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7" r:id="rId3"/>
    <p:sldId id="548" r:id="rId4"/>
    <p:sldId id="547" r:id="rId5"/>
    <p:sldId id="546" r:id="rId6"/>
    <p:sldId id="551" r:id="rId7"/>
    <p:sldId id="549" r:id="rId8"/>
    <p:sldId id="542" r:id="rId9"/>
    <p:sldId id="543" r:id="rId10"/>
    <p:sldId id="530" r:id="rId11"/>
    <p:sldId id="531" r:id="rId12"/>
    <p:sldId id="532" r:id="rId13"/>
    <p:sldId id="533" r:id="rId14"/>
    <p:sldId id="534" r:id="rId15"/>
    <p:sldId id="535" r:id="rId16"/>
    <p:sldId id="545" r:id="rId17"/>
    <p:sldId id="552" r:id="rId18"/>
    <p:sldId id="550" r:id="rId19"/>
    <p:sldId id="528" r:id="rId20"/>
    <p:sldId id="554" r:id="rId21"/>
    <p:sldId id="55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061" autoAdjust="0"/>
  </p:normalViewPr>
  <p:slideViewPr>
    <p:cSldViewPr snapToGrid="0">
      <p:cViewPr varScale="1">
        <p:scale>
          <a:sx n="62" d="100"/>
          <a:sy n="62" d="100"/>
        </p:scale>
        <p:origin x="984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828A2-5583-42E4-B40C-42837C42846D}" type="datetimeFigureOut">
              <a:rPr lang="en-ZA" smtClean="0"/>
              <a:t>29/04/2025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006B0-827C-43C2-B5F8-F568F7A8D0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3932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B9C8F-DC7B-D347-BBA4-7750B4C16E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45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B9C8F-DC7B-D347-BBA4-7750B4C16E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1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006B0-827C-43C2-B5F8-F568F7A8D045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4173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006B0-827C-43C2-B5F8-F568F7A8D045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7091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67986-445F-4185-BD0E-9A7859B56D91}" type="datetimeFigureOut">
              <a:rPr lang="en-ZA" smtClean="0"/>
              <a:t>29/04/2025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D7AE-F395-435E-B036-C2D4279D332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617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67986-445F-4185-BD0E-9A7859B56D91}" type="datetimeFigureOut">
              <a:rPr lang="en-ZA" smtClean="0"/>
              <a:t>29/04/2025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D7AE-F395-435E-B036-C2D4279D332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726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67986-445F-4185-BD0E-9A7859B56D91}" type="datetimeFigureOut">
              <a:rPr lang="en-ZA" smtClean="0"/>
              <a:t>29/04/2025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D7AE-F395-435E-B036-C2D4279D332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88571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0E6E-C7E9-3040-B706-8ADC054B8BB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8126-49F7-5F44-9C1E-7A983C9D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5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0E6E-C7E9-3040-B706-8ADC054B8BB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8126-49F7-5F44-9C1E-7A983C9D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1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0E6E-C7E9-3040-B706-8ADC054B8BB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8126-49F7-5F44-9C1E-7A983C9D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60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0E6E-C7E9-3040-B706-8ADC054B8BB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8126-49F7-5F44-9C1E-7A983C9D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40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0E6E-C7E9-3040-B706-8ADC054B8BB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8126-49F7-5F44-9C1E-7A983C9D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3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0E6E-C7E9-3040-B706-8ADC054B8BB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8126-49F7-5F44-9C1E-7A983C9D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78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0E6E-C7E9-3040-B706-8ADC054B8BB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8126-49F7-5F44-9C1E-7A983C9D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08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0E6E-C7E9-3040-B706-8ADC054B8BB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8126-49F7-5F44-9C1E-7A983C9D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0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67986-445F-4185-BD0E-9A7859B56D91}" type="datetimeFigureOut">
              <a:rPr lang="en-ZA" smtClean="0"/>
              <a:t>29/04/2025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D7AE-F395-435E-B036-C2D4279D332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0490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0E6E-C7E9-3040-B706-8ADC054B8BB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8126-49F7-5F44-9C1E-7A983C9D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48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0E6E-C7E9-3040-B706-8ADC054B8BB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8126-49F7-5F44-9C1E-7A983C9D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38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0E6E-C7E9-3040-B706-8ADC054B8BB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8126-49F7-5F44-9C1E-7A983C9D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7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67986-445F-4185-BD0E-9A7859B56D91}" type="datetimeFigureOut">
              <a:rPr lang="en-ZA" smtClean="0"/>
              <a:t>29/04/2025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D7AE-F395-435E-B036-C2D4279D332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46095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67986-445F-4185-BD0E-9A7859B56D91}" type="datetimeFigureOut">
              <a:rPr lang="en-ZA" smtClean="0"/>
              <a:t>29/04/2025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D7AE-F395-435E-B036-C2D4279D332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893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67986-445F-4185-BD0E-9A7859B56D91}" type="datetimeFigureOut">
              <a:rPr lang="en-ZA" smtClean="0"/>
              <a:t>29/04/2025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D7AE-F395-435E-B036-C2D4279D332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5267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67986-445F-4185-BD0E-9A7859B56D91}" type="datetimeFigureOut">
              <a:rPr lang="en-ZA" smtClean="0"/>
              <a:t>29/04/2025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D7AE-F395-435E-B036-C2D4279D332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998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67986-445F-4185-BD0E-9A7859B56D91}" type="datetimeFigureOut">
              <a:rPr lang="en-ZA" smtClean="0"/>
              <a:t>29/04/2025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D7AE-F395-435E-B036-C2D4279D332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57624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67986-445F-4185-BD0E-9A7859B56D91}" type="datetimeFigureOut">
              <a:rPr lang="en-ZA" smtClean="0"/>
              <a:t>29/04/2025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D7AE-F395-435E-B036-C2D4279D332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8372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67986-445F-4185-BD0E-9A7859B56D91}" type="datetimeFigureOut">
              <a:rPr lang="en-ZA" smtClean="0"/>
              <a:t>29/04/2025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D7AE-F395-435E-B036-C2D4279D332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178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67986-445F-4185-BD0E-9A7859B56D91}" type="datetimeFigureOut">
              <a:rPr lang="en-ZA" smtClean="0"/>
              <a:t>29/04/2025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4D7AE-F395-435E-B036-C2D4279D332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6501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50E6E-C7E9-3040-B706-8ADC054B8BBB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18126-49F7-5F44-9C1E-7A983C9D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1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4.png"/><Relationship Id="rId10" Type="http://schemas.openxmlformats.org/officeDocument/2006/relationships/image" Target="../media/image36.jpeg"/><Relationship Id="rId4" Type="http://schemas.openxmlformats.org/officeDocument/2006/relationships/image" Target="../media/image9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11.jpeg"/><Relationship Id="rId5" Type="http://schemas.openxmlformats.org/officeDocument/2006/relationships/image" Target="../media/image40.jpeg"/><Relationship Id="rId10" Type="http://schemas.openxmlformats.org/officeDocument/2006/relationships/image" Target="../media/image4.png"/><Relationship Id="rId4" Type="http://schemas.openxmlformats.org/officeDocument/2006/relationships/image" Target="../media/image39.jpeg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9.jpe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earth.google.com/web/data=MkEKPwo9CiExcHBlVDNuNXE2VGtVT3AzYW84ZVhBTE5HYi1IYnVsbXISFgoUMDdFQzJEQ0FEMjMzNzgwMUZGQkUgAUICCABKCAiL09W3BhAB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hyperlink" Target="https://earth.google.com/web/data=MkEKPwo9CiExRUk0aDdWTVRFZjFaMV9ZRF9OUXBxdGdDOXFOSXhmZG4SFgoUMEI1MjU5MzVEQzM0NTBGQkY5OUIgAUICCABKCAjcjPXQBBAB" TargetMode="Externa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hyperlink" Target="https://skfb.ly/pvHHA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75211"/>
            <a:ext cx="12192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EGU25-4173</a:t>
            </a:r>
          </a:p>
          <a:p>
            <a:pPr algn="ctr"/>
            <a:r>
              <a:rPr lang="en-US" sz="4800" b="1" dirty="0"/>
              <a:t>Fieldwork education and the use of Virtual Geological Tours</a:t>
            </a:r>
          </a:p>
          <a:p>
            <a:pPr algn="ctr"/>
            <a:r>
              <a:rPr lang="en-US" sz="2800" b="1" dirty="0"/>
              <a:t>Thu 1 May 2025 3:46pm – 3:48pm (CAT)</a:t>
            </a:r>
          </a:p>
          <a:p>
            <a:pPr algn="ctr"/>
            <a:endParaRPr lang="en-US" sz="1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8126-49F7-5F44-9C1E-7A983C9D5977}" type="slidenum">
              <a:rPr lang="en-US" smtClean="0"/>
              <a:t>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245671-B739-A1F8-693E-0E9B47C72D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191" t="19083" r="35000" b="9266"/>
          <a:stretch/>
        </p:blipFill>
        <p:spPr>
          <a:xfrm>
            <a:off x="3178967" y="5594124"/>
            <a:ext cx="2347537" cy="11273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2D5E70-CD6C-8DE8-C00E-BABB95828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504" y="5594123"/>
            <a:ext cx="5646821" cy="1127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A72FBE-461F-E080-38A8-0443BFC682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5547"/>
          <a:stretch/>
        </p:blipFill>
        <p:spPr>
          <a:xfrm>
            <a:off x="152400" y="5575510"/>
            <a:ext cx="3144254" cy="11459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37B77-DAC4-DDDA-5B28-3AFFCEB27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5958" y="5594123"/>
            <a:ext cx="1073434" cy="1127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578" y="159517"/>
            <a:ext cx="3734124" cy="1009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4297" y="479585"/>
            <a:ext cx="5658340" cy="3696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8232" y="217725"/>
            <a:ext cx="796826" cy="11155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380C25-F6E6-0245-EFA5-962795B612C9}"/>
              </a:ext>
            </a:extLst>
          </p:cNvPr>
          <p:cNvSpPr txBox="1"/>
          <p:nvPr/>
        </p:nvSpPr>
        <p:spPr>
          <a:xfrm>
            <a:off x="0" y="425945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ZA" sz="2800" b="1" dirty="0"/>
              <a:t>PICO PRESENTATION: </a:t>
            </a:r>
            <a:r>
              <a:rPr lang="en-ZA" sz="2800" b="1" dirty="0">
                <a:solidFill>
                  <a:prstClr val="black"/>
                </a:solidFill>
              </a:rPr>
              <a:t>Jan van </a:t>
            </a:r>
            <a:r>
              <a:rPr lang="en-ZA" sz="2800" b="1" dirty="0" err="1">
                <a:solidFill>
                  <a:prstClr val="black"/>
                </a:solidFill>
              </a:rPr>
              <a:t>Bever</a:t>
            </a:r>
            <a:r>
              <a:rPr lang="en-ZA" sz="2800" b="1" dirty="0">
                <a:solidFill>
                  <a:prstClr val="black"/>
                </a:solidFill>
              </a:rPr>
              <a:t> </a:t>
            </a:r>
            <a:r>
              <a:rPr lang="en-ZA" sz="2800" b="1" dirty="0" err="1">
                <a:solidFill>
                  <a:prstClr val="black"/>
                </a:solidFill>
              </a:rPr>
              <a:t>Donker</a:t>
            </a:r>
            <a:r>
              <a:rPr lang="en-ZA" sz="2800" b="1" dirty="0">
                <a:solidFill>
                  <a:prstClr val="black"/>
                </a:solidFill>
              </a:rPr>
              <a:t>, Charl </a:t>
            </a:r>
            <a:r>
              <a:rPr lang="en-ZA" sz="2800" b="1" dirty="0" err="1">
                <a:solidFill>
                  <a:prstClr val="black"/>
                </a:solidFill>
              </a:rPr>
              <a:t>Cilliers</a:t>
            </a:r>
            <a:r>
              <a:rPr lang="en-ZA" sz="2800" b="1" dirty="0">
                <a:solidFill>
                  <a:prstClr val="black"/>
                </a:solidFill>
              </a:rPr>
              <a:t>, and Matthew Huber</a:t>
            </a:r>
          </a:p>
        </p:txBody>
      </p:sp>
    </p:spTree>
    <p:extLst>
      <p:ext uri="{BB962C8B-B14F-4D97-AF65-F5344CB8AC3E}">
        <p14:creationId xmlns:p14="http://schemas.microsoft.com/office/powerpoint/2010/main" val="75001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BD0C1-460A-4051-8C13-13268F30B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F9750-7C74-E079-5741-A012A4EEB4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2" y="5966511"/>
            <a:ext cx="754965" cy="7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81FF7-DD02-60F7-D6E0-4650EA1B5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384" y="5966511"/>
            <a:ext cx="764124" cy="802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937E5F-D1DF-5BD2-6895-5514B318F4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3" t="24058" b="14980"/>
          <a:stretch/>
        </p:blipFill>
        <p:spPr bwMode="auto">
          <a:xfrm>
            <a:off x="149492" y="889335"/>
            <a:ext cx="5415879" cy="3721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CF30E-C0CB-BD05-4832-A7030AF7BB04}"/>
              </a:ext>
            </a:extLst>
          </p:cNvPr>
          <p:cNvSpPr txBox="1"/>
          <p:nvPr/>
        </p:nvSpPr>
        <p:spPr>
          <a:xfrm>
            <a:off x="149492" y="4635690"/>
            <a:ext cx="3726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GRAFFITI AT SEA POINT CONTACT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2600EF-B2D7-9475-E9F1-E2E0C7A9B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917" y="889335"/>
            <a:ext cx="5952559" cy="3724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FE4F76-A647-1AE7-F601-72A26AF41EC2}"/>
              </a:ext>
            </a:extLst>
          </p:cNvPr>
          <p:cNvSpPr txBox="1"/>
          <p:nvPr/>
        </p:nvSpPr>
        <p:spPr>
          <a:xfrm>
            <a:off x="6849827" y="4600634"/>
            <a:ext cx="3726472" cy="1284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VANDALISED ROCKS IN MOJAVE DESERT, CALIFORNIA</a:t>
            </a:r>
          </a:p>
          <a:p>
            <a:pPr defTabSz="416601">
              <a:spcAft>
                <a:spcPts val="911"/>
              </a:spcAft>
            </a:pPr>
            <a:r>
              <a:rPr lang="en-US" sz="1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IMAGE: </a:t>
            </a:r>
            <a: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https://www.desertsun.com/story/life/2020/05/02/graffiti-a-problem-for-mojave-desert-public-lands-amid-coronavirus/3030746001/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417" y="6301318"/>
            <a:ext cx="1867902" cy="50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1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56D6F-A701-951A-F672-2BE4DCA6F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EC4542C-91CC-3EC0-EEF4-4DC8ADDBD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944"/>
          <a:stretch/>
        </p:blipFill>
        <p:spPr>
          <a:xfrm rot="20121421">
            <a:off x="4467998" y="2220124"/>
            <a:ext cx="2127302" cy="23296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D0C7A7C-435A-D9D6-CDA6-35A4045F8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4466">
            <a:off x="5960455" y="2514362"/>
            <a:ext cx="1888605" cy="188860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C1A4CA-B871-2207-DDDC-AF0112CEFA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2" y="5966511"/>
            <a:ext cx="754965" cy="7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1CC4D5-B488-FAA9-60C1-CB02329A7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8384" y="5966511"/>
            <a:ext cx="764124" cy="80250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A403626-62DD-0132-B4AE-14A0ED14101A}"/>
              </a:ext>
            </a:extLst>
          </p:cNvPr>
          <p:cNvSpPr/>
          <p:nvPr/>
        </p:nvSpPr>
        <p:spPr>
          <a:xfrm>
            <a:off x="4696325" y="89568"/>
            <a:ext cx="2799350" cy="907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54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HOW?</a:t>
            </a:r>
            <a:endParaRPr lang="en-ZA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F2FEE32-C381-D255-8129-AAE6C2AC5329}"/>
              </a:ext>
            </a:extLst>
          </p:cNvPr>
          <p:cNvSpPr/>
          <p:nvPr/>
        </p:nvSpPr>
        <p:spPr>
          <a:xfrm>
            <a:off x="3868351" y="1421641"/>
            <a:ext cx="606449" cy="486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1B24061-9E19-23B0-9784-C958871FDB4F}"/>
              </a:ext>
            </a:extLst>
          </p:cNvPr>
          <p:cNvSpPr/>
          <p:nvPr/>
        </p:nvSpPr>
        <p:spPr>
          <a:xfrm>
            <a:off x="7701089" y="1421641"/>
            <a:ext cx="606449" cy="486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653E548-F445-18D3-7942-BCBD1DDF0F9A}"/>
              </a:ext>
            </a:extLst>
          </p:cNvPr>
          <p:cNvSpPr/>
          <p:nvPr/>
        </p:nvSpPr>
        <p:spPr>
          <a:xfrm>
            <a:off x="3868351" y="5182836"/>
            <a:ext cx="606449" cy="486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1A82522-B531-0BBB-BAC2-EA95E0AB185B}"/>
              </a:ext>
            </a:extLst>
          </p:cNvPr>
          <p:cNvSpPr/>
          <p:nvPr/>
        </p:nvSpPr>
        <p:spPr>
          <a:xfrm>
            <a:off x="7701089" y="5182836"/>
            <a:ext cx="606449" cy="486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C8B0997-176A-3C6C-AD41-7E7466B13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22676">
            <a:off x="1790649" y="1753646"/>
            <a:ext cx="2517017" cy="3151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65A8B2-4BB5-FF3C-96D8-0B719E21FB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5510">
            <a:off x="224593" y="2278486"/>
            <a:ext cx="2135561" cy="2672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022C468A-9E48-7939-5C69-F2A0D6434D25}"/>
              </a:ext>
            </a:extLst>
          </p:cNvPr>
          <p:cNvSpPr/>
          <p:nvPr/>
        </p:nvSpPr>
        <p:spPr>
          <a:xfrm>
            <a:off x="11413792" y="1372370"/>
            <a:ext cx="606449" cy="486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C0866B59-D8B4-F8CD-A1FB-99E27CD87876}"/>
              </a:ext>
            </a:extLst>
          </p:cNvPr>
          <p:cNvSpPr/>
          <p:nvPr/>
        </p:nvSpPr>
        <p:spPr>
          <a:xfrm>
            <a:off x="149492" y="5182836"/>
            <a:ext cx="606449" cy="486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27E1285-1699-217B-78C6-80932B77A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30760">
            <a:off x="1056254" y="1834511"/>
            <a:ext cx="2195204" cy="27836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A487EE-C6C4-6119-0CDA-84BB21804235}"/>
              </a:ext>
            </a:extLst>
          </p:cNvPr>
          <p:cNvSpPr/>
          <p:nvPr/>
        </p:nvSpPr>
        <p:spPr>
          <a:xfrm>
            <a:off x="855532" y="1158170"/>
            <a:ext cx="2799349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 cap="all" dirty="0">
                <a:solidFill>
                  <a:prstClr val="black"/>
                </a:solidFill>
                <a:latin typeface="Calibri" panose="020F0502020204030204"/>
              </a:rPr>
              <a:t>1. CHOOSE A SITE</a:t>
            </a:r>
            <a:endParaRPr lang="en-ZA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E51D02-5291-29A9-83CE-637702754763}"/>
              </a:ext>
            </a:extLst>
          </p:cNvPr>
          <p:cNvSpPr/>
          <p:nvPr/>
        </p:nvSpPr>
        <p:spPr>
          <a:xfrm>
            <a:off x="855531" y="4975290"/>
            <a:ext cx="2799349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 cap="all" dirty="0">
                <a:solidFill>
                  <a:prstClr val="black"/>
                </a:solidFill>
                <a:latin typeface="Calibri" panose="020F0502020204030204"/>
              </a:rPr>
              <a:t>4. IN-FIELD DATA</a:t>
            </a:r>
            <a:endParaRPr lang="en-ZA" sz="2800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95E500-1628-F5C3-BC88-B8BC48863A1D}"/>
              </a:ext>
            </a:extLst>
          </p:cNvPr>
          <p:cNvSpPr/>
          <p:nvPr/>
        </p:nvSpPr>
        <p:spPr>
          <a:xfrm>
            <a:off x="4688270" y="1158170"/>
            <a:ext cx="2799349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 cap="all" dirty="0">
                <a:solidFill>
                  <a:prstClr val="black"/>
                </a:solidFill>
                <a:latin typeface="Calibri" panose="020F0502020204030204"/>
              </a:rPr>
              <a:t>2. I.D THE EXPERT</a:t>
            </a:r>
            <a:endParaRPr lang="en-ZA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" name="Picture 23" descr="A close-up of a rock&#10;&#10;Description automatically generated">
            <a:extLst>
              <a:ext uri="{FF2B5EF4-FFF2-40B4-BE49-F238E27FC236}">
                <a16:creationId xmlns:a16="http://schemas.microsoft.com/office/drawing/2014/main" id="{A1702E1B-5F8A-9039-B8C0-8D3B6B22E9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8613">
            <a:off x="9054341" y="1994018"/>
            <a:ext cx="2520000" cy="189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DE117D-231F-CB6B-AC60-07BD0FEB50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1" r="12230"/>
          <a:stretch/>
        </p:blipFill>
        <p:spPr>
          <a:xfrm rot="20835986">
            <a:off x="8284025" y="2319025"/>
            <a:ext cx="1750107" cy="189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FB18F3-E120-3D3F-15D7-A9EDDD0CFD57}"/>
              </a:ext>
            </a:extLst>
          </p:cNvPr>
          <p:cNvSpPr/>
          <p:nvPr/>
        </p:nvSpPr>
        <p:spPr>
          <a:xfrm>
            <a:off x="8521008" y="1158170"/>
            <a:ext cx="2799349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 cap="all" dirty="0">
                <a:solidFill>
                  <a:prstClr val="black"/>
                </a:solidFill>
                <a:latin typeface="Calibri" panose="020F0502020204030204"/>
              </a:rPr>
              <a:t>3. KEY FEATURES</a:t>
            </a:r>
            <a:endParaRPr lang="en-ZA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A couple of men looking up at the camera&#10;&#10;Description automatically generated">
            <a:extLst>
              <a:ext uri="{FF2B5EF4-FFF2-40B4-BE49-F238E27FC236}">
                <a16:creationId xmlns:a16="http://schemas.microsoft.com/office/drawing/2014/main" id="{FDA72956-C77D-4B78-44EE-FFEE7E19B7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9" t="5618" r="46372" b="45821"/>
          <a:stretch/>
        </p:blipFill>
        <p:spPr>
          <a:xfrm rot="10800000">
            <a:off x="4950090" y="3396990"/>
            <a:ext cx="1656451" cy="189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87F9057-683B-25EA-5587-B62C9E0A0B96}"/>
              </a:ext>
            </a:extLst>
          </p:cNvPr>
          <p:cNvSpPr/>
          <p:nvPr/>
        </p:nvSpPr>
        <p:spPr>
          <a:xfrm>
            <a:off x="4688270" y="4975290"/>
            <a:ext cx="2799349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 cap="all" dirty="0">
                <a:solidFill>
                  <a:prstClr val="black"/>
                </a:solidFill>
                <a:latin typeface="Calibri" panose="020F0502020204030204"/>
              </a:rPr>
              <a:t>5. BUILD THE </a:t>
            </a:r>
            <a:r>
              <a:rPr lang="en-US" sz="2800" b="1" cap="all" dirty="0" err="1">
                <a:solidFill>
                  <a:prstClr val="black"/>
                </a:solidFill>
                <a:latin typeface="Calibri" panose="020F0502020204030204"/>
              </a:rPr>
              <a:t>vft</a:t>
            </a:r>
            <a:endParaRPr lang="en-ZA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 descr="A person standing on a rocky cliff&#10;&#10;Description automatically generated">
            <a:extLst>
              <a:ext uri="{FF2B5EF4-FFF2-40B4-BE49-F238E27FC236}">
                <a16:creationId xmlns:a16="http://schemas.microsoft.com/office/drawing/2014/main" id="{F0A8A006-E2E8-26EF-5F4C-7E9C85589B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464" y="3663357"/>
            <a:ext cx="2520000" cy="189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2AA204E-DF91-1292-4C47-1AEA8E706A03}"/>
              </a:ext>
            </a:extLst>
          </p:cNvPr>
          <p:cNvSpPr/>
          <p:nvPr/>
        </p:nvSpPr>
        <p:spPr>
          <a:xfrm>
            <a:off x="8521007" y="4975290"/>
            <a:ext cx="2799349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 cap="all" dirty="0">
                <a:solidFill>
                  <a:prstClr val="black"/>
                </a:solidFill>
                <a:latin typeface="Calibri" panose="020F0502020204030204"/>
              </a:rPr>
              <a:t>6. PUBLISH/HOST</a:t>
            </a:r>
            <a:endParaRPr lang="en-ZA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6417" y="6301318"/>
            <a:ext cx="1867902" cy="50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14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12205-DFD2-ED11-B3D7-DE305D824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8A73BC-C036-5C18-F409-430AF6C3B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925" y="3633402"/>
            <a:ext cx="5669075" cy="2700082"/>
          </a:xfrm>
          <a:prstGeom prst="rect">
            <a:avLst/>
          </a:prstGeom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BDD4A81D-B3EA-9FE8-68B3-84FC3264E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1" y="3371421"/>
            <a:ext cx="3092283" cy="30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D61CD23-0A49-7A67-02CE-E9CAE9D14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4" r="29172"/>
          <a:stretch/>
        </p:blipFill>
        <p:spPr bwMode="auto">
          <a:xfrm rot="4183212">
            <a:off x="4044559" y="671956"/>
            <a:ext cx="1142036" cy="273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88B6323-100F-AE9B-CC86-F650AEBDB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15210" r="13144" b="17447"/>
          <a:stretch/>
        </p:blipFill>
        <p:spPr bwMode="auto">
          <a:xfrm>
            <a:off x="3330019" y="4002447"/>
            <a:ext cx="2347117" cy="219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E4B6F1-854F-266A-142E-58E8EFB88F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302574">
            <a:off x="8029678" y="-382963"/>
            <a:ext cx="1486727" cy="4248281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96DC52E-76A5-999E-8E05-9DCF17688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7" y="710364"/>
            <a:ext cx="2240064" cy="22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9CA43-BFB8-0BDB-6576-165F3160FEB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2" y="5966511"/>
            <a:ext cx="754965" cy="7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909057-B68B-8E46-49DF-29BA1E9A57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78384" y="5966511"/>
            <a:ext cx="764124" cy="80250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2DED250-6A1C-6BD8-FA28-5B195324ADC4}"/>
              </a:ext>
            </a:extLst>
          </p:cNvPr>
          <p:cNvSpPr/>
          <p:nvPr/>
        </p:nvSpPr>
        <p:spPr>
          <a:xfrm>
            <a:off x="3935177" y="89568"/>
            <a:ext cx="4321646" cy="907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54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IN-FIELD DATA</a:t>
            </a:r>
            <a:endParaRPr lang="en-ZA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C71C5B-1469-D880-E85A-72E655C84131}"/>
              </a:ext>
            </a:extLst>
          </p:cNvPr>
          <p:cNvSpPr txBox="1"/>
          <p:nvPr/>
        </p:nvSpPr>
        <p:spPr>
          <a:xfrm>
            <a:off x="5710581" y="6260097"/>
            <a:ext cx="3726472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DJI MAVIC 3 PRO CINE DRONE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6CF5EF-23F7-5C04-79F7-6F27870D1524}"/>
              </a:ext>
            </a:extLst>
          </p:cNvPr>
          <p:cNvSpPr txBox="1"/>
          <p:nvPr/>
        </p:nvSpPr>
        <p:spPr>
          <a:xfrm>
            <a:off x="3667622" y="3062994"/>
            <a:ext cx="3726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INSTA 360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33FEC0-1086-EF96-36E5-F4C1BD3C3D26}"/>
              </a:ext>
            </a:extLst>
          </p:cNvPr>
          <p:cNvSpPr txBox="1"/>
          <p:nvPr/>
        </p:nvSpPr>
        <p:spPr>
          <a:xfrm>
            <a:off x="3310947" y="6275361"/>
            <a:ext cx="3726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CANON EOS R5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056C26-5834-1E84-7B26-B3567CAEF83F}"/>
              </a:ext>
            </a:extLst>
          </p:cNvPr>
          <p:cNvSpPr txBox="1"/>
          <p:nvPr/>
        </p:nvSpPr>
        <p:spPr>
          <a:xfrm>
            <a:off x="446952" y="3081000"/>
            <a:ext cx="3726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SYRP GENIE II PAN TILT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1F4DF2-7891-3F01-8790-9C24258AD328}"/>
              </a:ext>
            </a:extLst>
          </p:cNvPr>
          <p:cNvSpPr txBox="1"/>
          <p:nvPr/>
        </p:nvSpPr>
        <p:spPr>
          <a:xfrm>
            <a:off x="874466" y="6263649"/>
            <a:ext cx="4261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CANON XA 40 VC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3F628E-3F44-67A9-1F6D-AA352B32A107}"/>
              </a:ext>
            </a:extLst>
          </p:cNvPr>
          <p:cNvSpPr txBox="1"/>
          <p:nvPr/>
        </p:nvSpPr>
        <p:spPr>
          <a:xfrm>
            <a:off x="5677136" y="3078258"/>
            <a:ext cx="6365371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APPLE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iPHONE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15 PRO MAX &amp;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YESiDO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KR 11 LAVALIER MIC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rrow: Right 12">
            <a:extLst>
              <a:ext uri="{FF2B5EF4-FFF2-40B4-BE49-F238E27FC236}">
                <a16:creationId xmlns:a16="http://schemas.microsoft.com/office/drawing/2014/main" id="{FF2FEE32-C381-D255-8129-AAE6C2AC5329}"/>
              </a:ext>
            </a:extLst>
          </p:cNvPr>
          <p:cNvSpPr/>
          <p:nvPr/>
        </p:nvSpPr>
        <p:spPr>
          <a:xfrm>
            <a:off x="5827311" y="2461967"/>
            <a:ext cx="606449" cy="486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Arrow: Right 12">
            <a:extLst>
              <a:ext uri="{FF2B5EF4-FFF2-40B4-BE49-F238E27FC236}">
                <a16:creationId xmlns:a16="http://schemas.microsoft.com/office/drawing/2014/main" id="{FF2FEE32-C381-D255-8129-AAE6C2AC5329}"/>
              </a:ext>
            </a:extLst>
          </p:cNvPr>
          <p:cNvSpPr/>
          <p:nvPr/>
        </p:nvSpPr>
        <p:spPr>
          <a:xfrm>
            <a:off x="5827311" y="5346926"/>
            <a:ext cx="606449" cy="486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26" name="Picture 2" descr="https://media.takealot.com/covers_images/2846efc7905f4cdab1ad0b191fb7518d/s-zoom.fil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t="12127" r="12165" b="11327"/>
          <a:stretch/>
        </p:blipFill>
        <p:spPr bwMode="auto">
          <a:xfrm>
            <a:off x="10766467" y="1817696"/>
            <a:ext cx="1172963" cy="119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51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AF14C-78DD-8B1D-3975-6C715CD59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2AEBFC-D070-42CF-FBA6-7A2072E91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4749249"/>
            <a:ext cx="3810000" cy="162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9439A1-1EC1-82D2-3101-E8DBA01F03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2" y="5966511"/>
            <a:ext cx="754965" cy="7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3BC96-C428-3BAE-4995-BD743B60D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8384" y="5966511"/>
            <a:ext cx="764124" cy="80250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D5E5DBA-7C30-7243-371E-FEF38294FE6B}"/>
              </a:ext>
            </a:extLst>
          </p:cNvPr>
          <p:cNvSpPr/>
          <p:nvPr/>
        </p:nvSpPr>
        <p:spPr>
          <a:xfrm>
            <a:off x="3879743" y="89568"/>
            <a:ext cx="4432515" cy="907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54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Build the </a:t>
            </a:r>
            <a:r>
              <a:rPr lang="en-US" sz="5400" b="1" cap="all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vT</a:t>
            </a:r>
            <a:endParaRPr lang="en-ZA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84A7CC7-101A-145A-1EF1-8341A5FB7D45}"/>
              </a:ext>
            </a:extLst>
          </p:cNvPr>
          <p:cNvSpPr/>
          <p:nvPr/>
        </p:nvSpPr>
        <p:spPr>
          <a:xfrm>
            <a:off x="3815804" y="1751108"/>
            <a:ext cx="606449" cy="486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851DC1A-C7A4-C1F2-67AA-86227EED9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16272" r="7056" b="12891"/>
          <a:stretch/>
        </p:blipFill>
        <p:spPr bwMode="auto">
          <a:xfrm>
            <a:off x="149493" y="1176251"/>
            <a:ext cx="290803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647E7A-FC08-E0DD-B18D-4EE30DAC4973}"/>
              </a:ext>
            </a:extLst>
          </p:cNvPr>
          <p:cNvSpPr txBox="1"/>
          <p:nvPr/>
        </p:nvSpPr>
        <p:spPr>
          <a:xfrm>
            <a:off x="149492" y="2621476"/>
            <a:ext cx="3726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“FLY IN” &amp; 360˚ OVERVIEW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72A1041-4BDB-ABE2-DA9F-9B35D940B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t="19778" r="5060" b="18842"/>
          <a:stretch/>
        </p:blipFill>
        <p:spPr bwMode="auto">
          <a:xfrm>
            <a:off x="5044225" y="1176251"/>
            <a:ext cx="210355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BFC193DF-88EA-E393-ED8D-DC9F7620B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r="3579"/>
          <a:stretch/>
        </p:blipFill>
        <p:spPr bwMode="auto">
          <a:xfrm>
            <a:off x="8540313" y="1455945"/>
            <a:ext cx="3502193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us Sign 7">
            <a:extLst>
              <a:ext uri="{FF2B5EF4-FFF2-40B4-BE49-F238E27FC236}">
                <a16:creationId xmlns:a16="http://schemas.microsoft.com/office/drawing/2014/main" id="{D68B5B17-A415-482E-07F7-2F97112649DB}"/>
              </a:ext>
            </a:extLst>
          </p:cNvPr>
          <p:cNvSpPr/>
          <p:nvPr/>
        </p:nvSpPr>
        <p:spPr>
          <a:xfrm>
            <a:off x="7540975" y="1671007"/>
            <a:ext cx="608400" cy="608400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5402FC-F282-CA8B-D260-3B1B44F8D72A}"/>
              </a:ext>
            </a:extLst>
          </p:cNvPr>
          <p:cNvSpPr txBox="1"/>
          <p:nvPr/>
        </p:nvSpPr>
        <p:spPr>
          <a:xfrm>
            <a:off x="4813843" y="2638108"/>
            <a:ext cx="6008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ALIGN AND STITCH PHOTOS TO CREATE PANORAMAS 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A6C77818-F66A-CB47-727D-4BE1990EF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13359" r="15239" b="15693"/>
          <a:stretch/>
        </p:blipFill>
        <p:spPr bwMode="auto">
          <a:xfrm>
            <a:off x="149493" y="3057268"/>
            <a:ext cx="141696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0F7BFD50-0B0D-FE56-8452-74E695FE7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5" t="13710" r="17224" b="13731"/>
          <a:stretch/>
        </p:blipFill>
        <p:spPr bwMode="auto">
          <a:xfrm>
            <a:off x="2564788" y="3006473"/>
            <a:ext cx="2507226" cy="156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us Sign 9">
            <a:extLst>
              <a:ext uri="{FF2B5EF4-FFF2-40B4-BE49-F238E27FC236}">
                <a16:creationId xmlns:a16="http://schemas.microsoft.com/office/drawing/2014/main" id="{3960DE9E-ADB0-5F01-B6A7-36D499B3DA63}"/>
              </a:ext>
            </a:extLst>
          </p:cNvPr>
          <p:cNvSpPr/>
          <p:nvPr/>
        </p:nvSpPr>
        <p:spPr>
          <a:xfrm>
            <a:off x="1764069" y="3532215"/>
            <a:ext cx="608400" cy="608400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2C47DE-F503-C434-4B64-19734A1245AE}"/>
              </a:ext>
            </a:extLst>
          </p:cNvPr>
          <p:cNvSpPr txBox="1"/>
          <p:nvPr/>
        </p:nvSpPr>
        <p:spPr>
          <a:xfrm>
            <a:off x="35346" y="4539699"/>
            <a:ext cx="45083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PUT TOGETHER, EDIT, ANNOTATE VIDEOS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F365B29-CF9A-21AE-4863-FAFE65585F98}"/>
              </a:ext>
            </a:extLst>
          </p:cNvPr>
          <p:cNvSpPr/>
          <p:nvPr/>
        </p:nvSpPr>
        <p:spPr>
          <a:xfrm>
            <a:off x="5296103" y="3547108"/>
            <a:ext cx="606449" cy="486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4E1703-2C20-FFEE-5131-CF3B5CE7F105}"/>
              </a:ext>
            </a:extLst>
          </p:cNvPr>
          <p:cNvSpPr txBox="1"/>
          <p:nvPr/>
        </p:nvSpPr>
        <p:spPr>
          <a:xfrm>
            <a:off x="5953028" y="4539699"/>
            <a:ext cx="58072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EDIT 3D LIDAR SCANS AND DRONE-MODELS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Plus Sign 18">
            <a:extLst>
              <a:ext uri="{FF2B5EF4-FFF2-40B4-BE49-F238E27FC236}">
                <a16:creationId xmlns:a16="http://schemas.microsoft.com/office/drawing/2014/main" id="{1F8651A7-01E7-95B8-7E40-F4C405DE709A}"/>
              </a:ext>
            </a:extLst>
          </p:cNvPr>
          <p:cNvSpPr/>
          <p:nvPr/>
        </p:nvSpPr>
        <p:spPr>
          <a:xfrm>
            <a:off x="7743921" y="3467096"/>
            <a:ext cx="608400" cy="608400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5134" name="Picture 14">
            <a:extLst>
              <a:ext uri="{FF2B5EF4-FFF2-40B4-BE49-F238E27FC236}">
                <a16:creationId xmlns:a16="http://schemas.microsoft.com/office/drawing/2014/main" id="{28B8AD73-0AB5-1323-2637-372BE13E1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8" t="35409" r="30660" b="35961"/>
          <a:stretch/>
        </p:blipFill>
        <p:spPr bwMode="auto">
          <a:xfrm>
            <a:off x="6104508" y="3072100"/>
            <a:ext cx="145142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AE529AC1-28AF-C4B7-7207-CE0F71727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314" y="3877366"/>
            <a:ext cx="3502193" cy="72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58FC6FC-9F9E-AB58-F210-88BF23280170}"/>
              </a:ext>
            </a:extLst>
          </p:cNvPr>
          <p:cNvSpPr txBox="1"/>
          <p:nvPr/>
        </p:nvSpPr>
        <p:spPr>
          <a:xfrm>
            <a:off x="3215190" y="6367763"/>
            <a:ext cx="70342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BUILD INTERACTIVE 360˚ IMAGES WITH HOTSPOTS 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BFAD797F-4B5A-BAEC-3826-F208806FE19C}"/>
              </a:ext>
            </a:extLst>
          </p:cNvPr>
          <p:cNvSpPr/>
          <p:nvPr/>
        </p:nvSpPr>
        <p:spPr>
          <a:xfrm>
            <a:off x="3512579" y="5480511"/>
            <a:ext cx="606449" cy="486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03ACC7F-8ACF-9719-B15F-488AEF557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313" y="2967415"/>
            <a:ext cx="3309986" cy="88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499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2DCA4-5AFA-DA49-F57A-C7635FC8E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067999" y="532673"/>
            <a:ext cx="4974509" cy="2126603"/>
            <a:chOff x="7145039" y="468745"/>
            <a:chExt cx="4974509" cy="21266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5CF464-0DC6-26D5-9D0A-359DE710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5039" y="468745"/>
              <a:ext cx="4974509" cy="212660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768524" y="1892803"/>
              <a:ext cx="1228392" cy="667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F3C0BED-1884-2E2C-8A1F-9213F7878C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2" y="5966511"/>
            <a:ext cx="754965" cy="7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80B841-40AA-588D-2A7A-15D323DEC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8384" y="5966511"/>
            <a:ext cx="764124" cy="802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4D5C6F-E9FF-5609-E10D-86093FA43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043" y="5148619"/>
            <a:ext cx="2126799" cy="509462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65003739-C569-367A-A81B-9A614378D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44" y="5230338"/>
            <a:ext cx="4193667" cy="8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DDD4BA-410F-588F-BD5B-B6F60271E408}"/>
              </a:ext>
            </a:extLst>
          </p:cNvPr>
          <p:cNvSpPr txBox="1"/>
          <p:nvPr/>
        </p:nvSpPr>
        <p:spPr>
          <a:xfrm>
            <a:off x="657347" y="3645924"/>
            <a:ext cx="47712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TOUR ON EARTH.GOOGLE.COM/WEB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100+] Google Earth Wallpapers | Wallpapers.com">
            <a:extLst>
              <a:ext uri="{FF2B5EF4-FFF2-40B4-BE49-F238E27FC236}">
                <a16:creationId xmlns:a16="http://schemas.microsoft.com/office/drawing/2014/main" id="{B02C1FBD-A360-D58D-A058-3765B9F7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1" y="1105138"/>
            <a:ext cx="3817429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0C8258F5-3C29-90EC-E3C2-8861C2B47DCE}"/>
              </a:ext>
            </a:extLst>
          </p:cNvPr>
          <p:cNvSpPr/>
          <p:nvPr/>
        </p:nvSpPr>
        <p:spPr>
          <a:xfrm>
            <a:off x="5818220" y="2501198"/>
            <a:ext cx="606449" cy="486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CD513D0-D875-97A3-3E59-42EDC473369B}"/>
              </a:ext>
            </a:extLst>
          </p:cNvPr>
          <p:cNvSpPr/>
          <p:nvPr/>
        </p:nvSpPr>
        <p:spPr>
          <a:xfrm rot="8502832">
            <a:off x="5386314" y="4245571"/>
            <a:ext cx="606449" cy="486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4D1783-9ECE-5A7D-74ED-9EC0D6E84D24}"/>
              </a:ext>
            </a:extLst>
          </p:cNvPr>
          <p:cNvSpPr/>
          <p:nvPr/>
        </p:nvSpPr>
        <p:spPr>
          <a:xfrm>
            <a:off x="3959259" y="89568"/>
            <a:ext cx="3638746" cy="9078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54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PLATFORMS</a:t>
            </a:r>
            <a:endParaRPr lang="en-ZA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B03FD4E-8B90-6A3C-D9D8-69B7AAE0E472}"/>
              </a:ext>
            </a:extLst>
          </p:cNvPr>
          <p:cNvSpPr/>
          <p:nvPr/>
        </p:nvSpPr>
        <p:spPr>
          <a:xfrm rot="5400000">
            <a:off x="2298642" y="4282385"/>
            <a:ext cx="606449" cy="486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00C115-4A86-5E55-BCA5-A51D163E1E70}"/>
              </a:ext>
            </a:extLst>
          </p:cNvPr>
          <p:cNvSpPr txBox="1"/>
          <p:nvPr/>
        </p:nvSpPr>
        <p:spPr>
          <a:xfrm>
            <a:off x="7950421" y="6068436"/>
            <a:ext cx="2500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LINKS TO 3D MODELS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D535D8-7670-66FB-FE61-09106B31F520}"/>
              </a:ext>
            </a:extLst>
          </p:cNvPr>
          <p:cNvSpPr txBox="1"/>
          <p:nvPr/>
        </p:nvSpPr>
        <p:spPr>
          <a:xfrm>
            <a:off x="7482370" y="2663225"/>
            <a:ext cx="3660197" cy="1669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INTERACTIVE 360˚ IMAGES </a:t>
            </a:r>
          </a:p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WITH IMBEDDED EXPLANATORY </a:t>
            </a:r>
          </a:p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VIDEOS, 3D SKETCHFAB MODELS </a:t>
            </a:r>
          </a:p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AND HD PHOTOS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680E00-196E-6880-E451-62CB73EFFDB1}"/>
              </a:ext>
            </a:extLst>
          </p:cNvPr>
          <p:cNvSpPr txBox="1"/>
          <p:nvPr/>
        </p:nvSpPr>
        <p:spPr>
          <a:xfrm>
            <a:off x="1246954" y="5686565"/>
            <a:ext cx="35641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LINKS TO EXPLANATORY VIDEOS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rrow: Right 14">
            <a:extLst>
              <a:ext uri="{FF2B5EF4-FFF2-40B4-BE49-F238E27FC236}">
                <a16:creationId xmlns:a16="http://schemas.microsoft.com/office/drawing/2014/main" id="{4B03FD4E-8B90-6A3C-D9D8-69B7AAE0E472}"/>
              </a:ext>
            </a:extLst>
          </p:cNvPr>
          <p:cNvSpPr/>
          <p:nvPr/>
        </p:nvSpPr>
        <p:spPr>
          <a:xfrm rot="5400000">
            <a:off x="8615210" y="4688600"/>
            <a:ext cx="606449" cy="486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417" y="6301318"/>
            <a:ext cx="1867902" cy="50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5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BB256-42CD-A639-6090-06F45731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BB2647-B3B4-A59C-83DA-A43D55ECCE95}"/>
              </a:ext>
            </a:extLst>
          </p:cNvPr>
          <p:cNvSpPr/>
          <p:nvPr/>
        </p:nvSpPr>
        <p:spPr>
          <a:xfrm>
            <a:off x="109539" y="89568"/>
            <a:ext cx="11958636" cy="907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54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VIRTUAL TOURS</a:t>
            </a:r>
            <a:endParaRPr lang="en-ZA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552C92E6-CB89-B657-A5CE-D4531C50C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31" y="1760962"/>
            <a:ext cx="5240659" cy="2268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Picture 13">
            <a:hlinkClick r:id="rId5"/>
            <a:extLst>
              <a:ext uri="{FF2B5EF4-FFF2-40B4-BE49-F238E27FC236}">
                <a16:creationId xmlns:a16="http://schemas.microsoft.com/office/drawing/2014/main" id="{C1480071-98ED-DA2C-D076-FD1AAFFF4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417" y="4330081"/>
            <a:ext cx="5238273" cy="2268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F45DFE-18E6-A7D4-A92D-464D99CEF89B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872191" y="5048077"/>
            <a:ext cx="709256" cy="729552"/>
            <a:chOff x="882688" y="2605791"/>
            <a:chExt cx="717797" cy="1460414"/>
          </a:xfrm>
          <a:solidFill>
            <a:srgbClr val="FF0000"/>
          </a:solidFill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0F396B06-4BF5-EA49-DACB-34ABE27FEAAC}"/>
                </a:ext>
              </a:extLst>
            </p:cNvPr>
            <p:cNvSpPr/>
            <p:nvPr/>
          </p:nvSpPr>
          <p:spPr>
            <a:xfrm rot="10800000">
              <a:off x="1109605" y="2957210"/>
              <a:ext cx="263961" cy="110899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A5F14145-AF4D-2B97-48E3-EF45CEF26070}"/>
                </a:ext>
              </a:extLst>
            </p:cNvPr>
            <p:cNvSpPr/>
            <p:nvPr/>
          </p:nvSpPr>
          <p:spPr>
            <a:xfrm>
              <a:off x="882688" y="2605791"/>
              <a:ext cx="717797" cy="38563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F45DFE-18E6-A7D4-A92D-464D99CEF89B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872192" y="2399777"/>
            <a:ext cx="709255" cy="729551"/>
            <a:chOff x="882688" y="2605791"/>
            <a:chExt cx="717797" cy="1460414"/>
          </a:xfrm>
          <a:solidFill>
            <a:srgbClr val="FF0000"/>
          </a:solidFill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F396B06-4BF5-EA49-DACB-34ABE27FEAAC}"/>
                </a:ext>
              </a:extLst>
            </p:cNvPr>
            <p:cNvSpPr/>
            <p:nvPr/>
          </p:nvSpPr>
          <p:spPr>
            <a:xfrm rot="10800000">
              <a:off x="1109605" y="2957210"/>
              <a:ext cx="263961" cy="110899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5F14145-AF4D-2B97-48E3-EF45CEF26070}"/>
                </a:ext>
              </a:extLst>
            </p:cNvPr>
            <p:cNvSpPr/>
            <p:nvPr/>
          </p:nvSpPr>
          <p:spPr>
            <a:xfrm>
              <a:off x="882688" y="2605791"/>
              <a:ext cx="717797" cy="38563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740" y="1760962"/>
            <a:ext cx="5035300" cy="2268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E484D1-1822-39E3-3FEF-5F2B89559827}"/>
              </a:ext>
            </a:extLst>
          </p:cNvPr>
          <p:cNvSpPr txBox="1"/>
          <p:nvPr/>
        </p:nvSpPr>
        <p:spPr>
          <a:xfrm>
            <a:off x="1962150" y="1070170"/>
            <a:ext cx="8510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CAPE AND KAROO SUPERGROUPS, CAPE GRANITE SUITE</a:t>
            </a:r>
            <a:endParaRPr lang="en-US" sz="20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6740" y="4330081"/>
            <a:ext cx="4997926" cy="2268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8184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BB256-42CD-A639-6090-06F45731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4BB32-F1C5-25A8-6C20-8B9B10D33A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2" y="5966511"/>
            <a:ext cx="754965" cy="7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050A77-9DE8-E00D-FBE4-54D01A984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384" y="5966511"/>
            <a:ext cx="764124" cy="8025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BB2647-B3B4-A59C-83DA-A43D55ECCE95}"/>
              </a:ext>
            </a:extLst>
          </p:cNvPr>
          <p:cNvSpPr/>
          <p:nvPr/>
        </p:nvSpPr>
        <p:spPr>
          <a:xfrm>
            <a:off x="444731" y="89568"/>
            <a:ext cx="11251275" cy="907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54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other applications</a:t>
            </a:r>
            <a:endParaRPr lang="en-ZA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E484D1-1822-39E3-3FEF-5F2B89559827}"/>
              </a:ext>
            </a:extLst>
          </p:cNvPr>
          <p:cNvSpPr txBox="1"/>
          <p:nvPr/>
        </p:nvSpPr>
        <p:spPr>
          <a:xfrm>
            <a:off x="359731" y="1034837"/>
            <a:ext cx="11369527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endParaRPr lang="en-ZA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16601">
              <a:spcAft>
                <a:spcPts val="911"/>
              </a:spcAft>
            </a:pPr>
            <a:endParaRPr lang="en-US" sz="20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4D5C6F-E9FF-5609-E10D-86093FA43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174" y="5397333"/>
            <a:ext cx="3239279" cy="7759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B0C3645-3369-7EB3-57F5-8731F68F4AF7}"/>
              </a:ext>
            </a:extLst>
          </p:cNvPr>
          <p:cNvSpPr txBox="1"/>
          <p:nvPr/>
        </p:nvSpPr>
        <p:spPr>
          <a:xfrm>
            <a:off x="1616799" y="4683207"/>
            <a:ext cx="33394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GEOTOURISM/GEOHERITAGE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0C3645-3369-7EB3-57F5-8731F68F4AF7}"/>
              </a:ext>
            </a:extLst>
          </p:cNvPr>
          <p:cNvSpPr txBox="1"/>
          <p:nvPr/>
        </p:nvSpPr>
        <p:spPr>
          <a:xfrm>
            <a:off x="6471501" y="4683207"/>
            <a:ext cx="50738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PUBLICATIONS – SUPPLEMENTARY MATERIAL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227" y="6262801"/>
            <a:ext cx="1867902" cy="5050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31" y="1337159"/>
            <a:ext cx="5411071" cy="326307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783" y="1311446"/>
            <a:ext cx="5335599" cy="32887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5909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D7B9D-591A-261A-2DB3-883A42204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F52C9C-4789-D4CB-1190-D0B75B2FA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2" y="5966511"/>
            <a:ext cx="754965" cy="7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26E86F-858C-F69D-4F90-F57EC1EF5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384" y="5966511"/>
            <a:ext cx="764124" cy="8025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F4444B-4080-BDE4-ABE0-11E90E7BC45B}"/>
              </a:ext>
            </a:extLst>
          </p:cNvPr>
          <p:cNvSpPr/>
          <p:nvPr/>
        </p:nvSpPr>
        <p:spPr>
          <a:xfrm>
            <a:off x="749008" y="89568"/>
            <a:ext cx="10693984" cy="907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54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vtS</a:t>
            </a: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WORK in geo-cognition?</a:t>
            </a:r>
            <a:endParaRPr kumimoji="0" lang="en-ZA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3A342C-AE99-552E-1EDE-78378AEC0F19}"/>
              </a:ext>
            </a:extLst>
          </p:cNvPr>
          <p:cNvSpPr/>
          <p:nvPr/>
        </p:nvSpPr>
        <p:spPr>
          <a:xfrm>
            <a:off x="8521008" y="1520120"/>
            <a:ext cx="2799349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AGAIN</a:t>
            </a: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76D8399-AF83-8ED0-54FB-9EC65112FAF5}"/>
              </a:ext>
            </a:extLst>
          </p:cNvPr>
          <p:cNvSpPr/>
          <p:nvPr/>
        </p:nvSpPr>
        <p:spPr>
          <a:xfrm>
            <a:off x="3868351" y="1783591"/>
            <a:ext cx="606449" cy="486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FF84029-B0DC-1DBE-879B-1EF02BCF7C59}"/>
              </a:ext>
            </a:extLst>
          </p:cNvPr>
          <p:cNvSpPr/>
          <p:nvPr/>
        </p:nvSpPr>
        <p:spPr>
          <a:xfrm>
            <a:off x="7701089" y="1783591"/>
            <a:ext cx="606449" cy="486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8AF0F7-BDB2-6905-A633-09649018F31B}"/>
              </a:ext>
            </a:extLst>
          </p:cNvPr>
          <p:cNvSpPr/>
          <p:nvPr/>
        </p:nvSpPr>
        <p:spPr>
          <a:xfrm>
            <a:off x="855532" y="1520120"/>
            <a:ext cx="2799349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BASELINE TEST</a:t>
            </a: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75C791-7D52-6718-4B81-D69A648901E0}"/>
              </a:ext>
            </a:extLst>
          </p:cNvPr>
          <p:cNvSpPr/>
          <p:nvPr/>
        </p:nvSpPr>
        <p:spPr>
          <a:xfrm>
            <a:off x="4688270" y="1520120"/>
            <a:ext cx="2799349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 VFT</a:t>
            </a: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7463EB-5647-3688-5FD0-F5D80FD1EA5E}"/>
              </a:ext>
            </a:extLst>
          </p:cNvPr>
          <p:cNvGrpSpPr>
            <a:grpSpLocks noChangeAspect="1"/>
          </p:cNvGrpSpPr>
          <p:nvPr/>
        </p:nvGrpSpPr>
        <p:grpSpPr>
          <a:xfrm>
            <a:off x="10258327" y="2754315"/>
            <a:ext cx="622273" cy="640080"/>
            <a:chOff x="882688" y="2605791"/>
            <a:chExt cx="717797" cy="1460414"/>
          </a:xfrm>
          <a:solidFill>
            <a:srgbClr val="FF0000"/>
          </a:solidFill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CDFB853D-EEC4-A7E0-6EB6-EA666872311C}"/>
                </a:ext>
              </a:extLst>
            </p:cNvPr>
            <p:cNvSpPr/>
            <p:nvPr/>
          </p:nvSpPr>
          <p:spPr>
            <a:xfrm rot="10800000">
              <a:off x="1109605" y="2957210"/>
              <a:ext cx="263961" cy="110899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B044286-7B5E-51E5-6F2F-B62B49D9E1F9}"/>
                </a:ext>
              </a:extLst>
            </p:cNvPr>
            <p:cNvSpPr/>
            <p:nvPr/>
          </p:nvSpPr>
          <p:spPr>
            <a:xfrm>
              <a:off x="882688" y="2605791"/>
              <a:ext cx="717797" cy="38563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B6C63B3-7EB6-FF8B-FA22-F9E648A44AD7}"/>
              </a:ext>
            </a:extLst>
          </p:cNvPr>
          <p:cNvSpPr txBox="1"/>
          <p:nvPr/>
        </p:nvSpPr>
        <p:spPr>
          <a:xfrm>
            <a:off x="4743236" y="2846646"/>
            <a:ext cx="55150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16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1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UNDERGRADUATE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MARKS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 – 30%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F903B5-EFE5-321E-0602-0B7F55B10458}"/>
              </a:ext>
            </a:extLst>
          </p:cNvPr>
          <p:cNvGrpSpPr>
            <a:grpSpLocks noChangeAspect="1"/>
          </p:cNvGrpSpPr>
          <p:nvPr/>
        </p:nvGrpSpPr>
        <p:grpSpPr>
          <a:xfrm>
            <a:off x="10209786" y="3671648"/>
            <a:ext cx="755618" cy="777240"/>
            <a:chOff x="882688" y="2605791"/>
            <a:chExt cx="717797" cy="1460414"/>
          </a:xfrm>
          <a:solidFill>
            <a:srgbClr val="FF0000"/>
          </a:solidFill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9EBE753-2CAE-5647-B316-483B55D46044}"/>
                </a:ext>
              </a:extLst>
            </p:cNvPr>
            <p:cNvSpPr/>
            <p:nvPr/>
          </p:nvSpPr>
          <p:spPr>
            <a:xfrm rot="10800000">
              <a:off x="1109605" y="2957210"/>
              <a:ext cx="263961" cy="110899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B03BFF5D-D91D-D099-9193-9A97FAD91ACA}"/>
                </a:ext>
              </a:extLst>
            </p:cNvPr>
            <p:cNvSpPr/>
            <p:nvPr/>
          </p:nvSpPr>
          <p:spPr>
            <a:xfrm>
              <a:off x="882688" y="2605791"/>
              <a:ext cx="717797" cy="38563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743F7C9-2691-8B13-FDF2-0850F9FD6459}"/>
              </a:ext>
            </a:extLst>
          </p:cNvPr>
          <p:cNvSpPr txBox="1"/>
          <p:nvPr/>
        </p:nvSpPr>
        <p:spPr>
          <a:xfrm>
            <a:off x="4744437" y="3798658"/>
            <a:ext cx="54653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16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1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POSTGRADUATE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MARKS: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30 – 50%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AF45DFE-18E6-A7D4-A92D-464D99CEF89B}"/>
              </a:ext>
            </a:extLst>
          </p:cNvPr>
          <p:cNvGrpSpPr>
            <a:grpSpLocks noChangeAspect="1"/>
          </p:cNvGrpSpPr>
          <p:nvPr/>
        </p:nvGrpSpPr>
        <p:grpSpPr>
          <a:xfrm>
            <a:off x="10098668" y="4640876"/>
            <a:ext cx="977858" cy="1005840"/>
            <a:chOff x="882688" y="2605791"/>
            <a:chExt cx="717797" cy="1460414"/>
          </a:xfrm>
          <a:solidFill>
            <a:srgbClr val="FF0000"/>
          </a:solidFill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F396B06-4BF5-EA49-DACB-34ABE27FEAAC}"/>
                </a:ext>
              </a:extLst>
            </p:cNvPr>
            <p:cNvSpPr/>
            <p:nvPr/>
          </p:nvSpPr>
          <p:spPr>
            <a:xfrm rot="10800000">
              <a:off x="1109605" y="2957210"/>
              <a:ext cx="263961" cy="110899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A5F14145-AF4D-2B97-48E3-EF45CEF26070}"/>
                </a:ext>
              </a:extLst>
            </p:cNvPr>
            <p:cNvSpPr/>
            <p:nvPr/>
          </p:nvSpPr>
          <p:spPr>
            <a:xfrm>
              <a:off x="882688" y="2605791"/>
              <a:ext cx="717797" cy="38563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F38F1F4-2C51-475E-FF8D-3886EA546D2B}"/>
              </a:ext>
            </a:extLst>
          </p:cNvPr>
          <p:cNvSpPr txBox="1"/>
          <p:nvPr/>
        </p:nvSpPr>
        <p:spPr>
          <a:xfrm>
            <a:off x="4743236" y="4806956"/>
            <a:ext cx="5505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16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1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WORKING GRADUATES’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MARKS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&gt; 50%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205E6A-7F29-0E92-BDA1-66D742916E21}"/>
              </a:ext>
            </a:extLst>
          </p:cNvPr>
          <p:cNvSpPr txBox="1"/>
          <p:nvPr/>
        </p:nvSpPr>
        <p:spPr>
          <a:xfrm>
            <a:off x="1907784" y="5744340"/>
            <a:ext cx="83603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16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1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# THESE RESULTS ARE BEING UPDATED AS WE SPEAK!!!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CF330B-E4E7-0A5C-9220-51D281D6D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32" y="2802199"/>
            <a:ext cx="3458156" cy="25936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417" y="6301318"/>
            <a:ext cx="1867902" cy="50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72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68A53-6786-FA52-1EE0-A3E96FD14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186315-05C4-1AF8-7611-9DFDAE3552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91" t="19083" r="35000" b="9266"/>
          <a:stretch/>
        </p:blipFill>
        <p:spPr>
          <a:xfrm>
            <a:off x="3219071" y="5569174"/>
            <a:ext cx="2347537" cy="1127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DA01A-293E-D360-0AC8-2E1201B88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608" y="5569173"/>
            <a:ext cx="5646821" cy="1127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80669A-7381-E56A-5D27-38FD8C30AE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5547"/>
          <a:stretch/>
        </p:blipFill>
        <p:spPr>
          <a:xfrm>
            <a:off x="192504" y="5550560"/>
            <a:ext cx="3144254" cy="1145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4737DB-F048-B9ED-13EE-1DBE5AD65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6062" y="5569173"/>
            <a:ext cx="1073434" cy="11273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F8CC32-9AED-0EEE-AC0E-06C9D4DD76F7}"/>
              </a:ext>
            </a:extLst>
          </p:cNvPr>
          <p:cNvSpPr/>
          <p:nvPr/>
        </p:nvSpPr>
        <p:spPr>
          <a:xfrm>
            <a:off x="2603500" y="99661"/>
            <a:ext cx="6807200" cy="907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54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ACKNOWLEDGEMENTS</a:t>
            </a:r>
            <a:endParaRPr lang="en-ZA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46635F-3B3F-EC2D-B614-5B53954FEAAC}"/>
              </a:ext>
            </a:extLst>
          </p:cNvPr>
          <p:cNvSpPr txBox="1"/>
          <p:nvPr/>
        </p:nvSpPr>
        <p:spPr>
          <a:xfrm>
            <a:off x="5562679" y="2351236"/>
            <a:ext cx="6629321" cy="316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defTabSz="416601">
              <a:spcAft>
                <a:spcPts val="911"/>
              </a:spcAft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 Ryan Tucker (US) </a:t>
            </a:r>
          </a:p>
          <a:p>
            <a:pPr marL="800100" lvl="1" indent="-342900" defTabSz="416601">
              <a:spcAft>
                <a:spcPts val="911"/>
              </a:spcAft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Prof John Rogers (UCT – retired)</a:t>
            </a:r>
            <a:endParaRPr lang="en-ZA" sz="27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defTabSz="416601">
              <a:spcAft>
                <a:spcPts val="911"/>
              </a:spcAft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 Cameron Penn-Clarke (WITS)</a:t>
            </a:r>
          </a:p>
          <a:p>
            <a:pPr marL="800100" lvl="1" indent="-342900" defTabSz="416601">
              <a:spcAft>
                <a:spcPts val="911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7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 Wendy Taylor (ASU / UCT)</a:t>
            </a:r>
          </a:p>
          <a:p>
            <a:pPr marL="800100" lvl="1" indent="-342900" defTabSz="416601">
              <a:spcAft>
                <a:spcPts val="911"/>
              </a:spcAft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Leonard Gardner (GSSA)</a:t>
            </a:r>
          </a:p>
          <a:p>
            <a:pPr marL="800100" lvl="1" indent="-342900" defTabSz="416601">
              <a:spcAft>
                <a:spcPts val="911"/>
              </a:spcAft>
              <a:buFont typeface="Arial" panose="020B0604020202020204" pitchFamily="34" charset="0"/>
              <a:buChar char="•"/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Petré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Prins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Prins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&amp;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Prins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diamonds)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622C45-7541-F049-440E-929EED046261}"/>
              </a:ext>
            </a:extLst>
          </p:cNvPr>
          <p:cNvSpPr txBox="1"/>
          <p:nvPr/>
        </p:nvSpPr>
        <p:spPr>
          <a:xfrm>
            <a:off x="-355599" y="2332622"/>
            <a:ext cx="6362699" cy="316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defTabSz="416601">
              <a:spcAft>
                <a:spcPts val="911"/>
              </a:spcAft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Prof Russell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Bailie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(UWC)</a:t>
            </a:r>
          </a:p>
          <a:p>
            <a:pPr marL="800100" lvl="1" indent="-342900" defTabSz="416601">
              <a:spcAft>
                <a:spcPts val="911"/>
              </a:spcAft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Rudy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Maart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(UWC)</a:t>
            </a:r>
          </a:p>
          <a:p>
            <a:pPr marL="800100" lvl="1" indent="-342900" defTabSz="416601">
              <a:spcAft>
                <a:spcPts val="911"/>
              </a:spcAft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Dewan Isaacs (UWC)</a:t>
            </a:r>
          </a:p>
          <a:p>
            <a:pPr marL="800100" lvl="1" indent="-342900" defTabSz="416601">
              <a:spcAft>
                <a:spcPts val="911"/>
              </a:spcAft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 Chris Lambert (Tect Geol. Consult.)</a:t>
            </a:r>
          </a:p>
          <a:p>
            <a:pPr marL="800100" lvl="1" indent="-342900" defTabSz="416601">
              <a:spcAft>
                <a:spcPts val="911"/>
              </a:spcAft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 Gerrie van Aswegen (OGG)</a:t>
            </a:r>
          </a:p>
          <a:p>
            <a:pPr marL="800100" lvl="1" indent="-342900" defTabSz="416601">
              <a:spcAft>
                <a:spcPts val="911"/>
              </a:spcAft>
              <a:buFont typeface="Arial" panose="020B0604020202020204" pitchFamily="34" charset="0"/>
              <a:buChar char="•"/>
              <a:defRPr/>
            </a:pPr>
            <a:r>
              <a:rPr lang="en-US" sz="27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Yaseen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Hendricks (UWC)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89" y="1071578"/>
            <a:ext cx="4189713" cy="11329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9696" y="1409700"/>
            <a:ext cx="7267973" cy="4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9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B2647-B3B4-A59C-83DA-A43D55ECCE95}"/>
              </a:ext>
            </a:extLst>
          </p:cNvPr>
          <p:cNvSpPr/>
          <p:nvPr/>
        </p:nvSpPr>
        <p:spPr>
          <a:xfrm>
            <a:off x="0" y="89568"/>
            <a:ext cx="12191999" cy="1391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54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Join me for a taste of some of our tours</a:t>
            </a:r>
            <a:endParaRPr lang="en-ZA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2A59CF-5279-2385-D6BE-9B64DCD5C8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2" y="5966511"/>
            <a:ext cx="754965" cy="7549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ECBE66-14D0-672C-FF97-965F44E98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384" y="5966511"/>
            <a:ext cx="764124" cy="802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417" y="6301318"/>
            <a:ext cx="1867902" cy="5050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6C63B3-7EB6-FF8B-FA22-F9E648A44AD7}"/>
              </a:ext>
            </a:extLst>
          </p:cNvPr>
          <p:cNvSpPr txBox="1"/>
          <p:nvPr/>
        </p:nvSpPr>
        <p:spPr>
          <a:xfrm>
            <a:off x="0" y="3200699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16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1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PLEASE PLAY THE SUPPLEMENTARY MP4 FILE! </a:t>
            </a:r>
          </a:p>
        </p:txBody>
      </p:sp>
    </p:spTree>
    <p:extLst>
      <p:ext uri="{BB962C8B-B14F-4D97-AF65-F5344CB8AC3E}">
        <p14:creationId xmlns:p14="http://schemas.microsoft.com/office/powerpoint/2010/main" val="2315435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BB256-42CD-A639-6090-06F45731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417" y="6301318"/>
            <a:ext cx="1867902" cy="5050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8A73BC-C036-5C18-F409-430AF6C3B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62" y="4022202"/>
            <a:ext cx="4963551" cy="2364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E4BB32-F1C5-25A8-6C20-8B9B10D33A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2" y="5966511"/>
            <a:ext cx="754965" cy="7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050A77-9DE8-E00D-FBE4-54D01A984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8384" y="5966511"/>
            <a:ext cx="764124" cy="8025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BB2647-B3B4-A59C-83DA-A43D55ECCE95}"/>
              </a:ext>
            </a:extLst>
          </p:cNvPr>
          <p:cNvSpPr/>
          <p:nvPr/>
        </p:nvSpPr>
        <p:spPr>
          <a:xfrm>
            <a:off x="444731" y="89568"/>
            <a:ext cx="11251275" cy="907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54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METHODS</a:t>
            </a:r>
            <a:endParaRPr lang="en-ZA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E4B6F1-854F-266A-142E-58E8EFB88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02574">
            <a:off x="7121735" y="2543320"/>
            <a:ext cx="1668887" cy="4768797"/>
          </a:xfrm>
          <a:prstGeom prst="rect">
            <a:avLst/>
          </a:prstGeom>
        </p:spPr>
      </p:pic>
      <p:pic>
        <p:nvPicPr>
          <p:cNvPr id="19" name="Picture 2" descr="https://media.takealot.com/covers_images/2846efc7905f4cdab1ad0b191fb7518d/s-zoom.fil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t="12127" r="12165" b="11327"/>
          <a:stretch/>
        </p:blipFill>
        <p:spPr bwMode="auto">
          <a:xfrm>
            <a:off x="9734724" y="5238316"/>
            <a:ext cx="1316679" cy="134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421619" y="1230869"/>
            <a:ext cx="4974509" cy="2126603"/>
            <a:chOff x="7145039" y="468745"/>
            <a:chExt cx="4974509" cy="21266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A5CF464-0DC6-26D5-9D0A-359DE710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45039" y="468745"/>
              <a:ext cx="4974509" cy="212660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0768524" y="1892803"/>
              <a:ext cx="1228392" cy="667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20" name="Picture 6" descr="100+] Google Earth Wallpapers | Wallpapers.com">
            <a:extLst>
              <a:ext uri="{FF2B5EF4-FFF2-40B4-BE49-F238E27FC236}">
                <a16:creationId xmlns:a16="http://schemas.microsoft.com/office/drawing/2014/main" id="{B02C1FBD-A360-D58D-A058-3765B9F7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1" y="1269925"/>
            <a:ext cx="3817429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>
            <a:hlinkClick r:id="rId10"/>
            <a:extLst>
              <a:ext uri="{FF2B5EF4-FFF2-40B4-BE49-F238E27FC236}">
                <a16:creationId xmlns:a16="http://schemas.microsoft.com/office/drawing/2014/main" id="{65003739-C569-367A-A81B-9A614378D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53" y="2389964"/>
            <a:ext cx="4193667" cy="8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574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74757-04B0-0810-704A-19AA567A9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A59CF-5279-2385-D6BE-9B64DCD5C8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2" y="5966511"/>
            <a:ext cx="754965" cy="7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ECBE66-14D0-672C-FF97-965F44E98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384" y="5966511"/>
            <a:ext cx="764124" cy="8025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8DF40C-C42E-3065-C5EC-B67B10A508ED}"/>
              </a:ext>
            </a:extLst>
          </p:cNvPr>
          <p:cNvSpPr/>
          <p:nvPr/>
        </p:nvSpPr>
        <p:spPr>
          <a:xfrm>
            <a:off x="3732509" y="89568"/>
            <a:ext cx="4726983" cy="907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54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In summary</a:t>
            </a:r>
            <a:endParaRPr lang="en-ZA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189C3-495B-FB7C-CF99-8F526C2A0655}"/>
              </a:ext>
            </a:extLst>
          </p:cNvPr>
          <p:cNvSpPr txBox="1"/>
          <p:nvPr/>
        </p:nvSpPr>
        <p:spPr>
          <a:xfrm>
            <a:off x="149492" y="1134419"/>
            <a:ext cx="11893016" cy="5216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 defTabSz="41660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Initial analysis suggests  that  there is a distinct learning gain  from working with these tours</a:t>
            </a:r>
          </a:p>
          <a:p>
            <a:pPr marL="914400" lvl="1" indent="-457200" defTabSz="41660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higher the level of education, the more pronounced the learning gain: +10% at first year level to +50% at postgrad level!</a:t>
            </a:r>
          </a:p>
          <a:p>
            <a:pPr marL="914400" lvl="1" indent="-457200" defTabSz="41660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can even be used to replace field trips when the classes are too big (&gt;300 in first year!)</a:t>
            </a:r>
          </a:p>
          <a:p>
            <a:pPr marL="914400" lvl="1" indent="-457200" defTabSz="41660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  the right equipment (iPhone Pro and drone) it  is easy to  record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HiRes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video and stills as well as LiDAR scans for 3D representations</a:t>
            </a:r>
          </a:p>
          <a:p>
            <a:pPr marL="914400" lvl="1" indent="-457200" defTabSz="41660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Software and some of the hardware are expensive – freeware options</a:t>
            </a:r>
          </a:p>
          <a:p>
            <a:pPr marL="914400" lvl="1" indent="-457200" defTabSz="41660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are increasing our testing database</a:t>
            </a:r>
          </a:p>
          <a:p>
            <a:pPr lvl="1" defTabSz="416601">
              <a:spcAft>
                <a:spcPts val="600"/>
              </a:spcAft>
              <a:defRPr/>
            </a:pPr>
            <a:endParaRPr lang="en-US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417" y="6301318"/>
            <a:ext cx="1867902" cy="50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89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CCC42-4FF6-CA60-F48F-3E03530DE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EBF53B-344F-4B29-3FF3-3A420442E5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92" y="168890"/>
            <a:ext cx="754965" cy="7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4721BD-8013-F58F-7D13-64AC91FF2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2984" y="168890"/>
            <a:ext cx="764124" cy="80250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5EC1F50-28FC-30EE-06D9-433B87932B07}"/>
              </a:ext>
            </a:extLst>
          </p:cNvPr>
          <p:cNvSpPr/>
          <p:nvPr/>
        </p:nvSpPr>
        <p:spPr>
          <a:xfrm>
            <a:off x="1511300" y="100172"/>
            <a:ext cx="8661400" cy="907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54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Virtual geological tours</a:t>
            </a:r>
            <a:endParaRPr lang="en-ZA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E484D1-1822-39E3-3FEF-5F2B89559827}"/>
              </a:ext>
            </a:extLst>
          </p:cNvPr>
          <p:cNvSpPr txBox="1"/>
          <p:nvPr/>
        </p:nvSpPr>
        <p:spPr>
          <a:xfrm>
            <a:off x="3530600" y="1076911"/>
            <a:ext cx="5257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CAPE AND KAROO SUPERGROUPS</a:t>
            </a:r>
            <a:endParaRPr lang="en-US" sz="20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15" y="1600131"/>
            <a:ext cx="11520000" cy="515170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5356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CCC42-4FF6-CA60-F48F-3E03530DE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EBF53B-344F-4B29-3FF3-3A420442E5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92" y="168890"/>
            <a:ext cx="754965" cy="7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4721BD-8013-F58F-7D13-64AC91FF2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2984" y="168890"/>
            <a:ext cx="764124" cy="80250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5EC1F50-28FC-30EE-06D9-433B87932B07}"/>
              </a:ext>
            </a:extLst>
          </p:cNvPr>
          <p:cNvSpPr/>
          <p:nvPr/>
        </p:nvSpPr>
        <p:spPr>
          <a:xfrm>
            <a:off x="1511300" y="100172"/>
            <a:ext cx="8661400" cy="907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54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Virtual geological tours</a:t>
            </a:r>
            <a:endParaRPr lang="en-ZA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E484D1-1822-39E3-3FEF-5F2B89559827}"/>
              </a:ext>
            </a:extLst>
          </p:cNvPr>
          <p:cNvSpPr txBox="1"/>
          <p:nvPr/>
        </p:nvSpPr>
        <p:spPr>
          <a:xfrm>
            <a:off x="4186715" y="1076911"/>
            <a:ext cx="3310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CAPE GRANITE SUITE</a:t>
            </a:r>
            <a:endParaRPr lang="en-US" sz="20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34" y="1634258"/>
            <a:ext cx="11520000" cy="515170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3380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BB256-42CD-A639-6090-06F45731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4BB32-F1C5-25A8-6C20-8B9B10D33A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2" y="5966511"/>
            <a:ext cx="754965" cy="7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050A77-9DE8-E00D-FBE4-54D01A984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384" y="5966511"/>
            <a:ext cx="764124" cy="8025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BB2647-B3B4-A59C-83DA-A43D55ECCE95}"/>
              </a:ext>
            </a:extLst>
          </p:cNvPr>
          <p:cNvSpPr/>
          <p:nvPr/>
        </p:nvSpPr>
        <p:spPr>
          <a:xfrm>
            <a:off x="444731" y="89568"/>
            <a:ext cx="11251275" cy="907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54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other applications</a:t>
            </a:r>
            <a:endParaRPr lang="en-ZA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E484D1-1822-39E3-3FEF-5F2B89559827}"/>
              </a:ext>
            </a:extLst>
          </p:cNvPr>
          <p:cNvSpPr txBox="1"/>
          <p:nvPr/>
        </p:nvSpPr>
        <p:spPr>
          <a:xfrm>
            <a:off x="359731" y="1034837"/>
            <a:ext cx="11369527" cy="9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endParaRPr lang="en-ZA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16601">
              <a:spcAft>
                <a:spcPts val="911"/>
              </a:spcAft>
            </a:pPr>
            <a:endParaRPr lang="en-US" sz="20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83EE2A-3A0F-CD63-CB86-98F24B22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702" y="1189885"/>
            <a:ext cx="3745669" cy="3672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4D5C6F-E9FF-5609-E10D-86093FA43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585" y="5317498"/>
            <a:ext cx="3239279" cy="775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604" y="1275958"/>
            <a:ext cx="3779588" cy="347396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B0C3645-3369-7EB3-57F5-8731F68F4AF7}"/>
              </a:ext>
            </a:extLst>
          </p:cNvPr>
          <p:cNvSpPr txBox="1"/>
          <p:nvPr/>
        </p:nvSpPr>
        <p:spPr>
          <a:xfrm>
            <a:off x="1894890" y="4961327"/>
            <a:ext cx="33394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GEOTOURISM/GEOHERITAGE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0C3645-3369-7EB3-57F5-8731F68F4AF7}"/>
              </a:ext>
            </a:extLst>
          </p:cNvPr>
          <p:cNvSpPr txBox="1"/>
          <p:nvPr/>
        </p:nvSpPr>
        <p:spPr>
          <a:xfrm>
            <a:off x="7455843" y="4961327"/>
            <a:ext cx="27993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PUBLICATIONS</a:t>
            </a:r>
            <a:endParaRPr lang="en-ZA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6417" y="6301318"/>
            <a:ext cx="1867902" cy="50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1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D7B9D-591A-261A-2DB3-883A42204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F52C9C-4789-D4CB-1190-D0B75B2FA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2" y="5966511"/>
            <a:ext cx="754965" cy="7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26E86F-858C-F69D-4F90-F57EC1EF5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384" y="5966511"/>
            <a:ext cx="764124" cy="8025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F4444B-4080-BDE4-ABE0-11E90E7BC45B}"/>
              </a:ext>
            </a:extLst>
          </p:cNvPr>
          <p:cNvSpPr/>
          <p:nvPr/>
        </p:nvSpPr>
        <p:spPr>
          <a:xfrm>
            <a:off x="749008" y="89568"/>
            <a:ext cx="10693984" cy="907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54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vtS</a:t>
            </a: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WORK in geo-cognition?</a:t>
            </a:r>
            <a:endParaRPr kumimoji="0" lang="en-ZA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CF330B-E4E7-0A5C-9220-51D281D6D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4" y="1412617"/>
            <a:ext cx="5518275" cy="41387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417" y="6301318"/>
            <a:ext cx="1867902" cy="505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68" y="1412617"/>
            <a:ext cx="5518275" cy="413870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6580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75211"/>
            <a:ext cx="12192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EGU25-4173</a:t>
            </a:r>
          </a:p>
          <a:p>
            <a:pPr algn="ctr"/>
            <a:r>
              <a:rPr lang="en-US" sz="4800" b="1" dirty="0"/>
              <a:t>Fieldwork education and the use of Virtual Geological Tours</a:t>
            </a:r>
          </a:p>
          <a:p>
            <a:pPr algn="ctr"/>
            <a:r>
              <a:rPr lang="en-US" sz="2800" b="1" dirty="0"/>
              <a:t>Thu 1 May 2025 3:50pm – 5pm (CAT)</a:t>
            </a:r>
            <a:endParaRPr lang="en-US" sz="1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8126-49F7-5F44-9C1E-7A983C9D5977}" type="slidenum">
              <a:rPr lang="en-US" smtClean="0"/>
              <a:t>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245671-B739-A1F8-693E-0E9B47C72D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191" t="19083" r="35000" b="9266"/>
          <a:stretch/>
        </p:blipFill>
        <p:spPr>
          <a:xfrm>
            <a:off x="3178967" y="5594124"/>
            <a:ext cx="2347537" cy="11273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2D5E70-CD6C-8DE8-C00E-BABB95828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504" y="5594123"/>
            <a:ext cx="5646821" cy="1127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A72FBE-461F-E080-38A8-0443BFC682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5547"/>
          <a:stretch/>
        </p:blipFill>
        <p:spPr>
          <a:xfrm>
            <a:off x="152400" y="5575510"/>
            <a:ext cx="3144254" cy="11459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37B77-DAC4-DDDA-5B28-3AFFCEB27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5958" y="5594123"/>
            <a:ext cx="1073434" cy="1127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578" y="159517"/>
            <a:ext cx="3734124" cy="1009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4297" y="479585"/>
            <a:ext cx="5658340" cy="3696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8232" y="217725"/>
            <a:ext cx="796826" cy="11155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380C25-F6E6-0245-EFA5-962795B612C9}"/>
              </a:ext>
            </a:extLst>
          </p:cNvPr>
          <p:cNvSpPr txBox="1"/>
          <p:nvPr/>
        </p:nvSpPr>
        <p:spPr>
          <a:xfrm>
            <a:off x="0" y="425945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ZA" sz="2800" b="1" dirty="0"/>
              <a:t>ORAL PRESENTATION: </a:t>
            </a:r>
            <a:r>
              <a:rPr lang="en-ZA" sz="2800" b="1" dirty="0">
                <a:solidFill>
                  <a:prstClr val="black"/>
                </a:solidFill>
              </a:rPr>
              <a:t>Jan van </a:t>
            </a:r>
            <a:r>
              <a:rPr lang="en-ZA" sz="2800" b="1" dirty="0" err="1">
                <a:solidFill>
                  <a:prstClr val="black"/>
                </a:solidFill>
              </a:rPr>
              <a:t>Bever</a:t>
            </a:r>
            <a:r>
              <a:rPr lang="en-ZA" sz="2800" b="1" dirty="0">
                <a:solidFill>
                  <a:prstClr val="black"/>
                </a:solidFill>
              </a:rPr>
              <a:t> </a:t>
            </a:r>
            <a:r>
              <a:rPr lang="en-ZA" sz="2800" b="1" dirty="0" err="1">
                <a:solidFill>
                  <a:prstClr val="black"/>
                </a:solidFill>
              </a:rPr>
              <a:t>Donker</a:t>
            </a:r>
            <a:r>
              <a:rPr lang="en-ZA" sz="2800" b="1" dirty="0">
                <a:solidFill>
                  <a:prstClr val="black"/>
                </a:solidFill>
              </a:rPr>
              <a:t>, Charl </a:t>
            </a:r>
            <a:r>
              <a:rPr lang="en-ZA" sz="2800" b="1" dirty="0" err="1">
                <a:solidFill>
                  <a:prstClr val="black"/>
                </a:solidFill>
              </a:rPr>
              <a:t>Cilliers</a:t>
            </a:r>
            <a:r>
              <a:rPr lang="en-ZA" sz="2800" b="1" dirty="0">
                <a:solidFill>
                  <a:prstClr val="black"/>
                </a:solidFill>
              </a:rPr>
              <a:t>, and Matthew Huber</a:t>
            </a:r>
          </a:p>
        </p:txBody>
      </p:sp>
    </p:spTree>
    <p:extLst>
      <p:ext uri="{BB962C8B-B14F-4D97-AF65-F5344CB8AC3E}">
        <p14:creationId xmlns:p14="http://schemas.microsoft.com/office/powerpoint/2010/main" val="917580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CCC42-4FF6-CA60-F48F-3E03530DE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EBF53B-344F-4B29-3FF3-3A420442E5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2" y="5966511"/>
            <a:ext cx="754965" cy="7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4721BD-8013-F58F-7D13-64AC91FF2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384" y="5966511"/>
            <a:ext cx="764124" cy="802505"/>
          </a:xfrm>
          <a:prstGeom prst="rect">
            <a:avLst/>
          </a:prstGeom>
        </p:spPr>
      </p:pic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23731A30-CDE3-E0FB-30B7-9EB756322D3F}"/>
              </a:ext>
            </a:extLst>
          </p:cNvPr>
          <p:cNvSpPr/>
          <p:nvPr/>
        </p:nvSpPr>
        <p:spPr>
          <a:xfrm>
            <a:off x="3770523" y="1372839"/>
            <a:ext cx="802105" cy="484632"/>
          </a:xfrm>
          <a:prstGeom prst="left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49FD86-0766-6046-0DCB-422D6AAAB85B}"/>
              </a:ext>
            </a:extLst>
          </p:cNvPr>
          <p:cNvSpPr/>
          <p:nvPr/>
        </p:nvSpPr>
        <p:spPr>
          <a:xfrm>
            <a:off x="855532" y="1158170"/>
            <a:ext cx="2799349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GEO-HERITAGE</a:t>
            </a:r>
            <a:endParaRPr lang="en-ZA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43B22F-F45D-75C0-38BC-814683BC4E40}"/>
              </a:ext>
            </a:extLst>
          </p:cNvPr>
          <p:cNvSpPr/>
          <p:nvPr/>
        </p:nvSpPr>
        <p:spPr>
          <a:xfrm>
            <a:off x="4688271" y="1157955"/>
            <a:ext cx="2799349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800" b="1" cap="all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457200"/>
            <a:r>
              <a:rPr lang="en-US" sz="28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GEO-cognition</a:t>
            </a:r>
            <a:endParaRPr lang="en-ZA" sz="2800" dirty="0">
              <a:solidFill>
                <a:prstClr val="black"/>
              </a:solidFill>
            </a:endParaRPr>
          </a:p>
          <a:p>
            <a:pPr algn="ctr" defTabSz="457200"/>
            <a:endParaRPr lang="en-ZA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DB20C0-9705-2C10-F5E5-FEA0580E9D7B}"/>
              </a:ext>
            </a:extLst>
          </p:cNvPr>
          <p:cNvSpPr/>
          <p:nvPr/>
        </p:nvSpPr>
        <p:spPr>
          <a:xfrm>
            <a:off x="8521011" y="1157955"/>
            <a:ext cx="2799349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GEO-TOURISM</a:t>
            </a:r>
            <a:endParaRPr lang="en-ZA" sz="2800" dirty="0">
              <a:solidFill>
                <a:prstClr val="black"/>
              </a:solidFill>
            </a:endParaRPr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367A4D62-5402-1B89-5954-AA680764A27C}"/>
              </a:ext>
            </a:extLst>
          </p:cNvPr>
          <p:cNvSpPr/>
          <p:nvPr/>
        </p:nvSpPr>
        <p:spPr>
          <a:xfrm>
            <a:off x="7603263" y="1372839"/>
            <a:ext cx="802105" cy="484632"/>
          </a:xfrm>
          <a:prstGeom prst="left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83EE2A-3A0F-CD63-CB86-98F24B22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810" y="3219244"/>
            <a:ext cx="2159689" cy="21175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A3A4F6-9959-C547-3813-419CB5690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926" y="2359067"/>
            <a:ext cx="2788434" cy="66795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5EC1F50-28FC-30EE-06D9-433B87932B07}"/>
              </a:ext>
            </a:extLst>
          </p:cNvPr>
          <p:cNvSpPr/>
          <p:nvPr/>
        </p:nvSpPr>
        <p:spPr>
          <a:xfrm>
            <a:off x="4696325" y="89568"/>
            <a:ext cx="2799350" cy="9078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5400" b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WHY?</a:t>
            </a:r>
            <a:endParaRPr lang="en-ZA" sz="5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FC14086-A306-207A-B13A-ED0D9E573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92" y="2339914"/>
            <a:ext cx="3630225" cy="272266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0991AF-1CA6-3BE1-A318-84D032C2BAE1}"/>
              </a:ext>
            </a:extLst>
          </p:cNvPr>
          <p:cNvSpPr txBox="1"/>
          <p:nvPr/>
        </p:nvSpPr>
        <p:spPr>
          <a:xfrm>
            <a:off x="306775" y="5212541"/>
            <a:ext cx="3726472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SHOTCRETE AT CHAPMAN’S PK.</a:t>
            </a:r>
          </a:p>
          <a:p>
            <a:pPr defTabSz="416601">
              <a:spcAft>
                <a:spcPts val="911"/>
              </a:spcAft>
            </a:pPr>
            <a:r>
              <a:rPr lang="en-US" sz="1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IMAGE: </a:t>
            </a:r>
            <a: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Melis &amp; Du Plessis Consulting’s Facebook Page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69" y="2615745"/>
            <a:ext cx="4360351" cy="217100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30991AF-1CA6-3BE1-A318-84D032C2BAE1}"/>
              </a:ext>
            </a:extLst>
          </p:cNvPr>
          <p:cNvSpPr txBox="1"/>
          <p:nvPr/>
        </p:nvSpPr>
        <p:spPr>
          <a:xfrm>
            <a:off x="4272408" y="5212541"/>
            <a:ext cx="3726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6601">
              <a:spcAft>
                <a:spcPts val="911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SEDIMENTARY FEATURES IN TURBIDITE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417" y="6301318"/>
            <a:ext cx="1867902" cy="50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26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52B97-0FFB-CF0A-F34A-090458B64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2352BA-D277-0DAF-0124-695AE6DBC5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2" y="5966511"/>
            <a:ext cx="754965" cy="75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46EBC-5534-A11A-C199-99770A28E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384" y="5966511"/>
            <a:ext cx="764124" cy="802505"/>
          </a:xfrm>
          <a:prstGeom prst="rect">
            <a:avLst/>
          </a:prstGeom>
        </p:spPr>
      </p:pic>
      <p:pic>
        <p:nvPicPr>
          <p:cNvPr id="13" name="Picture 12" descr="A book with a green and white checkered tablecloth&#10;&#10;Description automatically generated">
            <a:extLst>
              <a:ext uri="{FF2B5EF4-FFF2-40B4-BE49-F238E27FC236}">
                <a16:creationId xmlns:a16="http://schemas.microsoft.com/office/drawing/2014/main" id="{CFCE9701-B2E1-5363-8FE5-1D54F9FFE5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5029" b="7628"/>
          <a:stretch/>
        </p:blipFill>
        <p:spPr>
          <a:xfrm rot="3828212">
            <a:off x="127229" y="1504701"/>
            <a:ext cx="5412957" cy="36683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227" y="6262801"/>
            <a:ext cx="1867902" cy="505096"/>
          </a:xfrm>
          <a:prstGeom prst="rect">
            <a:avLst/>
          </a:prstGeom>
        </p:spPr>
      </p:pic>
      <p:pic>
        <p:nvPicPr>
          <p:cNvPr id="20" name="Picture 19" descr="A book on a table cloth&#10;&#10;Description automatically generated">
            <a:extLst>
              <a:ext uri="{FF2B5EF4-FFF2-40B4-BE49-F238E27FC236}">
                <a16:creationId xmlns:a16="http://schemas.microsoft.com/office/drawing/2014/main" id="{AA52D803-31B8-0357-0BDA-1F6FC01C23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t="17422" r="1305" b="18811"/>
          <a:stretch/>
        </p:blipFill>
        <p:spPr>
          <a:xfrm rot="8859486">
            <a:off x="457364" y="2986565"/>
            <a:ext cx="4542774" cy="232244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4" name="Picture 23" descr="A book on a table cloth&#10;&#10;Description automatically generated">
            <a:extLst>
              <a:ext uri="{FF2B5EF4-FFF2-40B4-BE49-F238E27FC236}">
                <a16:creationId xmlns:a16="http://schemas.microsoft.com/office/drawing/2014/main" id="{CDC87F4A-F850-E703-68B7-FD685BB85D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7744"/>
          <a:stretch/>
        </p:blipFill>
        <p:spPr>
          <a:xfrm rot="6451107">
            <a:off x="6536883" y="1356004"/>
            <a:ext cx="5631207" cy="39479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 descr="A book open on a table&#10;&#10;Description automatically generated">
            <a:extLst>
              <a:ext uri="{FF2B5EF4-FFF2-40B4-BE49-F238E27FC236}">
                <a16:creationId xmlns:a16="http://schemas.microsoft.com/office/drawing/2014/main" id="{89EB59F0-F85D-422C-9C51-2232492C07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9454" r="1991"/>
          <a:stretch/>
        </p:blipFill>
        <p:spPr>
          <a:xfrm rot="5400000">
            <a:off x="2884695" y="1060023"/>
            <a:ext cx="6437564" cy="466073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60519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8194</TotalTime>
  <Words>561</Words>
  <Application>Microsoft Office PowerPoint</Application>
  <PresentationFormat>Widescreen</PresentationFormat>
  <Paragraphs>97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Johannesburg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Wagner, Nicola</dc:creator>
  <cp:lastModifiedBy>Charl Cilliers</cp:lastModifiedBy>
  <cp:revision>126</cp:revision>
  <dcterms:created xsi:type="dcterms:W3CDTF">2021-04-30T10:03:52Z</dcterms:created>
  <dcterms:modified xsi:type="dcterms:W3CDTF">2025-04-29T20:08:47Z</dcterms:modified>
</cp:coreProperties>
</file>