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2.xml" ContentType="application/inkml+xml"/>
  <Override PartName="/ppt/notesSlides/notesSlide9.xml" ContentType="application/vnd.openxmlformats-officedocument.presentationml.notesSlide+xml"/>
  <Override PartName="/ppt/ink/ink3.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4.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81" r:id="rId5"/>
    <p:sldId id="257" r:id="rId6"/>
    <p:sldId id="269" r:id="rId7"/>
    <p:sldId id="336" r:id="rId8"/>
    <p:sldId id="296" r:id="rId9"/>
    <p:sldId id="324" r:id="rId10"/>
    <p:sldId id="325" r:id="rId11"/>
    <p:sldId id="299" r:id="rId12"/>
    <p:sldId id="315" r:id="rId13"/>
    <p:sldId id="316" r:id="rId14"/>
    <p:sldId id="320" r:id="rId15"/>
    <p:sldId id="326" r:id="rId16"/>
    <p:sldId id="327" r:id="rId17"/>
    <p:sldId id="329" r:id="rId18"/>
    <p:sldId id="271" r:id="rId19"/>
    <p:sldId id="333" r:id="rId20"/>
    <p:sldId id="334" r:id="rId21"/>
    <p:sldId id="33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1F1"/>
    <a:srgbClr val="00FDFF"/>
    <a:srgbClr val="FFFFFF"/>
    <a:srgbClr val="695ACD"/>
    <a:srgbClr val="DFF3F8"/>
    <a:srgbClr val="808000"/>
    <a:srgbClr val="FF0000"/>
    <a:srgbClr val="FCCF5B"/>
    <a:srgbClr val="00090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2"/>
    <p:restoredTop sz="70664"/>
  </p:normalViewPr>
  <p:slideViewPr>
    <p:cSldViewPr snapToGrid="0" snapToObjects="1">
      <p:cViewPr varScale="1">
        <p:scale>
          <a:sx n="94" d="100"/>
          <a:sy n="94" d="100"/>
        </p:scale>
        <p:origin x="12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14:19:00.635"/>
    </inkml:context>
    <inkml:brush xml:id="br0">
      <inkml:brushProperty name="width" value="0.35" units="cm"/>
      <inkml:brushProperty name="height" value="2.1" units="cm"/>
      <inkml:brushProperty name="color" value="#FF0000"/>
      <inkml:brushProperty name="inkEffects" value="pencil"/>
    </inkml:brush>
  </inkml:definitions>
  <inkml:trace contextRef="#ctx0" brushRef="#br0">435 1257 16383,'15'-19'0,"-3"3"0,-9 14 0,2-4 0,4 0 0,-3-1 0,5-2 0,-5 4 0,2-1 0,0-1 0,-2 1 0,1-2 0,-1 1 0,0-1 0,1 1 0,-1-1 0,0-1 0,0 2 0,-1-2 0,1 2 0,-2-1 0,2 0 0,-1 0 0,1-2 0,-1 3 0,0 0 0,1 0 0,-1 0 0,1 0 0,0-1 0,2 1 0,-1 0 0,-1 1 0,1 0 0,1-1 0,-2 1 0,2 0 0,-2 0 0,2 0 0,-1 0 0,1 1 0,-2 0 0,3-2 0,-1 2 0,-2 0 0,2-1 0,-3 0 0,4 0 0,-3 1 0,1-1 0,-1 0 0,2-1 0,-2-1 0,0 3 0,1-3 0,-1 3 0,0-2 0,1 1 0,-2-1 0,4 1 0,-4 1 0,3-1 0,1 1 0,-2 1 0,2 0 0,0 0 0,-2 1 0,0 21 0,-3-8 0,-5 21 0,-4-12 0,-2 5 0,-2-1 0,2 2 0,1-6 0,0-1 0,3-7 0,-3 0 0,3-4 0,-2 1 0,-2 2 0,1-3 0,-2 3 0,2-6 0,0 1 0,-5 4 0,1 0 0,-3 1 0,-2 2 0,-1-2 0,-1 1 0,3 1 0,3-5 0,1-1 0,4-1 0,-4 0 0,3 1 0,-3 0 0,2 0 0,0-2 0,-4 5 0,3-3 0,-5 5 0,6-5 0,-2 2 0,-2 1 0,3-3 0,-5 6 0,8-7 0,-3 3 0,2-2 0,0 0 0,1 2 0,-1 0 0,3 0 0,-2 0 0,3 1 0,-2-1 0,2 0 0,-3 1 0,3-2 0,-4 4 0,5-5 0,-4 2 0,2 1 0,0-2 0,-1 3 0,0-3 0,1 0 0,-4 3 0,4-5 0,-3 5 0,0-4 0,3 1 0,-6 3 0,4-4 0,-4 4 0,1-2 0,-2 3 0,2-1 0,-3-1 0,6-2 0,-3 2 0,3-4 0,-2 4 0,3-4 0,-2 3 0,3-1 0,-1 1 0,0 2 0,2-4 0,0 4 0,2-1 0,2-1 0,0 4 0,0-5 0,1 3 0,0 1 0,0-4 0,1 4 0,18-23 0,-4 3 0,21-17 0,-11 6 0,1 0 0,-4 1 0,-4 1 0,-1-2 0,-6 7 0,2-6 0,-1 4 0,-1-5 0,2 2 0,-3 2 0,0 2 0,0 2 0,1-5 0,-1 2 0,3 0 0,-4 3 0,3 1 0,-4 2 0,1-2 0,-2 2 0,-1 2 0,1-1 0,1 2 0,-2-2 0,4-1 0,-5 4 0,4-6 0,-1 2 0,1-2 0,0 0 0,-1 2 0,1-1 0,-5 4 0,1-1 0,-2 1 0,1-1 0,0 0 0,1 0 0,-1 0 0,1 0 0,0 1 0,2-1 0,-1 1 0,-2 2 0,5-4 0,-5 5 0,3-5 0,-1 3 0,-2 1 0,5-4 0,-4 3 0,3 0 0,-1-1 0,-2 3 0,3-1 0,1-3 0,-2 2 0,2-1 0,-3 1 0,-2 2 0,4-4 0,-3 4 0,2-4 0,-2 2 0,-1 0 0,3-2 0,-1 0 0,0 1 0,0-2 0,-2 3 0,2-2 0,-2 1 0,2 0 0,-2 0 0,3 0 0,-3 0 0,3-3 0,-5 5 0,3-4 0,-2 1 0,0 1 0,3-2 0,-4 2 0,3 0 0,-1-2 0,1 3 0,3-3 0,-1 2 0,-1 0 0,1 0 0,-2 1 0,2-1 0,0 2 0,-2 0 0,3 1 0,-3 0 0,4 0 0,-3 2 0,1 1 0,0 3 0,-1 7 0,-2-2 0,-3 3 0,-1-3 0,-2 1 0,0 6 0,0 4 0,0 0 0,-5 5 0,-2-2 0,-3 7 0,-4 0 0,1 2 0,-3-3 0,-2 1 0,-1-5 0,0 0 0,0-3 0,-1-3 0,-1 0 0,1-4 0,-3 4 0,5-4 0,-2 2 0,0-5 0,-4 5 0,1-4 0,-5 2 0,5-1 0,-8 0 0,5 0 0,-9 3 0,2-2 0,-3 0 0,4 0 0,-1 1 0,4-2 0,2 3 0,2-5 0,7 0 0,3-2 0,-1 1 0,1-1 0,-3 4 0,3-3 0,1 1 0,6-5 0,-3 5 0,1-3 0,1 1 0,-2 2 0,4-6 0,-3 5 0,5-5 0,-9 9 0,3-3 0,-5 8 0,-1-3 0,1 6 0,0-6 0,1 2 0,6-5 0,1-4 0,3-1 0,-1 0 0,-1 2 0,1-2 0,-1 0 0,2 0 0,0-2 0,-3 4 0,1 1 0,-4 1 0,2 1 0,-3 0 0,0 2 0,2-2 0,-2 4 0,2-2 0,-3 3 0,-2 1 0,5-5 0,-4-1 0,8-5 0,-1 0 0,2 0 0,0-1 0,0 1 0,-2 1 0,3-2 0,-2 2 0,1-2 0,0 1 0,0 0 0,0-1 0,0 2 0,-1 1 0,0-2 0,-1 5 0,-2 2 0,-2 4 0,-4 4 0,1-3 0,-2 2 0,8-8 0,-2 3 0,7-8 0,-2 0 0,3-1 0,0-1 0,-1 4 0,27-37 0,-8 13 0,26-35 0,-16 19 0,9-3 0,-12 7 0,7-5 0,-5 9 0,-2-5 0,7 0 0,-10 4 0,7-6 0,-5 4 0,0 2 0,-1-2 0,0 3 0,-6 6 0,9-9 0,-6 10 0,1-4 0,-1 5 0,-7 5 0,2-4 0,-1 7 0,-4-2 0,3 2 0,-1-3 0,-1 2 0,10-5 0,-10 6 0,10-6 0,-7 4 0,1-2 0,-2 3 0,-3 0 0,0 1 0,3-1 0,-1-3 0,1 2 0,-1 1 0,-2 1 0,0 0 0,0 1 0,2-2 0,2 0 0,-2 0 0,4-1 0,-2 0 0,-2 1 0,4-1 0,-7 2 0,7-2 0,-5 2 0,2-1 0,-3 3 0,1-4 0,0 3 0,0-4 0,2 3 0,-1-3 0,5 0 0,-1-4 0,-2 5 0,1-2 0,-1 1 0,-3 1 0,4-4 0,-4 5 0,4-5 0,-4 4 0,5-4 0,-3 4 0,-2-1 0,3-1 0,-5 4 0,2-3 0,-1 3 0,0-1 0,0 1 0,0-1 0,2 0 0,-2 1 0,0-1 0,0 1 0,0-2 0,1 1 0,2-4 0,-3 4 0,0-1 0,-1 1 0,0 0 0,2-2 0,-3 2 0,2-2 0,-4 3 0,3-1 0,-1-2 0,0 2 0,1 0 0,0-2 0,0 2 0,-1-2 0,0 2 0,1 0 0,1-4 0,-2 3 0,1-2 0,-2 3 0,3-1 0,-2-1 0,0 2 0,-1-2 0,1 0 0,0-1 0,-1 1 0,0-3 0,-2 5 0,3-5 0,-2 4 0,0 0 0,2-3 0,-2 4 0,2-1 0,0-1 0,0 3 0,-13 33 0,3-15 0,-13 31 0,6-26 0,-5 5 0,3-3 0,-3 2 0,1-4 0,1 2 0,-3-3 0,7-4 0,-3 1 0,3 1 0,-1-3 0,-5 9 0,7-9 0,-8 7 0,7-6 0,-5 5 0,2-1 0,0-2 0,0 1 0,2-4 0,1 1 0,0-2 0,1-2 0,-3 5 0,1-2 0,-4 5 0,3-5 0,1 0 0,-3 2 0,8-5 0,-6 2 0,6-3 0,-3 0 0,2-1 0,-4 4 0,4-6 0,-3 6 0,3-6 0,-1 2 0,1-1 0,1 0 0,-1-1 0,-2 4 0,2-4 0,-5 3 0,6-3 0,-6 3 0,2-1 0,-4 4 0,2-4 0,0 2 0,4-3 0,-2 1 0,2-1 0,-5 3 0,4-4 0,-2 1 0,3-3 0,0 2 0,0-1 0,0 0 0,0 1 0,0-2 0,0 2 0,-3 0 0,-1 2 0,0-1 0,3-1 0,-2-1 0,4 0 0,-2-1 0,-2 3 0,6-3 0,-6 3 0,3-2 0,-1 2 0,1 0 0,-1-1 0,2-1 0,-3 1 0,2 1 0,0-2 0,-2 4 0,3-4 0,-4 6 0,6-6 0,-3 3 0,1 0 0,0-2 0,-2 5 0,1-4 0,2 1 0,-1-1 0,1 2 0,-2 0 0,2-1 0,-1 2 0,2-2 0,0-1 0,-3 4 0,4-5 0,-3 4 0,3 0 0,-1-3 0,-2 4 0,2-4 0,-1 4 0,1-2 0,0 1 0,0-2 0,0 1 0,1-1 0,-3 5 0,5-7 0,-4 4 0,0 4 0,-2-2 0,1 4 0,0-5 0,4-2 0,-2 0 0,0 0 0,0 0 0,0-1 0,1 1 0,-2 1 0,3-1 0,-3 0 0,2 1 0,0-1 0,-2 3 0,3-3 0,-2 2 0,2 1 0,-1-4 0,1 4 0,-1-3 0,2-1 0,-1 4 0,20-39 0,-9 21 0,18-33 0,-12 25 0,-1-5 0,2 2 0,0-1 0,-4 3 0,3 1 0,-8 6 0,2 0 0,0 1 0,-2-1 0,1 2 0,-2-1 0,1 2 0,1-2 0,2 3 0,1-2 0,-2 3 0,2-1 0,-2 1 0,0 2 0,3-2 0,-2 1 0,3-2 0,-4 2 0,0-1 0,2 1 0,-3 0 0,4-1 0,-4 1 0,3 1 0,3-3 0,-1 1 0,5-1 0,-2 2 0,-3-2 0,-1 2 0,-3-1 0,0 0 0,0 0 0,0-2 0,0 1 0,0 0 0,0-1 0,0 1 0,0-1 0,-2 1 0,4-2 0,-3 1 0,1-2 0,0 2 0,-2-1 0,5-4 0,-5 4 0,3-4 0,-3 6 0,-1-1 0,4-2 0,-6 3 0,5-4 0,-2 0 0,-2 4 0,4-5 0,-4 4 0,1 0 0,3-4 0,-1 5 0,1-4 0,1 1 0,-4 1 0,6-4 0,-3 3 0,3-3 0,0 0 0,-3 3 0,3-3 0,-5 6 0,5-6 0,-3 1 0,1 1 0,1-6 0,3 3 0,1-6 0,0 4 0,-5 1 0,5-1 0,-8 7 0,4-5 0,-4 7 0,0-1 0,3-2 0,-4 3 0,2-2 0,-1 1 0,2-2 0,-2 1 0,2 0 0,-1-1 0,0 3 0,1-4 0,0 3 0,0-3 0,0 3 0,3-5 0,-3 5 0,0-1 0,1-1 0,-4 3 0,2-2 0,2-2 0,-4 4 0,6-6 0,-5 4 0,3-1 0,-3-3 0,1 3 0,2-4 0,-4 5 0,6-3 0,-6 5 0,1-3 0,0 1 0,-3 2 0,5-5 0,-4 2 0,1-1 0,0 1 0,0-2 0,-1 5 0,1-5 0,0 3 0,0 0 0,2-2 0,-2 4 0,2-4 0,-1 4 0,2-2 0,-2 1 0,3 0 0,-1 0 0,-1 2 0,1-1 0,1 0 0,-1 1 0,0-2 0,0 3 0,0-1 0,1 1 0,-1-1 0,2 1 0,-3 17 0,-2 1 0,-3 25 0,-6-6 0,-5 11 0,-4-2 0,-3 0 0,-3-2 0,0-2 0,-3-8 0,0 3 0,1-10 0,4 0 0,-4-3 0,10-7 0,-8 6 0,9-7 0,-7 3 0,1-1 0,-2 0 0,1 0 0,-3 3 0,1-2 0,-4 3 0,5-6 0,-2 3 0,2-3 0,5-3 0,-4 2 0,8-6 0,-6 4 0,5-2 0,-5 0 0,4 3 0,-1-4 0,-1 4 0,2-2 0,-9 6 0,9-5 0,-3 2 0,4-5 0,1 2 0,-4 1 0,-1 2 0,3-3 0,-2 2 0,4-5 0,-2 5 0,1-3 0,1 1 0,-2 1 0,2-4 0,0 2 0,2-1 0,-1-2 0,2 2 0,-2-2 0,0 0 0,-4 2 0,-1 2 0,1-2 0,0 2 0,4-4 0,2 0 0,-5 1 0,5-2 0,-5 2 0,5-2 0,-1 1 0,-3 1 0,2-1 0,-1 1 0,-2 0 0,4-1 0,-1 0 0,-2 1 0,5-2 0,-4 1 0,1 1 0,1-2 0,-2 2 0,3-2 0,-3 2 0,2 0 0,0-1 0,-1 2 0,3-1 0,-3 3 0,3-2 0,-1 1 0,1-1 0,3 2 0,-1 0 0,2-1 0,14-4 0,-5-2 0,16-10 0,-12 2 0,6-4 0,0 2 0,-5 2 0,5-4 0,-10 6 0,7-6 0,-8 5 0,8-5 0,-3 3 0,4-3 0,-1 3 0,1-3 0,-4 2 0,3-1 0,-6 3 0,6-4 0,-3 3 0,1-2 0,0 0 0,-2 2 0,-2 0 0,8-1 0,-8 0 0,5 0 0,0-3 0,-1 1 0,0 1 0,4-5 0,-4 3 0,0 0 0,1-1 0,-2 3 0,0-3 0,2 0 0,-4 4 0,1-3 0,-1 0 0,0 2 0,-1-3 0,1 1 0,-1 0 0,2-5 0,0 2 0,2-2 0,0-4 0,-1 6 0,0-4 0,-2 5 0,5-8 0,-5 9 0,5-7 0,-7 10 0,4-5 0,-3 5 0,0 0 0,-1 0 0,2 1 0,0-1 0,-2 0 0,3 2 0,-2-2 0,0 2 0,2-3 0,-4 4 0,3-4 0,-1 4 0,2-5 0,-3 5 0,5-5 0,-4 5 0,5-6 0,-6 6 0,3-4 0,-2 4 0,-2-2 0,1 3 0,-2 0 0,1-1 0,1 0 0,-1-3 0,1 3 0,-1-1 0,4-2 0,-5 3 0,6-6 0,-7 5 0,4-1 0,-3 2 0,1-1 0,-2 1 0,4-3 0,-3 2 0,2 0 0,-2 0 0,2-1 0,-3 1 0,2 0 0,-2 1 0,3-1 0,-2-1 0,0 1 0,2-2 0,-3 4 0,3-3 0,-2 1 0,-1 2 0,4-5 0,-1 1 0,-1 2 0,1-2 0,-3 2 0,0 2 0,4-4 0,-4 5 0,4-2 0,1 1 0,-4 0 0,5-1 0,-5 1 0,2 0 0,1-1 0,-1 2 0,0-1 0,-1 1 0,2 0 0,-1 0 0,1 1 0,1 0 0,-3 2 0,3 17 0,-9-6 0,1 13 0,-4-6 0,-3-5 0,1 6 0,-5-4 0,-1-1 0,1-1 0,-1-3 0,1 4 0,-1-5 0,-6 4 0,1 0 0,-3-1 0,1 1 0,-2-1 0,3 0 0,-5 1 0,5-4 0,-3 5 0,7-6 0,-4 2 0,1 0 0,-2 2 0,-4 2 0,3 0 0,-3 0 0,1 0 0,0 2 0,-1-1 0,3 3 0,-2-4 0,6 2 0,-3-3 0,5 0 0,-2 0 0,0 2 0,3-5 0,-3 7 0,4-7 0,-2 5 0,1-2 0,-3 2 0,2-3 0,-2 3 0,0 0 0,-2 4 0,-1-2 0,-2 4 0,2-7 0,-1 7 0,0-3 0,3 0 0,1-3 0,1 0 0,-1-1 0,2 1 0,-2-2 0,5-2 0,-2 0 0,3 0 0,-4 4 0,3-3 0,-5 3 0,7-5 0,-7 5 0,5-3 0,0-1 0,1-1 0,3-2 0,0-1 0,-3 5 0,3-6 0,-3 6 0,2-3 0,2-1 0,-3 2 0,3-2 0,-2 1 0,1 0 0,-1 3 0,-1 1 0,0 3 0,2-5 0,-1 3 0,3-6 0,-1 5 0,0-4 0,1 1 0,1 2 0,-1-3 0,3 2 0,-1-1 0,1 0 0,0 1 0,0-2 0,0 3 0,1-4 0,-1 4 0,3-4 0,0 1 0,9-3 0,6-9 0,7-5 0,4-8 0,7 1 0,-10-2 0,7 2 0,-11-2 0,1 4 0,-5-1 0,-2 2 0,-1-1 0,5-2 0,-3-2 0,0 2 0,-5 2 0,-1 3 0,-3 1 0,2 2 0,-2-1 0,-2 3 0,2-3 0,-2 4 0,0-2 0,3-2 0,-2 2 0,4-3 0,-3 4 0,3-5 0,-1 2 0,0 1 0,-2-1 0,0 3 0,0-3 0,-2 3 0,3-2 0,-1 1 0,-1 1 0,3-4 0,-2 2 0,3-3 0,-1 2 0,-2 0 0,2 1 0,-5 1 0,2 0 0,0 0 0,-2 0 0,6-5 0,-5 5 0,2-4 0,-3 6 0,0-2 0,2-3 0,-1 1 0,1-1 0,-2 2 0,0 4 0,1-7 0,2 2 0,0-6 0,0 5 0,-2-1 0,2 1 0,-1-1 0,2-3 0,0 1 0,-2 2 0,1 1 0,-2 2 0,-1 0 0,1 1 0,-1 0 0,3-2 0,-4 2 0,3-2 0,0 0 0,1-1 0,0 0 0,0 1 0,-3 2 0,0 0 0,1 0 0,1-1 0,0 1 0,-1 0 0,1-2 0,0 2 0,0-2 0,-1 3 0,0-1 0,0-1 0,0 1 0,1-3 0,-1 2 0,0 1 0,3-3 0,-5 5 0,6-5 0,-5 5 0,3-4 0,-3 3 0,4-7 0,-3 4 0,6-7 0,-2 1 0,-1 1 0,5-4 0,-7 8 0,7-6 0,-8 7 0,4-6 0,-3 3 0,0-3 0,3-1 0,1-6 0,0 2 0,3-8 0,-3 7 0,1-3 0,-1 1 0,-3 3 0,1-1 0,-2 6 0,-1 0 0,-1 3 0,-2-2 0,1 2 0,-1 1 0,0-1 0,-1 6 0,2-3 0,3 4 0,0-1 0,-27 18 0,15-9 0,-26 10 0,24-15 0,1 1 0,-5-3 0,5 2 0,-5-2 0,3 1 0,1 1 0,-4 4 0,4 3 0,8-29 0,0 11 0,10-37 0,-5 23 0,3-11 0,-3 6 0,1-7 0,-2 8 0,0 0 0,-3 12 0,2-2 0,-3 9 0,1-1 0,-2 7 0,-15 1 0,4 8 0,-18 2 0,9 9 0,-9 5 0,2 1 0,-1 5 0,-2-2 0,6 2 0,0-3 0,8-1 0,2-2 0,2-2 0,6-4 0,-2-3 0,6-2 0,-2-2 0,1 4 0,-1-2 0,0 1 0,12-35 0,0 8 0,7-27 0,2 15 0,-4 1 0,6-1 0,-2 3 0,6-3 0,-3 5 0,2-2 0,-3 3 0,3 0 0,-2 0 0,1 2 0,-2-1 0,-1 1 0,1 1 0,-3 1 0,-5 8 0,-2 1 0,-5 4 0,1 1 0,3-4 0,-3 5 0,2-3 0,5-6 0,-3 5 0,5-7 0,-5 7 0,-3 2 0,3-2 0,-5 3 0,5-3 0,-3 1 0,0 2 0,0-3 0,-1 2 0,0-1 0,1 0 0,5-7 0,-1 1 0,3-2 0,-2 3 0,-5 4 0,2 0 0,-3 1 0,1 0 0,-1 0 0,-7 37 0,1-8 0,-8 29 0,2-18 0,0-6 0,0-1 0,-2-4 0,5-2 0,-2-4 0,3-1 0,-1-2 0,1 0 0,0-1 0,1-3 0,0 0 0,1 2 0,-3 0 0,3-1 0,-2 1 0,1-3 0,0 2 0,0 0 0,0 0 0,-1 0 0,0 1 0,0-3 0,0 3 0,0-2 0,0 0 0,-2 3 0,2-4 0,-2 1 0,1 1 0,14-32 0,-4 14 0,13-29 0,-6 19 0,0-3 0,0 2 0,0-2 0,-2 6 0,1-4 0,-1 2 0,-1 4 0,0-6 0,-3 7 0,0-1 0,0-1 0,0 0 0,0 0 0,1 0 0,-1 1 0,-2 2 0,1 0 0,-1-2 0,2 2 0,-1 0 0,1 1 0,1-1 0,1 1 0,1-1 0,0 1 0,-1 1 0,0 1 0,2-1 0,-2 4 0,-2-2 0,1 3 0,1-1 0,-2 2 0,4-2 0,-5 2 0,2-1 0,0-1 0,-2 1 0,-26 32 0,10-8 0,-25 31 0,16-14 0,3-2 0,-1 1 0,5-7 0,0 4 0,-3 1 0,3-1 0,-3 0 0,3-3 0,-2 0 0,2-4 0,-2 3 0,2-5 0,1 2 0,1-4 0,0 1 0,2 0 0,0-3 0,-1 2 0,3-9 0,-2 2 0,4 1 0,0-6 0,1 5 0,-1-6 0,1 0 0,-2 4 0,2-3 0,-3 5 0,3-7 0,-2 4 0,1 2 0,1-3 0,-3 4 0,3-6 0,-1 0 0,0 0 0,1 0 0,-2 2 0,1-3 0,0 3 0,15-34 0,0 4 0,15-31 0,2 7 0,1-4 0,4-3 0,-1 3 0,-4 3 0,-1 4 0,-6 7 0,0-3 0,0 6 0,-3-2 0,1 6 0,-1-5 0,1 6 0,-1-6 0,1 5 0,-1 0 0,-1-2 0,-1 5 0,-2 1 0,-4 5 0,-1 5 0,-2-1 0,-1 7 0,0-4 0,-1 5 0,0-4 0,0 1 0,0-1 0,-1 2 0,1 0 0,-1 0 0,0 0 0,1 0 0,1-2 0,0 2 0,1 0 0,-1 0 0,0 2 0,1 0 0,1 0 0,0 1 0,-2 0 0,2-1 0,0 2 0,0-1 0,0 2 0,1 0 0,-18 33 0,6-13 0,-18 33 0,11-27 0,-2 8 0,1-5 0,1 0 0,-1-1 0,2-4 0,0 1 0,1 0 0,-1 0 0,0 0 0,-1-1 0,0 1 0,-1 3 0,1-4 0,0 6 0,-3-6 0,3 4 0,-1 0 0,3-6 0,-3 5 0,2-5 0,1 3 0,-1 0 0,3-4 0,-2 0 0,0-3 0,0 3 0,0 1 0,0 0 0,-1 2 0,1-3 0,0 1 0,0 2 0,1-8 0,0 1 0,1-3 0,0-2 0,0 2 0,-1 0 0,-2 2 0,1 2 0,-3-1 0,0 2 0,2-6 0,-2 4 0,5-6 0,-5 6 0,2-4 0,-2 6 0,1-4 0,0 0 0,-2 2 0,1-2 0,-2 2 0,2-3 0,0 1 0,0-1 0,-1 3 0,-2-2 0,-2 4 0,-2 1 0,3-3 0,-1 5 0,-1-3 0,3 2 0,-9 0 0,7 0 0,-5 3 0,6-5 0,-3 3 0,4-4 0,-5 5 0,2-2 0,-5 8 0,3-4 0,-6 6 0,5-4 0,-5 4 0,3-3 0,-4 3 0,3-4 0,1 1 0,4-6 0,-1 4 0,1-4 0,2-1 0,-2 5 0,-1-2 0,-6 7 0,0 6 0,-3-2 0,5 2 0,-1-4 0,5-5 0,2-2 0,8-11 0,2 0 0,3-8 0,0 4 0,-1 0 0,1-1 0,-1 2 0,-2 4 0,3-3 0,-4 5 0,5-7 0,-1-2 0,1 3 0,-1-2 0,1 3 0,-2 1 0,3-4 0,-3 5 0,2-2 0,-1 1 0,1 0 0,0-5 0,-1 5 0,1-4 0,-1 7 0,0-5 0,0 5 0,-1-5 0,1 5 0,-2-2 0,2 3 0,-3-1 0,2-2 0,-3 5 0,3-1 0,-3 3 0,4-4 0,-1-4 0,3-3 0,-1 0 0,0 1 0,22-27 0,-7 6 0,25-24 0,-14 9 0,7 1 0,-1-5 0,0 3 0,-1-1 0,-3 1 0,-3 6 0,3-5 0,-4 7 0,2-6 0,1 3 0,-5 2 0,0 0 0,-1 1 0,-5 1 0,3-1 0,-4 5 0,4-4 0,-3 3 0,2-1 0,-2 0 0,2-1 0,0 0 0,1-4 0,1 4 0,-3-2 0,3 3 0,-6 1 0,6-4 0,-6 5 0,4-4 0,-3 2 0,3-1 0,2-4 0,-2 3 0,4-4 0,-3 2 0,1 0 0,-2-1 0,1 1 0,-2 1 0,2-3 0,-3 6 0,0-3 0,-3 4 0,3-1 0,-5 1 0,4-3 0,2-1 0,-1 0 0,3-2 0,-3 2 0,0-2 0,3-1 0,-2-2 0,5-2 0,-4 1 0,4-4 0,-5 8 0,5-5 0,-5 5 0,2-4 0,-2 3 0,-1-2 0,0 6 0,-2 0 0,1 0 0,-1 0 0,3-6 0,-4 6 0,6-6 0,-7 9 0,6-6 0,-5 3 0,4-1 0,-3-1 0,1 1 0,-1 0 0,1-4 0,1 5 0,-2-6 0,0 5 0,5-2 0,-7 0 0,7 1 0,-10 6 0,6-4 0,-7 11 0,4-9 0,-4 10 0,1-4 0,-1 3 0,0 0 0,1-2 0,-2 2 0,3-2 0,-3 2 0,0 0 0,2-3 0,-1 2 0,1-2 0,-1 3 0,1 0 0,1-5 0,-2 5 0,2-4 0,-2 5 0,1-1 0,1-2 0,-1 2 0,2-1 0,-2 2 0,3-2 0,-3 1 0,4-3 0,-4 3 0,5-3 0,-3 1 0,1 0 0,-1 1 0,0-1 0,-2 2 0,2-1 0,0-1 0,-3 3 0,2-2 0,-3 3 0,1-1 0,0-1 0,1 0 0,-1 2 0,2-1 0,-1 0 0,1 3 0,0-5 0,-1 3 0,0-1 0,1 0 0,-2 0 0,1 1 0,2 0 0,-2 0 0,4 0 0,-3 1 0,0 0 0,5-2 0,-8 3 0,7-1 0,-4 0 0,-1 2 0,7-1 0,-2 3 0,1 2 0,-3-1 0,-1 2 0,5 1 0,-3-1 0,3 1 0,-5-1 0,-2 1 0,4 1 0,-3 1 0,1 1 0,-4 3 0,-2-1 0,-1 4 0,-2-4 0,-3 4 0,-4-2 0,0 0 0,-2 1 0,1-2 0,-3 5 0,1-2 0,-4 3 0,3-4 0,-5 2 0,5-1 0,0-3 0,2-1 0,1 0 0,2-3 0,-2 3 0,3-2 0,-1 0 0,-1 0 0,1 2 0,1-2 0,-1 2 0,1-1 0,1 0 0,-2 2 0,2-3 0,-2 5 0,2-6 0,0 4 0,-2 1 0,3-2 0,-4 6 0,4-9 0,-1 6 0,-1-2 0,2 0 0,-3 5 0,2-2 0,-1 0 0,2 2 0,-2-2 0,-1 6 0,1-6 0,-3 9 0,2-6 0,-1 4 0,0-1 0,-3 3 0,3-5 0,-3 5 0,1-3 0,2 1 0,-5 3 0,4-3 0,-1 2 0,0-2 0,1-1 0,-2 6 0,1-4 0,-2 5 0,-1-3 0,2-1 0,-1 1 0,-2 1 0,0-1 0,1-2 0,0 1 0,2-4 0,-1-1 0,1 3 0,3-10 0,2 5 0,1-8 0,-3 3 0,2 0 0,-2-1 0,3-1 0,-3 3 0,3-3 0,-6 5 0,7-7 0,-5 3 0,4-2 0,-2-1 0,0 4 0,2-4 0,-6 5 0,5-4 0,-3 3 0,2-3 0,1 1 0,-5 0 0,5 1 0,-7 1 0,3-1 0,-2 6 0,-4-3 0,3 3 0,-2 1 0,-2 0 0,1 3 0,-5 0 0,4-1 0,0 1 0,1-1 0,-4 1 0,6 0 0,-6-2 0,10-3 0,-6 1 0,6-3 0,-5 6 0,1-3 0,-1 4 0,-1-1 0,-1 1 0,2-3 0,-4 5 0,2-4 0,-1 5 0,-1-1 0,4-5 0,-3 8 0,3-8 0,-1 5 0,-2 1 0,3-3 0,-1-1 0,4-1 0,0-2 0,2 0 0,1-1 0,0-1 0,1-2 0,2 5 0,-9 5 0,5-2 0,-6 7 0,5-8 0,1 1 0,3-3 0,0-4 0,-3 10 0,2-5 0,-3 6 0,4-7 0,0-1 0,1-2 0,0 0 0,1-3 0,2-1 0,-1 0 0,1 0 0,-1 2 0,1 0 0,0-1 0,0 2 0,0-2 0,1-1 0,-1 2 0,0-3 0,0 4 0,2-2 0,0-1 0,0 3 0,1-4 0,-1 4 0,1-2 0,1 1 0,-1-1 0,2 0 0,2-1 0,17-15 0,-3 2 0,18-19 0,-9 6 0,7-11 0,-6 8 0,6-7 0,-6 5 0,-2 3 0,-4 0 0,-3 4 0,-9 5 0,4-5 0,-6 7 0,2-7 0,1 4 0,-5 3 0,2 0 0,-3 2 0,0 1 0,2-5 0,-3 5 0,2-3 0,-1 2 0,-1 1 0,6-6 0,-6 5 0,3-2 0,-1 1 0,-3 1 0,4-2 0,-3-1 0,0 3 0,0-3 0,1 3 0,-2-2 0,2 1 0,-3 0 0,2-1 0,-1 1 0,2-1 0,-3 1 0,2 0 0,-1-2 0,0 3 0,3-5 0,-2 7 0,1-4 0,0 2 0,0-1 0,-1-1 0,1 1 0,-1 0 0,1 0 0,0 0 0,3-2 0,-4 2 0,3-2 0,-3 2 0,1 1 0,1-2 0,-1 2 0,0-1 0,1 0 0,0 0 0,0 0 0,1-2 0,1 0 0,-2 2 0,2-2 0,-2 2 0,-2 2 0,4-5 0,-3 5 0,2-5 0,-2 5 0,1-2 0,-1 0 0,3-2 0,-2 2 0,2-1 0,0-1 0,-2 2 0,1 0 0,-2 0 0,0 2 0,1-2 0,4-6 0,-3 4 0,3-4 0,-2 5 0,1-1 0,1-3 0,-2 3 0,1-3 0,-3 5 0,3 0 0,-4 0 0,2 1 0,0-3 0,0 3 0,1-6 0,2 4 0,-3-2 0,3 0 0,-1 1 0,-2 0 0,3 0 0,-5 1 0,3 1 0,-4 1 0,2-1 0,-1-1 0,2-1 0,1 1 0,-3 2 0,4-5 0,-1 4 0,-1-4 0,3 1 0,-4 3 0,5-6 0,-1 1 0,2-2 0,1-4 0,-1 4 0,1-6 0,2 3 0,-1-3 0,1 1 0,-2 0 0,2 0 0,-1 1 0,1 1 0,-2-1 0,0 1 0,-1 3 0,-2 0 0,1 3 0,-3-2 0,4-1 0,-5 3 0,3-3 0,-4 3 0,3-1 0,-1-2 0,4 1 0,-2-3 0,0 4 0,0-2 0,-5 6 0,1-2 0,1 0 0,2-4 0,-2 2 0,3-7 0,-1 6 0,0-4 0,3-1 0,-4 3 0,3-5 0,-4 8 0,-1-1 0,-1 6 0,1-3 0,-3 4 0,2-4 0,-1 5 0,-2-2 0,2-2 0,-1 1 0,1-2 0,-1 4 0,-1-3 0,1 2 0,0-2 0,1-1 0,-1 3 0,1-1 0,-2 0 0,2-1 0,-2 1 0,2 1 0,-1 1 0,1-4 0,-1 4 0,0-3 0,1 2 0,-1-2 0,1-1 0,0 3 0,-1-1 0,-1 3 0,3-5 0,-2 4 0,2-2 0,1 1 0,-2 2 0,2-4 0,-1 4 0,1-3 0,1 0 0,1 2 0,-1 0 0,0 2 0,-1 0 0,1 0 0,3-1 0,-3 3 0,5-1 0,-5 1 0,4 0 0,0 1 0,-4 0 0,4 0 0,-3 0 0,0 1 0,3-1 0,-3 0 0,1 1 0,2 4 0,-6 5 0,1 0 0,-5 4 0,-1-4 0,-1 0 0,-1 1 0,-1 0 0,-2-1 0,1 0 0,-1 0 0,1 0 0,-2 1 0,3-2 0,-2 2 0,0-1 0,1-1 0,-2 3 0,3-4 0,-3 5 0,1-2 0,0 1 0,0 0 0,2-3 0,-3 4 0,3-6 0,-2 6 0,3-3 0,-1 0 0,-1 3 0,1-4 0,-1 3 0,1-2 0,0 0 0,-1 0 0,1 0 0,-1 0 0,0 2 0,1-3 0,-3 5 0,4-7 0,-5 7 0,2-2 0,-1 2 0,-3 3 0,5-6 0,-7 5 0,5 0 0,-5-1 0,4 4 0,0-8 0,2 2 0,0-5 0,1 2 0,-2 1 0,2-2 0,-3 2 0,1 2 0,0 0 0,-4 5 0,-1 1 0,-2 2 0,3-5 0,1 0 0,1-2 0,1-3 0,-1 3 0,3-5 0,1 0 0,-3 1 0,3 1 0,-2 1 0,0-2 0,2 0 0,-2 0 0,-1 2 0,1-2 0,-1 2 0,2-3 0,1 0 0,-4 3 0,5-3 0,-5 5 0,4-6 0,-1 2 0,-1 0 0,1 0 0,0 0 0,-2 2 0,3-3 0,-2 2 0,-2 2 0,2-2 0,-4 8 0,1-5 0,-2 7 0,1-2 0,-3 4 0,0-2 0,2 0 0,-4 1 0,4-3 0,-2 2 0,3-5 0,-2 4 0,6-9 0,-7 7 0,7-7 0,-4 7 0,2-6 0,-2 7 0,1-6 0,-2 5 0,1 2 0,1-7 0,-4 11 0,3-9 0,-3 6 0,2-6 0,1 4 0,0-6 0,3 2 0,-5 0 0,6-4 0,-3 3 0,4-3 0,-2 5 0,1-5 0,-4 6 0,4-6 0,-3 3 0,5-4 0,-4 2 0,3-2 0,-2 1 0,2-1 0,0 0 0,1 0 0,-3 2 0,2-3 0,-1 2 0,2-2 0,-2 1 0,1 0 0,-3 1 0,2-1 0,-2 2 0,-1 2 0,3-3 0,-2 1 0,2-2 0,1-2 0,0 2 0,0 0 0,0-1 0,-2 0 0,0 2 0,0 0 0,-3 2 0,4-2 0,-5 6 0,-1-1 0,-1 5 0,-2-4 0,0 4 0,3-6 0,-4 7 0,4-6 0,-4 7 0,6-9 0,-1 3 0,3-8 0,2 2 0,-4 2 0,4-3 0,-6 5 0,6-4 0,-6 10 0,0-5 0,-1 5 0,-4-2 0,3 1 0,2-2 0,-3 1 0,4 0 0,-1-4 0,4-1 0,2-4 0,1-2 0,-1 3 0,1-3 0,-2 3 0,2-2 0,-2 3 0,3-3 0,-2 2 0,1-1 0,1-2 0,-1 4 0,3-2 0,-1 2 0,3-1 0,0-1 0,0 2 0,3-2 0,1 1 0,2-2 0,0-1 0,4-4 0,2-3 0,-1-1 0,4-2 0,-6 3 0,2 1 0,3-2 0,-1 0 0,8-3 0,-6 3 0,6-4 0,-8 4 0,4-5 0,-8 2 0,5-2 0,-5 2 0,2-2 0,1-2 0,-3 3 0,5-5 0,-6 5 0,3-5 0,-1 3 0,-2-1 0,2-1 0,-4 3 0,2-2 0,-3 1 0,0 0 0,1-2 0,0 1 0,0 0 0,-2 1 0,1-1 0,-2 1 0,1 0 0,0-6 0,-1 4 0,1-3 0,-1 6 0,-1 0 0,2-3 0,-1 2 0,0-2 0,-1 2 0,0 0 0,0-2 0,2 1 0,-1 1 0,1-1 0,-1 1 0,1 0 0,0-3 0,0 3 0,1 0 0,-1-2 0,-1 4 0,3-6 0,-1 3 0,-1 1 0,2-3 0,-1 4 0,2-8 0,-1 6 0,1-5 0,-2 5 0,0-2 0,1 0 0,1 1 0,1-5 0,4 1 0,-5 2 0,1 0 0,0-1 0,-4 6 0,5-8 0,-5 8 0,2-4 0,0 3 0,0-3 0,-2 4 0,2-4 0,-2 5 0,1-3 0,2-1 0,-2 3 0,0-2 0,0 3 0,-1-2 0,1 0 0,1 0 0,-1 0 0,0 0 0,1-1 0,-2 1 0,2-1 0,-4 2 0,5-5 0,-4 7 0,3-4 0,2-4 0,-2 3 0,4-8 0,-1 5 0,-1-2 0,1 2 0,0 1 0,-3 3 0,2 0 0,-3 1 0,1 0 0,2-2 0,-1-1 0,1 1 0,4-8 0,-2 4 0,6-9 0,-5 6 0,4-5 0,-4 5 0,3-5 0,-2 7 0,-4-3 0,6 1 0,-7 4 0,8-8 0,-7 5 0,8-7 0,-2-2 0,2 2 0,0-3 0,1 0 0,0-1 0,3 0 0,-6-2 0,2 8 0,-2-4 0,-1 7 0,-3 3 0,2-3 0,-6 10 0,3-9 0,-4 12 0,-1-4 0,2-1 0,-2 5 0,1-7 0,1 4 0,-2 0 0,3-2 0,-4 2 0,1 1 0,1-3 0,1 2 0,-1-3 0,2 1 0,-4 2 0,2 0 0,-1 0 0,2-3 0,1-1 0,0-3 0,0 0 0,1-3 0,-1 6 0,1-9 0,2 8 0,-2-6 0,5 0 0,-6 7 0,3-6 0,-5 9 0,5-8 0,-4 8 0,4-9 0,-5 11 0,1-3 0,-1 3 0,0-1 0,1-2 0,-1 4 0,0-4 0,0 3 0,-1 0 0,3-3 0,-2 5 0,1-4 0,0 3 0,-2-2 0,3 1 0,-9 35 0,2-7 0,-8 33 0,3-18 0,0 0 0,0-4 0,1-7 0,-1-3 0,2-7 0,0-4 0,-1 0 0,2-2 0,-2 2 0,1 0 0,-1-2 0,1 2 0,-3 0 0,0 1 0,1 0 0,-2 2 0,2-2 0,-2-1 0,2 0 0,0-4 0,3 0 0,-4 1 0,2 2 0,-1-3 0,1 3 0,-4 0 0,2 2 0,-6 5 0,3-1 0,-3 3 0,4-4 0,-5 5 0,6-8 0,-3 3 0,6-8 0,-2 4 0,3-3 0,-2-1 0,-1 6 0,-3-2 0,-2 6 0,1-1 0,-3 3 0,0 1 0,-1 0 0,-2 2 0,3-2 0,0 0 0,0-1 0,2-2 0,2-4 0,0-1 0,3-4 0,-3 5 0,1-3 0,0 5 0,-2-4 0,2 4 0,-4 1 0,1 1 0,-4 2 0,2-1 0,1-5 0,1 0 0,1 0 0,-1-1 0,0 3 0,1-3 0,3-1 0,-4 0 0,2 2 0,-3-1 0,-1 4 0,-1-1 0,4-2 0,-6 4 0,8-5 0,-5 2 0,-1 5 0,2-7 0,0 4 0,1-3 0,5-4 0,-6 5 0,3-1 0,-1 0 0,1 0 0,-3 2 0,5-3 0,-7 3 0,6-1 0,-3-2 0,1 3 0,0-1 0,-2 3 0,4-5 0,-1 4 0,3-8 0,1 2 0,0-3 0,1 0 0,-1 0 0,0 5 0,0-5 0,-1 4 0,3-4 0,-3 2 0,3 0 0,-3 1 0,3-2 0,-1 0 0,0 0 0,1 0 0,-3 3 0,0 1 0,0 4 0,0-5 0,2 0 0,0 1 0,1-4 0,-2 6 0,2-5 0,-5 8 0,4-7 0,-2 4 0,0-3 0,0 4 0,-2 4 0,0 0 0,0-2 0,2-2 0,-2 3 0,2 1 0,-2 0 0,-4 5 0,6-11 0,-3 4 0,6-5 0,-2-5 0,2 3 0,-2-2 0,3 0 0,-3 4 0,3-6 0,-3 5 0,2-2 0,-1 1 0,0 0 0,2-2 0,-1 0 0,18-26 0,-10 13 0,16-24 0,-11 17 0,-2 3 0,2-6 0,-3 7 0,6-11 0,-3 8 0,4-6 0,-5 5 0,6-6 0,-5 6 0,1-3 0,-6 10 0,0-2 0,1-1 0,0-1 0,1 1 0,0-2 0,-2 4 0,2-3 0,-2 2 0,0 1 0,2-3 0,1 0 0,-1 0 0,1 0 0,-2 1 0,2-2 0,-3 4 0,6-8 0,-5 7 0,3-5 0,-4 4 0,0 0 0,3-2 0,-2 2 0,3-5 0,0 0 0,2-5 0,0-2 0,2-2 0,-2 1 0,2-1 0,3-4 0,-2 0 0,3-3 0,-2 0 0,-1 0 0,0 3 0,-2-2 0,-3 12 0,2-7 0,-4 10 0,5-8 0,-5 10 0,3-6 0,-4 7 0,3-3 0,-1-2 0,3 1 0,-3-2 0,0 5 0,1-4 0,-4 8 0,5-8 0,-2 4 0,0-3 0,3-1 0,-5 3 0,6-4 0,-7 9 0,3-5 0,-2 2 0,1-2 0,-1 1 0,4-5 0,-3 4 0,3-4 0,-1 3 0,-1-2 0,0 5 0,-1-4 0,1 4 0,3-6 0,-2 6 0,3-7 0,-5 5 0,5-2 0,-2-2 0,0 2 0,2-3 0,-2 4 0,0-3 0,2 2 0,-2-3 0,1 1 0,1 1 0,-6 4 0,3-2 0,0 0 0,-1 1 0,3-1 0,-5 4 0,2 0 0,-3 2 0,0 0 0,1-1 0,-1-1 0,1 1 0,0 1 0,-2 1 0,3-1 0,-1 0 0,2 1 0,-1-1 0,-1 1 0,1 0 0,0-1 0,0 1 0,-1 0 0,1 0 0,1 0 0,-1 2 0,1-2 0,1 2 0,-2 1 0,2-1 0,-1 22 0,-4-5 0,0 18 0,-4-9 0,0 0 0,0-1 0,0 1 0,-1-3 0,0-1 0,-2 0 0,0-2 0,1-1 0,-4 2 0,2-2 0,-5 4 0,1 2 0,-2-2 0,-1 3 0,-3 3 0,3-3 0,-5 1 0,5-2 0,-4-1 0,5-4 0,-5 5 0,5-5 0,-6 7 0,3-3 0,0-1 0,0-1 0,0-1 0,-1 0 0,2-2 0,-3 5 0,2-5 0,0 1 0,-1 1 0,4-4 0,-4 2 0,-2 4 0,4-6 0,0 2 0,0-1 0,4-4 0,-1 1 0,-2 0 0,6-5 0,-3 4 0,0-1 0,2-1 0,-2 2 0,-3 2 0,4-3 0,-6 5 0,7-6 0,-5 3 0,5-3 0,-4 3 0,4-3 0,-2 0 0,3-1 0,-2 1 0,1-1 0,-2 2 0,-1 0 0,-1 4 0,-1 0 0,0 0 0,2-3 0,-3 4 0,3-3 0,-2 2 0,2-3 0,1 0 0,-3 0 0,5-1 0,-2 0 0,3-1 0,0-1 0,-1 0 0,1 0 0,-1 1 0,-1 2 0,-3 3 0,4-4 0,-9 10 0,5-7 0,-2 5 0,3-5 0,0 0 0,3-3 0,-6 5 0,6-6 0,-2 1 0,3-1 0,0 0 0,-3 2 0,1 1 0,-4 1 0,4-1 0,-2 2 0,1-3 0,1 1 0,-4 0 0,6-3 0,-2 0 0,3 0 0,-1-1 0,1 1 0,-2 1 0,3-2 0,-2 1 0,0 2 0,0-2 0,0 2 0,3-2 0,-2 0 0,1 1 0,-1-1 0,1 3 0,1-3 0,1 2 0,0-1 0,1-1 0,0 2 0,16-22 0,-8 11 0,15-20 0,-11 11 0,3-2 0,-3 3 0,7-6 0,-10 6 0,11-7 0,-7 7 0,4-4 0,-6 5 0,1-1 0,-4 0 0,-1 3 0,3-4 0,-1-1 0,6-4 0,-4 3 0,0 0 0,-1 1 0,-1 0 0,0-1 0,2 1 0,-3 1 0,3-1 0,-2 1 0,1-1 0,-3 0 0,7-2 0,-3-2 0,4-1 0,0-1 0,0-1 0,0 3 0,-4 3 0,3 0 0,-4-1 0,4 1 0,-2-2 0,-1 2 0,1-2 0,-3 6 0,3-8 0,-1 6 0,-1-3 0,3 1 0,-4 3 0,0-4 0,5-2 0,-4 2 0,5-4 0,-3 2 0,0 1 0,0 0 0,0 0 0,0 2 0,0-2 0,2 0 0,-2-1 0,5-2 0,-4 2 0,4-2 0,-5 5 0,-1 0 0,0 1 0,-4 4 0,1-3 0,0 5 0,-3-3 0,4-1 0,-4 2 0,2-2 0,0 1 0,-1 0 0,5-3 0,-5 3 0,2-2 0,-2 3 0,1-3 0,-1 4 0,0-5 0,1 3 0,-1-1 0,4-2 0,-5 4 0,3-2 0,-3 3 0,0-2 0,1 0 0,-2 0 0,2 0 0,-1-1 0,0 3 0,1-4 0,-2 5 0,2-6 0,-2 5 0,-16 42 0,4-6 0,-19 39 0,7-20 0,-2 4 0,0-6 0,3-1 0,-2-9 0,8-5 0,-3-6 0,5-3 0,1-8 0,0 1 0,2-6 0,1 1 0,-1-1 0,2-4 0,0 2 0,-1-1 0,1 0 0,0 0 0,-4 1 0,2 2 0,-4 0 0,1 1 0,0 0 0,-3 3 0,4-3 0,-3 2 0,4-3 0,-5 4 0,5-3 0,-3 0 0,4-2 0,-2-1 0,1 2 0,-1 1 0,-2-1 0,0 5 0,1-6 0,-1 4 0,3-2 0,-1-1 0,1 1 0,3-5 0,1-1 0,-1 3 0,1-2 0,-2 3 0,2-3 0,0 1 0,-2 1 0,2-1 0,-1 1 0,1-1 0,0 1 0,-2-2 0,1 1 0,-1 2 0,0-2 0,-3 7 0,3-6 0,-11 14 0,5-7 0,-9 14 0,4-10 0,-2 7 0,2-5 0,0 0 0,5-6 0,3-4 0,5-6 0,1 2 0,26-26 0,-9 6 0,20-19 0,-17 11 0,1 4 0,-3-3 0,0 5 0,-1-3 0,-2 6 0,-1-1 0,4-3 0,-2 2 0,1-3 0,3 3 0,-10 5 0,11-5 0,-5 3 0,3-6 0,-1 4 0,-1-4 0,-1 5 0,1 0 0,-1 1 0,1 1 0,-4 2 0,2-3 0,-1 3 0,0-1 0,1-2 0,-2 3 0,5-4 0,1-1 0,-4 4 0,8-6 0,-6 6 0,3-4 0,-4 4 0,-3 2 0,4-3 0,-3 1 0,7-5 0,-8 7 0,4-6 0,0 4 0,-3 0 0,7-4 0,-7 5 0,7-5 0,-7 4 0,6-1 0,-3 1 0,3-2 0,-1-1 0,-3 3 0,2-3 0,-5 6 0,3-3 0,-6 4 0,1 1 0,-20 31 0,-1 1 0,-17 27 0,0-5 0,-3-2 0,-1 1 0,1-4 0,8-10 0,0-2 0,7-12 0,3-1 0,3-7 0,4-3 0,-5 4 0,3-2 0,-6 5 0,6-8 0,-5 7 0,8-8 0,-8 6 0,6-1 0,-5 0 0,3 1 0,0 0 0,-2-2 0,1 2 0,2-5 0,1 2 0,5-6 0,-5 5 0,4-3 0,-1 1 0,-1 1 0,2-3 0,-4 5 0,4-3 0,-5 3 0,-1 5 0,-4 2 0,0 3 0,-3 2 0,3-2 0,-1 2 0,2-2 0,5-6 0,2-4 0,3-5 0,1 0 0,28-29 0,-2 6 0,26-27 0,-7 7 0,-8 10 0,4-4 0,-12 8 0,3-3 0,-4 4 0,-1-2 0,-4 5 0,2-5 0,-5 5 0,5-2 0,-6 7 0,-1 0 0,-4 5 0,0-2 0,0 3 0,-2 0 0,1 0 0,-2 3 0,1 0 0,4-4 0,-3 3 0,3-3 0,-6 4 0,2 0 0,2-4 0,2 2 0,6-5 0,-2 1 0,3-2 0,-4 1 0,-2 4 0,-5 1 0,-4 4 0,-10 24 0,1-1 0,-14 23 0,3-4 0,-8-1 0,-1 5 0,-2-2 0,3-6 0,4-5 0,7-11 0,4-6 0,4-3 0,1-4 0,-2 3 0,2-2 0,-2 3 0,2 0 0,1-3 0,-2 2 0,3 1 0,-2-2 0,3 1 0,20-29 0,-3 9 0,15-23 0,-10 16 0,-1-1 0,-2 4 0,2-3 0,-5 5 0,-4 2 0,-1 1 0,-3 4 0,1-1 0,-1 2 0,1-3 0,-1 3 0,2-3 0,-4 5 0,3-3 0,0 0 0,-2 1 0,1 24 0,-5-3 0,0 19 0,-2-7 0,0-5 0,0 5 0,0-6 0,0 0 0,0-9 0,0-2 0,0-5 0,0 4 0,0-1 0,-1 1 0,1-1 0,-2-1 0,1 2 0,-1-1 0,0 1 0,0 0 0,1-2 0,-2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14:33:25.392"/>
    </inkml:context>
    <inkml:brush xml:id="br0">
      <inkml:brushProperty name="width" value="0.35" units="cm"/>
      <inkml:brushProperty name="height" value="2.1" units="cm"/>
      <inkml:brushProperty name="color" value="#33CCFF"/>
      <inkml:brushProperty name="inkEffects" value="pencil"/>
    </inkml:brush>
  </inkml:definitions>
  <inkml:trace contextRef="#ctx0" brushRef="#br0">7561 4157 16383,'-9'36'0,"-1"-1"0,2-15 0,-3 6 0,5-12 0,-4 9 0,4-8 0,-2 2 0,3-2 0,-2 2 0,0 1 0,-3 1 0,0 1 0,1-2 0,-1 1 0,4-6 0,-2 5 0,0 1 0,-5 13 0,-1 6 0,-2 3 0,3-5 0,0 0 0,0-3 0,0-1 0,-1 8 0,0-6 0,-2 2 0,5-12 0,-2-2 0,7-9 0,-4 10 0,2-5 0,-1 6 0,2-9 0,-1 1 0,3-3 0,-1 4 0,2-4 0,-1 6 0,0-4 0,-2 9 0,0-4 0,1 3 0,-2 0 0,1-3 0,-3 7 0,4-8 0,0-3 0,3-4 0,0-4 0,2 0 0,1-43 0,6-11 0,2-47 0,2 28 0,7-21 0,-4 26 0,9-12 0,-4 11 0,-5 24 0,-4 3 0,-4 14 0,0-8 0,1 12 0,-1-6 0,0-2 0,1-5 0,1 0 0,0-2 0,2 4 0,-1-6 0,7-4 0,-2-3 0,2 6 0,-3-1 0,-1 9 0,-1-1 0,-1 5 0,0-2 0,0 1 0,1 2 0,-1-2 0,3-8 0,-4 11 0,2-10 0,-6 15 0,0-1 0,-1 4 0,-1 1 0,-1 3 0,-10 35 0,2-10 0,-13 48 0,0-17 0,-7 21 0,4-10 0,3-10 0,0 2 0,5-10 0,-10 9 0,6 2 0,1-18 0,0 12 0,2-9 0,-9 10 0,0 6 0,-6-4 0,2-2 0,-3 0 0,1-4 0,4-7 0,1-5 0,4-4 0,5-5 0,-2 3 0,6-5 0,2-4 0,3-2 0,4-7 0,0 0 0,0 0 0,0 1 0,5-64 0,21-22 0,-2 5 0,3-4 0,-1 19 0,1 1 0,7-7 0,0 2 0,11-17 0,0-5 0,-11 29 0,-6 1 0,-3 11 0,1-7 0,-4 13 0,2-7 0,-8 17 0,4-11 0,-2 5 0,-2 4 0,0-3 0,0 0 0,1-4 0,-2 6 0,-1-1 0,-3 8 0,-1 2 0,-1 0 0,-2 4 0,0 2 0,-1 0 0,0-2 0,-1-1 0,0 1 0,-1 4 0,1-1 0,0 3 0,0-6 0,1-8 0,0 0 0,3-15 0,0 14 0,0-9 0,0 12 0,-1 1 0,0-5 0,2 1 0,1-3 0,2-10 0,-3 9 0,4-10 0,-6 17 0,2-1 0,-3 13 0,-1 2 0,-10 32 0,-1 6 0,-12 30 0,2-1 0,-1-4 0,2-9 0,3-5 0,4-20 0,-3 10 0,0-2 0,-3 5 0,-9 10 0,6-2 0,-7 1 0,1 4 0,5-15 0,-6 11 0,8-13 0,-9 14 0,0 0 0,-1 1 0,5-6 0,0 0 0,0-2 0,-2 4 0,0 3 0,4-4 0,6-3 0,2-4 0,6-4 0,1-4 0,3-2 0,2-7 0,-2 1 0,0 0 0,1-1 0,-6 7 0,-3 6 0,-5 10 0,-6 12 0,-2 4 0,3-11 0,-8 15 0,12-23 0,-8 16 0,9-17 0,4-6 0,-2-2 0,8-12 0,-4 7 0,6-10 0,-1 1 0,2-3 0,0 1 0,2-2 0,-1 0 0,1 2 0,-1-1 0,2 3 0,-1-4 0,12-36 0,9-16 0,15-45 0,8-1 0,-9 17 0,9-14 0,-22 49 0,14-32 0,-16 36 0,7-12 0,-8 13 0,3 2 0,-5 3 0,-2 6 0,5-6 0,-1 1 0,5-4 0,-6 9 0,5-10 0,-9 14 0,7-10 0,0-2 0,-2 0 0,-2 3 0,2-10 0,-3 7 0,6-15 0,0 0 0,-4 8 0,1-6 0,-4 2 0,0 3 0,3-17 0,-6 23 0,6-22 0,-6 23 0,1-8 0,0 4 0,-3-2 0,2-8 0,-1 0 0,-1-1 0,1 5 0,-4 4 0,4 6 0,-5 3 0,5-7 0,-4 9 0,6-20 0,-2 15 0,3-17 0,-2 19 0,1-10 0,-2 11 0,4-5 0,-3 7 0,0 1 0,-3 9 0,-1 0 0,1 1 0,-4 6 0,2-2 0,-14 59 0,-2-7 0,-15 54 0,2-27 0,-2-3 0,4-7 0,3-16 0,3-3 0,3-11 0,5-4 0,-2-1 0,1 0 0,-2 1 0,-4 8 0,0 4 0,-3-2 0,3 2 0,1-12 0,4-1 0,1-7 0,1 2 0,-3 1 0,-3 5 0,0 1 0,-1-2 0,4-3 0,0-3 0,1 2 0,1-3 0,2-2 0,0-1 0,1-1 0,-5 3 0,-8 13 0,-3 9 0,-9 7 0,8-6 0,-3-3 0,10-13 0,0 1 0,4-4 0,-3 0 0,1 2 0,-8 10 0,-6 7 0,-19 25 0,8-14 0,-13 16 0,17-24 0,0 6 0,-3 2 0,2-5 0,7-8 0,2-2 0,11-13 0,-2 1 0,5-2 0,0-3 0,2 0 0,2-2 0,0 0 0,3-2 0,1-3 0,1-2 0,1-1 0,0 3 0,-1-2 0,1 3 0,-1-2 0,2-1 0,-2 4 0,1-4 0,-1 4 0,1-4 0,1 0 0,-1 1 0,0 2 0,1-1 0,-1 0 0,2-34 0,10-16 0,8-39 0,3 14 0,13-25 0,-4 23 0,9-19 0,4 12 0,-7 7 0,-5 16 0,-6 12 0,-9 8 0,0 6 0,0-7 0,3-1 0,0-4 0,-1 8 0,-1-2 0,1 9 0,2-8 0,2 6 0,-3-2 0,-3 5 0,4-2 0,1-3 0,0 3 0,5-8 0,-10 8 0,5-5 0,-9 9 0,7-3 0,-10 8 0,8-7 0,-4 0 0,0-3 0,4-6 0,-4 2 0,7-6 0,-1-2 0,-4 6 0,4-8 0,-3 9 0,1-3 0,2-8 0,-2 6 0,4-13 0,-1 8 0,2-13 0,-9 22 0,7-12 0,-9 13 0,6-3 0,-3 0 0,5-8 0,-4 6 0,3-7 0,-4 9 0,-5 12 0,4-6 0,-4 8 0,2-13 0,0 10 0,-2-6 0,0 8 0,-2-1 0,3-5 0,-4 3 0,4-1 0,-4-3 0,0 6 0,0-4 0,-1 5 0,0-1 0,1 0 0,-1 3 0,0-2 0,-1 7 0,1-6 0,-2 12 0,0-6 0,0 3 0,-13 44 0,-3-4 0,-20 50 0,-5-11 0,-2 10 0,-5-2 0,2 3 0,1-7 0,4-13 0,-1 4 0,6-12 0,-11 16 0,-1 1 0,1-4 0,-2-3 0,10-7 0,-1-7 0,6-1 0,0 3 0,0-2 0,-3-1 0,5-2 0,8-18 0,-3 9 0,13-20 0,-13 14 0,5-1 0,0 1 0,-4 10 0,3-4 0,-4 8 0,0-2 0,6-10 0,0-1 0,10-16 0,-2 8 0,3-8 0,-4 13 0,-9 5 0,3-3 0,-20 24 0,13-23 0,-7 13 0,2-8 0,11-12 0,-6 7 0,5-8 0,0-2 0,0 1 0,2-5 0,4-2 0,2-3 0,3-1 0,0-2 0,0 1 0,4-4 0,-1-2 0,19-59 0,14-13 0,-5 9 0,2-4 0,2 4 0,1 2 0,0 4 0,-1 2 0,15-28 0,0 2 0,-3 14 0,6-14 0,-2 5 0,-1 4 0,-11 9 0,2 7 0,-2-2 0,-3 10 0,-4 9 0,3-6 0,-3 13 0,9-20 0,1 7 0,0-7 0,0 7 0,-8 2 0,-3 7 0,-4-4 0,0 7 0,-1-11 0,0 12 0,-3-5 0,5-2 0,-6 9 0,8-14 0,-9 11 0,6-12 0,-2 6 0,0-3 0,0 4 0,-2 1 0,-1 1 0,3 1 0,1-9 0,1 1 0,4-8 0,-1 4 0,2-3 0,-7 11 0,-2 3 0,-3 7 0,-1 2 0,4-7 0,0-3 0,1-1 0,-3-3 0,-2 9 0,0-1 0,-3 3 0,2-3 0,1-5 0,-3 9 0,5-9 0,-7 17 0,2-4 0,-3 4 0,-1 8 0,3-9 0,-3 5 0,2-5 0,-3 5 0,0 0 0,0 4 0,0-1 0,-18 42 0,-6 8 0,-23 41 0,-5-6 0,-5 5 0,-1-8 0,27-32 0,0 1 0,-1 1 0,-1 1 0,2-3 0,0-1 0,-1 4 0,2-2 0,-14 20 0,3-2 0,10-13 0,8-16 0,-5 11 0,9-15 0,-8 15 0,-2-2 0,1 2 0,-5 3 0,5 0 0,-2 1 0,0-2 0,-1 5 0,-3 0 0,7-10 0,-3 7 0,8-15 0,-5 14 0,5-11 0,-6 12 0,8-12 0,-4 8 0,2-4 0,2-1 0,-2 4 0,-1-2 0,1 2 0,-6 4 0,11-11 0,-11 20 0,2-3 0,-9 20 0,0-2 0,4 0 0,5-11 0,4 0 0,3-9 0,-1 0 0,5-12 0,-11 17 0,3 1 0,-8 12 0,3-1 0,5-20 0,6-10 0,3-9 0,0-3 0,-4 12 0,4-11 0,-6 11 0,5-14 0,0 2 0,5-9 0,3-4 0,3-5 0,1-36 0,25-28 0,-4 11 0,3-4 0,8-7 0,2 0 0,4 5 0,-1 3 0,14-31 0,-20 39 0,0 1 0,15-27 0,-14 25 0,1-1 0,23-35 0,2 0 0,-11 5 0,-1 4 0,-7 6 0,-9 18 0,2-8 0,-5 10 0,8-17 0,-1 5 0,-3 1 0,0-1 0,-3 3 0,3-8 0,-3 7 0,1-7 0,-4 6 0,-3-2 0,-5 11 0,-3 2 0,-3 4 0,-1-2 0,1 9 0,2-9 0,-2 9 0,5-9 0,0-5 0,0 4 0,2-6 0,1 1 0,-5 13 0,10-19 0,-15 35 0,21-36 0,-14 25 0,17-24 0,-10 11 0,6-4 0,-1 1 0,0-1 0,1-2 0,-9 11 0,1 2 0,2-5 0,-5 10 0,7-10 0,-10 17 0,2-7 0,-4 10 0,2-10 0,2 3 0,2-7 0,-3 4 0,1 2 0,-12 14 0,3 3 0,-4 2 0,0 2 0,2-2 0,-4-2 0,1 5 0,-2-4 0,-24 35 0,1 27 0,-28 35 0,30-35 0,2-1 0,-17 22 0,10-1 0,9-26 0,2 1 0,0 2 0,0-7 0,4-7 0,0-3 0,5-18 0,0 5 0,0-7 0,-1 10 0,-3 0 0,-2 5 0,-6 10 0,-6 7 0,-6 5 0,-4 5 0,2-6 0,6-9 0,3-2 0,1-1 0,2-7 0,-8 16 0,0-4 0,-12 17 0,0-3 0,2-5 0,11-15 0,-5 7 0,9-13 0,-15 23 0,-3-2 0,-11 15 0,-9 12 0,27-33 0,0-1 0,-17 22 0,-10 12 0,20-26 0,-14 24 0,21-29 0,-10 19 0,18-23 0,-16 13 0,4 5 0,-1-6 0,7-4 0,11-13 0,8-15 0,1 1 0,4-2 0,-9 12 0,0 5 0,1-3 0,-2 2 0,5-8 0,3-10 0,2 2 0,5-13 0,-4 9 0,-1 0 0,-2 2 0,1 3 0,1-6 0,2 0 0,-1 0 0,4-7 0,-2 2 0,3-3 0,20-56 0,14-15 0,-6 9 0,2-4 0,4 1 0,0 1 0,0 4 0,0 1 0,4-5 0,-1 3 0,17-20 0,-19 24 0,0 3 0,9-6 0,7-22 0,-14 28 0,-4-6 0,-7 19 0,-3 1 0,1-3 0,-8 10 0,11-21 0,-5 13 0,4-18 0,-3 10 0,-4 0 0,-2 7 0,-2 3 0,-1 3 0,-2 1 0,1 1 0,-5 7 0,5-15 0,1 2 0,-3-1 0,10-20 0,-4 14 0,3-13 0,3 1 0,-1-1 0,10-13 0,0-10 0,5-3 0,-1-4 0,2 7 0,-4 9 0,3-4 0,-1 13 0,-11 13 0,1 0 0,16-24 0,-3 3 0,-2 7 0,-11 16 0,20-32 0,-12-13 0,-10 33 0,-2-1 0,-5 1 0,-3 2 0,8-38 0,-10 42 0,-7 23 0,-5 41 0,-13 38 0,2-7 0,-2 4 0,-7 17 0,-2 2 0,1-1 0,0-2 0,2-6 0,2-3 0,-7 17 0,10-22 0,9-29 0,1-6 0,3-8 0,0-2 0,-1 6 0,0-2 0,-4 8 0,-1 3 0,-6 3 0,-2 15 0,-8 4 0,-3 9 0,-1-3 0,-2 0 0,5-5 0,-1-5 0,12-8 0,-7 2 0,6-2 0,-5 3 0,-3 8 0,0-4 0,-9 11 0,-2-1 0,-4 7 0,11-17 0,-8 8 0,10-9 0,-11 7 0,1 7 0,-3 0 0,-7 9 0,0 1 0,-5 5 0,13-13 0,-11 9 0,14-14 0,-2-2 0,10-7 0,8-10 0,-5 14 0,-6 4 0,-8 18 0,-6 0 0,5-2 0,-8 4 0,8-5 0,-1-5 0,11-8 0,-6 3 0,9-7 0,-15 18 0,9-2 0,-1-2 0,8-3 0,2-7 0,4-9 0,2 2 0,0-9 0,3 2 0,3-12 0,1 2 0,5-12 0,-1 6 0,4-11 0,19-37 0,14-16 0,-5 2 0,2-3 0,4-1 0,-1-1 0,-1-1 0,0 0 0,1 0 0,0 0 0,-3 2 0,0 1 0,23-35 0,-5 1 0,-6 13 0,-4 0 0,-7 19 0,6-16 0,-8 16 0,8-20 0,-2 5 0,2-5 0,4-5 0,-1 7 0,0-4 0,-4 7 0,1-9 0,4-9 0,1 3 0,-3 5 0,4-2 0,-5 6 0,7-9 0,-4 5 0,-1 1 0,-7 9 0,8-17 0,-6 7 0,5-16 0,-5 8 0,-2-3 0,-6 8 0,0 5 0,-1-8 0,0 10 0,-3 9 0,4-3 0,-7 16 0,11-24 0,-12 25 0,5-13 0,-9 33 0,2-19 0,3 3 0,-1-1 0,2-2 0,0 0 0,-6 15 0,6-13 0,-13 29 0,4-6 0,-23 48 0,-4 4 0,-16 33 0,-3-7 0,11-13 0,-5 2 0,12-11 0,-8 9 0,-3 1 0,2 3 0,-2 1 0,0-2 0,4 3 0,-3-9 0,8 1 0,-8 2 0,9-8 0,-15 14 0,8-6 0,-14 13 0,7-4 0,-3 1 0,3-2 0,-3 3 0,-6 12 0,-8 6 0,-1 4 0,2-8 0,5-7 0,8-11 0,0 5 0,6-14 0,-13 25 0,1-10 0,11-15 0,0 2 0,-27 36 0,6 0 0,11-20 0,17-21 0,2-1 0,0-3 0,-5 17 0,-10 9 0,-2 9 0,8-19 0,3 2 0,16-30 0,1 2 0,2-4 0,-2 1 0,-5 16 0,-1 2 0,-3 3 0,-3 7 0,7-18 0,0-1 0,10-16 0,0-1 0,3-5 0,-3 6 0,0-2 0,-1 0 0,2-2 0,0 1 0,0-5 0,1 2 0,0-3 0,0 2 0,0-1 0,-3 3 0,3-4 0,-2 3 0,1-2 0,-6 11 0,-8 6 0,0-1 0,-14 12 0,3-3 0,-14 13 0,2-6 0,9-8 0,10-12 0,17-14 0,12-38 0,13-23 0,0 6 0,2-4 0,5-8 0,0 1 0,-3 10 0,1 1 0,1-8 0,1 0 0,14-30 0,-17 31 0,2-2 0,5-3 0,0-1 0,-4-2 0,1-1 0,5-1 0,1 1 0,-5 4 0,-2 2 0,16-28 0,-15 32 0,-1 1 0,6-19 0,11-14 0,-6-1 0,-2 21 0,3-20 0,6 5 0,-6 6 0,7-6 0,-5 2 0,3-6 0,1 0 0,-1 5 0,-11 24 0,7-8 0,-7 19 0,9-15 0,6-2 0,-3 0 0,9-13 0,-7 8 0,1-3 0,-14 22 0,-8 7 0,-6 13 0,1-2 0,2-1 0,5-7 0,-5 7 0,-5 6 0,-3 8 0,-8 8 0,3-4 0,-5 7 0,4-6 0,-2 4 0,1-1 0,-3 1 0,-4 36 0,-11 13 0,-6 38 0,-9-3 0,1 2 0,0-15 0,2-2 0,9-23 0,-5 12 0,7-20 0,-6 14 0,0-4 0,0-2 0,-2 2 0,-3-2 0,-3 2 0,-2 0 0,-6 2 0,-2 5 0,-5 1 0,-2 8 0,-2-4 0,1 2 0,2-3 0,-4 4 0,1 0 0,-5 4 0,14-16 0,-9 15 0,10-15 0,-13 19 0,-2 1 0,-2 1 0,0 6 0,-1-1 0,-3 9 0,26-37 0,-2 2 0,-3 3 0,-2 1 0,-5 7 0,1-2 0,-19 22 0,21-26 0,2-1 0,-3 5 0,-7 9 0,21-24 0,4-7 0,3 0 0,-4 1 0,-11 13 0,1-1 0,-9 9 0,10-10 0,10-11 0,11-15 0,8-8 0,-1-2 0,1 2 0,-1 0 0,1 3 0,0-2 0,33-67 0,-8 23 0,10-23 0,2-5 0,12-11 0,-20 28 0,0 0 0,15-27 0,-9 8 0,1 3 0,-5 3 0,4 1 0,-5 10 0,-2 6 0,-6 5 0,-2 4 0,-2-4 0,7-5 0,-5 5 0,11-8 0,-8 4 0,8-1 0,-12 15 0,7-9 0,-4 8 0,14-23 0,-7 11 0,1 1 0,-10 15 0,-2-1 0,5-5 0,-3 1 0,7-10 0,-6 6 0,-1 3 0,3-4 0,-3 4 0,5-11 0,3-3 0,-2 1 0,3-3 0,0 2 0,-3-1 0,-2 6 0,-4 3 0,0 4 0,-2 3 0,3-6 0,2 1 0,5-10 0,4-3 0,3-5 0,0-3 0,-10 19 0,3-2 0,-11 11 0,9-5 0,1-7 0,-4 9 0,2-3 0,-9 15 0,1-5 0,-2 7 0,-2 2 0,5-7 0,-6 9 0,5-9 0,-5 10 0,0-1 0,-3 3 0,0 0 0,1-2 0,0-1 0,0 1 0,1-5 0,-3 7 0,3-6 0,-4 5 0,0 2 0,-5-2 0,-4 3 0,-1-1 0,-6 3 0,5 4 0,-7-1 0,-3 5 0,-5-3 0,-6 6 0,3 0 0,1 4 0,4 1 0,3 2 0,-6 16 0,-5 5 0,-8 21 0,-4 2 0,5 3 0,10-17 0,6-5 0,8-14 0,-5 16 0,-1-2 0,-5 22 0,0-4 0,0 5 0,1-11 0,3-6 0,5-15 0,-3 9 0,-3-1 0,-11 21 0,-6 10 0,-7 5 0,0 4 0,4-12 0,6-13 0,10-15 0,7-12 0,2-2 0,3 0 0,-4 0 0,1 6 0,-2-2 0,-4 7 0,3-8 0,1-2 0,-1 1 0,0 3 0,-6 4 0,-4 7 0,5-10 0,0-1 0,5-5 0,8-10 0,-6 11 0,0 1 0,-12 11 0,-10 16 0,-6 1 0,-1 6 0,-2-2 0,2-1 0,-6 3 0,2 4 0,-7 4 0,13-5 0,6-13 0,17-16 0,9-19 0,5-3 0,0-3 0,-2 1 0,0 2 0,0 0 0,-3 3 0,3-1 0,-2-1 0,3-2 0,1-3 0,3 1 0,-3 0 0,-1 0 0,0 1 0,-4 2 0,-5 5 0,-8 8 0,4-8 0,-3 4 0,15-15 0,24-66 0,23-22 0,-11 14 0,2-3 0,2 6 0,-1 4 0,-7 12 0,-1 2 0,3-3 0,0 1 0,-1 6 0,0 0 0,3-6 0,0 0 0,-1 0 0,-1 2 0,16-27 0,-8 5 0,-9 20 0,-7 9 0,-3 5 0,-7 12 0,0-1 0,-1 5 0,-1 1 0,0 4 0,5-10 0,-8 12 0,10-14 0,-8 12 0,4-2 0,-2 2 0,0 0 0,0 2 0,2-4 0,0 2 0,3-6 0,0-1 0,2-4 0,0-2 0,1 2 0,1-5 0,10-10 0,-10 10 0,16-22 0,-14 18 0,10-15 0,0-3 0,5-7 0,4-5 0,-6 10 0,-5 11 0,-10 13 0,3-5 0,-2 2 0,11-12 0,-3 5 0,0 0 0,2 0 0,-6 8 0,9-7 0,-8 10 0,8-4 0,-13 12 0,3 0 0,-9 9 0,2-4 0,0 4 0,-4-2 0,2 3 0,-7 4 0,0 2 0,-1-3 0,-13 33 0,0 0 0,-19 36 0,0-2 0,0 0 0,6-13 0,4 2 0,8-21 0,-2 12 0,2-9 0,-2 11 0,-5 5 0,1 1 0,-2 7 0,0-3 0,-1 3 0,-2-3 0,-3 6 0,-3 2 0,-8 6 0,4-9 0,-16 15 0,12-19 0,-8 10 0,7-13 0,6-8 0,-8 4 0,-5 9 0,-18 10 0,-1 4 0,26-30 0,0-2 0,-19 17 0,13-10 0,11-9 0,15-16 0,-9 10 0,0 1 0,-12 8 0,-2 7 0,-1-3 0,7-1 0,5-9 0,0 0 0,7-8 0,-3 7 0,7-11 0,-5 11 0,-4 3 0,-3 9 0,-4-1 0,10-9 0,7-14 0,6-2 0,3-4 0,-8 9 0,-1 4 0,-2 1 0,-12 14 0,6-5 0,-4 5 0,8-12 0,7-5 0,4-9 0,0 3 0,5-8 0,-2 0 0,0 3 0,2-3 0,-3 3 0,14-37 0,17-22 0,14-33 0,-15 35 0,2-1 0,1-2 0,0 1 0,-2 2 0,1 0 0,1-3 0,0 0 0,22-33 0,-3 8 0,-12 12 0,-6 18 0,-11 9 0,-5 7 0,0 4 0,-2 0 0,6-8 0,0 3 0,-2 2 0,1 1 0,-5 10 0,3-3 0,-1-1 0,2-1 0,0-3 0,6-4 0,-6 8 0,1-1 0,-8 13 0,1-5 0,5-2 0,-2-3 0,2 2 0,0-4 0,-1 3 0,8-10 0,1-3 0,-1 0 0,2 2 0,-7 1 0,3 7 0,-5-3 0,6-3 0,-1-4 0,7-9 0,-1-3 0,5-1 0,-4 3 0,0 5 0,-7 2 0,4-5 0,1-2 0,-4 6 0,9-12 0,-8 14 0,3-7 0,3 1 0,-6 6 0,7-8 0,2-5 0,-1 2 0,9-6 0,-9 11 0,4-5 0,-10 20 0,2-11 0,0 8 0,-5 2 0,0 1 0,-9 10 0,-2 2 0,-2 3 0,-2 2 0,0-3 0,0 1 0,-6-2 0,-3 2 0,-5 3 0,2 1 0,2 1 0,-1 0 0,-1 0 0,-3-1 0,4 0 0,-1 3 0,-1-6 0,1 5 0,-1-2 0,0 5 0,2 4 0,0 1 0,-2 2 0,6-1 0,-1 4 0,2-3 0,0 4 0,1-2 0,-1-2 0,1 4 0,-2-2 0,-1 5 0,0 0 0,-1 0 0,-1 2 0,0-4 0,-2 1 0,4-2 0,-5 0 0,3 2 0,-4-1 0,2 2 0,0-2 0,-1 1 0,0 1 0,-3 2 0,-6 4 0,0 5 0,-5 1 0,6-2 0,2-6 0,3-2 0,0 0 0,-10 13 0,7-9 0,-20 27 0,5-9 0,-18 33 0,-7 5 0,26-33 0,1 0 0,-20 23 0,10-12 0,19-27 0,2 0 0,2-4 0,-4 6 0,-3 1 0,-3 2 0,-1 4 0,-4 4 0,4-6 0,7-6 0,7-11 0,5-6 0,-8 14 0,-9 10 0,-16 25 0,-8 7 0,3-3 0,-11 11 0,6-5 0,-5 3 0,1 0 0,7-12 0,1 1 0,2-1 0,9-12 0,11-15 0,12-18 0,6-7 0,5-8 0,-3 8 0,1-3 0,-2 3 0,2-2 0,1-1 0,-2 2 0,1-1 0,-4 3 0,3-3 0,-2 2 0,2-2 0,1-1 0,-1 3 0,1-3 0,-1 3 0,2-2 0,-2 0 0,3 1 0,23-26 0,15-13 0,33-27 0,-11 1 0,15-9 0,-24 10 0,9-12 0,-7 1 0,-3 0 0,-3-3 0,2 4 0,-5 0 0,-1 0 0,-3-2 0,3-5 0,0-1 0,-6 12 0,5-11 0,-11 11 0,-8 16 0,-1-2 0,15-39 0,-1 2 0,-4 7 0,-7 17 0,2-8 0,-5 9 0,2-7 0,0 8 0,-5 12 0,3 0 0,-7 9 0,6-8 0,-4 3 0,2-2 0,-4 10 0,2-9 0,-3 9 0,0-2 0,2-4 0,-7 16 0,3-10 0,-5 18 0,1-6 0,1 0 0,-1 4 0,0 1 0,-3 8 0,-1 5 0,-18 31 0,-1-2 0,-15 34 0,-3-10 0,8-1 0,-4-5 0,7-7 0,7-10 0,-1 0 0,1 2 0,-14 10 0,-3 8 0,-6 2 0,11-14 0,0 3 0,9-16 0,-1 6 0,2-4 0,0 5 0,-6 4 0,-2 7 0,-4 7 0,1-1 0,1 7 0,4-8 0,6-7 0,2-4 0,4-9 0,-6 13 0,1-3 0,-6 6 0,6-8 0,-5 2 0,3-3 0,-5 8 0,2-7 0,-5 8 0,5-8 0,-13 10 0,12-13 0,-2-2 0,16-14 0,5-7 0,3 2 0,-3 4 0,-1 5 0,-8 16 0,-3 4 0,-12 16 0,-1-1 0,-3 0 0,7-10 0,-4-1 0,5 1 0,-10 4 0,2 5 0,-6 3 0,3 0 0,0-3 0,5-8 0,4-4 0,11-17 0,-1 8 0,5-12 0,2 2 0,4-7 0,29-44 0,12-18 0,-7 6 0,2-4 0,2-1 0,1-1 0,1-3 0,-1 0 0,24-30 0,-22 32 0,-1 0 0,22-31 0,-23 36 0,-1 0 0,-2 3 0,-1 1 0,19-24 0,-13 16 0,-4 3 0,-10 11 0,7-10 0,-13 15 0,9-17 0,-5 9 0,8-17 0,-4 9 0,0-3 0,-6 15 0,6-17 0,-3 12 0,7-18 0,-3 17 0,-2-4 0,-1 12 0,-7 2 0,3 4 0,0-4 0,4-4 0,0-2 0,3-7 0,-7 13 0,4-9 0,-3 2 0,4-4 0,1-8 0,-1 7 0,1-10 0,-1 12 0,-1-8 0,-2 9 0,-3 2 0,-2 5 0,-5 13 0,0 1 0,-5 10 0,2-4 0,-1 4 0,-1-3 0,0 4 0,-19 34 0,-3 0 0,-12 23 0,-1-5 0,-1-4 0,-1 10 0,-6 0 0,6 6 0,-5-9 0,4 6 0,5-19 0,4-1 0,8-14 0,1-1 0,6-6 0,-2 4 0,0-3 0,-8 10 0,-3 5 0,-13 12 0,-8 10 0,-3 4 0,1-2 0,4-4 0,11-11 0,-4 0 0,4 2 0,-7 4 0,-4 5 0,8-9 0,-9 5 0,20-17 0,-16 22 0,6-8 0,-20 25 0,0-2 0,-5 5 0,21-24 0,4-4 0,15-18 0,4-3 0,0-2 0,1 5 0,-6 6 0,-3 9 0,2-5 0,2 1 0,-2 6 0,-2 1 0,0-1 0,5-9 0,6-11 0,3-4 0,2-2 0,2 2 0,-1 4 0,1 0 0,0 2 0,2-5 0,0-1 0,1-5 0,-1 3 0,0-3 0,-1 1 0,1-2 0,0-3 0,19-23 0,18-29 0,-3 5 0,1-1 0,27-31 0,-24 25 0,-2 1 0,12-15 0,0-10 0,-9 13 0,-10 13 0,-8 13 0,3-3 0,-5 5 0,5-6 0,-1-1 0,8 0 0,1 0 0,-7 11 0,5-3 0,-9 7 0,23-19 0,5-15 0,14-10 0,1-10 0,-4-4 0,-2 3 0,-9-1 0,3-8 0,-5-2 0,-19 38 0,-1 0 0,-1 0 0,-2 0 0,3-1 0,-1 0 0,20-40 0,-9 3 0,-2 24 0,-8 3 0,-4 22 0,4-12 0,-5 18 0,2-8 0,-8 16 0,-4 6 0,-4 3 0,-3 5 0,0 3 0,-24 36 0,-9 20 0,-24 32 0,25-38 0,-1 1 0,-23 28 0,4-3 0,6-12 0,-1 2 0,-3 3 0,-5 1 0,-7 6 0,7-6 0,5-12 0,12-9 0,10-15 0,6-7 0,1-1 0,1 0 0,2-3 0,0 1 0,6-5 0,1-4 0,3 0 0,6-38 0,8-3 0,15-53 0,6 5 0,-11 33 0,0 0 0,18-36 0,-2 13 0,-1 6 0,-1 10 0,-5 1 0,-2 8 0,-6 1 0,-5 15 0,-1-1 0,-4 4 0,-2 2 0,-1-3 0,0 7 0,-2 3 0,1 2 0,3-7 0,0 1 0,6-10 0,-6 9 0,2 0 0,-6 13 0,-2 4 0,-23 55 0,4-10 0,-20 47 0,-7-1 0,9-18 0,6-14 0,-2 0 0,4-8 0,0-2 0,-4 6 0,-1 0 0,2-1 0,-1-2 0,-26 30 0,5 2 0,-1-7 0,3-3 0,0 1 0,5-7 0,-1 4 0,1-1 0,5-1 0,7-18 0,-2 9 0,4-11 0,-14 21 0,-6 9 0,-3 2 0,5-2 0,4-12 0,22-24 0,2-7 0,12-16 0,-2 5 0,-1-1 0,1-1 0,-4 5 0,2-5 0,-11 18 0,3-4 0,-5 3 0,5-3 0,7-11 0,0-1 0,3-1 0,1-7 0,2 2 0,3-5 0,-1 0 0,4 0 0,25-45 0,30-28 0,-13 11 0,4-3 0,0 3 0,1 1 0,-6 4 0,-3 1 0,19-32 0,-29 35 0,0-2 0,-1 0 0,0 1 0,19-37 0,3 1 0,-13 17 0,1 0 0,-1-6 0,-11 15 0,1-6 0,-4 7 0,-2 0 0,0-3 0,-3 3 0,0 0 0,-2 5 0,0 4 0,-3-4 0,3 7 0,-2-1 0,-1 2 0,4-4 0,-6 7 0,6-9 0,-5 14 0,5-12 0,0 0 0,2 3 0,3-3 0,-1 8 0,3-5 0,-5 8 0,3-9 0,-4 13 0,1-4 0,-8 15 0,2-5 0,-6 8 0,4-6 0,-3 6 0,-3 5 0,-2 5 0,-18 46 0,-19 27 0,10-12 0,-1 2 0,-1-3 0,-1 0 0,2-1 0,2-2 0,-12 29 0,1 1 0,1-2 0,-3 5 0,-6 1 0,0 2 0,11-25 0,-12 25 0,9-23 0,6-11 0,0 2 0,-16 20 0,18-25 0,-1 1 0,-19 34 0,22-38 0,0-1 0,2-1 0,0-2 0,-15 31 0,8-12 0,3 0 0,-3 0 0,2 4 0,-5 0 0,-1 2 0,5-6 0,7-21 0,12-12 0,8-20 0,1 0 0,-2 0 0,0 3 0,-3 5 0,1-6 0,2 6 0,0-7 0,1 0 0,0-1 0,2-1 0,21-42 0,16-28 0,-10 13 0,1-5 0,3-4 0,0 0 0,-5 5 0,-1 1 0,1 5 0,-1 0 0,-3-1 0,-1 1 0,24-36 0,-26 35 0,0-2 0,22-36 0,-11-6 0,1 13 0,-7 8 0,1 2 0,1 2 0,3-11 0,-1 2 0,0-7 0,-3 8 0,0 1 0,-1 3 0,4-3 0,3-1 0,-2-4 0,3 7 0,-5 6 0,-2 13 0,2 0 0,-2 4 0,-1 3 0,-1-2 0,-3 8 0,3-5 0,-6 11 0,4-2 0,-13 20 0,5-7 0,-7 10 0,3-4 0,-4 6 0,-1 3 0,-9 53 0,-4-3 0,-10 44 0,-1-19 0,-2-2 0,3-3 0,1 0 0,-1 4 0,0-3 0,-2-5 0,0-2 0,-3 5 0,-8 11 0,13-25 0,-2-1 0,-15 29 0,10-23 0,0 0 0,-18 31 0,16-31 0,-2 0 0,-2 1 0,-1 0 0,0-1 0,0 1 0,-6 6 0,0 0 0,1 0 0,1 0 0,1-1 0,1-2 0,4-7 0,1-1 0,5-3 0,1-1 0,-21 27 0,7 4 0,8-19 0,-6 16 0,4-1 0,-11 12 0,10-11 0,10-25 0,14-24 0,8-15 0,0-3 0,0 6 0,-2-2 0,1 2 0,22-47 0,27-38 0,-20 30 0,1-2 0,7-9 0,-1 1 0,13-31 0,-2 2 0,-21 37 0,-1 0 0,21-32 0,-5-2 0,-15 35 0,0-1 0,12-37 0,-14 37 0,0 0 0,14-32 0,-8 12 0,1 0 0,-3 4 0,5-12 0,2 2 0,3-11 0,-3 8 0,-2 4 0,-4 6 0,1 3 0,-4 0 0,2 3 0,-1-2 0,-2 7 0,5-3 0,-3 3 0,6-3 0,-2 2 0,2-6 0,0 3 0,1-4 0,-6 11 0,1 6 0,-13 16 0,2 6 0,-6 3 0,-1 4 0,-2 1 0,-3 7 0,-15 36 0,-7 10 0,-19 37 0,3-11 0,-8 18 0,6-20 0,-6 17 0,-7 2 0,-5 0 0,27-34 0,-1 1 0,-28 33 0,10-4 0,9-16 0,2-6 0,7-6 0,-7 6 0,-1 1 0,-4 7 0,4-3 0,-3 4 0,-2 4 0,7-11 0,-13 19 0,7-6 0,14-26 0,0 0 0,-14 30 0,1-10 0,17-19 0,0-9 0,4 0 0,-4 2 0,1 1 0,-6 6 0,-2 6 0,0-1 0,7-7 0,7-10 0,8-17 0,3-3 0,1-6 0,3 1 0,-3 1 0,3 0 0,-3 1 0,0 5 0,-1 0 0,-3 5 0,0 3 0,1-7 0,-1 11 0,6-17 0,-3 4 0,5-8 0,0 2 0,0 4 0,0-2 0,0 3 0,-1-2 0,0-2 0,-1 2 0,1-3 0,19-30 0,17-33 0,-8 15 0,2-4 0,2-12 0,-1-2 0,-3 9 0,-1-1 0,0-6 0,-1 0 0,0 5 0,0 0 0,3-6 0,1 0 0,1 8 0,-1 1 0,-1 1 0,0 1 0,21-27 0,-9 12 0,-4 10 0,1-11 0,8-7 0,-14 20 0,1-1 0,-3 3 0,0 0 0,4-3 0,-1 2 0,7-18 0,-3 2 0,-3 2 0,0-6 0,1-5 0,-6 7 0,-8 17 0,-3 8 0,-2 9 0,-2-3 0,-3 13 0,0-6 0,-2 11 0,-1-1 0,1-1 0,-1 2 0,-2 0 0,6-8 0,-1-4 0,2-8 0,-3 10 0,-1 3 0,-2 9 0,0 0 0,1 0 0,3-10 0,4-2 0,-2-6 0,0 7 0,-6 8 0,-2 10 0,-38 76 0,-9-3 0,5-2 0,-2 4 0,4-16 0,1-2 0,2-4 0,0-1 0,-24 35 0,-2-2 0,6-4 0,20-32 0,-1 1 0,-24 34 0,24-36 0,1 0 0,-16 27 0,-5 0 0,17-17 0,-1-1 0,9-6 0,-4 5 0,-6 15 0,-13 12 0,24-33 0,0 0 0,-1 0 0,1 0 0,-22 32 0,12-14 0,4-8 0,8-4 0,-8 1 0,3 5 0,-4-2 0,10-11 0,-1-2 0,13-19 0,-3 4 0,8-11 0,-2 4 0,0-2 0,-8 14 0,-5 2 0,-5 10 0,7-12 0,9-10 0,8-10 0,1-3 0,-2 2 0,1 0 0,-4 2 0,3-2 0,1-3 0,-5 9 0,1-6 0,-3 5 0,0-4 0,6-3 0,-6 2 0,6-5 0,-3 3 0,18-36 0,24-25 0,-6 11 0,2-5 0,8-6 0,1-2 0,-2 0 0,1 0 0,0-1 0,-1-1 0,2-3 0,-1 2 0,-4 6 0,1 1 0,3-2 0,-2 2 0,16-27 0,-24 37 0,1 0 0,14-31 0,4-8 0,-10 6 0,2 0 0,-14 17 0,2 3 0,-5 11 0,2-8 0,-3 14 0,6-19 0,-4 12 0,4-16 0,-1 0 0,-2 4 0,-2 3 0,-5 13 0,5-3 0,-8 12 0,10-15 0,-7 9 0,5-5 0,0 2 0,-5 8 0,2-1 0,-5 10 0,-7 9 0,1 1 0,-4 7 0,1-4 0,-2 4 0,0-1 0,0-2 0,0 5 0,0-5 0,1 0 0,1 0 0,-1-2 0,0 4 0,-18 49 0,-5 8 0,-20 41 0,2-13 0,5-14 0,3-5 0,8-8 0,-1-7 0,-4 12 0,3-11 0,-6 10 0,6-10 0,3-7 0,1-3 0,-4 4 0,-3 6 0,-14 21 0,-12 4 0,21-26 0,-1 0 0,-4-1 0,1 0 0,-26 31 0,14-22 0,3 5 0,9-19 0,-15 22 0,1-8 0,-6 10 0,1 0 0,-4 8 0,25-29 0,-1 2 0,-2 2 0,2-1 0,-21 27 0,-2 3 0,30-29 0,-8 8 0,10-8 0,-1 5 0,-3-3 0,3 4 0,3-10 0,8-12 0,8-9 0,3-10 0,2 1 0,-1 1 0,0 2 0,-1 0 0,1 0 0,0-5 0,18-24 0,22-23 0,10-9 0,1-4 0,5-3 0,-3 3 0,4-3 0,-3 4 0,5-3 0,-2 3 0,-2-5 0,-2 0 0,-12 14 0,-1-1 0,5-11 0,0-1 0,-1 2 0,0 1 0,-1 0 0,-1 4 0,23-24 0,-29 34 0,-2 1 0,15-16 0,8-9 0,-23 23 0,-1 1 0,11-15 0,-9 14 0,-1-1 0,11-14 0,14-16 0,-4 4 0,7-5 0,-7 10 0,-6 7 0,-2 5 0,-17 12 0,4-6 0,-16 19 0,4-6 0,-14 21 0,4-9 0,-5 11 0,-2 0 0,6-2 0,-2 3 0,33-5 0,-11 8 0,47 0 0,-19 12 0,4-4 0,-19 5 0,-24-5 0,-6-2 0,-3 1 0,5-1 0,-1 1 0,3-1 0,-4 1 0,-4-1 0,11 20 0,-2 4 0,7 7 0,-9-8 0,-7-12 0,-5-7 0,0 9 0,-4 11 0,1 2 0,-9 15 0,2-10 0,-3 2 0,3-10 0,2-6 0,0-4 0,0 0 0,-2 4 0,1-1 0,-5 7 0,5-9 0,-5 10 0,3-9 0,-1 2 0,1 1 0,-2 0 0,-1 2 0,-2 1 0,3-8 0,4-5 0,5-53 0,6-26 0,6-28 0,-3 2 0,0-1 0,0 33 0,0 6 0,0-21 0,-5 16 0,-4 28 0,-6-22 0,-8 12 0,-12-11 0,2 20 0,2 8 0,4 13 0,-5 5 0,-9-1 0,-5 4 0,-9 1 0,-17 5 0,15 2 0,-1 0 0,30 1 0,12 2 0,-2 0 0,-8 2 0,-3 0 0,-2 0 0,5-2 0,6-1 0,1 3 0,-7 7 0,1-2 0,-10 16 0,3-2 0,-8 13 0,8 0 0,-3-6 0,12-5 0,-2-5 0,2 4 0,-6 15 0,-8 14 0,1 0 0,-16 22 0,2-7 0,16-24 0,0 1 0,-20 31 0,12-13 0,13-22 0,4-8 0,2 1 0,-6 4 0,-1 4 0,2-11 0,-2 5 0,2-8 0,-3 8 0,-1 1 0,4-2 0,1-4 0,-1 3 0,4-7 0,-2-1 0,6-6 0,2-3 0,2-3 0,2-5 0,2-3 0,28-70 0,9-4 0,-5-2 0,1-7 0,2 8 0,-1-1 0,-2-3 0,-2 0 0,-2 2 0,-1 2 0,-1 10 0,-3 1 0,-3 0 0,-3 0 0,13-38 0,-11 0 0,0 10 0,-5 13 0,0 20 0,6-16 0,-6 33 0,6-26 0,-2 22 0,-3-12 0,2 7 0,-4 6 0,-1 8 0,-4 13 0,3 0 0,-5 6 0,3 0 0,-7 32 0,-8 27 0,-10 47 0,-3-9 0,6-29 0,0-2 0,-6 17 0,-4 13 0,11-21 0,4-17 0,6-8 0,1 2 0,1-9 0,3 3 0,-3-6 0,5-7 0,-2-2 0,0-3 0,0 5 0,0-3 0,-3 14 0,0 2 0,-5 8 0,-4 4 0,-7 9 0,-8 4 0,0-9 0,-19 23 0,4-8 0,14-21 0,-2 1 0,0-2 0,1 0 0,0-1 0,0-2 0,-29 36 0,16-23 0,2-3 0,16-22 0,-1 4 0,11-14 0,-3 7 0,2-4 0,-1 8 0,-1-2 0,2 2 0,1-5 0,0 1 0,2 0 0,0 0 0,3-5 0,2-1 0,-1-4 0,2 2 0,-3-1 0,0-1 0,-2-1 0,4-5 0,1-1 0,5-5 0,41-95 0,-12 44 0,3-3 0,6-24 0,1 0 0,-1 13 0,-1 5 0,6-17 0,8-11 0,-3 4 0,-19 32 0,0-1 0,-2 1 0,-1 0 0,18-32 0,-6 8 0,-8 16 0,-2 11 0,-9 7 0,9-9 0,-14 19 0,14-24 0,-8 8 0,11-24 0,-4 2 0,2-5 0,-7 14 0,-2 7 0,-2 0 0,-1-1 0,0-2 0,-1-1 0,-5 7 0,3 0 0,-4-4 0,3 10 0,-2-4 0,0 3 0,2-3 0,3-9 0,-3 13 0,2-4 0,-7 24 0,0 0 0,-3 12 0,-2 2 0,-5 23 0,-10 18 0,-7 22 0,-1-12 0,-4 1 0,1-2 0,-2 0 0,-4 9 0,-2 1 0,3-8 0,1-2 0,-21 37 0,7-11 0,-1-2 0,6-1 0,-9 1 0,0 5 0,-11 5 0,30-37 0,0-1 0,-2 0 0,1-1 0,-20 29 0,-5 10 0,12-15 0,12-14 0,0 2 0,-18 30 0,3-8 0,10-8 0,3-17 0,4-1 0,3-3 0,10-22 0,7-2 0,0-6 0,5-2 0,-3 1 0,4-1 0,-3 2 0,1 0 0,1 2 0,-2-2 0,2 2 0,0 0 0,0-1 0,1 3 0,-1-6 0,3 6 0,-5 3 0,3 0 0,-3 7 0,5-12 0,-1-1 0,2-5 0,0-2 0,0-1 0,3 2 0,12-22 0,23-29 0,11-27 0,-15 20 0,-2 0 0,9-20 0,-2-19 0,-12 23 0,7-17 0,3 6 0,0 15 0,-7 3 0,1 8 0,-12 16 0,2 1 0,-11 19 0,1-1 0,1 0 0,-2 2 0,17-16 0,9-4 0,10-10 0,-3 4 0,1 1 0,-17 10 0,2 4 0,-5-6 0,0 3 0,3-10 0,2 3 0,-8 6 0,-4 5 0,0-3 0,-6 8 0,5-10 0,-2-1 0,4-7 0,1-6 0,-3 1 0,2-1 0,1-8 0,-3 3 0,-3 5 0,-7 1 0,1 11 0,-4-14 0,4 8 0,1-20 0,-1 23 0,3-17 0,-3 19 0,0-2 0,-1 6 0,-3-1 0,3-8 0,-3 8 0,4-14 0,-5 22 0,2-6 0,-1 8 0,-2 2 0,-1 2 0,0 1 0,0 0 0,0 0 0,2-7 0,-1 5 0,1-9 0,-2 15 0,0-2 0,-18 31 0,-4 6 0,-22 31 0,0-2 0,3 4 0,0-3 0,10-3 0,-1-3 0,10-12 0,5-10 0,6-10 0,5-8 0,0 2 0,0-2 0,-3 10 0,-2 5 0,-3 6 0,-1 9 0,-3-4 0,0 7 0,2-10 0,3-7 0,1-1 0,3-6 0,-11 15 0,9-14 0,-14 16 0,8-10 0,-14 16 0,-3 9 0,-8 2 0,1 6 0,-2-5 0,14-15 0,-4 7 0,8-11 0,-6 10 0,6-9 0,-1 4 0,2-2 0,-6 5 0,-4 3 0,1-3 0,-5 4 0,10-7 0,2-7 0,8-4 0,5-8 0,-1 2 0,4 0 0,-2-1 0,3-2 0,-3 6 0,4-7 0,-4 7 0,4-2 0,-1-1 0,1-1 0,3-3 0,-1-1 0,1 1 0,0-2 0,0-5 0,4-3 0,-2-4 0,1 6 0,-1-5 0,0 5 0,16-49 0,18-22 0,-7 8 0,2-2 0,4 2 0,1 1 0,-3 3 0,-1 1 0,23-39 0,-26 41 0,-1-1 0,3-6 0,1-1 0,3 0 0,0 0 0,-5 6 0,-1 3 0,20-29 0,-19 27 0,-6 6 0,2-2 0,-1-1 0,6-7 0,-8 16 0,1-1 0,-8 14 0,2-4 0,2-3 0,-3-2 0,5-8 0,-2 1 0,-3 6 0,-2 3 0,-5 8 0,1-1 0,-2 1 0,4-8 0,1-2 0,2-11 0,-2 6 0,3-5 0,-4 4 0,3 5 0,-3 0 0,7-4 0,-4 3 0,9-17 0,-7 16 0,3-1 0,-5 8 0,8-13 0,-7 12 0,3-10 0,-5 14 0,-1 0 0,3-4 0,-5 11 0,0 1 0,-5 7 0,3-7 0,-3 3 0,4-7 0,-3 7 0,-1 4 0,-18 28 0,-9 11 0,-11 19 0,2-4 0,7-9 0,6-10 0,1-3 0,4-6 0,1 0 0,3-4 0,-1 5 0,1-5 0,-1 2 0,-2 2 0,-1 1 0,0 6 0,-4 2 0,5 0 0,-4 2 0,-2 9 0,-1 1 0,-1 6 0,1-4 0,4-2 0,-5 9 0,-9 21 0,4-4 0,-2 4 0,15-25 0,5-13 0,2-7 0,2-7 0,-1 5 0,1-5 0,-1 7 0,2-4 0,-2 6 0,1-1 0,-2 3 0,0 0 0,-5 11 0,4-5 0,-4 6 0,4-11 0,3-7 0,-1-5 0,3-2 0,-3-3 0,3 0 0,-3-1 0,3-2 0,-2 4 0,-1 1 0,-4 9 0,-2 0 0,-5 11 0,-4 7 0,-3 4 0,0-4 0,3-2 0,1-12 0,0 5 0,0-5 0,-2 3 0,-3 2 0,9-7 0,-10 4 0,11-9 0,-14 9 0,7-8 0,-3 4 0,12-14 0,3-1 0,8-7 0,-1 3 0,14-35 0,11-1 0,20-38 0,1 5 0,1 4 0,-16 5 0,4 1 0,4-8 0,8-7 0,6-7 0,-3 7 0,-5 0 0,-1 6 0,-9 9 0,-2 0 0,6-3 0,6-14 0,9-4 0,-8 8 0,0 9 0,-15 13 0,11-7 0,-5 0 0,3 0 0,-4 3 0,-10 9 0,-6 6 0,-2-3 0,-3 1 0,2-14 0,-3 13 0,0-8 0,-3 10 0,-1 4 0,-3 2 0,-1 4 0,-1 6 0,-1-17 0,2 16 0,-1-21 0,0 11 0,2-9 0,-2 3 0,1 2 0,-2 10 0,0 4 0,0 8 0,0 5 0,-16 24 0,-5 10 0,-14 21 0,6-12 0,10-11 0,9-15 0,1 1 0,3-3 0,-11 11 0,5-5 0,-7 4 0,-1 2 0,5-4 0,-6 4 0,2 6 0,-7 5 0,-8 15 0,-5 5 0,-5 8 0,4-3 0,3-10 0,-4 14 0,11-23 0,2 4 0,13-24 0,13-17 0,-7-8 0,-8 1 0,-2 4 0,0 3 0,8 2 0,7-3 0,6 21 0,-8 4 0,2 23 0,-15 1 0,-2 3 0,0-3 0,5-12 0,3-4 0,3-13 0,3 2 0,-4 0 0,-1 5 0,-4 9 0,-3 4 0,-1 4 0,4-7 0,1-3 0,5-11 0,-5 22 0,4-18 0,-10 35 0,1-17 0,-6 20 0,6-14 0,2-8 0,6-2 0,-3-8 0,-1 15 0,-4-4 0,6-8 0,-2-1 0,6-8 0,2-8 0,2-2 0,3-10 0,1-2 0,1 4 0,17-35 0,1 4 0,14-33 0,-5 8 0,-2 3 0,0-3 0,-2 3 0,-3 8 0,0-5 0,-7 15 0,0-2 0,0 0 0,-4 6 0,4-5 0,-2 7 0,-2 5 0,2-3 0,0 1 0,8-15 0,5-3 0,-4 4 0,4-7 0,-9 15 0,2-9 0,-2 4 0,-2-5 0,7-8 0,-11 14 0,20-32 0,-21 34 0,16-24 0,-13 16 0,8-7 0,2-10 0,7-5 0,1-4 0,-1 4 0,-8 13 0,4-9 0,-11 23 0,14-32 0,-8 16 0,10-22 0,-8 21 0,-1 0 0,-5 10 0,-3 4 0,1-10 0,2-4 0,-4 5 0,1-1 0,-3 12 0,-2 6 0,-1 8 0,-1-5 0,4-8 0,-1 2 0,2-10 0,-3 15 0,1-3 0,-2 4 0,2-1 0,-2 5 0,1-2 0,-3 9 0,1-6 0,0 5 0,-3-2 0,-19 36 0,8-16 0,-17 30 0,11-20 0,-1 3 0,-1 1 0,-1 0 0,5-3 0,-7 7 0,4-4 0,-1 0 0,5-6 0,3-3 0,-1 0 0,3-3 0,-3 0 0,5-3 0,-1 3 0,-4 6 0,0-1 0,-5 10 0,5-12 0,-2 8 0,7-12 0,-1 1 0,3-2 0,-1 2 0,-1 1 0,-2 3 0,-2 6 0,-2 1 0,-2 2 0,-4 5 0,5-8 0,-2 3 0,1 3 0,-1 2 0,-3 4 0,-1 6 0,-8 6 0,-4 7 0,-4 7 0,0-9 0,13-9 0,-9 2 0,7-3 0,-16 20 0,-5 3 0,-13 16 0,22-31 0,-1 0 0,3-2 0,-1 0 0,-2 3 0,1-1 0,6-6 0,2-2 0,-14 22 0,-4 11 0,20-24 0,-2 0 0,16-20 0,5-14 0,3-4 0,2-2 0,-1-1 0,-1 3 0,2-1 0,-3 0 0,3-2 0,-1 0 0,0 2 0,0 1 0,-1 0 0,2-1 0,-2 2 0,3 1 0,-5 4 0,2 1 0,-1-1 0,1-4 0,0 1 0,3-8 0,0 3 0,23-20 0,1-10 0,17-14 0,1-14 0,-6 8 0,1-7 0,-8 14 0,-3-4 0,0 7 0,-3 2 0,-2 5 0,-7 9 0,-5 4 0,2-3 0,-1 3 0,6-7 0,-2 0 0,8-9 0,-7-1 0,3-1 0,-6-2 0,2-7 0,2-4 0,4-11 0,-1 7 0,3-10 0,-6 13 0,-1-5 0,2 0 0,-1-1 0,7-9 0,0-4 0,0 3 0,-3 6 0,1 4 0,-7 4 0,2 4 0,-2-4 0,2 0 0,-5 7 0,1 1 0,-2 5 0,0 1 0,5-9 0,-6 7 0,6-14 0,-3 9 0,2-7 0,2-7 0,-5 13 0,5-16 0,0 8 0,1-2 0,1 4 0,0 0 0,-2 8 0,1 0 0,-3 4 0,-4 12 0,-2 3 0,-1 6 0,0 0 0,0-2 0,-1 4 0,-3 2 0,-7 36 0,-6 2 0,-7 30 0,-6-6 0,1 3 0,0-2 0,3-10 0,-1 5 0,2-7 0,2-5 0,1-3 0,0-4 0,1 3 0,-4 3 0,-6 10 0,0-8 0,2-1 0,0-1 0,14-21 0,-10 18 0,9-16 0,-14 24 0,4-7 0,-8 8 0,-1 5 0,1-8 0,2-3 0,8-8 0,3-10 0,2 4 0,-6 8 0,-3 8 0,-10 10 0,-3 7 0,-5 2 0,3 0 0,9-12 0,8-13 0,8-9 0,0-1 0,-2 1 0,-2 8 0,3-4 0,-11 15 0,-2 0 0,-7 11 0,-3 3 0,15-23 0,0 0 0,13-20 0,2-4 0,-1 6 0,5-10 0,-5 7 0,3-4 0,-1 3 0,0-2 0,1 1 0,3-4 0,-4 4 0,2-1 0,-2 3 0,0-4 0,2-2 0,-3 5 0,4-6 0,-4 7 0,3-8 0,-2 4 0,-1 2 0,-1-1 0,0 1 0,1-2 0,2-4 0,-3 6 0,-1-2 0,-4 5 0,0-3 0,2-1 0,0-2 0,0 1 0,-5 2 0,0-1 0,1 0 0,3-2 0,5-3 0,21-44 0,-2 2 0,20-36 0,-11 16 0,4 7 0,1-6 0,3 1 0,-4 9 0,-2 0 0,-4 13 0,3-14 0,4-4 0,-3-7 0,-4 12 0,-5 4 0,4-2 0,2-9 0,5-10 0,1 1 0,-2 4 0,-4 9 0,2-4 0,-4-1 0,2 4 0,-5 8 0,1 0 0,-2 8 0,-5 5 0,4-5 0,-2 8 0,1-7 0,4-2 0,-4 0 0,0 8 0,-2 0 0,-2 5 0,5-9 0,-1 1 0,3-6 0,0 4 0,-4 7 0,3-2 0,-6 11 0,3-6 0,-1 2 0,-2 4 0,1-3 0,-2 7 0,-1-3 0,2-1 0,0-1 0,-1 4 0,-1 2 0,-1 2 0,1 0 0,-3 2 0,3-2 0,-2 2 0,3-4 0,0 2 0,0-2 0,0 3 0,-2-1 0,2 2 0,-2-1 0,1 3 0,-23 44 0,-10 11 0,3-5 0,-2 1 0,-14 20 0,11-18 0,15-27 0,7-7 0,-3 0 0,1 3 0,-6 3 0,-2 4 0,-5 7 0,2-7 0,-5 13 0,-1-8 0,4 0 0,-2-1 0,10-11 0,-3 3 0,-10 14 0,-7 6 0,-11 15 0,5-9 0,0 1 0,8-10 0,-15 18 0,1 0 0,-4 8 0,7-9 0,6-3 0,3 2 0,-7 7 0,-1 4 0,3-4 0,5-14 0,11-9 0,10-17 0,3-5 0,2-3 0,4-5 0,-4 5 0,3-1 0,-3 2 0,2-1 0,-1-1 0,2-1 0,-2 0 0,2-1 0,0 0 0,-2 1 0,2 3 0,-3 1 0,1-1 0,-1 1 0,0-1 0,-2 2 0,1 0 0,-1-2 0,1 3 0,0-7 0,-1 8 0,5-9 0,-1 4 0,1-3 0,0-1 0,0 1 0,0-1 0,19-35 0,10-10 0,15-32 0,1 8 0,-5 5 0,4-7 0,9-9 0,-18 28 0,1 0 0,-2 0 0,-1 3 0,16-21 0,-10 6 0,-17 23 0,1-4 0,-2 2 0,-3-2 0,2-4 0,2-8 0,0 3 0,-2 1 0,0 1 0,-5 6 0,3-2 0,-3 13 0,-1-3 0,-1 11 0,-3-7 0,4 5 0,0-6 0,1 3 0,1-2 0,-3 5 0,-2 6 0,-3 7 0,-28 52 0,-14 12 0,5-7 0,-2 2 0,1-6 0,-1-1 0,1 0 0,0-1 0,-26 30 0,27-34 0,0 1 0,-27 32 0,-3-2 0,14-8 0,8-14 0,20-19 0,1-3 0,10-11 0,-5 11 0,-1-4 0,3 0 0,1-4 0,1-1 0,4-3 0,-5 5 0,6-7 0,-3 3 0,1-2 0,2 2 0,0-5 0,-1 5 0,1-4 0,-3 3 0,0-1 0,0 2 0,0 0 0,1-2 0,1-2 0,2-2 0,1-3 0,-1 5 0,0-4 0,-1 4 0,1-3 0,1-1 0,36-52 0,13-16 0,-8 6 0,4-5 0,-1-1 0,-1 0 0,-2 2 0,-1 0 0,-3 6 0,-1 0 0,-2 2 0,-1 0 0,22-33 0,-6-1 0,-7 19 0,0-7 0,-7 21 0,-2 1 0,-6 12 0,-8 14 0,-3 4 0,-1 2 0,-2 3 0,1-3 0,-3 7 0,-1-1 0,-4 7 0,-25 44 0,-8 4 0,1 0 0,-2 0 0,-18 18 0,-14 6 0,16-18 0,-13 13 0,10-8 0,-8 7 0,13-14 0,-2 1 0,6-10 0,10-5 0,-3 4 0,8-9 0,-6 9 0,8-12 0,4-2 0,8-8 0,6-5 0,-5 4 0,2-3 0,-1-1 0,0 2 0,0-4 0,-1 2 0,-6 2 0,8-4 0,-6 2 0,6-1 0,-4 0 0,4-1 0,-2-1 0,4 0 0,-2-1 0,1 0 0,-2 0 0,4-2 0,16-25 0,18-14 0,18-30 0,4 7 0,-11 8 0,0 1 0,13-7 0,-5 1 0,0-1 0,13-9 0,-25 25 0,-1 2 0,19-20 0,-15 10 0,-8 13 0,-11 7 0,-5 7 0,-6 5 0,0 4 0,-4-3 0,6-11 0,-5 9 0,10-20 0,-10 24 0,5-6 0,-7 13 0,0 3 0,-29 29 0,-14 5 0,1 4 0,-6 3 0,-1-3 0,0 0 0,-3 5 0,0-1 0,3-5 0,3-2 0,-29 27 0,10-16 0,9-4 0,11-10 0,2-3 0,12-4 0,4-8 0,10-1 0,6-6 0,5-2 0,-3 3 0,0 0 0,-2 2 0,2-1 0,2-3 0,-3 5 0,1-2 0,-4 3 0,4-3 0,2-2 0,22-27 0,10-6 0,36-35 0,8-2 0,-29 30 0,1-1 0,-4 2 0,-1-1 0,40-26 0,-16 6 0,-10 8 0,-19 12 0,-11 5 0,-9 7 0,-4 5 0,-2 1 0,-3 1 0,-1 1 0,0-3 0,0 4 0,-1 1 0,0 4 0,-22 11 0,11-1 0,-36 18 0,15-4 0,-16 4 0,5 2 0,-4-2 0,-7 8 0,9-9 0,-1 4 0,16-14 0,8 0 0,3-3 0,7-2 0,3 0 0,-5 2 0,-5 2 0,-1 3 0,-11 4 0,8-3 0,-4 3 0,5-3 0,-3 2 0,4-4 0,-2 2 0,8-6 0,3 1 0,4-4 0,26-30 0,-5 7 0,43-45 0,-15 20 0,2-3 0,-4 6 0,-14 13 0,7-1 0,-3 0 0,-6 10 0,-6 1 0,-6 7 0,-3 3 0,-3 3 0,-1 0 0,-29 4 0,-40-3 0,14 5 0,-4 0 0,-4-2 0,2 1 0,-32 1 0,12 0 0,32 0 0,-4 0 0,16 0 0,9 0 0,5 1 0,3-1 0,4 1 0,3-1 0,31-18 0,7 1 0,23-11 0,-2 7 0,-7 3 0,-4 7 0,7-6 0,-7 6 0,-3-1 0,-12 3 0,-15 5 0,-7 3 0,-31 10 0,-14-1 0,-28 8 0,-1-9 0,23-2 0,14-5 0,14-10 0,-3-9 0,-12-21 0,-4-2 0,2 0 0,-7-4 0,9 13 0,-7-5 0,16 13 0,7 9 0,4-8 0,-5-9 0,0-1 0,-1 0 0,5 7 0,8 14 0,0-1 0,6 9 0,-1-8 0,2 2 0,-2-6 0,0 4 0,-2 1 0,0-1 0,-5-8 0,1 5 0,-3-7 0,3 10 0,2-1 0,1 7 0,-6 39 0,3-1 0,-5 36 0,8-3 0,2 8 0,12 12 0,0-12 0,6-15 0,-1-17 0,-3-18 0,-1 4 0,-1-9 0,3 13 0,1-7 0,3 12 0,2-8 0,-2 0 0,4-6 0,-5-6 0,0-3 0,-5-5 0,-4 0 0,5 5 0,3 3 0,10 13 0,-6-5 0,0 1 0,-4-1 0,5 5 0,9 7 0,-9-11 0,-1-5 0,-16-18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1T14:42:09.252"/>
    </inkml:context>
    <inkml:brush xml:id="br0">
      <inkml:brushProperty name="width" value="0.35" units="cm"/>
      <inkml:brushProperty name="height" value="2.1" units="cm"/>
      <inkml:brushProperty name="color" value="#E71224"/>
      <inkml:brushProperty name="inkEffects" value="pencil"/>
    </inkml:brush>
  </inkml:definitions>
  <inkml:trace contextRef="#ctx0" brushRef="#br0">0 889 16383,'26'-32'0,"3"-1"0,-22 26 0,7-7 0,3 0 0,-8 5 0,7-5 0,-4 0 0,-3 5 0,10-10 0,-3 5 0,-2-2 0,6-4 0,-11 11 0,5-5 0,3-1 0,-8 0 0,7-2 0,-7-1 0,-1 9 0,5-8 0,-3 1 0,-1 4 0,2-6 0,-4 6 0,2-4 0,5-2 0,-7 6 0,7-4 0,-7 4 0,3-9 0,1 8 0,0-6 0,-3 10 0,1-5 0,5-3 0,-5 2 0,5-6 0,-5 12 0,1-3 0,3-2 0,-3 4 0,3-5 0,4 3 0,-8 3 0,12-5 0,-10 5 0,1 1 0,4-3 0,-7 4 0,-20 44 0,6-18 0,-23 46 0,17-36 0,-5 9 0,0-2 0,-3 4 0,-2 6 0,-5 1 0,-6 8 0,5-2 0,-9 3 0,7-3 0,-8 3 0,11-3 0,-6-4 0,15-8 0,-1-8 0,11-12 0,-4 1 0,6-8 0,-2 2 0,0 1 0,4-5 0,-3 6 0,1-2 0,3-4 0,30-42 0,1-1 0,34-49 0,-1 10 0,-1 1 0,11-12 0,-22 27 0,13-20 0,-14 14 0,13-5 0,-7 1 0,-3 6 0,-6 2 0,2 3 0,-8 7 0,-5 4 0,-1 3 0,-6 2 0,2-3 0,-9 17 0,0-5 0,-14 19 0,4-5 0,-31 63 0,5-15 0,-29 59 0,19-31 0,-12 10 0,7 0 0,-9-2 0,9-4 0,-7-5 0,18-6 0,-11-9 0,12-2 0,3-13 0,1 3 0,3-8 0,0-3 0,1 9 0,3-15 0,3 10 0,-3-17 0,6 4 0,-7 2 0,3 0 0,-2 2 0,4-4 0,20-51 0,-3 12 0,23-44 0,-5 22 0,5-4 0,-5 2 0,8-11 0,-6 9 0,8-6 0,-10 3 0,3 3 0,-4 1 0,1 3 0,-4 5 0,-5 10 0,2-7 0,-11 23 0,0-7 0,-7 16 0,0-3 0,-2 61 0,1-21 0,-10 58 0,2-39 0,-6 15 0,2-10 0,-3 1 0,-3 3 0,3-18 0,-3 6 0,5-16 0,3 2 0,-1-11 0,3-2 0,-1 1 0,1-5 0,2-1 0,-2 6 0,2-6 0,0 2 0,0 1 0,29-54 0,-12 16 0,25-51 0,-10 18 0,0-3 0,1-3 0,-1 11 0,-11 3 0,-2 6 0,-3 5 0,-2 1 0,-3 13 0,-2 0 0,-1 0 0,-2 5 0,1-5 0,-4 10 0,1-6 0,1 2 0,9 56 0,-1-11 0,2 49 0,1-19 0,-2-5 0,6 3 0,-3-6 0,-4-4 0,6-6 0,-8-14 0,6 1 0,-5-8 0,3 0 0,-3-2 0,0-6 0,-1 1 0,1 0 0,-3-4 0,7 4 0,-6-1 0,15 8 0,-13-9 0,11 9 0,-11-12 0,1 2 0,-15-48 0,-9 10 0,-11-27 0,-1 18 0,7 17 0,-7-11 0,9 7 0,-5-17 0,6 15 0,-4-19 0,1 19 0,-2-20 0,-1 13 0,3-8 0,5 18 0,3-4 0,2 10 0,1-5 0,-2 7 0,0-7 0,0 5 0,2-2 0,-1 4 0,-2 0 0,2 0 0,-3-3 0,4 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2T20:32:38.985"/>
    </inkml:context>
    <inkml:brush xml:id="br0">
      <inkml:brushProperty name="width" value="0.35" units="cm"/>
      <inkml:brushProperty name="height" value="2.1" units="cm"/>
      <inkml:brushProperty name="color" value="#33CCFF"/>
      <inkml:brushProperty name="inkEffects" value="pencil"/>
    </inkml:brush>
  </inkml:definitions>
  <inkml:trace contextRef="#ctx0" brushRef="#br0">7032 3866 16383,'-9'34'0,"0"-2"0,2-13 0,-4 5 0,6-11 0,-4 8 0,3-7 0,-1 2 0,2-2 0,-2 2 0,1 1 0,-3 0 0,-1 2 0,2-2 0,-1 0 0,3-5 0,-1 5 0,-1 1 0,-4 12 0,-1 5 0,-2 3 0,3-5 0,0 1 0,0-3 0,0-2 0,-1 9 0,0-7 0,-2 3 0,5-12 0,-2-1 0,6-9 0,-3 9 0,1-4 0,0 5 0,1-8 0,0 1 0,2-3 0,0 4 0,1-4 0,-1 6 0,1-5 0,-3 10 0,1-5 0,0 4 0,-1-1 0,0-2 0,-2 6 0,3-7 0,1-4 0,2-2 0,0-5 0,2 0 0,1-39 0,6-11 0,1-43 0,2 25 0,7-19 0,-4 24 0,9-11 0,-4 11 0,-5 21 0,-4 4 0,-3 12 0,-1-7 0,2 11 0,-1-5 0,-1-3 0,2-4 0,0 0 0,1-1 0,1 3 0,0-6 0,6-4 0,-2-2 0,2 6 0,-3-2 0,-1 9 0,-1-1 0,0 4 0,-1-1 0,0 1 0,2 1 0,-2-1 0,3-8 0,-3 10 0,1-9 0,-5 14 0,-1 0 0,0 2 0,-1 2 0,-1 3 0,-9 32 0,1-9 0,-11 44 0,-1-15 0,-6 19 0,3-9 0,4-10 0,-1 3 0,5-10 0,-9 8 0,5 3 0,2-18 0,-1 12 0,2-8 0,-8 8 0,-1 7 0,-4-5 0,1-1 0,-3 0 0,1-4 0,4-7 0,1-4 0,3-4 0,6-5 0,-3 4 0,6-6 0,2-3 0,2-2 0,4-6 0,1-1 0,-1 1 0,0 0 0,5-59 0,20-20 0,-3 4 0,4-4 0,-2 18 0,1 1 0,7-6 0,0 1 0,10-16 0,1-4 0,-12 27 0,-4 1 0,-4 10 0,2-7 0,-5 13 0,3-7 0,-8 16 0,4-10 0,-2 4 0,-2 4 0,0-3 0,1 0 0,0-3 0,-2 5 0,-1-1 0,-2 8 0,-2 1 0,0 1 0,-2 3 0,0 2 0,-2 0 0,1-2 0,-1 0 0,0 0 0,-1 4 0,1-1 0,0 2 0,0-4 0,1-9 0,0 1 0,2-14 0,1 13 0,0-9 0,-1 12 0,0 0 0,0-4 0,1 1 0,2-3 0,1-9 0,-2 8 0,3-9 0,-5 15 0,1 0 0,-2 12 0,-1 1 0,-9 31 0,-2 5 0,-10 28 0,1-1 0,-1-4 0,3-8 0,2-5 0,3-19 0,-2 10 0,0-2 0,-2 5 0,-10 9 0,7-2 0,-7 1 0,1 4 0,4-14 0,-5 10 0,7-12 0,-8 13 0,0 0 0,-1 1 0,5-6 0,0 0 0,-1-1 0,-1 3 0,0 3 0,3-4 0,7-2 0,0-4 0,7-4 0,1-4 0,2-2 0,2-6 0,-2 1 0,1 0 0,0-1 0,-6 7 0,-2 5 0,-5 9 0,-5 11 0,-2 5 0,2-11 0,-7 14 0,12-22 0,-9 16 0,10-17 0,3-5 0,-2-2 0,7-11 0,-3 7 0,5-10 0,0 1 0,1-2 0,0 0 0,2-2 0,0 1 0,0 1 0,-1 0 0,2 2 0,-1-4 0,11-33 0,9-15 0,14-42 0,7 0 0,-9 15 0,10-13 0,-22 46 0,14-31 0,-16 35 0,8-12 0,-8 12 0,2 3 0,-4 2 0,-2 5 0,5-5 0,-1 1 0,4-4 0,-5 9 0,5-10 0,-9 13 0,6-9 0,1-2 0,-2 0 0,-2 3 0,2-9 0,-3 6 0,5-14 0,1 0 0,-4 8 0,1-6 0,-4 2 0,0 2 0,3-15 0,-6 21 0,6-20 0,-6 21 0,1-7 0,1 4 0,-4-3 0,2-7 0,0 0 0,-2 0 0,1 3 0,-3 5 0,4 5 0,-6 3 0,6-6 0,-5 7 0,6-17 0,-1 13 0,2-16 0,-2 18 0,2-9 0,-3 10 0,4-5 0,-3 7 0,1 1 0,-4 8 0,0 0 0,0 1 0,-3 6 0,2-2 0,-14 54 0,-1-6 0,-14 51 0,2-26 0,-3-3 0,5-6 0,2-15 0,3-2 0,3-11 0,5-4 0,-2-1 0,0 1 0,-1 0 0,-4 8 0,0 3 0,-3-1 0,3 1 0,1-10 0,4-2 0,1-6 0,0 2 0,-2 0 0,-3 6 0,0 0 0,-1-2 0,4-2 0,0-3 0,0 1 0,2-2 0,1-2 0,1-1 0,0 0 0,-4 2 0,-8 12 0,-2 8 0,-9 7 0,8-6 0,-4-2 0,11-13 0,-1 2 0,4-5 0,-3 1 0,1 2 0,-8 8 0,-5 8 0,-18 22 0,8-12 0,-12 14 0,15-22 0,1 6 0,-4 2 0,3-5 0,6-8 0,2-1 0,10-13 0,-2 2 0,5-3 0,0-2 0,2 0 0,1-2 0,1 0 0,2-2 0,2-3 0,0-1 0,1-2 0,0 3 0,0-1 0,0 2 0,-1-1 0,2-2 0,-1 4 0,0-3 0,-1 3 0,1-4 0,1 1 0,0 0 0,-1 2 0,1 0 0,-1-1 0,2-32 0,10-14 0,7-36 0,2 12 0,13-22 0,-4 20 0,8-17 0,4 12 0,-6 5 0,-5 16 0,-6 11 0,-8 7 0,0 5 0,0-5 0,3-2 0,-1-3 0,0 7 0,-1-2 0,1 8 0,1-7 0,3 6 0,-3-2 0,-3 4 0,3-1 0,2-3 0,0 2 0,4-6 0,-9 6 0,4-4 0,-7 9 0,5-4 0,-8 8 0,7-6 0,-4-1 0,0-2 0,4-6 0,-4 2 0,7-6 0,-2-1 0,-3 5 0,4-8 0,-3 9 0,1-2 0,2-9 0,-2 7 0,3-13 0,0 8 0,1-13 0,-7 22 0,5-12 0,-7 12 0,4-3 0,-1 0 0,3-7 0,-3 5 0,3-6 0,-4 8 0,-4 12 0,3-6 0,-4 7 0,3-12 0,-1 9 0,-2-5 0,1 8 0,-3-2 0,4-4 0,-5 2 0,5 0 0,-5-3 0,1 5 0,0-3 0,-2 4 0,1 0 0,1-1 0,-2 3 0,1-1 0,-1 5 0,1-4 0,-2 10 0,-1-5 0,1 3 0,-12 40 0,-3-3 0,-19 46 0,-4-10 0,-2 10 0,-5-3 0,2 4 0,1-8 0,4-11 0,-1 4 0,5-12 0,-10 15 0,0 1 0,0-3 0,-2-4 0,10-6 0,-2-6 0,6-2 0,1 4 0,-1-3 0,-3 0 0,5-2 0,8-17 0,-3 8 0,12-18 0,-13 13 0,6-1 0,-1 1 0,-3 9 0,2-4 0,-3 8 0,0-2 0,5-9 0,0-2 0,10-14 0,-2 8 0,2-8 0,-3 12 0,-8 4 0,2-2 0,-18 22 0,11-21 0,-5 12 0,1-8 0,10-11 0,-5 7 0,4-8 0,1-1 0,-1 0 0,2-4 0,4-2 0,2-3 0,3-1 0,-1-1 0,1 0 0,3-4 0,0-1 0,17-55 0,13-13 0,-5 9 0,3-3 0,1 3 0,1 2 0,0 3 0,-1 3 0,14-27 0,1 3 0,-4 12 0,6-13 0,-2 5 0,-1 4 0,-10 8 0,2 7 0,-2-3 0,-3 10 0,-4 9 0,3-6 0,-2 11 0,7-17 0,2 5 0,0-5 0,0 6 0,-8 1 0,-3 7 0,-3-3 0,0 6 0,-1-10 0,-1 10 0,-2-3 0,5-3 0,-6 9 0,8-13 0,-9 9 0,6-10 0,-3 6 0,1-4 0,0 5 0,-2 0 0,-1 1 0,3 1 0,1-8 0,1 0 0,3-6 0,0 3 0,1-3 0,-6 10 0,-2 3 0,-3 7 0,0 2 0,3-7 0,0-3 0,1-1 0,-3-2 0,-2 8 0,0-2 0,-2 4 0,1-3 0,1-4 0,-2 7 0,4-7 0,-6 15 0,1-4 0,-2 4 0,-1 8 0,2-9 0,-2 5 0,2-5 0,-3 5 0,0 0 0,-1 3 0,1 0 0,-17 38 0,-5 9 0,-22 37 0,-4-5 0,-6 4 0,0-7 0,25-30 0,0 1 0,0 1 0,-2 1 0,2-3 0,0-1 0,-1 4 0,2-2 0,-13 19 0,2-2 0,10-13 0,8-14 0,-5 10 0,8-14 0,-7 14 0,-2-1 0,0 1 0,-3 3 0,3-1 0,-1 2 0,0-2 0,-1 5 0,-2-1 0,5-8 0,-2 5 0,8-13 0,-6 13 0,6-10 0,-6 10 0,7-10 0,-4 7 0,3-4 0,1 0 0,-1 3 0,-2-2 0,1 2 0,-5 4 0,10-10 0,-10 18 0,2-3 0,-9 19 0,0-1 0,4-1 0,5-10 0,4 0 0,2-9 0,-1 1 0,5-12 0,-10 16 0,2 2 0,-7 10 0,3-1 0,4-18 0,6-9 0,3-9 0,0-3 0,-4 11 0,4-9 0,-6 9 0,5-12 0,0 1 0,5-8 0,2-4 0,3-4 0,1-34 0,24-26 0,-5 10 0,4-3 0,6-7 0,3 0 0,3 5 0,0 2 0,12-28 0,-18 36 0,0 1 0,14-26 0,-13 24 0,1-1 0,21-32 0,2-1 0,-10 6 0,-2 3 0,-5 5 0,-9 17 0,2-7 0,-5 9 0,7-16 0,0 5 0,-3 1 0,0-1 0,-3 3 0,3-8 0,-3 7 0,1-7 0,-4 6 0,-2-2 0,-5 10 0,-3 2 0,-3 4 0,0-2 0,0 8 0,2-8 0,-2 9 0,5-10 0,0-3 0,0 3 0,2-6 0,1 2 0,-5 11 0,9-17 0,-13 32 0,19-33 0,-13 23 0,15-22 0,-8 10 0,5-4 0,-1 1 0,0 0 0,1-3 0,-8 11 0,0 1 0,3-4 0,-5 9 0,6-9 0,-9 16 0,2-7 0,-4 10 0,2-10 0,2 3 0,2-7 0,-3 4 0,0 2 0,-10 13 0,3 3 0,-4 2 0,-1 1 0,3-1 0,-4-2 0,1 4 0,-2-3 0,-23 33 0,2 24 0,-26 33 0,27-33 0,2 0 0,-15 20 0,9-1 0,8-24 0,2 1 0,0 1 0,0-6 0,4-6 0,0-3 0,4-17 0,0 5 0,1-7 0,-2 9 0,-2 1 0,-2 4 0,-6 10 0,-5 6 0,-6 4 0,-4 5 0,3-5 0,4-9 0,4-1 0,1-1 0,1-7 0,-7 14 0,0-2 0,-11 15 0,-1-3 0,3-5 0,10-13 0,-5 6 0,9-12 0,-14 22 0,-4-3 0,-9 15 0,-9 10 0,26-30 0,-1 0 0,-15 19 0,-10 12 0,19-25 0,-13 23 0,19-27 0,-9 17 0,17-20 0,-15 11 0,3 5 0,0-6 0,6-3 0,11-13 0,7-13 0,1 0 0,3-1 0,-8 10 0,1 6 0,0-4 0,-2 3 0,5-8 0,3-9 0,1 1 0,5-11 0,-3 8 0,-2 0 0,-1 1 0,1 4 0,0-6 0,3 0 0,-2 0 0,4-7 0,-1 2 0,2-2 0,19-53 0,12-13 0,-4 8 0,1-4 0,3 1 0,1 1 0,0 4 0,0 0 0,3-4 0,0 3 0,15-19 0,-17 23 0,-1 2 0,10-5 0,5-21 0,-12 26 0,-5-5 0,-5 17 0,-4 2 0,2-4 0,-8 10 0,10-20 0,-4 13 0,3-18 0,-3 10 0,-3 0 0,-2 7 0,-2 2 0,0 3 0,-3 1 0,1 1 0,-4 6 0,4-14 0,1 3 0,-3-2 0,10-18 0,-4 13 0,3-13 0,2 2 0,0-1 0,9-13 0,0-8 0,4-4 0,0-3 0,1 6 0,-3 9 0,3-4 0,-2 12 0,-9 12 0,0 0 0,15-22 0,-2 3 0,-3 6 0,-10 15 0,19-30 0,-11-12 0,-9 31 0,-3-1 0,-4 1 0,-3 2 0,8-36 0,-10 40 0,-6 20 0,-5 39 0,-12 36 0,2-8 0,-2 5 0,-6 15 0,-3 2 0,2 0 0,0-3 0,1-5 0,2-3 0,-6 16 0,9-21 0,9-27 0,0-5 0,3-7 0,1-3 0,-2 6 0,0-2 0,-3 8 0,-2 3 0,-5 2 0,-1 14 0,-9 4 0,-2 8 0,-1-2 0,-1-1 0,3-4 0,0-5 0,11-7 0,-6 2 0,5-3 0,-5 4 0,-2 7 0,0-4 0,-9 11 0,-1-2 0,-5 7 0,11-15 0,-7 6 0,9-7 0,-11 6 0,2 6 0,-4 0 0,-5 9 0,-1 1 0,-5 4 0,13-12 0,-10 9 0,12-14 0,-1-1 0,8-7 0,9-9 0,-6 13 0,-4 4 0,-9 16 0,-5 0 0,5-1 0,-8 3 0,8-4 0,-1-5 0,10-8 0,-6 4 0,9-8 0,-14 18 0,8-3 0,0-1 0,6-3 0,3-6 0,3-9 0,2 2 0,1-8 0,2 1 0,2-11 0,2 3 0,4-12 0,0 5 0,3-9 0,18-36 0,13-13 0,-5 0 0,2-1 0,4-2 0,-2-1 0,0 0 0,0-1 0,1 0 0,0 1 0,-3 1 0,0 1 0,21-32 0,-4 0 0,-6 13 0,-3-1 0,-7 19 0,5-16 0,-6 15 0,6-18 0,-1 4 0,1-4 0,5-5 0,-2 7 0,0-5 0,-3 8 0,0-9 0,5-9 0,0 4 0,-3 4 0,4-2 0,-4 6 0,6-9 0,-4 5 0,0 1 0,-8 8 0,9-15 0,-7 6 0,6-15 0,-6 8 0,-1-3 0,-6 7 0,1 5 0,-2-8 0,0 10 0,-2 8 0,3-3 0,-6 16 0,10-23 0,-11 23 0,4-12 0,-8 31 0,2-18 0,3 2 0,-1 0 0,1-2 0,1 1 0,-6 13 0,6-12 0,-13 26 0,5-4 0,-22 44 0,-4 3 0,-15 32 0,-2-7 0,9-13 0,-4 3 0,12-10 0,-9 7 0,-1 2 0,0 3 0,-1 0 0,0-1 0,4 2 0,-3-8 0,8 1 0,-8 2 0,8-8 0,-14 13 0,8-5 0,-13 12 0,6-4 0,-2 1 0,2-2 0,-2 3 0,-7 12 0,-6 4 0,-1 5 0,1-8 0,5-7 0,8-9 0,-1 4 0,6-14 0,-12 25 0,1-10 0,10-15 0,0 3 0,-24 33 0,4 1 0,11-20 0,16-18 0,1-2 0,1-3 0,-5 16 0,-10 9 0,-1 8 0,7-18 0,3 2 0,15-27 0,1 1 0,1-4 0,-1 1 0,-5 16 0,-1 1 0,-2 3 0,-4 6 0,8-16 0,-1-2 0,9-14 0,1-1 0,2-5 0,-3 6 0,1-2 0,-2 0 0,2-2 0,1 1 0,-1-5 0,1 3 0,1-4 0,-1 2 0,0 0 0,-2 2 0,2-4 0,-2 3 0,2-1 0,-6 9 0,-8 7 0,0-2 0,-12 11 0,2-2 0,-13 12 0,2-6 0,8-8 0,10-10 0,15-14 0,12-34 0,11-23 0,1 7 0,1-5 0,6-6 0,-1 0 0,-3 9 0,2 2 0,0-9 0,1 1 0,13-28 0,-15 29 0,1-2 0,5-3 0,0 0 0,-4-3 0,1 0 0,5-2 0,0 2 0,-4 3 0,-1 2 0,14-26 0,-14 30 0,-1 0 0,6-17 0,10-13 0,-6 0 0,-1 18 0,2-18 0,6 5 0,-6 5 0,7-5 0,-5 1 0,3-5 0,1 0 0,-1 5 0,-10 22 0,6-8 0,-6 18 0,8-13 0,6-3 0,-3 0 0,8-12 0,-6 8 0,0-3 0,-12 20 0,-8 7 0,-5 12 0,1-2 0,1 0 0,5-8 0,-4 7 0,-5 6 0,-3 7 0,-8 8 0,4-4 0,-6 6 0,5-5 0,-3 4 0,2-2 0,-4 2 0,-3 33 0,-10 12 0,-6 35 0,-8-2 0,1 2 0,0-15 0,1-1 0,9-22 0,-4 12 0,6-19 0,-6 13 0,0-4 0,0-2 0,-1 2 0,-4-1 0,-2 1 0,-2 0 0,-6 2 0,-1 5 0,-5 1 0,-2 7 0,-2-4 0,1 2 0,2-2 0,-4 3 0,1 0 0,-4 4 0,12-15 0,-7 14 0,8-14 0,-12 17 0,-1 2 0,-2 1 0,-1 5 0,0-1 0,-3 8 0,24-34 0,-2 2 0,-2 3 0,-3 1 0,-4 6 0,1-1 0,-18 19 0,20-23 0,2-1 0,-4 4 0,-5 9 0,18-23 0,5-6 0,2 0 0,-3 1 0,-11 12 0,2-1 0,-9 8 0,9-9 0,9-10 0,11-14 0,7-8 0,0-1 0,0 1 0,-1 1 0,1 2 0,0-2 0,31-62 0,-7 22 0,9-22 0,1-5 0,12-9 0,-19 25 0,0 0 0,14-25 0,-8 8 0,1 2 0,-5 3 0,4 1 0,-5 10 0,-2 4 0,-5 6 0,-2 3 0,-2-3 0,6-5 0,-4 4 0,10-6 0,-8 3 0,8-2 0,-11 15 0,7-8 0,-5 7 0,14-22 0,-7 11 0,1 1 0,-9 14 0,-2-2 0,5-4 0,-3 1 0,6-9 0,-5 6 0,-2 2 0,4-4 0,-3 4 0,4-10 0,4-3 0,-3 1 0,3-3 0,0 2 0,-2 0 0,-3 4 0,-3 4 0,0 3 0,-2 3 0,3-6 0,1 2 0,5-10 0,4-3 0,3-4 0,0-3 0,-10 17 0,4-1 0,-11 10 0,8-5 0,1-6 0,-3 8 0,1-3 0,-8 14 0,1-4 0,-1 6 0,-3 2 0,5-6 0,-6 7 0,5-7 0,-4 9 0,-1-1 0,-2 2 0,-1 1 0,2-2 0,-1-2 0,1 2 0,0-5 0,-2 7 0,2-6 0,-3 5 0,0 1 0,-5-1 0,-4 2 0,0 0 0,-7 2 0,6 4 0,-7 0 0,-3 3 0,-4-2 0,-6 6 0,2-1 0,2 5 0,3 0 0,4 2 0,-7 15 0,-4 5 0,-7 19 0,-5 2 0,6 3 0,9-16 0,5-5 0,8-13 0,-5 15 0,-1-1 0,-4 20 0,-1-4 0,1 4 0,0-9 0,3-6 0,5-14 0,-3 8 0,-2 0 0,-11 19 0,-6 9 0,-6 5 0,0 3 0,4-10 0,5-13 0,10-14 0,6-10 0,2-3 0,3 1 0,-4-1 0,1 6 0,-2-2 0,-4 7 0,4-8 0,0-2 0,-1 1 0,0 3 0,-5 4 0,-4 6 0,4-9 0,1-1 0,4-4 0,8-10 0,-6 10 0,0 1 0,-11 11 0,-10 14 0,-5 2 0,-1 5 0,-2-2 0,3-1 0,-7 2 0,2 5 0,-6 3 0,12-4 0,6-12 0,15-16 0,9-17 0,4-2 0,0-4 0,-1 1 0,-1 3 0,1-1 0,-3 3 0,2-1 0,-1-1 0,2-2 0,1-2 0,4 0 0,-4 1 0,-1-1 0,1 2 0,-4 1 0,-5 5 0,-8 7 0,5-7 0,-4 3 0,15-13 0,21-62 0,23-20 0,-11 13 0,1-3 0,3 6 0,-1 3 0,-7 12 0,-1 1 0,3-3 0,1 2 0,-2 5 0,0 0 0,3-5 0,0-1 0,-1 1 0,-1 1 0,15-25 0,-7 5 0,-9 19 0,-7 8 0,-2 4 0,-6 12 0,-1-2 0,-1 6 0,0 0 0,0 4 0,4-9 0,-8 11 0,10-13 0,-7 11 0,3-2 0,-1 2 0,-1 0 0,1 2 0,1-4 0,0 2 0,3-5 0,0-2 0,2-3 0,0-2 0,1 2 0,1-5 0,9-9 0,-9 9 0,15-20 0,-14 16 0,10-13 0,0-4 0,5-5 0,3-6 0,-5 10 0,-5 10 0,-9 12 0,2-4 0,-1 1 0,10-11 0,-3 5 0,1 0 0,1 0 0,-6 7 0,9-6 0,-8 9 0,8-3 0,-12 10 0,2 1 0,-8 8 0,3-4 0,-1 4 0,-4-2 0,2 3 0,-6 3 0,-1 3 0,0-4 0,-12 32 0,-1-1 0,-17 34 0,0-2 0,0 0 0,6-13 0,3 3 0,8-20 0,-3 12 0,3-9 0,-2 10 0,-5 5 0,1 0 0,-1 8 0,-1-4 0,-1 3 0,-1-2 0,-4 5 0,-2 2 0,-7 6 0,3-9 0,-15 14 0,12-18 0,-8 10 0,6-12 0,6-8 0,-7 4 0,-5 8 0,-17 10 0,-1 3 0,25-28 0,0-1 0,-19 15 0,13-9 0,10-8 0,15-15 0,-10 9 0,1 1 0,-11 7 0,-3 7 0,0-2 0,7-2 0,4-8 0,-1 0 0,8-8 0,-3 7 0,6-10 0,-5 10 0,-3 3 0,-3 8 0,-3-1 0,8-8 0,7-13 0,6-2 0,2-4 0,-7 8 0,0 5 0,-3 0 0,-11 13 0,6-4 0,-4 4 0,7-11 0,7-4 0,4-9 0,-1 3 0,5-8 0,-1 0 0,-1 4 0,3-4 0,-4 3 0,14-34 0,15-20 0,13-32 0,-13 33 0,1 0 0,1-3 0,0 2 0,-1 1 0,0 0 0,1-3 0,0 1 0,21-31 0,-3 7 0,-12 11 0,-5 17 0,-10 9 0,-4 6 0,-1 3 0,-2 1 0,6-8 0,0 3 0,-2 2 0,1 1 0,-4 9 0,2-3 0,-1 0 0,2-2 0,0-2 0,6-4 0,-6 7 0,1 0 0,-8 11 0,2-4 0,4-2 0,-2-2 0,3 1 0,-1-4 0,-1 3 0,8-9 0,0-3 0,0 0 0,1 2 0,-6 1 0,3 7 0,-5-4 0,6-2 0,-1-4 0,6-8 0,0-3 0,4-1 0,-4 3 0,0 4 0,-6 2 0,4-4 0,0-2 0,-3 5 0,8-11 0,-7 14 0,2-8 0,3 2 0,-5 5 0,6-7 0,2-5 0,-1 2 0,9-5 0,-9 9 0,4-4 0,-10 19 0,3-11 0,-1 8 0,-4 2 0,0 0 0,-9 10 0,-1 2 0,-3 3 0,-1 1 0,0-2 0,0 0 0,-6-1 0,-3 2 0,-4 2 0,2 1 0,1 1 0,0 1 0,-2-1 0,-2-1 0,4 0 0,-2 3 0,0-5 0,1 4 0,-2-2 0,1 5 0,2 4 0,-1 0 0,-1 3 0,5-2 0,-1 5 0,3-4 0,-1 4 0,1-1 0,-1-3 0,1 4 0,-1-2 0,-2 5 0,0 0 0,0 0 0,-2 2 0,1-4 0,-3 1 0,5-2 0,-6 1 0,4 1 0,-4-1 0,1 2 0,1-2 0,-1 1 0,-1 1 0,-2 1 0,-5 5 0,-1 4 0,-4 1 0,5-1 0,2-7 0,3-1 0,0 0 0,-10 12 0,8-9 0,-20 26 0,5-9 0,-16 31 0,-7 5 0,24-31 0,1 0 0,-19 21 0,10-11 0,17-25 0,3 0 0,1-4 0,-4 6 0,-2 1 0,-4 2 0,0 3 0,-3 4 0,2-5 0,8-6 0,6-10 0,4-6 0,-7 13 0,-8 10 0,-15 22 0,-8 7 0,4-2 0,-11 10 0,5-5 0,-4 2 0,1 1 0,6-11 0,2 1 0,1-2 0,8-10 0,11-15 0,11-16 0,5-7 0,6-7 0,-4 8 0,1-4 0,-1 3 0,1-1 0,1-2 0,-2 3 0,2-2 0,-5 3 0,4-2 0,-3 1 0,3-1 0,0-2 0,-1 3 0,1-2 0,0 2 0,1-1 0,-2-1 0,3 1 0,22-23 0,13-13 0,32-25 0,-11 1 0,13-9 0,-21 10 0,8-11 0,-7 0 0,-2 1 0,-3-3 0,2 3 0,-5 1 0,-1-1 0,-3-1 0,3-5 0,0-1 0,-5 11 0,4-9 0,-10 9 0,-7 15 0,-2-2 0,15-36 0,-2 2 0,-3 7 0,-6 15 0,1-8 0,-4 10 0,1-8 0,1 8 0,-6 12 0,4-1 0,-7 8 0,6-7 0,-4 3 0,1-2 0,-2 10 0,0-9 0,-1 8 0,-1-1 0,2-4 0,-7 14 0,4-8 0,-6 16 0,2-6 0,0 1 0,0 3 0,0 1 0,-4 8 0,0 4 0,-17 29 0,-1-1 0,-13 30 0,-4-8 0,8-1 0,-4-5 0,7-7 0,6-9 0,-1 0 0,2 3 0,-14 8 0,-3 8 0,-5 1 0,10-12 0,0 2 0,8-14 0,0 5 0,1-4 0,0 5 0,-5 4 0,-2 6 0,-4 7 0,1-1 0,1 6 0,4-7 0,6-6 0,1-5 0,4-7 0,-6 11 0,1-2 0,-5 5 0,5-7 0,-4 1 0,2-2 0,-4 7 0,2-6 0,-6 7 0,6-7 0,-12 9 0,10-12 0,-1-2 0,15-13 0,4-6 0,3 1 0,-2 5 0,-2 3 0,-7 16 0,-3 3 0,-11 16 0,-1-2 0,-2 0 0,5-8 0,-2-2 0,3 1 0,-8 4 0,1 4 0,-5 3 0,2 0 0,1-2 0,4-8 0,4-4 0,10-15 0,-1 6 0,5-10 0,2 2 0,3-7 0,28-41 0,10-17 0,-6 6 0,2-3 0,2-2 0,1 0 0,0-4 0,0 1 0,22-28 0,-21 29 0,0 1 0,20-30 0,-21 34 0,-1 1 0,-3 1 0,0 2 0,18-22 0,-12 14 0,-5 4 0,-8 9 0,6-9 0,-12 14 0,8-15 0,-4 7 0,7-15 0,-4 8 0,1-2 0,-6 13 0,5-15 0,-2 10 0,6-16 0,-3 16 0,-1-4 0,-2 11 0,-6 3 0,3 2 0,0-2 0,3-5 0,1-2 0,2-6 0,-6 13 0,3-10 0,-2 3 0,4-4 0,0-8 0,-1 7 0,2-9 0,-2 11 0,0-8 0,-2 9 0,-4 1 0,-1 5 0,-4 13 0,-1 0 0,-4 10 0,1-5 0,0 5 0,-1-3 0,0 3 0,-18 32 0,-3 0 0,-11 22 0,-1-5 0,-1-4 0,0 9 0,-7 1 0,7 5 0,-6-9 0,5 7 0,4-19 0,4 0 0,7-14 0,1 0 0,6-6 0,-3 4 0,1-3 0,-7 9 0,-4 5 0,-11 11 0,-8 10 0,-3 3 0,1-2 0,4-3 0,10-11 0,-3 1 0,3 1 0,-6 4 0,-4 4 0,7-8 0,-8 5 0,19-16 0,-16 21 0,7-8 0,-20 23 0,1-1 0,-5 4 0,20-22 0,3-4 0,14-17 0,4-3 0,0-1 0,1 4 0,-5 6 0,-4 9 0,2-6 0,3 2 0,-3 5 0,-1 1 0,-1-1 0,5-8 0,6-11 0,3-3 0,1-2 0,2 2 0,0 4 0,0-1 0,0 2 0,3-4 0,-1-1 0,1-5 0,-1 3 0,0-3 0,-1 1 0,1-1 0,0-4 0,18-21 0,17-27 0,-3 5 0,0-1 0,26-29 0,-22 23 0,-3 1 0,12-14 0,0-9 0,-9 12 0,-9 12 0,-7 12 0,2-2 0,-4 4 0,5-6 0,-2 0 0,8-1 0,1 1 0,-7 10 0,6-4 0,-10 8 0,22-18 0,5-14 0,13-10 0,0-9 0,-3-3 0,-2 2 0,-8 0 0,3-8 0,-6-2 0,-16 35 0,-2 1 0,-1-1 0,-1 0 0,2 0 0,-1-1 0,19-36 0,-8 2 0,-3 22 0,-6 3 0,-5 21 0,4-11 0,-4 16 0,1-7 0,-7 14 0,-3 7 0,-5 2 0,-2 4 0,0 4 0,-23 33 0,-7 18 0,-24 31 0,24-36 0,-1 1 0,-21 26 0,4-3 0,5-11 0,-1 2 0,-3 2 0,-4 2 0,-7 5 0,6-5 0,6-12 0,10-8 0,10-14 0,5-6 0,1-2 0,2 1 0,1-3 0,0 1 0,5-5 0,2-4 0,2 1 0,6-36 0,8-3 0,13-49 0,6 5 0,-11 30 0,1 1 0,17-34 0,-3 12 0,0 5 0,-2 10 0,-4 1 0,-1 7 0,-7 1 0,-4 14 0,-1-1 0,-4 4 0,-1 2 0,-2-3 0,1 6 0,-2 4 0,0 1 0,4-7 0,-1 2 0,6-10 0,-6 9 0,2-1 0,-5 13 0,-2 4 0,-22 50 0,4-9 0,-18 44 0,-7-1 0,8-16 0,6-14 0,-2 0 0,4-7 0,0-2 0,-4 6 0,-1-1 0,2 0 0,-1-2 0,-24 27 0,5 3 0,-1-7 0,2-3 0,0 1 0,5-6 0,0 3 0,0 0 0,4-2 0,8-16 0,-3 8 0,4-10 0,-13 20 0,-5 7 0,-4 3 0,6-2 0,3-11 0,20-23 0,3-6 0,10-15 0,-1 4 0,-1 0 0,1-1 0,-4 4 0,1-4 0,-9 16 0,2-3 0,-4 3 0,5-4 0,5-9 0,1-1 0,3-2 0,1-6 0,1 2 0,3-4 0,0-1 0,3 1 0,23-43 0,28-25 0,-11 9 0,2-2 0,1 3 0,1 1 0,-6 3 0,-2 1 0,17-29 0,-27 32 0,0-2 0,-1 0 0,0 1 0,18-34 0,3 1 0,-13 15 0,2 1 0,-2-6 0,-9 13 0,0-4 0,-4 6 0,-1-1 0,0-2 0,-3 3 0,0 0 0,-2 4 0,0 4 0,-3-3 0,3 6 0,-2-1 0,-1 2 0,4-4 0,-5 7 0,5-9 0,-5 13 0,5-11 0,0 0 0,2 3 0,2-3 0,0 8 0,2-5 0,-4 7 0,3-8 0,-4 13 0,0-5 0,-6 14 0,1-4 0,-5 7 0,3-5 0,-2 5 0,-4 4 0,-1 6 0,-17 42 0,-17 25 0,9-10 0,-1 1 0,-1-3 0,-1 0 0,2-1 0,1-1 0,-10 26 0,0 1 0,2-1 0,-3 4 0,-6 1 0,0 2 0,10-23 0,-11 23 0,9-22 0,5-10 0,0 3 0,-15 17 0,17-22 0,-1 0 0,-18 32 0,21-35 0,0-1 0,2-1 0,-1-2 0,-13 28 0,7-10 0,3 0 0,-3-1 0,3 5 0,-6-1 0,-1 2 0,5-5 0,7-20 0,11-11 0,7-18 0,1-1 0,-2 0 0,1 3 0,-4 5 0,2-6 0,1 6 0,0-6 0,1-1 0,1-1 0,1 0 0,19-40 0,16-26 0,-10 13 0,1-5 0,3-4 0,0 0 0,-5 4 0,-1 2 0,2 4 0,-2 1 0,-2-2 0,-2 1 0,23-33 0,-24 32 0,0-1 0,20-34 0,-10-6 0,1 13 0,-7 7 0,1 2 0,2 1 0,2-9 0,-1 1 0,0-6 0,-3 7 0,0 1 0,0 3 0,3-2 0,3-2 0,-2-4 0,3 7 0,-5 6 0,-2 12 0,2-1 0,-1 5 0,-2 2 0,0-2 0,-4 8 0,4-5 0,-6 11 0,3-3 0,-11 19 0,4-6 0,-6 9 0,2-4 0,-3 6 0,-2 2 0,-7 50 0,-4-3 0,-10 41 0,-1-17 0,-1-3 0,2-2 0,2-1 0,-2 5 0,1-4 0,-3-4 0,1-2 0,-4 5 0,-6 10 0,11-23 0,-1-1 0,-15 26 0,10-20 0,0-1 0,-17 29 0,15-28 0,-2-1 0,-1 1 0,-2 1 0,0-2 0,1 1 0,-6 6 0,-1 0 0,2 0 0,1 0 0,0-1 0,2-2 0,3-7 0,1 0 0,5-3 0,1-1 0,-20 25 0,7 4 0,7-18 0,-5 15 0,3-1 0,-10 11 0,9-10 0,10-24 0,13-21 0,7-15 0,0-2 0,0 5 0,-2-1 0,2 1 0,19-44 0,26-35 0,-19 29 0,1-3 0,7-8 0,-1 0 0,12-28 0,-3 2 0,-18 34 0,-2 1 0,20-31 0,-4-1 0,-15 32 0,0-1 0,12-34 0,-14 34 0,1 0 0,13-29 0,-8 10 0,1 1 0,-3 3 0,5-11 0,2 3 0,2-12 0,-2 9 0,-2 3 0,-4 5 0,1 3 0,-3 1 0,1 2 0,-1-2 0,-1 7 0,4-3 0,-3 3 0,6-3 0,-2 2 0,2-6 0,0 3 0,1-4 0,-6 11 0,1 5 0,-12 15 0,2 6 0,-6 2 0,0 4 0,-3 1 0,-2 7 0,-14 33 0,-7 9 0,-17 35 0,2-11 0,-6 18 0,4-20 0,-5 17 0,-6 1 0,-6 0 0,26-31 0,-1 1 0,-26 30 0,10-3 0,7-16 0,3-4 0,6-7 0,-7 6 0,0 1 0,-4 7 0,3-3 0,-2 3 0,-2 5 0,7-11 0,-13 17 0,7-5 0,13-24 0,0 0 0,-13 28 0,0-9 0,17-19 0,0-7 0,3-1 0,-3 3 0,0 0 0,-5 6 0,-2 5 0,0 0 0,7-7 0,6-10 0,8-15 0,2-3 0,1-5 0,3 0 0,-3 2 0,4-1 0,-4 1 0,0 5 0,-1 0 0,-2 5 0,0 2 0,0-6 0,0 10 0,5-15 0,-3 3 0,5-8 0,0 3 0,0 3 0,0-2 0,0 3 0,-1-2 0,0-1 0,-1 1 0,1-3 0,18-27 0,16-31 0,-8 14 0,2-4 0,2-11 0,-1-2 0,-3 8 0,-1 0 0,0-6 0,-1-1 0,1 6 0,-1 0 0,3-6 0,1 0 0,1 7 0,-1 1 0,-1 2 0,0 0 0,19-25 0,-7 11 0,-5 10 0,1-11 0,8-6 0,-13 18 0,1 0 0,-3 2 0,0 0 0,3-2 0,0 1 0,7-16 0,-4 1 0,-2 3 0,-1-6 0,2-5 0,-6 6 0,-7 17 0,-4 7 0,-1 8 0,-2-3 0,-2 13 0,-1-6 0,-1 10 0,-2-1 0,1 0 0,0 1 0,-2 0 0,5-7 0,-1-4 0,2-8 0,-2 10 0,-2 3 0,-1 8 0,-1 0 0,2 0 0,2-9 0,4-2 0,-2-6 0,0 7 0,-5 7 0,-2 10 0,-36 70 0,-8-3 0,5-1 0,-2 3 0,3-14 0,2-3 0,1-3 0,0-1 0,-22 32 0,-2-1 0,6-4 0,18-30 0,0 1 0,-23 32 0,22-34 0,1 0 0,-14 25 0,-5 1 0,15-17 0,0 0 0,8-6 0,-4 5 0,-5 13 0,-12 12 0,22-31 0,0 0 0,-1 0 0,1 0 0,-21 30 0,12-13 0,3-8 0,8-3 0,-8 0 0,3 6 0,-3-3 0,9-10 0,-2-2 0,13-17 0,-3 3 0,8-10 0,-2 4 0,-1-2 0,-6 13 0,-6 2 0,-4 9 0,7-11 0,8-9 0,7-10 0,1-2 0,-2 1 0,2 0 0,-5 3 0,4-3 0,0-2 0,-4 8 0,0-6 0,-2 5 0,0-3 0,5-4 0,-5 3 0,5-5 0,-2 2 0,16-33 0,23-23 0,-6 10 0,2-4 0,7-7 0,1-1 0,-1 0 0,0 0 0,0-1 0,0 0 0,1-4 0,-1 2 0,-3 6 0,0 1 0,4-3 0,-3 3 0,16-25 0,-23 34 0,1 0 0,13-29 0,3-7 0,-8 5 0,1 0 0,-13 16 0,2 3 0,-4 11 0,1-9 0,-2 14 0,5-18 0,-4 11 0,4-14 0,-1-1 0,-1 4 0,-3 3 0,-4 12 0,5-3 0,-8 11 0,9-13 0,-6 7 0,4-4 0,1 2 0,-6 8 0,3-2 0,-5 10 0,-6 8 0,0 1 0,-3 7 0,0-4 0,-1 3 0,0 0 0,0-3 0,0 6 0,-1-5 0,2-1 0,1 1 0,-2-2 0,1 4 0,-17 45 0,-5 8 0,-18 37 0,2-11 0,4-13 0,3-5 0,8-8 0,-2-6 0,-3 12 0,2-11 0,-4 9 0,4-9 0,4-7 0,0-2 0,-4 3 0,-2 6 0,-13 20 0,-11 3 0,19-24 0,-1 0 0,-3-1 0,0 1 0,-24 28 0,14-21 0,2 5 0,8-17 0,-13 20 0,0-8 0,-5 10 0,1 0 0,-4 7 0,23-27 0,0 2 0,-3 2 0,2-1 0,-19 26 0,-2 2 0,28-27 0,-7 7 0,8-7 0,0 5 0,-3-4 0,3 5 0,3-10 0,7-11 0,7-8 0,3-9 0,3 0 0,-2 1 0,0 2 0,-1 1 0,1-1 0,1-5 0,16-22 0,20-21 0,10-8 0,0-5 0,6-2 0,-4 3 0,4-3 0,-2 4 0,4-4 0,-2 4 0,-1-5 0,-3 0 0,-11 13 0,0-1 0,4-10 0,0-1 0,-1 2 0,0 0 0,-1 1 0,0 3 0,20-21 0,-26 30 0,-2 2 0,14-15 0,7-9 0,-21 22 0,-1 1 0,10-15 0,-9 14 0,0-1 0,10-13 0,13-15 0,-3 4 0,6-5 0,-7 9 0,-5 7 0,-2 4 0,-16 12 0,4-6 0,-15 18 0,3-6 0,-12 20 0,3-9 0,-4 11 0,-2-1 0,5-1 0,-1 2 0,30-4 0,-10 7 0,44 1 0,-18 10 0,4-3 0,-18 4 0,-22-4 0,-6-2 0,-3 1 0,6-1 0,-2 0 0,3 0 0,-4 1 0,-4-1 0,11 18 0,-2 4 0,6 7 0,-8-8 0,-6-10 0,-5-8 0,0 9 0,-4 10 0,1 2 0,-8 14 0,1-9 0,-2 1 0,2-8 0,3-7 0,-1-3 0,1 0 0,-3 4 0,2-1 0,-5 6 0,4-8 0,-4 9 0,3-8 0,-2 2 0,2 0 0,-2 1 0,-2 1 0,-1 2 0,3-8 0,4-5 0,4-49 0,6-24 0,5-27 0,-3 3 0,1-1 0,-1 30 0,1 6 0,-1-19 0,-4 14 0,-4 26 0,-5-20 0,-8 11 0,-11-10 0,2 19 0,2 7 0,3 12 0,-4 4 0,-9 0 0,-4 3 0,-9 2 0,-15 4 0,13 2 0,0-1 0,27 2 0,12 2 0,-2-1 0,-8 3 0,-2-1 0,-3 1 0,6-2 0,4-2 0,2 4 0,-6 6 0,0-2 0,-9 15 0,3-2 0,-8 13 0,8-1 0,-3-5 0,11-5 0,-2-5 0,2 4 0,-5 14 0,-8 13 0,1 0 0,-15 21 0,2-7 0,15-22 0,0 0 0,-19 30 0,11-13 0,13-20 0,3-8 0,2 2 0,-5 3 0,-1 4 0,1-11 0,-1 6 0,1-8 0,-2 7 0,-1 1 0,3-2 0,1-3 0,0 2 0,3-6 0,-2-1 0,6-5 0,2-4 0,2-2 0,1-5 0,3-2 0,25-66 0,9-4 0,-5-1 0,1-7 0,2 8 0,-1-1 0,-2-4 0,-2 1 0,-2 2 0,0 2 0,-2 9 0,-2 1 0,-3-1 0,-3 1 0,13-35 0,-11-1 0,0 10 0,-5 12 0,0 18 0,6-14 0,-5 30 0,5-23 0,-2 19 0,-3-10 0,2 5 0,-3 7 0,-2 7 0,-3 12 0,2 0 0,-4 6 0,3-1 0,-7 31 0,-7 24 0,-9 44 0,-4-8 0,6-27 0,1-2 0,-7 16 0,-3 12 0,11-20 0,2-15 0,7-8 0,0 2 0,2-8 0,2 2 0,-3-5 0,5-7 0,-2-1 0,1-4 0,-1 6 0,0-4 0,-3 14 0,0 1 0,-4 8 0,-4 3 0,-6 9 0,-8 4 0,0-9 0,-18 22 0,4-8 0,13-19 0,-2 1 0,1-3 0,0 1 0,0-1 0,0-2 0,-27 34 0,16-22 0,0-3 0,16-20 0,-1 3 0,10-12 0,-2 6 0,1-4 0,-1 8 0,-1-2 0,3 2 0,0-5 0,0 1 0,2 0 0,0 0 0,3-5 0,1 0 0,0-5 0,1 3 0,-2-1 0,0-2 0,-2 0 0,4-5 0,0 0 0,5-6 0,39-88 0,-12 42 0,3-4 0,5-22 0,2 0 0,-2 12 0,0 5 0,5-16 0,8-10 0,-3 3 0,-18 30 0,0 0 0,-2 0 0,0 0 0,16-29 0,-6 6 0,-6 16 0,-3 10 0,-8 7 0,8-9 0,-13 18 0,13-23 0,-7 8 0,10-22 0,-3 1 0,1-4 0,-7 13 0,-1 6 0,-2 1 0,-1-2 0,0-1 0,-1-2 0,-4 7 0,2 1 0,-4-5 0,4 10 0,-3-4 0,1 3 0,1-3 0,3-9 0,-3 13 0,3-4 0,-8 22 0,1 1 0,-3 10 0,-2 2 0,-5 22 0,-9 17 0,-6 20 0,-2-12 0,-3 2 0,1-2 0,-2 0 0,-4 8 0,-1 1 0,2-7 0,1-2 0,-20 34 0,7-10 0,0-2 0,4-1 0,-7 2 0,-1 3 0,-10 6 0,28-35 0,0-1 0,-2 0 0,1-1 0,-18 28 0,-5 8 0,11-13 0,11-14 0,0 2 0,-16 29 0,2-9 0,9-6 0,4-17 0,3 0 0,3-3 0,9-21 0,6-1 0,1-6 0,4-2 0,-2 1 0,3-1 0,-3 2 0,2 0 0,0 2 0,-2-2 0,3 1 0,-1 1 0,0-1 0,1 3 0,0-6 0,2 6 0,-5 2 0,3 1 0,-2 5 0,4-10 0,-1-1 0,2-5 0,0-1 0,0-2 0,3 3 0,11-22 0,21-26 0,11-25 0,-15 18 0,-1 1 0,8-20 0,-2-16 0,-10 20 0,5-15 0,4 5 0,-1 14 0,-6 3 0,1 8 0,-12 14 0,3 1 0,-11 18 0,1-1 0,2 0 0,-3 2 0,16-15 0,8-4 0,10-9 0,-3 4 0,1 0 0,-16 10 0,2 4 0,-4-6 0,-1 3 0,3-10 0,2 3 0,-7 6 0,-5 5 0,1-3 0,-6 7 0,5-9 0,-2-1 0,4-7 0,1-5 0,-3 1 0,1-1 0,2-8 0,-3 3 0,-3 5 0,-6 1 0,0 10 0,-3-13 0,3 7 0,2-18 0,-2 21 0,4-15 0,-4 17 0,1-2 0,-2 6 0,-2-1 0,3-8 0,-4 8 0,5-13 0,-5 21 0,1-7 0,0 8 0,-2 3 0,-1 0 0,0 2 0,0 0 0,0 0 0,2-7 0,-1 5 0,1-8 0,-2 13 0,0-1 0,-17 29 0,-3 5 0,-21 29 0,0-2 0,3 4 0,0-3 0,9-3 0,-1-3 0,9-10 0,6-11 0,4-8 0,6-8 0,-1 2 0,1-1 0,-4 8 0,-1 5 0,-3 6 0,-1 8 0,-3-3 0,1 6 0,1-10 0,3-6 0,0 0 0,4-7 0,-10 15 0,7-14 0,-12 16 0,7-10 0,-13 15 0,-2 8 0,-8 2 0,1 6 0,-2-5 0,13-14 0,-4 7 0,8-10 0,-6 8 0,6-7 0,-2 3 0,3-2 0,-6 5 0,-3 3 0,0-3 0,-4 3 0,9-5 0,1-8 0,9-3 0,4-7 0,-2 1 0,5 0 0,-2 0 0,3-3 0,-4 6 0,5-6 0,-4 6 0,3-2 0,0 0 0,1-2 0,2-3 0,-1 0 0,2 1 0,-1-2 0,0-5 0,5-3 0,-3-4 0,1 7 0,-1-6 0,0 5 0,15-45 0,17-21 0,-6 8 0,1-3 0,4 3 0,0 0 0,-2 4 0,0 0 0,20-36 0,-24 38 0,0-1 0,2-5 0,1-2 0,3 1 0,0 0 0,-5 5 0,-1 3 0,19-27 0,-17 25 0,-7 6 0,3-2 0,-2-1 0,7-7 0,-9 15 0,2 0 0,-8 12 0,2-3 0,2-3 0,-3-2 0,5-8 0,-2 2 0,-3 5 0,-1 3 0,-6 7 0,2-1 0,-2 2 0,3-8 0,1-2 0,3-11 0,-3 7 0,3-5 0,-3 3 0,2 5 0,-3 0 0,7-3 0,-4 2 0,9-16 0,-7 15 0,3 0 0,-5 6 0,8-11 0,-7 11 0,3-10 0,-5 14 0,0 0 0,2-5 0,-5 11 0,1 1 0,-5 7 0,2-7 0,-2 3 0,4-7 0,-3 7 0,-1 3 0,-17 27 0,-9 9 0,-9 19 0,1-4 0,7-9 0,6-9 0,0-3 0,4-5 0,1 0 0,3-4 0,-1 4 0,1-4 0,-1 2 0,-2 2 0,-1 0 0,0 6 0,-4 2 0,5 0 0,-3 2 0,-3 9 0,0 0 0,-2 6 0,2-4 0,3-2 0,-4 8 0,-9 20 0,4-3 0,-2 3 0,14-23 0,5-12 0,1-7 0,3-6 0,-2 4 0,2-4 0,-2 6 0,3-4 0,-3 7 0,2-2 0,-3 3 0,1 0 0,-5 10 0,3-5 0,-3 7 0,4-12 0,2-5 0,0-5 0,2-3 0,-3-1 0,4-1 0,-4-1 0,3-2 0,-1 4 0,-2 1 0,-3 8 0,-2 1 0,-5 9 0,-3 7 0,-3 4 0,-1-4 0,4-2 0,0-11 0,1 5 0,-1-5 0,-1 3 0,-3 2 0,8-7 0,-9 4 0,10-9 0,-13 9 0,7-7 0,-4 3 0,12-13 0,3-1 0,7-6 0,0 2 0,12-32 0,11-1 0,18-35 0,1 4 0,1 5 0,-15 3 0,4 2 0,3-8 0,8-6 0,6-7 0,-3 7 0,-5-1 0,-1 7 0,-8 7 0,-2 1 0,5-3 0,6-13 0,9-4 0,-8 7 0,0 9 0,-14 12 0,10-6 0,-4-1 0,3 1 0,-5 2 0,-8 9 0,-6 5 0,-2-3 0,-3 2 0,2-14 0,-3 12 0,1-7 0,-4 10 0,0 3 0,-4 2 0,0 3 0,-1 7 0,-1-17 0,2 15 0,-1-19 0,0 10 0,2-9 0,-2 4 0,1 1 0,-2 10 0,0 3 0,0 8 0,0 4 0,-15 23 0,-5 9 0,-12 19 0,5-11 0,9-10 0,9-13 0,0 0 0,4-3 0,-11 11 0,5-6 0,-7 5 0,-1 2 0,6-5 0,-7 5 0,2 5 0,-6 4 0,-7 15 0,-6 4 0,-4 8 0,4-3 0,3-9 0,-4 12 0,10-20 0,2 3 0,12-23 0,12-15 0,-7-7 0,-6 0 0,-3 4 0,0 3 0,8 2 0,6-4 0,6 21 0,-7 3 0,1 22 0,-14 0 0,-1 3 0,-1-2 0,5-12 0,3-3 0,3-13 0,2 3 0,-3-1 0,-1 5 0,-4 9 0,-2 3 0,-2 4 0,4-7 0,1-2 0,5-11 0,-5 21 0,4-17 0,-10 32 0,1-15 0,-5 18 0,6-12 0,1-8 0,6-2 0,-3-8 0,-1 15 0,-4-4 0,6-8 0,-2 0 0,6-8 0,2-8 0,1-1 0,3-9 0,1-3 0,2 4 0,14-32 0,2 4 0,13-32 0,-5 9 0,-1 2 0,-1-3 0,-2 3 0,-2 7 0,0-4 0,-7 14 0,0-2 0,0 0 0,-3 5 0,3-4 0,-2 6 0,-1 5 0,1-3 0,0 2 0,8-15 0,4-3 0,-3 4 0,3-6 0,-8 13 0,2-7 0,-2 2 0,-2-3 0,7-9 0,-11 14 0,20-30 0,-21 32 0,15-23 0,-11 16 0,6-8 0,3-8 0,6-5 0,1-4 0,-1 3 0,-7 13 0,3-8 0,-9 21 0,12-30 0,-8 15 0,11-21 0,-9 20 0,0 1 0,-5 8 0,-3 4 0,1-9 0,2-4 0,-3 5 0,0-2 0,-3 12 0,-1 6 0,-2 7 0,0-5 0,4-7 0,-2 2 0,2-10 0,-2 15 0,1-4 0,-3 5 0,3-2 0,-3 5 0,2-2 0,-3 9 0,0-6 0,1 4 0,-3-1 0,-18 33 0,8-14 0,-16 27 0,10-18 0,-1 2 0,0 2 0,-2-1 0,5-2 0,-7 6 0,4-4 0,0 1 0,4-7 0,2-2 0,0 0 0,3-2 0,-4-1 0,6-3 0,-2 3 0,-3 6 0,0-1 0,-5 9 0,5-11 0,-2 8 0,6-12 0,0 1 0,2-1 0,-1 1 0,0 1 0,-3 3 0,-1 6 0,-2 0 0,-2 2 0,-4 5 0,5-7 0,-2 2 0,1 3 0,-1 2 0,-3 4 0,0 5 0,-9 6 0,-2 6 0,-5 7 0,1-8 0,11-9 0,-8 2 0,7-3 0,-15 19 0,-5 3 0,-12 14 0,20-28 0,0-1 0,2-1 0,0 0 0,-3 2 0,2 0 0,5-6 0,2-2 0,-13 21 0,-4 10 0,19-23 0,-2 1 0,15-19 0,4-13 0,4-4 0,1-1 0,-1-2 0,-1 3 0,2 0 0,-2-1 0,2-2 0,-1 1 0,0 1 0,0 1 0,0 0 0,1 0 0,-2 1 0,3 1 0,-4 4 0,1 1 0,-1-2 0,2-3 0,-1 1 0,3-7 0,0 2 0,21-18 0,2-9 0,15-14 0,1-12 0,-5 6 0,0-5 0,-7 12 0,-2-3 0,-1 6 0,-3 2 0,-1 5 0,-7 8 0,-5 4 0,3-4 0,-2 4 0,6-6 0,-2-1 0,8-8 0,-7-1 0,2-1 0,-4-2 0,1-7 0,2-3 0,3-10 0,0 6 0,3-9 0,-6 12 0,-1-4 0,1-1 0,0-1 0,7-7 0,-1-5 0,1 3 0,-4 6 0,2 3 0,-7 4 0,2 4 0,-2-4 0,2 0 0,-5 7 0,2 1 0,-3 4 0,0 1 0,5-8 0,-5 6 0,5-13 0,-3 9 0,2-7 0,2-6 0,-5 12 0,5-15 0,0 7 0,1-2 0,1 4 0,0 1 0,-2 6 0,1 1 0,-3 3 0,-4 11 0,-1 4 0,-2 5 0,1-1 0,-1-1 0,0 4 0,-3 2 0,-7 33 0,-5 2 0,-7 27 0,-5-4 0,1 2 0,-1-2 0,4-9 0,-2 4 0,2-6 0,3-5 0,0-2 0,0-4 0,1 2 0,-4 4 0,-5 9 0,0-8 0,1-1 0,1 0 0,13-21 0,-10 18 0,9-15 0,-14 22 0,5-7 0,-8 8 0,-1 5 0,1-8 0,1-2 0,9-8 0,2-10 0,2 5 0,-6 7 0,-2 7 0,-10 9 0,-3 7 0,-4 2 0,3 0 0,8-11 0,7-12 0,8-9 0,0 0 0,-2 0 0,-2 8 0,3-4 0,-11 14 0,-1 0 0,-7 10 0,-2 3 0,13-21 0,1-1 0,11-18 0,3-4 0,-2 6 0,6-9 0,-6 6 0,3-4 0,0 4 0,-1-3 0,1 1 0,3-3 0,-3 3 0,1-1 0,-2 3 0,1-3 0,1-3 0,-3 5 0,4-5 0,-3 6 0,2-7 0,-2 3 0,0 2 0,-2-1 0,1 2 0,0-3 0,2-3 0,-2 5 0,-1-2 0,-5 5 0,1-2 0,2-2 0,0-2 0,-1 2 0,-4 1 0,0-1 0,1 0 0,3-1 0,5-3 0,19-42 0,-2 3 0,18-34 0,-9 15 0,3 7 0,1-7 0,3 2 0,-4 8 0,-2 1 0,-3 11 0,2-13 0,5-3 0,-4-7 0,-4 11 0,-4 4 0,4-2 0,2-8 0,4-10 0,1 2 0,-2 3 0,-3 8 0,1-3 0,-3-1 0,1 3 0,-4 8 0,1 0 0,-2 7 0,-5 5 0,4-4 0,-2 7 0,1-7 0,4-2 0,-4 1 0,0 7 0,-1 0 0,-3 4 0,5-8 0,-1 1 0,3-5 0,0 3 0,-4 7 0,3-2 0,-6 10 0,4-6 0,-2 3 0,-2 3 0,2-3 0,-3 7 0,-1-3 0,3-1 0,-1 0 0,0 2 0,-2 3 0,0 2 0,0-1 0,-2 3 0,2-2 0,-1 1 0,3-3 0,-1 1 0,0-1 0,1 3 0,-3-2 0,3 3 0,-3-2 0,2 4 0,-22 40 0,-9 11 0,3-6 0,-3 2 0,-12 19 0,10-18 0,14-24 0,6-7 0,-2 0 0,0 3 0,-5 2 0,-1 5 0,-6 5 0,2-5 0,-4 11 0,-1-7 0,3 0 0,-1-1 0,9-10 0,-3 2 0,-9 14 0,-7 5 0,-10 14 0,5-8 0,0 1 0,7-10 0,-14 18 0,1-1 0,-3 7 0,6-8 0,5-2 0,3 1 0,-6 7 0,-1 4 0,3-5 0,4-12 0,11-8 0,8-17 0,4-4 0,1-3 0,5-4 0,-5 4 0,3-1 0,-2 2 0,1-1 0,0 0 0,1-2 0,-2 0 0,3 0 0,-1-1 0,-2 1 0,3 3 0,-4 1 0,2-1 0,-2 1 0,1 0 0,-3 0 0,2 1 0,-2-1 0,2 1 0,0-5 0,-2 7 0,5-9 0,0 4 0,0-2 0,0-2 0,1 1 0,-1 0 0,18-33 0,9-10 0,14-29 0,1 7 0,-4 5 0,3-6 0,9-9 0,-18 26 0,2 0 0,-2 0 0,-1 3 0,15-20 0,-9 6 0,-17 21 0,2-3 0,-2 1 0,-3-1 0,2-4 0,1-8 0,1 4 0,-2 0 0,0 1 0,-5 5 0,3-1 0,-3 12 0,0-3 0,-2 11 0,-2-8 0,3 6 0,0-6 0,1 2 0,2-1 0,-4 5 0,-2 5 0,-2 6 0,-26 49 0,-13 11 0,4-6 0,-2 1 0,2-5 0,-2-1 0,2 0 0,-1-1 0,-24 28 0,25-32 0,1 1 0,-26 30 0,-3-2 0,14-7 0,7-13 0,18-18 0,1-3 0,10-10 0,-5 10 0,-1-3 0,3-1 0,1-3 0,1-1 0,3-3 0,-4 4 0,6-6 0,-4 3 0,2-2 0,1 2 0,1-4 0,-2 4 0,2-4 0,-4 3 0,1-1 0,-1 2 0,1 0 0,1-2 0,0-2 0,2-1 0,2-4 0,-2 5 0,0-3 0,0 3 0,0-2 0,2-2 0,32-48 0,13-15 0,-7 6 0,3-4 0,-1-2 0,-1 0 0,-1 2 0,-2 0 0,-2 6 0,-2 0 0,-1 1 0,-1 1 0,21-31 0,-6-1 0,-7 17 0,0-6 0,-6 20 0,-2 1 0,-5 10 0,-9 14 0,-1 4 0,-2 1 0,-2 3 0,2-3 0,-4 7 0,0-1 0,-5 7 0,-22 40 0,-8 4 0,1 0 0,-1 0 0,-18 17 0,-12 5 0,14-16 0,-12 12 0,10-8 0,-8 7 0,12-14 0,-2 2 0,6-9 0,10-6 0,-4 5 0,8-9 0,-6 8 0,8-10 0,4-3 0,6-7 0,7-4 0,-5 3 0,1-3 0,0-1 0,0 3 0,0-5 0,-1 2 0,-6 3 0,8-5 0,-6 3 0,5-2 0,-3 0 0,4 0 0,-2-1 0,3-1 0,-1 0 0,1-1 0,-2 1 0,3-2 0,15-24 0,18-12 0,15-28 0,5 6 0,-11 7 0,1 2 0,11-7 0,-4 1 0,0-1 0,12-9 0,-24 24 0,0 2 0,17-19 0,-13 9 0,-8 13 0,-11 6 0,-4 7 0,-5 4 0,-1 4 0,-3-3 0,6-10 0,-6 8 0,10-18 0,-9 22 0,4-6 0,-6 12 0,0 4 0,-27 26 0,-13 5 0,1 3 0,-6 4 0,-1-4 0,0 1 0,-2 4 0,-1 0 0,4-6 0,2-1 0,-27 25 0,9-15 0,9-3 0,10-10 0,2-3 0,11-4 0,4-7 0,9 0 0,5-7 0,6-1 0,-4 2 0,1 1 0,-3 1 0,3 0 0,1-4 0,-2 6 0,0-3 0,-3 3 0,4-2 0,1-3 0,21-24 0,9-6 0,33-33 0,8-1 0,-27 27 0,1-1 0,-3 3 0,-2-2 0,38-24 0,-16 6 0,-8 7 0,-19 12 0,-9 4 0,-9 6 0,-4 5 0,-1 2 0,-4 0 0,0 1 0,0-3 0,0 4 0,-1 1 0,0 3 0,-21 11 0,11-1 0,-34 16 0,14-3 0,-15 4 0,5 1 0,-4-1 0,-6 7 0,8-8 0,-1 3 0,15-13 0,7 1 0,3-4 0,7-1 0,3 0 0,-6 1 0,-3 3 0,-2 2 0,-10 4 0,7-3 0,-3 3 0,4-3 0,-2 2 0,3-3 0,-1 1 0,7-6 0,3 2 0,3-4 0,25-29 0,-6 8 0,41-43 0,-14 20 0,2-4 0,-4 6 0,-13 12 0,7-1 0,-3 0 0,-6 10 0,-5 0 0,-6 7 0,-3 2 0,-2 4 0,-2-1 0,-26 4 0,-38-2 0,14 4 0,-4 0 0,-5-2 0,3 1 0,-30 1 0,12 0 0,29 0 0,-4 0 0,15 0 0,9 0 0,4 1 0,3-1 0,4 1 0,2-1 0,29-17 0,7 1 0,21-10 0,-1 7 0,-7 2 0,-4 7 0,6-6 0,-5 6 0,-4-2 0,-11 4 0,-14 4 0,-6 3 0,-29 10 0,-13-2 0,-26 8 0,-2-8 0,23-3 0,12-4 0,13-9 0,-2-9 0,-12-19 0,-3-2 0,2 0 0,-7-4 0,8 12 0,-6-4 0,15 12 0,6 8 0,4-7 0,-5-9 0,0-1 0,0 1 0,4 6 0,7 13 0,1-1 0,5 8 0,-1-7 0,2 2 0,-2-6 0,0 4 0,-1 1 0,-1-2 0,-4-6 0,0 4 0,-2-6 0,2 9 0,3-1 0,0 6 0,-5 37 0,3-1 0,-6 33 0,9-3 0,1 8 0,11 12 0,1-13 0,5-13 0,-1-15 0,-3-18 0,-1 4 0,0-8 0,2 12 0,1-7 0,3 12 0,1-8 0,-1 0 0,4-5 0,-5-6 0,0-3 0,-5-5 0,-3 1 0,4 4 0,3 3 0,9 12 0,-5-5 0,0 2 0,-4-2 0,4 5 0,10 7 0,-10-11 0,0-4 0,-15-17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CB991F-DA77-FE44-85B9-319280026A64}" type="datetimeFigureOut">
              <a:rPr lang="en-US" smtClean="0"/>
              <a:t>4/26/25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188BD-421B-9B41-B1C1-77050F877627}" type="slidenum">
              <a:rPr lang="en-US" smtClean="0"/>
              <a:t>‹#›</a:t>
            </a:fld>
            <a:endParaRPr lang="en-US"/>
          </a:p>
        </p:txBody>
      </p:sp>
    </p:spTree>
    <p:extLst>
      <p:ext uri="{BB962C8B-B14F-4D97-AF65-F5344CB8AC3E}">
        <p14:creationId xmlns:p14="http://schemas.microsoft.com/office/powerpoint/2010/main" val="2008916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very much – this has been a great session so far, and what I’d now like to contribute are some exciting stories and highlights from a paleo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studying past climate states, helps ground-truth our understanding, of how the Southern Ocean impacts climate and CO2. And today I will present you with the ice ages as especially good case-studies for this. </a:t>
            </a:r>
          </a:p>
          <a:p>
            <a:endParaRPr lang="en-US" dirty="0"/>
          </a:p>
          <a:p>
            <a:r>
              <a:rPr lang="en-US" dirty="0"/>
              <a:t>So by the end of this talk, I hope you’ll know more about the Southern Ocean’s behavior under glacial periods… and how these changes helped drive atmospheric CO2 drawdown.</a:t>
            </a:r>
          </a:p>
          <a:p>
            <a:endParaRPr lang="en-US" dirty="0"/>
          </a:p>
          <a:p>
            <a:r>
              <a:rPr lang="en-US" dirty="0"/>
              <a:t>[37 sec]</a:t>
            </a:r>
          </a:p>
        </p:txBody>
      </p:sp>
      <p:sp>
        <p:nvSpPr>
          <p:cNvPr id="4" name="Slide Number Placeholder 3"/>
          <p:cNvSpPr>
            <a:spLocks noGrp="1"/>
          </p:cNvSpPr>
          <p:nvPr>
            <p:ph type="sldNum" sz="quarter" idx="5"/>
          </p:nvPr>
        </p:nvSpPr>
        <p:spPr/>
        <p:txBody>
          <a:bodyPr/>
          <a:lstStyle/>
          <a:p>
            <a:fld id="{833188BD-421B-9B41-B1C1-77050F877627}" type="slidenum">
              <a:rPr lang="en-US" smtClean="0"/>
              <a:t>1</a:t>
            </a:fld>
            <a:endParaRPr lang="en-US"/>
          </a:p>
        </p:txBody>
      </p:sp>
    </p:spTree>
    <p:extLst>
      <p:ext uri="{BB962C8B-B14F-4D97-AF65-F5344CB8AC3E}">
        <p14:creationId xmlns:p14="http://schemas.microsoft.com/office/powerpoint/2010/main" val="575699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1F945-DE12-6F62-E21B-A044C4D96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F6E42-D2B9-4F8F-8D25-2D5A33349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9213E-0B6F-F3A0-DA70-99137108491D}"/>
              </a:ext>
            </a:extLst>
          </p:cNvPr>
          <p:cNvSpPr>
            <a:spLocks noGrp="1"/>
          </p:cNvSpPr>
          <p:nvPr>
            <p:ph type="body" idx="1"/>
          </p:nvPr>
        </p:nvSpPr>
        <p:spPr/>
        <p:txBody>
          <a:bodyPr/>
          <a:lstStyle/>
          <a:p>
            <a:r>
              <a:rPr lang="en-US" dirty="0"/>
              <a:t>So I've compiled a few different models here, </a:t>
            </a:r>
          </a:p>
          <a:p>
            <a:r>
              <a:rPr lang="en-US" dirty="0"/>
              <a:t>and ~~the consistent signal we get is that – if you simply compare two, glacial-like simulations, either WITH or WITHOUT North Pacific ventilation imposed – </a:t>
            </a:r>
          </a:p>
          <a:p>
            <a:r>
              <a:rPr lang="en-US" dirty="0"/>
              <a:t>we see that such ventilation majorly reduces the carbon content of these mid-depth waters. So these are depth transects up and down the Pacific, with each panel depicting a different model.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I chose these simulations because they all trigger ventilation the same way[click]— they all essentially break down the North Pacific halocline through freshwater forcing, which leads to convection and overturning, as shown here.</a:t>
            </a:r>
            <a:endParaRPr lang="en-US" dirty="0"/>
          </a:p>
          <a:p>
            <a:endParaRPr lang="en-US" dirty="0"/>
          </a:p>
          <a:p>
            <a:r>
              <a:rPr lang="en-US" dirty="0"/>
              <a:t>~~So we can see that ventilation is very effective at reducing the carbon content of these waters, again, replacing those previously old, diffusively-formed waters with now younger, carbon-poor water from the surface.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Now what’s exciting is that this signal makes its way south, mainly diffusively along these </a:t>
            </a:r>
            <a:r>
              <a:rPr lang="en-US" dirty="0" err="1"/>
              <a:t>isopycnals</a:t>
            </a:r>
            <a:r>
              <a:rPr lang="en-US" dirty="0"/>
              <a:t>, and upwells in the Southern Ocean, where it impacts outgassing.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[12:15] total</a:t>
            </a:r>
          </a:p>
          <a:p>
            <a:endParaRPr lang="en-US" dirty="0"/>
          </a:p>
          <a:p>
            <a:r>
              <a:rPr lang="en-US" dirty="0"/>
              <a:t>XXXX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x x x - Alright, so we can see that this is a really effective way of reducing the carbon content of these waters. And what happens is, we have initial, transient response of that North Pacific carbon being first ventilated to the atmosphere, but within a few centuries we have this new regime where the basin is now being filled…</a:t>
            </a:r>
          </a:p>
          <a:p>
            <a:endParaRPr lang="en-US" dirty="0"/>
          </a:p>
          <a:p>
            <a:r>
              <a:rPr lang="en-US" b="1" dirty="0"/>
              <a:t>there is an initial transient response where the C we previously had is lost to the </a:t>
            </a:r>
            <a:r>
              <a:rPr lang="en-US" b="1" dirty="0" err="1"/>
              <a:t>atms</a:t>
            </a:r>
            <a:r>
              <a:rPr lang="en-US" b="1" dirty="0"/>
              <a:t>, but what happens after 1000 years...</a:t>
            </a:r>
          </a:p>
          <a:p>
            <a:endParaRPr lang="en-US" dirty="0"/>
          </a:p>
          <a:p>
            <a:r>
              <a:rPr lang="en-US" dirty="0"/>
              <a:t>just to confirm this (for later slide) leads to net </a:t>
            </a:r>
            <a:r>
              <a:rPr lang="en-US" dirty="0" err="1"/>
              <a:t>ingassing</a:t>
            </a:r>
            <a:r>
              <a:rPr lang="en-US" dirty="0"/>
              <a:t>/reduced outgassing</a:t>
            </a:r>
          </a:p>
        </p:txBody>
      </p:sp>
      <p:sp>
        <p:nvSpPr>
          <p:cNvPr id="4" name="Slide Number Placeholder 3">
            <a:extLst>
              <a:ext uri="{FF2B5EF4-FFF2-40B4-BE49-F238E27FC236}">
                <a16:creationId xmlns:a16="http://schemas.microsoft.com/office/drawing/2014/main" id="{07AA9BBC-05BA-1307-8193-0F45E3181514}"/>
              </a:ext>
            </a:extLst>
          </p:cNvPr>
          <p:cNvSpPr>
            <a:spLocks noGrp="1"/>
          </p:cNvSpPr>
          <p:nvPr>
            <p:ph type="sldNum" sz="quarter" idx="5"/>
          </p:nvPr>
        </p:nvSpPr>
        <p:spPr/>
        <p:txBody>
          <a:bodyPr/>
          <a:lstStyle/>
          <a:p>
            <a:fld id="{833188BD-421B-9B41-B1C1-77050F877627}" type="slidenum">
              <a:rPr lang="en-US" smtClean="0"/>
              <a:t>10</a:t>
            </a:fld>
            <a:endParaRPr lang="en-US"/>
          </a:p>
        </p:txBody>
      </p:sp>
    </p:spTree>
    <p:extLst>
      <p:ext uri="{BB962C8B-B14F-4D97-AF65-F5344CB8AC3E}">
        <p14:creationId xmlns:p14="http://schemas.microsoft.com/office/powerpoint/2010/main" val="282502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F4343-B25F-A638-6332-6ABA56463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353B9-BE00-F744-D653-FA5EE9543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C88FE5-96D6-4DF9-61DD-3E6EBC84381F}"/>
              </a:ext>
            </a:extLst>
          </p:cNvPr>
          <p:cNvSpPr>
            <a:spLocks noGrp="1"/>
          </p:cNvSpPr>
          <p:nvPr>
            <p:ph type="body" idx="1"/>
          </p:nvPr>
        </p:nvSpPr>
        <p:spPr/>
        <p:txBody>
          <a:bodyPr/>
          <a:lstStyle/>
          <a:p>
            <a:r>
              <a:rPr lang="en-US" dirty="0"/>
              <a:t>So we can see here, that yes, this negative carbon anomaly outcrops very strongly in the Southern Ocean and drives major reductions in outgassing.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Alright so that was another, whistle-stop tour of an entire chapter of my thesis,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but the summary is, we’ve shown how this LEAK of carbon to the atmosphere could’ve been mitigated by ventilation of the North Pacific which reduces the carbon content of the supplying mid-depth waters.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moving on to our final section [5:04]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[12:50] total (&lt;5 min for final section)</a:t>
            </a:r>
          </a:p>
          <a:p>
            <a:endParaRPr lang="en-US" dirty="0"/>
          </a:p>
          <a:p>
            <a:endParaRPr lang="en-US" dirty="0"/>
          </a:p>
          <a:p>
            <a:endParaRPr lang="en-US" dirty="0"/>
          </a:p>
          <a:p>
            <a:endParaRPr lang="en-US" dirty="0"/>
          </a:p>
          <a:p>
            <a:r>
              <a:rPr lang="en-US" dirty="0"/>
              <a:t>TEXT GRAVEYARD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I’ll just end on a note here, I’m not showing global maps, but while there are evidently some compensating changes in outgassing elsewhere, in the global integral they ARE outpaced by these Southern Ocean reductions. However, for details that I won’t go into, we can’t easily interpret Atlantic changes in this set of simulations, so we limit our interpretation to just the Pacific and Southern Ocean sectors. [0:38 with opening line]</a:t>
            </a:r>
          </a:p>
          <a:p>
            <a:endParaRPr lang="en-US" dirty="0"/>
          </a:p>
          <a:p>
            <a:endParaRPr lang="en-US" dirty="0"/>
          </a:p>
          <a:p>
            <a:r>
              <a:rPr lang="en-US" strike="sngStrike" dirty="0"/>
              <a:t>So we see this negative carbon anomaly outcropping very strongly in the Southern Ocean surface, resulting in major reductions in outgassing. </a:t>
            </a:r>
          </a:p>
          <a:p>
            <a:endParaRPr lang="en-US" strike="sngStrike" dirty="0"/>
          </a:p>
          <a:p>
            <a:r>
              <a:rPr lang="en-US" strike="sngStrike" dirty="0"/>
              <a:t>And I'll also point out, in these simulations, there is no reduction in upwelling or enhanced stratification, reducing the physical delivery of water up from depth. This surface anomaly is completely coming from the reduced carbon content of the supplying waters, due to ventilation.</a:t>
            </a:r>
          </a:p>
          <a:p>
            <a:endParaRPr lang="en-US" strike="sngStrike" dirty="0"/>
          </a:p>
          <a:p>
            <a:endParaRPr lang="en-US" strike="sngStrike" dirty="0"/>
          </a:p>
          <a:p>
            <a:r>
              <a:rPr lang="en-US" strike="sngStrike" dirty="0"/>
              <a:t>So in a global integral, shown here as a function of latitude, we can see that outgassing rates are REDUCED in the ventilated simulation (in the orange line) in key regions of outgassing like the Southern Ocean and Equatorial latitudes, and regions of </a:t>
            </a:r>
            <a:r>
              <a:rPr lang="en-US" strike="sngStrike" dirty="0" err="1"/>
              <a:t>ingassing</a:t>
            </a:r>
            <a:r>
              <a:rPr lang="en-US" strike="sngStrike" dirty="0"/>
              <a:t>, given by negative values on this graph, are strengthened. So even in a global sense it's a net reduction.</a:t>
            </a:r>
          </a:p>
          <a:p>
            <a:r>
              <a:rPr lang="en-US" dirty="0"/>
              <a:t> </a:t>
            </a:r>
          </a:p>
          <a:p>
            <a:endParaRPr lang="en-US" dirty="0"/>
          </a:p>
          <a:p>
            <a:r>
              <a:rPr lang="en-US" dirty="0"/>
              <a:t>X X X </a:t>
            </a:r>
          </a:p>
          <a:p>
            <a:r>
              <a:rPr lang="en-US" dirty="0"/>
              <a:t>maybe now include "in a global context" (</a:t>
            </a:r>
            <a:r>
              <a:rPr lang="en-US" dirty="0" err="1"/>
              <a:t>tho</a:t>
            </a:r>
            <a:r>
              <a:rPr lang="en-US" dirty="0"/>
              <a:t> cautious not to over interpret b/c lots of things going on in these simulations)</a:t>
            </a:r>
          </a:p>
          <a:p>
            <a:endParaRPr lang="en-US" dirty="0"/>
          </a:p>
          <a:p>
            <a:r>
              <a:rPr lang="en-US" dirty="0"/>
              <a:t>latitudinal flux, in global sense, (not just offset by changes else, global signal of reduced outgassing in the net)</a:t>
            </a:r>
          </a:p>
        </p:txBody>
      </p:sp>
      <p:sp>
        <p:nvSpPr>
          <p:cNvPr id="4" name="Slide Number Placeholder 3">
            <a:extLst>
              <a:ext uri="{FF2B5EF4-FFF2-40B4-BE49-F238E27FC236}">
                <a16:creationId xmlns:a16="http://schemas.microsoft.com/office/drawing/2014/main" id="{7457B095-6273-CF8A-A0F8-DE7DEFE2D7CB}"/>
              </a:ext>
            </a:extLst>
          </p:cNvPr>
          <p:cNvSpPr>
            <a:spLocks noGrp="1"/>
          </p:cNvSpPr>
          <p:nvPr>
            <p:ph type="sldNum" sz="quarter" idx="5"/>
          </p:nvPr>
        </p:nvSpPr>
        <p:spPr/>
        <p:txBody>
          <a:bodyPr/>
          <a:lstStyle/>
          <a:p>
            <a:fld id="{833188BD-421B-9B41-B1C1-77050F877627}" type="slidenum">
              <a:rPr lang="en-US" smtClean="0"/>
              <a:t>11</a:t>
            </a:fld>
            <a:endParaRPr lang="en-US"/>
          </a:p>
        </p:txBody>
      </p:sp>
    </p:spTree>
    <p:extLst>
      <p:ext uri="{BB962C8B-B14F-4D97-AF65-F5344CB8AC3E}">
        <p14:creationId xmlns:p14="http://schemas.microsoft.com/office/powerpoint/2010/main" val="2360903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CA43E-175B-0511-8BE5-A42296F77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079B2-5AE8-43BE-D5EA-6D2E68BC9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C1028-88E5-A6CA-D019-6C14B2385B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moving on to our final section [12:50] total (&lt;5 min for final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E75D302-2C30-3325-EC54-354F4D8BF554}"/>
              </a:ext>
            </a:extLst>
          </p:cNvPr>
          <p:cNvSpPr>
            <a:spLocks noGrp="1"/>
          </p:cNvSpPr>
          <p:nvPr>
            <p:ph type="sldNum" sz="quarter" idx="5"/>
          </p:nvPr>
        </p:nvSpPr>
        <p:spPr/>
        <p:txBody>
          <a:bodyPr/>
          <a:lstStyle/>
          <a:p>
            <a:fld id="{833188BD-421B-9B41-B1C1-77050F877627}" type="slidenum">
              <a:rPr lang="en-US" smtClean="0"/>
              <a:t>12</a:t>
            </a:fld>
            <a:endParaRPr lang="en-US"/>
          </a:p>
        </p:txBody>
      </p:sp>
    </p:spTree>
    <p:extLst>
      <p:ext uri="{BB962C8B-B14F-4D97-AF65-F5344CB8AC3E}">
        <p14:creationId xmlns:p14="http://schemas.microsoft.com/office/powerpoint/2010/main" val="2043164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D994C-43B4-4034-AF48-A5058F1D1C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47934-60B4-AA87-9E93-695F9E3077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F2CB61-C896-B3C0-0AF4-7293AE71F6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moving on to our final section [12:50] total (&lt;5 min for final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demonstrate the importance of the North Atlantic, showing how cooling in this region, can, on its own kick off Southern Ocean processes impacting CO2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[13:01]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A04AED1-E298-D691-D281-DA6B91E489A6}"/>
              </a:ext>
            </a:extLst>
          </p:cNvPr>
          <p:cNvSpPr>
            <a:spLocks noGrp="1"/>
          </p:cNvSpPr>
          <p:nvPr>
            <p:ph type="sldNum" sz="quarter" idx="5"/>
          </p:nvPr>
        </p:nvSpPr>
        <p:spPr/>
        <p:txBody>
          <a:bodyPr/>
          <a:lstStyle/>
          <a:p>
            <a:fld id="{833188BD-421B-9B41-B1C1-77050F877627}" type="slidenum">
              <a:rPr lang="en-US" smtClean="0"/>
              <a:t>13</a:t>
            </a:fld>
            <a:endParaRPr lang="en-US"/>
          </a:p>
        </p:txBody>
      </p:sp>
    </p:spTree>
    <p:extLst>
      <p:ext uri="{BB962C8B-B14F-4D97-AF65-F5344CB8AC3E}">
        <p14:creationId xmlns:p14="http://schemas.microsoft.com/office/powerpoint/2010/main" val="325756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one thing I skipped in my Intro slide, is that the timing of the ice ages - each decline down into glacial conditions – paced by these regular variations in Earth’s orbit known as Milankovitch cycles. </a:t>
            </a:r>
          </a:p>
          <a:p>
            <a:endParaRPr lang="en-US" dirty="0"/>
          </a:p>
          <a:p>
            <a:r>
              <a:rPr lang="en-US" dirty="0"/>
              <a:t>But rather than altering the total solar insolation received by the planet; they more impact the latitudinal distribution and seasonality of that incoming energy. And as a result, they are primarily important for initiating the growth of Northern Hemisphere ice sheets.</a:t>
            </a:r>
          </a:p>
          <a:p>
            <a:endParaRPr lang="en-US" dirty="0"/>
          </a:p>
          <a:p>
            <a:r>
              <a:rPr lang="en-US" dirty="0"/>
              <a:t>But an ice sheet on its own doesn’t draw down CO2. Instead, many of the processes understood to drive glacial carbon cycling are hosted in the far-flung </a:t>
            </a:r>
            <a:r>
              <a:rPr lang="en-US" i="1" dirty="0" err="1"/>
              <a:t>SOuthern</a:t>
            </a:r>
            <a:r>
              <a:rPr lang="en-US" i="1" dirty="0"/>
              <a:t> Ocean</a:t>
            </a:r>
            <a:r>
              <a:rPr lang="en-US" i="0" dirty="0"/>
              <a:t>, as we’ve discussed. So the question</a:t>
            </a:r>
            <a:r>
              <a:rPr lang="en-US" dirty="0"/>
              <a:t> is, what is the link? What about the growth and decay Northern Hemisphere ice sheets, would kick into gear the Southern Ocean changes and processes important to carbon? [1:03 this slide so far]</a:t>
            </a:r>
          </a:p>
          <a:p>
            <a:endParaRPr lang="en-US" dirty="0"/>
          </a:p>
          <a:p>
            <a:r>
              <a:rPr lang="en-US" dirty="0"/>
              <a:t>Well, one hypothesis is that the growth of an ice sheet, kicked off by orbital forcing, would cool the water around it, and in particular North Atlantic Deep Water formed here and making its way to the Southern Ocean. And this anomalously cold water in turn would promote sea ice growth, with knock-on effects on outgassing, Southern Ocean circulation, and deep ocean stratification.</a:t>
            </a:r>
          </a:p>
          <a:p>
            <a:endParaRPr lang="en-US" dirty="0"/>
          </a:p>
          <a:p>
            <a:r>
              <a:rPr lang="en-US" dirty="0"/>
              <a:t>Now </a:t>
            </a:r>
            <a:r>
              <a:rPr lang="en-US" dirty="0" err="1"/>
              <a:t>Gildor</a:t>
            </a:r>
            <a:r>
              <a:rPr lang="en-US" dirty="0"/>
              <a:t> and </a:t>
            </a:r>
            <a:r>
              <a:rPr lang="en-US" dirty="0" err="1"/>
              <a:t>Tziperman</a:t>
            </a:r>
            <a:r>
              <a:rPr lang="en-US" dirty="0"/>
              <a:t> originally demonstrated this working in a coupled box model, but I’ve now revisited this idea in a set of idealized model simulations.</a:t>
            </a:r>
          </a:p>
          <a:p>
            <a:r>
              <a:rPr lang="en-US" dirty="0"/>
              <a:t>[1:40] this slide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33188BD-421B-9B41-B1C1-77050F877627}" type="slidenum">
              <a:rPr lang="en-US" smtClean="0"/>
              <a:t>14</a:t>
            </a:fld>
            <a:endParaRPr lang="en-US"/>
          </a:p>
        </p:txBody>
      </p:sp>
    </p:spTree>
    <p:extLst>
      <p:ext uri="{BB962C8B-B14F-4D97-AF65-F5344CB8AC3E}">
        <p14:creationId xmlns:p14="http://schemas.microsoft.com/office/powerpoint/2010/main" val="2550450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I’m using an idealized configuration of the </a:t>
            </a:r>
            <a:r>
              <a:rPr lang="en-US" dirty="0" err="1"/>
              <a:t>MITgcm</a:t>
            </a:r>
            <a:r>
              <a:rPr lang="en-US" dirty="0"/>
              <a:t> model, which was originally used by Marzocchi and Jansen 2019. And what this study found was that a, simple, cooling of global air temperatures, was on its own able to recreate many important features of glacial ocean circulation, such as a shallower AMOC and more isolated stratified AABW cell (talk C if have time, 0:28)</a:t>
            </a:r>
          </a:p>
          <a:p>
            <a:endParaRPr lang="en-US" dirty="0"/>
          </a:p>
          <a:p>
            <a:r>
              <a:rPr lang="en-US" dirty="0"/>
              <a:t>So we then took this model and said, well what if we only cool, the northern latitudes? How many of those glacial-like changes would emerge from that? </a:t>
            </a:r>
          </a:p>
          <a:p>
            <a:endParaRPr lang="en-US" dirty="0"/>
          </a:p>
          <a:p>
            <a:r>
              <a:rPr lang="en-US" dirty="0"/>
              <a:t>[click] So rather than simulate the ice sheet ITSELF - which would also impact winds and albedo and other parts of the climate - we're actually able to test the </a:t>
            </a:r>
            <a:r>
              <a:rPr lang="en-US" dirty="0" err="1"/>
              <a:t>Gildor</a:t>
            </a:r>
            <a:r>
              <a:rPr lang="en-US" dirty="0"/>
              <a:t> and </a:t>
            </a:r>
            <a:r>
              <a:rPr lang="en-US" dirty="0" err="1"/>
              <a:t>Tziperman</a:t>
            </a:r>
            <a:r>
              <a:rPr lang="en-US" dirty="0"/>
              <a:t> hypothesis, very specifically here, as we're isolating and only simulating the cooling effect an ice sheet would have on this region of north Atlantic deep water formation.</a:t>
            </a:r>
          </a:p>
          <a:p>
            <a:endParaRPr lang="en-US" dirty="0"/>
          </a:p>
          <a:p>
            <a:r>
              <a:rPr lang="en-US" dirty="0"/>
              <a:t>So I ran the model under these two forcings, and will now compare their equilibrated states, and see whether this northern cooling impacts Southern Ocean and deep ocean circulation.</a:t>
            </a:r>
          </a:p>
          <a:p>
            <a:r>
              <a:rPr lang="en-US" dirty="0"/>
              <a:t>[1:20]</a:t>
            </a:r>
          </a:p>
          <a:p>
            <a:endParaRPr lang="en-US" dirty="0"/>
          </a:p>
          <a:p>
            <a:endParaRPr lang="en-US" dirty="0"/>
          </a:p>
          <a:p>
            <a:br>
              <a:rPr lang="en-US" dirty="0"/>
            </a:br>
            <a:r>
              <a:rPr lang="en-US" dirty="0"/>
              <a:t>TEXT GRAVEYARD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ym typeface="Wingdings" pitchFamily="2" charset="2"/>
              </a:rPr>
              <a:t>Also winds, radiation, </a:t>
            </a:r>
            <a:br>
              <a:rPr lang="en-US" sz="1200" dirty="0">
                <a:sym typeface="Wingdings" pitchFamily="2" charset="2"/>
              </a:rPr>
            </a:br>
            <a:r>
              <a:rPr lang="en-US" sz="1200" dirty="0">
                <a:sym typeface="Wingdings" pitchFamily="2" charset="2"/>
              </a:rPr>
              <a:t>precipitation, etc. (all </a:t>
            </a:r>
            <a:br>
              <a:rPr lang="en-US" sz="1200" dirty="0">
                <a:sym typeface="Wingdings" pitchFamily="2" charset="2"/>
              </a:rPr>
            </a:br>
            <a:r>
              <a:rPr lang="en-US" sz="1200" dirty="0">
                <a:sym typeface="Wingdings" pitchFamily="2" charset="2"/>
              </a:rPr>
              <a:t>kept at interglacial)</a:t>
            </a:r>
            <a:endParaRPr lang="en-US" sz="1200"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 this does make a good simple test of the </a:t>
            </a:r>
            <a:r>
              <a:rPr lang="en-GB" dirty="0" err="1">
                <a:solidFill>
                  <a:srgbClr val="FF0000"/>
                </a:solidFill>
              </a:rPr>
              <a:t>Gildor</a:t>
            </a:r>
            <a:r>
              <a:rPr lang="en-GB" dirty="0">
                <a:solidFill>
                  <a:srgbClr val="FF0000"/>
                </a:solidFill>
              </a:rPr>
              <a:t> and </a:t>
            </a:r>
            <a:r>
              <a:rPr lang="en-GB" dirty="0" err="1">
                <a:solidFill>
                  <a:srgbClr val="FF0000"/>
                </a:solidFill>
              </a:rPr>
              <a:t>Tziperman</a:t>
            </a:r>
            <a:r>
              <a:rPr lang="en-GB" dirty="0">
                <a:solidFill>
                  <a:srgbClr val="FF0000"/>
                </a:solidFill>
              </a:rPr>
              <a:t> hypothesis, by specifically testing that cooling effect.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FF0000"/>
              </a:solidFill>
            </a:endParaRPr>
          </a:p>
          <a:p>
            <a:r>
              <a:rPr lang="en-US" dirty="0"/>
              <a:t>...we ARE simulating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note that there’s no ice sheet as part of this model, but we can still test our question by saying, ok, well what if we only cool the northern latitudes? How many of those glacial-like changes would emerge from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can re-create many of the major features of glacial ocean circulation and particularly, features typically associated with CO</a:t>
            </a:r>
            <a:r>
              <a:rPr lang="en-US" baseline="0" dirty="0">
                <a:solidFill>
                  <a:srgbClr val="FF0000"/>
                </a:solidFill>
              </a:rPr>
              <a:t>2 drawdown. So these include a shallower AMOC and more isolated Antarctic Bottom Water through both enhanced stratification and reduced air-sea gas exchange</a:t>
            </a:r>
            <a:r>
              <a:rPr lang="en-US" dirty="0">
                <a:solidFill>
                  <a:srgbClr val="FF0000"/>
                </a:solidFill>
              </a:rPr>
              <a:t>, both of which were notably associated with enhanced sea ice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And then finally, in their 2019 study, Alice and Malte coupled this physical model to a biogeochemical model and found these changes resulting in substantially increased DIC concentrations in the deep ocean as well as a lowering atmospheric CO2 by about 40 ppm.</a:t>
            </a:r>
          </a:p>
          <a:p>
            <a:endParaRPr lang="en-US" dirty="0"/>
          </a:p>
        </p:txBody>
      </p:sp>
      <p:sp>
        <p:nvSpPr>
          <p:cNvPr id="4" name="Slide Number Placeholder 3"/>
          <p:cNvSpPr>
            <a:spLocks noGrp="1"/>
          </p:cNvSpPr>
          <p:nvPr>
            <p:ph type="sldNum" sz="quarter" idx="5"/>
          </p:nvPr>
        </p:nvSpPr>
        <p:spPr/>
        <p:txBody>
          <a:bodyPr/>
          <a:lstStyle/>
          <a:p>
            <a:fld id="{833188BD-421B-9B41-B1C1-77050F877627}" type="slidenum">
              <a:rPr lang="en-US" smtClean="0"/>
              <a:t>15</a:t>
            </a:fld>
            <a:endParaRPr lang="en-US"/>
          </a:p>
        </p:txBody>
      </p:sp>
    </p:spTree>
    <p:extLst>
      <p:ext uri="{BB962C8B-B14F-4D97-AF65-F5344CB8AC3E}">
        <p14:creationId xmlns:p14="http://schemas.microsoft.com/office/powerpoint/2010/main" val="2140838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85C19-8AEA-D995-ED95-500BA62A5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E14A8-13AB-F193-6935-958F7851AA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B68BD-627A-CEAC-007C-65615CEEEDDC}"/>
              </a:ext>
            </a:extLst>
          </p:cNvPr>
          <p:cNvSpPr>
            <a:spLocks noGrp="1"/>
          </p:cNvSpPr>
          <p:nvPr>
            <p:ph type="body" idx="1"/>
          </p:nvPr>
        </p:nvSpPr>
        <p:spPr/>
        <p:txBody>
          <a:bodyPr/>
          <a:lstStyle/>
          <a:p>
            <a:r>
              <a:rPr lang="en-US" dirty="0"/>
              <a:t>Now, there’s loads of results I could show, but I’ll stick with the highlights. So starting with ocean temperature,</a:t>
            </a:r>
          </a:p>
          <a:p>
            <a:endParaRPr lang="en-US" dirty="0"/>
          </a:p>
          <a:p>
            <a:r>
              <a:rPr lang="en-US" dirty="0"/>
              <a:t>We find that cooling air temperature at ~only these high latitudes, is actually very effective at cooling the global ocean. So that cold signal translates into the ocean very well at these high latitudes, and is then taken up by North Atlantic Deep Water which you can see here, with downstream effects on the rest of the basin.</a:t>
            </a:r>
          </a:p>
          <a:p>
            <a:endParaRPr lang="en-US" dirty="0"/>
          </a:p>
          <a:p>
            <a:r>
              <a:rPr lang="en-US" dirty="0"/>
              <a:t>You can also see this cold anomaly coming up in the Southern Ocean, so the question is, does this promote sea ice growth? Well yes it does. We can see that it increases the mass of sea ice in the Southern Ocean, back towards glacial-like levels. And there is associated brine rejection and freshwater export that contribute to surface buoyancy transformations, which will impact both Southern Ocean circulation and downstream bottom waters. [1:00]</a:t>
            </a:r>
          </a:p>
          <a:p>
            <a:endParaRPr lang="en-US" dirty="0"/>
          </a:p>
          <a:p>
            <a:r>
              <a:rPr lang="en-US" dirty="0"/>
              <a:t>Now these circulation changes and others I’m not showing are important because they promote the storage of carbon in the ocean... </a:t>
            </a:r>
          </a:p>
          <a:p>
            <a:r>
              <a:rPr lang="en-US" dirty="0"/>
              <a:t>[1:11] this slide</a:t>
            </a:r>
          </a:p>
          <a:p>
            <a:endParaRPr lang="en-US" dirty="0"/>
          </a:p>
          <a:p>
            <a:endParaRPr lang="en-US" dirty="0"/>
          </a:p>
          <a:p>
            <a:r>
              <a:rPr lang="en-US" dirty="0"/>
              <a:t>TEXT GRAVEYARD</a:t>
            </a:r>
          </a:p>
          <a:p>
            <a:endParaRPr lang="en-US" dirty="0"/>
          </a:p>
          <a:p>
            <a:r>
              <a:rPr lang="en-US" dirty="0"/>
              <a:t>This is this zonally-averaged temperature anomaly up and down our basin</a:t>
            </a:r>
          </a:p>
          <a:p>
            <a:endParaRPr lang="en-US" dirty="0"/>
          </a:p>
          <a:p>
            <a:r>
              <a:rPr lang="en-US" dirty="0"/>
              <a:t>So the zonally-averaged temperature anomalies shows major cooling in response to these cooled northern latitudes.</a:t>
            </a:r>
          </a:p>
          <a:p>
            <a:endParaRPr lang="en-US" dirty="0"/>
          </a:p>
        </p:txBody>
      </p:sp>
      <p:sp>
        <p:nvSpPr>
          <p:cNvPr id="4" name="Slide Number Placeholder 3">
            <a:extLst>
              <a:ext uri="{FF2B5EF4-FFF2-40B4-BE49-F238E27FC236}">
                <a16:creationId xmlns:a16="http://schemas.microsoft.com/office/drawing/2014/main" id="{243D4130-D4F4-DE56-8909-A9EC26513C3B}"/>
              </a:ext>
            </a:extLst>
          </p:cNvPr>
          <p:cNvSpPr>
            <a:spLocks noGrp="1"/>
          </p:cNvSpPr>
          <p:nvPr>
            <p:ph type="sldNum" sz="quarter" idx="5"/>
          </p:nvPr>
        </p:nvSpPr>
        <p:spPr/>
        <p:txBody>
          <a:bodyPr/>
          <a:lstStyle/>
          <a:p>
            <a:fld id="{833188BD-421B-9B41-B1C1-77050F877627}" type="slidenum">
              <a:rPr lang="en-US" smtClean="0"/>
              <a:t>16</a:t>
            </a:fld>
            <a:endParaRPr lang="en-US"/>
          </a:p>
        </p:txBody>
      </p:sp>
    </p:spTree>
    <p:extLst>
      <p:ext uri="{BB962C8B-B14F-4D97-AF65-F5344CB8AC3E}">
        <p14:creationId xmlns:p14="http://schemas.microsoft.com/office/powerpoint/2010/main" val="4115919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6D199-98DF-F5B3-FED3-973DB26E8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CB6F9-AA6A-B923-BF48-D76DA25A4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E061D-CAD8-4CB6-DA7D-C537590FFA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these circulation changes and others I’m not showing are important because they promote the storage of carbon in the ocean...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Deep waters store much more carbon, </a:t>
            </a:r>
            <a:r>
              <a:rPr lang="en-US" dirty="0"/>
              <a:t>is mainly achieved through </a:t>
            </a:r>
            <a:r>
              <a:rPr lang="en-GB" dirty="0"/>
              <a:t>a combination of solubility and disequilibrium effects, </a:t>
            </a:r>
            <a:r>
              <a:rPr lang="en-US" dirty="0"/>
              <a:t>being only ~slightly offset by changes in biological carbon</a:t>
            </a:r>
            <a:r>
              <a:rPr lang="en-GB" dirty="0"/>
              <a:t>. But overall, this increases the ocean’s net carbon content, meaning it has absorbed significant amount of carbon from the atmosphere. And indeed, </a:t>
            </a:r>
            <a:r>
              <a:rPr lang="en-US" dirty="0"/>
              <a:t>So the big result of this study here is that, cooling northern latitudes alone achieves nearly the same magnitude of CO2 drawdown as a full glacial simulation, run under glacial temperatures everywhere.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you can see, with cool temperatures applied everywhere, atmospheric CO2 drops by about 40 ppm, and, our simulation where we’ve only cooled the North, gets a large part of the way there. So in my mind, this demonstrates the validity of the </a:t>
            </a:r>
            <a:r>
              <a:rPr lang="en-US" dirty="0" err="1"/>
              <a:t>Gildor</a:t>
            </a:r>
            <a:r>
              <a:rPr lang="en-US" dirty="0"/>
              <a:t> and </a:t>
            </a:r>
            <a:r>
              <a:rPr lang="en-US" dirty="0" err="1"/>
              <a:t>Tziperman</a:t>
            </a:r>
            <a:r>
              <a:rPr lang="en-US" dirty="0"/>
              <a:t> hypothesis and the large role, cooling northern waters may have on canonical Southern Ocean glacial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with that, I’ll leave you with my summary slide and thank you for listening and for your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TEXT GRAVEYARD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you can see these deep waters holding much more carbon, and this is mainly achieved through a combination of solubility and disequilibrium effects, with only slight in biological carbon. But in the net, the total mass of carbon held in the ocean is increased, which means it has taken up significant amounts of carbon from the atmosphere. </a:t>
            </a:r>
            <a:r>
              <a:rPr lang="en-GB" dirty="0"/>
              <a:t>The key finding here is that cooling just the northern latitudes can draw down nearly as much CO2 </a:t>
            </a:r>
            <a:r>
              <a:rPr lang="en-US" dirty="0"/>
              <a:t>as a full glacial simulation, run under glacial temperatures everywhere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more carbon is stored in the ocean…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of course, what's especially significant about this process is its impact on atmospheric CO₂ — as more carbon gets stored in the ocean, less remains in the atmosphere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of course, with more carbon being held in the ocean, this means it must have drawn it down from the atmosphere, and the big result of this study here is that, cooling northern latitudes alone achieves nearly the same magnitude of CO2 drawdown as a full glacial simulation, run under glacial temperatures everywhere.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55C477F-1D62-ADAA-DE5C-8CED83B58374}"/>
              </a:ext>
            </a:extLst>
          </p:cNvPr>
          <p:cNvSpPr>
            <a:spLocks noGrp="1"/>
          </p:cNvSpPr>
          <p:nvPr>
            <p:ph type="sldNum" sz="quarter" idx="5"/>
          </p:nvPr>
        </p:nvSpPr>
        <p:spPr/>
        <p:txBody>
          <a:bodyPr/>
          <a:lstStyle/>
          <a:p>
            <a:fld id="{833188BD-421B-9B41-B1C1-77050F877627}" type="slidenum">
              <a:rPr lang="en-US" smtClean="0"/>
              <a:t>17</a:t>
            </a:fld>
            <a:endParaRPr lang="en-US"/>
          </a:p>
        </p:txBody>
      </p:sp>
    </p:spTree>
    <p:extLst>
      <p:ext uri="{BB962C8B-B14F-4D97-AF65-F5344CB8AC3E}">
        <p14:creationId xmlns:p14="http://schemas.microsoft.com/office/powerpoint/2010/main" val="2070456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ice ages represent, the most recent episodes of major climate change available for us to look at. [CLICK] They emerged and have been a feature of Earth’s climate since about 2 million years ago, and they are characterized by major swings in global temperature, ice sheet volume, and of course, CO2.</a:t>
            </a:r>
          </a:p>
          <a:p>
            <a:endParaRPr lang="en-US" dirty="0"/>
          </a:p>
          <a:p>
            <a:r>
              <a:rPr lang="en-US" dirty="0"/>
              <a:t>But the reason I find the ice ages SO fascinating is that they offer us a window specifically into processes that drive CO2 in and out of the atmosphere.</a:t>
            </a:r>
          </a:p>
          <a:p>
            <a:endParaRPr lang="en-US" dirty="0"/>
          </a:p>
          <a:p>
            <a:r>
              <a:rPr lang="en-US" dirty="0"/>
              <a:t>So we can think about, what specifically in the Earth system could be taking up all this carbon, this 80-100 ppm change. Well, we can rule out geological weathering, as this is much too slow a process to explain these cycles.</a:t>
            </a:r>
          </a:p>
          <a:p>
            <a:endParaRPr lang="en-US" dirty="0"/>
          </a:p>
          <a:p>
            <a:r>
              <a:rPr lang="en-US" dirty="0"/>
              <a:t>As for the terrestrial biosphere, well a large portion of this got bulldozed by the growing ice sheets, so we actually lose an important reservoir for carbon there.</a:t>
            </a:r>
          </a:p>
          <a:p>
            <a:endParaRPr lang="en-US" dirty="0"/>
          </a:p>
          <a:p>
            <a:r>
              <a:rPr lang="en-US" dirty="0"/>
              <a:t>[CLICK!]  And finally, by this chain of logic, but now also increasingly being supported by proxy data, we believe that all atmospheric carbon largely went into the deep ocean.</a:t>
            </a:r>
          </a:p>
          <a:p>
            <a:endParaRPr lang="en-US" dirty="0"/>
          </a:p>
          <a:p>
            <a:r>
              <a:rPr lang="en-US" dirty="0"/>
              <a:t>Now, as is the theme of this session, the, </a:t>
            </a:r>
            <a:r>
              <a:rPr lang="en-US" i="1" dirty="0"/>
              <a:t>Southern Ocean </a:t>
            </a:r>
            <a:r>
              <a:rPr lang="en-US" dirty="0"/>
              <a:t>is particularly important in this, for it being a conduit between the surface and the deep. So you can imagine how changes in regional processes here can modulate the storage or release of carbon from the deep ocean.</a:t>
            </a:r>
          </a:p>
          <a:p>
            <a:endParaRPr lang="en-US" dirty="0"/>
          </a:p>
          <a:p>
            <a:r>
              <a:rPr lang="en-US" dirty="0"/>
              <a:t>Alright, that was the ice ages done in a single slide. To move on to the outline of my talk today…</a:t>
            </a:r>
          </a:p>
          <a:p>
            <a:r>
              <a:rPr lang="en-US" dirty="0"/>
              <a:t>[2:18]</a:t>
            </a:r>
          </a:p>
          <a:p>
            <a:endParaRPr lang="en-US" dirty="0"/>
          </a:p>
          <a:p>
            <a:r>
              <a:rPr lang="en-US" dirty="0"/>
              <a:t>TEXT GRAVEYARD</a:t>
            </a:r>
          </a:p>
          <a:p>
            <a:r>
              <a:rPr lang="en-US" sz="1200" b="1" u="sng" dirty="0">
                <a:solidFill>
                  <a:srgbClr val="FF0000"/>
                </a:solidFill>
              </a:rPr>
              <a:t>Southern Ocean key to glacial CO</a:t>
            </a:r>
            <a:r>
              <a:rPr lang="en-US" sz="1200" b="1" u="sng" baseline="-25000" dirty="0">
                <a:solidFill>
                  <a:srgbClr val="FF0000"/>
                </a:solidFill>
              </a:rPr>
              <a:t>2</a:t>
            </a:r>
            <a:r>
              <a:rPr lang="en-US" sz="1200" b="1" u="sng" dirty="0">
                <a:solidFill>
                  <a:srgbClr val="FF0000"/>
                </a:solidFill>
              </a:rPr>
              <a:t> drawdown</a:t>
            </a:r>
            <a:r>
              <a:rPr lang="en-US" sz="1200" b="1" dirty="0">
                <a:solidFill>
                  <a:srgbClr val="FF0000"/>
                </a:solidFill>
              </a:rPr>
              <a:t>: </a:t>
            </a:r>
          </a:p>
          <a:p>
            <a:r>
              <a:rPr lang="en-US" sz="1200" dirty="0">
                <a:solidFill>
                  <a:srgbClr val="FF0000"/>
                </a:solidFill>
              </a:rPr>
              <a:t>a conduit to the deep ocean with S.O. processes modulating the storage and release of carbon</a:t>
            </a:r>
          </a:p>
          <a:p>
            <a:endParaRPr lang="en-US" dirty="0"/>
          </a:p>
        </p:txBody>
      </p:sp>
      <p:sp>
        <p:nvSpPr>
          <p:cNvPr id="4" name="Slide Number Placeholder 3"/>
          <p:cNvSpPr>
            <a:spLocks noGrp="1"/>
          </p:cNvSpPr>
          <p:nvPr>
            <p:ph type="sldNum" sz="quarter" idx="5"/>
          </p:nvPr>
        </p:nvSpPr>
        <p:spPr/>
        <p:txBody>
          <a:bodyPr/>
          <a:lstStyle/>
          <a:p>
            <a:fld id="{833188BD-421B-9B41-B1C1-77050F877627}" type="slidenum">
              <a:rPr lang="en-US" smtClean="0"/>
              <a:t>2</a:t>
            </a:fld>
            <a:endParaRPr lang="en-US"/>
          </a:p>
        </p:txBody>
      </p:sp>
    </p:spTree>
    <p:extLst>
      <p:ext uri="{BB962C8B-B14F-4D97-AF65-F5344CB8AC3E}">
        <p14:creationId xmlns:p14="http://schemas.microsoft.com/office/powerpoint/2010/main" val="208071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To, understand the Southern Ocean’s role in CO2 change, there are really two goals, which is also how I’ve structured the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one can work to, document and quantify this deep-ocean carbon storage. And second, work can be done to pick apart the </a:t>
            </a:r>
            <a:r>
              <a:rPr lang="en-US" u="sng" dirty="0"/>
              <a:t>processes</a:t>
            </a:r>
            <a:r>
              <a:rPr lang="en-US" dirty="0"/>
              <a:t>, driving it. So the new results I’ll present today are three-fold. I’ll first briefly present a new proxy record that documents this deep-ocean carbon storage, and shows it clearly varying with atmospheric CO2.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I’ll then present a novel perspective on the second point, by discussing remote regions that may themselves have influence on Southern Ocean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in this vein, I’ll show how a well-ventilated glacial North Pacific, which we have proxy data of, impacts Southern Ocean biogeochemistry and reduces outgassing. Next, I’ll show how cooling the North Atlantic alone – and no where else – is actually sufficient to induce many glacial-like changes in the Southern Ocean, and impact CO2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[3:30]</a:t>
            </a:r>
          </a:p>
        </p:txBody>
      </p:sp>
      <p:sp>
        <p:nvSpPr>
          <p:cNvPr id="4" name="Slide Number Placeholder 3"/>
          <p:cNvSpPr>
            <a:spLocks noGrp="1"/>
          </p:cNvSpPr>
          <p:nvPr>
            <p:ph type="sldNum" sz="quarter" idx="5"/>
          </p:nvPr>
        </p:nvSpPr>
        <p:spPr/>
        <p:txBody>
          <a:bodyPr/>
          <a:lstStyle/>
          <a:p>
            <a:fld id="{833188BD-421B-9B41-B1C1-77050F877627}" type="slidenum">
              <a:rPr lang="en-US" smtClean="0"/>
              <a:t>3</a:t>
            </a:fld>
            <a:endParaRPr lang="en-US"/>
          </a:p>
        </p:txBody>
      </p:sp>
    </p:spTree>
    <p:extLst>
      <p:ext uri="{BB962C8B-B14F-4D97-AF65-F5344CB8AC3E}">
        <p14:creationId xmlns:p14="http://schemas.microsoft.com/office/powerpoint/2010/main" val="206784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13A5F-BE84-4BC7-26A9-CA7BCCBBA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3EF88D-86F7-66CF-02DD-C1103BAAA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7860D-505C-446F-1669-837EB8E249BE}"/>
              </a:ext>
            </a:extLst>
          </p:cNvPr>
          <p:cNvSpPr>
            <a:spLocks noGrp="1"/>
          </p:cNvSpPr>
          <p:nvPr>
            <p:ph type="body" idx="1"/>
          </p:nvPr>
        </p:nvSpPr>
        <p:spPr/>
        <p:txBody>
          <a:bodyPr/>
          <a:lstStyle/>
          <a:p>
            <a:r>
              <a:rPr lang="en-US" dirty="0"/>
              <a:t>Alright, so you’ll be able to follow that outline along the bottom here, and starting with the proxy record. We have a new record that beautifully documents this covariation between atmospheric and oceanic carbon content. [3:45] [now start MD11 timing]</a:t>
            </a:r>
          </a:p>
          <a:p>
            <a:endParaRPr lang="en-US" dirty="0"/>
          </a:p>
          <a:p>
            <a:r>
              <a:rPr lang="en-US" dirty="0"/>
              <a:t>And, here it is. So we’re looking at just the Last Glacial Cycle here, which commenced about 120 thousand years ago with CO2 reaching its minimum about 20 thousand years ago, before coming back up to modern levels. So we have the ice-core CO2 record on top, and on the bottom is my data, documenting the DIC or carbon concentration of deep waters from a Southern Ocean site over this time.</a:t>
            </a:r>
          </a:p>
          <a:p>
            <a:endParaRPr lang="en-US" dirty="0"/>
          </a:p>
          <a:p>
            <a:r>
              <a:rPr lang="en-US" dirty="0"/>
              <a:t>So we see this clear correlation where, as CO2 declines out of the atmosphere – it’s gradually accumulating in these deep waters. And this is a pattern we see not only over the whole of the glacial cycle, but we even see peaks in carbon storage in response to shorter-lived periods of low or declining CO2, such as Marine Isotope Stages 2, 4, and 5 b, and d.</a:t>
            </a:r>
          </a:p>
          <a:p>
            <a:endParaRPr lang="en-US" dirty="0"/>
          </a:p>
          <a:p>
            <a:r>
              <a:rPr lang="en-US" dirty="0"/>
              <a:t>Now let me situate this site and what it represents a little bit better. Here is a modern map of the phosphate star water mass tracer at the depth of our site, and here is a depth section of it up the Indian basin. </a:t>
            </a:r>
          </a:p>
          <a:p>
            <a:r>
              <a:rPr lang="en-US" dirty="0"/>
              <a:t>So we can see that our site is not quite sitting in these red, high-PO4 star, Antarctic-sourced bottom waters. Instead, it’s sitting in these more yellow-y, intermediate-valued waters which are just the result of some mixing with lower-PO4* Atlantic waters. </a:t>
            </a:r>
          </a:p>
          <a:p>
            <a:endParaRPr lang="en-US" dirty="0"/>
          </a:p>
          <a:p>
            <a:r>
              <a:rPr lang="en-US" dirty="0"/>
              <a:t>But the significant </a:t>
            </a:r>
            <a:r>
              <a:rPr lang="en-US" i="1" dirty="0"/>
              <a:t>thing</a:t>
            </a:r>
            <a:r>
              <a:rPr lang="en-US" dirty="0"/>
              <a:t> here, is these yellow-</a:t>
            </a:r>
            <a:r>
              <a:rPr lang="en-US" dirty="0" err="1"/>
              <a:t>ish</a:t>
            </a:r>
            <a:r>
              <a:rPr lang="en-US" dirty="0"/>
              <a:t> waters that our site sits in characterize a majority of the Indo-Pacific basin, both in area and depth space. So we’re really lucky to have been able to reconstruct the carbon content of these waters, thanks to this site, because we can now scale that up… So by roughly estimating the volume, filled by waters of such carbon content, we can make an estimate of the total mass of carbon stored in the basin.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today, we know that such waters fill up to about 1000m depth. But, this is harder to say back in the ice ages, so what we do is account for a range of depth scenarios. Did these waters only fill up to 3000m depth or 2000. And this of course gives different potential volumes filled by such waters. </a:t>
            </a:r>
          </a:p>
          <a:p>
            <a:endParaRPr lang="en-US" dirty="0"/>
          </a:p>
          <a:p>
            <a:r>
              <a:rPr lang="en-US" dirty="0"/>
              <a:t>So what I’ll show next, is…</a:t>
            </a:r>
          </a:p>
        </p:txBody>
      </p:sp>
      <p:sp>
        <p:nvSpPr>
          <p:cNvPr id="4" name="Slide Number Placeholder 3">
            <a:extLst>
              <a:ext uri="{FF2B5EF4-FFF2-40B4-BE49-F238E27FC236}">
                <a16:creationId xmlns:a16="http://schemas.microsoft.com/office/drawing/2014/main" id="{402A2A51-6D8D-C4A0-B34B-D6936FAB6A64}"/>
              </a:ext>
            </a:extLst>
          </p:cNvPr>
          <p:cNvSpPr>
            <a:spLocks noGrp="1"/>
          </p:cNvSpPr>
          <p:nvPr>
            <p:ph type="sldNum" sz="quarter" idx="5"/>
          </p:nvPr>
        </p:nvSpPr>
        <p:spPr/>
        <p:txBody>
          <a:bodyPr/>
          <a:lstStyle/>
          <a:p>
            <a:fld id="{833188BD-421B-9B41-B1C1-77050F877627}" type="slidenum">
              <a:rPr lang="en-US" smtClean="0"/>
              <a:t>4</a:t>
            </a:fld>
            <a:endParaRPr lang="en-US"/>
          </a:p>
        </p:txBody>
      </p:sp>
    </p:spTree>
    <p:extLst>
      <p:ext uri="{BB962C8B-B14F-4D97-AF65-F5344CB8AC3E}">
        <p14:creationId xmlns:p14="http://schemas.microsoft.com/office/powerpoint/2010/main" val="950116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total mass of carbon over time, coming out of multiplying this concentration by the different volume scenarios [2:47] [6:23 total]</a:t>
            </a:r>
          </a:p>
          <a:p>
            <a:endParaRPr lang="en-US" dirty="0"/>
          </a:p>
          <a:p>
            <a:r>
              <a:rPr lang="en-US" dirty="0"/>
              <a:t>So, I’ve inverted this green y-axis here, and you can see, by the deepest point of the ice age, we could've reached anywhere from 100-300 </a:t>
            </a:r>
            <a:r>
              <a:rPr lang="en-US" dirty="0" err="1"/>
              <a:t>PgC</a:t>
            </a:r>
            <a:r>
              <a:rPr lang="en-US" dirty="0"/>
              <a:t> being stored in these waters. </a:t>
            </a:r>
          </a:p>
          <a:p>
            <a:endParaRPr lang="en-US" dirty="0"/>
          </a:p>
          <a:p>
            <a:r>
              <a:rPr lang="en-US" dirty="0"/>
              <a:t>And, if I convert that mass into an equivalent change in the atmosphere, we’re looking at a drawdown of 30-60 ppm, which is a large portion of the actual drawdown.</a:t>
            </a:r>
          </a:p>
          <a:p>
            <a:endParaRPr lang="en-US" dirty="0"/>
          </a:p>
          <a:p>
            <a:r>
              <a:rPr lang="en-US" dirty="0"/>
              <a:t>So, that wraps up this section, definitely a rough and ready estimate, sweeping a range of scenarios, but we're </a:t>
            </a:r>
            <a:r>
              <a:rPr lang="en-US" dirty="0" err="1"/>
              <a:t>gonna</a:t>
            </a:r>
            <a:r>
              <a:rPr lang="en-US" dirty="0"/>
              <a:t> work on refining this, and what this data does show is first, this very clear uptake of carbon by the deep ocean, and second, it demonstrates the Indo-Pacific was an substantial reservoir for this carbon.</a:t>
            </a:r>
          </a:p>
          <a:p>
            <a:r>
              <a:rPr lang="en-US" dirty="0"/>
              <a:t>[3:40] (intro and md11 = 3:45 + 3:40 == 7:25) [7:14 total]</a:t>
            </a:r>
          </a:p>
        </p:txBody>
      </p:sp>
      <p:sp>
        <p:nvSpPr>
          <p:cNvPr id="4" name="Slide Number Placeholder 3"/>
          <p:cNvSpPr>
            <a:spLocks noGrp="1"/>
          </p:cNvSpPr>
          <p:nvPr>
            <p:ph type="sldNum" sz="quarter" idx="5"/>
          </p:nvPr>
        </p:nvSpPr>
        <p:spPr/>
        <p:txBody>
          <a:bodyPr/>
          <a:lstStyle/>
          <a:p>
            <a:fld id="{833188BD-421B-9B41-B1C1-77050F877627}" type="slidenum">
              <a:rPr lang="en-US" smtClean="0"/>
              <a:t>5</a:t>
            </a:fld>
            <a:endParaRPr lang="en-US"/>
          </a:p>
        </p:txBody>
      </p:sp>
    </p:spTree>
    <p:extLst>
      <p:ext uri="{BB962C8B-B14F-4D97-AF65-F5344CB8AC3E}">
        <p14:creationId xmlns:p14="http://schemas.microsoft.com/office/powerpoint/2010/main" val="1991050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67A4A-EC2F-5FA8-E8D3-1E60A835A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F0BEA-3A9D-4737-6D72-67885C3E1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032A5B-19C4-8911-905C-1FBE04E311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moving on to the next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39A555E-EA4A-5822-9A7F-AD2B2D26AAC4}"/>
              </a:ext>
            </a:extLst>
          </p:cNvPr>
          <p:cNvSpPr>
            <a:spLocks noGrp="1"/>
          </p:cNvSpPr>
          <p:nvPr>
            <p:ph type="sldNum" sz="quarter" idx="5"/>
          </p:nvPr>
        </p:nvSpPr>
        <p:spPr/>
        <p:txBody>
          <a:bodyPr/>
          <a:lstStyle/>
          <a:p>
            <a:fld id="{833188BD-421B-9B41-B1C1-77050F877627}" type="slidenum">
              <a:rPr lang="en-US" smtClean="0"/>
              <a:t>6</a:t>
            </a:fld>
            <a:endParaRPr lang="en-US"/>
          </a:p>
        </p:txBody>
      </p:sp>
    </p:spTree>
    <p:extLst>
      <p:ext uri="{BB962C8B-B14F-4D97-AF65-F5344CB8AC3E}">
        <p14:creationId xmlns:p14="http://schemas.microsoft.com/office/powerpoint/2010/main" val="102422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4E82B-796E-58F0-B8B4-CD87F6477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C1475-B456-7A99-9B65-3889B122B0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E0B940-2737-04E1-5E75-4EDDC8B515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moving on to the next section, … I’ll now discuss PROCESSES driving CO2 change,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actually focusing on remote regions that influence southern ocean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we’re </a:t>
            </a:r>
            <a:r>
              <a:rPr lang="en-US" dirty="0" err="1"/>
              <a:t>gonna</a:t>
            </a:r>
            <a:r>
              <a:rPr lang="en-US" dirty="0"/>
              <a:t> talk first about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North Pacific,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 it was better ventilated in glacial times,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and what this did to S.O. outgassing. [0:21] + 7:25 == 7:46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[7:37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830F1B0-A6C7-FD8F-B059-9DF4C6AB37A2}"/>
              </a:ext>
            </a:extLst>
          </p:cNvPr>
          <p:cNvSpPr>
            <a:spLocks noGrp="1"/>
          </p:cNvSpPr>
          <p:nvPr>
            <p:ph type="sldNum" sz="quarter" idx="5"/>
          </p:nvPr>
        </p:nvSpPr>
        <p:spPr/>
        <p:txBody>
          <a:bodyPr/>
          <a:lstStyle/>
          <a:p>
            <a:fld id="{833188BD-421B-9B41-B1C1-77050F877627}" type="slidenum">
              <a:rPr lang="en-US" smtClean="0"/>
              <a:t>7</a:t>
            </a:fld>
            <a:endParaRPr lang="en-US"/>
          </a:p>
        </p:txBody>
      </p:sp>
    </p:spTree>
    <p:extLst>
      <p:ext uri="{BB962C8B-B14F-4D97-AF65-F5344CB8AC3E}">
        <p14:creationId xmlns:p14="http://schemas.microsoft.com/office/powerpoint/2010/main" val="3953551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[0:00] So let’s start in the present-day. </a:t>
            </a:r>
          </a:p>
          <a:p>
            <a:pPr marL="0" indent="0">
              <a:buFontTx/>
              <a:buNone/>
            </a:pPr>
            <a:endParaRPr lang="en-US" dirty="0"/>
          </a:p>
          <a:p>
            <a:pPr marL="0" indent="0">
              <a:buFontTx/>
              <a:buNone/>
            </a:pPr>
            <a:r>
              <a:rPr lang="en-US" dirty="0"/>
              <a:t>[click] Today, the Southern Ocean represents a leak, of carbon to the atmosphere from, upwelling deep waters. !! And note that I am neglecting anthropogenic carbon here, which the Southern Ocean is a net sink of, but that’s of course not relevant to the ice ages.</a:t>
            </a:r>
          </a:p>
          <a:p>
            <a:pPr marL="0" indent="0">
              <a:buFontTx/>
              <a:buNone/>
            </a:pPr>
            <a:endParaRPr lang="en-US" dirty="0"/>
          </a:p>
          <a:p>
            <a:pPr marL="0" indent="0">
              <a:buFontTx/>
              <a:buNone/>
            </a:pPr>
            <a:r>
              <a:rPr lang="en-US" dirty="0"/>
              <a:t>So, what we also know is that the carbon supplying this outgassing mainly comes from the Indo and especially Pacific basins. !! So this figure is now showing PCO2, expressed in terms of an EXCESS, beyond a 400 ppm atmosphere. </a:t>
            </a:r>
          </a:p>
          <a:p>
            <a:pPr marL="0" indent="0">
              <a:buFontTx/>
              <a:buNone/>
            </a:pPr>
            <a:r>
              <a:rPr lang="en-US" dirty="0"/>
              <a:t>~~~So this shows the outgassing potential of various waters, should they come in contact with the surface. !! </a:t>
            </a:r>
          </a:p>
          <a:p>
            <a:pPr marL="0" indent="0">
              <a:buFontTx/>
              <a:buNone/>
            </a:pPr>
            <a:r>
              <a:rPr lang="en-US" dirty="0"/>
              <a:t>And we can see, these Indo-Pacific waters feeding the Southern Ocean supply a lot more carbon than the Atlantic waters.</a:t>
            </a:r>
          </a:p>
          <a:p>
            <a:pPr marL="0" indent="0">
              <a:buFontTx/>
              <a:buNone/>
            </a:pPr>
            <a:endParaRPr lang="en-US" dirty="0"/>
          </a:p>
          <a:p>
            <a:pPr marL="0" indent="0">
              <a:buFontTx/>
              <a:buNone/>
            </a:pPr>
            <a:r>
              <a:rPr lang="en-US" dirty="0"/>
              <a:t>Now, this difference in carbon is largely a factor of circulation. The Atlantic is very well-ventilated, with deep water formation and overturning, pumping down and filling the basin with carbon-poor, subtropical surface waters. </a:t>
            </a:r>
          </a:p>
          <a:p>
            <a:pPr marL="0" indent="0">
              <a:buFontTx/>
              <a:buNone/>
            </a:pPr>
            <a:r>
              <a:rPr lang="en-US" dirty="0"/>
              <a:t>~~~And in contrast, the North Pacific is isolated from the surface by a strong halocline, and these waters mainly form by slow, interior diffusive processes. </a:t>
            </a:r>
          </a:p>
          <a:p>
            <a:pPr marL="0" indent="0">
              <a:buFontTx/>
              <a:buNone/>
            </a:pPr>
            <a:r>
              <a:rPr lang="en-US" dirty="0"/>
              <a:t>~~~So much more carbon has accumulated here, which crucially largely escapes through the Southern Ocean.</a:t>
            </a:r>
          </a:p>
          <a:p>
            <a:pPr marL="0" indent="0">
              <a:buFontTx/>
              <a:buNone/>
            </a:pPr>
            <a:endParaRPr lang="en-US" dirty="0"/>
          </a:p>
          <a:p>
            <a:pPr marL="0" indent="0">
              <a:buFontTx/>
              <a:buNone/>
            </a:pPr>
            <a:r>
              <a:rPr lang="en-US" dirty="0"/>
              <a:t>Now in terms of the ice ages, a lot of work has been done on how to STEM this leak, and this </a:t>
            </a:r>
            <a:r>
              <a:rPr lang="en-US" i="1" u="sng" dirty="0"/>
              <a:t>is</a:t>
            </a:r>
            <a:r>
              <a:rPr lang="en-US" i="0" u="none" dirty="0"/>
              <a:t> something evidenced by proxy data – a reduced C load in the Southern Ocean surface.</a:t>
            </a:r>
          </a:p>
          <a:p>
            <a:pPr marL="0" indent="0">
              <a:buFontTx/>
              <a:buNone/>
            </a:pPr>
            <a:r>
              <a:rPr lang="en-US" dirty="0"/>
              <a:t>But, thus far, most explanations have relied on physical processes, citing either reduced upwelling or enhanced surface stratification, to reduce that carbon outgassing. But another possibility, that hasn’t been considered, is </a:t>
            </a:r>
            <a:r>
              <a:rPr lang="en-US" b="0" u="none" dirty="0"/>
              <a:t>what if the carbon content of the upwelling water itself was reduced</a:t>
            </a:r>
            <a:r>
              <a:rPr lang="en-US" dirty="0"/>
              <a:t>. This is the idea I’ll explore here.</a:t>
            </a:r>
            <a:endParaRPr lang="en-US" b="0" u="none" dirty="0"/>
          </a:p>
          <a:p>
            <a:pPr marL="0" indent="0">
              <a:buFontTx/>
              <a:buNone/>
            </a:pPr>
            <a:r>
              <a:rPr lang="en-US" b="0" u="none" dirty="0"/>
              <a:t>[2:10]xxx</a:t>
            </a:r>
          </a:p>
          <a:p>
            <a:pPr marL="0" indent="0">
              <a:buFontTx/>
              <a:buNone/>
            </a:pPr>
            <a:r>
              <a:rPr lang="en-US" b="0" u="none" dirty="0"/>
              <a:t>[9:46] total</a:t>
            </a:r>
          </a:p>
          <a:p>
            <a:pPr marL="0" indent="0">
              <a:buFontTx/>
              <a:buNone/>
            </a:pPr>
            <a:endParaRPr lang="en-US" b="0" u="none" dirty="0"/>
          </a:p>
          <a:p>
            <a:pPr marL="0" indent="0">
              <a:buFontTx/>
              <a:buNone/>
            </a:pPr>
            <a:endParaRPr lang="en-US" dirty="0"/>
          </a:p>
        </p:txBody>
      </p:sp>
      <p:sp>
        <p:nvSpPr>
          <p:cNvPr id="4" name="Slide Number Placeholder 3"/>
          <p:cNvSpPr>
            <a:spLocks noGrp="1"/>
          </p:cNvSpPr>
          <p:nvPr>
            <p:ph type="sldNum" sz="quarter" idx="5"/>
          </p:nvPr>
        </p:nvSpPr>
        <p:spPr/>
        <p:txBody>
          <a:bodyPr/>
          <a:lstStyle/>
          <a:p>
            <a:fld id="{833188BD-421B-9B41-B1C1-77050F877627}" type="slidenum">
              <a:rPr lang="en-US" smtClean="0"/>
              <a:t>8</a:t>
            </a:fld>
            <a:endParaRPr lang="en-US"/>
          </a:p>
        </p:txBody>
      </p:sp>
    </p:spTree>
    <p:extLst>
      <p:ext uri="{BB962C8B-B14F-4D97-AF65-F5344CB8AC3E}">
        <p14:creationId xmlns:p14="http://schemas.microsoft.com/office/powerpoint/2010/main" val="2049874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432AD-0536-F498-F560-CD072E37B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88EDB-39AA-046D-D7B5-27CE5D27FB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2CCB8-038C-00D3-8508-A5AC697D5105}"/>
              </a:ext>
            </a:extLst>
          </p:cNvPr>
          <p:cNvSpPr>
            <a:spLocks noGrp="1"/>
          </p:cNvSpPr>
          <p:nvPr>
            <p:ph type="body" idx="1"/>
          </p:nvPr>
        </p:nvSpPr>
        <p:spPr/>
        <p:txBody>
          <a:bodyPr/>
          <a:lstStyle/>
          <a:p>
            <a:pPr marL="0" indent="0">
              <a:buFontTx/>
              <a:buNone/>
            </a:pPr>
            <a:r>
              <a:rPr lang="en-US" b="0" u="none" dirty="0"/>
              <a:t>So with that in mind, lets now look at the GLACIAL North Pacific. </a:t>
            </a:r>
          </a:p>
          <a:p>
            <a:pPr marL="0" indent="0">
              <a:buFontTx/>
              <a:buNone/>
            </a:pPr>
            <a:r>
              <a:rPr lang="en-US" b="0" u="none" dirty="0"/>
              <a:t>Well, in contrast to today, proxy data indicates the North Pacific was BETTER ventilated during glacial periods. </a:t>
            </a:r>
          </a:p>
          <a:p>
            <a:pPr marL="0" indent="0">
              <a:buFontTx/>
              <a:buNone/>
            </a:pPr>
            <a:endParaRPr lang="en-US" b="0" u="none" dirty="0"/>
          </a:p>
          <a:p>
            <a:pPr marL="0" indent="0">
              <a:buFontTx/>
              <a:buNone/>
            </a:pPr>
            <a:r>
              <a:rPr lang="en-US" b="0" u="none" dirty="0"/>
              <a:t>So this figure ~~~compiles data from all available sediment cores north of 20 degrees, and it’s also compiling three different proxies of ventilation. </a:t>
            </a:r>
          </a:p>
          <a:p>
            <a:pPr marL="0" indent="0">
              <a:buFontTx/>
              <a:buNone/>
            </a:pPr>
            <a:r>
              <a:rPr lang="en-US" b="0" u="none" dirty="0"/>
              <a:t>And what ~~~emerges, is this clear signal of better ventilation in glacial times both across the basin, and down to about 2000 m depth.</a:t>
            </a:r>
          </a:p>
          <a:p>
            <a:pPr marL="0" indent="0">
              <a:buFontTx/>
              <a:buNone/>
            </a:pPr>
            <a:endParaRPr lang="en-US" b="0" u="none" dirty="0"/>
          </a:p>
          <a:p>
            <a:pPr marL="0" indent="0">
              <a:buFontTx/>
              <a:buNone/>
            </a:pPr>
            <a:r>
              <a:rPr lang="en-US" dirty="0"/>
              <a:t>~~~ So with this better ventilation, it begs the question – are we looking at, in the ice age, a more, </a:t>
            </a:r>
            <a:r>
              <a:rPr lang="en-US" i="1" dirty="0"/>
              <a:t>Atlantic-like</a:t>
            </a:r>
            <a:r>
              <a:rPr lang="en-US" i="0" dirty="0"/>
              <a:t> regime [CLICK] with well-ventilated and carbon-poor waters coming down and filling the basin? And furthermore, what downstream impacts would that have on the Southern Ocean?</a:t>
            </a:r>
          </a:p>
          <a:p>
            <a:pPr marL="0" indent="0">
              <a:buFontTx/>
              <a:buNone/>
            </a:pPr>
            <a:endParaRPr lang="en-US" i="0" dirty="0"/>
          </a:p>
          <a:p>
            <a:pPr marL="0" indent="0">
              <a:buFontTx/>
              <a:buNone/>
            </a:pPr>
            <a:r>
              <a:rPr lang="en-US" i="0" dirty="0"/>
              <a:t>So this prompted us to look at, glacial-like model simulations that ~have a well-ventilated North Pacific. [1:08 this slide] [3:16]</a:t>
            </a:r>
          </a:p>
          <a:p>
            <a:pPr marL="0" indent="0">
              <a:buFontTx/>
              <a:buNone/>
            </a:pPr>
            <a:r>
              <a:rPr lang="en-US" i="0" dirty="0"/>
              <a:t>[10:57] total</a:t>
            </a:r>
          </a:p>
          <a:p>
            <a:pPr marL="0" indent="0">
              <a:buFontTx/>
              <a:buNone/>
            </a:pPr>
            <a:endParaRPr lang="en-US" i="0" dirty="0"/>
          </a:p>
        </p:txBody>
      </p:sp>
      <p:sp>
        <p:nvSpPr>
          <p:cNvPr id="4" name="Slide Number Placeholder 3">
            <a:extLst>
              <a:ext uri="{FF2B5EF4-FFF2-40B4-BE49-F238E27FC236}">
                <a16:creationId xmlns:a16="http://schemas.microsoft.com/office/drawing/2014/main" id="{92958DAE-289A-2418-BDB8-40DD4664C68F}"/>
              </a:ext>
            </a:extLst>
          </p:cNvPr>
          <p:cNvSpPr>
            <a:spLocks noGrp="1"/>
          </p:cNvSpPr>
          <p:nvPr>
            <p:ph type="sldNum" sz="quarter" idx="5"/>
          </p:nvPr>
        </p:nvSpPr>
        <p:spPr/>
        <p:txBody>
          <a:bodyPr/>
          <a:lstStyle/>
          <a:p>
            <a:fld id="{833188BD-421B-9B41-B1C1-77050F877627}" type="slidenum">
              <a:rPr lang="en-US" smtClean="0"/>
              <a:t>9</a:t>
            </a:fld>
            <a:endParaRPr lang="en-US"/>
          </a:p>
        </p:txBody>
      </p:sp>
    </p:spTree>
    <p:extLst>
      <p:ext uri="{BB962C8B-B14F-4D97-AF65-F5344CB8AC3E}">
        <p14:creationId xmlns:p14="http://schemas.microsoft.com/office/powerpoint/2010/main" val="3784384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80270"/>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418819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89863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263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838200" y="1825625"/>
            <a:ext cx="10515600" cy="42117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9139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45964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000364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2117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2117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68968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53231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53231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95632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181520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372066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649121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9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16486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111266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5"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6.svg"/><Relationship Id="rId5" Type="http://schemas.openxmlformats.org/officeDocument/2006/relationships/image" Target="../media/image14.png"/><Relationship Id="rId10"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23.jpe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customXml" Target="../ink/ink3.xml"/><Relationship Id="rId5" Type="http://schemas.openxmlformats.org/officeDocument/2006/relationships/image" Target="../media/image30.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14293-8BE7-4994-DBA0-4399C6B269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24800A-CE19-1287-5C97-4B1B9E6F6E8E}"/>
              </a:ext>
            </a:extLst>
          </p:cNvPr>
          <p:cNvSpPr>
            <a:spLocks noGrp="1"/>
          </p:cNvSpPr>
          <p:nvPr>
            <p:ph type="ctrTitle"/>
          </p:nvPr>
        </p:nvSpPr>
        <p:spPr>
          <a:xfrm>
            <a:off x="758283" y="1478017"/>
            <a:ext cx="10760927" cy="1294085"/>
          </a:xfrm>
        </p:spPr>
        <p:txBody>
          <a:bodyPr>
            <a:noAutofit/>
          </a:bodyPr>
          <a:lstStyle/>
          <a:p>
            <a:pPr>
              <a:lnSpc>
                <a:spcPct val="120000"/>
              </a:lnSpc>
            </a:pPr>
            <a:r>
              <a:rPr lang="en-GB" sz="3900" dirty="0">
                <a:effectLst/>
                <a:latin typeface="Arial" panose="020B0604020202020204" pitchFamily="34" charset="0"/>
                <a:ea typeface="Aptos" panose="020B0004020202020204" pitchFamily="34" charset="0"/>
                <a:cs typeface="Arial" panose="020B0604020202020204" pitchFamily="34" charset="0"/>
              </a:rPr>
              <a:t>Southern Ocean mechanisms of glacial CO</a:t>
            </a:r>
            <a:r>
              <a:rPr lang="en-GB" sz="3900" baseline="-25000" dirty="0">
                <a:effectLst/>
                <a:latin typeface="Arial" panose="020B0604020202020204" pitchFamily="34" charset="0"/>
                <a:ea typeface="Aptos" panose="020B0004020202020204" pitchFamily="34" charset="0"/>
                <a:cs typeface="Arial" panose="020B0604020202020204" pitchFamily="34" charset="0"/>
              </a:rPr>
              <a:t>2</a:t>
            </a:r>
            <a:r>
              <a:rPr lang="en-GB" sz="3900" dirty="0">
                <a:effectLst/>
                <a:latin typeface="Arial" panose="020B0604020202020204" pitchFamily="34" charset="0"/>
                <a:ea typeface="Aptos" panose="020B0004020202020204" pitchFamily="34" charset="0"/>
                <a:cs typeface="Arial" panose="020B0604020202020204" pitchFamily="34" charset="0"/>
              </a:rPr>
              <a:t> drawdown and their links to global climate</a:t>
            </a:r>
            <a:r>
              <a:rPr lang="en-GB" sz="3900" dirty="0">
                <a:effectLst/>
                <a:latin typeface="Arial" panose="020B0604020202020204" pitchFamily="34" charset="0"/>
                <a:cs typeface="Arial" panose="020B0604020202020204" pitchFamily="34" charset="0"/>
              </a:rPr>
              <a:t> </a:t>
            </a:r>
            <a:endParaRPr lang="en-US" sz="39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4E225B3A-267B-AD27-DE3D-65F33309DBB5}"/>
              </a:ext>
            </a:extLst>
          </p:cNvPr>
          <p:cNvSpPr>
            <a:spLocks noGrp="1"/>
          </p:cNvSpPr>
          <p:nvPr>
            <p:ph type="subTitle" idx="1"/>
          </p:nvPr>
        </p:nvSpPr>
        <p:spPr>
          <a:xfrm>
            <a:off x="1524000" y="2917210"/>
            <a:ext cx="9144000" cy="1193801"/>
          </a:xfrm>
        </p:spPr>
        <p:txBody>
          <a:bodyPr>
            <a:normAutofit/>
          </a:bodyPr>
          <a:lstStyle/>
          <a:p>
            <a:pPr>
              <a:spcBef>
                <a:spcPts val="0"/>
              </a:spcBef>
              <a:spcAft>
                <a:spcPts val="800"/>
              </a:spcAft>
            </a:pPr>
            <a:r>
              <a:rPr lang="en-US" sz="1400" dirty="0"/>
              <a:t>Maddie Shankle</a:t>
            </a:r>
            <a:r>
              <a:rPr lang="en-US" sz="1400" baseline="30000" dirty="0"/>
              <a:t>1</a:t>
            </a:r>
            <a:r>
              <a:rPr lang="en-US" sz="1400" dirty="0"/>
              <a:t>, Post-Doctoral Researcher</a:t>
            </a:r>
            <a:endParaRPr lang="en-US" sz="1400" baseline="30000" dirty="0"/>
          </a:p>
          <a:p>
            <a:pPr>
              <a:spcBef>
                <a:spcPts val="0"/>
              </a:spcBef>
              <a:spcAft>
                <a:spcPts val="800"/>
              </a:spcAft>
            </a:pPr>
            <a:r>
              <a:rPr lang="en-US" sz="1400" dirty="0"/>
              <a:t>Graeme MacGilchrist</a:t>
            </a:r>
            <a:r>
              <a:rPr lang="en-US" sz="1400" baseline="30000" dirty="0"/>
              <a:t>1</a:t>
            </a:r>
            <a:r>
              <a:rPr lang="en-US" sz="1400" dirty="0"/>
              <a:t>, Andrea Burke</a:t>
            </a:r>
            <a:r>
              <a:rPr lang="en-US" sz="1400" baseline="30000" dirty="0"/>
              <a:t>1</a:t>
            </a:r>
            <a:r>
              <a:rPr lang="en-US" sz="1400" dirty="0"/>
              <a:t>, James Rae</a:t>
            </a:r>
            <a:r>
              <a:rPr lang="en-US" sz="1400" baseline="30000" dirty="0"/>
              <a:t>1</a:t>
            </a:r>
            <a:endParaRPr lang="en-US" sz="1400" dirty="0"/>
          </a:p>
          <a:p>
            <a:pPr>
              <a:spcBef>
                <a:spcPts val="0"/>
              </a:spcBef>
              <a:spcAft>
                <a:spcPts val="800"/>
              </a:spcAft>
            </a:pPr>
            <a:r>
              <a:rPr lang="en-US" sz="1400" dirty="0"/>
              <a:t>28 April 2025</a:t>
            </a:r>
          </a:p>
          <a:p>
            <a:pPr>
              <a:spcBef>
                <a:spcPts val="0"/>
              </a:spcBef>
              <a:spcAft>
                <a:spcPts val="800"/>
              </a:spcAft>
            </a:pPr>
            <a:r>
              <a:rPr lang="en-US" sz="1400" dirty="0"/>
              <a:t>EGU25</a:t>
            </a:r>
          </a:p>
        </p:txBody>
      </p:sp>
      <p:sp>
        <p:nvSpPr>
          <p:cNvPr id="6" name="TextBox 5">
            <a:extLst>
              <a:ext uri="{FF2B5EF4-FFF2-40B4-BE49-F238E27FC236}">
                <a16:creationId xmlns:a16="http://schemas.microsoft.com/office/drawing/2014/main" id="{B860F731-21D4-6E6D-B698-F87395AA8745}"/>
              </a:ext>
            </a:extLst>
          </p:cNvPr>
          <p:cNvSpPr txBox="1"/>
          <p:nvPr/>
        </p:nvSpPr>
        <p:spPr>
          <a:xfrm>
            <a:off x="3078996" y="6318109"/>
            <a:ext cx="9144000" cy="359394"/>
          </a:xfrm>
          <a:prstGeom prst="rect">
            <a:avLst/>
          </a:prstGeom>
          <a:noFill/>
        </p:spPr>
        <p:txBody>
          <a:bodyPr wrap="square" rtlCol="0">
            <a:spAutoFit/>
          </a:bodyPr>
          <a:lstStyle/>
          <a:p>
            <a:pPr algn="r">
              <a:lnSpc>
                <a:spcPct val="140000"/>
              </a:lnSpc>
            </a:pPr>
            <a:r>
              <a:rPr lang="en-US" sz="1400" dirty="0">
                <a:solidFill>
                  <a:schemeClr val="bg1"/>
                </a:solidFill>
              </a:rPr>
              <a:t>1) School of Earth and Environmental Sciences, University St Andrews, UK.        </a:t>
            </a:r>
            <a:r>
              <a:rPr lang="en-US" sz="1400" dirty="0">
                <a:solidFill>
                  <a:srgbClr val="F2F2F2"/>
                </a:solidFill>
                <a:latin typeface="Arial" panose="020B0604020202020204" pitchFamily="34" charset="0"/>
                <a:cs typeface="Arial" panose="020B0604020202020204" pitchFamily="34" charset="0"/>
              </a:rPr>
              <a:t>mgs23@st-andrews.ac.uk</a:t>
            </a:r>
          </a:p>
        </p:txBody>
      </p:sp>
      <p:pic>
        <p:nvPicPr>
          <p:cNvPr id="9" name="Graphic 8" descr="Envelope with solid fill">
            <a:extLst>
              <a:ext uri="{FF2B5EF4-FFF2-40B4-BE49-F238E27FC236}">
                <a16:creationId xmlns:a16="http://schemas.microsoft.com/office/drawing/2014/main" id="{74AE06CF-2810-759A-18C5-BF539A8BB7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7963" y="6422691"/>
            <a:ext cx="217877" cy="217877"/>
          </a:xfrm>
          <a:prstGeom prst="rect">
            <a:avLst/>
          </a:prstGeom>
        </p:spPr>
      </p:pic>
      <p:pic>
        <p:nvPicPr>
          <p:cNvPr id="4" name="Picture 3">
            <a:extLst>
              <a:ext uri="{FF2B5EF4-FFF2-40B4-BE49-F238E27FC236}">
                <a16:creationId xmlns:a16="http://schemas.microsoft.com/office/drawing/2014/main" id="{78BDA1F7-D3E0-584D-8461-34A92CCB0E7A}"/>
              </a:ext>
            </a:extLst>
          </p:cNvPr>
          <p:cNvPicPr>
            <a:picLocks noChangeAspect="1"/>
          </p:cNvPicPr>
          <p:nvPr/>
        </p:nvPicPr>
        <p:blipFill>
          <a:blip r:embed="rId5"/>
          <a:stretch>
            <a:fillRect/>
          </a:stretch>
        </p:blipFill>
        <p:spPr>
          <a:xfrm>
            <a:off x="1372840" y="3954233"/>
            <a:ext cx="1780880" cy="2163613"/>
          </a:xfrm>
          <a:prstGeom prst="rect">
            <a:avLst/>
          </a:prstGeom>
        </p:spPr>
      </p:pic>
      <p:sp>
        <p:nvSpPr>
          <p:cNvPr id="7" name="TextBox 6">
            <a:extLst>
              <a:ext uri="{FF2B5EF4-FFF2-40B4-BE49-F238E27FC236}">
                <a16:creationId xmlns:a16="http://schemas.microsoft.com/office/drawing/2014/main" id="{DBD6F132-509B-AE3D-BC32-BC709F3916BC}"/>
              </a:ext>
            </a:extLst>
          </p:cNvPr>
          <p:cNvSpPr txBox="1"/>
          <p:nvPr/>
        </p:nvSpPr>
        <p:spPr>
          <a:xfrm>
            <a:off x="1565012" y="3627508"/>
            <a:ext cx="1396536" cy="230832"/>
          </a:xfrm>
          <a:prstGeom prst="rect">
            <a:avLst/>
          </a:prstGeom>
          <a:noFill/>
        </p:spPr>
        <p:txBody>
          <a:bodyPr wrap="none" rtlCol="0">
            <a:spAutoFit/>
          </a:bodyPr>
          <a:lstStyle/>
          <a:p>
            <a:pPr algn="ctr"/>
            <a:r>
              <a:rPr lang="en-US" sz="900" dirty="0"/>
              <a:t>Present-day outgassing</a:t>
            </a:r>
          </a:p>
        </p:txBody>
      </p:sp>
      <p:sp>
        <p:nvSpPr>
          <p:cNvPr id="8" name="TextBox 7">
            <a:extLst>
              <a:ext uri="{FF2B5EF4-FFF2-40B4-BE49-F238E27FC236}">
                <a16:creationId xmlns:a16="http://schemas.microsoft.com/office/drawing/2014/main" id="{0570FD21-B870-AB89-BBF1-BC6B8F2D92F8}"/>
              </a:ext>
            </a:extLst>
          </p:cNvPr>
          <p:cNvSpPr txBox="1"/>
          <p:nvPr/>
        </p:nvSpPr>
        <p:spPr>
          <a:xfrm>
            <a:off x="9025766" y="3831122"/>
            <a:ext cx="1829970" cy="369332"/>
          </a:xfrm>
          <a:prstGeom prst="rect">
            <a:avLst/>
          </a:prstGeom>
          <a:noFill/>
        </p:spPr>
        <p:txBody>
          <a:bodyPr wrap="square" rtlCol="0">
            <a:spAutoFit/>
          </a:bodyPr>
          <a:lstStyle/>
          <a:p>
            <a:pPr algn="ctr"/>
            <a:r>
              <a:rPr lang="en-US" sz="900" dirty="0"/>
              <a:t>Glacial PCO</a:t>
            </a:r>
            <a:r>
              <a:rPr lang="en-US" sz="900" baseline="-25000" dirty="0"/>
              <a:t>2</a:t>
            </a:r>
            <a:r>
              <a:rPr lang="en-US" sz="900" dirty="0"/>
              <a:t> Anomaly </a:t>
            </a:r>
            <a:br>
              <a:rPr lang="en-US" sz="900" dirty="0"/>
            </a:br>
            <a:r>
              <a:rPr lang="en-US" sz="900" dirty="0"/>
              <a:t>(Pacific Zonal Average)</a:t>
            </a:r>
          </a:p>
        </p:txBody>
      </p:sp>
      <p:sp>
        <p:nvSpPr>
          <p:cNvPr id="10" name="TextBox 9">
            <a:extLst>
              <a:ext uri="{FF2B5EF4-FFF2-40B4-BE49-F238E27FC236}">
                <a16:creationId xmlns:a16="http://schemas.microsoft.com/office/drawing/2014/main" id="{A8BB6F5D-7ED9-582E-B961-D6173BDF305E}"/>
              </a:ext>
            </a:extLst>
          </p:cNvPr>
          <p:cNvSpPr txBox="1"/>
          <p:nvPr/>
        </p:nvSpPr>
        <p:spPr>
          <a:xfrm>
            <a:off x="5638182" y="4268283"/>
            <a:ext cx="915636" cy="230832"/>
          </a:xfrm>
          <a:prstGeom prst="rect">
            <a:avLst/>
          </a:prstGeom>
          <a:noFill/>
        </p:spPr>
        <p:txBody>
          <a:bodyPr wrap="none" rtlCol="0">
            <a:spAutoFit/>
          </a:bodyPr>
          <a:lstStyle/>
          <a:p>
            <a:pPr algn="ctr"/>
            <a:r>
              <a:rPr lang="en-US" sz="900" dirty="0"/>
              <a:t>Glacial Cycles</a:t>
            </a:r>
          </a:p>
        </p:txBody>
      </p:sp>
      <p:pic>
        <p:nvPicPr>
          <p:cNvPr id="11" name="Picture 10">
            <a:extLst>
              <a:ext uri="{FF2B5EF4-FFF2-40B4-BE49-F238E27FC236}">
                <a16:creationId xmlns:a16="http://schemas.microsoft.com/office/drawing/2014/main" id="{AD39CACD-B416-F22C-3E49-B481C51260F1}"/>
              </a:ext>
            </a:extLst>
          </p:cNvPr>
          <p:cNvPicPr>
            <a:picLocks noChangeAspect="1"/>
          </p:cNvPicPr>
          <p:nvPr/>
        </p:nvPicPr>
        <p:blipFill>
          <a:blip r:embed="rId6"/>
          <a:stretch>
            <a:fillRect/>
          </a:stretch>
        </p:blipFill>
        <p:spPr>
          <a:xfrm>
            <a:off x="8910181" y="4140444"/>
            <a:ext cx="2492210" cy="1901639"/>
          </a:xfrm>
          <a:prstGeom prst="rect">
            <a:avLst/>
          </a:prstGeom>
        </p:spPr>
      </p:pic>
      <p:grpSp>
        <p:nvGrpSpPr>
          <p:cNvPr id="15" name="Group 14">
            <a:extLst>
              <a:ext uri="{FF2B5EF4-FFF2-40B4-BE49-F238E27FC236}">
                <a16:creationId xmlns:a16="http://schemas.microsoft.com/office/drawing/2014/main" id="{93266B37-8E48-7696-B852-702D7B4F89CF}"/>
              </a:ext>
            </a:extLst>
          </p:cNvPr>
          <p:cNvGrpSpPr/>
          <p:nvPr/>
        </p:nvGrpSpPr>
        <p:grpSpPr>
          <a:xfrm>
            <a:off x="3930683" y="4485451"/>
            <a:ext cx="4527629" cy="1477564"/>
            <a:chOff x="4011366" y="4348971"/>
            <a:chExt cx="4527629" cy="1477564"/>
          </a:xfrm>
        </p:grpSpPr>
        <p:pic>
          <p:nvPicPr>
            <p:cNvPr id="5" name="Picture 4" descr="A graph of a graph&#10;&#10;AI-generated content may be incorrect.">
              <a:extLst>
                <a:ext uri="{FF2B5EF4-FFF2-40B4-BE49-F238E27FC236}">
                  <a16:creationId xmlns:a16="http://schemas.microsoft.com/office/drawing/2014/main" id="{0B2C9070-0A58-5793-4CBC-F4504F247039}"/>
                </a:ext>
              </a:extLst>
            </p:cNvPr>
            <p:cNvPicPr>
              <a:picLocks noChangeAspect="1"/>
            </p:cNvPicPr>
            <p:nvPr/>
          </p:nvPicPr>
          <p:blipFill>
            <a:blip r:embed="rId7"/>
            <a:stretch>
              <a:fillRect/>
            </a:stretch>
          </p:blipFill>
          <p:spPr>
            <a:xfrm>
              <a:off x="4011366" y="4348971"/>
              <a:ext cx="2102822" cy="1477564"/>
            </a:xfrm>
            <a:prstGeom prst="rect">
              <a:avLst/>
            </a:prstGeom>
          </p:spPr>
        </p:pic>
        <p:grpSp>
          <p:nvGrpSpPr>
            <p:cNvPr id="12" name="Group 11">
              <a:extLst>
                <a:ext uri="{FF2B5EF4-FFF2-40B4-BE49-F238E27FC236}">
                  <a16:creationId xmlns:a16="http://schemas.microsoft.com/office/drawing/2014/main" id="{3AFF2A97-4B9C-F189-8473-7332CEC5A9E0}"/>
                </a:ext>
              </a:extLst>
            </p:cNvPr>
            <p:cNvGrpSpPr/>
            <p:nvPr/>
          </p:nvGrpSpPr>
          <p:grpSpPr>
            <a:xfrm>
              <a:off x="6251802" y="4442081"/>
              <a:ext cx="2287193" cy="1328938"/>
              <a:chOff x="5033639" y="536958"/>
              <a:chExt cx="2287193" cy="1328938"/>
            </a:xfrm>
          </p:grpSpPr>
          <p:pic>
            <p:nvPicPr>
              <p:cNvPr id="13" name="Picture 4" descr="Warping of Planet's Crust: Melting of Polar Ice Shifting Earth Itself, Not  Just Sea Levels">
                <a:extLst>
                  <a:ext uri="{FF2B5EF4-FFF2-40B4-BE49-F238E27FC236}">
                    <a16:creationId xmlns:a16="http://schemas.microsoft.com/office/drawing/2014/main" id="{A88E76F3-F954-628B-5051-529828CD8A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3639" y="536958"/>
                <a:ext cx="2122616" cy="11938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85F9230-D3E7-6113-F281-F9A8BDB8D050}"/>
                  </a:ext>
                </a:extLst>
              </p:cNvPr>
              <p:cNvSpPr txBox="1"/>
              <p:nvPr/>
            </p:nvSpPr>
            <p:spPr>
              <a:xfrm>
                <a:off x="5825285" y="1712008"/>
                <a:ext cx="1495547" cy="153888"/>
              </a:xfrm>
              <a:prstGeom prst="rect">
                <a:avLst/>
              </a:prstGeom>
              <a:noFill/>
            </p:spPr>
            <p:txBody>
              <a:bodyPr wrap="square" rtlCol="0">
                <a:spAutoFit/>
              </a:bodyPr>
              <a:lstStyle/>
              <a:p>
                <a:r>
                  <a:rPr lang="en-US" sz="400" i="1" dirty="0">
                    <a:latin typeface="Arial" panose="020B0604020202020204" pitchFamily="34" charset="0"/>
                    <a:cs typeface="Arial" panose="020B0604020202020204" pitchFamily="34" charset="0"/>
                  </a:rPr>
                  <a:t>Sci Tech Daily; Based on Coulson et al. (2021, GRL)</a:t>
                </a:r>
              </a:p>
            </p:txBody>
          </p:sp>
        </p:grpSp>
      </p:grpSp>
    </p:spTree>
    <p:extLst>
      <p:ext uri="{BB962C8B-B14F-4D97-AF65-F5344CB8AC3E}">
        <p14:creationId xmlns:p14="http://schemas.microsoft.com/office/powerpoint/2010/main" val="3330398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56898-CDEC-0943-8FB7-97E319C844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5DB054-59EC-6695-0252-69B579EC1D06}"/>
              </a:ext>
            </a:extLst>
          </p:cNvPr>
          <p:cNvSpPr>
            <a:spLocks noGrp="1"/>
          </p:cNvSpPr>
          <p:nvPr>
            <p:ph type="title"/>
          </p:nvPr>
        </p:nvSpPr>
        <p:spPr>
          <a:xfrm>
            <a:off x="711200" y="1"/>
            <a:ext cx="8153400" cy="1690688"/>
          </a:xfrm>
        </p:spPr>
        <p:txBody>
          <a:bodyPr>
            <a:normAutofit/>
          </a:bodyPr>
          <a:lstStyle/>
          <a:p>
            <a:r>
              <a:rPr lang="en-US" sz="3200" dirty="0"/>
              <a:t>Glacial-like Earth System Model Simulations with a Well-Ventilated N. Pacific</a:t>
            </a:r>
          </a:p>
        </p:txBody>
      </p:sp>
      <p:grpSp>
        <p:nvGrpSpPr>
          <p:cNvPr id="5" name="Group 4">
            <a:extLst>
              <a:ext uri="{FF2B5EF4-FFF2-40B4-BE49-F238E27FC236}">
                <a16:creationId xmlns:a16="http://schemas.microsoft.com/office/drawing/2014/main" id="{790E01AA-0A70-8972-3A18-266EE6E697B5}"/>
              </a:ext>
            </a:extLst>
          </p:cNvPr>
          <p:cNvGrpSpPr/>
          <p:nvPr/>
        </p:nvGrpSpPr>
        <p:grpSpPr>
          <a:xfrm>
            <a:off x="6354595" y="1895685"/>
            <a:ext cx="5509956" cy="3628653"/>
            <a:chOff x="257173" y="2122041"/>
            <a:chExt cx="5509956" cy="3628653"/>
          </a:xfrm>
        </p:grpSpPr>
        <p:grpSp>
          <p:nvGrpSpPr>
            <p:cNvPr id="6" name="Group 5">
              <a:extLst>
                <a:ext uri="{FF2B5EF4-FFF2-40B4-BE49-F238E27FC236}">
                  <a16:creationId xmlns:a16="http://schemas.microsoft.com/office/drawing/2014/main" id="{FB326F1A-D602-4C09-02E1-4B2910CB7F14}"/>
                </a:ext>
              </a:extLst>
            </p:cNvPr>
            <p:cNvGrpSpPr/>
            <p:nvPr/>
          </p:nvGrpSpPr>
          <p:grpSpPr>
            <a:xfrm>
              <a:off x="257173" y="2122041"/>
              <a:ext cx="5509956" cy="3628653"/>
              <a:chOff x="257173" y="2464941"/>
              <a:chExt cx="5509956" cy="3628653"/>
            </a:xfrm>
          </p:grpSpPr>
          <p:pic>
            <p:nvPicPr>
              <p:cNvPr id="23" name="Picture 22">
                <a:extLst>
                  <a:ext uri="{FF2B5EF4-FFF2-40B4-BE49-F238E27FC236}">
                    <a16:creationId xmlns:a16="http://schemas.microsoft.com/office/drawing/2014/main" id="{144A0802-615F-071F-4CF9-42FA64E9E26C}"/>
                  </a:ext>
                </a:extLst>
              </p:cNvPr>
              <p:cNvPicPr>
                <a:picLocks noChangeAspect="1"/>
              </p:cNvPicPr>
              <p:nvPr/>
            </p:nvPicPr>
            <p:blipFill>
              <a:blip r:embed="rId3"/>
              <a:stretch>
                <a:fillRect/>
              </a:stretch>
            </p:blipFill>
            <p:spPr>
              <a:xfrm>
                <a:off x="257173" y="2814525"/>
                <a:ext cx="5509956" cy="3279069"/>
              </a:xfrm>
              <a:prstGeom prst="rect">
                <a:avLst/>
              </a:prstGeom>
            </p:spPr>
          </p:pic>
          <p:sp>
            <p:nvSpPr>
              <p:cNvPr id="25" name="TextBox 24">
                <a:extLst>
                  <a:ext uri="{FF2B5EF4-FFF2-40B4-BE49-F238E27FC236}">
                    <a16:creationId xmlns:a16="http://schemas.microsoft.com/office/drawing/2014/main" id="{BBEB6549-35BE-C512-2B62-064C8E66C6F0}"/>
                  </a:ext>
                </a:extLst>
              </p:cNvPr>
              <p:cNvSpPr txBox="1"/>
              <p:nvPr/>
            </p:nvSpPr>
            <p:spPr>
              <a:xfrm>
                <a:off x="1727294" y="2464941"/>
                <a:ext cx="2472023" cy="338554"/>
              </a:xfrm>
              <a:prstGeom prst="rect">
                <a:avLst/>
              </a:prstGeom>
              <a:noFill/>
            </p:spPr>
            <p:txBody>
              <a:bodyPr wrap="none" rtlCol="0">
                <a:spAutoFit/>
              </a:bodyPr>
              <a:lstStyle/>
              <a:p>
                <a:pPr algn="ctr"/>
                <a:r>
                  <a:rPr lang="en-US" sz="1600" dirty="0"/>
                  <a:t>Carbon (PCO</a:t>
                </a:r>
                <a:r>
                  <a:rPr lang="en-US" sz="1600" baseline="-25000" dirty="0"/>
                  <a:t>2</a:t>
                </a:r>
                <a:r>
                  <a:rPr lang="en-US" sz="1600" dirty="0"/>
                  <a:t>) Anomaly</a:t>
                </a:r>
                <a:endParaRPr lang="en-US" sz="1600" baseline="-25000" dirty="0"/>
              </a:p>
            </p:txBody>
          </p:sp>
        </p:grpSp>
        <p:sp>
          <p:nvSpPr>
            <p:cNvPr id="7" name="TextBox 6">
              <a:extLst>
                <a:ext uri="{FF2B5EF4-FFF2-40B4-BE49-F238E27FC236}">
                  <a16:creationId xmlns:a16="http://schemas.microsoft.com/office/drawing/2014/main" id="{2AAB7F8A-0DAC-8479-0F11-E213BF49663F}"/>
                </a:ext>
              </a:extLst>
            </p:cNvPr>
            <p:cNvSpPr txBox="1"/>
            <p:nvPr/>
          </p:nvSpPr>
          <p:spPr>
            <a:xfrm>
              <a:off x="1555613" y="2426637"/>
              <a:ext cx="401071" cy="215444"/>
            </a:xfrm>
            <a:prstGeom prst="rect">
              <a:avLst/>
            </a:prstGeom>
            <a:solidFill>
              <a:schemeClr val="bg1"/>
            </a:solidFill>
          </p:spPr>
          <p:txBody>
            <a:bodyPr wrap="none" rtlCol="0">
              <a:spAutoFit/>
            </a:bodyPr>
            <a:lstStyle/>
            <a:p>
              <a:pPr algn="ctr"/>
              <a:r>
                <a:rPr lang="en-US" sz="800" dirty="0"/>
                <a:t>UVic</a:t>
              </a:r>
              <a:endParaRPr lang="en-US" sz="800" baseline="-25000" dirty="0"/>
            </a:p>
          </p:txBody>
        </p:sp>
        <p:sp>
          <p:nvSpPr>
            <p:cNvPr id="9" name="TextBox 8">
              <a:extLst>
                <a:ext uri="{FF2B5EF4-FFF2-40B4-BE49-F238E27FC236}">
                  <a16:creationId xmlns:a16="http://schemas.microsoft.com/office/drawing/2014/main" id="{54BA77C7-ACC0-F70C-D0D8-46F286EC794C}"/>
                </a:ext>
              </a:extLst>
            </p:cNvPr>
            <p:cNvSpPr txBox="1"/>
            <p:nvPr/>
          </p:nvSpPr>
          <p:spPr>
            <a:xfrm>
              <a:off x="3696503" y="2422530"/>
              <a:ext cx="612668" cy="215444"/>
            </a:xfrm>
            <a:prstGeom prst="rect">
              <a:avLst/>
            </a:prstGeom>
            <a:solidFill>
              <a:schemeClr val="bg1"/>
            </a:solidFill>
          </p:spPr>
          <p:txBody>
            <a:bodyPr wrap="none" rtlCol="0">
              <a:spAutoFit/>
            </a:bodyPr>
            <a:lstStyle/>
            <a:p>
              <a:pPr algn="ctr"/>
              <a:r>
                <a:rPr lang="en-US" sz="800" dirty="0"/>
                <a:t>C-GENIE</a:t>
              </a:r>
              <a:endParaRPr lang="en-US" sz="800" baseline="-25000" dirty="0"/>
            </a:p>
          </p:txBody>
        </p:sp>
        <p:grpSp>
          <p:nvGrpSpPr>
            <p:cNvPr id="11" name="Group 10">
              <a:extLst>
                <a:ext uri="{FF2B5EF4-FFF2-40B4-BE49-F238E27FC236}">
                  <a16:creationId xmlns:a16="http://schemas.microsoft.com/office/drawing/2014/main" id="{C12A6DA9-1E79-4315-C06D-49C1AEA713A4}"/>
                </a:ext>
              </a:extLst>
            </p:cNvPr>
            <p:cNvGrpSpPr/>
            <p:nvPr/>
          </p:nvGrpSpPr>
          <p:grpSpPr>
            <a:xfrm>
              <a:off x="876892" y="4007944"/>
              <a:ext cx="1494673" cy="215444"/>
              <a:chOff x="837980" y="4007944"/>
              <a:chExt cx="1494673" cy="215444"/>
            </a:xfrm>
          </p:grpSpPr>
          <p:sp>
            <p:nvSpPr>
              <p:cNvPr id="21" name="Rectangle 20">
                <a:extLst>
                  <a:ext uri="{FF2B5EF4-FFF2-40B4-BE49-F238E27FC236}">
                    <a16:creationId xmlns:a16="http://schemas.microsoft.com/office/drawing/2014/main" id="{1D3E6DAB-2ED7-FED6-8147-BCA7BFEED96F}"/>
                  </a:ext>
                </a:extLst>
              </p:cNvPr>
              <p:cNvSpPr/>
              <p:nvPr/>
            </p:nvSpPr>
            <p:spPr>
              <a:xfrm>
                <a:off x="837980" y="4078937"/>
                <a:ext cx="1494673" cy="119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49D5194-3FAE-9C78-54E4-D445F475F89C}"/>
                  </a:ext>
                </a:extLst>
              </p:cNvPr>
              <p:cNvSpPr txBox="1"/>
              <p:nvPr/>
            </p:nvSpPr>
            <p:spPr>
              <a:xfrm>
                <a:off x="1312615" y="4007944"/>
                <a:ext cx="705641" cy="215444"/>
              </a:xfrm>
              <a:prstGeom prst="rect">
                <a:avLst/>
              </a:prstGeom>
              <a:noFill/>
            </p:spPr>
            <p:txBody>
              <a:bodyPr wrap="none" rtlCol="0">
                <a:spAutoFit/>
              </a:bodyPr>
              <a:lstStyle/>
              <a:p>
                <a:pPr algn="ctr"/>
                <a:r>
                  <a:rPr lang="en-US" sz="800" dirty="0"/>
                  <a:t>LOVECLIM</a:t>
                </a:r>
                <a:endParaRPr lang="en-US" sz="800" baseline="-25000" dirty="0"/>
              </a:p>
            </p:txBody>
          </p:sp>
        </p:grpSp>
        <p:grpSp>
          <p:nvGrpSpPr>
            <p:cNvPr id="13" name="Group 12">
              <a:extLst>
                <a:ext uri="{FF2B5EF4-FFF2-40B4-BE49-F238E27FC236}">
                  <a16:creationId xmlns:a16="http://schemas.microsoft.com/office/drawing/2014/main" id="{F1068C7A-5B72-3269-274B-2A589F3232F5}"/>
                </a:ext>
              </a:extLst>
            </p:cNvPr>
            <p:cNvGrpSpPr/>
            <p:nvPr/>
          </p:nvGrpSpPr>
          <p:grpSpPr>
            <a:xfrm>
              <a:off x="3190169" y="4007944"/>
              <a:ext cx="1494673" cy="215444"/>
              <a:chOff x="837980" y="4007944"/>
              <a:chExt cx="1494673" cy="215444"/>
            </a:xfrm>
          </p:grpSpPr>
          <p:sp>
            <p:nvSpPr>
              <p:cNvPr id="17" name="Rectangle 16">
                <a:extLst>
                  <a:ext uri="{FF2B5EF4-FFF2-40B4-BE49-F238E27FC236}">
                    <a16:creationId xmlns:a16="http://schemas.microsoft.com/office/drawing/2014/main" id="{152493DE-4786-7387-498C-315AF94AD15B}"/>
                  </a:ext>
                </a:extLst>
              </p:cNvPr>
              <p:cNvSpPr/>
              <p:nvPr/>
            </p:nvSpPr>
            <p:spPr>
              <a:xfrm>
                <a:off x="837980" y="4078937"/>
                <a:ext cx="1494673" cy="119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9CC275A-4505-D757-AFBD-93A54288B060}"/>
                  </a:ext>
                </a:extLst>
              </p:cNvPr>
              <p:cNvSpPr txBox="1"/>
              <p:nvPr/>
            </p:nvSpPr>
            <p:spPr>
              <a:xfrm>
                <a:off x="1098616" y="4007944"/>
                <a:ext cx="1133644" cy="215444"/>
              </a:xfrm>
              <a:prstGeom prst="rect">
                <a:avLst/>
              </a:prstGeom>
              <a:noFill/>
            </p:spPr>
            <p:txBody>
              <a:bodyPr wrap="none" rtlCol="0">
                <a:spAutoFit/>
              </a:bodyPr>
              <a:lstStyle/>
              <a:p>
                <a:pPr algn="ctr"/>
                <a:r>
                  <a:rPr lang="en-US" sz="800" dirty="0"/>
                  <a:t>LOVECLIM LGM-OT</a:t>
                </a:r>
                <a:endParaRPr lang="en-US" sz="800" baseline="-25000" dirty="0"/>
              </a:p>
            </p:txBody>
          </p:sp>
        </p:grpSp>
      </p:grpSp>
      <p:sp>
        <p:nvSpPr>
          <p:cNvPr id="27" name="TextBox 26">
            <a:extLst>
              <a:ext uri="{FF2B5EF4-FFF2-40B4-BE49-F238E27FC236}">
                <a16:creationId xmlns:a16="http://schemas.microsoft.com/office/drawing/2014/main" id="{454A4F9C-5CCE-6BB2-0477-C5E75944E105}"/>
              </a:ext>
            </a:extLst>
          </p:cNvPr>
          <p:cNvSpPr txBox="1"/>
          <p:nvPr/>
        </p:nvSpPr>
        <p:spPr>
          <a:xfrm>
            <a:off x="7375733" y="1333662"/>
            <a:ext cx="3467681" cy="369332"/>
          </a:xfrm>
          <a:prstGeom prst="rect">
            <a:avLst/>
          </a:prstGeom>
          <a:noFill/>
        </p:spPr>
        <p:txBody>
          <a:bodyPr wrap="none" rtlCol="0">
            <a:spAutoFit/>
          </a:bodyPr>
          <a:lstStyle/>
          <a:p>
            <a:pPr algn="ctr"/>
            <a:r>
              <a:rPr lang="en-US" b="1" dirty="0"/>
              <a:t>Anomaly: Ventilated – Control</a:t>
            </a:r>
          </a:p>
        </p:txBody>
      </p:sp>
      <p:sp>
        <p:nvSpPr>
          <p:cNvPr id="31" name="TextBox 30">
            <a:extLst>
              <a:ext uri="{FF2B5EF4-FFF2-40B4-BE49-F238E27FC236}">
                <a16:creationId xmlns:a16="http://schemas.microsoft.com/office/drawing/2014/main" id="{61E406C4-E95F-D396-9F87-EA1B7A00BBB7}"/>
              </a:ext>
            </a:extLst>
          </p:cNvPr>
          <p:cNvSpPr txBox="1"/>
          <p:nvPr/>
        </p:nvSpPr>
        <p:spPr>
          <a:xfrm>
            <a:off x="482366" y="1437448"/>
            <a:ext cx="5223009" cy="232884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t>Various intermediate-complexity ESMs</a:t>
            </a:r>
          </a:p>
          <a:p>
            <a:pPr marL="285750" indent="-285750">
              <a:spcAft>
                <a:spcPts val="1200"/>
              </a:spcAft>
              <a:buFont typeface="Arial" panose="020B0604020202020204" pitchFamily="34" charset="0"/>
              <a:buChar char="•"/>
            </a:pPr>
            <a:r>
              <a:rPr lang="en-US" sz="2000" dirty="0"/>
              <a:t>Glacial-like boundary conditions</a:t>
            </a:r>
          </a:p>
          <a:p>
            <a:pPr marL="285750" indent="-285750">
              <a:spcAft>
                <a:spcPts val="400"/>
              </a:spcAft>
              <a:buFont typeface="Arial" panose="020B0604020202020204" pitchFamily="34" charset="0"/>
              <a:buChar char="•"/>
            </a:pPr>
            <a:r>
              <a:rPr lang="en-US" sz="2000" dirty="0"/>
              <a:t>Either with (ventilated) or without (control) North Pacific ventilation</a:t>
            </a:r>
          </a:p>
          <a:p>
            <a:pPr marL="538163" lvl="1">
              <a:spcAft>
                <a:spcPts val="1800"/>
              </a:spcAft>
            </a:pPr>
            <a:r>
              <a:rPr lang="en-US" sz="1400" dirty="0"/>
              <a:t>Perturbed freshwater forcing degrades N. Pacific halocline, initiates convection and overturning (proxy data supports)</a:t>
            </a:r>
          </a:p>
        </p:txBody>
      </p:sp>
      <p:sp>
        <p:nvSpPr>
          <p:cNvPr id="33" name="TextBox 32">
            <a:extLst>
              <a:ext uri="{FF2B5EF4-FFF2-40B4-BE49-F238E27FC236}">
                <a16:creationId xmlns:a16="http://schemas.microsoft.com/office/drawing/2014/main" id="{33318507-6711-35E4-AA63-0A3C741BA3BE}"/>
              </a:ext>
            </a:extLst>
          </p:cNvPr>
          <p:cNvSpPr txBox="1"/>
          <p:nvPr/>
        </p:nvSpPr>
        <p:spPr>
          <a:xfrm>
            <a:off x="3606494" y="4239187"/>
            <a:ext cx="2569254" cy="1492716"/>
          </a:xfrm>
          <a:prstGeom prst="rect">
            <a:avLst/>
          </a:prstGeom>
          <a:noFill/>
        </p:spPr>
        <p:txBody>
          <a:bodyPr wrap="square" rtlCol="0">
            <a:spAutoFit/>
          </a:bodyPr>
          <a:lstStyle/>
          <a:p>
            <a:pPr>
              <a:spcAft>
                <a:spcPts val="900"/>
              </a:spcAft>
            </a:pPr>
            <a:r>
              <a:rPr lang="en-US" sz="1400" dirty="0"/>
              <a:t>UVic, LOVECLIM: ~12-15 </a:t>
            </a:r>
            <a:r>
              <a:rPr lang="en-US" sz="1400" dirty="0" err="1"/>
              <a:t>Sv</a:t>
            </a:r>
            <a:endParaRPr lang="en-US" sz="1400" dirty="0"/>
          </a:p>
          <a:p>
            <a:pPr>
              <a:spcAft>
                <a:spcPts val="900"/>
              </a:spcAft>
            </a:pPr>
            <a:r>
              <a:rPr lang="en-US" sz="1400" dirty="0"/>
              <a:t>c-GENIE: ~12 </a:t>
            </a:r>
            <a:r>
              <a:rPr lang="en-US" sz="1400" dirty="0" err="1"/>
              <a:t>Sv</a:t>
            </a:r>
            <a:endParaRPr lang="en-US" sz="1400" dirty="0"/>
          </a:p>
          <a:p>
            <a:pPr>
              <a:spcAft>
                <a:spcPts val="1200"/>
              </a:spcAft>
            </a:pPr>
            <a:r>
              <a:rPr lang="en-US" sz="1400" dirty="0"/>
              <a:t>LOVECLIM-LGM: ~5 </a:t>
            </a:r>
            <a:r>
              <a:rPr lang="en-US" sz="1400" dirty="0" err="1"/>
              <a:t>Sv</a:t>
            </a:r>
            <a:endParaRPr lang="en-US" sz="1400" dirty="0"/>
          </a:p>
          <a:p>
            <a:pPr>
              <a:spcAft>
                <a:spcPts val="1200"/>
              </a:spcAft>
            </a:pPr>
            <a:r>
              <a:rPr lang="en-US" sz="1200" i="1" dirty="0"/>
              <a:t>(</a:t>
            </a:r>
            <a:r>
              <a:rPr lang="en-US" sz="1200" i="1" dirty="0" err="1"/>
              <a:t>Menviel</a:t>
            </a:r>
            <a:r>
              <a:rPr lang="en-US" sz="1200" i="1" dirty="0"/>
              <a:t> et al., 2014; Rae et al., 2020; </a:t>
            </a:r>
            <a:r>
              <a:rPr lang="en-US" sz="1200" i="1" dirty="0" err="1"/>
              <a:t>Menviel</a:t>
            </a:r>
            <a:r>
              <a:rPr lang="en-US" sz="1200" i="1" dirty="0"/>
              <a:t> et al., 2017)</a:t>
            </a:r>
          </a:p>
        </p:txBody>
      </p:sp>
      <p:grpSp>
        <p:nvGrpSpPr>
          <p:cNvPr id="35" name="Group 34">
            <a:extLst>
              <a:ext uri="{FF2B5EF4-FFF2-40B4-BE49-F238E27FC236}">
                <a16:creationId xmlns:a16="http://schemas.microsoft.com/office/drawing/2014/main" id="{03788974-F23B-2C98-EEF0-CF7EC0576E22}"/>
              </a:ext>
            </a:extLst>
          </p:cNvPr>
          <p:cNvGrpSpPr/>
          <p:nvPr/>
        </p:nvGrpSpPr>
        <p:grpSpPr>
          <a:xfrm>
            <a:off x="151408" y="3733536"/>
            <a:ext cx="4360855" cy="2265134"/>
            <a:chOff x="-144148" y="3720877"/>
            <a:chExt cx="4360855" cy="2265134"/>
          </a:xfrm>
        </p:grpSpPr>
        <p:pic>
          <p:nvPicPr>
            <p:cNvPr id="32" name="Picture 31">
              <a:extLst>
                <a:ext uri="{FF2B5EF4-FFF2-40B4-BE49-F238E27FC236}">
                  <a16:creationId xmlns:a16="http://schemas.microsoft.com/office/drawing/2014/main" id="{3F9165A9-57C8-A53C-25FF-1A0BAFB85FDC}"/>
                </a:ext>
              </a:extLst>
            </p:cNvPr>
            <p:cNvPicPr>
              <a:picLocks noChangeAspect="1"/>
            </p:cNvPicPr>
            <p:nvPr/>
          </p:nvPicPr>
          <p:blipFill>
            <a:blip r:embed="rId4"/>
            <a:srcRect t="4428" r="46751" b="49435"/>
            <a:stretch/>
          </p:blipFill>
          <p:spPr>
            <a:xfrm>
              <a:off x="-144148" y="3959761"/>
              <a:ext cx="3420901" cy="2026250"/>
            </a:xfrm>
            <a:prstGeom prst="rect">
              <a:avLst/>
            </a:prstGeom>
          </p:spPr>
        </p:pic>
        <p:sp>
          <p:nvSpPr>
            <p:cNvPr id="34" name="TextBox 33">
              <a:extLst>
                <a:ext uri="{FF2B5EF4-FFF2-40B4-BE49-F238E27FC236}">
                  <a16:creationId xmlns:a16="http://schemas.microsoft.com/office/drawing/2014/main" id="{753E5208-3DC7-DC0F-79CA-1E80378BDF9F}"/>
                </a:ext>
              </a:extLst>
            </p:cNvPr>
            <p:cNvSpPr txBox="1"/>
            <p:nvPr/>
          </p:nvSpPr>
          <p:spPr>
            <a:xfrm>
              <a:off x="-87676" y="3720877"/>
              <a:ext cx="4304383" cy="307777"/>
            </a:xfrm>
            <a:prstGeom prst="rect">
              <a:avLst/>
            </a:prstGeom>
            <a:noFill/>
          </p:spPr>
          <p:txBody>
            <a:bodyPr wrap="none" rtlCol="0">
              <a:spAutoFit/>
            </a:bodyPr>
            <a:lstStyle/>
            <a:p>
              <a:pPr algn="ctr"/>
              <a:r>
                <a:rPr lang="en-US" sz="1400" dirty="0"/>
                <a:t>E.g. Pacific Meridional Overturning Stream Function</a:t>
              </a:r>
            </a:p>
          </p:txBody>
        </p:sp>
      </p:grpSp>
      <p:sp>
        <p:nvSpPr>
          <p:cNvPr id="12" name="Rectangle 11">
            <a:extLst>
              <a:ext uri="{FF2B5EF4-FFF2-40B4-BE49-F238E27FC236}">
                <a16:creationId xmlns:a16="http://schemas.microsoft.com/office/drawing/2014/main" id="{93C5CF3E-F23F-A8D5-EDA4-FD215C41AADE}"/>
              </a:ext>
            </a:extLst>
          </p:cNvPr>
          <p:cNvSpPr/>
          <p:nvPr/>
        </p:nvSpPr>
        <p:spPr>
          <a:xfrm>
            <a:off x="0" y="6156780"/>
            <a:ext cx="10699845" cy="689329"/>
          </a:xfrm>
          <a:prstGeom prst="rect">
            <a:avLst/>
          </a:prstGeom>
          <a:solidFill>
            <a:srgbClr val="025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Proxy data: deep-ocean C      </a:t>
            </a:r>
            <a:r>
              <a:rPr lang="en-US" sz="1600" b="1" u="sng" dirty="0">
                <a:solidFill>
                  <a:schemeClr val="bg1"/>
                </a:solidFill>
              </a:rPr>
              <a:t>N. Pacific ventilation</a:t>
            </a:r>
            <a:r>
              <a:rPr lang="en-US" sz="1600" dirty="0">
                <a:solidFill>
                  <a:schemeClr val="bg1"/>
                </a:solidFill>
              </a:rPr>
              <a:t>      N. Atlantic cooling      Slide 10/18  mgs23@st-andrews.ac.uk</a:t>
            </a:r>
          </a:p>
        </p:txBody>
      </p:sp>
    </p:spTree>
    <p:extLst>
      <p:ext uri="{BB962C8B-B14F-4D97-AF65-F5344CB8AC3E}">
        <p14:creationId xmlns:p14="http://schemas.microsoft.com/office/powerpoint/2010/main" val="417808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left)">
                                      <p:cBhvr>
                                        <p:cTn id="7" dur="500"/>
                                        <p:tgtEl>
                                          <p:spTgt spid="31">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1">
                                            <p:txEl>
                                              <p:pRg st="1" end="1"/>
                                            </p:txEl>
                                          </p:spTgt>
                                        </p:tgtEl>
                                        <p:attrNameLst>
                                          <p:attrName>style.visibility</p:attrName>
                                        </p:attrNameLst>
                                      </p:cBhvr>
                                      <p:to>
                                        <p:strVal val="visible"/>
                                      </p:to>
                                    </p:set>
                                    <p:animEffect transition="in" filter="wipe(left)">
                                      <p:cBhvr>
                                        <p:cTn id="10" dur="500"/>
                                        <p:tgtEl>
                                          <p:spTgt spid="31">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1">
                                            <p:txEl>
                                              <p:pRg st="2" end="2"/>
                                            </p:txEl>
                                          </p:spTgt>
                                        </p:tgtEl>
                                        <p:attrNameLst>
                                          <p:attrName>style.visibility</p:attrName>
                                        </p:attrNameLst>
                                      </p:cBhvr>
                                      <p:to>
                                        <p:strVal val="visible"/>
                                      </p:to>
                                    </p:set>
                                    <p:animEffect transition="in" filter="wipe(left)">
                                      <p:cBhvr>
                                        <p:cTn id="13" dur="500"/>
                                        <p:tgtEl>
                                          <p:spTgt spid="3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xEl>
                                              <p:pRg st="3" end="3"/>
                                            </p:txEl>
                                          </p:spTgt>
                                        </p:tgtEl>
                                        <p:attrNameLst>
                                          <p:attrName>style.visibility</p:attrName>
                                        </p:attrNameLst>
                                      </p:cBhvr>
                                      <p:to>
                                        <p:strVal val="visible"/>
                                      </p:to>
                                    </p:set>
                                    <p:animEffect transition="in" filter="wipe(left)">
                                      <p:cBhvr>
                                        <p:cTn id="28" dur="500"/>
                                        <p:tgtEl>
                                          <p:spTgt spid="3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AB4DE-03B8-593E-220C-C2F7CE2E9D1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D5FCC3A-C2A1-61E7-8B30-487AD59F14B6}"/>
              </a:ext>
            </a:extLst>
          </p:cNvPr>
          <p:cNvSpPr>
            <a:spLocks noGrp="1"/>
          </p:cNvSpPr>
          <p:nvPr>
            <p:ph type="title"/>
          </p:nvPr>
        </p:nvSpPr>
        <p:spPr>
          <a:xfrm>
            <a:off x="836371" y="1"/>
            <a:ext cx="10515600" cy="1160189"/>
          </a:xfrm>
        </p:spPr>
        <p:txBody>
          <a:bodyPr>
            <a:normAutofit/>
          </a:bodyPr>
          <a:lstStyle/>
          <a:p>
            <a:r>
              <a:rPr lang="en-US" sz="3200" dirty="0"/>
              <a:t>The effect of N. Pacific ventilation on Southern Ocean</a:t>
            </a:r>
          </a:p>
        </p:txBody>
      </p:sp>
      <p:grpSp>
        <p:nvGrpSpPr>
          <p:cNvPr id="10" name="Group 9">
            <a:extLst>
              <a:ext uri="{FF2B5EF4-FFF2-40B4-BE49-F238E27FC236}">
                <a16:creationId xmlns:a16="http://schemas.microsoft.com/office/drawing/2014/main" id="{9CFD4B56-66B5-171B-2CFD-028815850FD1}"/>
              </a:ext>
            </a:extLst>
          </p:cNvPr>
          <p:cNvGrpSpPr/>
          <p:nvPr/>
        </p:nvGrpSpPr>
        <p:grpSpPr>
          <a:xfrm>
            <a:off x="323227" y="973954"/>
            <a:ext cx="5770944" cy="2232620"/>
            <a:chOff x="323227" y="1196380"/>
            <a:chExt cx="5770944" cy="2232620"/>
          </a:xfrm>
        </p:grpSpPr>
        <p:pic>
          <p:nvPicPr>
            <p:cNvPr id="6" name="Picture 5">
              <a:extLst>
                <a:ext uri="{FF2B5EF4-FFF2-40B4-BE49-F238E27FC236}">
                  <a16:creationId xmlns:a16="http://schemas.microsoft.com/office/drawing/2014/main" id="{B7F16C93-125F-C83D-0371-8ABDAAC38397}"/>
                </a:ext>
              </a:extLst>
            </p:cNvPr>
            <p:cNvPicPr>
              <a:picLocks noChangeAspect="1"/>
            </p:cNvPicPr>
            <p:nvPr/>
          </p:nvPicPr>
          <p:blipFill>
            <a:blip r:embed="rId3"/>
            <a:srcRect t="24566" b="50362"/>
            <a:stretch/>
          </p:blipFill>
          <p:spPr>
            <a:xfrm>
              <a:off x="323227" y="1196380"/>
              <a:ext cx="5770944" cy="2232620"/>
            </a:xfrm>
            <a:prstGeom prst="rect">
              <a:avLst/>
            </a:prstGeom>
          </p:spPr>
        </p:pic>
        <p:sp>
          <p:nvSpPr>
            <p:cNvPr id="2" name="Rectangle 1">
              <a:extLst>
                <a:ext uri="{FF2B5EF4-FFF2-40B4-BE49-F238E27FC236}">
                  <a16:creationId xmlns:a16="http://schemas.microsoft.com/office/drawing/2014/main" id="{3B223B30-E38E-D859-1FCE-34FA54A923AE}"/>
                </a:ext>
              </a:extLst>
            </p:cNvPr>
            <p:cNvSpPr/>
            <p:nvPr/>
          </p:nvSpPr>
          <p:spPr>
            <a:xfrm>
              <a:off x="323227" y="1196380"/>
              <a:ext cx="345513" cy="1862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FC40C46-7B24-986C-0746-20051D86859D}"/>
              </a:ext>
            </a:extLst>
          </p:cNvPr>
          <p:cNvGrpSpPr/>
          <p:nvPr/>
        </p:nvGrpSpPr>
        <p:grpSpPr>
          <a:xfrm>
            <a:off x="323227" y="3445987"/>
            <a:ext cx="5770944" cy="2167750"/>
            <a:chOff x="323227" y="3668413"/>
            <a:chExt cx="5770944" cy="2167750"/>
          </a:xfrm>
        </p:grpSpPr>
        <p:pic>
          <p:nvPicPr>
            <p:cNvPr id="5" name="Picture 4">
              <a:extLst>
                <a:ext uri="{FF2B5EF4-FFF2-40B4-BE49-F238E27FC236}">
                  <a16:creationId xmlns:a16="http://schemas.microsoft.com/office/drawing/2014/main" id="{A068B0B7-8067-F44A-ED3A-AC2FFB3A17C7}"/>
                </a:ext>
              </a:extLst>
            </p:cNvPr>
            <p:cNvPicPr>
              <a:picLocks noChangeAspect="1"/>
            </p:cNvPicPr>
            <p:nvPr/>
          </p:nvPicPr>
          <p:blipFill>
            <a:blip r:embed="rId3"/>
            <a:srcRect l="696" t="48835" r="-696" b="26822"/>
            <a:stretch/>
          </p:blipFill>
          <p:spPr>
            <a:xfrm>
              <a:off x="323227" y="3668413"/>
              <a:ext cx="5770944" cy="2167750"/>
            </a:xfrm>
            <a:prstGeom prst="rect">
              <a:avLst/>
            </a:prstGeom>
          </p:spPr>
        </p:pic>
        <p:sp>
          <p:nvSpPr>
            <p:cNvPr id="7" name="Rectangle 6">
              <a:extLst>
                <a:ext uri="{FF2B5EF4-FFF2-40B4-BE49-F238E27FC236}">
                  <a16:creationId xmlns:a16="http://schemas.microsoft.com/office/drawing/2014/main" id="{63584CF4-7CF4-D46B-D8C2-FCE3A2AFBBE8}"/>
                </a:ext>
              </a:extLst>
            </p:cNvPr>
            <p:cNvSpPr/>
            <p:nvPr/>
          </p:nvSpPr>
          <p:spPr>
            <a:xfrm>
              <a:off x="339009" y="3668413"/>
              <a:ext cx="345513" cy="1862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0876BAB-8CF9-C46F-166E-5E0CF3DEB264}"/>
              </a:ext>
            </a:extLst>
          </p:cNvPr>
          <p:cNvSpPr txBox="1"/>
          <p:nvPr/>
        </p:nvSpPr>
        <p:spPr>
          <a:xfrm>
            <a:off x="0" y="5700593"/>
            <a:ext cx="6447981" cy="369332"/>
          </a:xfrm>
          <a:prstGeom prst="rect">
            <a:avLst/>
          </a:prstGeom>
          <a:noFill/>
        </p:spPr>
        <p:txBody>
          <a:bodyPr wrap="square" rtlCol="0">
            <a:spAutoFit/>
          </a:bodyPr>
          <a:lstStyle/>
          <a:p>
            <a:pPr algn="ctr"/>
            <a:r>
              <a:rPr lang="en-US" b="1" dirty="0"/>
              <a:t>~51% reduction in net S.O. outgassing relative to control</a:t>
            </a:r>
          </a:p>
        </p:txBody>
      </p:sp>
      <p:grpSp>
        <p:nvGrpSpPr>
          <p:cNvPr id="4" name="Group 3">
            <a:extLst>
              <a:ext uri="{FF2B5EF4-FFF2-40B4-BE49-F238E27FC236}">
                <a16:creationId xmlns:a16="http://schemas.microsoft.com/office/drawing/2014/main" id="{01F24ECF-532D-B160-7280-F1399155BB3B}"/>
              </a:ext>
            </a:extLst>
          </p:cNvPr>
          <p:cNvGrpSpPr>
            <a:grpSpLocks noChangeAspect="1"/>
          </p:cNvGrpSpPr>
          <p:nvPr/>
        </p:nvGrpSpPr>
        <p:grpSpPr>
          <a:xfrm>
            <a:off x="6138836" y="1268381"/>
            <a:ext cx="5880684" cy="3468512"/>
            <a:chOff x="5204232" y="1525449"/>
            <a:chExt cx="5433967" cy="3106318"/>
          </a:xfrm>
        </p:grpSpPr>
        <p:pic>
          <p:nvPicPr>
            <p:cNvPr id="21" name="Picture 20" descr="Details are in the caption following the image">
              <a:extLst>
                <a:ext uri="{FF2B5EF4-FFF2-40B4-BE49-F238E27FC236}">
                  <a16:creationId xmlns:a16="http://schemas.microsoft.com/office/drawing/2014/main" id="{E172FFF5-2FFF-BE55-3FE9-CB0A0FFB2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504"/>
            <a:stretch/>
          </p:blipFill>
          <p:spPr bwMode="auto">
            <a:xfrm>
              <a:off x="5204232" y="1525449"/>
              <a:ext cx="5433967" cy="308931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C5E17377-0399-F603-43B9-1D880BC08901}"/>
                </a:ext>
              </a:extLst>
            </p:cNvPr>
            <p:cNvSpPr/>
            <p:nvPr/>
          </p:nvSpPr>
          <p:spPr>
            <a:xfrm>
              <a:off x="7142159" y="4428674"/>
              <a:ext cx="1790683" cy="203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631B6000-BFE9-7ECF-5545-8D99B55EDF99}"/>
              </a:ext>
            </a:extLst>
          </p:cNvPr>
          <p:cNvGrpSpPr/>
          <p:nvPr/>
        </p:nvGrpSpPr>
        <p:grpSpPr>
          <a:xfrm>
            <a:off x="6447981" y="2900025"/>
            <a:ext cx="1750220" cy="812475"/>
            <a:chOff x="608330" y="3486068"/>
            <a:chExt cx="1750220" cy="812475"/>
          </a:xfrm>
        </p:grpSpPr>
        <p:sp>
          <p:nvSpPr>
            <p:cNvPr id="32" name="Freeform 31">
              <a:extLst>
                <a:ext uri="{FF2B5EF4-FFF2-40B4-BE49-F238E27FC236}">
                  <a16:creationId xmlns:a16="http://schemas.microsoft.com/office/drawing/2014/main" id="{8FF4EAF8-7168-407B-42AC-5085388E46DC}"/>
                </a:ext>
              </a:extLst>
            </p:cNvPr>
            <p:cNvSpPr/>
            <p:nvPr/>
          </p:nvSpPr>
          <p:spPr>
            <a:xfrm>
              <a:off x="608330" y="3486068"/>
              <a:ext cx="1750220" cy="812475"/>
            </a:xfrm>
            <a:custGeom>
              <a:avLst/>
              <a:gdLst>
                <a:gd name="connsiteX0" fmla="*/ 700304 w 1407314"/>
                <a:gd name="connsiteY0" fmla="*/ 0 h 831328"/>
                <a:gd name="connsiteX1" fmla="*/ 219537 w 1407314"/>
                <a:gd name="connsiteY1" fmla="*/ 122548 h 831328"/>
                <a:gd name="connsiteX2" fmla="*/ 31001 w 1407314"/>
                <a:gd name="connsiteY2" fmla="*/ 254523 h 831328"/>
                <a:gd name="connsiteX3" fmla="*/ 12147 w 1407314"/>
                <a:gd name="connsiteY3" fmla="*/ 575035 h 831328"/>
                <a:gd name="connsiteX4" fmla="*/ 153550 w 1407314"/>
                <a:gd name="connsiteY4" fmla="*/ 801278 h 831328"/>
                <a:gd name="connsiteX5" fmla="*/ 502341 w 1407314"/>
                <a:gd name="connsiteY5" fmla="*/ 791851 h 831328"/>
                <a:gd name="connsiteX6" fmla="*/ 1407314 w 1407314"/>
                <a:gd name="connsiteY6" fmla="*/ 461913 h 831328"/>
                <a:gd name="connsiteX0" fmla="*/ 700304 w 1756106"/>
                <a:gd name="connsiteY0" fmla="*/ 0 h 831328"/>
                <a:gd name="connsiteX1" fmla="*/ 219537 w 1756106"/>
                <a:gd name="connsiteY1" fmla="*/ 122548 h 831328"/>
                <a:gd name="connsiteX2" fmla="*/ 31001 w 1756106"/>
                <a:gd name="connsiteY2" fmla="*/ 254523 h 831328"/>
                <a:gd name="connsiteX3" fmla="*/ 12147 w 1756106"/>
                <a:gd name="connsiteY3" fmla="*/ 575035 h 831328"/>
                <a:gd name="connsiteX4" fmla="*/ 153550 w 1756106"/>
                <a:gd name="connsiteY4" fmla="*/ 801278 h 831328"/>
                <a:gd name="connsiteX5" fmla="*/ 502341 w 1756106"/>
                <a:gd name="connsiteY5" fmla="*/ 791851 h 831328"/>
                <a:gd name="connsiteX6" fmla="*/ 1756106 w 1756106"/>
                <a:gd name="connsiteY6" fmla="*/ 320511 h 831328"/>
                <a:gd name="connsiteX0" fmla="*/ 568329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21194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21194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15308 w 1750220"/>
                <a:gd name="connsiteY0" fmla="*/ 0 h 812475"/>
                <a:gd name="connsiteX1" fmla="*/ 213651 w 1750220"/>
                <a:gd name="connsiteY1" fmla="*/ 103695 h 812475"/>
                <a:gd name="connsiteX2" fmla="*/ 43969 w 1750220"/>
                <a:gd name="connsiteY2" fmla="*/ 273378 h 812475"/>
                <a:gd name="connsiteX3" fmla="*/ 6261 w 1750220"/>
                <a:gd name="connsiteY3" fmla="*/ 556182 h 812475"/>
                <a:gd name="connsiteX4" fmla="*/ 147664 w 1750220"/>
                <a:gd name="connsiteY4" fmla="*/ 782425 h 812475"/>
                <a:gd name="connsiteX5" fmla="*/ 496455 w 1750220"/>
                <a:gd name="connsiteY5" fmla="*/ 772998 h 812475"/>
                <a:gd name="connsiteX6" fmla="*/ 1750220 w 1750220"/>
                <a:gd name="connsiteY6" fmla="*/ 301658 h 81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0220" h="812475">
                  <a:moveTo>
                    <a:pt x="515308" y="0"/>
                  </a:moveTo>
                  <a:cubicBezTo>
                    <a:pt x="340126" y="58917"/>
                    <a:pt x="292207" y="58132"/>
                    <a:pt x="213651" y="103695"/>
                  </a:cubicBezTo>
                  <a:cubicBezTo>
                    <a:pt x="135095" y="149258"/>
                    <a:pt x="78534" y="197964"/>
                    <a:pt x="43969" y="273378"/>
                  </a:cubicBezTo>
                  <a:cubicBezTo>
                    <a:pt x="9404" y="348792"/>
                    <a:pt x="-11022" y="471341"/>
                    <a:pt x="6261" y="556182"/>
                  </a:cubicBezTo>
                  <a:cubicBezTo>
                    <a:pt x="23544" y="641023"/>
                    <a:pt x="65965" y="746289"/>
                    <a:pt x="147664" y="782425"/>
                  </a:cubicBezTo>
                  <a:cubicBezTo>
                    <a:pt x="229363" y="818561"/>
                    <a:pt x="287494" y="829559"/>
                    <a:pt x="496455" y="772998"/>
                  </a:cubicBezTo>
                  <a:cubicBezTo>
                    <a:pt x="705416" y="716437"/>
                    <a:pt x="1402214" y="438346"/>
                    <a:pt x="1750220" y="301658"/>
                  </a:cubicBezTo>
                </a:path>
              </a:pathLst>
            </a:custGeom>
            <a:noFill/>
            <a:ln w="76200">
              <a:solidFill>
                <a:srgbClr val="FFFFFF">
                  <a:alpha val="69804"/>
                </a:srgbClr>
              </a:solidFill>
              <a:headEnd type="none" w="med" len="med"/>
              <a:tailEnd type="arrow" w="med" len="me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9FFA174-2C00-897F-8944-A0DCE6310D85}"/>
                </a:ext>
              </a:extLst>
            </p:cNvPr>
            <p:cNvSpPr txBox="1"/>
            <p:nvPr/>
          </p:nvSpPr>
          <p:spPr>
            <a:xfrm rot="20340000">
              <a:off x="929742" y="3645565"/>
              <a:ext cx="1143262" cy="461665"/>
            </a:xfrm>
            <a:prstGeom prst="rect">
              <a:avLst/>
            </a:prstGeom>
            <a:noFill/>
          </p:spPr>
          <p:txBody>
            <a:bodyPr wrap="none" rtlCol="0">
              <a:spAutoFit/>
            </a:bodyPr>
            <a:lstStyle/>
            <a:p>
              <a:pPr algn="ctr"/>
              <a:r>
                <a:rPr lang="en-US" sz="2400" b="1" dirty="0">
                  <a:solidFill>
                    <a:srgbClr val="DADADA"/>
                  </a:solidFill>
                  <a:effectLst>
                    <a:outerShdw blurRad="114300" dist="38100" dir="2700000" algn="tl" rotWithShape="0">
                      <a:prstClr val="black">
                        <a:alpha val="80000"/>
                      </a:prstClr>
                    </a:outerShdw>
                  </a:effectLst>
                </a:rPr>
                <a:t>NADW</a:t>
              </a:r>
            </a:p>
          </p:txBody>
        </p:sp>
      </p:grpSp>
      <p:sp>
        <p:nvSpPr>
          <p:cNvPr id="34" name="Freeform 33">
            <a:extLst>
              <a:ext uri="{FF2B5EF4-FFF2-40B4-BE49-F238E27FC236}">
                <a16:creationId xmlns:a16="http://schemas.microsoft.com/office/drawing/2014/main" id="{AD77A5D8-A691-E7C2-0EE0-0FBDCDAA41C3}"/>
              </a:ext>
            </a:extLst>
          </p:cNvPr>
          <p:cNvSpPr/>
          <p:nvPr/>
        </p:nvSpPr>
        <p:spPr>
          <a:xfrm rot="2222203">
            <a:off x="10922758" y="2584257"/>
            <a:ext cx="1253765" cy="471340"/>
          </a:xfrm>
          <a:custGeom>
            <a:avLst/>
            <a:gdLst>
              <a:gd name="connsiteX0" fmla="*/ 700304 w 1407314"/>
              <a:gd name="connsiteY0" fmla="*/ 0 h 831328"/>
              <a:gd name="connsiteX1" fmla="*/ 219537 w 1407314"/>
              <a:gd name="connsiteY1" fmla="*/ 122548 h 831328"/>
              <a:gd name="connsiteX2" fmla="*/ 31001 w 1407314"/>
              <a:gd name="connsiteY2" fmla="*/ 254523 h 831328"/>
              <a:gd name="connsiteX3" fmla="*/ 12147 w 1407314"/>
              <a:gd name="connsiteY3" fmla="*/ 575035 h 831328"/>
              <a:gd name="connsiteX4" fmla="*/ 153550 w 1407314"/>
              <a:gd name="connsiteY4" fmla="*/ 801278 h 831328"/>
              <a:gd name="connsiteX5" fmla="*/ 502341 w 1407314"/>
              <a:gd name="connsiteY5" fmla="*/ 791851 h 831328"/>
              <a:gd name="connsiteX6" fmla="*/ 1407314 w 1407314"/>
              <a:gd name="connsiteY6" fmla="*/ 461913 h 831328"/>
              <a:gd name="connsiteX0" fmla="*/ 700304 w 1756106"/>
              <a:gd name="connsiteY0" fmla="*/ 0 h 831328"/>
              <a:gd name="connsiteX1" fmla="*/ 219537 w 1756106"/>
              <a:gd name="connsiteY1" fmla="*/ 122548 h 831328"/>
              <a:gd name="connsiteX2" fmla="*/ 31001 w 1756106"/>
              <a:gd name="connsiteY2" fmla="*/ 254523 h 831328"/>
              <a:gd name="connsiteX3" fmla="*/ 12147 w 1756106"/>
              <a:gd name="connsiteY3" fmla="*/ 575035 h 831328"/>
              <a:gd name="connsiteX4" fmla="*/ 153550 w 1756106"/>
              <a:gd name="connsiteY4" fmla="*/ 801278 h 831328"/>
              <a:gd name="connsiteX5" fmla="*/ 502341 w 1756106"/>
              <a:gd name="connsiteY5" fmla="*/ 791851 h 831328"/>
              <a:gd name="connsiteX6" fmla="*/ 1756106 w 1756106"/>
              <a:gd name="connsiteY6" fmla="*/ 320511 h 831328"/>
              <a:gd name="connsiteX0" fmla="*/ 568329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21194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21194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15308 w 1750220"/>
              <a:gd name="connsiteY0" fmla="*/ 0 h 812475"/>
              <a:gd name="connsiteX1" fmla="*/ 213651 w 1750220"/>
              <a:gd name="connsiteY1" fmla="*/ 103695 h 812475"/>
              <a:gd name="connsiteX2" fmla="*/ 43969 w 1750220"/>
              <a:gd name="connsiteY2" fmla="*/ 273378 h 812475"/>
              <a:gd name="connsiteX3" fmla="*/ 6261 w 1750220"/>
              <a:gd name="connsiteY3" fmla="*/ 556182 h 812475"/>
              <a:gd name="connsiteX4" fmla="*/ 147664 w 1750220"/>
              <a:gd name="connsiteY4" fmla="*/ 782425 h 812475"/>
              <a:gd name="connsiteX5" fmla="*/ 496455 w 1750220"/>
              <a:gd name="connsiteY5" fmla="*/ 772998 h 812475"/>
              <a:gd name="connsiteX6" fmla="*/ 1750220 w 1750220"/>
              <a:gd name="connsiteY6" fmla="*/ 301658 h 812475"/>
              <a:gd name="connsiteX0" fmla="*/ 213651 w 1750220"/>
              <a:gd name="connsiteY0" fmla="*/ 0 h 708780"/>
              <a:gd name="connsiteX1" fmla="*/ 43969 w 1750220"/>
              <a:gd name="connsiteY1" fmla="*/ 169683 h 708780"/>
              <a:gd name="connsiteX2" fmla="*/ 6261 w 1750220"/>
              <a:gd name="connsiteY2" fmla="*/ 452487 h 708780"/>
              <a:gd name="connsiteX3" fmla="*/ 147664 w 1750220"/>
              <a:gd name="connsiteY3" fmla="*/ 678730 h 708780"/>
              <a:gd name="connsiteX4" fmla="*/ 496455 w 1750220"/>
              <a:gd name="connsiteY4" fmla="*/ 669303 h 708780"/>
              <a:gd name="connsiteX5" fmla="*/ 1750220 w 1750220"/>
              <a:gd name="connsiteY5" fmla="*/ 197963 h 708780"/>
              <a:gd name="connsiteX0" fmla="*/ 43969 w 1750220"/>
              <a:gd name="connsiteY0" fmla="*/ 0 h 539097"/>
              <a:gd name="connsiteX1" fmla="*/ 6261 w 1750220"/>
              <a:gd name="connsiteY1" fmla="*/ 282804 h 539097"/>
              <a:gd name="connsiteX2" fmla="*/ 147664 w 1750220"/>
              <a:gd name="connsiteY2" fmla="*/ 509047 h 539097"/>
              <a:gd name="connsiteX3" fmla="*/ 496455 w 1750220"/>
              <a:gd name="connsiteY3" fmla="*/ 499620 h 539097"/>
              <a:gd name="connsiteX4" fmla="*/ 1750220 w 1750220"/>
              <a:gd name="connsiteY4" fmla="*/ 28280 h 539097"/>
              <a:gd name="connsiteX0" fmla="*/ 0 w 1743959"/>
              <a:gd name="connsiteY0" fmla="*/ 254524 h 510817"/>
              <a:gd name="connsiteX1" fmla="*/ 141403 w 1743959"/>
              <a:gd name="connsiteY1" fmla="*/ 480767 h 510817"/>
              <a:gd name="connsiteX2" fmla="*/ 490194 w 1743959"/>
              <a:gd name="connsiteY2" fmla="*/ 471340 h 510817"/>
              <a:gd name="connsiteX3" fmla="*/ 1743959 w 1743959"/>
              <a:gd name="connsiteY3" fmla="*/ 0 h 510817"/>
              <a:gd name="connsiteX0" fmla="*/ 0 w 1602556"/>
              <a:gd name="connsiteY0" fmla="*/ 480767 h 510817"/>
              <a:gd name="connsiteX1" fmla="*/ 348791 w 1602556"/>
              <a:gd name="connsiteY1" fmla="*/ 471340 h 510817"/>
              <a:gd name="connsiteX2" fmla="*/ 1602556 w 1602556"/>
              <a:gd name="connsiteY2" fmla="*/ 0 h 510817"/>
              <a:gd name="connsiteX0" fmla="*/ 0 w 1253765"/>
              <a:gd name="connsiteY0" fmla="*/ 471340 h 471340"/>
              <a:gd name="connsiteX1" fmla="*/ 1253765 w 1253765"/>
              <a:gd name="connsiteY1" fmla="*/ 0 h 471340"/>
            </a:gdLst>
            <a:ahLst/>
            <a:cxnLst>
              <a:cxn ang="0">
                <a:pos x="connsiteX0" y="connsiteY0"/>
              </a:cxn>
              <a:cxn ang="0">
                <a:pos x="connsiteX1" y="connsiteY1"/>
              </a:cxn>
            </a:cxnLst>
            <a:rect l="l" t="t" r="r" b="b"/>
            <a:pathLst>
              <a:path w="1253765" h="471340">
                <a:moveTo>
                  <a:pt x="0" y="471340"/>
                </a:moveTo>
                <a:cubicBezTo>
                  <a:pt x="208961" y="414779"/>
                  <a:pt x="905759" y="136688"/>
                  <a:pt x="1253765" y="0"/>
                </a:cubicBezTo>
              </a:path>
            </a:pathLst>
          </a:custGeom>
          <a:noFill/>
          <a:ln w="76200">
            <a:solidFill>
              <a:srgbClr val="FFFFFF">
                <a:alpha val="69804"/>
              </a:srgbClr>
            </a:solidFill>
            <a:prstDash val="sysDash"/>
            <a:headEnd type="none" w="med" len="med"/>
            <a:tailEnd type="none" w="med" len="me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9F61A28A-0B2A-50AA-D76A-A4C2C5508BB6}"/>
              </a:ext>
            </a:extLst>
          </p:cNvPr>
          <p:cNvGrpSpPr/>
          <p:nvPr/>
        </p:nvGrpSpPr>
        <p:grpSpPr>
          <a:xfrm>
            <a:off x="9381464" y="2786344"/>
            <a:ext cx="2403327" cy="1366805"/>
            <a:chOff x="3704320" y="3504753"/>
            <a:chExt cx="2403327" cy="1366805"/>
          </a:xfrm>
        </p:grpSpPr>
        <p:sp>
          <p:nvSpPr>
            <p:cNvPr id="36" name="TextBox 35">
              <a:extLst>
                <a:ext uri="{FF2B5EF4-FFF2-40B4-BE49-F238E27FC236}">
                  <a16:creationId xmlns:a16="http://schemas.microsoft.com/office/drawing/2014/main" id="{2B32AD5A-3AFF-5162-D7D7-2E443884D7CA}"/>
                </a:ext>
              </a:extLst>
            </p:cNvPr>
            <p:cNvSpPr txBox="1"/>
            <p:nvPr/>
          </p:nvSpPr>
          <p:spPr>
            <a:xfrm rot="916735">
              <a:off x="5044803" y="3504753"/>
              <a:ext cx="987771" cy="461665"/>
            </a:xfrm>
            <a:prstGeom prst="rect">
              <a:avLst/>
            </a:prstGeom>
            <a:noFill/>
          </p:spPr>
          <p:txBody>
            <a:bodyPr wrap="none" rtlCol="0">
              <a:spAutoFit/>
            </a:bodyPr>
            <a:lstStyle/>
            <a:p>
              <a:pPr algn="ctr"/>
              <a:r>
                <a:rPr lang="en-US" sz="2400" b="1" dirty="0">
                  <a:solidFill>
                    <a:srgbClr val="DADADA"/>
                  </a:solidFill>
                  <a:effectLst>
                    <a:outerShdw blurRad="114300" dist="38100" dir="2700000" algn="tl" rotWithShape="0">
                      <a:prstClr val="black">
                        <a:alpha val="80000"/>
                      </a:prstClr>
                    </a:outerShdw>
                  </a:effectLst>
                </a:rPr>
                <a:t>IPDW</a:t>
              </a:r>
            </a:p>
          </p:txBody>
        </p:sp>
        <p:pic>
          <p:nvPicPr>
            <p:cNvPr id="37" name="Picture 36">
              <a:extLst>
                <a:ext uri="{FF2B5EF4-FFF2-40B4-BE49-F238E27FC236}">
                  <a16:creationId xmlns:a16="http://schemas.microsoft.com/office/drawing/2014/main" id="{3DE8E1BA-3BBE-0228-347A-FA1DDB7F9D51}"/>
                </a:ext>
              </a:extLst>
            </p:cNvPr>
            <p:cNvPicPr>
              <a:picLocks noChangeAspect="1"/>
            </p:cNvPicPr>
            <p:nvPr/>
          </p:nvPicPr>
          <p:blipFill>
            <a:blip r:embed="rId5"/>
            <a:stretch>
              <a:fillRect/>
            </a:stretch>
          </p:blipFill>
          <p:spPr>
            <a:xfrm>
              <a:off x="5026098" y="3652382"/>
              <a:ext cx="428389" cy="1005403"/>
            </a:xfrm>
            <a:prstGeom prst="rect">
              <a:avLst/>
            </a:prstGeom>
          </p:spPr>
        </p:pic>
        <p:pic>
          <p:nvPicPr>
            <p:cNvPr id="38" name="Picture 37">
              <a:extLst>
                <a:ext uri="{FF2B5EF4-FFF2-40B4-BE49-F238E27FC236}">
                  <a16:creationId xmlns:a16="http://schemas.microsoft.com/office/drawing/2014/main" id="{5A59ABFA-1B6F-67F3-F5FB-6631D817742C}"/>
                </a:ext>
              </a:extLst>
            </p:cNvPr>
            <p:cNvPicPr>
              <a:picLocks noChangeAspect="1"/>
            </p:cNvPicPr>
            <p:nvPr/>
          </p:nvPicPr>
          <p:blipFill>
            <a:blip r:embed="rId5"/>
            <a:stretch>
              <a:fillRect/>
            </a:stretch>
          </p:blipFill>
          <p:spPr>
            <a:xfrm>
              <a:off x="5679258" y="3866155"/>
              <a:ext cx="428389" cy="1005403"/>
            </a:xfrm>
            <a:prstGeom prst="rect">
              <a:avLst/>
            </a:prstGeom>
          </p:spPr>
        </p:pic>
        <p:sp>
          <p:nvSpPr>
            <p:cNvPr id="39" name="Freeform 38">
              <a:extLst>
                <a:ext uri="{FF2B5EF4-FFF2-40B4-BE49-F238E27FC236}">
                  <a16:creationId xmlns:a16="http://schemas.microsoft.com/office/drawing/2014/main" id="{F4706B4C-55C0-B8EF-AC69-5FFFA274092F}"/>
                </a:ext>
              </a:extLst>
            </p:cNvPr>
            <p:cNvSpPr/>
            <p:nvPr/>
          </p:nvSpPr>
          <p:spPr>
            <a:xfrm rot="1833386">
              <a:off x="3704320" y="4055001"/>
              <a:ext cx="1602556" cy="510817"/>
            </a:xfrm>
            <a:custGeom>
              <a:avLst/>
              <a:gdLst>
                <a:gd name="connsiteX0" fmla="*/ 700304 w 1407314"/>
                <a:gd name="connsiteY0" fmla="*/ 0 h 831328"/>
                <a:gd name="connsiteX1" fmla="*/ 219537 w 1407314"/>
                <a:gd name="connsiteY1" fmla="*/ 122548 h 831328"/>
                <a:gd name="connsiteX2" fmla="*/ 31001 w 1407314"/>
                <a:gd name="connsiteY2" fmla="*/ 254523 h 831328"/>
                <a:gd name="connsiteX3" fmla="*/ 12147 w 1407314"/>
                <a:gd name="connsiteY3" fmla="*/ 575035 h 831328"/>
                <a:gd name="connsiteX4" fmla="*/ 153550 w 1407314"/>
                <a:gd name="connsiteY4" fmla="*/ 801278 h 831328"/>
                <a:gd name="connsiteX5" fmla="*/ 502341 w 1407314"/>
                <a:gd name="connsiteY5" fmla="*/ 791851 h 831328"/>
                <a:gd name="connsiteX6" fmla="*/ 1407314 w 1407314"/>
                <a:gd name="connsiteY6" fmla="*/ 461913 h 831328"/>
                <a:gd name="connsiteX0" fmla="*/ 700304 w 1756106"/>
                <a:gd name="connsiteY0" fmla="*/ 0 h 831328"/>
                <a:gd name="connsiteX1" fmla="*/ 219537 w 1756106"/>
                <a:gd name="connsiteY1" fmla="*/ 122548 h 831328"/>
                <a:gd name="connsiteX2" fmla="*/ 31001 w 1756106"/>
                <a:gd name="connsiteY2" fmla="*/ 254523 h 831328"/>
                <a:gd name="connsiteX3" fmla="*/ 12147 w 1756106"/>
                <a:gd name="connsiteY3" fmla="*/ 575035 h 831328"/>
                <a:gd name="connsiteX4" fmla="*/ 153550 w 1756106"/>
                <a:gd name="connsiteY4" fmla="*/ 801278 h 831328"/>
                <a:gd name="connsiteX5" fmla="*/ 502341 w 1756106"/>
                <a:gd name="connsiteY5" fmla="*/ 791851 h 831328"/>
                <a:gd name="connsiteX6" fmla="*/ 1756106 w 1756106"/>
                <a:gd name="connsiteY6" fmla="*/ 320511 h 831328"/>
                <a:gd name="connsiteX0" fmla="*/ 568329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21194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21194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15308 w 1750220"/>
                <a:gd name="connsiteY0" fmla="*/ 0 h 812475"/>
                <a:gd name="connsiteX1" fmla="*/ 213651 w 1750220"/>
                <a:gd name="connsiteY1" fmla="*/ 103695 h 812475"/>
                <a:gd name="connsiteX2" fmla="*/ 43969 w 1750220"/>
                <a:gd name="connsiteY2" fmla="*/ 273378 h 812475"/>
                <a:gd name="connsiteX3" fmla="*/ 6261 w 1750220"/>
                <a:gd name="connsiteY3" fmla="*/ 556182 h 812475"/>
                <a:gd name="connsiteX4" fmla="*/ 147664 w 1750220"/>
                <a:gd name="connsiteY4" fmla="*/ 782425 h 812475"/>
                <a:gd name="connsiteX5" fmla="*/ 496455 w 1750220"/>
                <a:gd name="connsiteY5" fmla="*/ 772998 h 812475"/>
                <a:gd name="connsiteX6" fmla="*/ 1750220 w 1750220"/>
                <a:gd name="connsiteY6" fmla="*/ 301658 h 812475"/>
                <a:gd name="connsiteX0" fmla="*/ 528547 w 1763459"/>
                <a:gd name="connsiteY0" fmla="*/ 0 h 812475"/>
                <a:gd name="connsiteX1" fmla="*/ 57208 w 1763459"/>
                <a:gd name="connsiteY1" fmla="*/ 273378 h 812475"/>
                <a:gd name="connsiteX2" fmla="*/ 19500 w 1763459"/>
                <a:gd name="connsiteY2" fmla="*/ 556182 h 812475"/>
                <a:gd name="connsiteX3" fmla="*/ 160903 w 1763459"/>
                <a:gd name="connsiteY3" fmla="*/ 782425 h 812475"/>
                <a:gd name="connsiteX4" fmla="*/ 509694 w 1763459"/>
                <a:gd name="connsiteY4" fmla="*/ 772998 h 812475"/>
                <a:gd name="connsiteX5" fmla="*/ 1763459 w 1763459"/>
                <a:gd name="connsiteY5" fmla="*/ 301658 h 812475"/>
                <a:gd name="connsiteX0" fmla="*/ 57208 w 1763459"/>
                <a:gd name="connsiteY0" fmla="*/ 0 h 539097"/>
                <a:gd name="connsiteX1" fmla="*/ 19500 w 1763459"/>
                <a:gd name="connsiteY1" fmla="*/ 282804 h 539097"/>
                <a:gd name="connsiteX2" fmla="*/ 160903 w 1763459"/>
                <a:gd name="connsiteY2" fmla="*/ 509047 h 539097"/>
                <a:gd name="connsiteX3" fmla="*/ 509694 w 1763459"/>
                <a:gd name="connsiteY3" fmla="*/ 499620 h 539097"/>
                <a:gd name="connsiteX4" fmla="*/ 1763459 w 1763459"/>
                <a:gd name="connsiteY4" fmla="*/ 28280 h 539097"/>
                <a:gd name="connsiteX0" fmla="*/ 0 w 1743959"/>
                <a:gd name="connsiteY0" fmla="*/ 254524 h 510817"/>
                <a:gd name="connsiteX1" fmla="*/ 141403 w 1743959"/>
                <a:gd name="connsiteY1" fmla="*/ 480767 h 510817"/>
                <a:gd name="connsiteX2" fmla="*/ 490194 w 1743959"/>
                <a:gd name="connsiteY2" fmla="*/ 471340 h 510817"/>
                <a:gd name="connsiteX3" fmla="*/ 1743959 w 1743959"/>
                <a:gd name="connsiteY3" fmla="*/ 0 h 510817"/>
                <a:gd name="connsiteX0" fmla="*/ 0 w 1602556"/>
                <a:gd name="connsiteY0" fmla="*/ 480767 h 510817"/>
                <a:gd name="connsiteX1" fmla="*/ 348791 w 1602556"/>
                <a:gd name="connsiteY1" fmla="*/ 471340 h 510817"/>
                <a:gd name="connsiteX2" fmla="*/ 1602556 w 1602556"/>
                <a:gd name="connsiteY2" fmla="*/ 0 h 510817"/>
              </a:gdLst>
              <a:ahLst/>
              <a:cxnLst>
                <a:cxn ang="0">
                  <a:pos x="connsiteX0" y="connsiteY0"/>
                </a:cxn>
                <a:cxn ang="0">
                  <a:pos x="connsiteX1" y="connsiteY1"/>
                </a:cxn>
                <a:cxn ang="0">
                  <a:pos x="connsiteX2" y="connsiteY2"/>
                </a:cxn>
              </a:cxnLst>
              <a:rect l="l" t="t" r="r" b="b"/>
              <a:pathLst>
                <a:path w="1602556" h="510817">
                  <a:moveTo>
                    <a:pt x="0" y="480767"/>
                  </a:moveTo>
                  <a:cubicBezTo>
                    <a:pt x="81699" y="516903"/>
                    <a:pt x="139830" y="527901"/>
                    <a:pt x="348791" y="471340"/>
                  </a:cubicBezTo>
                  <a:cubicBezTo>
                    <a:pt x="557752" y="414779"/>
                    <a:pt x="1254550" y="136688"/>
                    <a:pt x="1602556" y="0"/>
                  </a:cubicBezTo>
                </a:path>
              </a:pathLst>
            </a:custGeom>
            <a:noFill/>
            <a:ln w="76200">
              <a:solidFill>
                <a:srgbClr val="FFFFFF">
                  <a:alpha val="69804"/>
                </a:srgbClr>
              </a:solidFill>
              <a:headEnd type="none" w="med" len="med"/>
              <a:tailEnd type="arrow" w="med" len="me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Down Arrow 39">
            <a:extLst>
              <a:ext uri="{FF2B5EF4-FFF2-40B4-BE49-F238E27FC236}">
                <a16:creationId xmlns:a16="http://schemas.microsoft.com/office/drawing/2014/main" id="{2224E87B-7238-046C-36CA-9D6A14904DD4}"/>
              </a:ext>
            </a:extLst>
          </p:cNvPr>
          <p:cNvSpPr/>
          <p:nvPr/>
        </p:nvSpPr>
        <p:spPr>
          <a:xfrm rot="9044484">
            <a:off x="9126794" y="2137836"/>
            <a:ext cx="612203" cy="1010583"/>
          </a:xfrm>
          <a:prstGeom prst="downArrow">
            <a:avLst/>
          </a:prstGeom>
          <a:solidFill>
            <a:srgbClr val="FF0000"/>
          </a:solidFill>
          <a:effectLst/>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b="1" dirty="0">
                <a:effectLst/>
              </a:rPr>
              <a:t>(+) Carbon</a:t>
            </a:r>
          </a:p>
        </p:txBody>
      </p:sp>
      <p:grpSp>
        <p:nvGrpSpPr>
          <p:cNvPr id="41" name="Group 40">
            <a:extLst>
              <a:ext uri="{FF2B5EF4-FFF2-40B4-BE49-F238E27FC236}">
                <a16:creationId xmlns:a16="http://schemas.microsoft.com/office/drawing/2014/main" id="{A7BCC8F8-922C-25F2-4A5B-FB3DCD85798B}"/>
              </a:ext>
            </a:extLst>
          </p:cNvPr>
          <p:cNvGrpSpPr/>
          <p:nvPr/>
        </p:nvGrpSpPr>
        <p:grpSpPr>
          <a:xfrm>
            <a:off x="8600880" y="1555559"/>
            <a:ext cx="991299" cy="628453"/>
            <a:chOff x="3670886" y="815804"/>
            <a:chExt cx="991299" cy="628453"/>
          </a:xfrm>
        </p:grpSpPr>
        <p:pic>
          <p:nvPicPr>
            <p:cNvPr id="42" name="Picture 2" descr="24,899 Wavy Arrow Images, Stock Photos, 3D objects, &amp; Vectors | Shutterstock">
              <a:extLst>
                <a:ext uri="{FF2B5EF4-FFF2-40B4-BE49-F238E27FC236}">
                  <a16:creationId xmlns:a16="http://schemas.microsoft.com/office/drawing/2014/main" id="{2766EF25-9F8D-7C08-E709-C86AF043379E}"/>
                </a:ext>
              </a:extLst>
            </p:cNvPr>
            <p:cNvPicPr>
              <a:picLocks noChangeAspect="1" noChangeArrowheads="1"/>
            </p:cNvPicPr>
            <p:nvPr/>
          </p:nvPicPr>
          <p:blipFill rotWithShape="1">
            <a:blip r:embed="rId6">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6900"/>
                      </a14:imgEffect>
                    </a14:imgLayer>
                  </a14:imgProps>
                </a:ext>
                <a:ext uri="{28A0092B-C50C-407E-A947-70E740481C1C}">
                  <a14:useLocalDpi xmlns:a14="http://schemas.microsoft.com/office/drawing/2010/main" val="0"/>
                </a:ext>
              </a:extLst>
            </a:blip>
            <a:srcRect l="8167" t="5223" r="6988" b="11474"/>
            <a:stretch/>
          </p:blipFill>
          <p:spPr bwMode="auto">
            <a:xfrm>
              <a:off x="3961430" y="1010525"/>
              <a:ext cx="410212" cy="43373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96199B08-5EF8-E1C1-9729-D1E0E3CC9788}"/>
                </a:ext>
              </a:extLst>
            </p:cNvPr>
            <p:cNvSpPr txBox="1"/>
            <p:nvPr/>
          </p:nvSpPr>
          <p:spPr>
            <a:xfrm>
              <a:off x="3670886" y="815804"/>
              <a:ext cx="991299" cy="253916"/>
            </a:xfrm>
            <a:prstGeom prst="rect">
              <a:avLst/>
            </a:prstGeom>
            <a:noFill/>
            <a:ln>
              <a:noFill/>
            </a:ln>
          </p:spPr>
          <p:txBody>
            <a:bodyPr wrap="square">
              <a:spAutoFit/>
            </a:bodyPr>
            <a:lstStyle/>
            <a:p>
              <a:pPr algn="ctr"/>
              <a:r>
                <a:rPr lang="en-US" sz="1050" dirty="0">
                  <a:solidFill>
                    <a:srgbClr val="FF0000"/>
                  </a:solidFill>
                </a:rPr>
                <a:t>Outgassing</a:t>
              </a:r>
            </a:p>
          </p:txBody>
        </p:sp>
      </p:grpSp>
      <p:grpSp>
        <p:nvGrpSpPr>
          <p:cNvPr id="44" name="Group 43">
            <a:extLst>
              <a:ext uri="{FF2B5EF4-FFF2-40B4-BE49-F238E27FC236}">
                <a16:creationId xmlns:a16="http://schemas.microsoft.com/office/drawing/2014/main" id="{145DFF84-34DE-C29F-E1FA-85C6579DEBCD}"/>
              </a:ext>
            </a:extLst>
          </p:cNvPr>
          <p:cNvGrpSpPr/>
          <p:nvPr/>
        </p:nvGrpSpPr>
        <p:grpSpPr>
          <a:xfrm>
            <a:off x="8652060" y="1622517"/>
            <a:ext cx="860014" cy="515639"/>
            <a:chOff x="4444756" y="953199"/>
            <a:chExt cx="860014" cy="515639"/>
          </a:xfrm>
          <a:effectLst>
            <a:outerShdw blurRad="50800" dist="38100" dir="2700000" algn="tl" rotWithShape="0">
              <a:prstClr val="black">
                <a:alpha val="40000"/>
              </a:prstClr>
            </a:outerShdw>
          </a:effectLst>
        </p:grpSpPr>
        <p:cxnSp>
          <p:nvCxnSpPr>
            <p:cNvPr id="45" name="Straight Connector 44">
              <a:extLst>
                <a:ext uri="{FF2B5EF4-FFF2-40B4-BE49-F238E27FC236}">
                  <a16:creationId xmlns:a16="http://schemas.microsoft.com/office/drawing/2014/main" id="{A17F5DCF-B61B-D4B5-A7E0-5B3FBABE5C1B}"/>
                </a:ext>
              </a:extLst>
            </p:cNvPr>
            <p:cNvCxnSpPr>
              <a:cxnSpLocks/>
            </p:cNvCxnSpPr>
            <p:nvPr/>
          </p:nvCxnSpPr>
          <p:spPr>
            <a:xfrm>
              <a:off x="4444756" y="961951"/>
              <a:ext cx="857643" cy="506887"/>
            </a:xfrm>
            <a:prstGeom prst="line">
              <a:avLst/>
            </a:prstGeom>
            <a:ln w="76200">
              <a:solidFill>
                <a:srgbClr val="03B1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3817F14-0576-ABCC-915E-D2026798BF9D}"/>
                </a:ext>
              </a:extLst>
            </p:cNvPr>
            <p:cNvCxnSpPr>
              <a:cxnSpLocks/>
            </p:cNvCxnSpPr>
            <p:nvPr/>
          </p:nvCxnSpPr>
          <p:spPr>
            <a:xfrm flipV="1">
              <a:off x="4447127" y="953199"/>
              <a:ext cx="857643" cy="506887"/>
            </a:xfrm>
            <a:prstGeom prst="line">
              <a:avLst/>
            </a:prstGeom>
            <a:ln w="76200">
              <a:solidFill>
                <a:srgbClr val="03B1FF"/>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DF3E4220-B623-22BE-A890-70A9A032645B}"/>
              </a:ext>
            </a:extLst>
          </p:cNvPr>
          <p:cNvSpPr txBox="1"/>
          <p:nvPr/>
        </p:nvSpPr>
        <p:spPr>
          <a:xfrm>
            <a:off x="7740104" y="1130090"/>
            <a:ext cx="1741182" cy="461665"/>
          </a:xfrm>
          <a:prstGeom prst="rect">
            <a:avLst/>
          </a:prstGeom>
          <a:noFill/>
          <a:effectLst>
            <a:outerShdw blurRad="50800" dist="38100" dir="2700000" algn="tl" rotWithShape="0">
              <a:prstClr val="black">
                <a:alpha val="20000"/>
              </a:prstClr>
            </a:outerShdw>
          </a:effectLst>
        </p:spPr>
        <p:txBody>
          <a:bodyPr wrap="none" rtlCol="0">
            <a:spAutoFit/>
          </a:bodyPr>
          <a:lstStyle/>
          <a:p>
            <a:r>
              <a:rPr lang="en-US" sz="2400" dirty="0">
                <a:solidFill>
                  <a:srgbClr val="03B1FF"/>
                </a:solidFill>
              </a:rPr>
              <a:t>Ice ages… </a:t>
            </a:r>
          </a:p>
        </p:txBody>
      </p:sp>
      <p:cxnSp>
        <p:nvCxnSpPr>
          <p:cNvPr id="48" name="Straight Connector 47">
            <a:extLst>
              <a:ext uri="{FF2B5EF4-FFF2-40B4-BE49-F238E27FC236}">
                <a16:creationId xmlns:a16="http://schemas.microsoft.com/office/drawing/2014/main" id="{0635E89F-FECA-A575-C8D6-0394DE9753E4}"/>
              </a:ext>
            </a:extLst>
          </p:cNvPr>
          <p:cNvCxnSpPr>
            <a:cxnSpLocks/>
          </p:cNvCxnSpPr>
          <p:nvPr/>
        </p:nvCxnSpPr>
        <p:spPr>
          <a:xfrm>
            <a:off x="8600880" y="2344155"/>
            <a:ext cx="113514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xmlns:aink="http://schemas.microsoft.com/office/drawing/2016/ink">
        <mc:Choice Requires="p14 aink">
          <p:contentPart p14:bwMode="auto" r:id="rId8">
            <p14:nvContentPartPr>
              <p14:cNvPr id="49" name="Ink 48">
                <a:extLst>
                  <a:ext uri="{FF2B5EF4-FFF2-40B4-BE49-F238E27FC236}">
                    <a16:creationId xmlns:a16="http://schemas.microsoft.com/office/drawing/2014/main" id="{1C63BC18-7335-893F-5FFC-9673A9AF5493}"/>
                  </a:ext>
                </a:extLst>
              </p14:cNvPr>
              <p14:cNvContentPartPr>
                <a14:cpLocks xmlns:a14="http://schemas.microsoft.com/office/drawing/2010/main" noChangeAspect="1"/>
              </p14:cNvContentPartPr>
              <p14:nvPr/>
            </p14:nvContentPartPr>
            <p14:xfrm>
              <a:off x="9336361" y="2328902"/>
              <a:ext cx="2531783" cy="1777471"/>
            </p14:xfrm>
          </p:contentPart>
        </mc:Choice>
        <mc:Fallback xmlns="">
          <p:pic>
            <p:nvPicPr>
              <p:cNvPr id="49" name="Ink 48">
                <a:extLst>
                  <a:ext uri="{FF2B5EF4-FFF2-40B4-BE49-F238E27FC236}">
                    <a16:creationId xmlns:a16="http://schemas.microsoft.com/office/drawing/2014/main" id="{1C63BC18-7335-893F-5FFC-9673A9AF5493}"/>
                  </a:ext>
                </a:extLst>
              </p:cNvPr>
              <p:cNvPicPr>
                <a:picLocks noChangeAspect="1"/>
              </p:cNvPicPr>
              <p:nvPr/>
            </p:nvPicPr>
            <p:blipFill>
              <a:blip r:embed="rId9"/>
              <a:stretch>
                <a:fillRect/>
              </a:stretch>
            </p:blipFill>
            <p:spPr>
              <a:xfrm>
                <a:off x="9273363" y="1950870"/>
                <a:ext cx="2657418" cy="2533175"/>
              </a:xfrm>
              <a:prstGeom prst="rect">
                <a:avLst/>
              </a:prstGeom>
            </p:spPr>
          </p:pic>
        </mc:Fallback>
      </mc:AlternateContent>
      <p:cxnSp>
        <p:nvCxnSpPr>
          <p:cNvPr id="50" name="Straight Connector 49">
            <a:extLst>
              <a:ext uri="{FF2B5EF4-FFF2-40B4-BE49-F238E27FC236}">
                <a16:creationId xmlns:a16="http://schemas.microsoft.com/office/drawing/2014/main" id="{04E48ABF-3025-59BE-DB0C-FCF7CF0B05D5}"/>
              </a:ext>
            </a:extLst>
          </p:cNvPr>
          <p:cNvCxnSpPr>
            <a:cxnSpLocks/>
          </p:cNvCxnSpPr>
          <p:nvPr/>
        </p:nvCxnSpPr>
        <p:spPr>
          <a:xfrm>
            <a:off x="8600880" y="2439756"/>
            <a:ext cx="113514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A871EB8-E3D6-3F82-E2DF-BEDF504235D7}"/>
              </a:ext>
            </a:extLst>
          </p:cNvPr>
          <p:cNvSpPr/>
          <p:nvPr/>
        </p:nvSpPr>
        <p:spPr>
          <a:xfrm>
            <a:off x="0" y="6156780"/>
            <a:ext cx="10699845" cy="689329"/>
          </a:xfrm>
          <a:prstGeom prst="rect">
            <a:avLst/>
          </a:prstGeom>
          <a:solidFill>
            <a:srgbClr val="025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Proxy data: deep-ocean C      </a:t>
            </a:r>
            <a:r>
              <a:rPr lang="en-US" sz="1600" b="1" u="sng" dirty="0">
                <a:solidFill>
                  <a:schemeClr val="bg1"/>
                </a:solidFill>
              </a:rPr>
              <a:t>N. Pacific ventilation</a:t>
            </a:r>
            <a:r>
              <a:rPr lang="en-US" sz="1600" dirty="0">
                <a:solidFill>
                  <a:schemeClr val="bg1"/>
                </a:solidFill>
              </a:rPr>
              <a:t>      N. Atlantic cooling      Slide 11/18  mgs23@st-andrews.ac.uk</a:t>
            </a:r>
          </a:p>
        </p:txBody>
      </p:sp>
    </p:spTree>
    <p:extLst>
      <p:ext uri="{BB962C8B-B14F-4D97-AF65-F5344CB8AC3E}">
        <p14:creationId xmlns:p14="http://schemas.microsoft.com/office/powerpoint/2010/main" val="18625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right)">
                                      <p:cBhvr>
                                        <p:cTn id="39"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 grpId="1" animBg="1"/>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5D221-2E87-1E35-BE98-DFB8D79D2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20EB12-D65D-CC05-21CE-D5D819E50FA8}"/>
              </a:ext>
            </a:extLst>
          </p:cNvPr>
          <p:cNvSpPr>
            <a:spLocks noGrp="1"/>
          </p:cNvSpPr>
          <p:nvPr>
            <p:ph type="title"/>
          </p:nvPr>
        </p:nvSpPr>
        <p:spPr/>
        <p:txBody>
          <a:bodyPr/>
          <a:lstStyle/>
          <a:p>
            <a:r>
              <a:rPr lang="en-US" dirty="0"/>
              <a:t>Outline: S.O.’s role in glacial CO</a:t>
            </a:r>
            <a:r>
              <a:rPr lang="en-US" baseline="-25000" dirty="0"/>
              <a:t>2</a:t>
            </a:r>
            <a:r>
              <a:rPr lang="en-US" dirty="0"/>
              <a:t> change</a:t>
            </a:r>
          </a:p>
        </p:txBody>
      </p:sp>
      <p:sp>
        <p:nvSpPr>
          <p:cNvPr id="3" name="Content Placeholder 2">
            <a:extLst>
              <a:ext uri="{FF2B5EF4-FFF2-40B4-BE49-F238E27FC236}">
                <a16:creationId xmlns:a16="http://schemas.microsoft.com/office/drawing/2014/main" id="{3F242182-A978-D01C-72E9-921901E35DA9}"/>
              </a:ext>
            </a:extLst>
          </p:cNvPr>
          <p:cNvSpPr>
            <a:spLocks noGrp="1"/>
          </p:cNvSpPr>
          <p:nvPr>
            <p:ph idx="1"/>
          </p:nvPr>
        </p:nvSpPr>
        <p:spPr>
          <a:xfrm>
            <a:off x="370365" y="1825625"/>
            <a:ext cx="5046920" cy="1157853"/>
          </a:xfrm>
        </p:spPr>
        <p:txBody>
          <a:bodyPr/>
          <a:lstStyle/>
          <a:p>
            <a:pPr marL="0" indent="0">
              <a:buNone/>
            </a:pPr>
            <a:r>
              <a:rPr lang="en-US" sz="3000" dirty="0"/>
              <a:t>Document and quantify deep ocean carbon</a:t>
            </a:r>
          </a:p>
          <a:p>
            <a:pPr marL="457200" lvl="1" indent="0">
              <a:buNone/>
            </a:pPr>
            <a:endParaRPr lang="en-US" sz="2000" dirty="0"/>
          </a:p>
        </p:txBody>
      </p:sp>
      <p:sp>
        <p:nvSpPr>
          <p:cNvPr id="7" name="Content Placeholder 2">
            <a:extLst>
              <a:ext uri="{FF2B5EF4-FFF2-40B4-BE49-F238E27FC236}">
                <a16:creationId xmlns:a16="http://schemas.microsoft.com/office/drawing/2014/main" id="{0187E44C-F65C-77AE-646F-712D80609C8D}"/>
              </a:ext>
            </a:extLst>
          </p:cNvPr>
          <p:cNvSpPr txBox="1">
            <a:spLocks/>
          </p:cNvSpPr>
          <p:nvPr/>
        </p:nvSpPr>
        <p:spPr>
          <a:xfrm>
            <a:off x="5482479" y="1825625"/>
            <a:ext cx="6604593"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39750" indent="-530225">
              <a:spcBef>
                <a:spcPts val="0"/>
              </a:spcBef>
              <a:spcAft>
                <a:spcPts val="2400"/>
              </a:spcAft>
              <a:buNone/>
            </a:pPr>
            <a:r>
              <a:rPr lang="en-US" sz="2400" dirty="0"/>
              <a:t>(1) New proxy record: tight coupling between atmospheric and deep-ocean carbon</a:t>
            </a:r>
          </a:p>
        </p:txBody>
      </p:sp>
      <p:sp>
        <p:nvSpPr>
          <p:cNvPr id="8" name="Content Placeholder 2">
            <a:extLst>
              <a:ext uri="{FF2B5EF4-FFF2-40B4-BE49-F238E27FC236}">
                <a16:creationId xmlns:a16="http://schemas.microsoft.com/office/drawing/2014/main" id="{ADFE7A1A-FD28-8A06-2091-9A262DF37E4C}"/>
              </a:ext>
            </a:extLst>
          </p:cNvPr>
          <p:cNvSpPr txBox="1">
            <a:spLocks/>
          </p:cNvSpPr>
          <p:nvPr/>
        </p:nvSpPr>
        <p:spPr>
          <a:xfrm>
            <a:off x="5482479" y="3516313"/>
            <a:ext cx="6794466" cy="2628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68338" indent="-658813">
              <a:spcBef>
                <a:spcPts val="0"/>
              </a:spcBef>
              <a:spcAft>
                <a:spcPts val="2400"/>
              </a:spcAft>
              <a:buNone/>
            </a:pPr>
            <a:r>
              <a:rPr lang="en-US" sz="2400" dirty="0"/>
              <a:t>(2) N. Pacific ventilation (glacial proxy data)</a:t>
            </a:r>
            <a:br>
              <a:rPr lang="en-US" sz="2400" dirty="0"/>
            </a:br>
            <a:r>
              <a:rPr lang="en-US" sz="2400" dirty="0">
                <a:sym typeface="Wingdings" pitchFamily="2" charset="2"/>
              </a:rPr>
              <a:t> </a:t>
            </a:r>
            <a:r>
              <a:rPr lang="en-US" sz="2400" dirty="0"/>
              <a:t>reduces carbon load of upwelling S.O. waters, reducing outgassing </a:t>
            </a:r>
            <a:br>
              <a:rPr lang="en-US" sz="2400" dirty="0"/>
            </a:br>
            <a:r>
              <a:rPr lang="en-US" sz="1800" i="1" dirty="0"/>
              <a:t>(intermediate-complexity Earth system models)</a:t>
            </a:r>
            <a:endParaRPr lang="en-US" sz="1800" dirty="0"/>
          </a:p>
          <a:p>
            <a:pPr marL="668338" indent="-658813">
              <a:spcBef>
                <a:spcPts val="0"/>
              </a:spcBef>
              <a:spcAft>
                <a:spcPts val="2400"/>
              </a:spcAft>
              <a:buNone/>
            </a:pPr>
            <a:r>
              <a:rPr lang="en-US" sz="2400" dirty="0"/>
              <a:t>(3) N. Atlantic cooling </a:t>
            </a:r>
            <a:br>
              <a:rPr lang="en-US" sz="2400" dirty="0"/>
            </a:br>
            <a:r>
              <a:rPr lang="en-US" sz="2400" dirty="0">
                <a:sym typeface="Wingdings" pitchFamily="2" charset="2"/>
              </a:rPr>
              <a:t></a:t>
            </a:r>
            <a:r>
              <a:rPr lang="en-US" sz="2400" dirty="0"/>
              <a:t> glacial-like changes in S.O., </a:t>
            </a:r>
            <a:r>
              <a:rPr lang="en-US" sz="2400" dirty="0" err="1"/>
              <a:t>atms</a:t>
            </a:r>
            <a:r>
              <a:rPr lang="en-US" sz="2400" dirty="0"/>
              <a:t>. CO</a:t>
            </a:r>
            <a:r>
              <a:rPr lang="en-US" sz="2400" baseline="-25000" dirty="0"/>
              <a:t>2</a:t>
            </a:r>
            <a:r>
              <a:rPr lang="en-US" sz="2400" dirty="0"/>
              <a:t> </a:t>
            </a:r>
            <a:r>
              <a:rPr lang="en-US" sz="1800" i="1" dirty="0"/>
              <a:t>(idealized model)</a:t>
            </a:r>
            <a:endParaRPr lang="en-US" sz="2400" i="1" dirty="0"/>
          </a:p>
        </p:txBody>
      </p:sp>
      <p:sp>
        <p:nvSpPr>
          <p:cNvPr id="11" name="Content Placeholder 2">
            <a:extLst>
              <a:ext uri="{FF2B5EF4-FFF2-40B4-BE49-F238E27FC236}">
                <a16:creationId xmlns:a16="http://schemas.microsoft.com/office/drawing/2014/main" id="{6129AC75-61BE-7FAA-6A64-25BD743B866E}"/>
              </a:ext>
            </a:extLst>
          </p:cNvPr>
          <p:cNvSpPr txBox="1">
            <a:spLocks/>
          </p:cNvSpPr>
          <p:nvPr/>
        </p:nvSpPr>
        <p:spPr>
          <a:xfrm>
            <a:off x="370364" y="3516314"/>
            <a:ext cx="5217043" cy="19700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000" dirty="0"/>
              <a:t>Understand driving processes behind it</a:t>
            </a:r>
          </a:p>
          <a:p>
            <a:pPr lvl="1">
              <a:buFontTx/>
              <a:buChar char="-"/>
            </a:pPr>
            <a:r>
              <a:rPr lang="en-US" sz="2000" dirty="0"/>
              <a:t>Northern-Southern Hemisphere connections: remote regions influencing S.O. processes.</a:t>
            </a:r>
          </a:p>
          <a:p>
            <a:pPr lvl="1">
              <a:buFontTx/>
              <a:buChar char="-"/>
            </a:pPr>
            <a:endParaRPr lang="en-US" sz="2000" dirty="0"/>
          </a:p>
          <a:p>
            <a:pPr marL="457200" lvl="1" indent="0">
              <a:buFont typeface="Arial"/>
              <a:buNone/>
            </a:pPr>
            <a:endParaRPr lang="en-US" sz="2000" dirty="0"/>
          </a:p>
        </p:txBody>
      </p:sp>
      <p:sp>
        <p:nvSpPr>
          <p:cNvPr id="9" name="Rectangle 8">
            <a:extLst>
              <a:ext uri="{FF2B5EF4-FFF2-40B4-BE49-F238E27FC236}">
                <a16:creationId xmlns:a16="http://schemas.microsoft.com/office/drawing/2014/main" id="{4F1FC37A-805E-93A6-B2B5-C6F0D382D750}"/>
              </a:ext>
            </a:extLst>
          </p:cNvPr>
          <p:cNvSpPr/>
          <p:nvPr/>
        </p:nvSpPr>
        <p:spPr>
          <a:xfrm>
            <a:off x="0" y="6156780"/>
            <a:ext cx="10699845" cy="689329"/>
          </a:xfrm>
          <a:prstGeom prst="rect">
            <a:avLst/>
          </a:prstGeom>
          <a:solidFill>
            <a:srgbClr val="025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Proxy data: deep-ocean C      N. Pacific ventilation      N. Atlantic cooling      Slide 12/18    mgs23@st-andrews.ac.uk</a:t>
            </a:r>
          </a:p>
        </p:txBody>
      </p:sp>
    </p:spTree>
    <p:extLst>
      <p:ext uri="{BB962C8B-B14F-4D97-AF65-F5344CB8AC3E}">
        <p14:creationId xmlns:p14="http://schemas.microsoft.com/office/powerpoint/2010/main" val="2413234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68275-8E0F-8C40-A0A6-E37FF93B4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EDCB88-1B76-1E91-2362-2D09FDEFA9E7}"/>
              </a:ext>
            </a:extLst>
          </p:cNvPr>
          <p:cNvSpPr>
            <a:spLocks noGrp="1"/>
          </p:cNvSpPr>
          <p:nvPr>
            <p:ph type="title"/>
          </p:nvPr>
        </p:nvSpPr>
        <p:spPr/>
        <p:txBody>
          <a:bodyPr/>
          <a:lstStyle/>
          <a:p>
            <a:r>
              <a:rPr lang="en-US" dirty="0"/>
              <a:t>Outline: S.O.’s role in glacial CO</a:t>
            </a:r>
            <a:r>
              <a:rPr lang="en-US" baseline="-25000" dirty="0"/>
              <a:t>2</a:t>
            </a:r>
            <a:r>
              <a:rPr lang="en-US" dirty="0"/>
              <a:t> change</a:t>
            </a:r>
          </a:p>
        </p:txBody>
      </p:sp>
      <p:sp>
        <p:nvSpPr>
          <p:cNvPr id="3" name="Content Placeholder 2">
            <a:extLst>
              <a:ext uri="{FF2B5EF4-FFF2-40B4-BE49-F238E27FC236}">
                <a16:creationId xmlns:a16="http://schemas.microsoft.com/office/drawing/2014/main" id="{82B93A38-82E0-5945-4AF9-83675AD3C4B4}"/>
              </a:ext>
            </a:extLst>
          </p:cNvPr>
          <p:cNvSpPr>
            <a:spLocks noGrp="1"/>
          </p:cNvSpPr>
          <p:nvPr>
            <p:ph idx="1"/>
          </p:nvPr>
        </p:nvSpPr>
        <p:spPr>
          <a:xfrm>
            <a:off x="370365" y="1825625"/>
            <a:ext cx="5046920" cy="1157853"/>
          </a:xfrm>
        </p:spPr>
        <p:txBody>
          <a:bodyPr/>
          <a:lstStyle/>
          <a:p>
            <a:pPr marL="0" indent="0">
              <a:buNone/>
            </a:pPr>
            <a:r>
              <a:rPr lang="en-US" sz="3000" dirty="0"/>
              <a:t>Document and quantify deep ocean carbon</a:t>
            </a:r>
          </a:p>
          <a:p>
            <a:pPr marL="457200" lvl="1" indent="0">
              <a:buNone/>
            </a:pPr>
            <a:endParaRPr lang="en-US" sz="2000" dirty="0"/>
          </a:p>
        </p:txBody>
      </p:sp>
      <p:sp>
        <p:nvSpPr>
          <p:cNvPr id="7" name="Content Placeholder 2">
            <a:extLst>
              <a:ext uri="{FF2B5EF4-FFF2-40B4-BE49-F238E27FC236}">
                <a16:creationId xmlns:a16="http://schemas.microsoft.com/office/drawing/2014/main" id="{3E23CD2F-BAAB-FB4E-B9DD-22D96001ACBE}"/>
              </a:ext>
            </a:extLst>
          </p:cNvPr>
          <p:cNvSpPr txBox="1">
            <a:spLocks/>
          </p:cNvSpPr>
          <p:nvPr/>
        </p:nvSpPr>
        <p:spPr>
          <a:xfrm>
            <a:off x="5482479" y="1825625"/>
            <a:ext cx="6604593"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39750" indent="-530225">
              <a:spcBef>
                <a:spcPts val="0"/>
              </a:spcBef>
              <a:spcAft>
                <a:spcPts val="2400"/>
              </a:spcAft>
              <a:buNone/>
            </a:pPr>
            <a:r>
              <a:rPr lang="en-US" sz="2400" dirty="0"/>
              <a:t>(1) New proxy record: tight coupling between atmospheric and deep-ocean carbon</a:t>
            </a:r>
          </a:p>
        </p:txBody>
      </p:sp>
      <p:sp>
        <p:nvSpPr>
          <p:cNvPr id="8" name="Content Placeholder 2">
            <a:extLst>
              <a:ext uri="{FF2B5EF4-FFF2-40B4-BE49-F238E27FC236}">
                <a16:creationId xmlns:a16="http://schemas.microsoft.com/office/drawing/2014/main" id="{4A310792-1B9B-BB23-C7C3-62AF17F29212}"/>
              </a:ext>
            </a:extLst>
          </p:cNvPr>
          <p:cNvSpPr txBox="1">
            <a:spLocks/>
          </p:cNvSpPr>
          <p:nvPr/>
        </p:nvSpPr>
        <p:spPr>
          <a:xfrm>
            <a:off x="5482479" y="3516313"/>
            <a:ext cx="6794466" cy="2628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68338" indent="-658813">
              <a:spcBef>
                <a:spcPts val="0"/>
              </a:spcBef>
              <a:spcAft>
                <a:spcPts val="2400"/>
              </a:spcAft>
              <a:buNone/>
            </a:pPr>
            <a:r>
              <a:rPr lang="en-US" sz="2400" dirty="0"/>
              <a:t>(2) N. Pacific ventilation (glacial proxy data)</a:t>
            </a:r>
            <a:br>
              <a:rPr lang="en-US" sz="2400" dirty="0"/>
            </a:br>
            <a:r>
              <a:rPr lang="en-US" sz="2400" dirty="0">
                <a:sym typeface="Wingdings" pitchFamily="2" charset="2"/>
              </a:rPr>
              <a:t> </a:t>
            </a:r>
            <a:r>
              <a:rPr lang="en-US" sz="2400" dirty="0"/>
              <a:t>reduces carbon load of upwelling S.O. waters, reducing outgassing </a:t>
            </a:r>
            <a:br>
              <a:rPr lang="en-US" sz="2400" dirty="0"/>
            </a:br>
            <a:r>
              <a:rPr lang="en-US" sz="1800" i="1" dirty="0"/>
              <a:t>(intermediate-complexity Earth system models)</a:t>
            </a:r>
            <a:endParaRPr lang="en-US" sz="1800" dirty="0"/>
          </a:p>
          <a:p>
            <a:pPr marL="668338" indent="-658813">
              <a:spcBef>
                <a:spcPts val="0"/>
              </a:spcBef>
              <a:spcAft>
                <a:spcPts val="2400"/>
              </a:spcAft>
              <a:buNone/>
            </a:pPr>
            <a:r>
              <a:rPr lang="en-US" sz="2400" b="1" dirty="0"/>
              <a:t>(3) N. Atlantic cooling </a:t>
            </a:r>
            <a:br>
              <a:rPr lang="en-US" sz="2400" b="1" dirty="0"/>
            </a:br>
            <a:r>
              <a:rPr lang="en-US" sz="2400" b="1" dirty="0">
                <a:sym typeface="Wingdings" pitchFamily="2" charset="2"/>
              </a:rPr>
              <a:t></a:t>
            </a:r>
            <a:r>
              <a:rPr lang="en-US" sz="2400" b="1" dirty="0"/>
              <a:t> glacial-like changes in S.O., </a:t>
            </a:r>
            <a:r>
              <a:rPr lang="en-US" sz="2400" b="1" dirty="0" err="1"/>
              <a:t>atms</a:t>
            </a:r>
            <a:r>
              <a:rPr lang="en-US" sz="2400" b="1" dirty="0"/>
              <a:t>. CO</a:t>
            </a:r>
            <a:r>
              <a:rPr lang="en-US" sz="2400" b="1" baseline="-25000" dirty="0"/>
              <a:t>2</a:t>
            </a:r>
            <a:r>
              <a:rPr lang="en-US" sz="2400" b="1" dirty="0"/>
              <a:t> </a:t>
            </a:r>
            <a:r>
              <a:rPr lang="en-US" sz="1800" b="1" i="1" dirty="0"/>
              <a:t>(idealized model)</a:t>
            </a:r>
            <a:endParaRPr lang="en-US" sz="2400" b="1" i="1" dirty="0"/>
          </a:p>
        </p:txBody>
      </p:sp>
      <p:sp>
        <p:nvSpPr>
          <p:cNvPr id="11" name="Content Placeholder 2">
            <a:extLst>
              <a:ext uri="{FF2B5EF4-FFF2-40B4-BE49-F238E27FC236}">
                <a16:creationId xmlns:a16="http://schemas.microsoft.com/office/drawing/2014/main" id="{622319F7-A998-B68B-7FBA-2BE3192C4819}"/>
              </a:ext>
            </a:extLst>
          </p:cNvPr>
          <p:cNvSpPr txBox="1">
            <a:spLocks/>
          </p:cNvSpPr>
          <p:nvPr/>
        </p:nvSpPr>
        <p:spPr>
          <a:xfrm>
            <a:off x="370364" y="3516314"/>
            <a:ext cx="5217043" cy="19700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000" dirty="0"/>
              <a:t>Understand driving processes behind it</a:t>
            </a:r>
          </a:p>
          <a:p>
            <a:pPr lvl="1">
              <a:buFontTx/>
              <a:buChar char="-"/>
            </a:pPr>
            <a:r>
              <a:rPr lang="en-US" sz="2000" dirty="0"/>
              <a:t>Northern-Southern Hemisphere connections: remote regions influencing S.O. processes.</a:t>
            </a:r>
          </a:p>
          <a:p>
            <a:pPr lvl="1">
              <a:buFontTx/>
              <a:buChar char="-"/>
            </a:pPr>
            <a:endParaRPr lang="en-US" sz="2000" dirty="0"/>
          </a:p>
          <a:p>
            <a:pPr marL="457200" lvl="1" indent="0">
              <a:buFont typeface="Arial"/>
              <a:buNone/>
            </a:pPr>
            <a:endParaRPr lang="en-US" sz="2000" dirty="0"/>
          </a:p>
        </p:txBody>
      </p:sp>
      <p:sp>
        <p:nvSpPr>
          <p:cNvPr id="10" name="Rectangle 9">
            <a:extLst>
              <a:ext uri="{FF2B5EF4-FFF2-40B4-BE49-F238E27FC236}">
                <a16:creationId xmlns:a16="http://schemas.microsoft.com/office/drawing/2014/main" id="{DCAD870B-CA09-8B51-9B02-365779E1CE16}"/>
              </a:ext>
            </a:extLst>
          </p:cNvPr>
          <p:cNvSpPr/>
          <p:nvPr/>
        </p:nvSpPr>
        <p:spPr>
          <a:xfrm>
            <a:off x="0" y="6156780"/>
            <a:ext cx="10699845" cy="689329"/>
          </a:xfrm>
          <a:prstGeom prst="rect">
            <a:avLst/>
          </a:prstGeom>
          <a:solidFill>
            <a:srgbClr val="025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Proxy data: deep-ocean C      N. Pacific ventilation      N. Atlantic cooling      Slide 13/18    mgs23@st-andrews.ac.uk</a:t>
            </a:r>
          </a:p>
        </p:txBody>
      </p:sp>
    </p:spTree>
    <p:extLst>
      <p:ext uri="{BB962C8B-B14F-4D97-AF65-F5344CB8AC3E}">
        <p14:creationId xmlns:p14="http://schemas.microsoft.com/office/powerpoint/2010/main" val="3623311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75AE0-D69D-D9F3-FB6C-A75073CD086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9D54F50-950A-572C-DDF7-1921E3D2E317}"/>
              </a:ext>
            </a:extLst>
          </p:cNvPr>
          <p:cNvSpPr txBox="1"/>
          <p:nvPr/>
        </p:nvSpPr>
        <p:spPr>
          <a:xfrm>
            <a:off x="3713422" y="3851176"/>
            <a:ext cx="4345764" cy="1946687"/>
          </a:xfrm>
          <a:prstGeom prst="rect">
            <a:avLst/>
          </a:prstGeom>
          <a:noFill/>
        </p:spPr>
        <p:txBody>
          <a:bodyPr wrap="square" rtlCol="0">
            <a:spAutoFit/>
          </a:bodyPr>
          <a:lstStyle/>
          <a:p>
            <a:pPr>
              <a:spcAft>
                <a:spcPts val="1500"/>
              </a:spcAft>
            </a:pPr>
            <a:r>
              <a:rPr lang="en-US" dirty="0"/>
              <a:t>Total incoming insolation (W/m</a:t>
            </a:r>
            <a:r>
              <a:rPr lang="en-US" baseline="30000" dirty="0"/>
              <a:t>2</a:t>
            </a:r>
            <a:r>
              <a:rPr lang="en-US" dirty="0"/>
              <a:t>) negligibly affected</a:t>
            </a:r>
          </a:p>
          <a:p>
            <a:pPr>
              <a:spcAft>
                <a:spcPts val="1200"/>
              </a:spcAft>
            </a:pPr>
            <a:r>
              <a:rPr lang="en-US" dirty="0"/>
              <a:t>Rather impact </a:t>
            </a:r>
            <a:r>
              <a:rPr lang="en-US" i="1" dirty="0"/>
              <a:t>latitudinal distribution </a:t>
            </a:r>
            <a:r>
              <a:rPr lang="en-US" dirty="0"/>
              <a:t>&amp; </a:t>
            </a:r>
            <a:r>
              <a:rPr lang="en-US" i="1" dirty="0"/>
              <a:t>seasonality</a:t>
            </a:r>
            <a:r>
              <a:rPr lang="en-US" dirty="0"/>
              <a:t> of the incoming energy </a:t>
            </a:r>
            <a:r>
              <a:rPr lang="en-US" i="1" dirty="0"/>
              <a:t>(cooler Northern summers == ice sheets don’t melt back, can grow very large)</a:t>
            </a:r>
          </a:p>
        </p:txBody>
      </p:sp>
      <p:grpSp>
        <p:nvGrpSpPr>
          <p:cNvPr id="39" name="Group 38">
            <a:extLst>
              <a:ext uri="{FF2B5EF4-FFF2-40B4-BE49-F238E27FC236}">
                <a16:creationId xmlns:a16="http://schemas.microsoft.com/office/drawing/2014/main" id="{A6442063-F364-972D-ADF8-0930950C16F0}"/>
              </a:ext>
            </a:extLst>
          </p:cNvPr>
          <p:cNvGrpSpPr/>
          <p:nvPr/>
        </p:nvGrpSpPr>
        <p:grpSpPr>
          <a:xfrm>
            <a:off x="7403749" y="3067350"/>
            <a:ext cx="4737680" cy="3046649"/>
            <a:chOff x="7403749" y="2940350"/>
            <a:chExt cx="4737680" cy="3046649"/>
          </a:xfrm>
        </p:grpSpPr>
        <p:grpSp>
          <p:nvGrpSpPr>
            <p:cNvPr id="33" name="Group 32">
              <a:extLst>
                <a:ext uri="{FF2B5EF4-FFF2-40B4-BE49-F238E27FC236}">
                  <a16:creationId xmlns:a16="http://schemas.microsoft.com/office/drawing/2014/main" id="{9D2E28CE-8892-3BE9-0EE3-463082626EF5}"/>
                </a:ext>
              </a:extLst>
            </p:cNvPr>
            <p:cNvGrpSpPr/>
            <p:nvPr/>
          </p:nvGrpSpPr>
          <p:grpSpPr>
            <a:xfrm>
              <a:off x="7403749" y="2940350"/>
              <a:ext cx="4730076" cy="2758758"/>
              <a:chOff x="7403749" y="3105240"/>
              <a:chExt cx="4730076" cy="2758758"/>
            </a:xfrm>
          </p:grpSpPr>
          <p:sp>
            <p:nvSpPr>
              <p:cNvPr id="6" name="TextBox 5">
                <a:extLst>
                  <a:ext uri="{FF2B5EF4-FFF2-40B4-BE49-F238E27FC236}">
                    <a16:creationId xmlns:a16="http://schemas.microsoft.com/office/drawing/2014/main" id="{00E5D8EC-8D82-45D3-E661-B3D884BE75BF}"/>
                  </a:ext>
                </a:extLst>
              </p:cNvPr>
              <p:cNvSpPr txBox="1"/>
              <p:nvPr/>
            </p:nvSpPr>
            <p:spPr>
              <a:xfrm>
                <a:off x="7403749" y="3105240"/>
                <a:ext cx="4730076" cy="369332"/>
              </a:xfrm>
              <a:prstGeom prst="rect">
                <a:avLst/>
              </a:prstGeom>
              <a:noFill/>
            </p:spPr>
            <p:txBody>
              <a:bodyPr wrap="square">
                <a:spAutoFit/>
              </a:bodyPr>
              <a:lstStyle/>
              <a:p>
                <a:pPr algn="ctr">
                  <a:spcAft>
                    <a:spcPts val="1200"/>
                  </a:spcAft>
                </a:pPr>
                <a:r>
                  <a:rPr lang="en-GB" b="1" dirty="0">
                    <a:latin typeface="Arial" panose="020B0604020202020204" pitchFamily="34" charset="0"/>
                    <a:cs typeface="Arial" panose="020B0604020202020204" pitchFamily="34" charset="0"/>
                  </a:rPr>
                  <a:t>…Southern Hemisphere carbon cycling?</a:t>
                </a:r>
              </a:p>
            </p:txBody>
          </p:sp>
          <p:grpSp>
            <p:nvGrpSpPr>
              <p:cNvPr id="7" name="Group 6">
                <a:extLst>
                  <a:ext uri="{FF2B5EF4-FFF2-40B4-BE49-F238E27FC236}">
                    <a16:creationId xmlns:a16="http://schemas.microsoft.com/office/drawing/2014/main" id="{36D4A58E-9F7B-00FF-BC37-32A23472F821}"/>
                  </a:ext>
                </a:extLst>
              </p:cNvPr>
              <p:cNvGrpSpPr/>
              <p:nvPr/>
            </p:nvGrpSpPr>
            <p:grpSpPr>
              <a:xfrm>
                <a:off x="7854211" y="3451951"/>
                <a:ext cx="3746050" cy="2412047"/>
                <a:chOff x="3543927" y="1208222"/>
                <a:chExt cx="3746050" cy="2412047"/>
              </a:xfrm>
            </p:grpSpPr>
            <p:pic>
              <p:nvPicPr>
                <p:cNvPr id="22" name="Picture 21">
                  <a:extLst>
                    <a:ext uri="{FF2B5EF4-FFF2-40B4-BE49-F238E27FC236}">
                      <a16:creationId xmlns:a16="http://schemas.microsoft.com/office/drawing/2014/main" id="{C67272DB-4851-6856-B2F4-C80CD7586D16}"/>
                    </a:ext>
                  </a:extLst>
                </p:cNvPr>
                <p:cNvPicPr>
                  <a:picLocks noChangeAspect="1"/>
                </p:cNvPicPr>
                <p:nvPr/>
              </p:nvPicPr>
              <p:blipFill>
                <a:blip r:embed="rId3"/>
                <a:stretch>
                  <a:fillRect/>
                </a:stretch>
              </p:blipFill>
              <p:spPr>
                <a:xfrm flipH="1">
                  <a:off x="3543927" y="1208222"/>
                  <a:ext cx="3746050" cy="2227381"/>
                </a:xfrm>
                <a:prstGeom prst="rect">
                  <a:avLst/>
                </a:prstGeom>
              </p:spPr>
            </p:pic>
            <p:sp>
              <p:nvSpPr>
                <p:cNvPr id="23" name="TextBox 22">
                  <a:extLst>
                    <a:ext uri="{FF2B5EF4-FFF2-40B4-BE49-F238E27FC236}">
                      <a16:creationId xmlns:a16="http://schemas.microsoft.com/office/drawing/2014/main" id="{EA74FEC7-FC1D-06AB-2657-1EB1A1FDA2AC}"/>
                    </a:ext>
                  </a:extLst>
                </p:cNvPr>
                <p:cNvSpPr txBox="1"/>
                <p:nvPr/>
              </p:nvSpPr>
              <p:spPr>
                <a:xfrm>
                  <a:off x="5541782" y="3343270"/>
                  <a:ext cx="772969" cy="276999"/>
                </a:xfrm>
                <a:prstGeom prst="rect">
                  <a:avLst/>
                </a:prstGeom>
                <a:noFill/>
              </p:spPr>
              <p:txBody>
                <a:bodyPr wrap="none" rtlCol="0">
                  <a:spAutoFit/>
                </a:bodyPr>
                <a:lstStyle/>
                <a:p>
                  <a:r>
                    <a:rPr lang="en-US" sz="600" i="1" dirty="0">
                      <a:latin typeface="Arial" panose="020B0604020202020204" pitchFamily="34" charset="0"/>
                      <a:cs typeface="Arial" panose="020B0604020202020204" pitchFamily="34" charset="0"/>
                    </a:rPr>
                    <a:t>Gent, 2016</a:t>
                  </a:r>
                </a:p>
                <a:p>
                  <a:r>
                    <a:rPr lang="en-US" sz="600" i="1" dirty="0">
                      <a:latin typeface="Arial" panose="020B0604020202020204" pitchFamily="34" charset="0"/>
                      <a:cs typeface="Arial" panose="020B0604020202020204" pitchFamily="34" charset="0"/>
                    </a:rPr>
                    <a:t>Chen et al., 2022</a:t>
                  </a:r>
                </a:p>
              </p:txBody>
            </p:sp>
          </p:grpSp>
        </p:grpSp>
        <p:pic>
          <p:nvPicPr>
            <p:cNvPr id="38" name="Picture 37">
              <a:extLst>
                <a:ext uri="{FF2B5EF4-FFF2-40B4-BE49-F238E27FC236}">
                  <a16:creationId xmlns:a16="http://schemas.microsoft.com/office/drawing/2014/main" id="{68AEE49D-0913-4757-34B7-EDB87E7356DD}"/>
                </a:ext>
              </a:extLst>
            </p:cNvPr>
            <p:cNvPicPr>
              <a:picLocks noChangeAspect="1"/>
            </p:cNvPicPr>
            <p:nvPr/>
          </p:nvPicPr>
          <p:blipFill>
            <a:blip r:embed="rId4"/>
            <a:stretch>
              <a:fillRect/>
            </a:stretch>
          </p:blipFill>
          <p:spPr>
            <a:xfrm>
              <a:off x="10478207" y="4111798"/>
              <a:ext cx="1663222" cy="1875201"/>
            </a:xfrm>
            <a:prstGeom prst="rect">
              <a:avLst/>
            </a:prstGeom>
          </p:spPr>
        </p:pic>
      </p:grpSp>
      <p:sp>
        <p:nvSpPr>
          <p:cNvPr id="2" name="Title 1">
            <a:extLst>
              <a:ext uri="{FF2B5EF4-FFF2-40B4-BE49-F238E27FC236}">
                <a16:creationId xmlns:a16="http://schemas.microsoft.com/office/drawing/2014/main" id="{692B5B6C-67E4-7CEA-7077-9F90D06266EB}"/>
              </a:ext>
            </a:extLst>
          </p:cNvPr>
          <p:cNvSpPr>
            <a:spLocks noGrp="1"/>
          </p:cNvSpPr>
          <p:nvPr>
            <p:ph type="title"/>
          </p:nvPr>
        </p:nvSpPr>
        <p:spPr>
          <a:xfrm>
            <a:off x="838200" y="1"/>
            <a:ext cx="10515600" cy="1690688"/>
          </a:xfrm>
        </p:spPr>
        <p:txBody>
          <a:bodyPr>
            <a:normAutofit/>
          </a:bodyPr>
          <a:lstStyle/>
          <a:p>
            <a:r>
              <a:rPr lang="en-US" sz="3200" dirty="0"/>
              <a:t>N. Hemisphere pacing… S. Hemisphere carbon cycling?</a:t>
            </a:r>
          </a:p>
        </p:txBody>
      </p:sp>
      <p:grpSp>
        <p:nvGrpSpPr>
          <p:cNvPr id="3" name="Group 2">
            <a:extLst>
              <a:ext uri="{FF2B5EF4-FFF2-40B4-BE49-F238E27FC236}">
                <a16:creationId xmlns:a16="http://schemas.microsoft.com/office/drawing/2014/main" id="{E53C9AAE-1C33-3705-AD17-2E07837017C2}"/>
              </a:ext>
            </a:extLst>
          </p:cNvPr>
          <p:cNvGrpSpPr/>
          <p:nvPr/>
        </p:nvGrpSpPr>
        <p:grpSpPr>
          <a:xfrm>
            <a:off x="163965" y="3273405"/>
            <a:ext cx="3508627" cy="2840238"/>
            <a:chOff x="403805" y="1489579"/>
            <a:chExt cx="3508627" cy="2840238"/>
          </a:xfrm>
        </p:grpSpPr>
        <p:grpSp>
          <p:nvGrpSpPr>
            <p:cNvPr id="11" name="Group 10">
              <a:extLst>
                <a:ext uri="{FF2B5EF4-FFF2-40B4-BE49-F238E27FC236}">
                  <a16:creationId xmlns:a16="http://schemas.microsoft.com/office/drawing/2014/main" id="{A8862B48-9082-898A-9ED1-13343A726DA6}"/>
                </a:ext>
              </a:extLst>
            </p:cNvPr>
            <p:cNvGrpSpPr/>
            <p:nvPr/>
          </p:nvGrpSpPr>
          <p:grpSpPr>
            <a:xfrm>
              <a:off x="403805" y="1489579"/>
              <a:ext cx="3508627" cy="2317018"/>
              <a:chOff x="91602" y="1969713"/>
              <a:chExt cx="3508627" cy="2317018"/>
            </a:xfrm>
          </p:grpSpPr>
          <p:grpSp>
            <p:nvGrpSpPr>
              <p:cNvPr id="12" name="Group 11">
                <a:extLst>
                  <a:ext uri="{FF2B5EF4-FFF2-40B4-BE49-F238E27FC236}">
                    <a16:creationId xmlns:a16="http://schemas.microsoft.com/office/drawing/2014/main" id="{3ED38D3E-1EC2-7CFD-7102-FEF8DFBA139C}"/>
                  </a:ext>
                </a:extLst>
              </p:cNvPr>
              <p:cNvGrpSpPr/>
              <p:nvPr/>
            </p:nvGrpSpPr>
            <p:grpSpPr>
              <a:xfrm>
                <a:off x="91602" y="1969713"/>
                <a:ext cx="3508627" cy="2317018"/>
                <a:chOff x="2369519" y="-58603"/>
                <a:chExt cx="3508627" cy="2317018"/>
              </a:xfrm>
            </p:grpSpPr>
            <p:pic>
              <p:nvPicPr>
                <p:cNvPr id="14" name="Picture 2" descr="Milankovitch cycli on Make a GIF">
                  <a:extLst>
                    <a:ext uri="{FF2B5EF4-FFF2-40B4-BE49-F238E27FC236}">
                      <a16:creationId xmlns:a16="http://schemas.microsoft.com/office/drawing/2014/main" id="{B5CEF4BB-1A5E-657F-9088-A495186BC8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6243" y="305469"/>
                  <a:ext cx="3471903" cy="19529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7C0AB04-78D6-710E-7246-3B818517A5B2}"/>
                    </a:ext>
                  </a:extLst>
                </p:cNvPr>
                <p:cNvSpPr txBox="1"/>
                <p:nvPr/>
              </p:nvSpPr>
              <p:spPr>
                <a:xfrm>
                  <a:off x="2369519" y="-58603"/>
                  <a:ext cx="3508627" cy="400110"/>
                </a:xfrm>
                <a:prstGeom prst="rect">
                  <a:avLst/>
                </a:prstGeom>
                <a:solidFill>
                  <a:schemeClr val="bg1"/>
                </a:solidFill>
              </p:spPr>
              <p:txBody>
                <a:bodyPr wrap="square">
                  <a:spAutoFit/>
                </a:bodyPr>
                <a:lstStyle/>
                <a:p>
                  <a:pPr algn="ctr"/>
                  <a:r>
                    <a:rPr lang="en-GB" sz="2000" dirty="0">
                      <a:cs typeface="Arial" panose="020B0604020202020204" pitchFamily="34" charset="0"/>
                    </a:rPr>
                    <a:t>Orbital “Milankovitch” Cycles</a:t>
                  </a:r>
                  <a:endParaRPr lang="en-GB" sz="2000" dirty="0"/>
                </a:p>
              </p:txBody>
            </p:sp>
          </p:grpSp>
          <p:sp>
            <p:nvSpPr>
              <p:cNvPr id="13" name="TextBox 12">
                <a:extLst>
                  <a:ext uri="{FF2B5EF4-FFF2-40B4-BE49-F238E27FC236}">
                    <a16:creationId xmlns:a16="http://schemas.microsoft.com/office/drawing/2014/main" id="{622C215B-0DF6-2103-D9E7-6D0B4A9BD704}"/>
                  </a:ext>
                </a:extLst>
              </p:cNvPr>
              <p:cNvSpPr txBox="1"/>
              <p:nvPr/>
            </p:nvSpPr>
            <p:spPr>
              <a:xfrm>
                <a:off x="973945" y="4056862"/>
                <a:ext cx="1189580" cy="153888"/>
              </a:xfrm>
              <a:prstGeom prst="rect">
                <a:avLst/>
              </a:prstGeom>
              <a:noFill/>
            </p:spPr>
            <p:txBody>
              <a:bodyPr wrap="square">
                <a:spAutoFit/>
              </a:bodyPr>
              <a:lstStyle/>
              <a:p>
                <a:pPr algn="r"/>
                <a:r>
                  <a:rPr lang="en-GB" sz="400" i="1" dirty="0">
                    <a:solidFill>
                      <a:schemeClr val="tx2"/>
                    </a:solidFill>
                    <a:latin typeface="Arial" panose="020B0604020202020204" pitchFamily="34" charset="0"/>
                    <a:cs typeface="Arial" panose="020B0604020202020204" pitchFamily="34" charset="0"/>
                  </a:rPr>
                  <a:t>youtube.com/</a:t>
                </a:r>
                <a:r>
                  <a:rPr lang="en-GB" sz="400" i="1" dirty="0" err="1">
                    <a:solidFill>
                      <a:schemeClr val="tx2"/>
                    </a:solidFill>
                    <a:latin typeface="Arial" panose="020B0604020202020204" pitchFamily="34" charset="0"/>
                    <a:cs typeface="Arial" panose="020B0604020202020204" pitchFamily="34" charset="0"/>
                  </a:rPr>
                  <a:t>watch?v</a:t>
                </a:r>
                <a:r>
                  <a:rPr lang="en-GB" sz="400" i="1" dirty="0">
                    <a:solidFill>
                      <a:schemeClr val="tx2"/>
                    </a:solidFill>
                    <a:latin typeface="Arial" panose="020B0604020202020204" pitchFamily="34" charset="0"/>
                    <a:cs typeface="Arial" panose="020B0604020202020204" pitchFamily="34" charset="0"/>
                  </a:rPr>
                  <a:t>=</a:t>
                </a:r>
                <a:r>
                  <a:rPr lang="en-GB" sz="400" i="1" dirty="0" err="1">
                    <a:solidFill>
                      <a:schemeClr val="tx2"/>
                    </a:solidFill>
                    <a:latin typeface="Arial" panose="020B0604020202020204" pitchFamily="34" charset="0"/>
                    <a:cs typeface="Arial" panose="020B0604020202020204" pitchFamily="34" charset="0"/>
                  </a:rPr>
                  <a:t>OWXoRSIxyIU</a:t>
                </a:r>
                <a:endParaRPr lang="en-GB" sz="400" i="1" dirty="0">
                  <a:solidFill>
                    <a:schemeClr val="tx2"/>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EABD8C37-7620-DEEA-E286-2BF44B70D5D7}"/>
                </a:ext>
              </a:extLst>
            </p:cNvPr>
            <p:cNvGrpSpPr/>
            <p:nvPr/>
          </p:nvGrpSpPr>
          <p:grpSpPr>
            <a:xfrm>
              <a:off x="480479" y="3806597"/>
              <a:ext cx="3234060" cy="523220"/>
              <a:chOff x="-14523" y="3078613"/>
              <a:chExt cx="3234060" cy="523220"/>
            </a:xfrm>
          </p:grpSpPr>
          <p:sp>
            <p:nvSpPr>
              <p:cNvPr id="19" name="TextBox 18">
                <a:extLst>
                  <a:ext uri="{FF2B5EF4-FFF2-40B4-BE49-F238E27FC236}">
                    <a16:creationId xmlns:a16="http://schemas.microsoft.com/office/drawing/2014/main" id="{CB522668-FB9B-9B21-F9D3-D94DF13F22F8}"/>
                  </a:ext>
                </a:extLst>
              </p:cNvPr>
              <p:cNvSpPr txBox="1"/>
              <p:nvPr/>
            </p:nvSpPr>
            <p:spPr>
              <a:xfrm>
                <a:off x="-14523" y="3082021"/>
                <a:ext cx="1029686" cy="307777"/>
              </a:xfrm>
              <a:prstGeom prst="rect">
                <a:avLst/>
              </a:prstGeom>
              <a:solidFill>
                <a:schemeClr val="bg1"/>
              </a:solidFill>
            </p:spPr>
            <p:txBody>
              <a:bodyPr wrap="square">
                <a:spAutoFit/>
              </a:bodyPr>
              <a:lstStyle/>
              <a:p>
                <a:pPr algn="ctr"/>
                <a:r>
                  <a:rPr lang="en-GB" sz="1400" dirty="0">
                    <a:cs typeface="Arial" panose="020B0604020202020204" pitchFamily="34" charset="0"/>
                  </a:rPr>
                  <a:t>~41,000 yr</a:t>
                </a:r>
                <a:endParaRPr lang="en-GB" sz="1400" dirty="0"/>
              </a:p>
            </p:txBody>
          </p:sp>
          <p:sp>
            <p:nvSpPr>
              <p:cNvPr id="20" name="TextBox 19">
                <a:extLst>
                  <a:ext uri="{FF2B5EF4-FFF2-40B4-BE49-F238E27FC236}">
                    <a16:creationId xmlns:a16="http://schemas.microsoft.com/office/drawing/2014/main" id="{0AA6CA85-AE66-AFA7-126F-1FC706884CE7}"/>
                  </a:ext>
                </a:extLst>
              </p:cNvPr>
              <p:cNvSpPr txBox="1"/>
              <p:nvPr/>
            </p:nvSpPr>
            <p:spPr>
              <a:xfrm>
                <a:off x="935522" y="3082021"/>
                <a:ext cx="1241190" cy="307777"/>
              </a:xfrm>
              <a:prstGeom prst="rect">
                <a:avLst/>
              </a:prstGeom>
              <a:solidFill>
                <a:schemeClr val="bg1"/>
              </a:solidFill>
            </p:spPr>
            <p:txBody>
              <a:bodyPr wrap="square">
                <a:spAutoFit/>
              </a:bodyPr>
              <a:lstStyle/>
              <a:p>
                <a:pPr algn="ctr"/>
                <a:r>
                  <a:rPr lang="en-GB" sz="1400" dirty="0">
                    <a:cs typeface="Arial" panose="020B0604020202020204" pitchFamily="34" charset="0"/>
                  </a:rPr>
                  <a:t>~21,000 yr</a:t>
                </a:r>
                <a:endParaRPr lang="en-GB" sz="1400" dirty="0"/>
              </a:p>
            </p:txBody>
          </p:sp>
          <p:sp>
            <p:nvSpPr>
              <p:cNvPr id="21" name="TextBox 20">
                <a:extLst>
                  <a:ext uri="{FF2B5EF4-FFF2-40B4-BE49-F238E27FC236}">
                    <a16:creationId xmlns:a16="http://schemas.microsoft.com/office/drawing/2014/main" id="{42EB84C4-E94C-5B30-74D7-1F32A4FDBF1D}"/>
                  </a:ext>
                </a:extLst>
              </p:cNvPr>
              <p:cNvSpPr txBox="1"/>
              <p:nvPr/>
            </p:nvSpPr>
            <p:spPr>
              <a:xfrm>
                <a:off x="2018567" y="3078613"/>
                <a:ext cx="1200970" cy="523220"/>
              </a:xfrm>
              <a:prstGeom prst="rect">
                <a:avLst/>
              </a:prstGeom>
              <a:solidFill>
                <a:schemeClr val="bg1"/>
              </a:solidFill>
            </p:spPr>
            <p:txBody>
              <a:bodyPr wrap="square">
                <a:spAutoFit/>
              </a:bodyPr>
              <a:lstStyle/>
              <a:p>
                <a:pPr algn="ctr"/>
                <a:r>
                  <a:rPr lang="en-GB" sz="1400" dirty="0">
                    <a:cs typeface="Arial" panose="020B0604020202020204" pitchFamily="34" charset="0"/>
                  </a:rPr>
                  <a:t>~125,000 &amp; 400,000 yr</a:t>
                </a:r>
                <a:endParaRPr lang="en-GB" sz="1400" dirty="0"/>
              </a:p>
            </p:txBody>
          </p:sp>
        </p:grpSp>
      </p:grpSp>
      <p:pic>
        <p:nvPicPr>
          <p:cNvPr id="35" name="Picture 34">
            <a:extLst>
              <a:ext uri="{FF2B5EF4-FFF2-40B4-BE49-F238E27FC236}">
                <a16:creationId xmlns:a16="http://schemas.microsoft.com/office/drawing/2014/main" id="{110FB854-909D-FB1B-EC3E-A715B64EA68D}"/>
              </a:ext>
            </a:extLst>
          </p:cNvPr>
          <p:cNvPicPr>
            <a:picLocks noChangeAspect="1"/>
          </p:cNvPicPr>
          <p:nvPr/>
        </p:nvPicPr>
        <p:blipFill>
          <a:blip r:embed="rId6"/>
          <a:stretch>
            <a:fillRect/>
          </a:stretch>
        </p:blipFill>
        <p:spPr>
          <a:xfrm>
            <a:off x="200690" y="1306308"/>
            <a:ext cx="3274010" cy="1653474"/>
          </a:xfrm>
          <a:prstGeom prst="rect">
            <a:avLst/>
          </a:prstGeom>
        </p:spPr>
      </p:pic>
      <p:grpSp>
        <p:nvGrpSpPr>
          <p:cNvPr id="25" name="Group 24">
            <a:extLst>
              <a:ext uri="{FF2B5EF4-FFF2-40B4-BE49-F238E27FC236}">
                <a16:creationId xmlns:a16="http://schemas.microsoft.com/office/drawing/2014/main" id="{255959C6-A2D3-7D8D-5FF4-9B6A5A0F4EBD}"/>
              </a:ext>
            </a:extLst>
          </p:cNvPr>
          <p:cNvGrpSpPr/>
          <p:nvPr/>
        </p:nvGrpSpPr>
        <p:grpSpPr>
          <a:xfrm>
            <a:off x="3271910" y="1263062"/>
            <a:ext cx="3999789" cy="2530761"/>
            <a:chOff x="3271910" y="1263062"/>
            <a:chExt cx="3999789" cy="2530761"/>
          </a:xfrm>
        </p:grpSpPr>
        <p:grpSp>
          <p:nvGrpSpPr>
            <p:cNvPr id="5" name="Group 4">
              <a:extLst>
                <a:ext uri="{FF2B5EF4-FFF2-40B4-BE49-F238E27FC236}">
                  <a16:creationId xmlns:a16="http://schemas.microsoft.com/office/drawing/2014/main" id="{99CE34E8-007E-946A-E2D3-A0C0A50E49EB}"/>
                </a:ext>
              </a:extLst>
            </p:cNvPr>
            <p:cNvGrpSpPr/>
            <p:nvPr/>
          </p:nvGrpSpPr>
          <p:grpSpPr>
            <a:xfrm>
              <a:off x="3692479" y="1719309"/>
              <a:ext cx="2953802" cy="2074514"/>
              <a:chOff x="3932319" y="2558754"/>
              <a:chExt cx="2953802" cy="2074514"/>
            </a:xfrm>
          </p:grpSpPr>
          <p:grpSp>
            <p:nvGrpSpPr>
              <p:cNvPr id="8" name="Group 7">
                <a:extLst>
                  <a:ext uri="{FF2B5EF4-FFF2-40B4-BE49-F238E27FC236}">
                    <a16:creationId xmlns:a16="http://schemas.microsoft.com/office/drawing/2014/main" id="{A856B360-5C89-661C-BD02-D6150FE61BEA}"/>
                  </a:ext>
                </a:extLst>
              </p:cNvPr>
              <p:cNvGrpSpPr/>
              <p:nvPr/>
            </p:nvGrpSpPr>
            <p:grpSpPr>
              <a:xfrm>
                <a:off x="4222152" y="2558754"/>
                <a:ext cx="2663969" cy="1540844"/>
                <a:chOff x="4656863" y="85212"/>
                <a:chExt cx="2663969" cy="1540844"/>
              </a:xfrm>
            </p:grpSpPr>
            <p:pic>
              <p:nvPicPr>
                <p:cNvPr id="9" name="Picture 4" descr="Warping of Planet's Crust: Melting of Polar Ice Shifting Earth Itself, Not  Just Sea Levels">
                  <a:extLst>
                    <a:ext uri="{FF2B5EF4-FFF2-40B4-BE49-F238E27FC236}">
                      <a16:creationId xmlns:a16="http://schemas.microsoft.com/office/drawing/2014/main" id="{14BF0D58-0937-7D71-6E69-49964036E7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6863" y="85212"/>
                  <a:ext cx="2499392" cy="14057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F3023A1-6897-4897-5C44-016813E8DE59}"/>
                    </a:ext>
                  </a:extLst>
                </p:cNvPr>
                <p:cNvSpPr txBox="1"/>
                <p:nvPr/>
              </p:nvSpPr>
              <p:spPr>
                <a:xfrm>
                  <a:off x="5825285" y="1472168"/>
                  <a:ext cx="1495547" cy="153888"/>
                </a:xfrm>
                <a:prstGeom prst="rect">
                  <a:avLst/>
                </a:prstGeom>
                <a:noFill/>
              </p:spPr>
              <p:txBody>
                <a:bodyPr wrap="square" rtlCol="0">
                  <a:spAutoFit/>
                </a:bodyPr>
                <a:lstStyle/>
                <a:p>
                  <a:r>
                    <a:rPr lang="en-US" sz="400" i="1" dirty="0">
                      <a:latin typeface="Arial" panose="020B0604020202020204" pitchFamily="34" charset="0"/>
                      <a:cs typeface="Arial" panose="020B0604020202020204" pitchFamily="34" charset="0"/>
                    </a:rPr>
                    <a:t>Sci Tech Daily; Based on Coulson et al. (2021, GRL)</a:t>
                  </a:r>
                </a:p>
              </p:txBody>
            </p:sp>
          </p:grpSp>
          <p:sp>
            <p:nvSpPr>
              <p:cNvPr id="17" name="Freeform 16">
                <a:extLst>
                  <a:ext uri="{FF2B5EF4-FFF2-40B4-BE49-F238E27FC236}">
                    <a16:creationId xmlns:a16="http://schemas.microsoft.com/office/drawing/2014/main" id="{77912751-D983-93F3-4AD2-2BBD5B9CF5E1}"/>
                  </a:ext>
                </a:extLst>
              </p:cNvPr>
              <p:cNvSpPr/>
              <p:nvPr/>
            </p:nvSpPr>
            <p:spPr>
              <a:xfrm>
                <a:off x="3932319" y="4053042"/>
                <a:ext cx="1077686" cy="580226"/>
              </a:xfrm>
              <a:custGeom>
                <a:avLst/>
                <a:gdLst>
                  <a:gd name="connsiteX0" fmla="*/ 0 w 1077686"/>
                  <a:gd name="connsiteY0" fmla="*/ 326571 h 357995"/>
                  <a:gd name="connsiteX1" fmla="*/ 685800 w 1077686"/>
                  <a:gd name="connsiteY1" fmla="*/ 326571 h 357995"/>
                  <a:gd name="connsiteX2" fmla="*/ 1077686 w 1077686"/>
                  <a:gd name="connsiteY2" fmla="*/ 0 h 357995"/>
                  <a:gd name="connsiteX0" fmla="*/ 0 w 1077686"/>
                  <a:gd name="connsiteY0" fmla="*/ 326571 h 345602"/>
                  <a:gd name="connsiteX1" fmla="*/ 703967 w 1077686"/>
                  <a:gd name="connsiteY1" fmla="*/ 302348 h 345602"/>
                  <a:gd name="connsiteX2" fmla="*/ 1077686 w 1077686"/>
                  <a:gd name="connsiteY2" fmla="*/ 0 h 345602"/>
                  <a:gd name="connsiteX0" fmla="*/ 0 w 1077686"/>
                  <a:gd name="connsiteY0" fmla="*/ 326571 h 337906"/>
                  <a:gd name="connsiteX1" fmla="*/ 703967 w 1077686"/>
                  <a:gd name="connsiteY1" fmla="*/ 302348 h 337906"/>
                  <a:gd name="connsiteX2" fmla="*/ 1077686 w 1077686"/>
                  <a:gd name="connsiteY2" fmla="*/ 0 h 337906"/>
                  <a:gd name="connsiteX0" fmla="*/ 0 w 1077686"/>
                  <a:gd name="connsiteY0" fmla="*/ 326571 h 327518"/>
                  <a:gd name="connsiteX1" fmla="*/ 703967 w 1077686"/>
                  <a:gd name="connsiteY1" fmla="*/ 302348 h 327518"/>
                  <a:gd name="connsiteX2" fmla="*/ 1077686 w 1077686"/>
                  <a:gd name="connsiteY2" fmla="*/ 0 h 327518"/>
                  <a:gd name="connsiteX0" fmla="*/ 0 w 1077686"/>
                  <a:gd name="connsiteY0" fmla="*/ 326571 h 329787"/>
                  <a:gd name="connsiteX1" fmla="*/ 703967 w 1077686"/>
                  <a:gd name="connsiteY1" fmla="*/ 302348 h 329787"/>
                  <a:gd name="connsiteX2" fmla="*/ 1077686 w 1077686"/>
                  <a:gd name="connsiteY2" fmla="*/ 0 h 329787"/>
                </a:gdLst>
                <a:ahLst/>
                <a:cxnLst>
                  <a:cxn ang="0">
                    <a:pos x="connsiteX0" y="connsiteY0"/>
                  </a:cxn>
                  <a:cxn ang="0">
                    <a:pos x="connsiteX1" y="connsiteY1"/>
                  </a:cxn>
                  <a:cxn ang="0">
                    <a:pos x="connsiteX2" y="connsiteY2"/>
                  </a:cxn>
                </a:cxnLst>
                <a:rect l="l" t="t" r="r" b="b"/>
                <a:pathLst>
                  <a:path w="1077686" h="329787">
                    <a:moveTo>
                      <a:pt x="0" y="326571"/>
                    </a:moveTo>
                    <a:cubicBezTo>
                      <a:pt x="259149" y="329562"/>
                      <a:pt x="566743" y="338610"/>
                      <a:pt x="703967" y="302348"/>
                    </a:cubicBezTo>
                    <a:cubicBezTo>
                      <a:pt x="883581" y="247919"/>
                      <a:pt x="971550" y="136071"/>
                      <a:pt x="1077686" y="0"/>
                    </a:cubicBezTo>
                  </a:path>
                </a:pathLst>
              </a:custGeom>
              <a:noFill/>
              <a:ln>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DBC0A67E-1226-E8FE-38F1-08EB0A8A07FD}"/>
                </a:ext>
              </a:extLst>
            </p:cNvPr>
            <p:cNvSpPr txBox="1"/>
            <p:nvPr/>
          </p:nvSpPr>
          <p:spPr>
            <a:xfrm>
              <a:off x="3271910" y="1263062"/>
              <a:ext cx="3999789" cy="369332"/>
            </a:xfrm>
            <a:prstGeom prst="rect">
              <a:avLst/>
            </a:prstGeom>
            <a:noFill/>
          </p:spPr>
          <p:txBody>
            <a:bodyPr wrap="square">
              <a:spAutoFit/>
            </a:bodyPr>
            <a:lstStyle/>
            <a:p>
              <a:pPr algn="ctr">
                <a:spcAft>
                  <a:spcPts val="1200"/>
                </a:spcAft>
              </a:pPr>
              <a:r>
                <a:rPr lang="en-GB" b="1" dirty="0">
                  <a:latin typeface="Arial" panose="020B0604020202020204" pitchFamily="34" charset="0"/>
                  <a:cs typeface="Arial" panose="020B0604020202020204" pitchFamily="34" charset="0"/>
                </a:rPr>
                <a:t>Northern Hemisphere ice sheets…</a:t>
              </a:r>
            </a:p>
          </p:txBody>
        </p:sp>
      </p:grpSp>
      <p:grpSp>
        <p:nvGrpSpPr>
          <p:cNvPr id="26" name="Group 25">
            <a:extLst>
              <a:ext uri="{FF2B5EF4-FFF2-40B4-BE49-F238E27FC236}">
                <a16:creationId xmlns:a16="http://schemas.microsoft.com/office/drawing/2014/main" id="{6CC5F8E7-DBF3-D440-8CC2-F5662436C2DA}"/>
              </a:ext>
            </a:extLst>
          </p:cNvPr>
          <p:cNvGrpSpPr/>
          <p:nvPr/>
        </p:nvGrpSpPr>
        <p:grpSpPr>
          <a:xfrm>
            <a:off x="5527633" y="2593266"/>
            <a:ext cx="4189125" cy="3080695"/>
            <a:chOff x="5898180" y="2776905"/>
            <a:chExt cx="3698741" cy="2970207"/>
          </a:xfrm>
          <a:gradFill flip="none" rotWithShape="1">
            <a:gsLst>
              <a:gs pos="0">
                <a:srgbClr val="008EC0"/>
              </a:gs>
              <a:gs pos="34000">
                <a:srgbClr val="01BCFF"/>
              </a:gs>
              <a:gs pos="62000">
                <a:srgbClr val="61D6FF"/>
              </a:gs>
              <a:gs pos="93000">
                <a:srgbClr val="A7E8FF"/>
              </a:gs>
            </a:gsLst>
            <a:lin ang="0" scaled="1"/>
            <a:tileRect/>
          </a:gradFill>
        </p:grpSpPr>
        <p:sp>
          <p:nvSpPr>
            <p:cNvPr id="27" name="Freeform: Shape 35">
              <a:extLst>
                <a:ext uri="{FF2B5EF4-FFF2-40B4-BE49-F238E27FC236}">
                  <a16:creationId xmlns:a16="http://schemas.microsoft.com/office/drawing/2014/main" id="{34AC9FF9-CE2F-6567-6D78-7E28E0F35974}"/>
                </a:ext>
              </a:extLst>
            </p:cNvPr>
            <p:cNvSpPr/>
            <p:nvPr/>
          </p:nvSpPr>
          <p:spPr>
            <a:xfrm>
              <a:off x="5898180" y="2776905"/>
              <a:ext cx="3531569" cy="2970207"/>
            </a:xfrm>
            <a:custGeom>
              <a:avLst/>
              <a:gdLst>
                <a:gd name="connsiteX0" fmla="*/ 363127 w 4325559"/>
                <a:gd name="connsiteY0" fmla="*/ 236247 h 2115347"/>
                <a:gd name="connsiteX1" fmla="*/ 667927 w 4325559"/>
                <a:gd name="connsiteY1" fmla="*/ 369597 h 2115347"/>
                <a:gd name="connsiteX2" fmla="*/ 471077 w 4325559"/>
                <a:gd name="connsiteY2" fmla="*/ 756947 h 2115347"/>
                <a:gd name="connsiteX3" fmla="*/ 280577 w 4325559"/>
                <a:gd name="connsiteY3" fmla="*/ 947447 h 2115347"/>
                <a:gd name="connsiteX4" fmla="*/ 51977 w 4325559"/>
                <a:gd name="connsiteY4" fmla="*/ 1309397 h 2115347"/>
                <a:gd name="connsiteX5" fmla="*/ 20227 w 4325559"/>
                <a:gd name="connsiteY5" fmla="*/ 1620547 h 2115347"/>
                <a:gd name="connsiteX6" fmla="*/ 305977 w 4325559"/>
                <a:gd name="connsiteY6" fmla="*/ 1893597 h 2115347"/>
                <a:gd name="connsiteX7" fmla="*/ 979077 w 4325559"/>
                <a:gd name="connsiteY7" fmla="*/ 2109497 h 2115347"/>
                <a:gd name="connsiteX8" fmla="*/ 1715677 w 4325559"/>
                <a:gd name="connsiteY8" fmla="*/ 2039647 h 2115347"/>
                <a:gd name="connsiteX9" fmla="*/ 2242727 w 4325559"/>
                <a:gd name="connsiteY9" fmla="*/ 1887247 h 2115347"/>
                <a:gd name="connsiteX10" fmla="*/ 2858677 w 4325559"/>
                <a:gd name="connsiteY10" fmla="*/ 1715797 h 2115347"/>
                <a:gd name="connsiteX11" fmla="*/ 3341277 w 4325559"/>
                <a:gd name="connsiteY11" fmla="*/ 1423697 h 2115347"/>
                <a:gd name="connsiteX12" fmla="*/ 3906427 w 4325559"/>
                <a:gd name="connsiteY12" fmla="*/ 1017297 h 2115347"/>
                <a:gd name="connsiteX13" fmla="*/ 4325527 w 4325559"/>
                <a:gd name="connsiteY13" fmla="*/ 820447 h 2115347"/>
                <a:gd name="connsiteX14" fmla="*/ 3925477 w 4325559"/>
                <a:gd name="connsiteY14" fmla="*/ 585497 h 2115347"/>
                <a:gd name="connsiteX15" fmla="*/ 3284127 w 4325559"/>
                <a:gd name="connsiteY15" fmla="*/ 998247 h 2115347"/>
                <a:gd name="connsiteX16" fmla="*/ 2484027 w 4325559"/>
                <a:gd name="connsiteY16" fmla="*/ 1341147 h 2115347"/>
                <a:gd name="connsiteX17" fmla="*/ 1595027 w 4325559"/>
                <a:gd name="connsiteY17" fmla="*/ 1645947 h 2115347"/>
                <a:gd name="connsiteX18" fmla="*/ 1080677 w 4325559"/>
                <a:gd name="connsiteY18" fmla="*/ 1734847 h 2115347"/>
                <a:gd name="connsiteX19" fmla="*/ 566327 w 4325559"/>
                <a:gd name="connsiteY19" fmla="*/ 1620547 h 2115347"/>
                <a:gd name="connsiteX20" fmla="*/ 432977 w 4325559"/>
                <a:gd name="connsiteY20" fmla="*/ 1372897 h 2115347"/>
                <a:gd name="connsiteX21" fmla="*/ 598077 w 4325559"/>
                <a:gd name="connsiteY21" fmla="*/ 1087147 h 2115347"/>
                <a:gd name="connsiteX22" fmla="*/ 737777 w 4325559"/>
                <a:gd name="connsiteY22" fmla="*/ 928397 h 2115347"/>
                <a:gd name="connsiteX23" fmla="*/ 985427 w 4325559"/>
                <a:gd name="connsiteY23" fmla="*/ 534697 h 2115347"/>
                <a:gd name="connsiteX24" fmla="*/ 1010827 w 4325559"/>
                <a:gd name="connsiteY24" fmla="*/ 160047 h 2115347"/>
                <a:gd name="connsiteX25" fmla="*/ 674277 w 4325559"/>
                <a:gd name="connsiteY25" fmla="*/ 1297 h 2115347"/>
                <a:gd name="connsiteX26" fmla="*/ 363127 w 4325559"/>
                <a:gd name="connsiteY26" fmla="*/ 236247 h 2115347"/>
                <a:gd name="connsiteX0" fmla="*/ 364110 w 4326542"/>
                <a:gd name="connsiteY0" fmla="*/ 236247 h 2115347"/>
                <a:gd name="connsiteX1" fmla="*/ 668910 w 4326542"/>
                <a:gd name="connsiteY1" fmla="*/ 369597 h 2115347"/>
                <a:gd name="connsiteX2" fmla="*/ 472060 w 4326542"/>
                <a:gd name="connsiteY2" fmla="*/ 756947 h 2115347"/>
                <a:gd name="connsiteX3" fmla="*/ 306960 w 4326542"/>
                <a:gd name="connsiteY3" fmla="*/ 960147 h 2115347"/>
                <a:gd name="connsiteX4" fmla="*/ 52960 w 4326542"/>
                <a:gd name="connsiteY4" fmla="*/ 1309397 h 2115347"/>
                <a:gd name="connsiteX5" fmla="*/ 21210 w 4326542"/>
                <a:gd name="connsiteY5" fmla="*/ 1620547 h 2115347"/>
                <a:gd name="connsiteX6" fmla="*/ 306960 w 4326542"/>
                <a:gd name="connsiteY6" fmla="*/ 1893597 h 2115347"/>
                <a:gd name="connsiteX7" fmla="*/ 980060 w 4326542"/>
                <a:gd name="connsiteY7" fmla="*/ 2109497 h 2115347"/>
                <a:gd name="connsiteX8" fmla="*/ 1716660 w 4326542"/>
                <a:gd name="connsiteY8" fmla="*/ 2039647 h 2115347"/>
                <a:gd name="connsiteX9" fmla="*/ 2243710 w 4326542"/>
                <a:gd name="connsiteY9" fmla="*/ 1887247 h 2115347"/>
                <a:gd name="connsiteX10" fmla="*/ 2859660 w 4326542"/>
                <a:gd name="connsiteY10" fmla="*/ 1715797 h 2115347"/>
                <a:gd name="connsiteX11" fmla="*/ 3342260 w 4326542"/>
                <a:gd name="connsiteY11" fmla="*/ 1423697 h 2115347"/>
                <a:gd name="connsiteX12" fmla="*/ 3907410 w 4326542"/>
                <a:gd name="connsiteY12" fmla="*/ 1017297 h 2115347"/>
                <a:gd name="connsiteX13" fmla="*/ 4326510 w 4326542"/>
                <a:gd name="connsiteY13" fmla="*/ 820447 h 2115347"/>
                <a:gd name="connsiteX14" fmla="*/ 3926460 w 4326542"/>
                <a:gd name="connsiteY14" fmla="*/ 585497 h 2115347"/>
                <a:gd name="connsiteX15" fmla="*/ 3285110 w 4326542"/>
                <a:gd name="connsiteY15" fmla="*/ 998247 h 2115347"/>
                <a:gd name="connsiteX16" fmla="*/ 2485010 w 4326542"/>
                <a:gd name="connsiteY16" fmla="*/ 1341147 h 2115347"/>
                <a:gd name="connsiteX17" fmla="*/ 1596010 w 4326542"/>
                <a:gd name="connsiteY17" fmla="*/ 1645947 h 2115347"/>
                <a:gd name="connsiteX18" fmla="*/ 1081660 w 4326542"/>
                <a:gd name="connsiteY18" fmla="*/ 1734847 h 2115347"/>
                <a:gd name="connsiteX19" fmla="*/ 567310 w 4326542"/>
                <a:gd name="connsiteY19" fmla="*/ 1620547 h 2115347"/>
                <a:gd name="connsiteX20" fmla="*/ 433960 w 4326542"/>
                <a:gd name="connsiteY20" fmla="*/ 1372897 h 2115347"/>
                <a:gd name="connsiteX21" fmla="*/ 599060 w 4326542"/>
                <a:gd name="connsiteY21" fmla="*/ 1087147 h 2115347"/>
                <a:gd name="connsiteX22" fmla="*/ 738760 w 4326542"/>
                <a:gd name="connsiteY22" fmla="*/ 928397 h 2115347"/>
                <a:gd name="connsiteX23" fmla="*/ 986410 w 4326542"/>
                <a:gd name="connsiteY23" fmla="*/ 534697 h 2115347"/>
                <a:gd name="connsiteX24" fmla="*/ 1011810 w 4326542"/>
                <a:gd name="connsiteY24" fmla="*/ 160047 h 2115347"/>
                <a:gd name="connsiteX25" fmla="*/ 675260 w 4326542"/>
                <a:gd name="connsiteY25" fmla="*/ 1297 h 2115347"/>
                <a:gd name="connsiteX26" fmla="*/ 364110 w 4326542"/>
                <a:gd name="connsiteY26" fmla="*/ 236247 h 2115347"/>
                <a:gd name="connsiteX0" fmla="*/ 364110 w 4326542"/>
                <a:gd name="connsiteY0" fmla="*/ 236247 h 2115347"/>
                <a:gd name="connsiteX1" fmla="*/ 668910 w 4326542"/>
                <a:gd name="connsiteY1" fmla="*/ 369597 h 2115347"/>
                <a:gd name="connsiteX2" fmla="*/ 472060 w 4326542"/>
                <a:gd name="connsiteY2" fmla="*/ 756947 h 2115347"/>
                <a:gd name="connsiteX3" fmla="*/ 306960 w 4326542"/>
                <a:gd name="connsiteY3" fmla="*/ 960147 h 2115347"/>
                <a:gd name="connsiteX4" fmla="*/ 52960 w 4326542"/>
                <a:gd name="connsiteY4" fmla="*/ 1309397 h 2115347"/>
                <a:gd name="connsiteX5" fmla="*/ 21210 w 4326542"/>
                <a:gd name="connsiteY5" fmla="*/ 1620547 h 2115347"/>
                <a:gd name="connsiteX6" fmla="*/ 306960 w 4326542"/>
                <a:gd name="connsiteY6" fmla="*/ 1893597 h 2115347"/>
                <a:gd name="connsiteX7" fmla="*/ 980060 w 4326542"/>
                <a:gd name="connsiteY7" fmla="*/ 2109497 h 2115347"/>
                <a:gd name="connsiteX8" fmla="*/ 1716660 w 4326542"/>
                <a:gd name="connsiteY8" fmla="*/ 2039647 h 2115347"/>
                <a:gd name="connsiteX9" fmla="*/ 2243710 w 4326542"/>
                <a:gd name="connsiteY9" fmla="*/ 1887247 h 2115347"/>
                <a:gd name="connsiteX10" fmla="*/ 2859660 w 4326542"/>
                <a:gd name="connsiteY10" fmla="*/ 1715797 h 2115347"/>
                <a:gd name="connsiteX11" fmla="*/ 3342260 w 4326542"/>
                <a:gd name="connsiteY11" fmla="*/ 1423697 h 2115347"/>
                <a:gd name="connsiteX12" fmla="*/ 3907410 w 4326542"/>
                <a:gd name="connsiteY12" fmla="*/ 1017297 h 2115347"/>
                <a:gd name="connsiteX13" fmla="*/ 4326510 w 4326542"/>
                <a:gd name="connsiteY13" fmla="*/ 820447 h 2115347"/>
                <a:gd name="connsiteX14" fmla="*/ 3926460 w 4326542"/>
                <a:gd name="connsiteY14" fmla="*/ 585497 h 2115347"/>
                <a:gd name="connsiteX15" fmla="*/ 3285110 w 4326542"/>
                <a:gd name="connsiteY15" fmla="*/ 998247 h 2115347"/>
                <a:gd name="connsiteX16" fmla="*/ 2485010 w 4326542"/>
                <a:gd name="connsiteY16" fmla="*/ 1341147 h 2115347"/>
                <a:gd name="connsiteX17" fmla="*/ 1596010 w 4326542"/>
                <a:gd name="connsiteY17" fmla="*/ 1645947 h 2115347"/>
                <a:gd name="connsiteX18" fmla="*/ 1081660 w 4326542"/>
                <a:gd name="connsiteY18" fmla="*/ 1734847 h 2115347"/>
                <a:gd name="connsiteX19" fmla="*/ 567310 w 4326542"/>
                <a:gd name="connsiteY19" fmla="*/ 1620547 h 2115347"/>
                <a:gd name="connsiteX20" fmla="*/ 433960 w 4326542"/>
                <a:gd name="connsiteY20" fmla="*/ 1372897 h 2115347"/>
                <a:gd name="connsiteX21" fmla="*/ 599060 w 4326542"/>
                <a:gd name="connsiteY21" fmla="*/ 1087147 h 2115347"/>
                <a:gd name="connsiteX22" fmla="*/ 738760 w 4326542"/>
                <a:gd name="connsiteY22" fmla="*/ 928397 h 2115347"/>
                <a:gd name="connsiteX23" fmla="*/ 986410 w 4326542"/>
                <a:gd name="connsiteY23" fmla="*/ 534697 h 2115347"/>
                <a:gd name="connsiteX24" fmla="*/ 1011810 w 4326542"/>
                <a:gd name="connsiteY24" fmla="*/ 160047 h 2115347"/>
                <a:gd name="connsiteX25" fmla="*/ 675260 w 4326542"/>
                <a:gd name="connsiteY25" fmla="*/ 1297 h 2115347"/>
                <a:gd name="connsiteX26" fmla="*/ 364110 w 4326542"/>
                <a:gd name="connsiteY26" fmla="*/ 236247 h 2115347"/>
                <a:gd name="connsiteX0" fmla="*/ 364110 w 4326542"/>
                <a:gd name="connsiteY0" fmla="*/ 234950 h 2114050"/>
                <a:gd name="connsiteX1" fmla="*/ 668910 w 4326542"/>
                <a:gd name="connsiteY1" fmla="*/ 368300 h 2114050"/>
                <a:gd name="connsiteX2" fmla="*/ 472060 w 4326542"/>
                <a:gd name="connsiteY2" fmla="*/ 755650 h 2114050"/>
                <a:gd name="connsiteX3" fmla="*/ 306960 w 4326542"/>
                <a:gd name="connsiteY3" fmla="*/ 958850 h 2114050"/>
                <a:gd name="connsiteX4" fmla="*/ 52960 w 4326542"/>
                <a:gd name="connsiteY4" fmla="*/ 1308100 h 2114050"/>
                <a:gd name="connsiteX5" fmla="*/ 21210 w 4326542"/>
                <a:gd name="connsiteY5" fmla="*/ 1619250 h 2114050"/>
                <a:gd name="connsiteX6" fmla="*/ 306960 w 4326542"/>
                <a:gd name="connsiteY6" fmla="*/ 1892300 h 2114050"/>
                <a:gd name="connsiteX7" fmla="*/ 980060 w 4326542"/>
                <a:gd name="connsiteY7" fmla="*/ 2108200 h 2114050"/>
                <a:gd name="connsiteX8" fmla="*/ 1716660 w 4326542"/>
                <a:gd name="connsiteY8" fmla="*/ 2038350 h 2114050"/>
                <a:gd name="connsiteX9" fmla="*/ 2243710 w 4326542"/>
                <a:gd name="connsiteY9" fmla="*/ 1885950 h 2114050"/>
                <a:gd name="connsiteX10" fmla="*/ 2859660 w 4326542"/>
                <a:gd name="connsiteY10" fmla="*/ 1714500 h 2114050"/>
                <a:gd name="connsiteX11" fmla="*/ 3342260 w 4326542"/>
                <a:gd name="connsiteY11" fmla="*/ 1422400 h 2114050"/>
                <a:gd name="connsiteX12" fmla="*/ 3907410 w 4326542"/>
                <a:gd name="connsiteY12" fmla="*/ 1016000 h 2114050"/>
                <a:gd name="connsiteX13" fmla="*/ 4326510 w 4326542"/>
                <a:gd name="connsiteY13" fmla="*/ 819150 h 2114050"/>
                <a:gd name="connsiteX14" fmla="*/ 3926460 w 4326542"/>
                <a:gd name="connsiteY14" fmla="*/ 584200 h 2114050"/>
                <a:gd name="connsiteX15" fmla="*/ 3285110 w 4326542"/>
                <a:gd name="connsiteY15" fmla="*/ 996950 h 2114050"/>
                <a:gd name="connsiteX16" fmla="*/ 2485010 w 4326542"/>
                <a:gd name="connsiteY16" fmla="*/ 1339850 h 2114050"/>
                <a:gd name="connsiteX17" fmla="*/ 1596010 w 4326542"/>
                <a:gd name="connsiteY17" fmla="*/ 1644650 h 2114050"/>
                <a:gd name="connsiteX18" fmla="*/ 1081660 w 4326542"/>
                <a:gd name="connsiteY18" fmla="*/ 1733550 h 2114050"/>
                <a:gd name="connsiteX19" fmla="*/ 567310 w 4326542"/>
                <a:gd name="connsiteY19" fmla="*/ 1619250 h 2114050"/>
                <a:gd name="connsiteX20" fmla="*/ 433960 w 4326542"/>
                <a:gd name="connsiteY20" fmla="*/ 1371600 h 2114050"/>
                <a:gd name="connsiteX21" fmla="*/ 599060 w 4326542"/>
                <a:gd name="connsiteY21" fmla="*/ 1085850 h 2114050"/>
                <a:gd name="connsiteX22" fmla="*/ 738760 w 4326542"/>
                <a:gd name="connsiteY22" fmla="*/ 927100 h 2114050"/>
                <a:gd name="connsiteX23" fmla="*/ 986410 w 4326542"/>
                <a:gd name="connsiteY23" fmla="*/ 533400 h 2114050"/>
                <a:gd name="connsiteX24" fmla="*/ 1011810 w 4326542"/>
                <a:gd name="connsiteY24" fmla="*/ 158750 h 2114050"/>
                <a:gd name="connsiteX25" fmla="*/ 675260 w 4326542"/>
                <a:gd name="connsiteY25" fmla="*/ 0 h 2114050"/>
                <a:gd name="connsiteX26" fmla="*/ 364110 w 4326542"/>
                <a:gd name="connsiteY26" fmla="*/ 234950 h 2114050"/>
                <a:gd name="connsiteX0" fmla="*/ 364110 w 4326542"/>
                <a:gd name="connsiteY0" fmla="*/ 234950 h 2114050"/>
                <a:gd name="connsiteX1" fmla="*/ 668910 w 4326542"/>
                <a:gd name="connsiteY1" fmla="*/ 368300 h 2114050"/>
                <a:gd name="connsiteX2" fmla="*/ 472060 w 4326542"/>
                <a:gd name="connsiteY2" fmla="*/ 755650 h 2114050"/>
                <a:gd name="connsiteX3" fmla="*/ 306960 w 4326542"/>
                <a:gd name="connsiteY3" fmla="*/ 958850 h 2114050"/>
                <a:gd name="connsiteX4" fmla="*/ 52960 w 4326542"/>
                <a:gd name="connsiteY4" fmla="*/ 1308100 h 2114050"/>
                <a:gd name="connsiteX5" fmla="*/ 21210 w 4326542"/>
                <a:gd name="connsiteY5" fmla="*/ 1619250 h 2114050"/>
                <a:gd name="connsiteX6" fmla="*/ 306960 w 4326542"/>
                <a:gd name="connsiteY6" fmla="*/ 1892300 h 2114050"/>
                <a:gd name="connsiteX7" fmla="*/ 980060 w 4326542"/>
                <a:gd name="connsiteY7" fmla="*/ 2108200 h 2114050"/>
                <a:gd name="connsiteX8" fmla="*/ 1716660 w 4326542"/>
                <a:gd name="connsiteY8" fmla="*/ 2038350 h 2114050"/>
                <a:gd name="connsiteX9" fmla="*/ 2243710 w 4326542"/>
                <a:gd name="connsiteY9" fmla="*/ 1885950 h 2114050"/>
                <a:gd name="connsiteX10" fmla="*/ 2859660 w 4326542"/>
                <a:gd name="connsiteY10" fmla="*/ 1714500 h 2114050"/>
                <a:gd name="connsiteX11" fmla="*/ 3342260 w 4326542"/>
                <a:gd name="connsiteY11" fmla="*/ 1422400 h 2114050"/>
                <a:gd name="connsiteX12" fmla="*/ 3907410 w 4326542"/>
                <a:gd name="connsiteY12" fmla="*/ 1016000 h 2114050"/>
                <a:gd name="connsiteX13" fmla="*/ 4326510 w 4326542"/>
                <a:gd name="connsiteY13" fmla="*/ 819150 h 2114050"/>
                <a:gd name="connsiteX14" fmla="*/ 3926460 w 4326542"/>
                <a:gd name="connsiteY14" fmla="*/ 584200 h 2114050"/>
                <a:gd name="connsiteX15" fmla="*/ 3285110 w 4326542"/>
                <a:gd name="connsiteY15" fmla="*/ 996950 h 2114050"/>
                <a:gd name="connsiteX16" fmla="*/ 2485010 w 4326542"/>
                <a:gd name="connsiteY16" fmla="*/ 1339850 h 2114050"/>
                <a:gd name="connsiteX17" fmla="*/ 1596010 w 4326542"/>
                <a:gd name="connsiteY17" fmla="*/ 1644650 h 2114050"/>
                <a:gd name="connsiteX18" fmla="*/ 1081660 w 4326542"/>
                <a:gd name="connsiteY18" fmla="*/ 1733550 h 2114050"/>
                <a:gd name="connsiteX19" fmla="*/ 567310 w 4326542"/>
                <a:gd name="connsiteY19" fmla="*/ 1619250 h 2114050"/>
                <a:gd name="connsiteX20" fmla="*/ 433960 w 4326542"/>
                <a:gd name="connsiteY20" fmla="*/ 1371600 h 2114050"/>
                <a:gd name="connsiteX21" fmla="*/ 599060 w 4326542"/>
                <a:gd name="connsiteY21" fmla="*/ 1085850 h 2114050"/>
                <a:gd name="connsiteX22" fmla="*/ 738760 w 4326542"/>
                <a:gd name="connsiteY22" fmla="*/ 927100 h 2114050"/>
                <a:gd name="connsiteX23" fmla="*/ 986410 w 4326542"/>
                <a:gd name="connsiteY23" fmla="*/ 533400 h 2114050"/>
                <a:gd name="connsiteX24" fmla="*/ 1011810 w 4326542"/>
                <a:gd name="connsiteY24" fmla="*/ 158750 h 2114050"/>
                <a:gd name="connsiteX25" fmla="*/ 675260 w 4326542"/>
                <a:gd name="connsiteY25" fmla="*/ 0 h 2114050"/>
                <a:gd name="connsiteX26" fmla="*/ 364110 w 4326542"/>
                <a:gd name="connsiteY26" fmla="*/ 234950 h 2114050"/>
                <a:gd name="connsiteX0" fmla="*/ 364110 w 4326542"/>
                <a:gd name="connsiteY0" fmla="*/ 234950 h 2114050"/>
                <a:gd name="connsiteX1" fmla="*/ 668910 w 4326542"/>
                <a:gd name="connsiteY1" fmla="*/ 368300 h 2114050"/>
                <a:gd name="connsiteX2" fmla="*/ 472060 w 4326542"/>
                <a:gd name="connsiteY2" fmla="*/ 755650 h 2114050"/>
                <a:gd name="connsiteX3" fmla="*/ 306960 w 4326542"/>
                <a:gd name="connsiteY3" fmla="*/ 958850 h 2114050"/>
                <a:gd name="connsiteX4" fmla="*/ 52960 w 4326542"/>
                <a:gd name="connsiteY4" fmla="*/ 1308100 h 2114050"/>
                <a:gd name="connsiteX5" fmla="*/ 21210 w 4326542"/>
                <a:gd name="connsiteY5" fmla="*/ 1619250 h 2114050"/>
                <a:gd name="connsiteX6" fmla="*/ 306960 w 4326542"/>
                <a:gd name="connsiteY6" fmla="*/ 1892300 h 2114050"/>
                <a:gd name="connsiteX7" fmla="*/ 980060 w 4326542"/>
                <a:gd name="connsiteY7" fmla="*/ 2108200 h 2114050"/>
                <a:gd name="connsiteX8" fmla="*/ 1716660 w 4326542"/>
                <a:gd name="connsiteY8" fmla="*/ 2038350 h 2114050"/>
                <a:gd name="connsiteX9" fmla="*/ 2243710 w 4326542"/>
                <a:gd name="connsiteY9" fmla="*/ 1885950 h 2114050"/>
                <a:gd name="connsiteX10" fmla="*/ 2859660 w 4326542"/>
                <a:gd name="connsiteY10" fmla="*/ 1714500 h 2114050"/>
                <a:gd name="connsiteX11" fmla="*/ 3342260 w 4326542"/>
                <a:gd name="connsiteY11" fmla="*/ 1422400 h 2114050"/>
                <a:gd name="connsiteX12" fmla="*/ 3907410 w 4326542"/>
                <a:gd name="connsiteY12" fmla="*/ 1016000 h 2114050"/>
                <a:gd name="connsiteX13" fmla="*/ 4326510 w 4326542"/>
                <a:gd name="connsiteY13" fmla="*/ 819150 h 2114050"/>
                <a:gd name="connsiteX14" fmla="*/ 3926460 w 4326542"/>
                <a:gd name="connsiteY14" fmla="*/ 584200 h 2114050"/>
                <a:gd name="connsiteX15" fmla="*/ 3285110 w 4326542"/>
                <a:gd name="connsiteY15" fmla="*/ 996950 h 2114050"/>
                <a:gd name="connsiteX16" fmla="*/ 2485010 w 4326542"/>
                <a:gd name="connsiteY16" fmla="*/ 1339850 h 2114050"/>
                <a:gd name="connsiteX17" fmla="*/ 1596010 w 4326542"/>
                <a:gd name="connsiteY17" fmla="*/ 1644650 h 2114050"/>
                <a:gd name="connsiteX18" fmla="*/ 1081660 w 4326542"/>
                <a:gd name="connsiteY18" fmla="*/ 1733550 h 2114050"/>
                <a:gd name="connsiteX19" fmla="*/ 567310 w 4326542"/>
                <a:gd name="connsiteY19" fmla="*/ 1619250 h 2114050"/>
                <a:gd name="connsiteX20" fmla="*/ 433960 w 4326542"/>
                <a:gd name="connsiteY20" fmla="*/ 1371600 h 2114050"/>
                <a:gd name="connsiteX21" fmla="*/ 599060 w 4326542"/>
                <a:gd name="connsiteY21" fmla="*/ 1085850 h 2114050"/>
                <a:gd name="connsiteX22" fmla="*/ 738760 w 4326542"/>
                <a:gd name="connsiteY22" fmla="*/ 927100 h 2114050"/>
                <a:gd name="connsiteX23" fmla="*/ 986410 w 4326542"/>
                <a:gd name="connsiteY23" fmla="*/ 533400 h 2114050"/>
                <a:gd name="connsiteX24" fmla="*/ 1011810 w 4326542"/>
                <a:gd name="connsiteY24" fmla="*/ 158750 h 2114050"/>
                <a:gd name="connsiteX25" fmla="*/ 675260 w 4326542"/>
                <a:gd name="connsiteY25" fmla="*/ 0 h 2114050"/>
                <a:gd name="connsiteX26" fmla="*/ 364110 w 4326542"/>
                <a:gd name="connsiteY26" fmla="*/ 234950 h 2114050"/>
                <a:gd name="connsiteX0" fmla="*/ 364110 w 4326542"/>
                <a:gd name="connsiteY0" fmla="*/ 234950 h 2114050"/>
                <a:gd name="connsiteX1" fmla="*/ 668910 w 4326542"/>
                <a:gd name="connsiteY1" fmla="*/ 368300 h 2114050"/>
                <a:gd name="connsiteX2" fmla="*/ 472060 w 4326542"/>
                <a:gd name="connsiteY2" fmla="*/ 755650 h 2114050"/>
                <a:gd name="connsiteX3" fmla="*/ 306960 w 4326542"/>
                <a:gd name="connsiteY3" fmla="*/ 958850 h 2114050"/>
                <a:gd name="connsiteX4" fmla="*/ 52960 w 4326542"/>
                <a:gd name="connsiteY4" fmla="*/ 1308100 h 2114050"/>
                <a:gd name="connsiteX5" fmla="*/ 21210 w 4326542"/>
                <a:gd name="connsiteY5" fmla="*/ 1619250 h 2114050"/>
                <a:gd name="connsiteX6" fmla="*/ 306960 w 4326542"/>
                <a:gd name="connsiteY6" fmla="*/ 1892300 h 2114050"/>
                <a:gd name="connsiteX7" fmla="*/ 980060 w 4326542"/>
                <a:gd name="connsiteY7" fmla="*/ 2108200 h 2114050"/>
                <a:gd name="connsiteX8" fmla="*/ 1716660 w 4326542"/>
                <a:gd name="connsiteY8" fmla="*/ 2038350 h 2114050"/>
                <a:gd name="connsiteX9" fmla="*/ 2243710 w 4326542"/>
                <a:gd name="connsiteY9" fmla="*/ 1885950 h 2114050"/>
                <a:gd name="connsiteX10" fmla="*/ 2859660 w 4326542"/>
                <a:gd name="connsiteY10" fmla="*/ 1714500 h 2114050"/>
                <a:gd name="connsiteX11" fmla="*/ 3342260 w 4326542"/>
                <a:gd name="connsiteY11" fmla="*/ 1422400 h 2114050"/>
                <a:gd name="connsiteX12" fmla="*/ 3907410 w 4326542"/>
                <a:gd name="connsiteY12" fmla="*/ 1016000 h 2114050"/>
                <a:gd name="connsiteX13" fmla="*/ 4326510 w 4326542"/>
                <a:gd name="connsiteY13" fmla="*/ 819150 h 2114050"/>
                <a:gd name="connsiteX14" fmla="*/ 3926460 w 4326542"/>
                <a:gd name="connsiteY14" fmla="*/ 584200 h 2114050"/>
                <a:gd name="connsiteX15" fmla="*/ 3285110 w 4326542"/>
                <a:gd name="connsiteY15" fmla="*/ 996950 h 2114050"/>
                <a:gd name="connsiteX16" fmla="*/ 2485010 w 4326542"/>
                <a:gd name="connsiteY16" fmla="*/ 1339850 h 2114050"/>
                <a:gd name="connsiteX17" fmla="*/ 1596010 w 4326542"/>
                <a:gd name="connsiteY17" fmla="*/ 1644650 h 2114050"/>
                <a:gd name="connsiteX18" fmla="*/ 1081660 w 4326542"/>
                <a:gd name="connsiteY18" fmla="*/ 1733550 h 2114050"/>
                <a:gd name="connsiteX19" fmla="*/ 567310 w 4326542"/>
                <a:gd name="connsiteY19" fmla="*/ 1619250 h 2114050"/>
                <a:gd name="connsiteX20" fmla="*/ 433960 w 4326542"/>
                <a:gd name="connsiteY20" fmla="*/ 1371600 h 2114050"/>
                <a:gd name="connsiteX21" fmla="*/ 599060 w 4326542"/>
                <a:gd name="connsiteY21" fmla="*/ 1085850 h 2114050"/>
                <a:gd name="connsiteX22" fmla="*/ 738760 w 4326542"/>
                <a:gd name="connsiteY22" fmla="*/ 927100 h 2114050"/>
                <a:gd name="connsiteX23" fmla="*/ 986410 w 4326542"/>
                <a:gd name="connsiteY23" fmla="*/ 533400 h 2114050"/>
                <a:gd name="connsiteX24" fmla="*/ 1011810 w 4326542"/>
                <a:gd name="connsiteY24" fmla="*/ 158750 h 2114050"/>
                <a:gd name="connsiteX25" fmla="*/ 675260 w 4326542"/>
                <a:gd name="connsiteY25" fmla="*/ 0 h 2114050"/>
                <a:gd name="connsiteX26" fmla="*/ 364110 w 4326542"/>
                <a:gd name="connsiteY26" fmla="*/ 234950 h 2114050"/>
                <a:gd name="connsiteX0" fmla="*/ 364110 w 4326542"/>
                <a:gd name="connsiteY0" fmla="*/ 203200 h 2082300"/>
                <a:gd name="connsiteX1" fmla="*/ 668910 w 4326542"/>
                <a:gd name="connsiteY1" fmla="*/ 336550 h 2082300"/>
                <a:gd name="connsiteX2" fmla="*/ 472060 w 4326542"/>
                <a:gd name="connsiteY2" fmla="*/ 723900 h 2082300"/>
                <a:gd name="connsiteX3" fmla="*/ 306960 w 4326542"/>
                <a:gd name="connsiteY3" fmla="*/ 927100 h 2082300"/>
                <a:gd name="connsiteX4" fmla="*/ 52960 w 4326542"/>
                <a:gd name="connsiteY4" fmla="*/ 1276350 h 2082300"/>
                <a:gd name="connsiteX5" fmla="*/ 21210 w 4326542"/>
                <a:gd name="connsiteY5" fmla="*/ 1587500 h 2082300"/>
                <a:gd name="connsiteX6" fmla="*/ 306960 w 4326542"/>
                <a:gd name="connsiteY6" fmla="*/ 1860550 h 2082300"/>
                <a:gd name="connsiteX7" fmla="*/ 980060 w 4326542"/>
                <a:gd name="connsiteY7" fmla="*/ 2076450 h 2082300"/>
                <a:gd name="connsiteX8" fmla="*/ 1716660 w 4326542"/>
                <a:gd name="connsiteY8" fmla="*/ 2006600 h 2082300"/>
                <a:gd name="connsiteX9" fmla="*/ 2243710 w 4326542"/>
                <a:gd name="connsiteY9" fmla="*/ 1854200 h 2082300"/>
                <a:gd name="connsiteX10" fmla="*/ 2859660 w 4326542"/>
                <a:gd name="connsiteY10" fmla="*/ 1682750 h 2082300"/>
                <a:gd name="connsiteX11" fmla="*/ 3342260 w 4326542"/>
                <a:gd name="connsiteY11" fmla="*/ 1390650 h 2082300"/>
                <a:gd name="connsiteX12" fmla="*/ 3907410 w 4326542"/>
                <a:gd name="connsiteY12" fmla="*/ 984250 h 2082300"/>
                <a:gd name="connsiteX13" fmla="*/ 4326510 w 4326542"/>
                <a:gd name="connsiteY13" fmla="*/ 787400 h 2082300"/>
                <a:gd name="connsiteX14" fmla="*/ 3926460 w 4326542"/>
                <a:gd name="connsiteY14" fmla="*/ 552450 h 2082300"/>
                <a:gd name="connsiteX15" fmla="*/ 3285110 w 4326542"/>
                <a:gd name="connsiteY15" fmla="*/ 965200 h 2082300"/>
                <a:gd name="connsiteX16" fmla="*/ 2485010 w 4326542"/>
                <a:gd name="connsiteY16" fmla="*/ 1308100 h 2082300"/>
                <a:gd name="connsiteX17" fmla="*/ 1596010 w 4326542"/>
                <a:gd name="connsiteY17" fmla="*/ 1612900 h 2082300"/>
                <a:gd name="connsiteX18" fmla="*/ 1081660 w 4326542"/>
                <a:gd name="connsiteY18" fmla="*/ 1701800 h 2082300"/>
                <a:gd name="connsiteX19" fmla="*/ 567310 w 4326542"/>
                <a:gd name="connsiteY19" fmla="*/ 1587500 h 2082300"/>
                <a:gd name="connsiteX20" fmla="*/ 433960 w 4326542"/>
                <a:gd name="connsiteY20" fmla="*/ 1339850 h 2082300"/>
                <a:gd name="connsiteX21" fmla="*/ 599060 w 4326542"/>
                <a:gd name="connsiteY21" fmla="*/ 1054100 h 2082300"/>
                <a:gd name="connsiteX22" fmla="*/ 738760 w 4326542"/>
                <a:gd name="connsiteY22" fmla="*/ 895350 h 2082300"/>
                <a:gd name="connsiteX23" fmla="*/ 986410 w 4326542"/>
                <a:gd name="connsiteY23" fmla="*/ 501650 h 2082300"/>
                <a:gd name="connsiteX24" fmla="*/ 1011810 w 4326542"/>
                <a:gd name="connsiteY24" fmla="*/ 127000 h 2082300"/>
                <a:gd name="connsiteX25" fmla="*/ 605410 w 4326542"/>
                <a:gd name="connsiteY25" fmla="*/ 0 h 2082300"/>
                <a:gd name="connsiteX26" fmla="*/ 364110 w 4326542"/>
                <a:gd name="connsiteY26" fmla="*/ 203200 h 2082300"/>
                <a:gd name="connsiteX0" fmla="*/ 364110 w 4326542"/>
                <a:gd name="connsiteY0" fmla="*/ 203200 h 2082300"/>
                <a:gd name="connsiteX1" fmla="*/ 668910 w 4326542"/>
                <a:gd name="connsiteY1" fmla="*/ 336550 h 2082300"/>
                <a:gd name="connsiteX2" fmla="*/ 472060 w 4326542"/>
                <a:gd name="connsiteY2" fmla="*/ 723900 h 2082300"/>
                <a:gd name="connsiteX3" fmla="*/ 306960 w 4326542"/>
                <a:gd name="connsiteY3" fmla="*/ 927100 h 2082300"/>
                <a:gd name="connsiteX4" fmla="*/ 52960 w 4326542"/>
                <a:gd name="connsiteY4" fmla="*/ 1276350 h 2082300"/>
                <a:gd name="connsiteX5" fmla="*/ 21210 w 4326542"/>
                <a:gd name="connsiteY5" fmla="*/ 1587500 h 2082300"/>
                <a:gd name="connsiteX6" fmla="*/ 306960 w 4326542"/>
                <a:gd name="connsiteY6" fmla="*/ 1860550 h 2082300"/>
                <a:gd name="connsiteX7" fmla="*/ 980060 w 4326542"/>
                <a:gd name="connsiteY7" fmla="*/ 2076450 h 2082300"/>
                <a:gd name="connsiteX8" fmla="*/ 1716660 w 4326542"/>
                <a:gd name="connsiteY8" fmla="*/ 2006600 h 2082300"/>
                <a:gd name="connsiteX9" fmla="*/ 2243710 w 4326542"/>
                <a:gd name="connsiteY9" fmla="*/ 1854200 h 2082300"/>
                <a:gd name="connsiteX10" fmla="*/ 2859660 w 4326542"/>
                <a:gd name="connsiteY10" fmla="*/ 1682750 h 2082300"/>
                <a:gd name="connsiteX11" fmla="*/ 3342260 w 4326542"/>
                <a:gd name="connsiteY11" fmla="*/ 1390650 h 2082300"/>
                <a:gd name="connsiteX12" fmla="*/ 3907410 w 4326542"/>
                <a:gd name="connsiteY12" fmla="*/ 984250 h 2082300"/>
                <a:gd name="connsiteX13" fmla="*/ 4326510 w 4326542"/>
                <a:gd name="connsiteY13" fmla="*/ 787400 h 2082300"/>
                <a:gd name="connsiteX14" fmla="*/ 3926460 w 4326542"/>
                <a:gd name="connsiteY14" fmla="*/ 552450 h 2082300"/>
                <a:gd name="connsiteX15" fmla="*/ 3285110 w 4326542"/>
                <a:gd name="connsiteY15" fmla="*/ 965200 h 2082300"/>
                <a:gd name="connsiteX16" fmla="*/ 2485010 w 4326542"/>
                <a:gd name="connsiteY16" fmla="*/ 1308100 h 2082300"/>
                <a:gd name="connsiteX17" fmla="*/ 1596010 w 4326542"/>
                <a:gd name="connsiteY17" fmla="*/ 1612900 h 2082300"/>
                <a:gd name="connsiteX18" fmla="*/ 1081660 w 4326542"/>
                <a:gd name="connsiteY18" fmla="*/ 1701800 h 2082300"/>
                <a:gd name="connsiteX19" fmla="*/ 567310 w 4326542"/>
                <a:gd name="connsiteY19" fmla="*/ 1587500 h 2082300"/>
                <a:gd name="connsiteX20" fmla="*/ 433960 w 4326542"/>
                <a:gd name="connsiteY20" fmla="*/ 1339850 h 2082300"/>
                <a:gd name="connsiteX21" fmla="*/ 599060 w 4326542"/>
                <a:gd name="connsiteY21" fmla="*/ 1054100 h 2082300"/>
                <a:gd name="connsiteX22" fmla="*/ 738760 w 4326542"/>
                <a:gd name="connsiteY22" fmla="*/ 895350 h 2082300"/>
                <a:gd name="connsiteX23" fmla="*/ 986410 w 4326542"/>
                <a:gd name="connsiteY23" fmla="*/ 501650 h 2082300"/>
                <a:gd name="connsiteX24" fmla="*/ 961010 w 4326542"/>
                <a:gd name="connsiteY24" fmla="*/ 184150 h 2082300"/>
                <a:gd name="connsiteX25" fmla="*/ 605410 w 4326542"/>
                <a:gd name="connsiteY25" fmla="*/ 0 h 2082300"/>
                <a:gd name="connsiteX26" fmla="*/ 364110 w 4326542"/>
                <a:gd name="connsiteY26" fmla="*/ 203200 h 2082300"/>
                <a:gd name="connsiteX0" fmla="*/ 364110 w 4326542"/>
                <a:gd name="connsiteY0" fmla="*/ 203200 h 2053481"/>
                <a:gd name="connsiteX1" fmla="*/ 668910 w 4326542"/>
                <a:gd name="connsiteY1" fmla="*/ 336550 h 2053481"/>
                <a:gd name="connsiteX2" fmla="*/ 472060 w 4326542"/>
                <a:gd name="connsiteY2" fmla="*/ 723900 h 2053481"/>
                <a:gd name="connsiteX3" fmla="*/ 306960 w 4326542"/>
                <a:gd name="connsiteY3" fmla="*/ 927100 h 2053481"/>
                <a:gd name="connsiteX4" fmla="*/ 52960 w 4326542"/>
                <a:gd name="connsiteY4" fmla="*/ 1276350 h 2053481"/>
                <a:gd name="connsiteX5" fmla="*/ 21210 w 4326542"/>
                <a:gd name="connsiteY5" fmla="*/ 1587500 h 2053481"/>
                <a:gd name="connsiteX6" fmla="*/ 306960 w 4326542"/>
                <a:gd name="connsiteY6" fmla="*/ 1860550 h 2053481"/>
                <a:gd name="connsiteX7" fmla="*/ 1011810 w 4326542"/>
                <a:gd name="connsiteY7" fmla="*/ 2044700 h 2053481"/>
                <a:gd name="connsiteX8" fmla="*/ 1716660 w 4326542"/>
                <a:gd name="connsiteY8" fmla="*/ 2006600 h 2053481"/>
                <a:gd name="connsiteX9" fmla="*/ 2243710 w 4326542"/>
                <a:gd name="connsiteY9" fmla="*/ 1854200 h 2053481"/>
                <a:gd name="connsiteX10" fmla="*/ 2859660 w 4326542"/>
                <a:gd name="connsiteY10" fmla="*/ 1682750 h 2053481"/>
                <a:gd name="connsiteX11" fmla="*/ 3342260 w 4326542"/>
                <a:gd name="connsiteY11" fmla="*/ 1390650 h 2053481"/>
                <a:gd name="connsiteX12" fmla="*/ 3907410 w 4326542"/>
                <a:gd name="connsiteY12" fmla="*/ 984250 h 2053481"/>
                <a:gd name="connsiteX13" fmla="*/ 4326510 w 4326542"/>
                <a:gd name="connsiteY13" fmla="*/ 787400 h 2053481"/>
                <a:gd name="connsiteX14" fmla="*/ 3926460 w 4326542"/>
                <a:gd name="connsiteY14" fmla="*/ 552450 h 2053481"/>
                <a:gd name="connsiteX15" fmla="*/ 3285110 w 4326542"/>
                <a:gd name="connsiteY15" fmla="*/ 965200 h 2053481"/>
                <a:gd name="connsiteX16" fmla="*/ 2485010 w 4326542"/>
                <a:gd name="connsiteY16" fmla="*/ 1308100 h 2053481"/>
                <a:gd name="connsiteX17" fmla="*/ 1596010 w 4326542"/>
                <a:gd name="connsiteY17" fmla="*/ 1612900 h 2053481"/>
                <a:gd name="connsiteX18" fmla="*/ 1081660 w 4326542"/>
                <a:gd name="connsiteY18" fmla="*/ 1701800 h 2053481"/>
                <a:gd name="connsiteX19" fmla="*/ 567310 w 4326542"/>
                <a:gd name="connsiteY19" fmla="*/ 1587500 h 2053481"/>
                <a:gd name="connsiteX20" fmla="*/ 433960 w 4326542"/>
                <a:gd name="connsiteY20" fmla="*/ 1339850 h 2053481"/>
                <a:gd name="connsiteX21" fmla="*/ 599060 w 4326542"/>
                <a:gd name="connsiteY21" fmla="*/ 1054100 h 2053481"/>
                <a:gd name="connsiteX22" fmla="*/ 738760 w 4326542"/>
                <a:gd name="connsiteY22" fmla="*/ 895350 h 2053481"/>
                <a:gd name="connsiteX23" fmla="*/ 986410 w 4326542"/>
                <a:gd name="connsiteY23" fmla="*/ 501650 h 2053481"/>
                <a:gd name="connsiteX24" fmla="*/ 961010 w 4326542"/>
                <a:gd name="connsiteY24" fmla="*/ 184150 h 2053481"/>
                <a:gd name="connsiteX25" fmla="*/ 605410 w 4326542"/>
                <a:gd name="connsiteY25" fmla="*/ 0 h 2053481"/>
                <a:gd name="connsiteX26" fmla="*/ 364110 w 4326542"/>
                <a:gd name="connsiteY26" fmla="*/ 203200 h 2053481"/>
                <a:gd name="connsiteX0" fmla="*/ 364110 w 4326542"/>
                <a:gd name="connsiteY0" fmla="*/ 203200 h 2058926"/>
                <a:gd name="connsiteX1" fmla="*/ 668910 w 4326542"/>
                <a:gd name="connsiteY1" fmla="*/ 336550 h 2058926"/>
                <a:gd name="connsiteX2" fmla="*/ 472060 w 4326542"/>
                <a:gd name="connsiteY2" fmla="*/ 723900 h 2058926"/>
                <a:gd name="connsiteX3" fmla="*/ 306960 w 4326542"/>
                <a:gd name="connsiteY3" fmla="*/ 927100 h 2058926"/>
                <a:gd name="connsiteX4" fmla="*/ 52960 w 4326542"/>
                <a:gd name="connsiteY4" fmla="*/ 1276350 h 2058926"/>
                <a:gd name="connsiteX5" fmla="*/ 21210 w 4326542"/>
                <a:gd name="connsiteY5" fmla="*/ 1587500 h 2058926"/>
                <a:gd name="connsiteX6" fmla="*/ 306960 w 4326542"/>
                <a:gd name="connsiteY6" fmla="*/ 1860550 h 2058926"/>
                <a:gd name="connsiteX7" fmla="*/ 1011810 w 4326542"/>
                <a:gd name="connsiteY7" fmla="*/ 2044700 h 2058926"/>
                <a:gd name="connsiteX8" fmla="*/ 1716660 w 4326542"/>
                <a:gd name="connsiteY8" fmla="*/ 2006600 h 2058926"/>
                <a:gd name="connsiteX9" fmla="*/ 2243710 w 4326542"/>
                <a:gd name="connsiteY9" fmla="*/ 1854200 h 2058926"/>
                <a:gd name="connsiteX10" fmla="*/ 2859660 w 4326542"/>
                <a:gd name="connsiteY10" fmla="*/ 1682750 h 2058926"/>
                <a:gd name="connsiteX11" fmla="*/ 3342260 w 4326542"/>
                <a:gd name="connsiteY11" fmla="*/ 1390650 h 2058926"/>
                <a:gd name="connsiteX12" fmla="*/ 3907410 w 4326542"/>
                <a:gd name="connsiteY12" fmla="*/ 984250 h 2058926"/>
                <a:gd name="connsiteX13" fmla="*/ 4326510 w 4326542"/>
                <a:gd name="connsiteY13" fmla="*/ 787400 h 2058926"/>
                <a:gd name="connsiteX14" fmla="*/ 3926460 w 4326542"/>
                <a:gd name="connsiteY14" fmla="*/ 552450 h 2058926"/>
                <a:gd name="connsiteX15" fmla="*/ 3285110 w 4326542"/>
                <a:gd name="connsiteY15" fmla="*/ 965200 h 2058926"/>
                <a:gd name="connsiteX16" fmla="*/ 2485010 w 4326542"/>
                <a:gd name="connsiteY16" fmla="*/ 1308100 h 2058926"/>
                <a:gd name="connsiteX17" fmla="*/ 1596010 w 4326542"/>
                <a:gd name="connsiteY17" fmla="*/ 1612900 h 2058926"/>
                <a:gd name="connsiteX18" fmla="*/ 1081660 w 4326542"/>
                <a:gd name="connsiteY18" fmla="*/ 1701800 h 2058926"/>
                <a:gd name="connsiteX19" fmla="*/ 567310 w 4326542"/>
                <a:gd name="connsiteY19" fmla="*/ 1587500 h 2058926"/>
                <a:gd name="connsiteX20" fmla="*/ 433960 w 4326542"/>
                <a:gd name="connsiteY20" fmla="*/ 1339850 h 2058926"/>
                <a:gd name="connsiteX21" fmla="*/ 599060 w 4326542"/>
                <a:gd name="connsiteY21" fmla="*/ 1054100 h 2058926"/>
                <a:gd name="connsiteX22" fmla="*/ 738760 w 4326542"/>
                <a:gd name="connsiteY22" fmla="*/ 895350 h 2058926"/>
                <a:gd name="connsiteX23" fmla="*/ 986410 w 4326542"/>
                <a:gd name="connsiteY23" fmla="*/ 501650 h 2058926"/>
                <a:gd name="connsiteX24" fmla="*/ 961010 w 4326542"/>
                <a:gd name="connsiteY24" fmla="*/ 184150 h 2058926"/>
                <a:gd name="connsiteX25" fmla="*/ 605410 w 4326542"/>
                <a:gd name="connsiteY25" fmla="*/ 0 h 2058926"/>
                <a:gd name="connsiteX26" fmla="*/ 364110 w 4326542"/>
                <a:gd name="connsiteY26" fmla="*/ 203200 h 2058926"/>
                <a:gd name="connsiteX0" fmla="*/ 364110 w 4326542"/>
                <a:gd name="connsiteY0" fmla="*/ 203200 h 2058926"/>
                <a:gd name="connsiteX1" fmla="*/ 668910 w 4326542"/>
                <a:gd name="connsiteY1" fmla="*/ 336550 h 2058926"/>
                <a:gd name="connsiteX2" fmla="*/ 472060 w 4326542"/>
                <a:gd name="connsiteY2" fmla="*/ 723900 h 2058926"/>
                <a:gd name="connsiteX3" fmla="*/ 306960 w 4326542"/>
                <a:gd name="connsiteY3" fmla="*/ 927100 h 2058926"/>
                <a:gd name="connsiteX4" fmla="*/ 52960 w 4326542"/>
                <a:gd name="connsiteY4" fmla="*/ 1276350 h 2058926"/>
                <a:gd name="connsiteX5" fmla="*/ 21210 w 4326542"/>
                <a:gd name="connsiteY5" fmla="*/ 1587500 h 2058926"/>
                <a:gd name="connsiteX6" fmla="*/ 306960 w 4326542"/>
                <a:gd name="connsiteY6" fmla="*/ 1860550 h 2058926"/>
                <a:gd name="connsiteX7" fmla="*/ 1011810 w 4326542"/>
                <a:gd name="connsiteY7" fmla="*/ 2044700 h 2058926"/>
                <a:gd name="connsiteX8" fmla="*/ 1716660 w 4326542"/>
                <a:gd name="connsiteY8" fmla="*/ 2006600 h 2058926"/>
                <a:gd name="connsiteX9" fmla="*/ 2243710 w 4326542"/>
                <a:gd name="connsiteY9" fmla="*/ 1854200 h 2058926"/>
                <a:gd name="connsiteX10" fmla="*/ 2859660 w 4326542"/>
                <a:gd name="connsiteY10" fmla="*/ 1682750 h 2058926"/>
                <a:gd name="connsiteX11" fmla="*/ 3342260 w 4326542"/>
                <a:gd name="connsiteY11" fmla="*/ 1390650 h 2058926"/>
                <a:gd name="connsiteX12" fmla="*/ 3907410 w 4326542"/>
                <a:gd name="connsiteY12" fmla="*/ 984250 h 2058926"/>
                <a:gd name="connsiteX13" fmla="*/ 4326510 w 4326542"/>
                <a:gd name="connsiteY13" fmla="*/ 787400 h 2058926"/>
                <a:gd name="connsiteX14" fmla="*/ 3926460 w 4326542"/>
                <a:gd name="connsiteY14" fmla="*/ 552450 h 2058926"/>
                <a:gd name="connsiteX15" fmla="*/ 3285110 w 4326542"/>
                <a:gd name="connsiteY15" fmla="*/ 965200 h 2058926"/>
                <a:gd name="connsiteX16" fmla="*/ 2485010 w 4326542"/>
                <a:gd name="connsiteY16" fmla="*/ 1308100 h 2058926"/>
                <a:gd name="connsiteX17" fmla="*/ 1596010 w 4326542"/>
                <a:gd name="connsiteY17" fmla="*/ 1612900 h 2058926"/>
                <a:gd name="connsiteX18" fmla="*/ 1081660 w 4326542"/>
                <a:gd name="connsiteY18" fmla="*/ 1701800 h 2058926"/>
                <a:gd name="connsiteX19" fmla="*/ 567310 w 4326542"/>
                <a:gd name="connsiteY19" fmla="*/ 1587500 h 2058926"/>
                <a:gd name="connsiteX20" fmla="*/ 433960 w 4326542"/>
                <a:gd name="connsiteY20" fmla="*/ 1339850 h 2058926"/>
                <a:gd name="connsiteX21" fmla="*/ 599060 w 4326542"/>
                <a:gd name="connsiteY21" fmla="*/ 1054100 h 2058926"/>
                <a:gd name="connsiteX22" fmla="*/ 738760 w 4326542"/>
                <a:gd name="connsiteY22" fmla="*/ 895350 h 2058926"/>
                <a:gd name="connsiteX23" fmla="*/ 986410 w 4326542"/>
                <a:gd name="connsiteY23" fmla="*/ 501650 h 2058926"/>
                <a:gd name="connsiteX24" fmla="*/ 961010 w 4326542"/>
                <a:gd name="connsiteY24" fmla="*/ 184150 h 2058926"/>
                <a:gd name="connsiteX25" fmla="*/ 605410 w 4326542"/>
                <a:gd name="connsiteY25" fmla="*/ 0 h 2058926"/>
                <a:gd name="connsiteX26" fmla="*/ 364110 w 4326542"/>
                <a:gd name="connsiteY26" fmla="*/ 203200 h 2058926"/>
                <a:gd name="connsiteX0" fmla="*/ 364110 w 4326542"/>
                <a:gd name="connsiteY0" fmla="*/ 203200 h 2050823"/>
                <a:gd name="connsiteX1" fmla="*/ 668910 w 4326542"/>
                <a:gd name="connsiteY1" fmla="*/ 336550 h 2050823"/>
                <a:gd name="connsiteX2" fmla="*/ 472060 w 4326542"/>
                <a:gd name="connsiteY2" fmla="*/ 723900 h 2050823"/>
                <a:gd name="connsiteX3" fmla="*/ 306960 w 4326542"/>
                <a:gd name="connsiteY3" fmla="*/ 927100 h 2050823"/>
                <a:gd name="connsiteX4" fmla="*/ 52960 w 4326542"/>
                <a:gd name="connsiteY4" fmla="*/ 1276350 h 2050823"/>
                <a:gd name="connsiteX5" fmla="*/ 21210 w 4326542"/>
                <a:gd name="connsiteY5" fmla="*/ 1587500 h 2050823"/>
                <a:gd name="connsiteX6" fmla="*/ 306960 w 4326542"/>
                <a:gd name="connsiteY6" fmla="*/ 1860550 h 2050823"/>
                <a:gd name="connsiteX7" fmla="*/ 1011810 w 4326542"/>
                <a:gd name="connsiteY7" fmla="*/ 2044700 h 2050823"/>
                <a:gd name="connsiteX8" fmla="*/ 1716660 w 4326542"/>
                <a:gd name="connsiteY8" fmla="*/ 2006600 h 2050823"/>
                <a:gd name="connsiteX9" fmla="*/ 2243710 w 4326542"/>
                <a:gd name="connsiteY9" fmla="*/ 1854200 h 2050823"/>
                <a:gd name="connsiteX10" fmla="*/ 2859660 w 4326542"/>
                <a:gd name="connsiteY10" fmla="*/ 1682750 h 2050823"/>
                <a:gd name="connsiteX11" fmla="*/ 3342260 w 4326542"/>
                <a:gd name="connsiteY11" fmla="*/ 1390650 h 2050823"/>
                <a:gd name="connsiteX12" fmla="*/ 3907410 w 4326542"/>
                <a:gd name="connsiteY12" fmla="*/ 984250 h 2050823"/>
                <a:gd name="connsiteX13" fmla="*/ 4326510 w 4326542"/>
                <a:gd name="connsiteY13" fmla="*/ 787400 h 2050823"/>
                <a:gd name="connsiteX14" fmla="*/ 3926460 w 4326542"/>
                <a:gd name="connsiteY14" fmla="*/ 552450 h 2050823"/>
                <a:gd name="connsiteX15" fmla="*/ 3285110 w 4326542"/>
                <a:gd name="connsiteY15" fmla="*/ 965200 h 2050823"/>
                <a:gd name="connsiteX16" fmla="*/ 2485010 w 4326542"/>
                <a:gd name="connsiteY16" fmla="*/ 1308100 h 2050823"/>
                <a:gd name="connsiteX17" fmla="*/ 1596010 w 4326542"/>
                <a:gd name="connsiteY17" fmla="*/ 1612900 h 2050823"/>
                <a:gd name="connsiteX18" fmla="*/ 1081660 w 4326542"/>
                <a:gd name="connsiteY18" fmla="*/ 1701800 h 2050823"/>
                <a:gd name="connsiteX19" fmla="*/ 567310 w 4326542"/>
                <a:gd name="connsiteY19" fmla="*/ 1587500 h 2050823"/>
                <a:gd name="connsiteX20" fmla="*/ 433960 w 4326542"/>
                <a:gd name="connsiteY20" fmla="*/ 1339850 h 2050823"/>
                <a:gd name="connsiteX21" fmla="*/ 599060 w 4326542"/>
                <a:gd name="connsiteY21" fmla="*/ 1054100 h 2050823"/>
                <a:gd name="connsiteX22" fmla="*/ 738760 w 4326542"/>
                <a:gd name="connsiteY22" fmla="*/ 895350 h 2050823"/>
                <a:gd name="connsiteX23" fmla="*/ 986410 w 4326542"/>
                <a:gd name="connsiteY23" fmla="*/ 501650 h 2050823"/>
                <a:gd name="connsiteX24" fmla="*/ 961010 w 4326542"/>
                <a:gd name="connsiteY24" fmla="*/ 184150 h 2050823"/>
                <a:gd name="connsiteX25" fmla="*/ 605410 w 4326542"/>
                <a:gd name="connsiteY25" fmla="*/ 0 h 2050823"/>
                <a:gd name="connsiteX26" fmla="*/ 364110 w 4326542"/>
                <a:gd name="connsiteY26" fmla="*/ 203200 h 2050823"/>
                <a:gd name="connsiteX0" fmla="*/ 364110 w 4326542"/>
                <a:gd name="connsiteY0" fmla="*/ 203200 h 2050440"/>
                <a:gd name="connsiteX1" fmla="*/ 668910 w 4326542"/>
                <a:gd name="connsiteY1" fmla="*/ 336550 h 2050440"/>
                <a:gd name="connsiteX2" fmla="*/ 472060 w 4326542"/>
                <a:gd name="connsiteY2" fmla="*/ 723900 h 2050440"/>
                <a:gd name="connsiteX3" fmla="*/ 306960 w 4326542"/>
                <a:gd name="connsiteY3" fmla="*/ 927100 h 2050440"/>
                <a:gd name="connsiteX4" fmla="*/ 52960 w 4326542"/>
                <a:gd name="connsiteY4" fmla="*/ 1276350 h 2050440"/>
                <a:gd name="connsiteX5" fmla="*/ 21210 w 4326542"/>
                <a:gd name="connsiteY5" fmla="*/ 1587500 h 2050440"/>
                <a:gd name="connsiteX6" fmla="*/ 306960 w 4326542"/>
                <a:gd name="connsiteY6" fmla="*/ 1860550 h 2050440"/>
                <a:gd name="connsiteX7" fmla="*/ 1011810 w 4326542"/>
                <a:gd name="connsiteY7" fmla="*/ 2044700 h 2050440"/>
                <a:gd name="connsiteX8" fmla="*/ 1716660 w 4326542"/>
                <a:gd name="connsiteY8" fmla="*/ 2006600 h 2050440"/>
                <a:gd name="connsiteX9" fmla="*/ 2262760 w 4326542"/>
                <a:gd name="connsiteY9" fmla="*/ 1873250 h 2050440"/>
                <a:gd name="connsiteX10" fmla="*/ 2859660 w 4326542"/>
                <a:gd name="connsiteY10" fmla="*/ 1682750 h 2050440"/>
                <a:gd name="connsiteX11" fmla="*/ 3342260 w 4326542"/>
                <a:gd name="connsiteY11" fmla="*/ 1390650 h 2050440"/>
                <a:gd name="connsiteX12" fmla="*/ 3907410 w 4326542"/>
                <a:gd name="connsiteY12" fmla="*/ 984250 h 2050440"/>
                <a:gd name="connsiteX13" fmla="*/ 4326510 w 4326542"/>
                <a:gd name="connsiteY13" fmla="*/ 787400 h 2050440"/>
                <a:gd name="connsiteX14" fmla="*/ 3926460 w 4326542"/>
                <a:gd name="connsiteY14" fmla="*/ 552450 h 2050440"/>
                <a:gd name="connsiteX15" fmla="*/ 3285110 w 4326542"/>
                <a:gd name="connsiteY15" fmla="*/ 965200 h 2050440"/>
                <a:gd name="connsiteX16" fmla="*/ 2485010 w 4326542"/>
                <a:gd name="connsiteY16" fmla="*/ 1308100 h 2050440"/>
                <a:gd name="connsiteX17" fmla="*/ 1596010 w 4326542"/>
                <a:gd name="connsiteY17" fmla="*/ 1612900 h 2050440"/>
                <a:gd name="connsiteX18" fmla="*/ 1081660 w 4326542"/>
                <a:gd name="connsiteY18" fmla="*/ 1701800 h 2050440"/>
                <a:gd name="connsiteX19" fmla="*/ 567310 w 4326542"/>
                <a:gd name="connsiteY19" fmla="*/ 1587500 h 2050440"/>
                <a:gd name="connsiteX20" fmla="*/ 433960 w 4326542"/>
                <a:gd name="connsiteY20" fmla="*/ 1339850 h 2050440"/>
                <a:gd name="connsiteX21" fmla="*/ 599060 w 4326542"/>
                <a:gd name="connsiteY21" fmla="*/ 1054100 h 2050440"/>
                <a:gd name="connsiteX22" fmla="*/ 738760 w 4326542"/>
                <a:gd name="connsiteY22" fmla="*/ 895350 h 2050440"/>
                <a:gd name="connsiteX23" fmla="*/ 986410 w 4326542"/>
                <a:gd name="connsiteY23" fmla="*/ 501650 h 2050440"/>
                <a:gd name="connsiteX24" fmla="*/ 961010 w 4326542"/>
                <a:gd name="connsiteY24" fmla="*/ 184150 h 2050440"/>
                <a:gd name="connsiteX25" fmla="*/ 605410 w 4326542"/>
                <a:gd name="connsiteY25" fmla="*/ 0 h 2050440"/>
                <a:gd name="connsiteX26" fmla="*/ 364110 w 4326542"/>
                <a:gd name="connsiteY26" fmla="*/ 203200 h 2050440"/>
                <a:gd name="connsiteX0" fmla="*/ 364110 w 4326542"/>
                <a:gd name="connsiteY0" fmla="*/ 203200 h 2050440"/>
                <a:gd name="connsiteX1" fmla="*/ 668910 w 4326542"/>
                <a:gd name="connsiteY1" fmla="*/ 336550 h 2050440"/>
                <a:gd name="connsiteX2" fmla="*/ 472060 w 4326542"/>
                <a:gd name="connsiteY2" fmla="*/ 723900 h 2050440"/>
                <a:gd name="connsiteX3" fmla="*/ 306960 w 4326542"/>
                <a:gd name="connsiteY3" fmla="*/ 927100 h 2050440"/>
                <a:gd name="connsiteX4" fmla="*/ 52960 w 4326542"/>
                <a:gd name="connsiteY4" fmla="*/ 1276350 h 2050440"/>
                <a:gd name="connsiteX5" fmla="*/ 21210 w 4326542"/>
                <a:gd name="connsiteY5" fmla="*/ 1587500 h 2050440"/>
                <a:gd name="connsiteX6" fmla="*/ 306960 w 4326542"/>
                <a:gd name="connsiteY6" fmla="*/ 1860550 h 2050440"/>
                <a:gd name="connsiteX7" fmla="*/ 1011810 w 4326542"/>
                <a:gd name="connsiteY7" fmla="*/ 2044700 h 2050440"/>
                <a:gd name="connsiteX8" fmla="*/ 1716660 w 4326542"/>
                <a:gd name="connsiteY8" fmla="*/ 2006600 h 2050440"/>
                <a:gd name="connsiteX9" fmla="*/ 2262760 w 4326542"/>
                <a:gd name="connsiteY9" fmla="*/ 1873250 h 2050440"/>
                <a:gd name="connsiteX10" fmla="*/ 2859660 w 4326542"/>
                <a:gd name="connsiteY10" fmla="*/ 1670050 h 2050440"/>
                <a:gd name="connsiteX11" fmla="*/ 3342260 w 4326542"/>
                <a:gd name="connsiteY11" fmla="*/ 1390650 h 2050440"/>
                <a:gd name="connsiteX12" fmla="*/ 3907410 w 4326542"/>
                <a:gd name="connsiteY12" fmla="*/ 984250 h 2050440"/>
                <a:gd name="connsiteX13" fmla="*/ 4326510 w 4326542"/>
                <a:gd name="connsiteY13" fmla="*/ 787400 h 2050440"/>
                <a:gd name="connsiteX14" fmla="*/ 3926460 w 4326542"/>
                <a:gd name="connsiteY14" fmla="*/ 552450 h 2050440"/>
                <a:gd name="connsiteX15" fmla="*/ 3285110 w 4326542"/>
                <a:gd name="connsiteY15" fmla="*/ 965200 h 2050440"/>
                <a:gd name="connsiteX16" fmla="*/ 2485010 w 4326542"/>
                <a:gd name="connsiteY16" fmla="*/ 1308100 h 2050440"/>
                <a:gd name="connsiteX17" fmla="*/ 1596010 w 4326542"/>
                <a:gd name="connsiteY17" fmla="*/ 1612900 h 2050440"/>
                <a:gd name="connsiteX18" fmla="*/ 1081660 w 4326542"/>
                <a:gd name="connsiteY18" fmla="*/ 1701800 h 2050440"/>
                <a:gd name="connsiteX19" fmla="*/ 567310 w 4326542"/>
                <a:gd name="connsiteY19" fmla="*/ 1587500 h 2050440"/>
                <a:gd name="connsiteX20" fmla="*/ 433960 w 4326542"/>
                <a:gd name="connsiteY20" fmla="*/ 1339850 h 2050440"/>
                <a:gd name="connsiteX21" fmla="*/ 599060 w 4326542"/>
                <a:gd name="connsiteY21" fmla="*/ 1054100 h 2050440"/>
                <a:gd name="connsiteX22" fmla="*/ 738760 w 4326542"/>
                <a:gd name="connsiteY22" fmla="*/ 895350 h 2050440"/>
                <a:gd name="connsiteX23" fmla="*/ 986410 w 4326542"/>
                <a:gd name="connsiteY23" fmla="*/ 501650 h 2050440"/>
                <a:gd name="connsiteX24" fmla="*/ 961010 w 4326542"/>
                <a:gd name="connsiteY24" fmla="*/ 184150 h 2050440"/>
                <a:gd name="connsiteX25" fmla="*/ 605410 w 4326542"/>
                <a:gd name="connsiteY25" fmla="*/ 0 h 2050440"/>
                <a:gd name="connsiteX26" fmla="*/ 364110 w 4326542"/>
                <a:gd name="connsiteY26" fmla="*/ 203200 h 2050440"/>
                <a:gd name="connsiteX0" fmla="*/ 364110 w 4326542"/>
                <a:gd name="connsiteY0" fmla="*/ 203200 h 2050440"/>
                <a:gd name="connsiteX1" fmla="*/ 668910 w 4326542"/>
                <a:gd name="connsiteY1" fmla="*/ 336550 h 2050440"/>
                <a:gd name="connsiteX2" fmla="*/ 472060 w 4326542"/>
                <a:gd name="connsiteY2" fmla="*/ 723900 h 2050440"/>
                <a:gd name="connsiteX3" fmla="*/ 306960 w 4326542"/>
                <a:gd name="connsiteY3" fmla="*/ 927100 h 2050440"/>
                <a:gd name="connsiteX4" fmla="*/ 52960 w 4326542"/>
                <a:gd name="connsiteY4" fmla="*/ 1276350 h 2050440"/>
                <a:gd name="connsiteX5" fmla="*/ 21210 w 4326542"/>
                <a:gd name="connsiteY5" fmla="*/ 1587500 h 2050440"/>
                <a:gd name="connsiteX6" fmla="*/ 306960 w 4326542"/>
                <a:gd name="connsiteY6" fmla="*/ 1860550 h 2050440"/>
                <a:gd name="connsiteX7" fmla="*/ 1011810 w 4326542"/>
                <a:gd name="connsiteY7" fmla="*/ 2044700 h 2050440"/>
                <a:gd name="connsiteX8" fmla="*/ 1716660 w 4326542"/>
                <a:gd name="connsiteY8" fmla="*/ 2006600 h 2050440"/>
                <a:gd name="connsiteX9" fmla="*/ 2262760 w 4326542"/>
                <a:gd name="connsiteY9" fmla="*/ 1873250 h 2050440"/>
                <a:gd name="connsiteX10" fmla="*/ 2859660 w 4326542"/>
                <a:gd name="connsiteY10" fmla="*/ 1670050 h 2050440"/>
                <a:gd name="connsiteX11" fmla="*/ 3367660 w 4326542"/>
                <a:gd name="connsiteY11" fmla="*/ 1403350 h 2050440"/>
                <a:gd name="connsiteX12" fmla="*/ 3907410 w 4326542"/>
                <a:gd name="connsiteY12" fmla="*/ 984250 h 2050440"/>
                <a:gd name="connsiteX13" fmla="*/ 4326510 w 4326542"/>
                <a:gd name="connsiteY13" fmla="*/ 787400 h 2050440"/>
                <a:gd name="connsiteX14" fmla="*/ 3926460 w 4326542"/>
                <a:gd name="connsiteY14" fmla="*/ 552450 h 2050440"/>
                <a:gd name="connsiteX15" fmla="*/ 3285110 w 4326542"/>
                <a:gd name="connsiteY15" fmla="*/ 965200 h 2050440"/>
                <a:gd name="connsiteX16" fmla="*/ 2485010 w 4326542"/>
                <a:gd name="connsiteY16" fmla="*/ 1308100 h 2050440"/>
                <a:gd name="connsiteX17" fmla="*/ 1596010 w 4326542"/>
                <a:gd name="connsiteY17" fmla="*/ 1612900 h 2050440"/>
                <a:gd name="connsiteX18" fmla="*/ 1081660 w 4326542"/>
                <a:gd name="connsiteY18" fmla="*/ 1701800 h 2050440"/>
                <a:gd name="connsiteX19" fmla="*/ 567310 w 4326542"/>
                <a:gd name="connsiteY19" fmla="*/ 1587500 h 2050440"/>
                <a:gd name="connsiteX20" fmla="*/ 433960 w 4326542"/>
                <a:gd name="connsiteY20" fmla="*/ 1339850 h 2050440"/>
                <a:gd name="connsiteX21" fmla="*/ 599060 w 4326542"/>
                <a:gd name="connsiteY21" fmla="*/ 1054100 h 2050440"/>
                <a:gd name="connsiteX22" fmla="*/ 738760 w 4326542"/>
                <a:gd name="connsiteY22" fmla="*/ 895350 h 2050440"/>
                <a:gd name="connsiteX23" fmla="*/ 986410 w 4326542"/>
                <a:gd name="connsiteY23" fmla="*/ 501650 h 2050440"/>
                <a:gd name="connsiteX24" fmla="*/ 961010 w 4326542"/>
                <a:gd name="connsiteY24" fmla="*/ 184150 h 2050440"/>
                <a:gd name="connsiteX25" fmla="*/ 605410 w 4326542"/>
                <a:gd name="connsiteY25" fmla="*/ 0 h 2050440"/>
                <a:gd name="connsiteX26" fmla="*/ 364110 w 4326542"/>
                <a:gd name="connsiteY26" fmla="*/ 203200 h 2050440"/>
                <a:gd name="connsiteX0" fmla="*/ 364110 w 4326542"/>
                <a:gd name="connsiteY0" fmla="*/ 203200 h 2050440"/>
                <a:gd name="connsiteX1" fmla="*/ 668910 w 4326542"/>
                <a:gd name="connsiteY1" fmla="*/ 336550 h 2050440"/>
                <a:gd name="connsiteX2" fmla="*/ 472060 w 4326542"/>
                <a:gd name="connsiteY2" fmla="*/ 723900 h 2050440"/>
                <a:gd name="connsiteX3" fmla="*/ 306960 w 4326542"/>
                <a:gd name="connsiteY3" fmla="*/ 927100 h 2050440"/>
                <a:gd name="connsiteX4" fmla="*/ 52960 w 4326542"/>
                <a:gd name="connsiteY4" fmla="*/ 1276350 h 2050440"/>
                <a:gd name="connsiteX5" fmla="*/ 21210 w 4326542"/>
                <a:gd name="connsiteY5" fmla="*/ 1587500 h 2050440"/>
                <a:gd name="connsiteX6" fmla="*/ 306960 w 4326542"/>
                <a:gd name="connsiteY6" fmla="*/ 1860550 h 2050440"/>
                <a:gd name="connsiteX7" fmla="*/ 1011810 w 4326542"/>
                <a:gd name="connsiteY7" fmla="*/ 2044700 h 2050440"/>
                <a:gd name="connsiteX8" fmla="*/ 1716660 w 4326542"/>
                <a:gd name="connsiteY8" fmla="*/ 2006600 h 2050440"/>
                <a:gd name="connsiteX9" fmla="*/ 2262760 w 4326542"/>
                <a:gd name="connsiteY9" fmla="*/ 1873250 h 2050440"/>
                <a:gd name="connsiteX10" fmla="*/ 2859660 w 4326542"/>
                <a:gd name="connsiteY10" fmla="*/ 1670050 h 2050440"/>
                <a:gd name="connsiteX11" fmla="*/ 3367660 w 4326542"/>
                <a:gd name="connsiteY11" fmla="*/ 1403350 h 2050440"/>
                <a:gd name="connsiteX12" fmla="*/ 3907410 w 4326542"/>
                <a:gd name="connsiteY12" fmla="*/ 984250 h 2050440"/>
                <a:gd name="connsiteX13" fmla="*/ 4326510 w 4326542"/>
                <a:gd name="connsiteY13" fmla="*/ 787400 h 2050440"/>
                <a:gd name="connsiteX14" fmla="*/ 3926460 w 4326542"/>
                <a:gd name="connsiteY14" fmla="*/ 552450 h 2050440"/>
                <a:gd name="connsiteX15" fmla="*/ 3285110 w 4326542"/>
                <a:gd name="connsiteY15" fmla="*/ 965200 h 2050440"/>
                <a:gd name="connsiteX16" fmla="*/ 2485010 w 4326542"/>
                <a:gd name="connsiteY16" fmla="*/ 1308100 h 2050440"/>
                <a:gd name="connsiteX17" fmla="*/ 1596010 w 4326542"/>
                <a:gd name="connsiteY17" fmla="*/ 1612900 h 2050440"/>
                <a:gd name="connsiteX18" fmla="*/ 1081660 w 4326542"/>
                <a:gd name="connsiteY18" fmla="*/ 1701800 h 2050440"/>
                <a:gd name="connsiteX19" fmla="*/ 567310 w 4326542"/>
                <a:gd name="connsiteY19" fmla="*/ 1587500 h 2050440"/>
                <a:gd name="connsiteX20" fmla="*/ 433960 w 4326542"/>
                <a:gd name="connsiteY20" fmla="*/ 1339850 h 2050440"/>
                <a:gd name="connsiteX21" fmla="*/ 599060 w 4326542"/>
                <a:gd name="connsiteY21" fmla="*/ 1054100 h 2050440"/>
                <a:gd name="connsiteX22" fmla="*/ 738760 w 4326542"/>
                <a:gd name="connsiteY22" fmla="*/ 895350 h 2050440"/>
                <a:gd name="connsiteX23" fmla="*/ 986410 w 4326542"/>
                <a:gd name="connsiteY23" fmla="*/ 501650 h 2050440"/>
                <a:gd name="connsiteX24" fmla="*/ 961010 w 4326542"/>
                <a:gd name="connsiteY24" fmla="*/ 184150 h 2050440"/>
                <a:gd name="connsiteX25" fmla="*/ 605410 w 4326542"/>
                <a:gd name="connsiteY25" fmla="*/ 0 h 2050440"/>
                <a:gd name="connsiteX26" fmla="*/ 364110 w 4326542"/>
                <a:gd name="connsiteY26" fmla="*/ 203200 h 2050440"/>
                <a:gd name="connsiteX0" fmla="*/ 364110 w 4326542"/>
                <a:gd name="connsiteY0" fmla="*/ 203200 h 2050440"/>
                <a:gd name="connsiteX1" fmla="*/ 668910 w 4326542"/>
                <a:gd name="connsiteY1" fmla="*/ 336550 h 2050440"/>
                <a:gd name="connsiteX2" fmla="*/ 472060 w 4326542"/>
                <a:gd name="connsiteY2" fmla="*/ 723900 h 2050440"/>
                <a:gd name="connsiteX3" fmla="*/ 306960 w 4326542"/>
                <a:gd name="connsiteY3" fmla="*/ 927100 h 2050440"/>
                <a:gd name="connsiteX4" fmla="*/ 52960 w 4326542"/>
                <a:gd name="connsiteY4" fmla="*/ 1276350 h 2050440"/>
                <a:gd name="connsiteX5" fmla="*/ 21210 w 4326542"/>
                <a:gd name="connsiteY5" fmla="*/ 1587500 h 2050440"/>
                <a:gd name="connsiteX6" fmla="*/ 306960 w 4326542"/>
                <a:gd name="connsiteY6" fmla="*/ 1860550 h 2050440"/>
                <a:gd name="connsiteX7" fmla="*/ 1011810 w 4326542"/>
                <a:gd name="connsiteY7" fmla="*/ 2044700 h 2050440"/>
                <a:gd name="connsiteX8" fmla="*/ 1716660 w 4326542"/>
                <a:gd name="connsiteY8" fmla="*/ 2006600 h 2050440"/>
                <a:gd name="connsiteX9" fmla="*/ 2262760 w 4326542"/>
                <a:gd name="connsiteY9" fmla="*/ 1873250 h 2050440"/>
                <a:gd name="connsiteX10" fmla="*/ 2859660 w 4326542"/>
                <a:gd name="connsiteY10" fmla="*/ 1670050 h 2050440"/>
                <a:gd name="connsiteX11" fmla="*/ 3367660 w 4326542"/>
                <a:gd name="connsiteY11" fmla="*/ 1403350 h 2050440"/>
                <a:gd name="connsiteX12" fmla="*/ 3907410 w 4326542"/>
                <a:gd name="connsiteY12" fmla="*/ 984250 h 2050440"/>
                <a:gd name="connsiteX13" fmla="*/ 4326510 w 4326542"/>
                <a:gd name="connsiteY13" fmla="*/ 787400 h 2050440"/>
                <a:gd name="connsiteX14" fmla="*/ 3926460 w 4326542"/>
                <a:gd name="connsiteY14" fmla="*/ 552450 h 2050440"/>
                <a:gd name="connsiteX15" fmla="*/ 3285110 w 4326542"/>
                <a:gd name="connsiteY15" fmla="*/ 965200 h 2050440"/>
                <a:gd name="connsiteX16" fmla="*/ 2485010 w 4326542"/>
                <a:gd name="connsiteY16" fmla="*/ 1308100 h 2050440"/>
                <a:gd name="connsiteX17" fmla="*/ 1596010 w 4326542"/>
                <a:gd name="connsiteY17" fmla="*/ 1612900 h 2050440"/>
                <a:gd name="connsiteX18" fmla="*/ 1081660 w 4326542"/>
                <a:gd name="connsiteY18" fmla="*/ 1701800 h 2050440"/>
                <a:gd name="connsiteX19" fmla="*/ 567310 w 4326542"/>
                <a:gd name="connsiteY19" fmla="*/ 1587500 h 2050440"/>
                <a:gd name="connsiteX20" fmla="*/ 433960 w 4326542"/>
                <a:gd name="connsiteY20" fmla="*/ 1339850 h 2050440"/>
                <a:gd name="connsiteX21" fmla="*/ 599060 w 4326542"/>
                <a:gd name="connsiteY21" fmla="*/ 1054100 h 2050440"/>
                <a:gd name="connsiteX22" fmla="*/ 738760 w 4326542"/>
                <a:gd name="connsiteY22" fmla="*/ 895350 h 2050440"/>
                <a:gd name="connsiteX23" fmla="*/ 986410 w 4326542"/>
                <a:gd name="connsiteY23" fmla="*/ 501650 h 2050440"/>
                <a:gd name="connsiteX24" fmla="*/ 961010 w 4326542"/>
                <a:gd name="connsiteY24" fmla="*/ 184150 h 2050440"/>
                <a:gd name="connsiteX25" fmla="*/ 605410 w 4326542"/>
                <a:gd name="connsiteY25" fmla="*/ 0 h 2050440"/>
                <a:gd name="connsiteX26" fmla="*/ 364110 w 4326542"/>
                <a:gd name="connsiteY26" fmla="*/ 203200 h 2050440"/>
                <a:gd name="connsiteX0" fmla="*/ 364110 w 4326510"/>
                <a:gd name="connsiteY0" fmla="*/ 203200 h 2050440"/>
                <a:gd name="connsiteX1" fmla="*/ 668910 w 4326510"/>
                <a:gd name="connsiteY1" fmla="*/ 336550 h 2050440"/>
                <a:gd name="connsiteX2" fmla="*/ 472060 w 4326510"/>
                <a:gd name="connsiteY2" fmla="*/ 723900 h 2050440"/>
                <a:gd name="connsiteX3" fmla="*/ 306960 w 4326510"/>
                <a:gd name="connsiteY3" fmla="*/ 927100 h 2050440"/>
                <a:gd name="connsiteX4" fmla="*/ 52960 w 4326510"/>
                <a:gd name="connsiteY4" fmla="*/ 1276350 h 2050440"/>
                <a:gd name="connsiteX5" fmla="*/ 21210 w 4326510"/>
                <a:gd name="connsiteY5" fmla="*/ 1587500 h 2050440"/>
                <a:gd name="connsiteX6" fmla="*/ 306960 w 4326510"/>
                <a:gd name="connsiteY6" fmla="*/ 1860550 h 2050440"/>
                <a:gd name="connsiteX7" fmla="*/ 1011810 w 4326510"/>
                <a:gd name="connsiteY7" fmla="*/ 2044700 h 2050440"/>
                <a:gd name="connsiteX8" fmla="*/ 1716660 w 4326510"/>
                <a:gd name="connsiteY8" fmla="*/ 2006600 h 2050440"/>
                <a:gd name="connsiteX9" fmla="*/ 2262760 w 4326510"/>
                <a:gd name="connsiteY9" fmla="*/ 1873250 h 2050440"/>
                <a:gd name="connsiteX10" fmla="*/ 2859660 w 4326510"/>
                <a:gd name="connsiteY10" fmla="*/ 1670050 h 2050440"/>
                <a:gd name="connsiteX11" fmla="*/ 3367660 w 4326510"/>
                <a:gd name="connsiteY11" fmla="*/ 1403350 h 2050440"/>
                <a:gd name="connsiteX12" fmla="*/ 3907410 w 4326510"/>
                <a:gd name="connsiteY12" fmla="*/ 984250 h 2050440"/>
                <a:gd name="connsiteX13" fmla="*/ 4326510 w 4326510"/>
                <a:gd name="connsiteY13" fmla="*/ 787400 h 2050440"/>
                <a:gd name="connsiteX14" fmla="*/ 3926460 w 4326510"/>
                <a:gd name="connsiteY14" fmla="*/ 552450 h 2050440"/>
                <a:gd name="connsiteX15" fmla="*/ 3285110 w 4326510"/>
                <a:gd name="connsiteY15" fmla="*/ 965200 h 2050440"/>
                <a:gd name="connsiteX16" fmla="*/ 2485010 w 4326510"/>
                <a:gd name="connsiteY16" fmla="*/ 1308100 h 2050440"/>
                <a:gd name="connsiteX17" fmla="*/ 1596010 w 4326510"/>
                <a:gd name="connsiteY17" fmla="*/ 1612900 h 2050440"/>
                <a:gd name="connsiteX18" fmla="*/ 1081660 w 4326510"/>
                <a:gd name="connsiteY18" fmla="*/ 1701800 h 2050440"/>
                <a:gd name="connsiteX19" fmla="*/ 567310 w 4326510"/>
                <a:gd name="connsiteY19" fmla="*/ 1587500 h 2050440"/>
                <a:gd name="connsiteX20" fmla="*/ 433960 w 4326510"/>
                <a:gd name="connsiteY20" fmla="*/ 1339850 h 2050440"/>
                <a:gd name="connsiteX21" fmla="*/ 599060 w 4326510"/>
                <a:gd name="connsiteY21" fmla="*/ 1054100 h 2050440"/>
                <a:gd name="connsiteX22" fmla="*/ 738760 w 4326510"/>
                <a:gd name="connsiteY22" fmla="*/ 895350 h 2050440"/>
                <a:gd name="connsiteX23" fmla="*/ 986410 w 4326510"/>
                <a:gd name="connsiteY23" fmla="*/ 501650 h 2050440"/>
                <a:gd name="connsiteX24" fmla="*/ 961010 w 4326510"/>
                <a:gd name="connsiteY24" fmla="*/ 184150 h 2050440"/>
                <a:gd name="connsiteX25" fmla="*/ 605410 w 4326510"/>
                <a:gd name="connsiteY25" fmla="*/ 0 h 2050440"/>
                <a:gd name="connsiteX26" fmla="*/ 364110 w 4326510"/>
                <a:gd name="connsiteY26" fmla="*/ 203200 h 2050440"/>
                <a:gd name="connsiteX0" fmla="*/ 364110 w 4326510"/>
                <a:gd name="connsiteY0" fmla="*/ 203200 h 2050440"/>
                <a:gd name="connsiteX1" fmla="*/ 668910 w 4326510"/>
                <a:gd name="connsiteY1" fmla="*/ 336550 h 2050440"/>
                <a:gd name="connsiteX2" fmla="*/ 472060 w 4326510"/>
                <a:gd name="connsiteY2" fmla="*/ 723900 h 2050440"/>
                <a:gd name="connsiteX3" fmla="*/ 306960 w 4326510"/>
                <a:gd name="connsiteY3" fmla="*/ 927100 h 2050440"/>
                <a:gd name="connsiteX4" fmla="*/ 52960 w 4326510"/>
                <a:gd name="connsiteY4" fmla="*/ 1276350 h 2050440"/>
                <a:gd name="connsiteX5" fmla="*/ 21210 w 4326510"/>
                <a:gd name="connsiteY5" fmla="*/ 1587500 h 2050440"/>
                <a:gd name="connsiteX6" fmla="*/ 306960 w 4326510"/>
                <a:gd name="connsiteY6" fmla="*/ 1860550 h 2050440"/>
                <a:gd name="connsiteX7" fmla="*/ 1011810 w 4326510"/>
                <a:gd name="connsiteY7" fmla="*/ 2044700 h 2050440"/>
                <a:gd name="connsiteX8" fmla="*/ 1716660 w 4326510"/>
                <a:gd name="connsiteY8" fmla="*/ 2006600 h 2050440"/>
                <a:gd name="connsiteX9" fmla="*/ 2262760 w 4326510"/>
                <a:gd name="connsiteY9" fmla="*/ 1873250 h 2050440"/>
                <a:gd name="connsiteX10" fmla="*/ 2859660 w 4326510"/>
                <a:gd name="connsiteY10" fmla="*/ 1670050 h 2050440"/>
                <a:gd name="connsiteX11" fmla="*/ 3367660 w 4326510"/>
                <a:gd name="connsiteY11" fmla="*/ 1403350 h 2050440"/>
                <a:gd name="connsiteX12" fmla="*/ 3907410 w 4326510"/>
                <a:gd name="connsiteY12" fmla="*/ 984250 h 2050440"/>
                <a:gd name="connsiteX13" fmla="*/ 4326510 w 4326510"/>
                <a:gd name="connsiteY13" fmla="*/ 787400 h 2050440"/>
                <a:gd name="connsiteX14" fmla="*/ 3926460 w 4326510"/>
                <a:gd name="connsiteY14" fmla="*/ 552450 h 2050440"/>
                <a:gd name="connsiteX15" fmla="*/ 3285110 w 4326510"/>
                <a:gd name="connsiteY15" fmla="*/ 965200 h 2050440"/>
                <a:gd name="connsiteX16" fmla="*/ 2485010 w 4326510"/>
                <a:gd name="connsiteY16" fmla="*/ 1308100 h 2050440"/>
                <a:gd name="connsiteX17" fmla="*/ 1596010 w 4326510"/>
                <a:gd name="connsiteY17" fmla="*/ 1612900 h 2050440"/>
                <a:gd name="connsiteX18" fmla="*/ 1081660 w 4326510"/>
                <a:gd name="connsiteY18" fmla="*/ 1701800 h 2050440"/>
                <a:gd name="connsiteX19" fmla="*/ 567310 w 4326510"/>
                <a:gd name="connsiteY19" fmla="*/ 1587500 h 2050440"/>
                <a:gd name="connsiteX20" fmla="*/ 433960 w 4326510"/>
                <a:gd name="connsiteY20" fmla="*/ 1339850 h 2050440"/>
                <a:gd name="connsiteX21" fmla="*/ 599060 w 4326510"/>
                <a:gd name="connsiteY21" fmla="*/ 1054100 h 2050440"/>
                <a:gd name="connsiteX22" fmla="*/ 738760 w 4326510"/>
                <a:gd name="connsiteY22" fmla="*/ 895350 h 2050440"/>
                <a:gd name="connsiteX23" fmla="*/ 986410 w 4326510"/>
                <a:gd name="connsiteY23" fmla="*/ 501650 h 2050440"/>
                <a:gd name="connsiteX24" fmla="*/ 961010 w 4326510"/>
                <a:gd name="connsiteY24" fmla="*/ 184150 h 2050440"/>
                <a:gd name="connsiteX25" fmla="*/ 605410 w 4326510"/>
                <a:gd name="connsiteY25" fmla="*/ 0 h 2050440"/>
                <a:gd name="connsiteX26" fmla="*/ 364110 w 4326510"/>
                <a:gd name="connsiteY26" fmla="*/ 203200 h 2050440"/>
                <a:gd name="connsiteX0" fmla="*/ 364110 w 4326510"/>
                <a:gd name="connsiteY0" fmla="*/ 203200 h 2050440"/>
                <a:gd name="connsiteX1" fmla="*/ 668910 w 4326510"/>
                <a:gd name="connsiteY1" fmla="*/ 336550 h 2050440"/>
                <a:gd name="connsiteX2" fmla="*/ 472060 w 4326510"/>
                <a:gd name="connsiteY2" fmla="*/ 723900 h 2050440"/>
                <a:gd name="connsiteX3" fmla="*/ 306960 w 4326510"/>
                <a:gd name="connsiteY3" fmla="*/ 927100 h 2050440"/>
                <a:gd name="connsiteX4" fmla="*/ 52960 w 4326510"/>
                <a:gd name="connsiteY4" fmla="*/ 1276350 h 2050440"/>
                <a:gd name="connsiteX5" fmla="*/ 21210 w 4326510"/>
                <a:gd name="connsiteY5" fmla="*/ 1587500 h 2050440"/>
                <a:gd name="connsiteX6" fmla="*/ 306960 w 4326510"/>
                <a:gd name="connsiteY6" fmla="*/ 1860550 h 2050440"/>
                <a:gd name="connsiteX7" fmla="*/ 1011810 w 4326510"/>
                <a:gd name="connsiteY7" fmla="*/ 2044700 h 2050440"/>
                <a:gd name="connsiteX8" fmla="*/ 1716660 w 4326510"/>
                <a:gd name="connsiteY8" fmla="*/ 2006600 h 2050440"/>
                <a:gd name="connsiteX9" fmla="*/ 2262760 w 4326510"/>
                <a:gd name="connsiteY9" fmla="*/ 1873250 h 2050440"/>
                <a:gd name="connsiteX10" fmla="*/ 2859660 w 4326510"/>
                <a:gd name="connsiteY10" fmla="*/ 1670050 h 2050440"/>
                <a:gd name="connsiteX11" fmla="*/ 3367660 w 4326510"/>
                <a:gd name="connsiteY11" fmla="*/ 1403350 h 2050440"/>
                <a:gd name="connsiteX12" fmla="*/ 3907410 w 4326510"/>
                <a:gd name="connsiteY12" fmla="*/ 984250 h 2050440"/>
                <a:gd name="connsiteX13" fmla="*/ 4326510 w 4326510"/>
                <a:gd name="connsiteY13" fmla="*/ 787400 h 2050440"/>
                <a:gd name="connsiteX14" fmla="*/ 3926460 w 4326510"/>
                <a:gd name="connsiteY14" fmla="*/ 552450 h 2050440"/>
                <a:gd name="connsiteX15" fmla="*/ 3285110 w 4326510"/>
                <a:gd name="connsiteY15" fmla="*/ 965200 h 2050440"/>
                <a:gd name="connsiteX16" fmla="*/ 2485010 w 4326510"/>
                <a:gd name="connsiteY16" fmla="*/ 1308100 h 2050440"/>
                <a:gd name="connsiteX17" fmla="*/ 1596010 w 4326510"/>
                <a:gd name="connsiteY17" fmla="*/ 1612900 h 2050440"/>
                <a:gd name="connsiteX18" fmla="*/ 1081660 w 4326510"/>
                <a:gd name="connsiteY18" fmla="*/ 1701800 h 2050440"/>
                <a:gd name="connsiteX19" fmla="*/ 567310 w 4326510"/>
                <a:gd name="connsiteY19" fmla="*/ 1587500 h 2050440"/>
                <a:gd name="connsiteX20" fmla="*/ 433960 w 4326510"/>
                <a:gd name="connsiteY20" fmla="*/ 1339850 h 2050440"/>
                <a:gd name="connsiteX21" fmla="*/ 599060 w 4326510"/>
                <a:gd name="connsiteY21" fmla="*/ 1054100 h 2050440"/>
                <a:gd name="connsiteX22" fmla="*/ 738760 w 4326510"/>
                <a:gd name="connsiteY22" fmla="*/ 895350 h 2050440"/>
                <a:gd name="connsiteX23" fmla="*/ 986410 w 4326510"/>
                <a:gd name="connsiteY23" fmla="*/ 501650 h 2050440"/>
                <a:gd name="connsiteX24" fmla="*/ 961010 w 4326510"/>
                <a:gd name="connsiteY24" fmla="*/ 184150 h 2050440"/>
                <a:gd name="connsiteX25" fmla="*/ 605410 w 4326510"/>
                <a:gd name="connsiteY25" fmla="*/ 0 h 2050440"/>
                <a:gd name="connsiteX26" fmla="*/ 364110 w 4326510"/>
                <a:gd name="connsiteY26" fmla="*/ 203200 h 2050440"/>
                <a:gd name="connsiteX0" fmla="*/ 364110 w 4326510"/>
                <a:gd name="connsiteY0" fmla="*/ 203200 h 2050440"/>
                <a:gd name="connsiteX1" fmla="*/ 668910 w 4326510"/>
                <a:gd name="connsiteY1" fmla="*/ 336550 h 2050440"/>
                <a:gd name="connsiteX2" fmla="*/ 472060 w 4326510"/>
                <a:gd name="connsiteY2" fmla="*/ 723900 h 2050440"/>
                <a:gd name="connsiteX3" fmla="*/ 306960 w 4326510"/>
                <a:gd name="connsiteY3" fmla="*/ 927100 h 2050440"/>
                <a:gd name="connsiteX4" fmla="*/ 52960 w 4326510"/>
                <a:gd name="connsiteY4" fmla="*/ 1276350 h 2050440"/>
                <a:gd name="connsiteX5" fmla="*/ 21210 w 4326510"/>
                <a:gd name="connsiteY5" fmla="*/ 1587500 h 2050440"/>
                <a:gd name="connsiteX6" fmla="*/ 306960 w 4326510"/>
                <a:gd name="connsiteY6" fmla="*/ 1860550 h 2050440"/>
                <a:gd name="connsiteX7" fmla="*/ 1011810 w 4326510"/>
                <a:gd name="connsiteY7" fmla="*/ 2044700 h 2050440"/>
                <a:gd name="connsiteX8" fmla="*/ 1716660 w 4326510"/>
                <a:gd name="connsiteY8" fmla="*/ 2006600 h 2050440"/>
                <a:gd name="connsiteX9" fmla="*/ 2262760 w 4326510"/>
                <a:gd name="connsiteY9" fmla="*/ 1873250 h 2050440"/>
                <a:gd name="connsiteX10" fmla="*/ 2859660 w 4326510"/>
                <a:gd name="connsiteY10" fmla="*/ 1670050 h 2050440"/>
                <a:gd name="connsiteX11" fmla="*/ 3367660 w 4326510"/>
                <a:gd name="connsiteY11" fmla="*/ 1403350 h 2050440"/>
                <a:gd name="connsiteX12" fmla="*/ 3970910 w 4326510"/>
                <a:gd name="connsiteY12" fmla="*/ 1060450 h 2050440"/>
                <a:gd name="connsiteX13" fmla="*/ 4326510 w 4326510"/>
                <a:gd name="connsiteY13" fmla="*/ 787400 h 2050440"/>
                <a:gd name="connsiteX14" fmla="*/ 3926460 w 4326510"/>
                <a:gd name="connsiteY14" fmla="*/ 552450 h 2050440"/>
                <a:gd name="connsiteX15" fmla="*/ 3285110 w 4326510"/>
                <a:gd name="connsiteY15" fmla="*/ 965200 h 2050440"/>
                <a:gd name="connsiteX16" fmla="*/ 2485010 w 4326510"/>
                <a:gd name="connsiteY16" fmla="*/ 1308100 h 2050440"/>
                <a:gd name="connsiteX17" fmla="*/ 1596010 w 4326510"/>
                <a:gd name="connsiteY17" fmla="*/ 1612900 h 2050440"/>
                <a:gd name="connsiteX18" fmla="*/ 1081660 w 4326510"/>
                <a:gd name="connsiteY18" fmla="*/ 1701800 h 2050440"/>
                <a:gd name="connsiteX19" fmla="*/ 567310 w 4326510"/>
                <a:gd name="connsiteY19" fmla="*/ 1587500 h 2050440"/>
                <a:gd name="connsiteX20" fmla="*/ 433960 w 4326510"/>
                <a:gd name="connsiteY20" fmla="*/ 1339850 h 2050440"/>
                <a:gd name="connsiteX21" fmla="*/ 599060 w 4326510"/>
                <a:gd name="connsiteY21" fmla="*/ 1054100 h 2050440"/>
                <a:gd name="connsiteX22" fmla="*/ 738760 w 4326510"/>
                <a:gd name="connsiteY22" fmla="*/ 895350 h 2050440"/>
                <a:gd name="connsiteX23" fmla="*/ 986410 w 4326510"/>
                <a:gd name="connsiteY23" fmla="*/ 501650 h 2050440"/>
                <a:gd name="connsiteX24" fmla="*/ 961010 w 4326510"/>
                <a:gd name="connsiteY24" fmla="*/ 184150 h 2050440"/>
                <a:gd name="connsiteX25" fmla="*/ 605410 w 4326510"/>
                <a:gd name="connsiteY25" fmla="*/ 0 h 2050440"/>
                <a:gd name="connsiteX26" fmla="*/ 364110 w 4326510"/>
                <a:gd name="connsiteY26" fmla="*/ 203200 h 2050440"/>
                <a:gd name="connsiteX0" fmla="*/ 364110 w 4250310"/>
                <a:gd name="connsiteY0" fmla="*/ 203200 h 2050440"/>
                <a:gd name="connsiteX1" fmla="*/ 668910 w 4250310"/>
                <a:gd name="connsiteY1" fmla="*/ 336550 h 2050440"/>
                <a:gd name="connsiteX2" fmla="*/ 472060 w 4250310"/>
                <a:gd name="connsiteY2" fmla="*/ 723900 h 2050440"/>
                <a:gd name="connsiteX3" fmla="*/ 306960 w 4250310"/>
                <a:gd name="connsiteY3" fmla="*/ 927100 h 2050440"/>
                <a:gd name="connsiteX4" fmla="*/ 52960 w 4250310"/>
                <a:gd name="connsiteY4" fmla="*/ 1276350 h 2050440"/>
                <a:gd name="connsiteX5" fmla="*/ 21210 w 4250310"/>
                <a:gd name="connsiteY5" fmla="*/ 1587500 h 2050440"/>
                <a:gd name="connsiteX6" fmla="*/ 306960 w 4250310"/>
                <a:gd name="connsiteY6" fmla="*/ 1860550 h 2050440"/>
                <a:gd name="connsiteX7" fmla="*/ 1011810 w 4250310"/>
                <a:gd name="connsiteY7" fmla="*/ 2044700 h 2050440"/>
                <a:gd name="connsiteX8" fmla="*/ 1716660 w 4250310"/>
                <a:gd name="connsiteY8" fmla="*/ 2006600 h 2050440"/>
                <a:gd name="connsiteX9" fmla="*/ 2262760 w 4250310"/>
                <a:gd name="connsiteY9" fmla="*/ 1873250 h 2050440"/>
                <a:gd name="connsiteX10" fmla="*/ 2859660 w 4250310"/>
                <a:gd name="connsiteY10" fmla="*/ 1670050 h 2050440"/>
                <a:gd name="connsiteX11" fmla="*/ 3367660 w 4250310"/>
                <a:gd name="connsiteY11" fmla="*/ 1403350 h 2050440"/>
                <a:gd name="connsiteX12" fmla="*/ 3970910 w 4250310"/>
                <a:gd name="connsiteY12" fmla="*/ 1060450 h 2050440"/>
                <a:gd name="connsiteX13" fmla="*/ 4250310 w 4250310"/>
                <a:gd name="connsiteY13" fmla="*/ 850900 h 2050440"/>
                <a:gd name="connsiteX14" fmla="*/ 3926460 w 4250310"/>
                <a:gd name="connsiteY14" fmla="*/ 552450 h 2050440"/>
                <a:gd name="connsiteX15" fmla="*/ 3285110 w 4250310"/>
                <a:gd name="connsiteY15" fmla="*/ 965200 h 2050440"/>
                <a:gd name="connsiteX16" fmla="*/ 2485010 w 4250310"/>
                <a:gd name="connsiteY16" fmla="*/ 1308100 h 2050440"/>
                <a:gd name="connsiteX17" fmla="*/ 1596010 w 4250310"/>
                <a:gd name="connsiteY17" fmla="*/ 1612900 h 2050440"/>
                <a:gd name="connsiteX18" fmla="*/ 1081660 w 4250310"/>
                <a:gd name="connsiteY18" fmla="*/ 1701800 h 2050440"/>
                <a:gd name="connsiteX19" fmla="*/ 567310 w 4250310"/>
                <a:gd name="connsiteY19" fmla="*/ 1587500 h 2050440"/>
                <a:gd name="connsiteX20" fmla="*/ 433960 w 4250310"/>
                <a:gd name="connsiteY20" fmla="*/ 1339850 h 2050440"/>
                <a:gd name="connsiteX21" fmla="*/ 599060 w 4250310"/>
                <a:gd name="connsiteY21" fmla="*/ 1054100 h 2050440"/>
                <a:gd name="connsiteX22" fmla="*/ 738760 w 4250310"/>
                <a:gd name="connsiteY22" fmla="*/ 895350 h 2050440"/>
                <a:gd name="connsiteX23" fmla="*/ 986410 w 4250310"/>
                <a:gd name="connsiteY23" fmla="*/ 501650 h 2050440"/>
                <a:gd name="connsiteX24" fmla="*/ 961010 w 4250310"/>
                <a:gd name="connsiteY24" fmla="*/ 184150 h 2050440"/>
                <a:gd name="connsiteX25" fmla="*/ 605410 w 4250310"/>
                <a:gd name="connsiteY25" fmla="*/ 0 h 2050440"/>
                <a:gd name="connsiteX26" fmla="*/ 364110 w 4250310"/>
                <a:gd name="connsiteY26" fmla="*/ 203200 h 2050440"/>
                <a:gd name="connsiteX0" fmla="*/ 364110 w 4250310"/>
                <a:gd name="connsiteY0" fmla="*/ 203200 h 2050440"/>
                <a:gd name="connsiteX1" fmla="*/ 668910 w 4250310"/>
                <a:gd name="connsiteY1" fmla="*/ 336550 h 2050440"/>
                <a:gd name="connsiteX2" fmla="*/ 472060 w 4250310"/>
                <a:gd name="connsiteY2" fmla="*/ 723900 h 2050440"/>
                <a:gd name="connsiteX3" fmla="*/ 306960 w 4250310"/>
                <a:gd name="connsiteY3" fmla="*/ 927100 h 2050440"/>
                <a:gd name="connsiteX4" fmla="*/ 52960 w 4250310"/>
                <a:gd name="connsiteY4" fmla="*/ 1276350 h 2050440"/>
                <a:gd name="connsiteX5" fmla="*/ 21210 w 4250310"/>
                <a:gd name="connsiteY5" fmla="*/ 1587500 h 2050440"/>
                <a:gd name="connsiteX6" fmla="*/ 306960 w 4250310"/>
                <a:gd name="connsiteY6" fmla="*/ 1860550 h 2050440"/>
                <a:gd name="connsiteX7" fmla="*/ 1011810 w 4250310"/>
                <a:gd name="connsiteY7" fmla="*/ 2044700 h 2050440"/>
                <a:gd name="connsiteX8" fmla="*/ 1716660 w 4250310"/>
                <a:gd name="connsiteY8" fmla="*/ 2006600 h 2050440"/>
                <a:gd name="connsiteX9" fmla="*/ 2262760 w 4250310"/>
                <a:gd name="connsiteY9" fmla="*/ 1873250 h 2050440"/>
                <a:gd name="connsiteX10" fmla="*/ 2859660 w 4250310"/>
                <a:gd name="connsiteY10" fmla="*/ 1670050 h 2050440"/>
                <a:gd name="connsiteX11" fmla="*/ 3367660 w 4250310"/>
                <a:gd name="connsiteY11" fmla="*/ 1403350 h 2050440"/>
                <a:gd name="connsiteX12" fmla="*/ 3970910 w 4250310"/>
                <a:gd name="connsiteY12" fmla="*/ 1060450 h 2050440"/>
                <a:gd name="connsiteX13" fmla="*/ 4250310 w 4250310"/>
                <a:gd name="connsiteY13" fmla="*/ 850900 h 2050440"/>
                <a:gd name="connsiteX14" fmla="*/ 3983610 w 4250310"/>
                <a:gd name="connsiteY14" fmla="*/ 596900 h 2050440"/>
                <a:gd name="connsiteX15" fmla="*/ 3285110 w 4250310"/>
                <a:gd name="connsiteY15" fmla="*/ 965200 h 2050440"/>
                <a:gd name="connsiteX16" fmla="*/ 2485010 w 4250310"/>
                <a:gd name="connsiteY16" fmla="*/ 1308100 h 2050440"/>
                <a:gd name="connsiteX17" fmla="*/ 1596010 w 4250310"/>
                <a:gd name="connsiteY17" fmla="*/ 1612900 h 2050440"/>
                <a:gd name="connsiteX18" fmla="*/ 1081660 w 4250310"/>
                <a:gd name="connsiteY18" fmla="*/ 1701800 h 2050440"/>
                <a:gd name="connsiteX19" fmla="*/ 567310 w 4250310"/>
                <a:gd name="connsiteY19" fmla="*/ 1587500 h 2050440"/>
                <a:gd name="connsiteX20" fmla="*/ 433960 w 4250310"/>
                <a:gd name="connsiteY20" fmla="*/ 1339850 h 2050440"/>
                <a:gd name="connsiteX21" fmla="*/ 599060 w 4250310"/>
                <a:gd name="connsiteY21" fmla="*/ 1054100 h 2050440"/>
                <a:gd name="connsiteX22" fmla="*/ 738760 w 4250310"/>
                <a:gd name="connsiteY22" fmla="*/ 895350 h 2050440"/>
                <a:gd name="connsiteX23" fmla="*/ 986410 w 4250310"/>
                <a:gd name="connsiteY23" fmla="*/ 501650 h 2050440"/>
                <a:gd name="connsiteX24" fmla="*/ 961010 w 4250310"/>
                <a:gd name="connsiteY24" fmla="*/ 184150 h 2050440"/>
                <a:gd name="connsiteX25" fmla="*/ 605410 w 4250310"/>
                <a:gd name="connsiteY25" fmla="*/ 0 h 2050440"/>
                <a:gd name="connsiteX26" fmla="*/ 364110 w 4250310"/>
                <a:gd name="connsiteY26" fmla="*/ 203200 h 2050440"/>
                <a:gd name="connsiteX0" fmla="*/ 364110 w 4250310"/>
                <a:gd name="connsiteY0" fmla="*/ 203200 h 2050440"/>
                <a:gd name="connsiteX1" fmla="*/ 668910 w 4250310"/>
                <a:gd name="connsiteY1" fmla="*/ 336550 h 2050440"/>
                <a:gd name="connsiteX2" fmla="*/ 472060 w 4250310"/>
                <a:gd name="connsiteY2" fmla="*/ 723900 h 2050440"/>
                <a:gd name="connsiteX3" fmla="*/ 306960 w 4250310"/>
                <a:gd name="connsiteY3" fmla="*/ 927100 h 2050440"/>
                <a:gd name="connsiteX4" fmla="*/ 52960 w 4250310"/>
                <a:gd name="connsiteY4" fmla="*/ 1276350 h 2050440"/>
                <a:gd name="connsiteX5" fmla="*/ 21210 w 4250310"/>
                <a:gd name="connsiteY5" fmla="*/ 1587500 h 2050440"/>
                <a:gd name="connsiteX6" fmla="*/ 306960 w 4250310"/>
                <a:gd name="connsiteY6" fmla="*/ 1860550 h 2050440"/>
                <a:gd name="connsiteX7" fmla="*/ 1011810 w 4250310"/>
                <a:gd name="connsiteY7" fmla="*/ 2044700 h 2050440"/>
                <a:gd name="connsiteX8" fmla="*/ 1716660 w 4250310"/>
                <a:gd name="connsiteY8" fmla="*/ 2006600 h 2050440"/>
                <a:gd name="connsiteX9" fmla="*/ 2262760 w 4250310"/>
                <a:gd name="connsiteY9" fmla="*/ 1873250 h 2050440"/>
                <a:gd name="connsiteX10" fmla="*/ 2859660 w 4250310"/>
                <a:gd name="connsiteY10" fmla="*/ 1670050 h 2050440"/>
                <a:gd name="connsiteX11" fmla="*/ 3367660 w 4250310"/>
                <a:gd name="connsiteY11" fmla="*/ 1403350 h 2050440"/>
                <a:gd name="connsiteX12" fmla="*/ 3970910 w 4250310"/>
                <a:gd name="connsiteY12" fmla="*/ 1060450 h 2050440"/>
                <a:gd name="connsiteX13" fmla="*/ 4250310 w 4250310"/>
                <a:gd name="connsiteY13" fmla="*/ 850900 h 2050440"/>
                <a:gd name="connsiteX14" fmla="*/ 3983610 w 4250310"/>
                <a:gd name="connsiteY14" fmla="*/ 596900 h 2050440"/>
                <a:gd name="connsiteX15" fmla="*/ 3285110 w 4250310"/>
                <a:gd name="connsiteY15" fmla="*/ 965200 h 2050440"/>
                <a:gd name="connsiteX16" fmla="*/ 2485010 w 4250310"/>
                <a:gd name="connsiteY16" fmla="*/ 1308100 h 2050440"/>
                <a:gd name="connsiteX17" fmla="*/ 1596010 w 4250310"/>
                <a:gd name="connsiteY17" fmla="*/ 1612900 h 2050440"/>
                <a:gd name="connsiteX18" fmla="*/ 1081660 w 4250310"/>
                <a:gd name="connsiteY18" fmla="*/ 1701800 h 2050440"/>
                <a:gd name="connsiteX19" fmla="*/ 567310 w 4250310"/>
                <a:gd name="connsiteY19" fmla="*/ 1587500 h 2050440"/>
                <a:gd name="connsiteX20" fmla="*/ 433960 w 4250310"/>
                <a:gd name="connsiteY20" fmla="*/ 1339850 h 2050440"/>
                <a:gd name="connsiteX21" fmla="*/ 599060 w 4250310"/>
                <a:gd name="connsiteY21" fmla="*/ 1054100 h 2050440"/>
                <a:gd name="connsiteX22" fmla="*/ 738760 w 4250310"/>
                <a:gd name="connsiteY22" fmla="*/ 895350 h 2050440"/>
                <a:gd name="connsiteX23" fmla="*/ 986410 w 4250310"/>
                <a:gd name="connsiteY23" fmla="*/ 501650 h 2050440"/>
                <a:gd name="connsiteX24" fmla="*/ 961010 w 4250310"/>
                <a:gd name="connsiteY24" fmla="*/ 184150 h 2050440"/>
                <a:gd name="connsiteX25" fmla="*/ 605410 w 4250310"/>
                <a:gd name="connsiteY25" fmla="*/ 0 h 2050440"/>
                <a:gd name="connsiteX26" fmla="*/ 364110 w 4250310"/>
                <a:gd name="connsiteY26" fmla="*/ 203200 h 2050440"/>
                <a:gd name="connsiteX0" fmla="*/ 364110 w 4250310"/>
                <a:gd name="connsiteY0" fmla="*/ 203200 h 2050440"/>
                <a:gd name="connsiteX1" fmla="*/ 668910 w 4250310"/>
                <a:gd name="connsiteY1" fmla="*/ 336550 h 2050440"/>
                <a:gd name="connsiteX2" fmla="*/ 472060 w 4250310"/>
                <a:gd name="connsiteY2" fmla="*/ 723900 h 2050440"/>
                <a:gd name="connsiteX3" fmla="*/ 306960 w 4250310"/>
                <a:gd name="connsiteY3" fmla="*/ 927100 h 2050440"/>
                <a:gd name="connsiteX4" fmla="*/ 52960 w 4250310"/>
                <a:gd name="connsiteY4" fmla="*/ 1276350 h 2050440"/>
                <a:gd name="connsiteX5" fmla="*/ 21210 w 4250310"/>
                <a:gd name="connsiteY5" fmla="*/ 1587500 h 2050440"/>
                <a:gd name="connsiteX6" fmla="*/ 306960 w 4250310"/>
                <a:gd name="connsiteY6" fmla="*/ 1860550 h 2050440"/>
                <a:gd name="connsiteX7" fmla="*/ 1011810 w 4250310"/>
                <a:gd name="connsiteY7" fmla="*/ 2044700 h 2050440"/>
                <a:gd name="connsiteX8" fmla="*/ 1716660 w 4250310"/>
                <a:gd name="connsiteY8" fmla="*/ 2006600 h 2050440"/>
                <a:gd name="connsiteX9" fmla="*/ 2262760 w 4250310"/>
                <a:gd name="connsiteY9" fmla="*/ 1873250 h 2050440"/>
                <a:gd name="connsiteX10" fmla="*/ 2859660 w 4250310"/>
                <a:gd name="connsiteY10" fmla="*/ 1670050 h 2050440"/>
                <a:gd name="connsiteX11" fmla="*/ 3367660 w 4250310"/>
                <a:gd name="connsiteY11" fmla="*/ 1403350 h 2050440"/>
                <a:gd name="connsiteX12" fmla="*/ 3970910 w 4250310"/>
                <a:gd name="connsiteY12" fmla="*/ 1060450 h 2050440"/>
                <a:gd name="connsiteX13" fmla="*/ 4250310 w 4250310"/>
                <a:gd name="connsiteY13" fmla="*/ 850900 h 2050440"/>
                <a:gd name="connsiteX14" fmla="*/ 3945510 w 4250310"/>
                <a:gd name="connsiteY14" fmla="*/ 539750 h 2050440"/>
                <a:gd name="connsiteX15" fmla="*/ 3285110 w 4250310"/>
                <a:gd name="connsiteY15" fmla="*/ 965200 h 2050440"/>
                <a:gd name="connsiteX16" fmla="*/ 2485010 w 4250310"/>
                <a:gd name="connsiteY16" fmla="*/ 1308100 h 2050440"/>
                <a:gd name="connsiteX17" fmla="*/ 1596010 w 4250310"/>
                <a:gd name="connsiteY17" fmla="*/ 1612900 h 2050440"/>
                <a:gd name="connsiteX18" fmla="*/ 1081660 w 4250310"/>
                <a:gd name="connsiteY18" fmla="*/ 1701800 h 2050440"/>
                <a:gd name="connsiteX19" fmla="*/ 567310 w 4250310"/>
                <a:gd name="connsiteY19" fmla="*/ 1587500 h 2050440"/>
                <a:gd name="connsiteX20" fmla="*/ 433960 w 4250310"/>
                <a:gd name="connsiteY20" fmla="*/ 1339850 h 2050440"/>
                <a:gd name="connsiteX21" fmla="*/ 599060 w 4250310"/>
                <a:gd name="connsiteY21" fmla="*/ 1054100 h 2050440"/>
                <a:gd name="connsiteX22" fmla="*/ 738760 w 4250310"/>
                <a:gd name="connsiteY22" fmla="*/ 895350 h 2050440"/>
                <a:gd name="connsiteX23" fmla="*/ 986410 w 4250310"/>
                <a:gd name="connsiteY23" fmla="*/ 501650 h 2050440"/>
                <a:gd name="connsiteX24" fmla="*/ 961010 w 4250310"/>
                <a:gd name="connsiteY24" fmla="*/ 184150 h 2050440"/>
                <a:gd name="connsiteX25" fmla="*/ 605410 w 4250310"/>
                <a:gd name="connsiteY25" fmla="*/ 0 h 2050440"/>
                <a:gd name="connsiteX26" fmla="*/ 364110 w 4250310"/>
                <a:gd name="connsiteY26" fmla="*/ 203200 h 2050440"/>
                <a:gd name="connsiteX0" fmla="*/ 364110 w 4186810"/>
                <a:gd name="connsiteY0" fmla="*/ 203200 h 2050440"/>
                <a:gd name="connsiteX1" fmla="*/ 668910 w 4186810"/>
                <a:gd name="connsiteY1" fmla="*/ 336550 h 2050440"/>
                <a:gd name="connsiteX2" fmla="*/ 472060 w 4186810"/>
                <a:gd name="connsiteY2" fmla="*/ 723900 h 2050440"/>
                <a:gd name="connsiteX3" fmla="*/ 306960 w 4186810"/>
                <a:gd name="connsiteY3" fmla="*/ 927100 h 2050440"/>
                <a:gd name="connsiteX4" fmla="*/ 52960 w 4186810"/>
                <a:gd name="connsiteY4" fmla="*/ 1276350 h 2050440"/>
                <a:gd name="connsiteX5" fmla="*/ 21210 w 4186810"/>
                <a:gd name="connsiteY5" fmla="*/ 1587500 h 2050440"/>
                <a:gd name="connsiteX6" fmla="*/ 306960 w 4186810"/>
                <a:gd name="connsiteY6" fmla="*/ 1860550 h 2050440"/>
                <a:gd name="connsiteX7" fmla="*/ 1011810 w 4186810"/>
                <a:gd name="connsiteY7" fmla="*/ 2044700 h 2050440"/>
                <a:gd name="connsiteX8" fmla="*/ 1716660 w 4186810"/>
                <a:gd name="connsiteY8" fmla="*/ 2006600 h 2050440"/>
                <a:gd name="connsiteX9" fmla="*/ 2262760 w 4186810"/>
                <a:gd name="connsiteY9" fmla="*/ 1873250 h 2050440"/>
                <a:gd name="connsiteX10" fmla="*/ 2859660 w 4186810"/>
                <a:gd name="connsiteY10" fmla="*/ 1670050 h 2050440"/>
                <a:gd name="connsiteX11" fmla="*/ 3367660 w 4186810"/>
                <a:gd name="connsiteY11" fmla="*/ 1403350 h 2050440"/>
                <a:gd name="connsiteX12" fmla="*/ 3970910 w 4186810"/>
                <a:gd name="connsiteY12" fmla="*/ 1060450 h 2050440"/>
                <a:gd name="connsiteX13" fmla="*/ 4186810 w 4186810"/>
                <a:gd name="connsiteY13" fmla="*/ 895350 h 2050440"/>
                <a:gd name="connsiteX14" fmla="*/ 3945510 w 4186810"/>
                <a:gd name="connsiteY14" fmla="*/ 539750 h 2050440"/>
                <a:gd name="connsiteX15" fmla="*/ 3285110 w 4186810"/>
                <a:gd name="connsiteY15" fmla="*/ 965200 h 2050440"/>
                <a:gd name="connsiteX16" fmla="*/ 2485010 w 4186810"/>
                <a:gd name="connsiteY16" fmla="*/ 1308100 h 2050440"/>
                <a:gd name="connsiteX17" fmla="*/ 1596010 w 4186810"/>
                <a:gd name="connsiteY17" fmla="*/ 1612900 h 2050440"/>
                <a:gd name="connsiteX18" fmla="*/ 1081660 w 4186810"/>
                <a:gd name="connsiteY18" fmla="*/ 1701800 h 2050440"/>
                <a:gd name="connsiteX19" fmla="*/ 567310 w 4186810"/>
                <a:gd name="connsiteY19" fmla="*/ 1587500 h 2050440"/>
                <a:gd name="connsiteX20" fmla="*/ 433960 w 4186810"/>
                <a:gd name="connsiteY20" fmla="*/ 1339850 h 2050440"/>
                <a:gd name="connsiteX21" fmla="*/ 599060 w 4186810"/>
                <a:gd name="connsiteY21" fmla="*/ 1054100 h 2050440"/>
                <a:gd name="connsiteX22" fmla="*/ 738760 w 4186810"/>
                <a:gd name="connsiteY22" fmla="*/ 895350 h 2050440"/>
                <a:gd name="connsiteX23" fmla="*/ 986410 w 4186810"/>
                <a:gd name="connsiteY23" fmla="*/ 501650 h 2050440"/>
                <a:gd name="connsiteX24" fmla="*/ 961010 w 4186810"/>
                <a:gd name="connsiteY24" fmla="*/ 184150 h 2050440"/>
                <a:gd name="connsiteX25" fmla="*/ 605410 w 4186810"/>
                <a:gd name="connsiteY25" fmla="*/ 0 h 2050440"/>
                <a:gd name="connsiteX26" fmla="*/ 364110 w 4186810"/>
                <a:gd name="connsiteY26" fmla="*/ 203200 h 2050440"/>
                <a:gd name="connsiteX0" fmla="*/ 364110 w 4186810"/>
                <a:gd name="connsiteY0" fmla="*/ 203200 h 2050440"/>
                <a:gd name="connsiteX1" fmla="*/ 668910 w 4186810"/>
                <a:gd name="connsiteY1" fmla="*/ 336550 h 2050440"/>
                <a:gd name="connsiteX2" fmla="*/ 472060 w 4186810"/>
                <a:gd name="connsiteY2" fmla="*/ 723900 h 2050440"/>
                <a:gd name="connsiteX3" fmla="*/ 306960 w 4186810"/>
                <a:gd name="connsiteY3" fmla="*/ 927100 h 2050440"/>
                <a:gd name="connsiteX4" fmla="*/ 52960 w 4186810"/>
                <a:gd name="connsiteY4" fmla="*/ 1276350 h 2050440"/>
                <a:gd name="connsiteX5" fmla="*/ 21210 w 4186810"/>
                <a:gd name="connsiteY5" fmla="*/ 1587500 h 2050440"/>
                <a:gd name="connsiteX6" fmla="*/ 306960 w 4186810"/>
                <a:gd name="connsiteY6" fmla="*/ 1860550 h 2050440"/>
                <a:gd name="connsiteX7" fmla="*/ 1011810 w 4186810"/>
                <a:gd name="connsiteY7" fmla="*/ 2044700 h 2050440"/>
                <a:gd name="connsiteX8" fmla="*/ 1716660 w 4186810"/>
                <a:gd name="connsiteY8" fmla="*/ 2006600 h 2050440"/>
                <a:gd name="connsiteX9" fmla="*/ 2262760 w 4186810"/>
                <a:gd name="connsiteY9" fmla="*/ 1873250 h 2050440"/>
                <a:gd name="connsiteX10" fmla="*/ 2859660 w 4186810"/>
                <a:gd name="connsiteY10" fmla="*/ 1670050 h 2050440"/>
                <a:gd name="connsiteX11" fmla="*/ 3367660 w 4186810"/>
                <a:gd name="connsiteY11" fmla="*/ 1403350 h 2050440"/>
                <a:gd name="connsiteX12" fmla="*/ 3970910 w 4186810"/>
                <a:gd name="connsiteY12" fmla="*/ 1060450 h 2050440"/>
                <a:gd name="connsiteX13" fmla="*/ 4186810 w 4186810"/>
                <a:gd name="connsiteY13" fmla="*/ 895350 h 2050440"/>
                <a:gd name="connsiteX14" fmla="*/ 3945510 w 4186810"/>
                <a:gd name="connsiteY14" fmla="*/ 539750 h 2050440"/>
                <a:gd name="connsiteX15" fmla="*/ 3285110 w 4186810"/>
                <a:gd name="connsiteY15" fmla="*/ 965200 h 2050440"/>
                <a:gd name="connsiteX16" fmla="*/ 2485010 w 4186810"/>
                <a:gd name="connsiteY16" fmla="*/ 1308100 h 2050440"/>
                <a:gd name="connsiteX17" fmla="*/ 1596010 w 4186810"/>
                <a:gd name="connsiteY17" fmla="*/ 1612900 h 2050440"/>
                <a:gd name="connsiteX18" fmla="*/ 1081660 w 4186810"/>
                <a:gd name="connsiteY18" fmla="*/ 1701800 h 2050440"/>
                <a:gd name="connsiteX19" fmla="*/ 567310 w 4186810"/>
                <a:gd name="connsiteY19" fmla="*/ 1587500 h 2050440"/>
                <a:gd name="connsiteX20" fmla="*/ 433960 w 4186810"/>
                <a:gd name="connsiteY20" fmla="*/ 1339850 h 2050440"/>
                <a:gd name="connsiteX21" fmla="*/ 599060 w 4186810"/>
                <a:gd name="connsiteY21" fmla="*/ 1054100 h 2050440"/>
                <a:gd name="connsiteX22" fmla="*/ 738760 w 4186810"/>
                <a:gd name="connsiteY22" fmla="*/ 895350 h 2050440"/>
                <a:gd name="connsiteX23" fmla="*/ 986410 w 4186810"/>
                <a:gd name="connsiteY23" fmla="*/ 501650 h 2050440"/>
                <a:gd name="connsiteX24" fmla="*/ 961010 w 4186810"/>
                <a:gd name="connsiteY24" fmla="*/ 184150 h 2050440"/>
                <a:gd name="connsiteX25" fmla="*/ 605410 w 4186810"/>
                <a:gd name="connsiteY25" fmla="*/ 0 h 2050440"/>
                <a:gd name="connsiteX26" fmla="*/ 364110 w 4186810"/>
                <a:gd name="connsiteY26" fmla="*/ 203200 h 2050440"/>
                <a:gd name="connsiteX0" fmla="*/ 364110 w 4186810"/>
                <a:gd name="connsiteY0" fmla="*/ 203200 h 2050440"/>
                <a:gd name="connsiteX1" fmla="*/ 668910 w 4186810"/>
                <a:gd name="connsiteY1" fmla="*/ 336550 h 2050440"/>
                <a:gd name="connsiteX2" fmla="*/ 472060 w 4186810"/>
                <a:gd name="connsiteY2" fmla="*/ 723900 h 2050440"/>
                <a:gd name="connsiteX3" fmla="*/ 306960 w 4186810"/>
                <a:gd name="connsiteY3" fmla="*/ 927100 h 2050440"/>
                <a:gd name="connsiteX4" fmla="*/ 52960 w 4186810"/>
                <a:gd name="connsiteY4" fmla="*/ 1276350 h 2050440"/>
                <a:gd name="connsiteX5" fmla="*/ 21210 w 4186810"/>
                <a:gd name="connsiteY5" fmla="*/ 1587500 h 2050440"/>
                <a:gd name="connsiteX6" fmla="*/ 306960 w 4186810"/>
                <a:gd name="connsiteY6" fmla="*/ 1860550 h 2050440"/>
                <a:gd name="connsiteX7" fmla="*/ 1011810 w 4186810"/>
                <a:gd name="connsiteY7" fmla="*/ 2044700 h 2050440"/>
                <a:gd name="connsiteX8" fmla="*/ 1716660 w 4186810"/>
                <a:gd name="connsiteY8" fmla="*/ 2006600 h 2050440"/>
                <a:gd name="connsiteX9" fmla="*/ 2262760 w 4186810"/>
                <a:gd name="connsiteY9" fmla="*/ 1873250 h 2050440"/>
                <a:gd name="connsiteX10" fmla="*/ 2859660 w 4186810"/>
                <a:gd name="connsiteY10" fmla="*/ 1670050 h 2050440"/>
                <a:gd name="connsiteX11" fmla="*/ 3367660 w 4186810"/>
                <a:gd name="connsiteY11" fmla="*/ 1403350 h 2050440"/>
                <a:gd name="connsiteX12" fmla="*/ 3970910 w 4186810"/>
                <a:gd name="connsiteY12" fmla="*/ 1060450 h 2050440"/>
                <a:gd name="connsiteX13" fmla="*/ 4186810 w 4186810"/>
                <a:gd name="connsiteY13" fmla="*/ 895350 h 2050440"/>
                <a:gd name="connsiteX14" fmla="*/ 3945510 w 4186810"/>
                <a:gd name="connsiteY14" fmla="*/ 539750 h 2050440"/>
                <a:gd name="connsiteX15" fmla="*/ 3285110 w 4186810"/>
                <a:gd name="connsiteY15" fmla="*/ 965200 h 2050440"/>
                <a:gd name="connsiteX16" fmla="*/ 2485010 w 4186810"/>
                <a:gd name="connsiteY16" fmla="*/ 1308100 h 2050440"/>
                <a:gd name="connsiteX17" fmla="*/ 1596010 w 4186810"/>
                <a:gd name="connsiteY17" fmla="*/ 1612900 h 2050440"/>
                <a:gd name="connsiteX18" fmla="*/ 1081660 w 4186810"/>
                <a:gd name="connsiteY18" fmla="*/ 1701800 h 2050440"/>
                <a:gd name="connsiteX19" fmla="*/ 567310 w 4186810"/>
                <a:gd name="connsiteY19" fmla="*/ 1587500 h 2050440"/>
                <a:gd name="connsiteX20" fmla="*/ 433960 w 4186810"/>
                <a:gd name="connsiteY20" fmla="*/ 1339850 h 2050440"/>
                <a:gd name="connsiteX21" fmla="*/ 599060 w 4186810"/>
                <a:gd name="connsiteY21" fmla="*/ 1054100 h 2050440"/>
                <a:gd name="connsiteX22" fmla="*/ 738760 w 4186810"/>
                <a:gd name="connsiteY22" fmla="*/ 895350 h 2050440"/>
                <a:gd name="connsiteX23" fmla="*/ 986410 w 4186810"/>
                <a:gd name="connsiteY23" fmla="*/ 501650 h 2050440"/>
                <a:gd name="connsiteX24" fmla="*/ 961010 w 4186810"/>
                <a:gd name="connsiteY24" fmla="*/ 184150 h 2050440"/>
                <a:gd name="connsiteX25" fmla="*/ 605410 w 4186810"/>
                <a:gd name="connsiteY25" fmla="*/ 0 h 2050440"/>
                <a:gd name="connsiteX26" fmla="*/ 364110 w 4186810"/>
                <a:gd name="connsiteY26" fmla="*/ 203200 h 2050440"/>
                <a:gd name="connsiteX0" fmla="*/ 364110 w 4186810"/>
                <a:gd name="connsiteY0" fmla="*/ 203200 h 2050440"/>
                <a:gd name="connsiteX1" fmla="*/ 668910 w 4186810"/>
                <a:gd name="connsiteY1" fmla="*/ 336550 h 2050440"/>
                <a:gd name="connsiteX2" fmla="*/ 472060 w 4186810"/>
                <a:gd name="connsiteY2" fmla="*/ 723900 h 2050440"/>
                <a:gd name="connsiteX3" fmla="*/ 306960 w 4186810"/>
                <a:gd name="connsiteY3" fmla="*/ 927100 h 2050440"/>
                <a:gd name="connsiteX4" fmla="*/ 52960 w 4186810"/>
                <a:gd name="connsiteY4" fmla="*/ 1276350 h 2050440"/>
                <a:gd name="connsiteX5" fmla="*/ 21210 w 4186810"/>
                <a:gd name="connsiteY5" fmla="*/ 1587500 h 2050440"/>
                <a:gd name="connsiteX6" fmla="*/ 306960 w 4186810"/>
                <a:gd name="connsiteY6" fmla="*/ 1860550 h 2050440"/>
                <a:gd name="connsiteX7" fmla="*/ 1011810 w 4186810"/>
                <a:gd name="connsiteY7" fmla="*/ 2044700 h 2050440"/>
                <a:gd name="connsiteX8" fmla="*/ 1716660 w 4186810"/>
                <a:gd name="connsiteY8" fmla="*/ 2006600 h 2050440"/>
                <a:gd name="connsiteX9" fmla="*/ 2262760 w 4186810"/>
                <a:gd name="connsiteY9" fmla="*/ 1873250 h 2050440"/>
                <a:gd name="connsiteX10" fmla="*/ 2859660 w 4186810"/>
                <a:gd name="connsiteY10" fmla="*/ 1670050 h 2050440"/>
                <a:gd name="connsiteX11" fmla="*/ 3367660 w 4186810"/>
                <a:gd name="connsiteY11" fmla="*/ 1403350 h 2050440"/>
                <a:gd name="connsiteX12" fmla="*/ 3970910 w 4186810"/>
                <a:gd name="connsiteY12" fmla="*/ 1060450 h 2050440"/>
                <a:gd name="connsiteX13" fmla="*/ 4186810 w 4186810"/>
                <a:gd name="connsiteY13" fmla="*/ 895350 h 2050440"/>
                <a:gd name="connsiteX14" fmla="*/ 3989960 w 4186810"/>
                <a:gd name="connsiteY14" fmla="*/ 501650 h 2050440"/>
                <a:gd name="connsiteX15" fmla="*/ 3285110 w 4186810"/>
                <a:gd name="connsiteY15" fmla="*/ 965200 h 2050440"/>
                <a:gd name="connsiteX16" fmla="*/ 2485010 w 4186810"/>
                <a:gd name="connsiteY16" fmla="*/ 1308100 h 2050440"/>
                <a:gd name="connsiteX17" fmla="*/ 1596010 w 4186810"/>
                <a:gd name="connsiteY17" fmla="*/ 1612900 h 2050440"/>
                <a:gd name="connsiteX18" fmla="*/ 1081660 w 4186810"/>
                <a:gd name="connsiteY18" fmla="*/ 1701800 h 2050440"/>
                <a:gd name="connsiteX19" fmla="*/ 567310 w 4186810"/>
                <a:gd name="connsiteY19" fmla="*/ 1587500 h 2050440"/>
                <a:gd name="connsiteX20" fmla="*/ 433960 w 4186810"/>
                <a:gd name="connsiteY20" fmla="*/ 1339850 h 2050440"/>
                <a:gd name="connsiteX21" fmla="*/ 599060 w 4186810"/>
                <a:gd name="connsiteY21" fmla="*/ 1054100 h 2050440"/>
                <a:gd name="connsiteX22" fmla="*/ 738760 w 4186810"/>
                <a:gd name="connsiteY22" fmla="*/ 895350 h 2050440"/>
                <a:gd name="connsiteX23" fmla="*/ 986410 w 4186810"/>
                <a:gd name="connsiteY23" fmla="*/ 501650 h 2050440"/>
                <a:gd name="connsiteX24" fmla="*/ 961010 w 4186810"/>
                <a:gd name="connsiteY24" fmla="*/ 184150 h 2050440"/>
                <a:gd name="connsiteX25" fmla="*/ 605410 w 4186810"/>
                <a:gd name="connsiteY25" fmla="*/ 0 h 2050440"/>
                <a:gd name="connsiteX26" fmla="*/ 364110 w 4186810"/>
                <a:gd name="connsiteY26" fmla="*/ 203200 h 2050440"/>
                <a:gd name="connsiteX0" fmla="*/ 364110 w 4186810"/>
                <a:gd name="connsiteY0" fmla="*/ 203200 h 2050440"/>
                <a:gd name="connsiteX1" fmla="*/ 668910 w 4186810"/>
                <a:gd name="connsiteY1" fmla="*/ 336550 h 2050440"/>
                <a:gd name="connsiteX2" fmla="*/ 472060 w 4186810"/>
                <a:gd name="connsiteY2" fmla="*/ 723900 h 2050440"/>
                <a:gd name="connsiteX3" fmla="*/ 306960 w 4186810"/>
                <a:gd name="connsiteY3" fmla="*/ 927100 h 2050440"/>
                <a:gd name="connsiteX4" fmla="*/ 52960 w 4186810"/>
                <a:gd name="connsiteY4" fmla="*/ 1276350 h 2050440"/>
                <a:gd name="connsiteX5" fmla="*/ 21210 w 4186810"/>
                <a:gd name="connsiteY5" fmla="*/ 1587500 h 2050440"/>
                <a:gd name="connsiteX6" fmla="*/ 306960 w 4186810"/>
                <a:gd name="connsiteY6" fmla="*/ 1860550 h 2050440"/>
                <a:gd name="connsiteX7" fmla="*/ 1011810 w 4186810"/>
                <a:gd name="connsiteY7" fmla="*/ 2044700 h 2050440"/>
                <a:gd name="connsiteX8" fmla="*/ 1716660 w 4186810"/>
                <a:gd name="connsiteY8" fmla="*/ 2006600 h 2050440"/>
                <a:gd name="connsiteX9" fmla="*/ 2262760 w 4186810"/>
                <a:gd name="connsiteY9" fmla="*/ 1873250 h 2050440"/>
                <a:gd name="connsiteX10" fmla="*/ 2859660 w 4186810"/>
                <a:gd name="connsiteY10" fmla="*/ 1670050 h 2050440"/>
                <a:gd name="connsiteX11" fmla="*/ 3367660 w 4186810"/>
                <a:gd name="connsiteY11" fmla="*/ 1403350 h 2050440"/>
                <a:gd name="connsiteX12" fmla="*/ 3970910 w 4186810"/>
                <a:gd name="connsiteY12" fmla="*/ 1060450 h 2050440"/>
                <a:gd name="connsiteX13" fmla="*/ 4186810 w 4186810"/>
                <a:gd name="connsiteY13" fmla="*/ 895350 h 2050440"/>
                <a:gd name="connsiteX14" fmla="*/ 3989960 w 4186810"/>
                <a:gd name="connsiteY14" fmla="*/ 501650 h 2050440"/>
                <a:gd name="connsiteX15" fmla="*/ 3285110 w 4186810"/>
                <a:gd name="connsiteY15" fmla="*/ 965200 h 2050440"/>
                <a:gd name="connsiteX16" fmla="*/ 2485010 w 4186810"/>
                <a:gd name="connsiteY16" fmla="*/ 1308100 h 2050440"/>
                <a:gd name="connsiteX17" fmla="*/ 1596010 w 4186810"/>
                <a:gd name="connsiteY17" fmla="*/ 1612900 h 2050440"/>
                <a:gd name="connsiteX18" fmla="*/ 1081660 w 4186810"/>
                <a:gd name="connsiteY18" fmla="*/ 1701800 h 2050440"/>
                <a:gd name="connsiteX19" fmla="*/ 567310 w 4186810"/>
                <a:gd name="connsiteY19" fmla="*/ 1587500 h 2050440"/>
                <a:gd name="connsiteX20" fmla="*/ 433960 w 4186810"/>
                <a:gd name="connsiteY20" fmla="*/ 1339850 h 2050440"/>
                <a:gd name="connsiteX21" fmla="*/ 599060 w 4186810"/>
                <a:gd name="connsiteY21" fmla="*/ 1054100 h 2050440"/>
                <a:gd name="connsiteX22" fmla="*/ 738760 w 4186810"/>
                <a:gd name="connsiteY22" fmla="*/ 895350 h 2050440"/>
                <a:gd name="connsiteX23" fmla="*/ 986410 w 4186810"/>
                <a:gd name="connsiteY23" fmla="*/ 501650 h 2050440"/>
                <a:gd name="connsiteX24" fmla="*/ 961010 w 4186810"/>
                <a:gd name="connsiteY24" fmla="*/ 184150 h 2050440"/>
                <a:gd name="connsiteX25" fmla="*/ 605410 w 4186810"/>
                <a:gd name="connsiteY25" fmla="*/ 0 h 2050440"/>
                <a:gd name="connsiteX26" fmla="*/ 364110 w 4186810"/>
                <a:gd name="connsiteY26" fmla="*/ 203200 h 2050440"/>
                <a:gd name="connsiteX0" fmla="*/ 364110 w 4186810"/>
                <a:gd name="connsiteY0" fmla="*/ 203200 h 2050440"/>
                <a:gd name="connsiteX1" fmla="*/ 668910 w 4186810"/>
                <a:gd name="connsiteY1" fmla="*/ 336550 h 2050440"/>
                <a:gd name="connsiteX2" fmla="*/ 472060 w 4186810"/>
                <a:gd name="connsiteY2" fmla="*/ 723900 h 2050440"/>
                <a:gd name="connsiteX3" fmla="*/ 306960 w 4186810"/>
                <a:gd name="connsiteY3" fmla="*/ 927100 h 2050440"/>
                <a:gd name="connsiteX4" fmla="*/ 52960 w 4186810"/>
                <a:gd name="connsiteY4" fmla="*/ 1276350 h 2050440"/>
                <a:gd name="connsiteX5" fmla="*/ 21210 w 4186810"/>
                <a:gd name="connsiteY5" fmla="*/ 1587500 h 2050440"/>
                <a:gd name="connsiteX6" fmla="*/ 306960 w 4186810"/>
                <a:gd name="connsiteY6" fmla="*/ 1860550 h 2050440"/>
                <a:gd name="connsiteX7" fmla="*/ 1011810 w 4186810"/>
                <a:gd name="connsiteY7" fmla="*/ 2044700 h 2050440"/>
                <a:gd name="connsiteX8" fmla="*/ 1716660 w 4186810"/>
                <a:gd name="connsiteY8" fmla="*/ 2006600 h 2050440"/>
                <a:gd name="connsiteX9" fmla="*/ 2262760 w 4186810"/>
                <a:gd name="connsiteY9" fmla="*/ 1873250 h 2050440"/>
                <a:gd name="connsiteX10" fmla="*/ 2859660 w 4186810"/>
                <a:gd name="connsiteY10" fmla="*/ 1670050 h 2050440"/>
                <a:gd name="connsiteX11" fmla="*/ 3367660 w 4186810"/>
                <a:gd name="connsiteY11" fmla="*/ 1403350 h 2050440"/>
                <a:gd name="connsiteX12" fmla="*/ 3970910 w 4186810"/>
                <a:gd name="connsiteY12" fmla="*/ 1060450 h 2050440"/>
                <a:gd name="connsiteX13" fmla="*/ 4186810 w 4186810"/>
                <a:gd name="connsiteY13" fmla="*/ 895350 h 2050440"/>
                <a:gd name="connsiteX14" fmla="*/ 3989960 w 4186810"/>
                <a:gd name="connsiteY14" fmla="*/ 501650 h 2050440"/>
                <a:gd name="connsiteX15" fmla="*/ 3285110 w 4186810"/>
                <a:gd name="connsiteY15" fmla="*/ 965200 h 2050440"/>
                <a:gd name="connsiteX16" fmla="*/ 2485010 w 4186810"/>
                <a:gd name="connsiteY16" fmla="*/ 1308100 h 2050440"/>
                <a:gd name="connsiteX17" fmla="*/ 1596010 w 4186810"/>
                <a:gd name="connsiteY17" fmla="*/ 1612900 h 2050440"/>
                <a:gd name="connsiteX18" fmla="*/ 1081660 w 4186810"/>
                <a:gd name="connsiteY18" fmla="*/ 1701800 h 2050440"/>
                <a:gd name="connsiteX19" fmla="*/ 567310 w 4186810"/>
                <a:gd name="connsiteY19" fmla="*/ 1587500 h 2050440"/>
                <a:gd name="connsiteX20" fmla="*/ 433960 w 4186810"/>
                <a:gd name="connsiteY20" fmla="*/ 1339850 h 2050440"/>
                <a:gd name="connsiteX21" fmla="*/ 599060 w 4186810"/>
                <a:gd name="connsiteY21" fmla="*/ 1054100 h 2050440"/>
                <a:gd name="connsiteX22" fmla="*/ 738760 w 4186810"/>
                <a:gd name="connsiteY22" fmla="*/ 895350 h 2050440"/>
                <a:gd name="connsiteX23" fmla="*/ 973710 w 4186810"/>
                <a:gd name="connsiteY23" fmla="*/ 501650 h 2050440"/>
                <a:gd name="connsiteX24" fmla="*/ 961010 w 4186810"/>
                <a:gd name="connsiteY24" fmla="*/ 184150 h 2050440"/>
                <a:gd name="connsiteX25" fmla="*/ 605410 w 4186810"/>
                <a:gd name="connsiteY25" fmla="*/ 0 h 2050440"/>
                <a:gd name="connsiteX26" fmla="*/ 364110 w 4186810"/>
                <a:gd name="connsiteY26" fmla="*/ 203200 h 2050440"/>
                <a:gd name="connsiteX0" fmla="*/ 364110 w 4186810"/>
                <a:gd name="connsiteY0" fmla="*/ 203200 h 2050440"/>
                <a:gd name="connsiteX1" fmla="*/ 668910 w 4186810"/>
                <a:gd name="connsiteY1" fmla="*/ 336550 h 2050440"/>
                <a:gd name="connsiteX2" fmla="*/ 472060 w 4186810"/>
                <a:gd name="connsiteY2" fmla="*/ 723900 h 2050440"/>
                <a:gd name="connsiteX3" fmla="*/ 306960 w 4186810"/>
                <a:gd name="connsiteY3" fmla="*/ 927100 h 2050440"/>
                <a:gd name="connsiteX4" fmla="*/ 52960 w 4186810"/>
                <a:gd name="connsiteY4" fmla="*/ 1276350 h 2050440"/>
                <a:gd name="connsiteX5" fmla="*/ 21210 w 4186810"/>
                <a:gd name="connsiteY5" fmla="*/ 1587500 h 2050440"/>
                <a:gd name="connsiteX6" fmla="*/ 306960 w 4186810"/>
                <a:gd name="connsiteY6" fmla="*/ 1860550 h 2050440"/>
                <a:gd name="connsiteX7" fmla="*/ 1011810 w 4186810"/>
                <a:gd name="connsiteY7" fmla="*/ 2044700 h 2050440"/>
                <a:gd name="connsiteX8" fmla="*/ 1716660 w 4186810"/>
                <a:gd name="connsiteY8" fmla="*/ 2006600 h 2050440"/>
                <a:gd name="connsiteX9" fmla="*/ 2262760 w 4186810"/>
                <a:gd name="connsiteY9" fmla="*/ 1873250 h 2050440"/>
                <a:gd name="connsiteX10" fmla="*/ 2859660 w 4186810"/>
                <a:gd name="connsiteY10" fmla="*/ 1670050 h 2050440"/>
                <a:gd name="connsiteX11" fmla="*/ 3367660 w 4186810"/>
                <a:gd name="connsiteY11" fmla="*/ 1403350 h 2050440"/>
                <a:gd name="connsiteX12" fmla="*/ 3970910 w 4186810"/>
                <a:gd name="connsiteY12" fmla="*/ 1060450 h 2050440"/>
                <a:gd name="connsiteX13" fmla="*/ 4186810 w 4186810"/>
                <a:gd name="connsiteY13" fmla="*/ 895350 h 2050440"/>
                <a:gd name="connsiteX14" fmla="*/ 3989960 w 4186810"/>
                <a:gd name="connsiteY14" fmla="*/ 501650 h 2050440"/>
                <a:gd name="connsiteX15" fmla="*/ 3285110 w 4186810"/>
                <a:gd name="connsiteY15" fmla="*/ 965200 h 2050440"/>
                <a:gd name="connsiteX16" fmla="*/ 2485010 w 4186810"/>
                <a:gd name="connsiteY16" fmla="*/ 1308100 h 2050440"/>
                <a:gd name="connsiteX17" fmla="*/ 1596010 w 4186810"/>
                <a:gd name="connsiteY17" fmla="*/ 1612900 h 2050440"/>
                <a:gd name="connsiteX18" fmla="*/ 1081660 w 4186810"/>
                <a:gd name="connsiteY18" fmla="*/ 1701800 h 2050440"/>
                <a:gd name="connsiteX19" fmla="*/ 567310 w 4186810"/>
                <a:gd name="connsiteY19" fmla="*/ 1587500 h 2050440"/>
                <a:gd name="connsiteX20" fmla="*/ 433960 w 4186810"/>
                <a:gd name="connsiteY20" fmla="*/ 1339850 h 2050440"/>
                <a:gd name="connsiteX21" fmla="*/ 624460 w 4186810"/>
                <a:gd name="connsiteY21" fmla="*/ 1073150 h 2050440"/>
                <a:gd name="connsiteX22" fmla="*/ 738760 w 4186810"/>
                <a:gd name="connsiteY22" fmla="*/ 895350 h 2050440"/>
                <a:gd name="connsiteX23" fmla="*/ 973710 w 4186810"/>
                <a:gd name="connsiteY23" fmla="*/ 501650 h 2050440"/>
                <a:gd name="connsiteX24" fmla="*/ 961010 w 4186810"/>
                <a:gd name="connsiteY24" fmla="*/ 184150 h 2050440"/>
                <a:gd name="connsiteX25" fmla="*/ 605410 w 4186810"/>
                <a:gd name="connsiteY25" fmla="*/ 0 h 2050440"/>
                <a:gd name="connsiteX26" fmla="*/ 364110 w 4186810"/>
                <a:gd name="connsiteY26" fmla="*/ 203200 h 2050440"/>
                <a:gd name="connsiteX0" fmla="*/ 364110 w 4186810"/>
                <a:gd name="connsiteY0" fmla="*/ 203200 h 2050440"/>
                <a:gd name="connsiteX1" fmla="*/ 668910 w 4186810"/>
                <a:gd name="connsiteY1" fmla="*/ 336550 h 2050440"/>
                <a:gd name="connsiteX2" fmla="*/ 472060 w 4186810"/>
                <a:gd name="connsiteY2" fmla="*/ 723900 h 2050440"/>
                <a:gd name="connsiteX3" fmla="*/ 306960 w 4186810"/>
                <a:gd name="connsiteY3" fmla="*/ 927100 h 2050440"/>
                <a:gd name="connsiteX4" fmla="*/ 52960 w 4186810"/>
                <a:gd name="connsiteY4" fmla="*/ 1276350 h 2050440"/>
                <a:gd name="connsiteX5" fmla="*/ 21210 w 4186810"/>
                <a:gd name="connsiteY5" fmla="*/ 1587500 h 2050440"/>
                <a:gd name="connsiteX6" fmla="*/ 306960 w 4186810"/>
                <a:gd name="connsiteY6" fmla="*/ 1860550 h 2050440"/>
                <a:gd name="connsiteX7" fmla="*/ 1011810 w 4186810"/>
                <a:gd name="connsiteY7" fmla="*/ 2044700 h 2050440"/>
                <a:gd name="connsiteX8" fmla="*/ 1716660 w 4186810"/>
                <a:gd name="connsiteY8" fmla="*/ 2006600 h 2050440"/>
                <a:gd name="connsiteX9" fmla="*/ 2262760 w 4186810"/>
                <a:gd name="connsiteY9" fmla="*/ 1873250 h 2050440"/>
                <a:gd name="connsiteX10" fmla="*/ 2859660 w 4186810"/>
                <a:gd name="connsiteY10" fmla="*/ 1670050 h 2050440"/>
                <a:gd name="connsiteX11" fmla="*/ 3367660 w 4186810"/>
                <a:gd name="connsiteY11" fmla="*/ 1403350 h 2050440"/>
                <a:gd name="connsiteX12" fmla="*/ 3970910 w 4186810"/>
                <a:gd name="connsiteY12" fmla="*/ 1060450 h 2050440"/>
                <a:gd name="connsiteX13" fmla="*/ 4186810 w 4186810"/>
                <a:gd name="connsiteY13" fmla="*/ 895350 h 2050440"/>
                <a:gd name="connsiteX14" fmla="*/ 3989960 w 4186810"/>
                <a:gd name="connsiteY14" fmla="*/ 501650 h 2050440"/>
                <a:gd name="connsiteX15" fmla="*/ 3285110 w 4186810"/>
                <a:gd name="connsiteY15" fmla="*/ 965200 h 2050440"/>
                <a:gd name="connsiteX16" fmla="*/ 2485010 w 4186810"/>
                <a:gd name="connsiteY16" fmla="*/ 1308100 h 2050440"/>
                <a:gd name="connsiteX17" fmla="*/ 1596010 w 4186810"/>
                <a:gd name="connsiteY17" fmla="*/ 1612900 h 2050440"/>
                <a:gd name="connsiteX18" fmla="*/ 1081660 w 4186810"/>
                <a:gd name="connsiteY18" fmla="*/ 1701800 h 2050440"/>
                <a:gd name="connsiteX19" fmla="*/ 605410 w 4186810"/>
                <a:gd name="connsiteY19" fmla="*/ 1562100 h 2050440"/>
                <a:gd name="connsiteX20" fmla="*/ 433960 w 4186810"/>
                <a:gd name="connsiteY20" fmla="*/ 1339850 h 2050440"/>
                <a:gd name="connsiteX21" fmla="*/ 624460 w 4186810"/>
                <a:gd name="connsiteY21" fmla="*/ 1073150 h 2050440"/>
                <a:gd name="connsiteX22" fmla="*/ 738760 w 4186810"/>
                <a:gd name="connsiteY22" fmla="*/ 895350 h 2050440"/>
                <a:gd name="connsiteX23" fmla="*/ 973710 w 4186810"/>
                <a:gd name="connsiteY23" fmla="*/ 501650 h 2050440"/>
                <a:gd name="connsiteX24" fmla="*/ 961010 w 4186810"/>
                <a:gd name="connsiteY24" fmla="*/ 184150 h 2050440"/>
                <a:gd name="connsiteX25" fmla="*/ 605410 w 4186810"/>
                <a:gd name="connsiteY25" fmla="*/ 0 h 2050440"/>
                <a:gd name="connsiteX26" fmla="*/ 364110 w 4186810"/>
                <a:gd name="connsiteY26" fmla="*/ 203200 h 2050440"/>
                <a:gd name="connsiteX0" fmla="*/ 364110 w 4186810"/>
                <a:gd name="connsiteY0" fmla="*/ 203200 h 2050440"/>
                <a:gd name="connsiteX1" fmla="*/ 668910 w 4186810"/>
                <a:gd name="connsiteY1" fmla="*/ 336550 h 2050440"/>
                <a:gd name="connsiteX2" fmla="*/ 472060 w 4186810"/>
                <a:gd name="connsiteY2" fmla="*/ 723900 h 2050440"/>
                <a:gd name="connsiteX3" fmla="*/ 306960 w 4186810"/>
                <a:gd name="connsiteY3" fmla="*/ 927100 h 2050440"/>
                <a:gd name="connsiteX4" fmla="*/ 52960 w 4186810"/>
                <a:gd name="connsiteY4" fmla="*/ 1276350 h 2050440"/>
                <a:gd name="connsiteX5" fmla="*/ 21210 w 4186810"/>
                <a:gd name="connsiteY5" fmla="*/ 1587500 h 2050440"/>
                <a:gd name="connsiteX6" fmla="*/ 306960 w 4186810"/>
                <a:gd name="connsiteY6" fmla="*/ 1860550 h 2050440"/>
                <a:gd name="connsiteX7" fmla="*/ 1011810 w 4186810"/>
                <a:gd name="connsiteY7" fmla="*/ 2044700 h 2050440"/>
                <a:gd name="connsiteX8" fmla="*/ 1716660 w 4186810"/>
                <a:gd name="connsiteY8" fmla="*/ 2006600 h 2050440"/>
                <a:gd name="connsiteX9" fmla="*/ 2262760 w 4186810"/>
                <a:gd name="connsiteY9" fmla="*/ 1873250 h 2050440"/>
                <a:gd name="connsiteX10" fmla="*/ 2859660 w 4186810"/>
                <a:gd name="connsiteY10" fmla="*/ 1670050 h 2050440"/>
                <a:gd name="connsiteX11" fmla="*/ 3367660 w 4186810"/>
                <a:gd name="connsiteY11" fmla="*/ 1403350 h 2050440"/>
                <a:gd name="connsiteX12" fmla="*/ 3970910 w 4186810"/>
                <a:gd name="connsiteY12" fmla="*/ 1060450 h 2050440"/>
                <a:gd name="connsiteX13" fmla="*/ 4186810 w 4186810"/>
                <a:gd name="connsiteY13" fmla="*/ 895350 h 2050440"/>
                <a:gd name="connsiteX14" fmla="*/ 3989960 w 4186810"/>
                <a:gd name="connsiteY14" fmla="*/ 501650 h 2050440"/>
                <a:gd name="connsiteX15" fmla="*/ 3285110 w 4186810"/>
                <a:gd name="connsiteY15" fmla="*/ 965200 h 2050440"/>
                <a:gd name="connsiteX16" fmla="*/ 2485010 w 4186810"/>
                <a:gd name="connsiteY16" fmla="*/ 1308100 h 2050440"/>
                <a:gd name="connsiteX17" fmla="*/ 1596010 w 4186810"/>
                <a:gd name="connsiteY17" fmla="*/ 1612900 h 2050440"/>
                <a:gd name="connsiteX18" fmla="*/ 1081660 w 4186810"/>
                <a:gd name="connsiteY18" fmla="*/ 1676400 h 2050440"/>
                <a:gd name="connsiteX19" fmla="*/ 605410 w 4186810"/>
                <a:gd name="connsiteY19" fmla="*/ 1562100 h 2050440"/>
                <a:gd name="connsiteX20" fmla="*/ 433960 w 4186810"/>
                <a:gd name="connsiteY20" fmla="*/ 1339850 h 2050440"/>
                <a:gd name="connsiteX21" fmla="*/ 624460 w 4186810"/>
                <a:gd name="connsiteY21" fmla="*/ 1073150 h 2050440"/>
                <a:gd name="connsiteX22" fmla="*/ 738760 w 4186810"/>
                <a:gd name="connsiteY22" fmla="*/ 895350 h 2050440"/>
                <a:gd name="connsiteX23" fmla="*/ 973710 w 4186810"/>
                <a:gd name="connsiteY23" fmla="*/ 501650 h 2050440"/>
                <a:gd name="connsiteX24" fmla="*/ 961010 w 4186810"/>
                <a:gd name="connsiteY24" fmla="*/ 184150 h 2050440"/>
                <a:gd name="connsiteX25" fmla="*/ 605410 w 4186810"/>
                <a:gd name="connsiteY25" fmla="*/ 0 h 2050440"/>
                <a:gd name="connsiteX26" fmla="*/ 364110 w 4186810"/>
                <a:gd name="connsiteY26" fmla="*/ 203200 h 2050440"/>
                <a:gd name="connsiteX0" fmla="*/ 364110 w 4186810"/>
                <a:gd name="connsiteY0" fmla="*/ 203200 h 2050440"/>
                <a:gd name="connsiteX1" fmla="*/ 668910 w 4186810"/>
                <a:gd name="connsiteY1" fmla="*/ 336550 h 2050440"/>
                <a:gd name="connsiteX2" fmla="*/ 472060 w 4186810"/>
                <a:gd name="connsiteY2" fmla="*/ 723900 h 2050440"/>
                <a:gd name="connsiteX3" fmla="*/ 306960 w 4186810"/>
                <a:gd name="connsiteY3" fmla="*/ 927100 h 2050440"/>
                <a:gd name="connsiteX4" fmla="*/ 52960 w 4186810"/>
                <a:gd name="connsiteY4" fmla="*/ 1276350 h 2050440"/>
                <a:gd name="connsiteX5" fmla="*/ 21210 w 4186810"/>
                <a:gd name="connsiteY5" fmla="*/ 1587500 h 2050440"/>
                <a:gd name="connsiteX6" fmla="*/ 306960 w 4186810"/>
                <a:gd name="connsiteY6" fmla="*/ 1860550 h 2050440"/>
                <a:gd name="connsiteX7" fmla="*/ 1011810 w 4186810"/>
                <a:gd name="connsiteY7" fmla="*/ 2044700 h 2050440"/>
                <a:gd name="connsiteX8" fmla="*/ 1716660 w 4186810"/>
                <a:gd name="connsiteY8" fmla="*/ 2006600 h 2050440"/>
                <a:gd name="connsiteX9" fmla="*/ 2262760 w 4186810"/>
                <a:gd name="connsiteY9" fmla="*/ 1873250 h 2050440"/>
                <a:gd name="connsiteX10" fmla="*/ 2859660 w 4186810"/>
                <a:gd name="connsiteY10" fmla="*/ 1670050 h 2050440"/>
                <a:gd name="connsiteX11" fmla="*/ 3367660 w 4186810"/>
                <a:gd name="connsiteY11" fmla="*/ 1403350 h 2050440"/>
                <a:gd name="connsiteX12" fmla="*/ 3970910 w 4186810"/>
                <a:gd name="connsiteY12" fmla="*/ 1060450 h 2050440"/>
                <a:gd name="connsiteX13" fmla="*/ 4186810 w 4186810"/>
                <a:gd name="connsiteY13" fmla="*/ 895350 h 2050440"/>
                <a:gd name="connsiteX14" fmla="*/ 3989960 w 4186810"/>
                <a:gd name="connsiteY14" fmla="*/ 501650 h 2050440"/>
                <a:gd name="connsiteX15" fmla="*/ 3285110 w 4186810"/>
                <a:gd name="connsiteY15" fmla="*/ 965200 h 2050440"/>
                <a:gd name="connsiteX16" fmla="*/ 2485010 w 4186810"/>
                <a:gd name="connsiteY16" fmla="*/ 1308100 h 2050440"/>
                <a:gd name="connsiteX17" fmla="*/ 1596010 w 4186810"/>
                <a:gd name="connsiteY17" fmla="*/ 1593850 h 2050440"/>
                <a:gd name="connsiteX18" fmla="*/ 1081660 w 4186810"/>
                <a:gd name="connsiteY18" fmla="*/ 1676400 h 2050440"/>
                <a:gd name="connsiteX19" fmla="*/ 605410 w 4186810"/>
                <a:gd name="connsiteY19" fmla="*/ 1562100 h 2050440"/>
                <a:gd name="connsiteX20" fmla="*/ 433960 w 4186810"/>
                <a:gd name="connsiteY20" fmla="*/ 1339850 h 2050440"/>
                <a:gd name="connsiteX21" fmla="*/ 624460 w 4186810"/>
                <a:gd name="connsiteY21" fmla="*/ 1073150 h 2050440"/>
                <a:gd name="connsiteX22" fmla="*/ 738760 w 4186810"/>
                <a:gd name="connsiteY22" fmla="*/ 895350 h 2050440"/>
                <a:gd name="connsiteX23" fmla="*/ 973710 w 4186810"/>
                <a:gd name="connsiteY23" fmla="*/ 501650 h 2050440"/>
                <a:gd name="connsiteX24" fmla="*/ 961010 w 4186810"/>
                <a:gd name="connsiteY24" fmla="*/ 184150 h 2050440"/>
                <a:gd name="connsiteX25" fmla="*/ 605410 w 4186810"/>
                <a:gd name="connsiteY25" fmla="*/ 0 h 2050440"/>
                <a:gd name="connsiteX26" fmla="*/ 364110 w 4186810"/>
                <a:gd name="connsiteY26" fmla="*/ 203200 h 2050440"/>
                <a:gd name="connsiteX0" fmla="*/ 364110 w 4186810"/>
                <a:gd name="connsiteY0" fmla="*/ 203200 h 2050440"/>
                <a:gd name="connsiteX1" fmla="*/ 668910 w 4186810"/>
                <a:gd name="connsiteY1" fmla="*/ 336550 h 2050440"/>
                <a:gd name="connsiteX2" fmla="*/ 472060 w 4186810"/>
                <a:gd name="connsiteY2" fmla="*/ 723900 h 2050440"/>
                <a:gd name="connsiteX3" fmla="*/ 306960 w 4186810"/>
                <a:gd name="connsiteY3" fmla="*/ 927100 h 2050440"/>
                <a:gd name="connsiteX4" fmla="*/ 52960 w 4186810"/>
                <a:gd name="connsiteY4" fmla="*/ 1276350 h 2050440"/>
                <a:gd name="connsiteX5" fmla="*/ 21210 w 4186810"/>
                <a:gd name="connsiteY5" fmla="*/ 1587500 h 2050440"/>
                <a:gd name="connsiteX6" fmla="*/ 306960 w 4186810"/>
                <a:gd name="connsiteY6" fmla="*/ 1860550 h 2050440"/>
                <a:gd name="connsiteX7" fmla="*/ 1011810 w 4186810"/>
                <a:gd name="connsiteY7" fmla="*/ 2044700 h 2050440"/>
                <a:gd name="connsiteX8" fmla="*/ 1716660 w 4186810"/>
                <a:gd name="connsiteY8" fmla="*/ 2006600 h 2050440"/>
                <a:gd name="connsiteX9" fmla="*/ 2262760 w 4186810"/>
                <a:gd name="connsiteY9" fmla="*/ 1873250 h 2050440"/>
                <a:gd name="connsiteX10" fmla="*/ 2859660 w 4186810"/>
                <a:gd name="connsiteY10" fmla="*/ 1670050 h 2050440"/>
                <a:gd name="connsiteX11" fmla="*/ 3367660 w 4186810"/>
                <a:gd name="connsiteY11" fmla="*/ 1403350 h 2050440"/>
                <a:gd name="connsiteX12" fmla="*/ 3970910 w 4186810"/>
                <a:gd name="connsiteY12" fmla="*/ 1060450 h 2050440"/>
                <a:gd name="connsiteX13" fmla="*/ 4186810 w 4186810"/>
                <a:gd name="connsiteY13" fmla="*/ 895350 h 2050440"/>
                <a:gd name="connsiteX14" fmla="*/ 3989960 w 4186810"/>
                <a:gd name="connsiteY14" fmla="*/ 501650 h 2050440"/>
                <a:gd name="connsiteX15" fmla="*/ 3285110 w 4186810"/>
                <a:gd name="connsiteY15" fmla="*/ 965200 h 2050440"/>
                <a:gd name="connsiteX16" fmla="*/ 2485010 w 4186810"/>
                <a:gd name="connsiteY16" fmla="*/ 1282700 h 2050440"/>
                <a:gd name="connsiteX17" fmla="*/ 1596010 w 4186810"/>
                <a:gd name="connsiteY17" fmla="*/ 1593850 h 2050440"/>
                <a:gd name="connsiteX18" fmla="*/ 1081660 w 4186810"/>
                <a:gd name="connsiteY18" fmla="*/ 1676400 h 2050440"/>
                <a:gd name="connsiteX19" fmla="*/ 605410 w 4186810"/>
                <a:gd name="connsiteY19" fmla="*/ 1562100 h 2050440"/>
                <a:gd name="connsiteX20" fmla="*/ 433960 w 4186810"/>
                <a:gd name="connsiteY20" fmla="*/ 1339850 h 2050440"/>
                <a:gd name="connsiteX21" fmla="*/ 624460 w 4186810"/>
                <a:gd name="connsiteY21" fmla="*/ 1073150 h 2050440"/>
                <a:gd name="connsiteX22" fmla="*/ 738760 w 4186810"/>
                <a:gd name="connsiteY22" fmla="*/ 895350 h 2050440"/>
                <a:gd name="connsiteX23" fmla="*/ 973710 w 4186810"/>
                <a:gd name="connsiteY23" fmla="*/ 501650 h 2050440"/>
                <a:gd name="connsiteX24" fmla="*/ 961010 w 4186810"/>
                <a:gd name="connsiteY24" fmla="*/ 184150 h 2050440"/>
                <a:gd name="connsiteX25" fmla="*/ 605410 w 4186810"/>
                <a:gd name="connsiteY25" fmla="*/ 0 h 2050440"/>
                <a:gd name="connsiteX26" fmla="*/ 364110 w 4186810"/>
                <a:gd name="connsiteY26" fmla="*/ 203200 h 2050440"/>
                <a:gd name="connsiteX0" fmla="*/ 364110 w 4186810"/>
                <a:gd name="connsiteY0" fmla="*/ 203200 h 2050440"/>
                <a:gd name="connsiteX1" fmla="*/ 668910 w 4186810"/>
                <a:gd name="connsiteY1" fmla="*/ 336550 h 2050440"/>
                <a:gd name="connsiteX2" fmla="*/ 472060 w 4186810"/>
                <a:gd name="connsiteY2" fmla="*/ 723900 h 2050440"/>
                <a:gd name="connsiteX3" fmla="*/ 306960 w 4186810"/>
                <a:gd name="connsiteY3" fmla="*/ 927100 h 2050440"/>
                <a:gd name="connsiteX4" fmla="*/ 52960 w 4186810"/>
                <a:gd name="connsiteY4" fmla="*/ 1276350 h 2050440"/>
                <a:gd name="connsiteX5" fmla="*/ 21210 w 4186810"/>
                <a:gd name="connsiteY5" fmla="*/ 1587500 h 2050440"/>
                <a:gd name="connsiteX6" fmla="*/ 306960 w 4186810"/>
                <a:gd name="connsiteY6" fmla="*/ 1860550 h 2050440"/>
                <a:gd name="connsiteX7" fmla="*/ 1011810 w 4186810"/>
                <a:gd name="connsiteY7" fmla="*/ 2044700 h 2050440"/>
                <a:gd name="connsiteX8" fmla="*/ 1716660 w 4186810"/>
                <a:gd name="connsiteY8" fmla="*/ 2006600 h 2050440"/>
                <a:gd name="connsiteX9" fmla="*/ 2262760 w 4186810"/>
                <a:gd name="connsiteY9" fmla="*/ 1873250 h 2050440"/>
                <a:gd name="connsiteX10" fmla="*/ 2859660 w 4186810"/>
                <a:gd name="connsiteY10" fmla="*/ 1670050 h 2050440"/>
                <a:gd name="connsiteX11" fmla="*/ 3367660 w 4186810"/>
                <a:gd name="connsiteY11" fmla="*/ 1403350 h 2050440"/>
                <a:gd name="connsiteX12" fmla="*/ 3970910 w 4186810"/>
                <a:gd name="connsiteY12" fmla="*/ 1060450 h 2050440"/>
                <a:gd name="connsiteX13" fmla="*/ 4186810 w 4186810"/>
                <a:gd name="connsiteY13" fmla="*/ 895350 h 2050440"/>
                <a:gd name="connsiteX14" fmla="*/ 3989960 w 4186810"/>
                <a:gd name="connsiteY14" fmla="*/ 501650 h 2050440"/>
                <a:gd name="connsiteX15" fmla="*/ 3285110 w 4186810"/>
                <a:gd name="connsiteY15" fmla="*/ 933450 h 2050440"/>
                <a:gd name="connsiteX16" fmla="*/ 2485010 w 4186810"/>
                <a:gd name="connsiteY16" fmla="*/ 1282700 h 2050440"/>
                <a:gd name="connsiteX17" fmla="*/ 1596010 w 4186810"/>
                <a:gd name="connsiteY17" fmla="*/ 1593850 h 2050440"/>
                <a:gd name="connsiteX18" fmla="*/ 1081660 w 4186810"/>
                <a:gd name="connsiteY18" fmla="*/ 1676400 h 2050440"/>
                <a:gd name="connsiteX19" fmla="*/ 605410 w 4186810"/>
                <a:gd name="connsiteY19" fmla="*/ 1562100 h 2050440"/>
                <a:gd name="connsiteX20" fmla="*/ 433960 w 4186810"/>
                <a:gd name="connsiteY20" fmla="*/ 1339850 h 2050440"/>
                <a:gd name="connsiteX21" fmla="*/ 624460 w 4186810"/>
                <a:gd name="connsiteY21" fmla="*/ 1073150 h 2050440"/>
                <a:gd name="connsiteX22" fmla="*/ 738760 w 4186810"/>
                <a:gd name="connsiteY22" fmla="*/ 895350 h 2050440"/>
                <a:gd name="connsiteX23" fmla="*/ 973710 w 4186810"/>
                <a:gd name="connsiteY23" fmla="*/ 501650 h 2050440"/>
                <a:gd name="connsiteX24" fmla="*/ 961010 w 4186810"/>
                <a:gd name="connsiteY24" fmla="*/ 184150 h 2050440"/>
                <a:gd name="connsiteX25" fmla="*/ 605410 w 4186810"/>
                <a:gd name="connsiteY25" fmla="*/ 0 h 2050440"/>
                <a:gd name="connsiteX26" fmla="*/ 364110 w 4186810"/>
                <a:gd name="connsiteY26" fmla="*/ 203200 h 2050440"/>
                <a:gd name="connsiteX0" fmla="*/ 364110 w 4186810"/>
                <a:gd name="connsiteY0" fmla="*/ 203200 h 2050440"/>
                <a:gd name="connsiteX1" fmla="*/ 668910 w 4186810"/>
                <a:gd name="connsiteY1" fmla="*/ 336550 h 2050440"/>
                <a:gd name="connsiteX2" fmla="*/ 472060 w 4186810"/>
                <a:gd name="connsiteY2" fmla="*/ 723900 h 2050440"/>
                <a:gd name="connsiteX3" fmla="*/ 306960 w 4186810"/>
                <a:gd name="connsiteY3" fmla="*/ 927100 h 2050440"/>
                <a:gd name="connsiteX4" fmla="*/ 52960 w 4186810"/>
                <a:gd name="connsiteY4" fmla="*/ 1276350 h 2050440"/>
                <a:gd name="connsiteX5" fmla="*/ 21210 w 4186810"/>
                <a:gd name="connsiteY5" fmla="*/ 1587500 h 2050440"/>
                <a:gd name="connsiteX6" fmla="*/ 306960 w 4186810"/>
                <a:gd name="connsiteY6" fmla="*/ 1860550 h 2050440"/>
                <a:gd name="connsiteX7" fmla="*/ 1011810 w 4186810"/>
                <a:gd name="connsiteY7" fmla="*/ 2044700 h 2050440"/>
                <a:gd name="connsiteX8" fmla="*/ 1716660 w 4186810"/>
                <a:gd name="connsiteY8" fmla="*/ 2006600 h 2050440"/>
                <a:gd name="connsiteX9" fmla="*/ 2262760 w 4186810"/>
                <a:gd name="connsiteY9" fmla="*/ 1873250 h 2050440"/>
                <a:gd name="connsiteX10" fmla="*/ 2859660 w 4186810"/>
                <a:gd name="connsiteY10" fmla="*/ 1670050 h 2050440"/>
                <a:gd name="connsiteX11" fmla="*/ 3367660 w 4186810"/>
                <a:gd name="connsiteY11" fmla="*/ 1403350 h 2050440"/>
                <a:gd name="connsiteX12" fmla="*/ 3970910 w 4186810"/>
                <a:gd name="connsiteY12" fmla="*/ 1060450 h 2050440"/>
                <a:gd name="connsiteX13" fmla="*/ 4186810 w 4186810"/>
                <a:gd name="connsiteY13" fmla="*/ 895350 h 2050440"/>
                <a:gd name="connsiteX14" fmla="*/ 3989960 w 4186810"/>
                <a:gd name="connsiteY14" fmla="*/ 501650 h 2050440"/>
                <a:gd name="connsiteX15" fmla="*/ 3285110 w 4186810"/>
                <a:gd name="connsiteY15" fmla="*/ 933450 h 2050440"/>
                <a:gd name="connsiteX16" fmla="*/ 2485010 w 4186810"/>
                <a:gd name="connsiteY16" fmla="*/ 1282700 h 2050440"/>
                <a:gd name="connsiteX17" fmla="*/ 1596010 w 4186810"/>
                <a:gd name="connsiteY17" fmla="*/ 1593850 h 2050440"/>
                <a:gd name="connsiteX18" fmla="*/ 1081660 w 4186810"/>
                <a:gd name="connsiteY18" fmla="*/ 1676400 h 2050440"/>
                <a:gd name="connsiteX19" fmla="*/ 605410 w 4186810"/>
                <a:gd name="connsiteY19" fmla="*/ 1562100 h 2050440"/>
                <a:gd name="connsiteX20" fmla="*/ 433960 w 4186810"/>
                <a:gd name="connsiteY20" fmla="*/ 1339850 h 2050440"/>
                <a:gd name="connsiteX21" fmla="*/ 599060 w 4186810"/>
                <a:gd name="connsiteY21" fmla="*/ 1066800 h 2050440"/>
                <a:gd name="connsiteX22" fmla="*/ 738760 w 4186810"/>
                <a:gd name="connsiteY22" fmla="*/ 895350 h 2050440"/>
                <a:gd name="connsiteX23" fmla="*/ 973710 w 4186810"/>
                <a:gd name="connsiteY23" fmla="*/ 501650 h 2050440"/>
                <a:gd name="connsiteX24" fmla="*/ 961010 w 4186810"/>
                <a:gd name="connsiteY24" fmla="*/ 184150 h 2050440"/>
                <a:gd name="connsiteX25" fmla="*/ 605410 w 4186810"/>
                <a:gd name="connsiteY25" fmla="*/ 0 h 2050440"/>
                <a:gd name="connsiteX26" fmla="*/ 364110 w 4186810"/>
                <a:gd name="connsiteY26" fmla="*/ 203200 h 2050440"/>
                <a:gd name="connsiteX0" fmla="*/ 364110 w 4186810"/>
                <a:gd name="connsiteY0" fmla="*/ 190500 h 2037740"/>
                <a:gd name="connsiteX1" fmla="*/ 668910 w 4186810"/>
                <a:gd name="connsiteY1" fmla="*/ 323850 h 2037740"/>
                <a:gd name="connsiteX2" fmla="*/ 472060 w 4186810"/>
                <a:gd name="connsiteY2" fmla="*/ 711200 h 2037740"/>
                <a:gd name="connsiteX3" fmla="*/ 306960 w 4186810"/>
                <a:gd name="connsiteY3" fmla="*/ 914400 h 2037740"/>
                <a:gd name="connsiteX4" fmla="*/ 52960 w 4186810"/>
                <a:gd name="connsiteY4" fmla="*/ 1263650 h 2037740"/>
                <a:gd name="connsiteX5" fmla="*/ 21210 w 4186810"/>
                <a:gd name="connsiteY5" fmla="*/ 1574800 h 2037740"/>
                <a:gd name="connsiteX6" fmla="*/ 306960 w 4186810"/>
                <a:gd name="connsiteY6" fmla="*/ 1847850 h 2037740"/>
                <a:gd name="connsiteX7" fmla="*/ 1011810 w 4186810"/>
                <a:gd name="connsiteY7" fmla="*/ 2032000 h 2037740"/>
                <a:gd name="connsiteX8" fmla="*/ 1716660 w 4186810"/>
                <a:gd name="connsiteY8" fmla="*/ 1993900 h 2037740"/>
                <a:gd name="connsiteX9" fmla="*/ 2262760 w 4186810"/>
                <a:gd name="connsiteY9" fmla="*/ 1860550 h 2037740"/>
                <a:gd name="connsiteX10" fmla="*/ 2859660 w 4186810"/>
                <a:gd name="connsiteY10" fmla="*/ 1657350 h 2037740"/>
                <a:gd name="connsiteX11" fmla="*/ 3367660 w 4186810"/>
                <a:gd name="connsiteY11" fmla="*/ 1390650 h 2037740"/>
                <a:gd name="connsiteX12" fmla="*/ 3970910 w 4186810"/>
                <a:gd name="connsiteY12" fmla="*/ 1047750 h 2037740"/>
                <a:gd name="connsiteX13" fmla="*/ 4186810 w 4186810"/>
                <a:gd name="connsiteY13" fmla="*/ 882650 h 2037740"/>
                <a:gd name="connsiteX14" fmla="*/ 3989960 w 4186810"/>
                <a:gd name="connsiteY14" fmla="*/ 488950 h 2037740"/>
                <a:gd name="connsiteX15" fmla="*/ 3285110 w 4186810"/>
                <a:gd name="connsiteY15" fmla="*/ 920750 h 2037740"/>
                <a:gd name="connsiteX16" fmla="*/ 2485010 w 4186810"/>
                <a:gd name="connsiteY16" fmla="*/ 1270000 h 2037740"/>
                <a:gd name="connsiteX17" fmla="*/ 1596010 w 4186810"/>
                <a:gd name="connsiteY17" fmla="*/ 1581150 h 2037740"/>
                <a:gd name="connsiteX18" fmla="*/ 1081660 w 4186810"/>
                <a:gd name="connsiteY18" fmla="*/ 1663700 h 2037740"/>
                <a:gd name="connsiteX19" fmla="*/ 605410 w 4186810"/>
                <a:gd name="connsiteY19" fmla="*/ 1549400 h 2037740"/>
                <a:gd name="connsiteX20" fmla="*/ 433960 w 4186810"/>
                <a:gd name="connsiteY20" fmla="*/ 1327150 h 2037740"/>
                <a:gd name="connsiteX21" fmla="*/ 599060 w 4186810"/>
                <a:gd name="connsiteY21" fmla="*/ 1054100 h 2037740"/>
                <a:gd name="connsiteX22" fmla="*/ 738760 w 4186810"/>
                <a:gd name="connsiteY22" fmla="*/ 882650 h 2037740"/>
                <a:gd name="connsiteX23" fmla="*/ 973710 w 4186810"/>
                <a:gd name="connsiteY23" fmla="*/ 488950 h 2037740"/>
                <a:gd name="connsiteX24" fmla="*/ 961010 w 4186810"/>
                <a:gd name="connsiteY24" fmla="*/ 171450 h 2037740"/>
                <a:gd name="connsiteX25" fmla="*/ 586360 w 4186810"/>
                <a:gd name="connsiteY25" fmla="*/ 0 h 2037740"/>
                <a:gd name="connsiteX26" fmla="*/ 364110 w 4186810"/>
                <a:gd name="connsiteY26" fmla="*/ 190500 h 2037740"/>
                <a:gd name="connsiteX0" fmla="*/ 364110 w 4186810"/>
                <a:gd name="connsiteY0" fmla="*/ 190500 h 2037740"/>
                <a:gd name="connsiteX1" fmla="*/ 668910 w 4186810"/>
                <a:gd name="connsiteY1" fmla="*/ 323850 h 2037740"/>
                <a:gd name="connsiteX2" fmla="*/ 472060 w 4186810"/>
                <a:gd name="connsiteY2" fmla="*/ 711200 h 2037740"/>
                <a:gd name="connsiteX3" fmla="*/ 306960 w 4186810"/>
                <a:gd name="connsiteY3" fmla="*/ 914400 h 2037740"/>
                <a:gd name="connsiteX4" fmla="*/ 52960 w 4186810"/>
                <a:gd name="connsiteY4" fmla="*/ 1263650 h 2037740"/>
                <a:gd name="connsiteX5" fmla="*/ 21210 w 4186810"/>
                <a:gd name="connsiteY5" fmla="*/ 1574800 h 2037740"/>
                <a:gd name="connsiteX6" fmla="*/ 306960 w 4186810"/>
                <a:gd name="connsiteY6" fmla="*/ 1847850 h 2037740"/>
                <a:gd name="connsiteX7" fmla="*/ 1011810 w 4186810"/>
                <a:gd name="connsiteY7" fmla="*/ 2032000 h 2037740"/>
                <a:gd name="connsiteX8" fmla="*/ 1716660 w 4186810"/>
                <a:gd name="connsiteY8" fmla="*/ 1993900 h 2037740"/>
                <a:gd name="connsiteX9" fmla="*/ 2262760 w 4186810"/>
                <a:gd name="connsiteY9" fmla="*/ 1860550 h 2037740"/>
                <a:gd name="connsiteX10" fmla="*/ 2859660 w 4186810"/>
                <a:gd name="connsiteY10" fmla="*/ 1657350 h 2037740"/>
                <a:gd name="connsiteX11" fmla="*/ 3367660 w 4186810"/>
                <a:gd name="connsiteY11" fmla="*/ 1390650 h 2037740"/>
                <a:gd name="connsiteX12" fmla="*/ 3970910 w 4186810"/>
                <a:gd name="connsiteY12" fmla="*/ 1047750 h 2037740"/>
                <a:gd name="connsiteX13" fmla="*/ 4186810 w 4186810"/>
                <a:gd name="connsiteY13" fmla="*/ 882650 h 2037740"/>
                <a:gd name="connsiteX14" fmla="*/ 3989960 w 4186810"/>
                <a:gd name="connsiteY14" fmla="*/ 488950 h 2037740"/>
                <a:gd name="connsiteX15" fmla="*/ 3285110 w 4186810"/>
                <a:gd name="connsiteY15" fmla="*/ 920750 h 2037740"/>
                <a:gd name="connsiteX16" fmla="*/ 2485010 w 4186810"/>
                <a:gd name="connsiteY16" fmla="*/ 1270000 h 2037740"/>
                <a:gd name="connsiteX17" fmla="*/ 1596010 w 4186810"/>
                <a:gd name="connsiteY17" fmla="*/ 1581150 h 2037740"/>
                <a:gd name="connsiteX18" fmla="*/ 1081660 w 4186810"/>
                <a:gd name="connsiteY18" fmla="*/ 1663700 h 2037740"/>
                <a:gd name="connsiteX19" fmla="*/ 605410 w 4186810"/>
                <a:gd name="connsiteY19" fmla="*/ 1549400 h 2037740"/>
                <a:gd name="connsiteX20" fmla="*/ 433960 w 4186810"/>
                <a:gd name="connsiteY20" fmla="*/ 1327150 h 2037740"/>
                <a:gd name="connsiteX21" fmla="*/ 599060 w 4186810"/>
                <a:gd name="connsiteY21" fmla="*/ 1054100 h 2037740"/>
                <a:gd name="connsiteX22" fmla="*/ 738760 w 4186810"/>
                <a:gd name="connsiteY22" fmla="*/ 882650 h 2037740"/>
                <a:gd name="connsiteX23" fmla="*/ 973710 w 4186810"/>
                <a:gd name="connsiteY23" fmla="*/ 488950 h 2037740"/>
                <a:gd name="connsiteX24" fmla="*/ 922910 w 4186810"/>
                <a:gd name="connsiteY24" fmla="*/ 190500 h 2037740"/>
                <a:gd name="connsiteX25" fmla="*/ 586360 w 4186810"/>
                <a:gd name="connsiteY25" fmla="*/ 0 h 2037740"/>
                <a:gd name="connsiteX26" fmla="*/ 364110 w 4186810"/>
                <a:gd name="connsiteY26" fmla="*/ 190500 h 2037740"/>
                <a:gd name="connsiteX0" fmla="*/ 364110 w 4186810"/>
                <a:gd name="connsiteY0" fmla="*/ 190500 h 2037740"/>
                <a:gd name="connsiteX1" fmla="*/ 668910 w 4186810"/>
                <a:gd name="connsiteY1" fmla="*/ 323850 h 2037740"/>
                <a:gd name="connsiteX2" fmla="*/ 472060 w 4186810"/>
                <a:gd name="connsiteY2" fmla="*/ 711200 h 2037740"/>
                <a:gd name="connsiteX3" fmla="*/ 306960 w 4186810"/>
                <a:gd name="connsiteY3" fmla="*/ 914400 h 2037740"/>
                <a:gd name="connsiteX4" fmla="*/ 52960 w 4186810"/>
                <a:gd name="connsiteY4" fmla="*/ 1263650 h 2037740"/>
                <a:gd name="connsiteX5" fmla="*/ 21210 w 4186810"/>
                <a:gd name="connsiteY5" fmla="*/ 1574800 h 2037740"/>
                <a:gd name="connsiteX6" fmla="*/ 306960 w 4186810"/>
                <a:gd name="connsiteY6" fmla="*/ 1847850 h 2037740"/>
                <a:gd name="connsiteX7" fmla="*/ 1011810 w 4186810"/>
                <a:gd name="connsiteY7" fmla="*/ 2032000 h 2037740"/>
                <a:gd name="connsiteX8" fmla="*/ 1716660 w 4186810"/>
                <a:gd name="connsiteY8" fmla="*/ 1993900 h 2037740"/>
                <a:gd name="connsiteX9" fmla="*/ 2262760 w 4186810"/>
                <a:gd name="connsiteY9" fmla="*/ 1860550 h 2037740"/>
                <a:gd name="connsiteX10" fmla="*/ 2859660 w 4186810"/>
                <a:gd name="connsiteY10" fmla="*/ 1657350 h 2037740"/>
                <a:gd name="connsiteX11" fmla="*/ 3367660 w 4186810"/>
                <a:gd name="connsiteY11" fmla="*/ 1390650 h 2037740"/>
                <a:gd name="connsiteX12" fmla="*/ 3970910 w 4186810"/>
                <a:gd name="connsiteY12" fmla="*/ 1047750 h 2037740"/>
                <a:gd name="connsiteX13" fmla="*/ 4186810 w 4186810"/>
                <a:gd name="connsiteY13" fmla="*/ 882650 h 2037740"/>
                <a:gd name="connsiteX14" fmla="*/ 3989960 w 4186810"/>
                <a:gd name="connsiteY14" fmla="*/ 488950 h 2037740"/>
                <a:gd name="connsiteX15" fmla="*/ 3285110 w 4186810"/>
                <a:gd name="connsiteY15" fmla="*/ 920750 h 2037740"/>
                <a:gd name="connsiteX16" fmla="*/ 2485010 w 4186810"/>
                <a:gd name="connsiteY16" fmla="*/ 1270000 h 2037740"/>
                <a:gd name="connsiteX17" fmla="*/ 1596010 w 4186810"/>
                <a:gd name="connsiteY17" fmla="*/ 1581150 h 2037740"/>
                <a:gd name="connsiteX18" fmla="*/ 1081660 w 4186810"/>
                <a:gd name="connsiteY18" fmla="*/ 1663700 h 2037740"/>
                <a:gd name="connsiteX19" fmla="*/ 605410 w 4186810"/>
                <a:gd name="connsiteY19" fmla="*/ 1549400 h 2037740"/>
                <a:gd name="connsiteX20" fmla="*/ 433960 w 4186810"/>
                <a:gd name="connsiteY20" fmla="*/ 1327150 h 2037740"/>
                <a:gd name="connsiteX21" fmla="*/ 599060 w 4186810"/>
                <a:gd name="connsiteY21" fmla="*/ 1054100 h 2037740"/>
                <a:gd name="connsiteX22" fmla="*/ 738760 w 4186810"/>
                <a:gd name="connsiteY22" fmla="*/ 882650 h 2037740"/>
                <a:gd name="connsiteX23" fmla="*/ 954660 w 4186810"/>
                <a:gd name="connsiteY23" fmla="*/ 488950 h 2037740"/>
                <a:gd name="connsiteX24" fmla="*/ 922910 w 4186810"/>
                <a:gd name="connsiteY24" fmla="*/ 190500 h 2037740"/>
                <a:gd name="connsiteX25" fmla="*/ 586360 w 4186810"/>
                <a:gd name="connsiteY25" fmla="*/ 0 h 2037740"/>
                <a:gd name="connsiteX26" fmla="*/ 364110 w 4186810"/>
                <a:gd name="connsiteY26" fmla="*/ 190500 h 2037740"/>
                <a:gd name="connsiteX0" fmla="*/ 364110 w 4186810"/>
                <a:gd name="connsiteY0" fmla="*/ 190500 h 2037740"/>
                <a:gd name="connsiteX1" fmla="*/ 668910 w 4186810"/>
                <a:gd name="connsiteY1" fmla="*/ 323850 h 2037740"/>
                <a:gd name="connsiteX2" fmla="*/ 472060 w 4186810"/>
                <a:gd name="connsiteY2" fmla="*/ 711200 h 2037740"/>
                <a:gd name="connsiteX3" fmla="*/ 306960 w 4186810"/>
                <a:gd name="connsiteY3" fmla="*/ 914400 h 2037740"/>
                <a:gd name="connsiteX4" fmla="*/ 52960 w 4186810"/>
                <a:gd name="connsiteY4" fmla="*/ 1263650 h 2037740"/>
                <a:gd name="connsiteX5" fmla="*/ 21210 w 4186810"/>
                <a:gd name="connsiteY5" fmla="*/ 1574800 h 2037740"/>
                <a:gd name="connsiteX6" fmla="*/ 306960 w 4186810"/>
                <a:gd name="connsiteY6" fmla="*/ 1847850 h 2037740"/>
                <a:gd name="connsiteX7" fmla="*/ 1011810 w 4186810"/>
                <a:gd name="connsiteY7" fmla="*/ 2032000 h 2037740"/>
                <a:gd name="connsiteX8" fmla="*/ 1716660 w 4186810"/>
                <a:gd name="connsiteY8" fmla="*/ 1993900 h 2037740"/>
                <a:gd name="connsiteX9" fmla="*/ 2262760 w 4186810"/>
                <a:gd name="connsiteY9" fmla="*/ 1860550 h 2037740"/>
                <a:gd name="connsiteX10" fmla="*/ 2859660 w 4186810"/>
                <a:gd name="connsiteY10" fmla="*/ 1657350 h 2037740"/>
                <a:gd name="connsiteX11" fmla="*/ 3367660 w 4186810"/>
                <a:gd name="connsiteY11" fmla="*/ 1390650 h 2037740"/>
                <a:gd name="connsiteX12" fmla="*/ 3970910 w 4186810"/>
                <a:gd name="connsiteY12" fmla="*/ 1047750 h 2037740"/>
                <a:gd name="connsiteX13" fmla="*/ 4186810 w 4186810"/>
                <a:gd name="connsiteY13" fmla="*/ 882650 h 2037740"/>
                <a:gd name="connsiteX14" fmla="*/ 3989960 w 4186810"/>
                <a:gd name="connsiteY14" fmla="*/ 488950 h 2037740"/>
                <a:gd name="connsiteX15" fmla="*/ 3285110 w 4186810"/>
                <a:gd name="connsiteY15" fmla="*/ 920750 h 2037740"/>
                <a:gd name="connsiteX16" fmla="*/ 2485010 w 4186810"/>
                <a:gd name="connsiteY16" fmla="*/ 1270000 h 2037740"/>
                <a:gd name="connsiteX17" fmla="*/ 1596010 w 4186810"/>
                <a:gd name="connsiteY17" fmla="*/ 1581150 h 2037740"/>
                <a:gd name="connsiteX18" fmla="*/ 1081660 w 4186810"/>
                <a:gd name="connsiteY18" fmla="*/ 1663700 h 2037740"/>
                <a:gd name="connsiteX19" fmla="*/ 605410 w 4186810"/>
                <a:gd name="connsiteY19" fmla="*/ 1549400 h 2037740"/>
                <a:gd name="connsiteX20" fmla="*/ 433960 w 4186810"/>
                <a:gd name="connsiteY20" fmla="*/ 1327150 h 2037740"/>
                <a:gd name="connsiteX21" fmla="*/ 599060 w 4186810"/>
                <a:gd name="connsiteY21" fmla="*/ 1054100 h 2037740"/>
                <a:gd name="connsiteX22" fmla="*/ 770510 w 4186810"/>
                <a:gd name="connsiteY22" fmla="*/ 793750 h 2037740"/>
                <a:gd name="connsiteX23" fmla="*/ 954660 w 4186810"/>
                <a:gd name="connsiteY23" fmla="*/ 488950 h 2037740"/>
                <a:gd name="connsiteX24" fmla="*/ 922910 w 4186810"/>
                <a:gd name="connsiteY24" fmla="*/ 190500 h 2037740"/>
                <a:gd name="connsiteX25" fmla="*/ 586360 w 4186810"/>
                <a:gd name="connsiteY25" fmla="*/ 0 h 2037740"/>
                <a:gd name="connsiteX26" fmla="*/ 364110 w 4186810"/>
                <a:gd name="connsiteY26" fmla="*/ 190500 h 2037740"/>
                <a:gd name="connsiteX0" fmla="*/ 364110 w 4186810"/>
                <a:gd name="connsiteY0" fmla="*/ 190500 h 2037740"/>
                <a:gd name="connsiteX1" fmla="*/ 668910 w 4186810"/>
                <a:gd name="connsiteY1" fmla="*/ 323850 h 2037740"/>
                <a:gd name="connsiteX2" fmla="*/ 472060 w 4186810"/>
                <a:gd name="connsiteY2" fmla="*/ 711200 h 2037740"/>
                <a:gd name="connsiteX3" fmla="*/ 306960 w 4186810"/>
                <a:gd name="connsiteY3" fmla="*/ 914400 h 2037740"/>
                <a:gd name="connsiteX4" fmla="*/ 52960 w 4186810"/>
                <a:gd name="connsiteY4" fmla="*/ 1263650 h 2037740"/>
                <a:gd name="connsiteX5" fmla="*/ 21210 w 4186810"/>
                <a:gd name="connsiteY5" fmla="*/ 1574800 h 2037740"/>
                <a:gd name="connsiteX6" fmla="*/ 306960 w 4186810"/>
                <a:gd name="connsiteY6" fmla="*/ 1847850 h 2037740"/>
                <a:gd name="connsiteX7" fmla="*/ 1011810 w 4186810"/>
                <a:gd name="connsiteY7" fmla="*/ 2032000 h 2037740"/>
                <a:gd name="connsiteX8" fmla="*/ 1716660 w 4186810"/>
                <a:gd name="connsiteY8" fmla="*/ 1993900 h 2037740"/>
                <a:gd name="connsiteX9" fmla="*/ 2262760 w 4186810"/>
                <a:gd name="connsiteY9" fmla="*/ 1860550 h 2037740"/>
                <a:gd name="connsiteX10" fmla="*/ 2859660 w 4186810"/>
                <a:gd name="connsiteY10" fmla="*/ 1657350 h 2037740"/>
                <a:gd name="connsiteX11" fmla="*/ 3367660 w 4186810"/>
                <a:gd name="connsiteY11" fmla="*/ 1390650 h 2037740"/>
                <a:gd name="connsiteX12" fmla="*/ 3970910 w 4186810"/>
                <a:gd name="connsiteY12" fmla="*/ 1047750 h 2037740"/>
                <a:gd name="connsiteX13" fmla="*/ 4186810 w 4186810"/>
                <a:gd name="connsiteY13" fmla="*/ 882650 h 2037740"/>
                <a:gd name="connsiteX14" fmla="*/ 3989960 w 4186810"/>
                <a:gd name="connsiteY14" fmla="*/ 488950 h 2037740"/>
                <a:gd name="connsiteX15" fmla="*/ 3285110 w 4186810"/>
                <a:gd name="connsiteY15" fmla="*/ 920750 h 2037740"/>
                <a:gd name="connsiteX16" fmla="*/ 2485010 w 4186810"/>
                <a:gd name="connsiteY16" fmla="*/ 1270000 h 2037740"/>
                <a:gd name="connsiteX17" fmla="*/ 1596010 w 4186810"/>
                <a:gd name="connsiteY17" fmla="*/ 1581150 h 2037740"/>
                <a:gd name="connsiteX18" fmla="*/ 1081660 w 4186810"/>
                <a:gd name="connsiteY18" fmla="*/ 1663700 h 2037740"/>
                <a:gd name="connsiteX19" fmla="*/ 700660 w 4186810"/>
                <a:gd name="connsiteY19" fmla="*/ 1574800 h 2037740"/>
                <a:gd name="connsiteX20" fmla="*/ 433960 w 4186810"/>
                <a:gd name="connsiteY20" fmla="*/ 1327150 h 2037740"/>
                <a:gd name="connsiteX21" fmla="*/ 599060 w 4186810"/>
                <a:gd name="connsiteY21" fmla="*/ 1054100 h 2037740"/>
                <a:gd name="connsiteX22" fmla="*/ 770510 w 4186810"/>
                <a:gd name="connsiteY22" fmla="*/ 793750 h 2037740"/>
                <a:gd name="connsiteX23" fmla="*/ 954660 w 4186810"/>
                <a:gd name="connsiteY23" fmla="*/ 488950 h 2037740"/>
                <a:gd name="connsiteX24" fmla="*/ 922910 w 4186810"/>
                <a:gd name="connsiteY24" fmla="*/ 190500 h 2037740"/>
                <a:gd name="connsiteX25" fmla="*/ 586360 w 4186810"/>
                <a:gd name="connsiteY25" fmla="*/ 0 h 2037740"/>
                <a:gd name="connsiteX26" fmla="*/ 364110 w 4186810"/>
                <a:gd name="connsiteY26" fmla="*/ 190500 h 2037740"/>
                <a:gd name="connsiteX0" fmla="*/ 364110 w 4186810"/>
                <a:gd name="connsiteY0" fmla="*/ 190500 h 2037740"/>
                <a:gd name="connsiteX1" fmla="*/ 668910 w 4186810"/>
                <a:gd name="connsiteY1" fmla="*/ 323850 h 2037740"/>
                <a:gd name="connsiteX2" fmla="*/ 472060 w 4186810"/>
                <a:gd name="connsiteY2" fmla="*/ 711200 h 2037740"/>
                <a:gd name="connsiteX3" fmla="*/ 306960 w 4186810"/>
                <a:gd name="connsiteY3" fmla="*/ 914400 h 2037740"/>
                <a:gd name="connsiteX4" fmla="*/ 52960 w 4186810"/>
                <a:gd name="connsiteY4" fmla="*/ 1263650 h 2037740"/>
                <a:gd name="connsiteX5" fmla="*/ 21210 w 4186810"/>
                <a:gd name="connsiteY5" fmla="*/ 1574800 h 2037740"/>
                <a:gd name="connsiteX6" fmla="*/ 306960 w 4186810"/>
                <a:gd name="connsiteY6" fmla="*/ 1847850 h 2037740"/>
                <a:gd name="connsiteX7" fmla="*/ 1011810 w 4186810"/>
                <a:gd name="connsiteY7" fmla="*/ 2032000 h 2037740"/>
                <a:gd name="connsiteX8" fmla="*/ 1716660 w 4186810"/>
                <a:gd name="connsiteY8" fmla="*/ 1993900 h 2037740"/>
                <a:gd name="connsiteX9" fmla="*/ 2262760 w 4186810"/>
                <a:gd name="connsiteY9" fmla="*/ 1860550 h 2037740"/>
                <a:gd name="connsiteX10" fmla="*/ 2859660 w 4186810"/>
                <a:gd name="connsiteY10" fmla="*/ 1657350 h 2037740"/>
                <a:gd name="connsiteX11" fmla="*/ 3367660 w 4186810"/>
                <a:gd name="connsiteY11" fmla="*/ 1390650 h 2037740"/>
                <a:gd name="connsiteX12" fmla="*/ 3970910 w 4186810"/>
                <a:gd name="connsiteY12" fmla="*/ 1047750 h 2037740"/>
                <a:gd name="connsiteX13" fmla="*/ 4186810 w 4186810"/>
                <a:gd name="connsiteY13" fmla="*/ 882650 h 2037740"/>
                <a:gd name="connsiteX14" fmla="*/ 3989960 w 4186810"/>
                <a:gd name="connsiteY14" fmla="*/ 488950 h 2037740"/>
                <a:gd name="connsiteX15" fmla="*/ 3285110 w 4186810"/>
                <a:gd name="connsiteY15" fmla="*/ 920750 h 2037740"/>
                <a:gd name="connsiteX16" fmla="*/ 2485010 w 4186810"/>
                <a:gd name="connsiteY16" fmla="*/ 1270000 h 2037740"/>
                <a:gd name="connsiteX17" fmla="*/ 1596010 w 4186810"/>
                <a:gd name="connsiteY17" fmla="*/ 1581150 h 2037740"/>
                <a:gd name="connsiteX18" fmla="*/ 1081660 w 4186810"/>
                <a:gd name="connsiteY18" fmla="*/ 1631950 h 2037740"/>
                <a:gd name="connsiteX19" fmla="*/ 700660 w 4186810"/>
                <a:gd name="connsiteY19" fmla="*/ 1574800 h 2037740"/>
                <a:gd name="connsiteX20" fmla="*/ 433960 w 4186810"/>
                <a:gd name="connsiteY20" fmla="*/ 1327150 h 2037740"/>
                <a:gd name="connsiteX21" fmla="*/ 599060 w 4186810"/>
                <a:gd name="connsiteY21" fmla="*/ 1054100 h 2037740"/>
                <a:gd name="connsiteX22" fmla="*/ 770510 w 4186810"/>
                <a:gd name="connsiteY22" fmla="*/ 793750 h 2037740"/>
                <a:gd name="connsiteX23" fmla="*/ 954660 w 4186810"/>
                <a:gd name="connsiteY23" fmla="*/ 488950 h 2037740"/>
                <a:gd name="connsiteX24" fmla="*/ 922910 w 4186810"/>
                <a:gd name="connsiteY24" fmla="*/ 190500 h 2037740"/>
                <a:gd name="connsiteX25" fmla="*/ 586360 w 4186810"/>
                <a:gd name="connsiteY25" fmla="*/ 0 h 2037740"/>
                <a:gd name="connsiteX26" fmla="*/ 364110 w 4186810"/>
                <a:gd name="connsiteY26" fmla="*/ 190500 h 2037740"/>
                <a:gd name="connsiteX0" fmla="*/ 364110 w 4186810"/>
                <a:gd name="connsiteY0" fmla="*/ 190500 h 2037740"/>
                <a:gd name="connsiteX1" fmla="*/ 668910 w 4186810"/>
                <a:gd name="connsiteY1" fmla="*/ 323850 h 2037740"/>
                <a:gd name="connsiteX2" fmla="*/ 472060 w 4186810"/>
                <a:gd name="connsiteY2" fmla="*/ 711200 h 2037740"/>
                <a:gd name="connsiteX3" fmla="*/ 306960 w 4186810"/>
                <a:gd name="connsiteY3" fmla="*/ 914400 h 2037740"/>
                <a:gd name="connsiteX4" fmla="*/ 52960 w 4186810"/>
                <a:gd name="connsiteY4" fmla="*/ 1263650 h 2037740"/>
                <a:gd name="connsiteX5" fmla="*/ 21210 w 4186810"/>
                <a:gd name="connsiteY5" fmla="*/ 1574800 h 2037740"/>
                <a:gd name="connsiteX6" fmla="*/ 306960 w 4186810"/>
                <a:gd name="connsiteY6" fmla="*/ 1847850 h 2037740"/>
                <a:gd name="connsiteX7" fmla="*/ 1011810 w 4186810"/>
                <a:gd name="connsiteY7" fmla="*/ 2032000 h 2037740"/>
                <a:gd name="connsiteX8" fmla="*/ 1716660 w 4186810"/>
                <a:gd name="connsiteY8" fmla="*/ 1993900 h 2037740"/>
                <a:gd name="connsiteX9" fmla="*/ 2262760 w 4186810"/>
                <a:gd name="connsiteY9" fmla="*/ 1860550 h 2037740"/>
                <a:gd name="connsiteX10" fmla="*/ 2859660 w 4186810"/>
                <a:gd name="connsiteY10" fmla="*/ 1657350 h 2037740"/>
                <a:gd name="connsiteX11" fmla="*/ 3367660 w 4186810"/>
                <a:gd name="connsiteY11" fmla="*/ 1390650 h 2037740"/>
                <a:gd name="connsiteX12" fmla="*/ 3970910 w 4186810"/>
                <a:gd name="connsiteY12" fmla="*/ 1047750 h 2037740"/>
                <a:gd name="connsiteX13" fmla="*/ 4186810 w 4186810"/>
                <a:gd name="connsiteY13" fmla="*/ 882650 h 2037740"/>
                <a:gd name="connsiteX14" fmla="*/ 3989960 w 4186810"/>
                <a:gd name="connsiteY14" fmla="*/ 488950 h 2037740"/>
                <a:gd name="connsiteX15" fmla="*/ 3285110 w 4186810"/>
                <a:gd name="connsiteY15" fmla="*/ 920750 h 2037740"/>
                <a:gd name="connsiteX16" fmla="*/ 2485010 w 4186810"/>
                <a:gd name="connsiteY16" fmla="*/ 1270000 h 2037740"/>
                <a:gd name="connsiteX17" fmla="*/ 1602360 w 4186810"/>
                <a:gd name="connsiteY17" fmla="*/ 1555750 h 2037740"/>
                <a:gd name="connsiteX18" fmla="*/ 1081660 w 4186810"/>
                <a:gd name="connsiteY18" fmla="*/ 1631950 h 2037740"/>
                <a:gd name="connsiteX19" fmla="*/ 700660 w 4186810"/>
                <a:gd name="connsiteY19" fmla="*/ 1574800 h 2037740"/>
                <a:gd name="connsiteX20" fmla="*/ 433960 w 4186810"/>
                <a:gd name="connsiteY20" fmla="*/ 1327150 h 2037740"/>
                <a:gd name="connsiteX21" fmla="*/ 599060 w 4186810"/>
                <a:gd name="connsiteY21" fmla="*/ 1054100 h 2037740"/>
                <a:gd name="connsiteX22" fmla="*/ 770510 w 4186810"/>
                <a:gd name="connsiteY22" fmla="*/ 793750 h 2037740"/>
                <a:gd name="connsiteX23" fmla="*/ 954660 w 4186810"/>
                <a:gd name="connsiteY23" fmla="*/ 488950 h 2037740"/>
                <a:gd name="connsiteX24" fmla="*/ 922910 w 4186810"/>
                <a:gd name="connsiteY24" fmla="*/ 190500 h 2037740"/>
                <a:gd name="connsiteX25" fmla="*/ 586360 w 4186810"/>
                <a:gd name="connsiteY25" fmla="*/ 0 h 2037740"/>
                <a:gd name="connsiteX26" fmla="*/ 364110 w 4186810"/>
                <a:gd name="connsiteY26" fmla="*/ 190500 h 2037740"/>
                <a:gd name="connsiteX0" fmla="*/ 364110 w 4186810"/>
                <a:gd name="connsiteY0" fmla="*/ 190500 h 2037740"/>
                <a:gd name="connsiteX1" fmla="*/ 668910 w 4186810"/>
                <a:gd name="connsiteY1" fmla="*/ 323850 h 2037740"/>
                <a:gd name="connsiteX2" fmla="*/ 472060 w 4186810"/>
                <a:gd name="connsiteY2" fmla="*/ 711200 h 2037740"/>
                <a:gd name="connsiteX3" fmla="*/ 306960 w 4186810"/>
                <a:gd name="connsiteY3" fmla="*/ 914400 h 2037740"/>
                <a:gd name="connsiteX4" fmla="*/ 52960 w 4186810"/>
                <a:gd name="connsiteY4" fmla="*/ 1263650 h 2037740"/>
                <a:gd name="connsiteX5" fmla="*/ 21210 w 4186810"/>
                <a:gd name="connsiteY5" fmla="*/ 1574800 h 2037740"/>
                <a:gd name="connsiteX6" fmla="*/ 306960 w 4186810"/>
                <a:gd name="connsiteY6" fmla="*/ 1847850 h 2037740"/>
                <a:gd name="connsiteX7" fmla="*/ 1011810 w 4186810"/>
                <a:gd name="connsiteY7" fmla="*/ 2032000 h 2037740"/>
                <a:gd name="connsiteX8" fmla="*/ 1716660 w 4186810"/>
                <a:gd name="connsiteY8" fmla="*/ 1993900 h 2037740"/>
                <a:gd name="connsiteX9" fmla="*/ 2262760 w 4186810"/>
                <a:gd name="connsiteY9" fmla="*/ 1860550 h 2037740"/>
                <a:gd name="connsiteX10" fmla="*/ 2859660 w 4186810"/>
                <a:gd name="connsiteY10" fmla="*/ 1657350 h 2037740"/>
                <a:gd name="connsiteX11" fmla="*/ 3367660 w 4186810"/>
                <a:gd name="connsiteY11" fmla="*/ 1390650 h 2037740"/>
                <a:gd name="connsiteX12" fmla="*/ 3970910 w 4186810"/>
                <a:gd name="connsiteY12" fmla="*/ 1047750 h 2037740"/>
                <a:gd name="connsiteX13" fmla="*/ 4186810 w 4186810"/>
                <a:gd name="connsiteY13" fmla="*/ 882650 h 2037740"/>
                <a:gd name="connsiteX14" fmla="*/ 3989960 w 4186810"/>
                <a:gd name="connsiteY14" fmla="*/ 488950 h 2037740"/>
                <a:gd name="connsiteX15" fmla="*/ 3285110 w 4186810"/>
                <a:gd name="connsiteY15" fmla="*/ 920750 h 2037740"/>
                <a:gd name="connsiteX16" fmla="*/ 2485010 w 4186810"/>
                <a:gd name="connsiteY16" fmla="*/ 1270000 h 2037740"/>
                <a:gd name="connsiteX17" fmla="*/ 1602360 w 4186810"/>
                <a:gd name="connsiteY17" fmla="*/ 1555750 h 2037740"/>
                <a:gd name="connsiteX18" fmla="*/ 1081660 w 4186810"/>
                <a:gd name="connsiteY18" fmla="*/ 1631950 h 2037740"/>
                <a:gd name="connsiteX19" fmla="*/ 681610 w 4186810"/>
                <a:gd name="connsiteY19" fmla="*/ 1651000 h 2037740"/>
                <a:gd name="connsiteX20" fmla="*/ 433960 w 4186810"/>
                <a:gd name="connsiteY20" fmla="*/ 1327150 h 2037740"/>
                <a:gd name="connsiteX21" fmla="*/ 599060 w 4186810"/>
                <a:gd name="connsiteY21" fmla="*/ 1054100 h 2037740"/>
                <a:gd name="connsiteX22" fmla="*/ 770510 w 4186810"/>
                <a:gd name="connsiteY22" fmla="*/ 793750 h 2037740"/>
                <a:gd name="connsiteX23" fmla="*/ 954660 w 4186810"/>
                <a:gd name="connsiteY23" fmla="*/ 488950 h 2037740"/>
                <a:gd name="connsiteX24" fmla="*/ 922910 w 4186810"/>
                <a:gd name="connsiteY24" fmla="*/ 190500 h 2037740"/>
                <a:gd name="connsiteX25" fmla="*/ 586360 w 4186810"/>
                <a:gd name="connsiteY25" fmla="*/ 0 h 2037740"/>
                <a:gd name="connsiteX26" fmla="*/ 364110 w 4186810"/>
                <a:gd name="connsiteY26" fmla="*/ 190500 h 2037740"/>
                <a:gd name="connsiteX0" fmla="*/ 364110 w 4186810"/>
                <a:gd name="connsiteY0" fmla="*/ 190500 h 2037740"/>
                <a:gd name="connsiteX1" fmla="*/ 668910 w 4186810"/>
                <a:gd name="connsiteY1" fmla="*/ 323850 h 2037740"/>
                <a:gd name="connsiteX2" fmla="*/ 472060 w 4186810"/>
                <a:gd name="connsiteY2" fmla="*/ 711200 h 2037740"/>
                <a:gd name="connsiteX3" fmla="*/ 306960 w 4186810"/>
                <a:gd name="connsiteY3" fmla="*/ 914400 h 2037740"/>
                <a:gd name="connsiteX4" fmla="*/ 52960 w 4186810"/>
                <a:gd name="connsiteY4" fmla="*/ 1263650 h 2037740"/>
                <a:gd name="connsiteX5" fmla="*/ 21210 w 4186810"/>
                <a:gd name="connsiteY5" fmla="*/ 1574800 h 2037740"/>
                <a:gd name="connsiteX6" fmla="*/ 306960 w 4186810"/>
                <a:gd name="connsiteY6" fmla="*/ 1847850 h 2037740"/>
                <a:gd name="connsiteX7" fmla="*/ 1011810 w 4186810"/>
                <a:gd name="connsiteY7" fmla="*/ 2032000 h 2037740"/>
                <a:gd name="connsiteX8" fmla="*/ 1716660 w 4186810"/>
                <a:gd name="connsiteY8" fmla="*/ 1993900 h 2037740"/>
                <a:gd name="connsiteX9" fmla="*/ 2262760 w 4186810"/>
                <a:gd name="connsiteY9" fmla="*/ 1860550 h 2037740"/>
                <a:gd name="connsiteX10" fmla="*/ 2859660 w 4186810"/>
                <a:gd name="connsiteY10" fmla="*/ 1657350 h 2037740"/>
                <a:gd name="connsiteX11" fmla="*/ 3367660 w 4186810"/>
                <a:gd name="connsiteY11" fmla="*/ 1390650 h 2037740"/>
                <a:gd name="connsiteX12" fmla="*/ 3970910 w 4186810"/>
                <a:gd name="connsiteY12" fmla="*/ 1047750 h 2037740"/>
                <a:gd name="connsiteX13" fmla="*/ 4186810 w 4186810"/>
                <a:gd name="connsiteY13" fmla="*/ 882650 h 2037740"/>
                <a:gd name="connsiteX14" fmla="*/ 3989960 w 4186810"/>
                <a:gd name="connsiteY14" fmla="*/ 488950 h 2037740"/>
                <a:gd name="connsiteX15" fmla="*/ 3285110 w 4186810"/>
                <a:gd name="connsiteY15" fmla="*/ 920750 h 2037740"/>
                <a:gd name="connsiteX16" fmla="*/ 2485010 w 4186810"/>
                <a:gd name="connsiteY16" fmla="*/ 1270000 h 2037740"/>
                <a:gd name="connsiteX17" fmla="*/ 1602360 w 4186810"/>
                <a:gd name="connsiteY17" fmla="*/ 1555750 h 2037740"/>
                <a:gd name="connsiteX18" fmla="*/ 1081660 w 4186810"/>
                <a:gd name="connsiteY18" fmla="*/ 1631950 h 2037740"/>
                <a:gd name="connsiteX19" fmla="*/ 637160 w 4186810"/>
                <a:gd name="connsiteY19" fmla="*/ 1606550 h 2037740"/>
                <a:gd name="connsiteX20" fmla="*/ 433960 w 4186810"/>
                <a:gd name="connsiteY20" fmla="*/ 1327150 h 2037740"/>
                <a:gd name="connsiteX21" fmla="*/ 599060 w 4186810"/>
                <a:gd name="connsiteY21" fmla="*/ 1054100 h 2037740"/>
                <a:gd name="connsiteX22" fmla="*/ 770510 w 4186810"/>
                <a:gd name="connsiteY22" fmla="*/ 793750 h 2037740"/>
                <a:gd name="connsiteX23" fmla="*/ 954660 w 4186810"/>
                <a:gd name="connsiteY23" fmla="*/ 488950 h 2037740"/>
                <a:gd name="connsiteX24" fmla="*/ 922910 w 4186810"/>
                <a:gd name="connsiteY24" fmla="*/ 190500 h 2037740"/>
                <a:gd name="connsiteX25" fmla="*/ 586360 w 4186810"/>
                <a:gd name="connsiteY25" fmla="*/ 0 h 2037740"/>
                <a:gd name="connsiteX26" fmla="*/ 364110 w 4186810"/>
                <a:gd name="connsiteY26" fmla="*/ 190500 h 2037740"/>
                <a:gd name="connsiteX0" fmla="*/ 364110 w 4186810"/>
                <a:gd name="connsiteY0" fmla="*/ 190500 h 2037740"/>
                <a:gd name="connsiteX1" fmla="*/ 668910 w 4186810"/>
                <a:gd name="connsiteY1" fmla="*/ 323850 h 2037740"/>
                <a:gd name="connsiteX2" fmla="*/ 472060 w 4186810"/>
                <a:gd name="connsiteY2" fmla="*/ 711200 h 2037740"/>
                <a:gd name="connsiteX3" fmla="*/ 306960 w 4186810"/>
                <a:gd name="connsiteY3" fmla="*/ 914400 h 2037740"/>
                <a:gd name="connsiteX4" fmla="*/ 52960 w 4186810"/>
                <a:gd name="connsiteY4" fmla="*/ 1263650 h 2037740"/>
                <a:gd name="connsiteX5" fmla="*/ 21210 w 4186810"/>
                <a:gd name="connsiteY5" fmla="*/ 1574800 h 2037740"/>
                <a:gd name="connsiteX6" fmla="*/ 306960 w 4186810"/>
                <a:gd name="connsiteY6" fmla="*/ 1847850 h 2037740"/>
                <a:gd name="connsiteX7" fmla="*/ 1011810 w 4186810"/>
                <a:gd name="connsiteY7" fmla="*/ 2032000 h 2037740"/>
                <a:gd name="connsiteX8" fmla="*/ 1716660 w 4186810"/>
                <a:gd name="connsiteY8" fmla="*/ 1993900 h 2037740"/>
                <a:gd name="connsiteX9" fmla="*/ 2262760 w 4186810"/>
                <a:gd name="connsiteY9" fmla="*/ 1860550 h 2037740"/>
                <a:gd name="connsiteX10" fmla="*/ 2859660 w 4186810"/>
                <a:gd name="connsiteY10" fmla="*/ 1657350 h 2037740"/>
                <a:gd name="connsiteX11" fmla="*/ 3367660 w 4186810"/>
                <a:gd name="connsiteY11" fmla="*/ 1390650 h 2037740"/>
                <a:gd name="connsiteX12" fmla="*/ 3970910 w 4186810"/>
                <a:gd name="connsiteY12" fmla="*/ 1047750 h 2037740"/>
                <a:gd name="connsiteX13" fmla="*/ 4186810 w 4186810"/>
                <a:gd name="connsiteY13" fmla="*/ 882650 h 2037740"/>
                <a:gd name="connsiteX14" fmla="*/ 3989960 w 4186810"/>
                <a:gd name="connsiteY14" fmla="*/ 488950 h 2037740"/>
                <a:gd name="connsiteX15" fmla="*/ 3285110 w 4186810"/>
                <a:gd name="connsiteY15" fmla="*/ 920750 h 2037740"/>
                <a:gd name="connsiteX16" fmla="*/ 2485010 w 4186810"/>
                <a:gd name="connsiteY16" fmla="*/ 1270000 h 2037740"/>
                <a:gd name="connsiteX17" fmla="*/ 1602360 w 4186810"/>
                <a:gd name="connsiteY17" fmla="*/ 1555750 h 2037740"/>
                <a:gd name="connsiteX18" fmla="*/ 1081660 w 4186810"/>
                <a:gd name="connsiteY18" fmla="*/ 1631950 h 2037740"/>
                <a:gd name="connsiteX19" fmla="*/ 567310 w 4186810"/>
                <a:gd name="connsiteY19" fmla="*/ 1574800 h 2037740"/>
                <a:gd name="connsiteX20" fmla="*/ 433960 w 4186810"/>
                <a:gd name="connsiteY20" fmla="*/ 1327150 h 2037740"/>
                <a:gd name="connsiteX21" fmla="*/ 599060 w 4186810"/>
                <a:gd name="connsiteY21" fmla="*/ 1054100 h 2037740"/>
                <a:gd name="connsiteX22" fmla="*/ 770510 w 4186810"/>
                <a:gd name="connsiteY22" fmla="*/ 793750 h 2037740"/>
                <a:gd name="connsiteX23" fmla="*/ 954660 w 4186810"/>
                <a:gd name="connsiteY23" fmla="*/ 488950 h 2037740"/>
                <a:gd name="connsiteX24" fmla="*/ 922910 w 4186810"/>
                <a:gd name="connsiteY24" fmla="*/ 190500 h 2037740"/>
                <a:gd name="connsiteX25" fmla="*/ 586360 w 4186810"/>
                <a:gd name="connsiteY25" fmla="*/ 0 h 2037740"/>
                <a:gd name="connsiteX26" fmla="*/ 364110 w 4186810"/>
                <a:gd name="connsiteY26" fmla="*/ 190500 h 2037740"/>
                <a:gd name="connsiteX0" fmla="*/ 364110 w 4186810"/>
                <a:gd name="connsiteY0" fmla="*/ 190500 h 2040345"/>
                <a:gd name="connsiteX1" fmla="*/ 668910 w 4186810"/>
                <a:gd name="connsiteY1" fmla="*/ 323850 h 2040345"/>
                <a:gd name="connsiteX2" fmla="*/ 472060 w 4186810"/>
                <a:gd name="connsiteY2" fmla="*/ 711200 h 2040345"/>
                <a:gd name="connsiteX3" fmla="*/ 306960 w 4186810"/>
                <a:gd name="connsiteY3" fmla="*/ 914400 h 2040345"/>
                <a:gd name="connsiteX4" fmla="*/ 52960 w 4186810"/>
                <a:gd name="connsiteY4" fmla="*/ 1263650 h 2040345"/>
                <a:gd name="connsiteX5" fmla="*/ 21210 w 4186810"/>
                <a:gd name="connsiteY5" fmla="*/ 1574800 h 2040345"/>
                <a:gd name="connsiteX6" fmla="*/ 306960 w 4186810"/>
                <a:gd name="connsiteY6" fmla="*/ 1847850 h 2040345"/>
                <a:gd name="connsiteX7" fmla="*/ 1011810 w 4186810"/>
                <a:gd name="connsiteY7" fmla="*/ 2032000 h 2040345"/>
                <a:gd name="connsiteX8" fmla="*/ 1710310 w 4186810"/>
                <a:gd name="connsiteY8" fmla="*/ 1993900 h 2040345"/>
                <a:gd name="connsiteX9" fmla="*/ 2262760 w 4186810"/>
                <a:gd name="connsiteY9" fmla="*/ 1860550 h 2040345"/>
                <a:gd name="connsiteX10" fmla="*/ 2859660 w 4186810"/>
                <a:gd name="connsiteY10" fmla="*/ 1657350 h 2040345"/>
                <a:gd name="connsiteX11" fmla="*/ 3367660 w 4186810"/>
                <a:gd name="connsiteY11" fmla="*/ 1390650 h 2040345"/>
                <a:gd name="connsiteX12" fmla="*/ 3970910 w 4186810"/>
                <a:gd name="connsiteY12" fmla="*/ 1047750 h 2040345"/>
                <a:gd name="connsiteX13" fmla="*/ 4186810 w 4186810"/>
                <a:gd name="connsiteY13" fmla="*/ 882650 h 2040345"/>
                <a:gd name="connsiteX14" fmla="*/ 3989960 w 4186810"/>
                <a:gd name="connsiteY14" fmla="*/ 488950 h 2040345"/>
                <a:gd name="connsiteX15" fmla="*/ 3285110 w 4186810"/>
                <a:gd name="connsiteY15" fmla="*/ 920750 h 2040345"/>
                <a:gd name="connsiteX16" fmla="*/ 2485010 w 4186810"/>
                <a:gd name="connsiteY16" fmla="*/ 1270000 h 2040345"/>
                <a:gd name="connsiteX17" fmla="*/ 1602360 w 4186810"/>
                <a:gd name="connsiteY17" fmla="*/ 1555750 h 2040345"/>
                <a:gd name="connsiteX18" fmla="*/ 1081660 w 4186810"/>
                <a:gd name="connsiteY18" fmla="*/ 1631950 h 2040345"/>
                <a:gd name="connsiteX19" fmla="*/ 567310 w 4186810"/>
                <a:gd name="connsiteY19" fmla="*/ 1574800 h 2040345"/>
                <a:gd name="connsiteX20" fmla="*/ 433960 w 4186810"/>
                <a:gd name="connsiteY20" fmla="*/ 1327150 h 2040345"/>
                <a:gd name="connsiteX21" fmla="*/ 599060 w 4186810"/>
                <a:gd name="connsiteY21" fmla="*/ 1054100 h 2040345"/>
                <a:gd name="connsiteX22" fmla="*/ 770510 w 4186810"/>
                <a:gd name="connsiteY22" fmla="*/ 793750 h 2040345"/>
                <a:gd name="connsiteX23" fmla="*/ 954660 w 4186810"/>
                <a:gd name="connsiteY23" fmla="*/ 488950 h 2040345"/>
                <a:gd name="connsiteX24" fmla="*/ 922910 w 4186810"/>
                <a:gd name="connsiteY24" fmla="*/ 190500 h 2040345"/>
                <a:gd name="connsiteX25" fmla="*/ 586360 w 4186810"/>
                <a:gd name="connsiteY25" fmla="*/ 0 h 2040345"/>
                <a:gd name="connsiteX26" fmla="*/ 364110 w 4186810"/>
                <a:gd name="connsiteY26" fmla="*/ 190500 h 2040345"/>
                <a:gd name="connsiteX0" fmla="*/ 364110 w 4186810"/>
                <a:gd name="connsiteY0" fmla="*/ 190500 h 2040781"/>
                <a:gd name="connsiteX1" fmla="*/ 668910 w 4186810"/>
                <a:gd name="connsiteY1" fmla="*/ 323850 h 2040781"/>
                <a:gd name="connsiteX2" fmla="*/ 472060 w 4186810"/>
                <a:gd name="connsiteY2" fmla="*/ 711200 h 2040781"/>
                <a:gd name="connsiteX3" fmla="*/ 306960 w 4186810"/>
                <a:gd name="connsiteY3" fmla="*/ 914400 h 2040781"/>
                <a:gd name="connsiteX4" fmla="*/ 52960 w 4186810"/>
                <a:gd name="connsiteY4" fmla="*/ 1263650 h 2040781"/>
                <a:gd name="connsiteX5" fmla="*/ 21210 w 4186810"/>
                <a:gd name="connsiteY5" fmla="*/ 1574800 h 2040781"/>
                <a:gd name="connsiteX6" fmla="*/ 306960 w 4186810"/>
                <a:gd name="connsiteY6" fmla="*/ 1847850 h 2040781"/>
                <a:gd name="connsiteX7" fmla="*/ 1011810 w 4186810"/>
                <a:gd name="connsiteY7" fmla="*/ 2032000 h 2040781"/>
                <a:gd name="connsiteX8" fmla="*/ 1710310 w 4186810"/>
                <a:gd name="connsiteY8" fmla="*/ 1993900 h 2040781"/>
                <a:gd name="connsiteX9" fmla="*/ 2262760 w 4186810"/>
                <a:gd name="connsiteY9" fmla="*/ 1841500 h 2040781"/>
                <a:gd name="connsiteX10" fmla="*/ 2859660 w 4186810"/>
                <a:gd name="connsiteY10" fmla="*/ 1657350 h 2040781"/>
                <a:gd name="connsiteX11" fmla="*/ 3367660 w 4186810"/>
                <a:gd name="connsiteY11" fmla="*/ 1390650 h 2040781"/>
                <a:gd name="connsiteX12" fmla="*/ 3970910 w 4186810"/>
                <a:gd name="connsiteY12" fmla="*/ 1047750 h 2040781"/>
                <a:gd name="connsiteX13" fmla="*/ 4186810 w 4186810"/>
                <a:gd name="connsiteY13" fmla="*/ 882650 h 2040781"/>
                <a:gd name="connsiteX14" fmla="*/ 3989960 w 4186810"/>
                <a:gd name="connsiteY14" fmla="*/ 488950 h 2040781"/>
                <a:gd name="connsiteX15" fmla="*/ 3285110 w 4186810"/>
                <a:gd name="connsiteY15" fmla="*/ 920750 h 2040781"/>
                <a:gd name="connsiteX16" fmla="*/ 2485010 w 4186810"/>
                <a:gd name="connsiteY16" fmla="*/ 1270000 h 2040781"/>
                <a:gd name="connsiteX17" fmla="*/ 1602360 w 4186810"/>
                <a:gd name="connsiteY17" fmla="*/ 1555750 h 2040781"/>
                <a:gd name="connsiteX18" fmla="*/ 1081660 w 4186810"/>
                <a:gd name="connsiteY18" fmla="*/ 1631950 h 2040781"/>
                <a:gd name="connsiteX19" fmla="*/ 567310 w 4186810"/>
                <a:gd name="connsiteY19" fmla="*/ 1574800 h 2040781"/>
                <a:gd name="connsiteX20" fmla="*/ 433960 w 4186810"/>
                <a:gd name="connsiteY20" fmla="*/ 1327150 h 2040781"/>
                <a:gd name="connsiteX21" fmla="*/ 599060 w 4186810"/>
                <a:gd name="connsiteY21" fmla="*/ 1054100 h 2040781"/>
                <a:gd name="connsiteX22" fmla="*/ 770510 w 4186810"/>
                <a:gd name="connsiteY22" fmla="*/ 793750 h 2040781"/>
                <a:gd name="connsiteX23" fmla="*/ 954660 w 4186810"/>
                <a:gd name="connsiteY23" fmla="*/ 488950 h 2040781"/>
                <a:gd name="connsiteX24" fmla="*/ 922910 w 4186810"/>
                <a:gd name="connsiteY24" fmla="*/ 190500 h 2040781"/>
                <a:gd name="connsiteX25" fmla="*/ 586360 w 4186810"/>
                <a:gd name="connsiteY25" fmla="*/ 0 h 2040781"/>
                <a:gd name="connsiteX26" fmla="*/ 364110 w 4186810"/>
                <a:gd name="connsiteY26" fmla="*/ 190500 h 2040781"/>
                <a:gd name="connsiteX0" fmla="*/ 364110 w 4186810"/>
                <a:gd name="connsiteY0" fmla="*/ 190500 h 2040487"/>
                <a:gd name="connsiteX1" fmla="*/ 668910 w 4186810"/>
                <a:gd name="connsiteY1" fmla="*/ 323850 h 2040487"/>
                <a:gd name="connsiteX2" fmla="*/ 472060 w 4186810"/>
                <a:gd name="connsiteY2" fmla="*/ 711200 h 2040487"/>
                <a:gd name="connsiteX3" fmla="*/ 306960 w 4186810"/>
                <a:gd name="connsiteY3" fmla="*/ 914400 h 2040487"/>
                <a:gd name="connsiteX4" fmla="*/ 52960 w 4186810"/>
                <a:gd name="connsiteY4" fmla="*/ 1263650 h 2040487"/>
                <a:gd name="connsiteX5" fmla="*/ 21210 w 4186810"/>
                <a:gd name="connsiteY5" fmla="*/ 1574800 h 2040487"/>
                <a:gd name="connsiteX6" fmla="*/ 306960 w 4186810"/>
                <a:gd name="connsiteY6" fmla="*/ 1847850 h 2040487"/>
                <a:gd name="connsiteX7" fmla="*/ 1011810 w 4186810"/>
                <a:gd name="connsiteY7" fmla="*/ 2032000 h 2040487"/>
                <a:gd name="connsiteX8" fmla="*/ 1710310 w 4186810"/>
                <a:gd name="connsiteY8" fmla="*/ 1993900 h 2040487"/>
                <a:gd name="connsiteX9" fmla="*/ 2262760 w 4186810"/>
                <a:gd name="connsiteY9" fmla="*/ 1854200 h 2040487"/>
                <a:gd name="connsiteX10" fmla="*/ 2859660 w 4186810"/>
                <a:gd name="connsiteY10" fmla="*/ 1657350 h 2040487"/>
                <a:gd name="connsiteX11" fmla="*/ 3367660 w 4186810"/>
                <a:gd name="connsiteY11" fmla="*/ 1390650 h 2040487"/>
                <a:gd name="connsiteX12" fmla="*/ 3970910 w 4186810"/>
                <a:gd name="connsiteY12" fmla="*/ 1047750 h 2040487"/>
                <a:gd name="connsiteX13" fmla="*/ 4186810 w 4186810"/>
                <a:gd name="connsiteY13" fmla="*/ 882650 h 2040487"/>
                <a:gd name="connsiteX14" fmla="*/ 3989960 w 4186810"/>
                <a:gd name="connsiteY14" fmla="*/ 488950 h 2040487"/>
                <a:gd name="connsiteX15" fmla="*/ 3285110 w 4186810"/>
                <a:gd name="connsiteY15" fmla="*/ 920750 h 2040487"/>
                <a:gd name="connsiteX16" fmla="*/ 2485010 w 4186810"/>
                <a:gd name="connsiteY16" fmla="*/ 1270000 h 2040487"/>
                <a:gd name="connsiteX17" fmla="*/ 1602360 w 4186810"/>
                <a:gd name="connsiteY17" fmla="*/ 1555750 h 2040487"/>
                <a:gd name="connsiteX18" fmla="*/ 1081660 w 4186810"/>
                <a:gd name="connsiteY18" fmla="*/ 1631950 h 2040487"/>
                <a:gd name="connsiteX19" fmla="*/ 567310 w 4186810"/>
                <a:gd name="connsiteY19" fmla="*/ 1574800 h 2040487"/>
                <a:gd name="connsiteX20" fmla="*/ 433960 w 4186810"/>
                <a:gd name="connsiteY20" fmla="*/ 1327150 h 2040487"/>
                <a:gd name="connsiteX21" fmla="*/ 599060 w 4186810"/>
                <a:gd name="connsiteY21" fmla="*/ 1054100 h 2040487"/>
                <a:gd name="connsiteX22" fmla="*/ 770510 w 4186810"/>
                <a:gd name="connsiteY22" fmla="*/ 793750 h 2040487"/>
                <a:gd name="connsiteX23" fmla="*/ 954660 w 4186810"/>
                <a:gd name="connsiteY23" fmla="*/ 488950 h 2040487"/>
                <a:gd name="connsiteX24" fmla="*/ 922910 w 4186810"/>
                <a:gd name="connsiteY24" fmla="*/ 190500 h 2040487"/>
                <a:gd name="connsiteX25" fmla="*/ 586360 w 4186810"/>
                <a:gd name="connsiteY25" fmla="*/ 0 h 2040487"/>
                <a:gd name="connsiteX26" fmla="*/ 364110 w 4186810"/>
                <a:gd name="connsiteY26" fmla="*/ 190500 h 2040487"/>
                <a:gd name="connsiteX0" fmla="*/ 364110 w 4186810"/>
                <a:gd name="connsiteY0" fmla="*/ 190500 h 2040487"/>
                <a:gd name="connsiteX1" fmla="*/ 668910 w 4186810"/>
                <a:gd name="connsiteY1" fmla="*/ 323850 h 2040487"/>
                <a:gd name="connsiteX2" fmla="*/ 472060 w 4186810"/>
                <a:gd name="connsiteY2" fmla="*/ 711200 h 2040487"/>
                <a:gd name="connsiteX3" fmla="*/ 306960 w 4186810"/>
                <a:gd name="connsiteY3" fmla="*/ 914400 h 2040487"/>
                <a:gd name="connsiteX4" fmla="*/ 52960 w 4186810"/>
                <a:gd name="connsiteY4" fmla="*/ 1263650 h 2040487"/>
                <a:gd name="connsiteX5" fmla="*/ 21210 w 4186810"/>
                <a:gd name="connsiteY5" fmla="*/ 1574800 h 2040487"/>
                <a:gd name="connsiteX6" fmla="*/ 306960 w 4186810"/>
                <a:gd name="connsiteY6" fmla="*/ 1847850 h 2040487"/>
                <a:gd name="connsiteX7" fmla="*/ 1011810 w 4186810"/>
                <a:gd name="connsiteY7" fmla="*/ 2032000 h 2040487"/>
                <a:gd name="connsiteX8" fmla="*/ 1710310 w 4186810"/>
                <a:gd name="connsiteY8" fmla="*/ 1993900 h 2040487"/>
                <a:gd name="connsiteX9" fmla="*/ 2262760 w 4186810"/>
                <a:gd name="connsiteY9" fmla="*/ 1854200 h 2040487"/>
                <a:gd name="connsiteX10" fmla="*/ 2859660 w 4186810"/>
                <a:gd name="connsiteY10" fmla="*/ 1657350 h 2040487"/>
                <a:gd name="connsiteX11" fmla="*/ 3367660 w 4186810"/>
                <a:gd name="connsiteY11" fmla="*/ 1390650 h 2040487"/>
                <a:gd name="connsiteX12" fmla="*/ 3970910 w 4186810"/>
                <a:gd name="connsiteY12" fmla="*/ 1047750 h 2040487"/>
                <a:gd name="connsiteX13" fmla="*/ 4186810 w 4186810"/>
                <a:gd name="connsiteY13" fmla="*/ 882650 h 2040487"/>
                <a:gd name="connsiteX14" fmla="*/ 3989960 w 4186810"/>
                <a:gd name="connsiteY14" fmla="*/ 488950 h 2040487"/>
                <a:gd name="connsiteX15" fmla="*/ 3285110 w 4186810"/>
                <a:gd name="connsiteY15" fmla="*/ 920750 h 2040487"/>
                <a:gd name="connsiteX16" fmla="*/ 2485010 w 4186810"/>
                <a:gd name="connsiteY16" fmla="*/ 1270000 h 2040487"/>
                <a:gd name="connsiteX17" fmla="*/ 1602360 w 4186810"/>
                <a:gd name="connsiteY17" fmla="*/ 1555750 h 2040487"/>
                <a:gd name="connsiteX18" fmla="*/ 1081660 w 4186810"/>
                <a:gd name="connsiteY18" fmla="*/ 1631950 h 2040487"/>
                <a:gd name="connsiteX19" fmla="*/ 567310 w 4186810"/>
                <a:gd name="connsiteY19" fmla="*/ 1574800 h 2040487"/>
                <a:gd name="connsiteX20" fmla="*/ 408560 w 4186810"/>
                <a:gd name="connsiteY20" fmla="*/ 1365250 h 2040487"/>
                <a:gd name="connsiteX21" fmla="*/ 599060 w 4186810"/>
                <a:gd name="connsiteY21" fmla="*/ 1054100 h 2040487"/>
                <a:gd name="connsiteX22" fmla="*/ 770510 w 4186810"/>
                <a:gd name="connsiteY22" fmla="*/ 793750 h 2040487"/>
                <a:gd name="connsiteX23" fmla="*/ 954660 w 4186810"/>
                <a:gd name="connsiteY23" fmla="*/ 488950 h 2040487"/>
                <a:gd name="connsiteX24" fmla="*/ 922910 w 4186810"/>
                <a:gd name="connsiteY24" fmla="*/ 190500 h 2040487"/>
                <a:gd name="connsiteX25" fmla="*/ 586360 w 4186810"/>
                <a:gd name="connsiteY25" fmla="*/ 0 h 2040487"/>
                <a:gd name="connsiteX26" fmla="*/ 364110 w 4186810"/>
                <a:gd name="connsiteY26" fmla="*/ 190500 h 2040487"/>
                <a:gd name="connsiteX0" fmla="*/ 364110 w 4186810"/>
                <a:gd name="connsiteY0" fmla="*/ 266700 h 2116687"/>
                <a:gd name="connsiteX1" fmla="*/ 668910 w 4186810"/>
                <a:gd name="connsiteY1" fmla="*/ 400050 h 2116687"/>
                <a:gd name="connsiteX2" fmla="*/ 472060 w 4186810"/>
                <a:gd name="connsiteY2" fmla="*/ 787400 h 2116687"/>
                <a:gd name="connsiteX3" fmla="*/ 306960 w 4186810"/>
                <a:gd name="connsiteY3" fmla="*/ 990600 h 2116687"/>
                <a:gd name="connsiteX4" fmla="*/ 52960 w 4186810"/>
                <a:gd name="connsiteY4" fmla="*/ 1339850 h 2116687"/>
                <a:gd name="connsiteX5" fmla="*/ 21210 w 4186810"/>
                <a:gd name="connsiteY5" fmla="*/ 1651000 h 2116687"/>
                <a:gd name="connsiteX6" fmla="*/ 306960 w 4186810"/>
                <a:gd name="connsiteY6" fmla="*/ 1924050 h 2116687"/>
                <a:gd name="connsiteX7" fmla="*/ 1011810 w 4186810"/>
                <a:gd name="connsiteY7" fmla="*/ 2108200 h 2116687"/>
                <a:gd name="connsiteX8" fmla="*/ 1710310 w 4186810"/>
                <a:gd name="connsiteY8" fmla="*/ 2070100 h 2116687"/>
                <a:gd name="connsiteX9" fmla="*/ 2262760 w 4186810"/>
                <a:gd name="connsiteY9" fmla="*/ 1930400 h 2116687"/>
                <a:gd name="connsiteX10" fmla="*/ 2859660 w 4186810"/>
                <a:gd name="connsiteY10" fmla="*/ 1733550 h 2116687"/>
                <a:gd name="connsiteX11" fmla="*/ 3367660 w 4186810"/>
                <a:gd name="connsiteY11" fmla="*/ 1466850 h 2116687"/>
                <a:gd name="connsiteX12" fmla="*/ 3970910 w 4186810"/>
                <a:gd name="connsiteY12" fmla="*/ 1123950 h 2116687"/>
                <a:gd name="connsiteX13" fmla="*/ 4186810 w 4186810"/>
                <a:gd name="connsiteY13" fmla="*/ 958850 h 2116687"/>
                <a:gd name="connsiteX14" fmla="*/ 3989960 w 4186810"/>
                <a:gd name="connsiteY14" fmla="*/ 565150 h 2116687"/>
                <a:gd name="connsiteX15" fmla="*/ 3285110 w 4186810"/>
                <a:gd name="connsiteY15" fmla="*/ 996950 h 2116687"/>
                <a:gd name="connsiteX16" fmla="*/ 2485010 w 4186810"/>
                <a:gd name="connsiteY16" fmla="*/ 1346200 h 2116687"/>
                <a:gd name="connsiteX17" fmla="*/ 1602360 w 4186810"/>
                <a:gd name="connsiteY17" fmla="*/ 1631950 h 2116687"/>
                <a:gd name="connsiteX18" fmla="*/ 1081660 w 4186810"/>
                <a:gd name="connsiteY18" fmla="*/ 1708150 h 2116687"/>
                <a:gd name="connsiteX19" fmla="*/ 567310 w 4186810"/>
                <a:gd name="connsiteY19" fmla="*/ 1651000 h 2116687"/>
                <a:gd name="connsiteX20" fmla="*/ 408560 w 4186810"/>
                <a:gd name="connsiteY20" fmla="*/ 1441450 h 2116687"/>
                <a:gd name="connsiteX21" fmla="*/ 599060 w 4186810"/>
                <a:gd name="connsiteY21" fmla="*/ 1130300 h 2116687"/>
                <a:gd name="connsiteX22" fmla="*/ 770510 w 4186810"/>
                <a:gd name="connsiteY22" fmla="*/ 869950 h 2116687"/>
                <a:gd name="connsiteX23" fmla="*/ 954660 w 4186810"/>
                <a:gd name="connsiteY23" fmla="*/ 565150 h 2116687"/>
                <a:gd name="connsiteX24" fmla="*/ 922910 w 4186810"/>
                <a:gd name="connsiteY24" fmla="*/ 266700 h 2116687"/>
                <a:gd name="connsiteX25" fmla="*/ 670180 w 4186810"/>
                <a:gd name="connsiteY25" fmla="*/ 0 h 2116687"/>
                <a:gd name="connsiteX26" fmla="*/ 364110 w 4186810"/>
                <a:gd name="connsiteY26" fmla="*/ 266700 h 2116687"/>
                <a:gd name="connsiteX0" fmla="*/ 524130 w 4186810"/>
                <a:gd name="connsiteY0" fmla="*/ 114300 h 2116687"/>
                <a:gd name="connsiteX1" fmla="*/ 668910 w 4186810"/>
                <a:gd name="connsiteY1" fmla="*/ 400050 h 2116687"/>
                <a:gd name="connsiteX2" fmla="*/ 472060 w 4186810"/>
                <a:gd name="connsiteY2" fmla="*/ 787400 h 2116687"/>
                <a:gd name="connsiteX3" fmla="*/ 306960 w 4186810"/>
                <a:gd name="connsiteY3" fmla="*/ 990600 h 2116687"/>
                <a:gd name="connsiteX4" fmla="*/ 52960 w 4186810"/>
                <a:gd name="connsiteY4" fmla="*/ 1339850 h 2116687"/>
                <a:gd name="connsiteX5" fmla="*/ 21210 w 4186810"/>
                <a:gd name="connsiteY5" fmla="*/ 1651000 h 2116687"/>
                <a:gd name="connsiteX6" fmla="*/ 306960 w 4186810"/>
                <a:gd name="connsiteY6" fmla="*/ 1924050 h 2116687"/>
                <a:gd name="connsiteX7" fmla="*/ 1011810 w 4186810"/>
                <a:gd name="connsiteY7" fmla="*/ 2108200 h 2116687"/>
                <a:gd name="connsiteX8" fmla="*/ 1710310 w 4186810"/>
                <a:gd name="connsiteY8" fmla="*/ 2070100 h 2116687"/>
                <a:gd name="connsiteX9" fmla="*/ 2262760 w 4186810"/>
                <a:gd name="connsiteY9" fmla="*/ 1930400 h 2116687"/>
                <a:gd name="connsiteX10" fmla="*/ 2859660 w 4186810"/>
                <a:gd name="connsiteY10" fmla="*/ 1733550 h 2116687"/>
                <a:gd name="connsiteX11" fmla="*/ 3367660 w 4186810"/>
                <a:gd name="connsiteY11" fmla="*/ 1466850 h 2116687"/>
                <a:gd name="connsiteX12" fmla="*/ 3970910 w 4186810"/>
                <a:gd name="connsiteY12" fmla="*/ 1123950 h 2116687"/>
                <a:gd name="connsiteX13" fmla="*/ 4186810 w 4186810"/>
                <a:gd name="connsiteY13" fmla="*/ 958850 h 2116687"/>
                <a:gd name="connsiteX14" fmla="*/ 3989960 w 4186810"/>
                <a:gd name="connsiteY14" fmla="*/ 565150 h 2116687"/>
                <a:gd name="connsiteX15" fmla="*/ 3285110 w 4186810"/>
                <a:gd name="connsiteY15" fmla="*/ 996950 h 2116687"/>
                <a:gd name="connsiteX16" fmla="*/ 2485010 w 4186810"/>
                <a:gd name="connsiteY16" fmla="*/ 1346200 h 2116687"/>
                <a:gd name="connsiteX17" fmla="*/ 1602360 w 4186810"/>
                <a:gd name="connsiteY17" fmla="*/ 1631950 h 2116687"/>
                <a:gd name="connsiteX18" fmla="*/ 1081660 w 4186810"/>
                <a:gd name="connsiteY18" fmla="*/ 1708150 h 2116687"/>
                <a:gd name="connsiteX19" fmla="*/ 567310 w 4186810"/>
                <a:gd name="connsiteY19" fmla="*/ 1651000 h 2116687"/>
                <a:gd name="connsiteX20" fmla="*/ 408560 w 4186810"/>
                <a:gd name="connsiteY20" fmla="*/ 1441450 h 2116687"/>
                <a:gd name="connsiteX21" fmla="*/ 599060 w 4186810"/>
                <a:gd name="connsiteY21" fmla="*/ 1130300 h 2116687"/>
                <a:gd name="connsiteX22" fmla="*/ 770510 w 4186810"/>
                <a:gd name="connsiteY22" fmla="*/ 869950 h 2116687"/>
                <a:gd name="connsiteX23" fmla="*/ 954660 w 4186810"/>
                <a:gd name="connsiteY23" fmla="*/ 565150 h 2116687"/>
                <a:gd name="connsiteX24" fmla="*/ 922910 w 4186810"/>
                <a:gd name="connsiteY24" fmla="*/ 266700 h 2116687"/>
                <a:gd name="connsiteX25" fmla="*/ 670180 w 4186810"/>
                <a:gd name="connsiteY25" fmla="*/ 0 h 2116687"/>
                <a:gd name="connsiteX26" fmla="*/ 524130 w 4186810"/>
                <a:gd name="connsiteY26" fmla="*/ 114300 h 2116687"/>
                <a:gd name="connsiteX0" fmla="*/ 524130 w 4186810"/>
                <a:gd name="connsiteY0" fmla="*/ 114300 h 2116687"/>
                <a:gd name="connsiteX1" fmla="*/ 707010 w 4186810"/>
                <a:gd name="connsiteY1" fmla="*/ 377190 h 2116687"/>
                <a:gd name="connsiteX2" fmla="*/ 472060 w 4186810"/>
                <a:gd name="connsiteY2" fmla="*/ 787400 h 2116687"/>
                <a:gd name="connsiteX3" fmla="*/ 306960 w 4186810"/>
                <a:gd name="connsiteY3" fmla="*/ 990600 h 2116687"/>
                <a:gd name="connsiteX4" fmla="*/ 52960 w 4186810"/>
                <a:gd name="connsiteY4" fmla="*/ 1339850 h 2116687"/>
                <a:gd name="connsiteX5" fmla="*/ 21210 w 4186810"/>
                <a:gd name="connsiteY5" fmla="*/ 1651000 h 2116687"/>
                <a:gd name="connsiteX6" fmla="*/ 306960 w 4186810"/>
                <a:gd name="connsiteY6" fmla="*/ 1924050 h 2116687"/>
                <a:gd name="connsiteX7" fmla="*/ 1011810 w 4186810"/>
                <a:gd name="connsiteY7" fmla="*/ 2108200 h 2116687"/>
                <a:gd name="connsiteX8" fmla="*/ 1710310 w 4186810"/>
                <a:gd name="connsiteY8" fmla="*/ 2070100 h 2116687"/>
                <a:gd name="connsiteX9" fmla="*/ 2262760 w 4186810"/>
                <a:gd name="connsiteY9" fmla="*/ 1930400 h 2116687"/>
                <a:gd name="connsiteX10" fmla="*/ 2859660 w 4186810"/>
                <a:gd name="connsiteY10" fmla="*/ 1733550 h 2116687"/>
                <a:gd name="connsiteX11" fmla="*/ 3367660 w 4186810"/>
                <a:gd name="connsiteY11" fmla="*/ 1466850 h 2116687"/>
                <a:gd name="connsiteX12" fmla="*/ 3970910 w 4186810"/>
                <a:gd name="connsiteY12" fmla="*/ 1123950 h 2116687"/>
                <a:gd name="connsiteX13" fmla="*/ 4186810 w 4186810"/>
                <a:gd name="connsiteY13" fmla="*/ 958850 h 2116687"/>
                <a:gd name="connsiteX14" fmla="*/ 3989960 w 4186810"/>
                <a:gd name="connsiteY14" fmla="*/ 565150 h 2116687"/>
                <a:gd name="connsiteX15" fmla="*/ 3285110 w 4186810"/>
                <a:gd name="connsiteY15" fmla="*/ 996950 h 2116687"/>
                <a:gd name="connsiteX16" fmla="*/ 2485010 w 4186810"/>
                <a:gd name="connsiteY16" fmla="*/ 1346200 h 2116687"/>
                <a:gd name="connsiteX17" fmla="*/ 1602360 w 4186810"/>
                <a:gd name="connsiteY17" fmla="*/ 1631950 h 2116687"/>
                <a:gd name="connsiteX18" fmla="*/ 1081660 w 4186810"/>
                <a:gd name="connsiteY18" fmla="*/ 1708150 h 2116687"/>
                <a:gd name="connsiteX19" fmla="*/ 567310 w 4186810"/>
                <a:gd name="connsiteY19" fmla="*/ 1651000 h 2116687"/>
                <a:gd name="connsiteX20" fmla="*/ 408560 w 4186810"/>
                <a:gd name="connsiteY20" fmla="*/ 1441450 h 2116687"/>
                <a:gd name="connsiteX21" fmla="*/ 599060 w 4186810"/>
                <a:gd name="connsiteY21" fmla="*/ 1130300 h 2116687"/>
                <a:gd name="connsiteX22" fmla="*/ 770510 w 4186810"/>
                <a:gd name="connsiteY22" fmla="*/ 869950 h 2116687"/>
                <a:gd name="connsiteX23" fmla="*/ 954660 w 4186810"/>
                <a:gd name="connsiteY23" fmla="*/ 565150 h 2116687"/>
                <a:gd name="connsiteX24" fmla="*/ 922910 w 4186810"/>
                <a:gd name="connsiteY24" fmla="*/ 266700 h 2116687"/>
                <a:gd name="connsiteX25" fmla="*/ 670180 w 4186810"/>
                <a:gd name="connsiteY25" fmla="*/ 0 h 2116687"/>
                <a:gd name="connsiteX26" fmla="*/ 524130 w 4186810"/>
                <a:gd name="connsiteY26" fmla="*/ 114300 h 2116687"/>
                <a:gd name="connsiteX0" fmla="*/ 524130 w 4186810"/>
                <a:gd name="connsiteY0" fmla="*/ 114300 h 2116687"/>
                <a:gd name="connsiteX1" fmla="*/ 707010 w 4186810"/>
                <a:gd name="connsiteY1" fmla="*/ 377190 h 2116687"/>
                <a:gd name="connsiteX2" fmla="*/ 472060 w 4186810"/>
                <a:gd name="connsiteY2" fmla="*/ 787400 h 2116687"/>
                <a:gd name="connsiteX3" fmla="*/ 306960 w 4186810"/>
                <a:gd name="connsiteY3" fmla="*/ 990600 h 2116687"/>
                <a:gd name="connsiteX4" fmla="*/ 52960 w 4186810"/>
                <a:gd name="connsiteY4" fmla="*/ 1339850 h 2116687"/>
                <a:gd name="connsiteX5" fmla="*/ 21210 w 4186810"/>
                <a:gd name="connsiteY5" fmla="*/ 1651000 h 2116687"/>
                <a:gd name="connsiteX6" fmla="*/ 306960 w 4186810"/>
                <a:gd name="connsiteY6" fmla="*/ 1924050 h 2116687"/>
                <a:gd name="connsiteX7" fmla="*/ 1011810 w 4186810"/>
                <a:gd name="connsiteY7" fmla="*/ 2108200 h 2116687"/>
                <a:gd name="connsiteX8" fmla="*/ 1710310 w 4186810"/>
                <a:gd name="connsiteY8" fmla="*/ 2070100 h 2116687"/>
                <a:gd name="connsiteX9" fmla="*/ 2262760 w 4186810"/>
                <a:gd name="connsiteY9" fmla="*/ 1930400 h 2116687"/>
                <a:gd name="connsiteX10" fmla="*/ 2859660 w 4186810"/>
                <a:gd name="connsiteY10" fmla="*/ 1733550 h 2116687"/>
                <a:gd name="connsiteX11" fmla="*/ 3367660 w 4186810"/>
                <a:gd name="connsiteY11" fmla="*/ 1466850 h 2116687"/>
                <a:gd name="connsiteX12" fmla="*/ 3970910 w 4186810"/>
                <a:gd name="connsiteY12" fmla="*/ 1123950 h 2116687"/>
                <a:gd name="connsiteX13" fmla="*/ 4186810 w 4186810"/>
                <a:gd name="connsiteY13" fmla="*/ 958850 h 2116687"/>
                <a:gd name="connsiteX14" fmla="*/ 3989960 w 4186810"/>
                <a:gd name="connsiteY14" fmla="*/ 565150 h 2116687"/>
                <a:gd name="connsiteX15" fmla="*/ 3285110 w 4186810"/>
                <a:gd name="connsiteY15" fmla="*/ 996950 h 2116687"/>
                <a:gd name="connsiteX16" fmla="*/ 2485010 w 4186810"/>
                <a:gd name="connsiteY16" fmla="*/ 1346200 h 2116687"/>
                <a:gd name="connsiteX17" fmla="*/ 1602360 w 4186810"/>
                <a:gd name="connsiteY17" fmla="*/ 1631950 h 2116687"/>
                <a:gd name="connsiteX18" fmla="*/ 1081660 w 4186810"/>
                <a:gd name="connsiteY18" fmla="*/ 1708150 h 2116687"/>
                <a:gd name="connsiteX19" fmla="*/ 567310 w 4186810"/>
                <a:gd name="connsiteY19" fmla="*/ 1651000 h 2116687"/>
                <a:gd name="connsiteX20" fmla="*/ 408560 w 4186810"/>
                <a:gd name="connsiteY20" fmla="*/ 1441450 h 2116687"/>
                <a:gd name="connsiteX21" fmla="*/ 599060 w 4186810"/>
                <a:gd name="connsiteY21" fmla="*/ 1130300 h 2116687"/>
                <a:gd name="connsiteX22" fmla="*/ 770510 w 4186810"/>
                <a:gd name="connsiteY22" fmla="*/ 869950 h 2116687"/>
                <a:gd name="connsiteX23" fmla="*/ 910210 w 4186810"/>
                <a:gd name="connsiteY23" fmla="*/ 571500 h 2116687"/>
                <a:gd name="connsiteX24" fmla="*/ 922910 w 4186810"/>
                <a:gd name="connsiteY24" fmla="*/ 266700 h 2116687"/>
                <a:gd name="connsiteX25" fmla="*/ 670180 w 4186810"/>
                <a:gd name="connsiteY25" fmla="*/ 0 h 2116687"/>
                <a:gd name="connsiteX26" fmla="*/ 524130 w 4186810"/>
                <a:gd name="connsiteY26" fmla="*/ 114300 h 2116687"/>
                <a:gd name="connsiteX0" fmla="*/ 524130 w 4186810"/>
                <a:gd name="connsiteY0" fmla="*/ 114300 h 2116687"/>
                <a:gd name="connsiteX1" fmla="*/ 707010 w 4186810"/>
                <a:gd name="connsiteY1" fmla="*/ 377190 h 2116687"/>
                <a:gd name="connsiteX2" fmla="*/ 472060 w 4186810"/>
                <a:gd name="connsiteY2" fmla="*/ 787400 h 2116687"/>
                <a:gd name="connsiteX3" fmla="*/ 306960 w 4186810"/>
                <a:gd name="connsiteY3" fmla="*/ 990600 h 2116687"/>
                <a:gd name="connsiteX4" fmla="*/ 52960 w 4186810"/>
                <a:gd name="connsiteY4" fmla="*/ 1339850 h 2116687"/>
                <a:gd name="connsiteX5" fmla="*/ 21210 w 4186810"/>
                <a:gd name="connsiteY5" fmla="*/ 1651000 h 2116687"/>
                <a:gd name="connsiteX6" fmla="*/ 306960 w 4186810"/>
                <a:gd name="connsiteY6" fmla="*/ 1924050 h 2116687"/>
                <a:gd name="connsiteX7" fmla="*/ 1011810 w 4186810"/>
                <a:gd name="connsiteY7" fmla="*/ 2108200 h 2116687"/>
                <a:gd name="connsiteX8" fmla="*/ 1710310 w 4186810"/>
                <a:gd name="connsiteY8" fmla="*/ 2070100 h 2116687"/>
                <a:gd name="connsiteX9" fmla="*/ 2262760 w 4186810"/>
                <a:gd name="connsiteY9" fmla="*/ 1930400 h 2116687"/>
                <a:gd name="connsiteX10" fmla="*/ 2859660 w 4186810"/>
                <a:gd name="connsiteY10" fmla="*/ 1733550 h 2116687"/>
                <a:gd name="connsiteX11" fmla="*/ 3367660 w 4186810"/>
                <a:gd name="connsiteY11" fmla="*/ 1466850 h 2116687"/>
                <a:gd name="connsiteX12" fmla="*/ 3970910 w 4186810"/>
                <a:gd name="connsiteY12" fmla="*/ 1123950 h 2116687"/>
                <a:gd name="connsiteX13" fmla="*/ 4186810 w 4186810"/>
                <a:gd name="connsiteY13" fmla="*/ 958850 h 2116687"/>
                <a:gd name="connsiteX14" fmla="*/ 3989960 w 4186810"/>
                <a:gd name="connsiteY14" fmla="*/ 565150 h 2116687"/>
                <a:gd name="connsiteX15" fmla="*/ 3285110 w 4186810"/>
                <a:gd name="connsiteY15" fmla="*/ 996950 h 2116687"/>
                <a:gd name="connsiteX16" fmla="*/ 2485010 w 4186810"/>
                <a:gd name="connsiteY16" fmla="*/ 1346200 h 2116687"/>
                <a:gd name="connsiteX17" fmla="*/ 1602360 w 4186810"/>
                <a:gd name="connsiteY17" fmla="*/ 1631950 h 2116687"/>
                <a:gd name="connsiteX18" fmla="*/ 1081660 w 4186810"/>
                <a:gd name="connsiteY18" fmla="*/ 1708150 h 2116687"/>
                <a:gd name="connsiteX19" fmla="*/ 567310 w 4186810"/>
                <a:gd name="connsiteY19" fmla="*/ 1651000 h 2116687"/>
                <a:gd name="connsiteX20" fmla="*/ 408560 w 4186810"/>
                <a:gd name="connsiteY20" fmla="*/ 1441450 h 2116687"/>
                <a:gd name="connsiteX21" fmla="*/ 599060 w 4186810"/>
                <a:gd name="connsiteY21" fmla="*/ 1130300 h 2116687"/>
                <a:gd name="connsiteX22" fmla="*/ 732410 w 4186810"/>
                <a:gd name="connsiteY22" fmla="*/ 850900 h 2116687"/>
                <a:gd name="connsiteX23" fmla="*/ 910210 w 4186810"/>
                <a:gd name="connsiteY23" fmla="*/ 571500 h 2116687"/>
                <a:gd name="connsiteX24" fmla="*/ 922910 w 4186810"/>
                <a:gd name="connsiteY24" fmla="*/ 266700 h 2116687"/>
                <a:gd name="connsiteX25" fmla="*/ 670180 w 4186810"/>
                <a:gd name="connsiteY25" fmla="*/ 0 h 2116687"/>
                <a:gd name="connsiteX26" fmla="*/ 524130 w 4186810"/>
                <a:gd name="connsiteY26" fmla="*/ 114300 h 2116687"/>
                <a:gd name="connsiteX0" fmla="*/ 524130 w 4186810"/>
                <a:gd name="connsiteY0" fmla="*/ 114300 h 2116687"/>
                <a:gd name="connsiteX1" fmla="*/ 707010 w 4186810"/>
                <a:gd name="connsiteY1" fmla="*/ 377190 h 2116687"/>
                <a:gd name="connsiteX2" fmla="*/ 472060 w 4186810"/>
                <a:gd name="connsiteY2" fmla="*/ 787400 h 2116687"/>
                <a:gd name="connsiteX3" fmla="*/ 306960 w 4186810"/>
                <a:gd name="connsiteY3" fmla="*/ 990600 h 2116687"/>
                <a:gd name="connsiteX4" fmla="*/ 52960 w 4186810"/>
                <a:gd name="connsiteY4" fmla="*/ 1339850 h 2116687"/>
                <a:gd name="connsiteX5" fmla="*/ 21210 w 4186810"/>
                <a:gd name="connsiteY5" fmla="*/ 1651000 h 2116687"/>
                <a:gd name="connsiteX6" fmla="*/ 306960 w 4186810"/>
                <a:gd name="connsiteY6" fmla="*/ 1924050 h 2116687"/>
                <a:gd name="connsiteX7" fmla="*/ 1011810 w 4186810"/>
                <a:gd name="connsiteY7" fmla="*/ 2108200 h 2116687"/>
                <a:gd name="connsiteX8" fmla="*/ 1710310 w 4186810"/>
                <a:gd name="connsiteY8" fmla="*/ 2070100 h 2116687"/>
                <a:gd name="connsiteX9" fmla="*/ 2262760 w 4186810"/>
                <a:gd name="connsiteY9" fmla="*/ 1930400 h 2116687"/>
                <a:gd name="connsiteX10" fmla="*/ 2859660 w 4186810"/>
                <a:gd name="connsiteY10" fmla="*/ 1733550 h 2116687"/>
                <a:gd name="connsiteX11" fmla="*/ 3367660 w 4186810"/>
                <a:gd name="connsiteY11" fmla="*/ 1466850 h 2116687"/>
                <a:gd name="connsiteX12" fmla="*/ 3970910 w 4186810"/>
                <a:gd name="connsiteY12" fmla="*/ 1123950 h 2116687"/>
                <a:gd name="connsiteX13" fmla="*/ 4186810 w 4186810"/>
                <a:gd name="connsiteY13" fmla="*/ 958850 h 2116687"/>
                <a:gd name="connsiteX14" fmla="*/ 3989960 w 4186810"/>
                <a:gd name="connsiteY14" fmla="*/ 565150 h 2116687"/>
                <a:gd name="connsiteX15" fmla="*/ 3285110 w 4186810"/>
                <a:gd name="connsiteY15" fmla="*/ 996950 h 2116687"/>
                <a:gd name="connsiteX16" fmla="*/ 2485010 w 4186810"/>
                <a:gd name="connsiteY16" fmla="*/ 1346200 h 2116687"/>
                <a:gd name="connsiteX17" fmla="*/ 1602360 w 4186810"/>
                <a:gd name="connsiteY17" fmla="*/ 1631950 h 2116687"/>
                <a:gd name="connsiteX18" fmla="*/ 1081660 w 4186810"/>
                <a:gd name="connsiteY18" fmla="*/ 1708150 h 2116687"/>
                <a:gd name="connsiteX19" fmla="*/ 567310 w 4186810"/>
                <a:gd name="connsiteY19" fmla="*/ 1651000 h 2116687"/>
                <a:gd name="connsiteX20" fmla="*/ 408560 w 4186810"/>
                <a:gd name="connsiteY20" fmla="*/ 1441450 h 2116687"/>
                <a:gd name="connsiteX21" fmla="*/ 535560 w 4186810"/>
                <a:gd name="connsiteY21" fmla="*/ 1104900 h 2116687"/>
                <a:gd name="connsiteX22" fmla="*/ 732410 w 4186810"/>
                <a:gd name="connsiteY22" fmla="*/ 850900 h 2116687"/>
                <a:gd name="connsiteX23" fmla="*/ 910210 w 4186810"/>
                <a:gd name="connsiteY23" fmla="*/ 571500 h 2116687"/>
                <a:gd name="connsiteX24" fmla="*/ 922910 w 4186810"/>
                <a:gd name="connsiteY24" fmla="*/ 266700 h 2116687"/>
                <a:gd name="connsiteX25" fmla="*/ 670180 w 4186810"/>
                <a:gd name="connsiteY25" fmla="*/ 0 h 2116687"/>
                <a:gd name="connsiteX26" fmla="*/ 524130 w 4186810"/>
                <a:gd name="connsiteY26" fmla="*/ 114300 h 2116687"/>
                <a:gd name="connsiteX0" fmla="*/ 524130 w 4186810"/>
                <a:gd name="connsiteY0" fmla="*/ 114300 h 2116687"/>
                <a:gd name="connsiteX1" fmla="*/ 707010 w 4186810"/>
                <a:gd name="connsiteY1" fmla="*/ 377190 h 2116687"/>
                <a:gd name="connsiteX2" fmla="*/ 472060 w 4186810"/>
                <a:gd name="connsiteY2" fmla="*/ 787400 h 2116687"/>
                <a:gd name="connsiteX3" fmla="*/ 306960 w 4186810"/>
                <a:gd name="connsiteY3" fmla="*/ 990600 h 2116687"/>
                <a:gd name="connsiteX4" fmla="*/ 52960 w 4186810"/>
                <a:gd name="connsiteY4" fmla="*/ 1339850 h 2116687"/>
                <a:gd name="connsiteX5" fmla="*/ 21210 w 4186810"/>
                <a:gd name="connsiteY5" fmla="*/ 1651000 h 2116687"/>
                <a:gd name="connsiteX6" fmla="*/ 306960 w 4186810"/>
                <a:gd name="connsiteY6" fmla="*/ 1924050 h 2116687"/>
                <a:gd name="connsiteX7" fmla="*/ 1011810 w 4186810"/>
                <a:gd name="connsiteY7" fmla="*/ 2108200 h 2116687"/>
                <a:gd name="connsiteX8" fmla="*/ 1710310 w 4186810"/>
                <a:gd name="connsiteY8" fmla="*/ 2070100 h 2116687"/>
                <a:gd name="connsiteX9" fmla="*/ 2262760 w 4186810"/>
                <a:gd name="connsiteY9" fmla="*/ 1930400 h 2116687"/>
                <a:gd name="connsiteX10" fmla="*/ 2859660 w 4186810"/>
                <a:gd name="connsiteY10" fmla="*/ 1733550 h 2116687"/>
                <a:gd name="connsiteX11" fmla="*/ 3367660 w 4186810"/>
                <a:gd name="connsiteY11" fmla="*/ 1466850 h 2116687"/>
                <a:gd name="connsiteX12" fmla="*/ 3970910 w 4186810"/>
                <a:gd name="connsiteY12" fmla="*/ 1123950 h 2116687"/>
                <a:gd name="connsiteX13" fmla="*/ 4186810 w 4186810"/>
                <a:gd name="connsiteY13" fmla="*/ 958850 h 2116687"/>
                <a:gd name="connsiteX14" fmla="*/ 3989960 w 4186810"/>
                <a:gd name="connsiteY14" fmla="*/ 565150 h 2116687"/>
                <a:gd name="connsiteX15" fmla="*/ 3285110 w 4186810"/>
                <a:gd name="connsiteY15" fmla="*/ 996950 h 2116687"/>
                <a:gd name="connsiteX16" fmla="*/ 2485010 w 4186810"/>
                <a:gd name="connsiteY16" fmla="*/ 1346200 h 2116687"/>
                <a:gd name="connsiteX17" fmla="*/ 1602360 w 4186810"/>
                <a:gd name="connsiteY17" fmla="*/ 1631950 h 2116687"/>
                <a:gd name="connsiteX18" fmla="*/ 1081660 w 4186810"/>
                <a:gd name="connsiteY18" fmla="*/ 1708150 h 2116687"/>
                <a:gd name="connsiteX19" fmla="*/ 567310 w 4186810"/>
                <a:gd name="connsiteY19" fmla="*/ 1651000 h 2116687"/>
                <a:gd name="connsiteX20" fmla="*/ 408560 w 4186810"/>
                <a:gd name="connsiteY20" fmla="*/ 1441450 h 2116687"/>
                <a:gd name="connsiteX21" fmla="*/ 560960 w 4186810"/>
                <a:gd name="connsiteY21" fmla="*/ 1111250 h 2116687"/>
                <a:gd name="connsiteX22" fmla="*/ 732410 w 4186810"/>
                <a:gd name="connsiteY22" fmla="*/ 850900 h 2116687"/>
                <a:gd name="connsiteX23" fmla="*/ 910210 w 4186810"/>
                <a:gd name="connsiteY23" fmla="*/ 571500 h 2116687"/>
                <a:gd name="connsiteX24" fmla="*/ 922910 w 4186810"/>
                <a:gd name="connsiteY24" fmla="*/ 266700 h 2116687"/>
                <a:gd name="connsiteX25" fmla="*/ 670180 w 4186810"/>
                <a:gd name="connsiteY25" fmla="*/ 0 h 2116687"/>
                <a:gd name="connsiteX26" fmla="*/ 524130 w 4186810"/>
                <a:gd name="connsiteY26" fmla="*/ 114300 h 2116687"/>
                <a:gd name="connsiteX0" fmla="*/ 524130 w 4186810"/>
                <a:gd name="connsiteY0" fmla="*/ 114300 h 2111225"/>
                <a:gd name="connsiteX1" fmla="*/ 707010 w 4186810"/>
                <a:gd name="connsiteY1" fmla="*/ 377190 h 2111225"/>
                <a:gd name="connsiteX2" fmla="*/ 472060 w 4186810"/>
                <a:gd name="connsiteY2" fmla="*/ 787400 h 2111225"/>
                <a:gd name="connsiteX3" fmla="*/ 306960 w 4186810"/>
                <a:gd name="connsiteY3" fmla="*/ 990600 h 2111225"/>
                <a:gd name="connsiteX4" fmla="*/ 52960 w 4186810"/>
                <a:gd name="connsiteY4" fmla="*/ 1339850 h 2111225"/>
                <a:gd name="connsiteX5" fmla="*/ 21210 w 4186810"/>
                <a:gd name="connsiteY5" fmla="*/ 1651000 h 2111225"/>
                <a:gd name="connsiteX6" fmla="*/ 306960 w 4186810"/>
                <a:gd name="connsiteY6" fmla="*/ 1924050 h 2111225"/>
                <a:gd name="connsiteX7" fmla="*/ 922910 w 4186810"/>
                <a:gd name="connsiteY7" fmla="*/ 2101850 h 2111225"/>
                <a:gd name="connsiteX8" fmla="*/ 1710310 w 4186810"/>
                <a:gd name="connsiteY8" fmla="*/ 2070100 h 2111225"/>
                <a:gd name="connsiteX9" fmla="*/ 2262760 w 4186810"/>
                <a:gd name="connsiteY9" fmla="*/ 1930400 h 2111225"/>
                <a:gd name="connsiteX10" fmla="*/ 2859660 w 4186810"/>
                <a:gd name="connsiteY10" fmla="*/ 1733550 h 2111225"/>
                <a:gd name="connsiteX11" fmla="*/ 3367660 w 4186810"/>
                <a:gd name="connsiteY11" fmla="*/ 1466850 h 2111225"/>
                <a:gd name="connsiteX12" fmla="*/ 3970910 w 4186810"/>
                <a:gd name="connsiteY12" fmla="*/ 1123950 h 2111225"/>
                <a:gd name="connsiteX13" fmla="*/ 4186810 w 4186810"/>
                <a:gd name="connsiteY13" fmla="*/ 958850 h 2111225"/>
                <a:gd name="connsiteX14" fmla="*/ 3989960 w 4186810"/>
                <a:gd name="connsiteY14" fmla="*/ 565150 h 2111225"/>
                <a:gd name="connsiteX15" fmla="*/ 3285110 w 4186810"/>
                <a:gd name="connsiteY15" fmla="*/ 996950 h 2111225"/>
                <a:gd name="connsiteX16" fmla="*/ 2485010 w 4186810"/>
                <a:gd name="connsiteY16" fmla="*/ 1346200 h 2111225"/>
                <a:gd name="connsiteX17" fmla="*/ 1602360 w 4186810"/>
                <a:gd name="connsiteY17" fmla="*/ 1631950 h 2111225"/>
                <a:gd name="connsiteX18" fmla="*/ 1081660 w 4186810"/>
                <a:gd name="connsiteY18" fmla="*/ 1708150 h 2111225"/>
                <a:gd name="connsiteX19" fmla="*/ 567310 w 4186810"/>
                <a:gd name="connsiteY19" fmla="*/ 1651000 h 2111225"/>
                <a:gd name="connsiteX20" fmla="*/ 408560 w 4186810"/>
                <a:gd name="connsiteY20" fmla="*/ 1441450 h 2111225"/>
                <a:gd name="connsiteX21" fmla="*/ 560960 w 4186810"/>
                <a:gd name="connsiteY21" fmla="*/ 1111250 h 2111225"/>
                <a:gd name="connsiteX22" fmla="*/ 732410 w 4186810"/>
                <a:gd name="connsiteY22" fmla="*/ 850900 h 2111225"/>
                <a:gd name="connsiteX23" fmla="*/ 910210 w 4186810"/>
                <a:gd name="connsiteY23" fmla="*/ 571500 h 2111225"/>
                <a:gd name="connsiteX24" fmla="*/ 922910 w 4186810"/>
                <a:gd name="connsiteY24" fmla="*/ 266700 h 2111225"/>
                <a:gd name="connsiteX25" fmla="*/ 670180 w 4186810"/>
                <a:gd name="connsiteY25" fmla="*/ 0 h 2111225"/>
                <a:gd name="connsiteX26" fmla="*/ 524130 w 4186810"/>
                <a:gd name="connsiteY26" fmla="*/ 114300 h 2111225"/>
                <a:gd name="connsiteX0" fmla="*/ 524130 w 4186810"/>
                <a:gd name="connsiteY0" fmla="*/ 114300 h 2111225"/>
                <a:gd name="connsiteX1" fmla="*/ 707010 w 4186810"/>
                <a:gd name="connsiteY1" fmla="*/ 377190 h 2111225"/>
                <a:gd name="connsiteX2" fmla="*/ 472060 w 4186810"/>
                <a:gd name="connsiteY2" fmla="*/ 787400 h 2111225"/>
                <a:gd name="connsiteX3" fmla="*/ 306960 w 4186810"/>
                <a:gd name="connsiteY3" fmla="*/ 990600 h 2111225"/>
                <a:gd name="connsiteX4" fmla="*/ 52960 w 4186810"/>
                <a:gd name="connsiteY4" fmla="*/ 1339850 h 2111225"/>
                <a:gd name="connsiteX5" fmla="*/ 21210 w 4186810"/>
                <a:gd name="connsiteY5" fmla="*/ 1651000 h 2111225"/>
                <a:gd name="connsiteX6" fmla="*/ 306960 w 4186810"/>
                <a:gd name="connsiteY6" fmla="*/ 1924050 h 2111225"/>
                <a:gd name="connsiteX7" fmla="*/ 922910 w 4186810"/>
                <a:gd name="connsiteY7" fmla="*/ 2101850 h 2111225"/>
                <a:gd name="connsiteX8" fmla="*/ 1710310 w 4186810"/>
                <a:gd name="connsiteY8" fmla="*/ 2070100 h 2111225"/>
                <a:gd name="connsiteX9" fmla="*/ 2262760 w 4186810"/>
                <a:gd name="connsiteY9" fmla="*/ 1930400 h 2111225"/>
                <a:gd name="connsiteX10" fmla="*/ 2859660 w 4186810"/>
                <a:gd name="connsiteY10" fmla="*/ 1733550 h 2111225"/>
                <a:gd name="connsiteX11" fmla="*/ 3367660 w 4186810"/>
                <a:gd name="connsiteY11" fmla="*/ 1466850 h 2111225"/>
                <a:gd name="connsiteX12" fmla="*/ 3970910 w 4186810"/>
                <a:gd name="connsiteY12" fmla="*/ 1123950 h 2111225"/>
                <a:gd name="connsiteX13" fmla="*/ 4186810 w 4186810"/>
                <a:gd name="connsiteY13" fmla="*/ 958850 h 2111225"/>
                <a:gd name="connsiteX14" fmla="*/ 3989960 w 4186810"/>
                <a:gd name="connsiteY14" fmla="*/ 565150 h 2111225"/>
                <a:gd name="connsiteX15" fmla="*/ 2485010 w 4186810"/>
                <a:gd name="connsiteY15" fmla="*/ 1346200 h 2111225"/>
                <a:gd name="connsiteX16" fmla="*/ 1602360 w 4186810"/>
                <a:gd name="connsiteY16" fmla="*/ 1631950 h 2111225"/>
                <a:gd name="connsiteX17" fmla="*/ 1081660 w 4186810"/>
                <a:gd name="connsiteY17" fmla="*/ 1708150 h 2111225"/>
                <a:gd name="connsiteX18" fmla="*/ 567310 w 4186810"/>
                <a:gd name="connsiteY18" fmla="*/ 1651000 h 2111225"/>
                <a:gd name="connsiteX19" fmla="*/ 408560 w 4186810"/>
                <a:gd name="connsiteY19" fmla="*/ 1441450 h 2111225"/>
                <a:gd name="connsiteX20" fmla="*/ 560960 w 4186810"/>
                <a:gd name="connsiteY20" fmla="*/ 1111250 h 2111225"/>
                <a:gd name="connsiteX21" fmla="*/ 732410 w 4186810"/>
                <a:gd name="connsiteY21" fmla="*/ 850900 h 2111225"/>
                <a:gd name="connsiteX22" fmla="*/ 910210 w 4186810"/>
                <a:gd name="connsiteY22" fmla="*/ 571500 h 2111225"/>
                <a:gd name="connsiteX23" fmla="*/ 922910 w 4186810"/>
                <a:gd name="connsiteY23" fmla="*/ 266700 h 2111225"/>
                <a:gd name="connsiteX24" fmla="*/ 670180 w 4186810"/>
                <a:gd name="connsiteY24" fmla="*/ 0 h 2111225"/>
                <a:gd name="connsiteX25" fmla="*/ 524130 w 4186810"/>
                <a:gd name="connsiteY25" fmla="*/ 114300 h 2111225"/>
                <a:gd name="connsiteX0" fmla="*/ 524130 w 4186810"/>
                <a:gd name="connsiteY0" fmla="*/ 114300 h 2111225"/>
                <a:gd name="connsiteX1" fmla="*/ 707010 w 4186810"/>
                <a:gd name="connsiteY1" fmla="*/ 377190 h 2111225"/>
                <a:gd name="connsiteX2" fmla="*/ 472060 w 4186810"/>
                <a:gd name="connsiteY2" fmla="*/ 787400 h 2111225"/>
                <a:gd name="connsiteX3" fmla="*/ 306960 w 4186810"/>
                <a:gd name="connsiteY3" fmla="*/ 990600 h 2111225"/>
                <a:gd name="connsiteX4" fmla="*/ 52960 w 4186810"/>
                <a:gd name="connsiteY4" fmla="*/ 1339850 h 2111225"/>
                <a:gd name="connsiteX5" fmla="*/ 21210 w 4186810"/>
                <a:gd name="connsiteY5" fmla="*/ 1651000 h 2111225"/>
                <a:gd name="connsiteX6" fmla="*/ 306960 w 4186810"/>
                <a:gd name="connsiteY6" fmla="*/ 1924050 h 2111225"/>
                <a:gd name="connsiteX7" fmla="*/ 922910 w 4186810"/>
                <a:gd name="connsiteY7" fmla="*/ 2101850 h 2111225"/>
                <a:gd name="connsiteX8" fmla="*/ 1710310 w 4186810"/>
                <a:gd name="connsiteY8" fmla="*/ 2070100 h 2111225"/>
                <a:gd name="connsiteX9" fmla="*/ 2262760 w 4186810"/>
                <a:gd name="connsiteY9" fmla="*/ 1930400 h 2111225"/>
                <a:gd name="connsiteX10" fmla="*/ 2859660 w 4186810"/>
                <a:gd name="connsiteY10" fmla="*/ 1733550 h 2111225"/>
                <a:gd name="connsiteX11" fmla="*/ 3970910 w 4186810"/>
                <a:gd name="connsiteY11" fmla="*/ 1123950 h 2111225"/>
                <a:gd name="connsiteX12" fmla="*/ 4186810 w 4186810"/>
                <a:gd name="connsiteY12" fmla="*/ 958850 h 2111225"/>
                <a:gd name="connsiteX13" fmla="*/ 3989960 w 4186810"/>
                <a:gd name="connsiteY13" fmla="*/ 565150 h 2111225"/>
                <a:gd name="connsiteX14" fmla="*/ 2485010 w 4186810"/>
                <a:gd name="connsiteY14" fmla="*/ 1346200 h 2111225"/>
                <a:gd name="connsiteX15" fmla="*/ 1602360 w 4186810"/>
                <a:gd name="connsiteY15" fmla="*/ 1631950 h 2111225"/>
                <a:gd name="connsiteX16" fmla="*/ 1081660 w 4186810"/>
                <a:gd name="connsiteY16" fmla="*/ 1708150 h 2111225"/>
                <a:gd name="connsiteX17" fmla="*/ 567310 w 4186810"/>
                <a:gd name="connsiteY17" fmla="*/ 1651000 h 2111225"/>
                <a:gd name="connsiteX18" fmla="*/ 408560 w 4186810"/>
                <a:gd name="connsiteY18" fmla="*/ 1441450 h 2111225"/>
                <a:gd name="connsiteX19" fmla="*/ 560960 w 4186810"/>
                <a:gd name="connsiteY19" fmla="*/ 1111250 h 2111225"/>
                <a:gd name="connsiteX20" fmla="*/ 732410 w 4186810"/>
                <a:gd name="connsiteY20" fmla="*/ 850900 h 2111225"/>
                <a:gd name="connsiteX21" fmla="*/ 910210 w 4186810"/>
                <a:gd name="connsiteY21" fmla="*/ 571500 h 2111225"/>
                <a:gd name="connsiteX22" fmla="*/ 922910 w 4186810"/>
                <a:gd name="connsiteY22" fmla="*/ 266700 h 2111225"/>
                <a:gd name="connsiteX23" fmla="*/ 670180 w 4186810"/>
                <a:gd name="connsiteY23" fmla="*/ 0 h 2111225"/>
                <a:gd name="connsiteX24" fmla="*/ 524130 w 4186810"/>
                <a:gd name="connsiteY24" fmla="*/ 114300 h 2111225"/>
                <a:gd name="connsiteX0" fmla="*/ 524130 w 4186810"/>
                <a:gd name="connsiteY0" fmla="*/ 114300 h 2111225"/>
                <a:gd name="connsiteX1" fmla="*/ 707010 w 4186810"/>
                <a:gd name="connsiteY1" fmla="*/ 377190 h 2111225"/>
                <a:gd name="connsiteX2" fmla="*/ 472060 w 4186810"/>
                <a:gd name="connsiteY2" fmla="*/ 787400 h 2111225"/>
                <a:gd name="connsiteX3" fmla="*/ 306960 w 4186810"/>
                <a:gd name="connsiteY3" fmla="*/ 990600 h 2111225"/>
                <a:gd name="connsiteX4" fmla="*/ 52960 w 4186810"/>
                <a:gd name="connsiteY4" fmla="*/ 1339850 h 2111225"/>
                <a:gd name="connsiteX5" fmla="*/ 21210 w 4186810"/>
                <a:gd name="connsiteY5" fmla="*/ 1651000 h 2111225"/>
                <a:gd name="connsiteX6" fmla="*/ 306960 w 4186810"/>
                <a:gd name="connsiteY6" fmla="*/ 1924050 h 2111225"/>
                <a:gd name="connsiteX7" fmla="*/ 922910 w 4186810"/>
                <a:gd name="connsiteY7" fmla="*/ 2101850 h 2111225"/>
                <a:gd name="connsiteX8" fmla="*/ 1710310 w 4186810"/>
                <a:gd name="connsiteY8" fmla="*/ 2070100 h 2111225"/>
                <a:gd name="connsiteX9" fmla="*/ 2262760 w 4186810"/>
                <a:gd name="connsiteY9" fmla="*/ 1930400 h 2111225"/>
                <a:gd name="connsiteX10" fmla="*/ 2859660 w 4186810"/>
                <a:gd name="connsiteY10" fmla="*/ 1733550 h 2111225"/>
                <a:gd name="connsiteX11" fmla="*/ 4186810 w 4186810"/>
                <a:gd name="connsiteY11" fmla="*/ 958850 h 2111225"/>
                <a:gd name="connsiteX12" fmla="*/ 3989960 w 4186810"/>
                <a:gd name="connsiteY12" fmla="*/ 565150 h 2111225"/>
                <a:gd name="connsiteX13" fmla="*/ 2485010 w 4186810"/>
                <a:gd name="connsiteY13" fmla="*/ 1346200 h 2111225"/>
                <a:gd name="connsiteX14" fmla="*/ 1602360 w 4186810"/>
                <a:gd name="connsiteY14" fmla="*/ 1631950 h 2111225"/>
                <a:gd name="connsiteX15" fmla="*/ 1081660 w 4186810"/>
                <a:gd name="connsiteY15" fmla="*/ 1708150 h 2111225"/>
                <a:gd name="connsiteX16" fmla="*/ 567310 w 4186810"/>
                <a:gd name="connsiteY16" fmla="*/ 1651000 h 2111225"/>
                <a:gd name="connsiteX17" fmla="*/ 408560 w 4186810"/>
                <a:gd name="connsiteY17" fmla="*/ 1441450 h 2111225"/>
                <a:gd name="connsiteX18" fmla="*/ 560960 w 4186810"/>
                <a:gd name="connsiteY18" fmla="*/ 1111250 h 2111225"/>
                <a:gd name="connsiteX19" fmla="*/ 732410 w 4186810"/>
                <a:gd name="connsiteY19" fmla="*/ 850900 h 2111225"/>
                <a:gd name="connsiteX20" fmla="*/ 910210 w 4186810"/>
                <a:gd name="connsiteY20" fmla="*/ 571500 h 2111225"/>
                <a:gd name="connsiteX21" fmla="*/ 922910 w 4186810"/>
                <a:gd name="connsiteY21" fmla="*/ 266700 h 2111225"/>
                <a:gd name="connsiteX22" fmla="*/ 670180 w 4186810"/>
                <a:gd name="connsiteY22" fmla="*/ 0 h 2111225"/>
                <a:gd name="connsiteX23" fmla="*/ 524130 w 4186810"/>
                <a:gd name="connsiteY23" fmla="*/ 114300 h 2111225"/>
                <a:gd name="connsiteX0" fmla="*/ 524130 w 3994396"/>
                <a:gd name="connsiteY0" fmla="*/ 114300 h 2111225"/>
                <a:gd name="connsiteX1" fmla="*/ 707010 w 3994396"/>
                <a:gd name="connsiteY1" fmla="*/ 377190 h 2111225"/>
                <a:gd name="connsiteX2" fmla="*/ 472060 w 3994396"/>
                <a:gd name="connsiteY2" fmla="*/ 787400 h 2111225"/>
                <a:gd name="connsiteX3" fmla="*/ 306960 w 3994396"/>
                <a:gd name="connsiteY3" fmla="*/ 990600 h 2111225"/>
                <a:gd name="connsiteX4" fmla="*/ 52960 w 3994396"/>
                <a:gd name="connsiteY4" fmla="*/ 1339850 h 2111225"/>
                <a:gd name="connsiteX5" fmla="*/ 21210 w 3994396"/>
                <a:gd name="connsiteY5" fmla="*/ 1651000 h 2111225"/>
                <a:gd name="connsiteX6" fmla="*/ 306960 w 3994396"/>
                <a:gd name="connsiteY6" fmla="*/ 1924050 h 2111225"/>
                <a:gd name="connsiteX7" fmla="*/ 922910 w 3994396"/>
                <a:gd name="connsiteY7" fmla="*/ 2101850 h 2111225"/>
                <a:gd name="connsiteX8" fmla="*/ 1710310 w 3994396"/>
                <a:gd name="connsiteY8" fmla="*/ 2070100 h 2111225"/>
                <a:gd name="connsiteX9" fmla="*/ 2262760 w 3994396"/>
                <a:gd name="connsiteY9" fmla="*/ 1930400 h 2111225"/>
                <a:gd name="connsiteX10" fmla="*/ 2859660 w 3994396"/>
                <a:gd name="connsiteY10" fmla="*/ 1733550 h 2111225"/>
                <a:gd name="connsiteX11" fmla="*/ 3424810 w 3994396"/>
                <a:gd name="connsiteY11" fmla="*/ 1390650 h 2111225"/>
                <a:gd name="connsiteX12" fmla="*/ 3989960 w 3994396"/>
                <a:gd name="connsiteY12" fmla="*/ 565150 h 2111225"/>
                <a:gd name="connsiteX13" fmla="*/ 2485010 w 3994396"/>
                <a:gd name="connsiteY13" fmla="*/ 1346200 h 2111225"/>
                <a:gd name="connsiteX14" fmla="*/ 1602360 w 3994396"/>
                <a:gd name="connsiteY14" fmla="*/ 1631950 h 2111225"/>
                <a:gd name="connsiteX15" fmla="*/ 1081660 w 3994396"/>
                <a:gd name="connsiteY15" fmla="*/ 1708150 h 2111225"/>
                <a:gd name="connsiteX16" fmla="*/ 567310 w 3994396"/>
                <a:gd name="connsiteY16" fmla="*/ 1651000 h 2111225"/>
                <a:gd name="connsiteX17" fmla="*/ 408560 w 3994396"/>
                <a:gd name="connsiteY17" fmla="*/ 1441450 h 2111225"/>
                <a:gd name="connsiteX18" fmla="*/ 560960 w 3994396"/>
                <a:gd name="connsiteY18" fmla="*/ 1111250 h 2111225"/>
                <a:gd name="connsiteX19" fmla="*/ 732410 w 3994396"/>
                <a:gd name="connsiteY19" fmla="*/ 850900 h 2111225"/>
                <a:gd name="connsiteX20" fmla="*/ 910210 w 3994396"/>
                <a:gd name="connsiteY20" fmla="*/ 571500 h 2111225"/>
                <a:gd name="connsiteX21" fmla="*/ 922910 w 3994396"/>
                <a:gd name="connsiteY21" fmla="*/ 266700 h 2111225"/>
                <a:gd name="connsiteX22" fmla="*/ 670180 w 3994396"/>
                <a:gd name="connsiteY22" fmla="*/ 0 h 2111225"/>
                <a:gd name="connsiteX23" fmla="*/ 524130 w 3994396"/>
                <a:gd name="connsiteY23" fmla="*/ 114300 h 2111225"/>
                <a:gd name="connsiteX0" fmla="*/ 524130 w 3424810"/>
                <a:gd name="connsiteY0" fmla="*/ 114300 h 2111225"/>
                <a:gd name="connsiteX1" fmla="*/ 707010 w 3424810"/>
                <a:gd name="connsiteY1" fmla="*/ 377190 h 2111225"/>
                <a:gd name="connsiteX2" fmla="*/ 472060 w 3424810"/>
                <a:gd name="connsiteY2" fmla="*/ 787400 h 2111225"/>
                <a:gd name="connsiteX3" fmla="*/ 306960 w 3424810"/>
                <a:gd name="connsiteY3" fmla="*/ 990600 h 2111225"/>
                <a:gd name="connsiteX4" fmla="*/ 52960 w 3424810"/>
                <a:gd name="connsiteY4" fmla="*/ 1339850 h 2111225"/>
                <a:gd name="connsiteX5" fmla="*/ 21210 w 3424810"/>
                <a:gd name="connsiteY5" fmla="*/ 1651000 h 2111225"/>
                <a:gd name="connsiteX6" fmla="*/ 306960 w 3424810"/>
                <a:gd name="connsiteY6" fmla="*/ 1924050 h 2111225"/>
                <a:gd name="connsiteX7" fmla="*/ 922910 w 3424810"/>
                <a:gd name="connsiteY7" fmla="*/ 2101850 h 2111225"/>
                <a:gd name="connsiteX8" fmla="*/ 1710310 w 3424810"/>
                <a:gd name="connsiteY8" fmla="*/ 2070100 h 2111225"/>
                <a:gd name="connsiteX9" fmla="*/ 2262760 w 3424810"/>
                <a:gd name="connsiteY9" fmla="*/ 1930400 h 2111225"/>
                <a:gd name="connsiteX10" fmla="*/ 2859660 w 3424810"/>
                <a:gd name="connsiteY10" fmla="*/ 1733550 h 2111225"/>
                <a:gd name="connsiteX11" fmla="*/ 3424810 w 3424810"/>
                <a:gd name="connsiteY11" fmla="*/ 1390650 h 2111225"/>
                <a:gd name="connsiteX12" fmla="*/ 3113660 w 3424810"/>
                <a:gd name="connsiteY12" fmla="*/ 1028700 h 2111225"/>
                <a:gd name="connsiteX13" fmla="*/ 2485010 w 3424810"/>
                <a:gd name="connsiteY13" fmla="*/ 1346200 h 2111225"/>
                <a:gd name="connsiteX14" fmla="*/ 1602360 w 3424810"/>
                <a:gd name="connsiteY14" fmla="*/ 1631950 h 2111225"/>
                <a:gd name="connsiteX15" fmla="*/ 1081660 w 3424810"/>
                <a:gd name="connsiteY15" fmla="*/ 1708150 h 2111225"/>
                <a:gd name="connsiteX16" fmla="*/ 567310 w 3424810"/>
                <a:gd name="connsiteY16" fmla="*/ 1651000 h 2111225"/>
                <a:gd name="connsiteX17" fmla="*/ 408560 w 3424810"/>
                <a:gd name="connsiteY17" fmla="*/ 1441450 h 2111225"/>
                <a:gd name="connsiteX18" fmla="*/ 560960 w 3424810"/>
                <a:gd name="connsiteY18" fmla="*/ 1111250 h 2111225"/>
                <a:gd name="connsiteX19" fmla="*/ 732410 w 3424810"/>
                <a:gd name="connsiteY19" fmla="*/ 850900 h 2111225"/>
                <a:gd name="connsiteX20" fmla="*/ 910210 w 3424810"/>
                <a:gd name="connsiteY20" fmla="*/ 571500 h 2111225"/>
                <a:gd name="connsiteX21" fmla="*/ 922910 w 3424810"/>
                <a:gd name="connsiteY21" fmla="*/ 266700 h 2111225"/>
                <a:gd name="connsiteX22" fmla="*/ 670180 w 3424810"/>
                <a:gd name="connsiteY22" fmla="*/ 0 h 2111225"/>
                <a:gd name="connsiteX23" fmla="*/ 524130 w 3424810"/>
                <a:gd name="connsiteY23" fmla="*/ 114300 h 2111225"/>
                <a:gd name="connsiteX0" fmla="*/ 524130 w 3424810"/>
                <a:gd name="connsiteY0" fmla="*/ 114300 h 2111225"/>
                <a:gd name="connsiteX1" fmla="*/ 707010 w 3424810"/>
                <a:gd name="connsiteY1" fmla="*/ 377190 h 2111225"/>
                <a:gd name="connsiteX2" fmla="*/ 472060 w 3424810"/>
                <a:gd name="connsiteY2" fmla="*/ 787400 h 2111225"/>
                <a:gd name="connsiteX3" fmla="*/ 306960 w 3424810"/>
                <a:gd name="connsiteY3" fmla="*/ 990600 h 2111225"/>
                <a:gd name="connsiteX4" fmla="*/ 52960 w 3424810"/>
                <a:gd name="connsiteY4" fmla="*/ 1339850 h 2111225"/>
                <a:gd name="connsiteX5" fmla="*/ 21210 w 3424810"/>
                <a:gd name="connsiteY5" fmla="*/ 1651000 h 2111225"/>
                <a:gd name="connsiteX6" fmla="*/ 306960 w 3424810"/>
                <a:gd name="connsiteY6" fmla="*/ 1924050 h 2111225"/>
                <a:gd name="connsiteX7" fmla="*/ 922910 w 3424810"/>
                <a:gd name="connsiteY7" fmla="*/ 2101850 h 2111225"/>
                <a:gd name="connsiteX8" fmla="*/ 1710310 w 3424810"/>
                <a:gd name="connsiteY8" fmla="*/ 2070100 h 2111225"/>
                <a:gd name="connsiteX9" fmla="*/ 2262760 w 3424810"/>
                <a:gd name="connsiteY9" fmla="*/ 1930400 h 2111225"/>
                <a:gd name="connsiteX10" fmla="*/ 2859660 w 3424810"/>
                <a:gd name="connsiteY10" fmla="*/ 1733550 h 2111225"/>
                <a:gd name="connsiteX11" fmla="*/ 3424810 w 3424810"/>
                <a:gd name="connsiteY11" fmla="*/ 1390650 h 2111225"/>
                <a:gd name="connsiteX12" fmla="*/ 3113660 w 3424810"/>
                <a:gd name="connsiteY12" fmla="*/ 1028700 h 2111225"/>
                <a:gd name="connsiteX13" fmla="*/ 2485010 w 3424810"/>
                <a:gd name="connsiteY13" fmla="*/ 1346200 h 2111225"/>
                <a:gd name="connsiteX14" fmla="*/ 1602360 w 3424810"/>
                <a:gd name="connsiteY14" fmla="*/ 1631950 h 2111225"/>
                <a:gd name="connsiteX15" fmla="*/ 1081660 w 3424810"/>
                <a:gd name="connsiteY15" fmla="*/ 1708150 h 2111225"/>
                <a:gd name="connsiteX16" fmla="*/ 567310 w 3424810"/>
                <a:gd name="connsiteY16" fmla="*/ 1651000 h 2111225"/>
                <a:gd name="connsiteX17" fmla="*/ 408560 w 3424810"/>
                <a:gd name="connsiteY17" fmla="*/ 1441450 h 2111225"/>
                <a:gd name="connsiteX18" fmla="*/ 560960 w 3424810"/>
                <a:gd name="connsiteY18" fmla="*/ 1111250 h 2111225"/>
                <a:gd name="connsiteX19" fmla="*/ 732410 w 3424810"/>
                <a:gd name="connsiteY19" fmla="*/ 850900 h 2111225"/>
                <a:gd name="connsiteX20" fmla="*/ 910210 w 3424810"/>
                <a:gd name="connsiteY20" fmla="*/ 571500 h 2111225"/>
                <a:gd name="connsiteX21" fmla="*/ 922910 w 3424810"/>
                <a:gd name="connsiteY21" fmla="*/ 266700 h 2111225"/>
                <a:gd name="connsiteX22" fmla="*/ 670180 w 3424810"/>
                <a:gd name="connsiteY22" fmla="*/ 0 h 2111225"/>
                <a:gd name="connsiteX23" fmla="*/ 524130 w 3424810"/>
                <a:gd name="connsiteY23" fmla="*/ 114300 h 2111225"/>
                <a:gd name="connsiteX0" fmla="*/ 524130 w 3424810"/>
                <a:gd name="connsiteY0" fmla="*/ 114300 h 2111225"/>
                <a:gd name="connsiteX1" fmla="*/ 707010 w 3424810"/>
                <a:gd name="connsiteY1" fmla="*/ 377190 h 2111225"/>
                <a:gd name="connsiteX2" fmla="*/ 472060 w 3424810"/>
                <a:gd name="connsiteY2" fmla="*/ 787400 h 2111225"/>
                <a:gd name="connsiteX3" fmla="*/ 306960 w 3424810"/>
                <a:gd name="connsiteY3" fmla="*/ 990600 h 2111225"/>
                <a:gd name="connsiteX4" fmla="*/ 52960 w 3424810"/>
                <a:gd name="connsiteY4" fmla="*/ 1339850 h 2111225"/>
                <a:gd name="connsiteX5" fmla="*/ 21210 w 3424810"/>
                <a:gd name="connsiteY5" fmla="*/ 1651000 h 2111225"/>
                <a:gd name="connsiteX6" fmla="*/ 306960 w 3424810"/>
                <a:gd name="connsiteY6" fmla="*/ 1924050 h 2111225"/>
                <a:gd name="connsiteX7" fmla="*/ 922910 w 3424810"/>
                <a:gd name="connsiteY7" fmla="*/ 2101850 h 2111225"/>
                <a:gd name="connsiteX8" fmla="*/ 1710310 w 3424810"/>
                <a:gd name="connsiteY8" fmla="*/ 2070100 h 2111225"/>
                <a:gd name="connsiteX9" fmla="*/ 2262760 w 3424810"/>
                <a:gd name="connsiteY9" fmla="*/ 1930400 h 2111225"/>
                <a:gd name="connsiteX10" fmla="*/ 2859660 w 3424810"/>
                <a:gd name="connsiteY10" fmla="*/ 1733550 h 2111225"/>
                <a:gd name="connsiteX11" fmla="*/ 3424810 w 3424810"/>
                <a:gd name="connsiteY11" fmla="*/ 1390650 h 2111225"/>
                <a:gd name="connsiteX12" fmla="*/ 3113660 w 3424810"/>
                <a:gd name="connsiteY12" fmla="*/ 1028700 h 2111225"/>
                <a:gd name="connsiteX13" fmla="*/ 2485010 w 3424810"/>
                <a:gd name="connsiteY13" fmla="*/ 1346200 h 2111225"/>
                <a:gd name="connsiteX14" fmla="*/ 1602360 w 3424810"/>
                <a:gd name="connsiteY14" fmla="*/ 1631950 h 2111225"/>
                <a:gd name="connsiteX15" fmla="*/ 1081660 w 3424810"/>
                <a:gd name="connsiteY15" fmla="*/ 1708150 h 2111225"/>
                <a:gd name="connsiteX16" fmla="*/ 567310 w 3424810"/>
                <a:gd name="connsiteY16" fmla="*/ 1651000 h 2111225"/>
                <a:gd name="connsiteX17" fmla="*/ 408560 w 3424810"/>
                <a:gd name="connsiteY17" fmla="*/ 1441450 h 2111225"/>
                <a:gd name="connsiteX18" fmla="*/ 560960 w 3424810"/>
                <a:gd name="connsiteY18" fmla="*/ 1111250 h 2111225"/>
                <a:gd name="connsiteX19" fmla="*/ 732410 w 3424810"/>
                <a:gd name="connsiteY19" fmla="*/ 850900 h 2111225"/>
                <a:gd name="connsiteX20" fmla="*/ 910210 w 3424810"/>
                <a:gd name="connsiteY20" fmla="*/ 571500 h 2111225"/>
                <a:gd name="connsiteX21" fmla="*/ 922910 w 3424810"/>
                <a:gd name="connsiteY21" fmla="*/ 266700 h 2111225"/>
                <a:gd name="connsiteX22" fmla="*/ 670180 w 3424810"/>
                <a:gd name="connsiteY22" fmla="*/ 0 h 2111225"/>
                <a:gd name="connsiteX23" fmla="*/ 524130 w 3424810"/>
                <a:gd name="connsiteY23" fmla="*/ 114300 h 2111225"/>
                <a:gd name="connsiteX0" fmla="*/ 524130 w 3424810"/>
                <a:gd name="connsiteY0" fmla="*/ 114300 h 2111225"/>
                <a:gd name="connsiteX1" fmla="*/ 707010 w 3424810"/>
                <a:gd name="connsiteY1" fmla="*/ 377190 h 2111225"/>
                <a:gd name="connsiteX2" fmla="*/ 472060 w 3424810"/>
                <a:gd name="connsiteY2" fmla="*/ 787400 h 2111225"/>
                <a:gd name="connsiteX3" fmla="*/ 306960 w 3424810"/>
                <a:gd name="connsiteY3" fmla="*/ 990600 h 2111225"/>
                <a:gd name="connsiteX4" fmla="*/ 52960 w 3424810"/>
                <a:gd name="connsiteY4" fmla="*/ 1339850 h 2111225"/>
                <a:gd name="connsiteX5" fmla="*/ 21210 w 3424810"/>
                <a:gd name="connsiteY5" fmla="*/ 1651000 h 2111225"/>
                <a:gd name="connsiteX6" fmla="*/ 306960 w 3424810"/>
                <a:gd name="connsiteY6" fmla="*/ 1924050 h 2111225"/>
                <a:gd name="connsiteX7" fmla="*/ 922910 w 3424810"/>
                <a:gd name="connsiteY7" fmla="*/ 2101850 h 2111225"/>
                <a:gd name="connsiteX8" fmla="*/ 1710310 w 3424810"/>
                <a:gd name="connsiteY8" fmla="*/ 2070100 h 2111225"/>
                <a:gd name="connsiteX9" fmla="*/ 2262760 w 3424810"/>
                <a:gd name="connsiteY9" fmla="*/ 1930400 h 2111225"/>
                <a:gd name="connsiteX10" fmla="*/ 2859660 w 3424810"/>
                <a:gd name="connsiteY10" fmla="*/ 1733550 h 2111225"/>
                <a:gd name="connsiteX11" fmla="*/ 3424810 w 3424810"/>
                <a:gd name="connsiteY11" fmla="*/ 1390650 h 2111225"/>
                <a:gd name="connsiteX12" fmla="*/ 3113660 w 3424810"/>
                <a:gd name="connsiteY12" fmla="*/ 1028700 h 2111225"/>
                <a:gd name="connsiteX13" fmla="*/ 2485010 w 3424810"/>
                <a:gd name="connsiteY13" fmla="*/ 1346200 h 2111225"/>
                <a:gd name="connsiteX14" fmla="*/ 1602360 w 3424810"/>
                <a:gd name="connsiteY14" fmla="*/ 1631950 h 2111225"/>
                <a:gd name="connsiteX15" fmla="*/ 1081660 w 3424810"/>
                <a:gd name="connsiteY15" fmla="*/ 1708150 h 2111225"/>
                <a:gd name="connsiteX16" fmla="*/ 567310 w 3424810"/>
                <a:gd name="connsiteY16" fmla="*/ 1651000 h 2111225"/>
                <a:gd name="connsiteX17" fmla="*/ 408560 w 3424810"/>
                <a:gd name="connsiteY17" fmla="*/ 1441450 h 2111225"/>
                <a:gd name="connsiteX18" fmla="*/ 560960 w 3424810"/>
                <a:gd name="connsiteY18" fmla="*/ 1111250 h 2111225"/>
                <a:gd name="connsiteX19" fmla="*/ 732410 w 3424810"/>
                <a:gd name="connsiteY19" fmla="*/ 850900 h 2111225"/>
                <a:gd name="connsiteX20" fmla="*/ 910210 w 3424810"/>
                <a:gd name="connsiteY20" fmla="*/ 571500 h 2111225"/>
                <a:gd name="connsiteX21" fmla="*/ 922910 w 3424810"/>
                <a:gd name="connsiteY21" fmla="*/ 266700 h 2111225"/>
                <a:gd name="connsiteX22" fmla="*/ 670180 w 3424810"/>
                <a:gd name="connsiteY22" fmla="*/ 0 h 2111225"/>
                <a:gd name="connsiteX23" fmla="*/ 524130 w 3424810"/>
                <a:gd name="connsiteY23" fmla="*/ 114300 h 2111225"/>
                <a:gd name="connsiteX0" fmla="*/ 524130 w 3424810"/>
                <a:gd name="connsiteY0" fmla="*/ 114300 h 2110432"/>
                <a:gd name="connsiteX1" fmla="*/ 707010 w 3424810"/>
                <a:gd name="connsiteY1" fmla="*/ 377190 h 2110432"/>
                <a:gd name="connsiteX2" fmla="*/ 472060 w 3424810"/>
                <a:gd name="connsiteY2" fmla="*/ 787400 h 2110432"/>
                <a:gd name="connsiteX3" fmla="*/ 306960 w 3424810"/>
                <a:gd name="connsiteY3" fmla="*/ 990600 h 2110432"/>
                <a:gd name="connsiteX4" fmla="*/ 52960 w 3424810"/>
                <a:gd name="connsiteY4" fmla="*/ 1339850 h 2110432"/>
                <a:gd name="connsiteX5" fmla="*/ 21210 w 3424810"/>
                <a:gd name="connsiteY5" fmla="*/ 1651000 h 2110432"/>
                <a:gd name="connsiteX6" fmla="*/ 306960 w 3424810"/>
                <a:gd name="connsiteY6" fmla="*/ 1924050 h 2110432"/>
                <a:gd name="connsiteX7" fmla="*/ 922910 w 3424810"/>
                <a:gd name="connsiteY7" fmla="*/ 2101850 h 2110432"/>
                <a:gd name="connsiteX8" fmla="*/ 1710310 w 3424810"/>
                <a:gd name="connsiteY8" fmla="*/ 2070100 h 2110432"/>
                <a:gd name="connsiteX9" fmla="*/ 2281810 w 3424810"/>
                <a:gd name="connsiteY9" fmla="*/ 1962150 h 2110432"/>
                <a:gd name="connsiteX10" fmla="*/ 2859660 w 3424810"/>
                <a:gd name="connsiteY10" fmla="*/ 1733550 h 2110432"/>
                <a:gd name="connsiteX11" fmla="*/ 3424810 w 3424810"/>
                <a:gd name="connsiteY11" fmla="*/ 1390650 h 2110432"/>
                <a:gd name="connsiteX12" fmla="*/ 3113660 w 3424810"/>
                <a:gd name="connsiteY12" fmla="*/ 1028700 h 2110432"/>
                <a:gd name="connsiteX13" fmla="*/ 2485010 w 3424810"/>
                <a:gd name="connsiteY13" fmla="*/ 1346200 h 2110432"/>
                <a:gd name="connsiteX14" fmla="*/ 1602360 w 3424810"/>
                <a:gd name="connsiteY14" fmla="*/ 1631950 h 2110432"/>
                <a:gd name="connsiteX15" fmla="*/ 1081660 w 3424810"/>
                <a:gd name="connsiteY15" fmla="*/ 1708150 h 2110432"/>
                <a:gd name="connsiteX16" fmla="*/ 567310 w 3424810"/>
                <a:gd name="connsiteY16" fmla="*/ 1651000 h 2110432"/>
                <a:gd name="connsiteX17" fmla="*/ 408560 w 3424810"/>
                <a:gd name="connsiteY17" fmla="*/ 1441450 h 2110432"/>
                <a:gd name="connsiteX18" fmla="*/ 560960 w 3424810"/>
                <a:gd name="connsiteY18" fmla="*/ 1111250 h 2110432"/>
                <a:gd name="connsiteX19" fmla="*/ 732410 w 3424810"/>
                <a:gd name="connsiteY19" fmla="*/ 850900 h 2110432"/>
                <a:gd name="connsiteX20" fmla="*/ 910210 w 3424810"/>
                <a:gd name="connsiteY20" fmla="*/ 571500 h 2110432"/>
                <a:gd name="connsiteX21" fmla="*/ 922910 w 3424810"/>
                <a:gd name="connsiteY21" fmla="*/ 266700 h 2110432"/>
                <a:gd name="connsiteX22" fmla="*/ 670180 w 3424810"/>
                <a:gd name="connsiteY22" fmla="*/ 0 h 2110432"/>
                <a:gd name="connsiteX23" fmla="*/ 524130 w 3424810"/>
                <a:gd name="connsiteY23" fmla="*/ 114300 h 2110432"/>
                <a:gd name="connsiteX0" fmla="*/ 524130 w 3424810"/>
                <a:gd name="connsiteY0" fmla="*/ 114300 h 2110432"/>
                <a:gd name="connsiteX1" fmla="*/ 707010 w 3424810"/>
                <a:gd name="connsiteY1" fmla="*/ 377190 h 2110432"/>
                <a:gd name="connsiteX2" fmla="*/ 472060 w 3424810"/>
                <a:gd name="connsiteY2" fmla="*/ 787400 h 2110432"/>
                <a:gd name="connsiteX3" fmla="*/ 306960 w 3424810"/>
                <a:gd name="connsiteY3" fmla="*/ 990600 h 2110432"/>
                <a:gd name="connsiteX4" fmla="*/ 52960 w 3424810"/>
                <a:gd name="connsiteY4" fmla="*/ 1339850 h 2110432"/>
                <a:gd name="connsiteX5" fmla="*/ 21210 w 3424810"/>
                <a:gd name="connsiteY5" fmla="*/ 1651000 h 2110432"/>
                <a:gd name="connsiteX6" fmla="*/ 306960 w 3424810"/>
                <a:gd name="connsiteY6" fmla="*/ 1924050 h 2110432"/>
                <a:gd name="connsiteX7" fmla="*/ 922910 w 3424810"/>
                <a:gd name="connsiteY7" fmla="*/ 2101850 h 2110432"/>
                <a:gd name="connsiteX8" fmla="*/ 1710310 w 3424810"/>
                <a:gd name="connsiteY8" fmla="*/ 2070100 h 2110432"/>
                <a:gd name="connsiteX9" fmla="*/ 2281810 w 3424810"/>
                <a:gd name="connsiteY9" fmla="*/ 1962150 h 2110432"/>
                <a:gd name="connsiteX10" fmla="*/ 2859660 w 3424810"/>
                <a:gd name="connsiteY10" fmla="*/ 1733550 h 2110432"/>
                <a:gd name="connsiteX11" fmla="*/ 3424810 w 3424810"/>
                <a:gd name="connsiteY11" fmla="*/ 1390650 h 2110432"/>
                <a:gd name="connsiteX12" fmla="*/ 3113660 w 3424810"/>
                <a:gd name="connsiteY12" fmla="*/ 1028700 h 2110432"/>
                <a:gd name="connsiteX13" fmla="*/ 2485010 w 3424810"/>
                <a:gd name="connsiteY13" fmla="*/ 1346200 h 2110432"/>
                <a:gd name="connsiteX14" fmla="*/ 1602360 w 3424810"/>
                <a:gd name="connsiteY14" fmla="*/ 1631950 h 2110432"/>
                <a:gd name="connsiteX15" fmla="*/ 1081660 w 3424810"/>
                <a:gd name="connsiteY15" fmla="*/ 1708150 h 2110432"/>
                <a:gd name="connsiteX16" fmla="*/ 567310 w 3424810"/>
                <a:gd name="connsiteY16" fmla="*/ 1651000 h 2110432"/>
                <a:gd name="connsiteX17" fmla="*/ 408560 w 3424810"/>
                <a:gd name="connsiteY17" fmla="*/ 1441450 h 2110432"/>
                <a:gd name="connsiteX18" fmla="*/ 560960 w 3424810"/>
                <a:gd name="connsiteY18" fmla="*/ 1111250 h 2110432"/>
                <a:gd name="connsiteX19" fmla="*/ 732410 w 3424810"/>
                <a:gd name="connsiteY19" fmla="*/ 850900 h 2110432"/>
                <a:gd name="connsiteX20" fmla="*/ 910210 w 3424810"/>
                <a:gd name="connsiteY20" fmla="*/ 571500 h 2110432"/>
                <a:gd name="connsiteX21" fmla="*/ 922910 w 3424810"/>
                <a:gd name="connsiteY21" fmla="*/ 266700 h 2110432"/>
                <a:gd name="connsiteX22" fmla="*/ 670180 w 3424810"/>
                <a:gd name="connsiteY22" fmla="*/ 0 h 2110432"/>
                <a:gd name="connsiteX23" fmla="*/ 524130 w 3424810"/>
                <a:gd name="connsiteY23" fmla="*/ 114300 h 2110432"/>
                <a:gd name="connsiteX0" fmla="*/ 524130 w 3424810"/>
                <a:gd name="connsiteY0" fmla="*/ 114300 h 2116068"/>
                <a:gd name="connsiteX1" fmla="*/ 707010 w 3424810"/>
                <a:gd name="connsiteY1" fmla="*/ 377190 h 2116068"/>
                <a:gd name="connsiteX2" fmla="*/ 472060 w 3424810"/>
                <a:gd name="connsiteY2" fmla="*/ 787400 h 2116068"/>
                <a:gd name="connsiteX3" fmla="*/ 306960 w 3424810"/>
                <a:gd name="connsiteY3" fmla="*/ 990600 h 2116068"/>
                <a:gd name="connsiteX4" fmla="*/ 52960 w 3424810"/>
                <a:gd name="connsiteY4" fmla="*/ 1339850 h 2116068"/>
                <a:gd name="connsiteX5" fmla="*/ 21210 w 3424810"/>
                <a:gd name="connsiteY5" fmla="*/ 1651000 h 2116068"/>
                <a:gd name="connsiteX6" fmla="*/ 306960 w 3424810"/>
                <a:gd name="connsiteY6" fmla="*/ 1924050 h 2116068"/>
                <a:gd name="connsiteX7" fmla="*/ 922910 w 3424810"/>
                <a:gd name="connsiteY7" fmla="*/ 2101850 h 2116068"/>
                <a:gd name="connsiteX8" fmla="*/ 1710310 w 3424810"/>
                <a:gd name="connsiteY8" fmla="*/ 2089150 h 2116068"/>
                <a:gd name="connsiteX9" fmla="*/ 2281810 w 3424810"/>
                <a:gd name="connsiteY9" fmla="*/ 1962150 h 2116068"/>
                <a:gd name="connsiteX10" fmla="*/ 2859660 w 3424810"/>
                <a:gd name="connsiteY10" fmla="*/ 1733550 h 2116068"/>
                <a:gd name="connsiteX11" fmla="*/ 3424810 w 3424810"/>
                <a:gd name="connsiteY11" fmla="*/ 1390650 h 2116068"/>
                <a:gd name="connsiteX12" fmla="*/ 3113660 w 3424810"/>
                <a:gd name="connsiteY12" fmla="*/ 1028700 h 2116068"/>
                <a:gd name="connsiteX13" fmla="*/ 2485010 w 3424810"/>
                <a:gd name="connsiteY13" fmla="*/ 1346200 h 2116068"/>
                <a:gd name="connsiteX14" fmla="*/ 1602360 w 3424810"/>
                <a:gd name="connsiteY14" fmla="*/ 1631950 h 2116068"/>
                <a:gd name="connsiteX15" fmla="*/ 1081660 w 3424810"/>
                <a:gd name="connsiteY15" fmla="*/ 1708150 h 2116068"/>
                <a:gd name="connsiteX16" fmla="*/ 567310 w 3424810"/>
                <a:gd name="connsiteY16" fmla="*/ 1651000 h 2116068"/>
                <a:gd name="connsiteX17" fmla="*/ 408560 w 3424810"/>
                <a:gd name="connsiteY17" fmla="*/ 1441450 h 2116068"/>
                <a:gd name="connsiteX18" fmla="*/ 560960 w 3424810"/>
                <a:gd name="connsiteY18" fmla="*/ 1111250 h 2116068"/>
                <a:gd name="connsiteX19" fmla="*/ 732410 w 3424810"/>
                <a:gd name="connsiteY19" fmla="*/ 850900 h 2116068"/>
                <a:gd name="connsiteX20" fmla="*/ 910210 w 3424810"/>
                <a:gd name="connsiteY20" fmla="*/ 571500 h 2116068"/>
                <a:gd name="connsiteX21" fmla="*/ 922910 w 3424810"/>
                <a:gd name="connsiteY21" fmla="*/ 266700 h 2116068"/>
                <a:gd name="connsiteX22" fmla="*/ 670180 w 3424810"/>
                <a:gd name="connsiteY22" fmla="*/ 0 h 2116068"/>
                <a:gd name="connsiteX23" fmla="*/ 524130 w 3424810"/>
                <a:gd name="connsiteY23" fmla="*/ 114300 h 2116068"/>
                <a:gd name="connsiteX0" fmla="*/ 524130 w 3424810"/>
                <a:gd name="connsiteY0" fmla="*/ 114300 h 2116068"/>
                <a:gd name="connsiteX1" fmla="*/ 707010 w 3424810"/>
                <a:gd name="connsiteY1" fmla="*/ 377190 h 2116068"/>
                <a:gd name="connsiteX2" fmla="*/ 472060 w 3424810"/>
                <a:gd name="connsiteY2" fmla="*/ 787400 h 2116068"/>
                <a:gd name="connsiteX3" fmla="*/ 306960 w 3424810"/>
                <a:gd name="connsiteY3" fmla="*/ 990600 h 2116068"/>
                <a:gd name="connsiteX4" fmla="*/ 52960 w 3424810"/>
                <a:gd name="connsiteY4" fmla="*/ 1339850 h 2116068"/>
                <a:gd name="connsiteX5" fmla="*/ 21210 w 3424810"/>
                <a:gd name="connsiteY5" fmla="*/ 1651000 h 2116068"/>
                <a:gd name="connsiteX6" fmla="*/ 306960 w 3424810"/>
                <a:gd name="connsiteY6" fmla="*/ 1924050 h 2116068"/>
                <a:gd name="connsiteX7" fmla="*/ 922910 w 3424810"/>
                <a:gd name="connsiteY7" fmla="*/ 2101850 h 2116068"/>
                <a:gd name="connsiteX8" fmla="*/ 1710310 w 3424810"/>
                <a:gd name="connsiteY8" fmla="*/ 2089150 h 2116068"/>
                <a:gd name="connsiteX9" fmla="*/ 2281810 w 3424810"/>
                <a:gd name="connsiteY9" fmla="*/ 1962150 h 2116068"/>
                <a:gd name="connsiteX10" fmla="*/ 2859660 w 3424810"/>
                <a:gd name="connsiteY10" fmla="*/ 1733550 h 2116068"/>
                <a:gd name="connsiteX11" fmla="*/ 3424810 w 3424810"/>
                <a:gd name="connsiteY11" fmla="*/ 1390650 h 2116068"/>
                <a:gd name="connsiteX12" fmla="*/ 3113660 w 3424810"/>
                <a:gd name="connsiteY12" fmla="*/ 1028700 h 2116068"/>
                <a:gd name="connsiteX13" fmla="*/ 2485010 w 3424810"/>
                <a:gd name="connsiteY13" fmla="*/ 1346200 h 2116068"/>
                <a:gd name="connsiteX14" fmla="*/ 1602360 w 3424810"/>
                <a:gd name="connsiteY14" fmla="*/ 1631950 h 2116068"/>
                <a:gd name="connsiteX15" fmla="*/ 1081660 w 3424810"/>
                <a:gd name="connsiteY15" fmla="*/ 1708150 h 2116068"/>
                <a:gd name="connsiteX16" fmla="*/ 567310 w 3424810"/>
                <a:gd name="connsiteY16" fmla="*/ 1651000 h 2116068"/>
                <a:gd name="connsiteX17" fmla="*/ 408560 w 3424810"/>
                <a:gd name="connsiteY17" fmla="*/ 1441450 h 2116068"/>
                <a:gd name="connsiteX18" fmla="*/ 560960 w 3424810"/>
                <a:gd name="connsiteY18" fmla="*/ 1111250 h 2116068"/>
                <a:gd name="connsiteX19" fmla="*/ 732410 w 3424810"/>
                <a:gd name="connsiteY19" fmla="*/ 850900 h 2116068"/>
                <a:gd name="connsiteX20" fmla="*/ 910210 w 3424810"/>
                <a:gd name="connsiteY20" fmla="*/ 571500 h 2116068"/>
                <a:gd name="connsiteX21" fmla="*/ 922910 w 3424810"/>
                <a:gd name="connsiteY21" fmla="*/ 266700 h 2116068"/>
                <a:gd name="connsiteX22" fmla="*/ 670180 w 3424810"/>
                <a:gd name="connsiteY22" fmla="*/ 0 h 2116068"/>
                <a:gd name="connsiteX23" fmla="*/ 524130 w 3424810"/>
                <a:gd name="connsiteY23" fmla="*/ 114300 h 2116068"/>
                <a:gd name="connsiteX0" fmla="*/ 524130 w 3424810"/>
                <a:gd name="connsiteY0" fmla="*/ 114300 h 2116068"/>
                <a:gd name="connsiteX1" fmla="*/ 707010 w 3424810"/>
                <a:gd name="connsiteY1" fmla="*/ 377190 h 2116068"/>
                <a:gd name="connsiteX2" fmla="*/ 472060 w 3424810"/>
                <a:gd name="connsiteY2" fmla="*/ 787400 h 2116068"/>
                <a:gd name="connsiteX3" fmla="*/ 306960 w 3424810"/>
                <a:gd name="connsiteY3" fmla="*/ 990600 h 2116068"/>
                <a:gd name="connsiteX4" fmla="*/ 52960 w 3424810"/>
                <a:gd name="connsiteY4" fmla="*/ 1339850 h 2116068"/>
                <a:gd name="connsiteX5" fmla="*/ 21210 w 3424810"/>
                <a:gd name="connsiteY5" fmla="*/ 1651000 h 2116068"/>
                <a:gd name="connsiteX6" fmla="*/ 306960 w 3424810"/>
                <a:gd name="connsiteY6" fmla="*/ 1924050 h 2116068"/>
                <a:gd name="connsiteX7" fmla="*/ 922910 w 3424810"/>
                <a:gd name="connsiteY7" fmla="*/ 2101850 h 2116068"/>
                <a:gd name="connsiteX8" fmla="*/ 1710310 w 3424810"/>
                <a:gd name="connsiteY8" fmla="*/ 2089150 h 2116068"/>
                <a:gd name="connsiteX9" fmla="*/ 2281810 w 3424810"/>
                <a:gd name="connsiteY9" fmla="*/ 1962150 h 2116068"/>
                <a:gd name="connsiteX10" fmla="*/ 2859660 w 3424810"/>
                <a:gd name="connsiteY10" fmla="*/ 1733550 h 2116068"/>
                <a:gd name="connsiteX11" fmla="*/ 3424810 w 3424810"/>
                <a:gd name="connsiteY11" fmla="*/ 1390650 h 2116068"/>
                <a:gd name="connsiteX12" fmla="*/ 3113660 w 3424810"/>
                <a:gd name="connsiteY12" fmla="*/ 1028700 h 2116068"/>
                <a:gd name="connsiteX13" fmla="*/ 2485010 w 3424810"/>
                <a:gd name="connsiteY13" fmla="*/ 1346200 h 2116068"/>
                <a:gd name="connsiteX14" fmla="*/ 1602360 w 3424810"/>
                <a:gd name="connsiteY14" fmla="*/ 1631950 h 2116068"/>
                <a:gd name="connsiteX15" fmla="*/ 1081660 w 3424810"/>
                <a:gd name="connsiteY15" fmla="*/ 1708150 h 2116068"/>
                <a:gd name="connsiteX16" fmla="*/ 567310 w 3424810"/>
                <a:gd name="connsiteY16" fmla="*/ 1651000 h 2116068"/>
                <a:gd name="connsiteX17" fmla="*/ 408560 w 3424810"/>
                <a:gd name="connsiteY17" fmla="*/ 1441450 h 2116068"/>
                <a:gd name="connsiteX18" fmla="*/ 560960 w 3424810"/>
                <a:gd name="connsiteY18" fmla="*/ 1111250 h 2116068"/>
                <a:gd name="connsiteX19" fmla="*/ 732410 w 3424810"/>
                <a:gd name="connsiteY19" fmla="*/ 850900 h 2116068"/>
                <a:gd name="connsiteX20" fmla="*/ 910210 w 3424810"/>
                <a:gd name="connsiteY20" fmla="*/ 571500 h 2116068"/>
                <a:gd name="connsiteX21" fmla="*/ 922910 w 3424810"/>
                <a:gd name="connsiteY21" fmla="*/ 266700 h 2116068"/>
                <a:gd name="connsiteX22" fmla="*/ 670180 w 3424810"/>
                <a:gd name="connsiteY22" fmla="*/ 0 h 2116068"/>
                <a:gd name="connsiteX23" fmla="*/ 524130 w 3424810"/>
                <a:gd name="connsiteY23" fmla="*/ 114300 h 2116068"/>
                <a:gd name="connsiteX0" fmla="*/ 524130 w 3424810"/>
                <a:gd name="connsiteY0" fmla="*/ 114300 h 2109311"/>
                <a:gd name="connsiteX1" fmla="*/ 707010 w 3424810"/>
                <a:gd name="connsiteY1" fmla="*/ 377190 h 2109311"/>
                <a:gd name="connsiteX2" fmla="*/ 472060 w 3424810"/>
                <a:gd name="connsiteY2" fmla="*/ 787400 h 2109311"/>
                <a:gd name="connsiteX3" fmla="*/ 306960 w 3424810"/>
                <a:gd name="connsiteY3" fmla="*/ 990600 h 2109311"/>
                <a:gd name="connsiteX4" fmla="*/ 52960 w 3424810"/>
                <a:gd name="connsiteY4" fmla="*/ 1339850 h 2109311"/>
                <a:gd name="connsiteX5" fmla="*/ 21210 w 3424810"/>
                <a:gd name="connsiteY5" fmla="*/ 1651000 h 2109311"/>
                <a:gd name="connsiteX6" fmla="*/ 306960 w 3424810"/>
                <a:gd name="connsiteY6" fmla="*/ 1924050 h 2109311"/>
                <a:gd name="connsiteX7" fmla="*/ 922910 w 3424810"/>
                <a:gd name="connsiteY7" fmla="*/ 2101850 h 2109311"/>
                <a:gd name="connsiteX8" fmla="*/ 1710310 w 3424810"/>
                <a:gd name="connsiteY8" fmla="*/ 2064766 h 2109311"/>
                <a:gd name="connsiteX9" fmla="*/ 2281810 w 3424810"/>
                <a:gd name="connsiteY9" fmla="*/ 1962150 h 2109311"/>
                <a:gd name="connsiteX10" fmla="*/ 2859660 w 3424810"/>
                <a:gd name="connsiteY10" fmla="*/ 1733550 h 2109311"/>
                <a:gd name="connsiteX11" fmla="*/ 3424810 w 3424810"/>
                <a:gd name="connsiteY11" fmla="*/ 1390650 h 2109311"/>
                <a:gd name="connsiteX12" fmla="*/ 3113660 w 3424810"/>
                <a:gd name="connsiteY12" fmla="*/ 1028700 h 2109311"/>
                <a:gd name="connsiteX13" fmla="*/ 2485010 w 3424810"/>
                <a:gd name="connsiteY13" fmla="*/ 1346200 h 2109311"/>
                <a:gd name="connsiteX14" fmla="*/ 1602360 w 3424810"/>
                <a:gd name="connsiteY14" fmla="*/ 1631950 h 2109311"/>
                <a:gd name="connsiteX15" fmla="*/ 1081660 w 3424810"/>
                <a:gd name="connsiteY15" fmla="*/ 1708150 h 2109311"/>
                <a:gd name="connsiteX16" fmla="*/ 567310 w 3424810"/>
                <a:gd name="connsiteY16" fmla="*/ 1651000 h 2109311"/>
                <a:gd name="connsiteX17" fmla="*/ 408560 w 3424810"/>
                <a:gd name="connsiteY17" fmla="*/ 1441450 h 2109311"/>
                <a:gd name="connsiteX18" fmla="*/ 560960 w 3424810"/>
                <a:gd name="connsiteY18" fmla="*/ 1111250 h 2109311"/>
                <a:gd name="connsiteX19" fmla="*/ 732410 w 3424810"/>
                <a:gd name="connsiteY19" fmla="*/ 850900 h 2109311"/>
                <a:gd name="connsiteX20" fmla="*/ 910210 w 3424810"/>
                <a:gd name="connsiteY20" fmla="*/ 571500 h 2109311"/>
                <a:gd name="connsiteX21" fmla="*/ 922910 w 3424810"/>
                <a:gd name="connsiteY21" fmla="*/ 266700 h 2109311"/>
                <a:gd name="connsiteX22" fmla="*/ 670180 w 3424810"/>
                <a:gd name="connsiteY22" fmla="*/ 0 h 2109311"/>
                <a:gd name="connsiteX23" fmla="*/ 524130 w 3424810"/>
                <a:gd name="connsiteY23" fmla="*/ 114300 h 2109311"/>
                <a:gd name="connsiteX0" fmla="*/ 524130 w 3424810"/>
                <a:gd name="connsiteY0" fmla="*/ 114300 h 2110368"/>
                <a:gd name="connsiteX1" fmla="*/ 707010 w 3424810"/>
                <a:gd name="connsiteY1" fmla="*/ 377190 h 2110368"/>
                <a:gd name="connsiteX2" fmla="*/ 472060 w 3424810"/>
                <a:gd name="connsiteY2" fmla="*/ 787400 h 2110368"/>
                <a:gd name="connsiteX3" fmla="*/ 306960 w 3424810"/>
                <a:gd name="connsiteY3" fmla="*/ 990600 h 2110368"/>
                <a:gd name="connsiteX4" fmla="*/ 52960 w 3424810"/>
                <a:gd name="connsiteY4" fmla="*/ 1339850 h 2110368"/>
                <a:gd name="connsiteX5" fmla="*/ 21210 w 3424810"/>
                <a:gd name="connsiteY5" fmla="*/ 1651000 h 2110368"/>
                <a:gd name="connsiteX6" fmla="*/ 306960 w 3424810"/>
                <a:gd name="connsiteY6" fmla="*/ 1924050 h 2110368"/>
                <a:gd name="connsiteX7" fmla="*/ 922910 w 3424810"/>
                <a:gd name="connsiteY7" fmla="*/ 2101850 h 2110368"/>
                <a:gd name="connsiteX8" fmla="*/ 1710310 w 3424810"/>
                <a:gd name="connsiteY8" fmla="*/ 2064766 h 2110368"/>
                <a:gd name="connsiteX9" fmla="*/ 2269618 w 3424810"/>
                <a:gd name="connsiteY9" fmla="*/ 1913382 h 2110368"/>
                <a:gd name="connsiteX10" fmla="*/ 2859660 w 3424810"/>
                <a:gd name="connsiteY10" fmla="*/ 1733550 h 2110368"/>
                <a:gd name="connsiteX11" fmla="*/ 3424810 w 3424810"/>
                <a:gd name="connsiteY11" fmla="*/ 1390650 h 2110368"/>
                <a:gd name="connsiteX12" fmla="*/ 3113660 w 3424810"/>
                <a:gd name="connsiteY12" fmla="*/ 1028700 h 2110368"/>
                <a:gd name="connsiteX13" fmla="*/ 2485010 w 3424810"/>
                <a:gd name="connsiteY13" fmla="*/ 1346200 h 2110368"/>
                <a:gd name="connsiteX14" fmla="*/ 1602360 w 3424810"/>
                <a:gd name="connsiteY14" fmla="*/ 1631950 h 2110368"/>
                <a:gd name="connsiteX15" fmla="*/ 1081660 w 3424810"/>
                <a:gd name="connsiteY15" fmla="*/ 1708150 h 2110368"/>
                <a:gd name="connsiteX16" fmla="*/ 567310 w 3424810"/>
                <a:gd name="connsiteY16" fmla="*/ 1651000 h 2110368"/>
                <a:gd name="connsiteX17" fmla="*/ 408560 w 3424810"/>
                <a:gd name="connsiteY17" fmla="*/ 1441450 h 2110368"/>
                <a:gd name="connsiteX18" fmla="*/ 560960 w 3424810"/>
                <a:gd name="connsiteY18" fmla="*/ 1111250 h 2110368"/>
                <a:gd name="connsiteX19" fmla="*/ 732410 w 3424810"/>
                <a:gd name="connsiteY19" fmla="*/ 850900 h 2110368"/>
                <a:gd name="connsiteX20" fmla="*/ 910210 w 3424810"/>
                <a:gd name="connsiteY20" fmla="*/ 571500 h 2110368"/>
                <a:gd name="connsiteX21" fmla="*/ 922910 w 3424810"/>
                <a:gd name="connsiteY21" fmla="*/ 266700 h 2110368"/>
                <a:gd name="connsiteX22" fmla="*/ 670180 w 3424810"/>
                <a:gd name="connsiteY22" fmla="*/ 0 h 2110368"/>
                <a:gd name="connsiteX23" fmla="*/ 524130 w 3424810"/>
                <a:gd name="connsiteY23" fmla="*/ 114300 h 2110368"/>
                <a:gd name="connsiteX0" fmla="*/ 524130 w 3424810"/>
                <a:gd name="connsiteY0" fmla="*/ 114300 h 2110368"/>
                <a:gd name="connsiteX1" fmla="*/ 707010 w 3424810"/>
                <a:gd name="connsiteY1" fmla="*/ 377190 h 2110368"/>
                <a:gd name="connsiteX2" fmla="*/ 472060 w 3424810"/>
                <a:gd name="connsiteY2" fmla="*/ 787400 h 2110368"/>
                <a:gd name="connsiteX3" fmla="*/ 306960 w 3424810"/>
                <a:gd name="connsiteY3" fmla="*/ 990600 h 2110368"/>
                <a:gd name="connsiteX4" fmla="*/ 52960 w 3424810"/>
                <a:gd name="connsiteY4" fmla="*/ 1339850 h 2110368"/>
                <a:gd name="connsiteX5" fmla="*/ 21210 w 3424810"/>
                <a:gd name="connsiteY5" fmla="*/ 1651000 h 2110368"/>
                <a:gd name="connsiteX6" fmla="*/ 306960 w 3424810"/>
                <a:gd name="connsiteY6" fmla="*/ 1924050 h 2110368"/>
                <a:gd name="connsiteX7" fmla="*/ 922910 w 3424810"/>
                <a:gd name="connsiteY7" fmla="*/ 2101850 h 2110368"/>
                <a:gd name="connsiteX8" fmla="*/ 1710310 w 3424810"/>
                <a:gd name="connsiteY8" fmla="*/ 2064766 h 2110368"/>
                <a:gd name="connsiteX9" fmla="*/ 2269618 w 3424810"/>
                <a:gd name="connsiteY9" fmla="*/ 1913382 h 2110368"/>
                <a:gd name="connsiteX10" fmla="*/ 2859660 w 3424810"/>
                <a:gd name="connsiteY10" fmla="*/ 1733550 h 2110368"/>
                <a:gd name="connsiteX11" fmla="*/ 3424810 w 3424810"/>
                <a:gd name="connsiteY11" fmla="*/ 1390650 h 2110368"/>
                <a:gd name="connsiteX12" fmla="*/ 3113660 w 3424810"/>
                <a:gd name="connsiteY12" fmla="*/ 1028700 h 2110368"/>
                <a:gd name="connsiteX13" fmla="*/ 2485010 w 3424810"/>
                <a:gd name="connsiteY13" fmla="*/ 1346200 h 2110368"/>
                <a:gd name="connsiteX14" fmla="*/ 1602360 w 3424810"/>
                <a:gd name="connsiteY14" fmla="*/ 1631950 h 2110368"/>
                <a:gd name="connsiteX15" fmla="*/ 1081660 w 3424810"/>
                <a:gd name="connsiteY15" fmla="*/ 1708150 h 2110368"/>
                <a:gd name="connsiteX16" fmla="*/ 567310 w 3424810"/>
                <a:gd name="connsiteY16" fmla="*/ 1651000 h 2110368"/>
                <a:gd name="connsiteX17" fmla="*/ 408560 w 3424810"/>
                <a:gd name="connsiteY17" fmla="*/ 1441450 h 2110368"/>
                <a:gd name="connsiteX18" fmla="*/ 560960 w 3424810"/>
                <a:gd name="connsiteY18" fmla="*/ 1111250 h 2110368"/>
                <a:gd name="connsiteX19" fmla="*/ 732410 w 3424810"/>
                <a:gd name="connsiteY19" fmla="*/ 850900 h 2110368"/>
                <a:gd name="connsiteX20" fmla="*/ 910210 w 3424810"/>
                <a:gd name="connsiteY20" fmla="*/ 571500 h 2110368"/>
                <a:gd name="connsiteX21" fmla="*/ 922910 w 3424810"/>
                <a:gd name="connsiteY21" fmla="*/ 266700 h 2110368"/>
                <a:gd name="connsiteX22" fmla="*/ 670180 w 3424810"/>
                <a:gd name="connsiteY22" fmla="*/ 0 h 2110368"/>
                <a:gd name="connsiteX23" fmla="*/ 524130 w 3424810"/>
                <a:gd name="connsiteY23" fmla="*/ 114300 h 2110368"/>
                <a:gd name="connsiteX0" fmla="*/ 524130 w 3424810"/>
                <a:gd name="connsiteY0" fmla="*/ 114300 h 2106228"/>
                <a:gd name="connsiteX1" fmla="*/ 707010 w 3424810"/>
                <a:gd name="connsiteY1" fmla="*/ 377190 h 2106228"/>
                <a:gd name="connsiteX2" fmla="*/ 472060 w 3424810"/>
                <a:gd name="connsiteY2" fmla="*/ 787400 h 2106228"/>
                <a:gd name="connsiteX3" fmla="*/ 306960 w 3424810"/>
                <a:gd name="connsiteY3" fmla="*/ 990600 h 2106228"/>
                <a:gd name="connsiteX4" fmla="*/ 52960 w 3424810"/>
                <a:gd name="connsiteY4" fmla="*/ 1339850 h 2106228"/>
                <a:gd name="connsiteX5" fmla="*/ 21210 w 3424810"/>
                <a:gd name="connsiteY5" fmla="*/ 1651000 h 2106228"/>
                <a:gd name="connsiteX6" fmla="*/ 306960 w 3424810"/>
                <a:gd name="connsiteY6" fmla="*/ 1924050 h 2106228"/>
                <a:gd name="connsiteX7" fmla="*/ 922910 w 3424810"/>
                <a:gd name="connsiteY7" fmla="*/ 2101850 h 2106228"/>
                <a:gd name="connsiteX8" fmla="*/ 1710310 w 3424810"/>
                <a:gd name="connsiteY8" fmla="*/ 2040382 h 2106228"/>
                <a:gd name="connsiteX9" fmla="*/ 2269618 w 3424810"/>
                <a:gd name="connsiteY9" fmla="*/ 1913382 h 2106228"/>
                <a:gd name="connsiteX10" fmla="*/ 2859660 w 3424810"/>
                <a:gd name="connsiteY10" fmla="*/ 1733550 h 2106228"/>
                <a:gd name="connsiteX11" fmla="*/ 3424810 w 3424810"/>
                <a:gd name="connsiteY11" fmla="*/ 1390650 h 2106228"/>
                <a:gd name="connsiteX12" fmla="*/ 3113660 w 3424810"/>
                <a:gd name="connsiteY12" fmla="*/ 1028700 h 2106228"/>
                <a:gd name="connsiteX13" fmla="*/ 2485010 w 3424810"/>
                <a:gd name="connsiteY13" fmla="*/ 1346200 h 2106228"/>
                <a:gd name="connsiteX14" fmla="*/ 1602360 w 3424810"/>
                <a:gd name="connsiteY14" fmla="*/ 1631950 h 2106228"/>
                <a:gd name="connsiteX15" fmla="*/ 1081660 w 3424810"/>
                <a:gd name="connsiteY15" fmla="*/ 1708150 h 2106228"/>
                <a:gd name="connsiteX16" fmla="*/ 567310 w 3424810"/>
                <a:gd name="connsiteY16" fmla="*/ 1651000 h 2106228"/>
                <a:gd name="connsiteX17" fmla="*/ 408560 w 3424810"/>
                <a:gd name="connsiteY17" fmla="*/ 1441450 h 2106228"/>
                <a:gd name="connsiteX18" fmla="*/ 560960 w 3424810"/>
                <a:gd name="connsiteY18" fmla="*/ 1111250 h 2106228"/>
                <a:gd name="connsiteX19" fmla="*/ 732410 w 3424810"/>
                <a:gd name="connsiteY19" fmla="*/ 850900 h 2106228"/>
                <a:gd name="connsiteX20" fmla="*/ 910210 w 3424810"/>
                <a:gd name="connsiteY20" fmla="*/ 571500 h 2106228"/>
                <a:gd name="connsiteX21" fmla="*/ 922910 w 3424810"/>
                <a:gd name="connsiteY21" fmla="*/ 266700 h 2106228"/>
                <a:gd name="connsiteX22" fmla="*/ 670180 w 3424810"/>
                <a:gd name="connsiteY22" fmla="*/ 0 h 2106228"/>
                <a:gd name="connsiteX23" fmla="*/ 524130 w 3424810"/>
                <a:gd name="connsiteY23" fmla="*/ 114300 h 2106228"/>
                <a:gd name="connsiteX0" fmla="*/ 524130 w 3424810"/>
                <a:gd name="connsiteY0" fmla="*/ 114300 h 2073246"/>
                <a:gd name="connsiteX1" fmla="*/ 707010 w 3424810"/>
                <a:gd name="connsiteY1" fmla="*/ 377190 h 2073246"/>
                <a:gd name="connsiteX2" fmla="*/ 472060 w 3424810"/>
                <a:gd name="connsiteY2" fmla="*/ 787400 h 2073246"/>
                <a:gd name="connsiteX3" fmla="*/ 306960 w 3424810"/>
                <a:gd name="connsiteY3" fmla="*/ 990600 h 2073246"/>
                <a:gd name="connsiteX4" fmla="*/ 52960 w 3424810"/>
                <a:gd name="connsiteY4" fmla="*/ 1339850 h 2073246"/>
                <a:gd name="connsiteX5" fmla="*/ 21210 w 3424810"/>
                <a:gd name="connsiteY5" fmla="*/ 1651000 h 2073246"/>
                <a:gd name="connsiteX6" fmla="*/ 306960 w 3424810"/>
                <a:gd name="connsiteY6" fmla="*/ 1924050 h 2073246"/>
                <a:gd name="connsiteX7" fmla="*/ 922910 w 3424810"/>
                <a:gd name="connsiteY7" fmla="*/ 2065274 h 2073246"/>
                <a:gd name="connsiteX8" fmla="*/ 1710310 w 3424810"/>
                <a:gd name="connsiteY8" fmla="*/ 2040382 h 2073246"/>
                <a:gd name="connsiteX9" fmla="*/ 2269618 w 3424810"/>
                <a:gd name="connsiteY9" fmla="*/ 1913382 h 2073246"/>
                <a:gd name="connsiteX10" fmla="*/ 2859660 w 3424810"/>
                <a:gd name="connsiteY10" fmla="*/ 1733550 h 2073246"/>
                <a:gd name="connsiteX11" fmla="*/ 3424810 w 3424810"/>
                <a:gd name="connsiteY11" fmla="*/ 1390650 h 2073246"/>
                <a:gd name="connsiteX12" fmla="*/ 3113660 w 3424810"/>
                <a:gd name="connsiteY12" fmla="*/ 1028700 h 2073246"/>
                <a:gd name="connsiteX13" fmla="*/ 2485010 w 3424810"/>
                <a:gd name="connsiteY13" fmla="*/ 1346200 h 2073246"/>
                <a:gd name="connsiteX14" fmla="*/ 1602360 w 3424810"/>
                <a:gd name="connsiteY14" fmla="*/ 1631950 h 2073246"/>
                <a:gd name="connsiteX15" fmla="*/ 1081660 w 3424810"/>
                <a:gd name="connsiteY15" fmla="*/ 1708150 h 2073246"/>
                <a:gd name="connsiteX16" fmla="*/ 567310 w 3424810"/>
                <a:gd name="connsiteY16" fmla="*/ 1651000 h 2073246"/>
                <a:gd name="connsiteX17" fmla="*/ 408560 w 3424810"/>
                <a:gd name="connsiteY17" fmla="*/ 1441450 h 2073246"/>
                <a:gd name="connsiteX18" fmla="*/ 560960 w 3424810"/>
                <a:gd name="connsiteY18" fmla="*/ 1111250 h 2073246"/>
                <a:gd name="connsiteX19" fmla="*/ 732410 w 3424810"/>
                <a:gd name="connsiteY19" fmla="*/ 850900 h 2073246"/>
                <a:gd name="connsiteX20" fmla="*/ 910210 w 3424810"/>
                <a:gd name="connsiteY20" fmla="*/ 571500 h 2073246"/>
                <a:gd name="connsiteX21" fmla="*/ 922910 w 3424810"/>
                <a:gd name="connsiteY21" fmla="*/ 266700 h 2073246"/>
                <a:gd name="connsiteX22" fmla="*/ 670180 w 3424810"/>
                <a:gd name="connsiteY22" fmla="*/ 0 h 2073246"/>
                <a:gd name="connsiteX23" fmla="*/ 524130 w 3424810"/>
                <a:gd name="connsiteY23" fmla="*/ 114300 h 2073246"/>
                <a:gd name="connsiteX0" fmla="*/ 524130 w 3424810"/>
                <a:gd name="connsiteY0" fmla="*/ 114300 h 2073246"/>
                <a:gd name="connsiteX1" fmla="*/ 707010 w 3424810"/>
                <a:gd name="connsiteY1" fmla="*/ 377190 h 2073246"/>
                <a:gd name="connsiteX2" fmla="*/ 472060 w 3424810"/>
                <a:gd name="connsiteY2" fmla="*/ 787400 h 2073246"/>
                <a:gd name="connsiteX3" fmla="*/ 306960 w 3424810"/>
                <a:gd name="connsiteY3" fmla="*/ 990600 h 2073246"/>
                <a:gd name="connsiteX4" fmla="*/ 52960 w 3424810"/>
                <a:gd name="connsiteY4" fmla="*/ 1339850 h 2073246"/>
                <a:gd name="connsiteX5" fmla="*/ 21210 w 3424810"/>
                <a:gd name="connsiteY5" fmla="*/ 1651000 h 2073246"/>
                <a:gd name="connsiteX6" fmla="*/ 306960 w 3424810"/>
                <a:gd name="connsiteY6" fmla="*/ 1924050 h 2073246"/>
                <a:gd name="connsiteX7" fmla="*/ 922910 w 3424810"/>
                <a:gd name="connsiteY7" fmla="*/ 2065274 h 2073246"/>
                <a:gd name="connsiteX8" fmla="*/ 1710310 w 3424810"/>
                <a:gd name="connsiteY8" fmla="*/ 2040382 h 2073246"/>
                <a:gd name="connsiteX9" fmla="*/ 2269618 w 3424810"/>
                <a:gd name="connsiteY9" fmla="*/ 1913382 h 2073246"/>
                <a:gd name="connsiteX10" fmla="*/ 2859660 w 3424810"/>
                <a:gd name="connsiteY10" fmla="*/ 1733550 h 2073246"/>
                <a:gd name="connsiteX11" fmla="*/ 3424810 w 3424810"/>
                <a:gd name="connsiteY11" fmla="*/ 1390650 h 2073246"/>
                <a:gd name="connsiteX12" fmla="*/ 3113660 w 3424810"/>
                <a:gd name="connsiteY12" fmla="*/ 1028700 h 2073246"/>
                <a:gd name="connsiteX13" fmla="*/ 2485010 w 3424810"/>
                <a:gd name="connsiteY13" fmla="*/ 1346200 h 2073246"/>
                <a:gd name="connsiteX14" fmla="*/ 1602360 w 3424810"/>
                <a:gd name="connsiteY14" fmla="*/ 1631950 h 2073246"/>
                <a:gd name="connsiteX15" fmla="*/ 1081660 w 3424810"/>
                <a:gd name="connsiteY15" fmla="*/ 1708150 h 2073246"/>
                <a:gd name="connsiteX16" fmla="*/ 567310 w 3424810"/>
                <a:gd name="connsiteY16" fmla="*/ 1651000 h 2073246"/>
                <a:gd name="connsiteX17" fmla="*/ 408560 w 3424810"/>
                <a:gd name="connsiteY17" fmla="*/ 1441450 h 2073246"/>
                <a:gd name="connsiteX18" fmla="*/ 560960 w 3424810"/>
                <a:gd name="connsiteY18" fmla="*/ 1111250 h 2073246"/>
                <a:gd name="connsiteX19" fmla="*/ 732410 w 3424810"/>
                <a:gd name="connsiteY19" fmla="*/ 850900 h 2073246"/>
                <a:gd name="connsiteX20" fmla="*/ 910210 w 3424810"/>
                <a:gd name="connsiteY20" fmla="*/ 571500 h 2073246"/>
                <a:gd name="connsiteX21" fmla="*/ 922910 w 3424810"/>
                <a:gd name="connsiteY21" fmla="*/ 266700 h 2073246"/>
                <a:gd name="connsiteX22" fmla="*/ 670180 w 3424810"/>
                <a:gd name="connsiteY22" fmla="*/ 0 h 2073246"/>
                <a:gd name="connsiteX23" fmla="*/ 524130 w 3424810"/>
                <a:gd name="connsiteY23" fmla="*/ 114300 h 2073246"/>
                <a:gd name="connsiteX0" fmla="*/ 524130 w 3424810"/>
                <a:gd name="connsiteY0" fmla="*/ 114300 h 2073246"/>
                <a:gd name="connsiteX1" fmla="*/ 707010 w 3424810"/>
                <a:gd name="connsiteY1" fmla="*/ 377190 h 2073246"/>
                <a:gd name="connsiteX2" fmla="*/ 472060 w 3424810"/>
                <a:gd name="connsiteY2" fmla="*/ 787400 h 2073246"/>
                <a:gd name="connsiteX3" fmla="*/ 306960 w 3424810"/>
                <a:gd name="connsiteY3" fmla="*/ 990600 h 2073246"/>
                <a:gd name="connsiteX4" fmla="*/ 52960 w 3424810"/>
                <a:gd name="connsiteY4" fmla="*/ 1339850 h 2073246"/>
                <a:gd name="connsiteX5" fmla="*/ 21210 w 3424810"/>
                <a:gd name="connsiteY5" fmla="*/ 1651000 h 2073246"/>
                <a:gd name="connsiteX6" fmla="*/ 306960 w 3424810"/>
                <a:gd name="connsiteY6" fmla="*/ 1924050 h 2073246"/>
                <a:gd name="connsiteX7" fmla="*/ 922910 w 3424810"/>
                <a:gd name="connsiteY7" fmla="*/ 2065274 h 2073246"/>
                <a:gd name="connsiteX8" fmla="*/ 1710310 w 3424810"/>
                <a:gd name="connsiteY8" fmla="*/ 2040382 h 2073246"/>
                <a:gd name="connsiteX9" fmla="*/ 2269618 w 3424810"/>
                <a:gd name="connsiteY9" fmla="*/ 1913382 h 2073246"/>
                <a:gd name="connsiteX10" fmla="*/ 2859660 w 3424810"/>
                <a:gd name="connsiteY10" fmla="*/ 1733550 h 2073246"/>
                <a:gd name="connsiteX11" fmla="*/ 3424810 w 3424810"/>
                <a:gd name="connsiteY11" fmla="*/ 1390650 h 2073246"/>
                <a:gd name="connsiteX12" fmla="*/ 3113660 w 3424810"/>
                <a:gd name="connsiteY12" fmla="*/ 1028700 h 2073246"/>
                <a:gd name="connsiteX13" fmla="*/ 2485010 w 3424810"/>
                <a:gd name="connsiteY13" fmla="*/ 1346200 h 2073246"/>
                <a:gd name="connsiteX14" fmla="*/ 1602360 w 3424810"/>
                <a:gd name="connsiteY14" fmla="*/ 1631950 h 2073246"/>
                <a:gd name="connsiteX15" fmla="*/ 1081660 w 3424810"/>
                <a:gd name="connsiteY15" fmla="*/ 1708150 h 2073246"/>
                <a:gd name="connsiteX16" fmla="*/ 567310 w 3424810"/>
                <a:gd name="connsiteY16" fmla="*/ 1651000 h 2073246"/>
                <a:gd name="connsiteX17" fmla="*/ 408560 w 3424810"/>
                <a:gd name="connsiteY17" fmla="*/ 1441450 h 2073246"/>
                <a:gd name="connsiteX18" fmla="*/ 560960 w 3424810"/>
                <a:gd name="connsiteY18" fmla="*/ 1111250 h 2073246"/>
                <a:gd name="connsiteX19" fmla="*/ 732410 w 3424810"/>
                <a:gd name="connsiteY19" fmla="*/ 850900 h 2073246"/>
                <a:gd name="connsiteX20" fmla="*/ 910210 w 3424810"/>
                <a:gd name="connsiteY20" fmla="*/ 571500 h 2073246"/>
                <a:gd name="connsiteX21" fmla="*/ 922910 w 3424810"/>
                <a:gd name="connsiteY21" fmla="*/ 266700 h 2073246"/>
                <a:gd name="connsiteX22" fmla="*/ 670180 w 3424810"/>
                <a:gd name="connsiteY22" fmla="*/ 0 h 2073246"/>
                <a:gd name="connsiteX23" fmla="*/ 524130 w 3424810"/>
                <a:gd name="connsiteY23" fmla="*/ 114300 h 2073246"/>
                <a:gd name="connsiteX0" fmla="*/ 524130 w 3424810"/>
                <a:gd name="connsiteY0" fmla="*/ 114300 h 2070525"/>
                <a:gd name="connsiteX1" fmla="*/ 707010 w 3424810"/>
                <a:gd name="connsiteY1" fmla="*/ 377190 h 2070525"/>
                <a:gd name="connsiteX2" fmla="*/ 472060 w 3424810"/>
                <a:gd name="connsiteY2" fmla="*/ 787400 h 2070525"/>
                <a:gd name="connsiteX3" fmla="*/ 306960 w 3424810"/>
                <a:gd name="connsiteY3" fmla="*/ 990600 h 2070525"/>
                <a:gd name="connsiteX4" fmla="*/ 52960 w 3424810"/>
                <a:gd name="connsiteY4" fmla="*/ 1339850 h 2070525"/>
                <a:gd name="connsiteX5" fmla="*/ 21210 w 3424810"/>
                <a:gd name="connsiteY5" fmla="*/ 1651000 h 2070525"/>
                <a:gd name="connsiteX6" fmla="*/ 306960 w 3424810"/>
                <a:gd name="connsiteY6" fmla="*/ 1924050 h 2070525"/>
                <a:gd name="connsiteX7" fmla="*/ 922910 w 3424810"/>
                <a:gd name="connsiteY7" fmla="*/ 2065274 h 2070525"/>
                <a:gd name="connsiteX8" fmla="*/ 1710310 w 3424810"/>
                <a:gd name="connsiteY8" fmla="*/ 2028190 h 2070525"/>
                <a:gd name="connsiteX9" fmla="*/ 2269618 w 3424810"/>
                <a:gd name="connsiteY9" fmla="*/ 1913382 h 2070525"/>
                <a:gd name="connsiteX10" fmla="*/ 2859660 w 3424810"/>
                <a:gd name="connsiteY10" fmla="*/ 1733550 h 2070525"/>
                <a:gd name="connsiteX11" fmla="*/ 3424810 w 3424810"/>
                <a:gd name="connsiteY11" fmla="*/ 1390650 h 2070525"/>
                <a:gd name="connsiteX12" fmla="*/ 3113660 w 3424810"/>
                <a:gd name="connsiteY12" fmla="*/ 1028700 h 2070525"/>
                <a:gd name="connsiteX13" fmla="*/ 2485010 w 3424810"/>
                <a:gd name="connsiteY13" fmla="*/ 1346200 h 2070525"/>
                <a:gd name="connsiteX14" fmla="*/ 1602360 w 3424810"/>
                <a:gd name="connsiteY14" fmla="*/ 1631950 h 2070525"/>
                <a:gd name="connsiteX15" fmla="*/ 1081660 w 3424810"/>
                <a:gd name="connsiteY15" fmla="*/ 1708150 h 2070525"/>
                <a:gd name="connsiteX16" fmla="*/ 567310 w 3424810"/>
                <a:gd name="connsiteY16" fmla="*/ 1651000 h 2070525"/>
                <a:gd name="connsiteX17" fmla="*/ 408560 w 3424810"/>
                <a:gd name="connsiteY17" fmla="*/ 1441450 h 2070525"/>
                <a:gd name="connsiteX18" fmla="*/ 560960 w 3424810"/>
                <a:gd name="connsiteY18" fmla="*/ 1111250 h 2070525"/>
                <a:gd name="connsiteX19" fmla="*/ 732410 w 3424810"/>
                <a:gd name="connsiteY19" fmla="*/ 850900 h 2070525"/>
                <a:gd name="connsiteX20" fmla="*/ 910210 w 3424810"/>
                <a:gd name="connsiteY20" fmla="*/ 571500 h 2070525"/>
                <a:gd name="connsiteX21" fmla="*/ 922910 w 3424810"/>
                <a:gd name="connsiteY21" fmla="*/ 266700 h 2070525"/>
                <a:gd name="connsiteX22" fmla="*/ 670180 w 3424810"/>
                <a:gd name="connsiteY22" fmla="*/ 0 h 2070525"/>
                <a:gd name="connsiteX23" fmla="*/ 524130 w 3424810"/>
                <a:gd name="connsiteY23" fmla="*/ 114300 h 2070525"/>
                <a:gd name="connsiteX0" fmla="*/ 524130 w 3424810"/>
                <a:gd name="connsiteY0" fmla="*/ 114300 h 2070525"/>
                <a:gd name="connsiteX1" fmla="*/ 707010 w 3424810"/>
                <a:gd name="connsiteY1" fmla="*/ 377190 h 2070525"/>
                <a:gd name="connsiteX2" fmla="*/ 472060 w 3424810"/>
                <a:gd name="connsiteY2" fmla="*/ 787400 h 2070525"/>
                <a:gd name="connsiteX3" fmla="*/ 306960 w 3424810"/>
                <a:gd name="connsiteY3" fmla="*/ 990600 h 2070525"/>
                <a:gd name="connsiteX4" fmla="*/ 52960 w 3424810"/>
                <a:gd name="connsiteY4" fmla="*/ 1339850 h 2070525"/>
                <a:gd name="connsiteX5" fmla="*/ 21210 w 3424810"/>
                <a:gd name="connsiteY5" fmla="*/ 1651000 h 2070525"/>
                <a:gd name="connsiteX6" fmla="*/ 306960 w 3424810"/>
                <a:gd name="connsiteY6" fmla="*/ 1924050 h 2070525"/>
                <a:gd name="connsiteX7" fmla="*/ 922910 w 3424810"/>
                <a:gd name="connsiteY7" fmla="*/ 2065274 h 2070525"/>
                <a:gd name="connsiteX8" fmla="*/ 1710310 w 3424810"/>
                <a:gd name="connsiteY8" fmla="*/ 2028190 h 2070525"/>
                <a:gd name="connsiteX9" fmla="*/ 2269618 w 3424810"/>
                <a:gd name="connsiteY9" fmla="*/ 1913382 h 2070525"/>
                <a:gd name="connsiteX10" fmla="*/ 2859660 w 3424810"/>
                <a:gd name="connsiteY10" fmla="*/ 1733550 h 2070525"/>
                <a:gd name="connsiteX11" fmla="*/ 3424810 w 3424810"/>
                <a:gd name="connsiteY11" fmla="*/ 1390650 h 2070525"/>
                <a:gd name="connsiteX12" fmla="*/ 3113660 w 3424810"/>
                <a:gd name="connsiteY12" fmla="*/ 1028700 h 2070525"/>
                <a:gd name="connsiteX13" fmla="*/ 2485010 w 3424810"/>
                <a:gd name="connsiteY13" fmla="*/ 1346200 h 2070525"/>
                <a:gd name="connsiteX14" fmla="*/ 1602360 w 3424810"/>
                <a:gd name="connsiteY14" fmla="*/ 1631950 h 2070525"/>
                <a:gd name="connsiteX15" fmla="*/ 1081660 w 3424810"/>
                <a:gd name="connsiteY15" fmla="*/ 1708150 h 2070525"/>
                <a:gd name="connsiteX16" fmla="*/ 567310 w 3424810"/>
                <a:gd name="connsiteY16" fmla="*/ 1651000 h 2070525"/>
                <a:gd name="connsiteX17" fmla="*/ 408560 w 3424810"/>
                <a:gd name="connsiteY17" fmla="*/ 1441450 h 2070525"/>
                <a:gd name="connsiteX18" fmla="*/ 560960 w 3424810"/>
                <a:gd name="connsiteY18" fmla="*/ 1111250 h 2070525"/>
                <a:gd name="connsiteX19" fmla="*/ 732410 w 3424810"/>
                <a:gd name="connsiteY19" fmla="*/ 850900 h 2070525"/>
                <a:gd name="connsiteX20" fmla="*/ 910210 w 3424810"/>
                <a:gd name="connsiteY20" fmla="*/ 571500 h 2070525"/>
                <a:gd name="connsiteX21" fmla="*/ 922910 w 3424810"/>
                <a:gd name="connsiteY21" fmla="*/ 266700 h 2070525"/>
                <a:gd name="connsiteX22" fmla="*/ 670180 w 3424810"/>
                <a:gd name="connsiteY22" fmla="*/ 0 h 2070525"/>
                <a:gd name="connsiteX23" fmla="*/ 524130 w 3424810"/>
                <a:gd name="connsiteY23" fmla="*/ 114300 h 2070525"/>
                <a:gd name="connsiteX0" fmla="*/ 524130 w 3424810"/>
                <a:gd name="connsiteY0" fmla="*/ 114300 h 2070525"/>
                <a:gd name="connsiteX1" fmla="*/ 707010 w 3424810"/>
                <a:gd name="connsiteY1" fmla="*/ 377190 h 2070525"/>
                <a:gd name="connsiteX2" fmla="*/ 472060 w 3424810"/>
                <a:gd name="connsiteY2" fmla="*/ 787400 h 2070525"/>
                <a:gd name="connsiteX3" fmla="*/ 306960 w 3424810"/>
                <a:gd name="connsiteY3" fmla="*/ 990600 h 2070525"/>
                <a:gd name="connsiteX4" fmla="*/ 52960 w 3424810"/>
                <a:gd name="connsiteY4" fmla="*/ 1339850 h 2070525"/>
                <a:gd name="connsiteX5" fmla="*/ 21210 w 3424810"/>
                <a:gd name="connsiteY5" fmla="*/ 1651000 h 2070525"/>
                <a:gd name="connsiteX6" fmla="*/ 306960 w 3424810"/>
                <a:gd name="connsiteY6" fmla="*/ 1924050 h 2070525"/>
                <a:gd name="connsiteX7" fmla="*/ 922910 w 3424810"/>
                <a:gd name="connsiteY7" fmla="*/ 2065274 h 2070525"/>
                <a:gd name="connsiteX8" fmla="*/ 1710310 w 3424810"/>
                <a:gd name="connsiteY8" fmla="*/ 2028190 h 2070525"/>
                <a:gd name="connsiteX9" fmla="*/ 2269618 w 3424810"/>
                <a:gd name="connsiteY9" fmla="*/ 1913382 h 2070525"/>
                <a:gd name="connsiteX10" fmla="*/ 2859660 w 3424810"/>
                <a:gd name="connsiteY10" fmla="*/ 1733550 h 2070525"/>
                <a:gd name="connsiteX11" fmla="*/ 3424810 w 3424810"/>
                <a:gd name="connsiteY11" fmla="*/ 1390650 h 2070525"/>
                <a:gd name="connsiteX12" fmla="*/ 3113660 w 3424810"/>
                <a:gd name="connsiteY12" fmla="*/ 1028700 h 2070525"/>
                <a:gd name="connsiteX13" fmla="*/ 2485010 w 3424810"/>
                <a:gd name="connsiteY13" fmla="*/ 1346200 h 2070525"/>
                <a:gd name="connsiteX14" fmla="*/ 1602360 w 3424810"/>
                <a:gd name="connsiteY14" fmla="*/ 1631950 h 2070525"/>
                <a:gd name="connsiteX15" fmla="*/ 1081660 w 3424810"/>
                <a:gd name="connsiteY15" fmla="*/ 1708150 h 2070525"/>
                <a:gd name="connsiteX16" fmla="*/ 567310 w 3424810"/>
                <a:gd name="connsiteY16" fmla="*/ 1651000 h 2070525"/>
                <a:gd name="connsiteX17" fmla="*/ 408560 w 3424810"/>
                <a:gd name="connsiteY17" fmla="*/ 1441450 h 2070525"/>
                <a:gd name="connsiteX18" fmla="*/ 560960 w 3424810"/>
                <a:gd name="connsiteY18" fmla="*/ 1111250 h 2070525"/>
                <a:gd name="connsiteX19" fmla="*/ 732410 w 3424810"/>
                <a:gd name="connsiteY19" fmla="*/ 850900 h 2070525"/>
                <a:gd name="connsiteX20" fmla="*/ 910210 w 3424810"/>
                <a:gd name="connsiteY20" fmla="*/ 571500 h 2070525"/>
                <a:gd name="connsiteX21" fmla="*/ 922910 w 3424810"/>
                <a:gd name="connsiteY21" fmla="*/ 266700 h 2070525"/>
                <a:gd name="connsiteX22" fmla="*/ 670180 w 3424810"/>
                <a:gd name="connsiteY22" fmla="*/ 0 h 2070525"/>
                <a:gd name="connsiteX23" fmla="*/ 524130 w 3424810"/>
                <a:gd name="connsiteY23" fmla="*/ 114300 h 2070525"/>
                <a:gd name="connsiteX0" fmla="*/ 524130 w 3424810"/>
                <a:gd name="connsiteY0" fmla="*/ 114300 h 2070525"/>
                <a:gd name="connsiteX1" fmla="*/ 707010 w 3424810"/>
                <a:gd name="connsiteY1" fmla="*/ 377190 h 2070525"/>
                <a:gd name="connsiteX2" fmla="*/ 472060 w 3424810"/>
                <a:gd name="connsiteY2" fmla="*/ 787400 h 2070525"/>
                <a:gd name="connsiteX3" fmla="*/ 306960 w 3424810"/>
                <a:gd name="connsiteY3" fmla="*/ 990600 h 2070525"/>
                <a:gd name="connsiteX4" fmla="*/ 52960 w 3424810"/>
                <a:gd name="connsiteY4" fmla="*/ 1339850 h 2070525"/>
                <a:gd name="connsiteX5" fmla="*/ 21210 w 3424810"/>
                <a:gd name="connsiteY5" fmla="*/ 1651000 h 2070525"/>
                <a:gd name="connsiteX6" fmla="*/ 306960 w 3424810"/>
                <a:gd name="connsiteY6" fmla="*/ 1924050 h 2070525"/>
                <a:gd name="connsiteX7" fmla="*/ 922910 w 3424810"/>
                <a:gd name="connsiteY7" fmla="*/ 2065274 h 2070525"/>
                <a:gd name="connsiteX8" fmla="*/ 1710310 w 3424810"/>
                <a:gd name="connsiteY8" fmla="*/ 2028190 h 2070525"/>
                <a:gd name="connsiteX9" fmla="*/ 2269618 w 3424810"/>
                <a:gd name="connsiteY9" fmla="*/ 1913382 h 2070525"/>
                <a:gd name="connsiteX10" fmla="*/ 2859660 w 3424810"/>
                <a:gd name="connsiteY10" fmla="*/ 1733550 h 2070525"/>
                <a:gd name="connsiteX11" fmla="*/ 3424810 w 3424810"/>
                <a:gd name="connsiteY11" fmla="*/ 1390650 h 2070525"/>
                <a:gd name="connsiteX12" fmla="*/ 3113660 w 3424810"/>
                <a:gd name="connsiteY12" fmla="*/ 1028700 h 2070525"/>
                <a:gd name="connsiteX13" fmla="*/ 2485010 w 3424810"/>
                <a:gd name="connsiteY13" fmla="*/ 1346200 h 2070525"/>
                <a:gd name="connsiteX14" fmla="*/ 1602360 w 3424810"/>
                <a:gd name="connsiteY14" fmla="*/ 1631950 h 2070525"/>
                <a:gd name="connsiteX15" fmla="*/ 1081660 w 3424810"/>
                <a:gd name="connsiteY15" fmla="*/ 1708150 h 2070525"/>
                <a:gd name="connsiteX16" fmla="*/ 567310 w 3424810"/>
                <a:gd name="connsiteY16" fmla="*/ 1651000 h 2070525"/>
                <a:gd name="connsiteX17" fmla="*/ 408560 w 3424810"/>
                <a:gd name="connsiteY17" fmla="*/ 1441450 h 2070525"/>
                <a:gd name="connsiteX18" fmla="*/ 560960 w 3424810"/>
                <a:gd name="connsiteY18" fmla="*/ 1111250 h 2070525"/>
                <a:gd name="connsiteX19" fmla="*/ 732410 w 3424810"/>
                <a:gd name="connsiteY19" fmla="*/ 850900 h 2070525"/>
                <a:gd name="connsiteX20" fmla="*/ 910210 w 3424810"/>
                <a:gd name="connsiteY20" fmla="*/ 571500 h 2070525"/>
                <a:gd name="connsiteX21" fmla="*/ 922910 w 3424810"/>
                <a:gd name="connsiteY21" fmla="*/ 266700 h 2070525"/>
                <a:gd name="connsiteX22" fmla="*/ 670180 w 3424810"/>
                <a:gd name="connsiteY22" fmla="*/ 0 h 2070525"/>
                <a:gd name="connsiteX23" fmla="*/ 524130 w 3424810"/>
                <a:gd name="connsiteY23" fmla="*/ 114300 h 2070525"/>
                <a:gd name="connsiteX0" fmla="*/ 524130 w 3424810"/>
                <a:gd name="connsiteY0" fmla="*/ 114300 h 2070525"/>
                <a:gd name="connsiteX1" fmla="*/ 707010 w 3424810"/>
                <a:gd name="connsiteY1" fmla="*/ 377190 h 2070525"/>
                <a:gd name="connsiteX2" fmla="*/ 472060 w 3424810"/>
                <a:gd name="connsiteY2" fmla="*/ 787400 h 2070525"/>
                <a:gd name="connsiteX3" fmla="*/ 306960 w 3424810"/>
                <a:gd name="connsiteY3" fmla="*/ 990600 h 2070525"/>
                <a:gd name="connsiteX4" fmla="*/ 52960 w 3424810"/>
                <a:gd name="connsiteY4" fmla="*/ 1339850 h 2070525"/>
                <a:gd name="connsiteX5" fmla="*/ 21210 w 3424810"/>
                <a:gd name="connsiteY5" fmla="*/ 1651000 h 2070525"/>
                <a:gd name="connsiteX6" fmla="*/ 306960 w 3424810"/>
                <a:gd name="connsiteY6" fmla="*/ 1924050 h 2070525"/>
                <a:gd name="connsiteX7" fmla="*/ 922910 w 3424810"/>
                <a:gd name="connsiteY7" fmla="*/ 2065274 h 2070525"/>
                <a:gd name="connsiteX8" fmla="*/ 1710310 w 3424810"/>
                <a:gd name="connsiteY8" fmla="*/ 2028190 h 2070525"/>
                <a:gd name="connsiteX9" fmla="*/ 2269618 w 3424810"/>
                <a:gd name="connsiteY9" fmla="*/ 1913382 h 2070525"/>
                <a:gd name="connsiteX10" fmla="*/ 2859660 w 3424810"/>
                <a:gd name="connsiteY10" fmla="*/ 1733550 h 2070525"/>
                <a:gd name="connsiteX11" fmla="*/ 3424810 w 3424810"/>
                <a:gd name="connsiteY11" fmla="*/ 1390650 h 2070525"/>
                <a:gd name="connsiteX12" fmla="*/ 3113660 w 3424810"/>
                <a:gd name="connsiteY12" fmla="*/ 1028700 h 2070525"/>
                <a:gd name="connsiteX13" fmla="*/ 2485010 w 3424810"/>
                <a:gd name="connsiteY13" fmla="*/ 1346200 h 2070525"/>
                <a:gd name="connsiteX14" fmla="*/ 1602360 w 3424810"/>
                <a:gd name="connsiteY14" fmla="*/ 1631950 h 2070525"/>
                <a:gd name="connsiteX15" fmla="*/ 1081660 w 3424810"/>
                <a:gd name="connsiteY15" fmla="*/ 1708150 h 2070525"/>
                <a:gd name="connsiteX16" fmla="*/ 567310 w 3424810"/>
                <a:gd name="connsiteY16" fmla="*/ 1651000 h 2070525"/>
                <a:gd name="connsiteX17" fmla="*/ 408560 w 3424810"/>
                <a:gd name="connsiteY17" fmla="*/ 1441450 h 2070525"/>
                <a:gd name="connsiteX18" fmla="*/ 560960 w 3424810"/>
                <a:gd name="connsiteY18" fmla="*/ 1111250 h 2070525"/>
                <a:gd name="connsiteX19" fmla="*/ 732410 w 3424810"/>
                <a:gd name="connsiteY19" fmla="*/ 850900 h 2070525"/>
                <a:gd name="connsiteX20" fmla="*/ 910210 w 3424810"/>
                <a:gd name="connsiteY20" fmla="*/ 571500 h 2070525"/>
                <a:gd name="connsiteX21" fmla="*/ 922910 w 3424810"/>
                <a:gd name="connsiteY21" fmla="*/ 266700 h 2070525"/>
                <a:gd name="connsiteX22" fmla="*/ 670180 w 3424810"/>
                <a:gd name="connsiteY22" fmla="*/ 0 h 2070525"/>
                <a:gd name="connsiteX23" fmla="*/ 524130 w 3424810"/>
                <a:gd name="connsiteY23" fmla="*/ 114300 h 2070525"/>
                <a:gd name="connsiteX0" fmla="*/ 187580 w 3424810"/>
                <a:gd name="connsiteY0" fmla="*/ 247650 h 2070525"/>
                <a:gd name="connsiteX1" fmla="*/ 707010 w 3424810"/>
                <a:gd name="connsiteY1" fmla="*/ 377190 h 2070525"/>
                <a:gd name="connsiteX2" fmla="*/ 472060 w 3424810"/>
                <a:gd name="connsiteY2" fmla="*/ 787400 h 2070525"/>
                <a:gd name="connsiteX3" fmla="*/ 306960 w 3424810"/>
                <a:gd name="connsiteY3" fmla="*/ 990600 h 2070525"/>
                <a:gd name="connsiteX4" fmla="*/ 52960 w 3424810"/>
                <a:gd name="connsiteY4" fmla="*/ 1339850 h 2070525"/>
                <a:gd name="connsiteX5" fmla="*/ 21210 w 3424810"/>
                <a:gd name="connsiteY5" fmla="*/ 1651000 h 2070525"/>
                <a:gd name="connsiteX6" fmla="*/ 306960 w 3424810"/>
                <a:gd name="connsiteY6" fmla="*/ 1924050 h 2070525"/>
                <a:gd name="connsiteX7" fmla="*/ 922910 w 3424810"/>
                <a:gd name="connsiteY7" fmla="*/ 2065274 h 2070525"/>
                <a:gd name="connsiteX8" fmla="*/ 1710310 w 3424810"/>
                <a:gd name="connsiteY8" fmla="*/ 2028190 h 2070525"/>
                <a:gd name="connsiteX9" fmla="*/ 2269618 w 3424810"/>
                <a:gd name="connsiteY9" fmla="*/ 1913382 h 2070525"/>
                <a:gd name="connsiteX10" fmla="*/ 2859660 w 3424810"/>
                <a:gd name="connsiteY10" fmla="*/ 1733550 h 2070525"/>
                <a:gd name="connsiteX11" fmla="*/ 3424810 w 3424810"/>
                <a:gd name="connsiteY11" fmla="*/ 1390650 h 2070525"/>
                <a:gd name="connsiteX12" fmla="*/ 3113660 w 3424810"/>
                <a:gd name="connsiteY12" fmla="*/ 1028700 h 2070525"/>
                <a:gd name="connsiteX13" fmla="*/ 2485010 w 3424810"/>
                <a:gd name="connsiteY13" fmla="*/ 1346200 h 2070525"/>
                <a:gd name="connsiteX14" fmla="*/ 1602360 w 3424810"/>
                <a:gd name="connsiteY14" fmla="*/ 1631950 h 2070525"/>
                <a:gd name="connsiteX15" fmla="*/ 1081660 w 3424810"/>
                <a:gd name="connsiteY15" fmla="*/ 1708150 h 2070525"/>
                <a:gd name="connsiteX16" fmla="*/ 567310 w 3424810"/>
                <a:gd name="connsiteY16" fmla="*/ 1651000 h 2070525"/>
                <a:gd name="connsiteX17" fmla="*/ 408560 w 3424810"/>
                <a:gd name="connsiteY17" fmla="*/ 1441450 h 2070525"/>
                <a:gd name="connsiteX18" fmla="*/ 560960 w 3424810"/>
                <a:gd name="connsiteY18" fmla="*/ 1111250 h 2070525"/>
                <a:gd name="connsiteX19" fmla="*/ 732410 w 3424810"/>
                <a:gd name="connsiteY19" fmla="*/ 850900 h 2070525"/>
                <a:gd name="connsiteX20" fmla="*/ 910210 w 3424810"/>
                <a:gd name="connsiteY20" fmla="*/ 571500 h 2070525"/>
                <a:gd name="connsiteX21" fmla="*/ 922910 w 3424810"/>
                <a:gd name="connsiteY21" fmla="*/ 266700 h 2070525"/>
                <a:gd name="connsiteX22" fmla="*/ 670180 w 3424810"/>
                <a:gd name="connsiteY22" fmla="*/ 0 h 2070525"/>
                <a:gd name="connsiteX23" fmla="*/ 187580 w 3424810"/>
                <a:gd name="connsiteY23" fmla="*/ 247650 h 2070525"/>
                <a:gd name="connsiteX0" fmla="*/ 187580 w 3424810"/>
                <a:gd name="connsiteY0" fmla="*/ 158750 h 1981625"/>
                <a:gd name="connsiteX1" fmla="*/ 707010 w 3424810"/>
                <a:gd name="connsiteY1" fmla="*/ 288290 h 1981625"/>
                <a:gd name="connsiteX2" fmla="*/ 472060 w 3424810"/>
                <a:gd name="connsiteY2" fmla="*/ 69850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602360 w 3424810"/>
                <a:gd name="connsiteY14" fmla="*/ 1543050 h 1981625"/>
                <a:gd name="connsiteX15" fmla="*/ 1081660 w 3424810"/>
                <a:gd name="connsiteY15" fmla="*/ 1619250 h 1981625"/>
                <a:gd name="connsiteX16" fmla="*/ 567310 w 3424810"/>
                <a:gd name="connsiteY16" fmla="*/ 1562100 h 1981625"/>
                <a:gd name="connsiteX17" fmla="*/ 408560 w 3424810"/>
                <a:gd name="connsiteY17" fmla="*/ 1352550 h 1981625"/>
                <a:gd name="connsiteX18" fmla="*/ 560960 w 3424810"/>
                <a:gd name="connsiteY18" fmla="*/ 1022350 h 1981625"/>
                <a:gd name="connsiteX19" fmla="*/ 732410 w 3424810"/>
                <a:gd name="connsiteY19" fmla="*/ 762000 h 1981625"/>
                <a:gd name="connsiteX20" fmla="*/ 910210 w 3424810"/>
                <a:gd name="connsiteY20" fmla="*/ 482600 h 1981625"/>
                <a:gd name="connsiteX21" fmla="*/ 922910 w 3424810"/>
                <a:gd name="connsiteY21" fmla="*/ 17780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472060 w 3424810"/>
                <a:gd name="connsiteY2" fmla="*/ 69850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602360 w 3424810"/>
                <a:gd name="connsiteY14" fmla="*/ 1543050 h 1981625"/>
                <a:gd name="connsiteX15" fmla="*/ 1081660 w 3424810"/>
                <a:gd name="connsiteY15" fmla="*/ 1619250 h 1981625"/>
                <a:gd name="connsiteX16" fmla="*/ 567310 w 3424810"/>
                <a:gd name="connsiteY16" fmla="*/ 1562100 h 1981625"/>
                <a:gd name="connsiteX17" fmla="*/ 408560 w 3424810"/>
                <a:gd name="connsiteY17" fmla="*/ 1352550 h 1981625"/>
                <a:gd name="connsiteX18" fmla="*/ 560960 w 3424810"/>
                <a:gd name="connsiteY18" fmla="*/ 1022350 h 1981625"/>
                <a:gd name="connsiteX19" fmla="*/ 732410 w 3424810"/>
                <a:gd name="connsiteY19" fmla="*/ 762000 h 1981625"/>
                <a:gd name="connsiteX20" fmla="*/ 910210 w 3424810"/>
                <a:gd name="connsiteY20" fmla="*/ 482600 h 1981625"/>
                <a:gd name="connsiteX21" fmla="*/ 922910 w 3424810"/>
                <a:gd name="connsiteY21" fmla="*/ 17780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472060 w 3424810"/>
                <a:gd name="connsiteY2" fmla="*/ 69850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602360 w 3424810"/>
                <a:gd name="connsiteY14" fmla="*/ 1543050 h 1981625"/>
                <a:gd name="connsiteX15" fmla="*/ 1081660 w 3424810"/>
                <a:gd name="connsiteY15" fmla="*/ 1619250 h 1981625"/>
                <a:gd name="connsiteX16" fmla="*/ 567310 w 3424810"/>
                <a:gd name="connsiteY16" fmla="*/ 1562100 h 1981625"/>
                <a:gd name="connsiteX17" fmla="*/ 408560 w 3424810"/>
                <a:gd name="connsiteY17" fmla="*/ 1352550 h 1981625"/>
                <a:gd name="connsiteX18" fmla="*/ 560960 w 3424810"/>
                <a:gd name="connsiteY18" fmla="*/ 1022350 h 1981625"/>
                <a:gd name="connsiteX19" fmla="*/ 732410 w 3424810"/>
                <a:gd name="connsiteY19" fmla="*/ 762000 h 1981625"/>
                <a:gd name="connsiteX20" fmla="*/ 910210 w 3424810"/>
                <a:gd name="connsiteY20" fmla="*/ 482600 h 1981625"/>
                <a:gd name="connsiteX21" fmla="*/ 618110 w 3424810"/>
                <a:gd name="connsiteY21" fmla="*/ 32385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472060 w 3424810"/>
                <a:gd name="connsiteY2" fmla="*/ 69850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602360 w 3424810"/>
                <a:gd name="connsiteY14" fmla="*/ 1543050 h 1981625"/>
                <a:gd name="connsiteX15" fmla="*/ 1081660 w 3424810"/>
                <a:gd name="connsiteY15" fmla="*/ 1619250 h 1981625"/>
                <a:gd name="connsiteX16" fmla="*/ 567310 w 3424810"/>
                <a:gd name="connsiteY16" fmla="*/ 1562100 h 1981625"/>
                <a:gd name="connsiteX17" fmla="*/ 408560 w 3424810"/>
                <a:gd name="connsiteY17" fmla="*/ 1352550 h 1981625"/>
                <a:gd name="connsiteX18" fmla="*/ 560960 w 3424810"/>
                <a:gd name="connsiteY18" fmla="*/ 1022350 h 1981625"/>
                <a:gd name="connsiteX19" fmla="*/ 732410 w 3424810"/>
                <a:gd name="connsiteY19" fmla="*/ 762000 h 1981625"/>
                <a:gd name="connsiteX20" fmla="*/ 745110 w 3424810"/>
                <a:gd name="connsiteY20" fmla="*/ 520700 h 1981625"/>
                <a:gd name="connsiteX21" fmla="*/ 618110 w 3424810"/>
                <a:gd name="connsiteY21" fmla="*/ 32385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472060 w 3424810"/>
                <a:gd name="connsiteY2" fmla="*/ 69850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602360 w 3424810"/>
                <a:gd name="connsiteY14" fmla="*/ 1543050 h 1981625"/>
                <a:gd name="connsiteX15" fmla="*/ 1081660 w 3424810"/>
                <a:gd name="connsiteY15" fmla="*/ 1619250 h 1981625"/>
                <a:gd name="connsiteX16" fmla="*/ 567310 w 3424810"/>
                <a:gd name="connsiteY16" fmla="*/ 1562100 h 1981625"/>
                <a:gd name="connsiteX17" fmla="*/ 408560 w 3424810"/>
                <a:gd name="connsiteY17" fmla="*/ 1352550 h 1981625"/>
                <a:gd name="connsiteX18" fmla="*/ 560960 w 3424810"/>
                <a:gd name="connsiteY18" fmla="*/ 1022350 h 1981625"/>
                <a:gd name="connsiteX19" fmla="*/ 732410 w 3424810"/>
                <a:gd name="connsiteY19" fmla="*/ 762000 h 1981625"/>
                <a:gd name="connsiteX20" fmla="*/ 745110 w 3424810"/>
                <a:gd name="connsiteY20" fmla="*/ 520700 h 1981625"/>
                <a:gd name="connsiteX21" fmla="*/ 637160 w 3424810"/>
                <a:gd name="connsiteY21" fmla="*/ 24765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472060 w 3424810"/>
                <a:gd name="connsiteY2" fmla="*/ 69850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888110 w 3424810"/>
                <a:gd name="connsiteY14" fmla="*/ 1466850 h 1981625"/>
                <a:gd name="connsiteX15" fmla="*/ 1081660 w 3424810"/>
                <a:gd name="connsiteY15" fmla="*/ 1619250 h 1981625"/>
                <a:gd name="connsiteX16" fmla="*/ 567310 w 3424810"/>
                <a:gd name="connsiteY16" fmla="*/ 1562100 h 1981625"/>
                <a:gd name="connsiteX17" fmla="*/ 408560 w 3424810"/>
                <a:gd name="connsiteY17" fmla="*/ 1352550 h 1981625"/>
                <a:gd name="connsiteX18" fmla="*/ 560960 w 3424810"/>
                <a:gd name="connsiteY18" fmla="*/ 1022350 h 1981625"/>
                <a:gd name="connsiteX19" fmla="*/ 732410 w 3424810"/>
                <a:gd name="connsiteY19" fmla="*/ 762000 h 1981625"/>
                <a:gd name="connsiteX20" fmla="*/ 745110 w 3424810"/>
                <a:gd name="connsiteY20" fmla="*/ 520700 h 1981625"/>
                <a:gd name="connsiteX21" fmla="*/ 637160 w 3424810"/>
                <a:gd name="connsiteY21" fmla="*/ 24765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472060 w 3424810"/>
                <a:gd name="connsiteY2" fmla="*/ 69850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888110 w 3424810"/>
                <a:gd name="connsiteY14" fmla="*/ 1466850 h 1981625"/>
                <a:gd name="connsiteX15" fmla="*/ 1399160 w 3424810"/>
                <a:gd name="connsiteY15" fmla="*/ 1574800 h 1981625"/>
                <a:gd name="connsiteX16" fmla="*/ 567310 w 3424810"/>
                <a:gd name="connsiteY16" fmla="*/ 1562100 h 1981625"/>
                <a:gd name="connsiteX17" fmla="*/ 408560 w 3424810"/>
                <a:gd name="connsiteY17" fmla="*/ 1352550 h 1981625"/>
                <a:gd name="connsiteX18" fmla="*/ 560960 w 3424810"/>
                <a:gd name="connsiteY18" fmla="*/ 1022350 h 1981625"/>
                <a:gd name="connsiteX19" fmla="*/ 732410 w 3424810"/>
                <a:gd name="connsiteY19" fmla="*/ 762000 h 1981625"/>
                <a:gd name="connsiteX20" fmla="*/ 745110 w 3424810"/>
                <a:gd name="connsiteY20" fmla="*/ 520700 h 1981625"/>
                <a:gd name="connsiteX21" fmla="*/ 637160 w 3424810"/>
                <a:gd name="connsiteY21" fmla="*/ 24765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472060 w 3424810"/>
                <a:gd name="connsiteY2" fmla="*/ 69850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888110 w 3424810"/>
                <a:gd name="connsiteY14" fmla="*/ 1466850 h 1981625"/>
                <a:gd name="connsiteX15" fmla="*/ 1399160 w 3424810"/>
                <a:gd name="connsiteY15" fmla="*/ 1574800 h 1981625"/>
                <a:gd name="connsiteX16" fmla="*/ 903860 w 3424810"/>
                <a:gd name="connsiteY16" fmla="*/ 1517650 h 1981625"/>
                <a:gd name="connsiteX17" fmla="*/ 408560 w 3424810"/>
                <a:gd name="connsiteY17" fmla="*/ 1352550 h 1981625"/>
                <a:gd name="connsiteX18" fmla="*/ 560960 w 3424810"/>
                <a:gd name="connsiteY18" fmla="*/ 1022350 h 1981625"/>
                <a:gd name="connsiteX19" fmla="*/ 732410 w 3424810"/>
                <a:gd name="connsiteY19" fmla="*/ 762000 h 1981625"/>
                <a:gd name="connsiteX20" fmla="*/ 745110 w 3424810"/>
                <a:gd name="connsiteY20" fmla="*/ 520700 h 1981625"/>
                <a:gd name="connsiteX21" fmla="*/ 637160 w 3424810"/>
                <a:gd name="connsiteY21" fmla="*/ 24765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472060 w 3424810"/>
                <a:gd name="connsiteY2" fmla="*/ 69850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888110 w 3424810"/>
                <a:gd name="connsiteY14" fmla="*/ 1466850 h 1981625"/>
                <a:gd name="connsiteX15" fmla="*/ 1399160 w 3424810"/>
                <a:gd name="connsiteY15" fmla="*/ 1574800 h 1981625"/>
                <a:gd name="connsiteX16" fmla="*/ 903860 w 3424810"/>
                <a:gd name="connsiteY16" fmla="*/ 1517650 h 1981625"/>
                <a:gd name="connsiteX17" fmla="*/ 707010 w 3424810"/>
                <a:gd name="connsiteY17" fmla="*/ 1320800 h 1981625"/>
                <a:gd name="connsiteX18" fmla="*/ 560960 w 3424810"/>
                <a:gd name="connsiteY18" fmla="*/ 1022350 h 1981625"/>
                <a:gd name="connsiteX19" fmla="*/ 732410 w 3424810"/>
                <a:gd name="connsiteY19" fmla="*/ 762000 h 1981625"/>
                <a:gd name="connsiteX20" fmla="*/ 745110 w 3424810"/>
                <a:gd name="connsiteY20" fmla="*/ 520700 h 1981625"/>
                <a:gd name="connsiteX21" fmla="*/ 637160 w 3424810"/>
                <a:gd name="connsiteY21" fmla="*/ 24765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472060 w 3424810"/>
                <a:gd name="connsiteY2" fmla="*/ 69850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888110 w 3424810"/>
                <a:gd name="connsiteY14" fmla="*/ 1466850 h 1981625"/>
                <a:gd name="connsiteX15" fmla="*/ 1399160 w 3424810"/>
                <a:gd name="connsiteY15" fmla="*/ 1574800 h 1981625"/>
                <a:gd name="connsiteX16" fmla="*/ 903860 w 3424810"/>
                <a:gd name="connsiteY16" fmla="*/ 1517650 h 1981625"/>
                <a:gd name="connsiteX17" fmla="*/ 707010 w 3424810"/>
                <a:gd name="connsiteY17" fmla="*/ 1320800 h 1981625"/>
                <a:gd name="connsiteX18" fmla="*/ 560960 w 3424810"/>
                <a:gd name="connsiteY18" fmla="*/ 1003300 h 1981625"/>
                <a:gd name="connsiteX19" fmla="*/ 732410 w 3424810"/>
                <a:gd name="connsiteY19" fmla="*/ 762000 h 1981625"/>
                <a:gd name="connsiteX20" fmla="*/ 745110 w 3424810"/>
                <a:gd name="connsiteY20" fmla="*/ 520700 h 1981625"/>
                <a:gd name="connsiteX21" fmla="*/ 637160 w 3424810"/>
                <a:gd name="connsiteY21" fmla="*/ 24765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472060 w 3424810"/>
                <a:gd name="connsiteY2" fmla="*/ 69850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888110 w 3424810"/>
                <a:gd name="connsiteY14" fmla="*/ 1466850 h 1981625"/>
                <a:gd name="connsiteX15" fmla="*/ 1399160 w 3424810"/>
                <a:gd name="connsiteY15" fmla="*/ 1574800 h 1981625"/>
                <a:gd name="connsiteX16" fmla="*/ 903860 w 3424810"/>
                <a:gd name="connsiteY16" fmla="*/ 1517650 h 1981625"/>
                <a:gd name="connsiteX17" fmla="*/ 707010 w 3424810"/>
                <a:gd name="connsiteY17" fmla="*/ 1320800 h 1981625"/>
                <a:gd name="connsiteX18" fmla="*/ 560960 w 3424810"/>
                <a:gd name="connsiteY18" fmla="*/ 1003300 h 1981625"/>
                <a:gd name="connsiteX19" fmla="*/ 865760 w 3424810"/>
                <a:gd name="connsiteY19" fmla="*/ 742950 h 1981625"/>
                <a:gd name="connsiteX20" fmla="*/ 745110 w 3424810"/>
                <a:gd name="connsiteY20" fmla="*/ 520700 h 1981625"/>
                <a:gd name="connsiteX21" fmla="*/ 637160 w 3424810"/>
                <a:gd name="connsiteY21" fmla="*/ 24765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472060 w 3424810"/>
                <a:gd name="connsiteY2" fmla="*/ 69850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888110 w 3424810"/>
                <a:gd name="connsiteY14" fmla="*/ 1466850 h 1981625"/>
                <a:gd name="connsiteX15" fmla="*/ 1399160 w 3424810"/>
                <a:gd name="connsiteY15" fmla="*/ 1574800 h 1981625"/>
                <a:gd name="connsiteX16" fmla="*/ 903860 w 3424810"/>
                <a:gd name="connsiteY16" fmla="*/ 1517650 h 1981625"/>
                <a:gd name="connsiteX17" fmla="*/ 707010 w 3424810"/>
                <a:gd name="connsiteY17" fmla="*/ 1320800 h 1981625"/>
                <a:gd name="connsiteX18" fmla="*/ 560960 w 3424810"/>
                <a:gd name="connsiteY18" fmla="*/ 1003300 h 1981625"/>
                <a:gd name="connsiteX19" fmla="*/ 865760 w 3424810"/>
                <a:gd name="connsiteY19" fmla="*/ 742950 h 1981625"/>
                <a:gd name="connsiteX20" fmla="*/ 834010 w 3424810"/>
                <a:gd name="connsiteY20" fmla="*/ 476250 h 1981625"/>
                <a:gd name="connsiteX21" fmla="*/ 637160 w 3424810"/>
                <a:gd name="connsiteY21" fmla="*/ 24765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605410 w 3424810"/>
                <a:gd name="connsiteY2" fmla="*/ 62865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888110 w 3424810"/>
                <a:gd name="connsiteY14" fmla="*/ 1466850 h 1981625"/>
                <a:gd name="connsiteX15" fmla="*/ 1399160 w 3424810"/>
                <a:gd name="connsiteY15" fmla="*/ 1574800 h 1981625"/>
                <a:gd name="connsiteX16" fmla="*/ 903860 w 3424810"/>
                <a:gd name="connsiteY16" fmla="*/ 1517650 h 1981625"/>
                <a:gd name="connsiteX17" fmla="*/ 707010 w 3424810"/>
                <a:gd name="connsiteY17" fmla="*/ 1320800 h 1981625"/>
                <a:gd name="connsiteX18" fmla="*/ 560960 w 3424810"/>
                <a:gd name="connsiteY18" fmla="*/ 1003300 h 1981625"/>
                <a:gd name="connsiteX19" fmla="*/ 865760 w 3424810"/>
                <a:gd name="connsiteY19" fmla="*/ 742950 h 1981625"/>
                <a:gd name="connsiteX20" fmla="*/ 834010 w 3424810"/>
                <a:gd name="connsiteY20" fmla="*/ 476250 h 1981625"/>
                <a:gd name="connsiteX21" fmla="*/ 637160 w 3424810"/>
                <a:gd name="connsiteY21" fmla="*/ 24765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605410 w 3424810"/>
                <a:gd name="connsiteY2" fmla="*/ 62865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888110 w 3424810"/>
                <a:gd name="connsiteY14" fmla="*/ 1466850 h 1981625"/>
                <a:gd name="connsiteX15" fmla="*/ 1399160 w 3424810"/>
                <a:gd name="connsiteY15" fmla="*/ 1574800 h 1981625"/>
                <a:gd name="connsiteX16" fmla="*/ 903860 w 3424810"/>
                <a:gd name="connsiteY16" fmla="*/ 1517650 h 1981625"/>
                <a:gd name="connsiteX17" fmla="*/ 707010 w 3424810"/>
                <a:gd name="connsiteY17" fmla="*/ 1320800 h 1981625"/>
                <a:gd name="connsiteX18" fmla="*/ 560960 w 3424810"/>
                <a:gd name="connsiteY18" fmla="*/ 1003300 h 1981625"/>
                <a:gd name="connsiteX19" fmla="*/ 865760 w 3424810"/>
                <a:gd name="connsiteY19" fmla="*/ 742950 h 1981625"/>
                <a:gd name="connsiteX20" fmla="*/ 834010 w 3424810"/>
                <a:gd name="connsiteY20" fmla="*/ 476250 h 1981625"/>
                <a:gd name="connsiteX21" fmla="*/ 662560 w 3424810"/>
                <a:gd name="connsiteY21" fmla="*/ 24130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605410 w 3424810"/>
                <a:gd name="connsiteY2" fmla="*/ 62865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888110 w 3424810"/>
                <a:gd name="connsiteY14" fmla="*/ 1466850 h 1981625"/>
                <a:gd name="connsiteX15" fmla="*/ 1399160 w 3424810"/>
                <a:gd name="connsiteY15" fmla="*/ 1574800 h 1981625"/>
                <a:gd name="connsiteX16" fmla="*/ 903860 w 3424810"/>
                <a:gd name="connsiteY16" fmla="*/ 1517650 h 1981625"/>
                <a:gd name="connsiteX17" fmla="*/ 707010 w 3424810"/>
                <a:gd name="connsiteY17" fmla="*/ 1320800 h 1981625"/>
                <a:gd name="connsiteX18" fmla="*/ 560960 w 3424810"/>
                <a:gd name="connsiteY18" fmla="*/ 1003300 h 1981625"/>
                <a:gd name="connsiteX19" fmla="*/ 865760 w 3424810"/>
                <a:gd name="connsiteY19" fmla="*/ 742950 h 1981625"/>
                <a:gd name="connsiteX20" fmla="*/ 853060 w 3424810"/>
                <a:gd name="connsiteY20" fmla="*/ 469900 h 1981625"/>
                <a:gd name="connsiteX21" fmla="*/ 662560 w 3424810"/>
                <a:gd name="connsiteY21" fmla="*/ 24130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605410 w 3424810"/>
                <a:gd name="connsiteY2" fmla="*/ 62865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888110 w 3424810"/>
                <a:gd name="connsiteY14" fmla="*/ 1466850 h 1981625"/>
                <a:gd name="connsiteX15" fmla="*/ 1399160 w 3424810"/>
                <a:gd name="connsiteY15" fmla="*/ 1574800 h 1981625"/>
                <a:gd name="connsiteX16" fmla="*/ 903860 w 3424810"/>
                <a:gd name="connsiteY16" fmla="*/ 1517650 h 1981625"/>
                <a:gd name="connsiteX17" fmla="*/ 656210 w 3424810"/>
                <a:gd name="connsiteY17" fmla="*/ 1358900 h 1981625"/>
                <a:gd name="connsiteX18" fmla="*/ 560960 w 3424810"/>
                <a:gd name="connsiteY18" fmla="*/ 1003300 h 1981625"/>
                <a:gd name="connsiteX19" fmla="*/ 865760 w 3424810"/>
                <a:gd name="connsiteY19" fmla="*/ 742950 h 1981625"/>
                <a:gd name="connsiteX20" fmla="*/ 853060 w 3424810"/>
                <a:gd name="connsiteY20" fmla="*/ 469900 h 1981625"/>
                <a:gd name="connsiteX21" fmla="*/ 662560 w 3424810"/>
                <a:gd name="connsiteY21" fmla="*/ 24130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605410 w 3424810"/>
                <a:gd name="connsiteY2" fmla="*/ 62865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888110 w 3424810"/>
                <a:gd name="connsiteY14" fmla="*/ 1466850 h 1981625"/>
                <a:gd name="connsiteX15" fmla="*/ 1399160 w 3424810"/>
                <a:gd name="connsiteY15" fmla="*/ 1574800 h 1981625"/>
                <a:gd name="connsiteX16" fmla="*/ 980060 w 3424810"/>
                <a:gd name="connsiteY16" fmla="*/ 1466850 h 1981625"/>
                <a:gd name="connsiteX17" fmla="*/ 656210 w 3424810"/>
                <a:gd name="connsiteY17" fmla="*/ 1358900 h 1981625"/>
                <a:gd name="connsiteX18" fmla="*/ 560960 w 3424810"/>
                <a:gd name="connsiteY18" fmla="*/ 1003300 h 1981625"/>
                <a:gd name="connsiteX19" fmla="*/ 865760 w 3424810"/>
                <a:gd name="connsiteY19" fmla="*/ 742950 h 1981625"/>
                <a:gd name="connsiteX20" fmla="*/ 853060 w 3424810"/>
                <a:gd name="connsiteY20" fmla="*/ 469900 h 1981625"/>
                <a:gd name="connsiteX21" fmla="*/ 662560 w 3424810"/>
                <a:gd name="connsiteY21" fmla="*/ 24130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605410 w 3424810"/>
                <a:gd name="connsiteY2" fmla="*/ 62865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888110 w 3424810"/>
                <a:gd name="connsiteY14" fmla="*/ 1466850 h 1981625"/>
                <a:gd name="connsiteX15" fmla="*/ 1411860 w 3424810"/>
                <a:gd name="connsiteY15" fmla="*/ 1511300 h 1981625"/>
                <a:gd name="connsiteX16" fmla="*/ 980060 w 3424810"/>
                <a:gd name="connsiteY16" fmla="*/ 1466850 h 1981625"/>
                <a:gd name="connsiteX17" fmla="*/ 656210 w 3424810"/>
                <a:gd name="connsiteY17" fmla="*/ 1358900 h 1981625"/>
                <a:gd name="connsiteX18" fmla="*/ 560960 w 3424810"/>
                <a:gd name="connsiteY18" fmla="*/ 1003300 h 1981625"/>
                <a:gd name="connsiteX19" fmla="*/ 865760 w 3424810"/>
                <a:gd name="connsiteY19" fmla="*/ 742950 h 1981625"/>
                <a:gd name="connsiteX20" fmla="*/ 853060 w 3424810"/>
                <a:gd name="connsiteY20" fmla="*/ 469900 h 1981625"/>
                <a:gd name="connsiteX21" fmla="*/ 662560 w 3424810"/>
                <a:gd name="connsiteY21" fmla="*/ 24130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605410 w 3424810"/>
                <a:gd name="connsiteY2" fmla="*/ 62865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907160 w 3424810"/>
                <a:gd name="connsiteY14" fmla="*/ 1435100 h 1981625"/>
                <a:gd name="connsiteX15" fmla="*/ 1411860 w 3424810"/>
                <a:gd name="connsiteY15" fmla="*/ 1511300 h 1981625"/>
                <a:gd name="connsiteX16" fmla="*/ 980060 w 3424810"/>
                <a:gd name="connsiteY16" fmla="*/ 1466850 h 1981625"/>
                <a:gd name="connsiteX17" fmla="*/ 656210 w 3424810"/>
                <a:gd name="connsiteY17" fmla="*/ 1358900 h 1981625"/>
                <a:gd name="connsiteX18" fmla="*/ 560960 w 3424810"/>
                <a:gd name="connsiteY18" fmla="*/ 1003300 h 1981625"/>
                <a:gd name="connsiteX19" fmla="*/ 865760 w 3424810"/>
                <a:gd name="connsiteY19" fmla="*/ 742950 h 1981625"/>
                <a:gd name="connsiteX20" fmla="*/ 853060 w 3424810"/>
                <a:gd name="connsiteY20" fmla="*/ 469900 h 1981625"/>
                <a:gd name="connsiteX21" fmla="*/ 662560 w 3424810"/>
                <a:gd name="connsiteY21" fmla="*/ 24130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605410 w 3424810"/>
                <a:gd name="connsiteY2" fmla="*/ 62865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9229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907160 w 3424810"/>
                <a:gd name="connsiteY14" fmla="*/ 1435100 h 1981625"/>
                <a:gd name="connsiteX15" fmla="*/ 1411860 w 3424810"/>
                <a:gd name="connsiteY15" fmla="*/ 1511300 h 1981625"/>
                <a:gd name="connsiteX16" fmla="*/ 973710 w 3424810"/>
                <a:gd name="connsiteY16" fmla="*/ 1524000 h 1981625"/>
                <a:gd name="connsiteX17" fmla="*/ 656210 w 3424810"/>
                <a:gd name="connsiteY17" fmla="*/ 1358900 h 1981625"/>
                <a:gd name="connsiteX18" fmla="*/ 560960 w 3424810"/>
                <a:gd name="connsiteY18" fmla="*/ 1003300 h 1981625"/>
                <a:gd name="connsiteX19" fmla="*/ 865760 w 3424810"/>
                <a:gd name="connsiteY19" fmla="*/ 742950 h 1981625"/>
                <a:gd name="connsiteX20" fmla="*/ 853060 w 3424810"/>
                <a:gd name="connsiteY20" fmla="*/ 469900 h 1981625"/>
                <a:gd name="connsiteX21" fmla="*/ 662560 w 3424810"/>
                <a:gd name="connsiteY21" fmla="*/ 241300 h 1981625"/>
                <a:gd name="connsiteX22" fmla="*/ 447930 w 3424810"/>
                <a:gd name="connsiteY22" fmla="*/ 0 h 1981625"/>
                <a:gd name="connsiteX23" fmla="*/ 187580 w 3424810"/>
                <a:gd name="connsiteY23" fmla="*/ 158750 h 1981625"/>
                <a:gd name="connsiteX0" fmla="*/ 187580 w 3424810"/>
                <a:gd name="connsiteY0" fmla="*/ 158750 h 1981625"/>
                <a:gd name="connsiteX1" fmla="*/ 459360 w 3424810"/>
                <a:gd name="connsiteY1" fmla="*/ 370840 h 1981625"/>
                <a:gd name="connsiteX2" fmla="*/ 605410 w 3424810"/>
                <a:gd name="connsiteY2" fmla="*/ 628650 h 1981625"/>
                <a:gd name="connsiteX3" fmla="*/ 306960 w 3424810"/>
                <a:gd name="connsiteY3" fmla="*/ 901700 h 1981625"/>
                <a:gd name="connsiteX4" fmla="*/ 52960 w 3424810"/>
                <a:gd name="connsiteY4" fmla="*/ 1250950 h 1981625"/>
                <a:gd name="connsiteX5" fmla="*/ 21210 w 3424810"/>
                <a:gd name="connsiteY5" fmla="*/ 1562100 h 1981625"/>
                <a:gd name="connsiteX6" fmla="*/ 306960 w 3424810"/>
                <a:gd name="connsiteY6" fmla="*/ 1835150 h 1981625"/>
                <a:gd name="connsiteX7" fmla="*/ 1227710 w 3424810"/>
                <a:gd name="connsiteY7" fmla="*/ 1976374 h 1981625"/>
                <a:gd name="connsiteX8" fmla="*/ 1710310 w 3424810"/>
                <a:gd name="connsiteY8" fmla="*/ 1939290 h 1981625"/>
                <a:gd name="connsiteX9" fmla="*/ 2269618 w 3424810"/>
                <a:gd name="connsiteY9" fmla="*/ 1824482 h 1981625"/>
                <a:gd name="connsiteX10" fmla="*/ 2859660 w 3424810"/>
                <a:gd name="connsiteY10" fmla="*/ 1644650 h 1981625"/>
                <a:gd name="connsiteX11" fmla="*/ 3424810 w 3424810"/>
                <a:gd name="connsiteY11" fmla="*/ 1301750 h 1981625"/>
                <a:gd name="connsiteX12" fmla="*/ 3113660 w 3424810"/>
                <a:gd name="connsiteY12" fmla="*/ 939800 h 1981625"/>
                <a:gd name="connsiteX13" fmla="*/ 2485010 w 3424810"/>
                <a:gd name="connsiteY13" fmla="*/ 1257300 h 1981625"/>
                <a:gd name="connsiteX14" fmla="*/ 1907160 w 3424810"/>
                <a:gd name="connsiteY14" fmla="*/ 1435100 h 1981625"/>
                <a:gd name="connsiteX15" fmla="*/ 1411860 w 3424810"/>
                <a:gd name="connsiteY15" fmla="*/ 1511300 h 1981625"/>
                <a:gd name="connsiteX16" fmla="*/ 973710 w 3424810"/>
                <a:gd name="connsiteY16" fmla="*/ 1524000 h 1981625"/>
                <a:gd name="connsiteX17" fmla="*/ 656210 w 3424810"/>
                <a:gd name="connsiteY17" fmla="*/ 1358900 h 1981625"/>
                <a:gd name="connsiteX18" fmla="*/ 560960 w 3424810"/>
                <a:gd name="connsiteY18" fmla="*/ 1003300 h 1981625"/>
                <a:gd name="connsiteX19" fmla="*/ 865760 w 3424810"/>
                <a:gd name="connsiteY19" fmla="*/ 742950 h 1981625"/>
                <a:gd name="connsiteX20" fmla="*/ 853060 w 3424810"/>
                <a:gd name="connsiteY20" fmla="*/ 469900 h 1981625"/>
                <a:gd name="connsiteX21" fmla="*/ 662560 w 3424810"/>
                <a:gd name="connsiteY21" fmla="*/ 241300 h 1981625"/>
                <a:gd name="connsiteX22" fmla="*/ 447930 w 3424810"/>
                <a:gd name="connsiteY22" fmla="*/ 0 h 1981625"/>
                <a:gd name="connsiteX23" fmla="*/ 187580 w 3424810"/>
                <a:gd name="connsiteY23" fmla="*/ 158750 h 1981625"/>
                <a:gd name="connsiteX0" fmla="*/ 211077 w 3448307"/>
                <a:gd name="connsiteY0" fmla="*/ 158750 h 1980394"/>
                <a:gd name="connsiteX1" fmla="*/ 482857 w 3448307"/>
                <a:gd name="connsiteY1" fmla="*/ 370840 h 1980394"/>
                <a:gd name="connsiteX2" fmla="*/ 628907 w 3448307"/>
                <a:gd name="connsiteY2" fmla="*/ 628650 h 1980394"/>
                <a:gd name="connsiteX3" fmla="*/ 330457 w 3448307"/>
                <a:gd name="connsiteY3" fmla="*/ 901700 h 1980394"/>
                <a:gd name="connsiteX4" fmla="*/ 76457 w 3448307"/>
                <a:gd name="connsiteY4" fmla="*/ 1250950 h 1980394"/>
                <a:gd name="connsiteX5" fmla="*/ 44707 w 3448307"/>
                <a:gd name="connsiteY5" fmla="*/ 1562100 h 1980394"/>
                <a:gd name="connsiteX6" fmla="*/ 647957 w 3448307"/>
                <a:gd name="connsiteY6" fmla="*/ 1854200 h 1980394"/>
                <a:gd name="connsiteX7" fmla="*/ 1251207 w 3448307"/>
                <a:gd name="connsiteY7" fmla="*/ 1976374 h 1980394"/>
                <a:gd name="connsiteX8" fmla="*/ 1733807 w 3448307"/>
                <a:gd name="connsiteY8" fmla="*/ 1939290 h 1980394"/>
                <a:gd name="connsiteX9" fmla="*/ 2293115 w 3448307"/>
                <a:gd name="connsiteY9" fmla="*/ 1824482 h 1980394"/>
                <a:gd name="connsiteX10" fmla="*/ 2883157 w 3448307"/>
                <a:gd name="connsiteY10" fmla="*/ 1644650 h 1980394"/>
                <a:gd name="connsiteX11" fmla="*/ 3448307 w 3448307"/>
                <a:gd name="connsiteY11" fmla="*/ 1301750 h 1980394"/>
                <a:gd name="connsiteX12" fmla="*/ 3137157 w 3448307"/>
                <a:gd name="connsiteY12" fmla="*/ 939800 h 1980394"/>
                <a:gd name="connsiteX13" fmla="*/ 2508507 w 3448307"/>
                <a:gd name="connsiteY13" fmla="*/ 1257300 h 1980394"/>
                <a:gd name="connsiteX14" fmla="*/ 1930657 w 3448307"/>
                <a:gd name="connsiteY14" fmla="*/ 1435100 h 1980394"/>
                <a:gd name="connsiteX15" fmla="*/ 1435357 w 3448307"/>
                <a:gd name="connsiteY15" fmla="*/ 1511300 h 1980394"/>
                <a:gd name="connsiteX16" fmla="*/ 997207 w 3448307"/>
                <a:gd name="connsiteY16" fmla="*/ 1524000 h 1980394"/>
                <a:gd name="connsiteX17" fmla="*/ 679707 w 3448307"/>
                <a:gd name="connsiteY17" fmla="*/ 1358900 h 1980394"/>
                <a:gd name="connsiteX18" fmla="*/ 584457 w 3448307"/>
                <a:gd name="connsiteY18" fmla="*/ 1003300 h 1980394"/>
                <a:gd name="connsiteX19" fmla="*/ 889257 w 3448307"/>
                <a:gd name="connsiteY19" fmla="*/ 742950 h 1980394"/>
                <a:gd name="connsiteX20" fmla="*/ 876557 w 3448307"/>
                <a:gd name="connsiteY20" fmla="*/ 469900 h 1980394"/>
                <a:gd name="connsiteX21" fmla="*/ 686057 w 3448307"/>
                <a:gd name="connsiteY21" fmla="*/ 241300 h 1980394"/>
                <a:gd name="connsiteX22" fmla="*/ 471427 w 3448307"/>
                <a:gd name="connsiteY22" fmla="*/ 0 h 1980394"/>
                <a:gd name="connsiteX23" fmla="*/ 211077 w 3448307"/>
                <a:gd name="connsiteY23" fmla="*/ 158750 h 1980394"/>
                <a:gd name="connsiteX0" fmla="*/ 134716 w 3371946"/>
                <a:gd name="connsiteY0" fmla="*/ 158750 h 1980394"/>
                <a:gd name="connsiteX1" fmla="*/ 406496 w 3371946"/>
                <a:gd name="connsiteY1" fmla="*/ 370840 h 1980394"/>
                <a:gd name="connsiteX2" fmla="*/ 552546 w 3371946"/>
                <a:gd name="connsiteY2" fmla="*/ 628650 h 1980394"/>
                <a:gd name="connsiteX3" fmla="*/ 254096 w 3371946"/>
                <a:gd name="connsiteY3" fmla="*/ 901700 h 1980394"/>
                <a:gd name="connsiteX4" fmla="*/ 96 w 3371946"/>
                <a:gd name="connsiteY4" fmla="*/ 1250950 h 1980394"/>
                <a:gd name="connsiteX5" fmla="*/ 228696 w 3371946"/>
                <a:gd name="connsiteY5" fmla="*/ 1587500 h 1980394"/>
                <a:gd name="connsiteX6" fmla="*/ 571596 w 3371946"/>
                <a:gd name="connsiteY6" fmla="*/ 1854200 h 1980394"/>
                <a:gd name="connsiteX7" fmla="*/ 1174846 w 3371946"/>
                <a:gd name="connsiteY7" fmla="*/ 1976374 h 1980394"/>
                <a:gd name="connsiteX8" fmla="*/ 1657446 w 3371946"/>
                <a:gd name="connsiteY8" fmla="*/ 1939290 h 1980394"/>
                <a:gd name="connsiteX9" fmla="*/ 2216754 w 3371946"/>
                <a:gd name="connsiteY9" fmla="*/ 1824482 h 1980394"/>
                <a:gd name="connsiteX10" fmla="*/ 2806796 w 3371946"/>
                <a:gd name="connsiteY10" fmla="*/ 1644650 h 1980394"/>
                <a:gd name="connsiteX11" fmla="*/ 3371946 w 3371946"/>
                <a:gd name="connsiteY11" fmla="*/ 1301750 h 1980394"/>
                <a:gd name="connsiteX12" fmla="*/ 3060796 w 3371946"/>
                <a:gd name="connsiteY12" fmla="*/ 939800 h 1980394"/>
                <a:gd name="connsiteX13" fmla="*/ 2432146 w 3371946"/>
                <a:gd name="connsiteY13" fmla="*/ 1257300 h 1980394"/>
                <a:gd name="connsiteX14" fmla="*/ 1854296 w 3371946"/>
                <a:gd name="connsiteY14" fmla="*/ 1435100 h 1980394"/>
                <a:gd name="connsiteX15" fmla="*/ 1358996 w 3371946"/>
                <a:gd name="connsiteY15" fmla="*/ 1511300 h 1980394"/>
                <a:gd name="connsiteX16" fmla="*/ 920846 w 3371946"/>
                <a:gd name="connsiteY16" fmla="*/ 1524000 h 1980394"/>
                <a:gd name="connsiteX17" fmla="*/ 603346 w 3371946"/>
                <a:gd name="connsiteY17" fmla="*/ 1358900 h 1980394"/>
                <a:gd name="connsiteX18" fmla="*/ 508096 w 3371946"/>
                <a:gd name="connsiteY18" fmla="*/ 1003300 h 1980394"/>
                <a:gd name="connsiteX19" fmla="*/ 812896 w 3371946"/>
                <a:gd name="connsiteY19" fmla="*/ 742950 h 1980394"/>
                <a:gd name="connsiteX20" fmla="*/ 800196 w 3371946"/>
                <a:gd name="connsiteY20" fmla="*/ 469900 h 1980394"/>
                <a:gd name="connsiteX21" fmla="*/ 609696 w 3371946"/>
                <a:gd name="connsiteY21" fmla="*/ 241300 h 1980394"/>
                <a:gd name="connsiteX22" fmla="*/ 395066 w 3371946"/>
                <a:gd name="connsiteY22" fmla="*/ 0 h 1980394"/>
                <a:gd name="connsiteX23" fmla="*/ 134716 w 3371946"/>
                <a:gd name="connsiteY23" fmla="*/ 158750 h 1980394"/>
                <a:gd name="connsiteX0" fmla="*/ 0 w 3237230"/>
                <a:gd name="connsiteY0" fmla="*/ 158750 h 1980394"/>
                <a:gd name="connsiteX1" fmla="*/ 271780 w 3237230"/>
                <a:gd name="connsiteY1" fmla="*/ 370840 h 1980394"/>
                <a:gd name="connsiteX2" fmla="*/ 417830 w 3237230"/>
                <a:gd name="connsiteY2" fmla="*/ 628650 h 1980394"/>
                <a:gd name="connsiteX3" fmla="*/ 119380 w 3237230"/>
                <a:gd name="connsiteY3" fmla="*/ 901700 h 1980394"/>
                <a:gd name="connsiteX4" fmla="*/ 49530 w 3237230"/>
                <a:gd name="connsiteY4" fmla="*/ 1276350 h 1980394"/>
                <a:gd name="connsiteX5" fmla="*/ 93980 w 3237230"/>
                <a:gd name="connsiteY5" fmla="*/ 1587500 h 1980394"/>
                <a:gd name="connsiteX6" fmla="*/ 436880 w 3237230"/>
                <a:gd name="connsiteY6" fmla="*/ 1854200 h 1980394"/>
                <a:gd name="connsiteX7" fmla="*/ 1040130 w 3237230"/>
                <a:gd name="connsiteY7" fmla="*/ 1976374 h 1980394"/>
                <a:gd name="connsiteX8" fmla="*/ 1522730 w 3237230"/>
                <a:gd name="connsiteY8" fmla="*/ 1939290 h 1980394"/>
                <a:gd name="connsiteX9" fmla="*/ 2082038 w 3237230"/>
                <a:gd name="connsiteY9" fmla="*/ 1824482 h 1980394"/>
                <a:gd name="connsiteX10" fmla="*/ 2672080 w 3237230"/>
                <a:gd name="connsiteY10" fmla="*/ 1644650 h 1980394"/>
                <a:gd name="connsiteX11" fmla="*/ 3237230 w 3237230"/>
                <a:gd name="connsiteY11" fmla="*/ 1301750 h 1980394"/>
                <a:gd name="connsiteX12" fmla="*/ 2926080 w 3237230"/>
                <a:gd name="connsiteY12" fmla="*/ 939800 h 1980394"/>
                <a:gd name="connsiteX13" fmla="*/ 2297430 w 3237230"/>
                <a:gd name="connsiteY13" fmla="*/ 1257300 h 1980394"/>
                <a:gd name="connsiteX14" fmla="*/ 1719580 w 3237230"/>
                <a:gd name="connsiteY14" fmla="*/ 1435100 h 1980394"/>
                <a:gd name="connsiteX15" fmla="*/ 1224280 w 3237230"/>
                <a:gd name="connsiteY15" fmla="*/ 1511300 h 1980394"/>
                <a:gd name="connsiteX16" fmla="*/ 786130 w 3237230"/>
                <a:gd name="connsiteY16" fmla="*/ 1524000 h 1980394"/>
                <a:gd name="connsiteX17" fmla="*/ 468630 w 3237230"/>
                <a:gd name="connsiteY17" fmla="*/ 1358900 h 1980394"/>
                <a:gd name="connsiteX18" fmla="*/ 373380 w 3237230"/>
                <a:gd name="connsiteY18" fmla="*/ 1003300 h 1980394"/>
                <a:gd name="connsiteX19" fmla="*/ 678180 w 3237230"/>
                <a:gd name="connsiteY19" fmla="*/ 742950 h 1980394"/>
                <a:gd name="connsiteX20" fmla="*/ 665480 w 3237230"/>
                <a:gd name="connsiteY20" fmla="*/ 469900 h 1980394"/>
                <a:gd name="connsiteX21" fmla="*/ 474980 w 3237230"/>
                <a:gd name="connsiteY21" fmla="*/ 241300 h 1980394"/>
                <a:gd name="connsiteX22" fmla="*/ 260350 w 3237230"/>
                <a:gd name="connsiteY22" fmla="*/ 0 h 1980394"/>
                <a:gd name="connsiteX23" fmla="*/ 0 w 3237230"/>
                <a:gd name="connsiteY23" fmla="*/ 158750 h 1980394"/>
                <a:gd name="connsiteX0" fmla="*/ 0 w 3237230"/>
                <a:gd name="connsiteY0" fmla="*/ 158750 h 1980394"/>
                <a:gd name="connsiteX1" fmla="*/ 271780 w 3237230"/>
                <a:gd name="connsiteY1" fmla="*/ 370840 h 1980394"/>
                <a:gd name="connsiteX2" fmla="*/ 417830 w 3237230"/>
                <a:gd name="connsiteY2" fmla="*/ 628650 h 1980394"/>
                <a:gd name="connsiteX3" fmla="*/ 208280 w 3237230"/>
                <a:gd name="connsiteY3" fmla="*/ 895350 h 1980394"/>
                <a:gd name="connsiteX4" fmla="*/ 49530 w 3237230"/>
                <a:gd name="connsiteY4" fmla="*/ 1276350 h 1980394"/>
                <a:gd name="connsiteX5" fmla="*/ 93980 w 3237230"/>
                <a:gd name="connsiteY5" fmla="*/ 1587500 h 1980394"/>
                <a:gd name="connsiteX6" fmla="*/ 436880 w 3237230"/>
                <a:gd name="connsiteY6" fmla="*/ 1854200 h 1980394"/>
                <a:gd name="connsiteX7" fmla="*/ 1040130 w 3237230"/>
                <a:gd name="connsiteY7" fmla="*/ 1976374 h 1980394"/>
                <a:gd name="connsiteX8" fmla="*/ 1522730 w 3237230"/>
                <a:gd name="connsiteY8" fmla="*/ 1939290 h 1980394"/>
                <a:gd name="connsiteX9" fmla="*/ 2082038 w 3237230"/>
                <a:gd name="connsiteY9" fmla="*/ 1824482 h 1980394"/>
                <a:gd name="connsiteX10" fmla="*/ 2672080 w 3237230"/>
                <a:gd name="connsiteY10" fmla="*/ 1644650 h 1980394"/>
                <a:gd name="connsiteX11" fmla="*/ 3237230 w 3237230"/>
                <a:gd name="connsiteY11" fmla="*/ 1301750 h 1980394"/>
                <a:gd name="connsiteX12" fmla="*/ 2926080 w 3237230"/>
                <a:gd name="connsiteY12" fmla="*/ 939800 h 1980394"/>
                <a:gd name="connsiteX13" fmla="*/ 2297430 w 3237230"/>
                <a:gd name="connsiteY13" fmla="*/ 1257300 h 1980394"/>
                <a:gd name="connsiteX14" fmla="*/ 1719580 w 3237230"/>
                <a:gd name="connsiteY14" fmla="*/ 1435100 h 1980394"/>
                <a:gd name="connsiteX15" fmla="*/ 1224280 w 3237230"/>
                <a:gd name="connsiteY15" fmla="*/ 1511300 h 1980394"/>
                <a:gd name="connsiteX16" fmla="*/ 786130 w 3237230"/>
                <a:gd name="connsiteY16" fmla="*/ 1524000 h 1980394"/>
                <a:gd name="connsiteX17" fmla="*/ 468630 w 3237230"/>
                <a:gd name="connsiteY17" fmla="*/ 1358900 h 1980394"/>
                <a:gd name="connsiteX18" fmla="*/ 373380 w 3237230"/>
                <a:gd name="connsiteY18" fmla="*/ 1003300 h 1980394"/>
                <a:gd name="connsiteX19" fmla="*/ 678180 w 3237230"/>
                <a:gd name="connsiteY19" fmla="*/ 742950 h 1980394"/>
                <a:gd name="connsiteX20" fmla="*/ 665480 w 3237230"/>
                <a:gd name="connsiteY20" fmla="*/ 469900 h 1980394"/>
                <a:gd name="connsiteX21" fmla="*/ 474980 w 3237230"/>
                <a:gd name="connsiteY21" fmla="*/ 241300 h 1980394"/>
                <a:gd name="connsiteX22" fmla="*/ 260350 w 3237230"/>
                <a:gd name="connsiteY22" fmla="*/ 0 h 1980394"/>
                <a:gd name="connsiteX23" fmla="*/ 0 w 3237230"/>
                <a:gd name="connsiteY23" fmla="*/ 158750 h 1980394"/>
                <a:gd name="connsiteX0" fmla="*/ 0 w 3237230"/>
                <a:gd name="connsiteY0" fmla="*/ 158750 h 1980394"/>
                <a:gd name="connsiteX1" fmla="*/ 271780 w 3237230"/>
                <a:gd name="connsiteY1" fmla="*/ 370840 h 1980394"/>
                <a:gd name="connsiteX2" fmla="*/ 506730 w 3237230"/>
                <a:gd name="connsiteY2" fmla="*/ 609600 h 1980394"/>
                <a:gd name="connsiteX3" fmla="*/ 208280 w 3237230"/>
                <a:gd name="connsiteY3" fmla="*/ 895350 h 1980394"/>
                <a:gd name="connsiteX4" fmla="*/ 49530 w 3237230"/>
                <a:gd name="connsiteY4" fmla="*/ 1276350 h 1980394"/>
                <a:gd name="connsiteX5" fmla="*/ 93980 w 3237230"/>
                <a:gd name="connsiteY5" fmla="*/ 1587500 h 1980394"/>
                <a:gd name="connsiteX6" fmla="*/ 436880 w 3237230"/>
                <a:gd name="connsiteY6" fmla="*/ 1854200 h 1980394"/>
                <a:gd name="connsiteX7" fmla="*/ 1040130 w 3237230"/>
                <a:gd name="connsiteY7" fmla="*/ 1976374 h 1980394"/>
                <a:gd name="connsiteX8" fmla="*/ 1522730 w 3237230"/>
                <a:gd name="connsiteY8" fmla="*/ 1939290 h 1980394"/>
                <a:gd name="connsiteX9" fmla="*/ 2082038 w 3237230"/>
                <a:gd name="connsiteY9" fmla="*/ 1824482 h 1980394"/>
                <a:gd name="connsiteX10" fmla="*/ 2672080 w 3237230"/>
                <a:gd name="connsiteY10" fmla="*/ 1644650 h 1980394"/>
                <a:gd name="connsiteX11" fmla="*/ 3237230 w 3237230"/>
                <a:gd name="connsiteY11" fmla="*/ 1301750 h 1980394"/>
                <a:gd name="connsiteX12" fmla="*/ 2926080 w 3237230"/>
                <a:gd name="connsiteY12" fmla="*/ 939800 h 1980394"/>
                <a:gd name="connsiteX13" fmla="*/ 2297430 w 3237230"/>
                <a:gd name="connsiteY13" fmla="*/ 1257300 h 1980394"/>
                <a:gd name="connsiteX14" fmla="*/ 1719580 w 3237230"/>
                <a:gd name="connsiteY14" fmla="*/ 1435100 h 1980394"/>
                <a:gd name="connsiteX15" fmla="*/ 1224280 w 3237230"/>
                <a:gd name="connsiteY15" fmla="*/ 1511300 h 1980394"/>
                <a:gd name="connsiteX16" fmla="*/ 786130 w 3237230"/>
                <a:gd name="connsiteY16" fmla="*/ 1524000 h 1980394"/>
                <a:gd name="connsiteX17" fmla="*/ 468630 w 3237230"/>
                <a:gd name="connsiteY17" fmla="*/ 1358900 h 1980394"/>
                <a:gd name="connsiteX18" fmla="*/ 373380 w 3237230"/>
                <a:gd name="connsiteY18" fmla="*/ 1003300 h 1980394"/>
                <a:gd name="connsiteX19" fmla="*/ 678180 w 3237230"/>
                <a:gd name="connsiteY19" fmla="*/ 742950 h 1980394"/>
                <a:gd name="connsiteX20" fmla="*/ 665480 w 3237230"/>
                <a:gd name="connsiteY20" fmla="*/ 469900 h 1980394"/>
                <a:gd name="connsiteX21" fmla="*/ 474980 w 3237230"/>
                <a:gd name="connsiteY21" fmla="*/ 241300 h 1980394"/>
                <a:gd name="connsiteX22" fmla="*/ 260350 w 3237230"/>
                <a:gd name="connsiteY22" fmla="*/ 0 h 1980394"/>
                <a:gd name="connsiteX23" fmla="*/ 0 w 3237230"/>
                <a:gd name="connsiteY23" fmla="*/ 158750 h 1980394"/>
                <a:gd name="connsiteX0" fmla="*/ 0 w 3237230"/>
                <a:gd name="connsiteY0" fmla="*/ 158750 h 1980394"/>
                <a:gd name="connsiteX1" fmla="*/ 271780 w 3237230"/>
                <a:gd name="connsiteY1" fmla="*/ 370840 h 1980394"/>
                <a:gd name="connsiteX2" fmla="*/ 449580 w 3237230"/>
                <a:gd name="connsiteY2" fmla="*/ 622300 h 1980394"/>
                <a:gd name="connsiteX3" fmla="*/ 208280 w 3237230"/>
                <a:gd name="connsiteY3" fmla="*/ 895350 h 1980394"/>
                <a:gd name="connsiteX4" fmla="*/ 49530 w 3237230"/>
                <a:gd name="connsiteY4" fmla="*/ 1276350 h 1980394"/>
                <a:gd name="connsiteX5" fmla="*/ 93980 w 3237230"/>
                <a:gd name="connsiteY5" fmla="*/ 1587500 h 1980394"/>
                <a:gd name="connsiteX6" fmla="*/ 436880 w 3237230"/>
                <a:gd name="connsiteY6" fmla="*/ 1854200 h 1980394"/>
                <a:gd name="connsiteX7" fmla="*/ 1040130 w 3237230"/>
                <a:gd name="connsiteY7" fmla="*/ 1976374 h 1980394"/>
                <a:gd name="connsiteX8" fmla="*/ 1522730 w 3237230"/>
                <a:gd name="connsiteY8" fmla="*/ 1939290 h 1980394"/>
                <a:gd name="connsiteX9" fmla="*/ 2082038 w 3237230"/>
                <a:gd name="connsiteY9" fmla="*/ 1824482 h 1980394"/>
                <a:gd name="connsiteX10" fmla="*/ 2672080 w 3237230"/>
                <a:gd name="connsiteY10" fmla="*/ 1644650 h 1980394"/>
                <a:gd name="connsiteX11" fmla="*/ 3237230 w 3237230"/>
                <a:gd name="connsiteY11" fmla="*/ 1301750 h 1980394"/>
                <a:gd name="connsiteX12" fmla="*/ 2926080 w 3237230"/>
                <a:gd name="connsiteY12" fmla="*/ 939800 h 1980394"/>
                <a:gd name="connsiteX13" fmla="*/ 2297430 w 3237230"/>
                <a:gd name="connsiteY13" fmla="*/ 1257300 h 1980394"/>
                <a:gd name="connsiteX14" fmla="*/ 1719580 w 3237230"/>
                <a:gd name="connsiteY14" fmla="*/ 1435100 h 1980394"/>
                <a:gd name="connsiteX15" fmla="*/ 1224280 w 3237230"/>
                <a:gd name="connsiteY15" fmla="*/ 1511300 h 1980394"/>
                <a:gd name="connsiteX16" fmla="*/ 786130 w 3237230"/>
                <a:gd name="connsiteY16" fmla="*/ 1524000 h 1980394"/>
                <a:gd name="connsiteX17" fmla="*/ 468630 w 3237230"/>
                <a:gd name="connsiteY17" fmla="*/ 1358900 h 1980394"/>
                <a:gd name="connsiteX18" fmla="*/ 373380 w 3237230"/>
                <a:gd name="connsiteY18" fmla="*/ 1003300 h 1980394"/>
                <a:gd name="connsiteX19" fmla="*/ 678180 w 3237230"/>
                <a:gd name="connsiteY19" fmla="*/ 742950 h 1980394"/>
                <a:gd name="connsiteX20" fmla="*/ 665480 w 3237230"/>
                <a:gd name="connsiteY20" fmla="*/ 469900 h 1980394"/>
                <a:gd name="connsiteX21" fmla="*/ 474980 w 3237230"/>
                <a:gd name="connsiteY21" fmla="*/ 241300 h 1980394"/>
                <a:gd name="connsiteX22" fmla="*/ 260350 w 3237230"/>
                <a:gd name="connsiteY22" fmla="*/ 0 h 1980394"/>
                <a:gd name="connsiteX23" fmla="*/ 0 w 3237230"/>
                <a:gd name="connsiteY23" fmla="*/ 158750 h 1980394"/>
                <a:gd name="connsiteX0" fmla="*/ 0 w 3237230"/>
                <a:gd name="connsiteY0" fmla="*/ 158750 h 1980394"/>
                <a:gd name="connsiteX1" fmla="*/ 271780 w 3237230"/>
                <a:gd name="connsiteY1" fmla="*/ 370840 h 1980394"/>
                <a:gd name="connsiteX2" fmla="*/ 449580 w 3237230"/>
                <a:gd name="connsiteY2" fmla="*/ 622300 h 1980394"/>
                <a:gd name="connsiteX3" fmla="*/ 208280 w 3237230"/>
                <a:gd name="connsiteY3" fmla="*/ 895350 h 1980394"/>
                <a:gd name="connsiteX4" fmla="*/ 49530 w 3237230"/>
                <a:gd name="connsiteY4" fmla="*/ 1276350 h 1980394"/>
                <a:gd name="connsiteX5" fmla="*/ 93980 w 3237230"/>
                <a:gd name="connsiteY5" fmla="*/ 1587500 h 1980394"/>
                <a:gd name="connsiteX6" fmla="*/ 436880 w 3237230"/>
                <a:gd name="connsiteY6" fmla="*/ 1854200 h 1980394"/>
                <a:gd name="connsiteX7" fmla="*/ 1040130 w 3237230"/>
                <a:gd name="connsiteY7" fmla="*/ 1976374 h 1980394"/>
                <a:gd name="connsiteX8" fmla="*/ 1522730 w 3237230"/>
                <a:gd name="connsiteY8" fmla="*/ 1939290 h 1980394"/>
                <a:gd name="connsiteX9" fmla="*/ 2082038 w 3237230"/>
                <a:gd name="connsiteY9" fmla="*/ 1824482 h 1980394"/>
                <a:gd name="connsiteX10" fmla="*/ 2672080 w 3237230"/>
                <a:gd name="connsiteY10" fmla="*/ 1644650 h 1980394"/>
                <a:gd name="connsiteX11" fmla="*/ 3237230 w 3237230"/>
                <a:gd name="connsiteY11" fmla="*/ 1301750 h 1980394"/>
                <a:gd name="connsiteX12" fmla="*/ 2926080 w 3237230"/>
                <a:gd name="connsiteY12" fmla="*/ 939800 h 1980394"/>
                <a:gd name="connsiteX13" fmla="*/ 2297430 w 3237230"/>
                <a:gd name="connsiteY13" fmla="*/ 1257300 h 1980394"/>
                <a:gd name="connsiteX14" fmla="*/ 1719580 w 3237230"/>
                <a:gd name="connsiteY14" fmla="*/ 1435100 h 1980394"/>
                <a:gd name="connsiteX15" fmla="*/ 1224280 w 3237230"/>
                <a:gd name="connsiteY15" fmla="*/ 1511300 h 1980394"/>
                <a:gd name="connsiteX16" fmla="*/ 786130 w 3237230"/>
                <a:gd name="connsiteY16" fmla="*/ 1524000 h 1980394"/>
                <a:gd name="connsiteX17" fmla="*/ 468630 w 3237230"/>
                <a:gd name="connsiteY17" fmla="*/ 1358900 h 1980394"/>
                <a:gd name="connsiteX18" fmla="*/ 373380 w 3237230"/>
                <a:gd name="connsiteY18" fmla="*/ 1003300 h 1980394"/>
                <a:gd name="connsiteX19" fmla="*/ 678180 w 3237230"/>
                <a:gd name="connsiteY19" fmla="*/ 742950 h 1980394"/>
                <a:gd name="connsiteX20" fmla="*/ 665480 w 3237230"/>
                <a:gd name="connsiteY20" fmla="*/ 469900 h 1980394"/>
                <a:gd name="connsiteX21" fmla="*/ 474980 w 3237230"/>
                <a:gd name="connsiteY21" fmla="*/ 241300 h 1980394"/>
                <a:gd name="connsiteX22" fmla="*/ 260350 w 3237230"/>
                <a:gd name="connsiteY22" fmla="*/ 0 h 1980394"/>
                <a:gd name="connsiteX23" fmla="*/ 0 w 3237230"/>
                <a:gd name="connsiteY23" fmla="*/ 158750 h 1980394"/>
                <a:gd name="connsiteX0" fmla="*/ 0 w 3237230"/>
                <a:gd name="connsiteY0" fmla="*/ 158750 h 1980394"/>
                <a:gd name="connsiteX1" fmla="*/ 271780 w 3237230"/>
                <a:gd name="connsiteY1" fmla="*/ 370840 h 1980394"/>
                <a:gd name="connsiteX2" fmla="*/ 449580 w 3237230"/>
                <a:gd name="connsiteY2" fmla="*/ 622300 h 1980394"/>
                <a:gd name="connsiteX3" fmla="*/ 208280 w 3237230"/>
                <a:gd name="connsiteY3" fmla="*/ 895350 h 1980394"/>
                <a:gd name="connsiteX4" fmla="*/ 49530 w 3237230"/>
                <a:gd name="connsiteY4" fmla="*/ 1276350 h 1980394"/>
                <a:gd name="connsiteX5" fmla="*/ 93980 w 3237230"/>
                <a:gd name="connsiteY5" fmla="*/ 1587500 h 1980394"/>
                <a:gd name="connsiteX6" fmla="*/ 436880 w 3237230"/>
                <a:gd name="connsiteY6" fmla="*/ 1854200 h 1980394"/>
                <a:gd name="connsiteX7" fmla="*/ 1040130 w 3237230"/>
                <a:gd name="connsiteY7" fmla="*/ 1976374 h 1980394"/>
                <a:gd name="connsiteX8" fmla="*/ 1522730 w 3237230"/>
                <a:gd name="connsiteY8" fmla="*/ 1939290 h 1980394"/>
                <a:gd name="connsiteX9" fmla="*/ 2082038 w 3237230"/>
                <a:gd name="connsiteY9" fmla="*/ 1824482 h 1980394"/>
                <a:gd name="connsiteX10" fmla="*/ 2672080 w 3237230"/>
                <a:gd name="connsiteY10" fmla="*/ 1644650 h 1980394"/>
                <a:gd name="connsiteX11" fmla="*/ 3237230 w 3237230"/>
                <a:gd name="connsiteY11" fmla="*/ 1301750 h 1980394"/>
                <a:gd name="connsiteX12" fmla="*/ 2926080 w 3237230"/>
                <a:gd name="connsiteY12" fmla="*/ 939800 h 1980394"/>
                <a:gd name="connsiteX13" fmla="*/ 2297430 w 3237230"/>
                <a:gd name="connsiteY13" fmla="*/ 1257300 h 1980394"/>
                <a:gd name="connsiteX14" fmla="*/ 1719580 w 3237230"/>
                <a:gd name="connsiteY14" fmla="*/ 1435100 h 1980394"/>
                <a:gd name="connsiteX15" fmla="*/ 1224280 w 3237230"/>
                <a:gd name="connsiteY15" fmla="*/ 1511300 h 1980394"/>
                <a:gd name="connsiteX16" fmla="*/ 786130 w 3237230"/>
                <a:gd name="connsiteY16" fmla="*/ 1524000 h 1980394"/>
                <a:gd name="connsiteX17" fmla="*/ 468630 w 3237230"/>
                <a:gd name="connsiteY17" fmla="*/ 1358900 h 1980394"/>
                <a:gd name="connsiteX18" fmla="*/ 373380 w 3237230"/>
                <a:gd name="connsiteY18" fmla="*/ 1003300 h 1980394"/>
                <a:gd name="connsiteX19" fmla="*/ 678180 w 3237230"/>
                <a:gd name="connsiteY19" fmla="*/ 742950 h 1980394"/>
                <a:gd name="connsiteX20" fmla="*/ 665480 w 3237230"/>
                <a:gd name="connsiteY20" fmla="*/ 469900 h 1980394"/>
                <a:gd name="connsiteX21" fmla="*/ 494030 w 3237230"/>
                <a:gd name="connsiteY21" fmla="*/ 241300 h 1980394"/>
                <a:gd name="connsiteX22" fmla="*/ 260350 w 3237230"/>
                <a:gd name="connsiteY22" fmla="*/ 0 h 1980394"/>
                <a:gd name="connsiteX23" fmla="*/ 0 w 3237230"/>
                <a:gd name="connsiteY23" fmla="*/ 158750 h 1980394"/>
                <a:gd name="connsiteX0" fmla="*/ 0 w 3237230"/>
                <a:gd name="connsiteY0" fmla="*/ 158750 h 1980394"/>
                <a:gd name="connsiteX1" fmla="*/ 271780 w 3237230"/>
                <a:gd name="connsiteY1" fmla="*/ 370840 h 1980394"/>
                <a:gd name="connsiteX2" fmla="*/ 449580 w 3237230"/>
                <a:gd name="connsiteY2" fmla="*/ 622300 h 1980394"/>
                <a:gd name="connsiteX3" fmla="*/ 208280 w 3237230"/>
                <a:gd name="connsiteY3" fmla="*/ 895350 h 1980394"/>
                <a:gd name="connsiteX4" fmla="*/ 49530 w 3237230"/>
                <a:gd name="connsiteY4" fmla="*/ 1276350 h 1980394"/>
                <a:gd name="connsiteX5" fmla="*/ 93980 w 3237230"/>
                <a:gd name="connsiteY5" fmla="*/ 1587500 h 1980394"/>
                <a:gd name="connsiteX6" fmla="*/ 436880 w 3237230"/>
                <a:gd name="connsiteY6" fmla="*/ 1854200 h 1980394"/>
                <a:gd name="connsiteX7" fmla="*/ 1040130 w 3237230"/>
                <a:gd name="connsiteY7" fmla="*/ 1976374 h 1980394"/>
                <a:gd name="connsiteX8" fmla="*/ 1522730 w 3237230"/>
                <a:gd name="connsiteY8" fmla="*/ 1939290 h 1980394"/>
                <a:gd name="connsiteX9" fmla="*/ 2082038 w 3237230"/>
                <a:gd name="connsiteY9" fmla="*/ 1824482 h 1980394"/>
                <a:gd name="connsiteX10" fmla="*/ 2672080 w 3237230"/>
                <a:gd name="connsiteY10" fmla="*/ 1644650 h 1980394"/>
                <a:gd name="connsiteX11" fmla="*/ 3237230 w 3237230"/>
                <a:gd name="connsiteY11" fmla="*/ 1301750 h 1980394"/>
                <a:gd name="connsiteX12" fmla="*/ 2926080 w 3237230"/>
                <a:gd name="connsiteY12" fmla="*/ 939800 h 1980394"/>
                <a:gd name="connsiteX13" fmla="*/ 2297430 w 3237230"/>
                <a:gd name="connsiteY13" fmla="*/ 1257300 h 1980394"/>
                <a:gd name="connsiteX14" fmla="*/ 1719580 w 3237230"/>
                <a:gd name="connsiteY14" fmla="*/ 1435100 h 1980394"/>
                <a:gd name="connsiteX15" fmla="*/ 1224280 w 3237230"/>
                <a:gd name="connsiteY15" fmla="*/ 1511300 h 1980394"/>
                <a:gd name="connsiteX16" fmla="*/ 786130 w 3237230"/>
                <a:gd name="connsiteY16" fmla="*/ 1524000 h 1980394"/>
                <a:gd name="connsiteX17" fmla="*/ 468630 w 3237230"/>
                <a:gd name="connsiteY17" fmla="*/ 1358900 h 1980394"/>
                <a:gd name="connsiteX18" fmla="*/ 436880 w 3237230"/>
                <a:gd name="connsiteY18" fmla="*/ 996950 h 1980394"/>
                <a:gd name="connsiteX19" fmla="*/ 678180 w 3237230"/>
                <a:gd name="connsiteY19" fmla="*/ 742950 h 1980394"/>
                <a:gd name="connsiteX20" fmla="*/ 665480 w 3237230"/>
                <a:gd name="connsiteY20" fmla="*/ 469900 h 1980394"/>
                <a:gd name="connsiteX21" fmla="*/ 494030 w 3237230"/>
                <a:gd name="connsiteY21" fmla="*/ 241300 h 1980394"/>
                <a:gd name="connsiteX22" fmla="*/ 260350 w 3237230"/>
                <a:gd name="connsiteY22" fmla="*/ 0 h 1980394"/>
                <a:gd name="connsiteX23" fmla="*/ 0 w 3237230"/>
                <a:gd name="connsiteY23" fmla="*/ 158750 h 1980394"/>
                <a:gd name="connsiteX0" fmla="*/ 0 w 3237230"/>
                <a:gd name="connsiteY0" fmla="*/ 158750 h 1980394"/>
                <a:gd name="connsiteX1" fmla="*/ 271780 w 3237230"/>
                <a:gd name="connsiteY1" fmla="*/ 370840 h 1980394"/>
                <a:gd name="connsiteX2" fmla="*/ 449580 w 3237230"/>
                <a:gd name="connsiteY2" fmla="*/ 622300 h 1980394"/>
                <a:gd name="connsiteX3" fmla="*/ 208280 w 3237230"/>
                <a:gd name="connsiteY3" fmla="*/ 895350 h 1980394"/>
                <a:gd name="connsiteX4" fmla="*/ 49530 w 3237230"/>
                <a:gd name="connsiteY4" fmla="*/ 1276350 h 1980394"/>
                <a:gd name="connsiteX5" fmla="*/ 93980 w 3237230"/>
                <a:gd name="connsiteY5" fmla="*/ 1587500 h 1980394"/>
                <a:gd name="connsiteX6" fmla="*/ 436880 w 3237230"/>
                <a:gd name="connsiteY6" fmla="*/ 1854200 h 1980394"/>
                <a:gd name="connsiteX7" fmla="*/ 1040130 w 3237230"/>
                <a:gd name="connsiteY7" fmla="*/ 1976374 h 1980394"/>
                <a:gd name="connsiteX8" fmla="*/ 1522730 w 3237230"/>
                <a:gd name="connsiteY8" fmla="*/ 1939290 h 1980394"/>
                <a:gd name="connsiteX9" fmla="*/ 2082038 w 3237230"/>
                <a:gd name="connsiteY9" fmla="*/ 1824482 h 1980394"/>
                <a:gd name="connsiteX10" fmla="*/ 2672080 w 3237230"/>
                <a:gd name="connsiteY10" fmla="*/ 1644650 h 1980394"/>
                <a:gd name="connsiteX11" fmla="*/ 3237230 w 3237230"/>
                <a:gd name="connsiteY11" fmla="*/ 1301750 h 1980394"/>
                <a:gd name="connsiteX12" fmla="*/ 2926080 w 3237230"/>
                <a:gd name="connsiteY12" fmla="*/ 939800 h 1980394"/>
                <a:gd name="connsiteX13" fmla="*/ 2297430 w 3237230"/>
                <a:gd name="connsiteY13" fmla="*/ 1257300 h 1980394"/>
                <a:gd name="connsiteX14" fmla="*/ 1719580 w 3237230"/>
                <a:gd name="connsiteY14" fmla="*/ 1435100 h 1980394"/>
                <a:gd name="connsiteX15" fmla="*/ 1224280 w 3237230"/>
                <a:gd name="connsiteY15" fmla="*/ 1511300 h 1980394"/>
                <a:gd name="connsiteX16" fmla="*/ 894080 w 3237230"/>
                <a:gd name="connsiteY16" fmla="*/ 1517650 h 1980394"/>
                <a:gd name="connsiteX17" fmla="*/ 468630 w 3237230"/>
                <a:gd name="connsiteY17" fmla="*/ 1358900 h 1980394"/>
                <a:gd name="connsiteX18" fmla="*/ 436880 w 3237230"/>
                <a:gd name="connsiteY18" fmla="*/ 996950 h 1980394"/>
                <a:gd name="connsiteX19" fmla="*/ 678180 w 3237230"/>
                <a:gd name="connsiteY19" fmla="*/ 742950 h 1980394"/>
                <a:gd name="connsiteX20" fmla="*/ 665480 w 3237230"/>
                <a:gd name="connsiteY20" fmla="*/ 469900 h 1980394"/>
                <a:gd name="connsiteX21" fmla="*/ 494030 w 3237230"/>
                <a:gd name="connsiteY21" fmla="*/ 241300 h 1980394"/>
                <a:gd name="connsiteX22" fmla="*/ 260350 w 3237230"/>
                <a:gd name="connsiteY22" fmla="*/ 0 h 1980394"/>
                <a:gd name="connsiteX23" fmla="*/ 0 w 3237230"/>
                <a:gd name="connsiteY23" fmla="*/ 158750 h 1980394"/>
                <a:gd name="connsiteX0" fmla="*/ 0 w 3237230"/>
                <a:gd name="connsiteY0" fmla="*/ 158750 h 1980394"/>
                <a:gd name="connsiteX1" fmla="*/ 271780 w 3237230"/>
                <a:gd name="connsiteY1" fmla="*/ 370840 h 1980394"/>
                <a:gd name="connsiteX2" fmla="*/ 449580 w 3237230"/>
                <a:gd name="connsiteY2" fmla="*/ 622300 h 1980394"/>
                <a:gd name="connsiteX3" fmla="*/ 208280 w 3237230"/>
                <a:gd name="connsiteY3" fmla="*/ 895350 h 1980394"/>
                <a:gd name="connsiteX4" fmla="*/ 49530 w 3237230"/>
                <a:gd name="connsiteY4" fmla="*/ 1276350 h 1980394"/>
                <a:gd name="connsiteX5" fmla="*/ 93980 w 3237230"/>
                <a:gd name="connsiteY5" fmla="*/ 1587500 h 1980394"/>
                <a:gd name="connsiteX6" fmla="*/ 436880 w 3237230"/>
                <a:gd name="connsiteY6" fmla="*/ 1854200 h 1980394"/>
                <a:gd name="connsiteX7" fmla="*/ 1040130 w 3237230"/>
                <a:gd name="connsiteY7" fmla="*/ 1976374 h 1980394"/>
                <a:gd name="connsiteX8" fmla="*/ 1522730 w 3237230"/>
                <a:gd name="connsiteY8" fmla="*/ 1939290 h 1980394"/>
                <a:gd name="connsiteX9" fmla="*/ 2082038 w 3237230"/>
                <a:gd name="connsiteY9" fmla="*/ 1824482 h 1980394"/>
                <a:gd name="connsiteX10" fmla="*/ 2672080 w 3237230"/>
                <a:gd name="connsiteY10" fmla="*/ 1644650 h 1980394"/>
                <a:gd name="connsiteX11" fmla="*/ 3237230 w 3237230"/>
                <a:gd name="connsiteY11" fmla="*/ 1301750 h 1980394"/>
                <a:gd name="connsiteX12" fmla="*/ 2926080 w 3237230"/>
                <a:gd name="connsiteY12" fmla="*/ 939800 h 1980394"/>
                <a:gd name="connsiteX13" fmla="*/ 2297430 w 3237230"/>
                <a:gd name="connsiteY13" fmla="*/ 1257300 h 1980394"/>
                <a:gd name="connsiteX14" fmla="*/ 1719580 w 3237230"/>
                <a:gd name="connsiteY14" fmla="*/ 1435100 h 1980394"/>
                <a:gd name="connsiteX15" fmla="*/ 1224280 w 3237230"/>
                <a:gd name="connsiteY15" fmla="*/ 1511300 h 1980394"/>
                <a:gd name="connsiteX16" fmla="*/ 894080 w 3237230"/>
                <a:gd name="connsiteY16" fmla="*/ 1517650 h 1980394"/>
                <a:gd name="connsiteX17" fmla="*/ 525780 w 3237230"/>
                <a:gd name="connsiteY17" fmla="*/ 1327150 h 1980394"/>
                <a:gd name="connsiteX18" fmla="*/ 436880 w 3237230"/>
                <a:gd name="connsiteY18" fmla="*/ 996950 h 1980394"/>
                <a:gd name="connsiteX19" fmla="*/ 678180 w 3237230"/>
                <a:gd name="connsiteY19" fmla="*/ 742950 h 1980394"/>
                <a:gd name="connsiteX20" fmla="*/ 665480 w 3237230"/>
                <a:gd name="connsiteY20" fmla="*/ 469900 h 1980394"/>
                <a:gd name="connsiteX21" fmla="*/ 494030 w 3237230"/>
                <a:gd name="connsiteY21" fmla="*/ 241300 h 1980394"/>
                <a:gd name="connsiteX22" fmla="*/ 260350 w 3237230"/>
                <a:gd name="connsiteY22" fmla="*/ 0 h 1980394"/>
                <a:gd name="connsiteX23" fmla="*/ 0 w 3237230"/>
                <a:gd name="connsiteY23" fmla="*/ 158750 h 1980394"/>
                <a:gd name="connsiteX0" fmla="*/ 0 w 3237230"/>
                <a:gd name="connsiteY0" fmla="*/ 158750 h 1980394"/>
                <a:gd name="connsiteX1" fmla="*/ 271780 w 3237230"/>
                <a:gd name="connsiteY1" fmla="*/ 370840 h 1980394"/>
                <a:gd name="connsiteX2" fmla="*/ 449580 w 3237230"/>
                <a:gd name="connsiteY2" fmla="*/ 622300 h 1980394"/>
                <a:gd name="connsiteX3" fmla="*/ 208280 w 3237230"/>
                <a:gd name="connsiteY3" fmla="*/ 895350 h 1980394"/>
                <a:gd name="connsiteX4" fmla="*/ 49530 w 3237230"/>
                <a:gd name="connsiteY4" fmla="*/ 1276350 h 1980394"/>
                <a:gd name="connsiteX5" fmla="*/ 93980 w 3237230"/>
                <a:gd name="connsiteY5" fmla="*/ 1587500 h 1980394"/>
                <a:gd name="connsiteX6" fmla="*/ 436880 w 3237230"/>
                <a:gd name="connsiteY6" fmla="*/ 1854200 h 1980394"/>
                <a:gd name="connsiteX7" fmla="*/ 1040130 w 3237230"/>
                <a:gd name="connsiteY7" fmla="*/ 1976374 h 1980394"/>
                <a:gd name="connsiteX8" fmla="*/ 1522730 w 3237230"/>
                <a:gd name="connsiteY8" fmla="*/ 1939290 h 1980394"/>
                <a:gd name="connsiteX9" fmla="*/ 2082038 w 3237230"/>
                <a:gd name="connsiteY9" fmla="*/ 1824482 h 1980394"/>
                <a:gd name="connsiteX10" fmla="*/ 2672080 w 3237230"/>
                <a:gd name="connsiteY10" fmla="*/ 1644650 h 1980394"/>
                <a:gd name="connsiteX11" fmla="*/ 3237230 w 3237230"/>
                <a:gd name="connsiteY11" fmla="*/ 1301750 h 1980394"/>
                <a:gd name="connsiteX12" fmla="*/ 2926080 w 3237230"/>
                <a:gd name="connsiteY12" fmla="*/ 939800 h 1980394"/>
                <a:gd name="connsiteX13" fmla="*/ 2297430 w 3237230"/>
                <a:gd name="connsiteY13" fmla="*/ 1257300 h 1980394"/>
                <a:gd name="connsiteX14" fmla="*/ 1719580 w 3237230"/>
                <a:gd name="connsiteY14" fmla="*/ 1435100 h 1980394"/>
                <a:gd name="connsiteX15" fmla="*/ 1224280 w 3237230"/>
                <a:gd name="connsiteY15" fmla="*/ 1511300 h 1980394"/>
                <a:gd name="connsiteX16" fmla="*/ 894080 w 3237230"/>
                <a:gd name="connsiteY16" fmla="*/ 1517650 h 1980394"/>
                <a:gd name="connsiteX17" fmla="*/ 525780 w 3237230"/>
                <a:gd name="connsiteY17" fmla="*/ 1327150 h 1980394"/>
                <a:gd name="connsiteX18" fmla="*/ 487680 w 3237230"/>
                <a:gd name="connsiteY18" fmla="*/ 996950 h 1980394"/>
                <a:gd name="connsiteX19" fmla="*/ 678180 w 3237230"/>
                <a:gd name="connsiteY19" fmla="*/ 742950 h 1980394"/>
                <a:gd name="connsiteX20" fmla="*/ 665480 w 3237230"/>
                <a:gd name="connsiteY20" fmla="*/ 469900 h 1980394"/>
                <a:gd name="connsiteX21" fmla="*/ 494030 w 3237230"/>
                <a:gd name="connsiteY21" fmla="*/ 241300 h 1980394"/>
                <a:gd name="connsiteX22" fmla="*/ 260350 w 3237230"/>
                <a:gd name="connsiteY22" fmla="*/ 0 h 1980394"/>
                <a:gd name="connsiteX23" fmla="*/ 0 w 3237230"/>
                <a:gd name="connsiteY23" fmla="*/ 158750 h 1980394"/>
                <a:gd name="connsiteX0" fmla="*/ 0 w 3237230"/>
                <a:gd name="connsiteY0" fmla="*/ 158750 h 1980394"/>
                <a:gd name="connsiteX1" fmla="*/ 271780 w 3237230"/>
                <a:gd name="connsiteY1" fmla="*/ 370840 h 1980394"/>
                <a:gd name="connsiteX2" fmla="*/ 449580 w 3237230"/>
                <a:gd name="connsiteY2" fmla="*/ 622300 h 1980394"/>
                <a:gd name="connsiteX3" fmla="*/ 208280 w 3237230"/>
                <a:gd name="connsiteY3" fmla="*/ 895350 h 1980394"/>
                <a:gd name="connsiteX4" fmla="*/ 189230 w 3237230"/>
                <a:gd name="connsiteY4" fmla="*/ 1238250 h 1980394"/>
                <a:gd name="connsiteX5" fmla="*/ 93980 w 3237230"/>
                <a:gd name="connsiteY5" fmla="*/ 1587500 h 1980394"/>
                <a:gd name="connsiteX6" fmla="*/ 436880 w 3237230"/>
                <a:gd name="connsiteY6" fmla="*/ 1854200 h 1980394"/>
                <a:gd name="connsiteX7" fmla="*/ 1040130 w 3237230"/>
                <a:gd name="connsiteY7" fmla="*/ 1976374 h 1980394"/>
                <a:gd name="connsiteX8" fmla="*/ 1522730 w 3237230"/>
                <a:gd name="connsiteY8" fmla="*/ 1939290 h 1980394"/>
                <a:gd name="connsiteX9" fmla="*/ 2082038 w 3237230"/>
                <a:gd name="connsiteY9" fmla="*/ 1824482 h 1980394"/>
                <a:gd name="connsiteX10" fmla="*/ 2672080 w 3237230"/>
                <a:gd name="connsiteY10" fmla="*/ 1644650 h 1980394"/>
                <a:gd name="connsiteX11" fmla="*/ 3237230 w 3237230"/>
                <a:gd name="connsiteY11" fmla="*/ 1301750 h 1980394"/>
                <a:gd name="connsiteX12" fmla="*/ 2926080 w 3237230"/>
                <a:gd name="connsiteY12" fmla="*/ 939800 h 1980394"/>
                <a:gd name="connsiteX13" fmla="*/ 2297430 w 3237230"/>
                <a:gd name="connsiteY13" fmla="*/ 1257300 h 1980394"/>
                <a:gd name="connsiteX14" fmla="*/ 1719580 w 3237230"/>
                <a:gd name="connsiteY14" fmla="*/ 1435100 h 1980394"/>
                <a:gd name="connsiteX15" fmla="*/ 1224280 w 3237230"/>
                <a:gd name="connsiteY15" fmla="*/ 1511300 h 1980394"/>
                <a:gd name="connsiteX16" fmla="*/ 894080 w 3237230"/>
                <a:gd name="connsiteY16" fmla="*/ 1517650 h 1980394"/>
                <a:gd name="connsiteX17" fmla="*/ 525780 w 3237230"/>
                <a:gd name="connsiteY17" fmla="*/ 1327150 h 1980394"/>
                <a:gd name="connsiteX18" fmla="*/ 487680 w 3237230"/>
                <a:gd name="connsiteY18" fmla="*/ 996950 h 1980394"/>
                <a:gd name="connsiteX19" fmla="*/ 678180 w 3237230"/>
                <a:gd name="connsiteY19" fmla="*/ 742950 h 1980394"/>
                <a:gd name="connsiteX20" fmla="*/ 665480 w 3237230"/>
                <a:gd name="connsiteY20" fmla="*/ 469900 h 1980394"/>
                <a:gd name="connsiteX21" fmla="*/ 494030 w 3237230"/>
                <a:gd name="connsiteY21" fmla="*/ 241300 h 1980394"/>
                <a:gd name="connsiteX22" fmla="*/ 260350 w 3237230"/>
                <a:gd name="connsiteY22" fmla="*/ 0 h 1980394"/>
                <a:gd name="connsiteX23" fmla="*/ 0 w 3237230"/>
                <a:gd name="connsiteY23" fmla="*/ 158750 h 1980394"/>
                <a:gd name="connsiteX0" fmla="*/ 0 w 3237230"/>
                <a:gd name="connsiteY0" fmla="*/ 158750 h 1980394"/>
                <a:gd name="connsiteX1" fmla="*/ 271780 w 3237230"/>
                <a:gd name="connsiteY1" fmla="*/ 370840 h 1980394"/>
                <a:gd name="connsiteX2" fmla="*/ 449580 w 3237230"/>
                <a:gd name="connsiteY2" fmla="*/ 622300 h 1980394"/>
                <a:gd name="connsiteX3" fmla="*/ 208280 w 3237230"/>
                <a:gd name="connsiteY3" fmla="*/ 895350 h 1980394"/>
                <a:gd name="connsiteX4" fmla="*/ 189230 w 3237230"/>
                <a:gd name="connsiteY4" fmla="*/ 1238250 h 1980394"/>
                <a:gd name="connsiteX5" fmla="*/ 252730 w 3237230"/>
                <a:gd name="connsiteY5" fmla="*/ 1498600 h 1980394"/>
                <a:gd name="connsiteX6" fmla="*/ 436880 w 3237230"/>
                <a:gd name="connsiteY6" fmla="*/ 1854200 h 1980394"/>
                <a:gd name="connsiteX7" fmla="*/ 1040130 w 3237230"/>
                <a:gd name="connsiteY7" fmla="*/ 1976374 h 1980394"/>
                <a:gd name="connsiteX8" fmla="*/ 1522730 w 3237230"/>
                <a:gd name="connsiteY8" fmla="*/ 1939290 h 1980394"/>
                <a:gd name="connsiteX9" fmla="*/ 2082038 w 3237230"/>
                <a:gd name="connsiteY9" fmla="*/ 1824482 h 1980394"/>
                <a:gd name="connsiteX10" fmla="*/ 2672080 w 3237230"/>
                <a:gd name="connsiteY10" fmla="*/ 1644650 h 1980394"/>
                <a:gd name="connsiteX11" fmla="*/ 3237230 w 3237230"/>
                <a:gd name="connsiteY11" fmla="*/ 1301750 h 1980394"/>
                <a:gd name="connsiteX12" fmla="*/ 2926080 w 3237230"/>
                <a:gd name="connsiteY12" fmla="*/ 939800 h 1980394"/>
                <a:gd name="connsiteX13" fmla="*/ 2297430 w 3237230"/>
                <a:gd name="connsiteY13" fmla="*/ 1257300 h 1980394"/>
                <a:gd name="connsiteX14" fmla="*/ 1719580 w 3237230"/>
                <a:gd name="connsiteY14" fmla="*/ 1435100 h 1980394"/>
                <a:gd name="connsiteX15" fmla="*/ 1224280 w 3237230"/>
                <a:gd name="connsiteY15" fmla="*/ 1511300 h 1980394"/>
                <a:gd name="connsiteX16" fmla="*/ 894080 w 3237230"/>
                <a:gd name="connsiteY16" fmla="*/ 1517650 h 1980394"/>
                <a:gd name="connsiteX17" fmla="*/ 525780 w 3237230"/>
                <a:gd name="connsiteY17" fmla="*/ 1327150 h 1980394"/>
                <a:gd name="connsiteX18" fmla="*/ 487680 w 3237230"/>
                <a:gd name="connsiteY18" fmla="*/ 996950 h 1980394"/>
                <a:gd name="connsiteX19" fmla="*/ 678180 w 3237230"/>
                <a:gd name="connsiteY19" fmla="*/ 742950 h 1980394"/>
                <a:gd name="connsiteX20" fmla="*/ 665480 w 3237230"/>
                <a:gd name="connsiteY20" fmla="*/ 469900 h 1980394"/>
                <a:gd name="connsiteX21" fmla="*/ 494030 w 3237230"/>
                <a:gd name="connsiteY21" fmla="*/ 241300 h 1980394"/>
                <a:gd name="connsiteX22" fmla="*/ 260350 w 3237230"/>
                <a:gd name="connsiteY22" fmla="*/ 0 h 1980394"/>
                <a:gd name="connsiteX23" fmla="*/ 0 w 3237230"/>
                <a:gd name="connsiteY23" fmla="*/ 158750 h 1980394"/>
                <a:gd name="connsiteX0" fmla="*/ 0 w 3237230"/>
                <a:gd name="connsiteY0" fmla="*/ 158750 h 1984618"/>
                <a:gd name="connsiteX1" fmla="*/ 271780 w 3237230"/>
                <a:gd name="connsiteY1" fmla="*/ 370840 h 1984618"/>
                <a:gd name="connsiteX2" fmla="*/ 449580 w 3237230"/>
                <a:gd name="connsiteY2" fmla="*/ 622300 h 1984618"/>
                <a:gd name="connsiteX3" fmla="*/ 208280 w 3237230"/>
                <a:gd name="connsiteY3" fmla="*/ 895350 h 1984618"/>
                <a:gd name="connsiteX4" fmla="*/ 189230 w 3237230"/>
                <a:gd name="connsiteY4" fmla="*/ 1238250 h 1984618"/>
                <a:gd name="connsiteX5" fmla="*/ 252730 w 3237230"/>
                <a:gd name="connsiteY5" fmla="*/ 1498600 h 1984618"/>
                <a:gd name="connsiteX6" fmla="*/ 557530 w 3237230"/>
                <a:gd name="connsiteY6" fmla="*/ 1790700 h 1984618"/>
                <a:gd name="connsiteX7" fmla="*/ 1040130 w 3237230"/>
                <a:gd name="connsiteY7" fmla="*/ 1976374 h 1984618"/>
                <a:gd name="connsiteX8" fmla="*/ 1522730 w 3237230"/>
                <a:gd name="connsiteY8" fmla="*/ 1939290 h 1984618"/>
                <a:gd name="connsiteX9" fmla="*/ 2082038 w 3237230"/>
                <a:gd name="connsiteY9" fmla="*/ 1824482 h 1984618"/>
                <a:gd name="connsiteX10" fmla="*/ 2672080 w 3237230"/>
                <a:gd name="connsiteY10" fmla="*/ 1644650 h 1984618"/>
                <a:gd name="connsiteX11" fmla="*/ 3237230 w 3237230"/>
                <a:gd name="connsiteY11" fmla="*/ 1301750 h 1984618"/>
                <a:gd name="connsiteX12" fmla="*/ 2926080 w 3237230"/>
                <a:gd name="connsiteY12" fmla="*/ 939800 h 1984618"/>
                <a:gd name="connsiteX13" fmla="*/ 2297430 w 3237230"/>
                <a:gd name="connsiteY13" fmla="*/ 1257300 h 1984618"/>
                <a:gd name="connsiteX14" fmla="*/ 1719580 w 3237230"/>
                <a:gd name="connsiteY14" fmla="*/ 1435100 h 1984618"/>
                <a:gd name="connsiteX15" fmla="*/ 1224280 w 3237230"/>
                <a:gd name="connsiteY15" fmla="*/ 1511300 h 1984618"/>
                <a:gd name="connsiteX16" fmla="*/ 894080 w 3237230"/>
                <a:gd name="connsiteY16" fmla="*/ 1517650 h 1984618"/>
                <a:gd name="connsiteX17" fmla="*/ 525780 w 3237230"/>
                <a:gd name="connsiteY17" fmla="*/ 1327150 h 1984618"/>
                <a:gd name="connsiteX18" fmla="*/ 487680 w 3237230"/>
                <a:gd name="connsiteY18" fmla="*/ 996950 h 1984618"/>
                <a:gd name="connsiteX19" fmla="*/ 678180 w 3237230"/>
                <a:gd name="connsiteY19" fmla="*/ 742950 h 1984618"/>
                <a:gd name="connsiteX20" fmla="*/ 665480 w 3237230"/>
                <a:gd name="connsiteY20" fmla="*/ 469900 h 1984618"/>
                <a:gd name="connsiteX21" fmla="*/ 494030 w 3237230"/>
                <a:gd name="connsiteY21" fmla="*/ 241300 h 1984618"/>
                <a:gd name="connsiteX22" fmla="*/ 260350 w 3237230"/>
                <a:gd name="connsiteY22" fmla="*/ 0 h 1984618"/>
                <a:gd name="connsiteX23" fmla="*/ 0 w 3237230"/>
                <a:gd name="connsiteY23" fmla="*/ 158750 h 1984618"/>
                <a:gd name="connsiteX0" fmla="*/ 0 w 3237230"/>
                <a:gd name="connsiteY0" fmla="*/ 158750 h 1942500"/>
                <a:gd name="connsiteX1" fmla="*/ 271780 w 3237230"/>
                <a:gd name="connsiteY1" fmla="*/ 370840 h 1942500"/>
                <a:gd name="connsiteX2" fmla="*/ 449580 w 3237230"/>
                <a:gd name="connsiteY2" fmla="*/ 622300 h 1942500"/>
                <a:gd name="connsiteX3" fmla="*/ 208280 w 3237230"/>
                <a:gd name="connsiteY3" fmla="*/ 895350 h 1942500"/>
                <a:gd name="connsiteX4" fmla="*/ 189230 w 3237230"/>
                <a:gd name="connsiteY4" fmla="*/ 1238250 h 1942500"/>
                <a:gd name="connsiteX5" fmla="*/ 252730 w 3237230"/>
                <a:gd name="connsiteY5" fmla="*/ 1498600 h 1942500"/>
                <a:gd name="connsiteX6" fmla="*/ 557530 w 3237230"/>
                <a:gd name="connsiteY6" fmla="*/ 1790700 h 1942500"/>
                <a:gd name="connsiteX7" fmla="*/ 1040130 w 3237230"/>
                <a:gd name="connsiteY7" fmla="*/ 1900174 h 1942500"/>
                <a:gd name="connsiteX8" fmla="*/ 1522730 w 3237230"/>
                <a:gd name="connsiteY8" fmla="*/ 1939290 h 1942500"/>
                <a:gd name="connsiteX9" fmla="*/ 2082038 w 3237230"/>
                <a:gd name="connsiteY9" fmla="*/ 1824482 h 1942500"/>
                <a:gd name="connsiteX10" fmla="*/ 2672080 w 3237230"/>
                <a:gd name="connsiteY10" fmla="*/ 1644650 h 1942500"/>
                <a:gd name="connsiteX11" fmla="*/ 3237230 w 3237230"/>
                <a:gd name="connsiteY11" fmla="*/ 1301750 h 1942500"/>
                <a:gd name="connsiteX12" fmla="*/ 2926080 w 3237230"/>
                <a:gd name="connsiteY12" fmla="*/ 939800 h 1942500"/>
                <a:gd name="connsiteX13" fmla="*/ 2297430 w 3237230"/>
                <a:gd name="connsiteY13" fmla="*/ 1257300 h 1942500"/>
                <a:gd name="connsiteX14" fmla="*/ 1719580 w 3237230"/>
                <a:gd name="connsiteY14" fmla="*/ 1435100 h 1942500"/>
                <a:gd name="connsiteX15" fmla="*/ 1224280 w 3237230"/>
                <a:gd name="connsiteY15" fmla="*/ 1511300 h 1942500"/>
                <a:gd name="connsiteX16" fmla="*/ 894080 w 3237230"/>
                <a:gd name="connsiteY16" fmla="*/ 1517650 h 1942500"/>
                <a:gd name="connsiteX17" fmla="*/ 525780 w 3237230"/>
                <a:gd name="connsiteY17" fmla="*/ 1327150 h 1942500"/>
                <a:gd name="connsiteX18" fmla="*/ 487680 w 3237230"/>
                <a:gd name="connsiteY18" fmla="*/ 996950 h 1942500"/>
                <a:gd name="connsiteX19" fmla="*/ 678180 w 3237230"/>
                <a:gd name="connsiteY19" fmla="*/ 742950 h 1942500"/>
                <a:gd name="connsiteX20" fmla="*/ 665480 w 3237230"/>
                <a:gd name="connsiteY20" fmla="*/ 469900 h 1942500"/>
                <a:gd name="connsiteX21" fmla="*/ 494030 w 3237230"/>
                <a:gd name="connsiteY21" fmla="*/ 241300 h 1942500"/>
                <a:gd name="connsiteX22" fmla="*/ 260350 w 3237230"/>
                <a:gd name="connsiteY22" fmla="*/ 0 h 1942500"/>
                <a:gd name="connsiteX23" fmla="*/ 0 w 3237230"/>
                <a:gd name="connsiteY23" fmla="*/ 158750 h 1942500"/>
                <a:gd name="connsiteX0" fmla="*/ 0 w 3237230"/>
                <a:gd name="connsiteY0" fmla="*/ 158750 h 1916072"/>
                <a:gd name="connsiteX1" fmla="*/ 271780 w 3237230"/>
                <a:gd name="connsiteY1" fmla="*/ 370840 h 1916072"/>
                <a:gd name="connsiteX2" fmla="*/ 449580 w 3237230"/>
                <a:gd name="connsiteY2" fmla="*/ 622300 h 1916072"/>
                <a:gd name="connsiteX3" fmla="*/ 208280 w 3237230"/>
                <a:gd name="connsiteY3" fmla="*/ 895350 h 1916072"/>
                <a:gd name="connsiteX4" fmla="*/ 189230 w 3237230"/>
                <a:gd name="connsiteY4" fmla="*/ 1238250 h 1916072"/>
                <a:gd name="connsiteX5" fmla="*/ 252730 w 3237230"/>
                <a:gd name="connsiteY5" fmla="*/ 1498600 h 1916072"/>
                <a:gd name="connsiteX6" fmla="*/ 557530 w 3237230"/>
                <a:gd name="connsiteY6" fmla="*/ 1790700 h 1916072"/>
                <a:gd name="connsiteX7" fmla="*/ 1040130 w 3237230"/>
                <a:gd name="connsiteY7" fmla="*/ 1900174 h 1916072"/>
                <a:gd name="connsiteX8" fmla="*/ 1535430 w 3237230"/>
                <a:gd name="connsiteY8" fmla="*/ 1907540 h 1916072"/>
                <a:gd name="connsiteX9" fmla="*/ 2082038 w 3237230"/>
                <a:gd name="connsiteY9" fmla="*/ 1824482 h 1916072"/>
                <a:gd name="connsiteX10" fmla="*/ 2672080 w 3237230"/>
                <a:gd name="connsiteY10" fmla="*/ 1644650 h 1916072"/>
                <a:gd name="connsiteX11" fmla="*/ 3237230 w 3237230"/>
                <a:gd name="connsiteY11" fmla="*/ 1301750 h 1916072"/>
                <a:gd name="connsiteX12" fmla="*/ 2926080 w 3237230"/>
                <a:gd name="connsiteY12" fmla="*/ 939800 h 1916072"/>
                <a:gd name="connsiteX13" fmla="*/ 2297430 w 3237230"/>
                <a:gd name="connsiteY13" fmla="*/ 1257300 h 1916072"/>
                <a:gd name="connsiteX14" fmla="*/ 1719580 w 3237230"/>
                <a:gd name="connsiteY14" fmla="*/ 1435100 h 1916072"/>
                <a:gd name="connsiteX15" fmla="*/ 1224280 w 3237230"/>
                <a:gd name="connsiteY15" fmla="*/ 1511300 h 1916072"/>
                <a:gd name="connsiteX16" fmla="*/ 894080 w 3237230"/>
                <a:gd name="connsiteY16" fmla="*/ 1517650 h 1916072"/>
                <a:gd name="connsiteX17" fmla="*/ 525780 w 3237230"/>
                <a:gd name="connsiteY17" fmla="*/ 1327150 h 1916072"/>
                <a:gd name="connsiteX18" fmla="*/ 487680 w 3237230"/>
                <a:gd name="connsiteY18" fmla="*/ 996950 h 1916072"/>
                <a:gd name="connsiteX19" fmla="*/ 678180 w 3237230"/>
                <a:gd name="connsiteY19" fmla="*/ 742950 h 1916072"/>
                <a:gd name="connsiteX20" fmla="*/ 665480 w 3237230"/>
                <a:gd name="connsiteY20" fmla="*/ 469900 h 1916072"/>
                <a:gd name="connsiteX21" fmla="*/ 494030 w 3237230"/>
                <a:gd name="connsiteY21" fmla="*/ 241300 h 1916072"/>
                <a:gd name="connsiteX22" fmla="*/ 260350 w 3237230"/>
                <a:gd name="connsiteY22" fmla="*/ 0 h 1916072"/>
                <a:gd name="connsiteX23" fmla="*/ 0 w 3237230"/>
                <a:gd name="connsiteY23" fmla="*/ 158750 h 1916072"/>
                <a:gd name="connsiteX0" fmla="*/ 0 w 3237230"/>
                <a:gd name="connsiteY0" fmla="*/ 158750 h 1928358"/>
                <a:gd name="connsiteX1" fmla="*/ 271780 w 3237230"/>
                <a:gd name="connsiteY1" fmla="*/ 370840 h 1928358"/>
                <a:gd name="connsiteX2" fmla="*/ 449580 w 3237230"/>
                <a:gd name="connsiteY2" fmla="*/ 622300 h 1928358"/>
                <a:gd name="connsiteX3" fmla="*/ 208280 w 3237230"/>
                <a:gd name="connsiteY3" fmla="*/ 895350 h 1928358"/>
                <a:gd name="connsiteX4" fmla="*/ 189230 w 3237230"/>
                <a:gd name="connsiteY4" fmla="*/ 1238250 h 1928358"/>
                <a:gd name="connsiteX5" fmla="*/ 252730 w 3237230"/>
                <a:gd name="connsiteY5" fmla="*/ 1498600 h 1928358"/>
                <a:gd name="connsiteX6" fmla="*/ 557530 w 3237230"/>
                <a:gd name="connsiteY6" fmla="*/ 1790700 h 1928358"/>
                <a:gd name="connsiteX7" fmla="*/ 1008380 w 3237230"/>
                <a:gd name="connsiteY7" fmla="*/ 1919224 h 1928358"/>
                <a:gd name="connsiteX8" fmla="*/ 1535430 w 3237230"/>
                <a:gd name="connsiteY8" fmla="*/ 1907540 h 1928358"/>
                <a:gd name="connsiteX9" fmla="*/ 2082038 w 3237230"/>
                <a:gd name="connsiteY9" fmla="*/ 1824482 h 1928358"/>
                <a:gd name="connsiteX10" fmla="*/ 2672080 w 3237230"/>
                <a:gd name="connsiteY10" fmla="*/ 1644650 h 1928358"/>
                <a:gd name="connsiteX11" fmla="*/ 3237230 w 3237230"/>
                <a:gd name="connsiteY11" fmla="*/ 1301750 h 1928358"/>
                <a:gd name="connsiteX12" fmla="*/ 2926080 w 3237230"/>
                <a:gd name="connsiteY12" fmla="*/ 939800 h 1928358"/>
                <a:gd name="connsiteX13" fmla="*/ 2297430 w 3237230"/>
                <a:gd name="connsiteY13" fmla="*/ 1257300 h 1928358"/>
                <a:gd name="connsiteX14" fmla="*/ 1719580 w 3237230"/>
                <a:gd name="connsiteY14" fmla="*/ 1435100 h 1928358"/>
                <a:gd name="connsiteX15" fmla="*/ 1224280 w 3237230"/>
                <a:gd name="connsiteY15" fmla="*/ 1511300 h 1928358"/>
                <a:gd name="connsiteX16" fmla="*/ 894080 w 3237230"/>
                <a:gd name="connsiteY16" fmla="*/ 1517650 h 1928358"/>
                <a:gd name="connsiteX17" fmla="*/ 525780 w 3237230"/>
                <a:gd name="connsiteY17" fmla="*/ 1327150 h 1928358"/>
                <a:gd name="connsiteX18" fmla="*/ 487680 w 3237230"/>
                <a:gd name="connsiteY18" fmla="*/ 996950 h 1928358"/>
                <a:gd name="connsiteX19" fmla="*/ 678180 w 3237230"/>
                <a:gd name="connsiteY19" fmla="*/ 742950 h 1928358"/>
                <a:gd name="connsiteX20" fmla="*/ 665480 w 3237230"/>
                <a:gd name="connsiteY20" fmla="*/ 469900 h 1928358"/>
                <a:gd name="connsiteX21" fmla="*/ 494030 w 3237230"/>
                <a:gd name="connsiteY21" fmla="*/ 241300 h 1928358"/>
                <a:gd name="connsiteX22" fmla="*/ 260350 w 3237230"/>
                <a:gd name="connsiteY22" fmla="*/ 0 h 1928358"/>
                <a:gd name="connsiteX23" fmla="*/ 0 w 3237230"/>
                <a:gd name="connsiteY23" fmla="*/ 158750 h 1928358"/>
                <a:gd name="connsiteX0" fmla="*/ 0 w 3237230"/>
                <a:gd name="connsiteY0" fmla="*/ 158750 h 1930763"/>
                <a:gd name="connsiteX1" fmla="*/ 271780 w 3237230"/>
                <a:gd name="connsiteY1" fmla="*/ 370840 h 1930763"/>
                <a:gd name="connsiteX2" fmla="*/ 449580 w 3237230"/>
                <a:gd name="connsiteY2" fmla="*/ 622300 h 1930763"/>
                <a:gd name="connsiteX3" fmla="*/ 208280 w 3237230"/>
                <a:gd name="connsiteY3" fmla="*/ 895350 h 1930763"/>
                <a:gd name="connsiteX4" fmla="*/ 189230 w 3237230"/>
                <a:gd name="connsiteY4" fmla="*/ 1238250 h 1930763"/>
                <a:gd name="connsiteX5" fmla="*/ 252730 w 3237230"/>
                <a:gd name="connsiteY5" fmla="*/ 1498600 h 1930763"/>
                <a:gd name="connsiteX6" fmla="*/ 557530 w 3237230"/>
                <a:gd name="connsiteY6" fmla="*/ 1790700 h 1930763"/>
                <a:gd name="connsiteX7" fmla="*/ 1008380 w 3237230"/>
                <a:gd name="connsiteY7" fmla="*/ 1919224 h 1930763"/>
                <a:gd name="connsiteX8" fmla="*/ 1560830 w 3237230"/>
                <a:gd name="connsiteY8" fmla="*/ 1913890 h 1930763"/>
                <a:gd name="connsiteX9" fmla="*/ 2082038 w 3237230"/>
                <a:gd name="connsiteY9" fmla="*/ 1824482 h 1930763"/>
                <a:gd name="connsiteX10" fmla="*/ 2672080 w 3237230"/>
                <a:gd name="connsiteY10" fmla="*/ 1644650 h 1930763"/>
                <a:gd name="connsiteX11" fmla="*/ 3237230 w 3237230"/>
                <a:gd name="connsiteY11" fmla="*/ 1301750 h 1930763"/>
                <a:gd name="connsiteX12" fmla="*/ 2926080 w 3237230"/>
                <a:gd name="connsiteY12" fmla="*/ 939800 h 1930763"/>
                <a:gd name="connsiteX13" fmla="*/ 2297430 w 3237230"/>
                <a:gd name="connsiteY13" fmla="*/ 1257300 h 1930763"/>
                <a:gd name="connsiteX14" fmla="*/ 1719580 w 3237230"/>
                <a:gd name="connsiteY14" fmla="*/ 1435100 h 1930763"/>
                <a:gd name="connsiteX15" fmla="*/ 1224280 w 3237230"/>
                <a:gd name="connsiteY15" fmla="*/ 1511300 h 1930763"/>
                <a:gd name="connsiteX16" fmla="*/ 894080 w 3237230"/>
                <a:gd name="connsiteY16" fmla="*/ 1517650 h 1930763"/>
                <a:gd name="connsiteX17" fmla="*/ 525780 w 3237230"/>
                <a:gd name="connsiteY17" fmla="*/ 1327150 h 1930763"/>
                <a:gd name="connsiteX18" fmla="*/ 487680 w 3237230"/>
                <a:gd name="connsiteY18" fmla="*/ 996950 h 1930763"/>
                <a:gd name="connsiteX19" fmla="*/ 678180 w 3237230"/>
                <a:gd name="connsiteY19" fmla="*/ 742950 h 1930763"/>
                <a:gd name="connsiteX20" fmla="*/ 665480 w 3237230"/>
                <a:gd name="connsiteY20" fmla="*/ 469900 h 1930763"/>
                <a:gd name="connsiteX21" fmla="*/ 494030 w 3237230"/>
                <a:gd name="connsiteY21" fmla="*/ 241300 h 1930763"/>
                <a:gd name="connsiteX22" fmla="*/ 260350 w 3237230"/>
                <a:gd name="connsiteY22" fmla="*/ 0 h 1930763"/>
                <a:gd name="connsiteX23" fmla="*/ 0 w 3237230"/>
                <a:gd name="connsiteY23" fmla="*/ 158750 h 1930763"/>
                <a:gd name="connsiteX0" fmla="*/ 0 w 3237230"/>
                <a:gd name="connsiteY0" fmla="*/ 158750 h 1930763"/>
                <a:gd name="connsiteX1" fmla="*/ 271780 w 3237230"/>
                <a:gd name="connsiteY1" fmla="*/ 370840 h 1930763"/>
                <a:gd name="connsiteX2" fmla="*/ 449580 w 3237230"/>
                <a:gd name="connsiteY2" fmla="*/ 622300 h 1930763"/>
                <a:gd name="connsiteX3" fmla="*/ 208280 w 3237230"/>
                <a:gd name="connsiteY3" fmla="*/ 895350 h 1930763"/>
                <a:gd name="connsiteX4" fmla="*/ 170180 w 3237230"/>
                <a:gd name="connsiteY4" fmla="*/ 1238250 h 1930763"/>
                <a:gd name="connsiteX5" fmla="*/ 252730 w 3237230"/>
                <a:gd name="connsiteY5" fmla="*/ 1498600 h 1930763"/>
                <a:gd name="connsiteX6" fmla="*/ 557530 w 3237230"/>
                <a:gd name="connsiteY6" fmla="*/ 1790700 h 1930763"/>
                <a:gd name="connsiteX7" fmla="*/ 1008380 w 3237230"/>
                <a:gd name="connsiteY7" fmla="*/ 1919224 h 1930763"/>
                <a:gd name="connsiteX8" fmla="*/ 1560830 w 3237230"/>
                <a:gd name="connsiteY8" fmla="*/ 1913890 h 1930763"/>
                <a:gd name="connsiteX9" fmla="*/ 2082038 w 3237230"/>
                <a:gd name="connsiteY9" fmla="*/ 1824482 h 1930763"/>
                <a:gd name="connsiteX10" fmla="*/ 2672080 w 3237230"/>
                <a:gd name="connsiteY10" fmla="*/ 1644650 h 1930763"/>
                <a:gd name="connsiteX11" fmla="*/ 3237230 w 3237230"/>
                <a:gd name="connsiteY11" fmla="*/ 1301750 h 1930763"/>
                <a:gd name="connsiteX12" fmla="*/ 2926080 w 3237230"/>
                <a:gd name="connsiteY12" fmla="*/ 939800 h 1930763"/>
                <a:gd name="connsiteX13" fmla="*/ 2297430 w 3237230"/>
                <a:gd name="connsiteY13" fmla="*/ 1257300 h 1930763"/>
                <a:gd name="connsiteX14" fmla="*/ 1719580 w 3237230"/>
                <a:gd name="connsiteY14" fmla="*/ 1435100 h 1930763"/>
                <a:gd name="connsiteX15" fmla="*/ 1224280 w 3237230"/>
                <a:gd name="connsiteY15" fmla="*/ 1511300 h 1930763"/>
                <a:gd name="connsiteX16" fmla="*/ 894080 w 3237230"/>
                <a:gd name="connsiteY16" fmla="*/ 1517650 h 1930763"/>
                <a:gd name="connsiteX17" fmla="*/ 525780 w 3237230"/>
                <a:gd name="connsiteY17" fmla="*/ 1327150 h 1930763"/>
                <a:gd name="connsiteX18" fmla="*/ 487680 w 3237230"/>
                <a:gd name="connsiteY18" fmla="*/ 996950 h 1930763"/>
                <a:gd name="connsiteX19" fmla="*/ 678180 w 3237230"/>
                <a:gd name="connsiteY19" fmla="*/ 742950 h 1930763"/>
                <a:gd name="connsiteX20" fmla="*/ 665480 w 3237230"/>
                <a:gd name="connsiteY20" fmla="*/ 469900 h 1930763"/>
                <a:gd name="connsiteX21" fmla="*/ 494030 w 3237230"/>
                <a:gd name="connsiteY21" fmla="*/ 241300 h 1930763"/>
                <a:gd name="connsiteX22" fmla="*/ 260350 w 3237230"/>
                <a:gd name="connsiteY22" fmla="*/ 0 h 1930763"/>
                <a:gd name="connsiteX23" fmla="*/ 0 w 3237230"/>
                <a:gd name="connsiteY23" fmla="*/ 158750 h 1930763"/>
                <a:gd name="connsiteX0" fmla="*/ 0 w 3237230"/>
                <a:gd name="connsiteY0" fmla="*/ 158750 h 1930763"/>
                <a:gd name="connsiteX1" fmla="*/ 271780 w 3237230"/>
                <a:gd name="connsiteY1" fmla="*/ 370840 h 1930763"/>
                <a:gd name="connsiteX2" fmla="*/ 449580 w 3237230"/>
                <a:gd name="connsiteY2" fmla="*/ 622300 h 1930763"/>
                <a:gd name="connsiteX3" fmla="*/ 208280 w 3237230"/>
                <a:gd name="connsiteY3" fmla="*/ 895350 h 1930763"/>
                <a:gd name="connsiteX4" fmla="*/ 170180 w 3237230"/>
                <a:gd name="connsiteY4" fmla="*/ 1238250 h 1930763"/>
                <a:gd name="connsiteX5" fmla="*/ 252730 w 3237230"/>
                <a:gd name="connsiteY5" fmla="*/ 1498600 h 1930763"/>
                <a:gd name="connsiteX6" fmla="*/ 557530 w 3237230"/>
                <a:gd name="connsiteY6" fmla="*/ 1790700 h 1930763"/>
                <a:gd name="connsiteX7" fmla="*/ 1008380 w 3237230"/>
                <a:gd name="connsiteY7" fmla="*/ 1919224 h 1930763"/>
                <a:gd name="connsiteX8" fmla="*/ 1560830 w 3237230"/>
                <a:gd name="connsiteY8" fmla="*/ 1913890 h 1930763"/>
                <a:gd name="connsiteX9" fmla="*/ 2082038 w 3237230"/>
                <a:gd name="connsiteY9" fmla="*/ 1824482 h 1930763"/>
                <a:gd name="connsiteX10" fmla="*/ 2672080 w 3237230"/>
                <a:gd name="connsiteY10" fmla="*/ 1644650 h 1930763"/>
                <a:gd name="connsiteX11" fmla="*/ 3237230 w 3237230"/>
                <a:gd name="connsiteY11" fmla="*/ 1301750 h 1930763"/>
                <a:gd name="connsiteX12" fmla="*/ 2926080 w 3237230"/>
                <a:gd name="connsiteY12" fmla="*/ 939800 h 1930763"/>
                <a:gd name="connsiteX13" fmla="*/ 2297430 w 3237230"/>
                <a:gd name="connsiteY13" fmla="*/ 1257300 h 1930763"/>
                <a:gd name="connsiteX14" fmla="*/ 1719580 w 3237230"/>
                <a:gd name="connsiteY14" fmla="*/ 1435100 h 1930763"/>
                <a:gd name="connsiteX15" fmla="*/ 1224280 w 3237230"/>
                <a:gd name="connsiteY15" fmla="*/ 1511300 h 1930763"/>
                <a:gd name="connsiteX16" fmla="*/ 894080 w 3237230"/>
                <a:gd name="connsiteY16" fmla="*/ 1517650 h 1930763"/>
                <a:gd name="connsiteX17" fmla="*/ 525780 w 3237230"/>
                <a:gd name="connsiteY17" fmla="*/ 1327150 h 1930763"/>
                <a:gd name="connsiteX18" fmla="*/ 487680 w 3237230"/>
                <a:gd name="connsiteY18" fmla="*/ 996950 h 1930763"/>
                <a:gd name="connsiteX19" fmla="*/ 678180 w 3237230"/>
                <a:gd name="connsiteY19" fmla="*/ 742950 h 1930763"/>
                <a:gd name="connsiteX20" fmla="*/ 716280 w 3237230"/>
                <a:gd name="connsiteY20" fmla="*/ 488950 h 1930763"/>
                <a:gd name="connsiteX21" fmla="*/ 494030 w 3237230"/>
                <a:gd name="connsiteY21" fmla="*/ 241300 h 1930763"/>
                <a:gd name="connsiteX22" fmla="*/ 260350 w 3237230"/>
                <a:gd name="connsiteY22" fmla="*/ 0 h 1930763"/>
                <a:gd name="connsiteX23" fmla="*/ 0 w 3237230"/>
                <a:gd name="connsiteY23" fmla="*/ 158750 h 1930763"/>
                <a:gd name="connsiteX0" fmla="*/ 0 w 3237230"/>
                <a:gd name="connsiteY0" fmla="*/ 158750 h 1930763"/>
                <a:gd name="connsiteX1" fmla="*/ 271780 w 3237230"/>
                <a:gd name="connsiteY1" fmla="*/ 370840 h 1930763"/>
                <a:gd name="connsiteX2" fmla="*/ 468630 w 3237230"/>
                <a:gd name="connsiteY2" fmla="*/ 622300 h 1930763"/>
                <a:gd name="connsiteX3" fmla="*/ 208280 w 3237230"/>
                <a:gd name="connsiteY3" fmla="*/ 895350 h 1930763"/>
                <a:gd name="connsiteX4" fmla="*/ 170180 w 3237230"/>
                <a:gd name="connsiteY4" fmla="*/ 1238250 h 1930763"/>
                <a:gd name="connsiteX5" fmla="*/ 252730 w 3237230"/>
                <a:gd name="connsiteY5" fmla="*/ 1498600 h 1930763"/>
                <a:gd name="connsiteX6" fmla="*/ 557530 w 3237230"/>
                <a:gd name="connsiteY6" fmla="*/ 1790700 h 1930763"/>
                <a:gd name="connsiteX7" fmla="*/ 1008380 w 3237230"/>
                <a:gd name="connsiteY7" fmla="*/ 1919224 h 1930763"/>
                <a:gd name="connsiteX8" fmla="*/ 1560830 w 3237230"/>
                <a:gd name="connsiteY8" fmla="*/ 1913890 h 1930763"/>
                <a:gd name="connsiteX9" fmla="*/ 2082038 w 3237230"/>
                <a:gd name="connsiteY9" fmla="*/ 1824482 h 1930763"/>
                <a:gd name="connsiteX10" fmla="*/ 2672080 w 3237230"/>
                <a:gd name="connsiteY10" fmla="*/ 1644650 h 1930763"/>
                <a:gd name="connsiteX11" fmla="*/ 3237230 w 3237230"/>
                <a:gd name="connsiteY11" fmla="*/ 1301750 h 1930763"/>
                <a:gd name="connsiteX12" fmla="*/ 2926080 w 3237230"/>
                <a:gd name="connsiteY12" fmla="*/ 939800 h 1930763"/>
                <a:gd name="connsiteX13" fmla="*/ 2297430 w 3237230"/>
                <a:gd name="connsiteY13" fmla="*/ 1257300 h 1930763"/>
                <a:gd name="connsiteX14" fmla="*/ 1719580 w 3237230"/>
                <a:gd name="connsiteY14" fmla="*/ 1435100 h 1930763"/>
                <a:gd name="connsiteX15" fmla="*/ 1224280 w 3237230"/>
                <a:gd name="connsiteY15" fmla="*/ 1511300 h 1930763"/>
                <a:gd name="connsiteX16" fmla="*/ 894080 w 3237230"/>
                <a:gd name="connsiteY16" fmla="*/ 1517650 h 1930763"/>
                <a:gd name="connsiteX17" fmla="*/ 525780 w 3237230"/>
                <a:gd name="connsiteY17" fmla="*/ 1327150 h 1930763"/>
                <a:gd name="connsiteX18" fmla="*/ 487680 w 3237230"/>
                <a:gd name="connsiteY18" fmla="*/ 996950 h 1930763"/>
                <a:gd name="connsiteX19" fmla="*/ 678180 w 3237230"/>
                <a:gd name="connsiteY19" fmla="*/ 742950 h 1930763"/>
                <a:gd name="connsiteX20" fmla="*/ 716280 w 3237230"/>
                <a:gd name="connsiteY20" fmla="*/ 488950 h 1930763"/>
                <a:gd name="connsiteX21" fmla="*/ 494030 w 3237230"/>
                <a:gd name="connsiteY21" fmla="*/ 241300 h 1930763"/>
                <a:gd name="connsiteX22" fmla="*/ 260350 w 3237230"/>
                <a:gd name="connsiteY22" fmla="*/ 0 h 1930763"/>
                <a:gd name="connsiteX23" fmla="*/ 0 w 3237230"/>
                <a:gd name="connsiteY23" fmla="*/ 158750 h 1930763"/>
                <a:gd name="connsiteX0" fmla="*/ 0 w 3237230"/>
                <a:gd name="connsiteY0" fmla="*/ 158750 h 1930763"/>
                <a:gd name="connsiteX1" fmla="*/ 271780 w 3237230"/>
                <a:gd name="connsiteY1" fmla="*/ 370840 h 1930763"/>
                <a:gd name="connsiteX2" fmla="*/ 468630 w 3237230"/>
                <a:gd name="connsiteY2" fmla="*/ 622300 h 1930763"/>
                <a:gd name="connsiteX3" fmla="*/ 208280 w 3237230"/>
                <a:gd name="connsiteY3" fmla="*/ 895350 h 1930763"/>
                <a:gd name="connsiteX4" fmla="*/ 170180 w 3237230"/>
                <a:gd name="connsiteY4" fmla="*/ 1238250 h 1930763"/>
                <a:gd name="connsiteX5" fmla="*/ 252730 w 3237230"/>
                <a:gd name="connsiteY5" fmla="*/ 1498600 h 1930763"/>
                <a:gd name="connsiteX6" fmla="*/ 557530 w 3237230"/>
                <a:gd name="connsiteY6" fmla="*/ 1790700 h 1930763"/>
                <a:gd name="connsiteX7" fmla="*/ 1008380 w 3237230"/>
                <a:gd name="connsiteY7" fmla="*/ 1919224 h 1930763"/>
                <a:gd name="connsiteX8" fmla="*/ 1560830 w 3237230"/>
                <a:gd name="connsiteY8" fmla="*/ 1913890 h 1930763"/>
                <a:gd name="connsiteX9" fmla="*/ 2082038 w 3237230"/>
                <a:gd name="connsiteY9" fmla="*/ 1824482 h 1930763"/>
                <a:gd name="connsiteX10" fmla="*/ 2672080 w 3237230"/>
                <a:gd name="connsiteY10" fmla="*/ 1644650 h 1930763"/>
                <a:gd name="connsiteX11" fmla="*/ 3237230 w 3237230"/>
                <a:gd name="connsiteY11" fmla="*/ 1301750 h 1930763"/>
                <a:gd name="connsiteX12" fmla="*/ 2926080 w 3237230"/>
                <a:gd name="connsiteY12" fmla="*/ 939800 h 1930763"/>
                <a:gd name="connsiteX13" fmla="*/ 2297430 w 3237230"/>
                <a:gd name="connsiteY13" fmla="*/ 1257300 h 1930763"/>
                <a:gd name="connsiteX14" fmla="*/ 1719580 w 3237230"/>
                <a:gd name="connsiteY14" fmla="*/ 1435100 h 1930763"/>
                <a:gd name="connsiteX15" fmla="*/ 1224280 w 3237230"/>
                <a:gd name="connsiteY15" fmla="*/ 1511300 h 1930763"/>
                <a:gd name="connsiteX16" fmla="*/ 894080 w 3237230"/>
                <a:gd name="connsiteY16" fmla="*/ 1517650 h 1930763"/>
                <a:gd name="connsiteX17" fmla="*/ 525780 w 3237230"/>
                <a:gd name="connsiteY17" fmla="*/ 1327150 h 1930763"/>
                <a:gd name="connsiteX18" fmla="*/ 487680 w 3237230"/>
                <a:gd name="connsiteY18" fmla="*/ 996950 h 1930763"/>
                <a:gd name="connsiteX19" fmla="*/ 703580 w 3237230"/>
                <a:gd name="connsiteY19" fmla="*/ 742950 h 1930763"/>
                <a:gd name="connsiteX20" fmla="*/ 716280 w 3237230"/>
                <a:gd name="connsiteY20" fmla="*/ 488950 h 1930763"/>
                <a:gd name="connsiteX21" fmla="*/ 494030 w 3237230"/>
                <a:gd name="connsiteY21" fmla="*/ 241300 h 1930763"/>
                <a:gd name="connsiteX22" fmla="*/ 260350 w 3237230"/>
                <a:gd name="connsiteY22" fmla="*/ 0 h 1930763"/>
                <a:gd name="connsiteX23" fmla="*/ 0 w 3237230"/>
                <a:gd name="connsiteY23" fmla="*/ 158750 h 1930763"/>
                <a:gd name="connsiteX0" fmla="*/ 0 w 3237230"/>
                <a:gd name="connsiteY0" fmla="*/ 158750 h 1930763"/>
                <a:gd name="connsiteX1" fmla="*/ 271780 w 3237230"/>
                <a:gd name="connsiteY1" fmla="*/ 370840 h 1930763"/>
                <a:gd name="connsiteX2" fmla="*/ 468630 w 3237230"/>
                <a:gd name="connsiteY2" fmla="*/ 622300 h 1930763"/>
                <a:gd name="connsiteX3" fmla="*/ 208280 w 3237230"/>
                <a:gd name="connsiteY3" fmla="*/ 895350 h 1930763"/>
                <a:gd name="connsiteX4" fmla="*/ 157480 w 3237230"/>
                <a:gd name="connsiteY4" fmla="*/ 1200150 h 1930763"/>
                <a:gd name="connsiteX5" fmla="*/ 252730 w 3237230"/>
                <a:gd name="connsiteY5" fmla="*/ 1498600 h 1930763"/>
                <a:gd name="connsiteX6" fmla="*/ 557530 w 3237230"/>
                <a:gd name="connsiteY6" fmla="*/ 1790700 h 1930763"/>
                <a:gd name="connsiteX7" fmla="*/ 1008380 w 3237230"/>
                <a:gd name="connsiteY7" fmla="*/ 1919224 h 1930763"/>
                <a:gd name="connsiteX8" fmla="*/ 1560830 w 3237230"/>
                <a:gd name="connsiteY8" fmla="*/ 1913890 h 1930763"/>
                <a:gd name="connsiteX9" fmla="*/ 2082038 w 3237230"/>
                <a:gd name="connsiteY9" fmla="*/ 1824482 h 1930763"/>
                <a:gd name="connsiteX10" fmla="*/ 2672080 w 3237230"/>
                <a:gd name="connsiteY10" fmla="*/ 1644650 h 1930763"/>
                <a:gd name="connsiteX11" fmla="*/ 3237230 w 3237230"/>
                <a:gd name="connsiteY11" fmla="*/ 1301750 h 1930763"/>
                <a:gd name="connsiteX12" fmla="*/ 2926080 w 3237230"/>
                <a:gd name="connsiteY12" fmla="*/ 939800 h 1930763"/>
                <a:gd name="connsiteX13" fmla="*/ 2297430 w 3237230"/>
                <a:gd name="connsiteY13" fmla="*/ 1257300 h 1930763"/>
                <a:gd name="connsiteX14" fmla="*/ 1719580 w 3237230"/>
                <a:gd name="connsiteY14" fmla="*/ 1435100 h 1930763"/>
                <a:gd name="connsiteX15" fmla="*/ 1224280 w 3237230"/>
                <a:gd name="connsiteY15" fmla="*/ 1511300 h 1930763"/>
                <a:gd name="connsiteX16" fmla="*/ 894080 w 3237230"/>
                <a:gd name="connsiteY16" fmla="*/ 1517650 h 1930763"/>
                <a:gd name="connsiteX17" fmla="*/ 525780 w 3237230"/>
                <a:gd name="connsiteY17" fmla="*/ 1327150 h 1930763"/>
                <a:gd name="connsiteX18" fmla="*/ 487680 w 3237230"/>
                <a:gd name="connsiteY18" fmla="*/ 996950 h 1930763"/>
                <a:gd name="connsiteX19" fmla="*/ 703580 w 3237230"/>
                <a:gd name="connsiteY19" fmla="*/ 742950 h 1930763"/>
                <a:gd name="connsiteX20" fmla="*/ 716280 w 3237230"/>
                <a:gd name="connsiteY20" fmla="*/ 488950 h 1930763"/>
                <a:gd name="connsiteX21" fmla="*/ 494030 w 3237230"/>
                <a:gd name="connsiteY21" fmla="*/ 241300 h 1930763"/>
                <a:gd name="connsiteX22" fmla="*/ 260350 w 3237230"/>
                <a:gd name="connsiteY22" fmla="*/ 0 h 1930763"/>
                <a:gd name="connsiteX23" fmla="*/ 0 w 3237230"/>
                <a:gd name="connsiteY23" fmla="*/ 158750 h 1930763"/>
                <a:gd name="connsiteX0" fmla="*/ 0 w 3237230"/>
                <a:gd name="connsiteY0" fmla="*/ 158750 h 1930763"/>
                <a:gd name="connsiteX1" fmla="*/ 271780 w 3237230"/>
                <a:gd name="connsiteY1" fmla="*/ 370840 h 1930763"/>
                <a:gd name="connsiteX2" fmla="*/ 468630 w 3237230"/>
                <a:gd name="connsiteY2" fmla="*/ 622300 h 1930763"/>
                <a:gd name="connsiteX3" fmla="*/ 208280 w 3237230"/>
                <a:gd name="connsiteY3" fmla="*/ 895350 h 1930763"/>
                <a:gd name="connsiteX4" fmla="*/ 157480 w 3237230"/>
                <a:gd name="connsiteY4" fmla="*/ 1200150 h 1930763"/>
                <a:gd name="connsiteX5" fmla="*/ 252730 w 3237230"/>
                <a:gd name="connsiteY5" fmla="*/ 1498600 h 1930763"/>
                <a:gd name="connsiteX6" fmla="*/ 557530 w 3237230"/>
                <a:gd name="connsiteY6" fmla="*/ 1790700 h 1930763"/>
                <a:gd name="connsiteX7" fmla="*/ 1008380 w 3237230"/>
                <a:gd name="connsiteY7" fmla="*/ 1919224 h 1930763"/>
                <a:gd name="connsiteX8" fmla="*/ 1560830 w 3237230"/>
                <a:gd name="connsiteY8" fmla="*/ 1913890 h 1930763"/>
                <a:gd name="connsiteX9" fmla="*/ 2082038 w 3237230"/>
                <a:gd name="connsiteY9" fmla="*/ 1824482 h 1930763"/>
                <a:gd name="connsiteX10" fmla="*/ 2672080 w 3237230"/>
                <a:gd name="connsiteY10" fmla="*/ 1644650 h 1930763"/>
                <a:gd name="connsiteX11" fmla="*/ 3237230 w 3237230"/>
                <a:gd name="connsiteY11" fmla="*/ 1301750 h 1930763"/>
                <a:gd name="connsiteX12" fmla="*/ 2926080 w 3237230"/>
                <a:gd name="connsiteY12" fmla="*/ 939800 h 1930763"/>
                <a:gd name="connsiteX13" fmla="*/ 2297430 w 3237230"/>
                <a:gd name="connsiteY13" fmla="*/ 1257300 h 1930763"/>
                <a:gd name="connsiteX14" fmla="*/ 1719580 w 3237230"/>
                <a:gd name="connsiteY14" fmla="*/ 1435100 h 1930763"/>
                <a:gd name="connsiteX15" fmla="*/ 1224280 w 3237230"/>
                <a:gd name="connsiteY15" fmla="*/ 1511300 h 1930763"/>
                <a:gd name="connsiteX16" fmla="*/ 894080 w 3237230"/>
                <a:gd name="connsiteY16" fmla="*/ 1517650 h 1930763"/>
                <a:gd name="connsiteX17" fmla="*/ 525780 w 3237230"/>
                <a:gd name="connsiteY17" fmla="*/ 1327150 h 1930763"/>
                <a:gd name="connsiteX18" fmla="*/ 487680 w 3237230"/>
                <a:gd name="connsiteY18" fmla="*/ 996950 h 1930763"/>
                <a:gd name="connsiteX19" fmla="*/ 703580 w 3237230"/>
                <a:gd name="connsiteY19" fmla="*/ 742950 h 1930763"/>
                <a:gd name="connsiteX20" fmla="*/ 716280 w 3237230"/>
                <a:gd name="connsiteY20" fmla="*/ 488950 h 1930763"/>
                <a:gd name="connsiteX21" fmla="*/ 525780 w 3237230"/>
                <a:gd name="connsiteY21" fmla="*/ 234950 h 1930763"/>
                <a:gd name="connsiteX22" fmla="*/ 260350 w 3237230"/>
                <a:gd name="connsiteY22" fmla="*/ 0 h 1930763"/>
                <a:gd name="connsiteX23" fmla="*/ 0 w 3237230"/>
                <a:gd name="connsiteY23" fmla="*/ 158750 h 1930763"/>
                <a:gd name="connsiteX0" fmla="*/ 0 w 3237230"/>
                <a:gd name="connsiteY0" fmla="*/ 158750 h 1930763"/>
                <a:gd name="connsiteX1" fmla="*/ 271780 w 3237230"/>
                <a:gd name="connsiteY1" fmla="*/ 370840 h 1930763"/>
                <a:gd name="connsiteX2" fmla="*/ 468630 w 3237230"/>
                <a:gd name="connsiteY2" fmla="*/ 622300 h 1930763"/>
                <a:gd name="connsiteX3" fmla="*/ 208280 w 3237230"/>
                <a:gd name="connsiteY3" fmla="*/ 895350 h 1930763"/>
                <a:gd name="connsiteX4" fmla="*/ 157480 w 3237230"/>
                <a:gd name="connsiteY4" fmla="*/ 1200150 h 1930763"/>
                <a:gd name="connsiteX5" fmla="*/ 252730 w 3237230"/>
                <a:gd name="connsiteY5" fmla="*/ 1498600 h 1930763"/>
                <a:gd name="connsiteX6" fmla="*/ 557530 w 3237230"/>
                <a:gd name="connsiteY6" fmla="*/ 1790700 h 1930763"/>
                <a:gd name="connsiteX7" fmla="*/ 1008380 w 3237230"/>
                <a:gd name="connsiteY7" fmla="*/ 1919224 h 1930763"/>
                <a:gd name="connsiteX8" fmla="*/ 1560830 w 3237230"/>
                <a:gd name="connsiteY8" fmla="*/ 1913890 h 1930763"/>
                <a:gd name="connsiteX9" fmla="*/ 2082038 w 3237230"/>
                <a:gd name="connsiteY9" fmla="*/ 1824482 h 1930763"/>
                <a:gd name="connsiteX10" fmla="*/ 2672080 w 3237230"/>
                <a:gd name="connsiteY10" fmla="*/ 1644650 h 1930763"/>
                <a:gd name="connsiteX11" fmla="*/ 3237230 w 3237230"/>
                <a:gd name="connsiteY11" fmla="*/ 1301750 h 1930763"/>
                <a:gd name="connsiteX12" fmla="*/ 2926080 w 3237230"/>
                <a:gd name="connsiteY12" fmla="*/ 939800 h 1930763"/>
                <a:gd name="connsiteX13" fmla="*/ 2297430 w 3237230"/>
                <a:gd name="connsiteY13" fmla="*/ 1257300 h 1930763"/>
                <a:gd name="connsiteX14" fmla="*/ 1719580 w 3237230"/>
                <a:gd name="connsiteY14" fmla="*/ 1435100 h 1930763"/>
                <a:gd name="connsiteX15" fmla="*/ 1224280 w 3237230"/>
                <a:gd name="connsiteY15" fmla="*/ 1511300 h 1930763"/>
                <a:gd name="connsiteX16" fmla="*/ 894080 w 3237230"/>
                <a:gd name="connsiteY16" fmla="*/ 1517650 h 1930763"/>
                <a:gd name="connsiteX17" fmla="*/ 525780 w 3237230"/>
                <a:gd name="connsiteY17" fmla="*/ 1327150 h 1930763"/>
                <a:gd name="connsiteX18" fmla="*/ 487680 w 3237230"/>
                <a:gd name="connsiteY18" fmla="*/ 996950 h 1930763"/>
                <a:gd name="connsiteX19" fmla="*/ 703580 w 3237230"/>
                <a:gd name="connsiteY19" fmla="*/ 742950 h 1930763"/>
                <a:gd name="connsiteX20" fmla="*/ 716280 w 3237230"/>
                <a:gd name="connsiteY20" fmla="*/ 488950 h 1930763"/>
                <a:gd name="connsiteX21" fmla="*/ 525780 w 3237230"/>
                <a:gd name="connsiteY21" fmla="*/ 234950 h 1930763"/>
                <a:gd name="connsiteX22" fmla="*/ 260350 w 3237230"/>
                <a:gd name="connsiteY22" fmla="*/ 0 h 1930763"/>
                <a:gd name="connsiteX23" fmla="*/ 0 w 3237230"/>
                <a:gd name="connsiteY23" fmla="*/ 158750 h 1930763"/>
                <a:gd name="connsiteX0" fmla="*/ 0 w 3413443"/>
                <a:gd name="connsiteY0" fmla="*/ 96837 h 1930763"/>
                <a:gd name="connsiteX1" fmla="*/ 447993 w 3413443"/>
                <a:gd name="connsiteY1" fmla="*/ 370840 h 1930763"/>
                <a:gd name="connsiteX2" fmla="*/ 644843 w 3413443"/>
                <a:gd name="connsiteY2" fmla="*/ 622300 h 1930763"/>
                <a:gd name="connsiteX3" fmla="*/ 384493 w 3413443"/>
                <a:gd name="connsiteY3" fmla="*/ 895350 h 1930763"/>
                <a:gd name="connsiteX4" fmla="*/ 333693 w 3413443"/>
                <a:gd name="connsiteY4" fmla="*/ 1200150 h 1930763"/>
                <a:gd name="connsiteX5" fmla="*/ 428943 w 3413443"/>
                <a:gd name="connsiteY5" fmla="*/ 1498600 h 1930763"/>
                <a:gd name="connsiteX6" fmla="*/ 733743 w 3413443"/>
                <a:gd name="connsiteY6" fmla="*/ 1790700 h 1930763"/>
                <a:gd name="connsiteX7" fmla="*/ 1184593 w 3413443"/>
                <a:gd name="connsiteY7" fmla="*/ 1919224 h 1930763"/>
                <a:gd name="connsiteX8" fmla="*/ 1737043 w 3413443"/>
                <a:gd name="connsiteY8" fmla="*/ 1913890 h 1930763"/>
                <a:gd name="connsiteX9" fmla="*/ 2258251 w 3413443"/>
                <a:gd name="connsiteY9" fmla="*/ 1824482 h 1930763"/>
                <a:gd name="connsiteX10" fmla="*/ 2848293 w 3413443"/>
                <a:gd name="connsiteY10" fmla="*/ 1644650 h 1930763"/>
                <a:gd name="connsiteX11" fmla="*/ 3413443 w 3413443"/>
                <a:gd name="connsiteY11" fmla="*/ 1301750 h 1930763"/>
                <a:gd name="connsiteX12" fmla="*/ 3102293 w 3413443"/>
                <a:gd name="connsiteY12" fmla="*/ 939800 h 1930763"/>
                <a:gd name="connsiteX13" fmla="*/ 2473643 w 3413443"/>
                <a:gd name="connsiteY13" fmla="*/ 1257300 h 1930763"/>
                <a:gd name="connsiteX14" fmla="*/ 1895793 w 3413443"/>
                <a:gd name="connsiteY14" fmla="*/ 1435100 h 1930763"/>
                <a:gd name="connsiteX15" fmla="*/ 1400493 w 3413443"/>
                <a:gd name="connsiteY15" fmla="*/ 1511300 h 1930763"/>
                <a:gd name="connsiteX16" fmla="*/ 1070293 w 3413443"/>
                <a:gd name="connsiteY16" fmla="*/ 1517650 h 1930763"/>
                <a:gd name="connsiteX17" fmla="*/ 701993 w 3413443"/>
                <a:gd name="connsiteY17" fmla="*/ 1327150 h 1930763"/>
                <a:gd name="connsiteX18" fmla="*/ 663893 w 3413443"/>
                <a:gd name="connsiteY18" fmla="*/ 996950 h 1930763"/>
                <a:gd name="connsiteX19" fmla="*/ 879793 w 3413443"/>
                <a:gd name="connsiteY19" fmla="*/ 742950 h 1930763"/>
                <a:gd name="connsiteX20" fmla="*/ 892493 w 3413443"/>
                <a:gd name="connsiteY20" fmla="*/ 488950 h 1930763"/>
                <a:gd name="connsiteX21" fmla="*/ 701993 w 3413443"/>
                <a:gd name="connsiteY21" fmla="*/ 234950 h 1930763"/>
                <a:gd name="connsiteX22" fmla="*/ 436563 w 3413443"/>
                <a:gd name="connsiteY22" fmla="*/ 0 h 1930763"/>
                <a:gd name="connsiteX23" fmla="*/ 0 w 3413443"/>
                <a:gd name="connsiteY23" fmla="*/ 96837 h 1930763"/>
                <a:gd name="connsiteX0" fmla="*/ 0 w 3413443"/>
                <a:gd name="connsiteY0" fmla="*/ 120649 h 1954575"/>
                <a:gd name="connsiteX1" fmla="*/ 447993 w 3413443"/>
                <a:gd name="connsiteY1" fmla="*/ 394652 h 1954575"/>
                <a:gd name="connsiteX2" fmla="*/ 644843 w 3413443"/>
                <a:gd name="connsiteY2" fmla="*/ 646112 h 1954575"/>
                <a:gd name="connsiteX3" fmla="*/ 384493 w 3413443"/>
                <a:gd name="connsiteY3" fmla="*/ 919162 h 1954575"/>
                <a:gd name="connsiteX4" fmla="*/ 333693 w 3413443"/>
                <a:gd name="connsiteY4" fmla="*/ 1223962 h 1954575"/>
                <a:gd name="connsiteX5" fmla="*/ 428943 w 3413443"/>
                <a:gd name="connsiteY5" fmla="*/ 1522412 h 1954575"/>
                <a:gd name="connsiteX6" fmla="*/ 733743 w 3413443"/>
                <a:gd name="connsiteY6" fmla="*/ 1814512 h 1954575"/>
                <a:gd name="connsiteX7" fmla="*/ 1184593 w 3413443"/>
                <a:gd name="connsiteY7" fmla="*/ 1943036 h 1954575"/>
                <a:gd name="connsiteX8" fmla="*/ 1737043 w 3413443"/>
                <a:gd name="connsiteY8" fmla="*/ 1937702 h 1954575"/>
                <a:gd name="connsiteX9" fmla="*/ 2258251 w 3413443"/>
                <a:gd name="connsiteY9" fmla="*/ 1848294 h 1954575"/>
                <a:gd name="connsiteX10" fmla="*/ 2848293 w 3413443"/>
                <a:gd name="connsiteY10" fmla="*/ 1668462 h 1954575"/>
                <a:gd name="connsiteX11" fmla="*/ 3413443 w 3413443"/>
                <a:gd name="connsiteY11" fmla="*/ 1325562 h 1954575"/>
                <a:gd name="connsiteX12" fmla="*/ 3102293 w 3413443"/>
                <a:gd name="connsiteY12" fmla="*/ 963612 h 1954575"/>
                <a:gd name="connsiteX13" fmla="*/ 2473643 w 3413443"/>
                <a:gd name="connsiteY13" fmla="*/ 1281112 h 1954575"/>
                <a:gd name="connsiteX14" fmla="*/ 1895793 w 3413443"/>
                <a:gd name="connsiteY14" fmla="*/ 1458912 h 1954575"/>
                <a:gd name="connsiteX15" fmla="*/ 1400493 w 3413443"/>
                <a:gd name="connsiteY15" fmla="*/ 1535112 h 1954575"/>
                <a:gd name="connsiteX16" fmla="*/ 1070293 w 3413443"/>
                <a:gd name="connsiteY16" fmla="*/ 1541462 h 1954575"/>
                <a:gd name="connsiteX17" fmla="*/ 701993 w 3413443"/>
                <a:gd name="connsiteY17" fmla="*/ 1350962 h 1954575"/>
                <a:gd name="connsiteX18" fmla="*/ 663893 w 3413443"/>
                <a:gd name="connsiteY18" fmla="*/ 1020762 h 1954575"/>
                <a:gd name="connsiteX19" fmla="*/ 879793 w 3413443"/>
                <a:gd name="connsiteY19" fmla="*/ 766762 h 1954575"/>
                <a:gd name="connsiteX20" fmla="*/ 892493 w 3413443"/>
                <a:gd name="connsiteY20" fmla="*/ 512762 h 1954575"/>
                <a:gd name="connsiteX21" fmla="*/ 701993 w 3413443"/>
                <a:gd name="connsiteY21" fmla="*/ 258762 h 1954575"/>
                <a:gd name="connsiteX22" fmla="*/ 169863 w 3413443"/>
                <a:gd name="connsiteY22" fmla="*/ 0 h 1954575"/>
                <a:gd name="connsiteX23" fmla="*/ 0 w 3413443"/>
                <a:gd name="connsiteY23" fmla="*/ 120649 h 1954575"/>
                <a:gd name="connsiteX0" fmla="*/ 0 w 3413443"/>
                <a:gd name="connsiteY0" fmla="*/ 120649 h 1954575"/>
                <a:gd name="connsiteX1" fmla="*/ 447993 w 3413443"/>
                <a:gd name="connsiteY1" fmla="*/ 394652 h 1954575"/>
                <a:gd name="connsiteX2" fmla="*/ 644843 w 3413443"/>
                <a:gd name="connsiteY2" fmla="*/ 646112 h 1954575"/>
                <a:gd name="connsiteX3" fmla="*/ 384493 w 3413443"/>
                <a:gd name="connsiteY3" fmla="*/ 919162 h 1954575"/>
                <a:gd name="connsiteX4" fmla="*/ 333693 w 3413443"/>
                <a:gd name="connsiteY4" fmla="*/ 1223962 h 1954575"/>
                <a:gd name="connsiteX5" fmla="*/ 428943 w 3413443"/>
                <a:gd name="connsiteY5" fmla="*/ 1522412 h 1954575"/>
                <a:gd name="connsiteX6" fmla="*/ 733743 w 3413443"/>
                <a:gd name="connsiteY6" fmla="*/ 1814512 h 1954575"/>
                <a:gd name="connsiteX7" fmla="*/ 1184593 w 3413443"/>
                <a:gd name="connsiteY7" fmla="*/ 1943036 h 1954575"/>
                <a:gd name="connsiteX8" fmla="*/ 1737043 w 3413443"/>
                <a:gd name="connsiteY8" fmla="*/ 1937702 h 1954575"/>
                <a:gd name="connsiteX9" fmla="*/ 2258251 w 3413443"/>
                <a:gd name="connsiteY9" fmla="*/ 1848294 h 1954575"/>
                <a:gd name="connsiteX10" fmla="*/ 2848293 w 3413443"/>
                <a:gd name="connsiteY10" fmla="*/ 1668462 h 1954575"/>
                <a:gd name="connsiteX11" fmla="*/ 3413443 w 3413443"/>
                <a:gd name="connsiteY11" fmla="*/ 1325562 h 1954575"/>
                <a:gd name="connsiteX12" fmla="*/ 3102293 w 3413443"/>
                <a:gd name="connsiteY12" fmla="*/ 963612 h 1954575"/>
                <a:gd name="connsiteX13" fmla="*/ 2473643 w 3413443"/>
                <a:gd name="connsiteY13" fmla="*/ 1281112 h 1954575"/>
                <a:gd name="connsiteX14" fmla="*/ 1895793 w 3413443"/>
                <a:gd name="connsiteY14" fmla="*/ 1458912 h 1954575"/>
                <a:gd name="connsiteX15" fmla="*/ 1400493 w 3413443"/>
                <a:gd name="connsiteY15" fmla="*/ 1535112 h 1954575"/>
                <a:gd name="connsiteX16" fmla="*/ 1070293 w 3413443"/>
                <a:gd name="connsiteY16" fmla="*/ 1541462 h 1954575"/>
                <a:gd name="connsiteX17" fmla="*/ 701993 w 3413443"/>
                <a:gd name="connsiteY17" fmla="*/ 1350962 h 1954575"/>
                <a:gd name="connsiteX18" fmla="*/ 663893 w 3413443"/>
                <a:gd name="connsiteY18" fmla="*/ 1020762 h 1954575"/>
                <a:gd name="connsiteX19" fmla="*/ 879793 w 3413443"/>
                <a:gd name="connsiteY19" fmla="*/ 766762 h 1954575"/>
                <a:gd name="connsiteX20" fmla="*/ 892493 w 3413443"/>
                <a:gd name="connsiteY20" fmla="*/ 512762 h 1954575"/>
                <a:gd name="connsiteX21" fmla="*/ 511493 w 3413443"/>
                <a:gd name="connsiteY21" fmla="*/ 206375 h 1954575"/>
                <a:gd name="connsiteX22" fmla="*/ 169863 w 3413443"/>
                <a:gd name="connsiteY22" fmla="*/ 0 h 1954575"/>
                <a:gd name="connsiteX23" fmla="*/ 0 w 3413443"/>
                <a:gd name="connsiteY23" fmla="*/ 120649 h 1954575"/>
                <a:gd name="connsiteX0" fmla="*/ 0 w 3413443"/>
                <a:gd name="connsiteY0" fmla="*/ 120649 h 1954575"/>
                <a:gd name="connsiteX1" fmla="*/ 447993 w 3413443"/>
                <a:gd name="connsiteY1" fmla="*/ 394652 h 1954575"/>
                <a:gd name="connsiteX2" fmla="*/ 644843 w 3413443"/>
                <a:gd name="connsiteY2" fmla="*/ 646112 h 1954575"/>
                <a:gd name="connsiteX3" fmla="*/ 384493 w 3413443"/>
                <a:gd name="connsiteY3" fmla="*/ 919162 h 1954575"/>
                <a:gd name="connsiteX4" fmla="*/ 333693 w 3413443"/>
                <a:gd name="connsiteY4" fmla="*/ 1223962 h 1954575"/>
                <a:gd name="connsiteX5" fmla="*/ 428943 w 3413443"/>
                <a:gd name="connsiteY5" fmla="*/ 1522412 h 1954575"/>
                <a:gd name="connsiteX6" fmla="*/ 733743 w 3413443"/>
                <a:gd name="connsiteY6" fmla="*/ 1814512 h 1954575"/>
                <a:gd name="connsiteX7" fmla="*/ 1184593 w 3413443"/>
                <a:gd name="connsiteY7" fmla="*/ 1943036 h 1954575"/>
                <a:gd name="connsiteX8" fmla="*/ 1737043 w 3413443"/>
                <a:gd name="connsiteY8" fmla="*/ 1937702 h 1954575"/>
                <a:gd name="connsiteX9" fmla="*/ 2258251 w 3413443"/>
                <a:gd name="connsiteY9" fmla="*/ 1848294 h 1954575"/>
                <a:gd name="connsiteX10" fmla="*/ 2848293 w 3413443"/>
                <a:gd name="connsiteY10" fmla="*/ 1668462 h 1954575"/>
                <a:gd name="connsiteX11" fmla="*/ 3413443 w 3413443"/>
                <a:gd name="connsiteY11" fmla="*/ 1325562 h 1954575"/>
                <a:gd name="connsiteX12" fmla="*/ 3102293 w 3413443"/>
                <a:gd name="connsiteY12" fmla="*/ 963612 h 1954575"/>
                <a:gd name="connsiteX13" fmla="*/ 2473643 w 3413443"/>
                <a:gd name="connsiteY13" fmla="*/ 1281112 h 1954575"/>
                <a:gd name="connsiteX14" fmla="*/ 1895793 w 3413443"/>
                <a:gd name="connsiteY14" fmla="*/ 1458912 h 1954575"/>
                <a:gd name="connsiteX15" fmla="*/ 1400493 w 3413443"/>
                <a:gd name="connsiteY15" fmla="*/ 1535112 h 1954575"/>
                <a:gd name="connsiteX16" fmla="*/ 1070293 w 3413443"/>
                <a:gd name="connsiteY16" fmla="*/ 1541462 h 1954575"/>
                <a:gd name="connsiteX17" fmla="*/ 701993 w 3413443"/>
                <a:gd name="connsiteY17" fmla="*/ 1350962 h 1954575"/>
                <a:gd name="connsiteX18" fmla="*/ 663893 w 3413443"/>
                <a:gd name="connsiteY18" fmla="*/ 1020762 h 1954575"/>
                <a:gd name="connsiteX19" fmla="*/ 879793 w 3413443"/>
                <a:gd name="connsiteY19" fmla="*/ 766762 h 1954575"/>
                <a:gd name="connsiteX20" fmla="*/ 892493 w 3413443"/>
                <a:gd name="connsiteY20" fmla="*/ 512762 h 1954575"/>
                <a:gd name="connsiteX21" fmla="*/ 511493 w 3413443"/>
                <a:gd name="connsiteY21" fmla="*/ 206375 h 1954575"/>
                <a:gd name="connsiteX22" fmla="*/ 169863 w 3413443"/>
                <a:gd name="connsiteY22" fmla="*/ 0 h 1954575"/>
                <a:gd name="connsiteX23" fmla="*/ 0 w 3413443"/>
                <a:gd name="connsiteY23" fmla="*/ 120649 h 1954575"/>
                <a:gd name="connsiteX0" fmla="*/ 0 w 3413443"/>
                <a:gd name="connsiteY0" fmla="*/ 120649 h 1954575"/>
                <a:gd name="connsiteX1" fmla="*/ 447993 w 3413443"/>
                <a:gd name="connsiteY1" fmla="*/ 394652 h 1954575"/>
                <a:gd name="connsiteX2" fmla="*/ 644843 w 3413443"/>
                <a:gd name="connsiteY2" fmla="*/ 646112 h 1954575"/>
                <a:gd name="connsiteX3" fmla="*/ 384493 w 3413443"/>
                <a:gd name="connsiteY3" fmla="*/ 919162 h 1954575"/>
                <a:gd name="connsiteX4" fmla="*/ 333693 w 3413443"/>
                <a:gd name="connsiteY4" fmla="*/ 1223962 h 1954575"/>
                <a:gd name="connsiteX5" fmla="*/ 428943 w 3413443"/>
                <a:gd name="connsiteY5" fmla="*/ 1522412 h 1954575"/>
                <a:gd name="connsiteX6" fmla="*/ 733743 w 3413443"/>
                <a:gd name="connsiteY6" fmla="*/ 1814512 h 1954575"/>
                <a:gd name="connsiteX7" fmla="*/ 1184593 w 3413443"/>
                <a:gd name="connsiteY7" fmla="*/ 1943036 h 1954575"/>
                <a:gd name="connsiteX8" fmla="*/ 1737043 w 3413443"/>
                <a:gd name="connsiteY8" fmla="*/ 1937702 h 1954575"/>
                <a:gd name="connsiteX9" fmla="*/ 2258251 w 3413443"/>
                <a:gd name="connsiteY9" fmla="*/ 1848294 h 1954575"/>
                <a:gd name="connsiteX10" fmla="*/ 2848293 w 3413443"/>
                <a:gd name="connsiteY10" fmla="*/ 1668462 h 1954575"/>
                <a:gd name="connsiteX11" fmla="*/ 3413443 w 3413443"/>
                <a:gd name="connsiteY11" fmla="*/ 1325562 h 1954575"/>
                <a:gd name="connsiteX12" fmla="*/ 3102293 w 3413443"/>
                <a:gd name="connsiteY12" fmla="*/ 963612 h 1954575"/>
                <a:gd name="connsiteX13" fmla="*/ 2473643 w 3413443"/>
                <a:gd name="connsiteY13" fmla="*/ 1281112 h 1954575"/>
                <a:gd name="connsiteX14" fmla="*/ 1895793 w 3413443"/>
                <a:gd name="connsiteY14" fmla="*/ 1458912 h 1954575"/>
                <a:gd name="connsiteX15" fmla="*/ 1400493 w 3413443"/>
                <a:gd name="connsiteY15" fmla="*/ 1535112 h 1954575"/>
                <a:gd name="connsiteX16" fmla="*/ 1070293 w 3413443"/>
                <a:gd name="connsiteY16" fmla="*/ 1541462 h 1954575"/>
                <a:gd name="connsiteX17" fmla="*/ 701993 w 3413443"/>
                <a:gd name="connsiteY17" fmla="*/ 1350962 h 1954575"/>
                <a:gd name="connsiteX18" fmla="*/ 663893 w 3413443"/>
                <a:gd name="connsiteY18" fmla="*/ 1020762 h 1954575"/>
                <a:gd name="connsiteX19" fmla="*/ 879793 w 3413443"/>
                <a:gd name="connsiteY19" fmla="*/ 766762 h 1954575"/>
                <a:gd name="connsiteX20" fmla="*/ 892493 w 3413443"/>
                <a:gd name="connsiteY20" fmla="*/ 512762 h 1954575"/>
                <a:gd name="connsiteX21" fmla="*/ 511493 w 3413443"/>
                <a:gd name="connsiteY21" fmla="*/ 206375 h 1954575"/>
                <a:gd name="connsiteX22" fmla="*/ 169863 w 3413443"/>
                <a:gd name="connsiteY22" fmla="*/ 0 h 1954575"/>
                <a:gd name="connsiteX23" fmla="*/ 0 w 3413443"/>
                <a:gd name="connsiteY23" fmla="*/ 120649 h 1954575"/>
                <a:gd name="connsiteX0" fmla="*/ 0 w 3413443"/>
                <a:gd name="connsiteY0" fmla="*/ 120649 h 1954575"/>
                <a:gd name="connsiteX1" fmla="*/ 447993 w 3413443"/>
                <a:gd name="connsiteY1" fmla="*/ 394652 h 1954575"/>
                <a:gd name="connsiteX2" fmla="*/ 644843 w 3413443"/>
                <a:gd name="connsiteY2" fmla="*/ 646112 h 1954575"/>
                <a:gd name="connsiteX3" fmla="*/ 384493 w 3413443"/>
                <a:gd name="connsiteY3" fmla="*/ 919162 h 1954575"/>
                <a:gd name="connsiteX4" fmla="*/ 333693 w 3413443"/>
                <a:gd name="connsiteY4" fmla="*/ 1223962 h 1954575"/>
                <a:gd name="connsiteX5" fmla="*/ 428943 w 3413443"/>
                <a:gd name="connsiteY5" fmla="*/ 1522412 h 1954575"/>
                <a:gd name="connsiteX6" fmla="*/ 733743 w 3413443"/>
                <a:gd name="connsiteY6" fmla="*/ 1814512 h 1954575"/>
                <a:gd name="connsiteX7" fmla="*/ 1184593 w 3413443"/>
                <a:gd name="connsiteY7" fmla="*/ 1943036 h 1954575"/>
                <a:gd name="connsiteX8" fmla="*/ 1737043 w 3413443"/>
                <a:gd name="connsiteY8" fmla="*/ 1937702 h 1954575"/>
                <a:gd name="connsiteX9" fmla="*/ 2258251 w 3413443"/>
                <a:gd name="connsiteY9" fmla="*/ 1848294 h 1954575"/>
                <a:gd name="connsiteX10" fmla="*/ 2848293 w 3413443"/>
                <a:gd name="connsiteY10" fmla="*/ 1668462 h 1954575"/>
                <a:gd name="connsiteX11" fmla="*/ 3413443 w 3413443"/>
                <a:gd name="connsiteY11" fmla="*/ 1325562 h 1954575"/>
                <a:gd name="connsiteX12" fmla="*/ 3102293 w 3413443"/>
                <a:gd name="connsiteY12" fmla="*/ 963612 h 1954575"/>
                <a:gd name="connsiteX13" fmla="*/ 2473643 w 3413443"/>
                <a:gd name="connsiteY13" fmla="*/ 1281112 h 1954575"/>
                <a:gd name="connsiteX14" fmla="*/ 1895793 w 3413443"/>
                <a:gd name="connsiteY14" fmla="*/ 1458912 h 1954575"/>
                <a:gd name="connsiteX15" fmla="*/ 1400493 w 3413443"/>
                <a:gd name="connsiteY15" fmla="*/ 1535112 h 1954575"/>
                <a:gd name="connsiteX16" fmla="*/ 1070293 w 3413443"/>
                <a:gd name="connsiteY16" fmla="*/ 1541462 h 1954575"/>
                <a:gd name="connsiteX17" fmla="*/ 701993 w 3413443"/>
                <a:gd name="connsiteY17" fmla="*/ 1350962 h 1954575"/>
                <a:gd name="connsiteX18" fmla="*/ 663893 w 3413443"/>
                <a:gd name="connsiteY18" fmla="*/ 1020762 h 1954575"/>
                <a:gd name="connsiteX19" fmla="*/ 879793 w 3413443"/>
                <a:gd name="connsiteY19" fmla="*/ 766762 h 1954575"/>
                <a:gd name="connsiteX20" fmla="*/ 892493 w 3413443"/>
                <a:gd name="connsiteY20" fmla="*/ 512762 h 1954575"/>
                <a:gd name="connsiteX21" fmla="*/ 511493 w 3413443"/>
                <a:gd name="connsiteY21" fmla="*/ 206375 h 1954575"/>
                <a:gd name="connsiteX22" fmla="*/ 169863 w 3413443"/>
                <a:gd name="connsiteY22" fmla="*/ 0 h 1954575"/>
                <a:gd name="connsiteX23" fmla="*/ 0 w 3413443"/>
                <a:gd name="connsiteY23" fmla="*/ 120649 h 1954575"/>
                <a:gd name="connsiteX0" fmla="*/ 0 w 3413443"/>
                <a:gd name="connsiteY0" fmla="*/ 120649 h 1954575"/>
                <a:gd name="connsiteX1" fmla="*/ 447993 w 3413443"/>
                <a:gd name="connsiteY1" fmla="*/ 394652 h 1954575"/>
                <a:gd name="connsiteX2" fmla="*/ 644843 w 3413443"/>
                <a:gd name="connsiteY2" fmla="*/ 646112 h 1954575"/>
                <a:gd name="connsiteX3" fmla="*/ 384493 w 3413443"/>
                <a:gd name="connsiteY3" fmla="*/ 919162 h 1954575"/>
                <a:gd name="connsiteX4" fmla="*/ 333693 w 3413443"/>
                <a:gd name="connsiteY4" fmla="*/ 1223962 h 1954575"/>
                <a:gd name="connsiteX5" fmla="*/ 428943 w 3413443"/>
                <a:gd name="connsiteY5" fmla="*/ 1522412 h 1954575"/>
                <a:gd name="connsiteX6" fmla="*/ 733743 w 3413443"/>
                <a:gd name="connsiteY6" fmla="*/ 1814512 h 1954575"/>
                <a:gd name="connsiteX7" fmla="*/ 1184593 w 3413443"/>
                <a:gd name="connsiteY7" fmla="*/ 1943036 h 1954575"/>
                <a:gd name="connsiteX8" fmla="*/ 1737043 w 3413443"/>
                <a:gd name="connsiteY8" fmla="*/ 1937702 h 1954575"/>
                <a:gd name="connsiteX9" fmla="*/ 2258251 w 3413443"/>
                <a:gd name="connsiteY9" fmla="*/ 1848294 h 1954575"/>
                <a:gd name="connsiteX10" fmla="*/ 2848293 w 3413443"/>
                <a:gd name="connsiteY10" fmla="*/ 1668462 h 1954575"/>
                <a:gd name="connsiteX11" fmla="*/ 3413443 w 3413443"/>
                <a:gd name="connsiteY11" fmla="*/ 1325562 h 1954575"/>
                <a:gd name="connsiteX12" fmla="*/ 3102293 w 3413443"/>
                <a:gd name="connsiteY12" fmla="*/ 963612 h 1954575"/>
                <a:gd name="connsiteX13" fmla="*/ 2473643 w 3413443"/>
                <a:gd name="connsiteY13" fmla="*/ 1281112 h 1954575"/>
                <a:gd name="connsiteX14" fmla="*/ 1895793 w 3413443"/>
                <a:gd name="connsiteY14" fmla="*/ 1458912 h 1954575"/>
                <a:gd name="connsiteX15" fmla="*/ 1400493 w 3413443"/>
                <a:gd name="connsiteY15" fmla="*/ 1535112 h 1954575"/>
                <a:gd name="connsiteX16" fmla="*/ 1070293 w 3413443"/>
                <a:gd name="connsiteY16" fmla="*/ 1541462 h 1954575"/>
                <a:gd name="connsiteX17" fmla="*/ 701993 w 3413443"/>
                <a:gd name="connsiteY17" fmla="*/ 1350962 h 1954575"/>
                <a:gd name="connsiteX18" fmla="*/ 663893 w 3413443"/>
                <a:gd name="connsiteY18" fmla="*/ 1020762 h 1954575"/>
                <a:gd name="connsiteX19" fmla="*/ 879793 w 3413443"/>
                <a:gd name="connsiteY19" fmla="*/ 766762 h 1954575"/>
                <a:gd name="connsiteX20" fmla="*/ 892493 w 3413443"/>
                <a:gd name="connsiteY20" fmla="*/ 512762 h 1954575"/>
                <a:gd name="connsiteX21" fmla="*/ 511493 w 3413443"/>
                <a:gd name="connsiteY21" fmla="*/ 206375 h 1954575"/>
                <a:gd name="connsiteX22" fmla="*/ 169863 w 3413443"/>
                <a:gd name="connsiteY22" fmla="*/ 0 h 1954575"/>
                <a:gd name="connsiteX23" fmla="*/ 0 w 3413443"/>
                <a:gd name="connsiteY23" fmla="*/ 120649 h 1954575"/>
                <a:gd name="connsiteX0" fmla="*/ 0 w 3413443"/>
                <a:gd name="connsiteY0" fmla="*/ 120649 h 1954575"/>
                <a:gd name="connsiteX1" fmla="*/ 447993 w 3413443"/>
                <a:gd name="connsiteY1" fmla="*/ 394652 h 1954575"/>
                <a:gd name="connsiteX2" fmla="*/ 644843 w 3413443"/>
                <a:gd name="connsiteY2" fmla="*/ 646112 h 1954575"/>
                <a:gd name="connsiteX3" fmla="*/ 384493 w 3413443"/>
                <a:gd name="connsiteY3" fmla="*/ 919162 h 1954575"/>
                <a:gd name="connsiteX4" fmla="*/ 333693 w 3413443"/>
                <a:gd name="connsiteY4" fmla="*/ 1223962 h 1954575"/>
                <a:gd name="connsiteX5" fmla="*/ 428943 w 3413443"/>
                <a:gd name="connsiteY5" fmla="*/ 1522412 h 1954575"/>
                <a:gd name="connsiteX6" fmla="*/ 733743 w 3413443"/>
                <a:gd name="connsiteY6" fmla="*/ 1814512 h 1954575"/>
                <a:gd name="connsiteX7" fmla="*/ 1184593 w 3413443"/>
                <a:gd name="connsiteY7" fmla="*/ 1943036 h 1954575"/>
                <a:gd name="connsiteX8" fmla="*/ 1737043 w 3413443"/>
                <a:gd name="connsiteY8" fmla="*/ 1937702 h 1954575"/>
                <a:gd name="connsiteX9" fmla="*/ 2258251 w 3413443"/>
                <a:gd name="connsiteY9" fmla="*/ 1848294 h 1954575"/>
                <a:gd name="connsiteX10" fmla="*/ 2848293 w 3413443"/>
                <a:gd name="connsiteY10" fmla="*/ 1668462 h 1954575"/>
                <a:gd name="connsiteX11" fmla="*/ 3413443 w 3413443"/>
                <a:gd name="connsiteY11" fmla="*/ 1325562 h 1954575"/>
                <a:gd name="connsiteX12" fmla="*/ 3102293 w 3413443"/>
                <a:gd name="connsiteY12" fmla="*/ 963612 h 1954575"/>
                <a:gd name="connsiteX13" fmla="*/ 2473643 w 3413443"/>
                <a:gd name="connsiteY13" fmla="*/ 1281112 h 1954575"/>
                <a:gd name="connsiteX14" fmla="*/ 1895793 w 3413443"/>
                <a:gd name="connsiteY14" fmla="*/ 1458912 h 1954575"/>
                <a:gd name="connsiteX15" fmla="*/ 1400493 w 3413443"/>
                <a:gd name="connsiteY15" fmla="*/ 1535112 h 1954575"/>
                <a:gd name="connsiteX16" fmla="*/ 1070293 w 3413443"/>
                <a:gd name="connsiteY16" fmla="*/ 1541462 h 1954575"/>
                <a:gd name="connsiteX17" fmla="*/ 701993 w 3413443"/>
                <a:gd name="connsiteY17" fmla="*/ 1350962 h 1954575"/>
                <a:gd name="connsiteX18" fmla="*/ 663893 w 3413443"/>
                <a:gd name="connsiteY18" fmla="*/ 1020762 h 1954575"/>
                <a:gd name="connsiteX19" fmla="*/ 879793 w 3413443"/>
                <a:gd name="connsiteY19" fmla="*/ 766762 h 1954575"/>
                <a:gd name="connsiteX20" fmla="*/ 892493 w 3413443"/>
                <a:gd name="connsiteY20" fmla="*/ 512762 h 1954575"/>
                <a:gd name="connsiteX21" fmla="*/ 511493 w 3413443"/>
                <a:gd name="connsiteY21" fmla="*/ 206375 h 1954575"/>
                <a:gd name="connsiteX22" fmla="*/ 169863 w 3413443"/>
                <a:gd name="connsiteY22" fmla="*/ 0 h 1954575"/>
                <a:gd name="connsiteX23" fmla="*/ 0 w 3413443"/>
                <a:gd name="connsiteY23" fmla="*/ 120649 h 1954575"/>
                <a:gd name="connsiteX0" fmla="*/ 0 w 3413443"/>
                <a:gd name="connsiteY0" fmla="*/ 120649 h 1954575"/>
                <a:gd name="connsiteX1" fmla="*/ 314643 w 3413443"/>
                <a:gd name="connsiteY1" fmla="*/ 313690 h 1954575"/>
                <a:gd name="connsiteX2" fmla="*/ 644843 w 3413443"/>
                <a:gd name="connsiteY2" fmla="*/ 646112 h 1954575"/>
                <a:gd name="connsiteX3" fmla="*/ 384493 w 3413443"/>
                <a:gd name="connsiteY3" fmla="*/ 919162 h 1954575"/>
                <a:gd name="connsiteX4" fmla="*/ 333693 w 3413443"/>
                <a:gd name="connsiteY4" fmla="*/ 1223962 h 1954575"/>
                <a:gd name="connsiteX5" fmla="*/ 428943 w 3413443"/>
                <a:gd name="connsiteY5" fmla="*/ 1522412 h 1954575"/>
                <a:gd name="connsiteX6" fmla="*/ 733743 w 3413443"/>
                <a:gd name="connsiteY6" fmla="*/ 1814512 h 1954575"/>
                <a:gd name="connsiteX7" fmla="*/ 1184593 w 3413443"/>
                <a:gd name="connsiteY7" fmla="*/ 1943036 h 1954575"/>
                <a:gd name="connsiteX8" fmla="*/ 1737043 w 3413443"/>
                <a:gd name="connsiteY8" fmla="*/ 1937702 h 1954575"/>
                <a:gd name="connsiteX9" fmla="*/ 2258251 w 3413443"/>
                <a:gd name="connsiteY9" fmla="*/ 1848294 h 1954575"/>
                <a:gd name="connsiteX10" fmla="*/ 2848293 w 3413443"/>
                <a:gd name="connsiteY10" fmla="*/ 1668462 h 1954575"/>
                <a:gd name="connsiteX11" fmla="*/ 3413443 w 3413443"/>
                <a:gd name="connsiteY11" fmla="*/ 1325562 h 1954575"/>
                <a:gd name="connsiteX12" fmla="*/ 3102293 w 3413443"/>
                <a:gd name="connsiteY12" fmla="*/ 963612 h 1954575"/>
                <a:gd name="connsiteX13" fmla="*/ 2473643 w 3413443"/>
                <a:gd name="connsiteY13" fmla="*/ 1281112 h 1954575"/>
                <a:gd name="connsiteX14" fmla="*/ 1895793 w 3413443"/>
                <a:gd name="connsiteY14" fmla="*/ 1458912 h 1954575"/>
                <a:gd name="connsiteX15" fmla="*/ 1400493 w 3413443"/>
                <a:gd name="connsiteY15" fmla="*/ 1535112 h 1954575"/>
                <a:gd name="connsiteX16" fmla="*/ 1070293 w 3413443"/>
                <a:gd name="connsiteY16" fmla="*/ 1541462 h 1954575"/>
                <a:gd name="connsiteX17" fmla="*/ 701993 w 3413443"/>
                <a:gd name="connsiteY17" fmla="*/ 1350962 h 1954575"/>
                <a:gd name="connsiteX18" fmla="*/ 663893 w 3413443"/>
                <a:gd name="connsiteY18" fmla="*/ 1020762 h 1954575"/>
                <a:gd name="connsiteX19" fmla="*/ 879793 w 3413443"/>
                <a:gd name="connsiteY19" fmla="*/ 766762 h 1954575"/>
                <a:gd name="connsiteX20" fmla="*/ 892493 w 3413443"/>
                <a:gd name="connsiteY20" fmla="*/ 512762 h 1954575"/>
                <a:gd name="connsiteX21" fmla="*/ 511493 w 3413443"/>
                <a:gd name="connsiteY21" fmla="*/ 206375 h 1954575"/>
                <a:gd name="connsiteX22" fmla="*/ 169863 w 3413443"/>
                <a:gd name="connsiteY22" fmla="*/ 0 h 1954575"/>
                <a:gd name="connsiteX23" fmla="*/ 0 w 3413443"/>
                <a:gd name="connsiteY23" fmla="*/ 120649 h 1954575"/>
                <a:gd name="connsiteX0" fmla="*/ 0 w 3413443"/>
                <a:gd name="connsiteY0" fmla="*/ 120649 h 1954575"/>
                <a:gd name="connsiteX1" fmla="*/ 314643 w 3413443"/>
                <a:gd name="connsiteY1" fmla="*/ 313690 h 1954575"/>
                <a:gd name="connsiteX2" fmla="*/ 635318 w 3413443"/>
                <a:gd name="connsiteY2" fmla="*/ 579437 h 1954575"/>
                <a:gd name="connsiteX3" fmla="*/ 384493 w 3413443"/>
                <a:gd name="connsiteY3" fmla="*/ 919162 h 1954575"/>
                <a:gd name="connsiteX4" fmla="*/ 333693 w 3413443"/>
                <a:gd name="connsiteY4" fmla="*/ 1223962 h 1954575"/>
                <a:gd name="connsiteX5" fmla="*/ 428943 w 3413443"/>
                <a:gd name="connsiteY5" fmla="*/ 1522412 h 1954575"/>
                <a:gd name="connsiteX6" fmla="*/ 733743 w 3413443"/>
                <a:gd name="connsiteY6" fmla="*/ 1814512 h 1954575"/>
                <a:gd name="connsiteX7" fmla="*/ 1184593 w 3413443"/>
                <a:gd name="connsiteY7" fmla="*/ 1943036 h 1954575"/>
                <a:gd name="connsiteX8" fmla="*/ 1737043 w 3413443"/>
                <a:gd name="connsiteY8" fmla="*/ 1937702 h 1954575"/>
                <a:gd name="connsiteX9" fmla="*/ 2258251 w 3413443"/>
                <a:gd name="connsiteY9" fmla="*/ 1848294 h 1954575"/>
                <a:gd name="connsiteX10" fmla="*/ 2848293 w 3413443"/>
                <a:gd name="connsiteY10" fmla="*/ 1668462 h 1954575"/>
                <a:gd name="connsiteX11" fmla="*/ 3413443 w 3413443"/>
                <a:gd name="connsiteY11" fmla="*/ 1325562 h 1954575"/>
                <a:gd name="connsiteX12" fmla="*/ 3102293 w 3413443"/>
                <a:gd name="connsiteY12" fmla="*/ 963612 h 1954575"/>
                <a:gd name="connsiteX13" fmla="*/ 2473643 w 3413443"/>
                <a:gd name="connsiteY13" fmla="*/ 1281112 h 1954575"/>
                <a:gd name="connsiteX14" fmla="*/ 1895793 w 3413443"/>
                <a:gd name="connsiteY14" fmla="*/ 1458912 h 1954575"/>
                <a:gd name="connsiteX15" fmla="*/ 1400493 w 3413443"/>
                <a:gd name="connsiteY15" fmla="*/ 1535112 h 1954575"/>
                <a:gd name="connsiteX16" fmla="*/ 1070293 w 3413443"/>
                <a:gd name="connsiteY16" fmla="*/ 1541462 h 1954575"/>
                <a:gd name="connsiteX17" fmla="*/ 701993 w 3413443"/>
                <a:gd name="connsiteY17" fmla="*/ 1350962 h 1954575"/>
                <a:gd name="connsiteX18" fmla="*/ 663893 w 3413443"/>
                <a:gd name="connsiteY18" fmla="*/ 1020762 h 1954575"/>
                <a:gd name="connsiteX19" fmla="*/ 879793 w 3413443"/>
                <a:gd name="connsiteY19" fmla="*/ 766762 h 1954575"/>
                <a:gd name="connsiteX20" fmla="*/ 892493 w 3413443"/>
                <a:gd name="connsiteY20" fmla="*/ 512762 h 1954575"/>
                <a:gd name="connsiteX21" fmla="*/ 511493 w 3413443"/>
                <a:gd name="connsiteY21" fmla="*/ 206375 h 1954575"/>
                <a:gd name="connsiteX22" fmla="*/ 169863 w 3413443"/>
                <a:gd name="connsiteY22" fmla="*/ 0 h 1954575"/>
                <a:gd name="connsiteX23" fmla="*/ 0 w 3413443"/>
                <a:gd name="connsiteY23" fmla="*/ 120649 h 1954575"/>
                <a:gd name="connsiteX0" fmla="*/ 0 w 3413443"/>
                <a:gd name="connsiteY0" fmla="*/ 120649 h 1954575"/>
                <a:gd name="connsiteX1" fmla="*/ 314643 w 3413443"/>
                <a:gd name="connsiteY1" fmla="*/ 313690 h 1954575"/>
                <a:gd name="connsiteX2" fmla="*/ 635318 w 3413443"/>
                <a:gd name="connsiteY2" fmla="*/ 579437 h 1954575"/>
                <a:gd name="connsiteX3" fmla="*/ 384493 w 3413443"/>
                <a:gd name="connsiteY3" fmla="*/ 919162 h 1954575"/>
                <a:gd name="connsiteX4" fmla="*/ 333693 w 3413443"/>
                <a:gd name="connsiteY4" fmla="*/ 1223962 h 1954575"/>
                <a:gd name="connsiteX5" fmla="*/ 428943 w 3413443"/>
                <a:gd name="connsiteY5" fmla="*/ 1522412 h 1954575"/>
                <a:gd name="connsiteX6" fmla="*/ 733743 w 3413443"/>
                <a:gd name="connsiteY6" fmla="*/ 1814512 h 1954575"/>
                <a:gd name="connsiteX7" fmla="*/ 1184593 w 3413443"/>
                <a:gd name="connsiteY7" fmla="*/ 1943036 h 1954575"/>
                <a:gd name="connsiteX8" fmla="*/ 1737043 w 3413443"/>
                <a:gd name="connsiteY8" fmla="*/ 1937702 h 1954575"/>
                <a:gd name="connsiteX9" fmla="*/ 2258251 w 3413443"/>
                <a:gd name="connsiteY9" fmla="*/ 1848294 h 1954575"/>
                <a:gd name="connsiteX10" fmla="*/ 2848293 w 3413443"/>
                <a:gd name="connsiteY10" fmla="*/ 1668462 h 1954575"/>
                <a:gd name="connsiteX11" fmla="*/ 3413443 w 3413443"/>
                <a:gd name="connsiteY11" fmla="*/ 1325562 h 1954575"/>
                <a:gd name="connsiteX12" fmla="*/ 3102293 w 3413443"/>
                <a:gd name="connsiteY12" fmla="*/ 963612 h 1954575"/>
                <a:gd name="connsiteX13" fmla="*/ 2473643 w 3413443"/>
                <a:gd name="connsiteY13" fmla="*/ 1281112 h 1954575"/>
                <a:gd name="connsiteX14" fmla="*/ 1895793 w 3413443"/>
                <a:gd name="connsiteY14" fmla="*/ 1458912 h 1954575"/>
                <a:gd name="connsiteX15" fmla="*/ 1400493 w 3413443"/>
                <a:gd name="connsiteY15" fmla="*/ 1535112 h 1954575"/>
                <a:gd name="connsiteX16" fmla="*/ 1070293 w 3413443"/>
                <a:gd name="connsiteY16" fmla="*/ 1541462 h 1954575"/>
                <a:gd name="connsiteX17" fmla="*/ 701993 w 3413443"/>
                <a:gd name="connsiteY17" fmla="*/ 1350962 h 1954575"/>
                <a:gd name="connsiteX18" fmla="*/ 663893 w 3413443"/>
                <a:gd name="connsiteY18" fmla="*/ 1020762 h 1954575"/>
                <a:gd name="connsiteX19" fmla="*/ 879793 w 3413443"/>
                <a:gd name="connsiteY19" fmla="*/ 766762 h 1954575"/>
                <a:gd name="connsiteX20" fmla="*/ 892493 w 3413443"/>
                <a:gd name="connsiteY20" fmla="*/ 512762 h 1954575"/>
                <a:gd name="connsiteX21" fmla="*/ 511493 w 3413443"/>
                <a:gd name="connsiteY21" fmla="*/ 206375 h 1954575"/>
                <a:gd name="connsiteX22" fmla="*/ 169863 w 3413443"/>
                <a:gd name="connsiteY22" fmla="*/ 0 h 1954575"/>
                <a:gd name="connsiteX23" fmla="*/ 0 w 3413443"/>
                <a:gd name="connsiteY23" fmla="*/ 120649 h 1954575"/>
                <a:gd name="connsiteX0" fmla="*/ 0 w 3413443"/>
                <a:gd name="connsiteY0" fmla="*/ 120649 h 1954575"/>
                <a:gd name="connsiteX1" fmla="*/ 314643 w 3413443"/>
                <a:gd name="connsiteY1" fmla="*/ 313690 h 1954575"/>
                <a:gd name="connsiteX2" fmla="*/ 635318 w 3413443"/>
                <a:gd name="connsiteY2" fmla="*/ 579437 h 1954575"/>
                <a:gd name="connsiteX3" fmla="*/ 384493 w 3413443"/>
                <a:gd name="connsiteY3" fmla="*/ 919162 h 1954575"/>
                <a:gd name="connsiteX4" fmla="*/ 333693 w 3413443"/>
                <a:gd name="connsiteY4" fmla="*/ 1223962 h 1954575"/>
                <a:gd name="connsiteX5" fmla="*/ 428943 w 3413443"/>
                <a:gd name="connsiteY5" fmla="*/ 1522412 h 1954575"/>
                <a:gd name="connsiteX6" fmla="*/ 733743 w 3413443"/>
                <a:gd name="connsiteY6" fmla="*/ 1814512 h 1954575"/>
                <a:gd name="connsiteX7" fmla="*/ 1184593 w 3413443"/>
                <a:gd name="connsiteY7" fmla="*/ 1943036 h 1954575"/>
                <a:gd name="connsiteX8" fmla="*/ 1737043 w 3413443"/>
                <a:gd name="connsiteY8" fmla="*/ 1937702 h 1954575"/>
                <a:gd name="connsiteX9" fmla="*/ 2258251 w 3413443"/>
                <a:gd name="connsiteY9" fmla="*/ 1848294 h 1954575"/>
                <a:gd name="connsiteX10" fmla="*/ 2848293 w 3413443"/>
                <a:gd name="connsiteY10" fmla="*/ 1668462 h 1954575"/>
                <a:gd name="connsiteX11" fmla="*/ 3413443 w 3413443"/>
                <a:gd name="connsiteY11" fmla="*/ 1325562 h 1954575"/>
                <a:gd name="connsiteX12" fmla="*/ 3102293 w 3413443"/>
                <a:gd name="connsiteY12" fmla="*/ 963612 h 1954575"/>
                <a:gd name="connsiteX13" fmla="*/ 2473643 w 3413443"/>
                <a:gd name="connsiteY13" fmla="*/ 1281112 h 1954575"/>
                <a:gd name="connsiteX14" fmla="*/ 1895793 w 3413443"/>
                <a:gd name="connsiteY14" fmla="*/ 1458912 h 1954575"/>
                <a:gd name="connsiteX15" fmla="*/ 1400493 w 3413443"/>
                <a:gd name="connsiteY15" fmla="*/ 1535112 h 1954575"/>
                <a:gd name="connsiteX16" fmla="*/ 1070293 w 3413443"/>
                <a:gd name="connsiteY16" fmla="*/ 1541462 h 1954575"/>
                <a:gd name="connsiteX17" fmla="*/ 701993 w 3413443"/>
                <a:gd name="connsiteY17" fmla="*/ 1350962 h 1954575"/>
                <a:gd name="connsiteX18" fmla="*/ 663893 w 3413443"/>
                <a:gd name="connsiteY18" fmla="*/ 1020762 h 1954575"/>
                <a:gd name="connsiteX19" fmla="*/ 879793 w 3413443"/>
                <a:gd name="connsiteY19" fmla="*/ 766762 h 1954575"/>
                <a:gd name="connsiteX20" fmla="*/ 892493 w 3413443"/>
                <a:gd name="connsiteY20" fmla="*/ 512762 h 1954575"/>
                <a:gd name="connsiteX21" fmla="*/ 511493 w 3413443"/>
                <a:gd name="connsiteY21" fmla="*/ 206375 h 1954575"/>
                <a:gd name="connsiteX22" fmla="*/ 169863 w 3413443"/>
                <a:gd name="connsiteY22" fmla="*/ 0 h 1954575"/>
                <a:gd name="connsiteX23" fmla="*/ 0 w 3413443"/>
                <a:gd name="connsiteY23" fmla="*/ 120649 h 1954575"/>
                <a:gd name="connsiteX0" fmla="*/ 0 w 3413443"/>
                <a:gd name="connsiteY0" fmla="*/ 120649 h 1954575"/>
                <a:gd name="connsiteX1" fmla="*/ 314643 w 3413443"/>
                <a:gd name="connsiteY1" fmla="*/ 313690 h 1954575"/>
                <a:gd name="connsiteX2" fmla="*/ 635318 w 3413443"/>
                <a:gd name="connsiteY2" fmla="*/ 579437 h 1954575"/>
                <a:gd name="connsiteX3" fmla="*/ 384493 w 3413443"/>
                <a:gd name="connsiteY3" fmla="*/ 919162 h 1954575"/>
                <a:gd name="connsiteX4" fmla="*/ 333693 w 3413443"/>
                <a:gd name="connsiteY4" fmla="*/ 1223962 h 1954575"/>
                <a:gd name="connsiteX5" fmla="*/ 428943 w 3413443"/>
                <a:gd name="connsiteY5" fmla="*/ 1522412 h 1954575"/>
                <a:gd name="connsiteX6" fmla="*/ 733743 w 3413443"/>
                <a:gd name="connsiteY6" fmla="*/ 1814512 h 1954575"/>
                <a:gd name="connsiteX7" fmla="*/ 1184593 w 3413443"/>
                <a:gd name="connsiteY7" fmla="*/ 1943036 h 1954575"/>
                <a:gd name="connsiteX8" fmla="*/ 1737043 w 3413443"/>
                <a:gd name="connsiteY8" fmla="*/ 1937702 h 1954575"/>
                <a:gd name="connsiteX9" fmla="*/ 2258251 w 3413443"/>
                <a:gd name="connsiteY9" fmla="*/ 1848294 h 1954575"/>
                <a:gd name="connsiteX10" fmla="*/ 2848293 w 3413443"/>
                <a:gd name="connsiteY10" fmla="*/ 1668462 h 1954575"/>
                <a:gd name="connsiteX11" fmla="*/ 3413443 w 3413443"/>
                <a:gd name="connsiteY11" fmla="*/ 1325562 h 1954575"/>
                <a:gd name="connsiteX12" fmla="*/ 3102293 w 3413443"/>
                <a:gd name="connsiteY12" fmla="*/ 963612 h 1954575"/>
                <a:gd name="connsiteX13" fmla="*/ 2473643 w 3413443"/>
                <a:gd name="connsiteY13" fmla="*/ 1281112 h 1954575"/>
                <a:gd name="connsiteX14" fmla="*/ 1895793 w 3413443"/>
                <a:gd name="connsiteY14" fmla="*/ 1458912 h 1954575"/>
                <a:gd name="connsiteX15" fmla="*/ 1400493 w 3413443"/>
                <a:gd name="connsiteY15" fmla="*/ 1535112 h 1954575"/>
                <a:gd name="connsiteX16" fmla="*/ 1070293 w 3413443"/>
                <a:gd name="connsiteY16" fmla="*/ 1541462 h 1954575"/>
                <a:gd name="connsiteX17" fmla="*/ 701993 w 3413443"/>
                <a:gd name="connsiteY17" fmla="*/ 1350962 h 1954575"/>
                <a:gd name="connsiteX18" fmla="*/ 663893 w 3413443"/>
                <a:gd name="connsiteY18" fmla="*/ 1020762 h 1954575"/>
                <a:gd name="connsiteX19" fmla="*/ 879793 w 3413443"/>
                <a:gd name="connsiteY19" fmla="*/ 766762 h 1954575"/>
                <a:gd name="connsiteX20" fmla="*/ 892493 w 3413443"/>
                <a:gd name="connsiteY20" fmla="*/ 512762 h 1954575"/>
                <a:gd name="connsiteX21" fmla="*/ 511493 w 3413443"/>
                <a:gd name="connsiteY21" fmla="*/ 206375 h 1954575"/>
                <a:gd name="connsiteX22" fmla="*/ 169863 w 3413443"/>
                <a:gd name="connsiteY22" fmla="*/ 0 h 1954575"/>
                <a:gd name="connsiteX23" fmla="*/ 0 w 3413443"/>
                <a:gd name="connsiteY23" fmla="*/ 120649 h 1954575"/>
                <a:gd name="connsiteX0" fmla="*/ 0 w 3413443"/>
                <a:gd name="connsiteY0" fmla="*/ 120649 h 1954575"/>
                <a:gd name="connsiteX1" fmla="*/ 314643 w 3413443"/>
                <a:gd name="connsiteY1" fmla="*/ 313690 h 1954575"/>
                <a:gd name="connsiteX2" fmla="*/ 635318 w 3413443"/>
                <a:gd name="connsiteY2" fmla="*/ 579437 h 1954575"/>
                <a:gd name="connsiteX3" fmla="*/ 384493 w 3413443"/>
                <a:gd name="connsiteY3" fmla="*/ 919162 h 1954575"/>
                <a:gd name="connsiteX4" fmla="*/ 333693 w 3413443"/>
                <a:gd name="connsiteY4" fmla="*/ 1223962 h 1954575"/>
                <a:gd name="connsiteX5" fmla="*/ 428943 w 3413443"/>
                <a:gd name="connsiteY5" fmla="*/ 1522412 h 1954575"/>
                <a:gd name="connsiteX6" fmla="*/ 733743 w 3413443"/>
                <a:gd name="connsiteY6" fmla="*/ 1814512 h 1954575"/>
                <a:gd name="connsiteX7" fmla="*/ 1184593 w 3413443"/>
                <a:gd name="connsiteY7" fmla="*/ 1943036 h 1954575"/>
                <a:gd name="connsiteX8" fmla="*/ 1737043 w 3413443"/>
                <a:gd name="connsiteY8" fmla="*/ 1937702 h 1954575"/>
                <a:gd name="connsiteX9" fmla="*/ 2258251 w 3413443"/>
                <a:gd name="connsiteY9" fmla="*/ 1848294 h 1954575"/>
                <a:gd name="connsiteX10" fmla="*/ 2848293 w 3413443"/>
                <a:gd name="connsiteY10" fmla="*/ 1668462 h 1954575"/>
                <a:gd name="connsiteX11" fmla="*/ 3413443 w 3413443"/>
                <a:gd name="connsiteY11" fmla="*/ 1325562 h 1954575"/>
                <a:gd name="connsiteX12" fmla="*/ 3102293 w 3413443"/>
                <a:gd name="connsiteY12" fmla="*/ 963612 h 1954575"/>
                <a:gd name="connsiteX13" fmla="*/ 2473643 w 3413443"/>
                <a:gd name="connsiteY13" fmla="*/ 1281112 h 1954575"/>
                <a:gd name="connsiteX14" fmla="*/ 1895793 w 3413443"/>
                <a:gd name="connsiteY14" fmla="*/ 1458912 h 1954575"/>
                <a:gd name="connsiteX15" fmla="*/ 1400493 w 3413443"/>
                <a:gd name="connsiteY15" fmla="*/ 1535112 h 1954575"/>
                <a:gd name="connsiteX16" fmla="*/ 1070293 w 3413443"/>
                <a:gd name="connsiteY16" fmla="*/ 1541462 h 1954575"/>
                <a:gd name="connsiteX17" fmla="*/ 701993 w 3413443"/>
                <a:gd name="connsiteY17" fmla="*/ 1350962 h 1954575"/>
                <a:gd name="connsiteX18" fmla="*/ 663893 w 3413443"/>
                <a:gd name="connsiteY18" fmla="*/ 1020762 h 1954575"/>
                <a:gd name="connsiteX19" fmla="*/ 879793 w 3413443"/>
                <a:gd name="connsiteY19" fmla="*/ 766762 h 1954575"/>
                <a:gd name="connsiteX20" fmla="*/ 892493 w 3413443"/>
                <a:gd name="connsiteY20" fmla="*/ 512762 h 1954575"/>
                <a:gd name="connsiteX21" fmla="*/ 511493 w 3413443"/>
                <a:gd name="connsiteY21" fmla="*/ 206375 h 1954575"/>
                <a:gd name="connsiteX22" fmla="*/ 169863 w 3413443"/>
                <a:gd name="connsiteY22" fmla="*/ 0 h 1954575"/>
                <a:gd name="connsiteX23" fmla="*/ 0 w 3413443"/>
                <a:gd name="connsiteY23" fmla="*/ 120649 h 1954575"/>
                <a:gd name="connsiteX0" fmla="*/ 0 w 3413443"/>
                <a:gd name="connsiteY0" fmla="*/ 120649 h 1954575"/>
                <a:gd name="connsiteX1" fmla="*/ 314643 w 3413443"/>
                <a:gd name="connsiteY1" fmla="*/ 313690 h 1954575"/>
                <a:gd name="connsiteX2" fmla="*/ 635318 w 3413443"/>
                <a:gd name="connsiteY2" fmla="*/ 579437 h 1954575"/>
                <a:gd name="connsiteX3" fmla="*/ 384493 w 3413443"/>
                <a:gd name="connsiteY3" fmla="*/ 919162 h 1954575"/>
                <a:gd name="connsiteX4" fmla="*/ 333693 w 3413443"/>
                <a:gd name="connsiteY4" fmla="*/ 1223962 h 1954575"/>
                <a:gd name="connsiteX5" fmla="*/ 428943 w 3413443"/>
                <a:gd name="connsiteY5" fmla="*/ 1522412 h 1954575"/>
                <a:gd name="connsiteX6" fmla="*/ 733743 w 3413443"/>
                <a:gd name="connsiteY6" fmla="*/ 1814512 h 1954575"/>
                <a:gd name="connsiteX7" fmla="*/ 1184593 w 3413443"/>
                <a:gd name="connsiteY7" fmla="*/ 1943036 h 1954575"/>
                <a:gd name="connsiteX8" fmla="*/ 1737043 w 3413443"/>
                <a:gd name="connsiteY8" fmla="*/ 1937702 h 1954575"/>
                <a:gd name="connsiteX9" fmla="*/ 2258251 w 3413443"/>
                <a:gd name="connsiteY9" fmla="*/ 1848294 h 1954575"/>
                <a:gd name="connsiteX10" fmla="*/ 2848293 w 3413443"/>
                <a:gd name="connsiteY10" fmla="*/ 1668462 h 1954575"/>
                <a:gd name="connsiteX11" fmla="*/ 3413443 w 3413443"/>
                <a:gd name="connsiteY11" fmla="*/ 1325562 h 1954575"/>
                <a:gd name="connsiteX12" fmla="*/ 3102293 w 3413443"/>
                <a:gd name="connsiteY12" fmla="*/ 963612 h 1954575"/>
                <a:gd name="connsiteX13" fmla="*/ 2473643 w 3413443"/>
                <a:gd name="connsiteY13" fmla="*/ 1281112 h 1954575"/>
                <a:gd name="connsiteX14" fmla="*/ 1895793 w 3413443"/>
                <a:gd name="connsiteY14" fmla="*/ 1458912 h 1954575"/>
                <a:gd name="connsiteX15" fmla="*/ 1419543 w 3413443"/>
                <a:gd name="connsiteY15" fmla="*/ 1547812 h 1954575"/>
                <a:gd name="connsiteX16" fmla="*/ 1070293 w 3413443"/>
                <a:gd name="connsiteY16" fmla="*/ 1541462 h 1954575"/>
                <a:gd name="connsiteX17" fmla="*/ 701993 w 3413443"/>
                <a:gd name="connsiteY17" fmla="*/ 1350962 h 1954575"/>
                <a:gd name="connsiteX18" fmla="*/ 663893 w 3413443"/>
                <a:gd name="connsiteY18" fmla="*/ 1020762 h 1954575"/>
                <a:gd name="connsiteX19" fmla="*/ 879793 w 3413443"/>
                <a:gd name="connsiteY19" fmla="*/ 766762 h 1954575"/>
                <a:gd name="connsiteX20" fmla="*/ 892493 w 3413443"/>
                <a:gd name="connsiteY20" fmla="*/ 512762 h 1954575"/>
                <a:gd name="connsiteX21" fmla="*/ 511493 w 3413443"/>
                <a:gd name="connsiteY21" fmla="*/ 206375 h 1954575"/>
                <a:gd name="connsiteX22" fmla="*/ 169863 w 3413443"/>
                <a:gd name="connsiteY22" fmla="*/ 0 h 1954575"/>
                <a:gd name="connsiteX23" fmla="*/ 0 w 3413443"/>
                <a:gd name="connsiteY23" fmla="*/ 120649 h 1954575"/>
                <a:gd name="connsiteX0" fmla="*/ 0 w 3413443"/>
                <a:gd name="connsiteY0" fmla="*/ 706436 h 2540362"/>
                <a:gd name="connsiteX1" fmla="*/ 314643 w 3413443"/>
                <a:gd name="connsiteY1" fmla="*/ 899477 h 2540362"/>
                <a:gd name="connsiteX2" fmla="*/ 635318 w 3413443"/>
                <a:gd name="connsiteY2" fmla="*/ 1165224 h 2540362"/>
                <a:gd name="connsiteX3" fmla="*/ 384493 w 3413443"/>
                <a:gd name="connsiteY3" fmla="*/ 1504949 h 2540362"/>
                <a:gd name="connsiteX4" fmla="*/ 333693 w 3413443"/>
                <a:gd name="connsiteY4" fmla="*/ 1809749 h 2540362"/>
                <a:gd name="connsiteX5" fmla="*/ 428943 w 3413443"/>
                <a:gd name="connsiteY5" fmla="*/ 2108199 h 2540362"/>
                <a:gd name="connsiteX6" fmla="*/ 733743 w 3413443"/>
                <a:gd name="connsiteY6" fmla="*/ 2400299 h 2540362"/>
                <a:gd name="connsiteX7" fmla="*/ 1184593 w 3413443"/>
                <a:gd name="connsiteY7" fmla="*/ 2528823 h 2540362"/>
                <a:gd name="connsiteX8" fmla="*/ 1737043 w 3413443"/>
                <a:gd name="connsiteY8" fmla="*/ 2523489 h 2540362"/>
                <a:gd name="connsiteX9" fmla="*/ 2258251 w 3413443"/>
                <a:gd name="connsiteY9" fmla="*/ 2434081 h 2540362"/>
                <a:gd name="connsiteX10" fmla="*/ 2848293 w 3413443"/>
                <a:gd name="connsiteY10" fmla="*/ 2254249 h 2540362"/>
                <a:gd name="connsiteX11" fmla="*/ 3413443 w 3413443"/>
                <a:gd name="connsiteY11" fmla="*/ 1911349 h 2540362"/>
                <a:gd name="connsiteX12" fmla="*/ 3102293 w 3413443"/>
                <a:gd name="connsiteY12" fmla="*/ 1549399 h 2540362"/>
                <a:gd name="connsiteX13" fmla="*/ 2473643 w 3413443"/>
                <a:gd name="connsiteY13" fmla="*/ 1866899 h 2540362"/>
                <a:gd name="connsiteX14" fmla="*/ 1895793 w 3413443"/>
                <a:gd name="connsiteY14" fmla="*/ 2044699 h 2540362"/>
                <a:gd name="connsiteX15" fmla="*/ 1419543 w 3413443"/>
                <a:gd name="connsiteY15" fmla="*/ 2133599 h 2540362"/>
                <a:gd name="connsiteX16" fmla="*/ 1070293 w 3413443"/>
                <a:gd name="connsiteY16" fmla="*/ 2127249 h 2540362"/>
                <a:gd name="connsiteX17" fmla="*/ 701993 w 3413443"/>
                <a:gd name="connsiteY17" fmla="*/ 1936749 h 2540362"/>
                <a:gd name="connsiteX18" fmla="*/ 663893 w 3413443"/>
                <a:gd name="connsiteY18" fmla="*/ 1606549 h 2540362"/>
                <a:gd name="connsiteX19" fmla="*/ 879793 w 3413443"/>
                <a:gd name="connsiteY19" fmla="*/ 1352549 h 2540362"/>
                <a:gd name="connsiteX20" fmla="*/ 892493 w 3413443"/>
                <a:gd name="connsiteY20" fmla="*/ 1098549 h 2540362"/>
                <a:gd name="connsiteX21" fmla="*/ 511493 w 3413443"/>
                <a:gd name="connsiteY21" fmla="*/ 792162 h 2540362"/>
                <a:gd name="connsiteX22" fmla="*/ 427038 w 3413443"/>
                <a:gd name="connsiteY22" fmla="*/ 0 h 2540362"/>
                <a:gd name="connsiteX23" fmla="*/ 0 w 3413443"/>
                <a:gd name="connsiteY23" fmla="*/ 706436 h 2540362"/>
                <a:gd name="connsiteX0" fmla="*/ 0 w 3137218"/>
                <a:gd name="connsiteY0" fmla="*/ 125411 h 2540362"/>
                <a:gd name="connsiteX1" fmla="*/ 38418 w 3137218"/>
                <a:gd name="connsiteY1" fmla="*/ 899477 h 2540362"/>
                <a:gd name="connsiteX2" fmla="*/ 359093 w 3137218"/>
                <a:gd name="connsiteY2" fmla="*/ 1165224 h 2540362"/>
                <a:gd name="connsiteX3" fmla="*/ 108268 w 3137218"/>
                <a:gd name="connsiteY3" fmla="*/ 1504949 h 2540362"/>
                <a:gd name="connsiteX4" fmla="*/ 57468 w 3137218"/>
                <a:gd name="connsiteY4" fmla="*/ 1809749 h 2540362"/>
                <a:gd name="connsiteX5" fmla="*/ 152718 w 3137218"/>
                <a:gd name="connsiteY5" fmla="*/ 2108199 h 2540362"/>
                <a:gd name="connsiteX6" fmla="*/ 457518 w 3137218"/>
                <a:gd name="connsiteY6" fmla="*/ 2400299 h 2540362"/>
                <a:gd name="connsiteX7" fmla="*/ 908368 w 3137218"/>
                <a:gd name="connsiteY7" fmla="*/ 2528823 h 2540362"/>
                <a:gd name="connsiteX8" fmla="*/ 1460818 w 3137218"/>
                <a:gd name="connsiteY8" fmla="*/ 2523489 h 2540362"/>
                <a:gd name="connsiteX9" fmla="*/ 1982026 w 3137218"/>
                <a:gd name="connsiteY9" fmla="*/ 2434081 h 2540362"/>
                <a:gd name="connsiteX10" fmla="*/ 2572068 w 3137218"/>
                <a:gd name="connsiteY10" fmla="*/ 2254249 h 2540362"/>
                <a:gd name="connsiteX11" fmla="*/ 3137218 w 3137218"/>
                <a:gd name="connsiteY11" fmla="*/ 1911349 h 2540362"/>
                <a:gd name="connsiteX12" fmla="*/ 2826068 w 3137218"/>
                <a:gd name="connsiteY12" fmla="*/ 1549399 h 2540362"/>
                <a:gd name="connsiteX13" fmla="*/ 2197418 w 3137218"/>
                <a:gd name="connsiteY13" fmla="*/ 1866899 h 2540362"/>
                <a:gd name="connsiteX14" fmla="*/ 1619568 w 3137218"/>
                <a:gd name="connsiteY14" fmla="*/ 2044699 h 2540362"/>
                <a:gd name="connsiteX15" fmla="*/ 1143318 w 3137218"/>
                <a:gd name="connsiteY15" fmla="*/ 2133599 h 2540362"/>
                <a:gd name="connsiteX16" fmla="*/ 794068 w 3137218"/>
                <a:gd name="connsiteY16" fmla="*/ 2127249 h 2540362"/>
                <a:gd name="connsiteX17" fmla="*/ 425768 w 3137218"/>
                <a:gd name="connsiteY17" fmla="*/ 1936749 h 2540362"/>
                <a:gd name="connsiteX18" fmla="*/ 387668 w 3137218"/>
                <a:gd name="connsiteY18" fmla="*/ 1606549 h 2540362"/>
                <a:gd name="connsiteX19" fmla="*/ 603568 w 3137218"/>
                <a:gd name="connsiteY19" fmla="*/ 1352549 h 2540362"/>
                <a:gd name="connsiteX20" fmla="*/ 616268 w 3137218"/>
                <a:gd name="connsiteY20" fmla="*/ 1098549 h 2540362"/>
                <a:gd name="connsiteX21" fmla="*/ 235268 w 3137218"/>
                <a:gd name="connsiteY21" fmla="*/ 792162 h 2540362"/>
                <a:gd name="connsiteX22" fmla="*/ 150813 w 3137218"/>
                <a:gd name="connsiteY22" fmla="*/ 0 h 2540362"/>
                <a:gd name="connsiteX23" fmla="*/ 0 w 3137218"/>
                <a:gd name="connsiteY23" fmla="*/ 125411 h 2540362"/>
                <a:gd name="connsiteX0" fmla="*/ 0 w 3137218"/>
                <a:gd name="connsiteY0" fmla="*/ 196848 h 2611799"/>
                <a:gd name="connsiteX1" fmla="*/ 38418 w 3137218"/>
                <a:gd name="connsiteY1" fmla="*/ 970914 h 2611799"/>
                <a:gd name="connsiteX2" fmla="*/ 359093 w 3137218"/>
                <a:gd name="connsiteY2" fmla="*/ 1236661 h 2611799"/>
                <a:gd name="connsiteX3" fmla="*/ 108268 w 3137218"/>
                <a:gd name="connsiteY3" fmla="*/ 1576386 h 2611799"/>
                <a:gd name="connsiteX4" fmla="*/ 57468 w 3137218"/>
                <a:gd name="connsiteY4" fmla="*/ 1881186 h 2611799"/>
                <a:gd name="connsiteX5" fmla="*/ 152718 w 3137218"/>
                <a:gd name="connsiteY5" fmla="*/ 2179636 h 2611799"/>
                <a:gd name="connsiteX6" fmla="*/ 457518 w 3137218"/>
                <a:gd name="connsiteY6" fmla="*/ 2471736 h 2611799"/>
                <a:gd name="connsiteX7" fmla="*/ 908368 w 3137218"/>
                <a:gd name="connsiteY7" fmla="*/ 2600260 h 2611799"/>
                <a:gd name="connsiteX8" fmla="*/ 1460818 w 3137218"/>
                <a:gd name="connsiteY8" fmla="*/ 2594926 h 2611799"/>
                <a:gd name="connsiteX9" fmla="*/ 1982026 w 3137218"/>
                <a:gd name="connsiteY9" fmla="*/ 2505518 h 2611799"/>
                <a:gd name="connsiteX10" fmla="*/ 2572068 w 3137218"/>
                <a:gd name="connsiteY10" fmla="*/ 2325686 h 2611799"/>
                <a:gd name="connsiteX11" fmla="*/ 3137218 w 3137218"/>
                <a:gd name="connsiteY11" fmla="*/ 1982786 h 2611799"/>
                <a:gd name="connsiteX12" fmla="*/ 2826068 w 3137218"/>
                <a:gd name="connsiteY12" fmla="*/ 1620836 h 2611799"/>
                <a:gd name="connsiteX13" fmla="*/ 2197418 w 3137218"/>
                <a:gd name="connsiteY13" fmla="*/ 1938336 h 2611799"/>
                <a:gd name="connsiteX14" fmla="*/ 1619568 w 3137218"/>
                <a:gd name="connsiteY14" fmla="*/ 2116136 h 2611799"/>
                <a:gd name="connsiteX15" fmla="*/ 1143318 w 3137218"/>
                <a:gd name="connsiteY15" fmla="*/ 2205036 h 2611799"/>
                <a:gd name="connsiteX16" fmla="*/ 794068 w 3137218"/>
                <a:gd name="connsiteY16" fmla="*/ 2198686 h 2611799"/>
                <a:gd name="connsiteX17" fmla="*/ 425768 w 3137218"/>
                <a:gd name="connsiteY17" fmla="*/ 2008186 h 2611799"/>
                <a:gd name="connsiteX18" fmla="*/ 387668 w 3137218"/>
                <a:gd name="connsiteY18" fmla="*/ 1677986 h 2611799"/>
                <a:gd name="connsiteX19" fmla="*/ 603568 w 3137218"/>
                <a:gd name="connsiteY19" fmla="*/ 1423986 h 2611799"/>
                <a:gd name="connsiteX20" fmla="*/ 616268 w 3137218"/>
                <a:gd name="connsiteY20" fmla="*/ 1169986 h 2611799"/>
                <a:gd name="connsiteX21" fmla="*/ 235268 w 3137218"/>
                <a:gd name="connsiteY21" fmla="*/ 863599 h 2611799"/>
                <a:gd name="connsiteX22" fmla="*/ 107950 w 3137218"/>
                <a:gd name="connsiteY22" fmla="*/ 0 h 2611799"/>
                <a:gd name="connsiteX23" fmla="*/ 0 w 3137218"/>
                <a:gd name="connsiteY23" fmla="*/ 196848 h 2611799"/>
                <a:gd name="connsiteX0" fmla="*/ 0 w 3137218"/>
                <a:gd name="connsiteY0" fmla="*/ 196848 h 2611799"/>
                <a:gd name="connsiteX1" fmla="*/ 38418 w 3137218"/>
                <a:gd name="connsiteY1" fmla="*/ 970914 h 2611799"/>
                <a:gd name="connsiteX2" fmla="*/ 359093 w 3137218"/>
                <a:gd name="connsiteY2" fmla="*/ 1236661 h 2611799"/>
                <a:gd name="connsiteX3" fmla="*/ 108268 w 3137218"/>
                <a:gd name="connsiteY3" fmla="*/ 1576386 h 2611799"/>
                <a:gd name="connsiteX4" fmla="*/ 57468 w 3137218"/>
                <a:gd name="connsiteY4" fmla="*/ 1881186 h 2611799"/>
                <a:gd name="connsiteX5" fmla="*/ 152718 w 3137218"/>
                <a:gd name="connsiteY5" fmla="*/ 2179636 h 2611799"/>
                <a:gd name="connsiteX6" fmla="*/ 457518 w 3137218"/>
                <a:gd name="connsiteY6" fmla="*/ 2471736 h 2611799"/>
                <a:gd name="connsiteX7" fmla="*/ 908368 w 3137218"/>
                <a:gd name="connsiteY7" fmla="*/ 2600260 h 2611799"/>
                <a:gd name="connsiteX8" fmla="*/ 1460818 w 3137218"/>
                <a:gd name="connsiteY8" fmla="*/ 2594926 h 2611799"/>
                <a:gd name="connsiteX9" fmla="*/ 1982026 w 3137218"/>
                <a:gd name="connsiteY9" fmla="*/ 2505518 h 2611799"/>
                <a:gd name="connsiteX10" fmla="*/ 2572068 w 3137218"/>
                <a:gd name="connsiteY10" fmla="*/ 2325686 h 2611799"/>
                <a:gd name="connsiteX11" fmla="*/ 3137218 w 3137218"/>
                <a:gd name="connsiteY11" fmla="*/ 1982786 h 2611799"/>
                <a:gd name="connsiteX12" fmla="*/ 2826068 w 3137218"/>
                <a:gd name="connsiteY12" fmla="*/ 1620836 h 2611799"/>
                <a:gd name="connsiteX13" fmla="*/ 2197418 w 3137218"/>
                <a:gd name="connsiteY13" fmla="*/ 1938336 h 2611799"/>
                <a:gd name="connsiteX14" fmla="*/ 1619568 w 3137218"/>
                <a:gd name="connsiteY14" fmla="*/ 2116136 h 2611799"/>
                <a:gd name="connsiteX15" fmla="*/ 1143318 w 3137218"/>
                <a:gd name="connsiteY15" fmla="*/ 2205036 h 2611799"/>
                <a:gd name="connsiteX16" fmla="*/ 794068 w 3137218"/>
                <a:gd name="connsiteY16" fmla="*/ 2198686 h 2611799"/>
                <a:gd name="connsiteX17" fmla="*/ 425768 w 3137218"/>
                <a:gd name="connsiteY17" fmla="*/ 2008186 h 2611799"/>
                <a:gd name="connsiteX18" fmla="*/ 387668 w 3137218"/>
                <a:gd name="connsiteY18" fmla="*/ 1677986 h 2611799"/>
                <a:gd name="connsiteX19" fmla="*/ 603568 w 3137218"/>
                <a:gd name="connsiteY19" fmla="*/ 1423986 h 2611799"/>
                <a:gd name="connsiteX20" fmla="*/ 616268 w 3137218"/>
                <a:gd name="connsiteY20" fmla="*/ 1169986 h 2611799"/>
                <a:gd name="connsiteX21" fmla="*/ 449581 w 3137218"/>
                <a:gd name="connsiteY21" fmla="*/ 458787 h 2611799"/>
                <a:gd name="connsiteX22" fmla="*/ 107950 w 3137218"/>
                <a:gd name="connsiteY22" fmla="*/ 0 h 2611799"/>
                <a:gd name="connsiteX23" fmla="*/ 0 w 3137218"/>
                <a:gd name="connsiteY23" fmla="*/ 196848 h 2611799"/>
                <a:gd name="connsiteX0" fmla="*/ 0 w 3137218"/>
                <a:gd name="connsiteY0" fmla="*/ 196848 h 2611799"/>
                <a:gd name="connsiteX1" fmla="*/ 347980 w 3137218"/>
                <a:gd name="connsiteY1" fmla="*/ 589914 h 2611799"/>
                <a:gd name="connsiteX2" fmla="*/ 359093 w 3137218"/>
                <a:gd name="connsiteY2" fmla="*/ 1236661 h 2611799"/>
                <a:gd name="connsiteX3" fmla="*/ 108268 w 3137218"/>
                <a:gd name="connsiteY3" fmla="*/ 1576386 h 2611799"/>
                <a:gd name="connsiteX4" fmla="*/ 57468 w 3137218"/>
                <a:gd name="connsiteY4" fmla="*/ 1881186 h 2611799"/>
                <a:gd name="connsiteX5" fmla="*/ 152718 w 3137218"/>
                <a:gd name="connsiteY5" fmla="*/ 2179636 h 2611799"/>
                <a:gd name="connsiteX6" fmla="*/ 457518 w 3137218"/>
                <a:gd name="connsiteY6" fmla="*/ 2471736 h 2611799"/>
                <a:gd name="connsiteX7" fmla="*/ 908368 w 3137218"/>
                <a:gd name="connsiteY7" fmla="*/ 2600260 h 2611799"/>
                <a:gd name="connsiteX8" fmla="*/ 1460818 w 3137218"/>
                <a:gd name="connsiteY8" fmla="*/ 2594926 h 2611799"/>
                <a:gd name="connsiteX9" fmla="*/ 1982026 w 3137218"/>
                <a:gd name="connsiteY9" fmla="*/ 2505518 h 2611799"/>
                <a:gd name="connsiteX10" fmla="*/ 2572068 w 3137218"/>
                <a:gd name="connsiteY10" fmla="*/ 2325686 h 2611799"/>
                <a:gd name="connsiteX11" fmla="*/ 3137218 w 3137218"/>
                <a:gd name="connsiteY11" fmla="*/ 1982786 h 2611799"/>
                <a:gd name="connsiteX12" fmla="*/ 2826068 w 3137218"/>
                <a:gd name="connsiteY12" fmla="*/ 1620836 h 2611799"/>
                <a:gd name="connsiteX13" fmla="*/ 2197418 w 3137218"/>
                <a:gd name="connsiteY13" fmla="*/ 1938336 h 2611799"/>
                <a:gd name="connsiteX14" fmla="*/ 1619568 w 3137218"/>
                <a:gd name="connsiteY14" fmla="*/ 2116136 h 2611799"/>
                <a:gd name="connsiteX15" fmla="*/ 1143318 w 3137218"/>
                <a:gd name="connsiteY15" fmla="*/ 2205036 h 2611799"/>
                <a:gd name="connsiteX16" fmla="*/ 794068 w 3137218"/>
                <a:gd name="connsiteY16" fmla="*/ 2198686 h 2611799"/>
                <a:gd name="connsiteX17" fmla="*/ 425768 w 3137218"/>
                <a:gd name="connsiteY17" fmla="*/ 2008186 h 2611799"/>
                <a:gd name="connsiteX18" fmla="*/ 387668 w 3137218"/>
                <a:gd name="connsiteY18" fmla="*/ 1677986 h 2611799"/>
                <a:gd name="connsiteX19" fmla="*/ 603568 w 3137218"/>
                <a:gd name="connsiteY19" fmla="*/ 1423986 h 2611799"/>
                <a:gd name="connsiteX20" fmla="*/ 616268 w 3137218"/>
                <a:gd name="connsiteY20" fmla="*/ 1169986 h 2611799"/>
                <a:gd name="connsiteX21" fmla="*/ 449581 w 3137218"/>
                <a:gd name="connsiteY21" fmla="*/ 458787 h 2611799"/>
                <a:gd name="connsiteX22" fmla="*/ 107950 w 3137218"/>
                <a:gd name="connsiteY22" fmla="*/ 0 h 2611799"/>
                <a:gd name="connsiteX23" fmla="*/ 0 w 3137218"/>
                <a:gd name="connsiteY23" fmla="*/ 196848 h 2611799"/>
                <a:gd name="connsiteX0" fmla="*/ 0 w 3137218"/>
                <a:gd name="connsiteY0" fmla="*/ 196848 h 2611799"/>
                <a:gd name="connsiteX1" fmla="*/ 347980 w 3137218"/>
                <a:gd name="connsiteY1" fmla="*/ 589914 h 2611799"/>
                <a:gd name="connsiteX2" fmla="*/ 359093 w 3137218"/>
                <a:gd name="connsiteY2" fmla="*/ 1236661 h 2611799"/>
                <a:gd name="connsiteX3" fmla="*/ 108268 w 3137218"/>
                <a:gd name="connsiteY3" fmla="*/ 1576386 h 2611799"/>
                <a:gd name="connsiteX4" fmla="*/ 57468 w 3137218"/>
                <a:gd name="connsiteY4" fmla="*/ 1881186 h 2611799"/>
                <a:gd name="connsiteX5" fmla="*/ 152718 w 3137218"/>
                <a:gd name="connsiteY5" fmla="*/ 2179636 h 2611799"/>
                <a:gd name="connsiteX6" fmla="*/ 457518 w 3137218"/>
                <a:gd name="connsiteY6" fmla="*/ 2471736 h 2611799"/>
                <a:gd name="connsiteX7" fmla="*/ 908368 w 3137218"/>
                <a:gd name="connsiteY7" fmla="*/ 2600260 h 2611799"/>
                <a:gd name="connsiteX8" fmla="*/ 1460818 w 3137218"/>
                <a:gd name="connsiteY8" fmla="*/ 2594926 h 2611799"/>
                <a:gd name="connsiteX9" fmla="*/ 1982026 w 3137218"/>
                <a:gd name="connsiteY9" fmla="*/ 2505518 h 2611799"/>
                <a:gd name="connsiteX10" fmla="*/ 2572068 w 3137218"/>
                <a:gd name="connsiteY10" fmla="*/ 2325686 h 2611799"/>
                <a:gd name="connsiteX11" fmla="*/ 3137218 w 3137218"/>
                <a:gd name="connsiteY11" fmla="*/ 1982786 h 2611799"/>
                <a:gd name="connsiteX12" fmla="*/ 2826068 w 3137218"/>
                <a:gd name="connsiteY12" fmla="*/ 1620836 h 2611799"/>
                <a:gd name="connsiteX13" fmla="*/ 2197418 w 3137218"/>
                <a:gd name="connsiteY13" fmla="*/ 1938336 h 2611799"/>
                <a:gd name="connsiteX14" fmla="*/ 1619568 w 3137218"/>
                <a:gd name="connsiteY14" fmla="*/ 2116136 h 2611799"/>
                <a:gd name="connsiteX15" fmla="*/ 1143318 w 3137218"/>
                <a:gd name="connsiteY15" fmla="*/ 2205036 h 2611799"/>
                <a:gd name="connsiteX16" fmla="*/ 794068 w 3137218"/>
                <a:gd name="connsiteY16" fmla="*/ 2198686 h 2611799"/>
                <a:gd name="connsiteX17" fmla="*/ 425768 w 3137218"/>
                <a:gd name="connsiteY17" fmla="*/ 2008186 h 2611799"/>
                <a:gd name="connsiteX18" fmla="*/ 387668 w 3137218"/>
                <a:gd name="connsiteY18" fmla="*/ 1677986 h 2611799"/>
                <a:gd name="connsiteX19" fmla="*/ 603568 w 3137218"/>
                <a:gd name="connsiteY19" fmla="*/ 1423986 h 2611799"/>
                <a:gd name="connsiteX20" fmla="*/ 616268 w 3137218"/>
                <a:gd name="connsiteY20" fmla="*/ 1169986 h 2611799"/>
                <a:gd name="connsiteX21" fmla="*/ 449581 w 3137218"/>
                <a:gd name="connsiteY21" fmla="*/ 458787 h 2611799"/>
                <a:gd name="connsiteX22" fmla="*/ 107950 w 3137218"/>
                <a:gd name="connsiteY22" fmla="*/ 0 h 2611799"/>
                <a:gd name="connsiteX23" fmla="*/ 0 w 3137218"/>
                <a:gd name="connsiteY23" fmla="*/ 196848 h 2611799"/>
                <a:gd name="connsiteX0" fmla="*/ 0 w 3137218"/>
                <a:gd name="connsiteY0" fmla="*/ 196848 h 2611799"/>
                <a:gd name="connsiteX1" fmla="*/ 347980 w 3137218"/>
                <a:gd name="connsiteY1" fmla="*/ 589914 h 2611799"/>
                <a:gd name="connsiteX2" fmla="*/ 359093 w 3137218"/>
                <a:gd name="connsiteY2" fmla="*/ 1236661 h 2611799"/>
                <a:gd name="connsiteX3" fmla="*/ 108268 w 3137218"/>
                <a:gd name="connsiteY3" fmla="*/ 1576386 h 2611799"/>
                <a:gd name="connsiteX4" fmla="*/ 57468 w 3137218"/>
                <a:gd name="connsiteY4" fmla="*/ 1881186 h 2611799"/>
                <a:gd name="connsiteX5" fmla="*/ 152718 w 3137218"/>
                <a:gd name="connsiteY5" fmla="*/ 2179636 h 2611799"/>
                <a:gd name="connsiteX6" fmla="*/ 457518 w 3137218"/>
                <a:gd name="connsiteY6" fmla="*/ 2471736 h 2611799"/>
                <a:gd name="connsiteX7" fmla="*/ 908368 w 3137218"/>
                <a:gd name="connsiteY7" fmla="*/ 2600260 h 2611799"/>
                <a:gd name="connsiteX8" fmla="*/ 1460818 w 3137218"/>
                <a:gd name="connsiteY8" fmla="*/ 2594926 h 2611799"/>
                <a:gd name="connsiteX9" fmla="*/ 1982026 w 3137218"/>
                <a:gd name="connsiteY9" fmla="*/ 2505518 h 2611799"/>
                <a:gd name="connsiteX10" fmla="*/ 2572068 w 3137218"/>
                <a:gd name="connsiteY10" fmla="*/ 2325686 h 2611799"/>
                <a:gd name="connsiteX11" fmla="*/ 3137218 w 3137218"/>
                <a:gd name="connsiteY11" fmla="*/ 1982786 h 2611799"/>
                <a:gd name="connsiteX12" fmla="*/ 2826068 w 3137218"/>
                <a:gd name="connsiteY12" fmla="*/ 1620836 h 2611799"/>
                <a:gd name="connsiteX13" fmla="*/ 2197418 w 3137218"/>
                <a:gd name="connsiteY13" fmla="*/ 1938336 h 2611799"/>
                <a:gd name="connsiteX14" fmla="*/ 1619568 w 3137218"/>
                <a:gd name="connsiteY14" fmla="*/ 2116136 h 2611799"/>
                <a:gd name="connsiteX15" fmla="*/ 1143318 w 3137218"/>
                <a:gd name="connsiteY15" fmla="*/ 2205036 h 2611799"/>
                <a:gd name="connsiteX16" fmla="*/ 794068 w 3137218"/>
                <a:gd name="connsiteY16" fmla="*/ 2198686 h 2611799"/>
                <a:gd name="connsiteX17" fmla="*/ 425768 w 3137218"/>
                <a:gd name="connsiteY17" fmla="*/ 2008186 h 2611799"/>
                <a:gd name="connsiteX18" fmla="*/ 387668 w 3137218"/>
                <a:gd name="connsiteY18" fmla="*/ 1677986 h 2611799"/>
                <a:gd name="connsiteX19" fmla="*/ 603568 w 3137218"/>
                <a:gd name="connsiteY19" fmla="*/ 1423986 h 2611799"/>
                <a:gd name="connsiteX20" fmla="*/ 616268 w 3137218"/>
                <a:gd name="connsiteY20" fmla="*/ 1169986 h 2611799"/>
                <a:gd name="connsiteX21" fmla="*/ 449581 w 3137218"/>
                <a:gd name="connsiteY21" fmla="*/ 458787 h 2611799"/>
                <a:gd name="connsiteX22" fmla="*/ 107950 w 3137218"/>
                <a:gd name="connsiteY22" fmla="*/ 0 h 2611799"/>
                <a:gd name="connsiteX23" fmla="*/ 0 w 3137218"/>
                <a:gd name="connsiteY23" fmla="*/ 196848 h 2611799"/>
                <a:gd name="connsiteX0" fmla="*/ 0 w 3137218"/>
                <a:gd name="connsiteY0" fmla="*/ 196848 h 2611799"/>
                <a:gd name="connsiteX1" fmla="*/ 347980 w 3137218"/>
                <a:gd name="connsiteY1" fmla="*/ 589914 h 2611799"/>
                <a:gd name="connsiteX2" fmla="*/ 359093 w 3137218"/>
                <a:gd name="connsiteY2" fmla="*/ 1236661 h 2611799"/>
                <a:gd name="connsiteX3" fmla="*/ 108268 w 3137218"/>
                <a:gd name="connsiteY3" fmla="*/ 1576386 h 2611799"/>
                <a:gd name="connsiteX4" fmla="*/ 57468 w 3137218"/>
                <a:gd name="connsiteY4" fmla="*/ 1881186 h 2611799"/>
                <a:gd name="connsiteX5" fmla="*/ 152718 w 3137218"/>
                <a:gd name="connsiteY5" fmla="*/ 2179636 h 2611799"/>
                <a:gd name="connsiteX6" fmla="*/ 457518 w 3137218"/>
                <a:gd name="connsiteY6" fmla="*/ 2471736 h 2611799"/>
                <a:gd name="connsiteX7" fmla="*/ 908368 w 3137218"/>
                <a:gd name="connsiteY7" fmla="*/ 2600260 h 2611799"/>
                <a:gd name="connsiteX8" fmla="*/ 1460818 w 3137218"/>
                <a:gd name="connsiteY8" fmla="*/ 2594926 h 2611799"/>
                <a:gd name="connsiteX9" fmla="*/ 1982026 w 3137218"/>
                <a:gd name="connsiteY9" fmla="*/ 2505518 h 2611799"/>
                <a:gd name="connsiteX10" fmla="*/ 2572068 w 3137218"/>
                <a:gd name="connsiteY10" fmla="*/ 2325686 h 2611799"/>
                <a:gd name="connsiteX11" fmla="*/ 3137218 w 3137218"/>
                <a:gd name="connsiteY11" fmla="*/ 1982786 h 2611799"/>
                <a:gd name="connsiteX12" fmla="*/ 2826068 w 3137218"/>
                <a:gd name="connsiteY12" fmla="*/ 1620836 h 2611799"/>
                <a:gd name="connsiteX13" fmla="*/ 2197418 w 3137218"/>
                <a:gd name="connsiteY13" fmla="*/ 1938336 h 2611799"/>
                <a:gd name="connsiteX14" fmla="*/ 1619568 w 3137218"/>
                <a:gd name="connsiteY14" fmla="*/ 2116136 h 2611799"/>
                <a:gd name="connsiteX15" fmla="*/ 1143318 w 3137218"/>
                <a:gd name="connsiteY15" fmla="*/ 2205036 h 2611799"/>
                <a:gd name="connsiteX16" fmla="*/ 794068 w 3137218"/>
                <a:gd name="connsiteY16" fmla="*/ 2198686 h 2611799"/>
                <a:gd name="connsiteX17" fmla="*/ 425768 w 3137218"/>
                <a:gd name="connsiteY17" fmla="*/ 2008186 h 2611799"/>
                <a:gd name="connsiteX18" fmla="*/ 387668 w 3137218"/>
                <a:gd name="connsiteY18" fmla="*/ 1677986 h 2611799"/>
                <a:gd name="connsiteX19" fmla="*/ 603568 w 3137218"/>
                <a:gd name="connsiteY19" fmla="*/ 1423986 h 2611799"/>
                <a:gd name="connsiteX20" fmla="*/ 616268 w 3137218"/>
                <a:gd name="connsiteY20" fmla="*/ 1169986 h 2611799"/>
                <a:gd name="connsiteX21" fmla="*/ 449581 w 3137218"/>
                <a:gd name="connsiteY21" fmla="*/ 458787 h 2611799"/>
                <a:gd name="connsiteX22" fmla="*/ 107950 w 3137218"/>
                <a:gd name="connsiteY22" fmla="*/ 0 h 2611799"/>
                <a:gd name="connsiteX23" fmla="*/ 0 w 3137218"/>
                <a:gd name="connsiteY23" fmla="*/ 196848 h 2611799"/>
                <a:gd name="connsiteX0" fmla="*/ 0 w 3137218"/>
                <a:gd name="connsiteY0" fmla="*/ 156367 h 2571318"/>
                <a:gd name="connsiteX1" fmla="*/ 347980 w 3137218"/>
                <a:gd name="connsiteY1" fmla="*/ 549433 h 2571318"/>
                <a:gd name="connsiteX2" fmla="*/ 359093 w 3137218"/>
                <a:gd name="connsiteY2" fmla="*/ 1196180 h 2571318"/>
                <a:gd name="connsiteX3" fmla="*/ 108268 w 3137218"/>
                <a:gd name="connsiteY3" fmla="*/ 1535905 h 2571318"/>
                <a:gd name="connsiteX4" fmla="*/ 57468 w 3137218"/>
                <a:gd name="connsiteY4" fmla="*/ 1840705 h 2571318"/>
                <a:gd name="connsiteX5" fmla="*/ 152718 w 3137218"/>
                <a:gd name="connsiteY5" fmla="*/ 2139155 h 2571318"/>
                <a:gd name="connsiteX6" fmla="*/ 457518 w 3137218"/>
                <a:gd name="connsiteY6" fmla="*/ 2431255 h 2571318"/>
                <a:gd name="connsiteX7" fmla="*/ 908368 w 3137218"/>
                <a:gd name="connsiteY7" fmla="*/ 2559779 h 2571318"/>
                <a:gd name="connsiteX8" fmla="*/ 1460818 w 3137218"/>
                <a:gd name="connsiteY8" fmla="*/ 2554445 h 2571318"/>
                <a:gd name="connsiteX9" fmla="*/ 1982026 w 3137218"/>
                <a:gd name="connsiteY9" fmla="*/ 2465037 h 2571318"/>
                <a:gd name="connsiteX10" fmla="*/ 2572068 w 3137218"/>
                <a:gd name="connsiteY10" fmla="*/ 2285205 h 2571318"/>
                <a:gd name="connsiteX11" fmla="*/ 3137218 w 3137218"/>
                <a:gd name="connsiteY11" fmla="*/ 1942305 h 2571318"/>
                <a:gd name="connsiteX12" fmla="*/ 2826068 w 3137218"/>
                <a:gd name="connsiteY12" fmla="*/ 1580355 h 2571318"/>
                <a:gd name="connsiteX13" fmla="*/ 2197418 w 3137218"/>
                <a:gd name="connsiteY13" fmla="*/ 1897855 h 2571318"/>
                <a:gd name="connsiteX14" fmla="*/ 1619568 w 3137218"/>
                <a:gd name="connsiteY14" fmla="*/ 2075655 h 2571318"/>
                <a:gd name="connsiteX15" fmla="*/ 1143318 w 3137218"/>
                <a:gd name="connsiteY15" fmla="*/ 2164555 h 2571318"/>
                <a:gd name="connsiteX16" fmla="*/ 794068 w 3137218"/>
                <a:gd name="connsiteY16" fmla="*/ 2158205 h 2571318"/>
                <a:gd name="connsiteX17" fmla="*/ 425768 w 3137218"/>
                <a:gd name="connsiteY17" fmla="*/ 1967705 h 2571318"/>
                <a:gd name="connsiteX18" fmla="*/ 387668 w 3137218"/>
                <a:gd name="connsiteY18" fmla="*/ 1637505 h 2571318"/>
                <a:gd name="connsiteX19" fmla="*/ 603568 w 3137218"/>
                <a:gd name="connsiteY19" fmla="*/ 1383505 h 2571318"/>
                <a:gd name="connsiteX20" fmla="*/ 616268 w 3137218"/>
                <a:gd name="connsiteY20" fmla="*/ 1129505 h 2571318"/>
                <a:gd name="connsiteX21" fmla="*/ 449581 w 3137218"/>
                <a:gd name="connsiteY21" fmla="*/ 418306 h 2571318"/>
                <a:gd name="connsiteX22" fmla="*/ 62706 w 3137218"/>
                <a:gd name="connsiteY22" fmla="*/ 0 h 2571318"/>
                <a:gd name="connsiteX23" fmla="*/ 0 w 3137218"/>
                <a:gd name="connsiteY23" fmla="*/ 156367 h 2571318"/>
                <a:gd name="connsiteX0" fmla="*/ 0 w 3137218"/>
                <a:gd name="connsiteY0" fmla="*/ 156367 h 2571318"/>
                <a:gd name="connsiteX1" fmla="*/ 347980 w 3137218"/>
                <a:gd name="connsiteY1" fmla="*/ 549433 h 2571318"/>
                <a:gd name="connsiteX2" fmla="*/ 359093 w 3137218"/>
                <a:gd name="connsiteY2" fmla="*/ 1196180 h 2571318"/>
                <a:gd name="connsiteX3" fmla="*/ 108268 w 3137218"/>
                <a:gd name="connsiteY3" fmla="*/ 1535905 h 2571318"/>
                <a:gd name="connsiteX4" fmla="*/ 57468 w 3137218"/>
                <a:gd name="connsiteY4" fmla="*/ 1840705 h 2571318"/>
                <a:gd name="connsiteX5" fmla="*/ 152718 w 3137218"/>
                <a:gd name="connsiteY5" fmla="*/ 2139155 h 2571318"/>
                <a:gd name="connsiteX6" fmla="*/ 457518 w 3137218"/>
                <a:gd name="connsiteY6" fmla="*/ 2431255 h 2571318"/>
                <a:gd name="connsiteX7" fmla="*/ 908368 w 3137218"/>
                <a:gd name="connsiteY7" fmla="*/ 2559779 h 2571318"/>
                <a:gd name="connsiteX8" fmla="*/ 1460818 w 3137218"/>
                <a:gd name="connsiteY8" fmla="*/ 2554445 h 2571318"/>
                <a:gd name="connsiteX9" fmla="*/ 1982026 w 3137218"/>
                <a:gd name="connsiteY9" fmla="*/ 2465037 h 2571318"/>
                <a:gd name="connsiteX10" fmla="*/ 2572068 w 3137218"/>
                <a:gd name="connsiteY10" fmla="*/ 2285205 h 2571318"/>
                <a:gd name="connsiteX11" fmla="*/ 3137218 w 3137218"/>
                <a:gd name="connsiteY11" fmla="*/ 1942305 h 2571318"/>
                <a:gd name="connsiteX12" fmla="*/ 2826068 w 3137218"/>
                <a:gd name="connsiteY12" fmla="*/ 1580355 h 2571318"/>
                <a:gd name="connsiteX13" fmla="*/ 2197418 w 3137218"/>
                <a:gd name="connsiteY13" fmla="*/ 1897855 h 2571318"/>
                <a:gd name="connsiteX14" fmla="*/ 1619568 w 3137218"/>
                <a:gd name="connsiteY14" fmla="*/ 2075655 h 2571318"/>
                <a:gd name="connsiteX15" fmla="*/ 1143318 w 3137218"/>
                <a:gd name="connsiteY15" fmla="*/ 2164555 h 2571318"/>
                <a:gd name="connsiteX16" fmla="*/ 794068 w 3137218"/>
                <a:gd name="connsiteY16" fmla="*/ 2158205 h 2571318"/>
                <a:gd name="connsiteX17" fmla="*/ 425768 w 3137218"/>
                <a:gd name="connsiteY17" fmla="*/ 1967705 h 2571318"/>
                <a:gd name="connsiteX18" fmla="*/ 387668 w 3137218"/>
                <a:gd name="connsiteY18" fmla="*/ 1637505 h 2571318"/>
                <a:gd name="connsiteX19" fmla="*/ 603568 w 3137218"/>
                <a:gd name="connsiteY19" fmla="*/ 1383505 h 2571318"/>
                <a:gd name="connsiteX20" fmla="*/ 616268 w 3137218"/>
                <a:gd name="connsiteY20" fmla="*/ 1129505 h 2571318"/>
                <a:gd name="connsiteX21" fmla="*/ 449581 w 3137218"/>
                <a:gd name="connsiteY21" fmla="*/ 418306 h 2571318"/>
                <a:gd name="connsiteX22" fmla="*/ 62706 w 3137218"/>
                <a:gd name="connsiteY22" fmla="*/ 0 h 2571318"/>
                <a:gd name="connsiteX23" fmla="*/ 0 w 3137218"/>
                <a:gd name="connsiteY23" fmla="*/ 156367 h 2571318"/>
                <a:gd name="connsiteX0" fmla="*/ 0 w 3137218"/>
                <a:gd name="connsiteY0" fmla="*/ 156367 h 2571318"/>
                <a:gd name="connsiteX1" fmla="*/ 347980 w 3137218"/>
                <a:gd name="connsiteY1" fmla="*/ 549433 h 2571318"/>
                <a:gd name="connsiteX2" fmla="*/ 359093 w 3137218"/>
                <a:gd name="connsiteY2" fmla="*/ 1196180 h 2571318"/>
                <a:gd name="connsiteX3" fmla="*/ 108268 w 3137218"/>
                <a:gd name="connsiteY3" fmla="*/ 1535905 h 2571318"/>
                <a:gd name="connsiteX4" fmla="*/ 57468 w 3137218"/>
                <a:gd name="connsiteY4" fmla="*/ 1840705 h 2571318"/>
                <a:gd name="connsiteX5" fmla="*/ 152718 w 3137218"/>
                <a:gd name="connsiteY5" fmla="*/ 2139155 h 2571318"/>
                <a:gd name="connsiteX6" fmla="*/ 457518 w 3137218"/>
                <a:gd name="connsiteY6" fmla="*/ 2431255 h 2571318"/>
                <a:gd name="connsiteX7" fmla="*/ 908368 w 3137218"/>
                <a:gd name="connsiteY7" fmla="*/ 2559779 h 2571318"/>
                <a:gd name="connsiteX8" fmla="*/ 1460818 w 3137218"/>
                <a:gd name="connsiteY8" fmla="*/ 2554445 h 2571318"/>
                <a:gd name="connsiteX9" fmla="*/ 1982026 w 3137218"/>
                <a:gd name="connsiteY9" fmla="*/ 2465037 h 2571318"/>
                <a:gd name="connsiteX10" fmla="*/ 2572068 w 3137218"/>
                <a:gd name="connsiteY10" fmla="*/ 2285205 h 2571318"/>
                <a:gd name="connsiteX11" fmla="*/ 3137218 w 3137218"/>
                <a:gd name="connsiteY11" fmla="*/ 1942305 h 2571318"/>
                <a:gd name="connsiteX12" fmla="*/ 2826068 w 3137218"/>
                <a:gd name="connsiteY12" fmla="*/ 1580355 h 2571318"/>
                <a:gd name="connsiteX13" fmla="*/ 2197418 w 3137218"/>
                <a:gd name="connsiteY13" fmla="*/ 1897855 h 2571318"/>
                <a:gd name="connsiteX14" fmla="*/ 1619568 w 3137218"/>
                <a:gd name="connsiteY14" fmla="*/ 2075655 h 2571318"/>
                <a:gd name="connsiteX15" fmla="*/ 1143318 w 3137218"/>
                <a:gd name="connsiteY15" fmla="*/ 2164555 h 2571318"/>
                <a:gd name="connsiteX16" fmla="*/ 794068 w 3137218"/>
                <a:gd name="connsiteY16" fmla="*/ 2158205 h 2571318"/>
                <a:gd name="connsiteX17" fmla="*/ 425768 w 3137218"/>
                <a:gd name="connsiteY17" fmla="*/ 1967705 h 2571318"/>
                <a:gd name="connsiteX18" fmla="*/ 387668 w 3137218"/>
                <a:gd name="connsiteY18" fmla="*/ 1637505 h 2571318"/>
                <a:gd name="connsiteX19" fmla="*/ 603568 w 3137218"/>
                <a:gd name="connsiteY19" fmla="*/ 1383505 h 2571318"/>
                <a:gd name="connsiteX20" fmla="*/ 616268 w 3137218"/>
                <a:gd name="connsiteY20" fmla="*/ 1129505 h 2571318"/>
                <a:gd name="connsiteX21" fmla="*/ 449581 w 3137218"/>
                <a:gd name="connsiteY21" fmla="*/ 418306 h 2571318"/>
                <a:gd name="connsiteX22" fmla="*/ 62706 w 3137218"/>
                <a:gd name="connsiteY22" fmla="*/ 0 h 2571318"/>
                <a:gd name="connsiteX23" fmla="*/ 0 w 3137218"/>
                <a:gd name="connsiteY23" fmla="*/ 156367 h 2571318"/>
                <a:gd name="connsiteX0" fmla="*/ 0 w 3137218"/>
                <a:gd name="connsiteY0" fmla="*/ 156367 h 2571318"/>
                <a:gd name="connsiteX1" fmla="*/ 347980 w 3137218"/>
                <a:gd name="connsiteY1" fmla="*/ 549433 h 2571318"/>
                <a:gd name="connsiteX2" fmla="*/ 359093 w 3137218"/>
                <a:gd name="connsiteY2" fmla="*/ 1196180 h 2571318"/>
                <a:gd name="connsiteX3" fmla="*/ 108268 w 3137218"/>
                <a:gd name="connsiteY3" fmla="*/ 1535905 h 2571318"/>
                <a:gd name="connsiteX4" fmla="*/ 57468 w 3137218"/>
                <a:gd name="connsiteY4" fmla="*/ 1840705 h 2571318"/>
                <a:gd name="connsiteX5" fmla="*/ 152718 w 3137218"/>
                <a:gd name="connsiteY5" fmla="*/ 2139155 h 2571318"/>
                <a:gd name="connsiteX6" fmla="*/ 457518 w 3137218"/>
                <a:gd name="connsiteY6" fmla="*/ 2431255 h 2571318"/>
                <a:gd name="connsiteX7" fmla="*/ 908368 w 3137218"/>
                <a:gd name="connsiteY7" fmla="*/ 2559779 h 2571318"/>
                <a:gd name="connsiteX8" fmla="*/ 1460818 w 3137218"/>
                <a:gd name="connsiteY8" fmla="*/ 2554445 h 2571318"/>
                <a:gd name="connsiteX9" fmla="*/ 1982026 w 3137218"/>
                <a:gd name="connsiteY9" fmla="*/ 2465037 h 2571318"/>
                <a:gd name="connsiteX10" fmla="*/ 2572068 w 3137218"/>
                <a:gd name="connsiteY10" fmla="*/ 2285205 h 2571318"/>
                <a:gd name="connsiteX11" fmla="*/ 3137218 w 3137218"/>
                <a:gd name="connsiteY11" fmla="*/ 1942305 h 2571318"/>
                <a:gd name="connsiteX12" fmla="*/ 2826068 w 3137218"/>
                <a:gd name="connsiteY12" fmla="*/ 1580355 h 2571318"/>
                <a:gd name="connsiteX13" fmla="*/ 2197418 w 3137218"/>
                <a:gd name="connsiteY13" fmla="*/ 1897855 h 2571318"/>
                <a:gd name="connsiteX14" fmla="*/ 1619568 w 3137218"/>
                <a:gd name="connsiteY14" fmla="*/ 2075655 h 2571318"/>
                <a:gd name="connsiteX15" fmla="*/ 1143318 w 3137218"/>
                <a:gd name="connsiteY15" fmla="*/ 2164555 h 2571318"/>
                <a:gd name="connsiteX16" fmla="*/ 794068 w 3137218"/>
                <a:gd name="connsiteY16" fmla="*/ 2158205 h 2571318"/>
                <a:gd name="connsiteX17" fmla="*/ 425768 w 3137218"/>
                <a:gd name="connsiteY17" fmla="*/ 1967705 h 2571318"/>
                <a:gd name="connsiteX18" fmla="*/ 387668 w 3137218"/>
                <a:gd name="connsiteY18" fmla="*/ 1637505 h 2571318"/>
                <a:gd name="connsiteX19" fmla="*/ 603568 w 3137218"/>
                <a:gd name="connsiteY19" fmla="*/ 1383505 h 2571318"/>
                <a:gd name="connsiteX20" fmla="*/ 616268 w 3137218"/>
                <a:gd name="connsiteY20" fmla="*/ 1129505 h 2571318"/>
                <a:gd name="connsiteX21" fmla="*/ 397194 w 3137218"/>
                <a:gd name="connsiteY21" fmla="*/ 237331 h 2571318"/>
                <a:gd name="connsiteX22" fmla="*/ 62706 w 3137218"/>
                <a:gd name="connsiteY22" fmla="*/ 0 h 2571318"/>
                <a:gd name="connsiteX23" fmla="*/ 0 w 3137218"/>
                <a:gd name="connsiteY23" fmla="*/ 156367 h 2571318"/>
                <a:gd name="connsiteX0" fmla="*/ 0 w 3137218"/>
                <a:gd name="connsiteY0" fmla="*/ 156367 h 2571318"/>
                <a:gd name="connsiteX1" fmla="*/ 319405 w 3137218"/>
                <a:gd name="connsiteY1" fmla="*/ 444658 h 2571318"/>
                <a:gd name="connsiteX2" fmla="*/ 359093 w 3137218"/>
                <a:gd name="connsiteY2" fmla="*/ 1196180 h 2571318"/>
                <a:gd name="connsiteX3" fmla="*/ 108268 w 3137218"/>
                <a:gd name="connsiteY3" fmla="*/ 1535905 h 2571318"/>
                <a:gd name="connsiteX4" fmla="*/ 57468 w 3137218"/>
                <a:gd name="connsiteY4" fmla="*/ 1840705 h 2571318"/>
                <a:gd name="connsiteX5" fmla="*/ 152718 w 3137218"/>
                <a:gd name="connsiteY5" fmla="*/ 2139155 h 2571318"/>
                <a:gd name="connsiteX6" fmla="*/ 457518 w 3137218"/>
                <a:gd name="connsiteY6" fmla="*/ 2431255 h 2571318"/>
                <a:gd name="connsiteX7" fmla="*/ 908368 w 3137218"/>
                <a:gd name="connsiteY7" fmla="*/ 2559779 h 2571318"/>
                <a:gd name="connsiteX8" fmla="*/ 1460818 w 3137218"/>
                <a:gd name="connsiteY8" fmla="*/ 2554445 h 2571318"/>
                <a:gd name="connsiteX9" fmla="*/ 1982026 w 3137218"/>
                <a:gd name="connsiteY9" fmla="*/ 2465037 h 2571318"/>
                <a:gd name="connsiteX10" fmla="*/ 2572068 w 3137218"/>
                <a:gd name="connsiteY10" fmla="*/ 2285205 h 2571318"/>
                <a:gd name="connsiteX11" fmla="*/ 3137218 w 3137218"/>
                <a:gd name="connsiteY11" fmla="*/ 1942305 h 2571318"/>
                <a:gd name="connsiteX12" fmla="*/ 2826068 w 3137218"/>
                <a:gd name="connsiteY12" fmla="*/ 1580355 h 2571318"/>
                <a:gd name="connsiteX13" fmla="*/ 2197418 w 3137218"/>
                <a:gd name="connsiteY13" fmla="*/ 1897855 h 2571318"/>
                <a:gd name="connsiteX14" fmla="*/ 1619568 w 3137218"/>
                <a:gd name="connsiteY14" fmla="*/ 2075655 h 2571318"/>
                <a:gd name="connsiteX15" fmla="*/ 1143318 w 3137218"/>
                <a:gd name="connsiteY15" fmla="*/ 2164555 h 2571318"/>
                <a:gd name="connsiteX16" fmla="*/ 794068 w 3137218"/>
                <a:gd name="connsiteY16" fmla="*/ 2158205 h 2571318"/>
                <a:gd name="connsiteX17" fmla="*/ 425768 w 3137218"/>
                <a:gd name="connsiteY17" fmla="*/ 1967705 h 2571318"/>
                <a:gd name="connsiteX18" fmla="*/ 387668 w 3137218"/>
                <a:gd name="connsiteY18" fmla="*/ 1637505 h 2571318"/>
                <a:gd name="connsiteX19" fmla="*/ 603568 w 3137218"/>
                <a:gd name="connsiteY19" fmla="*/ 1383505 h 2571318"/>
                <a:gd name="connsiteX20" fmla="*/ 616268 w 3137218"/>
                <a:gd name="connsiteY20" fmla="*/ 1129505 h 2571318"/>
                <a:gd name="connsiteX21" fmla="*/ 397194 w 3137218"/>
                <a:gd name="connsiteY21" fmla="*/ 237331 h 2571318"/>
                <a:gd name="connsiteX22" fmla="*/ 62706 w 3137218"/>
                <a:gd name="connsiteY22" fmla="*/ 0 h 2571318"/>
                <a:gd name="connsiteX23" fmla="*/ 0 w 3137218"/>
                <a:gd name="connsiteY23" fmla="*/ 156367 h 2571318"/>
                <a:gd name="connsiteX0" fmla="*/ 0 w 3137218"/>
                <a:gd name="connsiteY0" fmla="*/ 156367 h 2571318"/>
                <a:gd name="connsiteX1" fmla="*/ 319405 w 3137218"/>
                <a:gd name="connsiteY1" fmla="*/ 444658 h 2571318"/>
                <a:gd name="connsiteX2" fmla="*/ 359093 w 3137218"/>
                <a:gd name="connsiteY2" fmla="*/ 1196180 h 2571318"/>
                <a:gd name="connsiteX3" fmla="*/ 108268 w 3137218"/>
                <a:gd name="connsiteY3" fmla="*/ 1535905 h 2571318"/>
                <a:gd name="connsiteX4" fmla="*/ 57468 w 3137218"/>
                <a:gd name="connsiteY4" fmla="*/ 1840705 h 2571318"/>
                <a:gd name="connsiteX5" fmla="*/ 152718 w 3137218"/>
                <a:gd name="connsiteY5" fmla="*/ 2139155 h 2571318"/>
                <a:gd name="connsiteX6" fmla="*/ 457518 w 3137218"/>
                <a:gd name="connsiteY6" fmla="*/ 2431255 h 2571318"/>
                <a:gd name="connsiteX7" fmla="*/ 908368 w 3137218"/>
                <a:gd name="connsiteY7" fmla="*/ 2559779 h 2571318"/>
                <a:gd name="connsiteX8" fmla="*/ 1460818 w 3137218"/>
                <a:gd name="connsiteY8" fmla="*/ 2554445 h 2571318"/>
                <a:gd name="connsiteX9" fmla="*/ 1982026 w 3137218"/>
                <a:gd name="connsiteY9" fmla="*/ 2465037 h 2571318"/>
                <a:gd name="connsiteX10" fmla="*/ 2572068 w 3137218"/>
                <a:gd name="connsiteY10" fmla="*/ 2285205 h 2571318"/>
                <a:gd name="connsiteX11" fmla="*/ 3137218 w 3137218"/>
                <a:gd name="connsiteY11" fmla="*/ 1942305 h 2571318"/>
                <a:gd name="connsiteX12" fmla="*/ 2826068 w 3137218"/>
                <a:gd name="connsiteY12" fmla="*/ 1580355 h 2571318"/>
                <a:gd name="connsiteX13" fmla="*/ 2197418 w 3137218"/>
                <a:gd name="connsiteY13" fmla="*/ 1897855 h 2571318"/>
                <a:gd name="connsiteX14" fmla="*/ 1619568 w 3137218"/>
                <a:gd name="connsiteY14" fmla="*/ 2075655 h 2571318"/>
                <a:gd name="connsiteX15" fmla="*/ 1143318 w 3137218"/>
                <a:gd name="connsiteY15" fmla="*/ 2164555 h 2571318"/>
                <a:gd name="connsiteX16" fmla="*/ 794068 w 3137218"/>
                <a:gd name="connsiteY16" fmla="*/ 2158205 h 2571318"/>
                <a:gd name="connsiteX17" fmla="*/ 425768 w 3137218"/>
                <a:gd name="connsiteY17" fmla="*/ 1967705 h 2571318"/>
                <a:gd name="connsiteX18" fmla="*/ 387668 w 3137218"/>
                <a:gd name="connsiteY18" fmla="*/ 1637505 h 2571318"/>
                <a:gd name="connsiteX19" fmla="*/ 603568 w 3137218"/>
                <a:gd name="connsiteY19" fmla="*/ 1383505 h 2571318"/>
                <a:gd name="connsiteX20" fmla="*/ 663893 w 3137218"/>
                <a:gd name="connsiteY20" fmla="*/ 558005 h 2571318"/>
                <a:gd name="connsiteX21" fmla="*/ 397194 w 3137218"/>
                <a:gd name="connsiteY21" fmla="*/ 237331 h 2571318"/>
                <a:gd name="connsiteX22" fmla="*/ 62706 w 3137218"/>
                <a:gd name="connsiteY22" fmla="*/ 0 h 2571318"/>
                <a:gd name="connsiteX23" fmla="*/ 0 w 3137218"/>
                <a:gd name="connsiteY23" fmla="*/ 156367 h 2571318"/>
                <a:gd name="connsiteX0" fmla="*/ 0 w 3137218"/>
                <a:gd name="connsiteY0" fmla="*/ 156367 h 2571318"/>
                <a:gd name="connsiteX1" fmla="*/ 319405 w 3137218"/>
                <a:gd name="connsiteY1" fmla="*/ 444658 h 2571318"/>
                <a:gd name="connsiteX2" fmla="*/ 359093 w 3137218"/>
                <a:gd name="connsiteY2" fmla="*/ 1196180 h 2571318"/>
                <a:gd name="connsiteX3" fmla="*/ 108268 w 3137218"/>
                <a:gd name="connsiteY3" fmla="*/ 1535905 h 2571318"/>
                <a:gd name="connsiteX4" fmla="*/ 57468 w 3137218"/>
                <a:gd name="connsiteY4" fmla="*/ 1840705 h 2571318"/>
                <a:gd name="connsiteX5" fmla="*/ 152718 w 3137218"/>
                <a:gd name="connsiteY5" fmla="*/ 2139155 h 2571318"/>
                <a:gd name="connsiteX6" fmla="*/ 457518 w 3137218"/>
                <a:gd name="connsiteY6" fmla="*/ 2431255 h 2571318"/>
                <a:gd name="connsiteX7" fmla="*/ 908368 w 3137218"/>
                <a:gd name="connsiteY7" fmla="*/ 2559779 h 2571318"/>
                <a:gd name="connsiteX8" fmla="*/ 1460818 w 3137218"/>
                <a:gd name="connsiteY8" fmla="*/ 2554445 h 2571318"/>
                <a:gd name="connsiteX9" fmla="*/ 1982026 w 3137218"/>
                <a:gd name="connsiteY9" fmla="*/ 2465037 h 2571318"/>
                <a:gd name="connsiteX10" fmla="*/ 2572068 w 3137218"/>
                <a:gd name="connsiteY10" fmla="*/ 2285205 h 2571318"/>
                <a:gd name="connsiteX11" fmla="*/ 3137218 w 3137218"/>
                <a:gd name="connsiteY11" fmla="*/ 1942305 h 2571318"/>
                <a:gd name="connsiteX12" fmla="*/ 2826068 w 3137218"/>
                <a:gd name="connsiteY12" fmla="*/ 1580355 h 2571318"/>
                <a:gd name="connsiteX13" fmla="*/ 2197418 w 3137218"/>
                <a:gd name="connsiteY13" fmla="*/ 1897855 h 2571318"/>
                <a:gd name="connsiteX14" fmla="*/ 1619568 w 3137218"/>
                <a:gd name="connsiteY14" fmla="*/ 2075655 h 2571318"/>
                <a:gd name="connsiteX15" fmla="*/ 1143318 w 3137218"/>
                <a:gd name="connsiteY15" fmla="*/ 2164555 h 2571318"/>
                <a:gd name="connsiteX16" fmla="*/ 794068 w 3137218"/>
                <a:gd name="connsiteY16" fmla="*/ 2158205 h 2571318"/>
                <a:gd name="connsiteX17" fmla="*/ 425768 w 3137218"/>
                <a:gd name="connsiteY17" fmla="*/ 1967705 h 2571318"/>
                <a:gd name="connsiteX18" fmla="*/ 387668 w 3137218"/>
                <a:gd name="connsiteY18" fmla="*/ 1637505 h 2571318"/>
                <a:gd name="connsiteX19" fmla="*/ 603568 w 3137218"/>
                <a:gd name="connsiteY19" fmla="*/ 1383505 h 2571318"/>
                <a:gd name="connsiteX20" fmla="*/ 663893 w 3137218"/>
                <a:gd name="connsiteY20" fmla="*/ 558005 h 2571318"/>
                <a:gd name="connsiteX21" fmla="*/ 397194 w 3137218"/>
                <a:gd name="connsiteY21" fmla="*/ 237331 h 2571318"/>
                <a:gd name="connsiteX22" fmla="*/ 62706 w 3137218"/>
                <a:gd name="connsiteY22" fmla="*/ 0 h 2571318"/>
                <a:gd name="connsiteX23" fmla="*/ 0 w 3137218"/>
                <a:gd name="connsiteY23" fmla="*/ 156367 h 2571318"/>
                <a:gd name="connsiteX0" fmla="*/ 0 w 3137218"/>
                <a:gd name="connsiteY0" fmla="*/ 156367 h 2571318"/>
                <a:gd name="connsiteX1" fmla="*/ 319405 w 3137218"/>
                <a:gd name="connsiteY1" fmla="*/ 444658 h 2571318"/>
                <a:gd name="connsiteX2" fmla="*/ 376873 w 3137218"/>
                <a:gd name="connsiteY2" fmla="*/ 740696 h 2571318"/>
                <a:gd name="connsiteX3" fmla="*/ 359093 w 3137218"/>
                <a:gd name="connsiteY3" fmla="*/ 1196180 h 2571318"/>
                <a:gd name="connsiteX4" fmla="*/ 108268 w 3137218"/>
                <a:gd name="connsiteY4" fmla="*/ 1535905 h 2571318"/>
                <a:gd name="connsiteX5" fmla="*/ 57468 w 3137218"/>
                <a:gd name="connsiteY5" fmla="*/ 1840705 h 2571318"/>
                <a:gd name="connsiteX6" fmla="*/ 152718 w 3137218"/>
                <a:gd name="connsiteY6" fmla="*/ 2139155 h 2571318"/>
                <a:gd name="connsiteX7" fmla="*/ 457518 w 3137218"/>
                <a:gd name="connsiteY7" fmla="*/ 2431255 h 2571318"/>
                <a:gd name="connsiteX8" fmla="*/ 908368 w 3137218"/>
                <a:gd name="connsiteY8" fmla="*/ 2559779 h 2571318"/>
                <a:gd name="connsiteX9" fmla="*/ 1460818 w 3137218"/>
                <a:gd name="connsiteY9" fmla="*/ 2554445 h 2571318"/>
                <a:gd name="connsiteX10" fmla="*/ 1982026 w 3137218"/>
                <a:gd name="connsiteY10" fmla="*/ 2465037 h 2571318"/>
                <a:gd name="connsiteX11" fmla="*/ 2572068 w 3137218"/>
                <a:gd name="connsiteY11" fmla="*/ 2285205 h 2571318"/>
                <a:gd name="connsiteX12" fmla="*/ 3137218 w 3137218"/>
                <a:gd name="connsiteY12" fmla="*/ 1942305 h 2571318"/>
                <a:gd name="connsiteX13" fmla="*/ 2826068 w 3137218"/>
                <a:gd name="connsiteY13" fmla="*/ 1580355 h 2571318"/>
                <a:gd name="connsiteX14" fmla="*/ 2197418 w 3137218"/>
                <a:gd name="connsiteY14" fmla="*/ 1897855 h 2571318"/>
                <a:gd name="connsiteX15" fmla="*/ 1619568 w 3137218"/>
                <a:gd name="connsiteY15" fmla="*/ 2075655 h 2571318"/>
                <a:gd name="connsiteX16" fmla="*/ 1143318 w 3137218"/>
                <a:gd name="connsiteY16" fmla="*/ 2164555 h 2571318"/>
                <a:gd name="connsiteX17" fmla="*/ 794068 w 3137218"/>
                <a:gd name="connsiteY17" fmla="*/ 2158205 h 2571318"/>
                <a:gd name="connsiteX18" fmla="*/ 425768 w 3137218"/>
                <a:gd name="connsiteY18" fmla="*/ 1967705 h 2571318"/>
                <a:gd name="connsiteX19" fmla="*/ 387668 w 3137218"/>
                <a:gd name="connsiteY19" fmla="*/ 1637505 h 2571318"/>
                <a:gd name="connsiteX20" fmla="*/ 603568 w 3137218"/>
                <a:gd name="connsiteY20" fmla="*/ 1383505 h 2571318"/>
                <a:gd name="connsiteX21" fmla="*/ 663893 w 3137218"/>
                <a:gd name="connsiteY21" fmla="*/ 558005 h 2571318"/>
                <a:gd name="connsiteX22" fmla="*/ 397194 w 3137218"/>
                <a:gd name="connsiteY22" fmla="*/ 237331 h 2571318"/>
                <a:gd name="connsiteX23" fmla="*/ 62706 w 3137218"/>
                <a:gd name="connsiteY23" fmla="*/ 0 h 2571318"/>
                <a:gd name="connsiteX24" fmla="*/ 0 w 3137218"/>
                <a:gd name="connsiteY24" fmla="*/ 156367 h 2571318"/>
                <a:gd name="connsiteX0" fmla="*/ 0 w 3137218"/>
                <a:gd name="connsiteY0" fmla="*/ 156367 h 2571318"/>
                <a:gd name="connsiteX1" fmla="*/ 319405 w 3137218"/>
                <a:gd name="connsiteY1" fmla="*/ 444658 h 2571318"/>
                <a:gd name="connsiteX2" fmla="*/ 457836 w 3137218"/>
                <a:gd name="connsiteY2" fmla="*/ 688309 h 2571318"/>
                <a:gd name="connsiteX3" fmla="*/ 359093 w 3137218"/>
                <a:gd name="connsiteY3" fmla="*/ 1196180 h 2571318"/>
                <a:gd name="connsiteX4" fmla="*/ 108268 w 3137218"/>
                <a:gd name="connsiteY4" fmla="*/ 1535905 h 2571318"/>
                <a:gd name="connsiteX5" fmla="*/ 57468 w 3137218"/>
                <a:gd name="connsiteY5" fmla="*/ 1840705 h 2571318"/>
                <a:gd name="connsiteX6" fmla="*/ 152718 w 3137218"/>
                <a:gd name="connsiteY6" fmla="*/ 2139155 h 2571318"/>
                <a:gd name="connsiteX7" fmla="*/ 457518 w 3137218"/>
                <a:gd name="connsiteY7" fmla="*/ 2431255 h 2571318"/>
                <a:gd name="connsiteX8" fmla="*/ 908368 w 3137218"/>
                <a:gd name="connsiteY8" fmla="*/ 2559779 h 2571318"/>
                <a:gd name="connsiteX9" fmla="*/ 1460818 w 3137218"/>
                <a:gd name="connsiteY9" fmla="*/ 2554445 h 2571318"/>
                <a:gd name="connsiteX10" fmla="*/ 1982026 w 3137218"/>
                <a:gd name="connsiteY10" fmla="*/ 2465037 h 2571318"/>
                <a:gd name="connsiteX11" fmla="*/ 2572068 w 3137218"/>
                <a:gd name="connsiteY11" fmla="*/ 2285205 h 2571318"/>
                <a:gd name="connsiteX12" fmla="*/ 3137218 w 3137218"/>
                <a:gd name="connsiteY12" fmla="*/ 1942305 h 2571318"/>
                <a:gd name="connsiteX13" fmla="*/ 2826068 w 3137218"/>
                <a:gd name="connsiteY13" fmla="*/ 1580355 h 2571318"/>
                <a:gd name="connsiteX14" fmla="*/ 2197418 w 3137218"/>
                <a:gd name="connsiteY14" fmla="*/ 1897855 h 2571318"/>
                <a:gd name="connsiteX15" fmla="*/ 1619568 w 3137218"/>
                <a:gd name="connsiteY15" fmla="*/ 2075655 h 2571318"/>
                <a:gd name="connsiteX16" fmla="*/ 1143318 w 3137218"/>
                <a:gd name="connsiteY16" fmla="*/ 2164555 h 2571318"/>
                <a:gd name="connsiteX17" fmla="*/ 794068 w 3137218"/>
                <a:gd name="connsiteY17" fmla="*/ 2158205 h 2571318"/>
                <a:gd name="connsiteX18" fmla="*/ 425768 w 3137218"/>
                <a:gd name="connsiteY18" fmla="*/ 1967705 h 2571318"/>
                <a:gd name="connsiteX19" fmla="*/ 387668 w 3137218"/>
                <a:gd name="connsiteY19" fmla="*/ 1637505 h 2571318"/>
                <a:gd name="connsiteX20" fmla="*/ 603568 w 3137218"/>
                <a:gd name="connsiteY20" fmla="*/ 1383505 h 2571318"/>
                <a:gd name="connsiteX21" fmla="*/ 663893 w 3137218"/>
                <a:gd name="connsiteY21" fmla="*/ 558005 h 2571318"/>
                <a:gd name="connsiteX22" fmla="*/ 397194 w 3137218"/>
                <a:gd name="connsiteY22" fmla="*/ 237331 h 2571318"/>
                <a:gd name="connsiteX23" fmla="*/ 62706 w 3137218"/>
                <a:gd name="connsiteY23" fmla="*/ 0 h 2571318"/>
                <a:gd name="connsiteX24" fmla="*/ 0 w 3137218"/>
                <a:gd name="connsiteY24" fmla="*/ 156367 h 2571318"/>
                <a:gd name="connsiteX0" fmla="*/ 0 w 3137218"/>
                <a:gd name="connsiteY0" fmla="*/ 156367 h 2571318"/>
                <a:gd name="connsiteX1" fmla="*/ 319405 w 3137218"/>
                <a:gd name="connsiteY1" fmla="*/ 444658 h 2571318"/>
                <a:gd name="connsiteX2" fmla="*/ 457836 w 3137218"/>
                <a:gd name="connsiteY2" fmla="*/ 688309 h 2571318"/>
                <a:gd name="connsiteX3" fmla="*/ 359093 w 3137218"/>
                <a:gd name="connsiteY3" fmla="*/ 1196180 h 2571318"/>
                <a:gd name="connsiteX4" fmla="*/ 108268 w 3137218"/>
                <a:gd name="connsiteY4" fmla="*/ 1535905 h 2571318"/>
                <a:gd name="connsiteX5" fmla="*/ 57468 w 3137218"/>
                <a:gd name="connsiteY5" fmla="*/ 1840705 h 2571318"/>
                <a:gd name="connsiteX6" fmla="*/ 152718 w 3137218"/>
                <a:gd name="connsiteY6" fmla="*/ 2139155 h 2571318"/>
                <a:gd name="connsiteX7" fmla="*/ 457518 w 3137218"/>
                <a:gd name="connsiteY7" fmla="*/ 2431255 h 2571318"/>
                <a:gd name="connsiteX8" fmla="*/ 908368 w 3137218"/>
                <a:gd name="connsiteY8" fmla="*/ 2559779 h 2571318"/>
                <a:gd name="connsiteX9" fmla="*/ 1460818 w 3137218"/>
                <a:gd name="connsiteY9" fmla="*/ 2554445 h 2571318"/>
                <a:gd name="connsiteX10" fmla="*/ 1982026 w 3137218"/>
                <a:gd name="connsiteY10" fmla="*/ 2465037 h 2571318"/>
                <a:gd name="connsiteX11" fmla="*/ 2572068 w 3137218"/>
                <a:gd name="connsiteY11" fmla="*/ 2285205 h 2571318"/>
                <a:gd name="connsiteX12" fmla="*/ 3137218 w 3137218"/>
                <a:gd name="connsiteY12" fmla="*/ 1942305 h 2571318"/>
                <a:gd name="connsiteX13" fmla="*/ 2826068 w 3137218"/>
                <a:gd name="connsiteY13" fmla="*/ 1580355 h 2571318"/>
                <a:gd name="connsiteX14" fmla="*/ 2197418 w 3137218"/>
                <a:gd name="connsiteY14" fmla="*/ 1897855 h 2571318"/>
                <a:gd name="connsiteX15" fmla="*/ 1619568 w 3137218"/>
                <a:gd name="connsiteY15" fmla="*/ 2075655 h 2571318"/>
                <a:gd name="connsiteX16" fmla="*/ 1143318 w 3137218"/>
                <a:gd name="connsiteY16" fmla="*/ 2164555 h 2571318"/>
                <a:gd name="connsiteX17" fmla="*/ 794068 w 3137218"/>
                <a:gd name="connsiteY17" fmla="*/ 2158205 h 2571318"/>
                <a:gd name="connsiteX18" fmla="*/ 425768 w 3137218"/>
                <a:gd name="connsiteY18" fmla="*/ 1967705 h 2571318"/>
                <a:gd name="connsiteX19" fmla="*/ 387668 w 3137218"/>
                <a:gd name="connsiteY19" fmla="*/ 1637505 h 2571318"/>
                <a:gd name="connsiteX20" fmla="*/ 603568 w 3137218"/>
                <a:gd name="connsiteY20" fmla="*/ 1383505 h 2571318"/>
                <a:gd name="connsiteX21" fmla="*/ 653098 w 3137218"/>
                <a:gd name="connsiteY21" fmla="*/ 845471 h 2571318"/>
                <a:gd name="connsiteX22" fmla="*/ 663893 w 3137218"/>
                <a:gd name="connsiteY22" fmla="*/ 558005 h 2571318"/>
                <a:gd name="connsiteX23" fmla="*/ 397194 w 3137218"/>
                <a:gd name="connsiteY23" fmla="*/ 237331 h 2571318"/>
                <a:gd name="connsiteX24" fmla="*/ 62706 w 3137218"/>
                <a:gd name="connsiteY24" fmla="*/ 0 h 2571318"/>
                <a:gd name="connsiteX25" fmla="*/ 0 w 3137218"/>
                <a:gd name="connsiteY25" fmla="*/ 156367 h 2571318"/>
                <a:gd name="connsiteX0" fmla="*/ 0 w 3137218"/>
                <a:gd name="connsiteY0" fmla="*/ 156367 h 2571318"/>
                <a:gd name="connsiteX1" fmla="*/ 319405 w 3137218"/>
                <a:gd name="connsiteY1" fmla="*/ 444658 h 2571318"/>
                <a:gd name="connsiteX2" fmla="*/ 457836 w 3137218"/>
                <a:gd name="connsiteY2" fmla="*/ 688309 h 2571318"/>
                <a:gd name="connsiteX3" fmla="*/ 359093 w 3137218"/>
                <a:gd name="connsiteY3" fmla="*/ 1196180 h 2571318"/>
                <a:gd name="connsiteX4" fmla="*/ 108268 w 3137218"/>
                <a:gd name="connsiteY4" fmla="*/ 1535905 h 2571318"/>
                <a:gd name="connsiteX5" fmla="*/ 57468 w 3137218"/>
                <a:gd name="connsiteY5" fmla="*/ 1840705 h 2571318"/>
                <a:gd name="connsiteX6" fmla="*/ 152718 w 3137218"/>
                <a:gd name="connsiteY6" fmla="*/ 2139155 h 2571318"/>
                <a:gd name="connsiteX7" fmla="*/ 457518 w 3137218"/>
                <a:gd name="connsiteY7" fmla="*/ 2431255 h 2571318"/>
                <a:gd name="connsiteX8" fmla="*/ 908368 w 3137218"/>
                <a:gd name="connsiteY8" fmla="*/ 2559779 h 2571318"/>
                <a:gd name="connsiteX9" fmla="*/ 1460818 w 3137218"/>
                <a:gd name="connsiteY9" fmla="*/ 2554445 h 2571318"/>
                <a:gd name="connsiteX10" fmla="*/ 1982026 w 3137218"/>
                <a:gd name="connsiteY10" fmla="*/ 2465037 h 2571318"/>
                <a:gd name="connsiteX11" fmla="*/ 2572068 w 3137218"/>
                <a:gd name="connsiteY11" fmla="*/ 2285205 h 2571318"/>
                <a:gd name="connsiteX12" fmla="*/ 3137218 w 3137218"/>
                <a:gd name="connsiteY12" fmla="*/ 1942305 h 2571318"/>
                <a:gd name="connsiteX13" fmla="*/ 2826068 w 3137218"/>
                <a:gd name="connsiteY13" fmla="*/ 1580355 h 2571318"/>
                <a:gd name="connsiteX14" fmla="*/ 2197418 w 3137218"/>
                <a:gd name="connsiteY14" fmla="*/ 1897855 h 2571318"/>
                <a:gd name="connsiteX15" fmla="*/ 1619568 w 3137218"/>
                <a:gd name="connsiteY15" fmla="*/ 2075655 h 2571318"/>
                <a:gd name="connsiteX16" fmla="*/ 1143318 w 3137218"/>
                <a:gd name="connsiteY16" fmla="*/ 2164555 h 2571318"/>
                <a:gd name="connsiteX17" fmla="*/ 794068 w 3137218"/>
                <a:gd name="connsiteY17" fmla="*/ 2158205 h 2571318"/>
                <a:gd name="connsiteX18" fmla="*/ 425768 w 3137218"/>
                <a:gd name="connsiteY18" fmla="*/ 1967705 h 2571318"/>
                <a:gd name="connsiteX19" fmla="*/ 387668 w 3137218"/>
                <a:gd name="connsiteY19" fmla="*/ 1637505 h 2571318"/>
                <a:gd name="connsiteX20" fmla="*/ 603568 w 3137218"/>
                <a:gd name="connsiteY20" fmla="*/ 1383505 h 2571318"/>
                <a:gd name="connsiteX21" fmla="*/ 700723 w 3137218"/>
                <a:gd name="connsiteY21" fmla="*/ 864521 h 2571318"/>
                <a:gd name="connsiteX22" fmla="*/ 663893 w 3137218"/>
                <a:gd name="connsiteY22" fmla="*/ 558005 h 2571318"/>
                <a:gd name="connsiteX23" fmla="*/ 397194 w 3137218"/>
                <a:gd name="connsiteY23" fmla="*/ 237331 h 2571318"/>
                <a:gd name="connsiteX24" fmla="*/ 62706 w 3137218"/>
                <a:gd name="connsiteY24" fmla="*/ 0 h 2571318"/>
                <a:gd name="connsiteX25" fmla="*/ 0 w 3137218"/>
                <a:gd name="connsiteY25" fmla="*/ 156367 h 2571318"/>
                <a:gd name="connsiteX0" fmla="*/ 0 w 3137218"/>
                <a:gd name="connsiteY0" fmla="*/ 156367 h 2571318"/>
                <a:gd name="connsiteX1" fmla="*/ 319405 w 3137218"/>
                <a:gd name="connsiteY1" fmla="*/ 444658 h 2571318"/>
                <a:gd name="connsiteX2" fmla="*/ 457836 w 3137218"/>
                <a:gd name="connsiteY2" fmla="*/ 688309 h 2571318"/>
                <a:gd name="connsiteX3" fmla="*/ 359093 w 3137218"/>
                <a:gd name="connsiteY3" fmla="*/ 1196180 h 2571318"/>
                <a:gd name="connsiteX4" fmla="*/ 108268 w 3137218"/>
                <a:gd name="connsiteY4" fmla="*/ 1535905 h 2571318"/>
                <a:gd name="connsiteX5" fmla="*/ 57468 w 3137218"/>
                <a:gd name="connsiteY5" fmla="*/ 1840705 h 2571318"/>
                <a:gd name="connsiteX6" fmla="*/ 152718 w 3137218"/>
                <a:gd name="connsiteY6" fmla="*/ 2139155 h 2571318"/>
                <a:gd name="connsiteX7" fmla="*/ 457518 w 3137218"/>
                <a:gd name="connsiteY7" fmla="*/ 2431255 h 2571318"/>
                <a:gd name="connsiteX8" fmla="*/ 908368 w 3137218"/>
                <a:gd name="connsiteY8" fmla="*/ 2559779 h 2571318"/>
                <a:gd name="connsiteX9" fmla="*/ 1460818 w 3137218"/>
                <a:gd name="connsiteY9" fmla="*/ 2554445 h 2571318"/>
                <a:gd name="connsiteX10" fmla="*/ 1982026 w 3137218"/>
                <a:gd name="connsiteY10" fmla="*/ 2465037 h 2571318"/>
                <a:gd name="connsiteX11" fmla="*/ 2572068 w 3137218"/>
                <a:gd name="connsiteY11" fmla="*/ 2285205 h 2571318"/>
                <a:gd name="connsiteX12" fmla="*/ 3137218 w 3137218"/>
                <a:gd name="connsiteY12" fmla="*/ 1942305 h 2571318"/>
                <a:gd name="connsiteX13" fmla="*/ 2826068 w 3137218"/>
                <a:gd name="connsiteY13" fmla="*/ 1580355 h 2571318"/>
                <a:gd name="connsiteX14" fmla="*/ 2197418 w 3137218"/>
                <a:gd name="connsiteY14" fmla="*/ 1897855 h 2571318"/>
                <a:gd name="connsiteX15" fmla="*/ 1619568 w 3137218"/>
                <a:gd name="connsiteY15" fmla="*/ 2075655 h 2571318"/>
                <a:gd name="connsiteX16" fmla="*/ 1143318 w 3137218"/>
                <a:gd name="connsiteY16" fmla="*/ 2164555 h 2571318"/>
                <a:gd name="connsiteX17" fmla="*/ 794068 w 3137218"/>
                <a:gd name="connsiteY17" fmla="*/ 2158205 h 2571318"/>
                <a:gd name="connsiteX18" fmla="*/ 425768 w 3137218"/>
                <a:gd name="connsiteY18" fmla="*/ 1967705 h 2571318"/>
                <a:gd name="connsiteX19" fmla="*/ 387668 w 3137218"/>
                <a:gd name="connsiteY19" fmla="*/ 1637505 h 2571318"/>
                <a:gd name="connsiteX20" fmla="*/ 555943 w 3137218"/>
                <a:gd name="connsiteY20" fmla="*/ 1269205 h 2571318"/>
                <a:gd name="connsiteX21" fmla="*/ 700723 w 3137218"/>
                <a:gd name="connsiteY21" fmla="*/ 864521 h 2571318"/>
                <a:gd name="connsiteX22" fmla="*/ 663893 w 3137218"/>
                <a:gd name="connsiteY22" fmla="*/ 558005 h 2571318"/>
                <a:gd name="connsiteX23" fmla="*/ 397194 w 3137218"/>
                <a:gd name="connsiteY23" fmla="*/ 237331 h 2571318"/>
                <a:gd name="connsiteX24" fmla="*/ 62706 w 3137218"/>
                <a:gd name="connsiteY24" fmla="*/ 0 h 2571318"/>
                <a:gd name="connsiteX25" fmla="*/ 0 w 3137218"/>
                <a:gd name="connsiteY25" fmla="*/ 156367 h 2571318"/>
                <a:gd name="connsiteX0" fmla="*/ 0 w 3137218"/>
                <a:gd name="connsiteY0" fmla="*/ 156367 h 2571318"/>
                <a:gd name="connsiteX1" fmla="*/ 319405 w 3137218"/>
                <a:gd name="connsiteY1" fmla="*/ 444658 h 2571318"/>
                <a:gd name="connsiteX2" fmla="*/ 457836 w 3137218"/>
                <a:gd name="connsiteY2" fmla="*/ 688309 h 2571318"/>
                <a:gd name="connsiteX3" fmla="*/ 430531 w 3137218"/>
                <a:gd name="connsiteY3" fmla="*/ 1081880 h 2571318"/>
                <a:gd name="connsiteX4" fmla="*/ 108268 w 3137218"/>
                <a:gd name="connsiteY4" fmla="*/ 1535905 h 2571318"/>
                <a:gd name="connsiteX5" fmla="*/ 57468 w 3137218"/>
                <a:gd name="connsiteY5" fmla="*/ 1840705 h 2571318"/>
                <a:gd name="connsiteX6" fmla="*/ 152718 w 3137218"/>
                <a:gd name="connsiteY6" fmla="*/ 2139155 h 2571318"/>
                <a:gd name="connsiteX7" fmla="*/ 457518 w 3137218"/>
                <a:gd name="connsiteY7" fmla="*/ 2431255 h 2571318"/>
                <a:gd name="connsiteX8" fmla="*/ 908368 w 3137218"/>
                <a:gd name="connsiteY8" fmla="*/ 2559779 h 2571318"/>
                <a:gd name="connsiteX9" fmla="*/ 1460818 w 3137218"/>
                <a:gd name="connsiteY9" fmla="*/ 2554445 h 2571318"/>
                <a:gd name="connsiteX10" fmla="*/ 1982026 w 3137218"/>
                <a:gd name="connsiteY10" fmla="*/ 2465037 h 2571318"/>
                <a:gd name="connsiteX11" fmla="*/ 2572068 w 3137218"/>
                <a:gd name="connsiteY11" fmla="*/ 2285205 h 2571318"/>
                <a:gd name="connsiteX12" fmla="*/ 3137218 w 3137218"/>
                <a:gd name="connsiteY12" fmla="*/ 1942305 h 2571318"/>
                <a:gd name="connsiteX13" fmla="*/ 2826068 w 3137218"/>
                <a:gd name="connsiteY13" fmla="*/ 1580355 h 2571318"/>
                <a:gd name="connsiteX14" fmla="*/ 2197418 w 3137218"/>
                <a:gd name="connsiteY14" fmla="*/ 1897855 h 2571318"/>
                <a:gd name="connsiteX15" fmla="*/ 1619568 w 3137218"/>
                <a:gd name="connsiteY15" fmla="*/ 2075655 h 2571318"/>
                <a:gd name="connsiteX16" fmla="*/ 1143318 w 3137218"/>
                <a:gd name="connsiteY16" fmla="*/ 2164555 h 2571318"/>
                <a:gd name="connsiteX17" fmla="*/ 794068 w 3137218"/>
                <a:gd name="connsiteY17" fmla="*/ 2158205 h 2571318"/>
                <a:gd name="connsiteX18" fmla="*/ 425768 w 3137218"/>
                <a:gd name="connsiteY18" fmla="*/ 1967705 h 2571318"/>
                <a:gd name="connsiteX19" fmla="*/ 387668 w 3137218"/>
                <a:gd name="connsiteY19" fmla="*/ 1637505 h 2571318"/>
                <a:gd name="connsiteX20" fmla="*/ 555943 w 3137218"/>
                <a:gd name="connsiteY20" fmla="*/ 1269205 h 2571318"/>
                <a:gd name="connsiteX21" fmla="*/ 700723 w 3137218"/>
                <a:gd name="connsiteY21" fmla="*/ 864521 h 2571318"/>
                <a:gd name="connsiteX22" fmla="*/ 663893 w 3137218"/>
                <a:gd name="connsiteY22" fmla="*/ 558005 h 2571318"/>
                <a:gd name="connsiteX23" fmla="*/ 397194 w 3137218"/>
                <a:gd name="connsiteY23" fmla="*/ 237331 h 2571318"/>
                <a:gd name="connsiteX24" fmla="*/ 62706 w 3137218"/>
                <a:gd name="connsiteY24" fmla="*/ 0 h 2571318"/>
                <a:gd name="connsiteX25" fmla="*/ 0 w 3137218"/>
                <a:gd name="connsiteY25" fmla="*/ 156367 h 2571318"/>
                <a:gd name="connsiteX0" fmla="*/ 0 w 3137218"/>
                <a:gd name="connsiteY0" fmla="*/ 156367 h 2571318"/>
                <a:gd name="connsiteX1" fmla="*/ 319405 w 3137218"/>
                <a:gd name="connsiteY1" fmla="*/ 444658 h 2571318"/>
                <a:gd name="connsiteX2" fmla="*/ 457836 w 3137218"/>
                <a:gd name="connsiteY2" fmla="*/ 688309 h 2571318"/>
                <a:gd name="connsiteX3" fmla="*/ 430531 w 3137218"/>
                <a:gd name="connsiteY3" fmla="*/ 1081880 h 2571318"/>
                <a:gd name="connsiteX4" fmla="*/ 108268 w 3137218"/>
                <a:gd name="connsiteY4" fmla="*/ 1535905 h 2571318"/>
                <a:gd name="connsiteX5" fmla="*/ 57468 w 3137218"/>
                <a:gd name="connsiteY5" fmla="*/ 1840705 h 2571318"/>
                <a:gd name="connsiteX6" fmla="*/ 152718 w 3137218"/>
                <a:gd name="connsiteY6" fmla="*/ 2139155 h 2571318"/>
                <a:gd name="connsiteX7" fmla="*/ 457518 w 3137218"/>
                <a:gd name="connsiteY7" fmla="*/ 2431255 h 2571318"/>
                <a:gd name="connsiteX8" fmla="*/ 908368 w 3137218"/>
                <a:gd name="connsiteY8" fmla="*/ 2559779 h 2571318"/>
                <a:gd name="connsiteX9" fmla="*/ 1460818 w 3137218"/>
                <a:gd name="connsiteY9" fmla="*/ 2554445 h 2571318"/>
                <a:gd name="connsiteX10" fmla="*/ 1982026 w 3137218"/>
                <a:gd name="connsiteY10" fmla="*/ 2465037 h 2571318"/>
                <a:gd name="connsiteX11" fmla="*/ 2572068 w 3137218"/>
                <a:gd name="connsiteY11" fmla="*/ 2285205 h 2571318"/>
                <a:gd name="connsiteX12" fmla="*/ 3137218 w 3137218"/>
                <a:gd name="connsiteY12" fmla="*/ 1942305 h 2571318"/>
                <a:gd name="connsiteX13" fmla="*/ 2826068 w 3137218"/>
                <a:gd name="connsiteY13" fmla="*/ 1580355 h 2571318"/>
                <a:gd name="connsiteX14" fmla="*/ 2197418 w 3137218"/>
                <a:gd name="connsiteY14" fmla="*/ 1897855 h 2571318"/>
                <a:gd name="connsiteX15" fmla="*/ 1619568 w 3137218"/>
                <a:gd name="connsiteY15" fmla="*/ 2075655 h 2571318"/>
                <a:gd name="connsiteX16" fmla="*/ 1143318 w 3137218"/>
                <a:gd name="connsiteY16" fmla="*/ 2164555 h 2571318"/>
                <a:gd name="connsiteX17" fmla="*/ 794068 w 3137218"/>
                <a:gd name="connsiteY17" fmla="*/ 2158205 h 2571318"/>
                <a:gd name="connsiteX18" fmla="*/ 425768 w 3137218"/>
                <a:gd name="connsiteY18" fmla="*/ 1967705 h 2571318"/>
                <a:gd name="connsiteX19" fmla="*/ 387668 w 3137218"/>
                <a:gd name="connsiteY19" fmla="*/ 1637505 h 2571318"/>
                <a:gd name="connsiteX20" fmla="*/ 555943 w 3137218"/>
                <a:gd name="connsiteY20" fmla="*/ 1269205 h 2571318"/>
                <a:gd name="connsiteX21" fmla="*/ 700723 w 3137218"/>
                <a:gd name="connsiteY21" fmla="*/ 864521 h 2571318"/>
                <a:gd name="connsiteX22" fmla="*/ 663893 w 3137218"/>
                <a:gd name="connsiteY22" fmla="*/ 558005 h 2571318"/>
                <a:gd name="connsiteX23" fmla="*/ 397194 w 3137218"/>
                <a:gd name="connsiteY23" fmla="*/ 237331 h 2571318"/>
                <a:gd name="connsiteX24" fmla="*/ 62706 w 3137218"/>
                <a:gd name="connsiteY24" fmla="*/ 0 h 2571318"/>
                <a:gd name="connsiteX25" fmla="*/ 0 w 3137218"/>
                <a:gd name="connsiteY25" fmla="*/ 156367 h 2571318"/>
                <a:gd name="connsiteX0" fmla="*/ 0 w 3137218"/>
                <a:gd name="connsiteY0" fmla="*/ 156367 h 2571318"/>
                <a:gd name="connsiteX1" fmla="*/ 319405 w 3137218"/>
                <a:gd name="connsiteY1" fmla="*/ 444658 h 2571318"/>
                <a:gd name="connsiteX2" fmla="*/ 500698 w 3137218"/>
                <a:gd name="connsiteY2" fmla="*/ 674022 h 2571318"/>
                <a:gd name="connsiteX3" fmla="*/ 430531 w 3137218"/>
                <a:gd name="connsiteY3" fmla="*/ 1081880 h 2571318"/>
                <a:gd name="connsiteX4" fmla="*/ 108268 w 3137218"/>
                <a:gd name="connsiteY4" fmla="*/ 1535905 h 2571318"/>
                <a:gd name="connsiteX5" fmla="*/ 57468 w 3137218"/>
                <a:gd name="connsiteY5" fmla="*/ 1840705 h 2571318"/>
                <a:gd name="connsiteX6" fmla="*/ 152718 w 3137218"/>
                <a:gd name="connsiteY6" fmla="*/ 2139155 h 2571318"/>
                <a:gd name="connsiteX7" fmla="*/ 457518 w 3137218"/>
                <a:gd name="connsiteY7" fmla="*/ 2431255 h 2571318"/>
                <a:gd name="connsiteX8" fmla="*/ 908368 w 3137218"/>
                <a:gd name="connsiteY8" fmla="*/ 2559779 h 2571318"/>
                <a:gd name="connsiteX9" fmla="*/ 1460818 w 3137218"/>
                <a:gd name="connsiteY9" fmla="*/ 2554445 h 2571318"/>
                <a:gd name="connsiteX10" fmla="*/ 1982026 w 3137218"/>
                <a:gd name="connsiteY10" fmla="*/ 2465037 h 2571318"/>
                <a:gd name="connsiteX11" fmla="*/ 2572068 w 3137218"/>
                <a:gd name="connsiteY11" fmla="*/ 2285205 h 2571318"/>
                <a:gd name="connsiteX12" fmla="*/ 3137218 w 3137218"/>
                <a:gd name="connsiteY12" fmla="*/ 1942305 h 2571318"/>
                <a:gd name="connsiteX13" fmla="*/ 2826068 w 3137218"/>
                <a:gd name="connsiteY13" fmla="*/ 1580355 h 2571318"/>
                <a:gd name="connsiteX14" fmla="*/ 2197418 w 3137218"/>
                <a:gd name="connsiteY14" fmla="*/ 1897855 h 2571318"/>
                <a:gd name="connsiteX15" fmla="*/ 1619568 w 3137218"/>
                <a:gd name="connsiteY15" fmla="*/ 2075655 h 2571318"/>
                <a:gd name="connsiteX16" fmla="*/ 1143318 w 3137218"/>
                <a:gd name="connsiteY16" fmla="*/ 2164555 h 2571318"/>
                <a:gd name="connsiteX17" fmla="*/ 794068 w 3137218"/>
                <a:gd name="connsiteY17" fmla="*/ 2158205 h 2571318"/>
                <a:gd name="connsiteX18" fmla="*/ 425768 w 3137218"/>
                <a:gd name="connsiteY18" fmla="*/ 1967705 h 2571318"/>
                <a:gd name="connsiteX19" fmla="*/ 387668 w 3137218"/>
                <a:gd name="connsiteY19" fmla="*/ 1637505 h 2571318"/>
                <a:gd name="connsiteX20" fmla="*/ 555943 w 3137218"/>
                <a:gd name="connsiteY20" fmla="*/ 1269205 h 2571318"/>
                <a:gd name="connsiteX21" fmla="*/ 700723 w 3137218"/>
                <a:gd name="connsiteY21" fmla="*/ 864521 h 2571318"/>
                <a:gd name="connsiteX22" fmla="*/ 663893 w 3137218"/>
                <a:gd name="connsiteY22" fmla="*/ 558005 h 2571318"/>
                <a:gd name="connsiteX23" fmla="*/ 397194 w 3137218"/>
                <a:gd name="connsiteY23" fmla="*/ 237331 h 2571318"/>
                <a:gd name="connsiteX24" fmla="*/ 62706 w 3137218"/>
                <a:gd name="connsiteY24" fmla="*/ 0 h 2571318"/>
                <a:gd name="connsiteX25" fmla="*/ 0 w 3137218"/>
                <a:gd name="connsiteY25" fmla="*/ 156367 h 2571318"/>
                <a:gd name="connsiteX0" fmla="*/ 0 w 3137218"/>
                <a:gd name="connsiteY0" fmla="*/ 156367 h 2571318"/>
                <a:gd name="connsiteX1" fmla="*/ 319405 w 3137218"/>
                <a:gd name="connsiteY1" fmla="*/ 444658 h 2571318"/>
                <a:gd name="connsiteX2" fmla="*/ 500698 w 3137218"/>
                <a:gd name="connsiteY2" fmla="*/ 674022 h 2571318"/>
                <a:gd name="connsiteX3" fmla="*/ 430531 w 3137218"/>
                <a:gd name="connsiteY3" fmla="*/ 1081880 h 2571318"/>
                <a:gd name="connsiteX4" fmla="*/ 108268 w 3137218"/>
                <a:gd name="connsiteY4" fmla="*/ 1535905 h 2571318"/>
                <a:gd name="connsiteX5" fmla="*/ 57468 w 3137218"/>
                <a:gd name="connsiteY5" fmla="*/ 1840705 h 2571318"/>
                <a:gd name="connsiteX6" fmla="*/ 152718 w 3137218"/>
                <a:gd name="connsiteY6" fmla="*/ 2139155 h 2571318"/>
                <a:gd name="connsiteX7" fmla="*/ 457518 w 3137218"/>
                <a:gd name="connsiteY7" fmla="*/ 2431255 h 2571318"/>
                <a:gd name="connsiteX8" fmla="*/ 908368 w 3137218"/>
                <a:gd name="connsiteY8" fmla="*/ 2559779 h 2571318"/>
                <a:gd name="connsiteX9" fmla="*/ 1460818 w 3137218"/>
                <a:gd name="connsiteY9" fmla="*/ 2554445 h 2571318"/>
                <a:gd name="connsiteX10" fmla="*/ 1982026 w 3137218"/>
                <a:gd name="connsiteY10" fmla="*/ 2465037 h 2571318"/>
                <a:gd name="connsiteX11" fmla="*/ 2572068 w 3137218"/>
                <a:gd name="connsiteY11" fmla="*/ 2285205 h 2571318"/>
                <a:gd name="connsiteX12" fmla="*/ 3137218 w 3137218"/>
                <a:gd name="connsiteY12" fmla="*/ 1942305 h 2571318"/>
                <a:gd name="connsiteX13" fmla="*/ 2826068 w 3137218"/>
                <a:gd name="connsiteY13" fmla="*/ 1580355 h 2571318"/>
                <a:gd name="connsiteX14" fmla="*/ 2197418 w 3137218"/>
                <a:gd name="connsiteY14" fmla="*/ 1897855 h 2571318"/>
                <a:gd name="connsiteX15" fmla="*/ 1619568 w 3137218"/>
                <a:gd name="connsiteY15" fmla="*/ 2075655 h 2571318"/>
                <a:gd name="connsiteX16" fmla="*/ 1143318 w 3137218"/>
                <a:gd name="connsiteY16" fmla="*/ 2164555 h 2571318"/>
                <a:gd name="connsiteX17" fmla="*/ 794068 w 3137218"/>
                <a:gd name="connsiteY17" fmla="*/ 2158205 h 2571318"/>
                <a:gd name="connsiteX18" fmla="*/ 425768 w 3137218"/>
                <a:gd name="connsiteY18" fmla="*/ 1967705 h 2571318"/>
                <a:gd name="connsiteX19" fmla="*/ 387668 w 3137218"/>
                <a:gd name="connsiteY19" fmla="*/ 1637505 h 2571318"/>
                <a:gd name="connsiteX20" fmla="*/ 555943 w 3137218"/>
                <a:gd name="connsiteY20" fmla="*/ 1269205 h 2571318"/>
                <a:gd name="connsiteX21" fmla="*/ 700723 w 3137218"/>
                <a:gd name="connsiteY21" fmla="*/ 864521 h 2571318"/>
                <a:gd name="connsiteX22" fmla="*/ 663893 w 3137218"/>
                <a:gd name="connsiteY22" fmla="*/ 558005 h 2571318"/>
                <a:gd name="connsiteX23" fmla="*/ 397194 w 3137218"/>
                <a:gd name="connsiteY23" fmla="*/ 237331 h 2571318"/>
                <a:gd name="connsiteX24" fmla="*/ 62706 w 3137218"/>
                <a:gd name="connsiteY24" fmla="*/ 0 h 2571318"/>
                <a:gd name="connsiteX25" fmla="*/ 0 w 3137218"/>
                <a:gd name="connsiteY25" fmla="*/ 156367 h 2571318"/>
                <a:gd name="connsiteX0" fmla="*/ 0 w 3137218"/>
                <a:gd name="connsiteY0" fmla="*/ 156367 h 2571318"/>
                <a:gd name="connsiteX1" fmla="*/ 319405 w 3137218"/>
                <a:gd name="connsiteY1" fmla="*/ 444658 h 2571318"/>
                <a:gd name="connsiteX2" fmla="*/ 500698 w 3137218"/>
                <a:gd name="connsiteY2" fmla="*/ 674022 h 2571318"/>
                <a:gd name="connsiteX3" fmla="*/ 430531 w 3137218"/>
                <a:gd name="connsiteY3" fmla="*/ 1081880 h 2571318"/>
                <a:gd name="connsiteX4" fmla="*/ 108268 w 3137218"/>
                <a:gd name="connsiteY4" fmla="*/ 1535905 h 2571318"/>
                <a:gd name="connsiteX5" fmla="*/ 57468 w 3137218"/>
                <a:gd name="connsiteY5" fmla="*/ 1840705 h 2571318"/>
                <a:gd name="connsiteX6" fmla="*/ 152718 w 3137218"/>
                <a:gd name="connsiteY6" fmla="*/ 2139155 h 2571318"/>
                <a:gd name="connsiteX7" fmla="*/ 457518 w 3137218"/>
                <a:gd name="connsiteY7" fmla="*/ 2431255 h 2571318"/>
                <a:gd name="connsiteX8" fmla="*/ 908368 w 3137218"/>
                <a:gd name="connsiteY8" fmla="*/ 2559779 h 2571318"/>
                <a:gd name="connsiteX9" fmla="*/ 1460818 w 3137218"/>
                <a:gd name="connsiteY9" fmla="*/ 2554445 h 2571318"/>
                <a:gd name="connsiteX10" fmla="*/ 1982026 w 3137218"/>
                <a:gd name="connsiteY10" fmla="*/ 2465037 h 2571318"/>
                <a:gd name="connsiteX11" fmla="*/ 2572068 w 3137218"/>
                <a:gd name="connsiteY11" fmla="*/ 2285205 h 2571318"/>
                <a:gd name="connsiteX12" fmla="*/ 3137218 w 3137218"/>
                <a:gd name="connsiteY12" fmla="*/ 1942305 h 2571318"/>
                <a:gd name="connsiteX13" fmla="*/ 2826068 w 3137218"/>
                <a:gd name="connsiteY13" fmla="*/ 1580355 h 2571318"/>
                <a:gd name="connsiteX14" fmla="*/ 2197418 w 3137218"/>
                <a:gd name="connsiteY14" fmla="*/ 1897855 h 2571318"/>
                <a:gd name="connsiteX15" fmla="*/ 1619568 w 3137218"/>
                <a:gd name="connsiteY15" fmla="*/ 2075655 h 2571318"/>
                <a:gd name="connsiteX16" fmla="*/ 1143318 w 3137218"/>
                <a:gd name="connsiteY16" fmla="*/ 2164555 h 2571318"/>
                <a:gd name="connsiteX17" fmla="*/ 794068 w 3137218"/>
                <a:gd name="connsiteY17" fmla="*/ 2158205 h 2571318"/>
                <a:gd name="connsiteX18" fmla="*/ 425768 w 3137218"/>
                <a:gd name="connsiteY18" fmla="*/ 1967705 h 2571318"/>
                <a:gd name="connsiteX19" fmla="*/ 387668 w 3137218"/>
                <a:gd name="connsiteY19" fmla="*/ 1637505 h 2571318"/>
                <a:gd name="connsiteX20" fmla="*/ 555943 w 3137218"/>
                <a:gd name="connsiteY20" fmla="*/ 1269205 h 2571318"/>
                <a:gd name="connsiteX21" fmla="*/ 700723 w 3137218"/>
                <a:gd name="connsiteY21" fmla="*/ 864521 h 2571318"/>
                <a:gd name="connsiteX22" fmla="*/ 663893 w 3137218"/>
                <a:gd name="connsiteY22" fmla="*/ 558005 h 2571318"/>
                <a:gd name="connsiteX23" fmla="*/ 397194 w 3137218"/>
                <a:gd name="connsiteY23" fmla="*/ 256381 h 2571318"/>
                <a:gd name="connsiteX24" fmla="*/ 62706 w 3137218"/>
                <a:gd name="connsiteY24" fmla="*/ 0 h 2571318"/>
                <a:gd name="connsiteX25" fmla="*/ 0 w 3137218"/>
                <a:gd name="connsiteY25" fmla="*/ 156367 h 2571318"/>
                <a:gd name="connsiteX0" fmla="*/ 0 w 3137218"/>
                <a:gd name="connsiteY0" fmla="*/ 156367 h 2571318"/>
                <a:gd name="connsiteX1" fmla="*/ 319405 w 3137218"/>
                <a:gd name="connsiteY1" fmla="*/ 444658 h 2571318"/>
                <a:gd name="connsiteX2" fmla="*/ 500698 w 3137218"/>
                <a:gd name="connsiteY2" fmla="*/ 674022 h 2571318"/>
                <a:gd name="connsiteX3" fmla="*/ 430531 w 3137218"/>
                <a:gd name="connsiteY3" fmla="*/ 1081880 h 2571318"/>
                <a:gd name="connsiteX4" fmla="*/ 108268 w 3137218"/>
                <a:gd name="connsiteY4" fmla="*/ 1535905 h 2571318"/>
                <a:gd name="connsiteX5" fmla="*/ 57468 w 3137218"/>
                <a:gd name="connsiteY5" fmla="*/ 1840705 h 2571318"/>
                <a:gd name="connsiteX6" fmla="*/ 152718 w 3137218"/>
                <a:gd name="connsiteY6" fmla="*/ 2139155 h 2571318"/>
                <a:gd name="connsiteX7" fmla="*/ 457518 w 3137218"/>
                <a:gd name="connsiteY7" fmla="*/ 2431255 h 2571318"/>
                <a:gd name="connsiteX8" fmla="*/ 908368 w 3137218"/>
                <a:gd name="connsiteY8" fmla="*/ 2559779 h 2571318"/>
                <a:gd name="connsiteX9" fmla="*/ 1460818 w 3137218"/>
                <a:gd name="connsiteY9" fmla="*/ 2554445 h 2571318"/>
                <a:gd name="connsiteX10" fmla="*/ 1982026 w 3137218"/>
                <a:gd name="connsiteY10" fmla="*/ 2465037 h 2571318"/>
                <a:gd name="connsiteX11" fmla="*/ 2572068 w 3137218"/>
                <a:gd name="connsiteY11" fmla="*/ 2285205 h 2571318"/>
                <a:gd name="connsiteX12" fmla="*/ 3137218 w 3137218"/>
                <a:gd name="connsiteY12" fmla="*/ 1942305 h 2571318"/>
                <a:gd name="connsiteX13" fmla="*/ 2826068 w 3137218"/>
                <a:gd name="connsiteY13" fmla="*/ 1580355 h 2571318"/>
                <a:gd name="connsiteX14" fmla="*/ 2197418 w 3137218"/>
                <a:gd name="connsiteY14" fmla="*/ 1897855 h 2571318"/>
                <a:gd name="connsiteX15" fmla="*/ 1619568 w 3137218"/>
                <a:gd name="connsiteY15" fmla="*/ 2075655 h 2571318"/>
                <a:gd name="connsiteX16" fmla="*/ 1143318 w 3137218"/>
                <a:gd name="connsiteY16" fmla="*/ 2164555 h 2571318"/>
                <a:gd name="connsiteX17" fmla="*/ 794068 w 3137218"/>
                <a:gd name="connsiteY17" fmla="*/ 2158205 h 2571318"/>
                <a:gd name="connsiteX18" fmla="*/ 425768 w 3137218"/>
                <a:gd name="connsiteY18" fmla="*/ 1967705 h 2571318"/>
                <a:gd name="connsiteX19" fmla="*/ 387668 w 3137218"/>
                <a:gd name="connsiteY19" fmla="*/ 1637505 h 2571318"/>
                <a:gd name="connsiteX20" fmla="*/ 574993 w 3137218"/>
                <a:gd name="connsiteY20" fmla="*/ 1269205 h 2571318"/>
                <a:gd name="connsiteX21" fmla="*/ 700723 w 3137218"/>
                <a:gd name="connsiteY21" fmla="*/ 864521 h 2571318"/>
                <a:gd name="connsiteX22" fmla="*/ 663893 w 3137218"/>
                <a:gd name="connsiteY22" fmla="*/ 558005 h 2571318"/>
                <a:gd name="connsiteX23" fmla="*/ 397194 w 3137218"/>
                <a:gd name="connsiteY23" fmla="*/ 256381 h 2571318"/>
                <a:gd name="connsiteX24" fmla="*/ 62706 w 3137218"/>
                <a:gd name="connsiteY24" fmla="*/ 0 h 2571318"/>
                <a:gd name="connsiteX25" fmla="*/ 0 w 3137218"/>
                <a:gd name="connsiteY25" fmla="*/ 156367 h 2571318"/>
                <a:gd name="connsiteX0" fmla="*/ 0 w 3137218"/>
                <a:gd name="connsiteY0" fmla="*/ 108742 h 2523693"/>
                <a:gd name="connsiteX1" fmla="*/ 319405 w 3137218"/>
                <a:gd name="connsiteY1" fmla="*/ 397033 h 2523693"/>
                <a:gd name="connsiteX2" fmla="*/ 500698 w 3137218"/>
                <a:gd name="connsiteY2" fmla="*/ 626397 h 2523693"/>
                <a:gd name="connsiteX3" fmla="*/ 430531 w 3137218"/>
                <a:gd name="connsiteY3" fmla="*/ 1034255 h 2523693"/>
                <a:gd name="connsiteX4" fmla="*/ 108268 w 3137218"/>
                <a:gd name="connsiteY4" fmla="*/ 1488280 h 2523693"/>
                <a:gd name="connsiteX5" fmla="*/ 57468 w 3137218"/>
                <a:gd name="connsiteY5" fmla="*/ 1793080 h 2523693"/>
                <a:gd name="connsiteX6" fmla="*/ 152718 w 3137218"/>
                <a:gd name="connsiteY6" fmla="*/ 2091530 h 2523693"/>
                <a:gd name="connsiteX7" fmla="*/ 457518 w 3137218"/>
                <a:gd name="connsiteY7" fmla="*/ 2383630 h 2523693"/>
                <a:gd name="connsiteX8" fmla="*/ 908368 w 3137218"/>
                <a:gd name="connsiteY8" fmla="*/ 2512154 h 2523693"/>
                <a:gd name="connsiteX9" fmla="*/ 1460818 w 3137218"/>
                <a:gd name="connsiteY9" fmla="*/ 2506820 h 2523693"/>
                <a:gd name="connsiteX10" fmla="*/ 1982026 w 3137218"/>
                <a:gd name="connsiteY10" fmla="*/ 2417412 h 2523693"/>
                <a:gd name="connsiteX11" fmla="*/ 2572068 w 3137218"/>
                <a:gd name="connsiteY11" fmla="*/ 2237580 h 2523693"/>
                <a:gd name="connsiteX12" fmla="*/ 3137218 w 3137218"/>
                <a:gd name="connsiteY12" fmla="*/ 1894680 h 2523693"/>
                <a:gd name="connsiteX13" fmla="*/ 2826068 w 3137218"/>
                <a:gd name="connsiteY13" fmla="*/ 1532730 h 2523693"/>
                <a:gd name="connsiteX14" fmla="*/ 2197418 w 3137218"/>
                <a:gd name="connsiteY14" fmla="*/ 1850230 h 2523693"/>
                <a:gd name="connsiteX15" fmla="*/ 1619568 w 3137218"/>
                <a:gd name="connsiteY15" fmla="*/ 2028030 h 2523693"/>
                <a:gd name="connsiteX16" fmla="*/ 1143318 w 3137218"/>
                <a:gd name="connsiteY16" fmla="*/ 2116930 h 2523693"/>
                <a:gd name="connsiteX17" fmla="*/ 794068 w 3137218"/>
                <a:gd name="connsiteY17" fmla="*/ 2110580 h 2523693"/>
                <a:gd name="connsiteX18" fmla="*/ 425768 w 3137218"/>
                <a:gd name="connsiteY18" fmla="*/ 1920080 h 2523693"/>
                <a:gd name="connsiteX19" fmla="*/ 387668 w 3137218"/>
                <a:gd name="connsiteY19" fmla="*/ 1589880 h 2523693"/>
                <a:gd name="connsiteX20" fmla="*/ 574993 w 3137218"/>
                <a:gd name="connsiteY20" fmla="*/ 1221580 h 2523693"/>
                <a:gd name="connsiteX21" fmla="*/ 700723 w 3137218"/>
                <a:gd name="connsiteY21" fmla="*/ 816896 h 2523693"/>
                <a:gd name="connsiteX22" fmla="*/ 663893 w 3137218"/>
                <a:gd name="connsiteY22" fmla="*/ 510380 h 2523693"/>
                <a:gd name="connsiteX23" fmla="*/ 397194 w 3137218"/>
                <a:gd name="connsiteY23" fmla="*/ 208756 h 2523693"/>
                <a:gd name="connsiteX24" fmla="*/ 132556 w 3137218"/>
                <a:gd name="connsiteY24" fmla="*/ 0 h 2523693"/>
                <a:gd name="connsiteX25" fmla="*/ 0 w 3137218"/>
                <a:gd name="connsiteY25" fmla="*/ 108742 h 2523693"/>
                <a:gd name="connsiteX0" fmla="*/ 0 w 3086418"/>
                <a:gd name="connsiteY0" fmla="*/ 150017 h 2523693"/>
                <a:gd name="connsiteX1" fmla="*/ 268605 w 3086418"/>
                <a:gd name="connsiteY1" fmla="*/ 397033 h 2523693"/>
                <a:gd name="connsiteX2" fmla="*/ 449898 w 3086418"/>
                <a:gd name="connsiteY2" fmla="*/ 626397 h 2523693"/>
                <a:gd name="connsiteX3" fmla="*/ 379731 w 3086418"/>
                <a:gd name="connsiteY3" fmla="*/ 1034255 h 2523693"/>
                <a:gd name="connsiteX4" fmla="*/ 57468 w 3086418"/>
                <a:gd name="connsiteY4" fmla="*/ 1488280 h 2523693"/>
                <a:gd name="connsiteX5" fmla="*/ 6668 w 3086418"/>
                <a:gd name="connsiteY5" fmla="*/ 1793080 h 2523693"/>
                <a:gd name="connsiteX6" fmla="*/ 101918 w 3086418"/>
                <a:gd name="connsiteY6" fmla="*/ 2091530 h 2523693"/>
                <a:gd name="connsiteX7" fmla="*/ 406718 w 3086418"/>
                <a:gd name="connsiteY7" fmla="*/ 2383630 h 2523693"/>
                <a:gd name="connsiteX8" fmla="*/ 857568 w 3086418"/>
                <a:gd name="connsiteY8" fmla="*/ 2512154 h 2523693"/>
                <a:gd name="connsiteX9" fmla="*/ 1410018 w 3086418"/>
                <a:gd name="connsiteY9" fmla="*/ 2506820 h 2523693"/>
                <a:gd name="connsiteX10" fmla="*/ 1931226 w 3086418"/>
                <a:gd name="connsiteY10" fmla="*/ 2417412 h 2523693"/>
                <a:gd name="connsiteX11" fmla="*/ 2521268 w 3086418"/>
                <a:gd name="connsiteY11" fmla="*/ 2237580 h 2523693"/>
                <a:gd name="connsiteX12" fmla="*/ 3086418 w 3086418"/>
                <a:gd name="connsiteY12" fmla="*/ 1894680 h 2523693"/>
                <a:gd name="connsiteX13" fmla="*/ 2775268 w 3086418"/>
                <a:gd name="connsiteY13" fmla="*/ 1532730 h 2523693"/>
                <a:gd name="connsiteX14" fmla="*/ 2146618 w 3086418"/>
                <a:gd name="connsiteY14" fmla="*/ 1850230 h 2523693"/>
                <a:gd name="connsiteX15" fmla="*/ 1568768 w 3086418"/>
                <a:gd name="connsiteY15" fmla="*/ 2028030 h 2523693"/>
                <a:gd name="connsiteX16" fmla="*/ 1092518 w 3086418"/>
                <a:gd name="connsiteY16" fmla="*/ 2116930 h 2523693"/>
                <a:gd name="connsiteX17" fmla="*/ 743268 w 3086418"/>
                <a:gd name="connsiteY17" fmla="*/ 2110580 h 2523693"/>
                <a:gd name="connsiteX18" fmla="*/ 374968 w 3086418"/>
                <a:gd name="connsiteY18" fmla="*/ 1920080 h 2523693"/>
                <a:gd name="connsiteX19" fmla="*/ 336868 w 3086418"/>
                <a:gd name="connsiteY19" fmla="*/ 1589880 h 2523693"/>
                <a:gd name="connsiteX20" fmla="*/ 524193 w 3086418"/>
                <a:gd name="connsiteY20" fmla="*/ 1221580 h 2523693"/>
                <a:gd name="connsiteX21" fmla="*/ 649923 w 3086418"/>
                <a:gd name="connsiteY21" fmla="*/ 816896 h 2523693"/>
                <a:gd name="connsiteX22" fmla="*/ 613093 w 3086418"/>
                <a:gd name="connsiteY22" fmla="*/ 510380 h 2523693"/>
                <a:gd name="connsiteX23" fmla="*/ 346394 w 3086418"/>
                <a:gd name="connsiteY23" fmla="*/ 208756 h 2523693"/>
                <a:gd name="connsiteX24" fmla="*/ 81756 w 3086418"/>
                <a:gd name="connsiteY24" fmla="*/ 0 h 2523693"/>
                <a:gd name="connsiteX25" fmla="*/ 0 w 3086418"/>
                <a:gd name="connsiteY25" fmla="*/ 150017 h 2523693"/>
                <a:gd name="connsiteX0" fmla="*/ 0 w 3086418"/>
                <a:gd name="connsiteY0" fmla="*/ 150017 h 2523693"/>
                <a:gd name="connsiteX1" fmla="*/ 268605 w 3086418"/>
                <a:gd name="connsiteY1" fmla="*/ 397033 h 2523693"/>
                <a:gd name="connsiteX2" fmla="*/ 449898 w 3086418"/>
                <a:gd name="connsiteY2" fmla="*/ 626397 h 2523693"/>
                <a:gd name="connsiteX3" fmla="*/ 299345 w 3086418"/>
                <a:gd name="connsiteY3" fmla="*/ 1064400 h 2523693"/>
                <a:gd name="connsiteX4" fmla="*/ 57468 w 3086418"/>
                <a:gd name="connsiteY4" fmla="*/ 1488280 h 2523693"/>
                <a:gd name="connsiteX5" fmla="*/ 6668 w 3086418"/>
                <a:gd name="connsiteY5" fmla="*/ 1793080 h 2523693"/>
                <a:gd name="connsiteX6" fmla="*/ 101918 w 3086418"/>
                <a:gd name="connsiteY6" fmla="*/ 2091530 h 2523693"/>
                <a:gd name="connsiteX7" fmla="*/ 406718 w 3086418"/>
                <a:gd name="connsiteY7" fmla="*/ 2383630 h 2523693"/>
                <a:gd name="connsiteX8" fmla="*/ 857568 w 3086418"/>
                <a:gd name="connsiteY8" fmla="*/ 2512154 h 2523693"/>
                <a:gd name="connsiteX9" fmla="*/ 1410018 w 3086418"/>
                <a:gd name="connsiteY9" fmla="*/ 2506820 h 2523693"/>
                <a:gd name="connsiteX10" fmla="*/ 1931226 w 3086418"/>
                <a:gd name="connsiteY10" fmla="*/ 2417412 h 2523693"/>
                <a:gd name="connsiteX11" fmla="*/ 2521268 w 3086418"/>
                <a:gd name="connsiteY11" fmla="*/ 2237580 h 2523693"/>
                <a:gd name="connsiteX12" fmla="*/ 3086418 w 3086418"/>
                <a:gd name="connsiteY12" fmla="*/ 1894680 h 2523693"/>
                <a:gd name="connsiteX13" fmla="*/ 2775268 w 3086418"/>
                <a:gd name="connsiteY13" fmla="*/ 1532730 h 2523693"/>
                <a:gd name="connsiteX14" fmla="*/ 2146618 w 3086418"/>
                <a:gd name="connsiteY14" fmla="*/ 1850230 h 2523693"/>
                <a:gd name="connsiteX15" fmla="*/ 1568768 w 3086418"/>
                <a:gd name="connsiteY15" fmla="*/ 2028030 h 2523693"/>
                <a:gd name="connsiteX16" fmla="*/ 1092518 w 3086418"/>
                <a:gd name="connsiteY16" fmla="*/ 2116930 h 2523693"/>
                <a:gd name="connsiteX17" fmla="*/ 743268 w 3086418"/>
                <a:gd name="connsiteY17" fmla="*/ 2110580 h 2523693"/>
                <a:gd name="connsiteX18" fmla="*/ 374968 w 3086418"/>
                <a:gd name="connsiteY18" fmla="*/ 1920080 h 2523693"/>
                <a:gd name="connsiteX19" fmla="*/ 336868 w 3086418"/>
                <a:gd name="connsiteY19" fmla="*/ 1589880 h 2523693"/>
                <a:gd name="connsiteX20" fmla="*/ 524193 w 3086418"/>
                <a:gd name="connsiteY20" fmla="*/ 1221580 h 2523693"/>
                <a:gd name="connsiteX21" fmla="*/ 649923 w 3086418"/>
                <a:gd name="connsiteY21" fmla="*/ 816896 h 2523693"/>
                <a:gd name="connsiteX22" fmla="*/ 613093 w 3086418"/>
                <a:gd name="connsiteY22" fmla="*/ 510380 h 2523693"/>
                <a:gd name="connsiteX23" fmla="*/ 346394 w 3086418"/>
                <a:gd name="connsiteY23" fmla="*/ 208756 h 2523693"/>
                <a:gd name="connsiteX24" fmla="*/ 81756 w 3086418"/>
                <a:gd name="connsiteY24" fmla="*/ 0 h 2523693"/>
                <a:gd name="connsiteX25" fmla="*/ 0 w 3086418"/>
                <a:gd name="connsiteY25" fmla="*/ 150017 h 2523693"/>
                <a:gd name="connsiteX0" fmla="*/ 0 w 3086418"/>
                <a:gd name="connsiteY0" fmla="*/ 150017 h 2523693"/>
                <a:gd name="connsiteX1" fmla="*/ 268605 w 3086418"/>
                <a:gd name="connsiteY1" fmla="*/ 397033 h 2523693"/>
                <a:gd name="connsiteX2" fmla="*/ 449898 w 3086418"/>
                <a:gd name="connsiteY2" fmla="*/ 626397 h 2523693"/>
                <a:gd name="connsiteX3" fmla="*/ 299345 w 3086418"/>
                <a:gd name="connsiteY3" fmla="*/ 1064400 h 2523693"/>
                <a:gd name="connsiteX4" fmla="*/ 57468 w 3086418"/>
                <a:gd name="connsiteY4" fmla="*/ 1488280 h 2523693"/>
                <a:gd name="connsiteX5" fmla="*/ 6668 w 3086418"/>
                <a:gd name="connsiteY5" fmla="*/ 1793080 h 2523693"/>
                <a:gd name="connsiteX6" fmla="*/ 101918 w 3086418"/>
                <a:gd name="connsiteY6" fmla="*/ 2091530 h 2523693"/>
                <a:gd name="connsiteX7" fmla="*/ 406718 w 3086418"/>
                <a:gd name="connsiteY7" fmla="*/ 2383630 h 2523693"/>
                <a:gd name="connsiteX8" fmla="*/ 857568 w 3086418"/>
                <a:gd name="connsiteY8" fmla="*/ 2512154 h 2523693"/>
                <a:gd name="connsiteX9" fmla="*/ 1410018 w 3086418"/>
                <a:gd name="connsiteY9" fmla="*/ 2506820 h 2523693"/>
                <a:gd name="connsiteX10" fmla="*/ 1931226 w 3086418"/>
                <a:gd name="connsiteY10" fmla="*/ 2417412 h 2523693"/>
                <a:gd name="connsiteX11" fmla="*/ 2521268 w 3086418"/>
                <a:gd name="connsiteY11" fmla="*/ 2237580 h 2523693"/>
                <a:gd name="connsiteX12" fmla="*/ 3086418 w 3086418"/>
                <a:gd name="connsiteY12" fmla="*/ 1894680 h 2523693"/>
                <a:gd name="connsiteX13" fmla="*/ 2775268 w 3086418"/>
                <a:gd name="connsiteY13" fmla="*/ 1532730 h 2523693"/>
                <a:gd name="connsiteX14" fmla="*/ 2146618 w 3086418"/>
                <a:gd name="connsiteY14" fmla="*/ 1850230 h 2523693"/>
                <a:gd name="connsiteX15" fmla="*/ 1568768 w 3086418"/>
                <a:gd name="connsiteY15" fmla="*/ 2028030 h 2523693"/>
                <a:gd name="connsiteX16" fmla="*/ 1092518 w 3086418"/>
                <a:gd name="connsiteY16" fmla="*/ 2116930 h 2523693"/>
                <a:gd name="connsiteX17" fmla="*/ 743268 w 3086418"/>
                <a:gd name="connsiteY17" fmla="*/ 2110580 h 2523693"/>
                <a:gd name="connsiteX18" fmla="*/ 374968 w 3086418"/>
                <a:gd name="connsiteY18" fmla="*/ 1920080 h 2523693"/>
                <a:gd name="connsiteX19" fmla="*/ 336868 w 3086418"/>
                <a:gd name="connsiteY19" fmla="*/ 1589880 h 2523693"/>
                <a:gd name="connsiteX20" fmla="*/ 524193 w 3086418"/>
                <a:gd name="connsiteY20" fmla="*/ 1221580 h 2523693"/>
                <a:gd name="connsiteX21" fmla="*/ 690117 w 3086418"/>
                <a:gd name="connsiteY21" fmla="*/ 816896 h 2523693"/>
                <a:gd name="connsiteX22" fmla="*/ 613093 w 3086418"/>
                <a:gd name="connsiteY22" fmla="*/ 510380 h 2523693"/>
                <a:gd name="connsiteX23" fmla="*/ 346394 w 3086418"/>
                <a:gd name="connsiteY23" fmla="*/ 208756 h 2523693"/>
                <a:gd name="connsiteX24" fmla="*/ 81756 w 3086418"/>
                <a:gd name="connsiteY24" fmla="*/ 0 h 2523693"/>
                <a:gd name="connsiteX25" fmla="*/ 0 w 3086418"/>
                <a:gd name="connsiteY25" fmla="*/ 150017 h 2523693"/>
                <a:gd name="connsiteX0" fmla="*/ 0 w 3086418"/>
                <a:gd name="connsiteY0" fmla="*/ 150017 h 2523693"/>
                <a:gd name="connsiteX1" fmla="*/ 268605 w 3086418"/>
                <a:gd name="connsiteY1" fmla="*/ 397033 h 2523693"/>
                <a:gd name="connsiteX2" fmla="*/ 449898 w 3086418"/>
                <a:gd name="connsiteY2" fmla="*/ 626397 h 2523693"/>
                <a:gd name="connsiteX3" fmla="*/ 299345 w 3086418"/>
                <a:gd name="connsiteY3" fmla="*/ 1064400 h 2523693"/>
                <a:gd name="connsiteX4" fmla="*/ 57468 w 3086418"/>
                <a:gd name="connsiteY4" fmla="*/ 1488280 h 2523693"/>
                <a:gd name="connsiteX5" fmla="*/ 6668 w 3086418"/>
                <a:gd name="connsiteY5" fmla="*/ 1793080 h 2523693"/>
                <a:gd name="connsiteX6" fmla="*/ 101918 w 3086418"/>
                <a:gd name="connsiteY6" fmla="*/ 2091530 h 2523693"/>
                <a:gd name="connsiteX7" fmla="*/ 406718 w 3086418"/>
                <a:gd name="connsiteY7" fmla="*/ 2383630 h 2523693"/>
                <a:gd name="connsiteX8" fmla="*/ 857568 w 3086418"/>
                <a:gd name="connsiteY8" fmla="*/ 2512154 h 2523693"/>
                <a:gd name="connsiteX9" fmla="*/ 1410018 w 3086418"/>
                <a:gd name="connsiteY9" fmla="*/ 2506820 h 2523693"/>
                <a:gd name="connsiteX10" fmla="*/ 1931226 w 3086418"/>
                <a:gd name="connsiteY10" fmla="*/ 2417412 h 2523693"/>
                <a:gd name="connsiteX11" fmla="*/ 2521268 w 3086418"/>
                <a:gd name="connsiteY11" fmla="*/ 2237580 h 2523693"/>
                <a:gd name="connsiteX12" fmla="*/ 3086418 w 3086418"/>
                <a:gd name="connsiteY12" fmla="*/ 1894680 h 2523693"/>
                <a:gd name="connsiteX13" fmla="*/ 2775268 w 3086418"/>
                <a:gd name="connsiteY13" fmla="*/ 1532730 h 2523693"/>
                <a:gd name="connsiteX14" fmla="*/ 2146618 w 3086418"/>
                <a:gd name="connsiteY14" fmla="*/ 1850230 h 2523693"/>
                <a:gd name="connsiteX15" fmla="*/ 1568768 w 3086418"/>
                <a:gd name="connsiteY15" fmla="*/ 2028030 h 2523693"/>
                <a:gd name="connsiteX16" fmla="*/ 1092518 w 3086418"/>
                <a:gd name="connsiteY16" fmla="*/ 2116930 h 2523693"/>
                <a:gd name="connsiteX17" fmla="*/ 743268 w 3086418"/>
                <a:gd name="connsiteY17" fmla="*/ 2110580 h 2523693"/>
                <a:gd name="connsiteX18" fmla="*/ 425210 w 3086418"/>
                <a:gd name="connsiteY18" fmla="*/ 1889935 h 2523693"/>
                <a:gd name="connsiteX19" fmla="*/ 336868 w 3086418"/>
                <a:gd name="connsiteY19" fmla="*/ 1589880 h 2523693"/>
                <a:gd name="connsiteX20" fmla="*/ 524193 w 3086418"/>
                <a:gd name="connsiteY20" fmla="*/ 1221580 h 2523693"/>
                <a:gd name="connsiteX21" fmla="*/ 690117 w 3086418"/>
                <a:gd name="connsiteY21" fmla="*/ 816896 h 2523693"/>
                <a:gd name="connsiteX22" fmla="*/ 613093 w 3086418"/>
                <a:gd name="connsiteY22" fmla="*/ 510380 h 2523693"/>
                <a:gd name="connsiteX23" fmla="*/ 346394 w 3086418"/>
                <a:gd name="connsiteY23" fmla="*/ 208756 h 2523693"/>
                <a:gd name="connsiteX24" fmla="*/ 81756 w 3086418"/>
                <a:gd name="connsiteY24" fmla="*/ 0 h 2523693"/>
                <a:gd name="connsiteX25" fmla="*/ 0 w 3086418"/>
                <a:gd name="connsiteY25" fmla="*/ 150017 h 2523693"/>
                <a:gd name="connsiteX0" fmla="*/ 0 w 3086418"/>
                <a:gd name="connsiteY0" fmla="*/ 150017 h 2523693"/>
                <a:gd name="connsiteX1" fmla="*/ 268605 w 3086418"/>
                <a:gd name="connsiteY1" fmla="*/ 397033 h 2523693"/>
                <a:gd name="connsiteX2" fmla="*/ 449898 w 3086418"/>
                <a:gd name="connsiteY2" fmla="*/ 626397 h 2523693"/>
                <a:gd name="connsiteX3" fmla="*/ 299345 w 3086418"/>
                <a:gd name="connsiteY3" fmla="*/ 1064400 h 2523693"/>
                <a:gd name="connsiteX4" fmla="*/ 57468 w 3086418"/>
                <a:gd name="connsiteY4" fmla="*/ 1488280 h 2523693"/>
                <a:gd name="connsiteX5" fmla="*/ 6668 w 3086418"/>
                <a:gd name="connsiteY5" fmla="*/ 1793080 h 2523693"/>
                <a:gd name="connsiteX6" fmla="*/ 101918 w 3086418"/>
                <a:gd name="connsiteY6" fmla="*/ 2091530 h 2523693"/>
                <a:gd name="connsiteX7" fmla="*/ 406718 w 3086418"/>
                <a:gd name="connsiteY7" fmla="*/ 2383630 h 2523693"/>
                <a:gd name="connsiteX8" fmla="*/ 857568 w 3086418"/>
                <a:gd name="connsiteY8" fmla="*/ 2512154 h 2523693"/>
                <a:gd name="connsiteX9" fmla="*/ 1410018 w 3086418"/>
                <a:gd name="connsiteY9" fmla="*/ 2506820 h 2523693"/>
                <a:gd name="connsiteX10" fmla="*/ 1931226 w 3086418"/>
                <a:gd name="connsiteY10" fmla="*/ 2417412 h 2523693"/>
                <a:gd name="connsiteX11" fmla="*/ 2521268 w 3086418"/>
                <a:gd name="connsiteY11" fmla="*/ 2237580 h 2523693"/>
                <a:gd name="connsiteX12" fmla="*/ 3086418 w 3086418"/>
                <a:gd name="connsiteY12" fmla="*/ 1894680 h 2523693"/>
                <a:gd name="connsiteX13" fmla="*/ 2775268 w 3086418"/>
                <a:gd name="connsiteY13" fmla="*/ 1532730 h 2523693"/>
                <a:gd name="connsiteX14" fmla="*/ 2146618 w 3086418"/>
                <a:gd name="connsiteY14" fmla="*/ 1850230 h 2523693"/>
                <a:gd name="connsiteX15" fmla="*/ 1568768 w 3086418"/>
                <a:gd name="connsiteY15" fmla="*/ 2028030 h 2523693"/>
                <a:gd name="connsiteX16" fmla="*/ 1092518 w 3086418"/>
                <a:gd name="connsiteY16" fmla="*/ 2116930 h 2523693"/>
                <a:gd name="connsiteX17" fmla="*/ 743268 w 3086418"/>
                <a:gd name="connsiteY17" fmla="*/ 2110580 h 2523693"/>
                <a:gd name="connsiteX18" fmla="*/ 425210 w 3086418"/>
                <a:gd name="connsiteY18" fmla="*/ 1889935 h 2523693"/>
                <a:gd name="connsiteX19" fmla="*/ 407207 w 3086418"/>
                <a:gd name="connsiteY19" fmla="*/ 1589880 h 2523693"/>
                <a:gd name="connsiteX20" fmla="*/ 524193 w 3086418"/>
                <a:gd name="connsiteY20" fmla="*/ 1221580 h 2523693"/>
                <a:gd name="connsiteX21" fmla="*/ 690117 w 3086418"/>
                <a:gd name="connsiteY21" fmla="*/ 816896 h 2523693"/>
                <a:gd name="connsiteX22" fmla="*/ 613093 w 3086418"/>
                <a:gd name="connsiteY22" fmla="*/ 510380 h 2523693"/>
                <a:gd name="connsiteX23" fmla="*/ 346394 w 3086418"/>
                <a:gd name="connsiteY23" fmla="*/ 208756 h 2523693"/>
                <a:gd name="connsiteX24" fmla="*/ 81756 w 3086418"/>
                <a:gd name="connsiteY24" fmla="*/ 0 h 2523693"/>
                <a:gd name="connsiteX25" fmla="*/ 0 w 3086418"/>
                <a:gd name="connsiteY25" fmla="*/ 150017 h 2523693"/>
                <a:gd name="connsiteX0" fmla="*/ 0 w 3086418"/>
                <a:gd name="connsiteY0" fmla="*/ 150017 h 2523693"/>
                <a:gd name="connsiteX1" fmla="*/ 268605 w 3086418"/>
                <a:gd name="connsiteY1" fmla="*/ 397033 h 2523693"/>
                <a:gd name="connsiteX2" fmla="*/ 449898 w 3086418"/>
                <a:gd name="connsiteY2" fmla="*/ 626397 h 2523693"/>
                <a:gd name="connsiteX3" fmla="*/ 299345 w 3086418"/>
                <a:gd name="connsiteY3" fmla="*/ 1064400 h 2523693"/>
                <a:gd name="connsiteX4" fmla="*/ 57468 w 3086418"/>
                <a:gd name="connsiteY4" fmla="*/ 1488280 h 2523693"/>
                <a:gd name="connsiteX5" fmla="*/ 6668 w 3086418"/>
                <a:gd name="connsiteY5" fmla="*/ 1793080 h 2523693"/>
                <a:gd name="connsiteX6" fmla="*/ 101918 w 3086418"/>
                <a:gd name="connsiteY6" fmla="*/ 2091530 h 2523693"/>
                <a:gd name="connsiteX7" fmla="*/ 406718 w 3086418"/>
                <a:gd name="connsiteY7" fmla="*/ 2383630 h 2523693"/>
                <a:gd name="connsiteX8" fmla="*/ 857568 w 3086418"/>
                <a:gd name="connsiteY8" fmla="*/ 2512154 h 2523693"/>
                <a:gd name="connsiteX9" fmla="*/ 1410018 w 3086418"/>
                <a:gd name="connsiteY9" fmla="*/ 2506820 h 2523693"/>
                <a:gd name="connsiteX10" fmla="*/ 1931226 w 3086418"/>
                <a:gd name="connsiteY10" fmla="*/ 2417412 h 2523693"/>
                <a:gd name="connsiteX11" fmla="*/ 2521268 w 3086418"/>
                <a:gd name="connsiteY11" fmla="*/ 2237580 h 2523693"/>
                <a:gd name="connsiteX12" fmla="*/ 3086418 w 3086418"/>
                <a:gd name="connsiteY12" fmla="*/ 1894680 h 2523693"/>
                <a:gd name="connsiteX13" fmla="*/ 2775268 w 3086418"/>
                <a:gd name="connsiteY13" fmla="*/ 1532730 h 2523693"/>
                <a:gd name="connsiteX14" fmla="*/ 2146618 w 3086418"/>
                <a:gd name="connsiteY14" fmla="*/ 1850230 h 2523693"/>
                <a:gd name="connsiteX15" fmla="*/ 1568768 w 3086418"/>
                <a:gd name="connsiteY15" fmla="*/ 2028030 h 2523693"/>
                <a:gd name="connsiteX16" fmla="*/ 1092518 w 3086418"/>
                <a:gd name="connsiteY16" fmla="*/ 2116930 h 2523693"/>
                <a:gd name="connsiteX17" fmla="*/ 743268 w 3086418"/>
                <a:gd name="connsiteY17" fmla="*/ 2110580 h 2523693"/>
                <a:gd name="connsiteX18" fmla="*/ 425210 w 3086418"/>
                <a:gd name="connsiteY18" fmla="*/ 1889935 h 2523693"/>
                <a:gd name="connsiteX19" fmla="*/ 397158 w 3086418"/>
                <a:gd name="connsiteY19" fmla="*/ 1620025 h 2523693"/>
                <a:gd name="connsiteX20" fmla="*/ 524193 w 3086418"/>
                <a:gd name="connsiteY20" fmla="*/ 1221580 h 2523693"/>
                <a:gd name="connsiteX21" fmla="*/ 690117 w 3086418"/>
                <a:gd name="connsiteY21" fmla="*/ 816896 h 2523693"/>
                <a:gd name="connsiteX22" fmla="*/ 613093 w 3086418"/>
                <a:gd name="connsiteY22" fmla="*/ 510380 h 2523693"/>
                <a:gd name="connsiteX23" fmla="*/ 346394 w 3086418"/>
                <a:gd name="connsiteY23" fmla="*/ 208756 h 2523693"/>
                <a:gd name="connsiteX24" fmla="*/ 81756 w 3086418"/>
                <a:gd name="connsiteY24" fmla="*/ 0 h 2523693"/>
                <a:gd name="connsiteX25" fmla="*/ 0 w 3086418"/>
                <a:gd name="connsiteY25" fmla="*/ 150017 h 2523693"/>
                <a:gd name="connsiteX0" fmla="*/ 0 w 3086418"/>
                <a:gd name="connsiteY0" fmla="*/ 150017 h 2523693"/>
                <a:gd name="connsiteX1" fmla="*/ 268605 w 3086418"/>
                <a:gd name="connsiteY1" fmla="*/ 397033 h 2523693"/>
                <a:gd name="connsiteX2" fmla="*/ 449898 w 3086418"/>
                <a:gd name="connsiteY2" fmla="*/ 626397 h 2523693"/>
                <a:gd name="connsiteX3" fmla="*/ 299345 w 3086418"/>
                <a:gd name="connsiteY3" fmla="*/ 1064400 h 2523693"/>
                <a:gd name="connsiteX4" fmla="*/ 57468 w 3086418"/>
                <a:gd name="connsiteY4" fmla="*/ 1488280 h 2523693"/>
                <a:gd name="connsiteX5" fmla="*/ 6668 w 3086418"/>
                <a:gd name="connsiteY5" fmla="*/ 1793080 h 2523693"/>
                <a:gd name="connsiteX6" fmla="*/ 101918 w 3086418"/>
                <a:gd name="connsiteY6" fmla="*/ 2091530 h 2523693"/>
                <a:gd name="connsiteX7" fmla="*/ 406718 w 3086418"/>
                <a:gd name="connsiteY7" fmla="*/ 2383630 h 2523693"/>
                <a:gd name="connsiteX8" fmla="*/ 857568 w 3086418"/>
                <a:gd name="connsiteY8" fmla="*/ 2512154 h 2523693"/>
                <a:gd name="connsiteX9" fmla="*/ 1410018 w 3086418"/>
                <a:gd name="connsiteY9" fmla="*/ 2506820 h 2523693"/>
                <a:gd name="connsiteX10" fmla="*/ 1931226 w 3086418"/>
                <a:gd name="connsiteY10" fmla="*/ 2417412 h 2523693"/>
                <a:gd name="connsiteX11" fmla="*/ 2521268 w 3086418"/>
                <a:gd name="connsiteY11" fmla="*/ 2237580 h 2523693"/>
                <a:gd name="connsiteX12" fmla="*/ 3086418 w 3086418"/>
                <a:gd name="connsiteY12" fmla="*/ 1894680 h 2523693"/>
                <a:gd name="connsiteX13" fmla="*/ 2775268 w 3086418"/>
                <a:gd name="connsiteY13" fmla="*/ 1532730 h 2523693"/>
                <a:gd name="connsiteX14" fmla="*/ 2146618 w 3086418"/>
                <a:gd name="connsiteY14" fmla="*/ 1850230 h 2523693"/>
                <a:gd name="connsiteX15" fmla="*/ 1568768 w 3086418"/>
                <a:gd name="connsiteY15" fmla="*/ 2028030 h 2523693"/>
                <a:gd name="connsiteX16" fmla="*/ 1092518 w 3086418"/>
                <a:gd name="connsiteY16" fmla="*/ 2116930 h 2523693"/>
                <a:gd name="connsiteX17" fmla="*/ 733220 w 3086418"/>
                <a:gd name="connsiteY17" fmla="*/ 2070387 h 2523693"/>
                <a:gd name="connsiteX18" fmla="*/ 425210 w 3086418"/>
                <a:gd name="connsiteY18" fmla="*/ 1889935 h 2523693"/>
                <a:gd name="connsiteX19" fmla="*/ 397158 w 3086418"/>
                <a:gd name="connsiteY19" fmla="*/ 1620025 h 2523693"/>
                <a:gd name="connsiteX20" fmla="*/ 524193 w 3086418"/>
                <a:gd name="connsiteY20" fmla="*/ 1221580 h 2523693"/>
                <a:gd name="connsiteX21" fmla="*/ 690117 w 3086418"/>
                <a:gd name="connsiteY21" fmla="*/ 816896 h 2523693"/>
                <a:gd name="connsiteX22" fmla="*/ 613093 w 3086418"/>
                <a:gd name="connsiteY22" fmla="*/ 510380 h 2523693"/>
                <a:gd name="connsiteX23" fmla="*/ 346394 w 3086418"/>
                <a:gd name="connsiteY23" fmla="*/ 208756 h 2523693"/>
                <a:gd name="connsiteX24" fmla="*/ 81756 w 3086418"/>
                <a:gd name="connsiteY24" fmla="*/ 0 h 2523693"/>
                <a:gd name="connsiteX25" fmla="*/ 0 w 3086418"/>
                <a:gd name="connsiteY25" fmla="*/ 150017 h 2523693"/>
                <a:gd name="connsiteX0" fmla="*/ 0 w 3086418"/>
                <a:gd name="connsiteY0" fmla="*/ 150017 h 2523693"/>
                <a:gd name="connsiteX1" fmla="*/ 268605 w 3086418"/>
                <a:gd name="connsiteY1" fmla="*/ 397033 h 2523693"/>
                <a:gd name="connsiteX2" fmla="*/ 449898 w 3086418"/>
                <a:gd name="connsiteY2" fmla="*/ 626397 h 2523693"/>
                <a:gd name="connsiteX3" fmla="*/ 299345 w 3086418"/>
                <a:gd name="connsiteY3" fmla="*/ 1064400 h 2523693"/>
                <a:gd name="connsiteX4" fmla="*/ 57468 w 3086418"/>
                <a:gd name="connsiteY4" fmla="*/ 1488280 h 2523693"/>
                <a:gd name="connsiteX5" fmla="*/ 6668 w 3086418"/>
                <a:gd name="connsiteY5" fmla="*/ 1793080 h 2523693"/>
                <a:gd name="connsiteX6" fmla="*/ 101918 w 3086418"/>
                <a:gd name="connsiteY6" fmla="*/ 2091530 h 2523693"/>
                <a:gd name="connsiteX7" fmla="*/ 406718 w 3086418"/>
                <a:gd name="connsiteY7" fmla="*/ 2383630 h 2523693"/>
                <a:gd name="connsiteX8" fmla="*/ 857568 w 3086418"/>
                <a:gd name="connsiteY8" fmla="*/ 2512154 h 2523693"/>
                <a:gd name="connsiteX9" fmla="*/ 1410018 w 3086418"/>
                <a:gd name="connsiteY9" fmla="*/ 2506820 h 2523693"/>
                <a:gd name="connsiteX10" fmla="*/ 1931226 w 3086418"/>
                <a:gd name="connsiteY10" fmla="*/ 2417412 h 2523693"/>
                <a:gd name="connsiteX11" fmla="*/ 2521268 w 3086418"/>
                <a:gd name="connsiteY11" fmla="*/ 2237580 h 2523693"/>
                <a:gd name="connsiteX12" fmla="*/ 3086418 w 3086418"/>
                <a:gd name="connsiteY12" fmla="*/ 1894680 h 2523693"/>
                <a:gd name="connsiteX13" fmla="*/ 2775268 w 3086418"/>
                <a:gd name="connsiteY13" fmla="*/ 1532730 h 2523693"/>
                <a:gd name="connsiteX14" fmla="*/ 2146618 w 3086418"/>
                <a:gd name="connsiteY14" fmla="*/ 1850230 h 2523693"/>
                <a:gd name="connsiteX15" fmla="*/ 1568768 w 3086418"/>
                <a:gd name="connsiteY15" fmla="*/ 2028030 h 2523693"/>
                <a:gd name="connsiteX16" fmla="*/ 1092518 w 3086418"/>
                <a:gd name="connsiteY16" fmla="*/ 2116930 h 2523693"/>
                <a:gd name="connsiteX17" fmla="*/ 733220 w 3086418"/>
                <a:gd name="connsiteY17" fmla="*/ 2070387 h 2523693"/>
                <a:gd name="connsiteX18" fmla="*/ 425210 w 3086418"/>
                <a:gd name="connsiteY18" fmla="*/ 1889935 h 2523693"/>
                <a:gd name="connsiteX19" fmla="*/ 397158 w 3086418"/>
                <a:gd name="connsiteY19" fmla="*/ 1620025 h 2523693"/>
                <a:gd name="connsiteX20" fmla="*/ 524193 w 3086418"/>
                <a:gd name="connsiteY20" fmla="*/ 1221580 h 2523693"/>
                <a:gd name="connsiteX21" fmla="*/ 720262 w 3086418"/>
                <a:gd name="connsiteY21" fmla="*/ 756606 h 2523693"/>
                <a:gd name="connsiteX22" fmla="*/ 613093 w 3086418"/>
                <a:gd name="connsiteY22" fmla="*/ 510380 h 2523693"/>
                <a:gd name="connsiteX23" fmla="*/ 346394 w 3086418"/>
                <a:gd name="connsiteY23" fmla="*/ 208756 h 2523693"/>
                <a:gd name="connsiteX24" fmla="*/ 81756 w 3086418"/>
                <a:gd name="connsiteY24" fmla="*/ 0 h 2523693"/>
                <a:gd name="connsiteX25" fmla="*/ 0 w 3086418"/>
                <a:gd name="connsiteY25" fmla="*/ 150017 h 2523693"/>
                <a:gd name="connsiteX0" fmla="*/ 0 w 3086418"/>
                <a:gd name="connsiteY0" fmla="*/ 150017 h 2523693"/>
                <a:gd name="connsiteX1" fmla="*/ 268605 w 3086418"/>
                <a:gd name="connsiteY1" fmla="*/ 397033 h 2523693"/>
                <a:gd name="connsiteX2" fmla="*/ 449898 w 3086418"/>
                <a:gd name="connsiteY2" fmla="*/ 626397 h 2523693"/>
                <a:gd name="connsiteX3" fmla="*/ 299345 w 3086418"/>
                <a:gd name="connsiteY3" fmla="*/ 1064400 h 2523693"/>
                <a:gd name="connsiteX4" fmla="*/ 57468 w 3086418"/>
                <a:gd name="connsiteY4" fmla="*/ 1488280 h 2523693"/>
                <a:gd name="connsiteX5" fmla="*/ 6668 w 3086418"/>
                <a:gd name="connsiteY5" fmla="*/ 1793080 h 2523693"/>
                <a:gd name="connsiteX6" fmla="*/ 101918 w 3086418"/>
                <a:gd name="connsiteY6" fmla="*/ 2091530 h 2523693"/>
                <a:gd name="connsiteX7" fmla="*/ 406718 w 3086418"/>
                <a:gd name="connsiteY7" fmla="*/ 2383630 h 2523693"/>
                <a:gd name="connsiteX8" fmla="*/ 857568 w 3086418"/>
                <a:gd name="connsiteY8" fmla="*/ 2512154 h 2523693"/>
                <a:gd name="connsiteX9" fmla="*/ 1410018 w 3086418"/>
                <a:gd name="connsiteY9" fmla="*/ 2506820 h 2523693"/>
                <a:gd name="connsiteX10" fmla="*/ 1931226 w 3086418"/>
                <a:gd name="connsiteY10" fmla="*/ 2417412 h 2523693"/>
                <a:gd name="connsiteX11" fmla="*/ 2521268 w 3086418"/>
                <a:gd name="connsiteY11" fmla="*/ 2237580 h 2523693"/>
                <a:gd name="connsiteX12" fmla="*/ 3086418 w 3086418"/>
                <a:gd name="connsiteY12" fmla="*/ 1894680 h 2523693"/>
                <a:gd name="connsiteX13" fmla="*/ 2775268 w 3086418"/>
                <a:gd name="connsiteY13" fmla="*/ 1532730 h 2523693"/>
                <a:gd name="connsiteX14" fmla="*/ 2146618 w 3086418"/>
                <a:gd name="connsiteY14" fmla="*/ 1850230 h 2523693"/>
                <a:gd name="connsiteX15" fmla="*/ 1568768 w 3086418"/>
                <a:gd name="connsiteY15" fmla="*/ 2028030 h 2523693"/>
                <a:gd name="connsiteX16" fmla="*/ 1092518 w 3086418"/>
                <a:gd name="connsiteY16" fmla="*/ 2116930 h 2523693"/>
                <a:gd name="connsiteX17" fmla="*/ 733220 w 3086418"/>
                <a:gd name="connsiteY17" fmla="*/ 2070387 h 2523693"/>
                <a:gd name="connsiteX18" fmla="*/ 425210 w 3086418"/>
                <a:gd name="connsiteY18" fmla="*/ 1889935 h 2523693"/>
                <a:gd name="connsiteX19" fmla="*/ 397158 w 3086418"/>
                <a:gd name="connsiteY19" fmla="*/ 1620025 h 2523693"/>
                <a:gd name="connsiteX20" fmla="*/ 524193 w 3086418"/>
                <a:gd name="connsiteY20" fmla="*/ 1221580 h 2523693"/>
                <a:gd name="connsiteX21" fmla="*/ 720262 w 3086418"/>
                <a:gd name="connsiteY21" fmla="*/ 756606 h 2523693"/>
                <a:gd name="connsiteX22" fmla="*/ 653286 w 3086418"/>
                <a:gd name="connsiteY22" fmla="*/ 510380 h 2523693"/>
                <a:gd name="connsiteX23" fmla="*/ 346394 w 3086418"/>
                <a:gd name="connsiteY23" fmla="*/ 208756 h 2523693"/>
                <a:gd name="connsiteX24" fmla="*/ 81756 w 3086418"/>
                <a:gd name="connsiteY24" fmla="*/ 0 h 2523693"/>
                <a:gd name="connsiteX25" fmla="*/ 0 w 3086418"/>
                <a:gd name="connsiteY25" fmla="*/ 150017 h 2523693"/>
                <a:gd name="connsiteX0" fmla="*/ 0 w 3086418"/>
                <a:gd name="connsiteY0" fmla="*/ 150017 h 2523693"/>
                <a:gd name="connsiteX1" fmla="*/ 268605 w 3086418"/>
                <a:gd name="connsiteY1" fmla="*/ 397033 h 2523693"/>
                <a:gd name="connsiteX2" fmla="*/ 449898 w 3086418"/>
                <a:gd name="connsiteY2" fmla="*/ 626397 h 2523693"/>
                <a:gd name="connsiteX3" fmla="*/ 299345 w 3086418"/>
                <a:gd name="connsiteY3" fmla="*/ 1064400 h 2523693"/>
                <a:gd name="connsiteX4" fmla="*/ 57468 w 3086418"/>
                <a:gd name="connsiteY4" fmla="*/ 1488280 h 2523693"/>
                <a:gd name="connsiteX5" fmla="*/ 6668 w 3086418"/>
                <a:gd name="connsiteY5" fmla="*/ 1793080 h 2523693"/>
                <a:gd name="connsiteX6" fmla="*/ 101918 w 3086418"/>
                <a:gd name="connsiteY6" fmla="*/ 2091530 h 2523693"/>
                <a:gd name="connsiteX7" fmla="*/ 406718 w 3086418"/>
                <a:gd name="connsiteY7" fmla="*/ 2383630 h 2523693"/>
                <a:gd name="connsiteX8" fmla="*/ 857568 w 3086418"/>
                <a:gd name="connsiteY8" fmla="*/ 2512154 h 2523693"/>
                <a:gd name="connsiteX9" fmla="*/ 1410018 w 3086418"/>
                <a:gd name="connsiteY9" fmla="*/ 2506820 h 2523693"/>
                <a:gd name="connsiteX10" fmla="*/ 1931226 w 3086418"/>
                <a:gd name="connsiteY10" fmla="*/ 2417412 h 2523693"/>
                <a:gd name="connsiteX11" fmla="*/ 2521268 w 3086418"/>
                <a:gd name="connsiteY11" fmla="*/ 2237580 h 2523693"/>
                <a:gd name="connsiteX12" fmla="*/ 3086418 w 3086418"/>
                <a:gd name="connsiteY12" fmla="*/ 1894680 h 2523693"/>
                <a:gd name="connsiteX13" fmla="*/ 2775268 w 3086418"/>
                <a:gd name="connsiteY13" fmla="*/ 1532730 h 2523693"/>
                <a:gd name="connsiteX14" fmla="*/ 2146618 w 3086418"/>
                <a:gd name="connsiteY14" fmla="*/ 1850230 h 2523693"/>
                <a:gd name="connsiteX15" fmla="*/ 1568768 w 3086418"/>
                <a:gd name="connsiteY15" fmla="*/ 2028030 h 2523693"/>
                <a:gd name="connsiteX16" fmla="*/ 1092518 w 3086418"/>
                <a:gd name="connsiteY16" fmla="*/ 2116930 h 2523693"/>
                <a:gd name="connsiteX17" fmla="*/ 733220 w 3086418"/>
                <a:gd name="connsiteY17" fmla="*/ 2070387 h 2523693"/>
                <a:gd name="connsiteX18" fmla="*/ 425210 w 3086418"/>
                <a:gd name="connsiteY18" fmla="*/ 1889935 h 2523693"/>
                <a:gd name="connsiteX19" fmla="*/ 427303 w 3086418"/>
                <a:gd name="connsiteY19" fmla="*/ 1579832 h 2523693"/>
                <a:gd name="connsiteX20" fmla="*/ 524193 w 3086418"/>
                <a:gd name="connsiteY20" fmla="*/ 1221580 h 2523693"/>
                <a:gd name="connsiteX21" fmla="*/ 720262 w 3086418"/>
                <a:gd name="connsiteY21" fmla="*/ 756606 h 2523693"/>
                <a:gd name="connsiteX22" fmla="*/ 653286 w 3086418"/>
                <a:gd name="connsiteY22" fmla="*/ 510380 h 2523693"/>
                <a:gd name="connsiteX23" fmla="*/ 346394 w 3086418"/>
                <a:gd name="connsiteY23" fmla="*/ 208756 h 2523693"/>
                <a:gd name="connsiteX24" fmla="*/ 81756 w 3086418"/>
                <a:gd name="connsiteY24" fmla="*/ 0 h 2523693"/>
                <a:gd name="connsiteX25" fmla="*/ 0 w 3086418"/>
                <a:gd name="connsiteY25" fmla="*/ 150017 h 2523693"/>
                <a:gd name="connsiteX0" fmla="*/ 0 w 3086418"/>
                <a:gd name="connsiteY0" fmla="*/ 150017 h 2523693"/>
                <a:gd name="connsiteX1" fmla="*/ 268605 w 3086418"/>
                <a:gd name="connsiteY1" fmla="*/ 397033 h 2523693"/>
                <a:gd name="connsiteX2" fmla="*/ 449898 w 3086418"/>
                <a:gd name="connsiteY2" fmla="*/ 626397 h 2523693"/>
                <a:gd name="connsiteX3" fmla="*/ 299345 w 3086418"/>
                <a:gd name="connsiteY3" fmla="*/ 1064400 h 2523693"/>
                <a:gd name="connsiteX4" fmla="*/ 57468 w 3086418"/>
                <a:gd name="connsiteY4" fmla="*/ 1488280 h 2523693"/>
                <a:gd name="connsiteX5" fmla="*/ 6668 w 3086418"/>
                <a:gd name="connsiteY5" fmla="*/ 1793080 h 2523693"/>
                <a:gd name="connsiteX6" fmla="*/ 101918 w 3086418"/>
                <a:gd name="connsiteY6" fmla="*/ 2091530 h 2523693"/>
                <a:gd name="connsiteX7" fmla="*/ 406718 w 3086418"/>
                <a:gd name="connsiteY7" fmla="*/ 2383630 h 2523693"/>
                <a:gd name="connsiteX8" fmla="*/ 857568 w 3086418"/>
                <a:gd name="connsiteY8" fmla="*/ 2512154 h 2523693"/>
                <a:gd name="connsiteX9" fmla="*/ 1410018 w 3086418"/>
                <a:gd name="connsiteY9" fmla="*/ 2506820 h 2523693"/>
                <a:gd name="connsiteX10" fmla="*/ 1931226 w 3086418"/>
                <a:gd name="connsiteY10" fmla="*/ 2417412 h 2523693"/>
                <a:gd name="connsiteX11" fmla="*/ 2521268 w 3086418"/>
                <a:gd name="connsiteY11" fmla="*/ 2237580 h 2523693"/>
                <a:gd name="connsiteX12" fmla="*/ 3086418 w 3086418"/>
                <a:gd name="connsiteY12" fmla="*/ 1894680 h 2523693"/>
                <a:gd name="connsiteX13" fmla="*/ 2775268 w 3086418"/>
                <a:gd name="connsiteY13" fmla="*/ 1532730 h 2523693"/>
                <a:gd name="connsiteX14" fmla="*/ 2146618 w 3086418"/>
                <a:gd name="connsiteY14" fmla="*/ 1850230 h 2523693"/>
                <a:gd name="connsiteX15" fmla="*/ 1568768 w 3086418"/>
                <a:gd name="connsiteY15" fmla="*/ 2028030 h 2523693"/>
                <a:gd name="connsiteX16" fmla="*/ 1092518 w 3086418"/>
                <a:gd name="connsiteY16" fmla="*/ 2116930 h 2523693"/>
                <a:gd name="connsiteX17" fmla="*/ 733220 w 3086418"/>
                <a:gd name="connsiteY17" fmla="*/ 2070387 h 2523693"/>
                <a:gd name="connsiteX18" fmla="*/ 475452 w 3086418"/>
                <a:gd name="connsiteY18" fmla="*/ 1899983 h 2523693"/>
                <a:gd name="connsiteX19" fmla="*/ 427303 w 3086418"/>
                <a:gd name="connsiteY19" fmla="*/ 1579832 h 2523693"/>
                <a:gd name="connsiteX20" fmla="*/ 524193 w 3086418"/>
                <a:gd name="connsiteY20" fmla="*/ 1221580 h 2523693"/>
                <a:gd name="connsiteX21" fmla="*/ 720262 w 3086418"/>
                <a:gd name="connsiteY21" fmla="*/ 756606 h 2523693"/>
                <a:gd name="connsiteX22" fmla="*/ 653286 w 3086418"/>
                <a:gd name="connsiteY22" fmla="*/ 510380 h 2523693"/>
                <a:gd name="connsiteX23" fmla="*/ 346394 w 3086418"/>
                <a:gd name="connsiteY23" fmla="*/ 208756 h 2523693"/>
                <a:gd name="connsiteX24" fmla="*/ 81756 w 3086418"/>
                <a:gd name="connsiteY24" fmla="*/ 0 h 2523693"/>
                <a:gd name="connsiteX25" fmla="*/ 0 w 3086418"/>
                <a:gd name="connsiteY25" fmla="*/ 150017 h 2523693"/>
                <a:gd name="connsiteX0" fmla="*/ 0 w 3086418"/>
                <a:gd name="connsiteY0" fmla="*/ 150017 h 2523693"/>
                <a:gd name="connsiteX1" fmla="*/ 268605 w 3086418"/>
                <a:gd name="connsiteY1" fmla="*/ 397033 h 2523693"/>
                <a:gd name="connsiteX2" fmla="*/ 449898 w 3086418"/>
                <a:gd name="connsiteY2" fmla="*/ 626397 h 2523693"/>
                <a:gd name="connsiteX3" fmla="*/ 299345 w 3086418"/>
                <a:gd name="connsiteY3" fmla="*/ 1064400 h 2523693"/>
                <a:gd name="connsiteX4" fmla="*/ 57468 w 3086418"/>
                <a:gd name="connsiteY4" fmla="*/ 1488280 h 2523693"/>
                <a:gd name="connsiteX5" fmla="*/ 6668 w 3086418"/>
                <a:gd name="connsiteY5" fmla="*/ 1793080 h 2523693"/>
                <a:gd name="connsiteX6" fmla="*/ 101918 w 3086418"/>
                <a:gd name="connsiteY6" fmla="*/ 2091530 h 2523693"/>
                <a:gd name="connsiteX7" fmla="*/ 406718 w 3086418"/>
                <a:gd name="connsiteY7" fmla="*/ 2383630 h 2523693"/>
                <a:gd name="connsiteX8" fmla="*/ 857568 w 3086418"/>
                <a:gd name="connsiteY8" fmla="*/ 2512154 h 2523693"/>
                <a:gd name="connsiteX9" fmla="*/ 1410018 w 3086418"/>
                <a:gd name="connsiteY9" fmla="*/ 2506820 h 2523693"/>
                <a:gd name="connsiteX10" fmla="*/ 1931226 w 3086418"/>
                <a:gd name="connsiteY10" fmla="*/ 2417412 h 2523693"/>
                <a:gd name="connsiteX11" fmla="*/ 2521268 w 3086418"/>
                <a:gd name="connsiteY11" fmla="*/ 2237580 h 2523693"/>
                <a:gd name="connsiteX12" fmla="*/ 3086418 w 3086418"/>
                <a:gd name="connsiteY12" fmla="*/ 1894680 h 2523693"/>
                <a:gd name="connsiteX13" fmla="*/ 2775268 w 3086418"/>
                <a:gd name="connsiteY13" fmla="*/ 1532730 h 2523693"/>
                <a:gd name="connsiteX14" fmla="*/ 2146618 w 3086418"/>
                <a:gd name="connsiteY14" fmla="*/ 1850230 h 2523693"/>
                <a:gd name="connsiteX15" fmla="*/ 1568768 w 3086418"/>
                <a:gd name="connsiteY15" fmla="*/ 2028030 h 2523693"/>
                <a:gd name="connsiteX16" fmla="*/ 1092518 w 3086418"/>
                <a:gd name="connsiteY16" fmla="*/ 2116930 h 2523693"/>
                <a:gd name="connsiteX17" fmla="*/ 733220 w 3086418"/>
                <a:gd name="connsiteY17" fmla="*/ 2070387 h 2523693"/>
                <a:gd name="connsiteX18" fmla="*/ 475452 w 3086418"/>
                <a:gd name="connsiteY18" fmla="*/ 1899983 h 2523693"/>
                <a:gd name="connsiteX19" fmla="*/ 427303 w 3086418"/>
                <a:gd name="connsiteY19" fmla="*/ 1579832 h 2523693"/>
                <a:gd name="connsiteX20" fmla="*/ 544290 w 3086418"/>
                <a:gd name="connsiteY20" fmla="*/ 1221580 h 2523693"/>
                <a:gd name="connsiteX21" fmla="*/ 720262 w 3086418"/>
                <a:gd name="connsiteY21" fmla="*/ 756606 h 2523693"/>
                <a:gd name="connsiteX22" fmla="*/ 653286 w 3086418"/>
                <a:gd name="connsiteY22" fmla="*/ 510380 h 2523693"/>
                <a:gd name="connsiteX23" fmla="*/ 346394 w 3086418"/>
                <a:gd name="connsiteY23" fmla="*/ 208756 h 2523693"/>
                <a:gd name="connsiteX24" fmla="*/ 81756 w 3086418"/>
                <a:gd name="connsiteY24" fmla="*/ 0 h 2523693"/>
                <a:gd name="connsiteX25" fmla="*/ 0 w 3086418"/>
                <a:gd name="connsiteY25" fmla="*/ 150017 h 2523693"/>
                <a:gd name="connsiteX0" fmla="*/ 0 w 3264336"/>
                <a:gd name="connsiteY0" fmla="*/ 124766 h 2523693"/>
                <a:gd name="connsiteX1" fmla="*/ 446523 w 3264336"/>
                <a:gd name="connsiteY1" fmla="*/ 397033 h 2523693"/>
                <a:gd name="connsiteX2" fmla="*/ 627816 w 3264336"/>
                <a:gd name="connsiteY2" fmla="*/ 626397 h 2523693"/>
                <a:gd name="connsiteX3" fmla="*/ 477263 w 3264336"/>
                <a:gd name="connsiteY3" fmla="*/ 1064400 h 2523693"/>
                <a:gd name="connsiteX4" fmla="*/ 235386 w 3264336"/>
                <a:gd name="connsiteY4" fmla="*/ 1488280 h 2523693"/>
                <a:gd name="connsiteX5" fmla="*/ 184586 w 3264336"/>
                <a:gd name="connsiteY5" fmla="*/ 1793080 h 2523693"/>
                <a:gd name="connsiteX6" fmla="*/ 279836 w 3264336"/>
                <a:gd name="connsiteY6" fmla="*/ 2091530 h 2523693"/>
                <a:gd name="connsiteX7" fmla="*/ 584636 w 3264336"/>
                <a:gd name="connsiteY7" fmla="*/ 2383630 h 2523693"/>
                <a:gd name="connsiteX8" fmla="*/ 1035486 w 3264336"/>
                <a:gd name="connsiteY8" fmla="*/ 2512154 h 2523693"/>
                <a:gd name="connsiteX9" fmla="*/ 1587936 w 3264336"/>
                <a:gd name="connsiteY9" fmla="*/ 2506820 h 2523693"/>
                <a:gd name="connsiteX10" fmla="*/ 2109144 w 3264336"/>
                <a:gd name="connsiteY10" fmla="*/ 2417412 h 2523693"/>
                <a:gd name="connsiteX11" fmla="*/ 2699186 w 3264336"/>
                <a:gd name="connsiteY11" fmla="*/ 2237580 h 2523693"/>
                <a:gd name="connsiteX12" fmla="*/ 3264336 w 3264336"/>
                <a:gd name="connsiteY12" fmla="*/ 1894680 h 2523693"/>
                <a:gd name="connsiteX13" fmla="*/ 2953186 w 3264336"/>
                <a:gd name="connsiteY13" fmla="*/ 1532730 h 2523693"/>
                <a:gd name="connsiteX14" fmla="*/ 2324536 w 3264336"/>
                <a:gd name="connsiteY14" fmla="*/ 1850230 h 2523693"/>
                <a:gd name="connsiteX15" fmla="*/ 1746686 w 3264336"/>
                <a:gd name="connsiteY15" fmla="*/ 2028030 h 2523693"/>
                <a:gd name="connsiteX16" fmla="*/ 1270436 w 3264336"/>
                <a:gd name="connsiteY16" fmla="*/ 2116930 h 2523693"/>
                <a:gd name="connsiteX17" fmla="*/ 911138 w 3264336"/>
                <a:gd name="connsiteY17" fmla="*/ 2070387 h 2523693"/>
                <a:gd name="connsiteX18" fmla="*/ 653370 w 3264336"/>
                <a:gd name="connsiteY18" fmla="*/ 1899983 h 2523693"/>
                <a:gd name="connsiteX19" fmla="*/ 605221 w 3264336"/>
                <a:gd name="connsiteY19" fmla="*/ 1579832 h 2523693"/>
                <a:gd name="connsiteX20" fmla="*/ 722208 w 3264336"/>
                <a:gd name="connsiteY20" fmla="*/ 1221580 h 2523693"/>
                <a:gd name="connsiteX21" fmla="*/ 898180 w 3264336"/>
                <a:gd name="connsiteY21" fmla="*/ 756606 h 2523693"/>
                <a:gd name="connsiteX22" fmla="*/ 831204 w 3264336"/>
                <a:gd name="connsiteY22" fmla="*/ 510380 h 2523693"/>
                <a:gd name="connsiteX23" fmla="*/ 524312 w 3264336"/>
                <a:gd name="connsiteY23" fmla="*/ 208756 h 2523693"/>
                <a:gd name="connsiteX24" fmla="*/ 259674 w 3264336"/>
                <a:gd name="connsiteY24" fmla="*/ 0 h 2523693"/>
                <a:gd name="connsiteX25" fmla="*/ 0 w 3264336"/>
                <a:gd name="connsiteY25" fmla="*/ 124766 h 2523693"/>
                <a:gd name="connsiteX0" fmla="*/ 0 w 3264336"/>
                <a:gd name="connsiteY0" fmla="*/ 170216 h 2569143"/>
                <a:gd name="connsiteX1" fmla="*/ 446523 w 3264336"/>
                <a:gd name="connsiteY1" fmla="*/ 442483 h 2569143"/>
                <a:gd name="connsiteX2" fmla="*/ 627816 w 3264336"/>
                <a:gd name="connsiteY2" fmla="*/ 671847 h 2569143"/>
                <a:gd name="connsiteX3" fmla="*/ 477263 w 3264336"/>
                <a:gd name="connsiteY3" fmla="*/ 1109850 h 2569143"/>
                <a:gd name="connsiteX4" fmla="*/ 235386 w 3264336"/>
                <a:gd name="connsiteY4" fmla="*/ 1533730 h 2569143"/>
                <a:gd name="connsiteX5" fmla="*/ 184586 w 3264336"/>
                <a:gd name="connsiteY5" fmla="*/ 1838530 h 2569143"/>
                <a:gd name="connsiteX6" fmla="*/ 279836 w 3264336"/>
                <a:gd name="connsiteY6" fmla="*/ 2136980 h 2569143"/>
                <a:gd name="connsiteX7" fmla="*/ 584636 w 3264336"/>
                <a:gd name="connsiteY7" fmla="*/ 2429080 h 2569143"/>
                <a:gd name="connsiteX8" fmla="*/ 1035486 w 3264336"/>
                <a:gd name="connsiteY8" fmla="*/ 2557604 h 2569143"/>
                <a:gd name="connsiteX9" fmla="*/ 1587936 w 3264336"/>
                <a:gd name="connsiteY9" fmla="*/ 2552270 h 2569143"/>
                <a:gd name="connsiteX10" fmla="*/ 2109144 w 3264336"/>
                <a:gd name="connsiteY10" fmla="*/ 2462862 h 2569143"/>
                <a:gd name="connsiteX11" fmla="*/ 2699186 w 3264336"/>
                <a:gd name="connsiteY11" fmla="*/ 2283030 h 2569143"/>
                <a:gd name="connsiteX12" fmla="*/ 3264336 w 3264336"/>
                <a:gd name="connsiteY12" fmla="*/ 1940130 h 2569143"/>
                <a:gd name="connsiteX13" fmla="*/ 2953186 w 3264336"/>
                <a:gd name="connsiteY13" fmla="*/ 1578180 h 2569143"/>
                <a:gd name="connsiteX14" fmla="*/ 2324536 w 3264336"/>
                <a:gd name="connsiteY14" fmla="*/ 1895680 h 2569143"/>
                <a:gd name="connsiteX15" fmla="*/ 1746686 w 3264336"/>
                <a:gd name="connsiteY15" fmla="*/ 2073480 h 2569143"/>
                <a:gd name="connsiteX16" fmla="*/ 1270436 w 3264336"/>
                <a:gd name="connsiteY16" fmla="*/ 2162380 h 2569143"/>
                <a:gd name="connsiteX17" fmla="*/ 911138 w 3264336"/>
                <a:gd name="connsiteY17" fmla="*/ 2115837 h 2569143"/>
                <a:gd name="connsiteX18" fmla="*/ 653370 w 3264336"/>
                <a:gd name="connsiteY18" fmla="*/ 1945433 h 2569143"/>
                <a:gd name="connsiteX19" fmla="*/ 605221 w 3264336"/>
                <a:gd name="connsiteY19" fmla="*/ 1625282 h 2569143"/>
                <a:gd name="connsiteX20" fmla="*/ 722208 w 3264336"/>
                <a:gd name="connsiteY20" fmla="*/ 1267030 h 2569143"/>
                <a:gd name="connsiteX21" fmla="*/ 898180 w 3264336"/>
                <a:gd name="connsiteY21" fmla="*/ 802056 h 2569143"/>
                <a:gd name="connsiteX22" fmla="*/ 831204 w 3264336"/>
                <a:gd name="connsiteY22" fmla="*/ 555830 h 2569143"/>
                <a:gd name="connsiteX23" fmla="*/ 524312 w 3264336"/>
                <a:gd name="connsiteY23" fmla="*/ 254206 h 2569143"/>
                <a:gd name="connsiteX24" fmla="*/ 106467 w 3264336"/>
                <a:gd name="connsiteY24" fmla="*/ 0 h 2569143"/>
                <a:gd name="connsiteX25" fmla="*/ 0 w 3264336"/>
                <a:gd name="connsiteY25" fmla="*/ 170216 h 2569143"/>
                <a:gd name="connsiteX0" fmla="*/ 0 w 3264336"/>
                <a:gd name="connsiteY0" fmla="*/ 170216 h 2569143"/>
                <a:gd name="connsiteX1" fmla="*/ 446523 w 3264336"/>
                <a:gd name="connsiteY1" fmla="*/ 442483 h 2569143"/>
                <a:gd name="connsiteX2" fmla="*/ 627816 w 3264336"/>
                <a:gd name="connsiteY2" fmla="*/ 671847 h 2569143"/>
                <a:gd name="connsiteX3" fmla="*/ 477263 w 3264336"/>
                <a:gd name="connsiteY3" fmla="*/ 1109850 h 2569143"/>
                <a:gd name="connsiteX4" fmla="*/ 235386 w 3264336"/>
                <a:gd name="connsiteY4" fmla="*/ 1533730 h 2569143"/>
                <a:gd name="connsiteX5" fmla="*/ 184586 w 3264336"/>
                <a:gd name="connsiteY5" fmla="*/ 1838530 h 2569143"/>
                <a:gd name="connsiteX6" fmla="*/ 279836 w 3264336"/>
                <a:gd name="connsiteY6" fmla="*/ 2136980 h 2569143"/>
                <a:gd name="connsiteX7" fmla="*/ 584636 w 3264336"/>
                <a:gd name="connsiteY7" fmla="*/ 2429080 h 2569143"/>
                <a:gd name="connsiteX8" fmla="*/ 1035486 w 3264336"/>
                <a:gd name="connsiteY8" fmla="*/ 2557604 h 2569143"/>
                <a:gd name="connsiteX9" fmla="*/ 1587936 w 3264336"/>
                <a:gd name="connsiteY9" fmla="*/ 2552270 h 2569143"/>
                <a:gd name="connsiteX10" fmla="*/ 2109144 w 3264336"/>
                <a:gd name="connsiteY10" fmla="*/ 2462862 h 2569143"/>
                <a:gd name="connsiteX11" fmla="*/ 2699186 w 3264336"/>
                <a:gd name="connsiteY11" fmla="*/ 2283030 h 2569143"/>
                <a:gd name="connsiteX12" fmla="*/ 3264336 w 3264336"/>
                <a:gd name="connsiteY12" fmla="*/ 1940130 h 2569143"/>
                <a:gd name="connsiteX13" fmla="*/ 2953186 w 3264336"/>
                <a:gd name="connsiteY13" fmla="*/ 1578180 h 2569143"/>
                <a:gd name="connsiteX14" fmla="*/ 2324536 w 3264336"/>
                <a:gd name="connsiteY14" fmla="*/ 1895680 h 2569143"/>
                <a:gd name="connsiteX15" fmla="*/ 1746686 w 3264336"/>
                <a:gd name="connsiteY15" fmla="*/ 2073480 h 2569143"/>
                <a:gd name="connsiteX16" fmla="*/ 1270436 w 3264336"/>
                <a:gd name="connsiteY16" fmla="*/ 2162380 h 2569143"/>
                <a:gd name="connsiteX17" fmla="*/ 911138 w 3264336"/>
                <a:gd name="connsiteY17" fmla="*/ 2115837 h 2569143"/>
                <a:gd name="connsiteX18" fmla="*/ 653370 w 3264336"/>
                <a:gd name="connsiteY18" fmla="*/ 1945433 h 2569143"/>
                <a:gd name="connsiteX19" fmla="*/ 605221 w 3264336"/>
                <a:gd name="connsiteY19" fmla="*/ 1625282 h 2569143"/>
                <a:gd name="connsiteX20" fmla="*/ 722208 w 3264336"/>
                <a:gd name="connsiteY20" fmla="*/ 1267030 h 2569143"/>
                <a:gd name="connsiteX21" fmla="*/ 898180 w 3264336"/>
                <a:gd name="connsiteY21" fmla="*/ 802056 h 2569143"/>
                <a:gd name="connsiteX22" fmla="*/ 831204 w 3264336"/>
                <a:gd name="connsiteY22" fmla="*/ 555830 h 2569143"/>
                <a:gd name="connsiteX23" fmla="*/ 524312 w 3264336"/>
                <a:gd name="connsiteY23" fmla="*/ 254206 h 2569143"/>
                <a:gd name="connsiteX24" fmla="*/ 106467 w 3264336"/>
                <a:gd name="connsiteY24" fmla="*/ 0 h 2569143"/>
                <a:gd name="connsiteX25" fmla="*/ 0 w 3264336"/>
                <a:gd name="connsiteY25" fmla="*/ 170216 h 2569143"/>
                <a:gd name="connsiteX0" fmla="*/ 0 w 3264336"/>
                <a:gd name="connsiteY0" fmla="*/ 170216 h 2569143"/>
                <a:gd name="connsiteX1" fmla="*/ 446523 w 3264336"/>
                <a:gd name="connsiteY1" fmla="*/ 442483 h 2569143"/>
                <a:gd name="connsiteX2" fmla="*/ 627816 w 3264336"/>
                <a:gd name="connsiteY2" fmla="*/ 671847 h 2569143"/>
                <a:gd name="connsiteX3" fmla="*/ 477263 w 3264336"/>
                <a:gd name="connsiteY3" fmla="*/ 1109850 h 2569143"/>
                <a:gd name="connsiteX4" fmla="*/ 235386 w 3264336"/>
                <a:gd name="connsiteY4" fmla="*/ 1533730 h 2569143"/>
                <a:gd name="connsiteX5" fmla="*/ 184586 w 3264336"/>
                <a:gd name="connsiteY5" fmla="*/ 1838530 h 2569143"/>
                <a:gd name="connsiteX6" fmla="*/ 279836 w 3264336"/>
                <a:gd name="connsiteY6" fmla="*/ 2136980 h 2569143"/>
                <a:gd name="connsiteX7" fmla="*/ 584636 w 3264336"/>
                <a:gd name="connsiteY7" fmla="*/ 2429080 h 2569143"/>
                <a:gd name="connsiteX8" fmla="*/ 1035486 w 3264336"/>
                <a:gd name="connsiteY8" fmla="*/ 2557604 h 2569143"/>
                <a:gd name="connsiteX9" fmla="*/ 1587936 w 3264336"/>
                <a:gd name="connsiteY9" fmla="*/ 2552270 h 2569143"/>
                <a:gd name="connsiteX10" fmla="*/ 2109144 w 3264336"/>
                <a:gd name="connsiteY10" fmla="*/ 2462862 h 2569143"/>
                <a:gd name="connsiteX11" fmla="*/ 2699186 w 3264336"/>
                <a:gd name="connsiteY11" fmla="*/ 2283030 h 2569143"/>
                <a:gd name="connsiteX12" fmla="*/ 3264336 w 3264336"/>
                <a:gd name="connsiteY12" fmla="*/ 1940130 h 2569143"/>
                <a:gd name="connsiteX13" fmla="*/ 2953186 w 3264336"/>
                <a:gd name="connsiteY13" fmla="*/ 1578180 h 2569143"/>
                <a:gd name="connsiteX14" fmla="*/ 2324536 w 3264336"/>
                <a:gd name="connsiteY14" fmla="*/ 1895680 h 2569143"/>
                <a:gd name="connsiteX15" fmla="*/ 1746686 w 3264336"/>
                <a:gd name="connsiteY15" fmla="*/ 2073480 h 2569143"/>
                <a:gd name="connsiteX16" fmla="*/ 1270436 w 3264336"/>
                <a:gd name="connsiteY16" fmla="*/ 2162380 h 2569143"/>
                <a:gd name="connsiteX17" fmla="*/ 911138 w 3264336"/>
                <a:gd name="connsiteY17" fmla="*/ 2115837 h 2569143"/>
                <a:gd name="connsiteX18" fmla="*/ 653370 w 3264336"/>
                <a:gd name="connsiteY18" fmla="*/ 1945433 h 2569143"/>
                <a:gd name="connsiteX19" fmla="*/ 605221 w 3264336"/>
                <a:gd name="connsiteY19" fmla="*/ 1625282 h 2569143"/>
                <a:gd name="connsiteX20" fmla="*/ 722208 w 3264336"/>
                <a:gd name="connsiteY20" fmla="*/ 1267030 h 2569143"/>
                <a:gd name="connsiteX21" fmla="*/ 898180 w 3264336"/>
                <a:gd name="connsiteY21" fmla="*/ 802056 h 2569143"/>
                <a:gd name="connsiteX22" fmla="*/ 816378 w 3264336"/>
                <a:gd name="connsiteY22" fmla="*/ 510379 h 2569143"/>
                <a:gd name="connsiteX23" fmla="*/ 524312 w 3264336"/>
                <a:gd name="connsiteY23" fmla="*/ 254206 h 2569143"/>
                <a:gd name="connsiteX24" fmla="*/ 106467 w 3264336"/>
                <a:gd name="connsiteY24" fmla="*/ 0 h 2569143"/>
                <a:gd name="connsiteX25" fmla="*/ 0 w 3264336"/>
                <a:gd name="connsiteY25" fmla="*/ 170216 h 256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64336" h="2569143">
                  <a:moveTo>
                    <a:pt x="0" y="170216"/>
                  </a:moveTo>
                  <a:cubicBezTo>
                    <a:pt x="53711" y="214930"/>
                    <a:pt x="341887" y="358878"/>
                    <a:pt x="446523" y="442483"/>
                  </a:cubicBezTo>
                  <a:cubicBezTo>
                    <a:pt x="551159" y="526088"/>
                    <a:pt x="597389" y="551356"/>
                    <a:pt x="627816" y="671847"/>
                  </a:cubicBezTo>
                  <a:cubicBezTo>
                    <a:pt x="634431" y="797101"/>
                    <a:pt x="542668" y="966203"/>
                    <a:pt x="477263" y="1109850"/>
                  </a:cubicBezTo>
                  <a:cubicBezTo>
                    <a:pt x="411858" y="1253497"/>
                    <a:pt x="284165" y="1412283"/>
                    <a:pt x="235386" y="1533730"/>
                  </a:cubicBezTo>
                  <a:cubicBezTo>
                    <a:pt x="186607" y="1655177"/>
                    <a:pt x="177178" y="1737988"/>
                    <a:pt x="184586" y="1838530"/>
                  </a:cubicBezTo>
                  <a:cubicBezTo>
                    <a:pt x="191994" y="1939072"/>
                    <a:pt x="213161" y="2038555"/>
                    <a:pt x="279836" y="2136980"/>
                  </a:cubicBezTo>
                  <a:cubicBezTo>
                    <a:pt x="346511" y="2235405"/>
                    <a:pt x="458694" y="2358976"/>
                    <a:pt x="584636" y="2429080"/>
                  </a:cubicBezTo>
                  <a:cubicBezTo>
                    <a:pt x="710578" y="2499184"/>
                    <a:pt x="868269" y="2537072"/>
                    <a:pt x="1035486" y="2557604"/>
                  </a:cubicBezTo>
                  <a:cubicBezTo>
                    <a:pt x="1202703" y="2578136"/>
                    <a:pt x="1408993" y="2568060"/>
                    <a:pt x="1587936" y="2552270"/>
                  </a:cubicBezTo>
                  <a:cubicBezTo>
                    <a:pt x="1766879" y="2536480"/>
                    <a:pt x="1923936" y="2507735"/>
                    <a:pt x="2109144" y="2462862"/>
                  </a:cubicBezTo>
                  <a:cubicBezTo>
                    <a:pt x="2294352" y="2417989"/>
                    <a:pt x="2506654" y="2370152"/>
                    <a:pt x="2699186" y="2283030"/>
                  </a:cubicBezTo>
                  <a:cubicBezTo>
                    <a:pt x="2891718" y="2195908"/>
                    <a:pt x="3044203" y="2103113"/>
                    <a:pt x="3264336" y="1940130"/>
                  </a:cubicBezTo>
                  <a:cubicBezTo>
                    <a:pt x="3210361" y="1868163"/>
                    <a:pt x="3056903" y="1700947"/>
                    <a:pt x="2953186" y="1578180"/>
                  </a:cubicBezTo>
                  <a:cubicBezTo>
                    <a:pt x="2742578" y="1687188"/>
                    <a:pt x="2525619" y="1813130"/>
                    <a:pt x="2324536" y="1895680"/>
                  </a:cubicBezTo>
                  <a:cubicBezTo>
                    <a:pt x="2123453" y="1978230"/>
                    <a:pt x="1922369" y="2029030"/>
                    <a:pt x="1746686" y="2073480"/>
                  </a:cubicBezTo>
                  <a:cubicBezTo>
                    <a:pt x="1571003" y="2117930"/>
                    <a:pt x="1409694" y="2155321"/>
                    <a:pt x="1270436" y="2162380"/>
                  </a:cubicBezTo>
                  <a:cubicBezTo>
                    <a:pt x="1131178" y="2169439"/>
                    <a:pt x="1013982" y="2151995"/>
                    <a:pt x="911138" y="2115837"/>
                  </a:cubicBezTo>
                  <a:cubicBezTo>
                    <a:pt x="808294" y="2079679"/>
                    <a:pt x="704356" y="2027192"/>
                    <a:pt x="653370" y="1945433"/>
                  </a:cubicBezTo>
                  <a:cubicBezTo>
                    <a:pt x="602384" y="1863674"/>
                    <a:pt x="593748" y="1738349"/>
                    <a:pt x="605221" y="1625282"/>
                  </a:cubicBezTo>
                  <a:cubicBezTo>
                    <a:pt x="616694" y="1512215"/>
                    <a:pt x="673382" y="1404234"/>
                    <a:pt x="722208" y="1267030"/>
                  </a:cubicBezTo>
                  <a:cubicBezTo>
                    <a:pt x="771034" y="1129826"/>
                    <a:pt x="882485" y="928164"/>
                    <a:pt x="898180" y="802056"/>
                  </a:cubicBezTo>
                  <a:cubicBezTo>
                    <a:pt x="913875" y="675948"/>
                    <a:pt x="878689" y="601687"/>
                    <a:pt x="816378" y="510379"/>
                  </a:cubicBezTo>
                  <a:cubicBezTo>
                    <a:pt x="754067" y="419071"/>
                    <a:pt x="571407" y="305006"/>
                    <a:pt x="524312" y="254206"/>
                  </a:cubicBezTo>
                  <a:cubicBezTo>
                    <a:pt x="477217" y="227219"/>
                    <a:pt x="248937" y="82619"/>
                    <a:pt x="106467" y="0"/>
                  </a:cubicBezTo>
                  <a:cubicBezTo>
                    <a:pt x="73129" y="80169"/>
                    <a:pt x="40745" y="86607"/>
                    <a:pt x="0" y="170216"/>
                  </a:cubicBezTo>
                  <a:close/>
                </a:path>
              </a:pathLst>
            </a:custGeom>
            <a:grp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Isosceles Triangle 52">
              <a:extLst>
                <a:ext uri="{FF2B5EF4-FFF2-40B4-BE49-F238E27FC236}">
                  <a16:creationId xmlns:a16="http://schemas.microsoft.com/office/drawing/2014/main" id="{FB7A74EF-91F4-3E83-6883-67AE4FA508B3}"/>
                </a:ext>
              </a:extLst>
            </p:cNvPr>
            <p:cNvSpPr/>
            <p:nvPr/>
          </p:nvSpPr>
          <p:spPr>
            <a:xfrm rot="3029351">
              <a:off x="8958955" y="4494285"/>
              <a:ext cx="891023" cy="384909"/>
            </a:xfrm>
            <a:prstGeom prst="triangle">
              <a:avLst/>
            </a:prstGeom>
            <a:grp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0D6056A5-BEC4-167E-0CCD-F6A86E5BC114}"/>
                </a:ext>
              </a:extLst>
            </p:cNvPr>
            <p:cNvSpPr/>
            <p:nvPr/>
          </p:nvSpPr>
          <p:spPr>
            <a:xfrm rot="3060288">
              <a:off x="9005344" y="4738071"/>
              <a:ext cx="519080" cy="1294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a:extLst>
              <a:ext uri="{FF2B5EF4-FFF2-40B4-BE49-F238E27FC236}">
                <a16:creationId xmlns:a16="http://schemas.microsoft.com/office/drawing/2014/main" id="{CD7A9085-5D44-2ECF-7827-9F79B2DC0FDB}"/>
              </a:ext>
            </a:extLst>
          </p:cNvPr>
          <p:cNvGrpSpPr/>
          <p:nvPr/>
        </p:nvGrpSpPr>
        <p:grpSpPr>
          <a:xfrm>
            <a:off x="9852066" y="2258236"/>
            <a:ext cx="2293535" cy="1413867"/>
            <a:chOff x="9977478" y="3051602"/>
            <a:chExt cx="2293535" cy="1413867"/>
          </a:xfrm>
          <a:solidFill>
            <a:schemeClr val="bg1"/>
          </a:solidFill>
        </p:grpSpPr>
        <p:sp>
          <p:nvSpPr>
            <p:cNvPr id="48" name="TextBox 47">
              <a:extLst>
                <a:ext uri="{FF2B5EF4-FFF2-40B4-BE49-F238E27FC236}">
                  <a16:creationId xmlns:a16="http://schemas.microsoft.com/office/drawing/2014/main" id="{4F53390C-EAF6-9853-DC7C-358EA5A11FF4}"/>
                </a:ext>
              </a:extLst>
            </p:cNvPr>
            <p:cNvSpPr txBox="1"/>
            <p:nvPr/>
          </p:nvSpPr>
          <p:spPr>
            <a:xfrm>
              <a:off x="9977478" y="3051602"/>
              <a:ext cx="2293535" cy="1231106"/>
            </a:xfrm>
            <a:prstGeom prst="rect">
              <a:avLst/>
            </a:prstGeom>
            <a:grpFill/>
          </p:spPr>
          <p:txBody>
            <a:bodyPr wrap="square">
              <a:spAutoFit/>
            </a:bodyPr>
            <a:lstStyle/>
            <a:p>
              <a:pPr algn="ctr">
                <a:spcAft>
                  <a:spcPts val="1200"/>
                </a:spcAft>
              </a:pPr>
              <a:r>
                <a:rPr lang="en-GB" sz="1600" dirty="0">
                  <a:latin typeface="Arial" panose="020B0604020202020204" pitchFamily="34" charset="0"/>
                  <a:cs typeface="Arial" panose="020B0604020202020204" pitchFamily="34" charset="0"/>
                </a:rPr>
                <a:t>Brine rejection, altering S.O. circulation, deep ocean stratification</a:t>
              </a:r>
            </a:p>
            <a:p>
              <a:pPr algn="ctr">
                <a:spcAft>
                  <a:spcPts val="1200"/>
                </a:spcAft>
              </a:pPr>
              <a:endParaRPr lang="en-GB" sz="1600" dirty="0">
                <a:latin typeface="Arial" panose="020B0604020202020204" pitchFamily="34" charset="0"/>
                <a:cs typeface="Arial" panose="020B0604020202020204" pitchFamily="34" charset="0"/>
              </a:endParaRPr>
            </a:p>
          </p:txBody>
        </p:sp>
        <p:cxnSp>
          <p:nvCxnSpPr>
            <p:cNvPr id="49" name="Straight Connector 48">
              <a:extLst>
                <a:ext uri="{FF2B5EF4-FFF2-40B4-BE49-F238E27FC236}">
                  <a16:creationId xmlns:a16="http://schemas.microsoft.com/office/drawing/2014/main" id="{2AC72965-CAF2-E9F3-9EBF-3B6FCE911549}"/>
                </a:ext>
              </a:extLst>
            </p:cNvPr>
            <p:cNvCxnSpPr>
              <a:cxnSpLocks/>
              <a:endCxn id="43" idx="0"/>
            </p:cNvCxnSpPr>
            <p:nvPr/>
          </p:nvCxnSpPr>
          <p:spPr>
            <a:xfrm flipH="1">
              <a:off x="10838318" y="3950689"/>
              <a:ext cx="414869" cy="514780"/>
            </a:xfrm>
            <a:prstGeom prst="line">
              <a:avLst/>
            </a:prstGeom>
            <a:grpFill/>
            <a:ln w="12700"/>
          </p:spPr>
          <p:style>
            <a:lnRef idx="1">
              <a:schemeClr val="dk1"/>
            </a:lnRef>
            <a:fillRef idx="0">
              <a:schemeClr val="dk1"/>
            </a:fillRef>
            <a:effectRef idx="0">
              <a:schemeClr val="dk1"/>
            </a:effectRef>
            <a:fontRef idx="minor">
              <a:schemeClr val="tx1"/>
            </a:fontRef>
          </p:style>
        </p:cxnSp>
      </p:grpSp>
      <p:grpSp>
        <p:nvGrpSpPr>
          <p:cNvPr id="44" name="Group 43">
            <a:extLst>
              <a:ext uri="{FF2B5EF4-FFF2-40B4-BE49-F238E27FC236}">
                <a16:creationId xmlns:a16="http://schemas.microsoft.com/office/drawing/2014/main" id="{50A460B4-9BC2-07B6-C40C-7D69B40CF3EA}"/>
              </a:ext>
            </a:extLst>
          </p:cNvPr>
          <p:cNvGrpSpPr/>
          <p:nvPr/>
        </p:nvGrpSpPr>
        <p:grpSpPr>
          <a:xfrm>
            <a:off x="7836909" y="2736118"/>
            <a:ext cx="2277670" cy="824185"/>
            <a:chOff x="8937178" y="3444152"/>
            <a:chExt cx="2277670" cy="824185"/>
          </a:xfrm>
          <a:solidFill>
            <a:schemeClr val="bg1"/>
          </a:solidFill>
        </p:grpSpPr>
        <p:sp>
          <p:nvSpPr>
            <p:cNvPr id="45" name="TextBox 44">
              <a:extLst>
                <a:ext uri="{FF2B5EF4-FFF2-40B4-BE49-F238E27FC236}">
                  <a16:creationId xmlns:a16="http://schemas.microsoft.com/office/drawing/2014/main" id="{BC502686-2849-35DE-E14B-7D939FDAE373}"/>
                </a:ext>
              </a:extLst>
            </p:cNvPr>
            <p:cNvSpPr txBox="1"/>
            <p:nvPr/>
          </p:nvSpPr>
          <p:spPr>
            <a:xfrm>
              <a:off x="8937178" y="3444152"/>
              <a:ext cx="2195699" cy="738664"/>
            </a:xfrm>
            <a:prstGeom prst="rect">
              <a:avLst/>
            </a:prstGeom>
            <a:grpFill/>
          </p:spPr>
          <p:txBody>
            <a:bodyPr wrap="square">
              <a:spAutoFit/>
            </a:bodyPr>
            <a:lstStyle/>
            <a:p>
              <a:pPr algn="r">
                <a:spcAft>
                  <a:spcPts val="1200"/>
                </a:spcAft>
              </a:pPr>
              <a:r>
                <a:rPr lang="en-GB" sz="1600" dirty="0">
                  <a:latin typeface="Arial" panose="020B0604020202020204" pitchFamily="34" charset="0"/>
                  <a:cs typeface="Arial" panose="020B0604020202020204" pitchFamily="34" charset="0"/>
                </a:rPr>
                <a:t>CO</a:t>
              </a:r>
              <a:r>
                <a:rPr lang="en-GB" sz="1600" baseline="-25000" dirty="0">
                  <a:latin typeface="Arial" panose="020B0604020202020204" pitchFamily="34" charset="0"/>
                  <a:cs typeface="Arial" panose="020B0604020202020204" pitchFamily="34" charset="0"/>
                </a:rPr>
                <a:t>2</a:t>
              </a:r>
              <a:r>
                <a:rPr lang="en-GB" sz="1600" dirty="0">
                  <a:latin typeface="Arial" panose="020B0604020202020204" pitchFamily="34" charset="0"/>
                  <a:cs typeface="Arial" panose="020B0604020202020204" pitchFamily="34" charset="0"/>
                </a:rPr>
                <a:t> capping    </a:t>
              </a:r>
              <a:r>
                <a:rPr lang="en-GB" sz="1600" dirty="0">
                  <a:solidFill>
                    <a:schemeClr val="bg1"/>
                  </a:solidFill>
                  <a:latin typeface="Arial" panose="020B0604020202020204" pitchFamily="34" charset="0"/>
                  <a:cs typeface="Arial" panose="020B0604020202020204" pitchFamily="34" charset="0"/>
                </a:rPr>
                <a:t>.</a:t>
              </a:r>
            </a:p>
            <a:p>
              <a:pPr algn="r">
                <a:spcAft>
                  <a:spcPts val="1200"/>
                </a:spcAft>
              </a:pPr>
              <a:endParaRPr lang="en-GB" sz="1600" dirty="0">
                <a:latin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BA4A4645-E285-F7C7-1F89-F9A6F858C3EF}"/>
                </a:ext>
              </a:extLst>
            </p:cNvPr>
            <p:cNvCxnSpPr>
              <a:cxnSpLocks/>
            </p:cNvCxnSpPr>
            <p:nvPr/>
          </p:nvCxnSpPr>
          <p:spPr>
            <a:xfrm flipH="1" flipV="1">
              <a:off x="10782749" y="3763757"/>
              <a:ext cx="432099" cy="504580"/>
            </a:xfrm>
            <a:prstGeom prst="line">
              <a:avLst/>
            </a:prstGeom>
            <a:grpFill/>
            <a:ln w="12700"/>
          </p:spPr>
          <p:style>
            <a:lnRef idx="1">
              <a:schemeClr val="dk1"/>
            </a:lnRef>
            <a:fillRef idx="0">
              <a:schemeClr val="dk1"/>
            </a:fillRef>
            <a:effectRef idx="0">
              <a:schemeClr val="dk1"/>
            </a:effectRef>
            <a:fontRef idx="minor">
              <a:schemeClr val="tx1"/>
            </a:fontRef>
          </p:style>
        </p:cxnSp>
      </p:grpSp>
      <p:sp>
        <p:nvSpPr>
          <p:cNvPr id="43" name="Rectangle 42">
            <a:extLst>
              <a:ext uri="{FF2B5EF4-FFF2-40B4-BE49-F238E27FC236}">
                <a16:creationId xmlns:a16="http://schemas.microsoft.com/office/drawing/2014/main" id="{DC7158E7-D14B-46FD-BB55-A6A3462ECE97}"/>
              </a:ext>
            </a:extLst>
          </p:cNvPr>
          <p:cNvSpPr/>
          <p:nvPr/>
        </p:nvSpPr>
        <p:spPr>
          <a:xfrm>
            <a:off x="10027464" y="3545103"/>
            <a:ext cx="1370883" cy="286748"/>
          </a:xfrm>
          <a:prstGeom prst="rect">
            <a:avLst/>
          </a:prstGeom>
          <a:gradFill flip="none" rotWithShape="1">
            <a:gsLst>
              <a:gs pos="0">
                <a:srgbClr val="008EC0"/>
              </a:gs>
              <a:gs pos="14000">
                <a:srgbClr val="01BBFD"/>
              </a:gs>
              <a:gs pos="27000">
                <a:srgbClr val="85DFFF"/>
              </a:gs>
              <a:gs pos="64000">
                <a:schemeClr val="bg1"/>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72224CFB-03AE-717F-302B-39DEC86A2260}"/>
              </a:ext>
            </a:extLst>
          </p:cNvPr>
          <p:cNvSpPr txBox="1"/>
          <p:nvPr/>
        </p:nvSpPr>
        <p:spPr>
          <a:xfrm>
            <a:off x="7139435" y="1320170"/>
            <a:ext cx="5001994" cy="677108"/>
          </a:xfrm>
          <a:prstGeom prst="rect">
            <a:avLst/>
          </a:prstGeom>
          <a:noFill/>
        </p:spPr>
        <p:txBody>
          <a:bodyPr wrap="square">
            <a:spAutoFit/>
          </a:bodyPr>
          <a:lstStyle/>
          <a:p>
            <a:pPr algn="ctr">
              <a:spcAft>
                <a:spcPts val="1200"/>
              </a:spcAft>
            </a:pPr>
            <a:r>
              <a:rPr lang="en-GB" sz="2000" b="1" dirty="0">
                <a:latin typeface="Arial" panose="020B0604020202020204" pitchFamily="34" charset="0"/>
                <a:cs typeface="Arial" panose="020B0604020202020204" pitchFamily="34" charset="0"/>
              </a:rPr>
              <a:t>à la </a:t>
            </a:r>
            <a:r>
              <a:rPr lang="en-GB" sz="2000" b="1" dirty="0" err="1">
                <a:latin typeface="Arial" panose="020B0604020202020204" pitchFamily="34" charset="0"/>
                <a:cs typeface="Arial" panose="020B0604020202020204" pitchFamily="34" charset="0"/>
              </a:rPr>
              <a:t>Gildor</a:t>
            </a:r>
            <a:r>
              <a:rPr lang="en-GB" sz="2000" b="1" dirty="0">
                <a:latin typeface="Arial" panose="020B0604020202020204" pitchFamily="34" charset="0"/>
                <a:cs typeface="Arial" panose="020B0604020202020204" pitchFamily="34" charset="0"/>
              </a:rPr>
              <a:t> &amp; </a:t>
            </a:r>
            <a:r>
              <a:rPr lang="en-GB" sz="2000" b="1" dirty="0" err="1">
                <a:latin typeface="Arial" panose="020B0604020202020204" pitchFamily="34" charset="0"/>
                <a:cs typeface="Arial" panose="020B0604020202020204" pitchFamily="34" charset="0"/>
              </a:rPr>
              <a:t>Tziperman</a:t>
            </a:r>
            <a:r>
              <a:rPr lang="en-GB" sz="2000" b="1" dirty="0">
                <a:latin typeface="Arial" panose="020B0604020202020204" pitchFamily="34" charset="0"/>
                <a:cs typeface="Arial" panose="020B0604020202020204" pitchFamily="34" charset="0"/>
              </a:rPr>
              <a:t>, 2001 </a:t>
            </a:r>
            <a:br>
              <a:rPr lang="en-GB" sz="2000" b="1" dirty="0">
                <a:latin typeface="Arial" panose="020B0604020202020204" pitchFamily="34" charset="0"/>
                <a:cs typeface="Arial" panose="020B0604020202020204" pitchFamily="34" charset="0"/>
              </a:rPr>
            </a:br>
            <a:r>
              <a:rPr lang="en-GB" b="1" i="1" dirty="0">
                <a:latin typeface="Arial" panose="020B0604020202020204" pitchFamily="34" charset="0"/>
                <a:cs typeface="Arial" panose="020B0604020202020204" pitchFamily="34" charset="0"/>
              </a:rPr>
              <a:t>(6-box ocean + </a:t>
            </a:r>
            <a:r>
              <a:rPr lang="en-GB" b="1" i="1" dirty="0" err="1">
                <a:latin typeface="Arial" panose="020B0604020202020204" pitchFamily="34" charset="0"/>
                <a:cs typeface="Arial" panose="020B0604020202020204" pitchFamily="34" charset="0"/>
              </a:rPr>
              <a:t>atmos</a:t>
            </a:r>
            <a:r>
              <a:rPr lang="en-GB" b="1" i="1" dirty="0">
                <a:latin typeface="Arial" panose="020B0604020202020204" pitchFamily="34" charset="0"/>
                <a:cs typeface="Arial" panose="020B0604020202020204" pitchFamily="34" charset="0"/>
              </a:rPr>
              <a:t> + ice sheets + sea ice)</a:t>
            </a:r>
            <a:endParaRPr lang="en-GB" sz="2000" b="1" i="1"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46512E84-2164-5383-8B80-7807C305C87E}"/>
              </a:ext>
            </a:extLst>
          </p:cNvPr>
          <p:cNvSpPr/>
          <p:nvPr/>
        </p:nvSpPr>
        <p:spPr>
          <a:xfrm>
            <a:off x="0" y="6156780"/>
            <a:ext cx="10699845" cy="689329"/>
          </a:xfrm>
          <a:prstGeom prst="rect">
            <a:avLst/>
          </a:prstGeom>
          <a:solidFill>
            <a:srgbClr val="025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Proxy data: deep-ocean C      N. Pacific ventilation      </a:t>
            </a:r>
            <a:r>
              <a:rPr lang="en-US" sz="1600" b="1" u="sng" dirty="0">
                <a:solidFill>
                  <a:schemeClr val="bg1"/>
                </a:solidFill>
              </a:rPr>
              <a:t>N. Atlantic cooling</a:t>
            </a:r>
            <a:r>
              <a:rPr lang="en-US" sz="1600" dirty="0">
                <a:solidFill>
                  <a:schemeClr val="bg1"/>
                </a:solidFill>
              </a:rPr>
              <a:t>      Slide 14/18  mgs23@st-andrews.ac.uk</a:t>
            </a:r>
          </a:p>
        </p:txBody>
      </p:sp>
    </p:spTree>
    <p:extLst>
      <p:ext uri="{BB962C8B-B14F-4D97-AF65-F5344CB8AC3E}">
        <p14:creationId xmlns:p14="http://schemas.microsoft.com/office/powerpoint/2010/main" val="362626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1" nodeType="click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fill="hold"/>
                                        <p:tgtEl>
                                          <p:spTgt spid="43"/>
                                        </p:tgtEl>
                                        <p:attrNameLst>
                                          <p:attrName>ppt_x</p:attrName>
                                        </p:attrNameLst>
                                      </p:cBhvr>
                                      <p:tavLst>
                                        <p:tav tm="0">
                                          <p:val>
                                            <p:strVal val="#ppt_x"/>
                                          </p:val>
                                        </p:tav>
                                        <p:tav tm="100000">
                                          <p:val>
                                            <p:strVal val="#ppt_x"/>
                                          </p:val>
                                        </p:tav>
                                      </p:tavLst>
                                    </p:anim>
                                    <p:anim calcmode="lin" valueType="num">
                                      <p:cBhvr additive="base">
                                        <p:cTn id="33" dur="500" fill="hold"/>
                                        <p:tgtEl>
                                          <p:spTgt spid="43"/>
                                        </p:tgtEl>
                                        <p:attrNameLst>
                                          <p:attrName>ppt_y</p:attrName>
                                        </p:attrNameLst>
                                      </p:cBhvr>
                                      <p:tavLst>
                                        <p:tav tm="0">
                                          <p:val>
                                            <p:strVal val="1+#ppt_h/2"/>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3" grpId="1" animBg="1"/>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D806C-6800-46F8-3387-390A86F7EDC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2313ADD-57E8-0281-7D50-B528DAF939E1}"/>
              </a:ext>
            </a:extLst>
          </p:cNvPr>
          <p:cNvSpPr>
            <a:spLocks noGrp="1"/>
          </p:cNvSpPr>
          <p:nvPr>
            <p:ph type="title"/>
          </p:nvPr>
        </p:nvSpPr>
        <p:spPr>
          <a:xfrm>
            <a:off x="852197" y="2253"/>
            <a:ext cx="10515600" cy="1325563"/>
          </a:xfrm>
        </p:spPr>
        <p:txBody>
          <a:bodyPr>
            <a:normAutofit/>
          </a:bodyPr>
          <a:lstStyle/>
          <a:p>
            <a:r>
              <a:rPr lang="en-US" sz="3200" dirty="0"/>
              <a:t>Study design: idealized simulations of N. Atl. cooling</a:t>
            </a:r>
          </a:p>
        </p:txBody>
      </p:sp>
      <p:sp>
        <p:nvSpPr>
          <p:cNvPr id="5" name="TextBox 4">
            <a:extLst>
              <a:ext uri="{FF2B5EF4-FFF2-40B4-BE49-F238E27FC236}">
                <a16:creationId xmlns:a16="http://schemas.microsoft.com/office/drawing/2014/main" id="{EA65859A-0FA7-79B4-6B92-85E822B376E0}"/>
              </a:ext>
            </a:extLst>
          </p:cNvPr>
          <p:cNvSpPr txBox="1"/>
          <p:nvPr/>
        </p:nvSpPr>
        <p:spPr>
          <a:xfrm>
            <a:off x="50800" y="1190257"/>
            <a:ext cx="5044870" cy="1938992"/>
          </a:xfrm>
          <a:prstGeom prst="rect">
            <a:avLst/>
          </a:prstGeom>
          <a:noFill/>
        </p:spPr>
        <p:txBody>
          <a:bodyPr wrap="square">
            <a:spAutoFit/>
          </a:bodyPr>
          <a:lstStyle/>
          <a:p>
            <a:pPr>
              <a:spcAft>
                <a:spcPts val="1000"/>
              </a:spcAft>
            </a:pPr>
            <a:r>
              <a:rPr lang="en-GB" sz="1900" b="1" dirty="0" err="1">
                <a:latin typeface="Arial" panose="020B0604020202020204" pitchFamily="34" charset="0"/>
                <a:cs typeface="Arial" panose="020B0604020202020204" pitchFamily="34" charset="0"/>
              </a:rPr>
              <a:t>MITgcm</a:t>
            </a:r>
            <a:r>
              <a:rPr lang="en-GB" sz="1900" dirty="0">
                <a:latin typeface="Arial" panose="020B0604020202020204" pitchFamily="34" charset="0"/>
                <a:cs typeface="Arial" panose="020B0604020202020204" pitchFamily="34" charset="0"/>
              </a:rPr>
              <a:t> </a:t>
            </a:r>
            <a:r>
              <a:rPr lang="en-GB" sz="1900" i="1" dirty="0">
                <a:latin typeface="Arial" panose="020B0604020202020204" pitchFamily="34" charset="0"/>
                <a:cs typeface="Arial" panose="020B0604020202020204" pitchFamily="34" charset="0"/>
              </a:rPr>
              <a:t>(Marzocchi &amp; Jansen, 2019)</a:t>
            </a:r>
            <a:endParaRPr lang="en-GB" sz="1900" b="1" dirty="0">
              <a:latin typeface="Arial" panose="020B0604020202020204" pitchFamily="34" charset="0"/>
              <a:cs typeface="Arial" panose="020B0604020202020204" pitchFamily="34" charset="0"/>
            </a:endParaRPr>
          </a:p>
          <a:p>
            <a:pPr marL="400050" indent="-276225">
              <a:spcAft>
                <a:spcPts val="1000"/>
              </a:spcAft>
              <a:buFont typeface="Arial" panose="020B0604020202020204" pitchFamily="34" charset="0"/>
              <a:buChar char="•"/>
            </a:pPr>
            <a:r>
              <a:rPr lang="en-GB" sz="1900" dirty="0">
                <a:latin typeface="Arial" panose="020B0604020202020204" pitchFamily="34" charset="0"/>
                <a:cs typeface="Arial" panose="020B0604020202020204" pitchFamily="34" charset="0"/>
              </a:rPr>
              <a:t>Single basin, southern re-entrant channel</a:t>
            </a:r>
          </a:p>
          <a:p>
            <a:pPr marL="400050" indent="-276225">
              <a:spcAft>
                <a:spcPts val="1000"/>
              </a:spcAft>
              <a:buFont typeface="Arial" panose="020B0604020202020204" pitchFamily="34" charset="0"/>
              <a:buChar char="•"/>
            </a:pPr>
            <a:r>
              <a:rPr lang="en-GB" sz="1900" dirty="0">
                <a:latin typeface="Arial" panose="020B0604020202020204" pitchFamily="34" charset="0"/>
                <a:cs typeface="Arial" panose="020B0604020202020204" pitchFamily="34" charset="0"/>
              </a:rPr>
              <a:t>1</a:t>
            </a:r>
            <a:r>
              <a:rPr lang="en-GB" sz="1900" baseline="30000" dirty="0">
                <a:latin typeface="Arial" panose="020B0604020202020204" pitchFamily="34" charset="0"/>
                <a:cs typeface="Arial" panose="020B0604020202020204" pitchFamily="34" charset="0"/>
              </a:rPr>
              <a:t>o</a:t>
            </a:r>
            <a:r>
              <a:rPr lang="en-GB" sz="1900" dirty="0">
                <a:latin typeface="Arial" panose="020B0604020202020204" pitchFamily="34" charset="0"/>
                <a:cs typeface="Arial" panose="020B0604020202020204" pitchFamily="34" charset="0"/>
              </a:rPr>
              <a:t> x 1</a:t>
            </a:r>
            <a:r>
              <a:rPr lang="en-GB" sz="1900" baseline="30000" dirty="0">
                <a:latin typeface="Arial" panose="020B0604020202020204" pitchFamily="34" charset="0"/>
                <a:cs typeface="Arial" panose="020B0604020202020204" pitchFamily="34" charset="0"/>
              </a:rPr>
              <a:t>o</a:t>
            </a:r>
            <a:r>
              <a:rPr lang="en-GB" sz="1900" dirty="0">
                <a:latin typeface="Arial" panose="020B0604020202020204" pitchFamily="34" charset="0"/>
                <a:cs typeface="Arial" panose="020B0604020202020204" pitchFamily="34" charset="0"/>
              </a:rPr>
              <a:t> resolution, 29 depth levels</a:t>
            </a:r>
          </a:p>
          <a:p>
            <a:pPr marL="400050" indent="-276225">
              <a:spcAft>
                <a:spcPts val="600"/>
              </a:spcAft>
              <a:buFont typeface="Arial" panose="020B0604020202020204" pitchFamily="34" charset="0"/>
              <a:buChar char="•"/>
            </a:pPr>
            <a:r>
              <a:rPr lang="en-GB" sz="1900" dirty="0">
                <a:latin typeface="Arial" panose="020B0604020202020204" pitchFamily="34" charset="0"/>
                <a:cs typeface="Arial" panose="020B0604020202020204" pitchFamily="34" charset="0"/>
              </a:rPr>
              <a:t>Coupled ocean, sea ice, biogeochemistry (+ well-mixed atmospheric box)</a:t>
            </a:r>
          </a:p>
        </p:txBody>
      </p:sp>
      <p:grpSp>
        <p:nvGrpSpPr>
          <p:cNvPr id="21" name="Group 20">
            <a:extLst>
              <a:ext uri="{FF2B5EF4-FFF2-40B4-BE49-F238E27FC236}">
                <a16:creationId xmlns:a16="http://schemas.microsoft.com/office/drawing/2014/main" id="{82CD26BD-882D-23CE-35B6-F8AF140AC5F4}"/>
              </a:ext>
            </a:extLst>
          </p:cNvPr>
          <p:cNvGrpSpPr/>
          <p:nvPr/>
        </p:nvGrpSpPr>
        <p:grpSpPr>
          <a:xfrm>
            <a:off x="5612328" y="3701327"/>
            <a:ext cx="3114153" cy="2330590"/>
            <a:chOff x="5612328" y="3871050"/>
            <a:chExt cx="3114153" cy="2330590"/>
          </a:xfrm>
        </p:grpSpPr>
        <p:pic>
          <p:nvPicPr>
            <p:cNvPr id="7" name="Picture 6">
              <a:extLst>
                <a:ext uri="{FF2B5EF4-FFF2-40B4-BE49-F238E27FC236}">
                  <a16:creationId xmlns:a16="http://schemas.microsoft.com/office/drawing/2014/main" id="{32843C8A-A84C-5C64-326F-80C5FCDABF3C}"/>
                </a:ext>
              </a:extLst>
            </p:cNvPr>
            <p:cNvPicPr>
              <a:picLocks noChangeAspect="1"/>
            </p:cNvPicPr>
            <p:nvPr/>
          </p:nvPicPr>
          <p:blipFill>
            <a:blip r:embed="rId3"/>
            <a:stretch>
              <a:fillRect/>
            </a:stretch>
          </p:blipFill>
          <p:spPr>
            <a:xfrm>
              <a:off x="5612328" y="3919240"/>
              <a:ext cx="3114153" cy="2282400"/>
            </a:xfrm>
            <a:prstGeom prst="rect">
              <a:avLst/>
            </a:prstGeom>
          </p:spPr>
        </p:pic>
        <p:sp>
          <p:nvSpPr>
            <p:cNvPr id="10" name="TextBox 9">
              <a:extLst>
                <a:ext uri="{FF2B5EF4-FFF2-40B4-BE49-F238E27FC236}">
                  <a16:creationId xmlns:a16="http://schemas.microsoft.com/office/drawing/2014/main" id="{0E642377-ED18-1077-5D34-9F4BA1AB31BD}"/>
                </a:ext>
              </a:extLst>
            </p:cNvPr>
            <p:cNvSpPr txBox="1"/>
            <p:nvPr/>
          </p:nvSpPr>
          <p:spPr>
            <a:xfrm>
              <a:off x="5981845" y="3871050"/>
              <a:ext cx="2639719" cy="306467"/>
            </a:xfrm>
            <a:prstGeom prst="roundRect">
              <a:avLst/>
            </a:prstGeom>
            <a:solidFill>
              <a:schemeClr val="bg2"/>
            </a:solidFill>
          </p:spPr>
          <p:txBody>
            <a:bodyPr wrap="square" rtlCol="0">
              <a:spAutoFit/>
            </a:bodyPr>
            <a:lstStyle/>
            <a:p>
              <a:pPr algn="ctr">
                <a:spcAft>
                  <a:spcPts val="300"/>
                </a:spcAft>
              </a:pPr>
              <a:r>
                <a:rPr lang="en-GB" sz="1200" b="1" dirty="0"/>
                <a:t>Interglacial (Reference)</a:t>
              </a:r>
              <a:endParaRPr lang="en-GB" sz="1200" i="1" baseline="-25000" dirty="0"/>
            </a:p>
          </p:txBody>
        </p:sp>
      </p:grpSp>
      <p:grpSp>
        <p:nvGrpSpPr>
          <p:cNvPr id="4" name="Group 3">
            <a:extLst>
              <a:ext uri="{FF2B5EF4-FFF2-40B4-BE49-F238E27FC236}">
                <a16:creationId xmlns:a16="http://schemas.microsoft.com/office/drawing/2014/main" id="{05FAD094-EA1D-6CF3-3C35-5BC36CB530F2}"/>
              </a:ext>
            </a:extLst>
          </p:cNvPr>
          <p:cNvGrpSpPr/>
          <p:nvPr/>
        </p:nvGrpSpPr>
        <p:grpSpPr>
          <a:xfrm>
            <a:off x="8940046" y="3710292"/>
            <a:ext cx="3112254" cy="2324446"/>
            <a:chOff x="9371846" y="3880015"/>
            <a:chExt cx="3112254" cy="2324446"/>
          </a:xfrm>
        </p:grpSpPr>
        <p:pic>
          <p:nvPicPr>
            <p:cNvPr id="8" name="Picture 7" descr="Chart&#10;&#10;Description automatically generated">
              <a:extLst>
                <a:ext uri="{FF2B5EF4-FFF2-40B4-BE49-F238E27FC236}">
                  <a16:creationId xmlns:a16="http://schemas.microsoft.com/office/drawing/2014/main" id="{F9973C70-8F8D-04AA-ACCE-8C42A18226A5}"/>
                </a:ext>
              </a:extLst>
            </p:cNvPr>
            <p:cNvPicPr>
              <a:picLocks noChangeAspect="1"/>
            </p:cNvPicPr>
            <p:nvPr/>
          </p:nvPicPr>
          <p:blipFill>
            <a:blip r:embed="rId4"/>
            <a:stretch>
              <a:fillRect/>
            </a:stretch>
          </p:blipFill>
          <p:spPr>
            <a:xfrm>
              <a:off x="9371846" y="3923452"/>
              <a:ext cx="3112254" cy="2281009"/>
            </a:xfrm>
            <a:prstGeom prst="rect">
              <a:avLst/>
            </a:prstGeom>
          </p:spPr>
        </p:pic>
        <p:sp>
          <p:nvSpPr>
            <p:cNvPr id="11" name="TextBox 10">
              <a:extLst>
                <a:ext uri="{FF2B5EF4-FFF2-40B4-BE49-F238E27FC236}">
                  <a16:creationId xmlns:a16="http://schemas.microsoft.com/office/drawing/2014/main" id="{FA277567-B8C0-B487-E888-7CF4B70B01D0}"/>
                </a:ext>
              </a:extLst>
            </p:cNvPr>
            <p:cNvSpPr txBox="1"/>
            <p:nvPr/>
          </p:nvSpPr>
          <p:spPr>
            <a:xfrm>
              <a:off x="9739563" y="3880015"/>
              <a:ext cx="2639718" cy="306467"/>
            </a:xfrm>
            <a:prstGeom prst="roundRect">
              <a:avLst/>
            </a:prstGeom>
            <a:solidFill>
              <a:schemeClr val="bg2"/>
            </a:solidFill>
          </p:spPr>
          <p:txBody>
            <a:bodyPr wrap="square" rtlCol="0">
              <a:spAutoFit/>
            </a:bodyPr>
            <a:lstStyle/>
            <a:p>
              <a:pPr algn="ctr">
                <a:spcAft>
                  <a:spcPts val="300"/>
                </a:spcAft>
              </a:pPr>
              <a:r>
                <a:rPr lang="en-GB" sz="1200" b="1" dirty="0"/>
                <a:t>Cool North Lats (Experiment)</a:t>
              </a:r>
              <a:endParaRPr lang="en-GB" sz="1200" i="1" baseline="-25000" dirty="0"/>
            </a:p>
          </p:txBody>
        </p:sp>
      </p:grpSp>
      <p:pic>
        <p:nvPicPr>
          <p:cNvPr id="12" name="Picture 11">
            <a:extLst>
              <a:ext uri="{FF2B5EF4-FFF2-40B4-BE49-F238E27FC236}">
                <a16:creationId xmlns:a16="http://schemas.microsoft.com/office/drawing/2014/main" id="{807AB935-D8B1-6C5F-F6BC-3D5867EE04F1}"/>
              </a:ext>
            </a:extLst>
          </p:cNvPr>
          <p:cNvPicPr>
            <a:picLocks noChangeAspect="1"/>
          </p:cNvPicPr>
          <p:nvPr/>
        </p:nvPicPr>
        <p:blipFill>
          <a:blip r:embed="rId5"/>
          <a:stretch>
            <a:fillRect/>
          </a:stretch>
        </p:blipFill>
        <p:spPr>
          <a:xfrm>
            <a:off x="7311481" y="1181816"/>
            <a:ext cx="5159968" cy="2475484"/>
          </a:xfrm>
          <a:prstGeom prst="rect">
            <a:avLst/>
          </a:prstGeom>
        </p:spPr>
      </p:pic>
      <p:grpSp>
        <p:nvGrpSpPr>
          <p:cNvPr id="13" name="Group 12">
            <a:extLst>
              <a:ext uri="{FF2B5EF4-FFF2-40B4-BE49-F238E27FC236}">
                <a16:creationId xmlns:a16="http://schemas.microsoft.com/office/drawing/2014/main" id="{286E59A6-BDBC-3835-38B0-18201DEBF9ED}"/>
              </a:ext>
            </a:extLst>
          </p:cNvPr>
          <p:cNvGrpSpPr/>
          <p:nvPr/>
        </p:nvGrpSpPr>
        <p:grpSpPr>
          <a:xfrm>
            <a:off x="6063322" y="2989861"/>
            <a:ext cx="1128648" cy="432000"/>
            <a:chOff x="3598999" y="3597775"/>
            <a:chExt cx="1128648" cy="432000"/>
          </a:xfrm>
        </p:grpSpPr>
        <p:cxnSp>
          <p:nvCxnSpPr>
            <p:cNvPr id="14" name="Straight Arrow Connector 13">
              <a:extLst>
                <a:ext uri="{FF2B5EF4-FFF2-40B4-BE49-F238E27FC236}">
                  <a16:creationId xmlns:a16="http://schemas.microsoft.com/office/drawing/2014/main" id="{55B87997-A7E3-517A-B316-1FAA08D4B9BD}"/>
                </a:ext>
              </a:extLst>
            </p:cNvPr>
            <p:cNvCxnSpPr>
              <a:cxnSpLocks/>
            </p:cNvCxnSpPr>
            <p:nvPr/>
          </p:nvCxnSpPr>
          <p:spPr>
            <a:xfrm flipH="1">
              <a:off x="4712003" y="3597775"/>
              <a:ext cx="0" cy="432000"/>
            </a:xfrm>
            <a:prstGeom prst="straightConnector1">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2C19448C-A706-34BF-4B28-2B14073074E1}"/>
                </a:ext>
              </a:extLst>
            </p:cNvPr>
            <p:cNvSpPr txBox="1"/>
            <p:nvPr/>
          </p:nvSpPr>
          <p:spPr>
            <a:xfrm>
              <a:off x="3598999" y="3631596"/>
              <a:ext cx="1128648" cy="276999"/>
            </a:xfrm>
            <a:prstGeom prst="rect">
              <a:avLst/>
            </a:prstGeom>
            <a:noFill/>
          </p:spPr>
          <p:txBody>
            <a:bodyPr wrap="square" rtlCol="0">
              <a:spAutoFit/>
            </a:bodyPr>
            <a:lstStyle/>
            <a:p>
              <a:pPr algn="r"/>
              <a:r>
                <a:rPr lang="en-GB" sz="1200">
                  <a:latin typeface="Arial" panose="020B0604020202020204" pitchFamily="34" charset="0"/>
                  <a:cs typeface="Arial" panose="020B0604020202020204" pitchFamily="34" charset="0"/>
                </a:rPr>
                <a:t>∆ – 6</a:t>
              </a:r>
              <a:r>
                <a:rPr lang="en-GB" sz="1200">
                  <a:latin typeface="Arial" panose="020B0604020202020204" pitchFamily="34" charset="0"/>
                  <a:ea typeface="Calibri" panose="020F0502020204030204" pitchFamily="34" charset="0"/>
                  <a:cs typeface="Arial" panose="020B0604020202020204" pitchFamily="34" charset="0"/>
                </a:rPr>
                <a:t>°</a:t>
              </a:r>
              <a:r>
                <a:rPr lang="en-GB" sz="1200">
                  <a:latin typeface="Arial" panose="020B0604020202020204" pitchFamily="34" charset="0"/>
                  <a:cs typeface="Arial" panose="020B0604020202020204" pitchFamily="34" charset="0"/>
                </a:rPr>
                <a:t>C</a:t>
              </a:r>
            </a:p>
          </p:txBody>
        </p:sp>
      </p:grpSp>
      <p:grpSp>
        <p:nvGrpSpPr>
          <p:cNvPr id="16" name="Group 15">
            <a:extLst>
              <a:ext uri="{FF2B5EF4-FFF2-40B4-BE49-F238E27FC236}">
                <a16:creationId xmlns:a16="http://schemas.microsoft.com/office/drawing/2014/main" id="{955E13FF-0589-87C1-6633-D268D6562721}"/>
              </a:ext>
            </a:extLst>
          </p:cNvPr>
          <p:cNvGrpSpPr/>
          <p:nvPr/>
        </p:nvGrpSpPr>
        <p:grpSpPr>
          <a:xfrm>
            <a:off x="7861221" y="1011819"/>
            <a:ext cx="1276062" cy="500677"/>
            <a:chOff x="5946080" y="1185927"/>
            <a:chExt cx="1276062" cy="500677"/>
          </a:xfrm>
        </p:grpSpPr>
        <p:cxnSp>
          <p:nvCxnSpPr>
            <p:cNvPr id="17" name="Straight Arrow Connector 16">
              <a:extLst>
                <a:ext uri="{FF2B5EF4-FFF2-40B4-BE49-F238E27FC236}">
                  <a16:creationId xmlns:a16="http://schemas.microsoft.com/office/drawing/2014/main" id="{8165E56B-F8A7-D052-A908-2AEC07827522}"/>
                </a:ext>
              </a:extLst>
            </p:cNvPr>
            <p:cNvCxnSpPr>
              <a:cxnSpLocks/>
            </p:cNvCxnSpPr>
            <p:nvPr/>
          </p:nvCxnSpPr>
          <p:spPr>
            <a:xfrm>
              <a:off x="7221862" y="1542604"/>
              <a:ext cx="280" cy="144000"/>
            </a:xfrm>
            <a:prstGeom prst="straightConnector1">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EFF882FB-DBCC-679A-972F-8B88F4003B64}"/>
                </a:ext>
              </a:extLst>
            </p:cNvPr>
            <p:cNvSpPr txBox="1"/>
            <p:nvPr/>
          </p:nvSpPr>
          <p:spPr>
            <a:xfrm>
              <a:off x="5946080" y="1185927"/>
              <a:ext cx="1128648" cy="276999"/>
            </a:xfrm>
            <a:prstGeom prst="rect">
              <a:avLst/>
            </a:prstGeom>
            <a:noFill/>
          </p:spPr>
          <p:txBody>
            <a:bodyPr wrap="square" rtlCol="0">
              <a:spAutoFit/>
            </a:bodyPr>
            <a:lstStyle/>
            <a:p>
              <a:pPr algn="r"/>
              <a:r>
                <a:rPr lang="en-GB" sz="1200">
                  <a:latin typeface="Arial" panose="020B0604020202020204" pitchFamily="34" charset="0"/>
                  <a:cs typeface="Arial" panose="020B0604020202020204" pitchFamily="34" charset="0"/>
                </a:rPr>
                <a:t>∆ – 2</a:t>
              </a:r>
              <a:r>
                <a:rPr lang="en-GB" sz="1200">
                  <a:latin typeface="Arial" panose="020B0604020202020204" pitchFamily="34" charset="0"/>
                  <a:ea typeface="Calibri" panose="020F0502020204030204" pitchFamily="34" charset="0"/>
                  <a:cs typeface="Arial" panose="020B0604020202020204" pitchFamily="34" charset="0"/>
                </a:rPr>
                <a:t>°</a:t>
              </a:r>
              <a:r>
                <a:rPr lang="en-GB" sz="1200">
                  <a:latin typeface="Arial" panose="020B0604020202020204" pitchFamily="34" charset="0"/>
                  <a:cs typeface="Arial" panose="020B0604020202020204" pitchFamily="34" charset="0"/>
                </a:rPr>
                <a:t>C</a:t>
              </a:r>
              <a:endParaRPr lang="en-GB" sz="140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AC0B8C86-5AEB-482A-F6A3-7D195C59B308}"/>
                </a:ext>
              </a:extLst>
            </p:cNvPr>
            <p:cNvCxnSpPr>
              <a:cxnSpLocks/>
            </p:cNvCxnSpPr>
            <p:nvPr/>
          </p:nvCxnSpPr>
          <p:spPr>
            <a:xfrm>
              <a:off x="6785514" y="1472383"/>
              <a:ext cx="385055" cy="145778"/>
            </a:xfrm>
            <a:prstGeom prst="line">
              <a:avLst/>
            </a:prstGeom>
            <a:ln w="9525"/>
          </p:spPr>
          <p:style>
            <a:lnRef idx="1">
              <a:schemeClr val="dk1"/>
            </a:lnRef>
            <a:fillRef idx="0">
              <a:schemeClr val="dk1"/>
            </a:fillRef>
            <a:effectRef idx="0">
              <a:schemeClr val="dk1"/>
            </a:effectRef>
            <a:fontRef idx="minor">
              <a:schemeClr val="tx1"/>
            </a:fontRef>
          </p:style>
        </p:cxnSp>
      </p:grpSp>
      <p:sp>
        <p:nvSpPr>
          <p:cNvPr id="20" name="TextBox 19">
            <a:extLst>
              <a:ext uri="{FF2B5EF4-FFF2-40B4-BE49-F238E27FC236}">
                <a16:creationId xmlns:a16="http://schemas.microsoft.com/office/drawing/2014/main" id="{EA9A9B62-01A4-03C5-7126-4FC51CB3D79D}"/>
              </a:ext>
            </a:extLst>
          </p:cNvPr>
          <p:cNvSpPr txBox="1"/>
          <p:nvPr/>
        </p:nvSpPr>
        <p:spPr>
          <a:xfrm>
            <a:off x="5357826" y="1205688"/>
            <a:ext cx="3045922" cy="1000274"/>
          </a:xfrm>
          <a:prstGeom prst="rect">
            <a:avLst/>
          </a:prstGeom>
          <a:noFill/>
        </p:spPr>
        <p:txBody>
          <a:bodyPr wrap="square" rtlCol="0">
            <a:spAutoFit/>
          </a:bodyPr>
          <a:lstStyle/>
          <a:p>
            <a:pPr marL="185738" indent="-177800">
              <a:spcAft>
                <a:spcPts val="600"/>
              </a:spcAft>
            </a:pPr>
            <a:r>
              <a:rPr lang="en-US" dirty="0"/>
              <a:t>Forcing: 2m air temperature</a:t>
            </a:r>
          </a:p>
          <a:p>
            <a:pPr marL="185738" indent="-177800">
              <a:spcAft>
                <a:spcPts val="600"/>
              </a:spcAft>
            </a:pPr>
            <a:r>
              <a:rPr lang="en-US" dirty="0"/>
              <a:t>Glacial- and interglacial-like latitudinal profiles </a:t>
            </a:r>
            <a:r>
              <a:rPr lang="en-US" dirty="0">
                <a:sym typeface="Wingdings" pitchFamily="2" charset="2"/>
              </a:rPr>
              <a:t></a:t>
            </a:r>
          </a:p>
        </p:txBody>
      </p:sp>
      <p:grpSp>
        <p:nvGrpSpPr>
          <p:cNvPr id="28" name="Group 27">
            <a:extLst>
              <a:ext uri="{FF2B5EF4-FFF2-40B4-BE49-F238E27FC236}">
                <a16:creationId xmlns:a16="http://schemas.microsoft.com/office/drawing/2014/main" id="{9F704D28-1206-4625-1614-B724603EAC7F}"/>
              </a:ext>
            </a:extLst>
          </p:cNvPr>
          <p:cNvGrpSpPr/>
          <p:nvPr/>
        </p:nvGrpSpPr>
        <p:grpSpPr>
          <a:xfrm>
            <a:off x="0" y="3495965"/>
            <a:ext cx="4991196" cy="2529725"/>
            <a:chOff x="-863551" y="3462051"/>
            <a:chExt cx="4991196" cy="2529725"/>
          </a:xfrm>
        </p:grpSpPr>
        <p:pic>
          <p:nvPicPr>
            <p:cNvPr id="1026" name="Picture 2" descr="Fig. 1">
              <a:extLst>
                <a:ext uri="{FF2B5EF4-FFF2-40B4-BE49-F238E27FC236}">
                  <a16:creationId xmlns:a16="http://schemas.microsoft.com/office/drawing/2014/main" id="{D40B1CB2-8E36-B73A-138F-70E34C3A88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711"/>
            <a:stretch/>
          </p:blipFill>
          <p:spPr bwMode="auto">
            <a:xfrm>
              <a:off x="829776" y="3802375"/>
              <a:ext cx="3297869" cy="218940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27D4AB0-0FAF-AB6F-F1D9-0A09D4E18017}"/>
                </a:ext>
              </a:extLst>
            </p:cNvPr>
            <p:cNvSpPr txBox="1"/>
            <p:nvPr/>
          </p:nvSpPr>
          <p:spPr>
            <a:xfrm>
              <a:off x="0" y="3462051"/>
              <a:ext cx="3758127" cy="338554"/>
            </a:xfrm>
            <a:prstGeom prst="rect">
              <a:avLst/>
            </a:prstGeom>
            <a:noFill/>
          </p:spPr>
          <p:txBody>
            <a:bodyPr wrap="square" rtlCol="0">
              <a:spAutoFit/>
            </a:bodyPr>
            <a:lstStyle/>
            <a:p>
              <a:pPr algn="ctr"/>
              <a:r>
                <a:rPr lang="en-US" sz="1600" dirty="0"/>
                <a:t>Example: equilibrated glacial-like state</a:t>
              </a:r>
            </a:p>
          </p:txBody>
        </p:sp>
        <p:sp>
          <p:nvSpPr>
            <p:cNvPr id="24" name="TextBox 23">
              <a:extLst>
                <a:ext uri="{FF2B5EF4-FFF2-40B4-BE49-F238E27FC236}">
                  <a16:creationId xmlns:a16="http://schemas.microsoft.com/office/drawing/2014/main" id="{A841E9F6-D77B-6B41-368D-94AB93C631EE}"/>
                </a:ext>
              </a:extLst>
            </p:cNvPr>
            <p:cNvSpPr txBox="1"/>
            <p:nvPr/>
          </p:nvSpPr>
          <p:spPr>
            <a:xfrm>
              <a:off x="-863551" y="4112776"/>
              <a:ext cx="1879600" cy="1323439"/>
            </a:xfrm>
            <a:prstGeom prst="rect">
              <a:avLst/>
            </a:prstGeom>
            <a:noFill/>
          </p:spPr>
          <p:txBody>
            <a:bodyPr wrap="square" rtlCol="0">
              <a:spAutoFit/>
            </a:bodyPr>
            <a:lstStyle/>
            <a:p>
              <a:pPr algn="ctr">
                <a:spcAft>
                  <a:spcPts val="1200"/>
                </a:spcAft>
              </a:pPr>
              <a:r>
                <a:rPr lang="en-US" sz="1400" dirty="0"/>
                <a:t>Potential density (color); overturning (contours)</a:t>
              </a:r>
            </a:p>
            <a:p>
              <a:pPr algn="ctr">
                <a:spcAft>
                  <a:spcPts val="1200"/>
                </a:spcAft>
              </a:pPr>
              <a:r>
                <a:rPr lang="en-US" sz="1400" dirty="0"/>
                <a:t>Shallower AMOC, stratified AABW cell. </a:t>
              </a:r>
            </a:p>
          </p:txBody>
        </p:sp>
        <p:sp>
          <p:nvSpPr>
            <p:cNvPr id="25" name="TextBox 24">
              <a:extLst>
                <a:ext uri="{FF2B5EF4-FFF2-40B4-BE49-F238E27FC236}">
                  <a16:creationId xmlns:a16="http://schemas.microsoft.com/office/drawing/2014/main" id="{89248013-BFCB-9526-67D9-20FA506B43F9}"/>
                </a:ext>
              </a:extLst>
            </p:cNvPr>
            <p:cNvSpPr txBox="1"/>
            <p:nvPr/>
          </p:nvSpPr>
          <p:spPr>
            <a:xfrm>
              <a:off x="208644" y="5699075"/>
              <a:ext cx="1879600" cy="246221"/>
            </a:xfrm>
            <a:prstGeom prst="rect">
              <a:avLst/>
            </a:prstGeom>
            <a:noFill/>
          </p:spPr>
          <p:txBody>
            <a:bodyPr wrap="square" rtlCol="0">
              <a:spAutoFit/>
            </a:bodyPr>
            <a:lstStyle/>
            <a:p>
              <a:r>
                <a:rPr lang="en-US" sz="1000" i="1" dirty="0"/>
                <a:t>Marzocchi &amp; Jansen (2019)</a:t>
              </a:r>
            </a:p>
          </p:txBody>
        </p:sp>
      </p:grpSp>
      <p:pic>
        <p:nvPicPr>
          <p:cNvPr id="26" name="Picture 25">
            <a:extLst>
              <a:ext uri="{FF2B5EF4-FFF2-40B4-BE49-F238E27FC236}">
                <a16:creationId xmlns:a16="http://schemas.microsoft.com/office/drawing/2014/main" id="{4E2DB2E7-E70D-00B3-8005-7AEFE4541811}"/>
              </a:ext>
            </a:extLst>
          </p:cNvPr>
          <p:cNvPicPr>
            <a:picLocks noChangeAspect="1"/>
          </p:cNvPicPr>
          <p:nvPr/>
        </p:nvPicPr>
        <p:blipFill>
          <a:blip r:embed="rId7"/>
          <a:stretch>
            <a:fillRect/>
          </a:stretch>
        </p:blipFill>
        <p:spPr>
          <a:xfrm>
            <a:off x="9407781" y="2228849"/>
            <a:ext cx="2476500" cy="1428451"/>
          </a:xfrm>
          <a:prstGeom prst="rect">
            <a:avLst/>
          </a:prstGeom>
        </p:spPr>
      </p:pic>
      <p:sp>
        <p:nvSpPr>
          <p:cNvPr id="29" name="Rectangle 28">
            <a:extLst>
              <a:ext uri="{FF2B5EF4-FFF2-40B4-BE49-F238E27FC236}">
                <a16:creationId xmlns:a16="http://schemas.microsoft.com/office/drawing/2014/main" id="{F317F988-6618-AC31-E40C-FA2FA7C3D361}"/>
              </a:ext>
            </a:extLst>
          </p:cNvPr>
          <p:cNvSpPr/>
          <p:nvPr/>
        </p:nvSpPr>
        <p:spPr>
          <a:xfrm>
            <a:off x="0" y="6156780"/>
            <a:ext cx="10699845" cy="689329"/>
          </a:xfrm>
          <a:prstGeom prst="rect">
            <a:avLst/>
          </a:prstGeom>
          <a:solidFill>
            <a:srgbClr val="025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Proxy data: deep-ocean C      N. Pacific ventilation      </a:t>
            </a:r>
            <a:r>
              <a:rPr lang="en-US" sz="1600" b="1" u="sng" dirty="0">
                <a:solidFill>
                  <a:schemeClr val="bg1"/>
                </a:solidFill>
              </a:rPr>
              <a:t>N. Atlantic cooling</a:t>
            </a:r>
            <a:r>
              <a:rPr lang="en-US" sz="1600" dirty="0">
                <a:solidFill>
                  <a:schemeClr val="bg1"/>
                </a:solidFill>
              </a:rPr>
              <a:t>      Slide 15/18  mgs23@st-andrews.ac.uk</a:t>
            </a:r>
          </a:p>
        </p:txBody>
      </p:sp>
    </p:spTree>
    <p:extLst>
      <p:ext uri="{BB962C8B-B14F-4D97-AF65-F5344CB8AC3E}">
        <p14:creationId xmlns:p14="http://schemas.microsoft.com/office/powerpoint/2010/main" val="79131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93F5E-EF5F-636D-C5A2-B27B11652A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DD4DDA-AFD1-03D5-1021-FE5105F66D06}"/>
              </a:ext>
            </a:extLst>
          </p:cNvPr>
          <p:cNvSpPr>
            <a:spLocks noGrp="1"/>
          </p:cNvSpPr>
          <p:nvPr>
            <p:ph type="title"/>
          </p:nvPr>
        </p:nvSpPr>
        <p:spPr>
          <a:xfrm>
            <a:off x="838200" y="337"/>
            <a:ext cx="10515600" cy="1325563"/>
          </a:xfrm>
        </p:spPr>
        <p:txBody>
          <a:bodyPr>
            <a:normAutofit/>
          </a:bodyPr>
          <a:lstStyle/>
          <a:p>
            <a:r>
              <a:rPr lang="en-US" sz="3200" dirty="0"/>
              <a:t>Glacial-like changes in re: Northern cooling</a:t>
            </a:r>
          </a:p>
        </p:txBody>
      </p:sp>
      <p:grpSp>
        <p:nvGrpSpPr>
          <p:cNvPr id="17" name="Group 16">
            <a:extLst>
              <a:ext uri="{FF2B5EF4-FFF2-40B4-BE49-F238E27FC236}">
                <a16:creationId xmlns:a16="http://schemas.microsoft.com/office/drawing/2014/main" id="{120301DB-2EBA-93C8-9221-AAB3BFDFAAFB}"/>
              </a:ext>
            </a:extLst>
          </p:cNvPr>
          <p:cNvGrpSpPr/>
          <p:nvPr/>
        </p:nvGrpSpPr>
        <p:grpSpPr>
          <a:xfrm>
            <a:off x="9891" y="1404137"/>
            <a:ext cx="6265599" cy="4203614"/>
            <a:chOff x="81141" y="1404137"/>
            <a:chExt cx="6265599" cy="4203614"/>
          </a:xfrm>
        </p:grpSpPr>
        <p:grpSp>
          <p:nvGrpSpPr>
            <p:cNvPr id="9" name="Group 8">
              <a:extLst>
                <a:ext uri="{FF2B5EF4-FFF2-40B4-BE49-F238E27FC236}">
                  <a16:creationId xmlns:a16="http://schemas.microsoft.com/office/drawing/2014/main" id="{DFD9BA20-507A-D978-0171-26FF6EE0211E}"/>
                </a:ext>
              </a:extLst>
            </p:cNvPr>
            <p:cNvGrpSpPr/>
            <p:nvPr/>
          </p:nvGrpSpPr>
          <p:grpSpPr>
            <a:xfrm>
              <a:off x="81141" y="1404137"/>
              <a:ext cx="6265599" cy="3892077"/>
              <a:chOff x="81141" y="1316001"/>
              <a:chExt cx="6265599" cy="3892077"/>
            </a:xfrm>
          </p:grpSpPr>
          <p:grpSp>
            <p:nvGrpSpPr>
              <p:cNvPr id="6" name="Group 5">
                <a:extLst>
                  <a:ext uri="{FF2B5EF4-FFF2-40B4-BE49-F238E27FC236}">
                    <a16:creationId xmlns:a16="http://schemas.microsoft.com/office/drawing/2014/main" id="{8F8C3F2E-9588-1A64-30FE-899591B89165}"/>
                  </a:ext>
                </a:extLst>
              </p:cNvPr>
              <p:cNvGrpSpPr/>
              <p:nvPr/>
            </p:nvGrpSpPr>
            <p:grpSpPr>
              <a:xfrm>
                <a:off x="81141" y="1678623"/>
                <a:ext cx="6265599" cy="3529455"/>
                <a:chOff x="0" y="1700394"/>
                <a:chExt cx="6265599" cy="3529455"/>
              </a:xfrm>
            </p:grpSpPr>
            <p:pic>
              <p:nvPicPr>
                <p:cNvPr id="11" name="Picture 10" descr="A close-up of different colors&#10;&#10;Description automatically generated">
                  <a:extLst>
                    <a:ext uri="{FF2B5EF4-FFF2-40B4-BE49-F238E27FC236}">
                      <a16:creationId xmlns:a16="http://schemas.microsoft.com/office/drawing/2014/main" id="{9477D26A-4E1B-4E4F-22DD-FDF1C3D13A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579" t="55843" r="16724"/>
                <a:stretch/>
              </p:blipFill>
              <p:spPr bwMode="auto">
                <a:xfrm>
                  <a:off x="838200" y="1729096"/>
                  <a:ext cx="5427399" cy="3500753"/>
                </a:xfrm>
                <a:prstGeom prst="rect">
                  <a:avLst/>
                </a:prstGeom>
                <a:noFill/>
                <a:ln>
                  <a:noFill/>
                </a:ln>
              </p:spPr>
            </p:pic>
            <p:pic>
              <p:nvPicPr>
                <p:cNvPr id="4" name="Picture 3" descr="A close-up of different colors&#10;&#10;Description automatically generated">
                  <a:extLst>
                    <a:ext uri="{FF2B5EF4-FFF2-40B4-BE49-F238E27FC236}">
                      <a16:creationId xmlns:a16="http://schemas.microsoft.com/office/drawing/2014/main" id="{D526FDD1-CE83-35E1-51EE-30203A5D5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22" t="55481" r="80363"/>
                <a:stretch/>
              </p:blipFill>
              <p:spPr bwMode="auto">
                <a:xfrm>
                  <a:off x="0" y="1700394"/>
                  <a:ext cx="968829" cy="3529455"/>
                </a:xfrm>
                <a:prstGeom prst="rect">
                  <a:avLst/>
                </a:prstGeom>
                <a:noFill/>
                <a:ln>
                  <a:noFill/>
                </a:ln>
              </p:spPr>
            </p:pic>
            <p:sp>
              <p:nvSpPr>
                <p:cNvPr id="5" name="Rectangle 4">
                  <a:extLst>
                    <a:ext uri="{FF2B5EF4-FFF2-40B4-BE49-F238E27FC236}">
                      <a16:creationId xmlns:a16="http://schemas.microsoft.com/office/drawing/2014/main" id="{48FED559-4560-A919-9AE1-3E780448F1A3}"/>
                    </a:ext>
                  </a:extLst>
                </p:cNvPr>
                <p:cNvSpPr/>
                <p:nvPr/>
              </p:nvSpPr>
              <p:spPr>
                <a:xfrm>
                  <a:off x="936171" y="1700395"/>
                  <a:ext cx="3352800" cy="2916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B2A3FB1-6666-C24D-A4C6-DA4949B502E1}"/>
                  </a:ext>
                </a:extLst>
              </p:cNvPr>
              <p:cNvSpPr txBox="1"/>
              <p:nvPr/>
            </p:nvSpPr>
            <p:spPr>
              <a:xfrm>
                <a:off x="1718633" y="1316001"/>
                <a:ext cx="2608406" cy="646331"/>
              </a:xfrm>
              <a:prstGeom prst="rect">
                <a:avLst/>
              </a:prstGeom>
              <a:noFill/>
            </p:spPr>
            <p:txBody>
              <a:bodyPr wrap="none" rtlCol="0">
                <a:spAutoFit/>
              </a:bodyPr>
              <a:lstStyle/>
              <a:p>
                <a:pPr algn="ctr"/>
                <a:r>
                  <a:rPr lang="en-US" dirty="0"/>
                  <a:t>Temperature Anomaly: </a:t>
                </a:r>
              </a:p>
              <a:p>
                <a:pPr algn="ctr"/>
                <a:r>
                  <a:rPr lang="en-US" dirty="0"/>
                  <a:t>Cool-North – Reference</a:t>
                </a:r>
              </a:p>
            </p:txBody>
          </p:sp>
        </p:grpSp>
        <p:sp>
          <p:nvSpPr>
            <p:cNvPr id="10" name="TextBox 9">
              <a:extLst>
                <a:ext uri="{FF2B5EF4-FFF2-40B4-BE49-F238E27FC236}">
                  <a16:creationId xmlns:a16="http://schemas.microsoft.com/office/drawing/2014/main" id="{D2B70125-2AFA-5800-1A0A-A1BD8CAF817B}"/>
                </a:ext>
              </a:extLst>
            </p:cNvPr>
            <p:cNvSpPr txBox="1"/>
            <p:nvPr/>
          </p:nvSpPr>
          <p:spPr>
            <a:xfrm>
              <a:off x="1049970" y="5299974"/>
              <a:ext cx="4330032" cy="307777"/>
            </a:xfrm>
            <a:prstGeom prst="rect">
              <a:avLst/>
            </a:prstGeom>
            <a:noFill/>
          </p:spPr>
          <p:txBody>
            <a:bodyPr wrap="none" rtlCol="0">
              <a:spAutoFit/>
            </a:bodyPr>
            <a:lstStyle/>
            <a:p>
              <a:pPr algn="ctr"/>
              <a:r>
                <a:rPr lang="en-US" sz="1400" dirty="0"/>
                <a:t>Zonal-average, after 10,000 years simulation time </a:t>
              </a:r>
            </a:p>
          </p:txBody>
        </p:sp>
      </p:grpSp>
      <p:sp>
        <p:nvSpPr>
          <p:cNvPr id="15" name="Rectangle 14">
            <a:extLst>
              <a:ext uri="{FF2B5EF4-FFF2-40B4-BE49-F238E27FC236}">
                <a16:creationId xmlns:a16="http://schemas.microsoft.com/office/drawing/2014/main" id="{F9A77FB6-B33F-00A8-6E4B-3BA679703DA5}"/>
              </a:ext>
            </a:extLst>
          </p:cNvPr>
          <p:cNvSpPr/>
          <p:nvPr/>
        </p:nvSpPr>
        <p:spPr>
          <a:xfrm>
            <a:off x="800666" y="1906218"/>
            <a:ext cx="992114" cy="383022"/>
          </a:xfrm>
          <a:prstGeom prst="rect">
            <a:avLst/>
          </a:prstGeom>
          <a:noFill/>
          <a:ln w="57150">
            <a:solidFill>
              <a:srgbClr val="00FDFF"/>
            </a:solidFill>
          </a:ln>
          <a:effectLst>
            <a:outerShdw blurRad="50800" dist="38100" dir="2700000" algn="tl"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ent Up Arrow 15">
            <a:extLst>
              <a:ext uri="{FF2B5EF4-FFF2-40B4-BE49-F238E27FC236}">
                <a16:creationId xmlns:a16="http://schemas.microsoft.com/office/drawing/2014/main" id="{312DCBB7-5BFC-7CC8-16F3-1F38F88BCAF4}"/>
              </a:ext>
            </a:extLst>
          </p:cNvPr>
          <p:cNvSpPr/>
          <p:nvPr/>
        </p:nvSpPr>
        <p:spPr>
          <a:xfrm rot="5400000" flipH="1">
            <a:off x="1220763" y="1046145"/>
            <a:ext cx="511243" cy="877013"/>
          </a:xfrm>
          <a:prstGeom prst="bentUpArrow">
            <a:avLst/>
          </a:prstGeom>
          <a:solidFill>
            <a:srgbClr val="00FDFF"/>
          </a:solidFill>
          <a:effectLst>
            <a:outerShdw blurRad="50800" dist="38100" dir="2700000" algn="tl" rotWithShape="0">
              <a:prstClr val="black">
                <a:alpha val="8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4873BBB2-8748-CCF3-3CBB-48DE9B5FD895}"/>
              </a:ext>
            </a:extLst>
          </p:cNvPr>
          <p:cNvGrpSpPr/>
          <p:nvPr/>
        </p:nvGrpSpPr>
        <p:grpSpPr>
          <a:xfrm>
            <a:off x="6322915" y="1599526"/>
            <a:ext cx="2873282" cy="3579850"/>
            <a:chOff x="6499208" y="1438465"/>
            <a:chExt cx="2873282" cy="3579850"/>
          </a:xfrm>
        </p:grpSpPr>
        <p:grpSp>
          <p:nvGrpSpPr>
            <p:cNvPr id="19" name="Group 18">
              <a:extLst>
                <a:ext uri="{FF2B5EF4-FFF2-40B4-BE49-F238E27FC236}">
                  <a16:creationId xmlns:a16="http://schemas.microsoft.com/office/drawing/2014/main" id="{19D8570F-FF0C-A44F-375D-4FE6D35BA54E}"/>
                </a:ext>
              </a:extLst>
            </p:cNvPr>
            <p:cNvGrpSpPr/>
            <p:nvPr/>
          </p:nvGrpSpPr>
          <p:grpSpPr>
            <a:xfrm>
              <a:off x="6499208" y="1808675"/>
              <a:ext cx="2873282" cy="3209640"/>
              <a:chOff x="6596744" y="1808675"/>
              <a:chExt cx="2873282" cy="3209640"/>
            </a:xfrm>
          </p:grpSpPr>
          <p:pic>
            <p:nvPicPr>
              <p:cNvPr id="13" name="Picture 12" descr="A graph of a graph of a graph&#10;&#10;Description automatically generated with medium confidence">
                <a:extLst>
                  <a:ext uri="{FF2B5EF4-FFF2-40B4-BE49-F238E27FC236}">
                    <a16:creationId xmlns:a16="http://schemas.microsoft.com/office/drawing/2014/main" id="{9E313EB7-92CA-968A-AD6D-46B53073A3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528" t="5520" r="24272"/>
              <a:stretch/>
            </p:blipFill>
            <p:spPr bwMode="auto">
              <a:xfrm>
                <a:off x="6596744" y="1808675"/>
                <a:ext cx="2873282" cy="3209640"/>
              </a:xfrm>
              <a:prstGeom prst="rect">
                <a:avLst/>
              </a:prstGeom>
              <a:noFill/>
              <a:ln>
                <a:noFill/>
              </a:ln>
            </p:spPr>
          </p:pic>
          <p:sp>
            <p:nvSpPr>
              <p:cNvPr id="18" name="Rectangle 17">
                <a:extLst>
                  <a:ext uri="{FF2B5EF4-FFF2-40B4-BE49-F238E27FC236}">
                    <a16:creationId xmlns:a16="http://schemas.microsoft.com/office/drawing/2014/main" id="{0093738D-CB48-6DAC-8EF2-450015B695BC}"/>
                  </a:ext>
                </a:extLst>
              </p:cNvPr>
              <p:cNvSpPr/>
              <p:nvPr/>
            </p:nvSpPr>
            <p:spPr>
              <a:xfrm>
                <a:off x="6982691" y="1808675"/>
                <a:ext cx="1721922" cy="249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A2E7C495-2DB1-D53B-6D34-8CC89F583F98}"/>
                </a:ext>
              </a:extLst>
            </p:cNvPr>
            <p:cNvSpPr txBox="1"/>
            <p:nvPr/>
          </p:nvSpPr>
          <p:spPr>
            <a:xfrm>
              <a:off x="6743932" y="1438465"/>
              <a:ext cx="2608406" cy="646331"/>
            </a:xfrm>
            <a:prstGeom prst="rect">
              <a:avLst/>
            </a:prstGeom>
            <a:noFill/>
          </p:spPr>
          <p:txBody>
            <a:bodyPr wrap="square" rtlCol="0">
              <a:spAutoFit/>
            </a:bodyPr>
            <a:lstStyle/>
            <a:p>
              <a:pPr algn="ctr"/>
              <a:r>
                <a:rPr lang="en-US" dirty="0"/>
                <a:t>Sea Ice Load </a:t>
              </a:r>
              <a:br>
                <a:rPr lang="en-US" dirty="0"/>
              </a:br>
              <a:r>
                <a:rPr lang="en-US" dirty="0"/>
                <a:t>(kg/m</a:t>
              </a:r>
              <a:r>
                <a:rPr lang="en-US" baseline="30000" dirty="0"/>
                <a:t>2</a:t>
              </a:r>
              <a:r>
                <a:rPr lang="en-US" dirty="0"/>
                <a:t>) (zonal-mean)</a:t>
              </a:r>
            </a:p>
          </p:txBody>
        </p:sp>
      </p:grpSp>
      <p:grpSp>
        <p:nvGrpSpPr>
          <p:cNvPr id="27" name="Group 26">
            <a:extLst>
              <a:ext uri="{FF2B5EF4-FFF2-40B4-BE49-F238E27FC236}">
                <a16:creationId xmlns:a16="http://schemas.microsoft.com/office/drawing/2014/main" id="{98634C33-9708-F404-D57C-2BBAB9DD39FF}"/>
              </a:ext>
            </a:extLst>
          </p:cNvPr>
          <p:cNvGrpSpPr/>
          <p:nvPr/>
        </p:nvGrpSpPr>
        <p:grpSpPr>
          <a:xfrm>
            <a:off x="9176045" y="1503081"/>
            <a:ext cx="2912398" cy="4056809"/>
            <a:chOff x="9176045" y="1503081"/>
            <a:chExt cx="2912398" cy="4056809"/>
          </a:xfrm>
        </p:grpSpPr>
        <p:grpSp>
          <p:nvGrpSpPr>
            <p:cNvPr id="25" name="Group 24">
              <a:extLst>
                <a:ext uri="{FF2B5EF4-FFF2-40B4-BE49-F238E27FC236}">
                  <a16:creationId xmlns:a16="http://schemas.microsoft.com/office/drawing/2014/main" id="{F6A99633-6025-F233-18C2-8296E70B8423}"/>
                </a:ext>
              </a:extLst>
            </p:cNvPr>
            <p:cNvGrpSpPr/>
            <p:nvPr/>
          </p:nvGrpSpPr>
          <p:grpSpPr>
            <a:xfrm>
              <a:off x="9176045" y="1503081"/>
              <a:ext cx="2912398" cy="4056809"/>
              <a:chOff x="9154394" y="1377851"/>
              <a:chExt cx="2912398" cy="4056809"/>
            </a:xfrm>
          </p:grpSpPr>
          <p:grpSp>
            <p:nvGrpSpPr>
              <p:cNvPr id="23" name="Group 22">
                <a:extLst>
                  <a:ext uri="{FF2B5EF4-FFF2-40B4-BE49-F238E27FC236}">
                    <a16:creationId xmlns:a16="http://schemas.microsoft.com/office/drawing/2014/main" id="{B9E95AF5-2919-C3A5-0CEB-671631BC6E54}"/>
                  </a:ext>
                </a:extLst>
              </p:cNvPr>
              <p:cNvGrpSpPr/>
              <p:nvPr/>
            </p:nvGrpSpPr>
            <p:grpSpPr>
              <a:xfrm>
                <a:off x="9154394" y="1678623"/>
                <a:ext cx="2912398" cy="3756037"/>
                <a:chOff x="9154394" y="1678623"/>
                <a:chExt cx="2912398" cy="3756037"/>
              </a:xfrm>
            </p:grpSpPr>
            <p:pic>
              <p:nvPicPr>
                <p:cNvPr id="12" name="Picture 11">
                  <a:extLst>
                    <a:ext uri="{FF2B5EF4-FFF2-40B4-BE49-F238E27FC236}">
                      <a16:creationId xmlns:a16="http://schemas.microsoft.com/office/drawing/2014/main" id="{3C126CBD-D25B-0046-1F19-B2E6B5C3E4BF}"/>
                    </a:ext>
                  </a:extLst>
                </p:cNvPr>
                <p:cNvPicPr>
                  <a:picLocks noChangeAspect="1"/>
                </p:cNvPicPr>
                <p:nvPr/>
              </p:nvPicPr>
              <p:blipFill>
                <a:blip r:embed="rId5">
                  <a:extLst>
                    <a:ext uri="{28A0092B-C50C-407E-A947-70E740481C1C}">
                      <a14:useLocalDpi xmlns:a14="http://schemas.microsoft.com/office/drawing/2010/main" val="0"/>
                    </a:ext>
                  </a:extLst>
                </a:blip>
                <a:srcRect b="-579"/>
                <a:stretch/>
              </p:blipFill>
              <p:spPr>
                <a:xfrm>
                  <a:off x="9154394" y="1678623"/>
                  <a:ext cx="2912398" cy="3756037"/>
                </a:xfrm>
                <a:prstGeom prst="rect">
                  <a:avLst/>
                </a:prstGeom>
              </p:spPr>
            </p:pic>
            <p:sp>
              <p:nvSpPr>
                <p:cNvPr id="22" name="Rectangle 21">
                  <a:extLst>
                    <a:ext uri="{FF2B5EF4-FFF2-40B4-BE49-F238E27FC236}">
                      <a16:creationId xmlns:a16="http://schemas.microsoft.com/office/drawing/2014/main" id="{531F881E-6D41-3421-9B94-C2A544785DFB}"/>
                    </a:ext>
                  </a:extLst>
                </p:cNvPr>
                <p:cNvSpPr/>
                <p:nvPr/>
              </p:nvSpPr>
              <p:spPr>
                <a:xfrm>
                  <a:off x="9639687" y="1695099"/>
                  <a:ext cx="2427105" cy="215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4793FCE4-E1A1-3C54-75B8-C89D46063B46}"/>
                  </a:ext>
                </a:extLst>
              </p:cNvPr>
              <p:cNvSpPr txBox="1"/>
              <p:nvPr/>
            </p:nvSpPr>
            <p:spPr>
              <a:xfrm>
                <a:off x="9399118" y="1377851"/>
                <a:ext cx="2608406" cy="584775"/>
              </a:xfrm>
              <a:prstGeom prst="rect">
                <a:avLst/>
              </a:prstGeom>
              <a:noFill/>
            </p:spPr>
            <p:txBody>
              <a:bodyPr wrap="square" rtlCol="0">
                <a:spAutoFit/>
              </a:bodyPr>
              <a:lstStyle/>
              <a:p>
                <a:pPr algn="ctr"/>
                <a:r>
                  <a:rPr lang="en-US" dirty="0"/>
                  <a:t>Surface Buoyancy Flux </a:t>
                </a:r>
              </a:p>
              <a:p>
                <a:pPr algn="ctr"/>
                <a:r>
                  <a:rPr lang="en-US" sz="1400" i="1" dirty="0"/>
                  <a:t>(+ == denser)</a:t>
                </a:r>
              </a:p>
            </p:txBody>
          </p:sp>
        </p:grpSp>
        <p:sp>
          <p:nvSpPr>
            <p:cNvPr id="26" name="Rectangle 25">
              <a:extLst>
                <a:ext uri="{FF2B5EF4-FFF2-40B4-BE49-F238E27FC236}">
                  <a16:creationId xmlns:a16="http://schemas.microsoft.com/office/drawing/2014/main" id="{3CF2B16B-156A-B385-B749-ED3050A5E803}"/>
                </a:ext>
              </a:extLst>
            </p:cNvPr>
            <p:cNvSpPr/>
            <p:nvPr/>
          </p:nvSpPr>
          <p:spPr>
            <a:xfrm>
              <a:off x="10889673" y="2143279"/>
              <a:ext cx="854700" cy="584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7E14325C-1281-422C-73F4-64ECBB2E8118}"/>
              </a:ext>
            </a:extLst>
          </p:cNvPr>
          <p:cNvGrpSpPr/>
          <p:nvPr/>
        </p:nvGrpSpPr>
        <p:grpSpPr>
          <a:xfrm>
            <a:off x="7350826" y="2606630"/>
            <a:ext cx="1825219" cy="499794"/>
            <a:chOff x="7350826" y="2606630"/>
            <a:chExt cx="1825219" cy="499794"/>
          </a:xfrm>
        </p:grpSpPr>
        <p:sp>
          <p:nvSpPr>
            <p:cNvPr id="28" name="TextBox 27">
              <a:extLst>
                <a:ext uri="{FF2B5EF4-FFF2-40B4-BE49-F238E27FC236}">
                  <a16:creationId xmlns:a16="http://schemas.microsoft.com/office/drawing/2014/main" id="{B6E0E6AC-51F4-5825-6692-2D05E0517082}"/>
                </a:ext>
              </a:extLst>
            </p:cNvPr>
            <p:cNvSpPr txBox="1"/>
            <p:nvPr/>
          </p:nvSpPr>
          <p:spPr>
            <a:xfrm>
              <a:off x="7598280" y="2606630"/>
              <a:ext cx="1577765" cy="307777"/>
            </a:xfrm>
            <a:prstGeom prst="rect">
              <a:avLst/>
            </a:prstGeom>
            <a:solidFill>
              <a:srgbClr val="FFFFFF">
                <a:alpha val="80000"/>
              </a:srgbClr>
            </a:solidFill>
          </p:spPr>
          <p:txBody>
            <a:bodyPr wrap="square" rtlCol="0">
              <a:spAutoFit/>
            </a:bodyPr>
            <a:lstStyle/>
            <a:p>
              <a:r>
                <a:rPr lang="en-US" sz="1400" dirty="0">
                  <a:solidFill>
                    <a:srgbClr val="695ACD"/>
                  </a:solidFill>
                </a:rPr>
                <a:t>Glacial simulation</a:t>
              </a:r>
            </a:p>
          </p:txBody>
        </p:sp>
        <p:cxnSp>
          <p:nvCxnSpPr>
            <p:cNvPr id="30" name="Straight Connector 29">
              <a:extLst>
                <a:ext uri="{FF2B5EF4-FFF2-40B4-BE49-F238E27FC236}">
                  <a16:creationId xmlns:a16="http://schemas.microsoft.com/office/drawing/2014/main" id="{BC4C11BA-8010-A64B-A41C-4C89FE68365C}"/>
                </a:ext>
              </a:extLst>
            </p:cNvPr>
            <p:cNvCxnSpPr>
              <a:cxnSpLocks/>
            </p:cNvCxnSpPr>
            <p:nvPr/>
          </p:nvCxnSpPr>
          <p:spPr>
            <a:xfrm flipV="1">
              <a:off x="7350826" y="2851785"/>
              <a:ext cx="318704" cy="254639"/>
            </a:xfrm>
            <a:prstGeom prst="line">
              <a:avLst/>
            </a:prstGeom>
            <a:ln w="12700">
              <a:solidFill>
                <a:srgbClr val="695ACD"/>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6E7B8744-1603-71E3-C38D-58710484640C}"/>
              </a:ext>
            </a:extLst>
          </p:cNvPr>
          <p:cNvGrpSpPr/>
          <p:nvPr/>
        </p:nvGrpSpPr>
        <p:grpSpPr>
          <a:xfrm>
            <a:off x="7030192" y="3345229"/>
            <a:ext cx="2390576" cy="870510"/>
            <a:chOff x="7030192" y="3345229"/>
            <a:chExt cx="2390576" cy="870510"/>
          </a:xfrm>
        </p:grpSpPr>
        <p:grpSp>
          <p:nvGrpSpPr>
            <p:cNvPr id="35" name="Group 34">
              <a:extLst>
                <a:ext uri="{FF2B5EF4-FFF2-40B4-BE49-F238E27FC236}">
                  <a16:creationId xmlns:a16="http://schemas.microsoft.com/office/drawing/2014/main" id="{1B13C232-5FDD-4F71-0D88-DE9C895DF9D8}"/>
                </a:ext>
              </a:extLst>
            </p:cNvPr>
            <p:cNvGrpSpPr/>
            <p:nvPr/>
          </p:nvGrpSpPr>
          <p:grpSpPr>
            <a:xfrm>
              <a:off x="7173754" y="3345229"/>
              <a:ext cx="2247014" cy="523220"/>
              <a:chOff x="7350826" y="2606630"/>
              <a:chExt cx="2247014" cy="523220"/>
            </a:xfrm>
          </p:grpSpPr>
          <p:sp>
            <p:nvSpPr>
              <p:cNvPr id="36" name="TextBox 35">
                <a:extLst>
                  <a:ext uri="{FF2B5EF4-FFF2-40B4-BE49-F238E27FC236}">
                    <a16:creationId xmlns:a16="http://schemas.microsoft.com/office/drawing/2014/main" id="{A7F6340C-E0E5-8CC0-D142-DD678E4A18E9}"/>
                  </a:ext>
                </a:extLst>
              </p:cNvPr>
              <p:cNvSpPr txBox="1"/>
              <p:nvPr/>
            </p:nvSpPr>
            <p:spPr>
              <a:xfrm>
                <a:off x="7598279" y="2606630"/>
                <a:ext cx="1999561" cy="523220"/>
              </a:xfrm>
              <a:prstGeom prst="rect">
                <a:avLst/>
              </a:prstGeom>
              <a:solidFill>
                <a:srgbClr val="FFFFFF">
                  <a:alpha val="80000"/>
                </a:srgbClr>
              </a:solidFill>
            </p:spPr>
            <p:txBody>
              <a:bodyPr wrap="square" rtlCol="0">
                <a:spAutoFit/>
              </a:bodyPr>
              <a:lstStyle/>
              <a:p>
                <a:r>
                  <a:rPr lang="en-US" sz="1400" dirty="0"/>
                  <a:t>Effect of increasingly cooling the N latitudes</a:t>
                </a:r>
              </a:p>
            </p:txBody>
          </p:sp>
          <p:cxnSp>
            <p:nvCxnSpPr>
              <p:cNvPr id="37" name="Straight Connector 36">
                <a:extLst>
                  <a:ext uri="{FF2B5EF4-FFF2-40B4-BE49-F238E27FC236}">
                    <a16:creationId xmlns:a16="http://schemas.microsoft.com/office/drawing/2014/main" id="{60A9C4BF-8917-0C1F-57E3-515450B553A5}"/>
                  </a:ext>
                </a:extLst>
              </p:cNvPr>
              <p:cNvCxnSpPr>
                <a:cxnSpLocks/>
              </p:cNvCxnSpPr>
              <p:nvPr/>
            </p:nvCxnSpPr>
            <p:spPr>
              <a:xfrm flipV="1">
                <a:off x="7350826" y="2851785"/>
                <a:ext cx="318704" cy="2546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a:extLst>
                <a:ext uri="{FF2B5EF4-FFF2-40B4-BE49-F238E27FC236}">
                  <a16:creationId xmlns:a16="http://schemas.microsoft.com/office/drawing/2014/main" id="{FED11806-E58D-4AE9-CC6B-C723BA97C2DD}"/>
                </a:ext>
              </a:extLst>
            </p:cNvPr>
            <p:cNvCxnSpPr>
              <a:cxnSpLocks/>
            </p:cNvCxnSpPr>
            <p:nvPr/>
          </p:nvCxnSpPr>
          <p:spPr>
            <a:xfrm flipV="1">
              <a:off x="7030192" y="3464625"/>
              <a:ext cx="0" cy="751114"/>
            </a:xfrm>
            <a:prstGeom prst="straightConnector1">
              <a:avLst/>
            </a:prstGeom>
            <a:ln w="28575">
              <a:solidFill>
                <a:schemeClr val="bg2">
                  <a:lumMod val="90000"/>
                </a:schemeClr>
              </a:solidFill>
              <a:headEnd type="none" w="med" len="med"/>
              <a:tailEnd type="arrow" w="med" len="med"/>
            </a:ln>
            <a:effectLst>
              <a:outerShdw blurRad="50800" dist="381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2AD27F3E-7F32-65F4-AA80-782E3BEFDC1A}"/>
              </a:ext>
            </a:extLst>
          </p:cNvPr>
          <p:cNvGrpSpPr/>
          <p:nvPr/>
        </p:nvGrpSpPr>
        <p:grpSpPr>
          <a:xfrm>
            <a:off x="10115797" y="2606630"/>
            <a:ext cx="1659838" cy="1114156"/>
            <a:chOff x="10115797" y="2606630"/>
            <a:chExt cx="1659838" cy="1114156"/>
          </a:xfrm>
        </p:grpSpPr>
        <p:grpSp>
          <p:nvGrpSpPr>
            <p:cNvPr id="45" name="Group 44">
              <a:extLst>
                <a:ext uri="{FF2B5EF4-FFF2-40B4-BE49-F238E27FC236}">
                  <a16:creationId xmlns:a16="http://schemas.microsoft.com/office/drawing/2014/main" id="{8113B9B5-F639-970B-4FD2-9B0DDA433E24}"/>
                </a:ext>
              </a:extLst>
            </p:cNvPr>
            <p:cNvGrpSpPr/>
            <p:nvPr/>
          </p:nvGrpSpPr>
          <p:grpSpPr>
            <a:xfrm>
              <a:off x="10115797" y="2606630"/>
              <a:ext cx="1659838" cy="1114156"/>
              <a:chOff x="10115797" y="2606630"/>
              <a:chExt cx="1659838" cy="1114156"/>
            </a:xfrm>
          </p:grpSpPr>
          <p:cxnSp>
            <p:nvCxnSpPr>
              <p:cNvPr id="41" name="Straight Arrow Connector 40">
                <a:extLst>
                  <a:ext uri="{FF2B5EF4-FFF2-40B4-BE49-F238E27FC236}">
                    <a16:creationId xmlns:a16="http://schemas.microsoft.com/office/drawing/2014/main" id="{E8BED6B3-265D-6682-385E-815ED84A4EEC}"/>
                  </a:ext>
                </a:extLst>
              </p:cNvPr>
              <p:cNvCxnSpPr>
                <a:cxnSpLocks/>
              </p:cNvCxnSpPr>
              <p:nvPr/>
            </p:nvCxnSpPr>
            <p:spPr>
              <a:xfrm flipV="1">
                <a:off x="10115797" y="3106424"/>
                <a:ext cx="0" cy="614362"/>
              </a:xfrm>
              <a:prstGeom prst="straightConnector1">
                <a:avLst/>
              </a:prstGeom>
              <a:ln w="28575">
                <a:solidFill>
                  <a:schemeClr val="bg2">
                    <a:lumMod val="90000"/>
                  </a:schemeClr>
                </a:solidFill>
                <a:headEnd type="none" w="med" len="med"/>
                <a:tailEnd type="arrow" w="med" len="med"/>
              </a:ln>
              <a:effectLst>
                <a:outerShdw blurRad="50800" dist="38100" dir="2700000" algn="tl" rotWithShape="0">
                  <a:prstClr val="black">
                    <a:alpha val="80000"/>
                  </a:prstClr>
                </a:outerShdw>
              </a:effectLst>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E9CDD40-5FBC-F21E-547B-2A86E84231D7}"/>
                  </a:ext>
                </a:extLst>
              </p:cNvPr>
              <p:cNvSpPr txBox="1"/>
              <p:nvPr/>
            </p:nvSpPr>
            <p:spPr>
              <a:xfrm>
                <a:off x="10398692" y="2606630"/>
                <a:ext cx="1376943" cy="523220"/>
              </a:xfrm>
              <a:prstGeom prst="rect">
                <a:avLst/>
              </a:prstGeom>
              <a:solidFill>
                <a:srgbClr val="FFFFFF">
                  <a:alpha val="80000"/>
                </a:srgbClr>
              </a:solidFill>
            </p:spPr>
            <p:txBody>
              <a:bodyPr wrap="square" rtlCol="0">
                <a:spAutoFit/>
              </a:bodyPr>
              <a:lstStyle/>
              <a:p>
                <a:r>
                  <a:rPr lang="en-US" sz="1400" dirty="0"/>
                  <a:t>Brine rejection, etc. </a:t>
                </a:r>
              </a:p>
            </p:txBody>
          </p:sp>
        </p:grpSp>
        <p:cxnSp>
          <p:nvCxnSpPr>
            <p:cNvPr id="46" name="Straight Connector 45">
              <a:extLst>
                <a:ext uri="{FF2B5EF4-FFF2-40B4-BE49-F238E27FC236}">
                  <a16:creationId xmlns:a16="http://schemas.microsoft.com/office/drawing/2014/main" id="{7812D46C-BA64-B997-CCFC-C981D7E06E06}"/>
                </a:ext>
              </a:extLst>
            </p:cNvPr>
            <p:cNvCxnSpPr>
              <a:cxnSpLocks/>
            </p:cNvCxnSpPr>
            <p:nvPr/>
          </p:nvCxnSpPr>
          <p:spPr>
            <a:xfrm flipV="1">
              <a:off x="10152858" y="2919815"/>
              <a:ext cx="318704" cy="2546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8" name="Picture 47">
            <a:extLst>
              <a:ext uri="{FF2B5EF4-FFF2-40B4-BE49-F238E27FC236}">
                <a16:creationId xmlns:a16="http://schemas.microsoft.com/office/drawing/2014/main" id="{FCB82795-7D45-7AD0-F204-369E2AA11FC5}"/>
              </a:ext>
            </a:extLst>
          </p:cNvPr>
          <p:cNvPicPr>
            <a:picLocks noChangeAspect="1"/>
          </p:cNvPicPr>
          <p:nvPr/>
        </p:nvPicPr>
        <p:blipFill>
          <a:blip r:embed="rId6"/>
          <a:stretch>
            <a:fillRect/>
          </a:stretch>
        </p:blipFill>
        <p:spPr>
          <a:xfrm>
            <a:off x="8861137" y="127817"/>
            <a:ext cx="2989052" cy="1084784"/>
          </a:xfrm>
          <a:prstGeom prst="rect">
            <a:avLst/>
          </a:prstGeom>
        </p:spPr>
      </p:pic>
      <p:sp>
        <p:nvSpPr>
          <p:cNvPr id="32" name="Rectangle 31">
            <a:extLst>
              <a:ext uri="{FF2B5EF4-FFF2-40B4-BE49-F238E27FC236}">
                <a16:creationId xmlns:a16="http://schemas.microsoft.com/office/drawing/2014/main" id="{055A1A25-710D-B4CC-7D89-628B61A64AEA}"/>
              </a:ext>
            </a:extLst>
          </p:cNvPr>
          <p:cNvSpPr/>
          <p:nvPr/>
        </p:nvSpPr>
        <p:spPr>
          <a:xfrm>
            <a:off x="0" y="6156780"/>
            <a:ext cx="10699845" cy="689329"/>
          </a:xfrm>
          <a:prstGeom prst="rect">
            <a:avLst/>
          </a:prstGeom>
          <a:solidFill>
            <a:srgbClr val="025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Proxy data: deep-ocean C      N. Pacific ventilation      </a:t>
            </a:r>
            <a:r>
              <a:rPr lang="en-US" sz="1600" b="1" u="sng" dirty="0">
                <a:solidFill>
                  <a:schemeClr val="bg1"/>
                </a:solidFill>
              </a:rPr>
              <a:t>N. Atlantic cooling</a:t>
            </a:r>
            <a:r>
              <a:rPr lang="en-US" sz="1600" dirty="0">
                <a:solidFill>
                  <a:schemeClr val="bg1"/>
                </a:solidFill>
              </a:rPr>
              <a:t>      Slide 16/18  mgs23@st-andrews.ac.uk</a:t>
            </a:r>
          </a:p>
        </p:txBody>
      </p:sp>
    </p:spTree>
    <p:extLst>
      <p:ext uri="{BB962C8B-B14F-4D97-AF65-F5344CB8AC3E}">
        <p14:creationId xmlns:p14="http://schemas.microsoft.com/office/powerpoint/2010/main" val="113910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50FA1-FFB2-94B5-9B94-26C7BE083279}"/>
            </a:ext>
          </a:extLst>
        </p:cNvPr>
        <p:cNvGrpSpPr/>
        <p:nvPr/>
      </p:nvGrpSpPr>
      <p:grpSpPr>
        <a:xfrm>
          <a:off x="0" y="0"/>
          <a:ext cx="0" cy="0"/>
          <a:chOff x="0" y="0"/>
          <a:chExt cx="0" cy="0"/>
        </a:xfrm>
      </p:grpSpPr>
      <p:grpSp>
        <p:nvGrpSpPr>
          <p:cNvPr id="31" name="Group 30">
            <a:extLst>
              <a:ext uri="{FF2B5EF4-FFF2-40B4-BE49-F238E27FC236}">
                <a16:creationId xmlns:a16="http://schemas.microsoft.com/office/drawing/2014/main" id="{B2521ABC-A56E-2B1D-28E0-F70D10C8FED6}"/>
              </a:ext>
            </a:extLst>
          </p:cNvPr>
          <p:cNvGrpSpPr/>
          <p:nvPr/>
        </p:nvGrpSpPr>
        <p:grpSpPr>
          <a:xfrm>
            <a:off x="8937812" y="171069"/>
            <a:ext cx="3099405" cy="5961311"/>
            <a:chOff x="8973671" y="851072"/>
            <a:chExt cx="3099405" cy="5961311"/>
          </a:xfrm>
        </p:grpSpPr>
        <p:pic>
          <p:nvPicPr>
            <p:cNvPr id="32" name="Picture 31">
              <a:extLst>
                <a:ext uri="{FF2B5EF4-FFF2-40B4-BE49-F238E27FC236}">
                  <a16:creationId xmlns:a16="http://schemas.microsoft.com/office/drawing/2014/main" id="{8AE20ABE-1664-F3E4-1370-8827574A2A61}"/>
                </a:ext>
              </a:extLst>
            </p:cNvPr>
            <p:cNvPicPr>
              <a:picLocks noChangeAspect="1"/>
            </p:cNvPicPr>
            <p:nvPr/>
          </p:nvPicPr>
          <p:blipFill>
            <a:blip r:embed="rId3"/>
            <a:stretch>
              <a:fillRect/>
            </a:stretch>
          </p:blipFill>
          <p:spPr>
            <a:xfrm>
              <a:off x="9863920" y="926674"/>
              <a:ext cx="2209156" cy="5885709"/>
            </a:xfrm>
            <a:prstGeom prst="rect">
              <a:avLst/>
            </a:prstGeom>
          </p:spPr>
        </p:pic>
        <p:sp>
          <p:nvSpPr>
            <p:cNvPr id="34" name="TextBox 33">
              <a:extLst>
                <a:ext uri="{FF2B5EF4-FFF2-40B4-BE49-F238E27FC236}">
                  <a16:creationId xmlns:a16="http://schemas.microsoft.com/office/drawing/2014/main" id="{2ADAF1D6-E62F-4DFD-0F29-A86E6A002163}"/>
                </a:ext>
              </a:extLst>
            </p:cNvPr>
            <p:cNvSpPr txBox="1"/>
            <p:nvPr/>
          </p:nvSpPr>
          <p:spPr>
            <a:xfrm>
              <a:off x="9874355" y="851072"/>
              <a:ext cx="1994356" cy="293542"/>
            </a:xfrm>
            <a:prstGeom prst="rect">
              <a:avLst/>
            </a:prstGeom>
            <a:solidFill>
              <a:schemeClr val="bg1"/>
            </a:solidFill>
          </p:spPr>
          <p:txBody>
            <a:bodyPr wrap="square" rtlCol="0">
              <a:spAutoFit/>
            </a:bodyPr>
            <a:lstStyle/>
            <a:p>
              <a:pPr algn="ctr">
                <a:lnSpc>
                  <a:spcPct val="120000"/>
                </a:lnSpc>
              </a:pPr>
              <a:r>
                <a:rPr lang="en-GB" sz="1200" b="1" dirty="0">
                  <a:latin typeface="Arial" panose="020B0604020202020204" pitchFamily="34" charset="0"/>
                  <a:cs typeface="Arial" panose="020B0604020202020204" pitchFamily="34" charset="0"/>
                </a:rPr>
                <a:t>DIC Anomaly</a:t>
              </a:r>
            </a:p>
          </p:txBody>
        </p:sp>
        <p:sp>
          <p:nvSpPr>
            <p:cNvPr id="38" name="TextBox 37">
              <a:extLst>
                <a:ext uri="{FF2B5EF4-FFF2-40B4-BE49-F238E27FC236}">
                  <a16:creationId xmlns:a16="http://schemas.microsoft.com/office/drawing/2014/main" id="{5F680FAC-EBA0-20A0-1759-978C18DB6C85}"/>
                </a:ext>
              </a:extLst>
            </p:cNvPr>
            <p:cNvSpPr txBox="1"/>
            <p:nvPr/>
          </p:nvSpPr>
          <p:spPr>
            <a:xfrm>
              <a:off x="9387869" y="1355583"/>
              <a:ext cx="672000" cy="515141"/>
            </a:xfrm>
            <a:prstGeom prst="rect">
              <a:avLst/>
            </a:prstGeom>
            <a:solidFill>
              <a:schemeClr val="bg1"/>
            </a:solidFill>
          </p:spPr>
          <p:txBody>
            <a:bodyPr wrap="square" rtlCol="0">
              <a:spAutoFit/>
            </a:bodyPr>
            <a:lstStyle/>
            <a:p>
              <a:pPr algn="ctr">
                <a:lnSpc>
                  <a:spcPct val="120000"/>
                </a:lnSpc>
              </a:pPr>
              <a:r>
                <a:rPr lang="en-GB" sz="1200" b="1" dirty="0">
                  <a:latin typeface="Arial" panose="020B0604020202020204" pitchFamily="34" charset="0"/>
                  <a:cs typeface="Arial" panose="020B0604020202020204" pitchFamily="34" charset="0"/>
                </a:rPr>
                <a:t>∆DIC (total)</a:t>
              </a:r>
            </a:p>
          </p:txBody>
        </p:sp>
        <p:sp>
          <p:nvSpPr>
            <p:cNvPr id="40" name="TextBox 39">
              <a:extLst>
                <a:ext uri="{FF2B5EF4-FFF2-40B4-BE49-F238E27FC236}">
                  <a16:creationId xmlns:a16="http://schemas.microsoft.com/office/drawing/2014/main" id="{660D6AD0-999B-B044-3CEE-7C9F2B14D5DF}"/>
                </a:ext>
              </a:extLst>
            </p:cNvPr>
            <p:cNvSpPr txBox="1"/>
            <p:nvPr/>
          </p:nvSpPr>
          <p:spPr>
            <a:xfrm>
              <a:off x="9096721" y="2469555"/>
              <a:ext cx="963148" cy="515141"/>
            </a:xfrm>
            <a:prstGeom prst="rect">
              <a:avLst/>
            </a:prstGeom>
            <a:solidFill>
              <a:schemeClr val="bg1"/>
            </a:solidFill>
          </p:spPr>
          <p:txBody>
            <a:bodyPr wrap="square" rtlCol="0">
              <a:spAutoFit/>
            </a:bodyPr>
            <a:lstStyle/>
            <a:p>
              <a:pPr algn="ctr">
                <a:lnSpc>
                  <a:spcPct val="120000"/>
                </a:lnSpc>
              </a:pPr>
              <a:r>
                <a:rPr lang="en-GB" sz="1200" dirty="0">
                  <a:latin typeface="Arial" panose="020B0604020202020204" pitchFamily="34" charset="0"/>
                  <a:cs typeface="Arial" panose="020B0604020202020204" pitchFamily="34" charset="0"/>
                </a:rPr>
                <a:t>∆ saturated carbon</a:t>
              </a:r>
            </a:p>
          </p:txBody>
        </p:sp>
        <p:sp>
          <p:nvSpPr>
            <p:cNvPr id="42" name="TextBox 41">
              <a:extLst>
                <a:ext uri="{FF2B5EF4-FFF2-40B4-BE49-F238E27FC236}">
                  <a16:creationId xmlns:a16="http://schemas.microsoft.com/office/drawing/2014/main" id="{678650C0-6ED7-4245-0694-737A9D7BBF7F}"/>
                </a:ext>
              </a:extLst>
            </p:cNvPr>
            <p:cNvSpPr txBox="1"/>
            <p:nvPr/>
          </p:nvSpPr>
          <p:spPr>
            <a:xfrm>
              <a:off x="9096721" y="3539197"/>
              <a:ext cx="963148" cy="515141"/>
            </a:xfrm>
            <a:prstGeom prst="rect">
              <a:avLst/>
            </a:prstGeom>
            <a:solidFill>
              <a:schemeClr val="bg1"/>
            </a:solidFill>
          </p:spPr>
          <p:txBody>
            <a:bodyPr wrap="square" rtlCol="0">
              <a:spAutoFit/>
            </a:bodyPr>
            <a:lstStyle/>
            <a:p>
              <a:pPr algn="ctr">
                <a:lnSpc>
                  <a:spcPct val="120000"/>
                </a:lnSpc>
              </a:pP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diseqb</a:t>
              </a:r>
              <a:r>
                <a:rPr lang="en-GB" sz="1200" dirty="0">
                  <a:latin typeface="Arial" panose="020B0604020202020204" pitchFamily="34" charset="0"/>
                  <a:cs typeface="Arial" panose="020B0604020202020204" pitchFamily="34" charset="0"/>
                </a:rPr>
                <a:t>. carbon</a:t>
              </a:r>
            </a:p>
          </p:txBody>
        </p:sp>
        <p:sp>
          <p:nvSpPr>
            <p:cNvPr id="48" name="TextBox 47">
              <a:extLst>
                <a:ext uri="{FF2B5EF4-FFF2-40B4-BE49-F238E27FC236}">
                  <a16:creationId xmlns:a16="http://schemas.microsoft.com/office/drawing/2014/main" id="{592FFE70-74CC-CDE6-0783-CD3D29E6D450}"/>
                </a:ext>
              </a:extLst>
            </p:cNvPr>
            <p:cNvSpPr txBox="1"/>
            <p:nvPr/>
          </p:nvSpPr>
          <p:spPr>
            <a:xfrm>
              <a:off x="8973672" y="4660245"/>
              <a:ext cx="1086197" cy="515141"/>
            </a:xfrm>
            <a:prstGeom prst="rect">
              <a:avLst/>
            </a:prstGeom>
            <a:solidFill>
              <a:schemeClr val="bg1"/>
            </a:solidFill>
          </p:spPr>
          <p:txBody>
            <a:bodyPr wrap="square" rtlCol="0">
              <a:spAutoFit/>
            </a:bodyPr>
            <a:lstStyle/>
            <a:p>
              <a:pPr algn="ctr">
                <a:lnSpc>
                  <a:spcPct val="120000"/>
                </a:lnSpc>
              </a:pPr>
              <a:r>
                <a:rPr lang="en-GB" sz="1200" dirty="0">
                  <a:latin typeface="Arial" panose="020B0604020202020204" pitchFamily="34" charset="0"/>
                  <a:cs typeface="Arial" panose="020B0604020202020204" pitchFamily="34" charset="0"/>
                </a:rPr>
                <a:t>∆ soft-tissue carbon</a:t>
              </a:r>
            </a:p>
          </p:txBody>
        </p:sp>
        <p:sp>
          <p:nvSpPr>
            <p:cNvPr id="49" name="TextBox 48">
              <a:extLst>
                <a:ext uri="{FF2B5EF4-FFF2-40B4-BE49-F238E27FC236}">
                  <a16:creationId xmlns:a16="http://schemas.microsoft.com/office/drawing/2014/main" id="{98D3EDD5-D0F6-51F2-F59E-D2FB622AC306}"/>
                </a:ext>
              </a:extLst>
            </p:cNvPr>
            <p:cNvSpPr txBox="1"/>
            <p:nvPr/>
          </p:nvSpPr>
          <p:spPr>
            <a:xfrm>
              <a:off x="8973671" y="5796491"/>
              <a:ext cx="1086198" cy="515141"/>
            </a:xfrm>
            <a:prstGeom prst="rect">
              <a:avLst/>
            </a:prstGeom>
            <a:solidFill>
              <a:schemeClr val="bg1"/>
            </a:solidFill>
          </p:spPr>
          <p:txBody>
            <a:bodyPr wrap="square" rtlCol="0">
              <a:spAutoFit/>
            </a:bodyPr>
            <a:lstStyle/>
            <a:p>
              <a:pPr algn="ctr">
                <a:lnSpc>
                  <a:spcPct val="120000"/>
                </a:lnSpc>
              </a:pPr>
              <a:r>
                <a:rPr lang="en-GB" sz="1200" dirty="0">
                  <a:latin typeface="Arial" panose="020B0604020202020204" pitchFamily="34" charset="0"/>
                  <a:cs typeface="Arial" panose="020B0604020202020204" pitchFamily="34" charset="0"/>
                </a:rPr>
                <a:t>∆ hard-tissue carbon</a:t>
              </a:r>
            </a:p>
          </p:txBody>
        </p:sp>
      </p:grpSp>
      <p:sp>
        <p:nvSpPr>
          <p:cNvPr id="2" name="Title 1">
            <a:extLst>
              <a:ext uri="{FF2B5EF4-FFF2-40B4-BE49-F238E27FC236}">
                <a16:creationId xmlns:a16="http://schemas.microsoft.com/office/drawing/2014/main" id="{119B0F28-D6F1-5C40-EB55-1573A397299D}"/>
              </a:ext>
            </a:extLst>
          </p:cNvPr>
          <p:cNvSpPr>
            <a:spLocks noGrp="1"/>
          </p:cNvSpPr>
          <p:nvPr>
            <p:ph type="title"/>
          </p:nvPr>
        </p:nvSpPr>
        <p:spPr>
          <a:xfrm>
            <a:off x="838200" y="337"/>
            <a:ext cx="10515600" cy="1325563"/>
          </a:xfrm>
        </p:spPr>
        <p:txBody>
          <a:bodyPr>
            <a:normAutofit/>
          </a:bodyPr>
          <a:lstStyle/>
          <a:p>
            <a:r>
              <a:rPr lang="en-US" sz="3200" dirty="0"/>
              <a:t>Glacial-like changes in re: Northern cooling</a:t>
            </a:r>
          </a:p>
        </p:txBody>
      </p:sp>
      <p:sp>
        <p:nvSpPr>
          <p:cNvPr id="29" name="TextBox 28">
            <a:extLst>
              <a:ext uri="{FF2B5EF4-FFF2-40B4-BE49-F238E27FC236}">
                <a16:creationId xmlns:a16="http://schemas.microsoft.com/office/drawing/2014/main" id="{2494B6FC-00A5-9E85-6BE8-D317D14B73B9}"/>
              </a:ext>
            </a:extLst>
          </p:cNvPr>
          <p:cNvSpPr txBox="1"/>
          <p:nvPr/>
        </p:nvSpPr>
        <p:spPr>
          <a:xfrm>
            <a:off x="3833698" y="1099994"/>
            <a:ext cx="5015625" cy="4379532"/>
          </a:xfrm>
          <a:prstGeom prst="rect">
            <a:avLst/>
          </a:prstGeom>
          <a:noFill/>
        </p:spPr>
        <p:txBody>
          <a:bodyPr wrap="square" rtlCol="0">
            <a:spAutoFit/>
          </a:bodyPr>
          <a:lstStyle/>
          <a:p>
            <a:pPr>
              <a:lnSpc>
                <a:spcPct val="120000"/>
              </a:lnSpc>
            </a:pPr>
            <a:r>
              <a:rPr lang="en-GB" sz="2000" dirty="0">
                <a:latin typeface="Arial" panose="020B0604020202020204" pitchFamily="34" charset="0"/>
                <a:cs typeface="Arial" panose="020B0604020202020204" pitchFamily="34" charset="0"/>
              </a:rPr>
              <a:t>These circulation changes induced by cool northern latitudes promotes accumulation of carbon in the deep ocean</a:t>
            </a:r>
          </a:p>
          <a:p>
            <a:pPr>
              <a:lnSpc>
                <a:spcPct val="120000"/>
              </a:lnSpc>
            </a:pPr>
            <a:endParaRPr lang="en-GB" sz="2000" dirty="0">
              <a:latin typeface="Arial" panose="020B0604020202020204" pitchFamily="34" charset="0"/>
              <a:cs typeface="Arial" panose="020B0604020202020204" pitchFamily="34" charset="0"/>
            </a:endParaRPr>
          </a:p>
          <a:p>
            <a:pPr>
              <a:lnSpc>
                <a:spcPct val="120000"/>
              </a:lnSpc>
            </a:pPr>
            <a:r>
              <a:rPr lang="en-GB" sz="2000" dirty="0">
                <a:latin typeface="Arial" panose="020B0604020202020204" pitchFamily="34" charset="0"/>
                <a:cs typeface="Arial" panose="020B0604020202020204" pitchFamily="34" charset="0"/>
              </a:rPr>
              <a:t>Mainly achieved through solubility and disequilibrium effects</a:t>
            </a:r>
          </a:p>
          <a:p>
            <a:pPr marL="357188" indent="-184150">
              <a:lnSpc>
                <a:spcPct val="120000"/>
              </a:lnSpc>
              <a:buFont typeface="Arial" panose="020B0604020202020204" pitchFamily="34" charset="0"/>
              <a:buChar char="•"/>
            </a:pPr>
            <a:r>
              <a:rPr lang="en-GB" sz="1600" dirty="0">
                <a:latin typeface="Arial" panose="020B0604020202020204" pitchFamily="34" charset="0"/>
                <a:cs typeface="Arial" panose="020B0604020202020204" pitchFamily="34" charset="0"/>
              </a:rPr>
              <a:t>Cooler bottom waters, increased CO</a:t>
            </a:r>
            <a:r>
              <a:rPr lang="en-GB" sz="1600" baseline="-25000" dirty="0">
                <a:latin typeface="Arial" panose="020B0604020202020204" pitchFamily="34" charset="0"/>
                <a:cs typeface="Arial" panose="020B0604020202020204" pitchFamily="34" charset="0"/>
              </a:rPr>
              <a:t>2</a:t>
            </a:r>
            <a:r>
              <a:rPr lang="en-GB" sz="1600" dirty="0">
                <a:latin typeface="Arial" panose="020B0604020202020204" pitchFamily="34" charset="0"/>
                <a:cs typeface="Arial" panose="020B0604020202020204" pitchFamily="34" charset="0"/>
              </a:rPr>
              <a:t> solubility</a:t>
            </a:r>
          </a:p>
          <a:p>
            <a:pPr marL="357188" indent="-184150">
              <a:lnSpc>
                <a:spcPct val="120000"/>
              </a:lnSpc>
              <a:buFont typeface="Arial" panose="020B0604020202020204" pitchFamily="34" charset="0"/>
              <a:buChar char="•"/>
            </a:pPr>
            <a:r>
              <a:rPr lang="en-GB" sz="1600" dirty="0">
                <a:latin typeface="Arial" panose="020B0604020202020204" pitchFamily="34" charset="0"/>
                <a:cs typeface="Arial" panose="020B0604020202020204" pitchFamily="34" charset="0"/>
              </a:rPr>
              <a:t>Sea ice capping promoting disequilibrium</a:t>
            </a:r>
          </a:p>
          <a:p>
            <a:pPr>
              <a:lnSpc>
                <a:spcPct val="120000"/>
              </a:lnSpc>
            </a:pPr>
            <a:endParaRPr lang="en-GB" sz="2000" dirty="0">
              <a:latin typeface="Arial" panose="020B0604020202020204" pitchFamily="34" charset="0"/>
              <a:cs typeface="Arial" panose="020B0604020202020204" pitchFamily="34" charset="0"/>
            </a:endParaRPr>
          </a:p>
          <a:p>
            <a:pPr>
              <a:lnSpc>
                <a:spcPct val="120000"/>
              </a:lnSpc>
            </a:pPr>
            <a:r>
              <a:rPr lang="en-GB" sz="2000" dirty="0">
                <a:latin typeface="Arial" panose="020B0604020202020204" pitchFamily="34" charset="0"/>
                <a:cs typeface="Arial" panose="020B0604020202020204" pitchFamily="34" charset="0"/>
              </a:rPr>
              <a:t>Cooling northern latitudes achieves nearly same CO</a:t>
            </a:r>
            <a:r>
              <a:rPr lang="en-GB" sz="2000" baseline="-25000" dirty="0">
                <a:latin typeface="Arial" panose="020B0604020202020204" pitchFamily="34" charset="0"/>
                <a:cs typeface="Arial" panose="020B0604020202020204" pitchFamily="34" charset="0"/>
              </a:rPr>
              <a:t>2</a:t>
            </a:r>
            <a:r>
              <a:rPr lang="en-GB" sz="2000" dirty="0">
                <a:latin typeface="Arial" panose="020B0604020202020204" pitchFamily="34" charset="0"/>
                <a:cs typeface="Arial" panose="020B0604020202020204" pitchFamily="34" charset="0"/>
              </a:rPr>
              <a:t> drawdown (-32 ppm) as full glacial cooling (-43 ppm)</a:t>
            </a:r>
          </a:p>
        </p:txBody>
      </p:sp>
      <p:cxnSp>
        <p:nvCxnSpPr>
          <p:cNvPr id="52" name="Elbow Connector 51">
            <a:extLst>
              <a:ext uri="{FF2B5EF4-FFF2-40B4-BE49-F238E27FC236}">
                <a16:creationId xmlns:a16="http://schemas.microsoft.com/office/drawing/2014/main" id="{BC2E5510-0D9D-771E-5935-4E268D5675C3}"/>
              </a:ext>
            </a:extLst>
          </p:cNvPr>
          <p:cNvCxnSpPr>
            <a:cxnSpLocks/>
          </p:cNvCxnSpPr>
          <p:nvPr/>
        </p:nvCxnSpPr>
        <p:spPr>
          <a:xfrm flipV="1">
            <a:off x="8711308" y="925549"/>
            <a:ext cx="612000" cy="756000"/>
          </a:xfrm>
          <a:prstGeom prst="bentConnector3">
            <a:avLst/>
          </a:prstGeom>
          <a:ln w="127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4965CDC7-6EAF-1428-CD48-E36A39994395}"/>
              </a:ext>
            </a:extLst>
          </p:cNvPr>
          <p:cNvCxnSpPr>
            <a:cxnSpLocks/>
          </p:cNvCxnSpPr>
          <p:nvPr/>
        </p:nvCxnSpPr>
        <p:spPr>
          <a:xfrm>
            <a:off x="8587518" y="2002159"/>
            <a:ext cx="463243" cy="0"/>
          </a:xfrm>
          <a:prstGeom prst="straightConnector1">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8DDD59D3-AD86-C988-13C6-2D3BEC4A2B19}"/>
              </a:ext>
            </a:extLst>
          </p:cNvPr>
          <p:cNvCxnSpPr>
            <a:cxnSpLocks/>
          </p:cNvCxnSpPr>
          <p:nvPr/>
        </p:nvCxnSpPr>
        <p:spPr>
          <a:xfrm>
            <a:off x="8534530" y="3044281"/>
            <a:ext cx="463243" cy="0"/>
          </a:xfrm>
          <a:prstGeom prst="straightConnector1">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grpSp>
        <p:nvGrpSpPr>
          <p:cNvPr id="4" name="Group 3">
            <a:extLst>
              <a:ext uri="{FF2B5EF4-FFF2-40B4-BE49-F238E27FC236}">
                <a16:creationId xmlns:a16="http://schemas.microsoft.com/office/drawing/2014/main" id="{2CC3753F-A911-A7FC-4192-65CAA24D0EEF}"/>
              </a:ext>
            </a:extLst>
          </p:cNvPr>
          <p:cNvGrpSpPr/>
          <p:nvPr/>
        </p:nvGrpSpPr>
        <p:grpSpPr>
          <a:xfrm>
            <a:off x="12605" y="1002337"/>
            <a:ext cx="3821094" cy="4905872"/>
            <a:chOff x="12605" y="1002337"/>
            <a:chExt cx="3821094" cy="4905872"/>
          </a:xfrm>
        </p:grpSpPr>
        <p:pic>
          <p:nvPicPr>
            <p:cNvPr id="60" name="Picture 59">
              <a:extLst>
                <a:ext uri="{FF2B5EF4-FFF2-40B4-BE49-F238E27FC236}">
                  <a16:creationId xmlns:a16="http://schemas.microsoft.com/office/drawing/2014/main" id="{C6F250E0-3051-8708-0174-21253EABAF2F}"/>
                </a:ext>
              </a:extLst>
            </p:cNvPr>
            <p:cNvPicPr>
              <a:picLocks noChangeAspect="1"/>
            </p:cNvPicPr>
            <p:nvPr/>
          </p:nvPicPr>
          <p:blipFill>
            <a:blip r:embed="rId4"/>
            <a:srcRect t="8305" b="24353"/>
            <a:stretch/>
          </p:blipFill>
          <p:spPr>
            <a:xfrm>
              <a:off x="12605" y="1789553"/>
              <a:ext cx="3821094" cy="4118656"/>
            </a:xfrm>
            <a:prstGeom prst="rect">
              <a:avLst/>
            </a:prstGeom>
          </p:spPr>
        </p:pic>
        <p:sp>
          <p:nvSpPr>
            <p:cNvPr id="61" name="TextBox 60">
              <a:extLst>
                <a:ext uri="{FF2B5EF4-FFF2-40B4-BE49-F238E27FC236}">
                  <a16:creationId xmlns:a16="http://schemas.microsoft.com/office/drawing/2014/main" id="{D4A08141-225D-91DF-ADF6-6A5ECD4D665B}"/>
                </a:ext>
              </a:extLst>
            </p:cNvPr>
            <p:cNvSpPr txBox="1"/>
            <p:nvPr/>
          </p:nvSpPr>
          <p:spPr>
            <a:xfrm>
              <a:off x="490431" y="1002337"/>
              <a:ext cx="3006592" cy="369332"/>
            </a:xfrm>
            <a:prstGeom prst="rect">
              <a:avLst/>
            </a:prstGeom>
            <a:noFill/>
          </p:spPr>
          <p:txBody>
            <a:bodyPr wrap="none" rtlCol="0">
              <a:spAutoFit/>
            </a:bodyPr>
            <a:lstStyle/>
            <a:p>
              <a:r>
                <a:rPr lang="en-US" b="1" dirty="0">
                  <a:latin typeface="Aptos Narrow" panose="020B0004020202020204" pitchFamily="34" charset="0"/>
                </a:rPr>
                <a:t>Equilibrated </a:t>
              </a:r>
              <a:r>
                <a:rPr lang="en-US" b="1" dirty="0" err="1">
                  <a:latin typeface="Aptos Narrow" panose="020B0004020202020204" pitchFamily="34" charset="0"/>
                </a:rPr>
                <a:t>Atms</a:t>
              </a:r>
              <a:r>
                <a:rPr lang="en-US" b="1" dirty="0">
                  <a:latin typeface="Aptos Narrow" panose="020B0004020202020204" pitchFamily="34" charset="0"/>
                </a:rPr>
                <a:t>. CO</a:t>
              </a:r>
              <a:r>
                <a:rPr lang="en-US" b="1" baseline="-25000" dirty="0">
                  <a:latin typeface="Aptos Narrow" panose="020B0004020202020204" pitchFamily="34" charset="0"/>
                </a:rPr>
                <a:t>2</a:t>
              </a:r>
              <a:r>
                <a:rPr lang="en-US" b="1" dirty="0">
                  <a:latin typeface="Aptos Narrow" panose="020B0004020202020204" pitchFamily="34" charset="0"/>
                </a:rPr>
                <a:t> Levels</a:t>
              </a:r>
            </a:p>
          </p:txBody>
        </p:sp>
      </p:grpSp>
      <p:grpSp>
        <p:nvGrpSpPr>
          <p:cNvPr id="65" name="Group 64">
            <a:extLst>
              <a:ext uri="{FF2B5EF4-FFF2-40B4-BE49-F238E27FC236}">
                <a16:creationId xmlns:a16="http://schemas.microsoft.com/office/drawing/2014/main" id="{193BA647-4E29-E621-1A74-E1A2977F771D}"/>
              </a:ext>
            </a:extLst>
          </p:cNvPr>
          <p:cNvGrpSpPr/>
          <p:nvPr/>
        </p:nvGrpSpPr>
        <p:grpSpPr>
          <a:xfrm>
            <a:off x="884055" y="1395695"/>
            <a:ext cx="2355132" cy="522653"/>
            <a:chOff x="884055" y="1349201"/>
            <a:chExt cx="2355132" cy="522653"/>
          </a:xfrm>
        </p:grpSpPr>
        <p:sp>
          <p:nvSpPr>
            <p:cNvPr id="62" name="TextBox 61">
              <a:extLst>
                <a:ext uri="{FF2B5EF4-FFF2-40B4-BE49-F238E27FC236}">
                  <a16:creationId xmlns:a16="http://schemas.microsoft.com/office/drawing/2014/main" id="{9CBDD3E6-1F1C-FA54-88AC-60805C4E1EFC}"/>
                </a:ext>
              </a:extLst>
            </p:cNvPr>
            <p:cNvSpPr txBox="1"/>
            <p:nvPr/>
          </p:nvSpPr>
          <p:spPr>
            <a:xfrm>
              <a:off x="884055" y="1349201"/>
              <a:ext cx="2355132" cy="338554"/>
            </a:xfrm>
            <a:prstGeom prst="rect">
              <a:avLst/>
            </a:prstGeom>
            <a:noFill/>
          </p:spPr>
          <p:txBody>
            <a:bodyPr wrap="none" rtlCol="0">
              <a:spAutoFit/>
            </a:bodyPr>
            <a:lstStyle/>
            <a:p>
              <a:pPr algn="ctr"/>
              <a:r>
                <a:rPr lang="en-US" sz="1600" b="1" dirty="0"/>
                <a:t>Interglacial simulation</a:t>
              </a:r>
            </a:p>
          </p:txBody>
        </p:sp>
        <p:cxnSp>
          <p:nvCxnSpPr>
            <p:cNvPr id="63" name="Straight Arrow Connector 62">
              <a:extLst>
                <a:ext uri="{FF2B5EF4-FFF2-40B4-BE49-F238E27FC236}">
                  <a16:creationId xmlns:a16="http://schemas.microsoft.com/office/drawing/2014/main" id="{81073863-A65D-4E13-FA38-05E3E76F9A56}"/>
                </a:ext>
              </a:extLst>
            </p:cNvPr>
            <p:cNvCxnSpPr>
              <a:cxnSpLocks/>
            </p:cNvCxnSpPr>
            <p:nvPr/>
          </p:nvCxnSpPr>
          <p:spPr>
            <a:xfrm rot="5400000">
              <a:off x="1935619" y="1745854"/>
              <a:ext cx="252000" cy="0"/>
            </a:xfrm>
            <a:prstGeom prst="straightConnector1">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grpSp>
      <p:grpSp>
        <p:nvGrpSpPr>
          <p:cNvPr id="69" name="Group 68">
            <a:extLst>
              <a:ext uri="{FF2B5EF4-FFF2-40B4-BE49-F238E27FC236}">
                <a16:creationId xmlns:a16="http://schemas.microsoft.com/office/drawing/2014/main" id="{B65B2FB6-6716-BA41-CDBA-632DDB8ECAE9}"/>
              </a:ext>
            </a:extLst>
          </p:cNvPr>
          <p:cNvGrpSpPr/>
          <p:nvPr/>
        </p:nvGrpSpPr>
        <p:grpSpPr>
          <a:xfrm>
            <a:off x="401456" y="3009600"/>
            <a:ext cx="1467742" cy="925727"/>
            <a:chOff x="991338" y="951315"/>
            <a:chExt cx="1467742" cy="925727"/>
          </a:xfrm>
        </p:grpSpPr>
        <p:sp>
          <p:nvSpPr>
            <p:cNvPr id="70" name="TextBox 69">
              <a:extLst>
                <a:ext uri="{FF2B5EF4-FFF2-40B4-BE49-F238E27FC236}">
                  <a16:creationId xmlns:a16="http://schemas.microsoft.com/office/drawing/2014/main" id="{F6DDA19D-F63A-9CCA-1AB1-A7F6B3E2814D}"/>
                </a:ext>
              </a:extLst>
            </p:cNvPr>
            <p:cNvSpPr txBox="1"/>
            <p:nvPr/>
          </p:nvSpPr>
          <p:spPr>
            <a:xfrm>
              <a:off x="991338" y="951315"/>
              <a:ext cx="1467742" cy="646331"/>
            </a:xfrm>
            <a:prstGeom prst="rect">
              <a:avLst/>
            </a:prstGeom>
            <a:noFill/>
          </p:spPr>
          <p:txBody>
            <a:bodyPr wrap="square" rtlCol="0">
              <a:spAutoFit/>
            </a:bodyPr>
            <a:lstStyle/>
            <a:p>
              <a:pPr algn="ctr"/>
              <a:r>
                <a:rPr lang="en-US" b="1" dirty="0">
                  <a:solidFill>
                    <a:srgbClr val="00B1F1"/>
                  </a:solidFill>
                </a:rPr>
                <a:t>Full glacial simulation</a:t>
              </a:r>
            </a:p>
          </p:txBody>
        </p:sp>
        <p:cxnSp>
          <p:nvCxnSpPr>
            <p:cNvPr id="71" name="Straight Arrow Connector 70">
              <a:extLst>
                <a:ext uri="{FF2B5EF4-FFF2-40B4-BE49-F238E27FC236}">
                  <a16:creationId xmlns:a16="http://schemas.microsoft.com/office/drawing/2014/main" id="{E8913DC3-6212-509D-65D2-0AE4576D6C89}"/>
                </a:ext>
              </a:extLst>
            </p:cNvPr>
            <p:cNvCxnSpPr>
              <a:cxnSpLocks/>
            </p:cNvCxnSpPr>
            <p:nvPr/>
          </p:nvCxnSpPr>
          <p:spPr>
            <a:xfrm>
              <a:off x="2061619" y="1553042"/>
              <a:ext cx="0" cy="324000"/>
            </a:xfrm>
            <a:prstGeom prst="straightConnector1">
              <a:avLst/>
            </a:prstGeom>
            <a:ln w="28575">
              <a:solidFill>
                <a:srgbClr val="00B1F1"/>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grpSp>
        <p:nvGrpSpPr>
          <p:cNvPr id="73" name="Group 72">
            <a:extLst>
              <a:ext uri="{FF2B5EF4-FFF2-40B4-BE49-F238E27FC236}">
                <a16:creationId xmlns:a16="http://schemas.microsoft.com/office/drawing/2014/main" id="{AE116D5C-2DFA-26B8-4DF1-D7A4454FF7FD}"/>
              </a:ext>
            </a:extLst>
          </p:cNvPr>
          <p:cNvGrpSpPr/>
          <p:nvPr/>
        </p:nvGrpSpPr>
        <p:grpSpPr>
          <a:xfrm>
            <a:off x="2180559" y="2232615"/>
            <a:ext cx="1638739" cy="1217546"/>
            <a:chOff x="770880" y="659496"/>
            <a:chExt cx="1638739" cy="1217546"/>
          </a:xfrm>
        </p:grpSpPr>
        <p:sp>
          <p:nvSpPr>
            <p:cNvPr id="74" name="TextBox 73">
              <a:extLst>
                <a:ext uri="{FF2B5EF4-FFF2-40B4-BE49-F238E27FC236}">
                  <a16:creationId xmlns:a16="http://schemas.microsoft.com/office/drawing/2014/main" id="{9128F0B6-2134-02D3-0855-D1AEFB28B351}"/>
                </a:ext>
              </a:extLst>
            </p:cNvPr>
            <p:cNvSpPr txBox="1"/>
            <p:nvPr/>
          </p:nvSpPr>
          <p:spPr>
            <a:xfrm>
              <a:off x="770880" y="659496"/>
              <a:ext cx="1638739" cy="923330"/>
            </a:xfrm>
            <a:prstGeom prst="rect">
              <a:avLst/>
            </a:prstGeom>
            <a:noFill/>
          </p:spPr>
          <p:txBody>
            <a:bodyPr wrap="square" rtlCol="0">
              <a:spAutoFit/>
            </a:bodyPr>
            <a:lstStyle/>
            <a:p>
              <a:pPr algn="ctr"/>
              <a:r>
                <a:rPr lang="en-US" b="1" dirty="0">
                  <a:solidFill>
                    <a:srgbClr val="00B1F1"/>
                  </a:solidFill>
                </a:rPr>
                <a:t>Simulation only cooling N. lats!</a:t>
              </a:r>
            </a:p>
          </p:txBody>
        </p:sp>
        <p:cxnSp>
          <p:nvCxnSpPr>
            <p:cNvPr id="75" name="Straight Arrow Connector 74">
              <a:extLst>
                <a:ext uri="{FF2B5EF4-FFF2-40B4-BE49-F238E27FC236}">
                  <a16:creationId xmlns:a16="http://schemas.microsoft.com/office/drawing/2014/main" id="{E057ACC7-57C4-8FF8-821C-8C4660BD3CC4}"/>
                </a:ext>
              </a:extLst>
            </p:cNvPr>
            <p:cNvCxnSpPr>
              <a:cxnSpLocks/>
            </p:cNvCxnSpPr>
            <p:nvPr/>
          </p:nvCxnSpPr>
          <p:spPr>
            <a:xfrm>
              <a:off x="1281037" y="1553042"/>
              <a:ext cx="0" cy="324000"/>
            </a:xfrm>
            <a:prstGeom prst="straightConnector1">
              <a:avLst/>
            </a:prstGeom>
            <a:ln w="28575">
              <a:solidFill>
                <a:srgbClr val="00B1F1"/>
              </a:solidFill>
              <a:headEnd type="none" w="med" len="med"/>
              <a:tailEnd type="arrow" w="med" len="med"/>
            </a:ln>
          </p:spPr>
          <p:style>
            <a:lnRef idx="1">
              <a:schemeClr val="dk1"/>
            </a:lnRef>
            <a:fillRef idx="0">
              <a:schemeClr val="dk1"/>
            </a:fillRef>
            <a:effectRef idx="0">
              <a:schemeClr val="dk1"/>
            </a:effectRef>
            <a:fontRef idx="minor">
              <a:schemeClr val="tx1"/>
            </a:fontRef>
          </p:style>
        </p:cxnSp>
      </p:grpSp>
      <p:pic>
        <p:nvPicPr>
          <p:cNvPr id="5" name="Picture 4">
            <a:extLst>
              <a:ext uri="{FF2B5EF4-FFF2-40B4-BE49-F238E27FC236}">
                <a16:creationId xmlns:a16="http://schemas.microsoft.com/office/drawing/2014/main" id="{9AB4C9F0-E0A9-5837-30E7-E99A131A4D07}"/>
              </a:ext>
            </a:extLst>
          </p:cNvPr>
          <p:cNvPicPr>
            <a:picLocks noChangeAspect="1"/>
          </p:cNvPicPr>
          <p:nvPr/>
        </p:nvPicPr>
        <p:blipFill>
          <a:blip r:embed="rId5"/>
          <a:stretch>
            <a:fillRect/>
          </a:stretch>
        </p:blipFill>
        <p:spPr>
          <a:xfrm>
            <a:off x="3857608" y="1187003"/>
            <a:ext cx="4877610" cy="2813417"/>
          </a:xfrm>
          <a:prstGeom prst="rect">
            <a:avLst/>
          </a:prstGeom>
        </p:spPr>
      </p:pic>
      <p:sp>
        <p:nvSpPr>
          <p:cNvPr id="11" name="Rectangle 10">
            <a:extLst>
              <a:ext uri="{FF2B5EF4-FFF2-40B4-BE49-F238E27FC236}">
                <a16:creationId xmlns:a16="http://schemas.microsoft.com/office/drawing/2014/main" id="{BF139E0B-9736-6F48-6FA0-AA08EA0170BC}"/>
              </a:ext>
            </a:extLst>
          </p:cNvPr>
          <p:cNvSpPr/>
          <p:nvPr/>
        </p:nvSpPr>
        <p:spPr>
          <a:xfrm>
            <a:off x="0" y="6156780"/>
            <a:ext cx="10699845" cy="689329"/>
          </a:xfrm>
          <a:prstGeom prst="rect">
            <a:avLst/>
          </a:prstGeom>
          <a:solidFill>
            <a:srgbClr val="025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Proxy data: deep-ocean C      N. Pacific ventilation      </a:t>
            </a:r>
            <a:r>
              <a:rPr lang="en-US" sz="1600" b="1" u="sng" dirty="0">
                <a:solidFill>
                  <a:schemeClr val="bg1"/>
                </a:solidFill>
              </a:rPr>
              <a:t>N. Atlantic cooling</a:t>
            </a:r>
            <a:r>
              <a:rPr lang="en-US" sz="1600" dirty="0">
                <a:solidFill>
                  <a:schemeClr val="bg1"/>
                </a:solidFill>
              </a:rPr>
              <a:t>      Slide 17/18  mgs23@st-andrews.ac.uk</a:t>
            </a:r>
          </a:p>
        </p:txBody>
      </p:sp>
    </p:spTree>
    <p:extLst>
      <p:ext uri="{BB962C8B-B14F-4D97-AF65-F5344CB8AC3E}">
        <p14:creationId xmlns:p14="http://schemas.microsoft.com/office/powerpoint/2010/main" val="269948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left)">
                                      <p:cBhvr>
                                        <p:cTn id="15" dur="500"/>
                                        <p:tgtEl>
                                          <p:spTgt spid="57"/>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wipe(left)">
                                      <p:cBhvr>
                                        <p:cTn id="23" dur="500"/>
                                        <p:tgtEl>
                                          <p:spTgt spid="29">
                                            <p:txEl>
                                              <p:pRg st="2" end="2"/>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29">
                                            <p:txEl>
                                              <p:pRg st="3" end="3"/>
                                            </p:txEl>
                                          </p:spTgt>
                                        </p:tgtEl>
                                        <p:attrNameLst>
                                          <p:attrName>style.visibility</p:attrName>
                                        </p:attrNameLst>
                                      </p:cBhvr>
                                      <p:to>
                                        <p:strVal val="visible"/>
                                      </p:to>
                                    </p:set>
                                    <p:animEffect transition="in" filter="wipe(left)">
                                      <p:cBhvr>
                                        <p:cTn id="26" dur="500"/>
                                        <p:tgtEl>
                                          <p:spTgt spid="29">
                                            <p:txEl>
                                              <p:pRg st="3" end="3"/>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29">
                                            <p:txEl>
                                              <p:pRg st="4" end="4"/>
                                            </p:txEl>
                                          </p:spTgt>
                                        </p:tgtEl>
                                        <p:attrNameLst>
                                          <p:attrName>style.visibility</p:attrName>
                                        </p:attrNameLst>
                                      </p:cBhvr>
                                      <p:to>
                                        <p:strVal val="visible"/>
                                      </p:to>
                                    </p:set>
                                    <p:animEffect transition="in" filter="wipe(left)">
                                      <p:cBhvr>
                                        <p:cTn id="29" dur="500"/>
                                        <p:tgtEl>
                                          <p:spTgt spid="29">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9">
                                            <p:txEl>
                                              <p:pRg st="6" end="6"/>
                                            </p:txEl>
                                          </p:spTgt>
                                        </p:tgtEl>
                                        <p:attrNameLst>
                                          <p:attrName>style.visibility</p:attrName>
                                        </p:attrNameLst>
                                      </p:cBhvr>
                                      <p:to>
                                        <p:strVal val="visible"/>
                                      </p:to>
                                    </p:set>
                                    <p:animEffect transition="in" filter="wipe(left)">
                                      <p:cBhvr>
                                        <p:cTn id="34" dur="500"/>
                                        <p:tgtEl>
                                          <p:spTgt spid="29">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9"/>
                                        </p:tgtEl>
                                        <p:attrNameLst>
                                          <p:attrName>style.visibility</p:attrName>
                                        </p:attrNameLst>
                                      </p:cBhvr>
                                      <p:to>
                                        <p:strVal val="visible"/>
                                      </p:to>
                                    </p:set>
                                    <p:animEffect transition="in" filter="fade">
                                      <p:cBhvr>
                                        <p:cTn id="49" dur="500"/>
                                        <p:tgtEl>
                                          <p:spTgt spid="6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fade">
                                      <p:cBhvr>
                                        <p:cTn id="54" dur="500"/>
                                        <p:tgtEl>
                                          <p:spTgt spid="7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07A17-9CC3-37C9-C288-A2D1764BAAAD}"/>
            </a:ext>
          </a:extLst>
        </p:cNvPr>
        <p:cNvGrpSpPr/>
        <p:nvPr/>
      </p:nvGrpSpPr>
      <p:grpSpPr>
        <a:xfrm>
          <a:off x="0" y="0"/>
          <a:ext cx="0" cy="0"/>
          <a:chOff x="0" y="0"/>
          <a:chExt cx="0" cy="0"/>
        </a:xfrm>
      </p:grpSpPr>
      <p:pic>
        <p:nvPicPr>
          <p:cNvPr id="2" name="Picture 1" descr="Chart, radar chart&#10;&#10;Description automatically generated">
            <a:extLst>
              <a:ext uri="{FF2B5EF4-FFF2-40B4-BE49-F238E27FC236}">
                <a16:creationId xmlns:a16="http://schemas.microsoft.com/office/drawing/2014/main" id="{5A38B460-9481-08D1-6898-9EDFE414CBD7}"/>
              </a:ext>
            </a:extLst>
          </p:cNvPr>
          <p:cNvPicPr>
            <a:picLocks noChangeAspect="1"/>
          </p:cNvPicPr>
          <p:nvPr/>
        </p:nvPicPr>
        <p:blipFill rotWithShape="1">
          <a:blip r:embed="rId2"/>
          <a:srcRect l="8443" t="4993" r="5257" b="7804"/>
          <a:stretch/>
        </p:blipFill>
        <p:spPr>
          <a:xfrm>
            <a:off x="194723" y="4099777"/>
            <a:ext cx="1206081" cy="1218686"/>
          </a:xfrm>
          <a:prstGeom prst="rect">
            <a:avLst/>
          </a:prstGeom>
        </p:spPr>
      </p:pic>
      <p:grpSp>
        <p:nvGrpSpPr>
          <p:cNvPr id="3" name="Group 2">
            <a:extLst>
              <a:ext uri="{FF2B5EF4-FFF2-40B4-BE49-F238E27FC236}">
                <a16:creationId xmlns:a16="http://schemas.microsoft.com/office/drawing/2014/main" id="{3BEE8C2F-F652-EC65-E3CA-AB936B1BD66B}"/>
              </a:ext>
            </a:extLst>
          </p:cNvPr>
          <p:cNvGrpSpPr/>
          <p:nvPr/>
        </p:nvGrpSpPr>
        <p:grpSpPr>
          <a:xfrm>
            <a:off x="1567544" y="4206635"/>
            <a:ext cx="2101932" cy="1199125"/>
            <a:chOff x="3472100" y="4398237"/>
            <a:chExt cx="2101932" cy="1199125"/>
          </a:xfrm>
        </p:grpSpPr>
        <p:pic>
          <p:nvPicPr>
            <p:cNvPr id="4" name="Picture 3">
              <a:extLst>
                <a:ext uri="{FF2B5EF4-FFF2-40B4-BE49-F238E27FC236}">
                  <a16:creationId xmlns:a16="http://schemas.microsoft.com/office/drawing/2014/main" id="{EF609CB9-B0D2-F1D3-846B-02F54ED8689F}"/>
                </a:ext>
              </a:extLst>
            </p:cNvPr>
            <p:cNvPicPr>
              <a:picLocks noChangeAspect="1"/>
            </p:cNvPicPr>
            <p:nvPr/>
          </p:nvPicPr>
          <p:blipFill>
            <a:blip r:embed="rId3"/>
            <a:stretch>
              <a:fillRect/>
            </a:stretch>
          </p:blipFill>
          <p:spPr>
            <a:xfrm>
              <a:off x="3472100" y="4398237"/>
              <a:ext cx="2101932" cy="1108688"/>
            </a:xfrm>
            <a:prstGeom prst="rect">
              <a:avLst/>
            </a:prstGeom>
          </p:spPr>
        </p:pic>
        <p:sp>
          <p:nvSpPr>
            <p:cNvPr id="5" name="TextBox 4">
              <a:extLst>
                <a:ext uri="{FF2B5EF4-FFF2-40B4-BE49-F238E27FC236}">
                  <a16:creationId xmlns:a16="http://schemas.microsoft.com/office/drawing/2014/main" id="{48610ED8-FF34-8047-727B-73176597A153}"/>
                </a:ext>
              </a:extLst>
            </p:cNvPr>
            <p:cNvSpPr txBox="1"/>
            <p:nvPr/>
          </p:nvSpPr>
          <p:spPr>
            <a:xfrm>
              <a:off x="4176073" y="5397307"/>
              <a:ext cx="1289057" cy="200055"/>
            </a:xfrm>
            <a:prstGeom prst="rect">
              <a:avLst/>
            </a:prstGeom>
            <a:solidFill>
              <a:schemeClr val="bg1"/>
            </a:solidFill>
            <a:ln>
              <a:noFill/>
            </a:ln>
          </p:spPr>
          <p:txBody>
            <a:bodyPr wrap="square">
              <a:spAutoFit/>
            </a:bodyPr>
            <a:lstStyle/>
            <a:p>
              <a:pPr algn="r"/>
              <a:r>
                <a:rPr lang="en-US" sz="700" dirty="0">
                  <a:latin typeface="Arial" panose="020B0604020202020204" pitchFamily="34" charset="0"/>
                  <a:cs typeface="Arial" panose="020B0604020202020204" pitchFamily="34" charset="0"/>
                </a:rPr>
                <a:t>Rae &amp; Broecker, 2018</a:t>
              </a:r>
            </a:p>
          </p:txBody>
        </p:sp>
      </p:grpSp>
      <p:grpSp>
        <p:nvGrpSpPr>
          <p:cNvPr id="6" name="Group 5">
            <a:extLst>
              <a:ext uri="{FF2B5EF4-FFF2-40B4-BE49-F238E27FC236}">
                <a16:creationId xmlns:a16="http://schemas.microsoft.com/office/drawing/2014/main" id="{C66F0E9A-155A-4E1E-3EBA-CBE7986660BA}"/>
              </a:ext>
            </a:extLst>
          </p:cNvPr>
          <p:cNvGrpSpPr/>
          <p:nvPr/>
        </p:nvGrpSpPr>
        <p:grpSpPr>
          <a:xfrm>
            <a:off x="87848" y="1283417"/>
            <a:ext cx="3498503" cy="2616819"/>
            <a:chOff x="254100" y="1908033"/>
            <a:chExt cx="3498503" cy="2616819"/>
          </a:xfrm>
        </p:grpSpPr>
        <p:pic>
          <p:nvPicPr>
            <p:cNvPr id="7" name="Picture 2">
              <a:extLst>
                <a:ext uri="{FF2B5EF4-FFF2-40B4-BE49-F238E27FC236}">
                  <a16:creationId xmlns:a16="http://schemas.microsoft.com/office/drawing/2014/main" id="{4D84421C-5072-14C4-02BA-56FC81F444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3310" y="1908033"/>
              <a:ext cx="389293" cy="5447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27B8E2C-E098-55EF-8482-0B1C9D41CD4D}"/>
                </a:ext>
              </a:extLst>
            </p:cNvPr>
            <p:cNvPicPr>
              <a:picLocks noChangeAspect="1"/>
            </p:cNvPicPr>
            <p:nvPr/>
          </p:nvPicPr>
          <p:blipFill>
            <a:blip r:embed="rId5"/>
            <a:srcRect t="143" b="-3"/>
            <a:stretch/>
          </p:blipFill>
          <p:spPr>
            <a:xfrm>
              <a:off x="254100" y="2152066"/>
              <a:ext cx="3498503" cy="2372786"/>
            </a:xfrm>
            <a:prstGeom prst="rect">
              <a:avLst/>
            </a:prstGeom>
          </p:spPr>
        </p:pic>
      </p:grpSp>
      <p:pic>
        <p:nvPicPr>
          <p:cNvPr id="14" name="Picture 13">
            <a:extLst>
              <a:ext uri="{FF2B5EF4-FFF2-40B4-BE49-F238E27FC236}">
                <a16:creationId xmlns:a16="http://schemas.microsoft.com/office/drawing/2014/main" id="{A01B0108-D458-6D3E-902E-10617D207206}"/>
              </a:ext>
            </a:extLst>
          </p:cNvPr>
          <p:cNvPicPr>
            <a:picLocks noChangeAspect="1"/>
          </p:cNvPicPr>
          <p:nvPr/>
        </p:nvPicPr>
        <p:blipFill>
          <a:blip r:embed="rId6"/>
          <a:stretch>
            <a:fillRect/>
          </a:stretch>
        </p:blipFill>
        <p:spPr>
          <a:xfrm>
            <a:off x="4284766" y="1237004"/>
            <a:ext cx="4225586" cy="2636626"/>
          </a:xfrm>
          <a:prstGeom prst="rect">
            <a:avLst/>
          </a:prstGeom>
        </p:spPr>
      </p:pic>
      <p:grpSp>
        <p:nvGrpSpPr>
          <p:cNvPr id="15" name="Group 14">
            <a:extLst>
              <a:ext uri="{FF2B5EF4-FFF2-40B4-BE49-F238E27FC236}">
                <a16:creationId xmlns:a16="http://schemas.microsoft.com/office/drawing/2014/main" id="{134268C3-0DD2-5811-BBA0-62994FD3BB6E}"/>
              </a:ext>
            </a:extLst>
          </p:cNvPr>
          <p:cNvGrpSpPr/>
          <p:nvPr/>
        </p:nvGrpSpPr>
        <p:grpSpPr>
          <a:xfrm>
            <a:off x="4248605" y="3927534"/>
            <a:ext cx="4599283" cy="1744851"/>
            <a:chOff x="7348924" y="4130708"/>
            <a:chExt cx="4599283" cy="1744851"/>
          </a:xfrm>
        </p:grpSpPr>
        <p:pic>
          <p:nvPicPr>
            <p:cNvPr id="16" name="Picture 15">
              <a:extLst>
                <a:ext uri="{FF2B5EF4-FFF2-40B4-BE49-F238E27FC236}">
                  <a16:creationId xmlns:a16="http://schemas.microsoft.com/office/drawing/2014/main" id="{FF6F96FA-CF82-4195-6A12-A6B671D9F173}"/>
                </a:ext>
              </a:extLst>
            </p:cNvPr>
            <p:cNvPicPr>
              <a:picLocks noChangeAspect="1"/>
            </p:cNvPicPr>
            <p:nvPr/>
          </p:nvPicPr>
          <p:blipFill>
            <a:blip r:embed="rId7"/>
            <a:srcRect l="696" t="48835" r="-696" b="26822"/>
            <a:stretch/>
          </p:blipFill>
          <p:spPr>
            <a:xfrm>
              <a:off x="7348924" y="4147922"/>
              <a:ext cx="4599283" cy="1727637"/>
            </a:xfrm>
            <a:prstGeom prst="rect">
              <a:avLst/>
            </a:prstGeom>
          </p:spPr>
        </p:pic>
        <p:sp>
          <p:nvSpPr>
            <p:cNvPr id="17" name="Rectangle 16">
              <a:extLst>
                <a:ext uri="{FF2B5EF4-FFF2-40B4-BE49-F238E27FC236}">
                  <a16:creationId xmlns:a16="http://schemas.microsoft.com/office/drawing/2014/main" id="{64D9C703-46E0-8D12-E78F-D01F57A06083}"/>
                </a:ext>
              </a:extLst>
            </p:cNvPr>
            <p:cNvSpPr/>
            <p:nvPr/>
          </p:nvSpPr>
          <p:spPr>
            <a:xfrm>
              <a:off x="7457827" y="4130708"/>
              <a:ext cx="345513" cy="1862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9EE79BAD-8976-5E4C-9C05-CCA5F7D250E2}"/>
              </a:ext>
            </a:extLst>
          </p:cNvPr>
          <p:cNvPicPr>
            <a:picLocks noChangeAspect="1"/>
          </p:cNvPicPr>
          <p:nvPr/>
        </p:nvPicPr>
        <p:blipFill>
          <a:blip r:embed="rId8"/>
          <a:stretch>
            <a:fillRect/>
          </a:stretch>
        </p:blipFill>
        <p:spPr>
          <a:xfrm>
            <a:off x="9257653" y="1044978"/>
            <a:ext cx="2476500" cy="1428451"/>
          </a:xfrm>
          <a:prstGeom prst="rect">
            <a:avLst/>
          </a:prstGeom>
        </p:spPr>
      </p:pic>
      <p:sp>
        <p:nvSpPr>
          <p:cNvPr id="20" name="TextBox 19">
            <a:extLst>
              <a:ext uri="{FF2B5EF4-FFF2-40B4-BE49-F238E27FC236}">
                <a16:creationId xmlns:a16="http://schemas.microsoft.com/office/drawing/2014/main" id="{1F33537D-ECDB-F648-917A-217FF80D34C6}"/>
              </a:ext>
            </a:extLst>
          </p:cNvPr>
          <p:cNvSpPr txBox="1"/>
          <p:nvPr/>
        </p:nvSpPr>
        <p:spPr>
          <a:xfrm>
            <a:off x="86237" y="174597"/>
            <a:ext cx="3710865" cy="830997"/>
          </a:xfrm>
          <a:prstGeom prst="rect">
            <a:avLst/>
          </a:prstGeom>
          <a:noFill/>
        </p:spPr>
        <p:txBody>
          <a:bodyPr wrap="square" rtlCol="0">
            <a:spAutoFit/>
          </a:bodyPr>
          <a:lstStyle/>
          <a:p>
            <a:pPr algn="ctr"/>
            <a:r>
              <a:rPr lang="en-US" sz="2400" dirty="0"/>
              <a:t>(1) Documenting deep-ocean carbon storage</a:t>
            </a:r>
          </a:p>
        </p:txBody>
      </p:sp>
      <p:sp>
        <p:nvSpPr>
          <p:cNvPr id="21" name="TextBox 20">
            <a:extLst>
              <a:ext uri="{FF2B5EF4-FFF2-40B4-BE49-F238E27FC236}">
                <a16:creationId xmlns:a16="http://schemas.microsoft.com/office/drawing/2014/main" id="{D069156E-FC02-7A06-EBC3-CD6C03D8DC00}"/>
              </a:ext>
            </a:extLst>
          </p:cNvPr>
          <p:cNvSpPr txBox="1"/>
          <p:nvPr/>
        </p:nvSpPr>
        <p:spPr>
          <a:xfrm>
            <a:off x="4092318" y="33263"/>
            <a:ext cx="4028794" cy="1200329"/>
          </a:xfrm>
          <a:prstGeom prst="rect">
            <a:avLst/>
          </a:prstGeom>
          <a:noFill/>
        </p:spPr>
        <p:txBody>
          <a:bodyPr wrap="square" rtlCol="0">
            <a:spAutoFit/>
          </a:bodyPr>
          <a:lstStyle/>
          <a:p>
            <a:pPr algn="ctr"/>
            <a:r>
              <a:rPr lang="en-US" sz="2400" dirty="0"/>
              <a:t>(2) A well-ventilated glacial North Pacific reduces S.O. outgassing</a:t>
            </a:r>
          </a:p>
        </p:txBody>
      </p:sp>
      <p:sp>
        <p:nvSpPr>
          <p:cNvPr id="23" name="TextBox 22">
            <a:extLst>
              <a:ext uri="{FF2B5EF4-FFF2-40B4-BE49-F238E27FC236}">
                <a16:creationId xmlns:a16="http://schemas.microsoft.com/office/drawing/2014/main" id="{A0A659F8-F000-644E-BB3F-E2DC8C2C9E76}"/>
              </a:ext>
            </a:extLst>
          </p:cNvPr>
          <p:cNvSpPr txBox="1"/>
          <p:nvPr/>
        </p:nvSpPr>
        <p:spPr>
          <a:xfrm>
            <a:off x="8338087" y="174595"/>
            <a:ext cx="3915905" cy="830997"/>
          </a:xfrm>
          <a:prstGeom prst="rect">
            <a:avLst/>
          </a:prstGeom>
          <a:noFill/>
        </p:spPr>
        <p:txBody>
          <a:bodyPr wrap="square" rtlCol="0">
            <a:spAutoFit/>
          </a:bodyPr>
          <a:lstStyle/>
          <a:p>
            <a:pPr algn="ctr"/>
            <a:r>
              <a:rPr lang="en-US" sz="2400" dirty="0"/>
              <a:t>(3) Cool N. Atlantic impacts S.O., reduces </a:t>
            </a:r>
            <a:r>
              <a:rPr lang="en-US" sz="2400" dirty="0" err="1"/>
              <a:t>atms</a:t>
            </a:r>
            <a:r>
              <a:rPr lang="en-US" sz="2400" dirty="0"/>
              <a:t>. CO</a:t>
            </a:r>
            <a:r>
              <a:rPr lang="en-US" sz="2400" baseline="-25000" dirty="0"/>
              <a:t>2</a:t>
            </a:r>
          </a:p>
        </p:txBody>
      </p:sp>
      <p:pic>
        <p:nvPicPr>
          <p:cNvPr id="8" name="Picture 7">
            <a:extLst>
              <a:ext uri="{FF2B5EF4-FFF2-40B4-BE49-F238E27FC236}">
                <a16:creationId xmlns:a16="http://schemas.microsoft.com/office/drawing/2014/main" id="{58FC1A22-CFC4-073D-E693-906BBEB637E4}"/>
              </a:ext>
            </a:extLst>
          </p:cNvPr>
          <p:cNvPicPr>
            <a:picLocks noChangeAspect="1"/>
          </p:cNvPicPr>
          <p:nvPr/>
        </p:nvPicPr>
        <p:blipFill>
          <a:blip r:embed="rId9"/>
          <a:stretch>
            <a:fillRect/>
          </a:stretch>
        </p:blipFill>
        <p:spPr>
          <a:xfrm>
            <a:off x="9070417" y="2473429"/>
            <a:ext cx="2883607" cy="3644429"/>
          </a:xfrm>
          <a:prstGeom prst="rect">
            <a:avLst/>
          </a:prstGeom>
        </p:spPr>
      </p:pic>
      <p:sp>
        <p:nvSpPr>
          <p:cNvPr id="13" name="Rectangle 12">
            <a:extLst>
              <a:ext uri="{FF2B5EF4-FFF2-40B4-BE49-F238E27FC236}">
                <a16:creationId xmlns:a16="http://schemas.microsoft.com/office/drawing/2014/main" id="{E5EA59F0-FC72-A1B8-18C7-40DA4A05B38E}"/>
              </a:ext>
            </a:extLst>
          </p:cNvPr>
          <p:cNvSpPr/>
          <p:nvPr/>
        </p:nvSpPr>
        <p:spPr>
          <a:xfrm>
            <a:off x="0" y="6156780"/>
            <a:ext cx="10699845" cy="689329"/>
          </a:xfrm>
          <a:prstGeom prst="rect">
            <a:avLst/>
          </a:prstGeom>
          <a:solidFill>
            <a:srgbClr val="025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 </a:t>
            </a:r>
          </a:p>
        </p:txBody>
      </p:sp>
      <p:sp>
        <p:nvSpPr>
          <p:cNvPr id="10" name="TextBox 9">
            <a:extLst>
              <a:ext uri="{FF2B5EF4-FFF2-40B4-BE49-F238E27FC236}">
                <a16:creationId xmlns:a16="http://schemas.microsoft.com/office/drawing/2014/main" id="{CDD9D325-C787-D281-A8D6-10D7DB0FDCAD}"/>
              </a:ext>
            </a:extLst>
          </p:cNvPr>
          <p:cNvSpPr txBox="1"/>
          <p:nvPr/>
        </p:nvSpPr>
        <p:spPr>
          <a:xfrm>
            <a:off x="1264112" y="6225964"/>
            <a:ext cx="4592924" cy="523220"/>
          </a:xfrm>
          <a:prstGeom prst="rect">
            <a:avLst/>
          </a:prstGeom>
          <a:noFill/>
        </p:spPr>
        <p:txBody>
          <a:bodyPr wrap="none" rtlCol="0">
            <a:spAutoFit/>
          </a:bodyPr>
          <a:lstStyle/>
          <a:p>
            <a:r>
              <a:rPr lang="en-US" sz="2800" b="1" dirty="0">
                <a:solidFill>
                  <a:schemeClr val="bg1"/>
                </a:solidFill>
              </a:rPr>
              <a:t>mgs23@st-andrews.ac.uk</a:t>
            </a:r>
          </a:p>
        </p:txBody>
      </p:sp>
      <p:pic>
        <p:nvPicPr>
          <p:cNvPr id="11" name="Graphic 10" descr="Envelope with solid fill">
            <a:extLst>
              <a:ext uri="{FF2B5EF4-FFF2-40B4-BE49-F238E27FC236}">
                <a16:creationId xmlns:a16="http://schemas.microsoft.com/office/drawing/2014/main" id="{61F4441F-ABA8-4078-0DC3-0217AEAFC8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8112" y="6225964"/>
            <a:ext cx="576000" cy="576000"/>
          </a:xfrm>
          <a:prstGeom prst="rect">
            <a:avLst/>
          </a:prstGeom>
        </p:spPr>
      </p:pic>
    </p:spTree>
    <p:extLst>
      <p:ext uri="{BB962C8B-B14F-4D97-AF65-F5344CB8AC3E}">
        <p14:creationId xmlns:p14="http://schemas.microsoft.com/office/powerpoint/2010/main" val="794131582"/>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5F838-8C49-A524-949B-6E3FC0201EE2}"/>
              </a:ext>
            </a:extLst>
          </p:cNvPr>
          <p:cNvSpPr>
            <a:spLocks noGrp="1"/>
          </p:cNvSpPr>
          <p:nvPr>
            <p:ph type="title"/>
          </p:nvPr>
        </p:nvSpPr>
        <p:spPr>
          <a:xfrm>
            <a:off x="838200" y="6536"/>
            <a:ext cx="10515600" cy="1325563"/>
          </a:xfrm>
        </p:spPr>
        <p:txBody>
          <a:bodyPr>
            <a:normAutofit/>
          </a:bodyPr>
          <a:lstStyle/>
          <a:p>
            <a:pPr algn="ctr"/>
            <a:r>
              <a:rPr lang="en-US" sz="3600" dirty="0"/>
              <a:t>Glacial Cycles: Ice Volume, Temperature, and CO</a:t>
            </a:r>
            <a:r>
              <a:rPr lang="en-US" sz="3600" baseline="-25000" dirty="0"/>
              <a:t>2</a:t>
            </a:r>
          </a:p>
        </p:txBody>
      </p:sp>
      <p:grpSp>
        <p:nvGrpSpPr>
          <p:cNvPr id="36" name="Group 35">
            <a:extLst>
              <a:ext uri="{FF2B5EF4-FFF2-40B4-BE49-F238E27FC236}">
                <a16:creationId xmlns:a16="http://schemas.microsoft.com/office/drawing/2014/main" id="{E51DA765-12C7-F847-4131-3CECB0A8B885}"/>
              </a:ext>
            </a:extLst>
          </p:cNvPr>
          <p:cNvGrpSpPr/>
          <p:nvPr/>
        </p:nvGrpSpPr>
        <p:grpSpPr>
          <a:xfrm>
            <a:off x="802582" y="1116016"/>
            <a:ext cx="2663969" cy="1540844"/>
            <a:chOff x="4656863" y="325052"/>
            <a:chExt cx="2663969" cy="1540844"/>
          </a:xfrm>
        </p:grpSpPr>
        <p:pic>
          <p:nvPicPr>
            <p:cNvPr id="37" name="Picture 4" descr="Warping of Planet's Crust: Melting of Polar Ice Shifting Earth Itself, Not  Just Sea Levels">
              <a:extLst>
                <a:ext uri="{FF2B5EF4-FFF2-40B4-BE49-F238E27FC236}">
                  <a16:creationId xmlns:a16="http://schemas.microsoft.com/office/drawing/2014/main" id="{FA01F556-6CEE-3E2D-DD47-C0F611AE7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863" y="325052"/>
              <a:ext cx="2499392" cy="1405707"/>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26B51DA5-15D3-DF6D-6369-2494591EA3EB}"/>
                </a:ext>
              </a:extLst>
            </p:cNvPr>
            <p:cNvSpPr txBox="1"/>
            <p:nvPr/>
          </p:nvSpPr>
          <p:spPr>
            <a:xfrm>
              <a:off x="5825285" y="1712008"/>
              <a:ext cx="1495547" cy="153888"/>
            </a:xfrm>
            <a:prstGeom prst="rect">
              <a:avLst/>
            </a:prstGeom>
            <a:noFill/>
          </p:spPr>
          <p:txBody>
            <a:bodyPr wrap="square" rtlCol="0">
              <a:spAutoFit/>
            </a:bodyPr>
            <a:lstStyle/>
            <a:p>
              <a:r>
                <a:rPr lang="en-US" sz="400" i="1" dirty="0">
                  <a:latin typeface="Arial" panose="020B0604020202020204" pitchFamily="34" charset="0"/>
                  <a:cs typeface="Arial" panose="020B0604020202020204" pitchFamily="34" charset="0"/>
                </a:rPr>
                <a:t>Sci Tech Daily; Based on Coulson et al. (2021, GRL)</a:t>
              </a:r>
            </a:p>
          </p:txBody>
        </p:sp>
      </p:grpSp>
      <p:sp>
        <p:nvSpPr>
          <p:cNvPr id="15" name="TextBox 14">
            <a:extLst>
              <a:ext uri="{FF2B5EF4-FFF2-40B4-BE49-F238E27FC236}">
                <a16:creationId xmlns:a16="http://schemas.microsoft.com/office/drawing/2014/main" id="{1287053A-E188-9D85-ED0B-6F517703B6AC}"/>
              </a:ext>
            </a:extLst>
          </p:cNvPr>
          <p:cNvSpPr txBox="1"/>
          <p:nvPr/>
        </p:nvSpPr>
        <p:spPr>
          <a:xfrm>
            <a:off x="4044457" y="1037688"/>
            <a:ext cx="7950306" cy="1354217"/>
          </a:xfrm>
          <a:prstGeom prst="rect">
            <a:avLst/>
          </a:prstGeom>
          <a:noFill/>
        </p:spPr>
        <p:txBody>
          <a:bodyPr wrap="square" rtlCol="0">
            <a:spAutoFit/>
          </a:bodyPr>
          <a:lstStyle/>
          <a:p>
            <a:pPr marL="285750" indent="-285750">
              <a:spcAft>
                <a:spcPts val="1200"/>
              </a:spcAft>
              <a:buFontTx/>
              <a:buChar char="-"/>
            </a:pPr>
            <a:r>
              <a:rPr lang="en-US" dirty="0"/>
              <a:t>Most recent episodes of major climate change, occurring every 40-100 thousand years, over the last ~2 million years</a:t>
            </a:r>
          </a:p>
          <a:p>
            <a:pPr marL="285750" indent="-285750">
              <a:spcAft>
                <a:spcPts val="1200"/>
              </a:spcAft>
              <a:buFontTx/>
              <a:buChar char="-"/>
            </a:pPr>
            <a:r>
              <a:rPr lang="en-US" dirty="0"/>
              <a:t>Offer a window into processes that drive CO</a:t>
            </a:r>
            <a:r>
              <a:rPr lang="en-US" baseline="-25000" dirty="0"/>
              <a:t>2</a:t>
            </a:r>
            <a:r>
              <a:rPr lang="en-US" dirty="0"/>
              <a:t> in and out of the atmosphere (and ocean)</a:t>
            </a:r>
          </a:p>
        </p:txBody>
      </p:sp>
      <p:grpSp>
        <p:nvGrpSpPr>
          <p:cNvPr id="50" name="Group 49">
            <a:extLst>
              <a:ext uri="{FF2B5EF4-FFF2-40B4-BE49-F238E27FC236}">
                <a16:creationId xmlns:a16="http://schemas.microsoft.com/office/drawing/2014/main" id="{47526E7A-90EB-BC2B-4026-2A2366EEAFFC}"/>
              </a:ext>
            </a:extLst>
          </p:cNvPr>
          <p:cNvGrpSpPr/>
          <p:nvPr/>
        </p:nvGrpSpPr>
        <p:grpSpPr>
          <a:xfrm>
            <a:off x="17798" y="3073764"/>
            <a:ext cx="2592000" cy="2592000"/>
            <a:chOff x="1024299" y="3648734"/>
            <a:chExt cx="2592000" cy="2592000"/>
          </a:xfrm>
        </p:grpSpPr>
        <p:sp>
          <p:nvSpPr>
            <p:cNvPr id="51" name="Oval 50">
              <a:extLst>
                <a:ext uri="{FF2B5EF4-FFF2-40B4-BE49-F238E27FC236}">
                  <a16:creationId xmlns:a16="http://schemas.microsoft.com/office/drawing/2014/main" id="{B208219C-4083-54DB-9347-CCB127BAC804}"/>
                </a:ext>
              </a:extLst>
            </p:cNvPr>
            <p:cNvSpPr/>
            <p:nvPr/>
          </p:nvSpPr>
          <p:spPr>
            <a:xfrm>
              <a:off x="1024299" y="3648734"/>
              <a:ext cx="2592000" cy="2592000"/>
            </a:xfrm>
            <a:prstGeom prst="ellipse">
              <a:avLst/>
            </a:prstGeom>
            <a:gradFill flip="none" rotWithShape="1">
              <a:gsLst>
                <a:gs pos="36000">
                  <a:schemeClr val="tx2"/>
                </a:gs>
                <a:gs pos="61000">
                  <a:schemeClr val="tx2">
                    <a:lumMod val="20000"/>
                    <a:lumOff val="80000"/>
                  </a:schemeClr>
                </a:gs>
                <a:gs pos="10000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2" descr="Earth Royalty Free Vector Image - VectorStock">
              <a:extLst>
                <a:ext uri="{FF2B5EF4-FFF2-40B4-BE49-F238E27FC236}">
                  <a16:creationId xmlns:a16="http://schemas.microsoft.com/office/drawing/2014/main" id="{B88B3C71-62B3-82CE-7209-A02C2387DE3F}"/>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2042" t="10757" r="12314" b="18213"/>
            <a:stretch/>
          </p:blipFill>
          <p:spPr bwMode="auto">
            <a:xfrm>
              <a:off x="1427905" y="4039281"/>
              <a:ext cx="1785716" cy="18109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7D50929D-CFC4-5560-4660-57B6463F3606}"/>
              </a:ext>
            </a:extLst>
          </p:cNvPr>
          <p:cNvGrpSpPr/>
          <p:nvPr/>
        </p:nvGrpSpPr>
        <p:grpSpPr>
          <a:xfrm>
            <a:off x="109300" y="3544033"/>
            <a:ext cx="732348" cy="793824"/>
            <a:chOff x="1115801" y="4119003"/>
            <a:chExt cx="732348" cy="793824"/>
          </a:xfrm>
        </p:grpSpPr>
        <p:pic>
          <p:nvPicPr>
            <p:cNvPr id="54" name="Picture 8" descr="Cartoon Tree PNG Clip Art - Best WEB Clipart">
              <a:extLst>
                <a:ext uri="{FF2B5EF4-FFF2-40B4-BE49-F238E27FC236}">
                  <a16:creationId xmlns:a16="http://schemas.microsoft.com/office/drawing/2014/main" id="{04C52F47-3D25-0417-44B5-E2016D5A06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962462">
              <a:off x="1338978" y="4119003"/>
              <a:ext cx="508470" cy="54143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Cartoon Tree PNG Clip Art - Best WEB Clipart">
              <a:extLst>
                <a:ext uri="{FF2B5EF4-FFF2-40B4-BE49-F238E27FC236}">
                  <a16:creationId xmlns:a16="http://schemas.microsoft.com/office/drawing/2014/main" id="{98FE8C7A-7CCA-37E2-9CFA-1482DC548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852726">
              <a:off x="1132282" y="4387876"/>
              <a:ext cx="508470" cy="54143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Cartoon Tree PNG Clip Art - Best WEB Clipart">
              <a:extLst>
                <a:ext uri="{FF2B5EF4-FFF2-40B4-BE49-F238E27FC236}">
                  <a16:creationId xmlns:a16="http://schemas.microsoft.com/office/drawing/2014/main" id="{023937FC-B01B-CD37-9357-87267EC61D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852726">
              <a:off x="1323198" y="4336278"/>
              <a:ext cx="508470" cy="541432"/>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TextBox 56">
            <a:extLst>
              <a:ext uri="{FF2B5EF4-FFF2-40B4-BE49-F238E27FC236}">
                <a16:creationId xmlns:a16="http://schemas.microsoft.com/office/drawing/2014/main" id="{AA756853-9A5A-0DB0-1023-69B4D846E4BE}"/>
              </a:ext>
            </a:extLst>
          </p:cNvPr>
          <p:cNvSpPr txBox="1"/>
          <p:nvPr/>
        </p:nvSpPr>
        <p:spPr>
          <a:xfrm rot="1553496">
            <a:off x="1536040" y="3223226"/>
            <a:ext cx="615874" cy="369332"/>
          </a:xfrm>
          <a:prstGeom prst="rect">
            <a:avLst/>
          </a:prstGeom>
          <a:noFill/>
        </p:spPr>
        <p:txBody>
          <a:bodyPr wrap="none" rtlCol="0">
            <a:spAutoFit/>
          </a:bodyPr>
          <a:lstStyle/>
          <a:p>
            <a:r>
              <a:rPr lang="en-US" dirty="0"/>
              <a:t>CO</a:t>
            </a:r>
            <a:r>
              <a:rPr lang="en-US" baseline="-25000" dirty="0"/>
              <a:t>2</a:t>
            </a:r>
          </a:p>
        </p:txBody>
      </p:sp>
      <p:sp>
        <p:nvSpPr>
          <p:cNvPr id="58" name="Curved Down Arrow 57">
            <a:extLst>
              <a:ext uri="{FF2B5EF4-FFF2-40B4-BE49-F238E27FC236}">
                <a16:creationId xmlns:a16="http://schemas.microsoft.com/office/drawing/2014/main" id="{71A754DC-AF62-C74C-3BBD-38751FCA9D2B}"/>
              </a:ext>
            </a:extLst>
          </p:cNvPr>
          <p:cNvSpPr/>
          <p:nvPr/>
        </p:nvSpPr>
        <p:spPr>
          <a:xfrm rot="19341725" flipH="1">
            <a:off x="251037" y="3197094"/>
            <a:ext cx="932321" cy="398707"/>
          </a:xfrm>
          <a:prstGeom prst="curvedDownArrow">
            <a:avLst>
              <a:gd name="adj1" fmla="val 24511"/>
              <a:gd name="adj2" fmla="val 46095"/>
              <a:gd name="adj3" fmla="val 34830"/>
            </a:avLst>
          </a:prstGeom>
          <a:solidFill>
            <a:srgbClr val="DADA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Curved Down Arrow 58">
            <a:extLst>
              <a:ext uri="{FF2B5EF4-FFF2-40B4-BE49-F238E27FC236}">
                <a16:creationId xmlns:a16="http://schemas.microsoft.com/office/drawing/2014/main" id="{4258D394-5117-EAED-2504-46757FA09C1B}"/>
              </a:ext>
            </a:extLst>
          </p:cNvPr>
          <p:cNvSpPr/>
          <p:nvPr/>
        </p:nvSpPr>
        <p:spPr>
          <a:xfrm rot="19288744" flipH="1" flipV="1">
            <a:off x="1587864" y="4035348"/>
            <a:ext cx="946308" cy="454764"/>
          </a:xfrm>
          <a:prstGeom prst="curvedDownArrow">
            <a:avLst>
              <a:gd name="adj1" fmla="val 24511"/>
              <a:gd name="adj2" fmla="val 46095"/>
              <a:gd name="adj3" fmla="val 34830"/>
            </a:avLst>
          </a:prstGeom>
          <a:solidFill>
            <a:srgbClr val="DADA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Freeform 59">
            <a:extLst>
              <a:ext uri="{FF2B5EF4-FFF2-40B4-BE49-F238E27FC236}">
                <a16:creationId xmlns:a16="http://schemas.microsoft.com/office/drawing/2014/main" id="{C6FFC147-A396-CCC6-8790-565C2C5A8CA8}"/>
              </a:ext>
            </a:extLst>
          </p:cNvPr>
          <p:cNvSpPr/>
          <p:nvPr/>
        </p:nvSpPr>
        <p:spPr>
          <a:xfrm>
            <a:off x="266118" y="3346581"/>
            <a:ext cx="991360" cy="1131665"/>
          </a:xfrm>
          <a:custGeom>
            <a:avLst/>
            <a:gdLst>
              <a:gd name="connsiteX0" fmla="*/ 914400 w 991360"/>
              <a:gd name="connsiteY0" fmla="*/ 254523 h 1131665"/>
              <a:gd name="connsiteX1" fmla="*/ 867266 w 991360"/>
              <a:gd name="connsiteY1" fmla="*/ 84841 h 1131665"/>
              <a:gd name="connsiteX2" fmla="*/ 678729 w 991360"/>
              <a:gd name="connsiteY2" fmla="*/ 0 h 1131665"/>
              <a:gd name="connsiteX3" fmla="*/ 377072 w 991360"/>
              <a:gd name="connsiteY3" fmla="*/ 84841 h 1131665"/>
              <a:gd name="connsiteX4" fmla="*/ 226243 w 991360"/>
              <a:gd name="connsiteY4" fmla="*/ 273377 h 1131665"/>
              <a:gd name="connsiteX5" fmla="*/ 84841 w 991360"/>
              <a:gd name="connsiteY5" fmla="*/ 537327 h 1131665"/>
              <a:gd name="connsiteX6" fmla="*/ 0 w 991360"/>
              <a:gd name="connsiteY6" fmla="*/ 763571 h 1131665"/>
              <a:gd name="connsiteX7" fmla="*/ 84841 w 991360"/>
              <a:gd name="connsiteY7" fmla="*/ 1008668 h 1131665"/>
              <a:gd name="connsiteX8" fmla="*/ 179109 w 991360"/>
              <a:gd name="connsiteY8" fmla="*/ 1131216 h 1131665"/>
              <a:gd name="connsiteX9" fmla="*/ 301657 w 991360"/>
              <a:gd name="connsiteY9" fmla="*/ 1046375 h 1131665"/>
              <a:gd name="connsiteX10" fmla="*/ 424206 w 991360"/>
              <a:gd name="connsiteY10" fmla="*/ 952107 h 1131665"/>
              <a:gd name="connsiteX11" fmla="*/ 584461 w 991360"/>
              <a:gd name="connsiteY11" fmla="*/ 1008668 h 1131665"/>
              <a:gd name="connsiteX12" fmla="*/ 725863 w 991360"/>
              <a:gd name="connsiteY12" fmla="*/ 970960 h 1131665"/>
              <a:gd name="connsiteX13" fmla="*/ 810705 w 991360"/>
              <a:gd name="connsiteY13" fmla="*/ 810705 h 1131665"/>
              <a:gd name="connsiteX14" fmla="*/ 782424 w 991360"/>
              <a:gd name="connsiteY14" fmla="*/ 678729 h 1131665"/>
              <a:gd name="connsiteX15" fmla="*/ 838985 w 991360"/>
              <a:gd name="connsiteY15" fmla="*/ 527901 h 1131665"/>
              <a:gd name="connsiteX16" fmla="*/ 989814 w 991360"/>
              <a:gd name="connsiteY16" fmla="*/ 443059 h 1131665"/>
              <a:gd name="connsiteX17" fmla="*/ 914400 w 991360"/>
              <a:gd name="connsiteY17" fmla="*/ 254523 h 113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1360" h="1131665">
                <a:moveTo>
                  <a:pt x="914400" y="254523"/>
                </a:moveTo>
                <a:cubicBezTo>
                  <a:pt x="893975" y="194820"/>
                  <a:pt x="906544" y="127261"/>
                  <a:pt x="867266" y="84841"/>
                </a:cubicBezTo>
                <a:cubicBezTo>
                  <a:pt x="827987" y="42420"/>
                  <a:pt x="760428" y="0"/>
                  <a:pt x="678729" y="0"/>
                </a:cubicBezTo>
                <a:cubicBezTo>
                  <a:pt x="597030" y="0"/>
                  <a:pt x="452486" y="39278"/>
                  <a:pt x="377072" y="84841"/>
                </a:cubicBezTo>
                <a:cubicBezTo>
                  <a:pt x="301658" y="130404"/>
                  <a:pt x="274948" y="197963"/>
                  <a:pt x="226243" y="273377"/>
                </a:cubicBezTo>
                <a:cubicBezTo>
                  <a:pt x="177538" y="348791"/>
                  <a:pt x="122548" y="455628"/>
                  <a:pt x="84841" y="537327"/>
                </a:cubicBezTo>
                <a:cubicBezTo>
                  <a:pt x="47134" y="619026"/>
                  <a:pt x="0" y="685014"/>
                  <a:pt x="0" y="763571"/>
                </a:cubicBezTo>
                <a:cubicBezTo>
                  <a:pt x="0" y="842128"/>
                  <a:pt x="54990" y="947394"/>
                  <a:pt x="84841" y="1008668"/>
                </a:cubicBezTo>
                <a:cubicBezTo>
                  <a:pt x="114692" y="1069942"/>
                  <a:pt x="142973" y="1124932"/>
                  <a:pt x="179109" y="1131216"/>
                </a:cubicBezTo>
                <a:cubicBezTo>
                  <a:pt x="215245" y="1137501"/>
                  <a:pt x="260808" y="1076226"/>
                  <a:pt x="301657" y="1046375"/>
                </a:cubicBezTo>
                <a:cubicBezTo>
                  <a:pt x="342506" y="1016524"/>
                  <a:pt x="377072" y="958392"/>
                  <a:pt x="424206" y="952107"/>
                </a:cubicBezTo>
                <a:cubicBezTo>
                  <a:pt x="471340" y="945823"/>
                  <a:pt x="534185" y="1005526"/>
                  <a:pt x="584461" y="1008668"/>
                </a:cubicBezTo>
                <a:cubicBezTo>
                  <a:pt x="634737" y="1011810"/>
                  <a:pt x="688156" y="1003954"/>
                  <a:pt x="725863" y="970960"/>
                </a:cubicBezTo>
                <a:cubicBezTo>
                  <a:pt x="763570" y="937966"/>
                  <a:pt x="801278" y="859410"/>
                  <a:pt x="810705" y="810705"/>
                </a:cubicBezTo>
                <a:cubicBezTo>
                  <a:pt x="820132" y="762000"/>
                  <a:pt x="777711" y="725863"/>
                  <a:pt x="782424" y="678729"/>
                </a:cubicBezTo>
                <a:cubicBezTo>
                  <a:pt x="787137" y="631595"/>
                  <a:pt x="804420" y="567179"/>
                  <a:pt x="838985" y="527901"/>
                </a:cubicBezTo>
                <a:cubicBezTo>
                  <a:pt x="873550" y="488623"/>
                  <a:pt x="977245" y="490193"/>
                  <a:pt x="989814" y="443059"/>
                </a:cubicBezTo>
                <a:cubicBezTo>
                  <a:pt x="1002383" y="395925"/>
                  <a:pt x="934825" y="314226"/>
                  <a:pt x="914400" y="254523"/>
                </a:cubicBezTo>
                <a:close/>
              </a:path>
            </a:pathLst>
          </a:custGeom>
          <a:gradFill flip="none" rotWithShape="1">
            <a:gsLst>
              <a:gs pos="21000">
                <a:schemeClr val="bg1">
                  <a:lumMod val="85000"/>
                </a:schemeClr>
              </a:gs>
              <a:gs pos="52000">
                <a:schemeClr val="bg1">
                  <a:lumMod val="95000"/>
                </a:schemeClr>
              </a:gs>
              <a:gs pos="100000">
                <a:schemeClr val="bg1">
                  <a:shade val="100000"/>
                  <a:satMod val="115000"/>
                </a:schemeClr>
              </a:gs>
            </a:gsLst>
            <a:lin ang="18900000" scaled="1"/>
            <a:tileRect/>
          </a:gra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60">
            <a:extLst>
              <a:ext uri="{FF2B5EF4-FFF2-40B4-BE49-F238E27FC236}">
                <a16:creationId xmlns:a16="http://schemas.microsoft.com/office/drawing/2014/main" id="{A4670675-3C3C-E7FA-EA74-BCC63FA7B19F}"/>
              </a:ext>
            </a:extLst>
          </p:cNvPr>
          <p:cNvSpPr/>
          <p:nvPr/>
        </p:nvSpPr>
        <p:spPr>
          <a:xfrm>
            <a:off x="1536483" y="3501240"/>
            <a:ext cx="492787" cy="404474"/>
          </a:xfrm>
          <a:custGeom>
            <a:avLst/>
            <a:gdLst>
              <a:gd name="connsiteX0" fmla="*/ 21107 w 492787"/>
              <a:gd name="connsiteY0" fmla="*/ 5596 h 404474"/>
              <a:gd name="connsiteX1" fmla="*/ 21107 w 492787"/>
              <a:gd name="connsiteY1" fmla="*/ 99864 h 404474"/>
              <a:gd name="connsiteX2" fmla="*/ 134228 w 492787"/>
              <a:gd name="connsiteY2" fmla="*/ 146998 h 404474"/>
              <a:gd name="connsiteX3" fmla="*/ 209643 w 492787"/>
              <a:gd name="connsiteY3" fmla="*/ 288400 h 404474"/>
              <a:gd name="connsiteX4" fmla="*/ 303911 w 492787"/>
              <a:gd name="connsiteY4" fmla="*/ 392095 h 404474"/>
              <a:gd name="connsiteX5" fmla="*/ 445313 w 492787"/>
              <a:gd name="connsiteY5" fmla="*/ 392095 h 404474"/>
              <a:gd name="connsiteX6" fmla="*/ 492447 w 492787"/>
              <a:gd name="connsiteY6" fmla="*/ 297827 h 404474"/>
              <a:gd name="connsiteX7" fmla="*/ 426459 w 492787"/>
              <a:gd name="connsiteY7" fmla="*/ 175279 h 404474"/>
              <a:gd name="connsiteX8" fmla="*/ 237923 w 492787"/>
              <a:gd name="connsiteY8" fmla="*/ 33877 h 404474"/>
              <a:gd name="connsiteX9" fmla="*/ 21107 w 492787"/>
              <a:gd name="connsiteY9" fmla="*/ 5596 h 40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787" h="404474">
                <a:moveTo>
                  <a:pt x="21107" y="5596"/>
                </a:moveTo>
                <a:cubicBezTo>
                  <a:pt x="-15029" y="16594"/>
                  <a:pt x="2254" y="76297"/>
                  <a:pt x="21107" y="99864"/>
                </a:cubicBezTo>
                <a:cubicBezTo>
                  <a:pt x="39960" y="123431"/>
                  <a:pt x="102805" y="115575"/>
                  <a:pt x="134228" y="146998"/>
                </a:cubicBezTo>
                <a:cubicBezTo>
                  <a:pt x="165651" y="178421"/>
                  <a:pt x="181362" y="247550"/>
                  <a:pt x="209643" y="288400"/>
                </a:cubicBezTo>
                <a:cubicBezTo>
                  <a:pt x="237924" y="329250"/>
                  <a:pt x="264633" y="374813"/>
                  <a:pt x="303911" y="392095"/>
                </a:cubicBezTo>
                <a:cubicBezTo>
                  <a:pt x="343189" y="409377"/>
                  <a:pt x="413890" y="407806"/>
                  <a:pt x="445313" y="392095"/>
                </a:cubicBezTo>
                <a:cubicBezTo>
                  <a:pt x="476736" y="376384"/>
                  <a:pt x="495589" y="333963"/>
                  <a:pt x="492447" y="297827"/>
                </a:cubicBezTo>
                <a:cubicBezTo>
                  <a:pt x="489305" y="261691"/>
                  <a:pt x="468880" y="219271"/>
                  <a:pt x="426459" y="175279"/>
                </a:cubicBezTo>
                <a:cubicBezTo>
                  <a:pt x="384038" y="131287"/>
                  <a:pt x="305482" y="70013"/>
                  <a:pt x="237923" y="33877"/>
                </a:cubicBezTo>
                <a:cubicBezTo>
                  <a:pt x="170364" y="-2259"/>
                  <a:pt x="57243" y="-5402"/>
                  <a:pt x="21107" y="5596"/>
                </a:cubicBezTo>
                <a:close/>
              </a:path>
            </a:pathLst>
          </a:custGeom>
          <a:gradFill flip="none" rotWithShape="1">
            <a:gsLst>
              <a:gs pos="0">
                <a:schemeClr val="bg1">
                  <a:lumMod val="85000"/>
                </a:schemeClr>
              </a:gs>
              <a:gs pos="50000">
                <a:schemeClr val="bg1">
                  <a:lumMod val="95000"/>
                </a:schemeClr>
              </a:gs>
              <a:gs pos="100000">
                <a:schemeClr val="bg1">
                  <a:shade val="100000"/>
                  <a:satMod val="115000"/>
                </a:schemeClr>
              </a:gs>
            </a:gsLst>
            <a:path path="circle">
              <a:fillToRect l="100000" t="100000"/>
            </a:path>
            <a:tileRect r="-100000" b="-100000"/>
          </a:gra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rved Down Arrow 62">
            <a:extLst>
              <a:ext uri="{FF2B5EF4-FFF2-40B4-BE49-F238E27FC236}">
                <a16:creationId xmlns:a16="http://schemas.microsoft.com/office/drawing/2014/main" id="{90720744-77A3-AA9B-EC44-0B620B561B44}"/>
              </a:ext>
            </a:extLst>
          </p:cNvPr>
          <p:cNvSpPr/>
          <p:nvPr/>
        </p:nvSpPr>
        <p:spPr>
          <a:xfrm rot="19288744" flipH="1" flipV="1">
            <a:off x="1592998" y="4043273"/>
            <a:ext cx="946308" cy="454764"/>
          </a:xfrm>
          <a:prstGeom prst="curvedDownArrow">
            <a:avLst>
              <a:gd name="adj1" fmla="val 24511"/>
              <a:gd name="adj2" fmla="val 46095"/>
              <a:gd name="adj3" fmla="val 34830"/>
            </a:avLst>
          </a:prstGeom>
          <a:solidFill>
            <a:srgbClr val="DADADA"/>
          </a:solidFill>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4" name="Group 63">
            <a:extLst>
              <a:ext uri="{FF2B5EF4-FFF2-40B4-BE49-F238E27FC236}">
                <a16:creationId xmlns:a16="http://schemas.microsoft.com/office/drawing/2014/main" id="{5ED3E996-AF89-2E0E-F292-5FB475065392}"/>
              </a:ext>
            </a:extLst>
          </p:cNvPr>
          <p:cNvGrpSpPr/>
          <p:nvPr/>
        </p:nvGrpSpPr>
        <p:grpSpPr>
          <a:xfrm>
            <a:off x="23864" y="3146150"/>
            <a:ext cx="1144294" cy="1420499"/>
            <a:chOff x="3914345" y="4799222"/>
            <a:chExt cx="1370729" cy="652498"/>
          </a:xfrm>
          <a:effectLst>
            <a:outerShdw blurRad="50800" dist="38100" dir="2700000" algn="tl" rotWithShape="0">
              <a:prstClr val="black">
                <a:alpha val="40000"/>
              </a:prstClr>
            </a:outerShdw>
          </a:effectLst>
        </p:grpSpPr>
        <p:cxnSp>
          <p:nvCxnSpPr>
            <p:cNvPr id="65" name="Straight Connector 64">
              <a:extLst>
                <a:ext uri="{FF2B5EF4-FFF2-40B4-BE49-F238E27FC236}">
                  <a16:creationId xmlns:a16="http://schemas.microsoft.com/office/drawing/2014/main" id="{6DE2A6F8-278C-C393-FE8F-F7B6DCA9CA55}"/>
                </a:ext>
              </a:extLst>
            </p:cNvPr>
            <p:cNvCxnSpPr/>
            <p:nvPr/>
          </p:nvCxnSpPr>
          <p:spPr>
            <a:xfrm>
              <a:off x="3926400" y="4799222"/>
              <a:ext cx="1358674" cy="652498"/>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62B562C8-4104-EB48-964C-8217691A4251}"/>
                </a:ext>
              </a:extLst>
            </p:cNvPr>
            <p:cNvCxnSpPr>
              <a:cxnSpLocks/>
            </p:cNvCxnSpPr>
            <p:nvPr/>
          </p:nvCxnSpPr>
          <p:spPr>
            <a:xfrm flipH="1">
              <a:off x="3914345" y="4799222"/>
              <a:ext cx="1358674" cy="652498"/>
            </a:xfrm>
            <a:prstGeom prst="line">
              <a:avLst/>
            </a:prstGeom>
            <a:ln w="28575"/>
          </p:spPr>
          <p:style>
            <a:lnRef idx="1">
              <a:schemeClr val="dk1"/>
            </a:lnRef>
            <a:fillRef idx="0">
              <a:schemeClr val="dk1"/>
            </a:fillRef>
            <a:effectRef idx="0">
              <a:schemeClr val="dk1"/>
            </a:effectRef>
            <a:fontRef idx="minor">
              <a:schemeClr val="tx1"/>
            </a:fontRef>
          </p:style>
        </p:cxnSp>
      </p:grpSp>
      <p:sp>
        <p:nvSpPr>
          <p:cNvPr id="70" name="TextBox 69">
            <a:extLst>
              <a:ext uri="{FF2B5EF4-FFF2-40B4-BE49-F238E27FC236}">
                <a16:creationId xmlns:a16="http://schemas.microsoft.com/office/drawing/2014/main" id="{F69D8047-7490-8A79-C124-1FFFF95E6206}"/>
              </a:ext>
            </a:extLst>
          </p:cNvPr>
          <p:cNvSpPr txBox="1"/>
          <p:nvPr/>
        </p:nvSpPr>
        <p:spPr>
          <a:xfrm>
            <a:off x="2769194" y="2950267"/>
            <a:ext cx="1555904" cy="2354491"/>
          </a:xfrm>
          <a:prstGeom prst="rect">
            <a:avLst/>
          </a:prstGeom>
          <a:noFill/>
        </p:spPr>
        <p:txBody>
          <a:bodyPr wrap="square" rtlCol="0">
            <a:spAutoFit/>
          </a:bodyPr>
          <a:lstStyle/>
          <a:p>
            <a:pPr>
              <a:spcAft>
                <a:spcPts val="1200"/>
              </a:spcAft>
            </a:pPr>
            <a:r>
              <a:rPr lang="en-US" sz="1600" dirty="0"/>
              <a:t>Where did the carbon go? </a:t>
            </a:r>
          </a:p>
          <a:p>
            <a:pPr>
              <a:spcAft>
                <a:spcPts val="1200"/>
              </a:spcAft>
            </a:pPr>
            <a:r>
              <a:rPr lang="en-US" sz="1600" dirty="0"/>
              <a:t>Lithosphere</a:t>
            </a:r>
            <a:br>
              <a:rPr lang="en-US" sz="1600" dirty="0"/>
            </a:br>
            <a:r>
              <a:rPr lang="en-US" sz="1050" dirty="0"/>
              <a:t>(geological weathering ~millions of years)</a:t>
            </a:r>
            <a:endParaRPr lang="en-US" sz="1600" dirty="0"/>
          </a:p>
          <a:p>
            <a:pPr>
              <a:spcAft>
                <a:spcPts val="1200"/>
              </a:spcAft>
            </a:pPr>
            <a:r>
              <a:rPr lang="en-US" sz="1600" dirty="0"/>
              <a:t>Terrestrial Biosphere</a:t>
            </a:r>
          </a:p>
          <a:p>
            <a:pPr>
              <a:spcAft>
                <a:spcPts val="1200"/>
              </a:spcAft>
            </a:pPr>
            <a:r>
              <a:rPr lang="en-US" sz="1600" dirty="0"/>
              <a:t>Deep Ocean</a:t>
            </a:r>
          </a:p>
        </p:txBody>
      </p:sp>
      <p:grpSp>
        <p:nvGrpSpPr>
          <p:cNvPr id="67" name="Group 66">
            <a:extLst>
              <a:ext uri="{FF2B5EF4-FFF2-40B4-BE49-F238E27FC236}">
                <a16:creationId xmlns:a16="http://schemas.microsoft.com/office/drawing/2014/main" id="{83122FEA-4BB3-0A63-944C-E52C3B5F74FA}"/>
              </a:ext>
            </a:extLst>
          </p:cNvPr>
          <p:cNvGrpSpPr>
            <a:grpSpLocks noChangeAspect="1"/>
          </p:cNvGrpSpPr>
          <p:nvPr/>
        </p:nvGrpSpPr>
        <p:grpSpPr>
          <a:xfrm>
            <a:off x="2863288" y="3612621"/>
            <a:ext cx="1259858" cy="619442"/>
            <a:chOff x="3914345" y="4799222"/>
            <a:chExt cx="1370729" cy="652498"/>
          </a:xfrm>
          <a:effectLst>
            <a:outerShdw blurRad="50800" dist="38100" dir="2700000" algn="tl" rotWithShape="0">
              <a:prstClr val="black">
                <a:alpha val="40000"/>
              </a:prstClr>
            </a:outerShdw>
          </a:effectLst>
        </p:grpSpPr>
        <p:cxnSp>
          <p:nvCxnSpPr>
            <p:cNvPr id="68" name="Straight Connector 67">
              <a:extLst>
                <a:ext uri="{FF2B5EF4-FFF2-40B4-BE49-F238E27FC236}">
                  <a16:creationId xmlns:a16="http://schemas.microsoft.com/office/drawing/2014/main" id="{11BBF70F-E585-9EB9-6828-2FC84DC5CFC6}"/>
                </a:ext>
              </a:extLst>
            </p:cNvPr>
            <p:cNvCxnSpPr/>
            <p:nvPr/>
          </p:nvCxnSpPr>
          <p:spPr>
            <a:xfrm>
              <a:off x="3926400" y="4799222"/>
              <a:ext cx="1358674" cy="652498"/>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02135795-ECC0-92F6-465B-78F26A0064D6}"/>
                </a:ext>
              </a:extLst>
            </p:cNvPr>
            <p:cNvCxnSpPr>
              <a:cxnSpLocks/>
            </p:cNvCxnSpPr>
            <p:nvPr/>
          </p:nvCxnSpPr>
          <p:spPr>
            <a:xfrm flipH="1">
              <a:off x="3914345" y="4799222"/>
              <a:ext cx="1358674" cy="652498"/>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74" name="Group 73">
            <a:extLst>
              <a:ext uri="{FF2B5EF4-FFF2-40B4-BE49-F238E27FC236}">
                <a16:creationId xmlns:a16="http://schemas.microsoft.com/office/drawing/2014/main" id="{B6385145-525E-B488-5970-D9462ED4FEA8}"/>
              </a:ext>
            </a:extLst>
          </p:cNvPr>
          <p:cNvGrpSpPr>
            <a:grpSpLocks noChangeAspect="1"/>
          </p:cNvGrpSpPr>
          <p:nvPr/>
        </p:nvGrpSpPr>
        <p:grpSpPr>
          <a:xfrm>
            <a:off x="2849804" y="4405597"/>
            <a:ext cx="960016" cy="355058"/>
            <a:chOff x="3914345" y="4799222"/>
            <a:chExt cx="1370729" cy="652498"/>
          </a:xfrm>
          <a:effectLst>
            <a:outerShdw blurRad="50800" dist="38100" dir="2700000" algn="tl" rotWithShape="0">
              <a:prstClr val="black">
                <a:alpha val="40000"/>
              </a:prstClr>
            </a:outerShdw>
          </a:effectLst>
        </p:grpSpPr>
        <p:cxnSp>
          <p:nvCxnSpPr>
            <p:cNvPr id="75" name="Straight Connector 74">
              <a:extLst>
                <a:ext uri="{FF2B5EF4-FFF2-40B4-BE49-F238E27FC236}">
                  <a16:creationId xmlns:a16="http://schemas.microsoft.com/office/drawing/2014/main" id="{C8C4FAFC-E959-BD57-B157-A65F35A6F08B}"/>
                </a:ext>
              </a:extLst>
            </p:cNvPr>
            <p:cNvCxnSpPr/>
            <p:nvPr/>
          </p:nvCxnSpPr>
          <p:spPr>
            <a:xfrm>
              <a:off x="3926400" y="4799222"/>
              <a:ext cx="1358674" cy="652498"/>
            </a:xfrm>
            <a:prstGeom prst="line">
              <a:avLst/>
            </a:prstGeom>
            <a:ln w="19050"/>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4739CAC5-EBE6-01B1-A7C2-C1E97E8C446A}"/>
                </a:ext>
              </a:extLst>
            </p:cNvPr>
            <p:cNvCxnSpPr>
              <a:cxnSpLocks/>
            </p:cNvCxnSpPr>
            <p:nvPr/>
          </p:nvCxnSpPr>
          <p:spPr>
            <a:xfrm flipH="1">
              <a:off x="3914345" y="4799222"/>
              <a:ext cx="1358674" cy="652498"/>
            </a:xfrm>
            <a:prstGeom prst="line">
              <a:avLst/>
            </a:prstGeom>
            <a:ln w="19050"/>
          </p:spPr>
          <p:style>
            <a:lnRef idx="1">
              <a:schemeClr val="dk1"/>
            </a:lnRef>
            <a:fillRef idx="0">
              <a:schemeClr val="dk1"/>
            </a:fillRef>
            <a:effectRef idx="0">
              <a:schemeClr val="dk1"/>
            </a:effectRef>
            <a:fontRef idx="minor">
              <a:schemeClr val="tx1"/>
            </a:fontRef>
          </p:style>
        </p:cxnSp>
      </p:grpSp>
      <p:sp>
        <p:nvSpPr>
          <p:cNvPr id="80" name="Oval 79">
            <a:extLst>
              <a:ext uri="{FF2B5EF4-FFF2-40B4-BE49-F238E27FC236}">
                <a16:creationId xmlns:a16="http://schemas.microsoft.com/office/drawing/2014/main" id="{D9485D84-1336-A7E8-B137-25A7D4A15DFC}"/>
              </a:ext>
            </a:extLst>
          </p:cNvPr>
          <p:cNvSpPr/>
          <p:nvPr/>
        </p:nvSpPr>
        <p:spPr>
          <a:xfrm>
            <a:off x="2647525" y="4934189"/>
            <a:ext cx="1495547" cy="355057"/>
          </a:xfrm>
          <a:prstGeom prst="ellipse">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F31C264-F786-80E1-F297-4B0BA46F2E6F}"/>
              </a:ext>
            </a:extLst>
          </p:cNvPr>
          <p:cNvGrpSpPr/>
          <p:nvPr/>
        </p:nvGrpSpPr>
        <p:grpSpPr>
          <a:xfrm>
            <a:off x="4344210" y="2458927"/>
            <a:ext cx="7983972" cy="3555159"/>
            <a:chOff x="4125267" y="2549080"/>
            <a:chExt cx="7983972" cy="3555159"/>
          </a:xfrm>
        </p:grpSpPr>
        <p:grpSp>
          <p:nvGrpSpPr>
            <p:cNvPr id="81" name="Group 80">
              <a:extLst>
                <a:ext uri="{FF2B5EF4-FFF2-40B4-BE49-F238E27FC236}">
                  <a16:creationId xmlns:a16="http://schemas.microsoft.com/office/drawing/2014/main" id="{1ED800C7-DD54-0C5C-C83C-EB8C0AE1EAE9}"/>
                </a:ext>
              </a:extLst>
            </p:cNvPr>
            <p:cNvGrpSpPr/>
            <p:nvPr/>
          </p:nvGrpSpPr>
          <p:grpSpPr>
            <a:xfrm>
              <a:off x="4125267" y="2549080"/>
              <a:ext cx="7983972" cy="3185827"/>
              <a:chOff x="4125267" y="2858176"/>
              <a:chExt cx="7983972" cy="3185827"/>
            </a:xfrm>
          </p:grpSpPr>
          <p:grpSp>
            <p:nvGrpSpPr>
              <p:cNvPr id="24" name="Group 23">
                <a:extLst>
                  <a:ext uri="{FF2B5EF4-FFF2-40B4-BE49-F238E27FC236}">
                    <a16:creationId xmlns:a16="http://schemas.microsoft.com/office/drawing/2014/main" id="{54567367-86BD-4C4E-3A7A-CB6862B0596B}"/>
                  </a:ext>
                </a:extLst>
              </p:cNvPr>
              <p:cNvGrpSpPr/>
              <p:nvPr/>
            </p:nvGrpSpPr>
            <p:grpSpPr>
              <a:xfrm>
                <a:off x="10373343" y="2931000"/>
                <a:ext cx="1621419" cy="973979"/>
                <a:chOff x="10980821" y="4740056"/>
                <a:chExt cx="1621419" cy="973979"/>
              </a:xfrm>
            </p:grpSpPr>
            <p:sp>
              <p:nvSpPr>
                <p:cNvPr id="25" name="TextBox 24">
                  <a:extLst>
                    <a:ext uri="{FF2B5EF4-FFF2-40B4-BE49-F238E27FC236}">
                      <a16:creationId xmlns:a16="http://schemas.microsoft.com/office/drawing/2014/main" id="{F6F8BBD5-53F9-9DC8-D9FE-4B2C89CB56C4}"/>
                    </a:ext>
                  </a:extLst>
                </p:cNvPr>
                <p:cNvSpPr txBox="1"/>
                <p:nvPr/>
              </p:nvSpPr>
              <p:spPr>
                <a:xfrm>
                  <a:off x="11050005" y="4811546"/>
                  <a:ext cx="1552235" cy="815608"/>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 -6</a:t>
                  </a:r>
                  <a:r>
                    <a:rPr lang="en-US" sz="2000" baseline="30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C, </a:t>
                  </a:r>
                  <a:br>
                    <a:rPr lang="en-US" sz="20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global average</a:t>
                  </a:r>
                </a:p>
                <a:p>
                  <a:r>
                    <a:rPr lang="en-US" sz="1100" i="1" dirty="0">
                      <a:latin typeface="Arial" panose="020B0604020202020204" pitchFamily="34" charset="0"/>
                      <a:cs typeface="Arial" panose="020B0604020202020204" pitchFamily="34" charset="0"/>
                    </a:rPr>
                    <a:t>(Tierney et al., 2020)</a:t>
                  </a:r>
                  <a:endParaRPr lang="en-US" sz="2000" i="1"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0850FB00-1C13-4459-2EAA-C5525F5545AB}"/>
                    </a:ext>
                  </a:extLst>
                </p:cNvPr>
                <p:cNvCxnSpPr/>
                <p:nvPr/>
              </p:nvCxnSpPr>
              <p:spPr>
                <a:xfrm>
                  <a:off x="10980821" y="4740056"/>
                  <a:ext cx="0" cy="973979"/>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025BFC05-CE9D-BC53-5EDB-43F52C393204}"/>
                  </a:ext>
                </a:extLst>
              </p:cNvPr>
              <p:cNvGrpSpPr/>
              <p:nvPr/>
            </p:nvGrpSpPr>
            <p:grpSpPr>
              <a:xfrm>
                <a:off x="10511904" y="4275610"/>
                <a:ext cx="1597335" cy="973979"/>
                <a:chOff x="10980821" y="4643414"/>
                <a:chExt cx="1597335" cy="973979"/>
              </a:xfrm>
            </p:grpSpPr>
            <p:sp>
              <p:nvSpPr>
                <p:cNvPr id="28" name="TextBox 27">
                  <a:extLst>
                    <a:ext uri="{FF2B5EF4-FFF2-40B4-BE49-F238E27FC236}">
                      <a16:creationId xmlns:a16="http://schemas.microsoft.com/office/drawing/2014/main" id="{196E3E58-5862-CEF6-63D2-E0DF37C7704A}"/>
                    </a:ext>
                  </a:extLst>
                </p:cNvPr>
                <p:cNvSpPr txBox="1"/>
                <p:nvPr/>
              </p:nvSpPr>
              <p:spPr>
                <a:xfrm>
                  <a:off x="11025925" y="4714904"/>
                  <a:ext cx="1552231" cy="8771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 80-100 ppm</a:t>
                  </a:r>
                  <a:endParaRPr lang="en-US" sz="1600" dirty="0">
                    <a:latin typeface="Arial" panose="020B0604020202020204" pitchFamily="34" charset="0"/>
                    <a:cs typeface="Arial" panose="020B0604020202020204" pitchFamily="34" charset="0"/>
                  </a:endParaRPr>
                </a:p>
                <a:p>
                  <a:r>
                    <a:rPr lang="en-US" sz="1100" i="1" dirty="0">
                      <a:latin typeface="Arial" panose="020B0604020202020204" pitchFamily="34" charset="0"/>
                      <a:cs typeface="Arial" panose="020B0604020202020204" pitchFamily="34" charset="0"/>
                    </a:rPr>
                    <a:t>(Bereiter et al., 2015)</a:t>
                  </a:r>
                  <a:endParaRPr lang="en-US" sz="2000" i="1" dirty="0">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id="{61B3D277-2C22-FB38-2F46-D0B668849430}"/>
                    </a:ext>
                  </a:extLst>
                </p:cNvPr>
                <p:cNvCxnSpPr/>
                <p:nvPr/>
              </p:nvCxnSpPr>
              <p:spPr>
                <a:xfrm>
                  <a:off x="10980821" y="4643414"/>
                  <a:ext cx="0" cy="973979"/>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E28E4A6A-7B78-0CD7-CE13-E50597CE84C0}"/>
                  </a:ext>
                </a:extLst>
              </p:cNvPr>
              <p:cNvGrpSpPr/>
              <p:nvPr/>
            </p:nvGrpSpPr>
            <p:grpSpPr>
              <a:xfrm>
                <a:off x="4125267" y="2858176"/>
                <a:ext cx="6311675" cy="3185827"/>
                <a:chOff x="4125267" y="1527636"/>
                <a:chExt cx="6311675" cy="3185827"/>
              </a:xfrm>
            </p:grpSpPr>
            <p:pic>
              <p:nvPicPr>
                <p:cNvPr id="35" name="Picture 34">
                  <a:extLst>
                    <a:ext uri="{FF2B5EF4-FFF2-40B4-BE49-F238E27FC236}">
                      <a16:creationId xmlns:a16="http://schemas.microsoft.com/office/drawing/2014/main" id="{8AD459F6-09A5-ED29-55B9-E24347B4C0FF}"/>
                    </a:ext>
                  </a:extLst>
                </p:cNvPr>
                <p:cNvPicPr>
                  <a:picLocks noChangeAspect="1"/>
                </p:cNvPicPr>
                <p:nvPr/>
              </p:nvPicPr>
              <p:blipFill>
                <a:blip r:embed="rId6"/>
                <a:srcRect b="39547"/>
                <a:stretch/>
              </p:blipFill>
              <p:spPr>
                <a:xfrm>
                  <a:off x="4125267" y="1527636"/>
                  <a:ext cx="6311675" cy="2678482"/>
                </a:xfrm>
                <a:prstGeom prst="rect">
                  <a:avLst/>
                </a:prstGeom>
              </p:spPr>
            </p:pic>
            <p:pic>
              <p:nvPicPr>
                <p:cNvPr id="13" name="Picture 12">
                  <a:extLst>
                    <a:ext uri="{FF2B5EF4-FFF2-40B4-BE49-F238E27FC236}">
                      <a16:creationId xmlns:a16="http://schemas.microsoft.com/office/drawing/2014/main" id="{7EBD4BA5-ED44-AD20-7E16-FA069EC4E617}"/>
                    </a:ext>
                  </a:extLst>
                </p:cNvPr>
                <p:cNvPicPr>
                  <a:picLocks noChangeAspect="1"/>
                </p:cNvPicPr>
                <p:nvPr/>
              </p:nvPicPr>
              <p:blipFill>
                <a:blip r:embed="rId6"/>
                <a:srcRect t="86769" b="1780"/>
                <a:stretch/>
              </p:blipFill>
              <p:spPr>
                <a:xfrm>
                  <a:off x="4125267" y="4206118"/>
                  <a:ext cx="6311675" cy="507345"/>
                </a:xfrm>
                <a:prstGeom prst="rect">
                  <a:avLst/>
                </a:prstGeom>
              </p:spPr>
            </p:pic>
          </p:grpSp>
        </p:grpSp>
        <p:sp>
          <p:nvSpPr>
            <p:cNvPr id="4" name="TextBox 3">
              <a:extLst>
                <a:ext uri="{FF2B5EF4-FFF2-40B4-BE49-F238E27FC236}">
                  <a16:creationId xmlns:a16="http://schemas.microsoft.com/office/drawing/2014/main" id="{27146E42-4C10-B65B-F0F6-57C74F839D4A}"/>
                </a:ext>
              </a:extLst>
            </p:cNvPr>
            <p:cNvSpPr txBox="1"/>
            <p:nvPr/>
          </p:nvSpPr>
          <p:spPr>
            <a:xfrm>
              <a:off x="5758892" y="5734907"/>
              <a:ext cx="3044423" cy="369332"/>
            </a:xfrm>
            <a:prstGeom prst="rect">
              <a:avLst/>
            </a:prstGeom>
            <a:noFill/>
          </p:spPr>
          <p:txBody>
            <a:bodyPr wrap="none" rtlCol="0">
              <a:spAutoFit/>
            </a:bodyPr>
            <a:lstStyle/>
            <a:p>
              <a:r>
                <a:rPr lang="en-US" dirty="0"/>
                <a:t>800,000 years of proxy data</a:t>
              </a:r>
            </a:p>
          </p:txBody>
        </p:sp>
      </p:grpSp>
      <p:grpSp>
        <p:nvGrpSpPr>
          <p:cNvPr id="3" name="Group 2">
            <a:extLst>
              <a:ext uri="{FF2B5EF4-FFF2-40B4-BE49-F238E27FC236}">
                <a16:creationId xmlns:a16="http://schemas.microsoft.com/office/drawing/2014/main" id="{0BE5B0A0-9F27-EF02-511C-96603890688C}"/>
              </a:ext>
            </a:extLst>
          </p:cNvPr>
          <p:cNvGrpSpPr/>
          <p:nvPr/>
        </p:nvGrpSpPr>
        <p:grpSpPr>
          <a:xfrm>
            <a:off x="3941532" y="2503753"/>
            <a:ext cx="6151860" cy="2934598"/>
            <a:chOff x="3941532" y="2503753"/>
            <a:chExt cx="6151860" cy="2934598"/>
          </a:xfrm>
        </p:grpSpPr>
        <p:grpSp>
          <p:nvGrpSpPr>
            <p:cNvPr id="6" name="Group 5">
              <a:extLst>
                <a:ext uri="{FF2B5EF4-FFF2-40B4-BE49-F238E27FC236}">
                  <a16:creationId xmlns:a16="http://schemas.microsoft.com/office/drawing/2014/main" id="{4C81B617-2498-0888-75C3-00A7E9E89335}"/>
                </a:ext>
              </a:extLst>
            </p:cNvPr>
            <p:cNvGrpSpPr/>
            <p:nvPr/>
          </p:nvGrpSpPr>
          <p:grpSpPr>
            <a:xfrm>
              <a:off x="3941532" y="2503753"/>
              <a:ext cx="4996183" cy="2934598"/>
              <a:chOff x="11362285" y="1547709"/>
              <a:chExt cx="4996183" cy="2934598"/>
            </a:xfrm>
          </p:grpSpPr>
          <p:grpSp>
            <p:nvGrpSpPr>
              <p:cNvPr id="9" name="Group 8">
                <a:extLst>
                  <a:ext uri="{FF2B5EF4-FFF2-40B4-BE49-F238E27FC236}">
                    <a16:creationId xmlns:a16="http://schemas.microsoft.com/office/drawing/2014/main" id="{CEB53E29-7907-73BC-1FF4-E9FA37A9F81F}"/>
                  </a:ext>
                </a:extLst>
              </p:cNvPr>
              <p:cNvGrpSpPr/>
              <p:nvPr/>
            </p:nvGrpSpPr>
            <p:grpSpPr>
              <a:xfrm>
                <a:off x="11362285" y="1547709"/>
                <a:ext cx="4996183" cy="2934598"/>
                <a:chOff x="11246041" y="830735"/>
                <a:chExt cx="4996183" cy="2934598"/>
              </a:xfrm>
            </p:grpSpPr>
            <p:sp>
              <p:nvSpPr>
                <p:cNvPr id="12" name="Rectangle 11">
                  <a:extLst>
                    <a:ext uri="{FF2B5EF4-FFF2-40B4-BE49-F238E27FC236}">
                      <a16:creationId xmlns:a16="http://schemas.microsoft.com/office/drawing/2014/main" id="{931908DD-C050-6DBC-58F7-4C714691D127}"/>
                    </a:ext>
                  </a:extLst>
                </p:cNvPr>
                <p:cNvSpPr/>
                <p:nvPr/>
              </p:nvSpPr>
              <p:spPr>
                <a:xfrm>
                  <a:off x="11246041" y="830735"/>
                  <a:ext cx="4996183" cy="29345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27D4662-16C4-FF76-768A-E8E1FFE6B95A}"/>
                    </a:ext>
                  </a:extLst>
                </p:cNvPr>
                <p:cNvPicPr>
                  <a:picLocks noChangeAspect="1"/>
                </p:cNvPicPr>
                <p:nvPr/>
              </p:nvPicPr>
              <p:blipFill>
                <a:blip r:embed="rId7"/>
                <a:srcRect t="-956" b="692"/>
                <a:stretch/>
              </p:blipFill>
              <p:spPr>
                <a:xfrm>
                  <a:off x="12409213" y="937818"/>
                  <a:ext cx="3786363" cy="2578437"/>
                </a:xfrm>
                <a:prstGeom prst="rect">
                  <a:avLst/>
                </a:prstGeom>
              </p:spPr>
            </p:pic>
          </p:grpSp>
          <p:sp>
            <p:nvSpPr>
              <p:cNvPr id="10" name="TextBox 9">
                <a:extLst>
                  <a:ext uri="{FF2B5EF4-FFF2-40B4-BE49-F238E27FC236}">
                    <a16:creationId xmlns:a16="http://schemas.microsoft.com/office/drawing/2014/main" id="{F27D1430-F176-6037-3661-967AF52E6F5B}"/>
                  </a:ext>
                </a:extLst>
              </p:cNvPr>
              <p:cNvSpPr txBox="1"/>
              <p:nvPr/>
            </p:nvSpPr>
            <p:spPr>
              <a:xfrm>
                <a:off x="11465210" y="3430929"/>
                <a:ext cx="1482283" cy="738664"/>
              </a:xfrm>
              <a:prstGeom prst="rect">
                <a:avLst/>
              </a:prstGeom>
              <a:noFill/>
            </p:spPr>
            <p:txBody>
              <a:bodyPr wrap="square" rtlCol="0">
                <a:spAutoFit/>
              </a:bodyPr>
              <a:lstStyle/>
              <a:p>
                <a:r>
                  <a:rPr lang="en-US" sz="1400" b="1" dirty="0">
                    <a:solidFill>
                      <a:srgbClr val="808000"/>
                    </a:solidFill>
                  </a:rPr>
                  <a:t>Deep-ocean carbon! Stay tuned…</a:t>
                </a:r>
              </a:p>
            </p:txBody>
          </p:sp>
          <p:cxnSp>
            <p:nvCxnSpPr>
              <p:cNvPr id="11" name="Straight Connector 10">
                <a:extLst>
                  <a:ext uri="{FF2B5EF4-FFF2-40B4-BE49-F238E27FC236}">
                    <a16:creationId xmlns:a16="http://schemas.microsoft.com/office/drawing/2014/main" id="{D6A98FD8-C3D2-1824-8674-0130FCDC6EA1}"/>
                  </a:ext>
                </a:extLst>
              </p:cNvPr>
              <p:cNvCxnSpPr>
                <a:cxnSpLocks/>
              </p:cNvCxnSpPr>
              <p:nvPr/>
            </p:nvCxnSpPr>
            <p:spPr>
              <a:xfrm flipV="1">
                <a:off x="12698376" y="3255109"/>
                <a:ext cx="596543" cy="507607"/>
              </a:xfrm>
              <a:prstGeom prst="line">
                <a:avLst/>
              </a:prstGeom>
              <a:ln w="12700">
                <a:solidFill>
                  <a:srgbClr val="808000"/>
                </a:solidFill>
              </a:ln>
            </p:spPr>
            <p:style>
              <a:lnRef idx="1">
                <a:schemeClr val="accent1"/>
              </a:lnRef>
              <a:fillRef idx="0">
                <a:schemeClr val="accent1"/>
              </a:fillRef>
              <a:effectRef idx="0">
                <a:schemeClr val="accent1"/>
              </a:effectRef>
              <a:fontRef idx="minor">
                <a:schemeClr val="tx1"/>
              </a:fontRef>
            </p:style>
          </p:cxnSp>
        </p:grpSp>
        <p:sp>
          <p:nvSpPr>
            <p:cNvPr id="7" name="Left Brace 6">
              <a:extLst>
                <a:ext uri="{FF2B5EF4-FFF2-40B4-BE49-F238E27FC236}">
                  <a16:creationId xmlns:a16="http://schemas.microsoft.com/office/drawing/2014/main" id="{E3086748-6B44-560A-AE3F-BD0F04190AAA}"/>
                </a:ext>
              </a:extLst>
            </p:cNvPr>
            <p:cNvSpPr/>
            <p:nvPr/>
          </p:nvSpPr>
          <p:spPr>
            <a:xfrm rot="5400000">
              <a:off x="9319919" y="3065510"/>
              <a:ext cx="527451" cy="1019495"/>
            </a:xfrm>
            <a:prstGeom prst="leftBrace">
              <a:avLst/>
            </a:prstGeom>
            <a:ln w="571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Bent Up Arrow 7">
              <a:extLst>
                <a:ext uri="{FF2B5EF4-FFF2-40B4-BE49-F238E27FC236}">
                  <a16:creationId xmlns:a16="http://schemas.microsoft.com/office/drawing/2014/main" id="{02646EE5-D493-1C21-0B7E-1FF15E10FCBD}"/>
                </a:ext>
              </a:extLst>
            </p:cNvPr>
            <p:cNvSpPr/>
            <p:nvPr/>
          </p:nvSpPr>
          <p:spPr>
            <a:xfrm rot="16200000">
              <a:off x="9152274" y="2785631"/>
              <a:ext cx="327754" cy="610287"/>
            </a:xfrm>
            <a:prstGeom prst="bentUpArrow">
              <a:avLst>
                <a:gd name="adj1" fmla="val 29359"/>
                <a:gd name="adj2" fmla="val 32629"/>
                <a:gd name="adj3" fmla="val 25000"/>
              </a:avLst>
            </a:prstGeom>
            <a:solidFill>
              <a:srgbClr val="FF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TextBox 81">
            <a:extLst>
              <a:ext uri="{FF2B5EF4-FFF2-40B4-BE49-F238E27FC236}">
                <a16:creationId xmlns:a16="http://schemas.microsoft.com/office/drawing/2014/main" id="{7ECCC9EF-A586-8E0D-0DE5-C824724DF6A8}"/>
              </a:ext>
            </a:extLst>
          </p:cNvPr>
          <p:cNvSpPr txBox="1"/>
          <p:nvPr/>
        </p:nvSpPr>
        <p:spPr>
          <a:xfrm>
            <a:off x="1843790" y="5296164"/>
            <a:ext cx="5396459" cy="830997"/>
          </a:xfrm>
          <a:prstGeom prst="rect">
            <a:avLst/>
          </a:prstGeom>
          <a:solidFill>
            <a:schemeClr val="bg1"/>
          </a:solidFill>
        </p:spPr>
        <p:txBody>
          <a:bodyPr wrap="square" rtlCol="0">
            <a:spAutoFit/>
          </a:bodyPr>
          <a:lstStyle/>
          <a:p>
            <a:r>
              <a:rPr lang="en-US" sz="1600" b="1" u="sng" dirty="0">
                <a:solidFill>
                  <a:srgbClr val="FF0000"/>
                </a:solidFill>
              </a:rPr>
              <a:t>Southern Ocean key to glacial CO</a:t>
            </a:r>
            <a:r>
              <a:rPr lang="en-US" sz="1600" b="1" u="sng" baseline="-25000" dirty="0">
                <a:solidFill>
                  <a:srgbClr val="FF0000"/>
                </a:solidFill>
              </a:rPr>
              <a:t>2</a:t>
            </a:r>
            <a:r>
              <a:rPr lang="en-US" sz="1600" b="1" u="sng" dirty="0">
                <a:solidFill>
                  <a:srgbClr val="FF0000"/>
                </a:solidFill>
              </a:rPr>
              <a:t> drawdown</a:t>
            </a:r>
            <a:r>
              <a:rPr lang="en-US" sz="1600" b="1" dirty="0">
                <a:solidFill>
                  <a:srgbClr val="FF0000"/>
                </a:solidFill>
              </a:rPr>
              <a:t>: </a:t>
            </a:r>
          </a:p>
          <a:p>
            <a:r>
              <a:rPr lang="en-US" sz="1600" dirty="0">
                <a:solidFill>
                  <a:srgbClr val="FF0000"/>
                </a:solidFill>
              </a:rPr>
              <a:t>a conduit to the </a:t>
            </a:r>
            <a:r>
              <a:rPr lang="en-US" sz="1600" u="sng" dirty="0">
                <a:solidFill>
                  <a:srgbClr val="FF0000"/>
                </a:solidFill>
              </a:rPr>
              <a:t>deep ocean</a:t>
            </a:r>
            <a:r>
              <a:rPr lang="en-US" sz="1600" dirty="0">
                <a:solidFill>
                  <a:srgbClr val="FF0000"/>
                </a:solidFill>
              </a:rPr>
              <a:t> (a large reservoir of carbon, </a:t>
            </a:r>
            <a:br>
              <a:rPr lang="en-US" sz="1600" dirty="0">
                <a:solidFill>
                  <a:srgbClr val="FF0000"/>
                </a:solidFill>
              </a:rPr>
            </a:br>
            <a:r>
              <a:rPr lang="en-US" sz="1600" dirty="0">
                <a:solidFill>
                  <a:srgbClr val="FF0000"/>
                </a:solidFill>
              </a:rPr>
              <a:t>with appropriate residence times to explain glacial cycles)</a:t>
            </a:r>
          </a:p>
        </p:txBody>
      </p:sp>
    </p:spTree>
    <p:extLst>
      <p:ext uri="{BB962C8B-B14F-4D97-AF65-F5344CB8AC3E}">
        <p14:creationId xmlns:p14="http://schemas.microsoft.com/office/powerpoint/2010/main" val="29677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left)">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par>
                                <p:cTn id="28" presetID="10" presetClass="entr" presetSubtype="0"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childTnLst>
                                </p:cTn>
                              </p:par>
                            </p:childTnLst>
                          </p:cTn>
                        </p:par>
                      </p:childTnLst>
                    </p:cTn>
                  </p:par>
                  <p:par>
                    <p:cTn id="42" fill="hold">
                      <p:stCondLst>
                        <p:cond delay="indefinite"/>
                      </p:stCondLst>
                      <p:childTnLst>
                        <p:par>
                          <p:cTn id="43" fill="hold">
                            <p:stCondLst>
                              <p:cond delay="0"/>
                            </p:stCondLst>
                            <p:childTnLst>
                              <p:par>
                                <p:cTn id="44" presetID="20" presetClass="entr" presetSubtype="0" fill="hold" grpId="0" nodeType="click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wedge">
                                      <p:cBhvr>
                                        <p:cTn id="46" dur="1000"/>
                                        <p:tgtEl>
                                          <p:spTgt spid="60"/>
                                        </p:tgtEl>
                                      </p:cBhvr>
                                    </p:animEffect>
                                  </p:childTnLst>
                                </p:cTn>
                              </p:par>
                              <p:par>
                                <p:cTn id="47" presetID="20" presetClass="entr" presetSubtype="0"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edge">
                                      <p:cBhvr>
                                        <p:cTn id="49" dur="1000"/>
                                        <p:tgtEl>
                                          <p:spTgt spid="6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4"/>
                                        </p:tgtEl>
                                        <p:attrNameLst>
                                          <p:attrName>style.visibility</p:attrName>
                                        </p:attrNameLst>
                                      </p:cBhvr>
                                      <p:to>
                                        <p:strVal val="visible"/>
                                      </p:to>
                                    </p:set>
                                    <p:animEffect transition="in" filter="fade">
                                      <p:cBhvr>
                                        <p:cTn id="54" dur="500"/>
                                        <p:tgtEl>
                                          <p:spTgt spid="74"/>
                                        </p:tgtEl>
                                      </p:cBhvr>
                                    </p:animEffect>
                                  </p:childTnLst>
                                </p:cTn>
                              </p:par>
                              <p:par>
                                <p:cTn id="55" presetID="10" presetClass="entr" presetSubtype="0" fill="hold" nodeType="with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500"/>
                                        <p:tgtEl>
                                          <p:spTgt spid="6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0"/>
                                        </p:tgtEl>
                                        <p:attrNameLst>
                                          <p:attrName>style.visibility</p:attrName>
                                        </p:attrNameLst>
                                      </p:cBhvr>
                                      <p:to>
                                        <p:strVal val="visible"/>
                                      </p:to>
                                    </p:set>
                                    <p:animEffect transition="in" filter="fade">
                                      <p:cBhvr>
                                        <p:cTn id="65" dur="500"/>
                                        <p:tgtEl>
                                          <p:spTgt spid="8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10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fade">
                                      <p:cBhvr>
                                        <p:cTn id="75"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animBg="1"/>
      <p:bldP spid="59" grpId="0" animBg="1"/>
      <p:bldP spid="60" grpId="0" animBg="1"/>
      <p:bldP spid="61" grpId="0" animBg="1"/>
      <p:bldP spid="63" grpId="0" animBg="1"/>
      <p:bldP spid="70" grpId="0"/>
      <p:bldP spid="80" grpId="0" animBg="1"/>
      <p:bldP spid="8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8DDC-0A67-10C8-991E-8D4DD816FB42}"/>
              </a:ext>
            </a:extLst>
          </p:cNvPr>
          <p:cNvSpPr>
            <a:spLocks noGrp="1"/>
          </p:cNvSpPr>
          <p:nvPr>
            <p:ph type="title"/>
          </p:nvPr>
        </p:nvSpPr>
        <p:spPr/>
        <p:txBody>
          <a:bodyPr/>
          <a:lstStyle/>
          <a:p>
            <a:r>
              <a:rPr lang="en-US" dirty="0"/>
              <a:t>Outline: S.O.’s role in glacial CO</a:t>
            </a:r>
            <a:r>
              <a:rPr lang="en-US" baseline="-25000" dirty="0"/>
              <a:t>2</a:t>
            </a:r>
            <a:r>
              <a:rPr lang="en-US" dirty="0"/>
              <a:t> change</a:t>
            </a:r>
          </a:p>
        </p:txBody>
      </p:sp>
      <p:sp>
        <p:nvSpPr>
          <p:cNvPr id="3" name="Content Placeholder 2">
            <a:extLst>
              <a:ext uri="{FF2B5EF4-FFF2-40B4-BE49-F238E27FC236}">
                <a16:creationId xmlns:a16="http://schemas.microsoft.com/office/drawing/2014/main" id="{D7454797-A0AD-A7D4-ACC1-86B735B89B7E}"/>
              </a:ext>
            </a:extLst>
          </p:cNvPr>
          <p:cNvSpPr>
            <a:spLocks noGrp="1"/>
          </p:cNvSpPr>
          <p:nvPr>
            <p:ph idx="1"/>
          </p:nvPr>
        </p:nvSpPr>
        <p:spPr>
          <a:xfrm>
            <a:off x="370365" y="1825625"/>
            <a:ext cx="5046920" cy="1157853"/>
          </a:xfrm>
        </p:spPr>
        <p:txBody>
          <a:bodyPr/>
          <a:lstStyle/>
          <a:p>
            <a:pPr marL="0" indent="0">
              <a:buNone/>
            </a:pPr>
            <a:r>
              <a:rPr lang="en-US" sz="3000" dirty="0"/>
              <a:t>Document and quantify deep ocean carbon</a:t>
            </a:r>
          </a:p>
          <a:p>
            <a:pPr marL="457200" lvl="1" indent="0">
              <a:buNone/>
            </a:pPr>
            <a:endParaRPr lang="en-US" sz="2000" dirty="0"/>
          </a:p>
        </p:txBody>
      </p:sp>
      <p:sp>
        <p:nvSpPr>
          <p:cNvPr id="7" name="Content Placeholder 2">
            <a:extLst>
              <a:ext uri="{FF2B5EF4-FFF2-40B4-BE49-F238E27FC236}">
                <a16:creationId xmlns:a16="http://schemas.microsoft.com/office/drawing/2014/main" id="{158C0D04-3326-836C-7C63-21398913ABDD}"/>
              </a:ext>
            </a:extLst>
          </p:cNvPr>
          <p:cNvSpPr txBox="1">
            <a:spLocks/>
          </p:cNvSpPr>
          <p:nvPr/>
        </p:nvSpPr>
        <p:spPr>
          <a:xfrm>
            <a:off x="5587407" y="1825625"/>
            <a:ext cx="6604593"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39750" indent="-530225">
              <a:spcBef>
                <a:spcPts val="0"/>
              </a:spcBef>
              <a:spcAft>
                <a:spcPts val="2400"/>
              </a:spcAft>
              <a:buNone/>
            </a:pPr>
            <a:r>
              <a:rPr lang="en-US" sz="2400" dirty="0"/>
              <a:t>(1) New proxy record: tight coupling between atmospheric and deep-ocean carbon</a:t>
            </a:r>
          </a:p>
        </p:txBody>
      </p:sp>
      <p:sp>
        <p:nvSpPr>
          <p:cNvPr id="8" name="Content Placeholder 2">
            <a:extLst>
              <a:ext uri="{FF2B5EF4-FFF2-40B4-BE49-F238E27FC236}">
                <a16:creationId xmlns:a16="http://schemas.microsoft.com/office/drawing/2014/main" id="{25682792-7116-1A20-3366-2B60BC59DB08}"/>
              </a:ext>
            </a:extLst>
          </p:cNvPr>
          <p:cNvSpPr txBox="1">
            <a:spLocks/>
          </p:cNvSpPr>
          <p:nvPr/>
        </p:nvSpPr>
        <p:spPr>
          <a:xfrm>
            <a:off x="5587409" y="3516313"/>
            <a:ext cx="6604591" cy="2628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68338" indent="-658813">
              <a:spcBef>
                <a:spcPts val="0"/>
              </a:spcBef>
              <a:spcAft>
                <a:spcPts val="2400"/>
              </a:spcAft>
              <a:buNone/>
            </a:pPr>
            <a:r>
              <a:rPr lang="en-US" sz="2400" dirty="0"/>
              <a:t>(2) N. Pacific ventilation (glacial proxy data)</a:t>
            </a:r>
            <a:br>
              <a:rPr lang="en-US" sz="2400" dirty="0"/>
            </a:br>
            <a:r>
              <a:rPr lang="en-US" sz="2400" dirty="0">
                <a:sym typeface="Wingdings" pitchFamily="2" charset="2"/>
              </a:rPr>
              <a:t> </a:t>
            </a:r>
            <a:r>
              <a:rPr lang="en-US" sz="2400" dirty="0"/>
              <a:t>reduces carbon load of upwelling S.O. waters, reducing outgassing </a:t>
            </a:r>
            <a:br>
              <a:rPr lang="en-US" sz="2400" dirty="0"/>
            </a:br>
            <a:r>
              <a:rPr lang="en-US" sz="1800" i="1" dirty="0"/>
              <a:t>(intermediate-complexity Earth system models)</a:t>
            </a:r>
            <a:endParaRPr lang="en-US" sz="1800" dirty="0"/>
          </a:p>
          <a:p>
            <a:pPr marL="668338" indent="-658813">
              <a:spcBef>
                <a:spcPts val="0"/>
              </a:spcBef>
              <a:spcAft>
                <a:spcPts val="2400"/>
              </a:spcAft>
              <a:buNone/>
            </a:pPr>
            <a:r>
              <a:rPr lang="en-US" sz="2400" dirty="0"/>
              <a:t>(3) N. Atlantic cooling </a:t>
            </a:r>
            <a:br>
              <a:rPr lang="en-US" sz="2400" dirty="0"/>
            </a:br>
            <a:r>
              <a:rPr lang="en-US" sz="2400" dirty="0">
                <a:sym typeface="Wingdings" pitchFamily="2" charset="2"/>
              </a:rPr>
              <a:t></a:t>
            </a:r>
            <a:r>
              <a:rPr lang="en-US" sz="2400" dirty="0"/>
              <a:t> glacial-like changes in S.O., </a:t>
            </a:r>
            <a:r>
              <a:rPr lang="en-US" sz="2400" dirty="0" err="1"/>
              <a:t>atms</a:t>
            </a:r>
            <a:r>
              <a:rPr lang="en-US" sz="2400" dirty="0"/>
              <a:t>. CO</a:t>
            </a:r>
            <a:r>
              <a:rPr lang="en-US" sz="2400" baseline="-25000" dirty="0"/>
              <a:t>2</a:t>
            </a:r>
            <a:r>
              <a:rPr lang="en-US" sz="2400" dirty="0"/>
              <a:t> </a:t>
            </a:r>
            <a:r>
              <a:rPr lang="en-US" sz="1800" i="1" dirty="0"/>
              <a:t>(idealized model)</a:t>
            </a:r>
            <a:endParaRPr lang="en-US" sz="2400" i="1" dirty="0"/>
          </a:p>
        </p:txBody>
      </p:sp>
      <p:sp>
        <p:nvSpPr>
          <p:cNvPr id="11" name="Content Placeholder 2">
            <a:extLst>
              <a:ext uri="{FF2B5EF4-FFF2-40B4-BE49-F238E27FC236}">
                <a16:creationId xmlns:a16="http://schemas.microsoft.com/office/drawing/2014/main" id="{BDAC20A3-F1ED-DE25-40EC-3A56A6E95CE4}"/>
              </a:ext>
            </a:extLst>
          </p:cNvPr>
          <p:cNvSpPr txBox="1">
            <a:spLocks/>
          </p:cNvSpPr>
          <p:nvPr/>
        </p:nvSpPr>
        <p:spPr>
          <a:xfrm>
            <a:off x="370364" y="3516314"/>
            <a:ext cx="5217043" cy="19700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000" dirty="0"/>
              <a:t>Understand driving processes behind it</a:t>
            </a:r>
          </a:p>
          <a:p>
            <a:pPr lvl="1">
              <a:buFontTx/>
              <a:buChar char="-"/>
            </a:pPr>
            <a:r>
              <a:rPr lang="en-US" sz="2000" dirty="0"/>
              <a:t>Northern-Southern Hemisphere connections: remote regions influencing S.O. processes.</a:t>
            </a:r>
          </a:p>
          <a:p>
            <a:pPr lvl="1">
              <a:buFontTx/>
              <a:buChar char="-"/>
            </a:pPr>
            <a:endParaRPr lang="en-US" sz="2000" dirty="0"/>
          </a:p>
          <a:p>
            <a:pPr marL="457200" lvl="1" indent="0">
              <a:buFont typeface="Arial"/>
              <a:buNone/>
            </a:pPr>
            <a:endParaRPr lang="en-US" sz="2000" dirty="0"/>
          </a:p>
        </p:txBody>
      </p:sp>
    </p:spTree>
    <p:extLst>
      <p:ext uri="{BB962C8B-B14F-4D97-AF65-F5344CB8AC3E}">
        <p14:creationId xmlns:p14="http://schemas.microsoft.com/office/powerpoint/2010/main" val="178425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AE96E-451E-FC7A-2338-D2D7CC8393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92238-35BB-8C30-4470-DEE03672F38C}"/>
              </a:ext>
            </a:extLst>
          </p:cNvPr>
          <p:cNvSpPr>
            <a:spLocks noGrp="1"/>
          </p:cNvSpPr>
          <p:nvPr>
            <p:ph type="title"/>
          </p:nvPr>
        </p:nvSpPr>
        <p:spPr/>
        <p:txBody>
          <a:bodyPr>
            <a:noAutofit/>
          </a:bodyPr>
          <a:lstStyle/>
          <a:p>
            <a:r>
              <a:rPr lang="en-US" sz="3200" dirty="0"/>
              <a:t>New proxy record documents unprecedented covariation between atmospheric and oceanic carbon</a:t>
            </a:r>
          </a:p>
        </p:txBody>
      </p:sp>
      <p:pic>
        <p:nvPicPr>
          <p:cNvPr id="20" name="Picture 19" descr="Chart, radar chart&#10;&#10;Description automatically generated">
            <a:extLst>
              <a:ext uri="{FF2B5EF4-FFF2-40B4-BE49-F238E27FC236}">
                <a16:creationId xmlns:a16="http://schemas.microsoft.com/office/drawing/2014/main" id="{AB46A431-766E-720C-244E-91A1B0D9736A}"/>
              </a:ext>
            </a:extLst>
          </p:cNvPr>
          <p:cNvPicPr>
            <a:picLocks noChangeAspect="1"/>
          </p:cNvPicPr>
          <p:nvPr/>
        </p:nvPicPr>
        <p:blipFill rotWithShape="1">
          <a:blip r:embed="rId3"/>
          <a:srcRect l="8443" t="4993" r="5257" b="7804"/>
          <a:stretch/>
        </p:blipFill>
        <p:spPr>
          <a:xfrm>
            <a:off x="6714898" y="2368119"/>
            <a:ext cx="1206081" cy="1218686"/>
          </a:xfrm>
          <a:prstGeom prst="rect">
            <a:avLst/>
          </a:prstGeom>
        </p:spPr>
      </p:pic>
      <p:grpSp>
        <p:nvGrpSpPr>
          <p:cNvPr id="43" name="Group 42">
            <a:extLst>
              <a:ext uri="{FF2B5EF4-FFF2-40B4-BE49-F238E27FC236}">
                <a16:creationId xmlns:a16="http://schemas.microsoft.com/office/drawing/2014/main" id="{832CBD44-5491-4F84-5CE3-E67A5B0EBB9C}"/>
              </a:ext>
            </a:extLst>
          </p:cNvPr>
          <p:cNvGrpSpPr/>
          <p:nvPr/>
        </p:nvGrpSpPr>
        <p:grpSpPr>
          <a:xfrm>
            <a:off x="6627060" y="4265590"/>
            <a:ext cx="1384691" cy="1841081"/>
            <a:chOff x="437287" y="4194236"/>
            <a:chExt cx="1384691" cy="1841081"/>
          </a:xfrm>
        </p:grpSpPr>
        <p:sp>
          <p:nvSpPr>
            <p:cNvPr id="22" name="Rectangle 21">
              <a:extLst>
                <a:ext uri="{FF2B5EF4-FFF2-40B4-BE49-F238E27FC236}">
                  <a16:creationId xmlns:a16="http://schemas.microsoft.com/office/drawing/2014/main" id="{C0E7AAB7-CDFE-63BB-8AE5-5A10CBB2863E}"/>
                </a:ext>
              </a:extLst>
            </p:cNvPr>
            <p:cNvSpPr/>
            <p:nvPr/>
          </p:nvSpPr>
          <p:spPr>
            <a:xfrm>
              <a:off x="874878" y="4578255"/>
              <a:ext cx="947100"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pic>
          <p:nvPicPr>
            <p:cNvPr id="24" name="Picture 23" descr="A picture containing text&#10;&#10;Description automatically generated">
              <a:extLst>
                <a:ext uri="{FF2B5EF4-FFF2-40B4-BE49-F238E27FC236}">
                  <a16:creationId xmlns:a16="http://schemas.microsoft.com/office/drawing/2014/main" id="{13442E20-21CC-5EE3-48D7-31EF9A3B1A2C}"/>
                </a:ext>
              </a:extLst>
            </p:cNvPr>
            <p:cNvPicPr>
              <a:picLocks noChangeAspect="1"/>
            </p:cNvPicPr>
            <p:nvPr/>
          </p:nvPicPr>
          <p:blipFill rotWithShape="1">
            <a:blip r:embed="rId4">
              <a:extLst>
                <a:ext uri="{28A0092B-C50C-407E-A947-70E740481C1C}">
                  <a14:useLocalDpi xmlns:a14="http://schemas.microsoft.com/office/drawing/2010/main" val="0"/>
                </a:ext>
              </a:extLst>
            </a:blip>
            <a:srcRect r="26796"/>
            <a:stretch/>
          </p:blipFill>
          <p:spPr>
            <a:xfrm>
              <a:off x="497567" y="4194236"/>
              <a:ext cx="1296853" cy="1345903"/>
            </a:xfrm>
            <a:prstGeom prst="rect">
              <a:avLst/>
            </a:prstGeom>
          </p:spPr>
        </p:pic>
        <p:sp>
          <p:nvSpPr>
            <p:cNvPr id="25" name="TextBox 24">
              <a:extLst>
                <a:ext uri="{FF2B5EF4-FFF2-40B4-BE49-F238E27FC236}">
                  <a16:creationId xmlns:a16="http://schemas.microsoft.com/office/drawing/2014/main" id="{832425F9-B62C-1F0F-C86B-1F7CBF823BD6}"/>
                </a:ext>
              </a:extLst>
            </p:cNvPr>
            <p:cNvSpPr txBox="1"/>
            <p:nvPr/>
          </p:nvSpPr>
          <p:spPr>
            <a:xfrm>
              <a:off x="437287" y="5573652"/>
              <a:ext cx="1381759" cy="461665"/>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Benthic foraminifera: </a:t>
              </a:r>
              <a:br>
                <a:rPr lang="en-US" sz="800" dirty="0">
                  <a:latin typeface="Arial" panose="020B0604020202020204" pitchFamily="34" charset="0"/>
                  <a:cs typeface="Arial" panose="020B0604020202020204" pitchFamily="34" charset="0"/>
                </a:rPr>
              </a:br>
              <a:r>
                <a:rPr lang="en-US" sz="800" i="1" dirty="0">
                  <a:latin typeface="Arial" panose="020B0604020202020204" pitchFamily="34" charset="0"/>
                  <a:cs typeface="Arial" panose="020B0604020202020204" pitchFamily="34" charset="0"/>
                </a:rPr>
                <a:t>C. </a:t>
              </a:r>
              <a:r>
                <a:rPr lang="en-US" sz="800" i="1" dirty="0" err="1">
                  <a:latin typeface="Arial" panose="020B0604020202020204" pitchFamily="34" charset="0"/>
                  <a:cs typeface="Arial" panose="020B0604020202020204" pitchFamily="34" charset="0"/>
                </a:rPr>
                <a:t>wuellerstorfi</a:t>
              </a:r>
              <a:r>
                <a:rPr lang="en-US" sz="800" dirty="0">
                  <a:latin typeface="Arial" panose="020B0604020202020204" pitchFamily="34" charset="0"/>
                  <a:cs typeface="Arial" panose="020B0604020202020204" pitchFamily="34" charset="0"/>
                </a:rPr>
                <a:t> </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(M. Shankle)</a:t>
              </a:r>
              <a:endParaRPr lang="en-US" sz="800" i="1" dirty="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548AE8FC-A492-E683-37FC-008D6FE8D352}"/>
              </a:ext>
            </a:extLst>
          </p:cNvPr>
          <p:cNvGrpSpPr/>
          <p:nvPr/>
        </p:nvGrpSpPr>
        <p:grpSpPr>
          <a:xfrm>
            <a:off x="8938895" y="4061623"/>
            <a:ext cx="2740109" cy="1535739"/>
            <a:chOff x="2833924" y="4061623"/>
            <a:chExt cx="2740109" cy="1535739"/>
          </a:xfrm>
        </p:grpSpPr>
        <p:pic>
          <p:nvPicPr>
            <p:cNvPr id="28" name="Picture 27">
              <a:extLst>
                <a:ext uri="{FF2B5EF4-FFF2-40B4-BE49-F238E27FC236}">
                  <a16:creationId xmlns:a16="http://schemas.microsoft.com/office/drawing/2014/main" id="{DE791B76-4E47-69AF-C222-7E745A26FB07}"/>
                </a:ext>
              </a:extLst>
            </p:cNvPr>
            <p:cNvPicPr>
              <a:picLocks noChangeAspect="1"/>
            </p:cNvPicPr>
            <p:nvPr/>
          </p:nvPicPr>
          <p:blipFill>
            <a:blip r:embed="rId5"/>
            <a:stretch>
              <a:fillRect/>
            </a:stretch>
          </p:blipFill>
          <p:spPr>
            <a:xfrm>
              <a:off x="2833924" y="4061623"/>
              <a:ext cx="2740109" cy="1445302"/>
            </a:xfrm>
            <a:prstGeom prst="rect">
              <a:avLst/>
            </a:prstGeom>
          </p:spPr>
        </p:pic>
        <p:sp>
          <p:nvSpPr>
            <p:cNvPr id="31" name="TextBox 30">
              <a:extLst>
                <a:ext uri="{FF2B5EF4-FFF2-40B4-BE49-F238E27FC236}">
                  <a16:creationId xmlns:a16="http://schemas.microsoft.com/office/drawing/2014/main" id="{75A0DDA0-3E2D-37FF-1838-5DDFB02D73B7}"/>
                </a:ext>
              </a:extLst>
            </p:cNvPr>
            <p:cNvSpPr txBox="1"/>
            <p:nvPr/>
          </p:nvSpPr>
          <p:spPr>
            <a:xfrm>
              <a:off x="4176073" y="5397307"/>
              <a:ext cx="1289057" cy="200055"/>
            </a:xfrm>
            <a:prstGeom prst="rect">
              <a:avLst/>
            </a:prstGeom>
            <a:solidFill>
              <a:schemeClr val="bg1"/>
            </a:solidFill>
            <a:ln>
              <a:noFill/>
            </a:ln>
          </p:spPr>
          <p:txBody>
            <a:bodyPr wrap="square">
              <a:spAutoFit/>
            </a:bodyPr>
            <a:lstStyle/>
            <a:p>
              <a:pPr algn="r"/>
              <a:r>
                <a:rPr lang="en-US" sz="700" dirty="0">
                  <a:latin typeface="Arial" panose="020B0604020202020204" pitchFamily="34" charset="0"/>
                  <a:cs typeface="Arial" panose="020B0604020202020204" pitchFamily="34" charset="0"/>
                </a:rPr>
                <a:t>Rae &amp; Broecker, 2018</a:t>
              </a:r>
            </a:p>
          </p:txBody>
        </p:sp>
      </p:grpSp>
      <p:cxnSp>
        <p:nvCxnSpPr>
          <p:cNvPr id="37" name="Straight Connector 36">
            <a:extLst>
              <a:ext uri="{FF2B5EF4-FFF2-40B4-BE49-F238E27FC236}">
                <a16:creationId xmlns:a16="http://schemas.microsoft.com/office/drawing/2014/main" id="{20CEEF6E-1F7A-A6CC-A5BE-ABFF7FE2DC2B}"/>
              </a:ext>
            </a:extLst>
          </p:cNvPr>
          <p:cNvCxnSpPr>
            <a:cxnSpLocks/>
          </p:cNvCxnSpPr>
          <p:nvPr/>
        </p:nvCxnSpPr>
        <p:spPr>
          <a:xfrm>
            <a:off x="9032859" y="4399009"/>
            <a:ext cx="2628000" cy="0"/>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A38ED28-29C3-01E7-9610-4719CE81C44B}"/>
              </a:ext>
            </a:extLst>
          </p:cNvPr>
          <p:cNvCxnSpPr>
            <a:cxnSpLocks/>
          </p:cNvCxnSpPr>
          <p:nvPr/>
        </p:nvCxnSpPr>
        <p:spPr>
          <a:xfrm>
            <a:off x="9032859" y="4626920"/>
            <a:ext cx="2628000" cy="0"/>
          </a:xfrm>
          <a:prstGeom prst="line">
            <a:avLst/>
          </a:prstGeom>
          <a:ln w="38100">
            <a:solidFill>
              <a:srgbClr val="FF0000">
                <a:alpha val="4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38B8EBF-B9FF-CBC7-A4B8-2A52C30A90B3}"/>
              </a:ext>
            </a:extLst>
          </p:cNvPr>
          <p:cNvCxnSpPr>
            <a:cxnSpLocks/>
          </p:cNvCxnSpPr>
          <p:nvPr/>
        </p:nvCxnSpPr>
        <p:spPr>
          <a:xfrm>
            <a:off x="9032859" y="4849112"/>
            <a:ext cx="2628000" cy="0"/>
          </a:xfrm>
          <a:prstGeom prst="line">
            <a:avLst/>
          </a:prstGeom>
          <a:ln w="38100">
            <a:solidFill>
              <a:srgbClr val="FF0000">
                <a:alpha val="4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4BD97B0-8853-1EDC-EFEC-6649E00ABD28}"/>
              </a:ext>
            </a:extLst>
          </p:cNvPr>
          <p:cNvSpPr txBox="1"/>
          <p:nvPr/>
        </p:nvSpPr>
        <p:spPr>
          <a:xfrm>
            <a:off x="6204430" y="1579523"/>
            <a:ext cx="2399902" cy="723275"/>
          </a:xfrm>
          <a:prstGeom prst="rect">
            <a:avLst/>
          </a:prstGeom>
          <a:noFill/>
        </p:spPr>
        <p:txBody>
          <a:bodyPr wrap="square" rtlCol="0">
            <a:spAutoFit/>
          </a:bodyPr>
          <a:lstStyle/>
          <a:p>
            <a:pPr>
              <a:spcAft>
                <a:spcPts val="600"/>
              </a:spcAft>
            </a:pPr>
            <a:r>
              <a:rPr lang="en-US" sz="1200" dirty="0"/>
              <a:t>Sediment core site MD11-3357</a:t>
            </a:r>
          </a:p>
          <a:p>
            <a:pPr>
              <a:spcAft>
                <a:spcPts val="600"/>
              </a:spcAft>
            </a:pPr>
            <a:r>
              <a:rPr lang="en-US" sz="1200" dirty="0"/>
              <a:t>Indian-sector Subantarctic Zone (~45°S), ~3300 m depth</a:t>
            </a:r>
          </a:p>
        </p:txBody>
      </p:sp>
      <p:grpSp>
        <p:nvGrpSpPr>
          <p:cNvPr id="45" name="Group 44">
            <a:extLst>
              <a:ext uri="{FF2B5EF4-FFF2-40B4-BE49-F238E27FC236}">
                <a16:creationId xmlns:a16="http://schemas.microsoft.com/office/drawing/2014/main" id="{FF4DE560-AB1B-1E1E-2732-735339EBAF07}"/>
              </a:ext>
            </a:extLst>
          </p:cNvPr>
          <p:cNvGrpSpPr/>
          <p:nvPr/>
        </p:nvGrpSpPr>
        <p:grpSpPr>
          <a:xfrm>
            <a:off x="9032860" y="1842785"/>
            <a:ext cx="2646144" cy="2005429"/>
            <a:chOff x="2927889" y="1842785"/>
            <a:chExt cx="2646144" cy="2005429"/>
          </a:xfrm>
        </p:grpSpPr>
        <p:grpSp>
          <p:nvGrpSpPr>
            <p:cNvPr id="30" name="Group 29">
              <a:extLst>
                <a:ext uri="{FF2B5EF4-FFF2-40B4-BE49-F238E27FC236}">
                  <a16:creationId xmlns:a16="http://schemas.microsoft.com/office/drawing/2014/main" id="{79518A06-49D0-6B6B-5588-28EB5F08F0E9}"/>
                </a:ext>
              </a:extLst>
            </p:cNvPr>
            <p:cNvGrpSpPr/>
            <p:nvPr/>
          </p:nvGrpSpPr>
          <p:grpSpPr>
            <a:xfrm>
              <a:off x="2950790" y="2381857"/>
              <a:ext cx="2600342" cy="1466357"/>
              <a:chOff x="3803180" y="3756938"/>
              <a:chExt cx="2600342" cy="1466357"/>
            </a:xfrm>
          </p:grpSpPr>
          <p:pic>
            <p:nvPicPr>
              <p:cNvPr id="32" name="Picture 2">
                <a:extLst>
                  <a:ext uri="{FF2B5EF4-FFF2-40B4-BE49-F238E27FC236}">
                    <a16:creationId xmlns:a16="http://schemas.microsoft.com/office/drawing/2014/main" id="{546075D4-CB14-986A-A5C4-AF0AF1D284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847" t="58959" r="51057"/>
              <a:stretch/>
            </p:blipFill>
            <p:spPr bwMode="auto">
              <a:xfrm>
                <a:off x="6093604" y="3875104"/>
                <a:ext cx="309918" cy="1348191"/>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9C2D02FE-8FCC-CBAD-F88D-DBB9666267B7}"/>
                  </a:ext>
                </a:extLst>
              </p:cNvPr>
              <p:cNvGrpSpPr/>
              <p:nvPr/>
            </p:nvGrpSpPr>
            <p:grpSpPr>
              <a:xfrm>
                <a:off x="3803180" y="3756938"/>
                <a:ext cx="2359850" cy="1466357"/>
                <a:chOff x="8753231" y="2241642"/>
                <a:chExt cx="2359850" cy="1466357"/>
              </a:xfrm>
            </p:grpSpPr>
            <p:pic>
              <p:nvPicPr>
                <p:cNvPr id="34" name="Picture 2">
                  <a:extLst>
                    <a:ext uri="{FF2B5EF4-FFF2-40B4-BE49-F238E27FC236}">
                      <a16:creationId xmlns:a16="http://schemas.microsoft.com/office/drawing/2014/main" id="{3D84E699-B4DE-F0C1-81BF-E44058FAB5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8959" r="62302"/>
                <a:stretch/>
              </p:blipFill>
              <p:spPr bwMode="auto">
                <a:xfrm>
                  <a:off x="8753231" y="2359808"/>
                  <a:ext cx="2292819" cy="134819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C01B456-E7D9-2361-1C41-279171176AEE}"/>
                    </a:ext>
                  </a:extLst>
                </p:cNvPr>
                <p:cNvSpPr txBox="1"/>
                <p:nvPr/>
              </p:nvSpPr>
              <p:spPr>
                <a:xfrm>
                  <a:off x="8945564" y="2241642"/>
                  <a:ext cx="2167517" cy="184666"/>
                </a:xfrm>
                <a:prstGeom prst="rect">
                  <a:avLst/>
                </a:prstGeom>
                <a:noFill/>
                <a:ln>
                  <a:noFill/>
                </a:ln>
              </p:spPr>
              <p:txBody>
                <a:bodyPr wrap="square">
                  <a:spAutoFit/>
                </a:bodyPr>
                <a:lstStyle/>
                <a:p>
                  <a:pPr algn="r"/>
                  <a:r>
                    <a:rPr lang="en-US" sz="600" dirty="0">
                      <a:latin typeface="Arial" panose="020B0604020202020204" pitchFamily="34" charset="0"/>
                      <a:cs typeface="Arial" panose="020B0604020202020204" pitchFamily="34" charset="0"/>
                    </a:rPr>
                    <a:t>PO</a:t>
                  </a:r>
                  <a:r>
                    <a:rPr lang="en-US" sz="600" baseline="-25000" dirty="0">
                      <a:latin typeface="Arial" panose="020B0604020202020204" pitchFamily="34" charset="0"/>
                      <a:cs typeface="Arial" panose="020B0604020202020204" pitchFamily="34" charset="0"/>
                    </a:rPr>
                    <a:t>4</a:t>
                  </a:r>
                  <a:r>
                    <a:rPr lang="en-US" sz="600" dirty="0">
                      <a:latin typeface="Arial" panose="020B0604020202020204" pitchFamily="34" charset="0"/>
                      <a:cs typeface="Arial" panose="020B0604020202020204" pitchFamily="34" charset="0"/>
                    </a:rPr>
                    <a:t>* at </a:t>
                  </a:r>
                  <a:r>
                    <a:rPr lang="el-GR" sz="600" dirty="0">
                      <a:latin typeface="Arial" panose="020B0604020202020204" pitchFamily="34" charset="0"/>
                      <a:cs typeface="Arial" panose="020B0604020202020204" pitchFamily="34" charset="0"/>
                    </a:rPr>
                    <a:t>γ</a:t>
                  </a:r>
                  <a:r>
                    <a:rPr lang="en-US" sz="600" baseline="-25000" dirty="0">
                      <a:latin typeface="Arial" panose="020B0604020202020204" pitchFamily="34" charset="0"/>
                      <a:cs typeface="Arial" panose="020B0604020202020204" pitchFamily="34" charset="0"/>
                    </a:rPr>
                    <a:t>n</a:t>
                  </a:r>
                  <a:r>
                    <a:rPr lang="en-US" sz="600" dirty="0">
                      <a:latin typeface="Arial" panose="020B0604020202020204" pitchFamily="34" charset="0"/>
                      <a:cs typeface="Arial" panose="020B0604020202020204" pitchFamily="34" charset="0"/>
                    </a:rPr>
                    <a:t> = 28.0 (averages ~2500m in basins)</a:t>
                  </a:r>
                </a:p>
              </p:txBody>
            </p:sp>
          </p:grpSp>
        </p:grpSp>
        <p:sp>
          <p:nvSpPr>
            <p:cNvPr id="36" name="TextBox 35">
              <a:extLst>
                <a:ext uri="{FF2B5EF4-FFF2-40B4-BE49-F238E27FC236}">
                  <a16:creationId xmlns:a16="http://schemas.microsoft.com/office/drawing/2014/main" id="{B01165EC-C193-4F8E-0424-20213F040D70}"/>
                </a:ext>
              </a:extLst>
            </p:cNvPr>
            <p:cNvSpPr txBox="1"/>
            <p:nvPr/>
          </p:nvSpPr>
          <p:spPr>
            <a:xfrm>
              <a:off x="2927889" y="1842785"/>
              <a:ext cx="2646144" cy="461665"/>
            </a:xfrm>
            <a:prstGeom prst="rect">
              <a:avLst/>
            </a:prstGeom>
            <a:noFill/>
          </p:spPr>
          <p:txBody>
            <a:bodyPr wrap="square" rtlCol="0">
              <a:spAutoFit/>
            </a:bodyPr>
            <a:lstStyle/>
            <a:p>
              <a:pPr algn="ctr"/>
              <a:r>
                <a:rPr lang="en-US" sz="1200" dirty="0"/>
                <a:t> Conservative water mass tracer PO</a:t>
              </a:r>
              <a:r>
                <a:rPr lang="en-US" sz="1200" baseline="-25000" dirty="0"/>
                <a:t>4</a:t>
              </a:r>
              <a:r>
                <a:rPr lang="en-US" sz="1200" baseline="30000" dirty="0"/>
                <a:t>3-</a:t>
              </a:r>
              <a:r>
                <a:rPr lang="en-US" sz="1200" dirty="0"/>
                <a:t>* (“phosphate-star”)</a:t>
              </a:r>
            </a:p>
          </p:txBody>
        </p:sp>
        <p:sp>
          <p:nvSpPr>
            <p:cNvPr id="44" name="5-point Star 43">
              <a:extLst>
                <a:ext uri="{FF2B5EF4-FFF2-40B4-BE49-F238E27FC236}">
                  <a16:creationId xmlns:a16="http://schemas.microsoft.com/office/drawing/2014/main" id="{DEFF5311-3648-3FA6-F6F4-672023BC65C9}"/>
                </a:ext>
              </a:extLst>
            </p:cNvPr>
            <p:cNvSpPr/>
            <p:nvPr/>
          </p:nvSpPr>
          <p:spPr>
            <a:xfrm>
              <a:off x="4354334" y="3367424"/>
              <a:ext cx="144000" cy="1440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p14="http://schemas.microsoft.com/office/powerpoint/2010/main" xmlns:aink="http://schemas.microsoft.com/office/drawing/2016/ink">
        <mc:Choice Requires="p14 aink">
          <p:contentPart p14:bwMode="auto" r:id="rId7">
            <p14:nvContentPartPr>
              <p14:cNvPr id="46" name="Ink 45">
                <a:extLst>
                  <a:ext uri="{FF2B5EF4-FFF2-40B4-BE49-F238E27FC236}">
                    <a16:creationId xmlns:a16="http://schemas.microsoft.com/office/drawing/2014/main" id="{0A09ED54-461C-4CC1-E474-62CD1A3FDE47}"/>
                  </a:ext>
                </a:extLst>
              </p14:cNvPr>
              <p14:cNvContentPartPr/>
              <p14:nvPr/>
            </p14:nvContentPartPr>
            <p14:xfrm>
              <a:off x="10104060" y="2754937"/>
              <a:ext cx="1240920" cy="927360"/>
            </p14:xfrm>
          </p:contentPart>
        </mc:Choice>
        <mc:Fallback xmlns="">
          <p:pic>
            <p:nvPicPr>
              <p:cNvPr id="46" name="Ink 45">
                <a:extLst>
                  <a:ext uri="{FF2B5EF4-FFF2-40B4-BE49-F238E27FC236}">
                    <a16:creationId xmlns:a16="http://schemas.microsoft.com/office/drawing/2014/main" id="{9D243106-7796-77E9-4349-D32A04F747DA}"/>
                  </a:ext>
                </a:extLst>
              </p:cNvPr>
              <p:cNvPicPr/>
              <p:nvPr/>
            </p:nvPicPr>
            <p:blipFill>
              <a:blip r:embed="rId8"/>
              <a:stretch>
                <a:fillRect/>
              </a:stretch>
            </p:blipFill>
            <p:spPr>
              <a:xfrm>
                <a:off x="10041060" y="2376937"/>
                <a:ext cx="1366560" cy="1683000"/>
              </a:xfrm>
              <a:prstGeom prst="rect">
                <a:avLst/>
              </a:prstGeom>
            </p:spPr>
          </p:pic>
        </mc:Fallback>
      </mc:AlternateContent>
      <p:sp>
        <p:nvSpPr>
          <p:cNvPr id="51" name="Rectangle 50">
            <a:extLst>
              <a:ext uri="{FF2B5EF4-FFF2-40B4-BE49-F238E27FC236}">
                <a16:creationId xmlns:a16="http://schemas.microsoft.com/office/drawing/2014/main" id="{F81AF731-7C90-D892-0B81-C03C5939A3E7}"/>
              </a:ext>
            </a:extLst>
          </p:cNvPr>
          <p:cNvSpPr/>
          <p:nvPr/>
        </p:nvSpPr>
        <p:spPr>
          <a:xfrm>
            <a:off x="0" y="6156780"/>
            <a:ext cx="10699845" cy="689329"/>
          </a:xfrm>
          <a:prstGeom prst="rect">
            <a:avLst/>
          </a:prstGeom>
          <a:solidFill>
            <a:srgbClr val="025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u="sng" dirty="0">
                <a:solidFill>
                  <a:schemeClr val="bg1"/>
                </a:solidFill>
              </a:rPr>
              <a:t>Proxy data: deep-ocean C</a:t>
            </a:r>
            <a:r>
              <a:rPr lang="en-US" sz="1600" dirty="0">
                <a:solidFill>
                  <a:schemeClr val="bg1"/>
                </a:solidFill>
              </a:rPr>
              <a:t>      N. Pacific ventilation      N. Atlantic cooling      Slide 4/18     mgs23@st-andrews.ac.uk</a:t>
            </a:r>
          </a:p>
        </p:txBody>
      </p:sp>
      <p:sp>
        <p:nvSpPr>
          <p:cNvPr id="3" name="TextBox 2">
            <a:extLst>
              <a:ext uri="{FF2B5EF4-FFF2-40B4-BE49-F238E27FC236}">
                <a16:creationId xmlns:a16="http://schemas.microsoft.com/office/drawing/2014/main" id="{2EF2C91C-CE65-F6B6-B4B8-C838C91649F6}"/>
              </a:ext>
            </a:extLst>
          </p:cNvPr>
          <p:cNvSpPr txBox="1"/>
          <p:nvPr/>
        </p:nvSpPr>
        <p:spPr>
          <a:xfrm>
            <a:off x="6204430" y="3923123"/>
            <a:ext cx="2399902" cy="276999"/>
          </a:xfrm>
          <a:prstGeom prst="rect">
            <a:avLst/>
          </a:prstGeom>
          <a:noFill/>
        </p:spPr>
        <p:txBody>
          <a:bodyPr wrap="square" rtlCol="0">
            <a:spAutoFit/>
          </a:bodyPr>
          <a:lstStyle/>
          <a:p>
            <a:pPr>
              <a:spcAft>
                <a:spcPts val="600"/>
              </a:spcAft>
            </a:pPr>
            <a:r>
              <a:rPr lang="en-US" sz="1200" dirty="0"/>
              <a:t>Benthic foraminifera B/Ca data</a:t>
            </a:r>
          </a:p>
        </p:txBody>
      </p:sp>
      <p:grpSp>
        <p:nvGrpSpPr>
          <p:cNvPr id="5" name="Group 4">
            <a:extLst>
              <a:ext uri="{FF2B5EF4-FFF2-40B4-BE49-F238E27FC236}">
                <a16:creationId xmlns:a16="http://schemas.microsoft.com/office/drawing/2014/main" id="{6F58EC12-7B39-224F-0256-6351E0303D71}"/>
              </a:ext>
            </a:extLst>
          </p:cNvPr>
          <p:cNvGrpSpPr/>
          <p:nvPr/>
        </p:nvGrpSpPr>
        <p:grpSpPr>
          <a:xfrm>
            <a:off x="254100" y="1663708"/>
            <a:ext cx="5506927" cy="4433068"/>
            <a:chOff x="254100" y="1663708"/>
            <a:chExt cx="5506927" cy="4433068"/>
          </a:xfrm>
        </p:grpSpPr>
        <p:pic>
          <p:nvPicPr>
            <p:cNvPr id="1026" name="Picture 2">
              <a:extLst>
                <a:ext uri="{FF2B5EF4-FFF2-40B4-BE49-F238E27FC236}">
                  <a16:creationId xmlns:a16="http://schemas.microsoft.com/office/drawing/2014/main" id="{36792623-4B94-C2B6-39AE-8CE0CF88AF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2179" y="5315878"/>
              <a:ext cx="558017" cy="78089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A27E57EB-2D4F-A55C-EAF3-0420F346E843}"/>
                </a:ext>
              </a:extLst>
            </p:cNvPr>
            <p:cNvSpPr txBox="1"/>
            <p:nvPr/>
          </p:nvSpPr>
          <p:spPr>
            <a:xfrm>
              <a:off x="3521809" y="5729191"/>
              <a:ext cx="1669047" cy="276999"/>
            </a:xfrm>
            <a:prstGeom prst="rect">
              <a:avLst/>
            </a:prstGeom>
            <a:noFill/>
          </p:spPr>
          <p:txBody>
            <a:bodyPr wrap="none" rtlCol="0">
              <a:spAutoFit/>
            </a:bodyPr>
            <a:lstStyle/>
            <a:p>
              <a:pPr algn="r"/>
              <a:r>
                <a:rPr lang="en-US" sz="1200" dirty="0"/>
                <a:t>Shankle et al., in prep</a:t>
              </a:r>
            </a:p>
          </p:txBody>
        </p:sp>
        <p:pic>
          <p:nvPicPr>
            <p:cNvPr id="52" name="Picture 51">
              <a:extLst>
                <a:ext uri="{FF2B5EF4-FFF2-40B4-BE49-F238E27FC236}">
                  <a16:creationId xmlns:a16="http://schemas.microsoft.com/office/drawing/2014/main" id="{00AAE473-A5F7-FAC7-433A-66A3D4E92C15}"/>
                </a:ext>
              </a:extLst>
            </p:cNvPr>
            <p:cNvPicPr>
              <a:picLocks noChangeAspect="1"/>
            </p:cNvPicPr>
            <p:nvPr/>
          </p:nvPicPr>
          <p:blipFill>
            <a:blip r:embed="rId10"/>
            <a:srcRect t="143" b="-3"/>
            <a:stretch/>
          </p:blipFill>
          <p:spPr>
            <a:xfrm>
              <a:off x="254100" y="2152065"/>
              <a:ext cx="5506927" cy="3734957"/>
            </a:xfrm>
            <a:prstGeom prst="rect">
              <a:avLst/>
            </a:prstGeom>
          </p:spPr>
        </p:pic>
        <p:sp>
          <p:nvSpPr>
            <p:cNvPr id="4" name="TextBox 3">
              <a:extLst>
                <a:ext uri="{FF2B5EF4-FFF2-40B4-BE49-F238E27FC236}">
                  <a16:creationId xmlns:a16="http://schemas.microsoft.com/office/drawing/2014/main" id="{AAD55088-616B-C75A-5355-B34EDE8C6DE7}"/>
                </a:ext>
              </a:extLst>
            </p:cNvPr>
            <p:cNvSpPr txBox="1"/>
            <p:nvPr/>
          </p:nvSpPr>
          <p:spPr>
            <a:xfrm>
              <a:off x="1126278" y="1663708"/>
              <a:ext cx="3762568" cy="369332"/>
            </a:xfrm>
            <a:prstGeom prst="rect">
              <a:avLst/>
            </a:prstGeom>
            <a:noFill/>
          </p:spPr>
          <p:txBody>
            <a:bodyPr wrap="none" rtlCol="0">
              <a:spAutoFit/>
            </a:bodyPr>
            <a:lstStyle/>
            <a:p>
              <a:pPr algn="ctr"/>
              <a:r>
                <a:rPr lang="en-US" dirty="0"/>
                <a:t>Last Glacial Cycle: 120ka - present</a:t>
              </a:r>
            </a:p>
          </p:txBody>
        </p:sp>
      </p:grpSp>
    </p:spTree>
    <p:extLst>
      <p:ext uri="{BB962C8B-B14F-4D97-AF65-F5344CB8AC3E}">
        <p14:creationId xmlns:p14="http://schemas.microsoft.com/office/powerpoint/2010/main" val="33661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left)">
                                      <p:cBhvr>
                                        <p:cTn id="36" dur="30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FB017-0FCC-8889-CC8D-522B5560DD1E}"/>
              </a:ext>
            </a:extLst>
          </p:cNvPr>
          <p:cNvSpPr>
            <a:spLocks noGrp="1"/>
          </p:cNvSpPr>
          <p:nvPr>
            <p:ph type="title"/>
          </p:nvPr>
        </p:nvSpPr>
        <p:spPr/>
        <p:txBody>
          <a:bodyPr/>
          <a:lstStyle/>
          <a:p>
            <a:r>
              <a:rPr lang="en-US" dirty="0"/>
              <a:t>Total Carbon (</a:t>
            </a:r>
            <a:r>
              <a:rPr lang="en-US" dirty="0" err="1"/>
              <a:t>PgC</a:t>
            </a:r>
            <a:r>
              <a:rPr lang="en-US" dirty="0"/>
              <a:t> and ppm equivalent)</a:t>
            </a:r>
          </a:p>
        </p:txBody>
      </p:sp>
      <p:grpSp>
        <p:nvGrpSpPr>
          <p:cNvPr id="4" name="Group 3">
            <a:extLst>
              <a:ext uri="{FF2B5EF4-FFF2-40B4-BE49-F238E27FC236}">
                <a16:creationId xmlns:a16="http://schemas.microsoft.com/office/drawing/2014/main" id="{9406601B-44AD-38F9-70CB-7CB4A247FDD3}"/>
              </a:ext>
            </a:extLst>
          </p:cNvPr>
          <p:cNvGrpSpPr/>
          <p:nvPr/>
        </p:nvGrpSpPr>
        <p:grpSpPr>
          <a:xfrm>
            <a:off x="398732" y="2109803"/>
            <a:ext cx="2740109" cy="1535739"/>
            <a:chOff x="2833924" y="4061623"/>
            <a:chExt cx="2740109" cy="1535739"/>
          </a:xfrm>
        </p:grpSpPr>
        <p:pic>
          <p:nvPicPr>
            <p:cNvPr id="5" name="Picture 4">
              <a:extLst>
                <a:ext uri="{FF2B5EF4-FFF2-40B4-BE49-F238E27FC236}">
                  <a16:creationId xmlns:a16="http://schemas.microsoft.com/office/drawing/2014/main" id="{68F8FA28-3B24-E4D7-AD53-B5199EF9D356}"/>
                </a:ext>
              </a:extLst>
            </p:cNvPr>
            <p:cNvPicPr>
              <a:picLocks noChangeAspect="1"/>
            </p:cNvPicPr>
            <p:nvPr/>
          </p:nvPicPr>
          <p:blipFill>
            <a:blip r:embed="rId3"/>
            <a:stretch>
              <a:fillRect/>
            </a:stretch>
          </p:blipFill>
          <p:spPr>
            <a:xfrm>
              <a:off x="2833924" y="4061623"/>
              <a:ext cx="2740109" cy="1445302"/>
            </a:xfrm>
            <a:prstGeom prst="rect">
              <a:avLst/>
            </a:prstGeom>
          </p:spPr>
        </p:pic>
        <p:sp>
          <p:nvSpPr>
            <p:cNvPr id="6" name="TextBox 5">
              <a:extLst>
                <a:ext uri="{FF2B5EF4-FFF2-40B4-BE49-F238E27FC236}">
                  <a16:creationId xmlns:a16="http://schemas.microsoft.com/office/drawing/2014/main" id="{4F85FF5F-D9D2-95FF-E3DF-D5328A24CA53}"/>
                </a:ext>
              </a:extLst>
            </p:cNvPr>
            <p:cNvSpPr txBox="1"/>
            <p:nvPr/>
          </p:nvSpPr>
          <p:spPr>
            <a:xfrm>
              <a:off x="4176073" y="5397307"/>
              <a:ext cx="1289057" cy="200055"/>
            </a:xfrm>
            <a:prstGeom prst="rect">
              <a:avLst/>
            </a:prstGeom>
            <a:solidFill>
              <a:schemeClr val="bg1"/>
            </a:solidFill>
            <a:ln>
              <a:noFill/>
            </a:ln>
          </p:spPr>
          <p:txBody>
            <a:bodyPr wrap="square">
              <a:spAutoFit/>
            </a:bodyPr>
            <a:lstStyle/>
            <a:p>
              <a:pPr algn="r"/>
              <a:r>
                <a:rPr lang="en-US" sz="700" dirty="0">
                  <a:latin typeface="Arial" panose="020B0604020202020204" pitchFamily="34" charset="0"/>
                  <a:cs typeface="Arial" panose="020B0604020202020204" pitchFamily="34" charset="0"/>
                </a:rPr>
                <a:t>Rae &amp; Broecker, 2018</a:t>
              </a:r>
            </a:p>
          </p:txBody>
        </p:sp>
      </p:grpSp>
      <p:cxnSp>
        <p:nvCxnSpPr>
          <p:cNvPr id="7" name="Straight Connector 6">
            <a:extLst>
              <a:ext uri="{FF2B5EF4-FFF2-40B4-BE49-F238E27FC236}">
                <a16:creationId xmlns:a16="http://schemas.microsoft.com/office/drawing/2014/main" id="{7A49B8AB-4BA7-9C3D-0D8C-CE03FAE3199A}"/>
              </a:ext>
            </a:extLst>
          </p:cNvPr>
          <p:cNvCxnSpPr>
            <a:cxnSpLocks/>
          </p:cNvCxnSpPr>
          <p:nvPr/>
        </p:nvCxnSpPr>
        <p:spPr>
          <a:xfrm>
            <a:off x="492696" y="2447189"/>
            <a:ext cx="2628000" cy="0"/>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381DDA-04DE-20EB-AA0A-629DB44C2243}"/>
              </a:ext>
            </a:extLst>
          </p:cNvPr>
          <p:cNvCxnSpPr>
            <a:cxnSpLocks/>
          </p:cNvCxnSpPr>
          <p:nvPr/>
        </p:nvCxnSpPr>
        <p:spPr>
          <a:xfrm>
            <a:off x="492696" y="2675100"/>
            <a:ext cx="2628000" cy="0"/>
          </a:xfrm>
          <a:prstGeom prst="line">
            <a:avLst/>
          </a:prstGeom>
          <a:ln w="38100">
            <a:solidFill>
              <a:srgbClr val="FF0000">
                <a:alpha val="4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216A55E-9A02-9BB3-E4B1-94E1F118F949}"/>
              </a:ext>
            </a:extLst>
          </p:cNvPr>
          <p:cNvCxnSpPr>
            <a:cxnSpLocks/>
          </p:cNvCxnSpPr>
          <p:nvPr/>
        </p:nvCxnSpPr>
        <p:spPr>
          <a:xfrm>
            <a:off x="492696" y="2897292"/>
            <a:ext cx="2628000" cy="0"/>
          </a:xfrm>
          <a:prstGeom prst="line">
            <a:avLst/>
          </a:prstGeom>
          <a:ln w="38100">
            <a:solidFill>
              <a:srgbClr val="FF0000">
                <a:alpha val="4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B6AC546-BC7E-D56F-6442-027987BA1BB1}"/>
              </a:ext>
            </a:extLst>
          </p:cNvPr>
          <p:cNvSpPr txBox="1"/>
          <p:nvPr/>
        </p:nvSpPr>
        <p:spPr>
          <a:xfrm>
            <a:off x="8484611" y="2068889"/>
            <a:ext cx="3563403" cy="1397819"/>
          </a:xfrm>
          <a:prstGeom prst="rect">
            <a:avLst/>
          </a:prstGeom>
          <a:noFill/>
        </p:spPr>
        <p:txBody>
          <a:bodyPr wrap="square">
            <a:spAutoFit/>
          </a:bodyPr>
          <a:lstStyle/>
          <a:p>
            <a:pPr algn="ctr">
              <a:spcAft>
                <a:spcPts val="100"/>
              </a:spcAft>
            </a:pPr>
            <a:r>
              <a:rPr lang="en-GB" sz="2400" dirty="0">
                <a:latin typeface="Arial" panose="020B0604020202020204" pitchFamily="34" charset="0"/>
                <a:cs typeface="Arial" panose="020B0604020202020204" pitchFamily="34" charset="0"/>
              </a:rPr>
              <a:t>Anywhere from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~100-300 </a:t>
            </a:r>
            <a:r>
              <a:rPr lang="en-GB" sz="2400" dirty="0" err="1">
                <a:latin typeface="Arial" panose="020B0604020202020204" pitchFamily="34" charset="0"/>
                <a:cs typeface="Arial" panose="020B0604020202020204" pitchFamily="34" charset="0"/>
              </a:rPr>
              <a:t>PgC</a:t>
            </a:r>
            <a:r>
              <a:rPr lang="en-GB" sz="2400" dirty="0">
                <a:latin typeface="Arial" panose="020B0604020202020204" pitchFamily="34" charset="0"/>
                <a:cs typeface="Arial" panose="020B0604020202020204" pitchFamily="34" charset="0"/>
              </a:rPr>
              <a:t> stored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in Indo-Pacific basin</a:t>
            </a:r>
          </a:p>
          <a:p>
            <a:pPr algn="ctr">
              <a:spcAft>
                <a:spcPts val="1200"/>
              </a:spcAft>
            </a:pPr>
            <a:r>
              <a:rPr lang="en-GB" sz="1200" dirty="0">
                <a:latin typeface="Arial" panose="020B0604020202020204" pitchFamily="34" charset="0"/>
                <a:cs typeface="Arial" panose="020B0604020202020204" pitchFamily="34" charset="0"/>
              </a:rPr>
              <a:t>(Pre-industrial atmosphere: ~600 </a:t>
            </a:r>
            <a:r>
              <a:rPr lang="en-GB" sz="1200" dirty="0" err="1">
                <a:latin typeface="Arial" panose="020B0604020202020204" pitchFamily="34" charset="0"/>
                <a:cs typeface="Arial" panose="020B0604020202020204" pitchFamily="34" charset="0"/>
              </a:rPr>
              <a:t>PgC</a:t>
            </a:r>
            <a:r>
              <a:rPr lang="en-GB" sz="1200" dirty="0">
                <a:latin typeface="Arial" panose="020B0604020202020204" pitchFamily="34" charset="0"/>
                <a:cs typeface="Arial" panose="020B0604020202020204" pitchFamily="34" charset="0"/>
              </a:rPr>
              <a:t>) </a:t>
            </a:r>
          </a:p>
        </p:txBody>
      </p:sp>
      <p:pic>
        <p:nvPicPr>
          <p:cNvPr id="11" name="Picture 10">
            <a:extLst>
              <a:ext uri="{FF2B5EF4-FFF2-40B4-BE49-F238E27FC236}">
                <a16:creationId xmlns:a16="http://schemas.microsoft.com/office/drawing/2014/main" id="{0E24541F-6722-3FAF-875C-4A4BF30DAB7F}"/>
              </a:ext>
            </a:extLst>
          </p:cNvPr>
          <p:cNvPicPr>
            <a:picLocks noChangeAspect="1"/>
          </p:cNvPicPr>
          <p:nvPr/>
        </p:nvPicPr>
        <p:blipFill>
          <a:blip r:embed="rId4"/>
          <a:stretch>
            <a:fillRect/>
          </a:stretch>
        </p:blipFill>
        <p:spPr>
          <a:xfrm>
            <a:off x="3827332" y="1347644"/>
            <a:ext cx="4648654" cy="2364750"/>
          </a:xfrm>
          <a:prstGeom prst="rect">
            <a:avLst/>
          </a:prstGeom>
        </p:spPr>
      </p:pic>
      <p:pic>
        <p:nvPicPr>
          <p:cNvPr id="12" name="Picture 11">
            <a:extLst>
              <a:ext uri="{FF2B5EF4-FFF2-40B4-BE49-F238E27FC236}">
                <a16:creationId xmlns:a16="http://schemas.microsoft.com/office/drawing/2014/main" id="{F77E0652-8EDC-1F51-4555-E1F589A3CB19}"/>
              </a:ext>
            </a:extLst>
          </p:cNvPr>
          <p:cNvPicPr>
            <a:picLocks noChangeAspect="1"/>
          </p:cNvPicPr>
          <p:nvPr/>
        </p:nvPicPr>
        <p:blipFill>
          <a:blip r:embed="rId5"/>
          <a:stretch>
            <a:fillRect/>
          </a:stretch>
        </p:blipFill>
        <p:spPr>
          <a:xfrm>
            <a:off x="3827332" y="3765180"/>
            <a:ext cx="4648654" cy="2364750"/>
          </a:xfrm>
          <a:prstGeom prst="rect">
            <a:avLst/>
          </a:prstGeom>
        </p:spPr>
      </p:pic>
      <p:sp>
        <p:nvSpPr>
          <p:cNvPr id="13" name="TextBox 12">
            <a:extLst>
              <a:ext uri="{FF2B5EF4-FFF2-40B4-BE49-F238E27FC236}">
                <a16:creationId xmlns:a16="http://schemas.microsoft.com/office/drawing/2014/main" id="{7FE80C75-13B5-7B82-3F2A-CFBEA471408C}"/>
              </a:ext>
            </a:extLst>
          </p:cNvPr>
          <p:cNvSpPr txBox="1"/>
          <p:nvPr/>
        </p:nvSpPr>
        <p:spPr>
          <a:xfrm>
            <a:off x="8780538" y="4340978"/>
            <a:ext cx="2971548" cy="1213153"/>
          </a:xfrm>
          <a:prstGeom prst="rect">
            <a:avLst/>
          </a:prstGeom>
          <a:noFill/>
        </p:spPr>
        <p:txBody>
          <a:bodyPr wrap="square">
            <a:spAutoFit/>
          </a:bodyPr>
          <a:lstStyle/>
          <a:p>
            <a:pPr algn="ctr">
              <a:spcAft>
                <a:spcPts val="100"/>
              </a:spcAft>
            </a:pPr>
            <a:r>
              <a:rPr lang="en-GB" sz="2400" dirty="0">
                <a:latin typeface="Arial" panose="020B0604020202020204" pitchFamily="34" charset="0"/>
                <a:cs typeface="Arial" panose="020B0604020202020204" pitchFamily="34" charset="0"/>
              </a:rPr>
              <a:t>Or, ~30-60ppm drawdown</a:t>
            </a:r>
          </a:p>
          <a:p>
            <a:pPr algn="ctr">
              <a:spcAft>
                <a:spcPts val="1200"/>
              </a:spcAft>
            </a:pPr>
            <a:r>
              <a:rPr lang="en-GB" sz="1200" dirty="0">
                <a:latin typeface="Arial" panose="020B0604020202020204" pitchFamily="34" charset="0"/>
                <a:cs typeface="Arial" panose="020B0604020202020204" pitchFamily="34" charset="0"/>
              </a:rPr>
              <a:t>(Actual glacial atmospheric CO</a:t>
            </a:r>
            <a:r>
              <a:rPr lang="en-GB" sz="1200" baseline="-25000" dirty="0">
                <a:latin typeface="Arial" panose="020B0604020202020204" pitchFamily="34" charset="0"/>
                <a:cs typeface="Arial" panose="020B0604020202020204" pitchFamily="34" charset="0"/>
              </a:rPr>
              <a:t>2</a:t>
            </a:r>
            <a:r>
              <a:rPr lang="en-GB" sz="1200" dirty="0">
                <a:latin typeface="Arial" panose="020B0604020202020204" pitchFamily="34" charset="0"/>
                <a:cs typeface="Arial" panose="020B0604020202020204" pitchFamily="34" charset="0"/>
              </a:rPr>
              <a:t> draw down: ~80-100 ppm) </a:t>
            </a:r>
          </a:p>
        </p:txBody>
      </p:sp>
      <p:sp>
        <p:nvSpPr>
          <p:cNvPr id="14" name="TextBox 13">
            <a:extLst>
              <a:ext uri="{FF2B5EF4-FFF2-40B4-BE49-F238E27FC236}">
                <a16:creationId xmlns:a16="http://schemas.microsoft.com/office/drawing/2014/main" id="{39E07A52-A6D3-4C8A-36E3-3463B156A3C0}"/>
              </a:ext>
            </a:extLst>
          </p:cNvPr>
          <p:cNvSpPr txBox="1"/>
          <p:nvPr/>
        </p:nvSpPr>
        <p:spPr>
          <a:xfrm>
            <a:off x="438935" y="1510478"/>
            <a:ext cx="2659702" cy="369332"/>
          </a:xfrm>
          <a:prstGeom prst="rect">
            <a:avLst/>
          </a:prstGeom>
          <a:noFill/>
        </p:spPr>
        <p:txBody>
          <a:bodyPr wrap="none" rtlCol="0">
            <a:spAutoFit/>
          </a:bodyPr>
          <a:lstStyle/>
          <a:p>
            <a:pPr algn="ctr"/>
            <a:r>
              <a:rPr lang="en-US" dirty="0"/>
              <a:t>Depending on volume…</a:t>
            </a:r>
          </a:p>
        </p:txBody>
      </p:sp>
      <p:grpSp>
        <p:nvGrpSpPr>
          <p:cNvPr id="15" name="Group 14">
            <a:extLst>
              <a:ext uri="{FF2B5EF4-FFF2-40B4-BE49-F238E27FC236}">
                <a16:creationId xmlns:a16="http://schemas.microsoft.com/office/drawing/2014/main" id="{00904B1D-9FBB-3011-D701-6E2678E76174}"/>
              </a:ext>
            </a:extLst>
          </p:cNvPr>
          <p:cNvGrpSpPr/>
          <p:nvPr/>
        </p:nvGrpSpPr>
        <p:grpSpPr>
          <a:xfrm>
            <a:off x="635281" y="4091833"/>
            <a:ext cx="2887499" cy="1998096"/>
            <a:chOff x="3194730" y="4102960"/>
            <a:chExt cx="2887499" cy="1998096"/>
          </a:xfrm>
        </p:grpSpPr>
        <p:pic>
          <p:nvPicPr>
            <p:cNvPr id="16" name="Picture 2">
              <a:extLst>
                <a:ext uri="{FF2B5EF4-FFF2-40B4-BE49-F238E27FC236}">
                  <a16:creationId xmlns:a16="http://schemas.microsoft.com/office/drawing/2014/main" id="{DCD88B7D-086F-9094-4B8F-7EE9BF5798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212" y="5320158"/>
              <a:ext cx="558017" cy="7808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9D55E8E-6A0E-D230-A1BF-1F7243F042D4}"/>
                </a:ext>
              </a:extLst>
            </p:cNvPr>
            <p:cNvSpPr txBox="1"/>
            <p:nvPr/>
          </p:nvSpPr>
          <p:spPr>
            <a:xfrm>
              <a:off x="3643638" y="5729191"/>
              <a:ext cx="1547218" cy="261610"/>
            </a:xfrm>
            <a:prstGeom prst="rect">
              <a:avLst/>
            </a:prstGeom>
            <a:noFill/>
          </p:spPr>
          <p:txBody>
            <a:bodyPr wrap="none" rtlCol="0">
              <a:spAutoFit/>
            </a:bodyPr>
            <a:lstStyle/>
            <a:p>
              <a:pPr algn="r"/>
              <a:r>
                <a:rPr lang="en-US" sz="1100" dirty="0"/>
                <a:t>Shankle et al., in prep</a:t>
              </a:r>
            </a:p>
          </p:txBody>
        </p:sp>
        <p:pic>
          <p:nvPicPr>
            <p:cNvPr id="18" name="Picture 17">
              <a:extLst>
                <a:ext uri="{FF2B5EF4-FFF2-40B4-BE49-F238E27FC236}">
                  <a16:creationId xmlns:a16="http://schemas.microsoft.com/office/drawing/2014/main" id="{85DBFE87-50A6-4BC2-E684-047AB284383B}"/>
                </a:ext>
              </a:extLst>
            </p:cNvPr>
            <p:cNvPicPr>
              <a:picLocks noChangeAspect="1"/>
            </p:cNvPicPr>
            <p:nvPr/>
          </p:nvPicPr>
          <p:blipFill>
            <a:blip r:embed="rId7"/>
            <a:srcRect t="143" b="-3"/>
            <a:stretch/>
          </p:blipFill>
          <p:spPr>
            <a:xfrm>
              <a:off x="3194730" y="4102960"/>
              <a:ext cx="2342829" cy="1588974"/>
            </a:xfrm>
            <a:prstGeom prst="rect">
              <a:avLst/>
            </a:prstGeom>
          </p:spPr>
        </p:pic>
      </p:grpSp>
      <p:sp>
        <p:nvSpPr>
          <p:cNvPr id="20" name="TextBox 19">
            <a:extLst>
              <a:ext uri="{FF2B5EF4-FFF2-40B4-BE49-F238E27FC236}">
                <a16:creationId xmlns:a16="http://schemas.microsoft.com/office/drawing/2014/main" id="{C40B9BB3-BD3D-7A89-AA64-010C5F9CB4BC}"/>
              </a:ext>
            </a:extLst>
          </p:cNvPr>
          <p:cNvSpPr txBox="1"/>
          <p:nvPr/>
        </p:nvSpPr>
        <p:spPr>
          <a:xfrm>
            <a:off x="1647036" y="3617788"/>
            <a:ext cx="319318" cy="369332"/>
          </a:xfrm>
          <a:prstGeom prst="rect">
            <a:avLst/>
          </a:prstGeom>
          <a:noFill/>
        </p:spPr>
        <p:txBody>
          <a:bodyPr wrap="none" rtlCol="0">
            <a:spAutoFit/>
          </a:bodyPr>
          <a:lstStyle/>
          <a:p>
            <a:r>
              <a:rPr lang="en-US" dirty="0"/>
              <a:t>+</a:t>
            </a:r>
          </a:p>
        </p:txBody>
      </p:sp>
      <p:sp>
        <p:nvSpPr>
          <p:cNvPr id="25" name="Rectangle 24">
            <a:extLst>
              <a:ext uri="{FF2B5EF4-FFF2-40B4-BE49-F238E27FC236}">
                <a16:creationId xmlns:a16="http://schemas.microsoft.com/office/drawing/2014/main" id="{417160C6-787D-8676-40D4-448438078EE5}"/>
              </a:ext>
            </a:extLst>
          </p:cNvPr>
          <p:cNvSpPr/>
          <p:nvPr/>
        </p:nvSpPr>
        <p:spPr>
          <a:xfrm>
            <a:off x="0" y="6156780"/>
            <a:ext cx="10699845" cy="689329"/>
          </a:xfrm>
          <a:prstGeom prst="rect">
            <a:avLst/>
          </a:prstGeom>
          <a:solidFill>
            <a:srgbClr val="025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u="sng" dirty="0">
                <a:solidFill>
                  <a:schemeClr val="bg1"/>
                </a:solidFill>
              </a:rPr>
              <a:t>Proxy data: deep-ocean C</a:t>
            </a:r>
            <a:r>
              <a:rPr lang="en-US" sz="1600" dirty="0">
                <a:solidFill>
                  <a:schemeClr val="bg1"/>
                </a:solidFill>
              </a:rPr>
              <a:t>      N. Pacific ventilation      N. Atlantic cooling      Slide 5/18     mgs23@st-andrews.ac.uk</a:t>
            </a:r>
          </a:p>
        </p:txBody>
      </p:sp>
    </p:spTree>
    <p:extLst>
      <p:ext uri="{BB962C8B-B14F-4D97-AF65-F5344CB8AC3E}">
        <p14:creationId xmlns:p14="http://schemas.microsoft.com/office/powerpoint/2010/main" val="156728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51FE9-F85E-BB42-786A-CB2A31D8C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406CFF-2143-CF23-3CFC-A58DA7966E8E}"/>
              </a:ext>
            </a:extLst>
          </p:cNvPr>
          <p:cNvSpPr>
            <a:spLocks noGrp="1"/>
          </p:cNvSpPr>
          <p:nvPr>
            <p:ph type="title"/>
          </p:nvPr>
        </p:nvSpPr>
        <p:spPr/>
        <p:txBody>
          <a:bodyPr/>
          <a:lstStyle/>
          <a:p>
            <a:r>
              <a:rPr lang="en-US" dirty="0"/>
              <a:t>Outline: S.O.’s role in glacial CO</a:t>
            </a:r>
            <a:r>
              <a:rPr lang="en-US" baseline="-25000" dirty="0"/>
              <a:t>2</a:t>
            </a:r>
            <a:r>
              <a:rPr lang="en-US" dirty="0"/>
              <a:t> change</a:t>
            </a:r>
          </a:p>
        </p:txBody>
      </p:sp>
      <p:sp>
        <p:nvSpPr>
          <p:cNvPr id="3" name="Content Placeholder 2">
            <a:extLst>
              <a:ext uri="{FF2B5EF4-FFF2-40B4-BE49-F238E27FC236}">
                <a16:creationId xmlns:a16="http://schemas.microsoft.com/office/drawing/2014/main" id="{9BD06D51-9D2F-687B-454E-6A4F6C89126E}"/>
              </a:ext>
            </a:extLst>
          </p:cNvPr>
          <p:cNvSpPr>
            <a:spLocks noGrp="1"/>
          </p:cNvSpPr>
          <p:nvPr>
            <p:ph idx="1"/>
          </p:nvPr>
        </p:nvSpPr>
        <p:spPr>
          <a:xfrm>
            <a:off x="370365" y="1825625"/>
            <a:ext cx="5046920" cy="1157853"/>
          </a:xfrm>
        </p:spPr>
        <p:txBody>
          <a:bodyPr/>
          <a:lstStyle/>
          <a:p>
            <a:pPr marL="0" indent="0">
              <a:buNone/>
            </a:pPr>
            <a:r>
              <a:rPr lang="en-US" sz="3000" dirty="0"/>
              <a:t>Document and quantify deep ocean carbon</a:t>
            </a:r>
          </a:p>
          <a:p>
            <a:pPr marL="457200" lvl="1" indent="0">
              <a:buNone/>
            </a:pPr>
            <a:endParaRPr lang="en-US" sz="2000" dirty="0"/>
          </a:p>
        </p:txBody>
      </p:sp>
      <p:sp>
        <p:nvSpPr>
          <p:cNvPr id="7" name="Content Placeholder 2">
            <a:extLst>
              <a:ext uri="{FF2B5EF4-FFF2-40B4-BE49-F238E27FC236}">
                <a16:creationId xmlns:a16="http://schemas.microsoft.com/office/drawing/2014/main" id="{6AFB4F2F-4568-838D-01A5-695EF8324591}"/>
              </a:ext>
            </a:extLst>
          </p:cNvPr>
          <p:cNvSpPr txBox="1">
            <a:spLocks/>
          </p:cNvSpPr>
          <p:nvPr/>
        </p:nvSpPr>
        <p:spPr>
          <a:xfrm>
            <a:off x="5482479" y="1825625"/>
            <a:ext cx="6604593"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39750" indent="-530225">
              <a:spcBef>
                <a:spcPts val="0"/>
              </a:spcBef>
              <a:spcAft>
                <a:spcPts val="2400"/>
              </a:spcAft>
              <a:buNone/>
            </a:pPr>
            <a:r>
              <a:rPr lang="en-US" sz="2400" dirty="0"/>
              <a:t>(1) New proxy record: tight coupling between atmospheric and deep-ocean carbon</a:t>
            </a:r>
          </a:p>
        </p:txBody>
      </p:sp>
      <p:sp>
        <p:nvSpPr>
          <p:cNvPr id="8" name="Content Placeholder 2">
            <a:extLst>
              <a:ext uri="{FF2B5EF4-FFF2-40B4-BE49-F238E27FC236}">
                <a16:creationId xmlns:a16="http://schemas.microsoft.com/office/drawing/2014/main" id="{AF552F80-EC9A-E333-C424-1EF0BFB3161E}"/>
              </a:ext>
            </a:extLst>
          </p:cNvPr>
          <p:cNvSpPr txBox="1">
            <a:spLocks/>
          </p:cNvSpPr>
          <p:nvPr/>
        </p:nvSpPr>
        <p:spPr>
          <a:xfrm>
            <a:off x="5482479" y="3516313"/>
            <a:ext cx="6794466" cy="2628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68338" indent="-658813">
              <a:spcBef>
                <a:spcPts val="0"/>
              </a:spcBef>
              <a:spcAft>
                <a:spcPts val="2400"/>
              </a:spcAft>
              <a:buNone/>
            </a:pPr>
            <a:r>
              <a:rPr lang="en-US" sz="2400" dirty="0"/>
              <a:t>(2) N. Pacific ventilation (glacial proxy data)</a:t>
            </a:r>
            <a:br>
              <a:rPr lang="en-US" sz="2400" dirty="0"/>
            </a:br>
            <a:r>
              <a:rPr lang="en-US" sz="2400" dirty="0">
                <a:sym typeface="Wingdings" pitchFamily="2" charset="2"/>
              </a:rPr>
              <a:t> </a:t>
            </a:r>
            <a:r>
              <a:rPr lang="en-US" sz="2400" dirty="0"/>
              <a:t>reduces carbon load of upwelling S.O. waters, reducing outgassing </a:t>
            </a:r>
            <a:br>
              <a:rPr lang="en-US" sz="2400" dirty="0"/>
            </a:br>
            <a:r>
              <a:rPr lang="en-US" sz="1800" i="1" dirty="0"/>
              <a:t>(intermediate-complexity Earth system models)</a:t>
            </a:r>
            <a:endParaRPr lang="en-US" sz="1800" dirty="0"/>
          </a:p>
          <a:p>
            <a:pPr marL="668338" indent="-658813">
              <a:spcBef>
                <a:spcPts val="0"/>
              </a:spcBef>
              <a:spcAft>
                <a:spcPts val="2400"/>
              </a:spcAft>
              <a:buNone/>
            </a:pPr>
            <a:r>
              <a:rPr lang="en-US" sz="2400" dirty="0"/>
              <a:t>(3) N. Atlantic cooling </a:t>
            </a:r>
            <a:br>
              <a:rPr lang="en-US" sz="2400" dirty="0"/>
            </a:br>
            <a:r>
              <a:rPr lang="en-US" sz="2400" dirty="0">
                <a:sym typeface="Wingdings" pitchFamily="2" charset="2"/>
              </a:rPr>
              <a:t></a:t>
            </a:r>
            <a:r>
              <a:rPr lang="en-US" sz="2400" dirty="0"/>
              <a:t> glacial-like changes in S.O., </a:t>
            </a:r>
            <a:r>
              <a:rPr lang="en-US" sz="2400" dirty="0" err="1"/>
              <a:t>atms</a:t>
            </a:r>
            <a:r>
              <a:rPr lang="en-US" sz="2400" dirty="0"/>
              <a:t>. CO</a:t>
            </a:r>
            <a:r>
              <a:rPr lang="en-US" sz="2400" baseline="-25000" dirty="0"/>
              <a:t>2</a:t>
            </a:r>
            <a:r>
              <a:rPr lang="en-US" sz="2400" dirty="0"/>
              <a:t> </a:t>
            </a:r>
            <a:r>
              <a:rPr lang="en-US" sz="1800" i="1" dirty="0"/>
              <a:t>(idealized model)</a:t>
            </a:r>
            <a:endParaRPr lang="en-US" sz="2400" i="1" dirty="0"/>
          </a:p>
        </p:txBody>
      </p:sp>
      <p:sp>
        <p:nvSpPr>
          <p:cNvPr id="11" name="Content Placeholder 2">
            <a:extLst>
              <a:ext uri="{FF2B5EF4-FFF2-40B4-BE49-F238E27FC236}">
                <a16:creationId xmlns:a16="http://schemas.microsoft.com/office/drawing/2014/main" id="{474B9E4F-9B64-DA8B-969B-3AB0560F1736}"/>
              </a:ext>
            </a:extLst>
          </p:cNvPr>
          <p:cNvSpPr txBox="1">
            <a:spLocks/>
          </p:cNvSpPr>
          <p:nvPr/>
        </p:nvSpPr>
        <p:spPr>
          <a:xfrm>
            <a:off x="370364" y="3516314"/>
            <a:ext cx="5217043" cy="19700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000" dirty="0"/>
              <a:t>Understand driving processes behind it</a:t>
            </a:r>
          </a:p>
          <a:p>
            <a:pPr lvl="1">
              <a:buFontTx/>
              <a:buChar char="-"/>
            </a:pPr>
            <a:r>
              <a:rPr lang="en-US" sz="2000" dirty="0"/>
              <a:t>Northern-Southern Hemisphere connections: remote regions influencing S.O. processes.</a:t>
            </a:r>
          </a:p>
          <a:p>
            <a:pPr lvl="1">
              <a:buFontTx/>
              <a:buChar char="-"/>
            </a:pPr>
            <a:endParaRPr lang="en-US" sz="2000" dirty="0"/>
          </a:p>
          <a:p>
            <a:pPr marL="457200" lvl="1" indent="0">
              <a:buFont typeface="Arial"/>
              <a:buNone/>
            </a:pPr>
            <a:endParaRPr lang="en-US" sz="2000" dirty="0"/>
          </a:p>
        </p:txBody>
      </p:sp>
      <p:sp>
        <p:nvSpPr>
          <p:cNvPr id="14" name="Rectangle 13">
            <a:extLst>
              <a:ext uri="{FF2B5EF4-FFF2-40B4-BE49-F238E27FC236}">
                <a16:creationId xmlns:a16="http://schemas.microsoft.com/office/drawing/2014/main" id="{2996D812-1756-34C4-3CA7-80F663F1000A}"/>
              </a:ext>
            </a:extLst>
          </p:cNvPr>
          <p:cNvSpPr/>
          <p:nvPr/>
        </p:nvSpPr>
        <p:spPr>
          <a:xfrm>
            <a:off x="0" y="6156780"/>
            <a:ext cx="10699845" cy="689329"/>
          </a:xfrm>
          <a:prstGeom prst="rect">
            <a:avLst/>
          </a:prstGeom>
          <a:solidFill>
            <a:srgbClr val="025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Proxy data: deep-ocean C      N. Pacific ventilation      N. Atlantic cooling      Slide 6/18     mgs23@st-andrews.ac.uk</a:t>
            </a:r>
          </a:p>
        </p:txBody>
      </p:sp>
    </p:spTree>
    <p:extLst>
      <p:ext uri="{BB962C8B-B14F-4D97-AF65-F5344CB8AC3E}">
        <p14:creationId xmlns:p14="http://schemas.microsoft.com/office/powerpoint/2010/main" val="3575361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CD084-92D0-B6E7-66C8-2B72E16902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E2E547-0CDF-0193-B1DC-9A8A2FDE61C7}"/>
              </a:ext>
            </a:extLst>
          </p:cNvPr>
          <p:cNvSpPr>
            <a:spLocks noGrp="1"/>
          </p:cNvSpPr>
          <p:nvPr>
            <p:ph type="title"/>
          </p:nvPr>
        </p:nvSpPr>
        <p:spPr/>
        <p:txBody>
          <a:bodyPr/>
          <a:lstStyle/>
          <a:p>
            <a:r>
              <a:rPr lang="en-US" dirty="0"/>
              <a:t>Outline: S.O.’s role in glacial CO</a:t>
            </a:r>
            <a:r>
              <a:rPr lang="en-US" baseline="-25000" dirty="0"/>
              <a:t>2</a:t>
            </a:r>
            <a:r>
              <a:rPr lang="en-US" dirty="0"/>
              <a:t> change</a:t>
            </a:r>
          </a:p>
        </p:txBody>
      </p:sp>
      <p:sp>
        <p:nvSpPr>
          <p:cNvPr id="3" name="Content Placeholder 2">
            <a:extLst>
              <a:ext uri="{FF2B5EF4-FFF2-40B4-BE49-F238E27FC236}">
                <a16:creationId xmlns:a16="http://schemas.microsoft.com/office/drawing/2014/main" id="{4795528C-F016-4B21-B986-E91C457834FC}"/>
              </a:ext>
            </a:extLst>
          </p:cNvPr>
          <p:cNvSpPr>
            <a:spLocks noGrp="1"/>
          </p:cNvSpPr>
          <p:nvPr>
            <p:ph idx="1"/>
          </p:nvPr>
        </p:nvSpPr>
        <p:spPr>
          <a:xfrm>
            <a:off x="370365" y="1825625"/>
            <a:ext cx="5046920" cy="1157853"/>
          </a:xfrm>
        </p:spPr>
        <p:txBody>
          <a:bodyPr/>
          <a:lstStyle/>
          <a:p>
            <a:pPr marL="0" indent="0">
              <a:buNone/>
            </a:pPr>
            <a:r>
              <a:rPr lang="en-US" sz="3000" dirty="0"/>
              <a:t>Document and quantify deep ocean carbon</a:t>
            </a:r>
          </a:p>
          <a:p>
            <a:pPr marL="457200" lvl="1" indent="0">
              <a:buNone/>
            </a:pPr>
            <a:endParaRPr lang="en-US" sz="2000" dirty="0"/>
          </a:p>
        </p:txBody>
      </p:sp>
      <p:sp>
        <p:nvSpPr>
          <p:cNvPr id="7" name="Content Placeholder 2">
            <a:extLst>
              <a:ext uri="{FF2B5EF4-FFF2-40B4-BE49-F238E27FC236}">
                <a16:creationId xmlns:a16="http://schemas.microsoft.com/office/drawing/2014/main" id="{A4EC59EA-0F05-0BE8-5BF6-7DB012D42DD9}"/>
              </a:ext>
            </a:extLst>
          </p:cNvPr>
          <p:cNvSpPr txBox="1">
            <a:spLocks/>
          </p:cNvSpPr>
          <p:nvPr/>
        </p:nvSpPr>
        <p:spPr>
          <a:xfrm>
            <a:off x="5482479" y="1825625"/>
            <a:ext cx="6604593"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39750" indent="-530225">
              <a:spcBef>
                <a:spcPts val="0"/>
              </a:spcBef>
              <a:spcAft>
                <a:spcPts val="2400"/>
              </a:spcAft>
              <a:buNone/>
            </a:pPr>
            <a:r>
              <a:rPr lang="en-US" sz="2400" dirty="0"/>
              <a:t>(1) New proxy record: tight coupling between atmospheric and deep-ocean carbon</a:t>
            </a:r>
          </a:p>
        </p:txBody>
      </p:sp>
      <p:sp>
        <p:nvSpPr>
          <p:cNvPr id="8" name="Content Placeholder 2">
            <a:extLst>
              <a:ext uri="{FF2B5EF4-FFF2-40B4-BE49-F238E27FC236}">
                <a16:creationId xmlns:a16="http://schemas.microsoft.com/office/drawing/2014/main" id="{052BE877-9F4F-6166-1078-77C695B0720F}"/>
              </a:ext>
            </a:extLst>
          </p:cNvPr>
          <p:cNvSpPr txBox="1">
            <a:spLocks/>
          </p:cNvSpPr>
          <p:nvPr/>
        </p:nvSpPr>
        <p:spPr>
          <a:xfrm>
            <a:off x="5482479" y="3516313"/>
            <a:ext cx="6794466" cy="2628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68338" indent="-658813">
              <a:spcBef>
                <a:spcPts val="0"/>
              </a:spcBef>
              <a:spcAft>
                <a:spcPts val="2400"/>
              </a:spcAft>
              <a:buNone/>
            </a:pPr>
            <a:r>
              <a:rPr lang="en-US" sz="2400" b="1" dirty="0"/>
              <a:t>(2) N. Pacific ventilation (glacial proxy data)</a:t>
            </a:r>
            <a:br>
              <a:rPr lang="en-US" sz="2400" b="1" dirty="0"/>
            </a:br>
            <a:r>
              <a:rPr lang="en-US" sz="2400" b="1" dirty="0">
                <a:sym typeface="Wingdings" pitchFamily="2" charset="2"/>
              </a:rPr>
              <a:t> </a:t>
            </a:r>
            <a:r>
              <a:rPr lang="en-US" sz="2400" b="1" dirty="0"/>
              <a:t>reduces carbon load of upwelling S.O. waters, reducing outgassing </a:t>
            </a:r>
            <a:br>
              <a:rPr lang="en-US" sz="2400" b="1" dirty="0"/>
            </a:br>
            <a:r>
              <a:rPr lang="en-US" sz="1800" b="1" i="1" dirty="0"/>
              <a:t>(intermediate-complexity Earth system models)</a:t>
            </a:r>
            <a:endParaRPr lang="en-US" sz="1800" b="1" dirty="0"/>
          </a:p>
          <a:p>
            <a:pPr marL="668338" indent="-658813">
              <a:spcBef>
                <a:spcPts val="0"/>
              </a:spcBef>
              <a:spcAft>
                <a:spcPts val="2400"/>
              </a:spcAft>
              <a:buNone/>
            </a:pPr>
            <a:r>
              <a:rPr lang="en-US" sz="2400" dirty="0"/>
              <a:t>(3) N. Atlantic cooling </a:t>
            </a:r>
            <a:br>
              <a:rPr lang="en-US" sz="2400" dirty="0"/>
            </a:br>
            <a:r>
              <a:rPr lang="en-US" sz="2400" dirty="0">
                <a:sym typeface="Wingdings" pitchFamily="2" charset="2"/>
              </a:rPr>
              <a:t></a:t>
            </a:r>
            <a:r>
              <a:rPr lang="en-US" sz="2400" dirty="0"/>
              <a:t> glacial-like changes in S.O., </a:t>
            </a:r>
            <a:r>
              <a:rPr lang="en-US" sz="2400" dirty="0" err="1"/>
              <a:t>atms</a:t>
            </a:r>
            <a:r>
              <a:rPr lang="en-US" sz="2400" dirty="0"/>
              <a:t>. CO</a:t>
            </a:r>
            <a:r>
              <a:rPr lang="en-US" sz="2400" baseline="-25000" dirty="0"/>
              <a:t>2</a:t>
            </a:r>
            <a:r>
              <a:rPr lang="en-US" sz="2400" dirty="0"/>
              <a:t> </a:t>
            </a:r>
            <a:r>
              <a:rPr lang="en-US" sz="1800" i="1" dirty="0"/>
              <a:t>(idealized model)</a:t>
            </a:r>
            <a:endParaRPr lang="en-US" sz="2400" i="1" dirty="0"/>
          </a:p>
        </p:txBody>
      </p:sp>
      <p:sp>
        <p:nvSpPr>
          <p:cNvPr id="11" name="Content Placeholder 2">
            <a:extLst>
              <a:ext uri="{FF2B5EF4-FFF2-40B4-BE49-F238E27FC236}">
                <a16:creationId xmlns:a16="http://schemas.microsoft.com/office/drawing/2014/main" id="{4A2F1C78-58B7-8582-CD2B-60272EAE7548}"/>
              </a:ext>
            </a:extLst>
          </p:cNvPr>
          <p:cNvSpPr txBox="1">
            <a:spLocks/>
          </p:cNvSpPr>
          <p:nvPr/>
        </p:nvSpPr>
        <p:spPr>
          <a:xfrm>
            <a:off x="370364" y="3516314"/>
            <a:ext cx="5217043" cy="19700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000" dirty="0"/>
              <a:t>Understand driving processes behind it</a:t>
            </a:r>
          </a:p>
          <a:p>
            <a:pPr lvl="1">
              <a:buFontTx/>
              <a:buChar char="-"/>
            </a:pPr>
            <a:r>
              <a:rPr lang="en-US" sz="2000" dirty="0"/>
              <a:t>Northern-Southern Hemisphere connections: remote regions influencing S.O. processes.</a:t>
            </a:r>
          </a:p>
          <a:p>
            <a:pPr lvl="1">
              <a:buFontTx/>
              <a:buChar char="-"/>
            </a:pPr>
            <a:endParaRPr lang="en-US" sz="2000" dirty="0"/>
          </a:p>
          <a:p>
            <a:pPr marL="457200" lvl="1" indent="0">
              <a:buFont typeface="Arial"/>
              <a:buNone/>
            </a:pPr>
            <a:endParaRPr lang="en-US" sz="2000" dirty="0"/>
          </a:p>
        </p:txBody>
      </p:sp>
      <p:sp>
        <p:nvSpPr>
          <p:cNvPr id="15" name="Rectangle 14">
            <a:extLst>
              <a:ext uri="{FF2B5EF4-FFF2-40B4-BE49-F238E27FC236}">
                <a16:creationId xmlns:a16="http://schemas.microsoft.com/office/drawing/2014/main" id="{366C6F75-4C39-5139-D0FB-384F3C0B28F0}"/>
              </a:ext>
            </a:extLst>
          </p:cNvPr>
          <p:cNvSpPr/>
          <p:nvPr/>
        </p:nvSpPr>
        <p:spPr>
          <a:xfrm>
            <a:off x="0" y="6156780"/>
            <a:ext cx="10699845" cy="689329"/>
          </a:xfrm>
          <a:prstGeom prst="rect">
            <a:avLst/>
          </a:prstGeom>
          <a:solidFill>
            <a:srgbClr val="025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Proxy data: deep-ocean C      N. Pacific ventilation      N. Atlantic cooling      Slide 7/18     mgs23@st-andrews.ac.uk</a:t>
            </a:r>
          </a:p>
        </p:txBody>
      </p:sp>
    </p:spTree>
    <p:extLst>
      <p:ext uri="{BB962C8B-B14F-4D97-AF65-F5344CB8AC3E}">
        <p14:creationId xmlns:p14="http://schemas.microsoft.com/office/powerpoint/2010/main" val="589803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162946AE-A568-EFB7-63CE-9581DC87EB3D}"/>
              </a:ext>
            </a:extLst>
          </p:cNvPr>
          <p:cNvGrpSpPr/>
          <p:nvPr/>
        </p:nvGrpSpPr>
        <p:grpSpPr>
          <a:xfrm>
            <a:off x="4648194" y="1644065"/>
            <a:ext cx="7483363" cy="4480413"/>
            <a:chOff x="4648194" y="1644065"/>
            <a:chExt cx="7483363" cy="4480413"/>
          </a:xfrm>
        </p:grpSpPr>
        <p:grpSp>
          <p:nvGrpSpPr>
            <p:cNvPr id="4" name="Group 3">
              <a:extLst>
                <a:ext uri="{FF2B5EF4-FFF2-40B4-BE49-F238E27FC236}">
                  <a16:creationId xmlns:a16="http://schemas.microsoft.com/office/drawing/2014/main" id="{49A97555-F9A2-F426-07D9-E71B2EC6FEF7}"/>
                </a:ext>
              </a:extLst>
            </p:cNvPr>
            <p:cNvGrpSpPr/>
            <p:nvPr/>
          </p:nvGrpSpPr>
          <p:grpSpPr>
            <a:xfrm>
              <a:off x="4648194" y="1644065"/>
              <a:ext cx="6323252" cy="4092309"/>
              <a:chOff x="5120815" y="1492112"/>
              <a:chExt cx="6323252" cy="4092309"/>
            </a:xfrm>
          </p:grpSpPr>
          <p:grpSp>
            <p:nvGrpSpPr>
              <p:cNvPr id="7" name="Group 6">
                <a:extLst>
                  <a:ext uri="{FF2B5EF4-FFF2-40B4-BE49-F238E27FC236}">
                    <a16:creationId xmlns:a16="http://schemas.microsoft.com/office/drawing/2014/main" id="{3C0C4978-9F72-B36F-B97E-8B0F77E55328}"/>
                  </a:ext>
                </a:extLst>
              </p:cNvPr>
              <p:cNvGrpSpPr/>
              <p:nvPr/>
            </p:nvGrpSpPr>
            <p:grpSpPr>
              <a:xfrm>
                <a:off x="5120815" y="1854876"/>
                <a:ext cx="6323252" cy="3729545"/>
                <a:chOff x="5204232" y="1525449"/>
                <a:chExt cx="5433967" cy="3106318"/>
              </a:xfrm>
            </p:grpSpPr>
            <p:pic>
              <p:nvPicPr>
                <p:cNvPr id="9" name="Picture 8" descr="Details are in the caption following the image">
                  <a:extLst>
                    <a:ext uri="{FF2B5EF4-FFF2-40B4-BE49-F238E27FC236}">
                      <a16:creationId xmlns:a16="http://schemas.microsoft.com/office/drawing/2014/main" id="{4B5391BA-BB56-D793-A9C1-5676E50C88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504"/>
                <a:stretch/>
              </p:blipFill>
              <p:spPr bwMode="auto">
                <a:xfrm>
                  <a:off x="5204232" y="1525449"/>
                  <a:ext cx="5433967" cy="308931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6BC650E-F409-AEAE-3777-F39F5E77D56F}"/>
                    </a:ext>
                  </a:extLst>
                </p:cNvPr>
                <p:cNvSpPr/>
                <p:nvPr/>
              </p:nvSpPr>
              <p:spPr>
                <a:xfrm>
                  <a:off x="7142159" y="4428674"/>
                  <a:ext cx="1790683" cy="203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D3AF737B-C117-E826-1E26-F1FC7ECF0D25}"/>
                  </a:ext>
                </a:extLst>
              </p:cNvPr>
              <p:cNvSpPr txBox="1"/>
              <p:nvPr/>
            </p:nvSpPr>
            <p:spPr>
              <a:xfrm>
                <a:off x="6410320" y="1492112"/>
                <a:ext cx="3435556" cy="307777"/>
              </a:xfrm>
              <a:prstGeom prst="rect">
                <a:avLst/>
              </a:prstGeom>
              <a:noFill/>
            </p:spPr>
            <p:txBody>
              <a:bodyPr wrap="none" rtlCol="0">
                <a:spAutoFit/>
              </a:bodyPr>
              <a:lstStyle/>
              <a:p>
                <a:r>
                  <a:rPr lang="en-US" sz="1400" dirty="0"/>
                  <a:t>Modern-day global ocean carbon content</a:t>
                </a:r>
              </a:p>
            </p:txBody>
          </p:sp>
        </p:grpSp>
        <p:sp>
          <p:nvSpPr>
            <p:cNvPr id="42" name="TextBox 41">
              <a:extLst>
                <a:ext uri="{FF2B5EF4-FFF2-40B4-BE49-F238E27FC236}">
                  <a16:creationId xmlns:a16="http://schemas.microsoft.com/office/drawing/2014/main" id="{2D310EAF-F646-6DC5-526A-619AD8C3492A}"/>
                </a:ext>
              </a:extLst>
            </p:cNvPr>
            <p:cNvSpPr txBox="1"/>
            <p:nvPr/>
          </p:nvSpPr>
          <p:spPr>
            <a:xfrm>
              <a:off x="10935535" y="5478147"/>
              <a:ext cx="1196022" cy="646331"/>
            </a:xfrm>
            <a:prstGeom prst="rect">
              <a:avLst/>
            </a:prstGeom>
            <a:noFill/>
          </p:spPr>
          <p:txBody>
            <a:bodyPr wrap="square" rtlCol="0">
              <a:spAutoFit/>
            </a:bodyPr>
            <a:lstStyle/>
            <a:p>
              <a:r>
                <a:rPr lang="en-US" sz="900" i="1" dirty="0"/>
                <a:t>Chen et al., 2022</a:t>
              </a:r>
            </a:p>
            <a:p>
              <a:r>
                <a:rPr lang="en-US" sz="900" i="1" dirty="0"/>
                <a:t>GLODAPv2</a:t>
              </a:r>
            </a:p>
            <a:p>
              <a:r>
                <a:rPr lang="en-US" sz="900" i="1" dirty="0"/>
                <a:t>See also Prend et al., 2022</a:t>
              </a:r>
            </a:p>
          </p:txBody>
        </p:sp>
      </p:grpSp>
      <p:sp>
        <p:nvSpPr>
          <p:cNvPr id="2" name="Title 1">
            <a:extLst>
              <a:ext uri="{FF2B5EF4-FFF2-40B4-BE49-F238E27FC236}">
                <a16:creationId xmlns:a16="http://schemas.microsoft.com/office/drawing/2014/main" id="{F822BD15-1E31-A59E-2963-7E268F5F31C2}"/>
              </a:ext>
            </a:extLst>
          </p:cNvPr>
          <p:cNvSpPr>
            <a:spLocks noGrp="1"/>
          </p:cNvSpPr>
          <p:nvPr>
            <p:ph type="title"/>
          </p:nvPr>
        </p:nvSpPr>
        <p:spPr/>
        <p:txBody>
          <a:bodyPr>
            <a:normAutofit/>
          </a:bodyPr>
          <a:lstStyle/>
          <a:p>
            <a:r>
              <a:rPr lang="en-US" sz="3200" dirty="0"/>
              <a:t>(Today) Poorly-ventilated N. Pacific dominates carbon supply to Southern Ocean outgassing</a:t>
            </a:r>
          </a:p>
        </p:txBody>
      </p:sp>
      <p:sp>
        <p:nvSpPr>
          <p:cNvPr id="11" name="TextBox 10">
            <a:extLst>
              <a:ext uri="{FF2B5EF4-FFF2-40B4-BE49-F238E27FC236}">
                <a16:creationId xmlns:a16="http://schemas.microsoft.com/office/drawing/2014/main" id="{0457C744-379F-908F-6FC1-990532D3567A}"/>
              </a:ext>
            </a:extLst>
          </p:cNvPr>
          <p:cNvSpPr txBox="1"/>
          <p:nvPr/>
        </p:nvSpPr>
        <p:spPr>
          <a:xfrm>
            <a:off x="9243109" y="1605138"/>
            <a:ext cx="2920588" cy="984885"/>
          </a:xfrm>
          <a:prstGeom prst="rect">
            <a:avLst/>
          </a:prstGeom>
          <a:noFill/>
        </p:spPr>
        <p:txBody>
          <a:bodyPr wrap="square" rtlCol="0">
            <a:spAutoFit/>
          </a:bodyPr>
          <a:lstStyle/>
          <a:p>
            <a:pPr>
              <a:spcAft>
                <a:spcPts val="600"/>
              </a:spcAft>
            </a:pPr>
            <a:r>
              <a:rPr lang="en-US" sz="1200" i="1" dirty="0">
                <a:solidFill>
                  <a:schemeClr val="tx2"/>
                </a:solidFill>
              </a:rPr>
              <a:t>PCO</a:t>
            </a:r>
            <a:r>
              <a:rPr lang="en-US" sz="1200" i="1" baseline="-25000" dirty="0">
                <a:solidFill>
                  <a:schemeClr val="tx2"/>
                </a:solidFill>
              </a:rPr>
              <a:t>2</a:t>
            </a:r>
            <a:r>
              <a:rPr lang="en-US" sz="1200" i="1" dirty="0">
                <a:solidFill>
                  <a:schemeClr val="tx2"/>
                </a:solidFill>
              </a:rPr>
              <a:t> = “potential pCO</a:t>
            </a:r>
            <a:r>
              <a:rPr lang="en-US" sz="1200" i="1" baseline="-25000" dirty="0">
                <a:solidFill>
                  <a:schemeClr val="tx2"/>
                </a:solidFill>
              </a:rPr>
              <a:t>2</a:t>
            </a:r>
            <a:r>
              <a:rPr lang="en-US" sz="1200" i="1" dirty="0">
                <a:solidFill>
                  <a:schemeClr val="tx2"/>
                </a:solidFill>
              </a:rPr>
              <a:t>” (corrects for compressive effects with depth)</a:t>
            </a:r>
          </a:p>
          <a:p>
            <a:pPr>
              <a:spcAft>
                <a:spcPts val="600"/>
              </a:spcAft>
            </a:pPr>
            <a:r>
              <a:rPr lang="en-US" sz="1200" i="1" dirty="0" err="1">
                <a:solidFill>
                  <a:schemeClr val="tx2"/>
                </a:solidFill>
              </a:rPr>
              <a:t>Δ</a:t>
            </a:r>
            <a:r>
              <a:rPr lang="en-US" sz="1200" i="1" dirty="0">
                <a:solidFill>
                  <a:schemeClr val="tx2"/>
                </a:solidFill>
              </a:rPr>
              <a:t> = in excess of a 400 μatm atmosphere</a:t>
            </a:r>
          </a:p>
          <a:p>
            <a:pPr>
              <a:spcAft>
                <a:spcPts val="600"/>
              </a:spcAft>
            </a:pPr>
            <a:r>
              <a:rPr lang="en-US" sz="1200" i="1" dirty="0">
                <a:solidFill>
                  <a:schemeClr val="tx2"/>
                </a:solidFill>
              </a:rPr>
              <a:t>== Outgassing potential at surface</a:t>
            </a:r>
          </a:p>
        </p:txBody>
      </p:sp>
      <p:grpSp>
        <p:nvGrpSpPr>
          <p:cNvPr id="12" name="Group 11">
            <a:extLst>
              <a:ext uri="{FF2B5EF4-FFF2-40B4-BE49-F238E27FC236}">
                <a16:creationId xmlns:a16="http://schemas.microsoft.com/office/drawing/2014/main" id="{BDF2D73C-CD08-5A47-96E5-79475FF2D50A}"/>
              </a:ext>
            </a:extLst>
          </p:cNvPr>
          <p:cNvGrpSpPr/>
          <p:nvPr/>
        </p:nvGrpSpPr>
        <p:grpSpPr>
          <a:xfrm>
            <a:off x="5101701" y="3843153"/>
            <a:ext cx="1750220" cy="812475"/>
            <a:chOff x="608330" y="3486068"/>
            <a:chExt cx="1750220" cy="812475"/>
          </a:xfrm>
        </p:grpSpPr>
        <p:sp>
          <p:nvSpPr>
            <p:cNvPr id="13" name="Freeform 12">
              <a:extLst>
                <a:ext uri="{FF2B5EF4-FFF2-40B4-BE49-F238E27FC236}">
                  <a16:creationId xmlns:a16="http://schemas.microsoft.com/office/drawing/2014/main" id="{7CBD3DEF-9B23-0C4D-3586-ED4B6B603511}"/>
                </a:ext>
              </a:extLst>
            </p:cNvPr>
            <p:cNvSpPr/>
            <p:nvPr/>
          </p:nvSpPr>
          <p:spPr>
            <a:xfrm>
              <a:off x="608330" y="3486068"/>
              <a:ext cx="1750220" cy="812475"/>
            </a:xfrm>
            <a:custGeom>
              <a:avLst/>
              <a:gdLst>
                <a:gd name="connsiteX0" fmla="*/ 700304 w 1407314"/>
                <a:gd name="connsiteY0" fmla="*/ 0 h 831328"/>
                <a:gd name="connsiteX1" fmla="*/ 219537 w 1407314"/>
                <a:gd name="connsiteY1" fmla="*/ 122548 h 831328"/>
                <a:gd name="connsiteX2" fmla="*/ 31001 w 1407314"/>
                <a:gd name="connsiteY2" fmla="*/ 254523 h 831328"/>
                <a:gd name="connsiteX3" fmla="*/ 12147 w 1407314"/>
                <a:gd name="connsiteY3" fmla="*/ 575035 h 831328"/>
                <a:gd name="connsiteX4" fmla="*/ 153550 w 1407314"/>
                <a:gd name="connsiteY4" fmla="*/ 801278 h 831328"/>
                <a:gd name="connsiteX5" fmla="*/ 502341 w 1407314"/>
                <a:gd name="connsiteY5" fmla="*/ 791851 h 831328"/>
                <a:gd name="connsiteX6" fmla="*/ 1407314 w 1407314"/>
                <a:gd name="connsiteY6" fmla="*/ 461913 h 831328"/>
                <a:gd name="connsiteX0" fmla="*/ 700304 w 1756106"/>
                <a:gd name="connsiteY0" fmla="*/ 0 h 831328"/>
                <a:gd name="connsiteX1" fmla="*/ 219537 w 1756106"/>
                <a:gd name="connsiteY1" fmla="*/ 122548 h 831328"/>
                <a:gd name="connsiteX2" fmla="*/ 31001 w 1756106"/>
                <a:gd name="connsiteY2" fmla="*/ 254523 h 831328"/>
                <a:gd name="connsiteX3" fmla="*/ 12147 w 1756106"/>
                <a:gd name="connsiteY3" fmla="*/ 575035 h 831328"/>
                <a:gd name="connsiteX4" fmla="*/ 153550 w 1756106"/>
                <a:gd name="connsiteY4" fmla="*/ 801278 h 831328"/>
                <a:gd name="connsiteX5" fmla="*/ 502341 w 1756106"/>
                <a:gd name="connsiteY5" fmla="*/ 791851 h 831328"/>
                <a:gd name="connsiteX6" fmla="*/ 1756106 w 1756106"/>
                <a:gd name="connsiteY6" fmla="*/ 320511 h 831328"/>
                <a:gd name="connsiteX0" fmla="*/ 568329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21194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21194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15308 w 1750220"/>
                <a:gd name="connsiteY0" fmla="*/ 0 h 812475"/>
                <a:gd name="connsiteX1" fmla="*/ 213651 w 1750220"/>
                <a:gd name="connsiteY1" fmla="*/ 103695 h 812475"/>
                <a:gd name="connsiteX2" fmla="*/ 43969 w 1750220"/>
                <a:gd name="connsiteY2" fmla="*/ 273378 h 812475"/>
                <a:gd name="connsiteX3" fmla="*/ 6261 w 1750220"/>
                <a:gd name="connsiteY3" fmla="*/ 556182 h 812475"/>
                <a:gd name="connsiteX4" fmla="*/ 147664 w 1750220"/>
                <a:gd name="connsiteY4" fmla="*/ 782425 h 812475"/>
                <a:gd name="connsiteX5" fmla="*/ 496455 w 1750220"/>
                <a:gd name="connsiteY5" fmla="*/ 772998 h 812475"/>
                <a:gd name="connsiteX6" fmla="*/ 1750220 w 1750220"/>
                <a:gd name="connsiteY6" fmla="*/ 301658 h 81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0220" h="812475">
                  <a:moveTo>
                    <a:pt x="515308" y="0"/>
                  </a:moveTo>
                  <a:cubicBezTo>
                    <a:pt x="340126" y="58917"/>
                    <a:pt x="292207" y="58132"/>
                    <a:pt x="213651" y="103695"/>
                  </a:cubicBezTo>
                  <a:cubicBezTo>
                    <a:pt x="135095" y="149258"/>
                    <a:pt x="78534" y="197964"/>
                    <a:pt x="43969" y="273378"/>
                  </a:cubicBezTo>
                  <a:cubicBezTo>
                    <a:pt x="9404" y="348792"/>
                    <a:pt x="-11022" y="471341"/>
                    <a:pt x="6261" y="556182"/>
                  </a:cubicBezTo>
                  <a:cubicBezTo>
                    <a:pt x="23544" y="641023"/>
                    <a:pt x="65965" y="746289"/>
                    <a:pt x="147664" y="782425"/>
                  </a:cubicBezTo>
                  <a:cubicBezTo>
                    <a:pt x="229363" y="818561"/>
                    <a:pt x="287494" y="829559"/>
                    <a:pt x="496455" y="772998"/>
                  </a:cubicBezTo>
                  <a:cubicBezTo>
                    <a:pt x="705416" y="716437"/>
                    <a:pt x="1402214" y="438346"/>
                    <a:pt x="1750220" y="301658"/>
                  </a:cubicBezTo>
                </a:path>
              </a:pathLst>
            </a:custGeom>
            <a:noFill/>
            <a:ln w="76200">
              <a:solidFill>
                <a:srgbClr val="FFFFFF">
                  <a:alpha val="69804"/>
                </a:srgbClr>
              </a:solidFill>
              <a:headEnd type="none" w="med" len="med"/>
              <a:tailEnd type="arrow" w="med" len="me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2F0C87-54D9-A343-D6F8-84AEC6AAE575}"/>
                </a:ext>
              </a:extLst>
            </p:cNvPr>
            <p:cNvSpPr txBox="1"/>
            <p:nvPr/>
          </p:nvSpPr>
          <p:spPr>
            <a:xfrm rot="20340000">
              <a:off x="929742" y="3645565"/>
              <a:ext cx="1143262" cy="461665"/>
            </a:xfrm>
            <a:prstGeom prst="rect">
              <a:avLst/>
            </a:prstGeom>
            <a:noFill/>
          </p:spPr>
          <p:txBody>
            <a:bodyPr wrap="none" rtlCol="0">
              <a:spAutoFit/>
            </a:bodyPr>
            <a:lstStyle/>
            <a:p>
              <a:pPr algn="ctr"/>
              <a:r>
                <a:rPr lang="en-US" sz="2400" b="1" dirty="0">
                  <a:solidFill>
                    <a:srgbClr val="DADADA"/>
                  </a:solidFill>
                  <a:effectLst>
                    <a:outerShdw blurRad="114300" dist="38100" dir="2700000" algn="tl" rotWithShape="0">
                      <a:prstClr val="black">
                        <a:alpha val="80000"/>
                      </a:prstClr>
                    </a:outerShdw>
                  </a:effectLst>
                </a:rPr>
                <a:t>NADW</a:t>
              </a:r>
            </a:p>
          </p:txBody>
        </p:sp>
      </p:grpSp>
      <p:sp>
        <p:nvSpPr>
          <p:cNvPr id="15" name="TextBox 14">
            <a:extLst>
              <a:ext uri="{FF2B5EF4-FFF2-40B4-BE49-F238E27FC236}">
                <a16:creationId xmlns:a16="http://schemas.microsoft.com/office/drawing/2014/main" id="{175DAA87-4B93-BA7F-F656-4DD8A1BC4758}"/>
              </a:ext>
            </a:extLst>
          </p:cNvPr>
          <p:cNvSpPr txBox="1"/>
          <p:nvPr/>
        </p:nvSpPr>
        <p:spPr>
          <a:xfrm>
            <a:off x="4941131" y="5563057"/>
            <a:ext cx="2719301" cy="523220"/>
          </a:xfrm>
          <a:prstGeom prst="rect">
            <a:avLst/>
          </a:prstGeom>
          <a:noFill/>
        </p:spPr>
        <p:txBody>
          <a:bodyPr wrap="square" rtlCol="0">
            <a:spAutoFit/>
          </a:bodyPr>
          <a:lstStyle/>
          <a:p>
            <a:pPr marL="23813">
              <a:spcAft>
                <a:spcPts val="400"/>
              </a:spcAft>
            </a:pPr>
            <a:r>
              <a:rPr lang="en-US" sz="1400" b="1" dirty="0"/>
              <a:t>Well-ventilated; relatively young; low carbon</a:t>
            </a:r>
          </a:p>
        </p:txBody>
      </p:sp>
      <p:sp>
        <p:nvSpPr>
          <p:cNvPr id="16" name="TextBox 15">
            <a:extLst>
              <a:ext uri="{FF2B5EF4-FFF2-40B4-BE49-F238E27FC236}">
                <a16:creationId xmlns:a16="http://schemas.microsoft.com/office/drawing/2014/main" id="{1E25E4A5-C3AE-CEF4-19C0-16657516C10A}"/>
              </a:ext>
            </a:extLst>
          </p:cNvPr>
          <p:cNvSpPr txBox="1"/>
          <p:nvPr/>
        </p:nvSpPr>
        <p:spPr>
          <a:xfrm>
            <a:off x="8544105" y="5563057"/>
            <a:ext cx="2425107" cy="523220"/>
          </a:xfrm>
          <a:prstGeom prst="rect">
            <a:avLst/>
          </a:prstGeom>
          <a:solidFill>
            <a:schemeClr val="bg1"/>
          </a:solidFill>
        </p:spPr>
        <p:txBody>
          <a:bodyPr wrap="square" rtlCol="0">
            <a:spAutoFit/>
          </a:bodyPr>
          <a:lstStyle/>
          <a:p>
            <a:pPr marL="23813"/>
            <a:r>
              <a:rPr lang="en-US" sz="1400" b="1" dirty="0"/>
              <a:t>Poorly-ventilated; old; carbon-rich</a:t>
            </a:r>
          </a:p>
        </p:txBody>
      </p:sp>
      <p:sp>
        <p:nvSpPr>
          <p:cNvPr id="17" name="Freeform 16">
            <a:extLst>
              <a:ext uri="{FF2B5EF4-FFF2-40B4-BE49-F238E27FC236}">
                <a16:creationId xmlns:a16="http://schemas.microsoft.com/office/drawing/2014/main" id="{D063ADE6-4B0B-CA04-48E5-DCE4278B8520}"/>
              </a:ext>
            </a:extLst>
          </p:cNvPr>
          <p:cNvSpPr/>
          <p:nvPr/>
        </p:nvSpPr>
        <p:spPr>
          <a:xfrm rot="2222203">
            <a:off x="9874684" y="3412646"/>
            <a:ext cx="1253765" cy="471340"/>
          </a:xfrm>
          <a:custGeom>
            <a:avLst/>
            <a:gdLst>
              <a:gd name="connsiteX0" fmla="*/ 700304 w 1407314"/>
              <a:gd name="connsiteY0" fmla="*/ 0 h 831328"/>
              <a:gd name="connsiteX1" fmla="*/ 219537 w 1407314"/>
              <a:gd name="connsiteY1" fmla="*/ 122548 h 831328"/>
              <a:gd name="connsiteX2" fmla="*/ 31001 w 1407314"/>
              <a:gd name="connsiteY2" fmla="*/ 254523 h 831328"/>
              <a:gd name="connsiteX3" fmla="*/ 12147 w 1407314"/>
              <a:gd name="connsiteY3" fmla="*/ 575035 h 831328"/>
              <a:gd name="connsiteX4" fmla="*/ 153550 w 1407314"/>
              <a:gd name="connsiteY4" fmla="*/ 801278 h 831328"/>
              <a:gd name="connsiteX5" fmla="*/ 502341 w 1407314"/>
              <a:gd name="connsiteY5" fmla="*/ 791851 h 831328"/>
              <a:gd name="connsiteX6" fmla="*/ 1407314 w 1407314"/>
              <a:gd name="connsiteY6" fmla="*/ 461913 h 831328"/>
              <a:gd name="connsiteX0" fmla="*/ 700304 w 1756106"/>
              <a:gd name="connsiteY0" fmla="*/ 0 h 831328"/>
              <a:gd name="connsiteX1" fmla="*/ 219537 w 1756106"/>
              <a:gd name="connsiteY1" fmla="*/ 122548 h 831328"/>
              <a:gd name="connsiteX2" fmla="*/ 31001 w 1756106"/>
              <a:gd name="connsiteY2" fmla="*/ 254523 h 831328"/>
              <a:gd name="connsiteX3" fmla="*/ 12147 w 1756106"/>
              <a:gd name="connsiteY3" fmla="*/ 575035 h 831328"/>
              <a:gd name="connsiteX4" fmla="*/ 153550 w 1756106"/>
              <a:gd name="connsiteY4" fmla="*/ 801278 h 831328"/>
              <a:gd name="connsiteX5" fmla="*/ 502341 w 1756106"/>
              <a:gd name="connsiteY5" fmla="*/ 791851 h 831328"/>
              <a:gd name="connsiteX6" fmla="*/ 1756106 w 1756106"/>
              <a:gd name="connsiteY6" fmla="*/ 320511 h 831328"/>
              <a:gd name="connsiteX0" fmla="*/ 568329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21194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21194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15308 w 1750220"/>
              <a:gd name="connsiteY0" fmla="*/ 0 h 812475"/>
              <a:gd name="connsiteX1" fmla="*/ 213651 w 1750220"/>
              <a:gd name="connsiteY1" fmla="*/ 103695 h 812475"/>
              <a:gd name="connsiteX2" fmla="*/ 43969 w 1750220"/>
              <a:gd name="connsiteY2" fmla="*/ 273378 h 812475"/>
              <a:gd name="connsiteX3" fmla="*/ 6261 w 1750220"/>
              <a:gd name="connsiteY3" fmla="*/ 556182 h 812475"/>
              <a:gd name="connsiteX4" fmla="*/ 147664 w 1750220"/>
              <a:gd name="connsiteY4" fmla="*/ 782425 h 812475"/>
              <a:gd name="connsiteX5" fmla="*/ 496455 w 1750220"/>
              <a:gd name="connsiteY5" fmla="*/ 772998 h 812475"/>
              <a:gd name="connsiteX6" fmla="*/ 1750220 w 1750220"/>
              <a:gd name="connsiteY6" fmla="*/ 301658 h 812475"/>
              <a:gd name="connsiteX0" fmla="*/ 213651 w 1750220"/>
              <a:gd name="connsiteY0" fmla="*/ 0 h 708780"/>
              <a:gd name="connsiteX1" fmla="*/ 43969 w 1750220"/>
              <a:gd name="connsiteY1" fmla="*/ 169683 h 708780"/>
              <a:gd name="connsiteX2" fmla="*/ 6261 w 1750220"/>
              <a:gd name="connsiteY2" fmla="*/ 452487 h 708780"/>
              <a:gd name="connsiteX3" fmla="*/ 147664 w 1750220"/>
              <a:gd name="connsiteY3" fmla="*/ 678730 h 708780"/>
              <a:gd name="connsiteX4" fmla="*/ 496455 w 1750220"/>
              <a:gd name="connsiteY4" fmla="*/ 669303 h 708780"/>
              <a:gd name="connsiteX5" fmla="*/ 1750220 w 1750220"/>
              <a:gd name="connsiteY5" fmla="*/ 197963 h 708780"/>
              <a:gd name="connsiteX0" fmla="*/ 43969 w 1750220"/>
              <a:gd name="connsiteY0" fmla="*/ 0 h 539097"/>
              <a:gd name="connsiteX1" fmla="*/ 6261 w 1750220"/>
              <a:gd name="connsiteY1" fmla="*/ 282804 h 539097"/>
              <a:gd name="connsiteX2" fmla="*/ 147664 w 1750220"/>
              <a:gd name="connsiteY2" fmla="*/ 509047 h 539097"/>
              <a:gd name="connsiteX3" fmla="*/ 496455 w 1750220"/>
              <a:gd name="connsiteY3" fmla="*/ 499620 h 539097"/>
              <a:gd name="connsiteX4" fmla="*/ 1750220 w 1750220"/>
              <a:gd name="connsiteY4" fmla="*/ 28280 h 539097"/>
              <a:gd name="connsiteX0" fmla="*/ 0 w 1743959"/>
              <a:gd name="connsiteY0" fmla="*/ 254524 h 510817"/>
              <a:gd name="connsiteX1" fmla="*/ 141403 w 1743959"/>
              <a:gd name="connsiteY1" fmla="*/ 480767 h 510817"/>
              <a:gd name="connsiteX2" fmla="*/ 490194 w 1743959"/>
              <a:gd name="connsiteY2" fmla="*/ 471340 h 510817"/>
              <a:gd name="connsiteX3" fmla="*/ 1743959 w 1743959"/>
              <a:gd name="connsiteY3" fmla="*/ 0 h 510817"/>
              <a:gd name="connsiteX0" fmla="*/ 0 w 1602556"/>
              <a:gd name="connsiteY0" fmla="*/ 480767 h 510817"/>
              <a:gd name="connsiteX1" fmla="*/ 348791 w 1602556"/>
              <a:gd name="connsiteY1" fmla="*/ 471340 h 510817"/>
              <a:gd name="connsiteX2" fmla="*/ 1602556 w 1602556"/>
              <a:gd name="connsiteY2" fmla="*/ 0 h 510817"/>
              <a:gd name="connsiteX0" fmla="*/ 0 w 1253765"/>
              <a:gd name="connsiteY0" fmla="*/ 471340 h 471340"/>
              <a:gd name="connsiteX1" fmla="*/ 1253765 w 1253765"/>
              <a:gd name="connsiteY1" fmla="*/ 0 h 471340"/>
            </a:gdLst>
            <a:ahLst/>
            <a:cxnLst>
              <a:cxn ang="0">
                <a:pos x="connsiteX0" y="connsiteY0"/>
              </a:cxn>
              <a:cxn ang="0">
                <a:pos x="connsiteX1" y="connsiteY1"/>
              </a:cxn>
            </a:cxnLst>
            <a:rect l="l" t="t" r="r" b="b"/>
            <a:pathLst>
              <a:path w="1253765" h="471340">
                <a:moveTo>
                  <a:pt x="0" y="471340"/>
                </a:moveTo>
                <a:cubicBezTo>
                  <a:pt x="208961" y="414779"/>
                  <a:pt x="905759" y="136688"/>
                  <a:pt x="1253765" y="0"/>
                </a:cubicBezTo>
              </a:path>
            </a:pathLst>
          </a:custGeom>
          <a:noFill/>
          <a:ln w="76200">
            <a:solidFill>
              <a:srgbClr val="FFFFFF">
                <a:alpha val="69804"/>
              </a:srgbClr>
            </a:solidFill>
            <a:prstDash val="sysDash"/>
            <a:headEnd type="none" w="med" len="med"/>
            <a:tailEnd type="none" w="med" len="me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2204DC6-EA2C-EC08-0682-8DCCA48A8391}"/>
              </a:ext>
            </a:extLst>
          </p:cNvPr>
          <p:cNvGrpSpPr/>
          <p:nvPr/>
        </p:nvGrpSpPr>
        <p:grpSpPr>
          <a:xfrm>
            <a:off x="8268484" y="3780276"/>
            <a:ext cx="2403327" cy="1366805"/>
            <a:chOff x="3704320" y="3504753"/>
            <a:chExt cx="2403327" cy="1366805"/>
          </a:xfrm>
        </p:grpSpPr>
        <p:sp>
          <p:nvSpPr>
            <p:cNvPr id="19" name="TextBox 18">
              <a:extLst>
                <a:ext uri="{FF2B5EF4-FFF2-40B4-BE49-F238E27FC236}">
                  <a16:creationId xmlns:a16="http://schemas.microsoft.com/office/drawing/2014/main" id="{57B569A1-EA9C-0445-705E-513BCF0456B5}"/>
                </a:ext>
              </a:extLst>
            </p:cNvPr>
            <p:cNvSpPr txBox="1"/>
            <p:nvPr/>
          </p:nvSpPr>
          <p:spPr>
            <a:xfrm rot="916735">
              <a:off x="5044803" y="3504753"/>
              <a:ext cx="987771" cy="461665"/>
            </a:xfrm>
            <a:prstGeom prst="rect">
              <a:avLst/>
            </a:prstGeom>
            <a:noFill/>
          </p:spPr>
          <p:txBody>
            <a:bodyPr wrap="none" rtlCol="0">
              <a:spAutoFit/>
            </a:bodyPr>
            <a:lstStyle/>
            <a:p>
              <a:pPr algn="ctr"/>
              <a:r>
                <a:rPr lang="en-US" sz="2400" b="1" dirty="0">
                  <a:solidFill>
                    <a:srgbClr val="DADADA"/>
                  </a:solidFill>
                  <a:effectLst>
                    <a:outerShdw blurRad="114300" dist="38100" dir="2700000" algn="tl" rotWithShape="0">
                      <a:prstClr val="black">
                        <a:alpha val="80000"/>
                      </a:prstClr>
                    </a:outerShdw>
                  </a:effectLst>
                </a:rPr>
                <a:t>IPDW</a:t>
              </a:r>
            </a:p>
          </p:txBody>
        </p:sp>
        <p:pic>
          <p:nvPicPr>
            <p:cNvPr id="20" name="Picture 19">
              <a:extLst>
                <a:ext uri="{FF2B5EF4-FFF2-40B4-BE49-F238E27FC236}">
                  <a16:creationId xmlns:a16="http://schemas.microsoft.com/office/drawing/2014/main" id="{303B2192-0BD4-39C2-A34A-131D055CE414}"/>
                </a:ext>
              </a:extLst>
            </p:cNvPr>
            <p:cNvPicPr>
              <a:picLocks noChangeAspect="1"/>
            </p:cNvPicPr>
            <p:nvPr/>
          </p:nvPicPr>
          <p:blipFill>
            <a:blip r:embed="rId4"/>
            <a:stretch>
              <a:fillRect/>
            </a:stretch>
          </p:blipFill>
          <p:spPr>
            <a:xfrm>
              <a:off x="5026098" y="3652382"/>
              <a:ext cx="428389" cy="1005403"/>
            </a:xfrm>
            <a:prstGeom prst="rect">
              <a:avLst/>
            </a:prstGeom>
          </p:spPr>
        </p:pic>
        <p:pic>
          <p:nvPicPr>
            <p:cNvPr id="21" name="Picture 20">
              <a:extLst>
                <a:ext uri="{FF2B5EF4-FFF2-40B4-BE49-F238E27FC236}">
                  <a16:creationId xmlns:a16="http://schemas.microsoft.com/office/drawing/2014/main" id="{69A6AEC8-CABD-29B8-73B4-1DF85B08DC03}"/>
                </a:ext>
              </a:extLst>
            </p:cNvPr>
            <p:cNvPicPr>
              <a:picLocks noChangeAspect="1"/>
            </p:cNvPicPr>
            <p:nvPr/>
          </p:nvPicPr>
          <p:blipFill>
            <a:blip r:embed="rId4"/>
            <a:stretch>
              <a:fillRect/>
            </a:stretch>
          </p:blipFill>
          <p:spPr>
            <a:xfrm>
              <a:off x="5679258" y="3866155"/>
              <a:ext cx="428389" cy="1005403"/>
            </a:xfrm>
            <a:prstGeom prst="rect">
              <a:avLst/>
            </a:prstGeom>
          </p:spPr>
        </p:pic>
        <p:sp>
          <p:nvSpPr>
            <p:cNvPr id="22" name="Freeform 21">
              <a:extLst>
                <a:ext uri="{FF2B5EF4-FFF2-40B4-BE49-F238E27FC236}">
                  <a16:creationId xmlns:a16="http://schemas.microsoft.com/office/drawing/2014/main" id="{B82B8983-76EA-D771-801F-FC4D17F18EAF}"/>
                </a:ext>
              </a:extLst>
            </p:cNvPr>
            <p:cNvSpPr/>
            <p:nvPr/>
          </p:nvSpPr>
          <p:spPr>
            <a:xfrm rot="1833386">
              <a:off x="3704320" y="4055001"/>
              <a:ext cx="1602556" cy="510817"/>
            </a:xfrm>
            <a:custGeom>
              <a:avLst/>
              <a:gdLst>
                <a:gd name="connsiteX0" fmla="*/ 700304 w 1407314"/>
                <a:gd name="connsiteY0" fmla="*/ 0 h 831328"/>
                <a:gd name="connsiteX1" fmla="*/ 219537 w 1407314"/>
                <a:gd name="connsiteY1" fmla="*/ 122548 h 831328"/>
                <a:gd name="connsiteX2" fmla="*/ 31001 w 1407314"/>
                <a:gd name="connsiteY2" fmla="*/ 254523 h 831328"/>
                <a:gd name="connsiteX3" fmla="*/ 12147 w 1407314"/>
                <a:gd name="connsiteY3" fmla="*/ 575035 h 831328"/>
                <a:gd name="connsiteX4" fmla="*/ 153550 w 1407314"/>
                <a:gd name="connsiteY4" fmla="*/ 801278 h 831328"/>
                <a:gd name="connsiteX5" fmla="*/ 502341 w 1407314"/>
                <a:gd name="connsiteY5" fmla="*/ 791851 h 831328"/>
                <a:gd name="connsiteX6" fmla="*/ 1407314 w 1407314"/>
                <a:gd name="connsiteY6" fmla="*/ 461913 h 831328"/>
                <a:gd name="connsiteX0" fmla="*/ 700304 w 1756106"/>
                <a:gd name="connsiteY0" fmla="*/ 0 h 831328"/>
                <a:gd name="connsiteX1" fmla="*/ 219537 w 1756106"/>
                <a:gd name="connsiteY1" fmla="*/ 122548 h 831328"/>
                <a:gd name="connsiteX2" fmla="*/ 31001 w 1756106"/>
                <a:gd name="connsiteY2" fmla="*/ 254523 h 831328"/>
                <a:gd name="connsiteX3" fmla="*/ 12147 w 1756106"/>
                <a:gd name="connsiteY3" fmla="*/ 575035 h 831328"/>
                <a:gd name="connsiteX4" fmla="*/ 153550 w 1756106"/>
                <a:gd name="connsiteY4" fmla="*/ 801278 h 831328"/>
                <a:gd name="connsiteX5" fmla="*/ 502341 w 1756106"/>
                <a:gd name="connsiteY5" fmla="*/ 791851 h 831328"/>
                <a:gd name="connsiteX6" fmla="*/ 1756106 w 1756106"/>
                <a:gd name="connsiteY6" fmla="*/ 320511 h 831328"/>
                <a:gd name="connsiteX0" fmla="*/ 568329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21194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21194 w 1756106"/>
                <a:gd name="connsiteY0" fmla="*/ 0 h 812475"/>
                <a:gd name="connsiteX1" fmla="*/ 219537 w 1756106"/>
                <a:gd name="connsiteY1" fmla="*/ 103695 h 812475"/>
                <a:gd name="connsiteX2" fmla="*/ 31001 w 1756106"/>
                <a:gd name="connsiteY2" fmla="*/ 235670 h 812475"/>
                <a:gd name="connsiteX3" fmla="*/ 12147 w 1756106"/>
                <a:gd name="connsiteY3" fmla="*/ 556182 h 812475"/>
                <a:gd name="connsiteX4" fmla="*/ 153550 w 1756106"/>
                <a:gd name="connsiteY4" fmla="*/ 782425 h 812475"/>
                <a:gd name="connsiteX5" fmla="*/ 502341 w 1756106"/>
                <a:gd name="connsiteY5" fmla="*/ 772998 h 812475"/>
                <a:gd name="connsiteX6" fmla="*/ 1756106 w 1756106"/>
                <a:gd name="connsiteY6" fmla="*/ 301658 h 812475"/>
                <a:gd name="connsiteX0" fmla="*/ 515308 w 1750220"/>
                <a:gd name="connsiteY0" fmla="*/ 0 h 812475"/>
                <a:gd name="connsiteX1" fmla="*/ 213651 w 1750220"/>
                <a:gd name="connsiteY1" fmla="*/ 103695 h 812475"/>
                <a:gd name="connsiteX2" fmla="*/ 43969 w 1750220"/>
                <a:gd name="connsiteY2" fmla="*/ 273378 h 812475"/>
                <a:gd name="connsiteX3" fmla="*/ 6261 w 1750220"/>
                <a:gd name="connsiteY3" fmla="*/ 556182 h 812475"/>
                <a:gd name="connsiteX4" fmla="*/ 147664 w 1750220"/>
                <a:gd name="connsiteY4" fmla="*/ 782425 h 812475"/>
                <a:gd name="connsiteX5" fmla="*/ 496455 w 1750220"/>
                <a:gd name="connsiteY5" fmla="*/ 772998 h 812475"/>
                <a:gd name="connsiteX6" fmla="*/ 1750220 w 1750220"/>
                <a:gd name="connsiteY6" fmla="*/ 301658 h 812475"/>
                <a:gd name="connsiteX0" fmla="*/ 528547 w 1763459"/>
                <a:gd name="connsiteY0" fmla="*/ 0 h 812475"/>
                <a:gd name="connsiteX1" fmla="*/ 57208 w 1763459"/>
                <a:gd name="connsiteY1" fmla="*/ 273378 h 812475"/>
                <a:gd name="connsiteX2" fmla="*/ 19500 w 1763459"/>
                <a:gd name="connsiteY2" fmla="*/ 556182 h 812475"/>
                <a:gd name="connsiteX3" fmla="*/ 160903 w 1763459"/>
                <a:gd name="connsiteY3" fmla="*/ 782425 h 812475"/>
                <a:gd name="connsiteX4" fmla="*/ 509694 w 1763459"/>
                <a:gd name="connsiteY4" fmla="*/ 772998 h 812475"/>
                <a:gd name="connsiteX5" fmla="*/ 1763459 w 1763459"/>
                <a:gd name="connsiteY5" fmla="*/ 301658 h 812475"/>
                <a:gd name="connsiteX0" fmla="*/ 57208 w 1763459"/>
                <a:gd name="connsiteY0" fmla="*/ 0 h 539097"/>
                <a:gd name="connsiteX1" fmla="*/ 19500 w 1763459"/>
                <a:gd name="connsiteY1" fmla="*/ 282804 h 539097"/>
                <a:gd name="connsiteX2" fmla="*/ 160903 w 1763459"/>
                <a:gd name="connsiteY2" fmla="*/ 509047 h 539097"/>
                <a:gd name="connsiteX3" fmla="*/ 509694 w 1763459"/>
                <a:gd name="connsiteY3" fmla="*/ 499620 h 539097"/>
                <a:gd name="connsiteX4" fmla="*/ 1763459 w 1763459"/>
                <a:gd name="connsiteY4" fmla="*/ 28280 h 539097"/>
                <a:gd name="connsiteX0" fmla="*/ 0 w 1743959"/>
                <a:gd name="connsiteY0" fmla="*/ 254524 h 510817"/>
                <a:gd name="connsiteX1" fmla="*/ 141403 w 1743959"/>
                <a:gd name="connsiteY1" fmla="*/ 480767 h 510817"/>
                <a:gd name="connsiteX2" fmla="*/ 490194 w 1743959"/>
                <a:gd name="connsiteY2" fmla="*/ 471340 h 510817"/>
                <a:gd name="connsiteX3" fmla="*/ 1743959 w 1743959"/>
                <a:gd name="connsiteY3" fmla="*/ 0 h 510817"/>
                <a:gd name="connsiteX0" fmla="*/ 0 w 1602556"/>
                <a:gd name="connsiteY0" fmla="*/ 480767 h 510817"/>
                <a:gd name="connsiteX1" fmla="*/ 348791 w 1602556"/>
                <a:gd name="connsiteY1" fmla="*/ 471340 h 510817"/>
                <a:gd name="connsiteX2" fmla="*/ 1602556 w 1602556"/>
                <a:gd name="connsiteY2" fmla="*/ 0 h 510817"/>
              </a:gdLst>
              <a:ahLst/>
              <a:cxnLst>
                <a:cxn ang="0">
                  <a:pos x="connsiteX0" y="connsiteY0"/>
                </a:cxn>
                <a:cxn ang="0">
                  <a:pos x="connsiteX1" y="connsiteY1"/>
                </a:cxn>
                <a:cxn ang="0">
                  <a:pos x="connsiteX2" y="connsiteY2"/>
                </a:cxn>
              </a:cxnLst>
              <a:rect l="l" t="t" r="r" b="b"/>
              <a:pathLst>
                <a:path w="1602556" h="510817">
                  <a:moveTo>
                    <a:pt x="0" y="480767"/>
                  </a:moveTo>
                  <a:cubicBezTo>
                    <a:pt x="81699" y="516903"/>
                    <a:pt x="139830" y="527901"/>
                    <a:pt x="348791" y="471340"/>
                  </a:cubicBezTo>
                  <a:cubicBezTo>
                    <a:pt x="557752" y="414779"/>
                    <a:pt x="1254550" y="136688"/>
                    <a:pt x="1602556" y="0"/>
                  </a:cubicBezTo>
                </a:path>
              </a:pathLst>
            </a:custGeom>
            <a:noFill/>
            <a:ln w="76200">
              <a:solidFill>
                <a:srgbClr val="FFFFFF">
                  <a:alpha val="69804"/>
                </a:srgbClr>
              </a:solidFill>
              <a:headEnd type="none" w="med" len="med"/>
              <a:tailEnd type="arrow" w="med" len="me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E5998B21-41E0-3A09-FA92-9BCC0F749C10}"/>
              </a:ext>
            </a:extLst>
          </p:cNvPr>
          <p:cNvGrpSpPr/>
          <p:nvPr/>
        </p:nvGrpSpPr>
        <p:grpSpPr>
          <a:xfrm>
            <a:off x="1099458" y="1789939"/>
            <a:ext cx="2996185" cy="3863927"/>
            <a:chOff x="537752" y="1789939"/>
            <a:chExt cx="2996185" cy="3863927"/>
          </a:xfrm>
        </p:grpSpPr>
        <p:grpSp>
          <p:nvGrpSpPr>
            <p:cNvPr id="23" name="Group 22">
              <a:extLst>
                <a:ext uri="{FF2B5EF4-FFF2-40B4-BE49-F238E27FC236}">
                  <a16:creationId xmlns:a16="http://schemas.microsoft.com/office/drawing/2014/main" id="{EC9C0FAB-7618-100F-740B-3D740695DDF0}"/>
                </a:ext>
              </a:extLst>
            </p:cNvPr>
            <p:cNvGrpSpPr/>
            <p:nvPr/>
          </p:nvGrpSpPr>
          <p:grpSpPr>
            <a:xfrm>
              <a:off x="537752" y="1789939"/>
              <a:ext cx="2580869" cy="3467744"/>
              <a:chOff x="7114989" y="1147804"/>
              <a:chExt cx="2580869" cy="3467744"/>
            </a:xfrm>
          </p:grpSpPr>
          <p:pic>
            <p:nvPicPr>
              <p:cNvPr id="24" name="Picture 4" descr="Details are in the caption following the image">
                <a:extLst>
                  <a:ext uri="{FF2B5EF4-FFF2-40B4-BE49-F238E27FC236}">
                    <a16:creationId xmlns:a16="http://schemas.microsoft.com/office/drawing/2014/main" id="{1DA82D52-6C36-CFA7-A524-19F11A2591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6" r="55797" b="53635"/>
              <a:stretch/>
            </p:blipFill>
            <p:spPr bwMode="auto">
              <a:xfrm>
                <a:off x="7203423" y="1695193"/>
                <a:ext cx="2404003" cy="24079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Details are in the caption following the image">
                <a:extLst>
                  <a:ext uri="{FF2B5EF4-FFF2-40B4-BE49-F238E27FC236}">
                    <a16:creationId xmlns:a16="http://schemas.microsoft.com/office/drawing/2014/main" id="{15318752-F83D-2ABB-7B99-0856236FD8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366" r="55797" b="46859"/>
              <a:stretch/>
            </p:blipFill>
            <p:spPr bwMode="auto">
              <a:xfrm>
                <a:off x="7114989" y="4239450"/>
                <a:ext cx="2580869" cy="37609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CA792783-18DA-882D-F54F-324F772F1949}"/>
                  </a:ext>
                </a:extLst>
              </p:cNvPr>
              <p:cNvSpPr/>
              <p:nvPr/>
            </p:nvSpPr>
            <p:spPr>
              <a:xfrm>
                <a:off x="7186597" y="1707202"/>
                <a:ext cx="211730" cy="2058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95B8A745-1C7A-A8AE-59FA-55E8D8478263}"/>
                  </a:ext>
                </a:extLst>
              </p:cNvPr>
              <p:cNvSpPr txBox="1"/>
              <p:nvPr/>
            </p:nvSpPr>
            <p:spPr>
              <a:xfrm>
                <a:off x="7203423" y="1147804"/>
                <a:ext cx="2404003" cy="307777"/>
              </a:xfrm>
              <a:prstGeom prst="rect">
                <a:avLst/>
              </a:prstGeom>
              <a:noFill/>
            </p:spPr>
            <p:txBody>
              <a:bodyPr wrap="square" rtlCol="0">
                <a:spAutoFit/>
              </a:bodyPr>
              <a:lstStyle/>
              <a:p>
                <a:pPr algn="ctr"/>
                <a:r>
                  <a:rPr lang="en-US" sz="1400" dirty="0"/>
                  <a:t>Present-day outgassing</a:t>
                </a:r>
              </a:p>
            </p:txBody>
          </p:sp>
        </p:grpSp>
        <p:sp>
          <p:nvSpPr>
            <p:cNvPr id="28" name="TextBox 27">
              <a:extLst>
                <a:ext uri="{FF2B5EF4-FFF2-40B4-BE49-F238E27FC236}">
                  <a16:creationId xmlns:a16="http://schemas.microsoft.com/office/drawing/2014/main" id="{C0DF99B9-DD3B-8621-88C8-737E46A871AC}"/>
                </a:ext>
              </a:extLst>
            </p:cNvPr>
            <p:cNvSpPr txBox="1"/>
            <p:nvPr/>
          </p:nvSpPr>
          <p:spPr>
            <a:xfrm>
              <a:off x="2316937" y="5284534"/>
              <a:ext cx="1217000" cy="369332"/>
            </a:xfrm>
            <a:prstGeom prst="rect">
              <a:avLst/>
            </a:prstGeom>
            <a:noFill/>
          </p:spPr>
          <p:txBody>
            <a:bodyPr wrap="none" rtlCol="0">
              <a:spAutoFit/>
            </a:bodyPr>
            <a:lstStyle/>
            <a:p>
              <a:r>
                <a:rPr lang="en-US" sz="900" i="1" dirty="0"/>
                <a:t>Chen et al., 2022</a:t>
              </a:r>
            </a:p>
            <a:p>
              <a:r>
                <a:rPr lang="en-US" sz="900" i="1" dirty="0"/>
                <a:t>BGC Argo float data</a:t>
              </a:r>
            </a:p>
          </p:txBody>
        </p:sp>
      </p:grpSp>
      <p:sp>
        <p:nvSpPr>
          <p:cNvPr id="29" name="Down Arrow 28">
            <a:extLst>
              <a:ext uri="{FF2B5EF4-FFF2-40B4-BE49-F238E27FC236}">
                <a16:creationId xmlns:a16="http://schemas.microsoft.com/office/drawing/2014/main" id="{38A5CF24-A57F-5C26-1440-6DAE7E8E40C8}"/>
              </a:ext>
            </a:extLst>
          </p:cNvPr>
          <p:cNvSpPr/>
          <p:nvPr/>
        </p:nvSpPr>
        <p:spPr>
          <a:xfrm rot="9044484">
            <a:off x="7943810" y="2891275"/>
            <a:ext cx="612203" cy="1010583"/>
          </a:xfrm>
          <a:prstGeom prst="downArrow">
            <a:avLst/>
          </a:prstGeom>
          <a:solidFill>
            <a:srgbClr val="FF0000"/>
          </a:solidFill>
          <a:effectLst>
            <a:glow rad="228600">
              <a:schemeClr val="accent3">
                <a:satMod val="175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100" b="1" dirty="0"/>
              <a:t>(+) Carbon</a:t>
            </a:r>
          </a:p>
        </p:txBody>
      </p:sp>
      <p:grpSp>
        <p:nvGrpSpPr>
          <p:cNvPr id="30" name="Group 29">
            <a:extLst>
              <a:ext uri="{FF2B5EF4-FFF2-40B4-BE49-F238E27FC236}">
                <a16:creationId xmlns:a16="http://schemas.microsoft.com/office/drawing/2014/main" id="{B9F8BCC9-25A5-0A2F-A70F-91097C0E6D67}"/>
              </a:ext>
            </a:extLst>
          </p:cNvPr>
          <p:cNvGrpSpPr/>
          <p:nvPr/>
        </p:nvGrpSpPr>
        <p:grpSpPr>
          <a:xfrm>
            <a:off x="7552806" y="2294008"/>
            <a:ext cx="991299" cy="628453"/>
            <a:chOff x="3670886" y="815804"/>
            <a:chExt cx="991299" cy="628453"/>
          </a:xfrm>
        </p:grpSpPr>
        <p:pic>
          <p:nvPicPr>
            <p:cNvPr id="31" name="Picture 2" descr="24,899 Wavy Arrow Images, Stock Photos, 3D objects, &amp; Vectors | Shutterstock">
              <a:extLst>
                <a:ext uri="{FF2B5EF4-FFF2-40B4-BE49-F238E27FC236}">
                  <a16:creationId xmlns:a16="http://schemas.microsoft.com/office/drawing/2014/main" id="{66FA7E2F-BB23-5855-D63A-9410EE6E6883}"/>
                </a:ext>
              </a:extLst>
            </p:cNvPr>
            <p:cNvPicPr>
              <a:picLocks noChangeAspect="1" noChangeArrowheads="1"/>
            </p:cNvPicPr>
            <p:nvPr/>
          </p:nvPicPr>
          <p:blipFill rotWithShape="1">
            <a:blip r:embed="rId6">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6900"/>
                      </a14:imgEffect>
                    </a14:imgLayer>
                  </a14:imgProps>
                </a:ext>
                <a:ext uri="{28A0092B-C50C-407E-A947-70E740481C1C}">
                  <a14:useLocalDpi xmlns:a14="http://schemas.microsoft.com/office/drawing/2010/main" val="0"/>
                </a:ext>
              </a:extLst>
            </a:blip>
            <a:srcRect l="8167" t="5223" r="6988" b="11474"/>
            <a:stretch/>
          </p:blipFill>
          <p:spPr bwMode="auto">
            <a:xfrm>
              <a:off x="3961430" y="1010525"/>
              <a:ext cx="410212" cy="43373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CC3D686-416D-118A-305A-9B192CC97CD4}"/>
                </a:ext>
              </a:extLst>
            </p:cNvPr>
            <p:cNvSpPr txBox="1"/>
            <p:nvPr/>
          </p:nvSpPr>
          <p:spPr>
            <a:xfrm>
              <a:off x="3670886" y="815804"/>
              <a:ext cx="991299" cy="253916"/>
            </a:xfrm>
            <a:prstGeom prst="rect">
              <a:avLst/>
            </a:prstGeom>
            <a:noFill/>
            <a:ln>
              <a:noFill/>
            </a:ln>
          </p:spPr>
          <p:txBody>
            <a:bodyPr wrap="square">
              <a:spAutoFit/>
            </a:bodyPr>
            <a:lstStyle/>
            <a:p>
              <a:pPr algn="ctr"/>
              <a:r>
                <a:rPr lang="en-US" sz="1050" dirty="0">
                  <a:solidFill>
                    <a:srgbClr val="FF0000"/>
                  </a:solidFill>
                </a:rPr>
                <a:t>Outgassing</a:t>
              </a:r>
            </a:p>
          </p:txBody>
        </p:sp>
      </p:grpSp>
      <p:grpSp>
        <p:nvGrpSpPr>
          <p:cNvPr id="33" name="Group 32">
            <a:extLst>
              <a:ext uri="{FF2B5EF4-FFF2-40B4-BE49-F238E27FC236}">
                <a16:creationId xmlns:a16="http://schemas.microsoft.com/office/drawing/2014/main" id="{364DF37E-8457-EB86-6574-234E52FDD168}"/>
              </a:ext>
            </a:extLst>
          </p:cNvPr>
          <p:cNvGrpSpPr/>
          <p:nvPr/>
        </p:nvGrpSpPr>
        <p:grpSpPr>
          <a:xfrm>
            <a:off x="7603986" y="2360966"/>
            <a:ext cx="860014" cy="515639"/>
            <a:chOff x="4444756" y="953199"/>
            <a:chExt cx="860014" cy="515639"/>
          </a:xfrm>
          <a:effectLst>
            <a:outerShdw blurRad="50800" dist="38100" dir="2700000" algn="tl" rotWithShape="0">
              <a:prstClr val="black">
                <a:alpha val="40000"/>
              </a:prstClr>
            </a:outerShdw>
          </a:effectLst>
        </p:grpSpPr>
        <p:cxnSp>
          <p:nvCxnSpPr>
            <p:cNvPr id="34" name="Straight Connector 33">
              <a:extLst>
                <a:ext uri="{FF2B5EF4-FFF2-40B4-BE49-F238E27FC236}">
                  <a16:creationId xmlns:a16="http://schemas.microsoft.com/office/drawing/2014/main" id="{E3D5AC1D-114E-4700-C402-75A4D0BABD91}"/>
                </a:ext>
              </a:extLst>
            </p:cNvPr>
            <p:cNvCxnSpPr>
              <a:cxnSpLocks/>
            </p:cNvCxnSpPr>
            <p:nvPr/>
          </p:nvCxnSpPr>
          <p:spPr>
            <a:xfrm>
              <a:off x="4444756" y="961951"/>
              <a:ext cx="857643" cy="506887"/>
            </a:xfrm>
            <a:prstGeom prst="line">
              <a:avLst/>
            </a:prstGeom>
            <a:ln w="76200">
              <a:solidFill>
                <a:srgbClr val="03B1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64916C6-2CCC-CCE9-1C05-C88FE6EA2E64}"/>
                </a:ext>
              </a:extLst>
            </p:cNvPr>
            <p:cNvCxnSpPr>
              <a:cxnSpLocks/>
            </p:cNvCxnSpPr>
            <p:nvPr/>
          </p:nvCxnSpPr>
          <p:spPr>
            <a:xfrm flipV="1">
              <a:off x="4447127" y="953199"/>
              <a:ext cx="857643" cy="506887"/>
            </a:xfrm>
            <a:prstGeom prst="line">
              <a:avLst/>
            </a:prstGeom>
            <a:ln w="76200">
              <a:solidFill>
                <a:srgbClr val="03B1FF"/>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88D7852-C350-A475-0ADC-0F95FCDF4E56}"/>
              </a:ext>
            </a:extLst>
          </p:cNvPr>
          <p:cNvSpPr txBox="1"/>
          <p:nvPr/>
        </p:nvSpPr>
        <p:spPr>
          <a:xfrm>
            <a:off x="6692030" y="1868539"/>
            <a:ext cx="1741182" cy="461665"/>
          </a:xfrm>
          <a:prstGeom prst="rect">
            <a:avLst/>
          </a:prstGeom>
          <a:noFill/>
          <a:effectLst>
            <a:outerShdw blurRad="50800" dist="38100" dir="2700000" algn="tl" rotWithShape="0">
              <a:prstClr val="black">
                <a:alpha val="20000"/>
              </a:prstClr>
            </a:outerShdw>
          </a:effectLst>
        </p:spPr>
        <p:txBody>
          <a:bodyPr wrap="none" rtlCol="0">
            <a:spAutoFit/>
          </a:bodyPr>
          <a:lstStyle/>
          <a:p>
            <a:r>
              <a:rPr lang="en-US" sz="2400" dirty="0">
                <a:solidFill>
                  <a:srgbClr val="03B1FF"/>
                </a:solidFill>
              </a:rPr>
              <a:t>Ice ages… </a:t>
            </a:r>
          </a:p>
        </p:txBody>
      </p:sp>
      <p:cxnSp>
        <p:nvCxnSpPr>
          <p:cNvPr id="37" name="Straight Connector 36">
            <a:extLst>
              <a:ext uri="{FF2B5EF4-FFF2-40B4-BE49-F238E27FC236}">
                <a16:creationId xmlns:a16="http://schemas.microsoft.com/office/drawing/2014/main" id="{0B0D98EE-88C0-69D2-8139-A78334CF4EF6}"/>
              </a:ext>
            </a:extLst>
          </p:cNvPr>
          <p:cNvCxnSpPr>
            <a:cxnSpLocks/>
          </p:cNvCxnSpPr>
          <p:nvPr/>
        </p:nvCxnSpPr>
        <p:spPr>
          <a:xfrm>
            <a:off x="7552806" y="3082604"/>
            <a:ext cx="113514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xmlns:aink="http://schemas.microsoft.com/office/drawing/2016/ink">
        <mc:Choice Requires="p14 aink">
          <p:contentPart p14:bwMode="auto" r:id="rId8">
            <p14:nvContentPartPr>
              <p14:cNvPr id="38" name="Ink 37">
                <a:extLst>
                  <a:ext uri="{FF2B5EF4-FFF2-40B4-BE49-F238E27FC236}">
                    <a16:creationId xmlns:a16="http://schemas.microsoft.com/office/drawing/2014/main" id="{FECB3467-D4B5-0C90-DD66-6C8D467BBBC3}"/>
                  </a:ext>
                </a:extLst>
              </p14:cNvPr>
              <p14:cNvContentPartPr/>
              <p14:nvPr/>
            </p14:nvContentPartPr>
            <p14:xfrm>
              <a:off x="8097751" y="3157291"/>
              <a:ext cx="2722320" cy="1911240"/>
            </p14:xfrm>
          </p:contentPart>
        </mc:Choice>
        <mc:Fallback xmlns="">
          <p:pic>
            <p:nvPicPr>
              <p:cNvPr id="38" name="Ink 37">
                <a:extLst>
                  <a:ext uri="{FF2B5EF4-FFF2-40B4-BE49-F238E27FC236}">
                    <a16:creationId xmlns:a16="http://schemas.microsoft.com/office/drawing/2014/main" id="{FECB3467-D4B5-0C90-DD66-6C8D467BBBC3}"/>
                  </a:ext>
                </a:extLst>
              </p:cNvPr>
              <p:cNvPicPr/>
              <p:nvPr/>
            </p:nvPicPr>
            <p:blipFill>
              <a:blip r:embed="rId9"/>
              <a:stretch>
                <a:fillRect/>
              </a:stretch>
            </p:blipFill>
            <p:spPr>
              <a:xfrm>
                <a:off x="8034751" y="2779291"/>
                <a:ext cx="2847960" cy="2666880"/>
              </a:xfrm>
              <a:prstGeom prst="rect">
                <a:avLst/>
              </a:prstGeom>
            </p:spPr>
          </p:pic>
        </mc:Fallback>
      </mc:AlternateContent>
      <p:cxnSp>
        <p:nvCxnSpPr>
          <p:cNvPr id="40" name="Straight Connector 39">
            <a:extLst>
              <a:ext uri="{FF2B5EF4-FFF2-40B4-BE49-F238E27FC236}">
                <a16:creationId xmlns:a16="http://schemas.microsoft.com/office/drawing/2014/main" id="{DCF89BF1-BDB9-9A31-042D-3CC956A1EBBE}"/>
              </a:ext>
            </a:extLst>
          </p:cNvPr>
          <p:cNvCxnSpPr>
            <a:cxnSpLocks/>
          </p:cNvCxnSpPr>
          <p:nvPr/>
        </p:nvCxnSpPr>
        <p:spPr>
          <a:xfrm>
            <a:off x="7552806" y="3178205"/>
            <a:ext cx="113514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9FD2CD4-E05C-8CA2-F199-A698A10683AB}"/>
              </a:ext>
            </a:extLst>
          </p:cNvPr>
          <p:cNvSpPr txBox="1"/>
          <p:nvPr/>
        </p:nvSpPr>
        <p:spPr>
          <a:xfrm>
            <a:off x="28303" y="1954219"/>
            <a:ext cx="1343626" cy="1831271"/>
          </a:xfrm>
          <a:prstGeom prst="rect">
            <a:avLst/>
          </a:prstGeom>
          <a:noFill/>
        </p:spPr>
        <p:txBody>
          <a:bodyPr wrap="square" rtlCol="0">
            <a:spAutoFit/>
          </a:bodyPr>
          <a:lstStyle/>
          <a:p>
            <a:pPr>
              <a:spcAft>
                <a:spcPts val="600"/>
              </a:spcAft>
            </a:pPr>
            <a:r>
              <a:rPr lang="en-US" sz="1200" dirty="0"/>
              <a:t>A net source of </a:t>
            </a:r>
            <a:r>
              <a:rPr lang="en-US" sz="1200" u="sng" dirty="0"/>
              <a:t>natural</a:t>
            </a:r>
            <a:r>
              <a:rPr lang="en-US" sz="1200" dirty="0"/>
              <a:t>/oceanic carbon to the atmosphere! </a:t>
            </a:r>
          </a:p>
          <a:p>
            <a:pPr>
              <a:spcAft>
                <a:spcPts val="600"/>
              </a:spcAft>
            </a:pPr>
            <a:r>
              <a:rPr lang="en-US" sz="1200" dirty="0"/>
              <a:t>(Is a net sink for anthropogenic carbon, but irrelevant to ice ages)</a:t>
            </a:r>
          </a:p>
        </p:txBody>
      </p:sp>
      <p:sp>
        <p:nvSpPr>
          <p:cNvPr id="45" name="TextBox 44">
            <a:extLst>
              <a:ext uri="{FF2B5EF4-FFF2-40B4-BE49-F238E27FC236}">
                <a16:creationId xmlns:a16="http://schemas.microsoft.com/office/drawing/2014/main" id="{501529A4-75D0-5961-355A-280B2624C694}"/>
              </a:ext>
            </a:extLst>
          </p:cNvPr>
          <p:cNvSpPr txBox="1"/>
          <p:nvPr/>
        </p:nvSpPr>
        <p:spPr>
          <a:xfrm>
            <a:off x="4596092" y="2337328"/>
            <a:ext cx="2507669" cy="707886"/>
          </a:xfrm>
          <a:prstGeom prst="rect">
            <a:avLst/>
          </a:prstGeom>
          <a:gradFill flip="none" rotWithShape="1">
            <a:gsLst>
              <a:gs pos="86000">
                <a:schemeClr val="bg1"/>
              </a:gs>
              <a:gs pos="100000">
                <a:schemeClr val="accent1">
                  <a:tint val="23500"/>
                  <a:satMod val="160000"/>
                  <a:alpha val="0"/>
                </a:schemeClr>
              </a:gs>
            </a:gsLst>
            <a:path path="circle">
              <a:fillToRect l="50000" t="50000" r="50000" b="50000"/>
            </a:path>
            <a:tileRect/>
          </a:gradFill>
          <a:effectLst>
            <a:outerShdw blurRad="50800" dist="38100" dir="2700000" algn="tl" rotWithShape="0">
              <a:prstClr val="black">
                <a:alpha val="20000"/>
              </a:prstClr>
            </a:outerShdw>
          </a:effectLst>
        </p:spPr>
        <p:txBody>
          <a:bodyPr wrap="square" rtlCol="0">
            <a:spAutoFit/>
          </a:bodyPr>
          <a:lstStyle/>
          <a:p>
            <a:pPr algn="ctr"/>
            <a:r>
              <a:rPr lang="en-US" sz="2000" dirty="0">
                <a:solidFill>
                  <a:srgbClr val="03B1FF"/>
                </a:solidFill>
              </a:rPr>
              <a:t>Reduced physical delivery to surface?</a:t>
            </a:r>
          </a:p>
        </p:txBody>
      </p:sp>
      <p:sp>
        <p:nvSpPr>
          <p:cNvPr id="46" name="TextBox 45">
            <a:extLst>
              <a:ext uri="{FF2B5EF4-FFF2-40B4-BE49-F238E27FC236}">
                <a16:creationId xmlns:a16="http://schemas.microsoft.com/office/drawing/2014/main" id="{E1FF4EA6-B775-CAF1-6072-39541BA4014A}"/>
              </a:ext>
            </a:extLst>
          </p:cNvPr>
          <p:cNvSpPr txBox="1"/>
          <p:nvPr/>
        </p:nvSpPr>
        <p:spPr>
          <a:xfrm>
            <a:off x="9933782" y="2815178"/>
            <a:ext cx="2197775" cy="707886"/>
          </a:xfrm>
          <a:prstGeom prst="rect">
            <a:avLst/>
          </a:prstGeom>
          <a:gradFill flip="none" rotWithShape="1">
            <a:gsLst>
              <a:gs pos="86000">
                <a:schemeClr val="bg1"/>
              </a:gs>
              <a:gs pos="100000">
                <a:schemeClr val="accent1">
                  <a:tint val="23500"/>
                  <a:satMod val="160000"/>
                  <a:alpha val="0"/>
                </a:schemeClr>
              </a:gs>
            </a:gsLst>
            <a:path path="circle">
              <a:fillToRect l="50000" t="50000" r="50000" b="50000"/>
            </a:path>
            <a:tileRect/>
          </a:gradFill>
          <a:effectLst>
            <a:outerShdw blurRad="50800" dist="38100" dir="2700000" algn="tl" rotWithShape="0">
              <a:prstClr val="black">
                <a:alpha val="20000"/>
              </a:prstClr>
            </a:outerShdw>
          </a:effectLst>
        </p:spPr>
        <p:txBody>
          <a:bodyPr wrap="square" rtlCol="0">
            <a:spAutoFit/>
          </a:bodyPr>
          <a:lstStyle/>
          <a:p>
            <a:pPr algn="ctr"/>
            <a:r>
              <a:rPr lang="en-US" sz="2000" dirty="0">
                <a:solidFill>
                  <a:srgbClr val="03B1FF"/>
                </a:solidFill>
              </a:rPr>
              <a:t>Reduced carbon content?</a:t>
            </a:r>
          </a:p>
        </p:txBody>
      </p:sp>
      <p:sp>
        <p:nvSpPr>
          <p:cNvPr id="49" name="Rectangle 48">
            <a:extLst>
              <a:ext uri="{FF2B5EF4-FFF2-40B4-BE49-F238E27FC236}">
                <a16:creationId xmlns:a16="http://schemas.microsoft.com/office/drawing/2014/main" id="{0F73CBE6-E051-73C8-DA6E-EC7BF44E015B}"/>
              </a:ext>
            </a:extLst>
          </p:cNvPr>
          <p:cNvSpPr/>
          <p:nvPr/>
        </p:nvSpPr>
        <p:spPr>
          <a:xfrm>
            <a:off x="0" y="6156780"/>
            <a:ext cx="10699845" cy="689329"/>
          </a:xfrm>
          <a:prstGeom prst="rect">
            <a:avLst/>
          </a:prstGeom>
          <a:solidFill>
            <a:srgbClr val="025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Proxy data: deep-ocean C      </a:t>
            </a:r>
            <a:r>
              <a:rPr lang="en-US" sz="1600" b="1" u="sng" dirty="0">
                <a:solidFill>
                  <a:schemeClr val="bg1"/>
                </a:solidFill>
              </a:rPr>
              <a:t>N. Pacific ventilation</a:t>
            </a:r>
            <a:r>
              <a:rPr lang="en-US" sz="1600" dirty="0">
                <a:solidFill>
                  <a:schemeClr val="bg1"/>
                </a:solidFill>
              </a:rPr>
              <a:t>      N. Atlantic cooling      Slide 8/18    mgs23@st-andrews.ac.uk</a:t>
            </a:r>
          </a:p>
        </p:txBody>
      </p:sp>
    </p:spTree>
    <p:extLst>
      <p:ext uri="{BB962C8B-B14F-4D97-AF65-F5344CB8AC3E}">
        <p14:creationId xmlns:p14="http://schemas.microsoft.com/office/powerpoint/2010/main" val="376238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left)">
                                      <p:cBhvr>
                                        <p:cTn id="23" dur="500"/>
                                        <p:tgtEl>
                                          <p:spTgt spid="11">
                                            <p:txEl>
                                              <p:pRg st="1" end="1"/>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wipe(left)">
                                      <p:cBhvr>
                                        <p:cTn id="26" dur="500"/>
                                        <p:tgtEl>
                                          <p:spTgt spid="1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anim calcmode="lin" valueType="num">
                                      <p:cBhvr>
                                        <p:cTn id="47" dur="500" fill="hold"/>
                                        <p:tgtEl>
                                          <p:spTgt spid="17"/>
                                        </p:tgtEl>
                                        <p:attrNameLst>
                                          <p:attrName>ppt_x</p:attrName>
                                        </p:attrNameLst>
                                      </p:cBhvr>
                                      <p:tavLst>
                                        <p:tav tm="0">
                                          <p:val>
                                            <p:strVal val="#ppt_x"/>
                                          </p:val>
                                        </p:tav>
                                        <p:tav tm="100000">
                                          <p:val>
                                            <p:strVal val="#ppt_x"/>
                                          </p:val>
                                        </p:tav>
                                      </p:tavLst>
                                    </p:anim>
                                    <p:anim calcmode="lin" valueType="num">
                                      <p:cBhvr>
                                        <p:cTn id="4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left)">
                                      <p:cBhvr>
                                        <p:cTn id="66" dur="500"/>
                                        <p:tgtEl>
                                          <p:spTgt spid="36"/>
                                        </p:tgtEl>
                                      </p:cBhvr>
                                    </p:animEffect>
                                  </p:childTnLst>
                                </p:cTn>
                              </p:par>
                              <p:par>
                                <p:cTn id="67" presetID="10"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wipe(left)">
                                      <p:cBhvr>
                                        <p:cTn id="74" dur="500"/>
                                        <p:tgtEl>
                                          <p:spTgt spid="45"/>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mph" presetSubtype="0" fill="hold" grpId="1" nodeType="clickEffect">
                                  <p:stCondLst>
                                    <p:cond delay="0"/>
                                  </p:stCondLst>
                                  <p:childTnLst>
                                    <p:animScale>
                                      <p:cBhvr>
                                        <p:cTn id="78" dur="1000" fill="hold"/>
                                        <p:tgtEl>
                                          <p:spTgt spid="29"/>
                                        </p:tgtEl>
                                      </p:cBhvr>
                                      <p:by x="50000" y="50000"/>
                                    </p:animScale>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anim calcmode="lin" valueType="num">
                                      <p:cBhvr>
                                        <p:cTn id="84" dur="500" fill="hold"/>
                                        <p:tgtEl>
                                          <p:spTgt spid="37"/>
                                        </p:tgtEl>
                                        <p:attrNameLst>
                                          <p:attrName>ppt_x</p:attrName>
                                        </p:attrNameLst>
                                      </p:cBhvr>
                                      <p:tavLst>
                                        <p:tav tm="0">
                                          <p:val>
                                            <p:strVal val="#ppt_x"/>
                                          </p:val>
                                        </p:tav>
                                        <p:tav tm="100000">
                                          <p:val>
                                            <p:strVal val="#ppt_x"/>
                                          </p:val>
                                        </p:tav>
                                      </p:tavLst>
                                    </p:anim>
                                    <p:anim calcmode="lin" valueType="num">
                                      <p:cBhvr>
                                        <p:cTn id="85" dur="500" fill="hold"/>
                                        <p:tgtEl>
                                          <p:spTgt spid="37"/>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anim calcmode="lin" valueType="num">
                                      <p:cBhvr>
                                        <p:cTn id="89" dur="500" fill="hold"/>
                                        <p:tgtEl>
                                          <p:spTgt spid="40"/>
                                        </p:tgtEl>
                                        <p:attrNameLst>
                                          <p:attrName>ppt_x</p:attrName>
                                        </p:attrNameLst>
                                      </p:cBhvr>
                                      <p:tavLst>
                                        <p:tav tm="0">
                                          <p:val>
                                            <p:strVal val="#ppt_x"/>
                                          </p:val>
                                        </p:tav>
                                        <p:tav tm="100000">
                                          <p:val>
                                            <p:strVal val="#ppt_x"/>
                                          </p:val>
                                        </p:tav>
                                      </p:tavLst>
                                    </p:anim>
                                    <p:anim calcmode="lin" valueType="num">
                                      <p:cBhvr>
                                        <p:cTn id="90"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wipe(left)">
                                      <p:cBhvr>
                                        <p:cTn id="95" dur="500"/>
                                        <p:tgtEl>
                                          <p:spTgt spid="4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nodeType="clickEffect">
                                  <p:stCondLst>
                                    <p:cond delay="0"/>
                                  </p:stCondLst>
                                  <p:childTnLst>
                                    <p:set>
                                      <p:cBhvr>
                                        <p:cTn id="99" dur="1" fill="hold">
                                          <p:stCondLst>
                                            <p:cond delay="0"/>
                                          </p:stCondLst>
                                        </p:cTn>
                                        <p:tgtEl>
                                          <p:spTgt spid="38"/>
                                        </p:tgtEl>
                                        <p:attrNameLst>
                                          <p:attrName>style.visibility</p:attrName>
                                        </p:attrNameLst>
                                      </p:cBhvr>
                                      <p:to>
                                        <p:strVal val="visible"/>
                                      </p:to>
                                    </p:set>
                                    <p:animEffect transition="in" filter="wipe(right)">
                                      <p:cBhvr>
                                        <p:cTn id="100"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29" grpId="0" animBg="1"/>
      <p:bldP spid="29" grpId="1" animBg="1"/>
      <p:bldP spid="36" grpId="0"/>
      <p:bldP spid="41" grpId="0"/>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14852-4E00-1FED-ECB5-8FCCEA5E5B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BB4B2E-6BF5-18DB-D58C-C9173943B1C0}"/>
              </a:ext>
            </a:extLst>
          </p:cNvPr>
          <p:cNvSpPr>
            <a:spLocks noGrp="1"/>
          </p:cNvSpPr>
          <p:nvPr>
            <p:ph type="title"/>
          </p:nvPr>
        </p:nvSpPr>
        <p:spPr/>
        <p:txBody>
          <a:bodyPr>
            <a:normAutofit/>
          </a:bodyPr>
          <a:lstStyle/>
          <a:p>
            <a:r>
              <a:rPr lang="en-US" sz="3200" dirty="0"/>
              <a:t>A better-ventilated N. Pacific at Last Glacial Maximum</a:t>
            </a:r>
          </a:p>
        </p:txBody>
      </p:sp>
      <p:grpSp>
        <p:nvGrpSpPr>
          <p:cNvPr id="3" name="Group 2">
            <a:extLst>
              <a:ext uri="{FF2B5EF4-FFF2-40B4-BE49-F238E27FC236}">
                <a16:creationId xmlns:a16="http://schemas.microsoft.com/office/drawing/2014/main" id="{53754D48-72D8-0DE4-6ACC-27F610271BE3}"/>
              </a:ext>
            </a:extLst>
          </p:cNvPr>
          <p:cNvGrpSpPr/>
          <p:nvPr/>
        </p:nvGrpSpPr>
        <p:grpSpPr>
          <a:xfrm>
            <a:off x="1586603" y="1896366"/>
            <a:ext cx="2919981" cy="2311402"/>
            <a:chOff x="762333" y="1984547"/>
            <a:chExt cx="2919981" cy="2311402"/>
          </a:xfrm>
        </p:grpSpPr>
        <p:grpSp>
          <p:nvGrpSpPr>
            <p:cNvPr id="4" name="Group 3">
              <a:extLst>
                <a:ext uri="{FF2B5EF4-FFF2-40B4-BE49-F238E27FC236}">
                  <a16:creationId xmlns:a16="http://schemas.microsoft.com/office/drawing/2014/main" id="{3375882B-67A6-E96C-FBA2-12197FF2824D}"/>
                </a:ext>
              </a:extLst>
            </p:cNvPr>
            <p:cNvGrpSpPr/>
            <p:nvPr/>
          </p:nvGrpSpPr>
          <p:grpSpPr>
            <a:xfrm>
              <a:off x="762333" y="1984547"/>
              <a:ext cx="2895267" cy="2311402"/>
              <a:chOff x="504950" y="2168507"/>
              <a:chExt cx="2895267" cy="2311402"/>
            </a:xfrm>
          </p:grpSpPr>
          <p:grpSp>
            <p:nvGrpSpPr>
              <p:cNvPr id="6" name="Group 5">
                <a:extLst>
                  <a:ext uri="{FF2B5EF4-FFF2-40B4-BE49-F238E27FC236}">
                    <a16:creationId xmlns:a16="http://schemas.microsoft.com/office/drawing/2014/main" id="{6B7284A8-C11D-DE82-D7CD-4158D8E4DF3E}"/>
                  </a:ext>
                </a:extLst>
              </p:cNvPr>
              <p:cNvGrpSpPr/>
              <p:nvPr/>
            </p:nvGrpSpPr>
            <p:grpSpPr>
              <a:xfrm>
                <a:off x="504950" y="2534805"/>
                <a:ext cx="2895267" cy="1945104"/>
                <a:chOff x="504950" y="2534805"/>
                <a:chExt cx="2895267" cy="1945104"/>
              </a:xfrm>
            </p:grpSpPr>
            <p:grpSp>
              <p:nvGrpSpPr>
                <p:cNvPr id="8" name="Group 7">
                  <a:extLst>
                    <a:ext uri="{FF2B5EF4-FFF2-40B4-BE49-F238E27FC236}">
                      <a16:creationId xmlns:a16="http://schemas.microsoft.com/office/drawing/2014/main" id="{C087DA27-6010-2949-655F-8E1D7B9386E1}"/>
                    </a:ext>
                  </a:extLst>
                </p:cNvPr>
                <p:cNvGrpSpPr/>
                <p:nvPr/>
              </p:nvGrpSpPr>
              <p:grpSpPr>
                <a:xfrm>
                  <a:off x="504950" y="2559401"/>
                  <a:ext cx="2895267" cy="1920508"/>
                  <a:chOff x="504950" y="2559401"/>
                  <a:chExt cx="2895267" cy="1920508"/>
                </a:xfrm>
              </p:grpSpPr>
              <p:pic>
                <p:nvPicPr>
                  <p:cNvPr id="10" name="Picture 9">
                    <a:extLst>
                      <a:ext uri="{FF2B5EF4-FFF2-40B4-BE49-F238E27FC236}">
                        <a16:creationId xmlns:a16="http://schemas.microsoft.com/office/drawing/2014/main" id="{E07D3ABD-19E2-5253-DEA4-FC1EECC2FD42}"/>
                      </a:ext>
                    </a:extLst>
                  </p:cNvPr>
                  <p:cNvPicPr>
                    <a:picLocks noChangeAspect="1"/>
                  </p:cNvPicPr>
                  <p:nvPr/>
                </p:nvPicPr>
                <p:blipFill>
                  <a:blip r:embed="rId3"/>
                  <a:stretch>
                    <a:fillRect/>
                  </a:stretch>
                </p:blipFill>
                <p:spPr>
                  <a:xfrm>
                    <a:off x="504950" y="2559401"/>
                    <a:ext cx="2895267" cy="1920508"/>
                  </a:xfrm>
                  <a:prstGeom prst="rect">
                    <a:avLst/>
                  </a:prstGeom>
                </p:spPr>
              </p:pic>
              <p:sp>
                <p:nvSpPr>
                  <p:cNvPr id="11" name="Rectangle 10">
                    <a:extLst>
                      <a:ext uri="{FF2B5EF4-FFF2-40B4-BE49-F238E27FC236}">
                        <a16:creationId xmlns:a16="http://schemas.microsoft.com/office/drawing/2014/main" id="{66A0CE67-650F-2691-73F3-D990EBA17B54}"/>
                      </a:ext>
                    </a:extLst>
                  </p:cNvPr>
                  <p:cNvSpPr/>
                  <p:nvPr/>
                </p:nvSpPr>
                <p:spPr>
                  <a:xfrm>
                    <a:off x="2333288" y="2853126"/>
                    <a:ext cx="945570" cy="3649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09D6D1F9-FCCF-CD08-7DA9-5D6DE9FCC976}"/>
                    </a:ext>
                  </a:extLst>
                </p:cNvPr>
                <p:cNvSpPr/>
                <p:nvPr/>
              </p:nvSpPr>
              <p:spPr>
                <a:xfrm>
                  <a:off x="1420001" y="2534805"/>
                  <a:ext cx="1270064" cy="1890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6AC94A53-2149-B5E8-44A5-CEE2022D925B}"/>
                  </a:ext>
                </a:extLst>
              </p:cNvPr>
              <p:cNvSpPr txBox="1"/>
              <p:nvPr/>
            </p:nvSpPr>
            <p:spPr>
              <a:xfrm>
                <a:off x="1010981" y="2168507"/>
                <a:ext cx="1002197" cy="276999"/>
              </a:xfrm>
              <a:prstGeom prst="rect">
                <a:avLst/>
              </a:prstGeom>
              <a:noFill/>
            </p:spPr>
            <p:txBody>
              <a:bodyPr wrap="none" rtlCol="0">
                <a:spAutoFit/>
              </a:bodyPr>
              <a:lstStyle/>
              <a:p>
                <a:r>
                  <a:rPr lang="en-US" sz="1200" dirty="0"/>
                  <a:t>Modern-day</a:t>
                </a:r>
              </a:p>
            </p:txBody>
          </p:sp>
        </p:grpSp>
        <p:pic>
          <p:nvPicPr>
            <p:cNvPr id="5" name="Picture 4">
              <a:extLst>
                <a:ext uri="{FF2B5EF4-FFF2-40B4-BE49-F238E27FC236}">
                  <a16:creationId xmlns:a16="http://schemas.microsoft.com/office/drawing/2014/main" id="{727B6F14-8BEE-608D-EB2A-3583CB9EE090}"/>
                </a:ext>
              </a:extLst>
            </p:cNvPr>
            <p:cNvPicPr>
              <a:picLocks noChangeAspect="1"/>
            </p:cNvPicPr>
            <p:nvPr/>
          </p:nvPicPr>
          <p:blipFill>
            <a:blip r:embed="rId4"/>
            <a:stretch>
              <a:fillRect/>
            </a:stretch>
          </p:blipFill>
          <p:spPr>
            <a:xfrm>
              <a:off x="3167288" y="3233145"/>
              <a:ext cx="515026" cy="205099"/>
            </a:xfrm>
            <a:prstGeom prst="rect">
              <a:avLst/>
            </a:prstGeom>
          </p:spPr>
        </p:pic>
      </p:grpSp>
      <p:sp>
        <p:nvSpPr>
          <p:cNvPr id="12" name="TextBox 11">
            <a:extLst>
              <a:ext uri="{FF2B5EF4-FFF2-40B4-BE49-F238E27FC236}">
                <a16:creationId xmlns:a16="http://schemas.microsoft.com/office/drawing/2014/main" id="{AAF166EF-18E8-23BB-711F-D2CE7CA06A58}"/>
              </a:ext>
            </a:extLst>
          </p:cNvPr>
          <p:cNvSpPr txBox="1"/>
          <p:nvPr/>
        </p:nvSpPr>
        <p:spPr>
          <a:xfrm>
            <a:off x="2969727" y="2223638"/>
            <a:ext cx="2747868" cy="646331"/>
          </a:xfrm>
          <a:prstGeom prst="rect">
            <a:avLst/>
          </a:prstGeom>
          <a:noFill/>
        </p:spPr>
        <p:txBody>
          <a:bodyPr wrap="none" rtlCol="0">
            <a:spAutoFit/>
          </a:bodyPr>
          <a:lstStyle/>
          <a:p>
            <a:r>
              <a:rPr lang="en-US" sz="1200" dirty="0"/>
              <a:t>Pacific:</a:t>
            </a:r>
          </a:p>
          <a:p>
            <a:pPr indent="133350"/>
            <a:r>
              <a:rPr lang="en-US" sz="1200" dirty="0"/>
              <a:t>Poorly-ventilated</a:t>
            </a:r>
          </a:p>
          <a:p>
            <a:pPr indent="133350"/>
            <a:r>
              <a:rPr lang="en-US" sz="1200" dirty="0"/>
              <a:t>Carbon-rich  – reduced in ice ages?</a:t>
            </a:r>
          </a:p>
        </p:txBody>
      </p:sp>
      <p:sp>
        <p:nvSpPr>
          <p:cNvPr id="13" name="TextBox 12">
            <a:extLst>
              <a:ext uri="{FF2B5EF4-FFF2-40B4-BE49-F238E27FC236}">
                <a16:creationId xmlns:a16="http://schemas.microsoft.com/office/drawing/2014/main" id="{C15E7569-41EB-971B-D489-250521CD0509}"/>
              </a:ext>
            </a:extLst>
          </p:cNvPr>
          <p:cNvSpPr txBox="1"/>
          <p:nvPr/>
        </p:nvSpPr>
        <p:spPr>
          <a:xfrm>
            <a:off x="959059" y="2198924"/>
            <a:ext cx="1178528" cy="646331"/>
          </a:xfrm>
          <a:prstGeom prst="rect">
            <a:avLst/>
          </a:prstGeom>
          <a:noFill/>
        </p:spPr>
        <p:txBody>
          <a:bodyPr wrap="none" rtlCol="0">
            <a:spAutoFit/>
          </a:bodyPr>
          <a:lstStyle/>
          <a:p>
            <a:r>
              <a:rPr lang="en-US" sz="1200" dirty="0"/>
              <a:t>Atlantic:</a:t>
            </a:r>
          </a:p>
          <a:p>
            <a:pPr indent="133350"/>
            <a:r>
              <a:rPr lang="en-US" sz="1200" dirty="0"/>
              <a:t>Ventilated</a:t>
            </a:r>
          </a:p>
          <a:p>
            <a:pPr indent="133350"/>
            <a:r>
              <a:rPr lang="en-US" sz="1200" dirty="0"/>
              <a:t>Carbon-poor</a:t>
            </a:r>
          </a:p>
        </p:txBody>
      </p:sp>
      <p:grpSp>
        <p:nvGrpSpPr>
          <p:cNvPr id="24" name="Group 23">
            <a:extLst>
              <a:ext uri="{FF2B5EF4-FFF2-40B4-BE49-F238E27FC236}">
                <a16:creationId xmlns:a16="http://schemas.microsoft.com/office/drawing/2014/main" id="{CFB05662-55F8-4FE0-F8F5-708E001D35CF}"/>
              </a:ext>
            </a:extLst>
          </p:cNvPr>
          <p:cNvGrpSpPr/>
          <p:nvPr/>
        </p:nvGrpSpPr>
        <p:grpSpPr>
          <a:xfrm>
            <a:off x="10929083" y="1195374"/>
            <a:ext cx="1053981" cy="1028792"/>
            <a:chOff x="492242" y="1025926"/>
            <a:chExt cx="1053981" cy="1028792"/>
          </a:xfrm>
        </p:grpSpPr>
        <p:pic>
          <p:nvPicPr>
            <p:cNvPr id="25" name="Picture 2" descr="Pacific Centered World map">
              <a:extLst>
                <a:ext uri="{FF2B5EF4-FFF2-40B4-BE49-F238E27FC236}">
                  <a16:creationId xmlns:a16="http://schemas.microsoft.com/office/drawing/2014/main" id="{580FCF47-7E5C-94E5-DF0A-4A3EADEBF0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853" t="2362" r="8398" b="923"/>
            <a:stretch/>
          </p:blipFill>
          <p:spPr bwMode="auto">
            <a:xfrm>
              <a:off x="492242" y="1025926"/>
              <a:ext cx="1053981" cy="1028792"/>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49EF9745-3AAC-CFE6-97E6-A4F4FA0928E5}"/>
                </a:ext>
              </a:extLst>
            </p:cNvPr>
            <p:cNvCxnSpPr>
              <a:cxnSpLocks/>
            </p:cNvCxnSpPr>
            <p:nvPr/>
          </p:nvCxnSpPr>
          <p:spPr>
            <a:xfrm>
              <a:off x="548988" y="1613793"/>
              <a:ext cx="86400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6CC01C6-B6FB-9337-5623-29A7F0E40703}"/>
                </a:ext>
              </a:extLst>
            </p:cNvPr>
            <p:cNvCxnSpPr>
              <a:cxnSpLocks/>
            </p:cNvCxnSpPr>
            <p:nvPr/>
          </p:nvCxnSpPr>
          <p:spPr>
            <a:xfrm>
              <a:off x="493439" y="1803158"/>
              <a:ext cx="741600" cy="0"/>
            </a:xfrm>
            <a:prstGeom prst="line">
              <a:avLst/>
            </a:prstGeom>
            <a:ln w="31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p14="http://schemas.microsoft.com/office/powerpoint/2010/main" xmlns:aink="http://schemas.microsoft.com/office/drawing/2016/ink" Requires="p14 aink">
          <p:contentPart p14:bwMode="auto" r:id="rId6">
            <p14:nvContentPartPr>
              <p14:cNvPr id="28" name="Ink 27">
                <a:extLst>
                  <a:ext uri="{FF2B5EF4-FFF2-40B4-BE49-F238E27FC236}">
                    <a16:creationId xmlns:a16="http://schemas.microsoft.com/office/drawing/2014/main" id="{BA073E10-CE7D-A7FF-ACB5-449D0FA53547}"/>
                  </a:ext>
                </a:extLst>
              </p14:cNvPr>
              <p14:cNvContentPartPr/>
              <p14:nvPr/>
            </p14:nvContentPartPr>
            <p14:xfrm>
              <a:off x="11104312" y="1403260"/>
              <a:ext cx="665488" cy="404363"/>
            </p14:xfrm>
          </p:contentPart>
        </mc:Choice>
        <mc:Fallback>
          <p:pic>
            <p:nvPicPr>
              <p:cNvPr id="28" name="Ink 27">
                <a:extLst>
                  <a:ext uri="{FF2B5EF4-FFF2-40B4-BE49-F238E27FC236}">
                    <a16:creationId xmlns:a16="http://schemas.microsoft.com/office/drawing/2014/main" id="{BA073E10-CE7D-A7FF-ACB5-449D0FA53547}"/>
                  </a:ext>
                </a:extLst>
              </p:cNvPr>
              <p:cNvPicPr/>
              <p:nvPr/>
            </p:nvPicPr>
            <p:blipFill>
              <a:blip r:embed="rId7"/>
              <a:stretch>
                <a:fillRect/>
              </a:stretch>
            </p:blipFill>
            <p:spPr>
              <a:xfrm>
                <a:off x="11041292" y="1025519"/>
                <a:ext cx="791167" cy="1159486"/>
              </a:xfrm>
              <a:prstGeom prst="rect">
                <a:avLst/>
              </a:prstGeom>
            </p:spPr>
          </p:pic>
        </mc:Fallback>
      </mc:AlternateContent>
      <p:sp>
        <p:nvSpPr>
          <p:cNvPr id="35" name="TextBox 34">
            <a:extLst>
              <a:ext uri="{FF2B5EF4-FFF2-40B4-BE49-F238E27FC236}">
                <a16:creationId xmlns:a16="http://schemas.microsoft.com/office/drawing/2014/main" id="{3AA43018-C51E-2BCC-F4D3-677CF3EC0854}"/>
              </a:ext>
            </a:extLst>
          </p:cNvPr>
          <p:cNvSpPr txBox="1"/>
          <p:nvPr/>
        </p:nvSpPr>
        <p:spPr>
          <a:xfrm>
            <a:off x="1537262" y="4633198"/>
            <a:ext cx="4754828" cy="830997"/>
          </a:xfrm>
          <a:prstGeom prst="rect">
            <a:avLst/>
          </a:prstGeom>
          <a:noFill/>
        </p:spPr>
        <p:txBody>
          <a:bodyPr wrap="none" rtlCol="0">
            <a:spAutoFit/>
          </a:bodyPr>
          <a:lstStyle/>
          <a:p>
            <a:r>
              <a:rPr lang="en-US" sz="2400" i="1" dirty="0"/>
              <a:t>Better ventilated glacial waters… </a:t>
            </a:r>
          </a:p>
          <a:p>
            <a:r>
              <a:rPr lang="en-US" sz="2400" i="1" dirty="0"/>
              <a:t>	…also carbon-poor?</a:t>
            </a:r>
          </a:p>
        </p:txBody>
      </p:sp>
      <p:sp>
        <p:nvSpPr>
          <p:cNvPr id="37" name="TextBox 36">
            <a:extLst>
              <a:ext uri="{FF2B5EF4-FFF2-40B4-BE49-F238E27FC236}">
                <a16:creationId xmlns:a16="http://schemas.microsoft.com/office/drawing/2014/main" id="{97B197A7-EF40-9A18-B262-9545F68CAD28}"/>
              </a:ext>
            </a:extLst>
          </p:cNvPr>
          <p:cNvSpPr txBox="1"/>
          <p:nvPr/>
        </p:nvSpPr>
        <p:spPr>
          <a:xfrm>
            <a:off x="8176591" y="1184382"/>
            <a:ext cx="2538815" cy="369332"/>
          </a:xfrm>
          <a:prstGeom prst="rect">
            <a:avLst/>
          </a:prstGeom>
          <a:noFill/>
        </p:spPr>
        <p:txBody>
          <a:bodyPr wrap="square">
            <a:spAutoFit/>
          </a:bodyPr>
          <a:lstStyle/>
          <a:p>
            <a:r>
              <a:rPr lang="en-US" sz="1800" i="1" dirty="0"/>
              <a:t>(“LGM”, 19-23 </a:t>
            </a:r>
            <a:r>
              <a:rPr lang="en-US" sz="1800" i="1" dirty="0" err="1"/>
              <a:t>kyr</a:t>
            </a:r>
            <a:r>
              <a:rPr lang="en-US" sz="1800" i="1" dirty="0"/>
              <a:t> ago) </a:t>
            </a:r>
            <a:endParaRPr lang="en-US" dirty="0"/>
          </a:p>
        </p:txBody>
      </p:sp>
      <p:sp>
        <p:nvSpPr>
          <p:cNvPr id="40" name="Rectangle 39">
            <a:extLst>
              <a:ext uri="{FF2B5EF4-FFF2-40B4-BE49-F238E27FC236}">
                <a16:creationId xmlns:a16="http://schemas.microsoft.com/office/drawing/2014/main" id="{93479EA8-8FC7-085B-DC1D-3DD59AAD68A3}"/>
              </a:ext>
            </a:extLst>
          </p:cNvPr>
          <p:cNvSpPr/>
          <p:nvPr/>
        </p:nvSpPr>
        <p:spPr>
          <a:xfrm>
            <a:off x="0" y="6156780"/>
            <a:ext cx="10699845" cy="689329"/>
          </a:xfrm>
          <a:prstGeom prst="rect">
            <a:avLst/>
          </a:prstGeom>
          <a:solidFill>
            <a:srgbClr val="025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Proxy data: deep-ocean C      </a:t>
            </a:r>
            <a:r>
              <a:rPr lang="en-US" sz="1600" b="1" u="sng" dirty="0">
                <a:solidFill>
                  <a:schemeClr val="bg1"/>
                </a:solidFill>
              </a:rPr>
              <a:t>N. Pacific ventilation</a:t>
            </a:r>
            <a:r>
              <a:rPr lang="en-US" sz="1600" dirty="0">
                <a:solidFill>
                  <a:schemeClr val="bg1"/>
                </a:solidFill>
              </a:rPr>
              <a:t>      N. Atlantic cooling      Slide 9/18    mgs23@st-andrews.ac.uk</a:t>
            </a:r>
          </a:p>
        </p:txBody>
      </p:sp>
      <p:grpSp>
        <p:nvGrpSpPr>
          <p:cNvPr id="14" name="Group 13">
            <a:extLst>
              <a:ext uri="{FF2B5EF4-FFF2-40B4-BE49-F238E27FC236}">
                <a16:creationId xmlns:a16="http://schemas.microsoft.com/office/drawing/2014/main" id="{A6D07012-B7F3-7C35-54A5-681ED4E65AE4}"/>
              </a:ext>
            </a:extLst>
          </p:cNvPr>
          <p:cNvGrpSpPr/>
          <p:nvPr/>
        </p:nvGrpSpPr>
        <p:grpSpPr>
          <a:xfrm>
            <a:off x="6482468" y="2002781"/>
            <a:ext cx="5035880" cy="3827083"/>
            <a:chOff x="6531932" y="1904099"/>
            <a:chExt cx="5035880" cy="3827083"/>
          </a:xfrm>
        </p:grpSpPr>
        <p:grpSp>
          <p:nvGrpSpPr>
            <p:cNvPr id="15" name="Group 14">
              <a:extLst>
                <a:ext uri="{FF2B5EF4-FFF2-40B4-BE49-F238E27FC236}">
                  <a16:creationId xmlns:a16="http://schemas.microsoft.com/office/drawing/2014/main" id="{DC08FEA5-478C-D696-B199-9E86EC1FD7B9}"/>
                </a:ext>
              </a:extLst>
            </p:cNvPr>
            <p:cNvGrpSpPr/>
            <p:nvPr/>
          </p:nvGrpSpPr>
          <p:grpSpPr>
            <a:xfrm>
              <a:off x="6531932" y="1904099"/>
              <a:ext cx="5035880" cy="3827083"/>
              <a:chOff x="641952" y="1685670"/>
              <a:chExt cx="5035880" cy="3827083"/>
            </a:xfrm>
          </p:grpSpPr>
          <p:grpSp>
            <p:nvGrpSpPr>
              <p:cNvPr id="17" name="Group 16">
                <a:extLst>
                  <a:ext uri="{FF2B5EF4-FFF2-40B4-BE49-F238E27FC236}">
                    <a16:creationId xmlns:a16="http://schemas.microsoft.com/office/drawing/2014/main" id="{F7B0362F-5FCB-CA55-3778-DC82D00D8165}"/>
                  </a:ext>
                </a:extLst>
              </p:cNvPr>
              <p:cNvGrpSpPr/>
              <p:nvPr/>
            </p:nvGrpSpPr>
            <p:grpSpPr>
              <a:xfrm>
                <a:off x="641952" y="1685670"/>
                <a:ext cx="4848375" cy="3339371"/>
                <a:chOff x="28251864" y="6709730"/>
                <a:chExt cx="4848375" cy="3339371"/>
              </a:xfrm>
            </p:grpSpPr>
            <p:grpSp>
              <p:nvGrpSpPr>
                <p:cNvPr id="20" name="Group 19">
                  <a:extLst>
                    <a:ext uri="{FF2B5EF4-FFF2-40B4-BE49-F238E27FC236}">
                      <a16:creationId xmlns:a16="http://schemas.microsoft.com/office/drawing/2014/main" id="{F11F9088-52E4-90B3-05BA-5F7AAE5834BA}"/>
                    </a:ext>
                  </a:extLst>
                </p:cNvPr>
                <p:cNvGrpSpPr>
                  <a:grpSpLocks noChangeAspect="1"/>
                </p:cNvGrpSpPr>
                <p:nvPr/>
              </p:nvGrpSpPr>
              <p:grpSpPr>
                <a:xfrm>
                  <a:off x="28251864" y="6767625"/>
                  <a:ext cx="4848375" cy="3281476"/>
                  <a:chOff x="16811628" y="7484435"/>
                  <a:chExt cx="4036131" cy="2731736"/>
                </a:xfrm>
              </p:grpSpPr>
              <p:pic>
                <p:nvPicPr>
                  <p:cNvPr id="22" name="Picture 2">
                    <a:extLst>
                      <a:ext uri="{FF2B5EF4-FFF2-40B4-BE49-F238E27FC236}">
                        <a16:creationId xmlns:a16="http://schemas.microsoft.com/office/drawing/2014/main" id="{237C0E53-27D8-DFAF-D307-A976AF667CE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8470" b="52916"/>
                  <a:stretch/>
                </p:blipFill>
                <p:spPr bwMode="auto">
                  <a:xfrm>
                    <a:off x="16811628" y="7484435"/>
                    <a:ext cx="3732019" cy="2494180"/>
                  </a:xfrm>
                  <a:prstGeom prst="round2SameRect">
                    <a:avLst>
                      <a:gd name="adj1" fmla="val 0"/>
                      <a:gd name="adj2" fmla="val 0"/>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9631FDE0-3856-DDCA-4124-D9CD2B0CEDC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533" t="95647" r="18849" b="1"/>
                  <a:stretch/>
                </p:blipFill>
                <p:spPr bwMode="auto">
                  <a:xfrm>
                    <a:off x="17011733" y="9996664"/>
                    <a:ext cx="3836026" cy="21950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Rounded Corners 58">
                  <a:extLst>
                    <a:ext uri="{FF2B5EF4-FFF2-40B4-BE49-F238E27FC236}">
                      <a16:creationId xmlns:a16="http://schemas.microsoft.com/office/drawing/2014/main" id="{BFE1C946-BA1F-0718-3B12-B0C23BB0FA16}"/>
                    </a:ext>
                  </a:extLst>
                </p:cNvPr>
                <p:cNvSpPr/>
                <p:nvPr/>
              </p:nvSpPr>
              <p:spPr>
                <a:xfrm>
                  <a:off x="28323917" y="6709730"/>
                  <a:ext cx="319230" cy="358111"/>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TextBox 17">
                <a:extLst>
                  <a:ext uri="{FF2B5EF4-FFF2-40B4-BE49-F238E27FC236}">
                    <a16:creationId xmlns:a16="http://schemas.microsoft.com/office/drawing/2014/main" id="{DAECD9DD-22C3-7D73-9431-1348B68E0928}"/>
                  </a:ext>
                </a:extLst>
              </p:cNvPr>
              <p:cNvSpPr txBox="1"/>
              <p:nvPr/>
            </p:nvSpPr>
            <p:spPr>
              <a:xfrm>
                <a:off x="4499304" y="5251143"/>
                <a:ext cx="1178528" cy="261610"/>
              </a:xfrm>
              <a:prstGeom prst="rect">
                <a:avLst/>
              </a:prstGeom>
              <a:noFill/>
            </p:spPr>
            <p:txBody>
              <a:bodyPr wrap="none" rtlCol="0">
                <a:spAutoFit/>
              </a:bodyPr>
              <a:lstStyle/>
              <a:p>
                <a:r>
                  <a:rPr lang="en-US" sz="1100" i="1" dirty="0"/>
                  <a:t>Rae et al., 2020</a:t>
                </a:r>
              </a:p>
            </p:txBody>
          </p:sp>
          <p:sp>
            <p:nvSpPr>
              <p:cNvPr id="19" name="TextBox 18">
                <a:extLst>
                  <a:ext uri="{FF2B5EF4-FFF2-40B4-BE49-F238E27FC236}">
                    <a16:creationId xmlns:a16="http://schemas.microsoft.com/office/drawing/2014/main" id="{0B689719-ED20-62DF-C01F-C5A65D9EDD23}"/>
                  </a:ext>
                </a:extLst>
              </p:cNvPr>
              <p:cNvSpPr txBox="1"/>
              <p:nvPr/>
            </p:nvSpPr>
            <p:spPr>
              <a:xfrm>
                <a:off x="2578719" y="1739956"/>
                <a:ext cx="2938108" cy="246221"/>
              </a:xfrm>
              <a:prstGeom prst="rect">
                <a:avLst/>
              </a:prstGeom>
              <a:noFill/>
            </p:spPr>
            <p:txBody>
              <a:bodyPr wrap="square" rtlCol="0">
                <a:spAutoFit/>
              </a:bodyPr>
              <a:lstStyle/>
              <a:p>
                <a:pPr algn="r"/>
                <a:r>
                  <a:rPr lang="en-US" sz="1000" dirty="0"/>
                  <a:t>(depicting all sediment core sites north of 20°N)</a:t>
                </a:r>
              </a:p>
            </p:txBody>
          </p:sp>
        </p:grpSp>
        <p:sp>
          <p:nvSpPr>
            <p:cNvPr id="16" name="TextBox 15">
              <a:extLst>
                <a:ext uri="{FF2B5EF4-FFF2-40B4-BE49-F238E27FC236}">
                  <a16:creationId xmlns:a16="http://schemas.microsoft.com/office/drawing/2014/main" id="{1CF9CB79-9027-085A-3001-C6D4A1189923}"/>
                </a:ext>
              </a:extLst>
            </p:cNvPr>
            <p:cNvSpPr txBox="1"/>
            <p:nvPr/>
          </p:nvSpPr>
          <p:spPr>
            <a:xfrm>
              <a:off x="10040551" y="5246715"/>
              <a:ext cx="1404552" cy="261610"/>
            </a:xfrm>
            <a:prstGeom prst="rect">
              <a:avLst/>
            </a:prstGeom>
            <a:noFill/>
          </p:spPr>
          <p:txBody>
            <a:bodyPr wrap="none" rtlCol="0">
              <a:spAutoFit/>
            </a:bodyPr>
            <a:lstStyle/>
            <a:p>
              <a:r>
                <a:rPr lang="en-US" sz="1100" i="1" dirty="0"/>
                <a:t>(relative to modern)</a:t>
              </a:r>
            </a:p>
          </p:txBody>
        </p:sp>
      </p:grpSp>
      <p:sp>
        <p:nvSpPr>
          <p:cNvPr id="41" name="TextBox 40">
            <a:extLst>
              <a:ext uri="{FF2B5EF4-FFF2-40B4-BE49-F238E27FC236}">
                <a16:creationId xmlns:a16="http://schemas.microsoft.com/office/drawing/2014/main" id="{9AB89A54-350A-7FA4-6C66-6692586BA53F}"/>
              </a:ext>
            </a:extLst>
          </p:cNvPr>
          <p:cNvSpPr txBox="1"/>
          <p:nvPr/>
        </p:nvSpPr>
        <p:spPr>
          <a:xfrm>
            <a:off x="12269337" y="252483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0799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2000" fill="hold"/>
                                        <p:tgtEl>
                                          <p:spTgt spid="28"/>
                                        </p:tgtEl>
                                        <p:attrNameLst>
                                          <p:attrName>drawProgress</p:attrName>
                                        </p:attrNameLst>
                                      </p:cBhvr>
                                      <p:tavLst>
                                        <p:tav tm="0">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heme/theme1.xml><?xml version="1.0" encoding="utf-8"?>
<a:theme xmlns:a="http://schemas.openxmlformats.org/drawingml/2006/main" name="Office Theme">
  <a:themeElements>
    <a:clrScheme name="University of St Andrews 1">
      <a:dk1>
        <a:srgbClr val="202024"/>
      </a:dk1>
      <a:lt1>
        <a:srgbClr val="FFFFFF"/>
      </a:lt1>
      <a:dk2>
        <a:srgbClr val="6A6A6B"/>
      </a:dk2>
      <a:lt2>
        <a:srgbClr val="F0F0F0"/>
      </a:lt2>
      <a:accent1>
        <a:srgbClr val="00539B"/>
      </a:accent1>
      <a:accent2>
        <a:srgbClr val="C22A22"/>
      </a:accent2>
      <a:accent3>
        <a:srgbClr val="F4C900"/>
      </a:accent3>
      <a:accent4>
        <a:srgbClr val="1B74C3"/>
      </a:accent4>
      <a:accent5>
        <a:srgbClr val="608738"/>
      </a:accent5>
      <a:accent6>
        <a:srgbClr val="785596"/>
      </a:accent6>
      <a:hlink>
        <a:srgbClr val="004077"/>
      </a:hlink>
      <a:folHlink>
        <a:srgbClr val="1B74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 of St Andrews" id="{9F2FFB2B-CBA0-6442-B6E2-B406182147C6}" vid="{4AE9A99B-60C5-F14D-A0E8-157FA40E57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7AE293EAF484F9E57DD06980AC918" ma:contentTypeVersion="0" ma:contentTypeDescription="Create a new document." ma:contentTypeScope="" ma:versionID="825ae9991d557c3d55636e5b14e875d9">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502915-8B20-4BC0-A69A-571BF177F5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37B5434-3C62-4456-878B-7D7976FF0490}">
  <ds:schemaRefs>
    <ds:schemaRef ds:uri="http://schemas.microsoft.com/sharepoint/v3/contenttype/forms"/>
  </ds:schemaRefs>
</ds:datastoreItem>
</file>

<file path=customXml/itemProps3.xml><?xml version="1.0" encoding="utf-8"?>
<ds:datastoreItem xmlns:ds="http://schemas.openxmlformats.org/officeDocument/2006/customXml" ds:itemID="{2FD0F58B-EB7E-45E0-839D-EB362C317F5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2051</TotalTime>
  <Words>5919</Words>
  <Application>Microsoft Macintosh PowerPoint</Application>
  <PresentationFormat>Widescreen</PresentationFormat>
  <Paragraphs>451</Paragraphs>
  <Slides>18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Aptos Narrow</vt:lpstr>
      <vt:lpstr>Arial</vt:lpstr>
      <vt:lpstr>Wingdings</vt:lpstr>
      <vt:lpstr>Office Theme</vt:lpstr>
      <vt:lpstr>Southern Ocean mechanisms of glacial CO2 drawdown and their links to global climate </vt:lpstr>
      <vt:lpstr>Glacial Cycles: Ice Volume, Temperature, and CO2</vt:lpstr>
      <vt:lpstr>Outline: S.O.’s role in glacial CO2 change</vt:lpstr>
      <vt:lpstr>New proxy record documents unprecedented covariation between atmospheric and oceanic carbon</vt:lpstr>
      <vt:lpstr>Total Carbon (PgC and ppm equivalent)</vt:lpstr>
      <vt:lpstr>Outline: S.O.’s role in glacial CO2 change</vt:lpstr>
      <vt:lpstr>Outline: S.O.’s role in glacial CO2 change</vt:lpstr>
      <vt:lpstr>(Today) Poorly-ventilated N. Pacific dominates carbon supply to Southern Ocean outgassing</vt:lpstr>
      <vt:lpstr>A better-ventilated N. Pacific at Last Glacial Maximum</vt:lpstr>
      <vt:lpstr>Glacial-like Earth System Model Simulations with a Well-Ventilated N. Pacific</vt:lpstr>
      <vt:lpstr>The effect of N. Pacific ventilation on Southern Ocean</vt:lpstr>
      <vt:lpstr>Outline: S.O.’s role in glacial CO2 change</vt:lpstr>
      <vt:lpstr>Outline: S.O.’s role in glacial CO2 change</vt:lpstr>
      <vt:lpstr>N. Hemisphere pacing… S. Hemisphere carbon cycling?</vt:lpstr>
      <vt:lpstr>Study design: idealized simulations of N. Atl. cooling</vt:lpstr>
      <vt:lpstr>Glacial-like changes in re: Northern cooling</vt:lpstr>
      <vt:lpstr>Glacial-like changes in re: Northern cooling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Madison Shankle</dc:creator>
  <cp:lastModifiedBy>Madison Shankle</cp:lastModifiedBy>
  <cp:revision>451</cp:revision>
  <dcterms:created xsi:type="dcterms:W3CDTF">2025-03-13T17:05:31Z</dcterms:created>
  <dcterms:modified xsi:type="dcterms:W3CDTF">2025-04-26T18:44:42Z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0x0101003A37AE293EAF484F9E57DD06980AC918</vt:lpwstr>
  </property>
</Properties>
</file>