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0" r:id="rId2"/>
  </p:sldMasterIdLst>
  <p:notesMasterIdLst>
    <p:notesMasterId r:id="rId22"/>
  </p:notesMasterIdLst>
  <p:handoutMasterIdLst>
    <p:handoutMasterId r:id="rId23"/>
  </p:handoutMasterIdLst>
  <p:sldIdLst>
    <p:sldId id="256" r:id="rId3"/>
    <p:sldId id="326" r:id="rId4"/>
    <p:sldId id="328" r:id="rId5"/>
    <p:sldId id="1789" r:id="rId6"/>
    <p:sldId id="1678" r:id="rId7"/>
    <p:sldId id="1760" r:id="rId8"/>
    <p:sldId id="1771" r:id="rId9"/>
    <p:sldId id="1679" r:id="rId10"/>
    <p:sldId id="1680" r:id="rId11"/>
    <p:sldId id="1774" r:id="rId12"/>
    <p:sldId id="1776" r:id="rId13"/>
    <p:sldId id="1777" r:id="rId14"/>
    <p:sldId id="1778" r:id="rId15"/>
    <p:sldId id="1791" r:id="rId16"/>
    <p:sldId id="1792" r:id="rId17"/>
    <p:sldId id="1779" r:id="rId18"/>
    <p:sldId id="1783" r:id="rId19"/>
    <p:sldId id="1793" r:id="rId20"/>
    <p:sldId id="1787" r:id="rId21"/>
  </p:sldIdLst>
  <p:sldSz cx="9144000" cy="5143500" type="screen16x9"/>
  <p:notesSz cx="9925050" cy="66659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00">
          <p15:clr>
            <a:srgbClr val="A4A3A4"/>
          </p15:clr>
        </p15:guide>
        <p15:guide id="2" pos="3126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8" roundtripDataSignature="AMtx7mhoSqIxIx87sjKeunKhpsGYzGNW+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2C0D"/>
    <a:srgbClr val="B14528"/>
    <a:srgbClr val="144280"/>
    <a:srgbClr val="A5E1FC"/>
    <a:srgbClr val="CFEEB1"/>
    <a:srgbClr val="00A6E4"/>
    <a:srgbClr val="FFFFFF"/>
    <a:srgbClr val="64A0C8"/>
    <a:srgbClr val="98C6EA"/>
    <a:srgbClr val="E27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19" autoAdjust="0"/>
    <p:restoredTop sz="82128" autoAdjust="0"/>
  </p:normalViewPr>
  <p:slideViewPr>
    <p:cSldViewPr snapToGrid="0">
      <p:cViewPr>
        <p:scale>
          <a:sx n="75" d="100"/>
          <a:sy n="75" d="100"/>
        </p:scale>
        <p:origin x="932" y="36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100"/>
        <p:guide pos="312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48" Type="http://customschemas.google.com/relationships/presentationmetadata" Target="meta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0538" cy="333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1338" y="0"/>
            <a:ext cx="4302125" cy="333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3B72D-88BE-4158-BCE6-C0261E551093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332538"/>
            <a:ext cx="4300538" cy="333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1338" y="6332538"/>
            <a:ext cx="4302125" cy="333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D703A-213D-48FB-8B62-7B72DC5AB7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945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2" y="0"/>
            <a:ext cx="4300855" cy="33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00" tIns="45350" rIns="90700" bIns="4535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21901" y="0"/>
            <a:ext cx="4300855" cy="33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00" tIns="45350" rIns="90700" bIns="4535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740025" y="500063"/>
            <a:ext cx="4445000" cy="25003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2506" y="3166309"/>
            <a:ext cx="7940040" cy="2999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00" tIns="45350" rIns="90700" bIns="45350" anchor="t" anchorCtr="0">
            <a:norm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−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urier New"/>
              <a:buChar char="o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2" y="6331460"/>
            <a:ext cx="4300855" cy="33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00" tIns="45350" rIns="90700" bIns="4535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21901" y="6331460"/>
            <a:ext cx="4300855" cy="333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00" tIns="45350" rIns="90700" bIns="45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992506" y="3166309"/>
            <a:ext cx="7940040" cy="2999661"/>
          </a:xfrm>
          <a:prstGeom prst="rect">
            <a:avLst/>
          </a:prstGeom>
        </p:spPr>
        <p:txBody>
          <a:bodyPr spcFirstLastPara="1" wrap="square" lIns="90700" tIns="45350" rIns="90700" bIns="453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40025" y="500063"/>
            <a:ext cx="4445000" cy="25003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6107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1252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4640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5924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Accumulated initial condition error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594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PDE can be solved based on a forward Euler scheme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9879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9054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rt">
  <p:cSld name="Star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0"/>
          <p:cNvSpPr txBox="1">
            <a:spLocks noGrp="1"/>
          </p:cNvSpPr>
          <p:nvPr>
            <p:ph type="title"/>
          </p:nvPr>
        </p:nvSpPr>
        <p:spPr>
          <a:xfrm>
            <a:off x="319090" y="972000"/>
            <a:ext cx="8508999" cy="376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body" idx="1"/>
          </p:nvPr>
        </p:nvSpPr>
        <p:spPr>
          <a:xfrm>
            <a:off x="319088" y="1484040"/>
            <a:ext cx="8508999" cy="955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sldNum" idx="12"/>
          </p:nvPr>
        </p:nvSpPr>
        <p:spPr>
          <a:xfrm>
            <a:off x="6774934" y="4854985"/>
            <a:ext cx="2052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ftr" idx="11"/>
          </p:nvPr>
        </p:nvSpPr>
        <p:spPr>
          <a:xfrm>
            <a:off x="311162" y="4854985"/>
            <a:ext cx="646428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rt">
  <p:cSld name="Star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>
            <a:spLocks noGrp="1"/>
          </p:cNvSpPr>
          <p:nvPr>
            <p:ph type="title"/>
          </p:nvPr>
        </p:nvSpPr>
        <p:spPr>
          <a:xfrm>
            <a:off x="319090" y="972000"/>
            <a:ext cx="8508999" cy="383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body" idx="1"/>
          </p:nvPr>
        </p:nvSpPr>
        <p:spPr>
          <a:xfrm>
            <a:off x="319088" y="1484040"/>
            <a:ext cx="8508999" cy="955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6774934" y="4854985"/>
            <a:ext cx="2052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ftr" idx="11"/>
          </p:nvPr>
        </p:nvSpPr>
        <p:spPr>
          <a:xfrm>
            <a:off x="311162" y="4854985"/>
            <a:ext cx="7829538" cy="288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1615b9667df_2_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39" name="Google Shape;39;g1615b9667df_2_8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0" name="Google Shape;40;g1615b9667df_2_8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45700" rIns="0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0874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1615b9667df_2_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0" name="Google Shape;40;g1615b9667df_2_8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45700" rIns="0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9560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1615b9667df_2_8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45700" rIns="0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6637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2795-AA25-4A30-843C-6DF5CE114F86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8701-01D7-4AA8-984C-38437B15D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51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1" y="1600201"/>
            <a:ext cx="8508999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1" y="972001"/>
            <a:ext cx="8508999" cy="380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 lIns="0" rIns="0"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414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6774934" y="4854985"/>
            <a:ext cx="2052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ftr" idx="11"/>
          </p:nvPr>
        </p:nvSpPr>
        <p:spPr>
          <a:xfrm>
            <a:off x="311162" y="4854985"/>
            <a:ext cx="646428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" name="Google Shape;12;p9" descr="20150416 tum logo blau png fin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18411" y="324000"/>
            <a:ext cx="604774" cy="31851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9"/>
          <p:cNvSpPr txBox="1"/>
          <p:nvPr/>
        </p:nvSpPr>
        <p:spPr>
          <a:xfrm>
            <a:off x="319506" y="321468"/>
            <a:ext cx="7160425" cy="417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DE" sz="8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hair</a:t>
            </a:r>
            <a:r>
              <a:rPr lang="en-DE" sz="800" b="0" i="0" u="none" strike="noStrike" cap="none" baseline="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of Data Science in Earth Observation</a:t>
            </a:r>
            <a:endParaRPr dirty="0"/>
          </a:p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TUM School </a:t>
            </a:r>
            <a:r>
              <a:rPr lang="de-DE" sz="800" b="0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de-DE" sz="8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DE" sz="8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Engineering</a:t>
            </a:r>
            <a:r>
              <a:rPr lang="en-DE" sz="800" b="0" i="0" u="none" strike="noStrike" cap="none" baseline="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and Design</a:t>
            </a:r>
            <a:endParaRPr dirty="0"/>
          </a:p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Technische Universität München</a:t>
            </a:r>
            <a:endParaRPr sz="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4;p9"/>
          <p:cNvSpPr/>
          <p:nvPr userDrawn="1"/>
        </p:nvSpPr>
        <p:spPr>
          <a:xfrm>
            <a:off x="6963730" y="329878"/>
            <a:ext cx="908845" cy="34122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t="-21095" b="-2001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5;p9"/>
          <p:cNvSpPr/>
          <p:nvPr userDrawn="1"/>
        </p:nvSpPr>
        <p:spPr>
          <a:xfrm>
            <a:off x="6057233" y="323674"/>
            <a:ext cx="917325" cy="415216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l="-9637" t="-26523" r="-19601" b="-2465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ftr" idx="11"/>
          </p:nvPr>
        </p:nvSpPr>
        <p:spPr>
          <a:xfrm>
            <a:off x="311162" y="4854985"/>
            <a:ext cx="7829538" cy="288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sldNum" idx="12"/>
          </p:nvPr>
        </p:nvSpPr>
        <p:spPr>
          <a:xfrm>
            <a:off x="6774934" y="4854985"/>
            <a:ext cx="2052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 dirty="0"/>
          </a:p>
        </p:txBody>
      </p:sp>
      <p:pic>
        <p:nvPicPr>
          <p:cNvPr id="24" name="Google Shape;24;p11" descr="20150416 tum logo blau png final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18800" y="324000"/>
            <a:ext cx="604774" cy="31851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4;p9"/>
          <p:cNvSpPr/>
          <p:nvPr userDrawn="1"/>
        </p:nvSpPr>
        <p:spPr>
          <a:xfrm>
            <a:off x="6963730" y="329878"/>
            <a:ext cx="908845" cy="34122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 t="-21095" b="-2001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5;p9"/>
          <p:cNvSpPr/>
          <p:nvPr userDrawn="1"/>
        </p:nvSpPr>
        <p:spPr>
          <a:xfrm>
            <a:off x="6057233" y="323674"/>
            <a:ext cx="917325" cy="415216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 l="-9637" t="-26523" r="-19601" b="-2465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67" r:id="rId2"/>
    <p:sldLayoutId id="2147483668" r:id="rId3"/>
    <p:sldLayoutId id="2147483666" r:id="rId4"/>
    <p:sldLayoutId id="2147483669" r:id="rId5"/>
    <p:sldLayoutId id="2147483672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>
            <a:spLocks noGrp="1"/>
          </p:cNvSpPr>
          <p:nvPr>
            <p:ph type="title"/>
          </p:nvPr>
        </p:nvSpPr>
        <p:spPr>
          <a:xfrm>
            <a:off x="319090" y="1242100"/>
            <a:ext cx="8756330" cy="376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altLang="zh-CN" dirty="0"/>
              <a:t>Towards Physics-consistent Foundation Models for Flood Forecasting</a:t>
            </a:r>
            <a:endParaRPr 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3DFC02-6853-873D-A023-2B38EDCD6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473" y="2764302"/>
            <a:ext cx="8508999" cy="955594"/>
          </a:xfrm>
        </p:spPr>
        <p:txBody>
          <a:bodyPr/>
          <a:lstStyle/>
          <a:p>
            <a:r>
              <a:rPr lang="en-US" altLang="zh-CN" dirty="0" err="1"/>
              <a:t>Qingsong</a:t>
            </a:r>
            <a:r>
              <a:rPr lang="en-US" altLang="zh-CN" dirty="0"/>
              <a:t> Xu, Xiao Xiang Zhu</a:t>
            </a:r>
          </a:p>
          <a:p>
            <a:endParaRPr lang="en-US" altLang="zh-CN" dirty="0"/>
          </a:p>
          <a:p>
            <a:r>
              <a:rPr lang="en-US" altLang="zh-CN" dirty="0"/>
              <a:t>Data Science in Earth Observation, Technical University of Munich</a:t>
            </a:r>
            <a:endParaRPr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463966C-E928-80E6-520D-997F89D78B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10</a:t>
            </a:fld>
            <a:endParaRPr lang="de-DE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3D0AE705-6F29-7617-71AE-379EFC334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42" y="216425"/>
            <a:ext cx="6347460" cy="572700"/>
          </a:xfrm>
        </p:spPr>
        <p:txBody>
          <a:bodyPr/>
          <a:lstStyle/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Physics-consistent Neural Network By Hard Constraints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C76DAA7-9F7D-8020-474C-6C1753F26911}"/>
              </a:ext>
            </a:extLst>
          </p:cNvPr>
          <p:cNvSpPr txBox="1"/>
          <p:nvPr/>
        </p:nvSpPr>
        <p:spPr>
          <a:xfrm>
            <a:off x="122842" y="789125"/>
            <a:ext cx="88983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of Momentum Conservation in Fourier Neural Networks: Momentum-conserving Fourier layer (MC-Fourier layers)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C1D99B4-FF66-4056-D4D6-6BFDEAD1F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22" y="1638824"/>
            <a:ext cx="5729318" cy="93446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A2D3508-7AEA-A628-5FE3-F57D8462CB68}"/>
              </a:ext>
            </a:extLst>
          </p:cNvPr>
          <p:cNvSpPr txBox="1"/>
          <p:nvPr/>
        </p:nvSpPr>
        <p:spPr>
          <a:xfrm>
            <a:off x="205740" y="1269384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2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1200" b="1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he Fourier layer is a translation invariant map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E7D0FDE-0749-171E-0195-371CDDF710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58"/>
          <a:stretch/>
        </p:blipFill>
        <p:spPr>
          <a:xfrm>
            <a:off x="335280" y="3825240"/>
            <a:ext cx="5314214" cy="64798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C6D4507-425D-0DA6-FF41-92E95E31D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4605" y="1394459"/>
            <a:ext cx="2734115" cy="310162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D1D9122B-6599-235F-D440-6160B57EB46F}"/>
              </a:ext>
            </a:extLst>
          </p:cNvPr>
          <p:cNvSpPr txBox="1"/>
          <p:nvPr/>
        </p:nvSpPr>
        <p:spPr>
          <a:xfrm>
            <a:off x="115222" y="3271242"/>
            <a:ext cx="59948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2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Rotation-invariant Fourier layer by defining a rotation-invariant kernel function</a:t>
            </a:r>
            <a:endParaRPr lang="zh-CN" altLang="en-US" sz="1200" b="1" dirty="0"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E67EF938-BE52-2343-3278-A079EAF78264}"/>
              </a:ext>
            </a:extLst>
          </p:cNvPr>
          <p:cNvSpPr/>
          <p:nvPr/>
        </p:nvSpPr>
        <p:spPr>
          <a:xfrm>
            <a:off x="4099560" y="4236720"/>
            <a:ext cx="205740" cy="25936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连接符: 曲线 20">
            <a:extLst>
              <a:ext uri="{FF2B5EF4-FFF2-40B4-BE49-F238E27FC236}">
                <a16:creationId xmlns:a16="http://schemas.microsoft.com/office/drawing/2014/main" id="{4CC0026A-7238-5019-0864-5C64298AE425}"/>
              </a:ext>
            </a:extLst>
          </p:cNvPr>
          <p:cNvCxnSpPr>
            <a:cxnSpLocks/>
            <a:stCxn id="19" idx="4"/>
            <a:endCxn id="16" idx="2"/>
          </p:cNvCxnSpPr>
          <p:nvPr/>
        </p:nvCxnSpPr>
        <p:spPr>
          <a:xfrm rot="5400000" flipH="1" flipV="1">
            <a:off x="5822045" y="2876464"/>
            <a:ext cx="1" cy="3239233"/>
          </a:xfrm>
          <a:prstGeom prst="curvedConnector3">
            <a:avLst>
              <a:gd name="adj1" fmla="val -2286000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812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6CEC8AC-74DF-94B5-1F16-2D5427A5179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11</a:t>
            </a:fld>
            <a:endParaRPr lang="de-DE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820CEDA1-AB48-CDD7-7DA4-BC152BBCB81A}"/>
              </a:ext>
            </a:extLst>
          </p:cNvPr>
          <p:cNvSpPr txBox="1">
            <a:spLocks/>
          </p:cNvSpPr>
          <p:nvPr/>
        </p:nvSpPr>
        <p:spPr>
          <a:xfrm>
            <a:off x="122842" y="216425"/>
            <a:ext cx="634746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Physics-consistent Neural Network By Hard Constraints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B692ADD-7204-B774-A433-EDB75BBFD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82" y="1883049"/>
            <a:ext cx="8632703" cy="218922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0AECB53-44E3-F082-C1D0-13CB8B9A338B}"/>
              </a:ext>
            </a:extLst>
          </p:cNvPr>
          <p:cNvSpPr txBox="1"/>
          <p:nvPr/>
        </p:nvSpPr>
        <p:spPr>
          <a:xfrm>
            <a:off x="176182" y="885377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2D incompressible Navier-Stokes equations.</a:t>
            </a:r>
            <a:endParaRPr lang="zh-CN" altLang="en-US" b="1" dirty="0"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F7C95E8-18D6-2F6F-5907-1525C517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42" y="1199165"/>
            <a:ext cx="6923334" cy="37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30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5869549-EE1C-891C-7B64-E57496E544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12</a:t>
            </a:fld>
            <a:endParaRPr lang="de-DE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B2397698-6283-28BD-B209-78F98F34704D}"/>
              </a:ext>
            </a:extLst>
          </p:cNvPr>
          <p:cNvSpPr txBox="1">
            <a:spLocks/>
          </p:cNvSpPr>
          <p:nvPr/>
        </p:nvSpPr>
        <p:spPr>
          <a:xfrm>
            <a:off x="122842" y="216425"/>
            <a:ext cx="634746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Physics-consistent Neural Network By Hard Constraints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51B6EE7-B96F-AF20-84C7-218C53DF7031}"/>
              </a:ext>
            </a:extLst>
          </p:cNvPr>
          <p:cNvSpPr txBox="1"/>
          <p:nvPr/>
        </p:nvSpPr>
        <p:spPr>
          <a:xfrm>
            <a:off x="176182" y="818717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Real-world flood simulation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18CFD51-9861-28FA-5268-A5B9E289D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28" y="1474918"/>
            <a:ext cx="8308344" cy="230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12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8677360-CA38-2292-B1E7-46FE29CDEC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13</a:t>
            </a:fld>
            <a:endParaRPr lang="de-DE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4F735CED-B577-75FB-AB40-5021A9AE8422}"/>
              </a:ext>
            </a:extLst>
          </p:cNvPr>
          <p:cNvSpPr txBox="1">
            <a:spLocks/>
          </p:cNvSpPr>
          <p:nvPr/>
        </p:nvSpPr>
        <p:spPr>
          <a:xfrm>
            <a:off x="122842" y="216425"/>
            <a:ext cx="634746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Physics-consistent Neural Network By Hard Constraints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0F74881-06BD-2EEB-5149-12A13C39A83F}"/>
              </a:ext>
            </a:extLst>
          </p:cNvPr>
          <p:cNvSpPr txBox="1"/>
          <p:nvPr/>
        </p:nvSpPr>
        <p:spPr>
          <a:xfrm>
            <a:off x="176182" y="818717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Flood depth in Pakistan flood 2022 for two consecutive days</a:t>
            </a:r>
            <a:r>
              <a: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3C4142A-38E5-2D92-9FC1-49E16ECC6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1000"/>
            <a:ext cx="9144000" cy="26044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216E1D9-3E3D-986C-D8A1-34608228F941}"/>
              </a:ext>
            </a:extLst>
          </p:cNvPr>
          <p:cNvSpPr txBox="1"/>
          <p:nvPr/>
        </p:nvSpPr>
        <p:spPr>
          <a:xfrm>
            <a:off x="247700" y="4396815"/>
            <a:ext cx="84991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However, its predictive capability is limited to short-term forecasting, such as 20 or 40 time steps.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49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7275967-BD90-5A09-7A2D-E95156A765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14</a:t>
            </a:fld>
            <a:endParaRPr lang="de-DE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5801F92-CC06-36B9-66C9-9BFBB329E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47" y="1064694"/>
            <a:ext cx="4136067" cy="14272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4E6A983-0884-938F-2267-0B5B7FB8E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47" y="2520559"/>
            <a:ext cx="4260300" cy="14915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4AF71DA-3413-F00D-0DC1-C95B729FB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2634" y="1899846"/>
            <a:ext cx="4220147" cy="231427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2E4D28C-2FB6-F3DB-AA27-4EB09A044A44}"/>
              </a:ext>
            </a:extLst>
          </p:cNvPr>
          <p:cNvSpPr txBox="1"/>
          <p:nvPr/>
        </p:nvSpPr>
        <p:spPr>
          <a:xfrm>
            <a:off x="120650" y="1064694"/>
            <a:ext cx="4508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F9825D3D-00DB-5573-9607-84349538D2AC}"/>
              </a:ext>
            </a:extLst>
          </p:cNvPr>
          <p:cNvSpPr txBox="1">
            <a:spLocks/>
          </p:cNvSpPr>
          <p:nvPr/>
        </p:nvSpPr>
        <p:spPr>
          <a:xfrm>
            <a:off x="0" y="463406"/>
            <a:ext cx="634746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Physics-consistent Neural Network By Hard Constraints:</a:t>
            </a:r>
            <a:r>
              <a: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Long-term</a:t>
            </a:r>
            <a:r>
              <a: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forecasting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0130D07-2BB3-B959-B516-940577FE93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920" y="4567365"/>
            <a:ext cx="2571557" cy="32520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A19985F-AA12-B9D2-E631-BD7AB23062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075" y="4214120"/>
            <a:ext cx="1525058" cy="3217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7A9587E-9CF8-D5DB-BC36-0D38BE4825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1133" y="4179027"/>
            <a:ext cx="2412379" cy="391927"/>
          </a:xfrm>
          <a:prstGeom prst="rect">
            <a:avLst/>
          </a:prstGeom>
        </p:spPr>
      </p:pic>
      <p:sp>
        <p:nvSpPr>
          <p:cNvPr id="20" name="标题 1">
            <a:extLst>
              <a:ext uri="{FF2B5EF4-FFF2-40B4-BE49-F238E27FC236}">
                <a16:creationId xmlns:a16="http://schemas.microsoft.com/office/drawing/2014/main" id="{02FD28B2-47B7-78E0-A283-51E103A13A9B}"/>
              </a:ext>
            </a:extLst>
          </p:cNvPr>
          <p:cNvSpPr txBox="1">
            <a:spLocks/>
          </p:cNvSpPr>
          <p:nvPr/>
        </p:nvSpPr>
        <p:spPr>
          <a:xfrm>
            <a:off x="231747" y="3834844"/>
            <a:ext cx="634746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Diffusion Process: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C3410D1-797B-AC24-9FC4-FA18D2047287}"/>
              </a:ext>
            </a:extLst>
          </p:cNvPr>
          <p:cNvSpPr txBox="1"/>
          <p:nvPr/>
        </p:nvSpPr>
        <p:spPr>
          <a:xfrm>
            <a:off x="4906435" y="1222141"/>
            <a:ext cx="31622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Long-term</a:t>
            </a:r>
            <a:r>
              <a: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forecasting for 1D dynamic equations (120 time steps) </a:t>
            </a:r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088629D-8B59-8639-D86D-7B2D2A72D327}"/>
              </a:ext>
            </a:extLst>
          </p:cNvPr>
          <p:cNvSpPr txBox="1"/>
          <p:nvPr/>
        </p:nvSpPr>
        <p:spPr>
          <a:xfrm>
            <a:off x="4849271" y="4258863"/>
            <a:ext cx="422014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Xu, Q., Bamber, J. L., </a:t>
            </a:r>
            <a:r>
              <a:rPr lang="en-US" altLang="zh-CN" sz="1000" dirty="0" err="1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Thurey</a:t>
            </a:r>
            <a:r>
              <a:rPr lang="en-US" altLang="zh-CN" sz="1000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N., Boers, N., Bates, P., Camps-Valls, G., Shi, Y., &amp; Zhu, X. X. (2025). Embedding Physics to Learn Spatiotemporal Dynamics Processes.</a:t>
            </a:r>
            <a:endParaRPr lang="zh-CN" altLang="en-US" sz="1000" dirty="0">
              <a:solidFill>
                <a:srgbClr val="222222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373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4AEE4-FEAE-8A82-0EDE-4B71AE4C1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D0E4E0-B482-6B88-2AC4-5A53104A0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886037"/>
            <a:ext cx="8459438" cy="572700"/>
          </a:xfrm>
        </p:spPr>
        <p:txBody>
          <a:bodyPr/>
          <a:lstStyle/>
          <a:p>
            <a:r>
              <a:rPr lang="en-US" altLang="zh-CN" dirty="0"/>
              <a:t>Flood Forecasting: Towards Physics-consistent Foundation Models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65B9C0A-5E7C-5AB2-F42A-C9D01A4013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15</a:t>
            </a:fld>
            <a:endParaRPr lang="de-DE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BD7E87F-119D-FD9B-B6D2-DAC2BA8DB4E7}"/>
              </a:ext>
            </a:extLst>
          </p:cNvPr>
          <p:cNvSpPr txBox="1"/>
          <p:nvPr/>
        </p:nvSpPr>
        <p:spPr>
          <a:xfrm>
            <a:off x="311700" y="1863864"/>
            <a:ext cx="8709458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Physics-consistent Foundation Model:</a:t>
            </a:r>
          </a:p>
          <a:p>
            <a:pPr marL="342900" indent="-342900" algn="just">
              <a:buFont typeface="Arial"/>
              <a:buAutoNum type="arabicPeriod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A Large-scale Dataset and Foundation Models for Flood Modeling and Forecasting: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FloodCastBench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Physics-consistent Foundation Models for Global Flood Forecast: Hydrological Foundation Model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47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98E0F4-C1D1-0662-1CE6-FB02410D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42" y="256782"/>
            <a:ext cx="5860500" cy="572700"/>
          </a:xfrm>
        </p:spPr>
        <p:txBody>
          <a:bodyPr/>
          <a:lstStyle/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Large-scale Dataset and Foundation Models for Flood Modeling and Forecasting: </a:t>
            </a:r>
            <a:r>
              <a:rPr lang="en-US" altLang="zh-CN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FloodCastBench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45874CD-85E1-2D43-9150-39677F5AFE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16</a:t>
            </a:fld>
            <a:endParaRPr lang="de-DE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F5895D4-E3FA-E094-70D9-B256ADB97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439" y="1281908"/>
            <a:ext cx="3442019" cy="393600"/>
          </a:xfrm>
          <a:prstGeom prst="rect">
            <a:avLst/>
          </a:prstGeom>
        </p:spPr>
      </p:pic>
      <p:pic>
        <p:nvPicPr>
          <p:cNvPr id="10" name="Picture 6" descr="QR codes">
            <a:extLst>
              <a:ext uri="{FF2B5EF4-FFF2-40B4-BE49-F238E27FC236}">
                <a16:creationId xmlns:a16="http://schemas.microsoft.com/office/drawing/2014/main" id="{9C3B55FA-1F47-A301-DDDF-D221A7F98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009" y="669461"/>
            <a:ext cx="1131210" cy="109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297978B-953C-7879-46BC-775923964532}"/>
              </a:ext>
            </a:extLst>
          </p:cNvPr>
          <p:cNvSpPr txBox="1"/>
          <p:nvPr/>
        </p:nvSpPr>
        <p:spPr>
          <a:xfrm>
            <a:off x="3230818" y="1177217"/>
            <a:ext cx="1059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Link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09D6F73-6A03-AF66-C144-3DA89C92A70B}"/>
              </a:ext>
            </a:extLst>
          </p:cNvPr>
          <p:cNvSpPr txBox="1"/>
          <p:nvPr/>
        </p:nvSpPr>
        <p:spPr>
          <a:xfrm>
            <a:off x="122842" y="4591239"/>
            <a:ext cx="82506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Xu Q, Shi Y, Zhao J, Zhu XX. </a:t>
            </a:r>
            <a:r>
              <a:rPr lang="en-US" altLang="zh-CN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FloodCastBench</a:t>
            </a:r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A large-scale dataset and foundation models for flood modeling and forecasting. </a:t>
            </a:r>
            <a:r>
              <a:rPr lang="en-US" altLang="zh-CN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Scientific Data</a:t>
            </a:r>
            <a:r>
              <a:rPr lang="en-US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2025 Mar 12;12(1):431.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FB856D6-2463-6588-3D4A-3DBC3C060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4847"/>
            <a:ext cx="4944533" cy="204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A89DFFF-AF78-D4B3-F99C-C58F12C7D4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334"/>
          <a:stretch/>
        </p:blipFill>
        <p:spPr>
          <a:xfrm>
            <a:off x="5266267" y="1856374"/>
            <a:ext cx="3754891" cy="25141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915D23-47D1-2F16-0823-D8FC520ACA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842" y="2910131"/>
            <a:ext cx="4944533" cy="159997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C74006B-B503-482B-7BAF-FD7C5E06AF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9225" y="865175"/>
            <a:ext cx="743033" cy="74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39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9F475C-0A9E-CAAA-2136-0B666E762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08" y="208805"/>
            <a:ext cx="8520600" cy="572700"/>
          </a:xfrm>
        </p:spPr>
        <p:txBody>
          <a:bodyPr/>
          <a:lstStyle/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Physics-consistent Foundation Models for Flood Forecast</a:t>
            </a:r>
            <a:endParaRPr lang="zh-CN" altLang="en-US" sz="14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B2040DB-EF75-94A7-BC8C-54663DB032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17</a:t>
            </a:fld>
            <a:endParaRPr lang="de-DE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14C4B6D-9FBE-25BB-DB5B-B85D751D6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08" y="970554"/>
            <a:ext cx="8331324" cy="3226614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93E5928D-D5E4-081E-9D3F-937F3515FDE1}"/>
              </a:ext>
            </a:extLst>
          </p:cNvPr>
          <p:cNvSpPr txBox="1"/>
          <p:nvPr/>
        </p:nvSpPr>
        <p:spPr>
          <a:xfrm>
            <a:off x="6989982" y="4386217"/>
            <a:ext cx="22250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Xu et al., 2025. </a:t>
            </a:r>
            <a:endParaRPr lang="zh-CN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477834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AB99D0D-6FDF-90BD-E31F-D0B53F6955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18</a:t>
            </a:fld>
            <a:endParaRPr lang="de-DE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3459A285-020C-09F1-BC3D-F6D08886E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08" y="208805"/>
            <a:ext cx="8520600" cy="572700"/>
          </a:xfrm>
        </p:spPr>
        <p:txBody>
          <a:bodyPr/>
          <a:lstStyle/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Physics-consistent Foundation Models for Flood Forecast: Applications</a:t>
            </a:r>
            <a:endParaRPr lang="zh-CN" altLang="en-US" sz="14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28E08BF-4F0D-7359-50EA-870C8B4850CB}"/>
              </a:ext>
            </a:extLst>
          </p:cNvPr>
          <p:cNvSpPr/>
          <p:nvPr/>
        </p:nvSpPr>
        <p:spPr>
          <a:xfrm>
            <a:off x="2752604" y="961216"/>
            <a:ext cx="3123888" cy="4291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Physics-consistent Foundation Models</a:t>
            </a:r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6C4BB37-3C3D-BF2E-B792-4A8AAB393DD0}"/>
              </a:ext>
            </a:extLst>
          </p:cNvPr>
          <p:cNvSpPr/>
          <p:nvPr/>
        </p:nvSpPr>
        <p:spPr>
          <a:xfrm>
            <a:off x="867531" y="961216"/>
            <a:ext cx="1047565" cy="4291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Rainfall</a:t>
            </a:r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箭头: 右 20">
            <a:extLst>
              <a:ext uri="{FF2B5EF4-FFF2-40B4-BE49-F238E27FC236}">
                <a16:creationId xmlns:a16="http://schemas.microsoft.com/office/drawing/2014/main" id="{263DACBC-F253-FB46-1F22-135E3F2A8CEC}"/>
              </a:ext>
            </a:extLst>
          </p:cNvPr>
          <p:cNvSpPr/>
          <p:nvPr/>
        </p:nvSpPr>
        <p:spPr>
          <a:xfrm>
            <a:off x="2174052" y="1107606"/>
            <a:ext cx="319596" cy="195308"/>
          </a:xfrm>
          <a:prstGeom prst="rightArrow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3DF01E8-86F8-3E41-3675-5CE2701A064A}"/>
              </a:ext>
            </a:extLst>
          </p:cNvPr>
          <p:cNvSpPr/>
          <p:nvPr/>
        </p:nvSpPr>
        <p:spPr>
          <a:xfrm>
            <a:off x="6606466" y="961216"/>
            <a:ext cx="1525479" cy="4291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Flood Alerts</a:t>
            </a:r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91B92BFA-AB5D-E29E-FBBE-F78D6F95D728}"/>
              </a:ext>
            </a:extLst>
          </p:cNvPr>
          <p:cNvSpPr/>
          <p:nvPr/>
        </p:nvSpPr>
        <p:spPr>
          <a:xfrm>
            <a:off x="6051086" y="1107606"/>
            <a:ext cx="319596" cy="195308"/>
          </a:xfrm>
          <a:prstGeom prst="rightArrow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4B564EFF-7C32-8435-2277-839F0008D0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71"/>
          <a:stretch/>
        </p:blipFill>
        <p:spPr>
          <a:xfrm>
            <a:off x="343834" y="1605350"/>
            <a:ext cx="8285347" cy="3254667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4F08711E-318B-267A-B35C-345821C03B72}"/>
              </a:ext>
            </a:extLst>
          </p:cNvPr>
          <p:cNvSpPr/>
          <p:nvPr/>
        </p:nvSpPr>
        <p:spPr>
          <a:xfrm>
            <a:off x="417250" y="1657602"/>
            <a:ext cx="514905" cy="177553"/>
          </a:xfrm>
          <a:prstGeom prst="rect">
            <a:avLst/>
          </a:prstGeom>
          <a:solidFill>
            <a:srgbClr val="F62C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255D26E-0CAA-1096-2021-E609796CE4F7}"/>
              </a:ext>
            </a:extLst>
          </p:cNvPr>
          <p:cNvSpPr txBox="1"/>
          <p:nvPr/>
        </p:nvSpPr>
        <p:spPr>
          <a:xfrm>
            <a:off x="932154" y="1605350"/>
            <a:ext cx="40659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High-Risk Global Flood Forecast Areas (Examples)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569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02BF25-B238-B448-DA6C-BC612CEC5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Conclusions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3136B51-4A46-00FA-CA1B-657851D62B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19</a:t>
            </a:fld>
            <a:endParaRPr lang="de-DE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1047186-A77A-C2EA-68AE-35388E75DDD0}"/>
              </a:ext>
            </a:extLst>
          </p:cNvPr>
          <p:cNvSpPr txBox="1"/>
          <p:nvPr/>
        </p:nvSpPr>
        <p:spPr>
          <a:xfrm>
            <a:off x="311700" y="1153689"/>
            <a:ext cx="8709458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Physics-consistent Machine Learning:</a:t>
            </a:r>
          </a:p>
          <a:p>
            <a:pPr algn="just"/>
            <a:endParaRPr lang="en-US" altLang="zh-CN" dirty="0"/>
          </a:p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Data-guided Machine Learning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UrbanFloodCast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Physics-consistent Neural Network By Soft Constraints: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FloodCast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Physics-consistent Neural Network By Hard Constraints: Physics-embedded Fourier Neural Network</a:t>
            </a:r>
          </a:p>
          <a:p>
            <a:pPr algn="just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Physics-consistent Foundation Model:</a:t>
            </a:r>
          </a:p>
          <a:p>
            <a:pPr marL="342900" indent="-342900" algn="just">
              <a:buFont typeface="Arial"/>
              <a:buAutoNum type="arabicPeriod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A Large-Scale Pre-trained Dataset and Benchmarks for Flooding Modeling and Forecasting: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FloodCastBench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Physics-consistent Foundation Models for Global Flood Forecast: Hydrological Foundation Model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070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媒体1 (1)">
            <a:hlinkClick r:id="" action="ppaction://media"/>
            <a:extLst>
              <a:ext uri="{FF2B5EF4-FFF2-40B4-BE49-F238E27FC236}">
                <a16:creationId xmlns:a16="http://schemas.microsoft.com/office/drawing/2014/main" id="{DDF6224D-7BAB-457B-E810-D016104FBD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9750"/>
            <a:ext cx="10217689" cy="574745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99292BD-7037-4382-B871-7ED7FBA36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3FA1ED7-D7D2-00DD-A64A-0972DB76CA39}"/>
              </a:ext>
            </a:extLst>
          </p:cNvPr>
          <p:cNvSpPr/>
          <p:nvPr/>
        </p:nvSpPr>
        <p:spPr>
          <a:xfrm>
            <a:off x="140811" y="15240"/>
            <a:ext cx="3692047" cy="2209800"/>
          </a:xfrm>
          <a:prstGeom prst="rect">
            <a:avLst/>
          </a:prstGeom>
          <a:solidFill>
            <a:schemeClr val="bg1">
              <a:alpha val="45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E27E9BD8-3F68-E5D2-301F-57AAD23321FC}"/>
              </a:ext>
            </a:extLst>
          </p:cNvPr>
          <p:cNvSpPr txBox="1"/>
          <p:nvPr/>
        </p:nvSpPr>
        <p:spPr>
          <a:xfrm>
            <a:off x="140811" y="0"/>
            <a:ext cx="3692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solver </a:t>
            </a:r>
          </a:p>
          <a:p>
            <a:pPr algn="ctr"/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(Mass and momentum conservation)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Solving PDEs with FEniCS. A step by step guide | by Dimitri Papaioannou |  Cantor's Paradise">
            <a:extLst>
              <a:ext uri="{FF2B5EF4-FFF2-40B4-BE49-F238E27FC236}">
                <a16:creationId xmlns:a16="http://schemas.microsoft.com/office/drawing/2014/main" id="{B4670B05-85DB-B955-C2F7-52F4ABBF5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124" y1="23711" x2="24124" y2="23711"/>
                        <a14:foregroundMark x1="26804" y1="21031" x2="26804" y2="21031"/>
                        <a14:foregroundMark x1="26598" y1="16907" x2="26598" y2="16907"/>
                        <a14:foregroundMark x1="24124" y1="17732" x2="24124" y2="17732"/>
                        <a14:foregroundMark x1="22474" y1="18351" x2="22474" y2="18351"/>
                        <a14:foregroundMark x1="20412" y1="24948" x2="20412" y2="24948"/>
                        <a14:foregroundMark x1="20825" y1="23918" x2="20825" y2="23918"/>
                        <a14:foregroundMark x1="23918" y1="22268" x2="23918" y2="22268"/>
                        <a14:foregroundMark x1="19588" y1="26598" x2="19588" y2="26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56" y="536513"/>
            <a:ext cx="1604924" cy="160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44DB63F6-0FA8-4A98-F2D2-4219F0EC4121}"/>
              </a:ext>
            </a:extLst>
          </p:cNvPr>
          <p:cNvSpPr/>
          <p:nvPr/>
        </p:nvSpPr>
        <p:spPr>
          <a:xfrm>
            <a:off x="5398612" y="15240"/>
            <a:ext cx="3692047" cy="2209800"/>
          </a:xfrm>
          <a:prstGeom prst="rect">
            <a:avLst/>
          </a:prstGeom>
          <a:solidFill>
            <a:schemeClr val="bg1">
              <a:alpha val="45000"/>
            </a:schemeClr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445CD53B-389D-99DA-141F-88CA1D997AD3}"/>
              </a:ext>
            </a:extLst>
          </p:cNvPr>
          <p:cNvSpPr txBox="1"/>
          <p:nvPr/>
        </p:nvSpPr>
        <p:spPr>
          <a:xfrm>
            <a:off x="5345270" y="106471"/>
            <a:ext cx="3692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methods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235CB822-BBA2-3831-4887-B37CD764D0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3342" y="591250"/>
            <a:ext cx="3108958" cy="1495449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FA41E93-4A31-B445-C091-DB726CEC3141}"/>
              </a:ext>
            </a:extLst>
          </p:cNvPr>
          <p:cNvSpPr txBox="1"/>
          <p:nvPr/>
        </p:nvSpPr>
        <p:spPr>
          <a:xfrm>
            <a:off x="76201" y="2573337"/>
            <a:ext cx="90144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</a:t>
            </a:r>
            <a:r>
              <a:rPr lang="en-US" altLang="zh-CN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en-US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uild </a:t>
            </a:r>
            <a:r>
              <a:rPr lang="en-US" altLang="zh-CN" sz="16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Physics-consistent Foundation Models (World Model) for Flood Forecasting</a:t>
            </a:r>
            <a:endParaRPr lang="zh-CN" altLang="en-US" sz="16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加号 42">
            <a:extLst>
              <a:ext uri="{FF2B5EF4-FFF2-40B4-BE49-F238E27FC236}">
                <a16:creationId xmlns:a16="http://schemas.microsoft.com/office/drawing/2014/main" id="{2B3EB933-982A-1DCF-C477-5686C7724EA0}"/>
              </a:ext>
            </a:extLst>
          </p:cNvPr>
          <p:cNvSpPr/>
          <p:nvPr/>
        </p:nvSpPr>
        <p:spPr>
          <a:xfrm>
            <a:off x="4148034" y="760006"/>
            <a:ext cx="847932" cy="819050"/>
          </a:xfrm>
          <a:prstGeom prst="mathPlus">
            <a:avLst/>
          </a:prstGeom>
          <a:solidFill>
            <a:srgbClr val="B8E1D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4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  <p:bldP spid="3" grpId="0" animBg="1"/>
      <p:bldP spid="3" grpId="1" animBg="1"/>
      <p:bldP spid="4" grpId="0"/>
      <p:bldP spid="4" grpId="1"/>
      <p:bldP spid="8" grpId="0" animBg="1"/>
      <p:bldP spid="8" grpId="1" animBg="1"/>
      <p:bldP spid="9" grpId="0"/>
      <p:bldP spid="9" grpId="1"/>
      <p:bldP spid="16" grpId="0"/>
      <p:bldP spid="17" grpId="0" animBg="1"/>
      <p:bldP spid="1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02BF25-B238-B448-DA6C-BC612CEC5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784437"/>
            <a:ext cx="8459438" cy="572700"/>
          </a:xfrm>
        </p:spPr>
        <p:txBody>
          <a:bodyPr/>
          <a:lstStyle/>
          <a:p>
            <a:r>
              <a:rPr lang="en-US" altLang="zh-CN" dirty="0"/>
              <a:t>Flood Forecasting: From Physics-consistent Machine Learning to Hydrological Foundation Model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3136B51-4A46-00FA-CA1B-657851D62B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3</a:t>
            </a:fld>
            <a:endParaRPr lang="de-DE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54C0F2F-55F4-491E-2061-5E20A2414757}"/>
              </a:ext>
            </a:extLst>
          </p:cNvPr>
          <p:cNvSpPr txBox="1"/>
          <p:nvPr/>
        </p:nvSpPr>
        <p:spPr>
          <a:xfrm>
            <a:off x="311700" y="1532849"/>
            <a:ext cx="8709458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Physics-consistent Machine Learning:</a:t>
            </a:r>
          </a:p>
          <a:p>
            <a:pPr algn="just"/>
            <a:endParaRPr lang="en-US" altLang="zh-CN" dirty="0"/>
          </a:p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Data-guided Machine Learning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UrbanFloodCast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Physics-consistent Neural Network By Soft Constraints: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FloodCast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Physics-consistent Neural Network By Hard Constraints: Physics-embedded Fourier Neural Network</a:t>
            </a:r>
          </a:p>
          <a:p>
            <a:pPr algn="just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Physics-consistent Foundation Model:</a:t>
            </a:r>
          </a:p>
          <a:p>
            <a:pPr marL="342900" indent="-342900" algn="just">
              <a:buFont typeface="Arial"/>
              <a:buAutoNum type="arabicPeriod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A Large-scale Dataset and Foundation Models for Flood Modeling and Forecasting: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FloodCastBench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Physics-consistent Foundation Models for Global Flood Forecast: Hydrological Foundation Model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703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A8E7ACE-E3F2-C897-3BEB-6FCE585FD2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4</a:t>
            </a:fld>
            <a:endParaRPr lang="de-DE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16EABBA-6E7B-F73B-4186-10610E80BF1C}"/>
              </a:ext>
            </a:extLst>
          </p:cNvPr>
          <p:cNvSpPr txBox="1"/>
          <p:nvPr/>
        </p:nvSpPr>
        <p:spPr>
          <a:xfrm>
            <a:off x="190870" y="384875"/>
            <a:ext cx="54020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1400"/>
            </a:pP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Data-guided Machine Learning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UrbanFloodCast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2C610D7-8941-FCA4-EC8C-D9B4AE548B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0366"/>
          <a:stretch/>
        </p:blipFill>
        <p:spPr>
          <a:xfrm>
            <a:off x="2" y="656510"/>
            <a:ext cx="4788386" cy="2688707"/>
          </a:xfrm>
          <a:prstGeom prst="rect">
            <a:avLst/>
          </a:prstGeom>
        </p:spPr>
      </p:pic>
      <p:pic>
        <p:nvPicPr>
          <p:cNvPr id="7" name="Picture 6" descr="QR codes">
            <a:extLst>
              <a:ext uri="{FF2B5EF4-FFF2-40B4-BE49-F238E27FC236}">
                <a16:creationId xmlns:a16="http://schemas.microsoft.com/office/drawing/2014/main" id="{6AD21538-9B0E-9B17-958C-ED8DBCA6F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558" y="945291"/>
            <a:ext cx="1131210" cy="109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6818D4E-CF60-BAB9-89AF-CA3558AF28CF}"/>
              </a:ext>
            </a:extLst>
          </p:cNvPr>
          <p:cNvSpPr txBox="1"/>
          <p:nvPr/>
        </p:nvSpPr>
        <p:spPr>
          <a:xfrm>
            <a:off x="4847802" y="741405"/>
            <a:ext cx="1059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Paper Link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5D10665-584D-7034-A07E-49F029C6A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166" y="1141676"/>
            <a:ext cx="705823" cy="7037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E56FAB-E7DC-E8B4-70E0-7A4D997E06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505" y="3345217"/>
            <a:ext cx="3760415" cy="141397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496D763-F3F6-562A-65B7-5CDDDEC408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3700" y="809062"/>
            <a:ext cx="3010756" cy="25781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94B65D2-6006-8DC1-E042-7D05A2F4F8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4558" y="3401575"/>
            <a:ext cx="3587159" cy="140444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DC898087-8A0D-0602-FA25-5E87D2233445}"/>
              </a:ext>
            </a:extLst>
          </p:cNvPr>
          <p:cNvSpPr txBox="1"/>
          <p:nvPr/>
        </p:nvSpPr>
        <p:spPr>
          <a:xfrm>
            <a:off x="71086" y="4780411"/>
            <a:ext cx="88029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Xu Q, De Vos LF, Shi Y, </a:t>
            </a:r>
            <a:r>
              <a:rPr lang="en-US" altLang="zh-CN" sz="1000" dirty="0" err="1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Rüther</a:t>
            </a:r>
            <a:r>
              <a:rPr lang="en-US" altLang="zh-CN" sz="1000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N, </a:t>
            </a:r>
            <a:r>
              <a:rPr lang="en-US" altLang="zh-CN" sz="1000" dirty="0" err="1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Bronstert</a:t>
            </a:r>
            <a:r>
              <a:rPr lang="en-US" altLang="zh-CN" sz="1000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A, Zhu XX. Urban Flood Modeling and Forecasting with Deep Neural Operator and Transfer Learning. Available at SSRN 5197692.</a:t>
            </a:r>
            <a:endParaRPr lang="zh-CN" altLang="en-US" sz="1000" dirty="0">
              <a:solidFill>
                <a:srgbClr val="222222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DF0363BC-58B3-AFE4-5977-286176908F0D}"/>
              </a:ext>
            </a:extLst>
          </p:cNvPr>
          <p:cNvSpPr/>
          <p:nvPr/>
        </p:nvSpPr>
        <p:spPr>
          <a:xfrm>
            <a:off x="5114925" y="3567643"/>
            <a:ext cx="262467" cy="13440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5C2EB825-43BB-C50A-47A9-58C55374CB67}"/>
              </a:ext>
            </a:extLst>
          </p:cNvPr>
          <p:cNvSpPr/>
          <p:nvPr/>
        </p:nvSpPr>
        <p:spPr>
          <a:xfrm>
            <a:off x="6587087" y="3589868"/>
            <a:ext cx="262467" cy="13440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624B0D1-F2A2-3F71-A44D-D5CD987106B5}"/>
              </a:ext>
            </a:extLst>
          </p:cNvPr>
          <p:cNvSpPr txBox="1"/>
          <p:nvPr/>
        </p:nvSpPr>
        <p:spPr>
          <a:xfrm>
            <a:off x="4497949" y="2487775"/>
            <a:ext cx="4646051" cy="8617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7450" lvl="0" indent="-171450" algn="just">
              <a:buFont typeface="Wingdings" panose="05000000000000000000" pitchFamily="2" charset="2"/>
              <a:buChar char="ü"/>
            </a:pPr>
            <a:r>
              <a:rPr lang="en-US" altLang="zh-CN" sz="10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Arial" panose="020B0604020202020204" pitchFamily="34" charset="0"/>
              </a:rPr>
              <a:t>Deep neural operator is proposed for effective, downscaled urban flood forecasting.</a:t>
            </a:r>
            <a:endParaRPr lang="zh-CN" altLang="zh-CN" sz="1000" kern="100" dirty="0">
              <a:effectLst/>
              <a:latin typeface="Calibri" panose="020F050202020403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7450" lvl="0" indent="-171450" algn="just">
              <a:buFont typeface="Wingdings" panose="05000000000000000000" pitchFamily="2" charset="2"/>
              <a:buChar char="ü"/>
            </a:pPr>
            <a:r>
              <a:rPr lang="en-US" altLang="zh-CN" sz="10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Arial" panose="020B0604020202020204" pitchFamily="34" charset="0"/>
              </a:rPr>
              <a:t>Fine-tuning-based DNO is introduced for efficient cross-scenario forecasting.</a:t>
            </a:r>
            <a:endParaRPr lang="zh-CN" altLang="zh-CN" sz="1000" kern="100" dirty="0">
              <a:effectLst/>
              <a:latin typeface="Calibri" panose="020F050202020403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7450" lvl="0" indent="-171450" algn="just">
              <a:buFont typeface="Wingdings" panose="05000000000000000000" pitchFamily="2" charset="2"/>
              <a:buChar char="ü"/>
            </a:pPr>
            <a:r>
              <a:rPr lang="en-US" altLang="zh-CN" sz="10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Arial" panose="020B0604020202020204" pitchFamily="34" charset="0"/>
              </a:rPr>
              <a:t>Domain adaptation-based DNO is presented for continuous learning across domains.</a:t>
            </a:r>
            <a:endParaRPr lang="zh-CN" altLang="zh-CN" sz="1000" kern="100" dirty="0">
              <a:effectLst/>
              <a:latin typeface="Calibri" panose="020F050202020403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27450" lvl="0" indent="-171450" algn="just">
              <a:buFont typeface="Wingdings" panose="05000000000000000000" pitchFamily="2" charset="2"/>
              <a:buChar char="ü"/>
            </a:pPr>
            <a:r>
              <a:rPr lang="en-US" altLang="zh-CN" sz="10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Arial" panose="020B0604020202020204" pitchFamily="34" charset="0"/>
              </a:rPr>
              <a:t>A benchmark dataset is established to assess various urban flood forecasting methods.</a:t>
            </a:r>
            <a:endParaRPr lang="zh-CN" altLang="zh-CN" sz="1000" kern="100" dirty="0">
              <a:effectLst/>
              <a:latin typeface="Calibri" panose="020F050202020403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02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AC9C44-8F5F-93ED-D1D7-153A069F0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80" y="231665"/>
            <a:ext cx="5951940" cy="572700"/>
          </a:xfrm>
        </p:spPr>
        <p:txBody>
          <a:bodyPr/>
          <a:lstStyle/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Physics-consistent Neural Network By Soft Constraints: </a:t>
            </a:r>
            <a:r>
              <a:rPr lang="en-US" altLang="zh-CN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FloodCast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7AFE36D-04D4-5CBA-FE78-BD1A3E1C33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5</a:t>
            </a:fld>
            <a:endParaRPr lang="de-DE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68EBA10-A43B-FF8E-BBA0-C3806CAD9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77" y="804365"/>
            <a:ext cx="4950290" cy="197374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E103EEF-E2D5-FBCA-F131-B44D6B9D21D4}"/>
              </a:ext>
            </a:extLst>
          </p:cNvPr>
          <p:cNvSpPr txBox="1"/>
          <p:nvPr/>
        </p:nvSpPr>
        <p:spPr>
          <a:xfrm>
            <a:off x="154047" y="4540106"/>
            <a:ext cx="92209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Xu, Q., Shi, Y., Bamber, J., Ouyang, C. and Zhu, X.X., 2024. Large-scale flood modeling and forecasting with </a:t>
            </a:r>
            <a:r>
              <a:rPr lang="en-US" altLang="zh-CN" sz="10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FloodCast</a:t>
            </a:r>
            <a:r>
              <a:rPr lang="en-US" altLang="zh-CN" sz="10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altLang="zh-CN" sz="10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Water Research [J]. Oct 15;264:122162.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D87FC46-4B6F-5CEC-779E-F823746AA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881" y="990739"/>
            <a:ext cx="3543119" cy="3362992"/>
          </a:xfrm>
          <a:prstGeom prst="rect">
            <a:avLst/>
          </a:prstGeom>
        </p:spPr>
      </p:pic>
      <p:pic>
        <p:nvPicPr>
          <p:cNvPr id="12" name="Picture 6" descr="QR codes">
            <a:extLst>
              <a:ext uri="{FF2B5EF4-FFF2-40B4-BE49-F238E27FC236}">
                <a16:creationId xmlns:a16="http://schemas.microsoft.com/office/drawing/2014/main" id="{C3B676A2-E5AE-834C-B11B-1885F94F5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402" y="3144969"/>
            <a:ext cx="1131210" cy="109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4F545C0-29A1-3EFF-3CE6-6CC7F5A1A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9835" y="3361644"/>
            <a:ext cx="667600" cy="6676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E78BD45-43D8-1008-5BD9-0F79C2CFAD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014" y="2829344"/>
            <a:ext cx="5222815" cy="1577052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65180F1-8111-51A3-CE0A-84BFC5989565}"/>
              </a:ext>
            </a:extLst>
          </p:cNvPr>
          <p:cNvSpPr txBox="1"/>
          <p:nvPr/>
        </p:nvSpPr>
        <p:spPr>
          <a:xfrm>
            <a:off x="5653071" y="2991538"/>
            <a:ext cx="1059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Paper Link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362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4473E9-D52D-BE22-7CE6-D1DF0A7A75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CDD954-6096-F58A-412C-2B862293C951}"/>
              </a:ext>
            </a:extLst>
          </p:cNvPr>
          <p:cNvSpPr txBox="1"/>
          <p:nvPr/>
        </p:nvSpPr>
        <p:spPr>
          <a:xfrm>
            <a:off x="628651" y="794457"/>
            <a:ext cx="3146156" cy="2263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FloodCast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Pakistan Flood 2022 </a:t>
            </a:r>
            <a:endParaRPr lang="zh-CN" altLang="en-US" b="1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DC94DD-B5F7-01D0-3AA4-6B3DD1BD6799}"/>
              </a:ext>
            </a:extLst>
          </p:cNvPr>
          <p:cNvSpPr txBox="1"/>
          <p:nvPr/>
        </p:nvSpPr>
        <p:spPr>
          <a:xfrm>
            <a:off x="628650" y="4488749"/>
            <a:ext cx="31461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area: an 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 of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85,616.5 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zh-CN" alt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4F518B-BF60-B971-4586-684E18128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77" y="1149393"/>
            <a:ext cx="3362902" cy="33948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68ADDE-769C-6BBA-C33A-E9DD1FCAB4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225"/>
          <a:stretch/>
        </p:blipFill>
        <p:spPr>
          <a:xfrm>
            <a:off x="4168445" y="1057953"/>
            <a:ext cx="4798628" cy="22869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09CF43-7C85-81C2-E6A8-6DE71563A457}"/>
              </a:ext>
            </a:extLst>
          </p:cNvPr>
          <p:cNvSpPr txBox="1"/>
          <p:nvPr/>
        </p:nvSpPr>
        <p:spPr>
          <a:xfrm>
            <a:off x="4704393" y="3416361"/>
            <a:ext cx="3726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867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1400" dirty="0"/>
              <a:t>Flood forecast </a:t>
            </a:r>
            <a:r>
              <a:rPr lang="zh-CN" altLang="en-US" sz="1400" dirty="0"/>
              <a:t>from August 18 to August 30 </a:t>
            </a:r>
            <a:r>
              <a:rPr lang="en-US" altLang="zh-CN" sz="1400" dirty="0"/>
              <a:t>(extreme rainfall)</a:t>
            </a:r>
            <a:endParaRPr lang="zh-CN" altLang="en-US" sz="1400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F782A57-D99D-2AA1-AF4C-26B386F70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20" y="383777"/>
            <a:ext cx="5730960" cy="215444"/>
          </a:xfr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00000"/>
              </a:lnSpc>
              <a:buSzPts val="1400"/>
            </a:pP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Physics-consistent Neural Network By Soft Constraints: </a:t>
            </a:r>
            <a:r>
              <a:rPr lang="en-US" altLang="zh-CN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FloodCast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188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292DBFB-514B-AA5C-0839-6594A66DFC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CDD8162-3DA2-C05F-74C2-C6FF2F285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640" y="349481"/>
            <a:ext cx="5730960" cy="215444"/>
          </a:xfr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0000"/>
              </a:lnSpc>
              <a:buSzPts val="1400"/>
            </a:pP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Physics-consistent Neural Network By Soft Constraints: </a:t>
            </a:r>
            <a:r>
              <a:rPr lang="en-US" altLang="zh-CN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FloodCast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318DA625-BD43-3285-61D9-D20147160F72}"/>
              </a:ext>
            </a:extLst>
          </p:cNvPr>
          <p:cNvSpPr txBox="1"/>
          <p:nvPr/>
        </p:nvSpPr>
        <p:spPr>
          <a:xfrm>
            <a:off x="84221" y="627997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Flood extent v</a:t>
            </a:r>
            <a:r>
              <a: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alidation 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30 August 2022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34233D33-058E-4DC2-32B9-FC209F02A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04996"/>
            <a:ext cx="4827671" cy="4144810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A217D4FF-372A-1CD9-B0E7-4A32C633F31A}"/>
              </a:ext>
            </a:extLst>
          </p:cNvPr>
          <p:cNvSpPr txBox="1"/>
          <p:nvPr/>
        </p:nvSpPr>
        <p:spPr>
          <a:xfrm>
            <a:off x="1280160" y="2571750"/>
            <a:ext cx="994411" cy="1846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lood depth ≥ 0.1m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A9B23163-03E3-F389-11AA-11E12D2DB889}"/>
              </a:ext>
            </a:extLst>
          </p:cNvPr>
          <p:cNvSpPr txBox="1"/>
          <p:nvPr/>
        </p:nvSpPr>
        <p:spPr>
          <a:xfrm>
            <a:off x="2465271" y="2571750"/>
            <a:ext cx="994411" cy="1846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lood depth ≥ 0.1m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B4A2A2D3-7863-8A69-D576-8AEB7E77C425}"/>
              </a:ext>
            </a:extLst>
          </p:cNvPr>
          <p:cNvSpPr txBox="1"/>
          <p:nvPr/>
        </p:nvSpPr>
        <p:spPr>
          <a:xfrm>
            <a:off x="3638952" y="2571750"/>
            <a:ext cx="994411" cy="1846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lood depth ≥ 0.1m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6C6C7C86-EC4C-06AD-B906-9E096D92739F}"/>
              </a:ext>
            </a:extLst>
          </p:cNvPr>
          <p:cNvSpPr txBox="1"/>
          <p:nvPr/>
        </p:nvSpPr>
        <p:spPr>
          <a:xfrm>
            <a:off x="1274445" y="4388992"/>
            <a:ext cx="994411" cy="1846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lood depth ≥ 0.</a:t>
            </a:r>
            <a:r>
              <a:rPr lang="en-US" altLang="zh-CN" sz="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en-US" sz="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9159ECC9-3E0B-4709-C9B3-D5C3309A4F98}"/>
              </a:ext>
            </a:extLst>
          </p:cNvPr>
          <p:cNvSpPr txBox="1"/>
          <p:nvPr/>
        </p:nvSpPr>
        <p:spPr>
          <a:xfrm>
            <a:off x="2459555" y="4388529"/>
            <a:ext cx="994411" cy="1846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lood depth ≥ 0.</a:t>
            </a:r>
            <a:r>
              <a:rPr lang="en-US" altLang="zh-CN" sz="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en-US" sz="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CECBB2D0-E727-006B-C229-6B167635AF78}"/>
              </a:ext>
            </a:extLst>
          </p:cNvPr>
          <p:cNvSpPr txBox="1"/>
          <p:nvPr/>
        </p:nvSpPr>
        <p:spPr>
          <a:xfrm>
            <a:off x="3644665" y="4363429"/>
            <a:ext cx="994411" cy="1846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lood depth ≥ 0.</a:t>
            </a:r>
            <a:r>
              <a:rPr lang="en-US" altLang="zh-CN" sz="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en-US" sz="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CCC475F-C97E-4BF0-50A5-C830A1054ACD}"/>
              </a:ext>
            </a:extLst>
          </p:cNvPr>
          <p:cNvSpPr txBox="1"/>
          <p:nvPr/>
        </p:nvSpPr>
        <p:spPr>
          <a:xfrm>
            <a:off x="4911892" y="904996"/>
            <a:ext cx="35695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between traditional hydrodynamic method-based and sequence-to-sequence </a:t>
            </a:r>
            <a:r>
              <a:rPr lang="en-US" altLang="zh-C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GeoPINS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-based flood extents on 30 August 2022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9F8CCE1C-48A2-FADF-D00F-BD5F9693A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134" y="1661866"/>
            <a:ext cx="4162924" cy="269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48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EB1E872-083D-4B62-09CC-7400ED2FDF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8</a:t>
            </a:fld>
            <a:endParaRPr lang="de-DE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259E9031-47BB-B0E1-0B5B-EF1E3CD3B1F9}"/>
              </a:ext>
            </a:extLst>
          </p:cNvPr>
          <p:cNvSpPr txBox="1"/>
          <p:nvPr/>
        </p:nvSpPr>
        <p:spPr>
          <a:xfrm>
            <a:off x="2335931" y="898548"/>
            <a:ext cx="43163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Flood depth v</a:t>
            </a:r>
            <a:r>
              <a: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alidation 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a 14-day period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060A8F0-D2C7-58C2-DBD8-2B0C3D914526}"/>
              </a:ext>
            </a:extLst>
          </p:cNvPr>
          <p:cNvSpPr txBox="1"/>
          <p:nvPr/>
        </p:nvSpPr>
        <p:spPr>
          <a:xfrm>
            <a:off x="114300" y="337202"/>
            <a:ext cx="58750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SzPts val="1400"/>
              <a:defRPr lang="de-DE" b="1" noProof="0" dirty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Physics-consistent Neural Network By Soft Constraints: </a:t>
            </a:r>
            <a:r>
              <a:rPr lang="en-US" altLang="zh-CN" dirty="0" err="1"/>
              <a:t>FloodCast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63970B4-FED4-80C5-FF38-C514E6B1C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3766"/>
            <a:ext cx="9144000" cy="3474893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A0B967D8-262A-0271-27EA-6CE691FF5D60}"/>
              </a:ext>
            </a:extLst>
          </p:cNvPr>
          <p:cNvSpPr/>
          <p:nvPr/>
        </p:nvSpPr>
        <p:spPr>
          <a:xfrm>
            <a:off x="6652260" y="2270760"/>
            <a:ext cx="2270760" cy="70866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80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6E1E1-7B60-A941-C69E-97D9CB48F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42" y="216425"/>
            <a:ext cx="6347460" cy="572700"/>
          </a:xfrm>
        </p:spPr>
        <p:txBody>
          <a:bodyPr/>
          <a:lstStyle/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Physics-consistent Neural Network By Hard Constraints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2CE2429-84AE-05A9-2C06-99FD6DF81B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mtClean="0"/>
              <a:t>9</a:t>
            </a:fld>
            <a:endParaRPr lang="de-DE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408EAF1-BF34-6688-0912-244248A9E1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9198"/>
          <a:stretch/>
        </p:blipFill>
        <p:spPr>
          <a:xfrm>
            <a:off x="5974864" y="1112612"/>
            <a:ext cx="3169136" cy="32765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5FA0BE3-D756-F9C9-1A59-24CC0D4B9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948" y="1638186"/>
            <a:ext cx="6108339" cy="231767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F43A8C3-A047-CD5B-2975-ECBE77A1D7A4}"/>
              </a:ext>
            </a:extLst>
          </p:cNvPr>
          <p:cNvSpPr txBox="1"/>
          <p:nvPr/>
        </p:nvSpPr>
        <p:spPr>
          <a:xfrm>
            <a:off x="-20948" y="4017440"/>
            <a:ext cx="61083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Schematic architecture of 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Physics-embedded Fourier Neural Network (</a:t>
            </a:r>
            <a:r>
              <a:rPr lang="en-US" altLang="zh-C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PeFNN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C1BBFEE-302E-2961-559E-9267EDD8A484}"/>
              </a:ext>
            </a:extLst>
          </p:cNvPr>
          <p:cNvSpPr txBox="1"/>
          <p:nvPr/>
        </p:nvSpPr>
        <p:spPr>
          <a:xfrm>
            <a:off x="122842" y="4480487"/>
            <a:ext cx="56623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Xu Q, </a:t>
            </a:r>
            <a:r>
              <a:rPr lang="en-US" altLang="zh-CN" sz="10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Thuerey</a:t>
            </a:r>
            <a:r>
              <a:rPr lang="en-US" altLang="zh-CN" sz="10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N, Shi Y, Bamber J, Ouyang C, Zhu XX. Physics-embedded Fourier Neural Network for Partial Differential Equations. </a:t>
            </a:r>
            <a:r>
              <a:rPr lang="en-US" altLang="zh-CN" sz="10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altLang="zh-CN" sz="10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preprint arXiv:2407.11158. 2024 Jul 15.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QR codes">
            <a:extLst>
              <a:ext uri="{FF2B5EF4-FFF2-40B4-BE49-F238E27FC236}">
                <a16:creationId xmlns:a16="http://schemas.microsoft.com/office/drawing/2014/main" id="{1ABE0B16-84CA-5039-2BB3-D0A6B8679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188" y="457366"/>
            <a:ext cx="1131210" cy="109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67E37FC-2A15-3860-6709-2EE7264CC28F}"/>
              </a:ext>
            </a:extLst>
          </p:cNvPr>
          <p:cNvSpPr txBox="1"/>
          <p:nvPr/>
        </p:nvSpPr>
        <p:spPr>
          <a:xfrm>
            <a:off x="4189396" y="883420"/>
            <a:ext cx="1059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Paper Link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9E68CE6-041E-6024-CDBA-711A8036E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1335" y="666500"/>
            <a:ext cx="682022" cy="68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24184"/>
      </p:ext>
    </p:extLst>
  </p:cSld>
  <p:clrMapOvr>
    <a:masterClrMapping/>
  </p:clrMapOvr>
</p:sld>
</file>

<file path=ppt/theme/theme1.xml><?xml version="1.0" encoding="utf-8"?>
<a:theme xmlns:a="http://schemas.openxmlformats.org/drawingml/2006/main" name="Titel 3">
  <a:themeElements>
    <a:clrScheme name="TUM">
      <a:dk1>
        <a:srgbClr val="000000"/>
      </a:dk1>
      <a:lt1>
        <a:srgbClr val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el 1">
  <a:themeElements>
    <a:clrScheme name="TUM">
      <a:dk1>
        <a:srgbClr val="000000"/>
      </a:dk1>
      <a:lt1>
        <a:srgbClr val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853</Words>
  <Application>Microsoft Office PowerPoint</Application>
  <PresentationFormat>全屏显示(16:9)</PresentationFormat>
  <Paragraphs>124</Paragraphs>
  <Slides>19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26" baseType="lpstr">
      <vt:lpstr>Noto Sans Symbols</vt:lpstr>
      <vt:lpstr>Arial</vt:lpstr>
      <vt:lpstr>Calibri</vt:lpstr>
      <vt:lpstr>Times New Roman</vt:lpstr>
      <vt:lpstr>Wingdings</vt:lpstr>
      <vt:lpstr>Titel 3</vt:lpstr>
      <vt:lpstr>Titel 1</vt:lpstr>
      <vt:lpstr>Towards Physics-consistent Foundation Models for Flood Forecasting</vt:lpstr>
      <vt:lpstr>PowerPoint 演示文稿</vt:lpstr>
      <vt:lpstr>Flood Forecasting: From Physics-consistent Machine Learning to Hydrological Foundation Model</vt:lpstr>
      <vt:lpstr>PowerPoint 演示文稿</vt:lpstr>
      <vt:lpstr>Physics-consistent Neural Network By Soft Constraints: FloodCast</vt:lpstr>
      <vt:lpstr>Physics-consistent Neural Network By Soft Constraints: FloodCast</vt:lpstr>
      <vt:lpstr>Physics-consistent Neural Network By Soft Constraints: FloodCast</vt:lpstr>
      <vt:lpstr>PowerPoint 演示文稿</vt:lpstr>
      <vt:lpstr>Physics-consistent Neural Network By Hard Constraints</vt:lpstr>
      <vt:lpstr>Physics-consistent Neural Network By Hard Constraints</vt:lpstr>
      <vt:lpstr>PowerPoint 演示文稿</vt:lpstr>
      <vt:lpstr>PowerPoint 演示文稿</vt:lpstr>
      <vt:lpstr>PowerPoint 演示文稿</vt:lpstr>
      <vt:lpstr>PowerPoint 演示文稿</vt:lpstr>
      <vt:lpstr>Flood Forecasting: Towards Physics-consistent Foundation Models</vt:lpstr>
      <vt:lpstr>A Large-scale Dataset and Foundation Models for Flood Modeling and Forecasting: FloodCastBench</vt:lpstr>
      <vt:lpstr>Physics-consistent Foundation Models for Flood Forecast</vt:lpstr>
      <vt:lpstr>Physics-consistent Foundation Models for Flood Forecast: Applications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Novel Datasets for Uncertainty Analysis in AI4EO</dc:title>
  <dc:creator>Yuanyuan Wang</dc:creator>
  <cp:lastModifiedBy>pine xu</cp:lastModifiedBy>
  <cp:revision>287</cp:revision>
  <dcterms:created xsi:type="dcterms:W3CDTF">2022-06-17T11:09:25Z</dcterms:created>
  <dcterms:modified xsi:type="dcterms:W3CDTF">2025-04-30T00:32:06Z</dcterms:modified>
</cp:coreProperties>
</file>