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80" r:id="rId2"/>
  </p:sldMasterIdLst>
  <p:notesMasterIdLst>
    <p:notesMasterId r:id="rId6"/>
  </p:notesMasterIdLst>
  <p:handoutMasterIdLst>
    <p:handoutMasterId r:id="rId7"/>
  </p:handoutMasterIdLst>
  <p:sldIdLst>
    <p:sldId id="288" r:id="rId3"/>
    <p:sldId id="362" r:id="rId4"/>
    <p:sldId id="371" r:id="rId5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7E0AFBB-A83D-E442-9D7A-7805C4F0A5AF}">
          <p14:sldIdLst>
            <p14:sldId id="288"/>
            <p14:sldId id="362"/>
            <p14:sldId id="371"/>
          </p14:sldIdLst>
        </p14:section>
        <p14:section name="Standardabschnitt" id="{CB0AEFA1-0339-D64A-AA7E-8898B13765BB}">
          <p14:sldIdLst/>
        </p14:section>
        <p14:section name="Text as Data" id="{539ADBD5-1B3C-354A-85E1-62B0D270FD01}">
          <p14:sldIdLst/>
        </p14:section>
        <p14:section name="Neo-Positivism, Critique" id="{D7C23738-8DDE-2B44-A3BA-3F83D9257C0D}">
          <p14:sldIdLst/>
        </p14:section>
        <p14:section name="Deductive, Theory driven research" id="{CB0CEEA0-DD0F-DB40-BA8D-B3E70617DA7E}">
          <p14:sldIdLst/>
        </p14:section>
        <p14:section name="Operationalization" id="{2B2DCFFA-AE34-8C45-A6F5-2194BBCB099C}">
          <p14:sldIdLst/>
        </p14:section>
        <p14:section name="Causal Mechanisms, Statistical Asessment" id="{5C072D9C-A6F3-B34B-A2E3-CDD77A2A7C82}">
          <p14:sldIdLst/>
        </p14:section>
        <p14:section name="Application Examples" id="{DF4E0A58-9550-A34D-AF69-D2380E7F1820}">
          <p14:sldIdLst/>
        </p14:section>
        <p14:section name="Discussion" id="{70D522B3-1273-F041-921C-C23312673E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30" userDrawn="1">
          <p15:clr>
            <a:srgbClr val="A4A3A4"/>
          </p15:clr>
        </p15:guide>
        <p15:guide id="2" pos="35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FF5451"/>
    <a:srgbClr val="C9C9C9"/>
    <a:srgbClr val="969696"/>
    <a:srgbClr val="B2B2B2"/>
    <a:srgbClr val="4D4D4D"/>
    <a:srgbClr val="242424"/>
    <a:srgbClr val="79B2D4"/>
    <a:srgbClr val="91B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8"/>
    <p:restoredTop sz="74103" autoAdjust="0"/>
  </p:normalViewPr>
  <p:slideViewPr>
    <p:cSldViewPr snapToGrid="0" snapToObjects="1" showGuides="1">
      <p:cViewPr>
        <p:scale>
          <a:sx n="131" d="100"/>
          <a:sy n="131" d="100"/>
        </p:scale>
        <p:origin x="3704" y="1352"/>
      </p:cViewPr>
      <p:guideLst>
        <p:guide orient="horz" pos="3230"/>
        <p:guide pos="35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 showGuides="1">
      <p:cViewPr varScale="1">
        <p:scale>
          <a:sx n="157" d="100"/>
          <a:sy n="157" d="100"/>
        </p:scale>
        <p:origin x="57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D1D50A-91A0-4313-AF41-8FA8C1A6F672}" type="datetimeFigureOut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24.04.25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35DF71-E1E2-47C3-B9FA-47C07B346B8B}" type="slidenum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0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E3895C-9893-433E-BD86-ABF19E357674}" type="datetimeFigureOut">
              <a:rPr lang="de-DE" altLang="de-DE" smtClean="0"/>
              <a:pPr>
                <a:defRPr/>
              </a:pPr>
              <a:t>24.04.25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Mastertextformat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1754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4297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76DB4-9C12-F7B3-F5B6-41AE64AF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31A157-DF5C-C03B-1B53-C14614F1C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B25B63B-1459-EBC2-61AF-65EA6CEEB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field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Natural Language Processing and Text Mining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has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transformed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dramatically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with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rise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Large Language Models,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moving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from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expert-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only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statistical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methods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highly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accessible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interfaces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This shift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makes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"Text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Data"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increasingly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vital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expanding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evidence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horizons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enabling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big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data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pattern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recognition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facilitating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diverse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textual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sources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(like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reports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local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media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address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global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bias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gain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holistic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understanding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particularly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complex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topics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like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climate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extremes.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Latest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has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shown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that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text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sources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like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scientific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publications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have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biases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that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can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only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mitigated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including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other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resorucres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This also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have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their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own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biases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Seeing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all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those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developments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o´bersavions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from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other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fields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like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computational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social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science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Digital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Humanities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importent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put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relevance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establised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paradigms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empirical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using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text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data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In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talk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i will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present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current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understanding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theoretically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driven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deductive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appraoches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using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automatted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NLP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methods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securing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tranparency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intersubjectivity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validity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Aiming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towards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practical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understanding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which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will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produce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credible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trusful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research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using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text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data</a:t>
            </a: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However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this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increased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accessibility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underscores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the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critical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need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for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maintaining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scientific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correctness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transparency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,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ethical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rigor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when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utilizing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text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as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</a:rPr>
              <a:t>evidence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51D172-EDE5-5D93-84A4-3D3D7A021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3363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3C9A0-51C6-1FC2-885E-0777004B2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55385BB-C7B8-A6D3-9F70-BA987615E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81ED2B-6906-2D05-5449-B5831C951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9605A6-2181-38AD-3165-3086BDFBD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7007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0" y="2008598"/>
            <a:ext cx="3901017" cy="31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689" y="2078849"/>
            <a:ext cx="8092705" cy="1487313"/>
          </a:xfrm>
        </p:spPr>
        <p:txBody>
          <a:bodyPr anchor="t"/>
          <a:lstStyle>
            <a:lvl1pPr>
              <a:defRPr sz="3000" b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687" y="1606876"/>
            <a:ext cx="64008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295688" y="4439288"/>
            <a:ext cx="2098597" cy="517525"/>
          </a:xfrm>
        </p:spPr>
        <p:txBody>
          <a:bodyPr>
            <a:noAutofit/>
          </a:bodyPr>
          <a:lstStyle>
            <a:lvl1pPr marL="0" indent="0" algn="l"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453699" y="4444371"/>
            <a:ext cx="2184476" cy="517525"/>
          </a:xfrm>
        </p:spPr>
        <p:txBody>
          <a:bodyPr>
            <a:noAutofit/>
          </a:bodyPr>
          <a:lstStyle>
            <a:lvl1pPr marL="0" indent="0" algn="l"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96334" y="3565526"/>
            <a:ext cx="3901017" cy="601663"/>
          </a:xfrm>
        </p:spPr>
        <p:txBody>
          <a:bodyPr/>
          <a:lstStyle>
            <a:lvl1pPr>
              <a:defRPr sz="16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41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37037"/>
            <a:ext cx="8229600" cy="31301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40B9B102-F9C6-41D8-ABDC-7E25243E7805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5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37037"/>
            <a:ext cx="3962400" cy="31301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4714875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4714875" y="1137037"/>
            <a:ext cx="3962400" cy="31301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/>
              <a:t>Diagramm durch Klicken auf Symbol hinzufügen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67BCEE2-D0D6-4300-8C8C-AA6266F08C53}" type="slidenum">
              <a:rPr lang="de-DE" altLang="de-DE" sz="1000" smtClean="0">
                <a:solidFill>
                  <a:srgbClr val="D8413E"/>
                </a:solidFill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3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199" y="372535"/>
            <a:ext cx="2786932" cy="99906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503681"/>
            <a:ext cx="2786931" cy="31635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42925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808038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169988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 hasCustomPrompt="1"/>
          </p:nvPr>
        </p:nvSpPr>
        <p:spPr>
          <a:xfrm>
            <a:off x="3352800" y="372534"/>
            <a:ext cx="5791200" cy="399627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352800" y="4368811"/>
            <a:ext cx="5334000" cy="3301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3359485-095A-426F-A6E6-6EFA75B553B0}" type="slidenum">
              <a:rPr lang="de-DE" altLang="de-DE" sz="1000" smtClean="0">
                <a:solidFill>
                  <a:srgbClr val="D8413E"/>
                </a:solidFill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42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 flipH="1">
            <a:off x="924234" y="2310282"/>
            <a:ext cx="8223993" cy="28479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2"/>
          </p:nvPr>
        </p:nvSpPr>
        <p:spPr bwMode="auto">
          <a:xfrm>
            <a:off x="-9831" y="3499522"/>
            <a:ext cx="4812201" cy="1658723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  <a:gd name="connsiteX0" fmla="*/ 0 w 5773441"/>
              <a:gd name="connsiteY0" fmla="*/ 5418805 h 5418805"/>
              <a:gd name="connsiteX1" fmla="*/ 3430493 w 5773441"/>
              <a:gd name="connsiteY1" fmla="*/ 1 h 5418805"/>
              <a:gd name="connsiteX2" fmla="*/ 5773441 w 5773441"/>
              <a:gd name="connsiteY2" fmla="*/ 0 h 5418805"/>
              <a:gd name="connsiteX3" fmla="*/ 3352548 w 5773441"/>
              <a:gd name="connsiteY3" fmla="*/ 5169234 h 5418805"/>
              <a:gd name="connsiteX4" fmla="*/ 0 w 5773441"/>
              <a:gd name="connsiteY4" fmla="*/ 5418805 h 5418805"/>
              <a:gd name="connsiteX0" fmla="*/ 0 w 5773441"/>
              <a:gd name="connsiteY0" fmla="*/ 5418805 h 5435485"/>
              <a:gd name="connsiteX1" fmla="*/ 3430493 w 5773441"/>
              <a:gd name="connsiteY1" fmla="*/ 1 h 5435485"/>
              <a:gd name="connsiteX2" fmla="*/ 5773441 w 5773441"/>
              <a:gd name="connsiteY2" fmla="*/ 0 h 5435485"/>
              <a:gd name="connsiteX3" fmla="*/ 3603270 w 5773441"/>
              <a:gd name="connsiteY3" fmla="*/ 5435485 h 5435485"/>
              <a:gd name="connsiteX4" fmla="*/ 0 w 5773441"/>
              <a:gd name="connsiteY4" fmla="*/ 5418805 h 5435485"/>
              <a:gd name="connsiteX0" fmla="*/ 0 w 3603270"/>
              <a:gd name="connsiteY0" fmla="*/ 5418804 h 5435484"/>
              <a:gd name="connsiteX1" fmla="*/ 3430493 w 3603270"/>
              <a:gd name="connsiteY1" fmla="*/ 0 h 5435484"/>
              <a:gd name="connsiteX2" fmla="*/ 2528796 w 3603270"/>
              <a:gd name="connsiteY2" fmla="*/ 2499799 h 5435484"/>
              <a:gd name="connsiteX3" fmla="*/ 3603270 w 3603270"/>
              <a:gd name="connsiteY3" fmla="*/ 5435484 h 5435484"/>
              <a:gd name="connsiteX4" fmla="*/ 0 w 3603270"/>
              <a:gd name="connsiteY4" fmla="*/ 5418804 h 5435484"/>
              <a:gd name="connsiteX0" fmla="*/ 5881 w 3609151"/>
              <a:gd name="connsiteY0" fmla="*/ 2919005 h 2935685"/>
              <a:gd name="connsiteX1" fmla="*/ 0 w 3609151"/>
              <a:gd name="connsiteY1" fmla="*/ 1272089 h 2935685"/>
              <a:gd name="connsiteX2" fmla="*/ 2534677 w 3609151"/>
              <a:gd name="connsiteY2" fmla="*/ 0 h 2935685"/>
              <a:gd name="connsiteX3" fmla="*/ 3609151 w 3609151"/>
              <a:gd name="connsiteY3" fmla="*/ 2935685 h 2935685"/>
              <a:gd name="connsiteX4" fmla="*/ 5881 w 3609151"/>
              <a:gd name="connsiteY4" fmla="*/ 2919005 h 2935685"/>
              <a:gd name="connsiteX0" fmla="*/ 5881 w 3609151"/>
              <a:gd name="connsiteY0" fmla="*/ 1646916 h 1663596"/>
              <a:gd name="connsiteX1" fmla="*/ 0 w 3609151"/>
              <a:gd name="connsiteY1" fmla="*/ 0 h 1663596"/>
              <a:gd name="connsiteX2" fmla="*/ 2062728 w 3609151"/>
              <a:gd name="connsiteY2" fmla="*/ 244062 h 1663596"/>
              <a:gd name="connsiteX3" fmla="*/ 3609151 w 3609151"/>
              <a:gd name="connsiteY3" fmla="*/ 1663596 h 1663596"/>
              <a:gd name="connsiteX4" fmla="*/ 5881 w 3609151"/>
              <a:gd name="connsiteY4" fmla="*/ 1646916 h 1663596"/>
              <a:gd name="connsiteX0" fmla="*/ 5881 w 3609151"/>
              <a:gd name="connsiteY0" fmla="*/ 1646916 h 1663596"/>
              <a:gd name="connsiteX1" fmla="*/ 0 w 3609151"/>
              <a:gd name="connsiteY1" fmla="*/ 0 h 1663596"/>
              <a:gd name="connsiteX2" fmla="*/ 3609151 w 3609151"/>
              <a:gd name="connsiteY2" fmla="*/ 1663596 h 1663596"/>
              <a:gd name="connsiteX3" fmla="*/ 5881 w 3609151"/>
              <a:gd name="connsiteY3" fmla="*/ 1646916 h 1663596"/>
              <a:gd name="connsiteX0" fmla="*/ 5881 w 3609151"/>
              <a:gd name="connsiteY0" fmla="*/ 1669104 h 1669104"/>
              <a:gd name="connsiteX1" fmla="*/ 0 w 3609151"/>
              <a:gd name="connsiteY1" fmla="*/ 0 h 1669104"/>
              <a:gd name="connsiteX2" fmla="*/ 3609151 w 3609151"/>
              <a:gd name="connsiteY2" fmla="*/ 1663596 h 1669104"/>
              <a:gd name="connsiteX3" fmla="*/ 5881 w 3609151"/>
              <a:gd name="connsiteY3" fmla="*/ 1669104 h 1669104"/>
              <a:gd name="connsiteX0" fmla="*/ 435 w 3611079"/>
              <a:gd name="connsiteY0" fmla="*/ 1654313 h 1663596"/>
              <a:gd name="connsiteX1" fmla="*/ 1928 w 3611079"/>
              <a:gd name="connsiteY1" fmla="*/ 0 h 1663596"/>
              <a:gd name="connsiteX2" fmla="*/ 3611079 w 3611079"/>
              <a:gd name="connsiteY2" fmla="*/ 1663596 h 1663596"/>
              <a:gd name="connsiteX3" fmla="*/ 435 w 3611079"/>
              <a:gd name="connsiteY3" fmla="*/ 1654313 h 1663596"/>
              <a:gd name="connsiteX0" fmla="*/ 5881 w 3609151"/>
              <a:gd name="connsiteY0" fmla="*/ 1661709 h 1663596"/>
              <a:gd name="connsiteX1" fmla="*/ 0 w 3609151"/>
              <a:gd name="connsiteY1" fmla="*/ 0 h 1663596"/>
              <a:gd name="connsiteX2" fmla="*/ 3609151 w 3609151"/>
              <a:gd name="connsiteY2" fmla="*/ 1663596 h 1663596"/>
              <a:gd name="connsiteX3" fmla="*/ 5881 w 3609151"/>
              <a:gd name="connsiteY3" fmla="*/ 1661709 h 166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9151" h="1663596">
                <a:moveTo>
                  <a:pt x="5881" y="1661709"/>
                </a:moveTo>
                <a:cubicBezTo>
                  <a:pt x="3921" y="1112737"/>
                  <a:pt x="1960" y="548972"/>
                  <a:pt x="0" y="0"/>
                </a:cubicBezTo>
                <a:lnTo>
                  <a:pt x="3609151" y="1663596"/>
                </a:lnTo>
                <a:lnTo>
                  <a:pt x="5881" y="1661709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91665" y="3934649"/>
            <a:ext cx="4481927" cy="1040233"/>
          </a:xfrm>
        </p:spPr>
        <p:txBody>
          <a:bodyPr anchor="t"/>
          <a:lstStyle>
            <a:lvl1pPr algn="r">
              <a:defRPr sz="3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5022377" y="3554283"/>
            <a:ext cx="4051215" cy="350998"/>
          </a:xfrm>
        </p:spPr>
        <p:txBody>
          <a:bodyPr anchor="b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5143500"/>
          </a:xfrm>
        </p:spPr>
        <p:txBody>
          <a:bodyPr anchor="ctr"/>
          <a:lstStyle>
            <a:lvl1pPr>
              <a:defRPr sz="1800" baseline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827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8"/>
          <a:stretch/>
        </p:blipFill>
        <p:spPr>
          <a:xfrm>
            <a:off x="5944738" y="0"/>
            <a:ext cx="320836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588" y="2078849"/>
            <a:ext cx="6400800" cy="1487313"/>
          </a:xfrm>
        </p:spPr>
        <p:txBody>
          <a:bodyPr anchor="t"/>
          <a:lstStyle>
            <a:lvl1pPr>
              <a:defRPr sz="3200">
                <a:solidFill>
                  <a:srgbClr val="262A3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7587" y="1740094"/>
            <a:ext cx="6400800" cy="33875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262A3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" y="4769366"/>
            <a:ext cx="729764" cy="324000"/>
          </a:xfrm>
          <a:prstGeom prst="rect">
            <a:avLst/>
          </a:prstGeom>
        </p:spPr>
      </p:pic>
      <p:cxnSp>
        <p:nvCxnSpPr>
          <p:cNvPr id="9" name="Gerade Verbindung 10"/>
          <p:cNvCxnSpPr/>
          <p:nvPr userDrawn="1"/>
        </p:nvCxnSpPr>
        <p:spPr>
          <a:xfrm>
            <a:off x="437893" y="4713670"/>
            <a:ext cx="5958613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0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ormatfü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8468" y="8468"/>
            <a:ext cx="9135533" cy="5135032"/>
          </a:xfr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0379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496" y="2078849"/>
            <a:ext cx="7984797" cy="562753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365495" y="3179136"/>
            <a:ext cx="4672172" cy="1502933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6" name="Bild 9">
            <a:extLst>
              <a:ext uri="{FF2B5EF4-FFF2-40B4-BE49-F238E27FC236}">
                <a16:creationId xmlns:a16="http://schemas.microsoft.com/office/drawing/2014/main" id="{1801155F-06AA-B141-B7F3-E2434B53E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0" y="2008598"/>
            <a:ext cx="3901017" cy="31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4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8234364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17134"/>
            <a:ext cx="8234364" cy="2985558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063627"/>
            <a:ext cx="8229600" cy="4400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95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8234364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60890"/>
            <a:ext cx="8234364" cy="344180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4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1" y="1176867"/>
            <a:ext cx="8234364" cy="31242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62A3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/>
              <a:t>Bild auf Platzhalter ziehen oder durch Klicken auf Symbol hinzufügen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1" y="4368811"/>
            <a:ext cx="8229599" cy="33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D1530C7-6208-40CD-B0EF-625AA81D0292}" type="slidenum">
              <a:rPr lang="de-DE" altLang="de-DE" sz="1000" smtClean="0">
                <a:solidFill>
                  <a:srgbClr val="D8413E"/>
                </a:solidFill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29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 userDrawn="1"/>
        </p:nvCxnSpPr>
        <p:spPr>
          <a:xfrm>
            <a:off x="0" y="155575"/>
            <a:ext cx="4572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6"/>
          </p:nvPr>
        </p:nvSpPr>
        <p:spPr>
          <a:xfrm>
            <a:off x="457201" y="1617133"/>
            <a:ext cx="8234363" cy="26929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063627"/>
            <a:ext cx="8229600" cy="4400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1782" y="4882455"/>
            <a:ext cx="869781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89F7671-485B-4C97-8638-ED2262858828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.xml"/><Relationship Id="rId10" Type="http://schemas.openxmlformats.org/officeDocument/2006/relationships/slide" Target="../slides/slide3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063625"/>
            <a:ext cx="8229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SUBHEADLINE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92" r:id="rId2"/>
    <p:sldLayoutId id="2147483870" r:id="rId3"/>
    <p:sldLayoutId id="2147483877" r:id="rId4"/>
    <p:sldLayoutId id="214748387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9"/>
          <p:cNvCxnSpPr/>
          <p:nvPr userDrawn="1"/>
        </p:nvCxnSpPr>
        <p:spPr>
          <a:xfrm>
            <a:off x="1" y="155575"/>
            <a:ext cx="4445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437893" y="4745589"/>
            <a:ext cx="1006978" cy="322623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444500" y="22671"/>
            <a:ext cx="6990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Theoretical-Deductive</a:t>
            </a:r>
            <a:r>
              <a:rPr lang="de-DE" sz="1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Content Analysis </a:t>
            </a:r>
            <a:r>
              <a:rPr lang="de-DE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A </a:t>
            </a:r>
            <a:r>
              <a:rPr lang="de-DE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</a:t>
            </a:r>
            <a:r>
              <a:rPr lang="de-DE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paradigm</a:t>
            </a:r>
            <a:endParaRPr lang="de-DE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3" name="Gerade Verbindung 10"/>
          <p:cNvCxnSpPr/>
          <p:nvPr userDrawn="1"/>
        </p:nvCxnSpPr>
        <p:spPr>
          <a:xfrm>
            <a:off x="437893" y="4713670"/>
            <a:ext cx="8276811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Interaktive Schaltfläche: Nächste(r) oder Weiter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CDA2F3-3725-C15F-5101-2E930EF1E4B3}"/>
              </a:ext>
            </a:extLst>
          </p:cNvPr>
          <p:cNvSpPr>
            <a:spLocks/>
          </p:cNvSpPr>
          <p:nvPr userDrawn="1"/>
        </p:nvSpPr>
        <p:spPr>
          <a:xfrm>
            <a:off x="7232129" y="4745589"/>
            <a:ext cx="480000" cy="360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Vorherige(r) oder Zurück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59C407-ED2C-EB90-5BF1-C1CE150AE6CE}"/>
              </a:ext>
            </a:extLst>
          </p:cNvPr>
          <p:cNvSpPr/>
          <p:nvPr userDrawn="1"/>
        </p:nvSpPr>
        <p:spPr>
          <a:xfrm>
            <a:off x="6675032" y="4749092"/>
            <a:ext cx="480000" cy="360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rückkehren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D66897C-BDC9-75DA-C49C-F1216A47451D}"/>
              </a:ext>
            </a:extLst>
          </p:cNvPr>
          <p:cNvSpPr/>
          <p:nvPr userDrawn="1"/>
        </p:nvSpPr>
        <p:spPr>
          <a:xfrm>
            <a:off x="7789227" y="4745589"/>
            <a:ext cx="480000" cy="360000"/>
          </a:xfrm>
          <a:prstGeom prst="actionButtonRetur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2DB74C6B-8BCB-2393-1BDE-53A86C6CF07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45691" y="4766902"/>
            <a:ext cx="647970" cy="3173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6F466C-07E1-C3E8-5288-C85529719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96" y="4627459"/>
            <a:ext cx="1766826" cy="5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: ScaDS.AI Dresden Leipzig">
            <a:extLst>
              <a:ext uri="{FF2B5EF4-FFF2-40B4-BE49-F238E27FC236}">
                <a16:creationId xmlns:a16="http://schemas.microsoft.com/office/drawing/2014/main" id="{D12D71BE-47F5-2FA7-CCE5-2C7B932E36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712" y="4766902"/>
            <a:ext cx="788530" cy="3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93" r:id="rId2"/>
    <p:sldLayoutId id="2147483885" r:id="rId3"/>
    <p:sldLayoutId id="2147483886" r:id="rId4"/>
    <p:sldLayoutId id="2147483887" r:id="rId5"/>
    <p:sldLayoutId id="2147483888" r:id="rId6"/>
    <p:sldLayoutId id="2147483890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Theoretical-Deductive Content Analysis of Text as Data in Environmental Research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A research Paradigm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295687" y="3445067"/>
            <a:ext cx="6541157" cy="601663"/>
          </a:xfrm>
        </p:spPr>
        <p:txBody>
          <a:bodyPr/>
          <a:lstStyle/>
          <a:p>
            <a:pPr marL="0" indent="0"/>
            <a:r>
              <a:rPr lang="en-US" sz="1200" dirty="0">
                <a:latin typeface="+mn-lt"/>
                <a:cs typeface="Arial" panose="020B0604020202020204" pitchFamily="34" charset="0"/>
              </a:rPr>
              <a:t>Vienna, 27 April–2 May 2025</a:t>
            </a:r>
          </a:p>
          <a:p>
            <a:pPr marL="0" indent="0"/>
            <a:r>
              <a:rPr lang="en-US" sz="1200" b="1" dirty="0">
                <a:solidFill>
                  <a:srgbClr val="212529"/>
                </a:solidFill>
                <a:latin typeface="+mn-lt"/>
              </a:rPr>
              <a:t>Andreas Niekler</a:t>
            </a:r>
            <a:r>
              <a:rPr lang="en-US" sz="1200" dirty="0">
                <a:solidFill>
                  <a:srgbClr val="212529"/>
                </a:solidFill>
                <a:latin typeface="+mn-lt"/>
              </a:rPr>
              <a:t>, Taís Maria Nunes Carvalho, and Mariana Madruga de Brito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DEA169-E7A8-5445-3210-CEB8C3D72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95687" y="4702749"/>
            <a:ext cx="1006978" cy="322623"/>
          </a:xfrm>
          <a:prstGeom prst="rect">
            <a:avLst/>
          </a:prstGeom>
        </p:spPr>
      </p:pic>
      <p:pic>
        <p:nvPicPr>
          <p:cNvPr id="3" name="Grafik 2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BC5578EC-D807-FEB7-7B81-89183F5CE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485" y="4724062"/>
            <a:ext cx="647970" cy="31737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5F711D2-5D3A-66AA-0DBA-AFDDDC85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90" y="4584619"/>
            <a:ext cx="1766826" cy="5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: ScaDS.AI Dresden Leipzig">
            <a:extLst>
              <a:ext uri="{FF2B5EF4-FFF2-40B4-BE49-F238E27FC236}">
                <a16:creationId xmlns:a16="http://schemas.microsoft.com/office/drawing/2014/main" id="{056C783F-C24B-2531-DF7E-06EBC35A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06" y="4724062"/>
            <a:ext cx="788530" cy="3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76FED-D524-996C-3C5B-B244F872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24DA-C339-75E0-D859-CF796ACE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8E40C7-053E-73D7-0DCA-78B05883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e-DE" altLang="de-DE" dirty="0">
              <a:latin typeface="+mn-lt"/>
              <a:ea typeface="ＭＳ Ｐゴシック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en-GB" dirty="0">
                <a:latin typeface="+mn-lt"/>
              </a:rPr>
              <a:t>Natural Language Processing (NLP) and Text Mining (TM) have undergone dramatic transformations.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We've witnessed a </a:t>
            </a:r>
            <a:r>
              <a:rPr lang="en-GB" b="1" dirty="0">
                <a:latin typeface="+mn-lt"/>
              </a:rPr>
              <a:t>shift from reliance on experts and complex processes</a:t>
            </a:r>
            <a:r>
              <a:rPr lang="en-GB" dirty="0">
                <a:latin typeface="+mn-lt"/>
              </a:rPr>
              <a:t> rooted in statistical feature-based Machine Learning Approaches </a:t>
            </a:r>
            <a:r>
              <a:rPr lang="en-GB" b="1" dirty="0">
                <a:latin typeface="+mn-lt"/>
              </a:rPr>
              <a:t>to the utilization and ecosystem of Large Language Models. </a:t>
            </a:r>
          </a:p>
          <a:p>
            <a:pPr lvl="1"/>
            <a:r>
              <a:rPr lang="en-GB" dirty="0">
                <a:latin typeface="+mn-lt"/>
              </a:rPr>
              <a:t>Application of Text Mining is no longer limited to absolute experts; rather, highly </a:t>
            </a:r>
            <a:r>
              <a:rPr lang="en-GB" b="1" dirty="0">
                <a:latin typeface="+mn-lt"/>
              </a:rPr>
              <a:t>accessible interfaces</a:t>
            </a:r>
            <a:r>
              <a:rPr lang="en-GB" dirty="0">
                <a:latin typeface="+mn-lt"/>
              </a:rPr>
              <a:t> have opened its doors to scholars in various fields.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3A6491-A3E9-0526-134F-CF26C0AA2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>
                <a:solidFill>
                  <a:srgbClr val="D8413E"/>
                </a:solidFill>
              </a:rPr>
              <a:pPr>
                <a:defRPr/>
              </a:pPr>
              <a:t>2</a:t>
            </a:fld>
            <a:endParaRPr lang="de-DE" altLang="de-DE" sz="1000" dirty="0">
              <a:solidFill>
                <a:srgbClr val="D8413E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4EB57B-2BC7-1331-7F9D-123DC82DCE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91" b="14291"/>
          <a:stretch/>
        </p:blipFill>
        <p:spPr>
          <a:xfrm>
            <a:off x="-101600" y="-2000250"/>
            <a:ext cx="9245600" cy="66029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3925B2-22EF-9262-E8A7-B53BD18DC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0566">
            <a:off x="3954219" y="-1891802"/>
            <a:ext cx="4486595" cy="448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seca-2">
            <a:extLst>
              <a:ext uri="{FF2B5EF4-FFF2-40B4-BE49-F238E27FC236}">
                <a16:creationId xmlns:a16="http://schemas.microsoft.com/office/drawing/2014/main" id="{26FB2EED-F673-16E8-4D92-7888E4DE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22443"/>
          <a:stretch/>
        </p:blipFill>
        <p:spPr bwMode="auto">
          <a:xfrm>
            <a:off x="6716376" y="2234068"/>
            <a:ext cx="2926457" cy="2933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ral stories and photographs provide a personal view of events, like Hurricane Katrina's devastation of New Orleans, from those who lived through them.">
            <a:extLst>
              <a:ext uri="{FF2B5EF4-FFF2-40B4-BE49-F238E27FC236}">
                <a16:creationId xmlns:a16="http://schemas.microsoft.com/office/drawing/2014/main" id="{7FE12F5A-7B36-52FA-0EA9-6CF51956A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27112"/>
          <a:stretch/>
        </p:blipFill>
        <p:spPr bwMode="auto">
          <a:xfrm>
            <a:off x="-635825" y="855714"/>
            <a:ext cx="3886860" cy="38868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6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B3101-B92F-662E-CB5D-F89B23D9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C09F6-8F81-F515-5DD9-55F762F2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OBJECTIVES AND </a:t>
            </a:r>
            <a:r>
              <a:rPr lang="en-US" dirty="0" err="1">
                <a:latin typeface="+mn-lt"/>
              </a:rPr>
              <a:t>CoNtribution</a:t>
            </a:r>
            <a:endParaRPr lang="en-US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256C4C-AD78-C589-4FF3-83701DC7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latin typeface="+mn-lt"/>
                <a:ea typeface="ＭＳ Ｐゴシック" charset="0"/>
                <a:cs typeface="Arial" panose="020B0604020202020204" pitchFamily="34" charset="0"/>
              </a:rPr>
              <a:t>Objectives:</a:t>
            </a:r>
          </a:p>
          <a:p>
            <a:pPr>
              <a:buFont typeface="Symbol" pitchFamily="2" charset="2"/>
              <a:buChar char="-"/>
              <a:defRPr/>
            </a:pPr>
            <a:r>
              <a:rPr lang="en-US" dirty="0">
                <a:latin typeface="+mn-lt"/>
                <a:ea typeface="ＭＳ Ｐゴシック" charset="0"/>
                <a:cs typeface="Arial" panose="020B0604020202020204" pitchFamily="34" charset="0"/>
              </a:rPr>
              <a:t>Raise awareness for scientific standards in text analysis using text as data.</a:t>
            </a:r>
          </a:p>
          <a:p>
            <a:pPr>
              <a:buFont typeface="Symbol" pitchFamily="2" charset="2"/>
              <a:buChar char="-"/>
              <a:defRPr/>
            </a:pPr>
            <a:r>
              <a:rPr lang="en-US" dirty="0">
                <a:latin typeface="+mn-lt"/>
                <a:ea typeface="ＭＳ Ｐゴシック" charset="0"/>
                <a:cs typeface="Arial" panose="020B0604020202020204" pitchFamily="34" charset="0"/>
              </a:rPr>
              <a:t>Present established approaches for content &amp; discourse analysis of heterogeneous text sources.</a:t>
            </a:r>
          </a:p>
          <a:p>
            <a:pPr marL="0" indent="0">
              <a:buNone/>
              <a:defRPr/>
            </a:pPr>
            <a:endParaRPr lang="en-US" b="1" dirty="0">
              <a:latin typeface="+mn-lt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b="1" dirty="0">
                <a:latin typeface="+mn-lt"/>
                <a:ea typeface="ＭＳ Ｐゴシック" charset="0"/>
                <a:cs typeface="Arial" panose="020B0604020202020204" pitchFamily="34" charset="0"/>
              </a:rPr>
              <a:t>Contribution:</a:t>
            </a:r>
          </a:p>
          <a:p>
            <a:pPr>
              <a:buFont typeface="Symbol" pitchFamily="2" charset="2"/>
              <a:buChar char="-"/>
              <a:defRPr/>
            </a:pPr>
            <a:r>
              <a:rPr lang="en-US" dirty="0">
                <a:latin typeface="+mn-lt"/>
                <a:ea typeface="ＭＳ Ｐゴシック" charset="0"/>
                <a:cs typeface="Arial" panose="020B0604020202020204" pitchFamily="34" charset="0"/>
              </a:rPr>
              <a:t>Emphasizing "Text as Data" for expanding empirical evidence.</a:t>
            </a:r>
          </a:p>
          <a:p>
            <a:pPr>
              <a:buFont typeface="Symbol" pitchFamily="2" charset="2"/>
              <a:buChar char="-"/>
              <a:defRPr/>
            </a:pPr>
            <a:r>
              <a:rPr lang="en-US" dirty="0">
                <a:latin typeface="+mn-lt"/>
                <a:ea typeface="ＭＳ Ｐゴシック" charset="0"/>
                <a:cs typeface="Arial" panose="020B0604020202020204" pitchFamily="34" charset="0"/>
              </a:rPr>
              <a:t>Show reasons for scientific rigor, transparency, and ethics in text analysis.</a:t>
            </a:r>
          </a:p>
          <a:p>
            <a:pPr>
              <a:buFont typeface="Symbol" pitchFamily="2" charset="2"/>
              <a:buChar char="-"/>
              <a:defRPr/>
            </a:pPr>
            <a:r>
              <a:rPr lang="en-US" dirty="0">
                <a:latin typeface="+mn-lt"/>
                <a:ea typeface="ＭＳ Ｐゴシック" charset="0"/>
                <a:cs typeface="Arial" panose="020B0604020202020204" pitchFamily="34" charset="0"/>
              </a:rPr>
              <a:t>Providing guidance on navigating text analysis operationalization.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98D7A8-EF9F-3806-EA9C-AAFB1DFE4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en-US" sz="1000" smtClean="0">
                <a:solidFill>
                  <a:srgbClr val="D8413E"/>
                </a:solidFill>
              </a:rPr>
              <a:pPr>
                <a:defRPr/>
              </a:pPr>
              <a:t>3</a:t>
            </a:fld>
            <a:endParaRPr lang="en-US" sz="1000" dirty="0">
              <a:solidFill>
                <a:srgbClr val="D841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2807"/>
      </p:ext>
    </p:extLst>
  </p:cSld>
  <p:clrMapOvr>
    <a:masterClrMapping/>
  </p:clrMapOvr>
</p:sld>
</file>

<file path=ppt/theme/theme1.xml><?xml version="1.0" encoding="utf-8"?>
<a:theme xmlns:a="http://schemas.openxmlformats.org/drawingml/2006/main" name="UniLeipzig_PPT Vorlage_170609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sterfoliensatz_4zu3.pptx" id="{0A7DCA9D-6728-408A-92FA-03535C238110}" vid="{F98D60CD-F0C8-4C26-8586-C4537FF8533E}"/>
    </a:ext>
  </a:extLst>
</a:theme>
</file>

<file path=ppt/theme/theme2.xml><?xml version="1.0" encoding="utf-8"?>
<a:theme xmlns:a="http://schemas.openxmlformats.org/drawingml/2006/main" name="1_UniLeipzig_PPT Vorlage_170609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usterfoliensatz_4zu3.pptx" id="{0A7DCA9D-6728-408A-92FA-03535C238110}" vid="{8C605AFB-5A72-47C3-90BC-39056A702AF7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UniLeipzig_PPT Vorlage_170609</Template>
  <TotalTime>0</TotalTime>
  <Words>392</Words>
  <Application>Microsoft Macintosh PowerPoint</Application>
  <PresentationFormat>Bildschirmpräsentation (16:9)</PresentationFormat>
  <Paragraphs>46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 Unicode MS</vt:lpstr>
      <vt:lpstr>Arial</vt:lpstr>
      <vt:lpstr>Calibri</vt:lpstr>
      <vt:lpstr>Futura</vt:lpstr>
      <vt:lpstr>Symbol</vt:lpstr>
      <vt:lpstr>UniLeipzig_PPT Vorlage_170609</vt:lpstr>
      <vt:lpstr>1_UniLeipzig_PPT Vorlage_170609</vt:lpstr>
      <vt:lpstr>Theoretical-Deductive Content Analysis of Text as Data in Environmental Research</vt:lpstr>
      <vt:lpstr>SUMMARY</vt:lpstr>
      <vt:lpstr>OBJECTIVES AND 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Niekler, Andreas</dc:creator>
  <cp:lastModifiedBy>Niekler, Andreas</cp:lastModifiedBy>
  <cp:revision>62</cp:revision>
  <dcterms:created xsi:type="dcterms:W3CDTF">2025-03-14T13:45:17Z</dcterms:created>
  <dcterms:modified xsi:type="dcterms:W3CDTF">2025-04-29T15:24:37Z</dcterms:modified>
</cp:coreProperties>
</file>