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</p:sldIdLst>
  <p:sldSz cx="42803763" cy="302752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-10974" y="-9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F745-F9CB-4EA3-BD0E-AAC0448955CC}" type="datetimeFigureOut">
              <a:rPr lang="en-IN" smtClean="0"/>
              <a:t>25-04-2025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867-F93D-4BDC-86F7-0FAF95A8F5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377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F745-F9CB-4EA3-BD0E-AAC0448955CC}" type="datetimeFigureOut">
              <a:rPr lang="en-IN" smtClean="0"/>
              <a:t>25-04-2025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867-F93D-4BDC-86F7-0FAF95A8F5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404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F745-F9CB-4EA3-BD0E-AAC0448955CC}" type="datetimeFigureOut">
              <a:rPr lang="en-IN" smtClean="0"/>
              <a:t>25-04-2025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867-F93D-4BDC-86F7-0FAF95A8F5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790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F745-F9CB-4EA3-BD0E-AAC0448955CC}" type="datetimeFigureOut">
              <a:rPr lang="en-IN" smtClean="0"/>
              <a:t>25-04-2025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867-F93D-4BDC-86F7-0FAF95A8F5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604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F745-F9CB-4EA3-BD0E-AAC0448955CC}" type="datetimeFigureOut">
              <a:rPr lang="en-IN" smtClean="0"/>
              <a:t>25-04-2025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867-F93D-4BDC-86F7-0FAF95A8F5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739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F745-F9CB-4EA3-BD0E-AAC0448955CC}" type="datetimeFigureOut">
              <a:rPr lang="en-IN" smtClean="0"/>
              <a:t>25-04-2025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867-F93D-4BDC-86F7-0FAF95A8F5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84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F745-F9CB-4EA3-BD0E-AAC0448955CC}" type="datetimeFigureOut">
              <a:rPr lang="en-IN" smtClean="0"/>
              <a:t>25-04-2025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867-F93D-4BDC-86F7-0FAF95A8F5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43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F745-F9CB-4EA3-BD0E-AAC0448955CC}" type="datetimeFigureOut">
              <a:rPr lang="en-IN" smtClean="0"/>
              <a:t>25-04-2025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867-F93D-4BDC-86F7-0FAF95A8F5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933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F745-F9CB-4EA3-BD0E-AAC0448955CC}" type="datetimeFigureOut">
              <a:rPr lang="en-IN" smtClean="0"/>
              <a:t>25-04-2025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867-F93D-4BDC-86F7-0FAF95A8F5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025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F745-F9CB-4EA3-BD0E-AAC0448955CC}" type="datetimeFigureOut">
              <a:rPr lang="en-IN" smtClean="0"/>
              <a:t>25-04-2025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867-F93D-4BDC-86F7-0FAF95A8F5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13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F745-F9CB-4EA3-BD0E-AAC0448955CC}" type="datetimeFigureOut">
              <a:rPr lang="en-IN" smtClean="0"/>
              <a:t>25-04-2025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867-F93D-4BDC-86F7-0FAF95A8F5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625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DF745-F9CB-4EA3-BD0E-AAC0448955CC}" type="datetimeFigureOut">
              <a:rPr lang="en-IN" smtClean="0"/>
              <a:t>25-04-2025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27867-F93D-4BDC-86F7-0FAF95A8F5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817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51F526-9BA3-5863-EBB5-5C232DF0C2DF}"/>
              </a:ext>
            </a:extLst>
          </p:cNvPr>
          <p:cNvSpPr txBox="1"/>
          <p:nvPr/>
        </p:nvSpPr>
        <p:spPr>
          <a:xfrm>
            <a:off x="13725210" y="3836515"/>
            <a:ext cx="14505671" cy="262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B3C7C6-A4D3-1376-2D53-07DAF6DEDFDE}"/>
              </a:ext>
            </a:extLst>
          </p:cNvPr>
          <p:cNvGrpSpPr/>
          <p:nvPr/>
        </p:nvGrpSpPr>
        <p:grpSpPr>
          <a:xfrm>
            <a:off x="22293526" y="11461969"/>
            <a:ext cx="6020138" cy="6872557"/>
            <a:chOff x="14124809" y="14019903"/>
            <a:chExt cx="6090594" cy="753245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9031914-7395-2802-5153-1FD6EC9BC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24809" y="14019903"/>
              <a:ext cx="5408423" cy="753245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889278-B85F-8BDD-3D45-0AA907946BAE}"/>
                </a:ext>
              </a:extLst>
            </p:cNvPr>
            <p:cNvSpPr txBox="1"/>
            <p:nvPr/>
          </p:nvSpPr>
          <p:spPr>
            <a:xfrm>
              <a:off x="19416347" y="18700916"/>
              <a:ext cx="799056" cy="40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10 cm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76E4E8B-8E60-1C82-56C8-471875C20F41}"/>
                </a:ext>
              </a:extLst>
            </p:cNvPr>
            <p:cNvSpPr txBox="1"/>
            <p:nvPr/>
          </p:nvSpPr>
          <p:spPr>
            <a:xfrm>
              <a:off x="19416347" y="19306605"/>
              <a:ext cx="799056" cy="40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40 cm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867B88-C8F1-7DA0-5E9F-E1584DFC57AC}"/>
                </a:ext>
              </a:extLst>
            </p:cNvPr>
            <p:cNvSpPr txBox="1"/>
            <p:nvPr/>
          </p:nvSpPr>
          <p:spPr>
            <a:xfrm>
              <a:off x="19416347" y="20043772"/>
              <a:ext cx="799056" cy="40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50 cm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3FC3C94-0A61-A0C9-0BF8-DA46D54EA228}"/>
              </a:ext>
            </a:extLst>
          </p:cNvPr>
          <p:cNvSpPr txBox="1"/>
          <p:nvPr/>
        </p:nvSpPr>
        <p:spPr>
          <a:xfrm>
            <a:off x="47502" y="3845622"/>
            <a:ext cx="13541828" cy="262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486C940-D1D7-05D1-0F4D-FFE96B73B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411" y="21489279"/>
            <a:ext cx="4898533" cy="56241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55AF2C-B952-504C-6C38-069C02B60D2D}"/>
              </a:ext>
            </a:extLst>
          </p:cNvPr>
          <p:cNvSpPr txBox="1"/>
          <p:nvPr/>
        </p:nvSpPr>
        <p:spPr>
          <a:xfrm>
            <a:off x="599" y="8470"/>
            <a:ext cx="42803163" cy="37849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Vegetation as proxies for improving the estimation of soil water fluxes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Aswathi V K</a:t>
            </a:r>
            <a:r>
              <a:rPr kumimoji="0" lang="en-IN" sz="6000" b="1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 </a:t>
            </a:r>
            <a:r>
              <a:rPr kumimoji="0" lang="en-IN" sz="6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Sreelash Krishnan</a:t>
            </a:r>
            <a:r>
              <a:rPr kumimoji="0" lang="en-IN" sz="6000" b="1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IN" sz="6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IN" sz="6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National Centre for Earth Science Studies, Akkulam, Thiruvananthapuram.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School of Environmental Studies, Cochin University of Science and Technology, (CUSAT), Kochi, Kerala.</a:t>
            </a:r>
          </a:p>
        </p:txBody>
      </p:sp>
      <p:pic>
        <p:nvPicPr>
          <p:cNvPr id="5" name="Picture 2" descr="No photo description available.">
            <a:extLst>
              <a:ext uri="{FF2B5EF4-FFF2-40B4-BE49-F238E27FC236}">
                <a16:creationId xmlns:a16="http://schemas.microsoft.com/office/drawing/2014/main" id="{43D57BE3-F3DB-EB9C-A72D-154F2652C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4" y="405177"/>
            <a:ext cx="2974004" cy="29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1A4D99-F9F0-816F-3B89-8C156E901939}"/>
              </a:ext>
            </a:extLst>
          </p:cNvPr>
          <p:cNvSpPr txBox="1"/>
          <p:nvPr/>
        </p:nvSpPr>
        <p:spPr>
          <a:xfrm>
            <a:off x="28348526" y="3848375"/>
            <a:ext cx="14294156" cy="262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C768B-FC60-EB83-0F07-598D09BBEFA3}"/>
              </a:ext>
            </a:extLst>
          </p:cNvPr>
          <p:cNvSpPr txBox="1"/>
          <p:nvPr/>
        </p:nvSpPr>
        <p:spPr>
          <a:xfrm>
            <a:off x="165041" y="3940741"/>
            <a:ext cx="13333244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1. Introduction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65620045-DE98-CE32-7F1E-A98BCB63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439" y="5026881"/>
            <a:ext cx="9112934" cy="675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Soil water fluxes (soil moisture, soil water storage, and recharge flux) play a critical role in energy exchange at the </a:t>
            </a:r>
            <a:r>
              <a:rPr lang="en-US" sz="3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arth’s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surface and are of primary interest in the modeling of land surface processes.</a:t>
            </a:r>
          </a:p>
          <a:p>
            <a:pPr marL="571500" marR="0" lvl="0" indent="-5715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600" dirty="0">
                <a:latin typeface="Garamond" panose="02020404030301010803" pitchFamily="18" charset="0"/>
                <a:cs typeface="Times New Roman" panose="02020603050405020304" pitchFamily="18" charset="0"/>
              </a:rPr>
              <a:t>Estimating multilayer soil hydraulic properties (SHPs) is essential for modeling soil water fluxes.</a:t>
            </a:r>
          </a:p>
          <a:p>
            <a:pPr marL="571500" marR="0" lvl="0" indent="-5715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600" dirty="0">
                <a:latin typeface="Garamond" panose="02020404030301010803" pitchFamily="18" charset="0"/>
                <a:cs typeface="Times New Roman" panose="02020603050405020304" pitchFamily="18" charset="0"/>
              </a:rPr>
              <a:t> However, a feasible and reliable approach for spatial-scale estimation of sub-surface SHPs is still lacking.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71517-A2DD-08EF-C356-19FCBB189A01}"/>
              </a:ext>
            </a:extLst>
          </p:cNvPr>
          <p:cNvSpPr txBox="1"/>
          <p:nvPr/>
        </p:nvSpPr>
        <p:spPr>
          <a:xfrm>
            <a:off x="161082" y="12213938"/>
            <a:ext cx="1333720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2. Significance of Study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BD98B3-E059-1E09-E51B-F443C6095531}"/>
              </a:ext>
            </a:extLst>
          </p:cNvPr>
          <p:cNvSpPr txBox="1"/>
          <p:nvPr/>
        </p:nvSpPr>
        <p:spPr>
          <a:xfrm>
            <a:off x="-6629" y="13208494"/>
            <a:ext cx="13379404" cy="3971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1" dirty="0">
                <a:latin typeface="Garamond" panose="02020404030301010803" pitchFamily="18" charset="0"/>
                <a:cs typeface="Times New Roman" panose="02020603050405020304" pitchFamily="18" charset="0"/>
              </a:rPr>
              <a:t>Plants are a primary conduit for returning terrestrial water to the atmosphere, thereby exerting a strong effect on hydrologic fluxes of the terrestrial-atmospheric system.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1" dirty="0">
                <a:latin typeface="Garamond" panose="02020404030301010803" pitchFamily="18" charset="0"/>
                <a:cs typeface="Times New Roman" panose="02020603050405020304" pitchFamily="18" charset="0"/>
              </a:rPr>
              <a:t>The dynamics of vegetation’s response to environmental conditions (particularly crop water stress) provide an opportunity to understand soil water storage in vegetated areas and thereby give information on sub-surface SHPs. </a:t>
            </a:r>
            <a:endParaRPr lang="en-US" sz="360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AC314F-B09D-4B12-DC7D-9141F728A4D7}"/>
              </a:ext>
            </a:extLst>
          </p:cNvPr>
          <p:cNvSpPr txBox="1"/>
          <p:nvPr/>
        </p:nvSpPr>
        <p:spPr>
          <a:xfrm>
            <a:off x="161081" y="20647481"/>
            <a:ext cx="13337203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4. Study Area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CD294B-6103-0992-7B1C-ED383F90C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7" y="21575335"/>
            <a:ext cx="6096017" cy="55381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75BB13-97E6-F5DE-A169-242A8CEC7CCE}"/>
              </a:ext>
            </a:extLst>
          </p:cNvPr>
          <p:cNvSpPr txBox="1"/>
          <p:nvPr/>
        </p:nvSpPr>
        <p:spPr>
          <a:xfrm>
            <a:off x="199960" y="27765984"/>
            <a:ext cx="13192288" cy="230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TERRAIn 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ropical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E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cosystem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R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esearch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O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bservato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R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ies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in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P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eninsul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r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I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ndia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network of observatories initiated and </a:t>
            </a: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set up by the National Centre for Earth Science Studies (NCESS), Akkulam, Thiruvananthapuram.</a:t>
            </a:r>
            <a:endParaRPr kumimoji="0" lang="en-IN" sz="3601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8EC407-11D5-82EE-8D1A-7439AF4C9EEC}"/>
              </a:ext>
            </a:extLst>
          </p:cNvPr>
          <p:cNvSpPr txBox="1"/>
          <p:nvPr/>
        </p:nvSpPr>
        <p:spPr>
          <a:xfrm>
            <a:off x="13854208" y="3957738"/>
            <a:ext cx="14247674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5. Methodology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93990C2-B2B7-D29A-D7A3-0BDE98DB3E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912" y="5529639"/>
            <a:ext cx="6013412" cy="5235018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EF8A05-DA71-D356-1B60-87A183D92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13648" y="5760653"/>
            <a:ext cx="8097494" cy="4907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CCB08FD-BDC6-4C28-7F7E-5DD7A5ADDFF0}"/>
              </a:ext>
            </a:extLst>
          </p:cNvPr>
          <p:cNvSpPr txBox="1"/>
          <p:nvPr/>
        </p:nvSpPr>
        <p:spPr>
          <a:xfrm>
            <a:off x="13729645" y="4755636"/>
            <a:ext cx="141572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Inverse Modeling – Soil Hydraulic Parameter Estimation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5FB4B7-DDBE-C9BA-CA0A-4D438E60AF5D}"/>
              </a:ext>
            </a:extLst>
          </p:cNvPr>
          <p:cNvSpPr txBox="1"/>
          <p:nvPr/>
        </p:nvSpPr>
        <p:spPr>
          <a:xfrm>
            <a:off x="13854208" y="11437989"/>
            <a:ext cx="142855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Soil Layer 1: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(a) CL1: SM1; (b) CL2 : TS1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Soil Layer 2: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(a) CL3: SM1 + LAI (b) CL4 : SM1 + ET  (c )CL5 : ET + LAI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Soil Layer 3: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(a) CL6: ET + LAI + SM1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B314AE-6E26-B2B4-1DE2-8B9B125971C3}"/>
              </a:ext>
            </a:extLst>
          </p:cNvPr>
          <p:cNvSpPr txBox="1"/>
          <p:nvPr/>
        </p:nvSpPr>
        <p:spPr>
          <a:xfrm>
            <a:off x="13864494" y="10844139"/>
            <a:ext cx="141995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Experiment I: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Estimation of SHPs using soil moisture and canopy observations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AF58B2-43E9-5FB5-E2A8-6A9C59D49393}"/>
              </a:ext>
            </a:extLst>
          </p:cNvPr>
          <p:cNvSpPr txBox="1"/>
          <p:nvPr/>
        </p:nvSpPr>
        <p:spPr>
          <a:xfrm>
            <a:off x="13758553" y="13666785"/>
            <a:ext cx="1372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Experiment II: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Effect of the type of soil on the estimation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1B757E-CA9A-4B3D-3114-829C081B300B}"/>
              </a:ext>
            </a:extLst>
          </p:cNvPr>
          <p:cNvSpPr txBox="1"/>
          <p:nvPr/>
        </p:nvSpPr>
        <p:spPr>
          <a:xfrm>
            <a:off x="13778384" y="14276530"/>
            <a:ext cx="1443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Experiment III: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Effect of water stress condition on estimation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4944B2-15C8-C0AA-5F0D-282C4F2AB2C4}"/>
              </a:ext>
            </a:extLst>
          </p:cNvPr>
          <p:cNvSpPr txBox="1"/>
          <p:nvPr/>
        </p:nvSpPr>
        <p:spPr>
          <a:xfrm>
            <a:off x="19152356" y="16176255"/>
            <a:ext cx="4165568" cy="181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1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SM1 – Soil Moisture of layer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1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TS1 – Soil Temperature layer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1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LAI – Leaf Area Index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1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ET - Evapotranspiration</a:t>
            </a:r>
            <a:endParaRPr kumimoji="0" lang="en-IN" sz="2801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6629E2-60CE-4640-EC42-FBD694D13D3E}"/>
              </a:ext>
            </a:extLst>
          </p:cNvPr>
          <p:cNvSpPr txBox="1"/>
          <p:nvPr/>
        </p:nvSpPr>
        <p:spPr>
          <a:xfrm>
            <a:off x="13816377" y="18280554"/>
            <a:ext cx="1435738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6. Results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C47DAE0-5696-3F6D-DF6C-26C8374DFAEF}"/>
              </a:ext>
            </a:extLst>
          </p:cNvPr>
          <p:cNvGrpSpPr/>
          <p:nvPr/>
        </p:nvGrpSpPr>
        <p:grpSpPr>
          <a:xfrm>
            <a:off x="13905351" y="19367772"/>
            <a:ext cx="8120910" cy="7799403"/>
            <a:chOff x="15446543" y="4550257"/>
            <a:chExt cx="9319048" cy="783094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F6C2D94-5503-C65C-920D-639602F4607E}"/>
                </a:ext>
              </a:extLst>
            </p:cNvPr>
            <p:cNvGrpSpPr/>
            <p:nvPr/>
          </p:nvGrpSpPr>
          <p:grpSpPr>
            <a:xfrm>
              <a:off x="15446543" y="4550257"/>
              <a:ext cx="9123398" cy="7830946"/>
              <a:chOff x="910816" y="23578470"/>
              <a:chExt cx="6224616" cy="5350353"/>
            </a:xfrm>
          </p:grpSpPr>
          <p:pic>
            <p:nvPicPr>
              <p:cNvPr id="41" name="Picture 40" descr="A graph showing different colored lines&#10;&#10;Description automatically generated">
                <a:extLst>
                  <a:ext uri="{FF2B5EF4-FFF2-40B4-BE49-F238E27FC236}">
                    <a16:creationId xmlns:a16="http://schemas.microsoft.com/office/drawing/2014/main" id="{18AB1F95-BE05-FFBD-CD18-26CF4B9084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" t="3652" r="2309"/>
              <a:stretch/>
            </p:blipFill>
            <p:spPr>
              <a:xfrm>
                <a:off x="910816" y="23578470"/>
                <a:ext cx="6224616" cy="4658646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F4A1C1DE-A963-3CCB-4D1D-3D2D953BD8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33121" y="28268815"/>
                <a:ext cx="5316405" cy="660008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5338D63-BB7D-B259-79FC-D4160A99B2C7}"/>
                </a:ext>
              </a:extLst>
            </p:cNvPr>
            <p:cNvSpPr txBox="1"/>
            <p:nvPr/>
          </p:nvSpPr>
          <p:spPr>
            <a:xfrm rot="16200000">
              <a:off x="23689838" y="7117034"/>
              <a:ext cx="1528907" cy="622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LAI</a:t>
              </a:r>
              <a:endPara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79B7E95-8C58-1130-C3CF-6264F076623F}"/>
              </a:ext>
            </a:extLst>
          </p:cNvPr>
          <p:cNvSpPr txBox="1"/>
          <p:nvPr/>
        </p:nvSpPr>
        <p:spPr>
          <a:xfrm>
            <a:off x="21235140" y="26952805"/>
            <a:ext cx="6938619" cy="5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1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Correlation between LAI, SM1, and ET </a:t>
            </a:r>
            <a:endParaRPr kumimoji="0" lang="en-IN" sz="3201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62A40B2-9CA1-EF2F-A224-A96296DC9F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89826" y="20536839"/>
            <a:ext cx="5745082" cy="59503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EC42E2B-BCB7-1D92-8DFA-318F201CF0D2}"/>
              </a:ext>
            </a:extLst>
          </p:cNvPr>
          <p:cNvSpPr/>
          <p:nvPr/>
        </p:nvSpPr>
        <p:spPr>
          <a:xfrm>
            <a:off x="23142230" y="19266853"/>
            <a:ext cx="4823215" cy="1200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FC: Field capacity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WP: Wilting point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DF4A5B5-8049-0B67-BA3D-99830992CE4A}"/>
              </a:ext>
            </a:extLst>
          </p:cNvPr>
          <p:cNvGrpSpPr/>
          <p:nvPr/>
        </p:nvGrpSpPr>
        <p:grpSpPr>
          <a:xfrm>
            <a:off x="28533291" y="4257252"/>
            <a:ext cx="13935906" cy="9325255"/>
            <a:chOff x="1086206" y="872045"/>
            <a:chExt cx="6858782" cy="479439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E4915F9-1E88-23A5-889B-610CF66A0D1C}"/>
                </a:ext>
              </a:extLst>
            </p:cNvPr>
            <p:cNvGrpSpPr/>
            <p:nvPr/>
          </p:nvGrpSpPr>
          <p:grpSpPr>
            <a:xfrm>
              <a:off x="1086206" y="2553635"/>
              <a:ext cx="6841309" cy="1479405"/>
              <a:chOff x="-440191" y="2501058"/>
              <a:chExt cx="6833962" cy="1527862"/>
            </a:xfrm>
          </p:grpSpPr>
          <p:pic>
            <p:nvPicPr>
              <p:cNvPr id="63" name="Picture 62" descr="A group of red and black graphs&#10;&#10;Description automatically generated with medium confidence">
                <a:extLst>
                  <a:ext uri="{FF2B5EF4-FFF2-40B4-BE49-F238E27FC236}">
                    <a16:creationId xmlns:a16="http://schemas.microsoft.com/office/drawing/2014/main" id="{4FE7C35B-88D9-599D-B204-2337D79B76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0" t="2609" r="9384" b="50000"/>
              <a:stretch/>
            </p:blipFill>
            <p:spPr>
              <a:xfrm>
                <a:off x="-440191" y="2501058"/>
                <a:ext cx="3353492" cy="1527754"/>
              </a:xfrm>
              <a:prstGeom prst="rect">
                <a:avLst/>
              </a:prstGeom>
            </p:spPr>
          </p:pic>
          <p:pic>
            <p:nvPicPr>
              <p:cNvPr id="64" name="Picture 63" descr="A group of red and black graphs&#10;&#10;Description automatically generated with medium confidence">
                <a:extLst>
                  <a:ext uri="{FF2B5EF4-FFF2-40B4-BE49-F238E27FC236}">
                    <a16:creationId xmlns:a16="http://schemas.microsoft.com/office/drawing/2014/main" id="{67F70619-BE29-3F9B-9704-FD532EB94E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5" t="50000" r="7971" b="3001"/>
              <a:stretch/>
            </p:blipFill>
            <p:spPr>
              <a:xfrm>
                <a:off x="3000672" y="2513819"/>
                <a:ext cx="3393099" cy="1515101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41D2BB0-0F53-9B34-9016-F4A1FD3B5624}"/>
                </a:ext>
              </a:extLst>
            </p:cNvPr>
            <p:cNvGrpSpPr/>
            <p:nvPr/>
          </p:nvGrpSpPr>
          <p:grpSpPr>
            <a:xfrm>
              <a:off x="1150014" y="872045"/>
              <a:ext cx="6722678" cy="1511717"/>
              <a:chOff x="-1964414" y="1350535"/>
              <a:chExt cx="15207583" cy="3327400"/>
            </a:xfrm>
          </p:grpSpPr>
          <p:pic>
            <p:nvPicPr>
              <p:cNvPr id="61" name="Picture 60" descr="A group of black and red graphs&#10;&#10;Description automatically generated with medium confidence">
                <a:extLst>
                  <a:ext uri="{FF2B5EF4-FFF2-40B4-BE49-F238E27FC236}">
                    <a16:creationId xmlns:a16="http://schemas.microsoft.com/office/drawing/2014/main" id="{B1C69786-4011-FBA8-3DD7-8E9E9D136A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4" t="2518" r="9141" b="50000"/>
              <a:stretch/>
            </p:blipFill>
            <p:spPr>
              <a:xfrm>
                <a:off x="-1964414" y="1350535"/>
                <a:ext cx="7579360" cy="3256280"/>
              </a:xfrm>
              <a:prstGeom prst="rect">
                <a:avLst/>
              </a:prstGeom>
            </p:spPr>
          </p:pic>
          <p:pic>
            <p:nvPicPr>
              <p:cNvPr id="62" name="Picture 61" descr="A group of black and red graphs&#10;&#10;Description automatically generated with medium confidence">
                <a:extLst>
                  <a:ext uri="{FF2B5EF4-FFF2-40B4-BE49-F238E27FC236}">
                    <a16:creationId xmlns:a16="http://schemas.microsoft.com/office/drawing/2014/main" id="{527053FD-455B-8ED3-CC93-A48EB449B2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4" t="49342" r="9141" b="2778"/>
              <a:stretch/>
            </p:blipFill>
            <p:spPr>
              <a:xfrm>
                <a:off x="5663809" y="1350535"/>
                <a:ext cx="7579360" cy="3327400"/>
              </a:xfrm>
              <a:prstGeom prst="rect">
                <a:avLst/>
              </a:prstGeom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B0327F4-3402-156C-1BBA-F6DC8914086A}"/>
                </a:ext>
              </a:extLst>
            </p:cNvPr>
            <p:cNvGrpSpPr/>
            <p:nvPr/>
          </p:nvGrpSpPr>
          <p:grpSpPr>
            <a:xfrm>
              <a:off x="1086206" y="4199390"/>
              <a:ext cx="6858782" cy="1467049"/>
              <a:chOff x="-2046883" y="1738256"/>
              <a:chExt cx="15124266" cy="3246120"/>
            </a:xfrm>
          </p:grpSpPr>
          <p:pic>
            <p:nvPicPr>
              <p:cNvPr id="59" name="Picture 58" descr="A group of black squares with red lines&#10;&#10;Description automatically generated with medium confidence">
                <a:extLst>
                  <a:ext uri="{FF2B5EF4-FFF2-40B4-BE49-F238E27FC236}">
                    <a16:creationId xmlns:a16="http://schemas.microsoft.com/office/drawing/2014/main" id="{D4DB2AE4-A975-F5CD-C442-6AEC0CFB5E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77" t="2667" r="8999" b="50000"/>
              <a:stretch/>
            </p:blipFill>
            <p:spPr>
              <a:xfrm>
                <a:off x="-2046883" y="1738256"/>
                <a:ext cx="7518400" cy="3246120"/>
              </a:xfrm>
              <a:prstGeom prst="rect">
                <a:avLst/>
              </a:prstGeom>
            </p:spPr>
          </p:pic>
          <p:pic>
            <p:nvPicPr>
              <p:cNvPr id="60" name="Picture 59" descr="A group of black squares with red lines&#10;&#10;Description automatically generated with medium confidence">
                <a:extLst>
                  <a:ext uri="{FF2B5EF4-FFF2-40B4-BE49-F238E27FC236}">
                    <a16:creationId xmlns:a16="http://schemas.microsoft.com/office/drawing/2014/main" id="{7C929C0F-8A5E-FCAE-D935-CCE7FE0189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0" t="50000" r="8729" b="2667"/>
              <a:stretch/>
            </p:blipFill>
            <p:spPr>
              <a:xfrm>
                <a:off x="5558982" y="1738256"/>
                <a:ext cx="7518401" cy="3246120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EE39AF5-6B89-1F25-877F-9B8B69F69D76}"/>
                  </a:ext>
                </a:extLst>
              </p:cNvPr>
              <p:cNvSpPr txBox="1"/>
              <p:nvPr/>
            </p:nvSpPr>
            <p:spPr>
              <a:xfrm>
                <a:off x="28483542" y="14870675"/>
                <a:ext cx="14028511" cy="25514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Soil Layer 1: </a:t>
                </a:r>
                <a:r>
                  <a:rPr kumimoji="0" lang="en-US" sz="36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CL: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en-US" sz="36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36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36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bar>
                          <m:barPr>
                            <m:pos m:val="top"/>
                            <m:ctrlPr>
                              <a:rPr kumimoji="0" lang="en-IN" sz="3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0" lang="en-IN" sz="3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𝑹𝑺𝑨𝑬</m:t>
                            </m:r>
                          </m:e>
                        </m:bar>
                      </m:e>
                      <m:sub>
                        <m: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𝑺𝑴</m:t>
                        </m:r>
                        <m: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kumimoji="0" lang="en-US" sz="36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   </a:t>
                </a:r>
                <a:endParaRPr kumimoji="0" lang="en-IN" sz="36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Soil Layer 2</a:t>
                </a:r>
                <a:r>
                  <a:rPr kumimoji="0" lang="en-US" sz="36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: CL: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36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36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en-US" sz="36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bar>
                          <m:barPr>
                            <m:pos m:val="top"/>
                            <m:ctrlPr>
                              <a:rPr kumimoji="0" lang="en-IN" sz="3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0" lang="en-IN" sz="3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𝑹𝑺𝑨𝑬</m:t>
                            </m:r>
                          </m:e>
                        </m:bar>
                      </m:e>
                      <m:sub>
                        <m: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𝑬𝑻</m:t>
                        </m:r>
                      </m:sub>
                      <m:sup>
                        <m: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kumimoji="0" lang="en-IN" sz="3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kumimoji="0" lang="en-IN" sz="3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IN" sz="3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IN" sz="3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kumimoji="0" lang="en-US" sz="36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bar>
                          <m:barPr>
                            <m:pos m:val="top"/>
                            <m:ctrlPr>
                              <a:rPr kumimoji="0" lang="en-IN" sz="3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0" lang="en-IN" sz="3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𝑹𝑺𝑨𝑬</m:t>
                            </m:r>
                          </m:e>
                        </m:bar>
                      </m:e>
                      <m:sub>
                        <m: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𝑳𝑨𝑰</m:t>
                        </m:r>
                      </m:sub>
                      <m:sup>
                        <m: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kumimoji="0" lang="en-IN" sz="36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Soil Layer 3</a:t>
                </a:r>
                <a:r>
                  <a:rPr kumimoji="0" lang="en-US" sz="36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: CL: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36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36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6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bar>
                          <m:barPr>
                            <m:pos m:val="top"/>
                            <m:ctrlPr>
                              <a:rPr kumimoji="0" lang="en-IN" sz="3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0" lang="en-IN" sz="3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𝑹𝑺𝑨𝑬</m:t>
                            </m:r>
                          </m:e>
                        </m:bar>
                      </m:e>
                      <m:sub>
                        <m: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𝑬𝑻</m:t>
                        </m:r>
                      </m:sub>
                      <m:sup>
                        <m: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kumimoji="0" lang="en-IN" sz="3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kumimoji="0" lang="en-IN" sz="3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IN" sz="3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IN" sz="3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kumimoji="0" lang="en-US" sz="36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bar>
                          <m:barPr>
                            <m:pos m:val="top"/>
                            <m:ctrlPr>
                              <a:rPr kumimoji="0" lang="en-IN" sz="3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0" lang="en-IN" sz="3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𝑹𝑺𝑨𝑬</m:t>
                            </m:r>
                          </m:e>
                        </m:bar>
                      </m:e>
                      <m:sub>
                        <m: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𝑳𝑨𝑰</m:t>
                        </m:r>
                      </m:sub>
                      <m:sup>
                        <m: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kumimoji="0" lang="en-IN" sz="3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kumimoji="0" lang="en-US" sz="36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36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36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6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bar>
                          <m:barPr>
                            <m:pos m:val="top"/>
                            <m:ctrlPr>
                              <a:rPr kumimoji="0" lang="en-IN" sz="3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kumimoji="0" lang="en-IN" sz="3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𝑹𝑺𝑨𝑬</m:t>
                            </m:r>
                          </m:e>
                        </m:bar>
                      </m:e>
                      <m:sub>
                        <m: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𝑺𝑴</m:t>
                        </m:r>
                        <m: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IN" sz="36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kumimoji="0" lang="en-IN" sz="36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Calibri" panose="020F0502020204030204" pitchFamily="34" charset="0"/>
                    <a:cs typeface="Mangal" panose="02040503050203030202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EE39AF5-6B89-1F25-877F-9B8B69F6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3542" y="14870675"/>
                <a:ext cx="14028511" cy="2551404"/>
              </a:xfrm>
              <a:prstGeom prst="rect">
                <a:avLst/>
              </a:prstGeom>
              <a:blipFill>
                <a:blip r:embed="rId14"/>
                <a:stretch>
                  <a:fillRect b="-78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AC4F85A8-4506-7F76-7EF4-9FE449AAAA0B}"/>
              </a:ext>
            </a:extLst>
          </p:cNvPr>
          <p:cNvSpPr/>
          <p:nvPr/>
        </p:nvSpPr>
        <p:spPr>
          <a:xfrm>
            <a:off x="28489632" y="13665635"/>
            <a:ext cx="14207181" cy="1200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8409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Different weighted combinations are made with cases of Experiment I, and the best-suited combinations are determined for different soil layers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6DF6B5D-235F-FC21-0272-EA6F99AD6A5B}"/>
              </a:ext>
            </a:extLst>
          </p:cNvPr>
          <p:cNvSpPr txBox="1"/>
          <p:nvPr/>
        </p:nvSpPr>
        <p:spPr>
          <a:xfrm>
            <a:off x="28483542" y="17441616"/>
            <a:ext cx="925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RSAE: Rescaled Sum of Absolute Error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B331152-A358-0378-E35E-BB446C2668F5}"/>
              </a:ext>
            </a:extLst>
          </p:cNvPr>
          <p:cNvSpPr txBox="1"/>
          <p:nvPr/>
        </p:nvSpPr>
        <p:spPr>
          <a:xfrm>
            <a:off x="28446654" y="18073018"/>
            <a:ext cx="1409975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. Conclusion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5F82D6-C974-F2C2-442C-3AE2ECF22DD2}"/>
              </a:ext>
            </a:extLst>
          </p:cNvPr>
          <p:cNvSpPr txBox="1"/>
          <p:nvPr/>
        </p:nvSpPr>
        <p:spPr>
          <a:xfrm>
            <a:off x="28435266" y="18906209"/>
            <a:ext cx="1406677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Sensitivity analysis revealed that surface and canopy variables can serve as proxies for estimating SHPs.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>
                <a:latin typeface="Garamond" panose="02020404030301010803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mproved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estimates of SHP for the first layer can be achieved by inverting the Agro hydrological model with SM1 alone, while the deeper layer requires LAI, ET, and SM1.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 shows better estimates for all types of soil; however, the uncertainty in the estimation is relatively higher for sandy and clayey soils.</a:t>
            </a:r>
          </a:p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 stress was found to have a significant impact on the estimability of SHPs of the deeper layer.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C57771C-3EC8-D591-3469-DFCB70CA448E}"/>
              </a:ext>
            </a:extLst>
          </p:cNvPr>
          <p:cNvSpPr txBox="1"/>
          <p:nvPr/>
        </p:nvSpPr>
        <p:spPr>
          <a:xfrm>
            <a:off x="28496393" y="24031679"/>
            <a:ext cx="1404803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. Summary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D6ED2AF-8BEE-C07C-297F-FCC1B552FC53}"/>
              </a:ext>
            </a:extLst>
          </p:cNvPr>
          <p:cNvSpPr txBox="1"/>
          <p:nvPr/>
        </p:nvSpPr>
        <p:spPr>
          <a:xfrm>
            <a:off x="28386626" y="24958541"/>
            <a:ext cx="141454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Weighted combinations of LAI, SM1, and ET can effectively improve SHP estimates, thus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Garamond" panose="02020404030301010803" pitchFamily="18" charset="0"/>
                <a:cs typeface="Times New Roman" panose="02020603050405020304" pitchFamily="18" charset="0"/>
              </a:rPr>
              <a:t>providing an opportunity for using remote sensing data for generating spatial maps of multi-layer SHPs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Physics-informed machine learning offers a promising approach for obtaining multilayered SHPs at spatial scales, which is currently being developed and tested.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05DDB0-842F-2576-7E62-9AC617635307}"/>
              </a:ext>
            </a:extLst>
          </p:cNvPr>
          <p:cNvSpPr/>
          <p:nvPr/>
        </p:nvSpPr>
        <p:spPr>
          <a:xfrm>
            <a:off x="28388867" y="28703273"/>
            <a:ext cx="1422234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Acknowledgment: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(1)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B4C6E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 Grants Commission, India for support through Junior Research Fellowship, (2)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Kerala State Council for Science, Technology and Environment for financial support through the KSCSTE –SRS project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5F17FEA-43D5-86A2-5BBE-3BA175F8D85A}"/>
              </a:ext>
            </a:extLst>
          </p:cNvPr>
          <p:cNvSpPr txBox="1"/>
          <p:nvPr/>
        </p:nvSpPr>
        <p:spPr>
          <a:xfrm>
            <a:off x="14229568" y="27021838"/>
            <a:ext cx="6898058" cy="5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1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Sensitivity graph of LAI with SHPs</a:t>
            </a:r>
            <a:endParaRPr kumimoji="0" lang="en-IN" sz="3201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22DDD26-10B0-0E82-E463-CD34FB766522}"/>
              </a:ext>
            </a:extLst>
          </p:cNvPr>
          <p:cNvSpPr txBox="1"/>
          <p:nvPr/>
        </p:nvSpPr>
        <p:spPr>
          <a:xfrm>
            <a:off x="111822" y="27192971"/>
            <a:ext cx="13270401" cy="5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1" b="0" i="0" u="none" strike="noStrike" kern="1200" cap="none" spc="0" normalizeH="0" baseline="0" noProof="0" dirty="0">
                <a:ln>
                  <a:noFill/>
                </a:ln>
                <a:solidFill>
                  <a:srgbClr val="B4C6E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Attappadi Critical Zone Observatory, Palakkad, Kerala, India</a:t>
            </a:r>
            <a:endParaRPr kumimoji="0" lang="en-IN" sz="3201" b="0" i="0" u="none" strike="noStrike" kern="1200" cap="none" spc="0" normalizeH="0" baseline="0" noProof="0" dirty="0">
              <a:ln>
                <a:noFill/>
              </a:ln>
              <a:solidFill>
                <a:srgbClr val="B4C6E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83886A3-57A6-4C9F-2BB1-47B40D3E7476}"/>
              </a:ext>
            </a:extLst>
          </p:cNvPr>
          <p:cNvSpPr txBox="1"/>
          <p:nvPr/>
        </p:nvSpPr>
        <p:spPr>
          <a:xfrm>
            <a:off x="37505095" y="3173132"/>
            <a:ext cx="481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Poster No: EGU25-446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47AB6A-3D6A-650A-15C7-ACEB625B9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688" y="172110"/>
            <a:ext cx="2158484" cy="30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2EE5FF13-FBAF-30A6-9954-0C0843289894}"/>
              </a:ext>
            </a:extLst>
          </p:cNvPr>
          <p:cNvSpPr txBox="1"/>
          <p:nvPr/>
        </p:nvSpPr>
        <p:spPr>
          <a:xfrm rot="16200000">
            <a:off x="12051709" y="22020498"/>
            <a:ext cx="39369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Sensitivity Index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D8499A-EE63-F6B6-10DC-A4EE12DE2A2C}"/>
              </a:ext>
            </a:extLst>
          </p:cNvPr>
          <p:cNvSpPr txBox="1"/>
          <p:nvPr/>
        </p:nvSpPr>
        <p:spPr>
          <a:xfrm>
            <a:off x="13796507" y="27685547"/>
            <a:ext cx="143630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SM1 and ET show sensitivity towards SHPs of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the first layer, whereas LAI and ET show sensitivity towards the sub-surface soil layers,</a:t>
            </a:r>
            <a:r>
              <a:rPr kumimoji="0" lang="en-I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which indicates that these variables can be considered for the estimation of the properties of multilayer soils.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EFE7F6-66FF-77BC-F47A-2CE6A70FAA51}"/>
              </a:ext>
            </a:extLst>
          </p:cNvPr>
          <p:cNvSpPr txBox="1"/>
          <p:nvPr/>
        </p:nvSpPr>
        <p:spPr>
          <a:xfrm>
            <a:off x="13973239" y="15433127"/>
            <a:ext cx="5121749" cy="2677656"/>
          </a:xfrm>
          <a:prstGeom prst="rect">
            <a:avLst/>
          </a:prstGeom>
          <a:noFill/>
          <a:ln>
            <a:solidFill>
              <a:schemeClr val="tx1">
                <a:alpha val="91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Crop Type: Maize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Wet Period: May to October (573.5mm rainfall)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Dry Period: August to February (197mm rainfall)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Growth </a:t>
            </a:r>
            <a:r>
              <a:rPr lang="en-US" sz="2800" b="1" i="1" dirty="0">
                <a:solidFill>
                  <a:srgbClr val="ED7D31">
                    <a:lumMod val="50000"/>
                  </a:srgb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uration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: 90 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B8EE1-D07C-91A9-5439-2D61849CA357}"/>
              </a:ext>
            </a:extLst>
          </p:cNvPr>
          <p:cNvSpPr txBox="1"/>
          <p:nvPr/>
        </p:nvSpPr>
        <p:spPr>
          <a:xfrm>
            <a:off x="161081" y="17393469"/>
            <a:ext cx="13337203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3. Objective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DFCC62-C507-5676-DEAD-13FED182AB62}"/>
              </a:ext>
            </a:extLst>
          </p:cNvPr>
          <p:cNvSpPr txBox="1"/>
          <p:nvPr/>
        </p:nvSpPr>
        <p:spPr>
          <a:xfrm>
            <a:off x="-6629" y="18247782"/>
            <a:ext cx="13387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estimate SHPs for multi-layered soils, specifically field capacity and wilting point, in vegetated regions.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600" kern="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IN" sz="3600" dirty="0">
                <a:latin typeface="Garamond" panose="02020404030301010803" pitchFamily="18" charset="0"/>
                <a:cs typeface="Times New Roman" panose="02020603050405020304" pitchFamily="18" charset="0"/>
              </a:rPr>
              <a:t>test</a:t>
            </a:r>
            <a:r>
              <a:rPr kumimoji="0" lang="en-I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the effect of the type of soil and water stress condition on the estimatibility of SHPs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BC3324-1A70-0972-ADE9-094B5E1ECD98}"/>
              </a:ext>
            </a:extLst>
          </p:cNvPr>
          <p:cNvSpPr txBox="1"/>
          <p:nvPr/>
        </p:nvSpPr>
        <p:spPr>
          <a:xfrm>
            <a:off x="24062395" y="11936010"/>
            <a:ext cx="455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CL: Combined Likelihood</a:t>
            </a:r>
            <a:endParaRPr kumimoji="0" lang="en-I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9" name="Picture 4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D29FB0D-AF17-6FA8-6BE2-EBE8290D65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78" y="389893"/>
            <a:ext cx="3036426" cy="303642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F2745D9-2A3C-1978-0214-1B7DD7C83A9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82168" y="162512"/>
            <a:ext cx="2158484" cy="3021877"/>
          </a:xfrm>
          <a:prstGeom prst="rect">
            <a:avLst/>
          </a:prstGeom>
        </p:spPr>
      </p:pic>
      <p:pic>
        <p:nvPicPr>
          <p:cNvPr id="1030" name="Picture 6" descr="Soil Profile – Eschooltoday">
            <a:extLst>
              <a:ext uri="{FF2B5EF4-FFF2-40B4-BE49-F238E27FC236}">
                <a16:creationId xmlns:a16="http://schemas.microsoft.com/office/drawing/2014/main" id="{5A45740A-472A-F2D0-FD6E-AC39C60DC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2" y="4871612"/>
            <a:ext cx="3916336" cy="67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8A911BB-9A75-09C0-381F-11DECE0DB086}"/>
              </a:ext>
            </a:extLst>
          </p:cNvPr>
          <p:cNvSpPr txBox="1"/>
          <p:nvPr/>
        </p:nvSpPr>
        <p:spPr>
          <a:xfrm>
            <a:off x="118538" y="11444143"/>
            <a:ext cx="2036411" cy="5757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6D8876-1C8A-9463-8D87-721F8236238B}"/>
              </a:ext>
            </a:extLst>
          </p:cNvPr>
          <p:cNvSpPr txBox="1"/>
          <p:nvPr/>
        </p:nvSpPr>
        <p:spPr>
          <a:xfrm>
            <a:off x="236161" y="11252515"/>
            <a:ext cx="1879032" cy="673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8954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</TotalTime>
  <Words>775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Garamond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Aswathi V K</dc:creator>
  <cp:lastModifiedBy>Aswathi V K</cp:lastModifiedBy>
  <cp:revision>1</cp:revision>
  <dcterms:created xsi:type="dcterms:W3CDTF">2025-04-25T06:54:21Z</dcterms:created>
  <dcterms:modified xsi:type="dcterms:W3CDTF">2025-04-25T07:03:50Z</dcterms:modified>
</cp:coreProperties>
</file>