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04_A7705D17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13" r:id="rId2"/>
    <p:sldId id="680" r:id="rId3"/>
    <p:sldId id="658" r:id="rId4"/>
    <p:sldId id="269" r:id="rId5"/>
    <p:sldId id="681" r:id="rId6"/>
    <p:sldId id="260" r:id="rId7"/>
    <p:sldId id="666" r:id="rId8"/>
    <p:sldId id="682" r:id="rId9"/>
    <p:sldId id="695" r:id="rId10"/>
    <p:sldId id="698" r:id="rId11"/>
    <p:sldId id="679" r:id="rId12"/>
    <p:sldId id="626" r:id="rId13"/>
    <p:sldId id="283" r:id="rId14"/>
    <p:sldId id="697" r:id="rId15"/>
    <p:sldId id="655" r:id="rId16"/>
    <p:sldId id="683" r:id="rId17"/>
    <p:sldId id="257" r:id="rId18"/>
  </p:sldIdLst>
  <p:sldSz cx="23039388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2" userDrawn="1">
          <p15:clr>
            <a:srgbClr val="A4A3A4"/>
          </p15:clr>
        </p15:guide>
        <p15:guide id="2" pos="721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8B94F9-5EC0-8C5F-18DE-8C213456358D}" name="Amey pathak" initials="Ap" userId="5d382d09f22d0f5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0AD47"/>
    <a:srgbClr val="0F121F"/>
    <a:srgbClr val="07919B"/>
    <a:srgbClr val="09194B"/>
    <a:srgbClr val="102C86"/>
    <a:srgbClr val="FEFFFE"/>
    <a:srgbClr val="820000"/>
    <a:srgbClr val="0D056F"/>
    <a:srgbClr val="0D2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89503" autoAdjust="0"/>
  </p:normalViewPr>
  <p:slideViewPr>
    <p:cSldViewPr showGuides="1">
      <p:cViewPr varScale="1">
        <p:scale>
          <a:sx n="35" d="100"/>
          <a:sy n="35" d="100"/>
        </p:scale>
        <p:origin x="762" y="90"/>
      </p:cViewPr>
      <p:guideLst>
        <p:guide orient="horz" pos="4172"/>
        <p:guide pos="72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68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modernComment_104_A7705D1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0424CD-9624-4838-9800-28CD9B08AFF5}" authorId="{E38B94F9-5EC0-8C5F-18DE-8C213456358D}" created="2024-01-08T16:42:47.42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09158935" sldId="260"/>
      <ac:graphicFrameMk id="9" creationId="{8D940F14-BC2B-497F-9B28-1B0DB0A17394}"/>
    </ac:deMkLst>
    <p188:txBody>
      <a:bodyPr/>
      <a:lstStyle/>
      <a:p>
        <a:r>
          <a:rPr lang="en-IN"/>
          <a:t>Check the variable names in CMIP6?</a:t>
        </a:r>
      </a:p>
    </p188:txBody>
  </p188:cm>
  <p188:cm id="{63B5BCD6-F74A-4857-8726-185A09CCFF59}" authorId="{E38B94F9-5EC0-8C5F-18DE-8C213456358D}" created="2024-01-08T16:45:42.41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809158935" sldId="260"/>
      <ac:graphicFrameMk id="2" creationId="{A4FE320F-A4AC-4344-9950-F790D78E8591}"/>
      <ac:tblMk/>
      <ac:tcMk rowId="583916973" colId="2281879622"/>
      <ac:txMk cp="0" len="22">
        <ac:context len="23" hash="2912959970"/>
      </ac:txMk>
    </ac:txMkLst>
    <p188:pos x="10857707" y="11333726"/>
    <p188:txBody>
      <a:bodyPr/>
      <a:lstStyle/>
      <a:p>
        <a:r>
          <a:rPr lang="en-IN"/>
          <a:t>Daily or hourly?</a:t>
        </a:r>
      </a:p>
    </p188:txBody>
  </p188:cm>
  <p188:cm id="{C9A8EC84-2DF0-4EB2-A7B3-23695F41C335}" authorId="{E38B94F9-5EC0-8C5F-18DE-8C213456358D}" created="2024-01-08T16:46:04.02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809158935" sldId="260"/>
      <ac:graphicFrameMk id="2" creationId="{A4FE320F-A4AC-4344-9950-F790D78E8591}"/>
      <ac:tblMk/>
      <ac:tcMk rowId="583916973" colId="1830273030"/>
      <ac:txMk cp="0" len="9">
        <ac:context len="10" hash="2488849786"/>
      </ac:txMk>
    </ac:txMkLst>
    <p188:pos x="8412681" y="11512631"/>
    <p188:txBody>
      <a:bodyPr/>
      <a:lstStyle/>
      <a:p>
        <a:r>
          <a:rPr lang="en-IN"/>
          <a:t>Check the time period for the run?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FCD6E-D2BE-414C-B3AF-28713EF5ABCA}" type="datetimeFigureOut">
              <a:rPr lang="en-IN" smtClean="0"/>
              <a:t>29-04-2025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43000"/>
            <a:ext cx="51974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CB21C-FA14-4B2D-9960-28752E04CF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8015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762506" rtl="0" eaLnBrk="1" latinLnBrk="0" hangingPunct="1">
      <a:defRPr sz="2313" kern="1200">
        <a:solidFill>
          <a:schemeClr val="tx1"/>
        </a:solidFill>
        <a:latin typeface="+mn-lt"/>
        <a:ea typeface="+mn-ea"/>
        <a:cs typeface="+mn-cs"/>
      </a:defRPr>
    </a:lvl1pPr>
    <a:lvl2pPr marL="881253" algn="l" defTabSz="1762506" rtl="0" eaLnBrk="1" latinLnBrk="0" hangingPunct="1">
      <a:defRPr sz="2313" kern="1200">
        <a:solidFill>
          <a:schemeClr val="tx1"/>
        </a:solidFill>
        <a:latin typeface="+mn-lt"/>
        <a:ea typeface="+mn-ea"/>
        <a:cs typeface="+mn-cs"/>
      </a:defRPr>
    </a:lvl2pPr>
    <a:lvl3pPr marL="1762506" algn="l" defTabSz="1762506" rtl="0" eaLnBrk="1" latinLnBrk="0" hangingPunct="1">
      <a:defRPr sz="2313" kern="1200">
        <a:solidFill>
          <a:schemeClr val="tx1"/>
        </a:solidFill>
        <a:latin typeface="+mn-lt"/>
        <a:ea typeface="+mn-ea"/>
        <a:cs typeface="+mn-cs"/>
      </a:defRPr>
    </a:lvl3pPr>
    <a:lvl4pPr marL="2643759" algn="l" defTabSz="1762506" rtl="0" eaLnBrk="1" latinLnBrk="0" hangingPunct="1">
      <a:defRPr sz="2313" kern="1200">
        <a:solidFill>
          <a:schemeClr val="tx1"/>
        </a:solidFill>
        <a:latin typeface="+mn-lt"/>
        <a:ea typeface="+mn-ea"/>
        <a:cs typeface="+mn-cs"/>
      </a:defRPr>
    </a:lvl4pPr>
    <a:lvl5pPr marL="3525012" algn="l" defTabSz="1762506" rtl="0" eaLnBrk="1" latinLnBrk="0" hangingPunct="1">
      <a:defRPr sz="2313" kern="1200">
        <a:solidFill>
          <a:schemeClr val="tx1"/>
        </a:solidFill>
        <a:latin typeface="+mn-lt"/>
        <a:ea typeface="+mn-ea"/>
        <a:cs typeface="+mn-cs"/>
      </a:defRPr>
    </a:lvl5pPr>
    <a:lvl6pPr marL="4406265" algn="l" defTabSz="1762506" rtl="0" eaLnBrk="1" latinLnBrk="0" hangingPunct="1">
      <a:defRPr sz="2313" kern="1200">
        <a:solidFill>
          <a:schemeClr val="tx1"/>
        </a:solidFill>
        <a:latin typeface="+mn-lt"/>
        <a:ea typeface="+mn-ea"/>
        <a:cs typeface="+mn-cs"/>
      </a:defRPr>
    </a:lvl6pPr>
    <a:lvl7pPr marL="5287518" algn="l" defTabSz="1762506" rtl="0" eaLnBrk="1" latinLnBrk="0" hangingPunct="1">
      <a:defRPr sz="2313" kern="1200">
        <a:solidFill>
          <a:schemeClr val="tx1"/>
        </a:solidFill>
        <a:latin typeface="+mn-lt"/>
        <a:ea typeface="+mn-ea"/>
        <a:cs typeface="+mn-cs"/>
      </a:defRPr>
    </a:lvl7pPr>
    <a:lvl8pPr marL="6168771" algn="l" defTabSz="1762506" rtl="0" eaLnBrk="1" latinLnBrk="0" hangingPunct="1">
      <a:defRPr sz="2313" kern="1200">
        <a:solidFill>
          <a:schemeClr val="tx1"/>
        </a:solidFill>
        <a:latin typeface="+mn-lt"/>
        <a:ea typeface="+mn-ea"/>
        <a:cs typeface="+mn-cs"/>
      </a:defRPr>
    </a:lvl8pPr>
    <a:lvl9pPr marL="7050024" algn="l" defTabSz="1762506" rtl="0" eaLnBrk="1" latinLnBrk="0" hangingPunct="1">
      <a:defRPr sz="23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CB21C-FA14-4B2D-9960-28752E04CFFA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5712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CB21C-FA14-4B2D-9960-28752E04CFFA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6861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CB21C-FA14-4B2D-9960-28752E04CFFA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2136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CB21C-FA14-4B2D-9960-28752E04CFFA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9438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9924" y="2238751"/>
            <a:ext cx="17279541" cy="4762488"/>
          </a:xfrm>
        </p:spPr>
        <p:txBody>
          <a:bodyPr anchor="b"/>
          <a:lstStyle>
            <a:lvl1pPr algn="ctr">
              <a:defRPr sz="1133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9924" y="7184899"/>
            <a:ext cx="17279541" cy="3302709"/>
          </a:xfrm>
        </p:spPr>
        <p:txBody>
          <a:bodyPr/>
          <a:lstStyle>
            <a:lvl1pPr marL="0" indent="0" algn="ctr">
              <a:buNone/>
              <a:defRPr sz="4535"/>
            </a:lvl1pPr>
            <a:lvl2pPr marL="863971" indent="0" algn="ctr">
              <a:buNone/>
              <a:defRPr sz="3779"/>
            </a:lvl2pPr>
            <a:lvl3pPr marL="1727942" indent="0" algn="ctr">
              <a:buNone/>
              <a:defRPr sz="3401"/>
            </a:lvl3pPr>
            <a:lvl4pPr marL="2591913" indent="0" algn="ctr">
              <a:buNone/>
              <a:defRPr sz="3024"/>
            </a:lvl4pPr>
            <a:lvl5pPr marL="3455883" indent="0" algn="ctr">
              <a:buNone/>
              <a:defRPr sz="3024"/>
            </a:lvl5pPr>
            <a:lvl6pPr marL="4319854" indent="0" algn="ctr">
              <a:buNone/>
              <a:defRPr sz="3024"/>
            </a:lvl6pPr>
            <a:lvl7pPr marL="5183825" indent="0" algn="ctr">
              <a:buNone/>
              <a:defRPr sz="3024"/>
            </a:lvl7pPr>
            <a:lvl8pPr marL="6047796" indent="0" algn="ctr">
              <a:buNone/>
              <a:defRPr sz="3024"/>
            </a:lvl8pPr>
            <a:lvl9pPr marL="6911767" indent="0" algn="ctr">
              <a:buNone/>
              <a:defRPr sz="302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15291" y="13350240"/>
            <a:ext cx="1776549" cy="241840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2D5C41E-CB9C-4935-AC86-A79E8DE786E5}" type="datetime1">
              <a:rPr lang="en-IN" smtClean="0"/>
              <a:t>29-04-2025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567534" y="13367818"/>
            <a:ext cx="5183862" cy="3116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fld id="{E3878509-538C-4E44-A853-337B0498F2CD}" type="slidenum">
              <a:rPr lang="en-IN" smtClean="0"/>
              <a:pPr algn="ctr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3567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28095" y="10484959"/>
            <a:ext cx="5183862" cy="728306"/>
          </a:xfrm>
          <a:prstGeom prst="rect">
            <a:avLst/>
          </a:prstGeom>
        </p:spPr>
        <p:txBody>
          <a:bodyPr/>
          <a:lstStyle/>
          <a:p>
            <a:fld id="{5FBE87D3-9BEE-4A3D-B80F-6DB7EE554926}" type="datetime1">
              <a:rPr lang="en-IN" smtClean="0"/>
              <a:t>29-04-2025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02061" y="10477070"/>
            <a:ext cx="7775793" cy="728306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271568" y="12932942"/>
            <a:ext cx="5183862" cy="728307"/>
          </a:xfrm>
          <a:prstGeom prst="rect">
            <a:avLst/>
          </a:prstGeom>
        </p:spPr>
        <p:txBody>
          <a:bodyPr/>
          <a:lstStyle/>
          <a:p>
            <a:fld id="{E3878509-538C-4E44-A853-337B0498F2C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620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487562" y="728306"/>
            <a:ext cx="496786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83958" y="728306"/>
            <a:ext cx="14615612" cy="115927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28095" y="10484959"/>
            <a:ext cx="5183862" cy="728306"/>
          </a:xfrm>
          <a:prstGeom prst="rect">
            <a:avLst/>
          </a:prstGeom>
        </p:spPr>
        <p:txBody>
          <a:bodyPr/>
          <a:lstStyle/>
          <a:p>
            <a:fld id="{16E47A0D-1DBC-4667-8CDC-15F681CF671F}" type="datetime1">
              <a:rPr lang="en-IN" smtClean="0"/>
              <a:t>29-04-2025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02061" y="10477070"/>
            <a:ext cx="7775793" cy="728306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271568" y="12932942"/>
            <a:ext cx="5183862" cy="728307"/>
          </a:xfrm>
          <a:prstGeom prst="rect">
            <a:avLst/>
          </a:prstGeom>
        </p:spPr>
        <p:txBody>
          <a:bodyPr/>
          <a:lstStyle/>
          <a:p>
            <a:fld id="{E3878509-538C-4E44-A853-337B0498F2C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856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28095" y="10484959"/>
            <a:ext cx="5183862" cy="728306"/>
          </a:xfrm>
          <a:prstGeom prst="rect">
            <a:avLst/>
          </a:prstGeom>
        </p:spPr>
        <p:txBody>
          <a:bodyPr/>
          <a:lstStyle/>
          <a:p>
            <a:fld id="{22B369F2-2FE8-41BA-8BF4-665C3558CCB2}" type="datetime1">
              <a:rPr lang="en-IN" smtClean="0"/>
              <a:t>29-04-2025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02061" y="10477070"/>
            <a:ext cx="7775793" cy="728306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271568" y="12932942"/>
            <a:ext cx="5183862" cy="728307"/>
          </a:xfrm>
          <a:prstGeom prst="rect">
            <a:avLst/>
          </a:prstGeom>
        </p:spPr>
        <p:txBody>
          <a:bodyPr/>
          <a:lstStyle/>
          <a:p>
            <a:fld id="{E3878509-538C-4E44-A853-337B0498F2C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030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958" y="3410374"/>
            <a:ext cx="19871472" cy="5690286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958" y="9154493"/>
            <a:ext cx="19871472" cy="2992387"/>
          </a:xfrm>
        </p:spPr>
        <p:txBody>
          <a:bodyPr/>
          <a:lstStyle>
            <a:lvl1pPr marL="0" indent="0">
              <a:buNone/>
              <a:defRPr sz="4535">
                <a:solidFill>
                  <a:schemeClr val="tx1">
                    <a:tint val="75000"/>
                  </a:schemeClr>
                </a:solidFill>
              </a:defRPr>
            </a:lvl1pPr>
            <a:lvl2pPr marL="863971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2pPr>
            <a:lvl3pPr marL="1727942" indent="0">
              <a:buNone/>
              <a:defRPr sz="3401">
                <a:solidFill>
                  <a:schemeClr val="tx1">
                    <a:tint val="75000"/>
                  </a:schemeClr>
                </a:solidFill>
              </a:defRPr>
            </a:lvl3pPr>
            <a:lvl4pPr marL="2591913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4pPr>
            <a:lvl5pPr marL="3455883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5pPr>
            <a:lvl6pPr marL="4319854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6pPr>
            <a:lvl7pPr marL="5183825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7pPr>
            <a:lvl8pPr marL="6047796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8pPr>
            <a:lvl9pPr marL="6911767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28095" y="10484959"/>
            <a:ext cx="5183862" cy="728306"/>
          </a:xfrm>
          <a:prstGeom prst="rect">
            <a:avLst/>
          </a:prstGeom>
        </p:spPr>
        <p:txBody>
          <a:bodyPr/>
          <a:lstStyle/>
          <a:p>
            <a:fld id="{B6391E4E-1833-4AA5-A167-D162D441454A}" type="datetime1">
              <a:rPr lang="en-IN" smtClean="0"/>
              <a:t>29-04-2025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02061" y="10477070"/>
            <a:ext cx="7775793" cy="728306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271568" y="12932942"/>
            <a:ext cx="5183862" cy="728307"/>
          </a:xfrm>
          <a:prstGeom prst="rect">
            <a:avLst/>
          </a:prstGeom>
        </p:spPr>
        <p:txBody>
          <a:bodyPr/>
          <a:lstStyle/>
          <a:p>
            <a:fld id="{E3878509-538C-4E44-A853-337B0498F2C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047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3958" y="3641531"/>
            <a:ext cx="9791740" cy="86795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63690" y="3641531"/>
            <a:ext cx="9791740" cy="86795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28095" y="10484959"/>
            <a:ext cx="5183862" cy="728306"/>
          </a:xfrm>
          <a:prstGeom prst="rect">
            <a:avLst/>
          </a:prstGeom>
        </p:spPr>
        <p:txBody>
          <a:bodyPr/>
          <a:lstStyle/>
          <a:p>
            <a:fld id="{E938AE09-7297-4C9F-B5A5-924CEEE5C4DC}" type="datetime1">
              <a:rPr lang="en-IN" smtClean="0"/>
              <a:t>29-04-2025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02061" y="10477070"/>
            <a:ext cx="7775793" cy="728306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71568" y="12932942"/>
            <a:ext cx="5183862" cy="728307"/>
          </a:xfrm>
          <a:prstGeom prst="rect">
            <a:avLst/>
          </a:prstGeom>
        </p:spPr>
        <p:txBody>
          <a:bodyPr/>
          <a:lstStyle/>
          <a:p>
            <a:fld id="{E3878509-538C-4E44-A853-337B0498F2C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628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959" y="728307"/>
            <a:ext cx="19871472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6960" y="3353376"/>
            <a:ext cx="9746740" cy="1643437"/>
          </a:xfrm>
        </p:spPr>
        <p:txBody>
          <a:bodyPr anchor="b"/>
          <a:lstStyle>
            <a:lvl1pPr marL="0" indent="0">
              <a:buNone/>
              <a:defRPr sz="4535" b="1"/>
            </a:lvl1pPr>
            <a:lvl2pPr marL="863971" indent="0">
              <a:buNone/>
              <a:defRPr sz="3779" b="1"/>
            </a:lvl2pPr>
            <a:lvl3pPr marL="1727942" indent="0">
              <a:buNone/>
              <a:defRPr sz="3401" b="1"/>
            </a:lvl3pPr>
            <a:lvl4pPr marL="2591913" indent="0">
              <a:buNone/>
              <a:defRPr sz="3024" b="1"/>
            </a:lvl4pPr>
            <a:lvl5pPr marL="3455883" indent="0">
              <a:buNone/>
              <a:defRPr sz="3024" b="1"/>
            </a:lvl5pPr>
            <a:lvl6pPr marL="4319854" indent="0">
              <a:buNone/>
              <a:defRPr sz="3024" b="1"/>
            </a:lvl6pPr>
            <a:lvl7pPr marL="5183825" indent="0">
              <a:buNone/>
              <a:defRPr sz="3024" b="1"/>
            </a:lvl7pPr>
            <a:lvl8pPr marL="6047796" indent="0">
              <a:buNone/>
              <a:defRPr sz="3024" b="1"/>
            </a:lvl8pPr>
            <a:lvl9pPr marL="6911767" indent="0">
              <a:buNone/>
              <a:defRPr sz="302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6960" y="4996813"/>
            <a:ext cx="9746740" cy="7349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663690" y="3353376"/>
            <a:ext cx="9794741" cy="1643437"/>
          </a:xfrm>
        </p:spPr>
        <p:txBody>
          <a:bodyPr anchor="b"/>
          <a:lstStyle>
            <a:lvl1pPr marL="0" indent="0">
              <a:buNone/>
              <a:defRPr sz="4535" b="1"/>
            </a:lvl1pPr>
            <a:lvl2pPr marL="863971" indent="0">
              <a:buNone/>
              <a:defRPr sz="3779" b="1"/>
            </a:lvl2pPr>
            <a:lvl3pPr marL="1727942" indent="0">
              <a:buNone/>
              <a:defRPr sz="3401" b="1"/>
            </a:lvl3pPr>
            <a:lvl4pPr marL="2591913" indent="0">
              <a:buNone/>
              <a:defRPr sz="3024" b="1"/>
            </a:lvl4pPr>
            <a:lvl5pPr marL="3455883" indent="0">
              <a:buNone/>
              <a:defRPr sz="3024" b="1"/>
            </a:lvl5pPr>
            <a:lvl6pPr marL="4319854" indent="0">
              <a:buNone/>
              <a:defRPr sz="3024" b="1"/>
            </a:lvl6pPr>
            <a:lvl7pPr marL="5183825" indent="0">
              <a:buNone/>
              <a:defRPr sz="3024" b="1"/>
            </a:lvl7pPr>
            <a:lvl8pPr marL="6047796" indent="0">
              <a:buNone/>
              <a:defRPr sz="3024" b="1"/>
            </a:lvl8pPr>
            <a:lvl9pPr marL="6911767" indent="0">
              <a:buNone/>
              <a:defRPr sz="302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663690" y="4996813"/>
            <a:ext cx="9794741" cy="7349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028095" y="10484959"/>
            <a:ext cx="5183862" cy="728306"/>
          </a:xfrm>
          <a:prstGeom prst="rect">
            <a:avLst/>
          </a:prstGeom>
        </p:spPr>
        <p:txBody>
          <a:bodyPr/>
          <a:lstStyle/>
          <a:p>
            <a:fld id="{D6D4E5C6-BDF9-4514-8983-A4D9951B16B1}" type="datetime1">
              <a:rPr lang="en-IN" smtClean="0"/>
              <a:t>29-04-2025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102061" y="10477070"/>
            <a:ext cx="7775793" cy="728306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6271568" y="12932942"/>
            <a:ext cx="5183862" cy="728307"/>
          </a:xfrm>
          <a:prstGeom prst="rect">
            <a:avLst/>
          </a:prstGeom>
        </p:spPr>
        <p:txBody>
          <a:bodyPr/>
          <a:lstStyle/>
          <a:p>
            <a:fld id="{E3878509-538C-4E44-A853-337B0498F2C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705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028095" y="10484959"/>
            <a:ext cx="5183862" cy="728306"/>
          </a:xfrm>
          <a:prstGeom prst="rect">
            <a:avLst/>
          </a:prstGeom>
        </p:spPr>
        <p:txBody>
          <a:bodyPr/>
          <a:lstStyle/>
          <a:p>
            <a:fld id="{A5444338-5836-4781-85BE-B508FE69ABCD}" type="datetime1">
              <a:rPr lang="en-IN" smtClean="0"/>
              <a:t>29-04-2025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102061" y="10477070"/>
            <a:ext cx="7775793" cy="728306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271568" y="12932942"/>
            <a:ext cx="5183862" cy="728307"/>
          </a:xfrm>
          <a:prstGeom prst="rect">
            <a:avLst/>
          </a:prstGeom>
        </p:spPr>
        <p:txBody>
          <a:bodyPr/>
          <a:lstStyle/>
          <a:p>
            <a:fld id="{E3878509-538C-4E44-A853-337B0498F2C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484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028095" y="10484959"/>
            <a:ext cx="5183862" cy="728306"/>
          </a:xfrm>
          <a:prstGeom prst="rect">
            <a:avLst/>
          </a:prstGeom>
        </p:spPr>
        <p:txBody>
          <a:bodyPr/>
          <a:lstStyle/>
          <a:p>
            <a:fld id="{C6FA9EB9-2143-479B-843E-6341197116B0}" type="datetime1">
              <a:rPr lang="en-IN" smtClean="0"/>
              <a:t>29-04-2025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02061" y="10477070"/>
            <a:ext cx="7775793" cy="728306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271568" y="12932942"/>
            <a:ext cx="5183862" cy="728307"/>
          </a:xfrm>
          <a:prstGeom prst="rect">
            <a:avLst/>
          </a:prstGeom>
        </p:spPr>
        <p:txBody>
          <a:bodyPr/>
          <a:lstStyle/>
          <a:p>
            <a:fld id="{E3878509-538C-4E44-A853-337B0498F2C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636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960" y="911966"/>
            <a:ext cx="7430802" cy="3191881"/>
          </a:xfrm>
        </p:spPr>
        <p:txBody>
          <a:bodyPr anchor="b"/>
          <a:lstStyle>
            <a:lvl1pPr>
              <a:defRPr sz="60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4741" y="1969594"/>
            <a:ext cx="11663690" cy="9721303"/>
          </a:xfrm>
        </p:spPr>
        <p:txBody>
          <a:bodyPr/>
          <a:lstStyle>
            <a:lvl1pPr>
              <a:defRPr sz="6047"/>
            </a:lvl1pPr>
            <a:lvl2pPr>
              <a:defRPr sz="5291"/>
            </a:lvl2pPr>
            <a:lvl3pPr>
              <a:defRPr sz="4535"/>
            </a:lvl3pPr>
            <a:lvl4pPr>
              <a:defRPr sz="3779"/>
            </a:lvl4pPr>
            <a:lvl5pPr>
              <a:defRPr sz="3779"/>
            </a:lvl5pPr>
            <a:lvl6pPr>
              <a:defRPr sz="3779"/>
            </a:lvl6pPr>
            <a:lvl7pPr>
              <a:defRPr sz="3779"/>
            </a:lvl7pPr>
            <a:lvl8pPr>
              <a:defRPr sz="3779"/>
            </a:lvl8pPr>
            <a:lvl9pPr>
              <a:defRPr sz="377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6960" y="4103846"/>
            <a:ext cx="7430802" cy="7602883"/>
          </a:xfrm>
        </p:spPr>
        <p:txBody>
          <a:bodyPr/>
          <a:lstStyle>
            <a:lvl1pPr marL="0" indent="0">
              <a:buNone/>
              <a:defRPr sz="3024"/>
            </a:lvl1pPr>
            <a:lvl2pPr marL="863971" indent="0">
              <a:buNone/>
              <a:defRPr sz="2646"/>
            </a:lvl2pPr>
            <a:lvl3pPr marL="1727942" indent="0">
              <a:buNone/>
              <a:defRPr sz="2268"/>
            </a:lvl3pPr>
            <a:lvl4pPr marL="2591913" indent="0">
              <a:buNone/>
              <a:defRPr sz="1890"/>
            </a:lvl4pPr>
            <a:lvl5pPr marL="3455883" indent="0">
              <a:buNone/>
              <a:defRPr sz="1890"/>
            </a:lvl5pPr>
            <a:lvl6pPr marL="4319854" indent="0">
              <a:buNone/>
              <a:defRPr sz="1890"/>
            </a:lvl6pPr>
            <a:lvl7pPr marL="5183825" indent="0">
              <a:buNone/>
              <a:defRPr sz="1890"/>
            </a:lvl7pPr>
            <a:lvl8pPr marL="6047796" indent="0">
              <a:buNone/>
              <a:defRPr sz="1890"/>
            </a:lvl8pPr>
            <a:lvl9pPr marL="6911767" indent="0">
              <a:buNone/>
              <a:defRPr sz="189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28095" y="10484959"/>
            <a:ext cx="5183862" cy="728306"/>
          </a:xfrm>
          <a:prstGeom prst="rect">
            <a:avLst/>
          </a:prstGeom>
        </p:spPr>
        <p:txBody>
          <a:bodyPr/>
          <a:lstStyle/>
          <a:p>
            <a:fld id="{6CAEFAD4-40FC-4F96-BE63-9FC8F6FB3E9B}" type="datetime1">
              <a:rPr lang="en-IN" smtClean="0"/>
              <a:t>29-04-2025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02061" y="10477070"/>
            <a:ext cx="7775793" cy="728306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71568" y="12932942"/>
            <a:ext cx="5183862" cy="728307"/>
          </a:xfrm>
          <a:prstGeom prst="rect">
            <a:avLst/>
          </a:prstGeom>
        </p:spPr>
        <p:txBody>
          <a:bodyPr/>
          <a:lstStyle/>
          <a:p>
            <a:fld id="{E3878509-538C-4E44-A853-337B0498F2C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2408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960" y="911966"/>
            <a:ext cx="7430802" cy="3191881"/>
          </a:xfrm>
        </p:spPr>
        <p:txBody>
          <a:bodyPr anchor="b"/>
          <a:lstStyle>
            <a:lvl1pPr>
              <a:defRPr sz="60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794741" y="1969594"/>
            <a:ext cx="11663690" cy="9721303"/>
          </a:xfrm>
        </p:spPr>
        <p:txBody>
          <a:bodyPr anchor="t"/>
          <a:lstStyle>
            <a:lvl1pPr marL="0" indent="0">
              <a:buNone/>
              <a:defRPr sz="6047"/>
            </a:lvl1pPr>
            <a:lvl2pPr marL="863971" indent="0">
              <a:buNone/>
              <a:defRPr sz="5291"/>
            </a:lvl2pPr>
            <a:lvl3pPr marL="1727942" indent="0">
              <a:buNone/>
              <a:defRPr sz="4535"/>
            </a:lvl3pPr>
            <a:lvl4pPr marL="2591913" indent="0">
              <a:buNone/>
              <a:defRPr sz="3779"/>
            </a:lvl4pPr>
            <a:lvl5pPr marL="3455883" indent="0">
              <a:buNone/>
              <a:defRPr sz="3779"/>
            </a:lvl5pPr>
            <a:lvl6pPr marL="4319854" indent="0">
              <a:buNone/>
              <a:defRPr sz="3779"/>
            </a:lvl6pPr>
            <a:lvl7pPr marL="5183825" indent="0">
              <a:buNone/>
              <a:defRPr sz="3779"/>
            </a:lvl7pPr>
            <a:lvl8pPr marL="6047796" indent="0">
              <a:buNone/>
              <a:defRPr sz="3779"/>
            </a:lvl8pPr>
            <a:lvl9pPr marL="6911767" indent="0">
              <a:buNone/>
              <a:defRPr sz="37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6960" y="4103846"/>
            <a:ext cx="7430802" cy="7602883"/>
          </a:xfrm>
        </p:spPr>
        <p:txBody>
          <a:bodyPr/>
          <a:lstStyle>
            <a:lvl1pPr marL="0" indent="0">
              <a:buNone/>
              <a:defRPr sz="3024"/>
            </a:lvl1pPr>
            <a:lvl2pPr marL="863971" indent="0">
              <a:buNone/>
              <a:defRPr sz="2646"/>
            </a:lvl2pPr>
            <a:lvl3pPr marL="1727942" indent="0">
              <a:buNone/>
              <a:defRPr sz="2268"/>
            </a:lvl3pPr>
            <a:lvl4pPr marL="2591913" indent="0">
              <a:buNone/>
              <a:defRPr sz="1890"/>
            </a:lvl4pPr>
            <a:lvl5pPr marL="3455883" indent="0">
              <a:buNone/>
              <a:defRPr sz="1890"/>
            </a:lvl5pPr>
            <a:lvl6pPr marL="4319854" indent="0">
              <a:buNone/>
              <a:defRPr sz="1890"/>
            </a:lvl6pPr>
            <a:lvl7pPr marL="5183825" indent="0">
              <a:buNone/>
              <a:defRPr sz="1890"/>
            </a:lvl7pPr>
            <a:lvl8pPr marL="6047796" indent="0">
              <a:buNone/>
              <a:defRPr sz="1890"/>
            </a:lvl8pPr>
            <a:lvl9pPr marL="6911767" indent="0">
              <a:buNone/>
              <a:defRPr sz="189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28095" y="10484959"/>
            <a:ext cx="5183862" cy="728306"/>
          </a:xfrm>
          <a:prstGeom prst="rect">
            <a:avLst/>
          </a:prstGeom>
        </p:spPr>
        <p:txBody>
          <a:bodyPr/>
          <a:lstStyle/>
          <a:p>
            <a:fld id="{55E4C2E8-F04D-4CDB-B92E-468DEB3D564E}" type="datetime1">
              <a:rPr lang="en-IN" smtClean="0"/>
              <a:t>29-04-2025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02061" y="10477070"/>
            <a:ext cx="7775793" cy="728306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71568" y="12932942"/>
            <a:ext cx="5183862" cy="728307"/>
          </a:xfrm>
          <a:prstGeom prst="rect">
            <a:avLst/>
          </a:prstGeom>
        </p:spPr>
        <p:txBody>
          <a:bodyPr/>
          <a:lstStyle/>
          <a:p>
            <a:fld id="{E3878509-538C-4E44-A853-337B0498F2C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7124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1E09F8-7A06-4CD1-90D1-35C9EFE111FA}"/>
              </a:ext>
            </a:extLst>
          </p:cNvPr>
          <p:cNvSpPr/>
          <p:nvPr userDrawn="1"/>
        </p:nvSpPr>
        <p:spPr>
          <a:xfrm>
            <a:off x="0" y="13271863"/>
            <a:ext cx="23039388" cy="389385"/>
          </a:xfrm>
          <a:prstGeom prst="rect">
            <a:avLst/>
          </a:prstGeom>
          <a:solidFill>
            <a:srgbClr val="0B37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3958" y="728307"/>
            <a:ext cx="19871472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958" y="3641531"/>
            <a:ext cx="19871472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BE463DF-E79D-405C-BFDE-F4F550C47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15291" y="12951181"/>
            <a:ext cx="1776549" cy="640899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IN" dirty="0"/>
          </a:p>
          <a:p>
            <a:fld id="{117D81A6-A4FB-4B70-B430-74CE6C3DB84E}" type="datetime1">
              <a:rPr lang="en-IN" smtClean="0"/>
              <a:t>29-04-2025</a:t>
            </a:fld>
            <a:endParaRPr lang="en-IN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6E2D631-8FE1-4654-AC82-50686D4C5411}"/>
              </a:ext>
            </a:extLst>
          </p:cNvPr>
          <p:cNvSpPr txBox="1">
            <a:spLocks/>
          </p:cNvSpPr>
          <p:nvPr userDrawn="1"/>
        </p:nvSpPr>
        <p:spPr>
          <a:xfrm>
            <a:off x="17567534" y="13038590"/>
            <a:ext cx="5183862" cy="6408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20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dirty="0"/>
          </a:p>
          <a:p>
            <a:pPr algn="ctr"/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6519D-5F8B-4087-A0D3-155CA8CF005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23039388" cy="969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FC6915-4637-4B65-9D02-6C0B7E8989E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1983700" y="-28454"/>
            <a:ext cx="1055688" cy="10386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472013-F2D1-4243-AC9F-88C0D6C17FE5}"/>
              </a:ext>
            </a:extLst>
          </p:cNvPr>
          <p:cNvSpPr txBox="1"/>
          <p:nvPr userDrawn="1"/>
        </p:nvSpPr>
        <p:spPr>
          <a:xfrm>
            <a:off x="3924300" y="13038590"/>
            <a:ext cx="16764000" cy="64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20968E-BBDD-4CCC-B54A-F57B39438BBD}"/>
              </a:ext>
            </a:extLst>
          </p:cNvPr>
          <p:cNvSpPr txBox="1"/>
          <p:nvPr userDrawn="1"/>
        </p:nvSpPr>
        <p:spPr>
          <a:xfrm>
            <a:off x="2879924" y="13244104"/>
            <a:ext cx="198714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Topic: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‘Tracing Moisture Flow from the Bay of Bengal and Arabian Sea with its Impact on Ganga Basin during Monsoonal Extremes’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Presented by: Ranjan Kumar, IIT Kharagpur </a:t>
            </a:r>
            <a:endParaRPr lang="en-I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D73005-ADC3-474D-9F42-8A169FDCA29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91592" y="13246"/>
            <a:ext cx="4055294" cy="100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2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727942" rtl="0" eaLnBrk="1" latinLnBrk="0" hangingPunct="1">
        <a:lnSpc>
          <a:spcPct val="90000"/>
        </a:lnSpc>
        <a:spcBef>
          <a:spcPct val="0"/>
        </a:spcBef>
        <a:buNone/>
        <a:defRPr sz="83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85" indent="-431985" algn="l" defTabSz="1727942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5291" kern="1200">
          <a:solidFill>
            <a:schemeClr val="tx1"/>
          </a:solidFill>
          <a:latin typeface="+mn-lt"/>
          <a:ea typeface="+mn-ea"/>
          <a:cs typeface="+mn-cs"/>
        </a:defRPr>
      </a:lvl1pPr>
      <a:lvl2pPr marL="1295956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4535" kern="1200">
          <a:solidFill>
            <a:schemeClr val="tx1"/>
          </a:solidFill>
          <a:latin typeface="+mn-lt"/>
          <a:ea typeface="+mn-ea"/>
          <a:cs typeface="+mn-cs"/>
        </a:defRPr>
      </a:lvl2pPr>
      <a:lvl3pPr marL="2159927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3023898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887869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75184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61581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479781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7343752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1pPr>
      <a:lvl2pPr marL="863971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2pPr>
      <a:lvl3pPr marL="1727942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3pPr>
      <a:lvl4pPr marL="259191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45588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319854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183825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047796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6911767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4_A7705D1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330F13-94D6-CE55-321F-78914577E77C}"/>
              </a:ext>
            </a:extLst>
          </p:cNvPr>
          <p:cNvSpPr/>
          <p:nvPr/>
        </p:nvSpPr>
        <p:spPr>
          <a:xfrm>
            <a:off x="862510" y="5480966"/>
            <a:ext cx="10838625" cy="7415678"/>
          </a:xfrm>
          <a:prstGeom prst="roundRect">
            <a:avLst>
              <a:gd name="adj" fmla="val 7600"/>
            </a:avLst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D05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D05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D05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D05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D05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D05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D05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D05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D05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D05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D05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D05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D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Presenting Author: </a:t>
            </a:r>
            <a:r>
              <a:rPr lang="en-US" sz="3200" b="1" dirty="0">
                <a:solidFill>
                  <a:srgbClr val="0D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Ranjan Kumar</a:t>
            </a:r>
            <a:endParaRPr lang="en-IN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4792" y="2897871"/>
            <a:ext cx="11519694" cy="8550385"/>
          </a:xfrm>
          <a:prstGeom prst="roundRect">
            <a:avLst>
              <a:gd name="adj" fmla="val 9752"/>
            </a:avLst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en-US" sz="4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0D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Ranjan Kumar </a:t>
            </a:r>
            <a:r>
              <a:rPr lang="en-US" sz="4800" dirty="0">
                <a:solidFill>
                  <a:srgbClr val="0D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Dr. Amey Pathak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038179" y="9792072"/>
            <a:ext cx="10687858" cy="274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8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and Food Engineering Department</a:t>
            </a:r>
          </a:p>
          <a:p>
            <a:pPr algn="ctr">
              <a:lnSpc>
                <a:spcPct val="150000"/>
              </a:lnSpc>
            </a:pPr>
            <a:r>
              <a:rPr lang="en-US" sz="398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Technology Kharagpur</a:t>
            </a:r>
          </a:p>
          <a:p>
            <a:pPr algn="ctr">
              <a:lnSpc>
                <a:spcPct val="150000"/>
              </a:lnSpc>
            </a:pPr>
            <a:r>
              <a:rPr lang="en-US" sz="398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Kharagpur – 721 302</a:t>
            </a:r>
          </a:p>
        </p:txBody>
      </p:sp>
      <p:pic>
        <p:nvPicPr>
          <p:cNvPr id="7" name="Picture 2" descr="Image result for iit kharagpur logo">
            <a:extLst>
              <a:ext uri="{FF2B5EF4-FFF2-40B4-BE49-F238E27FC236}">
                <a16:creationId xmlns:a16="http://schemas.microsoft.com/office/drawing/2014/main" id="{F3FF03A3-8845-A6D5-5037-FE93A4151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00"/>
                    </a14:imgEffect>
                    <a14:imgEffect>
                      <a14:saturation sat="1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246" y="6458155"/>
            <a:ext cx="2681322" cy="3000845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D72000-FCA9-4B7E-97C5-E499E5ECF437}"/>
              </a:ext>
            </a:extLst>
          </p:cNvPr>
          <p:cNvSpPr/>
          <p:nvPr/>
        </p:nvSpPr>
        <p:spPr>
          <a:xfrm>
            <a:off x="0" y="-1016"/>
            <a:ext cx="23039388" cy="1495746"/>
          </a:xfrm>
          <a:prstGeom prst="rect">
            <a:avLst/>
          </a:prstGeom>
          <a:solidFill>
            <a:srgbClr val="0919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TRACING MOISTURE FLOW FROM THE BAY OF BENGAL AND ARABIAN SEA WITH ITS IMPACT ON GANGA BASIN DURING MONSOONAL EXTREMES</a:t>
            </a:r>
            <a:endParaRPr lang="en-I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B774A-754E-C0B0-96CC-28CF83D632B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56675" y="1402125"/>
            <a:ext cx="23352738" cy="361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0A3F6A4-0EFB-5754-193A-AD7F76B3B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870573" y="13248456"/>
            <a:ext cx="5183862" cy="311670"/>
          </a:xfrm>
        </p:spPr>
        <p:txBody>
          <a:bodyPr/>
          <a:lstStyle/>
          <a:p>
            <a:pPr algn="ctr"/>
            <a:fld id="{E3878509-538C-4E44-A853-337B0498F2CD}" type="slidenum">
              <a:rPr lang="en-IN" smtClean="0"/>
              <a:pPr algn="ctr"/>
              <a:t>1</a:t>
            </a:fld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D73005-ADC3-474D-9F42-8A169FDCA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9294" y="1862320"/>
            <a:ext cx="8338782" cy="2057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124363-B0CD-42F9-8A6B-AE93DE7AF1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80" y="7524807"/>
            <a:ext cx="3639532" cy="36395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A107FB-DEE8-47C1-B4C3-F13D6DEA75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230" y="7369039"/>
            <a:ext cx="3639532" cy="36395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D9593B-D54A-4F38-A39A-C90E7201B6FD}"/>
              </a:ext>
            </a:extLst>
          </p:cNvPr>
          <p:cNvSpPr/>
          <p:nvPr/>
        </p:nvSpPr>
        <p:spPr>
          <a:xfrm>
            <a:off x="7343230" y="3910221"/>
            <a:ext cx="1045901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Vienna, Austria &amp; Online | 27 April–2 May 2025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566D04-B680-4191-8E9E-87C71824BA5A}"/>
              </a:ext>
            </a:extLst>
          </p:cNvPr>
          <p:cNvSpPr txBox="1"/>
          <p:nvPr/>
        </p:nvSpPr>
        <p:spPr>
          <a:xfrm>
            <a:off x="2401820" y="0"/>
            <a:ext cx="18235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Discussion</a:t>
            </a:r>
            <a:endParaRPr lang="en-I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A78787-8BA0-A830-25F2-4BAAD770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800971" y="13296826"/>
            <a:ext cx="5183862" cy="311670"/>
          </a:xfrm>
        </p:spPr>
        <p:txBody>
          <a:bodyPr/>
          <a:lstStyle/>
          <a:p>
            <a:pPr algn="ctr"/>
            <a:fld id="{E3878509-538C-4E44-A853-337B0498F2CD}" type="slidenum">
              <a:rPr lang="en-IN" smtClean="0"/>
              <a:pPr algn="ctr"/>
              <a:t>10</a:t>
            </a:fld>
            <a:endParaRPr lang="en-IN" dirty="0"/>
          </a:p>
        </p:txBody>
      </p:sp>
      <p:grpSp>
        <p:nvGrpSpPr>
          <p:cNvPr id="7" name="Group 6"/>
          <p:cNvGrpSpPr/>
          <p:nvPr/>
        </p:nvGrpSpPr>
        <p:grpSpPr>
          <a:xfrm>
            <a:off x="15416552" y="947562"/>
            <a:ext cx="6976350" cy="12012862"/>
            <a:chOff x="15336118" y="947564"/>
            <a:chExt cx="6976350" cy="1201286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6118" y="947564"/>
              <a:ext cx="6976350" cy="602473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6118" y="6943725"/>
              <a:ext cx="6976350" cy="601670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9368738" y="11508382"/>
              <a:ext cx="445943" cy="56182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385271">
              <a:off x="15359415" y="2764768"/>
              <a:ext cx="507069" cy="28352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385271">
              <a:off x="15382758" y="8589599"/>
              <a:ext cx="507069" cy="28352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0" y="917465"/>
            <a:ext cx="15416552" cy="12042961"/>
            <a:chOff x="2806726" y="1130823"/>
            <a:chExt cx="16372202" cy="11958509"/>
          </a:xfrm>
        </p:grpSpPr>
        <p:grpSp>
          <p:nvGrpSpPr>
            <p:cNvPr id="36" name="Group 35"/>
            <p:cNvGrpSpPr/>
            <p:nvPr/>
          </p:nvGrpSpPr>
          <p:grpSpPr>
            <a:xfrm>
              <a:off x="2806726" y="1130823"/>
              <a:ext cx="16372202" cy="11958509"/>
              <a:chOff x="2806726" y="1130823"/>
              <a:chExt cx="16372202" cy="11958509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2806726" y="1130823"/>
                <a:ext cx="16372202" cy="11958509"/>
                <a:chOff x="7308613" y="2735288"/>
                <a:chExt cx="16372202" cy="11958509"/>
              </a:xfrm>
            </p:grpSpPr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08613" y="2735288"/>
                  <a:ext cx="16372202" cy="11958509"/>
                </a:xfrm>
                <a:prstGeom prst="rect">
                  <a:avLst/>
                </a:prstGeom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16385271">
                  <a:off x="7320611" y="4347708"/>
                  <a:ext cx="573490" cy="353856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7430244" y="5586707"/>
                <a:ext cx="445943" cy="619970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7502252" y="11635379"/>
                <a:ext cx="445943" cy="619970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15639156" y="5600603"/>
                <a:ext cx="445943" cy="619970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15639156" y="11577267"/>
                <a:ext cx="445943" cy="619970"/>
              </a:xfrm>
              <a:prstGeom prst="rect">
                <a:avLst/>
              </a:prstGeom>
            </p:spPr>
          </p:pic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385271">
              <a:off x="2831919" y="2766556"/>
              <a:ext cx="573490" cy="35385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385271">
              <a:off x="2759911" y="8686868"/>
              <a:ext cx="573490" cy="35385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385271">
              <a:off x="10993019" y="8686868"/>
              <a:ext cx="573490" cy="35385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385271">
              <a:off x="10951512" y="2710204"/>
              <a:ext cx="573490" cy="353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354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566D04-B680-4191-8E9E-87C71824BA5A}"/>
              </a:ext>
            </a:extLst>
          </p:cNvPr>
          <p:cNvSpPr txBox="1"/>
          <p:nvPr/>
        </p:nvSpPr>
        <p:spPr>
          <a:xfrm>
            <a:off x="2401820" y="0"/>
            <a:ext cx="18235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Discussion</a:t>
            </a:r>
            <a:endParaRPr lang="en-I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A78787-8BA0-A830-25F2-4BAAD770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800971" y="13296826"/>
            <a:ext cx="5183862" cy="311670"/>
          </a:xfrm>
        </p:spPr>
        <p:txBody>
          <a:bodyPr/>
          <a:lstStyle/>
          <a:p>
            <a:pPr algn="ctr"/>
            <a:fld id="{E3878509-538C-4E44-A853-337B0498F2CD}" type="slidenum">
              <a:rPr lang="en-IN" smtClean="0"/>
              <a:pPr algn="ctr"/>
              <a:t>11</a:t>
            </a:fld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45EF7-7C98-4D25-80E8-7C20B48B7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2" y="1015536"/>
            <a:ext cx="21962440" cy="12016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43F3A1-3325-4DD0-9EE2-5CF765BADD2D}"/>
              </a:ext>
            </a:extLst>
          </p:cNvPr>
          <p:cNvSpPr txBox="1"/>
          <p:nvPr/>
        </p:nvSpPr>
        <p:spPr>
          <a:xfrm>
            <a:off x="2968743" y="12519665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</a:t>
            </a:r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3694F3AB-91DF-4D47-8C4C-F3C4C833E492}"/>
              </a:ext>
            </a:extLst>
          </p:cNvPr>
          <p:cNvSpPr/>
          <p:nvPr/>
        </p:nvSpPr>
        <p:spPr>
          <a:xfrm rot="5400000">
            <a:off x="4656576" y="10570514"/>
            <a:ext cx="584775" cy="3492388"/>
          </a:xfrm>
          <a:prstGeom prst="righ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622E1CEB-8ACC-48E1-899C-6C2B59FEC99B}"/>
              </a:ext>
            </a:extLst>
          </p:cNvPr>
          <p:cNvSpPr/>
          <p:nvPr/>
        </p:nvSpPr>
        <p:spPr>
          <a:xfrm rot="5400000">
            <a:off x="9923744" y="9996322"/>
            <a:ext cx="743627" cy="4752528"/>
          </a:xfrm>
          <a:prstGeom prst="righ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23CB022-CEED-4F1A-89C1-069D105FA24B}"/>
              </a:ext>
            </a:extLst>
          </p:cNvPr>
          <p:cNvSpPr/>
          <p:nvPr/>
        </p:nvSpPr>
        <p:spPr>
          <a:xfrm rot="5400000">
            <a:off x="15307869" y="10657685"/>
            <a:ext cx="584775" cy="3636404"/>
          </a:xfrm>
          <a:prstGeom prst="righ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5151AC9D-D124-4166-9C5E-C7B664BE4324}"/>
              </a:ext>
            </a:extLst>
          </p:cNvPr>
          <p:cNvSpPr/>
          <p:nvPr/>
        </p:nvSpPr>
        <p:spPr>
          <a:xfrm rot="5400000">
            <a:off x="19346211" y="11089735"/>
            <a:ext cx="584772" cy="2772306"/>
          </a:xfrm>
          <a:prstGeom prst="rightBrace">
            <a:avLst>
              <a:gd name="adj1" fmla="val 8333"/>
              <a:gd name="adj2" fmla="val 48831"/>
            </a:avLst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6007-67AC-4E01-9F0E-1E301E573AB3}"/>
              </a:ext>
            </a:extLst>
          </p:cNvPr>
          <p:cNvSpPr txBox="1"/>
          <p:nvPr/>
        </p:nvSpPr>
        <p:spPr>
          <a:xfrm>
            <a:off x="8243329" y="12591673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</a:t>
            </a:r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C6DF2C-AFE5-48A3-BA45-FB1E6D0B56E2}"/>
              </a:ext>
            </a:extLst>
          </p:cNvPr>
          <p:cNvSpPr txBox="1"/>
          <p:nvPr/>
        </p:nvSpPr>
        <p:spPr>
          <a:xfrm>
            <a:off x="13749570" y="12600384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</a:t>
            </a:r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0255F5-DE63-4C70-84E4-3BD51C293160}"/>
              </a:ext>
            </a:extLst>
          </p:cNvPr>
          <p:cNvSpPr txBox="1"/>
          <p:nvPr/>
        </p:nvSpPr>
        <p:spPr>
          <a:xfrm>
            <a:off x="17586369" y="12600384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1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93EAF72-F073-4A85-84E4-65144D212D50}"/>
              </a:ext>
            </a:extLst>
          </p:cNvPr>
          <p:cNvSpPr txBox="1"/>
          <p:nvPr/>
        </p:nvSpPr>
        <p:spPr>
          <a:xfrm>
            <a:off x="2760332" y="-12670"/>
            <a:ext cx="1744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I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709D0D-362F-0ADE-A735-36DA6DF8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512582" y="13248456"/>
            <a:ext cx="5183862" cy="311670"/>
          </a:xfrm>
        </p:spPr>
        <p:txBody>
          <a:bodyPr/>
          <a:lstStyle/>
          <a:p>
            <a:pPr algn="ctr"/>
            <a:fld id="{E3878509-538C-4E44-A853-337B0498F2CD}" type="slidenum">
              <a:rPr lang="en-IN" smtClean="0"/>
              <a:pPr algn="ctr"/>
              <a:t>12</a:t>
            </a:fld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8387A3-04A0-4CA0-9C2C-0644967B9A5F}"/>
              </a:ext>
            </a:extLst>
          </p:cNvPr>
          <p:cNvSpPr/>
          <p:nvPr/>
        </p:nvSpPr>
        <p:spPr>
          <a:xfrm>
            <a:off x="718494" y="1295128"/>
            <a:ext cx="21890432" cy="1089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Ganga Basin (GB) </a:t>
            </a:r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contribution: 35.9% to 88.8%, shows dominance during extreme events (EEs) which indicates strong local moisture recycling, suggests significant precipitation feedback loops within the basin.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Bay of Bengal (BOB) </a:t>
            </a:r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contribution: 2% to 55.6% shows high variability suggests significant BOB role during some monsoon surges. A notable observation we found in the </a:t>
            </a:r>
            <a:r>
              <a:rPr lang="en-I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analayis</a:t>
            </a:r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BOB contribution increases during active monsoon phases.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Arabian Sea (AS)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contribution: generally varies from 0.7% to 20.1 %  manly during the starting of monsoon season in the month of June  its overall influence is minimal among the three. It mainly Indicates westerly moisture transport.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conclusive statement can be shaped as : During JJAS Extreme Events over India the 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GB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plays major role as enhancing the extreme events with surplus rainfall due to 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Local recycling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dominates with BOB contributes variably but AS plays a minor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role.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Kumar, R., &amp; Pathak, A. On Origins and Sustenance of Monsoon Extreme Rainfall During the Year 2023 Over India. Available at SSRN 4976231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Under Review. Atmospheric Research, Elsevier.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3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566D04-B680-4191-8E9E-87C71824BA5A}"/>
              </a:ext>
            </a:extLst>
          </p:cNvPr>
          <p:cNvSpPr txBox="1"/>
          <p:nvPr/>
        </p:nvSpPr>
        <p:spPr>
          <a:xfrm>
            <a:off x="2401820" y="0"/>
            <a:ext cx="18235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IN" sz="5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233A64-C8B0-475D-A6D6-05C7CA33D9CD}"/>
              </a:ext>
            </a:extLst>
          </p:cNvPr>
          <p:cNvSpPr txBox="1"/>
          <p:nvPr/>
        </p:nvSpPr>
        <p:spPr>
          <a:xfrm>
            <a:off x="5435" y="1038083"/>
            <a:ext cx="23039388" cy="1209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Koster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D.,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Dirmeyer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P. A., Guo, Z.,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Bonan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G., Chan, E., Cox, P., ... &amp; Yamada, T. (2004). Regions of 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coupling between soil moisture and precipitation. Science, 305(5687), 1138-1140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Trenberth, K. E.,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Fasullo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T., &amp;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Mackaro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(2011). Atmospheric moisture transports from ocean to land and global energy flows in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reanalyses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Journal of climate, 24(18), 4907-4924.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Gimeno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L., Dominguez, F., Nieto, R.,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Drumond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A., Reason, C. J., ... &amp; Marengo, J. (2016). Major mechanisms of atmospheric moisture transport and their role in extreme precipitation events. Annual Review of Environment and Resources, 41, 117-141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Suthinkumar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P. S.,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Varikoden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H., &amp;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Babu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C. A. (2023). Changes in extreme rainfall events in the recent decades and their linkage with atmospheric moisture transport. Global and Planetary Change, 221, 104047.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Tuinenburg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O. A., &amp;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Staal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 (2020). Tracking the global flows of atmospheric moisture and associated uncertainties. Hydrology and Earth System Sciences, 24(5), 2419-2435.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Tuinenburg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O. A.,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Theeuwen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J., &amp;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Staal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 (2020). High-resolution global atmospheric moisture connections from evaporation to precipitation. Earth System Science Data, 12(4), 3177-3188</a:t>
            </a:r>
            <a:endParaRPr lang="en-I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3C1DDA-AA6E-BCD0-DFD0-C8BEC609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088646" y="13248456"/>
            <a:ext cx="5183862" cy="311670"/>
          </a:xfrm>
        </p:spPr>
        <p:txBody>
          <a:bodyPr/>
          <a:lstStyle/>
          <a:p>
            <a:pPr algn="ctr"/>
            <a:fld id="{E3878509-538C-4E44-A853-337B0498F2CD}" type="slidenum">
              <a:rPr lang="en-IN" smtClean="0"/>
              <a:pPr algn="ctr"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14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566D04-B680-4191-8E9E-87C71824BA5A}"/>
              </a:ext>
            </a:extLst>
          </p:cNvPr>
          <p:cNvSpPr txBox="1"/>
          <p:nvPr/>
        </p:nvSpPr>
        <p:spPr>
          <a:xfrm>
            <a:off x="2401820" y="0"/>
            <a:ext cx="18235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  <a:endParaRPr lang="en-IN" sz="5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233A64-C8B0-475D-A6D6-05C7CA33D9CD}"/>
              </a:ext>
            </a:extLst>
          </p:cNvPr>
          <p:cNvSpPr txBox="1"/>
          <p:nvPr/>
        </p:nvSpPr>
        <p:spPr>
          <a:xfrm>
            <a:off x="952500" y="1714500"/>
            <a:ext cx="21488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authors acknowledge the computational resources provided by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Meghmala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(the IIT Kharagpur Cloud), and High Performance Computing (HPC) facility-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Shakti of IIT Kharagpur.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also gratefully acknowledge the support from the Science and Engineering Research Board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Anusandhan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National Research Foundation (ANRF), Department of Science and Technology, Government of India) under the Core Research Grant for Earth and Atmospheric Sciences (CRG/2022/004423).</a:t>
            </a:r>
            <a:endParaRPr lang="en-I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3C1DDA-AA6E-BCD0-DFD0-C8BEC609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088646" y="13248456"/>
            <a:ext cx="5183862" cy="311670"/>
          </a:xfrm>
        </p:spPr>
        <p:txBody>
          <a:bodyPr/>
          <a:lstStyle/>
          <a:p>
            <a:pPr algn="ctr"/>
            <a:fld id="{E3878509-538C-4E44-A853-337B0498F2CD}" type="slidenum">
              <a:rPr lang="en-IN" smtClean="0"/>
              <a:pPr algn="ctr"/>
              <a:t>14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8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wrm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827517"/>
            <a:ext cx="23039388" cy="12492947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131567-9654-4374-AE19-15008D3B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20894" y="13320464"/>
            <a:ext cx="5183862" cy="728307"/>
          </a:xfrm>
        </p:spPr>
        <p:txBody>
          <a:bodyPr/>
          <a:lstStyle/>
          <a:p>
            <a:fld id="{E3878509-538C-4E44-A853-337B0498F2CD}" type="slidenum">
              <a:rPr lang="en-IN" smtClean="0">
                <a:solidFill>
                  <a:schemeClr val="bg1"/>
                </a:solidFill>
              </a:rPr>
              <a:t>15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3A9CB1-DF5D-48EB-95C8-E9F06875EEB9}"/>
              </a:ext>
            </a:extLst>
          </p:cNvPr>
          <p:cNvSpPr txBox="1"/>
          <p:nvPr/>
        </p:nvSpPr>
        <p:spPr>
          <a:xfrm>
            <a:off x="1078534" y="2640560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dirty="0">
                <a:latin typeface="Arial Rounded MT Bold" pitchFamily="34" charset="0"/>
              </a:rPr>
              <a:t>Thank You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8D4D7-019E-4703-9CDF-58417FF6287B}"/>
              </a:ext>
            </a:extLst>
          </p:cNvPr>
          <p:cNvSpPr txBox="1"/>
          <p:nvPr/>
        </p:nvSpPr>
        <p:spPr>
          <a:xfrm>
            <a:off x="2734718" y="8653661"/>
            <a:ext cx="7776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600" b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Questions and 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Suggestions? </a:t>
            </a:r>
            <a:endParaRPr lang="en-IN" sz="66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3030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wrm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827517"/>
            <a:ext cx="23039388" cy="12492947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131567-9654-4374-AE19-15008D3B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20894" y="13320464"/>
            <a:ext cx="5183862" cy="728307"/>
          </a:xfrm>
        </p:spPr>
        <p:txBody>
          <a:bodyPr/>
          <a:lstStyle/>
          <a:p>
            <a:fld id="{E3878509-538C-4E44-A853-337B0498F2CD}" type="slidenum">
              <a:rPr lang="en-IN" smtClean="0">
                <a:solidFill>
                  <a:schemeClr val="bg1"/>
                </a:solidFill>
              </a:rPr>
              <a:t>16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3A9CB1-DF5D-48EB-95C8-E9F06875EEB9}"/>
              </a:ext>
            </a:extLst>
          </p:cNvPr>
          <p:cNvSpPr txBox="1"/>
          <p:nvPr/>
        </p:nvSpPr>
        <p:spPr>
          <a:xfrm>
            <a:off x="1078534" y="2640560"/>
            <a:ext cx="9649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dirty="0">
                <a:latin typeface="Arial Rounded MT Bold" pitchFamily="34" charset="0"/>
              </a:rPr>
              <a:t>Supportive slides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8D4D7-019E-4703-9CDF-58417FF6287B}"/>
              </a:ext>
            </a:extLst>
          </p:cNvPr>
          <p:cNvSpPr txBox="1"/>
          <p:nvPr/>
        </p:nvSpPr>
        <p:spPr>
          <a:xfrm>
            <a:off x="2734718" y="8653661"/>
            <a:ext cx="7776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600" b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Questions and 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Suggestions? </a:t>
            </a:r>
            <a:endParaRPr lang="en-IN" sz="66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9802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D049C9-E968-4C70-AB13-35A353328C8E}"/>
              </a:ext>
            </a:extLst>
          </p:cNvPr>
          <p:cNvSpPr txBox="1"/>
          <p:nvPr/>
        </p:nvSpPr>
        <p:spPr>
          <a:xfrm>
            <a:off x="428613" y="-85470"/>
            <a:ext cx="21197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About IIT and AGFE Department</a:t>
            </a:r>
            <a:endParaRPr lang="en-I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365461-C0C3-ACE0-638A-FC2CA404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961359" y="13235923"/>
            <a:ext cx="5183862" cy="311670"/>
          </a:xfrm>
        </p:spPr>
        <p:txBody>
          <a:bodyPr/>
          <a:lstStyle/>
          <a:p>
            <a:pPr algn="ctr"/>
            <a:fld id="{E3878509-538C-4E44-A853-337B0498F2CD}" type="slidenum">
              <a:rPr lang="en-IN" smtClean="0"/>
              <a:pPr algn="ctr"/>
              <a:t>17</a:t>
            </a:fld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E57542-DCEA-4A7D-A62B-8A46CED5112F}"/>
              </a:ext>
            </a:extLst>
          </p:cNvPr>
          <p:cNvSpPr txBox="1"/>
          <p:nvPr/>
        </p:nvSpPr>
        <p:spPr>
          <a:xfrm>
            <a:off x="609557" y="983556"/>
            <a:ext cx="21820273" cy="120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Technology Kharagpur (IIT KGP)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Established in 1951 — the first IIT in India; declared an Institute of National Importance in 1956.   Set in a 2100-acre green campus with over 15,000 residents.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Motto: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योगः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कर्मसु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कौशलम्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— "Excellence in action is Yoga".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Originated in the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Hijli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Detention Camp, linking its roots to India’s freedom movement. A pioneer in technical education, research, innovation, and entrepreneurship with global impact.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🌾 Agricultural and Food Engineering Department (AGFE), IIT KGP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Established in 1952 (renamed in 1994), unique among all IITs. It Comprises of 6 major disciplines: Farm Machinery &amp; Power,  Land &amp; Water Resources, Food Process Engineering, Agricultural Biotechnology,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Aquacultural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Engineering and Agricultural Systems &amp; Management.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Hosts national-level hubs like: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Centre of Excellence in Precision Agriculture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Agri-Business Incubation Foundation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focus on cutting-edge R&amp;D: Precision farming, Climate-resilient agriculture, AI/ML in water &amp; food systems, Hydroponics, Packaging tech, and more.</a:t>
            </a:r>
          </a:p>
          <a:p>
            <a:r>
              <a:rPr lang="en-US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8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Faculty Achievements: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2200+ publications, h-index: 60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64 patents, 34 books, international awards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Vision aligned with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nirbhar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Bharat for a self-reliant, sustainable future.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Everything else can wait, agriculture can't.” – Norman Borlaug</a:t>
            </a:r>
            <a:endParaRPr lang="en-I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77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D049C9-E968-4C70-AB13-35A353328C8E}"/>
              </a:ext>
            </a:extLst>
          </p:cNvPr>
          <p:cNvSpPr txBox="1"/>
          <p:nvPr/>
        </p:nvSpPr>
        <p:spPr>
          <a:xfrm>
            <a:off x="428613" y="-85470"/>
            <a:ext cx="21197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MOTIVATION &amp; INTRODUCTION</a:t>
            </a:r>
            <a:endParaRPr lang="en-I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B2F9C7-8F3E-4E71-9F7E-CD274B26C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7966" y="1012385"/>
            <a:ext cx="8775849" cy="87364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365461-C0C3-ACE0-638A-FC2CA404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961359" y="13235923"/>
            <a:ext cx="5183862" cy="311670"/>
          </a:xfrm>
        </p:spPr>
        <p:txBody>
          <a:bodyPr/>
          <a:lstStyle/>
          <a:p>
            <a:pPr algn="ctr"/>
            <a:fld id="{E3878509-538C-4E44-A853-337B0498F2CD}" type="slidenum">
              <a:rPr lang="en-IN" smtClean="0"/>
              <a:pPr algn="ctr"/>
              <a:t>2</a:t>
            </a:fld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458C7-7619-4EF7-9947-E2DCD5328457}"/>
              </a:ext>
            </a:extLst>
          </p:cNvPr>
          <p:cNvSpPr txBox="1"/>
          <p:nvPr/>
        </p:nvSpPr>
        <p:spPr>
          <a:xfrm>
            <a:off x="15577396" y="9945576"/>
            <a:ext cx="6048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Source: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IMD</a:t>
            </a:r>
            <a:endParaRPr lang="en-US" sz="24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2385"/>
            <a:ext cx="13094145" cy="8747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8458C7-7619-4EF7-9947-E2DCD5328457}"/>
              </a:ext>
            </a:extLst>
          </p:cNvPr>
          <p:cNvSpPr txBox="1"/>
          <p:nvPr/>
        </p:nvSpPr>
        <p:spPr>
          <a:xfrm>
            <a:off x="2950742" y="9918192"/>
            <a:ext cx="6048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Source: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Koster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et. al., 2004</a:t>
            </a:r>
            <a:endParaRPr lang="en-US" sz="24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CBC03D-0B6C-420F-991F-0337D7B8CFD4}"/>
              </a:ext>
            </a:extLst>
          </p:cNvPr>
          <p:cNvSpPr txBox="1"/>
          <p:nvPr/>
        </p:nvSpPr>
        <p:spPr>
          <a:xfrm>
            <a:off x="23416" y="10207186"/>
            <a:ext cx="230393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Indian Summer Monsoon (ISM) is a key driver of South Asian climate, bringing essential rainfall for agriculture and water resources. 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Bay of Bengal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Arabian Sea (AS) act as primary moisture sources, supplying vast amounts of atmospheric water through monsoonal winds. 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particular, is responsible for deep convection and heavy rainfall over the eastern and northern parts of India, while the AS contributes moisture to western India. 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variability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transport of moisture from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 regions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crucial for predicting extreme rainfall events, floods, and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droughtsa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highly populated and agriculturally critical region.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6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CE89B6-6385-418B-B362-4B69A6ED4567}"/>
              </a:ext>
            </a:extLst>
          </p:cNvPr>
          <p:cNvSpPr txBox="1"/>
          <p:nvPr/>
        </p:nvSpPr>
        <p:spPr>
          <a:xfrm>
            <a:off x="1384663" y="0"/>
            <a:ext cx="2048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Motivation and Research Questions</a:t>
            </a:r>
            <a:endParaRPr lang="en-I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Fig. 9.">
            <a:extLst>
              <a:ext uri="{FF2B5EF4-FFF2-40B4-BE49-F238E27FC236}">
                <a16:creationId xmlns:a16="http://schemas.microsoft.com/office/drawing/2014/main" id="{05AFFCD9-8ADF-461F-9E95-4E62F2CFA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8" y="1481509"/>
            <a:ext cx="12034782" cy="1025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A6C7D62-F385-4D71-A3E7-F2DF67F8DFD2}"/>
              </a:ext>
            </a:extLst>
          </p:cNvPr>
          <p:cNvSpPr txBox="1"/>
          <p:nvPr/>
        </p:nvSpPr>
        <p:spPr>
          <a:xfrm>
            <a:off x="12599814" y="1177153"/>
            <a:ext cx="10297144" cy="1182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3413" indent="-633413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dominant is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local moisture recycling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the Ganga Basin during extreme monsoonal events?</a:t>
            </a:r>
          </a:p>
          <a:p>
            <a:pPr marL="633413" indent="-633413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role does the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Bay of Bengal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in supplying moisture during intense rainfall episodes?</a:t>
            </a:r>
          </a:p>
          <a:p>
            <a:pPr marL="633413" indent="-633413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what extent does the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Arabian Sea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contribute to moisture transport during extreme rainfall in the Ganga Basin?</a:t>
            </a:r>
          </a:p>
          <a:p>
            <a:pPr marL="633413" indent="-633413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the spatial and seasonal variations in moisture source contributions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influence extreme rainfall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patterns in JJAS?</a:t>
            </a:r>
          </a:p>
          <a:p>
            <a:pPr marL="633413" indent="-633413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implications of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varying moisture source contributions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land–atmosphere interactions in the Ganga Basin?</a:t>
            </a:r>
          </a:p>
          <a:p>
            <a:pPr marL="633413" indent="-633413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3D Lagrangian moisture tracking models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effectively identify the origins and pathways of moisture leading to extreme rainfall events?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9B45D5-F90E-C814-934E-2A429BDA8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800614" y="13334232"/>
            <a:ext cx="5183862" cy="311670"/>
          </a:xfrm>
        </p:spPr>
        <p:txBody>
          <a:bodyPr/>
          <a:lstStyle/>
          <a:p>
            <a:pPr algn="ctr"/>
            <a:fld id="{E3878509-538C-4E44-A853-337B0498F2CD}" type="slidenum">
              <a:rPr lang="en-IN" smtClean="0"/>
              <a:pPr algn="ctr"/>
              <a:t>3</a:t>
            </a:fld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7EC67-5486-4751-A431-5FEBFB435004}"/>
              </a:ext>
            </a:extLst>
          </p:cNvPr>
          <p:cNvSpPr txBox="1"/>
          <p:nvPr/>
        </p:nvSpPr>
        <p:spPr>
          <a:xfrm>
            <a:off x="7055198" y="11936369"/>
            <a:ext cx="604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Source: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Trenberth et al., (2011)</a:t>
            </a:r>
            <a:endParaRPr lang="en-US" sz="28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990F9-E89F-474F-91DE-36E01ACC8C00}"/>
              </a:ext>
            </a:extLst>
          </p:cNvPr>
          <p:cNvSpPr txBox="1"/>
          <p:nvPr/>
        </p:nvSpPr>
        <p:spPr>
          <a:xfrm>
            <a:off x="8250" y="12109801"/>
            <a:ext cx="7443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https://journals.ametsoc.org/view/journals/clim/24/18/2011jcli4171.1.xml</a:t>
            </a:r>
          </a:p>
        </p:txBody>
      </p:sp>
    </p:spTree>
    <p:extLst>
      <p:ext uri="{BB962C8B-B14F-4D97-AF65-F5344CB8AC3E}">
        <p14:creationId xmlns:p14="http://schemas.microsoft.com/office/powerpoint/2010/main" val="19166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CE89B6-6385-418B-B362-4B69A6ED4567}"/>
              </a:ext>
            </a:extLst>
          </p:cNvPr>
          <p:cNvSpPr txBox="1"/>
          <p:nvPr/>
        </p:nvSpPr>
        <p:spPr>
          <a:xfrm>
            <a:off x="1384663" y="0"/>
            <a:ext cx="2048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en-I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B15A9-6450-44E0-8036-CA5E2A5547E5}"/>
              </a:ext>
            </a:extLst>
          </p:cNvPr>
          <p:cNvSpPr txBox="1"/>
          <p:nvPr/>
        </p:nvSpPr>
        <p:spPr>
          <a:xfrm>
            <a:off x="500985" y="2447256"/>
            <a:ext cx="22249916" cy="5979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250000"/>
              </a:lnSpc>
              <a:buFont typeface="+mj-lt"/>
              <a:buAutoNum type="arabicPeriod"/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 quantify and analyze the relative contributions of moisture from the Bay of Bengal, and Arabian Sea, to the Ganga Basin during monsoonal extreme events.</a:t>
            </a:r>
          </a:p>
          <a:p>
            <a:pPr marL="742950" indent="-742950" algn="just">
              <a:lnSpc>
                <a:spcPct val="250000"/>
              </a:lnSpc>
              <a:buFont typeface="+mj-lt"/>
              <a:buAutoNum type="arabicPeriod"/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 quantify and analyze the relative contributions of moisture Ganga Basin as local recycling to the Ganga Basin during monsoonal extreme</a:t>
            </a:r>
            <a:endParaRPr lang="en-IN" sz="40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068FD6-FA5B-6CDC-A726-6322F8A8C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28606" y="13282651"/>
            <a:ext cx="5183862" cy="414833"/>
          </a:xfrm>
        </p:spPr>
        <p:txBody>
          <a:bodyPr/>
          <a:lstStyle/>
          <a:p>
            <a:pPr algn="ctr"/>
            <a:fld id="{E3878509-538C-4E44-A853-337B0498F2CD}" type="slidenum">
              <a:rPr lang="en-IN" smtClean="0"/>
              <a:pPr algn="ctr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411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CE89B6-6385-418B-B362-4B69A6ED4567}"/>
              </a:ext>
            </a:extLst>
          </p:cNvPr>
          <p:cNvSpPr txBox="1"/>
          <p:nvPr/>
        </p:nvSpPr>
        <p:spPr>
          <a:xfrm>
            <a:off x="1384663" y="0"/>
            <a:ext cx="2048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  <a:endParaRPr lang="en-I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6ACA8-AC6D-0B55-ECFA-B7930750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28606" y="13264655"/>
            <a:ext cx="5183862" cy="414833"/>
          </a:xfrm>
        </p:spPr>
        <p:txBody>
          <a:bodyPr/>
          <a:lstStyle/>
          <a:p>
            <a:pPr algn="ctr"/>
            <a:fld id="{E3878509-538C-4E44-A853-337B0498F2CD}" type="slidenum">
              <a:rPr lang="en-IN" smtClean="0"/>
              <a:pPr algn="ctr"/>
              <a:t>5</a:t>
            </a:fld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A2D3A2-C489-452C-8871-3A32C54EC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07" y="930226"/>
            <a:ext cx="16849872" cy="123344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07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FE320F-A4AC-4344-9950-F790D78E8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956147"/>
              </p:ext>
            </p:extLst>
          </p:nvPr>
        </p:nvGraphicFramePr>
        <p:xfrm>
          <a:off x="1006526" y="923331"/>
          <a:ext cx="21314368" cy="12450711"/>
        </p:xfrm>
        <a:graphic>
          <a:graphicData uri="http://schemas.openxmlformats.org/drawingml/2006/table">
            <a:tbl>
              <a:tblPr/>
              <a:tblGrid>
                <a:gridCol w="3395094">
                  <a:extLst>
                    <a:ext uri="{9D8B030D-6E8A-4147-A177-3AD203B41FA5}">
                      <a16:colId xmlns:a16="http://schemas.microsoft.com/office/drawing/2014/main" val="1297725065"/>
                    </a:ext>
                  </a:extLst>
                </a:gridCol>
                <a:gridCol w="4163260">
                  <a:extLst>
                    <a:ext uri="{9D8B030D-6E8A-4147-A177-3AD203B41FA5}">
                      <a16:colId xmlns:a16="http://schemas.microsoft.com/office/drawing/2014/main" val="1361517374"/>
                    </a:ext>
                  </a:extLst>
                </a:gridCol>
                <a:gridCol w="4697178">
                  <a:extLst>
                    <a:ext uri="{9D8B030D-6E8A-4147-A177-3AD203B41FA5}">
                      <a16:colId xmlns:a16="http://schemas.microsoft.com/office/drawing/2014/main" val="2799258123"/>
                    </a:ext>
                  </a:extLst>
                </a:gridCol>
                <a:gridCol w="4030413">
                  <a:extLst>
                    <a:ext uri="{9D8B030D-6E8A-4147-A177-3AD203B41FA5}">
                      <a16:colId xmlns:a16="http://schemas.microsoft.com/office/drawing/2014/main" val="1830273030"/>
                    </a:ext>
                  </a:extLst>
                </a:gridCol>
                <a:gridCol w="5028423">
                  <a:extLst>
                    <a:ext uri="{9D8B030D-6E8A-4147-A177-3AD203B41FA5}">
                      <a16:colId xmlns:a16="http://schemas.microsoft.com/office/drawing/2014/main" val="2281879622"/>
                    </a:ext>
                  </a:extLst>
                </a:gridCol>
              </a:tblGrid>
              <a:tr h="1182281">
                <a:tc>
                  <a:txBody>
                    <a:bodyPr/>
                    <a:lstStyle/>
                    <a:p>
                      <a:pPr marL="274955" indent="-274955" algn="ctr">
                        <a:lnSpc>
                          <a:spcPct val="107000"/>
                        </a:lnSpc>
                        <a:spcBef>
                          <a:spcPts val="445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 Source</a:t>
                      </a:r>
                      <a:endParaRPr lang="en-IN" sz="3200" b="1" kern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955" indent="-635" algn="ctr">
                        <a:lnSpc>
                          <a:spcPct val="107000"/>
                        </a:lnSpc>
                        <a:spcBef>
                          <a:spcPts val="445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Variable Name</a:t>
                      </a:r>
                      <a:endParaRPr lang="en-IN" sz="3200" b="1" kern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955" indent="-274955" algn="ctr">
                        <a:lnSpc>
                          <a:spcPct val="107000"/>
                        </a:lnSpc>
                        <a:spcBef>
                          <a:spcPts val="445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 Type-</a:t>
                      </a:r>
                      <a:endParaRPr lang="en-IN" sz="3200" b="1" kern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74320" indent="-274320" algn="ctr">
                        <a:lnSpc>
                          <a:spcPct val="107000"/>
                        </a:lnSpc>
                        <a:spcBef>
                          <a:spcPts val="445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Global Reanalysis</a:t>
                      </a:r>
                      <a:endParaRPr lang="en-IN" sz="3200" b="1" kern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955" indent="-274955" algn="ctr">
                        <a:lnSpc>
                          <a:spcPct val="107000"/>
                        </a:lnSpc>
                        <a:spcBef>
                          <a:spcPts val="445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</a:t>
                      </a:r>
                      <a:endParaRPr lang="en-IN" sz="3200" b="1" kern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74955" indent="-274955" algn="ctr">
                        <a:lnSpc>
                          <a:spcPct val="107000"/>
                        </a:lnSpc>
                        <a:spcBef>
                          <a:spcPts val="445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Period</a:t>
                      </a:r>
                      <a:endParaRPr lang="en-IN" sz="3200" b="1" kern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955" indent="-274955" algn="ctr">
                        <a:lnSpc>
                          <a:spcPct val="107000"/>
                        </a:lnSpc>
                        <a:spcBef>
                          <a:spcPts val="445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Spatial and Temporal Resolution</a:t>
                      </a:r>
                      <a:endParaRPr lang="en-IN" sz="3200" b="1" kern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892194"/>
                  </a:ext>
                </a:extLst>
              </a:tr>
              <a:tr h="1182281">
                <a:tc rowSpan="10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ECMWF ERA5-Interim</a:t>
                      </a:r>
                      <a:endParaRPr lang="en-IN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(Gridded Data)</a:t>
                      </a:r>
                      <a:endParaRPr lang="en-IN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Specific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Humidity (Q)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Gridded (Pressure level 1000hPa to 50hPa)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1990–2023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72794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0.25°×0.25° resolution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hourly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3096504"/>
                  </a:ext>
                </a:extLst>
              </a:tr>
              <a:tr h="11822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Zonal wind (U)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Gridded (Pressure level 1000hPa to 50hPa)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1990–2023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72794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0.25°×0.25° resolution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hourly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242205"/>
                  </a:ext>
                </a:extLst>
              </a:tr>
              <a:tr h="11822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Meridional Wind (V)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Gridded (Pressure level 1000hPa to 50hPa)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1990–2023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72794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0.25°×0.25° resolution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hourly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316357"/>
                  </a:ext>
                </a:extLst>
              </a:tr>
              <a:tr h="11822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Precipitation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Gridded Single Level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1990–2023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72794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0.25°×0.25° resolution</a:t>
                      </a:r>
                      <a:r>
                        <a:rPr lang="en-IN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172794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hourly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744343"/>
                  </a:ext>
                </a:extLst>
              </a:tr>
              <a:tr h="102323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Evaporation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Gridded Single Level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1990–2023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72794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0.25°×0.25° resolution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hourly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744104"/>
                  </a:ext>
                </a:extLst>
              </a:tr>
              <a:tr h="102323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VIEWVF 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Gridded Single Level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1990–2023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72794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0.25°×0.25° resolution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hourly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505488"/>
                  </a:ext>
                </a:extLst>
              </a:tr>
              <a:tr h="102323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VINWVF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Gridded Single Level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1990–2023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72794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0.25°×0.25° resolution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hourly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032612"/>
                  </a:ext>
                </a:extLst>
              </a:tr>
              <a:tr h="102323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TCW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Gridded Single Level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1990–2023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72794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0.25°×0.25° resolution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hourly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5677690"/>
                  </a:ext>
                </a:extLst>
              </a:tr>
              <a:tr h="11822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</a:t>
                      </a:r>
                      <a:endParaRPr lang="en-IN" sz="3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Gridded (Pressure level 1000hPa to 50hPa)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1990–2023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72794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0.25°×0.25° resolution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hourly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064294"/>
                  </a:ext>
                </a:extLst>
              </a:tr>
              <a:tr h="11822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Vertical wind velocity (w)</a:t>
                      </a:r>
                      <a:endParaRPr lang="en-IN" sz="3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Gridded (Pressure level 1000hPa to 50hPa)</a:t>
                      </a:r>
                      <a:endParaRPr lang="en-IN" sz="3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1990–2023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72794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0.25°×0.25° resolution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hourly</a:t>
                      </a:r>
                      <a:endParaRPr lang="en-IN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6" marR="53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91697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6566D04-B680-4191-8E9E-87C71824BA5A}"/>
              </a:ext>
            </a:extLst>
          </p:cNvPr>
          <p:cNvSpPr txBox="1"/>
          <p:nvPr/>
        </p:nvSpPr>
        <p:spPr>
          <a:xfrm>
            <a:off x="2401820" y="0"/>
            <a:ext cx="18235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and Methodology</a:t>
            </a:r>
            <a:endParaRPr lang="en-IN" sz="5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810BE9-9DC0-F104-FB31-063342BE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801328" y="13292250"/>
            <a:ext cx="5183862" cy="377121"/>
          </a:xfrm>
        </p:spPr>
        <p:txBody>
          <a:bodyPr/>
          <a:lstStyle/>
          <a:p>
            <a:pPr algn="ctr"/>
            <a:fld id="{E3878509-538C-4E44-A853-337B0498F2CD}" type="slidenum">
              <a:rPr lang="en-IN" smtClean="0"/>
              <a:pPr algn="ctr"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091589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CE89B6-6385-418B-B362-4B69A6ED4567}"/>
              </a:ext>
            </a:extLst>
          </p:cNvPr>
          <p:cNvSpPr txBox="1"/>
          <p:nvPr/>
        </p:nvSpPr>
        <p:spPr>
          <a:xfrm>
            <a:off x="1384663" y="0"/>
            <a:ext cx="2048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60997D-EFF6-45BB-85CE-7507F38E9A75}"/>
              </a:ext>
            </a:extLst>
          </p:cNvPr>
          <p:cNvSpPr/>
          <p:nvPr/>
        </p:nvSpPr>
        <p:spPr>
          <a:xfrm>
            <a:off x="70422" y="1062667"/>
            <a:ext cx="11450066" cy="707886"/>
          </a:xfrm>
          <a:prstGeom prst="rect">
            <a:avLst/>
          </a:prstGeom>
          <a:solidFill>
            <a:srgbClr val="0F121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UTrack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Moisture Model: Overview &amp; Application</a:t>
            </a:r>
            <a:endParaRPr lang="en-I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B15A9-6450-44E0-8036-CA5E2A5547E5}"/>
              </a:ext>
            </a:extLst>
          </p:cNvPr>
          <p:cNvSpPr txBox="1"/>
          <p:nvPr/>
        </p:nvSpPr>
        <p:spPr>
          <a:xfrm>
            <a:off x="-11955" y="2447256"/>
            <a:ext cx="11231662" cy="1047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 err="1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UTrack</a:t>
            </a:r>
            <a:r>
              <a:rPr lang="en-US" sz="3000" dirty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a Lagrangian moisture tracking model that simulates the movement of atmospheric moisture from evaporation source regions to precipitation sinks.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3000" dirty="0" smtClean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uses </a:t>
            </a:r>
            <a:r>
              <a:rPr lang="en-US" sz="3000" dirty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reanalysis data to track parcels of water vapor in 3D space and attributes rainfall to its source.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 smtClean="0">
              <a:solidFill>
                <a:srgbClr val="09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1" dirty="0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sz="3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it works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works in three steps mainly (a)</a:t>
            </a:r>
            <a:r>
              <a:rPr lang="en-IN" sz="3000" dirty="0"/>
              <a:t> </a:t>
            </a:r>
            <a:r>
              <a:rPr lang="en-I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Parcel Release, (b) Trajectory Simulation and (c) Moisture Allocation to Rainfall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Moisture from evaporation is split into parcels (e.g., 100 per mm of E), At least one parcel is released per hour at each grid cell.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Parcels are tracked forward in time in 3D using interpolated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(u, v, omega over 25 pressure levels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Trajectories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updated every 0.1 hours.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each time step, a fraction of parcel moisture is rained out.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C9A8C-F193-C017-505D-DBB5AB84A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944630" y="13311561"/>
            <a:ext cx="5183862" cy="311670"/>
          </a:xfrm>
        </p:spPr>
        <p:txBody>
          <a:bodyPr/>
          <a:lstStyle/>
          <a:p>
            <a:pPr algn="ctr"/>
            <a:fld id="{E3878509-538C-4E44-A853-337B0498F2CD}" type="slidenum">
              <a:rPr lang="en-IN" smtClean="0"/>
              <a:pPr algn="ctr"/>
              <a:t>7</a:t>
            </a:fld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6058A-E086-4C01-94EF-7DD2AD16BA04}"/>
              </a:ext>
            </a:extLst>
          </p:cNvPr>
          <p:cNvSpPr txBox="1"/>
          <p:nvPr/>
        </p:nvSpPr>
        <p:spPr>
          <a:xfrm>
            <a:off x="13368996" y="6125902"/>
            <a:ext cx="9062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UTrack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model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Tuinenburg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(2020</a:t>
            </a:r>
            <a:r>
              <a:rPr lang="en-US" sz="2400" dirty="0"/>
              <a:t>)]</a:t>
            </a:r>
            <a:endParaRPr lang="en-I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299D7C-603C-4A6D-9B88-5D06A07E2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0488" y="998578"/>
            <a:ext cx="5705204" cy="5042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1C4C43-704A-4FF7-B2C8-8CB1DC12F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5692" y="998577"/>
            <a:ext cx="5756129" cy="5042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00C0D0-0886-48EF-BC0A-71A7B8AD7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0488" y="6948198"/>
            <a:ext cx="11518900" cy="6334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59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CE89B6-6385-418B-B362-4B69A6ED4567}"/>
              </a:ext>
            </a:extLst>
          </p:cNvPr>
          <p:cNvSpPr txBox="1"/>
          <p:nvPr/>
        </p:nvSpPr>
        <p:spPr>
          <a:xfrm>
            <a:off x="1384663" y="0"/>
            <a:ext cx="2048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Discussion</a:t>
            </a:r>
            <a:endParaRPr lang="en-I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60997D-EFF6-45BB-85CE-7507F38E9A75}"/>
              </a:ext>
            </a:extLst>
          </p:cNvPr>
          <p:cNvSpPr/>
          <p:nvPr/>
        </p:nvSpPr>
        <p:spPr>
          <a:xfrm>
            <a:off x="214438" y="1056194"/>
            <a:ext cx="8784976" cy="707886"/>
          </a:xfrm>
          <a:prstGeom prst="rect">
            <a:avLst/>
          </a:prstGeom>
          <a:solidFill>
            <a:srgbClr val="0F121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Configurations Tested</a:t>
            </a:r>
            <a:endParaRPr lang="en-I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B15A9-6450-44E0-8036-CA5E2A5547E5}"/>
              </a:ext>
            </a:extLst>
          </p:cNvPr>
          <p:cNvSpPr txBox="1"/>
          <p:nvPr/>
        </p:nvSpPr>
        <p:spPr>
          <a:xfrm>
            <a:off x="36265" y="1741109"/>
            <a:ext cx="13211621" cy="347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 </a:t>
            </a:r>
            <a:r>
              <a:rPr lang="en-US" sz="3000" dirty="0">
                <a:solidFill>
                  <a:srgbClr val="09194B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3000" dirty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simulations varying:</a:t>
            </a:r>
          </a:p>
          <a:p>
            <a:pPr marL="1485900" lvl="2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 vs 3D</a:t>
            </a:r>
          </a:p>
          <a:p>
            <a:pPr marL="1485900" lvl="2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With/without omega (vertical motion)</a:t>
            </a:r>
          </a:p>
          <a:p>
            <a:pPr marL="1485900" lvl="2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Mixing frequency: hourly, 6-hourly, daily, 120-hourly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 Simulation no. 11 (3D + omega + hourly mixing) most accurate and realistic.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C9A8C-F193-C017-505D-DBB5AB84A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944630" y="13311561"/>
            <a:ext cx="5183862" cy="311670"/>
          </a:xfrm>
        </p:spPr>
        <p:txBody>
          <a:bodyPr/>
          <a:lstStyle/>
          <a:p>
            <a:pPr algn="ctr"/>
            <a:fld id="{E3878509-538C-4E44-A853-337B0498F2CD}" type="slidenum">
              <a:rPr lang="en-IN" smtClean="0"/>
              <a:pPr algn="ctr"/>
              <a:t>8</a:t>
            </a:fld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F96C35-6A3A-4AD3-938A-9DDEB25B2AA2}"/>
              </a:ext>
            </a:extLst>
          </p:cNvPr>
          <p:cNvSpPr/>
          <p:nvPr/>
        </p:nvSpPr>
        <p:spPr>
          <a:xfrm>
            <a:off x="214438" y="5834700"/>
            <a:ext cx="8784976" cy="707886"/>
          </a:xfrm>
          <a:prstGeom prst="rect">
            <a:avLst/>
          </a:prstGeom>
          <a:solidFill>
            <a:srgbClr val="0F121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Parcel Count Sensitivity</a:t>
            </a:r>
            <a:endParaRPr lang="en-I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C41F73-EDAD-4290-8B4B-DFCD2C2DB945}"/>
              </a:ext>
            </a:extLst>
          </p:cNvPr>
          <p:cNvSpPr txBox="1"/>
          <p:nvPr/>
        </p:nvSpPr>
        <p:spPr>
          <a:xfrm>
            <a:off x="126478" y="6438990"/>
            <a:ext cx="131214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 simulations with </a:t>
            </a:r>
            <a:r>
              <a:rPr lang="en-US" sz="3000" dirty="0">
                <a:solidFill>
                  <a:srgbClr val="09194B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50, 100, 500, 1000 </a:t>
            </a:r>
            <a:r>
              <a:rPr lang="en-US" sz="3000" dirty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parcels. And observed 100 parcels was optimal: balanced spatial coverage and computing efficiency, as:</a:t>
            </a:r>
          </a:p>
          <a:p>
            <a:pPr marL="1485900" lvl="2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parcels missed key dynamics.</a:t>
            </a:r>
          </a:p>
          <a:p>
            <a:pPr marL="1485900" lvl="2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500–1000 parcels were more precise but computationally heavy.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50AE84-365C-4410-8FE2-924C086EC411}"/>
              </a:ext>
            </a:extLst>
          </p:cNvPr>
          <p:cNvSpPr/>
          <p:nvPr/>
        </p:nvSpPr>
        <p:spPr>
          <a:xfrm>
            <a:off x="214438" y="9517379"/>
            <a:ext cx="8784976" cy="707886"/>
          </a:xfrm>
          <a:prstGeom prst="rect">
            <a:avLst/>
          </a:prstGeom>
          <a:solidFill>
            <a:srgbClr val="0F121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Selected set up of model</a:t>
            </a:r>
            <a:endParaRPr lang="en-I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8723B1-B6E8-42BF-854C-EDD2423C61AD}"/>
              </a:ext>
            </a:extLst>
          </p:cNvPr>
          <p:cNvSpPr txBox="1"/>
          <p:nvPr/>
        </p:nvSpPr>
        <p:spPr>
          <a:xfrm>
            <a:off x="-793672" y="10425931"/>
            <a:ext cx="14041558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5900" lvl="2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 smtClean="0">
                <a:solidFill>
                  <a:srgbClr val="09194B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Simulations 11 + 100 parcels best balances </a:t>
            </a:r>
            <a:r>
              <a:rPr lang="en-US" sz="3000" dirty="0" smtClean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accuracy, realism, and computational cost.</a:t>
            </a:r>
          </a:p>
          <a:p>
            <a:pPr marL="1485900" lvl="2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dirty="0" smtClean="0">
                <a:solidFill>
                  <a:srgbClr val="09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Captures precipitation source regions for India’s monsoon months effectively.</a:t>
            </a:r>
            <a:endParaRPr lang="en-US" sz="3000" dirty="0">
              <a:solidFill>
                <a:srgbClr val="09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F58044-BEFA-4B3B-8C53-94D31E7C6DEE}"/>
              </a:ext>
            </a:extLst>
          </p:cNvPr>
          <p:cNvGrpSpPr/>
          <p:nvPr/>
        </p:nvGrpSpPr>
        <p:grpSpPr>
          <a:xfrm>
            <a:off x="13463910" y="1056195"/>
            <a:ext cx="9345662" cy="4932232"/>
            <a:chOff x="2783417" y="743267"/>
            <a:chExt cx="5575300" cy="43071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92057DC-399F-4035-A024-AA561B1A797A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417" y="743267"/>
              <a:ext cx="5575300" cy="293306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821FACF-109E-4C04-BD5D-DC5F378C9D9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783417" y="3602567"/>
              <a:ext cx="5572125" cy="14478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FD651C6-F4DA-42F6-B40B-411EAE2CA8C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910" y="6122378"/>
            <a:ext cx="9340340" cy="69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7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566D04-B680-4191-8E9E-87C71824BA5A}"/>
              </a:ext>
            </a:extLst>
          </p:cNvPr>
          <p:cNvSpPr txBox="1"/>
          <p:nvPr/>
        </p:nvSpPr>
        <p:spPr>
          <a:xfrm>
            <a:off x="2401820" y="0"/>
            <a:ext cx="18235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 Discussion</a:t>
            </a:r>
            <a:endParaRPr lang="en-I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A78787-8BA0-A830-25F2-4BAAD770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800971" y="13296826"/>
            <a:ext cx="5183862" cy="311670"/>
          </a:xfrm>
        </p:spPr>
        <p:txBody>
          <a:bodyPr/>
          <a:lstStyle/>
          <a:p>
            <a:pPr algn="ctr"/>
            <a:fld id="{E3878509-538C-4E44-A853-337B0498F2CD}" type="slidenum">
              <a:rPr lang="en-IN" smtClean="0"/>
              <a:pPr algn="ctr"/>
              <a:t>9</a:t>
            </a:fld>
            <a:endParaRPr lang="en-IN" dirty="0"/>
          </a:p>
        </p:txBody>
      </p:sp>
      <p:grpSp>
        <p:nvGrpSpPr>
          <p:cNvPr id="7" name="Group 6"/>
          <p:cNvGrpSpPr/>
          <p:nvPr/>
        </p:nvGrpSpPr>
        <p:grpSpPr>
          <a:xfrm>
            <a:off x="478657" y="947564"/>
            <a:ext cx="21914245" cy="12012862"/>
            <a:chOff x="398223" y="947564"/>
            <a:chExt cx="21914245" cy="12012862"/>
          </a:xfrm>
        </p:grpSpPr>
        <p:grpSp>
          <p:nvGrpSpPr>
            <p:cNvPr id="29" name="Group 28"/>
            <p:cNvGrpSpPr/>
            <p:nvPr/>
          </p:nvGrpSpPr>
          <p:grpSpPr>
            <a:xfrm>
              <a:off x="398223" y="947565"/>
              <a:ext cx="14977664" cy="12012860"/>
              <a:chOff x="2950742" y="947565"/>
              <a:chExt cx="16527759" cy="1204661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950742" y="947565"/>
                <a:ext cx="16527759" cy="12046615"/>
                <a:chOff x="2878734" y="943677"/>
                <a:chExt cx="16527759" cy="12046615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8734" y="943677"/>
                  <a:ext cx="16527759" cy="12046615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7574260" y="5456587"/>
                  <a:ext cx="445943" cy="61997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7574260" y="11505259"/>
                  <a:ext cx="445943" cy="619970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15855180" y="5487783"/>
                  <a:ext cx="445943" cy="619970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15855181" y="11505260"/>
                  <a:ext cx="445943" cy="619970"/>
                </a:xfrm>
                <a:prstGeom prst="rect">
                  <a:avLst/>
                </a:prstGeom>
              </p:spPr>
            </p:pic>
          </p:grp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385271">
                <a:off x="2856115" y="2622540"/>
                <a:ext cx="573490" cy="35385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385271">
                <a:off x="2903927" y="8542852"/>
                <a:ext cx="573490" cy="35385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385271">
                <a:off x="11184847" y="8542852"/>
                <a:ext cx="573490" cy="353856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385271">
                <a:off x="11184847" y="2550532"/>
                <a:ext cx="573490" cy="353856"/>
              </a:xfrm>
              <a:prstGeom prst="rect">
                <a:avLst/>
              </a:prstGeom>
            </p:spPr>
          </p:pic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6118" y="947564"/>
              <a:ext cx="6976350" cy="602473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6118" y="6943725"/>
              <a:ext cx="6976350" cy="601670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9368738" y="11508382"/>
              <a:ext cx="445943" cy="56182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385271">
              <a:off x="15359415" y="2764768"/>
              <a:ext cx="507069" cy="28352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385271">
              <a:off x="15382758" y="8589599"/>
              <a:ext cx="507069" cy="283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09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36218</TotalTime>
  <Words>1655</Words>
  <Application>Microsoft Office PowerPoint</Application>
  <PresentationFormat>Custom</PresentationFormat>
  <Paragraphs>201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Rounded MT Bold</vt:lpstr>
      <vt:lpstr>Calibri</vt:lpstr>
      <vt:lpstr>Calibri Light</vt:lpstr>
      <vt:lpstr>Cambria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Ranjan</dc:creator>
  <cp:lastModifiedBy>Subhankar Ghosh</cp:lastModifiedBy>
  <cp:revision>521</cp:revision>
  <dcterms:created xsi:type="dcterms:W3CDTF">2023-12-06T09:23:39Z</dcterms:created>
  <dcterms:modified xsi:type="dcterms:W3CDTF">2025-04-30T07:34:08Z</dcterms:modified>
</cp:coreProperties>
</file>