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496" r:id="rId2"/>
    <p:sldId id="292" r:id="rId3"/>
    <p:sldId id="4464" r:id="rId4"/>
    <p:sldId id="4466" r:id="rId5"/>
    <p:sldId id="4491" r:id="rId6"/>
    <p:sldId id="4465" r:id="rId7"/>
    <p:sldId id="4467" r:id="rId8"/>
    <p:sldId id="4497" r:id="rId9"/>
    <p:sldId id="4492" r:id="rId10"/>
    <p:sldId id="4462" r:id="rId11"/>
    <p:sldId id="4479" r:id="rId12"/>
    <p:sldId id="4477" r:id="rId13"/>
    <p:sldId id="4478" r:id="rId14"/>
    <p:sldId id="4494" r:id="rId15"/>
    <p:sldId id="4498" r:id="rId16"/>
    <p:sldId id="4495" r:id="rId17"/>
    <p:sldId id="4493" r:id="rId18"/>
    <p:sldId id="29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崔晨" initials="崔晨" lastIdx="1" clrIdx="0">
    <p:extLst>
      <p:ext uri="{19B8F6BF-5375-455C-9EA6-DF929625EA0E}">
        <p15:presenceInfo xmlns:p15="http://schemas.microsoft.com/office/powerpoint/2012/main" userId="f2289d7a27646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66"/>
    <a:srgbClr val="00FF00"/>
    <a:srgbClr val="FF00FF"/>
    <a:srgbClr val="F1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01" autoAdjust="0"/>
    <p:restoredTop sz="95026" autoAdjust="0"/>
  </p:normalViewPr>
  <p:slideViewPr>
    <p:cSldViewPr snapToGrid="0">
      <p:cViewPr varScale="1">
        <p:scale>
          <a:sx n="84" d="100"/>
          <a:sy n="84" d="100"/>
        </p:scale>
        <p:origin x="7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E5D50-B684-4BA3-8396-5F13DCF6EC19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EF58A07-28E6-482F-A433-5DDE3907171F}">
      <dgm:prSet phldrT="[文本]"/>
      <dgm:spPr/>
      <dgm:t>
        <a:bodyPr/>
        <a:lstStyle/>
        <a:p>
          <a:r>
            <a: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Longwave</a:t>
          </a:r>
        </a:p>
        <a:p>
          <a:r>
            <a: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Heating</a:t>
          </a:r>
          <a:endParaRPr lang="zh-CN" alt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469CC-4F96-4E50-A1DE-774F5D41246D}" type="parTrans" cxnId="{23A7A1EB-E4CD-4906-86DD-9FEB3C017DCD}">
      <dgm:prSet/>
      <dgm:spPr/>
      <dgm:t>
        <a:bodyPr/>
        <a:lstStyle/>
        <a:p>
          <a:endParaRPr lang="zh-CN" altLang="en-US"/>
        </a:p>
      </dgm:t>
    </dgm:pt>
    <dgm:pt modelId="{9301CE45-E5F7-438F-A7FC-8DE7F8C63FE8}" type="sibTrans" cxnId="{23A7A1EB-E4CD-4906-86DD-9FEB3C017DCD}">
      <dgm:prSet/>
      <dgm:spPr/>
      <dgm:t>
        <a:bodyPr/>
        <a:lstStyle/>
        <a:p>
          <a:endParaRPr lang="zh-CN" altLang="en-US"/>
        </a:p>
      </dgm:t>
    </dgm:pt>
    <dgm:pt modelId="{17801EC9-1AE0-4864-8B40-C22FE4C08B44}">
      <dgm:prSet phldrT="[文本]"/>
      <dgm:spPr/>
      <dgm:t>
        <a:bodyPr/>
        <a:lstStyle/>
        <a:p>
          <a:r>
            <a: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rPr>
            <a:t>Shortwave</a:t>
          </a:r>
        </a:p>
        <a:p>
          <a:r>
            <a: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rPr>
            <a:t>Cooling</a:t>
          </a:r>
          <a:endParaRPr lang="zh-CN" altLang="en-US" b="1" dirty="0"/>
        </a:p>
      </dgm:t>
    </dgm:pt>
    <dgm:pt modelId="{6C6373AA-2479-42DE-BA1F-12B648472B9B}" type="parTrans" cxnId="{CFCA561B-6A1A-48C6-BA96-6FC0AFAEE141}">
      <dgm:prSet/>
      <dgm:spPr/>
      <dgm:t>
        <a:bodyPr/>
        <a:lstStyle/>
        <a:p>
          <a:endParaRPr lang="zh-CN" altLang="en-US"/>
        </a:p>
      </dgm:t>
    </dgm:pt>
    <dgm:pt modelId="{EF250400-7F88-4BFE-BBD9-BC6A654750A9}" type="sibTrans" cxnId="{CFCA561B-6A1A-48C6-BA96-6FC0AFAEE141}">
      <dgm:prSet/>
      <dgm:spPr/>
      <dgm:t>
        <a:bodyPr/>
        <a:lstStyle/>
        <a:p>
          <a:endParaRPr lang="zh-CN" altLang="en-US"/>
        </a:p>
      </dgm:t>
    </dgm:pt>
    <dgm:pt modelId="{C4DCDD5D-46E5-4B1D-97F9-5F4C359875AF}" type="pres">
      <dgm:prSet presAssocID="{71DE5D50-B684-4BA3-8396-5F13DCF6EC19}" presName="compositeShape" presStyleCnt="0">
        <dgm:presLayoutVars>
          <dgm:chMax val="2"/>
          <dgm:dir/>
          <dgm:resizeHandles val="exact"/>
        </dgm:presLayoutVars>
      </dgm:prSet>
      <dgm:spPr/>
    </dgm:pt>
    <dgm:pt modelId="{42D168AC-329B-47D5-B267-7EC6E6C368C3}" type="pres">
      <dgm:prSet presAssocID="{71DE5D50-B684-4BA3-8396-5F13DCF6EC19}" presName="divider" presStyleLbl="fgShp" presStyleIdx="0" presStyleCnt="1"/>
      <dgm:spPr>
        <a:solidFill>
          <a:schemeClr val="tx1">
            <a:lumMod val="50000"/>
            <a:lumOff val="50000"/>
          </a:schemeClr>
        </a:solidFill>
      </dgm:spPr>
    </dgm:pt>
    <dgm:pt modelId="{E48A6E61-0C7D-41D9-BE29-2B41413B795E}" type="pres">
      <dgm:prSet presAssocID="{5EF58A07-28E6-482F-A433-5DDE3907171F}" presName="downArrow" presStyleLbl="node1" presStyleIdx="0" presStyleCnt="2" custScaleX="139893" custLinFactX="51951" custLinFactY="26995" custLinFactNeighborX="100000" custLinFactNeighborY="100000"/>
      <dgm:spPr>
        <a:solidFill>
          <a:schemeClr val="accent2">
            <a:lumMod val="75000"/>
          </a:schemeClr>
        </a:solidFill>
      </dgm:spPr>
    </dgm:pt>
    <dgm:pt modelId="{F3F545B2-BFD1-4B4D-9CBF-BA9DD59AD2A4}" type="pres">
      <dgm:prSet presAssocID="{5EF58A07-28E6-482F-A433-5DDE3907171F}" presName="downArrowText" presStyleLbl="revTx" presStyleIdx="0" presStyleCnt="2" custScaleX="176367" custLinFactX="-10274" custLinFactY="27340" custLinFactNeighborX="-100000" custLinFactNeighborY="100000">
        <dgm:presLayoutVars>
          <dgm:bulletEnabled val="1"/>
        </dgm:presLayoutVars>
      </dgm:prSet>
      <dgm:spPr/>
    </dgm:pt>
    <dgm:pt modelId="{DF7E3535-D8E6-4880-AFE5-72493509CD4E}" type="pres">
      <dgm:prSet presAssocID="{17801EC9-1AE0-4864-8B40-C22FE4C08B44}" presName="upArrow" presStyleLbl="node1" presStyleIdx="1" presStyleCnt="2" custScaleX="157563" custLinFactX="-69340" custLinFactY="-23459" custLinFactNeighborX="-100000" custLinFactNeighborY="-100000"/>
      <dgm:spPr>
        <a:solidFill>
          <a:schemeClr val="accent1">
            <a:lumMod val="40000"/>
            <a:lumOff val="60000"/>
          </a:schemeClr>
        </a:solidFill>
      </dgm:spPr>
    </dgm:pt>
    <dgm:pt modelId="{ED780516-742B-4A8B-9A20-98B7E41F69A5}" type="pres">
      <dgm:prSet presAssocID="{17801EC9-1AE0-4864-8B40-C22FE4C08B44}" presName="upArrowText" presStyleLbl="revTx" presStyleIdx="1" presStyleCnt="2" custScaleX="174447" custLinFactX="8306" custLinFactY="-29202" custLinFactNeighborX="100000" custLinFactNeighborY="-100000">
        <dgm:presLayoutVars>
          <dgm:bulletEnabled val="1"/>
        </dgm:presLayoutVars>
      </dgm:prSet>
      <dgm:spPr/>
    </dgm:pt>
  </dgm:ptLst>
  <dgm:cxnLst>
    <dgm:cxn modelId="{CFCA561B-6A1A-48C6-BA96-6FC0AFAEE141}" srcId="{71DE5D50-B684-4BA3-8396-5F13DCF6EC19}" destId="{17801EC9-1AE0-4864-8B40-C22FE4C08B44}" srcOrd="1" destOrd="0" parTransId="{6C6373AA-2479-42DE-BA1F-12B648472B9B}" sibTransId="{EF250400-7F88-4BFE-BBD9-BC6A654750A9}"/>
    <dgm:cxn modelId="{2DF6F59E-AD5B-4474-BD91-535F6A28BFC3}" type="presOf" srcId="{5EF58A07-28E6-482F-A433-5DDE3907171F}" destId="{F3F545B2-BFD1-4B4D-9CBF-BA9DD59AD2A4}" srcOrd="0" destOrd="0" presId="urn:microsoft.com/office/officeart/2005/8/layout/arrow3"/>
    <dgm:cxn modelId="{20F4B6B8-FD65-4AD2-B160-F56A0746B019}" type="presOf" srcId="{71DE5D50-B684-4BA3-8396-5F13DCF6EC19}" destId="{C4DCDD5D-46E5-4B1D-97F9-5F4C359875AF}" srcOrd="0" destOrd="0" presId="urn:microsoft.com/office/officeart/2005/8/layout/arrow3"/>
    <dgm:cxn modelId="{D82F63DC-3EE7-40F8-9BDF-AD07E0CA5AEE}" type="presOf" srcId="{17801EC9-1AE0-4864-8B40-C22FE4C08B44}" destId="{ED780516-742B-4A8B-9A20-98B7E41F69A5}" srcOrd="0" destOrd="0" presId="urn:microsoft.com/office/officeart/2005/8/layout/arrow3"/>
    <dgm:cxn modelId="{23A7A1EB-E4CD-4906-86DD-9FEB3C017DCD}" srcId="{71DE5D50-B684-4BA3-8396-5F13DCF6EC19}" destId="{5EF58A07-28E6-482F-A433-5DDE3907171F}" srcOrd="0" destOrd="0" parTransId="{099469CC-4F96-4E50-A1DE-774F5D41246D}" sibTransId="{9301CE45-E5F7-438F-A7FC-8DE7F8C63FE8}"/>
    <dgm:cxn modelId="{62F207BD-DBCB-4B6C-B0D7-2BF7E0302FCB}" type="presParOf" srcId="{C4DCDD5D-46E5-4B1D-97F9-5F4C359875AF}" destId="{42D168AC-329B-47D5-B267-7EC6E6C368C3}" srcOrd="0" destOrd="0" presId="urn:microsoft.com/office/officeart/2005/8/layout/arrow3"/>
    <dgm:cxn modelId="{6938D69B-3B39-4794-8BDE-14B76304C4F9}" type="presParOf" srcId="{C4DCDD5D-46E5-4B1D-97F9-5F4C359875AF}" destId="{E48A6E61-0C7D-41D9-BE29-2B41413B795E}" srcOrd="1" destOrd="0" presId="urn:microsoft.com/office/officeart/2005/8/layout/arrow3"/>
    <dgm:cxn modelId="{5A990890-F08F-48B0-AB7F-2D5D2A4922AF}" type="presParOf" srcId="{C4DCDD5D-46E5-4B1D-97F9-5F4C359875AF}" destId="{F3F545B2-BFD1-4B4D-9CBF-BA9DD59AD2A4}" srcOrd="2" destOrd="0" presId="urn:microsoft.com/office/officeart/2005/8/layout/arrow3"/>
    <dgm:cxn modelId="{66B57681-5033-4036-8F91-3889CA92A0E6}" type="presParOf" srcId="{C4DCDD5D-46E5-4B1D-97F9-5F4C359875AF}" destId="{DF7E3535-D8E6-4880-AFE5-72493509CD4E}" srcOrd="3" destOrd="0" presId="urn:microsoft.com/office/officeart/2005/8/layout/arrow3"/>
    <dgm:cxn modelId="{A0000E74-B79D-4774-8AA0-D62608CBBAE8}" type="presParOf" srcId="{C4DCDD5D-46E5-4B1D-97F9-5F4C359875AF}" destId="{ED780516-742B-4A8B-9A20-98B7E41F69A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68AC-329B-47D5-B267-7EC6E6C368C3}">
      <dsp:nvSpPr>
        <dsp:cNvPr id="0" name=""/>
        <dsp:cNvSpPr/>
      </dsp:nvSpPr>
      <dsp:spPr>
        <a:xfrm rot="21300000">
          <a:off x="10024" y="1220942"/>
          <a:ext cx="3246710" cy="371797"/>
        </a:xfrm>
        <a:prstGeom prst="mathMinus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A6E61-0C7D-41D9-BE29-2B41413B795E}">
      <dsp:nvSpPr>
        <dsp:cNvPr id="0" name=""/>
        <dsp:cNvSpPr/>
      </dsp:nvSpPr>
      <dsp:spPr>
        <a:xfrm>
          <a:off x="1685692" y="1569978"/>
          <a:ext cx="1370990" cy="1125473"/>
        </a:xfrm>
        <a:prstGeom prst="downArrow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545B2-BFD1-4B4D-9CBF-BA9DD59AD2A4}">
      <dsp:nvSpPr>
        <dsp:cNvPr id="0" name=""/>
        <dsp:cNvSpPr/>
      </dsp:nvSpPr>
      <dsp:spPr>
        <a:xfrm>
          <a:off x="179462" y="1504836"/>
          <a:ext cx="1843675" cy="118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Longwave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Heating</a:t>
          </a:r>
          <a:endParaRPr lang="zh-CN" alt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462" y="1504836"/>
        <a:ext cx="1843675" cy="1181746"/>
      </dsp:txXfrm>
    </dsp:sp>
    <dsp:sp modelId="{DF7E3535-D8E6-4880-AFE5-72493509CD4E}">
      <dsp:nvSpPr>
        <dsp:cNvPr id="0" name=""/>
        <dsp:cNvSpPr/>
      </dsp:nvSpPr>
      <dsp:spPr>
        <a:xfrm>
          <a:off x="0" y="158027"/>
          <a:ext cx="1544161" cy="1125473"/>
        </a:xfrm>
        <a:prstGeom prst="upArrow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80516-742B-4A8B-9A20-98B7E41F69A5}">
      <dsp:nvSpPr>
        <dsp:cNvPr id="0" name=""/>
        <dsp:cNvSpPr/>
      </dsp:nvSpPr>
      <dsp:spPr>
        <a:xfrm>
          <a:off x="1233084" y="105095"/>
          <a:ext cx="1823604" cy="1181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rPr>
            <a:t>Shortwave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rPr>
            <a:t>Cooling</a:t>
          </a:r>
          <a:endParaRPr lang="zh-CN" altLang="en-US" sz="2200" b="1" kern="1200" dirty="0"/>
        </a:p>
      </dsp:txBody>
      <dsp:txXfrm>
        <a:off x="1233084" y="105095"/>
        <a:ext cx="1823604" cy="1181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5410C-4C34-4E8F-8435-178B13C7FD1C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420C2-8CD4-4988-AB29-866CAD4B32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89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尊敬的各位老师，同学们大家下午好，我是张镭老师的博士研究生张志达，为大家带来的报告题目是</a:t>
            </a:r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基于改进的风蚀度因子评估青藏高原内部起沙</a:t>
            </a:r>
            <a:endParaRPr lang="en-US" altLang="zh-CN" sz="1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420C2-8CD4-4988-AB29-866CAD4B32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85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73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0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767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52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32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接下来我将围绕以下五个部分进行汇报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98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879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9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接下来我将围绕以下五个部分进行汇报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3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0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2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54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67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9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接下来我将围绕以下五个部分进行汇报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8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那么，为什么之前的专家和学者不关注高原内部的起沙呢？这是因为</a:t>
            </a:r>
            <a:r>
              <a:rPr lang="en-US" altLang="zh-CN" dirty="0"/>
              <a:t>WRF-chem</a:t>
            </a:r>
            <a:r>
              <a:rPr lang="zh-CN" altLang="en-US" dirty="0"/>
              <a:t>中是否起沙是由风蚀度因子（</a:t>
            </a:r>
            <a:r>
              <a:rPr lang="en-US" altLang="zh-CN" dirty="0"/>
              <a:t>EROD</a:t>
            </a:r>
            <a:r>
              <a:rPr lang="zh-CN" altLang="en-US" dirty="0"/>
              <a:t>）决定，但是模式自带的</a:t>
            </a:r>
            <a:r>
              <a:rPr lang="en-US" altLang="zh-CN" dirty="0"/>
              <a:t>EROD</a:t>
            </a:r>
            <a:r>
              <a:rPr lang="zh-CN" altLang="en-US" dirty="0"/>
              <a:t>在高原上基本都为</a:t>
            </a:r>
            <a:r>
              <a:rPr lang="en-US" altLang="zh-CN" dirty="0"/>
              <a:t>0</a:t>
            </a:r>
            <a:r>
              <a:rPr lang="zh-CN" altLang="en-US" dirty="0"/>
              <a:t>，这就导致模拟的高原起沙为</a:t>
            </a:r>
            <a:r>
              <a:rPr lang="en-US" altLang="zh-CN" dirty="0"/>
              <a:t>0</a:t>
            </a:r>
            <a:r>
              <a:rPr lang="zh-CN" altLang="en-US" dirty="0"/>
              <a:t>。但是事实并非如此，据中国地质调查局的沙漠分布调查结果，</a:t>
            </a:r>
            <a:r>
              <a:rPr lang="en-US" altLang="zh-CN" dirty="0"/>
              <a:t>2000</a:t>
            </a:r>
            <a:r>
              <a:rPr lang="zh-CN" altLang="en-US" dirty="0"/>
              <a:t>年青藏高原砂砾质荒漠化面积达</a:t>
            </a:r>
            <a:r>
              <a:rPr lang="en-US" altLang="zh-CN" dirty="0"/>
              <a:t>51</a:t>
            </a:r>
            <a:r>
              <a:rPr lang="zh-CN" altLang="en-US" dirty="0"/>
              <a:t>万</a:t>
            </a:r>
            <a:r>
              <a:rPr lang="en-US" altLang="zh-CN" dirty="0"/>
              <a:t>km2</a:t>
            </a:r>
            <a:r>
              <a:rPr lang="zh-CN" altLang="en-US" dirty="0"/>
              <a:t>，超过中国北方四大沙漠面积之和（方洪宾 </a:t>
            </a:r>
            <a:r>
              <a:rPr lang="en-US" altLang="zh-CN" dirty="0"/>
              <a:t>2007</a:t>
            </a:r>
            <a:r>
              <a:rPr lang="zh-CN" altLang="en-US" dirty="0"/>
              <a:t>）， 戴永久老师（</a:t>
            </a:r>
            <a:r>
              <a:rPr lang="en-US" altLang="zh-CN" dirty="0"/>
              <a:t>2013</a:t>
            </a:r>
            <a:r>
              <a:rPr lang="zh-CN" altLang="en-US" dirty="0"/>
              <a:t>）发布的沙地分布图也显示青藏高原上存在大面积的沙地，存在起沙可能。一些外场观测也发现高原中沙尘频发，确实存在起沙。所以说我们有必要制作一种新的</a:t>
            </a:r>
            <a:r>
              <a:rPr lang="en-US" altLang="zh-CN" dirty="0"/>
              <a:t>EROD</a:t>
            </a:r>
            <a:r>
              <a:rPr lang="zh-CN" altLang="en-US" dirty="0"/>
              <a:t>，从而使得模式对高原内部起沙的模拟更真实。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AE2E4-4B69-4275-9B48-4AB4ADF5010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06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35EB3F-674E-D9EB-6BC2-5F7A9ED89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7D5BFB-5F32-A524-A276-73365A8ED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FA3734-8E7A-106D-33C3-AA0858EE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766A37-BAF4-4E8E-D53E-7A6E4CB2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48C60F-0DBC-0BEE-46B1-67569F1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72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D1C25E-2486-D4D4-72E9-E26B0C97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27B6AE-B458-7516-B55B-8D5397D4E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5CC8CB-E035-89D0-0AA7-E2AC7863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B64A11-D94D-6A9D-9B9D-710A4C20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AD6033-3A42-AD7A-B082-3498EF9E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83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43ADB7-13FC-212D-A88B-FA42CE961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27E1B3-C200-2557-A018-58ECE1C6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8B11B6-CB77-8318-A0B3-904F223A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8C2D00-21CA-0FD8-38F5-57403B5D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FB83F0-702E-D759-89AF-66CE4C7F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172BB-8356-224B-FDE0-2194E25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CBFB0-5B81-A2AB-1E10-64A1BE7B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F5A268-2B97-0683-3E88-148803FE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B0B1AE-AB4A-C5FD-49F9-016E85F7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3409E1-E8B6-A58E-F0FA-65CA0D80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E859A-7C59-1E05-B6BD-1BFCDF8D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CFBFE0-C99C-2C91-8705-342C24C3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15698-027B-59CE-309F-B1861DC1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2E913-B6B1-5198-AE25-B023D01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98298-CE05-C3CB-0845-C136CAA6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4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9F9B2-D624-1BB3-1D5D-EB80B5BE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CC5882-CCDD-9A27-9C20-EB73BDDF8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9A7F8D-EBD2-ACD4-58E4-056BCFF2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BB0FA4-CDFF-C985-1B6C-DF51DE23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5DB8C1-1EEA-F0FC-10AE-0AF1144A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55E178-D2C3-3E3E-E465-19F51FE2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82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ABF37-A4E2-A3F4-A8F3-605E5E21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5E781-930B-6F0E-73DC-49094BB2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AD8697-92B6-76CD-57DD-231239DB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58260D-AF15-68C5-A91E-77C5A63C5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B433B8-E4F5-66B8-11D5-4EF690BC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822570-B0AF-79CC-B94E-0F2394AE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CBBD11-5FEB-C39B-89DA-C1536B45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136308-9CE3-14E6-E3DB-EC700174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1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7C35D-9415-FBA4-5CA4-41B788CF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ED821F-3F24-4689-56FA-D62B7ABE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67D661-E398-488D-12B6-77CBBEFC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3CBE78-43F2-071C-D003-561FD660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8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7FFD57-AC2F-DF9E-1F68-90A08C26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3855FA-1EB2-45C4-7262-DCA5104B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59560B-DE2F-86C9-6CF4-C8CB5A5C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E0598-95E7-1634-88A8-7FA02785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52520-8B6B-5D96-3822-4D5C0D28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8CA3F3-2652-2ACD-C34D-386911DF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828F03-F220-5679-E1B2-9CF69BD9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DA9BDB-7DD5-05EC-8B47-B02AC6B8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574A1-BD3F-A55D-1389-2A429DC3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9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470A4-B824-84C3-874A-D6B62C04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0DE3E3-2431-0203-D3FD-BD2F08271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1CA936-6C28-0632-51BA-E6B729A04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B0AFC0-F60C-3B34-7551-994BCB7D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B0CC02-6666-CAC3-6D3B-B3BAEDEA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A5BC4-8CA0-A79D-4152-934EEFC4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7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09FB17-443E-0794-5751-BA770F5D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CBEB3F-01C9-411B-ADE5-67F07E737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BAA0C-31F8-F913-5AC8-51FE38FB2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A12C-DCCE-4798-9B3D-736DF2FCCBA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E26FA8-9591-30E5-2A23-16A3DBD1A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7A4EC-2E27-28D3-BCCA-D42F65221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1570-464B-48B3-8883-3700C843D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3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DA50D26-AADF-A841-7F68-9CDD23218F53}"/>
              </a:ext>
            </a:extLst>
          </p:cNvPr>
          <p:cNvSpPr/>
          <p:nvPr/>
        </p:nvSpPr>
        <p:spPr>
          <a:xfrm>
            <a:off x="0" y="-17566"/>
            <a:ext cx="12192000" cy="15118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未标题-1 拷贝">
            <a:extLst>
              <a:ext uri="{FF2B5EF4-FFF2-40B4-BE49-F238E27FC236}">
                <a16:creationId xmlns:a16="http://schemas.microsoft.com/office/drawing/2014/main" id="{E8ADE499-5798-4CD4-B25B-9E012A5F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未标题-21 拷贝">
            <a:extLst>
              <a:ext uri="{FF2B5EF4-FFF2-40B4-BE49-F238E27FC236}">
                <a16:creationId xmlns:a16="http://schemas.microsoft.com/office/drawing/2014/main" id="{E13D5264-904E-2583-B62D-AF74E55D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6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>
            <a:extLst>
              <a:ext uri="{FF2B5EF4-FFF2-40B4-BE49-F238E27FC236}">
                <a16:creationId xmlns:a16="http://schemas.microsoft.com/office/drawing/2014/main" id="{BD84345D-6655-249F-C786-172161771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079" y="1003065"/>
            <a:ext cx="1008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B2C67C-6291-DB24-E9F5-66E8E408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880"/>
            <a:ext cx="12192000" cy="15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3D2C14D2-4C2A-0288-4B4F-5056E01D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933" y="130284"/>
            <a:ext cx="10221763" cy="7956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兰州大学大气科学学院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College of Atmospheric Sciences, Lanzhou University,  China</a:t>
            </a:r>
            <a:endParaRPr lang="zh-CN" altLang="en-US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半干旱气候变化教育部重点实验室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Key Laboratory for Semi-Arid Climate Change, Ministry of Education,  China</a:t>
            </a:r>
            <a:endParaRPr lang="zh-CN" altLang="en-US" sz="1400" b="1" i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77CF3F-F19D-E317-A41E-F2470E5F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628" y="831540"/>
            <a:ext cx="127457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EGU 2025-Session CL4.14</a:t>
            </a:r>
          </a:p>
          <a:p>
            <a:pPr algn="ctr">
              <a:lnSpc>
                <a:spcPts val="35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Aeolian dust: initiator, player, and recorder of environmental change </a:t>
            </a:r>
            <a:endParaRPr lang="zh-CN" altLang="en-US" sz="2800" b="1" kern="0" spc="1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2F4D4F-462C-845A-2473-BCED7B126A82}"/>
              </a:ext>
            </a:extLst>
          </p:cNvPr>
          <p:cNvSpPr txBox="1">
            <a:spLocks/>
          </p:cNvSpPr>
          <p:nvPr/>
        </p:nvSpPr>
        <p:spPr bwMode="auto">
          <a:xfrm>
            <a:off x="2514828" y="4065606"/>
            <a:ext cx="7162344" cy="14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>
              <a:lnSpc>
                <a:spcPts val="3500"/>
              </a:lnSpc>
              <a:spcBef>
                <a:spcPts val="0"/>
              </a:spcBef>
              <a:buFont typeface="Arial" pitchFamily="34" charset="0"/>
              <a:buNone/>
              <a:defRPr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   Presenter :    </a:t>
            </a:r>
            <a:r>
              <a:rPr lang="en-US" altLang="zh-CN" dirty="0">
                <a:solidFill>
                  <a:srgbClr val="0000FF"/>
                </a:solidFill>
              </a:rPr>
              <a:t>Chen Cui  </a:t>
            </a:r>
            <a:r>
              <a:rPr lang="en-US" altLang="zh-CN" dirty="0"/>
              <a:t>Ph.D. Candidate</a:t>
            </a:r>
          </a:p>
          <a:p>
            <a:r>
              <a:rPr lang="en-US" altLang="zh-CN" dirty="0"/>
              <a:t>Supervisors: </a:t>
            </a:r>
            <a:r>
              <a:rPr lang="en-US" altLang="zh-CN" dirty="0">
                <a:solidFill>
                  <a:srgbClr val="0000FF"/>
                </a:solidFill>
              </a:rPr>
              <a:t>Pro. Lei Zhang </a:t>
            </a:r>
            <a:r>
              <a:rPr lang="en-US" altLang="zh-CN" dirty="0"/>
              <a:t>&amp; </a:t>
            </a:r>
            <a:r>
              <a:rPr lang="en-US" altLang="zh-CN" dirty="0">
                <a:solidFill>
                  <a:srgbClr val="0000FF"/>
                </a:solidFill>
              </a:rPr>
              <a:t>Pro. </a:t>
            </a:r>
            <a:r>
              <a:rPr lang="en-US" altLang="zh-CN" dirty="0" err="1">
                <a:solidFill>
                  <a:srgbClr val="0000FF"/>
                </a:solidFill>
              </a:rPr>
              <a:t>Pengfei</a:t>
            </a:r>
            <a:r>
              <a:rPr lang="en-US" altLang="zh-CN" dirty="0">
                <a:solidFill>
                  <a:srgbClr val="0000FF"/>
                </a:solidFill>
              </a:rPr>
              <a:t> Tian</a:t>
            </a:r>
          </a:p>
          <a:p>
            <a:pPr algn="ctr"/>
            <a:r>
              <a:rPr lang="en-US" altLang="zh-CN" dirty="0"/>
              <a:t>April 2025 Vienna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E15CD8-5514-5158-3AAB-C303E909A5E7}"/>
              </a:ext>
            </a:extLst>
          </p:cNvPr>
          <p:cNvSpPr/>
          <p:nvPr/>
        </p:nvSpPr>
        <p:spPr>
          <a:xfrm>
            <a:off x="98713" y="2322816"/>
            <a:ext cx="11612596" cy="144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Intermediate-mode mineral dust aerosols efficiently scatter solar radiation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B04325-8816-2D97-7765-B71BB8019578}"/>
              </a:ext>
            </a:extLst>
          </p:cNvPr>
          <p:cNvSpPr/>
          <p:nvPr/>
        </p:nvSpPr>
        <p:spPr>
          <a:xfrm>
            <a:off x="0" y="9432"/>
            <a:ext cx="12192000" cy="71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Results 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-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 and Modeling of the Intermediate Mode</a:t>
            </a:r>
            <a:endParaRPr lang="zh-C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399" y="6381750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7C3344-1458-4664-8ABF-6254EE76953D}"/>
              </a:ext>
            </a:extLst>
          </p:cNvPr>
          <p:cNvSpPr txBox="1"/>
          <p:nvPr/>
        </p:nvSpPr>
        <p:spPr>
          <a:xfrm>
            <a:off x="8256576" y="3146282"/>
            <a:ext cx="4039027" cy="305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  <a:r>
              <a:rPr lang="zh-CN" alt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Fragmentation yields a normal distribution peaking at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~0.6 </a:t>
            </a:r>
            <a:r>
              <a:rPr lang="en-US" altLang="zh-CN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volume (0.44–0.99 </a:t>
            </a:r>
            <a:r>
              <a:rPr lang="en-US" altLang="zh-CN" sz="2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correlates </a:t>
            </a: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coarse-mode</a:t>
            </a:r>
            <a:r>
              <a:rPr lang="en-US" altLang="zh-CN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median diameter (VMD).</a:t>
            </a:r>
            <a:endParaRPr lang="en-US" altLang="zh-CN" sz="2000" b="1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EA79349-2934-4170-B570-EDDE7BD29B0E}"/>
                  </a:ext>
                </a:extLst>
              </p:cNvPr>
              <p:cNvSpPr/>
              <p:nvPr/>
            </p:nvSpPr>
            <p:spPr>
              <a:xfrm>
                <a:off x="8298195" y="1946003"/>
                <a:ext cx="3824957" cy="807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𝑑𝑙𝑛</m:t>
                          </m:r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zh-CN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zh-CN" altLang="en-US" sz="1400" i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zh-CN" alt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zh-CN" alt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zh-CN" alt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𝐷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zh-CN" alt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zh-CN" altLang="en-US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zh-CN" altLang="en-US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𝐷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zh-CN" alt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zh-CN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zh-CN" altLang="en-US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𝑙𝑛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func>
                        <m:func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400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zh-CN" alt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zh-CN" altLang="en-US" sz="1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EA79349-2934-4170-B570-EDDE7BD29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195" y="1946003"/>
                <a:ext cx="3824957" cy="80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3293A8D6-E407-478D-AD38-FC29E3523B76}"/>
              </a:ext>
            </a:extLst>
          </p:cNvPr>
          <p:cNvSpPr/>
          <p:nvPr/>
        </p:nvSpPr>
        <p:spPr>
          <a:xfrm>
            <a:off x="951463" y="5932310"/>
            <a:ext cx="644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Figure 5. Cluster Characteristics of Four Types of Spectra and Modeled Fragmentation of Dust Particles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4840B9A-3A5B-48F4-96DB-6B00BB1F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214" y="951307"/>
            <a:ext cx="3571047" cy="80778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CB13FB93-613F-47A9-A1D4-F3A358F6656E}"/>
              </a:ext>
            </a:extLst>
          </p:cNvPr>
          <p:cNvGrpSpPr/>
          <p:nvPr/>
        </p:nvGrpSpPr>
        <p:grpSpPr>
          <a:xfrm>
            <a:off x="68848" y="850152"/>
            <a:ext cx="8214616" cy="4964047"/>
            <a:chOff x="106739" y="999786"/>
            <a:chExt cx="8214616" cy="496404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1FE7FCB-D92B-4628-811D-3C7CA405B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39" y="999786"/>
              <a:ext cx="8214616" cy="496404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823EDC9-15FE-4F3F-A709-1FBCB982D45A}"/>
                </a:ext>
              </a:extLst>
            </p:cNvPr>
            <p:cNvSpPr/>
            <p:nvPr/>
          </p:nvSpPr>
          <p:spPr>
            <a:xfrm rot="16200000">
              <a:off x="3781216" y="1941910"/>
              <a:ext cx="1587949" cy="621789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871929D-33E6-43B6-B5E2-E34E223E11EE}"/>
                </a:ext>
              </a:extLst>
            </p:cNvPr>
            <p:cNvSpPr txBox="1"/>
            <p:nvPr/>
          </p:nvSpPr>
          <p:spPr>
            <a:xfrm>
              <a:off x="4172518" y="2252804"/>
              <a:ext cx="805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0.6μm</a:t>
              </a:r>
              <a:endPara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4A6C2BC-ECBD-45BF-BE57-7572F6D827F3}"/>
                </a:ext>
              </a:extLst>
            </p:cNvPr>
            <p:cNvSpPr/>
            <p:nvPr/>
          </p:nvSpPr>
          <p:spPr>
            <a:xfrm rot="16200000">
              <a:off x="3619072" y="4337916"/>
              <a:ext cx="1675178" cy="621789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D11492D-85ED-4ADE-B9A5-4037E288C7AB}"/>
                </a:ext>
              </a:extLst>
            </p:cNvPr>
            <p:cNvSpPr txBox="1"/>
            <p:nvPr/>
          </p:nvSpPr>
          <p:spPr>
            <a:xfrm>
              <a:off x="4080742" y="4616440"/>
              <a:ext cx="805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0.5μm</a:t>
              </a:r>
              <a:endPara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FD2DA5D9-3C06-4EE7-9469-7E7ED297D07A}"/>
              </a:ext>
            </a:extLst>
          </p:cNvPr>
          <p:cNvSpPr/>
          <p:nvPr/>
        </p:nvSpPr>
        <p:spPr>
          <a:xfrm>
            <a:off x="10276090" y="2790061"/>
            <a:ext cx="1893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Kok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 PNAS,2011)</a:t>
            </a:r>
            <a:endParaRPr lang="zh-CN" altLang="en-US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2834F8-4D9B-4EE3-B63E-45FB2D9403CD}"/>
              </a:ext>
            </a:extLst>
          </p:cNvPr>
          <p:cNvSpPr/>
          <p:nvPr/>
        </p:nvSpPr>
        <p:spPr>
          <a:xfrm>
            <a:off x="8694295" y="1269760"/>
            <a:ext cx="959371" cy="434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CC4580-4613-4723-8872-4A54A462A1EF}"/>
              </a:ext>
            </a:extLst>
          </p:cNvPr>
          <p:cNvSpPr txBox="1"/>
          <p:nvPr/>
        </p:nvSpPr>
        <p:spPr>
          <a:xfrm>
            <a:off x="8819037" y="1241017"/>
            <a:ext cx="959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Non-IMM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1A6B5BF-685A-4CC8-8E90-06601926482B}"/>
              </a:ext>
            </a:extLst>
          </p:cNvPr>
          <p:cNvSpPr txBox="1"/>
          <p:nvPr/>
        </p:nvSpPr>
        <p:spPr>
          <a:xfrm>
            <a:off x="8819037" y="1472818"/>
            <a:ext cx="959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0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399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D71BBA-A8AB-48D6-9E2A-14A537A5F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8" y="874728"/>
            <a:ext cx="6717309" cy="5297647"/>
          </a:xfrm>
          <a:prstGeom prst="rect">
            <a:avLst/>
          </a:prstGeom>
          <a:ln>
            <a:noFill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190578C-A376-48FD-8C85-03B82BFABAE0}"/>
              </a:ext>
            </a:extLst>
          </p:cNvPr>
          <p:cNvSpPr/>
          <p:nvPr/>
        </p:nvSpPr>
        <p:spPr>
          <a:xfrm>
            <a:off x="992096" y="6092669"/>
            <a:ext cx="608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Figure 6. Comparison of chemical composition, SSA, and asymmetry factor across four clusters.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03FE3E-AFD7-41A9-A212-D3BA5D7A185E}"/>
              </a:ext>
            </a:extLst>
          </p:cNvPr>
          <p:cNvSpPr txBox="1"/>
          <p:nvPr/>
        </p:nvSpPr>
        <p:spPr>
          <a:xfrm>
            <a:off x="7023446" y="839368"/>
            <a:ext cx="5232664" cy="2889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Key Findings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The intermediate mode appears mostly when SSA ≥ 0.90, suggesting a higher scattering potential.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Clusters 2 and 4 show increasing SSA with wavelength, a typical feature of </a:t>
            </a:r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dust aerosols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1680FAD-5EB4-48A4-82CA-9539BEB5E693}"/>
              </a:ext>
            </a:extLst>
          </p:cNvPr>
          <p:cNvSpPr/>
          <p:nvPr/>
        </p:nvSpPr>
        <p:spPr>
          <a:xfrm rot="20830336">
            <a:off x="5221943" y="2780943"/>
            <a:ext cx="1837373" cy="35996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9D33738-D865-44FC-911F-B2A3549F6717}"/>
              </a:ext>
            </a:extLst>
          </p:cNvPr>
          <p:cNvSpPr/>
          <p:nvPr/>
        </p:nvSpPr>
        <p:spPr>
          <a:xfrm rot="16200000">
            <a:off x="3732750" y="1573554"/>
            <a:ext cx="860533" cy="35996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7DD5F7C-0559-481F-819C-D505C76703CD}"/>
              </a:ext>
            </a:extLst>
          </p:cNvPr>
          <p:cNvSpPr/>
          <p:nvPr/>
        </p:nvSpPr>
        <p:spPr>
          <a:xfrm rot="16200000">
            <a:off x="4919442" y="1573554"/>
            <a:ext cx="860533" cy="35996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C10903-6554-4EE4-B984-A666FD965019}"/>
              </a:ext>
            </a:extLst>
          </p:cNvPr>
          <p:cNvSpPr txBox="1"/>
          <p:nvPr/>
        </p:nvSpPr>
        <p:spPr>
          <a:xfrm>
            <a:off x="7195225" y="3840498"/>
            <a:ext cx="4961400" cy="86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High coarse-mode fraction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SSA increases with wavelength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5F3F15-B3FB-4021-9860-A35A79F7C831}"/>
              </a:ext>
            </a:extLst>
          </p:cNvPr>
          <p:cNvSpPr txBox="1"/>
          <p:nvPr/>
        </p:nvSpPr>
        <p:spPr>
          <a:xfrm>
            <a:off x="7195224" y="4637673"/>
            <a:ext cx="4961401" cy="86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High non-absorbing component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High SSA values</a:t>
            </a: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7EB4A723-1A63-4525-9C61-78FB4F3AFAD1}"/>
              </a:ext>
            </a:extLst>
          </p:cNvPr>
          <p:cNvSpPr/>
          <p:nvPr/>
        </p:nvSpPr>
        <p:spPr>
          <a:xfrm>
            <a:off x="9328591" y="5576340"/>
            <a:ext cx="290457" cy="41549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E57EB0-C530-47DF-9696-D0A268436994}"/>
              </a:ext>
            </a:extLst>
          </p:cNvPr>
          <p:cNvSpPr txBox="1"/>
          <p:nvPr/>
        </p:nvSpPr>
        <p:spPr>
          <a:xfrm>
            <a:off x="7195224" y="5961864"/>
            <a:ext cx="455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Indicates a strongly scattering dust population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37192C8-F9A8-4676-87A9-376872271BD7}"/>
              </a:ext>
            </a:extLst>
          </p:cNvPr>
          <p:cNvSpPr/>
          <p:nvPr/>
        </p:nvSpPr>
        <p:spPr>
          <a:xfrm rot="16200000">
            <a:off x="1105612" y="3195601"/>
            <a:ext cx="1837373" cy="60910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9BD9C87-5BAB-47A6-8549-4CE9B0F20054}"/>
              </a:ext>
            </a:extLst>
          </p:cNvPr>
          <p:cNvSpPr/>
          <p:nvPr/>
        </p:nvSpPr>
        <p:spPr>
          <a:xfrm>
            <a:off x="0" y="9432"/>
            <a:ext cx="12192000" cy="69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Results 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-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High SSA and Asymmetry Factor of the Intermediate Mode</a:t>
            </a:r>
            <a:endParaRPr lang="zh-C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3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B04325-8816-2D97-7765-B71BB8019578}"/>
              </a:ext>
            </a:extLst>
          </p:cNvPr>
          <p:cNvSpPr/>
          <p:nvPr/>
        </p:nvSpPr>
        <p:spPr>
          <a:xfrm>
            <a:off x="0" y="9432"/>
            <a:ext cx="12191999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Results 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-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Differences in Radiative Forcing and Efficiency</a:t>
            </a:r>
            <a:endParaRPr lang="zh-C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740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9/13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2DCF25-BD0B-4900-9242-DD2E5D442399}"/>
              </a:ext>
            </a:extLst>
          </p:cNvPr>
          <p:cNvSpPr/>
          <p:nvPr/>
        </p:nvSpPr>
        <p:spPr>
          <a:xfrm>
            <a:off x="232660" y="6312225"/>
            <a:ext cx="789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Figure 7. TOA radiative forcing efficiency across four aerosol clusters.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47281E-D657-4487-BB04-7B79C7BD7420}"/>
              </a:ext>
            </a:extLst>
          </p:cNvPr>
          <p:cNvSpPr/>
          <p:nvPr/>
        </p:nvSpPr>
        <p:spPr>
          <a:xfrm>
            <a:off x="9934585" y="5937589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Xie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et al., 2018)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1F8510C-ADF8-40D3-AEDA-8DF6B9E817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0275" y="1009083"/>
            <a:ext cx="5702748" cy="52112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6BABE15-B08D-47B3-BB7B-C48B81140A48}"/>
              </a:ext>
            </a:extLst>
          </p:cNvPr>
          <p:cNvSpPr txBox="1"/>
          <p:nvPr/>
        </p:nvSpPr>
        <p:spPr>
          <a:xfrm>
            <a:off x="1902655" y="874168"/>
            <a:ext cx="71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802BDC4-BC1A-4114-A95D-82ED7C3FBE95}"/>
              </a:ext>
            </a:extLst>
          </p:cNvPr>
          <p:cNvSpPr txBox="1"/>
          <p:nvPr/>
        </p:nvSpPr>
        <p:spPr>
          <a:xfrm>
            <a:off x="1902655" y="3547262"/>
            <a:ext cx="71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48D8B2-9E2D-42D4-9398-5A48761D1BC3}"/>
              </a:ext>
            </a:extLst>
          </p:cNvPr>
          <p:cNvSpPr txBox="1"/>
          <p:nvPr/>
        </p:nvSpPr>
        <p:spPr>
          <a:xfrm>
            <a:off x="5144009" y="905741"/>
            <a:ext cx="71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EAF2179-31ED-4FF2-A1A5-AA33DCD8DA94}"/>
              </a:ext>
            </a:extLst>
          </p:cNvPr>
          <p:cNvSpPr txBox="1"/>
          <p:nvPr/>
        </p:nvSpPr>
        <p:spPr>
          <a:xfrm>
            <a:off x="5144009" y="3603916"/>
            <a:ext cx="95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FC0A31C-9361-4C39-89E4-365A7995DEAE}"/>
              </a:ext>
            </a:extLst>
          </p:cNvPr>
          <p:cNvSpPr/>
          <p:nvPr/>
        </p:nvSpPr>
        <p:spPr>
          <a:xfrm rot="12940801">
            <a:off x="1164763" y="2201672"/>
            <a:ext cx="1837373" cy="9062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AF9C4B7-BBCC-436A-971F-A5D150D57FEC}"/>
              </a:ext>
            </a:extLst>
          </p:cNvPr>
          <p:cNvSpPr/>
          <p:nvPr/>
        </p:nvSpPr>
        <p:spPr>
          <a:xfrm rot="12940801">
            <a:off x="1339697" y="4514640"/>
            <a:ext cx="1837373" cy="9062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82DD23-3BD4-45CD-9B3A-AF8C1DFBEBD9}"/>
              </a:ext>
            </a:extLst>
          </p:cNvPr>
          <p:cNvSpPr txBox="1"/>
          <p:nvPr/>
        </p:nvSpPr>
        <p:spPr>
          <a:xfrm>
            <a:off x="6717743" y="923728"/>
            <a:ext cx="5161295" cy="334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Key Findings: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After decoupling from AOD, C2 and C4 show stronger TOA cooling, highlighting the optical effect of aerosols.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The intermediate mode contributes significantly to TOA cooling, which is underestimated in current models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2986C74-70F6-45CD-9002-D5355D9B76AD}"/>
              </a:ext>
            </a:extLst>
          </p:cNvPr>
          <p:cNvGrpSpPr/>
          <p:nvPr/>
        </p:nvGrpSpPr>
        <p:grpSpPr>
          <a:xfrm>
            <a:off x="6717743" y="4456543"/>
            <a:ext cx="5161295" cy="1419265"/>
            <a:chOff x="2395021" y="1714261"/>
            <a:chExt cx="7401958" cy="191868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74EA9C1-E2EB-402E-8BB9-84ABA43D3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244"/>
            <a:stretch/>
          </p:blipFill>
          <p:spPr>
            <a:xfrm>
              <a:off x="2395021" y="1714261"/>
              <a:ext cx="7401958" cy="129482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A14E1A7-F3CA-43DF-B7F8-4597EF669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96" b="24587"/>
            <a:stretch/>
          </p:blipFill>
          <p:spPr>
            <a:xfrm>
              <a:off x="2395021" y="2994476"/>
              <a:ext cx="7401958" cy="638474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A6056355-8D9E-431D-8FF1-33E6D112A870}"/>
              </a:ext>
            </a:extLst>
          </p:cNvPr>
          <p:cNvSpPr/>
          <p:nvPr/>
        </p:nvSpPr>
        <p:spPr>
          <a:xfrm>
            <a:off x="9825741" y="4895588"/>
            <a:ext cx="855677" cy="1015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85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366142-7DDF-48E9-A82E-73C88D0E8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1"/>
          <a:stretch/>
        </p:blipFill>
        <p:spPr>
          <a:xfrm>
            <a:off x="218780" y="770825"/>
            <a:ext cx="6359352" cy="5172768"/>
          </a:xfrm>
          <a:prstGeom prst="rect">
            <a:avLst/>
          </a:prstGeom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740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451967-B42F-41E3-916D-F2AEE8C236D7}"/>
                  </a:ext>
                </a:extLst>
              </p:cNvPr>
              <p:cNvSpPr txBox="1"/>
              <p:nvPr/>
            </p:nvSpPr>
            <p:spPr>
              <a:xfrm>
                <a:off x="7245016" y="2314559"/>
                <a:ext cx="3704796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𝑠𝑐𝑎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l-GR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𝑠𝑐𝑎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)·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451967-B42F-41E3-916D-F2AEE8C23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016" y="2314559"/>
                <a:ext cx="3704796" cy="632802"/>
              </a:xfrm>
              <a:prstGeom prst="rect">
                <a:avLst/>
              </a:prstGeom>
              <a:blipFill>
                <a:blip r:embed="rId4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CA50FBC-FD54-4F17-9078-FAFFFCBAAEA2}"/>
                  </a:ext>
                </a:extLst>
              </p:cNvPr>
              <p:cNvSpPr/>
              <p:nvPr/>
            </p:nvSpPr>
            <p:spPr>
              <a:xfrm>
                <a:off x="6693492" y="899124"/>
                <a:ext cx="4825718" cy="1273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200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Calculation of Scattering Efficiency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𝑠𝑐𝑎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and Scattering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𝑠𝑐𝑎</m:t>
                        </m:r>
                      </m:sub>
                    </m:sSub>
                  </m:oMath>
                </a14:m>
                <a:r>
                  <a:rPr lang="zh-CN" altLang="en-US" sz="2200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：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CA50FBC-FD54-4F17-9078-FAFFFCBAA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492" y="899124"/>
                <a:ext cx="4825718" cy="1273747"/>
              </a:xfrm>
              <a:prstGeom prst="rect">
                <a:avLst/>
              </a:prstGeom>
              <a:blipFill>
                <a:blip r:embed="rId5"/>
                <a:stretch>
                  <a:fillRect l="-1389" b="-9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05A7604B-340D-4146-9AA3-0B7411D55CDE}"/>
              </a:ext>
            </a:extLst>
          </p:cNvPr>
          <p:cNvSpPr/>
          <p:nvPr/>
        </p:nvSpPr>
        <p:spPr>
          <a:xfrm>
            <a:off x="22466" y="5964216"/>
            <a:ext cx="6823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Figure 8. Comparison of scattering efficiency and scattering coefficient for fine, intermediate, and coarse modes.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34F170C-BFF4-4C57-8FD6-11FDE1C33C65}"/>
              </a:ext>
            </a:extLst>
          </p:cNvPr>
          <p:cNvSpPr/>
          <p:nvPr/>
        </p:nvSpPr>
        <p:spPr>
          <a:xfrm>
            <a:off x="6693492" y="3145966"/>
            <a:ext cx="5476042" cy="3305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200" b="1" dirty="0">
                <a:latin typeface="Arial" panose="020B0604020202020204" pitchFamily="34" charset="0"/>
                <a:ea typeface="黑体" panose="02010609060101010101" pitchFamily="49" charset="-122"/>
              </a:rPr>
              <a:t>High scattering mainly occurs over North Africa, matching the CESM2-DAOD pattern.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200" b="1" dirty="0">
                <a:latin typeface="Arial" panose="020B0604020202020204" pitchFamily="34" charset="0"/>
                <a:ea typeface="黑体" panose="02010609060101010101" pitchFamily="49" charset="-122"/>
              </a:rPr>
              <a:t>Intermediate mode has the highest scattering efficiency—much higher than the fine and coarse modes—and contributes significantly to regional cooling.</a:t>
            </a:r>
            <a:endParaRPr lang="zh-CN" altLang="en-US" sz="2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D0F1F9-C3CF-4A84-9234-4AB1BA522479}"/>
              </a:ext>
            </a:extLst>
          </p:cNvPr>
          <p:cNvSpPr/>
          <p:nvPr/>
        </p:nvSpPr>
        <p:spPr>
          <a:xfrm>
            <a:off x="0" y="9432"/>
            <a:ext cx="12191999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Results 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-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Spatial Comparison of Scattering Properties Across Modes</a:t>
            </a:r>
            <a:endParaRPr lang="zh-C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1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740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11/13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37B045B7-6EBD-4272-9BBB-2211F294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4378"/>
          <a:stretch>
            <a:fillRect/>
          </a:stretch>
        </p:blipFill>
        <p:spPr bwMode="auto">
          <a:xfrm>
            <a:off x="430231" y="811213"/>
            <a:ext cx="11096751" cy="55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7">
            <a:extLst>
              <a:ext uri="{FF2B5EF4-FFF2-40B4-BE49-F238E27FC236}">
                <a16:creationId xmlns:a16="http://schemas.microsoft.com/office/drawing/2014/main" id="{9DF8A89A-7096-417D-AADD-7807B04D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1" y="6210619"/>
            <a:ext cx="9077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9. Comparison between CESM2 simulations and AERONET observations at 56 North African stations with an intermediate mode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6B2645-B954-4584-86FC-191A11FB74A1}"/>
              </a:ext>
            </a:extLst>
          </p:cNvPr>
          <p:cNvSpPr txBox="1"/>
          <p:nvPr/>
        </p:nvSpPr>
        <p:spPr>
          <a:xfrm>
            <a:off x="839787" y="811213"/>
            <a:ext cx="8442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Neglecting aerosols below 1 </a:t>
            </a:r>
            <a:r>
              <a:rPr lang="el-GR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μ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m: CESM-DAOD exceeds AERONET-CAOD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0709A4F-5061-4BC7-B02C-7163389BF51F}"/>
              </a:ext>
            </a:extLst>
          </p:cNvPr>
          <p:cNvSpPr txBox="1"/>
          <p:nvPr/>
        </p:nvSpPr>
        <p:spPr>
          <a:xfrm>
            <a:off x="839788" y="3429000"/>
            <a:ext cx="11119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For total aerosol optical depth: CESM-TAOD is slightly lower than AERONET-TAOD at some stations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77244B-ED3D-4C4F-A264-47437BE9BEE1}"/>
              </a:ext>
            </a:extLst>
          </p:cNvPr>
          <p:cNvSpPr/>
          <p:nvPr/>
        </p:nvSpPr>
        <p:spPr>
          <a:xfrm>
            <a:off x="0" y="9432"/>
            <a:ext cx="12191999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Results 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-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Improved Dust Simulation with Intermediate Mode</a:t>
            </a:r>
            <a:endParaRPr lang="zh-C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4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FB2C67C-6291-DB24-E9F5-66E8E408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880"/>
            <a:ext cx="12192000" cy="15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未标题-1 拷贝">
            <a:extLst>
              <a:ext uri="{FF2B5EF4-FFF2-40B4-BE49-F238E27FC236}">
                <a16:creationId xmlns:a16="http://schemas.microsoft.com/office/drawing/2014/main" id="{ADCBA759-2ABE-9F8F-D2F3-E8D530AC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未标题-21 拷贝">
            <a:extLst>
              <a:ext uri="{FF2B5EF4-FFF2-40B4-BE49-F238E27FC236}">
                <a16:creationId xmlns:a16="http://schemas.microsoft.com/office/drawing/2014/main" id="{2051643F-E721-2A5E-6E2C-6359B85C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6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>
            <a:extLst>
              <a:ext uri="{FF2B5EF4-FFF2-40B4-BE49-F238E27FC236}">
                <a16:creationId xmlns:a16="http://schemas.microsoft.com/office/drawing/2014/main" id="{9BF3013F-6A03-4DB5-2FD6-6AE48258D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079" y="1003065"/>
            <a:ext cx="1008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AEB5C6-EE34-489A-B348-204FAF8F76DD}"/>
              </a:ext>
            </a:extLst>
          </p:cNvPr>
          <p:cNvSpPr txBox="1"/>
          <p:nvPr/>
        </p:nvSpPr>
        <p:spPr>
          <a:xfrm>
            <a:off x="1974079" y="1726971"/>
            <a:ext cx="9502060" cy="261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Background and Research Motivation</a:t>
            </a:r>
          </a:p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Key Results and Scientific Analysis</a:t>
            </a:r>
          </a:p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Conclusions and Implications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DF72D0-DA62-4855-9508-DD1A651E3A76}"/>
              </a:ext>
            </a:extLst>
          </p:cNvPr>
          <p:cNvSpPr txBox="1"/>
          <p:nvPr/>
        </p:nvSpPr>
        <p:spPr>
          <a:xfrm>
            <a:off x="98713" y="87842"/>
            <a:ext cx="1195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Presentation Outline </a:t>
            </a:r>
            <a:endParaRPr lang="zh-CN" altLang="en-US" sz="4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2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B04325-8816-2D97-7765-B71BB8019578}"/>
              </a:ext>
            </a:extLst>
          </p:cNvPr>
          <p:cNvSpPr/>
          <p:nvPr/>
        </p:nvSpPr>
        <p:spPr>
          <a:xfrm>
            <a:off x="0" y="9432"/>
            <a:ext cx="12191999" cy="69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Summary – 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IMM from Dust Surface Fragmentation</a:t>
            </a:r>
            <a:endParaRPr lang="zh-C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740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8B8FA4-42B0-4DAE-AB19-81D16A5E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332" y="6085360"/>
            <a:ext cx="87739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9: Intermediate mode generated by dust surface fragmentation and its scattering effect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FDC60E0-2532-4980-B83A-D8A18406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99" y="2689460"/>
            <a:ext cx="5422225" cy="31229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56683C-8AEF-4C48-8E45-228B3898D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" y="890913"/>
            <a:ext cx="6603262" cy="528131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E891744-413E-428B-960D-7E8C38DB8B3D}"/>
              </a:ext>
            </a:extLst>
          </p:cNvPr>
          <p:cNvSpPr txBox="1"/>
          <p:nvPr/>
        </p:nvSpPr>
        <p:spPr>
          <a:xfrm>
            <a:off x="1433781" y="2504794"/>
            <a:ext cx="117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B494DF-7347-4B7A-B19D-371341BF48FE}"/>
              </a:ext>
            </a:extLst>
          </p:cNvPr>
          <p:cNvSpPr txBox="1"/>
          <p:nvPr/>
        </p:nvSpPr>
        <p:spPr>
          <a:xfrm>
            <a:off x="3188635" y="1199265"/>
            <a:ext cx="10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6508FE-A488-4A6B-A785-866749B18482}"/>
              </a:ext>
            </a:extLst>
          </p:cNvPr>
          <p:cNvSpPr txBox="1"/>
          <p:nvPr/>
        </p:nvSpPr>
        <p:spPr>
          <a:xfrm>
            <a:off x="4758199" y="2903070"/>
            <a:ext cx="93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657F3A7-875E-4980-ABBD-B0A9D385F0FD}"/>
              </a:ext>
            </a:extLst>
          </p:cNvPr>
          <p:cNvSpPr txBox="1"/>
          <p:nvPr/>
        </p:nvSpPr>
        <p:spPr>
          <a:xfrm>
            <a:off x="6890300" y="890913"/>
            <a:ext cx="4988738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 intermediate mode (~0.6 </a:t>
            </a:r>
            <a:r>
              <a:rPr lang="en-US" altLang="zh-CN" sz="2400" b="1" dirty="0" err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μm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) lies in the region of Mie scattering where scattering efficiency fluctuates the most.</a:t>
            </a:r>
          </a:p>
        </p:txBody>
      </p:sp>
    </p:spTree>
    <p:extLst>
      <p:ext uri="{BB962C8B-B14F-4D97-AF65-F5344CB8AC3E}">
        <p14:creationId xmlns:p14="http://schemas.microsoft.com/office/powerpoint/2010/main" val="83414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740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13/13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207120-5672-40BF-A273-79AE2C38D8A5}"/>
              </a:ext>
            </a:extLst>
          </p:cNvPr>
          <p:cNvSpPr/>
          <p:nvPr/>
        </p:nvSpPr>
        <p:spPr>
          <a:xfrm>
            <a:off x="335999" y="837413"/>
            <a:ext cx="115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Advances in Understanding the Intermediate Mode:</a:t>
            </a: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👉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b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Applied multi-cluster classification to all AERONET data from 76 African sites, offering a more accurate method than manual screening and revealing that the intermediate mode also occurs under low AOD conditions.</a:t>
            </a: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👉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Mechanism:</a:t>
            </a:r>
            <a:b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Proposed that the intermediate mode may result from the rupture of surface coatings during particle collisions or wind stress, not just soil erosion—supported by rigid particle fragmentation modeling.</a:t>
            </a: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👉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Radiative Properties:</a:t>
            </a:r>
            <a:b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Isolated the intermediate mode using Gaussian fitting and found it to have strong scattering efficiency, higher than both fine and coarse modes.</a:t>
            </a: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👉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Improvement:</a:t>
            </a:r>
            <a:b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Enhancing the proportion of submicron particles (&lt;1 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 in CESM improves the simulation of dust aerosol distributions.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3B8E25-4E6C-4ED5-839A-27555CE6EEB3}"/>
              </a:ext>
            </a:extLst>
          </p:cNvPr>
          <p:cNvSpPr/>
          <p:nvPr/>
        </p:nvSpPr>
        <p:spPr>
          <a:xfrm>
            <a:off x="0" y="9432"/>
            <a:ext cx="12191999" cy="69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7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DA50D26-AADF-A841-7F68-9CDD23218F53}"/>
              </a:ext>
            </a:extLst>
          </p:cNvPr>
          <p:cNvSpPr/>
          <p:nvPr/>
        </p:nvSpPr>
        <p:spPr>
          <a:xfrm>
            <a:off x="0" y="0"/>
            <a:ext cx="12192000" cy="15118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3FC29862-ABEB-C61E-B80F-B2461412AA28}"/>
              </a:ext>
            </a:extLst>
          </p:cNvPr>
          <p:cNvSpPr txBox="1"/>
          <p:nvPr/>
        </p:nvSpPr>
        <p:spPr>
          <a:xfrm>
            <a:off x="796636" y="1114113"/>
            <a:ext cx="1059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Thank you! </a:t>
            </a:r>
          </a:p>
          <a:p>
            <a:pPr algn="ctr"/>
            <a:r>
              <a:rPr lang="en-US" altLang="zh-CN" sz="5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Any comments or suggestions are highly appreciated</a:t>
            </a:r>
            <a:r>
              <a:rPr lang="zh-CN" altLang="en-US" sz="5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endParaRPr lang="en-US" sz="52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Picture 3" descr="未标题-1 拷贝">
            <a:extLst>
              <a:ext uri="{FF2B5EF4-FFF2-40B4-BE49-F238E27FC236}">
                <a16:creationId xmlns:a16="http://schemas.microsoft.com/office/drawing/2014/main" id="{58D0DC0E-A5F3-BB48-B4E4-18DF966A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未标题-21 拷贝">
            <a:extLst>
              <a:ext uri="{FF2B5EF4-FFF2-40B4-BE49-F238E27FC236}">
                <a16:creationId xmlns:a16="http://schemas.microsoft.com/office/drawing/2014/main" id="{7CB51363-4D2A-38EF-EABD-9E2621B7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6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D5F307BD-0536-E138-21EA-5D2DFA56F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079" y="1003065"/>
            <a:ext cx="1008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12C8B8A-35DB-F3C6-F22E-F00DCEE5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933" y="130284"/>
            <a:ext cx="10221763" cy="7956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兰州大学大气科学学院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College of Atmospheric Sciences, Lanzhou University,  China</a:t>
            </a:r>
            <a:endParaRPr lang="zh-CN" altLang="en-US" sz="1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半干旱气候变化教育部重点实验室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Key Laboratory for Semi-Arid Climate Change, Ministry of Education,  China</a:t>
            </a:r>
            <a:endParaRPr lang="zh-CN" altLang="en-US" sz="1400" b="1" i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098402-E150-80A1-D91C-B9401657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880"/>
            <a:ext cx="12192000" cy="15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副标题 2">
            <a:extLst>
              <a:ext uri="{FF2B5EF4-FFF2-40B4-BE49-F238E27FC236}">
                <a16:creationId xmlns:a16="http://schemas.microsoft.com/office/drawing/2014/main" id="{02A07671-41A0-40A0-8059-21E717712C4A}"/>
              </a:ext>
            </a:extLst>
          </p:cNvPr>
          <p:cNvSpPr txBox="1">
            <a:spLocks/>
          </p:cNvSpPr>
          <p:nvPr/>
        </p:nvSpPr>
        <p:spPr bwMode="auto">
          <a:xfrm>
            <a:off x="2514827" y="4297016"/>
            <a:ext cx="7162344" cy="14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>
              <a:lnSpc>
                <a:spcPts val="3500"/>
              </a:lnSpc>
              <a:spcBef>
                <a:spcPts val="0"/>
              </a:spcBef>
              <a:buFont typeface="Arial" pitchFamily="34" charset="0"/>
              <a:buNone/>
              <a:defRPr sz="24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   Presenter :    </a:t>
            </a:r>
            <a:r>
              <a:rPr lang="en-US" altLang="zh-CN" dirty="0">
                <a:solidFill>
                  <a:srgbClr val="0000FF"/>
                </a:solidFill>
              </a:rPr>
              <a:t>Chen Cui  </a:t>
            </a:r>
            <a:r>
              <a:rPr lang="en-US" altLang="zh-CN" dirty="0"/>
              <a:t>Ph.D. Candidate</a:t>
            </a:r>
          </a:p>
          <a:p>
            <a:r>
              <a:rPr lang="en-US" altLang="zh-CN" dirty="0"/>
              <a:t>Supervisors: </a:t>
            </a:r>
            <a:r>
              <a:rPr lang="en-US" altLang="zh-CN" dirty="0">
                <a:solidFill>
                  <a:srgbClr val="0000FF"/>
                </a:solidFill>
              </a:rPr>
              <a:t>Pro. Lei Zhang </a:t>
            </a:r>
            <a:r>
              <a:rPr lang="en-US" altLang="zh-CN" dirty="0"/>
              <a:t>&amp; </a:t>
            </a:r>
            <a:r>
              <a:rPr lang="en-US" altLang="zh-CN" dirty="0">
                <a:solidFill>
                  <a:srgbClr val="0000FF"/>
                </a:solidFill>
              </a:rPr>
              <a:t>Pro. </a:t>
            </a:r>
            <a:r>
              <a:rPr lang="en-US" altLang="zh-CN" dirty="0" err="1">
                <a:solidFill>
                  <a:srgbClr val="0000FF"/>
                </a:solidFill>
              </a:rPr>
              <a:t>Pengfei</a:t>
            </a:r>
            <a:r>
              <a:rPr lang="en-US" altLang="zh-CN" dirty="0">
                <a:solidFill>
                  <a:srgbClr val="0000FF"/>
                </a:solidFill>
              </a:rPr>
              <a:t> Tian</a:t>
            </a:r>
          </a:p>
          <a:p>
            <a:pPr algn="ctr"/>
            <a:r>
              <a:rPr lang="en-US" altLang="zh-CN" dirty="0"/>
              <a:t>April 2025 Vienna</a:t>
            </a:r>
          </a:p>
        </p:txBody>
      </p:sp>
    </p:spTree>
    <p:extLst>
      <p:ext uri="{BB962C8B-B14F-4D97-AF65-F5344CB8AC3E}">
        <p14:creationId xmlns:p14="http://schemas.microsoft.com/office/powerpoint/2010/main" val="268610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FB2C67C-6291-DB24-E9F5-66E8E408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880"/>
            <a:ext cx="12192000" cy="15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9D80FEF-81FE-62B5-8375-18A54C60E323}"/>
              </a:ext>
            </a:extLst>
          </p:cNvPr>
          <p:cNvSpPr txBox="1"/>
          <p:nvPr/>
        </p:nvSpPr>
        <p:spPr>
          <a:xfrm>
            <a:off x="98713" y="87842"/>
            <a:ext cx="1195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Presentation Outline </a:t>
            </a:r>
            <a:endParaRPr lang="zh-CN" altLang="en-US" sz="4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Picture 3" descr="未标题-1 拷贝">
            <a:extLst>
              <a:ext uri="{FF2B5EF4-FFF2-40B4-BE49-F238E27FC236}">
                <a16:creationId xmlns:a16="http://schemas.microsoft.com/office/drawing/2014/main" id="{ADCBA759-2ABE-9F8F-D2F3-E8D530AC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未标题-21 拷贝">
            <a:extLst>
              <a:ext uri="{FF2B5EF4-FFF2-40B4-BE49-F238E27FC236}">
                <a16:creationId xmlns:a16="http://schemas.microsoft.com/office/drawing/2014/main" id="{2051643F-E721-2A5E-6E2C-6359B85C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6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>
            <a:extLst>
              <a:ext uri="{FF2B5EF4-FFF2-40B4-BE49-F238E27FC236}">
                <a16:creationId xmlns:a16="http://schemas.microsoft.com/office/drawing/2014/main" id="{9BF3013F-6A03-4DB5-2FD6-6AE48258D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079" y="1003065"/>
            <a:ext cx="1008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AEB5C6-EE34-489A-B348-204FAF8F76DD}"/>
              </a:ext>
            </a:extLst>
          </p:cNvPr>
          <p:cNvSpPr txBox="1"/>
          <p:nvPr/>
        </p:nvSpPr>
        <p:spPr>
          <a:xfrm>
            <a:off x="1974079" y="1726971"/>
            <a:ext cx="9502060" cy="261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Background and Research Motivation</a:t>
            </a:r>
          </a:p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Key Results and Scientific Analysis</a:t>
            </a:r>
          </a:p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Conclusions and Implications</a:t>
            </a:r>
          </a:p>
        </p:txBody>
      </p:sp>
    </p:spTree>
    <p:extLst>
      <p:ext uri="{BB962C8B-B14F-4D97-AF65-F5344CB8AC3E}">
        <p14:creationId xmlns:p14="http://schemas.microsoft.com/office/powerpoint/2010/main" val="297863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B04325-8816-2D97-7765-B71BB8019578}"/>
              </a:ext>
            </a:extLst>
          </p:cNvPr>
          <p:cNvSpPr/>
          <p:nvPr/>
        </p:nvSpPr>
        <p:spPr>
          <a:xfrm>
            <a:off x="1" y="5632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Context–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The Non-negligible Role of Particle Size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5A267F8-F5B7-47D2-A30A-66D42AC1B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B65BB71-2F82-430D-877C-F04AC030DC5F}"/>
              </a:ext>
            </a:extLst>
          </p:cNvPr>
          <p:cNvGrpSpPr/>
          <p:nvPr/>
        </p:nvGrpSpPr>
        <p:grpSpPr>
          <a:xfrm>
            <a:off x="247659" y="804818"/>
            <a:ext cx="11750292" cy="5845995"/>
            <a:chOff x="272442" y="1121258"/>
            <a:chExt cx="11409714" cy="500932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DDBA58F-D245-4E76-9576-416648569062}"/>
                </a:ext>
              </a:extLst>
            </p:cNvPr>
            <p:cNvGrpSpPr/>
            <p:nvPr/>
          </p:nvGrpSpPr>
          <p:grpSpPr>
            <a:xfrm>
              <a:off x="272442" y="1121258"/>
              <a:ext cx="11409714" cy="5009327"/>
              <a:chOff x="-424026" y="1412776"/>
              <a:chExt cx="8957019" cy="3672408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AF28A1F7-8CBC-441F-9044-D6044EE045A4}"/>
                  </a:ext>
                </a:extLst>
              </p:cNvPr>
              <p:cNvGrpSpPr/>
              <p:nvPr/>
            </p:nvGrpSpPr>
            <p:grpSpPr>
              <a:xfrm>
                <a:off x="-424026" y="1412776"/>
                <a:ext cx="8858953" cy="3672408"/>
                <a:chOff x="-208002" y="1412776"/>
                <a:chExt cx="8858953" cy="3672408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C5A58CE-20C5-4C1A-AE98-24C550D42EFE}"/>
                    </a:ext>
                  </a:extLst>
                </p:cNvPr>
                <p:cNvSpPr/>
                <p:nvPr/>
              </p:nvSpPr>
              <p:spPr>
                <a:xfrm>
                  <a:off x="-208002" y="1412776"/>
                  <a:ext cx="2744295" cy="367240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圆角矩形 6">
                  <a:extLst>
                    <a:ext uri="{FF2B5EF4-FFF2-40B4-BE49-F238E27FC236}">
                      <a16:creationId xmlns:a16="http://schemas.microsoft.com/office/drawing/2014/main" id="{8D20151D-7C27-4BA0-AB4F-D1E131ED764B}"/>
                    </a:ext>
                  </a:extLst>
                </p:cNvPr>
                <p:cNvSpPr/>
                <p:nvPr/>
              </p:nvSpPr>
              <p:spPr>
                <a:xfrm>
                  <a:off x="146610" y="3285608"/>
                  <a:ext cx="1794556" cy="418407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Particle Coagulation</a:t>
                  </a:r>
                  <a:endParaRPr lang="en-US" sz="2200" b="1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圆角矩形 7">
                  <a:extLst>
                    <a:ext uri="{FF2B5EF4-FFF2-40B4-BE49-F238E27FC236}">
                      <a16:creationId xmlns:a16="http://schemas.microsoft.com/office/drawing/2014/main" id="{6C365AD1-8896-4778-9659-04D0CC2D9875}"/>
                    </a:ext>
                  </a:extLst>
                </p:cNvPr>
                <p:cNvSpPr/>
                <p:nvPr/>
              </p:nvSpPr>
              <p:spPr>
                <a:xfrm>
                  <a:off x="146609" y="1493623"/>
                  <a:ext cx="1794556" cy="419867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Hygroscopic Growth</a:t>
                  </a:r>
                  <a:endParaRPr lang="en-US" sz="2200" b="1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52F2F716-3C75-4BD2-9BDC-22764B9630ED}"/>
                    </a:ext>
                  </a:extLst>
                </p:cNvPr>
                <p:cNvSpPr/>
                <p:nvPr/>
              </p:nvSpPr>
              <p:spPr>
                <a:xfrm>
                  <a:off x="2538191" y="1412776"/>
                  <a:ext cx="2654574" cy="367240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2DB70BD8-291E-4610-94BD-7EE3AC289944}"/>
                    </a:ext>
                  </a:extLst>
                </p:cNvPr>
                <p:cNvSpPr/>
                <p:nvPr/>
              </p:nvSpPr>
              <p:spPr>
                <a:xfrm>
                  <a:off x="5192766" y="1412776"/>
                  <a:ext cx="3458185" cy="367240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D9DE42F4-0282-4139-806C-B4605E76EC48}"/>
                  </a:ext>
                </a:extLst>
              </p:cNvPr>
              <p:cNvSpPr txBox="1"/>
              <p:nvPr/>
            </p:nvSpPr>
            <p:spPr>
              <a:xfrm>
                <a:off x="6687990" y="3241735"/>
                <a:ext cx="1825722" cy="4446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285750" indent="-285750">
                  <a:buFont typeface="Wingdings" panose="05000000000000000000" pitchFamily="2" charset="2"/>
                  <a:buChar char="Ø"/>
                  <a:defRPr sz="20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Aero–radiation</a:t>
                </a:r>
              </a:p>
              <a:p>
                <a:r>
                  <a:rPr lang="en-US" altLang="zh-CN" dirty="0"/>
                  <a:t>Aero–cloud</a:t>
                </a:r>
                <a:endParaRPr lang="en-US" dirty="0"/>
              </a:p>
            </p:txBody>
          </p:sp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F97CBC51-3392-489D-9A11-FC7C23D4B8AD}"/>
                  </a:ext>
                </a:extLst>
              </p:cNvPr>
              <p:cNvSpPr txBox="1"/>
              <p:nvPr/>
            </p:nvSpPr>
            <p:spPr>
              <a:xfrm>
                <a:off x="6666405" y="1455377"/>
                <a:ext cx="1866588" cy="4446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Haze Formation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Health risks</a:t>
                </a:r>
                <a:endParaRPr lang="en-US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847F71C-B289-4D33-B662-A1BC30721900}"/>
                </a:ext>
              </a:extLst>
            </p:cNvPr>
            <p:cNvGrpSpPr/>
            <p:nvPr/>
          </p:nvGrpSpPr>
          <p:grpSpPr>
            <a:xfrm>
              <a:off x="3827075" y="1124334"/>
              <a:ext cx="3290042" cy="4921350"/>
              <a:chOff x="4439304" y="1151084"/>
              <a:chExt cx="3290042" cy="492135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CBCE2CE-6615-4DEC-AF55-D3C1B55D4CE3}"/>
                  </a:ext>
                </a:extLst>
              </p:cNvPr>
              <p:cNvGrpSpPr/>
              <p:nvPr/>
            </p:nvGrpSpPr>
            <p:grpSpPr>
              <a:xfrm>
                <a:off x="4439304" y="3076811"/>
                <a:ext cx="531834" cy="901641"/>
                <a:chOff x="2840728" y="3071384"/>
                <a:chExt cx="531834" cy="901641"/>
              </a:xfrm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62325925-8E45-4FC2-BAF2-DF71A7EEDAE3}"/>
                    </a:ext>
                  </a:extLst>
                </p:cNvPr>
                <p:cNvSpPr/>
                <p:nvPr/>
              </p:nvSpPr>
              <p:spPr>
                <a:xfrm>
                  <a:off x="2840728" y="3471395"/>
                  <a:ext cx="153023" cy="10162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3" name="连接符: 曲线 22">
                  <a:extLst>
                    <a:ext uri="{FF2B5EF4-FFF2-40B4-BE49-F238E27FC236}">
                      <a16:creationId xmlns:a16="http://schemas.microsoft.com/office/drawing/2014/main" id="{8300A90D-CA7A-4F08-9851-9D4379867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3371525" y="3071384"/>
                  <a:ext cx="1037" cy="901641"/>
                </a:xfrm>
                <a:prstGeom prst="curvedConnector3">
                  <a:avLst>
                    <a:gd name="adj1" fmla="val -33999132"/>
                  </a:avLst>
                </a:prstGeom>
                <a:ln w="66675">
                  <a:solidFill>
                    <a:srgbClr val="92D050"/>
                  </a:solidFill>
                  <a:headEnd type="triangle"/>
                  <a:tailEnd type="triangle"/>
                </a:ln>
                <a:effectLst>
                  <a:glow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BEA7BBB-FBF6-460B-9719-B8BBE5B48C57}"/>
                  </a:ext>
                </a:extLst>
              </p:cNvPr>
              <p:cNvGrpSpPr/>
              <p:nvPr/>
            </p:nvGrpSpPr>
            <p:grpSpPr>
              <a:xfrm>
                <a:off x="7113477" y="3066302"/>
                <a:ext cx="615869" cy="901641"/>
                <a:chOff x="5011760" y="3058450"/>
                <a:chExt cx="473759" cy="901641"/>
              </a:xfrm>
            </p:grpSpPr>
            <p:cxnSp>
              <p:nvCxnSpPr>
                <p:cNvPr id="20" name="连接符: 曲线 19">
                  <a:extLst>
                    <a:ext uri="{FF2B5EF4-FFF2-40B4-BE49-F238E27FC236}">
                      <a16:creationId xmlns:a16="http://schemas.microsoft.com/office/drawing/2014/main" id="{290187C7-87CF-4853-9E95-CD65F9A6CA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1760" y="3058450"/>
                  <a:ext cx="23603" cy="901641"/>
                </a:xfrm>
                <a:prstGeom prst="curvedConnector3">
                  <a:avLst>
                    <a:gd name="adj1" fmla="val 981600"/>
                  </a:avLst>
                </a:prstGeom>
                <a:ln w="66675">
                  <a:solidFill>
                    <a:srgbClr val="92D050"/>
                  </a:solidFill>
                  <a:headEnd type="none"/>
                  <a:tailEnd type="non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箭头: 右 20">
                  <a:extLst>
                    <a:ext uri="{FF2B5EF4-FFF2-40B4-BE49-F238E27FC236}">
                      <a16:creationId xmlns:a16="http://schemas.microsoft.com/office/drawing/2014/main" id="{2A05F962-A60D-45F6-98FA-BDA2FC5D1B86}"/>
                    </a:ext>
                  </a:extLst>
                </p:cNvPr>
                <p:cNvSpPr/>
                <p:nvPr/>
              </p:nvSpPr>
              <p:spPr>
                <a:xfrm>
                  <a:off x="5267345" y="3413880"/>
                  <a:ext cx="218174" cy="204052"/>
                </a:xfrm>
                <a:prstGeom prst="rightArrow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BCEB30D4-B9FE-401D-88AC-C2455BEF69B5}"/>
                  </a:ext>
                </a:extLst>
              </p:cNvPr>
              <p:cNvGrpSpPr/>
              <p:nvPr/>
            </p:nvGrpSpPr>
            <p:grpSpPr>
              <a:xfrm>
                <a:off x="4598443" y="2502881"/>
                <a:ext cx="2998319" cy="2086893"/>
                <a:chOff x="4620981" y="2695221"/>
                <a:chExt cx="2259947" cy="1593709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5F129EE1-5613-4972-911B-179487A2259C}"/>
                    </a:ext>
                  </a:extLst>
                </p:cNvPr>
                <p:cNvSpPr/>
                <p:nvPr/>
              </p:nvSpPr>
              <p:spPr>
                <a:xfrm>
                  <a:off x="4810060" y="2695221"/>
                  <a:ext cx="1788364" cy="159370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BF3FEB90-36F9-4819-AB4F-555BB7BD071A}"/>
                    </a:ext>
                  </a:extLst>
                </p:cNvPr>
                <p:cNvSpPr txBox="1"/>
                <p:nvPr/>
              </p:nvSpPr>
              <p:spPr>
                <a:xfrm>
                  <a:off x="4620981" y="3065110"/>
                  <a:ext cx="2259947" cy="785471"/>
                </a:xfrm>
                <a:prstGeom prst="rect">
                  <a:avLst/>
                </a:prstGeom>
                <a:noFill/>
                <a:ln w="22225" cmpd="dbl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000"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</a:lstStyle>
                <a:p>
                  <a:r>
                    <a:rPr lang="en-US" altLang="zh-CN" sz="36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Aerosol </a:t>
                  </a:r>
                </a:p>
                <a:p>
                  <a:r>
                    <a:rPr lang="en-US" altLang="zh-CN" sz="36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Radii</a:t>
                  </a:r>
                  <a:endParaRPr 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0FAA373-4328-44A4-93BC-21AFEBCE48BE}"/>
                  </a:ext>
                </a:extLst>
              </p:cNvPr>
              <p:cNvSpPr txBox="1"/>
              <p:nvPr/>
            </p:nvSpPr>
            <p:spPr>
              <a:xfrm>
                <a:off x="5274611" y="1151084"/>
                <a:ext cx="1532471" cy="1397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Emission: primary and secondary</a:t>
                </a:r>
                <a:r>
                  <a:rPr lang="en-US" altLang="zh-CN" sz="2000" b="1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……</a:t>
                </a:r>
                <a:endPara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143743-6ECC-485A-A026-DC5506C918D2}"/>
                  </a:ext>
                </a:extLst>
              </p:cNvPr>
              <p:cNvSpPr txBox="1"/>
              <p:nvPr/>
            </p:nvSpPr>
            <p:spPr>
              <a:xfrm>
                <a:off x="5198081" y="4674675"/>
                <a:ext cx="1827417" cy="1397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Modes: nucleation, accumulation, coarse</a:t>
                </a:r>
              </a:p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……</a:t>
                </a:r>
                <a:endPara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圆角矩形 7">
            <a:extLst>
              <a:ext uri="{FF2B5EF4-FFF2-40B4-BE49-F238E27FC236}">
                <a16:creationId xmlns:a16="http://schemas.microsoft.com/office/drawing/2014/main" id="{B63837DD-FCCB-4DB3-8F1A-B32C08A9DBBF}"/>
              </a:ext>
            </a:extLst>
          </p:cNvPr>
          <p:cNvSpPr/>
          <p:nvPr/>
        </p:nvSpPr>
        <p:spPr>
          <a:xfrm>
            <a:off x="7374631" y="901239"/>
            <a:ext cx="2202948" cy="6683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Environmental Health</a:t>
            </a:r>
            <a:endParaRPr lang="en-US" sz="2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圆角矩形 7">
            <a:extLst>
              <a:ext uri="{FF2B5EF4-FFF2-40B4-BE49-F238E27FC236}">
                <a16:creationId xmlns:a16="http://schemas.microsoft.com/office/drawing/2014/main" id="{849260BF-927F-470E-B2EF-3A5C7002DBF3}"/>
              </a:ext>
            </a:extLst>
          </p:cNvPr>
          <p:cNvSpPr/>
          <p:nvPr/>
        </p:nvSpPr>
        <p:spPr>
          <a:xfrm>
            <a:off x="7374631" y="3786123"/>
            <a:ext cx="2202947" cy="6660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Radiative Forcing</a:t>
            </a:r>
            <a:endParaRPr lang="en-US" sz="2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EA897E7-9FA7-42D1-B758-3AF74024912C}"/>
              </a:ext>
            </a:extLst>
          </p:cNvPr>
          <p:cNvGrpSpPr/>
          <p:nvPr/>
        </p:nvGrpSpPr>
        <p:grpSpPr>
          <a:xfrm>
            <a:off x="914400" y="1669773"/>
            <a:ext cx="2152651" cy="1759227"/>
            <a:chOff x="1384669" y="2828406"/>
            <a:chExt cx="7070222" cy="3893010"/>
          </a:xfrm>
        </p:grpSpPr>
        <p:grpSp>
          <p:nvGrpSpPr>
            <p:cNvPr id="35" name="Group 38">
              <a:extLst>
                <a:ext uri="{FF2B5EF4-FFF2-40B4-BE49-F238E27FC236}">
                  <a16:creationId xmlns:a16="http://schemas.microsoft.com/office/drawing/2014/main" id="{AA6AD67B-7A24-407D-ADB3-8EC066FCE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669" y="2828406"/>
              <a:ext cx="6638971" cy="3893010"/>
              <a:chOff x="99" y="65"/>
              <a:chExt cx="3725" cy="2166"/>
            </a:xfrm>
          </p:grpSpPr>
          <p:pic>
            <p:nvPicPr>
              <p:cNvPr id="40" name="Picture 36">
                <a:extLst>
                  <a:ext uri="{FF2B5EF4-FFF2-40B4-BE49-F238E27FC236}">
                    <a16:creationId xmlns:a16="http://schemas.microsoft.com/office/drawing/2014/main" id="{B44EA70E-F26D-48AD-A2D1-262C967CA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4"/>
              <a:stretch/>
            </p:blipFill>
            <p:spPr bwMode="auto">
              <a:xfrm>
                <a:off x="99" y="65"/>
                <a:ext cx="3710" cy="2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842DE6C1-9989-4FD5-B332-98382E316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00"/>
                <a:ext cx="20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68580" tIns="96331" rIns="168580" bIns="96331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0" lang="en-US" altLang="zh-CN" sz="1467" b="1" dirty="0">
                    <a:latin typeface="Tahoma" panose="020B0604030504040204" pitchFamily="34" charset="0"/>
                    <a:cs typeface="Tahoma" panose="020B0604030504040204" pitchFamily="34" charset="0"/>
                    <a:sym typeface="Tahoma" panose="020B0604030504040204" pitchFamily="34" charset="0"/>
                  </a:rPr>
                  <a:t>Köhler curve</a:t>
                </a:r>
              </a:p>
            </p:txBody>
          </p:sp>
        </p:grpSp>
        <p:sp>
          <p:nvSpPr>
            <p:cNvPr id="36" name="AutoShape 39">
              <a:extLst>
                <a:ext uri="{FF2B5EF4-FFF2-40B4-BE49-F238E27FC236}">
                  <a16:creationId xmlns:a16="http://schemas.microsoft.com/office/drawing/2014/main" id="{12D32D2F-EEA2-4C65-8300-333768BC1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33" y="4211285"/>
              <a:ext cx="4322015" cy="6039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764" y="1440"/>
                    <a:pt x="1646" y="2469"/>
                    <a:pt x="3528" y="7200"/>
                  </a:cubicBezTo>
                  <a:cubicBezTo>
                    <a:pt x="5410" y="11931"/>
                    <a:pt x="5782" y="12909"/>
                    <a:pt x="7566" y="15017"/>
                  </a:cubicBezTo>
                  <a:cubicBezTo>
                    <a:pt x="9350" y="17126"/>
                    <a:pt x="11888" y="18874"/>
                    <a:pt x="14230" y="19954"/>
                  </a:cubicBezTo>
                  <a:cubicBezTo>
                    <a:pt x="16661" y="20983"/>
                    <a:pt x="20061" y="21240"/>
                    <a:pt x="21600" y="21600"/>
                  </a:cubicBezTo>
                </a:path>
              </a:pathLst>
            </a:custGeom>
            <a:solidFill>
              <a:schemeClr val="accent1">
                <a:alpha val="0"/>
              </a:schemeClr>
            </a:solidFill>
            <a:ln w="108373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 sz="2400"/>
            </a:p>
          </p:txBody>
        </p:sp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26B95963-0F55-4140-BCD0-076ACDDF4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353" y="4748695"/>
              <a:ext cx="4433538" cy="55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168580" tIns="96331" rIns="168580" bIns="96331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ahoma" panose="020B0604030504040204" pitchFamily="34" charset="0"/>
                  <a:sym typeface="Tahoma" panose="020B0604030504040204" pitchFamily="34" charset="0"/>
                </a:rPr>
                <a:t>“</a:t>
              </a:r>
              <a:r>
                <a:rPr kumimoji="0" lang="en-US" altLang="zh-CN" sz="1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iti SC Light" charset="-122"/>
                  <a:sym typeface="Heiti SC Light" charset="-122"/>
                </a:rPr>
                <a:t>activated</a:t>
              </a:r>
              <a:r>
                <a:rPr kumimoji="0" lang="zh-CN" altLang="en-US" sz="1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ahoma" panose="020B0604030504040204" pitchFamily="34" charset="0"/>
                  <a:sym typeface="Tahoma" panose="020B0604030504040204" pitchFamily="34" charset="0"/>
                </a:rPr>
                <a:t>”</a:t>
              </a:r>
              <a:endParaRPr kumimoji="0" lang="en-US" altLang="zh-CN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 algn="ctr"/>
              <a:r>
                <a:rPr kumimoji="0" lang="en-US" altLang="zh-CN" sz="1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iti SC Light" charset="-122"/>
                  <a:sym typeface="Heiti SC Light" charset="-122"/>
                </a:rPr>
                <a:t>droplets</a:t>
              </a:r>
              <a:endParaRPr kumimoji="0" lang="zh-CN" altLang="en-US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iti SC Light" charset="-122"/>
                <a:sym typeface="Heiti SC Light" charset="-122"/>
              </a:endParaRPr>
            </a:p>
          </p:txBody>
        </p: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B78A78D1-D40E-4E9D-9287-3D28F8B0D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719" y="3617129"/>
              <a:ext cx="2629304" cy="49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8580" tIns="96331" rIns="168580" bIns="96331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200" b="1" dirty="0">
                  <a:solidFill>
                    <a:srgbClr val="FF3300"/>
                  </a:solidFill>
                  <a:latin typeface="Heiti SC Light" charset="-122"/>
                  <a:sym typeface="Heiti SC Light" charset="-122"/>
                </a:rPr>
                <a:t>Haze</a:t>
              </a:r>
              <a:endParaRPr kumimoji="0" lang="zh-CN" altLang="en-US" sz="1200" b="1" dirty="0">
                <a:solidFill>
                  <a:srgbClr val="FF3300"/>
                </a:solidFill>
                <a:latin typeface="Heiti SC Light" charset="-122"/>
                <a:sym typeface="Heiti SC Light" charset="-122"/>
              </a:endParaRPr>
            </a:p>
          </p:txBody>
        </p:sp>
        <p:sp>
          <p:nvSpPr>
            <p:cNvPr id="39" name="AutoShape 42">
              <a:extLst>
                <a:ext uri="{FF2B5EF4-FFF2-40B4-BE49-F238E27FC236}">
                  <a16:creationId xmlns:a16="http://schemas.microsoft.com/office/drawing/2014/main" id="{E5972789-625C-43A1-AD4D-2BEA7B5B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640" y="4258016"/>
              <a:ext cx="743208" cy="20597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47" y="18525"/>
                    <a:pt x="4659" y="6353"/>
                    <a:pt x="11012" y="3176"/>
                  </a:cubicBezTo>
                  <a:cubicBezTo>
                    <a:pt x="17365" y="0"/>
                    <a:pt x="19059" y="173"/>
                    <a:pt x="21600" y="0"/>
                  </a:cubicBezTo>
                </a:path>
              </a:pathLst>
            </a:custGeom>
            <a:solidFill>
              <a:schemeClr val="accent2">
                <a:alpha val="0"/>
              </a:schemeClr>
            </a:solidFill>
            <a:ln w="108373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 sz="2400" dirty="0"/>
            </a:p>
          </p:txBody>
        </p:sp>
      </p:grpSp>
      <p:sp>
        <p:nvSpPr>
          <p:cNvPr id="42" name="TextBox 19">
            <a:extLst>
              <a:ext uri="{FF2B5EF4-FFF2-40B4-BE49-F238E27FC236}">
                <a16:creationId xmlns:a16="http://schemas.microsoft.com/office/drawing/2014/main" id="{CFD8BEE1-6830-4D66-B724-8C80B5B3316D}"/>
              </a:ext>
            </a:extLst>
          </p:cNvPr>
          <p:cNvSpPr txBox="1"/>
          <p:nvPr/>
        </p:nvSpPr>
        <p:spPr>
          <a:xfrm>
            <a:off x="153581" y="3434433"/>
            <a:ext cx="373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(Aerosol growth due to water uptake)</a:t>
            </a:r>
            <a:endParaRPr lang="en-US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62161E27-E2FF-4776-8D4A-7B38999E6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16"/>
          <a:stretch/>
        </p:blipFill>
        <p:spPr>
          <a:xfrm>
            <a:off x="930096" y="4513784"/>
            <a:ext cx="2020823" cy="1535267"/>
          </a:xfrm>
          <a:prstGeom prst="rect">
            <a:avLst/>
          </a:prstGeom>
        </p:spPr>
      </p:pic>
      <p:sp>
        <p:nvSpPr>
          <p:cNvPr id="44" name="TextBox 19">
            <a:extLst>
              <a:ext uri="{FF2B5EF4-FFF2-40B4-BE49-F238E27FC236}">
                <a16:creationId xmlns:a16="http://schemas.microsoft.com/office/drawing/2014/main" id="{1A813C0C-AC08-40A2-AC14-230FB62487E9}"/>
              </a:ext>
            </a:extLst>
          </p:cNvPr>
          <p:cNvSpPr txBox="1"/>
          <p:nvPr/>
        </p:nvSpPr>
        <p:spPr>
          <a:xfrm>
            <a:off x="436392" y="6006843"/>
            <a:ext cx="3222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(Breakup behavior of aerosols)</a:t>
            </a:r>
            <a:endParaRPr lang="en-US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37E0345A-0A06-4A71-90E6-B67E5F28DE96}"/>
              </a:ext>
            </a:extLst>
          </p:cNvPr>
          <p:cNvSpPr txBox="1"/>
          <p:nvPr/>
        </p:nvSpPr>
        <p:spPr>
          <a:xfrm>
            <a:off x="120462" y="6297982"/>
            <a:ext cx="4066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5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Seinfeid</a:t>
            </a:r>
            <a:r>
              <a:rPr lang="en-US" altLang="zh-CN" sz="15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&amp; </a:t>
            </a:r>
            <a:r>
              <a:rPr lang="en-US" altLang="zh-CN" sz="15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Pandis</a:t>
            </a:r>
            <a:r>
              <a:rPr lang="en-US" altLang="zh-CN" sz="15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Atmos.</a:t>
            </a:r>
            <a:r>
              <a:rPr lang="zh-CN" altLang="en-US" sz="15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Chem.</a:t>
            </a:r>
            <a:r>
              <a:rPr lang="zh-CN" altLang="en-US" sz="15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Phys.)</a:t>
            </a:r>
            <a:endParaRPr lang="en-US" sz="15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E8E2899-0225-40A1-A141-5C0C10196AAB}"/>
              </a:ext>
            </a:extLst>
          </p:cNvPr>
          <p:cNvGrpSpPr/>
          <p:nvPr/>
        </p:nvGrpSpPr>
        <p:grpSpPr>
          <a:xfrm>
            <a:off x="7632189" y="1801467"/>
            <a:ext cx="4160316" cy="1422660"/>
            <a:chOff x="7626294" y="1795164"/>
            <a:chExt cx="4160316" cy="1422660"/>
          </a:xfrm>
        </p:grpSpPr>
        <p:pic>
          <p:nvPicPr>
            <p:cNvPr id="47" name="Picture 2" descr="Fig. 1">
              <a:extLst>
                <a:ext uri="{FF2B5EF4-FFF2-40B4-BE49-F238E27FC236}">
                  <a16:creationId xmlns:a16="http://schemas.microsoft.com/office/drawing/2014/main" id="{46322CE8-6CAF-4172-AD21-B544529091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99"/>
            <a:stretch/>
          </p:blipFill>
          <p:spPr bwMode="auto">
            <a:xfrm>
              <a:off x="7626294" y="1795164"/>
              <a:ext cx="2078729" cy="142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Fig. 1">
              <a:extLst>
                <a:ext uri="{FF2B5EF4-FFF2-40B4-BE49-F238E27FC236}">
                  <a16:creationId xmlns:a16="http://schemas.microsoft.com/office/drawing/2014/main" id="{E2BB354D-2100-4EF4-80C8-C34B8E28F0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99"/>
            <a:stretch/>
          </p:blipFill>
          <p:spPr bwMode="auto">
            <a:xfrm>
              <a:off x="9707881" y="1795164"/>
              <a:ext cx="2078729" cy="142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19">
            <a:extLst>
              <a:ext uri="{FF2B5EF4-FFF2-40B4-BE49-F238E27FC236}">
                <a16:creationId xmlns:a16="http://schemas.microsoft.com/office/drawing/2014/main" id="{F49053E5-5E1F-4385-9F82-163AF7979496}"/>
              </a:ext>
            </a:extLst>
          </p:cNvPr>
          <p:cNvSpPr txBox="1"/>
          <p:nvPr/>
        </p:nvSpPr>
        <p:spPr>
          <a:xfrm>
            <a:off x="8138840" y="3242900"/>
            <a:ext cx="314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400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Pye</a:t>
            </a: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et al., </a:t>
            </a:r>
            <a:r>
              <a:rPr lang="en-US" altLang="zh-CN" sz="1400" b="1" i="1" dirty="0">
                <a:latin typeface="Arial" panose="020B0604020202020204" pitchFamily="34" charset="0"/>
                <a:ea typeface="黑体" panose="02010609060101010101" pitchFamily="49" charset="-122"/>
              </a:rPr>
              <a:t>Nat. </a:t>
            </a:r>
            <a:r>
              <a:rPr lang="en-US" altLang="zh-CN" sz="1400" b="1" i="1" dirty="0" err="1">
                <a:latin typeface="Arial" panose="020B0604020202020204" pitchFamily="34" charset="0"/>
                <a:ea typeface="黑体" panose="02010609060101010101" pitchFamily="49" charset="-122"/>
              </a:rPr>
              <a:t>Commun</a:t>
            </a:r>
            <a:r>
              <a:rPr lang="en-US" altLang="zh-CN" sz="1400" b="1" i="1" dirty="0">
                <a:latin typeface="Arial" panose="020B0604020202020204" pitchFamily="34" charset="0"/>
                <a:ea typeface="黑体" panose="02010609060101010101" pitchFamily="49" charset="-122"/>
              </a:rPr>
              <a:t>., </a:t>
            </a: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2021</a:t>
            </a:r>
            <a:r>
              <a:rPr lang="en-US" altLang="zh-CN" sz="1400" b="1" i="1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sz="1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080B037B-D9A5-46E7-91E5-51B0665993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28552" r="8689" b="27542"/>
          <a:stretch/>
        </p:blipFill>
        <p:spPr>
          <a:xfrm>
            <a:off x="7636738" y="4501373"/>
            <a:ext cx="4155767" cy="1543060"/>
          </a:xfrm>
          <a:prstGeom prst="rect">
            <a:avLst/>
          </a:prstGeom>
        </p:spPr>
      </p:pic>
      <p:sp>
        <p:nvSpPr>
          <p:cNvPr id="52" name="TextBox 19">
            <a:extLst>
              <a:ext uri="{FF2B5EF4-FFF2-40B4-BE49-F238E27FC236}">
                <a16:creationId xmlns:a16="http://schemas.microsoft.com/office/drawing/2014/main" id="{620690AF-9C97-4A00-8F34-12E62173A09A}"/>
              </a:ext>
            </a:extLst>
          </p:cNvPr>
          <p:cNvSpPr txBox="1"/>
          <p:nvPr/>
        </p:nvSpPr>
        <p:spPr>
          <a:xfrm>
            <a:off x="7831497" y="6006843"/>
            <a:ext cx="398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(Aerosol–Cloud–Radiation Interaction)</a:t>
            </a:r>
            <a:endParaRPr lang="en-US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D01D1B8F-C4C9-459D-B8F2-F3937C5CA812}"/>
              </a:ext>
            </a:extLst>
          </p:cNvPr>
          <p:cNvSpPr txBox="1"/>
          <p:nvPr/>
        </p:nvSpPr>
        <p:spPr>
          <a:xfrm>
            <a:off x="7924375" y="6305677"/>
            <a:ext cx="383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</a:rPr>
              <a:t>Li et al.</a:t>
            </a:r>
            <a:r>
              <a:rPr lang="en-US" altLang="zh-CN" sz="1400" b="1" i="1" dirty="0">
                <a:latin typeface="Arial" panose="020B0604020202020204" pitchFamily="34" charset="0"/>
                <a:ea typeface="黑体" panose="02010609060101010101" pitchFamily="49" charset="-122"/>
              </a:rPr>
              <a:t>, Nat. Rev. Earth Environ., </a:t>
            </a:r>
            <a:r>
              <a:rPr lang="en-US" altLang="zh-CN" sz="1400" b="1" dirty="0">
                <a:latin typeface="Arial" panose="020B0604020202020204" pitchFamily="34" charset="0"/>
                <a:ea typeface="黑体" panose="02010609060101010101" pitchFamily="49" charset="-122"/>
              </a:rPr>
              <a:t>2022</a:t>
            </a:r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sz="1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0E2282-4C59-4EA0-970B-19C7326E5E6F}"/>
              </a:ext>
            </a:extLst>
          </p:cNvPr>
          <p:cNvSpPr/>
          <p:nvPr/>
        </p:nvSpPr>
        <p:spPr>
          <a:xfrm>
            <a:off x="7642517" y="1798985"/>
            <a:ext cx="1726142" cy="13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8B3774-64F6-46D4-9991-01193D0A8E21}"/>
              </a:ext>
            </a:extLst>
          </p:cNvPr>
          <p:cNvSpPr/>
          <p:nvPr/>
        </p:nvSpPr>
        <p:spPr>
          <a:xfrm>
            <a:off x="7390143" y="1758714"/>
            <a:ext cx="208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Cardiovascular Mortality Rate </a:t>
            </a:r>
            <a:endParaRPr lang="zh-CN" altLang="en-US" sz="12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D00C2C0-47A1-4127-8F03-AB907F2AEF19}"/>
              </a:ext>
            </a:extLst>
          </p:cNvPr>
          <p:cNvSpPr/>
          <p:nvPr/>
        </p:nvSpPr>
        <p:spPr>
          <a:xfrm>
            <a:off x="9828311" y="1852960"/>
            <a:ext cx="1726142" cy="13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B4A0A666-8077-4393-8150-70FA5421C382}"/>
              </a:ext>
            </a:extLst>
          </p:cNvPr>
          <p:cNvSpPr txBox="1"/>
          <p:nvPr/>
        </p:nvSpPr>
        <p:spPr>
          <a:xfrm>
            <a:off x="9668176" y="1735857"/>
            <a:ext cx="221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Secondary Organic Aerosol Concentration</a:t>
            </a:r>
            <a:endParaRPr lang="en-US" sz="1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1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B04325-8816-2D97-7765-B71BB8019578}"/>
              </a:ext>
            </a:extLst>
          </p:cNvPr>
          <p:cNvSpPr/>
          <p:nvPr/>
        </p:nvSpPr>
        <p:spPr>
          <a:xfrm>
            <a:off x="0" y="9432"/>
            <a:ext cx="12191999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Context– 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Highly Uncertain Radiative Effects of Dust Aerosols</a:t>
            </a:r>
            <a:endParaRPr lang="zh-CN" altLang="en-US" sz="25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740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2/13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0362C1-0852-4B6E-A01F-0A45ADC22F01}"/>
              </a:ext>
            </a:extLst>
          </p:cNvPr>
          <p:cNvSpPr txBox="1"/>
          <p:nvPr/>
        </p:nvSpPr>
        <p:spPr>
          <a:xfrm>
            <a:off x="147720" y="5818327"/>
            <a:ext cx="1122929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Left panel: Global mean top-of-atmosphere direct radiative effect, total radiative effect, and radiative forcing of dust aerosols (with 90% confidence intervals);</a:t>
            </a:r>
            <a:b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Right panel: Longwave and shortwave radiative effects of dust aerosols (</a:t>
            </a:r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Kok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et al., Nat. Rev. Earth Environ., 2023)</a:t>
            </a: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9F74AA3-FF2A-433D-8A6E-76D83F9081E7}"/>
              </a:ext>
            </a:extLst>
          </p:cNvPr>
          <p:cNvGrpSpPr>
            <a:grpSpLocks noChangeAspect="1"/>
          </p:cNvGrpSpPr>
          <p:nvPr/>
        </p:nvGrpSpPr>
        <p:grpSpPr>
          <a:xfrm>
            <a:off x="735950" y="1849608"/>
            <a:ext cx="4368013" cy="4018635"/>
            <a:chOff x="68988" y="905487"/>
            <a:chExt cx="3806986" cy="350248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7D0D5AF-401E-48AC-B2A8-D7CE29ABE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2214"/>
            <a:stretch/>
          </p:blipFill>
          <p:spPr>
            <a:xfrm>
              <a:off x="231917" y="905487"/>
              <a:ext cx="3644057" cy="185327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BA6BC3E-32D2-4D7E-B2D4-55D4BDC04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44"/>
            <a:stretch/>
          </p:blipFill>
          <p:spPr>
            <a:xfrm>
              <a:off x="68988" y="2758761"/>
              <a:ext cx="3504606" cy="1649208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F243C6E-4894-4085-97AE-076AC5FA4640}"/>
              </a:ext>
            </a:extLst>
          </p:cNvPr>
          <p:cNvSpPr txBox="1"/>
          <p:nvPr/>
        </p:nvSpPr>
        <p:spPr>
          <a:xfrm>
            <a:off x="27591" y="804632"/>
            <a:ext cx="11798178" cy="94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The global effective radiative effect of dust is approximately −0.2 ± 0.5 W m⁻², with a direct radiative effect of about −0.15 ± 0.35 W m⁻².</a:t>
            </a:r>
            <a:endParaRPr lang="zh-CN" altLang="en-US" sz="2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2AC90D3-4572-40F3-955F-F6B17A102E54}"/>
              </a:ext>
            </a:extLst>
          </p:cNvPr>
          <p:cNvGrpSpPr/>
          <p:nvPr/>
        </p:nvGrpSpPr>
        <p:grpSpPr>
          <a:xfrm>
            <a:off x="5574990" y="2063107"/>
            <a:ext cx="5973415" cy="3505921"/>
            <a:chOff x="5086550" y="2234969"/>
            <a:chExt cx="5973415" cy="350592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5220768-897F-49F3-98DE-0051F7B4913C}"/>
                </a:ext>
              </a:extLst>
            </p:cNvPr>
            <p:cNvSpPr txBox="1"/>
            <p:nvPr/>
          </p:nvSpPr>
          <p:spPr>
            <a:xfrm>
              <a:off x="5154692" y="5371558"/>
              <a:ext cx="3198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(+0.10 W m</a:t>
              </a:r>
              <a:r>
                <a:rPr lang="en-US" altLang="zh-CN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-2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to +0.40 W m</a:t>
              </a:r>
              <a:r>
                <a:rPr lang="en-US" altLang="zh-CN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-2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75B5CDE-270D-42AB-A6E4-FFB402102B3F}"/>
                </a:ext>
              </a:extLst>
            </p:cNvPr>
            <p:cNvGrpSpPr/>
            <p:nvPr/>
          </p:nvGrpSpPr>
          <p:grpSpPr>
            <a:xfrm>
              <a:off x="5086550" y="2234969"/>
              <a:ext cx="5973415" cy="3423605"/>
              <a:chOff x="5028236" y="2338330"/>
              <a:chExt cx="5973415" cy="3423605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D5D22138-0402-4992-9D1C-D214D277C4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395" r="7600" b="45730"/>
              <a:stretch/>
            </p:blipFill>
            <p:spPr>
              <a:xfrm>
                <a:off x="8294996" y="4103694"/>
                <a:ext cx="2706655" cy="1658241"/>
              </a:xfrm>
              <a:prstGeom prst="rect">
                <a:avLst/>
              </a:prstGeom>
            </p:spPr>
          </p:pic>
          <p:graphicFrame>
            <p:nvGraphicFramePr>
              <p:cNvPr id="19" name="图示 18">
                <a:extLst>
                  <a:ext uri="{FF2B5EF4-FFF2-40B4-BE49-F238E27FC236}">
                    <a16:creationId xmlns:a16="http://schemas.microsoft.com/office/drawing/2014/main" id="{27E0B554-8F08-4923-B144-70DDA1AAECD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837865"/>
                  </p:ext>
                </p:extLst>
              </p:nvPr>
            </p:nvGraphicFramePr>
            <p:xfrm>
              <a:off x="5028236" y="2688638"/>
              <a:ext cx="3266760" cy="28136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49E57C65-0ED6-4BA4-9F86-C84547A251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701" r="48554" b="45730"/>
              <a:stretch/>
            </p:blipFill>
            <p:spPr>
              <a:xfrm>
                <a:off x="8123609" y="2338330"/>
                <a:ext cx="2706655" cy="1628833"/>
              </a:xfrm>
              <a:prstGeom prst="rect">
                <a:avLst/>
              </a:prstGeom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3A497DC-2D2B-44E1-A7B7-5BDA1734232E}"/>
                  </a:ext>
                </a:extLst>
              </p:cNvPr>
              <p:cNvSpPr txBox="1"/>
              <p:nvPr/>
            </p:nvSpPr>
            <p:spPr>
              <a:xfrm>
                <a:off x="6917061" y="4726129"/>
                <a:ext cx="104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+0.15 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26733F3-71F7-4D0D-B33F-74B0E5818905}"/>
                  </a:ext>
                </a:extLst>
              </p:cNvPr>
              <p:cNvSpPr txBox="1"/>
              <p:nvPr/>
            </p:nvSpPr>
            <p:spPr>
              <a:xfrm>
                <a:off x="5351049" y="3056755"/>
                <a:ext cx="897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-0.40 </a:t>
                </a: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5EA17BC-1DEE-4CA4-9FF6-678907B96AA3}"/>
                </a:ext>
              </a:extLst>
            </p:cNvPr>
            <p:cNvSpPr txBox="1"/>
            <p:nvPr/>
          </p:nvSpPr>
          <p:spPr>
            <a:xfrm>
              <a:off x="5206314" y="2236201"/>
              <a:ext cx="3027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(-0.70 W m</a:t>
              </a:r>
              <a:r>
                <a:rPr lang="en-US" altLang="zh-CN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-2</a:t>
              </a:r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to -0.10 W m</a:t>
              </a:r>
              <a:r>
                <a:rPr lang="en-US" altLang="zh-CN" baseline="30000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-2</a:t>
              </a:r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  <a:endPara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0C44A604-7E83-48DE-A3BA-80B9F7908A73}"/>
              </a:ext>
            </a:extLst>
          </p:cNvPr>
          <p:cNvSpPr/>
          <p:nvPr/>
        </p:nvSpPr>
        <p:spPr>
          <a:xfrm>
            <a:off x="8611149" y="1339830"/>
            <a:ext cx="3167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en-US" altLang="zh-CN" sz="1600" b="1" dirty="0" err="1">
                <a:latin typeface="Arial" panose="020B0604020202020204" pitchFamily="34" charset="0"/>
                <a:ea typeface="黑体" panose="02010609060101010101" pitchFamily="49" charset="-122"/>
              </a:rPr>
              <a:t>Kok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 et al., </a:t>
            </a:r>
            <a:r>
              <a:rPr lang="en-US" altLang="zh-CN" sz="1600" b="1" i="1" dirty="0">
                <a:latin typeface="Arial" panose="020B0604020202020204" pitchFamily="34" charset="0"/>
                <a:ea typeface="黑体" panose="02010609060101010101" pitchFamily="49" charset="-122"/>
              </a:rPr>
              <a:t>Nat. </a:t>
            </a:r>
            <a:r>
              <a:rPr lang="en-US" altLang="zh-CN" sz="1600" b="1" i="1" dirty="0" err="1">
                <a:latin typeface="Arial" panose="020B0604020202020204" pitchFamily="34" charset="0"/>
                <a:ea typeface="黑体" panose="02010609060101010101" pitchFamily="49" charset="-122"/>
              </a:rPr>
              <a:t>Geosci</a:t>
            </a:r>
            <a:r>
              <a:rPr lang="en-US" altLang="zh-CN" sz="1600" b="1" i="1" dirty="0"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, 2017)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9499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740" y="6346585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3/13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0362C1-0852-4B6E-A01F-0A45ADC22F01}"/>
              </a:ext>
            </a:extLst>
          </p:cNvPr>
          <p:cNvSpPr txBox="1"/>
          <p:nvPr/>
        </p:nvSpPr>
        <p:spPr>
          <a:xfrm>
            <a:off x="232660" y="5817081"/>
            <a:ext cx="10952444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Left panel: Shortwave absorption by dust aerosols depends on their microphysical properties.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Right panel: Models underestimate the SSA of dust aerosols over North Africa.</a:t>
            </a:r>
          </a:p>
          <a:p>
            <a:pPr algn="ctr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(Adebiyi et al., </a:t>
            </a:r>
            <a:r>
              <a:rPr lang="en-US" altLang="zh-CN" b="1" i="1" dirty="0" err="1">
                <a:latin typeface="Arial" panose="020B0604020202020204" pitchFamily="34" charset="0"/>
                <a:ea typeface="黑体" panose="02010609060101010101" pitchFamily="49" charset="-122"/>
              </a:rPr>
              <a:t>Commun</a:t>
            </a:r>
            <a:r>
              <a:rPr lang="en-US" altLang="zh-CN" b="1" i="1" dirty="0">
                <a:latin typeface="Arial" panose="020B0604020202020204" pitchFamily="34" charset="0"/>
                <a:ea typeface="黑体" panose="02010609060101010101" pitchFamily="49" charset="-122"/>
              </a:rPr>
              <a:t>. Earth Environ.,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 2023)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243C6E-4894-4085-97AE-076AC5FA4640}"/>
              </a:ext>
            </a:extLst>
          </p:cNvPr>
          <p:cNvSpPr txBox="1"/>
          <p:nvPr/>
        </p:nvSpPr>
        <p:spPr>
          <a:xfrm>
            <a:off x="161162" y="714860"/>
            <a:ext cx="11798178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Arial" panose="020B0604020202020204" pitchFamily="34" charset="0"/>
                <a:ea typeface="黑体" panose="02010609060101010101" pitchFamily="49" charset="-122"/>
              </a:rPr>
              <a:t>Climate and chemical transport models tend to underestimate the single scattering albedo (SSA) of dust aerosols over North Africa, while overestimating the imaginary part of the dust refractive index.</a:t>
            </a:r>
            <a:endParaRPr lang="zh-CN" altLang="en-US" sz="2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7C1FE6-518E-4F57-B8B2-9D22F7FD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03" y="2064010"/>
            <a:ext cx="4570028" cy="3528426"/>
          </a:xfrm>
          <a:prstGeom prst="rect">
            <a:avLst/>
          </a:prstGeom>
        </p:spPr>
      </p:pic>
      <p:pic>
        <p:nvPicPr>
          <p:cNvPr id="1026" name="Picture 2" descr="图 2">
            <a:extLst>
              <a:ext uri="{FF2B5EF4-FFF2-40B4-BE49-F238E27FC236}">
                <a16:creationId xmlns:a16="http://schemas.microsoft.com/office/drawing/2014/main" id="{80C54A8D-A2EE-40A6-8410-492AF877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21" y="1698090"/>
            <a:ext cx="4952685" cy="40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形: 六角 3">
            <a:extLst>
              <a:ext uri="{FF2B5EF4-FFF2-40B4-BE49-F238E27FC236}">
                <a16:creationId xmlns:a16="http://schemas.microsoft.com/office/drawing/2014/main" id="{FD7EB95D-0A86-4270-96A9-881AF0D49A51}"/>
              </a:ext>
            </a:extLst>
          </p:cNvPr>
          <p:cNvSpPr/>
          <p:nvPr/>
        </p:nvSpPr>
        <p:spPr>
          <a:xfrm>
            <a:off x="817303" y="4437264"/>
            <a:ext cx="1589720" cy="1475115"/>
          </a:xfrm>
          <a:prstGeom prst="star6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星形: 六角 10">
            <a:extLst>
              <a:ext uri="{FF2B5EF4-FFF2-40B4-BE49-F238E27FC236}">
                <a16:creationId xmlns:a16="http://schemas.microsoft.com/office/drawing/2014/main" id="{71310C03-DAC5-4DC3-A3FD-E60AFBA84822}"/>
              </a:ext>
            </a:extLst>
          </p:cNvPr>
          <p:cNvSpPr/>
          <p:nvPr/>
        </p:nvSpPr>
        <p:spPr>
          <a:xfrm>
            <a:off x="3454115" y="3477483"/>
            <a:ext cx="1589720" cy="1475115"/>
          </a:xfrm>
          <a:prstGeom prst="star6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6AA01B-517A-4E98-9370-85E067A2E750}"/>
              </a:ext>
            </a:extLst>
          </p:cNvPr>
          <p:cNvSpPr/>
          <p:nvPr/>
        </p:nvSpPr>
        <p:spPr>
          <a:xfrm>
            <a:off x="0" y="9432"/>
            <a:ext cx="12191999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Context– 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Overestimation of Dust AAOD in Climate Models</a:t>
            </a:r>
            <a:endParaRPr lang="zh-CN" altLang="en-US" sz="25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9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399" y="6460792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4/13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1C6D69-3A2E-4BB5-9DDD-298E6D45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63" y="797070"/>
            <a:ext cx="3585160" cy="49007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42252C-47C2-4549-B72B-20EC0444ACE2}"/>
              </a:ext>
            </a:extLst>
          </p:cNvPr>
          <p:cNvSpPr txBox="1"/>
          <p:nvPr/>
        </p:nvSpPr>
        <p:spPr>
          <a:xfrm>
            <a:off x="359038" y="5796153"/>
            <a:ext cx="1182833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60000"/>
              </a:lnSpc>
              <a:defRPr sz="2100" kern="14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1"/>
                </a:solidFill>
              </a:rPr>
              <a:t>SSA is positively correlated with fine-mode particles and negatively correlated with coarse.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1"/>
                </a:solidFill>
              </a:rPr>
              <a:t>Smaller peak sizes in both modes offset scattering effects.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4B47E3-1B9B-4C7B-87A6-13757044AB2E}"/>
              </a:ext>
            </a:extLst>
          </p:cNvPr>
          <p:cNvGrpSpPr/>
          <p:nvPr/>
        </p:nvGrpSpPr>
        <p:grpSpPr>
          <a:xfrm>
            <a:off x="656237" y="2895001"/>
            <a:ext cx="5039996" cy="1833959"/>
            <a:chOff x="520822" y="2687317"/>
            <a:chExt cx="5575178" cy="181472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FF0F83-9254-450D-A2E2-32CDB5CCAA3F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70"/>
            <a:stretch/>
          </p:blipFill>
          <p:spPr bwMode="auto">
            <a:xfrm>
              <a:off x="520822" y="2687317"/>
              <a:ext cx="5575178" cy="1814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5A3F094-3E6C-432D-B03C-B8B4A63E671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3" t="29056" r="62546" b="60187"/>
            <a:stretch/>
          </p:blipFill>
          <p:spPr bwMode="auto">
            <a:xfrm>
              <a:off x="2486527" y="2754165"/>
              <a:ext cx="733926" cy="3048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9AD2ADE-64DE-4FDA-AA81-07EB33D17B4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1"/>
          <a:stretch/>
        </p:blipFill>
        <p:spPr bwMode="auto">
          <a:xfrm>
            <a:off x="630583" y="798493"/>
            <a:ext cx="5014343" cy="2087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2CE4FDC-5236-42A8-B6E4-47B3623FF5ED}"/>
              </a:ext>
            </a:extLst>
          </p:cNvPr>
          <p:cNvSpPr txBox="1"/>
          <p:nvPr/>
        </p:nvSpPr>
        <p:spPr>
          <a:xfrm>
            <a:off x="268129" y="4727993"/>
            <a:ext cx="616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Figure 1: Particle size significantly contributes to aerosol scattering over the Tibetan Plateau </a:t>
            </a:r>
          </a:p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(Tian et al., 2023).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7257B19-0084-455B-B2AB-85333EEDBE44}"/>
              </a:ext>
            </a:extLst>
          </p:cNvPr>
          <p:cNvSpPr txBox="1"/>
          <p:nvPr/>
        </p:nvSpPr>
        <p:spPr>
          <a:xfrm>
            <a:off x="9589669" y="2267827"/>
            <a:ext cx="2597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Figure 2:</a:t>
            </a:r>
          </a:p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Impact of Decadal Changes in Modal Particle Sizes on Scattering over Europe</a:t>
            </a:r>
          </a:p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(Cui et al., 2025).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1E563AB-2F4B-4737-BC47-7CEC20EAE106}"/>
              </a:ext>
            </a:extLst>
          </p:cNvPr>
          <p:cNvSpPr/>
          <p:nvPr/>
        </p:nvSpPr>
        <p:spPr>
          <a:xfrm>
            <a:off x="0" y="9432"/>
            <a:ext cx="12191999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Context– 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The Importance of Particle Size Has Been Emphasized</a:t>
            </a:r>
            <a:endParaRPr lang="zh-CN" altLang="en-US" sz="25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6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D5B94B-054A-4431-8656-D09F0EEEA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317" y="845555"/>
            <a:ext cx="2971588" cy="4491385"/>
          </a:xfrm>
          <a:prstGeom prst="rect">
            <a:avLst/>
          </a:prstGeom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0065" y="6372318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0362C1-0852-4B6E-A01F-0A45ADC22F01}"/>
              </a:ext>
            </a:extLst>
          </p:cNvPr>
          <p:cNvSpPr txBox="1"/>
          <p:nvPr/>
        </p:nvSpPr>
        <p:spPr>
          <a:xfrm>
            <a:off x="332332" y="5247570"/>
            <a:ext cx="1134828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 size range of the intermediate mode coincides with the region where Mie scattering efficiency fluctuates most strongly, thereby influencing the quantitative assessment of dust radiative effects.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A3750C-FE32-4631-8EFA-D69E8B2B3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9"/>
          <a:stretch/>
        </p:blipFill>
        <p:spPr>
          <a:xfrm>
            <a:off x="586340" y="1044482"/>
            <a:ext cx="4175911" cy="392943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64941C3-C274-457B-8015-0E3AB7FDF137}"/>
              </a:ext>
            </a:extLst>
          </p:cNvPr>
          <p:cNvSpPr/>
          <p:nvPr/>
        </p:nvSpPr>
        <p:spPr>
          <a:xfrm>
            <a:off x="4215688" y="1254651"/>
            <a:ext cx="35136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Left panel: Variation of SSA and FMF Across Sites With and Without the IMM</a:t>
            </a: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en-US" altLang="zh-CN" sz="1600" b="1" dirty="0" err="1">
                <a:latin typeface="Arial" panose="020B0604020202020204" pitchFamily="34" charset="0"/>
                <a:ea typeface="黑体" panose="02010609060101010101" pitchFamily="49" charset="-122"/>
              </a:rPr>
              <a:t>Gianelli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 et al., </a:t>
            </a:r>
            <a:r>
              <a:rPr lang="en-US" altLang="zh-CN" sz="1600" b="1" i="1" dirty="0">
                <a:latin typeface="Arial" panose="020B0604020202020204" pitchFamily="34" charset="0"/>
                <a:ea typeface="黑体" panose="02010609060101010101" pitchFamily="49" charset="-122"/>
              </a:rPr>
              <a:t>JGR-A,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</a:rPr>
              <a:t> 2013)</a:t>
            </a:r>
            <a:endParaRPr lang="zh-CN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2D97AB-80BF-474C-B823-70B55B007C65}"/>
              </a:ext>
            </a:extLst>
          </p:cNvPr>
          <p:cNvSpPr/>
          <p:nvPr/>
        </p:nvSpPr>
        <p:spPr>
          <a:xfrm>
            <a:off x="0" y="9432"/>
            <a:ext cx="12191999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Context– </a:t>
            </a:r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Unexplored Scattering Role of Intermediate Mode</a:t>
            </a:r>
            <a:endParaRPr lang="zh-CN" altLang="en-US" sz="25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1935B39-5284-4883-9AEF-8143926BB607}"/>
              </a:ext>
            </a:extLst>
          </p:cNvPr>
          <p:cNvSpPr/>
          <p:nvPr/>
        </p:nvSpPr>
        <p:spPr>
          <a:xfrm>
            <a:off x="4283618" y="3363787"/>
            <a:ext cx="344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Figure 3. Scattering Effects of Different Modal Particle Sizes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131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FB2C67C-6291-DB24-E9F5-66E8E408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880"/>
            <a:ext cx="12192000" cy="15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未标题-1 拷贝">
            <a:extLst>
              <a:ext uri="{FF2B5EF4-FFF2-40B4-BE49-F238E27FC236}">
                <a16:creationId xmlns:a16="http://schemas.microsoft.com/office/drawing/2014/main" id="{ADCBA759-2ABE-9F8F-D2F3-E8D530AC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未标题-21 拷贝">
            <a:extLst>
              <a:ext uri="{FF2B5EF4-FFF2-40B4-BE49-F238E27FC236}">
                <a16:creationId xmlns:a16="http://schemas.microsoft.com/office/drawing/2014/main" id="{2051643F-E721-2A5E-6E2C-6359B85C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6" y="130284"/>
            <a:ext cx="954686" cy="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>
            <a:extLst>
              <a:ext uri="{FF2B5EF4-FFF2-40B4-BE49-F238E27FC236}">
                <a16:creationId xmlns:a16="http://schemas.microsoft.com/office/drawing/2014/main" id="{9BF3013F-6A03-4DB5-2FD6-6AE48258D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079" y="1003065"/>
            <a:ext cx="1008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AEB5C6-EE34-489A-B348-204FAF8F76DD}"/>
              </a:ext>
            </a:extLst>
          </p:cNvPr>
          <p:cNvSpPr txBox="1"/>
          <p:nvPr/>
        </p:nvSpPr>
        <p:spPr>
          <a:xfrm>
            <a:off x="1974079" y="1726971"/>
            <a:ext cx="9502060" cy="261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Background and Research Motivation</a:t>
            </a:r>
          </a:p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Key Results and Scientific Analysis</a:t>
            </a:r>
          </a:p>
          <a:p>
            <a:pPr marL="557213" indent="-557213">
              <a:lnSpc>
                <a:spcPct val="150000"/>
              </a:lnSpc>
              <a:buAutoNum type="arabicPlain"/>
            </a:pPr>
            <a:r>
              <a:rPr lang="en-US" altLang="zh-CN" sz="3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Conclusions and Implications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CA4289-EC9E-410F-BAF5-21B3B86AA0B1}"/>
              </a:ext>
            </a:extLst>
          </p:cNvPr>
          <p:cNvSpPr txBox="1"/>
          <p:nvPr/>
        </p:nvSpPr>
        <p:spPr>
          <a:xfrm>
            <a:off x="98713" y="87842"/>
            <a:ext cx="1195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Presentation Outline </a:t>
            </a:r>
            <a:endParaRPr lang="zh-CN" altLang="en-US" sz="4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1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64920E63-F7F5-7A19-F80F-5189029A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38" y="770825"/>
            <a:ext cx="11520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B04325-8816-2D97-7765-B71BB8019578}"/>
              </a:ext>
            </a:extLst>
          </p:cNvPr>
          <p:cNvSpPr/>
          <p:nvPr/>
        </p:nvSpPr>
        <p:spPr>
          <a:xfrm>
            <a:off x="0" y="9432"/>
            <a:ext cx="12191999" cy="69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Data and Methods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82EA2398-2787-EADC-B98F-3EF1759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399" y="6381750"/>
            <a:ext cx="2133600" cy="47625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6/13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12490B-9FB7-43C0-9E9C-D348FAD7C6B5}"/>
              </a:ext>
            </a:extLst>
          </p:cNvPr>
          <p:cNvSpPr txBox="1"/>
          <p:nvPr/>
        </p:nvSpPr>
        <p:spPr>
          <a:xfrm>
            <a:off x="312962" y="836195"/>
            <a:ext cx="4711857" cy="4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Data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AERONET site observations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AERONET-retrieved chemical composition data(Zhang et al., BAMS, 2024)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CESM2-CAM-HIST simulation data</a:t>
            </a:r>
          </a:p>
          <a:p>
            <a:pPr>
              <a:lnSpc>
                <a:spcPct val="130000"/>
              </a:lnSpc>
            </a:pP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F2D0EFC-FAA5-41B4-B7F1-B6A1FB0B3E8A}"/>
              </a:ext>
            </a:extLst>
          </p:cNvPr>
          <p:cNvSpPr/>
          <p:nvPr/>
        </p:nvSpPr>
        <p:spPr>
          <a:xfrm>
            <a:off x="5783038" y="836195"/>
            <a:ext cx="6096000" cy="4853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Methods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Coupled machine learning classification to extract trimodal distributions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Rigid material fragmentation model to simulate dust collision processes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Normal distribution fitting and Mie theory to quantify scattering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</a:rPr>
              <a:t>Global model CESM2 used to simulate dust aerosol emissions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470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29485</TotalTime>
  <Words>3524</Words>
  <Application>Microsoft Office PowerPoint</Application>
  <PresentationFormat>宽屏</PresentationFormat>
  <Paragraphs>192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Heiti SC Light</vt:lpstr>
      <vt:lpstr>等线</vt:lpstr>
      <vt:lpstr>等线 Light</vt:lpstr>
      <vt:lpstr>黑体</vt:lpstr>
      <vt:lpstr>Arial</vt:lpstr>
      <vt:lpstr>Cambria Math</vt:lpstr>
      <vt:lpstr>Tahoma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min</dc:creator>
  <cp:lastModifiedBy>晨</cp:lastModifiedBy>
  <cp:revision>498</cp:revision>
  <dcterms:created xsi:type="dcterms:W3CDTF">2022-12-06T03:12:45Z</dcterms:created>
  <dcterms:modified xsi:type="dcterms:W3CDTF">2025-04-24T22:30:06Z</dcterms:modified>
</cp:coreProperties>
</file>