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5" r:id="rId9"/>
    <p:sldId id="264" r:id="rId10"/>
    <p:sldId id="266"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3" autoAdjust="0"/>
  </p:normalViewPr>
  <p:slideViewPr>
    <p:cSldViewPr snapToGrid="0">
      <p:cViewPr varScale="1">
        <p:scale>
          <a:sx n="113" d="100"/>
          <a:sy n="113" d="100"/>
        </p:scale>
        <p:origin x="5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D35AA3-6368-41DC-89ED-0C0F7E4DD34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0CBDB7A-4638-457F-BAAF-9A12E83823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E9A98AD-3398-492D-B0A4-5085C4A87656}"/>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2A0A4071-783D-4B02-AE63-471B75CE72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58733D-A5F2-4641-BD2B-E328E06CF43E}"/>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426870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D7EE43-F939-4115-9559-AC627866197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4E5554-8093-4897-8A81-E2EE2BC2AA6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47CB15-9CFC-4278-A97D-0747ADA76DE8}"/>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F087F9F6-EE6A-4BDA-A941-9BDFB078FB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B1178B6-A901-4C4B-8025-2410F2CFE93A}"/>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110783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00508C5-B426-49B0-AEE3-62DDA06BBDE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CA919D-8EE7-4D9E-A5B7-4A7DBA6AB94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AEFBF3-30B1-4B1B-B57D-BFB3136AC72A}"/>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871878C9-9980-485D-BB95-2450E56BAE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820243-A045-4F82-B98C-91C7AABA8C65}"/>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40374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7B73C0-1B8E-415A-A981-E111B28BE49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C37472D-B65B-467F-A118-766BC1F1D91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53E715-B639-46E1-9155-9F71F56C7FF9}"/>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6964E40F-4D26-4568-B63A-EEAFE7B6DE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59F92C-BFF0-46D0-9720-313C97F04170}"/>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174157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1F7CAB-FCC9-4C65-8806-3076A15E153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135AD16-656D-4B89-8655-7BDE142A10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889996E-4808-4179-BF2F-60F09646CDBB}"/>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C6A21B77-17E5-4434-AE7D-AF36D4B73F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588EC0-F85C-4D47-BE36-C1C1CD426E70}"/>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3445227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5565C8-B972-490F-BC8A-16DC6BFBAC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73529B-F359-4AE3-9194-252DE825848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832BE3B-8895-4117-86DB-0209CABF0196}"/>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7A88375-480B-42AD-8714-03998EB247DC}"/>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6" name="页脚占位符 5">
            <a:extLst>
              <a:ext uri="{FF2B5EF4-FFF2-40B4-BE49-F238E27FC236}">
                <a16:creationId xmlns:a16="http://schemas.microsoft.com/office/drawing/2014/main" id="{BF1843BC-4913-474E-9F93-9DC356AF19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8F633A-FAB3-493D-8262-38515BC0A9F6}"/>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2712035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B6EF4-11D1-47D8-9F58-D6655E799F9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AB8750D-444C-4735-B41E-DFD264866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EED4521-B575-4D96-B708-567CBCB18EC7}"/>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8F3831-2809-46F5-8EB0-B41D8A0E39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90B28E3-922F-41DD-871A-A761A6D1447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D341B00-4D01-4265-8B59-8B37A7927579}"/>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8" name="页脚占位符 7">
            <a:extLst>
              <a:ext uri="{FF2B5EF4-FFF2-40B4-BE49-F238E27FC236}">
                <a16:creationId xmlns:a16="http://schemas.microsoft.com/office/drawing/2014/main" id="{8A8CF335-E500-4BC8-9855-436D86EAD43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4D256EA-998B-493D-BA17-D093FE417A4D}"/>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379308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1FF5B2-EF3E-4D3D-8DB3-F77583A5C6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5A703E-1DD5-4EBA-9AA4-7E1671FDF193}"/>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4" name="页脚占位符 3">
            <a:extLst>
              <a:ext uri="{FF2B5EF4-FFF2-40B4-BE49-F238E27FC236}">
                <a16:creationId xmlns:a16="http://schemas.microsoft.com/office/drawing/2014/main" id="{EBA235A0-57FD-49B4-879B-85AB40BB5A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470B91-B9A3-4E84-9DD8-AD86191AF521}"/>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676417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642DC02-63C0-4DF3-AD5E-78B44C17BF71}"/>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3" name="页脚占位符 2">
            <a:extLst>
              <a:ext uri="{FF2B5EF4-FFF2-40B4-BE49-F238E27FC236}">
                <a16:creationId xmlns:a16="http://schemas.microsoft.com/office/drawing/2014/main" id="{D4A5E4B9-17D2-4DBD-8821-9A3639D131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2C480FB-E50B-476C-A7FD-872E7F597613}"/>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3360216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834139-C469-4A1D-94D0-86C6794455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302691-C3B9-404E-9244-C5A87AD099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E3FC578-B291-40C1-A989-C1E45A964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7C17622-A26B-4037-87A7-574EDC0098B0}"/>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6" name="页脚占位符 5">
            <a:extLst>
              <a:ext uri="{FF2B5EF4-FFF2-40B4-BE49-F238E27FC236}">
                <a16:creationId xmlns:a16="http://schemas.microsoft.com/office/drawing/2014/main" id="{026C8B71-4E3B-4EEA-A06A-52331725CFE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765894-1C0C-42A4-98E4-63CD553C3FC1}"/>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5012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675B13-3EAC-4D00-9E03-24B0DF9E395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21895D4-DE06-4406-9B07-DF18CD6E95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1FFFCA6-7399-4331-B85C-46AABF3EC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E3C6CA-D41A-464E-83C6-02866F1914C4}"/>
              </a:ext>
            </a:extLst>
          </p:cNvPr>
          <p:cNvSpPr>
            <a:spLocks noGrp="1"/>
          </p:cNvSpPr>
          <p:nvPr>
            <p:ph type="dt" sz="half" idx="10"/>
          </p:nvPr>
        </p:nvSpPr>
        <p:spPr/>
        <p:txBody>
          <a:bodyPr/>
          <a:lstStyle/>
          <a:p>
            <a:fld id="{1B89F2BB-3D16-48CE-ABE1-6A8C0A71E1E0}" type="datetimeFigureOut">
              <a:rPr lang="zh-CN" altLang="en-US" smtClean="0"/>
              <a:t>2025/4/25</a:t>
            </a:fld>
            <a:endParaRPr lang="zh-CN" altLang="en-US"/>
          </a:p>
        </p:txBody>
      </p:sp>
      <p:sp>
        <p:nvSpPr>
          <p:cNvPr id="6" name="页脚占位符 5">
            <a:extLst>
              <a:ext uri="{FF2B5EF4-FFF2-40B4-BE49-F238E27FC236}">
                <a16:creationId xmlns:a16="http://schemas.microsoft.com/office/drawing/2014/main" id="{931E8C02-7182-480D-8E55-A62CE5C3F7E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410D7FF-2FDE-4F42-8F83-DC72E924EA15}"/>
              </a:ext>
            </a:extLst>
          </p:cNvPr>
          <p:cNvSpPr>
            <a:spLocks noGrp="1"/>
          </p:cNvSpPr>
          <p:nvPr>
            <p:ph type="sldNum" sz="quarter" idx="12"/>
          </p:nvPr>
        </p:nvSpPr>
        <p:spPr/>
        <p:txBody>
          <a:body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2900029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FC18153-6195-43B2-BBB6-6CCDC35C00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E2FB950-5451-4804-B4E3-453371E42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14477B-F882-4D4A-9BCE-1CD266CC5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9F2BB-3D16-48CE-ABE1-6A8C0A71E1E0}"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D073B605-8FF8-4610-ADDE-AD705DE2C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11323B0-8755-4373-97C9-86F268BB4F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29C9B-7DF3-43DF-BE75-15C0456C3303}" type="slidenum">
              <a:rPr lang="zh-CN" altLang="en-US" smtClean="0"/>
              <a:t>‹#›</a:t>
            </a:fld>
            <a:endParaRPr lang="zh-CN" altLang="en-US"/>
          </a:p>
        </p:txBody>
      </p:sp>
    </p:spTree>
    <p:extLst>
      <p:ext uri="{BB962C8B-B14F-4D97-AF65-F5344CB8AC3E}">
        <p14:creationId xmlns:p14="http://schemas.microsoft.com/office/powerpoint/2010/main" val="566941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70D3149-91DD-4B49-AB4B-DD83A49536DC}"/>
              </a:ext>
            </a:extLst>
          </p:cNvPr>
          <p:cNvSpPr>
            <a:spLocks noChangeArrowheads="1"/>
          </p:cNvSpPr>
          <p:nvPr/>
        </p:nvSpPr>
        <p:spPr bwMode="auto">
          <a:xfrm>
            <a:off x="4799" y="1794044"/>
            <a:ext cx="12192000" cy="2439283"/>
          </a:xfrm>
          <a:prstGeom prst="rect">
            <a:avLst/>
          </a:prstGeom>
          <a:solidFill>
            <a:srgbClr val="0070C0"/>
          </a:solidFill>
          <a:ln>
            <a:noFill/>
          </a:ln>
        </p:spPr>
        <p:txBody>
          <a:bodyPr wrap="none" anchor="ctr"/>
          <a:lstStyle/>
          <a:p>
            <a:pPr marL="0" marR="0" lvl="0" indent="0" algn="ctr" defTabSz="914400" eaLnBrk="0" fontAlgn="auto" latinLnBrk="0" hangingPunct="0">
              <a:lnSpc>
                <a:spcPct val="100000"/>
              </a:lnSpc>
              <a:spcBef>
                <a:spcPct val="50000"/>
              </a:spcBef>
              <a:spcAft>
                <a:spcPts val="0"/>
              </a:spcAft>
              <a:buClrTx/>
              <a:buSzTx/>
              <a:buFontTx/>
              <a:buNone/>
              <a:defRPr/>
            </a:pPr>
            <a:endParaRPr kumimoji="1" lang="zh-CN" altLang="zh-CN" sz="2000" b="0" i="0" u="none" strike="noStrike" kern="0" cap="none" spc="0" normalizeH="0" baseline="0" noProof="0">
              <a:ln>
                <a:noFill/>
              </a:ln>
              <a:solidFill>
                <a:srgbClr val="FFFFFF"/>
              </a:solidFill>
              <a:effectLst/>
              <a:uLnTx/>
              <a:uFillTx/>
              <a:latin typeface="Times New Roman" panose="02020603050405020304" pitchFamily="18" charset="0"/>
              <a:ea typeface="黑体" panose="02010609060101010101" pitchFamily="2" charset="-122"/>
              <a:cs typeface="Arial" panose="020B0604020202020204" pitchFamily="34" charset="0"/>
            </a:endParaRPr>
          </a:p>
        </p:txBody>
      </p:sp>
      <p:cxnSp>
        <p:nvCxnSpPr>
          <p:cNvPr id="5" name="直接连接符 4">
            <a:extLst>
              <a:ext uri="{FF2B5EF4-FFF2-40B4-BE49-F238E27FC236}">
                <a16:creationId xmlns:a16="http://schemas.microsoft.com/office/drawing/2014/main" id="{BDEDBD98-9282-4750-887A-967C6D1513B7}"/>
              </a:ext>
            </a:extLst>
          </p:cNvPr>
          <p:cNvCxnSpPr/>
          <p:nvPr/>
        </p:nvCxnSpPr>
        <p:spPr>
          <a:xfrm>
            <a:off x="0" y="9567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1D3D4EAA-AA9B-4841-951B-05B572AC9E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67" y="37684"/>
            <a:ext cx="3508314" cy="876718"/>
          </a:xfrm>
          <a:prstGeom prst="rect">
            <a:avLst/>
          </a:prstGeom>
        </p:spPr>
      </p:pic>
      <p:sp>
        <p:nvSpPr>
          <p:cNvPr id="7" name="矩形 6">
            <a:extLst>
              <a:ext uri="{FF2B5EF4-FFF2-40B4-BE49-F238E27FC236}">
                <a16:creationId xmlns:a16="http://schemas.microsoft.com/office/drawing/2014/main" id="{C29F1488-5A8D-41DB-87AA-ACD743C1C9D0}"/>
              </a:ext>
            </a:extLst>
          </p:cNvPr>
          <p:cNvSpPr/>
          <p:nvPr/>
        </p:nvSpPr>
        <p:spPr>
          <a:xfrm>
            <a:off x="895349" y="2106769"/>
            <a:ext cx="10384367" cy="1938992"/>
          </a:xfrm>
          <a:prstGeom prst="rect">
            <a:avLst/>
          </a:prstGeom>
        </p:spPr>
        <p:txBody>
          <a:bodyPr wrap="square">
            <a:spAutoFit/>
          </a:bodyPr>
          <a:lstStyle/>
          <a:p>
            <a:pPr algn="ctr">
              <a:spcBef>
                <a:spcPts val="1200"/>
              </a:spcBef>
              <a:spcAft>
                <a:spcPts val="1200"/>
              </a:spcAft>
            </a:pPr>
            <a:r>
              <a:rPr lang="en-US" altLang="zh-CN" sz="4000" b="1" kern="2200" dirty="0">
                <a:latin typeface="Times New Roman" panose="02020603050405020304" pitchFamily="18" charset="0"/>
                <a:ea typeface="宋体" panose="02010600030101010101" pitchFamily="2" charset="-122"/>
                <a:cs typeface="宋体" panose="02010600030101010101" pitchFamily="2" charset="-122"/>
              </a:rPr>
              <a:t>Study on sedimentary evolution characteristics and sand body distribution law of regressive fan delta</a:t>
            </a:r>
            <a:endParaRPr lang="zh-CN" altLang="zh-CN" sz="4000" b="1" kern="2200" dirty="0">
              <a:latin typeface="Times New Roman" panose="02020603050405020304" pitchFamily="18" charset="0"/>
              <a:ea typeface="宋体" panose="02010600030101010101" pitchFamily="2" charset="-122"/>
              <a:cs typeface="宋体" panose="02010600030101010101" pitchFamily="2" charset="-122"/>
            </a:endParaRPr>
          </a:p>
        </p:txBody>
      </p:sp>
      <p:sp>
        <p:nvSpPr>
          <p:cNvPr id="9" name="Text Box 6">
            <a:extLst>
              <a:ext uri="{FF2B5EF4-FFF2-40B4-BE49-F238E27FC236}">
                <a16:creationId xmlns:a16="http://schemas.microsoft.com/office/drawing/2014/main" id="{D6C10B23-9F2B-46C0-817A-0D00339580E7}"/>
              </a:ext>
            </a:extLst>
          </p:cNvPr>
          <p:cNvSpPr txBox="1">
            <a:spLocks noChangeArrowheads="1"/>
          </p:cNvSpPr>
          <p:nvPr/>
        </p:nvSpPr>
        <p:spPr bwMode="auto">
          <a:xfrm>
            <a:off x="1677441" y="4745142"/>
            <a:ext cx="5795345" cy="1291590"/>
          </a:xfrm>
          <a:prstGeom prst="rect">
            <a:avLst/>
          </a:prstGeom>
          <a:noFill/>
          <a:ln w="9525">
            <a:noFill/>
            <a:miter lim="800000"/>
          </a:ln>
        </p:spPr>
        <p:txBody>
          <a:bodyPr wrap="square">
            <a:spAutoFit/>
          </a:bodyPr>
          <a:lstStyle/>
          <a:p>
            <a:pPr eaLnBrk="0" hangingPunct="0">
              <a:lnSpc>
                <a:spcPct val="150000"/>
              </a:lnSpc>
              <a:spcBef>
                <a:spcPct val="20000"/>
              </a:spcBef>
            </a:pPr>
            <a:r>
              <a:rPr lang="en-US" altLang="zh-CN" sz="2000" b="1" i="1" dirty="0" err="1">
                <a:latin typeface="Times New Roman" panose="02020603050405020304" pitchFamily="18" charset="0"/>
                <a:ea typeface="黑体" panose="02010609060101010101" pitchFamily="2" charset="-122"/>
                <a:cs typeface="Times New Roman" panose="02020603050405020304" pitchFamily="18" charset="0"/>
              </a:rPr>
              <a:t>Yifang</a:t>
            </a:r>
            <a:r>
              <a:rPr lang="en-US" altLang="zh-CN" sz="2000" b="1" i="1" dirty="0">
                <a:latin typeface="Times New Roman" panose="02020603050405020304" pitchFamily="18" charset="0"/>
                <a:ea typeface="黑体" panose="02010609060101010101" pitchFamily="2" charset="-122"/>
                <a:cs typeface="Times New Roman" panose="02020603050405020304" pitchFamily="18" charset="0"/>
              </a:rPr>
              <a:t> Yang, </a:t>
            </a:r>
            <a:r>
              <a:rPr lang="en-US" altLang="zh-CN" sz="2000" b="1" i="1" dirty="0" err="1">
                <a:latin typeface="Times New Roman" panose="02020603050405020304" pitchFamily="18" charset="0"/>
                <a:ea typeface="黑体" panose="02010609060101010101" pitchFamily="2" charset="-122"/>
                <a:cs typeface="Times New Roman" panose="02020603050405020304" pitchFamily="18" charset="0"/>
              </a:rPr>
              <a:t>Tianhui</a:t>
            </a:r>
            <a:r>
              <a:rPr lang="en-US" altLang="zh-CN" sz="2000" b="1" i="1" dirty="0">
                <a:latin typeface="Times New Roman" panose="02020603050405020304" pitchFamily="18" charset="0"/>
                <a:ea typeface="黑体" panose="02010609060101010101" pitchFamily="2" charset="-122"/>
                <a:cs typeface="Times New Roman" panose="02020603050405020304" pitchFamily="18" charset="0"/>
              </a:rPr>
              <a:t> Wei</a:t>
            </a:r>
          </a:p>
          <a:p>
            <a:pPr eaLnBrk="0" hangingPunct="0">
              <a:spcBef>
                <a:spcPct val="20000"/>
              </a:spcBef>
            </a:pPr>
            <a:endParaRPr lang="en-US" altLang="zh-CN" sz="2000" b="1" i="1" dirty="0">
              <a:latin typeface="Times New Roman" panose="02020603050405020304" pitchFamily="18" charset="0"/>
              <a:ea typeface="黑体" panose="02010609060101010101" pitchFamily="2" charset="-122"/>
              <a:cs typeface="Times New Roman" panose="02020603050405020304" pitchFamily="18" charset="0"/>
            </a:endParaRPr>
          </a:p>
          <a:p>
            <a:pPr eaLnBrk="0" hangingPunct="0">
              <a:spcBef>
                <a:spcPct val="20000"/>
              </a:spcBef>
            </a:pPr>
            <a:r>
              <a:rPr lang="en-US" altLang="zh-CN" sz="2000" b="1" i="1" dirty="0">
                <a:latin typeface="Times New Roman" panose="02020603050405020304" pitchFamily="18" charset="0"/>
                <a:ea typeface="黑体" panose="02010609060101010101" pitchFamily="2" charset="-122"/>
                <a:cs typeface="Times New Roman" panose="02020603050405020304" pitchFamily="18" charset="0"/>
              </a:rPr>
              <a:t>China University of Petroleum (East China) </a:t>
            </a:r>
          </a:p>
        </p:txBody>
      </p:sp>
      <p:pic>
        <p:nvPicPr>
          <p:cNvPr id="10" name="图片 9">
            <a:extLst>
              <a:ext uri="{FF2B5EF4-FFF2-40B4-BE49-F238E27FC236}">
                <a16:creationId xmlns:a16="http://schemas.microsoft.com/office/drawing/2014/main" id="{9073D03A-E3E0-4B63-B039-7B427C563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955" y="4671331"/>
            <a:ext cx="1238400" cy="1238400"/>
          </a:xfrm>
          <a:prstGeom prst="rect">
            <a:avLst/>
          </a:prstGeom>
        </p:spPr>
      </p:pic>
      <p:sp>
        <p:nvSpPr>
          <p:cNvPr id="11" name="文本框 10">
            <a:extLst>
              <a:ext uri="{FF2B5EF4-FFF2-40B4-BE49-F238E27FC236}">
                <a16:creationId xmlns:a16="http://schemas.microsoft.com/office/drawing/2014/main" id="{C0E01822-EDE5-416A-94AC-D84A89719754}"/>
              </a:ext>
            </a:extLst>
          </p:cNvPr>
          <p:cNvSpPr txBox="1"/>
          <p:nvPr/>
        </p:nvSpPr>
        <p:spPr>
          <a:xfrm>
            <a:off x="9673833" y="5875786"/>
            <a:ext cx="775633" cy="369332"/>
          </a:xfrm>
          <a:prstGeom prst="rect">
            <a:avLst/>
          </a:prstGeom>
          <a:noFill/>
        </p:spPr>
        <p:txBody>
          <a:bodyPr wrap="square" rtlCol="0">
            <a:spAutoFit/>
          </a:bodyPr>
          <a:lstStyle/>
          <a:p>
            <a:pPr algn="ctr"/>
            <a:r>
              <a:rPr lang="en-US" altLang="zh-CN" dirty="0">
                <a:solidFill>
                  <a:schemeClr val="bg2"/>
                </a:solidFill>
              </a:rPr>
              <a:t>UPC</a:t>
            </a:r>
            <a:endParaRPr lang="zh-CN" altLang="en-US" dirty="0">
              <a:solidFill>
                <a:schemeClr val="bg2"/>
              </a:solidFill>
            </a:endParaRPr>
          </a:p>
        </p:txBody>
      </p:sp>
    </p:spTree>
    <p:extLst>
      <p:ext uri="{BB962C8B-B14F-4D97-AF65-F5344CB8AC3E}">
        <p14:creationId xmlns:p14="http://schemas.microsoft.com/office/powerpoint/2010/main" val="544475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6DD391F-EBEC-46EF-B649-15792251E917}"/>
              </a:ext>
            </a:extLst>
          </p:cNvPr>
          <p:cNvPicPr>
            <a:picLocks noChangeAspect="1"/>
          </p:cNvPicPr>
          <p:nvPr/>
        </p:nvPicPr>
        <p:blipFill>
          <a:blip r:embed="rId2"/>
          <a:stretch>
            <a:fillRect/>
          </a:stretch>
        </p:blipFill>
        <p:spPr>
          <a:xfrm>
            <a:off x="1143" y="0"/>
            <a:ext cx="12190857" cy="6857143"/>
          </a:xfrm>
          <a:prstGeom prst="rect">
            <a:avLst/>
          </a:prstGeom>
        </p:spPr>
      </p:pic>
      <p:sp>
        <p:nvSpPr>
          <p:cNvPr id="10" name="Rectangle 2">
            <a:extLst>
              <a:ext uri="{FF2B5EF4-FFF2-40B4-BE49-F238E27FC236}">
                <a16:creationId xmlns:a16="http://schemas.microsoft.com/office/drawing/2014/main" id="{8B9887DB-4E28-404D-88B7-1BD591220A62}"/>
              </a:ext>
            </a:extLst>
          </p:cNvPr>
          <p:cNvSpPr>
            <a:spLocks noChangeArrowheads="1"/>
          </p:cNvSpPr>
          <p:nvPr/>
        </p:nvSpPr>
        <p:spPr bwMode="auto">
          <a:xfrm>
            <a:off x="896940" y="2076450"/>
            <a:ext cx="10666410" cy="1566333"/>
          </a:xfrm>
          <a:prstGeom prst="rect">
            <a:avLst/>
          </a:prstGeom>
          <a:noFill/>
          <a:ln w="9525">
            <a:noFill/>
            <a:miter lim="800000"/>
          </a:ln>
        </p:spPr>
        <p:txBody>
          <a:bodyPr anchor="ctr"/>
          <a:lstStyle/>
          <a:p>
            <a:pPr algn="ctr" defTabSz="457200">
              <a:lnSpc>
                <a:spcPct val="150000"/>
              </a:lnSpc>
              <a:defRPr/>
            </a:pPr>
            <a:r>
              <a:rPr lang="en-US" altLang="zh-CN" sz="6000" b="1" dirty="0">
                <a:solidFill>
                  <a:srgbClr val="FF0000"/>
                </a:solidFill>
                <a:effectLst>
                  <a:outerShdw blurRad="38100" dist="38100" dir="2700000" algn="tl">
                    <a:srgbClr val="000000"/>
                  </a:outerShdw>
                </a:effectLst>
                <a:latin typeface="Times New Roman" panose="02020603050405020304" pitchFamily="18" charset="0"/>
                <a:ea typeface="宋体" panose="02010600030101010101" pitchFamily="2" charset="-122"/>
                <a:cs typeface="Times New Roman" panose="02020603050405020304" pitchFamily="18" charset="0"/>
              </a:rPr>
              <a:t>Thank you for your listening</a:t>
            </a:r>
            <a:r>
              <a:rPr lang="zh-CN" altLang="en-US" sz="6000" b="1" dirty="0">
                <a:solidFill>
                  <a:srgbClr val="FF0000"/>
                </a:solidFill>
                <a:effectLst>
                  <a:outerShdw blurRad="38100" dist="38100" dir="2700000" algn="tl">
                    <a:srgbClr val="000000"/>
                  </a:outerShdw>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6000" b="1" dirty="0">
              <a:solidFill>
                <a:srgbClr val="FF0000"/>
              </a:solidFill>
              <a:effectLst>
                <a:outerShdw blurRad="38100" dist="38100" dir="2700000" algn="tl">
                  <a:srgbClr val="000000"/>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 Box 3">
            <a:extLst>
              <a:ext uri="{FF2B5EF4-FFF2-40B4-BE49-F238E27FC236}">
                <a16:creationId xmlns:a16="http://schemas.microsoft.com/office/drawing/2014/main" id="{BA288F3A-6F35-4D92-8B2A-20141CF97CB9}"/>
              </a:ext>
            </a:extLst>
          </p:cNvPr>
          <p:cNvSpPr txBox="1">
            <a:spLocks noChangeArrowheads="1"/>
          </p:cNvSpPr>
          <p:nvPr/>
        </p:nvSpPr>
        <p:spPr bwMode="auto">
          <a:xfrm>
            <a:off x="3749517" y="4265719"/>
            <a:ext cx="5194458" cy="1744556"/>
          </a:xfrm>
          <a:prstGeom prst="rect">
            <a:avLst/>
          </a:prstGeom>
          <a:solidFill>
            <a:srgbClr val="FFFF00">
              <a:alpha val="49000"/>
            </a:srgbClr>
          </a:solidFill>
          <a:ln w="9525">
            <a:noFill/>
            <a:miter lim="800000"/>
          </a:ln>
        </p:spPr>
        <p:txBody>
          <a:bodyPr>
            <a:noAutofit/>
          </a:bodyPr>
          <a:lstStyle/>
          <a:p>
            <a:pPr marL="0" marR="0" lvl="0" indent="0" algn="ctr" defTabSz="457200" eaLnBrk="1" fontAlgn="auto" latinLnBrk="0" hangingPunct="1">
              <a:lnSpc>
                <a:spcPct val="150000"/>
              </a:lnSpc>
              <a:spcBef>
                <a:spcPct val="50000"/>
              </a:spcBef>
              <a:spcAft>
                <a:spcPts val="0"/>
              </a:spcAft>
              <a:buClrTx/>
              <a:buSzTx/>
              <a:buFontTx/>
              <a:buNone/>
              <a:tabLst/>
              <a:defRPr/>
            </a:pPr>
            <a:r>
              <a:rPr kumimoji="0" lang="en-US" altLang="zh-CN" sz="2800" b="0" i="0" u="none" strike="noStrike" kern="0" cap="none" spc="0" normalizeH="0" baseline="0" noProof="0" dirty="0" err="1">
                <a:ln>
                  <a:noFill/>
                </a:ln>
                <a:solidFill>
                  <a:prstClr val="black"/>
                </a:solidFill>
                <a:effectLst/>
                <a:uLnTx/>
                <a:uFillTx/>
                <a:latin typeface="Calibri" panose="020F0502020204030204"/>
              </a:rPr>
              <a:t>Yifang</a:t>
            </a:r>
            <a:r>
              <a:rPr kumimoji="0" lang="en-US" altLang="zh-CN" sz="2800" b="0" i="0" u="none" strike="noStrike" kern="0" cap="none" spc="0" normalizeH="0" baseline="0" noProof="0" dirty="0">
                <a:ln>
                  <a:noFill/>
                </a:ln>
                <a:solidFill>
                  <a:prstClr val="black"/>
                </a:solidFill>
                <a:effectLst/>
                <a:uLnTx/>
                <a:uFillTx/>
                <a:latin typeface="Calibri" panose="020F0502020204030204"/>
              </a:rPr>
              <a:t> Yang</a:t>
            </a:r>
          </a:p>
          <a:p>
            <a:pPr marL="0" marR="0" lvl="0" indent="0" algn="ctr" defTabSz="457200" eaLnBrk="1" fontAlgn="auto" latinLnBrk="0" hangingPunct="1">
              <a:lnSpc>
                <a:spcPct val="150000"/>
              </a:lnSpc>
              <a:spcBef>
                <a:spcPct val="50000"/>
              </a:spcBef>
              <a:spcAft>
                <a:spcPts val="0"/>
              </a:spcAft>
              <a:buClrTx/>
              <a:buSzTx/>
              <a:buFontTx/>
              <a:buNone/>
              <a:tabLst/>
              <a:defRPr/>
            </a:pPr>
            <a:r>
              <a:rPr kumimoji="0" lang="en-US" altLang="zh-CN" sz="2800" b="0" i="0" u="none" strike="noStrike" kern="0" cap="none" spc="0" normalizeH="0" baseline="0" noProof="0" dirty="0">
                <a:ln>
                  <a:noFill/>
                </a:ln>
                <a:solidFill>
                  <a:prstClr val="black"/>
                </a:solidFill>
                <a:effectLst/>
                <a:uLnTx/>
                <a:uFillTx/>
                <a:latin typeface="Calibri" panose="020F0502020204030204"/>
              </a:rPr>
              <a:t>Email: 2799974568@qq.com</a:t>
            </a:r>
          </a:p>
          <a:p>
            <a:pPr marL="0" marR="0" lvl="0" indent="0" algn="ctr" defTabSz="457200" eaLnBrk="1" fontAlgn="auto" latinLnBrk="0" hangingPunct="1">
              <a:lnSpc>
                <a:spcPct val="150000"/>
              </a:lnSpc>
              <a:spcBef>
                <a:spcPct val="50000"/>
              </a:spcBef>
              <a:spcAft>
                <a:spcPts val="0"/>
              </a:spcAft>
              <a:buClrTx/>
              <a:buSzTx/>
              <a:buFontTx/>
              <a:buNone/>
              <a:tabLst/>
              <a:defRPr/>
            </a:pPr>
            <a:r>
              <a:rPr kumimoji="0" lang="en-US" altLang="zh-CN" sz="2800" b="0" i="0" u="none" strike="noStrike" kern="0" cap="none" spc="0" normalizeH="0" baseline="0" noProof="0" dirty="0">
                <a:ln>
                  <a:noFill/>
                </a:ln>
                <a:solidFill>
                  <a:prstClr val="black"/>
                </a:solidFill>
                <a:effectLst/>
                <a:uLnTx/>
                <a:uFillTx/>
                <a:latin typeface="Calibri" panose="020F0502020204030204"/>
              </a:rPr>
              <a:t>            </a:t>
            </a:r>
          </a:p>
        </p:txBody>
      </p:sp>
      <p:pic>
        <p:nvPicPr>
          <p:cNvPr id="13" name="图片 12">
            <a:extLst>
              <a:ext uri="{FF2B5EF4-FFF2-40B4-BE49-F238E27FC236}">
                <a16:creationId xmlns:a16="http://schemas.microsoft.com/office/drawing/2014/main" id="{BA62CE44-FF7C-48CC-A540-BC24C1E530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67" y="37684"/>
            <a:ext cx="3508314" cy="876718"/>
          </a:xfrm>
          <a:prstGeom prst="rect">
            <a:avLst/>
          </a:prstGeom>
        </p:spPr>
      </p:pic>
    </p:spTree>
    <p:extLst>
      <p:ext uri="{BB962C8B-B14F-4D97-AF65-F5344CB8AC3E}">
        <p14:creationId xmlns:p14="http://schemas.microsoft.com/office/powerpoint/2010/main" val="90277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BDEDBD98-9282-4750-887A-967C6D1513B7}"/>
              </a:ext>
            </a:extLst>
          </p:cNvPr>
          <p:cNvCxnSpPr/>
          <p:nvPr/>
        </p:nvCxnSpPr>
        <p:spPr>
          <a:xfrm>
            <a:off x="0" y="9567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1D3D4EAA-AA9B-4841-951B-05B572AC9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67" y="37684"/>
            <a:ext cx="3508314" cy="876718"/>
          </a:xfrm>
          <a:prstGeom prst="rect">
            <a:avLst/>
          </a:prstGeom>
        </p:spPr>
      </p:pic>
      <p:sp>
        <p:nvSpPr>
          <p:cNvPr id="2" name="矩形 1">
            <a:extLst>
              <a:ext uri="{FF2B5EF4-FFF2-40B4-BE49-F238E27FC236}">
                <a16:creationId xmlns:a16="http://schemas.microsoft.com/office/drawing/2014/main" id="{F9EF4BE0-BC4F-455D-A501-B133FB1BAD24}"/>
              </a:ext>
            </a:extLst>
          </p:cNvPr>
          <p:cNvSpPr/>
          <p:nvPr/>
        </p:nvSpPr>
        <p:spPr>
          <a:xfrm>
            <a:off x="4267967" y="1339335"/>
            <a:ext cx="3656065" cy="646331"/>
          </a:xfrm>
          <a:prstGeom prst="rect">
            <a:avLst/>
          </a:prstGeom>
        </p:spPr>
        <p:txBody>
          <a:bodyPr wrap="none">
            <a:spAutoFit/>
          </a:bodyPr>
          <a:lstStyle/>
          <a:p>
            <a:r>
              <a:rPr lang="en-US" altLang="zh-CN" sz="3600" b="1" i="0" dirty="0">
                <a:solidFill>
                  <a:schemeClr val="accent1">
                    <a:lumMod val="50000"/>
                  </a:schemeClr>
                </a:solidFill>
                <a:effectLst/>
                <a:latin typeface="Times New Roman" panose="02020603050405020304" pitchFamily="18" charset="0"/>
                <a:cs typeface="Times New Roman" panose="02020603050405020304" pitchFamily="18" charset="0"/>
              </a:rPr>
              <a:t>Table of Contents</a:t>
            </a:r>
            <a:endParaRPr lang="zh-CN" altLang="en-US" sz="36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4BD7B5DE-11B8-44F7-98AF-0AB67A24280B}"/>
              </a:ext>
            </a:extLst>
          </p:cNvPr>
          <p:cNvSpPr txBox="1"/>
          <p:nvPr>
            <p:custDataLst>
              <p:tags r:id="rId1"/>
            </p:custDataLst>
          </p:nvPr>
        </p:nvSpPr>
        <p:spPr>
          <a:xfrm>
            <a:off x="3234079" y="2802468"/>
            <a:ext cx="5723840" cy="2590800"/>
          </a:xfrm>
          <a:prstGeom prst="rect">
            <a:avLst/>
          </a:prstGeom>
          <a:solidFill>
            <a:schemeClr val="bg1"/>
          </a:solidFill>
        </p:spPr>
        <p:txBody>
          <a:bodyPr wrap="square" rtlCol="0">
            <a:noAutofit/>
          </a:bodyPr>
          <a:lstStyle/>
          <a:p>
            <a:pPr marL="342900" indent="-342900" algn="just">
              <a:lnSpc>
                <a:spcPct val="200000"/>
              </a:lnSpc>
              <a:buClr>
                <a:srgbClr val="FF0000"/>
              </a:buClr>
              <a:buFont typeface="Wingdings" panose="05000000000000000000" pitchFamily="2" charset="2"/>
              <a:buChar char="l"/>
            </a:pPr>
            <a:r>
              <a:rPr lang="en-US" altLang="zh-CN" sz="2800" b="1" dirty="0">
                <a:latin typeface="Times New Roman" panose="02020603050405020304" pitchFamily="18" charset="0"/>
                <a:cs typeface="Times New Roman" panose="02020603050405020304" pitchFamily="18" charset="0"/>
              </a:rPr>
              <a:t>Sedimentary Facies Identification</a:t>
            </a:r>
          </a:p>
          <a:p>
            <a:pPr marL="342900" indent="-342900" algn="just">
              <a:lnSpc>
                <a:spcPct val="200000"/>
              </a:lnSpc>
              <a:buClr>
                <a:srgbClr val="FF0000"/>
              </a:buClr>
              <a:buFont typeface="Wingdings" panose="05000000000000000000" pitchFamily="2" charset="2"/>
              <a:buChar char="l"/>
            </a:pPr>
            <a:r>
              <a:rPr lang="en-US" altLang="zh-CN" sz="3200" b="1" dirty="0">
                <a:latin typeface="Times New Roman" panose="02020603050405020304" pitchFamily="18" charset="0"/>
                <a:cs typeface="Times New Roman" panose="02020603050405020304" pitchFamily="18" charset="0"/>
              </a:rPr>
              <a:t>Microfacies </a:t>
            </a:r>
            <a:r>
              <a:rPr lang="en-US" altLang="zh-CN" sz="2800" b="1" dirty="0">
                <a:latin typeface="Times New Roman" panose="02020603050405020304" pitchFamily="18" charset="0"/>
                <a:cs typeface="Times New Roman" panose="02020603050405020304" pitchFamily="18" charset="0"/>
              </a:rPr>
              <a:t>Identification</a:t>
            </a:r>
          </a:p>
          <a:p>
            <a:pPr marL="342900" indent="-342900" algn="just">
              <a:lnSpc>
                <a:spcPct val="200000"/>
              </a:lnSpc>
              <a:buClr>
                <a:srgbClr val="FF0000"/>
              </a:buClr>
              <a:buFont typeface="Wingdings" panose="05000000000000000000" pitchFamily="2" charset="2"/>
              <a:buChar char="l"/>
            </a:pPr>
            <a:r>
              <a:rPr lang="en-US" altLang="zh-CN" sz="2800" b="1" dirty="0">
                <a:latin typeface="Times New Roman" panose="02020603050405020304" pitchFamily="18" charset="0"/>
                <a:cs typeface="Times New Roman" panose="02020603050405020304" pitchFamily="18" charset="0"/>
              </a:rPr>
              <a:t>Reservoir Quality Evaluation</a:t>
            </a:r>
            <a:endParaRPr lang="en-US" altLang="zh-CN" sz="3200" b="1" dirty="0">
              <a:latin typeface="Times New Roman" panose="02020603050405020304" pitchFamily="18" charset="0"/>
              <a:cs typeface="Times New Roman" panose="02020603050405020304" pitchFamily="18" charset="0"/>
            </a:endParaRPr>
          </a:p>
          <a:p>
            <a:pPr marL="342900" indent="-342900" algn="just">
              <a:lnSpc>
                <a:spcPct val="200000"/>
              </a:lnSpc>
              <a:buClr>
                <a:srgbClr val="FF0000"/>
              </a:buClr>
              <a:buFont typeface="Wingdings" panose="05000000000000000000" pitchFamily="2" charset="2"/>
              <a:buChar char="l"/>
            </a:pPr>
            <a:endParaRPr lang="en-US" altLang="zh-C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BDEDBD98-9282-4750-887A-967C6D1513B7}"/>
              </a:ext>
            </a:extLst>
          </p:cNvPr>
          <p:cNvCxnSpPr/>
          <p:nvPr/>
        </p:nvCxnSpPr>
        <p:spPr>
          <a:xfrm>
            <a:off x="0" y="9567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1D3D4EAA-AA9B-4841-951B-05B572AC9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67" y="37684"/>
            <a:ext cx="3508314" cy="876718"/>
          </a:xfrm>
          <a:prstGeom prst="rect">
            <a:avLst/>
          </a:prstGeom>
        </p:spPr>
      </p:pic>
      <p:sp>
        <p:nvSpPr>
          <p:cNvPr id="12" name="TextBox 17">
            <a:extLst>
              <a:ext uri="{FF2B5EF4-FFF2-40B4-BE49-F238E27FC236}">
                <a16:creationId xmlns:a16="http://schemas.microsoft.com/office/drawing/2014/main" id="{AB6992C8-A8A7-403E-8FBC-137E06A37BA7}"/>
              </a:ext>
            </a:extLst>
          </p:cNvPr>
          <p:cNvSpPr txBox="1"/>
          <p:nvPr/>
        </p:nvSpPr>
        <p:spPr>
          <a:xfrm>
            <a:off x="5334000" y="1348574"/>
            <a:ext cx="6409266" cy="1307537"/>
          </a:xfrm>
          <a:prstGeom prst="rect">
            <a:avLst/>
          </a:prstGeom>
          <a:noFill/>
        </p:spPr>
        <p:txBody>
          <a:bodyPr wrap="square" rtlCol="0">
            <a:spAutoFit/>
          </a:bodyPr>
          <a:lstStyle/>
          <a:p>
            <a:pPr lvl="0">
              <a:lnSpc>
                <a:spcPct val="150000"/>
              </a:lnSpc>
              <a:defRPr/>
            </a:pPr>
            <a:r>
              <a:rPr lang="en-US" altLang="zh-CN" sz="2800" dirty="0">
                <a:solidFill>
                  <a:srgbClr val="002060"/>
                </a:solidFill>
                <a:latin typeface="Times New Roman" panose="02020603050405020304" pitchFamily="18" charset="0"/>
                <a:cs typeface="Times New Roman" panose="02020603050405020304" pitchFamily="18" charset="0"/>
              </a:rPr>
              <a:t>The study area is mainly a shallow water delta sedimentary environment</a:t>
            </a:r>
            <a:endParaRPr kumimoji="0" lang="en-US" altLang="zh-CN"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3" name="图片 12" descr="岐口凹陷新生界构造单元 english">
            <a:extLst>
              <a:ext uri="{FF2B5EF4-FFF2-40B4-BE49-F238E27FC236}">
                <a16:creationId xmlns:a16="http://schemas.microsoft.com/office/drawing/2014/main" id="{ED076089-59F5-4876-B4AB-A6462CAF55D4}"/>
              </a:ext>
            </a:extLst>
          </p:cNvPr>
          <p:cNvPicPr>
            <a:picLocks noChangeAspect="1"/>
          </p:cNvPicPr>
          <p:nvPr/>
        </p:nvPicPr>
        <p:blipFill>
          <a:blip r:embed="rId4"/>
          <a:stretch>
            <a:fillRect/>
          </a:stretch>
        </p:blipFill>
        <p:spPr>
          <a:xfrm>
            <a:off x="651934" y="1204640"/>
            <a:ext cx="4428046" cy="5372657"/>
          </a:xfrm>
          <a:prstGeom prst="rect">
            <a:avLst/>
          </a:prstGeom>
        </p:spPr>
      </p:pic>
      <p:sp>
        <p:nvSpPr>
          <p:cNvPr id="15" name="文本框 14">
            <a:extLst>
              <a:ext uri="{FF2B5EF4-FFF2-40B4-BE49-F238E27FC236}">
                <a16:creationId xmlns:a16="http://schemas.microsoft.com/office/drawing/2014/main" id="{45F9853A-2FAC-4F9A-B068-A40043E3195A}"/>
              </a:ext>
            </a:extLst>
          </p:cNvPr>
          <p:cNvSpPr txBox="1"/>
          <p:nvPr>
            <p:custDataLst>
              <p:tags r:id="rId1"/>
            </p:custDataLst>
          </p:nvPr>
        </p:nvSpPr>
        <p:spPr>
          <a:xfrm>
            <a:off x="5146991" y="3429000"/>
            <a:ext cx="6469275" cy="2590800"/>
          </a:xfrm>
          <a:prstGeom prst="rect">
            <a:avLst/>
          </a:prstGeom>
          <a:solidFill>
            <a:schemeClr val="bg1"/>
          </a:solidFill>
        </p:spPr>
        <p:txBody>
          <a:bodyPr wrap="square" rtlCol="0">
            <a:noAutofit/>
          </a:bodyPr>
          <a:lstStyle/>
          <a:p>
            <a:pPr marL="342900" indent="-342900" algn="just">
              <a:lnSpc>
                <a:spcPct val="150000"/>
              </a:lnSpc>
              <a:buClr>
                <a:srgbClr val="FF0000"/>
              </a:buClr>
              <a:buFont typeface="Wingdings" panose="05000000000000000000" pitchFamily="2" charset="2"/>
              <a:buChar char="l"/>
            </a:pPr>
            <a:r>
              <a:rPr lang="en-US" altLang="zh-CN" sz="2000" dirty="0" err="1">
                <a:latin typeface="Times New Roman" panose="02020603050405020304" pitchFamily="18" charset="0"/>
                <a:cs typeface="Times New Roman" panose="02020603050405020304" pitchFamily="18" charset="0"/>
              </a:rPr>
              <a:t>Qikou</a:t>
            </a:r>
            <a:r>
              <a:rPr lang="en-US" altLang="zh-CN"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sym typeface="+mn-ea"/>
              </a:rPr>
              <a:t>depression </a:t>
            </a:r>
            <a:r>
              <a:rPr lang="en-US" altLang="zh-CN" sz="2000" dirty="0">
                <a:latin typeface="Times New Roman" panose="02020603050405020304" pitchFamily="18" charset="0"/>
                <a:cs typeface="Times New Roman" panose="02020603050405020304" pitchFamily="18" charset="0"/>
              </a:rPr>
              <a:t>is located in the southern part of the Bohai Bay Basin </a:t>
            </a:r>
          </a:p>
          <a:p>
            <a:pPr marL="342900" indent="-342900" algn="just">
              <a:lnSpc>
                <a:spcPct val="150000"/>
              </a:lnSpc>
              <a:buClr>
                <a:srgbClr val="FF0000"/>
              </a:buClr>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Gangzhong oil field is located in the west of  Qikou depression</a:t>
            </a:r>
          </a:p>
          <a:p>
            <a:pPr marL="342900" indent="-342900" algn="just">
              <a:lnSpc>
                <a:spcPct val="150000"/>
              </a:lnSpc>
              <a:buClr>
                <a:srgbClr val="FF0000"/>
              </a:buClr>
              <a:buFont typeface="Wingdings" panose="05000000000000000000" pitchFamily="2" charset="2"/>
              <a:buChar char="l"/>
            </a:pPr>
            <a:r>
              <a:rPr lang="en-US" altLang="zh-CN" sz="2000" dirty="0">
                <a:latin typeface="Times New Roman" panose="02020603050405020304" pitchFamily="18" charset="0"/>
                <a:cs typeface="Times New Roman" panose="02020603050405020304" pitchFamily="18" charset="0"/>
              </a:rPr>
              <a:t>It developed Lacustrine - fan delta depositional system in the strata </a:t>
            </a:r>
          </a:p>
        </p:txBody>
      </p:sp>
    </p:spTree>
    <p:extLst>
      <p:ext uri="{BB962C8B-B14F-4D97-AF65-F5344CB8AC3E}">
        <p14:creationId xmlns:p14="http://schemas.microsoft.com/office/powerpoint/2010/main" val="186997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BDEDBD98-9282-4750-887A-967C6D1513B7}"/>
              </a:ext>
            </a:extLst>
          </p:cNvPr>
          <p:cNvCxnSpPr/>
          <p:nvPr/>
        </p:nvCxnSpPr>
        <p:spPr>
          <a:xfrm>
            <a:off x="0" y="9567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6615DB76-E6CB-403B-B987-1CBC2E6CBB49}"/>
              </a:ext>
            </a:extLst>
          </p:cNvPr>
          <p:cNvSpPr/>
          <p:nvPr/>
        </p:nvSpPr>
        <p:spPr>
          <a:xfrm>
            <a:off x="-17145" y="295016"/>
            <a:ext cx="3868367"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Sedimentary Facies Identification</a:t>
            </a:r>
          </a:p>
        </p:txBody>
      </p:sp>
      <p:sp>
        <p:nvSpPr>
          <p:cNvPr id="4" name="矩形 3">
            <a:extLst>
              <a:ext uri="{FF2B5EF4-FFF2-40B4-BE49-F238E27FC236}">
                <a16:creationId xmlns:a16="http://schemas.microsoft.com/office/drawing/2014/main" id="{2E071EE4-AE2C-45BF-9AED-0F3FD0BEFEFB}"/>
              </a:ext>
            </a:extLst>
          </p:cNvPr>
          <p:cNvSpPr/>
          <p:nvPr/>
        </p:nvSpPr>
        <p:spPr>
          <a:xfrm>
            <a:off x="385233" y="956735"/>
            <a:ext cx="11421533" cy="1133965"/>
          </a:xfrm>
          <a:prstGeom prst="rect">
            <a:avLst/>
          </a:prstGeom>
        </p:spPr>
        <p:txBody>
          <a:bodyPr wrap="square">
            <a:spAutoFit/>
          </a:bodyPr>
          <a:lstStyle/>
          <a:p>
            <a:pPr indent="457200">
              <a:lnSpc>
                <a:spcPct val="150000"/>
              </a:lnSpc>
            </a:pPr>
            <a:r>
              <a:rPr lang="en-US" altLang="zh-CN" sz="2400" b="1" i="0" dirty="0">
                <a:solidFill>
                  <a:srgbClr val="404040"/>
                </a:solidFill>
                <a:effectLst/>
                <a:latin typeface="Times New Roman" panose="02020603050405020304" pitchFamily="18" charset="0"/>
                <a:cs typeface="Times New Roman" panose="02020603050405020304" pitchFamily="18" charset="0"/>
              </a:rPr>
              <a:t>Core data reveals eight lithofacies types, indicating varying hydrodynamic energy intensities during different depositional periods in the study area.</a:t>
            </a:r>
            <a:endParaRPr lang="zh-CN" altLang="en-US" sz="2400" b="1"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9646DBEC-5B9A-459C-A4E3-046A55FCA226}"/>
              </a:ext>
            </a:extLst>
          </p:cNvPr>
          <p:cNvSpPr/>
          <p:nvPr/>
        </p:nvSpPr>
        <p:spPr>
          <a:xfrm>
            <a:off x="1055157" y="2017149"/>
            <a:ext cx="4345518" cy="400110"/>
          </a:xfrm>
          <a:prstGeom prst="rect">
            <a:avLst/>
          </a:prstGeom>
        </p:spPr>
        <p:txBody>
          <a:bodyPr wrap="square">
            <a:spAutoFit/>
          </a:bodyPr>
          <a:lstStyle/>
          <a:p>
            <a:r>
              <a:rPr lang="en-US" altLang="zh-CN" sz="2000" b="0" i="0" dirty="0">
                <a:solidFill>
                  <a:srgbClr val="FF0000"/>
                </a:solidFill>
                <a:effectLst/>
                <a:latin typeface="Times New Roman" panose="02020603050405020304" pitchFamily="18" charset="0"/>
                <a:cs typeface="Times New Roman" panose="02020603050405020304" pitchFamily="18" charset="0"/>
              </a:rPr>
              <a:t>high-energy hydrodynamic environment</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396225ED-BBAC-4F4E-8F32-5E91DE59036B}"/>
              </a:ext>
            </a:extLst>
          </p:cNvPr>
          <p:cNvSpPr/>
          <p:nvPr/>
        </p:nvSpPr>
        <p:spPr>
          <a:xfrm>
            <a:off x="7131339" y="2017149"/>
            <a:ext cx="4019261" cy="400110"/>
          </a:xfrm>
          <a:prstGeom prst="rect">
            <a:avLst/>
          </a:prstGeom>
        </p:spPr>
        <p:txBody>
          <a:bodyPr wrap="square">
            <a:spAutoFit/>
          </a:bodyPr>
          <a:lstStyle/>
          <a:p>
            <a:r>
              <a:rPr lang="en-US" altLang="zh-CN" sz="2000" b="0" i="0" dirty="0">
                <a:solidFill>
                  <a:srgbClr val="00B050"/>
                </a:solidFill>
                <a:effectLst/>
                <a:latin typeface="Times New Roman" panose="02020603050405020304" pitchFamily="18" charset="0"/>
                <a:cs typeface="Times New Roman" panose="02020603050405020304" pitchFamily="18" charset="0"/>
              </a:rPr>
              <a:t>low-energy hydrodynamic conditions</a:t>
            </a:r>
            <a:endParaRPr lang="zh-CN" altLang="en-US" sz="2000" dirty="0">
              <a:solidFill>
                <a:srgbClr val="00B050"/>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45D5BE2C-A582-4BC5-AF64-43205E71F523}"/>
              </a:ext>
            </a:extLst>
          </p:cNvPr>
          <p:cNvPicPr/>
          <p:nvPr/>
        </p:nvPicPr>
        <p:blipFill rotWithShape="1">
          <a:blip r:embed="rId2">
            <a:extLst>
              <a:ext uri="{28A0092B-C50C-407E-A947-70E740481C1C}">
                <a14:useLocalDpi xmlns:a14="http://schemas.microsoft.com/office/drawing/2010/main" val="0"/>
              </a:ext>
            </a:extLst>
          </a:blip>
          <a:srcRect l="35753" t="12496" r="33151" b="33885"/>
          <a:stretch/>
        </p:blipFill>
        <p:spPr>
          <a:xfrm>
            <a:off x="1055157" y="2529936"/>
            <a:ext cx="1723766" cy="1319137"/>
          </a:xfrm>
          <a:prstGeom prst="rect">
            <a:avLst/>
          </a:prstGeom>
          <a:noFill/>
          <a:ln>
            <a:noFill/>
          </a:ln>
        </p:spPr>
      </p:pic>
      <p:pic>
        <p:nvPicPr>
          <p:cNvPr id="10" name="图片 9">
            <a:extLst>
              <a:ext uri="{FF2B5EF4-FFF2-40B4-BE49-F238E27FC236}">
                <a16:creationId xmlns:a16="http://schemas.microsoft.com/office/drawing/2014/main" id="{0AC94018-BABB-4945-9615-9729DDE528B4}"/>
              </a:ext>
            </a:extLst>
          </p:cNvPr>
          <p:cNvPicPr>
            <a:picLocks noChangeAspect="1"/>
          </p:cNvPicPr>
          <p:nvPr/>
        </p:nvPicPr>
        <p:blipFill rotWithShape="1">
          <a:blip r:embed="rId3"/>
          <a:srcRect b="30924"/>
          <a:stretch/>
        </p:blipFill>
        <p:spPr>
          <a:xfrm>
            <a:off x="3527425" y="2529942"/>
            <a:ext cx="1723766" cy="1319131"/>
          </a:xfrm>
          <a:prstGeom prst="rect">
            <a:avLst/>
          </a:prstGeom>
        </p:spPr>
      </p:pic>
      <p:pic>
        <p:nvPicPr>
          <p:cNvPr id="11" name="图片 10">
            <a:extLst>
              <a:ext uri="{FF2B5EF4-FFF2-40B4-BE49-F238E27FC236}">
                <a16:creationId xmlns:a16="http://schemas.microsoft.com/office/drawing/2014/main" id="{6885E0F3-F806-444E-B665-B22DFC3F728E}"/>
              </a:ext>
            </a:extLst>
          </p:cNvPr>
          <p:cNvPicPr>
            <a:picLocks noChangeAspect="1"/>
          </p:cNvPicPr>
          <p:nvPr/>
        </p:nvPicPr>
        <p:blipFill rotWithShape="1">
          <a:blip r:embed="rId4"/>
          <a:srcRect r="20753" b="23843"/>
          <a:stretch/>
        </p:blipFill>
        <p:spPr>
          <a:xfrm>
            <a:off x="1055157" y="4701763"/>
            <a:ext cx="1723766" cy="1313673"/>
          </a:xfrm>
          <a:prstGeom prst="rect">
            <a:avLst/>
          </a:prstGeom>
        </p:spPr>
      </p:pic>
      <p:pic>
        <p:nvPicPr>
          <p:cNvPr id="16" name="图片 15">
            <a:extLst>
              <a:ext uri="{FF2B5EF4-FFF2-40B4-BE49-F238E27FC236}">
                <a16:creationId xmlns:a16="http://schemas.microsoft.com/office/drawing/2014/main" id="{8551ED43-A9B5-45E3-B10A-4BD00786D32A}"/>
              </a:ext>
            </a:extLst>
          </p:cNvPr>
          <p:cNvPicPr>
            <a:picLocks noChangeAspect="1"/>
          </p:cNvPicPr>
          <p:nvPr/>
        </p:nvPicPr>
        <p:blipFill rotWithShape="1">
          <a:blip r:embed="rId5"/>
          <a:srcRect l="14432" t="9260" r="15317" b="42239"/>
          <a:stretch/>
        </p:blipFill>
        <p:spPr>
          <a:xfrm>
            <a:off x="3603625" y="4696305"/>
            <a:ext cx="1713724" cy="1319131"/>
          </a:xfrm>
          <a:prstGeom prst="rect">
            <a:avLst/>
          </a:prstGeom>
        </p:spPr>
      </p:pic>
      <p:pic>
        <p:nvPicPr>
          <p:cNvPr id="17" name="图片 16">
            <a:extLst>
              <a:ext uri="{FF2B5EF4-FFF2-40B4-BE49-F238E27FC236}">
                <a16:creationId xmlns:a16="http://schemas.microsoft.com/office/drawing/2014/main" id="{9066764B-08CF-4038-B331-44E16F1E6BD0}"/>
              </a:ext>
            </a:extLst>
          </p:cNvPr>
          <p:cNvPicPr/>
          <p:nvPr/>
        </p:nvPicPr>
        <p:blipFill rotWithShape="1">
          <a:blip r:embed="rId6">
            <a:extLst>
              <a:ext uri="{28A0092B-C50C-407E-A947-70E740481C1C}">
                <a14:useLocalDpi xmlns:a14="http://schemas.microsoft.com/office/drawing/2010/main" val="0"/>
              </a:ext>
            </a:extLst>
          </a:blip>
          <a:srcRect l="34116" t="20548" r="32308" b="29714"/>
          <a:stretch/>
        </p:blipFill>
        <p:spPr>
          <a:xfrm>
            <a:off x="6862234" y="2529941"/>
            <a:ext cx="1723765" cy="1319132"/>
          </a:xfrm>
          <a:prstGeom prst="rect">
            <a:avLst/>
          </a:prstGeom>
          <a:noFill/>
          <a:ln>
            <a:noFill/>
          </a:ln>
        </p:spPr>
      </p:pic>
      <p:pic>
        <p:nvPicPr>
          <p:cNvPr id="18" name="图片 17">
            <a:extLst>
              <a:ext uri="{FF2B5EF4-FFF2-40B4-BE49-F238E27FC236}">
                <a16:creationId xmlns:a16="http://schemas.microsoft.com/office/drawing/2014/main" id="{43C3934D-F1C8-4082-9982-D2A5C22D1101}"/>
              </a:ext>
            </a:extLst>
          </p:cNvPr>
          <p:cNvPicPr>
            <a:picLocks noChangeAspect="1"/>
          </p:cNvPicPr>
          <p:nvPr/>
        </p:nvPicPr>
        <p:blipFill rotWithShape="1">
          <a:blip r:embed="rId7"/>
          <a:srcRect t="3374" b="20625"/>
          <a:stretch/>
        </p:blipFill>
        <p:spPr>
          <a:xfrm>
            <a:off x="9334502" y="2529936"/>
            <a:ext cx="1723765" cy="1319131"/>
          </a:xfrm>
          <a:prstGeom prst="rect">
            <a:avLst/>
          </a:prstGeom>
        </p:spPr>
      </p:pic>
      <p:pic>
        <p:nvPicPr>
          <p:cNvPr id="19" name="图片 18">
            <a:extLst>
              <a:ext uri="{FF2B5EF4-FFF2-40B4-BE49-F238E27FC236}">
                <a16:creationId xmlns:a16="http://schemas.microsoft.com/office/drawing/2014/main" id="{FDA557EF-83AD-4224-9C80-23E992F2008A}"/>
              </a:ext>
            </a:extLst>
          </p:cNvPr>
          <p:cNvPicPr/>
          <p:nvPr/>
        </p:nvPicPr>
        <p:blipFill rotWithShape="1">
          <a:blip r:embed="rId8">
            <a:extLst>
              <a:ext uri="{28A0092B-C50C-407E-A947-70E740481C1C}">
                <a14:useLocalDpi xmlns:a14="http://schemas.microsoft.com/office/drawing/2010/main" val="0"/>
              </a:ext>
            </a:extLst>
          </a:blip>
          <a:srcRect l="30276" t="21402" r="27777" b="26022"/>
          <a:stretch/>
        </p:blipFill>
        <p:spPr>
          <a:xfrm>
            <a:off x="6862234" y="4696304"/>
            <a:ext cx="1723765" cy="1319131"/>
          </a:xfrm>
          <a:prstGeom prst="rect">
            <a:avLst/>
          </a:prstGeom>
          <a:noFill/>
          <a:ln>
            <a:noFill/>
          </a:ln>
        </p:spPr>
      </p:pic>
      <p:pic>
        <p:nvPicPr>
          <p:cNvPr id="20" name="图片 19">
            <a:extLst>
              <a:ext uri="{FF2B5EF4-FFF2-40B4-BE49-F238E27FC236}">
                <a16:creationId xmlns:a16="http://schemas.microsoft.com/office/drawing/2014/main" id="{19528B3C-AA8F-4873-A911-5E7725EE9E9E}"/>
              </a:ext>
            </a:extLst>
          </p:cNvPr>
          <p:cNvPicPr>
            <a:picLocks noChangeAspect="1"/>
          </p:cNvPicPr>
          <p:nvPr/>
        </p:nvPicPr>
        <p:blipFill rotWithShape="1">
          <a:blip r:embed="rId9"/>
          <a:srcRect l="11789" r="11272" b="38818"/>
          <a:stretch/>
        </p:blipFill>
        <p:spPr>
          <a:xfrm>
            <a:off x="9334502" y="4696304"/>
            <a:ext cx="1738809" cy="1319131"/>
          </a:xfrm>
          <a:prstGeom prst="rect">
            <a:avLst/>
          </a:prstGeom>
        </p:spPr>
      </p:pic>
      <p:sp>
        <p:nvSpPr>
          <p:cNvPr id="21" name="矩形 20">
            <a:extLst>
              <a:ext uri="{FF2B5EF4-FFF2-40B4-BE49-F238E27FC236}">
                <a16:creationId xmlns:a16="http://schemas.microsoft.com/office/drawing/2014/main" id="{8A911CB0-16F5-46CC-AA6A-E6E2690D6F23}"/>
              </a:ext>
            </a:extLst>
          </p:cNvPr>
          <p:cNvSpPr/>
          <p:nvPr/>
        </p:nvSpPr>
        <p:spPr>
          <a:xfrm>
            <a:off x="775758" y="3886917"/>
            <a:ext cx="2158065" cy="830997"/>
          </a:xfrm>
          <a:prstGeom prst="rect">
            <a:avLst/>
          </a:prstGeom>
        </p:spPr>
        <p:txBody>
          <a:bodyPr wrap="square">
            <a:spAutoFit/>
          </a:bodyPr>
          <a:lstStyle/>
          <a:p>
            <a:pPr algn="ctr"/>
            <a:r>
              <a:rPr lang="en-US" altLang="zh-CN" sz="1600" b="0" i="0" dirty="0">
                <a:effectLst/>
                <a:latin typeface="Times New Roman" panose="02020603050405020304" pitchFamily="18" charset="0"/>
                <a:cs typeface="Times New Roman" panose="02020603050405020304" pitchFamily="18" charset="0"/>
              </a:rPr>
              <a:t> </a:t>
            </a:r>
            <a:r>
              <a:rPr lang="en-US" altLang="zh-CN" sz="1600" b="1" i="0" dirty="0">
                <a:effectLst/>
                <a:latin typeface="Times New Roman" panose="02020603050405020304" pitchFamily="18" charset="0"/>
                <a:cs typeface="Times New Roman" panose="02020603050405020304" pitchFamily="18" charset="0"/>
              </a:rPr>
              <a:t>Massive-bedded conglomeratic sandstone facies (Ss)</a:t>
            </a:r>
            <a:endParaRPr lang="zh-CN" altLang="en-US" sz="1600"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E63A7356-AFF4-4C60-B2CD-B1944726B954}"/>
              </a:ext>
            </a:extLst>
          </p:cNvPr>
          <p:cNvSpPr/>
          <p:nvPr/>
        </p:nvSpPr>
        <p:spPr>
          <a:xfrm>
            <a:off x="3422507" y="3886917"/>
            <a:ext cx="1818642" cy="830997"/>
          </a:xfrm>
          <a:prstGeom prst="rect">
            <a:avLst/>
          </a:prstGeom>
        </p:spPr>
        <p:txBody>
          <a:bodyPr wrap="square">
            <a:spAutoFit/>
          </a:bodyPr>
          <a:lstStyle/>
          <a:p>
            <a:pPr algn="ctr"/>
            <a:r>
              <a:rPr lang="en-US" altLang="zh-CN" sz="1600" b="1" dirty="0">
                <a:latin typeface="Times New Roman" panose="02020603050405020304" pitchFamily="18" charset="0"/>
                <a:cs typeface="Times New Roman" panose="02020603050405020304" pitchFamily="18" charset="0"/>
              </a:rPr>
              <a:t>Massive-bedded sandstone facies (</a:t>
            </a:r>
            <a:r>
              <a:rPr lang="en-US" altLang="zh-CN" sz="1600" b="1" dirty="0" err="1">
                <a:latin typeface="Times New Roman" panose="02020603050405020304" pitchFamily="18" charset="0"/>
                <a:cs typeface="Times New Roman" panose="02020603050405020304" pitchFamily="18" charset="0"/>
              </a:rPr>
              <a:t>Sm</a:t>
            </a:r>
            <a:r>
              <a:rPr lang="en-US" altLang="zh-CN" sz="1600" b="1" dirty="0">
                <a:latin typeface="Times New Roman" panose="02020603050405020304" pitchFamily="18" charset="0"/>
                <a:cs typeface="Times New Roman" panose="02020603050405020304" pitchFamily="18" charset="0"/>
              </a:rPr>
              <a:t>)</a:t>
            </a:r>
            <a:endParaRPr lang="zh-CN" altLang="en-US" sz="1600" b="1" dirty="0">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91810892-E11D-490E-99EA-3747D41A1C85}"/>
              </a:ext>
            </a:extLst>
          </p:cNvPr>
          <p:cNvSpPr/>
          <p:nvPr/>
        </p:nvSpPr>
        <p:spPr>
          <a:xfrm>
            <a:off x="901605" y="6138545"/>
            <a:ext cx="2030869" cy="584775"/>
          </a:xfrm>
          <a:prstGeom prst="rect">
            <a:avLst/>
          </a:prstGeom>
        </p:spPr>
        <p:txBody>
          <a:bodyPr wrap="square">
            <a:spAutoFit/>
          </a:bodyPr>
          <a:lstStyle/>
          <a:p>
            <a:pPr algn="ctr"/>
            <a:r>
              <a:rPr lang="en-US" altLang="zh-CN" sz="1600" b="1" dirty="0">
                <a:latin typeface="Times New Roman" panose="02020603050405020304" pitchFamily="18" charset="0"/>
                <a:cs typeface="Times New Roman" panose="02020603050405020304" pitchFamily="18" charset="0"/>
              </a:rPr>
              <a:t>Parallel-laminated sandstone facies (</a:t>
            </a:r>
            <a:r>
              <a:rPr lang="en-US" altLang="zh-CN" sz="1600" b="1" dirty="0" err="1">
                <a:latin typeface="Times New Roman" panose="02020603050405020304" pitchFamily="18" charset="0"/>
                <a:cs typeface="Times New Roman" panose="02020603050405020304" pitchFamily="18" charset="0"/>
              </a:rPr>
              <a:t>Sh</a:t>
            </a:r>
            <a:r>
              <a:rPr lang="en-US" altLang="zh-CN" sz="1600" b="1" dirty="0">
                <a:latin typeface="Times New Roman" panose="02020603050405020304" pitchFamily="18" charset="0"/>
                <a:cs typeface="Times New Roman" panose="02020603050405020304" pitchFamily="18" charset="0"/>
              </a:rPr>
              <a:t>)</a:t>
            </a:r>
            <a:endParaRPr lang="zh-CN" altLang="en-US" sz="1600" b="1" dirty="0">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B603808A-B8CA-498E-BB19-65C50D4D04E1}"/>
              </a:ext>
            </a:extLst>
          </p:cNvPr>
          <p:cNvSpPr/>
          <p:nvPr/>
        </p:nvSpPr>
        <p:spPr>
          <a:xfrm>
            <a:off x="3422507" y="6015435"/>
            <a:ext cx="2063595" cy="830997"/>
          </a:xfrm>
          <a:prstGeom prst="rect">
            <a:avLst/>
          </a:prstGeom>
        </p:spPr>
        <p:txBody>
          <a:bodyPr wrap="square">
            <a:spAutoFit/>
          </a:bodyPr>
          <a:lstStyle/>
          <a:p>
            <a:pPr algn="ctr"/>
            <a:r>
              <a:rPr lang="en-US" altLang="zh-CN" sz="1600" b="1" dirty="0">
                <a:latin typeface="Times New Roman" panose="02020603050405020304" pitchFamily="18" charset="0"/>
                <a:cs typeface="Times New Roman" panose="02020603050405020304" pitchFamily="18" charset="0"/>
              </a:rPr>
              <a:t>Ripple cross-laminated sandstone facies (Sr)</a:t>
            </a:r>
            <a:endParaRPr lang="zh-CN" altLang="en-US" sz="1600" b="1" dirty="0">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B7B095AA-F222-4E82-AFB4-32C8FDF91284}"/>
              </a:ext>
            </a:extLst>
          </p:cNvPr>
          <p:cNvSpPr/>
          <p:nvPr/>
        </p:nvSpPr>
        <p:spPr>
          <a:xfrm>
            <a:off x="6781810" y="3865713"/>
            <a:ext cx="1884611" cy="861774"/>
          </a:xfrm>
          <a:prstGeom prst="rect">
            <a:avLst/>
          </a:prstGeom>
        </p:spPr>
        <p:txBody>
          <a:bodyPr wrap="square">
            <a:spAutoFit/>
          </a:bodyPr>
          <a:lstStyle/>
          <a:p>
            <a:pPr algn="ctr"/>
            <a:r>
              <a:rPr lang="en-US" altLang="zh-CN" sz="1600" b="1" dirty="0">
                <a:latin typeface="Times New Roman" panose="02020603050405020304" pitchFamily="18" charset="0"/>
                <a:cs typeface="Times New Roman" panose="02020603050405020304" pitchFamily="18" charset="0"/>
              </a:rPr>
              <a:t>Horizontally-laminated</a:t>
            </a:r>
            <a:r>
              <a:rPr lang="en-US" altLang="zh-CN" dirty="0"/>
              <a:t> </a:t>
            </a:r>
            <a:r>
              <a:rPr lang="en-US" altLang="zh-CN" sz="1600" b="1" dirty="0">
                <a:latin typeface="Times New Roman" panose="02020603050405020304" pitchFamily="18" charset="0"/>
                <a:cs typeface="Times New Roman" panose="02020603050405020304" pitchFamily="18" charset="0"/>
              </a:rPr>
              <a:t>siltstone facies (</a:t>
            </a:r>
            <a:r>
              <a:rPr lang="en-US" altLang="zh-CN" sz="1600" b="1" dirty="0" err="1">
                <a:latin typeface="Times New Roman" panose="02020603050405020304" pitchFamily="18" charset="0"/>
                <a:cs typeface="Times New Roman" panose="02020603050405020304" pitchFamily="18" charset="0"/>
              </a:rPr>
              <a:t>Fh</a:t>
            </a:r>
            <a:r>
              <a:rPr lang="en-US" altLang="zh-CN" sz="1600" b="1" dirty="0">
                <a:latin typeface="Times New Roman" panose="02020603050405020304" pitchFamily="18" charset="0"/>
                <a:cs typeface="Times New Roman" panose="02020603050405020304" pitchFamily="18" charset="0"/>
              </a:rPr>
              <a:t>)</a:t>
            </a:r>
            <a:endParaRPr lang="zh-CN" altLang="en-US" sz="1600" b="1" dirty="0">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43DD6C76-762D-43FB-81D1-1E25BD1C58B1}"/>
              </a:ext>
            </a:extLst>
          </p:cNvPr>
          <p:cNvSpPr/>
          <p:nvPr/>
        </p:nvSpPr>
        <p:spPr>
          <a:xfrm>
            <a:off x="9254078" y="4004212"/>
            <a:ext cx="1884611" cy="584775"/>
          </a:xfrm>
          <a:prstGeom prst="rect">
            <a:avLst/>
          </a:prstGeom>
        </p:spPr>
        <p:txBody>
          <a:bodyPr wrap="square">
            <a:spAutoFit/>
          </a:bodyPr>
          <a:lstStyle/>
          <a:p>
            <a:r>
              <a:rPr lang="en-US" altLang="zh-CN" sz="1600" b="1" dirty="0">
                <a:latin typeface="Times New Roman" panose="02020603050405020304" pitchFamily="18" charset="0"/>
                <a:cs typeface="Times New Roman" panose="02020603050405020304" pitchFamily="18" charset="0"/>
              </a:rPr>
              <a:t>Lenticular-bedded siltstone facies (Se)</a:t>
            </a:r>
            <a:endParaRPr lang="zh-CN" altLang="en-US" sz="1600" b="1" dirty="0">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33C216C0-1591-4C85-9D91-01F39764D5CE}"/>
              </a:ext>
            </a:extLst>
          </p:cNvPr>
          <p:cNvSpPr/>
          <p:nvPr/>
        </p:nvSpPr>
        <p:spPr>
          <a:xfrm>
            <a:off x="6780874" y="6138544"/>
            <a:ext cx="2063595" cy="584775"/>
          </a:xfrm>
          <a:prstGeom prst="rect">
            <a:avLst/>
          </a:prstGeom>
        </p:spPr>
        <p:txBody>
          <a:bodyPr wrap="square">
            <a:spAutoFit/>
          </a:bodyPr>
          <a:lstStyle/>
          <a:p>
            <a:r>
              <a:rPr lang="en-US" altLang="zh-CN" sz="1600" b="1" dirty="0">
                <a:latin typeface="Times New Roman" panose="02020603050405020304" pitchFamily="18" charset="0"/>
                <a:cs typeface="Times New Roman" panose="02020603050405020304" pitchFamily="18" charset="0"/>
              </a:rPr>
              <a:t>Massive argillaceous siltstone facies (</a:t>
            </a:r>
            <a:r>
              <a:rPr lang="en-US" altLang="zh-CN" sz="1600" b="1" dirty="0" err="1">
                <a:latin typeface="Times New Roman" panose="02020603050405020304" pitchFamily="18" charset="0"/>
                <a:cs typeface="Times New Roman" panose="02020603050405020304" pitchFamily="18" charset="0"/>
              </a:rPr>
              <a:t>Fsc</a:t>
            </a:r>
            <a:r>
              <a:rPr lang="en-US" altLang="zh-CN" sz="1600" b="1" dirty="0">
                <a:latin typeface="Times New Roman" panose="02020603050405020304" pitchFamily="18" charset="0"/>
                <a:cs typeface="Times New Roman" panose="02020603050405020304" pitchFamily="18" charset="0"/>
              </a:rPr>
              <a:t>)</a:t>
            </a:r>
            <a:endParaRPr lang="zh-CN" altLang="en-US" sz="1600" b="1" dirty="0">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82F71A2B-E363-4A9C-AF0C-BB45220515C0}"/>
              </a:ext>
            </a:extLst>
          </p:cNvPr>
          <p:cNvSpPr/>
          <p:nvPr/>
        </p:nvSpPr>
        <p:spPr>
          <a:xfrm>
            <a:off x="9334502" y="6194013"/>
            <a:ext cx="1893476" cy="584775"/>
          </a:xfrm>
          <a:prstGeom prst="rect">
            <a:avLst/>
          </a:prstGeom>
        </p:spPr>
        <p:txBody>
          <a:bodyPr wrap="square">
            <a:spAutoFit/>
          </a:bodyPr>
          <a:lstStyle/>
          <a:p>
            <a:r>
              <a:rPr lang="en-US" altLang="zh-CN" sz="1600" b="1" dirty="0">
                <a:latin typeface="Times New Roman" panose="02020603050405020304" pitchFamily="18" charset="0"/>
                <a:cs typeface="Times New Roman" panose="02020603050405020304" pitchFamily="18" charset="0"/>
              </a:rPr>
              <a:t>Massive mudstone facies (Mm)</a:t>
            </a:r>
            <a:endParaRPr lang="zh-CN" alt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069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BDEDBD98-9282-4750-887A-967C6D1513B7}"/>
              </a:ext>
            </a:extLst>
          </p:cNvPr>
          <p:cNvCxnSpPr/>
          <p:nvPr/>
        </p:nvCxnSpPr>
        <p:spPr>
          <a:xfrm>
            <a:off x="0" y="9567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E644FEC8-A4BC-4945-94E9-371CDCF51EEF}"/>
              </a:ext>
            </a:extLst>
          </p:cNvPr>
          <p:cNvSpPr/>
          <p:nvPr/>
        </p:nvSpPr>
        <p:spPr>
          <a:xfrm>
            <a:off x="0" y="300505"/>
            <a:ext cx="2857064" cy="400110"/>
          </a:xfrm>
          <a:prstGeom prst="rect">
            <a:avLst/>
          </a:prstGeom>
        </p:spPr>
        <p:txBody>
          <a:bodyPr wrap="none">
            <a:spAutoFit/>
          </a:bodyPr>
          <a:lstStyle/>
          <a:p>
            <a:pPr algn="just">
              <a:buClr>
                <a:srgbClr val="FF0000"/>
              </a:buClr>
            </a:pPr>
            <a:r>
              <a:rPr lang="en-US" altLang="zh-CN" sz="2000" b="1" dirty="0">
                <a:latin typeface="Times New Roman" panose="02020603050405020304" pitchFamily="18" charset="0"/>
                <a:cs typeface="Times New Roman" panose="02020603050405020304" pitchFamily="18" charset="0"/>
              </a:rPr>
              <a:t>Microfacies </a:t>
            </a:r>
            <a:r>
              <a:rPr lang="en-US" altLang="zh-CN" b="1" dirty="0">
                <a:latin typeface="Times New Roman" panose="02020603050405020304" pitchFamily="18" charset="0"/>
                <a:cs typeface="Times New Roman" panose="02020603050405020304" pitchFamily="18" charset="0"/>
              </a:rPr>
              <a:t>Identification</a:t>
            </a:r>
          </a:p>
        </p:txBody>
      </p:sp>
      <p:sp>
        <p:nvSpPr>
          <p:cNvPr id="8" name="矩形 7">
            <a:extLst>
              <a:ext uri="{FF2B5EF4-FFF2-40B4-BE49-F238E27FC236}">
                <a16:creationId xmlns:a16="http://schemas.microsoft.com/office/drawing/2014/main" id="{970E22E2-1071-44F0-B851-E3C5DB7514F4}"/>
              </a:ext>
            </a:extLst>
          </p:cNvPr>
          <p:cNvSpPr/>
          <p:nvPr/>
        </p:nvSpPr>
        <p:spPr>
          <a:xfrm>
            <a:off x="0" y="1006632"/>
            <a:ext cx="11885083" cy="1687963"/>
          </a:xfrm>
          <a:prstGeom prst="rect">
            <a:avLst/>
          </a:prstGeom>
        </p:spPr>
        <p:txBody>
          <a:bodyPr wrap="square">
            <a:spAutoFit/>
          </a:bodyPr>
          <a:lstStyle/>
          <a:p>
            <a:pPr indent="457200">
              <a:lnSpc>
                <a:spcPct val="150000"/>
              </a:lnSpc>
            </a:pPr>
            <a:r>
              <a:rPr lang="en-US" altLang="zh-CN" sz="2400" b="1" dirty="0">
                <a:latin typeface="Times New Roman" panose="02020603050405020304" pitchFamily="18" charset="0"/>
                <a:cs typeface="Times New Roman" panose="02020603050405020304" pitchFamily="18" charset="0"/>
              </a:rPr>
              <a:t>Based on integrated analysis of core, well logging, and seismic data, a fan-delta front </a:t>
            </a:r>
            <a:r>
              <a:rPr lang="en-US" altLang="zh-CN" sz="2400" b="1" dirty="0" err="1">
                <a:latin typeface="Times New Roman" panose="02020603050405020304" pitchFamily="18" charset="0"/>
                <a:cs typeface="Times New Roman" panose="02020603050405020304" pitchFamily="18" charset="0"/>
              </a:rPr>
              <a:t>subfacies</a:t>
            </a:r>
            <a:r>
              <a:rPr lang="en-US" altLang="zh-CN" sz="2400" b="1" dirty="0">
                <a:latin typeface="Times New Roman" panose="02020603050405020304" pitchFamily="18" charset="0"/>
                <a:cs typeface="Times New Roman" panose="02020603050405020304" pitchFamily="18" charset="0"/>
              </a:rPr>
              <a:t> has been identified in the study area, which can be further subdivided into four microfacies types.</a:t>
            </a:r>
            <a:endParaRPr lang="zh-CN" altLang="en-US" sz="2400" b="1" dirty="0">
              <a:latin typeface="Times New Roman" panose="02020603050405020304" pitchFamily="18" charset="0"/>
              <a:cs typeface="Times New Roman" panose="02020603050405020304" pitchFamily="18" charset="0"/>
            </a:endParaRPr>
          </a:p>
        </p:txBody>
      </p:sp>
      <p:pic>
        <p:nvPicPr>
          <p:cNvPr id="23" name="图片 22">
            <a:extLst>
              <a:ext uri="{FF2B5EF4-FFF2-40B4-BE49-F238E27FC236}">
                <a16:creationId xmlns:a16="http://schemas.microsoft.com/office/drawing/2014/main" id="{C77D0572-7964-4F9A-B171-95BEA5659D97}"/>
              </a:ext>
            </a:extLst>
          </p:cNvPr>
          <p:cNvPicPr/>
          <p:nvPr/>
        </p:nvPicPr>
        <p:blipFill>
          <a:blip r:embed="rId2"/>
          <a:stretch>
            <a:fillRect/>
          </a:stretch>
        </p:blipFill>
        <p:spPr>
          <a:xfrm>
            <a:off x="618064" y="3115732"/>
            <a:ext cx="2923040" cy="1687961"/>
          </a:xfrm>
          <a:prstGeom prst="rect">
            <a:avLst/>
          </a:prstGeom>
        </p:spPr>
      </p:pic>
      <p:pic>
        <p:nvPicPr>
          <p:cNvPr id="24" name="图片 23">
            <a:extLst>
              <a:ext uri="{FF2B5EF4-FFF2-40B4-BE49-F238E27FC236}">
                <a16:creationId xmlns:a16="http://schemas.microsoft.com/office/drawing/2014/main" id="{521CF935-0BBE-443C-8629-5AA9EE2E088F}"/>
              </a:ext>
            </a:extLst>
          </p:cNvPr>
          <p:cNvPicPr/>
          <p:nvPr/>
        </p:nvPicPr>
        <p:blipFill rotWithShape="1">
          <a:blip r:embed="rId3"/>
          <a:srcRect l="1610" t="5643" r="1772" b="2942"/>
          <a:stretch/>
        </p:blipFill>
        <p:spPr>
          <a:xfrm>
            <a:off x="6293361" y="3115732"/>
            <a:ext cx="2923039" cy="1687961"/>
          </a:xfrm>
          <a:prstGeom prst="rect">
            <a:avLst/>
          </a:prstGeom>
        </p:spPr>
      </p:pic>
      <p:sp>
        <p:nvSpPr>
          <p:cNvPr id="12" name="矩形 11">
            <a:extLst>
              <a:ext uri="{FF2B5EF4-FFF2-40B4-BE49-F238E27FC236}">
                <a16:creationId xmlns:a16="http://schemas.microsoft.com/office/drawing/2014/main" id="{8A474CD9-E16C-47F6-92BF-E5C42C61AF45}"/>
              </a:ext>
            </a:extLst>
          </p:cNvPr>
          <p:cNvSpPr/>
          <p:nvPr/>
        </p:nvSpPr>
        <p:spPr>
          <a:xfrm>
            <a:off x="3541104" y="3327657"/>
            <a:ext cx="2138000" cy="923330"/>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Subaqueous distributary channel microfacies</a:t>
            </a:r>
            <a:endParaRPr lang="zh-CN" altLang="en-US" b="1"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CCC8F44C-EB91-4A03-AF29-801765DE6E42}"/>
              </a:ext>
            </a:extLst>
          </p:cNvPr>
          <p:cNvSpPr/>
          <p:nvPr/>
        </p:nvSpPr>
        <p:spPr>
          <a:xfrm>
            <a:off x="9232044" y="3604656"/>
            <a:ext cx="2433358" cy="369332"/>
          </a:xfrm>
          <a:prstGeom prst="rect">
            <a:avLst/>
          </a:prstGeom>
        </p:spPr>
        <p:txBody>
          <a:bodyPr wrap="none">
            <a:spAutoFit/>
          </a:bodyPr>
          <a:lstStyle/>
          <a:p>
            <a:r>
              <a:rPr lang="en-US" altLang="zh-CN" b="1" i="0" dirty="0">
                <a:solidFill>
                  <a:srgbClr val="404040"/>
                </a:solidFill>
                <a:effectLst/>
                <a:latin typeface="Times New Roman" panose="02020603050405020304" pitchFamily="18" charset="0"/>
                <a:cs typeface="Times New Roman" panose="02020603050405020304" pitchFamily="18" charset="0"/>
              </a:rPr>
              <a:t>Mouth bar microfacies</a:t>
            </a:r>
            <a:endParaRPr lang="zh-CN" altLang="en-US" b="1" dirty="0">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E1658F5B-1113-43FC-9981-B29C7F5DC765}"/>
              </a:ext>
            </a:extLst>
          </p:cNvPr>
          <p:cNvSpPr/>
          <p:nvPr/>
        </p:nvSpPr>
        <p:spPr>
          <a:xfrm>
            <a:off x="618064" y="5015618"/>
            <a:ext cx="4267200" cy="1200329"/>
          </a:xfrm>
          <a:prstGeom prst="rect">
            <a:avLst/>
          </a:prstGeom>
        </p:spPr>
        <p:txBody>
          <a:bodyPr wrap="square">
            <a:spAutoFit/>
          </a:bodyPr>
          <a:lstStyle/>
          <a:p>
            <a:r>
              <a:rPr lang="en-US" altLang="zh-CN" b="1" dirty="0">
                <a:latin typeface="Times New Roman" panose="02020603050405020304" pitchFamily="18" charset="0"/>
                <a:ea typeface="Tahoma" panose="020B0604030504040204" pitchFamily="34" charset="0"/>
                <a:cs typeface="Times New Roman" panose="02020603050405020304" pitchFamily="18" charset="0"/>
              </a:rPr>
              <a:t>Moderate to strong amplitude reflection</a:t>
            </a:r>
          </a:p>
          <a:p>
            <a:r>
              <a:rPr lang="en-US" altLang="zh-CN" b="1" dirty="0">
                <a:latin typeface="Times New Roman" panose="02020603050405020304" pitchFamily="18" charset="0"/>
                <a:ea typeface="Tahoma" panose="020B0604030504040204" pitchFamily="34" charset="0"/>
                <a:cs typeface="Times New Roman" panose="02020603050405020304" pitchFamily="18" charset="0"/>
              </a:rPr>
              <a:t>Moderate to low frequency</a:t>
            </a:r>
          </a:p>
          <a:p>
            <a:r>
              <a:rPr lang="en-US" altLang="zh-CN" b="1" dirty="0">
                <a:latin typeface="Times New Roman" panose="02020603050405020304" pitchFamily="18" charset="0"/>
                <a:ea typeface="Tahoma" panose="020B0604030504040204" pitchFamily="34" charset="0"/>
                <a:cs typeface="Times New Roman" panose="02020603050405020304" pitchFamily="18" charset="0"/>
              </a:rPr>
              <a:t>Moderate to low continuity</a:t>
            </a:r>
          </a:p>
          <a:p>
            <a:r>
              <a:rPr lang="en-US" altLang="zh-CN" b="1" dirty="0">
                <a:latin typeface="Times New Roman" panose="02020603050405020304" pitchFamily="18" charset="0"/>
                <a:ea typeface="Tahoma" panose="020B0604030504040204" pitchFamily="34" charset="0"/>
                <a:cs typeface="Times New Roman" panose="02020603050405020304" pitchFamily="18" charset="0"/>
              </a:rPr>
              <a:t>Divergent fill-type emission structure</a:t>
            </a:r>
            <a:endParaRPr lang="zh-CN" altLang="en-US" b="1"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801B584D-86C7-45C7-A64C-38E70D7F75F8}"/>
              </a:ext>
            </a:extLst>
          </p:cNvPr>
          <p:cNvSpPr/>
          <p:nvPr/>
        </p:nvSpPr>
        <p:spPr>
          <a:xfrm>
            <a:off x="6096000" y="5015618"/>
            <a:ext cx="4157134" cy="1200329"/>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Moderate to weak amplitude reflection</a:t>
            </a:r>
          </a:p>
          <a:p>
            <a:r>
              <a:rPr lang="en-US" altLang="zh-CN" b="1" dirty="0">
                <a:latin typeface="Times New Roman" panose="02020603050405020304" pitchFamily="18" charset="0"/>
                <a:cs typeface="Times New Roman" panose="02020603050405020304" pitchFamily="18" charset="0"/>
              </a:rPr>
              <a:t>Moderate to high frequency</a:t>
            </a:r>
          </a:p>
          <a:p>
            <a:r>
              <a:rPr lang="en-US" altLang="zh-CN" b="1" dirty="0">
                <a:latin typeface="Times New Roman" panose="02020603050405020304" pitchFamily="18" charset="0"/>
                <a:cs typeface="Times New Roman" panose="02020603050405020304" pitchFamily="18" charset="0"/>
              </a:rPr>
              <a:t>Moderate to low continuity</a:t>
            </a:r>
          </a:p>
          <a:p>
            <a:r>
              <a:rPr lang="en-US" altLang="zh-CN" b="1" dirty="0">
                <a:latin typeface="Times New Roman" panose="02020603050405020304" pitchFamily="18" charset="0"/>
                <a:cs typeface="Times New Roman" panose="02020603050405020304" pitchFamily="18" charset="0"/>
              </a:rPr>
              <a:t>Sheet-like subparallel emission structure</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553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BDEDBD98-9282-4750-887A-967C6D1513B7}"/>
              </a:ext>
            </a:extLst>
          </p:cNvPr>
          <p:cNvCxnSpPr/>
          <p:nvPr/>
        </p:nvCxnSpPr>
        <p:spPr>
          <a:xfrm>
            <a:off x="0" y="9567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E644FEC8-A4BC-4945-94E9-371CDCF51EEF}"/>
              </a:ext>
            </a:extLst>
          </p:cNvPr>
          <p:cNvSpPr/>
          <p:nvPr/>
        </p:nvSpPr>
        <p:spPr>
          <a:xfrm>
            <a:off x="0" y="218020"/>
            <a:ext cx="2857064" cy="400110"/>
          </a:xfrm>
          <a:prstGeom prst="rect">
            <a:avLst/>
          </a:prstGeom>
        </p:spPr>
        <p:txBody>
          <a:bodyPr wrap="none">
            <a:spAutoFit/>
          </a:bodyPr>
          <a:lstStyle/>
          <a:p>
            <a:pPr algn="just">
              <a:buClr>
                <a:srgbClr val="FF0000"/>
              </a:buClr>
            </a:pPr>
            <a:r>
              <a:rPr lang="en-US" altLang="zh-CN" sz="2000" b="1" dirty="0">
                <a:latin typeface="Times New Roman" panose="02020603050405020304" pitchFamily="18" charset="0"/>
                <a:cs typeface="Times New Roman" panose="02020603050405020304" pitchFamily="18" charset="0"/>
              </a:rPr>
              <a:t>Microfacies </a:t>
            </a:r>
            <a:r>
              <a:rPr lang="en-US" altLang="zh-CN" b="1" dirty="0">
                <a:latin typeface="Times New Roman" panose="02020603050405020304" pitchFamily="18" charset="0"/>
                <a:cs typeface="Times New Roman" panose="02020603050405020304" pitchFamily="18" charset="0"/>
              </a:rPr>
              <a:t>Identification</a:t>
            </a:r>
          </a:p>
        </p:txBody>
      </p:sp>
      <p:sp>
        <p:nvSpPr>
          <p:cNvPr id="8" name="矩形 7">
            <a:extLst>
              <a:ext uri="{FF2B5EF4-FFF2-40B4-BE49-F238E27FC236}">
                <a16:creationId xmlns:a16="http://schemas.microsoft.com/office/drawing/2014/main" id="{970E22E2-1071-44F0-B851-E3C5DB7514F4}"/>
              </a:ext>
            </a:extLst>
          </p:cNvPr>
          <p:cNvSpPr/>
          <p:nvPr/>
        </p:nvSpPr>
        <p:spPr>
          <a:xfrm>
            <a:off x="0" y="1006632"/>
            <a:ext cx="11885083" cy="1687963"/>
          </a:xfrm>
          <a:prstGeom prst="rect">
            <a:avLst/>
          </a:prstGeom>
        </p:spPr>
        <p:txBody>
          <a:bodyPr wrap="square">
            <a:spAutoFit/>
          </a:bodyPr>
          <a:lstStyle/>
          <a:p>
            <a:pPr indent="457200">
              <a:lnSpc>
                <a:spcPct val="150000"/>
              </a:lnSpc>
            </a:pPr>
            <a:r>
              <a:rPr lang="en-US" altLang="zh-CN" sz="2400" b="1" dirty="0">
                <a:latin typeface="Times New Roman" panose="02020603050405020304" pitchFamily="18" charset="0"/>
                <a:cs typeface="Times New Roman" panose="02020603050405020304" pitchFamily="18" charset="0"/>
              </a:rPr>
              <a:t>Based on integrated analysis of core, well logging, and seismic data, a fan-delta front </a:t>
            </a:r>
            <a:r>
              <a:rPr lang="en-US" altLang="zh-CN" sz="2400" b="1" dirty="0" err="1">
                <a:latin typeface="Times New Roman" panose="02020603050405020304" pitchFamily="18" charset="0"/>
                <a:cs typeface="Times New Roman" panose="02020603050405020304" pitchFamily="18" charset="0"/>
              </a:rPr>
              <a:t>subfacies</a:t>
            </a:r>
            <a:r>
              <a:rPr lang="en-US" altLang="zh-CN" sz="2400" b="1" dirty="0">
                <a:latin typeface="Times New Roman" panose="02020603050405020304" pitchFamily="18" charset="0"/>
                <a:cs typeface="Times New Roman" panose="02020603050405020304" pitchFamily="18" charset="0"/>
              </a:rPr>
              <a:t> has been identified in the study area, which can be further subdivided into four microfacies types.</a:t>
            </a:r>
            <a:endParaRPr lang="zh-CN" altLang="en-US" sz="2400" b="1" dirty="0">
              <a:latin typeface="Times New Roman" panose="02020603050405020304" pitchFamily="18" charset="0"/>
              <a:cs typeface="Times New Roman" panose="02020603050405020304" pitchFamily="18" charset="0"/>
            </a:endParaRPr>
          </a:p>
        </p:txBody>
      </p:sp>
      <p:pic>
        <p:nvPicPr>
          <p:cNvPr id="23" name="图片 22">
            <a:extLst>
              <a:ext uri="{FF2B5EF4-FFF2-40B4-BE49-F238E27FC236}">
                <a16:creationId xmlns:a16="http://schemas.microsoft.com/office/drawing/2014/main" id="{C77D0572-7964-4F9A-B171-95BEA5659D97}"/>
              </a:ext>
            </a:extLst>
          </p:cNvPr>
          <p:cNvPicPr/>
          <p:nvPr/>
        </p:nvPicPr>
        <p:blipFill>
          <a:blip r:embed="rId2"/>
          <a:stretch>
            <a:fillRect/>
          </a:stretch>
        </p:blipFill>
        <p:spPr>
          <a:xfrm>
            <a:off x="651931" y="3014133"/>
            <a:ext cx="2923040" cy="1687961"/>
          </a:xfrm>
          <a:prstGeom prst="rect">
            <a:avLst/>
          </a:prstGeom>
        </p:spPr>
      </p:pic>
      <p:pic>
        <p:nvPicPr>
          <p:cNvPr id="24" name="图片 23">
            <a:extLst>
              <a:ext uri="{FF2B5EF4-FFF2-40B4-BE49-F238E27FC236}">
                <a16:creationId xmlns:a16="http://schemas.microsoft.com/office/drawing/2014/main" id="{521CF935-0BBE-443C-8629-5AA9EE2E088F}"/>
              </a:ext>
            </a:extLst>
          </p:cNvPr>
          <p:cNvPicPr/>
          <p:nvPr/>
        </p:nvPicPr>
        <p:blipFill rotWithShape="1">
          <a:blip r:embed="rId3"/>
          <a:srcRect l="1610" t="5643" r="1772" b="2942"/>
          <a:stretch/>
        </p:blipFill>
        <p:spPr>
          <a:xfrm>
            <a:off x="6319376" y="3014132"/>
            <a:ext cx="2923039" cy="1687961"/>
          </a:xfrm>
          <a:prstGeom prst="rect">
            <a:avLst/>
          </a:prstGeom>
        </p:spPr>
      </p:pic>
      <p:sp>
        <p:nvSpPr>
          <p:cNvPr id="2" name="矩形 1">
            <a:extLst>
              <a:ext uri="{FF2B5EF4-FFF2-40B4-BE49-F238E27FC236}">
                <a16:creationId xmlns:a16="http://schemas.microsoft.com/office/drawing/2014/main" id="{83A1E155-7F18-490F-82E4-A35944444C95}"/>
              </a:ext>
            </a:extLst>
          </p:cNvPr>
          <p:cNvSpPr/>
          <p:nvPr/>
        </p:nvSpPr>
        <p:spPr>
          <a:xfrm>
            <a:off x="3574971" y="3673446"/>
            <a:ext cx="2424703" cy="369332"/>
          </a:xfrm>
          <a:prstGeom prst="rect">
            <a:avLst/>
          </a:prstGeom>
        </p:spPr>
        <p:txBody>
          <a:bodyPr wrap="none">
            <a:spAutoFit/>
          </a:bodyPr>
          <a:lstStyle/>
          <a:p>
            <a:r>
              <a:rPr lang="en-US" altLang="zh-CN" b="1" i="0" dirty="0">
                <a:effectLst/>
                <a:latin typeface="Times New Roman" panose="02020603050405020304" pitchFamily="18" charset="0"/>
                <a:cs typeface="Times New Roman" panose="02020603050405020304" pitchFamily="18" charset="0"/>
              </a:rPr>
              <a:t>Sheet sand microfacies</a:t>
            </a:r>
            <a:endParaRPr lang="zh-CN" altLang="en-US"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15BB3B03-2DF7-465B-A322-4EC56FAB7365}"/>
              </a:ext>
            </a:extLst>
          </p:cNvPr>
          <p:cNvSpPr/>
          <p:nvPr/>
        </p:nvSpPr>
        <p:spPr>
          <a:xfrm>
            <a:off x="9311290" y="3483207"/>
            <a:ext cx="2754933" cy="646331"/>
          </a:xfrm>
          <a:prstGeom prst="rect">
            <a:avLst/>
          </a:prstGeom>
        </p:spPr>
        <p:txBody>
          <a:bodyPr wrap="square">
            <a:spAutoFit/>
          </a:bodyPr>
          <a:lstStyle/>
          <a:p>
            <a:r>
              <a:rPr lang="en-US" altLang="zh-CN" b="1" i="0" dirty="0">
                <a:effectLst/>
                <a:latin typeface="Times New Roman" panose="02020603050405020304" pitchFamily="18" charset="0"/>
                <a:cs typeface="Times New Roman" panose="02020603050405020304" pitchFamily="18" charset="0"/>
              </a:rPr>
              <a:t>Interdistributary channel microfacies</a:t>
            </a:r>
            <a:endParaRPr lang="zh-CN" altLang="en-US"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56C74E09-6261-44DC-8AE8-76BA686A7DE9}"/>
              </a:ext>
            </a:extLst>
          </p:cNvPr>
          <p:cNvSpPr/>
          <p:nvPr/>
        </p:nvSpPr>
        <p:spPr>
          <a:xfrm>
            <a:off x="651931" y="4924904"/>
            <a:ext cx="4233333" cy="1200329"/>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Weak amplitude reflection</a:t>
            </a:r>
          </a:p>
          <a:p>
            <a:r>
              <a:rPr lang="en-US" altLang="zh-CN" b="1" dirty="0">
                <a:latin typeface="Times New Roman" panose="02020603050405020304" pitchFamily="18" charset="0"/>
                <a:cs typeface="Times New Roman" panose="02020603050405020304" pitchFamily="18" charset="0"/>
              </a:rPr>
              <a:t>Low frequency</a:t>
            </a:r>
          </a:p>
          <a:p>
            <a:r>
              <a:rPr lang="en-US" altLang="zh-CN" b="1" dirty="0">
                <a:latin typeface="Times New Roman" panose="02020603050405020304" pitchFamily="18" charset="0"/>
                <a:cs typeface="Times New Roman" panose="02020603050405020304" pitchFamily="18" charset="0"/>
              </a:rPr>
              <a:t>Moderate to high continuity</a:t>
            </a:r>
          </a:p>
          <a:p>
            <a:r>
              <a:rPr lang="en-US" altLang="zh-CN" b="1" dirty="0">
                <a:latin typeface="Times New Roman" panose="02020603050405020304" pitchFamily="18" charset="0"/>
                <a:cs typeface="Times New Roman" panose="02020603050405020304" pitchFamily="18" charset="0"/>
              </a:rPr>
              <a:t>Sheet-like subparallel emission structure</a:t>
            </a:r>
            <a:endParaRPr lang="zh-CN" altLang="en-US" b="1"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7C9DE43C-BDA6-4D80-9F9C-134BE14C2500}"/>
              </a:ext>
            </a:extLst>
          </p:cNvPr>
          <p:cNvSpPr/>
          <p:nvPr/>
        </p:nvSpPr>
        <p:spPr>
          <a:xfrm>
            <a:off x="6256867" y="4823306"/>
            <a:ext cx="4224867" cy="1200329"/>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Moderate to weak amplitude reflection</a:t>
            </a:r>
          </a:p>
          <a:p>
            <a:r>
              <a:rPr lang="en-US" altLang="zh-CN" b="1" dirty="0">
                <a:latin typeface="Times New Roman" panose="02020603050405020304" pitchFamily="18" charset="0"/>
                <a:cs typeface="Times New Roman" panose="02020603050405020304" pitchFamily="18" charset="0"/>
              </a:rPr>
              <a:t>Low frequency</a:t>
            </a:r>
          </a:p>
          <a:p>
            <a:r>
              <a:rPr lang="en-US" altLang="zh-CN" b="1" dirty="0">
                <a:latin typeface="Times New Roman" panose="02020603050405020304" pitchFamily="18" charset="0"/>
                <a:cs typeface="Times New Roman" panose="02020603050405020304" pitchFamily="18" charset="0"/>
              </a:rPr>
              <a:t>Moderate to low continuity</a:t>
            </a:r>
          </a:p>
          <a:p>
            <a:r>
              <a:rPr lang="en-US" altLang="zh-CN" b="1" dirty="0">
                <a:latin typeface="Times New Roman" panose="02020603050405020304" pitchFamily="18" charset="0"/>
                <a:cs typeface="Times New Roman" panose="02020603050405020304" pitchFamily="18" charset="0"/>
              </a:rPr>
              <a:t>Sheet-like subparallel emission structure</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998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BDEDBD98-9282-4750-887A-967C6D1513B7}"/>
              </a:ext>
            </a:extLst>
          </p:cNvPr>
          <p:cNvCxnSpPr/>
          <p:nvPr/>
        </p:nvCxnSpPr>
        <p:spPr>
          <a:xfrm>
            <a:off x="0" y="9567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E644FEC8-A4BC-4945-94E9-371CDCF51EEF}"/>
              </a:ext>
            </a:extLst>
          </p:cNvPr>
          <p:cNvSpPr/>
          <p:nvPr/>
        </p:nvSpPr>
        <p:spPr>
          <a:xfrm>
            <a:off x="0" y="254365"/>
            <a:ext cx="2857064" cy="400110"/>
          </a:xfrm>
          <a:prstGeom prst="rect">
            <a:avLst/>
          </a:prstGeom>
        </p:spPr>
        <p:txBody>
          <a:bodyPr wrap="none">
            <a:spAutoFit/>
          </a:bodyPr>
          <a:lstStyle/>
          <a:p>
            <a:pPr algn="just">
              <a:buClr>
                <a:srgbClr val="FF0000"/>
              </a:buClr>
            </a:pPr>
            <a:r>
              <a:rPr lang="en-US" altLang="zh-CN" sz="2000" b="1" dirty="0">
                <a:latin typeface="Times New Roman" panose="02020603050405020304" pitchFamily="18" charset="0"/>
                <a:cs typeface="Times New Roman" panose="02020603050405020304" pitchFamily="18" charset="0"/>
              </a:rPr>
              <a:t>Microfacies </a:t>
            </a:r>
            <a:r>
              <a:rPr lang="en-US" altLang="zh-CN" b="1" dirty="0">
                <a:latin typeface="Times New Roman" panose="02020603050405020304" pitchFamily="18" charset="0"/>
                <a:cs typeface="Times New Roman" panose="02020603050405020304" pitchFamily="18" charset="0"/>
              </a:rPr>
              <a:t>Identification</a:t>
            </a:r>
          </a:p>
        </p:txBody>
      </p:sp>
      <p:sp>
        <p:nvSpPr>
          <p:cNvPr id="10" name="矩形 9">
            <a:extLst>
              <a:ext uri="{FF2B5EF4-FFF2-40B4-BE49-F238E27FC236}">
                <a16:creationId xmlns:a16="http://schemas.microsoft.com/office/drawing/2014/main" id="{B3B6841A-B547-4CBC-9F14-1F39F6629131}"/>
              </a:ext>
            </a:extLst>
          </p:cNvPr>
          <p:cNvSpPr/>
          <p:nvPr/>
        </p:nvSpPr>
        <p:spPr>
          <a:xfrm>
            <a:off x="275166" y="999069"/>
            <a:ext cx="11641665" cy="960328"/>
          </a:xfrm>
          <a:prstGeom prst="rect">
            <a:avLst/>
          </a:prstGeom>
        </p:spPr>
        <p:txBody>
          <a:bodyPr wrap="square">
            <a:spAutoFit/>
          </a:bodyPr>
          <a:lstStyle/>
          <a:p>
            <a:pPr indent="457200" algn="just">
              <a:lnSpc>
                <a:spcPct val="150000"/>
              </a:lnSpc>
            </a:pPr>
            <a:r>
              <a:rPr lang="en-US" altLang="zh-CN" sz="2000" b="1" dirty="0" err="1">
                <a:latin typeface="Times New Roman" panose="02020603050405020304" pitchFamily="18" charset="0"/>
                <a:cs typeface="Times New Roman" panose="02020603050405020304" pitchFamily="18" charset="0"/>
              </a:rPr>
              <a:t>Interwell</a:t>
            </a:r>
            <a:r>
              <a:rPr lang="en-US" altLang="zh-CN" sz="2000" b="1" dirty="0">
                <a:latin typeface="Times New Roman" panose="02020603050405020304" pitchFamily="18" charset="0"/>
                <a:cs typeface="Times New Roman" panose="02020603050405020304" pitchFamily="18" charset="0"/>
              </a:rPr>
              <a:t> correlation profiles indicate that the sedimentary microfacies in the study area exhibit retrogradation dip direction of provenance while showing lateral migration strike direction of provenance.</a:t>
            </a:r>
            <a:endParaRPr lang="zh-CN" altLang="en-US" sz="2000" b="1"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32C8353D-8FDD-42AB-BC48-5D009D9BB773}"/>
              </a:ext>
            </a:extLst>
          </p:cNvPr>
          <p:cNvSpPr/>
          <p:nvPr/>
        </p:nvSpPr>
        <p:spPr>
          <a:xfrm>
            <a:off x="1383904" y="1959397"/>
            <a:ext cx="2946319" cy="369332"/>
          </a:xfrm>
          <a:prstGeom prst="rect">
            <a:avLst/>
          </a:prstGeom>
        </p:spPr>
        <p:txBody>
          <a:bodyPr wrap="none">
            <a:spAutoFit/>
          </a:bodyPr>
          <a:lstStyle/>
          <a:p>
            <a:r>
              <a:rPr lang="en-US" altLang="zh-CN" b="1" dirty="0">
                <a:highlight>
                  <a:srgbClr val="FFFF00"/>
                </a:highlight>
                <a:latin typeface="Times New Roman" panose="02020603050405020304" pitchFamily="18" charset="0"/>
                <a:cs typeface="Times New Roman" panose="02020603050405020304" pitchFamily="18" charset="0"/>
              </a:rPr>
              <a:t>dip direction of provenance </a:t>
            </a:r>
            <a:endParaRPr lang="zh-CN" altLang="en-US" dirty="0">
              <a:highlight>
                <a:srgbClr val="FFFF00"/>
              </a:highlight>
            </a:endParaRPr>
          </a:p>
        </p:txBody>
      </p:sp>
      <p:sp>
        <p:nvSpPr>
          <p:cNvPr id="14" name="矩形 13">
            <a:extLst>
              <a:ext uri="{FF2B5EF4-FFF2-40B4-BE49-F238E27FC236}">
                <a16:creationId xmlns:a16="http://schemas.microsoft.com/office/drawing/2014/main" id="{88675559-6C7F-4533-9D4D-6B9619B11ED8}"/>
              </a:ext>
            </a:extLst>
          </p:cNvPr>
          <p:cNvSpPr/>
          <p:nvPr/>
        </p:nvSpPr>
        <p:spPr>
          <a:xfrm>
            <a:off x="6778490" y="1972556"/>
            <a:ext cx="4164602" cy="369332"/>
          </a:xfrm>
          <a:prstGeom prst="rect">
            <a:avLst/>
          </a:prstGeom>
        </p:spPr>
        <p:txBody>
          <a:bodyPr wrap="none">
            <a:spAutoFit/>
          </a:bodyPr>
          <a:lstStyle/>
          <a:p>
            <a:r>
              <a:rPr lang="en-US" altLang="zh-CN" b="1" dirty="0">
                <a:highlight>
                  <a:srgbClr val="FFFF00"/>
                </a:highlight>
                <a:latin typeface="Times New Roman" panose="02020603050405020304" pitchFamily="18" charset="0"/>
                <a:cs typeface="Times New Roman" panose="02020603050405020304" pitchFamily="18" charset="0"/>
              </a:rPr>
              <a:t>migration strike direction of provenance</a:t>
            </a:r>
            <a:endParaRPr lang="zh-CN" altLang="en-US" b="1" dirty="0">
              <a:highlight>
                <a:srgbClr val="FFFF00"/>
              </a:highlight>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6A0F0E0F-B05E-4960-B68D-FC03B427E436}"/>
              </a:ext>
            </a:extLst>
          </p:cNvPr>
          <p:cNvSpPr/>
          <p:nvPr/>
        </p:nvSpPr>
        <p:spPr>
          <a:xfrm>
            <a:off x="0" y="4762818"/>
            <a:ext cx="6096000" cy="2031325"/>
          </a:xfrm>
          <a:prstGeom prst="rect">
            <a:avLst/>
          </a:prstGeom>
        </p:spPr>
        <p:txBody>
          <a:bodyPr>
            <a:spAutoFit/>
          </a:bodyPr>
          <a:lstStyle/>
          <a:p>
            <a:pPr indent="457200" algn="just"/>
            <a:r>
              <a:rPr lang="en-US" altLang="zh-CN" b="1" dirty="0">
                <a:latin typeface="Times New Roman" panose="02020603050405020304" pitchFamily="18" charset="0"/>
                <a:cs typeface="Times New Roman" panose="02020603050405020304" pitchFamily="18" charset="0"/>
              </a:rPr>
              <a:t>The early stage was characterized by well-developed subaqueous distributary channel and mouth bar microfacies in the fan delta front, exhibiting greater </a:t>
            </a:r>
            <a:r>
              <a:rPr lang="en-US" altLang="zh-CN" b="1" dirty="0" err="1">
                <a:latin typeface="Times New Roman" panose="02020603050405020304" pitchFamily="18" charset="0"/>
                <a:cs typeface="Times New Roman" panose="02020603050405020304" pitchFamily="18" charset="0"/>
              </a:rPr>
              <a:t>sandbody</a:t>
            </a:r>
            <a:r>
              <a:rPr lang="en-US" altLang="zh-CN" b="1" dirty="0">
                <a:latin typeface="Times New Roman" panose="02020603050405020304" pitchFamily="18" charset="0"/>
                <a:cs typeface="Times New Roman" panose="02020603050405020304" pitchFamily="18" charset="0"/>
              </a:rPr>
              <a:t> thickness and extended channel continuity. In contrast, the late stage featured sporadically distributed small-scale distributary channels and sheet sand microfacies, demonstrating a </a:t>
            </a:r>
            <a:r>
              <a:rPr lang="en-US" altLang="zh-CN" b="1" dirty="0" err="1">
                <a:latin typeface="Times New Roman" panose="02020603050405020304" pitchFamily="18" charset="0"/>
                <a:cs typeface="Times New Roman" panose="02020603050405020304" pitchFamily="18" charset="0"/>
              </a:rPr>
              <a:t>retrogradational</a:t>
            </a:r>
            <a:r>
              <a:rPr lang="en-US" altLang="zh-CN" b="1" dirty="0">
                <a:latin typeface="Times New Roman" panose="02020603050405020304" pitchFamily="18" charset="0"/>
                <a:cs typeface="Times New Roman" panose="02020603050405020304" pitchFamily="18" charset="0"/>
              </a:rPr>
              <a:t> fan evolution process.</a:t>
            </a:r>
            <a:endParaRPr lang="zh-CN" altLang="en-US" b="1"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E1A4D421-0EF9-406E-83F4-E2BF2BA51A01}"/>
              </a:ext>
            </a:extLst>
          </p:cNvPr>
          <p:cNvSpPr/>
          <p:nvPr/>
        </p:nvSpPr>
        <p:spPr>
          <a:xfrm>
            <a:off x="6251148" y="2373376"/>
            <a:ext cx="5807973" cy="1754326"/>
          </a:xfrm>
          <a:prstGeom prst="rect">
            <a:avLst/>
          </a:prstGeom>
        </p:spPr>
        <p:txBody>
          <a:bodyPr wrap="square">
            <a:spAutoFit/>
          </a:bodyPr>
          <a:lstStyle/>
          <a:p>
            <a:pPr indent="457200" algn="just"/>
            <a:r>
              <a:rPr lang="en-US" altLang="zh-CN" b="1" dirty="0">
                <a:latin typeface="Times New Roman" panose="02020603050405020304" pitchFamily="18" charset="0"/>
                <a:cs typeface="Times New Roman" panose="02020603050405020304" pitchFamily="18" charset="0"/>
              </a:rPr>
              <a:t>The subaqueous distributary channel microfacies exhibit poor lateral continuity, while the reservoir top adjacent to the flooding surface is composed of sheet sands and thin subaqueous distributary channel microfacies, indicating lateral migration of the fan system during deposition.</a:t>
            </a:r>
            <a:endParaRPr lang="zh-CN" altLang="en-US" dirty="0">
              <a:latin typeface="Times New Roman" panose="02020603050405020304" pitchFamily="18" charset="0"/>
              <a:cs typeface="Times New Roman" panose="02020603050405020304" pitchFamily="18" charset="0"/>
            </a:endParaRPr>
          </a:p>
        </p:txBody>
      </p:sp>
      <p:pic>
        <p:nvPicPr>
          <p:cNvPr id="21" name="图片 20">
            <a:extLst>
              <a:ext uri="{FF2B5EF4-FFF2-40B4-BE49-F238E27FC236}">
                <a16:creationId xmlns:a16="http://schemas.microsoft.com/office/drawing/2014/main" id="{671ED193-B86B-4910-98A4-7B4F85FBC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8" y="2321370"/>
            <a:ext cx="6217920" cy="2441448"/>
          </a:xfrm>
          <a:prstGeom prst="rect">
            <a:avLst/>
          </a:prstGeom>
        </p:spPr>
      </p:pic>
      <p:pic>
        <p:nvPicPr>
          <p:cNvPr id="25" name="图片 24">
            <a:extLst>
              <a:ext uri="{FF2B5EF4-FFF2-40B4-BE49-F238E27FC236}">
                <a16:creationId xmlns:a16="http://schemas.microsoft.com/office/drawing/2014/main" id="{7C4B85E6-6141-452C-8CCE-36F99E20C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701" y="4218583"/>
            <a:ext cx="5931980" cy="2575560"/>
          </a:xfrm>
          <a:prstGeom prst="rect">
            <a:avLst/>
          </a:prstGeom>
        </p:spPr>
      </p:pic>
    </p:spTree>
    <p:extLst>
      <p:ext uri="{BB962C8B-B14F-4D97-AF65-F5344CB8AC3E}">
        <p14:creationId xmlns:p14="http://schemas.microsoft.com/office/powerpoint/2010/main" val="1023053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BDEDBD98-9282-4750-887A-967C6D1513B7}"/>
              </a:ext>
            </a:extLst>
          </p:cNvPr>
          <p:cNvCxnSpPr/>
          <p:nvPr/>
        </p:nvCxnSpPr>
        <p:spPr>
          <a:xfrm>
            <a:off x="0" y="9567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E644FEC8-A4BC-4945-94E9-371CDCF51EEF}"/>
              </a:ext>
            </a:extLst>
          </p:cNvPr>
          <p:cNvSpPr/>
          <p:nvPr/>
        </p:nvSpPr>
        <p:spPr>
          <a:xfrm>
            <a:off x="0" y="282366"/>
            <a:ext cx="2857064" cy="400110"/>
          </a:xfrm>
          <a:prstGeom prst="rect">
            <a:avLst/>
          </a:prstGeom>
        </p:spPr>
        <p:txBody>
          <a:bodyPr wrap="none">
            <a:spAutoFit/>
          </a:bodyPr>
          <a:lstStyle/>
          <a:p>
            <a:pPr algn="just">
              <a:buClr>
                <a:srgbClr val="FF0000"/>
              </a:buClr>
            </a:pPr>
            <a:r>
              <a:rPr lang="en-US" altLang="zh-CN" sz="2000" b="1" dirty="0">
                <a:latin typeface="Times New Roman" panose="02020603050405020304" pitchFamily="18" charset="0"/>
                <a:cs typeface="Times New Roman" panose="02020603050405020304" pitchFamily="18" charset="0"/>
              </a:rPr>
              <a:t>Microfacies </a:t>
            </a:r>
            <a:r>
              <a:rPr lang="en-US" altLang="zh-CN" b="1" dirty="0">
                <a:latin typeface="Times New Roman" panose="02020603050405020304" pitchFamily="18" charset="0"/>
                <a:cs typeface="Times New Roman" panose="02020603050405020304" pitchFamily="18" charset="0"/>
              </a:rPr>
              <a:t>Identification</a:t>
            </a:r>
          </a:p>
        </p:txBody>
      </p:sp>
      <p:sp>
        <p:nvSpPr>
          <p:cNvPr id="10" name="矩形 9">
            <a:extLst>
              <a:ext uri="{FF2B5EF4-FFF2-40B4-BE49-F238E27FC236}">
                <a16:creationId xmlns:a16="http://schemas.microsoft.com/office/drawing/2014/main" id="{43DB25DC-F400-4F45-9E6B-1134664A73FD}"/>
              </a:ext>
            </a:extLst>
          </p:cNvPr>
          <p:cNvSpPr/>
          <p:nvPr/>
        </p:nvSpPr>
        <p:spPr>
          <a:xfrm>
            <a:off x="5369263" y="1192116"/>
            <a:ext cx="6462904" cy="1289071"/>
          </a:xfrm>
          <a:prstGeom prst="rect">
            <a:avLst/>
          </a:prstGeom>
        </p:spPr>
        <p:txBody>
          <a:bodyPr wrap="square">
            <a:spAutoFit/>
          </a:bodyPr>
          <a:lstStyle/>
          <a:p>
            <a:pPr indent="457200" algn="just">
              <a:lnSpc>
                <a:spcPct val="150000"/>
              </a:lnSpc>
            </a:pPr>
            <a:r>
              <a:rPr lang="en-US" altLang="zh-CN" b="1" dirty="0">
                <a:latin typeface="Times New Roman" panose="02020603050405020304" pitchFamily="18" charset="0"/>
                <a:cs typeface="Times New Roman" panose="02020603050405020304" pitchFamily="18" charset="0"/>
              </a:rPr>
              <a:t>From a planar perspective, the sedimentary pattern of sand bodies in the study area exhibits retrogradation accompanied by lateral migration, consistent with the well-tie cross-section.</a:t>
            </a:r>
            <a:endParaRPr lang="zh-CN" altLang="en-US" b="1"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FA2023B3-0CA0-473F-B653-4ECF7147A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1289" y="4156816"/>
            <a:ext cx="4630711" cy="2675625"/>
          </a:xfrm>
          <a:prstGeom prst="rect">
            <a:avLst/>
          </a:prstGeom>
        </p:spPr>
      </p:pic>
      <p:pic>
        <p:nvPicPr>
          <p:cNvPr id="12" name="图片 11">
            <a:extLst>
              <a:ext uri="{FF2B5EF4-FFF2-40B4-BE49-F238E27FC236}">
                <a16:creationId xmlns:a16="http://schemas.microsoft.com/office/drawing/2014/main" id="{8F486A15-E93C-4F39-AFB8-520B1C2B4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095" y="2980083"/>
            <a:ext cx="4676566" cy="2701184"/>
          </a:xfrm>
          <a:prstGeom prst="rect">
            <a:avLst/>
          </a:prstGeom>
        </p:spPr>
      </p:pic>
      <p:pic>
        <p:nvPicPr>
          <p:cNvPr id="14" name="图片 13">
            <a:extLst>
              <a:ext uri="{FF2B5EF4-FFF2-40B4-BE49-F238E27FC236}">
                <a16:creationId xmlns:a16="http://schemas.microsoft.com/office/drawing/2014/main" id="{01304779-068D-4EBB-86A7-8E232E1E4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00" y="1355165"/>
            <a:ext cx="4676565" cy="2701316"/>
          </a:xfrm>
          <a:prstGeom prst="rect">
            <a:avLst/>
          </a:prstGeom>
        </p:spPr>
      </p:pic>
      <p:cxnSp>
        <p:nvCxnSpPr>
          <p:cNvPr id="15" name="直接箭头连接符 14">
            <a:extLst>
              <a:ext uri="{FF2B5EF4-FFF2-40B4-BE49-F238E27FC236}">
                <a16:creationId xmlns:a16="http://schemas.microsoft.com/office/drawing/2014/main" id="{B46F43A5-71E0-442D-B938-6175FED86B2D}"/>
              </a:ext>
            </a:extLst>
          </p:cNvPr>
          <p:cNvCxnSpPr/>
          <p:nvPr/>
        </p:nvCxnSpPr>
        <p:spPr>
          <a:xfrm flipH="1" flipV="1">
            <a:off x="1820334" y="3835475"/>
            <a:ext cx="4724400" cy="26500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99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BDEDBD98-9282-4750-887A-967C6D1513B7}"/>
              </a:ext>
            </a:extLst>
          </p:cNvPr>
          <p:cNvCxnSpPr/>
          <p:nvPr/>
        </p:nvCxnSpPr>
        <p:spPr>
          <a:xfrm>
            <a:off x="0" y="956735"/>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95EE757B-0377-4ACF-9238-C82BF8043C6A}"/>
              </a:ext>
            </a:extLst>
          </p:cNvPr>
          <p:cNvSpPr/>
          <p:nvPr/>
        </p:nvSpPr>
        <p:spPr>
          <a:xfrm>
            <a:off x="0" y="314868"/>
            <a:ext cx="3395673" cy="400110"/>
          </a:xfrm>
          <a:prstGeom prst="rect">
            <a:avLst/>
          </a:prstGeom>
        </p:spPr>
        <p:txBody>
          <a:bodyPr wrap="none">
            <a:spAutoFit/>
          </a:bodyPr>
          <a:lstStyle/>
          <a:p>
            <a:pPr algn="just">
              <a:buClr>
                <a:srgbClr val="FF0000"/>
              </a:buClr>
            </a:pPr>
            <a:r>
              <a:rPr lang="en-US" altLang="zh-CN" sz="2000" b="1" dirty="0">
                <a:latin typeface="Times New Roman" panose="02020603050405020304" pitchFamily="18" charset="0"/>
                <a:cs typeface="Times New Roman" panose="02020603050405020304" pitchFamily="18" charset="0"/>
              </a:rPr>
              <a:t>Reservoir Quality Evaluation</a:t>
            </a:r>
          </a:p>
        </p:txBody>
      </p:sp>
      <p:sp>
        <p:nvSpPr>
          <p:cNvPr id="4" name="矩形 3">
            <a:extLst>
              <a:ext uri="{FF2B5EF4-FFF2-40B4-BE49-F238E27FC236}">
                <a16:creationId xmlns:a16="http://schemas.microsoft.com/office/drawing/2014/main" id="{15188DF3-9E4A-4550-876E-EC4309CCD20F}"/>
              </a:ext>
            </a:extLst>
          </p:cNvPr>
          <p:cNvSpPr/>
          <p:nvPr/>
        </p:nvSpPr>
        <p:spPr>
          <a:xfrm>
            <a:off x="186267" y="1067138"/>
            <a:ext cx="11819466" cy="1883657"/>
          </a:xfrm>
          <a:prstGeom prst="rect">
            <a:avLst/>
          </a:prstGeom>
        </p:spPr>
        <p:txBody>
          <a:bodyPr wrap="square">
            <a:spAutoFit/>
          </a:bodyPr>
          <a:lstStyle/>
          <a:p>
            <a:pPr indent="457200" algn="just">
              <a:lnSpc>
                <a:spcPct val="150000"/>
              </a:lnSpc>
            </a:pPr>
            <a:r>
              <a:rPr lang="en-US" altLang="zh-CN" sz="2000" b="1" dirty="0">
                <a:latin typeface="Times New Roman" panose="02020603050405020304" pitchFamily="18" charset="0"/>
                <a:cs typeface="Times New Roman" panose="02020603050405020304" pitchFamily="18" charset="0"/>
              </a:rPr>
              <a:t>The difference of reservoir quality is characterized by comprehensive utilization of logging and analysis test data. The study shows that there are five reservoir types in the retrograde fan delta facies, and the difference of reservoir quality is closely related to the type of sedimentary microfacies. There are also significant differences in reservoir quality within the same microfacies.</a:t>
            </a:r>
            <a:endParaRPr lang="zh-CN" altLang="en-US" sz="2000" b="1"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44F09A7E-8946-4B40-B3F3-ED7682FFF6D6}"/>
              </a:ext>
            </a:extLst>
          </p:cNvPr>
          <p:cNvSpPr/>
          <p:nvPr/>
        </p:nvSpPr>
        <p:spPr>
          <a:xfrm>
            <a:off x="27485" y="4692134"/>
            <a:ext cx="1623201" cy="369332"/>
          </a:xfrm>
          <a:prstGeom prst="rect">
            <a:avLst/>
          </a:prstGeom>
        </p:spPr>
        <p:txBody>
          <a:bodyPr wrap="none">
            <a:spAutoFit/>
          </a:bodyPr>
          <a:lstStyle/>
          <a:p>
            <a:r>
              <a:rPr lang="en-US" altLang="zh-CN" b="1" dirty="0">
                <a:solidFill>
                  <a:srgbClr val="404040"/>
                </a:solidFill>
                <a:latin typeface="Times New Roman" panose="02020603050405020304" pitchFamily="18" charset="0"/>
                <a:cs typeface="Times New Roman" panose="02020603050405020304" pitchFamily="18" charset="0"/>
              </a:rPr>
              <a:t>Reservoir type</a:t>
            </a:r>
            <a:endParaRPr lang="zh-CN" altLang="en-US" b="1" dirty="0">
              <a:latin typeface="Times New Roman" panose="02020603050405020304" pitchFamily="18" charset="0"/>
              <a:cs typeface="Times New Roman" panose="02020603050405020304" pitchFamily="18" charset="0"/>
            </a:endParaRPr>
          </a:p>
        </p:txBody>
      </p:sp>
      <p:sp>
        <p:nvSpPr>
          <p:cNvPr id="9" name="左大括号 8">
            <a:extLst>
              <a:ext uri="{FF2B5EF4-FFF2-40B4-BE49-F238E27FC236}">
                <a16:creationId xmlns:a16="http://schemas.microsoft.com/office/drawing/2014/main" id="{CFE168BC-CF2F-4457-8DC7-40F69D0A9F6C}"/>
              </a:ext>
            </a:extLst>
          </p:cNvPr>
          <p:cNvSpPr/>
          <p:nvPr/>
        </p:nvSpPr>
        <p:spPr>
          <a:xfrm>
            <a:off x="1752603" y="3241132"/>
            <a:ext cx="550333" cy="330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E9F3306-371E-4317-BE1C-2B9ABF40D0E8}"/>
              </a:ext>
            </a:extLst>
          </p:cNvPr>
          <p:cNvSpPr/>
          <p:nvPr/>
        </p:nvSpPr>
        <p:spPr>
          <a:xfrm>
            <a:off x="2609536" y="6453061"/>
            <a:ext cx="708848" cy="369332"/>
          </a:xfrm>
          <a:prstGeom prst="rect">
            <a:avLst/>
          </a:prstGeom>
        </p:spPr>
        <p:txBody>
          <a:bodyPr wrap="none">
            <a:spAutoFit/>
          </a:bodyPr>
          <a:lstStyle/>
          <a:p>
            <a:r>
              <a:rPr lang="en-US" altLang="zh-CN" b="1" dirty="0">
                <a:solidFill>
                  <a:srgbClr val="404040"/>
                </a:solidFill>
                <a:latin typeface="Times New Roman" panose="02020603050405020304" pitchFamily="18" charset="0"/>
                <a:cs typeface="Times New Roman" panose="02020603050405020304" pitchFamily="18" charset="0"/>
              </a:rPr>
              <a:t>0~0.2</a:t>
            </a:r>
            <a:endParaRPr lang="zh-CN" altLang="en-US" b="1"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F530B4BB-930C-4CF4-99BE-B18434A51A4B}"/>
              </a:ext>
            </a:extLst>
          </p:cNvPr>
          <p:cNvSpPr/>
          <p:nvPr/>
        </p:nvSpPr>
        <p:spPr>
          <a:xfrm>
            <a:off x="2539368" y="5606196"/>
            <a:ext cx="881973" cy="369332"/>
          </a:xfrm>
          <a:prstGeom prst="rect">
            <a:avLst/>
          </a:prstGeom>
        </p:spPr>
        <p:txBody>
          <a:bodyPr wrap="none">
            <a:spAutoFit/>
          </a:bodyPr>
          <a:lstStyle/>
          <a:p>
            <a:r>
              <a:rPr lang="en-US" altLang="zh-CN" b="1" dirty="0">
                <a:solidFill>
                  <a:srgbClr val="404040"/>
                </a:solidFill>
                <a:latin typeface="Times New Roman" panose="02020603050405020304" pitchFamily="18" charset="0"/>
                <a:cs typeface="Times New Roman" panose="02020603050405020304" pitchFamily="18" charset="0"/>
              </a:rPr>
              <a:t>0.2~0.4</a:t>
            </a:r>
            <a:endParaRPr lang="zh-CN" altLang="en-US"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7E530740-D0AC-43F4-9441-CF9C8B41E7C8}"/>
              </a:ext>
            </a:extLst>
          </p:cNvPr>
          <p:cNvSpPr/>
          <p:nvPr/>
        </p:nvSpPr>
        <p:spPr>
          <a:xfrm>
            <a:off x="2539368" y="4757129"/>
            <a:ext cx="881973" cy="369332"/>
          </a:xfrm>
          <a:prstGeom prst="rect">
            <a:avLst/>
          </a:prstGeom>
        </p:spPr>
        <p:txBody>
          <a:bodyPr wrap="none">
            <a:spAutoFit/>
          </a:bodyPr>
          <a:lstStyle/>
          <a:p>
            <a:r>
              <a:rPr lang="en-US" altLang="zh-CN" b="1" dirty="0">
                <a:solidFill>
                  <a:srgbClr val="404040"/>
                </a:solidFill>
                <a:latin typeface="Times New Roman" panose="02020603050405020304" pitchFamily="18" charset="0"/>
                <a:cs typeface="Times New Roman" panose="02020603050405020304" pitchFamily="18" charset="0"/>
              </a:rPr>
              <a:t>0.4~0.6</a:t>
            </a:r>
            <a:endParaRPr lang="zh-CN" altLang="en-US" b="1"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F1206909-B57B-4DC2-909F-E500948C8605}"/>
              </a:ext>
            </a:extLst>
          </p:cNvPr>
          <p:cNvSpPr/>
          <p:nvPr/>
        </p:nvSpPr>
        <p:spPr>
          <a:xfrm>
            <a:off x="2522974" y="3909163"/>
            <a:ext cx="881973" cy="369332"/>
          </a:xfrm>
          <a:prstGeom prst="rect">
            <a:avLst/>
          </a:prstGeom>
        </p:spPr>
        <p:txBody>
          <a:bodyPr wrap="none">
            <a:spAutoFit/>
          </a:bodyPr>
          <a:lstStyle/>
          <a:p>
            <a:r>
              <a:rPr lang="en-US" altLang="zh-CN" b="1" dirty="0">
                <a:solidFill>
                  <a:srgbClr val="404040"/>
                </a:solidFill>
                <a:latin typeface="Times New Roman" panose="02020603050405020304" pitchFamily="18" charset="0"/>
                <a:cs typeface="Times New Roman" panose="02020603050405020304" pitchFamily="18" charset="0"/>
              </a:rPr>
              <a:t>0.6~0.8</a:t>
            </a:r>
            <a:endParaRPr lang="zh-CN" altLang="en-US" b="1" dirty="0">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2D69158F-E839-4BC4-9F37-DDCFC831797F}"/>
              </a:ext>
            </a:extLst>
          </p:cNvPr>
          <p:cNvSpPr/>
          <p:nvPr/>
        </p:nvSpPr>
        <p:spPr>
          <a:xfrm>
            <a:off x="2539368" y="3061197"/>
            <a:ext cx="881973" cy="369332"/>
          </a:xfrm>
          <a:prstGeom prst="rect">
            <a:avLst/>
          </a:prstGeom>
        </p:spPr>
        <p:txBody>
          <a:bodyPr wrap="none">
            <a:spAutoFit/>
          </a:bodyPr>
          <a:lstStyle/>
          <a:p>
            <a:r>
              <a:rPr lang="en-US" altLang="zh-CN" b="1" dirty="0">
                <a:solidFill>
                  <a:srgbClr val="404040"/>
                </a:solidFill>
                <a:latin typeface="Times New Roman" panose="02020603050405020304" pitchFamily="18" charset="0"/>
                <a:cs typeface="Times New Roman" panose="02020603050405020304" pitchFamily="18" charset="0"/>
              </a:rPr>
              <a:t>0.8~1.0</a:t>
            </a:r>
            <a:endParaRPr lang="zh-CN" altLang="en-US" b="1"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183F3AF6-6E91-468C-81FA-66A20B4FEECF}"/>
              </a:ext>
            </a:extLst>
          </p:cNvPr>
          <p:cNvSpPr/>
          <p:nvPr/>
        </p:nvSpPr>
        <p:spPr>
          <a:xfrm>
            <a:off x="3727941" y="6453061"/>
            <a:ext cx="1441420"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High-quality</a:t>
            </a:r>
            <a:endParaRPr lang="zh-CN" altLang="en-US" b="1"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50133FA1-203C-4AC3-B157-0729D4944B4C}"/>
              </a:ext>
            </a:extLst>
          </p:cNvPr>
          <p:cNvSpPr/>
          <p:nvPr/>
        </p:nvSpPr>
        <p:spPr>
          <a:xfrm>
            <a:off x="3727941" y="5606196"/>
            <a:ext cx="1184940"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Favorable</a:t>
            </a:r>
            <a:endParaRPr lang="zh-CN" altLang="en-US" b="1" dirty="0">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B84FC23F-2ACA-4678-AAD8-A9BCDC86A5BB}"/>
              </a:ext>
            </a:extLst>
          </p:cNvPr>
          <p:cNvSpPr/>
          <p:nvPr/>
        </p:nvSpPr>
        <p:spPr>
          <a:xfrm>
            <a:off x="3727941" y="4757129"/>
            <a:ext cx="988284"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Average</a:t>
            </a:r>
            <a:endParaRPr lang="zh-CN" altLang="en-US" b="1" dirty="0">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919E9FFE-DC75-4F15-89CF-9AF25D4DFAEA}"/>
              </a:ext>
            </a:extLst>
          </p:cNvPr>
          <p:cNvSpPr/>
          <p:nvPr/>
        </p:nvSpPr>
        <p:spPr>
          <a:xfrm>
            <a:off x="3711547" y="3909163"/>
            <a:ext cx="1107996"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Marginal</a:t>
            </a:r>
            <a:endParaRPr lang="zh-CN" altLang="en-US" b="1"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ADFA61A8-AD0B-48D3-A675-D637C81CC965}"/>
              </a:ext>
            </a:extLst>
          </p:cNvPr>
          <p:cNvSpPr/>
          <p:nvPr/>
        </p:nvSpPr>
        <p:spPr>
          <a:xfrm>
            <a:off x="3727941" y="3061197"/>
            <a:ext cx="1732205"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Non-productive</a:t>
            </a:r>
            <a:endParaRPr lang="zh-CN" altLang="en-US" b="1" dirty="0">
              <a:latin typeface="Times New Roman" panose="02020603050405020304" pitchFamily="18" charset="0"/>
              <a:cs typeface="Times New Roman" panose="02020603050405020304" pitchFamily="18" charset="0"/>
            </a:endParaRPr>
          </a:p>
        </p:txBody>
      </p:sp>
      <p:sp>
        <p:nvSpPr>
          <p:cNvPr id="20" name="右大括号 19">
            <a:extLst>
              <a:ext uri="{FF2B5EF4-FFF2-40B4-BE49-F238E27FC236}">
                <a16:creationId xmlns:a16="http://schemas.microsoft.com/office/drawing/2014/main" id="{108DAD59-DF21-4FC2-91BA-4F4735DB843C}"/>
              </a:ext>
            </a:extLst>
          </p:cNvPr>
          <p:cNvSpPr/>
          <p:nvPr/>
        </p:nvSpPr>
        <p:spPr>
          <a:xfrm>
            <a:off x="5579536" y="3241132"/>
            <a:ext cx="160867" cy="96680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右大括号 20">
            <a:extLst>
              <a:ext uri="{FF2B5EF4-FFF2-40B4-BE49-F238E27FC236}">
                <a16:creationId xmlns:a16="http://schemas.microsoft.com/office/drawing/2014/main" id="{C5145FE7-F8B3-4C44-95AC-BDF3F28714A5}"/>
              </a:ext>
            </a:extLst>
          </p:cNvPr>
          <p:cNvSpPr/>
          <p:nvPr/>
        </p:nvSpPr>
        <p:spPr>
          <a:xfrm>
            <a:off x="5546612" y="5790862"/>
            <a:ext cx="160867" cy="96680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3A80A884-44AE-443C-BDCF-00BCD642748E}"/>
              </a:ext>
            </a:extLst>
          </p:cNvPr>
          <p:cNvSpPr/>
          <p:nvPr/>
        </p:nvSpPr>
        <p:spPr>
          <a:xfrm>
            <a:off x="5833314" y="3536442"/>
            <a:ext cx="6358686" cy="369332"/>
          </a:xfrm>
          <a:prstGeom prst="rect">
            <a:avLst/>
          </a:prstGeom>
        </p:spPr>
        <p:txBody>
          <a:bodyPr wrap="square">
            <a:spAutoFit/>
          </a:bodyPr>
          <a:lstStyle/>
          <a:p>
            <a:r>
              <a:rPr lang="en-US" altLang="zh-CN" b="1" dirty="0">
                <a:highlight>
                  <a:srgbClr val="FFFF00"/>
                </a:highlight>
                <a:latin typeface="Times New Roman" panose="02020603050405020304" pitchFamily="18" charset="0"/>
                <a:cs typeface="Times New Roman" panose="02020603050405020304" pitchFamily="18" charset="0"/>
              </a:rPr>
              <a:t>Sand bodies exhibit strong heterogeneity and poor connectivity.</a:t>
            </a:r>
            <a:endParaRPr lang="zh-CN" altLang="en-US" dirty="0">
              <a:highlight>
                <a:srgbClr val="FFFF00"/>
              </a:highlight>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C7967668-197C-47B2-BB8D-E425B64819B9}"/>
              </a:ext>
            </a:extLst>
          </p:cNvPr>
          <p:cNvSpPr/>
          <p:nvPr/>
        </p:nvSpPr>
        <p:spPr>
          <a:xfrm>
            <a:off x="5942964" y="6083729"/>
            <a:ext cx="6358686" cy="369332"/>
          </a:xfrm>
          <a:prstGeom prst="rect">
            <a:avLst/>
          </a:prstGeom>
        </p:spPr>
        <p:txBody>
          <a:bodyPr wrap="square">
            <a:spAutoFit/>
          </a:bodyPr>
          <a:lstStyle/>
          <a:p>
            <a:r>
              <a:rPr lang="en-US" altLang="zh-CN" b="1" dirty="0">
                <a:highlight>
                  <a:srgbClr val="FFFF00"/>
                </a:highlight>
                <a:latin typeface="Times New Roman" panose="02020603050405020304" pitchFamily="18" charset="0"/>
                <a:cs typeface="Times New Roman" panose="02020603050405020304" pitchFamily="18" charset="0"/>
              </a:rPr>
              <a:t>Sand bodies exhibit weak heterogeneity and good connectivity.</a:t>
            </a:r>
            <a:endParaRPr lang="zh-CN" altLang="en-US"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2248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2754</TotalTime>
  <Words>591</Words>
  <Application>Microsoft Office PowerPoint</Application>
  <PresentationFormat>宽屏</PresentationFormat>
  <Paragraphs>76</Paragraphs>
  <Slides>10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10</vt:i4>
      </vt:variant>
    </vt:vector>
  </HeadingPairs>
  <TitlesOfParts>
    <vt:vector size="20" baseType="lpstr">
      <vt:lpstr>等线</vt:lpstr>
      <vt:lpstr>等线 Light</vt:lpstr>
      <vt:lpstr>黑体</vt:lpstr>
      <vt:lpstr>宋体</vt:lpstr>
      <vt:lpstr>Arial</vt:lpstr>
      <vt:lpstr>Calibri</vt:lpstr>
      <vt:lpstr>Tahoma</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🐏懿芳</dc:creator>
  <cp:lastModifiedBy>🐏懿芳</cp:lastModifiedBy>
  <cp:revision>39</cp:revision>
  <dcterms:created xsi:type="dcterms:W3CDTF">2025-04-18T08:13:48Z</dcterms:created>
  <dcterms:modified xsi:type="dcterms:W3CDTF">2025-04-25T09:22:10Z</dcterms:modified>
</cp:coreProperties>
</file>