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83" r:id="rId3"/>
    <p:sldId id="305" r:id="rId4"/>
    <p:sldId id="306" r:id="rId5"/>
    <p:sldId id="286" r:id="rId6"/>
    <p:sldId id="260" r:id="rId7"/>
    <p:sldId id="277" r:id="rId8"/>
    <p:sldId id="271" r:id="rId9"/>
    <p:sldId id="278" r:id="rId10"/>
    <p:sldId id="261" r:id="rId11"/>
    <p:sldId id="262" r:id="rId12"/>
    <p:sldId id="266" r:id="rId13"/>
    <p:sldId id="289" r:id="rId14"/>
    <p:sldId id="291" r:id="rId15"/>
    <p:sldId id="308" r:id="rId16"/>
    <p:sldId id="307" r:id="rId17"/>
    <p:sldId id="276" r:id="rId18"/>
    <p:sldId id="295" r:id="rId19"/>
    <p:sldId id="311" r:id="rId20"/>
    <p:sldId id="292" r:id="rId21"/>
    <p:sldId id="299" r:id="rId22"/>
    <p:sldId id="267" r:id="rId23"/>
    <p:sldId id="280" r:id="rId24"/>
    <p:sldId id="288" r:id="rId25"/>
    <p:sldId id="293" r:id="rId26"/>
    <p:sldId id="304" r:id="rId27"/>
    <p:sldId id="281" r:id="rId28"/>
    <p:sldId id="284" r:id="rId29"/>
    <p:sldId id="30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600"/>
    <a:srgbClr val="FFD579"/>
    <a:srgbClr val="547B63"/>
    <a:srgbClr val="D69B08"/>
    <a:srgbClr val="006A6A"/>
    <a:srgbClr val="0060FF"/>
    <a:srgbClr val="AF7E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83014"/>
  </p:normalViewPr>
  <p:slideViewPr>
    <p:cSldViewPr snapToGrid="0">
      <p:cViewPr varScale="1">
        <p:scale>
          <a:sx n="104" d="100"/>
          <a:sy n="104" d="100"/>
        </p:scale>
        <p:origin x="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32FD1-9E47-E84E-81E7-55259AC4B318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CA4F1-2ACB-3945-A6BF-7F3AE6BE90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11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012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" altLang="zh-CN" b="0" i="0" dirty="0">
                <a:effectLst/>
                <a:latin typeface="Ubuntu" panose="020B0504030602030204" pitchFamily="34" charset="0"/>
              </a:rPr>
              <a:t>The difference between orange line and blue line is </a:t>
            </a:r>
            <a:r>
              <a:rPr lang="en" altLang="zh-CN" b="1" i="0" dirty="0">
                <a:effectLst/>
                <a:latin typeface="Ubuntu" panose="020B0504030602030204" pitchFamily="34" charset="0"/>
              </a:rPr>
              <a:t>obviously significant</a:t>
            </a:r>
            <a:r>
              <a:rPr lang="en" altLang="zh-CN" b="0" i="0" dirty="0">
                <a:effectLst/>
                <a:latin typeface="Ubuntu" panose="020B0504030602030204" pitchFamily="34" charset="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6961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966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7651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758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505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54EB5-61F4-806D-DCC6-2AA5C4C48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91B13B9-0721-86E1-1705-4E471A570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4EF116-B798-2A25-3434-1221EB57F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084221-F9F7-EDFA-737D-CC35CBA9E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9906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sound speed vs </a:t>
            </a:r>
            <a:r>
              <a:rPr kumimoji="1" lang="en-US" altLang="zh-CN"/>
              <a:t>escape velocity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400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9968E-F655-4508-E0D3-8D7BB853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4EB6B5-9F5E-347D-DAEA-07241DE1A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1FB0E0-9B82-63D7-DC3A-8CF59BCE7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1BE765-314C-7FDF-B1D2-ACF5C97E6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1648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Grey model: The T(p) profiles follow the dry adiabat on the lower atmosphere of the day-side, but tend toward isothermal elsewhere.</a:t>
            </a:r>
          </a:p>
          <a:p>
            <a:r>
              <a:rPr kumimoji="1" lang="en" altLang="zh-CN" dirty="0"/>
              <a:t>Similar to grey model result but convection layer is thinner.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7236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we use temperature field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580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B5F6E-7592-EF1B-6591-E5285649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76A4B3-5B64-FDB6-C3D9-8F165F1D9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8B33A5-E75C-FF06-5D96-C3116A24E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B803A4-03D5-7FA7-CBB6-84C83D697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125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xxx observations suggests xxx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6576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AD6F-AF52-E823-8C48-BD7BAAF7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C0A679-CF97-BECF-C22F-FDADDE8F2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BB96E7-BC04-A12D-ED61-825C325D5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Another interesting fact of this planet is the </a:t>
            </a:r>
          </a:p>
          <a:p>
            <a:r>
              <a:rPr kumimoji="1" lang="en-US" altLang="zh-CN" dirty="0"/>
              <a:t>There are some hypothesis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64C422-9ECA-FE74-A6C6-D7B825A72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59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5F57-E62C-59A7-FAC7-8754C7A2E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6E02DB9-AC33-3C99-B571-B2A51FBFA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FFFCFF-3D57-9355-5F2B-10D1C31E6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F9273E-5F5E-4B1E-B66B-48148FDD5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79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4EEC-5AA4-BF8A-6FD6-73DF44569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3CC932-8F81-7A67-6BB0-5299A8DE3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B4EA89-D865-01A2-8D54-1213E504C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ED8461-50B1-A2C5-A5FD-93D28B058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391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872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29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7913-DB65-3151-35FB-ADC4879C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BC3566-B8DC-FD95-C799-74C4B637E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0FDC16-FCDE-4412-860D-A250AE161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8EFB53-721C-F5C2-D0CE-6E84D8FD0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613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986D2-AC59-EAD8-D6F1-1FE50631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F559E5-56B7-B0F8-DE75-E4AAA342B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5DAE44-E65C-9F9E-39A7-3660701CE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1BF5BF-32B5-06BA-0215-D34B0D50C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461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9DF61-74EF-DDD9-EF18-E958C857A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62FAF1-ECF5-494A-A013-C1E917939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98041C-C30E-6238-82E2-67E99538A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1E8009-E43F-2CA4-CD26-F0DAA9113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CA4F1-2ACB-3945-A6BF-7F3AE6BE907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860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BA108-CBBF-AA2D-4F0A-519418F86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D50A22-BE1C-5051-18B2-5065E540D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F9A099-FA62-F85B-5AAA-A0E77DFD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6ACF20-1ACA-7048-0F25-046B717B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CB347B-85DC-BA16-278F-811A23DF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674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FDEA2-3293-8A6C-A4E8-C252CDE2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18BC94-DEB9-45E7-CC27-F59C395DD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150B35-2FE5-073D-7927-C5EAF69B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00A61A-6B91-634D-00DA-E1454D3D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3E796C-4835-4746-2436-85E6A91A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8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ADC87E-F3F6-7D31-A3E5-049FEAFD5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40CE9D-28C5-FE2F-9B84-123209F67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2F234D-C870-FF37-52E5-3315CF97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2A85-D07E-22D8-439C-2BDBAC6D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299421-EC25-5275-2194-DD1FFB29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786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23F4E7-96DB-8A81-4F0D-FB466794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D4AFDD-B26E-F346-ED30-D6664F4D1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F18316-82CE-8F9A-17C1-D542D408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93CBF6-A9B7-2987-72F8-B5966B0C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D2F3AF-03DD-EC30-192A-0212AFB6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56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313A3-584D-BCB0-4773-82A7E570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C5624-4C05-B322-FFC6-02C32B388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C0584D-5980-FA41-E85B-5CF82EDF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0E0F9-ABAB-87AB-D37A-B8DBC990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7BEE5-E181-B63C-8A6A-48BAEF1B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473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77856-6097-EB15-42BA-0A7B53AC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A5FC0D-85CF-780D-6BB0-14514AAA1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778478-0FCB-ED3C-077D-731046824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898359-B8F6-BB6F-2391-39C5660F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2446C4-BF81-36B7-7037-0DD2CE80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84EF6-9CBB-8715-366D-AF908F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82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7306B-6145-4B3D-00C9-40251A9A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F9D6C0-6A98-5971-A72E-710445F09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7D02C2-33CD-ACE9-3A86-3F6B4AAD8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B79B20-9B03-5DE6-B4C3-7A42FEADC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D0AD9EA-8CAD-49A0-1F1B-1B07BE76C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1491D7-BE7F-FE89-F5B9-1AC86B37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4D96E4-F078-D3D2-1CA9-42A4C548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028C64-4B66-43CA-7A1F-1E2A9758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62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57C51-8ACE-C794-84C9-8D3290D6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044070-9400-5BC7-E25A-4FC2D30A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B59EA5-B202-DFA4-42C0-BA401779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B785A6-FF0A-FE66-5975-425B1905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138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6975AD-480C-B88A-6C78-08E21B9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ECE363-A61E-B516-5793-FC406A84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0D4DD3-5BCD-5717-9123-553E2D7C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656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AC0317-ABDA-1F05-9DFD-68E7AFFE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3D0B8-EA6D-3B74-D65A-3908E078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E79370-E9BB-E3E8-4C37-B75CFBC7C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466EE2-C838-9E1E-9F02-895BAE56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09AD3F-0002-4032-A550-71F53F39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CFBE2F-B1B9-7FCF-A844-51DC32FB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396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33A1D-82F2-87D5-2DD0-2D59E5FF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FB1A5B-F2EF-7206-25EC-0CC3871B1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29F5FC-AB91-F55C-632A-5CD55B8E7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B85CC7-4674-9AA6-E523-B294A9AD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E07888-9935-C975-7D8E-EE244945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A46D6D-DC8C-16E9-87E2-5DA3BA5A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4D9FF2-3CAF-A052-CEA7-0BB1FCB0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8A912-9083-0BBA-99EA-65E51AD2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053C86-04F3-2F55-3FEA-989EC7509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DFC391-AEC5-2D42-BC36-9FB5B5B9DEDB}" type="datetimeFigureOut">
              <a:rPr kumimoji="1" lang="zh-CN" altLang="en-US" smtClean="0"/>
              <a:t>2025/4/30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1943AC-0ECB-962F-CA95-1FEC9F194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9A39A9-BDFE-AD32-8D02-CCC817F5E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210E3F-2F88-3243-92D8-6D7140CABF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173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1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80B14D58-6232-75FD-0B57-D74921CC01C7}"/>
              </a:ext>
            </a:extLst>
          </p:cNvPr>
          <p:cNvSpPr txBox="1"/>
          <p:nvPr/>
        </p:nvSpPr>
        <p:spPr>
          <a:xfrm>
            <a:off x="483653" y="1252239"/>
            <a:ext cx="1122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Modeling the Atmosphere of 55 Cancri e with a Non-grey General Circulation Model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A8A5C4-0784-E9E0-3401-DAD2D29E2774}"/>
              </a:ext>
            </a:extLst>
          </p:cNvPr>
          <p:cNvSpPr txBox="1"/>
          <p:nvPr/>
        </p:nvSpPr>
        <p:spPr>
          <a:xfrm>
            <a:off x="2571857" y="2804859"/>
            <a:ext cx="704828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b="1" dirty="0">
                <a:ea typeface="Heiti SC Medium" pitchFamily="2" charset="-128"/>
                <a:cs typeface="Times New Roman" panose="02020603050405020304" pitchFamily="18" charset="0"/>
              </a:rPr>
              <a:t>Ruizhi Zhan </a:t>
            </a:r>
            <a:r>
              <a:rPr kumimoji="1" lang="en-US" altLang="zh-CN" sz="2800" dirty="0">
                <a:ea typeface="Heiti SC Medium" pitchFamily="2" charset="-128"/>
                <a:cs typeface="Times New Roman" panose="02020603050405020304" pitchFamily="18" charset="0"/>
              </a:rPr>
              <a:t>and Daniel D.B. Koll</a:t>
            </a:r>
          </a:p>
          <a:p>
            <a:pPr algn="ctr"/>
            <a:endParaRPr kumimoji="1" lang="en-US" altLang="zh-CN" sz="1000" dirty="0">
              <a:ea typeface="Heiti SC Medium" pitchFamily="2" charset="-128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2200" dirty="0">
                <a:ea typeface="Heiti SC Medium" pitchFamily="2" charset="-128"/>
                <a:cs typeface="Times New Roman" panose="02020603050405020304" pitchFamily="18" charset="0"/>
              </a:rPr>
              <a:t>Department of Atmospheric and Oceanic Sciences </a:t>
            </a:r>
          </a:p>
          <a:p>
            <a:pPr algn="ctr"/>
            <a:r>
              <a:rPr kumimoji="1" lang="en-US" altLang="zh-CN" sz="2200" dirty="0">
                <a:ea typeface="Heiti SC Medium" pitchFamily="2" charset="-128"/>
                <a:cs typeface="Times New Roman" panose="02020603050405020304" pitchFamily="18" charset="0"/>
              </a:rPr>
              <a:t>Peking University</a:t>
            </a:r>
          </a:p>
          <a:p>
            <a:pPr algn="ctr"/>
            <a:r>
              <a:rPr kumimoji="1" lang="en-US" altLang="zh-CN" sz="2700" i="1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ruizhi.zhan@stu.pku.edu.cn </a:t>
            </a:r>
          </a:p>
          <a:p>
            <a:pPr algn="ctr"/>
            <a:r>
              <a:rPr kumimoji="1" lang="en-US" altLang="zh-CN" sz="2700" i="1" u="sng" dirty="0">
                <a:latin typeface="Times New Roman" panose="02020603050405020304" pitchFamily="18" charset="0"/>
                <a:ea typeface="Heiti SC Medium" pitchFamily="2" charset="-128"/>
                <a:cs typeface="Times New Roman" panose="02020603050405020304" pitchFamily="18" charset="0"/>
              </a:rPr>
              <a:t>ruizhizhan.github.io</a:t>
            </a:r>
          </a:p>
          <a:p>
            <a:pPr algn="ctr"/>
            <a:r>
              <a:rPr kumimoji="1" lang="en-US" altLang="zh-CN" sz="2800" dirty="0">
                <a:ea typeface="Heiti SC Medium" pitchFamily="2" charset="-128"/>
                <a:cs typeface="Times New Roman" panose="02020603050405020304" pitchFamily="18" charset="0"/>
              </a:rPr>
              <a:t>  </a:t>
            </a:r>
            <a:endParaRPr kumimoji="1" lang="zh-CN" altLang="en-US" sz="2800" dirty="0">
              <a:ea typeface="Heiti SC Medium" pitchFamily="2" charset="-128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D0C76C-C043-91EC-4574-9575DD47B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90" y="5202411"/>
            <a:ext cx="2213618" cy="6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4"/>
    </mc:Choice>
    <mc:Fallback xmlns="">
      <p:transition spd="slow" advTm="124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3458A2-0F42-096A-AD31-7E15CE8F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AC519AB-9981-E9C8-9B4F-0E112017AA62}"/>
              </a:ext>
            </a:extLst>
          </p:cNvPr>
          <p:cNvSpPr txBox="1"/>
          <p:nvPr/>
        </p:nvSpPr>
        <p:spPr>
          <a:xfrm>
            <a:off x="7398183" y="1768967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rriweather" pitchFamily="2" charset="0"/>
              </a:rPr>
              <a:t>CO</a:t>
            </a:r>
            <a:r>
              <a:rPr kumimoji="1" lang="en-US" altLang="zh-CN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Merriweather" pitchFamily="2" charset="0"/>
              </a:rPr>
              <a:t>2</a:t>
            </a:r>
            <a:r>
              <a:rPr kumimoji="1"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absorption cross section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05615A-659B-77DB-B6AB-522A81EB7304}"/>
              </a:ext>
            </a:extLst>
          </p:cNvPr>
          <p:cNvSpPr txBox="1"/>
          <p:nvPr/>
        </p:nvSpPr>
        <p:spPr>
          <a:xfrm>
            <a:off x="298612" y="2936408"/>
            <a:ext cx="17999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line lists </a:t>
            </a:r>
            <a:r>
              <a:rPr kumimoji="1" lang="en-US" altLang="zh-CN" sz="2000" dirty="0"/>
              <a:t>parameters for line profiles</a:t>
            </a:r>
            <a:endParaRPr kumimoji="1" lang="zh-CN" altLang="en-US" sz="2000" dirty="0"/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id="{D3ECB376-FFE1-A44F-650E-C825D19417A0}"/>
              </a:ext>
            </a:extLst>
          </p:cNvPr>
          <p:cNvSpPr/>
          <p:nvPr/>
        </p:nvSpPr>
        <p:spPr>
          <a:xfrm>
            <a:off x="2140756" y="3261559"/>
            <a:ext cx="984410" cy="572378"/>
          </a:xfrm>
          <a:prstGeom prst="rightArrow">
            <a:avLst>
              <a:gd name="adj1" fmla="val 3917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1D8A72-FCD3-0C98-3244-358085613E2B}"/>
              </a:ext>
            </a:extLst>
          </p:cNvPr>
          <p:cNvSpPr txBox="1"/>
          <p:nvPr/>
        </p:nvSpPr>
        <p:spPr>
          <a:xfrm>
            <a:off x="1890299" y="2835685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ExoCross</a:t>
            </a:r>
            <a:endParaRPr kumimoji="1"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17E8C2-0A59-5738-3618-7AA737A73AFE}"/>
              </a:ext>
            </a:extLst>
          </p:cNvPr>
          <p:cNvSpPr txBox="1"/>
          <p:nvPr/>
        </p:nvSpPr>
        <p:spPr>
          <a:xfrm>
            <a:off x="3247199" y="3175930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Cross section</a:t>
            </a:r>
          </a:p>
          <a:p>
            <a:r>
              <a:rPr kumimoji="1" lang="en-US" altLang="zh-CN" sz="2000" dirty="0"/>
              <a:t>at high temperature</a:t>
            </a:r>
            <a:endParaRPr kumimoji="1"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F357BD-8908-EE6A-BEC7-E7D045FC40C2}"/>
              </a:ext>
            </a:extLst>
          </p:cNvPr>
          <p:cNvSpPr txBox="1"/>
          <p:nvPr/>
        </p:nvSpPr>
        <p:spPr>
          <a:xfrm>
            <a:off x="133610" y="3996884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u="sng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www.exomol.com</a:t>
            </a:r>
            <a:endParaRPr kumimoji="1" lang="zh-CN" altLang="en-US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图片 14" descr="图表, 折线图&#10;&#10;AI 生成的内容可能不正确。">
            <a:extLst>
              <a:ext uri="{FF2B5EF4-FFF2-40B4-BE49-F238E27FC236}">
                <a16:creationId xmlns:a16="http://schemas.microsoft.com/office/drawing/2014/main" id="{3E3486CB-39C0-ABE8-4404-9EED8243B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391" y="2141392"/>
            <a:ext cx="6215397" cy="40279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A8E0190-418E-7E83-8A6D-80F552055BEA}"/>
              </a:ext>
            </a:extLst>
          </p:cNvPr>
          <p:cNvSpPr txBox="1"/>
          <p:nvPr/>
        </p:nvSpPr>
        <p:spPr>
          <a:xfrm>
            <a:off x="9362821" y="6002888"/>
            <a:ext cx="2486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Absorption lines from</a:t>
            </a:r>
          </a:p>
          <a:p>
            <a:r>
              <a:rPr kumimoji="1"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Yurchenko et al. 2020</a:t>
            </a:r>
            <a:endParaRPr kumimoji="1" lang="zh-CN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AE1DD1-17C5-D642-28F8-D33F258685BB}"/>
              </a:ext>
            </a:extLst>
          </p:cNvPr>
          <p:cNvSpPr txBox="1"/>
          <p:nvPr/>
        </p:nvSpPr>
        <p:spPr>
          <a:xfrm>
            <a:off x="333444" y="260964"/>
            <a:ext cx="113313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400" b="1" dirty="0"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We develop custom correlated-k coefficients</a:t>
            </a:r>
          </a:p>
          <a:p>
            <a:r>
              <a:rPr kumimoji="1" lang="en-US" altLang="zh-CN" sz="3400" b="1" dirty="0"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and run a GCM with non-grey radiative transfer </a:t>
            </a:r>
            <a:endParaRPr lang="zh-CN" altLang="en-US" sz="3400" dirty="0">
              <a:latin typeface="Merriweat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4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8A4A8-972C-719F-7263-25C56D843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2407948-87DA-6D21-DBCA-6261F827DBE9}"/>
              </a:ext>
            </a:extLst>
          </p:cNvPr>
          <p:cNvSpPr txBox="1"/>
          <p:nvPr/>
        </p:nvSpPr>
        <p:spPr>
          <a:xfrm>
            <a:off x="228624" y="2821038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ExoMol</a:t>
            </a:r>
            <a:endParaRPr kumimoji="1" lang="zh-CN" altLang="en-US" sz="28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00058C-D2D6-0DE9-B97C-8378A28BFBFE}"/>
              </a:ext>
            </a:extLst>
          </p:cNvPr>
          <p:cNvSpPr txBox="1"/>
          <p:nvPr/>
        </p:nvSpPr>
        <p:spPr>
          <a:xfrm>
            <a:off x="228624" y="4825623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HITRAN</a:t>
            </a:r>
            <a:endParaRPr kumimoji="1"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EC1F50-8F15-3FE3-EF1B-613AA9BCE527}"/>
              </a:ext>
            </a:extLst>
          </p:cNvPr>
          <p:cNvSpPr txBox="1"/>
          <p:nvPr/>
        </p:nvSpPr>
        <p:spPr>
          <a:xfrm>
            <a:off x="2171202" y="1489088"/>
            <a:ext cx="2012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absorption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lines</a:t>
            </a:r>
          </a:p>
          <a:p>
            <a:r>
              <a:rPr kumimoji="1" lang="en-US" altLang="zh-CN" sz="2000" dirty="0"/>
              <a:t>and parameters for line profiles</a:t>
            </a:r>
            <a:endParaRPr kumimoji="1" lang="zh-CN" altLang="en-US" sz="2000" dirty="0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50426057-9B89-2251-13DF-DDE8ACF4B29D}"/>
              </a:ext>
            </a:extLst>
          </p:cNvPr>
          <p:cNvSpPr/>
          <p:nvPr/>
        </p:nvSpPr>
        <p:spPr>
          <a:xfrm>
            <a:off x="1634778" y="1950219"/>
            <a:ext cx="547660" cy="1869427"/>
          </a:xfrm>
          <a:prstGeom prst="leftBrace">
            <a:avLst>
              <a:gd name="adj1" fmla="val 26885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27E742-8B44-A6BC-409A-EEF9AF21AF90}"/>
              </a:ext>
            </a:extLst>
          </p:cNvPr>
          <p:cNvSpPr txBox="1"/>
          <p:nvPr/>
        </p:nvSpPr>
        <p:spPr>
          <a:xfrm>
            <a:off x="2211604" y="3527170"/>
            <a:ext cx="201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UV </a:t>
            </a:r>
            <a:r>
              <a:rPr kumimoji="1" lang="en-US" altLang="zh-CN" sz="2000" dirty="0"/>
              <a:t>absorption</a:t>
            </a:r>
            <a:endParaRPr kumimoji="1"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58987A-E5F4-B30F-0330-6B256509A8E0}"/>
              </a:ext>
            </a:extLst>
          </p:cNvPr>
          <p:cNvSpPr txBox="1"/>
          <p:nvPr/>
        </p:nvSpPr>
        <p:spPr>
          <a:xfrm>
            <a:off x="2206029" y="4625566"/>
            <a:ext cx="23593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/>
              <a:t>CIA</a:t>
            </a:r>
          </a:p>
          <a:p>
            <a:r>
              <a:rPr kumimoji="1" lang="en-US" altLang="zh-CN" sz="2000" dirty="0"/>
              <a:t>Collision induced absorption</a:t>
            </a:r>
            <a:endParaRPr kumimoji="1" lang="zh-CN" altLang="en-US" sz="2000" b="1" dirty="0"/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E0917C71-A2EE-AA80-42AD-1199CEA9B527}"/>
              </a:ext>
            </a:extLst>
          </p:cNvPr>
          <p:cNvSpPr/>
          <p:nvPr/>
        </p:nvSpPr>
        <p:spPr>
          <a:xfrm>
            <a:off x="4223879" y="1954314"/>
            <a:ext cx="1151415" cy="572378"/>
          </a:xfrm>
          <a:prstGeom prst="rightArrow">
            <a:avLst>
              <a:gd name="adj1" fmla="val 3917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55AA0A-2145-2046-E68D-C311F090C097}"/>
              </a:ext>
            </a:extLst>
          </p:cNvPr>
          <p:cNvSpPr txBox="1"/>
          <p:nvPr/>
        </p:nvSpPr>
        <p:spPr>
          <a:xfrm>
            <a:off x="4081281" y="1596079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ExoCross</a:t>
            </a:r>
            <a:endParaRPr kumimoji="1"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F020EC-D62B-21E8-3433-012DB625573B}"/>
              </a:ext>
            </a:extLst>
          </p:cNvPr>
          <p:cNvSpPr txBox="1"/>
          <p:nvPr/>
        </p:nvSpPr>
        <p:spPr>
          <a:xfrm>
            <a:off x="5442604" y="1906489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Cross section</a:t>
            </a:r>
          </a:p>
          <a:p>
            <a:r>
              <a:rPr kumimoji="1" lang="en-US" altLang="zh-CN" sz="2000" dirty="0"/>
              <a:t>at high temperature</a:t>
            </a:r>
            <a:endParaRPr kumimoji="1" lang="zh-CN" altLang="en-US" sz="2000" dirty="0"/>
          </a:p>
        </p:txBody>
      </p:sp>
      <p:sp>
        <p:nvSpPr>
          <p:cNvPr id="17" name="圆角右箭头 16">
            <a:extLst>
              <a:ext uri="{FF2B5EF4-FFF2-40B4-BE49-F238E27FC236}">
                <a16:creationId xmlns:a16="http://schemas.microsoft.com/office/drawing/2014/main" id="{F190D505-8274-261F-F737-052F98682A97}"/>
              </a:ext>
            </a:extLst>
          </p:cNvPr>
          <p:cNvSpPr/>
          <p:nvPr/>
        </p:nvSpPr>
        <p:spPr>
          <a:xfrm rot="5400000">
            <a:off x="7231375" y="2370972"/>
            <a:ext cx="1424759" cy="776809"/>
          </a:xfrm>
          <a:prstGeom prst="bentArrow">
            <a:avLst>
              <a:gd name="adj1" fmla="val 25000"/>
              <a:gd name="adj2" fmla="val 30086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圆角右箭头 18">
            <a:extLst>
              <a:ext uri="{FF2B5EF4-FFF2-40B4-BE49-F238E27FC236}">
                <a16:creationId xmlns:a16="http://schemas.microsoft.com/office/drawing/2014/main" id="{3085FDEB-522F-0B52-9871-268C419A0104}"/>
              </a:ext>
            </a:extLst>
          </p:cNvPr>
          <p:cNvSpPr/>
          <p:nvPr/>
        </p:nvSpPr>
        <p:spPr>
          <a:xfrm rot="16200000" flipV="1">
            <a:off x="5727178" y="3187188"/>
            <a:ext cx="1227704" cy="3816449"/>
          </a:xfrm>
          <a:prstGeom prst="bentArrow">
            <a:avLst>
              <a:gd name="adj1" fmla="val 17053"/>
              <a:gd name="adj2" fmla="val 16729"/>
              <a:gd name="adj3" fmla="val 19246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66A193-1F4B-33F6-F1B7-F9E2EBD0A33A}"/>
              </a:ext>
            </a:extLst>
          </p:cNvPr>
          <p:cNvSpPr txBox="1"/>
          <p:nvPr/>
        </p:nvSpPr>
        <p:spPr>
          <a:xfrm>
            <a:off x="6735230" y="3409169"/>
            <a:ext cx="2212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/>
              <a:t>Compute</a:t>
            </a:r>
          </a:p>
          <a:p>
            <a:pPr algn="ctr"/>
            <a:r>
              <a:rPr kumimoji="1" lang="en-US" altLang="zh-CN" sz="2800" b="1" dirty="0"/>
              <a:t>correlated-k</a:t>
            </a:r>
            <a:endParaRPr kumimoji="1" lang="zh-CN" altLang="en-US" sz="2800" b="1" dirty="0"/>
          </a:p>
        </p:txBody>
      </p:sp>
      <p:sp>
        <p:nvSpPr>
          <p:cNvPr id="23" name="右箭头 22">
            <a:extLst>
              <a:ext uri="{FF2B5EF4-FFF2-40B4-BE49-F238E27FC236}">
                <a16:creationId xmlns:a16="http://schemas.microsoft.com/office/drawing/2014/main" id="{4A7E488F-5110-5C3E-85B1-E0733245BE07}"/>
              </a:ext>
            </a:extLst>
          </p:cNvPr>
          <p:cNvSpPr/>
          <p:nvPr/>
        </p:nvSpPr>
        <p:spPr>
          <a:xfrm>
            <a:off x="8826532" y="3468565"/>
            <a:ext cx="856012" cy="572378"/>
          </a:xfrm>
          <a:prstGeom prst="rightArrow">
            <a:avLst>
              <a:gd name="adj1" fmla="val 39176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75A1DA5-AB9A-7B27-433F-0A1A04211158}"/>
              </a:ext>
            </a:extLst>
          </p:cNvPr>
          <p:cNvSpPr txBox="1"/>
          <p:nvPr/>
        </p:nvSpPr>
        <p:spPr>
          <a:xfrm>
            <a:off x="9218572" y="4230360"/>
            <a:ext cx="27963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SOCRATES</a:t>
            </a:r>
          </a:p>
          <a:p>
            <a:pPr algn="ctr"/>
            <a:r>
              <a:rPr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 Of Community </a:t>
            </a:r>
            <a:r>
              <a:rPr lang="en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RAdiative</a:t>
            </a:r>
            <a:r>
              <a:rPr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codes based on Edwards and </a:t>
            </a:r>
            <a:r>
              <a:rPr lang="en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Slingo</a:t>
            </a:r>
            <a:endParaRPr lang="en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 descr="徽标, 图标&#10;&#10;描述已自动生成">
            <a:extLst>
              <a:ext uri="{FF2B5EF4-FFF2-40B4-BE49-F238E27FC236}">
                <a16:creationId xmlns:a16="http://schemas.microsoft.com/office/drawing/2014/main" id="{4C104531-D424-2076-A89D-18523369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435" y="1916547"/>
            <a:ext cx="1604483" cy="1382192"/>
          </a:xfrm>
          <a:prstGeom prst="rect">
            <a:avLst/>
          </a:prstGeom>
        </p:spPr>
      </p:pic>
      <p:sp>
        <p:nvSpPr>
          <p:cNvPr id="26" name="加号 25">
            <a:extLst>
              <a:ext uri="{FF2B5EF4-FFF2-40B4-BE49-F238E27FC236}">
                <a16:creationId xmlns:a16="http://schemas.microsoft.com/office/drawing/2014/main" id="{2D163BE6-6E8D-68B5-2121-3DBD78A9405E}"/>
              </a:ext>
            </a:extLst>
          </p:cNvPr>
          <p:cNvSpPr/>
          <p:nvPr/>
        </p:nvSpPr>
        <p:spPr>
          <a:xfrm>
            <a:off x="10044906" y="3263730"/>
            <a:ext cx="931788" cy="954107"/>
          </a:xfrm>
          <a:prstGeom prst="mathPlus">
            <a:avLst>
              <a:gd name="adj1" fmla="val 131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D01CFDC5-A864-1347-ADA7-D44B126B3278}"/>
              </a:ext>
            </a:extLst>
          </p:cNvPr>
          <p:cNvSpPr/>
          <p:nvPr/>
        </p:nvSpPr>
        <p:spPr>
          <a:xfrm>
            <a:off x="8879116" y="3527170"/>
            <a:ext cx="678912" cy="572378"/>
          </a:xfrm>
          <a:prstGeom prst="rightArrow">
            <a:avLst>
              <a:gd name="adj1" fmla="val 3917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2762B2B1-43EC-BA64-D7BE-62AC70B04FC6}"/>
              </a:ext>
            </a:extLst>
          </p:cNvPr>
          <p:cNvSpPr/>
          <p:nvPr/>
        </p:nvSpPr>
        <p:spPr>
          <a:xfrm>
            <a:off x="4223879" y="3546331"/>
            <a:ext cx="2511351" cy="572378"/>
          </a:xfrm>
          <a:prstGeom prst="rightArrow">
            <a:avLst>
              <a:gd name="adj1" fmla="val 3917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855E84-B675-E78C-ADDD-94CDBE103DC8}"/>
              </a:ext>
            </a:extLst>
          </p:cNvPr>
          <p:cNvSpPr txBox="1"/>
          <p:nvPr/>
        </p:nvSpPr>
        <p:spPr>
          <a:xfrm>
            <a:off x="333444" y="260964"/>
            <a:ext cx="113313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400" b="1" dirty="0"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We develop custom correlated-k coefficients</a:t>
            </a:r>
          </a:p>
          <a:p>
            <a:r>
              <a:rPr kumimoji="1" lang="en-US" altLang="zh-CN" sz="3400" b="1" dirty="0"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and run a GCM with non-grey radiative transfer </a:t>
            </a:r>
            <a:endParaRPr lang="zh-CN" altLang="en-US" sz="3400" dirty="0">
              <a:latin typeface="Merriweat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435DF-096C-ADE0-ECD1-564F18669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0C90E9-6A4D-E065-A28B-86912B3ED508}"/>
              </a:ext>
            </a:extLst>
          </p:cNvPr>
          <p:cNvSpPr txBox="1"/>
          <p:nvPr/>
        </p:nvSpPr>
        <p:spPr>
          <a:xfrm>
            <a:off x="409217" y="327226"/>
            <a:ext cx="972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I: Atmospheric dynamics on 55 Cancri e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pic>
        <p:nvPicPr>
          <p:cNvPr id="4" name="图片 3" descr="图示&#10;&#10;AI 生成的内容可能不正确。">
            <a:extLst>
              <a:ext uri="{FF2B5EF4-FFF2-40B4-BE49-F238E27FC236}">
                <a16:creationId xmlns:a16="http://schemas.microsoft.com/office/drawing/2014/main" id="{B7664300-78EF-AF30-95D3-6AE80A6F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60" y="2576528"/>
            <a:ext cx="4354842" cy="2859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6AE182-3B19-445B-A1B6-916286A93BC9}"/>
                  </a:ext>
                </a:extLst>
              </p:cNvPr>
              <p:cNvSpPr txBox="1"/>
              <p:nvPr/>
            </p:nvSpPr>
            <p:spPr>
              <a:xfrm>
                <a:off x="1693528" y="5451157"/>
                <a:ext cx="24531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kumimoji="1"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</m:t>
                    </m:r>
                  </m:oMath>
                </a14:m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g/mol,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kumimoji="1" lang="en-US" altLang="zh-CN" sz="1600" b="0" i="0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bar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16AE182-3B19-445B-A1B6-916286A93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28" y="5451157"/>
                <a:ext cx="2453107" cy="338554"/>
              </a:xfrm>
              <a:prstGeom prst="rect">
                <a:avLst/>
              </a:prstGeom>
              <a:blipFill>
                <a:blip r:embed="rId4"/>
                <a:stretch>
                  <a:fillRect t="-7143" r="-515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7F8ACAA-344E-3CCF-3781-C1BB44407CAB}"/>
              </a:ext>
            </a:extLst>
          </p:cNvPr>
          <p:cNvSpPr txBox="1"/>
          <p:nvPr/>
        </p:nvSpPr>
        <p:spPr>
          <a:xfrm>
            <a:off x="641798" y="1710529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Grey model: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9D8972-0002-1165-DFBD-89BB2BB2459D}"/>
              </a:ext>
            </a:extLst>
          </p:cNvPr>
          <p:cNvSpPr txBox="1"/>
          <p:nvPr/>
        </p:nvSpPr>
        <p:spPr>
          <a:xfrm>
            <a:off x="679215" y="2161030"/>
            <a:ext cx="39864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Hammond &amp; Pierrehumbert 2017</a:t>
            </a:r>
            <a:endParaRPr lang="zh-CN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0157B46-B087-FB02-D292-A77D5943E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830" y="2696837"/>
            <a:ext cx="5801419" cy="2614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7EEA26-1E02-CFCC-8847-38923B0320FB}"/>
                  </a:ext>
                </a:extLst>
              </p:cNvPr>
              <p:cNvSpPr txBox="1"/>
              <p:nvPr/>
            </p:nvSpPr>
            <p:spPr>
              <a:xfrm>
                <a:off x="6166915" y="5451157"/>
                <a:ext cx="3349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kumimoji="1"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=28.16</m:t>
                    </m:r>
                  </m:oMath>
                </a14:m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g/mol,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6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kumimoji="1" lang="en-US" altLang="zh-CN" sz="1600" b="0" i="0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kumimoji="1"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bar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7EEA26-1E02-CFCC-8847-38923B032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915" y="5451157"/>
                <a:ext cx="3349314" cy="338554"/>
              </a:xfrm>
              <a:prstGeom prst="rect">
                <a:avLst/>
              </a:prstGeom>
              <a:blipFill>
                <a:blip r:embed="rId6"/>
                <a:stretch>
                  <a:fillRect t="-7143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C1C0D1B-F2C6-AE9A-0ACF-026F8C483FB6}"/>
              </a:ext>
            </a:extLst>
          </p:cNvPr>
          <p:cNvSpPr txBox="1"/>
          <p:nvPr/>
        </p:nvSpPr>
        <p:spPr>
          <a:xfrm>
            <a:off x="5637015" y="1710528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Non-grey model: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840C46-831F-18ED-1E3B-EA85A41E6E35}"/>
              </a:ext>
            </a:extLst>
          </p:cNvPr>
          <p:cNvSpPr txBox="1"/>
          <p:nvPr/>
        </p:nvSpPr>
        <p:spPr>
          <a:xfrm>
            <a:off x="5656611" y="2161030"/>
            <a:ext cx="3287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this work (n2 with 1% CO2)</a:t>
            </a:r>
            <a:endParaRPr kumimoji="1" lang="zh-CN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F79A42-7D9B-88E0-B71F-B00147F0FE7E}"/>
              </a:ext>
            </a:extLst>
          </p:cNvPr>
          <p:cNvSpPr txBox="1"/>
          <p:nvPr/>
        </p:nvSpPr>
        <p:spPr>
          <a:xfrm>
            <a:off x="409217" y="1092459"/>
            <a:ext cx="925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Merriweather" pitchFamily="2" charset="0"/>
              </a:rPr>
              <a:t>Half-surface-pressure air temperature </a:t>
            </a:r>
            <a:r>
              <a:rPr kumimoji="1" lang="en-US" altLang="zh-CN" sz="2400" dirty="0">
                <a:latin typeface="Merriweather" pitchFamily="2" charset="0"/>
              </a:rPr>
              <a:t>(10-day average)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F6866B-E069-E4C3-84DC-1CC6AF819778}"/>
              </a:ext>
            </a:extLst>
          </p:cNvPr>
          <p:cNvSpPr txBox="1"/>
          <p:nvPr/>
        </p:nvSpPr>
        <p:spPr>
          <a:xfrm>
            <a:off x="2615377" y="6069109"/>
            <a:ext cx="7103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C00000"/>
                </a:solidFill>
                <a:latin typeface="Merriweather" pitchFamily="2" charset="0"/>
              </a:rPr>
              <a:t>Stationary Rossby waves and Kelvin waves</a:t>
            </a:r>
            <a:endParaRPr lang="zh-CN" altLang="en-US" sz="2400" dirty="0">
              <a:solidFill>
                <a:srgbClr val="C00000"/>
              </a:solidFill>
              <a:latin typeface="Merriweat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EA1868A-E3F3-C748-5442-2F0170A846AC}"/>
              </a:ext>
            </a:extLst>
          </p:cNvPr>
          <p:cNvSpPr txBox="1"/>
          <p:nvPr/>
        </p:nvSpPr>
        <p:spPr>
          <a:xfrm>
            <a:off x="409218" y="327226"/>
            <a:ext cx="9479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II: JWST MIRI/NIRCam Data favors </a:t>
            </a:r>
          </a:p>
          <a:p>
            <a:r>
              <a:rPr kumimoji="1" lang="en-US" altLang="zh-CN" sz="3200" b="1" dirty="0">
                <a:latin typeface="Merriweather" pitchFamily="2" charset="0"/>
              </a:rPr>
              <a:t>thick and CO</a:t>
            </a:r>
            <a:r>
              <a:rPr kumimoji="1" lang="en-US" altLang="zh-CN" sz="3200" b="1" baseline="-25000" dirty="0">
                <a:latin typeface="Merriweather" pitchFamily="2" charset="0"/>
              </a:rPr>
              <a:t>2 </a:t>
            </a:r>
            <a:r>
              <a:rPr kumimoji="1" lang="en-US" altLang="zh-CN" sz="3200" b="1" dirty="0">
                <a:latin typeface="Merriweather" pitchFamily="2" charset="0"/>
              </a:rPr>
              <a:t>rich atmosphere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CFE0B9-66E7-048F-1CA1-EC48A8DB39A1}"/>
              </a:ext>
            </a:extLst>
          </p:cNvPr>
          <p:cNvSpPr txBox="1"/>
          <p:nvPr/>
        </p:nvSpPr>
        <p:spPr>
          <a:xfrm>
            <a:off x="260937" y="1499821"/>
            <a:ext cx="1152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Merriweather" pitchFamily="2" charset="0"/>
              </a:rPr>
              <a:t>1D retrieval models cannot constrain the thickness and composition well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1FF171-5B59-F763-1C3C-493AF7E3B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709"/>
          <a:stretch/>
        </p:blipFill>
        <p:spPr>
          <a:xfrm>
            <a:off x="4554" y="2172360"/>
            <a:ext cx="8688509" cy="37524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AA60FC-4CB4-906A-3318-4053F9386E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12" t="44613" r="14275" b="5151"/>
          <a:stretch/>
        </p:blipFill>
        <p:spPr>
          <a:xfrm>
            <a:off x="8693063" y="2287857"/>
            <a:ext cx="2558420" cy="2684975"/>
          </a:xfrm>
          <a:prstGeom prst="rect">
            <a:avLst/>
          </a:prstGeom>
        </p:spPr>
      </p:pic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F5FB9A83-F57F-38EF-BDF2-286E8AC84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4647" y="5088329"/>
            <a:ext cx="1917700" cy="1219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B129EC-05BB-3DFB-3DC0-11E37154078F}"/>
              </a:ext>
            </a:extLst>
          </p:cNvPr>
          <p:cNvSpPr txBox="1"/>
          <p:nvPr/>
        </p:nvSpPr>
        <p:spPr>
          <a:xfrm>
            <a:off x="9694647" y="616144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Hu et al. 2024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48421-C06A-97F9-9C2E-5AC7429BA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BB1502C-6EDB-D2AD-A5ED-FA5A1B95D9A3}"/>
              </a:ext>
            </a:extLst>
          </p:cNvPr>
          <p:cNvSpPr txBox="1"/>
          <p:nvPr/>
        </p:nvSpPr>
        <p:spPr>
          <a:xfrm>
            <a:off x="409218" y="327226"/>
            <a:ext cx="9479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II: JWST MIRI/NIRCam Data favors </a:t>
            </a:r>
          </a:p>
          <a:p>
            <a:r>
              <a:rPr kumimoji="1" lang="en-US" altLang="zh-CN" sz="3200" b="1" dirty="0">
                <a:latin typeface="Merriweather" pitchFamily="2" charset="0"/>
              </a:rPr>
              <a:t>thick and CO</a:t>
            </a:r>
            <a:r>
              <a:rPr kumimoji="1" lang="en-US" altLang="zh-CN" sz="3200" b="1" baseline="-25000" dirty="0">
                <a:latin typeface="Merriweather" pitchFamily="2" charset="0"/>
              </a:rPr>
              <a:t>2 </a:t>
            </a:r>
            <a:r>
              <a:rPr kumimoji="1" lang="en-US" altLang="zh-CN" sz="3200" b="1" dirty="0">
                <a:latin typeface="Merriweather" pitchFamily="2" charset="0"/>
              </a:rPr>
              <a:t>rich atmosphere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E698D5-FA52-F42A-40B8-A618F6A29076}"/>
              </a:ext>
            </a:extLst>
          </p:cNvPr>
          <p:cNvSpPr txBox="1"/>
          <p:nvPr/>
        </p:nvSpPr>
        <p:spPr>
          <a:xfrm>
            <a:off x="409218" y="1557569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Merriweather" pitchFamily="2" charset="0"/>
              </a:rPr>
              <a:t>3D GCMs, this work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225EE7-35E9-B20A-9392-711325F8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" y="2056300"/>
            <a:ext cx="12176769" cy="375410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2B04450-A976-8E72-DF9B-4214D1369F0E}"/>
              </a:ext>
            </a:extLst>
          </p:cNvPr>
          <p:cNvSpPr txBox="1"/>
          <p:nvPr/>
        </p:nvSpPr>
        <p:spPr>
          <a:xfrm>
            <a:off x="9888280" y="5847467"/>
            <a:ext cx="133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</a:t>
            </a:r>
            <a:endParaRPr kumimoji="1" lang="zh-CN" alt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oplanets Summer Internship – EPS Student Blogs">
            <a:extLst>
              <a:ext uri="{FF2B5EF4-FFF2-40B4-BE49-F238E27FC236}">
                <a16:creationId xmlns:a16="http://schemas.microsoft.com/office/drawing/2014/main" id="{ED964EF4-3372-26D4-C5D6-F08BB60D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42" y="1476255"/>
            <a:ext cx="6796988" cy="50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F07238-E608-C589-CE15-B240B9F321E9}"/>
              </a:ext>
            </a:extLst>
          </p:cNvPr>
          <p:cNvSpPr txBox="1"/>
          <p:nvPr/>
        </p:nvSpPr>
        <p:spPr>
          <a:xfrm>
            <a:off x="7636476" y="6100613"/>
            <a:ext cx="2048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 Winn 2010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2C0890-D30A-9FDC-FE3B-7FCE42A1226D}"/>
              </a:ext>
            </a:extLst>
          </p:cNvPr>
          <p:cNvSpPr txBox="1"/>
          <p:nvPr/>
        </p:nvSpPr>
        <p:spPr>
          <a:xfrm>
            <a:off x="3673369" y="3105834"/>
            <a:ext cx="15535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" altLang="zh-C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eclipse</a:t>
            </a:r>
            <a:endParaRPr lang="zh-CN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A9EB3F35-A05F-2202-360A-F721FA07FA40}"/>
              </a:ext>
            </a:extLst>
          </p:cNvPr>
          <p:cNvCxnSpPr>
            <a:stCxn id="3" idx="3"/>
          </p:cNvCxnSpPr>
          <p:nvPr/>
        </p:nvCxnSpPr>
        <p:spPr>
          <a:xfrm>
            <a:off x="5226909" y="3429000"/>
            <a:ext cx="735227" cy="78465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000DF029-42D5-0754-2A0C-BA8AC72D1533}"/>
              </a:ext>
            </a:extLst>
          </p:cNvPr>
          <p:cNvSpPr txBox="1"/>
          <p:nvPr/>
        </p:nvSpPr>
        <p:spPr>
          <a:xfrm>
            <a:off x="350108" y="132436"/>
            <a:ext cx="106721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200" b="1" dirty="0">
                <a:latin typeface="Merriweather" pitchFamily="2" charset="0"/>
                <a:cs typeface="Times New Roman" panose="02020603050405020304" pitchFamily="18" charset="0"/>
              </a:rPr>
              <a:t>Observations indicate large time variability of the infrared eclipse depth.</a:t>
            </a:r>
          </a:p>
        </p:txBody>
      </p:sp>
    </p:spTree>
    <p:extLst>
      <p:ext uri="{BB962C8B-B14F-4D97-AF65-F5344CB8AC3E}">
        <p14:creationId xmlns:p14="http://schemas.microsoft.com/office/powerpoint/2010/main" val="415649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B6EB5-B03B-E71C-CCBB-4BF62F512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表, 日程表&#10;&#10;AI 生成的内容可能不正确。">
            <a:extLst>
              <a:ext uri="{FF2B5EF4-FFF2-40B4-BE49-F238E27FC236}">
                <a16:creationId xmlns:a16="http://schemas.microsoft.com/office/drawing/2014/main" id="{4985D71D-F6D6-1444-BCC7-3AC01652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9" y="1200231"/>
            <a:ext cx="7180882" cy="498672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956E825-ABA9-61E8-866C-DAE5E63CEE07}"/>
              </a:ext>
            </a:extLst>
          </p:cNvPr>
          <p:cNvSpPr txBox="1"/>
          <p:nvPr/>
        </p:nvSpPr>
        <p:spPr>
          <a:xfrm>
            <a:off x="5171256" y="6211669"/>
            <a:ext cx="4405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JWST NIRCam observed the variability</a:t>
            </a: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Patel et al.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04A3CE-4D42-21A4-C14D-196887046B15}"/>
              </a:ext>
            </a:extLst>
          </p:cNvPr>
          <p:cNvSpPr txBox="1"/>
          <p:nvPr/>
        </p:nvSpPr>
        <p:spPr>
          <a:xfrm>
            <a:off x="350108" y="132436"/>
            <a:ext cx="106721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3200" b="1" dirty="0">
                <a:latin typeface="Merriweather" pitchFamily="2" charset="0"/>
                <a:cs typeface="Times New Roman" panose="02020603050405020304" pitchFamily="18" charset="0"/>
              </a:rPr>
              <a:t>Observations indicate large time variability of the infrared eclipse depth.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4C2500-C729-E77B-AED0-712611FD34D9}"/>
              </a:ext>
            </a:extLst>
          </p:cNvPr>
          <p:cNvSpPr txBox="1"/>
          <p:nvPr/>
        </p:nvSpPr>
        <p:spPr>
          <a:xfrm>
            <a:off x="8096137" y="2144033"/>
            <a:ext cx="365267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The explanation remains inclusive, </a:t>
            </a:r>
          </a:p>
          <a:p>
            <a:r>
              <a:rPr lang="en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e.g., surface outgas</a:t>
            </a:r>
          </a:p>
          <a:p>
            <a:r>
              <a:rPr lang="en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       circumstellar torus</a:t>
            </a:r>
          </a:p>
          <a:p>
            <a:r>
              <a:rPr lang="en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       clouds</a:t>
            </a:r>
          </a:p>
          <a:p>
            <a:r>
              <a:rPr lang="en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       tidal heating </a:t>
            </a:r>
          </a:p>
          <a:p>
            <a:r>
              <a:rPr lang="en" altLang="zh-CN" sz="2300" dirty="0">
                <a:latin typeface="Calibri" panose="020F0502020204030204" pitchFamily="34" charset="0"/>
                <a:cs typeface="Calibri" panose="020F0502020204030204" pitchFamily="34" charset="0"/>
              </a:rPr>
              <a:t>        ...</a:t>
            </a:r>
          </a:p>
        </p:txBody>
      </p:sp>
    </p:spTree>
    <p:extLst>
      <p:ext uri="{BB962C8B-B14F-4D97-AF65-F5344CB8AC3E}">
        <p14:creationId xmlns:p14="http://schemas.microsoft.com/office/powerpoint/2010/main" val="36281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0"/>
    </mc:Choice>
    <mc:Fallback xmlns="">
      <p:transition spd="slow" advTm="421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94141-EF67-FF2C-11DB-20294145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5cnce_30bar_co_0.5co2">
            <a:hlinkClick r:id="" action="ppaction://media"/>
            <a:extLst>
              <a:ext uri="{FF2B5EF4-FFF2-40B4-BE49-F238E27FC236}">
                <a16:creationId xmlns:a16="http://schemas.microsoft.com/office/drawing/2014/main" id="{C7312F40-B32F-4739-6EB5-F7A96BC10A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9300" y="1804509"/>
            <a:ext cx="6932091" cy="4265902"/>
          </a:xfrm>
          <a:prstGeom prst="rect">
            <a:avLst/>
          </a:prstGeom>
        </p:spPr>
      </p:pic>
      <p:pic>
        <p:nvPicPr>
          <p:cNvPr id="6" name="图片 5" descr="直方图&#10;&#10;低可信度描述已自动生成">
            <a:extLst>
              <a:ext uri="{FF2B5EF4-FFF2-40B4-BE49-F238E27FC236}">
                <a16:creationId xmlns:a16="http://schemas.microsoft.com/office/drawing/2014/main" id="{5F7EEFA1-6B32-A1C5-3EF7-67B1DD841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197" y="2226125"/>
            <a:ext cx="1045016" cy="36227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A10F6E-4DB1-3200-C763-165C26B1A277}"/>
              </a:ext>
            </a:extLst>
          </p:cNvPr>
          <p:cNvSpPr txBox="1"/>
          <p:nvPr/>
        </p:nvSpPr>
        <p:spPr>
          <a:xfrm>
            <a:off x="1331762" y="1633655"/>
            <a:ext cx="897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Air</a:t>
            </a:r>
            <a:r>
              <a:rPr kumimoji="1" lang="zh-CN" altLang="en-US" sz="2400" dirty="0">
                <a:latin typeface="Merriweather" pitchFamily="2" charset="0"/>
              </a:rPr>
              <a:t> </a:t>
            </a:r>
            <a:r>
              <a:rPr kumimoji="1" lang="en-US" altLang="zh-CN" sz="2400" dirty="0">
                <a:latin typeface="Merriweather" pitchFamily="2" charset="0"/>
              </a:rPr>
              <a:t>temperature and horizontal</a:t>
            </a:r>
            <a:r>
              <a:rPr kumimoji="1" lang="zh-CN" altLang="en-US" sz="2400" dirty="0">
                <a:latin typeface="Merriweather" pitchFamily="2" charset="0"/>
              </a:rPr>
              <a:t> </a:t>
            </a:r>
            <a:r>
              <a:rPr kumimoji="1" lang="en-US" altLang="zh-CN" sz="2400" dirty="0">
                <a:latin typeface="Merriweather" pitchFamily="2" charset="0"/>
              </a:rPr>
              <a:t>wind at half pressure level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EB64F0-1311-1EF5-2BE7-DC4CE44508F5}"/>
              </a:ext>
            </a:extLst>
          </p:cNvPr>
          <p:cNvSpPr txBox="1"/>
          <p:nvPr/>
        </p:nvSpPr>
        <p:spPr>
          <a:xfrm>
            <a:off x="295225" y="287922"/>
            <a:ext cx="11740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III: Time variability</a:t>
            </a:r>
            <a:r>
              <a:rPr kumimoji="1" lang="zh-CN" altLang="en-US" sz="3200" b="1" dirty="0">
                <a:latin typeface="Merriweather" pitchFamily="2" charset="0"/>
              </a:rPr>
              <a:t> </a:t>
            </a:r>
            <a:r>
              <a:rPr kumimoji="1" lang="en" altLang="zh-CN" sz="3200" b="1" dirty="0">
                <a:latin typeface="Merriweather" pitchFamily="2" charset="0"/>
              </a:rPr>
              <a:t>due to large-scale atmospheric dynamics</a:t>
            </a:r>
            <a:endParaRPr kumimoji="1" lang="en-US" altLang="zh-CN" sz="3200" b="1" dirty="0">
              <a:latin typeface="Merriweat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4752B-AF45-01DF-0385-B78FB418B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12D691-3214-A6C5-8F3F-E08DFF094215}"/>
                  </a:ext>
                </a:extLst>
              </p:cNvPr>
              <p:cNvSpPr txBox="1"/>
              <p:nvPr/>
            </p:nvSpPr>
            <p:spPr>
              <a:xfrm>
                <a:off x="409218" y="1351633"/>
                <a:ext cx="4897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Merriweather" pitchFamily="2" charset="0"/>
                  </a:rPr>
                  <a:t>variability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kumimoji="1" lang="en-US" altLang="zh-CN" sz="2400" dirty="0">
                    <a:latin typeface="Merriweather" pitchFamily="2" charset="0"/>
                  </a:rPr>
                  <a:t> surface pressure</a:t>
                </a:r>
                <a:endParaRPr kumimoji="1" lang="zh-CN" altLang="en-US" sz="2400" dirty="0">
                  <a:latin typeface="Merriweather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12D691-3214-A6C5-8F3F-E08DFF094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18" y="1351633"/>
                <a:ext cx="4897495" cy="461665"/>
              </a:xfrm>
              <a:prstGeom prst="rect">
                <a:avLst/>
              </a:prstGeom>
              <a:blipFill>
                <a:blip r:embed="rId2"/>
                <a:stretch>
                  <a:fillRect l="-1809" t="-10811" r="-775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AF26E379-AB50-5997-EA1A-6E1703A9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297"/>
          <a:stretch/>
        </p:blipFill>
        <p:spPr>
          <a:xfrm>
            <a:off x="0" y="1825654"/>
            <a:ext cx="4596714" cy="3770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E75FAF-A68B-3B23-83D8-6E891A671D40}"/>
                  </a:ext>
                </a:extLst>
              </p:cNvPr>
              <p:cNvSpPr txBox="1"/>
              <p:nvPr/>
            </p:nvSpPr>
            <p:spPr>
              <a:xfrm>
                <a:off x="1980598" y="5595795"/>
                <a:ext cx="997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E75FAF-A68B-3B23-83D8-6E891A67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98" y="5595795"/>
                <a:ext cx="997324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4D1039C-5F6C-61F4-7A38-B642E6E66942}"/>
              </a:ext>
            </a:extLst>
          </p:cNvPr>
          <p:cNvSpPr txBox="1"/>
          <p:nvPr/>
        </p:nvSpPr>
        <p:spPr>
          <a:xfrm>
            <a:off x="295225" y="287922"/>
            <a:ext cx="11740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III: Time variability</a:t>
            </a:r>
            <a:r>
              <a:rPr kumimoji="1" lang="zh-CN" altLang="en-US" sz="3200" b="1" dirty="0">
                <a:latin typeface="Merriweather" pitchFamily="2" charset="0"/>
              </a:rPr>
              <a:t> </a:t>
            </a:r>
            <a:r>
              <a:rPr kumimoji="1" lang="en" altLang="zh-CN" sz="3200" b="1" dirty="0">
                <a:latin typeface="Merriweather" pitchFamily="2" charset="0"/>
              </a:rPr>
              <a:t>due to large-scale atmospheric dynamics</a:t>
            </a:r>
            <a:endParaRPr kumimoji="1" lang="en-US" altLang="zh-CN" sz="3200" b="1" dirty="0">
              <a:latin typeface="Merriweather" pitchFamily="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DB9600-9252-B7E0-F79C-46AF9232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520"/>
          <a:stretch/>
        </p:blipFill>
        <p:spPr>
          <a:xfrm>
            <a:off x="4710707" y="1736226"/>
            <a:ext cx="1033849" cy="37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ECFB8-8641-001B-CF6C-F46C87790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D730F9-166E-0EE0-D74F-2E00F988F98A}"/>
                  </a:ext>
                </a:extLst>
              </p:cNvPr>
              <p:cNvSpPr txBox="1"/>
              <p:nvPr/>
            </p:nvSpPr>
            <p:spPr>
              <a:xfrm>
                <a:off x="409218" y="1351633"/>
                <a:ext cx="4897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Merriweather" pitchFamily="2" charset="0"/>
                  </a:rPr>
                  <a:t>variability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kumimoji="1" lang="en-US" altLang="zh-CN" sz="2400" dirty="0">
                    <a:latin typeface="Merriweather" pitchFamily="2" charset="0"/>
                  </a:rPr>
                  <a:t> surface pressure</a:t>
                </a:r>
                <a:endParaRPr kumimoji="1" lang="zh-CN" altLang="en-US" sz="2400" dirty="0">
                  <a:latin typeface="Merriweather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D730F9-166E-0EE0-D74F-2E00F988F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18" y="1351633"/>
                <a:ext cx="4897495" cy="461665"/>
              </a:xfrm>
              <a:prstGeom prst="rect">
                <a:avLst/>
              </a:prstGeom>
              <a:blipFill>
                <a:blip r:embed="rId2"/>
                <a:stretch>
                  <a:fillRect l="-1809" t="-10811" r="-775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2C732070-87A6-477D-6C9A-158B896E7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54"/>
            <a:ext cx="12192000" cy="3770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892A78-DAA9-6CE0-3ED4-7C5679D39A96}"/>
                  </a:ext>
                </a:extLst>
              </p:cNvPr>
              <p:cNvSpPr txBox="1"/>
              <p:nvPr/>
            </p:nvSpPr>
            <p:spPr>
              <a:xfrm>
                <a:off x="1980598" y="5595795"/>
                <a:ext cx="9973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892A78-DAA9-6CE0-3ED4-7C5679D39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98" y="5595795"/>
                <a:ext cx="997324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E0AD746-EC6C-B291-6A18-DB1ED1E43D29}"/>
                  </a:ext>
                </a:extLst>
              </p:cNvPr>
              <p:cNvSpPr txBox="1"/>
              <p:nvPr/>
            </p:nvSpPr>
            <p:spPr>
              <a:xfrm>
                <a:off x="6096000" y="5500284"/>
                <a:ext cx="830740" cy="562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altLang="zh-CN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E0AD746-EC6C-B291-6A18-DB1ED1E43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00284"/>
                <a:ext cx="830740" cy="562077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777BC8-A334-F54A-D622-37A4AE7F5B0F}"/>
                  </a:ext>
                </a:extLst>
              </p:cNvPr>
              <p:cNvSpPr txBox="1"/>
              <p:nvPr/>
            </p:nvSpPr>
            <p:spPr>
              <a:xfrm>
                <a:off x="8748244" y="5459952"/>
                <a:ext cx="2392963" cy="642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𝒂𝒊𝒓</m:t>
                              </m:r>
                            </m:sub>
                          </m:sSub>
                        </m:sub>
                      </m:sSub>
                      <m:r>
                        <a:rPr kumimoji="1"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kumimoji="1" lang="en-US" altLang="zh-C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zh-CN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kumimoji="1" lang="en-US" altLang="zh-CN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1" lang="en-US" altLang="zh-C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zh-CN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kumimoji="1" lang="en-US" altLang="zh-CN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sub>
                      </m:sSub>
                    </m:oMath>
                  </m:oMathPara>
                </a14:m>
                <a:endParaRPr kumimoji="1" lang="en-US" altLang="zh-CN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777BC8-A334-F54A-D622-37A4AE7F5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244" y="5459952"/>
                <a:ext cx="2392963" cy="642740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C1FE29-6E02-E182-8FC4-6E9D363BD660}"/>
                  </a:ext>
                </a:extLst>
              </p:cNvPr>
              <p:cNvSpPr txBox="1"/>
              <p:nvPr/>
            </p:nvSpPr>
            <p:spPr>
              <a:xfrm>
                <a:off x="8916306" y="6126953"/>
                <a:ext cx="1610634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kumimoji="1" lang="en-US" altLang="zh-CN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C1FE29-6E02-E182-8FC4-6E9D363B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06" y="6126953"/>
                <a:ext cx="1610634" cy="613886"/>
              </a:xfrm>
              <a:prstGeom prst="rect">
                <a:avLst/>
              </a:prstGeom>
              <a:blipFill>
                <a:blip r:embed="rId7"/>
                <a:stretch>
                  <a:fillRect l="-6299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2597EA9-95E3-82B3-5E31-2B659B13C0D2}"/>
              </a:ext>
            </a:extLst>
          </p:cNvPr>
          <p:cNvSpPr txBox="1"/>
          <p:nvPr/>
        </p:nvSpPr>
        <p:spPr>
          <a:xfrm>
            <a:off x="295225" y="287922"/>
            <a:ext cx="11740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III: Time variability</a:t>
            </a:r>
            <a:r>
              <a:rPr kumimoji="1" lang="zh-CN" altLang="en-US" sz="3200" b="1" dirty="0">
                <a:latin typeface="Merriweather" pitchFamily="2" charset="0"/>
              </a:rPr>
              <a:t> </a:t>
            </a:r>
            <a:r>
              <a:rPr kumimoji="1" lang="en" altLang="zh-CN" sz="3200" b="1" dirty="0">
                <a:latin typeface="Merriweather" pitchFamily="2" charset="0"/>
              </a:rPr>
              <a:t>due to large-scale atmospheric dynamics</a:t>
            </a:r>
            <a:endParaRPr kumimoji="1" lang="en-US" altLang="zh-CN" sz="3200" b="1" dirty="0">
              <a:latin typeface="Merriweat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5F9DF-5AB2-7E9A-1736-F765D0EA2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7713277-DFA4-9C09-A78A-451DD567F163}"/>
              </a:ext>
            </a:extLst>
          </p:cNvPr>
          <p:cNvSpPr txBox="1"/>
          <p:nvPr/>
        </p:nvSpPr>
        <p:spPr>
          <a:xfrm>
            <a:off x="403112" y="397589"/>
            <a:ext cx="1008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55 Cancri e is an ideal target to study planet in extreme environment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E7C4341-0161-2E52-FBF6-81E116F9A422}"/>
              </a:ext>
            </a:extLst>
          </p:cNvPr>
          <p:cNvSpPr txBox="1"/>
          <p:nvPr/>
        </p:nvSpPr>
        <p:spPr>
          <a:xfrm>
            <a:off x="6418632" y="6137245"/>
            <a:ext cx="554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erriweather" pitchFamily="2" charset="0"/>
              </a:rPr>
              <a:t>55 Cnc A system</a:t>
            </a:r>
            <a:r>
              <a:rPr kumimoji="1" lang="zh-CN" altLang="en-US" dirty="0">
                <a:latin typeface="Merriweather" pitchFamily="2" charset="0"/>
              </a:rPr>
              <a:t> </a:t>
            </a:r>
            <a:r>
              <a:rPr kumimoji="1" lang="en-US" altLang="zh-CN" dirty="0">
                <a:latin typeface="Merriweather" pitchFamily="2" charset="0"/>
              </a:rPr>
              <a:t>vs Solar System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Merriweather" pitchFamily="2" charset="0"/>
              </a:rPr>
              <a:t>M. V ́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Merriweather" pitchFamily="2" charset="0"/>
              </a:rPr>
              <a:t>azquez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Merriweather" pitchFamily="2" charset="0"/>
              </a:rPr>
              <a:t>, </a:t>
            </a:r>
            <a:r>
              <a:rPr kumimoji="1" lang="en-US" altLang="zh-CN" i="1" dirty="0">
                <a:solidFill>
                  <a:schemeClr val="bg1">
                    <a:lumMod val="50000"/>
                  </a:schemeClr>
                </a:solidFill>
                <a:latin typeface="Merriweather" pitchFamily="2" charset="0"/>
              </a:rPr>
              <a:t>The Earth as a Distant Planet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Merriweather" pitchFamily="2" charset="0"/>
              </a:rPr>
              <a:t>, p.380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Merriweather" pitchFamily="2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FDA93E-FD97-9C26-5563-5E3E51C6A82C}"/>
              </a:ext>
            </a:extLst>
          </p:cNvPr>
          <p:cNvGrpSpPr/>
          <p:nvPr/>
        </p:nvGrpSpPr>
        <p:grpSpPr>
          <a:xfrm>
            <a:off x="3340444" y="1186520"/>
            <a:ext cx="5274351" cy="5378942"/>
            <a:chOff x="1046263" y="1011525"/>
            <a:chExt cx="5274351" cy="5378942"/>
          </a:xfrm>
        </p:grpSpPr>
        <p:pic>
          <p:nvPicPr>
            <p:cNvPr id="12" name="Picture 2" descr="undefined">
              <a:extLst>
                <a:ext uri="{FF2B5EF4-FFF2-40B4-BE49-F238E27FC236}">
                  <a16:creationId xmlns:a16="http://schemas.microsoft.com/office/drawing/2014/main" id="{5CA0A97B-F225-7B4B-A628-9091C1B67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263" y="1011525"/>
              <a:ext cx="5274351" cy="537894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7862B1F-7AD8-40F9-399D-72AED5106EBB}"/>
                </a:ext>
              </a:extLst>
            </p:cNvPr>
            <p:cNvSpPr txBox="1"/>
            <p:nvPr/>
          </p:nvSpPr>
          <p:spPr>
            <a:xfrm>
              <a:off x="1238228" y="3418656"/>
              <a:ext cx="187102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b="1" dirty="0">
                  <a:solidFill>
                    <a:srgbClr val="C00000"/>
                  </a:solidFill>
                  <a:latin typeface="Merriweather" pitchFamily="2" charset="0"/>
                </a:rPr>
                <a:t>55</a:t>
              </a:r>
              <a:r>
                <a:rPr kumimoji="1" lang="zh-CN" altLang="en-US" sz="3200" b="1" dirty="0">
                  <a:solidFill>
                    <a:srgbClr val="C00000"/>
                  </a:solidFill>
                  <a:latin typeface="Merriweather" pitchFamily="2" charset="0"/>
                </a:rPr>
                <a:t> </a:t>
              </a:r>
              <a:r>
                <a:rPr kumimoji="1" lang="en-US" altLang="zh-CN" sz="3200" b="1" dirty="0">
                  <a:solidFill>
                    <a:srgbClr val="C00000"/>
                  </a:solidFill>
                  <a:latin typeface="Merriweather" pitchFamily="2" charset="0"/>
                </a:rPr>
                <a:t>Cnc e</a:t>
              </a:r>
              <a:endParaRPr kumimoji="1" lang="zh-CN" altLang="en-US" sz="3200" b="1" dirty="0">
                <a:solidFill>
                  <a:srgbClr val="C00000"/>
                </a:solidFill>
                <a:latin typeface="Merriweather" pitchFamily="2" charset="0"/>
              </a:endParaRPr>
            </a:p>
          </p:txBody>
        </p:sp>
        <p:cxnSp>
          <p:nvCxnSpPr>
            <p:cNvPr id="26" name="直线箭头连接符 25">
              <a:extLst>
                <a:ext uri="{FF2B5EF4-FFF2-40B4-BE49-F238E27FC236}">
                  <a16:creationId xmlns:a16="http://schemas.microsoft.com/office/drawing/2014/main" id="{60863977-7927-1AE1-0B3E-84CDC788F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9253" y="3683869"/>
              <a:ext cx="489083" cy="1712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9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18"/>
    </mc:Choice>
    <mc:Fallback xmlns="">
      <p:transition spd="slow" advTm="3631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55B4-E976-BC27-1878-9EC39135F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64B9468-146E-E0B8-6210-FC9C671D28EA}"/>
              </a:ext>
            </a:extLst>
          </p:cNvPr>
          <p:cNvSpPr txBox="1"/>
          <p:nvPr/>
        </p:nvSpPr>
        <p:spPr>
          <a:xfrm>
            <a:off x="0" y="280443"/>
            <a:ext cx="1208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III: Time variability</a:t>
            </a:r>
            <a:r>
              <a:rPr kumimoji="1" lang="zh-CN" altLang="en-US" sz="3200" b="1" dirty="0">
                <a:latin typeface="Merriweather" pitchFamily="2" charset="0"/>
              </a:rPr>
              <a:t> </a:t>
            </a:r>
            <a:r>
              <a:rPr kumimoji="1" lang="en" altLang="zh-CN" sz="3200" b="1" dirty="0">
                <a:latin typeface="Merriweather" pitchFamily="2" charset="0"/>
              </a:rPr>
              <a:t>due to large-scale atmospheric dynamics</a:t>
            </a:r>
            <a:r>
              <a:rPr kumimoji="1" lang="zh-CN" altLang="en-US" sz="3200" b="1" dirty="0">
                <a:latin typeface="Merriweather" pitchFamily="2" charset="0"/>
              </a:rPr>
              <a:t> </a:t>
            </a:r>
            <a:r>
              <a:rPr kumimoji="1" lang="en-US" altLang="zh-CN" sz="3200" b="1" dirty="0">
                <a:latin typeface="Merriweather" pitchFamily="2" charset="0"/>
              </a:rPr>
              <a:t>is much weaker than observations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8AFBC6-CBFF-6E05-E368-98FF64EA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361"/>
            <a:ext cx="12192000" cy="48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6DFFF-D84C-4444-3E17-D06FEC27C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3582AF-24E9-1D0B-B199-4DD1D2914726}"/>
              </a:ext>
            </a:extLst>
          </p:cNvPr>
          <p:cNvSpPr txBox="1"/>
          <p:nvPr/>
        </p:nvSpPr>
        <p:spPr>
          <a:xfrm>
            <a:off x="338220" y="278900"/>
            <a:ext cx="11674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Next Step: Cloud Variability?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Merriweather" pitchFamily="2" charset="0"/>
              </a:rPr>
              <a:t>cloud shortwave feedback.</a:t>
            </a:r>
          </a:p>
        </p:txBody>
      </p:sp>
      <p:pic>
        <p:nvPicPr>
          <p:cNvPr id="8" name="图片 7" descr="图示&#10;&#10;AI 生成的内容可能不正确。">
            <a:extLst>
              <a:ext uri="{FF2B5EF4-FFF2-40B4-BE49-F238E27FC236}">
                <a16:creationId xmlns:a16="http://schemas.microsoft.com/office/drawing/2014/main" id="{4707CBA3-4366-BA2A-5BF0-4D6659B6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33" y="1457123"/>
            <a:ext cx="7472334" cy="47019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94977D6-8863-BA49-FD35-DF794C5B1BCA}"/>
              </a:ext>
            </a:extLst>
          </p:cNvPr>
          <p:cNvSpPr txBox="1"/>
          <p:nvPr/>
        </p:nvSpPr>
        <p:spPr>
          <a:xfrm>
            <a:off x="8179496" y="5974398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000" dirty="0">
                <a:solidFill>
                  <a:schemeClr val="bg1">
                    <a:lumMod val="50000"/>
                  </a:schemeClr>
                </a:solidFill>
              </a:rPr>
              <a:t>Loftus et al. 2024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6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503F640-D0E8-D3EA-80F8-858AF0D4D6E6}"/>
              </a:ext>
            </a:extLst>
          </p:cNvPr>
          <p:cNvSpPr txBox="1"/>
          <p:nvPr/>
        </p:nvSpPr>
        <p:spPr>
          <a:xfrm>
            <a:off x="540719" y="292906"/>
            <a:ext cx="4344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Take home message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1ACFB5-B282-6D63-2D6E-5A407900F43F}"/>
              </a:ext>
            </a:extLst>
          </p:cNvPr>
          <p:cNvSpPr txBox="1"/>
          <p:nvPr/>
        </p:nvSpPr>
        <p:spPr>
          <a:xfrm>
            <a:off x="540719" y="5445226"/>
            <a:ext cx="6213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000" dirty="0">
                <a:latin typeface="Merriweather" pitchFamily="2" charset="0"/>
              </a:rPr>
              <a:t>Contact:                      ruizhi.zhan@stu.pku.edu.cn </a:t>
            </a:r>
          </a:p>
          <a:p>
            <a:r>
              <a:rPr kumimoji="1" lang="en-US" altLang="zh-CN" sz="2000" dirty="0">
                <a:latin typeface="Merriweather" pitchFamily="2" charset="0"/>
              </a:rPr>
              <a:t>Personal website:   ruizhizhan.github.io </a:t>
            </a:r>
            <a:endParaRPr kumimoji="1" lang="zh-CN" altLang="en-US" sz="2000" dirty="0">
              <a:latin typeface="Merriweather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B1BDF9-79A1-DF9C-FF9A-0F607C50225E}"/>
              </a:ext>
            </a:extLst>
          </p:cNvPr>
          <p:cNvSpPr txBox="1"/>
          <p:nvPr/>
        </p:nvSpPr>
        <p:spPr>
          <a:xfrm>
            <a:off x="540719" y="1163937"/>
            <a:ext cx="111309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kumimoji="1" lang="en-US" altLang="zh-CN" sz="2800" dirty="0"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We develop custom correlated-k coefficients and run a </a:t>
            </a:r>
            <a:r>
              <a:rPr kumimoji="1" lang="en-US" altLang="zh-CN" sz="2800" b="1" dirty="0">
                <a:solidFill>
                  <a:srgbClr val="C00000"/>
                </a:solidFill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3D GCM with non-grey radiative transfer</a:t>
            </a:r>
            <a:r>
              <a:rPr kumimoji="1" lang="en-US" altLang="zh-CN" sz="2800" dirty="0">
                <a:latin typeface="Merriweather" pitchFamily="2" charset="0"/>
                <a:ea typeface="Heiti SC Medium" pitchFamily="2" charset="-128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n" altLang="zh-CN" sz="2800" dirty="0">
                <a:latin typeface="Merriweather" pitchFamily="2" charset="0"/>
              </a:rPr>
              <a:t>JWST MIRI and NIRCam Data </a:t>
            </a:r>
            <a:r>
              <a:rPr lang="en" altLang="zh-CN" sz="2800" b="1" dirty="0">
                <a:solidFill>
                  <a:srgbClr val="C00000"/>
                </a:solidFill>
                <a:latin typeface="Merriweather" pitchFamily="2" charset="0"/>
              </a:rPr>
              <a:t>favors thick and CO</a:t>
            </a:r>
            <a:r>
              <a:rPr lang="en" altLang="zh-CN" sz="2800" b="1" baseline="-25000" dirty="0">
                <a:solidFill>
                  <a:srgbClr val="C00000"/>
                </a:solidFill>
                <a:latin typeface="Merriweather" pitchFamily="2" charset="0"/>
              </a:rPr>
              <a:t>2</a:t>
            </a:r>
            <a:r>
              <a:rPr lang="en" altLang="zh-CN" sz="2800" b="1" dirty="0">
                <a:solidFill>
                  <a:srgbClr val="C00000"/>
                </a:solidFill>
                <a:latin typeface="Merriweather" pitchFamily="2" charset="0"/>
              </a:rPr>
              <a:t> rich atmosphere</a:t>
            </a:r>
            <a:r>
              <a:rPr lang="en" altLang="zh-CN" sz="2800" dirty="0">
                <a:latin typeface="Merriweather" pitchFamily="2" charset="0"/>
              </a:rPr>
              <a:t>. Our 3D model has predictions differ from 1D model</a:t>
            </a:r>
            <a:r>
              <a:rPr lang="en-US" altLang="zh-CN" sz="2800" dirty="0">
                <a:latin typeface="Merriweather" pitchFamily="2" charset="0"/>
              </a:rPr>
              <a:t>.</a:t>
            </a:r>
            <a:endParaRPr lang="en" altLang="zh-CN" sz="2800" dirty="0">
              <a:latin typeface="Merriweather" pitchFamily="2" charset="0"/>
            </a:endParaRPr>
          </a:p>
          <a:p>
            <a:pPr marL="514350" indent="-514350">
              <a:buAutoNum type="arabicPeriod"/>
            </a:pPr>
            <a:r>
              <a:rPr lang="en" altLang="zh-CN" sz="2800" dirty="0">
                <a:latin typeface="Merriweather" pitchFamily="2" charset="0"/>
              </a:rPr>
              <a:t>Time variability due to </a:t>
            </a:r>
            <a:r>
              <a:rPr lang="en" altLang="zh-CN" sz="2800" b="1" dirty="0">
                <a:solidFill>
                  <a:srgbClr val="C00000"/>
                </a:solidFill>
                <a:latin typeface="Merriweather" pitchFamily="2" charset="0"/>
              </a:rPr>
              <a:t>large-scale atmospheric dynamics </a:t>
            </a:r>
            <a:r>
              <a:rPr lang="en-US" altLang="zh-CN" sz="2800" dirty="0">
                <a:latin typeface="Merriweather" pitchFamily="2" charset="0"/>
              </a:rPr>
              <a:t>is much </a:t>
            </a:r>
            <a:r>
              <a:rPr lang="en" altLang="zh-CN" sz="2800" b="1" dirty="0">
                <a:solidFill>
                  <a:srgbClr val="C00000"/>
                </a:solidFill>
                <a:latin typeface="Merriweather" pitchFamily="2" charset="0"/>
              </a:rPr>
              <a:t>weaker</a:t>
            </a:r>
            <a:r>
              <a:rPr lang="en" altLang="zh-CN" sz="2800" dirty="0">
                <a:latin typeface="Merriweather" pitchFamily="2" charset="0"/>
              </a:rPr>
              <a:t> than that detected by telescopes.</a:t>
            </a:r>
          </a:p>
          <a:p>
            <a:pPr marL="514350" indent="-514350">
              <a:buAutoNum type="arabicPeriod"/>
            </a:pPr>
            <a:endParaRPr lang="zh-CN" altLang="en-US" sz="2800" dirty="0">
              <a:latin typeface="Merriweather" pitchFamily="2" charset="0"/>
            </a:endParaRPr>
          </a:p>
        </p:txBody>
      </p:sp>
      <p:pic>
        <p:nvPicPr>
          <p:cNvPr id="1028" name="Picture 4" descr="生成的二维码">
            <a:extLst>
              <a:ext uri="{FF2B5EF4-FFF2-40B4-BE49-F238E27FC236}">
                <a16:creationId xmlns:a16="http://schemas.microsoft.com/office/drawing/2014/main" id="{48473978-FEF1-0FB5-70B3-A198E0D6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14" y="5025499"/>
            <a:ext cx="1547340" cy="15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8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37A6-0065-60D0-E113-0D0E4FA58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79696AA-220C-0B5F-8AC6-A5072921B9DF}"/>
              </a:ext>
            </a:extLst>
          </p:cNvPr>
          <p:cNvSpPr txBox="1"/>
          <p:nvPr/>
        </p:nvSpPr>
        <p:spPr>
          <a:xfrm>
            <a:off x="409217" y="1039154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Merriweather" pitchFamily="2" charset="0"/>
              </a:rPr>
              <a:t>Zonal mean zonal wind</a:t>
            </a:r>
            <a:endParaRPr kumimoji="1" lang="zh-CN" altLang="en-US" sz="2400" b="1" dirty="0">
              <a:latin typeface="Merriweather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05BBF0-00FF-99DF-61BE-9791FB49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22" y="2551303"/>
            <a:ext cx="12186792" cy="26807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03221F2-8A10-B74B-9C8B-B2D23FD0184A}"/>
              </a:ext>
            </a:extLst>
          </p:cNvPr>
          <p:cNvSpPr txBox="1"/>
          <p:nvPr/>
        </p:nvSpPr>
        <p:spPr>
          <a:xfrm>
            <a:off x="409217" y="327226"/>
            <a:ext cx="972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I: Atmospheric dynamics on 55 Cancri e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EC257C-4212-81F3-8A29-255A97DBEDBE}"/>
              </a:ext>
            </a:extLst>
          </p:cNvPr>
          <p:cNvSpPr txBox="1"/>
          <p:nvPr/>
        </p:nvSpPr>
        <p:spPr>
          <a:xfrm>
            <a:off x="731383" y="1625932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Non-grey model: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CD8A77-5D30-64B4-4EA7-BBEE081C6488}"/>
              </a:ext>
            </a:extLst>
          </p:cNvPr>
          <p:cNvSpPr txBox="1"/>
          <p:nvPr/>
        </p:nvSpPr>
        <p:spPr>
          <a:xfrm>
            <a:off x="750979" y="2076434"/>
            <a:ext cx="3287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this work (n2 with 1% CO2)</a:t>
            </a:r>
            <a:endParaRPr kumimoji="1" lang="zh-CN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9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&#10;&#10;AI 生成的内容可能不正确。">
            <a:extLst>
              <a:ext uri="{FF2B5EF4-FFF2-40B4-BE49-F238E27FC236}">
                <a16:creationId xmlns:a16="http://schemas.microsoft.com/office/drawing/2014/main" id="{DAACBC4C-177E-5429-6BCD-B65DB929D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46" y="2255055"/>
            <a:ext cx="2864210" cy="42911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2AB7824-2C13-BF02-A656-4C9F7A165172}"/>
              </a:ext>
            </a:extLst>
          </p:cNvPr>
          <p:cNvSpPr txBox="1"/>
          <p:nvPr/>
        </p:nvSpPr>
        <p:spPr>
          <a:xfrm>
            <a:off x="711246" y="1373667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Grey model: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106631-B1F9-5E52-701D-8A070EC152FB}"/>
              </a:ext>
            </a:extLst>
          </p:cNvPr>
          <p:cNvSpPr txBox="1"/>
          <p:nvPr/>
        </p:nvSpPr>
        <p:spPr>
          <a:xfrm>
            <a:off x="748663" y="1824168"/>
            <a:ext cx="39864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Hammond &amp; Pierrehumbert 2017</a:t>
            </a:r>
            <a:endParaRPr lang="zh-CN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9D238E-04E3-48A7-ACBF-93382545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409" y="2239666"/>
            <a:ext cx="5709667" cy="45925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204A0E1-1D6E-2591-BD3C-D84B290E4925}"/>
              </a:ext>
            </a:extLst>
          </p:cNvPr>
          <p:cNvSpPr txBox="1"/>
          <p:nvPr/>
        </p:nvSpPr>
        <p:spPr>
          <a:xfrm>
            <a:off x="5116154" y="1358277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Non-grey model: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B33F4B-67F9-3EEC-D544-11B62EF76D31}"/>
              </a:ext>
            </a:extLst>
          </p:cNvPr>
          <p:cNvSpPr txBox="1"/>
          <p:nvPr/>
        </p:nvSpPr>
        <p:spPr>
          <a:xfrm>
            <a:off x="5135750" y="1808779"/>
            <a:ext cx="1240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this work</a:t>
            </a:r>
            <a:endParaRPr kumimoji="1" lang="zh-CN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C21301-A9D9-CA32-D952-4595C1FA4B2E}"/>
              </a:ext>
            </a:extLst>
          </p:cNvPr>
          <p:cNvSpPr txBox="1"/>
          <p:nvPr/>
        </p:nvSpPr>
        <p:spPr>
          <a:xfrm>
            <a:off x="418460" y="912001"/>
            <a:ext cx="54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Merriweather" pitchFamily="2" charset="0"/>
              </a:rPr>
              <a:t>Temperature-pressure profiles: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E1A264-8648-2B51-D621-55D71801E126}"/>
              </a:ext>
            </a:extLst>
          </p:cNvPr>
          <p:cNvSpPr txBox="1"/>
          <p:nvPr/>
        </p:nvSpPr>
        <p:spPr>
          <a:xfrm>
            <a:off x="409217" y="327226"/>
            <a:ext cx="972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Result I: Atmospheric dynamics on 55 Cancri e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7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FC19BA2-90B6-C4F8-F0E5-52C49FB24162}"/>
              </a:ext>
            </a:extLst>
          </p:cNvPr>
          <p:cNvSpPr txBox="1"/>
          <p:nvPr/>
        </p:nvSpPr>
        <p:spPr>
          <a:xfrm>
            <a:off x="338220" y="278900"/>
            <a:ext cx="11674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Discussion I:</a:t>
            </a:r>
            <a:r>
              <a:rPr kumimoji="1" lang="zh-CN" altLang="en-US" sz="3200" b="1" dirty="0">
                <a:latin typeface="Merriweather" pitchFamily="2" charset="0"/>
              </a:rPr>
              <a:t> </a:t>
            </a:r>
            <a:r>
              <a:rPr kumimoji="1" lang="en-US" altLang="zh-CN" sz="3200" b="1" dirty="0">
                <a:latin typeface="Merriweather" pitchFamily="2" charset="0"/>
              </a:rPr>
              <a:t>The escape of thick atmosphere </a:t>
            </a:r>
            <a:r>
              <a:rPr kumimoji="1" lang="en-US" altLang="zh-CN" sz="3200" b="1" u="sng" dirty="0">
                <a:latin typeface="Merriweather" pitchFamily="2" charset="0"/>
              </a:rPr>
              <a:t>cannot</a:t>
            </a:r>
            <a:r>
              <a:rPr kumimoji="1" lang="en-US" altLang="zh-CN" sz="3200" b="1" dirty="0">
                <a:latin typeface="Merriweather" pitchFamily="2" charset="0"/>
              </a:rPr>
              <a:t> explain the observed variability</a:t>
            </a:r>
          </a:p>
        </p:txBody>
      </p:sp>
      <p:pic>
        <p:nvPicPr>
          <p:cNvPr id="8" name="图片 7" descr="文本&#10;&#10;AI 生成的内容可能不正确。">
            <a:extLst>
              <a:ext uri="{FF2B5EF4-FFF2-40B4-BE49-F238E27FC236}">
                <a16:creationId xmlns:a16="http://schemas.microsoft.com/office/drawing/2014/main" id="{A9DA91DD-B0DD-4EEC-7DDA-BEC8F3BB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0" y="3090797"/>
            <a:ext cx="4292949" cy="9347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AFA2B45-BF18-E2F9-A3D7-AF8DE0F17D8D}"/>
              </a:ext>
            </a:extLst>
          </p:cNvPr>
          <p:cNvSpPr txBox="1"/>
          <p:nvPr/>
        </p:nvSpPr>
        <p:spPr>
          <a:xfrm>
            <a:off x="338220" y="2259800"/>
            <a:ext cx="3851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Energy-limited mass flux of atmospheric escape: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9AB4D6-CB0E-E8F6-29CE-6D1FDBF309DF}"/>
              </a:ext>
            </a:extLst>
          </p:cNvPr>
          <p:cNvSpPr txBox="1"/>
          <p:nvPr/>
        </p:nvSpPr>
        <p:spPr>
          <a:xfrm>
            <a:off x="2484694" y="4025552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</a:rPr>
              <a:t>Heng 2023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E514597-78CD-5A80-D16C-BA574B77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001" y="1628066"/>
            <a:ext cx="4829305" cy="3830138"/>
          </a:xfrm>
          <a:prstGeom prst="rect">
            <a:avLst/>
          </a:prstGeom>
        </p:spPr>
      </p:pic>
      <p:sp>
        <p:nvSpPr>
          <p:cNvPr id="13" name="右箭头 12">
            <a:extLst>
              <a:ext uri="{FF2B5EF4-FFF2-40B4-BE49-F238E27FC236}">
                <a16:creationId xmlns:a16="http://schemas.microsoft.com/office/drawing/2014/main" id="{8CC597C3-1660-207A-16D0-DF6166FCCF9C}"/>
              </a:ext>
            </a:extLst>
          </p:cNvPr>
          <p:cNvSpPr/>
          <p:nvPr/>
        </p:nvSpPr>
        <p:spPr>
          <a:xfrm>
            <a:off x="9494365" y="2502693"/>
            <a:ext cx="651353" cy="57306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BF5518D-810C-5BC5-9C35-E491DAC31C33}"/>
              </a:ext>
            </a:extLst>
          </p:cNvPr>
          <p:cNvSpPr txBox="1"/>
          <p:nvPr/>
        </p:nvSpPr>
        <p:spPr>
          <a:xfrm>
            <a:off x="10145718" y="1819729"/>
            <a:ext cx="1866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 atmosphere</a:t>
            </a:r>
          </a:p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by JWST MIRI</a:t>
            </a:r>
            <a:endParaRPr kumimoji="1" lang="zh-CN" alt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6F94D7D-5B44-DCE4-7F9E-D3F74FCE2989}"/>
              </a:ext>
            </a:extLst>
          </p:cNvPr>
          <p:cNvSpPr/>
          <p:nvPr/>
        </p:nvSpPr>
        <p:spPr>
          <a:xfrm>
            <a:off x="5323562" y="4025553"/>
            <a:ext cx="1052186" cy="646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94FD160E-F144-3651-27AD-0E049EDDED84}"/>
              </a:ext>
            </a:extLst>
          </p:cNvPr>
          <p:cNvSpPr/>
          <p:nvPr/>
        </p:nvSpPr>
        <p:spPr>
          <a:xfrm rot="5400000">
            <a:off x="5141047" y="4778674"/>
            <a:ext cx="651353" cy="57306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D3CB636-058C-08F8-DC77-D4B8B5AF74D0}"/>
              </a:ext>
            </a:extLst>
          </p:cNvPr>
          <p:cNvSpPr txBox="1"/>
          <p:nvPr/>
        </p:nvSpPr>
        <p:spPr>
          <a:xfrm>
            <a:off x="3876422" y="5458204"/>
            <a:ext cx="337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variability timescale </a:t>
            </a:r>
            <a:endParaRPr kumimoji="1" lang="zh-CN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62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2555F-975A-20EA-FB91-61A8B7A6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C8003FE-CEA8-9889-0907-B991BB556385}"/>
              </a:ext>
            </a:extLst>
          </p:cNvPr>
          <p:cNvSpPr txBox="1"/>
          <p:nvPr/>
        </p:nvSpPr>
        <p:spPr>
          <a:xfrm>
            <a:off x="291913" y="423913"/>
            <a:ext cx="11608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3200" b="1" dirty="0">
                <a:latin typeface="Merriweather" pitchFamily="2" charset="0"/>
              </a:rPr>
              <a:t>Despite extensive observation, the nature of 55 Cancri e is still poorly understood.</a:t>
            </a:r>
            <a:endParaRPr lang="zh-CN" altLang="en-US" sz="3200" b="1" dirty="0">
              <a:latin typeface="Merriweather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8A6567-6C04-3FED-B810-EE12253CB032}"/>
              </a:ext>
            </a:extLst>
          </p:cNvPr>
          <p:cNvSpPr txBox="1"/>
          <p:nvPr/>
        </p:nvSpPr>
        <p:spPr>
          <a:xfrm>
            <a:off x="829056" y="2175497"/>
            <a:ext cx="1049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Probably yes, a secondary atmosphere.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137D46-377D-54AF-C590-72E96C6CB92C}"/>
              </a:ext>
            </a:extLst>
          </p:cNvPr>
          <p:cNvSpPr txBox="1"/>
          <p:nvPr/>
        </p:nvSpPr>
        <p:spPr>
          <a:xfrm>
            <a:off x="829056" y="3178480"/>
            <a:ext cx="45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Explanation remains inclusive</a:t>
            </a:r>
            <a:endParaRPr kumimoji="1" lang="zh-CN" alt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72782D-F53D-921B-D1F1-68B456142D85}"/>
              </a:ext>
            </a:extLst>
          </p:cNvPr>
          <p:cNvSpPr txBox="1"/>
          <p:nvPr/>
        </p:nvSpPr>
        <p:spPr>
          <a:xfrm>
            <a:off x="829056" y="3606659"/>
            <a:ext cx="107777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outgas         </a:t>
            </a:r>
          </a:p>
          <a:p>
            <a:r>
              <a:rPr kumimoji="1"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reflective grains/dust Rappaport et al. 2012, 2014; Tamburo et al. 2018; Meier et al. 2023</a:t>
            </a:r>
          </a:p>
          <a:p>
            <a:r>
              <a:rPr kumimoji="1" lang="en-US" altLang="zh-CN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transient outgas/escape Heng 2023; </a:t>
            </a:r>
          </a:p>
          <a:p>
            <a:pPr marL="342900" indent="-342900">
              <a:buFontTx/>
              <a:buChar char="-"/>
            </a:pPr>
            <a:r>
              <a:rPr kumimoji="1"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Circumstellar torus</a:t>
            </a:r>
          </a:p>
          <a:p>
            <a:r>
              <a:rPr kumimoji="1"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Demory et al. 2016; </a:t>
            </a:r>
            <a:endParaRPr kumimoji="1" lang="en-US" altLang="zh-CN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kumimoji="1" lang="en-US" altLang="zh-CN" sz="2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Clouds</a:t>
            </a:r>
          </a:p>
          <a:p>
            <a:r>
              <a:rPr kumimoji="1"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Loftus et al. 2024;</a:t>
            </a:r>
          </a:p>
          <a:p>
            <a:r>
              <a:rPr kumimoji="1"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...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6A759D-9F89-069C-EF06-0FB5B252C903}"/>
              </a:ext>
            </a:extLst>
          </p:cNvPr>
          <p:cNvSpPr txBox="1"/>
          <p:nvPr/>
        </p:nvSpPr>
        <p:spPr>
          <a:xfrm>
            <a:off x="309512" y="1608820"/>
            <a:ext cx="11205888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55 Cancri e has an atmosphere?</a:t>
            </a:r>
          </a:p>
          <a:p>
            <a:endParaRPr kumimoji="1" lang="e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time variability of the infrared eclipse depth so large?</a:t>
            </a:r>
          </a:p>
        </p:txBody>
      </p:sp>
    </p:spTree>
    <p:extLst>
      <p:ext uri="{BB962C8B-B14F-4D97-AF65-F5344CB8AC3E}">
        <p14:creationId xmlns:p14="http://schemas.microsoft.com/office/powerpoint/2010/main" val="285302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382CF4-A913-71DF-685A-0D6450FD2D9A}"/>
              </a:ext>
            </a:extLst>
          </p:cNvPr>
          <p:cNvSpPr txBox="1"/>
          <p:nvPr/>
        </p:nvSpPr>
        <p:spPr>
          <a:xfrm>
            <a:off x="338220" y="278900"/>
            <a:ext cx="1167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Discussion II:</a:t>
            </a:r>
            <a:r>
              <a:rPr kumimoji="1" lang="zh-CN" altLang="en-US" sz="3200" b="1" dirty="0">
                <a:latin typeface="Merriweather" pitchFamily="2" charset="0"/>
              </a:rPr>
              <a:t> </a:t>
            </a:r>
            <a:r>
              <a:rPr kumimoji="1" lang="en-US" altLang="zh-CN" sz="3200" b="1" dirty="0">
                <a:latin typeface="Merriweather" pitchFamily="2" charset="0"/>
              </a:rPr>
              <a:t>Cloud variability?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Merriweather" pitchFamily="2" charset="0"/>
              </a:rPr>
              <a:t>If there is no transport, dayside of the planet might be </a:t>
            </a:r>
            <a:r>
              <a:rPr kumimoji="1" lang="en-US" altLang="zh-CN" sz="2400" b="1" dirty="0">
                <a:latin typeface="Merriweather" pitchFamily="2" charset="0"/>
              </a:rPr>
              <a:t>cloud free</a:t>
            </a:r>
            <a:r>
              <a:rPr kumimoji="1" lang="en-US" altLang="zh-CN" sz="2400" dirty="0">
                <a:latin typeface="Merriweather" pitchFamily="2" charset="0"/>
              </a:rPr>
              <a:t>.</a:t>
            </a:r>
            <a:endParaRPr kumimoji="1" lang="zh-CN" altLang="en-US" sz="2400" b="1" dirty="0">
              <a:latin typeface="Merriweather" pitchFamily="2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50577BC-5086-5367-7DBD-1C8C5C14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32" r="7781"/>
          <a:stretch/>
        </p:blipFill>
        <p:spPr>
          <a:xfrm>
            <a:off x="2342282" y="1841325"/>
            <a:ext cx="6977084" cy="35989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9ADDB3B-A31F-64BE-41D8-47B685C9E751}"/>
              </a:ext>
            </a:extLst>
          </p:cNvPr>
          <p:cNvSpPr txBox="1"/>
          <p:nvPr/>
        </p:nvSpPr>
        <p:spPr>
          <a:xfrm>
            <a:off x="9319366" y="4246323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 cloud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9E4761-0E68-B983-ADB0-DF7D9A453573}"/>
              </a:ext>
            </a:extLst>
          </p:cNvPr>
          <p:cNvSpPr txBox="1"/>
          <p:nvPr/>
        </p:nvSpPr>
        <p:spPr>
          <a:xfrm>
            <a:off x="9319366" y="1640910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cloudy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9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2796-C1BE-A69C-4B21-30A5AFFA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257E17D-8750-801E-1905-2689AB945810}"/>
              </a:ext>
            </a:extLst>
          </p:cNvPr>
          <p:cNvSpPr txBox="1"/>
          <p:nvPr/>
        </p:nvSpPr>
        <p:spPr>
          <a:xfrm>
            <a:off x="291913" y="423913"/>
            <a:ext cx="11608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3200" b="1" dirty="0">
                <a:latin typeface="Merriweather" pitchFamily="2" charset="0"/>
              </a:rPr>
              <a:t>Despite extensive observation, the nature of 55 Cancri e is still poorly understood.</a:t>
            </a:r>
            <a:endParaRPr lang="zh-CN" altLang="en-US" sz="3200" b="1" dirty="0">
              <a:latin typeface="Merriweather" pitchFamily="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5C3E0B3-E708-0DE8-C851-1587C7721235}"/>
              </a:ext>
            </a:extLst>
          </p:cNvPr>
          <p:cNvSpPr txBox="1"/>
          <p:nvPr/>
        </p:nvSpPr>
        <p:spPr>
          <a:xfrm>
            <a:off x="309512" y="1608820"/>
            <a:ext cx="669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55 Cancri e has an atmosphere?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FFF1A9-BD8F-242A-BD5D-88F9EBF4BB20}"/>
              </a:ext>
            </a:extLst>
          </p:cNvPr>
          <p:cNvSpPr txBox="1"/>
          <p:nvPr/>
        </p:nvSpPr>
        <p:spPr>
          <a:xfrm>
            <a:off x="829056" y="2175497"/>
            <a:ext cx="10497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kumimoji="1" lang="en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kumimoji="1"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heat redistribution is more effective than lava ocean. </a:t>
            </a:r>
          </a:p>
          <a:p>
            <a:r>
              <a:rPr kumimoji="1"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Infrared thermal phase curve</a:t>
            </a:r>
          </a:p>
          <a:p>
            <a:r>
              <a:rPr kumimoji="1" lang="en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Demory et al. (2016a); Angelo &amp; Hu (2017)</a:t>
            </a:r>
          </a:p>
          <a:p>
            <a:pPr marL="342900" indent="-342900">
              <a:buFontTx/>
              <a:buChar char="-"/>
            </a:pPr>
            <a:r>
              <a:rPr kumimoji="1"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atmosphere is more likely to be secondary with high mean molecular weight.</a:t>
            </a:r>
          </a:p>
          <a:p>
            <a:r>
              <a:rPr kumimoji="1"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Transit spectroscopy</a:t>
            </a:r>
          </a:p>
          <a:p>
            <a:r>
              <a:rPr kumimoji="1"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Jindal et al. (2020); Deibert et al. (2021); Zhang et al. (2021)</a:t>
            </a:r>
          </a:p>
          <a:p>
            <a:pPr marL="342900" indent="-342900">
              <a:buFontTx/>
              <a:buChar char="-"/>
            </a:pPr>
            <a:r>
              <a:rPr kumimoji="1" lang="e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secondary atmosphere is probably rich in CO</a:t>
            </a:r>
            <a:r>
              <a:rPr kumimoji="1" lang="en" altLang="zh-CN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CO.</a:t>
            </a:r>
          </a:p>
          <a:p>
            <a:pPr lvl="2"/>
            <a:r>
              <a:rPr kumimoji="1" lang="en" altLang="zh-CN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Infrared thermal emission spectra</a:t>
            </a:r>
          </a:p>
          <a:p>
            <a:pPr lvl="2"/>
            <a:r>
              <a:rPr kumimoji="1" lang="en" altLang="zh-CN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 et al. (2024)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4B18F9-D58B-B3EA-9F3D-47D6F891EF35}"/>
              </a:ext>
            </a:extLst>
          </p:cNvPr>
          <p:cNvSpPr txBox="1"/>
          <p:nvPr/>
        </p:nvSpPr>
        <p:spPr>
          <a:xfrm>
            <a:off x="741373" y="2067808"/>
            <a:ext cx="1049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Probably yes, a secondary atmosphere.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5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13"/>
    </mc:Choice>
    <mc:Fallback xmlns="">
      <p:transition spd="slow" advTm="54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372D8-7014-D6F3-D57D-F3997F92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4BC7CA0-01BC-7C03-7143-9E989F0D5D29}"/>
              </a:ext>
            </a:extLst>
          </p:cNvPr>
          <p:cNvSpPr txBox="1"/>
          <p:nvPr/>
        </p:nvSpPr>
        <p:spPr>
          <a:xfrm>
            <a:off x="291913" y="423913"/>
            <a:ext cx="11608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3200" b="1" dirty="0">
                <a:latin typeface="Merriweather" pitchFamily="2" charset="0"/>
              </a:rPr>
              <a:t>Despite extensive observation, the nature of 55 Cancri e is still poorly understood.</a:t>
            </a:r>
            <a:endParaRPr lang="zh-CN" altLang="en-US" sz="3200" b="1" dirty="0">
              <a:latin typeface="Merriweather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48A196-CEAE-F4CD-D8E2-4D2938B9295D}"/>
              </a:ext>
            </a:extLst>
          </p:cNvPr>
          <p:cNvSpPr txBox="1"/>
          <p:nvPr/>
        </p:nvSpPr>
        <p:spPr>
          <a:xfrm>
            <a:off x="829056" y="3178480"/>
            <a:ext cx="45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Explanation remains inclusive</a:t>
            </a:r>
            <a:endParaRPr kumimoji="1"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89D234-F107-BA49-746C-0AF5CB37181D}"/>
              </a:ext>
            </a:extLst>
          </p:cNvPr>
          <p:cNvSpPr txBox="1"/>
          <p:nvPr/>
        </p:nvSpPr>
        <p:spPr>
          <a:xfrm>
            <a:off x="829056" y="3606659"/>
            <a:ext cx="107777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Surface outgas         </a:t>
            </a:r>
          </a:p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100" dirty="0">
                <a:latin typeface="Calibri" panose="020F0502020204030204" pitchFamily="34" charset="0"/>
                <a:cs typeface="Calibri" panose="020F0502020204030204" pitchFamily="34" charset="0"/>
              </a:rPr>
              <a:t>reflective grains/dust </a:t>
            </a:r>
            <a:r>
              <a:rPr kumimoji="1" lang="en-US" altLang="zh-CN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Rappaport et al. 2012, 2014; Tamburo et al. 2018; Meier et al. 2023</a:t>
            </a:r>
          </a:p>
          <a:p>
            <a:r>
              <a:rPr kumimoji="1" lang="en-US" altLang="zh-CN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transient outgas/escape </a:t>
            </a:r>
            <a:r>
              <a:rPr kumimoji="1" lang="en-US" altLang="zh-CN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Heng 2023; </a:t>
            </a:r>
            <a:endParaRPr kumimoji="1" lang="en-US" altLang="zh-CN" sz="21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Circumstellar torus</a:t>
            </a:r>
          </a:p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Demory et al. 2016; </a:t>
            </a:r>
            <a:endParaRPr kumimoji="1"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Clouds</a:t>
            </a:r>
          </a:p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1" lang="en-US" altLang="zh-CN" sz="2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Loftus et al. 2024;</a:t>
            </a:r>
          </a:p>
          <a:p>
            <a:r>
              <a:rPr kumimoji="1"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...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3F7ADB-51AD-0C50-9BCF-1B56B3E96769}"/>
              </a:ext>
            </a:extLst>
          </p:cNvPr>
          <p:cNvSpPr txBox="1"/>
          <p:nvPr/>
        </p:nvSpPr>
        <p:spPr>
          <a:xfrm>
            <a:off x="309512" y="1608820"/>
            <a:ext cx="11205888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55 Cancri e has an atmosphere?</a:t>
            </a:r>
          </a:p>
          <a:p>
            <a:endParaRPr kumimoji="1" lang="e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the time variability of the infrared eclipse depth so large?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45974A5-009F-CB8C-78EF-2A7AFAC7EB61}"/>
              </a:ext>
            </a:extLst>
          </p:cNvPr>
          <p:cNvSpPr txBox="1"/>
          <p:nvPr/>
        </p:nvSpPr>
        <p:spPr>
          <a:xfrm>
            <a:off x="741373" y="2067808"/>
            <a:ext cx="1049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Probably yes, a secondary atmosphere. </a:t>
            </a:r>
          </a:p>
        </p:txBody>
      </p:sp>
    </p:spTree>
    <p:extLst>
      <p:ext uri="{BB962C8B-B14F-4D97-AF65-F5344CB8AC3E}">
        <p14:creationId xmlns:p14="http://schemas.microsoft.com/office/powerpoint/2010/main" val="17923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1"/>
    </mc:Choice>
    <mc:Fallback xmlns="">
      <p:transition spd="slow" advTm="461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9A7AA-E94E-9F4B-2C15-A04972274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19F342-77D7-F071-8D8F-037FE403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1" y="2277712"/>
            <a:ext cx="6837474" cy="3619303"/>
          </a:xfrm>
          <a:prstGeom prst="rect">
            <a:avLst/>
          </a:prstGeom>
        </p:spPr>
      </p:pic>
      <p:pic>
        <p:nvPicPr>
          <p:cNvPr id="10" name="图片 9" descr="图表, 折线图&#10;&#10;AI 生成的内容可能不正确。">
            <a:extLst>
              <a:ext uri="{FF2B5EF4-FFF2-40B4-BE49-F238E27FC236}">
                <a16:creationId xmlns:a16="http://schemas.microsoft.com/office/drawing/2014/main" id="{84FC4240-288D-BCFA-65CA-1573B4DE4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865" y="2375581"/>
            <a:ext cx="4182098" cy="32701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FA18AC9-539B-58EB-B37F-C13911B7BB7F}"/>
              </a:ext>
            </a:extLst>
          </p:cNvPr>
          <p:cNvSpPr txBox="1"/>
          <p:nvPr/>
        </p:nvSpPr>
        <p:spPr>
          <a:xfrm>
            <a:off x="6499654" y="5810160"/>
            <a:ext cx="5599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Demory et al. (2016a); Angelo &amp; Hu (2017)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2FB38F-90CF-CAF1-36F6-7235CB35F0D8}"/>
              </a:ext>
            </a:extLst>
          </p:cNvPr>
          <p:cNvSpPr txBox="1"/>
          <p:nvPr/>
        </p:nvSpPr>
        <p:spPr>
          <a:xfrm>
            <a:off x="704335" y="1346775"/>
            <a:ext cx="42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Effective heat redistribution</a:t>
            </a:r>
            <a:endParaRPr kumimoji="1"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579272AE-1148-5F08-F235-B396123984E2}"/>
              </a:ext>
            </a:extLst>
          </p:cNvPr>
          <p:cNvSpPr/>
          <p:nvPr/>
        </p:nvSpPr>
        <p:spPr>
          <a:xfrm>
            <a:off x="5078627" y="1410677"/>
            <a:ext cx="617838" cy="38718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CD85FB-1E47-57F6-A08B-D68D384E28E4}"/>
              </a:ext>
            </a:extLst>
          </p:cNvPr>
          <p:cNvSpPr txBox="1"/>
          <p:nvPr/>
        </p:nvSpPr>
        <p:spPr>
          <a:xfrm>
            <a:off x="6097652" y="1346775"/>
            <a:ext cx="4682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There might be an atmosphere</a:t>
            </a:r>
            <a:endParaRPr kumimoji="1"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C1031C-2E5B-EE10-68E8-AFF96536911D}"/>
              </a:ext>
            </a:extLst>
          </p:cNvPr>
          <p:cNvSpPr txBox="1"/>
          <p:nvPr/>
        </p:nvSpPr>
        <p:spPr>
          <a:xfrm>
            <a:off x="704335" y="2013755"/>
            <a:ext cx="4495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Merriweather" pitchFamily="2" charset="0"/>
              </a:rPr>
              <a:t>Spitzer IRAC, thermal phase curve</a:t>
            </a:r>
            <a:endParaRPr kumimoji="1" lang="zh-CN" altLang="en-US" sz="2000" dirty="0">
              <a:latin typeface="Merriweather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6946CB-97FF-D317-71F7-03A6A9A88911}"/>
              </a:ext>
            </a:extLst>
          </p:cNvPr>
          <p:cNvSpPr txBox="1"/>
          <p:nvPr/>
        </p:nvSpPr>
        <p:spPr>
          <a:xfrm>
            <a:off x="364775" y="420678"/>
            <a:ext cx="11018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3200" b="1" dirty="0">
                <a:latin typeface="Merriweather" pitchFamily="2" charset="0"/>
              </a:rPr>
              <a:t>55 Cancri e is likely to have an atmosphere.</a:t>
            </a:r>
          </a:p>
        </p:txBody>
      </p:sp>
    </p:spTree>
    <p:extLst>
      <p:ext uri="{BB962C8B-B14F-4D97-AF65-F5344CB8AC3E}">
        <p14:creationId xmlns:p14="http://schemas.microsoft.com/office/powerpoint/2010/main" val="30953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3"/>
    </mc:Choice>
    <mc:Fallback xmlns="">
      <p:transition spd="slow" advTm="16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D27F6-B171-A19D-38DC-23BC24AD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表&#10;&#10;描述已自动生成">
            <a:extLst>
              <a:ext uri="{FF2B5EF4-FFF2-40B4-BE49-F238E27FC236}">
                <a16:creationId xmlns:a16="http://schemas.microsoft.com/office/drawing/2014/main" id="{AF6497A9-320A-4566-F651-D3C2BDD95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95" y="1853854"/>
            <a:ext cx="11153410" cy="42693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CCE5BD6-D2F5-6438-A906-525CF33B8EC9}"/>
              </a:ext>
            </a:extLst>
          </p:cNvPr>
          <p:cNvSpPr txBox="1"/>
          <p:nvPr/>
        </p:nvSpPr>
        <p:spPr>
          <a:xfrm>
            <a:off x="733791" y="1228352"/>
            <a:ext cx="6354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Merriweather" pitchFamily="2" charset="0"/>
              </a:rPr>
              <a:t>JWST </a:t>
            </a:r>
            <a:r>
              <a:rPr lang="zh-CN" altLang="en-US" sz="2000" dirty="0">
                <a:latin typeface="Merriweather" pitchFamily="2" charset="0"/>
              </a:rPr>
              <a:t>MIRI/NIRCam</a:t>
            </a:r>
            <a:r>
              <a:rPr lang="en-US" altLang="zh-CN" sz="2000" dirty="0">
                <a:latin typeface="Merriweather" pitchFamily="2" charset="0"/>
              </a:rPr>
              <a:t>, emission spectrum</a:t>
            </a:r>
            <a:endParaRPr lang="zh-CN" altLang="en-US" sz="2000" dirty="0">
              <a:latin typeface="Merriweather" pitchFamily="2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65F259-CD0C-2DC2-1914-4D875EA73EDF}"/>
              </a:ext>
            </a:extLst>
          </p:cNvPr>
          <p:cNvSpPr txBox="1"/>
          <p:nvPr/>
        </p:nvSpPr>
        <p:spPr>
          <a:xfrm>
            <a:off x="9452919" y="6148575"/>
            <a:ext cx="163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 et al. 2024</a:t>
            </a:r>
            <a:endParaRPr kumimoji="1" lang="zh-CN" alt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D67F9D8-B585-5799-3E94-46FD84839C99}"/>
              </a:ext>
            </a:extLst>
          </p:cNvPr>
          <p:cNvSpPr/>
          <p:nvPr/>
        </p:nvSpPr>
        <p:spPr>
          <a:xfrm rot="13185369">
            <a:off x="8828407" y="3895198"/>
            <a:ext cx="1315319" cy="502598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accent6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445259-A674-DFCF-091E-7F10A2B33BD7}"/>
              </a:ext>
            </a:extLst>
          </p:cNvPr>
          <p:cNvSpPr txBox="1"/>
          <p:nvPr/>
        </p:nvSpPr>
        <p:spPr>
          <a:xfrm>
            <a:off x="1467963" y="5952757"/>
            <a:ext cx="789992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2200" dirty="0">
                <a:solidFill>
                  <a:schemeClr val="accent6"/>
                </a:solidFill>
                <a:latin typeface="Merriweather" pitchFamily="2" charset="0"/>
                <a:cs typeface="Calibri" panose="020F0502020204030204" pitchFamily="34" charset="0"/>
              </a:rPr>
              <a:t>Thickness and composition are still weakly constrained</a:t>
            </a:r>
            <a:endParaRPr kumimoji="1" lang="zh-CN" altLang="en-US" sz="2200" dirty="0">
              <a:solidFill>
                <a:schemeClr val="accent6"/>
              </a:solidFill>
              <a:latin typeface="Merriweather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A5A5443A-9749-652B-4D2D-D7EC5B8AB231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7809470" y="4339689"/>
            <a:ext cx="1515885" cy="1613068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D93C98E-B401-8ACB-14DC-B94A23F7C868}"/>
              </a:ext>
            </a:extLst>
          </p:cNvPr>
          <p:cNvSpPr txBox="1"/>
          <p:nvPr/>
        </p:nvSpPr>
        <p:spPr>
          <a:xfrm>
            <a:off x="364775" y="420678"/>
            <a:ext cx="11018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3200" b="1" dirty="0">
                <a:latin typeface="Merriweather" pitchFamily="2" charset="0"/>
              </a:rPr>
              <a:t>55 Cancri e is likely to have a secondary atmosphere.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791C34-E3B8-A584-8399-F66261C579EE}"/>
              </a:ext>
            </a:extLst>
          </p:cNvPr>
          <p:cNvSpPr txBox="1"/>
          <p:nvPr/>
        </p:nvSpPr>
        <p:spPr>
          <a:xfrm>
            <a:off x="8907349" y="1593448"/>
            <a:ext cx="2723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Posterior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762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0"/>
    </mc:Choice>
    <mc:Fallback xmlns="">
      <p:transition spd="slow" advTm="15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5DF3039-9E7B-6964-7DE2-B507C35DDC92}"/>
              </a:ext>
            </a:extLst>
          </p:cNvPr>
          <p:cNvSpPr txBox="1"/>
          <p:nvPr/>
        </p:nvSpPr>
        <p:spPr>
          <a:xfrm>
            <a:off x="659058" y="1080452"/>
            <a:ext cx="1118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Merriweather" pitchFamily="2" charset="0"/>
              </a:rPr>
              <a:t>By now, few </a:t>
            </a:r>
            <a:r>
              <a:rPr kumimoji="1" lang="en-US" altLang="zh-CN" sz="3600" b="1" dirty="0">
                <a:latin typeface="Merriweather" pitchFamily="2" charset="0"/>
              </a:rPr>
              <a:t>3D model</a:t>
            </a:r>
            <a:r>
              <a:rPr kumimoji="1" lang="en-US" altLang="zh-CN" sz="3200" dirty="0">
                <a:latin typeface="Merriweather" pitchFamily="2" charset="0"/>
              </a:rPr>
              <a:t> with </a:t>
            </a:r>
            <a:r>
              <a:rPr kumimoji="1" lang="en-US" altLang="zh-CN" sz="3600" b="1" dirty="0">
                <a:latin typeface="Merriweather" pitchFamily="2" charset="0"/>
              </a:rPr>
              <a:t>realistic radiative transfer</a:t>
            </a:r>
            <a:r>
              <a:rPr kumimoji="1" lang="en-US" altLang="zh-CN" sz="3600" dirty="0">
                <a:latin typeface="Merriweather" pitchFamily="2" charset="0"/>
              </a:rPr>
              <a:t> </a:t>
            </a:r>
            <a:r>
              <a:rPr kumimoji="1" lang="en-US" altLang="zh-CN" sz="3200" dirty="0">
                <a:latin typeface="Merriweather" pitchFamily="2" charset="0"/>
              </a:rPr>
              <a:t>has been employed for 55 Cancri e.</a:t>
            </a:r>
            <a:endParaRPr kumimoji="1" lang="zh-CN" altLang="en-US" sz="3200" dirty="0">
              <a:latin typeface="Merriweath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064B6-4486-6B24-C0D5-6A7A4698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FB12E93-5143-CAED-172A-EC4A866D2EFC}"/>
              </a:ext>
            </a:extLst>
          </p:cNvPr>
          <p:cNvSpPr txBox="1"/>
          <p:nvPr/>
        </p:nvSpPr>
        <p:spPr>
          <a:xfrm>
            <a:off x="300681" y="331334"/>
            <a:ext cx="11590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3000" b="1" dirty="0">
                <a:latin typeface="Merriweather" pitchFamily="2" charset="0"/>
              </a:rPr>
              <a:t>3D General Circulation Models</a:t>
            </a:r>
            <a:r>
              <a:rPr lang="zh-CN" altLang="en-US" sz="3000" b="1" dirty="0">
                <a:latin typeface="Merriweather" pitchFamily="2" charset="0"/>
              </a:rPr>
              <a:t> </a:t>
            </a:r>
            <a:r>
              <a:rPr lang="en-US" altLang="zh-CN" sz="3000" b="1" dirty="0">
                <a:latin typeface="Merriweather" pitchFamily="2" charset="0"/>
              </a:rPr>
              <a:t>(GCMs) can simulate</a:t>
            </a:r>
          </a:p>
          <a:p>
            <a:r>
              <a:rPr kumimoji="1" lang="en-US" altLang="zh-CN" sz="3000" b="1" dirty="0">
                <a:latin typeface="Merriweather" pitchFamily="2" charset="0"/>
              </a:rPr>
              <a:t>atmospheric dynamics, self-consistent heat redistribution</a:t>
            </a:r>
            <a:endParaRPr kumimoji="1" lang="zh-CN" altLang="en-US" sz="3000" b="1" dirty="0">
              <a:latin typeface="Merriweather" pitchFamily="2" charset="0"/>
            </a:endParaRPr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8035DBCD-63BA-26BD-859F-F99A464F3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0" r="-1"/>
          <a:stretch/>
        </p:blipFill>
        <p:spPr>
          <a:xfrm>
            <a:off x="2993541" y="2205839"/>
            <a:ext cx="5782980" cy="38129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E015625-0FEC-8160-C388-A8A3FFBAEF2E}"/>
              </a:ext>
            </a:extLst>
          </p:cNvPr>
          <p:cNvSpPr txBox="1"/>
          <p:nvPr/>
        </p:nvSpPr>
        <p:spPr>
          <a:xfrm>
            <a:off x="7166171" y="5506660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credit: NCAR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959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5DBE6-221C-5B72-FA7A-C9A8C9DE9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110296-29E4-908A-64D1-15C2FC657CC2}"/>
              </a:ext>
            </a:extLst>
          </p:cNvPr>
          <p:cNvSpPr txBox="1"/>
          <p:nvPr/>
        </p:nvSpPr>
        <p:spPr>
          <a:xfrm>
            <a:off x="491938" y="422172"/>
            <a:ext cx="11208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3200" b="1" dirty="0">
                <a:latin typeface="Merriweather" pitchFamily="2" charset="0"/>
              </a:rPr>
              <a:t>3D </a:t>
            </a:r>
            <a:r>
              <a:rPr lang="en-US" altLang="zh-CN" sz="3200" b="1" dirty="0">
                <a:latin typeface="Merriweather" pitchFamily="2" charset="0"/>
              </a:rPr>
              <a:t>GCMs</a:t>
            </a:r>
            <a:r>
              <a:rPr lang="en" altLang="zh-CN" sz="3200" b="1" dirty="0">
                <a:latin typeface="Merriweather" pitchFamily="2" charset="0"/>
              </a:rPr>
              <a:t> can simulate more realistic planet emission than 1D models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7770C8C5-325C-4095-458B-30FD1799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6" y="1387479"/>
            <a:ext cx="4769815" cy="4005116"/>
          </a:xfrm>
          <a:prstGeom prst="rect">
            <a:avLst/>
          </a:prstGeom>
        </p:spPr>
      </p:pic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D390C225-C23E-E8EE-30BD-147953CC5C27}"/>
              </a:ext>
            </a:extLst>
          </p:cNvPr>
          <p:cNvCxnSpPr>
            <a:cxnSpLocks/>
          </p:cNvCxnSpPr>
          <p:nvPr/>
        </p:nvCxnSpPr>
        <p:spPr>
          <a:xfrm>
            <a:off x="3692324" y="3009418"/>
            <a:ext cx="2592729" cy="238317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3FB7EB4-DE38-1166-9BE3-3C26AFC6A988}"/>
              </a:ext>
            </a:extLst>
          </p:cNvPr>
          <p:cNvCxnSpPr>
            <a:cxnSpLocks/>
          </p:cNvCxnSpPr>
          <p:nvPr/>
        </p:nvCxnSpPr>
        <p:spPr>
          <a:xfrm>
            <a:off x="3053263" y="3717404"/>
            <a:ext cx="4319810" cy="222118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039C2C7-82E6-61D7-E879-F143E8FE0133}"/>
              </a:ext>
            </a:extLst>
          </p:cNvPr>
          <p:cNvSpPr txBox="1"/>
          <p:nvPr/>
        </p:nvSpPr>
        <p:spPr>
          <a:xfrm>
            <a:off x="2475220" y="4739061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Planet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974A44-907E-E836-7390-DC05D0D6D5C0}"/>
              </a:ext>
            </a:extLst>
          </p:cNvPr>
          <p:cNvSpPr txBox="1"/>
          <p:nvPr/>
        </p:nvSpPr>
        <p:spPr>
          <a:xfrm>
            <a:off x="7996659" y="6086074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Merriweather" pitchFamily="2" charset="0"/>
              </a:rPr>
              <a:t>Observer</a:t>
            </a:r>
            <a:endParaRPr kumimoji="1" lang="zh-CN" altLang="en-US" sz="2400" dirty="0">
              <a:latin typeface="Merriweather" pitchFamily="2" charset="0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89F26476-4971-523C-B268-00E45D31CF84}"/>
              </a:ext>
            </a:extLst>
          </p:cNvPr>
          <p:cNvCxnSpPr>
            <a:cxnSpLocks/>
          </p:cNvCxnSpPr>
          <p:nvPr/>
        </p:nvCxnSpPr>
        <p:spPr>
          <a:xfrm>
            <a:off x="7650866" y="5775767"/>
            <a:ext cx="654934" cy="266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715ACEA0-CA93-5FAB-F87B-90ECF0BEE245}"/>
              </a:ext>
            </a:extLst>
          </p:cNvPr>
          <p:cNvCxnSpPr>
            <a:cxnSpLocks/>
          </p:cNvCxnSpPr>
          <p:nvPr/>
        </p:nvCxnSpPr>
        <p:spPr>
          <a:xfrm flipV="1">
            <a:off x="7650866" y="6041985"/>
            <a:ext cx="654934" cy="163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00CAA1E5-049F-EC34-8401-5CD134F9A82D}"/>
              </a:ext>
            </a:extLst>
          </p:cNvPr>
          <p:cNvSpPr/>
          <p:nvPr/>
        </p:nvSpPr>
        <p:spPr>
          <a:xfrm>
            <a:off x="7759860" y="5842199"/>
            <a:ext cx="93561" cy="297264"/>
          </a:xfrm>
          <a:custGeom>
            <a:avLst/>
            <a:gdLst>
              <a:gd name="connsiteX0" fmla="*/ 0 w 93561"/>
              <a:gd name="connsiteY0" fmla="*/ 148632 h 297264"/>
              <a:gd name="connsiteX1" fmla="*/ 46781 w 93561"/>
              <a:gd name="connsiteY1" fmla="*/ 0 h 297264"/>
              <a:gd name="connsiteX2" fmla="*/ 93562 w 93561"/>
              <a:gd name="connsiteY2" fmla="*/ 148632 h 297264"/>
              <a:gd name="connsiteX3" fmla="*/ 46781 w 93561"/>
              <a:gd name="connsiteY3" fmla="*/ 297264 h 297264"/>
              <a:gd name="connsiteX4" fmla="*/ 0 w 93561"/>
              <a:gd name="connsiteY4" fmla="*/ 148632 h 29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61" h="297264" extrusionOk="0">
                <a:moveTo>
                  <a:pt x="0" y="148632"/>
                </a:moveTo>
                <a:cubicBezTo>
                  <a:pt x="-3696" y="64265"/>
                  <a:pt x="18020" y="1098"/>
                  <a:pt x="46781" y="0"/>
                </a:cubicBezTo>
                <a:cubicBezTo>
                  <a:pt x="82555" y="2092"/>
                  <a:pt x="90553" y="66641"/>
                  <a:pt x="93562" y="148632"/>
                </a:cubicBezTo>
                <a:cubicBezTo>
                  <a:pt x="90711" y="233503"/>
                  <a:pt x="72061" y="300338"/>
                  <a:pt x="46781" y="297264"/>
                </a:cubicBezTo>
                <a:cubicBezTo>
                  <a:pt x="13081" y="292961"/>
                  <a:pt x="3372" y="232330"/>
                  <a:pt x="0" y="148632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A16E6E86-C32D-FED1-0D35-E06502240957}"/>
              </a:ext>
            </a:extLst>
          </p:cNvPr>
          <p:cNvCxnSpPr/>
          <p:nvPr/>
        </p:nvCxnSpPr>
        <p:spPr>
          <a:xfrm flipV="1">
            <a:off x="3692324" y="2222339"/>
            <a:ext cx="671332" cy="78707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964BB2B0-7B19-7B66-E43C-F93B5CE20A63}"/>
              </a:ext>
            </a:extLst>
          </p:cNvPr>
          <p:cNvSpPr txBox="1"/>
          <p:nvPr/>
        </p:nvSpPr>
        <p:spPr>
          <a:xfrm>
            <a:off x="3842683" y="1767995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00B0F0"/>
                </a:solidFill>
                <a:latin typeface="Merriweather" pitchFamily="2" charset="0"/>
              </a:rPr>
              <a:t>I</a:t>
            </a:r>
            <a:endParaRPr kumimoji="1" lang="zh-CN" altLang="en-US" sz="3600" dirty="0">
              <a:solidFill>
                <a:srgbClr val="00B0F0"/>
              </a:solidFill>
              <a:latin typeface="Merriweather" pitchFamily="2" charset="0"/>
            </a:endParaRPr>
          </a:p>
        </p:txBody>
      </p:sp>
      <p:pic>
        <p:nvPicPr>
          <p:cNvPr id="32" name="图片 31" descr="图片包含 表格&#10;&#10;描述已自动生成">
            <a:extLst>
              <a:ext uri="{FF2B5EF4-FFF2-40B4-BE49-F238E27FC236}">
                <a16:creationId xmlns:a16="http://schemas.microsoft.com/office/drawing/2014/main" id="{52CDD002-175F-AC3D-49A5-7024EFB523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61"/>
          <a:stretch/>
        </p:blipFill>
        <p:spPr>
          <a:xfrm>
            <a:off x="6346071" y="3246625"/>
            <a:ext cx="5244467" cy="1646543"/>
          </a:xfrm>
          <a:prstGeom prst="rect">
            <a:avLst/>
          </a:prstGeom>
        </p:spPr>
      </p:pic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3AE2AA13-32F2-792E-3906-6AA03FD6ED24}"/>
              </a:ext>
            </a:extLst>
          </p:cNvPr>
          <p:cNvCxnSpPr>
            <a:cxnSpLocks/>
          </p:cNvCxnSpPr>
          <p:nvPr/>
        </p:nvCxnSpPr>
        <p:spPr>
          <a:xfrm>
            <a:off x="3692324" y="3009418"/>
            <a:ext cx="551727" cy="51312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473A401D-7449-56CA-AEE8-239BF23E769A}"/>
              </a:ext>
            </a:extLst>
          </p:cNvPr>
          <p:cNvSpPr txBox="1"/>
          <p:nvPr/>
        </p:nvSpPr>
        <p:spPr>
          <a:xfrm>
            <a:off x="4541135" y="2718528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4">
                    <a:lumMod val="75000"/>
                  </a:schemeClr>
                </a:solidFill>
                <a:latin typeface="Merriweather" pitchFamily="2" charset="0"/>
              </a:rPr>
              <a:t>observer-projected flux</a:t>
            </a:r>
            <a:endParaRPr kumimoji="1" lang="zh-CN" altLang="en-US" sz="2400" b="1" dirty="0">
              <a:solidFill>
                <a:schemeClr val="accent4">
                  <a:lumMod val="75000"/>
                </a:schemeClr>
              </a:solidFill>
              <a:latin typeface="Merriweather" pitchFamily="2" charset="0"/>
            </a:endParaRPr>
          </a:p>
        </p:txBody>
      </p:sp>
      <p:pic>
        <p:nvPicPr>
          <p:cNvPr id="38" name="图片 37" descr="徽标&#10;&#10;描述已自动生成">
            <a:extLst>
              <a:ext uri="{FF2B5EF4-FFF2-40B4-BE49-F238E27FC236}">
                <a16:creationId xmlns:a16="http://schemas.microsoft.com/office/drawing/2014/main" id="{5A5222CA-1EBF-19DC-7E93-EF56DEAE2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446" y="3551599"/>
            <a:ext cx="737960" cy="752152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9A56F7C3-7EEB-AA2E-B155-925C323B13DA}"/>
              </a:ext>
            </a:extLst>
          </p:cNvPr>
          <p:cNvSpPr txBox="1"/>
          <p:nvPr/>
        </p:nvSpPr>
        <p:spPr>
          <a:xfrm>
            <a:off x="3460203" y="5171962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Seager 2010</a:t>
            </a:r>
          </a:p>
          <a:p>
            <a:pPr algn="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Koll &amp; Abbot 2015</a:t>
            </a:r>
          </a:p>
          <a:p>
            <a:pPr algn="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Zhan et al. 2024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DDC2F-19C0-CB94-D529-FBE61F58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F4D7C1-A954-943F-B6DB-2B5275C2B4DD}"/>
              </a:ext>
            </a:extLst>
          </p:cNvPr>
          <p:cNvSpPr txBox="1"/>
          <p:nvPr/>
        </p:nvSpPr>
        <p:spPr>
          <a:xfrm>
            <a:off x="446494" y="404750"/>
            <a:ext cx="10827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Can standard GCM radiative transfer codes be applied to 55 Cancri e?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BDF69B-59E1-EB93-8516-80E6A3805D3F}"/>
              </a:ext>
            </a:extLst>
          </p:cNvPr>
          <p:cNvSpPr txBox="1"/>
          <p:nvPr/>
        </p:nvSpPr>
        <p:spPr>
          <a:xfrm>
            <a:off x="784000" y="1712504"/>
            <a:ext cx="3652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Standard GCM radiative transfer codes </a:t>
            </a:r>
            <a:r>
              <a:rPr kumimoji="1" lang="en" altLang="zh-C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for Earth</a:t>
            </a:r>
            <a:endParaRPr kumimoji="1"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B4A9FD45-3865-D848-6073-8D7BE6ED43EF}"/>
              </a:ext>
            </a:extLst>
          </p:cNvPr>
          <p:cNvCxnSpPr>
            <a:cxnSpLocks/>
          </p:cNvCxnSpPr>
          <p:nvPr/>
        </p:nvCxnSpPr>
        <p:spPr>
          <a:xfrm>
            <a:off x="4578867" y="2200041"/>
            <a:ext cx="2228849" cy="0"/>
          </a:xfrm>
          <a:prstGeom prst="straightConnector1">
            <a:avLst/>
          </a:prstGeom>
          <a:ln w="57150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4FA7D3-0B06-0876-3182-F84A657F0A4E}"/>
                  </a:ext>
                </a:extLst>
              </p:cNvPr>
              <p:cNvSpPr txBox="1"/>
              <p:nvPr/>
            </p:nvSpPr>
            <p:spPr>
              <a:xfrm>
                <a:off x="6950381" y="1679289"/>
                <a:ext cx="3684983" cy="98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Hot planet </a:t>
                </a:r>
              </a:p>
              <a:p>
                <a:r>
                  <a:rPr kumimoji="1"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55 Cancri 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kumimoji="1"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~2000K)</a:t>
                </a:r>
                <a:endParaRPr kumimoji="1"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4FA7D3-0B06-0876-3182-F84A657F0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81" y="1679289"/>
                <a:ext cx="3684983" cy="987322"/>
              </a:xfrm>
              <a:prstGeom prst="rect">
                <a:avLst/>
              </a:prstGeom>
              <a:blipFill>
                <a:blip r:embed="rId3"/>
                <a:stretch>
                  <a:fillRect l="-3436" t="-6410" r="-2405" b="-1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C52D5F0-62C2-4B4C-C08C-2013076B4FC4}"/>
              </a:ext>
            </a:extLst>
          </p:cNvPr>
          <p:cNvSpPr txBox="1"/>
          <p:nvPr/>
        </p:nvSpPr>
        <p:spPr>
          <a:xfrm>
            <a:off x="5293710" y="1681725"/>
            <a:ext cx="799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zh-CN" alt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7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3E6E-06DE-BA0B-AB28-9AEAE9A6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0BC265B9-B754-57FE-A3BA-44A7B997F009}"/>
              </a:ext>
            </a:extLst>
          </p:cNvPr>
          <p:cNvSpPr txBox="1"/>
          <p:nvPr/>
        </p:nvSpPr>
        <p:spPr>
          <a:xfrm>
            <a:off x="2198908" y="3641808"/>
            <a:ext cx="601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 profile changes with temperature</a:t>
            </a:r>
            <a:endParaRPr kumimoji="1" lang="zh-CN" alt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233686-1C5C-2CC7-2AD9-66341F5F5B0B}"/>
              </a:ext>
            </a:extLst>
          </p:cNvPr>
          <p:cNvSpPr txBox="1"/>
          <p:nvPr/>
        </p:nvSpPr>
        <p:spPr>
          <a:xfrm>
            <a:off x="2198908" y="2989818"/>
            <a:ext cx="389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absorption lines</a:t>
            </a:r>
            <a:endParaRPr kumimoji="1" lang="zh-CN" alt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图片 14" descr="图片包含 图示&#10;&#10;描述已自动生成">
            <a:extLst>
              <a:ext uri="{FF2B5EF4-FFF2-40B4-BE49-F238E27FC236}">
                <a16:creationId xmlns:a16="http://schemas.microsoft.com/office/drawing/2014/main" id="{41ED3B67-563D-1BE4-A7B6-4D27E4344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69" y="4265485"/>
            <a:ext cx="4482528" cy="955486"/>
          </a:xfrm>
          <a:prstGeom prst="rect">
            <a:avLst/>
          </a:prstGeom>
        </p:spPr>
      </p:pic>
      <p:pic>
        <p:nvPicPr>
          <p:cNvPr id="17" name="图片 16" descr="文本, 白板&#10;&#10;描述已自动生成">
            <a:extLst>
              <a:ext uri="{FF2B5EF4-FFF2-40B4-BE49-F238E27FC236}">
                <a16:creationId xmlns:a16="http://schemas.microsoft.com/office/drawing/2014/main" id="{97087047-7FA1-313D-F99B-885D5341A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97" y="4336946"/>
            <a:ext cx="2743078" cy="884025"/>
          </a:xfrm>
          <a:prstGeom prst="rect">
            <a:avLst/>
          </a:prstGeom>
        </p:spPr>
      </p:pic>
      <p:pic>
        <p:nvPicPr>
          <p:cNvPr id="20" name="图片 19" descr="背景图案&#10;&#10;低可信度描述已自动生成">
            <a:extLst>
              <a:ext uri="{FF2B5EF4-FFF2-40B4-BE49-F238E27FC236}">
                <a16:creationId xmlns:a16="http://schemas.microsoft.com/office/drawing/2014/main" id="{82674C2C-D0CA-679F-20AE-7E44477AE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157" y="4495912"/>
            <a:ext cx="204768" cy="268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67CEE6-EEE4-435D-41C7-A2DD0D605961}"/>
                  </a:ext>
                </a:extLst>
              </p:cNvPr>
              <p:cNvSpPr txBox="1"/>
              <p:nvPr/>
            </p:nvSpPr>
            <p:spPr>
              <a:xfrm>
                <a:off x="8181997" y="4399237"/>
                <a:ext cx="351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kumimoji="1" lang="zh-CN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67CEE6-EEE4-435D-41C7-A2DD0D605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97" y="4399237"/>
                <a:ext cx="351088" cy="461665"/>
              </a:xfrm>
              <a:prstGeom prst="rect">
                <a:avLst/>
              </a:prstGeom>
              <a:blipFill>
                <a:blip r:embed="rId6"/>
                <a:stretch>
                  <a:fillRect l="-3571" r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 descr="图示&#10;&#10;描述已自动生成">
            <a:extLst>
              <a:ext uri="{FF2B5EF4-FFF2-40B4-BE49-F238E27FC236}">
                <a16:creationId xmlns:a16="http://schemas.microsoft.com/office/drawing/2014/main" id="{87912837-62EE-3EE3-0047-E21A40D9F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586" y="5190003"/>
            <a:ext cx="2741459" cy="773799"/>
          </a:xfrm>
          <a:prstGeom prst="rect">
            <a:avLst/>
          </a:prstGeom>
        </p:spPr>
      </p:pic>
      <p:pic>
        <p:nvPicPr>
          <p:cNvPr id="24" name="图片 23" descr="图示, 维恩图&#10;&#10;描述已自动生成">
            <a:extLst>
              <a:ext uri="{FF2B5EF4-FFF2-40B4-BE49-F238E27FC236}">
                <a16:creationId xmlns:a16="http://schemas.microsoft.com/office/drawing/2014/main" id="{45DD367E-F39C-292C-7F1A-BEFDC61CE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101" y="5141676"/>
            <a:ext cx="2473620" cy="773799"/>
          </a:xfrm>
          <a:prstGeom prst="rect">
            <a:avLst/>
          </a:prstGeom>
        </p:spPr>
      </p:pic>
      <p:pic>
        <p:nvPicPr>
          <p:cNvPr id="25" name="图片 24" descr="背景图案&#10;&#10;低可信度描述已自动生成">
            <a:extLst>
              <a:ext uri="{FF2B5EF4-FFF2-40B4-BE49-F238E27FC236}">
                <a16:creationId xmlns:a16="http://schemas.microsoft.com/office/drawing/2014/main" id="{61A9749B-4E1E-4C51-8FE2-BE88B8376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514" y="5572652"/>
            <a:ext cx="204768" cy="268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0BCA632-1F53-5616-EFF4-7FE7CC87EDC1}"/>
                  </a:ext>
                </a:extLst>
              </p:cNvPr>
              <p:cNvSpPr txBox="1"/>
              <p:nvPr/>
            </p:nvSpPr>
            <p:spPr>
              <a:xfrm>
                <a:off x="7688354" y="5475977"/>
                <a:ext cx="351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kumimoji="1" lang="zh-CN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0BCA632-1F53-5616-EFF4-7FE7CC87E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354" y="5475977"/>
                <a:ext cx="351088" cy="461665"/>
              </a:xfrm>
              <a:prstGeom prst="rect">
                <a:avLst/>
              </a:prstGeom>
              <a:blipFill>
                <a:blip r:embed="rId6"/>
                <a:stretch>
                  <a:fillRect l="-3448" r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 descr="背景图案&#10;&#10;低可信度描述已自动生成">
            <a:extLst>
              <a:ext uri="{FF2B5EF4-FFF2-40B4-BE49-F238E27FC236}">
                <a16:creationId xmlns:a16="http://schemas.microsoft.com/office/drawing/2014/main" id="{03FC89DA-6DE4-4453-6CA1-4B233D562E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6520" y="5194964"/>
            <a:ext cx="204768" cy="268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59F7EB6-908C-5D48-670B-89FBFFDBED27}"/>
                  </a:ext>
                </a:extLst>
              </p:cNvPr>
              <p:cNvSpPr txBox="1"/>
              <p:nvPr/>
            </p:nvSpPr>
            <p:spPr>
              <a:xfrm>
                <a:off x="8503360" y="5098289"/>
                <a:ext cx="351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kumimoji="1" lang="zh-CN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59F7EB6-908C-5D48-670B-89FBFFDB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360" y="5098289"/>
                <a:ext cx="351088" cy="461665"/>
              </a:xfrm>
              <a:prstGeom prst="rect">
                <a:avLst/>
              </a:prstGeom>
              <a:blipFill>
                <a:blip r:embed="rId10"/>
                <a:stretch>
                  <a:fillRect l="-3448" r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24F70BF-5B12-3334-5D55-383AD8A5E957}"/>
              </a:ext>
            </a:extLst>
          </p:cNvPr>
          <p:cNvSpPr txBox="1"/>
          <p:nvPr/>
        </p:nvSpPr>
        <p:spPr>
          <a:xfrm>
            <a:off x="446494" y="404750"/>
            <a:ext cx="10827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Merriweather" pitchFamily="2" charset="0"/>
              </a:rPr>
              <a:t>Can standard GCM radiative transfer codes be applied to 55 Cancri e? </a:t>
            </a:r>
            <a:endParaRPr kumimoji="1" lang="zh-CN" altLang="en-US" sz="3200" b="1" dirty="0">
              <a:latin typeface="Merriweather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EAEB71-738C-4D32-8E58-D38CA0046402}"/>
              </a:ext>
            </a:extLst>
          </p:cNvPr>
          <p:cNvSpPr txBox="1"/>
          <p:nvPr/>
        </p:nvSpPr>
        <p:spPr>
          <a:xfrm>
            <a:off x="784000" y="1712504"/>
            <a:ext cx="3652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GCM radiative transfer codes </a:t>
            </a:r>
            <a:r>
              <a:rPr kumimoji="1" lang="en" altLang="zh-CN" sz="2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for Earth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5C57AF2-7C90-54A4-4E4F-1AFD6D4362BF}"/>
              </a:ext>
            </a:extLst>
          </p:cNvPr>
          <p:cNvCxnSpPr>
            <a:cxnSpLocks/>
          </p:cNvCxnSpPr>
          <p:nvPr/>
        </p:nvCxnSpPr>
        <p:spPr>
          <a:xfrm>
            <a:off x="4578867" y="2200041"/>
            <a:ext cx="2228849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BB15013-7BA9-4C53-E800-6A281AE73EC1}"/>
                  </a:ext>
                </a:extLst>
              </p:cNvPr>
              <p:cNvSpPr txBox="1"/>
              <p:nvPr/>
            </p:nvSpPr>
            <p:spPr>
              <a:xfrm>
                <a:off x="6950381" y="1679289"/>
                <a:ext cx="3684983" cy="98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Hot planets </a:t>
                </a:r>
              </a:p>
              <a:p>
                <a:r>
                  <a:rPr kumimoji="1" lang="en-US" altLang="zh-CN" sz="28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 Cancri 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8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kumimoji="1" lang="en-US" altLang="zh-CN" sz="28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~2000K)</a:t>
                </a:r>
                <a:endParaRPr kumimoji="1" lang="zh-CN" altLang="en-US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BB15013-7BA9-4C53-E800-6A281AE73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81" y="1679289"/>
                <a:ext cx="3684983" cy="987322"/>
              </a:xfrm>
              <a:prstGeom prst="rect">
                <a:avLst/>
              </a:prstGeom>
              <a:blipFill>
                <a:blip r:embed="rId11"/>
                <a:stretch>
                  <a:fillRect l="-3436" t="-6410" r="-2405" b="-1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54A28CBB-01FD-289F-EA87-2E5D2C2D657C}"/>
              </a:ext>
            </a:extLst>
          </p:cNvPr>
          <p:cNvSpPr txBox="1"/>
          <p:nvPr/>
        </p:nvSpPr>
        <p:spPr>
          <a:xfrm>
            <a:off x="5609456" y="958443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C00000"/>
                </a:solidFill>
                <a:latin typeface="Merriweather" pitchFamily="2" charset="0"/>
                <a:cs typeface="Calibri" panose="020F0502020204030204" pitchFamily="34" charset="0"/>
              </a:rPr>
              <a:t>No</a:t>
            </a:r>
            <a:endParaRPr kumimoji="1" lang="zh-CN" altLang="en-US" sz="4000" b="1" dirty="0">
              <a:solidFill>
                <a:srgbClr val="C00000"/>
              </a:solidFill>
              <a:latin typeface="Merriweather" pitchFamily="2" charset="0"/>
              <a:cs typeface="Calibri" panose="020F0502020204030204" pitchFamily="34" charset="0"/>
            </a:endParaRPr>
          </a:p>
        </p:txBody>
      </p:sp>
      <p:sp>
        <p:nvSpPr>
          <p:cNvPr id="16" name="乘 15">
            <a:extLst>
              <a:ext uri="{FF2B5EF4-FFF2-40B4-BE49-F238E27FC236}">
                <a16:creationId xmlns:a16="http://schemas.microsoft.com/office/drawing/2014/main" id="{B6437332-36CF-2C8C-713D-C7787DDCBB22}"/>
              </a:ext>
            </a:extLst>
          </p:cNvPr>
          <p:cNvSpPr/>
          <p:nvPr/>
        </p:nvSpPr>
        <p:spPr>
          <a:xfrm>
            <a:off x="4918659" y="1543542"/>
            <a:ext cx="1330220" cy="1312997"/>
          </a:xfrm>
          <a:prstGeom prst="mathMultiply">
            <a:avLst>
              <a:gd name="adj1" fmla="val 103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8215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29632</TotalTime>
  <Words>1242</Words>
  <Application>Microsoft Macintosh PowerPoint</Application>
  <PresentationFormat>宽屏</PresentationFormat>
  <Paragraphs>217</Paragraphs>
  <Slides>29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等线</vt:lpstr>
      <vt:lpstr>等线 Light</vt:lpstr>
      <vt:lpstr>Heiti SC Medium</vt:lpstr>
      <vt:lpstr>Arial</vt:lpstr>
      <vt:lpstr>Calibri</vt:lpstr>
      <vt:lpstr>Cambria Math</vt:lpstr>
      <vt:lpstr>Merriweather</vt:lpstr>
      <vt:lpstr>Times New Roman</vt:lpstr>
      <vt:lpstr>Ubuntu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睿知 詹</dc:creator>
  <cp:lastModifiedBy>睿知 詹</cp:lastModifiedBy>
  <cp:revision>33</cp:revision>
  <cp:lastPrinted>2025-04-16T15:39:41Z</cp:lastPrinted>
  <dcterms:created xsi:type="dcterms:W3CDTF">2024-11-22T06:08:25Z</dcterms:created>
  <dcterms:modified xsi:type="dcterms:W3CDTF">2025-04-30T09:43:37Z</dcterms:modified>
</cp:coreProperties>
</file>