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0" r:id="rId2"/>
    <p:sldId id="258" r:id="rId3"/>
    <p:sldId id="257" r:id="rId4"/>
    <p:sldId id="259" r:id="rId5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4" d="100"/>
          <a:sy n="54" d="100"/>
        </p:scale>
        <p:origin x="2702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FEF31-9E49-4555-BFC3-884A9C34E151}" type="datetimeFigureOut">
              <a:rPr lang="en-IN" smtClean="0"/>
              <a:t>24-04-2025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3A157-0903-4C26-8804-C51A957664C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22719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FEF31-9E49-4555-BFC3-884A9C34E151}" type="datetimeFigureOut">
              <a:rPr lang="en-IN" smtClean="0"/>
              <a:t>24-04-2025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3A157-0903-4C26-8804-C51A957664C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4015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FEF31-9E49-4555-BFC3-884A9C34E151}" type="datetimeFigureOut">
              <a:rPr lang="en-IN" smtClean="0"/>
              <a:t>24-04-2025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3A157-0903-4C26-8804-C51A957664C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70554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FEF31-9E49-4555-BFC3-884A9C34E151}" type="datetimeFigureOut">
              <a:rPr lang="en-IN" smtClean="0"/>
              <a:t>24-04-2025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3A157-0903-4C26-8804-C51A957664C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16944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FEF31-9E49-4555-BFC3-884A9C34E151}" type="datetimeFigureOut">
              <a:rPr lang="en-IN" smtClean="0"/>
              <a:t>24-04-2025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3A157-0903-4C26-8804-C51A957664C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76368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FEF31-9E49-4555-BFC3-884A9C34E151}" type="datetimeFigureOut">
              <a:rPr lang="en-IN" smtClean="0"/>
              <a:t>24-04-2025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3A157-0903-4C26-8804-C51A957664C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14521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FEF31-9E49-4555-BFC3-884A9C34E151}" type="datetimeFigureOut">
              <a:rPr lang="en-IN" smtClean="0"/>
              <a:t>24-04-2025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3A157-0903-4C26-8804-C51A957664C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00803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FEF31-9E49-4555-BFC3-884A9C34E151}" type="datetimeFigureOut">
              <a:rPr lang="en-IN" smtClean="0"/>
              <a:t>24-04-2025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3A157-0903-4C26-8804-C51A957664C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83117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FEF31-9E49-4555-BFC3-884A9C34E151}" type="datetimeFigureOut">
              <a:rPr lang="en-IN" smtClean="0"/>
              <a:t>24-04-2025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3A157-0903-4C26-8804-C51A957664C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76960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FEF31-9E49-4555-BFC3-884A9C34E151}" type="datetimeFigureOut">
              <a:rPr lang="en-IN" smtClean="0"/>
              <a:t>24-04-2025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3A157-0903-4C26-8804-C51A957664C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95334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FEF31-9E49-4555-BFC3-884A9C34E151}" type="datetimeFigureOut">
              <a:rPr lang="en-IN" smtClean="0"/>
              <a:t>24-04-2025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3A157-0903-4C26-8804-C51A957664C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81629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CFEF31-9E49-4555-BFC3-884A9C34E151}" type="datetimeFigureOut">
              <a:rPr lang="en-IN" smtClean="0"/>
              <a:t>24-04-2025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73A157-0903-4C26-8804-C51A957664C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83823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C782180-3815-586E-E568-D7C66F95B4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449" y="1"/>
            <a:ext cx="2583881" cy="334384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D119D07-AF2E-7B93-9B6E-6978987203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55" y="3830400"/>
            <a:ext cx="4694779" cy="607559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387EE6A-1000-AC42-611B-234723E1FF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670" y="0"/>
            <a:ext cx="2583881" cy="3343846"/>
          </a:xfrm>
          <a:prstGeom prst="rect">
            <a:avLst/>
          </a:prstGeom>
        </p:spPr>
      </p:pic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AFC202F-7589-8662-2625-0AA9106074D5}"/>
              </a:ext>
            </a:extLst>
          </p:cNvPr>
          <p:cNvCxnSpPr>
            <a:cxnSpLocks/>
          </p:cNvCxnSpPr>
          <p:nvPr/>
        </p:nvCxnSpPr>
        <p:spPr>
          <a:xfrm flipV="1">
            <a:off x="2641601" y="1671923"/>
            <a:ext cx="1456266" cy="24154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6101615-CF58-26AB-60C9-6A74F9494B7F}"/>
              </a:ext>
            </a:extLst>
          </p:cNvPr>
          <p:cNvCxnSpPr>
            <a:cxnSpLocks/>
            <a:stCxn id="37" idx="1"/>
          </p:cNvCxnSpPr>
          <p:nvPr/>
        </p:nvCxnSpPr>
        <p:spPr>
          <a:xfrm flipH="1">
            <a:off x="4241802" y="1906224"/>
            <a:ext cx="823116" cy="274197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1" name="Right Brace 30">
            <a:extLst>
              <a:ext uri="{FF2B5EF4-FFF2-40B4-BE49-F238E27FC236}">
                <a16:creationId xmlns:a16="http://schemas.microsoft.com/office/drawing/2014/main" id="{45F8FB6A-323C-5F17-9D25-832776032F6A}"/>
              </a:ext>
            </a:extLst>
          </p:cNvPr>
          <p:cNvSpPr/>
          <p:nvPr/>
        </p:nvSpPr>
        <p:spPr>
          <a:xfrm>
            <a:off x="2497666" y="1794934"/>
            <a:ext cx="143935" cy="237066"/>
          </a:xfrm>
          <a:prstGeom prst="rightBrac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7" name="Right Brace 36">
            <a:extLst>
              <a:ext uri="{FF2B5EF4-FFF2-40B4-BE49-F238E27FC236}">
                <a16:creationId xmlns:a16="http://schemas.microsoft.com/office/drawing/2014/main" id="{989E4F0D-45AF-405C-AEC3-4EFF5270D5E8}"/>
              </a:ext>
            </a:extLst>
          </p:cNvPr>
          <p:cNvSpPr/>
          <p:nvPr/>
        </p:nvSpPr>
        <p:spPr>
          <a:xfrm rot="3539572">
            <a:off x="4919516" y="1688484"/>
            <a:ext cx="191932" cy="270974"/>
          </a:xfrm>
          <a:prstGeom prst="rightBrac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563508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2369A6B-FF40-286A-315C-6EC7EA426B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8319" y="0"/>
            <a:ext cx="7654637" cy="9906000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0459EA54-B06F-C47E-678A-8402BDDF63C7}"/>
              </a:ext>
            </a:extLst>
          </p:cNvPr>
          <p:cNvSpPr txBox="1"/>
          <p:nvPr/>
        </p:nvSpPr>
        <p:spPr>
          <a:xfrm>
            <a:off x="5973248" y="6218044"/>
            <a:ext cx="810806" cy="447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5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Seawater intrusion</a:t>
            </a:r>
            <a:endParaRPr lang="en-IN" sz="1155" dirty="0">
              <a:ln w="0"/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C991DEC-57E3-E10E-9D3D-F1FFEF9D0EA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rcRect l="24586" t="25814" r="4987" b="11459"/>
          <a:stretch/>
        </p:blipFill>
        <p:spPr>
          <a:xfrm>
            <a:off x="2120900" y="476114"/>
            <a:ext cx="2616201" cy="17007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CB95DAA-BD14-3E87-48FB-3877EBE952C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9095"/>
          <a:stretch/>
        </p:blipFill>
        <p:spPr>
          <a:xfrm>
            <a:off x="4519305" y="1922898"/>
            <a:ext cx="2207948" cy="17863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B80BC59-9D5F-3E1E-0E46-D99B8E9714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18888" y="6462554"/>
            <a:ext cx="2642215" cy="14876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6CF0069-A57B-47A1-1977-39EE6670D8F5}"/>
              </a:ext>
            </a:extLst>
          </p:cNvPr>
          <p:cNvSpPr txBox="1"/>
          <p:nvPr/>
        </p:nvSpPr>
        <p:spPr>
          <a:xfrm>
            <a:off x="1254676" y="837147"/>
            <a:ext cx="1126209" cy="625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5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Precipitation and Evaporation</a:t>
            </a:r>
            <a:endParaRPr lang="en-IN" sz="1155" dirty="0">
              <a:ln w="0"/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3E87005-A74A-D73F-2FE6-D163ED6674AC}"/>
              </a:ext>
            </a:extLst>
          </p:cNvPr>
          <p:cNvSpPr txBox="1"/>
          <p:nvPr/>
        </p:nvSpPr>
        <p:spPr>
          <a:xfrm>
            <a:off x="5765658" y="3567461"/>
            <a:ext cx="968582" cy="447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5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Weathering and Erosion</a:t>
            </a:r>
            <a:endParaRPr lang="en-IN" sz="1155" dirty="0">
              <a:ln w="0"/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729812D-1C0F-92AE-6D3A-96BD7C771D0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0030" t="3049" r="2443" b="4261"/>
          <a:stretch/>
        </p:blipFill>
        <p:spPr>
          <a:xfrm>
            <a:off x="225869" y="5566895"/>
            <a:ext cx="1735576" cy="18727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E79D718-0CEC-9A83-8A2B-8F6406A3CBFD}"/>
              </a:ext>
            </a:extLst>
          </p:cNvPr>
          <p:cNvSpPr txBox="1"/>
          <p:nvPr/>
        </p:nvSpPr>
        <p:spPr>
          <a:xfrm>
            <a:off x="-70450" y="5084827"/>
            <a:ext cx="1138044" cy="447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5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Earthquakes and lineaments</a:t>
            </a:r>
            <a:endParaRPr lang="en-IN" sz="1155" dirty="0">
              <a:ln w="0"/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F008F7C0-A4AB-A3BC-A2E0-E0E4DA4B82C0}"/>
              </a:ext>
            </a:extLst>
          </p:cNvPr>
          <p:cNvSpPr/>
          <p:nvPr/>
        </p:nvSpPr>
        <p:spPr>
          <a:xfrm rot="2559678">
            <a:off x="4394479" y="1884159"/>
            <a:ext cx="599911" cy="197479"/>
          </a:xfrm>
          <a:prstGeom prst="rightArrow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600"/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679AE65E-6DD4-ED65-5846-A6FF90A2F21A}"/>
              </a:ext>
            </a:extLst>
          </p:cNvPr>
          <p:cNvSpPr/>
          <p:nvPr/>
        </p:nvSpPr>
        <p:spPr>
          <a:xfrm rot="16360656">
            <a:off x="4288927" y="5034602"/>
            <a:ext cx="2632259" cy="321406"/>
          </a:xfrm>
          <a:prstGeom prst="rightArrow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600"/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4AB965B4-277F-A81C-FED3-E2589E11A54A}"/>
              </a:ext>
            </a:extLst>
          </p:cNvPr>
          <p:cNvSpPr/>
          <p:nvPr/>
        </p:nvSpPr>
        <p:spPr>
          <a:xfrm rot="740274">
            <a:off x="1833581" y="6763229"/>
            <a:ext cx="2111263" cy="376084"/>
          </a:xfrm>
          <a:prstGeom prst="rightArrow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600"/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D7B325CF-7BBA-28EE-AEBA-EDEF4E3CE4AE}"/>
              </a:ext>
            </a:extLst>
          </p:cNvPr>
          <p:cNvSpPr/>
          <p:nvPr/>
        </p:nvSpPr>
        <p:spPr>
          <a:xfrm rot="19235030">
            <a:off x="1263779" y="4682689"/>
            <a:ext cx="4081145" cy="318506"/>
          </a:xfrm>
          <a:prstGeom prst="rightArrow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600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6D3DEF8-A5A7-5FC6-8D30-3969BD106715}"/>
              </a:ext>
            </a:extLst>
          </p:cNvPr>
          <p:cNvGrpSpPr/>
          <p:nvPr/>
        </p:nvGrpSpPr>
        <p:grpSpPr>
          <a:xfrm>
            <a:off x="-52225" y="1824551"/>
            <a:ext cx="2207948" cy="1786343"/>
            <a:chOff x="561412" y="576442"/>
            <a:chExt cx="3162373" cy="1872734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3357991D-F32A-62C2-7815-8C9EDC434D5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68224" y="1609683"/>
              <a:ext cx="1596581" cy="839493"/>
            </a:xfrm>
            <a:prstGeom prst="ellipse">
              <a:avLst/>
            </a:prstGeom>
            <a:ln>
              <a:solidFill>
                <a:schemeClr val="accent6">
                  <a:lumMod val="75000"/>
                </a:schemeClr>
              </a:solidFill>
            </a:ln>
            <a:effectLst>
              <a:softEdge rad="112500"/>
            </a:effectLst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CB26E2B7-AD6D-160C-D4A8-88CB9D47FF5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61412" y="576442"/>
              <a:ext cx="1577780" cy="1049941"/>
            </a:xfrm>
            <a:prstGeom prst="ellipse">
              <a:avLst/>
            </a:prstGeom>
            <a:ln>
              <a:solidFill>
                <a:schemeClr val="accent6">
                  <a:lumMod val="75000"/>
                </a:schemeClr>
              </a:solidFill>
            </a:ln>
            <a:effectLst>
              <a:softEdge rad="112500"/>
            </a:effectLst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1954E58A-74F4-7600-CB58-9B72336A6BD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146005" y="576442"/>
              <a:ext cx="1577780" cy="1049941"/>
            </a:xfrm>
            <a:prstGeom prst="ellipse">
              <a:avLst/>
            </a:prstGeom>
            <a:ln>
              <a:solidFill>
                <a:schemeClr val="accent6">
                  <a:lumMod val="75000"/>
                </a:schemeClr>
              </a:solidFill>
            </a:ln>
            <a:effectLst>
              <a:softEdge rad="112500"/>
            </a:effectLst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ED1A4E21-5F3F-4C2B-421D-6B7AFD27BFD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139191" y="1609683"/>
              <a:ext cx="1584593" cy="839493"/>
            </a:xfrm>
            <a:prstGeom prst="ellipse">
              <a:avLst/>
            </a:prstGeom>
            <a:ln>
              <a:solidFill>
                <a:schemeClr val="accent6">
                  <a:lumMod val="75000"/>
                </a:schemeClr>
              </a:solidFill>
            </a:ln>
            <a:effectLst>
              <a:softEdge rad="112500"/>
            </a:effectLst>
          </p:spPr>
        </p:pic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EC61BBB1-E71C-835C-4FA3-9B80FDB46D72}"/>
              </a:ext>
            </a:extLst>
          </p:cNvPr>
          <p:cNvSpPr txBox="1"/>
          <p:nvPr/>
        </p:nvSpPr>
        <p:spPr>
          <a:xfrm>
            <a:off x="5792" y="3550444"/>
            <a:ext cx="1610372" cy="447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5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Human activities -Tourism and Irrigation</a:t>
            </a:r>
            <a:endParaRPr lang="en-IN" sz="1155" dirty="0">
              <a:ln w="0"/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5F70763-9664-32AC-3314-6314A481BBB1}"/>
              </a:ext>
            </a:extLst>
          </p:cNvPr>
          <p:cNvCxnSpPr>
            <a:cxnSpLocks/>
            <a:stCxn id="32" idx="1"/>
          </p:cNvCxnSpPr>
          <p:nvPr/>
        </p:nvCxnSpPr>
        <p:spPr>
          <a:xfrm>
            <a:off x="4048698" y="4526217"/>
            <a:ext cx="968582" cy="20991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2" name="Right Brace 31">
            <a:extLst>
              <a:ext uri="{FF2B5EF4-FFF2-40B4-BE49-F238E27FC236}">
                <a16:creationId xmlns:a16="http://schemas.microsoft.com/office/drawing/2014/main" id="{33023FAE-A53E-6F38-AB9F-C590A0B4FEBD}"/>
              </a:ext>
            </a:extLst>
          </p:cNvPr>
          <p:cNvSpPr/>
          <p:nvPr/>
        </p:nvSpPr>
        <p:spPr>
          <a:xfrm rot="21323251">
            <a:off x="3822277" y="3936201"/>
            <a:ext cx="226787" cy="1198271"/>
          </a:xfrm>
          <a:prstGeom prst="rightBrac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 sz="260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8E6B5FB-61CC-0231-5A73-7DB2FC7638C3}"/>
              </a:ext>
            </a:extLst>
          </p:cNvPr>
          <p:cNvSpPr txBox="1"/>
          <p:nvPr/>
        </p:nvSpPr>
        <p:spPr>
          <a:xfrm>
            <a:off x="5671372" y="4436838"/>
            <a:ext cx="1055880" cy="151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155" dirty="0">
                <a:solidFill>
                  <a:schemeClr val="accent2"/>
                </a:solidFill>
              </a:rPr>
              <a:t>Limestone dissolution/ reverse ion exchange process (enrichment of </a:t>
            </a:r>
            <a:r>
              <a:rPr lang="en-IN" sz="1155" dirty="0">
                <a:solidFill>
                  <a:schemeClr val="accent2"/>
                </a:solidFill>
              </a:rPr>
              <a:t>Na, K, Ca, Cl, and F)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2C983CC-6327-9459-A894-0366F2C6D9EB}"/>
              </a:ext>
            </a:extLst>
          </p:cNvPr>
          <p:cNvSpPr txBox="1"/>
          <p:nvPr/>
        </p:nvSpPr>
        <p:spPr>
          <a:xfrm rot="674684">
            <a:off x="1518007" y="7121173"/>
            <a:ext cx="2642214" cy="625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155" dirty="0">
                <a:solidFill>
                  <a:schemeClr val="accent2"/>
                </a:solidFill>
              </a:rPr>
              <a:t>Weathering of rocks across lineaments (enrichment of </a:t>
            </a:r>
            <a:r>
              <a:rPr lang="en-IN" sz="1155" dirty="0">
                <a:solidFill>
                  <a:schemeClr val="accent2"/>
                </a:solidFill>
              </a:rPr>
              <a:t>heavy metals and rainwater percolation </a:t>
            </a:r>
            <a:r>
              <a:rPr lang="en-IN" sz="1155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IN" sz="1155" dirty="0">
                <a:solidFill>
                  <a:schemeClr val="accent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HCO</a:t>
            </a:r>
            <a:r>
              <a:rPr lang="en-IN" sz="1155" baseline="-25000" dirty="0">
                <a:solidFill>
                  <a:schemeClr val="accent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IN" sz="1155" dirty="0">
                <a:solidFill>
                  <a:schemeClr val="accent2"/>
                </a:solidFill>
              </a:rPr>
              <a:t>)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9E4C92C-9CE5-756E-1E40-C06D59B4B550}"/>
              </a:ext>
            </a:extLst>
          </p:cNvPr>
          <p:cNvSpPr txBox="1"/>
          <p:nvPr/>
        </p:nvSpPr>
        <p:spPr>
          <a:xfrm rot="19167703">
            <a:off x="1502299" y="4710261"/>
            <a:ext cx="1896494" cy="625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155" dirty="0">
                <a:solidFill>
                  <a:schemeClr val="accent2"/>
                </a:solidFill>
              </a:rPr>
              <a:t>Limestone cave damage/ enrichment of </a:t>
            </a:r>
            <a:r>
              <a:rPr lang="en-IN" sz="1155" dirty="0">
                <a:solidFill>
                  <a:schemeClr val="accent2"/>
                </a:solidFill>
              </a:rPr>
              <a:t>Na, Ca, </a:t>
            </a:r>
            <a:r>
              <a:rPr lang="en-IN" sz="1155" dirty="0">
                <a:solidFill>
                  <a:schemeClr val="accent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HCO</a:t>
            </a:r>
            <a:r>
              <a:rPr lang="en-IN" sz="1155" baseline="-25000" dirty="0">
                <a:solidFill>
                  <a:schemeClr val="accent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IN" sz="1155" dirty="0">
                <a:solidFill>
                  <a:schemeClr val="accent2"/>
                </a:solidFill>
              </a:rPr>
              <a:t> Cl, and F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1713537-2744-4C1D-D668-1EFAF7F722BE}"/>
              </a:ext>
            </a:extLst>
          </p:cNvPr>
          <p:cNvSpPr txBox="1"/>
          <p:nvPr/>
        </p:nvSpPr>
        <p:spPr>
          <a:xfrm rot="2292960">
            <a:off x="4351250" y="1594919"/>
            <a:ext cx="1189203" cy="447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N" sz="1155" dirty="0">
                <a:solidFill>
                  <a:schemeClr val="accent2"/>
                </a:solidFill>
              </a:rPr>
              <a:t>pH, EC, TDS, </a:t>
            </a:r>
            <a:r>
              <a:rPr lang="en-IN" sz="1155" dirty="0">
                <a:solidFill>
                  <a:schemeClr val="accent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</a:t>
            </a:r>
            <a:r>
              <a:rPr lang="en-IN" sz="1155" baseline="-25000" dirty="0">
                <a:solidFill>
                  <a:schemeClr val="accent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IN" sz="1155" dirty="0">
                <a:solidFill>
                  <a:schemeClr val="accent2"/>
                </a:solidFill>
              </a:rPr>
              <a:t>, and Mg.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1EE04BA3-78EB-9C37-092E-8ACFE3DF9720}"/>
              </a:ext>
            </a:extLst>
          </p:cNvPr>
          <p:cNvSpPr txBox="1"/>
          <p:nvPr/>
        </p:nvSpPr>
        <p:spPr>
          <a:xfrm rot="2292960">
            <a:off x="1849820" y="2418252"/>
            <a:ext cx="1072650" cy="625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N" sz="1155" dirty="0">
                <a:solidFill>
                  <a:schemeClr val="accent2"/>
                </a:solidFill>
              </a:rPr>
              <a:t>Enrichment  of NO</a:t>
            </a:r>
            <a:r>
              <a:rPr lang="en-IN" sz="1155" baseline="-25000" dirty="0">
                <a:solidFill>
                  <a:schemeClr val="accent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IN" sz="1155" dirty="0">
                <a:solidFill>
                  <a:schemeClr val="accent2"/>
                </a:solidFill>
              </a:rPr>
              <a:t>, PO</a:t>
            </a:r>
            <a:r>
              <a:rPr lang="en-IN" sz="1155" baseline="-25000" dirty="0">
                <a:solidFill>
                  <a:schemeClr val="accent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IN" sz="1155" dirty="0">
                <a:solidFill>
                  <a:schemeClr val="accent2"/>
                </a:solidFill>
              </a:rPr>
              <a:t>, and As.</a:t>
            </a:r>
          </a:p>
        </p:txBody>
      </p:sp>
      <p:sp>
        <p:nvSpPr>
          <p:cNvPr id="49" name="Arrow: Right 48">
            <a:extLst>
              <a:ext uri="{FF2B5EF4-FFF2-40B4-BE49-F238E27FC236}">
                <a16:creationId xmlns:a16="http://schemas.microsoft.com/office/drawing/2014/main" id="{B5422806-5D01-E68D-9367-59408A1EE67A}"/>
              </a:ext>
            </a:extLst>
          </p:cNvPr>
          <p:cNvSpPr/>
          <p:nvPr/>
        </p:nvSpPr>
        <p:spPr>
          <a:xfrm rot="2818530" flipV="1">
            <a:off x="2133457" y="3440942"/>
            <a:ext cx="1404832" cy="247412"/>
          </a:xfrm>
          <a:prstGeom prst="rightArrow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60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1241534C-A30A-B6C1-8C92-29DF7F1BDC9C}"/>
              </a:ext>
            </a:extLst>
          </p:cNvPr>
          <p:cNvSpPr txBox="1"/>
          <p:nvPr/>
        </p:nvSpPr>
        <p:spPr>
          <a:xfrm>
            <a:off x="1254676" y="7869055"/>
            <a:ext cx="4598310" cy="3590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3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Hydrogeochemical processes in middle Andaman</a:t>
            </a:r>
            <a:endParaRPr lang="en-IN" sz="1733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35883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074ED29-024D-F055-6DB5-9E47186E23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8319" y="0"/>
            <a:ext cx="7654637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3990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9DA9B7A-F0F3-7E5B-B62B-8A9712D908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8319" y="0"/>
            <a:ext cx="7654637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3126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426</TotalTime>
  <Words>94</Words>
  <Application>Microsoft Office PowerPoint</Application>
  <PresentationFormat>A4 Paper (210x297 mm)</PresentationFormat>
  <Paragraphs>11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pardeep ranga</dc:creator>
  <cp:lastModifiedBy>Pardeep Kumar</cp:lastModifiedBy>
  <cp:revision>18</cp:revision>
  <dcterms:created xsi:type="dcterms:W3CDTF">2023-05-24T16:30:10Z</dcterms:created>
  <dcterms:modified xsi:type="dcterms:W3CDTF">2025-04-23T19:32:46Z</dcterms:modified>
</cp:coreProperties>
</file>