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61" r:id="rId4"/>
    <p:sldId id="262" r:id="rId5"/>
    <p:sldId id="263" r:id="rId6"/>
    <p:sldId id="264" r:id="rId7"/>
    <p:sldId id="265" r:id="rId8"/>
    <p:sldId id="259" r:id="rId9"/>
    <p:sldId id="284" r:id="rId10"/>
    <p:sldId id="283" r:id="rId11"/>
    <p:sldId id="282" r:id="rId12"/>
    <p:sldId id="281" r:id="rId13"/>
    <p:sldId id="290" r:id="rId14"/>
    <p:sldId id="269" r:id="rId15"/>
    <p:sldId id="271" r:id="rId16"/>
    <p:sldId id="270" r:id="rId17"/>
    <p:sldId id="273" r:id="rId18"/>
    <p:sldId id="274" r:id="rId19"/>
    <p:sldId id="275" r:id="rId20"/>
    <p:sldId id="277" r:id="rId21"/>
    <p:sldId id="278" r:id="rId22"/>
    <p:sldId id="276" r:id="rId23"/>
    <p:sldId id="305" r:id="rId24"/>
    <p:sldId id="285" r:id="rId25"/>
    <p:sldId id="306" r:id="rId26"/>
    <p:sldId id="299" r:id="rId27"/>
    <p:sldId id="297" r:id="rId28"/>
    <p:sldId id="288" r:id="rId29"/>
    <p:sldId id="287" r:id="rId30"/>
    <p:sldId id="280" r:id="rId31"/>
    <p:sldId id="309" r:id="rId32"/>
    <p:sldId id="289" r:id="rId33"/>
    <p:sldId id="272" r:id="rId34"/>
    <p:sldId id="291" r:id="rId35"/>
    <p:sldId id="311" r:id="rId36"/>
    <p:sldId id="312" r:id="rId37"/>
    <p:sldId id="302" r:id="rId38"/>
    <p:sldId id="313" r:id="rId39"/>
    <p:sldId id="292" r:id="rId40"/>
    <p:sldId id="294" r:id="rId41"/>
    <p:sldId id="295" r:id="rId42"/>
    <p:sldId id="300" r:id="rId43"/>
    <p:sldId id="303" r:id="rId44"/>
    <p:sldId id="314" r:id="rId4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5C03"/>
    <a:srgbClr val="116A11"/>
    <a:srgbClr val="054393"/>
    <a:srgbClr val="BF792E"/>
    <a:srgbClr val="398AD3"/>
    <a:srgbClr val="DADFEA"/>
    <a:srgbClr val="FDF1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5" autoAdjust="0"/>
    <p:restoredTop sz="93599" autoAdjust="0"/>
  </p:normalViewPr>
  <p:slideViewPr>
    <p:cSldViewPr snapToGrid="0">
      <p:cViewPr>
        <p:scale>
          <a:sx n="72" d="100"/>
          <a:sy n="72" d="100"/>
        </p:scale>
        <p:origin x="634" y="59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0B4AE-38CE-481D-A2BB-07CD8A291AA4}" type="doc">
      <dgm:prSet loTypeId="urn:microsoft.com/office/officeart/2005/8/layout/hierarchy2" loCatId="hierarchy" qsTypeId="urn:microsoft.com/office/officeart/2005/8/quickstyle/simple1" qsCatId="simple" csTypeId="urn:microsoft.com/office/officeart/2005/8/colors/accent1_5" csCatId="accent1" phldr="1"/>
      <dgm:spPr/>
      <dgm:t>
        <a:bodyPr/>
        <a:lstStyle/>
        <a:p>
          <a:endParaRPr lang="zh-TW" altLang="en-US"/>
        </a:p>
      </dgm:t>
    </dgm:pt>
    <dgm:pt modelId="{9FA77970-C4A6-462E-86AA-3016FF0047E8}">
      <dgm:prSet phldrT="[文字]" custT="1"/>
      <dgm:spPr/>
      <dgm:t>
        <a:bodyPr/>
        <a:lstStyle/>
        <a:p>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Modeling approaches</a:t>
          </a:r>
          <a:endParaRPr lang="zh-TW" altLang="en-US" sz="2400" b="1" dirty="0">
            <a:solidFill>
              <a:schemeClr val="bg1"/>
            </a:solidFill>
            <a:latin typeface="Calibri" panose="020F0502020204030204" pitchFamily="34" charset="0"/>
            <a:cs typeface="Calibri" panose="020F0502020204030204" pitchFamily="34" charset="0"/>
          </a:endParaRPr>
        </a:p>
      </dgm:t>
    </dgm:pt>
    <dgm:pt modelId="{359C8DCE-A8FD-4FE3-ADD7-770D449D5936}" type="parTrans" cxnId="{52B5FD0A-8DA7-4627-9C72-087E3FE0D2A7}">
      <dgm:prSet/>
      <dgm:spPr/>
      <dgm:t>
        <a:bodyPr/>
        <a:lstStyle/>
        <a:p>
          <a:endParaRPr lang="zh-TW" altLang="en-US" sz="2400">
            <a:latin typeface="Calibri" panose="020F0502020204030204" pitchFamily="34" charset="0"/>
            <a:cs typeface="Calibri" panose="020F0502020204030204" pitchFamily="34" charset="0"/>
          </a:endParaRPr>
        </a:p>
      </dgm:t>
    </dgm:pt>
    <dgm:pt modelId="{8694D2C9-2CBD-42F1-988F-3789121CF08B}" type="sibTrans" cxnId="{52B5FD0A-8DA7-4627-9C72-087E3FE0D2A7}">
      <dgm:prSet/>
      <dgm:spPr/>
      <dgm:t>
        <a:bodyPr/>
        <a:lstStyle/>
        <a:p>
          <a:endParaRPr lang="zh-TW" altLang="en-US" sz="2400">
            <a:latin typeface="Calibri" panose="020F0502020204030204" pitchFamily="34" charset="0"/>
            <a:cs typeface="Calibri" panose="020F0502020204030204" pitchFamily="34" charset="0"/>
          </a:endParaRPr>
        </a:p>
      </dgm:t>
    </dgm:pt>
    <dgm:pt modelId="{C7F277DF-518A-4882-81D3-027172A9E226}">
      <dgm:prSet phldrT="[文字]" custT="1"/>
      <dgm:spPr/>
      <dgm: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Basin-based model</a:t>
          </a:r>
          <a:r>
            <a:rPr lang="en-US" altLang="zh-TW" sz="2400" dirty="0">
              <a:latin typeface="Calibri" panose="020F0502020204030204" pitchFamily="34" charset="0"/>
              <a:ea typeface="Calibri" panose="020F0502020204030204" pitchFamily="34" charset="0"/>
              <a:cs typeface="Calibri" panose="020F0502020204030204" pitchFamily="34" charset="0"/>
            </a:rPr>
            <a:t> </a:t>
          </a:r>
          <a:endParaRPr lang="zh-TW" altLang="en-US" sz="2400" dirty="0">
            <a:latin typeface="Calibri" panose="020F0502020204030204" pitchFamily="34" charset="0"/>
            <a:cs typeface="Calibri" panose="020F0502020204030204" pitchFamily="34" charset="0"/>
          </a:endParaRPr>
        </a:p>
      </dgm:t>
    </dgm:pt>
    <dgm:pt modelId="{E8021C18-BE63-4CF1-88E3-89B40F1843B0}" type="parTrans" cxnId="{6148EEBE-31A8-45A6-A9E9-9FC57297030F}">
      <dgm:prSet custT="1"/>
      <dgm:spPr/>
      <dgm:t>
        <a:bodyPr/>
        <a:lstStyle/>
        <a:p>
          <a:endParaRPr lang="zh-TW" altLang="en-US" sz="2400">
            <a:latin typeface="Calibri" panose="020F0502020204030204" pitchFamily="34" charset="0"/>
            <a:cs typeface="Calibri" panose="020F0502020204030204" pitchFamily="34" charset="0"/>
          </a:endParaRPr>
        </a:p>
      </dgm:t>
    </dgm:pt>
    <dgm:pt modelId="{DBB2F9ED-1FF6-4E24-BAF3-351D61B22CFB}" type="sibTrans" cxnId="{6148EEBE-31A8-45A6-A9E9-9FC57297030F}">
      <dgm:prSet/>
      <dgm:spPr/>
      <dgm:t>
        <a:bodyPr/>
        <a:lstStyle/>
        <a:p>
          <a:endParaRPr lang="zh-TW" altLang="en-US" sz="2400">
            <a:latin typeface="Calibri" panose="020F0502020204030204" pitchFamily="34" charset="0"/>
            <a:cs typeface="Calibri" panose="020F0502020204030204" pitchFamily="34" charset="0"/>
          </a:endParaRPr>
        </a:p>
      </dgm:t>
    </dgm:pt>
    <dgm:pt modelId="{1AFE1096-181C-4404-B97D-2BDAF8C01277}">
      <dgm:prSet phldrT="[文字]" custT="1"/>
      <dgm:spPr/>
      <dgm: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Grid-based models</a:t>
          </a:r>
          <a:endParaRPr lang="zh-TW" altLang="en-US" sz="2400" dirty="0">
            <a:latin typeface="Calibri" panose="020F0502020204030204" pitchFamily="34" charset="0"/>
            <a:cs typeface="Calibri" panose="020F0502020204030204" pitchFamily="34" charset="0"/>
          </a:endParaRPr>
        </a:p>
      </dgm:t>
    </dgm:pt>
    <dgm:pt modelId="{1BA2D5E3-B859-4BA3-BD86-9E69B981051E}" type="parTrans" cxnId="{8A6B9A6D-8F28-4EDB-BF98-F4B075AD30B9}">
      <dgm:prSet custT="1"/>
      <dgm:spPr/>
      <dgm:t>
        <a:bodyPr/>
        <a:lstStyle/>
        <a:p>
          <a:endParaRPr lang="zh-TW" altLang="en-US" sz="2400">
            <a:latin typeface="Calibri" panose="020F0502020204030204" pitchFamily="34" charset="0"/>
            <a:cs typeface="Calibri" panose="020F0502020204030204" pitchFamily="34" charset="0"/>
          </a:endParaRPr>
        </a:p>
      </dgm:t>
    </dgm:pt>
    <dgm:pt modelId="{3143FF38-7166-4394-A0F5-291D3D9F5459}" type="sibTrans" cxnId="{8A6B9A6D-8F28-4EDB-BF98-F4B075AD30B9}">
      <dgm:prSet/>
      <dgm:spPr/>
      <dgm:t>
        <a:bodyPr/>
        <a:lstStyle/>
        <a:p>
          <a:endParaRPr lang="zh-TW" altLang="en-US" sz="2400">
            <a:latin typeface="Calibri" panose="020F0502020204030204" pitchFamily="34" charset="0"/>
            <a:cs typeface="Calibri" panose="020F0502020204030204" pitchFamily="34" charset="0"/>
          </a:endParaRPr>
        </a:p>
      </dgm:t>
    </dgm:pt>
    <dgm:pt modelId="{0B67A733-95DF-4306-AEE2-F852019D8A24}" type="pres">
      <dgm:prSet presAssocID="{05E0B4AE-38CE-481D-A2BB-07CD8A291AA4}" presName="diagram" presStyleCnt="0">
        <dgm:presLayoutVars>
          <dgm:chPref val="1"/>
          <dgm:dir/>
          <dgm:animOne val="branch"/>
          <dgm:animLvl val="lvl"/>
          <dgm:resizeHandles val="exact"/>
        </dgm:presLayoutVars>
      </dgm:prSet>
      <dgm:spPr/>
    </dgm:pt>
    <dgm:pt modelId="{472F3A80-C432-4AD0-874E-BA12E6F2F097}" type="pres">
      <dgm:prSet presAssocID="{9FA77970-C4A6-462E-86AA-3016FF0047E8}" presName="root1" presStyleCnt="0"/>
      <dgm:spPr/>
    </dgm:pt>
    <dgm:pt modelId="{EF16A4F5-4EF2-4B6D-9F22-EEFBB2DC6A3B}" type="pres">
      <dgm:prSet presAssocID="{9FA77970-C4A6-462E-86AA-3016FF0047E8}" presName="LevelOneTextNode" presStyleLbl="node0" presStyleIdx="0" presStyleCnt="1" custScaleX="134897">
        <dgm:presLayoutVars>
          <dgm:chPref val="3"/>
        </dgm:presLayoutVars>
      </dgm:prSet>
      <dgm:spPr/>
    </dgm:pt>
    <dgm:pt modelId="{15C4BC56-B1F1-4B0E-8BCA-6334A5B916A1}" type="pres">
      <dgm:prSet presAssocID="{9FA77970-C4A6-462E-86AA-3016FF0047E8}" presName="level2hierChild" presStyleCnt="0"/>
      <dgm:spPr/>
    </dgm:pt>
    <dgm:pt modelId="{A9293F99-B321-49D6-81A1-CD9823574BCA}" type="pres">
      <dgm:prSet presAssocID="{E8021C18-BE63-4CF1-88E3-89B40F1843B0}" presName="conn2-1" presStyleLbl="parChTrans1D2" presStyleIdx="0" presStyleCnt="2"/>
      <dgm:spPr/>
    </dgm:pt>
    <dgm:pt modelId="{6CA834AF-FBFC-4520-AEEB-B8D223FF7364}" type="pres">
      <dgm:prSet presAssocID="{E8021C18-BE63-4CF1-88E3-89B40F1843B0}" presName="connTx" presStyleLbl="parChTrans1D2" presStyleIdx="0" presStyleCnt="2"/>
      <dgm:spPr/>
    </dgm:pt>
    <dgm:pt modelId="{EEB23ED6-9AB2-477E-ACD4-3CA6776D4BCF}" type="pres">
      <dgm:prSet presAssocID="{C7F277DF-518A-4882-81D3-027172A9E226}" presName="root2" presStyleCnt="0"/>
      <dgm:spPr/>
    </dgm:pt>
    <dgm:pt modelId="{6F606C76-C3E7-4B74-91A6-E1F6FE6070E8}" type="pres">
      <dgm:prSet presAssocID="{C7F277DF-518A-4882-81D3-027172A9E226}" presName="LevelTwoTextNode" presStyleLbl="node2" presStyleIdx="0" presStyleCnt="2" custScaleX="385842">
        <dgm:presLayoutVars>
          <dgm:chPref val="3"/>
        </dgm:presLayoutVars>
      </dgm:prSet>
      <dgm:spPr/>
    </dgm:pt>
    <dgm:pt modelId="{E6760329-FDF0-4D27-A4F4-034FDE06EF14}" type="pres">
      <dgm:prSet presAssocID="{C7F277DF-518A-4882-81D3-027172A9E226}" presName="level3hierChild" presStyleCnt="0"/>
      <dgm:spPr/>
    </dgm:pt>
    <dgm:pt modelId="{A590C553-2EC8-41CC-A97A-3C81F82F304F}" type="pres">
      <dgm:prSet presAssocID="{1BA2D5E3-B859-4BA3-BD86-9E69B981051E}" presName="conn2-1" presStyleLbl="parChTrans1D2" presStyleIdx="1" presStyleCnt="2"/>
      <dgm:spPr/>
    </dgm:pt>
    <dgm:pt modelId="{58BB4274-EF54-4CC5-AD83-493F8B61EA63}" type="pres">
      <dgm:prSet presAssocID="{1BA2D5E3-B859-4BA3-BD86-9E69B981051E}" presName="connTx" presStyleLbl="parChTrans1D2" presStyleIdx="1" presStyleCnt="2"/>
      <dgm:spPr/>
    </dgm:pt>
    <dgm:pt modelId="{31387EFE-C750-44CD-9181-50E33ABA273B}" type="pres">
      <dgm:prSet presAssocID="{1AFE1096-181C-4404-B97D-2BDAF8C01277}" presName="root2" presStyleCnt="0"/>
      <dgm:spPr/>
    </dgm:pt>
    <dgm:pt modelId="{015D08D1-F339-45A6-952F-8612F41E8DA8}" type="pres">
      <dgm:prSet presAssocID="{1AFE1096-181C-4404-B97D-2BDAF8C01277}" presName="LevelTwoTextNode" presStyleLbl="node2" presStyleIdx="1" presStyleCnt="2" custScaleX="385842">
        <dgm:presLayoutVars>
          <dgm:chPref val="3"/>
        </dgm:presLayoutVars>
      </dgm:prSet>
      <dgm:spPr/>
    </dgm:pt>
    <dgm:pt modelId="{7B8872D5-C19A-4E29-9DD0-92E2F9B6D258}" type="pres">
      <dgm:prSet presAssocID="{1AFE1096-181C-4404-B97D-2BDAF8C01277}" presName="level3hierChild" presStyleCnt="0"/>
      <dgm:spPr/>
    </dgm:pt>
  </dgm:ptLst>
  <dgm:cxnLst>
    <dgm:cxn modelId="{52B5FD0A-8DA7-4627-9C72-087E3FE0D2A7}" srcId="{05E0B4AE-38CE-481D-A2BB-07CD8A291AA4}" destId="{9FA77970-C4A6-462E-86AA-3016FF0047E8}" srcOrd="0" destOrd="0" parTransId="{359C8DCE-A8FD-4FE3-ADD7-770D449D5936}" sibTransId="{8694D2C9-2CBD-42F1-988F-3789121CF08B}"/>
    <dgm:cxn modelId="{7A21456C-A679-4DC9-9E0F-EE2AEB018125}" type="presOf" srcId="{E8021C18-BE63-4CF1-88E3-89B40F1843B0}" destId="{6CA834AF-FBFC-4520-AEEB-B8D223FF7364}" srcOrd="1" destOrd="0" presId="urn:microsoft.com/office/officeart/2005/8/layout/hierarchy2"/>
    <dgm:cxn modelId="{8A6B9A6D-8F28-4EDB-BF98-F4B075AD30B9}" srcId="{9FA77970-C4A6-462E-86AA-3016FF0047E8}" destId="{1AFE1096-181C-4404-B97D-2BDAF8C01277}" srcOrd="1" destOrd="0" parTransId="{1BA2D5E3-B859-4BA3-BD86-9E69B981051E}" sibTransId="{3143FF38-7166-4394-A0F5-291D3D9F5459}"/>
    <dgm:cxn modelId="{5E062C73-7B49-4FBE-A995-4E10BF61CDA7}" type="presOf" srcId="{05E0B4AE-38CE-481D-A2BB-07CD8A291AA4}" destId="{0B67A733-95DF-4306-AEE2-F852019D8A24}" srcOrd="0" destOrd="0" presId="urn:microsoft.com/office/officeart/2005/8/layout/hierarchy2"/>
    <dgm:cxn modelId="{7E694D76-0EE1-483A-9F24-EF231CFBD9C2}" type="presOf" srcId="{1BA2D5E3-B859-4BA3-BD86-9E69B981051E}" destId="{A590C553-2EC8-41CC-A97A-3C81F82F304F}" srcOrd="0" destOrd="0" presId="urn:microsoft.com/office/officeart/2005/8/layout/hierarchy2"/>
    <dgm:cxn modelId="{BD1A5158-628E-4AEE-9FD1-D78732BFF7AD}" type="presOf" srcId="{C7F277DF-518A-4882-81D3-027172A9E226}" destId="{6F606C76-C3E7-4B74-91A6-E1F6FE6070E8}" srcOrd="0" destOrd="0" presId="urn:microsoft.com/office/officeart/2005/8/layout/hierarchy2"/>
    <dgm:cxn modelId="{AF902B81-87F8-41A6-A09B-09BBC862BCE1}" type="presOf" srcId="{1AFE1096-181C-4404-B97D-2BDAF8C01277}" destId="{015D08D1-F339-45A6-952F-8612F41E8DA8}" srcOrd="0" destOrd="0" presId="urn:microsoft.com/office/officeart/2005/8/layout/hierarchy2"/>
    <dgm:cxn modelId="{7A63A6AA-BF5C-4835-A047-68B7817F2FC2}" type="presOf" srcId="{E8021C18-BE63-4CF1-88E3-89B40F1843B0}" destId="{A9293F99-B321-49D6-81A1-CD9823574BCA}" srcOrd="0" destOrd="0" presId="urn:microsoft.com/office/officeart/2005/8/layout/hierarchy2"/>
    <dgm:cxn modelId="{6148EEBE-31A8-45A6-A9E9-9FC57297030F}" srcId="{9FA77970-C4A6-462E-86AA-3016FF0047E8}" destId="{C7F277DF-518A-4882-81D3-027172A9E226}" srcOrd="0" destOrd="0" parTransId="{E8021C18-BE63-4CF1-88E3-89B40F1843B0}" sibTransId="{DBB2F9ED-1FF6-4E24-BAF3-351D61B22CFB}"/>
    <dgm:cxn modelId="{7B2C45FA-1DA6-434B-8AEF-7514F7E1890F}" type="presOf" srcId="{9FA77970-C4A6-462E-86AA-3016FF0047E8}" destId="{EF16A4F5-4EF2-4B6D-9F22-EEFBB2DC6A3B}" srcOrd="0" destOrd="0" presId="urn:microsoft.com/office/officeart/2005/8/layout/hierarchy2"/>
    <dgm:cxn modelId="{F6079EFA-4D6E-4A89-96CD-1DEB089ADF89}" type="presOf" srcId="{1BA2D5E3-B859-4BA3-BD86-9E69B981051E}" destId="{58BB4274-EF54-4CC5-AD83-493F8B61EA63}" srcOrd="1" destOrd="0" presId="urn:microsoft.com/office/officeart/2005/8/layout/hierarchy2"/>
    <dgm:cxn modelId="{F4611291-17EA-4366-857B-539147047C26}" type="presParOf" srcId="{0B67A733-95DF-4306-AEE2-F852019D8A24}" destId="{472F3A80-C432-4AD0-874E-BA12E6F2F097}" srcOrd="0" destOrd="0" presId="urn:microsoft.com/office/officeart/2005/8/layout/hierarchy2"/>
    <dgm:cxn modelId="{484F622B-5689-4AE8-9658-04DB9F8D2EA8}" type="presParOf" srcId="{472F3A80-C432-4AD0-874E-BA12E6F2F097}" destId="{EF16A4F5-4EF2-4B6D-9F22-EEFBB2DC6A3B}" srcOrd="0" destOrd="0" presId="urn:microsoft.com/office/officeart/2005/8/layout/hierarchy2"/>
    <dgm:cxn modelId="{C8C465E7-1035-4BAD-BF19-49F25BDEFE40}" type="presParOf" srcId="{472F3A80-C432-4AD0-874E-BA12E6F2F097}" destId="{15C4BC56-B1F1-4B0E-8BCA-6334A5B916A1}" srcOrd="1" destOrd="0" presId="urn:microsoft.com/office/officeart/2005/8/layout/hierarchy2"/>
    <dgm:cxn modelId="{27A013C9-0195-4194-8F61-40DFB3BF36FA}" type="presParOf" srcId="{15C4BC56-B1F1-4B0E-8BCA-6334A5B916A1}" destId="{A9293F99-B321-49D6-81A1-CD9823574BCA}" srcOrd="0" destOrd="0" presId="urn:microsoft.com/office/officeart/2005/8/layout/hierarchy2"/>
    <dgm:cxn modelId="{9BEA6957-8BE1-4880-ADC9-7BE26568FF7D}" type="presParOf" srcId="{A9293F99-B321-49D6-81A1-CD9823574BCA}" destId="{6CA834AF-FBFC-4520-AEEB-B8D223FF7364}" srcOrd="0" destOrd="0" presId="urn:microsoft.com/office/officeart/2005/8/layout/hierarchy2"/>
    <dgm:cxn modelId="{42501F8A-C8F3-4584-AC91-277CB1DC4DD3}" type="presParOf" srcId="{15C4BC56-B1F1-4B0E-8BCA-6334A5B916A1}" destId="{EEB23ED6-9AB2-477E-ACD4-3CA6776D4BCF}" srcOrd="1" destOrd="0" presId="urn:microsoft.com/office/officeart/2005/8/layout/hierarchy2"/>
    <dgm:cxn modelId="{FFD155D7-CA6F-498A-A7A6-FE4E5F31588E}" type="presParOf" srcId="{EEB23ED6-9AB2-477E-ACD4-3CA6776D4BCF}" destId="{6F606C76-C3E7-4B74-91A6-E1F6FE6070E8}" srcOrd="0" destOrd="0" presId="urn:microsoft.com/office/officeart/2005/8/layout/hierarchy2"/>
    <dgm:cxn modelId="{49F64EEE-155E-46FE-B9A7-97B85FB90801}" type="presParOf" srcId="{EEB23ED6-9AB2-477E-ACD4-3CA6776D4BCF}" destId="{E6760329-FDF0-4D27-A4F4-034FDE06EF14}" srcOrd="1" destOrd="0" presId="urn:microsoft.com/office/officeart/2005/8/layout/hierarchy2"/>
    <dgm:cxn modelId="{8BCD7BCA-B74A-4C8A-A013-7207C5620139}" type="presParOf" srcId="{15C4BC56-B1F1-4B0E-8BCA-6334A5B916A1}" destId="{A590C553-2EC8-41CC-A97A-3C81F82F304F}" srcOrd="2" destOrd="0" presId="urn:microsoft.com/office/officeart/2005/8/layout/hierarchy2"/>
    <dgm:cxn modelId="{8D83E43F-3D48-4486-AFEA-A9B6CCC83CD1}" type="presParOf" srcId="{A590C553-2EC8-41CC-A97A-3C81F82F304F}" destId="{58BB4274-EF54-4CC5-AD83-493F8B61EA63}" srcOrd="0" destOrd="0" presId="urn:microsoft.com/office/officeart/2005/8/layout/hierarchy2"/>
    <dgm:cxn modelId="{A0F22975-880B-42DF-97D8-6706A59F936C}" type="presParOf" srcId="{15C4BC56-B1F1-4B0E-8BCA-6334A5B916A1}" destId="{31387EFE-C750-44CD-9181-50E33ABA273B}" srcOrd="3" destOrd="0" presId="urn:microsoft.com/office/officeart/2005/8/layout/hierarchy2"/>
    <dgm:cxn modelId="{DF134FE8-86E6-481A-AB9C-8CCCE7A2DCA2}" type="presParOf" srcId="{31387EFE-C750-44CD-9181-50E33ABA273B}" destId="{015D08D1-F339-45A6-952F-8612F41E8DA8}" srcOrd="0" destOrd="0" presId="urn:microsoft.com/office/officeart/2005/8/layout/hierarchy2"/>
    <dgm:cxn modelId="{B2CF6652-6A46-4CE4-ABDA-B1E8E25BFDB0}" type="presParOf" srcId="{31387EFE-C750-44CD-9181-50E33ABA273B}" destId="{7B8872D5-C19A-4E29-9DD0-92E2F9B6D25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0B4AE-38CE-481D-A2BB-07CD8A291AA4}" type="doc">
      <dgm:prSet loTypeId="urn:microsoft.com/office/officeart/2005/8/layout/hierarchy2" loCatId="hierarchy" qsTypeId="urn:microsoft.com/office/officeart/2005/8/quickstyle/simple1" qsCatId="simple" csTypeId="urn:microsoft.com/office/officeart/2005/8/colors/accent1_5" csCatId="accent1" phldr="1"/>
      <dgm:spPr/>
      <dgm:t>
        <a:bodyPr/>
        <a:lstStyle/>
        <a:p>
          <a:endParaRPr lang="zh-TW" altLang="en-US"/>
        </a:p>
      </dgm:t>
    </dgm:pt>
    <dgm:pt modelId="{9FA77970-C4A6-462E-86AA-3016FF0047E8}">
      <dgm:prSet phldrT="[文字]" custT="1"/>
      <dgm:spPr/>
      <dgm:t>
        <a:bodyPr/>
        <a:lstStyle/>
        <a:p>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Modeling approaches</a:t>
          </a:r>
          <a:endParaRPr lang="zh-TW" altLang="en-US" sz="2400" b="1" dirty="0">
            <a:solidFill>
              <a:schemeClr val="bg1"/>
            </a:solidFill>
            <a:latin typeface="Calibri" panose="020F0502020204030204" pitchFamily="34" charset="0"/>
            <a:cs typeface="Calibri" panose="020F0502020204030204" pitchFamily="34" charset="0"/>
          </a:endParaRPr>
        </a:p>
      </dgm:t>
    </dgm:pt>
    <dgm:pt modelId="{359C8DCE-A8FD-4FE3-ADD7-770D449D5936}" type="parTrans" cxnId="{52B5FD0A-8DA7-4627-9C72-087E3FE0D2A7}">
      <dgm:prSet/>
      <dgm:spPr/>
      <dgm:t>
        <a:bodyPr/>
        <a:lstStyle/>
        <a:p>
          <a:endParaRPr lang="zh-TW" altLang="en-US" sz="2400">
            <a:latin typeface="Calibri" panose="020F0502020204030204" pitchFamily="34" charset="0"/>
            <a:cs typeface="Calibri" panose="020F0502020204030204" pitchFamily="34" charset="0"/>
          </a:endParaRPr>
        </a:p>
      </dgm:t>
    </dgm:pt>
    <dgm:pt modelId="{8694D2C9-2CBD-42F1-988F-3789121CF08B}" type="sibTrans" cxnId="{52B5FD0A-8DA7-4627-9C72-087E3FE0D2A7}">
      <dgm:prSet/>
      <dgm:spPr/>
      <dgm:t>
        <a:bodyPr/>
        <a:lstStyle/>
        <a:p>
          <a:endParaRPr lang="zh-TW" altLang="en-US" sz="2400">
            <a:latin typeface="Calibri" panose="020F0502020204030204" pitchFamily="34" charset="0"/>
            <a:cs typeface="Calibri" panose="020F0502020204030204" pitchFamily="34" charset="0"/>
          </a:endParaRPr>
        </a:p>
      </dgm:t>
    </dgm:pt>
    <dgm:pt modelId="{C7F277DF-518A-4882-81D3-027172A9E226}">
      <dgm:prSet phldrT="[文字]" custT="1"/>
      <dgm:spPr/>
      <dgm: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Global model for whole basin</a:t>
          </a:r>
          <a:r>
            <a:rPr lang="en-US" altLang="zh-TW" sz="2400" dirty="0">
              <a:latin typeface="Calibri" panose="020F0502020204030204" pitchFamily="34" charset="0"/>
              <a:ea typeface="Calibri" panose="020F0502020204030204" pitchFamily="34" charset="0"/>
              <a:cs typeface="Calibri" panose="020F0502020204030204" pitchFamily="34" charset="0"/>
            </a:rPr>
            <a:t> </a:t>
          </a:r>
          <a:endParaRPr lang="zh-TW" altLang="en-US" sz="2400" dirty="0">
            <a:latin typeface="Calibri" panose="020F0502020204030204" pitchFamily="34" charset="0"/>
            <a:cs typeface="Calibri" panose="020F0502020204030204" pitchFamily="34" charset="0"/>
          </a:endParaRPr>
        </a:p>
      </dgm:t>
    </dgm:pt>
    <dgm:pt modelId="{E8021C18-BE63-4CF1-88E3-89B40F1843B0}" type="parTrans" cxnId="{6148EEBE-31A8-45A6-A9E9-9FC57297030F}">
      <dgm:prSet custT="1"/>
      <dgm:spPr/>
      <dgm:t>
        <a:bodyPr/>
        <a:lstStyle/>
        <a:p>
          <a:endParaRPr lang="zh-TW" altLang="en-US" sz="2400">
            <a:latin typeface="Calibri" panose="020F0502020204030204" pitchFamily="34" charset="0"/>
            <a:cs typeface="Calibri" panose="020F0502020204030204" pitchFamily="34" charset="0"/>
          </a:endParaRPr>
        </a:p>
      </dgm:t>
    </dgm:pt>
    <dgm:pt modelId="{DBB2F9ED-1FF6-4E24-BAF3-351D61B22CFB}" type="sibTrans" cxnId="{6148EEBE-31A8-45A6-A9E9-9FC57297030F}">
      <dgm:prSet/>
      <dgm:spPr/>
      <dgm:t>
        <a:bodyPr/>
        <a:lstStyle/>
        <a:p>
          <a:endParaRPr lang="zh-TW" altLang="en-US" sz="2400">
            <a:latin typeface="Calibri" panose="020F0502020204030204" pitchFamily="34" charset="0"/>
            <a:cs typeface="Calibri" panose="020F0502020204030204" pitchFamily="34" charset="0"/>
          </a:endParaRPr>
        </a:p>
      </dgm:t>
    </dgm:pt>
    <dgm:pt modelId="{1AFE1096-181C-4404-B97D-2BDAF8C01277}">
      <dgm:prSet phldrT="[文字]" custT="1"/>
      <dgm:spPr/>
      <dgm: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Individual models for each grids</a:t>
          </a:r>
          <a:endParaRPr lang="zh-TW" altLang="en-US" sz="2400" dirty="0">
            <a:latin typeface="Calibri" panose="020F0502020204030204" pitchFamily="34" charset="0"/>
            <a:cs typeface="Calibri" panose="020F0502020204030204" pitchFamily="34" charset="0"/>
          </a:endParaRPr>
        </a:p>
      </dgm:t>
    </dgm:pt>
    <dgm:pt modelId="{1BA2D5E3-B859-4BA3-BD86-9E69B981051E}" type="parTrans" cxnId="{8A6B9A6D-8F28-4EDB-BF98-F4B075AD30B9}">
      <dgm:prSet custT="1"/>
      <dgm:spPr/>
      <dgm:t>
        <a:bodyPr/>
        <a:lstStyle/>
        <a:p>
          <a:endParaRPr lang="zh-TW" altLang="en-US" sz="2400">
            <a:latin typeface="Calibri" panose="020F0502020204030204" pitchFamily="34" charset="0"/>
            <a:cs typeface="Calibri" panose="020F0502020204030204" pitchFamily="34" charset="0"/>
          </a:endParaRPr>
        </a:p>
      </dgm:t>
    </dgm:pt>
    <dgm:pt modelId="{3143FF38-7166-4394-A0F5-291D3D9F5459}" type="sibTrans" cxnId="{8A6B9A6D-8F28-4EDB-BF98-F4B075AD30B9}">
      <dgm:prSet/>
      <dgm:spPr/>
      <dgm:t>
        <a:bodyPr/>
        <a:lstStyle/>
        <a:p>
          <a:endParaRPr lang="zh-TW" altLang="en-US" sz="2400">
            <a:latin typeface="Calibri" panose="020F0502020204030204" pitchFamily="34" charset="0"/>
            <a:cs typeface="Calibri" panose="020F0502020204030204" pitchFamily="34" charset="0"/>
          </a:endParaRPr>
        </a:p>
      </dgm:t>
    </dgm:pt>
    <dgm:pt modelId="{E28A629C-A1CA-4229-8734-E4CBE0F07758}">
      <dgm:prSet phldrT="[文字]" custT="1"/>
      <dgm:spPr/>
      <dgm:t>
        <a:bodyPr/>
        <a:lstStyle/>
        <a:p>
          <a:r>
            <a:rPr lang="en-US" altLang="zh-TW" sz="2400" dirty="0">
              <a:latin typeface="Calibri" panose="020F0502020204030204" pitchFamily="34" charset="0"/>
              <a:cs typeface="Calibri" panose="020F0502020204030204" pitchFamily="34" charset="0"/>
            </a:rPr>
            <a:t>Sensitivity analysis</a:t>
          </a:r>
          <a:endParaRPr lang="zh-TW" altLang="en-US" sz="2400" dirty="0">
            <a:latin typeface="Calibri" panose="020F0502020204030204" pitchFamily="34" charset="0"/>
            <a:cs typeface="Calibri" panose="020F0502020204030204" pitchFamily="34" charset="0"/>
          </a:endParaRPr>
        </a:p>
      </dgm:t>
    </dgm:pt>
    <dgm:pt modelId="{FE35B8E0-DCC5-409D-AE84-AA818CA03953}" type="parTrans" cxnId="{60737753-AAC1-4ED9-AB6F-7C7C3EA0AAA4}">
      <dgm:prSet/>
      <dgm:spPr/>
      <dgm:t>
        <a:bodyPr/>
        <a:lstStyle/>
        <a:p>
          <a:endParaRPr lang="zh-TW" altLang="en-US"/>
        </a:p>
      </dgm:t>
    </dgm:pt>
    <dgm:pt modelId="{7C76854E-C3E5-4951-B7DA-B349D5D9661C}" type="sibTrans" cxnId="{60737753-AAC1-4ED9-AB6F-7C7C3EA0AAA4}">
      <dgm:prSet/>
      <dgm:spPr/>
      <dgm:t>
        <a:bodyPr/>
        <a:lstStyle/>
        <a:p>
          <a:endParaRPr lang="zh-TW" altLang="en-US"/>
        </a:p>
      </dgm:t>
    </dgm:pt>
    <dgm:pt modelId="{AC6A2DCA-76ED-4FF9-8222-056989FE47B1}">
      <dgm:prSet phldrT="[文字]" custT="1"/>
      <dgm:spPr/>
      <dgm:t>
        <a:bodyPr/>
        <a:lstStyle/>
        <a:p>
          <a:r>
            <a:rPr lang="en-US" altLang="zh-TW" sz="2400" dirty="0">
              <a:latin typeface="Calibri" panose="020F0502020204030204" pitchFamily="34" charset="0"/>
              <a:cs typeface="Calibri" panose="020F0502020204030204" pitchFamily="34" charset="0"/>
            </a:rPr>
            <a:t>All data</a:t>
          </a:r>
          <a:endParaRPr lang="zh-TW" altLang="en-US" sz="2400" dirty="0">
            <a:latin typeface="Calibri" panose="020F0502020204030204" pitchFamily="34" charset="0"/>
            <a:cs typeface="Calibri" panose="020F0502020204030204" pitchFamily="34" charset="0"/>
          </a:endParaRPr>
        </a:p>
      </dgm:t>
    </dgm:pt>
    <dgm:pt modelId="{C9C494B6-9835-43BB-8C39-F5866950B9F5}" type="parTrans" cxnId="{AFD42CD3-1C97-4EEB-B24F-2E33937535B1}">
      <dgm:prSet/>
      <dgm:spPr/>
      <dgm:t>
        <a:bodyPr/>
        <a:lstStyle/>
        <a:p>
          <a:endParaRPr lang="zh-TW" altLang="en-US"/>
        </a:p>
      </dgm:t>
    </dgm:pt>
    <dgm:pt modelId="{C5C81141-1595-4BE3-99DD-A5B3B6566E7F}" type="sibTrans" cxnId="{AFD42CD3-1C97-4EEB-B24F-2E33937535B1}">
      <dgm:prSet/>
      <dgm:spPr/>
      <dgm:t>
        <a:bodyPr/>
        <a:lstStyle/>
        <a:p>
          <a:endParaRPr lang="zh-TW" altLang="en-US"/>
        </a:p>
      </dgm:t>
    </dgm:pt>
    <dgm:pt modelId="{D8AFD301-D97D-4785-804A-250210D384B0}">
      <dgm:prSet phldrT="[文字]" custT="1"/>
      <dgm:spPr/>
      <dgm:t>
        <a:bodyPr/>
        <a:lstStyle/>
        <a:p>
          <a:r>
            <a:rPr lang="en-US" altLang="zh-TW" sz="2400" dirty="0">
              <a:latin typeface="Calibri" panose="020F0502020204030204" pitchFamily="34" charset="0"/>
              <a:cs typeface="Calibri" panose="020F0502020204030204" pitchFamily="34" charset="0"/>
            </a:rPr>
            <a:t>Wet season</a:t>
          </a:r>
          <a:endParaRPr lang="zh-TW" altLang="en-US" sz="2400" dirty="0">
            <a:latin typeface="Calibri" panose="020F0502020204030204" pitchFamily="34" charset="0"/>
            <a:cs typeface="Calibri" panose="020F0502020204030204" pitchFamily="34" charset="0"/>
          </a:endParaRPr>
        </a:p>
      </dgm:t>
    </dgm:pt>
    <dgm:pt modelId="{6ED01EEF-8519-4AB8-A95E-A9DAC2E3C7DD}" type="parTrans" cxnId="{21A5302C-6998-41C9-B09D-800D84B3E6B0}">
      <dgm:prSet/>
      <dgm:spPr/>
      <dgm:t>
        <a:bodyPr/>
        <a:lstStyle/>
        <a:p>
          <a:endParaRPr lang="zh-TW" altLang="en-US"/>
        </a:p>
      </dgm:t>
    </dgm:pt>
    <dgm:pt modelId="{9B14BA26-BD19-453D-8514-9E700FC086F8}" type="sibTrans" cxnId="{21A5302C-6998-41C9-B09D-800D84B3E6B0}">
      <dgm:prSet/>
      <dgm:spPr/>
      <dgm:t>
        <a:bodyPr/>
        <a:lstStyle/>
        <a:p>
          <a:endParaRPr lang="zh-TW" altLang="en-US"/>
        </a:p>
      </dgm:t>
    </dgm:pt>
    <dgm:pt modelId="{568F1E2B-A8BD-46FE-8929-FED6E409473D}">
      <dgm:prSet phldrT="[文字]" custT="1"/>
      <dgm:spPr/>
      <dgm:t>
        <a:bodyPr/>
        <a:lstStyle/>
        <a:p>
          <a:r>
            <a:rPr lang="en-US" altLang="zh-TW" sz="2400" dirty="0">
              <a:latin typeface="Calibri" panose="020F0502020204030204" pitchFamily="34" charset="0"/>
              <a:cs typeface="Calibri" panose="020F0502020204030204" pitchFamily="34" charset="0"/>
            </a:rPr>
            <a:t>Dry season</a:t>
          </a:r>
          <a:endParaRPr lang="zh-TW" altLang="en-US" sz="2400" dirty="0">
            <a:latin typeface="Calibri" panose="020F0502020204030204" pitchFamily="34" charset="0"/>
            <a:cs typeface="Calibri" panose="020F0502020204030204" pitchFamily="34" charset="0"/>
          </a:endParaRPr>
        </a:p>
      </dgm:t>
    </dgm:pt>
    <dgm:pt modelId="{1A8AD559-D1B7-41A5-85A1-0AE92748ADAB}" type="parTrans" cxnId="{DD988C44-6CD5-4E1D-BC28-FED30DEDAEEE}">
      <dgm:prSet/>
      <dgm:spPr/>
      <dgm:t>
        <a:bodyPr/>
        <a:lstStyle/>
        <a:p>
          <a:endParaRPr lang="zh-TW" altLang="en-US"/>
        </a:p>
      </dgm:t>
    </dgm:pt>
    <dgm:pt modelId="{BDDC83F8-57A8-4E58-BB05-F04F336EC23F}" type="sibTrans" cxnId="{DD988C44-6CD5-4E1D-BC28-FED30DEDAEEE}">
      <dgm:prSet/>
      <dgm:spPr/>
      <dgm:t>
        <a:bodyPr/>
        <a:lstStyle/>
        <a:p>
          <a:endParaRPr lang="zh-TW" altLang="en-US"/>
        </a:p>
      </dgm:t>
    </dgm:pt>
    <dgm:pt modelId="{5573EF1B-055E-466A-B066-0E4C17B4C106}">
      <dgm:prSet phldrT="[文字]" custT="1"/>
      <dgm:spPr/>
      <dgm:t>
        <a:bodyPr/>
        <a:lstStyle/>
        <a:p>
          <a:r>
            <a:rPr lang="en-US" altLang="zh-TW" sz="2400" dirty="0">
              <a:latin typeface="Calibri" panose="020F0502020204030204" pitchFamily="34" charset="0"/>
              <a:cs typeface="Calibri" panose="020F0502020204030204" pitchFamily="34" charset="0"/>
            </a:rPr>
            <a:t>Sensitivity analysis</a:t>
          </a:r>
          <a:endParaRPr lang="zh-TW" altLang="en-US" sz="2400" dirty="0">
            <a:latin typeface="Calibri" panose="020F0502020204030204" pitchFamily="34" charset="0"/>
            <a:cs typeface="Calibri" panose="020F0502020204030204" pitchFamily="34" charset="0"/>
          </a:endParaRPr>
        </a:p>
      </dgm:t>
    </dgm:pt>
    <dgm:pt modelId="{5C78C613-D671-4EE5-AAAC-9B80036785F2}" type="parTrans" cxnId="{7C8CEF3E-F11A-4114-801C-0F6481B8523B}">
      <dgm:prSet/>
      <dgm:spPr/>
      <dgm:t>
        <a:bodyPr/>
        <a:lstStyle/>
        <a:p>
          <a:endParaRPr lang="zh-TW" altLang="en-US"/>
        </a:p>
      </dgm:t>
    </dgm:pt>
    <dgm:pt modelId="{99233742-11B7-4CE7-B0D7-C697EFB4057B}" type="sibTrans" cxnId="{7C8CEF3E-F11A-4114-801C-0F6481B8523B}">
      <dgm:prSet/>
      <dgm:spPr/>
      <dgm:t>
        <a:bodyPr/>
        <a:lstStyle/>
        <a:p>
          <a:endParaRPr lang="zh-TW" altLang="en-US"/>
        </a:p>
      </dgm:t>
    </dgm:pt>
    <dgm:pt modelId="{2427E856-8E27-4B43-B274-4CA05A45C7A7}">
      <dgm:prSet phldrT="[文字]" custT="1"/>
      <dgm:spPr/>
      <dgm:t>
        <a:bodyPr/>
        <a:lstStyle/>
        <a:p>
          <a:r>
            <a:rPr lang="en-US" altLang="zh-TW" sz="2400" dirty="0">
              <a:latin typeface="Calibri" panose="020F0502020204030204" pitchFamily="34" charset="0"/>
              <a:cs typeface="Calibri" panose="020F0502020204030204" pitchFamily="34" charset="0"/>
            </a:rPr>
            <a:t>All data</a:t>
          </a:r>
          <a:endParaRPr lang="zh-TW" altLang="en-US" sz="2400" dirty="0">
            <a:latin typeface="Calibri" panose="020F0502020204030204" pitchFamily="34" charset="0"/>
            <a:cs typeface="Calibri" panose="020F0502020204030204" pitchFamily="34" charset="0"/>
          </a:endParaRPr>
        </a:p>
      </dgm:t>
    </dgm:pt>
    <dgm:pt modelId="{10ADFA9A-1511-4786-B1C2-DB2717A2D867}" type="sibTrans" cxnId="{E33C25E8-0963-4ECD-8694-E785195C086E}">
      <dgm:prSet/>
      <dgm:spPr/>
      <dgm:t>
        <a:bodyPr/>
        <a:lstStyle/>
        <a:p>
          <a:endParaRPr lang="zh-TW" altLang="en-US"/>
        </a:p>
      </dgm:t>
    </dgm:pt>
    <dgm:pt modelId="{12CD4EB8-7470-4B3C-AF10-64283A77ADFC}" type="parTrans" cxnId="{E33C25E8-0963-4ECD-8694-E785195C086E}">
      <dgm:prSet/>
      <dgm:spPr/>
      <dgm:t>
        <a:bodyPr/>
        <a:lstStyle/>
        <a:p>
          <a:endParaRPr lang="zh-TW" altLang="en-US"/>
        </a:p>
      </dgm:t>
    </dgm:pt>
    <dgm:pt modelId="{0B67A733-95DF-4306-AEE2-F852019D8A24}" type="pres">
      <dgm:prSet presAssocID="{05E0B4AE-38CE-481D-A2BB-07CD8A291AA4}" presName="diagram" presStyleCnt="0">
        <dgm:presLayoutVars>
          <dgm:chPref val="1"/>
          <dgm:dir/>
          <dgm:animOne val="branch"/>
          <dgm:animLvl val="lvl"/>
          <dgm:resizeHandles val="exact"/>
        </dgm:presLayoutVars>
      </dgm:prSet>
      <dgm:spPr/>
    </dgm:pt>
    <dgm:pt modelId="{472F3A80-C432-4AD0-874E-BA12E6F2F097}" type="pres">
      <dgm:prSet presAssocID="{9FA77970-C4A6-462E-86AA-3016FF0047E8}" presName="root1" presStyleCnt="0"/>
      <dgm:spPr/>
    </dgm:pt>
    <dgm:pt modelId="{EF16A4F5-4EF2-4B6D-9F22-EEFBB2DC6A3B}" type="pres">
      <dgm:prSet presAssocID="{9FA77970-C4A6-462E-86AA-3016FF0047E8}" presName="LevelOneTextNode" presStyleLbl="node0" presStyleIdx="0" presStyleCnt="1" custScaleX="198803" custScaleY="182437">
        <dgm:presLayoutVars>
          <dgm:chPref val="3"/>
        </dgm:presLayoutVars>
      </dgm:prSet>
      <dgm:spPr/>
    </dgm:pt>
    <dgm:pt modelId="{15C4BC56-B1F1-4B0E-8BCA-6334A5B916A1}" type="pres">
      <dgm:prSet presAssocID="{9FA77970-C4A6-462E-86AA-3016FF0047E8}" presName="level2hierChild" presStyleCnt="0"/>
      <dgm:spPr/>
    </dgm:pt>
    <dgm:pt modelId="{A9293F99-B321-49D6-81A1-CD9823574BCA}" type="pres">
      <dgm:prSet presAssocID="{E8021C18-BE63-4CF1-88E3-89B40F1843B0}" presName="conn2-1" presStyleLbl="parChTrans1D2" presStyleIdx="0" presStyleCnt="2"/>
      <dgm:spPr/>
    </dgm:pt>
    <dgm:pt modelId="{6CA834AF-FBFC-4520-AEEB-B8D223FF7364}" type="pres">
      <dgm:prSet presAssocID="{E8021C18-BE63-4CF1-88E3-89B40F1843B0}" presName="connTx" presStyleLbl="parChTrans1D2" presStyleIdx="0" presStyleCnt="2"/>
      <dgm:spPr/>
    </dgm:pt>
    <dgm:pt modelId="{EEB23ED6-9AB2-477E-ACD4-3CA6776D4BCF}" type="pres">
      <dgm:prSet presAssocID="{C7F277DF-518A-4882-81D3-027172A9E226}" presName="root2" presStyleCnt="0"/>
      <dgm:spPr/>
    </dgm:pt>
    <dgm:pt modelId="{6F606C76-C3E7-4B74-91A6-E1F6FE6070E8}" type="pres">
      <dgm:prSet presAssocID="{C7F277DF-518A-4882-81D3-027172A9E226}" presName="LevelTwoTextNode" presStyleLbl="node2" presStyleIdx="0" presStyleCnt="2" custScaleX="248329" custScaleY="135452">
        <dgm:presLayoutVars>
          <dgm:chPref val="3"/>
        </dgm:presLayoutVars>
      </dgm:prSet>
      <dgm:spPr/>
    </dgm:pt>
    <dgm:pt modelId="{E6760329-FDF0-4D27-A4F4-034FDE06EF14}" type="pres">
      <dgm:prSet presAssocID="{C7F277DF-518A-4882-81D3-027172A9E226}" presName="level3hierChild" presStyleCnt="0"/>
      <dgm:spPr/>
    </dgm:pt>
    <dgm:pt modelId="{8C0F421E-F428-470A-821E-8D2CB8F7DA30}" type="pres">
      <dgm:prSet presAssocID="{FE35B8E0-DCC5-409D-AE84-AA818CA03953}" presName="conn2-1" presStyleLbl="parChTrans1D3" presStyleIdx="0" presStyleCnt="2"/>
      <dgm:spPr/>
    </dgm:pt>
    <dgm:pt modelId="{74193A66-C60B-4465-8E95-45838C5EF18D}" type="pres">
      <dgm:prSet presAssocID="{FE35B8E0-DCC5-409D-AE84-AA818CA03953}" presName="connTx" presStyleLbl="parChTrans1D3" presStyleIdx="0" presStyleCnt="2"/>
      <dgm:spPr/>
    </dgm:pt>
    <dgm:pt modelId="{C24E8721-60FF-4B71-A7D0-FBF7CD9F824C}" type="pres">
      <dgm:prSet presAssocID="{E28A629C-A1CA-4229-8734-E4CBE0F07758}" presName="root2" presStyleCnt="0"/>
      <dgm:spPr/>
    </dgm:pt>
    <dgm:pt modelId="{060C18AB-A6C4-4A89-86E8-D4B3393AE33F}" type="pres">
      <dgm:prSet presAssocID="{E28A629C-A1CA-4229-8734-E4CBE0F07758}" presName="LevelTwoTextNode" presStyleLbl="node3" presStyleIdx="0" presStyleCnt="2" custScaleX="150502" custScaleY="150502">
        <dgm:presLayoutVars>
          <dgm:chPref val="3"/>
        </dgm:presLayoutVars>
      </dgm:prSet>
      <dgm:spPr/>
    </dgm:pt>
    <dgm:pt modelId="{BABCC104-0BAE-4BB9-A7A0-289AD56B32F8}" type="pres">
      <dgm:prSet presAssocID="{E28A629C-A1CA-4229-8734-E4CBE0F07758}" presName="level3hierChild" presStyleCnt="0"/>
      <dgm:spPr/>
    </dgm:pt>
    <dgm:pt modelId="{29382DB7-2A84-41BD-8527-A800C0B35ACD}" type="pres">
      <dgm:prSet presAssocID="{C9C494B6-9835-43BB-8C39-F5866950B9F5}" presName="conn2-1" presStyleLbl="parChTrans1D4" presStyleIdx="0" presStyleCnt="4"/>
      <dgm:spPr/>
    </dgm:pt>
    <dgm:pt modelId="{FF03F112-848A-4B2D-A082-82DD8CE4495C}" type="pres">
      <dgm:prSet presAssocID="{C9C494B6-9835-43BB-8C39-F5866950B9F5}" presName="connTx" presStyleLbl="parChTrans1D4" presStyleIdx="0" presStyleCnt="4"/>
      <dgm:spPr/>
    </dgm:pt>
    <dgm:pt modelId="{9ED11DC6-88BA-4781-B81D-1D07A817A5F1}" type="pres">
      <dgm:prSet presAssocID="{AC6A2DCA-76ED-4FF9-8222-056989FE47B1}" presName="root2" presStyleCnt="0"/>
      <dgm:spPr/>
    </dgm:pt>
    <dgm:pt modelId="{A4C5AAB6-38A2-414F-990A-BF9E934577E8}" type="pres">
      <dgm:prSet presAssocID="{AC6A2DCA-76ED-4FF9-8222-056989FE47B1}" presName="LevelTwoTextNode" presStyleLbl="node4" presStyleIdx="0" presStyleCnt="4" custScaleX="142977">
        <dgm:presLayoutVars>
          <dgm:chPref val="3"/>
        </dgm:presLayoutVars>
      </dgm:prSet>
      <dgm:spPr/>
    </dgm:pt>
    <dgm:pt modelId="{574F4744-99E9-413D-BAFE-9E3D0B250D1E}" type="pres">
      <dgm:prSet presAssocID="{AC6A2DCA-76ED-4FF9-8222-056989FE47B1}" presName="level3hierChild" presStyleCnt="0"/>
      <dgm:spPr/>
    </dgm:pt>
    <dgm:pt modelId="{E08757BE-21C0-49B0-B8D6-0ADE7D88B6B7}" type="pres">
      <dgm:prSet presAssocID="{6ED01EEF-8519-4AB8-A95E-A9DAC2E3C7DD}" presName="conn2-1" presStyleLbl="parChTrans1D4" presStyleIdx="1" presStyleCnt="4"/>
      <dgm:spPr/>
    </dgm:pt>
    <dgm:pt modelId="{E46DCE0E-BAF9-496D-B69E-FC8A1453B7D4}" type="pres">
      <dgm:prSet presAssocID="{6ED01EEF-8519-4AB8-A95E-A9DAC2E3C7DD}" presName="connTx" presStyleLbl="parChTrans1D4" presStyleIdx="1" presStyleCnt="4"/>
      <dgm:spPr/>
    </dgm:pt>
    <dgm:pt modelId="{2B2B9E12-1226-4854-8062-03B0902F6AB0}" type="pres">
      <dgm:prSet presAssocID="{D8AFD301-D97D-4785-804A-250210D384B0}" presName="root2" presStyleCnt="0"/>
      <dgm:spPr/>
    </dgm:pt>
    <dgm:pt modelId="{9BFE9258-1CD9-43DC-BBFE-FFCC06204745}" type="pres">
      <dgm:prSet presAssocID="{D8AFD301-D97D-4785-804A-250210D384B0}" presName="LevelTwoTextNode" presStyleLbl="node4" presStyleIdx="1" presStyleCnt="4" custScaleX="142977">
        <dgm:presLayoutVars>
          <dgm:chPref val="3"/>
        </dgm:presLayoutVars>
      </dgm:prSet>
      <dgm:spPr/>
    </dgm:pt>
    <dgm:pt modelId="{166FA44A-52FC-4DE8-BD37-64CD3436536B}" type="pres">
      <dgm:prSet presAssocID="{D8AFD301-D97D-4785-804A-250210D384B0}" presName="level3hierChild" presStyleCnt="0"/>
      <dgm:spPr/>
    </dgm:pt>
    <dgm:pt modelId="{F817F22F-3F5C-4DC2-A1A4-7A27C85C2E6F}" type="pres">
      <dgm:prSet presAssocID="{1A8AD559-D1B7-41A5-85A1-0AE92748ADAB}" presName="conn2-1" presStyleLbl="parChTrans1D4" presStyleIdx="2" presStyleCnt="4"/>
      <dgm:spPr/>
    </dgm:pt>
    <dgm:pt modelId="{DA44848F-26A8-49A7-AFD3-0B4F33C818C5}" type="pres">
      <dgm:prSet presAssocID="{1A8AD559-D1B7-41A5-85A1-0AE92748ADAB}" presName="connTx" presStyleLbl="parChTrans1D4" presStyleIdx="2" presStyleCnt="4"/>
      <dgm:spPr/>
    </dgm:pt>
    <dgm:pt modelId="{AD178032-6CAA-448B-BBEB-FD1999311622}" type="pres">
      <dgm:prSet presAssocID="{568F1E2B-A8BD-46FE-8929-FED6E409473D}" presName="root2" presStyleCnt="0"/>
      <dgm:spPr/>
    </dgm:pt>
    <dgm:pt modelId="{18A86C50-A80D-4A29-941B-9484BFB4404E}" type="pres">
      <dgm:prSet presAssocID="{568F1E2B-A8BD-46FE-8929-FED6E409473D}" presName="LevelTwoTextNode" presStyleLbl="node4" presStyleIdx="2" presStyleCnt="4" custScaleX="142977">
        <dgm:presLayoutVars>
          <dgm:chPref val="3"/>
        </dgm:presLayoutVars>
      </dgm:prSet>
      <dgm:spPr/>
    </dgm:pt>
    <dgm:pt modelId="{1C9516F8-496F-46DF-A957-1E012C4FA58D}" type="pres">
      <dgm:prSet presAssocID="{568F1E2B-A8BD-46FE-8929-FED6E409473D}" presName="level3hierChild" presStyleCnt="0"/>
      <dgm:spPr/>
    </dgm:pt>
    <dgm:pt modelId="{A590C553-2EC8-41CC-A97A-3C81F82F304F}" type="pres">
      <dgm:prSet presAssocID="{1BA2D5E3-B859-4BA3-BD86-9E69B981051E}" presName="conn2-1" presStyleLbl="parChTrans1D2" presStyleIdx="1" presStyleCnt="2"/>
      <dgm:spPr/>
    </dgm:pt>
    <dgm:pt modelId="{58BB4274-EF54-4CC5-AD83-493F8B61EA63}" type="pres">
      <dgm:prSet presAssocID="{1BA2D5E3-B859-4BA3-BD86-9E69B981051E}" presName="connTx" presStyleLbl="parChTrans1D2" presStyleIdx="1" presStyleCnt="2"/>
      <dgm:spPr/>
    </dgm:pt>
    <dgm:pt modelId="{31387EFE-C750-44CD-9181-50E33ABA273B}" type="pres">
      <dgm:prSet presAssocID="{1AFE1096-181C-4404-B97D-2BDAF8C01277}" presName="root2" presStyleCnt="0"/>
      <dgm:spPr/>
    </dgm:pt>
    <dgm:pt modelId="{015D08D1-F339-45A6-952F-8612F41E8DA8}" type="pres">
      <dgm:prSet presAssocID="{1AFE1096-181C-4404-B97D-2BDAF8C01277}" presName="LevelTwoTextNode" presStyleLbl="node2" presStyleIdx="1" presStyleCnt="2" custScaleX="248329" custScaleY="135452">
        <dgm:presLayoutVars>
          <dgm:chPref val="3"/>
        </dgm:presLayoutVars>
      </dgm:prSet>
      <dgm:spPr/>
    </dgm:pt>
    <dgm:pt modelId="{7B8872D5-C19A-4E29-9DD0-92E2F9B6D258}" type="pres">
      <dgm:prSet presAssocID="{1AFE1096-181C-4404-B97D-2BDAF8C01277}" presName="level3hierChild" presStyleCnt="0"/>
      <dgm:spPr/>
    </dgm:pt>
    <dgm:pt modelId="{58EE5DF1-4FEF-4547-A3A3-7C8C1F59BCC0}" type="pres">
      <dgm:prSet presAssocID="{5C78C613-D671-4EE5-AAAC-9B80036785F2}" presName="conn2-1" presStyleLbl="parChTrans1D3" presStyleIdx="1" presStyleCnt="2"/>
      <dgm:spPr/>
    </dgm:pt>
    <dgm:pt modelId="{0C6440DC-D32B-42EE-9C58-DBA5D86969C0}" type="pres">
      <dgm:prSet presAssocID="{5C78C613-D671-4EE5-AAAC-9B80036785F2}" presName="connTx" presStyleLbl="parChTrans1D3" presStyleIdx="1" presStyleCnt="2"/>
      <dgm:spPr/>
    </dgm:pt>
    <dgm:pt modelId="{C22E38B2-EB6C-47BE-9E0C-CC1EE04E236F}" type="pres">
      <dgm:prSet presAssocID="{5573EF1B-055E-466A-B066-0E4C17B4C106}" presName="root2" presStyleCnt="0"/>
      <dgm:spPr/>
    </dgm:pt>
    <dgm:pt modelId="{458E9C77-39C9-4332-B85E-F5390FA939B3}" type="pres">
      <dgm:prSet presAssocID="{5573EF1B-055E-466A-B066-0E4C17B4C106}" presName="LevelTwoTextNode" presStyleLbl="node3" presStyleIdx="1" presStyleCnt="2" custScaleX="150502" custScaleY="150502">
        <dgm:presLayoutVars>
          <dgm:chPref val="3"/>
        </dgm:presLayoutVars>
      </dgm:prSet>
      <dgm:spPr/>
    </dgm:pt>
    <dgm:pt modelId="{B46735D3-D279-46A9-90D1-C1925E5C9F98}" type="pres">
      <dgm:prSet presAssocID="{5573EF1B-055E-466A-B066-0E4C17B4C106}" presName="level3hierChild" presStyleCnt="0"/>
      <dgm:spPr/>
    </dgm:pt>
    <dgm:pt modelId="{0E2F3B26-A866-4DD7-8481-369F7A11EB1A}" type="pres">
      <dgm:prSet presAssocID="{12CD4EB8-7470-4B3C-AF10-64283A77ADFC}" presName="conn2-1" presStyleLbl="parChTrans1D4" presStyleIdx="3" presStyleCnt="4"/>
      <dgm:spPr/>
    </dgm:pt>
    <dgm:pt modelId="{6438841F-499A-4CD1-B67E-9AABF769E20E}" type="pres">
      <dgm:prSet presAssocID="{12CD4EB8-7470-4B3C-AF10-64283A77ADFC}" presName="connTx" presStyleLbl="parChTrans1D4" presStyleIdx="3" presStyleCnt="4"/>
      <dgm:spPr/>
    </dgm:pt>
    <dgm:pt modelId="{653DBB8D-16F9-4D3E-BA65-A9AEA22C2405}" type="pres">
      <dgm:prSet presAssocID="{2427E856-8E27-4B43-B274-4CA05A45C7A7}" presName="root2" presStyleCnt="0"/>
      <dgm:spPr/>
    </dgm:pt>
    <dgm:pt modelId="{E6182814-A225-42FB-A70C-6E795449F230}" type="pres">
      <dgm:prSet presAssocID="{2427E856-8E27-4B43-B274-4CA05A45C7A7}" presName="LevelTwoTextNode" presStyleLbl="node4" presStyleIdx="3" presStyleCnt="4" custScaleX="142977">
        <dgm:presLayoutVars>
          <dgm:chPref val="3"/>
        </dgm:presLayoutVars>
      </dgm:prSet>
      <dgm:spPr/>
    </dgm:pt>
    <dgm:pt modelId="{8BF17C59-2689-4F7E-9F07-77757A244371}" type="pres">
      <dgm:prSet presAssocID="{2427E856-8E27-4B43-B274-4CA05A45C7A7}" presName="level3hierChild" presStyleCnt="0"/>
      <dgm:spPr/>
    </dgm:pt>
  </dgm:ptLst>
  <dgm:cxnLst>
    <dgm:cxn modelId="{96480600-76CA-4EB1-8002-812A33748580}" type="presOf" srcId="{C9C494B6-9835-43BB-8C39-F5866950B9F5}" destId="{29382DB7-2A84-41BD-8527-A800C0B35ACD}" srcOrd="0" destOrd="0" presId="urn:microsoft.com/office/officeart/2005/8/layout/hierarchy2"/>
    <dgm:cxn modelId="{925A1B00-6E34-47C8-88AF-5CD16A5F01B7}" type="presOf" srcId="{2427E856-8E27-4B43-B274-4CA05A45C7A7}" destId="{E6182814-A225-42FB-A70C-6E795449F230}" srcOrd="0" destOrd="0" presId="urn:microsoft.com/office/officeart/2005/8/layout/hierarchy2"/>
    <dgm:cxn modelId="{9FB99007-E131-4F45-B84C-45E2B42BB371}" type="presOf" srcId="{5C78C613-D671-4EE5-AAAC-9B80036785F2}" destId="{0C6440DC-D32B-42EE-9C58-DBA5D86969C0}" srcOrd="1" destOrd="0" presId="urn:microsoft.com/office/officeart/2005/8/layout/hierarchy2"/>
    <dgm:cxn modelId="{52B5FD0A-8DA7-4627-9C72-087E3FE0D2A7}" srcId="{05E0B4AE-38CE-481D-A2BB-07CD8A291AA4}" destId="{9FA77970-C4A6-462E-86AA-3016FF0047E8}" srcOrd="0" destOrd="0" parTransId="{359C8DCE-A8FD-4FE3-ADD7-770D449D5936}" sibTransId="{8694D2C9-2CBD-42F1-988F-3789121CF08B}"/>
    <dgm:cxn modelId="{FBAA450F-D006-4752-8623-0D1ED7CE696A}" type="presOf" srcId="{6ED01EEF-8519-4AB8-A95E-A9DAC2E3C7DD}" destId="{E08757BE-21C0-49B0-B8D6-0ADE7D88B6B7}" srcOrd="0" destOrd="0" presId="urn:microsoft.com/office/officeart/2005/8/layout/hierarchy2"/>
    <dgm:cxn modelId="{21A5302C-6998-41C9-B09D-800D84B3E6B0}" srcId="{E28A629C-A1CA-4229-8734-E4CBE0F07758}" destId="{D8AFD301-D97D-4785-804A-250210D384B0}" srcOrd="1" destOrd="0" parTransId="{6ED01EEF-8519-4AB8-A95E-A9DAC2E3C7DD}" sibTransId="{9B14BA26-BD19-453D-8514-9E700FC086F8}"/>
    <dgm:cxn modelId="{B4DDDA36-4209-43D7-882E-958A7E47807A}" type="presOf" srcId="{568F1E2B-A8BD-46FE-8929-FED6E409473D}" destId="{18A86C50-A80D-4A29-941B-9484BFB4404E}" srcOrd="0" destOrd="0" presId="urn:microsoft.com/office/officeart/2005/8/layout/hierarchy2"/>
    <dgm:cxn modelId="{C8C1F33B-3B92-430D-8DF3-B50BC692C002}" type="presOf" srcId="{FE35B8E0-DCC5-409D-AE84-AA818CA03953}" destId="{74193A66-C60B-4465-8E95-45838C5EF18D}" srcOrd="1" destOrd="0" presId="urn:microsoft.com/office/officeart/2005/8/layout/hierarchy2"/>
    <dgm:cxn modelId="{7C8CEF3E-F11A-4114-801C-0F6481B8523B}" srcId="{1AFE1096-181C-4404-B97D-2BDAF8C01277}" destId="{5573EF1B-055E-466A-B066-0E4C17B4C106}" srcOrd="0" destOrd="0" parTransId="{5C78C613-D671-4EE5-AAAC-9B80036785F2}" sibTransId="{99233742-11B7-4CE7-B0D7-C697EFB4057B}"/>
    <dgm:cxn modelId="{8854E342-CDAB-4F2D-BE00-DDE321B475B8}" type="presOf" srcId="{6ED01EEF-8519-4AB8-A95E-A9DAC2E3C7DD}" destId="{E46DCE0E-BAF9-496D-B69E-FC8A1453B7D4}" srcOrd="1" destOrd="0" presId="urn:microsoft.com/office/officeart/2005/8/layout/hierarchy2"/>
    <dgm:cxn modelId="{DD988C44-6CD5-4E1D-BC28-FED30DEDAEEE}" srcId="{E28A629C-A1CA-4229-8734-E4CBE0F07758}" destId="{568F1E2B-A8BD-46FE-8929-FED6E409473D}" srcOrd="2" destOrd="0" parTransId="{1A8AD559-D1B7-41A5-85A1-0AE92748ADAB}" sibTransId="{BDDC83F8-57A8-4E58-BB05-F04F336EC23F}"/>
    <dgm:cxn modelId="{217DFC46-413A-4410-8D76-E5E01C0A417D}" type="presOf" srcId="{D8AFD301-D97D-4785-804A-250210D384B0}" destId="{9BFE9258-1CD9-43DC-BBFE-FFCC06204745}" srcOrd="0" destOrd="0" presId="urn:microsoft.com/office/officeart/2005/8/layout/hierarchy2"/>
    <dgm:cxn modelId="{7A21456C-A679-4DC9-9E0F-EE2AEB018125}" type="presOf" srcId="{E8021C18-BE63-4CF1-88E3-89B40F1843B0}" destId="{6CA834AF-FBFC-4520-AEEB-B8D223FF7364}" srcOrd="1" destOrd="0" presId="urn:microsoft.com/office/officeart/2005/8/layout/hierarchy2"/>
    <dgm:cxn modelId="{E1198F6D-1EB8-4DDB-981F-F531A3F8C95E}" type="presOf" srcId="{5573EF1B-055E-466A-B066-0E4C17B4C106}" destId="{458E9C77-39C9-4332-B85E-F5390FA939B3}" srcOrd="0" destOrd="0" presId="urn:microsoft.com/office/officeart/2005/8/layout/hierarchy2"/>
    <dgm:cxn modelId="{8A6B9A6D-8F28-4EDB-BF98-F4B075AD30B9}" srcId="{9FA77970-C4A6-462E-86AA-3016FF0047E8}" destId="{1AFE1096-181C-4404-B97D-2BDAF8C01277}" srcOrd="1" destOrd="0" parTransId="{1BA2D5E3-B859-4BA3-BD86-9E69B981051E}" sibTransId="{3143FF38-7166-4394-A0F5-291D3D9F5459}"/>
    <dgm:cxn modelId="{5E062C73-7B49-4FBE-A995-4E10BF61CDA7}" type="presOf" srcId="{05E0B4AE-38CE-481D-A2BB-07CD8A291AA4}" destId="{0B67A733-95DF-4306-AEE2-F852019D8A24}" srcOrd="0" destOrd="0" presId="urn:microsoft.com/office/officeart/2005/8/layout/hierarchy2"/>
    <dgm:cxn modelId="{60737753-AAC1-4ED9-AB6F-7C7C3EA0AAA4}" srcId="{C7F277DF-518A-4882-81D3-027172A9E226}" destId="{E28A629C-A1CA-4229-8734-E4CBE0F07758}" srcOrd="0" destOrd="0" parTransId="{FE35B8E0-DCC5-409D-AE84-AA818CA03953}" sibTransId="{7C76854E-C3E5-4951-B7DA-B349D5D9661C}"/>
    <dgm:cxn modelId="{7E694D76-0EE1-483A-9F24-EF231CFBD9C2}" type="presOf" srcId="{1BA2D5E3-B859-4BA3-BD86-9E69B981051E}" destId="{A590C553-2EC8-41CC-A97A-3C81F82F304F}" srcOrd="0" destOrd="0" presId="urn:microsoft.com/office/officeart/2005/8/layout/hierarchy2"/>
    <dgm:cxn modelId="{BD1A5158-628E-4AEE-9FD1-D78732BFF7AD}" type="presOf" srcId="{C7F277DF-518A-4882-81D3-027172A9E226}" destId="{6F606C76-C3E7-4B74-91A6-E1F6FE6070E8}" srcOrd="0" destOrd="0" presId="urn:microsoft.com/office/officeart/2005/8/layout/hierarchy2"/>
    <dgm:cxn modelId="{82CFCF58-9215-45E4-BCEC-729D6B9D416B}" type="presOf" srcId="{5C78C613-D671-4EE5-AAAC-9B80036785F2}" destId="{58EE5DF1-4FEF-4547-A3A3-7C8C1F59BCC0}" srcOrd="0" destOrd="0" presId="urn:microsoft.com/office/officeart/2005/8/layout/hierarchy2"/>
    <dgm:cxn modelId="{5A5DA87B-2841-4836-B629-40CB7BB8C048}" type="presOf" srcId="{FE35B8E0-DCC5-409D-AE84-AA818CA03953}" destId="{8C0F421E-F428-470A-821E-8D2CB8F7DA30}" srcOrd="0" destOrd="0" presId="urn:microsoft.com/office/officeart/2005/8/layout/hierarchy2"/>
    <dgm:cxn modelId="{AF902B81-87F8-41A6-A09B-09BBC862BCE1}" type="presOf" srcId="{1AFE1096-181C-4404-B97D-2BDAF8C01277}" destId="{015D08D1-F339-45A6-952F-8612F41E8DA8}" srcOrd="0" destOrd="0" presId="urn:microsoft.com/office/officeart/2005/8/layout/hierarchy2"/>
    <dgm:cxn modelId="{03554486-F4B2-4BD5-933B-01D0377E4279}" type="presOf" srcId="{AC6A2DCA-76ED-4FF9-8222-056989FE47B1}" destId="{A4C5AAB6-38A2-414F-990A-BF9E934577E8}" srcOrd="0" destOrd="0" presId="urn:microsoft.com/office/officeart/2005/8/layout/hierarchy2"/>
    <dgm:cxn modelId="{2CA04389-7913-4E5E-85BE-DE61379B3BBB}" type="presOf" srcId="{12CD4EB8-7470-4B3C-AF10-64283A77ADFC}" destId="{0E2F3B26-A866-4DD7-8481-369F7A11EB1A}" srcOrd="0" destOrd="0" presId="urn:microsoft.com/office/officeart/2005/8/layout/hierarchy2"/>
    <dgm:cxn modelId="{88220BA8-18B4-41D3-95E0-46CEF134C99E}" type="presOf" srcId="{E28A629C-A1CA-4229-8734-E4CBE0F07758}" destId="{060C18AB-A6C4-4A89-86E8-D4B3393AE33F}" srcOrd="0" destOrd="0" presId="urn:microsoft.com/office/officeart/2005/8/layout/hierarchy2"/>
    <dgm:cxn modelId="{7A63A6AA-BF5C-4835-A047-68B7817F2FC2}" type="presOf" srcId="{E8021C18-BE63-4CF1-88E3-89B40F1843B0}" destId="{A9293F99-B321-49D6-81A1-CD9823574BCA}" srcOrd="0" destOrd="0" presId="urn:microsoft.com/office/officeart/2005/8/layout/hierarchy2"/>
    <dgm:cxn modelId="{6148EEBE-31A8-45A6-A9E9-9FC57297030F}" srcId="{9FA77970-C4A6-462E-86AA-3016FF0047E8}" destId="{C7F277DF-518A-4882-81D3-027172A9E226}" srcOrd="0" destOrd="0" parTransId="{E8021C18-BE63-4CF1-88E3-89B40F1843B0}" sibTransId="{DBB2F9ED-1FF6-4E24-BAF3-351D61B22CFB}"/>
    <dgm:cxn modelId="{C21519C4-BF7F-4DD7-BC81-B5CE1D425108}" type="presOf" srcId="{1A8AD559-D1B7-41A5-85A1-0AE92748ADAB}" destId="{DA44848F-26A8-49A7-AFD3-0B4F33C818C5}" srcOrd="1" destOrd="0" presId="urn:microsoft.com/office/officeart/2005/8/layout/hierarchy2"/>
    <dgm:cxn modelId="{6548FFC8-E641-4301-9177-40EE897799AD}" type="presOf" srcId="{12CD4EB8-7470-4B3C-AF10-64283A77ADFC}" destId="{6438841F-499A-4CD1-B67E-9AABF769E20E}" srcOrd="1" destOrd="0" presId="urn:microsoft.com/office/officeart/2005/8/layout/hierarchy2"/>
    <dgm:cxn modelId="{AFD42CD3-1C97-4EEB-B24F-2E33937535B1}" srcId="{E28A629C-A1CA-4229-8734-E4CBE0F07758}" destId="{AC6A2DCA-76ED-4FF9-8222-056989FE47B1}" srcOrd="0" destOrd="0" parTransId="{C9C494B6-9835-43BB-8C39-F5866950B9F5}" sibTransId="{C5C81141-1595-4BE3-99DD-A5B3B6566E7F}"/>
    <dgm:cxn modelId="{DCCFD1D3-ABEA-4C88-A7D3-C219AA01ECC0}" type="presOf" srcId="{1A8AD559-D1B7-41A5-85A1-0AE92748ADAB}" destId="{F817F22F-3F5C-4DC2-A1A4-7A27C85C2E6F}" srcOrd="0" destOrd="0" presId="urn:microsoft.com/office/officeart/2005/8/layout/hierarchy2"/>
    <dgm:cxn modelId="{E33C25E8-0963-4ECD-8694-E785195C086E}" srcId="{5573EF1B-055E-466A-B066-0E4C17B4C106}" destId="{2427E856-8E27-4B43-B274-4CA05A45C7A7}" srcOrd="0" destOrd="0" parTransId="{12CD4EB8-7470-4B3C-AF10-64283A77ADFC}" sibTransId="{10ADFA9A-1511-4786-B1C2-DB2717A2D867}"/>
    <dgm:cxn modelId="{94B5B3EF-0A05-48FC-90C3-A78A7140B2DC}" type="presOf" srcId="{C9C494B6-9835-43BB-8C39-F5866950B9F5}" destId="{FF03F112-848A-4B2D-A082-82DD8CE4495C}" srcOrd="1" destOrd="0" presId="urn:microsoft.com/office/officeart/2005/8/layout/hierarchy2"/>
    <dgm:cxn modelId="{7B2C45FA-1DA6-434B-8AEF-7514F7E1890F}" type="presOf" srcId="{9FA77970-C4A6-462E-86AA-3016FF0047E8}" destId="{EF16A4F5-4EF2-4B6D-9F22-EEFBB2DC6A3B}" srcOrd="0" destOrd="0" presId="urn:microsoft.com/office/officeart/2005/8/layout/hierarchy2"/>
    <dgm:cxn modelId="{F6079EFA-4D6E-4A89-96CD-1DEB089ADF89}" type="presOf" srcId="{1BA2D5E3-B859-4BA3-BD86-9E69B981051E}" destId="{58BB4274-EF54-4CC5-AD83-493F8B61EA63}" srcOrd="1" destOrd="0" presId="urn:microsoft.com/office/officeart/2005/8/layout/hierarchy2"/>
    <dgm:cxn modelId="{F4611291-17EA-4366-857B-539147047C26}" type="presParOf" srcId="{0B67A733-95DF-4306-AEE2-F852019D8A24}" destId="{472F3A80-C432-4AD0-874E-BA12E6F2F097}" srcOrd="0" destOrd="0" presId="urn:microsoft.com/office/officeart/2005/8/layout/hierarchy2"/>
    <dgm:cxn modelId="{484F622B-5689-4AE8-9658-04DB9F8D2EA8}" type="presParOf" srcId="{472F3A80-C432-4AD0-874E-BA12E6F2F097}" destId="{EF16A4F5-4EF2-4B6D-9F22-EEFBB2DC6A3B}" srcOrd="0" destOrd="0" presId="urn:microsoft.com/office/officeart/2005/8/layout/hierarchy2"/>
    <dgm:cxn modelId="{C8C465E7-1035-4BAD-BF19-49F25BDEFE40}" type="presParOf" srcId="{472F3A80-C432-4AD0-874E-BA12E6F2F097}" destId="{15C4BC56-B1F1-4B0E-8BCA-6334A5B916A1}" srcOrd="1" destOrd="0" presId="urn:microsoft.com/office/officeart/2005/8/layout/hierarchy2"/>
    <dgm:cxn modelId="{27A013C9-0195-4194-8F61-40DFB3BF36FA}" type="presParOf" srcId="{15C4BC56-B1F1-4B0E-8BCA-6334A5B916A1}" destId="{A9293F99-B321-49D6-81A1-CD9823574BCA}" srcOrd="0" destOrd="0" presId="urn:microsoft.com/office/officeart/2005/8/layout/hierarchy2"/>
    <dgm:cxn modelId="{9BEA6957-8BE1-4880-ADC9-7BE26568FF7D}" type="presParOf" srcId="{A9293F99-B321-49D6-81A1-CD9823574BCA}" destId="{6CA834AF-FBFC-4520-AEEB-B8D223FF7364}" srcOrd="0" destOrd="0" presId="urn:microsoft.com/office/officeart/2005/8/layout/hierarchy2"/>
    <dgm:cxn modelId="{42501F8A-C8F3-4584-AC91-277CB1DC4DD3}" type="presParOf" srcId="{15C4BC56-B1F1-4B0E-8BCA-6334A5B916A1}" destId="{EEB23ED6-9AB2-477E-ACD4-3CA6776D4BCF}" srcOrd="1" destOrd="0" presId="urn:microsoft.com/office/officeart/2005/8/layout/hierarchy2"/>
    <dgm:cxn modelId="{FFD155D7-CA6F-498A-A7A6-FE4E5F31588E}" type="presParOf" srcId="{EEB23ED6-9AB2-477E-ACD4-3CA6776D4BCF}" destId="{6F606C76-C3E7-4B74-91A6-E1F6FE6070E8}" srcOrd="0" destOrd="0" presId="urn:microsoft.com/office/officeart/2005/8/layout/hierarchy2"/>
    <dgm:cxn modelId="{49F64EEE-155E-46FE-B9A7-97B85FB90801}" type="presParOf" srcId="{EEB23ED6-9AB2-477E-ACD4-3CA6776D4BCF}" destId="{E6760329-FDF0-4D27-A4F4-034FDE06EF14}" srcOrd="1" destOrd="0" presId="urn:microsoft.com/office/officeart/2005/8/layout/hierarchy2"/>
    <dgm:cxn modelId="{AFEE752B-C8E3-4BC2-9D01-FEB4BC54253B}" type="presParOf" srcId="{E6760329-FDF0-4D27-A4F4-034FDE06EF14}" destId="{8C0F421E-F428-470A-821E-8D2CB8F7DA30}" srcOrd="0" destOrd="0" presId="urn:microsoft.com/office/officeart/2005/8/layout/hierarchy2"/>
    <dgm:cxn modelId="{8F245914-780D-4917-AE80-FE0BEA467FC1}" type="presParOf" srcId="{8C0F421E-F428-470A-821E-8D2CB8F7DA30}" destId="{74193A66-C60B-4465-8E95-45838C5EF18D}" srcOrd="0" destOrd="0" presId="urn:microsoft.com/office/officeart/2005/8/layout/hierarchy2"/>
    <dgm:cxn modelId="{3727DB0F-02EA-4301-9BE3-22219B5064C6}" type="presParOf" srcId="{E6760329-FDF0-4D27-A4F4-034FDE06EF14}" destId="{C24E8721-60FF-4B71-A7D0-FBF7CD9F824C}" srcOrd="1" destOrd="0" presId="urn:microsoft.com/office/officeart/2005/8/layout/hierarchy2"/>
    <dgm:cxn modelId="{C7383929-F12E-4FC3-BD03-B38944E02F56}" type="presParOf" srcId="{C24E8721-60FF-4B71-A7D0-FBF7CD9F824C}" destId="{060C18AB-A6C4-4A89-86E8-D4B3393AE33F}" srcOrd="0" destOrd="0" presId="urn:microsoft.com/office/officeart/2005/8/layout/hierarchy2"/>
    <dgm:cxn modelId="{50A5850A-09FA-43EF-8AC1-9C1B36437DC4}" type="presParOf" srcId="{C24E8721-60FF-4B71-A7D0-FBF7CD9F824C}" destId="{BABCC104-0BAE-4BB9-A7A0-289AD56B32F8}" srcOrd="1" destOrd="0" presId="urn:microsoft.com/office/officeart/2005/8/layout/hierarchy2"/>
    <dgm:cxn modelId="{71BF894C-1E24-4E18-9AD8-D40A40D99647}" type="presParOf" srcId="{BABCC104-0BAE-4BB9-A7A0-289AD56B32F8}" destId="{29382DB7-2A84-41BD-8527-A800C0B35ACD}" srcOrd="0" destOrd="0" presId="urn:microsoft.com/office/officeart/2005/8/layout/hierarchy2"/>
    <dgm:cxn modelId="{FF645F84-D57D-4489-A2CF-4FA4621160BB}" type="presParOf" srcId="{29382DB7-2A84-41BD-8527-A800C0B35ACD}" destId="{FF03F112-848A-4B2D-A082-82DD8CE4495C}" srcOrd="0" destOrd="0" presId="urn:microsoft.com/office/officeart/2005/8/layout/hierarchy2"/>
    <dgm:cxn modelId="{0E19C9B3-769B-4792-A47F-C3AC907609D1}" type="presParOf" srcId="{BABCC104-0BAE-4BB9-A7A0-289AD56B32F8}" destId="{9ED11DC6-88BA-4781-B81D-1D07A817A5F1}" srcOrd="1" destOrd="0" presId="urn:microsoft.com/office/officeart/2005/8/layout/hierarchy2"/>
    <dgm:cxn modelId="{EEE7BE3A-89C3-42D9-A7CD-D0A3598DD4D4}" type="presParOf" srcId="{9ED11DC6-88BA-4781-B81D-1D07A817A5F1}" destId="{A4C5AAB6-38A2-414F-990A-BF9E934577E8}" srcOrd="0" destOrd="0" presId="urn:microsoft.com/office/officeart/2005/8/layout/hierarchy2"/>
    <dgm:cxn modelId="{4908FE95-4027-416C-952D-84E947109295}" type="presParOf" srcId="{9ED11DC6-88BA-4781-B81D-1D07A817A5F1}" destId="{574F4744-99E9-413D-BAFE-9E3D0B250D1E}" srcOrd="1" destOrd="0" presId="urn:microsoft.com/office/officeart/2005/8/layout/hierarchy2"/>
    <dgm:cxn modelId="{1E98CB6A-3100-4777-944B-E324568622FF}" type="presParOf" srcId="{BABCC104-0BAE-4BB9-A7A0-289AD56B32F8}" destId="{E08757BE-21C0-49B0-B8D6-0ADE7D88B6B7}" srcOrd="2" destOrd="0" presId="urn:microsoft.com/office/officeart/2005/8/layout/hierarchy2"/>
    <dgm:cxn modelId="{FDD2080B-565C-4640-A832-BD1F09904EFD}" type="presParOf" srcId="{E08757BE-21C0-49B0-B8D6-0ADE7D88B6B7}" destId="{E46DCE0E-BAF9-496D-B69E-FC8A1453B7D4}" srcOrd="0" destOrd="0" presId="urn:microsoft.com/office/officeart/2005/8/layout/hierarchy2"/>
    <dgm:cxn modelId="{EA2DA593-CCC6-42EA-B1D0-0AB6D7093D88}" type="presParOf" srcId="{BABCC104-0BAE-4BB9-A7A0-289AD56B32F8}" destId="{2B2B9E12-1226-4854-8062-03B0902F6AB0}" srcOrd="3" destOrd="0" presId="urn:microsoft.com/office/officeart/2005/8/layout/hierarchy2"/>
    <dgm:cxn modelId="{1BD7D71E-9DCA-4327-8D74-1A1F6D2AB069}" type="presParOf" srcId="{2B2B9E12-1226-4854-8062-03B0902F6AB0}" destId="{9BFE9258-1CD9-43DC-BBFE-FFCC06204745}" srcOrd="0" destOrd="0" presId="urn:microsoft.com/office/officeart/2005/8/layout/hierarchy2"/>
    <dgm:cxn modelId="{7BB1B2F9-2469-49D2-91B4-3E3218D8A572}" type="presParOf" srcId="{2B2B9E12-1226-4854-8062-03B0902F6AB0}" destId="{166FA44A-52FC-4DE8-BD37-64CD3436536B}" srcOrd="1" destOrd="0" presId="urn:microsoft.com/office/officeart/2005/8/layout/hierarchy2"/>
    <dgm:cxn modelId="{A32D351B-5480-45A1-99FA-959CBA5AEBDA}" type="presParOf" srcId="{BABCC104-0BAE-4BB9-A7A0-289AD56B32F8}" destId="{F817F22F-3F5C-4DC2-A1A4-7A27C85C2E6F}" srcOrd="4" destOrd="0" presId="urn:microsoft.com/office/officeart/2005/8/layout/hierarchy2"/>
    <dgm:cxn modelId="{D7A73F72-706F-4CC7-8241-2D3D27EB7150}" type="presParOf" srcId="{F817F22F-3F5C-4DC2-A1A4-7A27C85C2E6F}" destId="{DA44848F-26A8-49A7-AFD3-0B4F33C818C5}" srcOrd="0" destOrd="0" presId="urn:microsoft.com/office/officeart/2005/8/layout/hierarchy2"/>
    <dgm:cxn modelId="{FAB5FE43-3DF0-46C2-9FDA-B51041A06600}" type="presParOf" srcId="{BABCC104-0BAE-4BB9-A7A0-289AD56B32F8}" destId="{AD178032-6CAA-448B-BBEB-FD1999311622}" srcOrd="5" destOrd="0" presId="urn:microsoft.com/office/officeart/2005/8/layout/hierarchy2"/>
    <dgm:cxn modelId="{56C2A6A9-6796-49B1-A5A7-66F4EE93ED5A}" type="presParOf" srcId="{AD178032-6CAA-448B-BBEB-FD1999311622}" destId="{18A86C50-A80D-4A29-941B-9484BFB4404E}" srcOrd="0" destOrd="0" presId="urn:microsoft.com/office/officeart/2005/8/layout/hierarchy2"/>
    <dgm:cxn modelId="{E838A874-36BD-4511-8871-B8CB54CA5112}" type="presParOf" srcId="{AD178032-6CAA-448B-BBEB-FD1999311622}" destId="{1C9516F8-496F-46DF-A957-1E012C4FA58D}" srcOrd="1" destOrd="0" presId="urn:microsoft.com/office/officeart/2005/8/layout/hierarchy2"/>
    <dgm:cxn modelId="{8BCD7BCA-B74A-4C8A-A013-7207C5620139}" type="presParOf" srcId="{15C4BC56-B1F1-4B0E-8BCA-6334A5B916A1}" destId="{A590C553-2EC8-41CC-A97A-3C81F82F304F}" srcOrd="2" destOrd="0" presId="urn:microsoft.com/office/officeart/2005/8/layout/hierarchy2"/>
    <dgm:cxn modelId="{8D83E43F-3D48-4486-AFEA-A9B6CCC83CD1}" type="presParOf" srcId="{A590C553-2EC8-41CC-A97A-3C81F82F304F}" destId="{58BB4274-EF54-4CC5-AD83-493F8B61EA63}" srcOrd="0" destOrd="0" presId="urn:microsoft.com/office/officeart/2005/8/layout/hierarchy2"/>
    <dgm:cxn modelId="{A0F22975-880B-42DF-97D8-6706A59F936C}" type="presParOf" srcId="{15C4BC56-B1F1-4B0E-8BCA-6334A5B916A1}" destId="{31387EFE-C750-44CD-9181-50E33ABA273B}" srcOrd="3" destOrd="0" presId="urn:microsoft.com/office/officeart/2005/8/layout/hierarchy2"/>
    <dgm:cxn modelId="{DF134FE8-86E6-481A-AB9C-8CCCE7A2DCA2}" type="presParOf" srcId="{31387EFE-C750-44CD-9181-50E33ABA273B}" destId="{015D08D1-F339-45A6-952F-8612F41E8DA8}" srcOrd="0" destOrd="0" presId="urn:microsoft.com/office/officeart/2005/8/layout/hierarchy2"/>
    <dgm:cxn modelId="{B2CF6652-6A46-4CE4-ABDA-B1E8E25BFDB0}" type="presParOf" srcId="{31387EFE-C750-44CD-9181-50E33ABA273B}" destId="{7B8872D5-C19A-4E29-9DD0-92E2F9B6D258}" srcOrd="1" destOrd="0" presId="urn:microsoft.com/office/officeart/2005/8/layout/hierarchy2"/>
    <dgm:cxn modelId="{88697B69-6255-4422-AED2-EE3998B811AA}" type="presParOf" srcId="{7B8872D5-C19A-4E29-9DD0-92E2F9B6D258}" destId="{58EE5DF1-4FEF-4547-A3A3-7C8C1F59BCC0}" srcOrd="0" destOrd="0" presId="urn:microsoft.com/office/officeart/2005/8/layout/hierarchy2"/>
    <dgm:cxn modelId="{82CF16A0-DA15-48C9-9AA7-0DB6FD79E3FC}" type="presParOf" srcId="{58EE5DF1-4FEF-4547-A3A3-7C8C1F59BCC0}" destId="{0C6440DC-D32B-42EE-9C58-DBA5D86969C0}" srcOrd="0" destOrd="0" presId="urn:microsoft.com/office/officeart/2005/8/layout/hierarchy2"/>
    <dgm:cxn modelId="{345764D3-43BF-4BD2-80FA-C6C235EB6880}" type="presParOf" srcId="{7B8872D5-C19A-4E29-9DD0-92E2F9B6D258}" destId="{C22E38B2-EB6C-47BE-9E0C-CC1EE04E236F}" srcOrd="1" destOrd="0" presId="urn:microsoft.com/office/officeart/2005/8/layout/hierarchy2"/>
    <dgm:cxn modelId="{41FE4356-C598-4E34-994E-C57BB75E05C7}" type="presParOf" srcId="{C22E38B2-EB6C-47BE-9E0C-CC1EE04E236F}" destId="{458E9C77-39C9-4332-B85E-F5390FA939B3}" srcOrd="0" destOrd="0" presId="urn:microsoft.com/office/officeart/2005/8/layout/hierarchy2"/>
    <dgm:cxn modelId="{6ECE5CE7-DFD6-4CB0-B1B9-61399E471E74}" type="presParOf" srcId="{C22E38B2-EB6C-47BE-9E0C-CC1EE04E236F}" destId="{B46735D3-D279-46A9-90D1-C1925E5C9F98}" srcOrd="1" destOrd="0" presId="urn:microsoft.com/office/officeart/2005/8/layout/hierarchy2"/>
    <dgm:cxn modelId="{E3653905-3D14-46EB-A46F-9DAB99F85D79}" type="presParOf" srcId="{B46735D3-D279-46A9-90D1-C1925E5C9F98}" destId="{0E2F3B26-A866-4DD7-8481-369F7A11EB1A}" srcOrd="0" destOrd="0" presId="urn:microsoft.com/office/officeart/2005/8/layout/hierarchy2"/>
    <dgm:cxn modelId="{FA423A27-39C5-4182-BE96-F808DC9F5AF9}" type="presParOf" srcId="{0E2F3B26-A866-4DD7-8481-369F7A11EB1A}" destId="{6438841F-499A-4CD1-B67E-9AABF769E20E}" srcOrd="0" destOrd="0" presId="urn:microsoft.com/office/officeart/2005/8/layout/hierarchy2"/>
    <dgm:cxn modelId="{9BCA981A-4E4A-49F6-972A-A0AB27CAAE27}" type="presParOf" srcId="{B46735D3-D279-46A9-90D1-C1925E5C9F98}" destId="{653DBB8D-16F9-4D3E-BA65-A9AEA22C2405}" srcOrd="1" destOrd="0" presId="urn:microsoft.com/office/officeart/2005/8/layout/hierarchy2"/>
    <dgm:cxn modelId="{0F9E17F2-B2F4-4D53-9ADB-CDB90FF1F417}" type="presParOf" srcId="{653DBB8D-16F9-4D3E-BA65-A9AEA22C2405}" destId="{E6182814-A225-42FB-A70C-6E795449F230}" srcOrd="0" destOrd="0" presId="urn:microsoft.com/office/officeart/2005/8/layout/hierarchy2"/>
    <dgm:cxn modelId="{07154949-0B09-4262-9A40-F79D1647D153}" type="presParOf" srcId="{653DBB8D-16F9-4D3E-BA65-A9AEA22C2405}" destId="{8BF17C59-2689-4F7E-9F07-77757A24437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6A4F5-4EF2-4B6D-9F22-EEFBB2DC6A3B}">
      <dsp:nvSpPr>
        <dsp:cNvPr id="0" name=""/>
        <dsp:cNvSpPr/>
      </dsp:nvSpPr>
      <dsp:spPr>
        <a:xfrm>
          <a:off x="2939" y="930160"/>
          <a:ext cx="2302179" cy="853310"/>
        </a:xfrm>
        <a:prstGeom prst="roundRect">
          <a:avLst>
            <a:gd name="adj" fmla="val 10000"/>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Modeling approaches</a:t>
          </a:r>
          <a:endParaRPr lang="zh-TW" altLang="en-US" sz="2400" b="1" kern="1200" dirty="0">
            <a:solidFill>
              <a:schemeClr val="bg1"/>
            </a:solidFill>
            <a:latin typeface="Calibri" panose="020F0502020204030204" pitchFamily="34" charset="0"/>
            <a:cs typeface="Calibri" panose="020F0502020204030204" pitchFamily="34" charset="0"/>
          </a:endParaRPr>
        </a:p>
      </dsp:txBody>
      <dsp:txXfrm>
        <a:off x="27932" y="955153"/>
        <a:ext cx="2252193" cy="803324"/>
      </dsp:txXfrm>
    </dsp:sp>
    <dsp:sp modelId="{A9293F99-B321-49D6-81A1-CD9823574BCA}">
      <dsp:nvSpPr>
        <dsp:cNvPr id="0" name=""/>
        <dsp:cNvSpPr/>
      </dsp:nvSpPr>
      <dsp:spPr>
        <a:xfrm rot="19457599">
          <a:off x="2226101" y="1083188"/>
          <a:ext cx="840683" cy="56601"/>
        </a:xfrm>
        <a:custGeom>
          <a:avLst/>
          <a:gdLst/>
          <a:ahLst/>
          <a:cxnLst/>
          <a:rect l="0" t="0" r="0" b="0"/>
          <a:pathLst>
            <a:path>
              <a:moveTo>
                <a:pt x="0" y="28300"/>
              </a:moveTo>
              <a:lnTo>
                <a:pt x="840683" y="28300"/>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latin typeface="Calibri" panose="020F0502020204030204" pitchFamily="34" charset="0"/>
            <a:cs typeface="Calibri" panose="020F0502020204030204" pitchFamily="34" charset="0"/>
          </a:endParaRPr>
        </a:p>
      </dsp:txBody>
      <dsp:txXfrm>
        <a:off x="2625425" y="1090472"/>
        <a:ext cx="42034" cy="42034"/>
      </dsp:txXfrm>
    </dsp:sp>
    <dsp:sp modelId="{6F606C76-C3E7-4B74-91A6-E1F6FE6070E8}">
      <dsp:nvSpPr>
        <dsp:cNvPr id="0" name=""/>
        <dsp:cNvSpPr/>
      </dsp:nvSpPr>
      <dsp:spPr>
        <a:xfrm>
          <a:off x="2987767" y="439507"/>
          <a:ext cx="6584857" cy="853310"/>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Calibri" panose="020F0502020204030204" pitchFamily="34" charset="0"/>
              <a:ea typeface="Calibri" panose="020F0502020204030204" pitchFamily="34" charset="0"/>
              <a:cs typeface="Calibri" panose="020F0502020204030204" pitchFamily="34" charset="0"/>
            </a:rPr>
            <a:t>Basin-based model</a:t>
          </a:r>
          <a:r>
            <a:rPr lang="en-US" altLang="zh-TW" sz="2400" kern="1200" dirty="0">
              <a:latin typeface="Calibri" panose="020F0502020204030204" pitchFamily="34" charset="0"/>
              <a:ea typeface="Calibri" panose="020F0502020204030204" pitchFamily="34" charset="0"/>
              <a:cs typeface="Calibri" panose="020F0502020204030204" pitchFamily="34" charset="0"/>
            </a:rPr>
            <a:t> </a:t>
          </a:r>
          <a:endParaRPr lang="zh-TW" altLang="en-US" sz="2400" kern="1200" dirty="0">
            <a:latin typeface="Calibri" panose="020F0502020204030204" pitchFamily="34" charset="0"/>
            <a:cs typeface="Calibri" panose="020F0502020204030204" pitchFamily="34" charset="0"/>
          </a:endParaRPr>
        </a:p>
      </dsp:txBody>
      <dsp:txXfrm>
        <a:off x="3012760" y="464500"/>
        <a:ext cx="6534871" cy="803324"/>
      </dsp:txXfrm>
    </dsp:sp>
    <dsp:sp modelId="{A590C553-2EC8-41CC-A97A-3C81F82F304F}">
      <dsp:nvSpPr>
        <dsp:cNvPr id="0" name=""/>
        <dsp:cNvSpPr/>
      </dsp:nvSpPr>
      <dsp:spPr>
        <a:xfrm rot="2142401">
          <a:off x="2226101" y="1573841"/>
          <a:ext cx="840683" cy="56601"/>
        </a:xfrm>
        <a:custGeom>
          <a:avLst/>
          <a:gdLst/>
          <a:ahLst/>
          <a:cxnLst/>
          <a:rect l="0" t="0" r="0" b="0"/>
          <a:pathLst>
            <a:path>
              <a:moveTo>
                <a:pt x="0" y="28300"/>
              </a:moveTo>
              <a:lnTo>
                <a:pt x="840683" y="28300"/>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latin typeface="Calibri" panose="020F0502020204030204" pitchFamily="34" charset="0"/>
            <a:cs typeface="Calibri" panose="020F0502020204030204" pitchFamily="34" charset="0"/>
          </a:endParaRPr>
        </a:p>
      </dsp:txBody>
      <dsp:txXfrm>
        <a:off x="2625425" y="1581125"/>
        <a:ext cx="42034" cy="42034"/>
      </dsp:txXfrm>
    </dsp:sp>
    <dsp:sp modelId="{015D08D1-F339-45A6-952F-8612F41E8DA8}">
      <dsp:nvSpPr>
        <dsp:cNvPr id="0" name=""/>
        <dsp:cNvSpPr/>
      </dsp:nvSpPr>
      <dsp:spPr>
        <a:xfrm>
          <a:off x="2987767" y="1420814"/>
          <a:ext cx="6584857" cy="853310"/>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Calibri" panose="020F0502020204030204" pitchFamily="34" charset="0"/>
              <a:ea typeface="Calibri" panose="020F0502020204030204" pitchFamily="34" charset="0"/>
              <a:cs typeface="Calibri" panose="020F0502020204030204" pitchFamily="34" charset="0"/>
            </a:rPr>
            <a:t>Grid-based models</a:t>
          </a:r>
          <a:endParaRPr lang="zh-TW" altLang="en-US" sz="2400" kern="1200" dirty="0">
            <a:latin typeface="Calibri" panose="020F0502020204030204" pitchFamily="34" charset="0"/>
            <a:cs typeface="Calibri" panose="020F0502020204030204" pitchFamily="34" charset="0"/>
          </a:endParaRPr>
        </a:p>
      </dsp:txBody>
      <dsp:txXfrm>
        <a:off x="3012760" y="1445807"/>
        <a:ext cx="6534871" cy="803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6A4F5-4EF2-4B6D-9F22-EEFBB2DC6A3B}">
      <dsp:nvSpPr>
        <dsp:cNvPr id="0" name=""/>
        <dsp:cNvSpPr/>
      </dsp:nvSpPr>
      <dsp:spPr>
        <a:xfrm>
          <a:off x="12557" y="1743062"/>
          <a:ext cx="2678815" cy="1229144"/>
        </a:xfrm>
        <a:prstGeom prst="roundRect">
          <a:avLst>
            <a:gd name="adj" fmla="val 10000"/>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Modeling approaches</a:t>
          </a:r>
          <a:endParaRPr lang="zh-TW" altLang="en-US" sz="2400" b="1" kern="1200" dirty="0">
            <a:solidFill>
              <a:schemeClr val="bg1"/>
            </a:solidFill>
            <a:latin typeface="Calibri" panose="020F0502020204030204" pitchFamily="34" charset="0"/>
            <a:cs typeface="Calibri" panose="020F0502020204030204" pitchFamily="34" charset="0"/>
          </a:endParaRPr>
        </a:p>
      </dsp:txBody>
      <dsp:txXfrm>
        <a:off x="48557" y="1779062"/>
        <a:ext cx="2606815" cy="1157144"/>
      </dsp:txXfrm>
    </dsp:sp>
    <dsp:sp modelId="{A9293F99-B321-49D6-81A1-CD9823574BCA}">
      <dsp:nvSpPr>
        <dsp:cNvPr id="0" name=""/>
        <dsp:cNvSpPr/>
      </dsp:nvSpPr>
      <dsp:spPr>
        <a:xfrm rot="18289469">
          <a:off x="2488951" y="1955484"/>
          <a:ext cx="943832" cy="29502"/>
        </a:xfrm>
        <a:custGeom>
          <a:avLst/>
          <a:gdLst/>
          <a:ahLst/>
          <a:cxnLst/>
          <a:rect l="0" t="0" r="0" b="0"/>
          <a:pathLst>
            <a:path>
              <a:moveTo>
                <a:pt x="0" y="14751"/>
              </a:moveTo>
              <a:lnTo>
                <a:pt x="943832" y="14751"/>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latin typeface="Calibri" panose="020F0502020204030204" pitchFamily="34" charset="0"/>
            <a:cs typeface="Calibri" panose="020F0502020204030204" pitchFamily="34" charset="0"/>
          </a:endParaRPr>
        </a:p>
      </dsp:txBody>
      <dsp:txXfrm>
        <a:off x="2937271" y="1946640"/>
        <a:ext cx="47191" cy="47191"/>
      </dsp:txXfrm>
    </dsp:sp>
    <dsp:sp modelId="{6F606C76-C3E7-4B74-91A6-E1F6FE6070E8}">
      <dsp:nvSpPr>
        <dsp:cNvPr id="0" name=""/>
        <dsp:cNvSpPr/>
      </dsp:nvSpPr>
      <dsp:spPr>
        <a:xfrm>
          <a:off x="3230362" y="1126542"/>
          <a:ext cx="3346164" cy="912589"/>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Calibri" panose="020F0502020204030204" pitchFamily="34" charset="0"/>
              <a:ea typeface="Calibri" panose="020F0502020204030204" pitchFamily="34" charset="0"/>
              <a:cs typeface="Calibri" panose="020F0502020204030204" pitchFamily="34" charset="0"/>
            </a:rPr>
            <a:t>Global model for whole basin</a:t>
          </a:r>
          <a:r>
            <a:rPr lang="en-US" altLang="zh-TW" sz="2400" kern="1200" dirty="0">
              <a:latin typeface="Calibri" panose="020F0502020204030204" pitchFamily="34" charset="0"/>
              <a:ea typeface="Calibri" panose="020F0502020204030204" pitchFamily="34" charset="0"/>
              <a:cs typeface="Calibri" panose="020F0502020204030204" pitchFamily="34" charset="0"/>
            </a:rPr>
            <a:t> </a:t>
          </a:r>
          <a:endParaRPr lang="zh-TW" altLang="en-US" sz="2400" kern="1200" dirty="0">
            <a:latin typeface="Calibri" panose="020F0502020204030204" pitchFamily="34" charset="0"/>
            <a:cs typeface="Calibri" panose="020F0502020204030204" pitchFamily="34" charset="0"/>
          </a:endParaRPr>
        </a:p>
      </dsp:txBody>
      <dsp:txXfrm>
        <a:off x="3257091" y="1153271"/>
        <a:ext cx="3292706" cy="859131"/>
      </dsp:txXfrm>
    </dsp:sp>
    <dsp:sp modelId="{8C0F421E-F428-470A-821E-8D2CB8F7DA30}">
      <dsp:nvSpPr>
        <dsp:cNvPr id="0" name=""/>
        <dsp:cNvSpPr/>
      </dsp:nvSpPr>
      <dsp:spPr>
        <a:xfrm>
          <a:off x="6576526" y="1568086"/>
          <a:ext cx="538988" cy="29502"/>
        </a:xfrm>
        <a:custGeom>
          <a:avLst/>
          <a:gdLst/>
          <a:ahLst/>
          <a:cxnLst/>
          <a:rect l="0" t="0" r="0" b="0"/>
          <a:pathLst>
            <a:path>
              <a:moveTo>
                <a:pt x="0" y="14751"/>
              </a:moveTo>
              <a:lnTo>
                <a:pt x="538988" y="14751"/>
              </a:lnTo>
            </a:path>
          </a:pathLst>
        </a:custGeom>
        <a:noFill/>
        <a:ln w="1905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6832546" y="1569362"/>
        <a:ext cx="26949" cy="26949"/>
      </dsp:txXfrm>
    </dsp:sp>
    <dsp:sp modelId="{060C18AB-A6C4-4A89-86E8-D4B3393AE33F}">
      <dsp:nvSpPr>
        <dsp:cNvPr id="0" name=""/>
        <dsp:cNvSpPr/>
      </dsp:nvSpPr>
      <dsp:spPr>
        <a:xfrm>
          <a:off x="7115515" y="1075844"/>
          <a:ext cx="2027973" cy="1013986"/>
        </a:xfrm>
        <a:prstGeom prst="roundRect">
          <a:avLst>
            <a:gd name="adj" fmla="val 10000"/>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Calibri" panose="020F0502020204030204" pitchFamily="34" charset="0"/>
              <a:cs typeface="Calibri" panose="020F0502020204030204" pitchFamily="34" charset="0"/>
            </a:rPr>
            <a:t>Sensitivity analysis</a:t>
          </a:r>
          <a:endParaRPr lang="zh-TW" altLang="en-US" sz="2400" kern="1200" dirty="0">
            <a:latin typeface="Calibri" panose="020F0502020204030204" pitchFamily="34" charset="0"/>
            <a:cs typeface="Calibri" panose="020F0502020204030204" pitchFamily="34" charset="0"/>
          </a:endParaRPr>
        </a:p>
      </dsp:txBody>
      <dsp:txXfrm>
        <a:off x="7145214" y="1105543"/>
        <a:ext cx="1968575" cy="954588"/>
      </dsp:txXfrm>
    </dsp:sp>
    <dsp:sp modelId="{29382DB7-2A84-41BD-8527-A800C0B35ACD}">
      <dsp:nvSpPr>
        <dsp:cNvPr id="0" name=""/>
        <dsp:cNvSpPr/>
      </dsp:nvSpPr>
      <dsp:spPr>
        <a:xfrm rot="18289469">
          <a:off x="8941067" y="1180688"/>
          <a:ext cx="943832" cy="29502"/>
        </a:xfrm>
        <a:custGeom>
          <a:avLst/>
          <a:gdLst/>
          <a:ahLst/>
          <a:cxnLst/>
          <a:rect l="0" t="0" r="0" b="0"/>
          <a:pathLst>
            <a:path>
              <a:moveTo>
                <a:pt x="0" y="14751"/>
              </a:moveTo>
              <a:lnTo>
                <a:pt x="943832" y="14751"/>
              </a:lnTo>
            </a:path>
          </a:pathLst>
        </a:custGeom>
        <a:no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9389387" y="1171843"/>
        <a:ext cx="47191" cy="47191"/>
      </dsp:txXfrm>
    </dsp:sp>
    <dsp:sp modelId="{A4C5AAB6-38A2-414F-990A-BF9E934577E8}">
      <dsp:nvSpPr>
        <dsp:cNvPr id="0" name=""/>
        <dsp:cNvSpPr/>
      </dsp:nvSpPr>
      <dsp:spPr>
        <a:xfrm>
          <a:off x="9682477" y="471172"/>
          <a:ext cx="1926575" cy="673736"/>
        </a:xfrm>
        <a:prstGeom prst="roundRect">
          <a:avLst>
            <a:gd name="adj" fmla="val 10000"/>
          </a:avLst>
        </a:prstGeom>
        <a:solidFill>
          <a:schemeClr val="accent1">
            <a:alpha val="3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Calibri" panose="020F0502020204030204" pitchFamily="34" charset="0"/>
              <a:cs typeface="Calibri" panose="020F0502020204030204" pitchFamily="34" charset="0"/>
            </a:rPr>
            <a:t>All data</a:t>
          </a:r>
          <a:endParaRPr lang="zh-TW" altLang="en-US" sz="2400" kern="1200" dirty="0">
            <a:latin typeface="Calibri" panose="020F0502020204030204" pitchFamily="34" charset="0"/>
            <a:cs typeface="Calibri" panose="020F0502020204030204" pitchFamily="34" charset="0"/>
          </a:endParaRPr>
        </a:p>
      </dsp:txBody>
      <dsp:txXfrm>
        <a:off x="9702210" y="490905"/>
        <a:ext cx="1887109" cy="634270"/>
      </dsp:txXfrm>
    </dsp:sp>
    <dsp:sp modelId="{E08757BE-21C0-49B0-B8D6-0ADE7D88B6B7}">
      <dsp:nvSpPr>
        <dsp:cNvPr id="0" name=""/>
        <dsp:cNvSpPr/>
      </dsp:nvSpPr>
      <dsp:spPr>
        <a:xfrm>
          <a:off x="9143488" y="1568086"/>
          <a:ext cx="538988" cy="29502"/>
        </a:xfrm>
        <a:custGeom>
          <a:avLst/>
          <a:gdLst/>
          <a:ahLst/>
          <a:cxnLst/>
          <a:rect l="0" t="0" r="0" b="0"/>
          <a:pathLst>
            <a:path>
              <a:moveTo>
                <a:pt x="0" y="14751"/>
              </a:moveTo>
              <a:lnTo>
                <a:pt x="538988" y="14751"/>
              </a:lnTo>
            </a:path>
          </a:pathLst>
        </a:custGeom>
        <a:no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9399508" y="1569362"/>
        <a:ext cx="26949" cy="26949"/>
      </dsp:txXfrm>
    </dsp:sp>
    <dsp:sp modelId="{9BFE9258-1CD9-43DC-BBFE-FFCC06204745}">
      <dsp:nvSpPr>
        <dsp:cNvPr id="0" name=""/>
        <dsp:cNvSpPr/>
      </dsp:nvSpPr>
      <dsp:spPr>
        <a:xfrm>
          <a:off x="9682477" y="1245969"/>
          <a:ext cx="1926575" cy="673736"/>
        </a:xfrm>
        <a:prstGeom prst="roundRect">
          <a:avLst>
            <a:gd name="adj" fmla="val 10000"/>
          </a:avLst>
        </a:prstGeom>
        <a:solidFill>
          <a:schemeClr val="accent1">
            <a:alpha val="3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Calibri" panose="020F0502020204030204" pitchFamily="34" charset="0"/>
              <a:cs typeface="Calibri" panose="020F0502020204030204" pitchFamily="34" charset="0"/>
            </a:rPr>
            <a:t>Wet season</a:t>
          </a:r>
          <a:endParaRPr lang="zh-TW" altLang="en-US" sz="2400" kern="1200" dirty="0">
            <a:latin typeface="Calibri" panose="020F0502020204030204" pitchFamily="34" charset="0"/>
            <a:cs typeface="Calibri" panose="020F0502020204030204" pitchFamily="34" charset="0"/>
          </a:endParaRPr>
        </a:p>
      </dsp:txBody>
      <dsp:txXfrm>
        <a:off x="9702210" y="1265702"/>
        <a:ext cx="1887109" cy="634270"/>
      </dsp:txXfrm>
    </dsp:sp>
    <dsp:sp modelId="{F817F22F-3F5C-4DC2-A1A4-7A27C85C2E6F}">
      <dsp:nvSpPr>
        <dsp:cNvPr id="0" name=""/>
        <dsp:cNvSpPr/>
      </dsp:nvSpPr>
      <dsp:spPr>
        <a:xfrm rot="3310531">
          <a:off x="8941067" y="1955484"/>
          <a:ext cx="943832" cy="29502"/>
        </a:xfrm>
        <a:custGeom>
          <a:avLst/>
          <a:gdLst/>
          <a:ahLst/>
          <a:cxnLst/>
          <a:rect l="0" t="0" r="0" b="0"/>
          <a:pathLst>
            <a:path>
              <a:moveTo>
                <a:pt x="0" y="14751"/>
              </a:moveTo>
              <a:lnTo>
                <a:pt x="943832" y="14751"/>
              </a:lnTo>
            </a:path>
          </a:pathLst>
        </a:custGeom>
        <a:no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9389387" y="1946640"/>
        <a:ext cx="47191" cy="47191"/>
      </dsp:txXfrm>
    </dsp:sp>
    <dsp:sp modelId="{18A86C50-A80D-4A29-941B-9484BFB4404E}">
      <dsp:nvSpPr>
        <dsp:cNvPr id="0" name=""/>
        <dsp:cNvSpPr/>
      </dsp:nvSpPr>
      <dsp:spPr>
        <a:xfrm>
          <a:off x="9682477" y="2020766"/>
          <a:ext cx="1926575" cy="673736"/>
        </a:xfrm>
        <a:prstGeom prst="roundRect">
          <a:avLst>
            <a:gd name="adj" fmla="val 10000"/>
          </a:avLst>
        </a:prstGeom>
        <a:solidFill>
          <a:schemeClr val="accent1">
            <a:alpha val="3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Calibri" panose="020F0502020204030204" pitchFamily="34" charset="0"/>
              <a:cs typeface="Calibri" panose="020F0502020204030204" pitchFamily="34" charset="0"/>
            </a:rPr>
            <a:t>Dry season</a:t>
          </a:r>
          <a:endParaRPr lang="zh-TW" altLang="en-US" sz="2400" kern="1200" dirty="0">
            <a:latin typeface="Calibri" panose="020F0502020204030204" pitchFamily="34" charset="0"/>
            <a:cs typeface="Calibri" panose="020F0502020204030204" pitchFamily="34" charset="0"/>
          </a:endParaRPr>
        </a:p>
      </dsp:txBody>
      <dsp:txXfrm>
        <a:off x="9702210" y="2040499"/>
        <a:ext cx="1887109" cy="634270"/>
      </dsp:txXfrm>
    </dsp:sp>
    <dsp:sp modelId="{A590C553-2EC8-41CC-A97A-3C81F82F304F}">
      <dsp:nvSpPr>
        <dsp:cNvPr id="0" name=""/>
        <dsp:cNvSpPr/>
      </dsp:nvSpPr>
      <dsp:spPr>
        <a:xfrm rot="3310531">
          <a:off x="2488951" y="2730281"/>
          <a:ext cx="943832" cy="29502"/>
        </a:xfrm>
        <a:custGeom>
          <a:avLst/>
          <a:gdLst/>
          <a:ahLst/>
          <a:cxnLst/>
          <a:rect l="0" t="0" r="0" b="0"/>
          <a:pathLst>
            <a:path>
              <a:moveTo>
                <a:pt x="0" y="14751"/>
              </a:moveTo>
              <a:lnTo>
                <a:pt x="943832" y="14751"/>
              </a:lnTo>
            </a:path>
          </a:pathLst>
        </a:custGeom>
        <a:noFill/>
        <a:ln w="1905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latin typeface="Calibri" panose="020F0502020204030204" pitchFamily="34" charset="0"/>
            <a:cs typeface="Calibri" panose="020F0502020204030204" pitchFamily="34" charset="0"/>
          </a:endParaRPr>
        </a:p>
      </dsp:txBody>
      <dsp:txXfrm>
        <a:off x="2937271" y="2721436"/>
        <a:ext cx="47191" cy="47191"/>
      </dsp:txXfrm>
    </dsp:sp>
    <dsp:sp modelId="{015D08D1-F339-45A6-952F-8612F41E8DA8}">
      <dsp:nvSpPr>
        <dsp:cNvPr id="0" name=""/>
        <dsp:cNvSpPr/>
      </dsp:nvSpPr>
      <dsp:spPr>
        <a:xfrm>
          <a:off x="3230362" y="2676136"/>
          <a:ext cx="3346164" cy="912589"/>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Calibri" panose="020F0502020204030204" pitchFamily="34" charset="0"/>
              <a:ea typeface="Calibri" panose="020F0502020204030204" pitchFamily="34" charset="0"/>
              <a:cs typeface="Calibri" panose="020F0502020204030204" pitchFamily="34" charset="0"/>
            </a:rPr>
            <a:t>Individual models for each grids</a:t>
          </a:r>
          <a:endParaRPr lang="zh-TW" altLang="en-US" sz="2400" kern="1200" dirty="0">
            <a:latin typeface="Calibri" panose="020F0502020204030204" pitchFamily="34" charset="0"/>
            <a:cs typeface="Calibri" panose="020F0502020204030204" pitchFamily="34" charset="0"/>
          </a:endParaRPr>
        </a:p>
      </dsp:txBody>
      <dsp:txXfrm>
        <a:off x="3257091" y="2702865"/>
        <a:ext cx="3292706" cy="859131"/>
      </dsp:txXfrm>
    </dsp:sp>
    <dsp:sp modelId="{58EE5DF1-4FEF-4547-A3A3-7C8C1F59BCC0}">
      <dsp:nvSpPr>
        <dsp:cNvPr id="0" name=""/>
        <dsp:cNvSpPr/>
      </dsp:nvSpPr>
      <dsp:spPr>
        <a:xfrm>
          <a:off x="6576526" y="3117679"/>
          <a:ext cx="538988" cy="29502"/>
        </a:xfrm>
        <a:custGeom>
          <a:avLst/>
          <a:gdLst/>
          <a:ahLst/>
          <a:cxnLst/>
          <a:rect l="0" t="0" r="0" b="0"/>
          <a:pathLst>
            <a:path>
              <a:moveTo>
                <a:pt x="0" y="14751"/>
              </a:moveTo>
              <a:lnTo>
                <a:pt x="538988" y="14751"/>
              </a:lnTo>
            </a:path>
          </a:pathLst>
        </a:custGeom>
        <a:noFill/>
        <a:ln w="1905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6832546" y="3118956"/>
        <a:ext cx="26949" cy="26949"/>
      </dsp:txXfrm>
    </dsp:sp>
    <dsp:sp modelId="{458E9C77-39C9-4332-B85E-F5390FA939B3}">
      <dsp:nvSpPr>
        <dsp:cNvPr id="0" name=""/>
        <dsp:cNvSpPr/>
      </dsp:nvSpPr>
      <dsp:spPr>
        <a:xfrm>
          <a:off x="7115515" y="2625437"/>
          <a:ext cx="2027973" cy="1013986"/>
        </a:xfrm>
        <a:prstGeom prst="roundRect">
          <a:avLst>
            <a:gd name="adj" fmla="val 10000"/>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Calibri" panose="020F0502020204030204" pitchFamily="34" charset="0"/>
              <a:cs typeface="Calibri" panose="020F0502020204030204" pitchFamily="34" charset="0"/>
            </a:rPr>
            <a:t>Sensitivity analysis</a:t>
          </a:r>
          <a:endParaRPr lang="zh-TW" altLang="en-US" sz="2400" kern="1200" dirty="0">
            <a:latin typeface="Calibri" panose="020F0502020204030204" pitchFamily="34" charset="0"/>
            <a:cs typeface="Calibri" panose="020F0502020204030204" pitchFamily="34" charset="0"/>
          </a:endParaRPr>
        </a:p>
      </dsp:txBody>
      <dsp:txXfrm>
        <a:off x="7145214" y="2655136"/>
        <a:ext cx="1968575" cy="954588"/>
      </dsp:txXfrm>
    </dsp:sp>
    <dsp:sp modelId="{0E2F3B26-A866-4DD7-8481-369F7A11EB1A}">
      <dsp:nvSpPr>
        <dsp:cNvPr id="0" name=""/>
        <dsp:cNvSpPr/>
      </dsp:nvSpPr>
      <dsp:spPr>
        <a:xfrm>
          <a:off x="9143488" y="3117679"/>
          <a:ext cx="538988" cy="29502"/>
        </a:xfrm>
        <a:custGeom>
          <a:avLst/>
          <a:gdLst/>
          <a:ahLst/>
          <a:cxnLst/>
          <a:rect l="0" t="0" r="0" b="0"/>
          <a:pathLst>
            <a:path>
              <a:moveTo>
                <a:pt x="0" y="14751"/>
              </a:moveTo>
              <a:lnTo>
                <a:pt x="538988" y="14751"/>
              </a:lnTo>
            </a:path>
          </a:pathLst>
        </a:custGeom>
        <a:no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9399508" y="3118956"/>
        <a:ext cx="26949" cy="26949"/>
      </dsp:txXfrm>
    </dsp:sp>
    <dsp:sp modelId="{E6182814-A225-42FB-A70C-6E795449F230}">
      <dsp:nvSpPr>
        <dsp:cNvPr id="0" name=""/>
        <dsp:cNvSpPr/>
      </dsp:nvSpPr>
      <dsp:spPr>
        <a:xfrm>
          <a:off x="9682477" y="2795562"/>
          <a:ext cx="1926575" cy="673736"/>
        </a:xfrm>
        <a:prstGeom prst="roundRect">
          <a:avLst>
            <a:gd name="adj" fmla="val 10000"/>
          </a:avLst>
        </a:prstGeom>
        <a:solidFill>
          <a:schemeClr val="accent1">
            <a:alpha val="3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Calibri" panose="020F0502020204030204" pitchFamily="34" charset="0"/>
              <a:cs typeface="Calibri" panose="020F0502020204030204" pitchFamily="34" charset="0"/>
            </a:rPr>
            <a:t>All data</a:t>
          </a:r>
          <a:endParaRPr lang="zh-TW" altLang="en-US" sz="2400" kern="1200" dirty="0">
            <a:latin typeface="Calibri" panose="020F0502020204030204" pitchFamily="34" charset="0"/>
            <a:cs typeface="Calibri" panose="020F0502020204030204" pitchFamily="34" charset="0"/>
          </a:endParaRPr>
        </a:p>
      </dsp:txBody>
      <dsp:txXfrm>
        <a:off x="9702210" y="2815295"/>
        <a:ext cx="1887109" cy="6342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48FF7-19E3-423F-B35D-6B7547F70759}" type="datetimeFigureOut">
              <a:rPr lang="zh-TW" altLang="en-US" smtClean="0"/>
              <a:t>2025/4/29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1A426-8E83-4D10-BD83-C72FC95519F6}" type="slidenum">
              <a:rPr lang="zh-TW" altLang="en-US" smtClean="0"/>
              <a:t>‹#›</a:t>
            </a:fld>
            <a:endParaRPr lang="zh-TW" altLang="en-US"/>
          </a:p>
        </p:txBody>
      </p:sp>
    </p:spTree>
    <p:extLst>
      <p:ext uri="{BB962C8B-B14F-4D97-AF65-F5344CB8AC3E}">
        <p14:creationId xmlns:p14="http://schemas.microsoft.com/office/powerpoint/2010/main" val="1546822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15000"/>
              </a:lnSpc>
              <a:spcAft>
                <a:spcPts val="800"/>
              </a:spcAft>
            </a:pP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The relationship between ET and environmental factors has long been discussed. However, less attention has been given to the variability of these relationships under different environmental conditions. </a:t>
            </a: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a:p>
            <a:pPr>
              <a:lnSpc>
                <a:spcPct val="115000"/>
              </a:lnSpc>
              <a:spcAft>
                <a:spcPts val="800"/>
              </a:spcAft>
              <a:buNone/>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a:p>
            <a:pPr>
              <a:lnSpc>
                <a:spcPct val="115000"/>
              </a:lnSpc>
              <a:spcAft>
                <a:spcPts val="800"/>
              </a:spcAft>
            </a:pP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Our study focuses on the </a:t>
            </a:r>
            <a:r>
              <a:rPr lang="en-US" altLang="zh-TW" sz="1800" kern="100" dirty="0" err="1">
                <a:effectLst/>
                <a:latin typeface="Times New Roman" panose="02020603050405020304" pitchFamily="18" charset="0"/>
                <a:ea typeface="新細明體" panose="02020500000000000000" pitchFamily="18" charset="-120"/>
                <a:cs typeface="Arial" panose="020B0604020202020204" pitchFamily="34" charset="0"/>
              </a:rPr>
              <a:t>Gaoping</a:t>
            </a: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 River Basin, using gridded data from 1980 to 2021 to train an ANN model that predicts ET based on solar radiation, temperature, and vapor pressure deficit.</a:t>
            </a: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3AB1A426-8E83-4D10-BD83-C72FC95519F6}" type="slidenum">
              <a:rPr lang="zh-TW" altLang="en-US" smtClean="0"/>
              <a:t>3</a:t>
            </a:fld>
            <a:endParaRPr lang="zh-TW" altLang="en-US"/>
          </a:p>
        </p:txBody>
      </p:sp>
    </p:spTree>
    <p:extLst>
      <p:ext uri="{BB962C8B-B14F-4D97-AF65-F5344CB8AC3E}">
        <p14:creationId xmlns:p14="http://schemas.microsoft.com/office/powerpoint/2010/main" val="1054485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291E3-8C04-E4B4-1524-88E9E70BA2C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8CA5178-DD39-4801-DAB3-593C26B15C8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8D7E289-933F-06AE-1645-8F9A2BCF6779}"/>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C5956FA-980D-319E-F4A0-301AAFEF91CB}"/>
              </a:ext>
            </a:extLst>
          </p:cNvPr>
          <p:cNvSpPr>
            <a:spLocks noGrp="1"/>
          </p:cNvSpPr>
          <p:nvPr>
            <p:ph type="sldNum" sz="quarter" idx="5"/>
          </p:nvPr>
        </p:nvSpPr>
        <p:spPr/>
        <p:txBody>
          <a:bodyPr/>
          <a:lstStyle/>
          <a:p>
            <a:fld id="{3AB1A426-8E83-4D10-BD83-C72FC95519F6}" type="slidenum">
              <a:rPr lang="zh-TW" altLang="en-US" smtClean="0"/>
              <a:t>13</a:t>
            </a:fld>
            <a:endParaRPr lang="zh-TW" altLang="en-US"/>
          </a:p>
        </p:txBody>
      </p:sp>
    </p:spTree>
    <p:extLst>
      <p:ext uri="{BB962C8B-B14F-4D97-AF65-F5344CB8AC3E}">
        <p14:creationId xmlns:p14="http://schemas.microsoft.com/office/powerpoint/2010/main" val="198896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1DB88-21BF-7DE8-C88D-8CA8CE3A9AC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16C7A96-1CF5-05C5-0D3F-9B2F9D54553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6F58A1A-177C-25A4-989A-7A2A8664FD51}"/>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7CF17043-0D42-3B14-C455-ECC11569A379}"/>
              </a:ext>
            </a:extLst>
          </p:cNvPr>
          <p:cNvSpPr>
            <a:spLocks noGrp="1"/>
          </p:cNvSpPr>
          <p:nvPr>
            <p:ph type="sldNum" sz="quarter" idx="5"/>
          </p:nvPr>
        </p:nvSpPr>
        <p:spPr/>
        <p:txBody>
          <a:bodyPr/>
          <a:lstStyle/>
          <a:p>
            <a:fld id="{3AB1A426-8E83-4D10-BD83-C72FC95519F6}" type="slidenum">
              <a:rPr lang="zh-TW" altLang="en-US" smtClean="0"/>
              <a:t>14</a:t>
            </a:fld>
            <a:endParaRPr lang="zh-TW" altLang="en-US"/>
          </a:p>
        </p:txBody>
      </p:sp>
    </p:spTree>
    <p:extLst>
      <p:ext uri="{BB962C8B-B14F-4D97-AF65-F5344CB8AC3E}">
        <p14:creationId xmlns:p14="http://schemas.microsoft.com/office/powerpoint/2010/main" val="126355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471B-F3D3-838D-1207-19B7E5705A5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607A30F-FA9C-3FD2-087D-AD9232D65D3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F94B1A1-F2DD-5D30-B777-6E47C4AA2821}"/>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889F9209-DEC3-2D31-7491-3651839EB624}"/>
              </a:ext>
            </a:extLst>
          </p:cNvPr>
          <p:cNvSpPr>
            <a:spLocks noGrp="1"/>
          </p:cNvSpPr>
          <p:nvPr>
            <p:ph type="sldNum" sz="quarter" idx="5"/>
          </p:nvPr>
        </p:nvSpPr>
        <p:spPr/>
        <p:txBody>
          <a:bodyPr/>
          <a:lstStyle/>
          <a:p>
            <a:fld id="{3AB1A426-8E83-4D10-BD83-C72FC95519F6}" type="slidenum">
              <a:rPr lang="zh-TW" altLang="en-US" smtClean="0"/>
              <a:t>15</a:t>
            </a:fld>
            <a:endParaRPr lang="zh-TW" altLang="en-US"/>
          </a:p>
        </p:txBody>
      </p:sp>
    </p:spTree>
    <p:extLst>
      <p:ext uri="{BB962C8B-B14F-4D97-AF65-F5344CB8AC3E}">
        <p14:creationId xmlns:p14="http://schemas.microsoft.com/office/powerpoint/2010/main" val="303978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3D7AE-DB73-FC2E-1E25-217A7D93F30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B21B9DB-88A7-9288-973D-75E57BC1F70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487519C-205B-7AED-C332-592EDCCEA76C}"/>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381F6994-8DE1-1C4B-FA73-CC830A202B0E}"/>
              </a:ext>
            </a:extLst>
          </p:cNvPr>
          <p:cNvSpPr>
            <a:spLocks noGrp="1"/>
          </p:cNvSpPr>
          <p:nvPr>
            <p:ph type="sldNum" sz="quarter" idx="5"/>
          </p:nvPr>
        </p:nvSpPr>
        <p:spPr/>
        <p:txBody>
          <a:bodyPr/>
          <a:lstStyle/>
          <a:p>
            <a:fld id="{3AB1A426-8E83-4D10-BD83-C72FC95519F6}" type="slidenum">
              <a:rPr lang="zh-TW" altLang="en-US" smtClean="0"/>
              <a:t>16</a:t>
            </a:fld>
            <a:endParaRPr lang="zh-TW" altLang="en-US"/>
          </a:p>
        </p:txBody>
      </p:sp>
    </p:spTree>
    <p:extLst>
      <p:ext uri="{BB962C8B-B14F-4D97-AF65-F5344CB8AC3E}">
        <p14:creationId xmlns:p14="http://schemas.microsoft.com/office/powerpoint/2010/main" val="257821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0F495-A3FB-6816-F400-B2AEBB2074E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F31322F-E6E6-3497-B420-E6C51FE0558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0C9DCAE-AF38-FE91-2770-38FB0BA81D30}"/>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FBD70C7B-7E4F-FB1D-E79C-E99B8DA1DBC4}"/>
              </a:ext>
            </a:extLst>
          </p:cNvPr>
          <p:cNvSpPr>
            <a:spLocks noGrp="1"/>
          </p:cNvSpPr>
          <p:nvPr>
            <p:ph type="sldNum" sz="quarter" idx="5"/>
          </p:nvPr>
        </p:nvSpPr>
        <p:spPr/>
        <p:txBody>
          <a:bodyPr/>
          <a:lstStyle/>
          <a:p>
            <a:fld id="{3AB1A426-8E83-4D10-BD83-C72FC95519F6}" type="slidenum">
              <a:rPr lang="zh-TW" altLang="en-US" smtClean="0"/>
              <a:t>17</a:t>
            </a:fld>
            <a:endParaRPr lang="zh-TW" altLang="en-US"/>
          </a:p>
        </p:txBody>
      </p:sp>
    </p:spTree>
    <p:extLst>
      <p:ext uri="{BB962C8B-B14F-4D97-AF65-F5344CB8AC3E}">
        <p14:creationId xmlns:p14="http://schemas.microsoft.com/office/powerpoint/2010/main" val="3261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774FE-470D-6A61-C299-2E52878B714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0FCAB79-4A31-2D61-BC2C-AA292425492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EA59347-627E-9673-4F06-87FC2FCDCB8B}"/>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18791994-BE1C-4304-B4C5-6CE9B0333766}"/>
              </a:ext>
            </a:extLst>
          </p:cNvPr>
          <p:cNvSpPr>
            <a:spLocks noGrp="1"/>
          </p:cNvSpPr>
          <p:nvPr>
            <p:ph type="sldNum" sz="quarter" idx="5"/>
          </p:nvPr>
        </p:nvSpPr>
        <p:spPr/>
        <p:txBody>
          <a:bodyPr/>
          <a:lstStyle/>
          <a:p>
            <a:fld id="{3AB1A426-8E83-4D10-BD83-C72FC95519F6}" type="slidenum">
              <a:rPr lang="zh-TW" altLang="en-US" smtClean="0"/>
              <a:t>18</a:t>
            </a:fld>
            <a:endParaRPr lang="zh-TW" altLang="en-US"/>
          </a:p>
        </p:txBody>
      </p:sp>
    </p:spTree>
    <p:extLst>
      <p:ext uri="{BB962C8B-B14F-4D97-AF65-F5344CB8AC3E}">
        <p14:creationId xmlns:p14="http://schemas.microsoft.com/office/powerpoint/2010/main" val="2855024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F338-BA3F-BBB8-B201-DA08166CF44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0CD2788-3254-6082-2686-B348AD01961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C9DB89E-C765-3291-C58A-2CB0CA3C4C64}"/>
              </a:ext>
            </a:extLst>
          </p:cNvPr>
          <p:cNvSpPr>
            <a:spLocks noGrp="1"/>
          </p:cNvSpPr>
          <p:nvPr>
            <p:ph type="body" idx="1"/>
          </p:nvPr>
        </p:nvSpPr>
        <p:spPr/>
        <p:txBody>
          <a:bodyPr/>
          <a:lstStyle/>
          <a:p>
            <a:pPr>
              <a:buNone/>
            </a:pPr>
            <a:endParaRPr lang="en-US" altLang="zh-TW" dirty="0"/>
          </a:p>
        </p:txBody>
      </p:sp>
      <p:sp>
        <p:nvSpPr>
          <p:cNvPr id="4" name="投影片編號版面配置區 3">
            <a:extLst>
              <a:ext uri="{FF2B5EF4-FFF2-40B4-BE49-F238E27FC236}">
                <a16:creationId xmlns:a16="http://schemas.microsoft.com/office/drawing/2014/main" id="{2538B507-6ACC-BDB7-A53C-356A9655C506}"/>
              </a:ext>
            </a:extLst>
          </p:cNvPr>
          <p:cNvSpPr>
            <a:spLocks noGrp="1"/>
          </p:cNvSpPr>
          <p:nvPr>
            <p:ph type="sldNum" sz="quarter" idx="5"/>
          </p:nvPr>
        </p:nvSpPr>
        <p:spPr/>
        <p:txBody>
          <a:bodyPr/>
          <a:lstStyle/>
          <a:p>
            <a:fld id="{3AB1A426-8E83-4D10-BD83-C72FC95519F6}" type="slidenum">
              <a:rPr lang="zh-TW" altLang="en-US" smtClean="0"/>
              <a:t>19</a:t>
            </a:fld>
            <a:endParaRPr lang="zh-TW" altLang="en-US"/>
          </a:p>
        </p:txBody>
      </p:sp>
    </p:spTree>
    <p:extLst>
      <p:ext uri="{BB962C8B-B14F-4D97-AF65-F5344CB8AC3E}">
        <p14:creationId xmlns:p14="http://schemas.microsoft.com/office/powerpoint/2010/main" val="234004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348D-31AC-266A-F24A-AC219690814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62F25DA-035F-C95F-0E63-984E60C2BC7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B6FA913-70D0-C32B-06AD-5F657E39C3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C79C499A-22E8-30CD-3C88-1DC1F634302F}"/>
              </a:ext>
            </a:extLst>
          </p:cNvPr>
          <p:cNvSpPr>
            <a:spLocks noGrp="1"/>
          </p:cNvSpPr>
          <p:nvPr>
            <p:ph type="sldNum" sz="quarter" idx="5"/>
          </p:nvPr>
        </p:nvSpPr>
        <p:spPr/>
        <p:txBody>
          <a:bodyPr/>
          <a:lstStyle/>
          <a:p>
            <a:fld id="{3AB1A426-8E83-4D10-BD83-C72FC95519F6}" type="slidenum">
              <a:rPr lang="zh-TW" altLang="en-US" smtClean="0"/>
              <a:t>20</a:t>
            </a:fld>
            <a:endParaRPr lang="zh-TW" altLang="en-US"/>
          </a:p>
        </p:txBody>
      </p:sp>
    </p:spTree>
    <p:extLst>
      <p:ext uri="{BB962C8B-B14F-4D97-AF65-F5344CB8AC3E}">
        <p14:creationId xmlns:p14="http://schemas.microsoft.com/office/powerpoint/2010/main" val="2783197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40151-4793-3EA5-54B1-FADED017881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ABCA954-7FA9-937C-F895-135F742EF1C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02510B8-E45D-059B-9C2A-E7543BB372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C6218AC8-5C37-9B5F-A676-3BC89720AE00}"/>
              </a:ext>
            </a:extLst>
          </p:cNvPr>
          <p:cNvSpPr>
            <a:spLocks noGrp="1"/>
          </p:cNvSpPr>
          <p:nvPr>
            <p:ph type="sldNum" sz="quarter" idx="5"/>
          </p:nvPr>
        </p:nvSpPr>
        <p:spPr/>
        <p:txBody>
          <a:bodyPr/>
          <a:lstStyle/>
          <a:p>
            <a:fld id="{3AB1A426-8E83-4D10-BD83-C72FC95519F6}" type="slidenum">
              <a:rPr lang="zh-TW" altLang="en-US" smtClean="0"/>
              <a:t>21</a:t>
            </a:fld>
            <a:endParaRPr lang="zh-TW" altLang="en-US"/>
          </a:p>
        </p:txBody>
      </p:sp>
    </p:spTree>
    <p:extLst>
      <p:ext uri="{BB962C8B-B14F-4D97-AF65-F5344CB8AC3E}">
        <p14:creationId xmlns:p14="http://schemas.microsoft.com/office/powerpoint/2010/main" val="1703428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ADCD-905E-48AD-47CE-FDA220F57F2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FCEA2D4-B8D9-9034-9E69-BC93D049D0B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DAB744F-6335-CF19-3A32-B40485A442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39579C70-D20B-4FFE-6E7E-1F7DF58170A7}"/>
              </a:ext>
            </a:extLst>
          </p:cNvPr>
          <p:cNvSpPr>
            <a:spLocks noGrp="1"/>
          </p:cNvSpPr>
          <p:nvPr>
            <p:ph type="sldNum" sz="quarter" idx="5"/>
          </p:nvPr>
        </p:nvSpPr>
        <p:spPr/>
        <p:txBody>
          <a:bodyPr/>
          <a:lstStyle/>
          <a:p>
            <a:fld id="{3AB1A426-8E83-4D10-BD83-C72FC95519F6}" type="slidenum">
              <a:rPr lang="zh-TW" altLang="en-US" smtClean="0"/>
              <a:t>22</a:t>
            </a:fld>
            <a:endParaRPr lang="zh-TW" altLang="en-US"/>
          </a:p>
        </p:txBody>
      </p:sp>
    </p:spTree>
    <p:extLst>
      <p:ext uri="{BB962C8B-B14F-4D97-AF65-F5344CB8AC3E}">
        <p14:creationId xmlns:p14="http://schemas.microsoft.com/office/powerpoint/2010/main" val="73999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15000"/>
              </a:lnSpc>
              <a:spcAft>
                <a:spcPts val="800"/>
              </a:spcAft>
            </a:pP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To simulate different environmental conditions, we divide the data into 10x10 bins based on the percentiles of vapor pressure deficit and solar radiation.</a:t>
            </a: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3AB1A426-8E83-4D10-BD83-C72FC95519F6}" type="slidenum">
              <a:rPr lang="zh-TW" altLang="en-US" smtClean="0"/>
              <a:t>4</a:t>
            </a:fld>
            <a:endParaRPr lang="zh-TW" altLang="en-US"/>
          </a:p>
        </p:txBody>
      </p:sp>
    </p:spTree>
    <p:extLst>
      <p:ext uri="{BB962C8B-B14F-4D97-AF65-F5344CB8AC3E}">
        <p14:creationId xmlns:p14="http://schemas.microsoft.com/office/powerpoint/2010/main" val="382208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D7A60-3050-9BBF-7F77-CA2C1D54336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AC08855-101C-230B-9734-576B1796903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13B05A-E539-0A53-3E88-B4A14CFFF6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4D20C82B-A73D-8AEE-4A5E-C048593E9D86}"/>
              </a:ext>
            </a:extLst>
          </p:cNvPr>
          <p:cNvSpPr>
            <a:spLocks noGrp="1"/>
          </p:cNvSpPr>
          <p:nvPr>
            <p:ph type="sldNum" sz="quarter" idx="5"/>
          </p:nvPr>
        </p:nvSpPr>
        <p:spPr/>
        <p:txBody>
          <a:bodyPr/>
          <a:lstStyle/>
          <a:p>
            <a:fld id="{3AB1A426-8E83-4D10-BD83-C72FC95519F6}" type="slidenum">
              <a:rPr lang="zh-TW" altLang="en-US" smtClean="0"/>
              <a:t>23</a:t>
            </a:fld>
            <a:endParaRPr lang="zh-TW" altLang="en-US"/>
          </a:p>
        </p:txBody>
      </p:sp>
    </p:spTree>
    <p:extLst>
      <p:ext uri="{BB962C8B-B14F-4D97-AF65-F5344CB8AC3E}">
        <p14:creationId xmlns:p14="http://schemas.microsoft.com/office/powerpoint/2010/main" val="9873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72C91-91A5-4D4D-DCF3-1A37D940266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470D36B-0ED7-6DD5-EE75-D0DB14CCBAC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5968995-4AC3-9908-A876-16F279EA6C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2CB7DF47-51AA-5D79-F5F5-15FD658A870D}"/>
              </a:ext>
            </a:extLst>
          </p:cNvPr>
          <p:cNvSpPr>
            <a:spLocks noGrp="1"/>
          </p:cNvSpPr>
          <p:nvPr>
            <p:ph type="sldNum" sz="quarter" idx="5"/>
          </p:nvPr>
        </p:nvSpPr>
        <p:spPr/>
        <p:txBody>
          <a:bodyPr/>
          <a:lstStyle/>
          <a:p>
            <a:fld id="{3AB1A426-8E83-4D10-BD83-C72FC95519F6}" type="slidenum">
              <a:rPr lang="zh-TW" altLang="en-US" smtClean="0"/>
              <a:t>24</a:t>
            </a:fld>
            <a:endParaRPr lang="zh-TW" altLang="en-US"/>
          </a:p>
        </p:txBody>
      </p:sp>
    </p:spTree>
    <p:extLst>
      <p:ext uri="{BB962C8B-B14F-4D97-AF65-F5344CB8AC3E}">
        <p14:creationId xmlns:p14="http://schemas.microsoft.com/office/powerpoint/2010/main" val="4206933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3F229-8949-0936-6BC7-68AFC713FC0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51B8770-7522-1134-CEF2-F7B45C790EB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2CE0D8A-13EB-24EB-05E0-0DC4979338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6178451C-2A9B-926A-BF92-B3247E679A97}"/>
              </a:ext>
            </a:extLst>
          </p:cNvPr>
          <p:cNvSpPr>
            <a:spLocks noGrp="1"/>
          </p:cNvSpPr>
          <p:nvPr>
            <p:ph type="sldNum" sz="quarter" idx="5"/>
          </p:nvPr>
        </p:nvSpPr>
        <p:spPr/>
        <p:txBody>
          <a:bodyPr/>
          <a:lstStyle/>
          <a:p>
            <a:fld id="{3AB1A426-8E83-4D10-BD83-C72FC95519F6}" type="slidenum">
              <a:rPr lang="zh-TW" altLang="en-US" smtClean="0"/>
              <a:t>25</a:t>
            </a:fld>
            <a:endParaRPr lang="zh-TW" altLang="en-US"/>
          </a:p>
        </p:txBody>
      </p:sp>
    </p:spTree>
    <p:extLst>
      <p:ext uri="{BB962C8B-B14F-4D97-AF65-F5344CB8AC3E}">
        <p14:creationId xmlns:p14="http://schemas.microsoft.com/office/powerpoint/2010/main" val="649944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D8867-45C1-EEF7-A175-5D35A5A3182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4FD37EF-DCC2-4863-E76D-1B1C9CF8F7D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CB5EBA1-0746-E6B2-E2F7-6E7DDF24C9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A446D2A1-D406-B8D0-3A42-EBF9E336B56C}"/>
              </a:ext>
            </a:extLst>
          </p:cNvPr>
          <p:cNvSpPr>
            <a:spLocks noGrp="1"/>
          </p:cNvSpPr>
          <p:nvPr>
            <p:ph type="sldNum" sz="quarter" idx="5"/>
          </p:nvPr>
        </p:nvSpPr>
        <p:spPr/>
        <p:txBody>
          <a:bodyPr/>
          <a:lstStyle/>
          <a:p>
            <a:fld id="{3AB1A426-8E83-4D10-BD83-C72FC95519F6}" type="slidenum">
              <a:rPr lang="zh-TW" altLang="en-US" smtClean="0"/>
              <a:t>26</a:t>
            </a:fld>
            <a:endParaRPr lang="zh-TW" altLang="en-US"/>
          </a:p>
        </p:txBody>
      </p:sp>
    </p:spTree>
    <p:extLst>
      <p:ext uri="{BB962C8B-B14F-4D97-AF65-F5344CB8AC3E}">
        <p14:creationId xmlns:p14="http://schemas.microsoft.com/office/powerpoint/2010/main" val="4270026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0023-4967-2C19-A24E-B2DFC88CE48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3061047-06C0-4462-C42A-A0D2299CD51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CAC64CF-2DD0-4543-8D66-B91B5EBF1D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effectLst/>
              <a:latin typeface="Times New Roman" panose="02020603050405020304" pitchFamily="18" charset="0"/>
              <a:ea typeface="新細明體" panose="02020500000000000000" pitchFamily="18" charset="-120"/>
            </a:endParaRPr>
          </a:p>
        </p:txBody>
      </p:sp>
      <p:sp>
        <p:nvSpPr>
          <p:cNvPr id="4" name="投影片編號版面配置區 3">
            <a:extLst>
              <a:ext uri="{FF2B5EF4-FFF2-40B4-BE49-F238E27FC236}">
                <a16:creationId xmlns:a16="http://schemas.microsoft.com/office/drawing/2014/main" id="{44573C5B-403F-3FA9-B5FC-8C48922FDC97}"/>
              </a:ext>
            </a:extLst>
          </p:cNvPr>
          <p:cNvSpPr>
            <a:spLocks noGrp="1"/>
          </p:cNvSpPr>
          <p:nvPr>
            <p:ph type="sldNum" sz="quarter" idx="5"/>
          </p:nvPr>
        </p:nvSpPr>
        <p:spPr/>
        <p:txBody>
          <a:bodyPr/>
          <a:lstStyle/>
          <a:p>
            <a:fld id="{3AB1A426-8E83-4D10-BD83-C72FC95519F6}" type="slidenum">
              <a:rPr lang="zh-TW" altLang="en-US" smtClean="0"/>
              <a:t>27</a:t>
            </a:fld>
            <a:endParaRPr lang="zh-TW" altLang="en-US"/>
          </a:p>
        </p:txBody>
      </p:sp>
    </p:spTree>
    <p:extLst>
      <p:ext uri="{BB962C8B-B14F-4D97-AF65-F5344CB8AC3E}">
        <p14:creationId xmlns:p14="http://schemas.microsoft.com/office/powerpoint/2010/main" val="310924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BD1EA-6CC8-3B52-F23D-E6BFCFD1687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A4AE296-E615-CB29-E27B-7126AA8B625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2026A44-90A1-39E9-BDFF-0AC566EE27ED}"/>
              </a:ext>
            </a:extLst>
          </p:cNvPr>
          <p:cNvSpPr>
            <a:spLocks noGrp="1"/>
          </p:cNvSpPr>
          <p:nvPr>
            <p:ph type="body" idx="1"/>
          </p:nvPr>
        </p:nvSpPr>
        <p:spPr/>
        <p:txBody>
          <a:bodyPr/>
          <a:lstStyle/>
          <a:p>
            <a:endParaRPr lang="en-US" altLang="zh-TW" sz="1800" dirty="0">
              <a:effectLst/>
              <a:latin typeface="Times New Roman" panose="02020603050405020304" pitchFamily="18" charset="0"/>
              <a:ea typeface="新細明體" panose="02020500000000000000" pitchFamily="18" charset="-120"/>
            </a:endParaRPr>
          </a:p>
        </p:txBody>
      </p:sp>
      <p:sp>
        <p:nvSpPr>
          <p:cNvPr id="4" name="投影片編號版面配置區 3">
            <a:extLst>
              <a:ext uri="{FF2B5EF4-FFF2-40B4-BE49-F238E27FC236}">
                <a16:creationId xmlns:a16="http://schemas.microsoft.com/office/drawing/2014/main" id="{4AE60BF8-64FC-26AC-E879-1AD60753FD87}"/>
              </a:ext>
            </a:extLst>
          </p:cNvPr>
          <p:cNvSpPr>
            <a:spLocks noGrp="1"/>
          </p:cNvSpPr>
          <p:nvPr>
            <p:ph type="sldNum" sz="quarter" idx="5"/>
          </p:nvPr>
        </p:nvSpPr>
        <p:spPr/>
        <p:txBody>
          <a:bodyPr/>
          <a:lstStyle/>
          <a:p>
            <a:fld id="{3AB1A426-8E83-4D10-BD83-C72FC95519F6}" type="slidenum">
              <a:rPr lang="zh-TW" altLang="en-US" smtClean="0"/>
              <a:t>28</a:t>
            </a:fld>
            <a:endParaRPr lang="zh-TW" altLang="en-US"/>
          </a:p>
        </p:txBody>
      </p:sp>
    </p:spTree>
    <p:extLst>
      <p:ext uri="{BB962C8B-B14F-4D97-AF65-F5344CB8AC3E}">
        <p14:creationId xmlns:p14="http://schemas.microsoft.com/office/powerpoint/2010/main" val="521722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15AE-7438-31A4-6B5C-01D0CBF9C6F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718F899-3581-C261-F931-CC87A373578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32E3F0D-475C-02A2-EF64-335D32DE7F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effectLst/>
              <a:latin typeface="Times New Roman" panose="02020603050405020304" pitchFamily="18" charset="0"/>
              <a:ea typeface="新細明體" panose="02020500000000000000" pitchFamily="18" charset="-120"/>
            </a:endParaRPr>
          </a:p>
        </p:txBody>
      </p:sp>
      <p:sp>
        <p:nvSpPr>
          <p:cNvPr id="4" name="投影片編號版面配置區 3">
            <a:extLst>
              <a:ext uri="{FF2B5EF4-FFF2-40B4-BE49-F238E27FC236}">
                <a16:creationId xmlns:a16="http://schemas.microsoft.com/office/drawing/2014/main" id="{E22B9A50-9588-DCE7-4514-25295F1161E9}"/>
              </a:ext>
            </a:extLst>
          </p:cNvPr>
          <p:cNvSpPr>
            <a:spLocks noGrp="1"/>
          </p:cNvSpPr>
          <p:nvPr>
            <p:ph type="sldNum" sz="quarter" idx="5"/>
          </p:nvPr>
        </p:nvSpPr>
        <p:spPr/>
        <p:txBody>
          <a:bodyPr/>
          <a:lstStyle/>
          <a:p>
            <a:fld id="{3AB1A426-8E83-4D10-BD83-C72FC95519F6}" type="slidenum">
              <a:rPr lang="zh-TW" altLang="en-US" smtClean="0"/>
              <a:t>29</a:t>
            </a:fld>
            <a:endParaRPr lang="zh-TW" altLang="en-US"/>
          </a:p>
        </p:txBody>
      </p:sp>
    </p:spTree>
    <p:extLst>
      <p:ext uri="{BB962C8B-B14F-4D97-AF65-F5344CB8AC3E}">
        <p14:creationId xmlns:p14="http://schemas.microsoft.com/office/powerpoint/2010/main" val="383044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BF0D6-B832-039A-3B49-5471D9E49D4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EEBA535-44CD-4ACE-099E-FEDCFBB352B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AF47AC3-B790-10B9-BA0B-DF96FB1EC818}"/>
              </a:ext>
            </a:extLst>
          </p:cNvPr>
          <p:cNvSpPr>
            <a:spLocks noGrp="1"/>
          </p:cNvSpPr>
          <p:nvPr>
            <p:ph type="body" idx="1"/>
          </p:nvPr>
        </p:nvSpPr>
        <p:spPr/>
        <p:txBody>
          <a:bodyPr/>
          <a:lstStyle/>
          <a:p>
            <a:endParaRPr lang="en-US" altLang="zh-TW" sz="1800" dirty="0">
              <a:effectLst/>
              <a:latin typeface="Times New Roman" panose="02020603050405020304" pitchFamily="18" charset="0"/>
              <a:ea typeface="新細明體" panose="02020500000000000000" pitchFamily="18" charset="-120"/>
            </a:endParaRPr>
          </a:p>
        </p:txBody>
      </p:sp>
      <p:sp>
        <p:nvSpPr>
          <p:cNvPr id="4" name="投影片編號版面配置區 3">
            <a:extLst>
              <a:ext uri="{FF2B5EF4-FFF2-40B4-BE49-F238E27FC236}">
                <a16:creationId xmlns:a16="http://schemas.microsoft.com/office/drawing/2014/main" id="{87339372-B695-8BEE-0939-3C4FC5BD987E}"/>
              </a:ext>
            </a:extLst>
          </p:cNvPr>
          <p:cNvSpPr>
            <a:spLocks noGrp="1"/>
          </p:cNvSpPr>
          <p:nvPr>
            <p:ph type="sldNum" sz="quarter" idx="5"/>
          </p:nvPr>
        </p:nvSpPr>
        <p:spPr/>
        <p:txBody>
          <a:bodyPr/>
          <a:lstStyle/>
          <a:p>
            <a:fld id="{3AB1A426-8E83-4D10-BD83-C72FC95519F6}" type="slidenum">
              <a:rPr lang="zh-TW" altLang="en-US" smtClean="0"/>
              <a:t>30</a:t>
            </a:fld>
            <a:endParaRPr lang="zh-TW" altLang="en-US"/>
          </a:p>
        </p:txBody>
      </p:sp>
    </p:spTree>
    <p:extLst>
      <p:ext uri="{BB962C8B-B14F-4D97-AF65-F5344CB8AC3E}">
        <p14:creationId xmlns:p14="http://schemas.microsoft.com/office/powerpoint/2010/main" val="102456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2A629-61D3-E978-0BF0-F46405583E5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9C1ADC1-42BA-604E-4F7D-C23A3764E2E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9A00AA0-0497-276D-A838-C2A04C947CDF}"/>
              </a:ext>
            </a:extLst>
          </p:cNvPr>
          <p:cNvSpPr>
            <a:spLocks noGrp="1"/>
          </p:cNvSpPr>
          <p:nvPr>
            <p:ph type="body" idx="1"/>
          </p:nvPr>
        </p:nvSpPr>
        <p:spPr/>
        <p:txBody>
          <a:bodyPr/>
          <a:lstStyle/>
          <a:p>
            <a:endParaRPr lang="en-US" altLang="zh-TW" sz="1800" dirty="0">
              <a:effectLst/>
              <a:latin typeface="Times New Roman" panose="02020603050405020304" pitchFamily="18" charset="0"/>
              <a:ea typeface="新細明體" panose="02020500000000000000" pitchFamily="18" charset="-120"/>
            </a:endParaRPr>
          </a:p>
        </p:txBody>
      </p:sp>
      <p:sp>
        <p:nvSpPr>
          <p:cNvPr id="4" name="投影片編號版面配置區 3">
            <a:extLst>
              <a:ext uri="{FF2B5EF4-FFF2-40B4-BE49-F238E27FC236}">
                <a16:creationId xmlns:a16="http://schemas.microsoft.com/office/drawing/2014/main" id="{254FF3D6-6D80-C531-76B7-3C9028104DD1}"/>
              </a:ext>
            </a:extLst>
          </p:cNvPr>
          <p:cNvSpPr>
            <a:spLocks noGrp="1"/>
          </p:cNvSpPr>
          <p:nvPr>
            <p:ph type="sldNum" sz="quarter" idx="5"/>
          </p:nvPr>
        </p:nvSpPr>
        <p:spPr/>
        <p:txBody>
          <a:bodyPr/>
          <a:lstStyle/>
          <a:p>
            <a:fld id="{3AB1A426-8E83-4D10-BD83-C72FC95519F6}" type="slidenum">
              <a:rPr lang="zh-TW" altLang="en-US" smtClean="0"/>
              <a:t>31</a:t>
            </a:fld>
            <a:endParaRPr lang="zh-TW" altLang="en-US"/>
          </a:p>
        </p:txBody>
      </p:sp>
    </p:spTree>
    <p:extLst>
      <p:ext uri="{BB962C8B-B14F-4D97-AF65-F5344CB8AC3E}">
        <p14:creationId xmlns:p14="http://schemas.microsoft.com/office/powerpoint/2010/main" val="401205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CC35-0DED-7027-56F9-C593CC57111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5E99A2E-F0E6-0F03-80EF-81DA8E74A60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C9D955D-FD47-BB30-87AC-06C464F08B7C}"/>
              </a:ext>
            </a:extLst>
          </p:cNvPr>
          <p:cNvSpPr>
            <a:spLocks noGrp="1"/>
          </p:cNvSpPr>
          <p:nvPr>
            <p:ph type="body" idx="1"/>
          </p:nvPr>
        </p:nvSpPr>
        <p:spPr/>
        <p:txBody>
          <a:bodyPr/>
          <a:lstStyle/>
          <a:p>
            <a:endParaRPr lang="en-US" altLang="zh-TW" sz="1800" dirty="0">
              <a:effectLst/>
              <a:latin typeface="Times New Roman" panose="02020603050405020304" pitchFamily="18" charset="0"/>
              <a:ea typeface="新細明體" panose="02020500000000000000" pitchFamily="18" charset="-120"/>
            </a:endParaRPr>
          </a:p>
        </p:txBody>
      </p:sp>
      <p:sp>
        <p:nvSpPr>
          <p:cNvPr id="4" name="投影片編號版面配置區 3">
            <a:extLst>
              <a:ext uri="{FF2B5EF4-FFF2-40B4-BE49-F238E27FC236}">
                <a16:creationId xmlns:a16="http://schemas.microsoft.com/office/drawing/2014/main" id="{D1EC867D-3936-666C-B661-72B9D98289F5}"/>
              </a:ext>
            </a:extLst>
          </p:cNvPr>
          <p:cNvSpPr>
            <a:spLocks noGrp="1"/>
          </p:cNvSpPr>
          <p:nvPr>
            <p:ph type="sldNum" sz="quarter" idx="5"/>
          </p:nvPr>
        </p:nvSpPr>
        <p:spPr/>
        <p:txBody>
          <a:bodyPr/>
          <a:lstStyle/>
          <a:p>
            <a:fld id="{3AB1A426-8E83-4D10-BD83-C72FC95519F6}" type="slidenum">
              <a:rPr lang="zh-TW" altLang="en-US" smtClean="0"/>
              <a:t>32</a:t>
            </a:fld>
            <a:endParaRPr lang="zh-TW" altLang="en-US"/>
          </a:p>
        </p:txBody>
      </p:sp>
    </p:spTree>
    <p:extLst>
      <p:ext uri="{BB962C8B-B14F-4D97-AF65-F5344CB8AC3E}">
        <p14:creationId xmlns:p14="http://schemas.microsoft.com/office/powerpoint/2010/main" val="101887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15000"/>
              </a:lnSpc>
              <a:spcAft>
                <a:spcPts val="800"/>
              </a:spcAft>
            </a:pP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The sensitivity of ET to each environmental factor was calculated within each bin using Equation 1, with the result representing the percentage change in ET when the environmental factor changes by 1%.</a:t>
            </a: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3AB1A426-8E83-4D10-BD83-C72FC95519F6}" type="slidenum">
              <a:rPr lang="zh-TW" altLang="en-US" smtClean="0"/>
              <a:t>5</a:t>
            </a:fld>
            <a:endParaRPr lang="zh-TW" altLang="en-US"/>
          </a:p>
        </p:txBody>
      </p:sp>
    </p:spTree>
    <p:extLst>
      <p:ext uri="{BB962C8B-B14F-4D97-AF65-F5344CB8AC3E}">
        <p14:creationId xmlns:p14="http://schemas.microsoft.com/office/powerpoint/2010/main" val="254155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F4B3-3327-28F4-9BC2-E25B0ED7F51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8269A32-CF15-7275-515C-D0AC2BF0E82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5414F43-9BA6-3ED0-7706-1356DEC52818}"/>
              </a:ext>
            </a:extLst>
          </p:cNvPr>
          <p:cNvSpPr>
            <a:spLocks noGrp="1"/>
          </p:cNvSpPr>
          <p:nvPr>
            <p:ph type="body" idx="1"/>
          </p:nvPr>
        </p:nvSpPr>
        <p:spPr/>
        <p:txBody>
          <a:bodyPr/>
          <a:lstStyle/>
          <a:p>
            <a:pPr>
              <a:lnSpc>
                <a:spcPct val="115000"/>
              </a:lnSpc>
              <a:spcAft>
                <a:spcPts val="800"/>
              </a:spcAft>
            </a:pP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The first key finding of our research is that the peak ET does not occur in the bins with the highest VPD percentiles. This suggests that under excessive environmental stress, plant transpiration tends to slow down.</a:t>
            </a: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a:extLst>
              <a:ext uri="{FF2B5EF4-FFF2-40B4-BE49-F238E27FC236}">
                <a16:creationId xmlns:a16="http://schemas.microsoft.com/office/drawing/2014/main" id="{EFCACFB3-76F2-B7F6-48A3-391643AC3F9A}"/>
              </a:ext>
            </a:extLst>
          </p:cNvPr>
          <p:cNvSpPr>
            <a:spLocks noGrp="1"/>
          </p:cNvSpPr>
          <p:nvPr>
            <p:ph type="sldNum" sz="quarter" idx="5"/>
          </p:nvPr>
        </p:nvSpPr>
        <p:spPr/>
        <p:txBody>
          <a:bodyPr/>
          <a:lstStyle/>
          <a:p>
            <a:fld id="{3AB1A426-8E83-4D10-BD83-C72FC95519F6}" type="slidenum">
              <a:rPr lang="zh-TW" altLang="en-US" smtClean="0"/>
              <a:t>6</a:t>
            </a:fld>
            <a:endParaRPr lang="zh-TW" altLang="en-US"/>
          </a:p>
        </p:txBody>
      </p:sp>
    </p:spTree>
    <p:extLst>
      <p:ext uri="{BB962C8B-B14F-4D97-AF65-F5344CB8AC3E}">
        <p14:creationId xmlns:p14="http://schemas.microsoft.com/office/powerpoint/2010/main" val="289810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15000"/>
              </a:lnSpc>
              <a:spcAft>
                <a:spcPts val="800"/>
              </a:spcAft>
            </a:pP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In terms of the sensitivity analysis, we found that after VPD surpasses 0.35 kilopascals (kPa), ET shows negative sensitivity to VPD, with the magnitude of this negative response becoming stronger under higher VPD and SR conditions. This indicates that in relatively drier environments, if the air gets even drier, evapotranspiration might stop rising — or even start to decrease.</a:t>
            </a:r>
          </a:p>
          <a:p>
            <a:pPr>
              <a:lnSpc>
                <a:spcPct val="115000"/>
              </a:lnSpc>
              <a:spcAft>
                <a:spcPts val="800"/>
              </a:spcAft>
            </a:pPr>
            <a:endPar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altLang="zh-TW" sz="1800" kern="100" dirty="0">
                <a:solidFill>
                  <a:srgbClr val="000000"/>
                </a:solidFill>
                <a:effectLst/>
                <a:latin typeface="Times New Roman" panose="02020603050405020304" pitchFamily="18" charset="0"/>
                <a:ea typeface="新細明體" panose="02020500000000000000" pitchFamily="18" charset="-120"/>
                <a:cs typeface="Arial" panose="020B0604020202020204" pitchFamily="34" charset="0"/>
              </a:rPr>
              <a:t>Evapotranspiration has been increasing under climate change, as shown in both global and Taiwan-based studies. However, under environmental pressure, transpiration could be limited by plant regulation. </a:t>
            </a:r>
            <a:r>
              <a:rPr lang="en-US" altLang="zh-TW" sz="1800" kern="100" dirty="0">
                <a:effectLst/>
                <a:latin typeface="Times New Roman" panose="02020603050405020304" pitchFamily="18" charset="0"/>
                <a:ea typeface="新細明體" panose="02020500000000000000" pitchFamily="18" charset="-120"/>
                <a:cs typeface="Arial" panose="020B0604020202020204" pitchFamily="34" charset="0"/>
              </a:rPr>
              <a:t>If the research findings hold true, the increase in evapotranspiration under climate change may not be unlimited but constrained by plant regulation. </a:t>
            </a:r>
          </a:p>
          <a:p>
            <a:pPr>
              <a:lnSpc>
                <a:spcPct val="115000"/>
              </a:lnSpc>
              <a:spcAft>
                <a:spcPts val="800"/>
              </a:spcAft>
            </a:pPr>
            <a:endParaRPr lang="zh-TW" altLang="zh-TW" sz="1800" kern="100" dirty="0">
              <a:effectLst/>
              <a:latin typeface="Aptos" panose="020B0004020202020204" pitchFamily="34" charset="0"/>
              <a:ea typeface="新細明體" panose="02020500000000000000" pitchFamily="18" charset="-120"/>
              <a:cs typeface="Arial" panose="020B0604020202020204" pitchFamily="34" charset="0"/>
            </a:endParaRPr>
          </a:p>
        </p:txBody>
      </p:sp>
      <p:sp>
        <p:nvSpPr>
          <p:cNvPr id="4" name="投影片編號版面配置區 3"/>
          <p:cNvSpPr>
            <a:spLocks noGrp="1"/>
          </p:cNvSpPr>
          <p:nvPr>
            <p:ph type="sldNum" sz="quarter" idx="5"/>
          </p:nvPr>
        </p:nvSpPr>
        <p:spPr/>
        <p:txBody>
          <a:bodyPr/>
          <a:lstStyle/>
          <a:p>
            <a:fld id="{3AB1A426-8E83-4D10-BD83-C72FC95519F6}" type="slidenum">
              <a:rPr lang="zh-TW" altLang="en-US" smtClean="0"/>
              <a:t>7</a:t>
            </a:fld>
            <a:endParaRPr lang="zh-TW" altLang="en-US"/>
          </a:p>
        </p:txBody>
      </p:sp>
    </p:spTree>
    <p:extLst>
      <p:ext uri="{BB962C8B-B14F-4D97-AF65-F5344CB8AC3E}">
        <p14:creationId xmlns:p14="http://schemas.microsoft.com/office/powerpoint/2010/main" val="258616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333EE-EBE9-BB93-6755-458D60477B32}"/>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9F21159-135B-4822-C8CA-D111E1EC2FC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4EAE6AA-13E8-BF30-9ABC-4480C4DABA6A}"/>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30302688-6D17-4CD9-CA85-B9F091CA51B9}"/>
              </a:ext>
            </a:extLst>
          </p:cNvPr>
          <p:cNvSpPr>
            <a:spLocks noGrp="1"/>
          </p:cNvSpPr>
          <p:nvPr>
            <p:ph type="sldNum" sz="quarter" idx="5"/>
          </p:nvPr>
        </p:nvSpPr>
        <p:spPr/>
        <p:txBody>
          <a:bodyPr/>
          <a:lstStyle/>
          <a:p>
            <a:fld id="{3AB1A426-8E83-4D10-BD83-C72FC95519F6}" type="slidenum">
              <a:rPr lang="zh-TW" altLang="en-US" smtClean="0"/>
              <a:t>9</a:t>
            </a:fld>
            <a:endParaRPr lang="zh-TW" altLang="en-US"/>
          </a:p>
        </p:txBody>
      </p:sp>
    </p:spTree>
    <p:extLst>
      <p:ext uri="{BB962C8B-B14F-4D97-AF65-F5344CB8AC3E}">
        <p14:creationId xmlns:p14="http://schemas.microsoft.com/office/powerpoint/2010/main" val="98159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6C5F7-94BA-081B-8705-F7ABBB6873C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781C8FA-F5B6-3020-3A09-F05E6AF26B0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F6AA1CEC-6253-C067-5A21-DC450CF06187}"/>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05C7A25F-EBA8-B8D6-A945-672645627469}"/>
              </a:ext>
            </a:extLst>
          </p:cNvPr>
          <p:cNvSpPr>
            <a:spLocks noGrp="1"/>
          </p:cNvSpPr>
          <p:nvPr>
            <p:ph type="sldNum" sz="quarter" idx="5"/>
          </p:nvPr>
        </p:nvSpPr>
        <p:spPr/>
        <p:txBody>
          <a:bodyPr/>
          <a:lstStyle/>
          <a:p>
            <a:fld id="{3AB1A426-8E83-4D10-BD83-C72FC95519F6}" type="slidenum">
              <a:rPr lang="zh-TW" altLang="en-US" smtClean="0"/>
              <a:t>10</a:t>
            </a:fld>
            <a:endParaRPr lang="zh-TW" altLang="en-US"/>
          </a:p>
        </p:txBody>
      </p:sp>
    </p:spTree>
    <p:extLst>
      <p:ext uri="{BB962C8B-B14F-4D97-AF65-F5344CB8AC3E}">
        <p14:creationId xmlns:p14="http://schemas.microsoft.com/office/powerpoint/2010/main" val="318579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97D75-8726-0877-ED5A-C24ED78E308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5837BA2-3D1B-58F4-62F3-C409BEE254A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A0D2A42-0F07-70CA-BC70-AAAD0D118FFD}"/>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B50E6907-E632-7753-0CBF-F841E16C5BFF}"/>
              </a:ext>
            </a:extLst>
          </p:cNvPr>
          <p:cNvSpPr>
            <a:spLocks noGrp="1"/>
          </p:cNvSpPr>
          <p:nvPr>
            <p:ph type="sldNum" sz="quarter" idx="5"/>
          </p:nvPr>
        </p:nvSpPr>
        <p:spPr/>
        <p:txBody>
          <a:bodyPr/>
          <a:lstStyle/>
          <a:p>
            <a:fld id="{3AB1A426-8E83-4D10-BD83-C72FC95519F6}" type="slidenum">
              <a:rPr lang="zh-TW" altLang="en-US" smtClean="0"/>
              <a:t>11</a:t>
            </a:fld>
            <a:endParaRPr lang="zh-TW" altLang="en-US"/>
          </a:p>
        </p:txBody>
      </p:sp>
    </p:spTree>
    <p:extLst>
      <p:ext uri="{BB962C8B-B14F-4D97-AF65-F5344CB8AC3E}">
        <p14:creationId xmlns:p14="http://schemas.microsoft.com/office/powerpoint/2010/main" val="498917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1CA6-C7A7-1BA6-061C-4005DB2CAF8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38FD32E-0C1B-C2ED-8464-88306BDA277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DB198A7-7EB8-23F2-2B24-90D75B2E53A5}"/>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A3359023-E449-B725-1FAF-A6DF21B5F9B1}"/>
              </a:ext>
            </a:extLst>
          </p:cNvPr>
          <p:cNvSpPr>
            <a:spLocks noGrp="1"/>
          </p:cNvSpPr>
          <p:nvPr>
            <p:ph type="sldNum" sz="quarter" idx="5"/>
          </p:nvPr>
        </p:nvSpPr>
        <p:spPr/>
        <p:txBody>
          <a:bodyPr/>
          <a:lstStyle/>
          <a:p>
            <a:fld id="{3AB1A426-8E83-4D10-BD83-C72FC95519F6}" type="slidenum">
              <a:rPr lang="zh-TW" altLang="en-US" smtClean="0"/>
              <a:t>12</a:t>
            </a:fld>
            <a:endParaRPr lang="zh-TW" altLang="en-US"/>
          </a:p>
        </p:txBody>
      </p:sp>
    </p:spTree>
    <p:extLst>
      <p:ext uri="{BB962C8B-B14F-4D97-AF65-F5344CB8AC3E}">
        <p14:creationId xmlns:p14="http://schemas.microsoft.com/office/powerpoint/2010/main" val="2110103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1C00B8-A44A-424C-1529-AD136BDC135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08D9ACF2-811F-2C85-32F6-A0B9C9BB4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9E82BD10-F977-D341-BB5A-12A34C615846}"/>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5" name="頁尾版面配置區 4">
            <a:extLst>
              <a:ext uri="{FF2B5EF4-FFF2-40B4-BE49-F238E27FC236}">
                <a16:creationId xmlns:a16="http://schemas.microsoft.com/office/drawing/2014/main" id="{16ACFB39-81C3-B762-080F-367F41D9D70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29AB082-C385-0D71-1E96-651022F8C996}"/>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49421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D7936A-3E39-0F95-0888-9F56D468473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2258194-F627-DA28-A1B5-39DD2C43904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F78E63C-8BF1-5E70-8177-C0CB524522B7}"/>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5" name="頁尾版面配置區 4">
            <a:extLst>
              <a:ext uri="{FF2B5EF4-FFF2-40B4-BE49-F238E27FC236}">
                <a16:creationId xmlns:a16="http://schemas.microsoft.com/office/drawing/2014/main" id="{DCE50E30-555B-854B-1659-B7AF35DFD89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768E77E-480B-03F2-0865-EF35CEB15AA0}"/>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4017760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EB0E3F1-0AD4-2D7F-D5F7-136694BF7FB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0130E92-872B-DA3D-1294-0CF3C86E376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5A43FEC-FADD-964B-3DCA-18EAB59E7C25}"/>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5" name="頁尾版面配置區 4">
            <a:extLst>
              <a:ext uri="{FF2B5EF4-FFF2-40B4-BE49-F238E27FC236}">
                <a16:creationId xmlns:a16="http://schemas.microsoft.com/office/drawing/2014/main" id="{0C9D6CF3-D9A5-4B24-8FD7-5392BD1EB6B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D14F5DB-82A3-4D37-A301-118E2267C0AC}"/>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2737395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79427C-0C32-DC17-FC12-18C07C16975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6FC6DCF-EF52-EAAA-2C32-A7E4500BBDD8}"/>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8E258D9-9DE1-6973-9C09-30969B0E54E7}"/>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5" name="頁尾版面配置區 4">
            <a:extLst>
              <a:ext uri="{FF2B5EF4-FFF2-40B4-BE49-F238E27FC236}">
                <a16:creationId xmlns:a16="http://schemas.microsoft.com/office/drawing/2014/main" id="{40643AB4-6B58-4740-38B1-237320C4F73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67F78B5-44CE-1239-AC95-4ECE3B2CD66B}"/>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121657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0A8575-E64C-3A7C-B0F7-87CFD26DD64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8184B7AD-CAE8-CCC3-3ECA-0A83B56B27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4C4EEAEC-64A7-6EC4-EFDC-9B4D26CAF0D0}"/>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5" name="頁尾版面配置區 4">
            <a:extLst>
              <a:ext uri="{FF2B5EF4-FFF2-40B4-BE49-F238E27FC236}">
                <a16:creationId xmlns:a16="http://schemas.microsoft.com/office/drawing/2014/main" id="{F6996F52-515D-5644-BB99-AD757C503DC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827CA6F-D451-DA0B-7096-449B69EDE2BB}"/>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209530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74F53-1D57-C245-729B-AE44285CD6D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8C5E89C-6E72-1182-B674-4AD444F0C7A3}"/>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E478E276-0BFF-CF99-547B-4DD1F47ACEB9}"/>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EA9013D2-9EC1-C1E8-2FEB-97D9D54ED7C8}"/>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6" name="頁尾版面配置區 5">
            <a:extLst>
              <a:ext uri="{FF2B5EF4-FFF2-40B4-BE49-F238E27FC236}">
                <a16:creationId xmlns:a16="http://schemas.microsoft.com/office/drawing/2014/main" id="{830E0E91-8EF3-7822-A750-25B747D540F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F1A4623-8BC2-6330-91A3-47E5D7D28DCE}"/>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380977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559B01-CCDB-F722-8237-53C89430659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423790A-3AAC-C67C-C1A6-843474A45D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55871204-B947-EC6C-C195-D97DF9DC5C4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021A435A-14CD-7BBA-7F84-33C2B9CBE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00D008F-D777-2187-1825-CC5CF638A90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236649A4-4582-6F4D-F4A8-DED8FC9C8AE7}"/>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8" name="頁尾版面配置區 7">
            <a:extLst>
              <a:ext uri="{FF2B5EF4-FFF2-40B4-BE49-F238E27FC236}">
                <a16:creationId xmlns:a16="http://schemas.microsoft.com/office/drawing/2014/main" id="{B949A3AF-70DC-7525-A9AD-88464C509C5D}"/>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7972065A-8FFB-8D8A-A851-46444C0D373B}"/>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300567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D24299-CBE0-B59B-3DFF-D68E018349C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062AD90-8556-C252-1B21-19D2DD5120A3}"/>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4" name="頁尾版面配置區 3">
            <a:extLst>
              <a:ext uri="{FF2B5EF4-FFF2-40B4-BE49-F238E27FC236}">
                <a16:creationId xmlns:a16="http://schemas.microsoft.com/office/drawing/2014/main" id="{ACD1AC38-6F7F-5BC6-F972-541FEDB4BEA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5052AD7-1D8E-B096-9A7A-1F056FCC99B2}"/>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222937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CDDE016-F222-5B31-3B16-D03DF00000ED}"/>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3" name="頁尾版面配置區 2">
            <a:extLst>
              <a:ext uri="{FF2B5EF4-FFF2-40B4-BE49-F238E27FC236}">
                <a16:creationId xmlns:a16="http://schemas.microsoft.com/office/drawing/2014/main" id="{0D875B34-A19A-D804-9276-2A7021063989}"/>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DA5240A-F9E2-D6D6-D0FD-17DA87217B6D}"/>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292085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870B74-1C2B-7579-936C-51ABB2938781}"/>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CBDBD94-F43A-741B-3A9E-4F5F728A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732E2B66-0900-7293-2B27-B5B7317CA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0E85328-FD03-1ABF-E868-A703299D24F3}"/>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6" name="頁尾版面配置區 5">
            <a:extLst>
              <a:ext uri="{FF2B5EF4-FFF2-40B4-BE49-F238E27FC236}">
                <a16:creationId xmlns:a16="http://schemas.microsoft.com/office/drawing/2014/main" id="{A7E3F9B5-C04C-34C3-BCCF-642184EC8A6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30AF761-DE3B-6132-ED4F-12731EE35EBB}"/>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217558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49FBED-78F9-E711-D565-1F294269B17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8AE9B5A8-E7FF-54EB-FDB7-F212D99D1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FEBD231E-857F-41C5-8CDC-65E24A542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88B9476-A7FD-102C-AA8C-9DDBF4D3A1A8}"/>
              </a:ext>
            </a:extLst>
          </p:cNvPr>
          <p:cNvSpPr>
            <a:spLocks noGrp="1"/>
          </p:cNvSpPr>
          <p:nvPr>
            <p:ph type="dt" sz="half" idx="10"/>
          </p:nvPr>
        </p:nvSpPr>
        <p:spPr/>
        <p:txBody>
          <a:bodyPr/>
          <a:lstStyle/>
          <a:p>
            <a:fld id="{66206FA3-5BB2-4451-A430-FCD9706CB9F1}" type="datetimeFigureOut">
              <a:rPr lang="zh-TW" altLang="en-US" smtClean="0"/>
              <a:t>2025/4/29</a:t>
            </a:fld>
            <a:endParaRPr lang="zh-TW" altLang="en-US"/>
          </a:p>
        </p:txBody>
      </p:sp>
      <p:sp>
        <p:nvSpPr>
          <p:cNvPr id="6" name="頁尾版面配置區 5">
            <a:extLst>
              <a:ext uri="{FF2B5EF4-FFF2-40B4-BE49-F238E27FC236}">
                <a16:creationId xmlns:a16="http://schemas.microsoft.com/office/drawing/2014/main" id="{5947B111-E2AE-EAF3-474D-70187FFFCAE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0FD7CEA-926C-7A02-B74E-71AF5590A4D3}"/>
              </a:ext>
            </a:extLst>
          </p:cNvPr>
          <p:cNvSpPr>
            <a:spLocks noGrp="1"/>
          </p:cNvSpPr>
          <p:nvPr>
            <p:ph type="sldNum" sz="quarter" idx="12"/>
          </p:nvPr>
        </p:nvSpPr>
        <p:spPr/>
        <p:txBody>
          <a:body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331881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2E69916-3534-BA66-A0B4-DDAB399CA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6C254E0-E729-BE5B-039C-341A51CCB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3DDF5F-84AF-3EB0-B373-5AFB93226F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206FA3-5BB2-4451-A430-FCD9706CB9F1}" type="datetimeFigureOut">
              <a:rPr lang="zh-TW" altLang="en-US" smtClean="0"/>
              <a:t>2025/4/29</a:t>
            </a:fld>
            <a:endParaRPr lang="zh-TW" altLang="en-US"/>
          </a:p>
        </p:txBody>
      </p:sp>
      <p:sp>
        <p:nvSpPr>
          <p:cNvPr id="5" name="頁尾版面配置區 4">
            <a:extLst>
              <a:ext uri="{FF2B5EF4-FFF2-40B4-BE49-F238E27FC236}">
                <a16:creationId xmlns:a16="http://schemas.microsoft.com/office/drawing/2014/main" id="{14AA7F60-00C3-74DC-E07C-EBF852EB32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CCF42B07-B3D3-8121-444D-B1453D20D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77CC2C-BD86-447F-BA3D-EA89DA138F42}" type="slidenum">
              <a:rPr lang="zh-TW" altLang="en-US" smtClean="0"/>
              <a:t>‹#›</a:t>
            </a:fld>
            <a:endParaRPr lang="zh-TW" altLang="en-US"/>
          </a:p>
        </p:txBody>
      </p:sp>
    </p:spTree>
    <p:extLst>
      <p:ext uri="{BB962C8B-B14F-4D97-AF65-F5344CB8AC3E}">
        <p14:creationId xmlns:p14="http://schemas.microsoft.com/office/powerpoint/2010/main" val="81243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ccip.ncdr.nat.gov.tw/index_eng.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tccip.ncdr.nat.gov.tw/km_newsletter_one.aspx?nid=2021032311041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DFEA"/>
        </a:solidFill>
        <a:effectLst/>
      </p:bgPr>
    </p:bg>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0D03C8C8-008D-484C-74D4-B52117EFEA3E}"/>
              </a:ext>
            </a:extLst>
          </p:cNvPr>
          <p:cNvGrpSpPr/>
          <p:nvPr/>
        </p:nvGrpSpPr>
        <p:grpSpPr>
          <a:xfrm rot="5400000">
            <a:off x="4711911" y="-387164"/>
            <a:ext cx="9019007" cy="6953719"/>
            <a:chOff x="6261383" y="1038171"/>
            <a:chExt cx="448040" cy="345442"/>
          </a:xfrm>
        </p:grpSpPr>
        <p:sp>
          <p:nvSpPr>
            <p:cNvPr id="3" name="等腰三角形 2">
              <a:extLst>
                <a:ext uri="{FF2B5EF4-FFF2-40B4-BE49-F238E27FC236}">
                  <a16:creationId xmlns:a16="http://schemas.microsoft.com/office/drawing/2014/main" id="{8C418544-A866-8885-9040-5D46CBABB42D}"/>
                </a:ext>
              </a:extLst>
            </p:cNvPr>
            <p:cNvSpPr/>
            <p:nvPr/>
          </p:nvSpPr>
          <p:spPr>
            <a:xfrm rot="20870025">
              <a:off x="6273822" y="1101094"/>
              <a:ext cx="275255" cy="282519"/>
            </a:xfrm>
            <a:prstGeom prst="triangle">
              <a:avLst/>
            </a:prstGeom>
            <a:solidFill>
              <a:srgbClr val="FDE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等腰三角形 78">
              <a:extLst>
                <a:ext uri="{FF2B5EF4-FFF2-40B4-BE49-F238E27FC236}">
                  <a16:creationId xmlns:a16="http://schemas.microsoft.com/office/drawing/2014/main" id="{B2A065E4-7FB0-E5B8-8039-BD05040152F3}"/>
                </a:ext>
              </a:extLst>
            </p:cNvPr>
            <p:cNvSpPr/>
            <p:nvPr/>
          </p:nvSpPr>
          <p:spPr>
            <a:xfrm rot="3087971">
              <a:off x="6511717" y="1125252"/>
              <a:ext cx="214845" cy="180566"/>
            </a:xfrm>
            <a:prstGeom prst="triangle">
              <a:avLst/>
            </a:prstGeom>
            <a:solidFill>
              <a:srgbClr val="FEF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1" name="等腰三角形 80">
              <a:extLst>
                <a:ext uri="{FF2B5EF4-FFF2-40B4-BE49-F238E27FC236}">
                  <a16:creationId xmlns:a16="http://schemas.microsoft.com/office/drawing/2014/main" id="{A7154EAF-28B9-BFB3-58CC-F010187EC836}"/>
                </a:ext>
              </a:extLst>
            </p:cNvPr>
            <p:cNvSpPr/>
            <p:nvPr/>
          </p:nvSpPr>
          <p:spPr>
            <a:xfrm rot="12073295">
              <a:off x="6261383" y="1038171"/>
              <a:ext cx="447961" cy="118822"/>
            </a:xfrm>
            <a:prstGeom prst="triangle">
              <a:avLst/>
            </a:prstGeom>
            <a:solidFill>
              <a:srgbClr val="FFF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76" name="矩形 75">
            <a:extLst>
              <a:ext uri="{FF2B5EF4-FFF2-40B4-BE49-F238E27FC236}">
                <a16:creationId xmlns:a16="http://schemas.microsoft.com/office/drawing/2014/main" id="{681905B9-1AEE-FD4F-D6F7-C8E293353FA0}"/>
              </a:ext>
            </a:extLst>
          </p:cNvPr>
          <p:cNvSpPr/>
          <p:nvPr/>
        </p:nvSpPr>
        <p:spPr>
          <a:xfrm>
            <a:off x="943428" y="1415594"/>
            <a:ext cx="10305144" cy="425903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7" name="等腰三角形 76">
            <a:extLst>
              <a:ext uri="{FF2B5EF4-FFF2-40B4-BE49-F238E27FC236}">
                <a16:creationId xmlns:a16="http://schemas.microsoft.com/office/drawing/2014/main" id="{DCBB3030-D244-642C-B750-BD78BA7D4743}"/>
              </a:ext>
            </a:extLst>
          </p:cNvPr>
          <p:cNvSpPr/>
          <p:nvPr/>
        </p:nvSpPr>
        <p:spPr>
          <a:xfrm flipH="1">
            <a:off x="943428" y="5433347"/>
            <a:ext cx="3124200" cy="1424653"/>
          </a:xfrm>
          <a:prstGeom prst="triangle">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標題 1">
            <a:extLst>
              <a:ext uri="{FF2B5EF4-FFF2-40B4-BE49-F238E27FC236}">
                <a16:creationId xmlns:a16="http://schemas.microsoft.com/office/drawing/2014/main" id="{211BA3C3-0AD7-81AE-06A3-6498C90AC2FC}"/>
              </a:ext>
            </a:extLst>
          </p:cNvPr>
          <p:cNvSpPr>
            <a:spLocks noGrp="1"/>
          </p:cNvSpPr>
          <p:nvPr>
            <p:ph type="ctrTitle"/>
          </p:nvPr>
        </p:nvSpPr>
        <p:spPr>
          <a:xfrm>
            <a:off x="1524000" y="2391245"/>
            <a:ext cx="9144000" cy="1396903"/>
          </a:xfrm>
        </p:spPr>
        <p:txBody>
          <a:bodyPr>
            <a:noAutofit/>
          </a:bodyPr>
          <a:lstStyle/>
          <a:p>
            <a:pPr>
              <a:lnSpc>
                <a:spcPct val="115000"/>
              </a:lnSpc>
              <a:spcAft>
                <a:spcPts val="800"/>
              </a:spcAft>
            </a:pPr>
            <a:r>
              <a:rPr lang="en-US" altLang="zh-TW" sz="2800" b="1" kern="100" dirty="0">
                <a:effectLst/>
                <a:latin typeface="Calibri" panose="020F0502020204030204" pitchFamily="34" charset="0"/>
                <a:ea typeface="Calibri" panose="020F0502020204030204" pitchFamily="34" charset="0"/>
                <a:cs typeface="Calibri" panose="020F0502020204030204" pitchFamily="34" charset="0"/>
              </a:rPr>
              <a:t>The potential impacts of environmental factors change on evapotranspiration in the </a:t>
            </a:r>
            <a:r>
              <a:rPr lang="en-US" altLang="zh-TW" sz="2800" b="1" kern="100" dirty="0" err="1">
                <a:effectLst/>
                <a:latin typeface="Calibri" panose="020F0502020204030204" pitchFamily="34" charset="0"/>
                <a:ea typeface="Calibri" panose="020F0502020204030204" pitchFamily="34" charset="0"/>
                <a:cs typeface="Calibri" panose="020F0502020204030204" pitchFamily="34" charset="0"/>
              </a:rPr>
              <a:t>Gaoping</a:t>
            </a:r>
            <a:r>
              <a:rPr lang="en-US" altLang="zh-TW" sz="2800" b="1" kern="100" dirty="0">
                <a:effectLst/>
                <a:latin typeface="Calibri" panose="020F0502020204030204" pitchFamily="34" charset="0"/>
                <a:ea typeface="Calibri" panose="020F0502020204030204" pitchFamily="34" charset="0"/>
                <a:cs typeface="Calibri" panose="020F0502020204030204" pitchFamily="34" charset="0"/>
              </a:rPr>
              <a:t> River Basin, Taiwan: </a:t>
            </a:r>
            <a:br>
              <a:rPr lang="en-US" altLang="zh-TW" sz="2800" b="1" kern="100" dirty="0">
                <a:effectLst/>
                <a:latin typeface="Calibri" panose="020F0502020204030204" pitchFamily="34" charset="0"/>
                <a:ea typeface="Calibri" panose="020F0502020204030204" pitchFamily="34" charset="0"/>
                <a:cs typeface="Calibri" panose="020F0502020204030204" pitchFamily="34" charset="0"/>
              </a:rPr>
            </a:br>
            <a:r>
              <a:rPr lang="en-US" altLang="zh-TW" sz="2800" b="1" kern="100" dirty="0">
                <a:effectLst/>
                <a:latin typeface="Calibri" panose="020F0502020204030204" pitchFamily="34" charset="0"/>
                <a:ea typeface="Calibri" panose="020F0502020204030204" pitchFamily="34" charset="0"/>
                <a:cs typeface="Calibri" panose="020F0502020204030204" pitchFamily="34" charset="0"/>
              </a:rPr>
              <a:t>A sensitivity analysis using Artificial Neural Networks (ANN)</a:t>
            </a:r>
            <a:endParaRPr lang="zh-TW" altLang="zh-TW" sz="2800" b="1" kern="100" dirty="0">
              <a:effectLst/>
              <a:latin typeface="Calibri" panose="020F0502020204030204" pitchFamily="34" charset="0"/>
              <a:ea typeface="新細明體" panose="02020500000000000000" pitchFamily="18" charset="-120"/>
              <a:cs typeface="Calibri" panose="020F0502020204030204" pitchFamily="34" charset="0"/>
            </a:endParaRPr>
          </a:p>
        </p:txBody>
      </p:sp>
      <p:sp>
        <p:nvSpPr>
          <p:cNvPr id="80" name="等腰三角形 79">
            <a:extLst>
              <a:ext uri="{FF2B5EF4-FFF2-40B4-BE49-F238E27FC236}">
                <a16:creationId xmlns:a16="http://schemas.microsoft.com/office/drawing/2014/main" id="{C1B6B710-675B-8B1A-84A0-CD3E6A82C447}"/>
              </a:ext>
            </a:extLst>
          </p:cNvPr>
          <p:cNvSpPr/>
          <p:nvPr/>
        </p:nvSpPr>
        <p:spPr>
          <a:xfrm flipH="1">
            <a:off x="0" y="4817703"/>
            <a:ext cx="3225800" cy="2040297"/>
          </a:xfrm>
          <a:prstGeom prst="triangl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文字方塊 81">
            <a:extLst>
              <a:ext uri="{FF2B5EF4-FFF2-40B4-BE49-F238E27FC236}">
                <a16:creationId xmlns:a16="http://schemas.microsoft.com/office/drawing/2014/main" id="{E274770F-8873-212B-CE9D-5A1586106C2D}"/>
              </a:ext>
            </a:extLst>
          </p:cNvPr>
          <p:cNvSpPr txBox="1"/>
          <p:nvPr/>
        </p:nvSpPr>
        <p:spPr>
          <a:xfrm>
            <a:off x="1663022" y="4165588"/>
            <a:ext cx="8873185" cy="745332"/>
          </a:xfrm>
          <a:prstGeom prst="rect">
            <a:avLst/>
          </a:prstGeom>
          <a:noFill/>
        </p:spPr>
        <p:txBody>
          <a:bodyPr wrap="square">
            <a:spAutoFit/>
          </a:bodyPr>
          <a:lstStyle/>
          <a:p>
            <a:pPr algn="ctr">
              <a:lnSpc>
                <a:spcPct val="115000"/>
              </a:lnSpc>
              <a:spcAft>
                <a:spcPts val="800"/>
              </a:spcAft>
            </a:pPr>
            <a:r>
              <a:rPr lang="en-US" altLang="zh-TW" sz="1600" dirty="0">
                <a:effectLst/>
                <a:latin typeface="Calibri" panose="020F0502020204030204" pitchFamily="34" charset="0"/>
                <a:ea typeface="Calibri" panose="020F0502020204030204" pitchFamily="34" charset="0"/>
                <a:cs typeface="Calibri" panose="020F0502020204030204" pitchFamily="34" charset="0"/>
              </a:rPr>
              <a:t>Authors:</a:t>
            </a:r>
            <a:r>
              <a:rPr lang="zh-TW" altLang="en-US" sz="1600" dirty="0">
                <a:effectLst/>
                <a:latin typeface="Calibri" panose="020F0502020204030204" pitchFamily="34" charset="0"/>
                <a:ea typeface="新細明體" panose="02020500000000000000" pitchFamily="18" charset="-120"/>
                <a:cs typeface="Calibri" panose="020F0502020204030204" pitchFamily="34" charset="0"/>
              </a:rPr>
              <a:t> </a:t>
            </a:r>
            <a:r>
              <a:rPr lang="en-US" altLang="zh-TW" sz="1600" dirty="0">
                <a:effectLst/>
                <a:latin typeface="Calibri" panose="020F0502020204030204" pitchFamily="34" charset="0"/>
                <a:ea typeface="Calibri" panose="020F0502020204030204" pitchFamily="34" charset="0"/>
                <a:cs typeface="Calibri" panose="020F0502020204030204" pitchFamily="34" charset="0"/>
              </a:rPr>
              <a:t>Shin-En Chen</a:t>
            </a:r>
            <a:r>
              <a:rPr lang="en-US" altLang="zh-TW"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US" altLang="zh-TW" sz="1600" dirty="0">
                <a:effectLst/>
                <a:latin typeface="Calibri" panose="020F0502020204030204" pitchFamily="34" charset="0"/>
                <a:ea typeface="Calibri" panose="020F0502020204030204" pitchFamily="34" charset="0"/>
                <a:cs typeface="Calibri" panose="020F0502020204030204" pitchFamily="34" charset="0"/>
              </a:rPr>
              <a:t>, Shiu-Hao Yeh</a:t>
            </a:r>
            <a:r>
              <a:rPr lang="en-US" altLang="zh-TW" sz="1600" baseline="30000" dirty="0">
                <a:effectLst/>
                <a:latin typeface="Calibri" panose="020F0502020204030204" pitchFamily="34" charset="0"/>
                <a:ea typeface="Calibri" panose="020F0502020204030204" pitchFamily="34" charset="0"/>
                <a:cs typeface="Calibri" panose="020F0502020204030204" pitchFamily="34" charset="0"/>
              </a:rPr>
              <a:t>2</a:t>
            </a:r>
            <a:r>
              <a:rPr lang="en-US" altLang="zh-TW" sz="1600" dirty="0">
                <a:effectLst/>
                <a:latin typeface="Calibri" panose="020F0502020204030204" pitchFamily="34" charset="0"/>
                <a:ea typeface="Calibri" panose="020F0502020204030204" pitchFamily="34" charset="0"/>
                <a:cs typeface="Calibri" panose="020F0502020204030204" pitchFamily="34" charset="0"/>
              </a:rPr>
              <a:t>, Chi-Cheng Chiu</a:t>
            </a:r>
            <a:r>
              <a:rPr lang="en-US" altLang="zh-TW" sz="1600" baseline="30000" dirty="0">
                <a:effectLst/>
                <a:latin typeface="Calibri" panose="020F0502020204030204" pitchFamily="34" charset="0"/>
                <a:ea typeface="Calibri" panose="020F0502020204030204" pitchFamily="34" charset="0"/>
                <a:cs typeface="Calibri" panose="020F0502020204030204" pitchFamily="34" charset="0"/>
              </a:rPr>
              <a:t>2</a:t>
            </a:r>
            <a:r>
              <a:rPr lang="en-US" altLang="zh-TW" sz="1600" dirty="0">
                <a:effectLst/>
                <a:latin typeface="Calibri" panose="020F0502020204030204" pitchFamily="34" charset="0"/>
                <a:ea typeface="Calibri" panose="020F0502020204030204" pitchFamily="34" charset="0"/>
                <a:cs typeface="Calibri" panose="020F0502020204030204" pitchFamily="34" charset="0"/>
              </a:rPr>
              <a:t>, Tsung-Yu Lee</a:t>
            </a:r>
            <a:r>
              <a:rPr lang="en-US" altLang="zh-TW" sz="1600" baseline="30000" dirty="0">
                <a:effectLst/>
                <a:latin typeface="Calibri" panose="020F0502020204030204" pitchFamily="34" charset="0"/>
                <a:ea typeface="Calibri" panose="020F0502020204030204" pitchFamily="34" charset="0"/>
                <a:cs typeface="Calibri" panose="020F0502020204030204" pitchFamily="34" charset="0"/>
              </a:rPr>
              <a:t>3</a:t>
            </a:r>
            <a:endParaRPr lang="en-US" altLang="zh-TW" sz="1600" kern="100" dirty="0">
              <a:effectLst/>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800"/>
              </a:spcAft>
              <a:buNone/>
            </a:pPr>
            <a:r>
              <a:rPr lang="en-US" altLang="zh-TW" sz="1600" kern="100" dirty="0">
                <a:latin typeface="Calibri" panose="020F0502020204030204" pitchFamily="34" charset="0"/>
                <a:ea typeface="Calibri" panose="020F0502020204030204" pitchFamily="34" charset="0"/>
                <a:cs typeface="Calibri" panose="020F0502020204030204" pitchFamily="34" charset="0"/>
              </a:rPr>
              <a:t>A</a:t>
            </a:r>
            <a:r>
              <a:rPr lang="en-US" altLang="zh-TW" sz="1600" kern="100" dirty="0">
                <a:effectLst/>
                <a:latin typeface="Calibri" panose="020F0502020204030204" pitchFamily="34" charset="0"/>
                <a:ea typeface="Calibri" panose="020F0502020204030204" pitchFamily="34" charset="0"/>
                <a:cs typeface="Calibri" panose="020F0502020204030204" pitchFamily="34" charset="0"/>
              </a:rPr>
              <a:t>ffiliation of authors:</a:t>
            </a:r>
            <a:r>
              <a:rPr lang="zh-TW" altLang="en-US" sz="1600" kern="100" dirty="0">
                <a:latin typeface="Calibri" panose="020F0502020204030204" pitchFamily="34" charset="0"/>
                <a:ea typeface="新細明體" panose="02020500000000000000" pitchFamily="18" charset="-120"/>
                <a:cs typeface="Calibri" panose="020F0502020204030204" pitchFamily="34" charset="0"/>
              </a:rPr>
              <a:t> </a:t>
            </a:r>
            <a:r>
              <a:rPr lang="en-US" altLang="zh-TW" sz="1600" kern="100" dirty="0">
                <a:effectLst/>
                <a:latin typeface="Calibri" panose="020F0502020204030204" pitchFamily="34" charset="0"/>
                <a:ea typeface="Calibri" panose="020F0502020204030204" pitchFamily="34" charset="0"/>
                <a:cs typeface="Calibri" panose="020F0502020204030204" pitchFamily="34" charset="0"/>
              </a:rPr>
              <a:t>National Taiwan Normal University</a:t>
            </a:r>
            <a:endParaRPr lang="zh-TW" altLang="zh-TW" sz="1600" kern="100" dirty="0">
              <a:effectLst/>
              <a:latin typeface="Calibri" panose="020F0502020204030204" pitchFamily="34" charset="0"/>
              <a:ea typeface="新細明體"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94257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8E32-4BEB-A548-990A-6BED68AD83E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2D2C4C6-1FAE-EAA0-7442-1E8C99318B9F}"/>
              </a:ext>
            </a:extLst>
          </p:cNvPr>
          <p:cNvSpPr/>
          <p:nvPr/>
        </p:nvSpPr>
        <p:spPr>
          <a:xfrm>
            <a:off x="1107981" y="192691"/>
            <a:ext cx="2985048"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Introduction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740F702B-BC78-422D-2A13-07263F1DC2EA}"/>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727866B4-C224-24AE-0D57-9A7853C276AC}"/>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6EF80BE6-7934-9850-DEE2-EACC63B241DC}"/>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E279F954-F2E6-D52B-6553-9BB53E7F654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CB78AAB4-81EC-4281-351A-39D2C7A2427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B78C0374-5D34-ECCF-61FD-9B10B1B863D5}"/>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BA21C494-9FCE-66AA-10AC-40089609BCC1}"/>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564AEC9D-BA90-256D-DAD5-F4CD7A7908B7}"/>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B7C27F22-7D9E-8D07-8D0A-06897D9E3076}"/>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D028FD2C-537C-94BC-54F3-CC051382C8C4}"/>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FEB14EE1-17A0-610B-E5CD-1522DE3D734A}"/>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5" name="文字方塊 14">
            <a:extLst>
              <a:ext uri="{FF2B5EF4-FFF2-40B4-BE49-F238E27FC236}">
                <a16:creationId xmlns:a16="http://schemas.microsoft.com/office/drawing/2014/main" id="{0D35868D-477E-93CC-18A0-B4FBCA10E49B}"/>
              </a:ext>
            </a:extLst>
          </p:cNvPr>
          <p:cNvSpPr txBox="1"/>
          <p:nvPr/>
        </p:nvSpPr>
        <p:spPr>
          <a:xfrm>
            <a:off x="2952472" y="3489386"/>
            <a:ext cx="6096000" cy="461665"/>
          </a:xfrm>
          <a:prstGeom prst="rect">
            <a:avLst/>
          </a:prstGeom>
          <a:noFill/>
        </p:spPr>
        <p:txBody>
          <a:bodyPr wrap="square">
            <a:spAutoFit/>
          </a:bodyPr>
          <a:lstStyle/>
          <a:p>
            <a:pPr marL="342900" indent="-342900">
              <a:buFont typeface="Arial" panose="020B0604020202020204" pitchFamily="34" charset="0"/>
              <a:buChar char="•"/>
            </a:pPr>
            <a:endParaRPr lang="zh-TW" altLang="en-US" sz="2400"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9D00019E-7B1D-90EC-DD92-61428D684E93}"/>
              </a:ext>
            </a:extLst>
          </p:cNvPr>
          <p:cNvSpPr txBox="1"/>
          <p:nvPr/>
        </p:nvSpPr>
        <p:spPr>
          <a:xfrm>
            <a:off x="285195" y="1429623"/>
            <a:ext cx="11430555" cy="447013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t>However, Yuan et al. (2019) highlighted that the rising vapor pressure deficit (VPD) globally since the 1990s have had negative impact on vegetation growth. </a:t>
            </a:r>
          </a:p>
          <a:p>
            <a:pPr marL="342900" indent="-342900">
              <a:lnSpc>
                <a:spcPct val="150000"/>
              </a:lnSpc>
              <a:buFont typeface="Arial" panose="020B0604020202020204" pitchFamily="34" charset="0"/>
              <a:buChar char="•"/>
            </a:pPr>
            <a:r>
              <a:rPr lang="en-US" altLang="zh-TW" sz="2400" dirty="0"/>
              <a:t>Similarly, by segmenting the data into multiple bins and applying machine learning along with sensitivity analysis, Fu et al. (2022) demonstrated that the sensitivity of canopy conductance (Gc) to environmental factors could vary under different environmental conditions. </a:t>
            </a:r>
          </a:p>
          <a:p>
            <a:pPr marL="342900" indent="-342900">
              <a:lnSpc>
                <a:spcPct val="150000"/>
              </a:lnSpc>
              <a:buFont typeface="Arial" panose="020B0604020202020204" pitchFamily="34" charset="0"/>
              <a:buChar char="•"/>
            </a:pPr>
            <a:r>
              <a:rPr lang="en-US" altLang="zh-TW" sz="2400" dirty="0"/>
              <a:t>Both studies suggest that plants may engage in self-regulation to reduce transpiration when facing environmental stress.</a:t>
            </a:r>
            <a:endParaRPr lang="zh-TW" altLang="en-US" sz="3200" dirty="0">
              <a:latin typeface="Calibri" panose="020F0502020204030204" pitchFamily="34" charset="0"/>
              <a:cs typeface="Calibri" panose="020F0502020204030204" pitchFamily="34" charset="0"/>
            </a:endParaRPr>
          </a:p>
        </p:txBody>
      </p:sp>
      <p:sp>
        <p:nvSpPr>
          <p:cNvPr id="14" name="文字方塊 13">
            <a:extLst>
              <a:ext uri="{FF2B5EF4-FFF2-40B4-BE49-F238E27FC236}">
                <a16:creationId xmlns:a16="http://schemas.microsoft.com/office/drawing/2014/main" id="{C2CDC891-501C-0EF6-8C8D-A281994EC9DD}"/>
              </a:ext>
            </a:extLst>
          </p:cNvPr>
          <p:cNvSpPr txBox="1"/>
          <p:nvPr/>
        </p:nvSpPr>
        <p:spPr>
          <a:xfrm>
            <a:off x="11715750" y="6369803"/>
            <a:ext cx="308098" cy="369332"/>
          </a:xfrm>
          <a:prstGeom prst="rect">
            <a:avLst/>
          </a:prstGeom>
          <a:noFill/>
        </p:spPr>
        <p:txBody>
          <a:bodyPr wrap="none" rtlCol="0">
            <a:spAutoFit/>
          </a:bodyPr>
          <a:lstStyle/>
          <a:p>
            <a:r>
              <a:rPr lang="en-US" altLang="zh-TW" dirty="0"/>
              <a:t>2</a:t>
            </a:r>
            <a:endParaRPr lang="zh-TW" altLang="en-US" dirty="0"/>
          </a:p>
        </p:txBody>
      </p:sp>
    </p:spTree>
    <p:extLst>
      <p:ext uri="{BB962C8B-B14F-4D97-AF65-F5344CB8AC3E}">
        <p14:creationId xmlns:p14="http://schemas.microsoft.com/office/powerpoint/2010/main" val="2913710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C0CD-6EDA-C5FE-D9CF-01511AB5300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404EF1A-A181-D4B0-3CC5-3C528F83586D}"/>
              </a:ext>
            </a:extLst>
          </p:cNvPr>
          <p:cNvSpPr/>
          <p:nvPr/>
        </p:nvSpPr>
        <p:spPr>
          <a:xfrm>
            <a:off x="1107981" y="192691"/>
            <a:ext cx="2985048"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Introduction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5043F055-F196-ACCC-D949-AA5BC945FDD2}"/>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A7746916-9F95-3702-143A-EB436003FD97}"/>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87147CB9-3832-FA6E-4ED3-73D5F9F08FFC}"/>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A92FABA3-536A-A17A-6686-BB4D8B3950B1}"/>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217A8DB5-AF0E-1FC1-E266-5012A3741E6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E8746CA9-BB44-436A-3926-7C06BFC82769}"/>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DFDD91F9-36A3-C4B9-AF3D-F0CFE8CAED6B}"/>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1DD968D4-4390-B035-C165-E51D526B152C}"/>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1FBEA57D-74A2-17B7-FF93-249D3D2B23A2}"/>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7D9C9FC9-CEF9-E054-FF33-4916FF51E6A5}"/>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C49B3F61-C59E-E246-AC40-51C0682EE9EE}"/>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5" name="文字方塊 14">
            <a:extLst>
              <a:ext uri="{FF2B5EF4-FFF2-40B4-BE49-F238E27FC236}">
                <a16:creationId xmlns:a16="http://schemas.microsoft.com/office/drawing/2014/main" id="{E1D076D1-2858-8657-1376-50F4A01CC09C}"/>
              </a:ext>
            </a:extLst>
          </p:cNvPr>
          <p:cNvSpPr txBox="1"/>
          <p:nvPr/>
        </p:nvSpPr>
        <p:spPr>
          <a:xfrm>
            <a:off x="272431" y="1512240"/>
            <a:ext cx="11563905" cy="170014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Assessing how ET responds to environmental factors under varying conditions in the context of climate change is crucial for understanding its </a:t>
            </a:r>
            <a:r>
              <a:rPr lang="en-US" altLang="zh-TW" sz="2400" dirty="0"/>
              <a:t>implications on the hydrological budget</a:t>
            </a:r>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4" name="文字方塊 13">
            <a:extLst>
              <a:ext uri="{FF2B5EF4-FFF2-40B4-BE49-F238E27FC236}">
                <a16:creationId xmlns:a16="http://schemas.microsoft.com/office/drawing/2014/main" id="{A14F6490-48F9-176F-8792-88BE44D034EE}"/>
              </a:ext>
            </a:extLst>
          </p:cNvPr>
          <p:cNvSpPr txBox="1"/>
          <p:nvPr/>
        </p:nvSpPr>
        <p:spPr>
          <a:xfrm>
            <a:off x="11715750" y="6369803"/>
            <a:ext cx="308098" cy="369332"/>
          </a:xfrm>
          <a:prstGeom prst="rect">
            <a:avLst/>
          </a:prstGeom>
          <a:noFill/>
        </p:spPr>
        <p:txBody>
          <a:bodyPr wrap="none" rtlCol="0">
            <a:spAutoFit/>
          </a:bodyPr>
          <a:lstStyle/>
          <a:p>
            <a:r>
              <a:rPr lang="en-US" altLang="zh-TW" dirty="0"/>
              <a:t>3</a:t>
            </a:r>
            <a:endParaRPr lang="zh-TW" altLang="en-US" dirty="0"/>
          </a:p>
        </p:txBody>
      </p:sp>
    </p:spTree>
    <p:extLst>
      <p:ext uri="{BB962C8B-B14F-4D97-AF65-F5344CB8AC3E}">
        <p14:creationId xmlns:p14="http://schemas.microsoft.com/office/powerpoint/2010/main" val="294597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31B03-C266-0A62-F835-2099860F82D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21124C6-5B21-6BF2-D373-0DA84AD47184}"/>
              </a:ext>
            </a:extLst>
          </p:cNvPr>
          <p:cNvSpPr/>
          <p:nvPr/>
        </p:nvSpPr>
        <p:spPr>
          <a:xfrm>
            <a:off x="1107981" y="192691"/>
            <a:ext cx="2985048"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Introduction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9AB7F0F2-BC33-DF00-F849-F100CFB19128}"/>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0A6D9BEC-700F-A89B-E88C-F969B2E9E8D5}"/>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9E9620FF-F256-4D45-6D42-676196E73246}"/>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1C430EEC-593C-D3C8-29E0-C04A4D6A9368}"/>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08B1D571-CD66-D8E0-5EF0-A81BC36E922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9E4D1AE7-8DFE-B785-1770-75F0024C3EAA}"/>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54D0E1E3-9AB8-DBF9-666D-B6F05572FFFF}"/>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39ED0CF5-E243-3C79-2C92-E1752EC0D5EF}"/>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4EF4769C-FC70-85A2-30B1-A875DF28140D}"/>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142DEA57-B8CD-D93E-7F2C-7459AE13B897}"/>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9C4658D0-3413-C9EA-A430-ECF3963E38DC}"/>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文字方塊 13">
            <a:extLst>
              <a:ext uri="{FF2B5EF4-FFF2-40B4-BE49-F238E27FC236}">
                <a16:creationId xmlns:a16="http://schemas.microsoft.com/office/drawing/2014/main" id="{9D85955A-E593-EFC2-2446-ECE30317B963}"/>
              </a:ext>
            </a:extLst>
          </p:cNvPr>
          <p:cNvSpPr txBox="1"/>
          <p:nvPr/>
        </p:nvSpPr>
        <p:spPr>
          <a:xfrm>
            <a:off x="272431" y="1512240"/>
            <a:ext cx="11563905" cy="446705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Our</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study focus on the </a:t>
            </a:r>
            <a:r>
              <a:rPr lang="en-US" altLang="zh-TW" sz="2400" dirty="0" err="1">
                <a:effectLst/>
                <a:latin typeface="Calibri" panose="020F0502020204030204" pitchFamily="34" charset="0"/>
                <a:ea typeface="Calibri" panose="020F0502020204030204" pitchFamily="34" charset="0"/>
                <a:cs typeface="Calibri" panose="020F0502020204030204" pitchFamily="34" charset="0"/>
              </a:rPr>
              <a:t>Gaoping</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River Basin located in southern Taiwan, using the 2-kilometer gridded ET and meteorological data, including temperature (T), solar radiation (SR) and vapor </a:t>
            </a:r>
            <a:r>
              <a:rPr lang="en-US" altLang="zh-TW" sz="2400" dirty="0">
                <a:latin typeface="Calibri" panose="020F0502020204030204" pitchFamily="34" charset="0"/>
                <a:ea typeface="Calibri" panose="020F0502020204030204" pitchFamily="34" charset="0"/>
                <a:cs typeface="Calibri" panose="020F0502020204030204" pitchFamily="34" charset="0"/>
              </a:rPr>
              <a:t>p</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ressure </a:t>
            </a:r>
            <a:r>
              <a:rPr lang="en-US" altLang="zh-TW" sz="2400" dirty="0">
                <a:latin typeface="Calibri" panose="020F0502020204030204" pitchFamily="34" charset="0"/>
                <a:ea typeface="Calibri" panose="020F0502020204030204" pitchFamily="34" charset="0"/>
                <a:cs typeface="Calibri" panose="020F0502020204030204" pitchFamily="34" charset="0"/>
              </a:rPr>
              <a:t>d</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eficit (VPD) from 1980 to 2021 produced by Taiwan Climate Change Projection Information and Adaption knowledge Platform (TCCIP), combined with an Artificial Neural Network (ANN) to develop the model. We divide the data into bins based on the percentiles of environmental factors to represent various environmental conditions, the sensitivity of ET to changes in environmental factors was calculated in each bin. </a:t>
            </a:r>
            <a:endParaRPr lang="zh-TW" altLang="en-US" sz="3200"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文字方塊 14">
            <a:extLst>
              <a:ext uri="{FF2B5EF4-FFF2-40B4-BE49-F238E27FC236}">
                <a16:creationId xmlns:a16="http://schemas.microsoft.com/office/drawing/2014/main" id="{575EE9D7-08B0-ACF2-01F5-F1CEA0443465}"/>
              </a:ext>
            </a:extLst>
          </p:cNvPr>
          <p:cNvSpPr txBox="1"/>
          <p:nvPr/>
        </p:nvSpPr>
        <p:spPr>
          <a:xfrm>
            <a:off x="11715750" y="6369803"/>
            <a:ext cx="308098" cy="369332"/>
          </a:xfrm>
          <a:prstGeom prst="rect">
            <a:avLst/>
          </a:prstGeom>
          <a:noFill/>
        </p:spPr>
        <p:txBody>
          <a:bodyPr wrap="none" rtlCol="0">
            <a:spAutoFit/>
          </a:bodyPr>
          <a:lstStyle/>
          <a:p>
            <a:r>
              <a:rPr lang="en-US" altLang="zh-TW" dirty="0"/>
              <a:t>4</a:t>
            </a:r>
            <a:endParaRPr lang="zh-TW" altLang="en-US" dirty="0"/>
          </a:p>
        </p:txBody>
      </p:sp>
    </p:spTree>
    <p:extLst>
      <p:ext uri="{BB962C8B-B14F-4D97-AF65-F5344CB8AC3E}">
        <p14:creationId xmlns:p14="http://schemas.microsoft.com/office/powerpoint/2010/main" val="294487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5AE7-8190-CCD9-FBEC-8EED2B15438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1CA394D5-9339-3F1B-5B2E-55C3AF4E5AFC}"/>
              </a:ext>
            </a:extLst>
          </p:cNvPr>
          <p:cNvSpPr/>
          <p:nvPr/>
        </p:nvSpPr>
        <p:spPr>
          <a:xfrm>
            <a:off x="1107981" y="192691"/>
            <a:ext cx="2985048"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Introduction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C1E5C4C8-DE2A-C5F2-CB6F-FCF4B6EC8BC4}"/>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594EBE34-4003-57F2-FD39-A4CB8E9B257B}"/>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B2B0B028-4A8B-EA5F-D17C-70051F84D68E}"/>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946A4D95-B2CE-B08D-4E69-30A637AFFBF0}"/>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9E035A30-E7E7-E7B5-5D14-DF2C9F3B6C71}"/>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B9687303-EF0A-0EFF-D207-AFCC91CFA27A}"/>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F3D41566-98B2-0C2F-5A4A-9D8E53FA4466}"/>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EFA9DEB6-75EA-31F0-2B15-E16FF9038D1F}"/>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6429D2E6-1940-739D-AB7A-23977CD0F4FC}"/>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6F2E21AD-B9BC-D1F2-8174-F22CFDC56962}"/>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28D69E34-3069-6215-AB5F-13646A73F4A6}"/>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文字方塊 13">
            <a:extLst>
              <a:ext uri="{FF2B5EF4-FFF2-40B4-BE49-F238E27FC236}">
                <a16:creationId xmlns:a16="http://schemas.microsoft.com/office/drawing/2014/main" id="{F8CE56C3-A070-F1B6-2B9D-92EFCCC84461}"/>
              </a:ext>
            </a:extLst>
          </p:cNvPr>
          <p:cNvSpPr txBox="1"/>
          <p:nvPr/>
        </p:nvSpPr>
        <p:spPr>
          <a:xfrm>
            <a:off x="272431" y="1512240"/>
            <a:ext cx="11563905" cy="225106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The objectives of this study include (1) Identifying the dominant drivers of ET within </a:t>
            </a:r>
            <a:r>
              <a:rPr lang="en-US" altLang="zh-TW" sz="2400" dirty="0" err="1">
                <a:effectLst/>
                <a:latin typeface="Calibri" panose="020F0502020204030204" pitchFamily="34" charset="0"/>
                <a:ea typeface="Calibri" panose="020F0502020204030204" pitchFamily="34" charset="0"/>
                <a:cs typeface="Calibri" panose="020F0502020204030204" pitchFamily="34" charset="0"/>
              </a:rPr>
              <a:t>Gaoping</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River Basin; (2) Examining whether the sensitivity of ET to environmental factors exhibits seasonal variation; and (3) Assessing the potential impacts of changes in environmental factors on ET under climate change.</a:t>
            </a:r>
            <a:endParaRPr lang="zh-TW" altLang="en-US" sz="3200"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文字方塊 14">
            <a:extLst>
              <a:ext uri="{FF2B5EF4-FFF2-40B4-BE49-F238E27FC236}">
                <a16:creationId xmlns:a16="http://schemas.microsoft.com/office/drawing/2014/main" id="{E0D8498C-5596-9755-7327-12BB68053FEA}"/>
              </a:ext>
            </a:extLst>
          </p:cNvPr>
          <p:cNvSpPr txBox="1"/>
          <p:nvPr/>
        </p:nvSpPr>
        <p:spPr>
          <a:xfrm>
            <a:off x="11715750" y="6369803"/>
            <a:ext cx="308098" cy="369332"/>
          </a:xfrm>
          <a:prstGeom prst="rect">
            <a:avLst/>
          </a:prstGeom>
          <a:noFill/>
        </p:spPr>
        <p:txBody>
          <a:bodyPr wrap="none" rtlCol="0">
            <a:spAutoFit/>
          </a:bodyPr>
          <a:lstStyle/>
          <a:p>
            <a:r>
              <a:rPr lang="en-US" altLang="zh-TW" dirty="0"/>
              <a:t>5</a:t>
            </a:r>
            <a:endParaRPr lang="zh-TW" altLang="en-US" dirty="0"/>
          </a:p>
        </p:txBody>
      </p:sp>
    </p:spTree>
    <p:extLst>
      <p:ext uri="{BB962C8B-B14F-4D97-AF65-F5344CB8AC3E}">
        <p14:creationId xmlns:p14="http://schemas.microsoft.com/office/powerpoint/2010/main" val="278061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B7721-6F29-3C99-BAEC-A33533CFD19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02934AFA-1CA7-1A31-1860-079148B12AA0}"/>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63412470-08E6-D22C-3B3B-5C3F527A32B2}"/>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6114628D-D1C6-5E3A-E141-7768C5229BF3}"/>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4EF6D7B1-3588-DE34-73E4-D237DE8447D3}"/>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07AF591C-AB62-90EB-B706-800EA81FD978}"/>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D60749DF-1355-D74D-90D7-8A9E552E8175}"/>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AC07E388-E357-21B0-C4F3-954EB69560D8}"/>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DB5044DB-EE9D-17B4-28F1-94173AD33E37}"/>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6BF1A3B5-29C9-473F-F29A-74DAE6E1EFDA}"/>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BADCFB31-BD82-9E24-BBFC-29C3E25CCCD7}"/>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731DE2EF-6EED-2132-DCEE-3D806314993A}"/>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FCB29750-475A-1680-3DFE-11C09800EE60}"/>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矩形: 圓角 13">
            <a:extLst>
              <a:ext uri="{FF2B5EF4-FFF2-40B4-BE49-F238E27FC236}">
                <a16:creationId xmlns:a16="http://schemas.microsoft.com/office/drawing/2014/main" id="{352BAEB5-5B54-0913-C167-35A78F7D9BC1}"/>
              </a:ext>
            </a:extLst>
          </p:cNvPr>
          <p:cNvSpPr/>
          <p:nvPr/>
        </p:nvSpPr>
        <p:spPr>
          <a:xfrm>
            <a:off x="4545996" y="348113"/>
            <a:ext cx="1627281"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矩形: 圓角 14">
            <a:extLst>
              <a:ext uri="{FF2B5EF4-FFF2-40B4-BE49-F238E27FC236}">
                <a16:creationId xmlns:a16="http://schemas.microsoft.com/office/drawing/2014/main" id="{215F0488-1060-0FF8-97F4-B6C73EC4EF20}"/>
              </a:ext>
            </a:extLst>
          </p:cNvPr>
          <p:cNvSpPr/>
          <p:nvPr/>
        </p:nvSpPr>
        <p:spPr>
          <a:xfrm>
            <a:off x="6240952" y="357688"/>
            <a:ext cx="84672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6" name="矩形: 圓角 15">
            <a:extLst>
              <a:ext uri="{FF2B5EF4-FFF2-40B4-BE49-F238E27FC236}">
                <a16:creationId xmlns:a16="http://schemas.microsoft.com/office/drawing/2014/main" id="{2B5B5E5B-6C65-A397-5553-AA852F24FE5F}"/>
              </a:ext>
            </a:extLst>
          </p:cNvPr>
          <p:cNvSpPr/>
          <p:nvPr/>
        </p:nvSpPr>
        <p:spPr>
          <a:xfrm>
            <a:off x="7155352" y="357688"/>
            <a:ext cx="211081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圓角 17">
            <a:extLst>
              <a:ext uri="{FF2B5EF4-FFF2-40B4-BE49-F238E27FC236}">
                <a16:creationId xmlns:a16="http://schemas.microsoft.com/office/drawing/2014/main" id="{4AB4DC00-61AB-7FD2-14EB-0D9F32CA29B2}"/>
              </a:ext>
            </a:extLst>
          </p:cNvPr>
          <p:cNvSpPr/>
          <p:nvPr/>
        </p:nvSpPr>
        <p:spPr>
          <a:xfrm>
            <a:off x="9333842" y="357688"/>
            <a:ext cx="2659799"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pic>
        <p:nvPicPr>
          <p:cNvPr id="21" name="圖片 20" descr="一張含有 文字, 地圖, 地圖集, 圖表 的圖片&#10;&#10;AI 產生的內容可能不正確。">
            <a:extLst>
              <a:ext uri="{FF2B5EF4-FFF2-40B4-BE49-F238E27FC236}">
                <a16:creationId xmlns:a16="http://schemas.microsoft.com/office/drawing/2014/main" id="{2B980230-5E4F-3F8A-BCD1-4EDAA5315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95" y="1106967"/>
            <a:ext cx="3980811" cy="5622500"/>
          </a:xfrm>
          <a:prstGeom prst="rect">
            <a:avLst/>
          </a:prstGeom>
        </p:spPr>
      </p:pic>
      <p:sp>
        <p:nvSpPr>
          <p:cNvPr id="23" name="文字方塊 22">
            <a:extLst>
              <a:ext uri="{FF2B5EF4-FFF2-40B4-BE49-F238E27FC236}">
                <a16:creationId xmlns:a16="http://schemas.microsoft.com/office/drawing/2014/main" id="{14BB1DBB-39BD-A6C3-5C5F-5160C0334C69}"/>
              </a:ext>
            </a:extLst>
          </p:cNvPr>
          <p:cNvSpPr txBox="1"/>
          <p:nvPr/>
        </p:nvSpPr>
        <p:spPr>
          <a:xfrm>
            <a:off x="4510599" y="1106298"/>
            <a:ext cx="7513249" cy="2251065"/>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altLang="zh-TW" sz="2400" kern="100" dirty="0" err="1">
                <a:effectLst/>
                <a:latin typeface="Calibri" panose="020F0502020204030204" pitchFamily="34" charset="0"/>
                <a:ea typeface="Calibri" panose="020F0502020204030204" pitchFamily="34" charset="0"/>
                <a:cs typeface="Calibri" panose="020F0502020204030204" pitchFamily="34" charset="0"/>
              </a:rPr>
              <a:t>Gaoping</a:t>
            </a: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 River Basin is in southern Taiwan, the elevation is high in the northeast and low in the southwest</a:t>
            </a:r>
            <a:r>
              <a:rPr lang="en-US" altLang="zh-TW" sz="2400" kern="100" dirty="0">
                <a:latin typeface="Calibri" panose="020F0502020204030204" pitchFamily="34" charset="0"/>
                <a:ea typeface="Calibri" panose="020F0502020204030204" pitchFamily="34" charset="0"/>
                <a:cs typeface="Calibri" panose="020F0502020204030204" pitchFamily="34" charset="0"/>
              </a:rPr>
              <a:t>. </a:t>
            </a: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the dry season occurs from November to April (Water Resources Agency, 2021).</a:t>
            </a:r>
            <a:endParaRPr lang="zh-TW" altLang="zh-TW" sz="2400" kern="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9" name="文字方塊 18">
            <a:extLst>
              <a:ext uri="{FF2B5EF4-FFF2-40B4-BE49-F238E27FC236}">
                <a16:creationId xmlns:a16="http://schemas.microsoft.com/office/drawing/2014/main" id="{D8D7FF3D-70EA-89BA-087D-9AD6F1174523}"/>
              </a:ext>
            </a:extLst>
          </p:cNvPr>
          <p:cNvSpPr txBox="1"/>
          <p:nvPr/>
        </p:nvSpPr>
        <p:spPr>
          <a:xfrm>
            <a:off x="11715750" y="6369803"/>
            <a:ext cx="308098" cy="369332"/>
          </a:xfrm>
          <a:prstGeom prst="rect">
            <a:avLst/>
          </a:prstGeom>
          <a:noFill/>
        </p:spPr>
        <p:txBody>
          <a:bodyPr wrap="none" rtlCol="0">
            <a:spAutoFit/>
          </a:bodyPr>
          <a:lstStyle/>
          <a:p>
            <a:r>
              <a:rPr lang="en-US" altLang="zh-TW" dirty="0"/>
              <a:t>6</a:t>
            </a:r>
            <a:endParaRPr lang="zh-TW" altLang="en-US" dirty="0"/>
          </a:p>
        </p:txBody>
      </p:sp>
      <p:graphicFrame>
        <p:nvGraphicFramePr>
          <p:cNvPr id="20" name="表格 19">
            <a:extLst>
              <a:ext uri="{FF2B5EF4-FFF2-40B4-BE49-F238E27FC236}">
                <a16:creationId xmlns:a16="http://schemas.microsoft.com/office/drawing/2014/main" id="{EBE3E935-1A12-BDBD-265D-573ED79F36AA}"/>
              </a:ext>
            </a:extLst>
          </p:cNvPr>
          <p:cNvGraphicFramePr>
            <a:graphicFrameLocks noGrp="1"/>
          </p:cNvGraphicFramePr>
          <p:nvPr>
            <p:extLst>
              <p:ext uri="{D42A27DB-BD31-4B8C-83A1-F6EECF244321}">
                <p14:modId xmlns:p14="http://schemas.microsoft.com/office/powerpoint/2010/main" val="1645583772"/>
              </p:ext>
            </p:extLst>
          </p:nvPr>
        </p:nvGraphicFramePr>
        <p:xfrm>
          <a:off x="4902247" y="4076384"/>
          <a:ext cx="6729951" cy="1188720"/>
        </p:xfrm>
        <a:graphic>
          <a:graphicData uri="http://schemas.openxmlformats.org/drawingml/2006/table">
            <a:tbl>
              <a:tblPr firstRow="1" bandRow="1">
                <a:tableStyleId>{5C22544A-7EE6-4342-B048-85BDC9FD1C3A}</a:tableStyleId>
              </a:tblPr>
              <a:tblGrid>
                <a:gridCol w="1625553">
                  <a:extLst>
                    <a:ext uri="{9D8B030D-6E8A-4147-A177-3AD203B41FA5}">
                      <a16:colId xmlns:a16="http://schemas.microsoft.com/office/drawing/2014/main" val="3679727141"/>
                    </a:ext>
                  </a:extLst>
                </a:gridCol>
                <a:gridCol w="2729498">
                  <a:extLst>
                    <a:ext uri="{9D8B030D-6E8A-4147-A177-3AD203B41FA5}">
                      <a16:colId xmlns:a16="http://schemas.microsoft.com/office/drawing/2014/main" val="2031037490"/>
                    </a:ext>
                  </a:extLst>
                </a:gridCol>
                <a:gridCol w="2374900">
                  <a:extLst>
                    <a:ext uri="{9D8B030D-6E8A-4147-A177-3AD203B41FA5}">
                      <a16:colId xmlns:a16="http://schemas.microsoft.com/office/drawing/2014/main" val="3590827184"/>
                    </a:ext>
                  </a:extLst>
                </a:gridCol>
              </a:tblGrid>
              <a:tr h="370840">
                <a:tc>
                  <a:txBody>
                    <a:bodyPr/>
                    <a:lstStyle/>
                    <a:p>
                      <a:endParaRPr lang="zh-TW" altLang="en-US" sz="2000" dirty="0"/>
                    </a:p>
                  </a:txBody>
                  <a:tcPr/>
                </a:tc>
                <a:tc>
                  <a:txBody>
                    <a:bodyPr/>
                    <a:lstStyle/>
                    <a:p>
                      <a:r>
                        <a:rPr lang="en-US" altLang="zh-TW" sz="2000" dirty="0"/>
                        <a:t>Mountainous regions </a:t>
                      </a:r>
                      <a:endParaRPr lang="zh-TW" altLang="en-US" sz="2000" dirty="0"/>
                    </a:p>
                  </a:txBody>
                  <a:tcPr/>
                </a:tc>
                <a:tc>
                  <a:txBody>
                    <a:bodyPr/>
                    <a:lstStyle/>
                    <a:p>
                      <a:r>
                        <a:rPr lang="en-US" altLang="zh-TW" sz="2000" dirty="0"/>
                        <a:t>Lowlands</a:t>
                      </a:r>
                      <a:endParaRPr lang="zh-TW" altLang="en-US" sz="2000" dirty="0"/>
                    </a:p>
                  </a:txBody>
                  <a:tcPr/>
                </a:tc>
                <a:extLst>
                  <a:ext uri="{0D108BD9-81ED-4DB2-BD59-A6C34878D82A}">
                    <a16:rowId xmlns:a16="http://schemas.microsoft.com/office/drawing/2014/main" val="4192621771"/>
                  </a:ext>
                </a:extLst>
              </a:tr>
              <a:tr h="370840">
                <a:tc>
                  <a:txBody>
                    <a:bodyPr/>
                    <a:lstStyle/>
                    <a:p>
                      <a:r>
                        <a:rPr lang="en-US" altLang="zh-TW" sz="2000" dirty="0"/>
                        <a:t>Climate</a:t>
                      </a:r>
                      <a:endParaRPr lang="zh-TW" altLang="en-US" sz="2000" dirty="0"/>
                    </a:p>
                  </a:txBody>
                  <a:tcPr/>
                </a:tc>
                <a:tc>
                  <a:txBody>
                    <a:bodyPr/>
                    <a:lstStyle/>
                    <a:p>
                      <a:r>
                        <a:rPr lang="en-US" altLang="zh-TW" sz="2000" dirty="0"/>
                        <a:t>temperate climate</a:t>
                      </a:r>
                      <a:endParaRPr lang="zh-TW" altLang="en-US" sz="2000" dirty="0"/>
                    </a:p>
                  </a:txBody>
                  <a:tcPr/>
                </a:tc>
                <a:tc>
                  <a:txBody>
                    <a:bodyPr/>
                    <a:lstStyle/>
                    <a:p>
                      <a:r>
                        <a:rPr lang="en-US" altLang="zh-TW" sz="2000" dirty="0"/>
                        <a:t>tropical climate</a:t>
                      </a:r>
                      <a:endParaRPr lang="zh-TW" altLang="en-US" sz="2000" dirty="0"/>
                    </a:p>
                  </a:txBody>
                  <a:tcPr/>
                </a:tc>
                <a:extLst>
                  <a:ext uri="{0D108BD9-81ED-4DB2-BD59-A6C34878D82A}">
                    <a16:rowId xmlns:a16="http://schemas.microsoft.com/office/drawing/2014/main" val="3801036173"/>
                  </a:ext>
                </a:extLst>
              </a:tr>
              <a:tr h="370840">
                <a:tc>
                  <a:txBody>
                    <a:bodyPr/>
                    <a:lstStyle/>
                    <a:p>
                      <a:r>
                        <a:rPr lang="en-US" altLang="zh-TW" sz="2000" kern="100" dirty="0">
                          <a:effectLst/>
                          <a:latin typeface="Calibri" panose="020F0502020204030204" pitchFamily="34" charset="0"/>
                          <a:ea typeface="Calibri" panose="020F0502020204030204" pitchFamily="34" charset="0"/>
                          <a:cs typeface="Calibri" panose="020F0502020204030204" pitchFamily="34" charset="0"/>
                        </a:rPr>
                        <a:t>Precipitation</a:t>
                      </a:r>
                      <a:endParaRPr lang="zh-TW" altLang="en-US" sz="2000" dirty="0"/>
                    </a:p>
                  </a:txBody>
                  <a:tcPr/>
                </a:tc>
                <a:tc>
                  <a:txBody>
                    <a:bodyPr/>
                    <a:lstStyle/>
                    <a:p>
                      <a:r>
                        <a:rPr lang="en-US" altLang="zh-TW" sz="2000" kern="100" dirty="0">
                          <a:effectLst/>
                          <a:latin typeface="Calibri" panose="020F0502020204030204" pitchFamily="34" charset="0"/>
                          <a:ea typeface="Calibri" panose="020F0502020204030204" pitchFamily="34" charset="0"/>
                          <a:cs typeface="Calibri" panose="020F0502020204030204" pitchFamily="34" charset="0"/>
                        </a:rPr>
                        <a:t>2,900 mm</a:t>
                      </a:r>
                      <a:endParaRPr lang="zh-TW" altLang="en-US" sz="2000" dirty="0"/>
                    </a:p>
                  </a:txBody>
                  <a:tcPr/>
                </a:tc>
                <a:tc>
                  <a:txBody>
                    <a:bodyPr/>
                    <a:lstStyle/>
                    <a:p>
                      <a:r>
                        <a:rPr lang="en-US" altLang="zh-TW" sz="2000" kern="100" dirty="0">
                          <a:effectLst/>
                          <a:latin typeface="Calibri" panose="020F0502020204030204" pitchFamily="34" charset="0"/>
                          <a:ea typeface="Calibri" panose="020F0502020204030204" pitchFamily="34" charset="0"/>
                          <a:cs typeface="Calibri" panose="020F0502020204030204" pitchFamily="34" charset="0"/>
                        </a:rPr>
                        <a:t>2,000 mm </a:t>
                      </a:r>
                      <a:endParaRPr lang="zh-TW" altLang="en-US" sz="2000" dirty="0"/>
                    </a:p>
                  </a:txBody>
                  <a:tcPr/>
                </a:tc>
                <a:extLst>
                  <a:ext uri="{0D108BD9-81ED-4DB2-BD59-A6C34878D82A}">
                    <a16:rowId xmlns:a16="http://schemas.microsoft.com/office/drawing/2014/main" val="2687989315"/>
                  </a:ext>
                </a:extLst>
              </a:tr>
            </a:tbl>
          </a:graphicData>
        </a:graphic>
      </p:graphicFrame>
    </p:spTree>
    <p:extLst>
      <p:ext uri="{BB962C8B-B14F-4D97-AF65-F5344CB8AC3E}">
        <p14:creationId xmlns:p14="http://schemas.microsoft.com/office/powerpoint/2010/main" val="363700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7542F-7591-D2AD-486E-5363D943E09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A456C73E-1DD9-6472-252C-8480354D6462}"/>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AC1E22A3-99C7-B679-C533-AE174B209381}"/>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588A3CC4-4721-975D-5F74-DD619F548924}"/>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3DEBA1F4-DFFB-6BD1-A314-EA5355A09CEC}"/>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25394F61-1FC5-7662-5B56-1C041F81D4E8}"/>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3A467CB7-265E-4343-A10C-ECA0533F884A}"/>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ED26A217-170A-2188-2115-131E1633E158}"/>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5A3F21BF-7513-31A6-C82C-1E51F9E32448}"/>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A56E5FB9-643E-8D94-C3AF-81317E4B1E44}"/>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EEB39ECF-9202-9B25-0EDD-6E3A4AF6ABA1}"/>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E830312F-4883-FD6F-92D1-63C1F6178D94}"/>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DB50E5DF-2037-B64A-EFD8-4742E0DA43DD}"/>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矩形: 圓角 13">
            <a:extLst>
              <a:ext uri="{FF2B5EF4-FFF2-40B4-BE49-F238E27FC236}">
                <a16:creationId xmlns:a16="http://schemas.microsoft.com/office/drawing/2014/main" id="{D4BB36E1-8222-CD44-FEBF-57AA22CFB8A1}"/>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矩形: 圓角 14">
            <a:extLst>
              <a:ext uri="{FF2B5EF4-FFF2-40B4-BE49-F238E27FC236}">
                <a16:creationId xmlns:a16="http://schemas.microsoft.com/office/drawing/2014/main" id="{0ACC4106-EF65-EAF3-8A19-A31D37420FC9}"/>
              </a:ext>
            </a:extLst>
          </p:cNvPr>
          <p:cNvSpPr/>
          <p:nvPr/>
        </p:nvSpPr>
        <p:spPr>
          <a:xfrm>
            <a:off x="6240952" y="357688"/>
            <a:ext cx="846725"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6" name="矩形: 圓角 15">
            <a:extLst>
              <a:ext uri="{FF2B5EF4-FFF2-40B4-BE49-F238E27FC236}">
                <a16:creationId xmlns:a16="http://schemas.microsoft.com/office/drawing/2014/main" id="{650A2493-1985-7F2A-62CD-884F4E8177F7}"/>
              </a:ext>
            </a:extLst>
          </p:cNvPr>
          <p:cNvSpPr/>
          <p:nvPr/>
        </p:nvSpPr>
        <p:spPr>
          <a:xfrm>
            <a:off x="7155352" y="357688"/>
            <a:ext cx="211081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圓角 17">
            <a:extLst>
              <a:ext uri="{FF2B5EF4-FFF2-40B4-BE49-F238E27FC236}">
                <a16:creationId xmlns:a16="http://schemas.microsoft.com/office/drawing/2014/main" id="{AA71A917-49A4-4BCE-D76A-85FA446CA0AF}"/>
              </a:ext>
            </a:extLst>
          </p:cNvPr>
          <p:cNvSpPr/>
          <p:nvPr/>
        </p:nvSpPr>
        <p:spPr>
          <a:xfrm>
            <a:off x="9333842" y="357688"/>
            <a:ext cx="2659799"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20" name="矩形: 圓角 19">
            <a:hlinkClick r:id="rId3"/>
            <a:extLst>
              <a:ext uri="{FF2B5EF4-FFF2-40B4-BE49-F238E27FC236}">
                <a16:creationId xmlns:a16="http://schemas.microsoft.com/office/drawing/2014/main" id="{75CCAC4F-17C2-3CB8-1669-FCF85A37A28F}"/>
              </a:ext>
            </a:extLst>
          </p:cNvPr>
          <p:cNvSpPr/>
          <p:nvPr/>
        </p:nvSpPr>
        <p:spPr>
          <a:xfrm>
            <a:off x="285195" y="1296832"/>
            <a:ext cx="1175885" cy="801945"/>
          </a:xfrm>
          <a:prstGeom prst="roundRect">
            <a:avLst>
              <a:gd name="adj" fmla="val 50000"/>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TCCIP</a:t>
            </a:r>
          </a:p>
        </p:txBody>
      </p:sp>
      <p:sp>
        <p:nvSpPr>
          <p:cNvPr id="26" name="文字方塊 25">
            <a:extLst>
              <a:ext uri="{FF2B5EF4-FFF2-40B4-BE49-F238E27FC236}">
                <a16:creationId xmlns:a16="http://schemas.microsoft.com/office/drawing/2014/main" id="{A7F87F8D-C632-2AAE-4C40-B4847A2DD020}"/>
              </a:ext>
            </a:extLst>
          </p:cNvPr>
          <p:cNvSpPr txBox="1"/>
          <p:nvPr/>
        </p:nvSpPr>
        <p:spPr>
          <a:xfrm>
            <a:off x="408503" y="2227970"/>
            <a:ext cx="11307247" cy="169706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err="1">
                <a:effectLst/>
                <a:latin typeface="Calibri" panose="020F0502020204030204" pitchFamily="34" charset="0"/>
                <a:ea typeface="Calibri" panose="020F0502020204030204" pitchFamily="34" charset="0"/>
                <a:cs typeface="Calibri" panose="020F0502020204030204" pitchFamily="34" charset="0"/>
              </a:rPr>
              <a:t>TReAD</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(Taiwan </a:t>
            </a:r>
            <a:r>
              <a:rPr lang="en-US" altLang="zh-TW" sz="2400" dirty="0" err="1">
                <a:effectLst/>
                <a:latin typeface="Calibri" panose="020F0502020204030204" pitchFamily="34" charset="0"/>
                <a:ea typeface="Calibri" panose="020F0502020204030204" pitchFamily="34" charset="0"/>
                <a:cs typeface="Calibri" panose="020F0502020204030204" pitchFamily="34" charset="0"/>
              </a:rPr>
              <a:t>ReAnalysis</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Downscaling data) is a long-term, high-resolution historical climate dataset for Taiwan, generated using the WRF (Weather Research and Forecasting) model. </a:t>
            </a:r>
          </a:p>
        </p:txBody>
      </p:sp>
      <p:sp>
        <p:nvSpPr>
          <p:cNvPr id="28" name="文字方塊 27">
            <a:extLst>
              <a:ext uri="{FF2B5EF4-FFF2-40B4-BE49-F238E27FC236}">
                <a16:creationId xmlns:a16="http://schemas.microsoft.com/office/drawing/2014/main" id="{9F76B8B7-D2E5-0686-1B15-8FB86E0CBFDF}"/>
              </a:ext>
            </a:extLst>
          </p:cNvPr>
          <p:cNvSpPr txBox="1"/>
          <p:nvPr/>
        </p:nvSpPr>
        <p:spPr>
          <a:xfrm>
            <a:off x="1540620" y="1466971"/>
            <a:ext cx="10515600" cy="461665"/>
          </a:xfrm>
          <a:prstGeom prst="rect">
            <a:avLst/>
          </a:prstGeom>
          <a:noFill/>
        </p:spPr>
        <p:txBody>
          <a:bodyPr wrap="square">
            <a:spAutoFit/>
          </a:bodyPr>
          <a:lstStyle/>
          <a:p>
            <a:r>
              <a:rPr lang="en-US" altLang="zh-TW" sz="2400" b="1" dirty="0">
                <a:effectLst/>
                <a:latin typeface="Calibri" panose="020F0502020204030204" pitchFamily="34" charset="0"/>
                <a:ea typeface="Calibri" panose="020F0502020204030204" pitchFamily="34" charset="0"/>
                <a:cs typeface="Calibri" panose="020F0502020204030204" pitchFamily="34" charset="0"/>
              </a:rPr>
              <a:t>Taiwan Climate Change Projection Information and Adaption Knowledge Platform </a:t>
            </a:r>
            <a:endParaRPr lang="zh-TW" altLang="en-US" sz="2400" b="1" dirty="0"/>
          </a:p>
        </p:txBody>
      </p:sp>
      <p:sp>
        <p:nvSpPr>
          <p:cNvPr id="17" name="文字方塊 16">
            <a:extLst>
              <a:ext uri="{FF2B5EF4-FFF2-40B4-BE49-F238E27FC236}">
                <a16:creationId xmlns:a16="http://schemas.microsoft.com/office/drawing/2014/main" id="{FF337F8D-C4B6-A293-32BC-1D2DD82040BE}"/>
              </a:ext>
            </a:extLst>
          </p:cNvPr>
          <p:cNvSpPr txBox="1"/>
          <p:nvPr/>
        </p:nvSpPr>
        <p:spPr>
          <a:xfrm>
            <a:off x="11715750" y="6369803"/>
            <a:ext cx="308098" cy="369332"/>
          </a:xfrm>
          <a:prstGeom prst="rect">
            <a:avLst/>
          </a:prstGeom>
          <a:noFill/>
        </p:spPr>
        <p:txBody>
          <a:bodyPr wrap="none" rtlCol="0">
            <a:spAutoFit/>
          </a:bodyPr>
          <a:lstStyle/>
          <a:p>
            <a:r>
              <a:rPr lang="en-US" altLang="zh-TW" dirty="0"/>
              <a:t>7</a:t>
            </a:r>
            <a:endParaRPr lang="zh-TW" altLang="en-US" dirty="0"/>
          </a:p>
        </p:txBody>
      </p:sp>
      <p:sp>
        <p:nvSpPr>
          <p:cNvPr id="23" name="文字方塊 22">
            <a:extLst>
              <a:ext uri="{FF2B5EF4-FFF2-40B4-BE49-F238E27FC236}">
                <a16:creationId xmlns:a16="http://schemas.microsoft.com/office/drawing/2014/main" id="{D1FA4231-5E98-2B5F-8B59-66CDC7C6A525}"/>
              </a:ext>
            </a:extLst>
          </p:cNvPr>
          <p:cNvSpPr txBox="1"/>
          <p:nvPr/>
        </p:nvSpPr>
        <p:spPr>
          <a:xfrm>
            <a:off x="408502" y="3988497"/>
            <a:ext cx="10017291" cy="225106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It is produced by performing dynamical downscaling on the ERA5 reanalysis data from the European Centre for Medium-Range Weather Forecasts (ECMWF, 2017). The grided dataset covers the period from 1980 to 2021, with plans for future extensions both forward and backward in time. </a:t>
            </a:r>
          </a:p>
        </p:txBody>
      </p:sp>
      <p:pic>
        <p:nvPicPr>
          <p:cNvPr id="25" name="圖片 24" descr="一張含有 樣式, 正方形, 像素 的圖片&#10;&#10;AI 產生的內容可能不正確。">
            <a:extLst>
              <a:ext uri="{FF2B5EF4-FFF2-40B4-BE49-F238E27FC236}">
                <a16:creationId xmlns:a16="http://schemas.microsoft.com/office/drawing/2014/main" id="{1F5BAD73-0741-820B-88F6-86E1CA5EF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166" y="4643539"/>
            <a:ext cx="1228584" cy="1228584"/>
          </a:xfrm>
          <a:prstGeom prst="rect">
            <a:avLst/>
          </a:prstGeom>
        </p:spPr>
      </p:pic>
    </p:spTree>
    <p:extLst>
      <p:ext uri="{BB962C8B-B14F-4D97-AF65-F5344CB8AC3E}">
        <p14:creationId xmlns:p14="http://schemas.microsoft.com/office/powerpoint/2010/main" val="3864961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EB81-C928-AB89-BFD9-5BD4EF9A46B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4D5CB3B-4ECB-DC75-3A37-C2F9B84ED95B}"/>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60ADA8C6-11FA-2896-38B0-C49F92E7556F}"/>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BDF2E70C-3E30-E1AE-A175-7689F6D661FD}"/>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230BD9CA-902C-6031-E5DC-1002BC8A3DBA}"/>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18ADCDEC-80CC-D334-8D81-65F7905C7F5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CA5997A6-4AC4-4D81-9273-2F0586337AA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A8D47CCA-6A3E-B103-1F94-124BF11CAFE6}"/>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AFF1C994-4FA0-426B-F400-F98DF3649319}"/>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33B431EB-EFA5-7B61-9033-39F4F31416FF}"/>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A1078088-3454-2F49-7816-AC003DB753B5}"/>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9D2AAED9-7F95-9A71-E0DE-174BADA3C8CC}"/>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0656D6E2-4F0F-09AC-55DC-EABFF6BB5DF8}"/>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矩形: 圓角 13">
            <a:extLst>
              <a:ext uri="{FF2B5EF4-FFF2-40B4-BE49-F238E27FC236}">
                <a16:creationId xmlns:a16="http://schemas.microsoft.com/office/drawing/2014/main" id="{8281C983-1AE4-9954-4235-A95C65EDDCBC}"/>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矩形: 圓角 14">
            <a:extLst>
              <a:ext uri="{FF2B5EF4-FFF2-40B4-BE49-F238E27FC236}">
                <a16:creationId xmlns:a16="http://schemas.microsoft.com/office/drawing/2014/main" id="{D7F2B1CC-8CED-E99A-0B57-E3D58643F4C1}"/>
              </a:ext>
            </a:extLst>
          </p:cNvPr>
          <p:cNvSpPr/>
          <p:nvPr/>
        </p:nvSpPr>
        <p:spPr>
          <a:xfrm>
            <a:off x="6240952" y="357688"/>
            <a:ext cx="846725"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6" name="矩形: 圓角 15">
            <a:extLst>
              <a:ext uri="{FF2B5EF4-FFF2-40B4-BE49-F238E27FC236}">
                <a16:creationId xmlns:a16="http://schemas.microsoft.com/office/drawing/2014/main" id="{5341AA1E-7733-51FE-65FC-893F585108D8}"/>
              </a:ext>
            </a:extLst>
          </p:cNvPr>
          <p:cNvSpPr/>
          <p:nvPr/>
        </p:nvSpPr>
        <p:spPr>
          <a:xfrm>
            <a:off x="7155352" y="357688"/>
            <a:ext cx="211081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圓角 17">
            <a:extLst>
              <a:ext uri="{FF2B5EF4-FFF2-40B4-BE49-F238E27FC236}">
                <a16:creationId xmlns:a16="http://schemas.microsoft.com/office/drawing/2014/main" id="{A1EEA2BE-EDD8-0AEE-0A07-A2B97AE47020}"/>
              </a:ext>
            </a:extLst>
          </p:cNvPr>
          <p:cNvSpPr/>
          <p:nvPr/>
        </p:nvSpPr>
        <p:spPr>
          <a:xfrm>
            <a:off x="9333842" y="357688"/>
            <a:ext cx="2659799"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3" name="文字方塊 42">
            <a:extLst>
              <a:ext uri="{FF2B5EF4-FFF2-40B4-BE49-F238E27FC236}">
                <a16:creationId xmlns:a16="http://schemas.microsoft.com/office/drawing/2014/main" id="{9F243B7F-AE88-01E1-BD0D-C99809346765}"/>
              </a:ext>
            </a:extLst>
          </p:cNvPr>
          <p:cNvSpPr txBox="1"/>
          <p:nvPr/>
        </p:nvSpPr>
        <p:spPr>
          <a:xfrm>
            <a:off x="285195" y="6326488"/>
            <a:ext cx="10001806" cy="769441"/>
          </a:xfrm>
          <a:prstGeom prst="rect">
            <a:avLst/>
          </a:prstGeom>
          <a:noFill/>
        </p:spPr>
        <p:txBody>
          <a:bodyPr wrap="square">
            <a:spAutoFit/>
          </a:bodyPr>
          <a:lstStyle/>
          <a:p>
            <a:r>
              <a:rPr lang="de-DE" altLang="zh-TW" sz="2000" dirty="0">
                <a:latin typeface="Calibri" panose="020F0502020204030204" pitchFamily="34" charset="0"/>
                <a:ea typeface="Calibri" panose="020F0502020204030204" pitchFamily="34" charset="0"/>
                <a:cs typeface="Calibri" panose="020F0502020204030204" pitchFamily="34" charset="0"/>
              </a:rPr>
              <a:t>Diagram of Data Downscaling</a:t>
            </a:r>
            <a:r>
              <a:rPr lang="en-US" altLang="zh-TW" sz="2000" dirty="0">
                <a:latin typeface="Calibri" panose="020F0502020204030204" pitchFamily="34" charset="0"/>
                <a:ea typeface="Calibri" panose="020F0502020204030204" pitchFamily="34" charset="0"/>
                <a:cs typeface="Calibri" panose="020F0502020204030204" pitchFamily="34" charset="0"/>
              </a:rPr>
              <a:t>: </a:t>
            </a:r>
            <a:r>
              <a:rPr lang="de-DE" altLang="zh-TW" sz="1400" dirty="0">
                <a:latin typeface="Calibri" panose="020F0502020204030204" pitchFamily="34" charset="0"/>
                <a:ea typeface="Calibri" panose="020F0502020204030204" pitchFamily="34" charset="0"/>
                <a:cs typeface="Calibri" panose="020F0502020204030204" pitchFamily="34" charset="0"/>
                <a:hlinkClick r:id="rId3"/>
              </a:rPr>
              <a:t>https://tccip.ncdr.nat.gov.tw/km_newsletter_one.aspx?nid=20210323110413</a:t>
            </a:r>
            <a:endParaRPr lang="de-DE" altLang="zh-TW" sz="1400" dirty="0">
              <a:latin typeface="Calibri" panose="020F0502020204030204" pitchFamily="34" charset="0"/>
              <a:ea typeface="Calibri" panose="020F0502020204030204" pitchFamily="34" charset="0"/>
              <a:cs typeface="Calibri" panose="020F0502020204030204" pitchFamily="34" charset="0"/>
            </a:endParaRPr>
          </a:p>
          <a:p>
            <a:endParaRPr lang="zh-TW" altLang="en-US" sz="2400" dirty="0">
              <a:latin typeface="Calibri" panose="020F0502020204030204" pitchFamily="34" charset="0"/>
              <a:cs typeface="Calibri" panose="020F0502020204030204" pitchFamily="34" charset="0"/>
            </a:endParaRPr>
          </a:p>
        </p:txBody>
      </p:sp>
      <p:grpSp>
        <p:nvGrpSpPr>
          <p:cNvPr id="47" name="群組 46">
            <a:extLst>
              <a:ext uri="{FF2B5EF4-FFF2-40B4-BE49-F238E27FC236}">
                <a16:creationId xmlns:a16="http://schemas.microsoft.com/office/drawing/2014/main" id="{B1A4869F-761A-6259-B064-5EB32AF61C60}"/>
              </a:ext>
            </a:extLst>
          </p:cNvPr>
          <p:cNvGrpSpPr/>
          <p:nvPr/>
        </p:nvGrpSpPr>
        <p:grpSpPr>
          <a:xfrm>
            <a:off x="285195" y="2119470"/>
            <a:ext cx="4757715" cy="3082183"/>
            <a:chOff x="408503" y="1691329"/>
            <a:chExt cx="5281097" cy="3581900"/>
          </a:xfrm>
        </p:grpSpPr>
        <p:pic>
          <p:nvPicPr>
            <p:cNvPr id="45" name="圖片 44">
              <a:extLst>
                <a:ext uri="{FF2B5EF4-FFF2-40B4-BE49-F238E27FC236}">
                  <a16:creationId xmlns:a16="http://schemas.microsoft.com/office/drawing/2014/main" id="{4BB1705C-4B6F-B7E2-C7EF-43DB7AFC1573}"/>
                </a:ext>
              </a:extLst>
            </p:cNvPr>
            <p:cNvPicPr>
              <a:picLocks noChangeAspect="1"/>
            </p:cNvPicPr>
            <p:nvPr/>
          </p:nvPicPr>
          <p:blipFill>
            <a:blip r:embed="rId4"/>
            <a:srcRect r="68098"/>
            <a:stretch/>
          </p:blipFill>
          <p:spPr>
            <a:xfrm>
              <a:off x="408503" y="1691329"/>
              <a:ext cx="2461697" cy="3581900"/>
            </a:xfrm>
            <a:prstGeom prst="rect">
              <a:avLst/>
            </a:prstGeom>
          </p:spPr>
        </p:pic>
        <p:pic>
          <p:nvPicPr>
            <p:cNvPr id="46" name="圖片 45">
              <a:extLst>
                <a:ext uri="{FF2B5EF4-FFF2-40B4-BE49-F238E27FC236}">
                  <a16:creationId xmlns:a16="http://schemas.microsoft.com/office/drawing/2014/main" id="{71A85BB8-F4C5-0B69-AED3-54C235D75E1D}"/>
                </a:ext>
              </a:extLst>
            </p:cNvPr>
            <p:cNvPicPr>
              <a:picLocks noChangeAspect="1"/>
            </p:cNvPicPr>
            <p:nvPr/>
          </p:nvPicPr>
          <p:blipFill>
            <a:blip r:embed="rId4"/>
            <a:srcRect l="63037" r="425"/>
            <a:stretch/>
          </p:blipFill>
          <p:spPr>
            <a:xfrm>
              <a:off x="2870200" y="1691329"/>
              <a:ext cx="2819400" cy="3581900"/>
            </a:xfrm>
            <a:prstGeom prst="rect">
              <a:avLst/>
            </a:prstGeom>
          </p:spPr>
        </p:pic>
      </p:grpSp>
      <p:graphicFrame>
        <p:nvGraphicFramePr>
          <p:cNvPr id="51" name="表格 50">
            <a:extLst>
              <a:ext uri="{FF2B5EF4-FFF2-40B4-BE49-F238E27FC236}">
                <a16:creationId xmlns:a16="http://schemas.microsoft.com/office/drawing/2014/main" id="{2F6D16BB-1785-8683-D171-5CCDBCE4F94D}"/>
              </a:ext>
            </a:extLst>
          </p:cNvPr>
          <p:cNvGraphicFramePr>
            <a:graphicFrameLocks noGrp="1"/>
          </p:cNvGraphicFramePr>
          <p:nvPr>
            <p:extLst>
              <p:ext uri="{D42A27DB-BD31-4B8C-83A1-F6EECF244321}">
                <p14:modId xmlns:p14="http://schemas.microsoft.com/office/powerpoint/2010/main" val="926517675"/>
              </p:ext>
            </p:extLst>
          </p:nvPr>
        </p:nvGraphicFramePr>
        <p:xfrm>
          <a:off x="5622409" y="2275785"/>
          <a:ext cx="6284396" cy="3147606"/>
        </p:xfrm>
        <a:graphic>
          <a:graphicData uri="http://schemas.openxmlformats.org/drawingml/2006/table">
            <a:tbl>
              <a:tblPr bandRow="1">
                <a:tableStyleId>{3B4B98B0-60AC-42C2-AFA5-B58CD77FA1E5}</a:tableStyleId>
              </a:tblPr>
              <a:tblGrid>
                <a:gridCol w="1921391">
                  <a:extLst>
                    <a:ext uri="{9D8B030D-6E8A-4147-A177-3AD203B41FA5}">
                      <a16:colId xmlns:a16="http://schemas.microsoft.com/office/drawing/2014/main" val="246693760"/>
                    </a:ext>
                  </a:extLst>
                </a:gridCol>
                <a:gridCol w="4363005">
                  <a:extLst>
                    <a:ext uri="{9D8B030D-6E8A-4147-A177-3AD203B41FA5}">
                      <a16:colId xmlns:a16="http://schemas.microsoft.com/office/drawing/2014/main" val="845123925"/>
                    </a:ext>
                  </a:extLst>
                </a:gridCol>
              </a:tblGrid>
              <a:tr h="510948">
                <a:tc>
                  <a:txBody>
                    <a:bodyPr/>
                    <a:lstStyle/>
                    <a:p>
                      <a:pPr algn="ctr"/>
                      <a:r>
                        <a:rPr lang="de-DE" altLang="zh-TW" dirty="0"/>
                        <a:t>Grid resolution</a:t>
                      </a:r>
                      <a:endParaRPr lang="zh-TW" altLang="en-US" dirty="0"/>
                    </a:p>
                  </a:txBody>
                  <a:tcPr anchor="ctr"/>
                </a:tc>
                <a:tc>
                  <a:txBody>
                    <a:bodyPr/>
                    <a:lstStyle/>
                    <a:p>
                      <a:pPr>
                        <a:lnSpc>
                          <a:spcPct val="150000"/>
                        </a:lnSpc>
                      </a:pPr>
                      <a:r>
                        <a:rPr lang="de-DE" altLang="zh-TW" dirty="0"/>
                        <a:t>2 km × 2 km</a:t>
                      </a:r>
                      <a:endParaRPr lang="zh-TW" altLang="en-US" dirty="0"/>
                    </a:p>
                  </a:txBody>
                  <a:tcPr anchor="ctr"/>
                </a:tc>
                <a:extLst>
                  <a:ext uri="{0D108BD9-81ED-4DB2-BD59-A6C34878D82A}">
                    <a16:rowId xmlns:a16="http://schemas.microsoft.com/office/drawing/2014/main" val="1463317405"/>
                  </a:ext>
                </a:extLst>
              </a:tr>
              <a:tr h="809416">
                <a:tc>
                  <a:txBody>
                    <a:bodyPr/>
                    <a:lstStyle/>
                    <a:p>
                      <a:pPr algn="ctr"/>
                      <a:r>
                        <a:rPr lang="de-DE" altLang="zh-TW" dirty="0"/>
                        <a:t>Number of grids</a:t>
                      </a:r>
                      <a:endParaRPr lang="zh-TW" altLang="en-US" dirty="0"/>
                    </a:p>
                  </a:txBody>
                  <a:tcPr anchor="ctr"/>
                </a:tc>
                <a:tc>
                  <a:txBody>
                    <a:bodyPr/>
                    <a:lstStyle/>
                    <a:p>
                      <a:pPr>
                        <a:lnSpc>
                          <a:spcPct val="150000"/>
                        </a:lnSpc>
                      </a:pPr>
                      <a:r>
                        <a:rPr lang="de-DE" altLang="zh-TW" dirty="0"/>
                        <a:t>893 grids covering the Gaoping River Basin</a:t>
                      </a:r>
                      <a:endParaRPr lang="zh-TW" altLang="en-US" dirty="0"/>
                    </a:p>
                  </a:txBody>
                  <a:tcPr anchor="ctr"/>
                </a:tc>
                <a:extLst>
                  <a:ext uri="{0D108BD9-81ED-4DB2-BD59-A6C34878D82A}">
                    <a16:rowId xmlns:a16="http://schemas.microsoft.com/office/drawing/2014/main" val="2979847791"/>
                  </a:ext>
                </a:extLst>
              </a:tr>
              <a:tr h="809416">
                <a:tc>
                  <a:txBody>
                    <a:bodyPr/>
                    <a:lstStyle/>
                    <a:p>
                      <a:pPr algn="ctr"/>
                      <a:r>
                        <a:rPr lang="de-DE" altLang="zh-TW" dirty="0"/>
                        <a:t>Data Categories</a:t>
                      </a:r>
                      <a:endParaRPr lang="zh-TW" altLang="en-US" dirty="0"/>
                    </a:p>
                  </a:txBody>
                  <a:tcPr anchor="ctr"/>
                </a:tc>
                <a:tc>
                  <a:txBody>
                    <a:bodyPr/>
                    <a:lstStyle/>
                    <a:p>
                      <a:pPr>
                        <a:lnSpc>
                          <a:spcPct val="150000"/>
                        </a:lnSpc>
                      </a:pPr>
                      <a:r>
                        <a:rPr lang="en-US" altLang="zh-TW" dirty="0"/>
                        <a:t>SR (MJ/m</a:t>
                      </a:r>
                      <a:r>
                        <a:rPr lang="en-US" altLang="zh-TW" baseline="30000" dirty="0"/>
                        <a:t>2</a:t>
                      </a:r>
                      <a:r>
                        <a:rPr lang="en-US" altLang="zh-TW" dirty="0"/>
                        <a:t>),</a:t>
                      </a:r>
                      <a:r>
                        <a:rPr lang="zh-TW" altLang="en-US" dirty="0"/>
                        <a:t> </a:t>
                      </a:r>
                      <a:r>
                        <a:rPr lang="en-US" altLang="zh-TW" dirty="0"/>
                        <a:t>T (</a:t>
                      </a:r>
                      <a:r>
                        <a:rPr lang="de-DE" altLang="zh-TW" sz="1800" b="0" kern="1200" dirty="0">
                          <a:solidFill>
                            <a:schemeClr val="dk1"/>
                          </a:solidFill>
                          <a:effectLst/>
                        </a:rPr>
                        <a:t>°C)</a:t>
                      </a:r>
                      <a:r>
                        <a:rPr lang="en-US" altLang="zh-TW" dirty="0"/>
                        <a:t>,</a:t>
                      </a:r>
                      <a:r>
                        <a:rPr lang="zh-TW" altLang="en-US" dirty="0"/>
                        <a:t> </a:t>
                      </a:r>
                      <a:r>
                        <a:rPr lang="en-US" altLang="zh-TW" dirty="0"/>
                        <a:t>RH (%),</a:t>
                      </a:r>
                      <a:r>
                        <a:rPr lang="zh-TW" altLang="en-US" dirty="0"/>
                        <a:t> </a:t>
                      </a:r>
                      <a:r>
                        <a:rPr lang="en-US" altLang="zh-TW" dirty="0"/>
                        <a:t>ET (mm)</a:t>
                      </a:r>
                    </a:p>
                    <a:p>
                      <a:pPr>
                        <a:lnSpc>
                          <a:spcPct val="150000"/>
                        </a:lnSpc>
                      </a:pPr>
                      <a:r>
                        <a:rPr lang="en-US" altLang="zh-TW" dirty="0"/>
                        <a:t>VPD (kPa) is calculated by T and RH </a:t>
                      </a:r>
                    </a:p>
                  </a:txBody>
                  <a:tcPr anchor="ctr"/>
                </a:tc>
                <a:extLst>
                  <a:ext uri="{0D108BD9-81ED-4DB2-BD59-A6C34878D82A}">
                    <a16:rowId xmlns:a16="http://schemas.microsoft.com/office/drawing/2014/main" val="3039173805"/>
                  </a:ext>
                </a:extLst>
              </a:tr>
              <a:tr h="952402">
                <a:tc>
                  <a:txBody>
                    <a:bodyPr/>
                    <a:lstStyle/>
                    <a:p>
                      <a:pPr algn="ctr"/>
                      <a:r>
                        <a:rPr lang="de-DE" altLang="zh-TW" dirty="0"/>
                        <a:t>Temporal resolution</a:t>
                      </a:r>
                      <a:endParaRPr lang="zh-TW" altLang="en-US" dirty="0"/>
                    </a:p>
                  </a:txBody>
                  <a:tcPr anchor="ctr"/>
                </a:tc>
                <a:tc>
                  <a:txBody>
                    <a:bodyPr/>
                    <a:lstStyle/>
                    <a:p>
                      <a:pPr>
                        <a:lnSpc>
                          <a:spcPct val="150000"/>
                        </a:lnSpc>
                      </a:pPr>
                      <a:r>
                        <a:rPr lang="de-DE" altLang="zh-TW" dirty="0"/>
                        <a:t>Daily data</a:t>
                      </a:r>
                      <a:endParaRPr lang="zh-TW" altLang="en-US" dirty="0"/>
                    </a:p>
                  </a:txBody>
                  <a:tcPr anchor="ctr"/>
                </a:tc>
                <a:extLst>
                  <a:ext uri="{0D108BD9-81ED-4DB2-BD59-A6C34878D82A}">
                    <a16:rowId xmlns:a16="http://schemas.microsoft.com/office/drawing/2014/main" val="1996283282"/>
                  </a:ext>
                </a:extLst>
              </a:tr>
            </a:tbl>
          </a:graphicData>
        </a:graphic>
      </p:graphicFrame>
      <p:sp>
        <p:nvSpPr>
          <p:cNvPr id="17" name="文字方塊 16">
            <a:extLst>
              <a:ext uri="{FF2B5EF4-FFF2-40B4-BE49-F238E27FC236}">
                <a16:creationId xmlns:a16="http://schemas.microsoft.com/office/drawing/2014/main" id="{228AA300-39D7-1554-1F96-22B34BD2F9E1}"/>
              </a:ext>
            </a:extLst>
          </p:cNvPr>
          <p:cNvSpPr txBox="1"/>
          <p:nvPr/>
        </p:nvSpPr>
        <p:spPr>
          <a:xfrm>
            <a:off x="11715750" y="6369803"/>
            <a:ext cx="308098" cy="369332"/>
          </a:xfrm>
          <a:prstGeom prst="rect">
            <a:avLst/>
          </a:prstGeom>
          <a:noFill/>
        </p:spPr>
        <p:txBody>
          <a:bodyPr wrap="none" rtlCol="0">
            <a:spAutoFit/>
          </a:bodyPr>
          <a:lstStyle/>
          <a:p>
            <a:r>
              <a:rPr lang="en-US" altLang="zh-TW" dirty="0"/>
              <a:t>8</a:t>
            </a:r>
            <a:endParaRPr lang="zh-TW" altLang="en-US" dirty="0"/>
          </a:p>
        </p:txBody>
      </p:sp>
    </p:spTree>
    <p:extLst>
      <p:ext uri="{BB962C8B-B14F-4D97-AF65-F5344CB8AC3E}">
        <p14:creationId xmlns:p14="http://schemas.microsoft.com/office/powerpoint/2010/main" val="225909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8BF5-CBEC-8399-0101-78B4E1B981C9}"/>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C889DA2-F050-5F1C-E02F-BE2EEC948556}"/>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3545AFC2-D0C5-C514-D3F6-A51F551C3500}"/>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FE5BB7CD-48E9-41AC-9A7D-86A63C26EED8}"/>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88A50088-2693-D5B8-3523-890B22186960}"/>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2FCF2045-5219-806D-63C5-0C8812595897}"/>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76AB7E96-B80A-20B2-725C-2E13DF5F0E4C}"/>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E0202BA5-6AD7-6E38-988E-21234284FEC1}"/>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5E139FF0-EFE8-FFC5-06E0-C12BA2A9130B}"/>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87C05112-BDB2-D0E3-B528-29FBDFE0EE1F}"/>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F0B15E4D-C350-7863-9C20-420A68B98AA3}"/>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34B2A16C-ED0A-68A0-3A24-7EC4AF196224}"/>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6B49AE53-CDB7-A78F-337F-661A7DE38D4F}"/>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矩形: 圓角 13">
            <a:extLst>
              <a:ext uri="{FF2B5EF4-FFF2-40B4-BE49-F238E27FC236}">
                <a16:creationId xmlns:a16="http://schemas.microsoft.com/office/drawing/2014/main" id="{B9BF9A5E-87A1-E9CA-FE1F-D1825ABE9727}"/>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矩形: 圓角 14">
            <a:extLst>
              <a:ext uri="{FF2B5EF4-FFF2-40B4-BE49-F238E27FC236}">
                <a16:creationId xmlns:a16="http://schemas.microsoft.com/office/drawing/2014/main" id="{25832F3E-01C7-1773-C454-EDE50ED386ED}"/>
              </a:ext>
            </a:extLst>
          </p:cNvPr>
          <p:cNvSpPr/>
          <p:nvPr/>
        </p:nvSpPr>
        <p:spPr>
          <a:xfrm>
            <a:off x="6240952" y="357688"/>
            <a:ext cx="84672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6" name="矩形: 圓角 15">
            <a:extLst>
              <a:ext uri="{FF2B5EF4-FFF2-40B4-BE49-F238E27FC236}">
                <a16:creationId xmlns:a16="http://schemas.microsoft.com/office/drawing/2014/main" id="{89AC3B90-6C57-35DC-6213-03CA4CD543D1}"/>
              </a:ext>
            </a:extLst>
          </p:cNvPr>
          <p:cNvSpPr/>
          <p:nvPr/>
        </p:nvSpPr>
        <p:spPr>
          <a:xfrm>
            <a:off x="7155352" y="357688"/>
            <a:ext cx="2110815"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圓角 17">
            <a:extLst>
              <a:ext uri="{FF2B5EF4-FFF2-40B4-BE49-F238E27FC236}">
                <a16:creationId xmlns:a16="http://schemas.microsoft.com/office/drawing/2014/main" id="{D3A2A58A-B6F2-E445-ACCB-018598855D2E}"/>
              </a:ext>
            </a:extLst>
          </p:cNvPr>
          <p:cNvSpPr/>
          <p:nvPr/>
        </p:nvSpPr>
        <p:spPr>
          <a:xfrm>
            <a:off x="9333842" y="357688"/>
            <a:ext cx="2659799"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9" name="文字方塊 18">
            <a:extLst>
              <a:ext uri="{FF2B5EF4-FFF2-40B4-BE49-F238E27FC236}">
                <a16:creationId xmlns:a16="http://schemas.microsoft.com/office/drawing/2014/main" id="{07C26142-2B19-A811-E6EB-DFC009B7D07C}"/>
              </a:ext>
            </a:extLst>
          </p:cNvPr>
          <p:cNvSpPr txBox="1"/>
          <p:nvPr/>
        </p:nvSpPr>
        <p:spPr>
          <a:xfrm>
            <a:off x="319054" y="1189388"/>
            <a:ext cx="11708446" cy="5575052"/>
          </a:xfrm>
          <a:prstGeom prst="rect">
            <a:avLst/>
          </a:prstGeom>
          <a:noFill/>
        </p:spPr>
        <p:txBody>
          <a:bodyPr wrap="square">
            <a:spAutoFit/>
          </a:bodyPr>
          <a:lstStyle/>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Backpropagation (BP) algorithm to train a Feed-forward Artificial Neural Network (FFNN)</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Includes a single hidden layer with 10 nodes. </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Independent variables: VPD, SR, and T</a:t>
            </a:r>
          </a:p>
          <a:p>
            <a:r>
              <a:rPr lang="en-US" altLang="zh-TW" sz="2400" dirty="0">
                <a:latin typeface="Calibri" panose="020F0502020204030204" pitchFamily="34" charset="0"/>
                <a:ea typeface="Calibri" panose="020F0502020204030204" pitchFamily="34" charset="0"/>
                <a:cs typeface="Calibri" panose="020F0502020204030204" pitchFamily="34" charset="0"/>
              </a:rPr>
              <a:t>   </a:t>
            </a:r>
            <a:r>
              <a:rPr lang="zh-TW"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TW" sz="2400" dirty="0">
                <a:latin typeface="Calibri" panose="020F0502020204030204" pitchFamily="34" charset="0"/>
                <a:ea typeface="Calibri" panose="020F0502020204030204" pitchFamily="34" charset="0"/>
                <a:cs typeface="Calibri" panose="020F0502020204030204" pitchFamily="34" charset="0"/>
              </a:rPr>
              <a:t>R</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esponse variable:</a:t>
            </a:r>
            <a:r>
              <a:rPr lang="zh-TW" altLang="en-US" sz="2400" dirty="0">
                <a:effectLst/>
                <a:latin typeface="Calibri" panose="020F0502020204030204" pitchFamily="34" charset="0"/>
                <a:ea typeface="Calibri" panose="020F0502020204030204" pitchFamily="34" charset="0"/>
                <a:cs typeface="Calibri" panose="020F0502020204030204" pitchFamily="34" charset="0"/>
              </a:rPr>
              <a:t> </a:t>
            </a:r>
            <a:r>
              <a:rPr lang="en-US" altLang="zh-TW" sz="2400" dirty="0">
                <a:latin typeface="Calibri" panose="020F0502020204030204" pitchFamily="34" charset="0"/>
                <a:ea typeface="Calibri" panose="020F0502020204030204" pitchFamily="34" charset="0"/>
                <a:cs typeface="Calibri" panose="020F0502020204030204" pitchFamily="34" charset="0"/>
              </a:rPr>
              <a:t>ET</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All data are normalized to a 0 - 1 scale prior to analysis.</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The dataset is divided into training (60%), validation (20%), and testing (20%) sets. Model performance is evaluated using the Pearson correlation coefficient (R value). To ensure model stability, the process is repeated 10 times, and the median results from these iterations are presented.</a:t>
            </a:r>
          </a:p>
        </p:txBody>
      </p:sp>
      <p:pic>
        <p:nvPicPr>
          <p:cNvPr id="72" name="圖片 71">
            <a:extLst>
              <a:ext uri="{FF2B5EF4-FFF2-40B4-BE49-F238E27FC236}">
                <a16:creationId xmlns:a16="http://schemas.microsoft.com/office/drawing/2014/main" id="{4F01AA74-EA22-3291-239A-059C74DA8EF7}"/>
              </a:ext>
            </a:extLst>
          </p:cNvPr>
          <p:cNvPicPr>
            <a:picLocks noChangeAspect="1"/>
          </p:cNvPicPr>
          <p:nvPr/>
        </p:nvPicPr>
        <p:blipFill>
          <a:blip r:embed="rId3"/>
          <a:stretch>
            <a:fillRect/>
          </a:stretch>
        </p:blipFill>
        <p:spPr>
          <a:xfrm>
            <a:off x="8060167" y="2032829"/>
            <a:ext cx="3496833" cy="2431982"/>
          </a:xfrm>
          <a:prstGeom prst="rect">
            <a:avLst/>
          </a:prstGeom>
        </p:spPr>
      </p:pic>
      <p:sp>
        <p:nvSpPr>
          <p:cNvPr id="17" name="文字方塊 16">
            <a:extLst>
              <a:ext uri="{FF2B5EF4-FFF2-40B4-BE49-F238E27FC236}">
                <a16:creationId xmlns:a16="http://schemas.microsoft.com/office/drawing/2014/main" id="{4F1097C3-9CDA-CD4A-8645-99BF7EC8891E}"/>
              </a:ext>
            </a:extLst>
          </p:cNvPr>
          <p:cNvSpPr txBox="1"/>
          <p:nvPr/>
        </p:nvSpPr>
        <p:spPr>
          <a:xfrm>
            <a:off x="11715750" y="6369803"/>
            <a:ext cx="308098" cy="369332"/>
          </a:xfrm>
          <a:prstGeom prst="rect">
            <a:avLst/>
          </a:prstGeom>
          <a:noFill/>
        </p:spPr>
        <p:txBody>
          <a:bodyPr wrap="none" rtlCol="0">
            <a:spAutoFit/>
          </a:bodyPr>
          <a:lstStyle/>
          <a:p>
            <a:r>
              <a:rPr lang="en-US" altLang="zh-TW" dirty="0"/>
              <a:t>9</a:t>
            </a:r>
            <a:endParaRPr lang="zh-TW" altLang="en-US" dirty="0"/>
          </a:p>
        </p:txBody>
      </p:sp>
    </p:spTree>
    <p:extLst>
      <p:ext uri="{BB962C8B-B14F-4D97-AF65-F5344CB8AC3E}">
        <p14:creationId xmlns:p14="http://schemas.microsoft.com/office/powerpoint/2010/main" val="2777805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71C73-11A2-5390-1C9A-A0318AF5DC7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F169AA5F-AE42-7BC3-8542-136A7888EE22}"/>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066D1720-9365-C608-9983-E9101052FEFD}"/>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34F7C30A-C2ED-5294-656F-C2C5AA48DB4E}"/>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6E7EA251-6A20-4EE9-8823-FC5DDB9F8FCE}"/>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EC7C6D55-ED57-F308-0D6E-4D9471998CA0}"/>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BFF5FE50-32D4-B304-D961-6541B3DD7C3B}"/>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1B831A93-B856-63EC-4A07-4B6ACDA7B89D}"/>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F831CE66-3E66-F191-72BE-8402010FE078}"/>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074F574C-3E1F-1B0F-EF49-E4A08348EBD3}"/>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50D70468-94C8-BD5D-9BF1-D875C24D5638}"/>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88C66A15-6E2F-294D-B453-0FE1D214AA2D}"/>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482B3990-328E-AA08-0E4A-89F1165ED80B}"/>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矩形: 圓角 13">
            <a:extLst>
              <a:ext uri="{FF2B5EF4-FFF2-40B4-BE49-F238E27FC236}">
                <a16:creationId xmlns:a16="http://schemas.microsoft.com/office/drawing/2014/main" id="{3A718AD5-32E1-912B-041F-B89FDA1C03B6}"/>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矩形: 圓角 14">
            <a:extLst>
              <a:ext uri="{FF2B5EF4-FFF2-40B4-BE49-F238E27FC236}">
                <a16:creationId xmlns:a16="http://schemas.microsoft.com/office/drawing/2014/main" id="{5D9238A0-9E35-AD6E-AB32-C1B6EB55A108}"/>
              </a:ext>
            </a:extLst>
          </p:cNvPr>
          <p:cNvSpPr/>
          <p:nvPr/>
        </p:nvSpPr>
        <p:spPr>
          <a:xfrm>
            <a:off x="6240952" y="357688"/>
            <a:ext cx="84672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6" name="矩形: 圓角 15">
            <a:extLst>
              <a:ext uri="{FF2B5EF4-FFF2-40B4-BE49-F238E27FC236}">
                <a16:creationId xmlns:a16="http://schemas.microsoft.com/office/drawing/2014/main" id="{14A8DD0C-980F-FCF2-0124-D0814A8D2917}"/>
              </a:ext>
            </a:extLst>
          </p:cNvPr>
          <p:cNvSpPr/>
          <p:nvPr/>
        </p:nvSpPr>
        <p:spPr>
          <a:xfrm>
            <a:off x="7155352" y="357688"/>
            <a:ext cx="2110815"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圓角 17">
            <a:extLst>
              <a:ext uri="{FF2B5EF4-FFF2-40B4-BE49-F238E27FC236}">
                <a16:creationId xmlns:a16="http://schemas.microsoft.com/office/drawing/2014/main" id="{21A908CD-0CBC-31A7-6DC8-7BCDE8F18F52}"/>
              </a:ext>
            </a:extLst>
          </p:cNvPr>
          <p:cNvSpPr/>
          <p:nvPr/>
        </p:nvSpPr>
        <p:spPr>
          <a:xfrm>
            <a:off x="9333842" y="357688"/>
            <a:ext cx="2659799"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9" name="文字方塊 18">
            <a:extLst>
              <a:ext uri="{FF2B5EF4-FFF2-40B4-BE49-F238E27FC236}">
                <a16:creationId xmlns:a16="http://schemas.microsoft.com/office/drawing/2014/main" id="{A49D2B9D-B8E0-60CE-EFD1-0E567D517107}"/>
              </a:ext>
            </a:extLst>
          </p:cNvPr>
          <p:cNvSpPr txBox="1"/>
          <p:nvPr/>
        </p:nvSpPr>
        <p:spPr>
          <a:xfrm>
            <a:off x="285195" y="3809765"/>
            <a:ext cx="11708446" cy="280506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TW" sz="2400" b="1" dirty="0">
                <a:latin typeface="Calibri" panose="020F0502020204030204" pitchFamily="34" charset="0"/>
                <a:ea typeface="Calibri" panose="020F0502020204030204" pitchFamily="34" charset="0"/>
                <a:cs typeface="Calibri" panose="020F0502020204030204" pitchFamily="34" charset="0"/>
              </a:rPr>
              <a:t>Basin-based models:</a:t>
            </a:r>
            <a:r>
              <a:rPr lang="en-US" altLang="zh-TW" sz="2400" dirty="0">
                <a:latin typeface="Calibri" panose="020F0502020204030204" pitchFamily="34" charset="0"/>
                <a:ea typeface="Calibri" panose="020F0502020204030204" pitchFamily="34" charset="0"/>
                <a:cs typeface="Calibri" panose="020F0502020204030204" pitchFamily="34" charset="0"/>
              </a:rPr>
              <a:t> trained on data from all grid cells across the basin, reflecting the overall influence of environmental factors on ET across the basin. This model was also applied separately under wet and dry seasonal conditions to capture seasonal variations.</a:t>
            </a:r>
          </a:p>
          <a:p>
            <a:pPr marL="285750" indent="-285750">
              <a:lnSpc>
                <a:spcPct val="150000"/>
              </a:lnSpc>
              <a:buFont typeface="Arial" panose="020B0604020202020204" pitchFamily="34" charset="0"/>
              <a:buChar char="•"/>
            </a:pPr>
            <a:r>
              <a:rPr lang="en-US" altLang="zh-TW" sz="2400" b="1" dirty="0">
                <a:latin typeface="Calibri" panose="020F0502020204030204" pitchFamily="34" charset="0"/>
                <a:ea typeface="Calibri" panose="020F0502020204030204" pitchFamily="34" charset="0"/>
                <a:cs typeface="Calibri" panose="020F0502020204030204" pitchFamily="34" charset="0"/>
              </a:rPr>
              <a:t>Grid-based models:</a:t>
            </a:r>
            <a:r>
              <a:rPr lang="en-US" altLang="zh-TW" sz="2400" dirty="0">
                <a:latin typeface="Calibri" panose="020F0502020204030204" pitchFamily="34" charset="0"/>
                <a:ea typeface="Calibri" panose="020F0502020204030204" pitchFamily="34" charset="0"/>
                <a:cs typeface="Calibri" panose="020F0502020204030204" pitchFamily="34" charset="0"/>
              </a:rPr>
              <a:t> trained separately for each grid cell, capturing the spatial variability in sensitivity</a:t>
            </a:r>
          </a:p>
        </p:txBody>
      </p:sp>
      <p:graphicFrame>
        <p:nvGraphicFramePr>
          <p:cNvPr id="20" name="資料庫圖表 19">
            <a:extLst>
              <a:ext uri="{FF2B5EF4-FFF2-40B4-BE49-F238E27FC236}">
                <a16:creationId xmlns:a16="http://schemas.microsoft.com/office/drawing/2014/main" id="{B60EDF51-3038-1455-FCEB-D11A6E9CFDD8}"/>
              </a:ext>
            </a:extLst>
          </p:cNvPr>
          <p:cNvGraphicFramePr/>
          <p:nvPr>
            <p:extLst>
              <p:ext uri="{D42A27DB-BD31-4B8C-83A1-F6EECF244321}">
                <p14:modId xmlns:p14="http://schemas.microsoft.com/office/powerpoint/2010/main" val="1685605849"/>
              </p:ext>
            </p:extLst>
          </p:nvPr>
        </p:nvGraphicFramePr>
        <p:xfrm>
          <a:off x="1308218" y="885441"/>
          <a:ext cx="9575564" cy="2713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文字方塊 16">
            <a:extLst>
              <a:ext uri="{FF2B5EF4-FFF2-40B4-BE49-F238E27FC236}">
                <a16:creationId xmlns:a16="http://schemas.microsoft.com/office/drawing/2014/main" id="{AA503DE9-F505-2812-AFBF-18E274F20937}"/>
              </a:ext>
            </a:extLst>
          </p:cNvPr>
          <p:cNvSpPr txBox="1"/>
          <p:nvPr/>
        </p:nvSpPr>
        <p:spPr>
          <a:xfrm>
            <a:off x="11715750" y="6369803"/>
            <a:ext cx="431528" cy="369332"/>
          </a:xfrm>
          <a:prstGeom prst="rect">
            <a:avLst/>
          </a:prstGeom>
          <a:noFill/>
        </p:spPr>
        <p:txBody>
          <a:bodyPr wrap="none" rtlCol="0">
            <a:spAutoFit/>
          </a:bodyPr>
          <a:lstStyle/>
          <a:p>
            <a:r>
              <a:rPr lang="en-US" altLang="zh-TW" dirty="0"/>
              <a:t>10</a:t>
            </a:r>
            <a:endParaRPr lang="zh-TW" altLang="en-US" dirty="0"/>
          </a:p>
        </p:txBody>
      </p:sp>
    </p:spTree>
    <p:extLst>
      <p:ext uri="{BB962C8B-B14F-4D97-AF65-F5344CB8AC3E}">
        <p14:creationId xmlns:p14="http://schemas.microsoft.com/office/powerpoint/2010/main" val="3213360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32834-EBAB-04B1-396E-3717BD02D87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1EB1DFFF-E95A-933B-E00E-747DD07C77CF}"/>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163731EC-2818-9F26-B695-725C1C4FC731}"/>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A20660B4-DDAB-8D8D-A077-976AFA6FB972}"/>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9FC7DB9C-D7BD-D967-87A1-FBBD5B7C1AC3}"/>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A0341752-03DD-981A-9C0A-E57747617A53}"/>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7D0EADEE-0815-BC5A-7094-C7AF36DC56A4}"/>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42A40D05-2382-B057-404C-8E4DE3F7CB70}"/>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140B2779-DF64-3B03-0B3A-43D5868B9432}"/>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985DD989-7E0A-AA22-C8AD-CC25086C830B}"/>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717D9E48-BBB8-3213-F6C0-30C0B4806A64}"/>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413B496D-10CF-4A73-9939-8FA7532C5C01}"/>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7EC48E3D-1C2D-CB5C-E5F1-3AD728A458F9}"/>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4" name="矩形: 圓角 13">
            <a:extLst>
              <a:ext uri="{FF2B5EF4-FFF2-40B4-BE49-F238E27FC236}">
                <a16:creationId xmlns:a16="http://schemas.microsoft.com/office/drawing/2014/main" id="{BA0C45E9-036A-F02E-0459-476225D44FDE}"/>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5" name="矩形: 圓角 14">
            <a:extLst>
              <a:ext uri="{FF2B5EF4-FFF2-40B4-BE49-F238E27FC236}">
                <a16:creationId xmlns:a16="http://schemas.microsoft.com/office/drawing/2014/main" id="{2EE48FEF-398B-D003-9682-4E5463FD773A}"/>
              </a:ext>
            </a:extLst>
          </p:cNvPr>
          <p:cNvSpPr/>
          <p:nvPr/>
        </p:nvSpPr>
        <p:spPr>
          <a:xfrm>
            <a:off x="6240952" y="357688"/>
            <a:ext cx="84672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6" name="矩形: 圓角 15">
            <a:extLst>
              <a:ext uri="{FF2B5EF4-FFF2-40B4-BE49-F238E27FC236}">
                <a16:creationId xmlns:a16="http://schemas.microsoft.com/office/drawing/2014/main" id="{D0AD2510-B464-4CAE-56EF-7A771F803968}"/>
              </a:ext>
            </a:extLst>
          </p:cNvPr>
          <p:cNvSpPr/>
          <p:nvPr/>
        </p:nvSpPr>
        <p:spPr>
          <a:xfrm>
            <a:off x="7155352" y="357688"/>
            <a:ext cx="211081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18" name="矩形: 圓角 17">
            <a:extLst>
              <a:ext uri="{FF2B5EF4-FFF2-40B4-BE49-F238E27FC236}">
                <a16:creationId xmlns:a16="http://schemas.microsoft.com/office/drawing/2014/main" id="{C5D084A7-6338-63B1-8A4E-2D97588A85A4}"/>
              </a:ext>
            </a:extLst>
          </p:cNvPr>
          <p:cNvSpPr/>
          <p:nvPr/>
        </p:nvSpPr>
        <p:spPr>
          <a:xfrm>
            <a:off x="9333842" y="357688"/>
            <a:ext cx="2659799"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21" name="文字方塊 20">
            <a:extLst>
              <a:ext uri="{FF2B5EF4-FFF2-40B4-BE49-F238E27FC236}">
                <a16:creationId xmlns:a16="http://schemas.microsoft.com/office/drawing/2014/main" id="{28194292-883D-41EB-3848-09964CF6F91F}"/>
              </a:ext>
            </a:extLst>
          </p:cNvPr>
          <p:cNvSpPr txBox="1"/>
          <p:nvPr/>
        </p:nvSpPr>
        <p:spPr>
          <a:xfrm>
            <a:off x="285195" y="1170471"/>
            <a:ext cx="11771025" cy="212365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For sensitivity analysis, we divided entire dataset (from all grids) into 10×10 bins based on the percentiles of VPD and SR. This binning scheme was then applied to guide the sensitivity calculations in both modeling approaches.</a:t>
            </a:r>
          </a:p>
          <a:p>
            <a:pPr marL="342900" indent="-34290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p:txBody>
      </p:sp>
      <p:sp>
        <p:nvSpPr>
          <p:cNvPr id="22" name="矩形 21">
            <a:extLst>
              <a:ext uri="{FF2B5EF4-FFF2-40B4-BE49-F238E27FC236}">
                <a16:creationId xmlns:a16="http://schemas.microsoft.com/office/drawing/2014/main" id="{84DB242D-7D48-212A-2DB7-3949C6D4DD05}"/>
              </a:ext>
            </a:extLst>
          </p:cNvPr>
          <p:cNvSpPr/>
          <p:nvPr/>
        </p:nvSpPr>
        <p:spPr>
          <a:xfrm>
            <a:off x="7684211" y="3242793"/>
            <a:ext cx="2651052" cy="2421057"/>
          </a:xfrm>
          <a:prstGeom prst="rect">
            <a:avLst/>
          </a:prstGeom>
          <a:solidFill>
            <a:srgbClr val="DA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3200" dirty="0">
              <a:solidFill>
                <a:schemeClr val="tx1"/>
              </a:solidFill>
              <a:latin typeface="Calibri" panose="020F0502020204030204" pitchFamily="34" charset="0"/>
              <a:cs typeface="Calibri" panose="020F0502020204030204" pitchFamily="34" charset="0"/>
            </a:endParaRPr>
          </a:p>
        </p:txBody>
      </p:sp>
      <p:graphicFrame>
        <p:nvGraphicFramePr>
          <p:cNvPr id="23" name="表格 22">
            <a:extLst>
              <a:ext uri="{FF2B5EF4-FFF2-40B4-BE49-F238E27FC236}">
                <a16:creationId xmlns:a16="http://schemas.microsoft.com/office/drawing/2014/main" id="{F7775AD4-5C64-FA58-EDB6-D7A2AE4C9170}"/>
              </a:ext>
            </a:extLst>
          </p:cNvPr>
          <p:cNvGraphicFramePr>
            <a:graphicFrameLocks noGrp="1"/>
          </p:cNvGraphicFramePr>
          <p:nvPr>
            <p:extLst>
              <p:ext uri="{D42A27DB-BD31-4B8C-83A1-F6EECF244321}">
                <p14:modId xmlns:p14="http://schemas.microsoft.com/office/powerpoint/2010/main" val="751148461"/>
              </p:ext>
            </p:extLst>
          </p:nvPr>
        </p:nvGraphicFramePr>
        <p:xfrm>
          <a:off x="7684211" y="3242793"/>
          <a:ext cx="2651050" cy="2421060"/>
        </p:xfrm>
        <a:graphic>
          <a:graphicData uri="http://schemas.openxmlformats.org/drawingml/2006/table">
            <a:tbl>
              <a:tblPr bandRow="1">
                <a:tableStyleId>{5C22544A-7EE6-4342-B048-85BDC9FD1C3A}</a:tableStyleId>
              </a:tblPr>
              <a:tblGrid>
                <a:gridCol w="265105">
                  <a:extLst>
                    <a:ext uri="{9D8B030D-6E8A-4147-A177-3AD203B41FA5}">
                      <a16:colId xmlns:a16="http://schemas.microsoft.com/office/drawing/2014/main" val="961812159"/>
                    </a:ext>
                  </a:extLst>
                </a:gridCol>
                <a:gridCol w="265105">
                  <a:extLst>
                    <a:ext uri="{9D8B030D-6E8A-4147-A177-3AD203B41FA5}">
                      <a16:colId xmlns:a16="http://schemas.microsoft.com/office/drawing/2014/main" val="3613900567"/>
                    </a:ext>
                  </a:extLst>
                </a:gridCol>
                <a:gridCol w="265105">
                  <a:extLst>
                    <a:ext uri="{9D8B030D-6E8A-4147-A177-3AD203B41FA5}">
                      <a16:colId xmlns:a16="http://schemas.microsoft.com/office/drawing/2014/main" val="3286674733"/>
                    </a:ext>
                  </a:extLst>
                </a:gridCol>
                <a:gridCol w="265105">
                  <a:extLst>
                    <a:ext uri="{9D8B030D-6E8A-4147-A177-3AD203B41FA5}">
                      <a16:colId xmlns:a16="http://schemas.microsoft.com/office/drawing/2014/main" val="252465374"/>
                    </a:ext>
                  </a:extLst>
                </a:gridCol>
                <a:gridCol w="265105">
                  <a:extLst>
                    <a:ext uri="{9D8B030D-6E8A-4147-A177-3AD203B41FA5}">
                      <a16:colId xmlns:a16="http://schemas.microsoft.com/office/drawing/2014/main" val="3253731507"/>
                    </a:ext>
                  </a:extLst>
                </a:gridCol>
                <a:gridCol w="265105">
                  <a:extLst>
                    <a:ext uri="{9D8B030D-6E8A-4147-A177-3AD203B41FA5}">
                      <a16:colId xmlns:a16="http://schemas.microsoft.com/office/drawing/2014/main" val="4219382180"/>
                    </a:ext>
                  </a:extLst>
                </a:gridCol>
                <a:gridCol w="265105">
                  <a:extLst>
                    <a:ext uri="{9D8B030D-6E8A-4147-A177-3AD203B41FA5}">
                      <a16:colId xmlns:a16="http://schemas.microsoft.com/office/drawing/2014/main" val="4121213594"/>
                    </a:ext>
                  </a:extLst>
                </a:gridCol>
                <a:gridCol w="265105">
                  <a:extLst>
                    <a:ext uri="{9D8B030D-6E8A-4147-A177-3AD203B41FA5}">
                      <a16:colId xmlns:a16="http://schemas.microsoft.com/office/drawing/2014/main" val="4017020484"/>
                    </a:ext>
                  </a:extLst>
                </a:gridCol>
                <a:gridCol w="265105">
                  <a:extLst>
                    <a:ext uri="{9D8B030D-6E8A-4147-A177-3AD203B41FA5}">
                      <a16:colId xmlns:a16="http://schemas.microsoft.com/office/drawing/2014/main" val="1178879902"/>
                    </a:ext>
                  </a:extLst>
                </a:gridCol>
                <a:gridCol w="265105">
                  <a:extLst>
                    <a:ext uri="{9D8B030D-6E8A-4147-A177-3AD203B41FA5}">
                      <a16:colId xmlns:a16="http://schemas.microsoft.com/office/drawing/2014/main" val="1466113309"/>
                    </a:ext>
                  </a:extLst>
                </a:gridCol>
              </a:tblGrid>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694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064295"/>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5723120"/>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506174"/>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7404992"/>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27432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301363"/>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00392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236130"/>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73317"/>
                  </a:ext>
                </a:extLst>
              </a:tr>
            </a:tbl>
          </a:graphicData>
        </a:graphic>
      </p:graphicFrame>
      <p:sp>
        <p:nvSpPr>
          <p:cNvPr id="24" name="文字方塊 23">
            <a:extLst>
              <a:ext uri="{FF2B5EF4-FFF2-40B4-BE49-F238E27FC236}">
                <a16:creationId xmlns:a16="http://schemas.microsoft.com/office/drawing/2014/main" id="{AF7F4614-0121-1FB0-6B33-81D475EE8188}"/>
              </a:ext>
            </a:extLst>
          </p:cNvPr>
          <p:cNvSpPr txBox="1"/>
          <p:nvPr/>
        </p:nvSpPr>
        <p:spPr>
          <a:xfrm>
            <a:off x="7588283" y="6218255"/>
            <a:ext cx="2982916"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VPD percentiles</a:t>
            </a:r>
            <a:endParaRPr lang="zh-TW" altLang="en-US" sz="2400" dirty="0">
              <a:latin typeface="Calibri" panose="020F0502020204030204" pitchFamily="34" charset="0"/>
              <a:cs typeface="Calibri" panose="020F0502020204030204" pitchFamily="34" charset="0"/>
            </a:endParaRPr>
          </a:p>
        </p:txBody>
      </p:sp>
      <p:sp>
        <p:nvSpPr>
          <p:cNvPr id="25" name="文字方塊 24">
            <a:extLst>
              <a:ext uri="{FF2B5EF4-FFF2-40B4-BE49-F238E27FC236}">
                <a16:creationId xmlns:a16="http://schemas.microsoft.com/office/drawing/2014/main" id="{9BD7BBD5-630F-048B-9B61-D122F0080816}"/>
              </a:ext>
            </a:extLst>
          </p:cNvPr>
          <p:cNvSpPr txBox="1"/>
          <p:nvPr/>
        </p:nvSpPr>
        <p:spPr>
          <a:xfrm rot="16200000">
            <a:off x="5490418" y="4179056"/>
            <a:ext cx="2751219"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SR percentiles</a:t>
            </a:r>
            <a:endParaRPr lang="zh-TW" altLang="en-US" sz="2400" dirty="0">
              <a:latin typeface="Calibri" panose="020F0502020204030204" pitchFamily="34" charset="0"/>
              <a:cs typeface="Calibri" panose="020F0502020204030204" pitchFamily="34" charset="0"/>
            </a:endParaRPr>
          </a:p>
        </p:txBody>
      </p:sp>
      <p:sp>
        <p:nvSpPr>
          <p:cNvPr id="26" name="文字方塊 25">
            <a:extLst>
              <a:ext uri="{FF2B5EF4-FFF2-40B4-BE49-F238E27FC236}">
                <a16:creationId xmlns:a16="http://schemas.microsoft.com/office/drawing/2014/main" id="{D44A1CF4-2330-92AB-2668-202F9C41B725}"/>
              </a:ext>
            </a:extLst>
          </p:cNvPr>
          <p:cNvSpPr txBox="1"/>
          <p:nvPr/>
        </p:nvSpPr>
        <p:spPr>
          <a:xfrm>
            <a:off x="7588283" y="5708105"/>
            <a:ext cx="683810"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27" name="文字方塊 26">
            <a:extLst>
              <a:ext uri="{FF2B5EF4-FFF2-40B4-BE49-F238E27FC236}">
                <a16:creationId xmlns:a16="http://schemas.microsoft.com/office/drawing/2014/main" id="{8E375E3E-B8E0-20F1-C0C9-DED531430519}"/>
              </a:ext>
            </a:extLst>
          </p:cNvPr>
          <p:cNvSpPr txBox="1"/>
          <p:nvPr/>
        </p:nvSpPr>
        <p:spPr>
          <a:xfrm>
            <a:off x="9960164" y="5702581"/>
            <a:ext cx="750194"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28" name="文字方塊 27">
            <a:extLst>
              <a:ext uri="{FF2B5EF4-FFF2-40B4-BE49-F238E27FC236}">
                <a16:creationId xmlns:a16="http://schemas.microsoft.com/office/drawing/2014/main" id="{D14647AE-EA40-0601-293E-492D6CE3434A}"/>
              </a:ext>
            </a:extLst>
          </p:cNvPr>
          <p:cNvSpPr txBox="1"/>
          <p:nvPr/>
        </p:nvSpPr>
        <p:spPr>
          <a:xfrm>
            <a:off x="8697346" y="5708105"/>
            <a:ext cx="984345"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p:sp>
        <p:nvSpPr>
          <p:cNvPr id="29" name="文字方塊 28">
            <a:extLst>
              <a:ext uri="{FF2B5EF4-FFF2-40B4-BE49-F238E27FC236}">
                <a16:creationId xmlns:a16="http://schemas.microsoft.com/office/drawing/2014/main" id="{CF6DDA98-B67C-0EA0-F40D-D7014E82FAF9}"/>
              </a:ext>
            </a:extLst>
          </p:cNvPr>
          <p:cNvSpPr txBox="1"/>
          <p:nvPr/>
        </p:nvSpPr>
        <p:spPr>
          <a:xfrm>
            <a:off x="7163030" y="5323833"/>
            <a:ext cx="750193"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30" name="文字方塊 29">
            <a:extLst>
              <a:ext uri="{FF2B5EF4-FFF2-40B4-BE49-F238E27FC236}">
                <a16:creationId xmlns:a16="http://schemas.microsoft.com/office/drawing/2014/main" id="{5F344E3C-06C6-8FA5-D397-8BE21222ED25}"/>
              </a:ext>
            </a:extLst>
          </p:cNvPr>
          <p:cNvSpPr txBox="1"/>
          <p:nvPr/>
        </p:nvSpPr>
        <p:spPr>
          <a:xfrm>
            <a:off x="7061820" y="3129433"/>
            <a:ext cx="869786"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31" name="文字方塊 30">
            <a:extLst>
              <a:ext uri="{FF2B5EF4-FFF2-40B4-BE49-F238E27FC236}">
                <a16:creationId xmlns:a16="http://schemas.microsoft.com/office/drawing/2014/main" id="{328D8A57-A5F1-0F91-C334-6BE79670CA8A}"/>
              </a:ext>
            </a:extLst>
          </p:cNvPr>
          <p:cNvSpPr txBox="1"/>
          <p:nvPr/>
        </p:nvSpPr>
        <p:spPr>
          <a:xfrm rot="5400000">
            <a:off x="7125902" y="4291318"/>
            <a:ext cx="753295"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p:sp>
        <p:nvSpPr>
          <p:cNvPr id="33" name="矩形 32">
            <a:extLst>
              <a:ext uri="{FF2B5EF4-FFF2-40B4-BE49-F238E27FC236}">
                <a16:creationId xmlns:a16="http://schemas.microsoft.com/office/drawing/2014/main" id="{D0F3E170-1A63-3329-AD4C-2BDFDA369194}"/>
              </a:ext>
            </a:extLst>
          </p:cNvPr>
          <p:cNvSpPr/>
          <p:nvPr/>
        </p:nvSpPr>
        <p:spPr>
          <a:xfrm>
            <a:off x="1382266" y="3269423"/>
            <a:ext cx="2651050" cy="2416830"/>
          </a:xfrm>
          <a:prstGeom prst="rect">
            <a:avLst/>
          </a:prstGeom>
          <a:solidFill>
            <a:srgbClr val="DA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tx1"/>
                </a:solidFill>
                <a:latin typeface="Calibri" panose="020F0502020204030204" pitchFamily="34" charset="0"/>
                <a:ea typeface="Calibri" panose="020F0502020204030204" pitchFamily="34" charset="0"/>
                <a:cs typeface="Calibri" panose="020F0502020204030204" pitchFamily="34" charset="0"/>
              </a:rPr>
              <a:t>All data</a:t>
            </a:r>
            <a:endParaRPr lang="zh-TW" altLang="en-US" sz="3200" dirty="0">
              <a:solidFill>
                <a:schemeClr val="tx1"/>
              </a:solidFill>
              <a:latin typeface="Calibri" panose="020F0502020204030204" pitchFamily="34" charset="0"/>
              <a:cs typeface="Calibri" panose="020F0502020204030204" pitchFamily="34" charset="0"/>
            </a:endParaRPr>
          </a:p>
        </p:txBody>
      </p:sp>
      <p:cxnSp>
        <p:nvCxnSpPr>
          <p:cNvPr id="34" name="直線單箭頭接點 33">
            <a:extLst>
              <a:ext uri="{FF2B5EF4-FFF2-40B4-BE49-F238E27FC236}">
                <a16:creationId xmlns:a16="http://schemas.microsoft.com/office/drawing/2014/main" id="{C9826967-ADDE-1FF2-455A-C13A545F577D}"/>
              </a:ext>
            </a:extLst>
          </p:cNvPr>
          <p:cNvCxnSpPr/>
          <p:nvPr/>
        </p:nvCxnSpPr>
        <p:spPr>
          <a:xfrm>
            <a:off x="5065486" y="4486191"/>
            <a:ext cx="10305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文字方塊 16">
            <a:extLst>
              <a:ext uri="{FF2B5EF4-FFF2-40B4-BE49-F238E27FC236}">
                <a16:creationId xmlns:a16="http://schemas.microsoft.com/office/drawing/2014/main" id="{1BBE2B78-6157-D925-3EA6-87BDAAD1B824}"/>
              </a:ext>
            </a:extLst>
          </p:cNvPr>
          <p:cNvSpPr txBox="1"/>
          <p:nvPr/>
        </p:nvSpPr>
        <p:spPr>
          <a:xfrm>
            <a:off x="11715750" y="6369803"/>
            <a:ext cx="431528" cy="369332"/>
          </a:xfrm>
          <a:prstGeom prst="rect">
            <a:avLst/>
          </a:prstGeom>
          <a:noFill/>
        </p:spPr>
        <p:txBody>
          <a:bodyPr wrap="none" rtlCol="0">
            <a:spAutoFit/>
          </a:bodyPr>
          <a:lstStyle/>
          <a:p>
            <a:r>
              <a:rPr lang="en-US" altLang="zh-TW" dirty="0"/>
              <a:t>11</a:t>
            </a:r>
            <a:endParaRPr lang="zh-TW" altLang="en-US" dirty="0"/>
          </a:p>
        </p:txBody>
      </p:sp>
    </p:spTree>
    <p:extLst>
      <p:ext uri="{BB962C8B-B14F-4D97-AF65-F5344CB8AC3E}">
        <p14:creationId xmlns:p14="http://schemas.microsoft.com/office/powerpoint/2010/main" val="198211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DFEA"/>
        </a:solidFill>
        <a:effectLst/>
      </p:bgPr>
    </p:bg>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9019991D-1D2B-DCF5-0D15-3135B913D036}"/>
              </a:ext>
            </a:extLst>
          </p:cNvPr>
          <p:cNvGrpSpPr/>
          <p:nvPr/>
        </p:nvGrpSpPr>
        <p:grpSpPr>
          <a:xfrm rot="5400000">
            <a:off x="-812589" y="-47860"/>
            <a:ext cx="9019007" cy="6953719"/>
            <a:chOff x="6261383" y="1038171"/>
            <a:chExt cx="448040" cy="345442"/>
          </a:xfrm>
        </p:grpSpPr>
        <p:sp>
          <p:nvSpPr>
            <p:cNvPr id="3" name="等腰三角形 2">
              <a:extLst>
                <a:ext uri="{FF2B5EF4-FFF2-40B4-BE49-F238E27FC236}">
                  <a16:creationId xmlns:a16="http://schemas.microsoft.com/office/drawing/2014/main" id="{DBB0FA28-DD5B-982A-40F0-A1F5EE97AA65}"/>
                </a:ext>
              </a:extLst>
            </p:cNvPr>
            <p:cNvSpPr/>
            <p:nvPr/>
          </p:nvSpPr>
          <p:spPr>
            <a:xfrm rot="20870025">
              <a:off x="6273822" y="1101094"/>
              <a:ext cx="275255" cy="282519"/>
            </a:xfrm>
            <a:prstGeom prst="triangle">
              <a:avLst/>
            </a:prstGeom>
            <a:solidFill>
              <a:srgbClr val="FDE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等腰三角形 3">
              <a:extLst>
                <a:ext uri="{FF2B5EF4-FFF2-40B4-BE49-F238E27FC236}">
                  <a16:creationId xmlns:a16="http://schemas.microsoft.com/office/drawing/2014/main" id="{6D357C30-8591-D57A-D623-201755EF0D70}"/>
                </a:ext>
              </a:extLst>
            </p:cNvPr>
            <p:cNvSpPr/>
            <p:nvPr/>
          </p:nvSpPr>
          <p:spPr>
            <a:xfrm rot="3087971">
              <a:off x="6511717" y="1125252"/>
              <a:ext cx="214845" cy="180566"/>
            </a:xfrm>
            <a:prstGeom prst="triangle">
              <a:avLst/>
            </a:prstGeom>
            <a:solidFill>
              <a:srgbClr val="FEF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等腰三角形 4">
              <a:extLst>
                <a:ext uri="{FF2B5EF4-FFF2-40B4-BE49-F238E27FC236}">
                  <a16:creationId xmlns:a16="http://schemas.microsoft.com/office/drawing/2014/main" id="{D2B7231F-EFE3-DE0B-E884-B12187E3C5D4}"/>
                </a:ext>
              </a:extLst>
            </p:cNvPr>
            <p:cNvSpPr/>
            <p:nvPr/>
          </p:nvSpPr>
          <p:spPr>
            <a:xfrm rot="12073295">
              <a:off x="6261383" y="1038171"/>
              <a:ext cx="447961" cy="118822"/>
            </a:xfrm>
            <a:prstGeom prst="triangle">
              <a:avLst/>
            </a:prstGeom>
            <a:solidFill>
              <a:srgbClr val="FFF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8" name="矩形 7">
            <a:extLst>
              <a:ext uri="{FF2B5EF4-FFF2-40B4-BE49-F238E27FC236}">
                <a16:creationId xmlns:a16="http://schemas.microsoft.com/office/drawing/2014/main" id="{96ADE292-55B9-367D-68A0-A3E2D0BCCF95}"/>
              </a:ext>
            </a:extLst>
          </p:cNvPr>
          <p:cNvSpPr/>
          <p:nvPr/>
        </p:nvSpPr>
        <p:spPr>
          <a:xfrm rot="16200000">
            <a:off x="4164537" y="-1378205"/>
            <a:ext cx="3862924" cy="9572761"/>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文字方塊 5">
            <a:extLst>
              <a:ext uri="{FF2B5EF4-FFF2-40B4-BE49-F238E27FC236}">
                <a16:creationId xmlns:a16="http://schemas.microsoft.com/office/drawing/2014/main" id="{B78B3898-401F-CCD2-DF1D-D8F8100D785D}"/>
              </a:ext>
            </a:extLst>
          </p:cNvPr>
          <p:cNvSpPr txBox="1"/>
          <p:nvPr/>
        </p:nvSpPr>
        <p:spPr>
          <a:xfrm>
            <a:off x="1476563" y="2992676"/>
            <a:ext cx="9238871" cy="830997"/>
          </a:xfrm>
          <a:prstGeom prst="rect">
            <a:avLst/>
          </a:prstGeom>
          <a:noFill/>
          <a:ln>
            <a:noFill/>
          </a:ln>
        </p:spPr>
        <p:txBody>
          <a:bodyPr wrap="square">
            <a:spAutoFit/>
          </a:bodyPr>
          <a:lstStyle/>
          <a:p>
            <a:pPr algn="ctr"/>
            <a:r>
              <a:rPr lang="de-DE" altLang="zh-TW" sz="4800" b="1" i="0" dirty="0">
                <a:effectLst/>
                <a:latin typeface="Calibri" panose="020F0502020204030204" pitchFamily="34" charset="0"/>
                <a:ea typeface="Calibri" panose="020F0502020204030204" pitchFamily="34" charset="0"/>
                <a:cs typeface="Calibri" panose="020F0502020204030204" pitchFamily="34" charset="0"/>
              </a:rPr>
              <a:t>Introductory </a:t>
            </a:r>
            <a:r>
              <a:rPr lang="de-DE" altLang="zh-TW" sz="4800" b="1" dirty="0">
                <a:latin typeface="Calibri" panose="020F0502020204030204" pitchFamily="34" charset="0"/>
                <a:ea typeface="Calibri" panose="020F0502020204030204" pitchFamily="34" charset="0"/>
                <a:cs typeface="Calibri" panose="020F0502020204030204" pitchFamily="34" charset="0"/>
              </a:rPr>
              <a:t>P</a:t>
            </a:r>
            <a:r>
              <a:rPr lang="de-DE" altLang="zh-TW" sz="4800" b="1" i="0" dirty="0">
                <a:effectLst/>
                <a:latin typeface="Calibri" panose="020F0502020204030204" pitchFamily="34" charset="0"/>
                <a:ea typeface="Calibri" panose="020F0502020204030204" pitchFamily="34" charset="0"/>
                <a:cs typeface="Calibri" panose="020F0502020204030204" pitchFamily="34" charset="0"/>
              </a:rPr>
              <a:t>resentation</a:t>
            </a:r>
            <a:endParaRPr lang="zh-TW" altLang="en-US" sz="4800" b="1" dirty="0">
              <a:latin typeface="Calibri" panose="020F0502020204030204" pitchFamily="34" charset="0"/>
              <a:cs typeface="Calibri" panose="020F0502020204030204" pitchFamily="34" charset="0"/>
            </a:endParaRPr>
          </a:p>
        </p:txBody>
      </p:sp>
      <p:grpSp>
        <p:nvGrpSpPr>
          <p:cNvPr id="32" name="群組 31">
            <a:extLst>
              <a:ext uri="{FF2B5EF4-FFF2-40B4-BE49-F238E27FC236}">
                <a16:creationId xmlns:a16="http://schemas.microsoft.com/office/drawing/2014/main" id="{D6922AD6-A286-B2A9-54AC-7F2643A8F5FB}"/>
              </a:ext>
            </a:extLst>
          </p:cNvPr>
          <p:cNvGrpSpPr/>
          <p:nvPr/>
        </p:nvGrpSpPr>
        <p:grpSpPr>
          <a:xfrm>
            <a:off x="9963149" y="5846791"/>
            <a:ext cx="617765" cy="671113"/>
            <a:chOff x="9837965" y="5695989"/>
            <a:chExt cx="914400" cy="993365"/>
          </a:xfrm>
        </p:grpSpPr>
        <p:sp>
          <p:nvSpPr>
            <p:cNvPr id="25" name="矩形: 圓角 24">
              <a:extLst>
                <a:ext uri="{FF2B5EF4-FFF2-40B4-BE49-F238E27FC236}">
                  <a16:creationId xmlns:a16="http://schemas.microsoft.com/office/drawing/2014/main" id="{8E514A14-9E81-2BF0-A8A5-DAD5DA357D63}"/>
                </a:ext>
              </a:extLst>
            </p:cNvPr>
            <p:cNvSpPr/>
            <p:nvPr/>
          </p:nvSpPr>
          <p:spPr>
            <a:xfrm>
              <a:off x="10215335" y="5695989"/>
              <a:ext cx="159657" cy="274039"/>
            </a:xfrm>
            <a:prstGeom prst="round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0F448E60-3634-EB70-2E0A-D80FA397390F}"/>
                </a:ext>
              </a:extLst>
            </p:cNvPr>
            <p:cNvSpPr/>
            <p:nvPr/>
          </p:nvSpPr>
          <p:spPr>
            <a:xfrm>
              <a:off x="9837965" y="5774954"/>
              <a:ext cx="914400" cy="914400"/>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78B46791-B60F-1497-6B8A-C1B988AFFFC8}"/>
                </a:ext>
              </a:extLst>
            </p:cNvPr>
            <p:cNvSpPr/>
            <p:nvPr/>
          </p:nvSpPr>
          <p:spPr>
            <a:xfrm>
              <a:off x="9895271" y="5832102"/>
              <a:ext cx="800101" cy="8001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箭號: 五邊形 25">
              <a:extLst>
                <a:ext uri="{FF2B5EF4-FFF2-40B4-BE49-F238E27FC236}">
                  <a16:creationId xmlns:a16="http://schemas.microsoft.com/office/drawing/2014/main" id="{F397D443-1B6E-CA37-E606-2131C8D9C9FD}"/>
                </a:ext>
              </a:extLst>
            </p:cNvPr>
            <p:cNvSpPr/>
            <p:nvPr/>
          </p:nvSpPr>
          <p:spPr>
            <a:xfrm rot="16200000">
              <a:off x="10147834" y="6088539"/>
              <a:ext cx="315296" cy="45719"/>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箭號: 五邊形 26">
              <a:extLst>
                <a:ext uri="{FF2B5EF4-FFF2-40B4-BE49-F238E27FC236}">
                  <a16:creationId xmlns:a16="http://schemas.microsoft.com/office/drawing/2014/main" id="{20847E5F-6F94-B536-910B-15AAC8D503C5}"/>
                </a:ext>
              </a:extLst>
            </p:cNvPr>
            <p:cNvSpPr/>
            <p:nvPr/>
          </p:nvSpPr>
          <p:spPr>
            <a:xfrm rot="8219628" flipV="1">
              <a:off x="10112191" y="6306511"/>
              <a:ext cx="231689" cy="45719"/>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1" name="文字方塊 30">
            <a:extLst>
              <a:ext uri="{FF2B5EF4-FFF2-40B4-BE49-F238E27FC236}">
                <a16:creationId xmlns:a16="http://schemas.microsoft.com/office/drawing/2014/main" id="{72F85F50-8C5E-5794-91F6-483346C718BA}"/>
              </a:ext>
            </a:extLst>
          </p:cNvPr>
          <p:cNvSpPr txBox="1"/>
          <p:nvPr/>
        </p:nvSpPr>
        <p:spPr>
          <a:xfrm>
            <a:off x="10647055" y="5938747"/>
            <a:ext cx="1087745" cy="540545"/>
          </a:xfrm>
          <a:prstGeom prst="rect">
            <a:avLst/>
          </a:prstGeom>
          <a:noFill/>
        </p:spPr>
        <p:txBody>
          <a:bodyPr wrap="square">
            <a:spAutoFit/>
          </a:bodyPr>
          <a:lstStyle/>
          <a:p>
            <a:r>
              <a:rPr lang="de-DE" altLang="zh-TW" sz="2800" b="1" i="0" dirty="0">
                <a:effectLst/>
                <a:latin typeface="Times New Roman" panose="02020603050405020304" pitchFamily="18" charset="0"/>
                <a:cs typeface="Times New Roman" panose="02020603050405020304" pitchFamily="18" charset="0"/>
              </a:rPr>
              <a:t>2 min</a:t>
            </a:r>
            <a:endParaRPr lang="zh-TW"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14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B71A0-D19F-111A-190B-AAADE92BB239}"/>
            </a:ext>
          </a:extLst>
        </p:cNvPr>
        <p:cNvGrpSpPr/>
        <p:nvPr/>
      </p:nvGrpSpPr>
      <p:grpSpPr>
        <a:xfrm>
          <a:off x="0" y="0"/>
          <a:ext cx="0" cy="0"/>
          <a:chOff x="0" y="0"/>
          <a:chExt cx="0" cy="0"/>
        </a:xfrm>
      </p:grpSpPr>
      <p:sp>
        <p:nvSpPr>
          <p:cNvPr id="17" name="矩形 16">
            <a:extLst>
              <a:ext uri="{FF2B5EF4-FFF2-40B4-BE49-F238E27FC236}">
                <a16:creationId xmlns:a16="http://schemas.microsoft.com/office/drawing/2014/main" id="{F0E04FE0-C139-6651-C8B3-1369C3C3E912}"/>
              </a:ext>
            </a:extLst>
          </p:cNvPr>
          <p:cNvSpPr/>
          <p:nvPr/>
        </p:nvSpPr>
        <p:spPr>
          <a:xfrm>
            <a:off x="1333494" y="3429000"/>
            <a:ext cx="2651052" cy="2421057"/>
          </a:xfrm>
          <a:prstGeom prst="rect">
            <a:avLst/>
          </a:prstGeom>
          <a:solidFill>
            <a:srgbClr val="DA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3200" dirty="0">
              <a:solidFill>
                <a:schemeClr val="tx1"/>
              </a:solidFill>
              <a:latin typeface="Calibri" panose="020F0502020204030204" pitchFamily="34" charset="0"/>
              <a:cs typeface="Calibri" panose="020F0502020204030204" pitchFamily="34" charset="0"/>
            </a:endParaRPr>
          </a:p>
        </p:txBody>
      </p:sp>
      <p:graphicFrame>
        <p:nvGraphicFramePr>
          <p:cNvPr id="18" name="表格 17">
            <a:extLst>
              <a:ext uri="{FF2B5EF4-FFF2-40B4-BE49-F238E27FC236}">
                <a16:creationId xmlns:a16="http://schemas.microsoft.com/office/drawing/2014/main" id="{B1339245-2AAE-0950-05CD-1B602FB1F4B3}"/>
              </a:ext>
            </a:extLst>
          </p:cNvPr>
          <p:cNvGraphicFramePr>
            <a:graphicFrameLocks noGrp="1"/>
          </p:cNvGraphicFramePr>
          <p:nvPr>
            <p:extLst>
              <p:ext uri="{D42A27DB-BD31-4B8C-83A1-F6EECF244321}">
                <p14:modId xmlns:p14="http://schemas.microsoft.com/office/powerpoint/2010/main" val="1057280919"/>
              </p:ext>
            </p:extLst>
          </p:nvPr>
        </p:nvGraphicFramePr>
        <p:xfrm>
          <a:off x="1333494" y="3429000"/>
          <a:ext cx="2651050" cy="2421060"/>
        </p:xfrm>
        <a:graphic>
          <a:graphicData uri="http://schemas.openxmlformats.org/drawingml/2006/table">
            <a:tbl>
              <a:tblPr bandRow="1">
                <a:tableStyleId>{5C22544A-7EE6-4342-B048-85BDC9FD1C3A}</a:tableStyleId>
              </a:tblPr>
              <a:tblGrid>
                <a:gridCol w="265105">
                  <a:extLst>
                    <a:ext uri="{9D8B030D-6E8A-4147-A177-3AD203B41FA5}">
                      <a16:colId xmlns:a16="http://schemas.microsoft.com/office/drawing/2014/main" val="961812159"/>
                    </a:ext>
                  </a:extLst>
                </a:gridCol>
                <a:gridCol w="265105">
                  <a:extLst>
                    <a:ext uri="{9D8B030D-6E8A-4147-A177-3AD203B41FA5}">
                      <a16:colId xmlns:a16="http://schemas.microsoft.com/office/drawing/2014/main" val="3613900567"/>
                    </a:ext>
                  </a:extLst>
                </a:gridCol>
                <a:gridCol w="265105">
                  <a:extLst>
                    <a:ext uri="{9D8B030D-6E8A-4147-A177-3AD203B41FA5}">
                      <a16:colId xmlns:a16="http://schemas.microsoft.com/office/drawing/2014/main" val="3286674733"/>
                    </a:ext>
                  </a:extLst>
                </a:gridCol>
                <a:gridCol w="265105">
                  <a:extLst>
                    <a:ext uri="{9D8B030D-6E8A-4147-A177-3AD203B41FA5}">
                      <a16:colId xmlns:a16="http://schemas.microsoft.com/office/drawing/2014/main" val="252465374"/>
                    </a:ext>
                  </a:extLst>
                </a:gridCol>
                <a:gridCol w="265105">
                  <a:extLst>
                    <a:ext uri="{9D8B030D-6E8A-4147-A177-3AD203B41FA5}">
                      <a16:colId xmlns:a16="http://schemas.microsoft.com/office/drawing/2014/main" val="3253731507"/>
                    </a:ext>
                  </a:extLst>
                </a:gridCol>
                <a:gridCol w="265105">
                  <a:extLst>
                    <a:ext uri="{9D8B030D-6E8A-4147-A177-3AD203B41FA5}">
                      <a16:colId xmlns:a16="http://schemas.microsoft.com/office/drawing/2014/main" val="4219382180"/>
                    </a:ext>
                  </a:extLst>
                </a:gridCol>
                <a:gridCol w="265105">
                  <a:extLst>
                    <a:ext uri="{9D8B030D-6E8A-4147-A177-3AD203B41FA5}">
                      <a16:colId xmlns:a16="http://schemas.microsoft.com/office/drawing/2014/main" val="4121213594"/>
                    </a:ext>
                  </a:extLst>
                </a:gridCol>
                <a:gridCol w="265105">
                  <a:extLst>
                    <a:ext uri="{9D8B030D-6E8A-4147-A177-3AD203B41FA5}">
                      <a16:colId xmlns:a16="http://schemas.microsoft.com/office/drawing/2014/main" val="4017020484"/>
                    </a:ext>
                  </a:extLst>
                </a:gridCol>
                <a:gridCol w="265105">
                  <a:extLst>
                    <a:ext uri="{9D8B030D-6E8A-4147-A177-3AD203B41FA5}">
                      <a16:colId xmlns:a16="http://schemas.microsoft.com/office/drawing/2014/main" val="1178879902"/>
                    </a:ext>
                  </a:extLst>
                </a:gridCol>
                <a:gridCol w="265105">
                  <a:extLst>
                    <a:ext uri="{9D8B030D-6E8A-4147-A177-3AD203B41FA5}">
                      <a16:colId xmlns:a16="http://schemas.microsoft.com/office/drawing/2014/main" val="1466113309"/>
                    </a:ext>
                  </a:extLst>
                </a:gridCol>
              </a:tblGrid>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694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064295"/>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5723120"/>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506174"/>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7404992"/>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27432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301363"/>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00392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236130"/>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73317"/>
                  </a:ext>
                </a:extLst>
              </a:tr>
            </a:tbl>
          </a:graphicData>
        </a:graphic>
      </p:graphicFrame>
      <p:sp>
        <p:nvSpPr>
          <p:cNvPr id="19" name="文字方塊 18">
            <a:extLst>
              <a:ext uri="{FF2B5EF4-FFF2-40B4-BE49-F238E27FC236}">
                <a16:creationId xmlns:a16="http://schemas.microsoft.com/office/drawing/2014/main" id="{FB8A49AA-0224-AA85-D20E-4B6FBA897A9C}"/>
              </a:ext>
            </a:extLst>
          </p:cNvPr>
          <p:cNvSpPr txBox="1"/>
          <p:nvPr/>
        </p:nvSpPr>
        <p:spPr>
          <a:xfrm>
            <a:off x="1237566" y="6404462"/>
            <a:ext cx="2982916"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VPD percentiles</a:t>
            </a:r>
            <a:endParaRPr lang="zh-TW" altLang="en-US" sz="2400" dirty="0">
              <a:latin typeface="Calibri" panose="020F0502020204030204" pitchFamily="34" charset="0"/>
              <a:cs typeface="Calibri" panose="020F0502020204030204" pitchFamily="34" charset="0"/>
            </a:endParaRPr>
          </a:p>
        </p:txBody>
      </p:sp>
      <p:sp>
        <p:nvSpPr>
          <p:cNvPr id="20" name="文字方塊 19">
            <a:extLst>
              <a:ext uri="{FF2B5EF4-FFF2-40B4-BE49-F238E27FC236}">
                <a16:creationId xmlns:a16="http://schemas.microsoft.com/office/drawing/2014/main" id="{94BACE7C-15DF-8736-FA42-C21C58710616}"/>
              </a:ext>
            </a:extLst>
          </p:cNvPr>
          <p:cNvSpPr txBox="1"/>
          <p:nvPr/>
        </p:nvSpPr>
        <p:spPr>
          <a:xfrm rot="16200000">
            <a:off x="-860299" y="4365263"/>
            <a:ext cx="2751219"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SR percentiles</a:t>
            </a:r>
            <a:endParaRPr lang="zh-TW" altLang="en-US" sz="2400" dirty="0">
              <a:latin typeface="Calibri" panose="020F0502020204030204" pitchFamily="34" charset="0"/>
              <a:cs typeface="Calibri" panose="020F0502020204030204" pitchFamily="34" charset="0"/>
            </a:endParaRPr>
          </a:p>
        </p:txBody>
      </p:sp>
      <p:sp>
        <p:nvSpPr>
          <p:cNvPr id="21" name="文字方塊 20">
            <a:extLst>
              <a:ext uri="{FF2B5EF4-FFF2-40B4-BE49-F238E27FC236}">
                <a16:creationId xmlns:a16="http://schemas.microsoft.com/office/drawing/2014/main" id="{D2471E5C-B935-CA7C-6205-6904057F3A5F}"/>
              </a:ext>
            </a:extLst>
          </p:cNvPr>
          <p:cNvSpPr txBox="1"/>
          <p:nvPr/>
        </p:nvSpPr>
        <p:spPr>
          <a:xfrm>
            <a:off x="1237566" y="5894312"/>
            <a:ext cx="683810"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22" name="文字方塊 21">
            <a:extLst>
              <a:ext uri="{FF2B5EF4-FFF2-40B4-BE49-F238E27FC236}">
                <a16:creationId xmlns:a16="http://schemas.microsoft.com/office/drawing/2014/main" id="{B9BBCFC6-49E8-BC10-6829-DFD6141ED321}"/>
              </a:ext>
            </a:extLst>
          </p:cNvPr>
          <p:cNvSpPr txBox="1"/>
          <p:nvPr/>
        </p:nvSpPr>
        <p:spPr>
          <a:xfrm>
            <a:off x="3609447" y="5888788"/>
            <a:ext cx="750194"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23" name="文字方塊 22">
            <a:extLst>
              <a:ext uri="{FF2B5EF4-FFF2-40B4-BE49-F238E27FC236}">
                <a16:creationId xmlns:a16="http://schemas.microsoft.com/office/drawing/2014/main" id="{1CB76DD5-BE21-12C3-8656-D3AFB9D86790}"/>
              </a:ext>
            </a:extLst>
          </p:cNvPr>
          <p:cNvSpPr txBox="1"/>
          <p:nvPr/>
        </p:nvSpPr>
        <p:spPr>
          <a:xfrm>
            <a:off x="2346629" y="5894312"/>
            <a:ext cx="984345"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p:sp>
        <p:nvSpPr>
          <p:cNvPr id="24" name="文字方塊 23">
            <a:extLst>
              <a:ext uri="{FF2B5EF4-FFF2-40B4-BE49-F238E27FC236}">
                <a16:creationId xmlns:a16="http://schemas.microsoft.com/office/drawing/2014/main" id="{4A9FB1E0-A992-DC57-E8DF-147B4C3F38C1}"/>
              </a:ext>
            </a:extLst>
          </p:cNvPr>
          <p:cNvSpPr txBox="1"/>
          <p:nvPr/>
        </p:nvSpPr>
        <p:spPr>
          <a:xfrm>
            <a:off x="812313" y="5510040"/>
            <a:ext cx="750193"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25" name="文字方塊 24">
            <a:extLst>
              <a:ext uri="{FF2B5EF4-FFF2-40B4-BE49-F238E27FC236}">
                <a16:creationId xmlns:a16="http://schemas.microsoft.com/office/drawing/2014/main" id="{34194024-8CFF-95B4-0A24-70B8895D4527}"/>
              </a:ext>
            </a:extLst>
          </p:cNvPr>
          <p:cNvSpPr txBox="1"/>
          <p:nvPr/>
        </p:nvSpPr>
        <p:spPr>
          <a:xfrm>
            <a:off x="711103" y="3315640"/>
            <a:ext cx="869786"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26" name="文字方塊 25">
            <a:extLst>
              <a:ext uri="{FF2B5EF4-FFF2-40B4-BE49-F238E27FC236}">
                <a16:creationId xmlns:a16="http://schemas.microsoft.com/office/drawing/2014/main" id="{1BBB4FA0-CF84-9A9D-32C4-CA81CB3705FF}"/>
              </a:ext>
            </a:extLst>
          </p:cNvPr>
          <p:cNvSpPr txBox="1"/>
          <p:nvPr/>
        </p:nvSpPr>
        <p:spPr>
          <a:xfrm rot="5400000">
            <a:off x="775185" y="4477525"/>
            <a:ext cx="753295"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FA34503D-6A23-06DB-DAE4-A87328CF5691}"/>
                  </a:ext>
                </a:extLst>
              </p:cNvPr>
              <p:cNvSpPr txBox="1"/>
              <p:nvPr/>
            </p:nvSpPr>
            <p:spPr>
              <a:xfrm>
                <a:off x="284478" y="2007718"/>
                <a:ext cx="7462522" cy="1079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000" i="1" smtClean="0">
                          <a:solidFill>
                            <a:schemeClr val="tx1"/>
                          </a:solidFill>
                          <a:latin typeface="Cambria Math" panose="02040503050406030204" pitchFamily="18" charset="0"/>
                        </a:rPr>
                        <m:t>𝑠</m:t>
                      </m:r>
                      <m:sSub>
                        <m:sSubPr>
                          <m:ctrlPr>
                            <a:rPr lang="zh-TW" altLang="en-US" sz="2000" i="1">
                              <a:solidFill>
                                <a:schemeClr val="tx1"/>
                              </a:solidFill>
                              <a:latin typeface="Cambria Math" panose="02040503050406030204" pitchFamily="18" charset="0"/>
                            </a:rPr>
                          </m:ctrlPr>
                        </m:sSubPr>
                        <m:e>
                          <m:r>
                            <a:rPr lang="zh-TW" altLang="en-US" sz="2000" i="1">
                              <a:solidFill>
                                <a:schemeClr val="tx1"/>
                              </a:solidFill>
                              <a:latin typeface="Cambria Math" panose="02040503050406030204" pitchFamily="18" charset="0"/>
                            </a:rPr>
                            <m:t>𝑒𝑛𝑠𝑖𝑡𝑖𝑣𝑖𝑡𝑦</m:t>
                          </m:r>
                        </m:e>
                        <m:sub>
                          <m:r>
                            <a:rPr lang="zh-TW" altLang="en-US" sz="2000" i="1">
                              <a:solidFill>
                                <a:schemeClr val="tx1"/>
                              </a:solidFill>
                              <a:latin typeface="Cambria Math" panose="02040503050406030204" pitchFamily="18" charset="0"/>
                            </a:rPr>
                            <m:t>𝐼𝑉</m:t>
                          </m:r>
                        </m:sub>
                      </m:sSub>
                      <m:r>
                        <a:rPr lang="zh-TW" altLang="en-US" sz="2000" i="0">
                          <a:solidFill>
                            <a:schemeClr val="tx1"/>
                          </a:solidFill>
                          <a:latin typeface="Cambria Math" panose="02040503050406030204" pitchFamily="18" charset="0"/>
                        </a:rPr>
                        <m:t>=</m:t>
                      </m:r>
                      <m:f>
                        <m:fPr>
                          <m:ctrlPr>
                            <a:rPr lang="zh-TW" altLang="en-US" sz="2000" i="1">
                              <a:solidFill>
                                <a:schemeClr val="tx1"/>
                              </a:solidFill>
                              <a:latin typeface="Cambria Math" panose="02040503050406030204" pitchFamily="18" charset="0"/>
                            </a:rPr>
                          </m:ctrlPr>
                        </m:fPr>
                        <m:num>
                          <m:f>
                            <m:fPr>
                              <m:ctrlPr>
                                <a:rPr lang="zh-TW" altLang="en-US" sz="2000" i="1">
                                  <a:solidFill>
                                    <a:schemeClr val="tx1"/>
                                  </a:solidFill>
                                  <a:latin typeface="Cambria Math" panose="02040503050406030204" pitchFamily="18" charset="0"/>
                                </a:rPr>
                              </m:ctrlPr>
                            </m:fPr>
                            <m:num>
                              <m:sSub>
                                <m:sSubPr>
                                  <m:ctrlPr>
                                    <a:rPr lang="zh-TW" altLang="en-US" sz="2000" i="1">
                                      <a:solidFill>
                                        <a:schemeClr val="tx1"/>
                                      </a:solidFill>
                                      <a:latin typeface="Cambria Math" panose="02040503050406030204" pitchFamily="18" charset="0"/>
                                    </a:rPr>
                                  </m:ctrlPr>
                                </m:sSubPr>
                                <m:e>
                                  <m:r>
                                    <a:rPr lang="en-US" altLang="zh-TW" sz="2000" b="0" i="1" smtClean="0">
                                      <a:solidFill>
                                        <a:schemeClr val="tx1"/>
                                      </a:solidFill>
                                      <a:latin typeface="Cambria Math" panose="02040503050406030204" pitchFamily="18" charset="0"/>
                                    </a:rPr>
                                    <m:t>𝐸𝑇</m:t>
                                  </m:r>
                                </m:e>
                                <m:sub>
                                  <m:d>
                                    <m:dPr>
                                      <m:ctrlPr>
                                        <a:rPr lang="zh-TW" altLang="en-US" sz="2000" i="1">
                                          <a:solidFill>
                                            <a:schemeClr val="tx1"/>
                                          </a:solidFill>
                                          <a:latin typeface="Cambria Math" panose="02040503050406030204" pitchFamily="18" charset="0"/>
                                        </a:rPr>
                                      </m:ctrlPr>
                                    </m:dPr>
                                    <m:e>
                                      <m:r>
                                        <a:rPr lang="zh-TW" altLang="en-US" sz="2000" i="1">
                                          <a:solidFill>
                                            <a:schemeClr val="tx1"/>
                                          </a:solidFill>
                                          <a:latin typeface="Cambria Math" panose="02040503050406030204" pitchFamily="18" charset="0"/>
                                        </a:rPr>
                                        <m:t>𝑎𝑑𝑗𝑢𝑠𝑡𝑒𝑑</m:t>
                                      </m:r>
                                    </m:e>
                                  </m:d>
                                </m:sub>
                              </m:sSub>
                              <m:r>
                                <a:rPr lang="zh-TW" altLang="en-US" sz="2000" i="0">
                                  <a:solidFill>
                                    <a:schemeClr val="tx1"/>
                                  </a:solidFill>
                                  <a:latin typeface="Cambria Math" panose="02040503050406030204" pitchFamily="18" charset="0"/>
                                </a:rPr>
                                <m:t>−</m:t>
                              </m:r>
                              <m:sSub>
                                <m:sSubPr>
                                  <m:ctrlPr>
                                    <a:rPr lang="zh-TW" altLang="en-US" sz="2000" i="1">
                                      <a:solidFill>
                                        <a:schemeClr val="tx1"/>
                                      </a:solidFill>
                                      <a:latin typeface="Cambria Math" panose="02040503050406030204" pitchFamily="18" charset="0"/>
                                    </a:rPr>
                                  </m:ctrlPr>
                                </m:sSubPr>
                                <m:e>
                                  <m:r>
                                    <a:rPr lang="en-US" altLang="zh-TW" sz="2000" b="0" i="1" smtClean="0">
                                      <a:solidFill>
                                        <a:schemeClr val="tx1"/>
                                      </a:solidFill>
                                      <a:latin typeface="Cambria Math" panose="02040503050406030204" pitchFamily="18" charset="0"/>
                                    </a:rPr>
                                    <m:t>𝐸𝑇</m:t>
                                  </m:r>
                                </m:e>
                                <m:sub>
                                  <m:d>
                                    <m:dPr>
                                      <m:ctrlPr>
                                        <a:rPr lang="zh-TW" altLang="en-US" sz="2000" i="1">
                                          <a:solidFill>
                                            <a:schemeClr val="tx1"/>
                                          </a:solidFill>
                                          <a:latin typeface="Cambria Math" panose="02040503050406030204" pitchFamily="18" charset="0"/>
                                        </a:rPr>
                                      </m:ctrlPr>
                                    </m:dPr>
                                    <m:e>
                                      <m:r>
                                        <a:rPr lang="zh-TW" altLang="en-US" sz="2000" i="1">
                                          <a:solidFill>
                                            <a:schemeClr val="tx1"/>
                                          </a:solidFill>
                                          <a:latin typeface="Cambria Math" panose="02040503050406030204" pitchFamily="18" charset="0"/>
                                        </a:rPr>
                                        <m:t>𝑜𝑟𝑖𝑔𝑖𝑛𝑎𝑙</m:t>
                                      </m:r>
                                    </m:e>
                                  </m:d>
                                </m:sub>
                              </m:sSub>
                            </m:num>
                            <m:den>
                              <m:sSub>
                                <m:sSubPr>
                                  <m:ctrlPr>
                                    <a:rPr lang="zh-TW" altLang="en-US" sz="2000" i="1">
                                      <a:solidFill>
                                        <a:schemeClr val="tx1"/>
                                      </a:solidFill>
                                      <a:latin typeface="Cambria Math" panose="02040503050406030204" pitchFamily="18" charset="0"/>
                                    </a:rPr>
                                  </m:ctrlPr>
                                </m:sSubPr>
                                <m:e>
                                  <m:r>
                                    <a:rPr lang="en-US" altLang="zh-TW" sz="2000" b="0" i="1" smtClean="0">
                                      <a:solidFill>
                                        <a:schemeClr val="tx1"/>
                                      </a:solidFill>
                                      <a:latin typeface="Cambria Math" panose="02040503050406030204" pitchFamily="18" charset="0"/>
                                    </a:rPr>
                                    <m:t>𝐸𝑇</m:t>
                                  </m:r>
                                </m:e>
                                <m:sub>
                                  <m:d>
                                    <m:dPr>
                                      <m:ctrlPr>
                                        <a:rPr lang="zh-TW" altLang="en-US" sz="2000" i="1">
                                          <a:solidFill>
                                            <a:schemeClr val="tx1"/>
                                          </a:solidFill>
                                          <a:latin typeface="Cambria Math" panose="02040503050406030204" pitchFamily="18" charset="0"/>
                                        </a:rPr>
                                      </m:ctrlPr>
                                    </m:dPr>
                                    <m:e>
                                      <m:r>
                                        <a:rPr lang="zh-TW" altLang="en-US" sz="2000" i="1">
                                          <a:solidFill>
                                            <a:schemeClr val="tx1"/>
                                          </a:solidFill>
                                          <a:latin typeface="Cambria Math" panose="02040503050406030204" pitchFamily="18" charset="0"/>
                                        </a:rPr>
                                        <m:t>𝑜𝑟𝑖𝑔𝑖𝑛𝑎𝑙</m:t>
                                      </m:r>
                                    </m:e>
                                  </m:d>
                                </m:sub>
                              </m:sSub>
                            </m:den>
                          </m:f>
                          <m:r>
                            <a:rPr lang="zh-TW" altLang="en-US" sz="2000" i="0">
                              <a:solidFill>
                                <a:schemeClr val="tx1"/>
                              </a:solidFill>
                              <a:latin typeface="Cambria Math" panose="02040503050406030204" pitchFamily="18" charset="0"/>
                            </a:rPr>
                            <m:t>%</m:t>
                          </m:r>
                        </m:num>
                        <m:den>
                          <m:r>
                            <a:rPr lang="zh-TW" altLang="en-US" sz="2000" i="1">
                              <a:solidFill>
                                <a:schemeClr val="tx1"/>
                              </a:solidFill>
                              <a:latin typeface="Cambria Math" panose="02040503050406030204" pitchFamily="18" charset="0"/>
                            </a:rPr>
                            <m:t>𝐼𝑉</m:t>
                          </m:r>
                          <m:r>
                            <a:rPr lang="zh-TW" altLang="en-US" sz="2000" i="0">
                              <a:solidFill>
                                <a:schemeClr val="tx1"/>
                              </a:solidFill>
                              <a:latin typeface="Cambria Math" panose="02040503050406030204" pitchFamily="18" charset="0"/>
                            </a:rPr>
                            <m:t> </m:t>
                          </m:r>
                          <m:r>
                            <a:rPr lang="zh-TW" altLang="en-US" sz="2000" i="1">
                              <a:solidFill>
                                <a:schemeClr val="tx1"/>
                              </a:solidFill>
                              <a:latin typeface="Cambria Math" panose="02040503050406030204" pitchFamily="18" charset="0"/>
                            </a:rPr>
                            <m:t>𝑐h𝑎𝑛𝑔𝑒</m:t>
                          </m:r>
                          <m:r>
                            <a:rPr lang="zh-TW" altLang="en-US" sz="2000" i="0">
                              <a:solidFill>
                                <a:schemeClr val="tx1"/>
                              </a:solidFill>
                              <a:latin typeface="Cambria Math" panose="02040503050406030204" pitchFamily="18" charset="0"/>
                            </a:rPr>
                            <m:t> </m:t>
                          </m:r>
                          <m:r>
                            <a:rPr lang="zh-TW" altLang="en-US" sz="2000" i="1">
                              <a:solidFill>
                                <a:schemeClr val="tx1"/>
                              </a:solidFill>
                              <a:latin typeface="Cambria Math" panose="02040503050406030204" pitchFamily="18" charset="0"/>
                            </a:rPr>
                            <m:t>𝑟𝑎𝑡𝑒</m:t>
                          </m:r>
                          <m:r>
                            <a:rPr lang="en-US" altLang="zh-TW" sz="2000" i="1">
                              <a:solidFill>
                                <a:schemeClr val="tx1"/>
                              </a:solidFill>
                              <a:latin typeface="Cambria Math" panose="02040503050406030204" pitchFamily="18" charset="0"/>
                            </a:rPr>
                            <m:t>(</m:t>
                          </m:r>
                          <m:r>
                            <a:rPr lang="en-US" altLang="zh-TW" sz="2000" i="1">
                              <a:solidFill>
                                <a:schemeClr val="tx1"/>
                              </a:solidFill>
                              <a:latin typeface="Cambria Math" panose="02040503050406030204" pitchFamily="18" charset="0"/>
                            </a:rPr>
                            <m:t>𝑖</m:t>
                          </m:r>
                          <m:r>
                            <a:rPr lang="en-US" altLang="zh-TW" sz="2000" i="1">
                              <a:solidFill>
                                <a:schemeClr val="tx1"/>
                              </a:solidFill>
                              <a:latin typeface="Cambria Math" panose="02040503050406030204" pitchFamily="18" charset="0"/>
                            </a:rPr>
                            <m:t>.</m:t>
                          </m:r>
                          <m:r>
                            <a:rPr lang="en-US" altLang="zh-TW" sz="2000" i="1">
                              <a:solidFill>
                                <a:schemeClr val="tx1"/>
                              </a:solidFill>
                              <a:latin typeface="Cambria Math" panose="02040503050406030204" pitchFamily="18" charset="0"/>
                            </a:rPr>
                            <m:t>𝑒</m:t>
                          </m:r>
                          <m:r>
                            <a:rPr lang="en-US" altLang="zh-TW" sz="2000" i="1">
                              <a:solidFill>
                                <a:schemeClr val="tx1"/>
                              </a:solidFill>
                              <a:latin typeface="Cambria Math" panose="02040503050406030204" pitchFamily="18" charset="0"/>
                            </a:rPr>
                            <m:t>.,+</m:t>
                          </m:r>
                          <m:r>
                            <a:rPr lang="en-US" altLang="zh-TW" sz="2000">
                              <a:solidFill>
                                <a:schemeClr val="tx1"/>
                              </a:solidFill>
                              <a:latin typeface="Cambria Math" panose="02040503050406030204" pitchFamily="18" charset="0"/>
                            </a:rPr>
                            <m:t>1% </m:t>
                          </m:r>
                          <m:r>
                            <m:rPr>
                              <m:sty m:val="p"/>
                            </m:rPr>
                            <a:rPr lang="en-US" altLang="zh-TW" sz="2000">
                              <a:solidFill>
                                <a:schemeClr val="tx1"/>
                              </a:solidFill>
                              <a:latin typeface="Cambria Math" panose="02040503050406030204" pitchFamily="18" charset="0"/>
                            </a:rPr>
                            <m:t>or</m:t>
                          </m:r>
                          <m:r>
                            <a:rPr lang="en-US" altLang="zh-TW" sz="2000">
                              <a:solidFill>
                                <a:schemeClr val="tx1"/>
                              </a:solidFill>
                              <a:latin typeface="Cambria Math" panose="02040503050406030204" pitchFamily="18" charset="0"/>
                            </a:rPr>
                            <m:t> </m:t>
                          </m:r>
                          <m:r>
                            <a:rPr lang="en-US" altLang="zh-TW" sz="2000" i="1">
                              <a:solidFill>
                                <a:schemeClr val="tx1"/>
                              </a:solidFill>
                              <a:latin typeface="Cambria Math" panose="02040503050406030204" pitchFamily="18" charset="0"/>
                            </a:rPr>
                            <m:t>−</m:t>
                          </m:r>
                          <m:r>
                            <a:rPr lang="en-US" altLang="zh-TW" sz="2000">
                              <a:solidFill>
                                <a:schemeClr val="tx1"/>
                              </a:solidFill>
                              <a:latin typeface="Cambria Math" panose="02040503050406030204" pitchFamily="18" charset="0"/>
                            </a:rPr>
                            <m:t>1%)</m:t>
                          </m:r>
                        </m:den>
                      </m:f>
                      <m:r>
                        <a:rPr lang="zh-TW" altLang="en-US" sz="2000" i="0">
                          <a:solidFill>
                            <a:schemeClr val="tx1"/>
                          </a:solidFill>
                          <a:latin typeface="Cambria Math" panose="02040503050406030204" pitchFamily="18" charset="0"/>
                        </a:rPr>
                        <m:t>×100%</m:t>
                      </m:r>
                    </m:oMath>
                  </m:oMathPara>
                </a14:m>
                <a:endParaRPr lang="zh-TW" altLang="en-US" sz="2000" dirty="0">
                  <a:solidFill>
                    <a:schemeClr val="tx1"/>
                  </a:solidFill>
                  <a:latin typeface="Calibri" panose="020F0502020204030204" pitchFamily="34" charset="0"/>
                  <a:cs typeface="Calibri" panose="020F0502020204030204" pitchFamily="34" charset="0"/>
                </a:endParaRPr>
              </a:p>
            </p:txBody>
          </p:sp>
        </mc:Choice>
        <mc:Fallback xmlns="">
          <p:sp>
            <p:nvSpPr>
              <p:cNvPr id="3" name="文字方塊 2">
                <a:extLst>
                  <a:ext uri="{FF2B5EF4-FFF2-40B4-BE49-F238E27FC236}">
                    <a16:creationId xmlns:a16="http://schemas.microsoft.com/office/drawing/2014/main" id="{FA34503D-6A23-06DB-DAE4-A87328CF5691}"/>
                  </a:ext>
                </a:extLst>
              </p:cNvPr>
              <p:cNvSpPr txBox="1">
                <a:spLocks noRot="1" noChangeAspect="1" noMove="1" noResize="1" noEditPoints="1" noAdjustHandles="1" noChangeArrowheads="1" noChangeShapeType="1" noTextEdit="1"/>
              </p:cNvSpPr>
              <p:nvPr/>
            </p:nvSpPr>
            <p:spPr>
              <a:xfrm>
                <a:off x="284478" y="2007718"/>
                <a:ext cx="7462522" cy="1079783"/>
              </a:xfrm>
              <a:prstGeom prst="rect">
                <a:avLst/>
              </a:prstGeom>
              <a:blipFill>
                <a:blip r:embed="rId3"/>
                <a:stretch>
                  <a:fillRect/>
                </a:stretch>
              </a:blipFill>
            </p:spPr>
            <p:txBody>
              <a:bodyPr/>
              <a:lstStyle/>
              <a:p>
                <a:r>
                  <a:rPr lang="zh-TW" altLang="en-US">
                    <a:noFill/>
                  </a:rPr>
                  <a:t> </a:t>
                </a:r>
              </a:p>
            </p:txBody>
          </p:sp>
        </mc:Fallback>
      </mc:AlternateContent>
      <p:sp>
        <p:nvSpPr>
          <p:cNvPr id="27" name="文字方塊 26">
            <a:extLst>
              <a:ext uri="{FF2B5EF4-FFF2-40B4-BE49-F238E27FC236}">
                <a16:creationId xmlns:a16="http://schemas.microsoft.com/office/drawing/2014/main" id="{3931686C-AA02-937E-1F38-BC4046C06B56}"/>
              </a:ext>
            </a:extLst>
          </p:cNvPr>
          <p:cNvSpPr txBox="1"/>
          <p:nvPr/>
        </p:nvSpPr>
        <p:spPr>
          <a:xfrm>
            <a:off x="9796778" y="2306966"/>
            <a:ext cx="1471034" cy="461665"/>
          </a:xfrm>
          <a:prstGeom prst="rect">
            <a:avLst/>
          </a:prstGeom>
          <a:noFill/>
        </p:spPr>
        <p:txBody>
          <a:bodyPr wrap="square">
            <a:spAutoFit/>
          </a:bodyPr>
          <a:lstStyle/>
          <a:p>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Formula 1</a:t>
            </a:r>
            <a:endParaRPr lang="zh-TW" altLang="en-US" sz="2400" dirty="0">
              <a:latin typeface="Calibri" panose="020F0502020204030204" pitchFamily="34" charset="0"/>
              <a:ea typeface="微軟正黑體" panose="020B0604030504040204" pitchFamily="34" charset="-120"/>
              <a:cs typeface="Calibri" panose="020F0502020204030204" pitchFamily="34" charset="0"/>
            </a:endParaRPr>
          </a:p>
        </p:txBody>
      </p:sp>
      <p:sp>
        <p:nvSpPr>
          <p:cNvPr id="28" name="矩形 27">
            <a:extLst>
              <a:ext uri="{FF2B5EF4-FFF2-40B4-BE49-F238E27FC236}">
                <a16:creationId xmlns:a16="http://schemas.microsoft.com/office/drawing/2014/main" id="{13A2E248-B759-B8BC-8ABF-B75D406E6D4D}"/>
              </a:ext>
            </a:extLst>
          </p:cNvPr>
          <p:cNvSpPr/>
          <p:nvPr/>
        </p:nvSpPr>
        <p:spPr>
          <a:xfrm>
            <a:off x="3720384" y="3428997"/>
            <a:ext cx="264160" cy="24329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cxnSp>
        <p:nvCxnSpPr>
          <p:cNvPr id="30" name="直線單箭頭接點 29">
            <a:extLst>
              <a:ext uri="{FF2B5EF4-FFF2-40B4-BE49-F238E27FC236}">
                <a16:creationId xmlns:a16="http://schemas.microsoft.com/office/drawing/2014/main" id="{A442B8EF-A538-AD01-06B5-E8C1B834A15B}"/>
              </a:ext>
            </a:extLst>
          </p:cNvPr>
          <p:cNvCxnSpPr>
            <a:cxnSpLocks/>
          </p:cNvCxnSpPr>
          <p:nvPr/>
        </p:nvCxnSpPr>
        <p:spPr>
          <a:xfrm>
            <a:off x="3984544" y="3545295"/>
            <a:ext cx="125439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文字方塊 33">
            <a:extLst>
              <a:ext uri="{FF2B5EF4-FFF2-40B4-BE49-F238E27FC236}">
                <a16:creationId xmlns:a16="http://schemas.microsoft.com/office/drawing/2014/main" id="{68857287-40D7-4CA1-76EA-D4E41407C6FB}"/>
              </a:ext>
            </a:extLst>
          </p:cNvPr>
          <p:cNvSpPr txBox="1"/>
          <p:nvPr/>
        </p:nvSpPr>
        <p:spPr>
          <a:xfrm>
            <a:off x="5384180" y="3315640"/>
            <a:ext cx="6807820" cy="3785652"/>
          </a:xfrm>
          <a:prstGeom prst="rect">
            <a:avLst/>
          </a:prstGeom>
          <a:noFill/>
        </p:spPr>
        <p:txBody>
          <a:bodyPr wrap="square">
            <a:spAutoFit/>
          </a:bodyPr>
          <a:lstStyle/>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Adjusted VPD by a small percentage (e.g., ±1%) and predicted how ET would respond.</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Result:  the rate of ET change relative to the rate of change in the VPD (ET sensitivity to VPD). </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Positive value: ET increase when VPD increase</a:t>
            </a:r>
          </a:p>
          <a:p>
            <a:pPr marL="342900" indent="-34290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Negative value: ET decrease when VPD increase</a:t>
            </a:r>
          </a:p>
          <a:p>
            <a:endParaRPr lang="en-US" altLang="zh-TW" sz="2400" dirty="0">
              <a:latin typeface="Calibri" panose="020F0502020204030204" pitchFamily="34" charset="0"/>
              <a:ea typeface="Calibri" panose="020F0502020204030204" pitchFamily="34" charset="0"/>
              <a:cs typeface="Calibri" panose="020F0502020204030204" pitchFamily="34" charset="0"/>
            </a:endParaRPr>
          </a:p>
        </p:txBody>
      </p:sp>
      <p:sp>
        <p:nvSpPr>
          <p:cNvPr id="36" name="文字方塊 35">
            <a:extLst>
              <a:ext uri="{FF2B5EF4-FFF2-40B4-BE49-F238E27FC236}">
                <a16:creationId xmlns:a16="http://schemas.microsoft.com/office/drawing/2014/main" id="{BB118C03-299B-054A-3D36-69F94FB60655}"/>
              </a:ext>
            </a:extLst>
          </p:cNvPr>
          <p:cNvSpPr txBox="1"/>
          <p:nvPr/>
        </p:nvSpPr>
        <p:spPr>
          <a:xfrm>
            <a:off x="4034890" y="3523452"/>
            <a:ext cx="1276311" cy="461665"/>
          </a:xfrm>
          <a:prstGeom prst="rect">
            <a:avLst/>
          </a:prstGeom>
          <a:noFill/>
        </p:spPr>
        <p:txBody>
          <a:bodyPr wrap="non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Example</a:t>
            </a:r>
            <a:endParaRPr lang="zh-TW" altLang="en-US" sz="2400" dirty="0">
              <a:latin typeface="Calibri" panose="020F0502020204030204" pitchFamily="34" charset="0"/>
              <a:cs typeface="Calibri" panose="020F0502020204030204" pitchFamily="34" charset="0"/>
            </a:endParaRPr>
          </a:p>
        </p:txBody>
      </p:sp>
      <p:cxnSp>
        <p:nvCxnSpPr>
          <p:cNvPr id="38" name="直線單箭頭接點 37">
            <a:extLst>
              <a:ext uri="{FF2B5EF4-FFF2-40B4-BE49-F238E27FC236}">
                <a16:creationId xmlns:a16="http://schemas.microsoft.com/office/drawing/2014/main" id="{C35109D8-A999-3824-1E54-5F9CFB61AFF9}"/>
              </a:ext>
            </a:extLst>
          </p:cNvPr>
          <p:cNvCxnSpPr/>
          <p:nvPr/>
        </p:nvCxnSpPr>
        <p:spPr>
          <a:xfrm>
            <a:off x="8719213" y="5348455"/>
            <a:ext cx="0" cy="501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文字方塊 3">
            <a:extLst>
              <a:ext uri="{FF2B5EF4-FFF2-40B4-BE49-F238E27FC236}">
                <a16:creationId xmlns:a16="http://schemas.microsoft.com/office/drawing/2014/main" id="{14EDA6C0-3DFB-E28C-D7AE-5414F23AF209}"/>
              </a:ext>
            </a:extLst>
          </p:cNvPr>
          <p:cNvSpPr txBox="1"/>
          <p:nvPr/>
        </p:nvSpPr>
        <p:spPr>
          <a:xfrm>
            <a:off x="284478" y="1054837"/>
            <a:ext cx="11750497"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The sensitivity of ET to environmental factors was calculated in each bin by formula 1 to </a:t>
            </a:r>
            <a:r>
              <a:rPr lang="en-US" altLang="zh-TW" sz="2400" dirty="0">
                <a:latin typeface="Calibri" panose="020F0502020204030204" pitchFamily="34" charset="0"/>
                <a:ea typeface="Calibri" panose="020F0502020204030204" pitchFamily="34" charset="0"/>
                <a:cs typeface="Calibri" panose="020F0502020204030204" pitchFamily="34" charset="0"/>
              </a:rPr>
              <a:t>understand how changes in environmental factors affect ET. </a:t>
            </a: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29" name="矩形 28">
            <a:extLst>
              <a:ext uri="{FF2B5EF4-FFF2-40B4-BE49-F238E27FC236}">
                <a16:creationId xmlns:a16="http://schemas.microsoft.com/office/drawing/2014/main" id="{7292A9F0-7830-24E6-8FE8-9CB23FE49E72}"/>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1" name="群組 30">
            <a:extLst>
              <a:ext uri="{FF2B5EF4-FFF2-40B4-BE49-F238E27FC236}">
                <a16:creationId xmlns:a16="http://schemas.microsoft.com/office/drawing/2014/main" id="{CA5E7367-35D7-3FA4-D952-C6D1B43622BB}"/>
              </a:ext>
            </a:extLst>
          </p:cNvPr>
          <p:cNvGrpSpPr/>
          <p:nvPr/>
        </p:nvGrpSpPr>
        <p:grpSpPr>
          <a:xfrm>
            <a:off x="285195" y="192691"/>
            <a:ext cx="823115" cy="801945"/>
            <a:chOff x="127000" y="192693"/>
            <a:chExt cx="1107996" cy="1079499"/>
          </a:xfrm>
        </p:grpSpPr>
        <p:sp>
          <p:nvSpPr>
            <p:cNvPr id="32" name="矩形 31">
              <a:extLst>
                <a:ext uri="{FF2B5EF4-FFF2-40B4-BE49-F238E27FC236}">
                  <a16:creationId xmlns:a16="http://schemas.microsoft.com/office/drawing/2014/main" id="{82E6D415-2B51-4181-9032-DFB86392AB8E}"/>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33" name="群組 32">
              <a:extLst>
                <a:ext uri="{FF2B5EF4-FFF2-40B4-BE49-F238E27FC236}">
                  <a16:creationId xmlns:a16="http://schemas.microsoft.com/office/drawing/2014/main" id="{88EBA845-4052-F90B-932C-E16A5D6B500B}"/>
                </a:ext>
              </a:extLst>
            </p:cNvPr>
            <p:cNvGrpSpPr/>
            <p:nvPr/>
          </p:nvGrpSpPr>
          <p:grpSpPr>
            <a:xfrm>
              <a:off x="292985" y="389071"/>
              <a:ext cx="776026" cy="686741"/>
              <a:chOff x="2643638" y="2864622"/>
              <a:chExt cx="2705858" cy="3386090"/>
            </a:xfrm>
            <a:solidFill>
              <a:schemeClr val="bg1"/>
            </a:solidFill>
          </p:grpSpPr>
          <p:sp>
            <p:nvSpPr>
              <p:cNvPr id="35" name="矩形 34">
                <a:extLst>
                  <a:ext uri="{FF2B5EF4-FFF2-40B4-BE49-F238E27FC236}">
                    <a16:creationId xmlns:a16="http://schemas.microsoft.com/office/drawing/2014/main" id="{936B5382-A65A-2FA1-4348-520BC0BD4550}"/>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7" name="等腰三角形 36">
                <a:extLst>
                  <a:ext uri="{FF2B5EF4-FFF2-40B4-BE49-F238E27FC236}">
                    <a16:creationId xmlns:a16="http://schemas.microsoft.com/office/drawing/2014/main" id="{7F3B5A9F-9D28-1240-DD3C-66F5B165CEAD}"/>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9" name="等腰三角形 38">
                <a:extLst>
                  <a:ext uri="{FF2B5EF4-FFF2-40B4-BE49-F238E27FC236}">
                    <a16:creationId xmlns:a16="http://schemas.microsoft.com/office/drawing/2014/main" id="{E3437A07-AFFA-C285-F233-2B480F211788}"/>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0" name="等腰三角形 39">
                <a:extLst>
                  <a:ext uri="{FF2B5EF4-FFF2-40B4-BE49-F238E27FC236}">
                    <a16:creationId xmlns:a16="http://schemas.microsoft.com/office/drawing/2014/main" id="{9FE4DEF2-B87D-40BD-581C-FAFC0F6AE75C}"/>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1" name="矩形 40">
                <a:extLst>
                  <a:ext uri="{FF2B5EF4-FFF2-40B4-BE49-F238E27FC236}">
                    <a16:creationId xmlns:a16="http://schemas.microsoft.com/office/drawing/2014/main" id="{AB700D90-1A2D-4406-5489-2C359D0E79A9}"/>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2" name="等腰三角形 41">
                <a:extLst>
                  <a:ext uri="{FF2B5EF4-FFF2-40B4-BE49-F238E27FC236}">
                    <a16:creationId xmlns:a16="http://schemas.microsoft.com/office/drawing/2014/main" id="{C7FE0134-C799-D1C6-1C86-5C164B7FA41F}"/>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3" name="等腰三角形 42">
                <a:extLst>
                  <a:ext uri="{FF2B5EF4-FFF2-40B4-BE49-F238E27FC236}">
                    <a16:creationId xmlns:a16="http://schemas.microsoft.com/office/drawing/2014/main" id="{A5CA3F55-E6DB-EFDB-00F6-CF75538FEBAE}"/>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44" name="等腰三角形 43">
                <a:extLst>
                  <a:ext uri="{FF2B5EF4-FFF2-40B4-BE49-F238E27FC236}">
                    <a16:creationId xmlns:a16="http://schemas.microsoft.com/office/drawing/2014/main" id="{A51B795B-29AA-C9C1-9C1A-2C80C387226C}"/>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45" name="矩形: 圓角 44">
            <a:extLst>
              <a:ext uri="{FF2B5EF4-FFF2-40B4-BE49-F238E27FC236}">
                <a16:creationId xmlns:a16="http://schemas.microsoft.com/office/drawing/2014/main" id="{0A1E44DB-29C6-F000-6FCA-4D1D055D1F65}"/>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6" name="矩形: 圓角 45">
            <a:extLst>
              <a:ext uri="{FF2B5EF4-FFF2-40B4-BE49-F238E27FC236}">
                <a16:creationId xmlns:a16="http://schemas.microsoft.com/office/drawing/2014/main" id="{38EE33B6-21DD-490D-E833-6653BCFE182F}"/>
              </a:ext>
            </a:extLst>
          </p:cNvPr>
          <p:cNvSpPr/>
          <p:nvPr/>
        </p:nvSpPr>
        <p:spPr>
          <a:xfrm>
            <a:off x="6240952" y="357688"/>
            <a:ext cx="84672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7" name="矩形: 圓角 46">
            <a:extLst>
              <a:ext uri="{FF2B5EF4-FFF2-40B4-BE49-F238E27FC236}">
                <a16:creationId xmlns:a16="http://schemas.microsoft.com/office/drawing/2014/main" id="{08F6ECCA-B57F-4854-C80F-E535196DF28A}"/>
              </a:ext>
            </a:extLst>
          </p:cNvPr>
          <p:cNvSpPr/>
          <p:nvPr/>
        </p:nvSpPr>
        <p:spPr>
          <a:xfrm>
            <a:off x="7155352" y="357688"/>
            <a:ext cx="211081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8" name="矩形: 圓角 47">
            <a:extLst>
              <a:ext uri="{FF2B5EF4-FFF2-40B4-BE49-F238E27FC236}">
                <a16:creationId xmlns:a16="http://schemas.microsoft.com/office/drawing/2014/main" id="{3BF6025F-3E95-9E1E-03F1-26B7BD6BBC72}"/>
              </a:ext>
            </a:extLst>
          </p:cNvPr>
          <p:cNvSpPr/>
          <p:nvPr/>
        </p:nvSpPr>
        <p:spPr>
          <a:xfrm>
            <a:off x="9333842" y="357688"/>
            <a:ext cx="2659799"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2" name="文字方塊 1">
            <a:extLst>
              <a:ext uri="{FF2B5EF4-FFF2-40B4-BE49-F238E27FC236}">
                <a16:creationId xmlns:a16="http://schemas.microsoft.com/office/drawing/2014/main" id="{C7406600-7E4D-C43A-7585-B8FC59FBD161}"/>
              </a:ext>
            </a:extLst>
          </p:cNvPr>
          <p:cNvSpPr txBox="1"/>
          <p:nvPr/>
        </p:nvSpPr>
        <p:spPr>
          <a:xfrm>
            <a:off x="11715750" y="6369803"/>
            <a:ext cx="431528" cy="369332"/>
          </a:xfrm>
          <a:prstGeom prst="rect">
            <a:avLst/>
          </a:prstGeom>
          <a:noFill/>
        </p:spPr>
        <p:txBody>
          <a:bodyPr wrap="none" rtlCol="0">
            <a:spAutoFit/>
          </a:bodyPr>
          <a:lstStyle/>
          <a:p>
            <a:r>
              <a:rPr lang="en-US" altLang="zh-TW" dirty="0"/>
              <a:t>12</a:t>
            </a:r>
            <a:endParaRPr lang="zh-TW" altLang="en-US" dirty="0"/>
          </a:p>
        </p:txBody>
      </p:sp>
    </p:spTree>
    <p:extLst>
      <p:ext uri="{BB962C8B-B14F-4D97-AF65-F5344CB8AC3E}">
        <p14:creationId xmlns:p14="http://schemas.microsoft.com/office/powerpoint/2010/main" val="269791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E90A-CF1E-7095-97B5-F086B17B5C51}"/>
            </a:ext>
          </a:extLst>
        </p:cNvPr>
        <p:cNvGrpSpPr/>
        <p:nvPr/>
      </p:nvGrpSpPr>
      <p:grpSpPr>
        <a:xfrm>
          <a:off x="0" y="0"/>
          <a:ext cx="0" cy="0"/>
          <a:chOff x="0" y="0"/>
          <a:chExt cx="0" cy="0"/>
        </a:xfrm>
      </p:grpSpPr>
      <p:sp>
        <p:nvSpPr>
          <p:cNvPr id="4" name="文字方塊 3">
            <a:extLst>
              <a:ext uri="{FF2B5EF4-FFF2-40B4-BE49-F238E27FC236}">
                <a16:creationId xmlns:a16="http://schemas.microsoft.com/office/drawing/2014/main" id="{D3B3A5E5-3085-595C-43DF-BA1F2F396D86}"/>
              </a:ext>
            </a:extLst>
          </p:cNvPr>
          <p:cNvSpPr txBox="1"/>
          <p:nvPr/>
        </p:nvSpPr>
        <p:spPr>
          <a:xfrm>
            <a:off x="285195" y="1198963"/>
            <a:ext cx="11750497"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400" dirty="0">
                <a:latin typeface="Calibri" panose="020F0502020204030204" pitchFamily="34" charset="0"/>
                <a:ea typeface="Calibri" panose="020F0502020204030204" pitchFamily="34" charset="0"/>
                <a:cs typeface="Calibri" panose="020F0502020204030204" pitchFamily="34" charset="0"/>
              </a:rPr>
              <a:t>The following figure provides a summary of the data analysis process.</a:t>
            </a:r>
            <a:endParaRPr lang="en-US" altLang="zh-TW" sz="24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9" name="矩形 28">
            <a:extLst>
              <a:ext uri="{FF2B5EF4-FFF2-40B4-BE49-F238E27FC236}">
                <a16:creationId xmlns:a16="http://schemas.microsoft.com/office/drawing/2014/main" id="{F49C25F7-0869-20BA-81D8-C599FBBDC77D}"/>
              </a:ext>
            </a:extLst>
          </p:cNvPr>
          <p:cNvSpPr/>
          <p:nvPr/>
        </p:nvSpPr>
        <p:spPr>
          <a:xfrm>
            <a:off x="1107980" y="192691"/>
            <a:ext cx="10948240"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Methodologies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1" name="群組 30">
            <a:extLst>
              <a:ext uri="{FF2B5EF4-FFF2-40B4-BE49-F238E27FC236}">
                <a16:creationId xmlns:a16="http://schemas.microsoft.com/office/drawing/2014/main" id="{3FA863A0-B95C-4D02-06B6-E9313CAFBE27}"/>
              </a:ext>
            </a:extLst>
          </p:cNvPr>
          <p:cNvGrpSpPr/>
          <p:nvPr/>
        </p:nvGrpSpPr>
        <p:grpSpPr>
          <a:xfrm>
            <a:off x="285195" y="192691"/>
            <a:ext cx="823115" cy="801945"/>
            <a:chOff x="127000" y="192693"/>
            <a:chExt cx="1107996" cy="1079499"/>
          </a:xfrm>
        </p:grpSpPr>
        <p:sp>
          <p:nvSpPr>
            <p:cNvPr id="32" name="矩形 31">
              <a:extLst>
                <a:ext uri="{FF2B5EF4-FFF2-40B4-BE49-F238E27FC236}">
                  <a16:creationId xmlns:a16="http://schemas.microsoft.com/office/drawing/2014/main" id="{FA110344-EA9E-A243-2DE5-D2FE13995413}"/>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33" name="群組 32">
              <a:extLst>
                <a:ext uri="{FF2B5EF4-FFF2-40B4-BE49-F238E27FC236}">
                  <a16:creationId xmlns:a16="http://schemas.microsoft.com/office/drawing/2014/main" id="{CBBEB4B1-0621-57FB-C0D8-AFB82B179065}"/>
                </a:ext>
              </a:extLst>
            </p:cNvPr>
            <p:cNvGrpSpPr/>
            <p:nvPr/>
          </p:nvGrpSpPr>
          <p:grpSpPr>
            <a:xfrm>
              <a:off x="292985" y="389071"/>
              <a:ext cx="776026" cy="686741"/>
              <a:chOff x="2643638" y="2864622"/>
              <a:chExt cx="2705858" cy="3386090"/>
            </a:xfrm>
            <a:solidFill>
              <a:schemeClr val="bg1"/>
            </a:solidFill>
          </p:grpSpPr>
          <p:sp>
            <p:nvSpPr>
              <p:cNvPr id="35" name="矩形 34">
                <a:extLst>
                  <a:ext uri="{FF2B5EF4-FFF2-40B4-BE49-F238E27FC236}">
                    <a16:creationId xmlns:a16="http://schemas.microsoft.com/office/drawing/2014/main" id="{21BCD4BB-38D3-438F-07EC-DD766EAB0B9B}"/>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7" name="等腰三角形 36">
                <a:extLst>
                  <a:ext uri="{FF2B5EF4-FFF2-40B4-BE49-F238E27FC236}">
                    <a16:creationId xmlns:a16="http://schemas.microsoft.com/office/drawing/2014/main" id="{1A6F2FDC-8115-0BC7-50C7-0C0640E9104D}"/>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9" name="等腰三角形 38">
                <a:extLst>
                  <a:ext uri="{FF2B5EF4-FFF2-40B4-BE49-F238E27FC236}">
                    <a16:creationId xmlns:a16="http://schemas.microsoft.com/office/drawing/2014/main" id="{E39E6CF1-5864-71B9-5C49-4CBAE16C2A13}"/>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0" name="等腰三角形 39">
                <a:extLst>
                  <a:ext uri="{FF2B5EF4-FFF2-40B4-BE49-F238E27FC236}">
                    <a16:creationId xmlns:a16="http://schemas.microsoft.com/office/drawing/2014/main" id="{01CC00DB-FF3E-DD86-4AA3-B0D3B7650EE8}"/>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1" name="矩形 40">
                <a:extLst>
                  <a:ext uri="{FF2B5EF4-FFF2-40B4-BE49-F238E27FC236}">
                    <a16:creationId xmlns:a16="http://schemas.microsoft.com/office/drawing/2014/main" id="{5F668DD1-5332-8055-16E2-119655C551AC}"/>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2" name="等腰三角形 41">
                <a:extLst>
                  <a:ext uri="{FF2B5EF4-FFF2-40B4-BE49-F238E27FC236}">
                    <a16:creationId xmlns:a16="http://schemas.microsoft.com/office/drawing/2014/main" id="{4C003CCB-F6C6-5A68-EDCB-1EAFC460E5E8}"/>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3" name="等腰三角形 42">
                <a:extLst>
                  <a:ext uri="{FF2B5EF4-FFF2-40B4-BE49-F238E27FC236}">
                    <a16:creationId xmlns:a16="http://schemas.microsoft.com/office/drawing/2014/main" id="{9FF55058-6A20-5FB7-055F-4CC84ABD29C6}"/>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44" name="等腰三角形 43">
                <a:extLst>
                  <a:ext uri="{FF2B5EF4-FFF2-40B4-BE49-F238E27FC236}">
                    <a16:creationId xmlns:a16="http://schemas.microsoft.com/office/drawing/2014/main" id="{8F0F45B0-824C-4F88-1E54-4A3A8A8E776F}"/>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45" name="矩形: 圓角 44">
            <a:extLst>
              <a:ext uri="{FF2B5EF4-FFF2-40B4-BE49-F238E27FC236}">
                <a16:creationId xmlns:a16="http://schemas.microsoft.com/office/drawing/2014/main" id="{1F5B792E-A184-0B79-1E89-3D9F374236A7}"/>
              </a:ext>
            </a:extLst>
          </p:cNvPr>
          <p:cNvSpPr/>
          <p:nvPr/>
        </p:nvSpPr>
        <p:spPr>
          <a:xfrm>
            <a:off x="4545996" y="348113"/>
            <a:ext cx="1627281"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Study area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6" name="矩形: 圓角 45">
            <a:extLst>
              <a:ext uri="{FF2B5EF4-FFF2-40B4-BE49-F238E27FC236}">
                <a16:creationId xmlns:a16="http://schemas.microsoft.com/office/drawing/2014/main" id="{B0E909B7-5E78-F682-439C-1F129B7971DC}"/>
              </a:ext>
            </a:extLst>
          </p:cNvPr>
          <p:cNvSpPr/>
          <p:nvPr/>
        </p:nvSpPr>
        <p:spPr>
          <a:xfrm>
            <a:off x="6240952" y="357688"/>
            <a:ext cx="84672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Data</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7" name="矩形: 圓角 46">
            <a:extLst>
              <a:ext uri="{FF2B5EF4-FFF2-40B4-BE49-F238E27FC236}">
                <a16:creationId xmlns:a16="http://schemas.microsoft.com/office/drawing/2014/main" id="{F3F8C5BE-2F89-B799-968E-E862256DB22F}"/>
              </a:ext>
            </a:extLst>
          </p:cNvPr>
          <p:cNvSpPr/>
          <p:nvPr/>
        </p:nvSpPr>
        <p:spPr>
          <a:xfrm>
            <a:off x="7155352" y="357688"/>
            <a:ext cx="2110815" cy="52139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ANN modeling</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48" name="矩形: 圓角 47">
            <a:extLst>
              <a:ext uri="{FF2B5EF4-FFF2-40B4-BE49-F238E27FC236}">
                <a16:creationId xmlns:a16="http://schemas.microsoft.com/office/drawing/2014/main" id="{A2CD05CE-55C2-8585-21A9-A60264B37E51}"/>
              </a:ext>
            </a:extLst>
          </p:cNvPr>
          <p:cNvSpPr/>
          <p:nvPr/>
        </p:nvSpPr>
        <p:spPr>
          <a:xfrm>
            <a:off x="9333842" y="357688"/>
            <a:ext cx="2659799"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effectLst/>
                <a:latin typeface="Calibri" panose="020F0502020204030204" pitchFamily="34" charset="0"/>
                <a:ea typeface="Calibri" panose="020F0502020204030204" pitchFamily="34" charset="0"/>
                <a:cs typeface="Calibri" panose="020F0502020204030204" pitchFamily="34" charset="0"/>
              </a:rPr>
              <a:t>Sensitivity analysis</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graphicFrame>
        <p:nvGraphicFramePr>
          <p:cNvPr id="2" name="資料庫圖表 1">
            <a:extLst>
              <a:ext uri="{FF2B5EF4-FFF2-40B4-BE49-F238E27FC236}">
                <a16:creationId xmlns:a16="http://schemas.microsoft.com/office/drawing/2014/main" id="{B0B16F38-65A0-C629-CB48-1C75E88E2924}"/>
              </a:ext>
            </a:extLst>
          </p:cNvPr>
          <p:cNvGraphicFramePr/>
          <p:nvPr>
            <p:extLst>
              <p:ext uri="{D42A27DB-BD31-4B8C-83A1-F6EECF244321}">
                <p14:modId xmlns:p14="http://schemas.microsoft.com/office/powerpoint/2010/main" val="4154731408"/>
              </p:ext>
            </p:extLst>
          </p:nvPr>
        </p:nvGraphicFramePr>
        <p:xfrm>
          <a:off x="285194" y="2097128"/>
          <a:ext cx="11621611" cy="4110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字方塊 2">
            <a:extLst>
              <a:ext uri="{FF2B5EF4-FFF2-40B4-BE49-F238E27FC236}">
                <a16:creationId xmlns:a16="http://schemas.microsoft.com/office/drawing/2014/main" id="{5C465622-587A-7643-CDF2-C7A921E6782E}"/>
              </a:ext>
            </a:extLst>
          </p:cNvPr>
          <p:cNvSpPr txBox="1"/>
          <p:nvPr/>
        </p:nvSpPr>
        <p:spPr>
          <a:xfrm>
            <a:off x="11715750" y="6369803"/>
            <a:ext cx="431528" cy="369332"/>
          </a:xfrm>
          <a:prstGeom prst="rect">
            <a:avLst/>
          </a:prstGeom>
          <a:noFill/>
        </p:spPr>
        <p:txBody>
          <a:bodyPr wrap="none" rtlCol="0">
            <a:spAutoFit/>
          </a:bodyPr>
          <a:lstStyle/>
          <a:p>
            <a:r>
              <a:rPr lang="en-US" altLang="zh-TW" dirty="0"/>
              <a:t>13</a:t>
            </a:r>
            <a:endParaRPr lang="zh-TW" altLang="en-US" dirty="0"/>
          </a:p>
        </p:txBody>
      </p:sp>
    </p:spTree>
    <p:extLst>
      <p:ext uri="{BB962C8B-B14F-4D97-AF65-F5344CB8AC3E}">
        <p14:creationId xmlns:p14="http://schemas.microsoft.com/office/powerpoint/2010/main" val="541441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9BB67-0E09-CECA-0596-5050450DA2E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5E2DD89-968A-1F6F-9E15-357DE592D7CE}"/>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5E348419-72C1-EC35-1340-2F4578818301}"/>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C8011286-9E39-9B45-D682-C50DC95B112E}"/>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9" name="群組 18">
              <a:extLst>
                <a:ext uri="{FF2B5EF4-FFF2-40B4-BE49-F238E27FC236}">
                  <a16:creationId xmlns:a16="http://schemas.microsoft.com/office/drawing/2014/main" id="{5EFAF6C5-F9C9-71D9-FDB1-81F27B5DE3FB}"/>
                </a:ext>
              </a:extLst>
            </p:cNvPr>
            <p:cNvGrpSpPr/>
            <p:nvPr/>
          </p:nvGrpSpPr>
          <p:grpSpPr>
            <a:xfrm>
              <a:off x="292985" y="389071"/>
              <a:ext cx="776026" cy="686741"/>
              <a:chOff x="2643638" y="2864622"/>
              <a:chExt cx="2705858" cy="3386090"/>
            </a:xfrm>
            <a:solidFill>
              <a:schemeClr val="bg1"/>
            </a:solidFill>
          </p:grpSpPr>
          <p:sp>
            <p:nvSpPr>
              <p:cNvPr id="20" name="矩形 19">
                <a:extLst>
                  <a:ext uri="{FF2B5EF4-FFF2-40B4-BE49-F238E27FC236}">
                    <a16:creationId xmlns:a16="http://schemas.microsoft.com/office/drawing/2014/main" id="{E6ABAF06-D5E0-35F9-F1F6-D2C3467A2DBF}"/>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1" name="等腰三角形 20">
                <a:extLst>
                  <a:ext uri="{FF2B5EF4-FFF2-40B4-BE49-F238E27FC236}">
                    <a16:creationId xmlns:a16="http://schemas.microsoft.com/office/drawing/2014/main" id="{32977880-7CE1-DE6B-832B-BC084F569FAF}"/>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306359BA-F0EA-1352-0802-5D683B7650D6}"/>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D4F7C260-05CA-2523-2C26-0F71E45CBA5D}"/>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矩形 24">
                <a:extLst>
                  <a:ext uri="{FF2B5EF4-FFF2-40B4-BE49-F238E27FC236}">
                    <a16:creationId xmlns:a16="http://schemas.microsoft.com/office/drawing/2014/main" id="{F1B9D638-D36D-8491-1896-9DB2CD0E24EF}"/>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等腰三角形 25">
                <a:extLst>
                  <a:ext uri="{FF2B5EF4-FFF2-40B4-BE49-F238E27FC236}">
                    <a16:creationId xmlns:a16="http://schemas.microsoft.com/office/drawing/2014/main" id="{16542D6F-FE1E-9D54-0037-AF8DA67EA5ED}"/>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C6AC3900-6202-C058-A67E-47028935042E}"/>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3AFB7413-04EE-3097-5A49-8112DD4AAC22}"/>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2" name="矩形: 圓角 31">
            <a:extLst>
              <a:ext uri="{FF2B5EF4-FFF2-40B4-BE49-F238E27FC236}">
                <a16:creationId xmlns:a16="http://schemas.microsoft.com/office/drawing/2014/main" id="{C2B0746A-000B-080E-92F4-F253C8DDC4CC}"/>
              </a:ext>
            </a:extLst>
          </p:cNvPr>
          <p:cNvSpPr/>
          <p:nvPr/>
        </p:nvSpPr>
        <p:spPr>
          <a:xfrm>
            <a:off x="7698259" y="332964"/>
            <a:ext cx="4208547"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ET &amp; Environmental condition</a:t>
            </a:r>
            <a:endParaRPr lang="zh-TW" altLang="en-US" sz="2400" dirty="0">
              <a:solidFill>
                <a:schemeClr val="bg1"/>
              </a:solidFill>
            </a:endParaRPr>
          </a:p>
        </p:txBody>
      </p:sp>
      <p:sp>
        <p:nvSpPr>
          <p:cNvPr id="5" name="文字方塊 4">
            <a:extLst>
              <a:ext uri="{FF2B5EF4-FFF2-40B4-BE49-F238E27FC236}">
                <a16:creationId xmlns:a16="http://schemas.microsoft.com/office/drawing/2014/main" id="{F516AB88-3306-A203-D455-B2AA32572843}"/>
              </a:ext>
            </a:extLst>
          </p:cNvPr>
          <p:cNvSpPr txBox="1"/>
          <p:nvPr/>
        </p:nvSpPr>
        <p:spPr>
          <a:xfrm>
            <a:off x="11715750" y="6369803"/>
            <a:ext cx="431528" cy="369332"/>
          </a:xfrm>
          <a:prstGeom prst="rect">
            <a:avLst/>
          </a:prstGeom>
          <a:noFill/>
        </p:spPr>
        <p:txBody>
          <a:bodyPr wrap="none" rtlCol="0">
            <a:spAutoFit/>
          </a:bodyPr>
          <a:lstStyle/>
          <a:p>
            <a:r>
              <a:rPr lang="en-US" altLang="zh-TW" dirty="0"/>
              <a:t>14</a:t>
            </a:r>
            <a:endParaRPr lang="zh-TW" altLang="en-US" dirty="0"/>
          </a:p>
        </p:txBody>
      </p:sp>
      <p:sp>
        <p:nvSpPr>
          <p:cNvPr id="7" name="文字方塊 6">
            <a:extLst>
              <a:ext uri="{FF2B5EF4-FFF2-40B4-BE49-F238E27FC236}">
                <a16:creationId xmlns:a16="http://schemas.microsoft.com/office/drawing/2014/main" id="{972C0E28-F8D6-C417-453A-6846F7FA39D8}"/>
              </a:ext>
            </a:extLst>
          </p:cNvPr>
          <p:cNvSpPr txBox="1"/>
          <p:nvPr/>
        </p:nvSpPr>
        <p:spPr>
          <a:xfrm>
            <a:off x="285194" y="928677"/>
            <a:ext cx="11767103" cy="169706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The annual mean </a:t>
            </a:r>
            <a:r>
              <a:rPr lang="en-US" altLang="zh-TW" sz="2400" dirty="0">
                <a:solidFill>
                  <a:srgbClr val="B45C03"/>
                </a:solidFill>
                <a:effectLst/>
                <a:latin typeface="Calibri" panose="020F0502020204030204" pitchFamily="34" charset="0"/>
                <a:ea typeface="Calibri" panose="020F0502020204030204" pitchFamily="34" charset="0"/>
                <a:cs typeface="Calibri" panose="020F0502020204030204" pitchFamily="34" charset="0"/>
              </a:rPr>
              <a:t>VPD</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and </a:t>
            </a:r>
            <a:r>
              <a:rPr lang="en-US" altLang="zh-TW" sz="2400" dirty="0">
                <a:solidFill>
                  <a:srgbClr val="054393"/>
                </a:solidFill>
                <a:effectLst/>
                <a:latin typeface="Calibri" panose="020F0502020204030204" pitchFamily="34" charset="0"/>
                <a:ea typeface="Calibri" panose="020F0502020204030204" pitchFamily="34" charset="0"/>
                <a:cs typeface="Calibri" panose="020F0502020204030204" pitchFamily="34" charset="0"/>
              </a:rPr>
              <a:t>T</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along with the annual total </a:t>
            </a:r>
            <a:r>
              <a:rPr lang="en-US" altLang="zh-TW" sz="2400" dirty="0">
                <a:solidFill>
                  <a:srgbClr val="116A11"/>
                </a:solidFill>
                <a:effectLst/>
                <a:latin typeface="Calibri" panose="020F0502020204030204" pitchFamily="34" charset="0"/>
                <a:ea typeface="Calibri" panose="020F0502020204030204" pitchFamily="34" charset="0"/>
                <a:cs typeface="Calibri" panose="020F0502020204030204" pitchFamily="34" charset="0"/>
              </a:rPr>
              <a:t>ET</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and </a:t>
            </a:r>
            <a:r>
              <a:rPr lang="en-US" altLang="zh-TW" sz="24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precipitation (P) </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distribution in the </a:t>
            </a:r>
            <a:r>
              <a:rPr lang="en-US" altLang="zh-TW" sz="2400" dirty="0" err="1">
                <a:effectLst/>
                <a:latin typeface="Calibri" panose="020F0502020204030204" pitchFamily="34" charset="0"/>
                <a:ea typeface="Calibri" panose="020F0502020204030204" pitchFamily="34" charset="0"/>
                <a:cs typeface="Calibri" panose="020F0502020204030204" pitchFamily="34" charset="0"/>
              </a:rPr>
              <a:t>Gaoping</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 River Basin from 1980 to 2021, are shown in the </a:t>
            </a:r>
            <a:r>
              <a:rPr lang="en-US" altLang="zh-TW" sz="2400" dirty="0">
                <a:latin typeface="Calibri" panose="020F0502020204030204" pitchFamily="34" charset="0"/>
                <a:ea typeface="Calibri" panose="020F0502020204030204" pitchFamily="34" charset="0"/>
                <a:cs typeface="Calibri" panose="020F0502020204030204" pitchFamily="34" charset="0"/>
              </a:rPr>
              <a:t>f</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igure. It can be noticed that VPD, T and ET all exhibit an increasing trend. </a:t>
            </a:r>
            <a:endParaRPr lang="zh-TW" altLang="en-US" sz="2400" dirty="0">
              <a:latin typeface="Calibri" panose="020F0502020204030204" pitchFamily="34" charset="0"/>
              <a:cs typeface="Calibri" panose="020F0502020204030204" pitchFamily="34" charset="0"/>
            </a:endParaRPr>
          </a:p>
        </p:txBody>
      </p:sp>
      <p:pic>
        <p:nvPicPr>
          <p:cNvPr id="13" name="圖片 12" descr="一張含有 螢幕擷取畫面, 文字, 圖表, 繪圖 的圖片&#10;&#10;AI 產生的內容可能不正確。">
            <a:extLst>
              <a:ext uri="{FF2B5EF4-FFF2-40B4-BE49-F238E27FC236}">
                <a16:creationId xmlns:a16="http://schemas.microsoft.com/office/drawing/2014/main" id="{D9222A58-6BF8-4046-AE7E-2A9CA4391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825" y="2625745"/>
            <a:ext cx="7372350" cy="4212772"/>
          </a:xfrm>
          <a:prstGeom prst="rect">
            <a:avLst/>
          </a:prstGeom>
        </p:spPr>
      </p:pic>
    </p:spTree>
    <p:extLst>
      <p:ext uri="{BB962C8B-B14F-4D97-AF65-F5344CB8AC3E}">
        <p14:creationId xmlns:p14="http://schemas.microsoft.com/office/powerpoint/2010/main" val="657682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EA07-54B5-4835-CC47-D93DE50A5CBA}"/>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2A0C729-371E-34D1-372C-DE70A2AB67DA}"/>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649E7579-721B-B1CD-9E47-4E59E08CE131}"/>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6FE5ABE7-4B57-D22D-F01A-4D2C7046F038}"/>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9" name="群組 18">
              <a:extLst>
                <a:ext uri="{FF2B5EF4-FFF2-40B4-BE49-F238E27FC236}">
                  <a16:creationId xmlns:a16="http://schemas.microsoft.com/office/drawing/2014/main" id="{A0C3E572-58A8-434B-70EB-A95ED6999989}"/>
                </a:ext>
              </a:extLst>
            </p:cNvPr>
            <p:cNvGrpSpPr/>
            <p:nvPr/>
          </p:nvGrpSpPr>
          <p:grpSpPr>
            <a:xfrm>
              <a:off x="292985" y="389071"/>
              <a:ext cx="776026" cy="686741"/>
              <a:chOff x="2643638" y="2864622"/>
              <a:chExt cx="2705858" cy="3386090"/>
            </a:xfrm>
            <a:solidFill>
              <a:schemeClr val="bg1"/>
            </a:solidFill>
          </p:grpSpPr>
          <p:sp>
            <p:nvSpPr>
              <p:cNvPr id="20" name="矩形 19">
                <a:extLst>
                  <a:ext uri="{FF2B5EF4-FFF2-40B4-BE49-F238E27FC236}">
                    <a16:creationId xmlns:a16="http://schemas.microsoft.com/office/drawing/2014/main" id="{1ABC94E7-A69C-F139-1F67-B447D3E47370}"/>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1" name="等腰三角形 20">
                <a:extLst>
                  <a:ext uri="{FF2B5EF4-FFF2-40B4-BE49-F238E27FC236}">
                    <a16:creationId xmlns:a16="http://schemas.microsoft.com/office/drawing/2014/main" id="{EBF1B0FE-3C0E-87B2-5E7A-5FE1DA5346DF}"/>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84F87E3B-6A6C-6A44-59DA-BA148DDB9239}"/>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B12DE66A-8F65-8D64-1E14-A4EE093B3682}"/>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矩形 24">
                <a:extLst>
                  <a:ext uri="{FF2B5EF4-FFF2-40B4-BE49-F238E27FC236}">
                    <a16:creationId xmlns:a16="http://schemas.microsoft.com/office/drawing/2014/main" id="{219CEEE7-0AAC-8F8D-0C5A-DFE18FC00F41}"/>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等腰三角形 25">
                <a:extLst>
                  <a:ext uri="{FF2B5EF4-FFF2-40B4-BE49-F238E27FC236}">
                    <a16:creationId xmlns:a16="http://schemas.microsoft.com/office/drawing/2014/main" id="{0E693EDE-8A31-4B8F-C010-3AA0CEDBD77E}"/>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F8089F65-5CC5-245F-1680-4B1A099D7675}"/>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286825C7-D636-57C9-65A2-B21EEF1A986B}"/>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2" name="矩形: 圓角 31">
            <a:extLst>
              <a:ext uri="{FF2B5EF4-FFF2-40B4-BE49-F238E27FC236}">
                <a16:creationId xmlns:a16="http://schemas.microsoft.com/office/drawing/2014/main" id="{891F9AA7-A0CF-D1F2-7296-ADC706B5E629}"/>
              </a:ext>
            </a:extLst>
          </p:cNvPr>
          <p:cNvSpPr/>
          <p:nvPr/>
        </p:nvSpPr>
        <p:spPr>
          <a:xfrm>
            <a:off x="7698259" y="332964"/>
            <a:ext cx="4208547"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ET &amp; Environmental condition</a:t>
            </a:r>
            <a:endParaRPr lang="zh-TW" altLang="en-US" sz="2400" dirty="0">
              <a:solidFill>
                <a:schemeClr val="bg1"/>
              </a:solidFill>
            </a:endParaRPr>
          </a:p>
        </p:txBody>
      </p:sp>
      <p:sp>
        <p:nvSpPr>
          <p:cNvPr id="5" name="文字方塊 4">
            <a:extLst>
              <a:ext uri="{FF2B5EF4-FFF2-40B4-BE49-F238E27FC236}">
                <a16:creationId xmlns:a16="http://schemas.microsoft.com/office/drawing/2014/main" id="{ED7ABD40-5BCA-81D8-C752-EC52FAE92D6F}"/>
              </a:ext>
            </a:extLst>
          </p:cNvPr>
          <p:cNvSpPr txBox="1"/>
          <p:nvPr/>
        </p:nvSpPr>
        <p:spPr>
          <a:xfrm>
            <a:off x="11715750" y="6369803"/>
            <a:ext cx="431528" cy="369332"/>
          </a:xfrm>
          <a:prstGeom prst="rect">
            <a:avLst/>
          </a:prstGeom>
          <a:noFill/>
        </p:spPr>
        <p:txBody>
          <a:bodyPr wrap="none" rtlCol="0">
            <a:spAutoFit/>
          </a:bodyPr>
          <a:lstStyle/>
          <a:p>
            <a:r>
              <a:rPr lang="en-US" altLang="zh-TW" dirty="0"/>
              <a:t>15</a:t>
            </a:r>
            <a:endParaRPr lang="zh-TW" altLang="en-US" dirty="0"/>
          </a:p>
        </p:txBody>
      </p:sp>
      <p:sp>
        <p:nvSpPr>
          <p:cNvPr id="7" name="文字方塊 6">
            <a:extLst>
              <a:ext uri="{FF2B5EF4-FFF2-40B4-BE49-F238E27FC236}">
                <a16:creationId xmlns:a16="http://schemas.microsoft.com/office/drawing/2014/main" id="{3823B1A8-81CD-CF6E-4373-601978136746}"/>
              </a:ext>
            </a:extLst>
          </p:cNvPr>
          <p:cNvSpPr txBox="1"/>
          <p:nvPr/>
        </p:nvSpPr>
        <p:spPr>
          <a:xfrm>
            <a:off x="285195" y="1056296"/>
            <a:ext cx="11767103" cy="225106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The result is consistent with the long-term warming patterns reported in the “Climate Change in Taiwan: National Scientific Report 2024” and previous studies (Lee et al., 2023; Li et al., 2009; Yu et al., 2002). These trends indicate that climate change has already altered the hydrological budget. </a:t>
            </a:r>
          </a:p>
        </p:txBody>
      </p:sp>
    </p:spTree>
    <p:extLst>
      <p:ext uri="{BB962C8B-B14F-4D97-AF65-F5344CB8AC3E}">
        <p14:creationId xmlns:p14="http://schemas.microsoft.com/office/powerpoint/2010/main" val="2962144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B0FA-3A4E-7983-BC67-C4885C2DA61D}"/>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9ECFB428-6EBE-3B52-E3D9-02AE2A8B0D47}"/>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6" name="群組 5">
            <a:extLst>
              <a:ext uri="{FF2B5EF4-FFF2-40B4-BE49-F238E27FC236}">
                <a16:creationId xmlns:a16="http://schemas.microsoft.com/office/drawing/2014/main" id="{9CAE8ECF-2BB6-22AE-F00B-5730585588BB}"/>
              </a:ext>
            </a:extLst>
          </p:cNvPr>
          <p:cNvGrpSpPr/>
          <p:nvPr/>
        </p:nvGrpSpPr>
        <p:grpSpPr>
          <a:xfrm>
            <a:off x="285195" y="192691"/>
            <a:ext cx="823115" cy="801945"/>
            <a:chOff x="127000" y="192693"/>
            <a:chExt cx="1107996" cy="1079499"/>
          </a:xfrm>
        </p:grpSpPr>
        <p:sp>
          <p:nvSpPr>
            <p:cNvPr id="7" name="矩形 6">
              <a:extLst>
                <a:ext uri="{FF2B5EF4-FFF2-40B4-BE49-F238E27FC236}">
                  <a16:creationId xmlns:a16="http://schemas.microsoft.com/office/drawing/2014/main" id="{6D731863-97A2-A3A7-AA84-71C29AF2C3C4}"/>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8A1183EE-F8CB-7C25-BB4E-758491963E10}"/>
                </a:ext>
              </a:extLst>
            </p:cNvPr>
            <p:cNvGrpSpPr/>
            <p:nvPr/>
          </p:nvGrpSpPr>
          <p:grpSpPr>
            <a:xfrm>
              <a:off x="292985" y="389071"/>
              <a:ext cx="776026" cy="686741"/>
              <a:chOff x="2643638" y="2864622"/>
              <a:chExt cx="2705858" cy="3386090"/>
            </a:xfrm>
            <a:solidFill>
              <a:schemeClr val="bg1"/>
            </a:solidFill>
          </p:grpSpPr>
          <p:sp>
            <p:nvSpPr>
              <p:cNvPr id="9" name="矩形 8">
                <a:extLst>
                  <a:ext uri="{FF2B5EF4-FFF2-40B4-BE49-F238E27FC236}">
                    <a16:creationId xmlns:a16="http://schemas.microsoft.com/office/drawing/2014/main" id="{42134880-9B7D-FACE-80B2-495958A62A1F}"/>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88CC34D1-E4DC-9DC4-A057-B47083440773}"/>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D37C443F-8A9E-92F5-0391-03646CF6412D}"/>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BC812F50-4491-00D9-A19B-3FEABBB1D1E4}"/>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5584719F-141E-441D-EAAB-8003947E6EAD}"/>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AC7374AB-468E-FD13-0F19-6B54878CB5A3}"/>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FC325632-2AB3-F57A-19BA-CC9F655B70C9}"/>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26B576EE-ED7A-0806-E7A8-2CD554449C73}"/>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pic>
        <p:nvPicPr>
          <p:cNvPr id="3" name="圖片 2">
            <a:extLst>
              <a:ext uri="{FF2B5EF4-FFF2-40B4-BE49-F238E27FC236}">
                <a16:creationId xmlns:a16="http://schemas.microsoft.com/office/drawing/2014/main" id="{7F4ED1D4-AE31-440B-FE8C-F3A1C4BDA5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008" y="1106967"/>
            <a:ext cx="3353436" cy="2874519"/>
          </a:xfrm>
          <a:prstGeom prst="rect">
            <a:avLst/>
          </a:prstGeom>
          <a:noFill/>
          <a:ln>
            <a:noFill/>
          </a:ln>
        </p:spPr>
      </p:pic>
      <p:pic>
        <p:nvPicPr>
          <p:cNvPr id="4" name="圖片 3">
            <a:extLst>
              <a:ext uri="{FF2B5EF4-FFF2-40B4-BE49-F238E27FC236}">
                <a16:creationId xmlns:a16="http://schemas.microsoft.com/office/drawing/2014/main" id="{06927602-180D-56A2-3885-EE6F71CB16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182" y="1130462"/>
            <a:ext cx="3352421" cy="2874519"/>
          </a:xfrm>
          <a:prstGeom prst="rect">
            <a:avLst/>
          </a:prstGeom>
          <a:noFill/>
          <a:ln>
            <a:noFill/>
          </a:ln>
        </p:spPr>
      </p:pic>
      <p:pic>
        <p:nvPicPr>
          <p:cNvPr id="19" name="圖片 18">
            <a:extLst>
              <a:ext uri="{FF2B5EF4-FFF2-40B4-BE49-F238E27FC236}">
                <a16:creationId xmlns:a16="http://schemas.microsoft.com/office/drawing/2014/main" id="{E04D671F-E6A7-0B84-4EE0-5D7B4A94FC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8556" y="1106967"/>
            <a:ext cx="3353436" cy="2874519"/>
          </a:xfrm>
          <a:prstGeom prst="rect">
            <a:avLst/>
          </a:prstGeom>
          <a:noFill/>
          <a:ln>
            <a:noFill/>
          </a:ln>
        </p:spPr>
      </p:pic>
      <p:pic>
        <p:nvPicPr>
          <p:cNvPr id="20" name="圖片 19">
            <a:extLst>
              <a:ext uri="{FF2B5EF4-FFF2-40B4-BE49-F238E27FC236}">
                <a16:creationId xmlns:a16="http://schemas.microsoft.com/office/drawing/2014/main" id="{8F024ED8-A984-6B09-E576-68F304358B1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008" y="3899760"/>
            <a:ext cx="3350393" cy="2874519"/>
          </a:xfrm>
          <a:prstGeom prst="rect">
            <a:avLst/>
          </a:prstGeom>
          <a:noFill/>
          <a:ln>
            <a:noFill/>
          </a:ln>
        </p:spPr>
      </p:pic>
      <p:pic>
        <p:nvPicPr>
          <p:cNvPr id="21" name="圖片 20">
            <a:extLst>
              <a:ext uri="{FF2B5EF4-FFF2-40B4-BE49-F238E27FC236}">
                <a16:creationId xmlns:a16="http://schemas.microsoft.com/office/drawing/2014/main" id="{90AF6ACA-E04E-2D57-C697-995193903E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0803" y="3899760"/>
            <a:ext cx="3350393" cy="2874519"/>
          </a:xfrm>
          <a:prstGeom prst="rect">
            <a:avLst/>
          </a:prstGeom>
          <a:noFill/>
          <a:ln>
            <a:noFill/>
          </a:ln>
        </p:spPr>
      </p:pic>
      <p:pic>
        <p:nvPicPr>
          <p:cNvPr id="23" name="圖片 22" descr="一張含有 文字, 螢幕擷取畫面, 行, 繪圖 的圖片&#10;&#10;AI 產生的內容可能不正確。">
            <a:extLst>
              <a:ext uri="{FF2B5EF4-FFF2-40B4-BE49-F238E27FC236}">
                <a16:creationId xmlns:a16="http://schemas.microsoft.com/office/drawing/2014/main" id="{AA4153A3-5E4E-2117-160D-7FB42A6AF3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07921" y="3899760"/>
            <a:ext cx="3350393" cy="2874519"/>
          </a:xfrm>
          <a:prstGeom prst="rect">
            <a:avLst/>
          </a:prstGeom>
          <a:noFill/>
          <a:ln>
            <a:noFill/>
          </a:ln>
        </p:spPr>
      </p:pic>
      <p:sp>
        <p:nvSpPr>
          <p:cNvPr id="2" name="矩形: 圓角 1">
            <a:extLst>
              <a:ext uri="{FF2B5EF4-FFF2-40B4-BE49-F238E27FC236}">
                <a16:creationId xmlns:a16="http://schemas.microsoft.com/office/drawing/2014/main" id="{4F861812-ECA6-A97B-3C78-500B566D5770}"/>
              </a:ext>
            </a:extLst>
          </p:cNvPr>
          <p:cNvSpPr/>
          <p:nvPr/>
        </p:nvSpPr>
        <p:spPr>
          <a:xfrm>
            <a:off x="7698259" y="332964"/>
            <a:ext cx="4208547"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ET &amp; Environmental condition</a:t>
            </a:r>
            <a:endParaRPr lang="zh-TW" altLang="en-US" sz="2400" dirty="0">
              <a:solidFill>
                <a:schemeClr val="bg1"/>
              </a:solidFill>
            </a:endParaRPr>
          </a:p>
        </p:txBody>
      </p:sp>
      <p:sp>
        <p:nvSpPr>
          <p:cNvPr id="17" name="文字方塊 16">
            <a:extLst>
              <a:ext uri="{FF2B5EF4-FFF2-40B4-BE49-F238E27FC236}">
                <a16:creationId xmlns:a16="http://schemas.microsoft.com/office/drawing/2014/main" id="{C10A7867-8DF7-BC2F-ADAC-B2374E9AA7F0}"/>
              </a:ext>
            </a:extLst>
          </p:cNvPr>
          <p:cNvSpPr txBox="1"/>
          <p:nvPr/>
        </p:nvSpPr>
        <p:spPr>
          <a:xfrm>
            <a:off x="11715750" y="6369803"/>
            <a:ext cx="431528" cy="369332"/>
          </a:xfrm>
          <a:prstGeom prst="rect">
            <a:avLst/>
          </a:prstGeom>
          <a:noFill/>
        </p:spPr>
        <p:txBody>
          <a:bodyPr wrap="none" rtlCol="0">
            <a:spAutoFit/>
          </a:bodyPr>
          <a:lstStyle/>
          <a:p>
            <a:r>
              <a:rPr lang="en-US" altLang="zh-TW" dirty="0"/>
              <a:t>16</a:t>
            </a:r>
            <a:endParaRPr lang="zh-TW" altLang="en-US" dirty="0"/>
          </a:p>
        </p:txBody>
      </p:sp>
      <p:sp>
        <p:nvSpPr>
          <p:cNvPr id="18" name="矩形 17">
            <a:extLst>
              <a:ext uri="{FF2B5EF4-FFF2-40B4-BE49-F238E27FC236}">
                <a16:creationId xmlns:a16="http://schemas.microsoft.com/office/drawing/2014/main" id="{81E1C149-6382-B71E-289D-B4A4E449A09D}"/>
              </a:ext>
            </a:extLst>
          </p:cNvPr>
          <p:cNvSpPr/>
          <p:nvPr/>
        </p:nvSpPr>
        <p:spPr>
          <a:xfrm>
            <a:off x="2387600" y="4229100"/>
            <a:ext cx="863600" cy="62230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0EA959EB-4CF0-B421-7247-6247853BCF75}"/>
              </a:ext>
            </a:extLst>
          </p:cNvPr>
          <p:cNvSpPr/>
          <p:nvPr/>
        </p:nvSpPr>
        <p:spPr>
          <a:xfrm>
            <a:off x="5737993" y="4229100"/>
            <a:ext cx="1120007" cy="62230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92F5BE9B-D60D-BBF1-B431-104DFEB2EA71}"/>
              </a:ext>
            </a:extLst>
          </p:cNvPr>
          <p:cNvSpPr/>
          <p:nvPr/>
        </p:nvSpPr>
        <p:spPr>
          <a:xfrm>
            <a:off x="9804400" y="4229100"/>
            <a:ext cx="622300" cy="20320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725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2CB98-C7D3-F073-B9BD-2BF3EF2D92C0}"/>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4A459C12-ED87-54EC-9FBD-97A4AD6DF543}"/>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6" name="群組 5">
            <a:extLst>
              <a:ext uri="{FF2B5EF4-FFF2-40B4-BE49-F238E27FC236}">
                <a16:creationId xmlns:a16="http://schemas.microsoft.com/office/drawing/2014/main" id="{463661C3-5158-31FF-D155-A09F01CB99BA}"/>
              </a:ext>
            </a:extLst>
          </p:cNvPr>
          <p:cNvGrpSpPr/>
          <p:nvPr/>
        </p:nvGrpSpPr>
        <p:grpSpPr>
          <a:xfrm>
            <a:off x="285195" y="192691"/>
            <a:ext cx="823115" cy="801945"/>
            <a:chOff x="127000" y="192693"/>
            <a:chExt cx="1107996" cy="1079499"/>
          </a:xfrm>
        </p:grpSpPr>
        <p:sp>
          <p:nvSpPr>
            <p:cNvPr id="7" name="矩形 6">
              <a:extLst>
                <a:ext uri="{FF2B5EF4-FFF2-40B4-BE49-F238E27FC236}">
                  <a16:creationId xmlns:a16="http://schemas.microsoft.com/office/drawing/2014/main" id="{75AFDE29-21D2-E31C-12D8-95FC5B003645}"/>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0F881817-31DE-9160-B1A8-A1C1520F5F7A}"/>
                </a:ext>
              </a:extLst>
            </p:cNvPr>
            <p:cNvGrpSpPr/>
            <p:nvPr/>
          </p:nvGrpSpPr>
          <p:grpSpPr>
            <a:xfrm>
              <a:off x="292985" y="389071"/>
              <a:ext cx="776026" cy="686741"/>
              <a:chOff x="2643638" y="2864622"/>
              <a:chExt cx="2705858" cy="3386090"/>
            </a:xfrm>
            <a:solidFill>
              <a:schemeClr val="bg1"/>
            </a:solidFill>
          </p:grpSpPr>
          <p:sp>
            <p:nvSpPr>
              <p:cNvPr id="9" name="矩形 8">
                <a:extLst>
                  <a:ext uri="{FF2B5EF4-FFF2-40B4-BE49-F238E27FC236}">
                    <a16:creationId xmlns:a16="http://schemas.microsoft.com/office/drawing/2014/main" id="{8AC01064-3635-1D18-DE23-6CEE48F7026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D49E02A0-91C7-949E-F439-9654E301412E}"/>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69692EFA-BE4D-AD8D-9F79-0507D26B68DC}"/>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2B51E95F-A211-FFCD-137C-D0DC67D5B8F3}"/>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2F3D89F7-AD64-1A51-EEDD-EAE4104A397C}"/>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B87B731C-0F6A-C248-7748-14C57F55A8EE}"/>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A9A73403-91A1-46CE-A8F7-CAF779089F18}"/>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7DCD1B5A-9995-78E6-CFF9-1E481C2C9189}"/>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2" name="矩形: 圓角 1">
            <a:extLst>
              <a:ext uri="{FF2B5EF4-FFF2-40B4-BE49-F238E27FC236}">
                <a16:creationId xmlns:a16="http://schemas.microsoft.com/office/drawing/2014/main" id="{0AE88FEB-12D3-50A0-2A4D-C17D216A1448}"/>
              </a:ext>
            </a:extLst>
          </p:cNvPr>
          <p:cNvSpPr/>
          <p:nvPr/>
        </p:nvSpPr>
        <p:spPr>
          <a:xfrm>
            <a:off x="7698259" y="332964"/>
            <a:ext cx="4208547"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ET &amp; Environmental condition</a:t>
            </a:r>
            <a:endParaRPr lang="zh-TW" altLang="en-US" sz="2400" dirty="0">
              <a:solidFill>
                <a:schemeClr val="bg1"/>
              </a:solidFill>
            </a:endParaRPr>
          </a:p>
        </p:txBody>
      </p:sp>
      <p:sp>
        <p:nvSpPr>
          <p:cNvPr id="17" name="文字方塊 16">
            <a:extLst>
              <a:ext uri="{FF2B5EF4-FFF2-40B4-BE49-F238E27FC236}">
                <a16:creationId xmlns:a16="http://schemas.microsoft.com/office/drawing/2014/main" id="{5F6DD348-BC96-21BF-F11D-609AEF658418}"/>
              </a:ext>
            </a:extLst>
          </p:cNvPr>
          <p:cNvSpPr txBox="1"/>
          <p:nvPr/>
        </p:nvSpPr>
        <p:spPr>
          <a:xfrm>
            <a:off x="11715750" y="6369803"/>
            <a:ext cx="431528" cy="369332"/>
          </a:xfrm>
          <a:prstGeom prst="rect">
            <a:avLst/>
          </a:prstGeom>
          <a:noFill/>
        </p:spPr>
        <p:txBody>
          <a:bodyPr wrap="none" rtlCol="0">
            <a:spAutoFit/>
          </a:bodyPr>
          <a:lstStyle/>
          <a:p>
            <a:r>
              <a:rPr lang="en-US" altLang="zh-TW" dirty="0"/>
              <a:t>17</a:t>
            </a:r>
            <a:endParaRPr lang="zh-TW" altLang="en-US" dirty="0"/>
          </a:p>
        </p:txBody>
      </p:sp>
      <p:grpSp>
        <p:nvGrpSpPr>
          <p:cNvPr id="29" name="群組 28">
            <a:extLst>
              <a:ext uri="{FF2B5EF4-FFF2-40B4-BE49-F238E27FC236}">
                <a16:creationId xmlns:a16="http://schemas.microsoft.com/office/drawing/2014/main" id="{2F087E57-4098-C6A5-8EC5-0AFF97C07E7D}"/>
              </a:ext>
            </a:extLst>
          </p:cNvPr>
          <p:cNvGrpSpPr/>
          <p:nvPr/>
        </p:nvGrpSpPr>
        <p:grpSpPr>
          <a:xfrm>
            <a:off x="139701" y="1206566"/>
            <a:ext cx="4103712" cy="3520840"/>
            <a:chOff x="285195" y="2336455"/>
            <a:chExt cx="4103712" cy="3520840"/>
          </a:xfrm>
        </p:grpSpPr>
        <p:pic>
          <p:nvPicPr>
            <p:cNvPr id="20" name="圖片 19">
              <a:extLst>
                <a:ext uri="{FF2B5EF4-FFF2-40B4-BE49-F238E27FC236}">
                  <a16:creationId xmlns:a16="http://schemas.microsoft.com/office/drawing/2014/main" id="{792C7DCB-C5C8-F28C-1A8C-3ACC0D5EDD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95" y="2336455"/>
              <a:ext cx="4103712" cy="3520840"/>
            </a:xfrm>
            <a:prstGeom prst="rect">
              <a:avLst/>
            </a:prstGeom>
            <a:noFill/>
            <a:ln>
              <a:noFill/>
            </a:ln>
          </p:spPr>
        </p:pic>
        <p:sp>
          <p:nvSpPr>
            <p:cNvPr id="18" name="矩形 17">
              <a:extLst>
                <a:ext uri="{FF2B5EF4-FFF2-40B4-BE49-F238E27FC236}">
                  <a16:creationId xmlns:a16="http://schemas.microsoft.com/office/drawing/2014/main" id="{41F74FF7-25FE-FC91-3404-64B499911986}"/>
                </a:ext>
              </a:extLst>
            </p:cNvPr>
            <p:cNvSpPr/>
            <p:nvPr/>
          </p:nvSpPr>
          <p:spPr>
            <a:xfrm>
              <a:off x="2171700" y="2732092"/>
              <a:ext cx="1086735" cy="762221"/>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文字方塊 25">
            <a:extLst>
              <a:ext uri="{FF2B5EF4-FFF2-40B4-BE49-F238E27FC236}">
                <a16:creationId xmlns:a16="http://schemas.microsoft.com/office/drawing/2014/main" id="{A0D65208-4357-3A7C-2422-C43A424AC6B9}"/>
              </a:ext>
            </a:extLst>
          </p:cNvPr>
          <p:cNvSpPr txBox="1"/>
          <p:nvPr/>
        </p:nvSpPr>
        <p:spPr>
          <a:xfrm>
            <a:off x="4243413" y="1206566"/>
            <a:ext cx="7807964" cy="446705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It can be noticed that h</a:t>
            </a:r>
            <a:r>
              <a:rPr lang="en-US" altLang="zh-TW" sz="2400" dirty="0">
                <a:latin typeface="Calibri" panose="020F0502020204030204" pitchFamily="34" charset="0"/>
                <a:ea typeface="Calibri" panose="020F0502020204030204" pitchFamily="34" charset="0"/>
                <a:cs typeface="Calibri" panose="020F0502020204030204" pitchFamily="34" charset="0"/>
              </a:rPr>
              <a:t>ighest ET is observed in bins with VPD percentiles of 70–90% and SR percentiles of 90–100%, rather than in the highest VPD range,</a:t>
            </a:r>
            <a:r>
              <a:rPr lang="zh-TW" altLang="en-US" sz="2400" dirty="0">
                <a:latin typeface="Calibri" panose="020F0502020204030204" pitchFamily="34" charset="0"/>
                <a:ea typeface="Calibri" panose="020F0502020204030204" pitchFamily="34" charset="0"/>
                <a:cs typeface="Calibri" panose="020F0502020204030204" pitchFamily="34" charset="0"/>
              </a:rPr>
              <a:t> </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indicating that the relationship between VPD and ET are nonlinear, and excessive environmental pressure could suppress ET, as reported by </a:t>
            </a:r>
            <a:r>
              <a:rPr lang="en-US" altLang="zh-TW" sz="2400" dirty="0">
                <a:latin typeface="Calibri" panose="020F0502020204030204" pitchFamily="34" charset="0"/>
                <a:ea typeface="Calibri" panose="020F0502020204030204" pitchFamily="34" charset="0"/>
                <a:cs typeface="Calibri" panose="020F0502020204030204" pitchFamily="34" charset="0"/>
              </a:rPr>
              <a:t>Massmann et al. (2019) and </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Liu et al. (2024).</a:t>
            </a:r>
            <a:r>
              <a:rPr lang="en-US" altLang="zh-TW"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endParaRPr lang="zh-TW"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362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F0795-2B41-E3B4-9BBB-98F5D3DA644A}"/>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B539A3F4-0C15-52E9-9974-16AFF604BFCB}"/>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6" name="群組 5">
            <a:extLst>
              <a:ext uri="{FF2B5EF4-FFF2-40B4-BE49-F238E27FC236}">
                <a16:creationId xmlns:a16="http://schemas.microsoft.com/office/drawing/2014/main" id="{AF0E66BB-70A6-3AA6-118C-484F7C412342}"/>
              </a:ext>
            </a:extLst>
          </p:cNvPr>
          <p:cNvGrpSpPr/>
          <p:nvPr/>
        </p:nvGrpSpPr>
        <p:grpSpPr>
          <a:xfrm>
            <a:off x="285195" y="192691"/>
            <a:ext cx="823115" cy="801945"/>
            <a:chOff x="127000" y="192693"/>
            <a:chExt cx="1107996" cy="1079499"/>
          </a:xfrm>
        </p:grpSpPr>
        <p:sp>
          <p:nvSpPr>
            <p:cNvPr id="7" name="矩形 6">
              <a:extLst>
                <a:ext uri="{FF2B5EF4-FFF2-40B4-BE49-F238E27FC236}">
                  <a16:creationId xmlns:a16="http://schemas.microsoft.com/office/drawing/2014/main" id="{5869083B-E0CF-41CA-635C-AC3A7EC36690}"/>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E60ECCD7-7219-286F-FD99-AF24292BA961}"/>
                </a:ext>
              </a:extLst>
            </p:cNvPr>
            <p:cNvGrpSpPr/>
            <p:nvPr/>
          </p:nvGrpSpPr>
          <p:grpSpPr>
            <a:xfrm>
              <a:off x="292985" y="389071"/>
              <a:ext cx="776026" cy="686741"/>
              <a:chOff x="2643638" y="2864622"/>
              <a:chExt cx="2705858" cy="3386090"/>
            </a:xfrm>
            <a:solidFill>
              <a:schemeClr val="bg1"/>
            </a:solidFill>
          </p:grpSpPr>
          <p:sp>
            <p:nvSpPr>
              <p:cNvPr id="9" name="矩形 8">
                <a:extLst>
                  <a:ext uri="{FF2B5EF4-FFF2-40B4-BE49-F238E27FC236}">
                    <a16:creationId xmlns:a16="http://schemas.microsoft.com/office/drawing/2014/main" id="{83A60C61-99EE-73FD-BFC2-698094BBBDA3}"/>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2C1773FB-7181-D770-B2A7-ADE22306D5AB}"/>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E54AE649-E25C-F584-5B9A-3922D919B6FF}"/>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029ACC31-C7E3-AA83-9CF6-1C1D053AB8C6}"/>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A42E7143-AAC1-5B1E-B7E4-40E358F9B8D0}"/>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765FB43C-136E-0FD6-55BB-6D32EFFEFC4A}"/>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E4D3D509-6C2F-7FE3-458C-C06201177191}"/>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EE7AFFD6-F302-F85E-084D-812E5D2416A2}"/>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pic>
        <p:nvPicPr>
          <p:cNvPr id="20" name="圖片 19">
            <a:extLst>
              <a:ext uri="{FF2B5EF4-FFF2-40B4-BE49-F238E27FC236}">
                <a16:creationId xmlns:a16="http://schemas.microsoft.com/office/drawing/2014/main" id="{7E5DB9CE-F4DF-CC85-2B5B-D3DBBE4AE0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699" y="994634"/>
            <a:ext cx="3528785" cy="3027574"/>
          </a:xfrm>
          <a:prstGeom prst="rect">
            <a:avLst/>
          </a:prstGeom>
          <a:noFill/>
          <a:ln>
            <a:noFill/>
          </a:ln>
        </p:spPr>
      </p:pic>
      <p:sp>
        <p:nvSpPr>
          <p:cNvPr id="2" name="矩形: 圓角 1">
            <a:extLst>
              <a:ext uri="{FF2B5EF4-FFF2-40B4-BE49-F238E27FC236}">
                <a16:creationId xmlns:a16="http://schemas.microsoft.com/office/drawing/2014/main" id="{C267A40C-4687-011B-2357-831BB28DC533}"/>
              </a:ext>
            </a:extLst>
          </p:cNvPr>
          <p:cNvSpPr/>
          <p:nvPr/>
        </p:nvSpPr>
        <p:spPr>
          <a:xfrm>
            <a:off x="7698259" y="332964"/>
            <a:ext cx="4208547"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ET &amp; Environmental condition</a:t>
            </a:r>
            <a:endParaRPr lang="zh-TW" altLang="en-US" sz="2400" dirty="0">
              <a:solidFill>
                <a:schemeClr val="bg1"/>
              </a:solidFill>
            </a:endParaRPr>
          </a:p>
        </p:txBody>
      </p:sp>
      <p:pic>
        <p:nvPicPr>
          <p:cNvPr id="17" name="圖片 16" descr="一張含有 文字, 地圖, 地圖集 的圖片&#10;&#10;AI 產生的內容可能不正確。">
            <a:extLst>
              <a:ext uri="{FF2B5EF4-FFF2-40B4-BE49-F238E27FC236}">
                <a16:creationId xmlns:a16="http://schemas.microsoft.com/office/drawing/2014/main" id="{D952C110-4B8C-4DBF-8B0F-42FC5D8D4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95" y="1068952"/>
            <a:ext cx="6135060" cy="4338451"/>
          </a:xfrm>
          <a:prstGeom prst="rect">
            <a:avLst/>
          </a:prstGeom>
          <a:ln>
            <a:noFill/>
          </a:ln>
        </p:spPr>
      </p:pic>
      <p:pic>
        <p:nvPicPr>
          <p:cNvPr id="18" name="圖片 17" descr="一張含有 文字, 圖表, 螢幕擷取畫面, 地圖 的圖片&#10;&#10;AI 產生的內容可能不正確。">
            <a:extLst>
              <a:ext uri="{FF2B5EF4-FFF2-40B4-BE49-F238E27FC236}">
                <a16:creationId xmlns:a16="http://schemas.microsoft.com/office/drawing/2014/main" id="{9958BEC7-94B4-9337-7E25-F78DC0B0D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361" y="5123544"/>
            <a:ext cx="979934" cy="1385737"/>
          </a:xfrm>
          <a:prstGeom prst="rect">
            <a:avLst/>
          </a:prstGeom>
          <a:ln>
            <a:solidFill>
              <a:schemeClr val="tx1"/>
            </a:solidFill>
          </a:ln>
        </p:spPr>
      </p:pic>
      <p:pic>
        <p:nvPicPr>
          <p:cNvPr id="22" name="圖片 21" descr="一張含有 地圖, 文字 的圖片&#10;&#10;AI 產生的內容可能不正確。">
            <a:extLst>
              <a:ext uri="{FF2B5EF4-FFF2-40B4-BE49-F238E27FC236}">
                <a16:creationId xmlns:a16="http://schemas.microsoft.com/office/drawing/2014/main" id="{A278E64E-C1DC-AEA9-92EB-5FA0F9ACE7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1502" y="5123544"/>
            <a:ext cx="979934" cy="1385738"/>
          </a:xfrm>
          <a:prstGeom prst="rect">
            <a:avLst/>
          </a:prstGeom>
          <a:ln>
            <a:solidFill>
              <a:schemeClr val="tx1"/>
            </a:solidFill>
          </a:ln>
        </p:spPr>
      </p:pic>
      <p:sp>
        <p:nvSpPr>
          <p:cNvPr id="33" name="文字方塊 32">
            <a:extLst>
              <a:ext uri="{FF2B5EF4-FFF2-40B4-BE49-F238E27FC236}">
                <a16:creationId xmlns:a16="http://schemas.microsoft.com/office/drawing/2014/main" id="{264C78F5-8626-0C47-8758-B2B2E3BB4EB2}"/>
              </a:ext>
            </a:extLst>
          </p:cNvPr>
          <p:cNvSpPr txBox="1"/>
          <p:nvPr/>
        </p:nvSpPr>
        <p:spPr>
          <a:xfrm>
            <a:off x="5929929" y="1068952"/>
            <a:ext cx="332142" cy="338554"/>
          </a:xfrm>
          <a:prstGeom prst="rect">
            <a:avLst/>
          </a:prstGeom>
          <a:noFill/>
        </p:spPr>
        <p:txBody>
          <a:bodyPr wrap="none" rtlCol="0">
            <a:spAutoFit/>
          </a:bodyPr>
          <a:lstStyle/>
          <a:p>
            <a:r>
              <a:rPr lang="en-US" altLang="zh-TW" sz="1600" dirty="0">
                <a:latin typeface="Times New Roman" panose="02020603050405020304" pitchFamily="18" charset="0"/>
                <a:ea typeface="微軟正黑體" panose="020B0604030504040204" pitchFamily="34" charset="-120"/>
                <a:cs typeface="Times New Roman" panose="02020603050405020304" pitchFamily="18" charset="0"/>
              </a:rPr>
              <a:t>N</a:t>
            </a:r>
            <a:endParaRPr lang="zh-TW" altLang="en-US" sz="16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35" name="圖片 34" descr="一張含有 文字, 螢幕擷取畫面, 行, 鮮豔 的圖片&#10;&#10;AI 產生的內容可能不正確。">
            <a:extLst>
              <a:ext uri="{FF2B5EF4-FFF2-40B4-BE49-F238E27FC236}">
                <a16:creationId xmlns:a16="http://schemas.microsoft.com/office/drawing/2014/main" id="{E4E44BB3-1C26-4934-338B-0CB026341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2917" y="3995889"/>
            <a:ext cx="3528785" cy="2823027"/>
          </a:xfrm>
          <a:prstGeom prst="rect">
            <a:avLst/>
          </a:prstGeom>
        </p:spPr>
      </p:pic>
      <p:grpSp>
        <p:nvGrpSpPr>
          <p:cNvPr id="36" name="群組 35">
            <a:extLst>
              <a:ext uri="{FF2B5EF4-FFF2-40B4-BE49-F238E27FC236}">
                <a16:creationId xmlns:a16="http://schemas.microsoft.com/office/drawing/2014/main" id="{8FF5EC1F-D443-1A73-48C1-689B92D02E23}"/>
              </a:ext>
            </a:extLst>
          </p:cNvPr>
          <p:cNvGrpSpPr/>
          <p:nvPr/>
        </p:nvGrpSpPr>
        <p:grpSpPr>
          <a:xfrm>
            <a:off x="2710670" y="5743464"/>
            <a:ext cx="1381742" cy="802480"/>
            <a:chOff x="6959161" y="5899374"/>
            <a:chExt cx="1416347" cy="802480"/>
          </a:xfrm>
        </p:grpSpPr>
        <p:pic>
          <p:nvPicPr>
            <p:cNvPr id="37" name="圖片 36" descr="一張含有 模糊, 鮮豔, 綠色, 柳橙 的圖片&#10;&#10;AI 產生的內容可能不正確。">
              <a:extLst>
                <a:ext uri="{FF2B5EF4-FFF2-40B4-BE49-F238E27FC236}">
                  <a16:creationId xmlns:a16="http://schemas.microsoft.com/office/drawing/2014/main" id="{E01855E1-8B07-DA18-BC84-4492A4D530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741810" y="6191022"/>
              <a:ext cx="620112" cy="185410"/>
            </a:xfrm>
            <a:prstGeom prst="rect">
              <a:avLst/>
            </a:prstGeom>
          </p:spPr>
        </p:pic>
        <p:sp>
          <p:nvSpPr>
            <p:cNvPr id="38" name="文字方塊 37">
              <a:extLst>
                <a:ext uri="{FF2B5EF4-FFF2-40B4-BE49-F238E27FC236}">
                  <a16:creationId xmlns:a16="http://schemas.microsoft.com/office/drawing/2014/main" id="{B4C89A3E-37B6-477E-66E3-3D29400E407E}"/>
                </a:ext>
              </a:extLst>
            </p:cNvPr>
            <p:cNvSpPr txBox="1"/>
            <p:nvPr/>
          </p:nvSpPr>
          <p:spPr>
            <a:xfrm>
              <a:off x="7120036" y="6363300"/>
              <a:ext cx="764953" cy="338554"/>
            </a:xfrm>
            <a:prstGeom prst="rect">
              <a:avLst/>
            </a:prstGeom>
            <a:noFill/>
          </p:spPr>
          <p:txBody>
            <a:bodyPr wrap="none" rtlCol="0">
              <a:spAutoFit/>
            </a:bodyPr>
            <a:lstStyle/>
            <a:p>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low:</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0</a:t>
              </a:r>
              <a:endPar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9" name="文字方塊 38">
              <a:extLst>
                <a:ext uri="{FF2B5EF4-FFF2-40B4-BE49-F238E27FC236}">
                  <a16:creationId xmlns:a16="http://schemas.microsoft.com/office/drawing/2014/main" id="{9D5BE9DE-D50A-A2DC-866A-E27006384232}"/>
                </a:ext>
              </a:extLst>
            </p:cNvPr>
            <p:cNvSpPr txBox="1"/>
            <p:nvPr/>
          </p:nvSpPr>
          <p:spPr>
            <a:xfrm>
              <a:off x="7120036" y="5899374"/>
              <a:ext cx="1255472" cy="338554"/>
            </a:xfrm>
            <a:prstGeom prst="rect">
              <a:avLst/>
            </a:prstGeom>
            <a:noFill/>
          </p:spPr>
          <p:txBody>
            <a:bodyPr wrap="none" rtlCol="0">
              <a:spAutoFit/>
            </a:bodyPr>
            <a:lstStyle/>
            <a:p>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High:</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3855</a:t>
              </a:r>
              <a:endPar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40" name="群組 39">
            <a:extLst>
              <a:ext uri="{FF2B5EF4-FFF2-40B4-BE49-F238E27FC236}">
                <a16:creationId xmlns:a16="http://schemas.microsoft.com/office/drawing/2014/main" id="{A45BB863-7A2A-16E5-7DC5-97DC07F8D66D}"/>
              </a:ext>
            </a:extLst>
          </p:cNvPr>
          <p:cNvGrpSpPr/>
          <p:nvPr/>
        </p:nvGrpSpPr>
        <p:grpSpPr>
          <a:xfrm>
            <a:off x="352535" y="4756106"/>
            <a:ext cx="2356260" cy="1753175"/>
            <a:chOff x="10379361" y="4840607"/>
            <a:chExt cx="2356260" cy="1753175"/>
          </a:xfrm>
        </p:grpSpPr>
        <p:sp>
          <p:nvSpPr>
            <p:cNvPr id="41" name="文字方塊 40">
              <a:extLst>
                <a:ext uri="{FF2B5EF4-FFF2-40B4-BE49-F238E27FC236}">
                  <a16:creationId xmlns:a16="http://schemas.microsoft.com/office/drawing/2014/main" id="{69F820D1-2524-B772-1E27-095383E12DA8}"/>
                </a:ext>
              </a:extLst>
            </p:cNvPr>
            <p:cNvSpPr txBox="1"/>
            <p:nvPr/>
          </p:nvSpPr>
          <p:spPr>
            <a:xfrm>
              <a:off x="10567720" y="4840607"/>
              <a:ext cx="1587614" cy="338554"/>
            </a:xfrm>
            <a:prstGeom prst="rect">
              <a:avLst/>
            </a:prstGeom>
            <a:noFill/>
          </p:spPr>
          <p:txBody>
            <a:bodyPr wrap="none" rtlCol="0">
              <a:spAutoFit/>
            </a:bodyPr>
            <a:lstStyle/>
            <a:p>
              <a:r>
                <a:rPr lang="en-US" altLang="zh-TW" sz="1600" b="1" dirty="0" err="1">
                  <a:latin typeface="微軟正黑體" panose="020B0604030504040204" pitchFamily="34" charset="-120"/>
                  <a:ea typeface="微軟正黑體" panose="020B0604030504040204" pitchFamily="34" charset="-120"/>
                </a:rPr>
                <a:t>Gaoping</a:t>
              </a:r>
              <a:r>
                <a:rPr lang="en-US" altLang="zh-TW" sz="1600" b="1" dirty="0">
                  <a:latin typeface="微軟正黑體" panose="020B0604030504040204" pitchFamily="34" charset="-120"/>
                  <a:ea typeface="微軟正黑體" panose="020B0604030504040204" pitchFamily="34" charset="-120"/>
                </a:rPr>
                <a:t> River</a:t>
              </a:r>
              <a:endParaRPr lang="zh-TW" altLang="en-US" sz="1600" b="1" dirty="0">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5455CEF0-6611-A2CA-E76A-E3609D0E066A}"/>
                </a:ext>
              </a:extLst>
            </p:cNvPr>
            <p:cNvSpPr/>
            <p:nvPr/>
          </p:nvSpPr>
          <p:spPr>
            <a:xfrm>
              <a:off x="10379361" y="4957853"/>
              <a:ext cx="161925" cy="94552"/>
            </a:xfrm>
            <a:prstGeom prst="rect">
              <a:avLst/>
            </a:prstGeom>
            <a:solidFill>
              <a:srgbClr val="86FAFF"/>
            </a:solidFill>
            <a:ln>
              <a:solidFill>
                <a:srgbClr val="86F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b="1">
                <a:latin typeface="微軟正黑體" panose="020B0604030504040204" pitchFamily="34" charset="-120"/>
                <a:ea typeface="微軟正黑體" panose="020B0604030504040204" pitchFamily="34" charset="-120"/>
              </a:endParaRPr>
            </a:p>
          </p:txBody>
        </p:sp>
        <p:sp>
          <p:nvSpPr>
            <p:cNvPr id="43" name="矩形 42">
              <a:extLst>
                <a:ext uri="{FF2B5EF4-FFF2-40B4-BE49-F238E27FC236}">
                  <a16:creationId xmlns:a16="http://schemas.microsoft.com/office/drawing/2014/main" id="{ABBCBE8B-1041-934C-C107-66805627AB63}"/>
                </a:ext>
              </a:extLst>
            </p:cNvPr>
            <p:cNvSpPr/>
            <p:nvPr/>
          </p:nvSpPr>
          <p:spPr>
            <a:xfrm>
              <a:off x="10379362" y="5429943"/>
              <a:ext cx="161925" cy="9455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b="1">
                <a:latin typeface="微軟正黑體" panose="020B0604030504040204" pitchFamily="34" charset="-120"/>
                <a:ea typeface="微軟正黑體" panose="020B0604030504040204" pitchFamily="34" charset="-120"/>
              </a:endParaRPr>
            </a:p>
          </p:txBody>
        </p:sp>
        <p:sp>
          <p:nvSpPr>
            <p:cNvPr id="44" name="文字方塊 43">
              <a:extLst>
                <a:ext uri="{FF2B5EF4-FFF2-40B4-BE49-F238E27FC236}">
                  <a16:creationId xmlns:a16="http://schemas.microsoft.com/office/drawing/2014/main" id="{13D9438C-E00E-B6E2-DE83-0AEC905D733C}"/>
                </a:ext>
              </a:extLst>
            </p:cNvPr>
            <p:cNvSpPr txBox="1"/>
            <p:nvPr/>
          </p:nvSpPr>
          <p:spPr>
            <a:xfrm>
              <a:off x="10567720" y="5327401"/>
              <a:ext cx="2167901" cy="338554"/>
            </a:xfrm>
            <a:prstGeom prst="rect">
              <a:avLst/>
            </a:prstGeom>
            <a:noFill/>
          </p:spPr>
          <p:txBody>
            <a:bodyPr wrap="none" rtlCol="0">
              <a:spAutoFit/>
            </a:bodyPr>
            <a:lstStyle/>
            <a:p>
              <a:r>
                <a:rPr lang="en-US" altLang="zh-TW" sz="1600" b="1" dirty="0" err="1">
                  <a:latin typeface="微軟正黑體" panose="020B0604030504040204" pitchFamily="34" charset="-120"/>
                  <a:ea typeface="微軟正黑體" panose="020B0604030504040204" pitchFamily="34" charset="-120"/>
                </a:rPr>
                <a:t>Gaoping</a:t>
              </a:r>
              <a:r>
                <a:rPr lang="en-US" altLang="zh-TW" sz="1600" b="1" dirty="0">
                  <a:latin typeface="微軟正黑體" panose="020B0604030504040204" pitchFamily="34" charset="-120"/>
                  <a:ea typeface="微軟正黑體" panose="020B0604030504040204" pitchFamily="34" charset="-120"/>
                </a:rPr>
                <a:t> River Basin</a:t>
              </a:r>
              <a:endParaRPr lang="zh-TW" altLang="en-US" sz="1600" b="1" dirty="0">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9114A2C6-283C-5BF0-CE94-76A6C80537E6}"/>
                </a:ext>
              </a:extLst>
            </p:cNvPr>
            <p:cNvSpPr txBox="1"/>
            <p:nvPr/>
          </p:nvSpPr>
          <p:spPr>
            <a:xfrm>
              <a:off x="10558095" y="5784402"/>
              <a:ext cx="1766317" cy="338554"/>
            </a:xfrm>
            <a:prstGeom prst="rect">
              <a:avLst/>
            </a:prstGeom>
            <a:noFill/>
          </p:spPr>
          <p:txBody>
            <a:bodyPr wrap="none" rtlCol="0">
              <a:spAutoFit/>
            </a:bodyPr>
            <a:lstStyle/>
            <a:p>
              <a:r>
                <a:rPr lang="en-US" altLang="zh-TW" sz="1600" b="1" dirty="0">
                  <a:latin typeface="微軟正黑體" panose="020B0604030504040204" pitchFamily="34" charset="-120"/>
                  <a:ea typeface="微軟正黑體" panose="020B0604030504040204" pitchFamily="34" charset="-120"/>
                </a:rPr>
                <a:t>Weather station</a:t>
              </a:r>
            </a:p>
          </p:txBody>
        </p:sp>
        <p:sp>
          <p:nvSpPr>
            <p:cNvPr id="46" name="橢圓 45">
              <a:extLst>
                <a:ext uri="{FF2B5EF4-FFF2-40B4-BE49-F238E27FC236}">
                  <a16:creationId xmlns:a16="http://schemas.microsoft.com/office/drawing/2014/main" id="{D4C536F1-0BAB-F971-BDBE-F31DEA21A2EF}"/>
                </a:ext>
              </a:extLst>
            </p:cNvPr>
            <p:cNvSpPr/>
            <p:nvPr/>
          </p:nvSpPr>
          <p:spPr>
            <a:xfrm>
              <a:off x="10387560" y="6339158"/>
              <a:ext cx="137160" cy="137160"/>
            </a:xfrm>
            <a:prstGeom prst="ellipse">
              <a:avLst/>
            </a:prstGeom>
            <a:solidFill>
              <a:srgbClr val="E31A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b="1">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40D011A9-50AD-12AB-EA8C-8A273C50EBA4}"/>
                </a:ext>
              </a:extLst>
            </p:cNvPr>
            <p:cNvSpPr txBox="1"/>
            <p:nvPr/>
          </p:nvSpPr>
          <p:spPr>
            <a:xfrm>
              <a:off x="10567720" y="6255228"/>
              <a:ext cx="1673728" cy="338554"/>
            </a:xfrm>
            <a:prstGeom prst="rect">
              <a:avLst/>
            </a:prstGeom>
            <a:noFill/>
          </p:spPr>
          <p:txBody>
            <a:bodyPr wrap="none" rtlCol="0">
              <a:spAutoFit/>
            </a:bodyPr>
            <a:lstStyle/>
            <a:p>
              <a:r>
                <a:rPr lang="en-US" altLang="zh-TW" sz="1600" b="1" dirty="0">
                  <a:latin typeface="微軟正黑體" panose="020B0604030504040204" pitchFamily="34" charset="-120"/>
                  <a:ea typeface="微軟正黑體" panose="020B0604030504040204" pitchFamily="34" charset="-120"/>
                </a:rPr>
                <a:t>Sap flow meter</a:t>
              </a:r>
            </a:p>
          </p:txBody>
        </p:sp>
        <p:sp>
          <p:nvSpPr>
            <p:cNvPr id="48" name="橢圓 47">
              <a:extLst>
                <a:ext uri="{FF2B5EF4-FFF2-40B4-BE49-F238E27FC236}">
                  <a16:creationId xmlns:a16="http://schemas.microsoft.com/office/drawing/2014/main" id="{BE7A01D6-F3A3-2F3A-D324-38B16CE3F6BF}"/>
                </a:ext>
              </a:extLst>
            </p:cNvPr>
            <p:cNvSpPr/>
            <p:nvPr/>
          </p:nvSpPr>
          <p:spPr>
            <a:xfrm>
              <a:off x="10387560" y="5868045"/>
              <a:ext cx="137160" cy="13716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b="1">
                <a:latin typeface="微軟正黑體" panose="020B0604030504040204" pitchFamily="34" charset="-120"/>
                <a:ea typeface="微軟正黑體" panose="020B0604030504040204" pitchFamily="34" charset="-120"/>
              </a:endParaRPr>
            </a:p>
          </p:txBody>
        </p:sp>
      </p:grpSp>
      <p:sp>
        <p:nvSpPr>
          <p:cNvPr id="49" name="文字方塊 48">
            <a:extLst>
              <a:ext uri="{FF2B5EF4-FFF2-40B4-BE49-F238E27FC236}">
                <a16:creationId xmlns:a16="http://schemas.microsoft.com/office/drawing/2014/main" id="{96E771DC-A68E-B522-E0BE-EB042A676853}"/>
              </a:ext>
            </a:extLst>
          </p:cNvPr>
          <p:cNvSpPr txBox="1"/>
          <p:nvPr/>
        </p:nvSpPr>
        <p:spPr>
          <a:xfrm>
            <a:off x="6642436" y="4913412"/>
            <a:ext cx="1894438" cy="830997"/>
          </a:xfrm>
          <a:prstGeom prst="rect">
            <a:avLst/>
          </a:prstGeom>
          <a:noFill/>
        </p:spPr>
        <p:txBody>
          <a:bodyPr wrap="square" rtlCol="0">
            <a:spAutoFit/>
          </a:bodyPr>
          <a:lstStyle/>
          <a:p>
            <a:pPr algn="ctr"/>
            <a:r>
              <a:rPr lang="en-US" altLang="zh-TW" sz="2400" b="1" dirty="0"/>
              <a:t>Observed sap flow</a:t>
            </a:r>
            <a:endParaRPr lang="zh-TW" altLang="en-US" sz="2400" b="1" dirty="0"/>
          </a:p>
        </p:txBody>
      </p:sp>
      <p:sp>
        <p:nvSpPr>
          <p:cNvPr id="50" name="文字方塊 49">
            <a:extLst>
              <a:ext uri="{FF2B5EF4-FFF2-40B4-BE49-F238E27FC236}">
                <a16:creationId xmlns:a16="http://schemas.microsoft.com/office/drawing/2014/main" id="{801B247A-3502-E03D-E5D4-ADE56EBE06C5}"/>
              </a:ext>
            </a:extLst>
          </p:cNvPr>
          <p:cNvSpPr txBox="1"/>
          <p:nvPr/>
        </p:nvSpPr>
        <p:spPr>
          <a:xfrm>
            <a:off x="6642436" y="2001668"/>
            <a:ext cx="1894438" cy="830997"/>
          </a:xfrm>
          <a:prstGeom prst="rect">
            <a:avLst/>
          </a:prstGeom>
          <a:noFill/>
        </p:spPr>
        <p:txBody>
          <a:bodyPr wrap="square" rtlCol="0">
            <a:spAutoFit/>
          </a:bodyPr>
          <a:lstStyle/>
          <a:p>
            <a:pPr algn="ctr"/>
            <a:r>
              <a:rPr lang="en-US" altLang="zh-TW" sz="2400" b="1" dirty="0"/>
              <a:t>Grided </a:t>
            </a:r>
          </a:p>
          <a:p>
            <a:pPr algn="ctr"/>
            <a:r>
              <a:rPr lang="en-US" altLang="zh-TW" sz="2400" b="1" dirty="0"/>
              <a:t>ET data</a:t>
            </a:r>
            <a:endParaRPr lang="zh-TW" altLang="en-US" sz="2400" b="1" dirty="0"/>
          </a:p>
        </p:txBody>
      </p:sp>
      <p:sp>
        <p:nvSpPr>
          <p:cNvPr id="3" name="文字方塊 2">
            <a:extLst>
              <a:ext uri="{FF2B5EF4-FFF2-40B4-BE49-F238E27FC236}">
                <a16:creationId xmlns:a16="http://schemas.microsoft.com/office/drawing/2014/main" id="{13560806-BE93-7810-16D2-5FA5CE70C72A}"/>
              </a:ext>
            </a:extLst>
          </p:cNvPr>
          <p:cNvSpPr txBox="1"/>
          <p:nvPr/>
        </p:nvSpPr>
        <p:spPr>
          <a:xfrm>
            <a:off x="11715750" y="6369803"/>
            <a:ext cx="431528" cy="369332"/>
          </a:xfrm>
          <a:prstGeom prst="rect">
            <a:avLst/>
          </a:prstGeom>
          <a:noFill/>
        </p:spPr>
        <p:txBody>
          <a:bodyPr wrap="none" rtlCol="0">
            <a:spAutoFit/>
          </a:bodyPr>
          <a:lstStyle/>
          <a:p>
            <a:r>
              <a:rPr lang="en-US" altLang="zh-TW" dirty="0"/>
              <a:t>18</a:t>
            </a:r>
            <a:endParaRPr lang="zh-TW" altLang="en-US" dirty="0"/>
          </a:p>
        </p:txBody>
      </p:sp>
    </p:spTree>
    <p:extLst>
      <p:ext uri="{BB962C8B-B14F-4D97-AF65-F5344CB8AC3E}">
        <p14:creationId xmlns:p14="http://schemas.microsoft.com/office/powerpoint/2010/main" val="1776468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D8D95-1E69-B0F3-430B-FB2C0F17F597}"/>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69A3CE01-38DB-26F2-36EC-44F477959005}"/>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6" name="群組 5">
            <a:extLst>
              <a:ext uri="{FF2B5EF4-FFF2-40B4-BE49-F238E27FC236}">
                <a16:creationId xmlns:a16="http://schemas.microsoft.com/office/drawing/2014/main" id="{E9D9A0CB-A120-C4F6-2794-B3AB86F96F16}"/>
              </a:ext>
            </a:extLst>
          </p:cNvPr>
          <p:cNvGrpSpPr/>
          <p:nvPr/>
        </p:nvGrpSpPr>
        <p:grpSpPr>
          <a:xfrm>
            <a:off x="285195" y="192691"/>
            <a:ext cx="823115" cy="801945"/>
            <a:chOff x="127000" y="192693"/>
            <a:chExt cx="1107996" cy="1079499"/>
          </a:xfrm>
        </p:grpSpPr>
        <p:sp>
          <p:nvSpPr>
            <p:cNvPr id="7" name="矩形 6">
              <a:extLst>
                <a:ext uri="{FF2B5EF4-FFF2-40B4-BE49-F238E27FC236}">
                  <a16:creationId xmlns:a16="http://schemas.microsoft.com/office/drawing/2014/main" id="{8CC4A306-D01E-CCC4-A12E-82E8D3E895D8}"/>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BB7897F3-59EA-F7FA-0BAF-021C7B8C6EDB}"/>
                </a:ext>
              </a:extLst>
            </p:cNvPr>
            <p:cNvGrpSpPr/>
            <p:nvPr/>
          </p:nvGrpSpPr>
          <p:grpSpPr>
            <a:xfrm>
              <a:off x="292985" y="389071"/>
              <a:ext cx="776026" cy="686741"/>
              <a:chOff x="2643638" y="2864622"/>
              <a:chExt cx="2705858" cy="3386090"/>
            </a:xfrm>
            <a:solidFill>
              <a:schemeClr val="bg1"/>
            </a:solidFill>
          </p:grpSpPr>
          <p:sp>
            <p:nvSpPr>
              <p:cNvPr id="9" name="矩形 8">
                <a:extLst>
                  <a:ext uri="{FF2B5EF4-FFF2-40B4-BE49-F238E27FC236}">
                    <a16:creationId xmlns:a16="http://schemas.microsoft.com/office/drawing/2014/main" id="{31ECE274-637E-1A7B-BBA2-1DC0FEA89E18}"/>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14C91046-A868-10DD-344F-B9918450F206}"/>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2B88CB8B-2509-E6A4-FB1E-799727A604A5}"/>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94B80F0A-D241-5CF9-64B0-C710A384C2C1}"/>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11A77B60-C955-21A4-AFAC-1587EF6670D7}"/>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EB80ED22-AD13-F67C-F285-2AE6521575FC}"/>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B6FD1C5D-4428-6849-623E-52926F8E3603}"/>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FB9B97B4-D054-1458-FF5E-F50B0C189EFD}"/>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8" name="矩形: 圓角 17">
            <a:extLst>
              <a:ext uri="{FF2B5EF4-FFF2-40B4-BE49-F238E27FC236}">
                <a16:creationId xmlns:a16="http://schemas.microsoft.com/office/drawing/2014/main" id="{320D1EB9-A010-3602-65B5-4A57533919A4}"/>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Basin-based sensitivity analysis</a:t>
            </a:r>
            <a:endParaRPr lang="zh-TW" altLang="en-US" sz="2400" dirty="0">
              <a:solidFill>
                <a:schemeClr val="bg1"/>
              </a:solidFill>
            </a:endParaRPr>
          </a:p>
        </p:txBody>
      </p:sp>
      <p:pic>
        <p:nvPicPr>
          <p:cNvPr id="3" name="圖片 2" descr="一張含有 文字, 螢幕擷取畫面, 正方形, 行 的圖片&#10;&#10;AI 產生的內容可能不正確。">
            <a:extLst>
              <a:ext uri="{FF2B5EF4-FFF2-40B4-BE49-F238E27FC236}">
                <a16:creationId xmlns:a16="http://schemas.microsoft.com/office/drawing/2014/main" id="{5BC525E1-769F-75F2-9439-227074AE3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42" y="1466526"/>
            <a:ext cx="3338248" cy="2670598"/>
          </a:xfrm>
          <a:prstGeom prst="rect">
            <a:avLst/>
          </a:prstGeom>
        </p:spPr>
      </p:pic>
      <p:pic>
        <p:nvPicPr>
          <p:cNvPr id="17" name="圖片 16" descr="一張含有 螢幕擷取畫面, 文字, 正方形, 電子藍 的圖片&#10;&#10;AI 產生的內容可能不正確。">
            <a:extLst>
              <a:ext uri="{FF2B5EF4-FFF2-40B4-BE49-F238E27FC236}">
                <a16:creationId xmlns:a16="http://schemas.microsoft.com/office/drawing/2014/main" id="{F8327185-DB8B-8270-61AC-C98917324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44" y="4153828"/>
            <a:ext cx="3338246" cy="2670597"/>
          </a:xfrm>
          <a:prstGeom prst="rect">
            <a:avLst/>
          </a:prstGeom>
        </p:spPr>
      </p:pic>
      <p:pic>
        <p:nvPicPr>
          <p:cNvPr id="20" name="圖片 19" descr="一張含有 文字, 螢幕擷取畫面, 正方形, 鮮豔 的圖片&#10;&#10;AI 產生的內容可能不正確。">
            <a:extLst>
              <a:ext uri="{FF2B5EF4-FFF2-40B4-BE49-F238E27FC236}">
                <a16:creationId xmlns:a16="http://schemas.microsoft.com/office/drawing/2014/main" id="{88D58EC3-C9E1-1DB8-F8D6-A2BE489B7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628" y="1449824"/>
            <a:ext cx="3338247" cy="2670597"/>
          </a:xfrm>
          <a:prstGeom prst="rect">
            <a:avLst/>
          </a:prstGeom>
        </p:spPr>
      </p:pic>
      <p:pic>
        <p:nvPicPr>
          <p:cNvPr id="22" name="圖片 21" descr="一張含有 螢幕擷取畫面, 文字, 正方形, 行 的圖片&#10;&#10;AI 產生的內容可能不正確。">
            <a:extLst>
              <a:ext uri="{FF2B5EF4-FFF2-40B4-BE49-F238E27FC236}">
                <a16:creationId xmlns:a16="http://schemas.microsoft.com/office/drawing/2014/main" id="{AA863A7D-3802-39AE-2520-609F11E7C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4624" y="4137127"/>
            <a:ext cx="3338246" cy="2670597"/>
          </a:xfrm>
          <a:prstGeom prst="rect">
            <a:avLst/>
          </a:prstGeom>
        </p:spPr>
      </p:pic>
      <p:pic>
        <p:nvPicPr>
          <p:cNvPr id="24" name="圖片 23" descr="一張含有 文字, 螢幕擷取畫面, 正方形, 行 的圖片&#10;&#10;AI 產生的內容可能不正確。">
            <a:extLst>
              <a:ext uri="{FF2B5EF4-FFF2-40B4-BE49-F238E27FC236}">
                <a16:creationId xmlns:a16="http://schemas.microsoft.com/office/drawing/2014/main" id="{F6707069-6CBB-11B5-4A0A-B6BC9A4D9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9723" y="1449825"/>
            <a:ext cx="3338249" cy="2670599"/>
          </a:xfrm>
          <a:prstGeom prst="rect">
            <a:avLst/>
          </a:prstGeom>
        </p:spPr>
      </p:pic>
      <p:pic>
        <p:nvPicPr>
          <p:cNvPr id="26" name="圖片 25" descr="一張含有 文字, 螢幕擷取畫面, 正方形, 行 的圖片&#10;&#10;AI 產生的內容可能不正確。">
            <a:extLst>
              <a:ext uri="{FF2B5EF4-FFF2-40B4-BE49-F238E27FC236}">
                <a16:creationId xmlns:a16="http://schemas.microsoft.com/office/drawing/2014/main" id="{B654536A-159C-DDCA-5C87-9EF6B5F1A6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9721" y="4137124"/>
            <a:ext cx="3338250" cy="2670600"/>
          </a:xfrm>
          <a:prstGeom prst="rect">
            <a:avLst/>
          </a:prstGeom>
        </p:spPr>
      </p:pic>
      <p:cxnSp>
        <p:nvCxnSpPr>
          <p:cNvPr id="28" name="直線接點 27">
            <a:extLst>
              <a:ext uri="{FF2B5EF4-FFF2-40B4-BE49-F238E27FC236}">
                <a16:creationId xmlns:a16="http://schemas.microsoft.com/office/drawing/2014/main" id="{62B37989-9A23-3CD5-5272-4B00DD7B1B91}"/>
              </a:ext>
            </a:extLst>
          </p:cNvPr>
          <p:cNvCxnSpPr>
            <a:cxnSpLocks/>
          </p:cNvCxnSpPr>
          <p:nvPr/>
        </p:nvCxnSpPr>
        <p:spPr>
          <a:xfrm>
            <a:off x="408503" y="4194564"/>
            <a:ext cx="114637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文字方塊 28">
            <a:extLst>
              <a:ext uri="{FF2B5EF4-FFF2-40B4-BE49-F238E27FC236}">
                <a16:creationId xmlns:a16="http://schemas.microsoft.com/office/drawing/2014/main" id="{53212A17-85A3-D60E-C278-94DA49B6E4D0}"/>
              </a:ext>
            </a:extLst>
          </p:cNvPr>
          <p:cNvSpPr txBox="1"/>
          <p:nvPr/>
        </p:nvSpPr>
        <p:spPr>
          <a:xfrm>
            <a:off x="10107970" y="2540215"/>
            <a:ext cx="1496950" cy="523220"/>
          </a:xfrm>
          <a:prstGeom prst="rect">
            <a:avLst/>
          </a:prstGeom>
          <a:noFill/>
        </p:spPr>
        <p:txBody>
          <a:bodyPr wrap="square" rtlCol="0">
            <a:spAutoFit/>
          </a:bodyPr>
          <a:lstStyle/>
          <a:p>
            <a:pPr algn="ctr"/>
            <a:r>
              <a:rPr lang="en-US" altLang="zh-TW" sz="2800" b="1" dirty="0">
                <a:latin typeface="Calibri" panose="020F0502020204030204" pitchFamily="34" charset="0"/>
                <a:ea typeface="Calibri" panose="020F0502020204030204" pitchFamily="34" charset="0"/>
                <a:cs typeface="Calibri" panose="020F0502020204030204" pitchFamily="34" charset="0"/>
              </a:rPr>
              <a:t>+1 %</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30" name="文字方塊 29">
            <a:extLst>
              <a:ext uri="{FF2B5EF4-FFF2-40B4-BE49-F238E27FC236}">
                <a16:creationId xmlns:a16="http://schemas.microsoft.com/office/drawing/2014/main" id="{54CB9BAC-6B41-9C73-C68C-39B1AE9323A0}"/>
              </a:ext>
            </a:extLst>
          </p:cNvPr>
          <p:cNvSpPr txBox="1"/>
          <p:nvPr/>
        </p:nvSpPr>
        <p:spPr>
          <a:xfrm>
            <a:off x="10107970" y="5227516"/>
            <a:ext cx="1496950" cy="523220"/>
          </a:xfrm>
          <a:prstGeom prst="rect">
            <a:avLst/>
          </a:prstGeom>
          <a:noFill/>
        </p:spPr>
        <p:txBody>
          <a:bodyPr wrap="square" rtlCol="0">
            <a:spAutoFit/>
          </a:bodyPr>
          <a:lstStyle/>
          <a:p>
            <a:pPr algn="ctr"/>
            <a:r>
              <a:rPr lang="en-US" altLang="zh-TW" sz="2800" b="1" dirty="0">
                <a:latin typeface="Calibri" panose="020F0502020204030204" pitchFamily="34" charset="0"/>
                <a:ea typeface="Calibri" panose="020F0502020204030204" pitchFamily="34" charset="0"/>
                <a:cs typeface="Calibri" panose="020F0502020204030204" pitchFamily="34" charset="0"/>
              </a:rPr>
              <a:t>-1 %</a:t>
            </a:r>
            <a:endParaRPr lang="zh-TW" altLang="en-US" sz="28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2" name="文字方塊 1">
            <a:extLst>
              <a:ext uri="{FF2B5EF4-FFF2-40B4-BE49-F238E27FC236}">
                <a16:creationId xmlns:a16="http://schemas.microsoft.com/office/drawing/2014/main" id="{AD7B49CE-C82E-FA87-D785-7B5C916850A8}"/>
              </a:ext>
            </a:extLst>
          </p:cNvPr>
          <p:cNvSpPr txBox="1"/>
          <p:nvPr/>
        </p:nvSpPr>
        <p:spPr>
          <a:xfrm>
            <a:off x="11715750" y="6369803"/>
            <a:ext cx="431528" cy="369332"/>
          </a:xfrm>
          <a:prstGeom prst="rect">
            <a:avLst/>
          </a:prstGeom>
          <a:noFill/>
        </p:spPr>
        <p:txBody>
          <a:bodyPr wrap="none" rtlCol="0">
            <a:spAutoFit/>
          </a:bodyPr>
          <a:lstStyle/>
          <a:p>
            <a:r>
              <a:rPr lang="en-US" altLang="zh-TW" dirty="0"/>
              <a:t>19</a:t>
            </a:r>
            <a:endParaRPr lang="zh-TW" altLang="en-US" dirty="0"/>
          </a:p>
        </p:txBody>
      </p:sp>
      <p:sp>
        <p:nvSpPr>
          <p:cNvPr id="23" name="文字方塊 22">
            <a:extLst>
              <a:ext uri="{FF2B5EF4-FFF2-40B4-BE49-F238E27FC236}">
                <a16:creationId xmlns:a16="http://schemas.microsoft.com/office/drawing/2014/main" id="{E8DB04CB-A2BD-219B-B609-666D5F75BD3A}"/>
              </a:ext>
            </a:extLst>
          </p:cNvPr>
          <p:cNvSpPr txBox="1"/>
          <p:nvPr/>
        </p:nvSpPr>
        <p:spPr>
          <a:xfrm>
            <a:off x="245307" y="1068705"/>
            <a:ext cx="9674816" cy="461665"/>
          </a:xfrm>
          <a:prstGeom prst="rect">
            <a:avLst/>
          </a:prstGeom>
          <a:noFill/>
        </p:spPr>
        <p:txBody>
          <a:bodyPr wrap="square">
            <a:spAutoFi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All-data analysis: All available data were used, regardless of season.</a:t>
            </a:r>
            <a:endParaRPr lang="zh-TW"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689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C9196-F44F-4D77-94C6-787BCB851FC5}"/>
            </a:ext>
          </a:extLst>
        </p:cNvPr>
        <p:cNvGrpSpPr/>
        <p:nvPr/>
      </p:nvGrpSpPr>
      <p:grpSpPr>
        <a:xfrm>
          <a:off x="0" y="0"/>
          <a:ext cx="0" cy="0"/>
          <a:chOff x="0" y="0"/>
          <a:chExt cx="0" cy="0"/>
        </a:xfrm>
      </p:grpSpPr>
      <p:pic>
        <p:nvPicPr>
          <p:cNvPr id="32" name="圖片 31">
            <a:extLst>
              <a:ext uri="{FF2B5EF4-FFF2-40B4-BE49-F238E27FC236}">
                <a16:creationId xmlns:a16="http://schemas.microsoft.com/office/drawing/2014/main" id="{11621F34-44B0-BB3A-4601-76102B550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159" y="3856672"/>
            <a:ext cx="3691165" cy="2952932"/>
          </a:xfrm>
          <a:prstGeom prst="rect">
            <a:avLst/>
          </a:prstGeom>
        </p:spPr>
      </p:pic>
      <p:pic>
        <p:nvPicPr>
          <p:cNvPr id="8" name="圖片 7">
            <a:extLst>
              <a:ext uri="{FF2B5EF4-FFF2-40B4-BE49-F238E27FC236}">
                <a16:creationId xmlns:a16="http://schemas.microsoft.com/office/drawing/2014/main" id="{40E3E8B1-31BA-E703-EFEB-26BD963B9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474" y="983406"/>
            <a:ext cx="3691164" cy="2952931"/>
          </a:xfrm>
          <a:prstGeom prst="rect">
            <a:avLst/>
          </a:prstGeom>
        </p:spPr>
      </p:pic>
      <p:pic>
        <p:nvPicPr>
          <p:cNvPr id="12" name="圖片 11">
            <a:extLst>
              <a:ext uri="{FF2B5EF4-FFF2-40B4-BE49-F238E27FC236}">
                <a16:creationId xmlns:a16="http://schemas.microsoft.com/office/drawing/2014/main" id="{24566619-1858-FE30-E177-6C6B8310B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159" y="983406"/>
            <a:ext cx="3691164" cy="2952931"/>
          </a:xfrm>
          <a:prstGeom prst="rect">
            <a:avLst/>
          </a:prstGeom>
        </p:spPr>
      </p:pic>
      <p:pic>
        <p:nvPicPr>
          <p:cNvPr id="14" name="圖片 13">
            <a:extLst>
              <a:ext uri="{FF2B5EF4-FFF2-40B4-BE49-F238E27FC236}">
                <a16:creationId xmlns:a16="http://schemas.microsoft.com/office/drawing/2014/main" id="{802E56B0-96B4-0782-F913-206EA1A2F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1135" y="981236"/>
            <a:ext cx="3691164" cy="2952931"/>
          </a:xfrm>
          <a:prstGeom prst="rect">
            <a:avLst/>
          </a:prstGeom>
        </p:spPr>
      </p:pic>
      <p:pic>
        <p:nvPicPr>
          <p:cNvPr id="18" name="圖片 17">
            <a:extLst>
              <a:ext uri="{FF2B5EF4-FFF2-40B4-BE49-F238E27FC236}">
                <a16:creationId xmlns:a16="http://schemas.microsoft.com/office/drawing/2014/main" id="{FE607C98-2994-1CD8-F59C-EF8D120D1D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474" y="3856672"/>
            <a:ext cx="3691165" cy="2952932"/>
          </a:xfrm>
          <a:prstGeom prst="rect">
            <a:avLst/>
          </a:prstGeom>
        </p:spPr>
      </p:pic>
      <p:pic>
        <p:nvPicPr>
          <p:cNvPr id="34" name="圖片 33">
            <a:extLst>
              <a:ext uri="{FF2B5EF4-FFF2-40B4-BE49-F238E27FC236}">
                <a16:creationId xmlns:a16="http://schemas.microsoft.com/office/drawing/2014/main" id="{D0363480-DC05-BEDC-C3E6-F8A5831007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1134" y="3856673"/>
            <a:ext cx="3691164" cy="2952931"/>
          </a:xfrm>
          <a:prstGeom prst="rect">
            <a:avLst/>
          </a:prstGeom>
        </p:spPr>
      </p:pic>
      <p:cxnSp>
        <p:nvCxnSpPr>
          <p:cNvPr id="36" name="直線接點 35">
            <a:extLst>
              <a:ext uri="{FF2B5EF4-FFF2-40B4-BE49-F238E27FC236}">
                <a16:creationId xmlns:a16="http://schemas.microsoft.com/office/drawing/2014/main" id="{3A279FCC-5B60-5339-615E-4E283C2BD79D}"/>
              </a:ext>
            </a:extLst>
          </p:cNvPr>
          <p:cNvCxnSpPr/>
          <p:nvPr/>
        </p:nvCxnSpPr>
        <p:spPr>
          <a:xfrm>
            <a:off x="285195" y="3963195"/>
            <a:ext cx="1162161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文字方塊 36">
            <a:extLst>
              <a:ext uri="{FF2B5EF4-FFF2-40B4-BE49-F238E27FC236}">
                <a16:creationId xmlns:a16="http://schemas.microsoft.com/office/drawing/2014/main" id="{7934E346-2EBD-0B4E-E3EB-D3D853D74F6E}"/>
              </a:ext>
            </a:extLst>
          </p:cNvPr>
          <p:cNvSpPr txBox="1"/>
          <p:nvPr/>
        </p:nvSpPr>
        <p:spPr>
          <a:xfrm>
            <a:off x="203253" y="1672871"/>
            <a:ext cx="1091966" cy="1569660"/>
          </a:xfrm>
          <a:prstGeom prst="rect">
            <a:avLst/>
          </a:prstGeom>
          <a:noFill/>
        </p:spPr>
        <p:txBody>
          <a:bodyPr wrap="none" rtlCol="0">
            <a:spAutoFit/>
          </a:bodyPr>
          <a:lstStyle/>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Wet </a:t>
            </a:r>
          </a:p>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Season</a:t>
            </a:r>
          </a:p>
          <a:p>
            <a:pPr algn="ctr"/>
            <a:endParaRPr lang="en-US" altLang="zh-TW" sz="2400" b="1" dirty="0">
              <a:latin typeface="Calibri" panose="020F0502020204030204" pitchFamily="34" charset="0"/>
              <a:ea typeface="Calibri" panose="020F0502020204030204" pitchFamily="34" charset="0"/>
              <a:cs typeface="Calibri" panose="020F0502020204030204" pitchFamily="34" charset="0"/>
            </a:endParaRPr>
          </a:p>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+1 %</a:t>
            </a:r>
            <a:endParaRPr lang="zh-TW" altLang="en-US" sz="2400" b="1" dirty="0">
              <a:latin typeface="Calibri" panose="020F0502020204030204" pitchFamily="34" charset="0"/>
              <a:ea typeface="微軟正黑體" panose="020B0604030504040204" pitchFamily="34" charset="-120"/>
              <a:cs typeface="Calibri" panose="020F0502020204030204" pitchFamily="34" charset="0"/>
            </a:endParaRPr>
          </a:p>
        </p:txBody>
      </p:sp>
      <p:sp>
        <p:nvSpPr>
          <p:cNvPr id="38" name="文字方塊 37">
            <a:extLst>
              <a:ext uri="{FF2B5EF4-FFF2-40B4-BE49-F238E27FC236}">
                <a16:creationId xmlns:a16="http://schemas.microsoft.com/office/drawing/2014/main" id="{30A9E5B1-5C40-45A5-55FC-06A0C5B40F2E}"/>
              </a:ext>
            </a:extLst>
          </p:cNvPr>
          <p:cNvSpPr txBox="1"/>
          <p:nvPr/>
        </p:nvSpPr>
        <p:spPr>
          <a:xfrm>
            <a:off x="219281" y="4548308"/>
            <a:ext cx="1091966" cy="1569660"/>
          </a:xfrm>
          <a:prstGeom prst="rect">
            <a:avLst/>
          </a:prstGeom>
          <a:noFill/>
        </p:spPr>
        <p:txBody>
          <a:bodyPr wrap="none" rtlCol="0">
            <a:spAutoFit/>
          </a:bodyPr>
          <a:lstStyle/>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Dry </a:t>
            </a:r>
          </a:p>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Season</a:t>
            </a:r>
          </a:p>
          <a:p>
            <a:pPr algn="ctr"/>
            <a:endParaRPr lang="en-US" altLang="zh-TW" sz="2400" b="1" dirty="0">
              <a:latin typeface="Calibri" panose="020F0502020204030204" pitchFamily="34" charset="0"/>
              <a:ea typeface="Calibri" panose="020F0502020204030204" pitchFamily="34" charset="0"/>
              <a:cs typeface="Calibri" panose="020F0502020204030204" pitchFamily="34" charset="0"/>
            </a:endParaRPr>
          </a:p>
          <a:p>
            <a:pPr algn="ctr"/>
            <a:r>
              <a:rPr lang="en-US" altLang="zh-TW" sz="2400" b="1" dirty="0">
                <a:latin typeface="Calibri" panose="020F0502020204030204" pitchFamily="34" charset="0"/>
                <a:ea typeface="Calibri" panose="020F0502020204030204" pitchFamily="34" charset="0"/>
                <a:cs typeface="Calibri" panose="020F0502020204030204" pitchFamily="34" charset="0"/>
              </a:rPr>
              <a:t>+1 %</a:t>
            </a:r>
            <a:endParaRPr lang="zh-TW" altLang="en-US" sz="2400" b="1" dirty="0">
              <a:latin typeface="Calibri" panose="020F0502020204030204" pitchFamily="34" charset="0"/>
              <a:cs typeface="Calibri" panose="020F0502020204030204" pitchFamily="34" charset="0"/>
            </a:endParaRPr>
          </a:p>
        </p:txBody>
      </p:sp>
      <p:sp>
        <p:nvSpPr>
          <p:cNvPr id="6" name="矩形 5">
            <a:extLst>
              <a:ext uri="{FF2B5EF4-FFF2-40B4-BE49-F238E27FC236}">
                <a16:creationId xmlns:a16="http://schemas.microsoft.com/office/drawing/2014/main" id="{ED3C9A96-D896-17A1-4E1E-8D8CCB0402E8}"/>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FE12BDE5-CAD5-CEFA-837E-7F47EA6FFE24}"/>
              </a:ext>
            </a:extLst>
          </p:cNvPr>
          <p:cNvGrpSpPr/>
          <p:nvPr/>
        </p:nvGrpSpPr>
        <p:grpSpPr>
          <a:xfrm>
            <a:off x="285195" y="192691"/>
            <a:ext cx="823115" cy="801945"/>
            <a:chOff x="127000" y="192693"/>
            <a:chExt cx="1107996" cy="1079499"/>
          </a:xfrm>
        </p:grpSpPr>
        <p:sp>
          <p:nvSpPr>
            <p:cNvPr id="9" name="矩形 8">
              <a:extLst>
                <a:ext uri="{FF2B5EF4-FFF2-40B4-BE49-F238E27FC236}">
                  <a16:creationId xmlns:a16="http://schemas.microsoft.com/office/drawing/2014/main" id="{B1C3729D-458C-8E6C-313B-5581354ECB12}"/>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0" name="群組 9">
              <a:extLst>
                <a:ext uri="{FF2B5EF4-FFF2-40B4-BE49-F238E27FC236}">
                  <a16:creationId xmlns:a16="http://schemas.microsoft.com/office/drawing/2014/main" id="{BFBA465B-BC52-D498-79F3-34FD4BB4FCBB}"/>
                </a:ext>
              </a:extLst>
            </p:cNvPr>
            <p:cNvGrpSpPr/>
            <p:nvPr/>
          </p:nvGrpSpPr>
          <p:grpSpPr>
            <a:xfrm>
              <a:off x="292985" y="389071"/>
              <a:ext cx="776026" cy="686741"/>
              <a:chOff x="2643638" y="2864622"/>
              <a:chExt cx="2705858" cy="3386090"/>
            </a:xfrm>
            <a:solidFill>
              <a:schemeClr val="bg1"/>
            </a:solidFill>
          </p:grpSpPr>
          <p:sp>
            <p:nvSpPr>
              <p:cNvPr id="11" name="矩形 10">
                <a:extLst>
                  <a:ext uri="{FF2B5EF4-FFF2-40B4-BE49-F238E27FC236}">
                    <a16:creationId xmlns:a16="http://schemas.microsoft.com/office/drawing/2014/main" id="{BB214DE9-FCCA-A395-B0B2-7BA8A9B88186}"/>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47CBBD30-BA4E-0F07-0E31-046F051E678C}"/>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4ED16A1A-F163-8ECE-BE6C-46DD725FAFF4}"/>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6A6CF88A-4F05-0458-BB01-2560327B5AE5}"/>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7" name="矩形 16">
                <a:extLst>
                  <a:ext uri="{FF2B5EF4-FFF2-40B4-BE49-F238E27FC236}">
                    <a16:creationId xmlns:a16="http://schemas.microsoft.com/office/drawing/2014/main" id="{5CBD3955-3F7A-928E-A040-FFF68ECDDD7A}"/>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0" name="等腰三角形 19">
                <a:extLst>
                  <a:ext uri="{FF2B5EF4-FFF2-40B4-BE49-F238E27FC236}">
                    <a16:creationId xmlns:a16="http://schemas.microsoft.com/office/drawing/2014/main" id="{FB5591A9-333D-80C1-1C58-8F1DC1D66EF6}"/>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1" name="等腰三角形 30">
                <a:extLst>
                  <a:ext uri="{FF2B5EF4-FFF2-40B4-BE49-F238E27FC236}">
                    <a16:creationId xmlns:a16="http://schemas.microsoft.com/office/drawing/2014/main" id="{9E59BF8A-9D6E-E209-0808-813296BA69CA}"/>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33" name="等腰三角形 32">
                <a:extLst>
                  <a:ext uri="{FF2B5EF4-FFF2-40B4-BE49-F238E27FC236}">
                    <a16:creationId xmlns:a16="http://schemas.microsoft.com/office/drawing/2014/main" id="{49EA32CC-0A36-FE30-BBE0-83A7199DF107}"/>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5" name="矩形: 圓角 34">
            <a:extLst>
              <a:ext uri="{FF2B5EF4-FFF2-40B4-BE49-F238E27FC236}">
                <a16:creationId xmlns:a16="http://schemas.microsoft.com/office/drawing/2014/main" id="{18E76251-B33E-5CC5-3BDA-83EA90BA7A4B}"/>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Basin-based sensitivity analysis</a:t>
            </a:r>
            <a:endParaRPr lang="zh-TW" altLang="en-US" sz="2400" dirty="0">
              <a:solidFill>
                <a:schemeClr val="bg1"/>
              </a:solidFill>
            </a:endParaRPr>
          </a:p>
        </p:txBody>
      </p:sp>
      <p:sp>
        <p:nvSpPr>
          <p:cNvPr id="2" name="文字方塊 1">
            <a:extLst>
              <a:ext uri="{FF2B5EF4-FFF2-40B4-BE49-F238E27FC236}">
                <a16:creationId xmlns:a16="http://schemas.microsoft.com/office/drawing/2014/main" id="{6621975F-7052-68FD-7F28-0C30CC9B2307}"/>
              </a:ext>
            </a:extLst>
          </p:cNvPr>
          <p:cNvSpPr txBox="1"/>
          <p:nvPr/>
        </p:nvSpPr>
        <p:spPr>
          <a:xfrm>
            <a:off x="11715750" y="6369803"/>
            <a:ext cx="431528" cy="369332"/>
          </a:xfrm>
          <a:prstGeom prst="rect">
            <a:avLst/>
          </a:prstGeom>
          <a:noFill/>
        </p:spPr>
        <p:txBody>
          <a:bodyPr wrap="none" rtlCol="0">
            <a:spAutoFit/>
          </a:bodyPr>
          <a:lstStyle/>
          <a:p>
            <a:r>
              <a:rPr lang="en-US" altLang="zh-TW" dirty="0"/>
              <a:t>20</a:t>
            </a:r>
            <a:endParaRPr lang="zh-TW" altLang="en-US" dirty="0"/>
          </a:p>
        </p:txBody>
      </p:sp>
    </p:spTree>
    <p:extLst>
      <p:ext uri="{BB962C8B-B14F-4D97-AF65-F5344CB8AC3E}">
        <p14:creationId xmlns:p14="http://schemas.microsoft.com/office/powerpoint/2010/main" val="2512991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B6363-C912-F8D5-5373-FBE020EABB82}"/>
            </a:ext>
          </a:extLst>
        </p:cNvPr>
        <p:cNvGrpSpPr/>
        <p:nvPr/>
      </p:nvGrpSpPr>
      <p:grpSpPr>
        <a:xfrm>
          <a:off x="0" y="0"/>
          <a:ext cx="0" cy="0"/>
          <a:chOff x="0" y="0"/>
          <a:chExt cx="0" cy="0"/>
        </a:xfrm>
      </p:grpSpPr>
      <p:pic>
        <p:nvPicPr>
          <p:cNvPr id="18" name="圖片 17" descr="一張含有 文字, 螢幕擷取畫面, 正方形, 行 的圖片&#10;&#10;AI 產生的內容可能不正確。">
            <a:extLst>
              <a:ext uri="{FF2B5EF4-FFF2-40B4-BE49-F238E27FC236}">
                <a16:creationId xmlns:a16="http://schemas.microsoft.com/office/drawing/2014/main" id="{D3A285C7-BA1C-B8AC-FD88-19CF9706F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81" y="1432670"/>
            <a:ext cx="6140950" cy="4912760"/>
          </a:xfrm>
          <a:prstGeom prst="rect">
            <a:avLst/>
          </a:prstGeom>
        </p:spPr>
      </p:pic>
      <p:pic>
        <p:nvPicPr>
          <p:cNvPr id="20" name="圖片 19" descr="一張含有 文字, 螢幕擷取畫面, 正方形, 鮮豔 的圖片&#10;&#10;AI 產生的內容可能不正確。">
            <a:extLst>
              <a:ext uri="{FF2B5EF4-FFF2-40B4-BE49-F238E27FC236}">
                <a16:creationId xmlns:a16="http://schemas.microsoft.com/office/drawing/2014/main" id="{1E774145-39C6-DDCF-FF2F-C8D01C77B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6334" y="1432670"/>
            <a:ext cx="6140951" cy="4912761"/>
          </a:xfrm>
          <a:prstGeom prst="rect">
            <a:avLst/>
          </a:prstGeom>
        </p:spPr>
      </p:pic>
      <p:sp>
        <p:nvSpPr>
          <p:cNvPr id="32" name="矩形 31">
            <a:extLst>
              <a:ext uri="{FF2B5EF4-FFF2-40B4-BE49-F238E27FC236}">
                <a16:creationId xmlns:a16="http://schemas.microsoft.com/office/drawing/2014/main" id="{DE128B6E-2F3C-11E6-0BB8-57CE4444C195}"/>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3" name="群組 32">
            <a:extLst>
              <a:ext uri="{FF2B5EF4-FFF2-40B4-BE49-F238E27FC236}">
                <a16:creationId xmlns:a16="http://schemas.microsoft.com/office/drawing/2014/main" id="{E2A34DA4-054E-E8D9-4414-EF867DD1AA14}"/>
              </a:ext>
            </a:extLst>
          </p:cNvPr>
          <p:cNvGrpSpPr/>
          <p:nvPr/>
        </p:nvGrpSpPr>
        <p:grpSpPr>
          <a:xfrm>
            <a:off x="285195" y="192691"/>
            <a:ext cx="823115" cy="801945"/>
            <a:chOff x="127000" y="192693"/>
            <a:chExt cx="1107996" cy="1079499"/>
          </a:xfrm>
        </p:grpSpPr>
        <p:sp>
          <p:nvSpPr>
            <p:cNvPr id="34" name="矩形 33">
              <a:extLst>
                <a:ext uri="{FF2B5EF4-FFF2-40B4-BE49-F238E27FC236}">
                  <a16:creationId xmlns:a16="http://schemas.microsoft.com/office/drawing/2014/main" id="{A4E17424-3C3D-CC51-DAFB-50AC861E7CF5}"/>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35" name="群組 34">
              <a:extLst>
                <a:ext uri="{FF2B5EF4-FFF2-40B4-BE49-F238E27FC236}">
                  <a16:creationId xmlns:a16="http://schemas.microsoft.com/office/drawing/2014/main" id="{B736E808-E368-6A1B-A8F7-396BD0B47FC5}"/>
                </a:ext>
              </a:extLst>
            </p:cNvPr>
            <p:cNvGrpSpPr/>
            <p:nvPr/>
          </p:nvGrpSpPr>
          <p:grpSpPr>
            <a:xfrm>
              <a:off x="292985" y="389071"/>
              <a:ext cx="776026" cy="686741"/>
              <a:chOff x="2643638" y="2864622"/>
              <a:chExt cx="2705858" cy="3386090"/>
            </a:xfrm>
            <a:solidFill>
              <a:schemeClr val="bg1"/>
            </a:solidFill>
          </p:grpSpPr>
          <p:sp>
            <p:nvSpPr>
              <p:cNvPr id="36" name="矩形 35">
                <a:extLst>
                  <a:ext uri="{FF2B5EF4-FFF2-40B4-BE49-F238E27FC236}">
                    <a16:creationId xmlns:a16="http://schemas.microsoft.com/office/drawing/2014/main" id="{EBA9B36A-1FF5-D830-4ED1-30D5CFED426D}"/>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7" name="等腰三角形 36">
                <a:extLst>
                  <a:ext uri="{FF2B5EF4-FFF2-40B4-BE49-F238E27FC236}">
                    <a16:creationId xmlns:a16="http://schemas.microsoft.com/office/drawing/2014/main" id="{58DB4BC3-AAA2-9FAA-8AE3-F5AB6699ADC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8" name="等腰三角形 37">
                <a:extLst>
                  <a:ext uri="{FF2B5EF4-FFF2-40B4-BE49-F238E27FC236}">
                    <a16:creationId xmlns:a16="http://schemas.microsoft.com/office/drawing/2014/main" id="{44D9063F-6531-9CB4-66CE-7174570A4776}"/>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39" name="等腰三角形 38">
                <a:extLst>
                  <a:ext uri="{FF2B5EF4-FFF2-40B4-BE49-F238E27FC236}">
                    <a16:creationId xmlns:a16="http://schemas.microsoft.com/office/drawing/2014/main" id="{DE968E92-4345-BB8E-2F70-8B5ECC3FADB0}"/>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0" name="矩形 39">
                <a:extLst>
                  <a:ext uri="{FF2B5EF4-FFF2-40B4-BE49-F238E27FC236}">
                    <a16:creationId xmlns:a16="http://schemas.microsoft.com/office/drawing/2014/main" id="{94BD21F1-941B-DA09-5132-6CDBCC202BF5}"/>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1" name="等腰三角形 40">
                <a:extLst>
                  <a:ext uri="{FF2B5EF4-FFF2-40B4-BE49-F238E27FC236}">
                    <a16:creationId xmlns:a16="http://schemas.microsoft.com/office/drawing/2014/main" id="{22BC152F-E106-373F-2AA6-D3F35D4ACD7D}"/>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42" name="等腰三角形 41">
                <a:extLst>
                  <a:ext uri="{FF2B5EF4-FFF2-40B4-BE49-F238E27FC236}">
                    <a16:creationId xmlns:a16="http://schemas.microsoft.com/office/drawing/2014/main" id="{50E81F86-88E9-1DE2-D1A6-2B4A3E8C6441}"/>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43" name="等腰三角形 42">
                <a:extLst>
                  <a:ext uri="{FF2B5EF4-FFF2-40B4-BE49-F238E27FC236}">
                    <a16:creationId xmlns:a16="http://schemas.microsoft.com/office/drawing/2014/main" id="{04DAC5A5-DE05-B7A3-4A14-E6E163F127A7}"/>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44" name="矩形: 圓角 43">
            <a:extLst>
              <a:ext uri="{FF2B5EF4-FFF2-40B4-BE49-F238E27FC236}">
                <a16:creationId xmlns:a16="http://schemas.microsoft.com/office/drawing/2014/main" id="{37CFB98F-9FAA-D171-ABE7-6ED7AD41210E}"/>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Basin-based sensitivity analysis</a:t>
            </a:r>
            <a:endParaRPr lang="zh-TW" altLang="en-US" sz="2400" dirty="0">
              <a:solidFill>
                <a:schemeClr val="bg1"/>
              </a:solidFill>
            </a:endParaRPr>
          </a:p>
        </p:txBody>
      </p:sp>
      <p:sp>
        <p:nvSpPr>
          <p:cNvPr id="2" name="文字方塊 1">
            <a:extLst>
              <a:ext uri="{FF2B5EF4-FFF2-40B4-BE49-F238E27FC236}">
                <a16:creationId xmlns:a16="http://schemas.microsoft.com/office/drawing/2014/main" id="{A23986E3-A9C3-685D-E03C-665E134C7971}"/>
              </a:ext>
            </a:extLst>
          </p:cNvPr>
          <p:cNvSpPr txBox="1"/>
          <p:nvPr/>
        </p:nvSpPr>
        <p:spPr>
          <a:xfrm>
            <a:off x="11715750" y="6369803"/>
            <a:ext cx="431528" cy="369332"/>
          </a:xfrm>
          <a:prstGeom prst="rect">
            <a:avLst/>
          </a:prstGeom>
          <a:noFill/>
        </p:spPr>
        <p:txBody>
          <a:bodyPr wrap="none" rtlCol="0">
            <a:spAutoFit/>
          </a:bodyPr>
          <a:lstStyle/>
          <a:p>
            <a:r>
              <a:rPr lang="en-US" altLang="zh-TW" dirty="0"/>
              <a:t>21</a:t>
            </a:r>
            <a:endParaRPr lang="zh-TW" altLang="en-US" dirty="0"/>
          </a:p>
        </p:txBody>
      </p:sp>
      <p:sp>
        <p:nvSpPr>
          <p:cNvPr id="3" name="文字方塊 2">
            <a:extLst>
              <a:ext uri="{FF2B5EF4-FFF2-40B4-BE49-F238E27FC236}">
                <a16:creationId xmlns:a16="http://schemas.microsoft.com/office/drawing/2014/main" id="{20F8B73B-B978-5360-BBA7-60C569CE4525}"/>
              </a:ext>
            </a:extLst>
          </p:cNvPr>
          <p:cNvSpPr txBox="1"/>
          <p:nvPr/>
        </p:nvSpPr>
        <p:spPr>
          <a:xfrm>
            <a:off x="245307" y="1068705"/>
            <a:ext cx="9674816" cy="461665"/>
          </a:xfrm>
          <a:prstGeom prst="rect">
            <a:avLst/>
          </a:prstGeom>
          <a:noFill/>
        </p:spPr>
        <p:txBody>
          <a:bodyPr wrap="square">
            <a:spAutoFi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All-data analysis: All available data were used, regardless of season.</a:t>
            </a:r>
            <a:endParaRPr lang="zh-TW"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0686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C9FD-B721-BA73-96DA-F73DD6E1853B}"/>
            </a:ext>
          </a:extLst>
        </p:cNvPr>
        <p:cNvGrpSpPr/>
        <p:nvPr/>
      </p:nvGrpSpPr>
      <p:grpSpPr>
        <a:xfrm>
          <a:off x="0" y="0"/>
          <a:ext cx="0" cy="0"/>
          <a:chOff x="0" y="0"/>
          <a:chExt cx="0" cy="0"/>
        </a:xfrm>
      </p:grpSpPr>
      <p:pic>
        <p:nvPicPr>
          <p:cNvPr id="18" name="圖片 17">
            <a:extLst>
              <a:ext uri="{FF2B5EF4-FFF2-40B4-BE49-F238E27FC236}">
                <a16:creationId xmlns:a16="http://schemas.microsoft.com/office/drawing/2014/main" id="{8B00ADFE-8E47-943A-13B3-526167BFA0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611" y="101351"/>
            <a:ext cx="4713090" cy="6655298"/>
          </a:xfrm>
          <a:prstGeom prst="rect">
            <a:avLst/>
          </a:prstGeom>
          <a:noFill/>
          <a:ln>
            <a:noFill/>
          </a:ln>
        </p:spPr>
      </p:pic>
      <p:grpSp>
        <p:nvGrpSpPr>
          <p:cNvPr id="135" name="群組 134">
            <a:extLst>
              <a:ext uri="{FF2B5EF4-FFF2-40B4-BE49-F238E27FC236}">
                <a16:creationId xmlns:a16="http://schemas.microsoft.com/office/drawing/2014/main" id="{5CD3C16D-0661-37F2-A7B4-52F9FBF1DC33}"/>
              </a:ext>
            </a:extLst>
          </p:cNvPr>
          <p:cNvGrpSpPr/>
          <p:nvPr/>
        </p:nvGrpSpPr>
        <p:grpSpPr>
          <a:xfrm>
            <a:off x="562432" y="1644307"/>
            <a:ext cx="6076451" cy="4258760"/>
            <a:chOff x="305789" y="2489826"/>
            <a:chExt cx="6076451" cy="4258760"/>
          </a:xfrm>
        </p:grpSpPr>
        <p:sp>
          <p:nvSpPr>
            <p:cNvPr id="133" name="矩形: 圓角 132">
              <a:extLst>
                <a:ext uri="{FF2B5EF4-FFF2-40B4-BE49-F238E27FC236}">
                  <a16:creationId xmlns:a16="http://schemas.microsoft.com/office/drawing/2014/main" id="{5595B035-0608-A688-061B-F8ABAFB0CB6D}"/>
                </a:ext>
              </a:extLst>
            </p:cNvPr>
            <p:cNvSpPr/>
            <p:nvPr/>
          </p:nvSpPr>
          <p:spPr>
            <a:xfrm>
              <a:off x="2362658" y="6165038"/>
              <a:ext cx="1842856" cy="538435"/>
            </a:xfrm>
            <a:prstGeom prst="roundRect">
              <a:avLst>
                <a:gd name="adj" fmla="val 45983"/>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52" name="文字方塊 51">
              <a:extLst>
                <a:ext uri="{FF2B5EF4-FFF2-40B4-BE49-F238E27FC236}">
                  <a16:creationId xmlns:a16="http://schemas.microsoft.com/office/drawing/2014/main" id="{69E00144-52CD-280E-7406-A8A3CED59295}"/>
                </a:ext>
              </a:extLst>
            </p:cNvPr>
            <p:cNvSpPr txBox="1"/>
            <p:nvPr/>
          </p:nvSpPr>
          <p:spPr>
            <a:xfrm>
              <a:off x="2310923" y="6201453"/>
              <a:ext cx="1946326"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Hidden layer</a:t>
              </a:r>
              <a:endParaRPr lang="zh-TW" altLang="en-US" sz="2400" dirty="0">
                <a:latin typeface="Calibri" panose="020F0502020204030204" pitchFamily="34" charset="0"/>
                <a:cs typeface="Calibri" panose="020F0502020204030204" pitchFamily="34" charset="0"/>
              </a:endParaRPr>
            </a:p>
          </p:txBody>
        </p:sp>
        <p:sp>
          <p:nvSpPr>
            <p:cNvPr id="134" name="矩形: 圓角 133">
              <a:extLst>
                <a:ext uri="{FF2B5EF4-FFF2-40B4-BE49-F238E27FC236}">
                  <a16:creationId xmlns:a16="http://schemas.microsoft.com/office/drawing/2014/main" id="{3C7B62FC-8282-BDE7-7AC1-096768ABD455}"/>
                </a:ext>
              </a:extLst>
            </p:cNvPr>
            <p:cNvSpPr/>
            <p:nvPr/>
          </p:nvSpPr>
          <p:spPr>
            <a:xfrm>
              <a:off x="4634252" y="6159821"/>
              <a:ext cx="1747988" cy="563182"/>
            </a:xfrm>
            <a:prstGeom prst="roundRect">
              <a:avLst>
                <a:gd name="adj" fmla="val 4823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0" name="文字方塊 59">
              <a:extLst>
                <a:ext uri="{FF2B5EF4-FFF2-40B4-BE49-F238E27FC236}">
                  <a16:creationId xmlns:a16="http://schemas.microsoft.com/office/drawing/2014/main" id="{3384D6EF-C263-4453-B1AD-079321BE3601}"/>
                </a:ext>
              </a:extLst>
            </p:cNvPr>
            <p:cNvSpPr txBox="1"/>
            <p:nvPr/>
          </p:nvSpPr>
          <p:spPr>
            <a:xfrm>
              <a:off x="4624845" y="6195578"/>
              <a:ext cx="1747989"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Output layer</a:t>
              </a:r>
              <a:endParaRPr lang="zh-TW" altLang="en-US" sz="2400" dirty="0">
                <a:latin typeface="Calibri" panose="020F0502020204030204" pitchFamily="34" charset="0"/>
                <a:cs typeface="Calibri" panose="020F0502020204030204" pitchFamily="34" charset="0"/>
              </a:endParaRPr>
            </a:p>
          </p:txBody>
        </p:sp>
        <p:sp>
          <p:nvSpPr>
            <p:cNvPr id="130" name="矩形: 圓角 129">
              <a:extLst>
                <a:ext uri="{FF2B5EF4-FFF2-40B4-BE49-F238E27FC236}">
                  <a16:creationId xmlns:a16="http://schemas.microsoft.com/office/drawing/2014/main" id="{2B1FAD80-6997-4F44-50DA-A1FCAFBB1739}"/>
                </a:ext>
              </a:extLst>
            </p:cNvPr>
            <p:cNvSpPr/>
            <p:nvPr/>
          </p:nvSpPr>
          <p:spPr>
            <a:xfrm>
              <a:off x="305789" y="6185404"/>
              <a:ext cx="1604384" cy="563182"/>
            </a:xfrm>
            <a:prstGeom prst="roundRect">
              <a:avLst>
                <a:gd name="adj" fmla="val 48238"/>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0" name="文字方塊 19">
              <a:extLst>
                <a:ext uri="{FF2B5EF4-FFF2-40B4-BE49-F238E27FC236}">
                  <a16:creationId xmlns:a16="http://schemas.microsoft.com/office/drawing/2014/main" id="{72FF98CF-3F72-8586-197A-06555FA94145}"/>
                </a:ext>
              </a:extLst>
            </p:cNvPr>
            <p:cNvSpPr txBox="1"/>
            <p:nvPr/>
          </p:nvSpPr>
          <p:spPr>
            <a:xfrm>
              <a:off x="305789" y="6207725"/>
              <a:ext cx="1604384" cy="461665"/>
            </a:xfrm>
            <a:prstGeom prst="rect">
              <a:avLst/>
            </a:prstGeom>
            <a:noFill/>
            <a:ln>
              <a:noFill/>
            </a:ln>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Input layer</a:t>
              </a:r>
              <a:endParaRPr lang="zh-TW" altLang="en-US" sz="2400" dirty="0">
                <a:latin typeface="Calibri" panose="020F0502020204030204" pitchFamily="34" charset="0"/>
                <a:cs typeface="Calibri" panose="020F0502020204030204" pitchFamily="34" charset="0"/>
              </a:endParaRPr>
            </a:p>
          </p:txBody>
        </p:sp>
        <p:grpSp>
          <p:nvGrpSpPr>
            <p:cNvPr id="128" name="群組 127">
              <a:extLst>
                <a:ext uri="{FF2B5EF4-FFF2-40B4-BE49-F238E27FC236}">
                  <a16:creationId xmlns:a16="http://schemas.microsoft.com/office/drawing/2014/main" id="{0A8B4709-5C73-CE6C-5CB1-EACAF9ACB236}"/>
                </a:ext>
              </a:extLst>
            </p:cNvPr>
            <p:cNvGrpSpPr/>
            <p:nvPr/>
          </p:nvGrpSpPr>
          <p:grpSpPr>
            <a:xfrm>
              <a:off x="567192" y="2489826"/>
              <a:ext cx="5480682" cy="3474720"/>
              <a:chOff x="443061" y="2307269"/>
              <a:chExt cx="5480682" cy="3474720"/>
            </a:xfrm>
          </p:grpSpPr>
          <p:grpSp>
            <p:nvGrpSpPr>
              <p:cNvPr id="22" name="群組 21">
                <a:extLst>
                  <a:ext uri="{FF2B5EF4-FFF2-40B4-BE49-F238E27FC236}">
                    <a16:creationId xmlns:a16="http://schemas.microsoft.com/office/drawing/2014/main" id="{096AB67D-1D2C-3EB9-A16B-3B7C6C7A7FC4}"/>
                  </a:ext>
                </a:extLst>
              </p:cNvPr>
              <p:cNvGrpSpPr/>
              <p:nvPr/>
            </p:nvGrpSpPr>
            <p:grpSpPr>
              <a:xfrm>
                <a:off x="443061" y="2307269"/>
                <a:ext cx="914400" cy="3474720"/>
                <a:chOff x="1456267" y="2000877"/>
                <a:chExt cx="722201" cy="2871856"/>
              </a:xfrm>
              <a:solidFill>
                <a:schemeClr val="tx2">
                  <a:lumMod val="10000"/>
                  <a:lumOff val="90000"/>
                </a:schemeClr>
              </a:solidFill>
            </p:grpSpPr>
            <p:sp>
              <p:nvSpPr>
                <p:cNvPr id="67" name="橢圓 66">
                  <a:extLst>
                    <a:ext uri="{FF2B5EF4-FFF2-40B4-BE49-F238E27FC236}">
                      <a16:creationId xmlns:a16="http://schemas.microsoft.com/office/drawing/2014/main" id="{D007E896-EA2D-70E1-287D-35F58CB60C6B}"/>
                    </a:ext>
                  </a:extLst>
                </p:cNvPr>
                <p:cNvSpPr/>
                <p:nvPr/>
              </p:nvSpPr>
              <p:spPr>
                <a:xfrm>
                  <a:off x="1456267" y="2000877"/>
                  <a:ext cx="720000" cy="7200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9" name="橢圓 68">
                  <a:extLst>
                    <a:ext uri="{FF2B5EF4-FFF2-40B4-BE49-F238E27FC236}">
                      <a16:creationId xmlns:a16="http://schemas.microsoft.com/office/drawing/2014/main" id="{CD32B554-2DC0-9D7B-D42E-7376A0F3ACB7}"/>
                    </a:ext>
                  </a:extLst>
                </p:cNvPr>
                <p:cNvSpPr/>
                <p:nvPr/>
              </p:nvSpPr>
              <p:spPr>
                <a:xfrm>
                  <a:off x="1456267" y="3122544"/>
                  <a:ext cx="720000" cy="7200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0" name="橢圓 69">
                  <a:extLst>
                    <a:ext uri="{FF2B5EF4-FFF2-40B4-BE49-F238E27FC236}">
                      <a16:creationId xmlns:a16="http://schemas.microsoft.com/office/drawing/2014/main" id="{0E96558C-7A6D-4D1C-D256-1018336433D3}"/>
                    </a:ext>
                  </a:extLst>
                </p:cNvPr>
                <p:cNvSpPr/>
                <p:nvPr/>
              </p:nvSpPr>
              <p:spPr>
                <a:xfrm>
                  <a:off x="1458468" y="4152733"/>
                  <a:ext cx="720000" cy="7200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grpSp>
            <p:nvGrpSpPr>
              <p:cNvPr id="27" name="群組 26">
                <a:extLst>
                  <a:ext uri="{FF2B5EF4-FFF2-40B4-BE49-F238E27FC236}">
                    <a16:creationId xmlns:a16="http://schemas.microsoft.com/office/drawing/2014/main" id="{C46F05AE-B67E-C487-0ADE-D69FE6A4E4AB}"/>
                  </a:ext>
                </a:extLst>
              </p:cNvPr>
              <p:cNvGrpSpPr/>
              <p:nvPr/>
            </p:nvGrpSpPr>
            <p:grpSpPr>
              <a:xfrm>
                <a:off x="2961845" y="2769460"/>
                <a:ext cx="400589" cy="2560320"/>
                <a:chOff x="4714831" y="1647909"/>
                <a:chExt cx="720000" cy="4742609"/>
              </a:xfrm>
              <a:solidFill>
                <a:schemeClr val="tx2">
                  <a:lumMod val="25000"/>
                  <a:lumOff val="75000"/>
                </a:schemeClr>
              </a:solidFill>
            </p:grpSpPr>
            <p:sp>
              <p:nvSpPr>
                <p:cNvPr id="61" name="橢圓 60">
                  <a:extLst>
                    <a:ext uri="{FF2B5EF4-FFF2-40B4-BE49-F238E27FC236}">
                      <a16:creationId xmlns:a16="http://schemas.microsoft.com/office/drawing/2014/main" id="{3BC19074-33EA-A9A3-EAB0-4F6BBDE73D4D}"/>
                    </a:ext>
                  </a:extLst>
                </p:cNvPr>
                <p:cNvSpPr/>
                <p:nvPr/>
              </p:nvSpPr>
              <p:spPr>
                <a:xfrm>
                  <a:off x="4714831" y="1647909"/>
                  <a:ext cx="720000" cy="72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2" name="橢圓 61">
                  <a:extLst>
                    <a:ext uri="{FF2B5EF4-FFF2-40B4-BE49-F238E27FC236}">
                      <a16:creationId xmlns:a16="http://schemas.microsoft.com/office/drawing/2014/main" id="{918E49AC-487E-E93E-51CF-4311F5CC68BC}"/>
                    </a:ext>
                  </a:extLst>
                </p:cNvPr>
                <p:cNvSpPr/>
                <p:nvPr/>
              </p:nvSpPr>
              <p:spPr>
                <a:xfrm>
                  <a:off x="4714831" y="4083486"/>
                  <a:ext cx="720000" cy="72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3" name="橢圓 62">
                  <a:extLst>
                    <a:ext uri="{FF2B5EF4-FFF2-40B4-BE49-F238E27FC236}">
                      <a16:creationId xmlns:a16="http://schemas.microsoft.com/office/drawing/2014/main" id="{E113404B-882A-1FA8-DE88-CFE13807EB84}"/>
                    </a:ext>
                  </a:extLst>
                </p:cNvPr>
                <p:cNvSpPr/>
                <p:nvPr/>
              </p:nvSpPr>
              <p:spPr>
                <a:xfrm>
                  <a:off x="4714831" y="3289970"/>
                  <a:ext cx="720000" cy="72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4" name="橢圓 63">
                  <a:extLst>
                    <a:ext uri="{FF2B5EF4-FFF2-40B4-BE49-F238E27FC236}">
                      <a16:creationId xmlns:a16="http://schemas.microsoft.com/office/drawing/2014/main" id="{4D26B143-4F3D-64DE-2A54-17B3DA485D9B}"/>
                    </a:ext>
                  </a:extLst>
                </p:cNvPr>
                <p:cNvSpPr/>
                <p:nvPr/>
              </p:nvSpPr>
              <p:spPr>
                <a:xfrm>
                  <a:off x="4714831" y="2445732"/>
                  <a:ext cx="720000" cy="72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5" name="橢圓 64">
                  <a:extLst>
                    <a:ext uri="{FF2B5EF4-FFF2-40B4-BE49-F238E27FC236}">
                      <a16:creationId xmlns:a16="http://schemas.microsoft.com/office/drawing/2014/main" id="{9D91D8A5-30E0-CE07-AD19-3109CD71DAEA}"/>
                    </a:ext>
                  </a:extLst>
                </p:cNvPr>
                <p:cNvSpPr/>
                <p:nvPr/>
              </p:nvSpPr>
              <p:spPr>
                <a:xfrm>
                  <a:off x="4714831" y="4877002"/>
                  <a:ext cx="720000" cy="72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66" name="橢圓 65">
                  <a:extLst>
                    <a:ext uri="{FF2B5EF4-FFF2-40B4-BE49-F238E27FC236}">
                      <a16:creationId xmlns:a16="http://schemas.microsoft.com/office/drawing/2014/main" id="{073DB648-83F9-66FC-2919-27C59A099B40}"/>
                    </a:ext>
                  </a:extLst>
                </p:cNvPr>
                <p:cNvSpPr/>
                <p:nvPr/>
              </p:nvSpPr>
              <p:spPr>
                <a:xfrm>
                  <a:off x="4714831" y="5670518"/>
                  <a:ext cx="720000" cy="720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cxnSp>
            <p:nvCxnSpPr>
              <p:cNvPr id="34" name="直線接點 33">
                <a:extLst>
                  <a:ext uri="{FF2B5EF4-FFF2-40B4-BE49-F238E27FC236}">
                    <a16:creationId xmlns:a16="http://schemas.microsoft.com/office/drawing/2014/main" id="{867BA057-5279-796B-D856-4CACB0F46326}"/>
                  </a:ext>
                </a:extLst>
              </p:cNvPr>
              <p:cNvCxnSpPr>
                <a:cxnSpLocks/>
                <a:stCxn id="70" idx="6"/>
                <a:endCxn id="66" idx="2"/>
              </p:cNvCxnSpPr>
              <p:nvPr/>
            </p:nvCxnSpPr>
            <p:spPr>
              <a:xfrm flipV="1">
                <a:off x="1357461" y="5135433"/>
                <a:ext cx="1604384" cy="210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7C332A76-04B8-4EE7-539F-45626EE6F52D}"/>
                  </a:ext>
                </a:extLst>
              </p:cNvPr>
              <p:cNvCxnSpPr>
                <a:cxnSpLocks/>
                <a:stCxn id="70" idx="6"/>
                <a:endCxn id="65" idx="2"/>
              </p:cNvCxnSpPr>
              <p:nvPr/>
            </p:nvCxnSpPr>
            <p:spPr>
              <a:xfrm flipV="1">
                <a:off x="1357461" y="4707049"/>
                <a:ext cx="1604384" cy="639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AFE1A51-1BF0-10FB-EC70-BD1DAB86B18E}"/>
                  </a:ext>
                </a:extLst>
              </p:cNvPr>
              <p:cNvCxnSpPr>
                <a:cxnSpLocks/>
                <a:stCxn id="70" idx="6"/>
                <a:endCxn id="62" idx="2"/>
              </p:cNvCxnSpPr>
              <p:nvPr/>
            </p:nvCxnSpPr>
            <p:spPr>
              <a:xfrm flipV="1">
                <a:off x="1357461" y="4278666"/>
                <a:ext cx="1604384" cy="1067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FF4B53F-BDDA-0CFE-546F-3B5BA7D2218C}"/>
                  </a:ext>
                </a:extLst>
              </p:cNvPr>
              <p:cNvCxnSpPr>
                <a:cxnSpLocks/>
                <a:stCxn id="70" idx="6"/>
                <a:endCxn id="63" idx="2"/>
              </p:cNvCxnSpPr>
              <p:nvPr/>
            </p:nvCxnSpPr>
            <p:spPr>
              <a:xfrm flipV="1">
                <a:off x="1357461" y="3850282"/>
                <a:ext cx="1604384" cy="1496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30966F3C-0BE3-43BB-9281-C75DAC228F6F}"/>
                  </a:ext>
                </a:extLst>
              </p:cNvPr>
              <p:cNvCxnSpPr>
                <a:cxnSpLocks/>
                <a:stCxn id="70" idx="6"/>
                <a:endCxn id="64" idx="2"/>
              </p:cNvCxnSpPr>
              <p:nvPr/>
            </p:nvCxnSpPr>
            <p:spPr>
              <a:xfrm flipV="1">
                <a:off x="1357461" y="3394517"/>
                <a:ext cx="1604384" cy="19519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34FD1323-F9EC-9766-E9C7-A868EB36DA89}"/>
                  </a:ext>
                </a:extLst>
              </p:cNvPr>
              <p:cNvCxnSpPr>
                <a:cxnSpLocks/>
                <a:stCxn id="70" idx="6"/>
                <a:endCxn id="61" idx="2"/>
              </p:cNvCxnSpPr>
              <p:nvPr/>
            </p:nvCxnSpPr>
            <p:spPr>
              <a:xfrm flipV="1">
                <a:off x="1357461" y="2963808"/>
                <a:ext cx="1604384" cy="2382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6115232F-92BA-6D26-A73F-C264CFEE6E32}"/>
                  </a:ext>
                </a:extLst>
              </p:cNvPr>
              <p:cNvCxnSpPr>
                <a:stCxn id="69" idx="6"/>
                <a:endCxn id="66" idx="2"/>
              </p:cNvCxnSpPr>
              <p:nvPr/>
            </p:nvCxnSpPr>
            <p:spPr>
              <a:xfrm>
                <a:off x="1354674" y="4099970"/>
                <a:ext cx="1607171" cy="1035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024885C6-ACD5-5400-E502-8B30CB6C337C}"/>
                  </a:ext>
                </a:extLst>
              </p:cNvPr>
              <p:cNvCxnSpPr>
                <a:stCxn id="69" idx="6"/>
                <a:endCxn id="65" idx="2"/>
              </p:cNvCxnSpPr>
              <p:nvPr/>
            </p:nvCxnSpPr>
            <p:spPr>
              <a:xfrm>
                <a:off x="1354674" y="4099970"/>
                <a:ext cx="1607171" cy="607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7F74E0DE-BCD4-862D-8BB2-3FB67D8F784E}"/>
                  </a:ext>
                </a:extLst>
              </p:cNvPr>
              <p:cNvCxnSpPr>
                <a:stCxn id="69" idx="6"/>
                <a:endCxn id="62" idx="2"/>
              </p:cNvCxnSpPr>
              <p:nvPr/>
            </p:nvCxnSpPr>
            <p:spPr>
              <a:xfrm>
                <a:off x="1354674" y="4099970"/>
                <a:ext cx="1607171" cy="178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0BA19608-4F8C-E2F0-8582-AF807D459EBB}"/>
                  </a:ext>
                </a:extLst>
              </p:cNvPr>
              <p:cNvCxnSpPr>
                <a:stCxn id="69" idx="6"/>
                <a:endCxn id="63" idx="2"/>
              </p:cNvCxnSpPr>
              <p:nvPr/>
            </p:nvCxnSpPr>
            <p:spPr>
              <a:xfrm flipV="1">
                <a:off x="1354674" y="3850282"/>
                <a:ext cx="1607171" cy="249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DFF757FF-438C-3284-F039-F916A877823C}"/>
                  </a:ext>
                </a:extLst>
              </p:cNvPr>
              <p:cNvCxnSpPr>
                <a:stCxn id="69" idx="6"/>
                <a:endCxn id="64" idx="2"/>
              </p:cNvCxnSpPr>
              <p:nvPr/>
            </p:nvCxnSpPr>
            <p:spPr>
              <a:xfrm flipV="1">
                <a:off x="1354674" y="3394517"/>
                <a:ext cx="1607171" cy="705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54AB650-694D-79B7-445F-38DAC994204A}"/>
                  </a:ext>
                </a:extLst>
              </p:cNvPr>
              <p:cNvCxnSpPr>
                <a:stCxn id="69" idx="6"/>
                <a:endCxn id="61" idx="2"/>
              </p:cNvCxnSpPr>
              <p:nvPr/>
            </p:nvCxnSpPr>
            <p:spPr>
              <a:xfrm flipV="1">
                <a:off x="1354674" y="2963808"/>
                <a:ext cx="1607171" cy="11361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CCBB5E1-BCED-0A3B-0E60-725F8C869293}"/>
                  </a:ext>
                </a:extLst>
              </p:cNvPr>
              <p:cNvCxnSpPr>
                <a:cxnSpLocks/>
                <a:stCxn id="67" idx="6"/>
                <a:endCxn id="66" idx="2"/>
              </p:cNvCxnSpPr>
              <p:nvPr/>
            </p:nvCxnSpPr>
            <p:spPr>
              <a:xfrm>
                <a:off x="1354674" y="2742841"/>
                <a:ext cx="1607171" cy="2392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37E33080-90E9-3D8B-4673-82691F7BF07D}"/>
                  </a:ext>
                </a:extLst>
              </p:cNvPr>
              <p:cNvCxnSpPr>
                <a:cxnSpLocks/>
                <a:stCxn id="67" idx="6"/>
                <a:endCxn id="65" idx="2"/>
              </p:cNvCxnSpPr>
              <p:nvPr/>
            </p:nvCxnSpPr>
            <p:spPr>
              <a:xfrm>
                <a:off x="1354674" y="2742841"/>
                <a:ext cx="1607171" cy="1964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D34E66C8-1A14-2EAB-F5BF-B5966DC68DB5}"/>
                  </a:ext>
                </a:extLst>
              </p:cNvPr>
              <p:cNvCxnSpPr>
                <a:cxnSpLocks/>
                <a:stCxn id="67" idx="6"/>
                <a:endCxn id="62" idx="2"/>
              </p:cNvCxnSpPr>
              <p:nvPr/>
            </p:nvCxnSpPr>
            <p:spPr>
              <a:xfrm>
                <a:off x="1354674" y="2742841"/>
                <a:ext cx="1607171" cy="1535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74DCFC30-3F5D-2FC7-7702-8CBCCF483894}"/>
                  </a:ext>
                </a:extLst>
              </p:cNvPr>
              <p:cNvCxnSpPr>
                <a:cxnSpLocks/>
                <a:stCxn id="67" idx="6"/>
                <a:endCxn id="63" idx="2"/>
              </p:cNvCxnSpPr>
              <p:nvPr/>
            </p:nvCxnSpPr>
            <p:spPr>
              <a:xfrm>
                <a:off x="1354674" y="2742841"/>
                <a:ext cx="1607171" cy="11074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4EAEE253-8571-0F65-7076-D20B6343D6B5}"/>
                  </a:ext>
                </a:extLst>
              </p:cNvPr>
              <p:cNvCxnSpPr>
                <a:cxnSpLocks/>
                <a:stCxn id="67" idx="6"/>
                <a:endCxn id="61" idx="2"/>
              </p:cNvCxnSpPr>
              <p:nvPr/>
            </p:nvCxnSpPr>
            <p:spPr>
              <a:xfrm>
                <a:off x="1354674" y="2742841"/>
                <a:ext cx="1607171" cy="220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9E0A060C-8CD2-FA2A-249D-7D9FBC52B6A8}"/>
                  </a:ext>
                </a:extLst>
              </p:cNvPr>
              <p:cNvCxnSpPr>
                <a:cxnSpLocks/>
                <a:stCxn id="67" idx="6"/>
                <a:endCxn id="64" idx="2"/>
              </p:cNvCxnSpPr>
              <p:nvPr/>
            </p:nvCxnSpPr>
            <p:spPr>
              <a:xfrm>
                <a:off x="1354674" y="2742841"/>
                <a:ext cx="1607171" cy="651676"/>
              </a:xfrm>
              <a:prstGeom prst="line">
                <a:avLst/>
              </a:prstGeom>
            </p:spPr>
            <p:style>
              <a:lnRef idx="1">
                <a:schemeClr val="accent1"/>
              </a:lnRef>
              <a:fillRef idx="0">
                <a:schemeClr val="accent1"/>
              </a:fillRef>
              <a:effectRef idx="0">
                <a:schemeClr val="accent1"/>
              </a:effectRef>
              <a:fontRef idx="minor">
                <a:schemeClr val="tx1"/>
              </a:fontRef>
            </p:style>
          </p:cxnSp>
          <p:sp>
            <p:nvSpPr>
              <p:cNvPr id="53" name="橢圓 52">
                <a:extLst>
                  <a:ext uri="{FF2B5EF4-FFF2-40B4-BE49-F238E27FC236}">
                    <a16:creationId xmlns:a16="http://schemas.microsoft.com/office/drawing/2014/main" id="{4E42F0C4-4C72-AF36-97AA-8C79012D0C16}"/>
                  </a:ext>
                </a:extLst>
              </p:cNvPr>
              <p:cNvSpPr/>
              <p:nvPr/>
            </p:nvSpPr>
            <p:spPr>
              <a:xfrm>
                <a:off x="4826463" y="3495989"/>
                <a:ext cx="1097280" cy="109728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tx1"/>
                    </a:solidFill>
                    <a:latin typeface="Calibri" panose="020F0502020204030204" pitchFamily="34" charset="0"/>
                    <a:ea typeface="Calibri" panose="020F0502020204030204" pitchFamily="34" charset="0"/>
                    <a:cs typeface="Calibri" panose="020F0502020204030204" pitchFamily="34" charset="0"/>
                  </a:rPr>
                  <a:t>ET</a:t>
                </a:r>
                <a:endParaRPr lang="zh-TW" altLang="en-US" sz="3200" dirty="0">
                  <a:solidFill>
                    <a:schemeClr val="tx1"/>
                  </a:solidFill>
                  <a:latin typeface="Calibri" panose="020F0502020204030204" pitchFamily="34" charset="0"/>
                  <a:cs typeface="Calibri" panose="020F0502020204030204" pitchFamily="34" charset="0"/>
                </a:endParaRPr>
              </a:p>
            </p:txBody>
          </p:sp>
          <p:cxnSp>
            <p:nvCxnSpPr>
              <p:cNvPr id="54" name="直線接點 53">
                <a:extLst>
                  <a:ext uri="{FF2B5EF4-FFF2-40B4-BE49-F238E27FC236}">
                    <a16:creationId xmlns:a16="http://schemas.microsoft.com/office/drawing/2014/main" id="{1DC80099-EBA0-E266-FB2D-44FCE3800D55}"/>
                  </a:ext>
                </a:extLst>
              </p:cNvPr>
              <p:cNvCxnSpPr>
                <a:cxnSpLocks/>
                <a:stCxn id="61" idx="6"/>
                <a:endCxn id="53" idx="2"/>
              </p:cNvCxnSpPr>
              <p:nvPr/>
            </p:nvCxnSpPr>
            <p:spPr>
              <a:xfrm>
                <a:off x="3362434" y="2963808"/>
                <a:ext cx="1464029" cy="1080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C83304AA-D001-43C0-6990-7B374BDD7D02}"/>
                  </a:ext>
                </a:extLst>
              </p:cNvPr>
              <p:cNvCxnSpPr>
                <a:cxnSpLocks/>
                <a:stCxn id="64" idx="6"/>
                <a:endCxn id="53" idx="2"/>
              </p:cNvCxnSpPr>
              <p:nvPr/>
            </p:nvCxnSpPr>
            <p:spPr>
              <a:xfrm>
                <a:off x="3362434" y="3394517"/>
                <a:ext cx="1464029" cy="650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BB0ECFC6-3C58-1F71-16DD-5D7A8466EEEA}"/>
                  </a:ext>
                </a:extLst>
              </p:cNvPr>
              <p:cNvCxnSpPr>
                <a:cxnSpLocks/>
                <a:stCxn id="63" idx="6"/>
                <a:endCxn id="53" idx="2"/>
              </p:cNvCxnSpPr>
              <p:nvPr/>
            </p:nvCxnSpPr>
            <p:spPr>
              <a:xfrm>
                <a:off x="3362434" y="3850282"/>
                <a:ext cx="1464029" cy="194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831059BD-991C-909C-475B-10134EE1E442}"/>
                  </a:ext>
                </a:extLst>
              </p:cNvPr>
              <p:cNvCxnSpPr>
                <a:cxnSpLocks/>
                <a:stCxn id="62" idx="6"/>
                <a:endCxn id="53" idx="2"/>
              </p:cNvCxnSpPr>
              <p:nvPr/>
            </p:nvCxnSpPr>
            <p:spPr>
              <a:xfrm flipV="1">
                <a:off x="3362434" y="4044629"/>
                <a:ext cx="1464029" cy="234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FA3A317B-3C6A-AADA-21AA-F669F8E8BC91}"/>
                  </a:ext>
                </a:extLst>
              </p:cNvPr>
              <p:cNvCxnSpPr>
                <a:cxnSpLocks/>
                <a:stCxn id="65" idx="6"/>
                <a:endCxn id="53" idx="2"/>
              </p:cNvCxnSpPr>
              <p:nvPr/>
            </p:nvCxnSpPr>
            <p:spPr>
              <a:xfrm flipV="1">
                <a:off x="3362434" y="4044629"/>
                <a:ext cx="1464029" cy="662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E3A5546B-97DE-083F-2E6C-D665566BC0E4}"/>
                  </a:ext>
                </a:extLst>
              </p:cNvPr>
              <p:cNvCxnSpPr>
                <a:cxnSpLocks/>
                <a:stCxn id="66" idx="6"/>
                <a:endCxn id="53" idx="2"/>
              </p:cNvCxnSpPr>
              <p:nvPr/>
            </p:nvCxnSpPr>
            <p:spPr>
              <a:xfrm flipV="1">
                <a:off x="3362434" y="4044629"/>
                <a:ext cx="1464029" cy="1090804"/>
              </a:xfrm>
              <a:prstGeom prst="line">
                <a:avLst/>
              </a:prstGeom>
            </p:spPr>
            <p:style>
              <a:lnRef idx="1">
                <a:schemeClr val="accent1"/>
              </a:lnRef>
              <a:fillRef idx="0">
                <a:schemeClr val="accent1"/>
              </a:fillRef>
              <a:effectRef idx="0">
                <a:schemeClr val="accent1"/>
              </a:effectRef>
              <a:fontRef idx="minor">
                <a:schemeClr val="tx1"/>
              </a:fontRef>
            </p:style>
          </p:cxnSp>
          <p:sp>
            <p:nvSpPr>
              <p:cNvPr id="124" name="文字方塊 123">
                <a:extLst>
                  <a:ext uri="{FF2B5EF4-FFF2-40B4-BE49-F238E27FC236}">
                    <a16:creationId xmlns:a16="http://schemas.microsoft.com/office/drawing/2014/main" id="{11D40B5B-4DCA-78C4-7E75-1157A7EFF2C9}"/>
                  </a:ext>
                </a:extLst>
              </p:cNvPr>
              <p:cNvSpPr txBox="1"/>
              <p:nvPr/>
            </p:nvSpPr>
            <p:spPr>
              <a:xfrm>
                <a:off x="685428" y="3810592"/>
                <a:ext cx="385042" cy="584775"/>
              </a:xfrm>
              <a:prstGeom prst="rect">
                <a:avLst/>
              </a:prstGeom>
              <a:noFill/>
            </p:spPr>
            <p:txBody>
              <a:bodyPr wrap="none" rtlCol="0">
                <a:spAutoFit/>
              </a:bodyPr>
              <a:lstStyle/>
              <a:p>
                <a:r>
                  <a:rPr lang="en-US" altLang="zh-TW" sz="3200" dirty="0">
                    <a:latin typeface="Calibri" panose="020F0502020204030204" pitchFamily="34" charset="0"/>
                    <a:ea typeface="Calibri" panose="020F0502020204030204" pitchFamily="34" charset="0"/>
                    <a:cs typeface="Calibri" panose="020F0502020204030204" pitchFamily="34" charset="0"/>
                  </a:rPr>
                  <a:t>T</a:t>
                </a:r>
                <a:endParaRPr lang="zh-TW" altLang="en-US" sz="3200" dirty="0">
                  <a:latin typeface="Calibri" panose="020F0502020204030204" pitchFamily="34" charset="0"/>
                  <a:cs typeface="Calibri" panose="020F0502020204030204" pitchFamily="34" charset="0"/>
                </a:endParaRPr>
              </a:p>
            </p:txBody>
          </p:sp>
          <p:sp>
            <p:nvSpPr>
              <p:cNvPr id="125" name="文字方塊 124">
                <a:extLst>
                  <a:ext uri="{FF2B5EF4-FFF2-40B4-BE49-F238E27FC236}">
                    <a16:creationId xmlns:a16="http://schemas.microsoft.com/office/drawing/2014/main" id="{D9EE88B1-A2C8-FF47-FED0-FC72BA5755B6}"/>
                  </a:ext>
                </a:extLst>
              </p:cNvPr>
              <p:cNvSpPr txBox="1"/>
              <p:nvPr/>
            </p:nvSpPr>
            <p:spPr>
              <a:xfrm>
                <a:off x="605957" y="2450452"/>
                <a:ext cx="596638" cy="584775"/>
              </a:xfrm>
              <a:prstGeom prst="rect">
                <a:avLst/>
              </a:prstGeom>
              <a:noFill/>
            </p:spPr>
            <p:txBody>
              <a:bodyPr wrap="none" rtlCol="0">
                <a:spAutoFit/>
              </a:bodyPr>
              <a:lstStyle/>
              <a:p>
                <a:pPr algn="ctr"/>
                <a:r>
                  <a:rPr lang="en-US" altLang="zh-TW" sz="3200" dirty="0">
                    <a:latin typeface="Calibri" panose="020F0502020204030204" pitchFamily="34" charset="0"/>
                    <a:ea typeface="Calibri" panose="020F0502020204030204" pitchFamily="34" charset="0"/>
                    <a:cs typeface="Calibri" panose="020F0502020204030204" pitchFamily="34" charset="0"/>
                  </a:rPr>
                  <a:t>SR</a:t>
                </a:r>
                <a:endParaRPr lang="zh-TW" altLang="en-US" sz="3200" dirty="0">
                  <a:latin typeface="Calibri" panose="020F0502020204030204" pitchFamily="34" charset="0"/>
                  <a:cs typeface="Calibri" panose="020F0502020204030204" pitchFamily="34" charset="0"/>
                </a:endParaRPr>
              </a:p>
            </p:txBody>
          </p:sp>
          <p:sp>
            <p:nvSpPr>
              <p:cNvPr id="126" name="文字方塊 125">
                <a:extLst>
                  <a:ext uri="{FF2B5EF4-FFF2-40B4-BE49-F238E27FC236}">
                    <a16:creationId xmlns:a16="http://schemas.microsoft.com/office/drawing/2014/main" id="{4399FBDD-DA09-F541-B987-102A658393A1}"/>
                  </a:ext>
                </a:extLst>
              </p:cNvPr>
              <p:cNvSpPr txBox="1"/>
              <p:nvPr/>
            </p:nvSpPr>
            <p:spPr>
              <a:xfrm>
                <a:off x="457881" y="5037392"/>
                <a:ext cx="881972" cy="584775"/>
              </a:xfrm>
              <a:prstGeom prst="rect">
                <a:avLst/>
              </a:prstGeom>
              <a:noFill/>
            </p:spPr>
            <p:txBody>
              <a:bodyPr wrap="none" rtlCol="0">
                <a:spAutoFit/>
              </a:bodyPr>
              <a:lstStyle/>
              <a:p>
                <a:pPr algn="ctr"/>
                <a:r>
                  <a:rPr lang="en-US" altLang="zh-TW" sz="3200" dirty="0">
                    <a:latin typeface="Calibri" panose="020F0502020204030204" pitchFamily="34" charset="0"/>
                    <a:ea typeface="Calibri" panose="020F0502020204030204" pitchFamily="34" charset="0"/>
                    <a:cs typeface="Calibri" panose="020F0502020204030204" pitchFamily="34" charset="0"/>
                  </a:rPr>
                  <a:t>VPD</a:t>
                </a:r>
                <a:endParaRPr lang="zh-TW" altLang="en-US" sz="3200" dirty="0">
                  <a:latin typeface="Calibri" panose="020F0502020204030204" pitchFamily="34" charset="0"/>
                  <a:cs typeface="Calibri" panose="020F0502020204030204" pitchFamily="34" charset="0"/>
                </a:endParaRPr>
              </a:p>
            </p:txBody>
          </p:sp>
        </p:grpSp>
      </p:grpSp>
      <p:sp>
        <p:nvSpPr>
          <p:cNvPr id="136" name="文字方塊 135">
            <a:extLst>
              <a:ext uri="{FF2B5EF4-FFF2-40B4-BE49-F238E27FC236}">
                <a16:creationId xmlns:a16="http://schemas.microsoft.com/office/drawing/2014/main" id="{C135F752-FB4C-689A-5DB4-3A6C4FB9A1B0}"/>
              </a:ext>
            </a:extLst>
          </p:cNvPr>
          <p:cNvSpPr txBox="1"/>
          <p:nvPr/>
        </p:nvSpPr>
        <p:spPr>
          <a:xfrm>
            <a:off x="1218589" y="338626"/>
            <a:ext cx="5049238" cy="584775"/>
          </a:xfrm>
          <a:prstGeom prst="rect">
            <a:avLst/>
          </a:prstGeom>
          <a:noFill/>
        </p:spPr>
        <p:txBody>
          <a:bodyPr wrap="square" rtlCol="0">
            <a:spAutoFit/>
          </a:bodyPr>
          <a:lstStyle/>
          <a:p>
            <a:r>
              <a:rPr lang="en-US" altLang="zh-TW" sz="3200" u="sng" dirty="0">
                <a:latin typeface="Calibri" panose="020F0502020204030204" pitchFamily="34" charset="0"/>
                <a:ea typeface="Calibri" panose="020F0502020204030204" pitchFamily="34" charset="0"/>
                <a:cs typeface="Calibri" panose="020F0502020204030204" pitchFamily="34" charset="0"/>
              </a:rPr>
              <a:t>ANN model (</a:t>
            </a:r>
            <a:r>
              <a:rPr lang="en-US" altLang="zh-TW" sz="3200" u="sng" kern="100" dirty="0">
                <a:effectLst/>
                <a:latin typeface="Calibri" panose="020F0502020204030204" pitchFamily="34" charset="0"/>
                <a:ea typeface="Calibri" panose="020F0502020204030204" pitchFamily="34" charset="0"/>
                <a:cs typeface="Calibri" panose="020F0502020204030204" pitchFamily="34" charset="0"/>
              </a:rPr>
              <a:t>1980-2021</a:t>
            </a:r>
            <a:r>
              <a:rPr lang="en-US" altLang="zh-TW" sz="3200" u="sng" dirty="0">
                <a:latin typeface="Calibri" panose="020F0502020204030204" pitchFamily="34" charset="0"/>
                <a:cs typeface="Calibri" panose="020F0502020204030204" pitchFamily="34" charset="0"/>
              </a:rPr>
              <a:t>)</a:t>
            </a:r>
            <a:endParaRPr lang="zh-TW" altLang="en-US" sz="32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331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5415-0993-3D33-5ABA-C585DA088240}"/>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92BD2A4-DAE0-545B-9695-DC81ADC53256}"/>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407BFF51-F175-ED65-BE39-2D9820E1D443}"/>
              </a:ext>
            </a:extLst>
          </p:cNvPr>
          <p:cNvGrpSpPr/>
          <p:nvPr/>
        </p:nvGrpSpPr>
        <p:grpSpPr>
          <a:xfrm>
            <a:off x="285195" y="192691"/>
            <a:ext cx="823115" cy="801945"/>
            <a:chOff x="127000" y="192693"/>
            <a:chExt cx="1107996" cy="1079499"/>
          </a:xfrm>
        </p:grpSpPr>
        <p:sp>
          <p:nvSpPr>
            <p:cNvPr id="9" name="矩形 8">
              <a:extLst>
                <a:ext uri="{FF2B5EF4-FFF2-40B4-BE49-F238E27FC236}">
                  <a16:creationId xmlns:a16="http://schemas.microsoft.com/office/drawing/2014/main" id="{D8B1BEEC-A699-342B-5163-419DE9492761}"/>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0" name="群組 9">
              <a:extLst>
                <a:ext uri="{FF2B5EF4-FFF2-40B4-BE49-F238E27FC236}">
                  <a16:creationId xmlns:a16="http://schemas.microsoft.com/office/drawing/2014/main" id="{58C3B7DD-EB31-B2C3-0C83-D6A199E875FA}"/>
                </a:ext>
              </a:extLst>
            </p:cNvPr>
            <p:cNvGrpSpPr/>
            <p:nvPr/>
          </p:nvGrpSpPr>
          <p:grpSpPr>
            <a:xfrm>
              <a:off x="292985" y="389071"/>
              <a:ext cx="776026" cy="686741"/>
              <a:chOff x="2643638" y="2864622"/>
              <a:chExt cx="2705858" cy="3386090"/>
            </a:xfrm>
            <a:solidFill>
              <a:schemeClr val="bg1"/>
            </a:solidFill>
          </p:grpSpPr>
          <p:sp>
            <p:nvSpPr>
              <p:cNvPr id="11" name="矩形 10">
                <a:extLst>
                  <a:ext uri="{FF2B5EF4-FFF2-40B4-BE49-F238E27FC236}">
                    <a16:creationId xmlns:a16="http://schemas.microsoft.com/office/drawing/2014/main" id="{DDF5B4DD-3FD0-4CB9-0B70-6CFD77D0B2E0}"/>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95C60973-289D-F7CE-9C48-B54E943CC5FC}"/>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5B9E3CF1-7986-D246-6779-44DEB7AA137E}"/>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6A7E1DE8-826C-495F-19A2-F27CEEBE5E52}"/>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F454DDEC-3E67-0644-FDF1-817782FFEE9B}"/>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4CD80AD9-EFA5-397F-E839-D7D04E86B427}"/>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7" name="等腰三角形 16">
                <a:extLst>
                  <a:ext uri="{FF2B5EF4-FFF2-40B4-BE49-F238E27FC236}">
                    <a16:creationId xmlns:a16="http://schemas.microsoft.com/office/drawing/2014/main" id="{76178C0F-9959-A55A-721B-F5BB1488AF22}"/>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8" name="等腰三角形 17">
                <a:extLst>
                  <a:ext uri="{FF2B5EF4-FFF2-40B4-BE49-F238E27FC236}">
                    <a16:creationId xmlns:a16="http://schemas.microsoft.com/office/drawing/2014/main" id="{CBEE4C6B-3410-92E3-8827-E5C4BA00456E}"/>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1" name="矩形: 圓角 30">
            <a:extLst>
              <a:ext uri="{FF2B5EF4-FFF2-40B4-BE49-F238E27FC236}">
                <a16:creationId xmlns:a16="http://schemas.microsoft.com/office/drawing/2014/main" id="{8C8E25C3-7E67-1693-BBC2-C243027EC7BC}"/>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Basin-based sensitivity analysis</a:t>
            </a:r>
            <a:endParaRPr lang="zh-TW" altLang="en-US" sz="2400" dirty="0">
              <a:solidFill>
                <a:schemeClr val="bg1"/>
              </a:solidFill>
            </a:endParaRPr>
          </a:p>
        </p:txBody>
      </p:sp>
      <p:grpSp>
        <p:nvGrpSpPr>
          <p:cNvPr id="37" name="群組 36">
            <a:extLst>
              <a:ext uri="{FF2B5EF4-FFF2-40B4-BE49-F238E27FC236}">
                <a16:creationId xmlns:a16="http://schemas.microsoft.com/office/drawing/2014/main" id="{7ACF984E-4DF4-EE12-3ECC-9B02BAE54101}"/>
              </a:ext>
            </a:extLst>
          </p:cNvPr>
          <p:cNvGrpSpPr/>
          <p:nvPr/>
        </p:nvGrpSpPr>
        <p:grpSpPr>
          <a:xfrm>
            <a:off x="117165" y="1325582"/>
            <a:ext cx="6348674" cy="5452623"/>
            <a:chOff x="2601970" y="192691"/>
            <a:chExt cx="7445730" cy="6394841"/>
          </a:xfrm>
        </p:grpSpPr>
        <p:pic>
          <p:nvPicPr>
            <p:cNvPr id="38" name="圖片 37" descr="一張含有 文字, 螢幕擷取畫面, 正方形, 行 的圖片&#10;&#10;AI 產生的內容可能不正確。">
              <a:extLst>
                <a:ext uri="{FF2B5EF4-FFF2-40B4-BE49-F238E27FC236}">
                  <a16:creationId xmlns:a16="http://schemas.microsoft.com/office/drawing/2014/main" id="{9B2891CA-7FBA-B181-438A-48D6A22D9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970" y="192691"/>
              <a:ext cx="7445730" cy="5956584"/>
            </a:xfrm>
            <a:prstGeom prst="rect">
              <a:avLst/>
            </a:prstGeom>
          </p:spPr>
        </p:pic>
        <p:cxnSp>
          <p:nvCxnSpPr>
            <p:cNvPr id="39" name="直線接點 38">
              <a:extLst>
                <a:ext uri="{FF2B5EF4-FFF2-40B4-BE49-F238E27FC236}">
                  <a16:creationId xmlns:a16="http://schemas.microsoft.com/office/drawing/2014/main" id="{16E196D1-2290-33C5-BB08-A8132BD11AC7}"/>
                </a:ext>
              </a:extLst>
            </p:cNvPr>
            <p:cNvCxnSpPr>
              <a:cxnSpLocks/>
            </p:cNvCxnSpPr>
            <p:nvPr/>
          </p:nvCxnSpPr>
          <p:spPr>
            <a:xfrm>
              <a:off x="5378768" y="861627"/>
              <a:ext cx="0" cy="4663440"/>
            </a:xfrm>
            <a:prstGeom prst="line">
              <a:avLst/>
            </a:prstGeom>
            <a:ln w="57150">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40" name="文字方塊 39">
              <a:extLst>
                <a:ext uri="{FF2B5EF4-FFF2-40B4-BE49-F238E27FC236}">
                  <a16:creationId xmlns:a16="http://schemas.microsoft.com/office/drawing/2014/main" id="{B3A2F7DB-9E2E-ADA0-151B-DF51E7D928D3}"/>
                </a:ext>
              </a:extLst>
            </p:cNvPr>
            <p:cNvSpPr txBox="1"/>
            <p:nvPr/>
          </p:nvSpPr>
          <p:spPr>
            <a:xfrm>
              <a:off x="5811332" y="3193347"/>
              <a:ext cx="1993651" cy="974594"/>
            </a:xfrm>
            <a:prstGeom prst="rect">
              <a:avLst/>
            </a:prstGeom>
            <a:noFill/>
          </p:spPr>
          <p:txBody>
            <a:bodyPr wrap="square" rtlCol="0">
              <a:spAutoFit/>
            </a:bodyPr>
            <a:lstStyle/>
            <a:p>
              <a:pPr algn="ctr"/>
              <a:r>
                <a:rPr lang="en-US" altLang="zh-TW" sz="2400" b="1" dirty="0">
                  <a:solidFill>
                    <a:srgbClr val="C00000"/>
                  </a:solidFill>
                </a:rPr>
                <a:t>Negative</a:t>
              </a:r>
            </a:p>
            <a:p>
              <a:pPr algn="ctr"/>
              <a:r>
                <a:rPr lang="en-US" altLang="zh-TW" sz="2400" b="1" dirty="0">
                  <a:solidFill>
                    <a:srgbClr val="C00000"/>
                  </a:solidFill>
                </a:rPr>
                <a:t>sensitivity</a:t>
              </a:r>
              <a:endParaRPr lang="zh-TW" altLang="en-US" sz="2400" b="1" dirty="0">
                <a:solidFill>
                  <a:srgbClr val="C00000"/>
                </a:solidFill>
              </a:endParaRPr>
            </a:p>
          </p:txBody>
        </p:sp>
        <p:sp>
          <p:nvSpPr>
            <p:cNvPr id="41" name="文字方塊 40">
              <a:extLst>
                <a:ext uri="{FF2B5EF4-FFF2-40B4-BE49-F238E27FC236}">
                  <a16:creationId xmlns:a16="http://schemas.microsoft.com/office/drawing/2014/main" id="{E964D773-A4C6-18C3-54DA-F2B350367171}"/>
                </a:ext>
              </a:extLst>
            </p:cNvPr>
            <p:cNvSpPr txBox="1"/>
            <p:nvPr/>
          </p:nvSpPr>
          <p:spPr>
            <a:xfrm>
              <a:off x="4469953" y="6125867"/>
              <a:ext cx="1817630" cy="461665"/>
            </a:xfrm>
            <a:prstGeom prst="rect">
              <a:avLst/>
            </a:prstGeom>
            <a:noFill/>
          </p:spPr>
          <p:txBody>
            <a:bodyPr wrap="square" rtlCol="0">
              <a:spAutoFit/>
            </a:bodyPr>
            <a:lstStyle/>
            <a:p>
              <a:pPr algn="ctr"/>
              <a:r>
                <a:rPr lang="en-US" altLang="zh-TW" sz="2400" b="1" dirty="0">
                  <a:solidFill>
                    <a:srgbClr val="C00000"/>
                  </a:solidFill>
                </a:rPr>
                <a:t>VPD ≈ 0.4 </a:t>
              </a:r>
              <a:endParaRPr lang="zh-TW" altLang="en-US" sz="2400" b="1" dirty="0">
                <a:solidFill>
                  <a:srgbClr val="C00000"/>
                </a:solidFill>
              </a:endParaRPr>
            </a:p>
          </p:txBody>
        </p:sp>
      </p:grpSp>
      <p:sp>
        <p:nvSpPr>
          <p:cNvPr id="2" name="文字方塊 1">
            <a:extLst>
              <a:ext uri="{FF2B5EF4-FFF2-40B4-BE49-F238E27FC236}">
                <a16:creationId xmlns:a16="http://schemas.microsoft.com/office/drawing/2014/main" id="{3F2ECCFC-E7E1-B948-F567-699158750250}"/>
              </a:ext>
            </a:extLst>
          </p:cNvPr>
          <p:cNvSpPr txBox="1"/>
          <p:nvPr/>
        </p:nvSpPr>
        <p:spPr>
          <a:xfrm>
            <a:off x="11715750" y="6369803"/>
            <a:ext cx="431528" cy="369332"/>
          </a:xfrm>
          <a:prstGeom prst="rect">
            <a:avLst/>
          </a:prstGeom>
          <a:noFill/>
        </p:spPr>
        <p:txBody>
          <a:bodyPr wrap="none" rtlCol="0">
            <a:spAutoFit/>
          </a:bodyPr>
          <a:lstStyle/>
          <a:p>
            <a:r>
              <a:rPr lang="en-US" altLang="zh-TW" dirty="0"/>
              <a:t>22</a:t>
            </a:r>
            <a:endParaRPr lang="zh-TW" altLang="en-US" dirty="0"/>
          </a:p>
        </p:txBody>
      </p:sp>
      <p:sp>
        <p:nvSpPr>
          <p:cNvPr id="4" name="文字方塊 3">
            <a:extLst>
              <a:ext uri="{FF2B5EF4-FFF2-40B4-BE49-F238E27FC236}">
                <a16:creationId xmlns:a16="http://schemas.microsoft.com/office/drawing/2014/main" id="{C76692AF-7E2C-9C86-A420-575A91B2C405}"/>
              </a:ext>
            </a:extLst>
          </p:cNvPr>
          <p:cNvSpPr txBox="1"/>
          <p:nvPr/>
        </p:nvSpPr>
        <p:spPr>
          <a:xfrm>
            <a:off x="6267449" y="1646539"/>
            <a:ext cx="5784849" cy="465172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According to past research, the threshold of VPD to decreasing transpiration is about 1.5 - 2 kPa. </a:t>
            </a:r>
            <a:r>
              <a:rPr lang="en-US" altLang="zh-TW" sz="1600" dirty="0">
                <a:effectLst/>
                <a:latin typeface="Calibri" panose="020F0502020204030204" pitchFamily="34" charset="0"/>
                <a:ea typeface="Calibri" panose="020F0502020204030204" pitchFamily="34" charset="0"/>
                <a:cs typeface="Calibri" panose="020F0502020204030204" pitchFamily="34" charset="0"/>
              </a:rPr>
              <a:t>(Bovard et al., 2005; Chen et al., 2014; Ma et al, 2017; O </a:t>
            </a:r>
            <a:r>
              <a:rPr lang="zh-TW" altLang="zh-TW" sz="1600" dirty="0">
                <a:effectLst/>
                <a:latin typeface="Calibri" panose="020F0502020204030204" pitchFamily="34" charset="0"/>
                <a:ea typeface="新細明體" panose="02020500000000000000" pitchFamily="18" charset="-120"/>
                <a:cs typeface="Calibri" panose="020F0502020204030204" pitchFamily="34" charset="0"/>
              </a:rPr>
              <a:t>‘</a:t>
            </a:r>
            <a:r>
              <a:rPr lang="en-US" altLang="zh-TW" sz="1600" dirty="0">
                <a:effectLst/>
                <a:latin typeface="Calibri" panose="020F0502020204030204" pitchFamily="34" charset="0"/>
                <a:ea typeface="Calibri" panose="020F0502020204030204" pitchFamily="34" charset="0"/>
                <a:cs typeface="Calibri" panose="020F0502020204030204" pitchFamily="34" charset="0"/>
              </a:rPr>
              <a:t>BRIEN et al.,2004; Tie et al., 2017)</a:t>
            </a:r>
          </a:p>
          <a:p>
            <a:pPr>
              <a:lnSpc>
                <a:spcPct val="150000"/>
              </a:lnSpc>
            </a:pPr>
            <a:endParaRPr lang="en-US" altLang="zh-TW" sz="16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We found that ET began to show negative sensitivity values in some bins once the VPD percentile exceeded 30, which is around 0.4 kPa.</a:t>
            </a:r>
            <a:endParaRPr lang="zh-TW" altLang="en-US" sz="2400" dirty="0">
              <a:latin typeface="Calibri" panose="020F0502020204030204" pitchFamily="34" charset="0"/>
              <a:cs typeface="Calibri" panose="020F0502020204030204" pitchFamily="34" charset="0"/>
            </a:endParaRPr>
          </a:p>
        </p:txBody>
      </p:sp>
      <p:sp>
        <p:nvSpPr>
          <p:cNvPr id="5" name="文字方塊 4">
            <a:extLst>
              <a:ext uri="{FF2B5EF4-FFF2-40B4-BE49-F238E27FC236}">
                <a16:creationId xmlns:a16="http://schemas.microsoft.com/office/drawing/2014/main" id="{5D8525C5-BAD0-AA33-BFB4-6B6A8F4D7A79}"/>
              </a:ext>
            </a:extLst>
          </p:cNvPr>
          <p:cNvSpPr txBox="1"/>
          <p:nvPr/>
        </p:nvSpPr>
        <p:spPr>
          <a:xfrm>
            <a:off x="245307" y="1068705"/>
            <a:ext cx="9674816" cy="461665"/>
          </a:xfrm>
          <a:prstGeom prst="rect">
            <a:avLst/>
          </a:prstGeom>
          <a:noFill/>
        </p:spPr>
        <p:txBody>
          <a:bodyPr wrap="square">
            <a:spAutoFit/>
          </a:bodyPr>
          <a:lstStyle/>
          <a:p>
            <a:r>
              <a:rPr lang="en-US" altLang="zh-TW" sz="2400" b="1" dirty="0">
                <a:latin typeface="Calibri" panose="020F0502020204030204" pitchFamily="34" charset="0"/>
                <a:ea typeface="Calibri" panose="020F0502020204030204" pitchFamily="34" charset="0"/>
                <a:cs typeface="Calibri" panose="020F0502020204030204" pitchFamily="34" charset="0"/>
              </a:rPr>
              <a:t>All-data analysis: All available data were used, regardless of season.</a:t>
            </a:r>
            <a:endParaRPr lang="zh-TW"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9765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E353-1BBA-955F-97E3-8D57A4421B19}"/>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1224ADE2-EF1F-ED7C-3AF1-20B2B0B43C5A}"/>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95CEF059-76A3-317E-52D2-BFA12D04E7CE}"/>
              </a:ext>
            </a:extLst>
          </p:cNvPr>
          <p:cNvGrpSpPr/>
          <p:nvPr/>
        </p:nvGrpSpPr>
        <p:grpSpPr>
          <a:xfrm>
            <a:off x="285195" y="192691"/>
            <a:ext cx="823115" cy="801945"/>
            <a:chOff x="127000" y="192693"/>
            <a:chExt cx="1107996" cy="1079499"/>
          </a:xfrm>
        </p:grpSpPr>
        <p:sp>
          <p:nvSpPr>
            <p:cNvPr id="9" name="矩形 8">
              <a:extLst>
                <a:ext uri="{FF2B5EF4-FFF2-40B4-BE49-F238E27FC236}">
                  <a16:creationId xmlns:a16="http://schemas.microsoft.com/office/drawing/2014/main" id="{E8224D65-91C4-60B7-4E08-8935C523E48D}"/>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0" name="群組 9">
              <a:extLst>
                <a:ext uri="{FF2B5EF4-FFF2-40B4-BE49-F238E27FC236}">
                  <a16:creationId xmlns:a16="http://schemas.microsoft.com/office/drawing/2014/main" id="{77358B2D-29C4-94DE-735A-41BBAA949042}"/>
                </a:ext>
              </a:extLst>
            </p:cNvPr>
            <p:cNvGrpSpPr/>
            <p:nvPr/>
          </p:nvGrpSpPr>
          <p:grpSpPr>
            <a:xfrm>
              <a:off x="292985" y="389071"/>
              <a:ext cx="776026" cy="686741"/>
              <a:chOff x="2643638" y="2864622"/>
              <a:chExt cx="2705858" cy="3386090"/>
            </a:xfrm>
            <a:solidFill>
              <a:schemeClr val="bg1"/>
            </a:solidFill>
          </p:grpSpPr>
          <p:sp>
            <p:nvSpPr>
              <p:cNvPr id="11" name="矩形 10">
                <a:extLst>
                  <a:ext uri="{FF2B5EF4-FFF2-40B4-BE49-F238E27FC236}">
                    <a16:creationId xmlns:a16="http://schemas.microsoft.com/office/drawing/2014/main" id="{47AA4D14-D480-7528-9544-221893FD918E}"/>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8E58AED5-CE63-DAFC-8C2B-A2C618A3859C}"/>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FD5FDE67-81FE-4FCA-FEF8-62B4D979D03C}"/>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68C93636-54B8-F024-76CA-A996ED27BB26}"/>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121DD010-CC20-F065-E9D3-113F1BB1534B}"/>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5F465778-97B5-7C25-95D8-206273BEFC91}"/>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7" name="等腰三角形 16">
                <a:extLst>
                  <a:ext uri="{FF2B5EF4-FFF2-40B4-BE49-F238E27FC236}">
                    <a16:creationId xmlns:a16="http://schemas.microsoft.com/office/drawing/2014/main" id="{05695E22-3EE6-6DD7-1895-9F24276F55E3}"/>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8" name="等腰三角形 17">
                <a:extLst>
                  <a:ext uri="{FF2B5EF4-FFF2-40B4-BE49-F238E27FC236}">
                    <a16:creationId xmlns:a16="http://schemas.microsoft.com/office/drawing/2014/main" id="{5A998553-6D35-E56C-5593-FFD7BFE1D760}"/>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1" name="矩形: 圓角 30">
            <a:extLst>
              <a:ext uri="{FF2B5EF4-FFF2-40B4-BE49-F238E27FC236}">
                <a16:creationId xmlns:a16="http://schemas.microsoft.com/office/drawing/2014/main" id="{0EDA0597-A258-F641-A8AF-254B4EA66895}"/>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Basin-based sensitivity analysis</a:t>
            </a:r>
            <a:endParaRPr lang="zh-TW" altLang="en-US" sz="2400" dirty="0">
              <a:solidFill>
                <a:schemeClr val="bg1"/>
              </a:solidFill>
            </a:endParaRPr>
          </a:p>
        </p:txBody>
      </p:sp>
      <p:sp>
        <p:nvSpPr>
          <p:cNvPr id="2" name="文字方塊 1">
            <a:extLst>
              <a:ext uri="{FF2B5EF4-FFF2-40B4-BE49-F238E27FC236}">
                <a16:creationId xmlns:a16="http://schemas.microsoft.com/office/drawing/2014/main" id="{DEEBBD8A-E04B-1660-70AC-F163DB793542}"/>
              </a:ext>
            </a:extLst>
          </p:cNvPr>
          <p:cNvSpPr txBox="1"/>
          <p:nvPr/>
        </p:nvSpPr>
        <p:spPr>
          <a:xfrm>
            <a:off x="11715750" y="6369803"/>
            <a:ext cx="431528" cy="369332"/>
          </a:xfrm>
          <a:prstGeom prst="rect">
            <a:avLst/>
          </a:prstGeom>
          <a:noFill/>
        </p:spPr>
        <p:txBody>
          <a:bodyPr wrap="none" rtlCol="0">
            <a:spAutoFit/>
          </a:bodyPr>
          <a:lstStyle/>
          <a:p>
            <a:r>
              <a:rPr lang="en-US" altLang="zh-TW" dirty="0"/>
              <a:t>23</a:t>
            </a:r>
            <a:endParaRPr lang="zh-TW" altLang="en-US" dirty="0"/>
          </a:p>
        </p:txBody>
      </p:sp>
      <p:sp>
        <p:nvSpPr>
          <p:cNvPr id="5" name="Rectangle 2">
            <a:extLst>
              <a:ext uri="{FF2B5EF4-FFF2-40B4-BE49-F238E27FC236}">
                <a16:creationId xmlns:a16="http://schemas.microsoft.com/office/drawing/2014/main" id="{9C2EB96E-B733-12F8-E531-47AE9D71D9CF}"/>
              </a:ext>
            </a:extLst>
          </p:cNvPr>
          <p:cNvSpPr>
            <a:spLocks noChangeArrowheads="1"/>
          </p:cNvSpPr>
          <p:nvPr/>
        </p:nvSpPr>
        <p:spPr bwMode="auto">
          <a:xfrm>
            <a:off x="285195" y="1119502"/>
            <a:ext cx="11621614" cy="502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Compared to the sensitivities of ET to </a:t>
            </a:r>
            <a:r>
              <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SR</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and </a:t>
            </a:r>
            <a:r>
              <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r>
              <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VPD clearly shows the strongest negative impact on plant transpiration.</a:t>
            </a:r>
            <a:endPar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However, </a:t>
            </a:r>
            <a:r>
              <a:rPr lang="en-US" altLang="zh-TW" sz="2400" dirty="0">
                <a:latin typeface="Calibri" panose="020F0502020204030204" pitchFamily="34" charset="0"/>
                <a:cs typeface="Calibri" panose="020F0502020204030204" pitchFamily="34" charset="0"/>
              </a:rPr>
              <a:t>I</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a:t>
            </a:r>
            <a:r>
              <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 important to note that in real-world conditions, these environmental factors often </a:t>
            </a:r>
            <a:r>
              <a:rPr lang="de-DE" altLang="zh-TW" sz="2400" dirty="0"/>
              <a:t>interrelated</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r>
              <a:rPr lang="en-US" altLang="zh-TW" sz="2400" dirty="0">
                <a:latin typeface="Calibri" panose="020F0502020204030204" pitchFamily="34" charset="0"/>
                <a:cs typeface="Calibri" panose="020F0502020204030204" pitchFamily="34" charset="0"/>
              </a:rPr>
              <a:t>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endPar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US" altLang="zh-TW" sz="2400" dirty="0">
                <a:latin typeface="Calibri" panose="020F0502020204030204" pitchFamily="34" charset="0"/>
                <a:cs typeface="Calibri" panose="020F0502020204030204" pitchFamily="34" charset="0"/>
              </a:rPr>
              <a:t>O</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ur analysis does not yet account for the combined effects of multiple changing variables.</a:t>
            </a:r>
            <a:r>
              <a:rPr kumimoji="0" lang="en-US"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zh-TW" altLang="zh-TW" sz="24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Further studies are needed to explore these interactions and their joint impact on ET.</a:t>
            </a:r>
          </a:p>
        </p:txBody>
      </p:sp>
    </p:spTree>
    <p:extLst>
      <p:ext uri="{BB962C8B-B14F-4D97-AF65-F5344CB8AC3E}">
        <p14:creationId xmlns:p14="http://schemas.microsoft.com/office/powerpoint/2010/main" val="3835322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E8491-92C7-BAB3-B1C2-B77513109EEC}"/>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E3B971F1-10D0-7565-CE62-3523597911B2}"/>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8" name="群組 7">
            <a:extLst>
              <a:ext uri="{FF2B5EF4-FFF2-40B4-BE49-F238E27FC236}">
                <a16:creationId xmlns:a16="http://schemas.microsoft.com/office/drawing/2014/main" id="{C4B19F09-9C65-8880-25FF-DEE7C0D39226}"/>
              </a:ext>
            </a:extLst>
          </p:cNvPr>
          <p:cNvGrpSpPr/>
          <p:nvPr/>
        </p:nvGrpSpPr>
        <p:grpSpPr>
          <a:xfrm>
            <a:off x="285195" y="192691"/>
            <a:ext cx="823115" cy="801945"/>
            <a:chOff x="127000" y="192693"/>
            <a:chExt cx="1107996" cy="1079499"/>
          </a:xfrm>
        </p:grpSpPr>
        <p:sp>
          <p:nvSpPr>
            <p:cNvPr id="9" name="矩形 8">
              <a:extLst>
                <a:ext uri="{FF2B5EF4-FFF2-40B4-BE49-F238E27FC236}">
                  <a16:creationId xmlns:a16="http://schemas.microsoft.com/office/drawing/2014/main" id="{AB5EDCB8-2B16-DF03-3BF0-8AAA97F8C83B}"/>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10" name="群組 9">
              <a:extLst>
                <a:ext uri="{FF2B5EF4-FFF2-40B4-BE49-F238E27FC236}">
                  <a16:creationId xmlns:a16="http://schemas.microsoft.com/office/drawing/2014/main" id="{0E25EDBE-EA5C-3F24-4603-AEE792E17671}"/>
                </a:ext>
              </a:extLst>
            </p:cNvPr>
            <p:cNvGrpSpPr/>
            <p:nvPr/>
          </p:nvGrpSpPr>
          <p:grpSpPr>
            <a:xfrm>
              <a:off x="292985" y="389071"/>
              <a:ext cx="776026" cy="686741"/>
              <a:chOff x="2643638" y="2864622"/>
              <a:chExt cx="2705858" cy="3386090"/>
            </a:xfrm>
            <a:solidFill>
              <a:schemeClr val="bg1"/>
            </a:solidFill>
          </p:grpSpPr>
          <p:sp>
            <p:nvSpPr>
              <p:cNvPr id="11" name="矩形 10">
                <a:extLst>
                  <a:ext uri="{FF2B5EF4-FFF2-40B4-BE49-F238E27FC236}">
                    <a16:creationId xmlns:a16="http://schemas.microsoft.com/office/drawing/2014/main" id="{A66DE097-AB4F-F1D9-1503-6022F49E7C05}"/>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BF80BD7E-8842-1424-7D96-69BC0BB7BD59}"/>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72EB77E3-8119-68B0-1DF7-F455436E0951}"/>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806533F0-B715-3FBE-D2C3-781E9184FBD9}"/>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150FCF17-8769-1D53-1809-FEFBE8E9254A}"/>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6" name="等腰三角形 15">
                <a:extLst>
                  <a:ext uri="{FF2B5EF4-FFF2-40B4-BE49-F238E27FC236}">
                    <a16:creationId xmlns:a16="http://schemas.microsoft.com/office/drawing/2014/main" id="{8D4B628B-EBED-DC80-19A5-1EECBEAD7CD0}"/>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7" name="等腰三角形 16">
                <a:extLst>
                  <a:ext uri="{FF2B5EF4-FFF2-40B4-BE49-F238E27FC236}">
                    <a16:creationId xmlns:a16="http://schemas.microsoft.com/office/drawing/2014/main" id="{98AC5E6E-1033-0EA2-45F3-964D378B170E}"/>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8" name="等腰三角形 17">
                <a:extLst>
                  <a:ext uri="{FF2B5EF4-FFF2-40B4-BE49-F238E27FC236}">
                    <a16:creationId xmlns:a16="http://schemas.microsoft.com/office/drawing/2014/main" id="{35CAB60D-783D-ECD1-8FCA-72E2D8E0A2CE}"/>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20" name="矩形: 圓角 19">
            <a:extLst>
              <a:ext uri="{FF2B5EF4-FFF2-40B4-BE49-F238E27FC236}">
                <a16:creationId xmlns:a16="http://schemas.microsoft.com/office/drawing/2014/main" id="{005190AC-D55C-1EC4-11AE-0D5394B19AE4}"/>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grpSp>
        <p:nvGrpSpPr>
          <p:cNvPr id="3" name="群組 2">
            <a:extLst>
              <a:ext uri="{FF2B5EF4-FFF2-40B4-BE49-F238E27FC236}">
                <a16:creationId xmlns:a16="http://schemas.microsoft.com/office/drawing/2014/main" id="{F9E8EEAA-A663-1F73-4570-2B3F9761BC3B}"/>
              </a:ext>
            </a:extLst>
          </p:cNvPr>
          <p:cNvGrpSpPr/>
          <p:nvPr/>
        </p:nvGrpSpPr>
        <p:grpSpPr>
          <a:xfrm>
            <a:off x="2907791" y="1104710"/>
            <a:ext cx="6376418" cy="5738776"/>
            <a:chOff x="285195" y="1119224"/>
            <a:chExt cx="6376418" cy="5738776"/>
          </a:xfrm>
        </p:grpSpPr>
        <p:pic>
          <p:nvPicPr>
            <p:cNvPr id="7" name="圖片 6">
              <a:extLst>
                <a:ext uri="{FF2B5EF4-FFF2-40B4-BE49-F238E27FC236}">
                  <a16:creationId xmlns:a16="http://schemas.microsoft.com/office/drawing/2014/main" id="{3B9BDB1E-C213-807D-CC21-8723F1036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95" y="1119224"/>
              <a:ext cx="6376418" cy="5738776"/>
            </a:xfrm>
            <a:prstGeom prst="rect">
              <a:avLst/>
            </a:prstGeom>
          </p:spPr>
        </p:pic>
        <p:grpSp>
          <p:nvGrpSpPr>
            <p:cNvPr id="21" name="群組 20">
              <a:extLst>
                <a:ext uri="{FF2B5EF4-FFF2-40B4-BE49-F238E27FC236}">
                  <a16:creationId xmlns:a16="http://schemas.microsoft.com/office/drawing/2014/main" id="{D896B56F-8D9D-52B2-5340-C788B5A44E11}"/>
                </a:ext>
              </a:extLst>
            </p:cNvPr>
            <p:cNvGrpSpPr/>
            <p:nvPr/>
          </p:nvGrpSpPr>
          <p:grpSpPr>
            <a:xfrm>
              <a:off x="2967488" y="1595887"/>
              <a:ext cx="2889848" cy="1431985"/>
              <a:chOff x="2967488" y="1595887"/>
              <a:chExt cx="2889848" cy="1431985"/>
            </a:xfrm>
          </p:grpSpPr>
          <p:sp>
            <p:nvSpPr>
              <p:cNvPr id="4" name="矩形 3">
                <a:extLst>
                  <a:ext uri="{FF2B5EF4-FFF2-40B4-BE49-F238E27FC236}">
                    <a16:creationId xmlns:a16="http://schemas.microsoft.com/office/drawing/2014/main" id="{AE5E5998-4A3B-94F4-FADD-2C86AA622CA4}"/>
                  </a:ext>
                </a:extLst>
              </p:cNvPr>
              <p:cNvSpPr/>
              <p:nvPr/>
            </p:nvSpPr>
            <p:spPr>
              <a:xfrm>
                <a:off x="4873925" y="1595887"/>
                <a:ext cx="983411" cy="1431985"/>
              </a:xfrm>
              <a:prstGeom prst="rect">
                <a:avLst/>
              </a:prstGeom>
              <a:noFill/>
              <a:ln w="38100">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D93BB699-F395-D59C-73B3-8D5E6481C231}"/>
                  </a:ext>
                </a:extLst>
              </p:cNvPr>
              <p:cNvSpPr/>
              <p:nvPr/>
            </p:nvSpPr>
            <p:spPr>
              <a:xfrm>
                <a:off x="2967488" y="1595887"/>
                <a:ext cx="1906438" cy="966158"/>
              </a:xfrm>
              <a:prstGeom prst="rect">
                <a:avLst/>
              </a:prstGeom>
              <a:noFill/>
              <a:ln w="38100">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8FD4FCF4-FBCB-3CBC-926B-6D8708596243}"/>
                  </a:ext>
                </a:extLst>
              </p:cNvPr>
              <p:cNvSpPr/>
              <p:nvPr/>
            </p:nvSpPr>
            <p:spPr>
              <a:xfrm>
                <a:off x="4744530" y="1625375"/>
                <a:ext cx="258794" cy="912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2" name="文字方塊 1">
            <a:extLst>
              <a:ext uri="{FF2B5EF4-FFF2-40B4-BE49-F238E27FC236}">
                <a16:creationId xmlns:a16="http://schemas.microsoft.com/office/drawing/2014/main" id="{7D6A20AF-27B8-D8AB-46D3-495638696A14}"/>
              </a:ext>
            </a:extLst>
          </p:cNvPr>
          <p:cNvSpPr txBox="1"/>
          <p:nvPr/>
        </p:nvSpPr>
        <p:spPr>
          <a:xfrm>
            <a:off x="11715750" y="6369803"/>
            <a:ext cx="431528" cy="369332"/>
          </a:xfrm>
          <a:prstGeom prst="rect">
            <a:avLst/>
          </a:prstGeom>
          <a:noFill/>
        </p:spPr>
        <p:txBody>
          <a:bodyPr wrap="none" rtlCol="0">
            <a:spAutoFit/>
          </a:bodyPr>
          <a:lstStyle/>
          <a:p>
            <a:r>
              <a:rPr lang="en-US" altLang="zh-TW" dirty="0"/>
              <a:t>24</a:t>
            </a:r>
            <a:endParaRPr lang="zh-TW" altLang="en-US" dirty="0"/>
          </a:p>
        </p:txBody>
      </p:sp>
    </p:spTree>
    <p:extLst>
      <p:ext uri="{BB962C8B-B14F-4D97-AF65-F5344CB8AC3E}">
        <p14:creationId xmlns:p14="http://schemas.microsoft.com/office/powerpoint/2010/main" val="182121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D8B968A-F15D-EAFB-4BD6-FA7C42C0B7A1}"/>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46E18640-FE04-69A0-B93B-18B79B2C1033}"/>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9F3F165B-F617-08AA-0A2C-BEE3A62356C3}"/>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1038E684-01A9-CF59-6240-6C22B9209D3B}"/>
                </a:ext>
              </a:extLst>
            </p:cNvPr>
            <p:cNvGrpSpPr/>
            <p:nvPr/>
          </p:nvGrpSpPr>
          <p:grpSpPr>
            <a:xfrm>
              <a:off x="292985" y="389071"/>
              <a:ext cx="776026" cy="686741"/>
              <a:chOff x="2643638" y="2864622"/>
              <a:chExt cx="2705858" cy="3386090"/>
            </a:xfrm>
            <a:solidFill>
              <a:schemeClr val="bg1"/>
            </a:solidFill>
          </p:grpSpPr>
          <p:sp>
            <p:nvSpPr>
              <p:cNvPr id="21" name="矩形 20">
                <a:extLst>
                  <a:ext uri="{FF2B5EF4-FFF2-40B4-BE49-F238E27FC236}">
                    <a16:creationId xmlns:a16="http://schemas.microsoft.com/office/drawing/2014/main" id="{E2EE8ED5-B49E-0110-F481-163AD1F080F3}"/>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DB00915D-5B6D-B4D0-CD4D-3EF9F70A800B}"/>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99CEE97A-95AB-5D08-71F5-5E5C502BB757}"/>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等腰三角形 24">
                <a:extLst>
                  <a:ext uri="{FF2B5EF4-FFF2-40B4-BE49-F238E27FC236}">
                    <a16:creationId xmlns:a16="http://schemas.microsoft.com/office/drawing/2014/main" id="{C29966FD-71AD-53AE-EC1F-FBB3E984B20F}"/>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23FFF7B1-477F-C898-1729-913C3344D559}"/>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7" name="等腰三角形 26">
                <a:extLst>
                  <a:ext uri="{FF2B5EF4-FFF2-40B4-BE49-F238E27FC236}">
                    <a16:creationId xmlns:a16="http://schemas.microsoft.com/office/drawing/2014/main" id="{7157D1CE-53D7-48B1-1E86-BF544E6BE1B8}"/>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9635313C-47D2-4D59-A92A-78FF15E396A4}"/>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67151AA6-FC20-5F13-5A17-6BAEA040C361}"/>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0" name="矩形: 圓角 29">
            <a:extLst>
              <a:ext uri="{FF2B5EF4-FFF2-40B4-BE49-F238E27FC236}">
                <a16:creationId xmlns:a16="http://schemas.microsoft.com/office/drawing/2014/main" id="{0EC1E3C3-3CA0-A919-938D-4BCAD1D3A484}"/>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sp>
        <p:nvSpPr>
          <p:cNvPr id="6" name="文字方塊 5">
            <a:extLst>
              <a:ext uri="{FF2B5EF4-FFF2-40B4-BE49-F238E27FC236}">
                <a16:creationId xmlns:a16="http://schemas.microsoft.com/office/drawing/2014/main" id="{0942CF52-87F2-D499-9200-C8183A824961}"/>
              </a:ext>
            </a:extLst>
          </p:cNvPr>
          <p:cNvSpPr txBox="1"/>
          <p:nvPr/>
        </p:nvSpPr>
        <p:spPr>
          <a:xfrm>
            <a:off x="11715750" y="6369803"/>
            <a:ext cx="431528" cy="369332"/>
          </a:xfrm>
          <a:prstGeom prst="rect">
            <a:avLst/>
          </a:prstGeom>
          <a:noFill/>
        </p:spPr>
        <p:txBody>
          <a:bodyPr wrap="none" rtlCol="0">
            <a:spAutoFit/>
          </a:bodyPr>
          <a:lstStyle/>
          <a:p>
            <a:r>
              <a:rPr lang="en-US" altLang="zh-TW" dirty="0"/>
              <a:t>25</a:t>
            </a:r>
            <a:endParaRPr lang="zh-TW" altLang="en-US" dirty="0"/>
          </a:p>
        </p:txBody>
      </p:sp>
      <p:grpSp>
        <p:nvGrpSpPr>
          <p:cNvPr id="8" name="群組 7">
            <a:extLst>
              <a:ext uri="{FF2B5EF4-FFF2-40B4-BE49-F238E27FC236}">
                <a16:creationId xmlns:a16="http://schemas.microsoft.com/office/drawing/2014/main" id="{A8F8EEE6-22DE-B1AB-000D-E2CD41DB06B8}"/>
              </a:ext>
            </a:extLst>
          </p:cNvPr>
          <p:cNvGrpSpPr/>
          <p:nvPr/>
        </p:nvGrpSpPr>
        <p:grpSpPr>
          <a:xfrm>
            <a:off x="2907791" y="1119224"/>
            <a:ext cx="6376418" cy="5738776"/>
            <a:chOff x="285195" y="1119224"/>
            <a:chExt cx="6376418" cy="5738776"/>
          </a:xfrm>
        </p:grpSpPr>
        <p:pic>
          <p:nvPicPr>
            <p:cNvPr id="22" name="圖片 21">
              <a:extLst>
                <a:ext uri="{FF2B5EF4-FFF2-40B4-BE49-F238E27FC236}">
                  <a16:creationId xmlns:a16="http://schemas.microsoft.com/office/drawing/2014/main" id="{C9CA505F-5FEE-FFA5-BA1C-6D31124C3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95" y="1119224"/>
              <a:ext cx="6376418" cy="5738776"/>
            </a:xfrm>
            <a:prstGeom prst="rect">
              <a:avLst/>
            </a:prstGeom>
          </p:spPr>
        </p:pic>
        <p:sp>
          <p:nvSpPr>
            <p:cNvPr id="7" name="矩形 6">
              <a:extLst>
                <a:ext uri="{FF2B5EF4-FFF2-40B4-BE49-F238E27FC236}">
                  <a16:creationId xmlns:a16="http://schemas.microsoft.com/office/drawing/2014/main" id="{6AFBC559-A419-06A1-415D-F205C71DDFAA}"/>
                </a:ext>
              </a:extLst>
            </p:cNvPr>
            <p:cNvSpPr/>
            <p:nvPr/>
          </p:nvSpPr>
          <p:spPr>
            <a:xfrm>
              <a:off x="4321277" y="1607574"/>
              <a:ext cx="1504336" cy="231549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8478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F2F37-1312-D692-9902-755F3F84299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8087AE4-3CD9-5EF5-9CB1-B28664918FA1}"/>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4" name="群組 3">
            <a:extLst>
              <a:ext uri="{FF2B5EF4-FFF2-40B4-BE49-F238E27FC236}">
                <a16:creationId xmlns:a16="http://schemas.microsoft.com/office/drawing/2014/main" id="{0210BA65-1408-797B-2FA3-ABD9CD988662}"/>
              </a:ext>
            </a:extLst>
          </p:cNvPr>
          <p:cNvGrpSpPr/>
          <p:nvPr/>
        </p:nvGrpSpPr>
        <p:grpSpPr>
          <a:xfrm>
            <a:off x="285195" y="192691"/>
            <a:ext cx="823115" cy="801945"/>
            <a:chOff x="127000" y="192693"/>
            <a:chExt cx="1107996" cy="1079499"/>
          </a:xfrm>
        </p:grpSpPr>
        <p:sp>
          <p:nvSpPr>
            <p:cNvPr id="5" name="矩形 4">
              <a:extLst>
                <a:ext uri="{FF2B5EF4-FFF2-40B4-BE49-F238E27FC236}">
                  <a16:creationId xmlns:a16="http://schemas.microsoft.com/office/drawing/2014/main" id="{105C8A01-9820-3605-C779-2F3282FE07EF}"/>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21" name="群組 20">
              <a:extLst>
                <a:ext uri="{FF2B5EF4-FFF2-40B4-BE49-F238E27FC236}">
                  <a16:creationId xmlns:a16="http://schemas.microsoft.com/office/drawing/2014/main" id="{36EA711F-7BF7-0198-E883-4C54ABE547BA}"/>
                </a:ext>
              </a:extLst>
            </p:cNvPr>
            <p:cNvGrpSpPr/>
            <p:nvPr/>
          </p:nvGrpSpPr>
          <p:grpSpPr>
            <a:xfrm>
              <a:off x="292985" y="389071"/>
              <a:ext cx="776026" cy="686741"/>
              <a:chOff x="2643638" y="2864622"/>
              <a:chExt cx="2705858" cy="3386090"/>
            </a:xfrm>
            <a:solidFill>
              <a:schemeClr val="bg1"/>
            </a:solidFill>
          </p:grpSpPr>
          <p:sp>
            <p:nvSpPr>
              <p:cNvPr id="22" name="矩形 21">
                <a:extLst>
                  <a:ext uri="{FF2B5EF4-FFF2-40B4-BE49-F238E27FC236}">
                    <a16:creationId xmlns:a16="http://schemas.microsoft.com/office/drawing/2014/main" id="{922A8A27-576E-87E7-12D9-9962CDD230BE}"/>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BA39A1DD-D526-347B-6964-99A093B521CF}"/>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6A40D4AE-9E11-71D3-548C-411040BCBDD1}"/>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等腰三角形 24">
                <a:extLst>
                  <a:ext uri="{FF2B5EF4-FFF2-40B4-BE49-F238E27FC236}">
                    <a16:creationId xmlns:a16="http://schemas.microsoft.com/office/drawing/2014/main" id="{CBDF5250-2002-DDC0-53D3-F75FBB3EAB61}"/>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2C3108A1-37FF-9544-EE03-E5CD5307F05B}"/>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7" name="等腰三角形 26">
                <a:extLst>
                  <a:ext uri="{FF2B5EF4-FFF2-40B4-BE49-F238E27FC236}">
                    <a16:creationId xmlns:a16="http://schemas.microsoft.com/office/drawing/2014/main" id="{8A78815A-7440-3C4A-1FB2-1D82B4DAF234}"/>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42185B30-C15C-3DC6-03D4-DBEA92514505}"/>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CEA340B3-1DEA-10CE-6FA2-8AB3686AB459}"/>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0" name="矩形: 圓角 29">
            <a:extLst>
              <a:ext uri="{FF2B5EF4-FFF2-40B4-BE49-F238E27FC236}">
                <a16:creationId xmlns:a16="http://schemas.microsoft.com/office/drawing/2014/main" id="{BACCE012-2166-30E7-33D4-A5868011A6BB}"/>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sp>
        <p:nvSpPr>
          <p:cNvPr id="6" name="文字方塊 5">
            <a:extLst>
              <a:ext uri="{FF2B5EF4-FFF2-40B4-BE49-F238E27FC236}">
                <a16:creationId xmlns:a16="http://schemas.microsoft.com/office/drawing/2014/main" id="{C36B69DB-B4E5-9F91-4BE9-AF507013BF11}"/>
              </a:ext>
            </a:extLst>
          </p:cNvPr>
          <p:cNvSpPr txBox="1"/>
          <p:nvPr/>
        </p:nvSpPr>
        <p:spPr>
          <a:xfrm>
            <a:off x="11715750" y="6369803"/>
            <a:ext cx="431528" cy="369332"/>
          </a:xfrm>
          <a:prstGeom prst="rect">
            <a:avLst/>
          </a:prstGeom>
          <a:noFill/>
        </p:spPr>
        <p:txBody>
          <a:bodyPr wrap="none" rtlCol="0">
            <a:spAutoFit/>
          </a:bodyPr>
          <a:lstStyle/>
          <a:p>
            <a:r>
              <a:rPr lang="en-US" altLang="zh-TW" dirty="0"/>
              <a:t>26</a:t>
            </a:r>
            <a:endParaRPr lang="zh-TW" altLang="en-US" dirty="0"/>
          </a:p>
        </p:txBody>
      </p:sp>
      <p:grpSp>
        <p:nvGrpSpPr>
          <p:cNvPr id="8" name="群組 7">
            <a:extLst>
              <a:ext uri="{FF2B5EF4-FFF2-40B4-BE49-F238E27FC236}">
                <a16:creationId xmlns:a16="http://schemas.microsoft.com/office/drawing/2014/main" id="{2F6E79D3-3E28-C0B7-86F8-590BEAFF8679}"/>
              </a:ext>
            </a:extLst>
          </p:cNvPr>
          <p:cNvGrpSpPr/>
          <p:nvPr/>
        </p:nvGrpSpPr>
        <p:grpSpPr>
          <a:xfrm>
            <a:off x="2907790" y="1119223"/>
            <a:ext cx="6376419" cy="5738777"/>
            <a:chOff x="285194" y="1119223"/>
            <a:chExt cx="6376419" cy="5738777"/>
          </a:xfrm>
        </p:grpSpPr>
        <p:pic>
          <p:nvPicPr>
            <p:cNvPr id="3" name="圖片 2">
              <a:extLst>
                <a:ext uri="{FF2B5EF4-FFF2-40B4-BE49-F238E27FC236}">
                  <a16:creationId xmlns:a16="http://schemas.microsoft.com/office/drawing/2014/main" id="{1A007361-9ED3-5C80-0D3B-025306538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94" y="1119223"/>
              <a:ext cx="6376419" cy="5738777"/>
            </a:xfrm>
            <a:prstGeom prst="rect">
              <a:avLst/>
            </a:prstGeom>
          </p:spPr>
        </p:pic>
        <p:sp>
          <p:nvSpPr>
            <p:cNvPr id="7" name="矩形 6">
              <a:extLst>
                <a:ext uri="{FF2B5EF4-FFF2-40B4-BE49-F238E27FC236}">
                  <a16:creationId xmlns:a16="http://schemas.microsoft.com/office/drawing/2014/main" id="{55209DF9-AAB1-2CAB-078C-3F9748F1B549}"/>
                </a:ext>
              </a:extLst>
            </p:cNvPr>
            <p:cNvSpPr/>
            <p:nvPr/>
          </p:nvSpPr>
          <p:spPr>
            <a:xfrm>
              <a:off x="4852219" y="1607573"/>
              <a:ext cx="1002891" cy="1850923"/>
            </a:xfrm>
            <a:prstGeom prst="rect">
              <a:avLst/>
            </a:prstGeom>
            <a:noFill/>
            <a:ln w="38100">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3737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B431-FCDD-3849-BC19-F83230EB9E6E}"/>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4E8D5BD-6EC4-7679-A307-2872609B7FDA}"/>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4" name="群組 3">
            <a:extLst>
              <a:ext uri="{FF2B5EF4-FFF2-40B4-BE49-F238E27FC236}">
                <a16:creationId xmlns:a16="http://schemas.microsoft.com/office/drawing/2014/main" id="{DCDD9B79-0C2D-AEC7-4401-A0747A2F3511}"/>
              </a:ext>
            </a:extLst>
          </p:cNvPr>
          <p:cNvGrpSpPr/>
          <p:nvPr/>
        </p:nvGrpSpPr>
        <p:grpSpPr>
          <a:xfrm>
            <a:off x="285195" y="192691"/>
            <a:ext cx="823115" cy="801945"/>
            <a:chOff x="127000" y="192693"/>
            <a:chExt cx="1107996" cy="1079499"/>
          </a:xfrm>
        </p:grpSpPr>
        <p:sp>
          <p:nvSpPr>
            <p:cNvPr id="5" name="矩形 4">
              <a:extLst>
                <a:ext uri="{FF2B5EF4-FFF2-40B4-BE49-F238E27FC236}">
                  <a16:creationId xmlns:a16="http://schemas.microsoft.com/office/drawing/2014/main" id="{7B1F1D1A-C70B-22DD-1D48-50F55C8A20A7}"/>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21" name="群組 20">
              <a:extLst>
                <a:ext uri="{FF2B5EF4-FFF2-40B4-BE49-F238E27FC236}">
                  <a16:creationId xmlns:a16="http://schemas.microsoft.com/office/drawing/2014/main" id="{1109E4B0-C35B-C283-EE3E-9D7D3BCF5A3A}"/>
                </a:ext>
              </a:extLst>
            </p:cNvPr>
            <p:cNvGrpSpPr/>
            <p:nvPr/>
          </p:nvGrpSpPr>
          <p:grpSpPr>
            <a:xfrm>
              <a:off x="292985" y="389071"/>
              <a:ext cx="776026" cy="686741"/>
              <a:chOff x="2643638" y="2864622"/>
              <a:chExt cx="2705858" cy="3386090"/>
            </a:xfrm>
            <a:solidFill>
              <a:schemeClr val="bg1"/>
            </a:solidFill>
          </p:grpSpPr>
          <p:sp>
            <p:nvSpPr>
              <p:cNvPr id="22" name="矩形 21">
                <a:extLst>
                  <a:ext uri="{FF2B5EF4-FFF2-40B4-BE49-F238E27FC236}">
                    <a16:creationId xmlns:a16="http://schemas.microsoft.com/office/drawing/2014/main" id="{4207CB92-3664-D4BF-1B8A-28820480463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D7EA51DE-3378-802B-1DFC-06C69CBB706B}"/>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20ACE4D6-49BB-C7BC-0BF1-CBD6F15097EE}"/>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等腰三角形 24">
                <a:extLst>
                  <a:ext uri="{FF2B5EF4-FFF2-40B4-BE49-F238E27FC236}">
                    <a16:creationId xmlns:a16="http://schemas.microsoft.com/office/drawing/2014/main" id="{54AC61A8-57EC-96F3-C629-CF2FCE24118B}"/>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82D9D283-A972-C337-D938-8A8200D97477}"/>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7" name="等腰三角形 26">
                <a:extLst>
                  <a:ext uri="{FF2B5EF4-FFF2-40B4-BE49-F238E27FC236}">
                    <a16:creationId xmlns:a16="http://schemas.microsoft.com/office/drawing/2014/main" id="{5A1FE497-D8A7-820D-9620-E1F7B3DB0136}"/>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E1FB4EB3-96E3-B822-A2F3-95BA9287D315}"/>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E4F9566B-6074-C52F-1320-E64724B9708B}"/>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0" name="矩形: 圓角 29">
            <a:extLst>
              <a:ext uri="{FF2B5EF4-FFF2-40B4-BE49-F238E27FC236}">
                <a16:creationId xmlns:a16="http://schemas.microsoft.com/office/drawing/2014/main" id="{54D1A5AC-CB4D-DA83-C7E2-252A6E8E552F}"/>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sp>
        <p:nvSpPr>
          <p:cNvPr id="6" name="文字方塊 5">
            <a:extLst>
              <a:ext uri="{FF2B5EF4-FFF2-40B4-BE49-F238E27FC236}">
                <a16:creationId xmlns:a16="http://schemas.microsoft.com/office/drawing/2014/main" id="{2E0D7A2A-B999-A64D-A63B-7EA75EE66754}"/>
              </a:ext>
            </a:extLst>
          </p:cNvPr>
          <p:cNvSpPr txBox="1"/>
          <p:nvPr/>
        </p:nvSpPr>
        <p:spPr>
          <a:xfrm>
            <a:off x="11715750" y="6369803"/>
            <a:ext cx="431528" cy="369332"/>
          </a:xfrm>
          <a:prstGeom prst="rect">
            <a:avLst/>
          </a:prstGeom>
          <a:noFill/>
        </p:spPr>
        <p:txBody>
          <a:bodyPr wrap="none" rtlCol="0">
            <a:spAutoFit/>
          </a:bodyPr>
          <a:lstStyle/>
          <a:p>
            <a:r>
              <a:rPr lang="en-US" altLang="zh-TW" dirty="0"/>
              <a:t>27</a:t>
            </a:r>
            <a:endParaRPr lang="zh-TW" altLang="en-US" dirty="0"/>
          </a:p>
        </p:txBody>
      </p:sp>
      <p:sp>
        <p:nvSpPr>
          <p:cNvPr id="9" name="文字方塊 8">
            <a:extLst>
              <a:ext uri="{FF2B5EF4-FFF2-40B4-BE49-F238E27FC236}">
                <a16:creationId xmlns:a16="http://schemas.microsoft.com/office/drawing/2014/main" id="{34428BA2-CC7C-B9AD-86DC-25A507AA6CAD}"/>
              </a:ext>
            </a:extLst>
          </p:cNvPr>
          <p:cNvSpPr txBox="1"/>
          <p:nvPr/>
        </p:nvSpPr>
        <p:spPr>
          <a:xfrm>
            <a:off x="285195" y="1215032"/>
            <a:ext cx="11767104" cy="4672241"/>
          </a:xfrm>
          <a:prstGeom prst="rect">
            <a:avLst/>
          </a:prstGeom>
          <a:noFill/>
        </p:spPr>
        <p:txBody>
          <a:bodyPr wrap="square">
            <a:spAutoFit/>
          </a:bodyPr>
          <a:lstStyle/>
          <a:p>
            <a:pPr marL="342900" indent="-342900">
              <a:lnSpc>
                <a:spcPct val="150000"/>
              </a:lnSpc>
              <a:spcAft>
                <a:spcPts val="800"/>
              </a:spcAft>
              <a:buFont typeface="Arial" panose="020B0604020202020204" pitchFamily="34" charset="0"/>
              <a:buChar char="•"/>
            </a:pP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Overall, ET in the lowland regions shows greater sensitivity</a:t>
            </a:r>
            <a:r>
              <a:rPr lang="zh-TW" altLang="en-US" sz="2400" kern="100" dirty="0">
                <a:effectLst/>
                <a:latin typeface="Calibri" panose="020F0502020204030204" pitchFamily="34" charset="0"/>
                <a:ea typeface="Calibri" panose="020F0502020204030204" pitchFamily="34" charset="0"/>
                <a:cs typeface="Calibri" panose="020F0502020204030204" pitchFamily="34" charset="0"/>
              </a:rPr>
              <a:t> </a:t>
            </a: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(absolute value) to SR, T, and VPD compared to the mountainous areas, and this sensitivity generally increases in bins with higher VPD and SR.</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a:p>
            <a:pPr marL="342900" indent="-342900">
              <a:lnSpc>
                <a:spcPct val="150000"/>
              </a:lnSpc>
              <a:spcAft>
                <a:spcPts val="800"/>
              </a:spcAft>
              <a:buFont typeface="Arial" panose="020B0604020202020204" pitchFamily="34" charset="0"/>
              <a:buChar char="•"/>
            </a:pP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In these high VPD and high SR bins, the sensitivity of ET to VPD and SR in lowland areas tends to be negative, suggesting that excessive environmental stress may suppress evapotranspiration.</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a:p>
            <a:pPr marL="342900" indent="-342900">
              <a:lnSpc>
                <a:spcPct val="150000"/>
              </a:lnSpc>
              <a:spcAft>
                <a:spcPts val="800"/>
              </a:spcAft>
              <a:buFont typeface="Arial" panose="020B0604020202020204" pitchFamily="34" charset="0"/>
              <a:buChar char="•"/>
            </a:pP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As for temperature, the sensitivity of ET to T is generally positive in both lowland and mountainous regions.</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3333721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FD1D8-568F-D665-26BB-5B9BC67F0BAC}"/>
            </a:ext>
          </a:extLst>
        </p:cNvPr>
        <p:cNvGrpSpPr/>
        <p:nvPr/>
      </p:nvGrpSpPr>
      <p:grpSpPr>
        <a:xfrm>
          <a:off x="0" y="0"/>
          <a:ext cx="0" cy="0"/>
          <a:chOff x="0" y="0"/>
          <a:chExt cx="0" cy="0"/>
        </a:xfrm>
      </p:grpSpPr>
      <p:grpSp>
        <p:nvGrpSpPr>
          <p:cNvPr id="31" name="群組 30">
            <a:extLst>
              <a:ext uri="{FF2B5EF4-FFF2-40B4-BE49-F238E27FC236}">
                <a16:creationId xmlns:a16="http://schemas.microsoft.com/office/drawing/2014/main" id="{0610B14F-13D4-3079-3AD0-42A76D789758}"/>
              </a:ext>
            </a:extLst>
          </p:cNvPr>
          <p:cNvGrpSpPr/>
          <p:nvPr/>
        </p:nvGrpSpPr>
        <p:grpSpPr>
          <a:xfrm>
            <a:off x="8115197" y="1134909"/>
            <a:ext cx="3762582" cy="4911645"/>
            <a:chOff x="8115197" y="1134909"/>
            <a:chExt cx="3762582" cy="4911645"/>
          </a:xfrm>
        </p:grpSpPr>
        <p:pic>
          <p:nvPicPr>
            <p:cNvPr id="8" name="圖片 7">
              <a:extLst>
                <a:ext uri="{FF2B5EF4-FFF2-40B4-BE49-F238E27FC236}">
                  <a16:creationId xmlns:a16="http://schemas.microsoft.com/office/drawing/2014/main" id="{75BFAC53-7633-BA41-AF4A-80802305A400}"/>
                </a:ext>
              </a:extLst>
            </p:cNvPr>
            <p:cNvPicPr>
              <a:picLocks noChangeAspect="1"/>
            </p:cNvPicPr>
            <p:nvPr/>
          </p:nvPicPr>
          <p:blipFill>
            <a:blip r:embed="rId2"/>
            <a:stretch>
              <a:fillRect/>
            </a:stretch>
          </p:blipFill>
          <p:spPr>
            <a:xfrm>
              <a:off x="8226454" y="1134909"/>
              <a:ext cx="3651325" cy="4911645"/>
            </a:xfrm>
            <a:prstGeom prst="rect">
              <a:avLst/>
            </a:prstGeom>
          </p:spPr>
        </p:pic>
        <p:sp>
          <p:nvSpPr>
            <p:cNvPr id="19" name="矩形 18">
              <a:extLst>
                <a:ext uri="{FF2B5EF4-FFF2-40B4-BE49-F238E27FC236}">
                  <a16:creationId xmlns:a16="http://schemas.microsoft.com/office/drawing/2014/main" id="{4CC10D6E-4883-FC94-7F58-2281E6FBE593}"/>
                </a:ext>
              </a:extLst>
            </p:cNvPr>
            <p:cNvSpPr/>
            <p:nvPr/>
          </p:nvSpPr>
          <p:spPr>
            <a:xfrm>
              <a:off x="8115197" y="1215032"/>
              <a:ext cx="978003" cy="1007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5F9D3876-F993-FF61-8902-D1C03E3E413B}"/>
                </a:ext>
              </a:extLst>
            </p:cNvPr>
            <p:cNvSpPr/>
            <p:nvPr/>
          </p:nvSpPr>
          <p:spPr>
            <a:xfrm>
              <a:off x="8237420" y="1929827"/>
              <a:ext cx="978003" cy="267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a:extLst>
              <a:ext uri="{FF2B5EF4-FFF2-40B4-BE49-F238E27FC236}">
                <a16:creationId xmlns:a16="http://schemas.microsoft.com/office/drawing/2014/main" id="{A7EC10A8-159B-4992-64A9-56610E5D16E7}"/>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4" name="群組 3">
            <a:extLst>
              <a:ext uri="{FF2B5EF4-FFF2-40B4-BE49-F238E27FC236}">
                <a16:creationId xmlns:a16="http://schemas.microsoft.com/office/drawing/2014/main" id="{CCD04945-8823-1061-D0C5-93A7AD41EB1F}"/>
              </a:ext>
            </a:extLst>
          </p:cNvPr>
          <p:cNvGrpSpPr/>
          <p:nvPr/>
        </p:nvGrpSpPr>
        <p:grpSpPr>
          <a:xfrm>
            <a:off x="285195" y="192691"/>
            <a:ext cx="823115" cy="801945"/>
            <a:chOff x="127000" y="192693"/>
            <a:chExt cx="1107996" cy="1079499"/>
          </a:xfrm>
        </p:grpSpPr>
        <p:sp>
          <p:nvSpPr>
            <p:cNvPr id="5" name="矩形 4">
              <a:extLst>
                <a:ext uri="{FF2B5EF4-FFF2-40B4-BE49-F238E27FC236}">
                  <a16:creationId xmlns:a16="http://schemas.microsoft.com/office/drawing/2014/main" id="{C280E8CD-6581-1A18-91F5-A4A66D7EAD78}"/>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21" name="群組 20">
              <a:extLst>
                <a:ext uri="{FF2B5EF4-FFF2-40B4-BE49-F238E27FC236}">
                  <a16:creationId xmlns:a16="http://schemas.microsoft.com/office/drawing/2014/main" id="{B3D8A04C-E349-5793-97FF-F56CA85C0AD3}"/>
                </a:ext>
              </a:extLst>
            </p:cNvPr>
            <p:cNvGrpSpPr/>
            <p:nvPr/>
          </p:nvGrpSpPr>
          <p:grpSpPr>
            <a:xfrm>
              <a:off x="292985" y="389071"/>
              <a:ext cx="776026" cy="686741"/>
              <a:chOff x="2643638" y="2864622"/>
              <a:chExt cx="2705858" cy="3386090"/>
            </a:xfrm>
            <a:solidFill>
              <a:schemeClr val="bg1"/>
            </a:solidFill>
          </p:grpSpPr>
          <p:sp>
            <p:nvSpPr>
              <p:cNvPr id="22" name="矩形 21">
                <a:extLst>
                  <a:ext uri="{FF2B5EF4-FFF2-40B4-BE49-F238E27FC236}">
                    <a16:creationId xmlns:a16="http://schemas.microsoft.com/office/drawing/2014/main" id="{0F796EB6-D332-F762-68BA-FE252B9FE032}"/>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9FA7012A-DF14-6E80-CB5C-7A5F12055448}"/>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CFEE5201-014A-87A7-B253-B32CDB20EC65}"/>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等腰三角形 24">
                <a:extLst>
                  <a:ext uri="{FF2B5EF4-FFF2-40B4-BE49-F238E27FC236}">
                    <a16:creationId xmlns:a16="http://schemas.microsoft.com/office/drawing/2014/main" id="{AEB69703-D3DC-E52C-E991-2B6BCCF0C5E6}"/>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7F86496C-00CB-3FCC-9486-FBDACEC8CE88}"/>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7" name="等腰三角形 26">
                <a:extLst>
                  <a:ext uri="{FF2B5EF4-FFF2-40B4-BE49-F238E27FC236}">
                    <a16:creationId xmlns:a16="http://schemas.microsoft.com/office/drawing/2014/main" id="{99DBA199-90CA-1334-1E8D-19DF550B6A9B}"/>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06E2FA62-15AE-F2B1-7739-ECE151BCA1E3}"/>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DB1BFC1D-9329-B853-E2BC-5FDA2CA4D3FD}"/>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0" name="矩形: 圓角 29">
            <a:extLst>
              <a:ext uri="{FF2B5EF4-FFF2-40B4-BE49-F238E27FC236}">
                <a16:creationId xmlns:a16="http://schemas.microsoft.com/office/drawing/2014/main" id="{7AFE6A61-8F27-361B-7ABC-B8C8F4F0F915}"/>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sp>
        <p:nvSpPr>
          <p:cNvPr id="6" name="文字方塊 5">
            <a:extLst>
              <a:ext uri="{FF2B5EF4-FFF2-40B4-BE49-F238E27FC236}">
                <a16:creationId xmlns:a16="http://schemas.microsoft.com/office/drawing/2014/main" id="{2FDB3CAE-3229-E29F-DA3C-CB0B96017E1F}"/>
              </a:ext>
            </a:extLst>
          </p:cNvPr>
          <p:cNvSpPr txBox="1"/>
          <p:nvPr/>
        </p:nvSpPr>
        <p:spPr>
          <a:xfrm>
            <a:off x="11715750" y="6369803"/>
            <a:ext cx="431528" cy="369332"/>
          </a:xfrm>
          <a:prstGeom prst="rect">
            <a:avLst/>
          </a:prstGeom>
          <a:noFill/>
        </p:spPr>
        <p:txBody>
          <a:bodyPr wrap="none" rtlCol="0">
            <a:spAutoFit/>
          </a:bodyPr>
          <a:lstStyle/>
          <a:p>
            <a:r>
              <a:rPr lang="en-US" altLang="zh-TW" dirty="0"/>
              <a:t>28</a:t>
            </a:r>
            <a:endParaRPr lang="zh-TW" altLang="en-US" dirty="0"/>
          </a:p>
        </p:txBody>
      </p:sp>
      <p:sp>
        <p:nvSpPr>
          <p:cNvPr id="9" name="文字方塊 8">
            <a:extLst>
              <a:ext uri="{FF2B5EF4-FFF2-40B4-BE49-F238E27FC236}">
                <a16:creationId xmlns:a16="http://schemas.microsoft.com/office/drawing/2014/main" id="{4FE33C19-5AFA-EAA3-51A8-E4EC601C4BAA}"/>
              </a:ext>
            </a:extLst>
          </p:cNvPr>
          <p:cNvSpPr txBox="1"/>
          <p:nvPr/>
        </p:nvSpPr>
        <p:spPr>
          <a:xfrm>
            <a:off x="285195" y="1049932"/>
            <a:ext cx="6877605" cy="5024132"/>
          </a:xfrm>
          <a:prstGeom prst="rect">
            <a:avLst/>
          </a:prstGeom>
          <a:noFill/>
        </p:spPr>
        <p:txBody>
          <a:bodyPr wrap="square">
            <a:spAutoFit/>
          </a:bodyPr>
          <a:lstStyle/>
          <a:p>
            <a:pPr marL="342900" indent="-342900">
              <a:lnSpc>
                <a:spcPct val="150000"/>
              </a:lnSpc>
              <a:spcAft>
                <a:spcPts val="800"/>
              </a:spcAft>
              <a:buFont typeface="Arial" panose="020B0604020202020204" pitchFamily="34" charset="0"/>
              <a:buChar char="•"/>
            </a:pPr>
            <a:r>
              <a:rPr lang="en-US" altLang="zh-TW" sz="2400" dirty="0"/>
              <a:t>Mountain cloud forests are characterized by their unique microclimatic conditions. According to Chu et al. (2014), these forests are frequently shrouded in clouds, resulting in reduced solar radiation and lower vapor pressure deficit (VPD). Such microclimatic features not only decrease atmospheric evaporative demand (PET) but also alleviate plant water stress. </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p:txBody>
      </p:sp>
      <p:pic>
        <p:nvPicPr>
          <p:cNvPr id="13" name="圖片 12" descr="一張含有 文字, 圖表, 地圖 的圖片&#10;&#10;AI 產生的內容可能不正確。">
            <a:extLst>
              <a:ext uri="{FF2B5EF4-FFF2-40B4-BE49-F238E27FC236}">
                <a16:creationId xmlns:a16="http://schemas.microsoft.com/office/drawing/2014/main" id="{0845B47F-3512-4252-E9D4-894AC1738CD8}"/>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34508" t="50489" r="42479" b="26954"/>
          <a:stretch/>
        </p:blipFill>
        <p:spPr>
          <a:xfrm>
            <a:off x="9515475" y="3524250"/>
            <a:ext cx="962026" cy="1333500"/>
          </a:xfrm>
          <a:prstGeom prst="rect">
            <a:avLst/>
          </a:prstGeom>
        </p:spPr>
      </p:pic>
      <p:sp>
        <p:nvSpPr>
          <p:cNvPr id="15" name="文字方塊 14">
            <a:extLst>
              <a:ext uri="{FF2B5EF4-FFF2-40B4-BE49-F238E27FC236}">
                <a16:creationId xmlns:a16="http://schemas.microsoft.com/office/drawing/2014/main" id="{943FD56C-16AE-B899-F238-57FB4AA1617B}"/>
              </a:ext>
            </a:extLst>
          </p:cNvPr>
          <p:cNvSpPr txBox="1"/>
          <p:nvPr/>
        </p:nvSpPr>
        <p:spPr>
          <a:xfrm>
            <a:off x="9346528" y="5902233"/>
            <a:ext cx="2261946" cy="369332"/>
          </a:xfrm>
          <a:prstGeom prst="rect">
            <a:avLst/>
          </a:prstGeom>
          <a:noFill/>
        </p:spPr>
        <p:txBody>
          <a:bodyPr wrap="square">
            <a:spAutoFit/>
          </a:bodyPr>
          <a:lstStyle/>
          <a:p>
            <a:r>
              <a:rPr lang="en-US" altLang="zh-TW" b="0" i="0" dirty="0">
                <a:solidFill>
                  <a:srgbClr val="222222"/>
                </a:solidFill>
                <a:effectLst/>
                <a:latin typeface="Arial" panose="020B0604020202020204" pitchFamily="34" charset="0"/>
              </a:rPr>
              <a:t>Schulz et al., 2017 </a:t>
            </a:r>
            <a:endParaRPr lang="zh-TW" altLang="en-US" dirty="0"/>
          </a:p>
        </p:txBody>
      </p:sp>
      <p:grpSp>
        <p:nvGrpSpPr>
          <p:cNvPr id="33" name="群組 32">
            <a:extLst>
              <a:ext uri="{FF2B5EF4-FFF2-40B4-BE49-F238E27FC236}">
                <a16:creationId xmlns:a16="http://schemas.microsoft.com/office/drawing/2014/main" id="{3C58AECB-21CC-BC80-A891-2F2F4FF0171C}"/>
              </a:ext>
            </a:extLst>
          </p:cNvPr>
          <p:cNvGrpSpPr/>
          <p:nvPr/>
        </p:nvGrpSpPr>
        <p:grpSpPr>
          <a:xfrm>
            <a:off x="7393903" y="1204177"/>
            <a:ext cx="1665102" cy="1715853"/>
            <a:chOff x="5738584" y="4086582"/>
            <a:chExt cx="1843360" cy="1959972"/>
          </a:xfrm>
        </p:grpSpPr>
        <p:pic>
          <p:nvPicPr>
            <p:cNvPr id="18" name="圖片 17">
              <a:extLst>
                <a:ext uri="{FF2B5EF4-FFF2-40B4-BE49-F238E27FC236}">
                  <a16:creationId xmlns:a16="http://schemas.microsoft.com/office/drawing/2014/main" id="{12CFC2A3-9B66-0184-5542-708A240633EF}"/>
                </a:ext>
              </a:extLst>
            </p:cNvPr>
            <p:cNvPicPr>
              <a:picLocks noChangeAspect="1"/>
            </p:cNvPicPr>
            <p:nvPr/>
          </p:nvPicPr>
          <p:blipFill>
            <a:blip r:embed="rId4"/>
            <a:stretch>
              <a:fillRect/>
            </a:stretch>
          </p:blipFill>
          <p:spPr>
            <a:xfrm>
              <a:off x="5738584" y="4086582"/>
              <a:ext cx="1843360" cy="1959972"/>
            </a:xfrm>
            <a:prstGeom prst="rect">
              <a:avLst/>
            </a:prstGeom>
          </p:spPr>
        </p:pic>
        <p:sp>
          <p:nvSpPr>
            <p:cNvPr id="32" name="矩形 31">
              <a:extLst>
                <a:ext uri="{FF2B5EF4-FFF2-40B4-BE49-F238E27FC236}">
                  <a16:creationId xmlns:a16="http://schemas.microsoft.com/office/drawing/2014/main" id="{73C8E208-6ADD-F671-6BC3-9CF0E5E49EE3}"/>
                </a:ext>
              </a:extLst>
            </p:cNvPr>
            <p:cNvSpPr/>
            <p:nvPr/>
          </p:nvSpPr>
          <p:spPr>
            <a:xfrm>
              <a:off x="7340598" y="4086582"/>
              <a:ext cx="241345" cy="1181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837981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F6C6-F13F-3C2A-BE29-069619470A4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B9200E6-2624-197D-55AB-B4B0A09369F0}"/>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4" name="群組 3">
            <a:extLst>
              <a:ext uri="{FF2B5EF4-FFF2-40B4-BE49-F238E27FC236}">
                <a16:creationId xmlns:a16="http://schemas.microsoft.com/office/drawing/2014/main" id="{24573776-2D0D-5444-0220-70B18EEB7524}"/>
              </a:ext>
            </a:extLst>
          </p:cNvPr>
          <p:cNvGrpSpPr/>
          <p:nvPr/>
        </p:nvGrpSpPr>
        <p:grpSpPr>
          <a:xfrm>
            <a:off x="285195" y="192691"/>
            <a:ext cx="823115" cy="801945"/>
            <a:chOff x="127000" y="192693"/>
            <a:chExt cx="1107996" cy="1079499"/>
          </a:xfrm>
        </p:grpSpPr>
        <p:sp>
          <p:nvSpPr>
            <p:cNvPr id="5" name="矩形 4">
              <a:extLst>
                <a:ext uri="{FF2B5EF4-FFF2-40B4-BE49-F238E27FC236}">
                  <a16:creationId xmlns:a16="http://schemas.microsoft.com/office/drawing/2014/main" id="{435A3058-5299-0077-98A1-B6DEC730B599}"/>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21" name="群組 20">
              <a:extLst>
                <a:ext uri="{FF2B5EF4-FFF2-40B4-BE49-F238E27FC236}">
                  <a16:creationId xmlns:a16="http://schemas.microsoft.com/office/drawing/2014/main" id="{6299DC50-655A-08AC-2C35-28C5E3CBED09}"/>
                </a:ext>
              </a:extLst>
            </p:cNvPr>
            <p:cNvGrpSpPr/>
            <p:nvPr/>
          </p:nvGrpSpPr>
          <p:grpSpPr>
            <a:xfrm>
              <a:off x="292985" y="389071"/>
              <a:ext cx="776026" cy="686741"/>
              <a:chOff x="2643638" y="2864622"/>
              <a:chExt cx="2705858" cy="3386090"/>
            </a:xfrm>
            <a:solidFill>
              <a:schemeClr val="bg1"/>
            </a:solidFill>
          </p:grpSpPr>
          <p:sp>
            <p:nvSpPr>
              <p:cNvPr id="22" name="矩形 21">
                <a:extLst>
                  <a:ext uri="{FF2B5EF4-FFF2-40B4-BE49-F238E27FC236}">
                    <a16:creationId xmlns:a16="http://schemas.microsoft.com/office/drawing/2014/main" id="{A6EDB174-DF35-A66C-919B-38AEA1635BB5}"/>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EA214F60-1DA1-6D45-843D-DCA211C5A03B}"/>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1EACDD95-BF0D-6418-BEA8-2EF82A3953CC}"/>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等腰三角形 24">
                <a:extLst>
                  <a:ext uri="{FF2B5EF4-FFF2-40B4-BE49-F238E27FC236}">
                    <a16:creationId xmlns:a16="http://schemas.microsoft.com/office/drawing/2014/main" id="{26CD8314-3BF6-8B53-8F9E-B4CFB31CCF8B}"/>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90EA8880-9C4D-F882-87C4-0264AC6785AD}"/>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7" name="等腰三角形 26">
                <a:extLst>
                  <a:ext uri="{FF2B5EF4-FFF2-40B4-BE49-F238E27FC236}">
                    <a16:creationId xmlns:a16="http://schemas.microsoft.com/office/drawing/2014/main" id="{F448A00F-9BE1-C4BB-954A-DD077818EC23}"/>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7847A5E5-DEF3-E718-B59F-EBD88CD40C0A}"/>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1F7A2764-758D-3C32-2CD7-51DCD4CC7517}"/>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0" name="矩形: 圓角 29">
            <a:extLst>
              <a:ext uri="{FF2B5EF4-FFF2-40B4-BE49-F238E27FC236}">
                <a16:creationId xmlns:a16="http://schemas.microsoft.com/office/drawing/2014/main" id="{FEE611D7-5E71-BAD4-657A-D2A931E6EADA}"/>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sp>
        <p:nvSpPr>
          <p:cNvPr id="6" name="文字方塊 5">
            <a:extLst>
              <a:ext uri="{FF2B5EF4-FFF2-40B4-BE49-F238E27FC236}">
                <a16:creationId xmlns:a16="http://schemas.microsoft.com/office/drawing/2014/main" id="{AD5284D6-38E5-FA5B-0790-6850D0D4A6F5}"/>
              </a:ext>
            </a:extLst>
          </p:cNvPr>
          <p:cNvSpPr txBox="1"/>
          <p:nvPr/>
        </p:nvSpPr>
        <p:spPr>
          <a:xfrm>
            <a:off x="11715750" y="6369803"/>
            <a:ext cx="431528" cy="369332"/>
          </a:xfrm>
          <a:prstGeom prst="rect">
            <a:avLst/>
          </a:prstGeom>
          <a:noFill/>
        </p:spPr>
        <p:txBody>
          <a:bodyPr wrap="none" rtlCol="0">
            <a:spAutoFit/>
          </a:bodyPr>
          <a:lstStyle/>
          <a:p>
            <a:r>
              <a:rPr lang="en-US" altLang="zh-TW" dirty="0"/>
              <a:t>29</a:t>
            </a:r>
            <a:endParaRPr lang="zh-TW" altLang="en-US" dirty="0"/>
          </a:p>
        </p:txBody>
      </p:sp>
      <p:grpSp>
        <p:nvGrpSpPr>
          <p:cNvPr id="15" name="群組 14">
            <a:extLst>
              <a:ext uri="{FF2B5EF4-FFF2-40B4-BE49-F238E27FC236}">
                <a16:creationId xmlns:a16="http://schemas.microsoft.com/office/drawing/2014/main" id="{7215D2D8-221C-6A59-D200-D59B164043E7}"/>
              </a:ext>
            </a:extLst>
          </p:cNvPr>
          <p:cNvGrpSpPr/>
          <p:nvPr/>
        </p:nvGrpSpPr>
        <p:grpSpPr>
          <a:xfrm>
            <a:off x="258997" y="1049499"/>
            <a:ext cx="5837003" cy="5003145"/>
            <a:chOff x="258997" y="1731667"/>
            <a:chExt cx="5837003" cy="5003145"/>
          </a:xfrm>
        </p:grpSpPr>
        <p:pic>
          <p:nvPicPr>
            <p:cNvPr id="10" name="圖片 9" descr="一張含有 文字, 螢幕擷取畫面, 行, 鮮豔 的圖片&#10;&#10;AI 產生的內容可能不正確。">
              <a:extLst>
                <a:ext uri="{FF2B5EF4-FFF2-40B4-BE49-F238E27FC236}">
                  <a16:creationId xmlns:a16="http://schemas.microsoft.com/office/drawing/2014/main" id="{D66C3083-559E-584B-05E8-37B3166BD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97" y="1731667"/>
              <a:ext cx="5837003" cy="5003145"/>
            </a:xfrm>
            <a:prstGeom prst="rect">
              <a:avLst/>
            </a:prstGeom>
          </p:spPr>
        </p:pic>
        <p:sp>
          <p:nvSpPr>
            <p:cNvPr id="12" name="矩形 11">
              <a:extLst>
                <a:ext uri="{FF2B5EF4-FFF2-40B4-BE49-F238E27FC236}">
                  <a16:creationId xmlns:a16="http://schemas.microsoft.com/office/drawing/2014/main" id="{ECD835FE-7767-657F-A05A-8FFBD0A41E1C}"/>
                </a:ext>
              </a:extLst>
            </p:cNvPr>
            <p:cNvSpPr/>
            <p:nvPr/>
          </p:nvSpPr>
          <p:spPr>
            <a:xfrm>
              <a:off x="1905000" y="1833265"/>
              <a:ext cx="2228850" cy="382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a:extLst>
              <a:ext uri="{FF2B5EF4-FFF2-40B4-BE49-F238E27FC236}">
                <a16:creationId xmlns:a16="http://schemas.microsoft.com/office/drawing/2014/main" id="{B70C5CE4-B58F-EF2A-B6A6-8DBC522D507B}"/>
              </a:ext>
            </a:extLst>
          </p:cNvPr>
          <p:cNvGrpSpPr/>
          <p:nvPr/>
        </p:nvGrpSpPr>
        <p:grpSpPr>
          <a:xfrm>
            <a:off x="5878746" y="1017090"/>
            <a:ext cx="5837004" cy="5003146"/>
            <a:chOff x="5878746" y="1699258"/>
            <a:chExt cx="5837004" cy="5003146"/>
          </a:xfrm>
        </p:grpSpPr>
        <p:pic>
          <p:nvPicPr>
            <p:cNvPr id="8" name="圖片 7" descr="一張含有 文字, 螢幕擷取畫面, 行, 繪圖 的圖片&#10;&#10;AI 產生的內容可能不正確。">
              <a:extLst>
                <a:ext uri="{FF2B5EF4-FFF2-40B4-BE49-F238E27FC236}">
                  <a16:creationId xmlns:a16="http://schemas.microsoft.com/office/drawing/2014/main" id="{1E278606-3EF2-3F9D-69A4-47C8BB7C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746" y="1699258"/>
              <a:ext cx="5837004" cy="5003146"/>
            </a:xfrm>
            <a:prstGeom prst="rect">
              <a:avLst/>
            </a:prstGeom>
          </p:spPr>
        </p:pic>
        <p:sp>
          <p:nvSpPr>
            <p:cNvPr id="13" name="矩形 12">
              <a:extLst>
                <a:ext uri="{FF2B5EF4-FFF2-40B4-BE49-F238E27FC236}">
                  <a16:creationId xmlns:a16="http://schemas.microsoft.com/office/drawing/2014/main" id="{BB693F5B-25C3-8E8E-EE70-BEE45A624DD8}"/>
                </a:ext>
              </a:extLst>
            </p:cNvPr>
            <p:cNvSpPr/>
            <p:nvPr/>
          </p:nvSpPr>
          <p:spPr>
            <a:xfrm>
              <a:off x="7443938" y="1854855"/>
              <a:ext cx="2228850" cy="360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a:extLst>
              <a:ext uri="{FF2B5EF4-FFF2-40B4-BE49-F238E27FC236}">
                <a16:creationId xmlns:a16="http://schemas.microsoft.com/office/drawing/2014/main" id="{50452A60-F07D-211E-197F-FE52586DB164}"/>
              </a:ext>
            </a:extLst>
          </p:cNvPr>
          <p:cNvSpPr txBox="1"/>
          <p:nvPr/>
        </p:nvSpPr>
        <p:spPr>
          <a:xfrm>
            <a:off x="7531388" y="1017090"/>
            <a:ext cx="2531719" cy="461665"/>
          </a:xfrm>
          <a:prstGeom prst="rect">
            <a:avLst/>
          </a:prstGeom>
          <a:noFill/>
        </p:spPr>
        <p:txBody>
          <a:bodyPr wrap="none" rtlCol="0">
            <a:spAutoFit/>
          </a:bodyPr>
          <a:lstStyle/>
          <a:p>
            <a:r>
              <a:rPr lang="de-DE" altLang="zh-TW" sz="2400" b="1" dirty="0">
                <a:latin typeface="Calibri" panose="020F0502020204030204" pitchFamily="34" charset="0"/>
                <a:ea typeface="Calibri" panose="020F0502020204030204" pitchFamily="34" charset="0"/>
                <a:cs typeface="Calibri" panose="020F0502020204030204" pitchFamily="34" charset="0"/>
              </a:rPr>
              <a:t>Mountainous area</a:t>
            </a:r>
            <a:endParaRPr lang="zh-TW" altLang="en-US" sz="2400" b="1" dirty="0">
              <a:latin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63758B99-4597-BD14-9ABB-D21E713C8D14}"/>
              </a:ext>
            </a:extLst>
          </p:cNvPr>
          <p:cNvSpPr txBox="1"/>
          <p:nvPr/>
        </p:nvSpPr>
        <p:spPr>
          <a:xfrm>
            <a:off x="2324651" y="1017090"/>
            <a:ext cx="1389548" cy="461665"/>
          </a:xfrm>
          <a:prstGeom prst="rect">
            <a:avLst/>
          </a:prstGeom>
          <a:noFill/>
        </p:spPr>
        <p:txBody>
          <a:bodyPr wrap="none" rtlCol="0">
            <a:spAutoFit/>
          </a:bodyPr>
          <a:lstStyle/>
          <a:p>
            <a:r>
              <a:rPr lang="de-DE" altLang="zh-TW" sz="2400" b="1" dirty="0">
                <a:latin typeface="Calibri" panose="020F0502020204030204" pitchFamily="34" charset="0"/>
                <a:ea typeface="Calibri" panose="020F0502020204030204" pitchFamily="34" charset="0"/>
                <a:cs typeface="Calibri" panose="020F0502020204030204" pitchFamily="34" charset="0"/>
              </a:rPr>
              <a:t>Lowlands</a:t>
            </a:r>
            <a:endParaRPr lang="zh-TW" altLang="en-US" sz="2400" b="1"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AA2F41D-4027-62D4-FE73-150F99907481}"/>
              </a:ext>
            </a:extLst>
          </p:cNvPr>
          <p:cNvSpPr txBox="1"/>
          <p:nvPr/>
        </p:nvSpPr>
        <p:spPr>
          <a:xfrm>
            <a:off x="717693" y="5882454"/>
            <a:ext cx="10998056" cy="91794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Under similar VPD and SR conditions, the lowlands tend to have higher evapotranspiration rates compared to the mountains.</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p:txBody>
      </p:sp>
    </p:spTree>
    <p:extLst>
      <p:ext uri="{BB962C8B-B14F-4D97-AF65-F5344CB8AC3E}">
        <p14:creationId xmlns:p14="http://schemas.microsoft.com/office/powerpoint/2010/main" val="1771644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8FB9-F4A3-DB2B-CF0D-965A368F122E}"/>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F0BFF0A8-C328-0A2B-444E-35ADC50F3306}"/>
              </a:ext>
            </a:extLst>
          </p:cNvPr>
          <p:cNvSpPr/>
          <p:nvPr/>
        </p:nvSpPr>
        <p:spPr>
          <a:xfrm>
            <a:off x="1107980" y="192691"/>
            <a:ext cx="10944319"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Results and Discussion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4" name="群組 3">
            <a:extLst>
              <a:ext uri="{FF2B5EF4-FFF2-40B4-BE49-F238E27FC236}">
                <a16:creationId xmlns:a16="http://schemas.microsoft.com/office/drawing/2014/main" id="{F7A30FAA-82C6-F5EF-A633-BC284D762D8B}"/>
              </a:ext>
            </a:extLst>
          </p:cNvPr>
          <p:cNvGrpSpPr/>
          <p:nvPr/>
        </p:nvGrpSpPr>
        <p:grpSpPr>
          <a:xfrm>
            <a:off x="285195" y="192691"/>
            <a:ext cx="823115" cy="801945"/>
            <a:chOff x="127000" y="192693"/>
            <a:chExt cx="1107996" cy="1079499"/>
          </a:xfrm>
        </p:grpSpPr>
        <p:sp>
          <p:nvSpPr>
            <p:cNvPr id="5" name="矩形 4">
              <a:extLst>
                <a:ext uri="{FF2B5EF4-FFF2-40B4-BE49-F238E27FC236}">
                  <a16:creationId xmlns:a16="http://schemas.microsoft.com/office/drawing/2014/main" id="{0F5220E9-6BF3-835F-A26D-E921DBF031D7}"/>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21" name="群組 20">
              <a:extLst>
                <a:ext uri="{FF2B5EF4-FFF2-40B4-BE49-F238E27FC236}">
                  <a16:creationId xmlns:a16="http://schemas.microsoft.com/office/drawing/2014/main" id="{4A01583E-D451-9724-714A-E79EC0456193}"/>
                </a:ext>
              </a:extLst>
            </p:cNvPr>
            <p:cNvGrpSpPr/>
            <p:nvPr/>
          </p:nvGrpSpPr>
          <p:grpSpPr>
            <a:xfrm>
              <a:off x="292985" y="389071"/>
              <a:ext cx="776026" cy="686741"/>
              <a:chOff x="2643638" y="2864622"/>
              <a:chExt cx="2705858" cy="3386090"/>
            </a:xfrm>
            <a:solidFill>
              <a:schemeClr val="bg1"/>
            </a:solidFill>
          </p:grpSpPr>
          <p:sp>
            <p:nvSpPr>
              <p:cNvPr id="22" name="矩形 21">
                <a:extLst>
                  <a:ext uri="{FF2B5EF4-FFF2-40B4-BE49-F238E27FC236}">
                    <a16:creationId xmlns:a16="http://schemas.microsoft.com/office/drawing/2014/main" id="{201D3130-2428-839A-3B8F-CF621598638E}"/>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3" name="等腰三角形 22">
                <a:extLst>
                  <a:ext uri="{FF2B5EF4-FFF2-40B4-BE49-F238E27FC236}">
                    <a16:creationId xmlns:a16="http://schemas.microsoft.com/office/drawing/2014/main" id="{07791F65-9C0A-D2C0-89F7-E71F38DD37C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4" name="等腰三角形 23">
                <a:extLst>
                  <a:ext uri="{FF2B5EF4-FFF2-40B4-BE49-F238E27FC236}">
                    <a16:creationId xmlns:a16="http://schemas.microsoft.com/office/drawing/2014/main" id="{A029CD52-C759-DBA3-3903-582F57939ED8}"/>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5" name="等腰三角形 24">
                <a:extLst>
                  <a:ext uri="{FF2B5EF4-FFF2-40B4-BE49-F238E27FC236}">
                    <a16:creationId xmlns:a16="http://schemas.microsoft.com/office/drawing/2014/main" id="{E5604EBA-45DE-9740-8C75-81464ABB78D3}"/>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6" name="矩形 25">
                <a:extLst>
                  <a:ext uri="{FF2B5EF4-FFF2-40B4-BE49-F238E27FC236}">
                    <a16:creationId xmlns:a16="http://schemas.microsoft.com/office/drawing/2014/main" id="{082EADF8-A886-0242-B6F2-5EEE3ED7DB78}"/>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7" name="等腰三角形 26">
                <a:extLst>
                  <a:ext uri="{FF2B5EF4-FFF2-40B4-BE49-F238E27FC236}">
                    <a16:creationId xmlns:a16="http://schemas.microsoft.com/office/drawing/2014/main" id="{D93FD88D-2065-EBCE-E858-E87D5E55E9F3}"/>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28" name="等腰三角形 27">
                <a:extLst>
                  <a:ext uri="{FF2B5EF4-FFF2-40B4-BE49-F238E27FC236}">
                    <a16:creationId xmlns:a16="http://schemas.microsoft.com/office/drawing/2014/main" id="{5B26410B-F383-943E-0308-99D0FE0AA348}"/>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29" name="等腰三角形 28">
                <a:extLst>
                  <a:ext uri="{FF2B5EF4-FFF2-40B4-BE49-F238E27FC236}">
                    <a16:creationId xmlns:a16="http://schemas.microsoft.com/office/drawing/2014/main" id="{AC30AD17-9BEC-803C-C540-CAF379CA2624}"/>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0" name="矩形: 圓角 29">
            <a:extLst>
              <a:ext uri="{FF2B5EF4-FFF2-40B4-BE49-F238E27FC236}">
                <a16:creationId xmlns:a16="http://schemas.microsoft.com/office/drawing/2014/main" id="{3311FD8F-E62C-F2B1-685A-4D2E5BAA5D57}"/>
              </a:ext>
            </a:extLst>
          </p:cNvPr>
          <p:cNvSpPr/>
          <p:nvPr/>
        </p:nvSpPr>
        <p:spPr>
          <a:xfrm>
            <a:off x="7438769" y="332964"/>
            <a:ext cx="4468038" cy="521397"/>
          </a:xfrm>
          <a:prstGeom prst="round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bg1"/>
                </a:solidFill>
                <a:latin typeface="Calibri" panose="020F0502020204030204" pitchFamily="34" charset="0"/>
                <a:ea typeface="Calibri" panose="020F0502020204030204" pitchFamily="34" charset="0"/>
                <a:cs typeface="Calibri" panose="020F0502020204030204" pitchFamily="34" charset="0"/>
              </a:rPr>
              <a:t>Grid-based sensitivity analysis</a:t>
            </a:r>
            <a:endParaRPr lang="zh-TW" altLang="en-US" sz="2400" dirty="0">
              <a:solidFill>
                <a:schemeClr val="bg1"/>
              </a:solidFill>
            </a:endParaRPr>
          </a:p>
        </p:txBody>
      </p:sp>
      <p:sp>
        <p:nvSpPr>
          <p:cNvPr id="6" name="文字方塊 5">
            <a:extLst>
              <a:ext uri="{FF2B5EF4-FFF2-40B4-BE49-F238E27FC236}">
                <a16:creationId xmlns:a16="http://schemas.microsoft.com/office/drawing/2014/main" id="{5B682B89-BD5D-DB8F-B3A3-3B5423EB04A3}"/>
              </a:ext>
            </a:extLst>
          </p:cNvPr>
          <p:cNvSpPr txBox="1"/>
          <p:nvPr/>
        </p:nvSpPr>
        <p:spPr>
          <a:xfrm>
            <a:off x="11715750" y="6369803"/>
            <a:ext cx="431528" cy="369332"/>
          </a:xfrm>
          <a:prstGeom prst="rect">
            <a:avLst/>
          </a:prstGeom>
          <a:noFill/>
        </p:spPr>
        <p:txBody>
          <a:bodyPr wrap="none" rtlCol="0">
            <a:spAutoFit/>
          </a:bodyPr>
          <a:lstStyle/>
          <a:p>
            <a:r>
              <a:rPr lang="en-US" altLang="zh-TW" dirty="0"/>
              <a:t>32</a:t>
            </a:r>
            <a:endParaRPr lang="zh-TW" altLang="en-US" dirty="0"/>
          </a:p>
        </p:txBody>
      </p:sp>
      <p:sp>
        <p:nvSpPr>
          <p:cNvPr id="10" name="文字方塊 9">
            <a:extLst>
              <a:ext uri="{FF2B5EF4-FFF2-40B4-BE49-F238E27FC236}">
                <a16:creationId xmlns:a16="http://schemas.microsoft.com/office/drawing/2014/main" id="{18DE4115-31BD-BE8E-8790-EE79972B5A2E}"/>
              </a:ext>
            </a:extLst>
          </p:cNvPr>
          <p:cNvSpPr txBox="1"/>
          <p:nvPr/>
        </p:nvSpPr>
        <p:spPr>
          <a:xfrm>
            <a:off x="285195" y="1139721"/>
            <a:ext cx="11767104" cy="446705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i="0" dirty="0">
                <a:effectLst/>
                <a:latin typeface="Calibri" panose="020F0502020204030204" pitchFamily="34" charset="0"/>
                <a:ea typeface="Calibri" panose="020F0502020204030204" pitchFamily="34" charset="0"/>
                <a:cs typeface="Calibri" panose="020F0502020204030204" pitchFamily="34" charset="0"/>
              </a:rPr>
              <a:t>Yang et al. (2019) </a:t>
            </a:r>
            <a:r>
              <a:rPr lang="en-US" altLang="zh-TW" sz="2400" dirty="0">
                <a:latin typeface="Calibri" panose="020F0502020204030204" pitchFamily="34" charset="0"/>
                <a:ea typeface="Calibri" panose="020F0502020204030204" pitchFamily="34" charset="0"/>
                <a:cs typeface="Calibri" panose="020F0502020204030204" pitchFamily="34" charset="0"/>
              </a:rPr>
              <a:t>also found that </a:t>
            </a:r>
            <a:r>
              <a:rPr lang="en-US" altLang="zh-TW" sz="2400" i="0" dirty="0">
                <a:effectLst/>
                <a:latin typeface="Calibri" panose="020F0502020204030204" pitchFamily="34" charset="0"/>
                <a:ea typeface="Calibri" panose="020F0502020204030204" pitchFamily="34" charset="0"/>
                <a:cs typeface="Calibri" panose="020F0502020204030204" pitchFamily="34" charset="0"/>
              </a:rPr>
              <a:t>the sensitivity of Potential Evapotranspiration (PET) to environmental factors varied between mountainous regions and lowlands, with PET exhibiting higher sensitivity to SR, and T in lowlands compared to mountainous regions.</a:t>
            </a:r>
          </a:p>
          <a:p>
            <a:pPr marL="342900" indent="-342900">
              <a:lnSpc>
                <a:spcPct val="150000"/>
              </a:lnSpc>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In the mountainous regions of the </a:t>
            </a:r>
            <a:r>
              <a:rPr lang="en-US" altLang="zh-TW" sz="2400" dirty="0" err="1">
                <a:latin typeface="Calibri" panose="020F0502020204030204" pitchFamily="34" charset="0"/>
                <a:ea typeface="Calibri" panose="020F0502020204030204" pitchFamily="34" charset="0"/>
                <a:cs typeface="Calibri" panose="020F0502020204030204" pitchFamily="34" charset="0"/>
              </a:rPr>
              <a:t>Gaoping</a:t>
            </a:r>
            <a:r>
              <a:rPr lang="en-US" altLang="zh-TW" sz="2400" dirty="0">
                <a:latin typeface="Calibri" panose="020F0502020204030204" pitchFamily="34" charset="0"/>
                <a:ea typeface="Calibri" panose="020F0502020204030204" pitchFamily="34" charset="0"/>
                <a:cs typeface="Calibri" panose="020F0502020204030204" pitchFamily="34" charset="0"/>
              </a:rPr>
              <a:t> River Basin, ET shows overall lower sensitivity to environmental factors, and negative sensitivities are less frequently observed. This pattern may be attributed to the microclimatic differences between mountainous and lowland areas.</a:t>
            </a:r>
            <a:endParaRPr lang="zh-TW"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6019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4B5D856-BF49-8782-4354-1BDC40AE5990}"/>
              </a:ext>
            </a:extLst>
          </p:cNvPr>
          <p:cNvSpPr/>
          <p:nvPr/>
        </p:nvSpPr>
        <p:spPr>
          <a:xfrm>
            <a:off x="1107980" y="192691"/>
            <a:ext cx="10798825"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cs typeface="Calibri" panose="020F0502020204030204" pitchFamily="34" charset="0"/>
              </a:rPr>
              <a:t>Conclusion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B2F75247-F9FB-091B-FB78-B090625E377C}"/>
              </a:ext>
            </a:extLst>
          </p:cNvPr>
          <p:cNvGrpSpPr/>
          <p:nvPr/>
        </p:nvGrpSpPr>
        <p:grpSpPr>
          <a:xfrm>
            <a:off x="285195" y="192691"/>
            <a:ext cx="823115" cy="801945"/>
            <a:chOff x="127000" y="192693"/>
            <a:chExt cx="1107996" cy="1079499"/>
          </a:xfrm>
        </p:grpSpPr>
        <p:sp>
          <p:nvSpPr>
            <p:cNvPr id="6" name="矩形 5">
              <a:extLst>
                <a:ext uri="{FF2B5EF4-FFF2-40B4-BE49-F238E27FC236}">
                  <a16:creationId xmlns:a16="http://schemas.microsoft.com/office/drawing/2014/main" id="{7ED6FB18-49CC-FB04-9CB4-9BF5F0278F73}"/>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313F20F2-71D8-F507-EBC5-B8A04AC3BA7A}"/>
                </a:ext>
              </a:extLst>
            </p:cNvPr>
            <p:cNvGrpSpPr/>
            <p:nvPr/>
          </p:nvGrpSpPr>
          <p:grpSpPr>
            <a:xfrm>
              <a:off x="292985" y="389071"/>
              <a:ext cx="776026" cy="686741"/>
              <a:chOff x="2643638" y="2864622"/>
              <a:chExt cx="2705858" cy="3386090"/>
            </a:xfrm>
            <a:solidFill>
              <a:schemeClr val="bg1"/>
            </a:solidFill>
          </p:grpSpPr>
          <p:sp>
            <p:nvSpPr>
              <p:cNvPr id="8" name="矩形 7">
                <a:extLst>
                  <a:ext uri="{FF2B5EF4-FFF2-40B4-BE49-F238E27FC236}">
                    <a16:creationId xmlns:a16="http://schemas.microsoft.com/office/drawing/2014/main" id="{5FD9D122-A50E-3C77-0ED1-7AE3DEEAD82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67753083-93A9-8225-B459-603FB16A6B46}"/>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666F8AD7-9614-9FCC-09B7-6D6E9276F037}"/>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9A9368DB-4EAE-B098-2074-9577C0D61151}"/>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F4F2A10A-F4B8-14CC-8D72-21D575117040}"/>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488A955B-680F-7CD9-343F-A74EE7728094}"/>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CFB89825-4C98-B0D0-E495-58DFCD968263}"/>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A7CD5B08-CB47-2330-FE17-80630AAAD0C8}"/>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7" name="文字方塊 16">
            <a:extLst>
              <a:ext uri="{FF2B5EF4-FFF2-40B4-BE49-F238E27FC236}">
                <a16:creationId xmlns:a16="http://schemas.microsoft.com/office/drawing/2014/main" id="{7EE4D279-110D-FC58-CDF2-E3CCAA4C7F2E}"/>
              </a:ext>
            </a:extLst>
          </p:cNvPr>
          <p:cNvSpPr txBox="1"/>
          <p:nvPr/>
        </p:nvSpPr>
        <p:spPr>
          <a:xfrm>
            <a:off x="285195" y="1314514"/>
            <a:ext cx="11621610" cy="502105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The "evapotranspiration" in a watershed's hydrological budget consists of "evaporation" and "transpiration." </a:t>
            </a:r>
          </a:p>
          <a:p>
            <a:pPr marL="342900" indent="-342900">
              <a:lnSpc>
                <a:spcPct val="150000"/>
              </a:lnSpc>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Under environmental stress, if water within the watershed is sufficient, evaporation may continue to increase. However, transpiration might be constrained due to plant regulation (Massmann et al., 2019). Previous studies have found that increasingly drying environment under climate change have negatively impacted plants, triggering self-protective mechanisms </a:t>
            </a:r>
            <a:r>
              <a:rPr lang="da-DK" altLang="zh-TW" sz="2400" dirty="0">
                <a:latin typeface="Calibri" panose="020F0502020204030204" pitchFamily="34" charset="0"/>
                <a:ea typeface="Calibri" panose="020F0502020204030204" pitchFamily="34" charset="0"/>
                <a:cs typeface="Calibri" panose="020F0502020204030204" pitchFamily="34" charset="0"/>
              </a:rPr>
              <a:t>(Fu et al., 2022; Yuan et al., 2019)</a:t>
            </a:r>
            <a:r>
              <a:rPr lang="en-US" altLang="zh-TW" sz="2400" dirty="0">
                <a:latin typeface="Calibri" panose="020F0502020204030204" pitchFamily="34" charset="0"/>
                <a:ea typeface="Calibri" panose="020F0502020204030204" pitchFamily="34" charset="0"/>
                <a:cs typeface="Calibri" panose="020F0502020204030204" pitchFamily="34" charset="0"/>
              </a:rPr>
              <a:t>. The findings of this study also exhibit similar phenomena.</a:t>
            </a:r>
            <a:endParaRPr lang="zh-TW" altLang="en-US" sz="2400" dirty="0">
              <a:latin typeface="Calibri" panose="020F0502020204030204" pitchFamily="34" charset="0"/>
              <a:cs typeface="Calibri" panose="020F0502020204030204" pitchFamily="34" charset="0"/>
            </a:endParaRPr>
          </a:p>
        </p:txBody>
      </p:sp>
      <p:sp>
        <p:nvSpPr>
          <p:cNvPr id="2" name="文字方塊 1">
            <a:extLst>
              <a:ext uri="{FF2B5EF4-FFF2-40B4-BE49-F238E27FC236}">
                <a16:creationId xmlns:a16="http://schemas.microsoft.com/office/drawing/2014/main" id="{D93FC5A3-0884-2441-0215-3F3C35C81D94}"/>
              </a:ext>
            </a:extLst>
          </p:cNvPr>
          <p:cNvSpPr txBox="1"/>
          <p:nvPr/>
        </p:nvSpPr>
        <p:spPr>
          <a:xfrm>
            <a:off x="11715750" y="6369803"/>
            <a:ext cx="431528" cy="369332"/>
          </a:xfrm>
          <a:prstGeom prst="rect">
            <a:avLst/>
          </a:prstGeom>
          <a:noFill/>
        </p:spPr>
        <p:txBody>
          <a:bodyPr wrap="none" rtlCol="0">
            <a:spAutoFit/>
          </a:bodyPr>
          <a:lstStyle/>
          <a:p>
            <a:r>
              <a:rPr lang="en-US" altLang="zh-TW" dirty="0"/>
              <a:t>33</a:t>
            </a:r>
            <a:endParaRPr lang="zh-TW" altLang="en-US" dirty="0"/>
          </a:p>
        </p:txBody>
      </p:sp>
    </p:spTree>
    <p:extLst>
      <p:ext uri="{BB962C8B-B14F-4D97-AF65-F5344CB8AC3E}">
        <p14:creationId xmlns:p14="http://schemas.microsoft.com/office/powerpoint/2010/main" val="141554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DAF7B-F9FF-EEF6-1704-86FC196553DE}"/>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64A486D5-5987-4D3B-5C65-363036EB983E}"/>
              </a:ext>
            </a:extLst>
          </p:cNvPr>
          <p:cNvSpPr/>
          <p:nvPr/>
        </p:nvSpPr>
        <p:spPr>
          <a:xfrm>
            <a:off x="7401823" y="1720649"/>
            <a:ext cx="4138840" cy="3779770"/>
          </a:xfrm>
          <a:prstGeom prst="rect">
            <a:avLst/>
          </a:prstGeom>
          <a:solidFill>
            <a:srgbClr val="DA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3200" dirty="0">
              <a:solidFill>
                <a:schemeClr val="tx1"/>
              </a:solidFill>
              <a:latin typeface="Calibri" panose="020F0502020204030204" pitchFamily="34" charset="0"/>
              <a:cs typeface="Calibri" panose="020F0502020204030204" pitchFamily="34" charset="0"/>
            </a:endParaRPr>
          </a:p>
        </p:txBody>
      </p:sp>
      <p:graphicFrame>
        <p:nvGraphicFramePr>
          <p:cNvPr id="2" name="表格 1">
            <a:extLst>
              <a:ext uri="{FF2B5EF4-FFF2-40B4-BE49-F238E27FC236}">
                <a16:creationId xmlns:a16="http://schemas.microsoft.com/office/drawing/2014/main" id="{CED18AD9-04F3-541D-E26A-1F8A39F0EC3B}"/>
              </a:ext>
            </a:extLst>
          </p:cNvPr>
          <p:cNvGraphicFramePr>
            <a:graphicFrameLocks noGrp="1"/>
          </p:cNvGraphicFramePr>
          <p:nvPr>
            <p:extLst>
              <p:ext uri="{D42A27DB-BD31-4B8C-83A1-F6EECF244321}">
                <p14:modId xmlns:p14="http://schemas.microsoft.com/office/powerpoint/2010/main" val="3169018882"/>
              </p:ext>
            </p:extLst>
          </p:nvPr>
        </p:nvGraphicFramePr>
        <p:xfrm>
          <a:off x="7401823" y="1720649"/>
          <a:ext cx="4138840" cy="3779770"/>
        </p:xfrm>
        <a:graphic>
          <a:graphicData uri="http://schemas.openxmlformats.org/drawingml/2006/table">
            <a:tbl>
              <a:tblPr bandRow="1">
                <a:tableStyleId>{5C22544A-7EE6-4342-B048-85BDC9FD1C3A}</a:tableStyleId>
              </a:tblPr>
              <a:tblGrid>
                <a:gridCol w="413884">
                  <a:extLst>
                    <a:ext uri="{9D8B030D-6E8A-4147-A177-3AD203B41FA5}">
                      <a16:colId xmlns:a16="http://schemas.microsoft.com/office/drawing/2014/main" val="961812159"/>
                    </a:ext>
                  </a:extLst>
                </a:gridCol>
                <a:gridCol w="413884">
                  <a:extLst>
                    <a:ext uri="{9D8B030D-6E8A-4147-A177-3AD203B41FA5}">
                      <a16:colId xmlns:a16="http://schemas.microsoft.com/office/drawing/2014/main" val="3613900567"/>
                    </a:ext>
                  </a:extLst>
                </a:gridCol>
                <a:gridCol w="413884">
                  <a:extLst>
                    <a:ext uri="{9D8B030D-6E8A-4147-A177-3AD203B41FA5}">
                      <a16:colId xmlns:a16="http://schemas.microsoft.com/office/drawing/2014/main" val="3286674733"/>
                    </a:ext>
                  </a:extLst>
                </a:gridCol>
                <a:gridCol w="413884">
                  <a:extLst>
                    <a:ext uri="{9D8B030D-6E8A-4147-A177-3AD203B41FA5}">
                      <a16:colId xmlns:a16="http://schemas.microsoft.com/office/drawing/2014/main" val="252465374"/>
                    </a:ext>
                  </a:extLst>
                </a:gridCol>
                <a:gridCol w="413884">
                  <a:extLst>
                    <a:ext uri="{9D8B030D-6E8A-4147-A177-3AD203B41FA5}">
                      <a16:colId xmlns:a16="http://schemas.microsoft.com/office/drawing/2014/main" val="3253731507"/>
                    </a:ext>
                  </a:extLst>
                </a:gridCol>
                <a:gridCol w="413884">
                  <a:extLst>
                    <a:ext uri="{9D8B030D-6E8A-4147-A177-3AD203B41FA5}">
                      <a16:colId xmlns:a16="http://schemas.microsoft.com/office/drawing/2014/main" val="4219382180"/>
                    </a:ext>
                  </a:extLst>
                </a:gridCol>
                <a:gridCol w="413884">
                  <a:extLst>
                    <a:ext uri="{9D8B030D-6E8A-4147-A177-3AD203B41FA5}">
                      <a16:colId xmlns:a16="http://schemas.microsoft.com/office/drawing/2014/main" val="4121213594"/>
                    </a:ext>
                  </a:extLst>
                </a:gridCol>
                <a:gridCol w="413884">
                  <a:extLst>
                    <a:ext uri="{9D8B030D-6E8A-4147-A177-3AD203B41FA5}">
                      <a16:colId xmlns:a16="http://schemas.microsoft.com/office/drawing/2014/main" val="4017020484"/>
                    </a:ext>
                  </a:extLst>
                </a:gridCol>
                <a:gridCol w="413884">
                  <a:extLst>
                    <a:ext uri="{9D8B030D-6E8A-4147-A177-3AD203B41FA5}">
                      <a16:colId xmlns:a16="http://schemas.microsoft.com/office/drawing/2014/main" val="1178879902"/>
                    </a:ext>
                  </a:extLst>
                </a:gridCol>
                <a:gridCol w="413884">
                  <a:extLst>
                    <a:ext uri="{9D8B030D-6E8A-4147-A177-3AD203B41FA5}">
                      <a16:colId xmlns:a16="http://schemas.microsoft.com/office/drawing/2014/main" val="1466113309"/>
                    </a:ext>
                  </a:extLst>
                </a:gridCol>
              </a:tblGrid>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6948"/>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064295"/>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5723120"/>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506174"/>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7404992"/>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274328"/>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301363"/>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003928"/>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236130"/>
                  </a:ext>
                </a:extLst>
              </a:tr>
              <a:tr h="377977">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900" dirty="0"/>
                    </a:p>
                  </a:txBody>
                  <a:tcPr marL="46562" marR="46562" marT="23281" marB="2328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73317"/>
                  </a:ext>
                </a:extLst>
              </a:tr>
            </a:tbl>
          </a:graphicData>
        </a:graphic>
      </p:graphicFrame>
      <p:sp>
        <p:nvSpPr>
          <p:cNvPr id="4" name="矩形 3">
            <a:extLst>
              <a:ext uri="{FF2B5EF4-FFF2-40B4-BE49-F238E27FC236}">
                <a16:creationId xmlns:a16="http://schemas.microsoft.com/office/drawing/2014/main" id="{F86F08C8-7FDD-2C1E-51E0-906E496460A8}"/>
              </a:ext>
            </a:extLst>
          </p:cNvPr>
          <p:cNvSpPr/>
          <p:nvPr/>
        </p:nvSpPr>
        <p:spPr>
          <a:xfrm>
            <a:off x="408503" y="1720649"/>
            <a:ext cx="4138840" cy="3779770"/>
          </a:xfrm>
          <a:prstGeom prst="rect">
            <a:avLst/>
          </a:prstGeom>
          <a:solidFill>
            <a:srgbClr val="DA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tx1"/>
                </a:solidFill>
                <a:latin typeface="Calibri" panose="020F0502020204030204" pitchFamily="34" charset="0"/>
                <a:ea typeface="Calibri" panose="020F0502020204030204" pitchFamily="34" charset="0"/>
                <a:cs typeface="Calibri" panose="020F0502020204030204" pitchFamily="34" charset="0"/>
              </a:rPr>
              <a:t>All data</a:t>
            </a:r>
            <a:endParaRPr lang="zh-TW" altLang="en-US" sz="3200" dirty="0">
              <a:solidFill>
                <a:schemeClr val="tx1"/>
              </a:solidFill>
              <a:latin typeface="Calibri" panose="020F0502020204030204" pitchFamily="34" charset="0"/>
              <a:cs typeface="Calibri" panose="020F0502020204030204" pitchFamily="34" charset="0"/>
            </a:endParaRPr>
          </a:p>
        </p:txBody>
      </p:sp>
      <p:cxnSp>
        <p:nvCxnSpPr>
          <p:cNvPr id="19" name="直線單箭頭接點 18">
            <a:extLst>
              <a:ext uri="{FF2B5EF4-FFF2-40B4-BE49-F238E27FC236}">
                <a16:creationId xmlns:a16="http://schemas.microsoft.com/office/drawing/2014/main" id="{79066C45-DCBC-4FEF-170B-DF306ECBA6CC}"/>
              </a:ext>
            </a:extLst>
          </p:cNvPr>
          <p:cNvCxnSpPr/>
          <p:nvPr/>
        </p:nvCxnSpPr>
        <p:spPr>
          <a:xfrm>
            <a:off x="4971080" y="3649811"/>
            <a:ext cx="10305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文字方塊 22">
            <a:extLst>
              <a:ext uri="{FF2B5EF4-FFF2-40B4-BE49-F238E27FC236}">
                <a16:creationId xmlns:a16="http://schemas.microsoft.com/office/drawing/2014/main" id="{EB1C64EB-1206-C357-2780-D5D1EBD8A152}"/>
              </a:ext>
            </a:extLst>
          </p:cNvPr>
          <p:cNvSpPr txBox="1"/>
          <p:nvPr/>
        </p:nvSpPr>
        <p:spPr>
          <a:xfrm>
            <a:off x="8027578" y="5995174"/>
            <a:ext cx="2887329" cy="584775"/>
          </a:xfrm>
          <a:prstGeom prst="rect">
            <a:avLst/>
          </a:prstGeom>
          <a:noFill/>
        </p:spPr>
        <p:txBody>
          <a:bodyPr wrap="none" rtlCol="0">
            <a:spAutoFit/>
          </a:bodyPr>
          <a:lstStyle/>
          <a:p>
            <a:pPr algn="ctr"/>
            <a:r>
              <a:rPr lang="en-US" altLang="zh-TW" sz="3200" dirty="0">
                <a:latin typeface="Calibri" panose="020F0502020204030204" pitchFamily="34" charset="0"/>
                <a:ea typeface="Calibri" panose="020F0502020204030204" pitchFamily="34" charset="0"/>
                <a:cs typeface="Calibri" panose="020F0502020204030204" pitchFamily="34" charset="0"/>
              </a:rPr>
              <a:t>VPD percentiles</a:t>
            </a:r>
            <a:endParaRPr lang="zh-TW" altLang="en-US" sz="3200" dirty="0">
              <a:latin typeface="Calibri" panose="020F0502020204030204" pitchFamily="34" charset="0"/>
              <a:cs typeface="Calibri" panose="020F0502020204030204" pitchFamily="34" charset="0"/>
            </a:endParaRPr>
          </a:p>
        </p:txBody>
      </p:sp>
      <p:sp>
        <p:nvSpPr>
          <p:cNvPr id="24" name="文字方塊 23">
            <a:extLst>
              <a:ext uri="{FF2B5EF4-FFF2-40B4-BE49-F238E27FC236}">
                <a16:creationId xmlns:a16="http://schemas.microsoft.com/office/drawing/2014/main" id="{A79543B1-A6F5-252F-696F-542A5C3F46DA}"/>
              </a:ext>
            </a:extLst>
          </p:cNvPr>
          <p:cNvSpPr txBox="1"/>
          <p:nvPr/>
        </p:nvSpPr>
        <p:spPr>
          <a:xfrm rot="16200000">
            <a:off x="5227530" y="3318146"/>
            <a:ext cx="2568332" cy="584775"/>
          </a:xfrm>
          <a:prstGeom prst="rect">
            <a:avLst/>
          </a:prstGeom>
          <a:noFill/>
        </p:spPr>
        <p:txBody>
          <a:bodyPr wrap="none" rtlCol="0">
            <a:spAutoFit/>
          </a:bodyPr>
          <a:lstStyle/>
          <a:p>
            <a:pPr algn="ctr"/>
            <a:r>
              <a:rPr lang="en-US" altLang="zh-TW" sz="3200" dirty="0">
                <a:latin typeface="Calibri" panose="020F0502020204030204" pitchFamily="34" charset="0"/>
                <a:ea typeface="Calibri" panose="020F0502020204030204" pitchFamily="34" charset="0"/>
                <a:cs typeface="Calibri" panose="020F0502020204030204" pitchFamily="34" charset="0"/>
              </a:rPr>
              <a:t>SR percentiles</a:t>
            </a:r>
            <a:endParaRPr lang="zh-TW" altLang="en-US" sz="3200" dirty="0">
              <a:latin typeface="Calibri" panose="020F0502020204030204" pitchFamily="34" charset="0"/>
              <a:cs typeface="Calibri" panose="020F0502020204030204" pitchFamily="34" charset="0"/>
            </a:endParaRPr>
          </a:p>
        </p:txBody>
      </p:sp>
      <p:sp>
        <p:nvSpPr>
          <p:cNvPr id="25" name="文字方塊 24">
            <a:extLst>
              <a:ext uri="{FF2B5EF4-FFF2-40B4-BE49-F238E27FC236}">
                <a16:creationId xmlns:a16="http://schemas.microsoft.com/office/drawing/2014/main" id="{5A34256C-ECEF-3A27-F450-CD65F22065F6}"/>
              </a:ext>
            </a:extLst>
          </p:cNvPr>
          <p:cNvSpPr txBox="1"/>
          <p:nvPr/>
        </p:nvSpPr>
        <p:spPr>
          <a:xfrm>
            <a:off x="7343767" y="5533509"/>
            <a:ext cx="501141"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26" name="文字方塊 25">
            <a:extLst>
              <a:ext uri="{FF2B5EF4-FFF2-40B4-BE49-F238E27FC236}">
                <a16:creationId xmlns:a16="http://schemas.microsoft.com/office/drawing/2014/main" id="{76909961-0F85-1DB4-7982-DC7496BF115F}"/>
              </a:ext>
            </a:extLst>
          </p:cNvPr>
          <p:cNvSpPr txBox="1"/>
          <p:nvPr/>
        </p:nvSpPr>
        <p:spPr>
          <a:xfrm>
            <a:off x="11010493" y="5533509"/>
            <a:ext cx="683811"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28" name="文字方塊 27">
            <a:extLst>
              <a:ext uri="{FF2B5EF4-FFF2-40B4-BE49-F238E27FC236}">
                <a16:creationId xmlns:a16="http://schemas.microsoft.com/office/drawing/2014/main" id="{0959886C-D4AA-F787-8749-9AA5DDBD2FA2}"/>
              </a:ext>
            </a:extLst>
          </p:cNvPr>
          <p:cNvSpPr txBox="1"/>
          <p:nvPr/>
        </p:nvSpPr>
        <p:spPr>
          <a:xfrm>
            <a:off x="9232837" y="5488570"/>
            <a:ext cx="611065" cy="461665"/>
          </a:xfrm>
          <a:prstGeom prst="rect">
            <a:avLst/>
          </a:prstGeom>
          <a:noFill/>
        </p:spPr>
        <p:txBody>
          <a:bodyPr wrap="non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p:sp>
        <p:nvSpPr>
          <p:cNvPr id="29" name="文字方塊 28">
            <a:extLst>
              <a:ext uri="{FF2B5EF4-FFF2-40B4-BE49-F238E27FC236}">
                <a16:creationId xmlns:a16="http://schemas.microsoft.com/office/drawing/2014/main" id="{40A74B6D-850D-B634-BA89-C80A124E3EDE}"/>
              </a:ext>
            </a:extLst>
          </p:cNvPr>
          <p:cNvSpPr txBox="1"/>
          <p:nvPr/>
        </p:nvSpPr>
        <p:spPr>
          <a:xfrm>
            <a:off x="6913269" y="5071844"/>
            <a:ext cx="501141"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30" name="文字方塊 29">
            <a:extLst>
              <a:ext uri="{FF2B5EF4-FFF2-40B4-BE49-F238E27FC236}">
                <a16:creationId xmlns:a16="http://schemas.microsoft.com/office/drawing/2014/main" id="{4E63DB98-17EB-7346-1655-B314A9B033F9}"/>
              </a:ext>
            </a:extLst>
          </p:cNvPr>
          <p:cNvSpPr txBox="1"/>
          <p:nvPr/>
        </p:nvSpPr>
        <p:spPr>
          <a:xfrm>
            <a:off x="6761048" y="1694286"/>
            <a:ext cx="683811"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31" name="文字方塊 30">
            <a:extLst>
              <a:ext uri="{FF2B5EF4-FFF2-40B4-BE49-F238E27FC236}">
                <a16:creationId xmlns:a16="http://schemas.microsoft.com/office/drawing/2014/main" id="{AC4E72DF-704A-8DA2-E20D-59FF7CE9EF86}"/>
              </a:ext>
            </a:extLst>
          </p:cNvPr>
          <p:cNvSpPr txBox="1"/>
          <p:nvPr/>
        </p:nvSpPr>
        <p:spPr>
          <a:xfrm rot="5400000">
            <a:off x="6896589" y="3379700"/>
            <a:ext cx="611065" cy="461665"/>
          </a:xfrm>
          <a:prstGeom prst="rect">
            <a:avLst/>
          </a:prstGeom>
          <a:noFill/>
        </p:spPr>
        <p:txBody>
          <a:bodyPr wrap="non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p:sp>
        <p:nvSpPr>
          <p:cNvPr id="32" name="文字方塊 31">
            <a:extLst>
              <a:ext uri="{FF2B5EF4-FFF2-40B4-BE49-F238E27FC236}">
                <a16:creationId xmlns:a16="http://schemas.microsoft.com/office/drawing/2014/main" id="{EF34C0FC-72D6-6EC0-4F29-894E13B20E2C}"/>
              </a:ext>
            </a:extLst>
          </p:cNvPr>
          <p:cNvSpPr txBox="1"/>
          <p:nvPr/>
        </p:nvSpPr>
        <p:spPr>
          <a:xfrm>
            <a:off x="8643130" y="902208"/>
            <a:ext cx="1656223" cy="584775"/>
          </a:xfrm>
          <a:prstGeom prst="rect">
            <a:avLst/>
          </a:prstGeom>
          <a:noFill/>
        </p:spPr>
        <p:txBody>
          <a:bodyPr wrap="none" rtlCol="0">
            <a:spAutoFit/>
          </a:bodyPr>
          <a:lstStyle/>
          <a:p>
            <a:r>
              <a:rPr lang="en-US" altLang="zh-TW" sz="3200" u="sng" dirty="0">
                <a:latin typeface="Calibri" panose="020F0502020204030204" pitchFamily="34" charset="0"/>
                <a:ea typeface="Calibri" panose="020F0502020204030204" pitchFamily="34" charset="0"/>
                <a:cs typeface="Calibri" panose="020F0502020204030204" pitchFamily="34" charset="0"/>
              </a:rPr>
              <a:t>100 Bins</a:t>
            </a:r>
            <a:endParaRPr lang="zh-TW" altLang="en-US" sz="32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1518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ACD86-3E08-2D06-D114-E72C557CBD9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C9B5CB8-25F9-7EEE-C9EE-8F3EA97C6E17}"/>
              </a:ext>
            </a:extLst>
          </p:cNvPr>
          <p:cNvSpPr/>
          <p:nvPr/>
        </p:nvSpPr>
        <p:spPr>
          <a:xfrm>
            <a:off x="1107980" y="192691"/>
            <a:ext cx="10798825"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cs typeface="Calibri" panose="020F0502020204030204" pitchFamily="34" charset="0"/>
              </a:rPr>
              <a:t>Conclusion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391930FB-D1D6-2AE8-DD0C-17E89E2E80AA}"/>
              </a:ext>
            </a:extLst>
          </p:cNvPr>
          <p:cNvGrpSpPr/>
          <p:nvPr/>
        </p:nvGrpSpPr>
        <p:grpSpPr>
          <a:xfrm>
            <a:off x="285195" y="192691"/>
            <a:ext cx="823115" cy="801945"/>
            <a:chOff x="127000" y="192693"/>
            <a:chExt cx="1107996" cy="1079499"/>
          </a:xfrm>
        </p:grpSpPr>
        <p:sp>
          <p:nvSpPr>
            <p:cNvPr id="6" name="矩形 5">
              <a:extLst>
                <a:ext uri="{FF2B5EF4-FFF2-40B4-BE49-F238E27FC236}">
                  <a16:creationId xmlns:a16="http://schemas.microsoft.com/office/drawing/2014/main" id="{9819B752-DE76-1B71-53A0-C4366B5E28F6}"/>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B6B4FEA5-585A-FD2C-C02E-6875B315172B}"/>
                </a:ext>
              </a:extLst>
            </p:cNvPr>
            <p:cNvGrpSpPr/>
            <p:nvPr/>
          </p:nvGrpSpPr>
          <p:grpSpPr>
            <a:xfrm>
              <a:off x="292985" y="389071"/>
              <a:ext cx="776026" cy="686741"/>
              <a:chOff x="2643638" y="2864622"/>
              <a:chExt cx="2705858" cy="3386090"/>
            </a:xfrm>
            <a:solidFill>
              <a:schemeClr val="bg1"/>
            </a:solidFill>
          </p:grpSpPr>
          <p:sp>
            <p:nvSpPr>
              <p:cNvPr id="8" name="矩形 7">
                <a:extLst>
                  <a:ext uri="{FF2B5EF4-FFF2-40B4-BE49-F238E27FC236}">
                    <a16:creationId xmlns:a16="http://schemas.microsoft.com/office/drawing/2014/main" id="{F51532A0-41CF-F800-8A83-D905AFEA782F}"/>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710057E1-E979-3DD5-C23F-A26886715D7C}"/>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A1DDB920-A2AD-DB7A-D0B5-99D1BEA7BBC3}"/>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1285B9FF-7A76-7564-3438-A71C952E3961}"/>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3C1B77F0-8990-786B-FA5A-DCD21F574391}"/>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8D5106D4-30D4-FBD1-8A35-B27CE383DF9F}"/>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8050BAA7-15B2-5B11-6806-631A78E23063}"/>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BB918C48-EDF5-CC9E-877E-F6D44A0D5324}"/>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7" name="文字方塊 16">
            <a:extLst>
              <a:ext uri="{FF2B5EF4-FFF2-40B4-BE49-F238E27FC236}">
                <a16:creationId xmlns:a16="http://schemas.microsoft.com/office/drawing/2014/main" id="{A8D04FCA-C34A-533E-C7D4-FB6ACEFB0D5E}"/>
              </a:ext>
            </a:extLst>
          </p:cNvPr>
          <p:cNvSpPr txBox="1"/>
          <p:nvPr/>
        </p:nvSpPr>
        <p:spPr>
          <a:xfrm>
            <a:off x="285195" y="1314514"/>
            <a:ext cx="11621610" cy="4166975"/>
          </a:xfrm>
          <a:prstGeom prst="rect">
            <a:avLst/>
          </a:prstGeom>
          <a:noFill/>
        </p:spPr>
        <p:txBody>
          <a:bodyPr wrap="square">
            <a:spAutoFit/>
          </a:bodyPr>
          <a:lstStyle/>
          <a:p>
            <a:pPr>
              <a:lnSpc>
                <a:spcPct val="150000"/>
              </a:lnSpc>
            </a:pPr>
            <a:r>
              <a:rPr lang="en-US" altLang="zh-TW" sz="2400" dirty="0">
                <a:latin typeface="Calibri" panose="020F0502020204030204" pitchFamily="34" charset="0"/>
                <a:ea typeface="Calibri" panose="020F0502020204030204" pitchFamily="34" charset="0"/>
                <a:cs typeface="Calibri" panose="020F0502020204030204" pitchFamily="34" charset="0"/>
              </a:rPr>
              <a:t>Findings:</a:t>
            </a:r>
          </a:p>
          <a:p>
            <a:pPr marL="457200" indent="-457200">
              <a:lnSpc>
                <a:spcPct val="150000"/>
              </a:lnSpc>
              <a:buFont typeface="+mj-lt"/>
              <a:buAutoNum type="arabicPeriod"/>
            </a:pPr>
            <a:r>
              <a:rPr lang="en-US" altLang="zh-TW" sz="2400" dirty="0">
                <a:latin typeface="Calibri" panose="020F0502020204030204" pitchFamily="34" charset="0"/>
                <a:ea typeface="Calibri" panose="020F0502020204030204" pitchFamily="34" charset="0"/>
                <a:cs typeface="Calibri" panose="020F0502020204030204" pitchFamily="34" charset="0"/>
              </a:rPr>
              <a:t>The sensitivity of ET to SR and T is generally positive, with greater sensitivity observed in regions with higher SR and VPD.</a:t>
            </a:r>
          </a:p>
          <a:p>
            <a:pPr marL="457200" indent="-457200">
              <a:lnSpc>
                <a:spcPct val="150000"/>
              </a:lnSpc>
              <a:buFont typeface="+mj-lt"/>
              <a:buAutoNum type="arabicPeriod"/>
            </a:pPr>
            <a:endParaRPr lang="en-US" altLang="zh-TW" sz="32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15000"/>
              </a:lnSpc>
              <a:spcAft>
                <a:spcPts val="800"/>
              </a:spcAft>
              <a:buFont typeface="+mj-lt"/>
              <a:buAutoNum type="arabicPeriod"/>
            </a:pPr>
            <a:r>
              <a:rPr lang="en-US" altLang="zh-TW" sz="2400" kern="100" dirty="0">
                <a:latin typeface="Calibri" panose="020F0502020204030204" pitchFamily="34" charset="0"/>
                <a:ea typeface="Calibri" panose="020F0502020204030204" pitchFamily="34" charset="0"/>
                <a:cs typeface="Calibri" panose="020F0502020204030204" pitchFamily="34" charset="0"/>
              </a:rPr>
              <a:t>A</a:t>
            </a: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fter VPD surpasses 0.4 kilopascals (kPa), ET shows negative sensitivity to VPD, with the magnitude of this negative response becoming stronger under higher VPD and SR conditions. This indicates that in relatively drier environments, if the air gets even drier, evapotranspiration might stop rising</a:t>
            </a:r>
            <a:r>
              <a:rPr lang="en-US" altLang="zh-TW" sz="2400" kern="100" dirty="0">
                <a:latin typeface="Calibri" panose="020F0502020204030204" pitchFamily="34" charset="0"/>
                <a:ea typeface="Calibri" panose="020F0502020204030204" pitchFamily="34" charset="0"/>
                <a:cs typeface="Calibri" panose="020F0502020204030204" pitchFamily="34" charset="0"/>
              </a:rPr>
              <a:t>, </a:t>
            </a:r>
            <a:r>
              <a:rPr lang="en-US" altLang="zh-TW" sz="2400" kern="100" dirty="0">
                <a:effectLst/>
                <a:latin typeface="Calibri" panose="020F0502020204030204" pitchFamily="34" charset="0"/>
                <a:ea typeface="Calibri" panose="020F0502020204030204" pitchFamily="34" charset="0"/>
                <a:cs typeface="Calibri" panose="020F0502020204030204" pitchFamily="34" charset="0"/>
              </a:rPr>
              <a:t>or even start to decrease.</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p:txBody>
      </p:sp>
      <p:sp>
        <p:nvSpPr>
          <p:cNvPr id="2" name="文字方塊 1">
            <a:extLst>
              <a:ext uri="{FF2B5EF4-FFF2-40B4-BE49-F238E27FC236}">
                <a16:creationId xmlns:a16="http://schemas.microsoft.com/office/drawing/2014/main" id="{ADE8146D-2665-E89D-A7E6-F4AD3BEE2AC4}"/>
              </a:ext>
            </a:extLst>
          </p:cNvPr>
          <p:cNvSpPr txBox="1"/>
          <p:nvPr/>
        </p:nvSpPr>
        <p:spPr>
          <a:xfrm>
            <a:off x="11715750" y="6369803"/>
            <a:ext cx="431528" cy="369332"/>
          </a:xfrm>
          <a:prstGeom prst="rect">
            <a:avLst/>
          </a:prstGeom>
          <a:noFill/>
        </p:spPr>
        <p:txBody>
          <a:bodyPr wrap="none" rtlCol="0">
            <a:spAutoFit/>
          </a:bodyPr>
          <a:lstStyle/>
          <a:p>
            <a:r>
              <a:rPr lang="en-US" altLang="zh-TW" dirty="0"/>
              <a:t>34</a:t>
            </a:r>
            <a:endParaRPr lang="zh-TW" altLang="en-US" dirty="0"/>
          </a:p>
        </p:txBody>
      </p:sp>
    </p:spTree>
    <p:extLst>
      <p:ext uri="{BB962C8B-B14F-4D97-AF65-F5344CB8AC3E}">
        <p14:creationId xmlns:p14="http://schemas.microsoft.com/office/powerpoint/2010/main" val="2994988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FFFD-7CCB-76E5-8515-252496841F9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FB9F799-3C05-D78B-DB38-57ACE6EF8491}"/>
              </a:ext>
            </a:extLst>
          </p:cNvPr>
          <p:cNvSpPr/>
          <p:nvPr/>
        </p:nvSpPr>
        <p:spPr>
          <a:xfrm>
            <a:off x="1107980" y="192691"/>
            <a:ext cx="10798825"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cs typeface="Calibri" panose="020F0502020204030204" pitchFamily="34" charset="0"/>
              </a:rPr>
              <a:t>Conclusion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1ABA07F3-C89F-90EE-22BA-CED798C6D5CA}"/>
              </a:ext>
            </a:extLst>
          </p:cNvPr>
          <p:cNvGrpSpPr/>
          <p:nvPr/>
        </p:nvGrpSpPr>
        <p:grpSpPr>
          <a:xfrm>
            <a:off x="285195" y="192691"/>
            <a:ext cx="823115" cy="801945"/>
            <a:chOff x="127000" y="192693"/>
            <a:chExt cx="1107996" cy="1079499"/>
          </a:xfrm>
        </p:grpSpPr>
        <p:sp>
          <p:nvSpPr>
            <p:cNvPr id="6" name="矩形 5">
              <a:extLst>
                <a:ext uri="{FF2B5EF4-FFF2-40B4-BE49-F238E27FC236}">
                  <a16:creationId xmlns:a16="http://schemas.microsoft.com/office/drawing/2014/main" id="{E08BD0AE-71D0-E1BF-64DB-FA5565AA6A9F}"/>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9C483AE8-67A2-677D-40A6-376292F6D039}"/>
                </a:ext>
              </a:extLst>
            </p:cNvPr>
            <p:cNvGrpSpPr/>
            <p:nvPr/>
          </p:nvGrpSpPr>
          <p:grpSpPr>
            <a:xfrm>
              <a:off x="292985" y="389071"/>
              <a:ext cx="776026" cy="686741"/>
              <a:chOff x="2643638" y="2864622"/>
              <a:chExt cx="2705858" cy="3386090"/>
            </a:xfrm>
            <a:solidFill>
              <a:schemeClr val="bg1"/>
            </a:solidFill>
          </p:grpSpPr>
          <p:sp>
            <p:nvSpPr>
              <p:cNvPr id="8" name="矩形 7">
                <a:extLst>
                  <a:ext uri="{FF2B5EF4-FFF2-40B4-BE49-F238E27FC236}">
                    <a16:creationId xmlns:a16="http://schemas.microsoft.com/office/drawing/2014/main" id="{A84D86BC-5D38-3F2B-4DC3-CAC96632A0F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A056AE1D-86B2-95FE-BA26-BF254BB0B779}"/>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9EEA13BD-D480-EC9B-754F-714D74797895}"/>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E6C964D0-8ED7-D19F-BFF1-00B4EE62BAD3}"/>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50E1621C-1329-6DAA-60A0-BF5A37E14250}"/>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A0C5A8E3-DDEE-4925-6A7D-1443216CA8E4}"/>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0FC54391-F308-BDCA-99E3-8D70FAB3D312}"/>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F7178AC6-BFD2-57FA-96C8-7F1E16964600}"/>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7" name="文字方塊 16">
            <a:extLst>
              <a:ext uri="{FF2B5EF4-FFF2-40B4-BE49-F238E27FC236}">
                <a16:creationId xmlns:a16="http://schemas.microsoft.com/office/drawing/2014/main" id="{B084D037-318B-F302-E509-A84B4C0D249C}"/>
              </a:ext>
            </a:extLst>
          </p:cNvPr>
          <p:cNvSpPr txBox="1"/>
          <p:nvPr/>
        </p:nvSpPr>
        <p:spPr>
          <a:xfrm>
            <a:off x="285195" y="1314514"/>
            <a:ext cx="11621610" cy="3359061"/>
          </a:xfrm>
          <a:prstGeom prst="rect">
            <a:avLst/>
          </a:prstGeom>
          <a:noFill/>
        </p:spPr>
        <p:txBody>
          <a:bodyPr wrap="square">
            <a:spAutoFit/>
          </a:bodyPr>
          <a:lstStyle/>
          <a:p>
            <a:pPr marL="457200" indent="-457200">
              <a:lnSpc>
                <a:spcPct val="150000"/>
              </a:lnSpc>
              <a:buFont typeface="+mj-lt"/>
              <a:buAutoNum type="arabicPeriod" startAt="3"/>
            </a:pPr>
            <a:r>
              <a:rPr lang="en-US" altLang="zh-TW" sz="2400" dirty="0">
                <a:effectLst/>
                <a:latin typeface="Calibri" panose="020F0502020204030204" pitchFamily="34" charset="0"/>
                <a:ea typeface="Calibri" panose="020F0502020204030204" pitchFamily="34" charset="0"/>
                <a:cs typeface="Calibri" panose="020F0502020204030204" pitchFamily="34" charset="0"/>
              </a:rPr>
              <a:t>The overall patterns of sensitivity analysis show seasonal differences, s</a:t>
            </a:r>
            <a:r>
              <a:rPr lang="en-US" altLang="zh-TW" sz="2400" dirty="0">
                <a:latin typeface="Calibri" panose="020F0502020204030204" pitchFamily="34" charset="0"/>
                <a:ea typeface="Calibri" panose="020F0502020204030204" pitchFamily="34" charset="0"/>
                <a:cs typeface="Calibri" panose="020F0502020204030204" pitchFamily="34" charset="0"/>
              </a:rPr>
              <a:t>uggesting that additional environmental controls are influencing ET during different seasons.</a:t>
            </a:r>
          </a:p>
          <a:p>
            <a:pPr marL="457200" indent="-457200">
              <a:lnSpc>
                <a:spcPct val="150000"/>
              </a:lnSpc>
              <a:buFont typeface="+mj-lt"/>
              <a:buAutoNum type="arabicPeriod" startAt="3"/>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50000"/>
              </a:lnSpc>
              <a:buFont typeface="+mj-lt"/>
              <a:buAutoNum type="arabicPeriod" startAt="3"/>
            </a:pPr>
            <a:r>
              <a:rPr lang="en-US" altLang="zh-TW" sz="2400" dirty="0">
                <a:latin typeface="Calibri" panose="020F0502020204030204" pitchFamily="34" charset="0"/>
                <a:ea typeface="Calibri" panose="020F0502020204030204" pitchFamily="34" charset="0"/>
                <a:cs typeface="Calibri" panose="020F0502020204030204" pitchFamily="34" charset="0"/>
              </a:rPr>
              <a:t>The sensitivity of evapotranspiration (ET) to environmental factors varies spatially, and t</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his pattern may be attributed to the microclimatic differences between mountainous and lowland areas.</a:t>
            </a:r>
            <a:endParaRPr lang="en-US" altLang="zh-TW"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文字方塊 1">
            <a:extLst>
              <a:ext uri="{FF2B5EF4-FFF2-40B4-BE49-F238E27FC236}">
                <a16:creationId xmlns:a16="http://schemas.microsoft.com/office/drawing/2014/main" id="{9184FD35-5326-CA6A-0FD3-C5D55F234436}"/>
              </a:ext>
            </a:extLst>
          </p:cNvPr>
          <p:cNvSpPr txBox="1"/>
          <p:nvPr/>
        </p:nvSpPr>
        <p:spPr>
          <a:xfrm>
            <a:off x="11715750" y="6369803"/>
            <a:ext cx="431528" cy="369332"/>
          </a:xfrm>
          <a:prstGeom prst="rect">
            <a:avLst/>
          </a:prstGeom>
          <a:noFill/>
        </p:spPr>
        <p:txBody>
          <a:bodyPr wrap="none" rtlCol="0">
            <a:spAutoFit/>
          </a:bodyPr>
          <a:lstStyle/>
          <a:p>
            <a:r>
              <a:rPr lang="en-US" altLang="zh-TW" dirty="0"/>
              <a:t>35</a:t>
            </a:r>
            <a:endParaRPr lang="zh-TW" altLang="en-US" dirty="0"/>
          </a:p>
        </p:txBody>
      </p:sp>
    </p:spTree>
    <p:extLst>
      <p:ext uri="{BB962C8B-B14F-4D97-AF65-F5344CB8AC3E}">
        <p14:creationId xmlns:p14="http://schemas.microsoft.com/office/powerpoint/2010/main" val="1099320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C0D7F-5760-F16D-5D7B-00E26174F5A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29B710C-A145-28C3-2DDC-5D6757187865}"/>
              </a:ext>
            </a:extLst>
          </p:cNvPr>
          <p:cNvSpPr/>
          <p:nvPr/>
        </p:nvSpPr>
        <p:spPr>
          <a:xfrm>
            <a:off x="1107980" y="192691"/>
            <a:ext cx="10798825"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cs typeface="Calibri" panose="020F0502020204030204" pitchFamily="34" charset="0"/>
              </a:rPr>
              <a:t>Conclusion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15EF4040-FD9E-26E2-9C29-B4490309BCD9}"/>
              </a:ext>
            </a:extLst>
          </p:cNvPr>
          <p:cNvGrpSpPr/>
          <p:nvPr/>
        </p:nvGrpSpPr>
        <p:grpSpPr>
          <a:xfrm>
            <a:off x="285195" y="192691"/>
            <a:ext cx="823115" cy="801945"/>
            <a:chOff x="127000" y="192693"/>
            <a:chExt cx="1107996" cy="1079499"/>
          </a:xfrm>
        </p:grpSpPr>
        <p:sp>
          <p:nvSpPr>
            <p:cNvPr id="6" name="矩形 5">
              <a:extLst>
                <a:ext uri="{FF2B5EF4-FFF2-40B4-BE49-F238E27FC236}">
                  <a16:creationId xmlns:a16="http://schemas.microsoft.com/office/drawing/2014/main" id="{2EF9C08A-435C-E38A-49DB-EF021E45FCCD}"/>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8BE019BD-3460-F13A-8FDD-28B42969B779}"/>
                </a:ext>
              </a:extLst>
            </p:cNvPr>
            <p:cNvGrpSpPr/>
            <p:nvPr/>
          </p:nvGrpSpPr>
          <p:grpSpPr>
            <a:xfrm>
              <a:off x="292985" y="389071"/>
              <a:ext cx="776026" cy="686741"/>
              <a:chOff x="2643638" y="2864622"/>
              <a:chExt cx="2705858" cy="3386090"/>
            </a:xfrm>
            <a:solidFill>
              <a:schemeClr val="bg1"/>
            </a:solidFill>
          </p:grpSpPr>
          <p:sp>
            <p:nvSpPr>
              <p:cNvPr id="8" name="矩形 7">
                <a:extLst>
                  <a:ext uri="{FF2B5EF4-FFF2-40B4-BE49-F238E27FC236}">
                    <a16:creationId xmlns:a16="http://schemas.microsoft.com/office/drawing/2014/main" id="{0865F2BB-67AF-809D-2505-60DC143F5FC0}"/>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75C63971-041E-8347-982A-67C83B3BD869}"/>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83F941B6-390C-759A-06BE-2076F5179F95}"/>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B2736E18-5014-8418-9609-22B8BB87BE29}"/>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9C05F01D-1B31-D855-EDA7-50422718BD09}"/>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B8E41647-17B8-0760-E14E-E64B8C22EC99}"/>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3185E472-E763-8201-BD29-C6A035752B8B}"/>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53C56CD2-47E6-83C2-4326-334EB3B5351C}"/>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7" name="文字方塊 16">
            <a:extLst>
              <a:ext uri="{FF2B5EF4-FFF2-40B4-BE49-F238E27FC236}">
                <a16:creationId xmlns:a16="http://schemas.microsoft.com/office/drawing/2014/main" id="{39139067-8091-1750-E5B9-753EEE302C8E}"/>
              </a:ext>
            </a:extLst>
          </p:cNvPr>
          <p:cNvSpPr txBox="1"/>
          <p:nvPr/>
        </p:nvSpPr>
        <p:spPr>
          <a:xfrm>
            <a:off x="285195" y="1314514"/>
            <a:ext cx="11621610" cy="3464731"/>
          </a:xfrm>
          <a:prstGeom prst="rect">
            <a:avLst/>
          </a:prstGeom>
          <a:noFill/>
        </p:spPr>
        <p:txBody>
          <a:bodyPr wrap="square">
            <a:spAutoFit/>
          </a:bodyPr>
          <a:lstStyle/>
          <a:p>
            <a:pPr marL="342900" indent="-342900">
              <a:lnSpc>
                <a:spcPct val="150000"/>
              </a:lnSpc>
              <a:spcAft>
                <a:spcPts val="800"/>
              </a:spcAft>
              <a:buFont typeface="Arial" panose="020B0604020202020204" pitchFamily="34" charset="0"/>
              <a:buChar char="•"/>
            </a:pPr>
            <a:r>
              <a:rPr lang="en-US" altLang="zh-TW" sz="2400" dirty="0"/>
              <a:t>If the research findings hold true, the increasing trend of evapotranspiration in watersheds under climate change may not be unlimited but could be constrained by plant regulation. </a:t>
            </a:r>
          </a:p>
          <a:p>
            <a:pPr marL="342900" indent="-342900">
              <a:lnSpc>
                <a:spcPct val="150000"/>
              </a:lnSpc>
              <a:spcAft>
                <a:spcPts val="800"/>
              </a:spcAft>
              <a:buFont typeface="Arial" panose="020B0604020202020204" pitchFamily="34" charset="0"/>
              <a:buChar char="•"/>
            </a:pPr>
            <a:r>
              <a:rPr lang="en-US" altLang="zh-TW" sz="2400" dirty="0"/>
              <a:t>Future studies could extend the analysis to climate change projection data from General Circulation Models (GCMs) to explore the mechanisms driving changes in watershed evapotranspiration under climate change.</a:t>
            </a:r>
            <a:endParaRPr lang="zh-TW" altLang="zh-TW" sz="2400" kern="100" dirty="0">
              <a:effectLst/>
              <a:latin typeface="Calibri" panose="020F0502020204030204" pitchFamily="34" charset="0"/>
              <a:ea typeface="新細明體" panose="02020500000000000000" pitchFamily="18" charset="-120"/>
              <a:cs typeface="Calibri" panose="020F0502020204030204" pitchFamily="34" charset="0"/>
            </a:endParaRPr>
          </a:p>
        </p:txBody>
      </p:sp>
      <p:sp>
        <p:nvSpPr>
          <p:cNvPr id="2" name="文字方塊 1">
            <a:extLst>
              <a:ext uri="{FF2B5EF4-FFF2-40B4-BE49-F238E27FC236}">
                <a16:creationId xmlns:a16="http://schemas.microsoft.com/office/drawing/2014/main" id="{B83D1340-15FF-800F-F23F-4CE52AD57626}"/>
              </a:ext>
            </a:extLst>
          </p:cNvPr>
          <p:cNvSpPr txBox="1"/>
          <p:nvPr/>
        </p:nvSpPr>
        <p:spPr>
          <a:xfrm>
            <a:off x="11715750" y="6369803"/>
            <a:ext cx="431528" cy="369332"/>
          </a:xfrm>
          <a:prstGeom prst="rect">
            <a:avLst/>
          </a:prstGeom>
          <a:noFill/>
        </p:spPr>
        <p:txBody>
          <a:bodyPr wrap="none" rtlCol="0">
            <a:spAutoFit/>
          </a:bodyPr>
          <a:lstStyle/>
          <a:p>
            <a:r>
              <a:rPr lang="en-US" altLang="zh-TW" dirty="0"/>
              <a:t>36</a:t>
            </a:r>
            <a:endParaRPr lang="zh-TW" altLang="en-US" dirty="0"/>
          </a:p>
        </p:txBody>
      </p:sp>
    </p:spTree>
    <p:extLst>
      <p:ext uri="{BB962C8B-B14F-4D97-AF65-F5344CB8AC3E}">
        <p14:creationId xmlns:p14="http://schemas.microsoft.com/office/powerpoint/2010/main" val="1174586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8F481-D953-60F0-3C3E-13D1B0A8D778}"/>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315B6FB-670A-746B-7775-826E30BD619E}"/>
              </a:ext>
            </a:extLst>
          </p:cNvPr>
          <p:cNvSpPr/>
          <p:nvPr/>
        </p:nvSpPr>
        <p:spPr>
          <a:xfrm>
            <a:off x="1107980" y="192691"/>
            <a:ext cx="10798825"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cs typeface="Calibri" panose="020F0502020204030204" pitchFamily="34" charset="0"/>
              </a:rPr>
              <a:t>References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B5964827-D384-1D90-A6B0-F138031978E9}"/>
              </a:ext>
            </a:extLst>
          </p:cNvPr>
          <p:cNvGrpSpPr/>
          <p:nvPr/>
        </p:nvGrpSpPr>
        <p:grpSpPr>
          <a:xfrm>
            <a:off x="285195" y="192691"/>
            <a:ext cx="823115" cy="801945"/>
            <a:chOff x="127000" y="192693"/>
            <a:chExt cx="1107996" cy="1079499"/>
          </a:xfrm>
        </p:grpSpPr>
        <p:sp>
          <p:nvSpPr>
            <p:cNvPr id="6" name="矩形 5">
              <a:extLst>
                <a:ext uri="{FF2B5EF4-FFF2-40B4-BE49-F238E27FC236}">
                  <a16:creationId xmlns:a16="http://schemas.microsoft.com/office/drawing/2014/main" id="{3A50ADED-C4C6-9D08-637D-B31F972B6C99}"/>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A5729320-C090-C866-827F-6DFD19D1B08E}"/>
                </a:ext>
              </a:extLst>
            </p:cNvPr>
            <p:cNvGrpSpPr/>
            <p:nvPr/>
          </p:nvGrpSpPr>
          <p:grpSpPr>
            <a:xfrm>
              <a:off x="292985" y="389071"/>
              <a:ext cx="776026" cy="686741"/>
              <a:chOff x="2643638" y="2864622"/>
              <a:chExt cx="2705858" cy="3386090"/>
            </a:xfrm>
            <a:solidFill>
              <a:schemeClr val="bg1"/>
            </a:solidFill>
          </p:grpSpPr>
          <p:sp>
            <p:nvSpPr>
              <p:cNvPr id="8" name="矩形 7">
                <a:extLst>
                  <a:ext uri="{FF2B5EF4-FFF2-40B4-BE49-F238E27FC236}">
                    <a16:creationId xmlns:a16="http://schemas.microsoft.com/office/drawing/2014/main" id="{3D28711D-6CA8-3732-D282-2722951B2F72}"/>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F6DEC5BD-8FA7-9E8E-A8CA-F36BEB3DCEE7}"/>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07C7D72A-D4EC-C7F4-95F8-6BB20C3C4B28}"/>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F192986C-9164-5124-E52A-6692084B215B}"/>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0A75EA20-2F8C-88D4-3CCB-EC71DF603703}"/>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3D9FDF6D-86B9-8F05-0D01-3F35655C719C}"/>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374BCFAC-584C-32FD-237E-78027253C426}"/>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3941F5EB-1AE3-1B0A-55ED-9C01C8670059}"/>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 name="文字方塊 2">
            <a:extLst>
              <a:ext uri="{FF2B5EF4-FFF2-40B4-BE49-F238E27FC236}">
                <a16:creationId xmlns:a16="http://schemas.microsoft.com/office/drawing/2014/main" id="{35DC9504-3339-A222-10D0-29903D50E8BD}"/>
              </a:ext>
            </a:extLst>
          </p:cNvPr>
          <p:cNvSpPr txBox="1"/>
          <p:nvPr/>
        </p:nvSpPr>
        <p:spPr>
          <a:xfrm>
            <a:off x="285194" y="1137553"/>
            <a:ext cx="11621611" cy="5821787"/>
          </a:xfrm>
          <a:prstGeom prst="rect">
            <a:avLst/>
          </a:prstGeom>
          <a:noFill/>
        </p:spPr>
        <p:txBody>
          <a:bodyPr wrap="square">
            <a:spAutoFit/>
          </a:bodyPr>
          <a:lstStyle/>
          <a:p>
            <a:pPr marL="342900" indent="-342900" algn="just">
              <a:lnSpc>
                <a:spcPct val="115000"/>
              </a:lnSpc>
              <a:spcAft>
                <a:spcPts val="800"/>
              </a:spcAft>
              <a:buFont typeface="+mj-lt"/>
              <a:buAutoNum type="arabicPeriod"/>
            </a:pPr>
            <a:r>
              <a:rPr lang="en-US" altLang="zh-TW" sz="1400" kern="100" dirty="0">
                <a:effectLst/>
                <a:latin typeface="Times New Roman" panose="02020603050405020304" pitchFamily="18" charset="0"/>
                <a:ea typeface="新細明體" panose="02020500000000000000" pitchFamily="18" charset="-120"/>
                <a:cs typeface="Arial" panose="020B0604020202020204" pitchFamily="34" charset="0"/>
              </a:rPr>
              <a:t>Bovard, B. D., Curtis, P. S., Vogel, C. S., Su, H. B., &amp; Schmid, H. P. (2005). Environmental controls on sap flow in a northern hardwood forest. </a:t>
            </a:r>
            <a:r>
              <a:rPr lang="de-DE" altLang="zh-TW" sz="1400" kern="100" dirty="0">
                <a:effectLst/>
                <a:latin typeface="Times New Roman" panose="02020603050405020304" pitchFamily="18" charset="0"/>
                <a:ea typeface="新細明體" panose="02020500000000000000" pitchFamily="18" charset="-120"/>
                <a:cs typeface="Arial" panose="020B0604020202020204" pitchFamily="34" charset="0"/>
              </a:rPr>
              <a:t>Tree physiology, 25(1), 31-38.</a:t>
            </a:r>
            <a:endParaRPr lang="zh-TW" altLang="zh-TW" sz="1400" kern="100" dirty="0">
              <a:effectLst/>
              <a:latin typeface="Times New Roman" panose="02020603050405020304" pitchFamily="18" charset="0"/>
              <a:ea typeface="新細明體" panose="02020500000000000000" pitchFamily="18" charset="-120"/>
              <a:cs typeface="Arial" panose="020B0604020202020204" pitchFamily="34" charset="0"/>
            </a:endParaRPr>
          </a:p>
          <a:p>
            <a:pPr marL="342900" indent="-342900" algn="just">
              <a:lnSpc>
                <a:spcPct val="115000"/>
              </a:lnSpc>
              <a:spcAft>
                <a:spcPts val="800"/>
              </a:spcAft>
              <a:buFont typeface="+mj-lt"/>
              <a:buAutoNum type="arabicPeriod"/>
            </a:pPr>
            <a:r>
              <a:rPr lang="de-DE" altLang="zh-TW" sz="1400" kern="100" dirty="0">
                <a:effectLst/>
                <a:latin typeface="Times New Roman" panose="02020603050405020304" pitchFamily="18" charset="0"/>
                <a:ea typeface="新細明體" panose="02020500000000000000" pitchFamily="18" charset="-120"/>
                <a:cs typeface="Arial" panose="020B0604020202020204" pitchFamily="34" charset="0"/>
              </a:rPr>
              <a:t>Chen, D., Wang, Y., Liu, S., Wei, X., &amp; Wang, X. (2014). </a:t>
            </a:r>
            <a:r>
              <a:rPr lang="en-US" altLang="zh-TW" sz="1400" kern="100" dirty="0">
                <a:effectLst/>
                <a:latin typeface="Times New Roman" panose="02020603050405020304" pitchFamily="18" charset="0"/>
                <a:ea typeface="新細明體" panose="02020500000000000000" pitchFamily="18" charset="-120"/>
                <a:cs typeface="Arial" panose="020B0604020202020204" pitchFamily="34" charset="0"/>
              </a:rPr>
              <a:t>Response of relative sap flow to meteorological factors under different soil moisture conditions in rainfed jujube (Ziziphus jujuba Mill.) plantations in semiarid Northwest China. Agricultural Water Management, 136, 23-33.</a:t>
            </a:r>
          </a:p>
          <a:p>
            <a:pPr marL="342900" indent="-342900" algn="just">
              <a:lnSpc>
                <a:spcPct val="115000"/>
              </a:lnSpc>
              <a:spcAft>
                <a:spcPts val="800"/>
              </a:spcAft>
              <a:buFont typeface="+mj-lt"/>
              <a:buAutoNum type="arabicPeriod"/>
            </a:pPr>
            <a:r>
              <a:rPr lang="en-US" altLang="zh-TW" sz="1400" kern="100" dirty="0">
                <a:effectLst/>
                <a:latin typeface="Times New Roman" panose="02020603050405020304" pitchFamily="18" charset="0"/>
                <a:ea typeface="新細明體" panose="02020500000000000000" pitchFamily="18" charset="-120"/>
                <a:cs typeface="Arial" panose="020B0604020202020204" pitchFamily="34" charset="0"/>
              </a:rPr>
              <a:t>Fu, Z., Ciais, P., Prentice, I. C., </a:t>
            </a:r>
            <a:r>
              <a:rPr lang="en-US" altLang="zh-TW" sz="1400" kern="100" dirty="0" err="1">
                <a:effectLst/>
                <a:latin typeface="Times New Roman" panose="02020603050405020304" pitchFamily="18" charset="0"/>
                <a:ea typeface="新細明體" panose="02020500000000000000" pitchFamily="18" charset="-120"/>
                <a:cs typeface="Arial" panose="020B0604020202020204" pitchFamily="34" charset="0"/>
              </a:rPr>
              <a:t>Gentine</a:t>
            </a:r>
            <a:r>
              <a:rPr lang="en-US" altLang="zh-TW" sz="1400" kern="100" dirty="0">
                <a:effectLst/>
                <a:latin typeface="Times New Roman" panose="02020603050405020304" pitchFamily="18" charset="0"/>
                <a:ea typeface="新細明體" panose="02020500000000000000" pitchFamily="18" charset="-120"/>
                <a:cs typeface="Arial" panose="020B0604020202020204" pitchFamily="34" charset="0"/>
              </a:rPr>
              <a:t>, P., Makowski, D., Bastos, A., ... &amp; Hajima, T. (2022). Atmospheric dryness reduces photosynthesis along a large range of soil water deficits. Nature communications, 13(1), 989.</a:t>
            </a:r>
          </a:p>
          <a:p>
            <a:pPr marL="342900" indent="-342900" algn="just">
              <a:lnSpc>
                <a:spcPct val="115000"/>
              </a:lnSpc>
              <a:spcAft>
                <a:spcPts val="800"/>
              </a:spcAft>
              <a:buFont typeface="+mj-lt"/>
              <a:buAutoNum type="arabicPeriod"/>
            </a:pP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Lee, T. Y., Chiu, C. C., Chen, C. J., Lin, C. Y., &amp; Shiah, F. K. (2023). Assessing future availability of water resources in Taiwan based on the </a:t>
            </a:r>
            <a:r>
              <a:rPr lang="en-US" altLang="zh-TW" sz="1400" kern="100" dirty="0" err="1">
                <a:effectLst/>
                <a:latin typeface="Times New Roman" panose="02020603050405020304" pitchFamily="18" charset="0"/>
                <a:ea typeface="Times New Roman" panose="02020603050405020304" pitchFamily="18" charset="0"/>
                <a:cs typeface="Times New Roman" panose="02020603050405020304" pitchFamily="18" charset="0"/>
              </a:rPr>
              <a:t>Budyko</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framework. </a:t>
            </a:r>
            <a:r>
              <a:rPr lang="en-US" altLang="zh-TW" sz="1400" i="1" kern="100" dirty="0">
                <a:effectLst/>
                <a:latin typeface="Times New Roman" panose="02020603050405020304" pitchFamily="18" charset="0"/>
                <a:ea typeface="Times New Roman" panose="02020603050405020304" pitchFamily="18" charset="0"/>
                <a:cs typeface="Times New Roman" panose="02020603050405020304" pitchFamily="18" charset="0"/>
              </a:rPr>
              <a:t>Ecological Indicators</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TW" sz="1400" i="1" kern="100" dirty="0">
                <a:effectLst/>
                <a:latin typeface="Times New Roman" panose="02020603050405020304" pitchFamily="18" charset="0"/>
                <a:ea typeface="Times New Roman" panose="02020603050405020304" pitchFamily="18" charset="0"/>
                <a:cs typeface="Times New Roman" panose="02020603050405020304" pitchFamily="18" charset="0"/>
              </a:rPr>
              <a:t>146</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109808.</a:t>
            </a:r>
          </a:p>
          <a:p>
            <a:pPr marL="342900" indent="-342900" algn="just">
              <a:lnSpc>
                <a:spcPct val="115000"/>
              </a:lnSpc>
              <a:spcAft>
                <a:spcPts val="800"/>
              </a:spcAft>
              <a:buFont typeface="+mj-lt"/>
              <a:buAutoNum type="arabicPeriod"/>
            </a:pP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Li, M. H., Tien, W., &amp; Tung, C. P. (2009). Assessing the impact of climate change on the land hydrology in Taiwan. </a:t>
            </a:r>
            <a:r>
              <a:rPr lang="en-US" altLang="zh-TW" sz="1400" i="1" kern="100" dirty="0">
                <a:effectLst/>
                <a:latin typeface="Times New Roman" panose="02020603050405020304" pitchFamily="18" charset="0"/>
                <a:ea typeface="Times New Roman" panose="02020603050405020304" pitchFamily="18" charset="0"/>
                <a:cs typeface="Times New Roman" panose="02020603050405020304" pitchFamily="18" charset="0"/>
              </a:rPr>
              <a:t>Paddy and Water Environment</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TW" sz="1400" i="1" kern="100"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283-292.</a:t>
            </a:r>
            <a:endParaRPr lang="en-US" altLang="zh-TW" sz="1400" kern="100" dirty="0">
              <a:effectLst/>
              <a:latin typeface="Times New Roman" panose="02020603050405020304" pitchFamily="18" charset="0"/>
              <a:ea typeface="新細明體" panose="02020500000000000000" pitchFamily="18" charset="-120"/>
              <a:cs typeface="Arial" panose="020B0604020202020204" pitchFamily="34" charset="0"/>
            </a:endParaRPr>
          </a:p>
          <a:p>
            <a:pPr marL="342900" indent="-342900" algn="just">
              <a:spcAft>
                <a:spcPts val="800"/>
              </a:spcAft>
              <a:buFont typeface="+mj-lt"/>
              <a:buAutoNum type="arabicPeriod"/>
            </a:pP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Liu, M., Yang, G., Yuan, W., Li, Z., Gao, M., Yang, Y., ... &amp; Yuan, Z. (2024). Overridingly increasing vegetation sensitivity to vapor pressure deficit over the recent two decades in </a:t>
            </a:r>
            <a:r>
              <a:rPr lang="en-US" altLang="zh-TW" sz="1400" kern="100" dirty="0" err="1">
                <a:effectLst/>
                <a:latin typeface="Times New Roman" panose="02020603050405020304" pitchFamily="18" charset="0"/>
                <a:ea typeface="新細明體" panose="02020500000000000000" pitchFamily="18" charset="-120"/>
                <a:cs typeface="Times New Roman" panose="02020603050405020304" pitchFamily="18" charset="0"/>
              </a:rPr>
              <a:t>china</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Ecological Indicators</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161</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111977.</a:t>
            </a:r>
            <a:endParaRPr lang="zh-TW" altLang="zh-TW" sz="14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indent="-342900" algn="just">
              <a:spcAft>
                <a:spcPts val="800"/>
              </a:spcAft>
              <a:buFont typeface="+mj-lt"/>
              <a:buAutoNum type="arabicPeriod"/>
            </a:pP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Massmann, A., </a:t>
            </a:r>
            <a:r>
              <a:rPr lang="en-US" altLang="zh-TW" sz="1400" kern="100" dirty="0" err="1">
                <a:effectLst/>
                <a:latin typeface="Times New Roman" panose="02020603050405020304" pitchFamily="18" charset="0"/>
                <a:ea typeface="新細明體" panose="02020500000000000000" pitchFamily="18" charset="-120"/>
                <a:cs typeface="Times New Roman" panose="02020603050405020304" pitchFamily="18" charset="0"/>
              </a:rPr>
              <a:t>Gentine</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P., &amp; Lin, C. (2019). When does vapor pressure deficit drive or reduce evapotranspiration?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Journal of Advances in Modeling Earth Systems</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11</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(10), 3305-3320.</a:t>
            </a:r>
          </a:p>
          <a:p>
            <a:pPr marL="342900" indent="-342900" algn="just">
              <a:lnSpc>
                <a:spcPct val="115000"/>
              </a:lnSpc>
              <a:spcAft>
                <a:spcPts val="800"/>
              </a:spcAft>
              <a:buFont typeface="+mj-lt"/>
              <a:buAutoNum type="arabicPeriod"/>
            </a:pPr>
            <a:r>
              <a:rPr lang="en-US" altLang="zh-TW" sz="1400" kern="100" dirty="0">
                <a:effectLst/>
                <a:latin typeface="Times New Roman" panose="02020603050405020304" pitchFamily="18" charset="0"/>
                <a:ea typeface="新細明體" panose="02020500000000000000" pitchFamily="18" charset="-120"/>
                <a:cs typeface="Arial" panose="020B0604020202020204" pitchFamily="34" charset="0"/>
              </a:rPr>
              <a:t>Ma, C., Luo, Y., Shao, M., Li, X., Sun, L., &amp; Jia, X. (2017). Environmental controls on sap flow in black locust forest in Loess Plateau, China. Scientific Reports, 7(1), 13160.</a:t>
            </a:r>
          </a:p>
          <a:p>
            <a:pPr marL="342900" indent="-342900" algn="just">
              <a:lnSpc>
                <a:spcPct val="115000"/>
              </a:lnSpc>
              <a:spcAft>
                <a:spcPts val="800"/>
              </a:spcAft>
              <a:buFont typeface="+mj-lt"/>
              <a:buAutoNum type="arabicPeriod" startAt="9"/>
            </a:pP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National Science and Technology Council (NSTC) and the Ministry of Environment</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2024: </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Climate Change in Taiwan: National Scientific Report 2024</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Taiwan Climate Change Projection Information and Adaption knowledge Platform</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National Science and Technology Council and Ministry of Environment, Taiwan.</a:t>
            </a:r>
          </a:p>
          <a:p>
            <a:pPr marL="342900" indent="-342900" algn="just">
              <a:lnSpc>
                <a:spcPct val="115000"/>
              </a:lnSpc>
              <a:spcAft>
                <a:spcPts val="800"/>
              </a:spcAft>
              <a:buFont typeface="+mj-lt"/>
              <a:buAutoNum type="arabicPeriod"/>
            </a:pPr>
            <a:endParaRPr lang="zh-TW" altLang="zh-TW" sz="1400" kern="100" dirty="0">
              <a:effectLst/>
              <a:latin typeface="Times New Roman" panose="02020603050405020304" pitchFamily="18"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908470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DFD8-5019-99DB-4489-4CAA4461E2C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82BC8FB1-DB80-7E9F-8387-2DFD48593C75}"/>
              </a:ext>
            </a:extLst>
          </p:cNvPr>
          <p:cNvSpPr/>
          <p:nvPr/>
        </p:nvSpPr>
        <p:spPr>
          <a:xfrm>
            <a:off x="1107980" y="192691"/>
            <a:ext cx="10798825"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4000" b="1" dirty="0">
                <a:solidFill>
                  <a:schemeClr val="tx1"/>
                </a:solidFill>
                <a:latin typeface="Calibri" panose="020F0502020204030204" pitchFamily="34" charset="0"/>
                <a:cs typeface="Calibri" panose="020F0502020204030204" pitchFamily="34" charset="0"/>
              </a:rPr>
              <a:t>References</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EED8BFC9-C57B-CAC9-135C-4ED28DB822A9}"/>
              </a:ext>
            </a:extLst>
          </p:cNvPr>
          <p:cNvGrpSpPr/>
          <p:nvPr/>
        </p:nvGrpSpPr>
        <p:grpSpPr>
          <a:xfrm>
            <a:off x="285195" y="192691"/>
            <a:ext cx="823115" cy="801945"/>
            <a:chOff x="127000" y="192693"/>
            <a:chExt cx="1107996" cy="1079499"/>
          </a:xfrm>
        </p:grpSpPr>
        <p:sp>
          <p:nvSpPr>
            <p:cNvPr id="6" name="矩形 5">
              <a:extLst>
                <a:ext uri="{FF2B5EF4-FFF2-40B4-BE49-F238E27FC236}">
                  <a16:creationId xmlns:a16="http://schemas.microsoft.com/office/drawing/2014/main" id="{613D1702-F24D-07CD-598C-E4DCB8DED1F9}"/>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7" name="群組 6">
              <a:extLst>
                <a:ext uri="{FF2B5EF4-FFF2-40B4-BE49-F238E27FC236}">
                  <a16:creationId xmlns:a16="http://schemas.microsoft.com/office/drawing/2014/main" id="{2CA67AC8-FFFE-FC85-1662-331E0A13AAA9}"/>
                </a:ext>
              </a:extLst>
            </p:cNvPr>
            <p:cNvGrpSpPr/>
            <p:nvPr/>
          </p:nvGrpSpPr>
          <p:grpSpPr>
            <a:xfrm>
              <a:off x="292985" y="389071"/>
              <a:ext cx="776026" cy="686741"/>
              <a:chOff x="2643638" y="2864622"/>
              <a:chExt cx="2705858" cy="3386090"/>
            </a:xfrm>
            <a:solidFill>
              <a:schemeClr val="bg1"/>
            </a:solidFill>
          </p:grpSpPr>
          <p:sp>
            <p:nvSpPr>
              <p:cNvPr id="8" name="矩形 7">
                <a:extLst>
                  <a:ext uri="{FF2B5EF4-FFF2-40B4-BE49-F238E27FC236}">
                    <a16:creationId xmlns:a16="http://schemas.microsoft.com/office/drawing/2014/main" id="{242DFEBE-8A8F-3A69-1865-13FEA85493B7}"/>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29C94931-14E0-8EA7-8CFD-651906DB8D69}"/>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等腰三角形 9">
                <a:extLst>
                  <a:ext uri="{FF2B5EF4-FFF2-40B4-BE49-F238E27FC236}">
                    <a16:creationId xmlns:a16="http://schemas.microsoft.com/office/drawing/2014/main" id="{8B263D10-50B0-B2F3-9022-F24D9D726F4D}"/>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B30354FF-3F25-00E2-A687-32468B759874}"/>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矩形 11">
                <a:extLst>
                  <a:ext uri="{FF2B5EF4-FFF2-40B4-BE49-F238E27FC236}">
                    <a16:creationId xmlns:a16="http://schemas.microsoft.com/office/drawing/2014/main" id="{A335EF7A-6915-D2D7-4D74-AC0CEE638499}"/>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B57FE267-370D-C557-AD13-21D98747CC72}"/>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4" name="等腰三角形 13">
                <a:extLst>
                  <a:ext uri="{FF2B5EF4-FFF2-40B4-BE49-F238E27FC236}">
                    <a16:creationId xmlns:a16="http://schemas.microsoft.com/office/drawing/2014/main" id="{0B355714-98A0-95D8-7795-FB7757D4145E}"/>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5" name="等腰三角形 14">
                <a:extLst>
                  <a:ext uri="{FF2B5EF4-FFF2-40B4-BE49-F238E27FC236}">
                    <a16:creationId xmlns:a16="http://schemas.microsoft.com/office/drawing/2014/main" id="{62DB2BFC-5D7F-84A8-B099-EEE28F8B29EC}"/>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3" name="文字方塊 2">
            <a:extLst>
              <a:ext uri="{FF2B5EF4-FFF2-40B4-BE49-F238E27FC236}">
                <a16:creationId xmlns:a16="http://schemas.microsoft.com/office/drawing/2014/main" id="{CF863E92-2C31-721D-C8EB-031841C5E339}"/>
              </a:ext>
            </a:extLst>
          </p:cNvPr>
          <p:cNvSpPr txBox="1"/>
          <p:nvPr/>
        </p:nvSpPr>
        <p:spPr>
          <a:xfrm>
            <a:off x="285194" y="1137553"/>
            <a:ext cx="11621611" cy="4741811"/>
          </a:xfrm>
          <a:prstGeom prst="rect">
            <a:avLst/>
          </a:prstGeom>
          <a:noFill/>
        </p:spPr>
        <p:txBody>
          <a:bodyPr wrap="square">
            <a:spAutoFit/>
          </a:bodyPr>
          <a:lstStyle/>
          <a:p>
            <a:pPr marL="342900" indent="-342900" algn="just">
              <a:lnSpc>
                <a:spcPct val="115000"/>
              </a:lnSpc>
              <a:spcAft>
                <a:spcPts val="800"/>
              </a:spcAft>
              <a:buFont typeface="+mj-lt"/>
              <a:buAutoNum type="arabicPeriod" startAt="10"/>
            </a:pP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O'BRIEN, J. J., Oberbauer, S. F., &amp; Clark, D. B. (2004). Whole tree xylem sap flow responses to multiple environmental variables in a wet tropical forest. Plant, Cell &amp; Environment, 27(5), 551-567.</a:t>
            </a:r>
            <a:endParaRPr lang="en-US" altLang="zh-TW" sz="1400" b="0" i="0" dirty="0">
              <a:solidFill>
                <a:srgbClr val="222222"/>
              </a:solidFill>
              <a:effectLst/>
              <a:latin typeface="Times New Roman" panose="02020603050405020304" pitchFamily="18" charset="0"/>
              <a:cs typeface="Times New Roman" panose="02020603050405020304" pitchFamily="18" charset="0"/>
            </a:endParaRPr>
          </a:p>
          <a:p>
            <a:pPr marL="342900" indent="-342900" algn="just">
              <a:lnSpc>
                <a:spcPct val="115000"/>
              </a:lnSpc>
              <a:spcAft>
                <a:spcPts val="800"/>
              </a:spcAft>
              <a:buFont typeface="+mj-lt"/>
              <a:buAutoNum type="arabicPeriod" startAt="10"/>
            </a:pPr>
            <a:r>
              <a:rPr lang="en-US" altLang="zh-TW" sz="1400" b="0" i="0" dirty="0">
                <a:solidFill>
                  <a:srgbClr val="222222"/>
                </a:solidFill>
                <a:effectLst/>
                <a:latin typeface="Times New Roman" panose="02020603050405020304" pitchFamily="18" charset="0"/>
                <a:cs typeface="Times New Roman" panose="02020603050405020304" pitchFamily="18" charset="0"/>
              </a:rPr>
              <a:t>Schulz, H. M., Li, C. F., Thies, B., Chang, S. C., &amp; Bendix, J. (2017). Mapping the montane cloud forest of Taiwan using 12 year MODIS-derived ground fog frequency data. </a:t>
            </a:r>
            <a:r>
              <a:rPr lang="en-US" altLang="zh-TW" sz="1400" b="0" i="1" dirty="0" err="1">
                <a:solidFill>
                  <a:srgbClr val="222222"/>
                </a:solidFill>
                <a:effectLst/>
                <a:latin typeface="Times New Roman" panose="02020603050405020304" pitchFamily="18" charset="0"/>
                <a:cs typeface="Times New Roman" panose="02020603050405020304" pitchFamily="18" charset="0"/>
              </a:rPr>
              <a:t>PLoS</a:t>
            </a:r>
            <a:r>
              <a:rPr lang="en-US" altLang="zh-TW" sz="1400" b="0" i="1" dirty="0">
                <a:solidFill>
                  <a:srgbClr val="222222"/>
                </a:solidFill>
                <a:effectLst/>
                <a:latin typeface="Times New Roman" panose="02020603050405020304" pitchFamily="18" charset="0"/>
                <a:cs typeface="Times New Roman" panose="02020603050405020304" pitchFamily="18" charset="0"/>
              </a:rPr>
              <a:t> One</a:t>
            </a:r>
            <a:r>
              <a:rPr lang="en-US" altLang="zh-TW" sz="1400" b="0" i="0" dirty="0">
                <a:solidFill>
                  <a:srgbClr val="222222"/>
                </a:solidFill>
                <a:effectLst/>
                <a:latin typeface="Times New Roman" panose="02020603050405020304" pitchFamily="18" charset="0"/>
                <a:cs typeface="Times New Roman" panose="02020603050405020304" pitchFamily="18" charset="0"/>
              </a:rPr>
              <a:t>, </a:t>
            </a:r>
            <a:r>
              <a:rPr lang="en-US" altLang="zh-TW" sz="1400" b="0" i="1" dirty="0">
                <a:solidFill>
                  <a:srgbClr val="222222"/>
                </a:solidFill>
                <a:effectLst/>
                <a:latin typeface="Times New Roman" panose="02020603050405020304" pitchFamily="18" charset="0"/>
                <a:cs typeface="Times New Roman" panose="02020603050405020304" pitchFamily="18" charset="0"/>
              </a:rPr>
              <a:t>12</a:t>
            </a:r>
            <a:r>
              <a:rPr lang="en-US" altLang="zh-TW" sz="1400" b="0" i="0" dirty="0">
                <a:solidFill>
                  <a:srgbClr val="222222"/>
                </a:solidFill>
                <a:effectLst/>
                <a:latin typeface="Times New Roman" panose="02020603050405020304" pitchFamily="18" charset="0"/>
                <a:cs typeface="Times New Roman" panose="02020603050405020304" pitchFamily="18" charset="0"/>
              </a:rPr>
              <a:t>(2), e0172663.</a:t>
            </a:r>
            <a:endParaRPr lang="zh-TW"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342900" indent="-342900" algn="just">
              <a:lnSpc>
                <a:spcPct val="115000"/>
              </a:lnSpc>
              <a:spcAft>
                <a:spcPts val="800"/>
              </a:spcAft>
              <a:buFont typeface="+mj-lt"/>
              <a:buAutoNum type="arabicPeriod" startAt="10"/>
            </a:pPr>
            <a:r>
              <a:rPr lang="de-DE"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Tie, Q., Hu, H., Tian, F., Guan, H., &amp; Lin, H. (2017). </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Environmental and physiological controls on sap flow in a subhumid mountainous catchment in North China. Agricultural and Forest Meteorology, 240, 46-57.</a:t>
            </a:r>
            <a:endParaRPr lang="zh-TW"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342900" indent="-342900" algn="just">
              <a:lnSpc>
                <a:spcPct val="115000"/>
              </a:lnSpc>
              <a:spcAft>
                <a:spcPts val="800"/>
              </a:spcAft>
              <a:buFont typeface="+mj-lt"/>
              <a:buAutoNum type="arabicPeriod" startAt="10"/>
            </a:pP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Water Resource Agency (WRA), 2021: Hydrological Yearbook of Taiwan Republic of China 2021, Water Resource Agency, Ministry of Economic Affairs, Taiwan.</a:t>
            </a:r>
            <a:endPar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342900" indent="-342900">
              <a:buFont typeface="+mj-lt"/>
              <a:buAutoNum type="arabicPeriod" startAt="10"/>
            </a:pPr>
            <a:endParaRPr lang="en-US" altLang="zh-TW" sz="1400" b="0" i="0" dirty="0">
              <a:solidFill>
                <a:srgbClr val="222222"/>
              </a:solidFill>
              <a:effectLst/>
              <a:latin typeface="Times New Roman" panose="02020603050405020304" pitchFamily="18" charset="0"/>
              <a:cs typeface="Times New Roman" panose="02020603050405020304" pitchFamily="18" charset="0"/>
            </a:endParaRPr>
          </a:p>
          <a:p>
            <a:pPr marL="342900" indent="-342900">
              <a:buFont typeface="+mj-lt"/>
              <a:buAutoNum type="arabicPeriod" startAt="10"/>
            </a:pPr>
            <a:r>
              <a:rPr lang="en-US" altLang="zh-TW" sz="1400" b="0" i="0" dirty="0">
                <a:solidFill>
                  <a:srgbClr val="222222"/>
                </a:solidFill>
                <a:effectLst/>
                <a:latin typeface="Times New Roman" panose="02020603050405020304" pitchFamily="18" charset="0"/>
                <a:cs typeface="Times New Roman" panose="02020603050405020304" pitchFamily="18" charset="0"/>
              </a:rPr>
              <a:t>Yang, Y., Chen, R., Song, Y., Han, C., Liu, J., &amp; Liu, Z. (2019). Sensitivity of potential evapotranspiration to meteorological factors and their elevational gradients in the Qilian Mountains, northwestern China. </a:t>
            </a:r>
            <a:r>
              <a:rPr lang="en-US" altLang="zh-TW" sz="1400" b="0" i="1" dirty="0">
                <a:solidFill>
                  <a:srgbClr val="222222"/>
                </a:solidFill>
                <a:effectLst/>
                <a:latin typeface="Times New Roman" panose="02020603050405020304" pitchFamily="18" charset="0"/>
                <a:cs typeface="Times New Roman" panose="02020603050405020304" pitchFamily="18" charset="0"/>
              </a:rPr>
              <a:t>Journal of Hydrology</a:t>
            </a:r>
            <a:r>
              <a:rPr lang="en-US" altLang="zh-TW" sz="1400" b="0" i="0" dirty="0">
                <a:solidFill>
                  <a:srgbClr val="222222"/>
                </a:solidFill>
                <a:effectLst/>
                <a:latin typeface="Times New Roman" panose="02020603050405020304" pitchFamily="18" charset="0"/>
                <a:cs typeface="Times New Roman" panose="02020603050405020304" pitchFamily="18" charset="0"/>
              </a:rPr>
              <a:t>, </a:t>
            </a:r>
            <a:r>
              <a:rPr lang="en-US" altLang="zh-TW" sz="1400" b="0" i="1" dirty="0">
                <a:solidFill>
                  <a:srgbClr val="222222"/>
                </a:solidFill>
                <a:effectLst/>
                <a:latin typeface="Times New Roman" panose="02020603050405020304" pitchFamily="18" charset="0"/>
                <a:cs typeface="Times New Roman" panose="02020603050405020304" pitchFamily="18" charset="0"/>
              </a:rPr>
              <a:t>568</a:t>
            </a:r>
            <a:r>
              <a:rPr lang="en-US" altLang="zh-TW" sz="1400" b="0" i="0" dirty="0">
                <a:solidFill>
                  <a:srgbClr val="222222"/>
                </a:solidFill>
                <a:effectLst/>
                <a:latin typeface="Times New Roman" panose="02020603050405020304" pitchFamily="18" charset="0"/>
                <a:cs typeface="Times New Roman" panose="02020603050405020304" pitchFamily="18" charset="0"/>
              </a:rPr>
              <a:t>, 147-159.</a:t>
            </a:r>
          </a:p>
          <a:p>
            <a:pPr marL="342900" indent="-342900">
              <a:buFont typeface="+mj-lt"/>
              <a:buAutoNum type="arabicPeriod" startAt="10"/>
            </a:pP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Yang, Y., Roderick, M. L., Guo, H., Miralles, D. G., Zhang, L., </a:t>
            </a:r>
            <a:r>
              <a:rPr lang="en-US" altLang="zh-TW" sz="1400" kern="100" dirty="0" err="1">
                <a:effectLst/>
                <a:latin typeface="Times New Roman" panose="02020603050405020304" pitchFamily="18" charset="0"/>
                <a:ea typeface="Times New Roman" panose="02020603050405020304" pitchFamily="18" charset="0"/>
                <a:cs typeface="Times New Roman" panose="02020603050405020304" pitchFamily="18" charset="0"/>
              </a:rPr>
              <a:t>Fatichi</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S., ... &amp; Yang, D. (2023). Evapotranspiration on a greening Earth. </a:t>
            </a:r>
            <a:r>
              <a:rPr lang="en-US" altLang="zh-TW" sz="1400" i="1" kern="100" dirty="0">
                <a:effectLst/>
                <a:latin typeface="Times New Roman" panose="02020603050405020304" pitchFamily="18" charset="0"/>
                <a:ea typeface="Times New Roman" panose="02020603050405020304" pitchFamily="18" charset="0"/>
                <a:cs typeface="Times New Roman" panose="02020603050405020304" pitchFamily="18" charset="0"/>
              </a:rPr>
              <a:t>Nature Reviews Earth &amp; Environment</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TW" sz="1400" i="1" kern="1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altLang="zh-TW" sz="1400" kern="100" dirty="0">
                <a:effectLst/>
                <a:latin typeface="Times New Roman" panose="02020603050405020304" pitchFamily="18" charset="0"/>
                <a:ea typeface="Times New Roman" panose="02020603050405020304" pitchFamily="18" charset="0"/>
                <a:cs typeface="Times New Roman" panose="02020603050405020304" pitchFamily="18" charset="0"/>
              </a:rPr>
              <a:t>(9), 626-641.</a:t>
            </a:r>
            <a:endParaRPr lang="en-US" altLang="zh-TW" sz="1400" dirty="0">
              <a:solidFill>
                <a:srgbClr val="222222"/>
              </a:solidFill>
              <a:latin typeface="Times New Roman" panose="02020603050405020304" pitchFamily="18" charset="0"/>
              <a:cs typeface="Times New Roman" panose="02020603050405020304" pitchFamily="18" charset="0"/>
            </a:endParaRPr>
          </a:p>
          <a:p>
            <a:pPr marL="342900" indent="-342900">
              <a:buFont typeface="+mj-lt"/>
              <a:buAutoNum type="arabicPeriod" startAt="10"/>
            </a:pPr>
            <a:endParaRPr lang="en-US" altLang="zh-TW" sz="1400" dirty="0">
              <a:solidFill>
                <a:srgbClr val="222222"/>
              </a:solidFill>
              <a:latin typeface="Times New Roman" panose="02020603050405020304" pitchFamily="18" charset="0"/>
              <a:cs typeface="Times New Roman" panose="02020603050405020304" pitchFamily="18" charset="0"/>
            </a:endParaRPr>
          </a:p>
          <a:p>
            <a:pPr marL="342900" indent="-342900" algn="just">
              <a:spcAft>
                <a:spcPts val="800"/>
              </a:spcAft>
              <a:buFont typeface="+mj-lt"/>
              <a:buAutoNum type="arabicPeriod" startAt="10"/>
            </a:pP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Yu, P. S., Yang, T. C., &amp; Chou, C. C. (2002). Effects of climate change on evapotranspiration from paddy fields in southern Taiwan.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Climatic change</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54</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(1), 165-179.</a:t>
            </a:r>
            <a:endParaRPr lang="en-US" altLang="zh-TW" sz="1400" kern="1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800"/>
              </a:spcAft>
              <a:buFont typeface="+mj-lt"/>
              <a:buAutoNum type="arabicPeriod" startAt="10"/>
            </a:pP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Yuan, W., Zheng, Y., Piao, S., Ciais, P., Lombardozzi, D., Wang, Y., ... &amp; Yang, S. (2019). Increased atmospheric vapor pressure deficit reduces global vegetation growth.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Science advances</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 </a:t>
            </a:r>
            <a:r>
              <a:rPr lang="en-US" altLang="zh-TW" sz="1400" i="1" kern="10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en-US" altLang="zh-TW" sz="1400" kern="100" dirty="0">
                <a:effectLst/>
                <a:latin typeface="Times New Roman" panose="02020603050405020304" pitchFamily="18" charset="0"/>
                <a:ea typeface="新細明體" panose="02020500000000000000" pitchFamily="18" charset="-120"/>
                <a:cs typeface="Times New Roman" panose="02020603050405020304" pitchFamily="18" charset="0"/>
              </a:rPr>
              <a:t>(8), eaax1396.</a:t>
            </a:r>
            <a:endPar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635692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AA6C0-B8B5-5397-960A-74AA8841BADE}"/>
            </a:ext>
          </a:extLst>
        </p:cNvPr>
        <p:cNvGrpSpPr/>
        <p:nvPr/>
      </p:nvGrpSpPr>
      <p:grpSpPr>
        <a:xfrm>
          <a:off x="0" y="0"/>
          <a:ext cx="0" cy="0"/>
          <a:chOff x="0" y="0"/>
          <a:chExt cx="0" cy="0"/>
        </a:xfrm>
      </p:grpSpPr>
      <p:sp>
        <p:nvSpPr>
          <p:cNvPr id="17" name="矩形 16">
            <a:extLst>
              <a:ext uri="{FF2B5EF4-FFF2-40B4-BE49-F238E27FC236}">
                <a16:creationId xmlns:a16="http://schemas.microsoft.com/office/drawing/2014/main" id="{1B21FEF6-D48C-7307-B3CB-498EA6B613B6}"/>
              </a:ext>
            </a:extLst>
          </p:cNvPr>
          <p:cNvSpPr/>
          <p:nvPr/>
        </p:nvSpPr>
        <p:spPr>
          <a:xfrm>
            <a:off x="1267732" y="3075561"/>
            <a:ext cx="2651052" cy="2421057"/>
          </a:xfrm>
          <a:prstGeom prst="rect">
            <a:avLst/>
          </a:prstGeom>
          <a:solidFill>
            <a:srgbClr val="DAD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3200" dirty="0">
              <a:solidFill>
                <a:schemeClr val="tx1"/>
              </a:solidFill>
              <a:latin typeface="Calibri" panose="020F0502020204030204" pitchFamily="34" charset="0"/>
              <a:cs typeface="Calibri" panose="020F0502020204030204" pitchFamily="34" charset="0"/>
            </a:endParaRPr>
          </a:p>
        </p:txBody>
      </p:sp>
      <p:graphicFrame>
        <p:nvGraphicFramePr>
          <p:cNvPr id="18" name="表格 17">
            <a:extLst>
              <a:ext uri="{FF2B5EF4-FFF2-40B4-BE49-F238E27FC236}">
                <a16:creationId xmlns:a16="http://schemas.microsoft.com/office/drawing/2014/main" id="{0428AB0B-BBEE-EA92-7601-9121500BA806}"/>
              </a:ext>
            </a:extLst>
          </p:cNvPr>
          <p:cNvGraphicFramePr>
            <a:graphicFrameLocks noGrp="1"/>
          </p:cNvGraphicFramePr>
          <p:nvPr>
            <p:extLst>
              <p:ext uri="{D42A27DB-BD31-4B8C-83A1-F6EECF244321}">
                <p14:modId xmlns:p14="http://schemas.microsoft.com/office/powerpoint/2010/main" val="1625736404"/>
              </p:ext>
            </p:extLst>
          </p:nvPr>
        </p:nvGraphicFramePr>
        <p:xfrm>
          <a:off x="1267732" y="3075561"/>
          <a:ext cx="2651050" cy="2421060"/>
        </p:xfrm>
        <a:graphic>
          <a:graphicData uri="http://schemas.openxmlformats.org/drawingml/2006/table">
            <a:tbl>
              <a:tblPr bandRow="1">
                <a:tableStyleId>{5C22544A-7EE6-4342-B048-85BDC9FD1C3A}</a:tableStyleId>
              </a:tblPr>
              <a:tblGrid>
                <a:gridCol w="265105">
                  <a:extLst>
                    <a:ext uri="{9D8B030D-6E8A-4147-A177-3AD203B41FA5}">
                      <a16:colId xmlns:a16="http://schemas.microsoft.com/office/drawing/2014/main" val="961812159"/>
                    </a:ext>
                  </a:extLst>
                </a:gridCol>
                <a:gridCol w="265105">
                  <a:extLst>
                    <a:ext uri="{9D8B030D-6E8A-4147-A177-3AD203B41FA5}">
                      <a16:colId xmlns:a16="http://schemas.microsoft.com/office/drawing/2014/main" val="3613900567"/>
                    </a:ext>
                  </a:extLst>
                </a:gridCol>
                <a:gridCol w="265105">
                  <a:extLst>
                    <a:ext uri="{9D8B030D-6E8A-4147-A177-3AD203B41FA5}">
                      <a16:colId xmlns:a16="http://schemas.microsoft.com/office/drawing/2014/main" val="3286674733"/>
                    </a:ext>
                  </a:extLst>
                </a:gridCol>
                <a:gridCol w="265105">
                  <a:extLst>
                    <a:ext uri="{9D8B030D-6E8A-4147-A177-3AD203B41FA5}">
                      <a16:colId xmlns:a16="http://schemas.microsoft.com/office/drawing/2014/main" val="252465374"/>
                    </a:ext>
                  </a:extLst>
                </a:gridCol>
                <a:gridCol w="265105">
                  <a:extLst>
                    <a:ext uri="{9D8B030D-6E8A-4147-A177-3AD203B41FA5}">
                      <a16:colId xmlns:a16="http://schemas.microsoft.com/office/drawing/2014/main" val="3253731507"/>
                    </a:ext>
                  </a:extLst>
                </a:gridCol>
                <a:gridCol w="265105">
                  <a:extLst>
                    <a:ext uri="{9D8B030D-6E8A-4147-A177-3AD203B41FA5}">
                      <a16:colId xmlns:a16="http://schemas.microsoft.com/office/drawing/2014/main" val="4219382180"/>
                    </a:ext>
                  </a:extLst>
                </a:gridCol>
                <a:gridCol w="265105">
                  <a:extLst>
                    <a:ext uri="{9D8B030D-6E8A-4147-A177-3AD203B41FA5}">
                      <a16:colId xmlns:a16="http://schemas.microsoft.com/office/drawing/2014/main" val="4121213594"/>
                    </a:ext>
                  </a:extLst>
                </a:gridCol>
                <a:gridCol w="265105">
                  <a:extLst>
                    <a:ext uri="{9D8B030D-6E8A-4147-A177-3AD203B41FA5}">
                      <a16:colId xmlns:a16="http://schemas.microsoft.com/office/drawing/2014/main" val="4017020484"/>
                    </a:ext>
                  </a:extLst>
                </a:gridCol>
                <a:gridCol w="265105">
                  <a:extLst>
                    <a:ext uri="{9D8B030D-6E8A-4147-A177-3AD203B41FA5}">
                      <a16:colId xmlns:a16="http://schemas.microsoft.com/office/drawing/2014/main" val="1178879902"/>
                    </a:ext>
                  </a:extLst>
                </a:gridCol>
                <a:gridCol w="265105">
                  <a:extLst>
                    <a:ext uri="{9D8B030D-6E8A-4147-A177-3AD203B41FA5}">
                      <a16:colId xmlns:a16="http://schemas.microsoft.com/office/drawing/2014/main" val="1466113309"/>
                    </a:ext>
                  </a:extLst>
                </a:gridCol>
              </a:tblGrid>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694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9064295"/>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5723120"/>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506174"/>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7404992"/>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27432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301363"/>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003928"/>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236130"/>
                  </a:ext>
                </a:extLst>
              </a:tr>
              <a:tr h="242106">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TW" altLang="en-US" sz="600" dirty="0"/>
                    </a:p>
                  </a:txBody>
                  <a:tcPr marL="29824" marR="29824" marT="14912" marB="14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73317"/>
                  </a:ext>
                </a:extLst>
              </a:tr>
            </a:tbl>
          </a:graphicData>
        </a:graphic>
      </p:graphicFrame>
      <p:sp>
        <p:nvSpPr>
          <p:cNvPr id="19" name="文字方塊 18">
            <a:extLst>
              <a:ext uri="{FF2B5EF4-FFF2-40B4-BE49-F238E27FC236}">
                <a16:creationId xmlns:a16="http://schemas.microsoft.com/office/drawing/2014/main" id="{95EE272A-33D2-9CEE-E397-1D822E1C8DCD}"/>
              </a:ext>
            </a:extLst>
          </p:cNvPr>
          <p:cNvSpPr txBox="1"/>
          <p:nvPr/>
        </p:nvSpPr>
        <p:spPr>
          <a:xfrm>
            <a:off x="1171804" y="6051023"/>
            <a:ext cx="2982916"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VPD percentiles</a:t>
            </a:r>
            <a:endParaRPr lang="zh-TW" altLang="en-US" sz="2400" dirty="0">
              <a:latin typeface="Calibri" panose="020F0502020204030204" pitchFamily="34" charset="0"/>
              <a:cs typeface="Calibri" panose="020F0502020204030204" pitchFamily="34" charset="0"/>
            </a:endParaRPr>
          </a:p>
        </p:txBody>
      </p:sp>
      <p:sp>
        <p:nvSpPr>
          <p:cNvPr id="20" name="文字方塊 19">
            <a:extLst>
              <a:ext uri="{FF2B5EF4-FFF2-40B4-BE49-F238E27FC236}">
                <a16:creationId xmlns:a16="http://schemas.microsoft.com/office/drawing/2014/main" id="{17A1DDBA-2E0B-29BE-27DB-F1A52E09C833}"/>
              </a:ext>
            </a:extLst>
          </p:cNvPr>
          <p:cNvSpPr txBox="1"/>
          <p:nvPr/>
        </p:nvSpPr>
        <p:spPr>
          <a:xfrm rot="16200000">
            <a:off x="-926061" y="4011824"/>
            <a:ext cx="2751219"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SR percentiles</a:t>
            </a:r>
            <a:endParaRPr lang="zh-TW" altLang="en-US" sz="2400" dirty="0">
              <a:latin typeface="Calibri" panose="020F0502020204030204" pitchFamily="34" charset="0"/>
              <a:cs typeface="Calibri" panose="020F0502020204030204" pitchFamily="34" charset="0"/>
            </a:endParaRPr>
          </a:p>
        </p:txBody>
      </p:sp>
      <p:sp>
        <p:nvSpPr>
          <p:cNvPr id="21" name="文字方塊 20">
            <a:extLst>
              <a:ext uri="{FF2B5EF4-FFF2-40B4-BE49-F238E27FC236}">
                <a16:creationId xmlns:a16="http://schemas.microsoft.com/office/drawing/2014/main" id="{283508F4-5996-FEA4-F7A3-DCF2C7B980F2}"/>
              </a:ext>
            </a:extLst>
          </p:cNvPr>
          <p:cNvSpPr txBox="1"/>
          <p:nvPr/>
        </p:nvSpPr>
        <p:spPr>
          <a:xfrm>
            <a:off x="1171804" y="5540873"/>
            <a:ext cx="683810"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22" name="文字方塊 21">
            <a:extLst>
              <a:ext uri="{FF2B5EF4-FFF2-40B4-BE49-F238E27FC236}">
                <a16:creationId xmlns:a16="http://schemas.microsoft.com/office/drawing/2014/main" id="{92F53F5F-1B19-1D6A-A3B3-99953D93FDDF}"/>
              </a:ext>
            </a:extLst>
          </p:cNvPr>
          <p:cNvSpPr txBox="1"/>
          <p:nvPr/>
        </p:nvSpPr>
        <p:spPr>
          <a:xfrm>
            <a:off x="3543685" y="5535349"/>
            <a:ext cx="750194"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23" name="文字方塊 22">
            <a:extLst>
              <a:ext uri="{FF2B5EF4-FFF2-40B4-BE49-F238E27FC236}">
                <a16:creationId xmlns:a16="http://schemas.microsoft.com/office/drawing/2014/main" id="{9AD907F1-B1BA-483E-784B-EFA89BA73DDF}"/>
              </a:ext>
            </a:extLst>
          </p:cNvPr>
          <p:cNvSpPr txBox="1"/>
          <p:nvPr/>
        </p:nvSpPr>
        <p:spPr>
          <a:xfrm>
            <a:off x="2280867" y="5540873"/>
            <a:ext cx="984345"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p:sp>
        <p:nvSpPr>
          <p:cNvPr id="24" name="文字方塊 23">
            <a:extLst>
              <a:ext uri="{FF2B5EF4-FFF2-40B4-BE49-F238E27FC236}">
                <a16:creationId xmlns:a16="http://schemas.microsoft.com/office/drawing/2014/main" id="{A60BAABD-80CA-F892-D641-6DF9E298BE22}"/>
              </a:ext>
            </a:extLst>
          </p:cNvPr>
          <p:cNvSpPr txBox="1"/>
          <p:nvPr/>
        </p:nvSpPr>
        <p:spPr>
          <a:xfrm>
            <a:off x="746551" y="5156601"/>
            <a:ext cx="750193"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a:t>
            </a:r>
            <a:endParaRPr lang="zh-TW" altLang="en-US" sz="2400" dirty="0">
              <a:latin typeface="Calibri" panose="020F0502020204030204" pitchFamily="34" charset="0"/>
              <a:cs typeface="Calibri" panose="020F0502020204030204" pitchFamily="34" charset="0"/>
            </a:endParaRPr>
          </a:p>
        </p:txBody>
      </p:sp>
      <p:sp>
        <p:nvSpPr>
          <p:cNvPr id="25" name="文字方塊 24">
            <a:extLst>
              <a:ext uri="{FF2B5EF4-FFF2-40B4-BE49-F238E27FC236}">
                <a16:creationId xmlns:a16="http://schemas.microsoft.com/office/drawing/2014/main" id="{0D2FB166-AEDC-6358-7BD2-CE86085D5F16}"/>
              </a:ext>
            </a:extLst>
          </p:cNvPr>
          <p:cNvSpPr txBox="1"/>
          <p:nvPr/>
        </p:nvSpPr>
        <p:spPr>
          <a:xfrm>
            <a:off x="645341" y="2962201"/>
            <a:ext cx="869786" cy="461665"/>
          </a:xfrm>
          <a:prstGeom prst="rect">
            <a:avLst/>
          </a:prstGeom>
          <a:noFill/>
        </p:spPr>
        <p:txBody>
          <a:bodyPr wrap="squar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100</a:t>
            </a:r>
            <a:endParaRPr lang="zh-TW" altLang="en-US" sz="2400" dirty="0">
              <a:latin typeface="Calibri" panose="020F0502020204030204" pitchFamily="34" charset="0"/>
              <a:cs typeface="Calibri" panose="020F0502020204030204" pitchFamily="34" charset="0"/>
            </a:endParaRPr>
          </a:p>
        </p:txBody>
      </p:sp>
      <p:sp>
        <p:nvSpPr>
          <p:cNvPr id="26" name="文字方塊 25">
            <a:extLst>
              <a:ext uri="{FF2B5EF4-FFF2-40B4-BE49-F238E27FC236}">
                <a16:creationId xmlns:a16="http://schemas.microsoft.com/office/drawing/2014/main" id="{3B7DB5CD-4B0E-37D0-9BFB-DB8534ECAB60}"/>
              </a:ext>
            </a:extLst>
          </p:cNvPr>
          <p:cNvSpPr txBox="1"/>
          <p:nvPr/>
        </p:nvSpPr>
        <p:spPr>
          <a:xfrm rot="5400000">
            <a:off x="709423" y="4124086"/>
            <a:ext cx="753295" cy="461665"/>
          </a:xfrm>
          <a:prstGeom prst="rect">
            <a:avLst/>
          </a:prstGeom>
          <a:noFill/>
        </p:spPr>
        <p:txBody>
          <a:bodyPr wrap="square" rtlCol="0">
            <a:spAutoFit/>
          </a:bodyPr>
          <a:lstStyle/>
          <a:p>
            <a:pPr algn="ctr"/>
            <a:r>
              <a:rPr lang="en-US" altLang="zh-TW" sz="2400" dirty="0">
                <a:latin typeface="Calibri" panose="020F0502020204030204" pitchFamily="34" charset="0"/>
                <a:ea typeface="Calibri" panose="020F0502020204030204" pitchFamily="34" charset="0"/>
                <a:cs typeface="Calibri" panose="020F0502020204030204" pitchFamily="34" charset="0"/>
              </a:rPr>
              <a:t>……</a:t>
            </a:r>
            <a:endParaRPr lang="zh-TW" alt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1B481043-D86B-5B0A-025C-23CF8215CA4A}"/>
                  </a:ext>
                </a:extLst>
              </p:cNvPr>
              <p:cNvSpPr txBox="1"/>
              <p:nvPr/>
            </p:nvSpPr>
            <p:spPr>
              <a:xfrm>
                <a:off x="516027" y="790267"/>
                <a:ext cx="9322783" cy="12537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𝑠</m:t>
                      </m:r>
                      <m:sSub>
                        <m:sSubPr>
                          <m:ctrlPr>
                            <a:rPr lang="zh-TW" altLang="en-US" sz="2400" i="1">
                              <a:solidFill>
                                <a:srgbClr val="836967"/>
                              </a:solidFill>
                              <a:latin typeface="Cambria Math" panose="02040503050406030204" pitchFamily="18" charset="0"/>
                            </a:rPr>
                          </m:ctrlPr>
                        </m:sSubPr>
                        <m:e>
                          <m:r>
                            <a:rPr lang="zh-TW" altLang="en-US" sz="2400" i="1">
                              <a:latin typeface="Cambria Math" panose="02040503050406030204" pitchFamily="18" charset="0"/>
                            </a:rPr>
                            <m:t>𝑒𝑛𝑠𝑖𝑡𝑖𝑣𝑖𝑡𝑦</m:t>
                          </m:r>
                        </m:e>
                        <m:sub>
                          <m:r>
                            <a:rPr lang="zh-TW" altLang="en-US" sz="2400" i="1">
                              <a:latin typeface="Cambria Math" panose="02040503050406030204" pitchFamily="18" charset="0"/>
                            </a:rPr>
                            <m:t>𝐼𝑉</m:t>
                          </m:r>
                        </m:sub>
                      </m:sSub>
                      <m:r>
                        <a:rPr lang="zh-TW" altLang="en-US" sz="2400" i="0">
                          <a:latin typeface="Cambria Math" panose="02040503050406030204" pitchFamily="18" charset="0"/>
                        </a:rPr>
                        <m:t>=</m:t>
                      </m:r>
                      <m:f>
                        <m:fPr>
                          <m:ctrlPr>
                            <a:rPr lang="zh-TW" altLang="en-US" sz="2400" i="1">
                              <a:solidFill>
                                <a:srgbClr val="836967"/>
                              </a:solidFill>
                              <a:latin typeface="Cambria Math" panose="02040503050406030204" pitchFamily="18" charset="0"/>
                            </a:rPr>
                          </m:ctrlPr>
                        </m:fPr>
                        <m:num>
                          <m:f>
                            <m:fPr>
                              <m:ctrlPr>
                                <a:rPr lang="zh-TW" altLang="en-US" sz="2400" i="1">
                                  <a:solidFill>
                                    <a:srgbClr val="836967"/>
                                  </a:solidFill>
                                  <a:latin typeface="Cambria Math" panose="02040503050406030204" pitchFamily="18" charset="0"/>
                                </a:rPr>
                              </m:ctrlPr>
                            </m:fPr>
                            <m:num>
                              <m:sSub>
                                <m:sSubPr>
                                  <m:ctrlPr>
                                    <a:rPr lang="zh-TW" altLang="en-US" sz="2400" i="1">
                                      <a:solidFill>
                                        <a:srgbClr val="836967"/>
                                      </a:solidFill>
                                      <a:latin typeface="Cambria Math" panose="02040503050406030204" pitchFamily="18" charset="0"/>
                                    </a:rPr>
                                  </m:ctrlPr>
                                </m:sSubPr>
                                <m:e>
                                  <m:r>
                                    <a:rPr lang="en-US" altLang="zh-TW" sz="2400" b="0" i="1" smtClean="0">
                                      <a:latin typeface="Cambria Math" panose="02040503050406030204" pitchFamily="18" charset="0"/>
                                    </a:rPr>
                                    <m:t>𝐸𝑇</m:t>
                                  </m:r>
                                </m:e>
                                <m:sub>
                                  <m:d>
                                    <m:dPr>
                                      <m:ctrlPr>
                                        <a:rPr lang="zh-TW" altLang="en-US" sz="2400" i="1">
                                          <a:solidFill>
                                            <a:srgbClr val="836967"/>
                                          </a:solidFill>
                                          <a:latin typeface="Cambria Math" panose="02040503050406030204" pitchFamily="18" charset="0"/>
                                        </a:rPr>
                                      </m:ctrlPr>
                                    </m:dPr>
                                    <m:e>
                                      <m:r>
                                        <a:rPr lang="zh-TW" altLang="en-US" sz="2400" i="1">
                                          <a:latin typeface="Cambria Math" panose="02040503050406030204" pitchFamily="18" charset="0"/>
                                        </a:rPr>
                                        <m:t>𝑎𝑑𝑗𝑢𝑠𝑡𝑒𝑑</m:t>
                                      </m:r>
                                    </m:e>
                                  </m:d>
                                </m:sub>
                              </m:sSub>
                              <m:r>
                                <a:rPr lang="zh-TW" altLang="en-US" sz="2400" i="0">
                                  <a:latin typeface="Cambria Math" panose="02040503050406030204" pitchFamily="18" charset="0"/>
                                </a:rPr>
                                <m:t>−</m:t>
                              </m:r>
                              <m:sSub>
                                <m:sSubPr>
                                  <m:ctrlPr>
                                    <a:rPr lang="zh-TW" altLang="en-US" sz="2400" i="1">
                                      <a:solidFill>
                                        <a:srgbClr val="836967"/>
                                      </a:solidFill>
                                      <a:latin typeface="Cambria Math" panose="02040503050406030204" pitchFamily="18" charset="0"/>
                                    </a:rPr>
                                  </m:ctrlPr>
                                </m:sSubPr>
                                <m:e>
                                  <m:r>
                                    <a:rPr lang="en-US" altLang="zh-TW" sz="2400" b="0" i="1" smtClean="0">
                                      <a:latin typeface="Cambria Math" panose="02040503050406030204" pitchFamily="18" charset="0"/>
                                    </a:rPr>
                                    <m:t>𝐸𝑇</m:t>
                                  </m:r>
                                </m:e>
                                <m:sub>
                                  <m:d>
                                    <m:dPr>
                                      <m:ctrlPr>
                                        <a:rPr lang="zh-TW" altLang="en-US" sz="2400" i="1">
                                          <a:solidFill>
                                            <a:srgbClr val="836967"/>
                                          </a:solidFill>
                                          <a:latin typeface="Cambria Math" panose="02040503050406030204" pitchFamily="18" charset="0"/>
                                        </a:rPr>
                                      </m:ctrlPr>
                                    </m:dPr>
                                    <m:e>
                                      <m:r>
                                        <a:rPr lang="zh-TW" altLang="en-US" sz="2400" i="1">
                                          <a:latin typeface="Cambria Math" panose="02040503050406030204" pitchFamily="18" charset="0"/>
                                        </a:rPr>
                                        <m:t>𝑜𝑟𝑖𝑔𝑖𝑛𝑎𝑙</m:t>
                                      </m:r>
                                    </m:e>
                                  </m:d>
                                </m:sub>
                              </m:sSub>
                            </m:num>
                            <m:den>
                              <m:sSub>
                                <m:sSubPr>
                                  <m:ctrlPr>
                                    <a:rPr lang="zh-TW" altLang="en-US" sz="2400" i="1">
                                      <a:solidFill>
                                        <a:srgbClr val="836967"/>
                                      </a:solidFill>
                                      <a:latin typeface="Cambria Math" panose="02040503050406030204" pitchFamily="18" charset="0"/>
                                    </a:rPr>
                                  </m:ctrlPr>
                                </m:sSubPr>
                                <m:e>
                                  <m:r>
                                    <a:rPr lang="en-US" altLang="zh-TW" sz="2400" b="0" i="1" smtClean="0">
                                      <a:latin typeface="Cambria Math" panose="02040503050406030204" pitchFamily="18" charset="0"/>
                                    </a:rPr>
                                    <m:t>𝐸𝑇</m:t>
                                  </m:r>
                                </m:e>
                                <m:sub>
                                  <m:d>
                                    <m:dPr>
                                      <m:ctrlPr>
                                        <a:rPr lang="zh-TW" altLang="en-US" sz="2400" i="1">
                                          <a:solidFill>
                                            <a:srgbClr val="836967"/>
                                          </a:solidFill>
                                          <a:latin typeface="Cambria Math" panose="02040503050406030204" pitchFamily="18" charset="0"/>
                                        </a:rPr>
                                      </m:ctrlPr>
                                    </m:dPr>
                                    <m:e>
                                      <m:r>
                                        <a:rPr lang="zh-TW" altLang="en-US" sz="2400" i="1">
                                          <a:latin typeface="Cambria Math" panose="02040503050406030204" pitchFamily="18" charset="0"/>
                                        </a:rPr>
                                        <m:t>𝑜𝑟𝑖𝑔𝑖𝑛𝑎𝑙</m:t>
                                      </m:r>
                                    </m:e>
                                  </m:d>
                                </m:sub>
                              </m:sSub>
                            </m:den>
                          </m:f>
                          <m:r>
                            <a:rPr lang="zh-TW" altLang="en-US" sz="2400" i="0">
                              <a:latin typeface="Cambria Math" panose="02040503050406030204" pitchFamily="18" charset="0"/>
                            </a:rPr>
                            <m:t>%</m:t>
                          </m:r>
                        </m:num>
                        <m:den>
                          <m:r>
                            <a:rPr lang="zh-TW" altLang="en-US" sz="2400" i="1">
                              <a:latin typeface="Cambria Math" panose="02040503050406030204" pitchFamily="18" charset="0"/>
                            </a:rPr>
                            <m:t>𝐼𝑉</m:t>
                          </m:r>
                          <m:r>
                            <a:rPr lang="zh-TW" altLang="en-US" sz="2400" i="0">
                              <a:latin typeface="Cambria Math" panose="02040503050406030204" pitchFamily="18" charset="0"/>
                            </a:rPr>
                            <m:t> </m:t>
                          </m:r>
                          <m:r>
                            <a:rPr lang="zh-TW" altLang="en-US" sz="2400" i="1">
                              <a:latin typeface="Cambria Math" panose="02040503050406030204" pitchFamily="18" charset="0"/>
                            </a:rPr>
                            <m:t>𝑐h𝑎𝑛𝑔𝑒</m:t>
                          </m:r>
                          <m:r>
                            <a:rPr lang="zh-TW" altLang="en-US" sz="2400" i="0">
                              <a:latin typeface="Cambria Math" panose="02040503050406030204" pitchFamily="18" charset="0"/>
                            </a:rPr>
                            <m:t> </m:t>
                          </m:r>
                          <m:r>
                            <a:rPr lang="zh-TW" altLang="en-US" sz="2400" i="1">
                              <a:latin typeface="Cambria Math" panose="02040503050406030204" pitchFamily="18" charset="0"/>
                            </a:rPr>
                            <m:t>𝑟𝑎𝑡𝑒</m:t>
                          </m:r>
                          <m:r>
                            <a:rPr lang="en-US" altLang="zh-TW" sz="2400" i="1">
                              <a:latin typeface="Cambria Math" panose="02040503050406030204" pitchFamily="18" charset="0"/>
                            </a:rPr>
                            <m:t>(</m:t>
                          </m:r>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𝑒</m:t>
                          </m:r>
                          <m:r>
                            <a:rPr lang="en-US" altLang="zh-TW" sz="2400" i="1">
                              <a:latin typeface="Cambria Math" panose="02040503050406030204" pitchFamily="18" charset="0"/>
                            </a:rPr>
                            <m:t>.,+</m:t>
                          </m:r>
                          <m:r>
                            <a:rPr lang="en-US" altLang="zh-TW" sz="2400">
                              <a:latin typeface="Cambria Math" panose="02040503050406030204" pitchFamily="18" charset="0"/>
                            </a:rPr>
                            <m:t>1% </m:t>
                          </m:r>
                          <m:r>
                            <m:rPr>
                              <m:sty m:val="p"/>
                            </m:rPr>
                            <a:rPr lang="en-US" altLang="zh-TW" sz="2400">
                              <a:latin typeface="Cambria Math" panose="02040503050406030204" pitchFamily="18" charset="0"/>
                            </a:rPr>
                            <m:t>or</m:t>
                          </m:r>
                          <m:r>
                            <a:rPr lang="en-US" altLang="zh-TW" sz="2400">
                              <a:latin typeface="Cambria Math" panose="02040503050406030204" pitchFamily="18" charset="0"/>
                            </a:rPr>
                            <m:t> </m:t>
                          </m:r>
                          <m:r>
                            <a:rPr lang="en-US" altLang="zh-TW" sz="2400" i="1">
                              <a:latin typeface="Cambria Math" panose="02040503050406030204" pitchFamily="18" charset="0"/>
                            </a:rPr>
                            <m:t>−</m:t>
                          </m:r>
                          <m:r>
                            <a:rPr lang="en-US" altLang="zh-TW" sz="2400">
                              <a:latin typeface="Cambria Math" panose="02040503050406030204" pitchFamily="18" charset="0"/>
                            </a:rPr>
                            <m:t>1%)</m:t>
                          </m:r>
                        </m:den>
                      </m:f>
                      <m:r>
                        <a:rPr lang="zh-TW" altLang="en-US" sz="2400" i="0">
                          <a:latin typeface="Cambria Math" panose="02040503050406030204" pitchFamily="18" charset="0"/>
                        </a:rPr>
                        <m:t>×100%</m:t>
                      </m:r>
                    </m:oMath>
                  </m:oMathPara>
                </a14:m>
                <a:endParaRPr lang="zh-TW" altLang="en-US" sz="2400" dirty="0">
                  <a:latin typeface="Calibri" panose="020F0502020204030204" pitchFamily="34" charset="0"/>
                  <a:cs typeface="Calibri" panose="020F0502020204030204" pitchFamily="34" charset="0"/>
                </a:endParaRPr>
              </a:p>
            </p:txBody>
          </p:sp>
        </mc:Choice>
        <mc:Fallback xmlns="">
          <p:sp>
            <p:nvSpPr>
              <p:cNvPr id="3" name="文字方塊 2">
                <a:extLst>
                  <a:ext uri="{FF2B5EF4-FFF2-40B4-BE49-F238E27FC236}">
                    <a16:creationId xmlns:a16="http://schemas.microsoft.com/office/drawing/2014/main" id="{1B481043-D86B-5B0A-025C-23CF8215CA4A}"/>
                  </a:ext>
                </a:extLst>
              </p:cNvPr>
              <p:cNvSpPr txBox="1">
                <a:spLocks noRot="1" noChangeAspect="1" noMove="1" noResize="1" noEditPoints="1" noAdjustHandles="1" noChangeArrowheads="1" noChangeShapeType="1" noTextEdit="1"/>
              </p:cNvSpPr>
              <p:nvPr/>
            </p:nvSpPr>
            <p:spPr>
              <a:xfrm>
                <a:off x="516027" y="790267"/>
                <a:ext cx="9322783" cy="1253741"/>
              </a:xfrm>
              <a:prstGeom prst="rect">
                <a:avLst/>
              </a:prstGeom>
              <a:blipFill>
                <a:blip r:embed="rId3"/>
                <a:stretch>
                  <a:fillRect/>
                </a:stretch>
              </a:blipFill>
            </p:spPr>
            <p:txBody>
              <a:bodyPr/>
              <a:lstStyle/>
              <a:p>
                <a:r>
                  <a:rPr lang="zh-TW" altLang="en-US">
                    <a:noFill/>
                  </a:rPr>
                  <a:t> </a:t>
                </a:r>
              </a:p>
            </p:txBody>
          </p:sp>
        </mc:Fallback>
      </mc:AlternateContent>
      <p:sp>
        <p:nvSpPr>
          <p:cNvPr id="27" name="文字方塊 26">
            <a:extLst>
              <a:ext uri="{FF2B5EF4-FFF2-40B4-BE49-F238E27FC236}">
                <a16:creationId xmlns:a16="http://schemas.microsoft.com/office/drawing/2014/main" id="{44A2F452-A743-EE99-3519-C940B214D901}"/>
              </a:ext>
            </a:extLst>
          </p:cNvPr>
          <p:cNvSpPr txBox="1"/>
          <p:nvPr/>
        </p:nvSpPr>
        <p:spPr>
          <a:xfrm>
            <a:off x="304956" y="297807"/>
            <a:ext cx="1471034" cy="461665"/>
          </a:xfrm>
          <a:prstGeom prst="rect">
            <a:avLst/>
          </a:prstGeom>
          <a:noFill/>
        </p:spPr>
        <p:txBody>
          <a:bodyPr wrap="square">
            <a:spAutoFit/>
          </a:bodyPr>
          <a:lstStyle/>
          <a:p>
            <a:r>
              <a:rPr lang="en-US" altLang="zh-TW" sz="2400" u="sng" kern="100" dirty="0">
                <a:effectLst/>
                <a:latin typeface="Calibri" panose="020F0502020204030204" pitchFamily="34" charset="0"/>
                <a:ea typeface="Calibri" panose="020F0502020204030204" pitchFamily="34" charset="0"/>
                <a:cs typeface="Calibri" panose="020F0502020204030204" pitchFamily="34" charset="0"/>
              </a:rPr>
              <a:t>Formula 1</a:t>
            </a:r>
            <a:endParaRPr lang="zh-TW" altLang="en-US" sz="2400" u="sng" dirty="0">
              <a:latin typeface="Calibri" panose="020F0502020204030204" pitchFamily="34" charset="0"/>
              <a:ea typeface="微軟正黑體" panose="020B0604030504040204" pitchFamily="34" charset="-120"/>
              <a:cs typeface="Calibri" panose="020F0502020204030204" pitchFamily="34" charset="0"/>
            </a:endParaRPr>
          </a:p>
        </p:txBody>
      </p:sp>
      <p:sp>
        <p:nvSpPr>
          <p:cNvPr id="28" name="矩形 27">
            <a:extLst>
              <a:ext uri="{FF2B5EF4-FFF2-40B4-BE49-F238E27FC236}">
                <a16:creationId xmlns:a16="http://schemas.microsoft.com/office/drawing/2014/main" id="{AA83D14C-59D2-45EE-CC02-5C37B74FCD9C}"/>
              </a:ext>
            </a:extLst>
          </p:cNvPr>
          <p:cNvSpPr/>
          <p:nvPr/>
        </p:nvSpPr>
        <p:spPr>
          <a:xfrm>
            <a:off x="3654622" y="3075558"/>
            <a:ext cx="264160" cy="24329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cxnSp>
        <p:nvCxnSpPr>
          <p:cNvPr id="30" name="直線單箭頭接點 29">
            <a:extLst>
              <a:ext uri="{FF2B5EF4-FFF2-40B4-BE49-F238E27FC236}">
                <a16:creationId xmlns:a16="http://schemas.microsoft.com/office/drawing/2014/main" id="{E443746F-5827-65E5-6406-5B8BF58B42DF}"/>
              </a:ext>
            </a:extLst>
          </p:cNvPr>
          <p:cNvCxnSpPr>
            <a:cxnSpLocks/>
          </p:cNvCxnSpPr>
          <p:nvPr/>
        </p:nvCxnSpPr>
        <p:spPr>
          <a:xfrm>
            <a:off x="3918782" y="3191856"/>
            <a:ext cx="125439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文字方塊 33">
            <a:extLst>
              <a:ext uri="{FF2B5EF4-FFF2-40B4-BE49-F238E27FC236}">
                <a16:creationId xmlns:a16="http://schemas.microsoft.com/office/drawing/2014/main" id="{2571C705-91C2-6667-E626-3B0DFDBF8201}"/>
              </a:ext>
            </a:extLst>
          </p:cNvPr>
          <p:cNvSpPr txBox="1"/>
          <p:nvPr/>
        </p:nvSpPr>
        <p:spPr>
          <a:xfrm>
            <a:off x="5317701" y="2921167"/>
            <a:ext cx="6807820" cy="3785652"/>
          </a:xfrm>
          <a:prstGeom prst="rect">
            <a:avLst/>
          </a:prstGeom>
          <a:noFill/>
        </p:spPr>
        <p:txBody>
          <a:bodyPr wrap="square">
            <a:spAutoFit/>
          </a:bodyPr>
          <a:lstStyle/>
          <a:p>
            <a:pPr marL="285750" indent="-28575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Adjusted VPD by a small percentage (e.g., ±1%) and predicted how sap flow would respond.</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TW" sz="2400" dirty="0">
                <a:solidFill>
                  <a:srgbClr val="FF0000"/>
                </a:solidFill>
                <a:latin typeface="Calibri" panose="020F0502020204030204" pitchFamily="34" charset="0"/>
                <a:ea typeface="Calibri" panose="020F0502020204030204" pitchFamily="34" charset="0"/>
                <a:cs typeface="Calibri" panose="020F0502020204030204" pitchFamily="34" charset="0"/>
              </a:rPr>
              <a:t>Result:  the rate of ET change relative to the rate of change in the VPD (ET sensitivity to VPD). </a:t>
            </a:r>
          </a:p>
          <a:p>
            <a:pPr marL="285750" indent="-28575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lvl="1"/>
            <a:endParaRPr lang="en-US" altLang="zh-TW"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Positive value: ET increase when VPD increase</a:t>
            </a:r>
          </a:p>
          <a:p>
            <a:pPr marL="342900" indent="-342900">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Negative value: ET decrease when VPD increase</a:t>
            </a:r>
          </a:p>
          <a:p>
            <a:endParaRPr lang="en-US" altLang="zh-TW" sz="2400" dirty="0">
              <a:latin typeface="Calibri" panose="020F0502020204030204" pitchFamily="34" charset="0"/>
              <a:ea typeface="Calibri" panose="020F0502020204030204" pitchFamily="34" charset="0"/>
              <a:cs typeface="Calibri" panose="020F0502020204030204" pitchFamily="34" charset="0"/>
            </a:endParaRPr>
          </a:p>
        </p:txBody>
      </p:sp>
      <p:sp>
        <p:nvSpPr>
          <p:cNvPr id="36" name="文字方塊 35">
            <a:extLst>
              <a:ext uri="{FF2B5EF4-FFF2-40B4-BE49-F238E27FC236}">
                <a16:creationId xmlns:a16="http://schemas.microsoft.com/office/drawing/2014/main" id="{697858DD-0B89-3F36-A03D-2B17876A131E}"/>
              </a:ext>
            </a:extLst>
          </p:cNvPr>
          <p:cNvSpPr txBox="1"/>
          <p:nvPr/>
        </p:nvSpPr>
        <p:spPr>
          <a:xfrm>
            <a:off x="3969128" y="3170013"/>
            <a:ext cx="1276311" cy="461665"/>
          </a:xfrm>
          <a:prstGeom prst="rect">
            <a:avLst/>
          </a:prstGeom>
          <a:noFill/>
        </p:spPr>
        <p:txBody>
          <a:bodyPr wrap="non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Example</a:t>
            </a:r>
            <a:endParaRPr lang="zh-TW" altLang="en-US" sz="2400" dirty="0">
              <a:latin typeface="Calibri" panose="020F0502020204030204" pitchFamily="34" charset="0"/>
              <a:cs typeface="Calibri" panose="020F0502020204030204" pitchFamily="34" charset="0"/>
            </a:endParaRPr>
          </a:p>
        </p:txBody>
      </p:sp>
      <p:cxnSp>
        <p:nvCxnSpPr>
          <p:cNvPr id="38" name="直線單箭頭接點 37">
            <a:extLst>
              <a:ext uri="{FF2B5EF4-FFF2-40B4-BE49-F238E27FC236}">
                <a16:creationId xmlns:a16="http://schemas.microsoft.com/office/drawing/2014/main" id="{3DA13B0E-0539-FF28-A7FE-5D6149C607F5}"/>
              </a:ext>
            </a:extLst>
          </p:cNvPr>
          <p:cNvCxnSpPr/>
          <p:nvPr/>
        </p:nvCxnSpPr>
        <p:spPr>
          <a:xfrm>
            <a:off x="8653451" y="4995016"/>
            <a:ext cx="0" cy="5016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4592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5B3B5-710B-84CC-3E21-3E8FC8E2DF32}"/>
            </a:ext>
          </a:extLst>
        </p:cNvPr>
        <p:cNvGrpSpPr/>
        <p:nvPr/>
      </p:nvGrpSpPr>
      <p:grpSpPr>
        <a:xfrm>
          <a:off x="0" y="0"/>
          <a:ext cx="0" cy="0"/>
          <a:chOff x="0" y="0"/>
          <a:chExt cx="0" cy="0"/>
        </a:xfrm>
      </p:grpSpPr>
      <p:grpSp>
        <p:nvGrpSpPr>
          <p:cNvPr id="26" name="群組 25">
            <a:extLst>
              <a:ext uri="{FF2B5EF4-FFF2-40B4-BE49-F238E27FC236}">
                <a16:creationId xmlns:a16="http://schemas.microsoft.com/office/drawing/2014/main" id="{BFA6890D-8CBD-789C-0FF6-A503C7854004}"/>
              </a:ext>
            </a:extLst>
          </p:cNvPr>
          <p:cNvGrpSpPr/>
          <p:nvPr/>
        </p:nvGrpSpPr>
        <p:grpSpPr>
          <a:xfrm>
            <a:off x="2838075" y="723358"/>
            <a:ext cx="6515849" cy="5939564"/>
            <a:chOff x="5662352" y="905857"/>
            <a:chExt cx="6529648" cy="5952143"/>
          </a:xfrm>
        </p:grpSpPr>
        <p:grpSp>
          <p:nvGrpSpPr>
            <p:cNvPr id="23" name="群組 22">
              <a:extLst>
                <a:ext uri="{FF2B5EF4-FFF2-40B4-BE49-F238E27FC236}">
                  <a16:creationId xmlns:a16="http://schemas.microsoft.com/office/drawing/2014/main" id="{1D97DDD3-A1E0-2645-3DB3-D5A2EAC2A356}"/>
                </a:ext>
              </a:extLst>
            </p:cNvPr>
            <p:cNvGrpSpPr/>
            <p:nvPr/>
          </p:nvGrpSpPr>
          <p:grpSpPr>
            <a:xfrm>
              <a:off x="5662352" y="1261159"/>
              <a:ext cx="6529648" cy="5596841"/>
              <a:chOff x="5662352" y="848748"/>
              <a:chExt cx="6529648" cy="5596841"/>
            </a:xfrm>
          </p:grpSpPr>
          <p:pic>
            <p:nvPicPr>
              <p:cNvPr id="4" name="圖片 3" descr="一張含有 文字, 螢幕擷取畫面, 行, 繪圖 的圖片&#10;&#10;AI 產生的內容可能不正確。">
                <a:extLst>
                  <a:ext uri="{FF2B5EF4-FFF2-40B4-BE49-F238E27FC236}">
                    <a16:creationId xmlns:a16="http://schemas.microsoft.com/office/drawing/2014/main" id="{AE7779B3-B12F-EF78-C147-CEB081FC8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352" y="848748"/>
                <a:ext cx="6529648" cy="5596841"/>
              </a:xfrm>
              <a:prstGeom prst="rect">
                <a:avLst/>
              </a:prstGeom>
            </p:spPr>
          </p:pic>
          <p:sp>
            <p:nvSpPr>
              <p:cNvPr id="19" name="矩形 18">
                <a:extLst>
                  <a:ext uri="{FF2B5EF4-FFF2-40B4-BE49-F238E27FC236}">
                    <a16:creationId xmlns:a16="http://schemas.microsoft.com/office/drawing/2014/main" id="{9106E91E-5C4D-C23F-B657-F3C5D45E7093}"/>
                  </a:ext>
                </a:extLst>
              </p:cNvPr>
              <p:cNvSpPr/>
              <p:nvPr/>
            </p:nvSpPr>
            <p:spPr>
              <a:xfrm>
                <a:off x="8700941" y="1495427"/>
                <a:ext cx="1704733" cy="117157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文字方塊 19">
              <a:extLst>
                <a:ext uri="{FF2B5EF4-FFF2-40B4-BE49-F238E27FC236}">
                  <a16:creationId xmlns:a16="http://schemas.microsoft.com/office/drawing/2014/main" id="{5C423DD6-6B36-005B-D91C-9ABA4F690612}"/>
                </a:ext>
              </a:extLst>
            </p:cNvPr>
            <p:cNvSpPr txBox="1"/>
            <p:nvPr/>
          </p:nvSpPr>
          <p:spPr>
            <a:xfrm>
              <a:off x="10049846" y="905857"/>
              <a:ext cx="1148328" cy="461665"/>
            </a:xfrm>
            <a:prstGeom prst="rect">
              <a:avLst/>
            </a:prstGeom>
            <a:noFill/>
          </p:spPr>
          <p:txBody>
            <a:bodyPr wrap="none" rtlCol="0">
              <a:spAutoFit/>
            </a:bodyPr>
            <a:lstStyle/>
            <a:p>
              <a:r>
                <a:rPr lang="en-US" altLang="zh-TW" sz="2400" dirty="0">
                  <a:latin typeface="Calibri" panose="020F0502020204030204" pitchFamily="34" charset="0"/>
                  <a:ea typeface="Calibri" panose="020F0502020204030204" pitchFamily="34" charset="0"/>
                  <a:cs typeface="Calibri" panose="020F0502020204030204" pitchFamily="34" charset="0"/>
                </a:rPr>
                <a:t>Peak ET</a:t>
              </a:r>
              <a:endParaRPr lang="zh-TW" altLang="en-US" sz="2400" dirty="0">
                <a:latin typeface="Calibri" panose="020F0502020204030204" pitchFamily="34" charset="0"/>
                <a:cs typeface="Calibri" panose="020F0502020204030204" pitchFamily="34" charset="0"/>
              </a:endParaRPr>
            </a:p>
          </p:txBody>
        </p:sp>
        <p:cxnSp>
          <p:nvCxnSpPr>
            <p:cNvPr id="22" name="直線接點 21">
              <a:extLst>
                <a:ext uri="{FF2B5EF4-FFF2-40B4-BE49-F238E27FC236}">
                  <a16:creationId xmlns:a16="http://schemas.microsoft.com/office/drawing/2014/main" id="{C04EC8A3-09FD-49D5-498E-D927653AB592}"/>
                </a:ext>
              </a:extLst>
            </p:cNvPr>
            <p:cNvCxnSpPr>
              <a:cxnSpLocks/>
              <a:stCxn id="19" idx="0"/>
            </p:cNvCxnSpPr>
            <p:nvPr/>
          </p:nvCxnSpPr>
          <p:spPr>
            <a:xfrm flipV="1">
              <a:off x="9553308" y="1261159"/>
              <a:ext cx="429679" cy="6466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040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群組 26">
            <a:extLst>
              <a:ext uri="{FF2B5EF4-FFF2-40B4-BE49-F238E27FC236}">
                <a16:creationId xmlns:a16="http://schemas.microsoft.com/office/drawing/2014/main" id="{7F94FBEF-FC65-8656-43E0-0D43CAB4BD16}"/>
              </a:ext>
            </a:extLst>
          </p:cNvPr>
          <p:cNvGrpSpPr/>
          <p:nvPr/>
        </p:nvGrpSpPr>
        <p:grpSpPr>
          <a:xfrm>
            <a:off x="2601970" y="192691"/>
            <a:ext cx="7445730" cy="6394841"/>
            <a:chOff x="2601970" y="192691"/>
            <a:chExt cx="7445730" cy="6394841"/>
          </a:xfrm>
        </p:grpSpPr>
        <p:pic>
          <p:nvPicPr>
            <p:cNvPr id="6" name="圖片 5" descr="一張含有 文字, 螢幕擷取畫面, 正方形, 行 的圖片&#10;&#10;AI 產生的內容可能不正確。">
              <a:extLst>
                <a:ext uri="{FF2B5EF4-FFF2-40B4-BE49-F238E27FC236}">
                  <a16:creationId xmlns:a16="http://schemas.microsoft.com/office/drawing/2014/main" id="{576644A7-BB1C-96A1-8F37-970950BB4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970" y="192691"/>
              <a:ext cx="7445730" cy="5956584"/>
            </a:xfrm>
            <a:prstGeom prst="rect">
              <a:avLst/>
            </a:prstGeom>
          </p:spPr>
        </p:pic>
        <p:cxnSp>
          <p:nvCxnSpPr>
            <p:cNvPr id="3" name="直線接點 2">
              <a:extLst>
                <a:ext uri="{FF2B5EF4-FFF2-40B4-BE49-F238E27FC236}">
                  <a16:creationId xmlns:a16="http://schemas.microsoft.com/office/drawing/2014/main" id="{8CB07AD4-D966-15AD-AD2C-14C643C28E0A}"/>
                </a:ext>
              </a:extLst>
            </p:cNvPr>
            <p:cNvCxnSpPr>
              <a:cxnSpLocks/>
            </p:cNvCxnSpPr>
            <p:nvPr/>
          </p:nvCxnSpPr>
          <p:spPr>
            <a:xfrm>
              <a:off x="5378768" y="861627"/>
              <a:ext cx="0" cy="4663440"/>
            </a:xfrm>
            <a:prstGeom prst="line">
              <a:avLst/>
            </a:prstGeom>
            <a:ln w="57150">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25" name="文字方塊 24">
              <a:extLst>
                <a:ext uri="{FF2B5EF4-FFF2-40B4-BE49-F238E27FC236}">
                  <a16:creationId xmlns:a16="http://schemas.microsoft.com/office/drawing/2014/main" id="{73D795BB-12EF-A8FD-ED4A-BA2E17E96DA7}"/>
                </a:ext>
              </a:extLst>
            </p:cNvPr>
            <p:cNvSpPr txBox="1"/>
            <p:nvPr/>
          </p:nvSpPr>
          <p:spPr>
            <a:xfrm>
              <a:off x="5811332" y="3193347"/>
              <a:ext cx="1817630" cy="830997"/>
            </a:xfrm>
            <a:prstGeom prst="rect">
              <a:avLst/>
            </a:prstGeom>
            <a:noFill/>
          </p:spPr>
          <p:txBody>
            <a:bodyPr wrap="square" rtlCol="0">
              <a:spAutoFit/>
            </a:bodyPr>
            <a:lstStyle/>
            <a:p>
              <a:pPr algn="ctr"/>
              <a:r>
                <a:rPr lang="en-US" altLang="zh-TW" sz="2400" b="1" dirty="0">
                  <a:solidFill>
                    <a:srgbClr val="C00000"/>
                  </a:solidFill>
                </a:rPr>
                <a:t>Negative</a:t>
              </a:r>
            </a:p>
            <a:p>
              <a:pPr algn="ctr"/>
              <a:r>
                <a:rPr lang="en-US" altLang="zh-TW" sz="2400" b="1" dirty="0">
                  <a:solidFill>
                    <a:srgbClr val="C00000"/>
                  </a:solidFill>
                </a:rPr>
                <a:t>sensitivity</a:t>
              </a:r>
              <a:endParaRPr lang="zh-TW" altLang="en-US" sz="2400" b="1" dirty="0">
                <a:solidFill>
                  <a:srgbClr val="C00000"/>
                </a:solidFill>
              </a:endParaRPr>
            </a:p>
          </p:txBody>
        </p:sp>
        <p:sp>
          <p:nvSpPr>
            <p:cNvPr id="26" name="文字方塊 25">
              <a:extLst>
                <a:ext uri="{FF2B5EF4-FFF2-40B4-BE49-F238E27FC236}">
                  <a16:creationId xmlns:a16="http://schemas.microsoft.com/office/drawing/2014/main" id="{1ADC29A0-8C0D-7897-0F30-D60006A2951B}"/>
                </a:ext>
              </a:extLst>
            </p:cNvPr>
            <p:cNvSpPr txBox="1"/>
            <p:nvPr/>
          </p:nvSpPr>
          <p:spPr>
            <a:xfrm>
              <a:off x="4469953" y="6125867"/>
              <a:ext cx="1817630" cy="461665"/>
            </a:xfrm>
            <a:prstGeom prst="rect">
              <a:avLst/>
            </a:prstGeom>
            <a:noFill/>
          </p:spPr>
          <p:txBody>
            <a:bodyPr wrap="square" rtlCol="0">
              <a:spAutoFit/>
            </a:bodyPr>
            <a:lstStyle/>
            <a:p>
              <a:pPr algn="ctr"/>
              <a:r>
                <a:rPr lang="en-US" altLang="zh-TW" sz="2400" b="1" dirty="0">
                  <a:solidFill>
                    <a:srgbClr val="C00000"/>
                  </a:solidFill>
                </a:rPr>
                <a:t>VPD ≈ 0.4 </a:t>
              </a:r>
              <a:endParaRPr lang="zh-TW" altLang="en-US" sz="2400" b="1" dirty="0">
                <a:solidFill>
                  <a:srgbClr val="C00000"/>
                </a:solidFill>
              </a:endParaRPr>
            </a:p>
          </p:txBody>
        </p:sp>
      </p:grpSp>
    </p:spTree>
    <p:extLst>
      <p:ext uri="{BB962C8B-B14F-4D97-AF65-F5344CB8AC3E}">
        <p14:creationId xmlns:p14="http://schemas.microsoft.com/office/powerpoint/2010/main" val="43382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DFEA"/>
        </a:solidFill>
        <a:effectLst/>
      </p:bgPr>
    </p:bg>
    <p:spTree>
      <p:nvGrpSpPr>
        <p:cNvPr id="1" name="">
          <a:extLst>
            <a:ext uri="{FF2B5EF4-FFF2-40B4-BE49-F238E27FC236}">
              <a16:creationId xmlns:a16="http://schemas.microsoft.com/office/drawing/2014/main" id="{9358E421-596C-F63F-3961-F4203F40D9D2}"/>
            </a:ext>
          </a:extLst>
        </p:cNvPr>
        <p:cNvGrpSpPr/>
        <p:nvPr/>
      </p:nvGrpSpPr>
      <p:grpSpPr>
        <a:xfrm>
          <a:off x="0" y="0"/>
          <a:ext cx="0" cy="0"/>
          <a:chOff x="0" y="0"/>
          <a:chExt cx="0" cy="0"/>
        </a:xfrm>
      </p:grpSpPr>
      <p:grpSp>
        <p:nvGrpSpPr>
          <p:cNvPr id="3" name="群組 2">
            <a:extLst>
              <a:ext uri="{FF2B5EF4-FFF2-40B4-BE49-F238E27FC236}">
                <a16:creationId xmlns:a16="http://schemas.microsoft.com/office/drawing/2014/main" id="{0A3A5D55-3182-65F8-E001-69FAE8D36622}"/>
              </a:ext>
            </a:extLst>
          </p:cNvPr>
          <p:cNvGrpSpPr/>
          <p:nvPr/>
        </p:nvGrpSpPr>
        <p:grpSpPr>
          <a:xfrm rot="5400000">
            <a:off x="-812589" y="-47860"/>
            <a:ext cx="9019007" cy="6953719"/>
            <a:chOff x="6261383" y="1038171"/>
            <a:chExt cx="448040" cy="345442"/>
          </a:xfrm>
        </p:grpSpPr>
        <p:sp>
          <p:nvSpPr>
            <p:cNvPr id="4" name="等腰三角形 3">
              <a:extLst>
                <a:ext uri="{FF2B5EF4-FFF2-40B4-BE49-F238E27FC236}">
                  <a16:creationId xmlns:a16="http://schemas.microsoft.com/office/drawing/2014/main" id="{5C98F35C-DC24-87E3-2987-1FD940F886BA}"/>
                </a:ext>
              </a:extLst>
            </p:cNvPr>
            <p:cNvSpPr/>
            <p:nvPr/>
          </p:nvSpPr>
          <p:spPr>
            <a:xfrm rot="20870025">
              <a:off x="6273822" y="1101094"/>
              <a:ext cx="275255" cy="282519"/>
            </a:xfrm>
            <a:prstGeom prst="triangle">
              <a:avLst/>
            </a:prstGeom>
            <a:solidFill>
              <a:srgbClr val="FDEF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等腰三角形 4">
              <a:extLst>
                <a:ext uri="{FF2B5EF4-FFF2-40B4-BE49-F238E27FC236}">
                  <a16:creationId xmlns:a16="http://schemas.microsoft.com/office/drawing/2014/main" id="{0073018A-21E7-E62F-8E0E-78887D4ED3C1}"/>
                </a:ext>
              </a:extLst>
            </p:cNvPr>
            <p:cNvSpPr/>
            <p:nvPr/>
          </p:nvSpPr>
          <p:spPr>
            <a:xfrm rot="3087971">
              <a:off x="6511717" y="1125252"/>
              <a:ext cx="214845" cy="180566"/>
            </a:xfrm>
            <a:prstGeom prst="triangle">
              <a:avLst/>
            </a:prstGeom>
            <a:solidFill>
              <a:srgbClr val="FEF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等腰三角形 6">
              <a:extLst>
                <a:ext uri="{FF2B5EF4-FFF2-40B4-BE49-F238E27FC236}">
                  <a16:creationId xmlns:a16="http://schemas.microsoft.com/office/drawing/2014/main" id="{32A6EF34-28A0-1F04-3BAE-9221757BC5FB}"/>
                </a:ext>
              </a:extLst>
            </p:cNvPr>
            <p:cNvSpPr/>
            <p:nvPr/>
          </p:nvSpPr>
          <p:spPr>
            <a:xfrm rot="12073295">
              <a:off x="6261383" y="1038171"/>
              <a:ext cx="447961" cy="118822"/>
            </a:xfrm>
            <a:prstGeom prst="triangle">
              <a:avLst/>
            </a:prstGeom>
            <a:solidFill>
              <a:srgbClr val="FFF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 name="矩形 1">
            <a:extLst>
              <a:ext uri="{FF2B5EF4-FFF2-40B4-BE49-F238E27FC236}">
                <a16:creationId xmlns:a16="http://schemas.microsoft.com/office/drawing/2014/main" id="{7327D22A-F529-652A-3337-BC898B4B21AE}"/>
              </a:ext>
            </a:extLst>
          </p:cNvPr>
          <p:cNvSpPr/>
          <p:nvPr/>
        </p:nvSpPr>
        <p:spPr>
          <a:xfrm rot="16200000">
            <a:off x="4164538" y="-1357381"/>
            <a:ext cx="3862924" cy="9572761"/>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文字方塊 5">
            <a:extLst>
              <a:ext uri="{FF2B5EF4-FFF2-40B4-BE49-F238E27FC236}">
                <a16:creationId xmlns:a16="http://schemas.microsoft.com/office/drawing/2014/main" id="{BE43C888-36A3-6F21-A177-0E785B1C0629}"/>
              </a:ext>
            </a:extLst>
          </p:cNvPr>
          <p:cNvSpPr txBox="1"/>
          <p:nvPr/>
        </p:nvSpPr>
        <p:spPr>
          <a:xfrm>
            <a:off x="2124623" y="2891283"/>
            <a:ext cx="7942751" cy="830997"/>
          </a:xfrm>
          <a:prstGeom prst="rect">
            <a:avLst/>
          </a:prstGeom>
          <a:noFill/>
          <a:ln>
            <a:noFill/>
          </a:ln>
        </p:spPr>
        <p:txBody>
          <a:bodyPr wrap="square">
            <a:spAutoFit/>
          </a:bodyPr>
          <a:lstStyle/>
          <a:p>
            <a:pPr algn="ctr"/>
            <a:r>
              <a:rPr lang="de-DE" altLang="zh-TW" sz="4800" b="1" dirty="0">
                <a:latin typeface="Calibri" panose="020F0502020204030204" pitchFamily="34" charset="0"/>
                <a:ea typeface="Calibri" panose="020F0502020204030204" pitchFamily="34" charset="0"/>
                <a:cs typeface="Calibri" panose="020F0502020204030204" pitchFamily="34" charset="0"/>
              </a:rPr>
              <a:t>Interactive Discussion Phase</a:t>
            </a:r>
            <a:endParaRPr lang="zh-TW" alt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71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4C3A7-5F01-B57D-0078-4F91BD8FBA6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DC76492-DC0E-86A6-7B09-7AE4FA3EBAE4}"/>
              </a:ext>
            </a:extLst>
          </p:cNvPr>
          <p:cNvSpPr/>
          <p:nvPr/>
        </p:nvSpPr>
        <p:spPr>
          <a:xfrm>
            <a:off x="1107981" y="192691"/>
            <a:ext cx="2985048" cy="80194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000" b="1" dirty="0">
                <a:solidFill>
                  <a:schemeClr val="tx1"/>
                </a:solidFill>
                <a:latin typeface="Calibri" panose="020F0502020204030204" pitchFamily="34" charset="0"/>
                <a:ea typeface="Calibri" panose="020F0502020204030204" pitchFamily="34" charset="0"/>
                <a:cs typeface="Calibri" panose="020F0502020204030204" pitchFamily="34" charset="0"/>
              </a:rPr>
              <a:t>Introduction</a:t>
            </a:r>
            <a:endParaRPr lang="zh-TW" altLang="en-US" sz="4000" b="1" dirty="0">
              <a:solidFill>
                <a:schemeClr val="tx1"/>
              </a:solidFill>
              <a:latin typeface="Calibri" panose="020F0502020204030204" pitchFamily="34" charset="0"/>
              <a:cs typeface="Calibri" panose="020F0502020204030204" pitchFamily="34" charset="0"/>
            </a:endParaRPr>
          </a:p>
        </p:txBody>
      </p:sp>
      <p:grpSp>
        <p:nvGrpSpPr>
          <p:cNvPr id="3" name="群組 2">
            <a:extLst>
              <a:ext uri="{FF2B5EF4-FFF2-40B4-BE49-F238E27FC236}">
                <a16:creationId xmlns:a16="http://schemas.microsoft.com/office/drawing/2014/main" id="{547FAA2F-74D2-BED2-E5BD-719F98533054}"/>
              </a:ext>
            </a:extLst>
          </p:cNvPr>
          <p:cNvGrpSpPr/>
          <p:nvPr/>
        </p:nvGrpSpPr>
        <p:grpSpPr>
          <a:xfrm>
            <a:off x="285195" y="192691"/>
            <a:ext cx="823115" cy="801945"/>
            <a:chOff x="127000" y="192693"/>
            <a:chExt cx="1107996" cy="1079499"/>
          </a:xfrm>
        </p:grpSpPr>
        <p:sp>
          <p:nvSpPr>
            <p:cNvPr id="4" name="矩形 3">
              <a:extLst>
                <a:ext uri="{FF2B5EF4-FFF2-40B4-BE49-F238E27FC236}">
                  <a16:creationId xmlns:a16="http://schemas.microsoft.com/office/drawing/2014/main" id="{C41A3401-4748-B1DD-2155-004803780CE3}"/>
                </a:ext>
              </a:extLst>
            </p:cNvPr>
            <p:cNvSpPr/>
            <p:nvPr/>
          </p:nvSpPr>
          <p:spPr>
            <a:xfrm>
              <a:off x="127000" y="192693"/>
              <a:ext cx="1107996" cy="10794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grpSp>
          <p:nvGrpSpPr>
            <p:cNvPr id="5" name="群組 4">
              <a:extLst>
                <a:ext uri="{FF2B5EF4-FFF2-40B4-BE49-F238E27FC236}">
                  <a16:creationId xmlns:a16="http://schemas.microsoft.com/office/drawing/2014/main" id="{0A6BD0A0-D5F4-97D9-6013-254D7648ECED}"/>
                </a:ext>
              </a:extLst>
            </p:cNvPr>
            <p:cNvGrpSpPr/>
            <p:nvPr/>
          </p:nvGrpSpPr>
          <p:grpSpPr>
            <a:xfrm>
              <a:off x="292985" y="389071"/>
              <a:ext cx="776026" cy="686741"/>
              <a:chOff x="2643638" y="2864622"/>
              <a:chExt cx="2705858" cy="3386090"/>
            </a:xfrm>
            <a:solidFill>
              <a:schemeClr val="bg1"/>
            </a:solidFill>
          </p:grpSpPr>
          <p:sp>
            <p:nvSpPr>
              <p:cNvPr id="6" name="矩形 5">
                <a:extLst>
                  <a:ext uri="{FF2B5EF4-FFF2-40B4-BE49-F238E27FC236}">
                    <a16:creationId xmlns:a16="http://schemas.microsoft.com/office/drawing/2014/main" id="{FC1F0CBE-608A-A2FB-57C9-63BE6DCDA04A}"/>
                  </a:ext>
                </a:extLst>
              </p:cNvPr>
              <p:cNvSpPr/>
              <p:nvPr/>
            </p:nvSpPr>
            <p:spPr>
              <a:xfrm>
                <a:off x="3244717" y="5379215"/>
                <a:ext cx="160428" cy="87149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7" name="等腰三角形 6">
                <a:extLst>
                  <a:ext uri="{FF2B5EF4-FFF2-40B4-BE49-F238E27FC236}">
                    <a16:creationId xmlns:a16="http://schemas.microsoft.com/office/drawing/2014/main" id="{BD239A4B-3F51-64BD-9808-AC214A09FACE}"/>
                  </a:ext>
                </a:extLst>
              </p:cNvPr>
              <p:cNvSpPr/>
              <p:nvPr/>
            </p:nvSpPr>
            <p:spPr>
              <a:xfrm>
                <a:off x="2805838" y="4290182"/>
                <a:ext cx="1038190"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8" name="等腰三角形 7">
                <a:extLst>
                  <a:ext uri="{FF2B5EF4-FFF2-40B4-BE49-F238E27FC236}">
                    <a16:creationId xmlns:a16="http://schemas.microsoft.com/office/drawing/2014/main" id="{E889A1A4-C272-6E8C-3C80-3F66ED191F46}"/>
                  </a:ext>
                </a:extLst>
              </p:cNvPr>
              <p:cNvSpPr/>
              <p:nvPr/>
            </p:nvSpPr>
            <p:spPr>
              <a:xfrm>
                <a:off x="2643638" y="4783430"/>
                <a:ext cx="1363625" cy="863173"/>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9" name="等腰三角形 8">
                <a:extLst>
                  <a:ext uri="{FF2B5EF4-FFF2-40B4-BE49-F238E27FC236}">
                    <a16:creationId xmlns:a16="http://schemas.microsoft.com/office/drawing/2014/main" id="{22672C74-9250-0013-058E-1D82F5CD2C96}"/>
                  </a:ext>
                </a:extLst>
              </p:cNvPr>
              <p:cNvSpPr/>
              <p:nvPr/>
            </p:nvSpPr>
            <p:spPr>
              <a:xfrm>
                <a:off x="2956290" y="4019432"/>
                <a:ext cx="743020" cy="638780"/>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BF14B549-6702-E403-30A7-FDAA1472451C}"/>
                  </a:ext>
                </a:extLst>
              </p:cNvPr>
              <p:cNvSpPr/>
              <p:nvPr/>
            </p:nvSpPr>
            <p:spPr>
              <a:xfrm>
                <a:off x="4242905" y="4933408"/>
                <a:ext cx="159114" cy="131730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1" name="等腰三角形 10">
                <a:extLst>
                  <a:ext uri="{FF2B5EF4-FFF2-40B4-BE49-F238E27FC236}">
                    <a16:creationId xmlns:a16="http://schemas.microsoft.com/office/drawing/2014/main" id="{EA8F9FF5-04A0-EC24-2E30-707F216E7818}"/>
                  </a:ext>
                </a:extLst>
              </p:cNvPr>
              <p:cNvSpPr/>
              <p:nvPr/>
            </p:nvSpPr>
            <p:spPr>
              <a:xfrm>
                <a:off x="3533502" y="3273868"/>
                <a:ext cx="1569258"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Calibri" panose="020F0502020204030204" pitchFamily="34" charset="0"/>
                  <a:cs typeface="Calibri" panose="020F0502020204030204" pitchFamily="34" charset="0"/>
                </a:endParaRPr>
              </a:p>
            </p:txBody>
          </p:sp>
          <p:sp>
            <p:nvSpPr>
              <p:cNvPr id="12" name="等腰三角形 11">
                <a:extLst>
                  <a:ext uri="{FF2B5EF4-FFF2-40B4-BE49-F238E27FC236}">
                    <a16:creationId xmlns:a16="http://schemas.microsoft.com/office/drawing/2014/main" id="{C6544500-9EA0-851A-0A97-1046D22B35DC}"/>
                  </a:ext>
                </a:extLst>
              </p:cNvPr>
              <p:cNvSpPr/>
              <p:nvPr/>
            </p:nvSpPr>
            <p:spPr>
              <a:xfrm>
                <a:off x="3288331" y="4019432"/>
                <a:ext cx="2061165" cy="130471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sp>
            <p:nvSpPr>
              <p:cNvPr id="13" name="等腰三角形 12">
                <a:extLst>
                  <a:ext uri="{FF2B5EF4-FFF2-40B4-BE49-F238E27FC236}">
                    <a16:creationId xmlns:a16="http://schemas.microsoft.com/office/drawing/2014/main" id="{A148ED5E-1515-EE80-B6FF-175A582D31CC}"/>
                  </a:ext>
                </a:extLst>
              </p:cNvPr>
              <p:cNvSpPr/>
              <p:nvPr/>
            </p:nvSpPr>
            <p:spPr>
              <a:xfrm>
                <a:off x="3760914" y="2864622"/>
                <a:ext cx="1123098" cy="96553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libri" panose="020F0502020204030204" pitchFamily="34" charset="0"/>
                  <a:cs typeface="Calibri" panose="020F0502020204030204" pitchFamily="34" charset="0"/>
                </a:endParaRPr>
              </a:p>
            </p:txBody>
          </p:sp>
        </p:grpSp>
      </p:grpSp>
      <p:sp>
        <p:nvSpPr>
          <p:cNvPr id="15" name="文字方塊 14">
            <a:extLst>
              <a:ext uri="{FF2B5EF4-FFF2-40B4-BE49-F238E27FC236}">
                <a16:creationId xmlns:a16="http://schemas.microsoft.com/office/drawing/2014/main" id="{1BEB48E4-C5FD-FBE1-0EE9-5C83307E8349}"/>
              </a:ext>
            </a:extLst>
          </p:cNvPr>
          <p:cNvSpPr txBox="1"/>
          <p:nvPr/>
        </p:nvSpPr>
        <p:spPr>
          <a:xfrm>
            <a:off x="285195" y="1429623"/>
            <a:ext cx="11430555" cy="212365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400" dirty="0">
                <a:latin typeface="Calibri" panose="020F0502020204030204" pitchFamily="34" charset="0"/>
                <a:ea typeface="Calibri" panose="020F0502020204030204" pitchFamily="34" charset="0"/>
                <a:cs typeface="Calibri" panose="020F0502020204030204" pitchFamily="34" charset="0"/>
              </a:rPr>
              <a:t>Driven by rising temperature and evaporative demand, previous studies indicate an increasing trend in evapotranspiration (ET) across Taiwan under climate change (Lee et al.,</a:t>
            </a:r>
            <a:r>
              <a:rPr lang="zh-TW" altLang="en-US" sz="2400" dirty="0">
                <a:latin typeface="Calibri" panose="020F0502020204030204" pitchFamily="34" charset="0"/>
                <a:ea typeface="微軟正黑體" panose="020B0604030504040204" pitchFamily="34" charset="-120"/>
                <a:cs typeface="Calibri" panose="020F0502020204030204" pitchFamily="34" charset="0"/>
              </a:rPr>
              <a:t> </a:t>
            </a:r>
            <a:r>
              <a:rPr lang="en-US" altLang="zh-TW" sz="2400" dirty="0">
                <a:latin typeface="Calibri" panose="020F0502020204030204" pitchFamily="34" charset="0"/>
                <a:ea typeface="Calibri" panose="020F0502020204030204" pitchFamily="34" charset="0"/>
                <a:cs typeface="Calibri" panose="020F0502020204030204" pitchFamily="34" charset="0"/>
              </a:rPr>
              <a:t>2023;</a:t>
            </a:r>
            <a:r>
              <a:rPr lang="zh-TW" altLang="en-US" sz="2400" dirty="0">
                <a:latin typeface="Calibri" panose="020F0502020204030204" pitchFamily="34" charset="0"/>
                <a:ea typeface="微軟正黑體" panose="020B0604030504040204" pitchFamily="34" charset="-120"/>
                <a:cs typeface="Calibri" panose="020F0502020204030204" pitchFamily="34" charset="0"/>
              </a:rPr>
              <a:t> </a:t>
            </a:r>
            <a:r>
              <a:rPr lang="en-US" altLang="zh-TW" sz="2400" dirty="0">
                <a:latin typeface="Calibri" panose="020F0502020204030204" pitchFamily="34" charset="0"/>
                <a:ea typeface="Calibri" panose="020F0502020204030204" pitchFamily="34" charset="0"/>
                <a:cs typeface="Calibri" panose="020F0502020204030204" pitchFamily="34" charset="0"/>
              </a:rPr>
              <a:t>Li et al., 2009;</a:t>
            </a:r>
            <a:r>
              <a:rPr lang="zh-TW" altLang="en-US" sz="2400" dirty="0">
                <a:latin typeface="Calibri" panose="020F0502020204030204" pitchFamily="34" charset="0"/>
                <a:ea typeface="微軟正黑體" panose="020B0604030504040204" pitchFamily="34" charset="-120"/>
                <a:cs typeface="Calibri" panose="020F0502020204030204" pitchFamily="34" charset="0"/>
              </a:rPr>
              <a:t> </a:t>
            </a:r>
            <a:r>
              <a:rPr lang="en-US" altLang="zh-TW" sz="2400" dirty="0">
                <a:latin typeface="Calibri" panose="020F0502020204030204" pitchFamily="34" charset="0"/>
                <a:ea typeface="Calibri" panose="020F0502020204030204" pitchFamily="34" charset="0"/>
                <a:cs typeface="Calibri" panose="020F0502020204030204" pitchFamily="34" charset="0"/>
              </a:rPr>
              <a:t>Yu et al., 2002), aligning with global trends </a:t>
            </a:r>
            <a:r>
              <a:rPr lang="en-US" altLang="zh-TW" sz="2400" dirty="0">
                <a:effectLst/>
                <a:latin typeface="Calibri" panose="020F0502020204030204" pitchFamily="34" charset="0"/>
                <a:ea typeface="Calibri" panose="020F0502020204030204" pitchFamily="34" charset="0"/>
                <a:cs typeface="Calibri" panose="020F0502020204030204" pitchFamily="34" charset="0"/>
              </a:rPr>
              <a:t>(Yang et al., 2023)</a:t>
            </a:r>
            <a:r>
              <a:rPr lang="en-US" altLang="zh-TW" sz="24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altLang="zh-TW" sz="2400" dirty="0">
              <a:latin typeface="Calibri" panose="020F0502020204030204" pitchFamily="34" charset="0"/>
              <a:ea typeface="Calibri" panose="020F0502020204030204" pitchFamily="34" charset="0"/>
              <a:cs typeface="Calibri" panose="020F0502020204030204" pitchFamily="34" charset="0"/>
            </a:endParaRPr>
          </a:p>
        </p:txBody>
      </p:sp>
      <p:sp>
        <p:nvSpPr>
          <p:cNvPr id="16" name="文字方塊 15">
            <a:extLst>
              <a:ext uri="{FF2B5EF4-FFF2-40B4-BE49-F238E27FC236}">
                <a16:creationId xmlns:a16="http://schemas.microsoft.com/office/drawing/2014/main" id="{586C0128-B384-DB80-635C-5927F8C724CF}"/>
              </a:ext>
            </a:extLst>
          </p:cNvPr>
          <p:cNvSpPr txBox="1"/>
          <p:nvPr/>
        </p:nvSpPr>
        <p:spPr>
          <a:xfrm>
            <a:off x="11715750" y="6369803"/>
            <a:ext cx="308098" cy="369332"/>
          </a:xfrm>
          <a:prstGeom prst="rect">
            <a:avLst/>
          </a:prstGeom>
          <a:noFill/>
        </p:spPr>
        <p:txBody>
          <a:bodyPr wrap="none" rtlCol="0">
            <a:spAutoFit/>
          </a:bodyPr>
          <a:lstStyle/>
          <a:p>
            <a:r>
              <a:rPr lang="en-US" altLang="zh-TW" dirty="0"/>
              <a:t>1</a:t>
            </a:r>
            <a:endParaRPr lang="zh-TW" altLang="en-US" dirty="0"/>
          </a:p>
        </p:txBody>
      </p:sp>
    </p:spTree>
    <p:extLst>
      <p:ext uri="{BB962C8B-B14F-4D97-AF65-F5344CB8AC3E}">
        <p14:creationId xmlns:p14="http://schemas.microsoft.com/office/powerpoint/2010/main" val="105878217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13178</TotalTime>
  <Words>3425</Words>
  <Application>Microsoft Office PowerPoint</Application>
  <PresentationFormat>寬螢幕</PresentationFormat>
  <Paragraphs>366</Paragraphs>
  <Slides>44</Slides>
  <Notes>29</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44</vt:i4>
      </vt:variant>
    </vt:vector>
  </HeadingPairs>
  <TitlesOfParts>
    <vt:vector size="52" baseType="lpstr">
      <vt:lpstr>微軟正黑體</vt:lpstr>
      <vt:lpstr>Aptos</vt:lpstr>
      <vt:lpstr>Aptos Display</vt:lpstr>
      <vt:lpstr>Arial</vt:lpstr>
      <vt:lpstr>Calibri</vt:lpstr>
      <vt:lpstr>Cambria Math</vt:lpstr>
      <vt:lpstr>Times New Roman</vt:lpstr>
      <vt:lpstr>Office 佈景主題</vt:lpstr>
      <vt:lpstr>The potential impacts of environmental factors change on evapotranspiration in the Gaoping River Basin, Taiwan:  A sensitivity analysis using Artificial Neural Networks (ANN)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Chen</dc:creator>
  <cp:lastModifiedBy>Sandra Chen</cp:lastModifiedBy>
  <cp:revision>69</cp:revision>
  <dcterms:created xsi:type="dcterms:W3CDTF">2025-04-13T07:18:33Z</dcterms:created>
  <dcterms:modified xsi:type="dcterms:W3CDTF">2025-04-29T08:30:14Z</dcterms:modified>
</cp:coreProperties>
</file>