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469" r:id="rId3"/>
    <p:sldId id="470" r:id="rId5"/>
    <p:sldId id="487" r:id="rId6"/>
    <p:sldId id="462" r:id="rId7"/>
    <p:sldId id="460" r:id="rId8"/>
    <p:sldId id="488" r:id="rId9"/>
    <p:sldId id="490" r:id="rId10"/>
    <p:sldId id="483" r:id="rId11"/>
    <p:sldId id="480" r:id="rId12"/>
    <p:sldId id="485" r:id="rId13"/>
    <p:sldId id="475" r:id="rId14"/>
    <p:sldId id="467" r:id="rId15"/>
    <p:sldId id="468" r:id="rId16"/>
    <p:sldId id="481" r:id="rId17"/>
    <p:sldId id="484" r:id="rId18"/>
    <p:sldId id="471" r:id="rId19"/>
    <p:sldId id="465" r:id="rId20"/>
    <p:sldId id="464" r:id="rId21"/>
    <p:sldId id="466" r:id="rId22"/>
    <p:sldId id="456" r:id="rId23"/>
    <p:sldId id="457" r:id="rId24"/>
    <p:sldId id="458" r:id="rId25"/>
    <p:sldId id="489" r:id="rId26"/>
    <p:sldId id="479" r:id="rId27"/>
    <p:sldId id="486"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7" userDrawn="1">
          <p15:clr>
            <a:srgbClr val="A4A3A4"/>
          </p15:clr>
        </p15:guide>
        <p15:guide id="3" pos="3849" userDrawn="1">
          <p15:clr>
            <a:srgbClr val="A4A3A4"/>
          </p15:clr>
        </p15:guide>
        <p15:guide id="2" pos="5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用户" initials="W" lastIdx="10" clrIdx="0"/>
  <p:cmAuthor id="2" name="apple" initials="a" lastIdx="15" clrIdx="1"/>
  <p:cmAuthor id="3" name="Administrator" initials="A" lastIdx="4" clrIdx="2"/>
  <p:cmAuthor id="4" name="admin" initials="a"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5693"/>
    <a:srgbClr val="FFFFFF"/>
    <a:srgbClr val="003C7A"/>
    <a:srgbClr val="E7E8EC"/>
    <a:srgbClr val="080A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3" autoAdjust="0"/>
    <p:restoredTop sz="89125" autoAdjust="0"/>
  </p:normalViewPr>
  <p:slideViewPr>
    <p:cSldViewPr snapToGrid="0" showGuides="1">
      <p:cViewPr varScale="1">
        <p:scale>
          <a:sx n="90" d="100"/>
          <a:sy n="90" d="100"/>
        </p:scale>
        <p:origin x="741" y="60"/>
      </p:cViewPr>
      <p:guideLst>
        <p:guide orient="horz" pos="2277"/>
        <p:guide pos="3849"/>
        <p:guide pos="5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5.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F7FF4-523A-4F4D-B60E-EDEBB2D0505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BBD18-EEF7-4D86-BA85-132CD377F39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everyone!I’m Xiaoqi Li, a Ph.D. candidate at Huazhong Agricultural University and joint Ph.D. student at the University of Padova. I’m honored to share our work, co-authored with Dr. Qichi Yang and Prof. Paolo Tarolli, titled:“Integrating Bio-Cultural Diversity for Sustainable Conservation in Karst Landscapes: Insights from the Miaoling Mountainous Region.”</a:t>
            </a:r>
            <a:endParaRPr lang="en-US" altLang="zh-CN" dirty="0"/>
          </a:p>
        </p:txBody>
      </p:sp>
      <p:sp>
        <p:nvSpPr>
          <p:cNvPr id="4" name="灯片编号占位符 3"/>
          <p:cNvSpPr>
            <a:spLocks noGrp="1"/>
          </p:cNvSpPr>
          <p:nvPr>
            <p:ph type="sldNum" sz="quarter" idx="10"/>
          </p:nvPr>
        </p:nvSpPr>
        <p:spPr/>
        <p:txBody>
          <a:bodyPr/>
          <a:lstStyle/>
          <a:p>
            <a:fld id="{7DFBBD18-EEF7-4D86-BA85-132CD377F39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Next, the Zonation model identified priority conservation zones , focusing on the top 15% of the region. </a:t>
            </a:r>
            <a:endParaRPr lang="en-US" altLang="zh-CN"/>
          </a:p>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Finally, circuit theory helped design corridors and nodes to connect fragmented hotspots, forming a ‘source-corridor-network’ framework.</a:t>
            </a:r>
            <a:endParaRPr lang="en-US" altLang="zh-CN"/>
          </a:p>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see what this approach revealed about the Miaoling region.</a:t>
            </a:r>
            <a:endParaRPr lang="en-US" altLang="zh-CN" dirty="0"/>
          </a:p>
        </p:txBody>
      </p:sp>
      <p:sp>
        <p:nvSpPr>
          <p:cNvPr id="4" name="灯片编号占位符 3"/>
          <p:cNvSpPr>
            <a:spLocks noGrp="1"/>
          </p:cNvSpPr>
          <p:nvPr>
            <p:ph type="sldNum" sz="quarter" idx="10"/>
          </p:nvPr>
        </p:nvSpPr>
        <p:spPr/>
        <p:txBody>
          <a:bodyPr/>
          <a:lstStyle/>
          <a:p>
            <a:fld id="{7DFBBD18-EEF7-4D86-BA85-132CD377F39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Our results show that central and western Miaoling—especially the Beipan River basin—host high biodiversity, supported by intact karst habitats and key species.</a:t>
            </a:r>
            <a:endParaRPr lang="en-US" altLang="zh-CN"/>
          </a:p>
          <a:p>
            <a:r>
              <a:rPr lang="en-US" altLang="zh-CN"/>
              <a:t>Traditional villages, mainly of Miao, Dong, and Bouyei ethnic groups, cluster at 600–800 meters elevation with gentle slopes, closely aligned with favorable karst conditions.</a:t>
            </a:r>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found that nearly half of the region —particularly western and eastern mountains—shows low coordination. </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Priority conservation zones, covering 2,286.76 km</a:t>
            </a:r>
            <a:r>
              <a:rPr lang="en-US" altLang="en-US"/>
              <a:t>²</a:t>
            </a:r>
            <a:r>
              <a:rPr lang="en-US" altLang="zh-CN"/>
              <a:t>, are primarily located in small watersheds and agroforestry systems, revealing a fragmented spatial distribution.</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 address these challenges, a “source-corridor-network” conservation strategy was proposed, consisting of 29 primary corridors, 76 secondary corridors, and 25 key nodes to enhance connectivity and resilience. </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Based on the results of the Miaoling Bio-cultural Diversity Conservation Priority Areas and corridor network, combined with in-depth fieldwork and participatory mapping by stakeholders, the conservation planning area was further generalized into a planning layout of "one core, two axes, five zones and many nodes". </a:t>
            </a:r>
            <a:endParaRPr lang="en-US" altLang="zh-CN"/>
          </a:p>
          <a:p>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Furthermore, we proposed a multi-stakeholder adaptive management framework. This framework emphasizes policy and financial support, community participation, and collaboration to integrate ecological protection with sustainable development.</a:t>
            </a:r>
            <a:endParaRPr lang="en-US" altLang="zh-CN"/>
          </a:p>
          <a:p>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FBBD18-EEF7-4D86-BA85-132CD377F39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a:t>
            </a:r>
            <a:endParaRPr lang="en-US" altLang="zh-CN" dirty="0"/>
          </a:p>
        </p:txBody>
      </p:sp>
      <p:sp>
        <p:nvSpPr>
          <p:cNvPr id="4" name="灯片编号占位符 3"/>
          <p:cNvSpPr>
            <a:spLocks noGrp="1"/>
          </p:cNvSpPr>
          <p:nvPr>
            <p:ph type="sldNum" sz="quarter" idx="10"/>
          </p:nvPr>
        </p:nvSpPr>
        <p:spPr/>
        <p:txBody>
          <a:bodyPr/>
          <a:lstStyle/>
          <a:p>
            <a:fld id="{7DFBBD18-EEF7-4D86-BA85-132CD377F39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study demonstrates that integrating bio-cultural diversity provides a robust pathway for enhancing conservation effectiveness in karst mountain systems, where ecological functions and cultural heritage are deeply intertwined.Our framework contributes to advancing interdisciplinary conservation approaches, offering spatially explicit strategies that support both landscape resilience and cultural continuity in Southwest China's karst regions and beyond.</a:t>
            </a:r>
            <a:endParaRPr lang="en-US" altLang="zh-CN"/>
          </a:p>
          <a:p>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Thank you for your attention! </a:t>
            </a:r>
            <a:r>
              <a:rPr lang="en-US" altLang="zh-CN" b="1"/>
              <a:t>I look forward to your questions and discussion.</a:t>
            </a:r>
            <a:endParaRPr lang="en-US" altLang="zh-CN" b="1"/>
          </a:p>
          <a:p>
            <a:endParaRPr lang="en-US" altLang="zh-CN"/>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Karst landscapes are not only ecological hotspots but also cultural strongholds. However, they face severe pressures—ecological degradation, rocky desertification, and cultural homogenization.</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Current conservation strategies often treat ecology and culture as separate issues, leading to fragmented outcomes. Our goal is to  bridges this gap by proposing an integrated framework for bio-cultural diversity conservation.</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FBBD18-EEF7-4D86-BA85-132CD377F39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lvl="0" algn="just" defTabSz="266700">
              <a:buClrTx/>
              <a:buSzTx/>
              <a:buFontTx/>
            </a:pPr>
            <a:r>
              <a:rPr lang="en-US" altLang="zh-CN">
                <a:latin typeface="Times New Roman" panose="02020603050405020304"/>
                <a:ea typeface="楷体" panose="02010609060101010101" charset="-122"/>
                <a:sym typeface="+mn-ea"/>
              </a:rPr>
              <a:t>We focus on the Miaoling mountainous region in Southwest China—a typical karst area rich in endemic species and ethnic cultures.</a:t>
            </a:r>
            <a:endParaRPr lang="en-US" altLang="zh-CN">
              <a:latin typeface="Times New Roman" panose="02020603050405020304"/>
              <a:ea typeface="楷体" panose="02010609060101010101" charset="-122"/>
              <a:sym typeface="+mn-ea"/>
            </a:endParaRPr>
          </a:p>
          <a:p>
            <a:pPr lvl="0" algn="just" defTabSz="266700">
              <a:buClrTx/>
              <a:buSzTx/>
              <a:buFontTx/>
            </a:pPr>
            <a:r>
              <a:rPr lang="en-US" altLang="zh-CN">
                <a:latin typeface="Times New Roman" panose="02020603050405020304"/>
                <a:ea typeface="楷体" panose="02010609060101010101" charset="-122"/>
                <a:sym typeface="+mn-ea"/>
              </a:rPr>
              <a:t>Our objectives are:</a:t>
            </a:r>
            <a:endParaRPr lang="en-US" altLang="zh-CN">
              <a:latin typeface="Times New Roman" panose="02020603050405020304"/>
              <a:ea typeface="楷体" panose="02010609060101010101" charset="-122"/>
              <a:sym typeface="+mn-ea"/>
            </a:endParaRPr>
          </a:p>
          <a:p>
            <a:pPr marL="457200" lvl="0" indent="-457200" algn="just" defTabSz="266700">
              <a:buClrTx/>
              <a:buSzTx/>
              <a:buFont typeface="+mj-lt"/>
              <a:buAutoNum type="alphaLcParenR"/>
            </a:pPr>
            <a:r>
              <a:rPr lang="en-US" altLang="zh-CN">
                <a:latin typeface="Times New Roman" panose="02020603050405020304"/>
                <a:ea typeface="楷体" panose="02010609060101010101" charset="-122"/>
                <a:sym typeface="+mn-ea"/>
              </a:rPr>
              <a:t>To assess bio-cultural diversity spatially;</a:t>
            </a:r>
            <a:endParaRPr lang="en-US" altLang="zh-CN">
              <a:latin typeface="Times New Roman" panose="02020603050405020304"/>
              <a:ea typeface="楷体" panose="02010609060101010101" charset="-122"/>
              <a:sym typeface="+mn-ea"/>
            </a:endParaRPr>
          </a:p>
          <a:p>
            <a:pPr marL="457200" lvl="0" indent="-457200" algn="just" defTabSz="266700">
              <a:buClrTx/>
              <a:buSzTx/>
              <a:buFont typeface="+mj-lt"/>
              <a:buAutoNum type="alphaLcParenR"/>
            </a:pPr>
            <a:r>
              <a:rPr lang="en-US" altLang="zh-CN">
                <a:latin typeface="Times New Roman" panose="02020603050405020304"/>
                <a:ea typeface="楷体" panose="02010609060101010101" charset="-122"/>
                <a:sym typeface="+mn-ea"/>
              </a:rPr>
              <a:t>Identify priority conservation areas;</a:t>
            </a:r>
            <a:endParaRPr lang="en-US" altLang="zh-CN">
              <a:latin typeface="Times New Roman" panose="02020603050405020304"/>
              <a:ea typeface="楷体" panose="02010609060101010101" charset="-122"/>
              <a:sym typeface="+mn-ea"/>
            </a:endParaRPr>
          </a:p>
          <a:p>
            <a:pPr marL="457200" lvl="0" indent="-457200" algn="just" defTabSz="266700">
              <a:buClrTx/>
              <a:buSzTx/>
              <a:buFont typeface="+mj-lt"/>
              <a:buAutoNum type="alphaLcParenR"/>
            </a:pPr>
            <a:r>
              <a:rPr lang="en-US" altLang="zh-CN">
                <a:latin typeface="Times New Roman" panose="02020603050405020304"/>
                <a:ea typeface="楷体" panose="02010609060101010101" charset="-122"/>
                <a:sym typeface="+mn-ea"/>
              </a:rPr>
              <a:t>Design a connected network to guide sustainable conservation.</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followed a three-step approach:</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First, we developed a bio-cultural diversity assessment system. Biodiversity metrics included karst geology, habitats of key species (e.g., Andrias davidianus, Abies fanjingshanensis), and ecosystem services like carbon storage and soil retention.Cultural diversity included the distribution of traditional villages, agricultural heritage, minority communities, and intangible cultural elements.</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容页1">
    <p:spTree>
      <p:nvGrpSpPr>
        <p:cNvPr id="1" name=""/>
        <p:cNvGrpSpPr/>
        <p:nvPr/>
      </p:nvGrpSpPr>
      <p:grpSpPr>
        <a:xfrm>
          <a:off x="0" y="0"/>
          <a:ext cx="0" cy="0"/>
          <a:chOff x="0" y="0"/>
          <a:chExt cx="0" cy="0"/>
        </a:xfrm>
      </p:grpSpPr>
      <p:sp>
        <p:nvSpPr>
          <p:cNvPr id="5" name="矩形 4"/>
          <p:cNvSpPr/>
          <p:nvPr userDrawn="1"/>
        </p:nvSpPr>
        <p:spPr>
          <a:xfrm>
            <a:off x="0" y="1"/>
            <a:ext cx="12192002" cy="466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lvl="0" algn="ctr"/>
            <a:endParaRPr lang="zh-CN" altLang="en-US" sz="1270"/>
          </a:p>
        </p:txBody>
      </p:sp>
      <p:sp>
        <p:nvSpPr>
          <p:cNvPr id="6" name="矩形 5"/>
          <p:cNvSpPr/>
          <p:nvPr userDrawn="1"/>
        </p:nvSpPr>
        <p:spPr>
          <a:xfrm>
            <a:off x="6045202" y="76605"/>
            <a:ext cx="1015982"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lvl="0" algn="ct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研究背景</a:t>
            </a:r>
            <a:endParaRPr lang="zh-CN" altLang="en-US" sz="120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矩形 7"/>
          <p:cNvSpPr/>
          <p:nvPr userDrawn="1"/>
        </p:nvSpPr>
        <p:spPr>
          <a:xfrm>
            <a:off x="7111982" y="118710"/>
            <a:ext cx="1049294" cy="347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lvl="0" algn="ctr"/>
            <a:r>
              <a:rPr lang="zh-CN" altLang="en-US" sz="148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研究理论</a:t>
            </a:r>
            <a:endParaRPr lang="zh-CN" altLang="en-US" sz="148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p:nvPr userDrawn="1"/>
        </p:nvSpPr>
        <p:spPr>
          <a:xfrm>
            <a:off x="8145951" y="105587"/>
            <a:ext cx="881659" cy="37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zh-CN" altLang="en-US" sz="1200" b="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研究内容</a:t>
            </a:r>
            <a:endParaRPr lang="zh-CN" altLang="en-US" sz="1200" b="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userDrawn="1"/>
        </p:nvSpPr>
        <p:spPr>
          <a:xfrm>
            <a:off x="9093146" y="76605"/>
            <a:ext cx="157477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zh-CN" altLang="en-US" sz="1200" b="0" dirty="0" smtClean="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研究方法及技术路线</a:t>
            </a:r>
            <a:endParaRPr lang="zh-CN" altLang="en-US" sz="1200" b="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userDrawn="1"/>
        </p:nvSpPr>
        <p:spPr>
          <a:xfrm>
            <a:off x="10515519" y="76605"/>
            <a:ext cx="1273859"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r>
              <a:rPr lang="zh-CN" altLang="en-US" sz="1200" b="0" dirty="0" smtClean="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研究创新点</a:t>
            </a:r>
            <a:endParaRPr lang="zh-CN" altLang="en-US" sz="1200" b="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任意多边形 11"/>
          <p:cNvSpPr/>
          <p:nvPr userDrawn="1"/>
        </p:nvSpPr>
        <p:spPr>
          <a:xfrm>
            <a:off x="7488875" y="1"/>
            <a:ext cx="266008" cy="229318"/>
          </a:xfrm>
          <a:custGeom>
            <a:avLst/>
            <a:gdLst>
              <a:gd name="connsiteX0" fmla="*/ 0 w 266008"/>
              <a:gd name="connsiteY0" fmla="*/ 0 h 229317"/>
              <a:gd name="connsiteX1" fmla="*/ 266008 w 266008"/>
              <a:gd name="connsiteY1" fmla="*/ 0 h 229317"/>
              <a:gd name="connsiteX2" fmla="*/ 133004 w 266008"/>
              <a:gd name="connsiteY2" fmla="*/ 229317 h 229317"/>
              <a:gd name="connsiteX3" fmla="*/ 0 w 266008"/>
              <a:gd name="connsiteY3" fmla="*/ 0 h 229317"/>
            </a:gdLst>
            <a:ahLst/>
            <a:cxnLst>
              <a:cxn ang="0">
                <a:pos x="connsiteX0" y="connsiteY0"/>
              </a:cxn>
              <a:cxn ang="0">
                <a:pos x="connsiteX1" y="connsiteY1"/>
              </a:cxn>
              <a:cxn ang="0">
                <a:pos x="connsiteX2" y="connsiteY2"/>
              </a:cxn>
              <a:cxn ang="0">
                <a:pos x="connsiteX3" y="connsiteY3"/>
              </a:cxn>
            </a:cxnLst>
            <a:rect l="l" t="t" r="r" b="b"/>
            <a:pathLst>
              <a:path w="266008" h="229317">
                <a:moveTo>
                  <a:pt x="0" y="0"/>
                </a:moveTo>
                <a:lnTo>
                  <a:pt x="266008" y="0"/>
                </a:lnTo>
                <a:lnTo>
                  <a:pt x="133004" y="229317"/>
                </a:lnTo>
                <a:lnTo>
                  <a:pt x="0" y="0"/>
                </a:lnTo>
                <a:close/>
              </a:path>
            </a:pathLst>
          </a:custGeom>
          <a:solidFill>
            <a:srgbClr val="4490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nchorCtr="0"/>
          <a:lstStyle/>
          <a:p>
            <a:pPr algn="ctr"/>
            <a:r>
              <a:rPr lang="en-US" altLang="zh-CN" sz="915" b="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915" b="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01" y="92033"/>
            <a:ext cx="1281363" cy="274577"/>
          </a:xfrm>
          <a:prstGeom prst="rect">
            <a:avLst/>
          </a:prstGeom>
        </p:spPr>
      </p:pic>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 y="6730602"/>
            <a:ext cx="12193122" cy="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userDrawn="1"/>
        </p:nvSpPr>
        <p:spPr>
          <a:xfrm>
            <a:off x="152511" y="584544"/>
            <a:ext cx="304796" cy="285965"/>
          </a:xfrm>
          <a:prstGeom prst="rect">
            <a:avLst/>
          </a:prstGeom>
          <a:solidFill>
            <a:srgbClr val="4E889C"/>
          </a:solidFill>
          <a:ln>
            <a:noFill/>
          </a:ln>
        </p:spPr>
        <p:style>
          <a:lnRef idx="2">
            <a:schemeClr val="accent1">
              <a:shade val="50000"/>
            </a:schemeClr>
          </a:lnRef>
          <a:fillRef idx="1">
            <a:schemeClr val="accent1"/>
          </a:fillRef>
          <a:effectRef idx="0">
            <a:schemeClr val="accent1"/>
          </a:effectRef>
          <a:fontRef idx="minor">
            <a:schemeClr val="lt1"/>
          </a:fontRef>
        </p:style>
        <p:txBody>
          <a:bodyPr lIns="64503" tIns="32251" rIns="64503" bIns="32251" rtlCol="0" anchor="ctr"/>
          <a:lstStyle/>
          <a:p>
            <a:pPr algn="ctr"/>
            <a:endParaRPr lang="zh-CN" altLang="en-US" sz="1270">
              <a:solidFill>
                <a:srgbClr val="4E889C"/>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CBA953A-22CB-C54C-9698-92A6CD748B5B}"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0F78FD8E-9479-1E49-A80A-EDA0A5EF8876}"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A953A-22CB-C54C-9698-92A6CD748B5B}"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8FD8E-9479-1E49-A80A-EDA0A5EF887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9.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3.tiff"/></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5.emf"/><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50401103546"/>
          <p:cNvPicPr>
            <a:picLocks noChangeAspect="1"/>
          </p:cNvPicPr>
          <p:nvPr/>
        </p:nvPicPr>
        <p:blipFill>
          <a:blip r:embed="rId1"/>
          <a:srcRect r="-5" b="13510"/>
          <a:stretch>
            <a:fillRect/>
          </a:stretch>
        </p:blipFill>
        <p:spPr>
          <a:xfrm>
            <a:off x="-635" y="0"/>
            <a:ext cx="12192635" cy="6890385"/>
          </a:xfrm>
          <a:prstGeom prst="rect">
            <a:avLst/>
          </a:prstGeom>
        </p:spPr>
      </p:pic>
      <p:sp>
        <p:nvSpPr>
          <p:cNvPr id="13" name="矩形 12"/>
          <p:cNvSpPr/>
          <p:nvPr/>
        </p:nvSpPr>
        <p:spPr>
          <a:xfrm>
            <a:off x="0" y="0"/>
            <a:ext cx="12242800" cy="6891020"/>
          </a:xfrm>
          <a:prstGeom prst="rect">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 name="矩形 2"/>
          <p:cNvSpPr/>
          <p:nvPr/>
        </p:nvSpPr>
        <p:spPr>
          <a:xfrm>
            <a:off x="0" y="1647825"/>
            <a:ext cx="12192000" cy="382841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5" name="文本框 4"/>
          <p:cNvSpPr txBox="1"/>
          <p:nvPr/>
        </p:nvSpPr>
        <p:spPr>
          <a:xfrm>
            <a:off x="-55" y="2064079"/>
            <a:ext cx="11867322" cy="1753235"/>
          </a:xfrm>
          <a:prstGeom prst="rect">
            <a:avLst/>
          </a:prstGeom>
          <a:noFill/>
        </p:spPr>
        <p:txBody>
          <a:bodyPr wrap="square">
            <a:spAutoFit/>
          </a:bodyPr>
          <a:lstStyle/>
          <a:p>
            <a:pPr algn="ctr"/>
            <a:r>
              <a:rPr lang="en-US" altLang="zh-CN" sz="36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Integrating Bio-Cultural Diversity for Sustainable Conservation in Karst Landscapes: </a:t>
            </a:r>
            <a:endParaRPr lang="en-US" altLang="zh-CN" sz="36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en-US" altLang="zh-CN" sz="36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Insights from the Miaoling Mountainous Region</a:t>
            </a:r>
            <a:endParaRPr lang="en-US" altLang="zh-CN" sz="36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文本框 7"/>
          <p:cNvSpPr txBox="1"/>
          <p:nvPr/>
        </p:nvSpPr>
        <p:spPr>
          <a:xfrm>
            <a:off x="4628515" y="3985260"/>
            <a:ext cx="7563485" cy="1198880"/>
          </a:xfrm>
          <a:prstGeom prst="rect">
            <a:avLst/>
          </a:prstGeom>
          <a:noFill/>
        </p:spPr>
        <p:txBody>
          <a:bodyPr wrap="square" rtlCol="0">
            <a:spAutoFit/>
          </a:bodyPr>
          <a:lstStyle/>
          <a:p>
            <a:pPr>
              <a:lnSpc>
                <a:spcPct val="120000"/>
              </a:lnSpc>
            </a:pPr>
            <a:r>
              <a:rPr kumimoji="1"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Authors: </a:t>
            </a:r>
            <a:r>
              <a:rPr kumimoji="1" lang="en-GB"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Xiaoqi Li, Qichi Yang, and Paolo Tarolli</a:t>
            </a:r>
            <a:endParaRPr kumimoji="1"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r>
              <a:rPr kumimoji="1"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Presenter: Xiaoqi Li (Ph.D. Candidate, Huazhong Agricultural University; Joint Ph.D. Student, University of Padova)</a:t>
            </a:r>
            <a:endParaRPr kumimoji="1"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577850"/>
            <a:ext cx="12101195" cy="5702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71805" y="641985"/>
          <a:ext cx="11356975" cy="6035040"/>
        </p:xfrm>
        <a:graphic>
          <a:graphicData uri="http://schemas.openxmlformats.org/drawingml/2006/table">
            <a:tbl>
              <a:tblPr/>
              <a:tblGrid>
                <a:gridCol w="1461135"/>
                <a:gridCol w="3504565"/>
                <a:gridCol w="2530475"/>
                <a:gridCol w="2034540"/>
                <a:gridCol w="1826260"/>
              </a:tblGrid>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Number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Latin name of species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Order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Family</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Genera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21</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Carpodacus erythrinus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Fringillidae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Carpodacus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22</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Delichon urbicum</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Hirundinidae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Delichon</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23</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Locustella mandelli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Locustellidae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Locustella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24</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Anthus pratensis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Motacillidae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Anthus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25</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Alcippe morrisonia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Alcippe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26</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Enicurus scouleri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Enicurus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5486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27</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Heterophasia melanoleuca desgodinsi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Heterophasia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28</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Muscicapa dauurica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39</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Myophonus caeruleus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Myophonus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30</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Turdus merula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Muscicapidae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Turdus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31</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Oriolus chinensis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Oriolidae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Oriolus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32</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Sylviparus modestus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Paridae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Sylviparus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33</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Ixos mcclellandii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Pycnonotidae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Ixos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34</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Spodiopsar cineraceus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Sturnidae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Spodiopsar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35</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Suthora fulvifrons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Sylviidae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Suthora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36</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Zosterops japonicus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Zosteropidae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Zosterops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37</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Blythipicus rubiginosus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Piciformes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Picidae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Blythipicus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38</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Tachybaptus ruficollis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Podicipediformes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Podicipedidae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Tachybaptus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39</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Liquidambar styraciflua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Saxifragales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Altingiaceae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Liquidambar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432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40</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Glaucidium brodiei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Strigiformes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Strigidae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Glaucidium</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90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673100" y="30480"/>
            <a:ext cx="12077700" cy="460375"/>
          </a:xfrm>
          <a:prstGeom prst="rect">
            <a:avLst/>
          </a:prstGeom>
          <a:noFill/>
        </p:spPr>
        <p:txBody>
          <a:bodyPr wrap="square" rtlCol="0" anchor="t">
            <a:spAutoFit/>
          </a:bodyPr>
          <a:p>
            <a:pPr lvl="0" algn="l">
              <a:buClrTx/>
              <a:buSzTx/>
              <a:buFontTx/>
            </a:pPr>
            <a:r>
              <a:rPr lang="en-US" altLang="zh-CN" sz="2400">
                <a:latin typeface="Times New Roman" panose="02020603050405020304" pitchFamily="18" charset="0"/>
                <a:cs typeface="Times New Roman" panose="02020603050405020304" pitchFamily="18" charset="0"/>
                <a:sym typeface="+mn-ea"/>
              </a:rPr>
              <a:t>Table 1(b): Information of selected</a:t>
            </a:r>
            <a:r>
              <a:rPr lang="en-US" altLang="zh-CN" sz="2400" b="1">
                <a:latin typeface="Times New Roman" panose="02020603050405020304" pitchFamily="18" charset="0"/>
                <a:cs typeface="Times New Roman" panose="02020603050405020304" pitchFamily="18" charset="0"/>
                <a:sym typeface="+mn-ea"/>
              </a:rPr>
              <a:t> rare species</a:t>
            </a:r>
            <a:r>
              <a:rPr lang="en-US" altLang="zh-CN" sz="2400">
                <a:latin typeface="Times New Roman" panose="02020603050405020304" pitchFamily="18" charset="0"/>
                <a:cs typeface="Times New Roman" panose="02020603050405020304" pitchFamily="18" charset="0"/>
                <a:sym typeface="+mn-ea"/>
              </a:rPr>
              <a:t> in the Miaoling mountainous area.</a:t>
            </a: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547370" y="760095"/>
          <a:ext cx="11235690" cy="5571490"/>
        </p:xfrm>
        <a:graphic>
          <a:graphicData uri="http://schemas.openxmlformats.org/drawingml/2006/table">
            <a:tbl>
              <a:tblPr/>
              <a:tblGrid>
                <a:gridCol w="1445260"/>
                <a:gridCol w="3467735"/>
                <a:gridCol w="2503170"/>
                <a:gridCol w="2012950"/>
                <a:gridCol w="1806575"/>
              </a:tblGrid>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Number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Latin name of species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Order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Family</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Genera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19050" cap="flat" cmpd="sng">
                      <a:solidFill>
                        <a:srgbClr val="000008"/>
                      </a:solidFill>
                      <a:prstDash val="solid"/>
                      <a:headEnd type="none" w="med" len="med"/>
                      <a:tailEnd type="none" w="med" len="med"/>
                    </a:lnT>
                    <a:lnB w="9525" cap="flat" cmpd="sng">
                      <a:solidFill>
                        <a:srgbClr val="000008"/>
                      </a:solidFill>
                      <a:prstDash val="solid"/>
                      <a:headEnd type="none" w="med" len="med"/>
                      <a:tailEnd type="none" w="med" len="med"/>
                    </a:lnB>
                    <a:noFill/>
                  </a:tcPr>
                </a:tc>
              </a:tr>
              <a:tr h="27813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9525"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Aquila chrysaetos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9525"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9525"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9525" cap="flat" cmpd="sng">
                      <a:solidFill>
                        <a:srgbClr val="000008"/>
                      </a:solidFill>
                      <a:prstDash val="solid"/>
                      <a:headEnd type="none" w="med" len="med"/>
                      <a:tailEnd type="none" w="med" len="med"/>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Aquila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w="9525" cap="flat" cmpd="sng">
                      <a:solidFill>
                        <a:srgbClr val="000008"/>
                      </a:solidFill>
                      <a:prstDash val="solid"/>
                      <a:headEnd type="none" w="med" len="med"/>
                      <a:tailEnd type="none" w="med" len="med"/>
                    </a:lnT>
                    <a:lnB>
                      <a:noFill/>
                    </a:lnB>
                    <a:noFill/>
                  </a:tcPr>
                </a:tc>
              </a:tr>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Aviceda subcristata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Aviceda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3</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Pernis ptilorhynchus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Accipitridae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Pernis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4</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Aix galericulata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Anseriformes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Anatidae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Aix</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5</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Cosmos bipinnatus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Asterales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Asteraceae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Cosmos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6</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Persicaria hydropiper</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Caryophyllales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Polygonaceae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Persicaria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7</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Ardea cinerea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Ciconiiformes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Ardeidae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Ardea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8</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Egretta alba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Ciconiiformes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Ardeidae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Egretta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13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9</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Streptopelia orientalis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Columbiformes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Columbidae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Streptopelia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940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10</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Vaccinium corymbosum</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Ericales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Ericaceae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Vaccinium</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11</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Trifolium repens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Fabales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Fabaceae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Trifolium</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749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12</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Tragopan temminckii</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Galliformes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Phasianidae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Tragopan</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940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13</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Amaurornis phoenicurus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Gruiformes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Rallidae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Amaurornis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14</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Gallinula chloropus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Gruiformes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Rallidae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Gallinula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749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15</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Veronica persica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Lamiales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Plantaginaceae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Veronica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16</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Oenothera biennis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Myrtales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Onagraceae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Oenothera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17</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Aegithalos caudatus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Aegithalidae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Aegithalos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13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18</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Abroscopus albogularis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Cisticolidae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Abroscopus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43840">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19</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Corvus corax</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Corvidae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Corvus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a:noFill/>
                    </a:lnB>
                    <a:noFill/>
                  </a:tcPr>
                </a:tc>
              </a:tr>
              <a:tr h="278765">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20</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2700">
                      <a:solidFill>
                        <a:schemeClr val="tx1"/>
                      </a:solidFill>
                      <a:prstDash val="soli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Emberiza citrinella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2700">
                      <a:solidFill>
                        <a:schemeClr val="tx1"/>
                      </a:solidFill>
                      <a:prstDash val="soli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Passeriformes</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2700">
                      <a:solidFill>
                        <a:schemeClr val="tx1"/>
                      </a:solidFill>
                      <a:prstDash val="soli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Emberizidae</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2700">
                      <a:solidFill>
                        <a:schemeClr val="tx1"/>
                      </a:solidFill>
                      <a:prstDash val="solid"/>
                    </a:lnB>
                    <a:noFill/>
                  </a:tcPr>
                </a:tc>
                <a:tc>
                  <a:txBody>
                    <a:bodyPr/>
                    <a:p>
                      <a:pPr marL="0" indent="0" algn="ctr">
                        <a:spcBef>
                          <a:spcPct val="0"/>
                        </a:spcBef>
                        <a:spcAft>
                          <a:spcPct val="0"/>
                        </a:spcAft>
                      </a:pPr>
                      <a:r>
                        <a:rPr lang="en-US" altLang="zh-CN" sz="1800">
                          <a:latin typeface="Times New Roman" panose="02020603050405020304"/>
                          <a:ea typeface="宋体" panose="02010600030101010101" pitchFamily="2" charset="-122"/>
                        </a:rPr>
                        <a:t>Emberiza</a:t>
                      </a:r>
                      <a:endParaRPr lang="en-US" altLang="zh-CN" sz="1800">
                        <a:latin typeface="Times New Roman" panose="02020603050405020304"/>
                        <a:ea typeface="宋体" panose="02010600030101010101" pitchFamily="2" charset="-122"/>
                      </a:endParaRPr>
                    </a:p>
                  </a:txBody>
                  <a:tcPr marL="68580" marR="68580" marT="0" marB="0" anchor="ctr" anchorCtr="0">
                    <a:lnL>
                      <a:noFill/>
                    </a:lnL>
                    <a:lnR>
                      <a:noFill/>
                    </a:lnR>
                    <a:lnT>
                      <a:noFill/>
                    </a:lnT>
                    <a:lnB w="12700">
                      <a:solidFill>
                        <a:schemeClr val="tx1"/>
                      </a:solidFill>
                      <a:prstDash val="solid"/>
                    </a:lnB>
                    <a:noFill/>
                  </a:tcPr>
                </a:tc>
              </a:tr>
            </a:tbl>
          </a:graphicData>
        </a:graphic>
      </p:graphicFrame>
      <p:sp>
        <p:nvSpPr>
          <p:cNvPr id="2" name="文本框 1"/>
          <p:cNvSpPr txBox="1"/>
          <p:nvPr/>
        </p:nvSpPr>
        <p:spPr>
          <a:xfrm>
            <a:off x="673100" y="137160"/>
            <a:ext cx="12077700" cy="460375"/>
          </a:xfrm>
          <a:prstGeom prst="rect">
            <a:avLst/>
          </a:prstGeom>
          <a:noFill/>
        </p:spPr>
        <p:txBody>
          <a:bodyPr wrap="square" rtlCol="0" anchor="t">
            <a:spAutoFit/>
          </a:bodyPr>
          <a:p>
            <a:pPr lvl="0" algn="l">
              <a:buClrTx/>
              <a:buSzTx/>
              <a:buFontTx/>
            </a:pPr>
            <a:r>
              <a:rPr lang="en-US" altLang="zh-CN" sz="2400">
                <a:latin typeface="Times New Roman" panose="02020603050405020304" pitchFamily="18" charset="0"/>
                <a:cs typeface="Times New Roman" panose="02020603050405020304" pitchFamily="18" charset="0"/>
                <a:sym typeface="+mn-ea"/>
              </a:rPr>
              <a:t>Table 1(a): Information of selected</a:t>
            </a:r>
            <a:r>
              <a:rPr lang="en-US" altLang="zh-CN" sz="2400" b="1">
                <a:latin typeface="Times New Roman" panose="02020603050405020304" pitchFamily="18" charset="0"/>
                <a:cs typeface="Times New Roman" panose="02020603050405020304" pitchFamily="18" charset="0"/>
                <a:sym typeface="+mn-ea"/>
              </a:rPr>
              <a:t> rare species</a:t>
            </a:r>
            <a:r>
              <a:rPr lang="en-US" altLang="zh-CN" sz="2400">
                <a:latin typeface="Times New Roman" panose="02020603050405020304" pitchFamily="18" charset="0"/>
                <a:cs typeface="Times New Roman" panose="02020603050405020304" pitchFamily="18" charset="0"/>
                <a:sym typeface="+mn-ea"/>
              </a:rPr>
              <a:t> in the Miaoling mountainous area.</a:t>
            </a: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26085" y="1064260"/>
          <a:ext cx="11936730" cy="5465262"/>
        </p:xfrm>
        <a:graphic>
          <a:graphicData uri="http://schemas.openxmlformats.org/drawingml/2006/table">
            <a:tbl>
              <a:tblPr/>
              <a:tblGrid>
                <a:gridCol w="953770"/>
                <a:gridCol w="2877185"/>
                <a:gridCol w="1582420"/>
                <a:gridCol w="2422525"/>
                <a:gridCol w="2343785"/>
                <a:gridCol w="1376045"/>
              </a:tblGrid>
              <a:tr h="609600">
                <a:tc>
                  <a:txBody>
                    <a:bodyPr/>
                    <a:p>
                      <a:pPr marL="0" indent="0" algn="l">
                        <a:spcBef>
                          <a:spcPct val="0"/>
                        </a:spcBef>
                        <a:spcAft>
                          <a:spcPct val="0"/>
                        </a:spcAft>
                      </a:pPr>
                      <a:r>
                        <a:rPr lang="en-US" altLang="zh-CN" sz="2000">
                          <a:latin typeface="Times New Roman" panose="02020603050405020304"/>
                          <a:ea typeface="楷体" panose="02010609060101010101" charset="-122"/>
                        </a:rPr>
                        <a:t>Number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Latin name of bird species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Order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Family</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Genera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Endangered level</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04800">
                <a:tc>
                  <a:txBody>
                    <a:bodyPr/>
                    <a:p>
                      <a:pPr marL="0" indent="0" algn="l">
                        <a:spcBef>
                          <a:spcPct val="0"/>
                        </a:spcBef>
                        <a:spcAft>
                          <a:spcPct val="0"/>
                        </a:spcAft>
                      </a:pPr>
                      <a:r>
                        <a:rPr lang="en-US" altLang="zh-CN" sz="2000">
                          <a:latin typeface="Times New Roman" panose="02020603050405020304"/>
                          <a:ea typeface="楷体" panose="02010609060101010101" charset="-122"/>
                        </a:rPr>
                        <a:t>1</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Andrias davidianus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Caudata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Cryptobranchidae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Andrias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r>
              <a:tr h="409575">
                <a:tc>
                  <a:txBody>
                    <a:bodyPr/>
                    <a:p>
                      <a:pPr marL="0" indent="0" algn="l">
                        <a:spcBef>
                          <a:spcPct val="0"/>
                        </a:spcBef>
                        <a:spcAft>
                          <a:spcPct val="0"/>
                        </a:spcAft>
                      </a:pPr>
                      <a:r>
                        <a:rPr lang="en-US" altLang="zh-CN" sz="2000">
                          <a:latin typeface="Times New Roman" panose="02020603050405020304"/>
                          <a:ea typeface="楷体" panose="02010609060101010101" charset="-122"/>
                        </a:rPr>
                        <a:t>2</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Rhinopithecus brelichi</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Primates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Cercopithecidae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Rhinopithecus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482600">
                <a:tc>
                  <a:txBody>
                    <a:bodyPr/>
                    <a:p>
                      <a:pPr marL="0" indent="0" algn="l">
                        <a:spcBef>
                          <a:spcPct val="0"/>
                        </a:spcBef>
                        <a:spcAft>
                          <a:spcPct val="0"/>
                        </a:spcAft>
                      </a:pPr>
                      <a:r>
                        <a:rPr lang="en-US" altLang="zh-CN" sz="2000">
                          <a:latin typeface="Times New Roman" panose="02020603050405020304"/>
                          <a:ea typeface="楷体" panose="02010609060101010101" charset="-122"/>
                        </a:rPr>
                        <a:t>3</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Trachypithecus francoisi</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Primates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Cercopithecidae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Trachypithecus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409575">
                <a:tc>
                  <a:txBody>
                    <a:bodyPr/>
                    <a:p>
                      <a:pPr marL="0" indent="0" algn="l">
                        <a:spcBef>
                          <a:spcPct val="0"/>
                        </a:spcBef>
                        <a:spcAft>
                          <a:spcPct val="0"/>
                        </a:spcAft>
                      </a:pPr>
                      <a:r>
                        <a:rPr lang="en-US" altLang="zh-CN" sz="2000">
                          <a:latin typeface="Times New Roman" panose="02020603050405020304"/>
                          <a:ea typeface="楷体" panose="02010609060101010101" charset="-122"/>
                        </a:rPr>
                        <a:t>4</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Vibrissaphora boringii</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Anura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Megophryidae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Vibrissaphora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609600">
                <a:tc>
                  <a:txBody>
                    <a:bodyPr/>
                    <a:p>
                      <a:pPr marL="0" indent="0" algn="l">
                        <a:spcBef>
                          <a:spcPct val="0"/>
                        </a:spcBef>
                        <a:spcAft>
                          <a:spcPct val="0"/>
                        </a:spcAft>
                      </a:pPr>
                      <a:r>
                        <a:rPr lang="en-US" altLang="zh-CN" sz="2000">
                          <a:latin typeface="Times New Roman" panose="02020603050405020304"/>
                          <a:ea typeface="楷体" panose="02010609060101010101" charset="-122"/>
                        </a:rPr>
                        <a:t>5</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Pseudohynobius kuankuoshuiensis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Caudata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Hynobiidae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Pseudohynobius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409575">
                <a:tc>
                  <a:txBody>
                    <a:bodyPr/>
                    <a:p>
                      <a:pPr marL="0" indent="0" algn="l">
                        <a:spcBef>
                          <a:spcPct val="0"/>
                        </a:spcBef>
                        <a:spcAft>
                          <a:spcPct val="0"/>
                        </a:spcAft>
                      </a:pPr>
                      <a:r>
                        <a:rPr lang="en-US" altLang="zh-CN" sz="2000">
                          <a:latin typeface="Times New Roman" panose="02020603050405020304"/>
                          <a:ea typeface="楷体" panose="02010609060101010101" charset="-122"/>
                        </a:rPr>
                        <a:t>6</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Abies fanjingshanensis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Pinales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Pinaceae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Abies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409575">
                <a:tc>
                  <a:txBody>
                    <a:bodyPr/>
                    <a:p>
                      <a:pPr marL="0" indent="0" algn="l">
                        <a:spcBef>
                          <a:spcPct val="0"/>
                        </a:spcBef>
                        <a:spcAft>
                          <a:spcPct val="0"/>
                        </a:spcAft>
                      </a:pPr>
                      <a:r>
                        <a:rPr lang="en-US" altLang="zh-CN" sz="2000">
                          <a:latin typeface="Times New Roman" panose="02020603050405020304"/>
                          <a:ea typeface="楷体" panose="02010609060101010101" charset="-122"/>
                        </a:rPr>
                        <a:t>7</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Carya kweichowensis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Juglandales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Juglandaceae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Carya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609600">
                <a:tc>
                  <a:txBody>
                    <a:bodyPr/>
                    <a:p>
                      <a:pPr marL="0" indent="0" algn="l">
                        <a:spcBef>
                          <a:spcPct val="0"/>
                        </a:spcBef>
                        <a:spcAft>
                          <a:spcPct val="0"/>
                        </a:spcAft>
                      </a:pPr>
                      <a:r>
                        <a:rPr lang="en-US" altLang="zh-CN" sz="2000">
                          <a:latin typeface="Times New Roman" panose="02020603050405020304"/>
                          <a:ea typeface="楷体" panose="02010609060101010101" charset="-122"/>
                        </a:rPr>
                        <a:t>8</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Handeliodendron bodinieri</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Sapindales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Sapindaceae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Handeliodendron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304800">
                <a:tc>
                  <a:txBody>
                    <a:bodyPr/>
                    <a:p>
                      <a:pPr marL="0" indent="0" algn="l">
                        <a:spcBef>
                          <a:spcPct val="0"/>
                        </a:spcBef>
                        <a:spcAft>
                          <a:spcPct val="0"/>
                        </a:spcAft>
                      </a:pPr>
                      <a:r>
                        <a:rPr lang="en-US" altLang="zh-CN" sz="2000">
                          <a:latin typeface="Times New Roman" panose="02020603050405020304"/>
                          <a:ea typeface="楷体" panose="02010609060101010101" charset="-122"/>
                        </a:rPr>
                        <a:t>9</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Ormosia saxatilis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Fabales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Fabaceae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Ormosia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304800">
                <a:tc>
                  <a:txBody>
                    <a:bodyPr/>
                    <a:p>
                      <a:pPr marL="0" indent="0" algn="l">
                        <a:spcBef>
                          <a:spcPct val="0"/>
                        </a:spcBef>
                        <a:spcAft>
                          <a:spcPct val="0"/>
                        </a:spcAft>
                      </a:pPr>
                      <a:r>
                        <a:rPr lang="en-US" altLang="zh-CN" sz="2000">
                          <a:latin typeface="Times New Roman" panose="02020603050405020304"/>
                          <a:ea typeface="楷体" panose="02010609060101010101" charset="-122"/>
                        </a:rPr>
                        <a:t>10</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Cathaya argyrophylla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Pinales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Pinaceae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Cathaya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EN</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a:noFill/>
                    </a:lnB>
                    <a:noFill/>
                  </a:tcPr>
                </a:tc>
              </a:tr>
              <a:tr h="426720">
                <a:tc>
                  <a:txBody>
                    <a:bodyPr/>
                    <a:p>
                      <a:pPr marL="0" indent="0" algn="l">
                        <a:spcBef>
                          <a:spcPct val="0"/>
                        </a:spcBef>
                        <a:spcAft>
                          <a:spcPct val="0"/>
                        </a:spcAft>
                      </a:pPr>
                      <a:r>
                        <a:rPr lang="en-US" altLang="zh-CN" sz="2000">
                          <a:latin typeface="Times New Roman" panose="02020603050405020304"/>
                          <a:ea typeface="楷体" panose="02010609060101010101" charset="-122"/>
                        </a:rPr>
                        <a:t>11</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Altingia multinervis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Saxifragales</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Altingiaceae</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Altingia</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000">
                          <a:latin typeface="Times New Roman" panose="02020603050405020304"/>
                          <a:ea typeface="楷体" panose="02010609060101010101" charset="-122"/>
                        </a:rPr>
                        <a:t>CR</a:t>
                      </a:r>
                      <a:endParaRPr lang="en-US" altLang="zh-CN" sz="2000">
                        <a:latin typeface="Times New Roman" panose="02020603050405020304"/>
                        <a:ea typeface="楷体" panose="02010609060101010101" charset="-122"/>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26085" y="379730"/>
            <a:ext cx="12150725" cy="1019810"/>
          </a:xfrm>
          <a:prstGeom prst="rect">
            <a:avLst/>
          </a:prstGeom>
          <a:noFill/>
        </p:spPr>
        <p:txBody>
          <a:bodyPr wrap="square" rtlCol="0" anchor="t">
            <a:noAutofit/>
          </a:bodyPr>
          <a:p>
            <a:r>
              <a:rPr lang="en-US" altLang="zh-CN" sz="2400">
                <a:latin typeface="Times New Roman" panose="02020603050405020304" pitchFamily="18" charset="0"/>
                <a:cs typeface="Times New Roman" panose="02020603050405020304" pitchFamily="18" charset="0"/>
              </a:rPr>
              <a:t>Table 2: Information of selected </a:t>
            </a:r>
            <a:r>
              <a:rPr lang="en-US" altLang="zh-CN" sz="2400" b="1">
                <a:latin typeface="Times New Roman" panose="02020603050405020304" pitchFamily="18" charset="0"/>
                <a:cs typeface="Times New Roman" panose="02020603050405020304" pitchFamily="18" charset="0"/>
              </a:rPr>
              <a:t>endangered species</a:t>
            </a:r>
            <a:r>
              <a:rPr lang="en-US" altLang="zh-CN" sz="2400">
                <a:latin typeface="Times New Roman" panose="02020603050405020304" pitchFamily="18" charset="0"/>
                <a:cs typeface="Times New Roman" panose="02020603050405020304" pitchFamily="18" charset="0"/>
              </a:rPr>
              <a:t> in the Miaoling mountainous area.</a:t>
            </a:r>
            <a:endParaRPr lang="en-US" altLang="zh-CN"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4315" y="146050"/>
            <a:ext cx="10865485" cy="953135"/>
          </a:xfrm>
          <a:prstGeom prst="rect">
            <a:avLst/>
          </a:prstGeom>
        </p:spPr>
        <p:txBody>
          <a:bodyPr wrap="square">
            <a:spAutoFit/>
          </a:bodyPr>
          <a:p>
            <a:pPr marL="0" indent="0" algn="just" defTabSz="266700">
              <a:lnSpc>
                <a:spcPct val="200000"/>
              </a:lnSpc>
              <a:spcBef>
                <a:spcPct val="0"/>
              </a:spcBef>
              <a:spcAft>
                <a:spcPct val="0"/>
              </a:spcAft>
            </a:pPr>
            <a:r>
              <a:rPr lang="en-US" altLang="zh-CN" sz="2800" b="1">
                <a:solidFill>
                  <a:srgbClr val="1C5693"/>
                </a:solidFill>
                <a:latin typeface="Times New Roman" panose="02020603050405020304"/>
                <a:ea typeface="楷体" panose="02010609060101010101" charset="-122"/>
              </a:rPr>
              <a:t>2. Identification of priority areas for protection patterns</a:t>
            </a:r>
            <a:endParaRPr lang="en-US" altLang="zh-CN" sz="2800" b="1">
              <a:solidFill>
                <a:srgbClr val="1C5693"/>
              </a:solidFill>
              <a:latin typeface="Times New Roman" panose="02020603050405020304"/>
              <a:ea typeface="楷体" panose="02010609060101010101" charset="-122"/>
            </a:endParaRPr>
          </a:p>
        </p:txBody>
      </p:sp>
      <p:sp>
        <p:nvSpPr>
          <p:cNvPr id="6" name="文本框 5"/>
          <p:cNvSpPr txBox="1"/>
          <p:nvPr/>
        </p:nvSpPr>
        <p:spPr>
          <a:xfrm>
            <a:off x="487680" y="1099185"/>
            <a:ext cx="10594975" cy="829945"/>
          </a:xfrm>
          <a:prstGeom prst="rect">
            <a:avLst/>
          </a:prstGeom>
        </p:spPr>
        <p:txBody>
          <a:bodyPr wrap="square">
            <a:spAutoFit/>
          </a:bodyPr>
          <a:p>
            <a:pPr marL="0" indent="0" algn="just" defTabSz="266700">
              <a:spcBef>
                <a:spcPct val="0"/>
              </a:spcBef>
              <a:spcAft>
                <a:spcPct val="0"/>
              </a:spcAft>
              <a:tabLst>
                <a:tab pos="2059305" algn="l"/>
              </a:tabLst>
            </a:pPr>
            <a:r>
              <a:rPr lang="en-US" altLang="zh-CN" sz="2400">
                <a:latin typeface="Times New Roman" panose="02020603050405020304"/>
                <a:ea typeface="楷体" panose="02010609060101010101" charset="-122"/>
              </a:rPr>
              <a:t>Next, the Zonation model identified priority conservation zones , focusing on the top 15% of the region. </a:t>
            </a:r>
            <a:endParaRPr lang="en-US" altLang="zh-CN" sz="2400">
              <a:latin typeface="Times New Roman" panose="02020603050405020304"/>
              <a:ea typeface="楷体" panose="02010609060101010101" charset="-122"/>
            </a:endParaRPr>
          </a:p>
        </p:txBody>
      </p:sp>
      <p:pic>
        <p:nvPicPr>
          <p:cNvPr id="2" name="图片 4" descr="Fig.2"/>
          <p:cNvPicPr>
            <a:picLocks noChangeAspect="1"/>
          </p:cNvPicPr>
          <p:nvPr/>
        </p:nvPicPr>
        <p:blipFill>
          <a:blip r:embed="rId1"/>
          <a:srcRect t="49589" r="-480" b="27688"/>
          <a:stretch>
            <a:fillRect/>
          </a:stretch>
        </p:blipFill>
        <p:spPr>
          <a:xfrm>
            <a:off x="234315" y="2224405"/>
            <a:ext cx="11736070" cy="28765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27660" y="80010"/>
            <a:ext cx="10865485" cy="829945"/>
          </a:xfrm>
          <a:prstGeom prst="rect">
            <a:avLst/>
          </a:prstGeom>
        </p:spPr>
        <p:txBody>
          <a:bodyPr wrap="square">
            <a:spAutoFit/>
          </a:bodyPr>
          <a:p>
            <a:pPr lvl="0" algn="just" defTabSz="266700">
              <a:lnSpc>
                <a:spcPct val="200000"/>
              </a:lnSpc>
              <a:buClrTx/>
              <a:buSzTx/>
              <a:buFontTx/>
            </a:pPr>
            <a:r>
              <a:rPr lang="en-US" altLang="zh-CN" sz="2800" b="1">
                <a:solidFill>
                  <a:srgbClr val="1C5693"/>
                </a:solidFill>
                <a:latin typeface="Times New Roman" panose="02020603050405020304"/>
                <a:ea typeface="楷体" panose="02010609060101010101" charset="-122"/>
                <a:sym typeface="+mn-ea"/>
              </a:rPr>
              <a:t>3. Identification of priority areas for protection patterns</a:t>
            </a:r>
            <a:endParaRPr lang="en-US" altLang="zh-CN" sz="2800" b="1">
              <a:solidFill>
                <a:srgbClr val="1C5693"/>
              </a:solidFill>
              <a:latin typeface="Times New Roman" panose="02020603050405020304"/>
              <a:ea typeface="楷体" panose="02010609060101010101" charset="-122"/>
              <a:sym typeface="+mn-ea"/>
            </a:endParaRPr>
          </a:p>
        </p:txBody>
      </p:sp>
      <p:pic>
        <p:nvPicPr>
          <p:cNvPr id="5" name="图片 5" descr="Fig.3"/>
          <p:cNvPicPr>
            <a:picLocks noChangeAspect="1"/>
          </p:cNvPicPr>
          <p:nvPr/>
        </p:nvPicPr>
        <p:blipFill>
          <a:blip r:embed="rId1"/>
          <a:stretch>
            <a:fillRect/>
          </a:stretch>
        </p:blipFill>
        <p:spPr>
          <a:xfrm>
            <a:off x="327660" y="2118360"/>
            <a:ext cx="11284585" cy="4199255"/>
          </a:xfrm>
          <a:prstGeom prst="rect">
            <a:avLst/>
          </a:prstGeom>
        </p:spPr>
      </p:pic>
      <p:sp>
        <p:nvSpPr>
          <p:cNvPr id="6" name="文本框 5"/>
          <p:cNvSpPr txBox="1"/>
          <p:nvPr/>
        </p:nvSpPr>
        <p:spPr>
          <a:xfrm>
            <a:off x="462915" y="1099185"/>
            <a:ext cx="10594975" cy="829945"/>
          </a:xfrm>
          <a:prstGeom prst="rect">
            <a:avLst/>
          </a:prstGeom>
        </p:spPr>
        <p:txBody>
          <a:bodyPr wrap="square">
            <a:spAutoFit/>
          </a:bodyPr>
          <a:p>
            <a:pPr marL="0" indent="0" algn="just" defTabSz="266700">
              <a:spcBef>
                <a:spcPct val="0"/>
              </a:spcBef>
              <a:spcAft>
                <a:spcPct val="0"/>
              </a:spcAft>
              <a:tabLst>
                <a:tab pos="2059305" algn="l"/>
              </a:tabLst>
            </a:pPr>
            <a:r>
              <a:rPr lang="en-US" altLang="zh-CN" sz="2400">
                <a:latin typeface="Times New Roman" panose="02020603050405020304"/>
                <a:ea typeface="楷体" panose="02010609060101010101" charset="-122"/>
              </a:rPr>
              <a:t>Finally, circuit theory helped design corridors and nodes to connect fragmented hotspots, forming a ‘source-corridor-network’ framework.</a:t>
            </a:r>
            <a:endParaRPr lang="en-US" altLang="zh-CN" sz="2400">
              <a:latin typeface="Times New Roman" panose="02020603050405020304"/>
              <a:ea typeface="楷体" panose="0201060906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37435" y="1889760"/>
            <a:ext cx="917130" cy="903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130037" y="2080158"/>
            <a:ext cx="3931924" cy="521970"/>
          </a:xfrm>
          <a:prstGeom prst="rect">
            <a:avLst/>
          </a:prstGeom>
          <a:noFill/>
        </p:spPr>
        <p:txBody>
          <a:bodyPr wrap="square" rtlCol="0">
            <a:spAutoFit/>
          </a:bodyPr>
          <a:lstStyle/>
          <a:p>
            <a:pPr algn="ctr"/>
            <a:r>
              <a:rPr kumimoji="1" lang="en-US" altLang="zh-CN" sz="2800" b="1" dirty="0">
                <a:solidFill>
                  <a:schemeClr val="bg1"/>
                </a:solidFill>
                <a:latin typeface="Arial" panose="020B0604020202020204" pitchFamily="34" charset="0"/>
                <a:cs typeface="Arial" panose="020B0604020202020204" pitchFamily="34" charset="0"/>
              </a:rPr>
              <a:t>03</a:t>
            </a:r>
            <a:endParaRPr kumimoji="1" lang="zh-CN" altLang="en-US" sz="2800" b="1" dirty="0">
              <a:solidFill>
                <a:schemeClr val="bg1"/>
              </a:solidFill>
              <a:latin typeface="Arial" panose="020B0604020202020204" pitchFamily="34" charset="0"/>
              <a:cs typeface="Arial" panose="020B0604020202020204" pitchFamily="34" charset="0"/>
            </a:endParaRPr>
          </a:p>
        </p:txBody>
      </p:sp>
      <p:sp>
        <p:nvSpPr>
          <p:cNvPr id="6" name="文本框 5"/>
          <p:cNvSpPr txBox="1"/>
          <p:nvPr/>
        </p:nvSpPr>
        <p:spPr>
          <a:xfrm>
            <a:off x="2112165" y="3374284"/>
            <a:ext cx="7967671" cy="768350"/>
          </a:xfrm>
          <a:prstGeom prst="rect">
            <a:avLst/>
          </a:prstGeom>
          <a:noFill/>
        </p:spPr>
        <p:txBody>
          <a:bodyPr wrap="square" rtlCol="0">
            <a:spAutoFit/>
          </a:bodyPr>
          <a:lstStyle/>
          <a:p>
            <a:pPr algn="ctr"/>
            <a:r>
              <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Results</a:t>
            </a:r>
            <a:endPar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7" name="矩形 6"/>
          <p:cNvSpPr/>
          <p:nvPr/>
        </p:nvSpPr>
        <p:spPr>
          <a:xfrm>
            <a:off x="0" y="6370320"/>
            <a:ext cx="12192000" cy="48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8" name="灯片编号占位符 2"/>
          <p:cNvSpPr>
            <a:spLocks noGrp="1"/>
          </p:cNvSpPr>
          <p:nvPr>
            <p:ph type="sldNum" sz="quarter" idx="12"/>
          </p:nvPr>
        </p:nvSpPr>
        <p:spPr>
          <a:xfrm>
            <a:off x="11576529" y="6405093"/>
            <a:ext cx="615471" cy="365125"/>
          </a:xfrm>
        </p:spPr>
        <p:txBody>
          <a:bodyPr/>
          <a:lstStyle/>
          <a:p>
            <a:pPr algn="ctr"/>
            <a:fld id="{088D6D6D-68E4-4840-9278-1F52F3857609}" type="slidenum">
              <a:rPr kumimoji="1" lang="zh-CN" altLang="en-US" sz="1800" smtClean="0">
                <a:solidFill>
                  <a:schemeClr val="bg1"/>
                </a:solidFill>
                <a:latin typeface="Arial" panose="020B0604020202020204" pitchFamily="34" charset="0"/>
                <a:cs typeface="Arial" panose="020B0604020202020204" pitchFamily="34" charset="0"/>
              </a:rPr>
            </a:fld>
            <a:endParaRPr kumimoji="1" lang="zh-CN" alt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1440" y="1772920"/>
            <a:ext cx="5925185" cy="4965700"/>
          </a:xfrm>
          <a:prstGeom prst="rect">
            <a:avLst/>
          </a:prstGeom>
        </p:spPr>
      </p:pic>
      <p:sp>
        <p:nvSpPr>
          <p:cNvPr id="3" name="文本框 2"/>
          <p:cNvSpPr txBox="1"/>
          <p:nvPr/>
        </p:nvSpPr>
        <p:spPr>
          <a:xfrm>
            <a:off x="175895" y="233680"/>
            <a:ext cx="11043920" cy="768350"/>
          </a:xfrm>
          <a:prstGeom prst="rect">
            <a:avLst/>
          </a:prstGeom>
        </p:spPr>
        <p:txBody>
          <a:bodyPr wrap="square">
            <a:spAutoFit/>
          </a:bodyPr>
          <a:p>
            <a:pPr marL="342900" indent="-342900" algn="l" defTabSz="266700">
              <a:lnSpc>
                <a:spcPct val="100000"/>
              </a:lnSpc>
              <a:spcBef>
                <a:spcPct val="0"/>
              </a:spcBef>
              <a:spcAft>
                <a:spcPct val="0"/>
              </a:spcAft>
              <a:buFont typeface="Wingdings" panose="05000000000000000000" charset="0"/>
              <a:buChar char="n"/>
            </a:pPr>
            <a:r>
              <a:rPr lang="en-US" altLang="zh-CN" sz="2400" b="1" i="1">
                <a:latin typeface="Times New Roman" panose="02020603050405020304"/>
                <a:ea typeface="楷体" panose="02010609060101010101" charset="-122"/>
              </a:rPr>
              <a:t>Results</a:t>
            </a:r>
            <a:endParaRPr lang="en-US" altLang="zh-CN" sz="2400" b="1" i="1">
              <a:latin typeface="Times New Roman" panose="02020603050405020304"/>
              <a:ea typeface="楷体" panose="02010609060101010101" charset="-122"/>
            </a:endParaRPr>
          </a:p>
          <a:p>
            <a:pPr marL="0" indent="0" algn="l" defTabSz="266700">
              <a:lnSpc>
                <a:spcPct val="100000"/>
              </a:lnSpc>
              <a:spcBef>
                <a:spcPct val="0"/>
              </a:spcBef>
              <a:spcAft>
                <a:spcPct val="0"/>
              </a:spcAft>
            </a:pPr>
            <a:r>
              <a:rPr lang="en-US" altLang="zh-CN" sz="2000" b="1" i="1">
                <a:latin typeface="Times New Roman" panose="02020603050405020304"/>
                <a:ea typeface="楷体" panose="02010609060101010101" charset="-122"/>
              </a:rPr>
              <a:t>1. Spatial analysis of bio-cultural diversity factors in Miaoling mountainous region</a:t>
            </a:r>
            <a:endParaRPr lang="en-US" altLang="zh-CN" sz="2000" b="1" i="1">
              <a:latin typeface="Times New Roman" panose="02020603050405020304"/>
              <a:ea typeface="楷体" panose="02010609060101010101" charset="-122"/>
            </a:endParaRPr>
          </a:p>
        </p:txBody>
      </p:sp>
      <p:pic>
        <p:nvPicPr>
          <p:cNvPr id="15"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605" y="3556635"/>
            <a:ext cx="5732145" cy="3181985"/>
          </a:xfrm>
          <a:prstGeom prst="rect">
            <a:avLst/>
          </a:prstGeom>
        </p:spPr>
      </p:pic>
      <p:sp>
        <p:nvSpPr>
          <p:cNvPr id="4" name="文本框 3"/>
          <p:cNvSpPr txBox="1"/>
          <p:nvPr/>
        </p:nvSpPr>
        <p:spPr>
          <a:xfrm>
            <a:off x="6110605" y="1001395"/>
            <a:ext cx="5953760" cy="2555240"/>
          </a:xfrm>
          <a:prstGeom prst="rect">
            <a:avLst/>
          </a:prstGeom>
          <a:solidFill>
            <a:schemeClr val="bg1">
              <a:lumMod val="95000"/>
            </a:schemeClr>
          </a:solidFill>
          <a:ln w="12700">
            <a:solidFill>
              <a:srgbClr val="080A5E"/>
            </a:solidFill>
          </a:ln>
        </p:spPr>
        <p:txBody>
          <a:bodyPr wrap="square" rtlCol="0" anchor="t">
            <a:noAutofit/>
          </a:bodyPr>
          <a:p>
            <a:pPr lvl="0" algn="just">
              <a:buClrTx/>
              <a:buSzTx/>
              <a:buFontTx/>
            </a:pPr>
            <a:r>
              <a:rPr lang="en-US" altLang="zh-CN" sz="2000">
                <a:latin typeface="Times New Roman" panose="02020603050405020304" pitchFamily="18" charset="0"/>
                <a:cs typeface="Times New Roman" panose="02020603050405020304" pitchFamily="18" charset="0"/>
                <a:sym typeface="+mn-ea"/>
              </a:rPr>
              <a:t>Results show that central and western Miaoling—especially the Beipan River basin—host high biodiversity, supported by intact karst habitats and key species.</a:t>
            </a:r>
            <a:endParaRPr lang="en-US" altLang="zh-CN" sz="2000">
              <a:latin typeface="Times New Roman" panose="02020603050405020304" pitchFamily="18" charset="0"/>
              <a:cs typeface="Times New Roman" panose="02020603050405020304" pitchFamily="18" charset="0"/>
              <a:sym typeface="+mn-ea"/>
            </a:endParaRPr>
          </a:p>
          <a:p>
            <a:pPr lvl="0" algn="just">
              <a:buClrTx/>
              <a:buSzTx/>
              <a:buFontTx/>
            </a:pPr>
            <a:r>
              <a:rPr lang="en-US" altLang="zh-CN" sz="2000">
                <a:latin typeface="Times New Roman" panose="02020603050405020304" pitchFamily="18" charset="0"/>
                <a:cs typeface="Times New Roman" panose="02020603050405020304" pitchFamily="18" charset="0"/>
                <a:sym typeface="+mn-ea"/>
              </a:rPr>
              <a:t>Traditional villages, mainly of Miao, Dong, and Bouyei ethnic groups, cluster at 600–800 meters elevation with gentle slopes, closely aligned with favorable karst conditions.</a:t>
            </a:r>
            <a:endParaRPr lang="en-US" altLang="zh-CN" sz="20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83260" y="453390"/>
            <a:ext cx="10455275" cy="1017905"/>
          </a:xfrm>
          <a:prstGeom prst="rect">
            <a:avLst/>
          </a:prstGeom>
          <a:noFill/>
        </p:spPr>
        <p:txBody>
          <a:bodyPr wrap="square" rtlCol="0" anchor="t">
            <a:noAutofit/>
          </a:bodyPr>
          <a:p>
            <a:pPr lvl="0" algn="just">
              <a:buClrTx/>
              <a:buSzTx/>
              <a:buFontTx/>
            </a:pPr>
            <a:r>
              <a:rPr lang="en-US" altLang="zh-CN" sz="2400">
                <a:latin typeface="Times New Roman" panose="02020603050405020304" pitchFamily="18" charset="0"/>
                <a:cs typeface="Times New Roman" panose="02020603050405020304" pitchFamily="18" charset="0"/>
                <a:sym typeface="+mn-ea"/>
              </a:rPr>
              <a:t>Despite these overlaps, nearly half of the region exhibits limited coordination between biological and cultural diversity, with an average coupling coordination degree of 0.611.</a:t>
            </a:r>
            <a:endParaRPr lang="en-US" altLang="zh-CN" sz="2400">
              <a:latin typeface="Times New Roman" panose="02020603050405020304" pitchFamily="18" charset="0"/>
              <a:cs typeface="Times New Roman" panose="02020603050405020304" pitchFamily="18" charset="0"/>
              <a:sym typeface="+mn-ea"/>
            </a:endParaRPr>
          </a:p>
        </p:txBody>
      </p:sp>
      <p:pic>
        <p:nvPicPr>
          <p:cNvPr id="3" name="图片 3" descr="Fig.6"/>
          <p:cNvPicPr>
            <a:picLocks noChangeAspect="1"/>
          </p:cNvPicPr>
          <p:nvPr/>
        </p:nvPicPr>
        <p:blipFill>
          <a:blip r:embed="rId1"/>
          <a:stretch>
            <a:fillRect/>
          </a:stretch>
        </p:blipFill>
        <p:spPr>
          <a:xfrm>
            <a:off x="1014730" y="1796415"/>
            <a:ext cx="9965690" cy="49072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8"/>
          <p:cNvPicPr>
            <a:picLocks noChangeAspect="1"/>
          </p:cNvPicPr>
          <p:nvPr/>
        </p:nvPicPr>
        <p:blipFill>
          <a:blip r:embed="rId1" cstate="print">
            <a:extLst>
              <a:ext uri="{28A0092B-C50C-407E-A947-70E740481C1C}">
                <a14:useLocalDpi xmlns:a14="http://schemas.microsoft.com/office/drawing/2010/main" val="0"/>
              </a:ext>
            </a:extLst>
          </a:blip>
          <a:srcRect l="2364" t="5020" r="2503" b="2682"/>
          <a:stretch>
            <a:fillRect/>
          </a:stretch>
        </p:blipFill>
        <p:spPr>
          <a:xfrm>
            <a:off x="201295" y="2774315"/>
            <a:ext cx="5723890" cy="4083050"/>
          </a:xfrm>
          <a:prstGeom prst="rect">
            <a:avLst/>
          </a:prstGeom>
        </p:spPr>
      </p:pic>
      <p:pic>
        <p:nvPicPr>
          <p:cNvPr id="4" name="图片 3"/>
          <p:cNvPicPr>
            <a:picLocks noChangeAspect="1"/>
          </p:cNvPicPr>
          <p:nvPr/>
        </p:nvPicPr>
        <p:blipFill>
          <a:blip r:embed="rId2"/>
          <a:srcRect r="50346" b="529"/>
          <a:stretch>
            <a:fillRect/>
          </a:stretch>
        </p:blipFill>
        <p:spPr>
          <a:xfrm>
            <a:off x="6814820" y="206375"/>
            <a:ext cx="4862830" cy="3630930"/>
          </a:xfrm>
          <a:prstGeom prst="rect">
            <a:avLst/>
          </a:prstGeom>
        </p:spPr>
      </p:pic>
      <p:pic>
        <p:nvPicPr>
          <p:cNvPr id="2" name="图片 1"/>
          <p:cNvPicPr>
            <a:picLocks noChangeAspect="1"/>
          </p:cNvPicPr>
          <p:nvPr/>
        </p:nvPicPr>
        <p:blipFill>
          <a:blip r:embed="rId2"/>
          <a:srcRect l="46312" t="-2132"/>
          <a:stretch>
            <a:fillRect/>
          </a:stretch>
        </p:blipFill>
        <p:spPr>
          <a:xfrm>
            <a:off x="6828155" y="3641090"/>
            <a:ext cx="4537075" cy="3216910"/>
          </a:xfrm>
          <a:prstGeom prst="rect">
            <a:avLst/>
          </a:prstGeom>
        </p:spPr>
      </p:pic>
      <p:sp>
        <p:nvSpPr>
          <p:cNvPr id="3" name="文本框 2"/>
          <p:cNvSpPr txBox="1"/>
          <p:nvPr/>
        </p:nvSpPr>
        <p:spPr>
          <a:xfrm>
            <a:off x="201295" y="431165"/>
            <a:ext cx="6871970" cy="829945"/>
          </a:xfrm>
          <a:prstGeom prst="rect">
            <a:avLst/>
          </a:prstGeom>
        </p:spPr>
        <p:txBody>
          <a:bodyPr wrap="square" rtlCol="0" anchor="t">
            <a:spAutoFit/>
          </a:bodyPr>
          <a:p>
            <a:pPr lvl="0" algn="l" defTabSz="266700">
              <a:buClrTx/>
              <a:buSzTx/>
              <a:buFont typeface="Wingdings" panose="05000000000000000000" charset="0"/>
            </a:pPr>
            <a:r>
              <a:rPr lang="en-US" altLang="zh-CN" sz="2400" b="1" i="1">
                <a:latin typeface="Times New Roman" panose="02020603050405020304"/>
                <a:ea typeface="楷体" panose="02010609060101010101" charset="-122"/>
                <a:sym typeface="+mn-ea"/>
              </a:rPr>
              <a:t>2. Identification of priority areas for bio-cultural diversity conservation</a:t>
            </a:r>
            <a:endParaRPr lang="en-US" altLang="zh-CN" sz="2400" b="1" i="1">
              <a:latin typeface="Times New Roman" panose="02020603050405020304"/>
              <a:ea typeface="楷体" panose="02010609060101010101" charset="-122"/>
              <a:sym typeface="+mn-ea"/>
            </a:endParaRPr>
          </a:p>
        </p:txBody>
      </p:sp>
      <p:sp>
        <p:nvSpPr>
          <p:cNvPr id="5" name="文本框 4"/>
          <p:cNvSpPr txBox="1"/>
          <p:nvPr/>
        </p:nvSpPr>
        <p:spPr>
          <a:xfrm>
            <a:off x="201295" y="1205865"/>
            <a:ext cx="6096000" cy="1568450"/>
          </a:xfrm>
          <a:prstGeom prst="rect">
            <a:avLst/>
          </a:prstGeom>
          <a:noFill/>
        </p:spPr>
        <p:txBody>
          <a:bodyPr wrap="square" rtlCol="0" anchor="t">
            <a:spAutoFit/>
          </a:bodyPr>
          <a:p>
            <a:pPr lvl="0" algn="just">
              <a:buClrTx/>
              <a:buSzTx/>
              <a:buFontTx/>
            </a:pPr>
            <a:r>
              <a:rPr lang="en-US" altLang="zh-CN" sz="2400">
                <a:latin typeface="Times New Roman" panose="02020603050405020304" pitchFamily="18" charset="0"/>
                <a:cs typeface="Times New Roman" panose="02020603050405020304" pitchFamily="18" charset="0"/>
                <a:sym typeface="+mn-ea"/>
              </a:rPr>
              <a:t>Priority conservation zones, covering 2,286.76 km</a:t>
            </a:r>
            <a:r>
              <a:rPr lang="en-US" altLang="en-US" sz="2400">
                <a:latin typeface="Times New Roman" panose="02020603050405020304" pitchFamily="18" charset="0"/>
                <a:cs typeface="Times New Roman" panose="02020603050405020304" pitchFamily="18" charset="0"/>
                <a:sym typeface="+mn-ea"/>
              </a:rPr>
              <a:t>²</a:t>
            </a:r>
            <a:r>
              <a:rPr lang="en-US" altLang="zh-CN" sz="2400">
                <a:latin typeface="Times New Roman" panose="02020603050405020304" pitchFamily="18" charset="0"/>
                <a:cs typeface="Times New Roman" panose="02020603050405020304" pitchFamily="18" charset="0"/>
                <a:sym typeface="+mn-ea"/>
              </a:rPr>
              <a:t>, are primarily located in small watersheds and agroforestry systems, revealing a fragmented spatial distribution.</a:t>
            </a: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67525"/>
            <a:ext cx="12192000" cy="871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842010" y="2787015"/>
            <a:ext cx="5837555" cy="583565"/>
          </a:xfrm>
          <a:prstGeom prst="rect">
            <a:avLst/>
          </a:prstGeom>
          <a:noFill/>
        </p:spPr>
        <p:txBody>
          <a:bodyPr wrap="square" rtlCol="0">
            <a:spAutoFit/>
          </a:bodyPr>
          <a:lstStyle/>
          <a:p>
            <a:r>
              <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rPr>
              <a:t>2. Study area and methods</a:t>
            </a:r>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842010" y="1902460"/>
            <a:ext cx="5837555" cy="583565"/>
          </a:xfrm>
          <a:prstGeom prst="rect">
            <a:avLst/>
          </a:prstGeom>
          <a:noFill/>
        </p:spPr>
        <p:txBody>
          <a:bodyPr wrap="square" rtlCol="0">
            <a:spAutoFit/>
          </a:bodyPr>
          <a:lstStyle/>
          <a:p>
            <a:r>
              <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rPr>
              <a:t>1. </a:t>
            </a:r>
            <a:r>
              <a:rPr kumimoji="1" lang="en-GB"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rPr>
              <a:t>Introduction</a:t>
            </a:r>
            <a:endParaRPr kumimoji="1" lang="en-GB"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文本框 6"/>
          <p:cNvSpPr txBox="1"/>
          <p:nvPr/>
        </p:nvSpPr>
        <p:spPr>
          <a:xfrm>
            <a:off x="842010" y="3681730"/>
            <a:ext cx="5837555" cy="1076325"/>
          </a:xfrm>
          <a:prstGeom prst="rect">
            <a:avLst/>
          </a:prstGeom>
          <a:noFill/>
        </p:spPr>
        <p:txBody>
          <a:bodyPr wrap="square" rtlCol="0">
            <a:spAutoFit/>
          </a:bodyPr>
          <a:lstStyle/>
          <a:p>
            <a:r>
              <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rPr>
              <a:t>3. Results</a:t>
            </a:r>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a:p>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842061" y="749439"/>
            <a:ext cx="4994859" cy="707886"/>
          </a:xfrm>
          <a:prstGeom prst="rect">
            <a:avLst/>
          </a:prstGeom>
          <a:noFill/>
        </p:spPr>
        <p:txBody>
          <a:bodyPr wrap="square" rtlCol="0">
            <a:spAutoFit/>
          </a:bodyPr>
          <a:lstStyle/>
          <a:p>
            <a:r>
              <a:rPr kumimoji="1" lang="en-US" altLang="zh-CN" sz="4000" b="1" dirty="0">
                <a:solidFill>
                  <a:schemeClr val="bg1"/>
                </a:solidFill>
                <a:latin typeface="Arial" panose="020B0604020202020204" pitchFamily="34" charset="0"/>
                <a:cs typeface="Arial" panose="020B0604020202020204" pitchFamily="34" charset="0"/>
              </a:rPr>
              <a:t>CONTENTS</a:t>
            </a:r>
            <a:endParaRPr kumimoji="1" lang="zh-CN" altLang="en-US" sz="4000" b="1" dirty="0">
              <a:solidFill>
                <a:schemeClr val="bg1"/>
              </a:solidFill>
              <a:latin typeface="Arial" panose="020B0604020202020204" pitchFamily="34" charset="0"/>
              <a:cs typeface="Arial" panose="020B0604020202020204" pitchFamily="34" charset="0"/>
            </a:endParaRPr>
          </a:p>
        </p:txBody>
      </p:sp>
      <p:sp>
        <p:nvSpPr>
          <p:cNvPr id="13" name="灯片编号占位符 2"/>
          <p:cNvSpPr>
            <a:spLocks noGrp="1"/>
          </p:cNvSpPr>
          <p:nvPr>
            <p:ph type="sldNum" sz="quarter" idx="12"/>
          </p:nvPr>
        </p:nvSpPr>
        <p:spPr>
          <a:xfrm>
            <a:off x="11576529" y="6405093"/>
            <a:ext cx="615471" cy="365125"/>
          </a:xfrm>
        </p:spPr>
        <p:txBody>
          <a:bodyPr/>
          <a:lstStyle/>
          <a:p>
            <a:pPr algn="ctr"/>
            <a:fld id="{088D6D6D-68E4-4840-9278-1F52F3857609}" type="slidenum">
              <a:rPr kumimoji="1" lang="zh-CN" altLang="en-US" sz="1800" smtClean="0">
                <a:solidFill>
                  <a:schemeClr val="accent1"/>
                </a:solidFill>
                <a:latin typeface="Arial" panose="020B0604020202020204" pitchFamily="34" charset="0"/>
                <a:cs typeface="Arial" panose="020B0604020202020204" pitchFamily="34" charset="0"/>
              </a:rPr>
            </a:fld>
            <a:endParaRPr kumimoji="1" lang="zh-CN" altLang="en-US" sz="1800" dirty="0">
              <a:solidFill>
                <a:schemeClr val="accent1"/>
              </a:solidFill>
              <a:latin typeface="Arial" panose="020B0604020202020204" pitchFamily="34" charset="0"/>
              <a:cs typeface="Arial" panose="020B0604020202020204" pitchFamily="34" charset="0"/>
            </a:endParaRPr>
          </a:p>
        </p:txBody>
      </p:sp>
      <p:sp>
        <p:nvSpPr>
          <p:cNvPr id="2" name="文本框 1"/>
          <p:cNvSpPr txBox="1"/>
          <p:nvPr/>
        </p:nvSpPr>
        <p:spPr>
          <a:xfrm>
            <a:off x="842010" y="4620260"/>
            <a:ext cx="7088505" cy="1568450"/>
          </a:xfrm>
          <a:prstGeom prst="rect">
            <a:avLst/>
          </a:prstGeom>
          <a:noFill/>
        </p:spPr>
        <p:txBody>
          <a:bodyPr wrap="square" rtlCol="0" anchor="t">
            <a:spAutoFit/>
          </a:bodyPr>
          <a:lstStyle/>
          <a:p>
            <a:pPr lvl="0" algn="l">
              <a:buClrTx/>
              <a:buSzTx/>
              <a:buFontTx/>
            </a:pPr>
            <a:r>
              <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ea"/>
              </a:rPr>
              <a:t>4. Conclusion</a:t>
            </a:r>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ea"/>
            </a:endParaRPr>
          </a:p>
          <a:p>
            <a:pPr lvl="0" algn="l">
              <a:buClrTx/>
              <a:buSzTx/>
              <a:buFontTx/>
            </a:pPr>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ea"/>
            </a:endParaRPr>
          </a:p>
          <a:p>
            <a:pPr lvl="0" algn="l">
              <a:buClrTx/>
              <a:buSzTx/>
              <a:buFontTx/>
            </a:pPr>
            <a:endParaRPr kumimoji="1" lang="en-US" altLang="zh-CN" sz="3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58205" y="208915"/>
            <a:ext cx="6077585" cy="6649085"/>
          </a:xfrm>
          <a:prstGeom prst="rect">
            <a:avLst/>
          </a:prstGeom>
        </p:spPr>
      </p:pic>
      <p:sp>
        <p:nvSpPr>
          <p:cNvPr id="3" name="文本框 2"/>
          <p:cNvSpPr txBox="1"/>
          <p:nvPr/>
        </p:nvSpPr>
        <p:spPr>
          <a:xfrm>
            <a:off x="290195" y="465455"/>
            <a:ext cx="5667375" cy="1198880"/>
          </a:xfrm>
          <a:prstGeom prst="rect">
            <a:avLst/>
          </a:prstGeom>
        </p:spPr>
        <p:txBody>
          <a:bodyPr wrap="square" rtlCol="0" anchor="t">
            <a:spAutoFit/>
          </a:bodyPr>
          <a:p>
            <a:pPr lvl="0" algn="l" defTabSz="266700">
              <a:buClrTx/>
              <a:buSzTx/>
              <a:buFont typeface="Wingdings" panose="05000000000000000000" charset="0"/>
            </a:pPr>
            <a:r>
              <a:rPr lang="en-US" altLang="zh-CN" sz="2400" b="1" i="1">
                <a:latin typeface="Times New Roman" panose="02020603050405020304"/>
                <a:ea typeface="楷体" panose="02010609060101010101" charset="-122"/>
                <a:sym typeface="+mn-ea"/>
              </a:rPr>
              <a:t>3.3 Construction of biodiversity conservation network in Miaoling mountain area</a:t>
            </a:r>
            <a:endParaRPr lang="en-US" altLang="zh-CN" sz="2400" b="1" i="1">
              <a:latin typeface="Times New Roman" panose="02020603050405020304"/>
              <a:ea typeface="楷体" panose="02010609060101010101" charset="-122"/>
              <a:sym typeface="+mn-ea"/>
            </a:endParaRPr>
          </a:p>
        </p:txBody>
      </p:sp>
      <p:sp>
        <p:nvSpPr>
          <p:cNvPr id="4" name="文本框 3"/>
          <p:cNvSpPr txBox="1"/>
          <p:nvPr/>
        </p:nvSpPr>
        <p:spPr>
          <a:xfrm>
            <a:off x="196850" y="1774190"/>
            <a:ext cx="5360035" cy="2676525"/>
          </a:xfrm>
          <a:prstGeom prst="rect">
            <a:avLst/>
          </a:prstGeom>
          <a:noFill/>
        </p:spPr>
        <p:txBody>
          <a:bodyPr wrap="square" rtlCol="0" anchor="t">
            <a:spAutoFit/>
          </a:bodyPr>
          <a:p>
            <a:pPr lvl="0" algn="just">
              <a:buClrTx/>
              <a:buSzTx/>
              <a:buFontTx/>
            </a:pPr>
            <a:r>
              <a:rPr lang="en-US" altLang="zh-CN" sz="2400">
                <a:latin typeface="Times New Roman" panose="02020603050405020304" pitchFamily="18" charset="0"/>
                <a:cs typeface="Times New Roman" panose="02020603050405020304" pitchFamily="18" charset="0"/>
                <a:sym typeface="+mn-ea"/>
              </a:rPr>
              <a:t>To address these challenges, a “source-corridor-network” conservation strategy was proposed, consisting of 29 primary corridors, 76 secondary corridors, and 25 key nodes to enhance connectivity and resilience. </a:t>
            </a:r>
            <a:endParaRPr lang="en-US" altLang="zh-CN" sz="2400">
              <a:latin typeface="Times New Roman" panose="02020603050405020304" pitchFamily="18" charset="0"/>
              <a:cs typeface="Times New Roman" panose="02020603050405020304" pitchFamily="18" charset="0"/>
              <a:sym typeface="+mn-ea"/>
            </a:endParaRPr>
          </a:p>
          <a:p>
            <a:pPr lvl="0" algn="just">
              <a:buClrTx/>
              <a:buSzTx/>
              <a:buFontTx/>
            </a:pP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41935" y="342265"/>
            <a:ext cx="5854065" cy="460375"/>
          </a:xfrm>
          <a:prstGeom prst="rect">
            <a:avLst/>
          </a:prstGeom>
        </p:spPr>
        <p:txBody>
          <a:bodyPr wrap="square" rtlCol="0" anchor="t">
            <a:spAutoFit/>
          </a:bodyPr>
          <a:p>
            <a:pPr marL="457200" lvl="0" indent="-457200" algn="l" defTabSz="266700">
              <a:buClrTx/>
              <a:buSzTx/>
              <a:buFont typeface="Wingdings" panose="05000000000000000000" charset="0"/>
              <a:buChar char="n"/>
            </a:pPr>
            <a:r>
              <a:rPr lang="en-US" altLang="zh-CN" sz="2400" b="1" i="1">
                <a:latin typeface="Times New Roman" panose="02020603050405020304"/>
                <a:ea typeface="楷体" panose="02010609060101010101" charset="-122"/>
                <a:sym typeface="+mn-ea"/>
              </a:rPr>
              <a:t>Management Framework</a:t>
            </a:r>
            <a:endParaRPr lang="en-US" altLang="zh-CN" sz="2400" b="1" i="1">
              <a:latin typeface="Times New Roman" panose="02020603050405020304"/>
              <a:ea typeface="楷体" panose="02010609060101010101" charset="-122"/>
              <a:sym typeface="+mn-ea"/>
            </a:endParaRPr>
          </a:p>
        </p:txBody>
      </p:sp>
      <p:pic>
        <p:nvPicPr>
          <p:cNvPr id="2" name="图片 2" descr="Fig.10"/>
          <p:cNvPicPr>
            <a:picLocks noChangeAspect="1"/>
          </p:cNvPicPr>
          <p:nvPr/>
        </p:nvPicPr>
        <p:blipFill>
          <a:blip r:embed="rId1"/>
          <a:stretch>
            <a:fillRect/>
          </a:stretch>
        </p:blipFill>
        <p:spPr>
          <a:xfrm>
            <a:off x="5244465" y="342265"/>
            <a:ext cx="6947535" cy="6202680"/>
          </a:xfrm>
          <a:prstGeom prst="rect">
            <a:avLst/>
          </a:prstGeom>
        </p:spPr>
      </p:pic>
      <p:sp>
        <p:nvSpPr>
          <p:cNvPr id="3" name="文本框 2"/>
          <p:cNvSpPr txBox="1"/>
          <p:nvPr/>
        </p:nvSpPr>
        <p:spPr>
          <a:xfrm>
            <a:off x="133350" y="1092200"/>
            <a:ext cx="4878070" cy="2676525"/>
          </a:xfrm>
          <a:prstGeom prst="rect">
            <a:avLst/>
          </a:prstGeom>
          <a:noFill/>
        </p:spPr>
        <p:txBody>
          <a:bodyPr wrap="square" rtlCol="0" anchor="t">
            <a:spAutoFit/>
          </a:bodyPr>
          <a:p>
            <a:pPr lvl="0" algn="just">
              <a:buClrTx/>
              <a:buSzTx/>
              <a:buFontTx/>
            </a:pPr>
            <a:r>
              <a:rPr lang="en-US" altLang="zh-CN" sz="2400">
                <a:latin typeface="Times New Roman" panose="02020603050405020304" pitchFamily="18" charset="0"/>
                <a:cs typeface="Times New Roman" panose="02020603050405020304" pitchFamily="18" charset="0"/>
                <a:sym typeface="+mn-ea"/>
              </a:rPr>
              <a:t>Based on the results of the Miaoling Bio-cultural Diversity Conservation Priority Areas and corridor network, the conservation planning area was further generalized into a planning layout of "</a:t>
            </a:r>
            <a:r>
              <a:rPr lang="en-US" altLang="zh-CN" sz="2400" b="1">
                <a:solidFill>
                  <a:srgbClr val="1C5693"/>
                </a:solidFill>
                <a:latin typeface="Times New Roman" panose="02020603050405020304" pitchFamily="18" charset="0"/>
                <a:cs typeface="Times New Roman" panose="02020603050405020304" pitchFamily="18" charset="0"/>
                <a:sym typeface="+mn-ea"/>
              </a:rPr>
              <a:t>one core, two axes, five zones and many nodes</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4" descr="生物文化多样性多方参与机制更改"/>
          <p:cNvPicPr>
            <a:picLocks noChangeAspect="1"/>
          </p:cNvPicPr>
          <p:nvPr/>
        </p:nvPicPr>
        <p:blipFill>
          <a:blip r:embed="rId1"/>
          <a:stretch>
            <a:fillRect/>
          </a:stretch>
        </p:blipFill>
        <p:spPr>
          <a:xfrm>
            <a:off x="654050" y="1560830"/>
            <a:ext cx="10489565" cy="5113655"/>
          </a:xfrm>
          <a:prstGeom prst="rect">
            <a:avLst/>
          </a:prstGeom>
        </p:spPr>
      </p:pic>
      <p:sp>
        <p:nvSpPr>
          <p:cNvPr id="4" name="文本框 3"/>
          <p:cNvSpPr txBox="1"/>
          <p:nvPr/>
        </p:nvSpPr>
        <p:spPr>
          <a:xfrm>
            <a:off x="468630" y="218440"/>
            <a:ext cx="11168380" cy="1568450"/>
          </a:xfrm>
          <a:prstGeom prst="rect">
            <a:avLst/>
          </a:prstGeom>
          <a:noFill/>
        </p:spPr>
        <p:txBody>
          <a:bodyPr wrap="square" rtlCol="0" anchor="t">
            <a:spAutoFit/>
          </a:bodyPr>
          <a:p>
            <a:pPr lvl="0" algn="just">
              <a:buClrTx/>
              <a:buSzTx/>
              <a:buFontTx/>
            </a:pPr>
            <a:r>
              <a:rPr lang="en-US" altLang="zh-CN" sz="2400">
                <a:latin typeface="Times New Roman" panose="02020603050405020304" pitchFamily="18" charset="0"/>
                <a:cs typeface="Times New Roman" panose="02020603050405020304" pitchFamily="18" charset="0"/>
                <a:sym typeface="+mn-ea"/>
              </a:rPr>
              <a:t>Furthermore, we proposed a multi-stakeholder adaptive management framework. This framework emphasizes </a:t>
            </a:r>
            <a:r>
              <a:rPr lang="en-US" altLang="zh-CN" sz="2400" b="1">
                <a:solidFill>
                  <a:srgbClr val="1C5693"/>
                </a:solidFill>
                <a:latin typeface="Times New Roman" panose="02020603050405020304" pitchFamily="18" charset="0"/>
                <a:cs typeface="Times New Roman" panose="02020603050405020304" pitchFamily="18" charset="0"/>
                <a:sym typeface="+mn-ea"/>
              </a:rPr>
              <a:t>policy and financial support, community participation, and collaboration</a:t>
            </a:r>
            <a:r>
              <a:rPr lang="en-US" altLang="zh-CN" sz="2400">
                <a:latin typeface="Times New Roman" panose="02020603050405020304" pitchFamily="18" charset="0"/>
                <a:cs typeface="Times New Roman" panose="02020603050405020304" pitchFamily="18" charset="0"/>
                <a:sym typeface="+mn-ea"/>
              </a:rPr>
              <a:t> to integrate ecological protection with sustainable development.</a:t>
            </a:r>
            <a:endParaRPr lang="en-US" altLang="zh-CN" sz="2400">
              <a:latin typeface="Times New Roman" panose="02020603050405020304" pitchFamily="18" charset="0"/>
              <a:cs typeface="Times New Roman" panose="02020603050405020304" pitchFamily="18" charset="0"/>
              <a:sym typeface="+mn-ea"/>
            </a:endParaRPr>
          </a:p>
          <a:p>
            <a:pPr lvl="0" algn="just">
              <a:buClrTx/>
              <a:buSzTx/>
              <a:buFontTx/>
            </a:pPr>
            <a:endParaRPr lang="en-US" altLang="zh-CN" sz="2400">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37435" y="1889760"/>
            <a:ext cx="917130" cy="903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130037" y="2080158"/>
            <a:ext cx="3931924" cy="521970"/>
          </a:xfrm>
          <a:prstGeom prst="rect">
            <a:avLst/>
          </a:prstGeom>
          <a:noFill/>
        </p:spPr>
        <p:txBody>
          <a:bodyPr wrap="square" rtlCol="0">
            <a:spAutoFit/>
          </a:bodyPr>
          <a:lstStyle/>
          <a:p>
            <a:pPr algn="ctr"/>
            <a:r>
              <a:rPr kumimoji="1" lang="en-US" altLang="zh-CN" sz="2800" b="1" dirty="0">
                <a:solidFill>
                  <a:schemeClr val="bg1"/>
                </a:solidFill>
                <a:latin typeface="Arial" panose="020B0604020202020204" pitchFamily="34" charset="0"/>
                <a:cs typeface="Arial" panose="020B0604020202020204" pitchFamily="34" charset="0"/>
              </a:rPr>
              <a:t>04</a:t>
            </a:r>
            <a:endParaRPr kumimoji="1" lang="zh-CN" altLang="en-US" sz="2800" b="1" dirty="0">
              <a:solidFill>
                <a:schemeClr val="bg1"/>
              </a:solidFill>
              <a:latin typeface="Arial" panose="020B0604020202020204" pitchFamily="34" charset="0"/>
              <a:cs typeface="Arial" panose="020B0604020202020204" pitchFamily="34" charset="0"/>
            </a:endParaRPr>
          </a:p>
        </p:txBody>
      </p:sp>
      <p:sp>
        <p:nvSpPr>
          <p:cNvPr id="6" name="文本框 5"/>
          <p:cNvSpPr txBox="1"/>
          <p:nvPr/>
        </p:nvSpPr>
        <p:spPr>
          <a:xfrm>
            <a:off x="2112165" y="3374284"/>
            <a:ext cx="7967671" cy="1445260"/>
          </a:xfrm>
          <a:prstGeom prst="rect">
            <a:avLst/>
          </a:prstGeom>
          <a:noFill/>
        </p:spPr>
        <p:txBody>
          <a:bodyPr wrap="square" rtlCol="0">
            <a:spAutoFit/>
          </a:bodyPr>
          <a:lstStyle/>
          <a:p>
            <a:pPr algn="ctr"/>
            <a:r>
              <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Conclusion</a:t>
            </a:r>
            <a:endPar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a:p>
            <a:pPr algn="ctr"/>
            <a:endPar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7" name="矩形 6"/>
          <p:cNvSpPr/>
          <p:nvPr/>
        </p:nvSpPr>
        <p:spPr>
          <a:xfrm>
            <a:off x="0" y="6370320"/>
            <a:ext cx="12192000" cy="48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8" name="灯片编号占位符 2"/>
          <p:cNvSpPr>
            <a:spLocks noGrp="1"/>
          </p:cNvSpPr>
          <p:nvPr>
            <p:ph type="sldNum" sz="quarter" idx="12"/>
          </p:nvPr>
        </p:nvSpPr>
        <p:spPr>
          <a:xfrm>
            <a:off x="11576529" y="6405093"/>
            <a:ext cx="615471" cy="365125"/>
          </a:xfrm>
        </p:spPr>
        <p:txBody>
          <a:bodyPr/>
          <a:lstStyle/>
          <a:p>
            <a:pPr algn="ctr"/>
            <a:fld id="{088D6D6D-68E4-4840-9278-1F52F3857609}" type="slidenum">
              <a:rPr kumimoji="1" lang="zh-CN" altLang="en-US" sz="1800" smtClean="0">
                <a:solidFill>
                  <a:schemeClr val="bg1"/>
                </a:solidFill>
                <a:latin typeface="Arial" panose="020B0604020202020204" pitchFamily="34" charset="0"/>
                <a:cs typeface="Arial" panose="020B0604020202020204" pitchFamily="34" charset="0"/>
              </a:rPr>
            </a:fld>
            <a:endParaRPr kumimoji="1" lang="zh-CN" alt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388620" y="3615055"/>
            <a:ext cx="11223625" cy="18008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solidFill>
                <a:schemeClr val="bg1"/>
              </a:solidFill>
            </a:endParaRPr>
          </a:p>
        </p:txBody>
      </p:sp>
      <p:sp>
        <p:nvSpPr>
          <p:cNvPr id="2" name="矩形 1"/>
          <p:cNvSpPr/>
          <p:nvPr/>
        </p:nvSpPr>
        <p:spPr>
          <a:xfrm>
            <a:off x="388620" y="1339850"/>
            <a:ext cx="11220450" cy="18091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p>
        </p:txBody>
      </p:sp>
      <p:sp>
        <p:nvSpPr>
          <p:cNvPr id="4" name="文本框 3"/>
          <p:cNvSpPr txBox="1"/>
          <p:nvPr/>
        </p:nvSpPr>
        <p:spPr>
          <a:xfrm>
            <a:off x="388620" y="1415415"/>
            <a:ext cx="11223625" cy="1814830"/>
          </a:xfrm>
          <a:prstGeom prst="rect">
            <a:avLst/>
          </a:prstGeom>
          <a:noFill/>
        </p:spPr>
        <p:txBody>
          <a:bodyPr wrap="square" rtlCol="0" anchor="t">
            <a:spAutoFit/>
          </a:bodyPr>
          <a:p>
            <a:pPr algn="just"/>
            <a:r>
              <a:rPr lang="en-US" altLang="zh-CN" sz="2800">
                <a:solidFill>
                  <a:schemeClr val="bg1"/>
                </a:solidFill>
                <a:latin typeface="Times New Roman" panose="02020603050405020304" pitchFamily="18" charset="0"/>
                <a:cs typeface="Times New Roman" panose="02020603050405020304" pitchFamily="18" charset="0"/>
              </a:rPr>
              <a:t>1.This study demonstrates that integrating bio-cultural diversity provides a robust pathway for enhancing conservation effectiveness in karst mountain systems, where ecological functions and cultural heritage are deeply intertwined.</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328295" y="3739515"/>
            <a:ext cx="11090275" cy="628015"/>
          </a:xfrm>
          <a:prstGeom prst="rect">
            <a:avLst/>
          </a:prstGeom>
          <a:noFill/>
        </p:spPr>
        <p:txBody>
          <a:bodyPr wrap="square" rtlCol="0" anchor="t">
            <a:noAutofit/>
          </a:bodyPr>
          <a:p>
            <a:pPr algn="just"/>
            <a:r>
              <a:rPr lang="en-US" altLang="zh-CN" sz="2800">
                <a:solidFill>
                  <a:schemeClr val="bg1"/>
                </a:solidFill>
                <a:latin typeface="Times New Roman" panose="02020603050405020304" pitchFamily="18" charset="0"/>
                <a:cs typeface="Times New Roman" panose="02020603050405020304" pitchFamily="18" charset="0"/>
              </a:rPr>
              <a:t>2.Our framework contributes to advancing interdisciplinary conservation approaches, offering spatially explicit strategies that support both landscape resilience and cultural continuity.</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328295" y="654050"/>
            <a:ext cx="11564620" cy="521970"/>
          </a:xfrm>
          <a:prstGeom prst="rect">
            <a:avLst/>
          </a:prstGeom>
        </p:spPr>
        <p:txBody>
          <a:bodyPr wrap="square" rtlCol="0" anchor="t">
            <a:spAutoFit/>
          </a:bodyPr>
          <a:p>
            <a:pPr marL="342900" lvl="0" indent="-342900" algn="l" defTabSz="266700">
              <a:buClrTx/>
              <a:buSzTx/>
              <a:buFont typeface="Wingdings" panose="05000000000000000000" charset="0"/>
              <a:buChar char="n"/>
            </a:pPr>
            <a:r>
              <a:rPr lang="en-US" altLang="zh-CN" sz="2800" b="1" i="1">
                <a:latin typeface="Times New Roman" panose="02020603050405020304"/>
                <a:ea typeface="楷体" panose="02010609060101010101" charset="-122"/>
                <a:sym typeface="+mn-ea"/>
              </a:rPr>
              <a:t>Conclusion</a:t>
            </a:r>
            <a:endParaRPr lang="en-US" altLang="zh-CN" sz="2800" b="1" i="1">
              <a:latin typeface="Times New Roman" panose="02020603050405020304"/>
              <a:ea typeface="楷体" panose="02010609060101010101"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微信图片_20250401103706"/>
          <p:cNvPicPr>
            <a:picLocks noChangeAspect="1"/>
          </p:cNvPicPr>
          <p:nvPr/>
        </p:nvPicPr>
        <p:blipFill>
          <a:blip r:embed="rId1"/>
          <a:srcRect r="-297" b="10388"/>
          <a:stretch>
            <a:fillRect/>
          </a:stretch>
        </p:blipFill>
        <p:spPr>
          <a:xfrm>
            <a:off x="635" y="-83185"/>
            <a:ext cx="12191365" cy="6941185"/>
          </a:xfrm>
          <a:prstGeom prst="rect">
            <a:avLst/>
          </a:prstGeom>
        </p:spPr>
      </p:pic>
      <p:sp>
        <p:nvSpPr>
          <p:cNvPr id="13" name="矩形 12"/>
          <p:cNvSpPr/>
          <p:nvPr/>
        </p:nvSpPr>
        <p:spPr>
          <a:xfrm>
            <a:off x="0" y="1884680"/>
            <a:ext cx="12192000" cy="248094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zh-CN" altLang="en-US">
              <a:solidFill>
                <a:schemeClr val="tx1"/>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1780674" y="2676397"/>
            <a:ext cx="8630652" cy="1198880"/>
          </a:xfrm>
          <a:prstGeom prst="rect">
            <a:avLst/>
          </a:prstGeom>
          <a:noFill/>
        </p:spPr>
        <p:txBody>
          <a:bodyPr wrap="square">
            <a:spAutoFit/>
            <a:scene3d>
              <a:camera prst="orthographicFront"/>
              <a:lightRig rig="threePt" dir="t"/>
            </a:scene3d>
          </a:bodyPr>
          <a:p>
            <a:pPr algn="ctr"/>
            <a:r>
              <a:rPr lang="en-GB" altLang="zh-CN" sz="7200" b="1" dirty="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THANKS</a:t>
            </a:r>
            <a:endParaRPr lang="en-GB" altLang="zh-CN" sz="7200" b="1" dirty="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37435" y="1889760"/>
            <a:ext cx="917130" cy="903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130037" y="2080158"/>
            <a:ext cx="3931924" cy="521970"/>
          </a:xfrm>
          <a:prstGeom prst="rect">
            <a:avLst/>
          </a:prstGeom>
          <a:noFill/>
        </p:spPr>
        <p:txBody>
          <a:bodyPr wrap="square" rtlCol="0">
            <a:spAutoFit/>
          </a:bodyPr>
          <a:lstStyle/>
          <a:p>
            <a:pPr algn="ctr"/>
            <a:r>
              <a:rPr kumimoji="1" lang="en-US" altLang="zh-CN" sz="2800" b="1" dirty="0">
                <a:solidFill>
                  <a:schemeClr val="bg1"/>
                </a:solidFill>
                <a:latin typeface="Arial" panose="020B0604020202020204" pitchFamily="34" charset="0"/>
                <a:cs typeface="Arial" panose="020B0604020202020204" pitchFamily="34" charset="0"/>
              </a:rPr>
              <a:t>01</a:t>
            </a:r>
            <a:endParaRPr kumimoji="1" lang="zh-CN" altLang="en-US" sz="2800" b="1" dirty="0">
              <a:solidFill>
                <a:schemeClr val="bg1"/>
              </a:solidFill>
              <a:latin typeface="Arial" panose="020B0604020202020204" pitchFamily="34" charset="0"/>
              <a:cs typeface="Arial" panose="020B0604020202020204" pitchFamily="34" charset="0"/>
            </a:endParaRPr>
          </a:p>
        </p:txBody>
      </p:sp>
      <p:sp>
        <p:nvSpPr>
          <p:cNvPr id="6" name="文本框 5"/>
          <p:cNvSpPr txBox="1"/>
          <p:nvPr/>
        </p:nvSpPr>
        <p:spPr>
          <a:xfrm>
            <a:off x="2112165" y="3374284"/>
            <a:ext cx="7967671" cy="768350"/>
          </a:xfrm>
          <a:prstGeom prst="rect">
            <a:avLst/>
          </a:prstGeom>
          <a:noFill/>
        </p:spPr>
        <p:txBody>
          <a:bodyPr wrap="square" rtlCol="0">
            <a:spAutoFit/>
          </a:bodyPr>
          <a:lstStyle/>
          <a:p>
            <a:pPr algn="ctr"/>
            <a:r>
              <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Introduction</a:t>
            </a:r>
            <a:endPar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7" name="矩形 6"/>
          <p:cNvSpPr/>
          <p:nvPr/>
        </p:nvSpPr>
        <p:spPr>
          <a:xfrm>
            <a:off x="0" y="6370320"/>
            <a:ext cx="12192000" cy="48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8" name="灯片编号占位符 2"/>
          <p:cNvSpPr>
            <a:spLocks noGrp="1"/>
          </p:cNvSpPr>
          <p:nvPr>
            <p:ph type="sldNum" sz="quarter" idx="12"/>
          </p:nvPr>
        </p:nvSpPr>
        <p:spPr>
          <a:xfrm>
            <a:off x="11576529" y="6405093"/>
            <a:ext cx="615471" cy="365125"/>
          </a:xfrm>
        </p:spPr>
        <p:txBody>
          <a:bodyPr/>
          <a:lstStyle/>
          <a:p>
            <a:pPr algn="ctr"/>
            <a:fld id="{088D6D6D-68E4-4840-9278-1F52F3857609}" type="slidenum">
              <a:rPr kumimoji="1" lang="zh-CN" altLang="en-US" sz="1800" smtClean="0">
                <a:solidFill>
                  <a:schemeClr val="bg1"/>
                </a:solidFill>
                <a:latin typeface="Arial" panose="020B0604020202020204" pitchFamily="34" charset="0"/>
                <a:cs typeface="Arial" panose="020B0604020202020204" pitchFamily="34" charset="0"/>
              </a:rPr>
            </a:fld>
            <a:endParaRPr kumimoji="1" lang="zh-CN" alt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18745" y="687070"/>
            <a:ext cx="11666220" cy="1198880"/>
          </a:xfrm>
          <a:prstGeom prst="rect">
            <a:avLst/>
          </a:prstGeom>
        </p:spPr>
        <p:txBody>
          <a:bodyPr wrap="square" rtlCol="0" anchor="t">
            <a:spAutoFit/>
          </a:bodyPr>
          <a:p>
            <a:pPr algn="just" defTabSz="266700">
              <a:buClrTx/>
              <a:buSzTx/>
              <a:buFontTx/>
            </a:pPr>
            <a:r>
              <a:rPr lang="en-US" altLang="zh-CN" sz="2400">
                <a:latin typeface="Times New Roman" panose="02020603050405020304"/>
                <a:ea typeface="楷体" panose="02010609060101010101" charset="-122"/>
                <a:sym typeface="+mn-ea"/>
              </a:rPr>
              <a:t>Karst landscapes are not only ecological hotspots but also cultural strongholds. However, they face severe pressures—</a:t>
            </a:r>
            <a:r>
              <a:rPr lang="en-US" altLang="zh-CN" sz="2400" b="1">
                <a:solidFill>
                  <a:srgbClr val="1C5693"/>
                </a:solidFill>
                <a:latin typeface="Times New Roman" panose="02020603050405020304"/>
                <a:ea typeface="楷体" panose="02010609060101010101" charset="-122"/>
                <a:sym typeface="+mn-ea"/>
              </a:rPr>
              <a:t>ecological degradation, rocky desertification, and cultural homogenization</a:t>
            </a:r>
            <a:r>
              <a:rPr lang="en-US" altLang="zh-CN" sz="2400">
                <a:latin typeface="Times New Roman" panose="02020603050405020304"/>
                <a:ea typeface="楷体" panose="02010609060101010101" charset="-122"/>
                <a:sym typeface="+mn-ea"/>
              </a:rPr>
              <a:t>.</a:t>
            </a:r>
            <a:endParaRPr lang="en-US" altLang="zh-CN" sz="2400">
              <a:latin typeface="Times New Roman" panose="02020603050405020304"/>
              <a:ea typeface="楷体" panose="02010609060101010101" charset="-122"/>
              <a:sym typeface="+mn-ea"/>
            </a:endParaRPr>
          </a:p>
        </p:txBody>
      </p:sp>
      <p:sp>
        <p:nvSpPr>
          <p:cNvPr id="16" name="文本框 29"/>
          <p:cNvSpPr txBox="1"/>
          <p:nvPr/>
        </p:nvSpPr>
        <p:spPr>
          <a:xfrm>
            <a:off x="118745" y="165100"/>
            <a:ext cx="3310890" cy="521970"/>
          </a:xfrm>
          <a:prstGeom prst="rect">
            <a:avLst/>
          </a:prstGeom>
          <a:noFill/>
        </p:spPr>
        <p:txBody>
          <a:bodyPr wrap="square" rtlCol="0">
            <a:spAutoFit/>
          </a:bodyPr>
          <a:p>
            <a:pPr marL="457200" indent="-457200">
              <a:buFont typeface="Wingdings" panose="05000000000000000000" charset="0"/>
              <a:buChar char="n"/>
            </a:pP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7412355" y="237490"/>
            <a:ext cx="4064000" cy="368300"/>
          </a:xfrm>
          <a:prstGeom prst="rect">
            <a:avLst/>
          </a:prstGeom>
          <a:noFill/>
        </p:spPr>
        <p:txBody>
          <a:bodyPr wrap="square" rtlCol="0">
            <a:spAutoFit/>
          </a:bodyPr>
          <a:p>
            <a:endParaRPr lang="zh-CN" altLang="en-US"/>
          </a:p>
        </p:txBody>
      </p:sp>
      <p:pic>
        <p:nvPicPr>
          <p:cNvPr id="6" name="图片 5" descr="苗疆走廊区位"/>
          <p:cNvPicPr>
            <a:picLocks noChangeAspect="1"/>
          </p:cNvPicPr>
          <p:nvPr/>
        </p:nvPicPr>
        <p:blipFill>
          <a:blip r:embed="rId1"/>
          <a:srcRect t="50430" r="21399" b="4782"/>
          <a:stretch>
            <a:fillRect/>
          </a:stretch>
        </p:blipFill>
        <p:spPr>
          <a:xfrm>
            <a:off x="5027930" y="2514600"/>
            <a:ext cx="6757035" cy="4000500"/>
          </a:xfrm>
          <a:prstGeom prst="rect">
            <a:avLst/>
          </a:prstGeom>
          <a:noFill/>
          <a:ln>
            <a:noFill/>
          </a:ln>
        </p:spPr>
      </p:pic>
      <p:grpSp>
        <p:nvGrpSpPr>
          <p:cNvPr id="4" name="组合 3"/>
          <p:cNvGrpSpPr/>
          <p:nvPr/>
        </p:nvGrpSpPr>
        <p:grpSpPr>
          <a:xfrm>
            <a:off x="151765" y="2758440"/>
            <a:ext cx="4876165" cy="3138805"/>
            <a:chOff x="6243364" y="1059855"/>
            <a:chExt cx="5343011" cy="2835533"/>
          </a:xfrm>
        </p:grpSpPr>
        <p:pic>
          <p:nvPicPr>
            <p:cNvPr id="2" name="图片 1"/>
            <p:cNvPicPr>
              <a:picLocks noChangeAspect="1"/>
            </p:cNvPicPr>
            <p:nvPr/>
          </p:nvPicPr>
          <p:blipFill rotWithShape="1">
            <a:blip r:embed="rId2"/>
            <a:srcRect l="6237" t="8548" r="4922" b="17007"/>
            <a:stretch>
              <a:fillRect/>
            </a:stretch>
          </p:blipFill>
          <p:spPr>
            <a:xfrm>
              <a:off x="6243364" y="1059855"/>
              <a:ext cx="5343011" cy="2835533"/>
            </a:xfrm>
            <a:prstGeom prst="rect">
              <a:avLst/>
            </a:prstGeom>
          </p:spPr>
        </p:pic>
        <p:sp>
          <p:nvSpPr>
            <p:cNvPr id="7" name="椭圆 6"/>
            <p:cNvSpPr/>
            <p:nvPr/>
          </p:nvSpPr>
          <p:spPr>
            <a:xfrm>
              <a:off x="10035434" y="1615858"/>
              <a:ext cx="540201" cy="380602"/>
            </a:xfrm>
            <a:prstGeom prst="ellipse">
              <a:avLst/>
            </a:prstGeom>
            <a:noFill/>
            <a:ln w="28575">
              <a:solidFill>
                <a:schemeClr val="accent6">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37490" y="3615690"/>
            <a:ext cx="5836920" cy="2306955"/>
          </a:xfrm>
          <a:prstGeom prst="rect">
            <a:avLst/>
          </a:prstGeom>
        </p:spPr>
        <p:txBody>
          <a:bodyPr wrap="square" rtlCol="0" anchor="t">
            <a:spAutoFit/>
          </a:bodyPr>
          <a:p>
            <a:pPr lvl="0" algn="just" defTabSz="266700">
              <a:buClrTx/>
              <a:buSzTx/>
              <a:buFontTx/>
            </a:pPr>
            <a:r>
              <a:rPr lang="en-US" altLang="zh-CN" sz="2400" i="1">
                <a:latin typeface="Times New Roman" panose="02020603050405020304"/>
                <a:ea typeface="楷体" panose="02010609060101010101" charset="-122"/>
                <a:sym typeface="+mn-ea"/>
              </a:rPr>
              <a:t> The "bio-cultural diversity" (BCD)  emphasizes the interdependence between biological and cultural diversity, highlighting the role of traditional knowledge and practices in sustainable resource management and conservation . </a:t>
            </a:r>
            <a:endParaRPr lang="en-US" altLang="zh-CN" sz="2400" i="1">
              <a:latin typeface="Times New Roman" panose="02020603050405020304"/>
              <a:ea typeface="楷体" panose="02010609060101010101" charset="-122"/>
              <a:sym typeface="+mn-ea"/>
            </a:endParaRPr>
          </a:p>
        </p:txBody>
      </p:sp>
      <p:pic>
        <p:nvPicPr>
          <p:cNvPr id="9" name="图片 8"/>
          <p:cNvPicPr>
            <a:picLocks noChangeAspect="1"/>
          </p:cNvPicPr>
          <p:nvPr/>
        </p:nvPicPr>
        <p:blipFill>
          <a:blip r:embed="rId1"/>
          <a:stretch>
            <a:fillRect/>
          </a:stretch>
        </p:blipFill>
        <p:spPr>
          <a:xfrm>
            <a:off x="6219190" y="1247140"/>
            <a:ext cx="5709920" cy="4363085"/>
          </a:xfrm>
          <a:prstGeom prst="rect">
            <a:avLst/>
          </a:prstGeom>
        </p:spPr>
      </p:pic>
      <p:sp>
        <p:nvSpPr>
          <p:cNvPr id="2" name="文本框 1"/>
          <p:cNvSpPr txBox="1"/>
          <p:nvPr/>
        </p:nvSpPr>
        <p:spPr>
          <a:xfrm>
            <a:off x="237490" y="970915"/>
            <a:ext cx="5815965" cy="1950720"/>
          </a:xfrm>
          <a:prstGeom prst="rect">
            <a:avLst/>
          </a:prstGeom>
        </p:spPr>
        <p:txBody>
          <a:bodyPr wrap="square" rtlCol="0" anchor="t">
            <a:noAutofit/>
          </a:bodyPr>
          <a:p>
            <a:pPr lvl="0" algn="just" defTabSz="266700">
              <a:buClrTx/>
              <a:buSzTx/>
              <a:buFontTx/>
            </a:pPr>
            <a:r>
              <a:rPr lang="en-US" altLang="zh-CN" sz="2400">
                <a:latin typeface="Times New Roman" panose="02020603050405020304"/>
                <a:ea typeface="楷体" panose="02010609060101010101" charset="-122"/>
                <a:sym typeface="+mn-ea"/>
              </a:rPr>
              <a:t>Current conservation strategies often treat ecology and culture as separate issues, leading to fragmented outcomes. </a:t>
            </a:r>
            <a:endParaRPr lang="en-US" altLang="zh-CN" sz="2400">
              <a:latin typeface="Times New Roman" panose="02020603050405020304"/>
              <a:ea typeface="楷体" panose="02010609060101010101" charset="-122"/>
              <a:sym typeface="+mn-ea"/>
            </a:endParaRPr>
          </a:p>
          <a:p>
            <a:pPr lvl="0" algn="just" defTabSz="266700">
              <a:buClrTx/>
              <a:buSzTx/>
              <a:buFontTx/>
            </a:pPr>
            <a:r>
              <a:rPr lang="en-US" altLang="zh-CN" sz="2400">
                <a:latin typeface="Times New Roman" panose="02020603050405020304"/>
                <a:ea typeface="楷体" panose="02010609060101010101" charset="-122"/>
                <a:sym typeface="+mn-ea"/>
              </a:rPr>
              <a:t>Our goal is to </a:t>
            </a:r>
            <a:r>
              <a:rPr lang="en-US" altLang="zh-CN" sz="2400" b="1">
                <a:solidFill>
                  <a:srgbClr val="1C5693"/>
                </a:solidFill>
                <a:latin typeface="Times New Roman" panose="02020603050405020304"/>
                <a:ea typeface="楷体" panose="02010609060101010101" charset="-122"/>
                <a:sym typeface="+mn-ea"/>
              </a:rPr>
              <a:t>bridge this gap by proposing an integrated framework</a:t>
            </a:r>
            <a:r>
              <a:rPr lang="en-US" altLang="zh-CN" sz="2400">
                <a:latin typeface="Times New Roman" panose="02020603050405020304"/>
                <a:ea typeface="楷体" panose="02010609060101010101" charset="-122"/>
                <a:sym typeface="+mn-ea"/>
              </a:rPr>
              <a:t> for bio-cultural diversity conservation.</a:t>
            </a:r>
            <a:endParaRPr lang="en-US" altLang="zh-CN" sz="2400">
              <a:latin typeface="Times New Roman" panose="02020603050405020304"/>
              <a:ea typeface="楷体" panose="02010609060101010101" charset="-122"/>
              <a:sym typeface="+mn-ea"/>
            </a:endParaRPr>
          </a:p>
        </p:txBody>
      </p:sp>
      <p:sp>
        <p:nvSpPr>
          <p:cNvPr id="3" name="文本框 29"/>
          <p:cNvSpPr txBox="1"/>
          <p:nvPr/>
        </p:nvSpPr>
        <p:spPr>
          <a:xfrm>
            <a:off x="118745" y="165100"/>
            <a:ext cx="3310890" cy="521970"/>
          </a:xfrm>
          <a:prstGeom prst="rect">
            <a:avLst/>
          </a:prstGeom>
          <a:noFill/>
        </p:spPr>
        <p:txBody>
          <a:bodyPr wrap="square" rtlCol="0">
            <a:spAutoFit/>
          </a:bodyPr>
          <a:p>
            <a:pPr marL="457200" indent="-457200">
              <a:buFont typeface="Wingdings" panose="05000000000000000000" charset="0"/>
              <a:buChar char="n"/>
            </a:pP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37435" y="1889760"/>
            <a:ext cx="917130" cy="903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5" name="文本框 4"/>
          <p:cNvSpPr txBox="1"/>
          <p:nvPr/>
        </p:nvSpPr>
        <p:spPr>
          <a:xfrm>
            <a:off x="4130037" y="2080158"/>
            <a:ext cx="3931924" cy="521970"/>
          </a:xfrm>
          <a:prstGeom prst="rect">
            <a:avLst/>
          </a:prstGeom>
          <a:noFill/>
        </p:spPr>
        <p:txBody>
          <a:bodyPr wrap="square" rtlCol="0">
            <a:spAutoFit/>
          </a:bodyPr>
          <a:lstStyle/>
          <a:p>
            <a:pPr algn="ctr"/>
            <a:r>
              <a:rPr kumimoji="1" lang="en-US" altLang="zh-CN" sz="2800" b="1" dirty="0">
                <a:solidFill>
                  <a:schemeClr val="bg1"/>
                </a:solidFill>
                <a:latin typeface="Arial" panose="020B0604020202020204" pitchFamily="34" charset="0"/>
                <a:cs typeface="Arial" panose="020B0604020202020204" pitchFamily="34" charset="0"/>
              </a:rPr>
              <a:t>02</a:t>
            </a:r>
            <a:endParaRPr kumimoji="1" lang="zh-CN" altLang="en-US" sz="2800" b="1" dirty="0">
              <a:solidFill>
                <a:schemeClr val="bg1"/>
              </a:solidFill>
              <a:latin typeface="Arial" panose="020B0604020202020204" pitchFamily="34" charset="0"/>
              <a:cs typeface="Arial" panose="020B0604020202020204" pitchFamily="34" charset="0"/>
            </a:endParaRPr>
          </a:p>
        </p:txBody>
      </p:sp>
      <p:sp>
        <p:nvSpPr>
          <p:cNvPr id="6" name="文本框 5"/>
          <p:cNvSpPr txBox="1"/>
          <p:nvPr/>
        </p:nvSpPr>
        <p:spPr>
          <a:xfrm>
            <a:off x="2112165" y="3374284"/>
            <a:ext cx="7967671" cy="768350"/>
          </a:xfrm>
          <a:prstGeom prst="rect">
            <a:avLst/>
          </a:prstGeom>
          <a:noFill/>
        </p:spPr>
        <p:txBody>
          <a:bodyPr wrap="square" rtlCol="0">
            <a:spAutoFit/>
          </a:bodyPr>
          <a:lstStyle/>
          <a:p>
            <a:pPr algn="ctr"/>
            <a:r>
              <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Study area and methods</a:t>
            </a:r>
            <a:endParaRPr kumimoji="1" lang="en-US" altLang="zh-CN" sz="44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7" name="矩形 6"/>
          <p:cNvSpPr/>
          <p:nvPr/>
        </p:nvSpPr>
        <p:spPr>
          <a:xfrm>
            <a:off x="0" y="6370320"/>
            <a:ext cx="12192000" cy="487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Arial" panose="020B0604020202020204" pitchFamily="34" charset="0"/>
              <a:cs typeface="Arial" panose="020B0604020202020204" pitchFamily="34" charset="0"/>
            </a:endParaRPr>
          </a:p>
        </p:txBody>
      </p:sp>
      <p:sp>
        <p:nvSpPr>
          <p:cNvPr id="8" name="灯片编号占位符 2"/>
          <p:cNvSpPr>
            <a:spLocks noGrp="1"/>
          </p:cNvSpPr>
          <p:nvPr>
            <p:ph type="sldNum" sz="quarter" idx="12"/>
          </p:nvPr>
        </p:nvSpPr>
        <p:spPr>
          <a:xfrm>
            <a:off x="11576529" y="6405093"/>
            <a:ext cx="615471" cy="365125"/>
          </a:xfrm>
        </p:spPr>
        <p:txBody>
          <a:bodyPr/>
          <a:lstStyle/>
          <a:p>
            <a:pPr algn="ctr"/>
            <a:fld id="{088D6D6D-68E4-4840-9278-1F52F3857609}" type="slidenum">
              <a:rPr kumimoji="1" lang="zh-CN" altLang="en-US" sz="1800" smtClean="0">
                <a:solidFill>
                  <a:schemeClr val="bg1"/>
                </a:solidFill>
                <a:latin typeface="Arial" panose="020B0604020202020204" pitchFamily="34" charset="0"/>
                <a:cs typeface="Arial" panose="020B0604020202020204" pitchFamily="34" charset="0"/>
              </a:rPr>
            </a:fld>
            <a:endParaRPr kumimoji="1" lang="zh-CN" altLang="en-US"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307340" y="830580"/>
            <a:ext cx="11666220" cy="829945"/>
          </a:xfrm>
          <a:prstGeom prst="rect">
            <a:avLst/>
          </a:prstGeom>
        </p:spPr>
        <p:txBody>
          <a:bodyPr wrap="square" rtlCol="0" anchor="t">
            <a:spAutoFit/>
          </a:bodyPr>
          <a:p>
            <a:pPr algn="just" defTabSz="266700">
              <a:buClrTx/>
              <a:buSzTx/>
              <a:buFontTx/>
            </a:pPr>
            <a:r>
              <a:rPr lang="en-US" altLang="zh-CN" sz="2400">
                <a:latin typeface="Times New Roman" panose="02020603050405020304"/>
                <a:ea typeface="楷体" panose="02010609060101010101" charset="-122"/>
                <a:sym typeface="+mn-ea"/>
              </a:rPr>
              <a:t>We focus on the Miaoling mountainous region in Southwest China—a typical karst area rich in endemic species and ethnic cultures.</a:t>
            </a:r>
            <a:endParaRPr lang="en-US" altLang="zh-CN" sz="2400">
              <a:latin typeface="Times New Roman" panose="02020603050405020304"/>
              <a:ea typeface="楷体" panose="02010609060101010101" charset="-122"/>
              <a:sym typeface="+mn-ea"/>
            </a:endParaRPr>
          </a:p>
        </p:txBody>
      </p:sp>
      <p:sp>
        <p:nvSpPr>
          <p:cNvPr id="16" name="文本框 29"/>
          <p:cNvSpPr txBox="1"/>
          <p:nvPr/>
        </p:nvSpPr>
        <p:spPr>
          <a:xfrm>
            <a:off x="118745" y="165100"/>
            <a:ext cx="3310890" cy="521970"/>
          </a:xfrm>
          <a:prstGeom prst="rect">
            <a:avLst/>
          </a:prstGeom>
          <a:noFill/>
        </p:spPr>
        <p:txBody>
          <a:bodyPr wrap="square" rtlCol="0">
            <a:spAutoFit/>
          </a:bodyPr>
          <a:p>
            <a:pPr marL="457200" indent="-457200">
              <a:buFont typeface="Wingdings" panose="05000000000000000000" charset="0"/>
              <a:buChar char="n"/>
            </a:pP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Study Area</a:t>
            </a:r>
            <a:endPar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7412355" y="237490"/>
            <a:ext cx="4064000" cy="368300"/>
          </a:xfrm>
          <a:prstGeom prst="rect">
            <a:avLst/>
          </a:prstGeom>
          <a:noFill/>
        </p:spPr>
        <p:txBody>
          <a:bodyPr wrap="square" rtlCol="0">
            <a:spAutoFit/>
          </a:bodyPr>
          <a:p>
            <a:endParaRPr lang="zh-CN" altLang="en-US"/>
          </a:p>
        </p:txBody>
      </p:sp>
      <p:pic>
        <p:nvPicPr>
          <p:cNvPr id="5"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1840" y="1660525"/>
            <a:ext cx="9684385" cy="47980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4" descr="Fig.2"/>
          <p:cNvPicPr>
            <a:picLocks noChangeAspect="1"/>
          </p:cNvPicPr>
          <p:nvPr/>
        </p:nvPicPr>
        <p:blipFill>
          <a:blip r:embed="rId1"/>
          <a:stretch>
            <a:fillRect/>
          </a:stretch>
        </p:blipFill>
        <p:spPr>
          <a:xfrm>
            <a:off x="5923280" y="85090"/>
            <a:ext cx="6082030" cy="6591300"/>
          </a:xfrm>
          <a:prstGeom prst="rect">
            <a:avLst/>
          </a:prstGeom>
        </p:spPr>
      </p:pic>
      <p:sp>
        <p:nvSpPr>
          <p:cNvPr id="12" name="文本框 11"/>
          <p:cNvSpPr txBox="1"/>
          <p:nvPr/>
        </p:nvSpPr>
        <p:spPr>
          <a:xfrm>
            <a:off x="0" y="519430"/>
            <a:ext cx="5722620" cy="4465955"/>
          </a:xfrm>
          <a:prstGeom prst="rect">
            <a:avLst/>
          </a:prstGeom>
        </p:spPr>
        <p:txBody>
          <a:bodyPr wrap="square">
            <a:noAutofit/>
          </a:bodyPr>
          <a:p>
            <a:pPr indent="0" algn="just" defTabSz="266700">
              <a:lnSpc>
                <a:spcPct val="100000"/>
              </a:lnSpc>
              <a:spcBef>
                <a:spcPct val="0"/>
              </a:spcBef>
              <a:spcAft>
                <a:spcPct val="0"/>
              </a:spcAft>
              <a:buFont typeface="Wingdings" panose="05000000000000000000" charset="0"/>
              <a:buNone/>
            </a:pPr>
            <a:r>
              <a:rPr lang="en-US" altLang="zh-CN" sz="2400" b="1" i="1">
                <a:latin typeface="Times New Roman" panose="02020603050405020304"/>
                <a:ea typeface="楷体" panose="02010609060101010101" charset="-122"/>
              </a:rPr>
              <a:t> </a:t>
            </a:r>
            <a:endParaRPr lang="en-US" altLang="zh-CN" sz="2400" b="1" i="1">
              <a:latin typeface="Times New Roman" panose="02020603050405020304"/>
              <a:ea typeface="楷体" panose="02010609060101010101" charset="-122"/>
            </a:endParaRPr>
          </a:p>
          <a:p>
            <a:pPr indent="0" algn="just" defTabSz="266700">
              <a:lnSpc>
                <a:spcPct val="100000"/>
              </a:lnSpc>
              <a:spcBef>
                <a:spcPct val="0"/>
              </a:spcBef>
              <a:spcAft>
                <a:spcPct val="0"/>
              </a:spcAft>
              <a:buFont typeface="Wingdings" panose="05000000000000000000" charset="0"/>
              <a:buNone/>
            </a:pPr>
            <a:r>
              <a:rPr lang="en-US" altLang="zh-CN" sz="2400">
                <a:latin typeface="Times New Roman" panose="02020603050405020304"/>
                <a:ea typeface="楷体" panose="02010609060101010101" charset="-122"/>
              </a:rPr>
              <a:t>We followed a three-step approach:</a:t>
            </a:r>
            <a:endParaRPr lang="en-US" altLang="zh-CN" sz="2400">
              <a:latin typeface="Times New Roman" panose="02020603050405020304"/>
              <a:ea typeface="楷体" panose="02010609060101010101" charset="-122"/>
            </a:endParaRPr>
          </a:p>
          <a:p>
            <a:pPr marL="342900" indent="-342900" algn="just" defTabSz="266700">
              <a:lnSpc>
                <a:spcPct val="100000"/>
              </a:lnSpc>
              <a:spcBef>
                <a:spcPct val="0"/>
              </a:spcBef>
              <a:spcAft>
                <a:spcPct val="0"/>
              </a:spcAft>
              <a:buFont typeface="Wingdings" panose="05000000000000000000" charset="0"/>
              <a:buChar char="ü"/>
            </a:pPr>
            <a:r>
              <a:rPr lang="en-US" altLang="zh-CN" sz="2400">
                <a:latin typeface="Times New Roman" panose="02020603050405020304"/>
                <a:ea typeface="楷体" panose="02010609060101010101" charset="-122"/>
              </a:rPr>
              <a:t>First, we developed a </a:t>
            </a:r>
            <a:r>
              <a:rPr lang="en-US" altLang="zh-CN" sz="2400" b="1">
                <a:solidFill>
                  <a:srgbClr val="1C5693"/>
                </a:solidFill>
                <a:latin typeface="Times New Roman" panose="02020603050405020304"/>
                <a:ea typeface="楷体" panose="02010609060101010101" charset="-122"/>
              </a:rPr>
              <a:t>bio-cultural diversity assessment system</a:t>
            </a:r>
            <a:r>
              <a:rPr lang="en-US" altLang="zh-CN" sz="2400">
                <a:latin typeface="Times New Roman" panose="02020603050405020304"/>
                <a:ea typeface="楷体" panose="02010609060101010101" charset="-122"/>
              </a:rPr>
              <a:t>. </a:t>
            </a:r>
            <a:endParaRPr lang="en-US" altLang="zh-CN" sz="2400">
              <a:latin typeface="Times New Roman" panose="02020603050405020304"/>
              <a:ea typeface="楷体" panose="02010609060101010101" charset="-122"/>
            </a:endParaRPr>
          </a:p>
          <a:p>
            <a:pPr marL="342900" indent="-342900" algn="just" defTabSz="266700">
              <a:lnSpc>
                <a:spcPct val="100000"/>
              </a:lnSpc>
              <a:spcBef>
                <a:spcPct val="0"/>
              </a:spcBef>
              <a:spcAft>
                <a:spcPct val="0"/>
              </a:spcAft>
              <a:buFont typeface="Wingdings" panose="05000000000000000000" charset="0"/>
              <a:buChar char="ü"/>
            </a:pPr>
            <a:r>
              <a:rPr lang="en-US" altLang="zh-CN" sz="2400">
                <a:latin typeface="Times New Roman" panose="02020603050405020304"/>
                <a:ea typeface="楷体" panose="02010609060101010101" charset="-122"/>
              </a:rPr>
              <a:t>Second, we used the </a:t>
            </a:r>
            <a:r>
              <a:rPr lang="en-US" altLang="zh-CN" sz="2400" b="1">
                <a:solidFill>
                  <a:srgbClr val="1C5693"/>
                </a:solidFill>
                <a:latin typeface="Times New Roman" panose="02020603050405020304"/>
                <a:ea typeface="楷体" panose="02010609060101010101" charset="-122"/>
              </a:rPr>
              <a:t>Zonation</a:t>
            </a:r>
            <a:r>
              <a:rPr lang="en-US" altLang="zh-CN" sz="2400">
                <a:latin typeface="Times New Roman" panose="02020603050405020304"/>
                <a:ea typeface="楷体" panose="02010609060101010101" charset="-122"/>
              </a:rPr>
              <a:t> model to </a:t>
            </a:r>
            <a:r>
              <a:rPr lang="en-US" altLang="zh-CN" sz="2400" b="1">
                <a:solidFill>
                  <a:srgbClr val="1C5693"/>
                </a:solidFill>
                <a:latin typeface="Times New Roman" panose="02020603050405020304"/>
                <a:ea typeface="楷体" panose="02010609060101010101" charset="-122"/>
              </a:rPr>
              <a:t>identify priority conservation areas</a:t>
            </a:r>
            <a:r>
              <a:rPr lang="en-US" altLang="zh-CN" sz="2400">
                <a:latin typeface="Times New Roman" panose="02020603050405020304"/>
                <a:ea typeface="楷体" panose="02010609060101010101" charset="-122"/>
              </a:rPr>
              <a:t>. </a:t>
            </a:r>
            <a:endParaRPr lang="en-US" altLang="zh-CN" sz="2400">
              <a:latin typeface="Times New Roman" panose="02020603050405020304"/>
              <a:ea typeface="楷体" panose="02010609060101010101" charset="-122"/>
            </a:endParaRPr>
          </a:p>
          <a:p>
            <a:pPr marL="342900" indent="-342900" algn="just" defTabSz="266700">
              <a:lnSpc>
                <a:spcPct val="100000"/>
              </a:lnSpc>
              <a:spcBef>
                <a:spcPct val="0"/>
              </a:spcBef>
              <a:spcAft>
                <a:spcPct val="0"/>
              </a:spcAft>
              <a:buFont typeface="Wingdings" panose="05000000000000000000" charset="0"/>
              <a:buChar char="ü"/>
            </a:pPr>
            <a:r>
              <a:rPr lang="en-US" altLang="zh-CN" sz="2400">
                <a:latin typeface="Times New Roman" panose="02020603050405020304"/>
                <a:ea typeface="楷体" panose="02010609060101010101" charset="-122"/>
              </a:rPr>
              <a:t>Finally, we constructed a </a:t>
            </a:r>
            <a:r>
              <a:rPr lang="en-US" altLang="zh-CN" sz="2400" b="1">
                <a:solidFill>
                  <a:srgbClr val="1C5693"/>
                </a:solidFill>
                <a:latin typeface="Times New Roman" panose="02020603050405020304"/>
                <a:ea typeface="楷体" panose="02010609060101010101" charset="-122"/>
              </a:rPr>
              <a:t>'source - corridor - network'</a:t>
            </a:r>
            <a:r>
              <a:rPr lang="en-US" altLang="zh-CN" sz="2400">
                <a:latin typeface="Times New Roman" panose="02020603050405020304"/>
                <a:ea typeface="楷体" panose="02010609060101010101" charset="-122"/>
              </a:rPr>
              <a:t> strategy to enhance connectivity and resilience.</a:t>
            </a:r>
            <a:endParaRPr lang="en-US" altLang="zh-CN" sz="2400">
              <a:latin typeface="Times New Roman" panose="02020603050405020304"/>
              <a:ea typeface="楷体" panose="02010609060101010101" charset="-122"/>
            </a:endParaRPr>
          </a:p>
          <a:p>
            <a:pPr marL="342900" indent="-342900" algn="just" defTabSz="266700">
              <a:lnSpc>
                <a:spcPct val="100000"/>
              </a:lnSpc>
              <a:spcBef>
                <a:spcPct val="0"/>
              </a:spcBef>
              <a:spcAft>
                <a:spcPct val="0"/>
              </a:spcAft>
              <a:buFont typeface="Wingdings" panose="05000000000000000000" charset="0"/>
              <a:buChar char="ü"/>
            </a:pPr>
            <a:endParaRPr lang="en-US" altLang="zh-CN" sz="2400">
              <a:latin typeface="Times New Roman" panose="02020603050405020304"/>
              <a:ea typeface="楷体" panose="02010609060101010101" charset="-122"/>
            </a:endParaRPr>
          </a:p>
        </p:txBody>
      </p:sp>
      <p:sp>
        <p:nvSpPr>
          <p:cNvPr id="3" name="文本框 29"/>
          <p:cNvSpPr txBox="1"/>
          <p:nvPr/>
        </p:nvSpPr>
        <p:spPr>
          <a:xfrm>
            <a:off x="118745" y="165100"/>
            <a:ext cx="3310890" cy="521970"/>
          </a:xfrm>
          <a:prstGeom prst="rect">
            <a:avLst/>
          </a:prstGeom>
          <a:noFill/>
        </p:spPr>
        <p:txBody>
          <a:bodyPr wrap="square" rtlCol="0">
            <a:spAutoFit/>
          </a:bodyPr>
          <a:p>
            <a:pPr marL="457200" indent="-457200">
              <a:buFont typeface="Wingdings" panose="05000000000000000000" charset="0"/>
              <a:buChar char="n"/>
            </a:pPr>
            <a:r>
              <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Methodology </a:t>
            </a:r>
            <a:endParaRPr kumimoji="1" lang="en-US" altLang="zh-CN"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471670" y="1727835"/>
          <a:ext cx="7433310" cy="4757420"/>
        </p:xfrm>
        <a:graphic>
          <a:graphicData uri="http://schemas.openxmlformats.org/drawingml/2006/table">
            <a:tbl>
              <a:tblPr/>
              <a:tblGrid>
                <a:gridCol w="2127250"/>
                <a:gridCol w="4545965"/>
                <a:gridCol w="760095"/>
              </a:tblGrid>
              <a:tr h="594995">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Types</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Evaluation factor</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Weight</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4815">
                <a:tc rowSpan="4">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S1 Biodiversity assessment indicators</a:t>
                      </a:r>
                      <a:r>
                        <a:rPr lang="en-US" sz="1800">
                          <a:latin typeface="Times New Roman" panose="02020603050405020304" pitchFamily="18" charset="0"/>
                          <a:ea typeface="楷体" panose="02010609060101010101" charset="-122"/>
                          <a:cs typeface="Times New Roman" panose="02020603050405020304" pitchFamily="18" charset="0"/>
                        </a:rPr>
                        <a:t>（</a:t>
                      </a:r>
                      <a:r>
                        <a:rPr lang="en-US" altLang="zh-CN" sz="1800">
                          <a:latin typeface="Times New Roman" panose="02020603050405020304" pitchFamily="18" charset="0"/>
                          <a:ea typeface="楷体" panose="02010609060101010101" charset="-122"/>
                          <a:cs typeface="Times New Roman" panose="02020603050405020304" pitchFamily="18" charset="0"/>
                        </a:rPr>
                        <a:t>0.63</a:t>
                      </a:r>
                      <a:r>
                        <a:rPr lang="en-US" sz="1800">
                          <a:latin typeface="Times New Roman" panose="02020603050405020304" pitchFamily="18" charset="0"/>
                          <a:ea typeface="楷体" panose="02010609060101010101" charset="-122"/>
                          <a:cs typeface="Times New Roman" panose="02020603050405020304" pitchFamily="18" charset="0"/>
                        </a:rPr>
                        <a:t>）</a:t>
                      </a:r>
                      <a:endParaRPr lang="en-US"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B1 Degree of karst lithology development</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0.07</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r>
              <a:tr h="424815">
                <a:tc vMerge="1">
                  <a:tcPr>
                    <a:lnL>
                      <a:noFill/>
                    </a:lnL>
                    <a:lnR>
                      <a:noFill/>
                    </a:lnR>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B2  </a:t>
                      </a:r>
                      <a:r>
                        <a:rPr lang="en-US" altLang="zh-CN" sz="1800">
                          <a:latin typeface="Times New Roman" panose="02020603050405020304" pitchFamily="18" charset="0"/>
                          <a:ea typeface="楷体" panose="02010609060101010101" charset="-122"/>
                          <a:cs typeface="Times New Roman" panose="02020603050405020304" pitchFamily="18" charset="0"/>
                        </a:rPr>
                        <a:t>Distribution of endangered species</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0.22</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424815">
                <a:tc vMerge="1">
                  <a:tcPr>
                    <a:lnL>
                      <a:noFill/>
                    </a:lnL>
                    <a:lnR>
                      <a:noFill/>
                    </a:lnR>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B3  </a:t>
                      </a:r>
                      <a:r>
                        <a:rPr lang="en-US" altLang="zh-CN" sz="1800">
                          <a:latin typeface="Times New Roman" panose="02020603050405020304" pitchFamily="18" charset="0"/>
                          <a:ea typeface="楷体" panose="02010609060101010101" charset="-122"/>
                          <a:cs typeface="Times New Roman" panose="02020603050405020304" pitchFamily="18" charset="0"/>
                        </a:rPr>
                        <a:t>Distribution of rare species</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0.18</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892810">
                <a:tc vMerge="1">
                  <a:tcPr>
                    <a:lnL>
                      <a:noFill/>
                    </a:lnL>
                    <a:lnR>
                      <a:noFill/>
                    </a:lnR>
                    <a:lnB>
                      <a:noFill/>
                    </a:lnB>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B4 Ecosystem services: carbon storage, soil conservation, habitat quality, water conservation</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0.16</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424180">
                <a:tc rowSpan="5">
                  <a:txBody>
                    <a:bodyPr/>
                    <a:p>
                      <a:pPr marL="85725" indent="0" algn="l">
                        <a:spcBef>
                          <a:spcPct val="0"/>
                        </a:spcBef>
                        <a:spcAft>
                          <a:spcPct val="0"/>
                        </a:spcAft>
                      </a:pPr>
                      <a:r>
                        <a:rPr lang="en-US" altLang="zh-CN" sz="1800" i="1">
                          <a:latin typeface="Times New Roman" panose="02020603050405020304" pitchFamily="18" charset="0"/>
                          <a:ea typeface="楷体" panose="02010609060101010101" charset="-122"/>
                          <a:cs typeface="Times New Roman" panose="02020603050405020304" pitchFamily="18" charset="0"/>
                        </a:rPr>
                        <a:t>S</a:t>
                      </a:r>
                      <a:r>
                        <a:rPr lang="en-US" altLang="zh-CN" sz="1800">
                          <a:latin typeface="Times New Roman" panose="02020603050405020304" pitchFamily="18" charset="0"/>
                          <a:ea typeface="楷体" panose="02010609060101010101" charset="-122"/>
                          <a:cs typeface="Times New Roman" panose="02020603050405020304" pitchFamily="18" charset="0"/>
                        </a:rPr>
                        <a:t>2 Evaluation indicators of cultural diversity</a:t>
                      </a:r>
                      <a:r>
                        <a:rPr lang="en-US" sz="1800">
                          <a:latin typeface="Times New Roman" panose="02020603050405020304" pitchFamily="18" charset="0"/>
                          <a:ea typeface="楷体" panose="02010609060101010101" charset="-122"/>
                          <a:cs typeface="Times New Roman" panose="02020603050405020304" pitchFamily="18" charset="0"/>
                        </a:rPr>
                        <a:t>（</a:t>
                      </a:r>
                      <a:r>
                        <a:rPr lang="en-US" altLang="zh-CN" sz="1800">
                          <a:latin typeface="Times New Roman" panose="02020603050405020304" pitchFamily="18" charset="0"/>
                          <a:ea typeface="楷体" panose="02010609060101010101" charset="-122"/>
                          <a:cs typeface="Times New Roman" panose="02020603050405020304" pitchFamily="18" charset="0"/>
                        </a:rPr>
                        <a:t>0.37</a:t>
                      </a:r>
                      <a:r>
                        <a:rPr lang="en-US" sz="1800">
                          <a:latin typeface="Times New Roman" panose="02020603050405020304" pitchFamily="18" charset="0"/>
                          <a:ea typeface="楷体" panose="02010609060101010101" charset="-122"/>
                          <a:cs typeface="Times New Roman" panose="02020603050405020304" pitchFamily="18" charset="0"/>
                        </a:rPr>
                        <a:t>）</a:t>
                      </a:r>
                      <a:endParaRPr lang="en-US"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B5 Traditional villages</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0.08</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424815">
                <a:tc vMerge="1">
                  <a:tcPr>
                    <a:lnL>
                      <a:noFill/>
                    </a:lnL>
                    <a:lnR>
                      <a:noFill/>
                    </a:lnR>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B6 Historical relics</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0.05</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297180">
                <a:tc vMerge="1">
                  <a:tcPr>
                    <a:lnL>
                      <a:noFill/>
                    </a:lnL>
                    <a:lnR>
                      <a:noFill/>
                    </a:lnR>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B7 Agricultural cultural heritage</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0.1</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424815">
                <a:tc vMerge="1">
                  <a:tcPr>
                    <a:lnL>
                      <a:noFill/>
                    </a:lnL>
                    <a:lnR>
                      <a:noFill/>
                    </a:lnR>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B8 Intangible cultural heritage</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0.09</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a:noFill/>
                    </a:lnB>
                    <a:noFill/>
                  </a:tcPr>
                </a:tc>
              </a:tr>
              <a:tr h="424180">
                <a:tc vMerge="1">
                  <a:tcPr>
                    <a:lnL>
                      <a:noFill/>
                    </a:lnL>
                    <a:lnR>
                      <a:noFill/>
                    </a:lnR>
                    <a:lnB w="6350" cap="flat" cmpd="sng">
                      <a:solidFill>
                        <a:srgbClr val="000008"/>
                      </a:solidFill>
                      <a:prstDash val="solid"/>
                      <a:headEnd type="none" w="med" len="med"/>
                      <a:tailEnd type="none" w="med" len="med"/>
                    </a:lnB>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B9 Ethnic minority population</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c>
                  <a:txBody>
                    <a:bodyPr/>
                    <a:p>
                      <a:pPr marL="85725" indent="0" algn="l">
                        <a:spcBef>
                          <a:spcPct val="0"/>
                        </a:spcBef>
                        <a:spcAft>
                          <a:spcPct val="0"/>
                        </a:spcAft>
                      </a:pPr>
                      <a:r>
                        <a:rPr lang="en-US" altLang="zh-CN" sz="1800">
                          <a:latin typeface="Times New Roman" panose="02020603050405020304" pitchFamily="18" charset="0"/>
                          <a:ea typeface="楷体" panose="02010609060101010101" charset="-122"/>
                          <a:cs typeface="Times New Roman" panose="02020603050405020304" pitchFamily="18" charset="0"/>
                        </a:rPr>
                        <a:t>0.05</a:t>
                      </a:r>
                      <a:endParaRPr lang="en-US" altLang="zh-CN" sz="1800">
                        <a:latin typeface="Times New Roman" panose="02020603050405020304" pitchFamily="18" charset="0"/>
                        <a:ea typeface="楷体" panose="02010609060101010101" charset="-122"/>
                        <a:cs typeface="Times New Roman" panose="02020603050405020304" pitchFamily="18" charset="0"/>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r>
            </a:tbl>
          </a:graphicData>
        </a:graphic>
      </p:graphicFrame>
      <p:sp>
        <p:nvSpPr>
          <p:cNvPr id="5" name="文本框 4"/>
          <p:cNvSpPr txBox="1"/>
          <p:nvPr/>
        </p:nvSpPr>
        <p:spPr>
          <a:xfrm>
            <a:off x="4203700" y="1329055"/>
            <a:ext cx="9030335" cy="398780"/>
          </a:xfrm>
          <a:prstGeom prst="rect">
            <a:avLst/>
          </a:prstGeom>
        </p:spPr>
        <p:txBody>
          <a:bodyPr wrap="square">
            <a:spAutoFit/>
          </a:bodyPr>
          <a:p>
            <a:pPr marL="0" indent="0" algn="ctr" defTabSz="266700">
              <a:spcBef>
                <a:spcPct val="0"/>
              </a:spcBef>
              <a:spcAft>
                <a:spcPct val="0"/>
              </a:spcAft>
            </a:pPr>
            <a:r>
              <a:rPr lang="en-US" altLang="zh-CN" sz="2000" b="1">
                <a:latin typeface="Times New Roman" panose="02020603050405020304"/>
                <a:ea typeface="楷体" panose="02010609060101010101" charset="-122"/>
              </a:rPr>
              <a:t>Table. </a:t>
            </a:r>
            <a:r>
              <a:rPr lang="en-US" altLang="zh-CN" sz="2000">
                <a:latin typeface="Times New Roman" panose="02020603050405020304"/>
                <a:ea typeface="楷体" panose="02010609060101010101" charset="-122"/>
              </a:rPr>
              <a:t>Weight values of biological and cultural feature factors.</a:t>
            </a:r>
            <a:endParaRPr lang="en-US" altLang="zh-CN" sz="2000">
              <a:latin typeface="Times New Roman" panose="02020603050405020304"/>
              <a:ea typeface="楷体" panose="02010609060101010101" charset="-122"/>
            </a:endParaRPr>
          </a:p>
        </p:txBody>
      </p:sp>
      <p:sp>
        <p:nvSpPr>
          <p:cNvPr id="6" name="文本框 5"/>
          <p:cNvSpPr txBox="1"/>
          <p:nvPr/>
        </p:nvSpPr>
        <p:spPr>
          <a:xfrm>
            <a:off x="0" y="162560"/>
            <a:ext cx="14396085" cy="829945"/>
          </a:xfrm>
          <a:prstGeom prst="rect">
            <a:avLst/>
          </a:prstGeom>
        </p:spPr>
        <p:txBody>
          <a:bodyPr wrap="square">
            <a:spAutoFit/>
          </a:bodyPr>
          <a:p>
            <a:pPr lvl="0" algn="just" defTabSz="266700">
              <a:lnSpc>
                <a:spcPct val="200000"/>
              </a:lnSpc>
              <a:buClrTx/>
              <a:buSzTx/>
              <a:buFontTx/>
            </a:pPr>
            <a:r>
              <a:rPr lang="en-US" altLang="zh-CN" sz="2800" b="1">
                <a:solidFill>
                  <a:srgbClr val="1C5693"/>
                </a:solidFill>
                <a:latin typeface="Times New Roman" panose="02020603050405020304"/>
                <a:ea typeface="楷体" panose="02010609060101010101" charset="-122"/>
                <a:sym typeface="+mn-ea"/>
              </a:rPr>
              <a:t>1. Construction of the bio-cultural diversity assessment system</a:t>
            </a:r>
            <a:endParaRPr lang="en-US" altLang="zh-CN" sz="2800" b="1">
              <a:solidFill>
                <a:srgbClr val="1C5693"/>
              </a:solidFill>
              <a:latin typeface="Times New Roman" panose="02020603050405020304"/>
              <a:ea typeface="楷体" panose="02010609060101010101" charset="-122"/>
              <a:sym typeface="+mn-ea"/>
            </a:endParaRPr>
          </a:p>
        </p:txBody>
      </p:sp>
      <p:sp>
        <p:nvSpPr>
          <p:cNvPr id="2" name="文本框 1"/>
          <p:cNvSpPr txBox="1"/>
          <p:nvPr/>
        </p:nvSpPr>
        <p:spPr>
          <a:xfrm>
            <a:off x="124460" y="1329055"/>
            <a:ext cx="4202430" cy="3833495"/>
          </a:xfrm>
          <a:prstGeom prst="rect">
            <a:avLst/>
          </a:prstGeom>
        </p:spPr>
        <p:txBody>
          <a:bodyPr wrap="square" rtlCol="0" anchor="t">
            <a:noAutofit/>
          </a:bodyPr>
          <a:p>
            <a:pPr lvl="0" algn="just" defTabSz="266700">
              <a:buClrTx/>
              <a:buSzTx/>
              <a:buFontTx/>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First, we developed a </a:t>
            </a:r>
            <a:r>
              <a:rPr lang="en-US" altLang="zh-CN" sz="2400" b="1">
                <a:solidFill>
                  <a:srgbClr val="1C5693"/>
                </a:solidFill>
                <a:latin typeface="Times New Roman" panose="02020603050405020304" pitchFamily="18" charset="0"/>
                <a:ea typeface="楷体" panose="02010609060101010101" charset="-122"/>
                <a:cs typeface="Times New Roman" panose="02020603050405020304" pitchFamily="18" charset="0"/>
                <a:sym typeface="+mn-ea"/>
              </a:rPr>
              <a:t>bio-cultural diversity assessment system. </a:t>
            </a:r>
            <a:endParaRPr lang="en-US" altLang="zh-CN" sz="2400">
              <a:solidFill>
                <a:srgbClr val="1C5693"/>
              </a:solidFill>
              <a:latin typeface="Times New Roman" panose="02020603050405020304" pitchFamily="18" charset="0"/>
              <a:ea typeface="楷体" panose="02010609060101010101" charset="-122"/>
              <a:cs typeface="Times New Roman" panose="02020603050405020304" pitchFamily="18" charset="0"/>
              <a:sym typeface="+mn-ea"/>
            </a:endParaRPr>
          </a:p>
          <a:p>
            <a:pPr marL="342900" lvl="0" indent="-342900" algn="just" defTabSz="266700">
              <a:buClrTx/>
              <a:buSzTx/>
              <a:buFont typeface="Wingdings" panose="05000000000000000000" charset="0"/>
              <a:buChar char="n"/>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Biodiversity metrics included karst geology, habitats of key species , and ecosystem services like carbon storage and soil retention.</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a:p>
            <a:pPr marL="342900" lvl="0" indent="-342900" algn="just" defTabSz="266700">
              <a:buClrTx/>
              <a:buSzTx/>
              <a:buFont typeface="Wingdings" panose="05000000000000000000" charset="0"/>
              <a:buChar char="n"/>
            </a:pPr>
            <a:r>
              <a:rPr lang="en-US" altLang="zh-CN" sz="2400">
                <a:latin typeface="Times New Roman" panose="02020603050405020304" pitchFamily="18" charset="0"/>
                <a:ea typeface="楷体" panose="02010609060101010101" charset="-122"/>
                <a:cs typeface="Times New Roman" panose="02020603050405020304" pitchFamily="18" charset="0"/>
                <a:sym typeface="+mn-ea"/>
              </a:rPr>
              <a:t>Cultural diversity included the distribution of traditional villages, agricultural heritage, minority communities, and intangible cultural elements.</a:t>
            </a: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a:p>
            <a:pPr lvl="0" algn="just" defTabSz="266700">
              <a:buClrTx/>
              <a:buSzTx/>
              <a:buFontTx/>
            </a:pPr>
            <a:endParaRPr lang="en-US" altLang="zh-CN" sz="2400">
              <a:latin typeface="Times New Roman" panose="02020603050405020304" pitchFamily="18" charset="0"/>
              <a:ea typeface="楷体" panose="02010609060101010101" charset="-122"/>
              <a:cs typeface="Times New Roman" panose="02020603050405020304" pitchFamily="18" charset="0"/>
              <a:sym typeface="+mn-ea"/>
            </a:endParaRPr>
          </a:p>
        </p:txBody>
      </p:sp>
    </p:spTree>
  </p:cSld>
  <p:clrMapOvr>
    <a:masterClrMapping/>
  </p:clrMapOvr>
</p:sld>
</file>

<file path=ppt/tags/tag1.xml><?xml version="1.0" encoding="utf-8"?>
<p:tagLst xmlns:p="http://schemas.openxmlformats.org/presentationml/2006/main">
  <p:tag name="TABLE_ENDDRAG_ORIGIN_RECT" val="582*313"/>
  <p:tag name="TABLE_ENDDRAG_RECT" val="37*181*582*313"/>
</p:tagLst>
</file>

<file path=ppt/tags/tag2.xml><?xml version="1.0" encoding="utf-8"?>
<p:tagLst xmlns:p="http://schemas.openxmlformats.org/presentationml/2006/main">
  <p:tag name="TABLE_ENDDRAG_ORIGIN_RECT" val="894*418"/>
  <p:tag name="TABLE_ENDDRAG_RECT" val="37*107*894*418"/>
</p:tagLst>
</file>

<file path=ppt/tags/tag3.xml><?xml version="1.0" encoding="utf-8"?>
<p:tagLst xmlns:p="http://schemas.openxmlformats.org/presentationml/2006/main">
  <p:tag name="TABLE_ENDDRAG_ORIGIN_RECT" val="740*446"/>
  <p:tag name="TABLE_ENDDRAG_RECT" val="175*13*740*446"/>
</p:tagLst>
</file>

<file path=ppt/tags/tag4.xml><?xml version="1.0" encoding="utf-8"?>
<p:tagLst xmlns:p="http://schemas.openxmlformats.org/presentationml/2006/main">
  <p:tag name="TABLE_ENDDRAG_ORIGIN_RECT" val="909*372"/>
  <p:tag name="TABLE_ENDDRAG_RECT" val="14*154*909*372"/>
</p:tagLst>
</file>

<file path=ppt/tags/tag5.xml><?xml version="1.0" encoding="utf-8"?>
<p:tagLst xmlns:p="http://schemas.openxmlformats.org/presentationml/2006/main">
  <p:tag name="COMMONDATA" val="eyJoZGlkIjoiZDY2ODU0Y2RiMWY5ODVkZjQ4MjE4MzQ2YzVmOGZkMGEifQ=="/>
</p:tagLst>
</file>

<file path=ppt/theme/theme1.xml><?xml version="1.0" encoding="utf-8"?>
<a:theme xmlns:a="http://schemas.openxmlformats.org/drawingml/2006/main" name="Office 主题​​">
  <a:themeElements>
    <a:clrScheme name="自定义 1750">
      <a:dk1>
        <a:srgbClr val="000000"/>
      </a:dk1>
      <a:lt1>
        <a:srgbClr val="FFFFFF"/>
      </a:lt1>
      <a:dk2>
        <a:srgbClr val="44546A"/>
      </a:dk2>
      <a:lt2>
        <a:srgbClr val="E7E6E6"/>
      </a:lt2>
      <a:accent1>
        <a:srgbClr val="003C7A"/>
      </a:accent1>
      <a:accent2>
        <a:srgbClr val="EF7A0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8317</Words>
  <Application>WPS 演示</Application>
  <PresentationFormat>宽屏</PresentationFormat>
  <Paragraphs>749</Paragraphs>
  <Slides>25</Slides>
  <Notes>11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宋体</vt:lpstr>
      <vt:lpstr>Wingdings</vt:lpstr>
      <vt:lpstr>微软雅黑</vt:lpstr>
      <vt:lpstr>Times New Roman</vt:lpstr>
      <vt:lpstr>Times New Roman</vt:lpstr>
      <vt:lpstr>楷体</vt:lpstr>
      <vt:lpstr>Wingdings</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XQ</cp:lastModifiedBy>
  <cp:revision>290</cp:revision>
  <dcterms:created xsi:type="dcterms:W3CDTF">2023-08-04T14:36:00Z</dcterms:created>
  <dcterms:modified xsi:type="dcterms:W3CDTF">2025-04-26T16:39:30Z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92D6615F5B324DC5B6C5D3DA4F2302ED_12</vt:lpwstr>
  </property>
  <property fmtid="{D5CDD505-2E9C-101B-9397-08002B2CF9AE}" pid="3" name="KSOProductBuildVer">
    <vt:lpwstr>2052-12.1.0.20784</vt:lpwstr>
  </property>
</Properties>
</file>