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1"/>
  </p:notesMasterIdLst>
  <p:handoutMasterIdLst>
    <p:handoutMasterId r:id="rId22"/>
  </p:handoutMasterIdLst>
  <p:sldIdLst>
    <p:sldId id="2165" r:id="rId2"/>
    <p:sldId id="7946" r:id="rId3"/>
    <p:sldId id="7939" r:id="rId4"/>
    <p:sldId id="7978" r:id="rId5"/>
    <p:sldId id="7964" r:id="rId6"/>
    <p:sldId id="7933" r:id="rId7"/>
    <p:sldId id="7976" r:id="rId8"/>
    <p:sldId id="7968" r:id="rId9"/>
    <p:sldId id="7971" r:id="rId10"/>
    <p:sldId id="7972" r:id="rId11"/>
    <p:sldId id="7974" r:id="rId12"/>
    <p:sldId id="7975" r:id="rId13"/>
    <p:sldId id="7945" r:id="rId14"/>
    <p:sldId id="7957" r:id="rId15"/>
    <p:sldId id="2312" r:id="rId16"/>
    <p:sldId id="7979" r:id="rId17"/>
    <p:sldId id="2187" r:id="rId18"/>
    <p:sldId id="7980" r:id="rId19"/>
    <p:sldId id="79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C5B5E94-F174-49FE-8668-9649B10B5FEF}">
          <p14:sldIdLst>
            <p14:sldId id="2165"/>
            <p14:sldId id="7946"/>
            <p14:sldId id="7939"/>
            <p14:sldId id="7978"/>
            <p14:sldId id="7964"/>
            <p14:sldId id="7933"/>
            <p14:sldId id="7976"/>
            <p14:sldId id="7968"/>
            <p14:sldId id="7971"/>
            <p14:sldId id="7972"/>
            <p14:sldId id="7974"/>
            <p14:sldId id="7975"/>
            <p14:sldId id="7945"/>
            <p14:sldId id="7957"/>
            <p14:sldId id="2312"/>
            <p14:sldId id="7979"/>
          </p14:sldIdLst>
        </p14:section>
        <p14:section name="默认节" id="{4E78D507-8A16-4E2B-9BB1-F349D338A0A0}">
          <p14:sldIdLst>
            <p14:sldId id="2187"/>
          </p14:sldIdLst>
        </p14:section>
        <p14:section name="默认节" id="{09E4E439-4E4B-4AA8-9303-C75DB9FE88E6}">
          <p14:sldIdLst>
            <p14:sldId id="7980"/>
            <p14:sldId id="79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c" lastIdx="3" clrIdx="1">
    <p:extLst>
      <p:ext uri="{19B8F6BF-5375-455C-9EA6-DF929625EA0E}">
        <p15:presenceInfo xmlns:p15="http://schemas.microsoft.com/office/powerpoint/2012/main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104895"/>
    <a:srgbClr val="7FC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888" autoAdjust="0"/>
  </p:normalViewPr>
  <p:slideViewPr>
    <p:cSldViewPr snapToGrid="0">
      <p:cViewPr>
        <p:scale>
          <a:sx n="75" d="100"/>
          <a:sy n="75" d="100"/>
        </p:scale>
        <p:origin x="1037" y="134"/>
      </p:cViewPr>
      <p:guideLst/>
    </p:cSldViewPr>
  </p:slideViewPr>
  <p:outlineViewPr>
    <p:cViewPr>
      <p:scale>
        <a:sx n="33" d="100"/>
        <a:sy n="33" d="100"/>
      </p:scale>
      <p:origin x="0" y="-485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F864038-EDED-4FC5-86BA-8E5FB9F479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676F4F-B1BC-48AE-91D5-2813E0A316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42DDB-B1C2-4CB6-AE50-3CAFD21648AA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0EF08C-FF2D-4A3C-B8D7-546B2352D5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10001FB-DBCE-4521-A534-4C2FE29E9B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65DC0-9287-455D-888E-D5D1B433FA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260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A82D8-FFCB-41A4-8D25-CBCEB3D06773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68ABF-56AC-4C90-B750-FC2419A6D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27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68ABF-56AC-4C90-B750-FC2419A6DD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86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use Machine learning – logistic regression to do probabilistic seismic landslide hazard assessment. The parameters includes topography, geology ,earthquake, hydrology and other factors.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24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0154-48F3-46BD-8F1C-5617F87724C2}" type="datetime1">
              <a:rPr lang="zh-CN" altLang="en-US" smtClean="0"/>
              <a:t>2025/4/27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9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1C82-2EFA-4624-AE4B-4D068F30CDF3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23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3FD6-1F56-4E66-B1D1-655309A09CAE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1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CB36-4D06-4696-81CC-0CF87454461D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2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CB36-4D06-4696-81CC-0CF87454461D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436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CB36-4D06-4696-81CC-0CF87454461D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5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2192000" cy="6985000"/>
          </a:xfrm>
        </p:spPr>
        <p:txBody>
          <a:bodyPr>
            <a:norm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7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4" y="6400425"/>
            <a:ext cx="12192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微软雅黑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1" y="-30478"/>
            <a:ext cx="12192001" cy="95360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微软雅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868B54-F49B-4EFB-A861-AB059320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372" y="6450939"/>
            <a:ext cx="284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01218CE-149D-49E3-8033-D5CD97556C9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7234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C383F-F2BA-4579-94B5-22E865ED6517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5A21DF-9FBF-F52C-5196-3758E4974C28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24928"/>
            <a:ext cx="10515600" cy="0"/>
          </a:xfrm>
          <a:prstGeom prst="line">
            <a:avLst/>
          </a:prstGeom>
          <a:ln w="50800">
            <a:solidFill>
              <a:srgbClr val="104895"/>
            </a:solidFill>
          </a:ln>
          <a:effectLst>
            <a:outerShdw blurRad="38100" dist="50800" dir="5400000" algn="ctr" rotWithShape="0">
              <a:srgbClr val="7FC14D">
                <a:alpha val="5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67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981D-BC64-461E-B165-BE2FAFDB07B9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35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73E7-F5F4-4B15-9A11-7D07787FDEAF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7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261B-6BC9-4025-AB33-6FCB0CDED041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0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78292-C847-4C37-BF96-D24ADBDFECD9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7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41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0689-3F9A-4ED7-9B9F-A7F5C15689CA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72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CF7D1-53BC-447F-B165-0A4352EE50A9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61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5CB36-4D06-4696-81CC-0CF87454461D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1EFEF-17FA-4F7D-99C0-218A8C41290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C810B8-0C87-5016-9666-F3C930C0EC9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01" y="2"/>
            <a:ext cx="298729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685" r:id="rId12"/>
    <p:sldLayoutId id="2147483686" r:id="rId13"/>
    <p:sldLayoutId id="2147483687" r:id="rId14"/>
    <p:sldLayoutId id="2147483660" r:id="rId15"/>
    <p:sldLayoutId id="2147483717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E7A45C-3947-454B-9DF3-8A7878EF1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20" y="2338081"/>
            <a:ext cx="10798137" cy="17907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CN" sz="2700" b="1" dirty="0">
                <a:latin typeface="Adobe Caslon Pro Bold" panose="0205070206050A020403" pitchFamily="18" charset="0"/>
                <a:ea typeface="微软雅黑" panose="020B0503020204020204" pitchFamily="34" charset="-122"/>
              </a:rPr>
              <a:t/>
            </a:r>
            <a:br>
              <a:rPr lang="en-US" altLang="zh-CN" sz="2700" b="1" dirty="0">
                <a:latin typeface="Adobe Caslon Pro Bold" panose="0205070206050A020403" pitchFamily="18" charset="0"/>
                <a:ea typeface="微软雅黑" panose="020B0503020204020204" pitchFamily="34" charset="-122"/>
              </a:rPr>
            </a:br>
            <a:r>
              <a:rPr lang="en-US" altLang="zh-CN" sz="2700" b="1" dirty="0">
                <a:latin typeface="Adobe Caslon Pro Bold" panose="0205070206050A020403" pitchFamily="18" charset="0"/>
                <a:ea typeface="微软雅黑" panose="020B0503020204020204" pitchFamily="34" charset="-122"/>
              </a:rPr>
              <a:t/>
            </a:r>
            <a:br>
              <a:rPr lang="en-US" altLang="zh-CN" sz="2700" b="1" dirty="0">
                <a:latin typeface="Adobe Caslon Pro Bold" panose="0205070206050A020403" pitchFamily="18" charset="0"/>
                <a:ea typeface="微软雅黑" panose="020B0503020204020204" pitchFamily="34" charset="-122"/>
              </a:rPr>
            </a:br>
            <a:r>
              <a:rPr lang="en-US" altLang="zh-CN" sz="3600" b="1" dirty="0">
                <a:latin typeface="Adobe Caslon Pro Bold" panose="0205070206050A020403" pitchFamily="18" charset="0"/>
                <a:cs typeface="Times New Roman" panose="02020603050405020304" pitchFamily="18" charset="0"/>
              </a:rPr>
              <a:t>Modeling Seismic Hazard and Landslide Occurrence Probabilities in Northwestern Yunnan, China: Exploring Complex Fault Systems with multi-segment rupturing in a Block Rotational Tectonic Zone</a:t>
            </a:r>
            <a:r>
              <a:rPr lang="zh-CN" altLang="zh-CN" sz="1350" b="1" kern="100" dirty="0">
                <a:latin typeface="Adobe Caslon Pro Bold" panose="0205070206050A0204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zh-CN" altLang="zh-CN" sz="1350" b="1" kern="100" dirty="0">
                <a:latin typeface="Adobe Caslon Pro Bold" panose="0205070206050A0204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</a:br>
            <a:endParaRPr lang="zh-CN" altLang="en-US" sz="1350" b="1" dirty="0">
              <a:latin typeface="Adobe Caslon Pro Bold" panose="0205070206050A020403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副标题 2">
            <a:extLst>
              <a:ext uri="{FF2B5EF4-FFF2-40B4-BE49-F238E27FC236}">
                <a16:creationId xmlns:a16="http://schemas.microsoft.com/office/drawing/2014/main" id="{F653368C-A211-4F5E-B389-102311A7BF1F}"/>
              </a:ext>
            </a:extLst>
          </p:cNvPr>
          <p:cNvSpPr txBox="1">
            <a:spLocks/>
          </p:cNvSpPr>
          <p:nvPr/>
        </p:nvSpPr>
        <p:spPr>
          <a:xfrm>
            <a:off x="2616242" y="4128781"/>
            <a:ext cx="6923072" cy="28487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000" dirty="0"/>
          </a:p>
          <a:p>
            <a:pPr marL="0" indent="0" algn="ctr">
              <a:lnSpc>
                <a:spcPct val="200000"/>
              </a:lnSpc>
              <a:buNone/>
            </a:pPr>
            <a:r>
              <a:rPr lang="en-US" altLang="zh-CN" sz="26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Jia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Cheng, Chong Xu, </a:t>
            </a:r>
            <a:r>
              <a:rPr lang="en-US" altLang="zh-CN" sz="26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Xiwei</a:t>
            </a:r>
            <a:r>
              <a:rPr lang="en-US" altLang="zh-CN" sz="26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Xu</a:t>
            </a:r>
            <a:endParaRPr lang="en-US" altLang="zh-CN" sz="2600" b="1" baseline="30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6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China University of Geosciences, Beijing</a:t>
            </a:r>
            <a:endParaRPr lang="en-US" altLang="zh-CN" sz="26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6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Vienna, </a:t>
            </a:r>
            <a:r>
              <a:rPr lang="en-US" altLang="zh-CN" sz="26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2025-04-28</a:t>
            </a:r>
            <a:endParaRPr lang="en-US" altLang="zh-CN" sz="26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zh-CN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9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1"/>
    </mc:Choice>
    <mc:Fallback>
      <p:transition spd="slow" advTm="2225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CAED195-4016-5BD4-A96B-DCBB78BC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5AF7C0-9F21-09B6-4C40-995EC0088F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72" y="1990920"/>
            <a:ext cx="11337879" cy="4743418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9A15444-3F96-F953-98D3-9F5C017AB0CE}"/>
              </a:ext>
            </a:extLst>
          </p:cNvPr>
          <p:cNvCxnSpPr>
            <a:cxnSpLocks/>
          </p:cNvCxnSpPr>
          <p:nvPr/>
        </p:nvCxnSpPr>
        <p:spPr>
          <a:xfrm>
            <a:off x="0" y="665440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9B663EE-4F62-81B4-CC89-7239D887372D}"/>
              </a:ext>
            </a:extLst>
          </p:cNvPr>
          <p:cNvSpPr txBox="1"/>
          <p:nvPr/>
        </p:nvSpPr>
        <p:spPr>
          <a:xfrm>
            <a:off x="2427166" y="1624133"/>
            <a:ext cx="1419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 results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AD43D95-718E-8960-17C1-D0CFBCD2CA1C}"/>
              </a:ext>
            </a:extLst>
          </p:cNvPr>
          <p:cNvSpPr txBox="1"/>
          <p:nvPr/>
        </p:nvSpPr>
        <p:spPr>
          <a:xfrm>
            <a:off x="6568709" y="1624133"/>
            <a:ext cx="4490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National Seismic Hazard Map of China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C8A736C-08DD-AF6E-B4F8-8BD2ED389F8F}"/>
              </a:ext>
            </a:extLst>
          </p:cNvPr>
          <p:cNvSpPr txBox="1"/>
          <p:nvPr/>
        </p:nvSpPr>
        <p:spPr>
          <a:xfrm>
            <a:off x="264881" y="826459"/>
            <a:ext cx="9549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Comparison with our PGA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distribution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Nation Seismic Hazard Map </a:t>
            </a:r>
          </a:p>
          <a:p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(10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%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probability of exceedance in 50 years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E3CBFD5-82EF-BD6B-B7F3-078D6F72B8B4}"/>
              </a:ext>
            </a:extLst>
          </p:cNvPr>
          <p:cNvSpPr txBox="1"/>
          <p:nvPr/>
        </p:nvSpPr>
        <p:spPr>
          <a:xfrm>
            <a:off x="0" y="53453"/>
            <a:ext cx="8142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Multi-segment Seismic Hazard Modeling</a:t>
            </a:r>
          </a:p>
        </p:txBody>
      </p:sp>
    </p:spTree>
    <p:extLst>
      <p:ext uri="{BB962C8B-B14F-4D97-AF65-F5344CB8AC3E}">
        <p14:creationId xmlns:p14="http://schemas.microsoft.com/office/powerpoint/2010/main" val="338814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0"/>
    </mc:Choice>
    <mc:Fallback>
      <p:transition spd="slow" advTm="2215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BBA3A24-7D98-4E35-A65E-5657BB3702EF}"/>
              </a:ext>
            </a:extLst>
          </p:cNvPr>
          <p:cNvSpPr txBox="1"/>
          <p:nvPr/>
        </p:nvSpPr>
        <p:spPr>
          <a:xfrm>
            <a:off x="1524009" y="93986"/>
            <a:ext cx="1005389" cy="584769"/>
          </a:xfrm>
          <a:prstGeom prst="rect">
            <a:avLst/>
          </a:prstGeom>
          <a:noFill/>
        </p:spPr>
        <p:txBody>
          <a:bodyPr wrap="none" lIns="91433" tIns="45717" rIns="91433" bIns="45717" rtlCol="0">
            <a:spAutoFit/>
          </a:bodyPr>
          <a:lstStyle/>
          <a:p>
            <a:pPr algn="just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BBA3A24-7D98-4E35-A65E-5657BB3702EF}"/>
              </a:ext>
            </a:extLst>
          </p:cNvPr>
          <p:cNvSpPr txBox="1"/>
          <p:nvPr/>
        </p:nvSpPr>
        <p:spPr>
          <a:xfrm>
            <a:off x="1524009" y="93986"/>
            <a:ext cx="1005389" cy="584769"/>
          </a:xfrm>
          <a:prstGeom prst="rect">
            <a:avLst/>
          </a:prstGeom>
          <a:noFill/>
        </p:spPr>
        <p:txBody>
          <a:bodyPr wrap="none" lIns="91433" tIns="45717" rIns="91433" bIns="45717" rtlCol="0">
            <a:spAutoFit/>
          </a:bodyPr>
          <a:lstStyle/>
          <a:p>
            <a:pPr algn="just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</a:t>
            </a:r>
          </a:p>
        </p:txBody>
      </p:sp>
      <p:sp>
        <p:nvSpPr>
          <p:cNvPr id="24" name="灯片编号占位符 5"/>
          <p:cNvSpPr txBox="1">
            <a:spLocks/>
          </p:cNvSpPr>
          <p:nvPr/>
        </p:nvSpPr>
        <p:spPr bwMode="auto">
          <a:xfrm>
            <a:off x="10056442" y="6425688"/>
            <a:ext cx="44132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fld id="{E9434A07-8E51-4BF3-A41D-FFC14BFA1B02}" type="slidenum">
              <a:rPr lang="zh-CN" altLang="en-US" sz="2000">
                <a:solidFill>
                  <a:srgbClr val="898989"/>
                </a:solidFill>
                <a:latin typeface="Calibri" pitchFamily="34" charset="0"/>
              </a:rPr>
              <a:pPr/>
              <a:t>11</a:t>
            </a:fld>
            <a:endParaRPr lang="en-US" altLang="zh-CN" sz="20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8" name="图片 17" descr="C:\Users\87856\AppData\Local\Microsoft\Windows\INetCache\Content.Word\未命名 -1.bmp">
            <a:extLst>
              <a:ext uri="{FF2B5EF4-FFF2-40B4-BE49-F238E27FC236}">
                <a16:creationId xmlns:a16="http://schemas.microsoft.com/office/drawing/2014/main" id="{1B1E8E7A-0D7F-4CCE-B15F-7116EE6E2F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263" y="1312074"/>
            <a:ext cx="7157260" cy="321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未命名文件">
            <a:extLst>
              <a:ext uri="{FF2B5EF4-FFF2-40B4-BE49-F238E27FC236}">
                <a16:creationId xmlns:a16="http://schemas.microsoft.com/office/drawing/2014/main" id="{E9CEA53F-2A79-4DA8-9464-6B7C2014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20" y="1212751"/>
            <a:ext cx="4032280" cy="306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C14945B-AD2A-4DA4-A9A3-17CC01166CB1}"/>
              </a:ext>
            </a:extLst>
          </p:cNvPr>
          <p:cNvSpPr txBox="1"/>
          <p:nvPr/>
        </p:nvSpPr>
        <p:spPr>
          <a:xfrm>
            <a:off x="7035358" y="6488668"/>
            <a:ext cx="19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Xu et al., 2012</a:t>
            </a:r>
            <a:endParaRPr lang="zh-CN" altLang="en-US" dirty="0"/>
          </a:p>
        </p:txBody>
      </p:sp>
      <p:pic>
        <p:nvPicPr>
          <p:cNvPr id="23" name="Picture 2" descr="1111111">
            <a:extLst>
              <a:ext uri="{FF2B5EF4-FFF2-40B4-BE49-F238E27FC236}">
                <a16:creationId xmlns:a16="http://schemas.microsoft.com/office/drawing/2014/main" id="{9839DFFB-62F3-4926-B76C-92C86059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12" y="4114003"/>
            <a:ext cx="4345156" cy="25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5EEBF8E-EB11-4ED4-BAED-B44107514446}"/>
              </a:ext>
            </a:extLst>
          </p:cNvPr>
          <p:cNvSpPr txBox="1"/>
          <p:nvPr/>
        </p:nvSpPr>
        <p:spPr>
          <a:xfrm>
            <a:off x="4893529" y="4778317"/>
            <a:ext cx="73055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15 types of sample densities are randomly selected in the study area, and each repeated calculation 200 times to ensure that there is no abnormal impact of sample selection.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0F95423D-72B3-4B16-B358-96DCB45D0B0E}"/>
              </a:ext>
            </a:extLst>
          </p:cNvPr>
          <p:cNvSpPr txBox="1"/>
          <p:nvPr/>
        </p:nvSpPr>
        <p:spPr>
          <a:xfrm>
            <a:off x="151376" y="173904"/>
            <a:ext cx="9729098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Probabilistic Seismic Landslide Hazard Assessment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2365FC-4587-47D8-B069-F565BB85EE75}"/>
              </a:ext>
            </a:extLst>
          </p:cNvPr>
          <p:cNvSpPr txBox="1"/>
          <p:nvPr/>
        </p:nvSpPr>
        <p:spPr>
          <a:xfrm>
            <a:off x="277276" y="665440"/>
            <a:ext cx="5425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Machine Learning - Logistic Regression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9A15444-3F96-F953-98D3-9F5C017AB0CE}"/>
              </a:ext>
            </a:extLst>
          </p:cNvPr>
          <p:cNvCxnSpPr>
            <a:cxnSpLocks/>
          </p:cNvCxnSpPr>
          <p:nvPr/>
        </p:nvCxnSpPr>
        <p:spPr>
          <a:xfrm>
            <a:off x="0" y="665440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803061" y="98526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Landslides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58049" y="998614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Slope angle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79014" y="993686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Slope aspect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11087" y="98526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TWI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644515" y="99368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PGA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9611" y="2681883"/>
            <a:ext cx="108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Epicenter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19805" y="2698062"/>
            <a:ext cx="155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River Network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75164" y="2698062"/>
            <a:ext cx="67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Road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260207" y="2716002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Lithology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579147" y="2698062"/>
            <a:ext cx="14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Precipitation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2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6"/>
    </mc:Choice>
    <mc:Fallback>
      <p:transition spd="slow" advTm="1368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6F76AF9-BB3F-4910-8F98-5CDA8456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D2F0B3-4A8B-9FFD-6FCF-F594C13C15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3"/>
          <a:stretch/>
        </p:blipFill>
        <p:spPr>
          <a:xfrm>
            <a:off x="151376" y="1722735"/>
            <a:ext cx="6049324" cy="472200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728DAC2-2880-9826-7A54-EB7D4B90629B}"/>
              </a:ext>
            </a:extLst>
          </p:cNvPr>
          <p:cNvSpPr txBox="1"/>
          <p:nvPr/>
        </p:nvSpPr>
        <p:spPr>
          <a:xfrm>
            <a:off x="374590" y="921539"/>
            <a:ext cx="801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 occurrence probabilities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PGA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9D9E055-9E5C-24BA-A8C1-57CCEF8731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/>
          <a:stretch/>
        </p:blipFill>
        <p:spPr>
          <a:xfrm>
            <a:off x="6433866" y="1722735"/>
            <a:ext cx="5659047" cy="4722005"/>
          </a:xfrm>
          <a:prstGeom prst="rect">
            <a:avLst/>
          </a:prstGeom>
        </p:spPr>
      </p:pic>
      <p:cxnSp>
        <p:nvCxnSpPr>
          <p:cNvPr id="9" name="直接连接符 4">
            <a:extLst>
              <a:ext uri="{FF2B5EF4-FFF2-40B4-BE49-F238E27FC236}">
                <a16:creationId xmlns:a16="http://schemas.microsoft.com/office/drawing/2014/main" id="{89F31679-84F0-09FF-5F14-DA2E4E084718}"/>
              </a:ext>
            </a:extLst>
          </p:cNvPr>
          <p:cNvCxnSpPr>
            <a:cxnSpLocks/>
          </p:cNvCxnSpPr>
          <p:nvPr/>
        </p:nvCxnSpPr>
        <p:spPr>
          <a:xfrm>
            <a:off x="0" y="636891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F95423D-72B3-4B16-B358-96DCB45D0B0E}"/>
              </a:ext>
            </a:extLst>
          </p:cNvPr>
          <p:cNvSpPr txBox="1"/>
          <p:nvPr/>
        </p:nvSpPr>
        <p:spPr>
          <a:xfrm>
            <a:off x="151376" y="173904"/>
            <a:ext cx="9729098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Probabilistic Seismic Landslide Hazard Assessment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B663EE-4F62-81B4-CC89-7239D887372D}"/>
              </a:ext>
            </a:extLst>
          </p:cNvPr>
          <p:cNvSpPr txBox="1"/>
          <p:nvPr/>
        </p:nvSpPr>
        <p:spPr>
          <a:xfrm>
            <a:off x="2252068" y="1383204"/>
            <a:ext cx="2070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PGA distribution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D43D95-718E-8960-17C1-D0CFBCD2CA1C}"/>
              </a:ext>
            </a:extLst>
          </p:cNvPr>
          <p:cNvSpPr txBox="1"/>
          <p:nvPr/>
        </p:nvSpPr>
        <p:spPr>
          <a:xfrm>
            <a:off x="6920655" y="1383204"/>
            <a:ext cx="4059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Landslide Occurrence Probabilities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0"/>
    </mc:Choice>
    <mc:Fallback>
      <p:transition spd="slow" advTm="2096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A81CD701-EA99-B5ED-B066-17F43AAF674A}"/>
              </a:ext>
            </a:extLst>
          </p:cNvPr>
          <p:cNvSpPr txBox="1"/>
          <p:nvPr/>
        </p:nvSpPr>
        <p:spPr>
          <a:xfrm>
            <a:off x="380469" y="778255"/>
            <a:ext cx="1167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Our multi-segment rupture source model is consistent with the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microplate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rotational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model.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CF50E94-280E-4038-B4F3-AA4776E2C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811" y="2036910"/>
            <a:ext cx="3360788" cy="477165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4C4A68D-EE61-8607-EF9B-CC766C4B0659}"/>
              </a:ext>
            </a:extLst>
          </p:cNvPr>
          <p:cNvSpPr txBox="1"/>
          <p:nvPr/>
        </p:nvSpPr>
        <p:spPr>
          <a:xfrm>
            <a:off x="10237554" y="6110696"/>
            <a:ext cx="1954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 et al., 1998,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GSA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Paper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4">
            <a:extLst>
              <a:ext uri="{FF2B5EF4-FFF2-40B4-BE49-F238E27FC236}">
                <a16:creationId xmlns:a16="http://schemas.microsoft.com/office/drawing/2014/main" id="{4ECF7D34-5D04-346B-DD00-ECE06CA9779B}"/>
              </a:ext>
            </a:extLst>
          </p:cNvPr>
          <p:cNvCxnSpPr>
            <a:cxnSpLocks/>
          </p:cNvCxnSpPr>
          <p:nvPr/>
        </p:nvCxnSpPr>
        <p:spPr>
          <a:xfrm>
            <a:off x="0" y="636891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0040898" y="3736760"/>
            <a:ext cx="2281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Tectonic and strata</a:t>
            </a:r>
          </a:p>
          <a:p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9B663EE-4F62-81B4-CC89-7239D887372D}"/>
              </a:ext>
            </a:extLst>
          </p:cNvPr>
          <p:cNvSpPr txBox="1"/>
          <p:nvPr/>
        </p:nvSpPr>
        <p:spPr>
          <a:xfrm>
            <a:off x="1601820" y="1646886"/>
            <a:ext cx="4120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Multi-segment rupture combination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AD43D95-718E-8960-17C1-D0CFBCD2CA1C}"/>
              </a:ext>
            </a:extLst>
          </p:cNvPr>
          <p:cNvSpPr txBox="1"/>
          <p:nvPr/>
        </p:nvSpPr>
        <p:spPr>
          <a:xfrm>
            <a:off x="7119607" y="1670600"/>
            <a:ext cx="326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Microplate rotational model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19571" y="1989452"/>
            <a:ext cx="5915227" cy="4944755"/>
            <a:chOff x="619571" y="2069574"/>
            <a:chExt cx="5915227" cy="494475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97D04C2-5D35-F553-593C-C8E9F520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71" y="2069574"/>
              <a:ext cx="5915227" cy="494475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23" name="直接连接符 22"/>
            <p:cNvCxnSpPr/>
            <p:nvPr/>
          </p:nvCxnSpPr>
          <p:spPr>
            <a:xfrm>
              <a:off x="1996928" y="2804313"/>
              <a:ext cx="846533" cy="7006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830749" y="3618689"/>
              <a:ext cx="272374" cy="3159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2843461" y="4289898"/>
              <a:ext cx="327756" cy="91744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209800" y="3934666"/>
              <a:ext cx="620949" cy="12599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3024936" y="3180945"/>
              <a:ext cx="1751345" cy="15953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 flipV="1">
              <a:off x="3103123" y="3934667"/>
              <a:ext cx="68094" cy="3552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3492230" y="4562272"/>
              <a:ext cx="291831" cy="13424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2928026" y="5321030"/>
              <a:ext cx="513815" cy="8697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3024934" y="4562272"/>
              <a:ext cx="416907" cy="6450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3171217" y="3934666"/>
              <a:ext cx="145915" cy="1314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3239311" y="4087066"/>
              <a:ext cx="84307" cy="4752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380A77A5-9373-476F-93AB-F8B594BD0A5C}"/>
              </a:ext>
            </a:extLst>
          </p:cNvPr>
          <p:cNvSpPr txBox="1"/>
          <p:nvPr/>
        </p:nvSpPr>
        <p:spPr>
          <a:xfrm>
            <a:off x="-86272" y="52116"/>
            <a:ext cx="2696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2"/>
    </mc:Choice>
    <mc:Fallback>
      <p:transition spd="slow" advTm="2859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C253-E762-8E51-AAF5-FFF1FBC59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FF4CABA-A819-557F-495A-A9A8E6EE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D1021AE-AAAF-7F1A-7855-23499AD24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2ADED2E-908D-834F-8239-03E3C07297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880460"/>
            <a:ext cx="6626826" cy="497753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B739953-34AA-B95A-F1C5-CBA2EC3AB1C3}"/>
              </a:ext>
            </a:extLst>
          </p:cNvPr>
          <p:cNvGrpSpPr/>
          <p:nvPr/>
        </p:nvGrpSpPr>
        <p:grpSpPr>
          <a:xfrm>
            <a:off x="1947349" y="2558830"/>
            <a:ext cx="2031264" cy="3277766"/>
            <a:chOff x="2566416" y="1591056"/>
            <a:chExt cx="2292096" cy="3858768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FA83454-C17C-2FBF-F393-74F2CA51B05D}"/>
                </a:ext>
              </a:extLst>
            </p:cNvPr>
            <p:cNvSpPr/>
            <p:nvPr/>
          </p:nvSpPr>
          <p:spPr>
            <a:xfrm>
              <a:off x="3919728" y="2901696"/>
              <a:ext cx="347472" cy="1011936"/>
            </a:xfrm>
            <a:custGeom>
              <a:avLst/>
              <a:gdLst>
                <a:gd name="connsiteX0" fmla="*/ 128016 w 347472"/>
                <a:gd name="connsiteY0" fmla="*/ 0 h 1011936"/>
                <a:gd name="connsiteX1" fmla="*/ 128016 w 347472"/>
                <a:gd name="connsiteY1" fmla="*/ 0 h 1011936"/>
                <a:gd name="connsiteX2" fmla="*/ 195072 w 347472"/>
                <a:gd name="connsiteY2" fmla="*/ 60960 h 1011936"/>
                <a:gd name="connsiteX3" fmla="*/ 347472 w 347472"/>
                <a:gd name="connsiteY3" fmla="*/ 146304 h 1011936"/>
                <a:gd name="connsiteX4" fmla="*/ 335280 w 347472"/>
                <a:gd name="connsiteY4" fmla="*/ 359664 h 1011936"/>
                <a:gd name="connsiteX5" fmla="*/ 274320 w 347472"/>
                <a:gd name="connsiteY5" fmla="*/ 597408 h 1011936"/>
                <a:gd name="connsiteX6" fmla="*/ 298704 w 347472"/>
                <a:gd name="connsiteY6" fmla="*/ 707136 h 1011936"/>
                <a:gd name="connsiteX7" fmla="*/ 176784 w 347472"/>
                <a:gd name="connsiteY7" fmla="*/ 798576 h 1011936"/>
                <a:gd name="connsiteX8" fmla="*/ 60960 w 347472"/>
                <a:gd name="connsiteY8" fmla="*/ 963168 h 1011936"/>
                <a:gd name="connsiteX9" fmla="*/ 0 w 347472"/>
                <a:gd name="connsiteY9" fmla="*/ 1011936 h 1011936"/>
                <a:gd name="connsiteX10" fmla="*/ 115824 w 347472"/>
                <a:gd name="connsiteY10" fmla="*/ 743712 h 1011936"/>
                <a:gd name="connsiteX11" fmla="*/ 140208 w 347472"/>
                <a:gd name="connsiteY11" fmla="*/ 621792 h 1011936"/>
                <a:gd name="connsiteX12" fmla="*/ 213360 w 347472"/>
                <a:gd name="connsiteY12" fmla="*/ 426720 h 1011936"/>
                <a:gd name="connsiteX13" fmla="*/ 128016 w 347472"/>
                <a:gd name="connsiteY13" fmla="*/ 0 h 101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7472" h="1011936">
                  <a:moveTo>
                    <a:pt x="128016" y="0"/>
                  </a:moveTo>
                  <a:lnTo>
                    <a:pt x="128016" y="0"/>
                  </a:lnTo>
                  <a:cubicBezTo>
                    <a:pt x="187176" y="52586"/>
                    <a:pt x="165578" y="31466"/>
                    <a:pt x="195072" y="60960"/>
                  </a:cubicBezTo>
                  <a:lnTo>
                    <a:pt x="347472" y="146304"/>
                  </a:lnTo>
                  <a:lnTo>
                    <a:pt x="335280" y="359664"/>
                  </a:lnTo>
                  <a:lnTo>
                    <a:pt x="274320" y="597408"/>
                  </a:lnTo>
                  <a:lnTo>
                    <a:pt x="298704" y="707136"/>
                  </a:lnTo>
                  <a:lnTo>
                    <a:pt x="176784" y="798576"/>
                  </a:lnTo>
                  <a:lnTo>
                    <a:pt x="60960" y="963168"/>
                  </a:lnTo>
                  <a:lnTo>
                    <a:pt x="0" y="1011936"/>
                  </a:lnTo>
                  <a:lnTo>
                    <a:pt x="115824" y="743712"/>
                  </a:lnTo>
                  <a:lnTo>
                    <a:pt x="140208" y="621792"/>
                  </a:lnTo>
                  <a:lnTo>
                    <a:pt x="213360" y="42672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22F84FF2-1E14-4FF3-7E6F-CA3A86C4EA8F}"/>
                </a:ext>
              </a:extLst>
            </p:cNvPr>
            <p:cNvGrpSpPr/>
            <p:nvPr/>
          </p:nvGrpSpPr>
          <p:grpSpPr>
            <a:xfrm>
              <a:off x="2566416" y="1591056"/>
              <a:ext cx="2292096" cy="3858768"/>
              <a:chOff x="2566416" y="1591056"/>
              <a:chExt cx="2292096" cy="3858768"/>
            </a:xfrm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A6483A1A-9F0B-C48A-0CEA-FB591B3CAA03}"/>
                  </a:ext>
                </a:extLst>
              </p:cNvPr>
              <p:cNvSpPr/>
              <p:nvPr/>
            </p:nvSpPr>
            <p:spPr>
              <a:xfrm>
                <a:off x="2566416" y="1591056"/>
                <a:ext cx="1530096" cy="2859024"/>
              </a:xfrm>
              <a:custGeom>
                <a:avLst/>
                <a:gdLst>
                  <a:gd name="connsiteX0" fmla="*/ 109728 w 1530096"/>
                  <a:gd name="connsiteY0" fmla="*/ 30480 h 2859024"/>
                  <a:gd name="connsiteX1" fmla="*/ 579120 w 1530096"/>
                  <a:gd name="connsiteY1" fmla="*/ 323088 h 2859024"/>
                  <a:gd name="connsiteX2" fmla="*/ 1072896 w 1530096"/>
                  <a:gd name="connsiteY2" fmla="*/ 798576 h 2859024"/>
                  <a:gd name="connsiteX3" fmla="*/ 1097280 w 1530096"/>
                  <a:gd name="connsiteY3" fmla="*/ 957072 h 2859024"/>
                  <a:gd name="connsiteX4" fmla="*/ 1426464 w 1530096"/>
                  <a:gd name="connsiteY4" fmla="*/ 1286256 h 2859024"/>
                  <a:gd name="connsiteX5" fmla="*/ 1530096 w 1530096"/>
                  <a:gd name="connsiteY5" fmla="*/ 1706880 h 2859024"/>
                  <a:gd name="connsiteX6" fmla="*/ 1420368 w 1530096"/>
                  <a:gd name="connsiteY6" fmla="*/ 2005584 h 2859024"/>
                  <a:gd name="connsiteX7" fmla="*/ 1377696 w 1530096"/>
                  <a:gd name="connsiteY7" fmla="*/ 2139696 h 2859024"/>
                  <a:gd name="connsiteX8" fmla="*/ 1292352 w 1530096"/>
                  <a:gd name="connsiteY8" fmla="*/ 2334768 h 2859024"/>
                  <a:gd name="connsiteX9" fmla="*/ 1243584 w 1530096"/>
                  <a:gd name="connsiteY9" fmla="*/ 2481072 h 2859024"/>
                  <a:gd name="connsiteX10" fmla="*/ 1231392 w 1530096"/>
                  <a:gd name="connsiteY10" fmla="*/ 2639568 h 2859024"/>
                  <a:gd name="connsiteX11" fmla="*/ 1164336 w 1530096"/>
                  <a:gd name="connsiteY11" fmla="*/ 2859024 h 2859024"/>
                  <a:gd name="connsiteX12" fmla="*/ 786384 w 1530096"/>
                  <a:gd name="connsiteY12" fmla="*/ 1914144 h 2859024"/>
                  <a:gd name="connsiteX13" fmla="*/ 707136 w 1530096"/>
                  <a:gd name="connsiteY13" fmla="*/ 1810512 h 2859024"/>
                  <a:gd name="connsiteX14" fmla="*/ 609600 w 1530096"/>
                  <a:gd name="connsiteY14" fmla="*/ 1621536 h 2859024"/>
                  <a:gd name="connsiteX15" fmla="*/ 310896 w 1530096"/>
                  <a:gd name="connsiteY15" fmla="*/ 1280160 h 2859024"/>
                  <a:gd name="connsiteX16" fmla="*/ 60960 w 1530096"/>
                  <a:gd name="connsiteY16" fmla="*/ 225552 h 2859024"/>
                  <a:gd name="connsiteX17" fmla="*/ 0 w 1530096"/>
                  <a:gd name="connsiteY17" fmla="*/ 0 h 2859024"/>
                  <a:gd name="connsiteX18" fmla="*/ 109728 w 1530096"/>
                  <a:gd name="connsiteY18" fmla="*/ 30480 h 2859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30096" h="2859024">
                    <a:moveTo>
                      <a:pt x="109728" y="30480"/>
                    </a:moveTo>
                    <a:lnTo>
                      <a:pt x="579120" y="323088"/>
                    </a:lnTo>
                    <a:lnTo>
                      <a:pt x="1072896" y="798576"/>
                    </a:lnTo>
                    <a:lnTo>
                      <a:pt x="1097280" y="957072"/>
                    </a:lnTo>
                    <a:lnTo>
                      <a:pt x="1426464" y="1286256"/>
                    </a:lnTo>
                    <a:lnTo>
                      <a:pt x="1530096" y="1706880"/>
                    </a:lnTo>
                    <a:lnTo>
                      <a:pt x="1420368" y="2005584"/>
                    </a:lnTo>
                    <a:lnTo>
                      <a:pt x="1377696" y="2139696"/>
                    </a:lnTo>
                    <a:lnTo>
                      <a:pt x="1292352" y="2334768"/>
                    </a:lnTo>
                    <a:lnTo>
                      <a:pt x="1243584" y="2481072"/>
                    </a:lnTo>
                    <a:lnTo>
                      <a:pt x="1231392" y="2639568"/>
                    </a:lnTo>
                    <a:lnTo>
                      <a:pt x="1164336" y="2859024"/>
                    </a:lnTo>
                    <a:lnTo>
                      <a:pt x="786384" y="1914144"/>
                    </a:lnTo>
                    <a:lnTo>
                      <a:pt x="707136" y="1810512"/>
                    </a:lnTo>
                    <a:lnTo>
                      <a:pt x="609600" y="1621536"/>
                    </a:lnTo>
                    <a:lnTo>
                      <a:pt x="310896" y="1280160"/>
                    </a:lnTo>
                    <a:lnTo>
                      <a:pt x="60960" y="225552"/>
                    </a:lnTo>
                    <a:lnTo>
                      <a:pt x="0" y="0"/>
                    </a:lnTo>
                    <a:lnTo>
                      <a:pt x="109728" y="30480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834387F8-34F6-F095-9BB7-75ABFB6DA4BB}"/>
                  </a:ext>
                </a:extLst>
              </p:cNvPr>
              <p:cNvSpPr/>
              <p:nvPr/>
            </p:nvSpPr>
            <p:spPr>
              <a:xfrm>
                <a:off x="3761232" y="3529584"/>
                <a:ext cx="591312" cy="975360"/>
              </a:xfrm>
              <a:custGeom>
                <a:avLst/>
                <a:gdLst>
                  <a:gd name="connsiteX0" fmla="*/ 0 w 591312"/>
                  <a:gd name="connsiteY0" fmla="*/ 914400 h 975360"/>
                  <a:gd name="connsiteX1" fmla="*/ 103632 w 591312"/>
                  <a:gd name="connsiteY1" fmla="*/ 615696 h 975360"/>
                  <a:gd name="connsiteX2" fmla="*/ 109728 w 591312"/>
                  <a:gd name="connsiteY2" fmla="*/ 536448 h 975360"/>
                  <a:gd name="connsiteX3" fmla="*/ 146304 w 591312"/>
                  <a:gd name="connsiteY3" fmla="*/ 438912 h 975360"/>
                  <a:gd name="connsiteX4" fmla="*/ 310896 w 591312"/>
                  <a:gd name="connsiteY4" fmla="*/ 323088 h 975360"/>
                  <a:gd name="connsiteX5" fmla="*/ 390144 w 591312"/>
                  <a:gd name="connsiteY5" fmla="*/ 188976 h 975360"/>
                  <a:gd name="connsiteX6" fmla="*/ 548640 w 591312"/>
                  <a:gd name="connsiteY6" fmla="*/ 60960 h 975360"/>
                  <a:gd name="connsiteX7" fmla="*/ 591312 w 591312"/>
                  <a:gd name="connsiteY7" fmla="*/ 0 h 975360"/>
                  <a:gd name="connsiteX8" fmla="*/ 585216 w 591312"/>
                  <a:gd name="connsiteY8" fmla="*/ 170688 h 975360"/>
                  <a:gd name="connsiteX9" fmla="*/ 481584 w 591312"/>
                  <a:gd name="connsiteY9" fmla="*/ 457200 h 975360"/>
                  <a:gd name="connsiteX10" fmla="*/ 256032 w 591312"/>
                  <a:gd name="connsiteY10" fmla="*/ 646176 h 975360"/>
                  <a:gd name="connsiteX11" fmla="*/ 207264 w 591312"/>
                  <a:gd name="connsiteY11" fmla="*/ 713232 h 975360"/>
                  <a:gd name="connsiteX12" fmla="*/ 73152 w 591312"/>
                  <a:gd name="connsiteY12" fmla="*/ 975360 h 975360"/>
                  <a:gd name="connsiteX13" fmla="*/ 0 w 591312"/>
                  <a:gd name="connsiteY13" fmla="*/ 914400 h 975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1312" h="975360">
                    <a:moveTo>
                      <a:pt x="0" y="914400"/>
                    </a:moveTo>
                    <a:lnTo>
                      <a:pt x="103632" y="615696"/>
                    </a:lnTo>
                    <a:lnTo>
                      <a:pt x="109728" y="536448"/>
                    </a:lnTo>
                    <a:lnTo>
                      <a:pt x="146304" y="438912"/>
                    </a:lnTo>
                    <a:lnTo>
                      <a:pt x="310896" y="323088"/>
                    </a:lnTo>
                    <a:lnTo>
                      <a:pt x="390144" y="188976"/>
                    </a:lnTo>
                    <a:lnTo>
                      <a:pt x="548640" y="60960"/>
                    </a:lnTo>
                    <a:lnTo>
                      <a:pt x="591312" y="0"/>
                    </a:lnTo>
                    <a:lnTo>
                      <a:pt x="585216" y="170688"/>
                    </a:lnTo>
                    <a:lnTo>
                      <a:pt x="481584" y="457200"/>
                    </a:lnTo>
                    <a:lnTo>
                      <a:pt x="256032" y="646176"/>
                    </a:lnTo>
                    <a:lnTo>
                      <a:pt x="207264" y="713232"/>
                    </a:lnTo>
                    <a:lnTo>
                      <a:pt x="73152" y="975360"/>
                    </a:lnTo>
                    <a:lnTo>
                      <a:pt x="0" y="914400"/>
                    </a:lnTo>
                    <a:close/>
                  </a:path>
                </a:pathLst>
              </a:custGeom>
              <a:solidFill>
                <a:srgbClr val="FFC000">
                  <a:alpha val="50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7758E9F6-AD52-AFEB-248F-29BF3D3D7746}"/>
                  </a:ext>
                </a:extLst>
              </p:cNvPr>
              <p:cNvSpPr/>
              <p:nvPr/>
            </p:nvSpPr>
            <p:spPr>
              <a:xfrm>
                <a:off x="3816096" y="3499104"/>
                <a:ext cx="1042416" cy="1950720"/>
              </a:xfrm>
              <a:custGeom>
                <a:avLst/>
                <a:gdLst>
                  <a:gd name="connsiteX0" fmla="*/ 0 w 1042416"/>
                  <a:gd name="connsiteY0" fmla="*/ 1103376 h 1950720"/>
                  <a:gd name="connsiteX1" fmla="*/ 164592 w 1042416"/>
                  <a:gd name="connsiteY1" fmla="*/ 841248 h 1950720"/>
                  <a:gd name="connsiteX2" fmla="*/ 225552 w 1042416"/>
                  <a:gd name="connsiteY2" fmla="*/ 737616 h 1950720"/>
                  <a:gd name="connsiteX3" fmla="*/ 457200 w 1042416"/>
                  <a:gd name="connsiteY3" fmla="*/ 554736 h 1950720"/>
                  <a:gd name="connsiteX4" fmla="*/ 579120 w 1042416"/>
                  <a:gd name="connsiteY4" fmla="*/ 243840 h 1950720"/>
                  <a:gd name="connsiteX5" fmla="*/ 591312 w 1042416"/>
                  <a:gd name="connsiteY5" fmla="*/ 0 h 1950720"/>
                  <a:gd name="connsiteX6" fmla="*/ 786384 w 1042416"/>
                  <a:gd name="connsiteY6" fmla="*/ 48768 h 1950720"/>
                  <a:gd name="connsiteX7" fmla="*/ 1005840 w 1042416"/>
                  <a:gd name="connsiteY7" fmla="*/ 213360 h 1950720"/>
                  <a:gd name="connsiteX8" fmla="*/ 1042416 w 1042416"/>
                  <a:gd name="connsiteY8" fmla="*/ 335280 h 1950720"/>
                  <a:gd name="connsiteX9" fmla="*/ 999744 w 1042416"/>
                  <a:gd name="connsiteY9" fmla="*/ 603504 h 1950720"/>
                  <a:gd name="connsiteX10" fmla="*/ 920496 w 1042416"/>
                  <a:gd name="connsiteY10" fmla="*/ 762000 h 1950720"/>
                  <a:gd name="connsiteX11" fmla="*/ 871728 w 1042416"/>
                  <a:gd name="connsiteY11" fmla="*/ 993648 h 1950720"/>
                  <a:gd name="connsiteX12" fmla="*/ 932688 w 1042416"/>
                  <a:gd name="connsiteY12" fmla="*/ 1304544 h 1950720"/>
                  <a:gd name="connsiteX13" fmla="*/ 926592 w 1042416"/>
                  <a:gd name="connsiteY13" fmla="*/ 1389888 h 1950720"/>
                  <a:gd name="connsiteX14" fmla="*/ 859536 w 1042416"/>
                  <a:gd name="connsiteY14" fmla="*/ 1517904 h 1950720"/>
                  <a:gd name="connsiteX15" fmla="*/ 786384 w 1042416"/>
                  <a:gd name="connsiteY15" fmla="*/ 1554480 h 1950720"/>
                  <a:gd name="connsiteX16" fmla="*/ 646176 w 1042416"/>
                  <a:gd name="connsiteY16" fmla="*/ 1786128 h 1950720"/>
                  <a:gd name="connsiteX17" fmla="*/ 518160 w 1042416"/>
                  <a:gd name="connsiteY17" fmla="*/ 1950720 h 1950720"/>
                  <a:gd name="connsiteX18" fmla="*/ 396240 w 1042416"/>
                  <a:gd name="connsiteY18" fmla="*/ 1645920 h 1950720"/>
                  <a:gd name="connsiteX19" fmla="*/ 164592 w 1042416"/>
                  <a:gd name="connsiteY19" fmla="*/ 1456944 h 1950720"/>
                  <a:gd name="connsiteX20" fmla="*/ 0 w 1042416"/>
                  <a:gd name="connsiteY20" fmla="*/ 1103376 h 1950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42416" h="1950720">
                    <a:moveTo>
                      <a:pt x="0" y="1103376"/>
                    </a:moveTo>
                    <a:lnTo>
                      <a:pt x="164592" y="841248"/>
                    </a:lnTo>
                    <a:lnTo>
                      <a:pt x="225552" y="737616"/>
                    </a:lnTo>
                    <a:lnTo>
                      <a:pt x="457200" y="554736"/>
                    </a:lnTo>
                    <a:lnTo>
                      <a:pt x="579120" y="243840"/>
                    </a:lnTo>
                    <a:lnTo>
                      <a:pt x="591312" y="0"/>
                    </a:lnTo>
                    <a:lnTo>
                      <a:pt x="786384" y="48768"/>
                    </a:lnTo>
                    <a:lnTo>
                      <a:pt x="1005840" y="213360"/>
                    </a:lnTo>
                    <a:lnTo>
                      <a:pt x="1042416" y="335280"/>
                    </a:lnTo>
                    <a:lnTo>
                      <a:pt x="999744" y="603504"/>
                    </a:lnTo>
                    <a:lnTo>
                      <a:pt x="920496" y="762000"/>
                    </a:lnTo>
                    <a:lnTo>
                      <a:pt x="871728" y="993648"/>
                    </a:lnTo>
                    <a:lnTo>
                      <a:pt x="932688" y="1304544"/>
                    </a:lnTo>
                    <a:lnTo>
                      <a:pt x="926592" y="1389888"/>
                    </a:lnTo>
                    <a:lnTo>
                      <a:pt x="859536" y="1517904"/>
                    </a:lnTo>
                    <a:lnTo>
                      <a:pt x="786384" y="1554480"/>
                    </a:lnTo>
                    <a:lnTo>
                      <a:pt x="646176" y="1786128"/>
                    </a:lnTo>
                    <a:lnTo>
                      <a:pt x="518160" y="1950720"/>
                    </a:lnTo>
                    <a:lnTo>
                      <a:pt x="396240" y="1645920"/>
                    </a:lnTo>
                    <a:lnTo>
                      <a:pt x="164592" y="1456944"/>
                    </a:lnTo>
                    <a:lnTo>
                      <a:pt x="0" y="1103376"/>
                    </a:lnTo>
                    <a:close/>
                  </a:path>
                </a:pathLst>
              </a:custGeom>
              <a:solidFill>
                <a:srgbClr val="00B050">
                  <a:alpha val="37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A8DFFEB1-FC65-D9F5-F926-9CD399F6FE8E}"/>
              </a:ext>
            </a:extLst>
          </p:cNvPr>
          <p:cNvGrpSpPr/>
          <p:nvPr/>
        </p:nvGrpSpPr>
        <p:grpSpPr>
          <a:xfrm>
            <a:off x="7102167" y="1827785"/>
            <a:ext cx="4264799" cy="5030214"/>
            <a:chOff x="4391203" y="648398"/>
            <a:chExt cx="4714074" cy="6125058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F514CCF1-7F84-8FE9-623F-4CBC5BB74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203" y="648398"/>
              <a:ext cx="4714074" cy="5762372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65B869C-7D67-F409-CD17-FD8938D2FB94}"/>
                </a:ext>
              </a:extLst>
            </p:cNvPr>
            <p:cNvSpPr txBox="1"/>
            <p:nvPr/>
          </p:nvSpPr>
          <p:spPr>
            <a:xfrm>
              <a:off x="5645670" y="6333141"/>
              <a:ext cx="2792608" cy="440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Rangin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2013, JAES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4AD5B49D-A59E-A4E1-2286-8ED21458E969}"/>
              </a:ext>
            </a:extLst>
          </p:cNvPr>
          <p:cNvSpPr txBox="1"/>
          <p:nvPr/>
        </p:nvSpPr>
        <p:spPr>
          <a:xfrm>
            <a:off x="323279" y="821281"/>
            <a:ext cx="1155192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Micro-plate rotation is d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riven by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gravitational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collapse,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causing the upper crust to move westward faster than the lower crust.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4">
            <a:extLst>
              <a:ext uri="{FF2B5EF4-FFF2-40B4-BE49-F238E27FC236}">
                <a16:creationId xmlns:a16="http://schemas.microsoft.com/office/drawing/2014/main" id="{5A1B27B3-75FD-518A-E049-BCD17A287680}"/>
              </a:ext>
            </a:extLst>
          </p:cNvPr>
          <p:cNvCxnSpPr>
            <a:cxnSpLocks/>
          </p:cNvCxnSpPr>
          <p:nvPr/>
        </p:nvCxnSpPr>
        <p:spPr>
          <a:xfrm>
            <a:off x="0" y="636891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928609" y="1598203"/>
            <a:ext cx="2856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Micro-plate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rotation model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80A77A5-9373-476F-93AB-F8B594BD0A5C}"/>
              </a:ext>
            </a:extLst>
          </p:cNvPr>
          <p:cNvSpPr txBox="1"/>
          <p:nvPr/>
        </p:nvSpPr>
        <p:spPr>
          <a:xfrm>
            <a:off x="-86272" y="52116"/>
            <a:ext cx="2696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55435" y="1538407"/>
            <a:ext cx="1854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Dynamic sources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9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3"/>
    </mc:Choice>
    <mc:Fallback>
      <p:transition spd="slow" advTm="1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3C0C47C-6720-4BC9-B694-5408BE2E5902}"/>
              </a:ext>
            </a:extLst>
          </p:cNvPr>
          <p:cNvSpPr txBox="1"/>
          <p:nvPr/>
        </p:nvSpPr>
        <p:spPr>
          <a:xfrm>
            <a:off x="406593" y="940341"/>
            <a:ext cx="11618843" cy="5693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used the simulation method in the SHERIFS code to calculate seismicity rates for both single-segment and multi-segment ruptures.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show that multi-segment ruptures occur only within individual faults in the NW Yunnan Region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also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valuable insights into the seismic hazards present in the NWYR, and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generated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more comprehensive assessment of seismic hazards and landslide probabilities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considering both the fault slip behavior and site condition map.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multi-segment rupture source model aligns with the rotational motion of regional micro-blocks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driven by lower crustal flow and gravitational collapse along the southeastern margin of the Tibetan Plateau,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reflecting both tectonic implications and fault activities. </a:t>
            </a:r>
            <a:endParaRPr lang="en-US" altLang="zh-CN" sz="2000" dirty="0" smtClean="0">
              <a:solidFill>
                <a:srgbClr val="0000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0A77A5-9373-476F-93AB-F8B594BD0A5C}"/>
              </a:ext>
            </a:extLst>
          </p:cNvPr>
          <p:cNvSpPr txBox="1"/>
          <p:nvPr/>
        </p:nvSpPr>
        <p:spPr>
          <a:xfrm>
            <a:off x="-86272" y="52116"/>
            <a:ext cx="2696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4937CD8-D642-386D-6C60-7985C6A4FCC7}"/>
              </a:ext>
            </a:extLst>
          </p:cNvPr>
          <p:cNvCxnSpPr>
            <a:cxnSpLocks/>
          </p:cNvCxnSpPr>
          <p:nvPr/>
        </p:nvCxnSpPr>
        <p:spPr>
          <a:xfrm>
            <a:off x="0" y="636891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92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11"/>
    </mc:Choice>
    <mc:Fallback>
      <p:transition spd="slow" advTm="3581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4256" y="260081"/>
            <a:ext cx="11867744" cy="6917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Rockwell" panose="02060603020205020403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Reference</a:t>
            </a:r>
            <a:r>
              <a:rPr lang="zh-CN" altLang="en-US" sz="2400" b="1" dirty="0" smtClean="0">
                <a:solidFill>
                  <a:srgbClr val="0000FF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 smtClean="0">
              <a:solidFill>
                <a:srgbClr val="0000FF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Cheng et al.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2025. Modeling seismic hazard and landslide occurrence probabilities in northwestern Yunnan, </a:t>
            </a:r>
            <a:endParaRPr lang="en-US" altLang="zh-CN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China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exploring complex fault systems with multi-segment rupturing in a block rotational tectonic </a:t>
            </a:r>
            <a:endParaRPr lang="en-US" altLang="zh-CN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zone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Hazards and Earth System Sciences, 25, 857-877, doi:10.5194/nhess-25-857-2025.</a:t>
            </a:r>
          </a:p>
          <a:p>
            <a:pPr>
              <a:lnSpc>
                <a:spcPct val="114000"/>
              </a:lnSpc>
            </a:pP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Cheng et al.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From Active Fault Segmentation to Risks of Earthquake Hazards and Property and Life </a:t>
            </a:r>
            <a:endParaRPr lang="en-US" altLang="zh-CN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Losses – A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from the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Xianshuihe-Xiaojiang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Fault Zone. Science China Earth Sciences,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14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66(6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1345-1364.</a:t>
            </a:r>
          </a:p>
          <a:p>
            <a:pPr>
              <a:lnSpc>
                <a:spcPct val="114000"/>
              </a:lnSpc>
            </a:pP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Cheng and </a:t>
            </a:r>
            <a:r>
              <a:rPr lang="en-US" altLang="zh-CN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Chartier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2021.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Multisegment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Rupture Hazard Modeling along the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Xianshuihe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Fault Zone,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14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Southeastern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Tibetan Plateau. Seismological Research Letters,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92(2A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951-964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Cheng et al.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2021. Probabilistic multi-segment rupture seismic hazard along the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Xiaojiang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fault zone, </a:t>
            </a:r>
            <a:endParaRPr lang="en-US" altLang="zh-CN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southeastern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Tibetan Plateau.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Asian Earth Sciences, 221,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10.1016/j.jseaes.2021.104940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n-US" altLang="zh-CN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Chartier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T,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Scotti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 Lyon-Caen H,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Boiselet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2017. Methodology for earthquake rupture rate estimates of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fault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networks: example for the western Corinth rift, Greece. Nat Hazards Earth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17:1857-1869.</a:t>
            </a:r>
            <a:endParaRPr lang="zh-CN" altLang="zh-C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Chartier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T,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Scotti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 Lyon-Caen H. 2019. SHERIFS: Open-Source code for computing earthquake rates in </a:t>
            </a:r>
            <a:endParaRPr lang="en-US" altLang="zh-CN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fault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systems and constructing hazard models. </a:t>
            </a:r>
            <a:r>
              <a:rPr lang="en-US" altLang="zh-CN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Seismol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 Lett, 90:1678-1688.</a:t>
            </a:r>
            <a:endParaRPr lang="zh-CN" altLang="zh-C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"/>
    </mc:Choice>
    <mc:Fallback>
      <p:transition spd="slow" advTm="381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710A1B-2869-4FE5-8C76-4E4E7CB3C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39BD65F-05AD-4675-A985-FA695F16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7F75EDF-9CE1-4EAB-A781-E7D37F266B39}"/>
              </a:ext>
            </a:extLst>
          </p:cNvPr>
          <p:cNvSpPr txBox="1"/>
          <p:nvPr/>
        </p:nvSpPr>
        <p:spPr>
          <a:xfrm>
            <a:off x="1709057" y="2624466"/>
            <a:ext cx="8345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attention!</a:t>
            </a:r>
            <a:endParaRPr lang="en-US" altLang="zh-CN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917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"/>
    </mc:Choice>
    <mc:Fallback>
      <p:transition spd="slow" advTm="148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6979C-E05A-ABD8-B23D-A845AEA6B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503AD36-F768-1F80-84AC-A4C35F75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48FD43-984A-3732-C9A5-F796527E3E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953219"/>
            <a:ext cx="3946564" cy="46518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AF12A20-3244-91B4-98E5-D902606C1CD7}"/>
              </a:ext>
            </a:extLst>
          </p:cNvPr>
          <p:cNvSpPr txBox="1"/>
          <p:nvPr/>
        </p:nvSpPr>
        <p:spPr>
          <a:xfrm>
            <a:off x="2209800" y="6497492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Cheng et al.,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2012, Chinese J.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Geophys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ECC44F2-37BE-22BE-D0BE-F16934FFE07D}"/>
              </a:ext>
            </a:extLst>
          </p:cNvPr>
          <p:cNvSpPr txBox="1"/>
          <p:nvPr/>
        </p:nvSpPr>
        <p:spPr>
          <a:xfrm>
            <a:off x="154821" y="813513"/>
            <a:ext cx="1203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2400" b="1" dirty="0">
                <a:solidFill>
                  <a:srgbClr val="0000FF"/>
                </a:solidFill>
              </a:rPr>
              <a:t>GPS velocity observations and S-wave velocity imaging both indicate that this region may be a lower crustal flow channel.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4">
            <a:extLst>
              <a:ext uri="{FF2B5EF4-FFF2-40B4-BE49-F238E27FC236}">
                <a16:creationId xmlns:a16="http://schemas.microsoft.com/office/drawing/2014/main" id="{FA4B1148-32AE-9447-E6C4-4A985607BDD3}"/>
              </a:ext>
            </a:extLst>
          </p:cNvPr>
          <p:cNvCxnSpPr>
            <a:cxnSpLocks/>
          </p:cNvCxnSpPr>
          <p:nvPr/>
        </p:nvCxnSpPr>
        <p:spPr>
          <a:xfrm>
            <a:off x="0" y="675076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70E42B10-D501-BFF3-0155-EAE59AC92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25"/>
          <a:stretch/>
        </p:blipFill>
        <p:spPr>
          <a:xfrm>
            <a:off x="6630459" y="1782945"/>
            <a:ext cx="4470119" cy="469130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08878E5-3AED-6208-CC63-B7AA040D5181}"/>
              </a:ext>
            </a:extLst>
          </p:cNvPr>
          <p:cNvSpPr txBox="1"/>
          <p:nvPr/>
        </p:nvSpPr>
        <p:spPr>
          <a:xfrm>
            <a:off x="134899" y="125412"/>
            <a:ext cx="2452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F12A20-3244-91B4-98E5-D902606C1CD7}"/>
              </a:ext>
            </a:extLst>
          </p:cNvPr>
          <p:cNvSpPr txBox="1"/>
          <p:nvPr/>
        </p:nvSpPr>
        <p:spPr>
          <a:xfrm>
            <a:off x="7799675" y="6474253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Zhang et al.,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2021, Science China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76338" y="1630053"/>
            <a:ext cx="56970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GPS velocity field after removing overall (block) motion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643222" y="1630053"/>
            <a:ext cx="18069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Vs velocity field </a:t>
            </a:r>
            <a:endParaRPr kumimoji="0" lang="zh-CN" altLang="zh-CN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79600" y="3799840"/>
            <a:ext cx="1701800" cy="1656080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3921760"/>
            <a:ext cx="1402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Extensional </a:t>
            </a:r>
          </a:p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Crustal </a:t>
            </a:r>
          </a:p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48364" y="3972855"/>
            <a:ext cx="986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</a:p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Crustal </a:t>
            </a:r>
          </a:p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1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5">
            <a:extLst>
              <a:ext uri="{FF2B5EF4-FFF2-40B4-BE49-F238E27FC236}">
                <a16:creationId xmlns:a16="http://schemas.microsoft.com/office/drawing/2014/main" id="{FC1A198D-FBF8-B9FA-7149-A1F6936A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92"/>
          <a:stretch>
            <a:fillRect/>
          </a:stretch>
        </p:blipFill>
        <p:spPr bwMode="auto">
          <a:xfrm>
            <a:off x="433841" y="1189315"/>
            <a:ext cx="594201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6">
            <a:extLst>
              <a:ext uri="{FF2B5EF4-FFF2-40B4-BE49-F238E27FC236}">
                <a16:creationId xmlns:a16="http://schemas.microsoft.com/office/drawing/2014/main" id="{3E5FC660-33C8-7032-BCAB-D567A478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3" b="189"/>
          <a:stretch>
            <a:fillRect/>
          </a:stretch>
        </p:blipFill>
        <p:spPr bwMode="auto">
          <a:xfrm>
            <a:off x="457654" y="3965575"/>
            <a:ext cx="59182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1">
            <a:extLst>
              <a:ext uri="{FF2B5EF4-FFF2-40B4-BE49-F238E27FC236}">
                <a16:creationId xmlns:a16="http://schemas.microsoft.com/office/drawing/2014/main" id="{1B0023C7-6F70-C078-EA0C-B9E77E1E2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406401"/>
            <a:ext cx="252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GMPE</a:t>
            </a: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的选取</a:t>
            </a:r>
            <a:endParaRPr lang="en-US" altLang="en-US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8373" name="TextBox 2">
            <a:extLst>
              <a:ext uri="{FF2B5EF4-FFF2-40B4-BE49-F238E27FC236}">
                <a16:creationId xmlns:a16="http://schemas.microsoft.com/office/drawing/2014/main" id="{F871E2B5-6874-BC07-2F81-9AD214BE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584" y="6488668"/>
            <a:ext cx="3131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Dangkua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al., </a:t>
            </a:r>
            <a:r>
              <a:rPr lang="en-US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2017, BSSA</a:t>
            </a:r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4" name="矩形 1">
            <a:extLst>
              <a:ext uri="{FF2B5EF4-FFF2-40B4-BE49-F238E27FC236}">
                <a16:creationId xmlns:a16="http://schemas.microsoft.com/office/drawing/2014/main" id="{C77F1721-FA5A-17F8-29C7-19F0EBBC4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9523" y="2297246"/>
            <a:ext cx="4988221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Abrahamson, Silva, and </a:t>
            </a:r>
            <a:r>
              <a:rPr lang="en-US" altLang="zh-CN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Kamai</a:t>
            </a: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(2014)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Chiou</a:t>
            </a: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and Youngs (2014)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Campbell and </a:t>
            </a:r>
            <a:r>
              <a:rPr lang="en-US" altLang="zh-CN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Bozorgnia</a:t>
            </a: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(2014)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Boore</a:t>
            </a: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et al. (2014) branches. </a:t>
            </a:r>
          </a:p>
          <a:p>
            <a:pPr algn="just">
              <a:buNone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Each branch was assigned the same weight of 0.25</a:t>
            </a:r>
            <a:endParaRPr lang="zh-CN" altLang="zh-CN" sz="24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376" name="TextBox 1">
            <a:extLst>
              <a:ext uri="{FF2B5EF4-FFF2-40B4-BE49-F238E27FC236}">
                <a16:creationId xmlns:a16="http://schemas.microsoft.com/office/drawing/2014/main" id="{7815C506-3AED-DAB2-7245-B741E7C5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854" y="1602021"/>
            <a:ext cx="54316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used logic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model of 4 branches.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0E863F-6274-0E1B-8A03-3802B73716A8}"/>
              </a:ext>
            </a:extLst>
          </p:cNvPr>
          <p:cNvSpPr txBox="1"/>
          <p:nvPr/>
        </p:nvSpPr>
        <p:spPr>
          <a:xfrm>
            <a:off x="303972" y="823562"/>
            <a:ext cx="4566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Rockwell" panose="02060603020205020403" pitchFamily="18" charset="0"/>
                <a:ea typeface="微软雅黑" panose="020B0503020204020204" pitchFamily="34" charset="-122"/>
              </a:rPr>
              <a:t>PGA calculation with GMPEs</a:t>
            </a:r>
            <a:endParaRPr lang="zh-CN" altLang="en-US" sz="2400" b="1" dirty="0">
              <a:solidFill>
                <a:srgbClr val="0000FF"/>
              </a:solidFill>
              <a:latin typeface="Rockwell" panose="02060603020205020403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8F319E2-F13B-A777-94B0-FB95C85960EC}"/>
              </a:ext>
            </a:extLst>
          </p:cNvPr>
          <p:cNvCxnSpPr>
            <a:cxnSpLocks/>
          </p:cNvCxnSpPr>
          <p:nvPr/>
        </p:nvCxnSpPr>
        <p:spPr>
          <a:xfrm>
            <a:off x="0" y="665440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DD25922-257B-6C04-0D69-21E5F7B81592}"/>
              </a:ext>
            </a:extLst>
          </p:cNvPr>
          <p:cNvSpPr txBox="1"/>
          <p:nvPr/>
        </p:nvSpPr>
        <p:spPr>
          <a:xfrm>
            <a:off x="187241" y="84372"/>
            <a:ext cx="6876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Multi-segment Seismic Hazard Modeling</a:t>
            </a:r>
          </a:p>
        </p:txBody>
      </p:sp>
    </p:spTree>
    <p:extLst>
      <p:ext uri="{BB962C8B-B14F-4D97-AF65-F5344CB8AC3E}">
        <p14:creationId xmlns:p14="http://schemas.microsoft.com/office/powerpoint/2010/main" val="2285959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0C8C5F96-C1DA-3FD1-87A4-5D5E9B0AF354}"/>
              </a:ext>
            </a:extLst>
          </p:cNvPr>
          <p:cNvGrpSpPr/>
          <p:nvPr/>
        </p:nvGrpSpPr>
        <p:grpSpPr>
          <a:xfrm>
            <a:off x="620129" y="2428393"/>
            <a:ext cx="5255154" cy="3998578"/>
            <a:chOff x="1028043" y="1331748"/>
            <a:chExt cx="7597389" cy="548700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7840CCD-7089-5278-D483-BA22CEABD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043" y="1331748"/>
              <a:ext cx="7597389" cy="5487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F4BE49-7ED3-6004-6209-DAC866CEFDDB}"/>
                </a:ext>
              </a:extLst>
            </p:cNvPr>
            <p:cNvSpPr/>
            <p:nvPr/>
          </p:nvSpPr>
          <p:spPr>
            <a:xfrm>
              <a:off x="5838988" y="4772651"/>
              <a:ext cx="1007199" cy="1008781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777D058-C4BA-6446-D8A0-F8A5B278E77D}"/>
              </a:ext>
            </a:extLst>
          </p:cNvPr>
          <p:cNvSpPr txBox="1"/>
          <p:nvPr/>
        </p:nvSpPr>
        <p:spPr>
          <a:xfrm>
            <a:off x="3947885" y="6371382"/>
            <a:ext cx="165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Gan et al., 2007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4">
            <a:extLst>
              <a:ext uri="{FF2B5EF4-FFF2-40B4-BE49-F238E27FC236}">
                <a16:creationId xmlns:a16="http://schemas.microsoft.com/office/drawing/2014/main" id="{1220CCA7-04C9-2923-76D2-479FC8879D2C}"/>
              </a:ext>
            </a:extLst>
          </p:cNvPr>
          <p:cNvCxnSpPr>
            <a:cxnSpLocks/>
          </p:cNvCxnSpPr>
          <p:nvPr/>
        </p:nvCxnSpPr>
        <p:spPr>
          <a:xfrm>
            <a:off x="0" y="675076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7BE9C184-1DDA-DC5C-D76F-3FF3D75EE93E}"/>
              </a:ext>
            </a:extLst>
          </p:cNvPr>
          <p:cNvSpPr txBox="1"/>
          <p:nvPr/>
        </p:nvSpPr>
        <p:spPr>
          <a:xfrm>
            <a:off x="0" y="876518"/>
            <a:ext cx="1227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Northwestern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Yunnan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Region,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by a combination of low-crustal flow and gravitational collapse, giving rise to a complex network of active faults. </a:t>
            </a:r>
          </a:p>
        </p:txBody>
      </p:sp>
      <p:sp>
        <p:nvSpPr>
          <p:cNvPr id="5" name="矩形 4"/>
          <p:cNvSpPr/>
          <p:nvPr/>
        </p:nvSpPr>
        <p:spPr>
          <a:xfrm>
            <a:off x="6875620" y="1833484"/>
            <a:ext cx="4948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NE- and SW- trending faults coexist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2402" y="1833484"/>
            <a:ext cx="5522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Clockwise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rotation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and SE extrusion of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crust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8878E5-3AED-6208-CC63-B7AA040D5181}"/>
              </a:ext>
            </a:extLst>
          </p:cNvPr>
          <p:cNvSpPr txBox="1"/>
          <p:nvPr/>
        </p:nvSpPr>
        <p:spPr>
          <a:xfrm>
            <a:off x="134899" y="125412"/>
            <a:ext cx="2452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235323" y="2359563"/>
            <a:ext cx="6073110" cy="4067408"/>
            <a:chOff x="6235323" y="2359563"/>
            <a:chExt cx="6073110" cy="40674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4F4D8DF-2215-1A8C-D4CA-B59B53FB2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323" y="2359563"/>
              <a:ext cx="5670053" cy="4067408"/>
            </a:xfrm>
            <a:prstGeom prst="rect">
              <a:avLst/>
            </a:prstGeom>
          </p:spPr>
        </p:pic>
        <p:cxnSp>
          <p:nvCxnSpPr>
            <p:cNvPr id="7" name="直接连接符 6"/>
            <p:cNvCxnSpPr/>
            <p:nvPr/>
          </p:nvCxnSpPr>
          <p:spPr>
            <a:xfrm flipH="1">
              <a:off x="9448801" y="4693920"/>
              <a:ext cx="934719" cy="873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 flipV="1">
              <a:off x="9448801" y="4935904"/>
              <a:ext cx="589279" cy="8451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10424071" y="4693920"/>
              <a:ext cx="1884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NE-trending faults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891585" y="5486373"/>
              <a:ext cx="1932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SW-trending faults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971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74"/>
    </mc:Choice>
    <mc:Fallback>
      <p:transition spd="slow" advTm="2777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AF1587-D2B7-A63E-8232-B6DC5EC8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E4B5A36-0D85-E185-DD05-A493C0CA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60B3CD-AE0A-164D-0DB8-1E57DCD6E5A2}"/>
              </a:ext>
            </a:extLst>
          </p:cNvPr>
          <p:cNvSpPr txBox="1"/>
          <p:nvPr/>
        </p:nvSpPr>
        <p:spPr>
          <a:xfrm>
            <a:off x="283547" y="830080"/>
            <a:ext cx="8598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 Historical earthquakes frequently ruptured in this region.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4">
            <a:extLst>
              <a:ext uri="{FF2B5EF4-FFF2-40B4-BE49-F238E27FC236}">
                <a16:creationId xmlns:a16="http://schemas.microsoft.com/office/drawing/2014/main" id="{BDC2D5C5-674C-8BF2-3A2E-329A789B066F}"/>
              </a:ext>
            </a:extLst>
          </p:cNvPr>
          <p:cNvCxnSpPr>
            <a:cxnSpLocks/>
          </p:cNvCxnSpPr>
          <p:nvPr/>
        </p:nvCxnSpPr>
        <p:spPr>
          <a:xfrm>
            <a:off x="0" y="675076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08878E5-3AED-6208-CC63-B7AA040D5181}"/>
              </a:ext>
            </a:extLst>
          </p:cNvPr>
          <p:cNvSpPr txBox="1"/>
          <p:nvPr/>
        </p:nvSpPr>
        <p:spPr>
          <a:xfrm>
            <a:off x="134899" y="125412"/>
            <a:ext cx="2452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s://q7.itc.cn/images01/20240203/520f05c73e334e57aeb07640eaa1fa2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82" y="1620247"/>
            <a:ext cx="3360510" cy="244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ic.rmb.bdstatic.com/bjh/250122/dump/809cb2a3d6c789b9274e3e67652dbe0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92" y="1620246"/>
            <a:ext cx="3084508" cy="244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282" y="4105498"/>
            <a:ext cx="6554718" cy="25985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" y="1291745"/>
            <a:ext cx="5635763" cy="545593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97692" y="1242587"/>
            <a:ext cx="5593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1996-02-03 Ms7.0 Earthquake occurred near Lijiang Area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五角星 16"/>
          <p:cNvSpPr/>
          <p:nvPr/>
        </p:nvSpPr>
        <p:spPr>
          <a:xfrm>
            <a:off x="2887329" y="3284220"/>
            <a:ext cx="247757" cy="236220"/>
          </a:xfrm>
          <a:prstGeom prst="star5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90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58"/>
    </mc:Choice>
    <mc:Fallback>
      <p:transition spd="slow" advTm="6305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24A89C-FE96-0803-853F-FAF80E60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6A470CA-6CB3-B385-CA79-7E1A17D0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A73CB4-BA16-6A88-742E-5CC192EB287F}"/>
              </a:ext>
            </a:extLst>
          </p:cNvPr>
          <p:cNvSpPr txBox="1"/>
          <p:nvPr/>
        </p:nvSpPr>
        <p:spPr>
          <a:xfrm>
            <a:off x="291288" y="1006344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Seismic landslide hazard: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8EBD0496-9019-02E8-3B69-A04DCFE66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950" y="6538913"/>
            <a:ext cx="4210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Huang et al., 2021, Earth Science Frontiers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909FEC3-935D-7DD2-E37B-AB621F1F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49" y="1546278"/>
            <a:ext cx="4556213" cy="502208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2B15B14-68DF-62FC-EB66-F8B9C622665F}"/>
              </a:ext>
            </a:extLst>
          </p:cNvPr>
          <p:cNvSpPr txBox="1"/>
          <p:nvPr/>
        </p:nvSpPr>
        <p:spPr>
          <a:xfrm>
            <a:off x="7055796" y="883234"/>
            <a:ext cx="51362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 accomplice with the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seismogenic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fault of the 1515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Yongsheng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M7.8 EQ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4">
            <a:extLst>
              <a:ext uri="{FF2B5EF4-FFF2-40B4-BE49-F238E27FC236}">
                <a16:creationId xmlns:a16="http://schemas.microsoft.com/office/drawing/2014/main" id="{18F29F8E-7D7E-138A-D57E-73FFA5295271}"/>
              </a:ext>
            </a:extLst>
          </p:cNvPr>
          <p:cNvCxnSpPr>
            <a:cxnSpLocks/>
          </p:cNvCxnSpPr>
          <p:nvPr/>
        </p:nvCxnSpPr>
        <p:spPr>
          <a:xfrm>
            <a:off x="0" y="636891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108878E5-3AED-6208-CC63-B7AA040D5181}"/>
              </a:ext>
            </a:extLst>
          </p:cNvPr>
          <p:cNvSpPr txBox="1"/>
          <p:nvPr/>
        </p:nvSpPr>
        <p:spPr>
          <a:xfrm>
            <a:off x="134899" y="125412"/>
            <a:ext cx="2452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1288" y="1662885"/>
            <a:ext cx="637947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area also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requent landslides, with high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mountains, steep slopes, abundant water and loose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soil. </a:t>
            </a:r>
          </a:p>
          <a:p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ctive crustal movement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monsoon climate with heavy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geological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fragile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ecological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climate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24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2"/>
    </mc:Choice>
    <mc:Fallback>
      <p:transition spd="slow" advTm="2290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68BE3E9-412E-42FB-8314-F9ED8BF60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7" y="87865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350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062EE891-C420-4610-BDDD-BC017307B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3" y="2294950"/>
            <a:ext cx="3964629" cy="43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0AAB118-342B-424F-A32D-4D9BB832CF15}"/>
              </a:ext>
            </a:extLst>
          </p:cNvPr>
          <p:cNvSpPr/>
          <p:nvPr/>
        </p:nvSpPr>
        <p:spPr>
          <a:xfrm>
            <a:off x="313177" y="788341"/>
            <a:ext cx="11725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 Source Model: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applied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method of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SHERIFs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Chartier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to simulate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occurrence rate of multi-segment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rupturing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align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fault slip rate, fault segmentation, historical earthquake occurrence rates, and the recurrence intervals of historical and paleo-earthquake events.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连接符 4">
            <a:extLst>
              <a:ext uri="{FF2B5EF4-FFF2-40B4-BE49-F238E27FC236}">
                <a16:creationId xmlns:a16="http://schemas.microsoft.com/office/drawing/2014/main" id="{818E7964-C4E7-46D4-9D58-31369C0407D4}"/>
              </a:ext>
            </a:extLst>
          </p:cNvPr>
          <p:cNvCxnSpPr>
            <a:cxnSpLocks/>
          </p:cNvCxnSpPr>
          <p:nvPr/>
        </p:nvCxnSpPr>
        <p:spPr>
          <a:xfrm>
            <a:off x="0" y="463123"/>
            <a:ext cx="6738122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B1E570C6-5FC7-4F68-ADDE-612D6AB66CEA}"/>
              </a:ext>
            </a:extLst>
          </p:cNvPr>
          <p:cNvSpPr txBox="1"/>
          <p:nvPr/>
        </p:nvSpPr>
        <p:spPr>
          <a:xfrm>
            <a:off x="2081472" y="6501160"/>
            <a:ext cx="2155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Chartier et al., </a:t>
            </a:r>
            <a:r>
              <a:rPr lang="en-US" altLang="zh-CN" sz="1400" dirty="0" smtClean="0"/>
              <a:t>2017,NHESS</a:t>
            </a:r>
            <a:endParaRPr lang="zh-CN" altLang="en-US" sz="14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3CBFD5-82EF-BD6B-B7F3-078D6F72B8B4}"/>
              </a:ext>
            </a:extLst>
          </p:cNvPr>
          <p:cNvSpPr txBox="1"/>
          <p:nvPr/>
        </p:nvSpPr>
        <p:spPr>
          <a:xfrm>
            <a:off x="0" y="-4703"/>
            <a:ext cx="8142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Multi-segment Seismic Hazard Modeling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A54FF5-C239-914E-B9E0-D598A49745E5}"/>
              </a:ext>
            </a:extLst>
          </p:cNvPr>
          <p:cNvSpPr txBox="1"/>
          <p:nvPr/>
        </p:nvSpPr>
        <p:spPr>
          <a:xfrm>
            <a:off x="8972346" y="6470383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Cheng et al., 2017, BSSA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C82C8B4-0125-48D4-ACC9-6EB27B3311F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096" y="2407722"/>
            <a:ext cx="3535904" cy="2720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4332758" y="2201141"/>
            <a:ext cx="4323338" cy="4631193"/>
            <a:chOff x="4332758" y="2131582"/>
            <a:chExt cx="4323338" cy="46311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4A147F0-42DA-68D4-84F2-E04232761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13"/>
            <a:stretch/>
          </p:blipFill>
          <p:spPr>
            <a:xfrm>
              <a:off x="4332758" y="2131582"/>
              <a:ext cx="4323338" cy="463119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文本框 3"/>
            <p:cNvSpPr txBox="1"/>
            <p:nvPr/>
          </p:nvSpPr>
          <p:spPr>
            <a:xfrm rot="4146218">
              <a:off x="4299126" y="3533639"/>
              <a:ext cx="200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SW Yunnan Region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97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06"/>
    </mc:Choice>
    <mc:Fallback>
      <p:transition spd="slow" advTm="4340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1E03B76-E6DA-FB33-D0B6-E45D6D12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41986BEE-FAF3-DBAF-F3B8-4863617FC0F3}"/>
              </a:ext>
            </a:extLst>
          </p:cNvPr>
          <p:cNvCxnSpPr>
            <a:cxnSpLocks/>
          </p:cNvCxnSpPr>
          <p:nvPr/>
        </p:nvCxnSpPr>
        <p:spPr>
          <a:xfrm>
            <a:off x="0" y="675076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08878E5-3AED-6208-CC63-B7AA040D5181}"/>
              </a:ext>
            </a:extLst>
          </p:cNvPr>
          <p:cNvSpPr txBox="1"/>
          <p:nvPr/>
        </p:nvSpPr>
        <p:spPr>
          <a:xfrm>
            <a:off x="134899" y="125412"/>
            <a:ext cx="2452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15576"/>
            <a:ext cx="6260058" cy="492333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45B4B16-C332-5163-BDD9-8BF1031D9A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59" y="1650938"/>
            <a:ext cx="5742312" cy="46984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ECA28BF-7E6D-B8D1-DAF3-BD0FDC76A3BD}"/>
              </a:ext>
            </a:extLst>
          </p:cNvPr>
          <p:cNvSpPr txBox="1"/>
          <p:nvPr/>
        </p:nvSpPr>
        <p:spPr>
          <a:xfrm>
            <a:off x="1361292" y="1287020"/>
            <a:ext cx="31341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Geological data and Slip rates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CA28BF-7E6D-B8D1-DAF3-BD0FDC76A3BD}"/>
              </a:ext>
            </a:extLst>
          </p:cNvPr>
          <p:cNvSpPr txBox="1"/>
          <p:nvPr/>
        </p:nvSpPr>
        <p:spPr>
          <a:xfrm>
            <a:off x="6602495" y="1281606"/>
            <a:ext cx="5399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Rupture combination considering Quaternary Basins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3946" y="779724"/>
            <a:ext cx="114772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fault segmentation and rupture combination model to characterize seismic sources.</a:t>
            </a:r>
            <a:endParaRPr kumimoji="0" lang="zh-CN" altLang="zh-CN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8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4"/>
    </mc:Choice>
    <mc:Fallback>
      <p:transition spd="slow" advTm="1668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E9B977-6D6C-4679-8D1C-EA38134E0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4640325"/>
            <a:ext cx="4529704" cy="18391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F6AF57-4B34-49C8-84A6-E8F31B23D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905024"/>
            <a:ext cx="3209925" cy="23735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D2429CC-BEB4-4DE9-A024-363BA7261767}"/>
              </a:ext>
            </a:extLst>
          </p:cNvPr>
          <p:cNvSpPr txBox="1"/>
          <p:nvPr/>
        </p:nvSpPr>
        <p:spPr>
          <a:xfrm>
            <a:off x="2645852" y="4332548"/>
            <a:ext cx="16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Harris and Day, 1993</a:t>
            </a:r>
            <a:endParaRPr lang="zh-CN" altLang="en-US" sz="1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ADF6D-39AE-4A83-975E-DF69D671D632}"/>
              </a:ext>
            </a:extLst>
          </p:cNvPr>
          <p:cNvSpPr txBox="1"/>
          <p:nvPr/>
        </p:nvSpPr>
        <p:spPr>
          <a:xfrm>
            <a:off x="2072617" y="6463803"/>
            <a:ext cx="215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Harris and Day, 1999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426152-01B3-44C4-AF29-236254241040}"/>
              </a:ext>
            </a:extLst>
          </p:cNvPr>
          <p:cNvSpPr/>
          <p:nvPr/>
        </p:nvSpPr>
        <p:spPr>
          <a:xfrm>
            <a:off x="6353974" y="839183"/>
            <a:ext cx="3469005" cy="803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4" name="矩形 3"/>
          <p:cNvSpPr/>
          <p:nvPr/>
        </p:nvSpPr>
        <p:spPr>
          <a:xfrm>
            <a:off x="329675" y="1074980"/>
            <a:ext cx="5781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simulations: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5+ km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 step-over could  stop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rupture process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4">
            <a:extLst>
              <a:ext uri="{FF2B5EF4-FFF2-40B4-BE49-F238E27FC236}">
                <a16:creationId xmlns:a16="http://schemas.microsoft.com/office/drawing/2014/main" id="{EDD18F39-F3A7-B8BC-1F6F-65F42A07549F}"/>
              </a:ext>
            </a:extLst>
          </p:cNvPr>
          <p:cNvCxnSpPr>
            <a:cxnSpLocks/>
          </p:cNvCxnSpPr>
          <p:nvPr/>
        </p:nvCxnSpPr>
        <p:spPr>
          <a:xfrm>
            <a:off x="0" y="539882"/>
            <a:ext cx="6449568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1850FBA-4107-32F8-9C12-2E08928D09E1}"/>
              </a:ext>
            </a:extLst>
          </p:cNvPr>
          <p:cNvSpPr txBox="1"/>
          <p:nvPr/>
        </p:nvSpPr>
        <p:spPr>
          <a:xfrm>
            <a:off x="172633" y="47664"/>
            <a:ext cx="6876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Multi-segment Seismic Hazard Modeling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253915B-537D-47B8-97E8-ACB5F269C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642" y="4656005"/>
            <a:ext cx="4370832" cy="17739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642D3B-BE7E-4DE8-8FCC-FF8F4A6172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880"/>
          <a:stretch/>
        </p:blipFill>
        <p:spPr>
          <a:xfrm>
            <a:off x="6805290" y="2211091"/>
            <a:ext cx="4250740" cy="174646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CF06B27-38AE-406C-9A99-07B2D5CAF729}"/>
              </a:ext>
            </a:extLst>
          </p:cNvPr>
          <p:cNvSpPr txBox="1"/>
          <p:nvPr/>
        </p:nvSpPr>
        <p:spPr>
          <a:xfrm>
            <a:off x="6488165" y="1123268"/>
            <a:ext cx="534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Strike-difference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&gt; 30° can stop the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multi-segment rupture.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74F13A-193A-4992-82AF-58862455FA19}"/>
              </a:ext>
            </a:extLst>
          </p:cNvPr>
          <p:cNvSpPr txBox="1"/>
          <p:nvPr/>
        </p:nvSpPr>
        <p:spPr>
          <a:xfrm>
            <a:off x="6011647" y="1962748"/>
            <a:ext cx="5838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historical rupture </a:t>
            </a:r>
            <a:r>
              <a:rPr lang="en-US" altLang="zh-CN" sz="2000" dirty="0" smtClean="0"/>
              <a:t>data: </a:t>
            </a:r>
            <a:r>
              <a:rPr lang="en-US" altLang="zh-CN" sz="2000" dirty="0" smtClean="0"/>
              <a:t>&gt;30</a:t>
            </a:r>
            <a:r>
              <a:rPr lang="en-US" altLang="zh-CN" sz="2000" dirty="0"/>
              <a:t>° </a:t>
            </a:r>
            <a:r>
              <a:rPr lang="en-US" altLang="zh-CN" sz="2000" dirty="0" smtClean="0"/>
              <a:t>can stop the rupture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74F13A-193A-4992-82AF-58862455FA19}"/>
              </a:ext>
            </a:extLst>
          </p:cNvPr>
          <p:cNvSpPr txBox="1"/>
          <p:nvPr/>
        </p:nvSpPr>
        <p:spPr>
          <a:xfrm>
            <a:off x="6111324" y="4132493"/>
            <a:ext cx="581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Stress field study :  </a:t>
            </a:r>
            <a:r>
              <a:rPr lang="en-US" altLang="zh-CN" sz="2000" dirty="0" smtClean="0"/>
              <a:t>similar </a:t>
            </a:r>
            <a:r>
              <a:rPr lang="en-US" altLang="zh-CN" sz="2000" dirty="0" smtClean="0"/>
              <a:t>results, </a:t>
            </a:r>
            <a:r>
              <a:rPr lang="en-US" altLang="zh-CN" sz="2000" dirty="0"/>
              <a:t>but should also consider the background stress field</a:t>
            </a:r>
            <a:endParaRPr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40861E-1B87-4108-93D6-BA358F79222C}"/>
              </a:ext>
            </a:extLst>
          </p:cNvPr>
          <p:cNvSpPr txBox="1"/>
          <p:nvPr/>
        </p:nvSpPr>
        <p:spPr>
          <a:xfrm>
            <a:off x="9670277" y="6408644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Mignan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DEDF773-E3AB-45AE-BC65-9DEF0A50802F}"/>
              </a:ext>
            </a:extLst>
          </p:cNvPr>
          <p:cNvSpPr txBox="1"/>
          <p:nvPr/>
        </p:nvSpPr>
        <p:spPr>
          <a:xfrm>
            <a:off x="9414946" y="3848037"/>
            <a:ext cx="22997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Biasi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Wesnousky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6605" y="608002"/>
            <a:ext cx="820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factors can stop the rupture to be a multi-segment event. 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8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97"/>
    </mc:Choice>
    <mc:Fallback>
      <p:transition spd="slow" advTm="2879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F3C28-C54F-5628-60B5-E9B7AD3E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68C284C-BC90-1094-179A-40638CB2AB27}"/>
              </a:ext>
            </a:extLst>
          </p:cNvPr>
          <p:cNvSpPr txBox="1"/>
          <p:nvPr/>
        </p:nvSpPr>
        <p:spPr>
          <a:xfrm>
            <a:off x="177642" y="617462"/>
            <a:ext cx="567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Simulation of the seismicit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 rates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" name="直接连接符 4">
            <a:extLst>
              <a:ext uri="{FF2B5EF4-FFF2-40B4-BE49-F238E27FC236}">
                <a16:creationId xmlns:a16="http://schemas.microsoft.com/office/drawing/2014/main" id="{EE239AAB-10AA-90A0-8AE2-934B9663C45F}"/>
              </a:ext>
            </a:extLst>
          </p:cNvPr>
          <p:cNvCxnSpPr>
            <a:cxnSpLocks/>
          </p:cNvCxnSpPr>
          <p:nvPr/>
        </p:nvCxnSpPr>
        <p:spPr>
          <a:xfrm>
            <a:off x="0" y="665440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282100" y="1370818"/>
            <a:ext cx="5509294" cy="5409894"/>
            <a:chOff x="4315607" y="751157"/>
            <a:chExt cx="5650611" cy="610684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D67E794-5F9D-7900-E249-BDDB84A2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607" y="888869"/>
              <a:ext cx="5634566" cy="5969132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432811" y="751411"/>
              <a:ext cx="2516739" cy="660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Multi-segment in individual fault</a:t>
              </a:r>
              <a:endPara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074019" y="751157"/>
              <a:ext cx="1858186" cy="590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0000FF"/>
                  </a:solidFill>
                </a:rPr>
                <a:t>N</a:t>
              </a:r>
              <a:r>
                <a:rPr lang="en-US" altLang="zh-CN" sz="1400" b="1" dirty="0" smtClean="0">
                  <a:solidFill>
                    <a:srgbClr val="0000FF"/>
                  </a:solidFill>
                </a:rPr>
                <a:t>ormal slip of the YLF</a:t>
              </a:r>
            </a:p>
            <a:p>
              <a:r>
                <a:rPr lang="en-US" altLang="zh-CN" sz="1400" b="1" dirty="0" smtClean="0">
                  <a:solidFill>
                    <a:srgbClr val="0000FF"/>
                  </a:solidFill>
                </a:rPr>
                <a:t>(F15-F16)</a:t>
              </a:r>
              <a:endParaRPr lang="zh-CN" altLang="en-US" b="1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4970006" y="3800665"/>
              <a:ext cx="2154224" cy="590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0000FF"/>
                  </a:solidFill>
                </a:rPr>
                <a:t>F30-F35, the </a:t>
              </a:r>
              <a:r>
                <a:rPr lang="en-US" altLang="zh-CN" sz="1400" b="1" dirty="0" smtClean="0">
                  <a:solidFill>
                    <a:srgbClr val="0000FF"/>
                  </a:solidFill>
                </a:rPr>
                <a:t>strike-slip</a:t>
              </a:r>
              <a:r>
                <a:rPr lang="en-US" altLang="zh-CN" sz="1400" b="1" dirty="0" smtClean="0">
                  <a:solidFill>
                    <a:srgbClr val="0000FF"/>
                  </a:solidFill>
                </a:rPr>
                <a:t> of LQ-Fault </a:t>
              </a:r>
              <a:endParaRPr lang="en-US" altLang="zh-CN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042530" y="3751834"/>
              <a:ext cx="1923688" cy="590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0000FF"/>
                  </a:solidFill>
                </a:rPr>
                <a:t>F4-F10 with </a:t>
              </a:r>
              <a:r>
                <a:rPr lang="en-US" altLang="zh-CN" sz="1400" b="1" dirty="0" smtClean="0">
                  <a:solidFill>
                    <a:srgbClr val="0000FF"/>
                  </a:solidFill>
                </a:rPr>
                <a:t>F11-F14</a:t>
              </a:r>
            </a:p>
            <a:p>
              <a:r>
                <a:rPr lang="en-US" altLang="zh-CN" sz="1400" b="1" dirty="0" smtClean="0">
                  <a:solidFill>
                    <a:srgbClr val="0000FF"/>
                  </a:solidFill>
                </a:rPr>
                <a:t>(2023 M7.8 Turkey EQ)</a:t>
              </a:r>
              <a:endParaRPr lang="en-US" altLang="zh-CN" sz="1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3" name="图片 12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486" y="1401821"/>
            <a:ext cx="4306647" cy="546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2854D73-076B-41BC-BA50-D6F5AEFA5600}"/>
              </a:ext>
            </a:extLst>
          </p:cNvPr>
          <p:cNvSpPr txBox="1"/>
          <p:nvPr/>
        </p:nvSpPr>
        <p:spPr>
          <a:xfrm>
            <a:off x="10158749" y="6472934"/>
            <a:ext cx="203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Chartier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2019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72200" y="2019805"/>
            <a:ext cx="18063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NMS (non-</a:t>
            </a:r>
            <a:r>
              <a:rPr lang="en-US" altLang="zh-CN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mainshock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slip)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 ≤30–40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used for judging the reasonableness of the rupture combination models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68C284C-BC90-1094-179A-40638CB2AB27}"/>
              </a:ext>
            </a:extLst>
          </p:cNvPr>
          <p:cNvSpPr txBox="1"/>
          <p:nvPr/>
        </p:nvSpPr>
        <p:spPr>
          <a:xfrm>
            <a:off x="5975223" y="1082528"/>
            <a:ext cx="672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Comparison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modeled and historical seismicity rates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DD25922-257B-6C04-0D69-21E5F7B81592}"/>
              </a:ext>
            </a:extLst>
          </p:cNvPr>
          <p:cNvSpPr txBox="1"/>
          <p:nvPr/>
        </p:nvSpPr>
        <p:spPr>
          <a:xfrm>
            <a:off x="177642" y="100894"/>
            <a:ext cx="6876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Multi-segment Seismic Hazard Modeling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8C284C-BC90-1094-179A-40638CB2AB27}"/>
              </a:ext>
            </a:extLst>
          </p:cNvPr>
          <p:cNvSpPr txBox="1"/>
          <p:nvPr/>
        </p:nvSpPr>
        <p:spPr>
          <a:xfrm>
            <a:off x="177642" y="1072353"/>
            <a:ext cx="672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Four m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ulti-segment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rupture combination model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172138" y="1879375"/>
            <a:ext cx="577575" cy="5003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36880" y="5161280"/>
            <a:ext cx="782320" cy="13116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4071619" y="5161280"/>
            <a:ext cx="236221" cy="904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4189729" y="5161280"/>
            <a:ext cx="656591" cy="548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12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56"/>
    </mc:Choice>
    <mc:Fallback>
      <p:transition spd="slow" advTm="8665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A19DC-A43F-C6BF-C317-303EF4552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C7AD95C-D9BC-55DC-9EA6-3B76C85D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E8A75-C7E3-4082-9ADE-9B9550837E16}" type="datetime1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BEF6458-86CB-232B-AFA0-4EAAE3C5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1EFEF-17FA-4F7D-99C0-218A8C412900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A843AA-F90F-0ECF-3B74-2BEA53BD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78"/>
          <a:stretch/>
        </p:blipFill>
        <p:spPr>
          <a:xfrm>
            <a:off x="0" y="1812765"/>
            <a:ext cx="5990587" cy="500639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C8A736C-08DD-AF6E-B4F8-8BD2ED389F8F}"/>
              </a:ext>
            </a:extLst>
          </p:cNvPr>
          <p:cNvSpPr txBox="1"/>
          <p:nvPr/>
        </p:nvSpPr>
        <p:spPr>
          <a:xfrm>
            <a:off x="193268" y="776731"/>
            <a:ext cx="11345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the PGA values,  considering 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amplification effect of site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conditions.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09A70AD-B8A4-59A7-BED1-765820D68B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1"/>
          <a:stretch/>
        </p:blipFill>
        <p:spPr>
          <a:xfrm>
            <a:off x="6427726" y="1680511"/>
            <a:ext cx="3987879" cy="26288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4C56C19-10D2-E65B-1A35-3BF25CCC11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0"/>
          <a:stretch/>
        </p:blipFill>
        <p:spPr>
          <a:xfrm>
            <a:off x="6392865" y="4170947"/>
            <a:ext cx="4057603" cy="268705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E2626A5-E38E-5C58-D2D5-C14A14259945}"/>
              </a:ext>
            </a:extLst>
          </p:cNvPr>
          <p:cNvCxnSpPr>
            <a:cxnSpLocks/>
          </p:cNvCxnSpPr>
          <p:nvPr/>
        </p:nvCxnSpPr>
        <p:spPr>
          <a:xfrm>
            <a:off x="0" y="665440"/>
            <a:ext cx="587528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75" y="1691354"/>
            <a:ext cx="6326025" cy="50889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E3CBFD5-82EF-BD6B-B7F3-078D6F72B8B4}"/>
              </a:ext>
            </a:extLst>
          </p:cNvPr>
          <p:cNvSpPr txBox="1"/>
          <p:nvPr/>
        </p:nvSpPr>
        <p:spPr>
          <a:xfrm>
            <a:off x="80387" y="108036"/>
            <a:ext cx="8142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Multi-segment Seismic Hazard Modeling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11153" y="6169580"/>
            <a:ext cx="176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Chen et al., 2021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C8A736C-08DD-AF6E-B4F8-8BD2ED389F8F}"/>
              </a:ext>
            </a:extLst>
          </p:cNvPr>
          <p:cNvSpPr txBox="1"/>
          <p:nvPr/>
        </p:nvSpPr>
        <p:spPr>
          <a:xfrm>
            <a:off x="380562" y="1155138"/>
            <a:ext cx="549472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PGA distribution with selected GMPEs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(10% PE in 50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C8A736C-08DD-AF6E-B4F8-8BD2ED389F8F}"/>
              </a:ext>
            </a:extLst>
          </p:cNvPr>
          <p:cNvSpPr txBox="1"/>
          <p:nvPr/>
        </p:nvSpPr>
        <p:spPr>
          <a:xfrm>
            <a:off x="6751678" y="1118399"/>
            <a:ext cx="4059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amplification of rock types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96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6"/>
    </mc:Choice>
    <mc:Fallback>
      <p:transition spd="slow" advTm="1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11969</TotalTime>
  <Words>1151</Words>
  <Application>Microsoft Office PowerPoint</Application>
  <PresentationFormat>宽屏</PresentationFormat>
  <Paragraphs>167</Paragraphs>
  <Slides>19</Slides>
  <Notes>2</Notes>
  <HiddenSlides>2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黑体</vt:lpstr>
      <vt:lpstr>宋体</vt:lpstr>
      <vt:lpstr>微软雅黑</vt:lpstr>
      <vt:lpstr>新宋体</vt:lpstr>
      <vt:lpstr>Adobe Caslon Pro Bold</vt:lpstr>
      <vt:lpstr>Arial</vt:lpstr>
      <vt:lpstr>Calibri</vt:lpstr>
      <vt:lpstr>Calibri Light</vt:lpstr>
      <vt:lpstr>Franklin Gothic Medium</vt:lpstr>
      <vt:lpstr>Rockwell</vt:lpstr>
      <vt:lpstr>Times New Roman</vt:lpstr>
      <vt:lpstr>Office 主题​​</vt:lpstr>
      <vt:lpstr>  Modeling Seismic Hazard and Landslide Occurrence Probabilities in Northwestern Yunnan, China: Exploring Complex Fault Systems with multi-segment rupturing in a Block Rotational Tectonic Zone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 danhua</dc:creator>
  <cp:lastModifiedBy>jia</cp:lastModifiedBy>
  <cp:revision>600</cp:revision>
  <dcterms:created xsi:type="dcterms:W3CDTF">2021-04-16T02:43:25Z</dcterms:created>
  <dcterms:modified xsi:type="dcterms:W3CDTF">2025-04-27T20:06:53Z</dcterms:modified>
</cp:coreProperties>
</file>