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33070" y="914400"/>
            <a:ext cx="11407775" cy="2570480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EffiNet/SCC-Net</a:t>
            </a:r>
            <a:r>
              <a:rPr lang="zh-CN" altLang="en-US" sz="3600" dirty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：基于高效自注意力和简化</a:t>
            </a:r>
            <a:r>
              <a:rPr lang="en-US" altLang="zh-CN" sz="3600" dirty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U-Net </a:t>
            </a:r>
            <a:r>
              <a:rPr lang="zh-CN" altLang="en-US" sz="3600" dirty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的断层识别网络架构</a:t>
            </a:r>
            <a:endParaRPr lang="zh-CN" altLang="en-US" sz="3600" dirty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6260" y="4086815"/>
            <a:ext cx="9799200" cy="1472400"/>
          </a:xfrm>
        </p:spPr>
        <p:txBody>
          <a:bodyPr/>
          <a:p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Zhang Yuan Hua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宋体" panose="02010600030101010101" pitchFamily="2" charset="-122"/>
              </a:rPr>
              <a:t>结论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uFillTx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总结：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EffiNet/SCC-Net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结合了简化版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U-Net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和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ESSA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模块的优势，在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断层识别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任务中能够提供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高效计算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和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精确识别，特别适合高分辨率图像处理。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未来工作：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模型进一步优化：通过引入更多自注意力机制的变体，提升对复杂模式的学习能力。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更大规模的数据集训练：扩展模型的应用场景，提升在其他任务中的性能。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0968990" cy="5280660"/>
          </a:xfrm>
        </p:spPr>
        <p:txBody>
          <a:bodyPr anchor="b" anchorCtr="0">
            <a:noAutofit/>
          </a:bodyPr>
          <a:p>
            <a:pPr marL="0" indent="0" algn="ctr">
              <a:lnSpc>
                <a:spcPct val="200000"/>
              </a:lnSpc>
              <a:buNone/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、研究意义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、研究现状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、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SCC-Net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4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、数据验证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5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、实例验证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6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、结论展望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研究意义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高光谱图像与断层识别：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高光谱图像在地质学、遥感等领域广泛应用，用于分析地表特征和结构。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断层识别任务需要准确地分割出地质断层区域，这对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地震监测、矿产资源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和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建筑物安全评估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等领域至关重要。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挑战：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高分辨率图像的处理需要大量计算资源。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断层图像通常包含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复杂的空间模式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和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长距离依赖关系，传统卷积神经网络（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CNN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）难以处理。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研究现状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现有方法的不足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传统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U-Net 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网络：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优点：适用于分割任务，结构清晰，效果好。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不足：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计算复杂度高，对于高分辨率图像处理资源需求大。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感受野有限，难以捕捉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长距离依赖，可能导致伪影和误判。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自注意力机制（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Attention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）：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优点：能有效捕捉长距离依赖关系。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不足：传统自注意力计算复杂度高，不适合高分辨率图像。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rgbClr val="000000"/>
                </a:solidFill>
                <a:latin typeface="+mj-ea"/>
                <a:sym typeface="+mn-ea"/>
              </a:rPr>
              <a:t>SCC-Net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35000"/>
          </a:bodyPr>
          <a:p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架构目标：</a:t>
            </a:r>
            <a:endParaRPr lang="en-US" altLang="zh-CN" sz="4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提高计算效率，减少计算复杂度。</a:t>
            </a:r>
            <a:endParaRPr lang="en-US" altLang="zh-CN" sz="4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增强长距离依赖建模，提升断层识别精度。</a:t>
            </a:r>
            <a:endParaRPr lang="en-US" altLang="zh-CN" sz="4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优化图像恢复质量，减少伪影。</a:t>
            </a:r>
            <a:endParaRPr lang="en-US" altLang="zh-CN" sz="4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计算效率：</a:t>
            </a:r>
            <a:endParaRPr lang="en-US" altLang="zh-CN" sz="4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简化的</a:t>
            </a:r>
            <a:r>
              <a:rPr lang="en-US" altLang="zh-CN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U-Net 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架构减少了内存和计算消耗，适用于</a:t>
            </a:r>
            <a:r>
              <a:rPr lang="en-US" altLang="zh-CN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大规模图像处理。</a:t>
            </a:r>
            <a:endParaRPr lang="en-US" altLang="zh-CN" sz="4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en-US" altLang="zh-CN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ESSA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模块通过</a:t>
            </a:r>
            <a:r>
              <a:rPr lang="en-US" altLang="zh-CN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线性复杂度</a:t>
            </a:r>
            <a:r>
              <a:rPr lang="en-US" altLang="zh-CN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计算自注意力，避免了传统方法的二次复杂度。</a:t>
            </a:r>
            <a:endParaRPr lang="en-US" altLang="zh-CN" sz="4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长距离依赖建模：</a:t>
            </a:r>
            <a:endParaRPr lang="en-US" altLang="zh-CN" sz="4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断层图像具有复杂的空间模式，</a:t>
            </a:r>
            <a:r>
              <a:rPr lang="en-US" altLang="zh-CN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ESSA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模块能够有效捕捉这些</a:t>
            </a:r>
            <a:r>
              <a:rPr lang="en-US" altLang="zh-CN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长程依赖，提高分割精度。</a:t>
            </a:r>
            <a:endParaRPr lang="en-US" altLang="zh-CN" sz="4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图像恢复质量提升：</a:t>
            </a:r>
            <a:endParaRPr lang="en-US" altLang="zh-CN" sz="4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en-US" altLang="zh-CN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ESSA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模块能够有效去除噪声，特别是在</a:t>
            </a:r>
            <a:r>
              <a:rPr lang="en-US" altLang="zh-CN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阴影</a:t>
            </a:r>
            <a:r>
              <a:rPr lang="en-US" altLang="zh-CN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和</a:t>
            </a:r>
            <a:r>
              <a:rPr lang="en-US" altLang="zh-CN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遮挡</a:t>
            </a:r>
            <a:r>
              <a:rPr lang="en-US" altLang="zh-CN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等因素的干扰下，提升图像的质量和细节。</a:t>
            </a:r>
            <a:endParaRPr lang="zh-CN" altLang="en-US" sz="4000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宋体" panose="02010600030101010101" pitchFamily="2" charset="-122"/>
              </a:rPr>
              <a:t>数据验证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uFillTx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ea typeface="宋体" panose="02010600030101010101" pitchFamily="2" charset="-122"/>
              </a:rPr>
              <a:t>利用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ea typeface="宋体" panose="02010600030101010101" pitchFamily="2" charset="-122"/>
              </a:rPr>
              <a:t>Wu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ea typeface="宋体" panose="02010600030101010101" pitchFamily="2" charset="-122"/>
              </a:rPr>
              <a:t>等（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uFillTx/>
                <a:ea typeface="宋体" panose="02010600030101010101" pitchFamily="2" charset="-122"/>
              </a:rPr>
              <a:t>2020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ea typeface="宋体" panose="02010600030101010101" pitchFamily="2" charset="-122"/>
              </a:rPr>
              <a:t>）编写的程序自动合成数据集进行验证：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uFillTx/>
              <a:ea typeface="宋体" panose="02010600030101010101" pitchFamily="2" charset="-122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 descr="QQ图片202504262345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1420" y="2003425"/>
            <a:ext cx="1204595" cy="1200150"/>
          </a:xfrm>
          <a:prstGeom prst="rect">
            <a:avLst/>
          </a:prstGeom>
        </p:spPr>
      </p:pic>
      <p:pic>
        <p:nvPicPr>
          <p:cNvPr id="5" name="图片 4" descr="QQ图片202504262345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10" y="2003425"/>
            <a:ext cx="5221605" cy="1466850"/>
          </a:xfrm>
          <a:prstGeom prst="rect">
            <a:avLst/>
          </a:prstGeom>
        </p:spPr>
      </p:pic>
      <p:pic>
        <p:nvPicPr>
          <p:cNvPr id="6" name="图片 5" descr="QQ图片202504262347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660" y="3718560"/>
            <a:ext cx="1189990" cy="1172210"/>
          </a:xfrm>
          <a:prstGeom prst="rect">
            <a:avLst/>
          </a:prstGeom>
        </p:spPr>
      </p:pic>
      <p:pic>
        <p:nvPicPr>
          <p:cNvPr id="7" name="图片 6" descr="QQ图片202504262347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010" y="3469640"/>
            <a:ext cx="5221605" cy="1584325"/>
          </a:xfrm>
          <a:prstGeom prst="rect">
            <a:avLst/>
          </a:prstGeom>
        </p:spPr>
      </p:pic>
      <p:pic>
        <p:nvPicPr>
          <p:cNvPr id="8" name="图片 7" descr="QQ图片202504262349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660" y="5173345"/>
            <a:ext cx="1207135" cy="1231900"/>
          </a:xfrm>
          <a:prstGeom prst="rect">
            <a:avLst/>
          </a:prstGeom>
        </p:spPr>
      </p:pic>
      <p:pic>
        <p:nvPicPr>
          <p:cNvPr id="9" name="图片 8" descr="QQ图片202504262346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220" y="4978400"/>
            <a:ext cx="5065395" cy="14611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实例验证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zh-CN" altLang="en-US" dirty="0" smtClean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实际资料简介：</a:t>
            </a:r>
            <a:endParaRPr lang="en-US" altLang="zh-CN" dirty="0" smtClean="0">
              <a:solidFill>
                <a:srgbClr val="000000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720090" algn="just"/>
            <a:r>
              <a:rPr lang="en-US" altLang="zh-CN" dirty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Opunake-3D</a:t>
            </a:r>
            <a:r>
              <a:rPr lang="zh-CN" altLang="en-US" dirty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数据集来自新西兰的塔拉纳基盆地的中央地堑内，地震资料质量参  差不齐，在较浅的部分同相轴连续性较好，断层划分清晰，深层区域信噪比</a:t>
            </a:r>
            <a:r>
              <a:rPr lang="zh-CN" altLang="en-US" dirty="0" smtClean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较低。</a:t>
            </a:r>
            <a:endParaRPr lang="zh-CN" altLang="en-US" dirty="0" smtClean="0">
              <a:solidFill>
                <a:srgbClr val="000000"/>
              </a:solidFill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indent="720090" algn="just"/>
            <a:endParaRPr lang="zh-CN" altLang="en-US" dirty="0" smtClean="0">
              <a:solidFill>
                <a:srgbClr val="000000"/>
              </a:solidFill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b="-693"/>
          <a:stretch>
            <a:fillRect/>
          </a:stretch>
        </p:blipFill>
        <p:spPr>
          <a:xfrm>
            <a:off x="2557145" y="2830195"/>
            <a:ext cx="6924040" cy="35960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宋体" panose="02010600030101010101" pitchFamily="2" charset="-122"/>
              </a:rPr>
              <a:t>实例验证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uFillTx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zh-CN" altLang="en-US" dirty="0" smtClean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实际资料层位追踪：</a:t>
            </a:r>
            <a:endParaRPr lang="en-US" altLang="zh-CN" dirty="0" smtClean="0">
              <a:solidFill>
                <a:srgbClr val="000000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720090" algn="just"/>
            <a:r>
              <a:rPr lang="zh-CN" altLang="en-US" dirty="0" smtClean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相同训练条件下</a:t>
            </a:r>
            <a:r>
              <a:rPr lang="en-US" altLang="zh-CN" dirty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SCC-Net</a:t>
            </a:r>
            <a:r>
              <a:rPr lang="zh-CN" altLang="en-US" dirty="0" smtClean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流程与传统</a:t>
            </a:r>
            <a:r>
              <a:rPr lang="en-US" altLang="zh-CN" dirty="0" smtClean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U-net</a:t>
            </a:r>
            <a:r>
              <a:rPr lang="zh-CN" altLang="en-US" dirty="0" smtClean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流程效果对比</a:t>
            </a:r>
            <a:endParaRPr lang="zh-CN" altLang="en-US" dirty="0" smtClean="0">
              <a:solidFill>
                <a:srgbClr val="000000"/>
              </a:solidFill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indent="720090" algn="just"/>
            <a:endParaRPr lang="zh-CN" altLang="en-US" dirty="0">
              <a:solidFill>
                <a:srgbClr val="000000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zh-CN" altLang="en-US" dirty="0">
              <a:solidFill>
                <a:srgbClr val="000000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" y="2468245"/>
            <a:ext cx="4956175" cy="35560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40" y="2468245"/>
            <a:ext cx="5412740" cy="3556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04720" y="6155690"/>
            <a:ext cx="2825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SCC-Net</a:t>
            </a:r>
            <a:endParaRPr lang="en-US" altLang="zh-CN" dirty="0">
              <a:solidFill>
                <a:srgbClr val="000000"/>
              </a:solidFill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82610" y="6155690"/>
            <a:ext cx="2107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传统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U-net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宋体" panose="02010600030101010101" pitchFamily="2" charset="-122"/>
              </a:rPr>
              <a:t>实例验证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uFillTx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zh-CN" altLang="en-US" dirty="0" smtClean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实际资料层位追踪：</a:t>
            </a:r>
            <a:endParaRPr lang="en-US" altLang="zh-CN" dirty="0" smtClean="0">
              <a:solidFill>
                <a:srgbClr val="000000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720090" algn="just"/>
            <a:r>
              <a:rPr lang="zh-CN" altLang="en-US" dirty="0" smtClean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相同训练条件下</a:t>
            </a:r>
            <a:r>
              <a:rPr lang="en-US" altLang="zh-CN" dirty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SCC-Net</a:t>
            </a:r>
            <a:r>
              <a:rPr lang="zh-CN" altLang="en-US" dirty="0" smtClean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流程与传统</a:t>
            </a:r>
            <a:r>
              <a:rPr lang="en-US" altLang="zh-CN" dirty="0" smtClean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U-net</a:t>
            </a:r>
            <a:r>
              <a:rPr lang="zh-CN" altLang="en-US" dirty="0" smtClean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流程效果对比</a:t>
            </a:r>
            <a:endParaRPr lang="zh-CN" altLang="en-US" dirty="0" smtClean="0">
              <a:solidFill>
                <a:srgbClr val="000000"/>
              </a:solidFill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indent="720090" algn="just"/>
            <a:endParaRPr lang="zh-CN" altLang="en-US" dirty="0">
              <a:solidFill>
                <a:srgbClr val="000000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zh-CN" altLang="en-US" dirty="0">
              <a:solidFill>
                <a:srgbClr val="000000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04720" y="6155690"/>
            <a:ext cx="2825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>
                <a:solidFill>
                  <a:srgbClr val="00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SCC-Net</a:t>
            </a:r>
            <a:endParaRPr lang="en-US" altLang="zh-CN" dirty="0">
              <a:solidFill>
                <a:srgbClr val="000000"/>
              </a:solidFill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82610" y="6155690"/>
            <a:ext cx="2107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传统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U-net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40" y="2513330"/>
            <a:ext cx="4468495" cy="365379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20" y="2513330"/>
            <a:ext cx="5380990" cy="36525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1056</Words>
  <Application>WPS 演示</Application>
  <PresentationFormat>宽屏</PresentationFormat>
  <Paragraphs>107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实例验证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文郎</cp:lastModifiedBy>
  <cp:revision>173</cp:revision>
  <dcterms:created xsi:type="dcterms:W3CDTF">2019-06-19T02:08:00Z</dcterms:created>
  <dcterms:modified xsi:type="dcterms:W3CDTF">2025-04-26T16:10:08Z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36DC0ED87B5A408CA5A6D55CD71B5E82_11</vt:lpwstr>
  </property>
</Properties>
</file>