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258" r:id="rId3"/>
    <p:sldId id="261" r:id="rId4"/>
    <p:sldId id="259" r:id="rId5"/>
    <p:sldId id="263" r:id="rId6"/>
    <p:sldId id="325" r:id="rId7"/>
    <p:sldId id="268" r:id="rId8"/>
    <p:sldId id="270" r:id="rId9"/>
    <p:sldId id="312" r:id="rId10"/>
    <p:sldId id="272" r:id="rId11"/>
    <p:sldId id="274" r:id="rId12"/>
    <p:sldId id="279" r:id="rId13"/>
    <p:sldId id="280" r:id="rId14"/>
    <p:sldId id="326" r:id="rId15"/>
    <p:sldId id="281" r:id="rId16"/>
    <p:sldId id="282" r:id="rId17"/>
    <p:sldId id="278" r:id="rId18"/>
    <p:sldId id="287" r:id="rId19"/>
    <p:sldId id="315" r:id="rId20"/>
    <p:sldId id="313" r:id="rId21"/>
    <p:sldId id="324" r:id="rId22"/>
    <p:sldId id="323" r:id="rId23"/>
    <p:sldId id="322" r:id="rId24"/>
    <p:sldId id="327" r:id="rId25"/>
    <p:sldId id="310" r:id="rId26"/>
    <p:sldId id="296" r:id="rId27"/>
    <p:sldId id="297" r:id="rId28"/>
    <p:sldId id="314" r:id="rId29"/>
    <p:sldId id="301" r:id="rId30"/>
    <p:sldId id="328" r:id="rId31"/>
    <p:sldId id="317" r:id="rId32"/>
    <p:sldId id="311" r:id="rId33"/>
    <p:sldId id="30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C4F60F-D5D9-BD97-8F06-C421FE4151FC}" name="Devi Sarai Orozco Fuentes" initials="DO" userId="S::devisara@post.bgu.ac.il::ac096217-7a42-4ae0-8394-080e5cfa416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1" autoAdjust="0"/>
    <p:restoredTop sz="79079" autoAdjust="0"/>
  </p:normalViewPr>
  <p:slideViewPr>
    <p:cSldViewPr snapToGrid="0">
      <p:cViewPr varScale="1">
        <p:scale>
          <a:sx n="58" d="100"/>
          <a:sy n="58" d="100"/>
        </p:scale>
        <p:origin x="123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diagrams/_rels/data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diagrams/_rels/data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diagrams/_rels/drawing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CAA885-CA05-489D-B581-72AD49835A57}" type="doc">
      <dgm:prSet loTypeId="urn:microsoft.com/office/officeart/2005/8/layout/cycle6" loCatId="relationship" qsTypeId="urn:microsoft.com/office/officeart/2005/8/quickstyle/simple1" qsCatId="simple" csTypeId="urn:microsoft.com/office/officeart/2005/8/colors/accent1_2" csCatId="accent1" phldr="1"/>
      <dgm:spPr/>
    </dgm:pt>
    <dgm:pt modelId="{E4296BCA-AD5F-49B8-839E-4F157621B8BA}">
      <dgm:prSet phldrT="[Text]" custT="1"/>
      <dgm:spPr>
        <a:ln>
          <a:solidFill>
            <a:schemeClr val="tx1"/>
          </a:solidFill>
        </a:ln>
      </dgm:spPr>
      <dgm:t>
        <a:bodyPr/>
        <a:lstStyle/>
        <a:p>
          <a:endParaRPr lang="en-US" sz="1900" dirty="0"/>
        </a:p>
        <a:p>
          <a:r>
            <a:rPr lang="en-US" sz="2200" dirty="0"/>
            <a:t>High Resolution</a:t>
          </a:r>
        </a:p>
      </dgm:t>
    </dgm:pt>
    <dgm:pt modelId="{88438884-660F-485E-A89F-06225E2E06FA}" type="parTrans" cxnId="{6FF0A7EA-EA7E-4D69-9A49-5A6B32F88916}">
      <dgm:prSet/>
      <dgm:spPr/>
      <dgm:t>
        <a:bodyPr/>
        <a:lstStyle/>
        <a:p>
          <a:endParaRPr lang="en-US"/>
        </a:p>
      </dgm:t>
    </dgm:pt>
    <dgm:pt modelId="{7F9EFCB3-32C5-498B-96D9-7730CFCF909A}" type="sibTrans" cxnId="{6FF0A7EA-EA7E-4D69-9A49-5A6B32F88916}">
      <dgm:prSet/>
      <dgm:spPr/>
      <dgm:t>
        <a:bodyPr/>
        <a:lstStyle/>
        <a:p>
          <a:endParaRPr lang="en-US"/>
        </a:p>
      </dgm:t>
    </dgm:pt>
    <dgm:pt modelId="{02363DB5-5B5F-4A53-A0D7-A5C47B0022B8}">
      <dgm:prSet phldrT="[Text]" custT="1"/>
      <dgm:spPr>
        <a:ln>
          <a:solidFill>
            <a:schemeClr val="tx1"/>
          </a:solidFill>
        </a:ln>
      </dgm:spPr>
      <dgm:t>
        <a:bodyPr/>
        <a:lstStyle/>
        <a:p>
          <a:endParaRPr lang="en-US" sz="2000" dirty="0"/>
        </a:p>
        <a:p>
          <a:r>
            <a:rPr lang="en-US" sz="2200" dirty="0"/>
            <a:t>Real-Time Monitoring</a:t>
          </a:r>
        </a:p>
      </dgm:t>
    </dgm:pt>
    <dgm:pt modelId="{81388051-880C-400F-A82F-5328C623E347}" type="parTrans" cxnId="{F1180282-5953-4C67-826E-B6BA63BEF2E6}">
      <dgm:prSet/>
      <dgm:spPr/>
      <dgm:t>
        <a:bodyPr/>
        <a:lstStyle/>
        <a:p>
          <a:endParaRPr lang="en-US"/>
        </a:p>
      </dgm:t>
    </dgm:pt>
    <dgm:pt modelId="{1A558BDC-4728-404D-A16F-166FC89A89AD}" type="sibTrans" cxnId="{F1180282-5953-4C67-826E-B6BA63BEF2E6}">
      <dgm:prSet/>
      <dgm:spPr/>
      <dgm:t>
        <a:bodyPr/>
        <a:lstStyle/>
        <a:p>
          <a:endParaRPr lang="en-US"/>
        </a:p>
      </dgm:t>
    </dgm:pt>
    <dgm:pt modelId="{EC1BC4F7-C6E3-46E3-9E33-D06637F58F9A}">
      <dgm:prSet phldrT="[Text]" custT="1"/>
      <dgm:spPr>
        <a:ln>
          <a:solidFill>
            <a:schemeClr val="tx1"/>
          </a:solidFill>
        </a:ln>
      </dgm:spPr>
      <dgm:t>
        <a:bodyPr/>
        <a:lstStyle/>
        <a:p>
          <a:endParaRPr lang="en-US" sz="2000" dirty="0"/>
        </a:p>
        <a:p>
          <a:r>
            <a:rPr lang="en-US" sz="2200" dirty="0"/>
            <a:t>Low-cost</a:t>
          </a:r>
        </a:p>
      </dgm:t>
    </dgm:pt>
    <dgm:pt modelId="{0D89E114-2F8B-49A6-86AC-47E831B79832}" type="parTrans" cxnId="{560E8DE4-261C-47F4-8B12-C5A3D9E68064}">
      <dgm:prSet/>
      <dgm:spPr/>
      <dgm:t>
        <a:bodyPr/>
        <a:lstStyle/>
        <a:p>
          <a:endParaRPr lang="en-US"/>
        </a:p>
      </dgm:t>
    </dgm:pt>
    <dgm:pt modelId="{FFECC185-E04B-46B6-BFC9-34770CD9411D}" type="sibTrans" cxnId="{560E8DE4-261C-47F4-8B12-C5A3D9E68064}">
      <dgm:prSet/>
      <dgm:spPr/>
      <dgm:t>
        <a:bodyPr/>
        <a:lstStyle/>
        <a:p>
          <a:endParaRPr lang="en-US"/>
        </a:p>
      </dgm:t>
    </dgm:pt>
    <dgm:pt modelId="{9E5591A3-0868-49C0-BF76-424A49B2CDB4}" type="pres">
      <dgm:prSet presAssocID="{46CAA885-CA05-489D-B581-72AD49835A57}" presName="cycle" presStyleCnt="0">
        <dgm:presLayoutVars>
          <dgm:dir/>
          <dgm:resizeHandles val="exact"/>
        </dgm:presLayoutVars>
      </dgm:prSet>
      <dgm:spPr/>
    </dgm:pt>
    <dgm:pt modelId="{708367BB-48B8-4884-AB83-036FE00E0315}" type="pres">
      <dgm:prSet presAssocID="{E4296BCA-AD5F-49B8-839E-4F157621B8BA}" presName="node" presStyleLbl="node1" presStyleIdx="0" presStyleCnt="3">
        <dgm:presLayoutVars>
          <dgm:bulletEnabled val="1"/>
        </dgm:presLayoutVars>
      </dgm:prSet>
      <dgm:spPr/>
    </dgm:pt>
    <dgm:pt modelId="{D77459E0-3A2B-47AE-8EF4-98B012ECF7C0}" type="pres">
      <dgm:prSet presAssocID="{E4296BCA-AD5F-49B8-839E-4F157621B8BA}" presName="spNode" presStyleCnt="0"/>
      <dgm:spPr/>
    </dgm:pt>
    <dgm:pt modelId="{FAFAA086-E1C5-4487-B170-1309BE287504}" type="pres">
      <dgm:prSet presAssocID="{7F9EFCB3-32C5-498B-96D9-7730CFCF909A}" presName="sibTrans" presStyleLbl="sibTrans1D1" presStyleIdx="0" presStyleCnt="3"/>
      <dgm:spPr/>
    </dgm:pt>
    <dgm:pt modelId="{C988ABD1-E7F6-47C6-AB18-2A838C1AAE8C}" type="pres">
      <dgm:prSet presAssocID="{02363DB5-5B5F-4A53-A0D7-A5C47B0022B8}" presName="node" presStyleLbl="node1" presStyleIdx="1" presStyleCnt="3">
        <dgm:presLayoutVars>
          <dgm:bulletEnabled val="1"/>
        </dgm:presLayoutVars>
      </dgm:prSet>
      <dgm:spPr/>
    </dgm:pt>
    <dgm:pt modelId="{E8A6C0B9-4AB5-4FF3-818E-BB0C1BC3381A}" type="pres">
      <dgm:prSet presAssocID="{02363DB5-5B5F-4A53-A0D7-A5C47B0022B8}" presName="spNode" presStyleCnt="0"/>
      <dgm:spPr/>
    </dgm:pt>
    <dgm:pt modelId="{E7BB7D19-CB46-4105-B88F-B5F38654DD2C}" type="pres">
      <dgm:prSet presAssocID="{1A558BDC-4728-404D-A16F-166FC89A89AD}" presName="sibTrans" presStyleLbl="sibTrans1D1" presStyleIdx="1" presStyleCnt="3"/>
      <dgm:spPr/>
    </dgm:pt>
    <dgm:pt modelId="{C65529CB-6634-4FBC-B7AD-15AA57BEC3CE}" type="pres">
      <dgm:prSet presAssocID="{EC1BC4F7-C6E3-46E3-9E33-D06637F58F9A}" presName="node" presStyleLbl="node1" presStyleIdx="2" presStyleCnt="3">
        <dgm:presLayoutVars>
          <dgm:bulletEnabled val="1"/>
        </dgm:presLayoutVars>
      </dgm:prSet>
      <dgm:spPr/>
    </dgm:pt>
    <dgm:pt modelId="{5BD57C54-B06C-43BF-83D3-F4CF500A8005}" type="pres">
      <dgm:prSet presAssocID="{EC1BC4F7-C6E3-46E3-9E33-D06637F58F9A}" presName="spNode" presStyleCnt="0"/>
      <dgm:spPr/>
    </dgm:pt>
    <dgm:pt modelId="{313085A8-BAAB-42A6-917B-863162F460E7}" type="pres">
      <dgm:prSet presAssocID="{FFECC185-E04B-46B6-BFC9-34770CD9411D}" presName="sibTrans" presStyleLbl="sibTrans1D1" presStyleIdx="2" presStyleCnt="3"/>
      <dgm:spPr/>
    </dgm:pt>
  </dgm:ptLst>
  <dgm:cxnLst>
    <dgm:cxn modelId="{B540C667-7CDC-4E04-93A1-2CE74626AC02}" type="presOf" srcId="{EC1BC4F7-C6E3-46E3-9E33-D06637F58F9A}" destId="{C65529CB-6634-4FBC-B7AD-15AA57BEC3CE}" srcOrd="0" destOrd="0" presId="urn:microsoft.com/office/officeart/2005/8/layout/cycle6"/>
    <dgm:cxn modelId="{FA8BED6D-628E-4876-A1C0-FE362A90FC72}" type="presOf" srcId="{E4296BCA-AD5F-49B8-839E-4F157621B8BA}" destId="{708367BB-48B8-4884-AB83-036FE00E0315}" srcOrd="0" destOrd="0" presId="urn:microsoft.com/office/officeart/2005/8/layout/cycle6"/>
    <dgm:cxn modelId="{4C90CE73-CCA4-4603-B5DC-C246B0AD05B6}" type="presOf" srcId="{02363DB5-5B5F-4A53-A0D7-A5C47B0022B8}" destId="{C988ABD1-E7F6-47C6-AB18-2A838C1AAE8C}" srcOrd="0" destOrd="0" presId="urn:microsoft.com/office/officeart/2005/8/layout/cycle6"/>
    <dgm:cxn modelId="{B25E937F-5B44-41FA-A98A-AD2D1FD87B51}" type="presOf" srcId="{46CAA885-CA05-489D-B581-72AD49835A57}" destId="{9E5591A3-0868-49C0-BF76-424A49B2CDB4}" srcOrd="0" destOrd="0" presId="urn:microsoft.com/office/officeart/2005/8/layout/cycle6"/>
    <dgm:cxn modelId="{F1180282-5953-4C67-826E-B6BA63BEF2E6}" srcId="{46CAA885-CA05-489D-B581-72AD49835A57}" destId="{02363DB5-5B5F-4A53-A0D7-A5C47B0022B8}" srcOrd="1" destOrd="0" parTransId="{81388051-880C-400F-A82F-5328C623E347}" sibTransId="{1A558BDC-4728-404D-A16F-166FC89A89AD}"/>
    <dgm:cxn modelId="{91A73B8D-DA37-4D32-8E4F-1042B2565EAE}" type="presOf" srcId="{1A558BDC-4728-404D-A16F-166FC89A89AD}" destId="{E7BB7D19-CB46-4105-B88F-B5F38654DD2C}" srcOrd="0" destOrd="0" presId="urn:microsoft.com/office/officeart/2005/8/layout/cycle6"/>
    <dgm:cxn modelId="{34360AAA-AE34-451A-9CF7-7BCA8E89D91C}" type="presOf" srcId="{FFECC185-E04B-46B6-BFC9-34770CD9411D}" destId="{313085A8-BAAB-42A6-917B-863162F460E7}" srcOrd="0" destOrd="0" presId="urn:microsoft.com/office/officeart/2005/8/layout/cycle6"/>
    <dgm:cxn modelId="{E92A60C7-235B-432D-A6B0-9202991B472F}" type="presOf" srcId="{7F9EFCB3-32C5-498B-96D9-7730CFCF909A}" destId="{FAFAA086-E1C5-4487-B170-1309BE287504}" srcOrd="0" destOrd="0" presId="urn:microsoft.com/office/officeart/2005/8/layout/cycle6"/>
    <dgm:cxn modelId="{560E8DE4-261C-47F4-8B12-C5A3D9E68064}" srcId="{46CAA885-CA05-489D-B581-72AD49835A57}" destId="{EC1BC4F7-C6E3-46E3-9E33-D06637F58F9A}" srcOrd="2" destOrd="0" parTransId="{0D89E114-2F8B-49A6-86AC-47E831B79832}" sibTransId="{FFECC185-E04B-46B6-BFC9-34770CD9411D}"/>
    <dgm:cxn modelId="{6FF0A7EA-EA7E-4D69-9A49-5A6B32F88916}" srcId="{46CAA885-CA05-489D-B581-72AD49835A57}" destId="{E4296BCA-AD5F-49B8-839E-4F157621B8BA}" srcOrd="0" destOrd="0" parTransId="{88438884-660F-485E-A89F-06225E2E06FA}" sibTransId="{7F9EFCB3-32C5-498B-96D9-7730CFCF909A}"/>
    <dgm:cxn modelId="{0B03C9E2-465C-418C-8EDD-3E318CED1F1C}" type="presParOf" srcId="{9E5591A3-0868-49C0-BF76-424A49B2CDB4}" destId="{708367BB-48B8-4884-AB83-036FE00E0315}" srcOrd="0" destOrd="0" presId="urn:microsoft.com/office/officeart/2005/8/layout/cycle6"/>
    <dgm:cxn modelId="{94608BE5-8354-403F-853A-7D93DD474878}" type="presParOf" srcId="{9E5591A3-0868-49C0-BF76-424A49B2CDB4}" destId="{D77459E0-3A2B-47AE-8EF4-98B012ECF7C0}" srcOrd="1" destOrd="0" presId="urn:microsoft.com/office/officeart/2005/8/layout/cycle6"/>
    <dgm:cxn modelId="{4D59D18C-57F1-4CD9-B171-7C2026F4DD4D}" type="presParOf" srcId="{9E5591A3-0868-49C0-BF76-424A49B2CDB4}" destId="{FAFAA086-E1C5-4487-B170-1309BE287504}" srcOrd="2" destOrd="0" presId="urn:microsoft.com/office/officeart/2005/8/layout/cycle6"/>
    <dgm:cxn modelId="{4051521B-E1DF-49F6-AAB5-D4DF4D0726B1}" type="presParOf" srcId="{9E5591A3-0868-49C0-BF76-424A49B2CDB4}" destId="{C988ABD1-E7F6-47C6-AB18-2A838C1AAE8C}" srcOrd="3" destOrd="0" presId="urn:microsoft.com/office/officeart/2005/8/layout/cycle6"/>
    <dgm:cxn modelId="{E924D100-B149-4CB9-AA8D-B356E03DCEE5}" type="presParOf" srcId="{9E5591A3-0868-49C0-BF76-424A49B2CDB4}" destId="{E8A6C0B9-4AB5-4FF3-818E-BB0C1BC3381A}" srcOrd="4" destOrd="0" presId="urn:microsoft.com/office/officeart/2005/8/layout/cycle6"/>
    <dgm:cxn modelId="{6BB699D7-FBF5-405B-9022-25A3AA053B01}" type="presParOf" srcId="{9E5591A3-0868-49C0-BF76-424A49B2CDB4}" destId="{E7BB7D19-CB46-4105-B88F-B5F38654DD2C}" srcOrd="5" destOrd="0" presId="urn:microsoft.com/office/officeart/2005/8/layout/cycle6"/>
    <dgm:cxn modelId="{9EF88472-BFAC-4125-AF0E-984552171DF8}" type="presParOf" srcId="{9E5591A3-0868-49C0-BF76-424A49B2CDB4}" destId="{C65529CB-6634-4FBC-B7AD-15AA57BEC3CE}" srcOrd="6" destOrd="0" presId="urn:microsoft.com/office/officeart/2005/8/layout/cycle6"/>
    <dgm:cxn modelId="{C0327437-D1BD-4A41-B764-24D8589DEF4B}" type="presParOf" srcId="{9E5591A3-0868-49C0-BF76-424A49B2CDB4}" destId="{5BD57C54-B06C-43BF-83D3-F4CF500A8005}" srcOrd="7" destOrd="0" presId="urn:microsoft.com/office/officeart/2005/8/layout/cycle6"/>
    <dgm:cxn modelId="{E5368D0F-B073-43A1-BE70-FA2082731596}" type="presParOf" srcId="{9E5591A3-0868-49C0-BF76-424A49B2CDB4}" destId="{313085A8-BAAB-42A6-917B-863162F460E7}"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8C7FE0-D86A-44DA-8C67-9922797E02C0}" type="doc">
      <dgm:prSet loTypeId="urn:microsoft.com/office/officeart/2005/8/layout/pList2" loCatId="list" qsTypeId="urn:microsoft.com/office/officeart/2005/8/quickstyle/simple1" qsCatId="simple" csTypeId="urn:microsoft.com/office/officeart/2005/8/colors/accent1_2" csCatId="accent1" phldr="1"/>
      <dgm:spPr/>
    </dgm:pt>
    <dgm:pt modelId="{C5293B64-F070-4068-B303-4B75117EA776}">
      <dgm:prSet phldrT="[Texto]"/>
      <dgm:spPr>
        <a:solidFill>
          <a:schemeClr val="accent6"/>
        </a:solidFill>
        <a:scene3d>
          <a:camera prst="orthographicFront"/>
          <a:lightRig rig="threePt" dir="t"/>
        </a:scene3d>
        <a:sp3d>
          <a:bevelT/>
        </a:sp3d>
      </dgm:spPr>
      <dgm:t>
        <a:bodyPr anchor="ctr"/>
        <a:lstStyle/>
        <a:p>
          <a:pPr algn="ctr"/>
          <a:r>
            <a:rPr lang="it-IT" b="1" dirty="0"/>
            <a:t>Photoreactor-Spectrophotometer</a:t>
          </a:r>
        </a:p>
        <a:p>
          <a:pPr algn="l" rtl="0"/>
          <a:r>
            <a:rPr lang="en-US" b="1" dirty="0"/>
            <a:t>➤</a:t>
          </a:r>
          <a:r>
            <a:rPr lang="it-IT" b="0" dirty="0"/>
            <a:t> Background</a:t>
          </a:r>
        </a:p>
        <a:p>
          <a:pPr algn="l" rtl="0"/>
          <a:r>
            <a:rPr lang="en-US" b="0" dirty="0"/>
            <a:t>➤</a:t>
          </a:r>
          <a:r>
            <a:rPr lang="it-IT" dirty="0"/>
            <a:t> Photoreactor modules</a:t>
          </a:r>
        </a:p>
        <a:p>
          <a:pPr algn="l" rtl="0"/>
          <a:r>
            <a:rPr lang="en-US" dirty="0"/>
            <a:t>➤</a:t>
          </a:r>
          <a:r>
            <a:rPr lang="it-IT" dirty="0"/>
            <a:t> Spectral Module: Heat Test</a:t>
          </a:r>
        </a:p>
        <a:p>
          <a:pPr algn="l" rtl="0"/>
          <a:r>
            <a:rPr lang="en-US" dirty="0"/>
            <a:t>➤</a:t>
          </a:r>
          <a:r>
            <a:rPr lang="it-IT" dirty="0"/>
            <a:t> Spectrophotometer &amp; Sampling </a:t>
          </a:r>
        </a:p>
        <a:p>
          <a:pPr algn="l" rtl="0"/>
          <a:r>
            <a:rPr lang="en-US" dirty="0"/>
            <a:t>➤</a:t>
          </a:r>
          <a:r>
            <a:rPr lang="it-IT" dirty="0"/>
            <a:t> Test: Acid Conditions</a:t>
          </a:r>
        </a:p>
      </dgm:t>
    </dgm:pt>
    <dgm:pt modelId="{1AAC2C9A-CA78-4F01-BCFB-FBC34C527985}" type="parTrans" cxnId="{F2FA3ECF-7039-4EE3-A821-8E1E3BD82EA8}">
      <dgm:prSet/>
      <dgm:spPr/>
      <dgm:t>
        <a:bodyPr/>
        <a:lstStyle/>
        <a:p>
          <a:endParaRPr lang="it-IT"/>
        </a:p>
      </dgm:t>
    </dgm:pt>
    <dgm:pt modelId="{C04345A8-FE58-480F-A17E-96CAECECD34B}" type="sibTrans" cxnId="{F2FA3ECF-7039-4EE3-A821-8E1E3BD82EA8}">
      <dgm:prSet/>
      <dgm:spPr/>
      <dgm:t>
        <a:bodyPr/>
        <a:lstStyle/>
        <a:p>
          <a:endParaRPr lang="it-IT"/>
        </a:p>
      </dgm:t>
    </dgm:pt>
    <dgm:pt modelId="{94383A4E-5D1A-431C-8E2D-7091F17250B0}">
      <dgm:prSet phldrT="[Texto]" custT="1"/>
      <dgm:spPr>
        <a:solidFill>
          <a:schemeClr val="accent1"/>
        </a:solidFill>
        <a:scene3d>
          <a:camera prst="orthographicFront"/>
          <a:lightRig rig="threePt" dir="t"/>
        </a:scene3d>
        <a:sp3d>
          <a:bevelT/>
        </a:sp3d>
      </dgm:spPr>
      <dgm:t>
        <a:bodyPr/>
        <a:lstStyle/>
        <a:p>
          <a:pPr algn="ctr"/>
          <a:endParaRPr lang="it-IT" sz="1400" b="1" dirty="0"/>
        </a:p>
        <a:p>
          <a:pPr algn="ctr"/>
          <a:r>
            <a:rPr lang="it-IT" sz="1600" b="1" dirty="0"/>
            <a:t>Incubation Chambers</a:t>
          </a:r>
        </a:p>
        <a:p>
          <a:pPr algn="ctr"/>
          <a:endParaRPr lang="it-IT" sz="600" b="1" dirty="0"/>
        </a:p>
        <a:p>
          <a:pPr algn="l"/>
          <a:r>
            <a:rPr lang="en-US" sz="1800" b="1" dirty="0"/>
            <a:t>➤</a:t>
          </a:r>
          <a:r>
            <a:rPr lang="it-IT" sz="1800" b="0" dirty="0"/>
            <a:t> Background</a:t>
          </a:r>
        </a:p>
        <a:p>
          <a:pPr algn="l"/>
          <a:r>
            <a:rPr lang="en-US" sz="1800" b="0" dirty="0"/>
            <a:t>➤</a:t>
          </a:r>
          <a:r>
            <a:rPr lang="it-IT" sz="1800" b="0" dirty="0"/>
            <a:t> Modules</a:t>
          </a:r>
        </a:p>
        <a:p>
          <a:pPr algn="l"/>
          <a:r>
            <a:rPr lang="en-US" sz="1800" b="0" dirty="0"/>
            <a:t>➤</a:t>
          </a:r>
          <a:r>
            <a:rPr lang="it-IT" sz="1800" b="0" dirty="0"/>
            <a:t> Calibration of Methane Sensors</a:t>
          </a:r>
        </a:p>
        <a:p>
          <a:pPr algn="l"/>
          <a:r>
            <a:rPr lang="en-US" sz="1800" b="0" dirty="0"/>
            <a:t>➤</a:t>
          </a:r>
          <a:r>
            <a:rPr lang="it-IT" sz="1800" b="0" dirty="0"/>
            <a:t> Leakage Tests</a:t>
          </a:r>
        </a:p>
        <a:p>
          <a:pPr algn="l"/>
          <a:r>
            <a:rPr lang="en-US" sz="1800" b="0" dirty="0"/>
            <a:t>➤</a:t>
          </a:r>
          <a:r>
            <a:rPr lang="it-IT" sz="1800" b="0" dirty="0"/>
            <a:t> Initial Findings</a:t>
          </a:r>
        </a:p>
      </dgm:t>
    </dgm:pt>
    <dgm:pt modelId="{CF6E462F-EB60-4BAC-AE99-87617FBCF452}" type="parTrans" cxnId="{CAB0A207-A785-4483-B063-4906D5EA64E6}">
      <dgm:prSet/>
      <dgm:spPr/>
      <dgm:t>
        <a:bodyPr/>
        <a:lstStyle/>
        <a:p>
          <a:endParaRPr lang="it-IT"/>
        </a:p>
      </dgm:t>
    </dgm:pt>
    <dgm:pt modelId="{C1199BAD-C8AC-4AE9-BB58-3489E0534595}" type="sibTrans" cxnId="{CAB0A207-A785-4483-B063-4906D5EA64E6}">
      <dgm:prSet/>
      <dgm:spPr/>
      <dgm:t>
        <a:bodyPr/>
        <a:lstStyle/>
        <a:p>
          <a:endParaRPr lang="it-IT"/>
        </a:p>
      </dgm:t>
    </dgm:pt>
    <dgm:pt modelId="{071991B4-9252-4EA1-9F08-2A8BBB9D4CA9}" type="pres">
      <dgm:prSet presAssocID="{198C7FE0-D86A-44DA-8C67-9922797E02C0}" presName="Name0" presStyleCnt="0">
        <dgm:presLayoutVars>
          <dgm:dir/>
          <dgm:resizeHandles val="exact"/>
        </dgm:presLayoutVars>
      </dgm:prSet>
      <dgm:spPr/>
    </dgm:pt>
    <dgm:pt modelId="{3BB90BE3-3352-4776-8243-38EEE2D0BA67}" type="pres">
      <dgm:prSet presAssocID="{198C7FE0-D86A-44DA-8C67-9922797E02C0}" presName="bkgdShp" presStyleLbl="alignAccFollowNode1" presStyleIdx="0" presStyleCnt="1" custLinFactNeighborY="4263"/>
      <dgm:spPr>
        <a:solidFill>
          <a:srgbClr val="EAEBF4">
            <a:alpha val="90000"/>
          </a:srgbClr>
        </a:solidFill>
      </dgm:spPr>
    </dgm:pt>
    <dgm:pt modelId="{69D036E0-21E4-4EE8-9589-93F43F7A2A7A}" type="pres">
      <dgm:prSet presAssocID="{198C7FE0-D86A-44DA-8C67-9922797E02C0}" presName="linComp" presStyleCnt="0"/>
      <dgm:spPr/>
    </dgm:pt>
    <dgm:pt modelId="{2BCDF7C0-9B20-443A-8336-F83FD3CC377C}" type="pres">
      <dgm:prSet presAssocID="{C5293B64-F070-4068-B303-4B75117EA776}" presName="compNode" presStyleCnt="0"/>
      <dgm:spPr/>
    </dgm:pt>
    <dgm:pt modelId="{6B234746-72C0-49D9-8D29-0F311EB7EA40}" type="pres">
      <dgm:prSet presAssocID="{C5293B64-F070-4068-B303-4B75117EA776}" presName="node" presStyleLbl="node1" presStyleIdx="0" presStyleCnt="2">
        <dgm:presLayoutVars>
          <dgm:bulletEnabled val="1"/>
        </dgm:presLayoutVars>
      </dgm:prSet>
      <dgm:spPr/>
    </dgm:pt>
    <dgm:pt modelId="{607EF97A-F125-4504-8D22-C73033C8B4F1}" type="pres">
      <dgm:prSet presAssocID="{C5293B64-F070-4068-B303-4B75117EA776}" presName="invisiNode" presStyleLbl="node1" presStyleIdx="0" presStyleCnt="2"/>
      <dgm:spPr/>
    </dgm:pt>
    <dgm:pt modelId="{CC4E65C5-D63C-4566-A1FA-3E6BBDCA8442}" type="pres">
      <dgm:prSet presAssocID="{C5293B64-F070-4068-B303-4B75117EA776}" presName="imagNode" presStyleLbl="fgImgPlace1" presStyleIdx="0" presStyleCnt="2" custScaleX="99810"/>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effectLst>
          <a:glow rad="139700">
            <a:schemeClr val="accent3">
              <a:satMod val="175000"/>
              <a:alpha val="40000"/>
            </a:schemeClr>
          </a:glow>
        </a:effectLst>
      </dgm:spPr>
    </dgm:pt>
    <dgm:pt modelId="{4C25B4D5-4FDC-4595-AD1B-36494DC4D1CB}" type="pres">
      <dgm:prSet presAssocID="{C04345A8-FE58-480F-A17E-96CAECECD34B}" presName="sibTrans" presStyleLbl="sibTrans2D1" presStyleIdx="0" presStyleCnt="0"/>
      <dgm:spPr/>
    </dgm:pt>
    <dgm:pt modelId="{A18303EB-7E96-4D60-8F48-15B6CBA668A4}" type="pres">
      <dgm:prSet presAssocID="{94383A4E-5D1A-431C-8E2D-7091F17250B0}" presName="compNode" presStyleCnt="0"/>
      <dgm:spPr/>
    </dgm:pt>
    <dgm:pt modelId="{9B515EDF-F8B9-40AC-BFCD-2914C2255379}" type="pres">
      <dgm:prSet presAssocID="{94383A4E-5D1A-431C-8E2D-7091F17250B0}" presName="node" presStyleLbl="node1" presStyleIdx="1" presStyleCnt="2">
        <dgm:presLayoutVars>
          <dgm:bulletEnabled val="1"/>
        </dgm:presLayoutVars>
      </dgm:prSet>
      <dgm:spPr/>
    </dgm:pt>
    <dgm:pt modelId="{DA665325-7E68-4A44-A513-7A06147B7372}" type="pres">
      <dgm:prSet presAssocID="{94383A4E-5D1A-431C-8E2D-7091F17250B0}" presName="invisiNode" presStyleLbl="node1" presStyleIdx="1" presStyleCnt="2"/>
      <dgm:spPr/>
    </dgm:pt>
    <dgm:pt modelId="{EC0C954D-C221-4E75-961C-0DBA786F0D81}" type="pres">
      <dgm:prSet presAssocID="{94383A4E-5D1A-431C-8E2D-7091F17250B0}" presName="imagNode" presStyleLbl="fgImgPlace1" presStyleIdx="1" presStyleCnt="2" custScaleX="9549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effectLst>
          <a:glow rad="139700">
            <a:schemeClr val="accent1">
              <a:satMod val="175000"/>
              <a:alpha val="40000"/>
            </a:schemeClr>
          </a:glow>
        </a:effectLst>
      </dgm:spPr>
    </dgm:pt>
  </dgm:ptLst>
  <dgm:cxnLst>
    <dgm:cxn modelId="{CAB0A207-A785-4483-B063-4906D5EA64E6}" srcId="{198C7FE0-D86A-44DA-8C67-9922797E02C0}" destId="{94383A4E-5D1A-431C-8E2D-7091F17250B0}" srcOrd="1" destOrd="0" parTransId="{CF6E462F-EB60-4BAC-AE99-87617FBCF452}" sibTransId="{C1199BAD-C8AC-4AE9-BB58-3489E0534595}"/>
    <dgm:cxn modelId="{67D9C319-EDC6-4032-BC84-E57A94FB0F9F}" type="presOf" srcId="{C5293B64-F070-4068-B303-4B75117EA776}" destId="{6B234746-72C0-49D9-8D29-0F311EB7EA40}" srcOrd="0" destOrd="0" presId="urn:microsoft.com/office/officeart/2005/8/layout/pList2"/>
    <dgm:cxn modelId="{C13FB03E-1BF4-47EE-86B7-DEF6F02D1C8A}" type="presOf" srcId="{C04345A8-FE58-480F-A17E-96CAECECD34B}" destId="{4C25B4D5-4FDC-4595-AD1B-36494DC4D1CB}" srcOrd="0" destOrd="0" presId="urn:microsoft.com/office/officeart/2005/8/layout/pList2"/>
    <dgm:cxn modelId="{1DC30046-D270-4F33-8B02-7A0F8E2253B8}" type="presOf" srcId="{94383A4E-5D1A-431C-8E2D-7091F17250B0}" destId="{9B515EDF-F8B9-40AC-BFCD-2914C2255379}" srcOrd="0" destOrd="0" presId="urn:microsoft.com/office/officeart/2005/8/layout/pList2"/>
    <dgm:cxn modelId="{F2FA3ECF-7039-4EE3-A821-8E1E3BD82EA8}" srcId="{198C7FE0-D86A-44DA-8C67-9922797E02C0}" destId="{C5293B64-F070-4068-B303-4B75117EA776}" srcOrd="0" destOrd="0" parTransId="{1AAC2C9A-CA78-4F01-BCFB-FBC34C527985}" sibTransId="{C04345A8-FE58-480F-A17E-96CAECECD34B}"/>
    <dgm:cxn modelId="{596795E1-1A31-4850-84E6-44F045FD32CD}" type="presOf" srcId="{198C7FE0-D86A-44DA-8C67-9922797E02C0}" destId="{071991B4-9252-4EA1-9F08-2A8BBB9D4CA9}" srcOrd="0" destOrd="0" presId="urn:microsoft.com/office/officeart/2005/8/layout/pList2"/>
    <dgm:cxn modelId="{B24C7542-257E-474D-8CD0-7974096BE137}" type="presParOf" srcId="{071991B4-9252-4EA1-9F08-2A8BBB9D4CA9}" destId="{3BB90BE3-3352-4776-8243-38EEE2D0BA67}" srcOrd="0" destOrd="0" presId="urn:microsoft.com/office/officeart/2005/8/layout/pList2"/>
    <dgm:cxn modelId="{A977BAEE-853C-4468-A5A1-6824EC89B944}" type="presParOf" srcId="{071991B4-9252-4EA1-9F08-2A8BBB9D4CA9}" destId="{69D036E0-21E4-4EE8-9589-93F43F7A2A7A}" srcOrd="1" destOrd="0" presId="urn:microsoft.com/office/officeart/2005/8/layout/pList2"/>
    <dgm:cxn modelId="{C3E6596B-75D6-4E35-B91E-7D7C0CB1690D}" type="presParOf" srcId="{69D036E0-21E4-4EE8-9589-93F43F7A2A7A}" destId="{2BCDF7C0-9B20-443A-8336-F83FD3CC377C}" srcOrd="0" destOrd="0" presId="urn:microsoft.com/office/officeart/2005/8/layout/pList2"/>
    <dgm:cxn modelId="{FCD4D756-5C64-4571-8DD5-76CC03CC156C}" type="presParOf" srcId="{2BCDF7C0-9B20-443A-8336-F83FD3CC377C}" destId="{6B234746-72C0-49D9-8D29-0F311EB7EA40}" srcOrd="0" destOrd="0" presId="urn:microsoft.com/office/officeart/2005/8/layout/pList2"/>
    <dgm:cxn modelId="{34E2E6F1-CBB7-4344-B501-02A12C18DDE8}" type="presParOf" srcId="{2BCDF7C0-9B20-443A-8336-F83FD3CC377C}" destId="{607EF97A-F125-4504-8D22-C73033C8B4F1}" srcOrd="1" destOrd="0" presId="urn:microsoft.com/office/officeart/2005/8/layout/pList2"/>
    <dgm:cxn modelId="{D8BA375B-46F0-466F-A0F1-324DF23BE942}" type="presParOf" srcId="{2BCDF7C0-9B20-443A-8336-F83FD3CC377C}" destId="{CC4E65C5-D63C-4566-A1FA-3E6BBDCA8442}" srcOrd="2" destOrd="0" presId="urn:microsoft.com/office/officeart/2005/8/layout/pList2"/>
    <dgm:cxn modelId="{EA77299F-1708-4F9D-A427-323EF0A30062}" type="presParOf" srcId="{69D036E0-21E4-4EE8-9589-93F43F7A2A7A}" destId="{4C25B4D5-4FDC-4595-AD1B-36494DC4D1CB}" srcOrd="1" destOrd="0" presId="urn:microsoft.com/office/officeart/2005/8/layout/pList2"/>
    <dgm:cxn modelId="{43C15A47-7004-4DE7-A5ED-A2FFE311A8B9}" type="presParOf" srcId="{69D036E0-21E4-4EE8-9589-93F43F7A2A7A}" destId="{A18303EB-7E96-4D60-8F48-15B6CBA668A4}" srcOrd="2" destOrd="0" presId="urn:microsoft.com/office/officeart/2005/8/layout/pList2"/>
    <dgm:cxn modelId="{DC2B54B1-47A4-4DDA-88C3-43711998B404}" type="presParOf" srcId="{A18303EB-7E96-4D60-8F48-15B6CBA668A4}" destId="{9B515EDF-F8B9-40AC-BFCD-2914C2255379}" srcOrd="0" destOrd="0" presId="urn:microsoft.com/office/officeart/2005/8/layout/pList2"/>
    <dgm:cxn modelId="{6FFB83ED-BF80-49B8-B029-48349A84F4DA}" type="presParOf" srcId="{A18303EB-7E96-4D60-8F48-15B6CBA668A4}" destId="{DA665325-7E68-4A44-A513-7A06147B7372}" srcOrd="1" destOrd="0" presId="urn:microsoft.com/office/officeart/2005/8/layout/pList2"/>
    <dgm:cxn modelId="{AC2341CB-C357-4F50-9063-E4E066B3E7C3}" type="presParOf" srcId="{A18303EB-7E96-4D60-8F48-15B6CBA668A4}" destId="{EC0C954D-C221-4E75-961C-0DBA786F0D81}"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8C7FE0-D86A-44DA-8C67-9922797E02C0}" type="doc">
      <dgm:prSet loTypeId="urn:microsoft.com/office/officeart/2005/8/layout/pList2" loCatId="list" qsTypeId="urn:microsoft.com/office/officeart/2005/8/quickstyle/simple1" qsCatId="simple" csTypeId="urn:microsoft.com/office/officeart/2005/8/colors/accent1_2" csCatId="accent1" phldr="1"/>
      <dgm:spPr/>
    </dgm:pt>
    <dgm:pt modelId="{C5293B64-F070-4068-B303-4B75117EA776}">
      <dgm:prSet phldrT="[Texto]"/>
      <dgm:spPr>
        <a:solidFill>
          <a:schemeClr val="accent6"/>
        </a:solidFill>
        <a:scene3d>
          <a:camera prst="orthographicFront"/>
          <a:lightRig rig="threePt" dir="t"/>
        </a:scene3d>
        <a:sp3d>
          <a:bevelT/>
        </a:sp3d>
      </dgm:spPr>
      <dgm:t>
        <a:bodyPr anchor="ctr"/>
        <a:lstStyle/>
        <a:p>
          <a:pPr algn="ctr"/>
          <a:r>
            <a:rPr lang="it-IT" b="1" dirty="0"/>
            <a:t>Photoreactor-Spectrophotometer</a:t>
          </a:r>
        </a:p>
        <a:p>
          <a:pPr algn="l" rtl="0"/>
          <a:r>
            <a:rPr lang="en-US" b="1" dirty="0"/>
            <a:t>➤</a:t>
          </a:r>
          <a:r>
            <a:rPr lang="it-IT" b="0" dirty="0"/>
            <a:t> Background</a:t>
          </a:r>
        </a:p>
        <a:p>
          <a:pPr algn="l" rtl="0"/>
          <a:r>
            <a:rPr lang="en-US" b="0" dirty="0"/>
            <a:t>➤</a:t>
          </a:r>
          <a:r>
            <a:rPr lang="it-IT" dirty="0"/>
            <a:t> Photoreactor modules</a:t>
          </a:r>
        </a:p>
        <a:p>
          <a:pPr algn="l" rtl="0"/>
          <a:r>
            <a:rPr lang="en-US" dirty="0"/>
            <a:t>➤</a:t>
          </a:r>
          <a:r>
            <a:rPr lang="it-IT" dirty="0"/>
            <a:t> Spectral Module: Heat Test</a:t>
          </a:r>
        </a:p>
        <a:p>
          <a:pPr algn="l" rtl="0"/>
          <a:r>
            <a:rPr lang="en-US" dirty="0"/>
            <a:t>➤</a:t>
          </a:r>
          <a:r>
            <a:rPr lang="it-IT" dirty="0"/>
            <a:t> Spectrophotometer &amp; Sampling </a:t>
          </a:r>
        </a:p>
        <a:p>
          <a:pPr algn="l" rtl="0"/>
          <a:r>
            <a:rPr lang="en-US" dirty="0"/>
            <a:t>➤</a:t>
          </a:r>
          <a:r>
            <a:rPr lang="it-IT" dirty="0"/>
            <a:t> Test: Acid Conditions</a:t>
          </a:r>
        </a:p>
      </dgm:t>
    </dgm:pt>
    <dgm:pt modelId="{1AAC2C9A-CA78-4F01-BCFB-FBC34C527985}" type="parTrans" cxnId="{F2FA3ECF-7039-4EE3-A821-8E1E3BD82EA8}">
      <dgm:prSet/>
      <dgm:spPr/>
      <dgm:t>
        <a:bodyPr/>
        <a:lstStyle/>
        <a:p>
          <a:endParaRPr lang="it-IT"/>
        </a:p>
      </dgm:t>
    </dgm:pt>
    <dgm:pt modelId="{C04345A8-FE58-480F-A17E-96CAECECD34B}" type="sibTrans" cxnId="{F2FA3ECF-7039-4EE3-A821-8E1E3BD82EA8}">
      <dgm:prSet/>
      <dgm:spPr/>
      <dgm:t>
        <a:bodyPr/>
        <a:lstStyle/>
        <a:p>
          <a:endParaRPr lang="it-IT"/>
        </a:p>
      </dgm:t>
    </dgm:pt>
    <dgm:pt modelId="{94383A4E-5D1A-431C-8E2D-7091F17250B0}">
      <dgm:prSet phldrT="[Texto]" custT="1"/>
      <dgm:spPr>
        <a:solidFill>
          <a:schemeClr val="accent1"/>
        </a:solidFill>
        <a:scene3d>
          <a:camera prst="orthographicFront"/>
          <a:lightRig rig="threePt" dir="t"/>
        </a:scene3d>
        <a:sp3d>
          <a:bevelT/>
        </a:sp3d>
      </dgm:spPr>
      <dgm:t>
        <a:bodyPr/>
        <a:lstStyle/>
        <a:p>
          <a:pPr algn="ctr"/>
          <a:endParaRPr lang="it-IT" sz="1400" b="1" dirty="0"/>
        </a:p>
        <a:p>
          <a:pPr algn="ctr"/>
          <a:r>
            <a:rPr lang="it-IT" sz="1600" b="1" dirty="0"/>
            <a:t>Incubation Chambers</a:t>
          </a:r>
        </a:p>
        <a:p>
          <a:pPr algn="ctr"/>
          <a:endParaRPr lang="it-IT" sz="600" b="1" dirty="0"/>
        </a:p>
        <a:p>
          <a:pPr algn="l"/>
          <a:r>
            <a:rPr lang="en-US" sz="1800" b="1" dirty="0"/>
            <a:t>➤</a:t>
          </a:r>
          <a:r>
            <a:rPr lang="it-IT" sz="1800" b="0" dirty="0"/>
            <a:t> Background</a:t>
          </a:r>
        </a:p>
        <a:p>
          <a:pPr algn="l"/>
          <a:r>
            <a:rPr lang="en-US" sz="1800" b="0" dirty="0"/>
            <a:t>➤</a:t>
          </a:r>
          <a:r>
            <a:rPr lang="it-IT" sz="1800" b="0" dirty="0"/>
            <a:t> Modules</a:t>
          </a:r>
        </a:p>
        <a:p>
          <a:pPr algn="l"/>
          <a:r>
            <a:rPr lang="en-US" sz="1800" b="0" dirty="0"/>
            <a:t>➤</a:t>
          </a:r>
          <a:r>
            <a:rPr lang="it-IT" sz="1800" b="0" dirty="0"/>
            <a:t> Calibration of Methane Sensors</a:t>
          </a:r>
        </a:p>
        <a:p>
          <a:pPr algn="l"/>
          <a:r>
            <a:rPr lang="en-US" sz="1800" b="0" dirty="0"/>
            <a:t>➤</a:t>
          </a:r>
          <a:r>
            <a:rPr lang="it-IT" sz="1800" b="0" dirty="0"/>
            <a:t> Leakage Tests</a:t>
          </a:r>
        </a:p>
        <a:p>
          <a:pPr algn="l"/>
          <a:r>
            <a:rPr lang="en-US" sz="1800" b="0" dirty="0"/>
            <a:t>➤</a:t>
          </a:r>
          <a:r>
            <a:rPr lang="it-IT" sz="1800" b="0" dirty="0"/>
            <a:t> Initial Findings</a:t>
          </a:r>
        </a:p>
      </dgm:t>
    </dgm:pt>
    <dgm:pt modelId="{CF6E462F-EB60-4BAC-AE99-87617FBCF452}" type="parTrans" cxnId="{CAB0A207-A785-4483-B063-4906D5EA64E6}">
      <dgm:prSet/>
      <dgm:spPr/>
      <dgm:t>
        <a:bodyPr/>
        <a:lstStyle/>
        <a:p>
          <a:endParaRPr lang="it-IT"/>
        </a:p>
      </dgm:t>
    </dgm:pt>
    <dgm:pt modelId="{C1199BAD-C8AC-4AE9-BB58-3489E0534595}" type="sibTrans" cxnId="{CAB0A207-A785-4483-B063-4906D5EA64E6}">
      <dgm:prSet/>
      <dgm:spPr/>
      <dgm:t>
        <a:bodyPr/>
        <a:lstStyle/>
        <a:p>
          <a:endParaRPr lang="it-IT"/>
        </a:p>
      </dgm:t>
    </dgm:pt>
    <dgm:pt modelId="{071991B4-9252-4EA1-9F08-2A8BBB9D4CA9}" type="pres">
      <dgm:prSet presAssocID="{198C7FE0-D86A-44DA-8C67-9922797E02C0}" presName="Name0" presStyleCnt="0">
        <dgm:presLayoutVars>
          <dgm:dir/>
          <dgm:resizeHandles val="exact"/>
        </dgm:presLayoutVars>
      </dgm:prSet>
      <dgm:spPr/>
    </dgm:pt>
    <dgm:pt modelId="{3BB90BE3-3352-4776-8243-38EEE2D0BA67}" type="pres">
      <dgm:prSet presAssocID="{198C7FE0-D86A-44DA-8C67-9922797E02C0}" presName="bkgdShp" presStyleLbl="alignAccFollowNode1" presStyleIdx="0" presStyleCnt="1" custLinFactNeighborY="4263"/>
      <dgm:spPr>
        <a:solidFill>
          <a:srgbClr val="EAEBF4">
            <a:alpha val="90000"/>
          </a:srgbClr>
        </a:solidFill>
      </dgm:spPr>
    </dgm:pt>
    <dgm:pt modelId="{69D036E0-21E4-4EE8-9589-93F43F7A2A7A}" type="pres">
      <dgm:prSet presAssocID="{198C7FE0-D86A-44DA-8C67-9922797E02C0}" presName="linComp" presStyleCnt="0"/>
      <dgm:spPr/>
    </dgm:pt>
    <dgm:pt modelId="{2BCDF7C0-9B20-443A-8336-F83FD3CC377C}" type="pres">
      <dgm:prSet presAssocID="{C5293B64-F070-4068-B303-4B75117EA776}" presName="compNode" presStyleCnt="0"/>
      <dgm:spPr/>
    </dgm:pt>
    <dgm:pt modelId="{6B234746-72C0-49D9-8D29-0F311EB7EA40}" type="pres">
      <dgm:prSet presAssocID="{C5293B64-F070-4068-B303-4B75117EA776}" presName="node" presStyleLbl="node1" presStyleIdx="0" presStyleCnt="2">
        <dgm:presLayoutVars>
          <dgm:bulletEnabled val="1"/>
        </dgm:presLayoutVars>
      </dgm:prSet>
      <dgm:spPr/>
    </dgm:pt>
    <dgm:pt modelId="{607EF97A-F125-4504-8D22-C73033C8B4F1}" type="pres">
      <dgm:prSet presAssocID="{C5293B64-F070-4068-B303-4B75117EA776}" presName="invisiNode" presStyleLbl="node1" presStyleIdx="0" presStyleCnt="2"/>
      <dgm:spPr/>
    </dgm:pt>
    <dgm:pt modelId="{CC4E65C5-D63C-4566-A1FA-3E6BBDCA8442}" type="pres">
      <dgm:prSet presAssocID="{C5293B64-F070-4068-B303-4B75117EA776}" presName="imagNode" presStyleLbl="fgImgPlace1" presStyleIdx="0" presStyleCnt="2" custScaleX="99810"/>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effectLst>
          <a:glow rad="139700">
            <a:schemeClr val="accent3">
              <a:satMod val="175000"/>
              <a:alpha val="40000"/>
            </a:schemeClr>
          </a:glow>
        </a:effectLst>
      </dgm:spPr>
    </dgm:pt>
    <dgm:pt modelId="{4C25B4D5-4FDC-4595-AD1B-36494DC4D1CB}" type="pres">
      <dgm:prSet presAssocID="{C04345A8-FE58-480F-A17E-96CAECECD34B}" presName="sibTrans" presStyleLbl="sibTrans2D1" presStyleIdx="0" presStyleCnt="0"/>
      <dgm:spPr/>
    </dgm:pt>
    <dgm:pt modelId="{A18303EB-7E96-4D60-8F48-15B6CBA668A4}" type="pres">
      <dgm:prSet presAssocID="{94383A4E-5D1A-431C-8E2D-7091F17250B0}" presName="compNode" presStyleCnt="0"/>
      <dgm:spPr/>
    </dgm:pt>
    <dgm:pt modelId="{9B515EDF-F8B9-40AC-BFCD-2914C2255379}" type="pres">
      <dgm:prSet presAssocID="{94383A4E-5D1A-431C-8E2D-7091F17250B0}" presName="node" presStyleLbl="node1" presStyleIdx="1" presStyleCnt="2">
        <dgm:presLayoutVars>
          <dgm:bulletEnabled val="1"/>
        </dgm:presLayoutVars>
      </dgm:prSet>
      <dgm:spPr/>
    </dgm:pt>
    <dgm:pt modelId="{DA665325-7E68-4A44-A513-7A06147B7372}" type="pres">
      <dgm:prSet presAssocID="{94383A4E-5D1A-431C-8E2D-7091F17250B0}" presName="invisiNode" presStyleLbl="node1" presStyleIdx="1" presStyleCnt="2"/>
      <dgm:spPr/>
    </dgm:pt>
    <dgm:pt modelId="{EC0C954D-C221-4E75-961C-0DBA786F0D81}" type="pres">
      <dgm:prSet presAssocID="{94383A4E-5D1A-431C-8E2D-7091F17250B0}" presName="imagNode" presStyleLbl="fgImgPlace1" presStyleIdx="1" presStyleCnt="2" custScaleX="9549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effectLst>
          <a:glow rad="139700">
            <a:schemeClr val="accent1">
              <a:satMod val="175000"/>
              <a:alpha val="40000"/>
            </a:schemeClr>
          </a:glow>
        </a:effectLst>
      </dgm:spPr>
    </dgm:pt>
  </dgm:ptLst>
  <dgm:cxnLst>
    <dgm:cxn modelId="{CAB0A207-A785-4483-B063-4906D5EA64E6}" srcId="{198C7FE0-D86A-44DA-8C67-9922797E02C0}" destId="{94383A4E-5D1A-431C-8E2D-7091F17250B0}" srcOrd="1" destOrd="0" parTransId="{CF6E462F-EB60-4BAC-AE99-87617FBCF452}" sibTransId="{C1199BAD-C8AC-4AE9-BB58-3489E0534595}"/>
    <dgm:cxn modelId="{67D9C319-EDC6-4032-BC84-E57A94FB0F9F}" type="presOf" srcId="{C5293B64-F070-4068-B303-4B75117EA776}" destId="{6B234746-72C0-49D9-8D29-0F311EB7EA40}" srcOrd="0" destOrd="0" presId="urn:microsoft.com/office/officeart/2005/8/layout/pList2"/>
    <dgm:cxn modelId="{C13FB03E-1BF4-47EE-86B7-DEF6F02D1C8A}" type="presOf" srcId="{C04345A8-FE58-480F-A17E-96CAECECD34B}" destId="{4C25B4D5-4FDC-4595-AD1B-36494DC4D1CB}" srcOrd="0" destOrd="0" presId="urn:microsoft.com/office/officeart/2005/8/layout/pList2"/>
    <dgm:cxn modelId="{1DC30046-D270-4F33-8B02-7A0F8E2253B8}" type="presOf" srcId="{94383A4E-5D1A-431C-8E2D-7091F17250B0}" destId="{9B515EDF-F8B9-40AC-BFCD-2914C2255379}" srcOrd="0" destOrd="0" presId="urn:microsoft.com/office/officeart/2005/8/layout/pList2"/>
    <dgm:cxn modelId="{F2FA3ECF-7039-4EE3-A821-8E1E3BD82EA8}" srcId="{198C7FE0-D86A-44DA-8C67-9922797E02C0}" destId="{C5293B64-F070-4068-B303-4B75117EA776}" srcOrd="0" destOrd="0" parTransId="{1AAC2C9A-CA78-4F01-BCFB-FBC34C527985}" sibTransId="{C04345A8-FE58-480F-A17E-96CAECECD34B}"/>
    <dgm:cxn modelId="{596795E1-1A31-4850-84E6-44F045FD32CD}" type="presOf" srcId="{198C7FE0-D86A-44DA-8C67-9922797E02C0}" destId="{071991B4-9252-4EA1-9F08-2A8BBB9D4CA9}" srcOrd="0" destOrd="0" presId="urn:microsoft.com/office/officeart/2005/8/layout/pList2"/>
    <dgm:cxn modelId="{B24C7542-257E-474D-8CD0-7974096BE137}" type="presParOf" srcId="{071991B4-9252-4EA1-9F08-2A8BBB9D4CA9}" destId="{3BB90BE3-3352-4776-8243-38EEE2D0BA67}" srcOrd="0" destOrd="0" presId="urn:microsoft.com/office/officeart/2005/8/layout/pList2"/>
    <dgm:cxn modelId="{A977BAEE-853C-4468-A5A1-6824EC89B944}" type="presParOf" srcId="{071991B4-9252-4EA1-9F08-2A8BBB9D4CA9}" destId="{69D036E0-21E4-4EE8-9589-93F43F7A2A7A}" srcOrd="1" destOrd="0" presId="urn:microsoft.com/office/officeart/2005/8/layout/pList2"/>
    <dgm:cxn modelId="{C3E6596B-75D6-4E35-B91E-7D7C0CB1690D}" type="presParOf" srcId="{69D036E0-21E4-4EE8-9589-93F43F7A2A7A}" destId="{2BCDF7C0-9B20-443A-8336-F83FD3CC377C}" srcOrd="0" destOrd="0" presId="urn:microsoft.com/office/officeart/2005/8/layout/pList2"/>
    <dgm:cxn modelId="{FCD4D756-5C64-4571-8DD5-76CC03CC156C}" type="presParOf" srcId="{2BCDF7C0-9B20-443A-8336-F83FD3CC377C}" destId="{6B234746-72C0-49D9-8D29-0F311EB7EA40}" srcOrd="0" destOrd="0" presId="urn:microsoft.com/office/officeart/2005/8/layout/pList2"/>
    <dgm:cxn modelId="{34E2E6F1-CBB7-4344-B501-02A12C18DDE8}" type="presParOf" srcId="{2BCDF7C0-9B20-443A-8336-F83FD3CC377C}" destId="{607EF97A-F125-4504-8D22-C73033C8B4F1}" srcOrd="1" destOrd="0" presId="urn:microsoft.com/office/officeart/2005/8/layout/pList2"/>
    <dgm:cxn modelId="{D8BA375B-46F0-466F-A0F1-324DF23BE942}" type="presParOf" srcId="{2BCDF7C0-9B20-443A-8336-F83FD3CC377C}" destId="{CC4E65C5-D63C-4566-A1FA-3E6BBDCA8442}" srcOrd="2" destOrd="0" presId="urn:microsoft.com/office/officeart/2005/8/layout/pList2"/>
    <dgm:cxn modelId="{EA77299F-1708-4F9D-A427-323EF0A30062}" type="presParOf" srcId="{69D036E0-21E4-4EE8-9589-93F43F7A2A7A}" destId="{4C25B4D5-4FDC-4595-AD1B-36494DC4D1CB}" srcOrd="1" destOrd="0" presId="urn:microsoft.com/office/officeart/2005/8/layout/pList2"/>
    <dgm:cxn modelId="{43C15A47-7004-4DE7-A5ED-A2FFE311A8B9}" type="presParOf" srcId="{69D036E0-21E4-4EE8-9589-93F43F7A2A7A}" destId="{A18303EB-7E96-4D60-8F48-15B6CBA668A4}" srcOrd="2" destOrd="0" presId="urn:microsoft.com/office/officeart/2005/8/layout/pList2"/>
    <dgm:cxn modelId="{DC2B54B1-47A4-4DDA-88C3-43711998B404}" type="presParOf" srcId="{A18303EB-7E96-4D60-8F48-15B6CBA668A4}" destId="{9B515EDF-F8B9-40AC-BFCD-2914C2255379}" srcOrd="0" destOrd="0" presId="urn:microsoft.com/office/officeart/2005/8/layout/pList2"/>
    <dgm:cxn modelId="{6FFB83ED-BF80-49B8-B029-48349A84F4DA}" type="presParOf" srcId="{A18303EB-7E96-4D60-8F48-15B6CBA668A4}" destId="{DA665325-7E68-4A44-A513-7A06147B7372}" srcOrd="1" destOrd="0" presId="urn:microsoft.com/office/officeart/2005/8/layout/pList2"/>
    <dgm:cxn modelId="{AC2341CB-C357-4F50-9063-E4E066B3E7C3}" type="presParOf" srcId="{A18303EB-7E96-4D60-8F48-15B6CBA668A4}" destId="{EC0C954D-C221-4E75-961C-0DBA786F0D81}"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367BB-48B8-4884-AB83-036FE00E0315}">
      <dsp:nvSpPr>
        <dsp:cNvPr id="0" name=""/>
        <dsp:cNvSpPr/>
      </dsp:nvSpPr>
      <dsp:spPr>
        <a:xfrm>
          <a:off x="1969187" y="434"/>
          <a:ext cx="1914885" cy="1244675"/>
        </a:xfrm>
        <a:prstGeom prst="roundRect">
          <a:avLst/>
        </a:prstGeom>
        <a:solidFill>
          <a:schemeClr val="accen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endParaRPr lang="en-US" sz="1900" kern="1200" dirty="0"/>
        </a:p>
        <a:p>
          <a:pPr marL="0" lvl="0" indent="0" algn="ctr" defTabSz="844550">
            <a:lnSpc>
              <a:spcPct val="90000"/>
            </a:lnSpc>
            <a:spcBef>
              <a:spcPct val="0"/>
            </a:spcBef>
            <a:spcAft>
              <a:spcPct val="35000"/>
            </a:spcAft>
            <a:buNone/>
          </a:pPr>
          <a:r>
            <a:rPr lang="en-US" sz="2200" kern="1200" dirty="0"/>
            <a:t>High Resolution</a:t>
          </a:r>
        </a:p>
      </dsp:txBody>
      <dsp:txXfrm>
        <a:off x="2029947" y="61194"/>
        <a:ext cx="1793365" cy="1123155"/>
      </dsp:txXfrm>
    </dsp:sp>
    <dsp:sp modelId="{FAFAA086-E1C5-4487-B170-1309BE287504}">
      <dsp:nvSpPr>
        <dsp:cNvPr id="0" name=""/>
        <dsp:cNvSpPr/>
      </dsp:nvSpPr>
      <dsp:spPr>
        <a:xfrm>
          <a:off x="1266664" y="622772"/>
          <a:ext cx="3319932" cy="3319932"/>
        </a:xfrm>
        <a:custGeom>
          <a:avLst/>
          <a:gdLst/>
          <a:ahLst/>
          <a:cxnLst/>
          <a:rect l="0" t="0" r="0" b="0"/>
          <a:pathLst>
            <a:path>
              <a:moveTo>
                <a:pt x="2631318" y="313874"/>
              </a:moveTo>
              <a:arcTo wR="1659966" hR="1659966" stAng="18348873" swAng="3646894"/>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988ABD1-E7F6-47C6-AB18-2A838C1AAE8C}">
      <dsp:nvSpPr>
        <dsp:cNvPr id="0" name=""/>
        <dsp:cNvSpPr/>
      </dsp:nvSpPr>
      <dsp:spPr>
        <a:xfrm>
          <a:off x="3406760" y="2490384"/>
          <a:ext cx="1914885" cy="1244675"/>
        </a:xfrm>
        <a:prstGeom prst="roundRect">
          <a:avLst/>
        </a:prstGeom>
        <a:solidFill>
          <a:schemeClr val="accen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200" kern="1200" dirty="0"/>
            <a:t>Real-Time Monitoring</a:t>
          </a:r>
        </a:p>
      </dsp:txBody>
      <dsp:txXfrm>
        <a:off x="3467520" y="2551144"/>
        <a:ext cx="1793365" cy="1123155"/>
      </dsp:txXfrm>
    </dsp:sp>
    <dsp:sp modelId="{E7BB7D19-CB46-4105-B88F-B5F38654DD2C}">
      <dsp:nvSpPr>
        <dsp:cNvPr id="0" name=""/>
        <dsp:cNvSpPr/>
      </dsp:nvSpPr>
      <dsp:spPr>
        <a:xfrm>
          <a:off x="1266664" y="622772"/>
          <a:ext cx="3319932" cy="3319932"/>
        </a:xfrm>
        <a:custGeom>
          <a:avLst/>
          <a:gdLst/>
          <a:ahLst/>
          <a:cxnLst/>
          <a:rect l="0" t="0" r="0" b="0"/>
          <a:pathLst>
            <a:path>
              <a:moveTo>
                <a:pt x="2449760" y="3120005"/>
              </a:moveTo>
              <a:arcTo wR="1659966" hR="1659966" stAng="3695355" swAng="3409289"/>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65529CB-6634-4FBC-B7AD-15AA57BEC3CE}">
      <dsp:nvSpPr>
        <dsp:cNvPr id="0" name=""/>
        <dsp:cNvSpPr/>
      </dsp:nvSpPr>
      <dsp:spPr>
        <a:xfrm>
          <a:off x="531614" y="2490384"/>
          <a:ext cx="1914885" cy="1244675"/>
        </a:xfrm>
        <a:prstGeom prst="roundRect">
          <a:avLst/>
        </a:prstGeom>
        <a:solidFill>
          <a:schemeClr val="accen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200" kern="1200" dirty="0"/>
            <a:t>Low-cost</a:t>
          </a:r>
        </a:p>
      </dsp:txBody>
      <dsp:txXfrm>
        <a:off x="592374" y="2551144"/>
        <a:ext cx="1793365" cy="1123155"/>
      </dsp:txXfrm>
    </dsp:sp>
    <dsp:sp modelId="{313085A8-BAAB-42A6-917B-863162F460E7}">
      <dsp:nvSpPr>
        <dsp:cNvPr id="0" name=""/>
        <dsp:cNvSpPr/>
      </dsp:nvSpPr>
      <dsp:spPr>
        <a:xfrm>
          <a:off x="1266664" y="622772"/>
          <a:ext cx="3319932" cy="3319932"/>
        </a:xfrm>
        <a:custGeom>
          <a:avLst/>
          <a:gdLst/>
          <a:ahLst/>
          <a:cxnLst/>
          <a:rect l="0" t="0" r="0" b="0"/>
          <a:pathLst>
            <a:path>
              <a:moveTo>
                <a:pt x="10988" y="1850646"/>
              </a:moveTo>
              <a:arcTo wR="1659966" hR="1659966" stAng="10404234" swAng="3646894"/>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90BE3-3352-4776-8243-38EEE2D0BA67}">
      <dsp:nvSpPr>
        <dsp:cNvPr id="0" name=""/>
        <dsp:cNvSpPr/>
      </dsp:nvSpPr>
      <dsp:spPr>
        <a:xfrm>
          <a:off x="0" y="119096"/>
          <a:ext cx="8443137" cy="2793732"/>
        </a:xfrm>
        <a:prstGeom prst="roundRect">
          <a:avLst>
            <a:gd name="adj" fmla="val 10000"/>
          </a:avLst>
        </a:prstGeom>
        <a:solidFill>
          <a:srgbClr val="EAEBF4">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4E65C5-D63C-4566-A1FA-3E6BBDCA8442}">
      <dsp:nvSpPr>
        <dsp:cNvPr id="0" name=""/>
        <dsp:cNvSpPr/>
      </dsp:nvSpPr>
      <dsp:spPr>
        <a:xfrm>
          <a:off x="257852" y="372497"/>
          <a:ext cx="3771207" cy="204873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a:glow rad="139700">
            <a:schemeClr val="accent3">
              <a:satMod val="175000"/>
              <a:alpha val="40000"/>
            </a:schemeClr>
          </a:glow>
        </a:effectLst>
      </dsp:spPr>
      <dsp:style>
        <a:lnRef idx="2">
          <a:scrgbClr r="0" g="0" b="0"/>
        </a:lnRef>
        <a:fillRef idx="1">
          <a:scrgbClr r="0" g="0" b="0"/>
        </a:fillRef>
        <a:effectRef idx="0">
          <a:scrgbClr r="0" g="0" b="0"/>
        </a:effectRef>
        <a:fontRef idx="minor"/>
      </dsp:style>
    </dsp:sp>
    <dsp:sp modelId="{6B234746-72C0-49D9-8D29-0F311EB7EA40}">
      <dsp:nvSpPr>
        <dsp:cNvPr id="0" name=""/>
        <dsp:cNvSpPr/>
      </dsp:nvSpPr>
      <dsp:spPr>
        <a:xfrm rot="10800000">
          <a:off x="254262" y="2793732"/>
          <a:ext cx="3778386" cy="3414562"/>
        </a:xfrm>
        <a:prstGeom prst="round2SameRect">
          <a:avLst>
            <a:gd name="adj1" fmla="val 10500"/>
            <a:gd name="adj2" fmla="val 0"/>
          </a:avLst>
        </a:prstGeom>
        <a:solidFill>
          <a:schemeClr val="accent6"/>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it-IT" sz="1800" b="1" kern="1200" dirty="0"/>
            <a:t>Photoreactor-Spectrophotometer</a:t>
          </a:r>
        </a:p>
        <a:p>
          <a:pPr marL="0" lvl="0" indent="0" algn="l" defTabSz="800100" rtl="0">
            <a:lnSpc>
              <a:spcPct val="90000"/>
            </a:lnSpc>
            <a:spcBef>
              <a:spcPct val="0"/>
            </a:spcBef>
            <a:spcAft>
              <a:spcPct val="35000"/>
            </a:spcAft>
            <a:buNone/>
          </a:pPr>
          <a:r>
            <a:rPr lang="en-US" sz="1800" b="1" kern="1200" dirty="0"/>
            <a:t>➤</a:t>
          </a:r>
          <a:r>
            <a:rPr lang="it-IT" sz="1800" b="0" kern="1200" dirty="0"/>
            <a:t> Background</a:t>
          </a:r>
        </a:p>
        <a:p>
          <a:pPr marL="0" lvl="0" indent="0" algn="l" defTabSz="800100" rtl="0">
            <a:lnSpc>
              <a:spcPct val="90000"/>
            </a:lnSpc>
            <a:spcBef>
              <a:spcPct val="0"/>
            </a:spcBef>
            <a:spcAft>
              <a:spcPct val="35000"/>
            </a:spcAft>
            <a:buNone/>
          </a:pPr>
          <a:r>
            <a:rPr lang="en-US" sz="1800" b="0" kern="1200" dirty="0"/>
            <a:t>➤</a:t>
          </a:r>
          <a:r>
            <a:rPr lang="it-IT" sz="1800" kern="1200" dirty="0"/>
            <a:t> Photoreactor modules</a:t>
          </a:r>
        </a:p>
        <a:p>
          <a:pPr marL="0" lvl="0" indent="0" algn="l" defTabSz="800100" rtl="0">
            <a:lnSpc>
              <a:spcPct val="90000"/>
            </a:lnSpc>
            <a:spcBef>
              <a:spcPct val="0"/>
            </a:spcBef>
            <a:spcAft>
              <a:spcPct val="35000"/>
            </a:spcAft>
            <a:buNone/>
          </a:pPr>
          <a:r>
            <a:rPr lang="en-US" sz="1800" kern="1200" dirty="0"/>
            <a:t>➤</a:t>
          </a:r>
          <a:r>
            <a:rPr lang="it-IT" sz="1800" kern="1200" dirty="0"/>
            <a:t> Spectral Module: Heat Test</a:t>
          </a:r>
        </a:p>
        <a:p>
          <a:pPr marL="0" lvl="0" indent="0" algn="l" defTabSz="800100" rtl="0">
            <a:lnSpc>
              <a:spcPct val="90000"/>
            </a:lnSpc>
            <a:spcBef>
              <a:spcPct val="0"/>
            </a:spcBef>
            <a:spcAft>
              <a:spcPct val="35000"/>
            </a:spcAft>
            <a:buNone/>
          </a:pPr>
          <a:r>
            <a:rPr lang="en-US" sz="1800" kern="1200" dirty="0"/>
            <a:t>➤</a:t>
          </a:r>
          <a:r>
            <a:rPr lang="it-IT" sz="1800" kern="1200" dirty="0"/>
            <a:t> Spectrophotometer &amp; Sampling </a:t>
          </a:r>
        </a:p>
        <a:p>
          <a:pPr marL="0" lvl="0" indent="0" algn="l" defTabSz="800100" rtl="0">
            <a:lnSpc>
              <a:spcPct val="90000"/>
            </a:lnSpc>
            <a:spcBef>
              <a:spcPct val="0"/>
            </a:spcBef>
            <a:spcAft>
              <a:spcPct val="35000"/>
            </a:spcAft>
            <a:buNone/>
          </a:pPr>
          <a:r>
            <a:rPr lang="en-US" sz="1800" kern="1200" dirty="0"/>
            <a:t>➤</a:t>
          </a:r>
          <a:r>
            <a:rPr lang="it-IT" sz="1800" kern="1200" dirty="0"/>
            <a:t> Test: Acid Conditions</a:t>
          </a:r>
        </a:p>
      </dsp:txBody>
      <dsp:txXfrm rot="10800000">
        <a:off x="359272" y="2793732"/>
        <a:ext cx="3568366" cy="3309552"/>
      </dsp:txXfrm>
    </dsp:sp>
    <dsp:sp modelId="{EC0C954D-C221-4E75-961C-0DBA786F0D81}">
      <dsp:nvSpPr>
        <dsp:cNvPr id="0" name=""/>
        <dsp:cNvSpPr/>
      </dsp:nvSpPr>
      <dsp:spPr>
        <a:xfrm>
          <a:off x="4495595" y="372497"/>
          <a:ext cx="3608169" cy="204873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a:glow rad="139700">
            <a:schemeClr val="accent1">
              <a:satMod val="175000"/>
              <a:alpha val="40000"/>
            </a:schemeClr>
          </a:glow>
        </a:effectLst>
      </dsp:spPr>
      <dsp:style>
        <a:lnRef idx="2">
          <a:scrgbClr r="0" g="0" b="0"/>
        </a:lnRef>
        <a:fillRef idx="1">
          <a:scrgbClr r="0" g="0" b="0"/>
        </a:fillRef>
        <a:effectRef idx="0">
          <a:scrgbClr r="0" g="0" b="0"/>
        </a:effectRef>
        <a:fontRef idx="minor"/>
      </dsp:style>
    </dsp:sp>
    <dsp:sp modelId="{9B515EDF-F8B9-40AC-BFCD-2914C2255379}">
      <dsp:nvSpPr>
        <dsp:cNvPr id="0" name=""/>
        <dsp:cNvSpPr/>
      </dsp:nvSpPr>
      <dsp:spPr>
        <a:xfrm rot="10800000">
          <a:off x="4410487" y="2793732"/>
          <a:ext cx="3778386" cy="3414562"/>
        </a:xfrm>
        <a:prstGeom prst="round2SameRect">
          <a:avLst>
            <a:gd name="adj1" fmla="val 10500"/>
            <a:gd name="adj2" fmla="val 0"/>
          </a:avLst>
        </a:prstGeom>
        <a:solidFill>
          <a:schemeClr val="accent1"/>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it-IT" sz="1400" b="1" kern="1200" dirty="0"/>
        </a:p>
        <a:p>
          <a:pPr marL="0" lvl="0" indent="0" algn="ctr" defTabSz="622300">
            <a:lnSpc>
              <a:spcPct val="90000"/>
            </a:lnSpc>
            <a:spcBef>
              <a:spcPct val="0"/>
            </a:spcBef>
            <a:spcAft>
              <a:spcPct val="35000"/>
            </a:spcAft>
            <a:buNone/>
          </a:pPr>
          <a:r>
            <a:rPr lang="it-IT" sz="1600" b="1" kern="1200" dirty="0"/>
            <a:t>Incubation Chambers</a:t>
          </a:r>
        </a:p>
        <a:p>
          <a:pPr marL="0" lvl="0" indent="0" algn="ctr" defTabSz="622300">
            <a:lnSpc>
              <a:spcPct val="90000"/>
            </a:lnSpc>
            <a:spcBef>
              <a:spcPct val="0"/>
            </a:spcBef>
            <a:spcAft>
              <a:spcPct val="35000"/>
            </a:spcAft>
            <a:buNone/>
          </a:pPr>
          <a:endParaRPr lang="it-IT" sz="600" b="1" kern="1200" dirty="0"/>
        </a:p>
        <a:p>
          <a:pPr marL="0" lvl="0" indent="0" algn="l" defTabSz="622300">
            <a:lnSpc>
              <a:spcPct val="90000"/>
            </a:lnSpc>
            <a:spcBef>
              <a:spcPct val="0"/>
            </a:spcBef>
            <a:spcAft>
              <a:spcPct val="35000"/>
            </a:spcAft>
            <a:buNone/>
          </a:pPr>
          <a:r>
            <a:rPr lang="en-US" sz="1800" b="1" kern="1200" dirty="0"/>
            <a:t>➤</a:t>
          </a:r>
          <a:r>
            <a:rPr lang="it-IT" sz="1800" b="0" kern="1200" dirty="0"/>
            <a:t> Background</a:t>
          </a:r>
        </a:p>
        <a:p>
          <a:pPr marL="0" lvl="0" indent="0" algn="l" defTabSz="622300">
            <a:lnSpc>
              <a:spcPct val="90000"/>
            </a:lnSpc>
            <a:spcBef>
              <a:spcPct val="0"/>
            </a:spcBef>
            <a:spcAft>
              <a:spcPct val="35000"/>
            </a:spcAft>
            <a:buNone/>
          </a:pPr>
          <a:r>
            <a:rPr lang="en-US" sz="1800" b="0" kern="1200" dirty="0"/>
            <a:t>➤</a:t>
          </a:r>
          <a:r>
            <a:rPr lang="it-IT" sz="1800" b="0" kern="1200" dirty="0"/>
            <a:t> Modules</a:t>
          </a:r>
        </a:p>
        <a:p>
          <a:pPr marL="0" lvl="0" indent="0" algn="l" defTabSz="622300">
            <a:lnSpc>
              <a:spcPct val="90000"/>
            </a:lnSpc>
            <a:spcBef>
              <a:spcPct val="0"/>
            </a:spcBef>
            <a:spcAft>
              <a:spcPct val="35000"/>
            </a:spcAft>
            <a:buNone/>
          </a:pPr>
          <a:r>
            <a:rPr lang="en-US" sz="1800" b="0" kern="1200" dirty="0"/>
            <a:t>➤</a:t>
          </a:r>
          <a:r>
            <a:rPr lang="it-IT" sz="1800" b="0" kern="1200" dirty="0"/>
            <a:t> Calibration of Methane Sensors</a:t>
          </a:r>
        </a:p>
        <a:p>
          <a:pPr marL="0" lvl="0" indent="0" algn="l" defTabSz="622300">
            <a:lnSpc>
              <a:spcPct val="90000"/>
            </a:lnSpc>
            <a:spcBef>
              <a:spcPct val="0"/>
            </a:spcBef>
            <a:spcAft>
              <a:spcPct val="35000"/>
            </a:spcAft>
            <a:buNone/>
          </a:pPr>
          <a:r>
            <a:rPr lang="en-US" sz="1800" b="0" kern="1200" dirty="0"/>
            <a:t>➤</a:t>
          </a:r>
          <a:r>
            <a:rPr lang="it-IT" sz="1800" b="0" kern="1200" dirty="0"/>
            <a:t> Leakage Tests</a:t>
          </a:r>
        </a:p>
        <a:p>
          <a:pPr marL="0" lvl="0" indent="0" algn="l" defTabSz="622300">
            <a:lnSpc>
              <a:spcPct val="90000"/>
            </a:lnSpc>
            <a:spcBef>
              <a:spcPct val="0"/>
            </a:spcBef>
            <a:spcAft>
              <a:spcPct val="35000"/>
            </a:spcAft>
            <a:buNone/>
          </a:pPr>
          <a:r>
            <a:rPr lang="en-US" sz="1800" b="0" kern="1200" dirty="0"/>
            <a:t>➤</a:t>
          </a:r>
          <a:r>
            <a:rPr lang="it-IT" sz="1800" b="0" kern="1200" dirty="0"/>
            <a:t> Initial Findings</a:t>
          </a:r>
        </a:p>
      </dsp:txBody>
      <dsp:txXfrm rot="10800000">
        <a:off x="4515497" y="2793732"/>
        <a:ext cx="3568366" cy="33095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90BE3-3352-4776-8243-38EEE2D0BA67}">
      <dsp:nvSpPr>
        <dsp:cNvPr id="0" name=""/>
        <dsp:cNvSpPr/>
      </dsp:nvSpPr>
      <dsp:spPr>
        <a:xfrm>
          <a:off x="0" y="119096"/>
          <a:ext cx="8443137" cy="2793732"/>
        </a:xfrm>
        <a:prstGeom prst="roundRect">
          <a:avLst>
            <a:gd name="adj" fmla="val 10000"/>
          </a:avLst>
        </a:prstGeom>
        <a:solidFill>
          <a:srgbClr val="EAEBF4">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4E65C5-D63C-4566-A1FA-3E6BBDCA8442}">
      <dsp:nvSpPr>
        <dsp:cNvPr id="0" name=""/>
        <dsp:cNvSpPr/>
      </dsp:nvSpPr>
      <dsp:spPr>
        <a:xfrm>
          <a:off x="257852" y="372497"/>
          <a:ext cx="3771207" cy="204873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a:glow rad="139700">
            <a:schemeClr val="accent3">
              <a:satMod val="175000"/>
              <a:alpha val="40000"/>
            </a:schemeClr>
          </a:glow>
        </a:effectLst>
      </dsp:spPr>
      <dsp:style>
        <a:lnRef idx="2">
          <a:scrgbClr r="0" g="0" b="0"/>
        </a:lnRef>
        <a:fillRef idx="1">
          <a:scrgbClr r="0" g="0" b="0"/>
        </a:fillRef>
        <a:effectRef idx="0">
          <a:scrgbClr r="0" g="0" b="0"/>
        </a:effectRef>
        <a:fontRef idx="minor"/>
      </dsp:style>
    </dsp:sp>
    <dsp:sp modelId="{6B234746-72C0-49D9-8D29-0F311EB7EA40}">
      <dsp:nvSpPr>
        <dsp:cNvPr id="0" name=""/>
        <dsp:cNvSpPr/>
      </dsp:nvSpPr>
      <dsp:spPr>
        <a:xfrm rot="10800000">
          <a:off x="254262" y="2793732"/>
          <a:ext cx="3778386" cy="3414562"/>
        </a:xfrm>
        <a:prstGeom prst="round2SameRect">
          <a:avLst>
            <a:gd name="adj1" fmla="val 10500"/>
            <a:gd name="adj2" fmla="val 0"/>
          </a:avLst>
        </a:prstGeom>
        <a:solidFill>
          <a:schemeClr val="accent6"/>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it-IT" sz="1800" b="1" kern="1200" dirty="0"/>
            <a:t>Photoreactor-Spectrophotometer</a:t>
          </a:r>
        </a:p>
        <a:p>
          <a:pPr marL="0" lvl="0" indent="0" algn="l" defTabSz="800100" rtl="0">
            <a:lnSpc>
              <a:spcPct val="90000"/>
            </a:lnSpc>
            <a:spcBef>
              <a:spcPct val="0"/>
            </a:spcBef>
            <a:spcAft>
              <a:spcPct val="35000"/>
            </a:spcAft>
            <a:buNone/>
          </a:pPr>
          <a:r>
            <a:rPr lang="en-US" sz="1800" b="1" kern="1200" dirty="0"/>
            <a:t>➤</a:t>
          </a:r>
          <a:r>
            <a:rPr lang="it-IT" sz="1800" b="0" kern="1200" dirty="0"/>
            <a:t> Background</a:t>
          </a:r>
        </a:p>
        <a:p>
          <a:pPr marL="0" lvl="0" indent="0" algn="l" defTabSz="800100" rtl="0">
            <a:lnSpc>
              <a:spcPct val="90000"/>
            </a:lnSpc>
            <a:spcBef>
              <a:spcPct val="0"/>
            </a:spcBef>
            <a:spcAft>
              <a:spcPct val="35000"/>
            </a:spcAft>
            <a:buNone/>
          </a:pPr>
          <a:r>
            <a:rPr lang="en-US" sz="1800" b="0" kern="1200" dirty="0"/>
            <a:t>➤</a:t>
          </a:r>
          <a:r>
            <a:rPr lang="it-IT" sz="1800" kern="1200" dirty="0"/>
            <a:t> Photoreactor modules</a:t>
          </a:r>
        </a:p>
        <a:p>
          <a:pPr marL="0" lvl="0" indent="0" algn="l" defTabSz="800100" rtl="0">
            <a:lnSpc>
              <a:spcPct val="90000"/>
            </a:lnSpc>
            <a:spcBef>
              <a:spcPct val="0"/>
            </a:spcBef>
            <a:spcAft>
              <a:spcPct val="35000"/>
            </a:spcAft>
            <a:buNone/>
          </a:pPr>
          <a:r>
            <a:rPr lang="en-US" sz="1800" kern="1200" dirty="0"/>
            <a:t>➤</a:t>
          </a:r>
          <a:r>
            <a:rPr lang="it-IT" sz="1800" kern="1200" dirty="0"/>
            <a:t> Spectral Module: Heat Test</a:t>
          </a:r>
        </a:p>
        <a:p>
          <a:pPr marL="0" lvl="0" indent="0" algn="l" defTabSz="800100" rtl="0">
            <a:lnSpc>
              <a:spcPct val="90000"/>
            </a:lnSpc>
            <a:spcBef>
              <a:spcPct val="0"/>
            </a:spcBef>
            <a:spcAft>
              <a:spcPct val="35000"/>
            </a:spcAft>
            <a:buNone/>
          </a:pPr>
          <a:r>
            <a:rPr lang="en-US" sz="1800" kern="1200" dirty="0"/>
            <a:t>➤</a:t>
          </a:r>
          <a:r>
            <a:rPr lang="it-IT" sz="1800" kern="1200" dirty="0"/>
            <a:t> Spectrophotometer &amp; Sampling </a:t>
          </a:r>
        </a:p>
        <a:p>
          <a:pPr marL="0" lvl="0" indent="0" algn="l" defTabSz="800100" rtl="0">
            <a:lnSpc>
              <a:spcPct val="90000"/>
            </a:lnSpc>
            <a:spcBef>
              <a:spcPct val="0"/>
            </a:spcBef>
            <a:spcAft>
              <a:spcPct val="35000"/>
            </a:spcAft>
            <a:buNone/>
          </a:pPr>
          <a:r>
            <a:rPr lang="en-US" sz="1800" kern="1200" dirty="0"/>
            <a:t>➤</a:t>
          </a:r>
          <a:r>
            <a:rPr lang="it-IT" sz="1800" kern="1200" dirty="0"/>
            <a:t> Test: Acid Conditions</a:t>
          </a:r>
        </a:p>
      </dsp:txBody>
      <dsp:txXfrm rot="10800000">
        <a:off x="359272" y="2793732"/>
        <a:ext cx="3568366" cy="3309552"/>
      </dsp:txXfrm>
    </dsp:sp>
    <dsp:sp modelId="{EC0C954D-C221-4E75-961C-0DBA786F0D81}">
      <dsp:nvSpPr>
        <dsp:cNvPr id="0" name=""/>
        <dsp:cNvSpPr/>
      </dsp:nvSpPr>
      <dsp:spPr>
        <a:xfrm>
          <a:off x="4495595" y="372497"/>
          <a:ext cx="3608169" cy="204873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a:glow rad="139700">
            <a:schemeClr val="accent1">
              <a:satMod val="175000"/>
              <a:alpha val="40000"/>
            </a:schemeClr>
          </a:glow>
        </a:effectLst>
      </dsp:spPr>
      <dsp:style>
        <a:lnRef idx="2">
          <a:scrgbClr r="0" g="0" b="0"/>
        </a:lnRef>
        <a:fillRef idx="1">
          <a:scrgbClr r="0" g="0" b="0"/>
        </a:fillRef>
        <a:effectRef idx="0">
          <a:scrgbClr r="0" g="0" b="0"/>
        </a:effectRef>
        <a:fontRef idx="minor"/>
      </dsp:style>
    </dsp:sp>
    <dsp:sp modelId="{9B515EDF-F8B9-40AC-BFCD-2914C2255379}">
      <dsp:nvSpPr>
        <dsp:cNvPr id="0" name=""/>
        <dsp:cNvSpPr/>
      </dsp:nvSpPr>
      <dsp:spPr>
        <a:xfrm rot="10800000">
          <a:off x="4410487" y="2793732"/>
          <a:ext cx="3778386" cy="3414562"/>
        </a:xfrm>
        <a:prstGeom prst="round2SameRect">
          <a:avLst>
            <a:gd name="adj1" fmla="val 10500"/>
            <a:gd name="adj2" fmla="val 0"/>
          </a:avLst>
        </a:prstGeom>
        <a:solidFill>
          <a:schemeClr val="accent1"/>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it-IT" sz="1400" b="1" kern="1200" dirty="0"/>
        </a:p>
        <a:p>
          <a:pPr marL="0" lvl="0" indent="0" algn="ctr" defTabSz="622300">
            <a:lnSpc>
              <a:spcPct val="90000"/>
            </a:lnSpc>
            <a:spcBef>
              <a:spcPct val="0"/>
            </a:spcBef>
            <a:spcAft>
              <a:spcPct val="35000"/>
            </a:spcAft>
            <a:buNone/>
          </a:pPr>
          <a:r>
            <a:rPr lang="it-IT" sz="1600" b="1" kern="1200" dirty="0"/>
            <a:t>Incubation Chambers</a:t>
          </a:r>
        </a:p>
        <a:p>
          <a:pPr marL="0" lvl="0" indent="0" algn="ctr" defTabSz="622300">
            <a:lnSpc>
              <a:spcPct val="90000"/>
            </a:lnSpc>
            <a:spcBef>
              <a:spcPct val="0"/>
            </a:spcBef>
            <a:spcAft>
              <a:spcPct val="35000"/>
            </a:spcAft>
            <a:buNone/>
          </a:pPr>
          <a:endParaRPr lang="it-IT" sz="600" b="1" kern="1200" dirty="0"/>
        </a:p>
        <a:p>
          <a:pPr marL="0" lvl="0" indent="0" algn="l" defTabSz="622300">
            <a:lnSpc>
              <a:spcPct val="90000"/>
            </a:lnSpc>
            <a:spcBef>
              <a:spcPct val="0"/>
            </a:spcBef>
            <a:spcAft>
              <a:spcPct val="35000"/>
            </a:spcAft>
            <a:buNone/>
          </a:pPr>
          <a:r>
            <a:rPr lang="en-US" sz="1800" b="1" kern="1200" dirty="0"/>
            <a:t>➤</a:t>
          </a:r>
          <a:r>
            <a:rPr lang="it-IT" sz="1800" b="0" kern="1200" dirty="0"/>
            <a:t> Background</a:t>
          </a:r>
        </a:p>
        <a:p>
          <a:pPr marL="0" lvl="0" indent="0" algn="l" defTabSz="622300">
            <a:lnSpc>
              <a:spcPct val="90000"/>
            </a:lnSpc>
            <a:spcBef>
              <a:spcPct val="0"/>
            </a:spcBef>
            <a:spcAft>
              <a:spcPct val="35000"/>
            </a:spcAft>
            <a:buNone/>
          </a:pPr>
          <a:r>
            <a:rPr lang="en-US" sz="1800" b="0" kern="1200" dirty="0"/>
            <a:t>➤</a:t>
          </a:r>
          <a:r>
            <a:rPr lang="it-IT" sz="1800" b="0" kern="1200" dirty="0"/>
            <a:t> Modules</a:t>
          </a:r>
        </a:p>
        <a:p>
          <a:pPr marL="0" lvl="0" indent="0" algn="l" defTabSz="622300">
            <a:lnSpc>
              <a:spcPct val="90000"/>
            </a:lnSpc>
            <a:spcBef>
              <a:spcPct val="0"/>
            </a:spcBef>
            <a:spcAft>
              <a:spcPct val="35000"/>
            </a:spcAft>
            <a:buNone/>
          </a:pPr>
          <a:r>
            <a:rPr lang="en-US" sz="1800" b="0" kern="1200" dirty="0"/>
            <a:t>➤</a:t>
          </a:r>
          <a:r>
            <a:rPr lang="it-IT" sz="1800" b="0" kern="1200" dirty="0"/>
            <a:t> Calibration of Methane Sensors</a:t>
          </a:r>
        </a:p>
        <a:p>
          <a:pPr marL="0" lvl="0" indent="0" algn="l" defTabSz="622300">
            <a:lnSpc>
              <a:spcPct val="90000"/>
            </a:lnSpc>
            <a:spcBef>
              <a:spcPct val="0"/>
            </a:spcBef>
            <a:spcAft>
              <a:spcPct val="35000"/>
            </a:spcAft>
            <a:buNone/>
          </a:pPr>
          <a:r>
            <a:rPr lang="en-US" sz="1800" b="0" kern="1200" dirty="0"/>
            <a:t>➤</a:t>
          </a:r>
          <a:r>
            <a:rPr lang="it-IT" sz="1800" b="0" kern="1200" dirty="0"/>
            <a:t> Leakage Tests</a:t>
          </a:r>
        </a:p>
        <a:p>
          <a:pPr marL="0" lvl="0" indent="0" algn="l" defTabSz="622300">
            <a:lnSpc>
              <a:spcPct val="90000"/>
            </a:lnSpc>
            <a:spcBef>
              <a:spcPct val="0"/>
            </a:spcBef>
            <a:spcAft>
              <a:spcPct val="35000"/>
            </a:spcAft>
            <a:buNone/>
          </a:pPr>
          <a:r>
            <a:rPr lang="en-US" sz="1800" b="0" kern="1200" dirty="0"/>
            <a:t>➤</a:t>
          </a:r>
          <a:r>
            <a:rPr lang="it-IT" sz="1800" b="0" kern="1200" dirty="0"/>
            <a:t> Initial Findings</a:t>
          </a:r>
        </a:p>
      </dsp:txBody>
      <dsp:txXfrm rot="10800000">
        <a:off x="4515497" y="2793732"/>
        <a:ext cx="3568366" cy="3309552"/>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1C9C90-3658-4EC7-AEC2-BB4A772A761A}" type="datetimeFigureOut">
              <a:rPr lang="it-IT" smtClean="0"/>
              <a:t>01/05/2025</a:t>
            </a:fld>
            <a:endParaRPr lang="it-IT"/>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it-IT"/>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C5D31-13A6-4F50-AAD6-C548BB8955A7}" type="slidenum">
              <a:rPr lang="it-IT" smtClean="0"/>
              <a:t>‹Nº›</a:t>
            </a:fld>
            <a:endParaRPr lang="it-IT"/>
          </a:p>
        </p:txBody>
      </p:sp>
    </p:spTree>
    <p:extLst>
      <p:ext uri="{BB962C8B-B14F-4D97-AF65-F5344CB8AC3E}">
        <p14:creationId xmlns:p14="http://schemas.microsoft.com/office/powerpoint/2010/main" val="1809161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it-IT" dirty="0"/>
              <a:t>Good morning dear audience, monitoring systems are essential to explore and understand the world that surround us. As hydrologysts, we are in constant seek of portable, economically acessible systems that provide us high spatiotemporal resolution meassurements in real-time. Can we achieve these aims? The answer is Yes! By using Open-Source Sensors. I will briefly show you two of our systems.   </a:t>
            </a:r>
          </a:p>
        </p:txBody>
      </p:sp>
      <p:sp>
        <p:nvSpPr>
          <p:cNvPr id="4" name="Marcador de número de diapositiva 3"/>
          <p:cNvSpPr>
            <a:spLocks noGrp="1"/>
          </p:cNvSpPr>
          <p:nvPr>
            <p:ph type="sldNum" sz="quarter" idx="5"/>
          </p:nvPr>
        </p:nvSpPr>
        <p:spPr/>
        <p:txBody>
          <a:bodyPr/>
          <a:lstStyle/>
          <a:p>
            <a:fld id="{46BC5D31-13A6-4F50-AAD6-C548BB8955A7}" type="slidenum">
              <a:rPr lang="it-IT" smtClean="0"/>
              <a:t>1</a:t>
            </a:fld>
            <a:endParaRPr lang="it-IT"/>
          </a:p>
        </p:txBody>
      </p:sp>
    </p:spTree>
    <p:extLst>
      <p:ext uri="{BB962C8B-B14F-4D97-AF65-F5344CB8AC3E}">
        <p14:creationId xmlns:p14="http://schemas.microsoft.com/office/powerpoint/2010/main" val="4239781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it-IT" dirty="0"/>
          </a:p>
        </p:txBody>
      </p:sp>
      <p:sp>
        <p:nvSpPr>
          <p:cNvPr id="4" name="Marcador de número de diapositiva 3"/>
          <p:cNvSpPr>
            <a:spLocks noGrp="1"/>
          </p:cNvSpPr>
          <p:nvPr>
            <p:ph type="sldNum" sz="quarter" idx="5"/>
          </p:nvPr>
        </p:nvSpPr>
        <p:spPr/>
        <p:txBody>
          <a:bodyPr/>
          <a:lstStyle/>
          <a:p>
            <a:fld id="{588CD309-6EB8-4120-8E85-FDCA10058B6A}" type="slidenum">
              <a:rPr lang="it-IT" smtClean="0"/>
              <a:t>23</a:t>
            </a:fld>
            <a:endParaRPr lang="it-IT"/>
          </a:p>
        </p:txBody>
      </p:sp>
      <p:sp>
        <p:nvSpPr>
          <p:cNvPr id="5" name="Footer Placeholder 4">
            <a:extLst>
              <a:ext uri="{FF2B5EF4-FFF2-40B4-BE49-F238E27FC236}">
                <a16:creationId xmlns:a16="http://schemas.microsoft.com/office/drawing/2014/main" id="{73F1ABAD-016F-3E44-1007-0C7D369FA07F}"/>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725394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9FDBC-5A21-5E04-1F02-79A026E4CEA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C5CF74C-848A-67B1-B0F9-A6F01F6385B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315A8F7-DB77-831C-FDEF-891EA3219454}"/>
              </a:ext>
            </a:extLst>
          </p:cNvPr>
          <p:cNvSpPr>
            <a:spLocks noGrp="1"/>
          </p:cNvSpPr>
          <p:nvPr>
            <p:ph type="body" idx="1"/>
          </p:nvPr>
        </p:nvSpPr>
        <p:spPr/>
        <p:txBody>
          <a:bodyPr/>
          <a:lstStyle/>
          <a:p>
            <a:endParaRPr lang="it-IT" dirty="0"/>
          </a:p>
        </p:txBody>
      </p:sp>
      <p:sp>
        <p:nvSpPr>
          <p:cNvPr id="4" name="Marcador de número de diapositiva 3">
            <a:extLst>
              <a:ext uri="{FF2B5EF4-FFF2-40B4-BE49-F238E27FC236}">
                <a16:creationId xmlns:a16="http://schemas.microsoft.com/office/drawing/2014/main" id="{A8FA3D00-B3D7-DD57-B7F7-AE028011D9EA}"/>
              </a:ext>
            </a:extLst>
          </p:cNvPr>
          <p:cNvSpPr>
            <a:spLocks noGrp="1"/>
          </p:cNvSpPr>
          <p:nvPr>
            <p:ph type="sldNum" sz="quarter" idx="5"/>
          </p:nvPr>
        </p:nvSpPr>
        <p:spPr/>
        <p:txBody>
          <a:bodyPr/>
          <a:lstStyle/>
          <a:p>
            <a:fld id="{588CD309-6EB8-4120-8E85-FDCA10058B6A}" type="slidenum">
              <a:rPr lang="it-IT" smtClean="0"/>
              <a:t>24</a:t>
            </a:fld>
            <a:endParaRPr lang="it-IT"/>
          </a:p>
        </p:txBody>
      </p:sp>
      <p:sp>
        <p:nvSpPr>
          <p:cNvPr id="5" name="Footer Placeholder 4">
            <a:extLst>
              <a:ext uri="{FF2B5EF4-FFF2-40B4-BE49-F238E27FC236}">
                <a16:creationId xmlns:a16="http://schemas.microsoft.com/office/drawing/2014/main" id="{4D290BEE-1EC6-9939-4E0F-F175DD0F6218}"/>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3469120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CF080-530A-C1EE-6EE5-3CFD0D81496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2AF39A0-DB9B-0F5F-AF5E-61F31C4F1E0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5FA4DBB-13B7-8110-5223-361A185722EC}"/>
              </a:ext>
            </a:extLst>
          </p:cNvPr>
          <p:cNvSpPr>
            <a:spLocks noGrp="1"/>
          </p:cNvSpPr>
          <p:nvPr>
            <p:ph type="body" idx="1"/>
          </p:nvPr>
        </p:nvSpPr>
        <p:spPr/>
        <p:txBody>
          <a:bodyPr/>
          <a:lstStyle/>
          <a:p>
            <a:endParaRPr lang="it-IT" dirty="0"/>
          </a:p>
        </p:txBody>
      </p:sp>
      <p:sp>
        <p:nvSpPr>
          <p:cNvPr id="4" name="Marcador de número de diapositiva 3">
            <a:extLst>
              <a:ext uri="{FF2B5EF4-FFF2-40B4-BE49-F238E27FC236}">
                <a16:creationId xmlns:a16="http://schemas.microsoft.com/office/drawing/2014/main" id="{D047D9A9-4DD7-B775-2C5A-D10E12891359}"/>
              </a:ext>
            </a:extLst>
          </p:cNvPr>
          <p:cNvSpPr>
            <a:spLocks noGrp="1"/>
          </p:cNvSpPr>
          <p:nvPr>
            <p:ph type="sldNum" sz="quarter" idx="5"/>
          </p:nvPr>
        </p:nvSpPr>
        <p:spPr/>
        <p:txBody>
          <a:bodyPr/>
          <a:lstStyle/>
          <a:p>
            <a:fld id="{588CD309-6EB8-4120-8E85-FDCA10058B6A}" type="slidenum">
              <a:rPr lang="it-IT" smtClean="0"/>
              <a:t>26</a:t>
            </a:fld>
            <a:endParaRPr lang="it-IT"/>
          </a:p>
        </p:txBody>
      </p:sp>
      <p:sp>
        <p:nvSpPr>
          <p:cNvPr id="5" name="Footer Placeholder 4">
            <a:extLst>
              <a:ext uri="{FF2B5EF4-FFF2-40B4-BE49-F238E27FC236}">
                <a16:creationId xmlns:a16="http://schemas.microsoft.com/office/drawing/2014/main" id="{9C3426EF-F596-E79B-EAB8-C6A1C122473B}"/>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3376457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A7C71-DE6E-9559-A9AB-33EA6975968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2190EE1-0E9D-1553-AA57-CF170B015F7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820FB16-52C8-2622-3A4F-BBC457124507}"/>
              </a:ext>
            </a:extLst>
          </p:cNvPr>
          <p:cNvSpPr>
            <a:spLocks noGrp="1"/>
          </p:cNvSpPr>
          <p:nvPr>
            <p:ph type="body" idx="1"/>
          </p:nvPr>
        </p:nvSpPr>
        <p:spPr/>
        <p:txBody>
          <a:bodyPr/>
          <a:lstStyle/>
          <a:p>
            <a:r>
              <a:rPr lang="it-IT" dirty="0"/>
              <a:t>After calibration and testing of the system, it was taken to the field, close to Mitzpe Ramon, 4 chambers where set in the soil and data was taken every 30 minutes during one month (May and the first week of June 2023). As expected, results evidenced a clear crorrelation between the CO2 concentration from the soil to the air and the daily temperature. A decrease of both temperature and CO2 was observed due to precipitation. Precipitation increases the soil moisture content, decreasing soil temperature which decreases the microbial respiration rate/activity and therefore lower levels of CO2 are expected. Precipitation also washes out CO2 from the soil to carbonic acid. The Buckinham flux comes from a theorem which relates independent variables to dependent variables to predict the flow into or out to a system, one of the variables that plays an important role into this theorem is water content temperature and viscosity in the soil media. We need water for CO2 diffusion.</a:t>
            </a:r>
          </a:p>
        </p:txBody>
      </p:sp>
      <p:sp>
        <p:nvSpPr>
          <p:cNvPr id="4" name="Marcador de número de diapositiva 3">
            <a:extLst>
              <a:ext uri="{FF2B5EF4-FFF2-40B4-BE49-F238E27FC236}">
                <a16:creationId xmlns:a16="http://schemas.microsoft.com/office/drawing/2014/main" id="{3B2E43DA-5F92-F85F-7BC0-66CB76765BE3}"/>
              </a:ext>
            </a:extLst>
          </p:cNvPr>
          <p:cNvSpPr>
            <a:spLocks noGrp="1"/>
          </p:cNvSpPr>
          <p:nvPr>
            <p:ph type="sldNum" sz="quarter" idx="5"/>
          </p:nvPr>
        </p:nvSpPr>
        <p:spPr/>
        <p:txBody>
          <a:bodyPr/>
          <a:lstStyle/>
          <a:p>
            <a:fld id="{588CD309-6EB8-4120-8E85-FDCA10058B6A}" type="slidenum">
              <a:rPr lang="it-IT" smtClean="0"/>
              <a:t>27</a:t>
            </a:fld>
            <a:endParaRPr lang="it-IT"/>
          </a:p>
        </p:txBody>
      </p:sp>
      <p:sp>
        <p:nvSpPr>
          <p:cNvPr id="5" name="Footer Placeholder 4">
            <a:extLst>
              <a:ext uri="{FF2B5EF4-FFF2-40B4-BE49-F238E27FC236}">
                <a16:creationId xmlns:a16="http://schemas.microsoft.com/office/drawing/2014/main" id="{31C915CB-5AE1-82EA-C9A3-5673E3CB99D5}"/>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4157104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957BB-CFC4-9148-A1EE-4C5A292C736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46B2EAA-07E6-B008-B5E4-AF23248D562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91E17BB-BF2E-0F4D-63A0-BDC97D98F49F}"/>
              </a:ext>
            </a:extLst>
          </p:cNvPr>
          <p:cNvSpPr>
            <a:spLocks noGrp="1"/>
          </p:cNvSpPr>
          <p:nvPr>
            <p:ph type="body" idx="1"/>
          </p:nvPr>
        </p:nvSpPr>
        <p:spPr/>
        <p:txBody>
          <a:bodyPr/>
          <a:lstStyle/>
          <a:p>
            <a:endParaRPr lang="it-IT" dirty="0"/>
          </a:p>
        </p:txBody>
      </p:sp>
      <p:sp>
        <p:nvSpPr>
          <p:cNvPr id="4" name="Marcador de número de diapositiva 3">
            <a:extLst>
              <a:ext uri="{FF2B5EF4-FFF2-40B4-BE49-F238E27FC236}">
                <a16:creationId xmlns:a16="http://schemas.microsoft.com/office/drawing/2014/main" id="{367BE1CF-5DFF-AC4C-62C9-7F6DA3EF478F}"/>
              </a:ext>
            </a:extLst>
          </p:cNvPr>
          <p:cNvSpPr>
            <a:spLocks noGrp="1"/>
          </p:cNvSpPr>
          <p:nvPr>
            <p:ph type="sldNum" sz="quarter" idx="5"/>
          </p:nvPr>
        </p:nvSpPr>
        <p:spPr/>
        <p:txBody>
          <a:bodyPr/>
          <a:lstStyle/>
          <a:p>
            <a:fld id="{588CD309-6EB8-4120-8E85-FDCA10058B6A}" type="slidenum">
              <a:rPr lang="it-IT" smtClean="0"/>
              <a:t>28</a:t>
            </a:fld>
            <a:endParaRPr lang="it-IT"/>
          </a:p>
        </p:txBody>
      </p:sp>
      <p:sp>
        <p:nvSpPr>
          <p:cNvPr id="5" name="Footer Placeholder 4">
            <a:extLst>
              <a:ext uri="{FF2B5EF4-FFF2-40B4-BE49-F238E27FC236}">
                <a16:creationId xmlns:a16="http://schemas.microsoft.com/office/drawing/2014/main" id="{C282F517-1D36-64F8-C170-5BEF777B4CA8}"/>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4294436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it-IT" dirty="0"/>
          </a:p>
        </p:txBody>
      </p:sp>
      <p:sp>
        <p:nvSpPr>
          <p:cNvPr id="4" name="Marcador de número de diapositiva 3"/>
          <p:cNvSpPr>
            <a:spLocks noGrp="1"/>
          </p:cNvSpPr>
          <p:nvPr>
            <p:ph type="sldNum" sz="quarter" idx="5"/>
          </p:nvPr>
        </p:nvSpPr>
        <p:spPr/>
        <p:txBody>
          <a:bodyPr/>
          <a:lstStyle/>
          <a:p>
            <a:fld id="{588CD309-6EB8-4120-8E85-FDCA10058B6A}" type="slidenum">
              <a:rPr lang="it-IT" smtClean="0"/>
              <a:t>29</a:t>
            </a:fld>
            <a:endParaRPr lang="it-IT"/>
          </a:p>
        </p:txBody>
      </p:sp>
      <p:sp>
        <p:nvSpPr>
          <p:cNvPr id="5" name="Footer Placeholder 4">
            <a:extLst>
              <a:ext uri="{FF2B5EF4-FFF2-40B4-BE49-F238E27FC236}">
                <a16:creationId xmlns:a16="http://schemas.microsoft.com/office/drawing/2014/main" id="{7E7EE4A9-830D-C70C-A598-49FD8577B0B1}"/>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1061158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C4A3D-9CEB-9732-238D-3DDC1222BE0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0B847E7-1D63-3745-FDC2-8C1A447F9E8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1190442-216B-30A1-A409-0BCBD55FBD15}"/>
              </a:ext>
            </a:extLst>
          </p:cNvPr>
          <p:cNvSpPr>
            <a:spLocks noGrp="1"/>
          </p:cNvSpPr>
          <p:nvPr>
            <p:ph type="body" idx="1"/>
          </p:nvPr>
        </p:nvSpPr>
        <p:spPr/>
        <p:txBody>
          <a:bodyPr/>
          <a:lstStyle/>
          <a:p>
            <a:endParaRPr lang="it-IT" dirty="0"/>
          </a:p>
        </p:txBody>
      </p:sp>
      <p:sp>
        <p:nvSpPr>
          <p:cNvPr id="4" name="Marcador de número de diapositiva 3">
            <a:extLst>
              <a:ext uri="{FF2B5EF4-FFF2-40B4-BE49-F238E27FC236}">
                <a16:creationId xmlns:a16="http://schemas.microsoft.com/office/drawing/2014/main" id="{1C10E4F7-360A-EE6A-D4B4-19A11017EE9B}"/>
              </a:ext>
            </a:extLst>
          </p:cNvPr>
          <p:cNvSpPr>
            <a:spLocks noGrp="1"/>
          </p:cNvSpPr>
          <p:nvPr>
            <p:ph type="sldNum" sz="quarter" idx="5"/>
          </p:nvPr>
        </p:nvSpPr>
        <p:spPr/>
        <p:txBody>
          <a:bodyPr/>
          <a:lstStyle/>
          <a:p>
            <a:fld id="{588CD309-6EB8-4120-8E85-FDCA10058B6A}" type="slidenum">
              <a:rPr lang="it-IT" smtClean="0"/>
              <a:t>30</a:t>
            </a:fld>
            <a:endParaRPr lang="it-IT"/>
          </a:p>
        </p:txBody>
      </p:sp>
      <p:sp>
        <p:nvSpPr>
          <p:cNvPr id="5" name="Footer Placeholder 4">
            <a:extLst>
              <a:ext uri="{FF2B5EF4-FFF2-40B4-BE49-F238E27FC236}">
                <a16:creationId xmlns:a16="http://schemas.microsoft.com/office/drawing/2014/main" id="{881CAB7B-6E8F-3AE2-5576-4CAC3CCEADAC}"/>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3423030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it-IT" dirty="0"/>
              <a:t>Our first system, a portable, lab-scale photoreactor spectroohotometer for water treatment applications, completely modular and open source. This system allow us to perform photocatalysis reactions, while doing symultaneous sampling and meassurements of the pollutant concentration in real time. We tested this system for the photocatalysis degradation of Rhodamine B in acid conditions, showing significant degradation of the dye after 4 hours of continous operation.</a:t>
            </a:r>
          </a:p>
        </p:txBody>
      </p:sp>
      <p:sp>
        <p:nvSpPr>
          <p:cNvPr id="4" name="Marcador de número de diapositiva 3"/>
          <p:cNvSpPr>
            <a:spLocks noGrp="1"/>
          </p:cNvSpPr>
          <p:nvPr>
            <p:ph type="sldNum" sz="quarter" idx="5"/>
          </p:nvPr>
        </p:nvSpPr>
        <p:spPr/>
        <p:txBody>
          <a:bodyPr/>
          <a:lstStyle/>
          <a:p>
            <a:fld id="{46BC5D31-13A6-4F50-AAD6-C548BB8955A7}" type="slidenum">
              <a:rPr lang="it-IT" smtClean="0"/>
              <a:t>2</a:t>
            </a:fld>
            <a:endParaRPr lang="it-IT"/>
          </a:p>
        </p:txBody>
      </p:sp>
    </p:spTree>
    <p:extLst>
      <p:ext uri="{BB962C8B-B14F-4D97-AF65-F5344CB8AC3E}">
        <p14:creationId xmlns:p14="http://schemas.microsoft.com/office/powerpoint/2010/main" val="4119057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it-IT" dirty="0"/>
              <a:t>Our second system consists in two incubation chambers, with sensors for carbon dioxide, oxygen and methane detection. These system was tested with wetland sludge to evaluate the capacity of detection of methane under anoxic conditions. Results show a significant increase of methane in the chamber, being a baseline for further analysis. </a:t>
            </a:r>
          </a:p>
          <a:p>
            <a:endParaRPr lang="it-IT" dirty="0"/>
          </a:p>
          <a:p>
            <a:r>
              <a:rPr lang="it-IT" dirty="0"/>
              <a:t>If you want to hear more, you are welcome to connect with us and help us with your valuable insights.</a:t>
            </a:r>
          </a:p>
          <a:p>
            <a:endParaRPr lang="it-IT" dirty="0"/>
          </a:p>
          <a:p>
            <a:r>
              <a:rPr lang="it-IT" dirty="0"/>
              <a:t>Thank you.</a:t>
            </a:r>
          </a:p>
        </p:txBody>
      </p:sp>
      <p:sp>
        <p:nvSpPr>
          <p:cNvPr id="4" name="Marcador de número de diapositiva 3"/>
          <p:cNvSpPr>
            <a:spLocks noGrp="1"/>
          </p:cNvSpPr>
          <p:nvPr>
            <p:ph type="sldNum" sz="quarter" idx="5"/>
          </p:nvPr>
        </p:nvSpPr>
        <p:spPr/>
        <p:txBody>
          <a:bodyPr/>
          <a:lstStyle/>
          <a:p>
            <a:fld id="{46BC5D31-13A6-4F50-AAD6-C548BB8955A7}" type="slidenum">
              <a:rPr lang="it-IT" smtClean="0"/>
              <a:t>3</a:t>
            </a:fld>
            <a:endParaRPr lang="it-IT"/>
          </a:p>
        </p:txBody>
      </p:sp>
    </p:spTree>
    <p:extLst>
      <p:ext uri="{BB962C8B-B14F-4D97-AF65-F5344CB8AC3E}">
        <p14:creationId xmlns:p14="http://schemas.microsoft.com/office/powerpoint/2010/main" val="222622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5DD06-4F75-C56C-9A43-0B623484CF0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9B1B87B-8664-3ADE-02D5-5D31A37FB0D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4E06594-95BE-0498-79EE-0FB88C25D8FF}"/>
              </a:ext>
            </a:extLst>
          </p:cNvPr>
          <p:cNvSpPr>
            <a:spLocks noGrp="1"/>
          </p:cNvSpPr>
          <p:nvPr>
            <p:ph type="body" idx="1"/>
          </p:nvPr>
        </p:nvSpPr>
        <p:spPr/>
        <p:txBody>
          <a:bodyPr/>
          <a:lstStyle/>
          <a:p>
            <a:endParaRPr lang="it-IT" dirty="0"/>
          </a:p>
        </p:txBody>
      </p:sp>
      <p:sp>
        <p:nvSpPr>
          <p:cNvPr id="4" name="Marcador de número de diapositiva 3">
            <a:extLst>
              <a:ext uri="{FF2B5EF4-FFF2-40B4-BE49-F238E27FC236}">
                <a16:creationId xmlns:a16="http://schemas.microsoft.com/office/drawing/2014/main" id="{A7C4E8FE-FAFE-2BD7-7341-5D6F70709B27}"/>
              </a:ext>
            </a:extLst>
          </p:cNvPr>
          <p:cNvSpPr>
            <a:spLocks noGrp="1"/>
          </p:cNvSpPr>
          <p:nvPr>
            <p:ph type="sldNum" sz="quarter" idx="5"/>
          </p:nvPr>
        </p:nvSpPr>
        <p:spPr/>
        <p:txBody>
          <a:bodyPr/>
          <a:lstStyle/>
          <a:p>
            <a:fld id="{588CD309-6EB8-4120-8E85-FDCA10058B6A}" type="slidenum">
              <a:rPr lang="it-IT" smtClean="0"/>
              <a:t>6</a:t>
            </a:fld>
            <a:endParaRPr lang="it-IT"/>
          </a:p>
        </p:txBody>
      </p:sp>
      <p:sp>
        <p:nvSpPr>
          <p:cNvPr id="5" name="Footer Placeholder 4">
            <a:extLst>
              <a:ext uri="{FF2B5EF4-FFF2-40B4-BE49-F238E27FC236}">
                <a16:creationId xmlns:a16="http://schemas.microsoft.com/office/drawing/2014/main" id="{E4FD0D5E-9C7C-4732-0637-3E94C10251EC}"/>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4095022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551FE-F2D4-949C-C74C-2D7DAF0EFFB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7547D2B-7B98-DB54-1D08-EAA33F881C8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5E8C402-D0BB-F455-96D6-0311AF62F303}"/>
              </a:ext>
            </a:extLst>
          </p:cNvPr>
          <p:cNvSpPr>
            <a:spLocks noGrp="1"/>
          </p:cNvSpPr>
          <p:nvPr>
            <p:ph type="body" idx="1"/>
          </p:nvPr>
        </p:nvSpPr>
        <p:spPr/>
        <p:txBody>
          <a:bodyPr/>
          <a:lstStyle/>
          <a:p>
            <a:endParaRPr lang="it-IT" dirty="0"/>
          </a:p>
        </p:txBody>
      </p:sp>
      <p:sp>
        <p:nvSpPr>
          <p:cNvPr id="4" name="Marcador de número de diapositiva 3">
            <a:extLst>
              <a:ext uri="{FF2B5EF4-FFF2-40B4-BE49-F238E27FC236}">
                <a16:creationId xmlns:a16="http://schemas.microsoft.com/office/drawing/2014/main" id="{14CD54D5-85CD-4AC6-1690-DF196F8D33B8}"/>
              </a:ext>
            </a:extLst>
          </p:cNvPr>
          <p:cNvSpPr>
            <a:spLocks noGrp="1"/>
          </p:cNvSpPr>
          <p:nvPr>
            <p:ph type="sldNum" sz="quarter" idx="5"/>
          </p:nvPr>
        </p:nvSpPr>
        <p:spPr/>
        <p:txBody>
          <a:bodyPr/>
          <a:lstStyle/>
          <a:p>
            <a:fld id="{588CD309-6EB8-4120-8E85-FDCA10058B6A}" type="slidenum">
              <a:rPr lang="it-IT" smtClean="0"/>
              <a:t>7</a:t>
            </a:fld>
            <a:endParaRPr lang="it-IT"/>
          </a:p>
        </p:txBody>
      </p:sp>
      <p:sp>
        <p:nvSpPr>
          <p:cNvPr id="5" name="Footer Placeholder 4">
            <a:extLst>
              <a:ext uri="{FF2B5EF4-FFF2-40B4-BE49-F238E27FC236}">
                <a16:creationId xmlns:a16="http://schemas.microsoft.com/office/drawing/2014/main" id="{CCC53E07-42F9-2CF8-48CF-8CEEB682EC6F}"/>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1028880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AA4D4-FBE6-2311-B7EE-197570F1D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3D98D-1A89-8027-4C72-B3388ADA26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EEB9FB-7EAB-4AFD-F51D-19B3D3E5B6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06111D-B795-9911-0BE6-3287A67B6160}"/>
              </a:ext>
            </a:extLst>
          </p:cNvPr>
          <p:cNvSpPr>
            <a:spLocks noGrp="1"/>
          </p:cNvSpPr>
          <p:nvPr>
            <p:ph type="sldNum" sz="quarter" idx="5"/>
          </p:nvPr>
        </p:nvSpPr>
        <p:spPr/>
        <p:txBody>
          <a:bodyPr/>
          <a:lstStyle/>
          <a:p>
            <a:fld id="{588CD309-6EB8-4120-8E85-FDCA10058B6A}" type="slidenum">
              <a:rPr lang="it-IT" smtClean="0"/>
              <a:t>8</a:t>
            </a:fld>
            <a:endParaRPr lang="it-IT"/>
          </a:p>
        </p:txBody>
      </p:sp>
      <p:sp>
        <p:nvSpPr>
          <p:cNvPr id="5" name="Footer Placeholder 4">
            <a:extLst>
              <a:ext uri="{FF2B5EF4-FFF2-40B4-BE49-F238E27FC236}">
                <a16:creationId xmlns:a16="http://schemas.microsoft.com/office/drawing/2014/main" id="{3C512F26-4897-C0E3-77DD-12D711FF360D}"/>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2922968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Polycarbonate bending temperature: </a:t>
            </a:r>
            <a:r>
              <a:rPr lang="en-US" b="0" i="0" dirty="0">
                <a:solidFill>
                  <a:srgbClr val="1F1F1F"/>
                </a:solidFill>
                <a:effectLst/>
                <a:latin typeface="Google Sans"/>
              </a:rPr>
              <a:t>30 or 160 centigrade degrees.</a:t>
            </a:r>
            <a:endParaRPr lang="en-US" dirty="0"/>
          </a:p>
        </p:txBody>
      </p:sp>
      <p:sp>
        <p:nvSpPr>
          <p:cNvPr id="4" name="Slide Number Placeholder 3"/>
          <p:cNvSpPr>
            <a:spLocks noGrp="1"/>
          </p:cNvSpPr>
          <p:nvPr>
            <p:ph type="sldNum" sz="quarter" idx="5"/>
          </p:nvPr>
        </p:nvSpPr>
        <p:spPr/>
        <p:txBody>
          <a:bodyPr/>
          <a:lstStyle/>
          <a:p>
            <a:fld id="{588CD309-6EB8-4120-8E85-FDCA10058B6A}" type="slidenum">
              <a:rPr lang="it-IT" smtClean="0"/>
              <a:t>10</a:t>
            </a:fld>
            <a:endParaRPr lang="it-IT"/>
          </a:p>
        </p:txBody>
      </p:sp>
      <p:sp>
        <p:nvSpPr>
          <p:cNvPr id="5" name="Footer Placeholder 4">
            <a:extLst>
              <a:ext uri="{FF2B5EF4-FFF2-40B4-BE49-F238E27FC236}">
                <a16:creationId xmlns:a16="http://schemas.microsoft.com/office/drawing/2014/main" id="{96AC18FA-5ADC-5168-80C3-124F9D3532D1}"/>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3577677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F76D3-679A-8B14-1FD4-A2A2E0D9660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EBB5A0E-2172-7FB2-8437-B176B4E2FBF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1968A02-41F4-E54D-1EBB-67EBBEE70DCF}"/>
              </a:ext>
            </a:extLst>
          </p:cNvPr>
          <p:cNvSpPr>
            <a:spLocks noGrp="1"/>
          </p:cNvSpPr>
          <p:nvPr>
            <p:ph type="body" idx="1"/>
          </p:nvPr>
        </p:nvSpPr>
        <p:spPr/>
        <p:txBody>
          <a:bodyPr/>
          <a:lstStyle/>
          <a:p>
            <a:r>
              <a:rPr lang="en-US" sz="1200" dirty="0"/>
              <a:t>Problem: Distortion of measurement due to the plastic water tube in the cell (4 mm diameter).</a:t>
            </a:r>
          </a:p>
          <a:p>
            <a:r>
              <a:rPr lang="en-US" sz="1200" dirty="0"/>
              <a:t>Solution: Using a capillary tube (e.g., from a perfume bottle), clamp it to the edge of the cell (&lt;1.5 mm diameter). </a:t>
            </a:r>
          </a:p>
          <a:p>
            <a:endParaRPr lang="it-IT" dirty="0"/>
          </a:p>
        </p:txBody>
      </p:sp>
      <p:sp>
        <p:nvSpPr>
          <p:cNvPr id="4" name="Marcador de número de diapositiva 3">
            <a:extLst>
              <a:ext uri="{FF2B5EF4-FFF2-40B4-BE49-F238E27FC236}">
                <a16:creationId xmlns:a16="http://schemas.microsoft.com/office/drawing/2014/main" id="{AB9BB730-BD19-0E36-9F46-7B342F49ACCB}"/>
              </a:ext>
            </a:extLst>
          </p:cNvPr>
          <p:cNvSpPr>
            <a:spLocks noGrp="1"/>
          </p:cNvSpPr>
          <p:nvPr>
            <p:ph type="sldNum" sz="quarter" idx="5"/>
          </p:nvPr>
        </p:nvSpPr>
        <p:spPr/>
        <p:txBody>
          <a:bodyPr/>
          <a:lstStyle/>
          <a:p>
            <a:fld id="{588CD309-6EB8-4120-8E85-FDCA10058B6A}" type="slidenum">
              <a:rPr lang="it-IT" smtClean="0"/>
              <a:t>17</a:t>
            </a:fld>
            <a:endParaRPr lang="it-IT"/>
          </a:p>
        </p:txBody>
      </p:sp>
      <p:sp>
        <p:nvSpPr>
          <p:cNvPr id="5" name="Footer Placeholder 4">
            <a:extLst>
              <a:ext uri="{FF2B5EF4-FFF2-40B4-BE49-F238E27FC236}">
                <a16:creationId xmlns:a16="http://schemas.microsoft.com/office/drawing/2014/main" id="{2CA0B459-3C3E-EE6F-08B3-EEBBACB732EE}"/>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2798956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C49D7-9A57-3D44-9975-874DFB3E837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17E1E59-E74F-EC26-A1DF-9816C73BBF8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7CBDCD3-2A49-4A7C-79AF-C4A4430E8FFE}"/>
              </a:ext>
            </a:extLst>
          </p:cNvPr>
          <p:cNvSpPr>
            <a:spLocks noGrp="1"/>
          </p:cNvSpPr>
          <p:nvPr>
            <p:ph type="body" idx="1"/>
          </p:nvPr>
        </p:nvSpPr>
        <p:spPr/>
        <p:txBody>
          <a:bodyPr/>
          <a:lstStyle/>
          <a:p>
            <a:endParaRPr lang="it-IT" dirty="0"/>
          </a:p>
        </p:txBody>
      </p:sp>
      <p:sp>
        <p:nvSpPr>
          <p:cNvPr id="4" name="Marcador de número de diapositiva 3">
            <a:extLst>
              <a:ext uri="{FF2B5EF4-FFF2-40B4-BE49-F238E27FC236}">
                <a16:creationId xmlns:a16="http://schemas.microsoft.com/office/drawing/2014/main" id="{10F104DD-F5B6-FC09-4B20-3EF64E46E55F}"/>
              </a:ext>
            </a:extLst>
          </p:cNvPr>
          <p:cNvSpPr>
            <a:spLocks noGrp="1"/>
          </p:cNvSpPr>
          <p:nvPr>
            <p:ph type="sldNum" sz="quarter" idx="5"/>
          </p:nvPr>
        </p:nvSpPr>
        <p:spPr/>
        <p:txBody>
          <a:bodyPr/>
          <a:lstStyle/>
          <a:p>
            <a:fld id="{588CD309-6EB8-4120-8E85-FDCA10058B6A}" type="slidenum">
              <a:rPr lang="it-IT" smtClean="0"/>
              <a:t>18</a:t>
            </a:fld>
            <a:endParaRPr lang="it-IT"/>
          </a:p>
        </p:txBody>
      </p:sp>
      <p:sp>
        <p:nvSpPr>
          <p:cNvPr id="5" name="Footer Placeholder 4">
            <a:extLst>
              <a:ext uri="{FF2B5EF4-FFF2-40B4-BE49-F238E27FC236}">
                <a16:creationId xmlns:a16="http://schemas.microsoft.com/office/drawing/2014/main" id="{F647A510-2B88-EDE1-E147-4222D901AA15}"/>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1386883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31C9D-85DB-5CFC-40D5-C4EDB57860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6965B3-348C-953C-7F6D-C91A02A413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43C365-288D-E7F9-4876-691DD66C86D3}"/>
              </a:ext>
            </a:extLst>
          </p:cNvPr>
          <p:cNvSpPr>
            <a:spLocks noGrp="1"/>
          </p:cNvSpPr>
          <p:nvPr>
            <p:ph type="dt" sz="half" idx="10"/>
          </p:nvPr>
        </p:nvSpPr>
        <p:spPr/>
        <p:txBody>
          <a:bodyPr/>
          <a:lstStyle/>
          <a:p>
            <a:fld id="{1D29E82C-748E-4964-9489-DE2775020864}" type="datetimeFigureOut">
              <a:rPr lang="en-US" smtClean="0"/>
              <a:t>5/1/2025</a:t>
            </a:fld>
            <a:endParaRPr lang="en-US"/>
          </a:p>
        </p:txBody>
      </p:sp>
      <p:sp>
        <p:nvSpPr>
          <p:cNvPr id="5" name="Footer Placeholder 4">
            <a:extLst>
              <a:ext uri="{FF2B5EF4-FFF2-40B4-BE49-F238E27FC236}">
                <a16:creationId xmlns:a16="http://schemas.microsoft.com/office/drawing/2014/main" id="{F3266211-A04C-30AB-236C-F2A651D15B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4C7D6-E70C-1E5E-96F8-3ACBFFEB7091}"/>
              </a:ext>
            </a:extLst>
          </p:cNvPr>
          <p:cNvSpPr>
            <a:spLocks noGrp="1"/>
          </p:cNvSpPr>
          <p:nvPr>
            <p:ph type="sldNum" sz="quarter" idx="12"/>
          </p:nvPr>
        </p:nvSpPr>
        <p:spPr/>
        <p:txBody>
          <a:bodyPr/>
          <a:lstStyle/>
          <a:p>
            <a:fld id="{C67E9FA9-3596-4588-B7EF-E82E94687B4A}" type="slidenum">
              <a:rPr lang="en-US" smtClean="0"/>
              <a:t>‹Nº›</a:t>
            </a:fld>
            <a:endParaRPr lang="en-US"/>
          </a:p>
        </p:txBody>
      </p:sp>
    </p:spTree>
    <p:extLst>
      <p:ext uri="{BB962C8B-B14F-4D97-AF65-F5344CB8AC3E}">
        <p14:creationId xmlns:p14="http://schemas.microsoft.com/office/powerpoint/2010/main" val="379249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BC551-4A6B-168A-8B26-3A1F2C60AB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32DAE8-85F6-97A4-13C7-7E2FC28FD1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68455-037C-3519-3407-7A74FFC931F0}"/>
              </a:ext>
            </a:extLst>
          </p:cNvPr>
          <p:cNvSpPr>
            <a:spLocks noGrp="1"/>
          </p:cNvSpPr>
          <p:nvPr>
            <p:ph type="dt" sz="half" idx="10"/>
          </p:nvPr>
        </p:nvSpPr>
        <p:spPr/>
        <p:txBody>
          <a:bodyPr/>
          <a:lstStyle/>
          <a:p>
            <a:fld id="{1D29E82C-748E-4964-9489-DE2775020864}" type="datetimeFigureOut">
              <a:rPr lang="en-US" smtClean="0"/>
              <a:t>5/1/2025</a:t>
            </a:fld>
            <a:endParaRPr lang="en-US"/>
          </a:p>
        </p:txBody>
      </p:sp>
      <p:sp>
        <p:nvSpPr>
          <p:cNvPr id="5" name="Footer Placeholder 4">
            <a:extLst>
              <a:ext uri="{FF2B5EF4-FFF2-40B4-BE49-F238E27FC236}">
                <a16:creationId xmlns:a16="http://schemas.microsoft.com/office/drawing/2014/main" id="{D0D7D30F-FBC6-39F7-1FFE-5A108CC6C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5DC2D4-E7D5-5230-C684-A6652ED3F187}"/>
              </a:ext>
            </a:extLst>
          </p:cNvPr>
          <p:cNvSpPr>
            <a:spLocks noGrp="1"/>
          </p:cNvSpPr>
          <p:nvPr>
            <p:ph type="sldNum" sz="quarter" idx="12"/>
          </p:nvPr>
        </p:nvSpPr>
        <p:spPr/>
        <p:txBody>
          <a:bodyPr/>
          <a:lstStyle/>
          <a:p>
            <a:fld id="{C67E9FA9-3596-4588-B7EF-E82E94687B4A}" type="slidenum">
              <a:rPr lang="en-US" smtClean="0"/>
              <a:t>‹Nº›</a:t>
            </a:fld>
            <a:endParaRPr lang="en-US"/>
          </a:p>
        </p:txBody>
      </p:sp>
    </p:spTree>
    <p:extLst>
      <p:ext uri="{BB962C8B-B14F-4D97-AF65-F5344CB8AC3E}">
        <p14:creationId xmlns:p14="http://schemas.microsoft.com/office/powerpoint/2010/main" val="954304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13E65D-B4A7-5EE0-BD51-B88056349D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208343-AFB5-CE41-CD56-72E802DC3E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2048C-0A4A-8CB4-604A-D04533B569D7}"/>
              </a:ext>
            </a:extLst>
          </p:cNvPr>
          <p:cNvSpPr>
            <a:spLocks noGrp="1"/>
          </p:cNvSpPr>
          <p:nvPr>
            <p:ph type="dt" sz="half" idx="10"/>
          </p:nvPr>
        </p:nvSpPr>
        <p:spPr/>
        <p:txBody>
          <a:bodyPr/>
          <a:lstStyle/>
          <a:p>
            <a:fld id="{1D29E82C-748E-4964-9489-DE2775020864}" type="datetimeFigureOut">
              <a:rPr lang="en-US" smtClean="0"/>
              <a:t>5/1/2025</a:t>
            </a:fld>
            <a:endParaRPr lang="en-US"/>
          </a:p>
        </p:txBody>
      </p:sp>
      <p:sp>
        <p:nvSpPr>
          <p:cNvPr id="5" name="Footer Placeholder 4">
            <a:extLst>
              <a:ext uri="{FF2B5EF4-FFF2-40B4-BE49-F238E27FC236}">
                <a16:creationId xmlns:a16="http://schemas.microsoft.com/office/drawing/2014/main" id="{A2AE302C-4706-5BA3-98E9-F7F438E5E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6A7866-306B-C87C-F0E7-62939EB251AE}"/>
              </a:ext>
            </a:extLst>
          </p:cNvPr>
          <p:cNvSpPr>
            <a:spLocks noGrp="1"/>
          </p:cNvSpPr>
          <p:nvPr>
            <p:ph type="sldNum" sz="quarter" idx="12"/>
          </p:nvPr>
        </p:nvSpPr>
        <p:spPr/>
        <p:txBody>
          <a:bodyPr/>
          <a:lstStyle/>
          <a:p>
            <a:fld id="{C67E9FA9-3596-4588-B7EF-E82E94687B4A}" type="slidenum">
              <a:rPr lang="en-US" smtClean="0"/>
              <a:t>‹Nº›</a:t>
            </a:fld>
            <a:endParaRPr lang="en-US"/>
          </a:p>
        </p:txBody>
      </p:sp>
    </p:spTree>
    <p:extLst>
      <p:ext uri="{BB962C8B-B14F-4D97-AF65-F5344CB8AC3E}">
        <p14:creationId xmlns:p14="http://schemas.microsoft.com/office/powerpoint/2010/main" val="2790596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D7368D-31D9-8101-473D-CD39E706FD22}"/>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chemeClr val="accent1">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FF32C74-82F4-2A29-889B-EF23CEE6AA4F}"/>
              </a:ext>
            </a:extLst>
          </p:cNvPr>
          <p:cNvSpPr>
            <a:spLocks noGrp="1"/>
          </p:cNvSpPr>
          <p:nvPr>
            <p:ph type="ctrTitle"/>
          </p:nvPr>
        </p:nvSpPr>
        <p:spPr>
          <a:xfrm>
            <a:off x="1066801" y="1122363"/>
            <a:ext cx="6211185" cy="2305246"/>
          </a:xfrm>
        </p:spPr>
        <p:txBody>
          <a:bodyPr anchor="b">
            <a:normAutofit/>
          </a:bodyPr>
          <a:lstStyle>
            <a:lvl1pPr algn="l">
              <a:lnSpc>
                <a:spcPct val="100000"/>
              </a:lnSpc>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4ACADD6-278F-604C-8A38-BBBAFC6754E8}"/>
              </a:ext>
            </a:extLst>
          </p:cNvPr>
          <p:cNvSpPr>
            <a:spLocks noGrp="1"/>
          </p:cNvSpPr>
          <p:nvPr>
            <p:ph type="subTitle" idx="1"/>
          </p:nvPr>
        </p:nvSpPr>
        <p:spPr>
          <a:xfrm>
            <a:off x="1066802" y="3549048"/>
            <a:ext cx="5029198" cy="195627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C43946B-3F5A-C916-B62B-8D5938EA8285}"/>
              </a:ext>
            </a:extLst>
          </p:cNvPr>
          <p:cNvSpPr>
            <a:spLocks noGrp="1"/>
          </p:cNvSpPr>
          <p:nvPr>
            <p:ph type="dt" sz="half" idx="10"/>
          </p:nvPr>
        </p:nvSpPr>
        <p:spPr/>
        <p:txBody>
          <a:bodyPr/>
          <a:lstStyle/>
          <a:p>
            <a:fld id="{71B0ECCA-82AD-476C-A9E0-C43F02C5132B}" type="datetime1">
              <a:rPr lang="en-US" smtClean="0"/>
              <a:t>5/1/2025</a:t>
            </a:fld>
            <a:endParaRPr lang="en-US"/>
          </a:p>
        </p:txBody>
      </p:sp>
      <p:sp>
        <p:nvSpPr>
          <p:cNvPr id="5" name="Footer Placeholder 4">
            <a:extLst>
              <a:ext uri="{FF2B5EF4-FFF2-40B4-BE49-F238E27FC236}">
                <a16:creationId xmlns:a16="http://schemas.microsoft.com/office/drawing/2014/main" id="{5986539F-2DB8-FCDA-C884-9C3CD29B8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DAA7B3-5D3B-D493-8F6F-1FEBB8576D62}"/>
              </a:ext>
            </a:extLst>
          </p:cNvPr>
          <p:cNvSpPr>
            <a:spLocks noGrp="1"/>
          </p:cNvSpPr>
          <p:nvPr>
            <p:ph type="sldNum" sz="quarter" idx="12"/>
          </p:nvPr>
        </p:nvSpPr>
        <p:spPr/>
        <p:txBody>
          <a:bodyPr/>
          <a:lstStyle/>
          <a:p>
            <a:fld id="{5A33CB2A-1702-4C1D-9CC4-8D472D39F19E}" type="slidenum">
              <a:rPr lang="en-US" smtClean="0"/>
              <a:t>‹Nº›</a:t>
            </a:fld>
            <a:endParaRPr lang="en-US"/>
          </a:p>
        </p:txBody>
      </p:sp>
    </p:spTree>
    <p:extLst>
      <p:ext uri="{BB962C8B-B14F-4D97-AF65-F5344CB8AC3E}">
        <p14:creationId xmlns:p14="http://schemas.microsoft.com/office/powerpoint/2010/main" val="3853627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4769-9A55-AF9B-4CE4-DFA07E711CF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E45D9E-DBB4-B890-88D5-B4C03599EC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AE15260-1C0B-A965-3114-D7C40D18BDF4}"/>
              </a:ext>
            </a:extLst>
          </p:cNvPr>
          <p:cNvSpPr>
            <a:spLocks noGrp="1"/>
          </p:cNvSpPr>
          <p:nvPr>
            <p:ph type="dt" sz="half" idx="10"/>
          </p:nvPr>
        </p:nvSpPr>
        <p:spPr/>
        <p:txBody>
          <a:bodyPr/>
          <a:lstStyle/>
          <a:p>
            <a:fld id="{35E15676-5870-43A5-BF4E-2ECA84DB728D}" type="datetime1">
              <a:rPr lang="en-US" smtClean="0"/>
              <a:t>5/1/2025</a:t>
            </a:fld>
            <a:endParaRPr lang="en-US"/>
          </a:p>
        </p:txBody>
      </p:sp>
      <p:sp>
        <p:nvSpPr>
          <p:cNvPr id="5" name="Footer Placeholder 4">
            <a:extLst>
              <a:ext uri="{FF2B5EF4-FFF2-40B4-BE49-F238E27FC236}">
                <a16:creationId xmlns:a16="http://schemas.microsoft.com/office/drawing/2014/main" id="{19AAF4D1-0334-3F24-69B4-06C7BD7426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BA76D-3B8B-429D-9B32-54D6A6297C0A}"/>
              </a:ext>
            </a:extLst>
          </p:cNvPr>
          <p:cNvSpPr>
            <a:spLocks noGrp="1"/>
          </p:cNvSpPr>
          <p:nvPr>
            <p:ph type="sldNum" sz="quarter" idx="12"/>
          </p:nvPr>
        </p:nvSpPr>
        <p:spPr/>
        <p:txBody>
          <a:bodyPr/>
          <a:lstStyle/>
          <a:p>
            <a:fld id="{5A33CB2A-1702-4C1D-9CC4-8D472D39F19E}" type="slidenum">
              <a:rPr lang="en-US" smtClean="0"/>
              <a:t>‹Nº›</a:t>
            </a:fld>
            <a:endParaRPr lang="en-US"/>
          </a:p>
        </p:txBody>
      </p:sp>
    </p:spTree>
    <p:extLst>
      <p:ext uri="{BB962C8B-B14F-4D97-AF65-F5344CB8AC3E}">
        <p14:creationId xmlns:p14="http://schemas.microsoft.com/office/powerpoint/2010/main" val="2848544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D9C414-4A2F-78AF-ED60-6130D4C563B3}"/>
              </a:ext>
            </a:extLst>
          </p:cNvPr>
          <p:cNvSpPr/>
          <p:nvPr/>
        </p:nvSpPr>
        <p:spPr>
          <a:xfrm>
            <a:off x="6284115" y="3378954"/>
            <a:ext cx="5907885" cy="3479046"/>
          </a:xfrm>
          <a:custGeom>
            <a:avLst/>
            <a:gdLst>
              <a:gd name="connsiteX0" fmla="*/ 5171297 w 5907885"/>
              <a:gd name="connsiteY0" fmla="*/ 284 h 3479046"/>
              <a:gd name="connsiteX1" fmla="*/ 5813217 w 5907885"/>
              <a:gd name="connsiteY1" fmla="*/ 114238 h 3479046"/>
              <a:gd name="connsiteX2" fmla="*/ 5907885 w 5907885"/>
              <a:gd name="connsiteY2" fmla="*/ 151524 h 3479046"/>
              <a:gd name="connsiteX3" fmla="*/ 5907885 w 5907885"/>
              <a:gd name="connsiteY3" fmla="*/ 3479046 h 3479046"/>
              <a:gd name="connsiteX4" fmla="*/ 0 w 5907885"/>
              <a:gd name="connsiteY4" fmla="*/ 3479046 h 3479046"/>
              <a:gd name="connsiteX5" fmla="*/ 3916974 w 5907885"/>
              <a:gd name="connsiteY5" fmla="*/ 405504 h 3479046"/>
              <a:gd name="connsiteX6" fmla="*/ 3959456 w 5907885"/>
              <a:gd name="connsiteY6" fmla="*/ 373857 h 3479046"/>
              <a:gd name="connsiteX7" fmla="*/ 5052215 w 5907885"/>
              <a:gd name="connsiteY7" fmla="*/ 1756 h 3479046"/>
              <a:gd name="connsiteX8" fmla="*/ 5171297 w 5907885"/>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7885" h="3479046">
                <a:moveTo>
                  <a:pt x="5171297" y="284"/>
                </a:moveTo>
                <a:cubicBezTo>
                  <a:pt x="5389485" y="3908"/>
                  <a:pt x="5606422" y="42249"/>
                  <a:pt x="5813217" y="114238"/>
                </a:cubicBezTo>
                <a:lnTo>
                  <a:pt x="5907885" y="151524"/>
                </a:lnTo>
                <a:lnTo>
                  <a:pt x="5907885"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23000">
                <a:schemeClr val="bg2"/>
              </a:gs>
              <a:gs pos="100000">
                <a:schemeClr val="accent1">
                  <a:lumMod val="60000"/>
                  <a:lumOff val="4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13410AE4-7FC7-589E-B6D3-0DA7B5FC5CE3}"/>
              </a:ext>
            </a:extLst>
          </p:cNvPr>
          <p:cNvSpPr/>
          <p:nvPr/>
        </p:nvSpPr>
        <p:spPr>
          <a:xfrm flipH="1" flipV="1">
            <a:off x="0" y="0"/>
            <a:ext cx="2923855" cy="1479128"/>
          </a:xfrm>
          <a:custGeom>
            <a:avLst/>
            <a:gdLst>
              <a:gd name="connsiteX0" fmla="*/ 2923855 w 2923855"/>
              <a:gd name="connsiteY0" fmla="*/ 1479128 h 1479128"/>
              <a:gd name="connsiteX1" fmla="*/ 0 w 2923855"/>
              <a:gd name="connsiteY1" fmla="*/ 1479128 h 1479128"/>
              <a:gd name="connsiteX2" fmla="*/ 1368245 w 2923855"/>
              <a:gd name="connsiteY2" fmla="*/ 405504 h 1479128"/>
              <a:gd name="connsiteX3" fmla="*/ 1410727 w 2923855"/>
              <a:gd name="connsiteY3" fmla="*/ 373857 h 1479128"/>
              <a:gd name="connsiteX4" fmla="*/ 2503486 w 2923855"/>
              <a:gd name="connsiteY4" fmla="*/ 1756 h 1479128"/>
              <a:gd name="connsiteX5" fmla="*/ 2622568 w 2923855"/>
              <a:gd name="connsiteY5" fmla="*/ 284 h 1479128"/>
              <a:gd name="connsiteX6" fmla="*/ 2785835 w 2923855"/>
              <a:gd name="connsiteY6" fmla="*/ 9494 h 1479128"/>
              <a:gd name="connsiteX7" fmla="*/ 2923855 w 2923855"/>
              <a:gd name="connsiteY7" fmla="*/ 28352 h 14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3855" h="1479128">
                <a:moveTo>
                  <a:pt x="2923855" y="1479128"/>
                </a:moveTo>
                <a:lnTo>
                  <a:pt x="0" y="1479128"/>
                </a:lnTo>
                <a:lnTo>
                  <a:pt x="1368245" y="405504"/>
                </a:lnTo>
                <a:lnTo>
                  <a:pt x="1410727" y="373857"/>
                </a:lnTo>
                <a:cubicBezTo>
                  <a:pt x="1742357" y="139664"/>
                  <a:pt x="2122368" y="17528"/>
                  <a:pt x="2503486" y="1756"/>
                </a:cubicBezTo>
                <a:cubicBezTo>
                  <a:pt x="2543187" y="114"/>
                  <a:pt x="2582898" y="-375"/>
                  <a:pt x="2622568" y="284"/>
                </a:cubicBezTo>
                <a:cubicBezTo>
                  <a:pt x="2677115" y="1190"/>
                  <a:pt x="2731584" y="4266"/>
                  <a:pt x="2785835" y="9494"/>
                </a:cubicBezTo>
                <a:lnTo>
                  <a:pt x="2923855" y="28352"/>
                </a:lnTo>
                <a:close/>
              </a:path>
            </a:pathLst>
          </a:custGeom>
          <a:gradFill>
            <a:gsLst>
              <a:gs pos="33000">
                <a:schemeClr val="bg2"/>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B381CBD-08D9-3C9A-7620-24F2D6404893}"/>
              </a:ext>
            </a:extLst>
          </p:cNvPr>
          <p:cNvSpPr>
            <a:spLocks noGrp="1"/>
          </p:cNvSpPr>
          <p:nvPr>
            <p:ph type="title"/>
          </p:nvPr>
        </p:nvSpPr>
        <p:spPr>
          <a:xfrm>
            <a:off x="1066800" y="1709738"/>
            <a:ext cx="6455434" cy="29812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D5AE2B-1716-CEEC-73F8-E81F59192562}"/>
              </a:ext>
            </a:extLst>
          </p:cNvPr>
          <p:cNvSpPr>
            <a:spLocks noGrp="1"/>
          </p:cNvSpPr>
          <p:nvPr>
            <p:ph type="body" idx="1"/>
          </p:nvPr>
        </p:nvSpPr>
        <p:spPr>
          <a:xfrm>
            <a:off x="1066800" y="4759252"/>
            <a:ext cx="5397260" cy="955748"/>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CF3052-6EE8-979F-04FB-1B8DF81F29B9}"/>
              </a:ext>
            </a:extLst>
          </p:cNvPr>
          <p:cNvSpPr>
            <a:spLocks noGrp="1"/>
          </p:cNvSpPr>
          <p:nvPr>
            <p:ph type="dt" sz="half" idx="10"/>
          </p:nvPr>
        </p:nvSpPr>
        <p:spPr/>
        <p:txBody>
          <a:bodyPr/>
          <a:lstStyle/>
          <a:p>
            <a:fld id="{EA3AF67A-67F8-4FE6-BD2D-2D8F2FD8BD31}" type="datetime1">
              <a:rPr lang="en-US" smtClean="0"/>
              <a:t>5/1/2025</a:t>
            </a:fld>
            <a:endParaRPr lang="en-US"/>
          </a:p>
        </p:txBody>
      </p:sp>
      <p:sp>
        <p:nvSpPr>
          <p:cNvPr id="5" name="Footer Placeholder 4">
            <a:extLst>
              <a:ext uri="{FF2B5EF4-FFF2-40B4-BE49-F238E27FC236}">
                <a16:creationId xmlns:a16="http://schemas.microsoft.com/office/drawing/2014/main" id="{7D986285-161A-6869-27C2-0A159C234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ED64F-5DAB-238D-C34A-1DCCB12221DD}"/>
              </a:ext>
            </a:extLst>
          </p:cNvPr>
          <p:cNvSpPr>
            <a:spLocks noGrp="1"/>
          </p:cNvSpPr>
          <p:nvPr>
            <p:ph type="sldNum" sz="quarter" idx="12"/>
          </p:nvPr>
        </p:nvSpPr>
        <p:spPr/>
        <p:txBody>
          <a:bodyPr/>
          <a:lstStyle/>
          <a:p>
            <a:fld id="{5A33CB2A-1702-4C1D-9CC4-8D472D39F19E}" type="slidenum">
              <a:rPr lang="en-US" smtClean="0"/>
              <a:t>‹Nº›</a:t>
            </a:fld>
            <a:endParaRPr lang="en-US"/>
          </a:p>
        </p:txBody>
      </p:sp>
    </p:spTree>
    <p:extLst>
      <p:ext uri="{BB962C8B-B14F-4D97-AF65-F5344CB8AC3E}">
        <p14:creationId xmlns:p14="http://schemas.microsoft.com/office/powerpoint/2010/main" val="3274898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84D0-7460-7B08-F1EE-96EABE40212A}"/>
              </a:ext>
            </a:extLst>
          </p:cNvPr>
          <p:cNvSpPr>
            <a:spLocks noGrp="1"/>
          </p:cNvSpPr>
          <p:nvPr>
            <p:ph type="title"/>
          </p:nvPr>
        </p:nvSpPr>
        <p:spPr>
          <a:xfrm>
            <a:off x="1066799" y="936841"/>
            <a:ext cx="10092477" cy="95366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80B7F9-8ECB-7079-A11E-51D3903E2B1A}"/>
              </a:ext>
            </a:extLst>
          </p:cNvPr>
          <p:cNvSpPr>
            <a:spLocks noGrp="1"/>
          </p:cNvSpPr>
          <p:nvPr>
            <p:ph sz="half" idx="1"/>
          </p:nvPr>
        </p:nvSpPr>
        <p:spPr>
          <a:xfrm>
            <a:off x="1066800"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4E97161-CAF5-CA48-D814-7ACD43AB99E1}"/>
              </a:ext>
            </a:extLst>
          </p:cNvPr>
          <p:cNvSpPr>
            <a:spLocks noGrp="1"/>
          </p:cNvSpPr>
          <p:nvPr>
            <p:ph sz="half" idx="2"/>
          </p:nvPr>
        </p:nvSpPr>
        <p:spPr>
          <a:xfrm>
            <a:off x="6349795"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23BD680-4E7A-5155-3CAE-6BD44EE8BA83}"/>
              </a:ext>
            </a:extLst>
          </p:cNvPr>
          <p:cNvSpPr>
            <a:spLocks noGrp="1"/>
          </p:cNvSpPr>
          <p:nvPr>
            <p:ph type="dt" sz="half" idx="10"/>
          </p:nvPr>
        </p:nvSpPr>
        <p:spPr/>
        <p:txBody>
          <a:bodyPr/>
          <a:lstStyle/>
          <a:p>
            <a:fld id="{84CA07D4-E716-41DB-B0B2-260999594AE2}" type="datetime1">
              <a:rPr lang="en-US" smtClean="0"/>
              <a:t>5/1/2025</a:t>
            </a:fld>
            <a:endParaRPr lang="en-US"/>
          </a:p>
        </p:txBody>
      </p:sp>
      <p:sp>
        <p:nvSpPr>
          <p:cNvPr id="6" name="Footer Placeholder 5">
            <a:extLst>
              <a:ext uri="{FF2B5EF4-FFF2-40B4-BE49-F238E27FC236}">
                <a16:creationId xmlns:a16="http://schemas.microsoft.com/office/drawing/2014/main" id="{4F6A152D-EFF2-B3AA-3F25-14E1136734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BD6032-FD7A-BFFD-9BE5-48EDBEFBD147}"/>
              </a:ext>
            </a:extLst>
          </p:cNvPr>
          <p:cNvSpPr>
            <a:spLocks noGrp="1"/>
          </p:cNvSpPr>
          <p:nvPr>
            <p:ph type="sldNum" sz="quarter" idx="12"/>
          </p:nvPr>
        </p:nvSpPr>
        <p:spPr/>
        <p:txBody>
          <a:bodyPr/>
          <a:lstStyle/>
          <a:p>
            <a:fld id="{5A33CB2A-1702-4C1D-9CC4-8D472D39F19E}" type="slidenum">
              <a:rPr lang="en-US" smtClean="0"/>
              <a:t>‹Nº›</a:t>
            </a:fld>
            <a:endParaRPr lang="en-US"/>
          </a:p>
        </p:txBody>
      </p:sp>
    </p:spTree>
    <p:extLst>
      <p:ext uri="{BB962C8B-B14F-4D97-AF65-F5344CB8AC3E}">
        <p14:creationId xmlns:p14="http://schemas.microsoft.com/office/powerpoint/2010/main" val="2875749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7F4D-4855-340E-03F3-4860885EC671}"/>
              </a:ext>
            </a:extLst>
          </p:cNvPr>
          <p:cNvSpPr>
            <a:spLocks noGrp="1"/>
          </p:cNvSpPr>
          <p:nvPr>
            <p:ph type="title"/>
          </p:nvPr>
        </p:nvSpPr>
        <p:spPr>
          <a:xfrm>
            <a:off x="1066800" y="963283"/>
            <a:ext cx="10096500" cy="91600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CEB472-7426-C288-B5F6-0A1232DCED65}"/>
              </a:ext>
            </a:extLst>
          </p:cNvPr>
          <p:cNvSpPr>
            <a:spLocks noGrp="1"/>
          </p:cNvSpPr>
          <p:nvPr>
            <p:ph type="body" idx="1"/>
          </p:nvPr>
        </p:nvSpPr>
        <p:spPr>
          <a:xfrm>
            <a:off x="1066801" y="1879287"/>
            <a:ext cx="4739628"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194F9C-B6FA-97C3-F618-0CF956CB53B2}"/>
              </a:ext>
            </a:extLst>
          </p:cNvPr>
          <p:cNvSpPr>
            <a:spLocks noGrp="1"/>
          </p:cNvSpPr>
          <p:nvPr>
            <p:ph sz="half" idx="2"/>
          </p:nvPr>
        </p:nvSpPr>
        <p:spPr>
          <a:xfrm>
            <a:off x="1066801" y="2505075"/>
            <a:ext cx="4739628"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F5665C-7910-AFA2-350F-42C06ED5AF47}"/>
              </a:ext>
            </a:extLst>
          </p:cNvPr>
          <p:cNvSpPr>
            <a:spLocks noGrp="1"/>
          </p:cNvSpPr>
          <p:nvPr>
            <p:ph type="body" sz="quarter" idx="3"/>
          </p:nvPr>
        </p:nvSpPr>
        <p:spPr>
          <a:xfrm>
            <a:off x="6400330" y="1879287"/>
            <a:ext cx="4762970"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71352E-1DE0-F0CD-6F81-1D8FF59C2B0D}"/>
              </a:ext>
            </a:extLst>
          </p:cNvPr>
          <p:cNvSpPr>
            <a:spLocks noGrp="1"/>
          </p:cNvSpPr>
          <p:nvPr>
            <p:ph sz="quarter" idx="4"/>
          </p:nvPr>
        </p:nvSpPr>
        <p:spPr>
          <a:xfrm>
            <a:off x="6400330" y="2505075"/>
            <a:ext cx="4762970"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38F7E4-7D9E-4736-3269-4F0C46996125}"/>
              </a:ext>
            </a:extLst>
          </p:cNvPr>
          <p:cNvSpPr>
            <a:spLocks noGrp="1"/>
          </p:cNvSpPr>
          <p:nvPr>
            <p:ph type="dt" sz="half" idx="10"/>
          </p:nvPr>
        </p:nvSpPr>
        <p:spPr/>
        <p:txBody>
          <a:bodyPr/>
          <a:lstStyle/>
          <a:p>
            <a:fld id="{E4221273-2C55-48E0-A2DC-807F5D61763D}" type="datetime1">
              <a:rPr lang="en-US" smtClean="0"/>
              <a:t>5/1/2025</a:t>
            </a:fld>
            <a:endParaRPr lang="en-US"/>
          </a:p>
        </p:txBody>
      </p:sp>
      <p:sp>
        <p:nvSpPr>
          <p:cNvPr id="8" name="Footer Placeholder 7">
            <a:extLst>
              <a:ext uri="{FF2B5EF4-FFF2-40B4-BE49-F238E27FC236}">
                <a16:creationId xmlns:a16="http://schemas.microsoft.com/office/drawing/2014/main" id="{218386CF-9A84-8D2A-BC47-C951DD9949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80844D-FE1F-49E7-3BBD-527FB72ECD1D}"/>
              </a:ext>
            </a:extLst>
          </p:cNvPr>
          <p:cNvSpPr>
            <a:spLocks noGrp="1"/>
          </p:cNvSpPr>
          <p:nvPr>
            <p:ph type="sldNum" sz="quarter" idx="12"/>
          </p:nvPr>
        </p:nvSpPr>
        <p:spPr/>
        <p:txBody>
          <a:bodyPr/>
          <a:lstStyle/>
          <a:p>
            <a:fld id="{5A33CB2A-1702-4C1D-9CC4-8D472D39F19E}" type="slidenum">
              <a:rPr lang="en-US" smtClean="0"/>
              <a:t>‹Nº›</a:t>
            </a:fld>
            <a:endParaRPr lang="en-US"/>
          </a:p>
        </p:txBody>
      </p:sp>
    </p:spTree>
    <p:extLst>
      <p:ext uri="{BB962C8B-B14F-4D97-AF65-F5344CB8AC3E}">
        <p14:creationId xmlns:p14="http://schemas.microsoft.com/office/powerpoint/2010/main" val="3768938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F691C-93A5-1364-00A9-A470C289F365}"/>
              </a:ext>
            </a:extLst>
          </p:cNvPr>
          <p:cNvSpPr>
            <a:spLocks noGrp="1"/>
          </p:cNvSpPr>
          <p:nvPr>
            <p:ph type="title"/>
          </p:nvPr>
        </p:nvSpPr>
        <p:spPr>
          <a:xfrm>
            <a:off x="1066800" y="1357223"/>
            <a:ext cx="8886884" cy="1043078"/>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76E055BD-4154-B9D1-0B5B-B1E3A06B6B31}"/>
              </a:ext>
            </a:extLst>
          </p:cNvPr>
          <p:cNvSpPr>
            <a:spLocks noGrp="1"/>
          </p:cNvSpPr>
          <p:nvPr>
            <p:ph type="dt" sz="half" idx="10"/>
          </p:nvPr>
        </p:nvSpPr>
        <p:spPr/>
        <p:txBody>
          <a:bodyPr/>
          <a:lstStyle/>
          <a:p>
            <a:fld id="{E3FBD634-13A9-424E-9257-FB6C29D2E166}" type="datetime1">
              <a:rPr lang="en-US" smtClean="0"/>
              <a:t>5/1/2025</a:t>
            </a:fld>
            <a:endParaRPr lang="en-US"/>
          </a:p>
        </p:txBody>
      </p:sp>
      <p:sp>
        <p:nvSpPr>
          <p:cNvPr id="4" name="Footer Placeholder 3">
            <a:extLst>
              <a:ext uri="{FF2B5EF4-FFF2-40B4-BE49-F238E27FC236}">
                <a16:creationId xmlns:a16="http://schemas.microsoft.com/office/drawing/2014/main" id="{0C2A9E4A-03D1-7A8B-233D-014A3248F0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2CEFC4-D276-DF45-F395-F5BD2EA70114}"/>
              </a:ext>
            </a:extLst>
          </p:cNvPr>
          <p:cNvSpPr>
            <a:spLocks noGrp="1"/>
          </p:cNvSpPr>
          <p:nvPr>
            <p:ph type="sldNum" sz="quarter" idx="12"/>
          </p:nvPr>
        </p:nvSpPr>
        <p:spPr/>
        <p:txBody>
          <a:bodyPr/>
          <a:lstStyle/>
          <a:p>
            <a:fld id="{5A33CB2A-1702-4C1D-9CC4-8D472D39F19E}" type="slidenum">
              <a:rPr lang="en-US" smtClean="0"/>
              <a:t>‹Nº›</a:t>
            </a:fld>
            <a:endParaRPr lang="en-US"/>
          </a:p>
        </p:txBody>
      </p:sp>
    </p:spTree>
    <p:extLst>
      <p:ext uri="{BB962C8B-B14F-4D97-AF65-F5344CB8AC3E}">
        <p14:creationId xmlns:p14="http://schemas.microsoft.com/office/powerpoint/2010/main" val="849563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12C0AD-76F4-FCE4-2717-0A9AA4351B6D}"/>
              </a:ext>
            </a:extLst>
          </p:cNvPr>
          <p:cNvSpPr>
            <a:spLocks noGrp="1"/>
          </p:cNvSpPr>
          <p:nvPr>
            <p:ph type="dt" sz="half" idx="10"/>
          </p:nvPr>
        </p:nvSpPr>
        <p:spPr/>
        <p:txBody>
          <a:bodyPr/>
          <a:lstStyle/>
          <a:p>
            <a:fld id="{EB4A5B3E-16D7-40A6-B10B-4F9C69A8D927}" type="datetime1">
              <a:rPr lang="en-US" smtClean="0"/>
              <a:t>5/1/2025</a:t>
            </a:fld>
            <a:endParaRPr lang="en-US"/>
          </a:p>
        </p:txBody>
      </p:sp>
      <p:sp>
        <p:nvSpPr>
          <p:cNvPr id="3" name="Footer Placeholder 2">
            <a:extLst>
              <a:ext uri="{FF2B5EF4-FFF2-40B4-BE49-F238E27FC236}">
                <a16:creationId xmlns:a16="http://schemas.microsoft.com/office/drawing/2014/main" id="{BE83BB66-3F41-7F1D-5108-B3F679A88E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AA6DA0-07AE-4BE4-B82F-7936D0E3E37D}"/>
              </a:ext>
            </a:extLst>
          </p:cNvPr>
          <p:cNvSpPr>
            <a:spLocks noGrp="1"/>
          </p:cNvSpPr>
          <p:nvPr>
            <p:ph type="sldNum" sz="quarter" idx="12"/>
          </p:nvPr>
        </p:nvSpPr>
        <p:spPr/>
        <p:txBody>
          <a:bodyPr/>
          <a:lstStyle/>
          <a:p>
            <a:fld id="{5A33CB2A-1702-4C1D-9CC4-8D472D39F19E}" type="slidenum">
              <a:rPr lang="en-US" smtClean="0"/>
              <a:t>‹Nº›</a:t>
            </a:fld>
            <a:endParaRPr lang="en-US"/>
          </a:p>
        </p:txBody>
      </p:sp>
    </p:spTree>
    <p:extLst>
      <p:ext uri="{BB962C8B-B14F-4D97-AF65-F5344CB8AC3E}">
        <p14:creationId xmlns:p14="http://schemas.microsoft.com/office/powerpoint/2010/main" val="430721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BFB75-C953-0BD0-4E2E-717767426228}"/>
              </a:ext>
            </a:extLst>
          </p:cNvPr>
          <p:cNvSpPr>
            <a:spLocks noGrp="1"/>
          </p:cNvSpPr>
          <p:nvPr>
            <p:ph type="title"/>
          </p:nvPr>
        </p:nvSpPr>
        <p:spPr>
          <a:xfrm>
            <a:off x="1066800" y="770626"/>
            <a:ext cx="3705225" cy="1286774"/>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E1AA52-60F3-40F2-673B-5848F4253FF0}"/>
              </a:ext>
            </a:extLst>
          </p:cNvPr>
          <p:cNvSpPr>
            <a:spLocks noGrp="1"/>
          </p:cNvSpPr>
          <p:nvPr>
            <p:ph idx="1"/>
          </p:nvPr>
        </p:nvSpPr>
        <p:spPr>
          <a:xfrm>
            <a:off x="5183188" y="1075426"/>
            <a:ext cx="5980112" cy="47683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0167E8-C561-5A72-AED3-442F66DDEE31}"/>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DBFED3-7CB3-1B8B-9504-13A121CAD015}"/>
              </a:ext>
            </a:extLst>
          </p:cNvPr>
          <p:cNvSpPr>
            <a:spLocks noGrp="1"/>
          </p:cNvSpPr>
          <p:nvPr>
            <p:ph type="dt" sz="half" idx="10"/>
          </p:nvPr>
        </p:nvSpPr>
        <p:spPr/>
        <p:txBody>
          <a:bodyPr/>
          <a:lstStyle/>
          <a:p>
            <a:fld id="{72F0832D-C6F0-4E43-9FCA-EB6B1974CEB8}" type="datetime1">
              <a:rPr lang="en-US" smtClean="0"/>
              <a:t>5/1/2025</a:t>
            </a:fld>
            <a:endParaRPr lang="en-US"/>
          </a:p>
        </p:txBody>
      </p:sp>
      <p:sp>
        <p:nvSpPr>
          <p:cNvPr id="6" name="Footer Placeholder 5">
            <a:extLst>
              <a:ext uri="{FF2B5EF4-FFF2-40B4-BE49-F238E27FC236}">
                <a16:creationId xmlns:a16="http://schemas.microsoft.com/office/drawing/2014/main" id="{152456C9-19A0-4441-B1AF-B7AFBF642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898EA-84CC-411C-0012-D314953696B9}"/>
              </a:ext>
            </a:extLst>
          </p:cNvPr>
          <p:cNvSpPr>
            <a:spLocks noGrp="1"/>
          </p:cNvSpPr>
          <p:nvPr>
            <p:ph type="sldNum" sz="quarter" idx="12"/>
          </p:nvPr>
        </p:nvSpPr>
        <p:spPr/>
        <p:txBody>
          <a:bodyPr/>
          <a:lstStyle/>
          <a:p>
            <a:fld id="{5A33CB2A-1702-4C1D-9CC4-8D472D39F19E}" type="slidenum">
              <a:rPr lang="en-US" smtClean="0"/>
              <a:t>‹Nº›</a:t>
            </a:fld>
            <a:endParaRPr lang="en-US"/>
          </a:p>
        </p:txBody>
      </p:sp>
    </p:spTree>
    <p:extLst>
      <p:ext uri="{BB962C8B-B14F-4D97-AF65-F5344CB8AC3E}">
        <p14:creationId xmlns:p14="http://schemas.microsoft.com/office/powerpoint/2010/main" val="1878446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D2231-0A44-53B6-583D-8E60DCC290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BD4A60-A630-8AA8-7A51-BCADB3CF41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1D1307-63B2-0D4B-A5E1-862F50E1D4C6}"/>
              </a:ext>
            </a:extLst>
          </p:cNvPr>
          <p:cNvSpPr>
            <a:spLocks noGrp="1"/>
          </p:cNvSpPr>
          <p:nvPr>
            <p:ph type="dt" sz="half" idx="10"/>
          </p:nvPr>
        </p:nvSpPr>
        <p:spPr/>
        <p:txBody>
          <a:bodyPr/>
          <a:lstStyle/>
          <a:p>
            <a:fld id="{1D29E82C-748E-4964-9489-DE2775020864}" type="datetimeFigureOut">
              <a:rPr lang="en-US" smtClean="0"/>
              <a:t>5/1/2025</a:t>
            </a:fld>
            <a:endParaRPr lang="en-US"/>
          </a:p>
        </p:txBody>
      </p:sp>
      <p:sp>
        <p:nvSpPr>
          <p:cNvPr id="5" name="Footer Placeholder 4">
            <a:extLst>
              <a:ext uri="{FF2B5EF4-FFF2-40B4-BE49-F238E27FC236}">
                <a16:creationId xmlns:a16="http://schemas.microsoft.com/office/drawing/2014/main" id="{6BC3DEAE-A09D-9348-7C4F-BBA8FFBCBE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0AEDE-0395-6F1D-DD75-AEAAB9764C99}"/>
              </a:ext>
            </a:extLst>
          </p:cNvPr>
          <p:cNvSpPr>
            <a:spLocks noGrp="1"/>
          </p:cNvSpPr>
          <p:nvPr>
            <p:ph type="sldNum" sz="quarter" idx="12"/>
          </p:nvPr>
        </p:nvSpPr>
        <p:spPr/>
        <p:txBody>
          <a:bodyPr/>
          <a:lstStyle/>
          <a:p>
            <a:fld id="{C67E9FA9-3596-4588-B7EF-E82E94687B4A}" type="slidenum">
              <a:rPr lang="en-US" smtClean="0"/>
              <a:t>‹Nº›</a:t>
            </a:fld>
            <a:endParaRPr lang="en-US"/>
          </a:p>
        </p:txBody>
      </p:sp>
    </p:spTree>
    <p:extLst>
      <p:ext uri="{BB962C8B-B14F-4D97-AF65-F5344CB8AC3E}">
        <p14:creationId xmlns:p14="http://schemas.microsoft.com/office/powerpoint/2010/main" val="3399401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1E10-1458-2553-05B4-313F7E26D210}"/>
              </a:ext>
            </a:extLst>
          </p:cNvPr>
          <p:cNvSpPr>
            <a:spLocks noGrp="1"/>
          </p:cNvSpPr>
          <p:nvPr>
            <p:ph type="title"/>
          </p:nvPr>
        </p:nvSpPr>
        <p:spPr>
          <a:xfrm>
            <a:off x="1066800" y="782128"/>
            <a:ext cx="3705225" cy="1275272"/>
          </a:xfrm>
        </p:spPr>
        <p:txBody>
          <a:bodyPr anchor="b">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3C0F677-F177-6DED-1920-685B9D9FF254}"/>
              </a:ext>
            </a:extLst>
          </p:cNvPr>
          <p:cNvSpPr>
            <a:spLocks noGrp="1"/>
          </p:cNvSpPr>
          <p:nvPr>
            <p:ph type="pic" idx="1"/>
          </p:nvPr>
        </p:nvSpPr>
        <p:spPr>
          <a:xfrm>
            <a:off x="5183188" y="1143000"/>
            <a:ext cx="5980112"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C4D1CB1-2109-480E-8904-4077C94D6E7D}"/>
              </a:ext>
            </a:extLst>
          </p:cNvPr>
          <p:cNvSpPr>
            <a:spLocks noGrp="1"/>
          </p:cNvSpPr>
          <p:nvPr>
            <p:ph type="body" sz="half" idx="2"/>
          </p:nvPr>
        </p:nvSpPr>
        <p:spPr>
          <a:xfrm>
            <a:off x="1066800" y="2057400"/>
            <a:ext cx="3705225"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B0DB38-7CB9-2140-BC21-6D2E7DD0B6B5}"/>
              </a:ext>
            </a:extLst>
          </p:cNvPr>
          <p:cNvSpPr>
            <a:spLocks noGrp="1"/>
          </p:cNvSpPr>
          <p:nvPr>
            <p:ph type="dt" sz="half" idx="10"/>
          </p:nvPr>
        </p:nvSpPr>
        <p:spPr/>
        <p:txBody>
          <a:bodyPr/>
          <a:lstStyle/>
          <a:p>
            <a:fld id="{CA73B8E3-A5BF-428A-9EC5-90FDF04D44C0}" type="datetime1">
              <a:rPr lang="en-US" smtClean="0"/>
              <a:t>5/1/2025</a:t>
            </a:fld>
            <a:endParaRPr lang="en-US"/>
          </a:p>
        </p:txBody>
      </p:sp>
      <p:sp>
        <p:nvSpPr>
          <p:cNvPr id="6" name="Footer Placeholder 5">
            <a:extLst>
              <a:ext uri="{FF2B5EF4-FFF2-40B4-BE49-F238E27FC236}">
                <a16:creationId xmlns:a16="http://schemas.microsoft.com/office/drawing/2014/main" id="{C7B448AD-3B1D-4B5E-CAB9-BB5FD2CDE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EEF53D-CF5A-87A2-E973-3B8CCDEBAA2B}"/>
              </a:ext>
            </a:extLst>
          </p:cNvPr>
          <p:cNvSpPr>
            <a:spLocks noGrp="1"/>
          </p:cNvSpPr>
          <p:nvPr>
            <p:ph type="sldNum" sz="quarter" idx="12"/>
          </p:nvPr>
        </p:nvSpPr>
        <p:spPr/>
        <p:txBody>
          <a:bodyPr/>
          <a:lstStyle/>
          <a:p>
            <a:fld id="{5A33CB2A-1702-4C1D-9CC4-8D472D39F19E}" type="slidenum">
              <a:rPr lang="en-US" smtClean="0"/>
              <a:t>‹Nº›</a:t>
            </a:fld>
            <a:endParaRPr lang="en-US"/>
          </a:p>
        </p:txBody>
      </p:sp>
    </p:spTree>
    <p:extLst>
      <p:ext uri="{BB962C8B-B14F-4D97-AF65-F5344CB8AC3E}">
        <p14:creationId xmlns:p14="http://schemas.microsoft.com/office/powerpoint/2010/main" val="845789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0D2E-0561-F284-F89A-AAE3CD09AC24}"/>
              </a:ext>
            </a:extLst>
          </p:cNvPr>
          <p:cNvSpPr>
            <a:spLocks noGrp="1"/>
          </p:cNvSpPr>
          <p:nvPr>
            <p:ph type="title"/>
          </p:nvPr>
        </p:nvSpPr>
        <p:spPr>
          <a:xfrm>
            <a:off x="1066800" y="936841"/>
            <a:ext cx="10239338" cy="953669"/>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657C4C-16EC-2477-6332-830F53011D33}"/>
              </a:ext>
            </a:extLst>
          </p:cNvPr>
          <p:cNvSpPr>
            <a:spLocks noGrp="1"/>
          </p:cNvSpPr>
          <p:nvPr>
            <p:ph type="body" orient="vert" idx="1"/>
          </p:nvPr>
        </p:nvSpPr>
        <p:spPr>
          <a:xfrm>
            <a:off x="1069848" y="2139696"/>
            <a:ext cx="10239338" cy="367768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940D3-6996-1C08-F1AF-87C354657912}"/>
              </a:ext>
            </a:extLst>
          </p:cNvPr>
          <p:cNvSpPr>
            <a:spLocks noGrp="1"/>
          </p:cNvSpPr>
          <p:nvPr>
            <p:ph type="dt" sz="half" idx="10"/>
          </p:nvPr>
        </p:nvSpPr>
        <p:spPr/>
        <p:txBody>
          <a:bodyPr/>
          <a:lstStyle/>
          <a:p>
            <a:fld id="{82F4419C-1609-4D8B-B8B3-568C98A0055A}" type="datetime1">
              <a:rPr lang="en-US" smtClean="0"/>
              <a:t>5/1/2025</a:t>
            </a:fld>
            <a:endParaRPr lang="en-US"/>
          </a:p>
        </p:txBody>
      </p:sp>
      <p:sp>
        <p:nvSpPr>
          <p:cNvPr id="5" name="Footer Placeholder 4">
            <a:extLst>
              <a:ext uri="{FF2B5EF4-FFF2-40B4-BE49-F238E27FC236}">
                <a16:creationId xmlns:a16="http://schemas.microsoft.com/office/drawing/2014/main" id="{4C3676C3-588F-B636-8CE0-AA2CBFBCE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EF8A9-EB1E-B344-A4B8-B58D0633630B}"/>
              </a:ext>
            </a:extLst>
          </p:cNvPr>
          <p:cNvSpPr>
            <a:spLocks noGrp="1"/>
          </p:cNvSpPr>
          <p:nvPr>
            <p:ph type="sldNum" sz="quarter" idx="12"/>
          </p:nvPr>
        </p:nvSpPr>
        <p:spPr/>
        <p:txBody>
          <a:bodyPr/>
          <a:lstStyle/>
          <a:p>
            <a:fld id="{5A33CB2A-1702-4C1D-9CC4-8D472D39F19E}" type="slidenum">
              <a:rPr lang="en-US" smtClean="0"/>
              <a:t>‹Nº›</a:t>
            </a:fld>
            <a:endParaRPr lang="en-US"/>
          </a:p>
        </p:txBody>
      </p:sp>
    </p:spTree>
    <p:extLst>
      <p:ext uri="{BB962C8B-B14F-4D97-AF65-F5344CB8AC3E}">
        <p14:creationId xmlns:p14="http://schemas.microsoft.com/office/powerpoint/2010/main" val="1513489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EF3A28-33E4-2796-AE7A-1234569F5CE0}"/>
              </a:ext>
            </a:extLst>
          </p:cNvPr>
          <p:cNvSpPr>
            <a:spLocks noGrp="1"/>
          </p:cNvSpPr>
          <p:nvPr>
            <p:ph type="title" orient="vert"/>
          </p:nvPr>
        </p:nvSpPr>
        <p:spPr>
          <a:xfrm>
            <a:off x="8844950" y="1081177"/>
            <a:ext cx="2508849" cy="463382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D185FC-2BBB-E997-A5CD-F2C6CF6B7C68}"/>
              </a:ext>
            </a:extLst>
          </p:cNvPr>
          <p:cNvSpPr>
            <a:spLocks noGrp="1"/>
          </p:cNvSpPr>
          <p:nvPr>
            <p:ph type="body" orient="vert" idx="1"/>
          </p:nvPr>
        </p:nvSpPr>
        <p:spPr>
          <a:xfrm>
            <a:off x="1066800" y="1081177"/>
            <a:ext cx="7505700" cy="4633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E314B3C-96CD-071C-C2AD-2C7E04F819C0}"/>
              </a:ext>
            </a:extLst>
          </p:cNvPr>
          <p:cNvSpPr>
            <a:spLocks noGrp="1"/>
          </p:cNvSpPr>
          <p:nvPr>
            <p:ph type="dt" sz="half" idx="10"/>
          </p:nvPr>
        </p:nvSpPr>
        <p:spPr/>
        <p:txBody>
          <a:bodyPr/>
          <a:lstStyle/>
          <a:p>
            <a:fld id="{D22D0005-29CA-47E1-8CD2-25B29D9C0467}" type="datetime1">
              <a:rPr lang="en-US" smtClean="0"/>
              <a:t>5/1/2025</a:t>
            </a:fld>
            <a:endParaRPr lang="en-US"/>
          </a:p>
        </p:txBody>
      </p:sp>
      <p:sp>
        <p:nvSpPr>
          <p:cNvPr id="5" name="Footer Placeholder 4">
            <a:extLst>
              <a:ext uri="{FF2B5EF4-FFF2-40B4-BE49-F238E27FC236}">
                <a16:creationId xmlns:a16="http://schemas.microsoft.com/office/drawing/2014/main" id="{F5AA2B04-F5E0-C5A3-C77D-6AE9A9E91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155BC2-C712-C4A4-50EC-E10D88344310}"/>
              </a:ext>
            </a:extLst>
          </p:cNvPr>
          <p:cNvSpPr>
            <a:spLocks noGrp="1"/>
          </p:cNvSpPr>
          <p:nvPr>
            <p:ph type="sldNum" sz="quarter" idx="12"/>
          </p:nvPr>
        </p:nvSpPr>
        <p:spPr/>
        <p:txBody>
          <a:bodyPr/>
          <a:lstStyle/>
          <a:p>
            <a:fld id="{5A33CB2A-1702-4C1D-9CC4-8D472D39F19E}" type="slidenum">
              <a:rPr lang="en-US" smtClean="0"/>
              <a:t>‹Nº›</a:t>
            </a:fld>
            <a:endParaRPr lang="en-US"/>
          </a:p>
        </p:txBody>
      </p:sp>
    </p:spTree>
    <p:extLst>
      <p:ext uri="{BB962C8B-B14F-4D97-AF65-F5344CB8AC3E}">
        <p14:creationId xmlns:p14="http://schemas.microsoft.com/office/powerpoint/2010/main" val="1701125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C6319-E656-F01C-B5C5-1D503A7FC1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E11B3B-A174-F056-6A49-10E6A812206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EB9BAA-5C0E-38CC-B653-F2A2CE34574F}"/>
              </a:ext>
            </a:extLst>
          </p:cNvPr>
          <p:cNvSpPr>
            <a:spLocks noGrp="1"/>
          </p:cNvSpPr>
          <p:nvPr>
            <p:ph type="dt" sz="half" idx="10"/>
          </p:nvPr>
        </p:nvSpPr>
        <p:spPr/>
        <p:txBody>
          <a:bodyPr/>
          <a:lstStyle/>
          <a:p>
            <a:fld id="{1D29E82C-748E-4964-9489-DE2775020864}" type="datetimeFigureOut">
              <a:rPr lang="en-US" smtClean="0"/>
              <a:t>5/1/2025</a:t>
            </a:fld>
            <a:endParaRPr lang="en-US"/>
          </a:p>
        </p:txBody>
      </p:sp>
      <p:sp>
        <p:nvSpPr>
          <p:cNvPr id="5" name="Footer Placeholder 4">
            <a:extLst>
              <a:ext uri="{FF2B5EF4-FFF2-40B4-BE49-F238E27FC236}">
                <a16:creationId xmlns:a16="http://schemas.microsoft.com/office/drawing/2014/main" id="{6C0D70A9-C8F1-842D-39CF-FED1C832FB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53F56E-23FD-270C-C8E5-7988862BAAC3}"/>
              </a:ext>
            </a:extLst>
          </p:cNvPr>
          <p:cNvSpPr>
            <a:spLocks noGrp="1"/>
          </p:cNvSpPr>
          <p:nvPr>
            <p:ph type="sldNum" sz="quarter" idx="12"/>
          </p:nvPr>
        </p:nvSpPr>
        <p:spPr/>
        <p:txBody>
          <a:bodyPr/>
          <a:lstStyle/>
          <a:p>
            <a:fld id="{C67E9FA9-3596-4588-B7EF-E82E94687B4A}" type="slidenum">
              <a:rPr lang="en-US" smtClean="0"/>
              <a:t>‹Nº›</a:t>
            </a:fld>
            <a:endParaRPr lang="en-US"/>
          </a:p>
        </p:txBody>
      </p:sp>
    </p:spTree>
    <p:extLst>
      <p:ext uri="{BB962C8B-B14F-4D97-AF65-F5344CB8AC3E}">
        <p14:creationId xmlns:p14="http://schemas.microsoft.com/office/powerpoint/2010/main" val="1428447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25212-3EC9-0F24-84E1-23D502FE65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345B15-CF44-48BE-3648-15CE659D02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DC74D0-9782-4BE1-11F1-9A76C461CC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797657-A380-E754-9DF3-B1A36B92F09F}"/>
              </a:ext>
            </a:extLst>
          </p:cNvPr>
          <p:cNvSpPr>
            <a:spLocks noGrp="1"/>
          </p:cNvSpPr>
          <p:nvPr>
            <p:ph type="dt" sz="half" idx="10"/>
          </p:nvPr>
        </p:nvSpPr>
        <p:spPr/>
        <p:txBody>
          <a:bodyPr/>
          <a:lstStyle/>
          <a:p>
            <a:fld id="{1D29E82C-748E-4964-9489-DE2775020864}" type="datetimeFigureOut">
              <a:rPr lang="en-US" smtClean="0"/>
              <a:t>5/1/2025</a:t>
            </a:fld>
            <a:endParaRPr lang="en-US"/>
          </a:p>
        </p:txBody>
      </p:sp>
      <p:sp>
        <p:nvSpPr>
          <p:cNvPr id="6" name="Footer Placeholder 5">
            <a:extLst>
              <a:ext uri="{FF2B5EF4-FFF2-40B4-BE49-F238E27FC236}">
                <a16:creationId xmlns:a16="http://schemas.microsoft.com/office/drawing/2014/main" id="{8D21C982-495F-ED61-B180-54ACE8A606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706F6D-3C37-5E4D-FED9-81072C937945}"/>
              </a:ext>
            </a:extLst>
          </p:cNvPr>
          <p:cNvSpPr>
            <a:spLocks noGrp="1"/>
          </p:cNvSpPr>
          <p:nvPr>
            <p:ph type="sldNum" sz="quarter" idx="12"/>
          </p:nvPr>
        </p:nvSpPr>
        <p:spPr/>
        <p:txBody>
          <a:bodyPr/>
          <a:lstStyle/>
          <a:p>
            <a:fld id="{C67E9FA9-3596-4588-B7EF-E82E94687B4A}" type="slidenum">
              <a:rPr lang="en-US" smtClean="0"/>
              <a:t>‹Nº›</a:t>
            </a:fld>
            <a:endParaRPr lang="en-US"/>
          </a:p>
        </p:txBody>
      </p:sp>
    </p:spTree>
    <p:extLst>
      <p:ext uri="{BB962C8B-B14F-4D97-AF65-F5344CB8AC3E}">
        <p14:creationId xmlns:p14="http://schemas.microsoft.com/office/powerpoint/2010/main" val="1467040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3D06D-51BA-34C8-4E1C-037B140A1B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0879A6-0FDA-BD4E-E2CB-24B2ED8C81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9F2801-FF13-F2CB-25AC-741EDC2C55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D644C2-BE45-5DE8-7047-FC1AB5ECB9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C8630-3D5E-334A-4CA0-2444E6E6D0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899C11-CE89-25DD-FFC1-84D9BEE63E59}"/>
              </a:ext>
            </a:extLst>
          </p:cNvPr>
          <p:cNvSpPr>
            <a:spLocks noGrp="1"/>
          </p:cNvSpPr>
          <p:nvPr>
            <p:ph type="dt" sz="half" idx="10"/>
          </p:nvPr>
        </p:nvSpPr>
        <p:spPr/>
        <p:txBody>
          <a:bodyPr/>
          <a:lstStyle/>
          <a:p>
            <a:fld id="{1D29E82C-748E-4964-9489-DE2775020864}" type="datetimeFigureOut">
              <a:rPr lang="en-US" smtClean="0"/>
              <a:t>5/1/2025</a:t>
            </a:fld>
            <a:endParaRPr lang="en-US"/>
          </a:p>
        </p:txBody>
      </p:sp>
      <p:sp>
        <p:nvSpPr>
          <p:cNvPr id="8" name="Footer Placeholder 7">
            <a:extLst>
              <a:ext uri="{FF2B5EF4-FFF2-40B4-BE49-F238E27FC236}">
                <a16:creationId xmlns:a16="http://schemas.microsoft.com/office/drawing/2014/main" id="{238A2639-EF36-955B-11BA-6B3301A774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EFBA52-DBF2-0D8F-439E-489639D4B1F8}"/>
              </a:ext>
            </a:extLst>
          </p:cNvPr>
          <p:cNvSpPr>
            <a:spLocks noGrp="1"/>
          </p:cNvSpPr>
          <p:nvPr>
            <p:ph type="sldNum" sz="quarter" idx="12"/>
          </p:nvPr>
        </p:nvSpPr>
        <p:spPr/>
        <p:txBody>
          <a:bodyPr/>
          <a:lstStyle/>
          <a:p>
            <a:fld id="{C67E9FA9-3596-4588-B7EF-E82E94687B4A}" type="slidenum">
              <a:rPr lang="en-US" smtClean="0"/>
              <a:t>‹Nº›</a:t>
            </a:fld>
            <a:endParaRPr lang="en-US"/>
          </a:p>
        </p:txBody>
      </p:sp>
    </p:spTree>
    <p:extLst>
      <p:ext uri="{BB962C8B-B14F-4D97-AF65-F5344CB8AC3E}">
        <p14:creationId xmlns:p14="http://schemas.microsoft.com/office/powerpoint/2010/main" val="1850012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FFE74-E6F8-DE77-49D6-F0A9DA919E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7E324F-EEAC-1ED8-F26B-BBC970AEC4F1}"/>
              </a:ext>
            </a:extLst>
          </p:cNvPr>
          <p:cNvSpPr>
            <a:spLocks noGrp="1"/>
          </p:cNvSpPr>
          <p:nvPr>
            <p:ph type="dt" sz="half" idx="10"/>
          </p:nvPr>
        </p:nvSpPr>
        <p:spPr/>
        <p:txBody>
          <a:bodyPr/>
          <a:lstStyle/>
          <a:p>
            <a:fld id="{1D29E82C-748E-4964-9489-DE2775020864}" type="datetimeFigureOut">
              <a:rPr lang="en-US" smtClean="0"/>
              <a:t>5/1/2025</a:t>
            </a:fld>
            <a:endParaRPr lang="en-US"/>
          </a:p>
        </p:txBody>
      </p:sp>
      <p:sp>
        <p:nvSpPr>
          <p:cNvPr id="4" name="Footer Placeholder 3">
            <a:extLst>
              <a:ext uri="{FF2B5EF4-FFF2-40B4-BE49-F238E27FC236}">
                <a16:creationId xmlns:a16="http://schemas.microsoft.com/office/drawing/2014/main" id="{5BF49FCA-CEE7-4704-E538-B6B8E22821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8461D8-5CAC-9FF9-9A40-B64BCB935660}"/>
              </a:ext>
            </a:extLst>
          </p:cNvPr>
          <p:cNvSpPr>
            <a:spLocks noGrp="1"/>
          </p:cNvSpPr>
          <p:nvPr>
            <p:ph type="sldNum" sz="quarter" idx="12"/>
          </p:nvPr>
        </p:nvSpPr>
        <p:spPr/>
        <p:txBody>
          <a:bodyPr/>
          <a:lstStyle/>
          <a:p>
            <a:fld id="{C67E9FA9-3596-4588-B7EF-E82E94687B4A}" type="slidenum">
              <a:rPr lang="en-US" smtClean="0"/>
              <a:t>‹Nº›</a:t>
            </a:fld>
            <a:endParaRPr lang="en-US"/>
          </a:p>
        </p:txBody>
      </p:sp>
    </p:spTree>
    <p:extLst>
      <p:ext uri="{BB962C8B-B14F-4D97-AF65-F5344CB8AC3E}">
        <p14:creationId xmlns:p14="http://schemas.microsoft.com/office/powerpoint/2010/main" val="3852622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7C00A2-5F2A-D8C6-8170-40CF2BC5E67A}"/>
              </a:ext>
            </a:extLst>
          </p:cNvPr>
          <p:cNvSpPr>
            <a:spLocks noGrp="1"/>
          </p:cNvSpPr>
          <p:nvPr>
            <p:ph type="dt" sz="half" idx="10"/>
          </p:nvPr>
        </p:nvSpPr>
        <p:spPr/>
        <p:txBody>
          <a:bodyPr/>
          <a:lstStyle/>
          <a:p>
            <a:fld id="{1D29E82C-748E-4964-9489-DE2775020864}" type="datetimeFigureOut">
              <a:rPr lang="en-US" smtClean="0"/>
              <a:t>5/1/2025</a:t>
            </a:fld>
            <a:endParaRPr lang="en-US"/>
          </a:p>
        </p:txBody>
      </p:sp>
      <p:sp>
        <p:nvSpPr>
          <p:cNvPr id="3" name="Footer Placeholder 2">
            <a:extLst>
              <a:ext uri="{FF2B5EF4-FFF2-40B4-BE49-F238E27FC236}">
                <a16:creationId xmlns:a16="http://schemas.microsoft.com/office/drawing/2014/main" id="{58201E99-981E-FD99-CB8C-3E5890B388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03431A-E467-F97E-CB41-5FBC53B202D3}"/>
              </a:ext>
            </a:extLst>
          </p:cNvPr>
          <p:cNvSpPr>
            <a:spLocks noGrp="1"/>
          </p:cNvSpPr>
          <p:nvPr>
            <p:ph type="sldNum" sz="quarter" idx="12"/>
          </p:nvPr>
        </p:nvSpPr>
        <p:spPr/>
        <p:txBody>
          <a:bodyPr/>
          <a:lstStyle/>
          <a:p>
            <a:fld id="{C67E9FA9-3596-4588-B7EF-E82E94687B4A}" type="slidenum">
              <a:rPr lang="en-US" smtClean="0"/>
              <a:t>‹Nº›</a:t>
            </a:fld>
            <a:endParaRPr lang="en-US"/>
          </a:p>
        </p:txBody>
      </p:sp>
    </p:spTree>
    <p:extLst>
      <p:ext uri="{BB962C8B-B14F-4D97-AF65-F5344CB8AC3E}">
        <p14:creationId xmlns:p14="http://schemas.microsoft.com/office/powerpoint/2010/main" val="3772191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BC9CD-7832-4FE0-6A30-73F36C4A45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1DAAF7-A5D6-4C00-2DA2-DF41B86BB6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E77E5A-C874-2403-9BCE-A480FF892C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935740-6EEC-CA42-98B0-D4C8D7E856B1}"/>
              </a:ext>
            </a:extLst>
          </p:cNvPr>
          <p:cNvSpPr>
            <a:spLocks noGrp="1"/>
          </p:cNvSpPr>
          <p:nvPr>
            <p:ph type="dt" sz="half" idx="10"/>
          </p:nvPr>
        </p:nvSpPr>
        <p:spPr/>
        <p:txBody>
          <a:bodyPr/>
          <a:lstStyle/>
          <a:p>
            <a:fld id="{1D29E82C-748E-4964-9489-DE2775020864}" type="datetimeFigureOut">
              <a:rPr lang="en-US" smtClean="0"/>
              <a:t>5/1/2025</a:t>
            </a:fld>
            <a:endParaRPr lang="en-US"/>
          </a:p>
        </p:txBody>
      </p:sp>
      <p:sp>
        <p:nvSpPr>
          <p:cNvPr id="6" name="Footer Placeholder 5">
            <a:extLst>
              <a:ext uri="{FF2B5EF4-FFF2-40B4-BE49-F238E27FC236}">
                <a16:creationId xmlns:a16="http://schemas.microsoft.com/office/drawing/2014/main" id="{28344454-E2F5-9F8D-518B-099BF0B01B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8F6EDA-9C77-33BF-9FDE-DB6FEA91C8DB}"/>
              </a:ext>
            </a:extLst>
          </p:cNvPr>
          <p:cNvSpPr>
            <a:spLocks noGrp="1"/>
          </p:cNvSpPr>
          <p:nvPr>
            <p:ph type="sldNum" sz="quarter" idx="12"/>
          </p:nvPr>
        </p:nvSpPr>
        <p:spPr/>
        <p:txBody>
          <a:bodyPr/>
          <a:lstStyle/>
          <a:p>
            <a:fld id="{C67E9FA9-3596-4588-B7EF-E82E94687B4A}" type="slidenum">
              <a:rPr lang="en-US" smtClean="0"/>
              <a:t>‹Nº›</a:t>
            </a:fld>
            <a:endParaRPr lang="en-US"/>
          </a:p>
        </p:txBody>
      </p:sp>
    </p:spTree>
    <p:extLst>
      <p:ext uri="{BB962C8B-B14F-4D97-AF65-F5344CB8AC3E}">
        <p14:creationId xmlns:p14="http://schemas.microsoft.com/office/powerpoint/2010/main" val="180687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CD3CF-00CA-0A39-3C80-54CA332AC9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C95239-60E2-CC9C-7BE0-1DC0571E36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BC2632-CF87-A305-89CE-94F8E56155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E47274-38CF-61D0-D959-88013A8132A5}"/>
              </a:ext>
            </a:extLst>
          </p:cNvPr>
          <p:cNvSpPr>
            <a:spLocks noGrp="1"/>
          </p:cNvSpPr>
          <p:nvPr>
            <p:ph type="dt" sz="half" idx="10"/>
          </p:nvPr>
        </p:nvSpPr>
        <p:spPr/>
        <p:txBody>
          <a:bodyPr/>
          <a:lstStyle/>
          <a:p>
            <a:fld id="{1D29E82C-748E-4964-9489-DE2775020864}" type="datetimeFigureOut">
              <a:rPr lang="en-US" smtClean="0"/>
              <a:t>5/1/2025</a:t>
            </a:fld>
            <a:endParaRPr lang="en-US"/>
          </a:p>
        </p:txBody>
      </p:sp>
      <p:sp>
        <p:nvSpPr>
          <p:cNvPr id="6" name="Footer Placeholder 5">
            <a:extLst>
              <a:ext uri="{FF2B5EF4-FFF2-40B4-BE49-F238E27FC236}">
                <a16:creationId xmlns:a16="http://schemas.microsoft.com/office/drawing/2014/main" id="{8A60E7CE-AFBC-E86E-1707-EB37D858F3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5AAED3-1A0B-E019-151A-801A68EE96F5}"/>
              </a:ext>
            </a:extLst>
          </p:cNvPr>
          <p:cNvSpPr>
            <a:spLocks noGrp="1"/>
          </p:cNvSpPr>
          <p:nvPr>
            <p:ph type="sldNum" sz="quarter" idx="12"/>
          </p:nvPr>
        </p:nvSpPr>
        <p:spPr/>
        <p:txBody>
          <a:bodyPr/>
          <a:lstStyle/>
          <a:p>
            <a:fld id="{C67E9FA9-3596-4588-B7EF-E82E94687B4A}" type="slidenum">
              <a:rPr lang="en-US" smtClean="0"/>
              <a:t>‹Nº›</a:t>
            </a:fld>
            <a:endParaRPr lang="en-US"/>
          </a:p>
        </p:txBody>
      </p:sp>
    </p:spTree>
    <p:extLst>
      <p:ext uri="{BB962C8B-B14F-4D97-AF65-F5344CB8AC3E}">
        <p14:creationId xmlns:p14="http://schemas.microsoft.com/office/powerpoint/2010/main" val="394137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D4B48F-719E-C17C-BAF8-AA81EE8AE0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17A3DB-445D-12A7-3AB3-899C88BCB5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D2CAE1-DE80-6FBC-4343-BF7151CE47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D29E82C-748E-4964-9489-DE2775020864}" type="datetimeFigureOut">
              <a:rPr lang="en-US" smtClean="0"/>
              <a:t>5/1/2025</a:t>
            </a:fld>
            <a:endParaRPr lang="en-US"/>
          </a:p>
        </p:txBody>
      </p:sp>
      <p:sp>
        <p:nvSpPr>
          <p:cNvPr id="5" name="Footer Placeholder 4">
            <a:extLst>
              <a:ext uri="{FF2B5EF4-FFF2-40B4-BE49-F238E27FC236}">
                <a16:creationId xmlns:a16="http://schemas.microsoft.com/office/drawing/2014/main" id="{4D5E1171-C59B-6562-4374-A8478D356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3ED0B5A-EA93-E8CE-4B8F-43AD15C4C3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67E9FA9-3596-4588-B7EF-E82E94687B4A}" type="slidenum">
              <a:rPr lang="en-US" smtClean="0"/>
              <a:t>‹Nº›</a:t>
            </a:fld>
            <a:endParaRPr lang="en-US"/>
          </a:p>
        </p:txBody>
      </p:sp>
    </p:spTree>
    <p:extLst>
      <p:ext uri="{BB962C8B-B14F-4D97-AF65-F5344CB8AC3E}">
        <p14:creationId xmlns:p14="http://schemas.microsoft.com/office/powerpoint/2010/main" val="3577875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F4A25-A386-9574-775C-E5E5F9FC352A}"/>
              </a:ext>
            </a:extLst>
          </p:cNvPr>
          <p:cNvSpPr>
            <a:spLocks noGrp="1"/>
          </p:cNvSpPr>
          <p:nvPr>
            <p:ph type="title"/>
          </p:nvPr>
        </p:nvSpPr>
        <p:spPr>
          <a:xfrm>
            <a:off x="1066800" y="936841"/>
            <a:ext cx="8886884" cy="95366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4F7885F-2B7B-74DB-9996-E0ACEBC9DB25}"/>
              </a:ext>
            </a:extLst>
          </p:cNvPr>
          <p:cNvSpPr>
            <a:spLocks noGrp="1"/>
          </p:cNvSpPr>
          <p:nvPr>
            <p:ph type="body" idx="1"/>
          </p:nvPr>
        </p:nvSpPr>
        <p:spPr>
          <a:xfrm>
            <a:off x="1069848" y="2139696"/>
            <a:ext cx="8883836" cy="36776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804F519-BA47-2B81-CC1C-7E1F119EC69E}"/>
              </a:ext>
            </a:extLst>
          </p:cNvPr>
          <p:cNvSpPr>
            <a:spLocks noGrp="1"/>
          </p:cNvSpPr>
          <p:nvPr>
            <p:ph type="dt" sz="half" idx="2"/>
          </p:nvPr>
        </p:nvSpPr>
        <p:spPr>
          <a:xfrm rot="5400000">
            <a:off x="10477379" y="4629744"/>
            <a:ext cx="2653508" cy="365125"/>
          </a:xfrm>
          <a:prstGeom prst="rect">
            <a:avLst/>
          </a:prstGeom>
        </p:spPr>
        <p:txBody>
          <a:bodyPr vert="horz" lIns="91440" tIns="45720" rIns="91440" bIns="45720" rtlCol="0" anchor="ctr"/>
          <a:lstStyle>
            <a:lvl1pPr algn="r">
              <a:defRPr sz="900">
                <a:solidFill>
                  <a:schemeClr val="tx1"/>
                </a:solidFill>
              </a:defRPr>
            </a:lvl1pPr>
          </a:lstStyle>
          <a:p>
            <a:fld id="{6CD59348-91F5-4F25-AACB-BF926F2501DA}" type="datetime1">
              <a:rPr lang="en-US" smtClean="0"/>
              <a:t>5/1/2025</a:t>
            </a:fld>
            <a:endParaRPr lang="en-US"/>
          </a:p>
        </p:txBody>
      </p:sp>
      <p:sp>
        <p:nvSpPr>
          <p:cNvPr id="5" name="Footer Placeholder 4">
            <a:extLst>
              <a:ext uri="{FF2B5EF4-FFF2-40B4-BE49-F238E27FC236}">
                <a16:creationId xmlns:a16="http://schemas.microsoft.com/office/drawing/2014/main" id="{BE952D7B-C352-1630-4C3D-7D5983C04D4A}"/>
              </a:ext>
            </a:extLst>
          </p:cNvPr>
          <p:cNvSpPr>
            <a:spLocks noGrp="1"/>
          </p:cNvSpPr>
          <p:nvPr>
            <p:ph type="ftr" sz="quarter" idx="3"/>
          </p:nvPr>
        </p:nvSpPr>
        <p:spPr>
          <a:xfrm>
            <a:off x="8610602" y="6318446"/>
            <a:ext cx="2743198"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F96E04F0-DF9B-480B-CC46-BAE7A81FB7E6}"/>
              </a:ext>
            </a:extLst>
          </p:cNvPr>
          <p:cNvSpPr>
            <a:spLocks noGrp="1"/>
          </p:cNvSpPr>
          <p:nvPr>
            <p:ph type="sldNum" sz="quarter" idx="4"/>
          </p:nvPr>
        </p:nvSpPr>
        <p:spPr>
          <a:xfrm>
            <a:off x="11353800" y="6318446"/>
            <a:ext cx="615696" cy="365125"/>
          </a:xfrm>
          <a:prstGeom prst="rect">
            <a:avLst/>
          </a:prstGeom>
        </p:spPr>
        <p:txBody>
          <a:bodyPr vert="horz" lIns="91440" tIns="45720" rIns="91440" bIns="45720" rtlCol="0" anchor="ctr"/>
          <a:lstStyle>
            <a:lvl1pPr algn="r">
              <a:defRPr sz="1600" b="1">
                <a:solidFill>
                  <a:schemeClr val="tx1"/>
                </a:solidFill>
              </a:defRPr>
            </a:lvl1pPr>
          </a:lstStyle>
          <a:p>
            <a:fld id="{5A33CB2A-1702-4C1D-9CC4-8D472D39F19E}" type="slidenum">
              <a:rPr lang="en-US" smtClean="0"/>
              <a:t>‹Nº›</a:t>
            </a:fld>
            <a:endParaRPr lang="en-US"/>
          </a:p>
        </p:txBody>
      </p:sp>
    </p:spTree>
    <p:extLst>
      <p:ext uri="{BB962C8B-B14F-4D97-AF65-F5344CB8AC3E}">
        <p14:creationId xmlns:p14="http://schemas.microsoft.com/office/powerpoint/2010/main" val="25699938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jpeg"/><Relationship Id="rId13" Type="http://schemas.openxmlformats.org/officeDocument/2006/relationships/image" Target="../media/image6.png"/><Relationship Id="rId18" Type="http://schemas.openxmlformats.org/officeDocument/2006/relationships/image" Target="../media/image11.jpeg"/><Relationship Id="rId3" Type="http://schemas.openxmlformats.org/officeDocument/2006/relationships/diagramData" Target="../diagrams/data1.xml"/><Relationship Id="rId21" Type="http://schemas.openxmlformats.org/officeDocument/2006/relationships/image" Target="../media/image14.png"/><Relationship Id="rId7" Type="http://schemas.microsoft.com/office/2007/relationships/diagramDrawing" Target="../diagrams/drawing1.xml"/><Relationship Id="rId12" Type="http://schemas.openxmlformats.org/officeDocument/2006/relationships/image" Target="../media/image5.svg"/><Relationship Id="rId17" Type="http://schemas.openxmlformats.org/officeDocument/2006/relationships/image" Target="../media/image10.jpeg"/><Relationship Id="rId25"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9.svg"/><Relationship Id="rId20"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4.png"/><Relationship Id="rId24" Type="http://schemas.openxmlformats.org/officeDocument/2006/relationships/image" Target="../media/image17.png"/><Relationship Id="rId5" Type="http://schemas.openxmlformats.org/officeDocument/2006/relationships/diagramQuickStyle" Target="../diagrams/quickStyle1.xml"/><Relationship Id="rId15" Type="http://schemas.openxmlformats.org/officeDocument/2006/relationships/image" Target="../media/image8.png"/><Relationship Id="rId23" Type="http://schemas.openxmlformats.org/officeDocument/2006/relationships/image" Target="../media/image16.png"/><Relationship Id="rId10" Type="http://schemas.openxmlformats.org/officeDocument/2006/relationships/image" Target="../media/image3.svg"/><Relationship Id="rId19" Type="http://schemas.openxmlformats.org/officeDocument/2006/relationships/image" Target="../media/image12.png"/><Relationship Id="rId4" Type="http://schemas.openxmlformats.org/officeDocument/2006/relationships/diagramLayout" Target="../diagrams/layout1.xml"/><Relationship Id="rId9" Type="http://schemas.openxmlformats.org/officeDocument/2006/relationships/image" Target="../media/image2.png"/><Relationship Id="rId14" Type="http://schemas.openxmlformats.org/officeDocument/2006/relationships/image" Target="../media/image7.svg"/><Relationship Id="rId22"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52.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12.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slide" Target="slide5.xml"/><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54.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slide" Target="slide5.xml"/><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52.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slide" Target="slide5.xml"/><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52.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58.jpe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jpg"/><Relationship Id="rId4" Type="http://schemas.openxmlformats.org/officeDocument/2006/relationships/image" Target="../media/image52.png"/><Relationship Id="rId9" Type="http://schemas.openxmlformats.org/officeDocument/2006/relationships/slide" Target="slide5.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60.png"/><Relationship Id="rId2" Type="http://schemas.openxmlformats.org/officeDocument/2006/relationships/image" Target="../media/image52.png"/><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9.png"/><Relationship Id="rId4" Type="http://schemas.openxmlformats.org/officeDocument/2006/relationships/image" Target="../media/image12.png"/><Relationship Id="rId9" Type="http://schemas.openxmlformats.org/officeDocument/2006/relationships/slide" Target="slide5.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2.jpeg"/><Relationship Id="rId7" Type="http://schemas.openxmlformats.org/officeDocument/2006/relationships/image" Target="../media/image13.png"/><Relationship Id="rId2" Type="http://schemas.openxmlformats.org/officeDocument/2006/relationships/image" Target="../media/image61.jpeg"/><Relationship Id="rId1" Type="http://schemas.openxmlformats.org/officeDocument/2006/relationships/slideLayout" Target="../slideLayouts/slideLayout13.xml"/><Relationship Id="rId6" Type="http://schemas.openxmlformats.org/officeDocument/2006/relationships/image" Target="../media/image65.jpeg"/><Relationship Id="rId5" Type="http://schemas.openxmlformats.org/officeDocument/2006/relationships/image" Target="../media/image64.svg"/><Relationship Id="rId10" Type="http://schemas.openxmlformats.org/officeDocument/2006/relationships/slide" Target="slide5.xml"/><Relationship Id="rId4" Type="http://schemas.openxmlformats.org/officeDocument/2006/relationships/image" Target="../media/image63.png"/><Relationship Id="rId9" Type="http://schemas.openxmlformats.org/officeDocument/2006/relationships/image" Target="../media/image66.tif"/></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3.png"/><Relationship Id="rId7" Type="http://schemas.openxmlformats.org/officeDocument/2006/relationships/image" Target="../media/image23.png"/><Relationship Id="rId12" Type="http://schemas.openxmlformats.org/officeDocument/2006/relationships/slide" Target="slide5.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68.jpeg"/><Relationship Id="rId11" Type="http://schemas.openxmlformats.org/officeDocument/2006/relationships/image" Target="../media/image72.svg"/><Relationship Id="rId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image" Target="../media/image12.png"/><Relationship Id="rId9"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73.png"/><Relationship Id="rId4" Type="http://schemas.openxmlformats.org/officeDocument/2006/relationships/notesSlide" Target="../notesSlides/notesSlide9.xml"/><Relationship Id="rId9" Type="http://schemas.openxmlformats.org/officeDocument/2006/relationships/slide" Target="slide5.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69.png"/><Relationship Id="rId3" Type="http://schemas.openxmlformats.org/officeDocument/2006/relationships/image" Target="../media/image13.png"/><Relationship Id="rId7" Type="http://schemas.openxmlformats.org/officeDocument/2006/relationships/image" Target="../media/image3.svg"/><Relationship Id="rId12" Type="http://schemas.openxmlformats.org/officeDocument/2006/relationships/image" Target="../media/image23.png"/><Relationship Id="rId2" Type="http://schemas.openxmlformats.org/officeDocument/2006/relationships/image" Target="../media/image75.png"/><Relationship Id="rId1" Type="http://schemas.openxmlformats.org/officeDocument/2006/relationships/slideLayout" Target="../slideLayouts/slideLayout13.xml"/><Relationship Id="rId6" Type="http://schemas.openxmlformats.org/officeDocument/2006/relationships/image" Target="../media/image2.png"/><Relationship Id="rId11" Type="http://schemas.openxmlformats.org/officeDocument/2006/relationships/image" Target="../media/image22.png"/><Relationship Id="rId5" Type="http://schemas.openxmlformats.org/officeDocument/2006/relationships/image" Target="../media/image76.jpeg"/><Relationship Id="rId10" Type="http://schemas.openxmlformats.org/officeDocument/2006/relationships/image" Target="../media/image20.jpeg"/><Relationship Id="rId4" Type="http://schemas.openxmlformats.org/officeDocument/2006/relationships/image" Target="../media/image12.png"/><Relationship Id="rId9" Type="http://schemas.openxmlformats.org/officeDocument/2006/relationships/image" Target="../media/image5.svg"/><Relationship Id="rId14" Type="http://schemas.openxmlformats.org/officeDocument/2006/relationships/slide" Target="slide5.xml"/></Relationships>
</file>

<file path=ppt/slides/_rels/slide2.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18.png"/><Relationship Id="rId18" Type="http://schemas.openxmlformats.org/officeDocument/2006/relationships/image" Target="../media/image16.png"/><Relationship Id="rId3" Type="http://schemas.openxmlformats.org/officeDocument/2006/relationships/image" Target="../media/image19.jpeg"/><Relationship Id="rId7" Type="http://schemas.openxmlformats.org/officeDocument/2006/relationships/image" Target="../media/image5.svg"/><Relationship Id="rId12" Type="http://schemas.openxmlformats.org/officeDocument/2006/relationships/image" Target="../media/image24.png"/><Relationship Id="rId17"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svg"/><Relationship Id="rId15" Type="http://schemas.openxmlformats.org/officeDocument/2006/relationships/image" Target="../media/image13.png"/><Relationship Id="rId10" Type="http://schemas.openxmlformats.org/officeDocument/2006/relationships/image" Target="../media/image22.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21.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3.svg"/><Relationship Id="rId11" Type="http://schemas.openxmlformats.org/officeDocument/2006/relationships/slide" Target="slide5.xml"/><Relationship Id="rId5" Type="http://schemas.openxmlformats.org/officeDocument/2006/relationships/image" Target="../media/image2.png"/><Relationship Id="rId10" Type="http://schemas.openxmlformats.org/officeDocument/2006/relationships/image" Target="../media/image79.jpg"/><Relationship Id="rId4" Type="http://schemas.openxmlformats.org/officeDocument/2006/relationships/image" Target="../media/image12.png"/><Relationship Id="rId9" Type="http://schemas.openxmlformats.org/officeDocument/2006/relationships/image" Target="../media/image78.jpeg"/></Relationships>
</file>

<file path=ppt/slides/_rels/slide21.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2.png"/><Relationship Id="rId7" Type="http://schemas.openxmlformats.org/officeDocument/2006/relationships/image" Target="../media/image81.jpe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3.sv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17.xml"/><Relationship Id="rId18" Type="http://schemas.openxmlformats.org/officeDocument/2006/relationships/slide" Target="slide4.xml"/><Relationship Id="rId3" Type="http://schemas.openxmlformats.org/officeDocument/2006/relationships/diagramLayout" Target="../diagrams/layout3.xml"/><Relationship Id="rId7" Type="http://schemas.openxmlformats.org/officeDocument/2006/relationships/image" Target="../media/image13.png"/><Relationship Id="rId12" Type="http://schemas.openxmlformats.org/officeDocument/2006/relationships/slide" Target="slide19.xml"/><Relationship Id="rId17" Type="http://schemas.openxmlformats.org/officeDocument/2006/relationships/slide" Target="slide28.xml"/><Relationship Id="rId2" Type="http://schemas.openxmlformats.org/officeDocument/2006/relationships/diagramData" Target="../diagrams/data3.xml"/><Relationship Id="rId16" Type="http://schemas.openxmlformats.org/officeDocument/2006/relationships/slide" Target="slide27.xml"/><Relationship Id="rId1" Type="http://schemas.openxmlformats.org/officeDocument/2006/relationships/slideLayout" Target="../slideLayouts/slideLayout13.xml"/><Relationship Id="rId6" Type="http://schemas.microsoft.com/office/2007/relationships/diagramDrawing" Target="../diagrams/drawing3.xml"/><Relationship Id="rId11" Type="http://schemas.openxmlformats.org/officeDocument/2006/relationships/slide" Target="slide16.xml"/><Relationship Id="rId5" Type="http://schemas.openxmlformats.org/officeDocument/2006/relationships/diagramColors" Target="../diagrams/colors3.xml"/><Relationship Id="rId15" Type="http://schemas.openxmlformats.org/officeDocument/2006/relationships/slide" Target="slide26.xml"/><Relationship Id="rId10" Type="http://schemas.openxmlformats.org/officeDocument/2006/relationships/slide" Target="slide10.xml"/><Relationship Id="rId4" Type="http://schemas.openxmlformats.org/officeDocument/2006/relationships/diagramQuickStyle" Target="../diagrams/quickStyle3.xml"/><Relationship Id="rId9" Type="http://schemas.openxmlformats.org/officeDocument/2006/relationships/slide" Target="slide6.xml"/><Relationship Id="rId14" Type="http://schemas.openxmlformats.org/officeDocument/2006/relationships/slide" Target="slide1.xml"/></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3.png"/><Relationship Id="rId5" Type="http://schemas.openxmlformats.org/officeDocument/2006/relationships/image" Target="../media/image82.jpg"/><Relationship Id="rId10" Type="http://schemas.openxmlformats.org/officeDocument/2006/relationships/slide" Target="slide5.xml"/><Relationship Id="rId4" Type="http://schemas.openxmlformats.org/officeDocument/2006/relationships/notesSlide" Target="../notesSlides/notesSlide10.xml"/><Relationship Id="rId9" Type="http://schemas.openxmlformats.org/officeDocument/2006/relationships/image" Target="../media/image84.png"/></Relationships>
</file>

<file path=ppt/slides/_rels/slide2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hyperlink" Target="https://github.com/OpenDigiEnvLab/Incubation-chamber" TargetMode="External"/><Relationship Id="rId7" Type="http://schemas.openxmlformats.org/officeDocument/2006/relationships/image" Target="../media/image88.svg"/><Relationship Id="rId12" Type="http://schemas.openxmlformats.org/officeDocument/2006/relationships/slide" Target="slide5.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87.png"/><Relationship Id="rId11" Type="http://schemas.openxmlformats.org/officeDocument/2006/relationships/image" Target="../media/image92.sv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sv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slide" Target="slide5.xml"/><Relationship Id="rId4" Type="http://schemas.openxmlformats.org/officeDocument/2006/relationships/image" Target="../media/image93.jpeg"/></Relationships>
</file>

<file path=ppt/slides/_rels/slide26.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95.jpeg"/></Relationships>
</file>

<file path=ppt/slides/_rels/slide2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97.jpeg"/></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9.jpeg"/><Relationship Id="rId7" Type="http://schemas.openxmlformats.org/officeDocument/2006/relationships/image" Target="../media/image64.sv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101.jpeg"/><Relationship Id="rId10" Type="http://schemas.openxmlformats.org/officeDocument/2006/relationships/slide" Target="slide5.xml"/><Relationship Id="rId4" Type="http://schemas.openxmlformats.org/officeDocument/2006/relationships/image" Target="../media/image100.jpeg"/><Relationship Id="rId9" Type="http://schemas.openxmlformats.org/officeDocument/2006/relationships/image" Target="../media/image12.png"/></Relationships>
</file>

<file path=ppt/slides/_rels/slide2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3.png"/><Relationship Id="rId7"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slide" Target="slide5.xml"/><Relationship Id="rId4" Type="http://schemas.openxmlformats.org/officeDocument/2006/relationships/image" Target="../media/image12.png"/><Relationship Id="rId9" Type="http://schemas.openxmlformats.org/officeDocument/2006/relationships/image" Target="../media/image10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8.jpeg"/><Relationship Id="rId11" Type="http://schemas.openxmlformats.org/officeDocument/2006/relationships/image" Target="../media/image15.png"/><Relationship Id="rId5" Type="http://schemas.openxmlformats.org/officeDocument/2006/relationships/image" Target="../media/image27.png"/><Relationship Id="rId10" Type="http://schemas.openxmlformats.org/officeDocument/2006/relationships/image" Target="../media/image14.png"/><Relationship Id="rId4" Type="http://schemas.openxmlformats.org/officeDocument/2006/relationships/image" Target="../media/image26.jpeg"/><Relationship Id="rId9" Type="http://schemas.openxmlformats.org/officeDocument/2006/relationships/image" Target="../media/image13.png"/><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3.png"/><Relationship Id="rId7"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26.jpe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slide" Target="slide5.xml"/><Relationship Id="rId4" Type="http://schemas.openxmlformats.org/officeDocument/2006/relationships/image" Target="../media/image104.png"/></Relationships>
</file>

<file path=ppt/slides/_rels/slide32.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slide" Target="slide5.xml"/><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30.png"/><Relationship Id="rId5" Type="http://schemas.openxmlformats.org/officeDocument/2006/relationships/image" Target="../media/image15.png"/><Relationship Id="rId10" Type="http://schemas.openxmlformats.org/officeDocument/2006/relationships/image" Target="../media/image107.jpeg"/><Relationship Id="rId4" Type="http://schemas.openxmlformats.org/officeDocument/2006/relationships/image" Target="../media/image14.png"/><Relationship Id="rId9" Type="http://schemas.openxmlformats.org/officeDocument/2006/relationships/image" Target="../media/image106.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6.jpeg"/><Relationship Id="rId7" Type="http://schemas.openxmlformats.org/officeDocument/2006/relationships/image" Target="../media/image15.png"/><Relationship Id="rId2" Type="http://schemas.openxmlformats.org/officeDocument/2006/relationships/image" Target="../media/image20.jpe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17.xml"/><Relationship Id="rId18" Type="http://schemas.openxmlformats.org/officeDocument/2006/relationships/slide" Target="slide4.xml"/><Relationship Id="rId3" Type="http://schemas.openxmlformats.org/officeDocument/2006/relationships/diagramLayout" Target="../diagrams/layout2.xml"/><Relationship Id="rId7" Type="http://schemas.openxmlformats.org/officeDocument/2006/relationships/image" Target="../media/image13.png"/><Relationship Id="rId12" Type="http://schemas.openxmlformats.org/officeDocument/2006/relationships/slide" Target="slide19.xml"/><Relationship Id="rId17" Type="http://schemas.openxmlformats.org/officeDocument/2006/relationships/slide" Target="slide28.xml"/><Relationship Id="rId2" Type="http://schemas.openxmlformats.org/officeDocument/2006/relationships/diagramData" Target="../diagrams/data2.xml"/><Relationship Id="rId16" Type="http://schemas.openxmlformats.org/officeDocument/2006/relationships/slide" Target="slide27.xml"/><Relationship Id="rId1" Type="http://schemas.openxmlformats.org/officeDocument/2006/relationships/slideLayout" Target="../slideLayouts/slideLayout13.xml"/><Relationship Id="rId6" Type="http://schemas.microsoft.com/office/2007/relationships/diagramDrawing" Target="../diagrams/drawing2.xml"/><Relationship Id="rId11" Type="http://schemas.openxmlformats.org/officeDocument/2006/relationships/slide" Target="slide16.xml"/><Relationship Id="rId5" Type="http://schemas.openxmlformats.org/officeDocument/2006/relationships/diagramColors" Target="../diagrams/colors2.xml"/><Relationship Id="rId15" Type="http://schemas.openxmlformats.org/officeDocument/2006/relationships/slide" Target="slide26.xml"/><Relationship Id="rId10" Type="http://schemas.openxmlformats.org/officeDocument/2006/relationships/slide" Target="slide10.xml"/><Relationship Id="rId4" Type="http://schemas.openxmlformats.org/officeDocument/2006/relationships/diagramQuickStyle" Target="../diagrams/quickStyle2.xml"/><Relationship Id="rId9" Type="http://schemas.openxmlformats.org/officeDocument/2006/relationships/slide" Target="slide6.xml"/><Relationship Id="rId14" Type="http://schemas.openxmlformats.org/officeDocument/2006/relationships/slide" Target="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slide" Target="slide5.xml"/><Relationship Id="rId5" Type="http://schemas.openxmlformats.org/officeDocument/2006/relationships/image" Target="../media/image12.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slide" Target="slide5.xml"/><Relationship Id="rId5" Type="http://schemas.openxmlformats.org/officeDocument/2006/relationships/image" Target="../media/image12.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jpeg"/><Relationship Id="rId17" Type="http://schemas.openxmlformats.org/officeDocument/2006/relationships/image" Target="../media/image49.png"/><Relationship Id="rId2" Type="http://schemas.openxmlformats.org/officeDocument/2006/relationships/notesSlide" Target="../notesSlides/notesSlide6.xml"/><Relationship Id="rId16" Type="http://schemas.openxmlformats.org/officeDocument/2006/relationships/image" Target="../media/image48.svg"/><Relationship Id="rId1" Type="http://schemas.openxmlformats.org/officeDocument/2006/relationships/slideLayout" Target="../slideLayouts/slideLayout13.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slide" Target="slide5.xml"/><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slide" Target="slide5.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65370-675C-485A-90B6-0BF446E5B819}"/>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3C83B80B-90E1-E896-1F58-3897D2A88802}"/>
              </a:ext>
            </a:extLst>
          </p:cNvPr>
          <p:cNvSpPr txBox="1"/>
          <p:nvPr/>
        </p:nvSpPr>
        <p:spPr>
          <a:xfrm>
            <a:off x="3159747" y="1653929"/>
            <a:ext cx="5853261" cy="1092607"/>
          </a:xfrm>
          <a:prstGeom prst="rect">
            <a:avLst/>
          </a:prstGeom>
          <a:noFill/>
        </p:spPr>
        <p:txBody>
          <a:bodyPr wrap="square">
            <a:spAutoFit/>
          </a:bodyPr>
          <a:lstStyle/>
          <a:p>
            <a:pPr marR="248920" algn="ctr">
              <a:lnSpc>
                <a:spcPct val="115000"/>
              </a:lnSpc>
              <a:buNone/>
              <a:tabLst>
                <a:tab pos="114300" algn="l"/>
              </a:tabLst>
            </a:pPr>
            <a:r>
              <a:rPr lang="pt-BR" sz="2000" dirty="0">
                <a:effectLst/>
                <a:latin typeface="+mj-lt"/>
                <a:ea typeface="Times New Roman" panose="02020603050405020304" pitchFamily="18" charset="0"/>
                <a:cs typeface="Arial" panose="020B0604020202020204" pitchFamily="34" charset="0"/>
              </a:rPr>
              <a:t>Devi Orozco</a:t>
            </a:r>
            <a:r>
              <a:rPr lang="pt-BR" sz="2000" baseline="30000" dirty="0">
                <a:effectLst/>
                <a:latin typeface="+mj-lt"/>
                <a:ea typeface="Times New Roman" panose="02020603050405020304" pitchFamily="18" charset="0"/>
                <a:cs typeface="Arial" panose="020B0604020202020204" pitchFamily="34" charset="0"/>
              </a:rPr>
              <a:t>a*</a:t>
            </a:r>
            <a:r>
              <a:rPr lang="pt-BR" sz="2000" dirty="0">
                <a:effectLst/>
                <a:latin typeface="+mj-lt"/>
                <a:ea typeface="Times New Roman" panose="02020603050405020304" pitchFamily="18" charset="0"/>
                <a:cs typeface="Arial" panose="020B0604020202020204" pitchFamily="34" charset="0"/>
              </a:rPr>
              <a:t>, Thomas Cadenbach</a:t>
            </a:r>
            <a:r>
              <a:rPr lang="pt-BR" sz="2000" baseline="30000" dirty="0">
                <a:effectLst/>
                <a:latin typeface="+mj-lt"/>
                <a:ea typeface="Times New Roman" panose="02020603050405020304" pitchFamily="18" charset="0"/>
                <a:cs typeface="Arial" panose="020B0604020202020204" pitchFamily="34" charset="0"/>
              </a:rPr>
              <a:t>b</a:t>
            </a:r>
            <a:r>
              <a:rPr lang="pt-BR" sz="2000" dirty="0">
                <a:effectLst/>
                <a:latin typeface="+mj-lt"/>
                <a:ea typeface="Times New Roman" panose="02020603050405020304" pitchFamily="18" charset="0"/>
                <a:cs typeface="Arial" panose="020B0604020202020204" pitchFamily="34" charset="0"/>
              </a:rPr>
              <a:t>, Elad Levintal</a:t>
            </a:r>
            <a:r>
              <a:rPr lang="pt-BR" sz="2000" baseline="30000" dirty="0">
                <a:effectLst/>
                <a:latin typeface="+mj-lt"/>
                <a:ea typeface="Times New Roman" panose="02020603050405020304" pitchFamily="18" charset="0"/>
                <a:cs typeface="Arial" panose="020B0604020202020204" pitchFamily="34" charset="0"/>
              </a:rPr>
              <a:t>a</a:t>
            </a:r>
            <a:endParaRPr lang="en-US" sz="2000" dirty="0">
              <a:effectLst/>
              <a:latin typeface="+mj-lt"/>
              <a:ea typeface="Times New Roman" panose="02020603050405020304" pitchFamily="18" charset="0"/>
              <a:cs typeface="Arial" panose="020B0604020202020204" pitchFamily="34" charset="0"/>
            </a:endParaRPr>
          </a:p>
          <a:p>
            <a:pPr marR="248920" algn="ctr">
              <a:buNone/>
              <a:tabLst>
                <a:tab pos="114300" algn="l"/>
              </a:tabLst>
            </a:pPr>
            <a:r>
              <a:rPr lang="en-US" sz="1400" baseline="30000" dirty="0">
                <a:effectLst/>
                <a:latin typeface="+mj-lt"/>
                <a:ea typeface="Times New Roman" panose="02020603050405020304" pitchFamily="18" charset="0"/>
                <a:cs typeface="Arial" panose="020B0604020202020204" pitchFamily="34" charset="0"/>
              </a:rPr>
              <a:t>a </a:t>
            </a:r>
            <a:r>
              <a:rPr lang="en-US" sz="1400" dirty="0">
                <a:effectLst/>
                <a:latin typeface="+mj-lt"/>
                <a:ea typeface="Times New Roman" panose="02020603050405020304" pitchFamily="18" charset="0"/>
                <a:cs typeface="Arial" panose="020B0604020202020204" pitchFamily="34" charset="0"/>
              </a:rPr>
              <a:t>The Zuckerberg Institute for Water Research, The Jacob Blaustein Institutes for Desert Research, Ben-Gurion University of the Negev, Israel</a:t>
            </a:r>
          </a:p>
          <a:p>
            <a:pPr marR="248920" algn="ctr">
              <a:tabLst>
                <a:tab pos="114300" algn="l"/>
              </a:tabLst>
            </a:pPr>
            <a:r>
              <a:rPr lang="pt-BR" sz="1400" baseline="30000" dirty="0">
                <a:effectLst/>
                <a:latin typeface="+mj-lt"/>
                <a:ea typeface="Times New Roman" panose="02020603050405020304" pitchFamily="18" charset="0"/>
                <a:cs typeface="Arial" panose="020B0604020202020204" pitchFamily="34" charset="0"/>
              </a:rPr>
              <a:t>b </a:t>
            </a:r>
            <a:r>
              <a:rPr lang="pt-BR" sz="1400" dirty="0">
                <a:effectLst/>
                <a:latin typeface="+mj-lt"/>
                <a:ea typeface="Times New Roman" panose="02020603050405020304" pitchFamily="18" charset="0"/>
                <a:cs typeface="Arial" panose="020B0604020202020204" pitchFamily="34" charset="0"/>
              </a:rPr>
              <a:t>Universidad San Francisco de Quito, Ecuador</a:t>
            </a:r>
            <a:endParaRPr lang="en-US" sz="1400" dirty="0">
              <a:effectLst/>
              <a:latin typeface="+mj-lt"/>
              <a:ea typeface="Times New Roman" panose="02020603050405020304" pitchFamily="18" charset="0"/>
              <a:cs typeface="Arial" panose="020B0604020202020204" pitchFamily="34" charset="0"/>
            </a:endParaRPr>
          </a:p>
        </p:txBody>
      </p:sp>
      <p:graphicFrame>
        <p:nvGraphicFramePr>
          <p:cNvPr id="13" name="Diagram 12">
            <a:extLst>
              <a:ext uri="{FF2B5EF4-FFF2-40B4-BE49-F238E27FC236}">
                <a16:creationId xmlns:a16="http://schemas.microsoft.com/office/drawing/2014/main" id="{762731B1-60DB-7DEE-2415-44D987260C2D}"/>
              </a:ext>
            </a:extLst>
          </p:cNvPr>
          <p:cNvGraphicFramePr/>
          <p:nvPr>
            <p:extLst>
              <p:ext uri="{D42A27DB-BD31-4B8C-83A1-F6EECF244321}">
                <p14:modId xmlns:p14="http://schemas.microsoft.com/office/powerpoint/2010/main" val="2108264422"/>
              </p:ext>
            </p:extLst>
          </p:nvPr>
        </p:nvGraphicFramePr>
        <p:xfrm>
          <a:off x="-379565" y="2640184"/>
          <a:ext cx="5853261" cy="4172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Arrow: Striped Right 15">
            <a:extLst>
              <a:ext uri="{FF2B5EF4-FFF2-40B4-BE49-F238E27FC236}">
                <a16:creationId xmlns:a16="http://schemas.microsoft.com/office/drawing/2014/main" id="{A47266C0-EB74-E417-20F7-2AEC30B60411}"/>
              </a:ext>
            </a:extLst>
          </p:cNvPr>
          <p:cNvSpPr/>
          <p:nvPr/>
        </p:nvSpPr>
        <p:spPr>
          <a:xfrm>
            <a:off x="4578096" y="3968695"/>
            <a:ext cx="3035808" cy="1092607"/>
          </a:xfrm>
          <a:prstGeom prst="striped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dirty="0"/>
              <a:t>Solution</a:t>
            </a:r>
          </a:p>
          <a:p>
            <a:pPr algn="ctr"/>
            <a:r>
              <a:rPr lang="en-US" sz="2000" dirty="0"/>
              <a:t>Open-Source Sensors</a:t>
            </a:r>
          </a:p>
        </p:txBody>
      </p:sp>
      <p:pic>
        <p:nvPicPr>
          <p:cNvPr id="42" name="Picture 41" descr="Jars with wires and wires attached to them&#10;&#10;AI-generated content may be incorrect.">
            <a:extLst>
              <a:ext uri="{FF2B5EF4-FFF2-40B4-BE49-F238E27FC236}">
                <a16:creationId xmlns:a16="http://schemas.microsoft.com/office/drawing/2014/main" id="{C4A90F02-9884-437C-D436-B589960700AC}"/>
              </a:ext>
            </a:extLst>
          </p:cNvPr>
          <p:cNvPicPr>
            <a:picLocks noChangeAspect="1"/>
          </p:cNvPicPr>
          <p:nvPr/>
        </p:nvPicPr>
        <p:blipFill>
          <a:blip r:embed="rId8">
            <a:extLst>
              <a:ext uri="{28A0092B-C50C-407E-A947-70E740481C1C}">
                <a14:useLocalDpi xmlns:a14="http://schemas.microsoft.com/office/drawing/2010/main" val="0"/>
              </a:ext>
            </a:extLst>
          </a:blip>
          <a:srcRect l="7734" t="24477" r="9367" b="14667"/>
          <a:stretch/>
        </p:blipFill>
        <p:spPr>
          <a:xfrm>
            <a:off x="8032066" y="4721890"/>
            <a:ext cx="3521944" cy="19390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7" name="TextBox 46">
            <a:extLst>
              <a:ext uri="{FF2B5EF4-FFF2-40B4-BE49-F238E27FC236}">
                <a16:creationId xmlns:a16="http://schemas.microsoft.com/office/drawing/2014/main" id="{50B9D590-6281-59C7-A6A3-047C6455C52B}"/>
              </a:ext>
            </a:extLst>
          </p:cNvPr>
          <p:cNvSpPr txBox="1"/>
          <p:nvPr/>
        </p:nvSpPr>
        <p:spPr>
          <a:xfrm>
            <a:off x="1325416" y="4100771"/>
            <a:ext cx="2504310" cy="1015663"/>
          </a:xfrm>
          <a:prstGeom prst="rect">
            <a:avLst/>
          </a:prstGeom>
          <a:noFill/>
        </p:spPr>
        <p:txBody>
          <a:bodyPr wrap="square">
            <a:spAutoFit/>
          </a:bodyPr>
          <a:lstStyle/>
          <a:p>
            <a:pPr algn="ctr"/>
            <a:r>
              <a:rPr lang="en-US" sz="2000" dirty="0"/>
              <a:t>Hydrological Monitoring Systems: Current Challenges</a:t>
            </a:r>
          </a:p>
        </p:txBody>
      </p:sp>
      <p:pic>
        <p:nvPicPr>
          <p:cNvPr id="51" name="Graphic 50" descr="Coins outline">
            <a:extLst>
              <a:ext uri="{FF2B5EF4-FFF2-40B4-BE49-F238E27FC236}">
                <a16:creationId xmlns:a16="http://schemas.microsoft.com/office/drawing/2014/main" id="{B8554F6C-EC17-0F98-B241-6CB687A6E5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2209" y="5128806"/>
            <a:ext cx="740664" cy="740664"/>
          </a:xfrm>
          <a:prstGeom prst="rect">
            <a:avLst/>
          </a:prstGeom>
        </p:spPr>
      </p:pic>
      <p:pic>
        <p:nvPicPr>
          <p:cNvPr id="53" name="Graphic 52" descr="Research with solid fill">
            <a:extLst>
              <a:ext uri="{FF2B5EF4-FFF2-40B4-BE49-F238E27FC236}">
                <a16:creationId xmlns:a16="http://schemas.microsoft.com/office/drawing/2014/main" id="{2F19A9A8-C18D-3B01-8918-B2480757F12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1331488">
            <a:off x="2240687" y="2624472"/>
            <a:ext cx="673769" cy="673769"/>
          </a:xfrm>
          <a:prstGeom prst="rect">
            <a:avLst/>
          </a:prstGeom>
        </p:spPr>
      </p:pic>
      <p:pic>
        <p:nvPicPr>
          <p:cNvPr id="55" name="Graphic 54" descr="Stopwatch 75% with solid fill">
            <a:extLst>
              <a:ext uri="{FF2B5EF4-FFF2-40B4-BE49-F238E27FC236}">
                <a16:creationId xmlns:a16="http://schemas.microsoft.com/office/drawing/2014/main" id="{223EC491-F16B-8A57-B487-A92AFC3B226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685741" y="5128806"/>
            <a:ext cx="562629" cy="562629"/>
          </a:xfrm>
          <a:prstGeom prst="rect">
            <a:avLst/>
          </a:prstGeom>
        </p:spPr>
      </p:pic>
      <p:pic>
        <p:nvPicPr>
          <p:cNvPr id="57" name="Graphic 56" descr="Lights On with solid fill">
            <a:extLst>
              <a:ext uri="{FF2B5EF4-FFF2-40B4-BE49-F238E27FC236}">
                <a16:creationId xmlns:a16="http://schemas.microsoft.com/office/drawing/2014/main" id="{BF9145FC-6F38-ACDA-5DA6-64E1BD18E4B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638800" y="3039530"/>
            <a:ext cx="914400" cy="914400"/>
          </a:xfrm>
          <a:prstGeom prst="rect">
            <a:avLst/>
          </a:prstGeom>
          <a:effectLst/>
        </p:spPr>
      </p:pic>
      <p:pic>
        <p:nvPicPr>
          <p:cNvPr id="59" name="Picture 58" descr="A machine with a blue light&#10;&#10;AI-generated content may be incorrect.">
            <a:extLst>
              <a:ext uri="{FF2B5EF4-FFF2-40B4-BE49-F238E27FC236}">
                <a16:creationId xmlns:a16="http://schemas.microsoft.com/office/drawing/2014/main" id="{A7843069-F301-C0F6-B08B-39CD4CC82EA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32066" y="2652922"/>
            <a:ext cx="3521944" cy="19810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354FBD9C-2C90-FC64-9699-9DE49BE4C94E}"/>
              </a:ext>
            </a:extLst>
          </p:cNvPr>
          <p:cNvSpPr txBox="1"/>
          <p:nvPr/>
        </p:nvSpPr>
        <p:spPr>
          <a:xfrm>
            <a:off x="8142689" y="2761301"/>
            <a:ext cx="1192571" cy="400110"/>
          </a:xfrm>
          <a:prstGeom prst="rect">
            <a:avLst/>
          </a:prstGeom>
          <a:ln w="28575"/>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dirty="0"/>
              <a:t>System 1</a:t>
            </a:r>
          </a:p>
        </p:txBody>
      </p:sp>
      <p:sp>
        <p:nvSpPr>
          <p:cNvPr id="4" name="TextBox 3">
            <a:extLst>
              <a:ext uri="{FF2B5EF4-FFF2-40B4-BE49-F238E27FC236}">
                <a16:creationId xmlns:a16="http://schemas.microsoft.com/office/drawing/2014/main" id="{FE78B70A-98E6-1BF1-A2D5-7FC7AF4FAC18}"/>
              </a:ext>
            </a:extLst>
          </p:cNvPr>
          <p:cNvSpPr txBox="1"/>
          <p:nvPr/>
        </p:nvSpPr>
        <p:spPr>
          <a:xfrm>
            <a:off x="8108315" y="4861247"/>
            <a:ext cx="1192571" cy="400110"/>
          </a:xfrm>
          <a:prstGeom prst="rect">
            <a:avLst/>
          </a:prstGeom>
          <a:ln w="28575">
            <a:solidFill>
              <a:srgbClr val="FFC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000" dirty="0"/>
              <a:t>System 2</a:t>
            </a:r>
          </a:p>
        </p:txBody>
      </p:sp>
      <p:pic>
        <p:nvPicPr>
          <p:cNvPr id="5" name="Picture 4" descr="A hand holding several small circuit boards&#10;&#10;Description automatically generated">
            <a:extLst>
              <a:ext uri="{FF2B5EF4-FFF2-40B4-BE49-F238E27FC236}">
                <a16:creationId xmlns:a16="http://schemas.microsoft.com/office/drawing/2014/main" id="{EFDA9B54-6C5F-6AC3-0F56-6CC72A73A19A}"/>
              </a:ext>
            </a:extLst>
          </p:cNvPr>
          <p:cNvPicPr>
            <a:picLocks noChangeAspect="1"/>
          </p:cNvPicPr>
          <p:nvPr/>
        </p:nvPicPr>
        <p:blipFill rotWithShape="1">
          <a:blip r:embed="rId18">
            <a:extLst>
              <a:ext uri="{28A0092B-C50C-407E-A947-70E740481C1C}">
                <a14:useLocalDpi xmlns:a14="http://schemas.microsoft.com/office/drawing/2010/main" val="0"/>
              </a:ext>
            </a:extLst>
          </a:blip>
          <a:srcRect l="19007" t="27731" r="15097" b="17208"/>
          <a:stretch/>
        </p:blipFill>
        <p:spPr>
          <a:xfrm>
            <a:off x="5250631" y="5204707"/>
            <a:ext cx="1690738" cy="1123161"/>
          </a:xfrm>
          <a:prstGeom prst="rect">
            <a:avLst/>
          </a:prstGeom>
          <a:ln w="12700">
            <a:solidFill>
              <a:srgbClr val="FFC000"/>
            </a:solidFill>
          </a:ln>
          <a:effectLst>
            <a:glow rad="139700">
              <a:schemeClr val="accent2">
                <a:satMod val="175000"/>
                <a:alpha val="40000"/>
              </a:schemeClr>
            </a:glow>
          </a:effectLst>
        </p:spPr>
      </p:pic>
      <p:grpSp>
        <p:nvGrpSpPr>
          <p:cNvPr id="10" name="Group 9">
            <a:extLst>
              <a:ext uri="{FF2B5EF4-FFF2-40B4-BE49-F238E27FC236}">
                <a16:creationId xmlns:a16="http://schemas.microsoft.com/office/drawing/2014/main" id="{EA32C324-F8BC-D838-DF1A-C92C0E39C1CD}"/>
              </a:ext>
            </a:extLst>
          </p:cNvPr>
          <p:cNvGrpSpPr/>
          <p:nvPr/>
        </p:nvGrpSpPr>
        <p:grpSpPr>
          <a:xfrm>
            <a:off x="0" y="-57913"/>
            <a:ext cx="12192000" cy="1885643"/>
            <a:chOff x="0" y="-57913"/>
            <a:chExt cx="12192000" cy="1885643"/>
          </a:xfrm>
        </p:grpSpPr>
        <p:grpSp>
          <p:nvGrpSpPr>
            <p:cNvPr id="2" name="Group 1">
              <a:extLst>
                <a:ext uri="{FF2B5EF4-FFF2-40B4-BE49-F238E27FC236}">
                  <a16:creationId xmlns:a16="http://schemas.microsoft.com/office/drawing/2014/main" id="{7D41BD39-D4EE-3D32-8978-FB839D763621}"/>
                </a:ext>
              </a:extLst>
            </p:cNvPr>
            <p:cNvGrpSpPr/>
            <p:nvPr/>
          </p:nvGrpSpPr>
          <p:grpSpPr>
            <a:xfrm>
              <a:off x="0" y="-57913"/>
              <a:ext cx="12192000" cy="1775024"/>
              <a:chOff x="0" y="-57913"/>
              <a:chExt cx="12192000" cy="1775024"/>
            </a:xfrm>
          </p:grpSpPr>
          <p:pic>
            <p:nvPicPr>
              <p:cNvPr id="8" name="Picture 7" descr="A blue and black logo&#10;&#10;AI-generated content may be incorrect.">
                <a:extLst>
                  <a:ext uri="{FF2B5EF4-FFF2-40B4-BE49-F238E27FC236}">
                    <a16:creationId xmlns:a16="http://schemas.microsoft.com/office/drawing/2014/main" id="{C60C235A-112B-4D4E-B400-97106428F28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57913"/>
                <a:ext cx="2436411" cy="1097280"/>
              </a:xfrm>
              <a:prstGeom prst="rect">
                <a:avLst/>
              </a:prstGeom>
            </p:spPr>
          </p:pic>
          <p:sp>
            <p:nvSpPr>
              <p:cNvPr id="18" name="TextBox 17">
                <a:extLst>
                  <a:ext uri="{FF2B5EF4-FFF2-40B4-BE49-F238E27FC236}">
                    <a16:creationId xmlns:a16="http://schemas.microsoft.com/office/drawing/2014/main" id="{26BE2E14-2715-37AA-AFCB-A94DCBA64536}"/>
                  </a:ext>
                </a:extLst>
              </p:cNvPr>
              <p:cNvSpPr txBox="1"/>
              <p:nvPr/>
            </p:nvSpPr>
            <p:spPr>
              <a:xfrm>
                <a:off x="2393338" y="830392"/>
                <a:ext cx="6849596" cy="830997"/>
              </a:xfrm>
              <a:prstGeom prst="rect">
                <a:avLst/>
              </a:prstGeom>
              <a:noFill/>
            </p:spPr>
            <p:txBody>
              <a:bodyPr wrap="square" anchor="ctr">
                <a:spAutoFit/>
              </a:bodyPr>
              <a:lstStyle/>
              <a:p>
                <a:pPr algn="ctr"/>
                <a:r>
                  <a:rPr lang="en-US" sz="2400" b="1" dirty="0"/>
                  <a:t>New open-source, self-assembly tools to study microbial activity and water treatment applications</a:t>
                </a:r>
              </a:p>
            </p:txBody>
          </p:sp>
          <p:pic>
            <p:nvPicPr>
              <p:cNvPr id="24" name="Picture 23" descr="A qr code on a white background&#10;&#10;AI-generated content may be incorrect.">
                <a:extLst>
                  <a:ext uri="{FF2B5EF4-FFF2-40B4-BE49-F238E27FC236}">
                    <a16:creationId xmlns:a16="http://schemas.microsoft.com/office/drawing/2014/main" id="{A0513209-BDD8-18EA-6536-7466952F8B4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735719" y="383778"/>
                <a:ext cx="1333333" cy="1333333"/>
              </a:xfrm>
              <a:prstGeom prst="rect">
                <a:avLst/>
              </a:prstGeom>
            </p:spPr>
          </p:pic>
          <p:sp>
            <p:nvSpPr>
              <p:cNvPr id="26" name="TextBox 25">
                <a:extLst>
                  <a:ext uri="{FF2B5EF4-FFF2-40B4-BE49-F238E27FC236}">
                    <a16:creationId xmlns:a16="http://schemas.microsoft.com/office/drawing/2014/main" id="{5E204C33-51FA-C266-C164-962CD123F4C1}"/>
                  </a:ext>
                </a:extLst>
              </p:cNvPr>
              <p:cNvSpPr txBox="1"/>
              <p:nvPr/>
            </p:nvSpPr>
            <p:spPr>
              <a:xfrm>
                <a:off x="10612772" y="54777"/>
                <a:ext cx="1579228" cy="369332"/>
              </a:xfrm>
              <a:prstGeom prst="rect">
                <a:avLst/>
              </a:prstGeom>
              <a:noFill/>
            </p:spPr>
            <p:txBody>
              <a:bodyPr wrap="square">
                <a:spAutoFit/>
              </a:bodyPr>
              <a:lstStyle/>
              <a:p>
                <a:pPr algn="ctr"/>
                <a:r>
                  <a:rPr lang="en-US" dirty="0"/>
                  <a:t>EGU25-5229</a:t>
                </a:r>
              </a:p>
            </p:txBody>
          </p:sp>
          <p:pic>
            <p:nvPicPr>
              <p:cNvPr id="62" name="Picture 61">
                <a:extLst>
                  <a:ext uri="{FF2B5EF4-FFF2-40B4-BE49-F238E27FC236}">
                    <a16:creationId xmlns:a16="http://schemas.microsoft.com/office/drawing/2014/main" id="{F28B7863-50EE-08EA-0EAC-39C6EAB0472A}"/>
                  </a:ext>
                </a:extLst>
              </p:cNvPr>
              <p:cNvPicPr>
                <a:picLocks noChangeAspect="1"/>
              </p:cNvPicPr>
              <p:nvPr/>
            </p:nvPicPr>
            <p:blipFill>
              <a:blip r:embed="rId21"/>
              <a:stretch>
                <a:fillRect/>
              </a:stretch>
            </p:blipFill>
            <p:spPr>
              <a:xfrm>
                <a:off x="2584265" y="202201"/>
                <a:ext cx="2114724" cy="577051"/>
              </a:xfrm>
              <a:prstGeom prst="rect">
                <a:avLst/>
              </a:prstGeom>
            </p:spPr>
          </p:pic>
          <p:pic>
            <p:nvPicPr>
              <p:cNvPr id="63" name="Picture 62">
                <a:extLst>
                  <a:ext uri="{FF2B5EF4-FFF2-40B4-BE49-F238E27FC236}">
                    <a16:creationId xmlns:a16="http://schemas.microsoft.com/office/drawing/2014/main" id="{93DF2695-F0A8-0146-B6BB-1A63430B9F10}"/>
                  </a:ext>
                </a:extLst>
              </p:cNvPr>
              <p:cNvPicPr>
                <a:picLocks noChangeAspect="1"/>
              </p:cNvPicPr>
              <p:nvPr/>
            </p:nvPicPr>
            <p:blipFill>
              <a:blip r:embed="rId22"/>
              <a:stretch>
                <a:fillRect/>
              </a:stretch>
            </p:blipFill>
            <p:spPr>
              <a:xfrm>
                <a:off x="6452941" y="299694"/>
                <a:ext cx="2016803" cy="510133"/>
              </a:xfrm>
              <a:prstGeom prst="rect">
                <a:avLst/>
              </a:prstGeom>
            </p:spPr>
          </p:pic>
          <p:pic>
            <p:nvPicPr>
              <p:cNvPr id="64" name="Picture 63">
                <a:extLst>
                  <a:ext uri="{FF2B5EF4-FFF2-40B4-BE49-F238E27FC236}">
                    <a16:creationId xmlns:a16="http://schemas.microsoft.com/office/drawing/2014/main" id="{777513E8-0E99-3A2B-359E-44D682B882EF}"/>
                  </a:ext>
                </a:extLst>
              </p:cNvPr>
              <p:cNvPicPr>
                <a:picLocks noChangeAspect="1"/>
              </p:cNvPicPr>
              <p:nvPr/>
            </p:nvPicPr>
            <p:blipFill>
              <a:blip r:embed="rId23"/>
              <a:stretch>
                <a:fillRect/>
              </a:stretch>
            </p:blipFill>
            <p:spPr>
              <a:xfrm>
                <a:off x="4717750" y="59476"/>
                <a:ext cx="1767601" cy="770916"/>
              </a:xfrm>
              <a:prstGeom prst="rect">
                <a:avLst/>
              </a:prstGeom>
            </p:spPr>
          </p:pic>
          <p:pic>
            <p:nvPicPr>
              <p:cNvPr id="65" name="Picture 64">
                <a:extLst>
                  <a:ext uri="{FF2B5EF4-FFF2-40B4-BE49-F238E27FC236}">
                    <a16:creationId xmlns:a16="http://schemas.microsoft.com/office/drawing/2014/main" id="{049AC574-9E8B-0CB1-9A22-DACC5099C725}"/>
                  </a:ext>
                </a:extLst>
              </p:cNvPr>
              <p:cNvPicPr>
                <a:picLocks noChangeAspect="1"/>
              </p:cNvPicPr>
              <p:nvPr/>
            </p:nvPicPr>
            <p:blipFill>
              <a:blip r:embed="rId24"/>
              <a:stretch>
                <a:fillRect/>
              </a:stretch>
            </p:blipFill>
            <p:spPr>
              <a:xfrm>
                <a:off x="8395975" y="-29528"/>
                <a:ext cx="856013" cy="858265"/>
              </a:xfrm>
              <a:prstGeom prst="rect">
                <a:avLst/>
              </a:prstGeom>
            </p:spPr>
          </p:pic>
        </p:grpSp>
        <p:grpSp>
          <p:nvGrpSpPr>
            <p:cNvPr id="9" name="Group 8">
              <a:extLst>
                <a:ext uri="{FF2B5EF4-FFF2-40B4-BE49-F238E27FC236}">
                  <a16:creationId xmlns:a16="http://schemas.microsoft.com/office/drawing/2014/main" id="{C3527E91-A09A-5C5A-E45A-A9934E6AA709}"/>
                </a:ext>
              </a:extLst>
            </p:cNvPr>
            <p:cNvGrpSpPr/>
            <p:nvPr/>
          </p:nvGrpSpPr>
          <p:grpSpPr>
            <a:xfrm>
              <a:off x="9030014" y="45782"/>
              <a:ext cx="1792886" cy="1781948"/>
              <a:chOff x="9030014" y="45782"/>
              <a:chExt cx="1792886" cy="1781948"/>
            </a:xfrm>
          </p:grpSpPr>
          <p:pic>
            <p:nvPicPr>
              <p:cNvPr id="6" name="Picture 5" descr="A qr code with orange squares&#10;&#10;Description automatically generated">
                <a:extLst>
                  <a:ext uri="{FF2B5EF4-FFF2-40B4-BE49-F238E27FC236}">
                    <a16:creationId xmlns:a16="http://schemas.microsoft.com/office/drawing/2014/main" id="{E556FF5B-EA3B-8CD8-1987-8C5667C59561}"/>
                  </a:ext>
                </a:extLst>
              </p:cNvPr>
              <p:cNvPicPr>
                <a:picLocks noChangeAspect="1"/>
              </p:cNvPicPr>
              <p:nvPr/>
            </p:nvPicPr>
            <p:blipFill>
              <a:blip r:embed="rId25"/>
              <a:stretch>
                <a:fillRect/>
              </a:stretch>
            </p:blipFill>
            <p:spPr>
              <a:xfrm>
                <a:off x="9135956" y="246728"/>
                <a:ext cx="1581002" cy="1581002"/>
              </a:xfrm>
              <a:prstGeom prst="rect">
                <a:avLst/>
              </a:prstGeom>
            </p:spPr>
          </p:pic>
          <p:sp>
            <p:nvSpPr>
              <p:cNvPr id="7" name="TextBox 6">
                <a:extLst>
                  <a:ext uri="{FF2B5EF4-FFF2-40B4-BE49-F238E27FC236}">
                    <a16:creationId xmlns:a16="http://schemas.microsoft.com/office/drawing/2014/main" id="{36BBE824-A8F8-73FC-3FC3-77D2EFA8B98D}"/>
                  </a:ext>
                </a:extLst>
              </p:cNvPr>
              <p:cNvSpPr txBox="1"/>
              <p:nvPr/>
            </p:nvSpPr>
            <p:spPr>
              <a:xfrm>
                <a:off x="9030014" y="45782"/>
                <a:ext cx="1792886" cy="369332"/>
              </a:xfrm>
              <a:prstGeom prst="rect">
                <a:avLst/>
              </a:prstGeom>
              <a:noFill/>
            </p:spPr>
            <p:txBody>
              <a:bodyPr wrap="square">
                <a:spAutoFit/>
              </a:bodyPr>
              <a:lstStyle/>
              <a:p>
                <a:pPr algn="ctr"/>
                <a:r>
                  <a:rPr lang="en-US" dirty="0">
                    <a:solidFill>
                      <a:schemeClr val="accent2"/>
                    </a:solidFill>
                    <a:latin typeface="Google Sans"/>
                  </a:rPr>
                  <a:t>C</a:t>
                </a:r>
                <a:r>
                  <a:rPr lang="en-US" b="0" i="0" dirty="0">
                    <a:solidFill>
                      <a:schemeClr val="accent2"/>
                    </a:solidFill>
                    <a:effectLst/>
                    <a:latin typeface="Google Sans"/>
                  </a:rPr>
                  <a:t>onnect with us!</a:t>
                </a:r>
                <a:endParaRPr lang="en-US" dirty="0">
                  <a:solidFill>
                    <a:schemeClr val="accent2"/>
                  </a:solidFill>
                </a:endParaRPr>
              </a:p>
            </p:txBody>
          </p:sp>
        </p:grpSp>
      </p:grpSp>
    </p:spTree>
    <p:extLst>
      <p:ext uri="{BB962C8B-B14F-4D97-AF65-F5344CB8AC3E}">
        <p14:creationId xmlns:p14="http://schemas.microsoft.com/office/powerpoint/2010/main" val="2229421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1B41E-136B-8960-8B84-872EB3E292E5}"/>
            </a:ext>
          </a:extLst>
        </p:cNvPr>
        <p:cNvGrpSpPr/>
        <p:nvPr/>
      </p:nvGrpSpPr>
      <p:grpSpPr>
        <a:xfrm>
          <a:off x="0" y="0"/>
          <a:ext cx="0" cy="0"/>
          <a:chOff x="0" y="0"/>
          <a:chExt cx="0" cy="0"/>
        </a:xfrm>
      </p:grpSpPr>
      <p:pic>
        <p:nvPicPr>
          <p:cNvPr id="45" name="Picture 44">
            <a:extLst>
              <a:ext uri="{FF2B5EF4-FFF2-40B4-BE49-F238E27FC236}">
                <a16:creationId xmlns:a16="http://schemas.microsoft.com/office/drawing/2014/main" id="{A147D617-89F4-653F-5934-1C2BA063C776}"/>
              </a:ext>
            </a:extLst>
          </p:cNvPr>
          <p:cNvPicPr>
            <a:picLocks noChangeAspect="1"/>
          </p:cNvPicPr>
          <p:nvPr/>
        </p:nvPicPr>
        <p:blipFill>
          <a:blip r:embed="rId3"/>
          <a:srcRect b="10367"/>
          <a:stretch/>
        </p:blipFill>
        <p:spPr>
          <a:xfrm>
            <a:off x="7586827" y="1040621"/>
            <a:ext cx="3260818" cy="5025726"/>
          </a:xfrm>
          <a:prstGeom prst="rect">
            <a:avLst/>
          </a:prstGeom>
          <a:ln>
            <a:noFill/>
          </a:ln>
          <a:effectLst>
            <a:softEdge rad="112500"/>
          </a:effectLst>
        </p:spPr>
      </p:pic>
      <p:sp>
        <p:nvSpPr>
          <p:cNvPr id="2" name="Title 1">
            <a:extLst>
              <a:ext uri="{FF2B5EF4-FFF2-40B4-BE49-F238E27FC236}">
                <a16:creationId xmlns:a16="http://schemas.microsoft.com/office/drawing/2014/main" id="{CEA7F341-ED4F-2D80-203E-0A76CD439BAC}"/>
              </a:ext>
            </a:extLst>
          </p:cNvPr>
          <p:cNvSpPr>
            <a:spLocks noGrp="1"/>
          </p:cNvSpPr>
          <p:nvPr>
            <p:ph type="title"/>
          </p:nvPr>
        </p:nvSpPr>
        <p:spPr>
          <a:xfrm>
            <a:off x="1066800" y="563786"/>
            <a:ext cx="8886884" cy="953669"/>
          </a:xfrm>
        </p:spPr>
        <p:txBody>
          <a:bodyPr/>
          <a:lstStyle/>
          <a:p>
            <a:r>
              <a:rPr lang="en-US" dirty="0"/>
              <a:t>Photoreactor Modules </a:t>
            </a:r>
          </a:p>
        </p:txBody>
      </p:sp>
      <p:sp>
        <p:nvSpPr>
          <p:cNvPr id="3" name="Content Placeholder 2">
            <a:extLst>
              <a:ext uri="{FF2B5EF4-FFF2-40B4-BE49-F238E27FC236}">
                <a16:creationId xmlns:a16="http://schemas.microsoft.com/office/drawing/2014/main" id="{70668E64-2513-B2CC-20D9-8F4798C4AAE5}"/>
              </a:ext>
            </a:extLst>
          </p:cNvPr>
          <p:cNvSpPr>
            <a:spLocks noGrp="1"/>
          </p:cNvSpPr>
          <p:nvPr>
            <p:ph idx="1"/>
          </p:nvPr>
        </p:nvSpPr>
        <p:spPr>
          <a:xfrm>
            <a:off x="1066799" y="1609231"/>
            <a:ext cx="5393760" cy="977656"/>
          </a:xfrm>
        </p:spPr>
        <p:txBody>
          <a:bodyPr>
            <a:normAutofit/>
          </a:bodyPr>
          <a:lstStyle/>
          <a:p>
            <a:pPr marL="0" indent="0">
              <a:buNone/>
            </a:pPr>
            <a:r>
              <a:rPr lang="en-US" sz="1600" b="1" dirty="0">
                <a:solidFill>
                  <a:schemeClr val="accent6">
                    <a:lumMod val="50000"/>
                  </a:schemeClr>
                </a:solidFill>
              </a:rPr>
              <a:t>1. Control System: Raspberry Pi OS (Legacy, 32-BIT) and Reef-Pi Software Installation (V 6.0, </a:t>
            </a:r>
            <a:r>
              <a:rPr lang="en-US" sz="1600" b="1" dirty="0" err="1">
                <a:solidFill>
                  <a:schemeClr val="accent6">
                    <a:lumMod val="50000"/>
                  </a:schemeClr>
                </a:solidFill>
              </a:rPr>
              <a:t>Ranjib</a:t>
            </a:r>
            <a:r>
              <a:rPr lang="en-US" sz="1600" b="1" dirty="0">
                <a:solidFill>
                  <a:schemeClr val="accent6">
                    <a:lumMod val="50000"/>
                  </a:schemeClr>
                </a:solidFill>
              </a:rPr>
              <a:t> Dey). </a:t>
            </a:r>
          </a:p>
        </p:txBody>
      </p:sp>
      <p:sp>
        <p:nvSpPr>
          <p:cNvPr id="6" name="TextBox 5">
            <a:extLst>
              <a:ext uri="{FF2B5EF4-FFF2-40B4-BE49-F238E27FC236}">
                <a16:creationId xmlns:a16="http://schemas.microsoft.com/office/drawing/2014/main" id="{39B708B4-5F7D-EC22-113A-90038359DF2B}"/>
              </a:ext>
            </a:extLst>
          </p:cNvPr>
          <p:cNvSpPr txBox="1"/>
          <p:nvPr/>
        </p:nvSpPr>
        <p:spPr>
          <a:xfrm>
            <a:off x="1066799" y="5579586"/>
            <a:ext cx="5393759" cy="276999"/>
          </a:xfrm>
          <a:prstGeom prst="rect">
            <a:avLst/>
          </a:prstGeom>
          <a:noFill/>
        </p:spPr>
        <p:txBody>
          <a:bodyPr wrap="square">
            <a:spAutoFit/>
          </a:bodyPr>
          <a:lstStyle/>
          <a:p>
            <a:pPr algn="ctr"/>
            <a:r>
              <a:rPr lang="en-US" sz="1200" i="1" dirty="0">
                <a:solidFill>
                  <a:schemeClr val="tx1">
                    <a:lumMod val="65000"/>
                    <a:lumOff val="35000"/>
                  </a:schemeClr>
                </a:solidFill>
              </a:rPr>
              <a:t>Circuit Diagram of the Control System.</a:t>
            </a:r>
          </a:p>
        </p:txBody>
      </p:sp>
      <p:grpSp>
        <p:nvGrpSpPr>
          <p:cNvPr id="13" name="Group 12">
            <a:extLst>
              <a:ext uri="{FF2B5EF4-FFF2-40B4-BE49-F238E27FC236}">
                <a16:creationId xmlns:a16="http://schemas.microsoft.com/office/drawing/2014/main" id="{DB2547A5-5338-A629-2D3A-EE80FBA72241}"/>
              </a:ext>
            </a:extLst>
          </p:cNvPr>
          <p:cNvGrpSpPr/>
          <p:nvPr/>
        </p:nvGrpSpPr>
        <p:grpSpPr>
          <a:xfrm>
            <a:off x="1" y="-16810"/>
            <a:ext cx="12311801" cy="1303073"/>
            <a:chOff x="1" y="-16810"/>
            <a:chExt cx="12311801" cy="1303073"/>
          </a:xfrm>
        </p:grpSpPr>
        <p:grpSp>
          <p:nvGrpSpPr>
            <p:cNvPr id="14" name="Group 13">
              <a:extLst>
                <a:ext uri="{FF2B5EF4-FFF2-40B4-BE49-F238E27FC236}">
                  <a16:creationId xmlns:a16="http://schemas.microsoft.com/office/drawing/2014/main" id="{C377729B-4A27-B570-ABD1-5C996F24DD84}"/>
                </a:ext>
              </a:extLst>
            </p:cNvPr>
            <p:cNvGrpSpPr/>
            <p:nvPr/>
          </p:nvGrpSpPr>
          <p:grpSpPr>
            <a:xfrm>
              <a:off x="10727561" y="-16810"/>
              <a:ext cx="1584241" cy="1303073"/>
              <a:chOff x="10727561" y="-16810"/>
              <a:chExt cx="1584241" cy="1303073"/>
            </a:xfrm>
          </p:grpSpPr>
          <p:pic>
            <p:nvPicPr>
              <p:cNvPr id="16" name="Picture 15" descr="A qr code on a white background&#10;&#10;AI-generated content may be incorrect.">
                <a:extLst>
                  <a:ext uri="{FF2B5EF4-FFF2-40B4-BE49-F238E27FC236}">
                    <a16:creationId xmlns:a16="http://schemas.microsoft.com/office/drawing/2014/main" id="{0D60D4DC-15DA-874F-1436-7CBC2FF1879B}"/>
                  </a:ext>
                </a:extLst>
              </p:cNvPr>
              <p:cNvPicPr/>
              <p:nvPr/>
            </p:nvPicPr>
            <p:blipFill>
              <a:blip r:embed="rId4">
                <a:extLst>
                  <a:ext uri="{28A0092B-C50C-407E-A947-70E740481C1C}">
                    <a14:useLocalDpi xmlns:a14="http://schemas.microsoft.com/office/drawing/2010/main" val="0"/>
                  </a:ext>
                </a:extLst>
              </a:blip>
              <a:stretch>
                <a:fillRect/>
              </a:stretch>
            </p:blipFill>
            <p:spPr>
              <a:xfrm>
                <a:off x="10985919" y="218739"/>
                <a:ext cx="1067524" cy="1067524"/>
              </a:xfrm>
              <a:prstGeom prst="rect">
                <a:avLst/>
              </a:prstGeom>
            </p:spPr>
          </p:pic>
          <p:sp>
            <p:nvSpPr>
              <p:cNvPr id="17" name="TextBox 16">
                <a:extLst>
                  <a:ext uri="{FF2B5EF4-FFF2-40B4-BE49-F238E27FC236}">
                    <a16:creationId xmlns:a16="http://schemas.microsoft.com/office/drawing/2014/main" id="{8E369735-4ED3-2620-563A-DD0D263DE30D}"/>
                  </a:ext>
                </a:extLst>
              </p:cNvPr>
              <p:cNvSpPr txBox="1"/>
              <p:nvPr/>
            </p:nvSpPr>
            <p:spPr>
              <a:xfrm>
                <a:off x="10727561" y="-16810"/>
                <a:ext cx="1584241" cy="338554"/>
              </a:xfrm>
              <a:prstGeom prst="rect">
                <a:avLst/>
              </a:prstGeom>
              <a:noFill/>
            </p:spPr>
            <p:txBody>
              <a:bodyPr wrap="square">
                <a:spAutoFit/>
              </a:bodyPr>
              <a:lstStyle/>
              <a:p>
                <a:pPr algn="ctr"/>
                <a:r>
                  <a:rPr lang="en-US" sz="1600" dirty="0">
                    <a:latin typeface="Aptos" panose="020B0004020202020204" pitchFamily="34" charset="0"/>
                  </a:rPr>
                  <a:t>EGU25-5229</a:t>
                </a:r>
              </a:p>
            </p:txBody>
          </p:sp>
        </p:grpSp>
        <p:pic>
          <p:nvPicPr>
            <p:cNvPr id="15" name="Picture 14" descr="A blue and black logo&#10;&#10;AI-generated content may be incorrect.">
              <a:extLst>
                <a:ext uri="{FF2B5EF4-FFF2-40B4-BE49-F238E27FC236}">
                  <a16:creationId xmlns:a16="http://schemas.microsoft.com/office/drawing/2014/main" id="{E17B5309-FFDC-9395-D5EF-4D6094050109}"/>
                </a:ext>
              </a:extLst>
            </p:cNvPr>
            <p:cNvPicPr/>
            <p:nvPr/>
          </p:nvPicPr>
          <p:blipFill>
            <a:blip r:embed="rId5">
              <a:extLst>
                <a:ext uri="{28A0092B-C50C-407E-A947-70E740481C1C}">
                  <a14:useLocalDpi xmlns:a14="http://schemas.microsoft.com/office/drawing/2010/main" val="0"/>
                </a:ext>
              </a:extLst>
            </a:blip>
            <a:stretch>
              <a:fillRect/>
            </a:stretch>
          </p:blipFill>
          <p:spPr>
            <a:xfrm>
              <a:off x="1" y="62713"/>
              <a:ext cx="1965298" cy="885106"/>
            </a:xfrm>
            <a:prstGeom prst="rect">
              <a:avLst/>
            </a:prstGeom>
          </p:spPr>
        </p:pic>
      </p:grpSp>
      <p:sp>
        <p:nvSpPr>
          <p:cNvPr id="19" name="Callout: Line with Border and Accent Bar 18">
            <a:extLst>
              <a:ext uri="{FF2B5EF4-FFF2-40B4-BE49-F238E27FC236}">
                <a16:creationId xmlns:a16="http://schemas.microsoft.com/office/drawing/2014/main" id="{567A4F4E-1D16-D679-07F4-182B42FF2770}"/>
              </a:ext>
            </a:extLst>
          </p:cNvPr>
          <p:cNvSpPr/>
          <p:nvPr/>
        </p:nvSpPr>
        <p:spPr>
          <a:xfrm flipH="1">
            <a:off x="917484" y="1569267"/>
            <a:ext cx="5751170" cy="4497079"/>
          </a:xfrm>
          <a:prstGeom prst="accentBorderCallout1">
            <a:avLst>
              <a:gd name="adj1" fmla="val 18750"/>
              <a:gd name="adj2" fmla="val -8333"/>
              <a:gd name="adj3" fmla="val 60939"/>
              <a:gd name="adj4" fmla="val -42287"/>
            </a:avLst>
          </a:prstGeom>
          <a:noFill/>
          <a:ln w="28575">
            <a:solidFill>
              <a:srgbClr val="FF9933"/>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FAD36854-35C6-3FA3-1406-A8C9182E241B}"/>
              </a:ext>
            </a:extLst>
          </p:cNvPr>
          <p:cNvSpPr/>
          <p:nvPr/>
        </p:nvSpPr>
        <p:spPr>
          <a:xfrm>
            <a:off x="8133906" y="4363712"/>
            <a:ext cx="2126513" cy="1345972"/>
          </a:xfrm>
          <a:prstGeom prst="roundRect">
            <a:avLst/>
          </a:prstGeom>
          <a:no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C3DA0D75-EEF6-E73C-1E84-5893C813CCA3}"/>
              </a:ext>
            </a:extLst>
          </p:cNvPr>
          <p:cNvGrpSpPr/>
          <p:nvPr/>
        </p:nvGrpSpPr>
        <p:grpSpPr>
          <a:xfrm>
            <a:off x="1254642" y="2413591"/>
            <a:ext cx="5205917" cy="3062369"/>
            <a:chOff x="1444834" y="2598737"/>
            <a:chExt cx="5015725" cy="2877223"/>
          </a:xfrm>
        </p:grpSpPr>
        <p:pic>
          <p:nvPicPr>
            <p:cNvPr id="5" name="Imagen 3">
              <a:extLst>
                <a:ext uri="{FF2B5EF4-FFF2-40B4-BE49-F238E27FC236}">
                  <a16:creationId xmlns:a16="http://schemas.microsoft.com/office/drawing/2014/main" id="{2FFE248F-51A3-767A-EA3D-61CC0F0062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4834" y="2856253"/>
              <a:ext cx="4468646" cy="2619707"/>
            </a:xfrm>
            <a:prstGeom prst="rect">
              <a:avLst/>
            </a:prstGeom>
            <a:ln>
              <a:noFill/>
            </a:ln>
          </p:spPr>
        </p:pic>
        <p:sp>
          <p:nvSpPr>
            <p:cNvPr id="47" name="TextBox 46">
              <a:extLst>
                <a:ext uri="{FF2B5EF4-FFF2-40B4-BE49-F238E27FC236}">
                  <a16:creationId xmlns:a16="http://schemas.microsoft.com/office/drawing/2014/main" id="{99C409C9-C9C5-C783-C0E5-8F15B76AB028}"/>
                </a:ext>
              </a:extLst>
            </p:cNvPr>
            <p:cNvSpPr txBox="1"/>
            <p:nvPr/>
          </p:nvSpPr>
          <p:spPr>
            <a:xfrm>
              <a:off x="1447070" y="2598737"/>
              <a:ext cx="1774595" cy="323165"/>
            </a:xfrm>
            <a:prstGeom prst="rect">
              <a:avLst/>
            </a:prstGeom>
            <a:noFill/>
            <a:ln>
              <a:noFill/>
            </a:ln>
            <a:effectLst/>
          </p:spPr>
          <p:txBody>
            <a:bodyPr wrap="square">
              <a:spAutoFit/>
            </a:bodyPr>
            <a:lstStyle/>
            <a:p>
              <a:r>
                <a:rPr lang="en-US" sz="1500" b="1" dirty="0">
                  <a:ln>
                    <a:solidFill>
                      <a:schemeClr val="tx2"/>
                    </a:solidFill>
                  </a:ln>
                  <a:solidFill>
                    <a:schemeClr val="bg1"/>
                  </a:solidFill>
                  <a:effectLst>
                    <a:glow rad="101600">
                      <a:schemeClr val="bg1">
                        <a:alpha val="60000"/>
                      </a:schemeClr>
                    </a:glow>
                  </a:effectLst>
                </a:rPr>
                <a:t>Raspberry Pi 3B</a:t>
              </a:r>
            </a:p>
          </p:txBody>
        </p:sp>
        <p:sp>
          <p:nvSpPr>
            <p:cNvPr id="48" name="TextBox 47">
              <a:extLst>
                <a:ext uri="{FF2B5EF4-FFF2-40B4-BE49-F238E27FC236}">
                  <a16:creationId xmlns:a16="http://schemas.microsoft.com/office/drawing/2014/main" id="{96F63626-8FA0-8C6A-E2D8-16CE5F5C5CD9}"/>
                </a:ext>
              </a:extLst>
            </p:cNvPr>
            <p:cNvSpPr txBox="1"/>
            <p:nvPr/>
          </p:nvSpPr>
          <p:spPr>
            <a:xfrm>
              <a:off x="3535209" y="3391901"/>
              <a:ext cx="877303" cy="323165"/>
            </a:xfrm>
            <a:prstGeom prst="rect">
              <a:avLst/>
            </a:prstGeom>
            <a:noFill/>
            <a:ln>
              <a:noFill/>
            </a:ln>
            <a:effectLst/>
          </p:spPr>
          <p:txBody>
            <a:bodyPr wrap="square">
              <a:spAutoFit/>
            </a:bodyPr>
            <a:lstStyle/>
            <a:p>
              <a:r>
                <a:rPr lang="en-US" sz="1500" b="1" dirty="0">
                  <a:ln>
                    <a:solidFill>
                      <a:schemeClr val="tx2"/>
                    </a:solidFill>
                  </a:ln>
                  <a:solidFill>
                    <a:schemeClr val="bg1"/>
                  </a:solidFill>
                  <a:effectLst>
                    <a:glow rad="101600">
                      <a:schemeClr val="bg1">
                        <a:alpha val="60000"/>
                      </a:schemeClr>
                    </a:glow>
                  </a:effectLst>
                </a:rPr>
                <a:t>Pi HAT</a:t>
              </a:r>
            </a:p>
          </p:txBody>
        </p:sp>
        <p:sp>
          <p:nvSpPr>
            <p:cNvPr id="49" name="TextBox 48">
              <a:extLst>
                <a:ext uri="{FF2B5EF4-FFF2-40B4-BE49-F238E27FC236}">
                  <a16:creationId xmlns:a16="http://schemas.microsoft.com/office/drawing/2014/main" id="{8438BF16-D7FB-A9F0-2C7C-FF3A3AD2AFE7}"/>
                </a:ext>
              </a:extLst>
            </p:cNvPr>
            <p:cNvSpPr txBox="1"/>
            <p:nvPr/>
          </p:nvSpPr>
          <p:spPr>
            <a:xfrm>
              <a:off x="1717121" y="4501232"/>
              <a:ext cx="1093074" cy="323165"/>
            </a:xfrm>
            <a:prstGeom prst="rect">
              <a:avLst/>
            </a:prstGeom>
            <a:noFill/>
            <a:ln>
              <a:noFill/>
            </a:ln>
            <a:effectLst/>
          </p:spPr>
          <p:txBody>
            <a:bodyPr wrap="square">
              <a:spAutoFit/>
            </a:bodyPr>
            <a:lstStyle/>
            <a:p>
              <a:r>
                <a:rPr lang="en-US" sz="1500" b="1" dirty="0">
                  <a:ln>
                    <a:solidFill>
                      <a:schemeClr val="tx2"/>
                    </a:solidFill>
                  </a:ln>
                  <a:solidFill>
                    <a:schemeClr val="bg1"/>
                  </a:solidFill>
                  <a:effectLst>
                    <a:glow rad="101600">
                      <a:schemeClr val="bg1">
                        <a:alpha val="60000"/>
                      </a:schemeClr>
                    </a:glow>
                  </a:effectLst>
                </a:rPr>
                <a:t>Pi Screen</a:t>
              </a:r>
            </a:p>
          </p:txBody>
        </p:sp>
        <p:sp>
          <p:nvSpPr>
            <p:cNvPr id="50" name="TextBox 49">
              <a:extLst>
                <a:ext uri="{FF2B5EF4-FFF2-40B4-BE49-F238E27FC236}">
                  <a16:creationId xmlns:a16="http://schemas.microsoft.com/office/drawing/2014/main" id="{EC20FBF5-D1A9-6B39-8697-11B6D6927010}"/>
                </a:ext>
              </a:extLst>
            </p:cNvPr>
            <p:cNvSpPr txBox="1"/>
            <p:nvPr/>
          </p:nvSpPr>
          <p:spPr>
            <a:xfrm>
              <a:off x="4507925" y="3429000"/>
              <a:ext cx="1002317" cy="323165"/>
            </a:xfrm>
            <a:prstGeom prst="rect">
              <a:avLst/>
            </a:prstGeom>
            <a:noFill/>
            <a:ln>
              <a:noFill/>
            </a:ln>
            <a:effectLst/>
          </p:spPr>
          <p:txBody>
            <a:bodyPr wrap="square">
              <a:spAutoFit/>
            </a:bodyPr>
            <a:lstStyle/>
            <a:p>
              <a:r>
                <a:rPr lang="en-US" sz="1500" b="1" dirty="0">
                  <a:ln>
                    <a:solidFill>
                      <a:schemeClr val="tx2"/>
                    </a:solidFill>
                  </a:ln>
                  <a:solidFill>
                    <a:schemeClr val="bg1"/>
                  </a:solidFill>
                  <a:effectLst>
                    <a:glow rad="101600">
                      <a:schemeClr val="bg1">
                        <a:alpha val="60000"/>
                      </a:schemeClr>
                    </a:glow>
                  </a:effectLst>
                </a:rPr>
                <a:t>LM2596</a:t>
              </a:r>
            </a:p>
          </p:txBody>
        </p:sp>
        <p:sp>
          <p:nvSpPr>
            <p:cNvPr id="51" name="TextBox 50">
              <a:extLst>
                <a:ext uri="{FF2B5EF4-FFF2-40B4-BE49-F238E27FC236}">
                  <a16:creationId xmlns:a16="http://schemas.microsoft.com/office/drawing/2014/main" id="{1DCAFDBF-407F-0DCE-BE59-A97964C2D475}"/>
                </a:ext>
              </a:extLst>
            </p:cNvPr>
            <p:cNvSpPr txBox="1"/>
            <p:nvPr/>
          </p:nvSpPr>
          <p:spPr>
            <a:xfrm>
              <a:off x="5276205" y="4290897"/>
              <a:ext cx="1184354" cy="323165"/>
            </a:xfrm>
            <a:prstGeom prst="rect">
              <a:avLst/>
            </a:prstGeom>
            <a:noFill/>
            <a:ln>
              <a:noFill/>
            </a:ln>
            <a:effectLst/>
          </p:spPr>
          <p:txBody>
            <a:bodyPr wrap="square">
              <a:spAutoFit/>
            </a:bodyPr>
            <a:lstStyle/>
            <a:p>
              <a:r>
                <a:rPr lang="en-US" sz="1500" b="1" dirty="0">
                  <a:ln>
                    <a:solidFill>
                      <a:schemeClr val="tx2"/>
                    </a:solidFill>
                  </a:ln>
                  <a:solidFill>
                    <a:schemeClr val="bg1"/>
                  </a:solidFill>
                  <a:effectLst>
                    <a:glow rad="101600">
                      <a:schemeClr val="bg1">
                        <a:alpha val="60000"/>
                      </a:schemeClr>
                    </a:glow>
                  </a:effectLst>
                </a:rPr>
                <a:t>Connector</a:t>
              </a:r>
            </a:p>
          </p:txBody>
        </p:sp>
      </p:grpSp>
      <p:pic>
        <p:nvPicPr>
          <p:cNvPr id="53" name="Picture 52">
            <a:extLst>
              <a:ext uri="{FF2B5EF4-FFF2-40B4-BE49-F238E27FC236}">
                <a16:creationId xmlns:a16="http://schemas.microsoft.com/office/drawing/2014/main" id="{14C14FD8-290F-6BB5-ACF3-632597F6C2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807" y="5234696"/>
            <a:ext cx="536949" cy="689779"/>
          </a:xfrm>
          <a:prstGeom prst="rect">
            <a:avLst/>
          </a:prstGeom>
        </p:spPr>
      </p:pic>
      <p:grpSp>
        <p:nvGrpSpPr>
          <p:cNvPr id="4" name="Group 3">
            <a:extLst>
              <a:ext uri="{FF2B5EF4-FFF2-40B4-BE49-F238E27FC236}">
                <a16:creationId xmlns:a16="http://schemas.microsoft.com/office/drawing/2014/main" id="{88277324-8BF8-9618-C333-D998F4A96552}"/>
              </a:ext>
            </a:extLst>
          </p:cNvPr>
          <p:cNvGrpSpPr/>
          <p:nvPr/>
        </p:nvGrpSpPr>
        <p:grpSpPr>
          <a:xfrm>
            <a:off x="126759" y="6169973"/>
            <a:ext cx="11938482" cy="593278"/>
            <a:chOff x="126759" y="6169973"/>
            <a:chExt cx="11938482" cy="593278"/>
          </a:xfrm>
        </p:grpSpPr>
        <p:sp>
          <p:nvSpPr>
            <p:cNvPr id="7" name="Action Button: Go Forward or Next 6">
              <a:hlinkClick r:id="" action="ppaction://hlinkshowjump?jump=nextslide" highlightClick="1"/>
              <a:extLst>
                <a:ext uri="{FF2B5EF4-FFF2-40B4-BE49-F238E27FC236}">
                  <a16:creationId xmlns:a16="http://schemas.microsoft.com/office/drawing/2014/main" id="{E0A5707F-5EA6-1F4B-B4A3-59663872B713}"/>
                </a:ext>
              </a:extLst>
            </p:cNvPr>
            <p:cNvSpPr/>
            <p:nvPr/>
          </p:nvSpPr>
          <p:spPr>
            <a:xfrm>
              <a:off x="11487243" y="6169973"/>
              <a:ext cx="577998" cy="593277"/>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ction Button: Go Back or Previous 7">
              <a:hlinkClick r:id="" action="ppaction://hlinkshowjump?jump=previousslide" highlightClick="1"/>
              <a:extLst>
                <a:ext uri="{FF2B5EF4-FFF2-40B4-BE49-F238E27FC236}">
                  <a16:creationId xmlns:a16="http://schemas.microsoft.com/office/drawing/2014/main" id="{D5BD6721-F17B-8B6E-5CEE-0DEEA93ABCEB}"/>
                </a:ext>
              </a:extLst>
            </p:cNvPr>
            <p:cNvSpPr/>
            <p:nvPr/>
          </p:nvSpPr>
          <p:spPr>
            <a:xfrm>
              <a:off x="126759" y="6169974"/>
              <a:ext cx="577997" cy="593277"/>
            </a:xfrm>
            <a:prstGeom prst="actionButtonBackPrevio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 name="Action Button: Go Home 17">
              <a:hlinkClick r:id="rId8" action="ppaction://hlinksldjump" highlightClick="1"/>
              <a:extLst>
                <a:ext uri="{FF2B5EF4-FFF2-40B4-BE49-F238E27FC236}">
                  <a16:creationId xmlns:a16="http://schemas.microsoft.com/office/drawing/2014/main" id="{AF36B1BB-10DE-4E14-66F6-537CAD2EF057}"/>
                </a:ext>
              </a:extLst>
            </p:cNvPr>
            <p:cNvSpPr/>
            <p:nvPr/>
          </p:nvSpPr>
          <p:spPr>
            <a:xfrm>
              <a:off x="5769372" y="6169973"/>
              <a:ext cx="577998" cy="593277"/>
            </a:xfrm>
            <a:prstGeom prst="actionButtonHom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76240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BBEAB-FD76-874C-58CC-EEA4DBDCDA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76B13A-BD68-089C-8EBE-8B1C794D0C15}"/>
              </a:ext>
            </a:extLst>
          </p:cNvPr>
          <p:cNvSpPr>
            <a:spLocks noGrp="1"/>
          </p:cNvSpPr>
          <p:nvPr>
            <p:ph type="title"/>
          </p:nvPr>
        </p:nvSpPr>
        <p:spPr>
          <a:xfrm>
            <a:off x="1066800" y="563786"/>
            <a:ext cx="8886884" cy="953669"/>
          </a:xfrm>
        </p:spPr>
        <p:txBody>
          <a:bodyPr/>
          <a:lstStyle/>
          <a:p>
            <a:r>
              <a:rPr lang="en-US" dirty="0"/>
              <a:t>Photoreactor Modules </a:t>
            </a:r>
          </a:p>
        </p:txBody>
      </p:sp>
      <p:sp>
        <p:nvSpPr>
          <p:cNvPr id="3" name="Content Placeholder 2">
            <a:extLst>
              <a:ext uri="{FF2B5EF4-FFF2-40B4-BE49-F238E27FC236}">
                <a16:creationId xmlns:a16="http://schemas.microsoft.com/office/drawing/2014/main" id="{3F7FFB48-F033-675B-2C97-B32E4AD21E51}"/>
              </a:ext>
            </a:extLst>
          </p:cNvPr>
          <p:cNvSpPr>
            <a:spLocks noGrp="1"/>
          </p:cNvSpPr>
          <p:nvPr>
            <p:ph idx="1"/>
          </p:nvPr>
        </p:nvSpPr>
        <p:spPr>
          <a:xfrm>
            <a:off x="1062271" y="1621081"/>
            <a:ext cx="5461591" cy="655788"/>
          </a:xfrm>
        </p:spPr>
        <p:txBody>
          <a:bodyPr>
            <a:normAutofit/>
          </a:bodyPr>
          <a:lstStyle/>
          <a:p>
            <a:pPr marL="0" indent="0">
              <a:buNone/>
            </a:pPr>
            <a:r>
              <a:rPr lang="en-US" sz="1600" b="1" dirty="0">
                <a:solidFill>
                  <a:schemeClr val="accent5">
                    <a:lumMod val="50000"/>
                  </a:schemeClr>
                </a:solidFill>
              </a:rPr>
              <a:t>2. Temperature control: DS18B20 (DF Robot),</a:t>
            </a:r>
            <a:r>
              <a:rPr lang="en-US" sz="1600" b="1" u="sng" dirty="0">
                <a:solidFill>
                  <a:schemeClr val="accent5">
                    <a:lumMod val="50000"/>
                  </a:schemeClr>
                </a:solidFill>
              </a:rPr>
              <a:t> </a:t>
            </a:r>
            <a:r>
              <a:rPr lang="en-US" sz="1600" b="1" dirty="0">
                <a:solidFill>
                  <a:schemeClr val="accent5">
                    <a:lumMod val="50000"/>
                  </a:schemeClr>
                </a:solidFill>
              </a:rPr>
              <a:t>calibrations using WTW probe as reference. </a:t>
            </a:r>
          </a:p>
        </p:txBody>
      </p:sp>
      <p:sp>
        <p:nvSpPr>
          <p:cNvPr id="7" name="TextBox 6">
            <a:extLst>
              <a:ext uri="{FF2B5EF4-FFF2-40B4-BE49-F238E27FC236}">
                <a16:creationId xmlns:a16="http://schemas.microsoft.com/office/drawing/2014/main" id="{95D8EE98-423A-BADC-5C96-F8609ABFC609}"/>
              </a:ext>
            </a:extLst>
          </p:cNvPr>
          <p:cNvSpPr txBox="1"/>
          <p:nvPr/>
        </p:nvSpPr>
        <p:spPr>
          <a:xfrm>
            <a:off x="1062271" y="5446792"/>
            <a:ext cx="5461591" cy="276999"/>
          </a:xfrm>
          <a:prstGeom prst="rect">
            <a:avLst/>
          </a:prstGeom>
          <a:noFill/>
        </p:spPr>
        <p:txBody>
          <a:bodyPr wrap="square">
            <a:spAutoFit/>
          </a:bodyPr>
          <a:lstStyle/>
          <a:p>
            <a:pPr algn="ctr"/>
            <a:r>
              <a:rPr lang="en-US" sz="1200" i="1" dirty="0">
                <a:solidFill>
                  <a:schemeClr val="tx1">
                    <a:lumMod val="65000"/>
                    <a:lumOff val="35000"/>
                  </a:schemeClr>
                </a:solidFill>
              </a:rPr>
              <a:t>Circuit Diagram of the Temperature Control Module.</a:t>
            </a:r>
          </a:p>
        </p:txBody>
      </p:sp>
      <p:grpSp>
        <p:nvGrpSpPr>
          <p:cNvPr id="14" name="Group 13">
            <a:extLst>
              <a:ext uri="{FF2B5EF4-FFF2-40B4-BE49-F238E27FC236}">
                <a16:creationId xmlns:a16="http://schemas.microsoft.com/office/drawing/2014/main" id="{600DB3C9-CD0D-4B30-384E-5348BF3D98F8}"/>
              </a:ext>
            </a:extLst>
          </p:cNvPr>
          <p:cNvGrpSpPr/>
          <p:nvPr/>
        </p:nvGrpSpPr>
        <p:grpSpPr>
          <a:xfrm>
            <a:off x="1" y="-16810"/>
            <a:ext cx="12311801" cy="1303073"/>
            <a:chOff x="1" y="-16810"/>
            <a:chExt cx="12311801" cy="1303073"/>
          </a:xfrm>
        </p:grpSpPr>
        <p:grpSp>
          <p:nvGrpSpPr>
            <p:cNvPr id="15" name="Group 14">
              <a:extLst>
                <a:ext uri="{FF2B5EF4-FFF2-40B4-BE49-F238E27FC236}">
                  <a16:creationId xmlns:a16="http://schemas.microsoft.com/office/drawing/2014/main" id="{7A22C7E8-953A-1A79-D233-FF8B8A8E4FE9}"/>
                </a:ext>
              </a:extLst>
            </p:cNvPr>
            <p:cNvGrpSpPr/>
            <p:nvPr/>
          </p:nvGrpSpPr>
          <p:grpSpPr>
            <a:xfrm>
              <a:off x="10727561" y="-16810"/>
              <a:ext cx="1584241" cy="1303073"/>
              <a:chOff x="10727561" y="-16810"/>
              <a:chExt cx="1584241" cy="1303073"/>
            </a:xfrm>
          </p:grpSpPr>
          <p:pic>
            <p:nvPicPr>
              <p:cNvPr id="17" name="Picture 16" descr="A qr code on a white background&#10;&#10;AI-generated content may be incorrect.">
                <a:extLst>
                  <a:ext uri="{FF2B5EF4-FFF2-40B4-BE49-F238E27FC236}">
                    <a16:creationId xmlns:a16="http://schemas.microsoft.com/office/drawing/2014/main" id="{3D97283B-1C9F-4E1A-C2F2-CE42ADD01D71}"/>
                  </a:ext>
                </a:extLst>
              </p:cNvPr>
              <p:cNvPicPr/>
              <p:nvPr/>
            </p:nvPicPr>
            <p:blipFill>
              <a:blip r:embed="rId2">
                <a:extLst>
                  <a:ext uri="{28A0092B-C50C-407E-A947-70E740481C1C}">
                    <a14:useLocalDpi xmlns:a14="http://schemas.microsoft.com/office/drawing/2010/main" val="0"/>
                  </a:ext>
                </a:extLst>
              </a:blip>
              <a:stretch>
                <a:fillRect/>
              </a:stretch>
            </p:blipFill>
            <p:spPr>
              <a:xfrm>
                <a:off x="10985919" y="218739"/>
                <a:ext cx="1067524" cy="1067524"/>
              </a:xfrm>
              <a:prstGeom prst="rect">
                <a:avLst/>
              </a:prstGeom>
            </p:spPr>
          </p:pic>
          <p:sp>
            <p:nvSpPr>
              <p:cNvPr id="18" name="TextBox 17">
                <a:extLst>
                  <a:ext uri="{FF2B5EF4-FFF2-40B4-BE49-F238E27FC236}">
                    <a16:creationId xmlns:a16="http://schemas.microsoft.com/office/drawing/2014/main" id="{26A83E68-1C56-338F-857F-9FFA86D10C9A}"/>
                  </a:ext>
                </a:extLst>
              </p:cNvPr>
              <p:cNvSpPr txBox="1"/>
              <p:nvPr/>
            </p:nvSpPr>
            <p:spPr>
              <a:xfrm>
                <a:off x="10727561" y="-16810"/>
                <a:ext cx="1584241" cy="338554"/>
              </a:xfrm>
              <a:prstGeom prst="rect">
                <a:avLst/>
              </a:prstGeom>
              <a:noFill/>
            </p:spPr>
            <p:txBody>
              <a:bodyPr wrap="square">
                <a:spAutoFit/>
              </a:bodyPr>
              <a:lstStyle/>
              <a:p>
                <a:pPr algn="ctr"/>
                <a:r>
                  <a:rPr lang="en-US" sz="1600" dirty="0">
                    <a:latin typeface="Aptos" panose="020B0004020202020204" pitchFamily="34" charset="0"/>
                  </a:rPr>
                  <a:t>EGU25-5229</a:t>
                </a:r>
              </a:p>
            </p:txBody>
          </p:sp>
        </p:grpSp>
        <p:pic>
          <p:nvPicPr>
            <p:cNvPr id="16" name="Picture 15" descr="A blue and black logo&#10;&#10;AI-generated content may be incorrect.">
              <a:extLst>
                <a:ext uri="{FF2B5EF4-FFF2-40B4-BE49-F238E27FC236}">
                  <a16:creationId xmlns:a16="http://schemas.microsoft.com/office/drawing/2014/main" id="{E04C8BC1-388E-B8DA-FB9B-355D0F6D6129}"/>
                </a:ext>
              </a:extLst>
            </p:cNvPr>
            <p:cNvPicPr/>
            <p:nvPr/>
          </p:nvPicPr>
          <p:blipFill>
            <a:blip r:embed="rId3">
              <a:extLst>
                <a:ext uri="{28A0092B-C50C-407E-A947-70E740481C1C}">
                  <a14:useLocalDpi xmlns:a14="http://schemas.microsoft.com/office/drawing/2010/main" val="0"/>
                </a:ext>
              </a:extLst>
            </a:blip>
            <a:stretch>
              <a:fillRect/>
            </a:stretch>
          </p:blipFill>
          <p:spPr>
            <a:xfrm>
              <a:off x="1" y="62713"/>
              <a:ext cx="1965298" cy="885106"/>
            </a:xfrm>
            <a:prstGeom prst="rect">
              <a:avLst/>
            </a:prstGeom>
          </p:spPr>
        </p:pic>
      </p:grpSp>
      <p:pic>
        <p:nvPicPr>
          <p:cNvPr id="5" name="Picture 4">
            <a:extLst>
              <a:ext uri="{FF2B5EF4-FFF2-40B4-BE49-F238E27FC236}">
                <a16:creationId xmlns:a16="http://schemas.microsoft.com/office/drawing/2014/main" id="{F5B1DCFD-AFAA-32E4-A9D9-6CCC90EE4454}"/>
              </a:ext>
            </a:extLst>
          </p:cNvPr>
          <p:cNvPicPr>
            <a:picLocks noChangeAspect="1"/>
          </p:cNvPicPr>
          <p:nvPr/>
        </p:nvPicPr>
        <p:blipFill>
          <a:blip r:embed="rId4"/>
          <a:srcRect b="10367"/>
          <a:stretch/>
        </p:blipFill>
        <p:spPr>
          <a:xfrm>
            <a:off x="7586827" y="1040621"/>
            <a:ext cx="3260818" cy="5025726"/>
          </a:xfrm>
          <a:prstGeom prst="rect">
            <a:avLst/>
          </a:prstGeom>
          <a:ln>
            <a:noFill/>
          </a:ln>
          <a:effectLst>
            <a:softEdge rad="112500"/>
          </a:effectLst>
        </p:spPr>
      </p:pic>
      <p:sp>
        <p:nvSpPr>
          <p:cNvPr id="9" name="Callout: Line with Border and Accent Bar 8">
            <a:extLst>
              <a:ext uri="{FF2B5EF4-FFF2-40B4-BE49-F238E27FC236}">
                <a16:creationId xmlns:a16="http://schemas.microsoft.com/office/drawing/2014/main" id="{42190B3E-81B8-1C6D-A5CD-F2F8B2767F7B}"/>
              </a:ext>
            </a:extLst>
          </p:cNvPr>
          <p:cNvSpPr/>
          <p:nvPr/>
        </p:nvSpPr>
        <p:spPr>
          <a:xfrm flipH="1">
            <a:off x="917484" y="1569267"/>
            <a:ext cx="5751170" cy="4497079"/>
          </a:xfrm>
          <a:prstGeom prst="accentBorderCallout1">
            <a:avLst>
              <a:gd name="adj1" fmla="val 18750"/>
              <a:gd name="adj2" fmla="val -8333"/>
              <a:gd name="adj3" fmla="val 20982"/>
              <a:gd name="adj4" fmla="val -21582"/>
            </a:avLst>
          </a:prstGeom>
          <a:noFill/>
          <a:ln w="28575">
            <a:solidFill>
              <a:srgbClr val="FF9933"/>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AEA016D2-E47C-9AFC-7987-74BF557A7B59}"/>
              </a:ext>
            </a:extLst>
          </p:cNvPr>
          <p:cNvGrpSpPr/>
          <p:nvPr/>
        </p:nvGrpSpPr>
        <p:grpSpPr>
          <a:xfrm>
            <a:off x="1344355" y="2586334"/>
            <a:ext cx="4965678" cy="2377510"/>
            <a:chOff x="1438459" y="2573512"/>
            <a:chExt cx="4463056" cy="2111973"/>
          </a:xfrm>
        </p:grpSpPr>
        <p:pic>
          <p:nvPicPr>
            <p:cNvPr id="4" name="Imagen 5">
              <a:extLst>
                <a:ext uri="{FF2B5EF4-FFF2-40B4-BE49-F238E27FC236}">
                  <a16:creationId xmlns:a16="http://schemas.microsoft.com/office/drawing/2014/main" id="{37729844-764C-844E-D4C3-E0CB38786C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8459" y="2898317"/>
              <a:ext cx="4332405" cy="1787168"/>
            </a:xfrm>
            <a:prstGeom prst="rect">
              <a:avLst/>
            </a:prstGeom>
            <a:ln>
              <a:noFill/>
            </a:ln>
          </p:spPr>
        </p:pic>
        <p:sp>
          <p:nvSpPr>
            <p:cNvPr id="19" name="TextBox 18">
              <a:extLst>
                <a:ext uri="{FF2B5EF4-FFF2-40B4-BE49-F238E27FC236}">
                  <a16:creationId xmlns:a16="http://schemas.microsoft.com/office/drawing/2014/main" id="{27782F3C-CC3A-DD1D-5F67-58FF0FD6D247}"/>
                </a:ext>
              </a:extLst>
            </p:cNvPr>
            <p:cNvSpPr txBox="1"/>
            <p:nvPr/>
          </p:nvSpPr>
          <p:spPr>
            <a:xfrm>
              <a:off x="1577144" y="3267417"/>
              <a:ext cx="1774595" cy="323165"/>
            </a:xfrm>
            <a:prstGeom prst="rect">
              <a:avLst/>
            </a:prstGeom>
            <a:noFill/>
            <a:ln>
              <a:noFill/>
            </a:ln>
            <a:effectLst/>
          </p:spPr>
          <p:txBody>
            <a:bodyPr wrap="square">
              <a:spAutoFit/>
            </a:bodyPr>
            <a:lstStyle/>
            <a:p>
              <a:r>
                <a:rPr lang="en-US" sz="1500" b="1" dirty="0">
                  <a:ln>
                    <a:solidFill>
                      <a:schemeClr val="tx2"/>
                    </a:solidFill>
                  </a:ln>
                  <a:solidFill>
                    <a:schemeClr val="bg1"/>
                  </a:solidFill>
                  <a:effectLst>
                    <a:glow rad="101600">
                      <a:schemeClr val="bg1">
                        <a:alpha val="60000"/>
                      </a:schemeClr>
                    </a:glow>
                  </a:effectLst>
                </a:rPr>
                <a:t>DS18B20 probe</a:t>
              </a:r>
            </a:p>
          </p:txBody>
        </p:sp>
        <p:sp>
          <p:nvSpPr>
            <p:cNvPr id="20" name="TextBox 19">
              <a:extLst>
                <a:ext uri="{FF2B5EF4-FFF2-40B4-BE49-F238E27FC236}">
                  <a16:creationId xmlns:a16="http://schemas.microsoft.com/office/drawing/2014/main" id="{B57FD716-C748-E569-FA93-68F85D21338C}"/>
                </a:ext>
              </a:extLst>
            </p:cNvPr>
            <p:cNvSpPr txBox="1"/>
            <p:nvPr/>
          </p:nvSpPr>
          <p:spPr>
            <a:xfrm>
              <a:off x="4431635" y="2573512"/>
              <a:ext cx="1469880" cy="323165"/>
            </a:xfrm>
            <a:prstGeom prst="rect">
              <a:avLst/>
            </a:prstGeom>
            <a:noFill/>
            <a:ln>
              <a:noFill/>
            </a:ln>
            <a:effectLst/>
          </p:spPr>
          <p:txBody>
            <a:bodyPr wrap="square">
              <a:spAutoFit/>
            </a:bodyPr>
            <a:lstStyle/>
            <a:p>
              <a:r>
                <a:rPr lang="en-US" sz="1500" b="1" dirty="0">
                  <a:ln>
                    <a:solidFill>
                      <a:schemeClr val="tx2"/>
                    </a:solidFill>
                  </a:ln>
                  <a:solidFill>
                    <a:schemeClr val="bg1"/>
                  </a:solidFill>
                  <a:effectLst>
                    <a:glow rad="101600">
                      <a:schemeClr val="bg1">
                        <a:alpha val="60000"/>
                      </a:schemeClr>
                    </a:glow>
                  </a:effectLst>
                </a:rPr>
                <a:t>Pi HAT</a:t>
              </a:r>
            </a:p>
          </p:txBody>
        </p:sp>
        <p:sp>
          <p:nvSpPr>
            <p:cNvPr id="21" name="TextBox 20">
              <a:extLst>
                <a:ext uri="{FF2B5EF4-FFF2-40B4-BE49-F238E27FC236}">
                  <a16:creationId xmlns:a16="http://schemas.microsoft.com/office/drawing/2014/main" id="{1FD572F4-AC3E-3171-FD05-C68F8A424EB6}"/>
                </a:ext>
              </a:extLst>
            </p:cNvPr>
            <p:cNvSpPr txBox="1"/>
            <p:nvPr/>
          </p:nvSpPr>
          <p:spPr>
            <a:xfrm>
              <a:off x="2439684" y="2614497"/>
              <a:ext cx="1679352" cy="323165"/>
            </a:xfrm>
            <a:prstGeom prst="rect">
              <a:avLst/>
            </a:prstGeom>
            <a:noFill/>
            <a:ln>
              <a:noFill/>
            </a:ln>
            <a:effectLst/>
          </p:spPr>
          <p:txBody>
            <a:bodyPr wrap="square">
              <a:spAutoFit/>
            </a:bodyPr>
            <a:lstStyle/>
            <a:p>
              <a:r>
                <a:rPr lang="en-US" sz="1500" b="1" dirty="0">
                  <a:ln>
                    <a:solidFill>
                      <a:schemeClr val="tx2"/>
                    </a:solidFill>
                  </a:ln>
                  <a:solidFill>
                    <a:schemeClr val="bg1"/>
                  </a:solidFill>
                  <a:effectLst>
                    <a:glow rad="101600">
                      <a:schemeClr val="bg1">
                        <a:alpha val="60000"/>
                      </a:schemeClr>
                    </a:glow>
                  </a:effectLst>
                </a:rPr>
                <a:t>4.7 kΩ resistor</a:t>
              </a:r>
            </a:p>
          </p:txBody>
        </p:sp>
        <p:cxnSp>
          <p:nvCxnSpPr>
            <p:cNvPr id="23" name="Straight Arrow Connector 22">
              <a:extLst>
                <a:ext uri="{FF2B5EF4-FFF2-40B4-BE49-F238E27FC236}">
                  <a16:creationId xmlns:a16="http://schemas.microsoft.com/office/drawing/2014/main" id="{64948F84-295E-6497-01C8-2196EA628A94}"/>
                </a:ext>
              </a:extLst>
            </p:cNvPr>
            <p:cNvCxnSpPr>
              <a:cxnSpLocks/>
            </p:cNvCxnSpPr>
            <p:nvPr/>
          </p:nvCxnSpPr>
          <p:spPr>
            <a:xfrm>
              <a:off x="3546228" y="2896677"/>
              <a:ext cx="572808" cy="370740"/>
            </a:xfrm>
            <a:prstGeom prst="straightConnector1">
              <a:avLst/>
            </a:prstGeom>
            <a:ln w="19050">
              <a:solidFill>
                <a:srgbClr val="FF9933"/>
              </a:solidFill>
              <a:tailEnd type="triangle"/>
            </a:ln>
            <a:effectLst/>
          </p:spPr>
          <p:style>
            <a:lnRef idx="1">
              <a:schemeClr val="dk1"/>
            </a:lnRef>
            <a:fillRef idx="0">
              <a:schemeClr val="dk1"/>
            </a:fillRef>
            <a:effectRef idx="0">
              <a:schemeClr val="dk1"/>
            </a:effectRef>
            <a:fontRef idx="minor">
              <a:schemeClr val="tx1"/>
            </a:fontRef>
          </p:style>
        </p:cxnSp>
      </p:grpSp>
      <p:pic>
        <p:nvPicPr>
          <p:cNvPr id="35" name="Picture 34">
            <a:extLst>
              <a:ext uri="{FF2B5EF4-FFF2-40B4-BE49-F238E27FC236}">
                <a16:creationId xmlns:a16="http://schemas.microsoft.com/office/drawing/2014/main" id="{97D97AB5-67CC-BEC0-A7A3-1FAEE7566E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807" y="5234696"/>
            <a:ext cx="536949" cy="689779"/>
          </a:xfrm>
          <a:prstGeom prst="rect">
            <a:avLst/>
          </a:prstGeom>
        </p:spPr>
      </p:pic>
      <p:grpSp>
        <p:nvGrpSpPr>
          <p:cNvPr id="6" name="Group 5">
            <a:extLst>
              <a:ext uri="{FF2B5EF4-FFF2-40B4-BE49-F238E27FC236}">
                <a16:creationId xmlns:a16="http://schemas.microsoft.com/office/drawing/2014/main" id="{92DCA82A-111D-1A2B-0C87-AA4453695467}"/>
              </a:ext>
            </a:extLst>
          </p:cNvPr>
          <p:cNvGrpSpPr/>
          <p:nvPr/>
        </p:nvGrpSpPr>
        <p:grpSpPr>
          <a:xfrm>
            <a:off x="126759" y="6169973"/>
            <a:ext cx="11938482" cy="593278"/>
            <a:chOff x="126759" y="6169973"/>
            <a:chExt cx="11938482" cy="593278"/>
          </a:xfrm>
        </p:grpSpPr>
        <p:sp>
          <p:nvSpPr>
            <p:cNvPr id="8" name="Action Button: Go Forward or Next 7">
              <a:hlinkClick r:id="" action="ppaction://hlinkshowjump?jump=nextslide" highlightClick="1"/>
              <a:extLst>
                <a:ext uri="{FF2B5EF4-FFF2-40B4-BE49-F238E27FC236}">
                  <a16:creationId xmlns:a16="http://schemas.microsoft.com/office/drawing/2014/main" id="{62DBA1BF-C706-CB06-4458-4539710499D9}"/>
                </a:ext>
              </a:extLst>
            </p:cNvPr>
            <p:cNvSpPr/>
            <p:nvPr/>
          </p:nvSpPr>
          <p:spPr>
            <a:xfrm>
              <a:off x="11487243" y="6169973"/>
              <a:ext cx="577998" cy="593277"/>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Action Button: Go Back or Previous 21">
              <a:hlinkClick r:id="" action="ppaction://hlinkshowjump?jump=previousslide" highlightClick="1"/>
              <a:extLst>
                <a:ext uri="{FF2B5EF4-FFF2-40B4-BE49-F238E27FC236}">
                  <a16:creationId xmlns:a16="http://schemas.microsoft.com/office/drawing/2014/main" id="{DE4D9135-C2E9-CDEB-6E3D-CC78C0962A73}"/>
                </a:ext>
              </a:extLst>
            </p:cNvPr>
            <p:cNvSpPr/>
            <p:nvPr/>
          </p:nvSpPr>
          <p:spPr>
            <a:xfrm>
              <a:off x="126759" y="6169974"/>
              <a:ext cx="577997" cy="593277"/>
            </a:xfrm>
            <a:prstGeom prst="actionButtonBackPrevio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Action Button: Go Home 23">
              <a:hlinkClick r:id="rId7" action="ppaction://hlinksldjump" highlightClick="1"/>
              <a:extLst>
                <a:ext uri="{FF2B5EF4-FFF2-40B4-BE49-F238E27FC236}">
                  <a16:creationId xmlns:a16="http://schemas.microsoft.com/office/drawing/2014/main" id="{97CFAFEF-6277-128A-D21B-BAB272CFB7CC}"/>
                </a:ext>
              </a:extLst>
            </p:cNvPr>
            <p:cNvSpPr/>
            <p:nvPr/>
          </p:nvSpPr>
          <p:spPr>
            <a:xfrm>
              <a:off x="5769372" y="6169973"/>
              <a:ext cx="577998" cy="593277"/>
            </a:xfrm>
            <a:prstGeom prst="actionButtonHom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62474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87D88-8F58-C24E-3A1D-5777B6C13F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9D2973-99E5-8ABE-F923-6AE6727AB8F4}"/>
              </a:ext>
            </a:extLst>
          </p:cNvPr>
          <p:cNvSpPr>
            <a:spLocks noGrp="1"/>
          </p:cNvSpPr>
          <p:nvPr>
            <p:ph type="title"/>
          </p:nvPr>
        </p:nvSpPr>
        <p:spPr>
          <a:xfrm>
            <a:off x="1066800" y="563786"/>
            <a:ext cx="8886884" cy="953669"/>
          </a:xfrm>
        </p:spPr>
        <p:txBody>
          <a:bodyPr/>
          <a:lstStyle/>
          <a:p>
            <a:r>
              <a:rPr lang="en-US" dirty="0"/>
              <a:t>Photoreactor Modules </a:t>
            </a:r>
          </a:p>
        </p:txBody>
      </p:sp>
      <p:sp>
        <p:nvSpPr>
          <p:cNvPr id="3" name="Content Placeholder 2">
            <a:extLst>
              <a:ext uri="{FF2B5EF4-FFF2-40B4-BE49-F238E27FC236}">
                <a16:creationId xmlns:a16="http://schemas.microsoft.com/office/drawing/2014/main" id="{3B252D34-C5B7-4DE4-F32F-1E850C6036DF}"/>
              </a:ext>
            </a:extLst>
          </p:cNvPr>
          <p:cNvSpPr>
            <a:spLocks noGrp="1"/>
          </p:cNvSpPr>
          <p:nvPr>
            <p:ph idx="1"/>
          </p:nvPr>
        </p:nvSpPr>
        <p:spPr>
          <a:xfrm>
            <a:off x="1066799" y="1621081"/>
            <a:ext cx="5509491" cy="885106"/>
          </a:xfrm>
        </p:spPr>
        <p:txBody>
          <a:bodyPr>
            <a:normAutofit/>
          </a:bodyPr>
          <a:lstStyle/>
          <a:p>
            <a:pPr marL="0" indent="0">
              <a:buNone/>
            </a:pPr>
            <a:r>
              <a:rPr lang="en-US" sz="1600" b="1" dirty="0">
                <a:solidFill>
                  <a:schemeClr val="accent4">
                    <a:lumMod val="50000"/>
                  </a:schemeClr>
                </a:solidFill>
              </a:rPr>
              <a:t>3. pH module: pH probe and EZO board (Atlas Scientific).</a:t>
            </a:r>
          </a:p>
        </p:txBody>
      </p:sp>
      <p:sp>
        <p:nvSpPr>
          <p:cNvPr id="7" name="TextBox 6">
            <a:extLst>
              <a:ext uri="{FF2B5EF4-FFF2-40B4-BE49-F238E27FC236}">
                <a16:creationId xmlns:a16="http://schemas.microsoft.com/office/drawing/2014/main" id="{73948373-C514-FC3E-AF0C-7F4995AE3672}"/>
              </a:ext>
            </a:extLst>
          </p:cNvPr>
          <p:cNvSpPr txBox="1"/>
          <p:nvPr/>
        </p:nvSpPr>
        <p:spPr>
          <a:xfrm>
            <a:off x="1066799" y="5347017"/>
            <a:ext cx="5509491" cy="276999"/>
          </a:xfrm>
          <a:prstGeom prst="rect">
            <a:avLst/>
          </a:prstGeom>
          <a:noFill/>
        </p:spPr>
        <p:txBody>
          <a:bodyPr wrap="square">
            <a:spAutoFit/>
          </a:bodyPr>
          <a:lstStyle/>
          <a:p>
            <a:pPr algn="ctr"/>
            <a:r>
              <a:rPr lang="en-US" sz="1200" i="1" dirty="0">
                <a:solidFill>
                  <a:schemeClr val="tx1">
                    <a:lumMod val="65000"/>
                    <a:lumOff val="35000"/>
                  </a:schemeClr>
                </a:solidFill>
              </a:rPr>
              <a:t>Circuit Diagram of the pH module.</a:t>
            </a:r>
          </a:p>
        </p:txBody>
      </p:sp>
      <p:grpSp>
        <p:nvGrpSpPr>
          <p:cNvPr id="4" name="Group 3">
            <a:extLst>
              <a:ext uri="{FF2B5EF4-FFF2-40B4-BE49-F238E27FC236}">
                <a16:creationId xmlns:a16="http://schemas.microsoft.com/office/drawing/2014/main" id="{DB498FD8-95BA-7B70-6B0E-57C4DD746A77}"/>
              </a:ext>
            </a:extLst>
          </p:cNvPr>
          <p:cNvGrpSpPr/>
          <p:nvPr/>
        </p:nvGrpSpPr>
        <p:grpSpPr>
          <a:xfrm>
            <a:off x="1" y="-16810"/>
            <a:ext cx="12311801" cy="1303073"/>
            <a:chOff x="1" y="-16810"/>
            <a:chExt cx="12311801" cy="1303073"/>
          </a:xfrm>
        </p:grpSpPr>
        <p:grpSp>
          <p:nvGrpSpPr>
            <p:cNvPr id="6" name="Group 5">
              <a:extLst>
                <a:ext uri="{FF2B5EF4-FFF2-40B4-BE49-F238E27FC236}">
                  <a16:creationId xmlns:a16="http://schemas.microsoft.com/office/drawing/2014/main" id="{18075660-8F3F-848D-A1BF-5B5A0C2BBEBE}"/>
                </a:ext>
              </a:extLst>
            </p:cNvPr>
            <p:cNvGrpSpPr/>
            <p:nvPr/>
          </p:nvGrpSpPr>
          <p:grpSpPr>
            <a:xfrm>
              <a:off x="10727561" y="-16810"/>
              <a:ext cx="1584241" cy="1303073"/>
              <a:chOff x="10727561" y="-16810"/>
              <a:chExt cx="1584241" cy="1303073"/>
            </a:xfrm>
          </p:grpSpPr>
          <p:pic>
            <p:nvPicPr>
              <p:cNvPr id="12" name="Picture 11" descr="A qr code on a white background&#10;&#10;AI-generated content may be incorrect.">
                <a:extLst>
                  <a:ext uri="{FF2B5EF4-FFF2-40B4-BE49-F238E27FC236}">
                    <a16:creationId xmlns:a16="http://schemas.microsoft.com/office/drawing/2014/main" id="{D152E775-5171-9BFC-AA69-4ED4EDA1F912}"/>
                  </a:ext>
                </a:extLst>
              </p:cNvPr>
              <p:cNvPicPr/>
              <p:nvPr/>
            </p:nvPicPr>
            <p:blipFill>
              <a:blip r:embed="rId2">
                <a:extLst>
                  <a:ext uri="{28A0092B-C50C-407E-A947-70E740481C1C}">
                    <a14:useLocalDpi xmlns:a14="http://schemas.microsoft.com/office/drawing/2010/main" val="0"/>
                  </a:ext>
                </a:extLst>
              </a:blip>
              <a:stretch>
                <a:fillRect/>
              </a:stretch>
            </p:blipFill>
            <p:spPr>
              <a:xfrm>
                <a:off x="10985919" y="218739"/>
                <a:ext cx="1067524" cy="1067524"/>
              </a:xfrm>
              <a:prstGeom prst="rect">
                <a:avLst/>
              </a:prstGeom>
            </p:spPr>
          </p:pic>
          <p:sp>
            <p:nvSpPr>
              <p:cNvPr id="13" name="TextBox 12">
                <a:extLst>
                  <a:ext uri="{FF2B5EF4-FFF2-40B4-BE49-F238E27FC236}">
                    <a16:creationId xmlns:a16="http://schemas.microsoft.com/office/drawing/2014/main" id="{31E0B922-8E19-C38E-C4AF-B57212B1017E}"/>
                  </a:ext>
                </a:extLst>
              </p:cNvPr>
              <p:cNvSpPr txBox="1"/>
              <p:nvPr/>
            </p:nvSpPr>
            <p:spPr>
              <a:xfrm>
                <a:off x="10727561" y="-16810"/>
                <a:ext cx="1584241" cy="338554"/>
              </a:xfrm>
              <a:prstGeom prst="rect">
                <a:avLst/>
              </a:prstGeom>
              <a:noFill/>
            </p:spPr>
            <p:txBody>
              <a:bodyPr wrap="square">
                <a:spAutoFit/>
              </a:bodyPr>
              <a:lstStyle/>
              <a:p>
                <a:pPr algn="ctr"/>
                <a:r>
                  <a:rPr lang="en-US" sz="1600" dirty="0">
                    <a:latin typeface="Aptos" panose="020B0004020202020204" pitchFamily="34" charset="0"/>
                  </a:rPr>
                  <a:t>EGU25-5229</a:t>
                </a:r>
              </a:p>
            </p:txBody>
          </p:sp>
        </p:grpSp>
        <p:pic>
          <p:nvPicPr>
            <p:cNvPr id="11" name="Picture 10" descr="A blue and black logo&#10;&#10;AI-generated content may be incorrect.">
              <a:extLst>
                <a:ext uri="{FF2B5EF4-FFF2-40B4-BE49-F238E27FC236}">
                  <a16:creationId xmlns:a16="http://schemas.microsoft.com/office/drawing/2014/main" id="{C66216B0-57B2-74AB-A5A4-1DE9F5E50230}"/>
                </a:ext>
              </a:extLst>
            </p:cNvPr>
            <p:cNvPicPr/>
            <p:nvPr/>
          </p:nvPicPr>
          <p:blipFill>
            <a:blip r:embed="rId3">
              <a:extLst>
                <a:ext uri="{28A0092B-C50C-407E-A947-70E740481C1C}">
                  <a14:useLocalDpi xmlns:a14="http://schemas.microsoft.com/office/drawing/2010/main" val="0"/>
                </a:ext>
              </a:extLst>
            </a:blip>
            <a:stretch>
              <a:fillRect/>
            </a:stretch>
          </p:blipFill>
          <p:spPr>
            <a:xfrm>
              <a:off x="1" y="62713"/>
              <a:ext cx="1965298" cy="885106"/>
            </a:xfrm>
            <a:prstGeom prst="rect">
              <a:avLst/>
            </a:prstGeom>
          </p:spPr>
        </p:pic>
      </p:grpSp>
      <p:grpSp>
        <p:nvGrpSpPr>
          <p:cNvPr id="22" name="Group 21">
            <a:extLst>
              <a:ext uri="{FF2B5EF4-FFF2-40B4-BE49-F238E27FC236}">
                <a16:creationId xmlns:a16="http://schemas.microsoft.com/office/drawing/2014/main" id="{DA695E24-63FC-D26E-9E33-EE592B87B200}"/>
              </a:ext>
            </a:extLst>
          </p:cNvPr>
          <p:cNvGrpSpPr/>
          <p:nvPr/>
        </p:nvGrpSpPr>
        <p:grpSpPr>
          <a:xfrm>
            <a:off x="1155591" y="2617583"/>
            <a:ext cx="4613781" cy="2462290"/>
            <a:chOff x="1155591" y="2617583"/>
            <a:chExt cx="4613781" cy="2462290"/>
          </a:xfrm>
        </p:grpSpPr>
        <p:pic>
          <p:nvPicPr>
            <p:cNvPr id="5" name="Imagen 13">
              <a:extLst>
                <a:ext uri="{FF2B5EF4-FFF2-40B4-BE49-F238E27FC236}">
                  <a16:creationId xmlns:a16="http://schemas.microsoft.com/office/drawing/2014/main" id="{30883B5A-2D80-A2E3-E90B-0B3A5EA9699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5591" y="2773331"/>
              <a:ext cx="4613781" cy="2306542"/>
            </a:xfrm>
            <a:prstGeom prst="rect">
              <a:avLst/>
            </a:prstGeom>
            <a:noFill/>
            <a:ln>
              <a:noFill/>
            </a:ln>
          </p:spPr>
        </p:pic>
        <p:sp>
          <p:nvSpPr>
            <p:cNvPr id="10" name="TextBox 9">
              <a:extLst>
                <a:ext uri="{FF2B5EF4-FFF2-40B4-BE49-F238E27FC236}">
                  <a16:creationId xmlns:a16="http://schemas.microsoft.com/office/drawing/2014/main" id="{5DCECDDD-E4A7-EFC3-917D-90A6611B79C5}"/>
                </a:ext>
              </a:extLst>
            </p:cNvPr>
            <p:cNvSpPr txBox="1"/>
            <p:nvPr/>
          </p:nvSpPr>
          <p:spPr>
            <a:xfrm>
              <a:off x="1414130" y="2773331"/>
              <a:ext cx="1528852" cy="323165"/>
            </a:xfrm>
            <a:prstGeom prst="rect">
              <a:avLst/>
            </a:prstGeom>
            <a:noFill/>
            <a:ln>
              <a:noFill/>
            </a:ln>
            <a:effectLst/>
          </p:spPr>
          <p:txBody>
            <a:bodyPr wrap="square">
              <a:spAutoFit/>
            </a:bodyPr>
            <a:lstStyle/>
            <a:p>
              <a:r>
                <a:rPr lang="en-US" sz="1500" b="1" dirty="0">
                  <a:ln>
                    <a:solidFill>
                      <a:schemeClr val="tx2"/>
                    </a:solidFill>
                  </a:ln>
                  <a:solidFill>
                    <a:schemeClr val="bg1"/>
                  </a:solidFill>
                  <a:effectLst>
                    <a:glow rad="101600">
                      <a:schemeClr val="bg1">
                        <a:alpha val="60000"/>
                      </a:schemeClr>
                    </a:glow>
                  </a:effectLst>
                </a:rPr>
                <a:t>pH EZO board</a:t>
              </a:r>
            </a:p>
          </p:txBody>
        </p:sp>
        <p:sp>
          <p:nvSpPr>
            <p:cNvPr id="19" name="TextBox 18">
              <a:extLst>
                <a:ext uri="{FF2B5EF4-FFF2-40B4-BE49-F238E27FC236}">
                  <a16:creationId xmlns:a16="http://schemas.microsoft.com/office/drawing/2014/main" id="{514367C0-5079-634A-FD21-BE94878FE04B}"/>
                </a:ext>
              </a:extLst>
            </p:cNvPr>
            <p:cNvSpPr txBox="1"/>
            <p:nvPr/>
          </p:nvSpPr>
          <p:spPr>
            <a:xfrm>
              <a:off x="4334378" y="2617583"/>
              <a:ext cx="886210" cy="323165"/>
            </a:xfrm>
            <a:prstGeom prst="rect">
              <a:avLst/>
            </a:prstGeom>
            <a:noFill/>
            <a:ln>
              <a:noFill/>
            </a:ln>
            <a:effectLst/>
          </p:spPr>
          <p:txBody>
            <a:bodyPr wrap="square">
              <a:spAutoFit/>
            </a:bodyPr>
            <a:lstStyle/>
            <a:p>
              <a:r>
                <a:rPr lang="en-US" sz="1500" b="1" dirty="0">
                  <a:ln>
                    <a:solidFill>
                      <a:schemeClr val="tx2"/>
                    </a:solidFill>
                  </a:ln>
                  <a:solidFill>
                    <a:schemeClr val="bg1"/>
                  </a:solidFill>
                  <a:effectLst>
                    <a:glow rad="101600">
                      <a:schemeClr val="bg1">
                        <a:alpha val="60000"/>
                      </a:schemeClr>
                    </a:glow>
                  </a:effectLst>
                </a:rPr>
                <a:t>Pi HAT</a:t>
              </a:r>
            </a:p>
          </p:txBody>
        </p:sp>
      </p:grpSp>
      <p:pic>
        <p:nvPicPr>
          <p:cNvPr id="21" name="Picture 20">
            <a:extLst>
              <a:ext uri="{FF2B5EF4-FFF2-40B4-BE49-F238E27FC236}">
                <a16:creationId xmlns:a16="http://schemas.microsoft.com/office/drawing/2014/main" id="{7185C062-FDAF-B34E-C2FD-0A95B88E2F15}"/>
              </a:ext>
            </a:extLst>
          </p:cNvPr>
          <p:cNvPicPr>
            <a:picLocks noChangeAspect="1"/>
          </p:cNvPicPr>
          <p:nvPr/>
        </p:nvPicPr>
        <p:blipFill>
          <a:blip r:embed="rId5"/>
          <a:srcRect b="10367"/>
          <a:stretch/>
        </p:blipFill>
        <p:spPr>
          <a:xfrm>
            <a:off x="7586827" y="1040621"/>
            <a:ext cx="3260818" cy="5025726"/>
          </a:xfrm>
          <a:prstGeom prst="rect">
            <a:avLst/>
          </a:prstGeom>
          <a:ln>
            <a:noFill/>
          </a:ln>
          <a:effectLst>
            <a:softEdge rad="112500"/>
          </a:effectLst>
        </p:spPr>
      </p:pic>
      <p:sp>
        <p:nvSpPr>
          <p:cNvPr id="20" name="Callout: Line with Border and Accent Bar 19">
            <a:extLst>
              <a:ext uri="{FF2B5EF4-FFF2-40B4-BE49-F238E27FC236}">
                <a16:creationId xmlns:a16="http://schemas.microsoft.com/office/drawing/2014/main" id="{30B2B6D8-C995-2530-CBEA-B40F9AD6F317}"/>
              </a:ext>
            </a:extLst>
          </p:cNvPr>
          <p:cNvSpPr/>
          <p:nvPr/>
        </p:nvSpPr>
        <p:spPr>
          <a:xfrm flipH="1">
            <a:off x="917484" y="1569267"/>
            <a:ext cx="5751170" cy="4497079"/>
          </a:xfrm>
          <a:prstGeom prst="accentBorderCallout1">
            <a:avLst>
              <a:gd name="adj1" fmla="val 18750"/>
              <a:gd name="adj2" fmla="val -8333"/>
              <a:gd name="adj3" fmla="val -1243"/>
              <a:gd name="adj4" fmla="val -42288"/>
            </a:avLst>
          </a:prstGeom>
          <a:noFill/>
          <a:ln w="28575">
            <a:solidFill>
              <a:srgbClr val="FF9933"/>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42F5D431-7DB0-B178-307B-AEBB1DCB8B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807" y="5234696"/>
            <a:ext cx="536949" cy="689779"/>
          </a:xfrm>
          <a:prstGeom prst="rect">
            <a:avLst/>
          </a:prstGeom>
        </p:spPr>
      </p:pic>
      <p:grpSp>
        <p:nvGrpSpPr>
          <p:cNvPr id="8" name="Group 7">
            <a:extLst>
              <a:ext uri="{FF2B5EF4-FFF2-40B4-BE49-F238E27FC236}">
                <a16:creationId xmlns:a16="http://schemas.microsoft.com/office/drawing/2014/main" id="{5D86FC22-937B-BB00-2720-E9E3D9A8E6AD}"/>
              </a:ext>
            </a:extLst>
          </p:cNvPr>
          <p:cNvGrpSpPr/>
          <p:nvPr/>
        </p:nvGrpSpPr>
        <p:grpSpPr>
          <a:xfrm>
            <a:off x="126759" y="6169973"/>
            <a:ext cx="11938482" cy="593278"/>
            <a:chOff x="126759" y="6169973"/>
            <a:chExt cx="11938482" cy="593278"/>
          </a:xfrm>
        </p:grpSpPr>
        <p:sp>
          <p:nvSpPr>
            <p:cNvPr id="9" name="Action Button: Go Forward or Next 8">
              <a:hlinkClick r:id="" action="ppaction://hlinkshowjump?jump=nextslide" highlightClick="1"/>
              <a:extLst>
                <a:ext uri="{FF2B5EF4-FFF2-40B4-BE49-F238E27FC236}">
                  <a16:creationId xmlns:a16="http://schemas.microsoft.com/office/drawing/2014/main" id="{F920221D-FB97-6758-C751-2D8F85E70954}"/>
                </a:ext>
              </a:extLst>
            </p:cNvPr>
            <p:cNvSpPr/>
            <p:nvPr/>
          </p:nvSpPr>
          <p:spPr>
            <a:xfrm>
              <a:off x="11487243" y="6169973"/>
              <a:ext cx="577998" cy="593277"/>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ction Button: Go Back or Previous 17">
              <a:hlinkClick r:id="" action="ppaction://hlinkshowjump?jump=previousslide" highlightClick="1"/>
              <a:extLst>
                <a:ext uri="{FF2B5EF4-FFF2-40B4-BE49-F238E27FC236}">
                  <a16:creationId xmlns:a16="http://schemas.microsoft.com/office/drawing/2014/main" id="{5178B9A8-D064-E19E-BD51-271F630912A7}"/>
                </a:ext>
              </a:extLst>
            </p:cNvPr>
            <p:cNvSpPr/>
            <p:nvPr/>
          </p:nvSpPr>
          <p:spPr>
            <a:xfrm>
              <a:off x="126759" y="6169974"/>
              <a:ext cx="577997" cy="593277"/>
            </a:xfrm>
            <a:prstGeom prst="actionButtonBackPrevio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Action Button: Go Home 23">
              <a:hlinkClick r:id="rId7" action="ppaction://hlinksldjump" highlightClick="1"/>
              <a:extLst>
                <a:ext uri="{FF2B5EF4-FFF2-40B4-BE49-F238E27FC236}">
                  <a16:creationId xmlns:a16="http://schemas.microsoft.com/office/drawing/2014/main" id="{17DBECF3-8CB7-6C92-BC39-FFC9C96FBA4D}"/>
                </a:ext>
              </a:extLst>
            </p:cNvPr>
            <p:cNvSpPr/>
            <p:nvPr/>
          </p:nvSpPr>
          <p:spPr>
            <a:xfrm>
              <a:off x="5769372" y="6169973"/>
              <a:ext cx="577998" cy="593277"/>
            </a:xfrm>
            <a:prstGeom prst="actionButtonHom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46576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87D88-8F58-C24E-3A1D-5777B6C13F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9D2973-99E5-8ABE-F923-6AE6727AB8F4}"/>
              </a:ext>
            </a:extLst>
          </p:cNvPr>
          <p:cNvSpPr>
            <a:spLocks noGrp="1"/>
          </p:cNvSpPr>
          <p:nvPr>
            <p:ph type="title"/>
          </p:nvPr>
        </p:nvSpPr>
        <p:spPr>
          <a:xfrm>
            <a:off x="1066800" y="563786"/>
            <a:ext cx="8886884" cy="953669"/>
          </a:xfrm>
        </p:spPr>
        <p:txBody>
          <a:bodyPr/>
          <a:lstStyle/>
          <a:p>
            <a:r>
              <a:rPr lang="en-US" dirty="0"/>
              <a:t>Photoreactor Modules </a:t>
            </a:r>
          </a:p>
        </p:txBody>
      </p:sp>
      <p:sp>
        <p:nvSpPr>
          <p:cNvPr id="3" name="Content Placeholder 2">
            <a:extLst>
              <a:ext uri="{FF2B5EF4-FFF2-40B4-BE49-F238E27FC236}">
                <a16:creationId xmlns:a16="http://schemas.microsoft.com/office/drawing/2014/main" id="{3B252D34-C5B7-4DE4-F32F-1E850C6036DF}"/>
              </a:ext>
            </a:extLst>
          </p:cNvPr>
          <p:cNvSpPr>
            <a:spLocks noGrp="1"/>
          </p:cNvSpPr>
          <p:nvPr>
            <p:ph idx="1"/>
          </p:nvPr>
        </p:nvSpPr>
        <p:spPr>
          <a:xfrm>
            <a:off x="1066799" y="1621081"/>
            <a:ext cx="5509491" cy="885106"/>
          </a:xfrm>
        </p:spPr>
        <p:txBody>
          <a:bodyPr>
            <a:normAutofit/>
          </a:bodyPr>
          <a:lstStyle/>
          <a:p>
            <a:pPr marL="0" indent="0">
              <a:buNone/>
            </a:pPr>
            <a:r>
              <a:rPr lang="en-US" sz="1600" b="1" dirty="0">
                <a:solidFill>
                  <a:schemeClr val="accent4">
                    <a:lumMod val="50000"/>
                  </a:schemeClr>
                </a:solidFill>
              </a:rPr>
              <a:t>3. pH module: pH probe and EZO board (Atlas Scientific).</a:t>
            </a:r>
          </a:p>
        </p:txBody>
      </p:sp>
      <p:sp>
        <p:nvSpPr>
          <p:cNvPr id="7" name="TextBox 6">
            <a:extLst>
              <a:ext uri="{FF2B5EF4-FFF2-40B4-BE49-F238E27FC236}">
                <a16:creationId xmlns:a16="http://schemas.microsoft.com/office/drawing/2014/main" id="{73948373-C514-FC3E-AF0C-7F4995AE3672}"/>
              </a:ext>
            </a:extLst>
          </p:cNvPr>
          <p:cNvSpPr txBox="1"/>
          <p:nvPr/>
        </p:nvSpPr>
        <p:spPr>
          <a:xfrm>
            <a:off x="1066799" y="5347017"/>
            <a:ext cx="5509491" cy="276999"/>
          </a:xfrm>
          <a:prstGeom prst="rect">
            <a:avLst/>
          </a:prstGeom>
          <a:noFill/>
        </p:spPr>
        <p:txBody>
          <a:bodyPr wrap="square">
            <a:spAutoFit/>
          </a:bodyPr>
          <a:lstStyle/>
          <a:p>
            <a:pPr algn="ctr"/>
            <a:r>
              <a:rPr lang="en-US" sz="1200" i="1" dirty="0">
                <a:solidFill>
                  <a:schemeClr val="tx1">
                    <a:lumMod val="65000"/>
                    <a:lumOff val="35000"/>
                  </a:schemeClr>
                </a:solidFill>
              </a:rPr>
              <a:t>Circuit Diagram of the pH module.</a:t>
            </a:r>
          </a:p>
        </p:txBody>
      </p:sp>
      <p:grpSp>
        <p:nvGrpSpPr>
          <p:cNvPr id="4" name="Group 3">
            <a:extLst>
              <a:ext uri="{FF2B5EF4-FFF2-40B4-BE49-F238E27FC236}">
                <a16:creationId xmlns:a16="http://schemas.microsoft.com/office/drawing/2014/main" id="{DB498FD8-95BA-7B70-6B0E-57C4DD746A77}"/>
              </a:ext>
            </a:extLst>
          </p:cNvPr>
          <p:cNvGrpSpPr/>
          <p:nvPr/>
        </p:nvGrpSpPr>
        <p:grpSpPr>
          <a:xfrm>
            <a:off x="1" y="-16810"/>
            <a:ext cx="12311801" cy="1303073"/>
            <a:chOff x="1" y="-16810"/>
            <a:chExt cx="12311801" cy="1303073"/>
          </a:xfrm>
        </p:grpSpPr>
        <p:grpSp>
          <p:nvGrpSpPr>
            <p:cNvPr id="6" name="Group 5">
              <a:extLst>
                <a:ext uri="{FF2B5EF4-FFF2-40B4-BE49-F238E27FC236}">
                  <a16:creationId xmlns:a16="http://schemas.microsoft.com/office/drawing/2014/main" id="{18075660-8F3F-848D-A1BF-5B5A0C2BBEBE}"/>
                </a:ext>
              </a:extLst>
            </p:cNvPr>
            <p:cNvGrpSpPr/>
            <p:nvPr/>
          </p:nvGrpSpPr>
          <p:grpSpPr>
            <a:xfrm>
              <a:off x="10727561" y="-16810"/>
              <a:ext cx="1584241" cy="1303073"/>
              <a:chOff x="10727561" y="-16810"/>
              <a:chExt cx="1584241" cy="1303073"/>
            </a:xfrm>
          </p:grpSpPr>
          <p:pic>
            <p:nvPicPr>
              <p:cNvPr id="12" name="Picture 11" descr="A qr code on a white background&#10;&#10;AI-generated content may be incorrect.">
                <a:extLst>
                  <a:ext uri="{FF2B5EF4-FFF2-40B4-BE49-F238E27FC236}">
                    <a16:creationId xmlns:a16="http://schemas.microsoft.com/office/drawing/2014/main" id="{D152E775-5171-9BFC-AA69-4ED4EDA1F912}"/>
                  </a:ext>
                </a:extLst>
              </p:cNvPr>
              <p:cNvPicPr/>
              <p:nvPr/>
            </p:nvPicPr>
            <p:blipFill>
              <a:blip r:embed="rId2">
                <a:extLst>
                  <a:ext uri="{28A0092B-C50C-407E-A947-70E740481C1C}">
                    <a14:useLocalDpi xmlns:a14="http://schemas.microsoft.com/office/drawing/2010/main" val="0"/>
                  </a:ext>
                </a:extLst>
              </a:blip>
              <a:stretch>
                <a:fillRect/>
              </a:stretch>
            </p:blipFill>
            <p:spPr>
              <a:xfrm>
                <a:off x="10985919" y="218739"/>
                <a:ext cx="1067524" cy="1067524"/>
              </a:xfrm>
              <a:prstGeom prst="rect">
                <a:avLst/>
              </a:prstGeom>
            </p:spPr>
          </p:pic>
          <p:sp>
            <p:nvSpPr>
              <p:cNvPr id="13" name="TextBox 12">
                <a:extLst>
                  <a:ext uri="{FF2B5EF4-FFF2-40B4-BE49-F238E27FC236}">
                    <a16:creationId xmlns:a16="http://schemas.microsoft.com/office/drawing/2014/main" id="{31E0B922-8E19-C38E-C4AF-B57212B1017E}"/>
                  </a:ext>
                </a:extLst>
              </p:cNvPr>
              <p:cNvSpPr txBox="1"/>
              <p:nvPr/>
            </p:nvSpPr>
            <p:spPr>
              <a:xfrm>
                <a:off x="10727561" y="-16810"/>
                <a:ext cx="1584241" cy="338554"/>
              </a:xfrm>
              <a:prstGeom prst="rect">
                <a:avLst/>
              </a:prstGeom>
              <a:noFill/>
            </p:spPr>
            <p:txBody>
              <a:bodyPr wrap="square">
                <a:spAutoFit/>
              </a:bodyPr>
              <a:lstStyle/>
              <a:p>
                <a:pPr algn="ctr"/>
                <a:r>
                  <a:rPr lang="en-US" sz="1600" dirty="0">
                    <a:latin typeface="Aptos" panose="020B0004020202020204" pitchFamily="34" charset="0"/>
                  </a:rPr>
                  <a:t>EGU25-5229</a:t>
                </a:r>
              </a:p>
            </p:txBody>
          </p:sp>
        </p:grpSp>
        <p:pic>
          <p:nvPicPr>
            <p:cNvPr id="11" name="Picture 10" descr="A blue and black logo&#10;&#10;AI-generated content may be incorrect.">
              <a:extLst>
                <a:ext uri="{FF2B5EF4-FFF2-40B4-BE49-F238E27FC236}">
                  <a16:creationId xmlns:a16="http://schemas.microsoft.com/office/drawing/2014/main" id="{C66216B0-57B2-74AB-A5A4-1DE9F5E50230}"/>
                </a:ext>
              </a:extLst>
            </p:cNvPr>
            <p:cNvPicPr/>
            <p:nvPr/>
          </p:nvPicPr>
          <p:blipFill>
            <a:blip r:embed="rId3">
              <a:extLst>
                <a:ext uri="{28A0092B-C50C-407E-A947-70E740481C1C}">
                  <a14:useLocalDpi xmlns:a14="http://schemas.microsoft.com/office/drawing/2010/main" val="0"/>
                </a:ext>
              </a:extLst>
            </a:blip>
            <a:stretch>
              <a:fillRect/>
            </a:stretch>
          </p:blipFill>
          <p:spPr>
            <a:xfrm>
              <a:off x="1" y="62713"/>
              <a:ext cx="1965298" cy="885106"/>
            </a:xfrm>
            <a:prstGeom prst="rect">
              <a:avLst/>
            </a:prstGeom>
          </p:spPr>
        </p:pic>
      </p:grpSp>
      <p:grpSp>
        <p:nvGrpSpPr>
          <p:cNvPr id="22" name="Group 21">
            <a:extLst>
              <a:ext uri="{FF2B5EF4-FFF2-40B4-BE49-F238E27FC236}">
                <a16:creationId xmlns:a16="http://schemas.microsoft.com/office/drawing/2014/main" id="{DA695E24-63FC-D26E-9E33-EE592B87B200}"/>
              </a:ext>
            </a:extLst>
          </p:cNvPr>
          <p:cNvGrpSpPr/>
          <p:nvPr/>
        </p:nvGrpSpPr>
        <p:grpSpPr>
          <a:xfrm>
            <a:off x="1155591" y="2617583"/>
            <a:ext cx="4613781" cy="2462290"/>
            <a:chOff x="1155591" y="2617583"/>
            <a:chExt cx="4613781" cy="2462290"/>
          </a:xfrm>
        </p:grpSpPr>
        <p:pic>
          <p:nvPicPr>
            <p:cNvPr id="5" name="Imagen 13">
              <a:extLst>
                <a:ext uri="{FF2B5EF4-FFF2-40B4-BE49-F238E27FC236}">
                  <a16:creationId xmlns:a16="http://schemas.microsoft.com/office/drawing/2014/main" id="{30883B5A-2D80-A2E3-E90B-0B3A5EA9699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5591" y="2773331"/>
              <a:ext cx="4613781" cy="2306542"/>
            </a:xfrm>
            <a:prstGeom prst="rect">
              <a:avLst/>
            </a:prstGeom>
            <a:noFill/>
            <a:ln>
              <a:noFill/>
            </a:ln>
          </p:spPr>
        </p:pic>
        <p:sp>
          <p:nvSpPr>
            <p:cNvPr id="10" name="TextBox 9">
              <a:extLst>
                <a:ext uri="{FF2B5EF4-FFF2-40B4-BE49-F238E27FC236}">
                  <a16:creationId xmlns:a16="http://schemas.microsoft.com/office/drawing/2014/main" id="{5DCECDDD-E4A7-EFC3-917D-90A6611B79C5}"/>
                </a:ext>
              </a:extLst>
            </p:cNvPr>
            <p:cNvSpPr txBox="1"/>
            <p:nvPr/>
          </p:nvSpPr>
          <p:spPr>
            <a:xfrm>
              <a:off x="1414130" y="2773331"/>
              <a:ext cx="1528852" cy="323165"/>
            </a:xfrm>
            <a:prstGeom prst="rect">
              <a:avLst/>
            </a:prstGeom>
            <a:noFill/>
            <a:ln>
              <a:noFill/>
            </a:ln>
            <a:effectLst/>
          </p:spPr>
          <p:txBody>
            <a:bodyPr wrap="square">
              <a:spAutoFit/>
            </a:bodyPr>
            <a:lstStyle/>
            <a:p>
              <a:r>
                <a:rPr lang="en-US" sz="1500" b="1" dirty="0">
                  <a:ln>
                    <a:solidFill>
                      <a:schemeClr val="tx2"/>
                    </a:solidFill>
                  </a:ln>
                  <a:solidFill>
                    <a:schemeClr val="bg1"/>
                  </a:solidFill>
                  <a:effectLst>
                    <a:glow rad="101600">
                      <a:schemeClr val="bg1">
                        <a:alpha val="60000"/>
                      </a:schemeClr>
                    </a:glow>
                  </a:effectLst>
                </a:rPr>
                <a:t>pH EZO board</a:t>
              </a:r>
            </a:p>
          </p:txBody>
        </p:sp>
        <p:sp>
          <p:nvSpPr>
            <p:cNvPr id="19" name="TextBox 18">
              <a:extLst>
                <a:ext uri="{FF2B5EF4-FFF2-40B4-BE49-F238E27FC236}">
                  <a16:creationId xmlns:a16="http://schemas.microsoft.com/office/drawing/2014/main" id="{514367C0-5079-634A-FD21-BE94878FE04B}"/>
                </a:ext>
              </a:extLst>
            </p:cNvPr>
            <p:cNvSpPr txBox="1"/>
            <p:nvPr/>
          </p:nvSpPr>
          <p:spPr>
            <a:xfrm>
              <a:off x="4334378" y="2617583"/>
              <a:ext cx="886210" cy="323165"/>
            </a:xfrm>
            <a:prstGeom prst="rect">
              <a:avLst/>
            </a:prstGeom>
            <a:noFill/>
            <a:ln>
              <a:noFill/>
            </a:ln>
            <a:effectLst/>
          </p:spPr>
          <p:txBody>
            <a:bodyPr wrap="square">
              <a:spAutoFit/>
            </a:bodyPr>
            <a:lstStyle/>
            <a:p>
              <a:r>
                <a:rPr lang="en-US" sz="1500" b="1" dirty="0">
                  <a:ln>
                    <a:solidFill>
                      <a:schemeClr val="tx2"/>
                    </a:solidFill>
                  </a:ln>
                  <a:solidFill>
                    <a:schemeClr val="bg1"/>
                  </a:solidFill>
                  <a:effectLst>
                    <a:glow rad="101600">
                      <a:schemeClr val="bg1">
                        <a:alpha val="60000"/>
                      </a:schemeClr>
                    </a:glow>
                  </a:effectLst>
                </a:rPr>
                <a:t>Pi HAT</a:t>
              </a:r>
            </a:p>
          </p:txBody>
        </p:sp>
      </p:grpSp>
      <p:pic>
        <p:nvPicPr>
          <p:cNvPr id="21" name="Picture 20">
            <a:extLst>
              <a:ext uri="{FF2B5EF4-FFF2-40B4-BE49-F238E27FC236}">
                <a16:creationId xmlns:a16="http://schemas.microsoft.com/office/drawing/2014/main" id="{7185C062-FDAF-B34E-C2FD-0A95B88E2F15}"/>
              </a:ext>
            </a:extLst>
          </p:cNvPr>
          <p:cNvPicPr>
            <a:picLocks noChangeAspect="1"/>
          </p:cNvPicPr>
          <p:nvPr/>
        </p:nvPicPr>
        <p:blipFill>
          <a:blip r:embed="rId5"/>
          <a:srcRect b="10367"/>
          <a:stretch/>
        </p:blipFill>
        <p:spPr>
          <a:xfrm>
            <a:off x="7586827" y="1040621"/>
            <a:ext cx="3260818" cy="5025726"/>
          </a:xfrm>
          <a:prstGeom prst="rect">
            <a:avLst/>
          </a:prstGeom>
          <a:ln>
            <a:noFill/>
          </a:ln>
          <a:effectLst>
            <a:softEdge rad="112500"/>
          </a:effectLst>
        </p:spPr>
      </p:pic>
      <p:sp>
        <p:nvSpPr>
          <p:cNvPr id="20" name="Callout: Line with Border and Accent Bar 19">
            <a:extLst>
              <a:ext uri="{FF2B5EF4-FFF2-40B4-BE49-F238E27FC236}">
                <a16:creationId xmlns:a16="http://schemas.microsoft.com/office/drawing/2014/main" id="{30B2B6D8-C995-2530-CBEA-B40F9AD6F317}"/>
              </a:ext>
            </a:extLst>
          </p:cNvPr>
          <p:cNvSpPr/>
          <p:nvPr/>
        </p:nvSpPr>
        <p:spPr>
          <a:xfrm flipH="1">
            <a:off x="917484" y="1569267"/>
            <a:ext cx="5751170" cy="4497079"/>
          </a:xfrm>
          <a:prstGeom prst="accentBorderCallout1">
            <a:avLst>
              <a:gd name="adj1" fmla="val 18750"/>
              <a:gd name="adj2" fmla="val -8333"/>
              <a:gd name="adj3" fmla="val -1243"/>
              <a:gd name="adj4" fmla="val -42288"/>
            </a:avLst>
          </a:prstGeom>
          <a:noFill/>
          <a:ln w="28575">
            <a:solidFill>
              <a:srgbClr val="FF9933"/>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42F5D431-7DB0-B178-307B-AEBB1DCB8B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807" y="5234696"/>
            <a:ext cx="536949" cy="689779"/>
          </a:xfrm>
          <a:prstGeom prst="rect">
            <a:avLst/>
          </a:prstGeom>
        </p:spPr>
      </p:pic>
      <p:grpSp>
        <p:nvGrpSpPr>
          <p:cNvPr id="8" name="Group 7">
            <a:extLst>
              <a:ext uri="{FF2B5EF4-FFF2-40B4-BE49-F238E27FC236}">
                <a16:creationId xmlns:a16="http://schemas.microsoft.com/office/drawing/2014/main" id="{5D86FC22-937B-BB00-2720-E9E3D9A8E6AD}"/>
              </a:ext>
            </a:extLst>
          </p:cNvPr>
          <p:cNvGrpSpPr/>
          <p:nvPr/>
        </p:nvGrpSpPr>
        <p:grpSpPr>
          <a:xfrm>
            <a:off x="126759" y="6169973"/>
            <a:ext cx="11938482" cy="593278"/>
            <a:chOff x="126759" y="6169973"/>
            <a:chExt cx="11938482" cy="593278"/>
          </a:xfrm>
        </p:grpSpPr>
        <p:sp>
          <p:nvSpPr>
            <p:cNvPr id="9" name="Action Button: Go Forward or Next 8">
              <a:hlinkClick r:id="" action="ppaction://hlinkshowjump?jump=nextslide" highlightClick="1"/>
              <a:extLst>
                <a:ext uri="{FF2B5EF4-FFF2-40B4-BE49-F238E27FC236}">
                  <a16:creationId xmlns:a16="http://schemas.microsoft.com/office/drawing/2014/main" id="{F920221D-FB97-6758-C751-2D8F85E70954}"/>
                </a:ext>
              </a:extLst>
            </p:cNvPr>
            <p:cNvSpPr/>
            <p:nvPr/>
          </p:nvSpPr>
          <p:spPr>
            <a:xfrm>
              <a:off x="11487243" y="6169973"/>
              <a:ext cx="577998" cy="593277"/>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ction Button: Go Back or Previous 17">
              <a:hlinkClick r:id="" action="ppaction://hlinkshowjump?jump=previousslide" highlightClick="1"/>
              <a:extLst>
                <a:ext uri="{FF2B5EF4-FFF2-40B4-BE49-F238E27FC236}">
                  <a16:creationId xmlns:a16="http://schemas.microsoft.com/office/drawing/2014/main" id="{5178B9A8-D064-E19E-BD51-271F630912A7}"/>
                </a:ext>
              </a:extLst>
            </p:cNvPr>
            <p:cNvSpPr/>
            <p:nvPr/>
          </p:nvSpPr>
          <p:spPr>
            <a:xfrm>
              <a:off x="126759" y="6169974"/>
              <a:ext cx="577997" cy="593277"/>
            </a:xfrm>
            <a:prstGeom prst="actionButtonBackPrevio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Action Button: Go Home 23">
              <a:hlinkClick r:id="rId7" action="ppaction://hlinksldjump" highlightClick="1"/>
              <a:extLst>
                <a:ext uri="{FF2B5EF4-FFF2-40B4-BE49-F238E27FC236}">
                  <a16:creationId xmlns:a16="http://schemas.microsoft.com/office/drawing/2014/main" id="{17DBECF3-8CB7-6C92-BC39-FFC9C96FBA4D}"/>
                </a:ext>
              </a:extLst>
            </p:cNvPr>
            <p:cNvSpPr/>
            <p:nvPr/>
          </p:nvSpPr>
          <p:spPr>
            <a:xfrm>
              <a:off x="5769372" y="6169973"/>
              <a:ext cx="577998" cy="593277"/>
            </a:xfrm>
            <a:prstGeom prst="actionButtonHom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67702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FC8E7-6CF6-58F5-8EC2-ABC1F36E0A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F8C309-CABC-F733-7E43-D90BBFF69066}"/>
              </a:ext>
            </a:extLst>
          </p:cNvPr>
          <p:cNvSpPr>
            <a:spLocks noGrp="1"/>
          </p:cNvSpPr>
          <p:nvPr>
            <p:ph type="title"/>
          </p:nvPr>
        </p:nvSpPr>
        <p:spPr>
          <a:xfrm>
            <a:off x="1066800" y="563786"/>
            <a:ext cx="8886884" cy="953669"/>
          </a:xfrm>
        </p:spPr>
        <p:txBody>
          <a:bodyPr/>
          <a:lstStyle/>
          <a:p>
            <a:r>
              <a:rPr lang="en-US" dirty="0"/>
              <a:t>Photoreactor Modules </a:t>
            </a:r>
          </a:p>
        </p:txBody>
      </p:sp>
      <p:sp>
        <p:nvSpPr>
          <p:cNvPr id="7" name="TextBox 6">
            <a:extLst>
              <a:ext uri="{FF2B5EF4-FFF2-40B4-BE49-F238E27FC236}">
                <a16:creationId xmlns:a16="http://schemas.microsoft.com/office/drawing/2014/main" id="{6E5D215F-97A0-D983-718E-6A32C31D812A}"/>
              </a:ext>
            </a:extLst>
          </p:cNvPr>
          <p:cNvSpPr txBox="1"/>
          <p:nvPr/>
        </p:nvSpPr>
        <p:spPr>
          <a:xfrm>
            <a:off x="7740944" y="5961768"/>
            <a:ext cx="4312499" cy="276999"/>
          </a:xfrm>
          <a:prstGeom prst="rect">
            <a:avLst/>
          </a:prstGeom>
          <a:noFill/>
        </p:spPr>
        <p:txBody>
          <a:bodyPr wrap="square">
            <a:spAutoFit/>
          </a:bodyPr>
          <a:lstStyle/>
          <a:p>
            <a:r>
              <a:rPr lang="en-US" sz="1200" i="1" dirty="0">
                <a:solidFill>
                  <a:schemeClr val="tx1">
                    <a:lumMod val="65000"/>
                    <a:lumOff val="35000"/>
                  </a:schemeClr>
                </a:solidFill>
              </a:rPr>
              <a:t>Circuit Diagram of the ventilation and stirring module.</a:t>
            </a:r>
          </a:p>
        </p:txBody>
      </p:sp>
      <p:sp>
        <p:nvSpPr>
          <p:cNvPr id="16" name="Content Placeholder 2">
            <a:extLst>
              <a:ext uri="{FF2B5EF4-FFF2-40B4-BE49-F238E27FC236}">
                <a16:creationId xmlns:a16="http://schemas.microsoft.com/office/drawing/2014/main" id="{C429DBD2-18B4-E7D4-CB1E-DC67E57F8784}"/>
              </a:ext>
            </a:extLst>
          </p:cNvPr>
          <p:cNvSpPr>
            <a:spLocks noGrp="1"/>
          </p:cNvSpPr>
          <p:nvPr>
            <p:ph idx="1"/>
          </p:nvPr>
        </p:nvSpPr>
        <p:spPr>
          <a:xfrm>
            <a:off x="1066799" y="1621081"/>
            <a:ext cx="5657274" cy="593277"/>
          </a:xfrm>
        </p:spPr>
        <p:txBody>
          <a:bodyPr>
            <a:noAutofit/>
          </a:bodyPr>
          <a:lstStyle/>
          <a:p>
            <a:pPr marL="0" indent="0">
              <a:buNone/>
            </a:pPr>
            <a:r>
              <a:rPr lang="en-US" sz="1600" b="1" dirty="0">
                <a:solidFill>
                  <a:schemeClr val="accent3">
                    <a:lumMod val="50000"/>
                  </a:schemeClr>
                </a:solidFill>
              </a:rPr>
              <a:t>4. Ventilation and stirring module: Arctic Fans, L293D motor drivers, Neodymium magnets.</a:t>
            </a:r>
            <a:endParaRPr lang="en-US" sz="1600" dirty="0">
              <a:solidFill>
                <a:schemeClr val="bg1"/>
              </a:solidFill>
            </a:endParaRPr>
          </a:p>
        </p:txBody>
      </p:sp>
      <p:grpSp>
        <p:nvGrpSpPr>
          <p:cNvPr id="3" name="Group 2">
            <a:extLst>
              <a:ext uri="{FF2B5EF4-FFF2-40B4-BE49-F238E27FC236}">
                <a16:creationId xmlns:a16="http://schemas.microsoft.com/office/drawing/2014/main" id="{A7A00706-FCC6-F883-EA10-4E28B6D84C13}"/>
              </a:ext>
            </a:extLst>
          </p:cNvPr>
          <p:cNvGrpSpPr/>
          <p:nvPr/>
        </p:nvGrpSpPr>
        <p:grpSpPr>
          <a:xfrm>
            <a:off x="1" y="-16810"/>
            <a:ext cx="12311801" cy="1303073"/>
            <a:chOff x="1" y="-16810"/>
            <a:chExt cx="12311801" cy="1303073"/>
          </a:xfrm>
        </p:grpSpPr>
        <p:grpSp>
          <p:nvGrpSpPr>
            <p:cNvPr id="5" name="Group 4">
              <a:extLst>
                <a:ext uri="{FF2B5EF4-FFF2-40B4-BE49-F238E27FC236}">
                  <a16:creationId xmlns:a16="http://schemas.microsoft.com/office/drawing/2014/main" id="{19A41D63-7927-8196-F2DF-49104A552FEF}"/>
                </a:ext>
              </a:extLst>
            </p:cNvPr>
            <p:cNvGrpSpPr/>
            <p:nvPr/>
          </p:nvGrpSpPr>
          <p:grpSpPr>
            <a:xfrm>
              <a:off x="10727561" y="-16810"/>
              <a:ext cx="1584241" cy="1303073"/>
              <a:chOff x="10727561" y="-16810"/>
              <a:chExt cx="1584241" cy="1303073"/>
            </a:xfrm>
          </p:grpSpPr>
          <p:pic>
            <p:nvPicPr>
              <p:cNvPr id="13" name="Picture 12" descr="A qr code on a white background&#10;&#10;AI-generated content may be incorrect.">
                <a:extLst>
                  <a:ext uri="{FF2B5EF4-FFF2-40B4-BE49-F238E27FC236}">
                    <a16:creationId xmlns:a16="http://schemas.microsoft.com/office/drawing/2014/main" id="{DD2199B4-56B0-DB17-88D9-62ACEB9A6199}"/>
                  </a:ext>
                </a:extLst>
              </p:cNvPr>
              <p:cNvPicPr/>
              <p:nvPr/>
            </p:nvPicPr>
            <p:blipFill>
              <a:blip r:embed="rId2">
                <a:extLst>
                  <a:ext uri="{28A0092B-C50C-407E-A947-70E740481C1C}">
                    <a14:useLocalDpi xmlns:a14="http://schemas.microsoft.com/office/drawing/2010/main" val="0"/>
                  </a:ext>
                </a:extLst>
              </a:blip>
              <a:stretch>
                <a:fillRect/>
              </a:stretch>
            </p:blipFill>
            <p:spPr>
              <a:xfrm>
                <a:off x="10985919" y="218739"/>
                <a:ext cx="1067524" cy="1067524"/>
              </a:xfrm>
              <a:prstGeom prst="rect">
                <a:avLst/>
              </a:prstGeom>
            </p:spPr>
          </p:pic>
          <p:sp>
            <p:nvSpPr>
              <p:cNvPr id="14" name="TextBox 13">
                <a:extLst>
                  <a:ext uri="{FF2B5EF4-FFF2-40B4-BE49-F238E27FC236}">
                    <a16:creationId xmlns:a16="http://schemas.microsoft.com/office/drawing/2014/main" id="{985177AC-C455-B744-D0BB-D78B87C01025}"/>
                  </a:ext>
                </a:extLst>
              </p:cNvPr>
              <p:cNvSpPr txBox="1"/>
              <p:nvPr/>
            </p:nvSpPr>
            <p:spPr>
              <a:xfrm>
                <a:off x="10727561" y="-16810"/>
                <a:ext cx="1584241" cy="338554"/>
              </a:xfrm>
              <a:prstGeom prst="rect">
                <a:avLst/>
              </a:prstGeom>
              <a:noFill/>
            </p:spPr>
            <p:txBody>
              <a:bodyPr wrap="square">
                <a:spAutoFit/>
              </a:bodyPr>
              <a:lstStyle/>
              <a:p>
                <a:pPr algn="ctr"/>
                <a:r>
                  <a:rPr lang="en-US" sz="1600" dirty="0">
                    <a:latin typeface="Aptos" panose="020B0004020202020204" pitchFamily="34" charset="0"/>
                  </a:rPr>
                  <a:t>EGU25-5229</a:t>
                </a:r>
              </a:p>
            </p:txBody>
          </p:sp>
        </p:grpSp>
        <p:pic>
          <p:nvPicPr>
            <p:cNvPr id="9" name="Picture 8" descr="A blue and black logo&#10;&#10;AI-generated content may be incorrect.">
              <a:extLst>
                <a:ext uri="{FF2B5EF4-FFF2-40B4-BE49-F238E27FC236}">
                  <a16:creationId xmlns:a16="http://schemas.microsoft.com/office/drawing/2014/main" id="{3815CB1D-6AA7-C560-7E9D-941D04660629}"/>
                </a:ext>
              </a:extLst>
            </p:cNvPr>
            <p:cNvPicPr/>
            <p:nvPr/>
          </p:nvPicPr>
          <p:blipFill>
            <a:blip r:embed="rId3">
              <a:extLst>
                <a:ext uri="{28A0092B-C50C-407E-A947-70E740481C1C}">
                  <a14:useLocalDpi xmlns:a14="http://schemas.microsoft.com/office/drawing/2010/main" val="0"/>
                </a:ext>
              </a:extLst>
            </a:blip>
            <a:stretch>
              <a:fillRect/>
            </a:stretch>
          </p:blipFill>
          <p:spPr>
            <a:xfrm>
              <a:off x="1" y="62713"/>
              <a:ext cx="1965298" cy="885106"/>
            </a:xfrm>
            <a:prstGeom prst="rect">
              <a:avLst/>
            </a:prstGeom>
          </p:spPr>
        </p:pic>
      </p:grpSp>
      <p:sp>
        <p:nvSpPr>
          <p:cNvPr id="8" name="TextBox 7">
            <a:extLst>
              <a:ext uri="{FF2B5EF4-FFF2-40B4-BE49-F238E27FC236}">
                <a16:creationId xmlns:a16="http://schemas.microsoft.com/office/drawing/2014/main" id="{A456B58D-A82F-6C18-671B-B668304F70A5}"/>
              </a:ext>
            </a:extLst>
          </p:cNvPr>
          <p:cNvSpPr txBox="1"/>
          <p:nvPr/>
        </p:nvSpPr>
        <p:spPr>
          <a:xfrm>
            <a:off x="982650" y="5446067"/>
            <a:ext cx="5509491" cy="276999"/>
          </a:xfrm>
          <a:prstGeom prst="rect">
            <a:avLst/>
          </a:prstGeom>
          <a:noFill/>
        </p:spPr>
        <p:txBody>
          <a:bodyPr wrap="square">
            <a:spAutoFit/>
          </a:bodyPr>
          <a:lstStyle/>
          <a:p>
            <a:pPr algn="ctr"/>
            <a:r>
              <a:rPr lang="en-US" sz="1200" i="1" dirty="0">
                <a:solidFill>
                  <a:schemeClr val="tx1">
                    <a:lumMod val="65000"/>
                    <a:lumOff val="35000"/>
                  </a:schemeClr>
                </a:solidFill>
              </a:rPr>
              <a:t>Fan set-up in the photoreactor chamber.</a:t>
            </a:r>
          </a:p>
        </p:txBody>
      </p:sp>
      <p:pic>
        <p:nvPicPr>
          <p:cNvPr id="10" name="Picture 9">
            <a:extLst>
              <a:ext uri="{FF2B5EF4-FFF2-40B4-BE49-F238E27FC236}">
                <a16:creationId xmlns:a16="http://schemas.microsoft.com/office/drawing/2014/main" id="{B160C90D-F9F3-64B3-E655-0FE32F72E8A5}"/>
              </a:ext>
            </a:extLst>
          </p:cNvPr>
          <p:cNvPicPr>
            <a:picLocks noChangeAspect="1"/>
          </p:cNvPicPr>
          <p:nvPr/>
        </p:nvPicPr>
        <p:blipFill>
          <a:blip r:embed="rId4"/>
          <a:srcRect b="10367"/>
          <a:stretch/>
        </p:blipFill>
        <p:spPr>
          <a:xfrm>
            <a:off x="7586827" y="1040621"/>
            <a:ext cx="3260818" cy="5025726"/>
          </a:xfrm>
          <a:prstGeom prst="rect">
            <a:avLst/>
          </a:prstGeom>
          <a:ln>
            <a:noFill/>
          </a:ln>
          <a:effectLst>
            <a:softEdge rad="112500"/>
          </a:effectLst>
        </p:spPr>
      </p:pic>
      <p:pic>
        <p:nvPicPr>
          <p:cNvPr id="28" name="Picture 27" descr="A close up of a machine&#10;&#10;AI-generated content may be incorrect.">
            <a:extLst>
              <a:ext uri="{FF2B5EF4-FFF2-40B4-BE49-F238E27FC236}">
                <a16:creationId xmlns:a16="http://schemas.microsoft.com/office/drawing/2014/main" id="{97EFEBB6-EDD5-4038-1730-B7ACC9AEF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1540" y="2901503"/>
            <a:ext cx="1622144" cy="1676216"/>
          </a:xfrm>
          <a:prstGeom prst="ellipse">
            <a:avLst/>
          </a:prstGeom>
          <a:ln>
            <a:noFill/>
          </a:ln>
          <a:effectLst>
            <a:softEdge rad="112500"/>
          </a:effectLst>
        </p:spPr>
      </p:pic>
      <p:pic>
        <p:nvPicPr>
          <p:cNvPr id="12" name="Picture 11" descr="A black background with a black square&#10;&#10;AI-generated content may be incorrect.">
            <a:extLst>
              <a:ext uri="{FF2B5EF4-FFF2-40B4-BE49-F238E27FC236}">
                <a16:creationId xmlns:a16="http://schemas.microsoft.com/office/drawing/2014/main" id="{5C455FDD-90EE-BAC1-5A47-98F85574FB27}"/>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8267240" y="2901503"/>
            <a:ext cx="2460321" cy="2460321"/>
          </a:xfrm>
          <a:prstGeom prst="rect">
            <a:avLst/>
          </a:prstGeom>
          <a:ln>
            <a:noFill/>
          </a:ln>
        </p:spPr>
      </p:pic>
      <p:grpSp>
        <p:nvGrpSpPr>
          <p:cNvPr id="39" name="Group 38">
            <a:extLst>
              <a:ext uri="{FF2B5EF4-FFF2-40B4-BE49-F238E27FC236}">
                <a16:creationId xmlns:a16="http://schemas.microsoft.com/office/drawing/2014/main" id="{92AF9B42-AD7A-9B95-F271-1FC5239D58F0}"/>
              </a:ext>
            </a:extLst>
          </p:cNvPr>
          <p:cNvGrpSpPr/>
          <p:nvPr/>
        </p:nvGrpSpPr>
        <p:grpSpPr>
          <a:xfrm>
            <a:off x="1576532" y="2238914"/>
            <a:ext cx="4488910" cy="3157783"/>
            <a:chOff x="1576532" y="2238914"/>
            <a:chExt cx="4488910" cy="3157783"/>
          </a:xfrm>
        </p:grpSpPr>
        <p:grpSp>
          <p:nvGrpSpPr>
            <p:cNvPr id="34" name="Group 33">
              <a:extLst>
                <a:ext uri="{FF2B5EF4-FFF2-40B4-BE49-F238E27FC236}">
                  <a16:creationId xmlns:a16="http://schemas.microsoft.com/office/drawing/2014/main" id="{7B49BB74-6D56-FCAE-043D-E270E4D0274D}"/>
                </a:ext>
              </a:extLst>
            </p:cNvPr>
            <p:cNvGrpSpPr/>
            <p:nvPr/>
          </p:nvGrpSpPr>
          <p:grpSpPr>
            <a:xfrm>
              <a:off x="1696616" y="2238914"/>
              <a:ext cx="4368826" cy="3157783"/>
              <a:chOff x="1696616" y="2238914"/>
              <a:chExt cx="4368826" cy="3157783"/>
            </a:xfrm>
          </p:grpSpPr>
          <p:pic>
            <p:nvPicPr>
              <p:cNvPr id="6" name="Picture 5" descr="A diagram of a circuit board&#10;&#10;AI-generated content may be incorrect.">
                <a:extLst>
                  <a:ext uri="{FF2B5EF4-FFF2-40B4-BE49-F238E27FC236}">
                    <a16:creationId xmlns:a16="http://schemas.microsoft.com/office/drawing/2014/main" id="{1DF47ECA-22D8-8B08-1703-D965C7E51F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6616" y="2238914"/>
                <a:ext cx="4192906" cy="3157783"/>
              </a:xfrm>
              <a:prstGeom prst="rect">
                <a:avLst/>
              </a:prstGeom>
              <a:ln>
                <a:noFill/>
              </a:ln>
            </p:spPr>
          </p:pic>
          <p:grpSp>
            <p:nvGrpSpPr>
              <p:cNvPr id="33" name="Group 32">
                <a:extLst>
                  <a:ext uri="{FF2B5EF4-FFF2-40B4-BE49-F238E27FC236}">
                    <a16:creationId xmlns:a16="http://schemas.microsoft.com/office/drawing/2014/main" id="{0C86B481-AF1E-5B86-4F4E-A80A6BE4625C}"/>
                  </a:ext>
                </a:extLst>
              </p:cNvPr>
              <p:cNvGrpSpPr/>
              <p:nvPr/>
            </p:nvGrpSpPr>
            <p:grpSpPr>
              <a:xfrm>
                <a:off x="1696616" y="2462203"/>
                <a:ext cx="4368826" cy="2392171"/>
                <a:chOff x="1696616" y="2462203"/>
                <a:chExt cx="4368826" cy="2392171"/>
              </a:xfrm>
            </p:grpSpPr>
            <p:sp>
              <p:nvSpPr>
                <p:cNvPr id="17" name="TextBox 16">
                  <a:extLst>
                    <a:ext uri="{FF2B5EF4-FFF2-40B4-BE49-F238E27FC236}">
                      <a16:creationId xmlns:a16="http://schemas.microsoft.com/office/drawing/2014/main" id="{20B0EFC1-204E-5231-5EBA-31915DCC2314}"/>
                    </a:ext>
                  </a:extLst>
                </p:cNvPr>
                <p:cNvSpPr txBox="1"/>
                <p:nvPr/>
              </p:nvSpPr>
              <p:spPr>
                <a:xfrm>
                  <a:off x="2239764" y="2462203"/>
                  <a:ext cx="1152022" cy="323165"/>
                </a:xfrm>
                <a:prstGeom prst="rect">
                  <a:avLst/>
                </a:prstGeom>
                <a:noFill/>
                <a:ln>
                  <a:noFill/>
                </a:ln>
                <a:effectLst/>
              </p:spPr>
              <p:txBody>
                <a:bodyPr wrap="square">
                  <a:spAutoFit/>
                </a:bodyPr>
                <a:lstStyle/>
                <a:p>
                  <a:r>
                    <a:rPr lang="en-US" sz="1500" b="1" dirty="0">
                      <a:ln>
                        <a:solidFill>
                          <a:schemeClr val="tx2"/>
                        </a:solidFill>
                      </a:ln>
                      <a:solidFill>
                        <a:schemeClr val="bg1"/>
                      </a:solidFill>
                      <a:effectLst>
                        <a:glow rad="101600">
                          <a:schemeClr val="bg1">
                            <a:alpha val="60000"/>
                          </a:schemeClr>
                        </a:glow>
                      </a:effectLst>
                    </a:rPr>
                    <a:t>Arctic Fan</a:t>
                  </a:r>
                </a:p>
              </p:txBody>
            </p:sp>
            <p:cxnSp>
              <p:nvCxnSpPr>
                <p:cNvPr id="18" name="Straight Arrow Connector 17">
                  <a:extLst>
                    <a:ext uri="{FF2B5EF4-FFF2-40B4-BE49-F238E27FC236}">
                      <a16:creationId xmlns:a16="http://schemas.microsoft.com/office/drawing/2014/main" id="{22A4215F-45A5-C288-8C2C-565D02C4CB7F}"/>
                    </a:ext>
                  </a:extLst>
                </p:cNvPr>
                <p:cNvCxnSpPr>
                  <a:cxnSpLocks/>
                  <a:endCxn id="24" idx="1"/>
                </p:cNvCxnSpPr>
                <p:nvPr/>
              </p:nvCxnSpPr>
              <p:spPr>
                <a:xfrm flipV="1">
                  <a:off x="3594594" y="2628253"/>
                  <a:ext cx="1041201" cy="166099"/>
                </a:xfrm>
                <a:prstGeom prst="straightConnector1">
                  <a:avLst/>
                </a:prstGeom>
                <a:ln w="19050">
                  <a:solidFill>
                    <a:srgbClr val="FF9933"/>
                  </a:solidFill>
                  <a:tailEnd type="triangle"/>
                </a:ln>
                <a:effectLst/>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5A904043-4F15-B4EB-4F03-02C2AE3A8339}"/>
                    </a:ext>
                  </a:extLst>
                </p:cNvPr>
                <p:cNvSpPr txBox="1"/>
                <p:nvPr/>
              </p:nvSpPr>
              <p:spPr>
                <a:xfrm>
                  <a:off x="4635795" y="2466670"/>
                  <a:ext cx="1429647" cy="323165"/>
                </a:xfrm>
                <a:prstGeom prst="rect">
                  <a:avLst/>
                </a:prstGeom>
                <a:noFill/>
                <a:ln>
                  <a:noFill/>
                </a:ln>
                <a:effectLst/>
              </p:spPr>
              <p:txBody>
                <a:bodyPr wrap="square">
                  <a:spAutoFit/>
                </a:bodyPr>
                <a:lstStyle/>
                <a:p>
                  <a:r>
                    <a:rPr lang="en-US" sz="1500" b="1" dirty="0">
                      <a:ln>
                        <a:solidFill>
                          <a:schemeClr val="tx2"/>
                        </a:solidFill>
                      </a:ln>
                      <a:solidFill>
                        <a:schemeClr val="bg1"/>
                      </a:solidFill>
                      <a:effectLst>
                        <a:glow rad="101600">
                          <a:schemeClr val="bg1">
                            <a:alpha val="60000"/>
                          </a:schemeClr>
                        </a:glow>
                      </a:effectLst>
                    </a:rPr>
                    <a:t>Nd Magnets</a:t>
                  </a:r>
                </a:p>
              </p:txBody>
            </p:sp>
            <p:cxnSp>
              <p:nvCxnSpPr>
                <p:cNvPr id="26" name="Straight Arrow Connector 25">
                  <a:extLst>
                    <a:ext uri="{FF2B5EF4-FFF2-40B4-BE49-F238E27FC236}">
                      <a16:creationId xmlns:a16="http://schemas.microsoft.com/office/drawing/2014/main" id="{200DBC9F-2859-3856-FB99-C20599915C96}"/>
                    </a:ext>
                  </a:extLst>
                </p:cNvPr>
                <p:cNvCxnSpPr>
                  <a:cxnSpLocks/>
                  <a:endCxn id="24" idx="1"/>
                </p:cNvCxnSpPr>
                <p:nvPr/>
              </p:nvCxnSpPr>
              <p:spPr>
                <a:xfrm>
                  <a:off x="3934934" y="2519298"/>
                  <a:ext cx="700861" cy="108955"/>
                </a:xfrm>
                <a:prstGeom prst="straightConnector1">
                  <a:avLst/>
                </a:prstGeom>
                <a:ln w="19050">
                  <a:solidFill>
                    <a:srgbClr val="FF9933"/>
                  </a:solidFill>
                  <a:tailEnd type="triangle"/>
                </a:ln>
                <a:effectLst/>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F728607C-4FEB-33E3-2AE9-3D1A92AA4FC2}"/>
                    </a:ext>
                  </a:extLst>
                </p:cNvPr>
                <p:cNvSpPr txBox="1"/>
                <p:nvPr/>
              </p:nvSpPr>
              <p:spPr>
                <a:xfrm>
                  <a:off x="1696616" y="4069544"/>
                  <a:ext cx="1311917" cy="784830"/>
                </a:xfrm>
                <a:prstGeom prst="rect">
                  <a:avLst/>
                </a:prstGeom>
                <a:noFill/>
                <a:ln>
                  <a:noFill/>
                </a:ln>
                <a:effectLst/>
              </p:spPr>
              <p:txBody>
                <a:bodyPr wrap="square">
                  <a:spAutoFit/>
                </a:bodyPr>
                <a:lstStyle/>
                <a:p>
                  <a:r>
                    <a:rPr lang="en-US" sz="1500" b="1" dirty="0">
                      <a:ln>
                        <a:solidFill>
                          <a:schemeClr val="tx2"/>
                        </a:solidFill>
                      </a:ln>
                      <a:solidFill>
                        <a:schemeClr val="bg1"/>
                      </a:solidFill>
                      <a:effectLst>
                        <a:glow rad="101600">
                          <a:schemeClr val="bg1">
                            <a:alpha val="60000"/>
                          </a:schemeClr>
                        </a:glow>
                      </a:effectLst>
                    </a:rPr>
                    <a:t>Power modulator (12V to 5V)</a:t>
                  </a:r>
                </a:p>
              </p:txBody>
            </p:sp>
            <p:sp>
              <p:nvSpPr>
                <p:cNvPr id="32" name="TextBox 31">
                  <a:extLst>
                    <a:ext uri="{FF2B5EF4-FFF2-40B4-BE49-F238E27FC236}">
                      <a16:creationId xmlns:a16="http://schemas.microsoft.com/office/drawing/2014/main" id="{F4A2BF62-52A7-F0CA-BE2F-BDCA8D2056CF}"/>
                    </a:ext>
                  </a:extLst>
                </p:cNvPr>
                <p:cNvSpPr txBox="1"/>
                <p:nvPr/>
              </p:nvSpPr>
              <p:spPr>
                <a:xfrm>
                  <a:off x="4375594" y="2955040"/>
                  <a:ext cx="1665056" cy="323165"/>
                </a:xfrm>
                <a:prstGeom prst="rect">
                  <a:avLst/>
                </a:prstGeom>
                <a:noFill/>
                <a:ln>
                  <a:noFill/>
                </a:ln>
                <a:effectLst/>
              </p:spPr>
              <p:txBody>
                <a:bodyPr wrap="square">
                  <a:spAutoFit/>
                </a:bodyPr>
                <a:lstStyle/>
                <a:p>
                  <a:r>
                    <a:rPr lang="en-US" sz="1500" b="1" dirty="0">
                      <a:ln>
                        <a:solidFill>
                          <a:schemeClr val="tx2"/>
                        </a:solidFill>
                      </a:ln>
                      <a:solidFill>
                        <a:schemeClr val="bg1"/>
                      </a:solidFill>
                      <a:effectLst>
                        <a:glow rad="101600">
                          <a:schemeClr val="bg1">
                            <a:alpha val="60000"/>
                          </a:schemeClr>
                        </a:glow>
                      </a:effectLst>
                    </a:rPr>
                    <a:t>Arduino Mega</a:t>
                  </a:r>
                </a:p>
              </p:txBody>
            </p:sp>
          </p:grpSp>
        </p:grpSp>
        <p:sp>
          <p:nvSpPr>
            <p:cNvPr id="36" name="TextBox 35">
              <a:extLst>
                <a:ext uri="{FF2B5EF4-FFF2-40B4-BE49-F238E27FC236}">
                  <a16:creationId xmlns:a16="http://schemas.microsoft.com/office/drawing/2014/main" id="{0C250CBB-6659-2970-E3AF-EC80F3F06043}"/>
                </a:ext>
              </a:extLst>
            </p:cNvPr>
            <p:cNvSpPr txBox="1"/>
            <p:nvPr/>
          </p:nvSpPr>
          <p:spPr>
            <a:xfrm>
              <a:off x="1576532" y="2901503"/>
              <a:ext cx="1506043" cy="323165"/>
            </a:xfrm>
            <a:prstGeom prst="rect">
              <a:avLst/>
            </a:prstGeom>
            <a:noFill/>
            <a:ln>
              <a:noFill/>
            </a:ln>
            <a:effectLst/>
          </p:spPr>
          <p:txBody>
            <a:bodyPr wrap="square">
              <a:spAutoFit/>
            </a:bodyPr>
            <a:lstStyle/>
            <a:p>
              <a:r>
                <a:rPr lang="en-US" sz="1500" b="1" dirty="0">
                  <a:ln>
                    <a:solidFill>
                      <a:schemeClr val="tx2"/>
                    </a:solidFill>
                  </a:ln>
                  <a:solidFill>
                    <a:schemeClr val="bg1"/>
                  </a:solidFill>
                  <a:effectLst>
                    <a:glow rad="101600">
                      <a:schemeClr val="bg1">
                        <a:alpha val="60000"/>
                      </a:schemeClr>
                    </a:glow>
                  </a:effectLst>
                </a:rPr>
                <a:t>Motor Driver</a:t>
              </a:r>
            </a:p>
          </p:txBody>
        </p:sp>
        <p:cxnSp>
          <p:nvCxnSpPr>
            <p:cNvPr id="37" name="Straight Arrow Connector 36">
              <a:extLst>
                <a:ext uri="{FF2B5EF4-FFF2-40B4-BE49-F238E27FC236}">
                  <a16:creationId xmlns:a16="http://schemas.microsoft.com/office/drawing/2014/main" id="{1B668FAD-1441-376C-6166-ACF217279581}"/>
                </a:ext>
              </a:extLst>
            </p:cNvPr>
            <p:cNvCxnSpPr>
              <a:cxnSpLocks/>
            </p:cNvCxnSpPr>
            <p:nvPr/>
          </p:nvCxnSpPr>
          <p:spPr>
            <a:xfrm flipH="1" flipV="1">
              <a:off x="2815775" y="3063085"/>
              <a:ext cx="598558" cy="565550"/>
            </a:xfrm>
            <a:prstGeom prst="straightConnector1">
              <a:avLst/>
            </a:prstGeom>
            <a:ln w="19050">
              <a:solidFill>
                <a:srgbClr val="FF9933"/>
              </a:solidFill>
              <a:tailEnd type="triangle"/>
            </a:ln>
            <a:effectLst/>
          </p:spPr>
          <p:style>
            <a:lnRef idx="1">
              <a:schemeClr val="dk1"/>
            </a:lnRef>
            <a:fillRef idx="0">
              <a:schemeClr val="dk1"/>
            </a:fillRef>
            <a:effectRef idx="0">
              <a:schemeClr val="dk1"/>
            </a:effectRef>
            <a:fontRef idx="minor">
              <a:schemeClr val="tx1"/>
            </a:fontRef>
          </p:style>
        </p:cxnSp>
      </p:grpSp>
      <p:sp>
        <p:nvSpPr>
          <p:cNvPr id="40" name="Callout: Line with Border and Accent Bar 39">
            <a:extLst>
              <a:ext uri="{FF2B5EF4-FFF2-40B4-BE49-F238E27FC236}">
                <a16:creationId xmlns:a16="http://schemas.microsoft.com/office/drawing/2014/main" id="{09351489-9ED3-456F-A6E7-77C781E5D220}"/>
              </a:ext>
            </a:extLst>
          </p:cNvPr>
          <p:cNvSpPr/>
          <p:nvPr/>
        </p:nvSpPr>
        <p:spPr>
          <a:xfrm flipH="1">
            <a:off x="917484" y="1569267"/>
            <a:ext cx="5751170" cy="4497079"/>
          </a:xfrm>
          <a:prstGeom prst="accentBorderCallout1">
            <a:avLst>
              <a:gd name="adj1" fmla="val 18750"/>
              <a:gd name="adj2" fmla="val -8333"/>
              <a:gd name="adj3" fmla="val 38714"/>
              <a:gd name="adj4" fmla="val -30826"/>
            </a:avLst>
          </a:prstGeom>
          <a:noFill/>
          <a:ln w="28575">
            <a:solidFill>
              <a:srgbClr val="FF9933"/>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E2484AF0-6187-03BB-BF73-86D060C47B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44" y="5452662"/>
            <a:ext cx="840927" cy="540808"/>
          </a:xfrm>
          <a:prstGeom prst="rect">
            <a:avLst/>
          </a:prstGeom>
        </p:spPr>
      </p:pic>
      <p:grpSp>
        <p:nvGrpSpPr>
          <p:cNvPr id="4" name="Group 3">
            <a:extLst>
              <a:ext uri="{FF2B5EF4-FFF2-40B4-BE49-F238E27FC236}">
                <a16:creationId xmlns:a16="http://schemas.microsoft.com/office/drawing/2014/main" id="{12CC4C91-24E1-9BC1-B880-71704B71DB60}"/>
              </a:ext>
            </a:extLst>
          </p:cNvPr>
          <p:cNvGrpSpPr/>
          <p:nvPr/>
        </p:nvGrpSpPr>
        <p:grpSpPr>
          <a:xfrm>
            <a:off x="126759" y="6169973"/>
            <a:ext cx="11938482" cy="593278"/>
            <a:chOff x="126759" y="6169973"/>
            <a:chExt cx="11938482" cy="593278"/>
          </a:xfrm>
        </p:grpSpPr>
        <p:sp>
          <p:nvSpPr>
            <p:cNvPr id="11" name="Action Button: Go Forward or Next 10">
              <a:hlinkClick r:id="" action="ppaction://hlinkshowjump?jump=nextslide" highlightClick="1"/>
              <a:extLst>
                <a:ext uri="{FF2B5EF4-FFF2-40B4-BE49-F238E27FC236}">
                  <a16:creationId xmlns:a16="http://schemas.microsoft.com/office/drawing/2014/main" id="{EC128613-BEF9-71D5-131D-B8D37A555D54}"/>
                </a:ext>
              </a:extLst>
            </p:cNvPr>
            <p:cNvSpPr/>
            <p:nvPr/>
          </p:nvSpPr>
          <p:spPr>
            <a:xfrm>
              <a:off x="11487243" y="6169973"/>
              <a:ext cx="577998" cy="593277"/>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Action Button: Go Back or Previous 21">
              <a:hlinkClick r:id="" action="ppaction://hlinkshowjump?jump=previousslide" highlightClick="1"/>
              <a:extLst>
                <a:ext uri="{FF2B5EF4-FFF2-40B4-BE49-F238E27FC236}">
                  <a16:creationId xmlns:a16="http://schemas.microsoft.com/office/drawing/2014/main" id="{778FAD61-9D00-991C-6F15-AE4076DF7648}"/>
                </a:ext>
              </a:extLst>
            </p:cNvPr>
            <p:cNvSpPr/>
            <p:nvPr/>
          </p:nvSpPr>
          <p:spPr>
            <a:xfrm>
              <a:off x="126759" y="6169974"/>
              <a:ext cx="577997" cy="593277"/>
            </a:xfrm>
            <a:prstGeom prst="actionButtonBackPrevio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3" name="Action Button: Go Home 22">
              <a:hlinkClick r:id="rId9" action="ppaction://hlinksldjump" highlightClick="1"/>
              <a:extLst>
                <a:ext uri="{FF2B5EF4-FFF2-40B4-BE49-F238E27FC236}">
                  <a16:creationId xmlns:a16="http://schemas.microsoft.com/office/drawing/2014/main" id="{E03E471D-5BB7-564B-2E09-2D6C4747907C}"/>
                </a:ext>
              </a:extLst>
            </p:cNvPr>
            <p:cNvSpPr/>
            <p:nvPr/>
          </p:nvSpPr>
          <p:spPr>
            <a:xfrm>
              <a:off x="5769372" y="6169973"/>
              <a:ext cx="577998" cy="593277"/>
            </a:xfrm>
            <a:prstGeom prst="actionButtonHom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628971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89B9C-E710-DCEC-F99C-8918385716BF}"/>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DCE379B9-0878-A66C-A0D8-B60985E6C700}"/>
              </a:ext>
            </a:extLst>
          </p:cNvPr>
          <p:cNvPicPr>
            <a:picLocks noChangeAspect="1"/>
          </p:cNvPicPr>
          <p:nvPr/>
        </p:nvPicPr>
        <p:blipFill>
          <a:blip r:embed="rId2"/>
          <a:srcRect b="10367"/>
          <a:stretch/>
        </p:blipFill>
        <p:spPr>
          <a:xfrm>
            <a:off x="7586827" y="1040621"/>
            <a:ext cx="3260818" cy="5025726"/>
          </a:xfrm>
          <a:prstGeom prst="rect">
            <a:avLst/>
          </a:prstGeom>
          <a:ln>
            <a:noFill/>
          </a:ln>
          <a:effectLst>
            <a:softEdge rad="112500"/>
          </a:effectLst>
        </p:spPr>
      </p:pic>
      <p:sp>
        <p:nvSpPr>
          <p:cNvPr id="2" name="Title 1">
            <a:extLst>
              <a:ext uri="{FF2B5EF4-FFF2-40B4-BE49-F238E27FC236}">
                <a16:creationId xmlns:a16="http://schemas.microsoft.com/office/drawing/2014/main" id="{C2D95BD5-EFBB-8FA8-AD5E-960D0DDBAB17}"/>
              </a:ext>
            </a:extLst>
          </p:cNvPr>
          <p:cNvSpPr>
            <a:spLocks noGrp="1"/>
          </p:cNvSpPr>
          <p:nvPr>
            <p:ph type="title"/>
          </p:nvPr>
        </p:nvSpPr>
        <p:spPr>
          <a:xfrm>
            <a:off x="1066800" y="563786"/>
            <a:ext cx="8886884" cy="953669"/>
          </a:xfrm>
        </p:spPr>
        <p:txBody>
          <a:bodyPr/>
          <a:lstStyle/>
          <a:p>
            <a:r>
              <a:rPr lang="en-US" dirty="0"/>
              <a:t>Photoreactor Modules </a:t>
            </a:r>
          </a:p>
        </p:txBody>
      </p:sp>
      <p:sp>
        <p:nvSpPr>
          <p:cNvPr id="3" name="Content Placeholder 2">
            <a:extLst>
              <a:ext uri="{FF2B5EF4-FFF2-40B4-BE49-F238E27FC236}">
                <a16:creationId xmlns:a16="http://schemas.microsoft.com/office/drawing/2014/main" id="{B2D3F257-FB71-C886-5D43-3DFEC883E26B}"/>
              </a:ext>
            </a:extLst>
          </p:cNvPr>
          <p:cNvSpPr>
            <a:spLocks noGrp="1"/>
          </p:cNvSpPr>
          <p:nvPr>
            <p:ph idx="1"/>
          </p:nvPr>
        </p:nvSpPr>
        <p:spPr>
          <a:xfrm>
            <a:off x="1066800" y="1621081"/>
            <a:ext cx="5472223" cy="593277"/>
          </a:xfrm>
        </p:spPr>
        <p:txBody>
          <a:bodyPr>
            <a:noAutofit/>
          </a:bodyPr>
          <a:lstStyle/>
          <a:p>
            <a:pPr marL="0" indent="0">
              <a:buNone/>
            </a:pPr>
            <a:r>
              <a:rPr lang="en-US" sz="1500" b="1" dirty="0">
                <a:solidFill>
                  <a:srgbClr val="0070C0"/>
                </a:solidFill>
              </a:rPr>
              <a:t>5. Spectral module: 4 Royal Blue LEDs (10W, 450-465 nm), Mean Well driver board.</a:t>
            </a:r>
          </a:p>
        </p:txBody>
      </p:sp>
      <p:sp>
        <p:nvSpPr>
          <p:cNvPr id="7" name="TextBox 6">
            <a:extLst>
              <a:ext uri="{FF2B5EF4-FFF2-40B4-BE49-F238E27FC236}">
                <a16:creationId xmlns:a16="http://schemas.microsoft.com/office/drawing/2014/main" id="{11479772-5112-4B19-BD15-E0D360D33EB4}"/>
              </a:ext>
            </a:extLst>
          </p:cNvPr>
          <p:cNvSpPr txBox="1"/>
          <p:nvPr/>
        </p:nvSpPr>
        <p:spPr>
          <a:xfrm>
            <a:off x="2493641" y="5369898"/>
            <a:ext cx="2592630" cy="276999"/>
          </a:xfrm>
          <a:prstGeom prst="rect">
            <a:avLst/>
          </a:prstGeom>
          <a:noFill/>
        </p:spPr>
        <p:txBody>
          <a:bodyPr wrap="square">
            <a:spAutoFit/>
          </a:bodyPr>
          <a:lstStyle/>
          <a:p>
            <a:r>
              <a:rPr lang="en-US" sz="1200" i="1" dirty="0">
                <a:solidFill>
                  <a:schemeClr val="tx1">
                    <a:lumMod val="65000"/>
                    <a:lumOff val="35000"/>
                  </a:schemeClr>
                </a:solidFill>
              </a:rPr>
              <a:t>Spectral Module Circuit Diagram.</a:t>
            </a:r>
          </a:p>
        </p:txBody>
      </p:sp>
      <p:grpSp>
        <p:nvGrpSpPr>
          <p:cNvPr id="4" name="Group 3">
            <a:extLst>
              <a:ext uri="{FF2B5EF4-FFF2-40B4-BE49-F238E27FC236}">
                <a16:creationId xmlns:a16="http://schemas.microsoft.com/office/drawing/2014/main" id="{7927E8FD-B5DB-6E52-CEA5-59FACF9F502E}"/>
              </a:ext>
            </a:extLst>
          </p:cNvPr>
          <p:cNvGrpSpPr/>
          <p:nvPr/>
        </p:nvGrpSpPr>
        <p:grpSpPr>
          <a:xfrm>
            <a:off x="1" y="-16810"/>
            <a:ext cx="12311801" cy="1303073"/>
            <a:chOff x="1" y="-16810"/>
            <a:chExt cx="12311801" cy="1303073"/>
          </a:xfrm>
        </p:grpSpPr>
        <p:grpSp>
          <p:nvGrpSpPr>
            <p:cNvPr id="6" name="Group 5">
              <a:extLst>
                <a:ext uri="{FF2B5EF4-FFF2-40B4-BE49-F238E27FC236}">
                  <a16:creationId xmlns:a16="http://schemas.microsoft.com/office/drawing/2014/main" id="{0551D6E3-300D-9BE8-4E25-82F5A8D5E3DF}"/>
                </a:ext>
              </a:extLst>
            </p:cNvPr>
            <p:cNvGrpSpPr/>
            <p:nvPr/>
          </p:nvGrpSpPr>
          <p:grpSpPr>
            <a:xfrm>
              <a:off x="10727561" y="-16810"/>
              <a:ext cx="1584241" cy="1303073"/>
              <a:chOff x="10727561" y="-16810"/>
              <a:chExt cx="1584241" cy="1303073"/>
            </a:xfrm>
          </p:grpSpPr>
          <p:pic>
            <p:nvPicPr>
              <p:cNvPr id="10" name="Picture 9" descr="A qr code on a white background&#10;&#10;AI-generated content may be incorrect.">
                <a:extLst>
                  <a:ext uri="{FF2B5EF4-FFF2-40B4-BE49-F238E27FC236}">
                    <a16:creationId xmlns:a16="http://schemas.microsoft.com/office/drawing/2014/main" id="{BDDCBAF8-7F70-029D-2FFD-B3D33434E7C2}"/>
                  </a:ext>
                </a:extLst>
              </p:cNvPr>
              <p:cNvPicPr/>
              <p:nvPr/>
            </p:nvPicPr>
            <p:blipFill>
              <a:blip r:embed="rId3">
                <a:extLst>
                  <a:ext uri="{28A0092B-C50C-407E-A947-70E740481C1C}">
                    <a14:useLocalDpi xmlns:a14="http://schemas.microsoft.com/office/drawing/2010/main" val="0"/>
                  </a:ext>
                </a:extLst>
              </a:blip>
              <a:stretch>
                <a:fillRect/>
              </a:stretch>
            </p:blipFill>
            <p:spPr>
              <a:xfrm>
                <a:off x="10985919" y="218739"/>
                <a:ext cx="1067524" cy="1067524"/>
              </a:xfrm>
              <a:prstGeom prst="rect">
                <a:avLst/>
              </a:prstGeom>
            </p:spPr>
          </p:pic>
          <p:sp>
            <p:nvSpPr>
              <p:cNvPr id="11" name="TextBox 10">
                <a:extLst>
                  <a:ext uri="{FF2B5EF4-FFF2-40B4-BE49-F238E27FC236}">
                    <a16:creationId xmlns:a16="http://schemas.microsoft.com/office/drawing/2014/main" id="{6DAAEFCB-1B72-66B0-826E-D4C3EA1AFB09}"/>
                  </a:ext>
                </a:extLst>
              </p:cNvPr>
              <p:cNvSpPr txBox="1"/>
              <p:nvPr/>
            </p:nvSpPr>
            <p:spPr>
              <a:xfrm>
                <a:off x="10727561" y="-16810"/>
                <a:ext cx="1584241" cy="338554"/>
              </a:xfrm>
              <a:prstGeom prst="rect">
                <a:avLst/>
              </a:prstGeom>
              <a:noFill/>
            </p:spPr>
            <p:txBody>
              <a:bodyPr wrap="square">
                <a:spAutoFit/>
              </a:bodyPr>
              <a:lstStyle/>
              <a:p>
                <a:pPr algn="ctr"/>
                <a:r>
                  <a:rPr lang="en-US" sz="1600" dirty="0">
                    <a:latin typeface="Aptos" panose="020B0004020202020204" pitchFamily="34" charset="0"/>
                  </a:rPr>
                  <a:t>EGU25-5229</a:t>
                </a:r>
              </a:p>
            </p:txBody>
          </p:sp>
        </p:grpSp>
        <p:pic>
          <p:nvPicPr>
            <p:cNvPr id="9" name="Picture 8" descr="A blue and black logo&#10;&#10;AI-generated content may be incorrect.">
              <a:extLst>
                <a:ext uri="{FF2B5EF4-FFF2-40B4-BE49-F238E27FC236}">
                  <a16:creationId xmlns:a16="http://schemas.microsoft.com/office/drawing/2014/main" id="{F753DA0E-467A-8C42-E464-9AFB46A4937F}"/>
                </a:ext>
              </a:extLst>
            </p:cNvPr>
            <p:cNvPicPr/>
            <p:nvPr/>
          </p:nvPicPr>
          <p:blipFill>
            <a:blip r:embed="rId4">
              <a:extLst>
                <a:ext uri="{28A0092B-C50C-407E-A947-70E740481C1C}">
                  <a14:useLocalDpi xmlns:a14="http://schemas.microsoft.com/office/drawing/2010/main" val="0"/>
                </a:ext>
              </a:extLst>
            </a:blip>
            <a:stretch>
              <a:fillRect/>
            </a:stretch>
          </p:blipFill>
          <p:spPr>
            <a:xfrm>
              <a:off x="1" y="62713"/>
              <a:ext cx="1965298" cy="885106"/>
            </a:xfrm>
            <a:prstGeom prst="rect">
              <a:avLst/>
            </a:prstGeom>
          </p:spPr>
        </p:pic>
      </p:grpSp>
      <p:pic>
        <p:nvPicPr>
          <p:cNvPr id="13" name="Picture 12" descr="A small square object with wires&#10;&#10;AI-generated content may be incorrect.">
            <a:extLst>
              <a:ext uri="{FF2B5EF4-FFF2-40B4-BE49-F238E27FC236}">
                <a16:creationId xmlns:a16="http://schemas.microsoft.com/office/drawing/2014/main" id="{59E5890F-5CE6-292E-53C1-EC4220B2FD56}"/>
              </a:ext>
            </a:extLst>
          </p:cNvPr>
          <p:cNvPicPr>
            <a:picLocks noChangeAspect="1"/>
          </p:cNvPicPr>
          <p:nvPr/>
        </p:nvPicPr>
        <p:blipFill>
          <a:blip r:embed="rId5">
            <a:extLst>
              <a:ext uri="{28A0092B-C50C-407E-A947-70E740481C1C}">
                <a14:useLocalDpi xmlns:a14="http://schemas.microsoft.com/office/drawing/2010/main" val="0"/>
              </a:ext>
            </a:extLst>
          </a:blip>
          <a:srcRect l="8148" t="3526" r="5974" b="7277"/>
          <a:stretch/>
        </p:blipFill>
        <p:spPr>
          <a:xfrm>
            <a:off x="8302985" y="1979799"/>
            <a:ext cx="1475977" cy="1449201"/>
          </a:xfrm>
          <a:prstGeom prst="ellipse">
            <a:avLst/>
          </a:prstGeom>
          <a:ln>
            <a:noFill/>
          </a:ln>
          <a:effectLst>
            <a:softEdge rad="112500"/>
          </a:effectLst>
        </p:spPr>
      </p:pic>
      <p:sp>
        <p:nvSpPr>
          <p:cNvPr id="8" name="Callout: Line with Border and Accent Bar 7">
            <a:extLst>
              <a:ext uri="{FF2B5EF4-FFF2-40B4-BE49-F238E27FC236}">
                <a16:creationId xmlns:a16="http://schemas.microsoft.com/office/drawing/2014/main" id="{E66C3BF5-2F6B-C3B0-CD8B-F9B3165D9D6C}"/>
              </a:ext>
            </a:extLst>
          </p:cNvPr>
          <p:cNvSpPr/>
          <p:nvPr/>
        </p:nvSpPr>
        <p:spPr>
          <a:xfrm flipH="1">
            <a:off x="917484" y="1569267"/>
            <a:ext cx="5751170" cy="4497079"/>
          </a:xfrm>
          <a:prstGeom prst="accentBorderCallout1">
            <a:avLst>
              <a:gd name="adj1" fmla="val 18750"/>
              <a:gd name="adj2" fmla="val -8333"/>
              <a:gd name="adj3" fmla="val 38714"/>
              <a:gd name="adj4" fmla="val -30826"/>
            </a:avLst>
          </a:prstGeom>
          <a:noFill/>
          <a:ln w="28575">
            <a:solidFill>
              <a:srgbClr val="FF9933"/>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black background with a black square&#10;&#10;AI-generated content may be incorrect.">
            <a:extLst>
              <a:ext uri="{FF2B5EF4-FFF2-40B4-BE49-F238E27FC236}">
                <a16:creationId xmlns:a16="http://schemas.microsoft.com/office/drawing/2014/main" id="{2D2CE2C5-76A8-CA79-50A6-87BD172F0C0D}"/>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rot="10111548">
            <a:off x="7742323" y="1452792"/>
            <a:ext cx="1907019" cy="1907019"/>
          </a:xfrm>
          <a:prstGeom prst="rect">
            <a:avLst/>
          </a:prstGeom>
          <a:ln>
            <a:noFill/>
          </a:ln>
        </p:spPr>
      </p:pic>
      <p:grpSp>
        <p:nvGrpSpPr>
          <p:cNvPr id="29" name="Group 28">
            <a:extLst>
              <a:ext uri="{FF2B5EF4-FFF2-40B4-BE49-F238E27FC236}">
                <a16:creationId xmlns:a16="http://schemas.microsoft.com/office/drawing/2014/main" id="{415EDF5C-6A20-97EC-58A0-434242C142DE}"/>
              </a:ext>
            </a:extLst>
          </p:cNvPr>
          <p:cNvGrpSpPr/>
          <p:nvPr/>
        </p:nvGrpSpPr>
        <p:grpSpPr>
          <a:xfrm>
            <a:off x="1326473" y="2262500"/>
            <a:ext cx="4926965" cy="2796674"/>
            <a:chOff x="1326473" y="2262500"/>
            <a:chExt cx="4926965" cy="2796674"/>
          </a:xfrm>
        </p:grpSpPr>
        <p:sp>
          <p:nvSpPr>
            <p:cNvPr id="22" name="TextBox 21">
              <a:extLst>
                <a:ext uri="{FF2B5EF4-FFF2-40B4-BE49-F238E27FC236}">
                  <a16:creationId xmlns:a16="http://schemas.microsoft.com/office/drawing/2014/main" id="{5A208F36-650E-F5D1-53A3-3788C2CB559B}"/>
                </a:ext>
              </a:extLst>
            </p:cNvPr>
            <p:cNvSpPr txBox="1"/>
            <p:nvPr/>
          </p:nvSpPr>
          <p:spPr>
            <a:xfrm>
              <a:off x="1612444" y="2262500"/>
              <a:ext cx="1152022" cy="323165"/>
            </a:xfrm>
            <a:prstGeom prst="rect">
              <a:avLst/>
            </a:prstGeom>
            <a:noFill/>
            <a:ln>
              <a:noFill/>
            </a:ln>
            <a:effectLst/>
          </p:spPr>
          <p:txBody>
            <a:bodyPr wrap="square">
              <a:spAutoFit/>
            </a:bodyPr>
            <a:lstStyle/>
            <a:p>
              <a:r>
                <a:rPr lang="en-US" sz="1500" b="1" dirty="0">
                  <a:ln>
                    <a:solidFill>
                      <a:schemeClr val="tx2"/>
                    </a:solidFill>
                  </a:ln>
                  <a:solidFill>
                    <a:schemeClr val="bg1"/>
                  </a:solidFill>
                  <a:effectLst>
                    <a:glow rad="101600">
                      <a:schemeClr val="bg1">
                        <a:alpha val="60000"/>
                      </a:schemeClr>
                    </a:glow>
                  </a:effectLst>
                </a:rPr>
                <a:t>Pi HAT</a:t>
              </a:r>
            </a:p>
          </p:txBody>
        </p:sp>
        <p:grpSp>
          <p:nvGrpSpPr>
            <p:cNvPr id="28" name="Group 27">
              <a:extLst>
                <a:ext uri="{FF2B5EF4-FFF2-40B4-BE49-F238E27FC236}">
                  <a16:creationId xmlns:a16="http://schemas.microsoft.com/office/drawing/2014/main" id="{4E64AE12-4DC1-CC63-94E9-C85B7A423FC6}"/>
                </a:ext>
              </a:extLst>
            </p:cNvPr>
            <p:cNvGrpSpPr/>
            <p:nvPr/>
          </p:nvGrpSpPr>
          <p:grpSpPr>
            <a:xfrm>
              <a:off x="1326473" y="2568704"/>
              <a:ext cx="4926965" cy="2490470"/>
              <a:chOff x="1326473" y="2568704"/>
              <a:chExt cx="4926965" cy="2490470"/>
            </a:xfrm>
          </p:grpSpPr>
          <p:pic>
            <p:nvPicPr>
              <p:cNvPr id="5" name="Imagen 1">
                <a:extLst>
                  <a:ext uri="{FF2B5EF4-FFF2-40B4-BE49-F238E27FC236}">
                    <a16:creationId xmlns:a16="http://schemas.microsoft.com/office/drawing/2014/main" id="{195DFD33-3A3D-39AD-A449-DED1F6A412F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bwMode="auto">
              <a:xfrm>
                <a:off x="1326473" y="2568704"/>
                <a:ext cx="4926965" cy="2490470"/>
              </a:xfrm>
              <a:prstGeom prst="rect">
                <a:avLst/>
              </a:prstGeom>
              <a:ln>
                <a:noFill/>
              </a:ln>
              <a:extLst>
                <a:ext uri="{53640926-AAD7-44D8-BBD7-CCE9431645EC}">
                  <a14:shadowObscured xmlns:a14="http://schemas.microsoft.com/office/drawing/2010/main"/>
                </a:ext>
              </a:extLst>
            </p:spPr>
          </p:pic>
          <p:sp>
            <p:nvSpPr>
              <p:cNvPr id="24" name="Rectangle 23">
                <a:extLst>
                  <a:ext uri="{FF2B5EF4-FFF2-40B4-BE49-F238E27FC236}">
                    <a16:creationId xmlns:a16="http://schemas.microsoft.com/office/drawing/2014/main" id="{74870E72-DA4D-2562-5227-92810796C60A}"/>
                  </a:ext>
                </a:extLst>
              </p:cNvPr>
              <p:cNvSpPr/>
              <p:nvPr/>
            </p:nvSpPr>
            <p:spPr>
              <a:xfrm>
                <a:off x="4695416" y="4611387"/>
                <a:ext cx="398369" cy="3872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D7DAFDD-9613-78C4-4FDE-C11D819C6CF4}"/>
                  </a:ext>
                </a:extLst>
              </p:cNvPr>
              <p:cNvSpPr txBox="1"/>
              <p:nvPr/>
            </p:nvSpPr>
            <p:spPr>
              <a:xfrm>
                <a:off x="4695416" y="4675426"/>
                <a:ext cx="1152022" cy="323165"/>
              </a:xfrm>
              <a:prstGeom prst="rect">
                <a:avLst/>
              </a:prstGeom>
              <a:solidFill>
                <a:schemeClr val="bg1"/>
              </a:solidFill>
              <a:ln>
                <a:solidFill>
                  <a:schemeClr val="bg1"/>
                </a:solidFill>
              </a:ln>
              <a:effectLst/>
            </p:spPr>
            <p:txBody>
              <a:bodyPr wrap="square">
                <a:spAutoFit/>
              </a:bodyPr>
              <a:lstStyle/>
              <a:p>
                <a:r>
                  <a:rPr lang="en-US" sz="1500" b="1" dirty="0">
                    <a:ln>
                      <a:solidFill>
                        <a:schemeClr val="tx2"/>
                      </a:solidFill>
                    </a:ln>
                    <a:solidFill>
                      <a:schemeClr val="bg1"/>
                    </a:solidFill>
                    <a:effectLst>
                      <a:glow rad="101600">
                        <a:schemeClr val="bg1">
                          <a:alpha val="60000"/>
                        </a:schemeClr>
                      </a:glow>
                    </a:effectLst>
                  </a:rPr>
                  <a:t>10 W LED</a:t>
                </a:r>
              </a:p>
            </p:txBody>
          </p:sp>
          <p:sp>
            <p:nvSpPr>
              <p:cNvPr id="26" name="TextBox 25">
                <a:extLst>
                  <a:ext uri="{FF2B5EF4-FFF2-40B4-BE49-F238E27FC236}">
                    <a16:creationId xmlns:a16="http://schemas.microsoft.com/office/drawing/2014/main" id="{2B25B826-A6C8-2663-9643-1B09E42BF853}"/>
                  </a:ext>
                </a:extLst>
              </p:cNvPr>
              <p:cNvSpPr txBox="1"/>
              <p:nvPr/>
            </p:nvSpPr>
            <p:spPr>
              <a:xfrm>
                <a:off x="2628023" y="4530053"/>
                <a:ext cx="1373220" cy="323165"/>
              </a:xfrm>
              <a:prstGeom prst="rect">
                <a:avLst/>
              </a:prstGeom>
              <a:noFill/>
              <a:ln>
                <a:noFill/>
              </a:ln>
              <a:effectLst/>
            </p:spPr>
            <p:txBody>
              <a:bodyPr wrap="square">
                <a:spAutoFit/>
              </a:bodyPr>
              <a:lstStyle/>
              <a:p>
                <a:r>
                  <a:rPr lang="en-US" sz="1500" b="1" dirty="0">
                    <a:ln>
                      <a:solidFill>
                        <a:schemeClr val="tx2"/>
                      </a:solidFill>
                    </a:ln>
                    <a:solidFill>
                      <a:schemeClr val="bg1"/>
                    </a:solidFill>
                    <a:effectLst>
                      <a:glow rad="101600">
                        <a:schemeClr val="bg1">
                          <a:alpha val="60000"/>
                        </a:schemeClr>
                      </a:glow>
                    </a:effectLst>
                  </a:rPr>
                  <a:t>PWM Driver</a:t>
                </a:r>
              </a:p>
            </p:txBody>
          </p:sp>
          <p:sp>
            <p:nvSpPr>
              <p:cNvPr id="27" name="TextBox 26">
                <a:extLst>
                  <a:ext uri="{FF2B5EF4-FFF2-40B4-BE49-F238E27FC236}">
                    <a16:creationId xmlns:a16="http://schemas.microsoft.com/office/drawing/2014/main" id="{F6380A0B-218F-7D39-4928-582F5934B846}"/>
                  </a:ext>
                </a:extLst>
              </p:cNvPr>
              <p:cNvSpPr txBox="1"/>
              <p:nvPr/>
            </p:nvSpPr>
            <p:spPr>
              <a:xfrm>
                <a:off x="3213463" y="2674223"/>
                <a:ext cx="2394857" cy="323165"/>
              </a:xfrm>
              <a:prstGeom prst="rect">
                <a:avLst/>
              </a:prstGeom>
              <a:solidFill>
                <a:srgbClr val="E6E6E6"/>
              </a:solidFill>
              <a:ln>
                <a:solidFill>
                  <a:srgbClr val="E6E6E6"/>
                </a:solidFill>
              </a:ln>
              <a:effectLst/>
            </p:spPr>
            <p:txBody>
              <a:bodyPr wrap="square">
                <a:spAutoFit/>
              </a:bodyPr>
              <a:lstStyle/>
              <a:p>
                <a:pPr algn="ctr"/>
                <a:r>
                  <a:rPr lang="en-US" sz="1500" b="1" dirty="0">
                    <a:ln>
                      <a:solidFill>
                        <a:schemeClr val="tx2"/>
                      </a:solidFill>
                    </a:ln>
                    <a:solidFill>
                      <a:schemeClr val="bg1"/>
                    </a:solidFill>
                    <a:effectLst>
                      <a:glow rad="101600">
                        <a:schemeClr val="bg1">
                          <a:alpha val="60000"/>
                        </a:schemeClr>
                      </a:glow>
                    </a:effectLst>
                  </a:rPr>
                  <a:t>48 V power source</a:t>
                </a:r>
              </a:p>
            </p:txBody>
          </p:sp>
        </p:grpSp>
      </p:grpSp>
      <p:pic>
        <p:nvPicPr>
          <p:cNvPr id="30" name="Picture 29">
            <a:extLst>
              <a:ext uri="{FF2B5EF4-FFF2-40B4-BE49-F238E27FC236}">
                <a16:creationId xmlns:a16="http://schemas.microsoft.com/office/drawing/2014/main" id="{4A951C7A-10A8-22F1-96D5-F074525388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807" y="5234696"/>
            <a:ext cx="536949" cy="689779"/>
          </a:xfrm>
          <a:prstGeom prst="rect">
            <a:avLst/>
          </a:prstGeom>
        </p:spPr>
      </p:pic>
      <p:grpSp>
        <p:nvGrpSpPr>
          <p:cNvPr id="15" name="Group 14">
            <a:extLst>
              <a:ext uri="{FF2B5EF4-FFF2-40B4-BE49-F238E27FC236}">
                <a16:creationId xmlns:a16="http://schemas.microsoft.com/office/drawing/2014/main" id="{F5D3264C-31A9-CD53-A5CD-BFBF7B6A0FC9}"/>
              </a:ext>
            </a:extLst>
          </p:cNvPr>
          <p:cNvGrpSpPr/>
          <p:nvPr/>
        </p:nvGrpSpPr>
        <p:grpSpPr>
          <a:xfrm>
            <a:off x="126759" y="6169973"/>
            <a:ext cx="11938482" cy="593278"/>
            <a:chOff x="126759" y="6169973"/>
            <a:chExt cx="11938482" cy="593278"/>
          </a:xfrm>
        </p:grpSpPr>
        <p:sp>
          <p:nvSpPr>
            <p:cNvPr id="20" name="Action Button: Go Forward or Next 19">
              <a:hlinkClick r:id="" action="ppaction://hlinkshowjump?jump=nextslide" highlightClick="1"/>
              <a:extLst>
                <a:ext uri="{FF2B5EF4-FFF2-40B4-BE49-F238E27FC236}">
                  <a16:creationId xmlns:a16="http://schemas.microsoft.com/office/drawing/2014/main" id="{ADC8062B-3E8F-047C-0413-6123852DA0B9}"/>
                </a:ext>
              </a:extLst>
            </p:cNvPr>
            <p:cNvSpPr/>
            <p:nvPr/>
          </p:nvSpPr>
          <p:spPr>
            <a:xfrm>
              <a:off x="11487243" y="6169973"/>
              <a:ext cx="577998" cy="593277"/>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ction Button: Go Back or Previous 20">
              <a:hlinkClick r:id="" action="ppaction://hlinkshowjump?jump=previousslide" highlightClick="1"/>
              <a:extLst>
                <a:ext uri="{FF2B5EF4-FFF2-40B4-BE49-F238E27FC236}">
                  <a16:creationId xmlns:a16="http://schemas.microsoft.com/office/drawing/2014/main" id="{2A20B569-8BD4-8B5F-A20F-1639565893C3}"/>
                </a:ext>
              </a:extLst>
            </p:cNvPr>
            <p:cNvSpPr/>
            <p:nvPr/>
          </p:nvSpPr>
          <p:spPr>
            <a:xfrm>
              <a:off x="126759" y="6169974"/>
              <a:ext cx="577997" cy="593277"/>
            </a:xfrm>
            <a:prstGeom prst="actionButtonBackPrevio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5" name="Action Button: Go Home 24">
              <a:hlinkClick r:id="rId9" action="ppaction://hlinksldjump" highlightClick="1"/>
              <a:extLst>
                <a:ext uri="{FF2B5EF4-FFF2-40B4-BE49-F238E27FC236}">
                  <a16:creationId xmlns:a16="http://schemas.microsoft.com/office/drawing/2014/main" id="{ABFB2974-259C-BAE6-B796-8ADE7CF02B39}"/>
                </a:ext>
              </a:extLst>
            </p:cNvPr>
            <p:cNvSpPr/>
            <p:nvPr/>
          </p:nvSpPr>
          <p:spPr>
            <a:xfrm>
              <a:off x="5769372" y="6169973"/>
              <a:ext cx="577998" cy="593277"/>
            </a:xfrm>
            <a:prstGeom prst="actionButtonHom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6937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65A0E-5A45-2E1F-4F35-F9CB0D0CA297}"/>
              </a:ext>
            </a:extLst>
          </p:cNvPr>
          <p:cNvSpPr>
            <a:spLocks noGrp="1"/>
          </p:cNvSpPr>
          <p:nvPr>
            <p:ph type="title"/>
          </p:nvPr>
        </p:nvSpPr>
        <p:spPr>
          <a:xfrm>
            <a:off x="598967" y="373316"/>
            <a:ext cx="8886884" cy="953669"/>
          </a:xfrm>
        </p:spPr>
        <p:txBody>
          <a:bodyPr/>
          <a:lstStyle/>
          <a:p>
            <a:r>
              <a:rPr lang="en-US" dirty="0"/>
              <a:t>Spectral Module: Heat Resistance Tests</a:t>
            </a:r>
          </a:p>
        </p:txBody>
      </p:sp>
      <p:sp>
        <p:nvSpPr>
          <p:cNvPr id="3" name="Content Placeholder 2">
            <a:extLst>
              <a:ext uri="{FF2B5EF4-FFF2-40B4-BE49-F238E27FC236}">
                <a16:creationId xmlns:a16="http://schemas.microsoft.com/office/drawing/2014/main" id="{68CB17AB-C91A-0FCD-82B2-89AA525EB09A}"/>
              </a:ext>
            </a:extLst>
          </p:cNvPr>
          <p:cNvSpPr>
            <a:spLocks noGrp="1"/>
          </p:cNvSpPr>
          <p:nvPr>
            <p:ph idx="1"/>
          </p:nvPr>
        </p:nvSpPr>
        <p:spPr>
          <a:xfrm>
            <a:off x="598967" y="1511837"/>
            <a:ext cx="4475001" cy="465281"/>
          </a:xfrm>
        </p:spPr>
        <p:txBody>
          <a:bodyPr/>
          <a:lstStyle/>
          <a:p>
            <a:pPr marL="0" indent="0">
              <a:buNone/>
            </a:pPr>
            <a:r>
              <a:rPr lang="en-US" b="1" dirty="0">
                <a:solidFill>
                  <a:schemeClr val="accent5">
                    <a:lumMod val="50000"/>
                  </a:schemeClr>
                </a:solidFill>
              </a:rPr>
              <a:t>Case 1: </a:t>
            </a:r>
            <a:r>
              <a:rPr lang="en-US" dirty="0"/>
              <a:t>Spacers (1.5 cm from PC)</a:t>
            </a:r>
          </a:p>
        </p:txBody>
      </p:sp>
      <p:grpSp>
        <p:nvGrpSpPr>
          <p:cNvPr id="14" name="Group 13">
            <a:extLst>
              <a:ext uri="{FF2B5EF4-FFF2-40B4-BE49-F238E27FC236}">
                <a16:creationId xmlns:a16="http://schemas.microsoft.com/office/drawing/2014/main" id="{E931FF97-0F27-E7C0-6B55-AC568D488DEA}"/>
              </a:ext>
            </a:extLst>
          </p:cNvPr>
          <p:cNvGrpSpPr/>
          <p:nvPr/>
        </p:nvGrpSpPr>
        <p:grpSpPr>
          <a:xfrm>
            <a:off x="1125435" y="2068428"/>
            <a:ext cx="2955416" cy="2393049"/>
            <a:chOff x="1478361" y="1988289"/>
            <a:chExt cx="2955416" cy="2393049"/>
          </a:xfrm>
        </p:grpSpPr>
        <p:pic>
          <p:nvPicPr>
            <p:cNvPr id="5" name="Picture 4">
              <a:extLst>
                <a:ext uri="{FF2B5EF4-FFF2-40B4-BE49-F238E27FC236}">
                  <a16:creationId xmlns:a16="http://schemas.microsoft.com/office/drawing/2014/main" id="{8FB1E7FE-3C2B-370C-D67A-7FC8245F40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78361" y="1988289"/>
              <a:ext cx="2955416" cy="2393049"/>
            </a:xfrm>
            <a:prstGeom prst="rect">
              <a:avLst/>
            </a:prstGeom>
            <a:ln>
              <a:solidFill>
                <a:schemeClr val="tx2"/>
              </a:solidFill>
            </a:ln>
          </p:spPr>
        </p:pic>
        <p:sp>
          <p:nvSpPr>
            <p:cNvPr id="6" name="Text Box 2">
              <a:extLst>
                <a:ext uri="{FF2B5EF4-FFF2-40B4-BE49-F238E27FC236}">
                  <a16:creationId xmlns:a16="http://schemas.microsoft.com/office/drawing/2014/main" id="{6D3C5D25-735D-63C4-8EC2-1ED3A0376B68}"/>
                </a:ext>
              </a:extLst>
            </p:cNvPr>
            <p:cNvSpPr txBox="1">
              <a:spLocks noChangeArrowheads="1"/>
            </p:cNvSpPr>
            <p:nvPr/>
          </p:nvSpPr>
          <p:spPr bwMode="auto">
            <a:xfrm>
              <a:off x="2488158" y="3941258"/>
              <a:ext cx="413406" cy="261610"/>
            </a:xfrm>
            <a:prstGeom prst="rect">
              <a:avLst/>
            </a:prstGeom>
            <a:ln>
              <a:solidFill>
                <a:schemeClr val="tx2"/>
              </a:solidFill>
              <a:headEnd/>
              <a:tailEnd/>
            </a:ln>
          </p:spPr>
          <p:style>
            <a:lnRef idx="2">
              <a:schemeClr val="accent2"/>
            </a:lnRef>
            <a:fillRef idx="1">
              <a:schemeClr val="lt1"/>
            </a:fillRef>
            <a:effectRef idx="0">
              <a:schemeClr val="accent2"/>
            </a:effectRef>
            <a:fontRef idx="minor">
              <a:schemeClr val="dk1"/>
            </a:fontRef>
          </p:style>
          <p:txBody>
            <a:bodyPr rot="0" vert="horz" wrap="square" lIns="91440" tIns="45720" rIns="91440" bIns="45720" anchor="t" anchorCtr="0">
              <a:spAutoFit/>
            </a:bodyPr>
            <a:lstStyle/>
            <a:p>
              <a:r>
                <a:rPr lang="en-US" sz="1100" dirty="0">
                  <a:effectLst/>
                  <a:ea typeface="Calibri" panose="020F0502020204030204" pitchFamily="34" charset="0"/>
                  <a:cs typeface="Arial" panose="020B0604020202020204" pitchFamily="34" charset="0"/>
                </a:rPr>
                <a:t>T1</a:t>
              </a:r>
              <a:endParaRPr lang="en-US" sz="1200" dirty="0">
                <a:effectLst/>
                <a:ea typeface="Calibri" panose="020F0502020204030204" pitchFamily="34"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id="{73E6ED78-7A34-88E7-3523-549754072E9E}"/>
                </a:ext>
              </a:extLst>
            </p:cNvPr>
            <p:cNvCxnSpPr>
              <a:cxnSpLocks/>
              <a:stCxn id="6" idx="0"/>
            </p:cNvCxnSpPr>
            <p:nvPr/>
          </p:nvCxnSpPr>
          <p:spPr>
            <a:xfrm flipV="1">
              <a:off x="2694861" y="3628166"/>
              <a:ext cx="85767" cy="313092"/>
            </a:xfrm>
            <a:prstGeom prst="straightConnector1">
              <a:avLst/>
            </a:prstGeom>
            <a:ln>
              <a:solidFill>
                <a:schemeClr val="tx2"/>
              </a:solidFill>
              <a:tailEnd type="triangle"/>
            </a:ln>
          </p:spPr>
          <p:style>
            <a:lnRef idx="1">
              <a:schemeClr val="dk1"/>
            </a:lnRef>
            <a:fillRef idx="0">
              <a:schemeClr val="dk1"/>
            </a:fillRef>
            <a:effectRef idx="0">
              <a:schemeClr val="dk1"/>
            </a:effectRef>
            <a:fontRef idx="minor">
              <a:schemeClr val="tx1"/>
            </a:fontRef>
          </p:style>
        </p:cxnSp>
        <p:sp>
          <p:nvSpPr>
            <p:cNvPr id="9" name="Text Box 2">
              <a:extLst>
                <a:ext uri="{FF2B5EF4-FFF2-40B4-BE49-F238E27FC236}">
                  <a16:creationId xmlns:a16="http://schemas.microsoft.com/office/drawing/2014/main" id="{42421789-9D6D-44ED-13B9-6DB7EE0B97FB}"/>
                </a:ext>
              </a:extLst>
            </p:cNvPr>
            <p:cNvSpPr txBox="1">
              <a:spLocks noChangeArrowheads="1"/>
            </p:cNvSpPr>
            <p:nvPr/>
          </p:nvSpPr>
          <p:spPr bwMode="auto">
            <a:xfrm>
              <a:off x="3369894" y="3675255"/>
              <a:ext cx="413406" cy="261610"/>
            </a:xfrm>
            <a:prstGeom prst="rect">
              <a:avLst/>
            </a:prstGeom>
            <a:ln>
              <a:solidFill>
                <a:schemeClr val="tx2"/>
              </a:solidFill>
              <a:headEnd/>
              <a:tailEnd/>
            </a:ln>
          </p:spPr>
          <p:style>
            <a:lnRef idx="2">
              <a:schemeClr val="accent2"/>
            </a:lnRef>
            <a:fillRef idx="1">
              <a:schemeClr val="lt1"/>
            </a:fillRef>
            <a:effectRef idx="0">
              <a:schemeClr val="accent2"/>
            </a:effectRef>
            <a:fontRef idx="minor">
              <a:schemeClr val="dk1"/>
            </a:fontRef>
          </p:style>
          <p:txBody>
            <a:bodyPr rot="0" vert="horz" wrap="square" lIns="91440" tIns="45720" rIns="91440" bIns="45720" anchor="t" anchorCtr="0">
              <a:spAutoFit/>
            </a:bodyPr>
            <a:lstStyle/>
            <a:p>
              <a:r>
                <a:rPr lang="en-US" sz="1100" dirty="0">
                  <a:effectLst/>
                  <a:ea typeface="Calibri" panose="020F0502020204030204" pitchFamily="34" charset="0"/>
                  <a:cs typeface="Arial" panose="020B0604020202020204" pitchFamily="34" charset="0"/>
                </a:rPr>
                <a:t>T2</a:t>
              </a:r>
              <a:endParaRPr lang="en-US" sz="1200" dirty="0">
                <a:effectLst/>
                <a:ea typeface="Calibri" panose="020F050202020403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4B2422CF-E123-13BA-8736-38186CAE707D}"/>
                </a:ext>
              </a:extLst>
            </p:cNvPr>
            <p:cNvCxnSpPr>
              <a:cxnSpLocks/>
            </p:cNvCxnSpPr>
            <p:nvPr/>
          </p:nvCxnSpPr>
          <p:spPr>
            <a:xfrm flipH="1" flipV="1">
              <a:off x="3153693" y="3601494"/>
              <a:ext cx="267902" cy="142238"/>
            </a:xfrm>
            <a:prstGeom prst="straightConnector1">
              <a:avLst/>
            </a:prstGeom>
            <a:ln>
              <a:solidFill>
                <a:schemeClr val="tx2"/>
              </a:solidFill>
              <a:tailEnd type="triangle"/>
            </a:ln>
          </p:spPr>
          <p:style>
            <a:lnRef idx="1">
              <a:schemeClr val="dk1"/>
            </a:lnRef>
            <a:fillRef idx="0">
              <a:schemeClr val="dk1"/>
            </a:fillRef>
            <a:effectRef idx="0">
              <a:schemeClr val="dk1"/>
            </a:effectRef>
            <a:fontRef idx="minor">
              <a:schemeClr val="tx1"/>
            </a:fontRef>
          </p:style>
        </p:cxnSp>
      </p:grpSp>
      <p:sp>
        <p:nvSpPr>
          <p:cNvPr id="12" name="Content Placeholder 2">
            <a:extLst>
              <a:ext uri="{FF2B5EF4-FFF2-40B4-BE49-F238E27FC236}">
                <a16:creationId xmlns:a16="http://schemas.microsoft.com/office/drawing/2014/main" id="{7B2E6D7C-C8EA-F37C-0F38-5A12C7B3BE99}"/>
              </a:ext>
            </a:extLst>
          </p:cNvPr>
          <p:cNvSpPr txBox="1">
            <a:spLocks/>
          </p:cNvSpPr>
          <p:nvPr/>
        </p:nvSpPr>
        <p:spPr>
          <a:xfrm>
            <a:off x="5017512" y="1526947"/>
            <a:ext cx="2955416" cy="46528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4">
                    <a:lumMod val="50000"/>
                  </a:schemeClr>
                </a:solidFill>
              </a:rPr>
              <a:t>Case 2: </a:t>
            </a:r>
            <a:r>
              <a:rPr lang="en-US" dirty="0"/>
              <a:t>Spacers + Fan</a:t>
            </a:r>
          </a:p>
        </p:txBody>
      </p:sp>
      <p:sp>
        <p:nvSpPr>
          <p:cNvPr id="13" name="Content Placeholder 2">
            <a:extLst>
              <a:ext uri="{FF2B5EF4-FFF2-40B4-BE49-F238E27FC236}">
                <a16:creationId xmlns:a16="http://schemas.microsoft.com/office/drawing/2014/main" id="{9081F413-F3F0-ACE2-B1D5-F49C70248C10}"/>
              </a:ext>
            </a:extLst>
          </p:cNvPr>
          <p:cNvSpPr txBox="1">
            <a:spLocks/>
          </p:cNvSpPr>
          <p:nvPr/>
        </p:nvSpPr>
        <p:spPr>
          <a:xfrm>
            <a:off x="8406062" y="1526947"/>
            <a:ext cx="3208421" cy="450171"/>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3">
                    <a:lumMod val="50000"/>
                  </a:schemeClr>
                </a:solidFill>
              </a:rPr>
              <a:t>Case 3: </a:t>
            </a:r>
            <a:r>
              <a:rPr lang="en-US" dirty="0"/>
              <a:t>Spacers + Al + Fan</a:t>
            </a:r>
          </a:p>
        </p:txBody>
      </p:sp>
      <p:pic>
        <p:nvPicPr>
          <p:cNvPr id="15" name="Picture 14">
            <a:extLst>
              <a:ext uri="{FF2B5EF4-FFF2-40B4-BE49-F238E27FC236}">
                <a16:creationId xmlns:a16="http://schemas.microsoft.com/office/drawing/2014/main" id="{8E3C037C-A37C-B277-904E-A0D86DB4D5B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16200000">
            <a:off x="5304327" y="1792876"/>
            <a:ext cx="2381786" cy="2955416"/>
          </a:xfrm>
          <a:prstGeom prst="rect">
            <a:avLst/>
          </a:prstGeom>
          <a:ln>
            <a:solidFill>
              <a:schemeClr val="tx1"/>
            </a:solidFill>
          </a:ln>
        </p:spPr>
      </p:pic>
      <p:sp>
        <p:nvSpPr>
          <p:cNvPr id="16" name="Content Placeholder 2">
            <a:extLst>
              <a:ext uri="{FF2B5EF4-FFF2-40B4-BE49-F238E27FC236}">
                <a16:creationId xmlns:a16="http://schemas.microsoft.com/office/drawing/2014/main" id="{CDCEDFED-3D64-E0A7-F26F-D531FC852522}"/>
              </a:ext>
            </a:extLst>
          </p:cNvPr>
          <p:cNvSpPr txBox="1">
            <a:spLocks/>
          </p:cNvSpPr>
          <p:nvPr/>
        </p:nvSpPr>
        <p:spPr>
          <a:xfrm>
            <a:off x="1561893" y="4778167"/>
            <a:ext cx="2082499" cy="1371162"/>
          </a:xfrm>
          <a:custGeom>
            <a:avLst/>
            <a:gdLst>
              <a:gd name="connsiteX0" fmla="*/ 0 w 2082499"/>
              <a:gd name="connsiteY0" fmla="*/ 0 h 1371162"/>
              <a:gd name="connsiteX1" fmla="*/ 458150 w 2082499"/>
              <a:gd name="connsiteY1" fmla="*/ 0 h 1371162"/>
              <a:gd name="connsiteX2" fmla="*/ 916300 w 2082499"/>
              <a:gd name="connsiteY2" fmla="*/ 0 h 1371162"/>
              <a:gd name="connsiteX3" fmla="*/ 1374449 w 2082499"/>
              <a:gd name="connsiteY3" fmla="*/ 0 h 1371162"/>
              <a:gd name="connsiteX4" fmla="*/ 2082499 w 2082499"/>
              <a:gd name="connsiteY4" fmla="*/ 0 h 1371162"/>
              <a:gd name="connsiteX5" fmla="*/ 2082499 w 2082499"/>
              <a:gd name="connsiteY5" fmla="*/ 484477 h 1371162"/>
              <a:gd name="connsiteX6" fmla="*/ 2082499 w 2082499"/>
              <a:gd name="connsiteY6" fmla="*/ 968954 h 1371162"/>
              <a:gd name="connsiteX7" fmla="*/ 2082499 w 2082499"/>
              <a:gd name="connsiteY7" fmla="*/ 1371162 h 1371162"/>
              <a:gd name="connsiteX8" fmla="*/ 1541049 w 2082499"/>
              <a:gd name="connsiteY8" fmla="*/ 1371162 h 1371162"/>
              <a:gd name="connsiteX9" fmla="*/ 999600 w 2082499"/>
              <a:gd name="connsiteY9" fmla="*/ 1371162 h 1371162"/>
              <a:gd name="connsiteX10" fmla="*/ 541450 w 2082499"/>
              <a:gd name="connsiteY10" fmla="*/ 1371162 h 1371162"/>
              <a:gd name="connsiteX11" fmla="*/ 0 w 2082499"/>
              <a:gd name="connsiteY11" fmla="*/ 1371162 h 1371162"/>
              <a:gd name="connsiteX12" fmla="*/ 0 w 2082499"/>
              <a:gd name="connsiteY12" fmla="*/ 886685 h 1371162"/>
              <a:gd name="connsiteX13" fmla="*/ 0 w 2082499"/>
              <a:gd name="connsiteY13" fmla="*/ 402208 h 1371162"/>
              <a:gd name="connsiteX14" fmla="*/ 0 w 2082499"/>
              <a:gd name="connsiteY14" fmla="*/ 0 h 137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82499" h="1371162" fill="none" extrusionOk="0">
                <a:moveTo>
                  <a:pt x="0" y="0"/>
                </a:moveTo>
                <a:cubicBezTo>
                  <a:pt x="226849" y="-40095"/>
                  <a:pt x="237149" y="22667"/>
                  <a:pt x="458150" y="0"/>
                </a:cubicBezTo>
                <a:cubicBezTo>
                  <a:pt x="679151" y="-22667"/>
                  <a:pt x="815654" y="48231"/>
                  <a:pt x="916300" y="0"/>
                </a:cubicBezTo>
                <a:cubicBezTo>
                  <a:pt x="1016946" y="-48231"/>
                  <a:pt x="1228685" y="37602"/>
                  <a:pt x="1374449" y="0"/>
                </a:cubicBezTo>
                <a:cubicBezTo>
                  <a:pt x="1520213" y="-37602"/>
                  <a:pt x="1739950" y="34903"/>
                  <a:pt x="2082499" y="0"/>
                </a:cubicBezTo>
                <a:cubicBezTo>
                  <a:pt x="2100723" y="107160"/>
                  <a:pt x="2024794" y="332056"/>
                  <a:pt x="2082499" y="484477"/>
                </a:cubicBezTo>
                <a:cubicBezTo>
                  <a:pt x="2140204" y="636898"/>
                  <a:pt x="2055729" y="734357"/>
                  <a:pt x="2082499" y="968954"/>
                </a:cubicBezTo>
                <a:cubicBezTo>
                  <a:pt x="2109269" y="1203551"/>
                  <a:pt x="2060877" y="1261759"/>
                  <a:pt x="2082499" y="1371162"/>
                </a:cubicBezTo>
                <a:cubicBezTo>
                  <a:pt x="1924292" y="1382101"/>
                  <a:pt x="1776599" y="1358965"/>
                  <a:pt x="1541049" y="1371162"/>
                </a:cubicBezTo>
                <a:cubicBezTo>
                  <a:pt x="1305499" y="1383359"/>
                  <a:pt x="1264343" y="1331411"/>
                  <a:pt x="999600" y="1371162"/>
                </a:cubicBezTo>
                <a:cubicBezTo>
                  <a:pt x="734857" y="1410913"/>
                  <a:pt x="654545" y="1318957"/>
                  <a:pt x="541450" y="1371162"/>
                </a:cubicBezTo>
                <a:cubicBezTo>
                  <a:pt x="428355" y="1423367"/>
                  <a:pt x="133615" y="1331431"/>
                  <a:pt x="0" y="1371162"/>
                </a:cubicBezTo>
                <a:cubicBezTo>
                  <a:pt x="-46797" y="1158689"/>
                  <a:pt x="21794" y="1085301"/>
                  <a:pt x="0" y="886685"/>
                </a:cubicBezTo>
                <a:cubicBezTo>
                  <a:pt x="-21794" y="688069"/>
                  <a:pt x="15836" y="511681"/>
                  <a:pt x="0" y="402208"/>
                </a:cubicBezTo>
                <a:cubicBezTo>
                  <a:pt x="-15836" y="292735"/>
                  <a:pt x="37014" y="134309"/>
                  <a:pt x="0" y="0"/>
                </a:cubicBezTo>
                <a:close/>
              </a:path>
              <a:path w="2082499" h="1371162" stroke="0" extrusionOk="0">
                <a:moveTo>
                  <a:pt x="0" y="0"/>
                </a:moveTo>
                <a:cubicBezTo>
                  <a:pt x="142567" y="-16754"/>
                  <a:pt x="281985" y="57364"/>
                  <a:pt x="520625" y="0"/>
                </a:cubicBezTo>
                <a:cubicBezTo>
                  <a:pt x="759266" y="-57364"/>
                  <a:pt x="810070" y="23940"/>
                  <a:pt x="1082899" y="0"/>
                </a:cubicBezTo>
                <a:cubicBezTo>
                  <a:pt x="1355728" y="-23940"/>
                  <a:pt x="1479819" y="59585"/>
                  <a:pt x="1582699" y="0"/>
                </a:cubicBezTo>
                <a:cubicBezTo>
                  <a:pt x="1685579" y="-59585"/>
                  <a:pt x="1868570" y="37791"/>
                  <a:pt x="2082499" y="0"/>
                </a:cubicBezTo>
                <a:cubicBezTo>
                  <a:pt x="2135957" y="209184"/>
                  <a:pt x="2070712" y="333338"/>
                  <a:pt x="2082499" y="484477"/>
                </a:cubicBezTo>
                <a:cubicBezTo>
                  <a:pt x="2094286" y="635616"/>
                  <a:pt x="2035233" y="826910"/>
                  <a:pt x="2082499" y="927820"/>
                </a:cubicBezTo>
                <a:cubicBezTo>
                  <a:pt x="2129765" y="1028730"/>
                  <a:pt x="2060932" y="1158781"/>
                  <a:pt x="2082499" y="1371162"/>
                </a:cubicBezTo>
                <a:cubicBezTo>
                  <a:pt x="1899818" y="1392027"/>
                  <a:pt x="1820381" y="1355571"/>
                  <a:pt x="1624349" y="1371162"/>
                </a:cubicBezTo>
                <a:cubicBezTo>
                  <a:pt x="1428317" y="1386753"/>
                  <a:pt x="1269170" y="1336412"/>
                  <a:pt x="1145374" y="1371162"/>
                </a:cubicBezTo>
                <a:cubicBezTo>
                  <a:pt x="1021579" y="1405912"/>
                  <a:pt x="866045" y="1364268"/>
                  <a:pt x="645575" y="1371162"/>
                </a:cubicBezTo>
                <a:cubicBezTo>
                  <a:pt x="425105" y="1378056"/>
                  <a:pt x="148881" y="1365640"/>
                  <a:pt x="0" y="1371162"/>
                </a:cubicBezTo>
                <a:cubicBezTo>
                  <a:pt x="-6998" y="1160552"/>
                  <a:pt x="40943" y="1060109"/>
                  <a:pt x="0" y="914108"/>
                </a:cubicBezTo>
                <a:cubicBezTo>
                  <a:pt x="-40943" y="768107"/>
                  <a:pt x="13667" y="557690"/>
                  <a:pt x="0" y="457054"/>
                </a:cubicBezTo>
                <a:cubicBezTo>
                  <a:pt x="-13667" y="356418"/>
                  <a:pt x="20174" y="209137"/>
                  <a:pt x="0" y="0"/>
                </a:cubicBezTo>
                <a:close/>
              </a:path>
            </a:pathLst>
          </a:custGeom>
          <a:ln w="28575">
            <a:solidFill>
              <a:srgbClr val="FF0000"/>
            </a:solidFill>
            <a:extLst>
              <a:ext uri="{C807C97D-BFC1-408E-A445-0C87EB9F89A2}">
                <ask:lineSketchStyleProps xmlns:ask="http://schemas.microsoft.com/office/drawing/2018/sketchyshapes" sd="2477215682">
                  <a:prstGeom prst="rect">
                    <a:avLst/>
                  </a:prstGeom>
                  <ask:type>
                    <ask:lineSketchScribble/>
                  </ask:type>
                </ask:lineSketchStyleProps>
              </a:ext>
            </a:extLst>
          </a:ln>
        </p:spPr>
        <p:txBody>
          <a:bodyPr vert="horz" lIns="91440" tIns="45720" rIns="91440" bIns="45720" rtlCol="0">
            <a:normAutofit fontScale="85000"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Burned at 90% intensity</a:t>
            </a:r>
          </a:p>
          <a:p>
            <a:r>
              <a:rPr lang="en-US" dirty="0"/>
              <a:t>T2 = 88 °C </a:t>
            </a:r>
          </a:p>
          <a:p>
            <a:r>
              <a:rPr lang="en-US" dirty="0"/>
              <a:t>T1 max = 40 °C </a:t>
            </a:r>
          </a:p>
        </p:txBody>
      </p:sp>
      <p:sp>
        <p:nvSpPr>
          <p:cNvPr id="17" name="Content Placeholder 2">
            <a:extLst>
              <a:ext uri="{FF2B5EF4-FFF2-40B4-BE49-F238E27FC236}">
                <a16:creationId xmlns:a16="http://schemas.microsoft.com/office/drawing/2014/main" id="{F99FF689-33A4-411D-009F-AFCEED367E0B}"/>
              </a:ext>
            </a:extLst>
          </p:cNvPr>
          <p:cNvSpPr txBox="1">
            <a:spLocks/>
          </p:cNvSpPr>
          <p:nvPr/>
        </p:nvSpPr>
        <p:spPr>
          <a:xfrm>
            <a:off x="5556083" y="4741680"/>
            <a:ext cx="2082499" cy="1371162"/>
          </a:xfrm>
          <a:custGeom>
            <a:avLst/>
            <a:gdLst>
              <a:gd name="connsiteX0" fmla="*/ 0 w 2082499"/>
              <a:gd name="connsiteY0" fmla="*/ 0 h 1371162"/>
              <a:gd name="connsiteX1" fmla="*/ 562275 w 2082499"/>
              <a:gd name="connsiteY1" fmla="*/ 0 h 1371162"/>
              <a:gd name="connsiteX2" fmla="*/ 1062074 w 2082499"/>
              <a:gd name="connsiteY2" fmla="*/ 0 h 1371162"/>
              <a:gd name="connsiteX3" fmla="*/ 1603524 w 2082499"/>
              <a:gd name="connsiteY3" fmla="*/ 0 h 1371162"/>
              <a:gd name="connsiteX4" fmla="*/ 2082499 w 2082499"/>
              <a:gd name="connsiteY4" fmla="*/ 0 h 1371162"/>
              <a:gd name="connsiteX5" fmla="*/ 2082499 w 2082499"/>
              <a:gd name="connsiteY5" fmla="*/ 457054 h 1371162"/>
              <a:gd name="connsiteX6" fmla="*/ 2082499 w 2082499"/>
              <a:gd name="connsiteY6" fmla="*/ 914108 h 1371162"/>
              <a:gd name="connsiteX7" fmla="*/ 2082499 w 2082499"/>
              <a:gd name="connsiteY7" fmla="*/ 1371162 h 1371162"/>
              <a:gd name="connsiteX8" fmla="*/ 1603524 w 2082499"/>
              <a:gd name="connsiteY8" fmla="*/ 1371162 h 1371162"/>
              <a:gd name="connsiteX9" fmla="*/ 1145374 w 2082499"/>
              <a:gd name="connsiteY9" fmla="*/ 1371162 h 1371162"/>
              <a:gd name="connsiteX10" fmla="*/ 687225 w 2082499"/>
              <a:gd name="connsiteY10" fmla="*/ 1371162 h 1371162"/>
              <a:gd name="connsiteX11" fmla="*/ 0 w 2082499"/>
              <a:gd name="connsiteY11" fmla="*/ 1371162 h 1371162"/>
              <a:gd name="connsiteX12" fmla="*/ 0 w 2082499"/>
              <a:gd name="connsiteY12" fmla="*/ 927820 h 1371162"/>
              <a:gd name="connsiteX13" fmla="*/ 0 w 2082499"/>
              <a:gd name="connsiteY13" fmla="*/ 443342 h 1371162"/>
              <a:gd name="connsiteX14" fmla="*/ 0 w 2082499"/>
              <a:gd name="connsiteY14" fmla="*/ 0 h 137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82499" h="1371162" fill="none" extrusionOk="0">
                <a:moveTo>
                  <a:pt x="0" y="0"/>
                </a:moveTo>
                <a:cubicBezTo>
                  <a:pt x="234464" y="-50127"/>
                  <a:pt x="375289" y="67457"/>
                  <a:pt x="562275" y="0"/>
                </a:cubicBezTo>
                <a:cubicBezTo>
                  <a:pt x="749261" y="-67457"/>
                  <a:pt x="884123" y="12921"/>
                  <a:pt x="1062074" y="0"/>
                </a:cubicBezTo>
                <a:cubicBezTo>
                  <a:pt x="1240025" y="-12921"/>
                  <a:pt x="1408176" y="59508"/>
                  <a:pt x="1603524" y="0"/>
                </a:cubicBezTo>
                <a:cubicBezTo>
                  <a:pt x="1798872" y="-59508"/>
                  <a:pt x="1923549" y="27549"/>
                  <a:pt x="2082499" y="0"/>
                </a:cubicBezTo>
                <a:cubicBezTo>
                  <a:pt x="2095694" y="199646"/>
                  <a:pt x="2072780" y="305656"/>
                  <a:pt x="2082499" y="457054"/>
                </a:cubicBezTo>
                <a:cubicBezTo>
                  <a:pt x="2092218" y="608452"/>
                  <a:pt x="2055546" y="800041"/>
                  <a:pt x="2082499" y="914108"/>
                </a:cubicBezTo>
                <a:cubicBezTo>
                  <a:pt x="2109452" y="1028175"/>
                  <a:pt x="2060687" y="1235137"/>
                  <a:pt x="2082499" y="1371162"/>
                </a:cubicBezTo>
                <a:cubicBezTo>
                  <a:pt x="1874719" y="1412359"/>
                  <a:pt x="1800519" y="1327135"/>
                  <a:pt x="1603524" y="1371162"/>
                </a:cubicBezTo>
                <a:cubicBezTo>
                  <a:pt x="1406529" y="1415189"/>
                  <a:pt x="1338663" y="1341106"/>
                  <a:pt x="1145374" y="1371162"/>
                </a:cubicBezTo>
                <a:cubicBezTo>
                  <a:pt x="952085" y="1401218"/>
                  <a:pt x="866795" y="1353169"/>
                  <a:pt x="687225" y="1371162"/>
                </a:cubicBezTo>
                <a:cubicBezTo>
                  <a:pt x="507655" y="1389155"/>
                  <a:pt x="272201" y="1304212"/>
                  <a:pt x="0" y="1371162"/>
                </a:cubicBezTo>
                <a:cubicBezTo>
                  <a:pt x="-11886" y="1163025"/>
                  <a:pt x="18053" y="1087153"/>
                  <a:pt x="0" y="927820"/>
                </a:cubicBezTo>
                <a:cubicBezTo>
                  <a:pt x="-18053" y="768487"/>
                  <a:pt x="30463" y="619254"/>
                  <a:pt x="0" y="443342"/>
                </a:cubicBezTo>
                <a:cubicBezTo>
                  <a:pt x="-30463" y="267430"/>
                  <a:pt x="43936" y="134320"/>
                  <a:pt x="0" y="0"/>
                </a:cubicBezTo>
                <a:close/>
              </a:path>
              <a:path w="2082499" h="1371162" stroke="0" extrusionOk="0">
                <a:moveTo>
                  <a:pt x="0" y="0"/>
                </a:moveTo>
                <a:cubicBezTo>
                  <a:pt x="226986" y="-52297"/>
                  <a:pt x="350793" y="59411"/>
                  <a:pt x="541450" y="0"/>
                </a:cubicBezTo>
                <a:cubicBezTo>
                  <a:pt x="732107" y="-59411"/>
                  <a:pt x="853555" y="29046"/>
                  <a:pt x="1082899" y="0"/>
                </a:cubicBezTo>
                <a:cubicBezTo>
                  <a:pt x="1312243" y="-29046"/>
                  <a:pt x="1476852" y="35462"/>
                  <a:pt x="1603524" y="0"/>
                </a:cubicBezTo>
                <a:cubicBezTo>
                  <a:pt x="1730197" y="-35462"/>
                  <a:pt x="1891087" y="51407"/>
                  <a:pt x="2082499" y="0"/>
                </a:cubicBezTo>
                <a:cubicBezTo>
                  <a:pt x="2098202" y="203517"/>
                  <a:pt x="2062991" y="362137"/>
                  <a:pt x="2082499" y="457054"/>
                </a:cubicBezTo>
                <a:cubicBezTo>
                  <a:pt x="2102007" y="551971"/>
                  <a:pt x="2041050" y="794235"/>
                  <a:pt x="2082499" y="886685"/>
                </a:cubicBezTo>
                <a:cubicBezTo>
                  <a:pt x="2123948" y="979135"/>
                  <a:pt x="2045298" y="1153071"/>
                  <a:pt x="2082499" y="1371162"/>
                </a:cubicBezTo>
                <a:cubicBezTo>
                  <a:pt x="1845577" y="1420746"/>
                  <a:pt x="1793864" y="1342541"/>
                  <a:pt x="1603524" y="1371162"/>
                </a:cubicBezTo>
                <a:cubicBezTo>
                  <a:pt x="1413185" y="1399783"/>
                  <a:pt x="1308066" y="1362108"/>
                  <a:pt x="1103724" y="1371162"/>
                </a:cubicBezTo>
                <a:cubicBezTo>
                  <a:pt x="899382" y="1380216"/>
                  <a:pt x="763608" y="1335336"/>
                  <a:pt x="645575" y="1371162"/>
                </a:cubicBezTo>
                <a:cubicBezTo>
                  <a:pt x="527542" y="1406988"/>
                  <a:pt x="193980" y="1311468"/>
                  <a:pt x="0" y="1371162"/>
                </a:cubicBezTo>
                <a:cubicBezTo>
                  <a:pt x="-52588" y="1224100"/>
                  <a:pt x="8166" y="1094298"/>
                  <a:pt x="0" y="927820"/>
                </a:cubicBezTo>
                <a:cubicBezTo>
                  <a:pt x="-8166" y="761342"/>
                  <a:pt x="35575" y="579473"/>
                  <a:pt x="0" y="457054"/>
                </a:cubicBezTo>
                <a:cubicBezTo>
                  <a:pt x="-35575" y="334635"/>
                  <a:pt x="13400" y="181739"/>
                  <a:pt x="0" y="0"/>
                </a:cubicBezTo>
                <a:close/>
              </a:path>
            </a:pathLst>
          </a:custGeom>
          <a:ln w="28575">
            <a:solidFill>
              <a:srgbClr val="FF0000"/>
            </a:solidFill>
            <a:extLst>
              <a:ext uri="{C807C97D-BFC1-408E-A445-0C87EB9F89A2}">
                <ask:lineSketchStyleProps xmlns:ask="http://schemas.microsoft.com/office/drawing/2018/sketchyshapes" sd="3050000886">
                  <a:prstGeom prst="rect">
                    <a:avLst/>
                  </a:prstGeom>
                  <ask:type>
                    <ask:lineSketchScribble/>
                  </ask:type>
                </ask:lineSketchStyleProps>
              </a:ext>
            </a:extLst>
          </a:ln>
        </p:spPr>
        <p:txBody>
          <a:bodyPr vert="horz" lIns="91440" tIns="45720" rIns="91440" bIns="45720" rtlCol="0">
            <a:normAutofit fontScale="85000"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Burned at 100% intensity</a:t>
            </a:r>
          </a:p>
          <a:p>
            <a:r>
              <a:rPr lang="en-US" dirty="0"/>
              <a:t>T2 = 63 °C </a:t>
            </a:r>
          </a:p>
          <a:p>
            <a:r>
              <a:rPr lang="en-US" dirty="0"/>
              <a:t>T1 max = 34 °C </a:t>
            </a:r>
          </a:p>
        </p:txBody>
      </p:sp>
      <p:sp>
        <p:nvSpPr>
          <p:cNvPr id="18" name="Text Box 2">
            <a:extLst>
              <a:ext uri="{FF2B5EF4-FFF2-40B4-BE49-F238E27FC236}">
                <a16:creationId xmlns:a16="http://schemas.microsoft.com/office/drawing/2014/main" id="{770890C5-799F-3424-2EA3-809D268400A1}"/>
              </a:ext>
            </a:extLst>
          </p:cNvPr>
          <p:cNvSpPr txBox="1">
            <a:spLocks noChangeArrowheads="1"/>
          </p:cNvSpPr>
          <p:nvPr/>
        </p:nvSpPr>
        <p:spPr bwMode="auto">
          <a:xfrm>
            <a:off x="5247267" y="2641505"/>
            <a:ext cx="413406" cy="26161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rot="0" vert="horz" wrap="square" lIns="91440" tIns="45720" rIns="91440" bIns="45720" anchor="t" anchorCtr="0">
            <a:spAutoFit/>
          </a:bodyPr>
          <a:lstStyle/>
          <a:p>
            <a:r>
              <a:rPr lang="en-US" sz="1100" dirty="0">
                <a:effectLst/>
                <a:ea typeface="Calibri" panose="020F0502020204030204" pitchFamily="34" charset="0"/>
                <a:cs typeface="Arial" panose="020B0604020202020204" pitchFamily="34" charset="0"/>
              </a:rPr>
              <a:t>T1</a:t>
            </a:r>
            <a:endParaRPr lang="en-US" sz="1200" dirty="0">
              <a:effectLst/>
              <a:ea typeface="Calibri" panose="020F0502020204030204" pitchFamily="34" charset="0"/>
              <a:cs typeface="Arial" panose="020B0604020202020204" pitchFamily="34" charset="0"/>
            </a:endParaRPr>
          </a:p>
        </p:txBody>
      </p:sp>
      <p:sp>
        <p:nvSpPr>
          <p:cNvPr id="19" name="Text Box 2">
            <a:extLst>
              <a:ext uri="{FF2B5EF4-FFF2-40B4-BE49-F238E27FC236}">
                <a16:creationId xmlns:a16="http://schemas.microsoft.com/office/drawing/2014/main" id="{4E8AF4D3-1BA6-4164-8D50-1A4B5B23C3E2}"/>
              </a:ext>
            </a:extLst>
          </p:cNvPr>
          <p:cNvSpPr txBox="1">
            <a:spLocks noChangeArrowheads="1"/>
          </p:cNvSpPr>
          <p:nvPr/>
        </p:nvSpPr>
        <p:spPr bwMode="auto">
          <a:xfrm>
            <a:off x="5712042" y="3298195"/>
            <a:ext cx="413406" cy="26161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rot="0" vert="horz" wrap="square" lIns="91440" tIns="45720" rIns="91440" bIns="45720" anchor="t" anchorCtr="0">
            <a:spAutoFit/>
          </a:bodyPr>
          <a:lstStyle/>
          <a:p>
            <a:r>
              <a:rPr lang="en-US" sz="1100" dirty="0">
                <a:effectLst/>
                <a:ea typeface="Calibri" panose="020F0502020204030204" pitchFamily="34" charset="0"/>
                <a:cs typeface="Arial" panose="020B0604020202020204" pitchFamily="34" charset="0"/>
              </a:rPr>
              <a:t>T2</a:t>
            </a:r>
            <a:endParaRPr lang="en-US" sz="1200" dirty="0">
              <a:effectLst/>
              <a:ea typeface="Calibri" panose="020F050202020403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995C691F-4214-60F0-DA27-073508FD35EE}"/>
              </a:ext>
            </a:extLst>
          </p:cNvPr>
          <p:cNvCxnSpPr>
            <a:cxnSpLocks/>
          </p:cNvCxnSpPr>
          <p:nvPr/>
        </p:nvCxnSpPr>
        <p:spPr>
          <a:xfrm flipV="1">
            <a:off x="1830721" y="3681633"/>
            <a:ext cx="335353" cy="26672"/>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23" name="Text Box 2">
            <a:extLst>
              <a:ext uri="{FF2B5EF4-FFF2-40B4-BE49-F238E27FC236}">
                <a16:creationId xmlns:a16="http://schemas.microsoft.com/office/drawing/2014/main" id="{859A44E3-F0FE-BAC9-1EC5-E92A99A9F67E}"/>
              </a:ext>
            </a:extLst>
          </p:cNvPr>
          <p:cNvSpPr txBox="1">
            <a:spLocks noChangeArrowheads="1"/>
          </p:cNvSpPr>
          <p:nvPr/>
        </p:nvSpPr>
        <p:spPr bwMode="auto">
          <a:xfrm>
            <a:off x="1123050" y="3564164"/>
            <a:ext cx="707671" cy="26161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rot="0" vert="horz" wrap="square" lIns="91440" tIns="45720" rIns="91440" bIns="45720" anchor="t" anchorCtr="0">
            <a:spAutoFit/>
          </a:bodyPr>
          <a:lstStyle/>
          <a:p>
            <a:r>
              <a:rPr lang="en-US" sz="1100" dirty="0">
                <a:ea typeface="Calibri" panose="020F0502020204030204" pitchFamily="34" charset="0"/>
                <a:cs typeface="Arial" panose="020B0604020202020204" pitchFamily="34" charset="0"/>
              </a:rPr>
              <a:t>Spacer</a:t>
            </a:r>
            <a:endParaRPr lang="en-US" sz="1200" dirty="0">
              <a:effectLst/>
              <a:ea typeface="Calibri" panose="020F050202020403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AE0F6FFD-CA25-3296-AFA6-562529BB13F4}"/>
              </a:ext>
            </a:extLst>
          </p:cNvPr>
          <p:cNvCxnSpPr>
            <a:cxnSpLocks/>
          </p:cNvCxnSpPr>
          <p:nvPr/>
        </p:nvCxnSpPr>
        <p:spPr>
          <a:xfrm flipV="1">
            <a:off x="6908047" y="2871001"/>
            <a:ext cx="335353" cy="26672"/>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25" name="Text Box 2">
            <a:extLst>
              <a:ext uri="{FF2B5EF4-FFF2-40B4-BE49-F238E27FC236}">
                <a16:creationId xmlns:a16="http://schemas.microsoft.com/office/drawing/2014/main" id="{F1545A2D-7752-2A2D-CCD7-621901A73D9E}"/>
              </a:ext>
            </a:extLst>
          </p:cNvPr>
          <p:cNvSpPr txBox="1">
            <a:spLocks noChangeArrowheads="1"/>
          </p:cNvSpPr>
          <p:nvPr/>
        </p:nvSpPr>
        <p:spPr bwMode="auto">
          <a:xfrm>
            <a:off x="6243498" y="2753532"/>
            <a:ext cx="707671" cy="26161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rot="0" vert="horz" wrap="square" lIns="91440" tIns="45720" rIns="91440" bIns="45720" anchor="t" anchorCtr="0">
            <a:spAutoFit/>
          </a:bodyPr>
          <a:lstStyle/>
          <a:p>
            <a:r>
              <a:rPr lang="en-US" sz="1100" dirty="0">
                <a:effectLst/>
                <a:ea typeface="Calibri" panose="020F0502020204030204" pitchFamily="34" charset="0"/>
                <a:cs typeface="Arial" panose="020B0604020202020204" pitchFamily="34" charset="0"/>
              </a:rPr>
              <a:t>Fan</a:t>
            </a:r>
            <a:endParaRPr lang="en-US" sz="1200" dirty="0">
              <a:effectLst/>
              <a:ea typeface="Calibri" panose="020F0502020204030204" pitchFamily="34" charset="0"/>
              <a:cs typeface="Arial" panose="020B0604020202020204" pitchFamily="34" charset="0"/>
            </a:endParaRPr>
          </a:p>
        </p:txBody>
      </p:sp>
      <p:pic>
        <p:nvPicPr>
          <p:cNvPr id="31" name="Graphic 30" descr="Checkmark with solid fill">
            <a:extLst>
              <a:ext uri="{FF2B5EF4-FFF2-40B4-BE49-F238E27FC236}">
                <a16:creationId xmlns:a16="http://schemas.microsoft.com/office/drawing/2014/main" id="{7A578F09-7EBD-10F5-3BEE-4501BFD415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53072" y="521237"/>
            <a:ext cx="914400" cy="914400"/>
          </a:xfrm>
          <a:prstGeom prst="rect">
            <a:avLst/>
          </a:prstGeom>
        </p:spPr>
      </p:pic>
      <p:pic>
        <p:nvPicPr>
          <p:cNvPr id="8" name="Picture 7" descr="A measuring tape and a white object&#10;&#10;Description automatically generated with medium confidence">
            <a:extLst>
              <a:ext uri="{FF2B5EF4-FFF2-40B4-BE49-F238E27FC236}">
                <a16:creationId xmlns:a16="http://schemas.microsoft.com/office/drawing/2014/main" id="{3B92707A-2359-2AC1-DA0E-4467FA8F0CA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406062" y="2052976"/>
            <a:ext cx="3317266" cy="2381787"/>
          </a:xfrm>
          <a:prstGeom prst="rect">
            <a:avLst/>
          </a:prstGeom>
          <a:ln>
            <a:solidFill>
              <a:schemeClr val="tx1"/>
            </a:solidFill>
          </a:ln>
        </p:spPr>
      </p:pic>
      <p:grpSp>
        <p:nvGrpSpPr>
          <p:cNvPr id="11" name="Group 10">
            <a:extLst>
              <a:ext uri="{FF2B5EF4-FFF2-40B4-BE49-F238E27FC236}">
                <a16:creationId xmlns:a16="http://schemas.microsoft.com/office/drawing/2014/main" id="{6A7A3E18-8905-456C-A9FF-202629A41008}"/>
              </a:ext>
            </a:extLst>
          </p:cNvPr>
          <p:cNvGrpSpPr/>
          <p:nvPr/>
        </p:nvGrpSpPr>
        <p:grpSpPr>
          <a:xfrm>
            <a:off x="1" y="-16810"/>
            <a:ext cx="12311801" cy="1303073"/>
            <a:chOff x="1" y="-16810"/>
            <a:chExt cx="12311801" cy="1303073"/>
          </a:xfrm>
        </p:grpSpPr>
        <p:grpSp>
          <p:nvGrpSpPr>
            <p:cNvPr id="20" name="Group 19">
              <a:extLst>
                <a:ext uri="{FF2B5EF4-FFF2-40B4-BE49-F238E27FC236}">
                  <a16:creationId xmlns:a16="http://schemas.microsoft.com/office/drawing/2014/main" id="{4C79F59E-BE56-6419-B5B0-8EFA3E9CB033}"/>
                </a:ext>
              </a:extLst>
            </p:cNvPr>
            <p:cNvGrpSpPr/>
            <p:nvPr/>
          </p:nvGrpSpPr>
          <p:grpSpPr>
            <a:xfrm>
              <a:off x="10727561" y="-16810"/>
              <a:ext cx="1584241" cy="1303073"/>
              <a:chOff x="10727561" y="-16810"/>
              <a:chExt cx="1584241" cy="1303073"/>
            </a:xfrm>
          </p:grpSpPr>
          <p:pic>
            <p:nvPicPr>
              <p:cNvPr id="27" name="Picture 26" descr="A qr code on a white background&#10;&#10;AI-generated content may be incorrect.">
                <a:extLst>
                  <a:ext uri="{FF2B5EF4-FFF2-40B4-BE49-F238E27FC236}">
                    <a16:creationId xmlns:a16="http://schemas.microsoft.com/office/drawing/2014/main" id="{5C3C934C-EFA5-97FE-8C9F-908524854166}"/>
                  </a:ext>
                </a:extLst>
              </p:cNvPr>
              <p:cNvPicPr/>
              <p:nvPr/>
            </p:nvPicPr>
            <p:blipFill>
              <a:blip r:embed="rId7">
                <a:extLst>
                  <a:ext uri="{28A0092B-C50C-407E-A947-70E740481C1C}">
                    <a14:useLocalDpi xmlns:a14="http://schemas.microsoft.com/office/drawing/2010/main" val="0"/>
                  </a:ext>
                </a:extLst>
              </a:blip>
              <a:stretch>
                <a:fillRect/>
              </a:stretch>
            </p:blipFill>
            <p:spPr>
              <a:xfrm>
                <a:off x="10985919" y="218739"/>
                <a:ext cx="1067524" cy="1067524"/>
              </a:xfrm>
              <a:prstGeom prst="rect">
                <a:avLst/>
              </a:prstGeom>
            </p:spPr>
          </p:pic>
          <p:sp>
            <p:nvSpPr>
              <p:cNvPr id="28" name="TextBox 27">
                <a:extLst>
                  <a:ext uri="{FF2B5EF4-FFF2-40B4-BE49-F238E27FC236}">
                    <a16:creationId xmlns:a16="http://schemas.microsoft.com/office/drawing/2014/main" id="{DE46F882-02E8-2BF4-CBDC-28D3032D6B71}"/>
                  </a:ext>
                </a:extLst>
              </p:cNvPr>
              <p:cNvSpPr txBox="1"/>
              <p:nvPr/>
            </p:nvSpPr>
            <p:spPr>
              <a:xfrm>
                <a:off x="10727561" y="-16810"/>
                <a:ext cx="1584241" cy="338554"/>
              </a:xfrm>
              <a:prstGeom prst="rect">
                <a:avLst/>
              </a:prstGeom>
              <a:noFill/>
            </p:spPr>
            <p:txBody>
              <a:bodyPr wrap="square">
                <a:spAutoFit/>
              </a:bodyPr>
              <a:lstStyle/>
              <a:p>
                <a:pPr algn="ctr"/>
                <a:r>
                  <a:rPr lang="en-US" sz="1600" dirty="0">
                    <a:latin typeface="Aptos" panose="020B0004020202020204" pitchFamily="34" charset="0"/>
                  </a:rPr>
                  <a:t>EGU25-5229</a:t>
                </a:r>
              </a:p>
            </p:txBody>
          </p:sp>
        </p:grpSp>
        <p:pic>
          <p:nvPicPr>
            <p:cNvPr id="22" name="Picture 21" descr="A blue and black logo&#10;&#10;AI-generated content may be incorrect.">
              <a:extLst>
                <a:ext uri="{FF2B5EF4-FFF2-40B4-BE49-F238E27FC236}">
                  <a16:creationId xmlns:a16="http://schemas.microsoft.com/office/drawing/2014/main" id="{BA2B01BE-3419-FE3E-1DE3-C2EC29934222}"/>
                </a:ext>
              </a:extLst>
            </p:cNvPr>
            <p:cNvPicPr/>
            <p:nvPr/>
          </p:nvPicPr>
          <p:blipFill>
            <a:blip r:embed="rId8">
              <a:extLst>
                <a:ext uri="{28A0092B-C50C-407E-A947-70E740481C1C}">
                  <a14:useLocalDpi xmlns:a14="http://schemas.microsoft.com/office/drawing/2010/main" val="0"/>
                </a:ext>
              </a:extLst>
            </a:blip>
            <a:stretch>
              <a:fillRect/>
            </a:stretch>
          </p:blipFill>
          <p:spPr>
            <a:xfrm>
              <a:off x="1" y="62713"/>
              <a:ext cx="1965298" cy="885106"/>
            </a:xfrm>
            <a:prstGeom prst="rect">
              <a:avLst/>
            </a:prstGeom>
          </p:spPr>
        </p:pic>
      </p:grpSp>
      <p:pic>
        <p:nvPicPr>
          <p:cNvPr id="30" name="Picture 29" descr="A graph of a graph showing the time and the time&#10;&#10;AI-generated content may be incorrect.">
            <a:extLst>
              <a:ext uri="{FF2B5EF4-FFF2-40B4-BE49-F238E27FC236}">
                <a16:creationId xmlns:a16="http://schemas.microsoft.com/office/drawing/2014/main" id="{19C4DD1C-BDF9-4F96-4073-40CC0563E3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41752" y="4510621"/>
            <a:ext cx="2737040" cy="2235338"/>
          </a:xfrm>
          <a:prstGeom prst="rect">
            <a:avLst/>
          </a:prstGeom>
        </p:spPr>
      </p:pic>
      <p:grpSp>
        <p:nvGrpSpPr>
          <p:cNvPr id="4" name="Group 3">
            <a:extLst>
              <a:ext uri="{FF2B5EF4-FFF2-40B4-BE49-F238E27FC236}">
                <a16:creationId xmlns:a16="http://schemas.microsoft.com/office/drawing/2014/main" id="{F5A0B33E-9E76-7D2E-E0B0-C8B5A3BC1231}"/>
              </a:ext>
            </a:extLst>
          </p:cNvPr>
          <p:cNvGrpSpPr/>
          <p:nvPr/>
        </p:nvGrpSpPr>
        <p:grpSpPr>
          <a:xfrm>
            <a:off x="126759" y="6169973"/>
            <a:ext cx="11938482" cy="593278"/>
            <a:chOff x="126759" y="6169973"/>
            <a:chExt cx="11938482" cy="593278"/>
          </a:xfrm>
        </p:grpSpPr>
        <p:sp>
          <p:nvSpPr>
            <p:cNvPr id="26" name="Action Button: Go Forward or Next 25">
              <a:hlinkClick r:id="" action="ppaction://hlinkshowjump?jump=nextslide" highlightClick="1"/>
              <a:extLst>
                <a:ext uri="{FF2B5EF4-FFF2-40B4-BE49-F238E27FC236}">
                  <a16:creationId xmlns:a16="http://schemas.microsoft.com/office/drawing/2014/main" id="{315F1227-F7D3-4964-BD82-E76691CB243C}"/>
                </a:ext>
              </a:extLst>
            </p:cNvPr>
            <p:cNvSpPr/>
            <p:nvPr/>
          </p:nvSpPr>
          <p:spPr>
            <a:xfrm>
              <a:off x="11487243" y="6169973"/>
              <a:ext cx="577998" cy="593277"/>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Action Button: Go Back or Previous 28">
              <a:hlinkClick r:id="" action="ppaction://hlinkshowjump?jump=previousslide" highlightClick="1"/>
              <a:extLst>
                <a:ext uri="{FF2B5EF4-FFF2-40B4-BE49-F238E27FC236}">
                  <a16:creationId xmlns:a16="http://schemas.microsoft.com/office/drawing/2014/main" id="{C257EA1F-8966-D6DB-05C6-FF664BB083CB}"/>
                </a:ext>
              </a:extLst>
            </p:cNvPr>
            <p:cNvSpPr/>
            <p:nvPr/>
          </p:nvSpPr>
          <p:spPr>
            <a:xfrm>
              <a:off x="126759" y="6169974"/>
              <a:ext cx="577997" cy="593277"/>
            </a:xfrm>
            <a:prstGeom prst="actionButtonBackPrevio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2" name="Action Button: Go Home 31">
              <a:hlinkClick r:id="rId10" action="ppaction://hlinksldjump" highlightClick="1"/>
              <a:extLst>
                <a:ext uri="{FF2B5EF4-FFF2-40B4-BE49-F238E27FC236}">
                  <a16:creationId xmlns:a16="http://schemas.microsoft.com/office/drawing/2014/main" id="{4A05CFB2-B513-46CC-B058-142D72345D56}"/>
                </a:ext>
              </a:extLst>
            </p:cNvPr>
            <p:cNvSpPr/>
            <p:nvPr/>
          </p:nvSpPr>
          <p:spPr>
            <a:xfrm>
              <a:off x="5769372" y="6169973"/>
              <a:ext cx="577998" cy="593277"/>
            </a:xfrm>
            <a:prstGeom prst="actionButtonHom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9069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3CA28-8848-6832-FF56-7451D6D38A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3BB0FC-6B4D-ADDB-6D24-1FE854946D80}"/>
              </a:ext>
            </a:extLst>
          </p:cNvPr>
          <p:cNvSpPr>
            <a:spLocks noGrp="1"/>
          </p:cNvSpPr>
          <p:nvPr>
            <p:ph type="title"/>
          </p:nvPr>
        </p:nvSpPr>
        <p:spPr>
          <a:xfrm>
            <a:off x="676904" y="703229"/>
            <a:ext cx="8886884" cy="735597"/>
          </a:xfrm>
        </p:spPr>
        <p:txBody>
          <a:bodyPr>
            <a:normAutofit/>
          </a:bodyPr>
          <a:lstStyle/>
          <a:p>
            <a:r>
              <a:rPr lang="it-IT" dirty="0"/>
              <a:t>Spectrophotometer: Sampling unit</a:t>
            </a:r>
            <a:endParaRPr lang="en-US" dirty="0"/>
          </a:p>
        </p:txBody>
      </p:sp>
      <p:sp>
        <p:nvSpPr>
          <p:cNvPr id="3" name="Content Placeholder 2">
            <a:extLst>
              <a:ext uri="{FF2B5EF4-FFF2-40B4-BE49-F238E27FC236}">
                <a16:creationId xmlns:a16="http://schemas.microsoft.com/office/drawing/2014/main" id="{9344DFBD-E079-09DC-7427-C1BD96B0DDA6}"/>
              </a:ext>
            </a:extLst>
          </p:cNvPr>
          <p:cNvSpPr>
            <a:spLocks noGrp="1"/>
          </p:cNvSpPr>
          <p:nvPr>
            <p:ph idx="1"/>
          </p:nvPr>
        </p:nvSpPr>
        <p:spPr>
          <a:xfrm>
            <a:off x="676904" y="1483744"/>
            <a:ext cx="7600321" cy="643570"/>
          </a:xfrm>
        </p:spPr>
        <p:txBody>
          <a:bodyPr>
            <a:noAutofit/>
          </a:bodyPr>
          <a:lstStyle/>
          <a:p>
            <a:pPr marL="320040" lvl="1" indent="0">
              <a:buNone/>
            </a:pPr>
            <a:r>
              <a:rPr lang="en-US" dirty="0"/>
              <a:t>Peristaltic pumps, DIY Spectrophotometer (IO Rodeo), non-contact water level sensor (SEN0370 DF Robot), silicone tubes with capillary ends. </a:t>
            </a:r>
          </a:p>
        </p:txBody>
      </p:sp>
      <p:grpSp>
        <p:nvGrpSpPr>
          <p:cNvPr id="18" name="Group 17">
            <a:extLst>
              <a:ext uri="{FF2B5EF4-FFF2-40B4-BE49-F238E27FC236}">
                <a16:creationId xmlns:a16="http://schemas.microsoft.com/office/drawing/2014/main" id="{16FAF5BC-A6F7-CFEC-C371-0FCFDEEB34DC}"/>
              </a:ext>
            </a:extLst>
          </p:cNvPr>
          <p:cNvGrpSpPr/>
          <p:nvPr/>
        </p:nvGrpSpPr>
        <p:grpSpPr>
          <a:xfrm>
            <a:off x="1" y="-16810"/>
            <a:ext cx="12311801" cy="1303073"/>
            <a:chOff x="1" y="-16810"/>
            <a:chExt cx="12311801" cy="1303073"/>
          </a:xfrm>
        </p:grpSpPr>
        <p:grpSp>
          <p:nvGrpSpPr>
            <p:cNvPr id="19" name="Group 18">
              <a:extLst>
                <a:ext uri="{FF2B5EF4-FFF2-40B4-BE49-F238E27FC236}">
                  <a16:creationId xmlns:a16="http://schemas.microsoft.com/office/drawing/2014/main" id="{77F94702-771E-D712-22E6-9737E86FB51E}"/>
                </a:ext>
              </a:extLst>
            </p:cNvPr>
            <p:cNvGrpSpPr/>
            <p:nvPr/>
          </p:nvGrpSpPr>
          <p:grpSpPr>
            <a:xfrm>
              <a:off x="10727561" y="-16810"/>
              <a:ext cx="1584241" cy="1303073"/>
              <a:chOff x="10727561" y="-16810"/>
              <a:chExt cx="1584241" cy="1303073"/>
            </a:xfrm>
          </p:grpSpPr>
          <p:pic>
            <p:nvPicPr>
              <p:cNvPr id="23" name="Picture 22" descr="A qr code on a white background&#10;&#10;AI-generated content may be incorrect.">
                <a:extLst>
                  <a:ext uri="{FF2B5EF4-FFF2-40B4-BE49-F238E27FC236}">
                    <a16:creationId xmlns:a16="http://schemas.microsoft.com/office/drawing/2014/main" id="{AE42A735-75AD-8F67-8B6F-525C6E63A2BA}"/>
                  </a:ext>
                </a:extLst>
              </p:cNvPr>
              <p:cNvPicPr/>
              <p:nvPr/>
            </p:nvPicPr>
            <p:blipFill>
              <a:blip r:embed="rId3">
                <a:extLst>
                  <a:ext uri="{28A0092B-C50C-407E-A947-70E740481C1C}">
                    <a14:useLocalDpi xmlns:a14="http://schemas.microsoft.com/office/drawing/2010/main" val="0"/>
                  </a:ext>
                </a:extLst>
              </a:blip>
              <a:stretch>
                <a:fillRect/>
              </a:stretch>
            </p:blipFill>
            <p:spPr>
              <a:xfrm>
                <a:off x="10985919" y="218739"/>
                <a:ext cx="1067524" cy="1067524"/>
              </a:xfrm>
              <a:prstGeom prst="rect">
                <a:avLst/>
              </a:prstGeom>
            </p:spPr>
          </p:pic>
          <p:sp>
            <p:nvSpPr>
              <p:cNvPr id="25" name="TextBox 24">
                <a:extLst>
                  <a:ext uri="{FF2B5EF4-FFF2-40B4-BE49-F238E27FC236}">
                    <a16:creationId xmlns:a16="http://schemas.microsoft.com/office/drawing/2014/main" id="{F0BF7831-6634-787A-3CC4-063C7A16D6B5}"/>
                  </a:ext>
                </a:extLst>
              </p:cNvPr>
              <p:cNvSpPr txBox="1"/>
              <p:nvPr/>
            </p:nvSpPr>
            <p:spPr>
              <a:xfrm>
                <a:off x="10727561" y="-16810"/>
                <a:ext cx="1584241" cy="338554"/>
              </a:xfrm>
              <a:prstGeom prst="rect">
                <a:avLst/>
              </a:prstGeom>
              <a:noFill/>
            </p:spPr>
            <p:txBody>
              <a:bodyPr wrap="square">
                <a:spAutoFit/>
              </a:bodyPr>
              <a:lstStyle/>
              <a:p>
                <a:pPr algn="ctr"/>
                <a:r>
                  <a:rPr lang="en-US" sz="1600" dirty="0">
                    <a:latin typeface="Aptos" panose="020B0004020202020204" pitchFamily="34" charset="0"/>
                  </a:rPr>
                  <a:t>EGU25-5229</a:t>
                </a:r>
              </a:p>
            </p:txBody>
          </p:sp>
        </p:grpSp>
        <p:pic>
          <p:nvPicPr>
            <p:cNvPr id="21" name="Picture 20" descr="A blue and black logo&#10;&#10;AI-generated content may be incorrect.">
              <a:extLst>
                <a:ext uri="{FF2B5EF4-FFF2-40B4-BE49-F238E27FC236}">
                  <a16:creationId xmlns:a16="http://schemas.microsoft.com/office/drawing/2014/main" id="{5BBC3AFA-231B-2194-ECAA-8273EB28661F}"/>
                </a:ext>
              </a:extLst>
            </p:cNvPr>
            <p:cNvPicPr/>
            <p:nvPr/>
          </p:nvPicPr>
          <p:blipFill>
            <a:blip r:embed="rId4">
              <a:extLst>
                <a:ext uri="{28A0092B-C50C-407E-A947-70E740481C1C}">
                  <a14:useLocalDpi xmlns:a14="http://schemas.microsoft.com/office/drawing/2010/main" val="0"/>
                </a:ext>
              </a:extLst>
            </a:blip>
            <a:stretch>
              <a:fillRect/>
            </a:stretch>
          </p:blipFill>
          <p:spPr>
            <a:xfrm>
              <a:off x="1" y="62713"/>
              <a:ext cx="1965298" cy="885106"/>
            </a:xfrm>
            <a:prstGeom prst="rect">
              <a:avLst/>
            </a:prstGeom>
          </p:spPr>
        </p:pic>
      </p:grpSp>
      <p:pic>
        <p:nvPicPr>
          <p:cNvPr id="45" name="Imagen 1">
            <a:extLst>
              <a:ext uri="{FF2B5EF4-FFF2-40B4-BE49-F238E27FC236}">
                <a16:creationId xmlns:a16="http://schemas.microsoft.com/office/drawing/2014/main" id="{637362B6-B939-79F3-F899-E3C81F096B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5865" y="2421843"/>
            <a:ext cx="4212529" cy="3422134"/>
          </a:xfrm>
          <a:prstGeom prst="rect">
            <a:avLst/>
          </a:prstGeom>
        </p:spPr>
      </p:pic>
      <p:sp>
        <p:nvSpPr>
          <p:cNvPr id="47" name="TextBox 46">
            <a:extLst>
              <a:ext uri="{FF2B5EF4-FFF2-40B4-BE49-F238E27FC236}">
                <a16:creationId xmlns:a16="http://schemas.microsoft.com/office/drawing/2014/main" id="{5446CDA6-A69A-501C-C95F-425507A540C6}"/>
              </a:ext>
            </a:extLst>
          </p:cNvPr>
          <p:cNvSpPr txBox="1"/>
          <p:nvPr/>
        </p:nvSpPr>
        <p:spPr>
          <a:xfrm>
            <a:off x="2355814" y="6016271"/>
            <a:ext cx="2592630" cy="276999"/>
          </a:xfrm>
          <a:prstGeom prst="rect">
            <a:avLst/>
          </a:prstGeom>
          <a:noFill/>
        </p:spPr>
        <p:txBody>
          <a:bodyPr wrap="square">
            <a:spAutoFit/>
          </a:bodyPr>
          <a:lstStyle/>
          <a:p>
            <a:r>
              <a:rPr lang="en-US" sz="1200" i="1" dirty="0">
                <a:solidFill>
                  <a:schemeClr val="tx1">
                    <a:lumMod val="65000"/>
                    <a:lumOff val="35000"/>
                  </a:schemeClr>
                </a:solidFill>
              </a:rPr>
              <a:t>Dosing Module Circuit Diagram.</a:t>
            </a:r>
          </a:p>
        </p:txBody>
      </p:sp>
      <p:sp>
        <p:nvSpPr>
          <p:cNvPr id="48" name="TextBox 47">
            <a:extLst>
              <a:ext uri="{FF2B5EF4-FFF2-40B4-BE49-F238E27FC236}">
                <a16:creationId xmlns:a16="http://schemas.microsoft.com/office/drawing/2014/main" id="{1AEBE568-9C19-5B4F-6247-484543B1C704}"/>
              </a:ext>
            </a:extLst>
          </p:cNvPr>
          <p:cNvSpPr txBox="1"/>
          <p:nvPr/>
        </p:nvSpPr>
        <p:spPr>
          <a:xfrm>
            <a:off x="4287818" y="4423576"/>
            <a:ext cx="1665056" cy="323165"/>
          </a:xfrm>
          <a:prstGeom prst="rect">
            <a:avLst/>
          </a:prstGeom>
          <a:noFill/>
          <a:ln>
            <a:noFill/>
          </a:ln>
          <a:effectLst/>
        </p:spPr>
        <p:txBody>
          <a:bodyPr wrap="square">
            <a:spAutoFit/>
          </a:bodyPr>
          <a:lstStyle/>
          <a:p>
            <a:r>
              <a:rPr lang="en-US" sz="1500" b="1" dirty="0">
                <a:ln>
                  <a:solidFill>
                    <a:schemeClr val="tx2"/>
                  </a:solidFill>
                </a:ln>
                <a:solidFill>
                  <a:schemeClr val="bg1"/>
                </a:solidFill>
                <a:effectLst>
                  <a:glow rad="101600">
                    <a:schemeClr val="bg1">
                      <a:alpha val="60000"/>
                    </a:schemeClr>
                  </a:glow>
                </a:effectLst>
              </a:rPr>
              <a:t>Arduino Mega</a:t>
            </a:r>
          </a:p>
        </p:txBody>
      </p:sp>
      <p:sp>
        <p:nvSpPr>
          <p:cNvPr id="49" name="TextBox 48">
            <a:extLst>
              <a:ext uri="{FF2B5EF4-FFF2-40B4-BE49-F238E27FC236}">
                <a16:creationId xmlns:a16="http://schemas.microsoft.com/office/drawing/2014/main" id="{19657868-6FB5-1772-C560-C8EF499DD338}"/>
              </a:ext>
            </a:extLst>
          </p:cNvPr>
          <p:cNvSpPr txBox="1"/>
          <p:nvPr/>
        </p:nvSpPr>
        <p:spPr>
          <a:xfrm>
            <a:off x="1545864" y="4474015"/>
            <a:ext cx="1311917" cy="784830"/>
          </a:xfrm>
          <a:prstGeom prst="rect">
            <a:avLst/>
          </a:prstGeom>
          <a:noFill/>
          <a:ln>
            <a:noFill/>
          </a:ln>
          <a:effectLst/>
        </p:spPr>
        <p:txBody>
          <a:bodyPr wrap="square">
            <a:spAutoFit/>
          </a:bodyPr>
          <a:lstStyle/>
          <a:p>
            <a:r>
              <a:rPr lang="en-US" sz="1500" b="1" dirty="0">
                <a:ln>
                  <a:solidFill>
                    <a:schemeClr val="tx2"/>
                  </a:solidFill>
                </a:ln>
                <a:solidFill>
                  <a:schemeClr val="bg1"/>
                </a:solidFill>
                <a:effectLst>
                  <a:glow rad="101600">
                    <a:schemeClr val="bg1">
                      <a:alpha val="60000"/>
                    </a:schemeClr>
                  </a:glow>
                </a:effectLst>
              </a:rPr>
              <a:t>Power modulator (12V to 5V)</a:t>
            </a:r>
          </a:p>
        </p:txBody>
      </p:sp>
      <p:grpSp>
        <p:nvGrpSpPr>
          <p:cNvPr id="59" name="Group 58">
            <a:extLst>
              <a:ext uri="{FF2B5EF4-FFF2-40B4-BE49-F238E27FC236}">
                <a16:creationId xmlns:a16="http://schemas.microsoft.com/office/drawing/2014/main" id="{EA8A7ABA-1557-291C-93E1-A483B5FDCAEE}"/>
              </a:ext>
            </a:extLst>
          </p:cNvPr>
          <p:cNvGrpSpPr/>
          <p:nvPr/>
        </p:nvGrpSpPr>
        <p:grpSpPr>
          <a:xfrm>
            <a:off x="6389517" y="2467748"/>
            <a:ext cx="4884056" cy="2709011"/>
            <a:chOff x="6347370" y="2868647"/>
            <a:chExt cx="4884056" cy="2709011"/>
          </a:xfrm>
        </p:grpSpPr>
        <p:sp>
          <p:nvSpPr>
            <p:cNvPr id="13" name="TextBox 12">
              <a:extLst>
                <a:ext uri="{FF2B5EF4-FFF2-40B4-BE49-F238E27FC236}">
                  <a16:creationId xmlns:a16="http://schemas.microsoft.com/office/drawing/2014/main" id="{720FE9E6-8ABC-CCD8-DE96-AB45BB95C6F1}"/>
                </a:ext>
              </a:extLst>
            </p:cNvPr>
            <p:cNvSpPr txBox="1"/>
            <p:nvPr/>
          </p:nvSpPr>
          <p:spPr>
            <a:xfrm>
              <a:off x="7812143" y="5300659"/>
              <a:ext cx="2703900" cy="276999"/>
            </a:xfrm>
            <a:prstGeom prst="rect">
              <a:avLst/>
            </a:prstGeom>
            <a:noFill/>
          </p:spPr>
          <p:txBody>
            <a:bodyPr wrap="square">
              <a:spAutoFit/>
            </a:bodyPr>
            <a:lstStyle/>
            <a:p>
              <a:r>
                <a:rPr lang="en-US" sz="1200" i="1" dirty="0">
                  <a:solidFill>
                    <a:schemeClr val="tx1">
                      <a:lumMod val="65000"/>
                      <a:lumOff val="35000"/>
                    </a:schemeClr>
                  </a:solidFill>
                </a:rPr>
                <a:t>Spectrophotometer System. </a:t>
              </a:r>
            </a:p>
          </p:txBody>
        </p:sp>
        <p:grpSp>
          <p:nvGrpSpPr>
            <p:cNvPr id="44" name="Group 43">
              <a:extLst>
                <a:ext uri="{FF2B5EF4-FFF2-40B4-BE49-F238E27FC236}">
                  <a16:creationId xmlns:a16="http://schemas.microsoft.com/office/drawing/2014/main" id="{350272BF-8F83-6150-C2D4-4FE9119B31E9}"/>
                </a:ext>
              </a:extLst>
            </p:cNvPr>
            <p:cNvGrpSpPr/>
            <p:nvPr/>
          </p:nvGrpSpPr>
          <p:grpSpPr>
            <a:xfrm>
              <a:off x="6347370" y="2868647"/>
              <a:ext cx="4884056" cy="2323491"/>
              <a:chOff x="6489335" y="2926384"/>
              <a:chExt cx="4884056" cy="2323491"/>
            </a:xfrm>
          </p:grpSpPr>
          <p:grpSp>
            <p:nvGrpSpPr>
              <p:cNvPr id="4" name="Group 3">
                <a:extLst>
                  <a:ext uri="{FF2B5EF4-FFF2-40B4-BE49-F238E27FC236}">
                    <a16:creationId xmlns:a16="http://schemas.microsoft.com/office/drawing/2014/main" id="{CFDFF138-FDA1-6CC7-87EF-CE0280BD5339}"/>
                  </a:ext>
                </a:extLst>
              </p:cNvPr>
              <p:cNvGrpSpPr/>
              <p:nvPr/>
            </p:nvGrpSpPr>
            <p:grpSpPr>
              <a:xfrm>
                <a:off x="6489335" y="2926384"/>
                <a:ext cx="4884056" cy="2323491"/>
                <a:chOff x="6911545" y="1608590"/>
                <a:chExt cx="4161022" cy="2179093"/>
              </a:xfrm>
            </p:grpSpPr>
            <p:pic>
              <p:nvPicPr>
                <p:cNvPr id="7" name="Picture 6" descr="A close-up of a lab&#10;&#10;Description automatically generated">
                  <a:extLst>
                    <a:ext uri="{FF2B5EF4-FFF2-40B4-BE49-F238E27FC236}">
                      <a16:creationId xmlns:a16="http://schemas.microsoft.com/office/drawing/2014/main" id="{A51317A6-D2D1-2004-46AA-ADC5EED3E924}"/>
                    </a:ext>
                  </a:extLst>
                </p:cNvPr>
                <p:cNvPicPr>
                  <a:picLocks noChangeAspect="1"/>
                </p:cNvPicPr>
                <p:nvPr/>
              </p:nvPicPr>
              <p:blipFill>
                <a:blip r:embed="rId6">
                  <a:extLst>
                    <a:ext uri="{28A0092B-C50C-407E-A947-70E740481C1C}">
                      <a14:useLocalDpi xmlns:a14="http://schemas.microsoft.com/office/drawing/2010/main" val="0"/>
                    </a:ext>
                  </a:extLst>
                </a:blip>
                <a:srcRect t="12088" r="5573"/>
                <a:stretch/>
              </p:blipFill>
              <p:spPr>
                <a:xfrm>
                  <a:off x="6911545" y="1608590"/>
                  <a:ext cx="4161022" cy="2179093"/>
                </a:xfrm>
                <a:prstGeom prst="rect">
                  <a:avLst/>
                </a:prstGeom>
                <a:ln>
                  <a:solidFill>
                    <a:schemeClr val="tx1"/>
                  </a:solidFill>
                </a:ln>
              </p:spPr>
            </p:pic>
            <p:sp>
              <p:nvSpPr>
                <p:cNvPr id="8" name="Text Box 7">
                  <a:extLst>
                    <a:ext uri="{FF2B5EF4-FFF2-40B4-BE49-F238E27FC236}">
                      <a16:creationId xmlns:a16="http://schemas.microsoft.com/office/drawing/2014/main" id="{AD2BEE27-EF4A-A18D-3B08-27B3E4528EA0}"/>
                    </a:ext>
                  </a:extLst>
                </p:cNvPr>
                <p:cNvSpPr txBox="1"/>
                <p:nvPr/>
              </p:nvSpPr>
              <p:spPr>
                <a:xfrm>
                  <a:off x="7380875" y="1854808"/>
                  <a:ext cx="655751" cy="270156"/>
                </a:xfrm>
                <a:prstGeom prst="rect">
                  <a:avLst/>
                </a:prstGeom>
                <a:ln>
                  <a:solidFill>
                    <a:srgbClr val="FF9933"/>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effectLst/>
                      <a:ea typeface="Calibri" panose="020F0502020204030204" pitchFamily="34" charset="0"/>
                      <a:cs typeface="Arial" panose="020B0604020202020204" pitchFamily="34" charset="0"/>
                    </a:rPr>
                    <a:t>Flask 2</a:t>
                  </a:r>
                </a:p>
              </p:txBody>
            </p:sp>
            <p:sp>
              <p:nvSpPr>
                <p:cNvPr id="10" name="Text Box 7">
                  <a:extLst>
                    <a:ext uri="{FF2B5EF4-FFF2-40B4-BE49-F238E27FC236}">
                      <a16:creationId xmlns:a16="http://schemas.microsoft.com/office/drawing/2014/main" id="{9F05AD48-88C7-7269-ADAC-75DE6CB28858}"/>
                    </a:ext>
                  </a:extLst>
                </p:cNvPr>
                <p:cNvSpPr txBox="1"/>
                <p:nvPr/>
              </p:nvSpPr>
              <p:spPr>
                <a:xfrm>
                  <a:off x="6951865" y="2639147"/>
                  <a:ext cx="569256" cy="274500"/>
                </a:xfrm>
                <a:prstGeom prst="rect">
                  <a:avLst/>
                </a:prstGeom>
                <a:ln>
                  <a:solidFill>
                    <a:srgbClr val="FF9933"/>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effectLst/>
                      <a:ea typeface="Calibri" panose="020F0502020204030204" pitchFamily="34" charset="0"/>
                      <a:cs typeface="Arial" panose="020B0604020202020204" pitchFamily="34" charset="0"/>
                    </a:rPr>
                    <a:t>Flask 1</a:t>
                  </a:r>
                </a:p>
              </p:txBody>
            </p:sp>
            <p:sp>
              <p:nvSpPr>
                <p:cNvPr id="12" name="Text Box 7">
                  <a:extLst>
                    <a:ext uri="{FF2B5EF4-FFF2-40B4-BE49-F238E27FC236}">
                      <a16:creationId xmlns:a16="http://schemas.microsoft.com/office/drawing/2014/main" id="{4900C7E0-F8DB-D644-808A-A2650C3377D5}"/>
                    </a:ext>
                  </a:extLst>
                </p:cNvPr>
                <p:cNvSpPr txBox="1"/>
                <p:nvPr/>
              </p:nvSpPr>
              <p:spPr>
                <a:xfrm>
                  <a:off x="6939358" y="3494153"/>
                  <a:ext cx="655751" cy="276225"/>
                </a:xfrm>
                <a:prstGeom prst="rect">
                  <a:avLst/>
                </a:prstGeom>
                <a:ln>
                  <a:solidFill>
                    <a:srgbClr val="FF9933"/>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effectLst/>
                      <a:ea typeface="Calibri" panose="020F0502020204030204" pitchFamily="34" charset="0"/>
                      <a:cs typeface="Arial" panose="020B0604020202020204" pitchFamily="34" charset="0"/>
                    </a:rPr>
                    <a:t>Cuvette</a:t>
                  </a:r>
                </a:p>
              </p:txBody>
            </p:sp>
            <p:sp>
              <p:nvSpPr>
                <p:cNvPr id="14" name="Text Box 7">
                  <a:extLst>
                    <a:ext uri="{FF2B5EF4-FFF2-40B4-BE49-F238E27FC236}">
                      <a16:creationId xmlns:a16="http://schemas.microsoft.com/office/drawing/2014/main" id="{7F83820E-C089-B551-A9A4-8482E1A678D2}"/>
                    </a:ext>
                  </a:extLst>
                </p:cNvPr>
                <p:cNvSpPr txBox="1"/>
                <p:nvPr/>
              </p:nvSpPr>
              <p:spPr>
                <a:xfrm>
                  <a:off x="8088246" y="3287137"/>
                  <a:ext cx="1646478" cy="297180"/>
                </a:xfrm>
                <a:prstGeom prst="rect">
                  <a:avLst/>
                </a:prstGeom>
                <a:ln>
                  <a:solidFill>
                    <a:srgbClr val="FF9933"/>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effectLst/>
                      <a:ea typeface="Calibri" panose="020F0502020204030204" pitchFamily="34" charset="0"/>
                      <a:cs typeface="Arial" panose="020B0604020202020204" pitchFamily="34" charset="0"/>
                    </a:rPr>
                    <a:t>DIY Spectrophotometer</a:t>
                  </a:r>
                </a:p>
              </p:txBody>
            </p:sp>
            <p:sp>
              <p:nvSpPr>
                <p:cNvPr id="15" name="Text Box 7">
                  <a:extLst>
                    <a:ext uri="{FF2B5EF4-FFF2-40B4-BE49-F238E27FC236}">
                      <a16:creationId xmlns:a16="http://schemas.microsoft.com/office/drawing/2014/main" id="{E360572C-C4F2-40D3-1992-69D760134BA3}"/>
                    </a:ext>
                  </a:extLst>
                </p:cNvPr>
                <p:cNvSpPr txBox="1"/>
                <p:nvPr/>
              </p:nvSpPr>
              <p:spPr>
                <a:xfrm>
                  <a:off x="8497642" y="1866777"/>
                  <a:ext cx="1215905" cy="246218"/>
                </a:xfrm>
                <a:prstGeom prst="rect">
                  <a:avLst/>
                </a:prstGeom>
                <a:ln>
                  <a:solidFill>
                    <a:srgbClr val="FF9933"/>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effectLst/>
                      <a:ea typeface="Calibri" panose="020F0502020204030204" pitchFamily="34" charset="0"/>
                      <a:cs typeface="Arial" panose="020B0604020202020204" pitchFamily="34" charset="0"/>
                    </a:rPr>
                    <a:t>Peristaltic Pumps</a:t>
                  </a:r>
                </a:p>
              </p:txBody>
            </p:sp>
            <p:sp>
              <p:nvSpPr>
                <p:cNvPr id="16" name="Text Box 7">
                  <a:extLst>
                    <a:ext uri="{FF2B5EF4-FFF2-40B4-BE49-F238E27FC236}">
                      <a16:creationId xmlns:a16="http://schemas.microsoft.com/office/drawing/2014/main" id="{982082D2-F7D2-7B0D-41DF-72C8350E3E3C}"/>
                    </a:ext>
                  </a:extLst>
                </p:cNvPr>
                <p:cNvSpPr txBox="1"/>
                <p:nvPr/>
              </p:nvSpPr>
              <p:spPr>
                <a:xfrm>
                  <a:off x="9922508" y="1989886"/>
                  <a:ext cx="1150059" cy="509905"/>
                </a:xfrm>
                <a:prstGeom prst="rect">
                  <a:avLst/>
                </a:prstGeom>
                <a:ln>
                  <a:solidFill>
                    <a:srgbClr val="FF9933"/>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effectLst/>
                      <a:ea typeface="Calibri" panose="020F0502020204030204" pitchFamily="34" charset="0"/>
                      <a:cs typeface="Arial" panose="020B0604020202020204" pitchFamily="34" charset="0"/>
                    </a:rPr>
                    <a:t>Arduino microcontroller</a:t>
                  </a:r>
                </a:p>
              </p:txBody>
            </p:sp>
            <p:cxnSp>
              <p:nvCxnSpPr>
                <p:cNvPr id="17" name="Straight Arrow Connector 16">
                  <a:extLst>
                    <a:ext uri="{FF2B5EF4-FFF2-40B4-BE49-F238E27FC236}">
                      <a16:creationId xmlns:a16="http://schemas.microsoft.com/office/drawing/2014/main" id="{682F45D3-5790-97F0-DADF-3BCC2DB80D7E}"/>
                    </a:ext>
                  </a:extLst>
                </p:cNvPr>
                <p:cNvCxnSpPr>
                  <a:cxnSpLocks/>
                  <a:endCxn id="12" idx="0"/>
                </p:cNvCxnSpPr>
                <p:nvPr/>
              </p:nvCxnSpPr>
              <p:spPr>
                <a:xfrm flipH="1">
                  <a:off x="7267234" y="3331626"/>
                  <a:ext cx="82385" cy="162527"/>
                </a:xfrm>
                <a:prstGeom prst="straightConnector1">
                  <a:avLst/>
                </a:prstGeom>
                <a:ln w="19050">
                  <a:solidFill>
                    <a:srgbClr val="FF9933"/>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0586D6EE-D407-9FEA-8D8E-72EB842A2670}"/>
                    </a:ext>
                  </a:extLst>
                </p:cNvPr>
                <p:cNvCxnSpPr>
                  <a:cxnSpLocks/>
                  <a:stCxn id="15" idx="2"/>
                </p:cNvCxnSpPr>
                <p:nvPr/>
              </p:nvCxnSpPr>
              <p:spPr>
                <a:xfrm flipH="1">
                  <a:off x="9084173" y="2112995"/>
                  <a:ext cx="21422" cy="921590"/>
                </a:xfrm>
                <a:prstGeom prst="straightConnector1">
                  <a:avLst/>
                </a:prstGeom>
                <a:ln w="19050">
                  <a:solidFill>
                    <a:srgbClr val="FF9933"/>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52883A63-2EFA-BB09-3462-CFD22B389749}"/>
                    </a:ext>
                  </a:extLst>
                </p:cNvPr>
                <p:cNvCxnSpPr>
                  <a:cxnSpLocks/>
                  <a:stCxn id="14" idx="1"/>
                </p:cNvCxnSpPr>
                <p:nvPr/>
              </p:nvCxnSpPr>
              <p:spPr>
                <a:xfrm flipH="1" flipV="1">
                  <a:off x="7818800" y="3267283"/>
                  <a:ext cx="269446" cy="168444"/>
                </a:xfrm>
                <a:prstGeom prst="straightConnector1">
                  <a:avLst/>
                </a:prstGeom>
                <a:ln w="19050">
                  <a:solidFill>
                    <a:srgbClr val="FF9933"/>
                  </a:solidFill>
                  <a:tailEnd type="triangle"/>
                </a:ln>
              </p:spPr>
              <p:style>
                <a:lnRef idx="1">
                  <a:schemeClr val="dk1"/>
                </a:lnRef>
                <a:fillRef idx="0">
                  <a:schemeClr val="dk1"/>
                </a:fillRef>
                <a:effectRef idx="0">
                  <a:schemeClr val="dk1"/>
                </a:effectRef>
                <a:fontRef idx="minor">
                  <a:schemeClr val="tx1"/>
                </a:fontRef>
              </p:style>
            </p:cxnSp>
          </p:grpSp>
          <p:cxnSp>
            <p:nvCxnSpPr>
              <p:cNvPr id="36" name="Straight Arrow Connector 35">
                <a:extLst>
                  <a:ext uri="{FF2B5EF4-FFF2-40B4-BE49-F238E27FC236}">
                    <a16:creationId xmlns:a16="http://schemas.microsoft.com/office/drawing/2014/main" id="{6F295035-03F8-2471-6FA9-D07032972AC5}"/>
                  </a:ext>
                </a:extLst>
              </p:cNvPr>
              <p:cNvCxnSpPr>
                <a:cxnSpLocks/>
                <a:stCxn id="8" idx="2"/>
              </p:cNvCxnSpPr>
              <p:nvPr/>
            </p:nvCxnSpPr>
            <p:spPr>
              <a:xfrm>
                <a:off x="7425068" y="3476976"/>
                <a:ext cx="531474" cy="262534"/>
              </a:xfrm>
              <a:prstGeom prst="straightConnector1">
                <a:avLst/>
              </a:prstGeom>
              <a:ln w="19050">
                <a:solidFill>
                  <a:srgbClr val="FF9933"/>
                </a:solidFill>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5A29C3D5-E593-DABA-6690-0BB3814771E7}"/>
                  </a:ext>
                </a:extLst>
              </p:cNvPr>
              <p:cNvCxnSpPr>
                <a:cxnSpLocks/>
              </p:cNvCxnSpPr>
              <p:nvPr/>
            </p:nvCxnSpPr>
            <p:spPr>
              <a:xfrm>
                <a:off x="10698442" y="3876641"/>
                <a:ext cx="126312" cy="608273"/>
              </a:xfrm>
              <a:prstGeom prst="straightConnector1">
                <a:avLst/>
              </a:prstGeom>
              <a:ln w="19050">
                <a:solidFill>
                  <a:srgbClr val="FF9933"/>
                </a:solidFill>
                <a:tailEnd type="triangle"/>
              </a:ln>
            </p:spPr>
            <p:style>
              <a:lnRef idx="1">
                <a:schemeClr val="dk1"/>
              </a:lnRef>
              <a:fillRef idx="0">
                <a:schemeClr val="dk1"/>
              </a:fillRef>
              <a:effectRef idx="0">
                <a:schemeClr val="dk1"/>
              </a:effectRef>
              <a:fontRef idx="minor">
                <a:schemeClr val="tx1"/>
              </a:fontRef>
            </p:style>
          </p:cxnSp>
        </p:grpSp>
        <p:sp>
          <p:nvSpPr>
            <p:cNvPr id="51" name="Rectangle: Rounded Corners 50">
              <a:extLst>
                <a:ext uri="{FF2B5EF4-FFF2-40B4-BE49-F238E27FC236}">
                  <a16:creationId xmlns:a16="http://schemas.microsoft.com/office/drawing/2014/main" id="{A97F5635-50B5-3D0E-C00D-C7606C58AC3F}"/>
                </a:ext>
              </a:extLst>
            </p:cNvPr>
            <p:cNvSpPr/>
            <p:nvPr/>
          </p:nvSpPr>
          <p:spPr>
            <a:xfrm>
              <a:off x="8500347" y="3888326"/>
              <a:ext cx="2581840" cy="1113235"/>
            </a:xfrm>
            <a:custGeom>
              <a:avLst/>
              <a:gdLst>
                <a:gd name="connsiteX0" fmla="*/ 0 w 2581840"/>
                <a:gd name="connsiteY0" fmla="*/ 163317 h 979885"/>
                <a:gd name="connsiteX1" fmla="*/ 163317 w 2581840"/>
                <a:gd name="connsiteY1" fmla="*/ 0 h 979885"/>
                <a:gd name="connsiteX2" fmla="*/ 2418523 w 2581840"/>
                <a:gd name="connsiteY2" fmla="*/ 0 h 979885"/>
                <a:gd name="connsiteX3" fmla="*/ 2581840 w 2581840"/>
                <a:gd name="connsiteY3" fmla="*/ 163317 h 979885"/>
                <a:gd name="connsiteX4" fmla="*/ 2581840 w 2581840"/>
                <a:gd name="connsiteY4" fmla="*/ 816568 h 979885"/>
                <a:gd name="connsiteX5" fmla="*/ 2418523 w 2581840"/>
                <a:gd name="connsiteY5" fmla="*/ 979885 h 979885"/>
                <a:gd name="connsiteX6" fmla="*/ 163317 w 2581840"/>
                <a:gd name="connsiteY6" fmla="*/ 979885 h 979885"/>
                <a:gd name="connsiteX7" fmla="*/ 0 w 2581840"/>
                <a:gd name="connsiteY7" fmla="*/ 816568 h 979885"/>
                <a:gd name="connsiteX8" fmla="*/ 0 w 2581840"/>
                <a:gd name="connsiteY8" fmla="*/ 163317 h 979885"/>
                <a:gd name="connsiteX0" fmla="*/ 0 w 2581840"/>
                <a:gd name="connsiteY0" fmla="*/ 163317 h 979885"/>
                <a:gd name="connsiteX1" fmla="*/ 163317 w 2581840"/>
                <a:gd name="connsiteY1" fmla="*/ 0 h 979885"/>
                <a:gd name="connsiteX2" fmla="*/ 2418523 w 2581840"/>
                <a:gd name="connsiteY2" fmla="*/ 0 h 979885"/>
                <a:gd name="connsiteX3" fmla="*/ 2581840 w 2581840"/>
                <a:gd name="connsiteY3" fmla="*/ 163317 h 979885"/>
                <a:gd name="connsiteX4" fmla="*/ 2581840 w 2581840"/>
                <a:gd name="connsiteY4" fmla="*/ 816568 h 979885"/>
                <a:gd name="connsiteX5" fmla="*/ 2418523 w 2581840"/>
                <a:gd name="connsiteY5" fmla="*/ 979885 h 979885"/>
                <a:gd name="connsiteX6" fmla="*/ 1249167 w 2581840"/>
                <a:gd name="connsiteY6" fmla="*/ 684610 h 979885"/>
                <a:gd name="connsiteX7" fmla="*/ 0 w 2581840"/>
                <a:gd name="connsiteY7" fmla="*/ 816568 h 979885"/>
                <a:gd name="connsiteX8" fmla="*/ 0 w 2581840"/>
                <a:gd name="connsiteY8" fmla="*/ 163317 h 979885"/>
                <a:gd name="connsiteX0" fmla="*/ 47625 w 2629465"/>
                <a:gd name="connsiteY0" fmla="*/ 163317 h 979885"/>
                <a:gd name="connsiteX1" fmla="*/ 210942 w 2629465"/>
                <a:gd name="connsiteY1" fmla="*/ 0 h 979885"/>
                <a:gd name="connsiteX2" fmla="*/ 2466148 w 2629465"/>
                <a:gd name="connsiteY2" fmla="*/ 0 h 979885"/>
                <a:gd name="connsiteX3" fmla="*/ 2629465 w 2629465"/>
                <a:gd name="connsiteY3" fmla="*/ 163317 h 979885"/>
                <a:gd name="connsiteX4" fmla="*/ 2629465 w 2629465"/>
                <a:gd name="connsiteY4" fmla="*/ 816568 h 979885"/>
                <a:gd name="connsiteX5" fmla="*/ 2466148 w 2629465"/>
                <a:gd name="connsiteY5" fmla="*/ 979885 h 979885"/>
                <a:gd name="connsiteX6" fmla="*/ 1296792 w 2629465"/>
                <a:gd name="connsiteY6" fmla="*/ 684610 h 979885"/>
                <a:gd name="connsiteX7" fmla="*/ 0 w 2629465"/>
                <a:gd name="connsiteY7" fmla="*/ 664168 h 979885"/>
                <a:gd name="connsiteX8" fmla="*/ 47625 w 2629465"/>
                <a:gd name="connsiteY8" fmla="*/ 163317 h 979885"/>
                <a:gd name="connsiteX0" fmla="*/ 0 w 2581840"/>
                <a:gd name="connsiteY0" fmla="*/ 163317 h 979885"/>
                <a:gd name="connsiteX1" fmla="*/ 163317 w 2581840"/>
                <a:gd name="connsiteY1" fmla="*/ 0 h 979885"/>
                <a:gd name="connsiteX2" fmla="*/ 2418523 w 2581840"/>
                <a:gd name="connsiteY2" fmla="*/ 0 h 979885"/>
                <a:gd name="connsiteX3" fmla="*/ 2581840 w 2581840"/>
                <a:gd name="connsiteY3" fmla="*/ 163317 h 979885"/>
                <a:gd name="connsiteX4" fmla="*/ 2581840 w 2581840"/>
                <a:gd name="connsiteY4" fmla="*/ 816568 h 979885"/>
                <a:gd name="connsiteX5" fmla="*/ 2418523 w 2581840"/>
                <a:gd name="connsiteY5" fmla="*/ 979885 h 979885"/>
                <a:gd name="connsiteX6" fmla="*/ 1249167 w 2581840"/>
                <a:gd name="connsiteY6" fmla="*/ 684610 h 979885"/>
                <a:gd name="connsiteX7" fmla="*/ 0 w 2581840"/>
                <a:gd name="connsiteY7" fmla="*/ 673693 h 979885"/>
                <a:gd name="connsiteX8" fmla="*/ 0 w 2581840"/>
                <a:gd name="connsiteY8" fmla="*/ 163317 h 979885"/>
                <a:gd name="connsiteX0" fmla="*/ 0 w 2581840"/>
                <a:gd name="connsiteY0" fmla="*/ 163317 h 1113235"/>
                <a:gd name="connsiteX1" fmla="*/ 163317 w 2581840"/>
                <a:gd name="connsiteY1" fmla="*/ 0 h 1113235"/>
                <a:gd name="connsiteX2" fmla="*/ 2418523 w 2581840"/>
                <a:gd name="connsiteY2" fmla="*/ 0 h 1113235"/>
                <a:gd name="connsiteX3" fmla="*/ 2581840 w 2581840"/>
                <a:gd name="connsiteY3" fmla="*/ 163317 h 1113235"/>
                <a:gd name="connsiteX4" fmla="*/ 2581840 w 2581840"/>
                <a:gd name="connsiteY4" fmla="*/ 816568 h 1113235"/>
                <a:gd name="connsiteX5" fmla="*/ 2304223 w 2581840"/>
                <a:gd name="connsiteY5" fmla="*/ 1113235 h 1113235"/>
                <a:gd name="connsiteX6" fmla="*/ 1249167 w 2581840"/>
                <a:gd name="connsiteY6" fmla="*/ 684610 h 1113235"/>
                <a:gd name="connsiteX7" fmla="*/ 0 w 2581840"/>
                <a:gd name="connsiteY7" fmla="*/ 673693 h 1113235"/>
                <a:gd name="connsiteX8" fmla="*/ 0 w 2581840"/>
                <a:gd name="connsiteY8" fmla="*/ 163317 h 1113235"/>
                <a:gd name="connsiteX0" fmla="*/ 0 w 2581840"/>
                <a:gd name="connsiteY0" fmla="*/ 163317 h 1113235"/>
                <a:gd name="connsiteX1" fmla="*/ 163317 w 2581840"/>
                <a:gd name="connsiteY1" fmla="*/ 0 h 1113235"/>
                <a:gd name="connsiteX2" fmla="*/ 2418523 w 2581840"/>
                <a:gd name="connsiteY2" fmla="*/ 0 h 1113235"/>
                <a:gd name="connsiteX3" fmla="*/ 2581840 w 2581840"/>
                <a:gd name="connsiteY3" fmla="*/ 163317 h 1113235"/>
                <a:gd name="connsiteX4" fmla="*/ 2581840 w 2581840"/>
                <a:gd name="connsiteY4" fmla="*/ 816568 h 1113235"/>
                <a:gd name="connsiteX5" fmla="*/ 2304223 w 2581840"/>
                <a:gd name="connsiteY5" fmla="*/ 1113235 h 1113235"/>
                <a:gd name="connsiteX6" fmla="*/ 1249167 w 2581840"/>
                <a:gd name="connsiteY6" fmla="*/ 684610 h 1113235"/>
                <a:gd name="connsiteX7" fmla="*/ 0 w 2581840"/>
                <a:gd name="connsiteY7" fmla="*/ 673693 h 1113235"/>
                <a:gd name="connsiteX8" fmla="*/ 0 w 2581840"/>
                <a:gd name="connsiteY8" fmla="*/ 163317 h 1113235"/>
                <a:gd name="connsiteX0" fmla="*/ 0 w 2581840"/>
                <a:gd name="connsiteY0" fmla="*/ 163317 h 1113235"/>
                <a:gd name="connsiteX1" fmla="*/ 163317 w 2581840"/>
                <a:gd name="connsiteY1" fmla="*/ 0 h 1113235"/>
                <a:gd name="connsiteX2" fmla="*/ 2418523 w 2581840"/>
                <a:gd name="connsiteY2" fmla="*/ 0 h 1113235"/>
                <a:gd name="connsiteX3" fmla="*/ 2581840 w 2581840"/>
                <a:gd name="connsiteY3" fmla="*/ 163317 h 1113235"/>
                <a:gd name="connsiteX4" fmla="*/ 2581840 w 2581840"/>
                <a:gd name="connsiteY4" fmla="*/ 816568 h 1113235"/>
                <a:gd name="connsiteX5" fmla="*/ 2304223 w 2581840"/>
                <a:gd name="connsiteY5" fmla="*/ 1113235 h 1113235"/>
                <a:gd name="connsiteX6" fmla="*/ 1249167 w 2581840"/>
                <a:gd name="connsiteY6" fmla="*/ 684610 h 1113235"/>
                <a:gd name="connsiteX7" fmla="*/ 0 w 2581840"/>
                <a:gd name="connsiteY7" fmla="*/ 673693 h 1113235"/>
                <a:gd name="connsiteX8" fmla="*/ 0 w 2581840"/>
                <a:gd name="connsiteY8" fmla="*/ 163317 h 1113235"/>
                <a:gd name="connsiteX0" fmla="*/ 0 w 2581840"/>
                <a:gd name="connsiteY0" fmla="*/ 163317 h 1113235"/>
                <a:gd name="connsiteX1" fmla="*/ 163317 w 2581840"/>
                <a:gd name="connsiteY1" fmla="*/ 0 h 1113235"/>
                <a:gd name="connsiteX2" fmla="*/ 2418523 w 2581840"/>
                <a:gd name="connsiteY2" fmla="*/ 0 h 1113235"/>
                <a:gd name="connsiteX3" fmla="*/ 2581840 w 2581840"/>
                <a:gd name="connsiteY3" fmla="*/ 163317 h 1113235"/>
                <a:gd name="connsiteX4" fmla="*/ 2581840 w 2581840"/>
                <a:gd name="connsiteY4" fmla="*/ 816568 h 1113235"/>
                <a:gd name="connsiteX5" fmla="*/ 2304223 w 2581840"/>
                <a:gd name="connsiteY5" fmla="*/ 1113235 h 1113235"/>
                <a:gd name="connsiteX6" fmla="*/ 1382517 w 2581840"/>
                <a:gd name="connsiteY6" fmla="*/ 703660 h 1113235"/>
                <a:gd name="connsiteX7" fmla="*/ 0 w 2581840"/>
                <a:gd name="connsiteY7" fmla="*/ 673693 h 1113235"/>
                <a:gd name="connsiteX8" fmla="*/ 0 w 2581840"/>
                <a:gd name="connsiteY8" fmla="*/ 163317 h 111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1840" h="1113235">
                  <a:moveTo>
                    <a:pt x="0" y="163317"/>
                  </a:moveTo>
                  <a:cubicBezTo>
                    <a:pt x="0" y="73120"/>
                    <a:pt x="73120" y="0"/>
                    <a:pt x="163317" y="0"/>
                  </a:cubicBezTo>
                  <a:lnTo>
                    <a:pt x="2418523" y="0"/>
                  </a:lnTo>
                  <a:cubicBezTo>
                    <a:pt x="2508720" y="0"/>
                    <a:pt x="2581840" y="73120"/>
                    <a:pt x="2581840" y="163317"/>
                  </a:cubicBezTo>
                  <a:lnTo>
                    <a:pt x="2581840" y="816568"/>
                  </a:lnTo>
                  <a:cubicBezTo>
                    <a:pt x="2581840" y="906765"/>
                    <a:pt x="2527770" y="1027510"/>
                    <a:pt x="2304223" y="1113235"/>
                  </a:cubicBezTo>
                  <a:cubicBezTo>
                    <a:pt x="1552488" y="1113235"/>
                    <a:pt x="2134252" y="703660"/>
                    <a:pt x="1382517" y="703660"/>
                  </a:cubicBezTo>
                  <a:cubicBezTo>
                    <a:pt x="1292320" y="703660"/>
                    <a:pt x="0" y="763890"/>
                    <a:pt x="0" y="673693"/>
                  </a:cubicBezTo>
                  <a:lnTo>
                    <a:pt x="0" y="163317"/>
                  </a:lnTo>
                  <a:close/>
                </a:path>
              </a:pathLst>
            </a:custGeom>
            <a:no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0" name="Picture 59">
            <a:extLst>
              <a:ext uri="{FF2B5EF4-FFF2-40B4-BE49-F238E27FC236}">
                <a16:creationId xmlns:a16="http://schemas.microsoft.com/office/drawing/2014/main" id="{B9FBD77E-C6A7-B98D-6309-ACAE1BF06A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376" y="5386689"/>
            <a:ext cx="922513" cy="593277"/>
          </a:xfrm>
          <a:prstGeom prst="rect">
            <a:avLst/>
          </a:prstGeom>
        </p:spPr>
      </p:pic>
      <p:pic>
        <p:nvPicPr>
          <p:cNvPr id="61" name="Picture 60">
            <a:extLst>
              <a:ext uri="{FF2B5EF4-FFF2-40B4-BE49-F238E27FC236}">
                <a16:creationId xmlns:a16="http://schemas.microsoft.com/office/drawing/2014/main" id="{FAB33C04-CEE1-6299-A85F-72E5E74FE93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7788" y="4572878"/>
            <a:ext cx="772654" cy="689779"/>
          </a:xfrm>
          <a:prstGeom prst="rect">
            <a:avLst/>
          </a:prstGeom>
        </p:spPr>
      </p:pic>
      <p:sp>
        <p:nvSpPr>
          <p:cNvPr id="50" name="Callout: Double Bent Line 49">
            <a:extLst>
              <a:ext uri="{FF2B5EF4-FFF2-40B4-BE49-F238E27FC236}">
                <a16:creationId xmlns:a16="http://schemas.microsoft.com/office/drawing/2014/main" id="{6757DBE4-1CAB-8852-F75C-AAB15A143DE4}"/>
              </a:ext>
            </a:extLst>
          </p:cNvPr>
          <p:cNvSpPr/>
          <p:nvPr/>
        </p:nvSpPr>
        <p:spPr>
          <a:xfrm>
            <a:off x="1109189" y="2286000"/>
            <a:ext cx="4813091" cy="3648075"/>
          </a:xfrm>
          <a:prstGeom prst="borderCallout3">
            <a:avLst>
              <a:gd name="adj1" fmla="val 49298"/>
              <a:gd name="adj2" fmla="val 100115"/>
              <a:gd name="adj3" fmla="val 473"/>
              <a:gd name="adj4" fmla="val 103853"/>
              <a:gd name="adj5" fmla="val 261"/>
              <a:gd name="adj6" fmla="val 180438"/>
              <a:gd name="adj7" fmla="val 32024"/>
              <a:gd name="adj8" fmla="val 180857"/>
            </a:avLst>
          </a:prstGeom>
          <a:noFill/>
          <a:ln w="28575">
            <a:solidFill>
              <a:srgbClr val="FF9933"/>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8191AB6C-BE00-4F8F-5B1B-78350E095272}"/>
              </a:ext>
            </a:extLst>
          </p:cNvPr>
          <p:cNvSpPr/>
          <p:nvPr/>
        </p:nvSpPr>
        <p:spPr>
          <a:xfrm>
            <a:off x="10258425" y="4772025"/>
            <a:ext cx="865910" cy="1951834"/>
          </a:xfrm>
          <a:custGeom>
            <a:avLst/>
            <a:gdLst>
              <a:gd name="connsiteX0" fmla="*/ 557331 w 908101"/>
              <a:gd name="connsiteY0" fmla="*/ 0 h 1951834"/>
              <a:gd name="connsiteX1" fmla="*/ 890706 w 908101"/>
              <a:gd name="connsiteY1" fmla="*/ 1800225 h 1951834"/>
              <a:gd name="connsiteX2" fmla="*/ 81081 w 908101"/>
              <a:gd name="connsiteY2" fmla="*/ 1857375 h 1951834"/>
              <a:gd name="connsiteX3" fmla="*/ 71556 w 908101"/>
              <a:gd name="connsiteY3" fmla="*/ 1857375 h 1951834"/>
            </a:gdLst>
            <a:ahLst/>
            <a:cxnLst>
              <a:cxn ang="0">
                <a:pos x="connsiteX0" y="connsiteY0"/>
              </a:cxn>
              <a:cxn ang="0">
                <a:pos x="connsiteX1" y="connsiteY1"/>
              </a:cxn>
              <a:cxn ang="0">
                <a:pos x="connsiteX2" y="connsiteY2"/>
              </a:cxn>
              <a:cxn ang="0">
                <a:pos x="connsiteX3" y="connsiteY3"/>
              </a:cxn>
            </a:cxnLst>
            <a:rect l="l" t="t" r="r" b="b"/>
            <a:pathLst>
              <a:path w="908101" h="1951834">
                <a:moveTo>
                  <a:pt x="557331" y="0"/>
                </a:moveTo>
                <a:cubicBezTo>
                  <a:pt x="763706" y="745331"/>
                  <a:pt x="970081" y="1490663"/>
                  <a:pt x="890706" y="1800225"/>
                </a:cubicBezTo>
                <a:cubicBezTo>
                  <a:pt x="811331" y="2109787"/>
                  <a:pt x="217606" y="1847850"/>
                  <a:pt x="81081" y="1857375"/>
                </a:cubicBezTo>
                <a:cubicBezTo>
                  <a:pt x="-55444" y="1866900"/>
                  <a:pt x="8056" y="1862137"/>
                  <a:pt x="71556" y="1857375"/>
                </a:cubicBezTo>
              </a:path>
            </a:pathLst>
          </a:cu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a:extLst>
              <a:ext uri="{FF2B5EF4-FFF2-40B4-BE49-F238E27FC236}">
                <a16:creationId xmlns:a16="http://schemas.microsoft.com/office/drawing/2014/main" id="{758FC3E7-A9B6-69A3-2A6B-037906450B5D}"/>
              </a:ext>
            </a:extLst>
          </p:cNvPr>
          <p:cNvGrpSpPr/>
          <p:nvPr/>
        </p:nvGrpSpPr>
        <p:grpSpPr>
          <a:xfrm>
            <a:off x="6560516" y="5334071"/>
            <a:ext cx="4174659" cy="1078080"/>
            <a:chOff x="6560516" y="5334071"/>
            <a:chExt cx="4174659" cy="1078080"/>
          </a:xfrm>
        </p:grpSpPr>
        <p:pic>
          <p:nvPicPr>
            <p:cNvPr id="84" name="Picture 83" descr="A computer with a test tube on it&#10;&#10;AI-generated content may be incorrect.">
              <a:extLst>
                <a:ext uri="{FF2B5EF4-FFF2-40B4-BE49-F238E27FC236}">
                  <a16:creationId xmlns:a16="http://schemas.microsoft.com/office/drawing/2014/main" id="{6D94EB1A-55FC-EB43-0B46-31AC31BD33BA}"/>
                </a:ext>
              </a:extLst>
            </p:cNvPr>
            <p:cNvPicPr>
              <a:picLocks noChangeAspect="1"/>
            </p:cNvPicPr>
            <p:nvPr/>
          </p:nvPicPr>
          <p:blipFill>
            <a:blip r:embed="rId9">
              <a:alphaModFix amt="90000"/>
              <a:extLst>
                <a:ext uri="{28A0092B-C50C-407E-A947-70E740481C1C}">
                  <a14:useLocalDpi xmlns:a14="http://schemas.microsoft.com/office/drawing/2010/main" val="0"/>
                </a:ext>
              </a:extLst>
            </a:blip>
            <a:srcRect l="42103" t="15126" r="20985" b="52007"/>
            <a:stretch/>
          </p:blipFill>
          <p:spPr>
            <a:xfrm>
              <a:off x="9153482" y="5334071"/>
              <a:ext cx="1581693" cy="1056287"/>
            </a:xfrm>
            <a:prstGeom prst="rect">
              <a:avLst/>
            </a:prstGeom>
          </p:spPr>
        </p:pic>
        <p:sp>
          <p:nvSpPr>
            <p:cNvPr id="89" name="TextBox 88">
              <a:extLst>
                <a:ext uri="{FF2B5EF4-FFF2-40B4-BE49-F238E27FC236}">
                  <a16:creationId xmlns:a16="http://schemas.microsoft.com/office/drawing/2014/main" id="{E8F01B18-1232-CBF4-AEE4-229EE72AFF2E}"/>
                </a:ext>
              </a:extLst>
            </p:cNvPr>
            <p:cNvSpPr txBox="1"/>
            <p:nvPr/>
          </p:nvSpPr>
          <p:spPr>
            <a:xfrm>
              <a:off x="6560516" y="5334933"/>
              <a:ext cx="2299159" cy="1077218"/>
            </a:xfrm>
            <a:custGeom>
              <a:avLst/>
              <a:gdLst>
                <a:gd name="connsiteX0" fmla="*/ 0 w 2299159"/>
                <a:gd name="connsiteY0" fmla="*/ 0 h 1077218"/>
                <a:gd name="connsiteX1" fmla="*/ 551798 w 2299159"/>
                <a:gd name="connsiteY1" fmla="*/ 0 h 1077218"/>
                <a:gd name="connsiteX2" fmla="*/ 1126588 w 2299159"/>
                <a:gd name="connsiteY2" fmla="*/ 0 h 1077218"/>
                <a:gd name="connsiteX3" fmla="*/ 1747361 w 2299159"/>
                <a:gd name="connsiteY3" fmla="*/ 0 h 1077218"/>
                <a:gd name="connsiteX4" fmla="*/ 2299159 w 2299159"/>
                <a:gd name="connsiteY4" fmla="*/ 0 h 1077218"/>
                <a:gd name="connsiteX5" fmla="*/ 2299159 w 2299159"/>
                <a:gd name="connsiteY5" fmla="*/ 549381 h 1077218"/>
                <a:gd name="connsiteX6" fmla="*/ 2299159 w 2299159"/>
                <a:gd name="connsiteY6" fmla="*/ 1077218 h 1077218"/>
                <a:gd name="connsiteX7" fmla="*/ 1701378 w 2299159"/>
                <a:gd name="connsiteY7" fmla="*/ 1077218 h 1077218"/>
                <a:gd name="connsiteX8" fmla="*/ 1149580 w 2299159"/>
                <a:gd name="connsiteY8" fmla="*/ 1077218 h 1077218"/>
                <a:gd name="connsiteX9" fmla="*/ 528807 w 2299159"/>
                <a:gd name="connsiteY9" fmla="*/ 1077218 h 1077218"/>
                <a:gd name="connsiteX10" fmla="*/ 0 w 2299159"/>
                <a:gd name="connsiteY10" fmla="*/ 1077218 h 1077218"/>
                <a:gd name="connsiteX11" fmla="*/ 0 w 2299159"/>
                <a:gd name="connsiteY11" fmla="*/ 517065 h 1077218"/>
                <a:gd name="connsiteX12" fmla="*/ 0 w 2299159"/>
                <a:gd name="connsiteY12"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9159" h="1077218" extrusionOk="0">
                  <a:moveTo>
                    <a:pt x="0" y="0"/>
                  </a:moveTo>
                  <a:cubicBezTo>
                    <a:pt x="245582" y="26179"/>
                    <a:pt x="291642" y="16413"/>
                    <a:pt x="551798" y="0"/>
                  </a:cubicBezTo>
                  <a:cubicBezTo>
                    <a:pt x="811954" y="-16413"/>
                    <a:pt x="965895" y="28371"/>
                    <a:pt x="1126588" y="0"/>
                  </a:cubicBezTo>
                  <a:cubicBezTo>
                    <a:pt x="1287281" y="-28371"/>
                    <a:pt x="1500850" y="12487"/>
                    <a:pt x="1747361" y="0"/>
                  </a:cubicBezTo>
                  <a:cubicBezTo>
                    <a:pt x="1993872" y="-12487"/>
                    <a:pt x="2042708" y="19375"/>
                    <a:pt x="2299159" y="0"/>
                  </a:cubicBezTo>
                  <a:cubicBezTo>
                    <a:pt x="2284496" y="117244"/>
                    <a:pt x="2287783" y="434453"/>
                    <a:pt x="2299159" y="549381"/>
                  </a:cubicBezTo>
                  <a:cubicBezTo>
                    <a:pt x="2310535" y="664309"/>
                    <a:pt x="2280398" y="901005"/>
                    <a:pt x="2299159" y="1077218"/>
                  </a:cubicBezTo>
                  <a:cubicBezTo>
                    <a:pt x="2051613" y="1075682"/>
                    <a:pt x="1901924" y="1072559"/>
                    <a:pt x="1701378" y="1077218"/>
                  </a:cubicBezTo>
                  <a:cubicBezTo>
                    <a:pt x="1500832" y="1081877"/>
                    <a:pt x="1417848" y="1104688"/>
                    <a:pt x="1149580" y="1077218"/>
                  </a:cubicBezTo>
                  <a:cubicBezTo>
                    <a:pt x="881312" y="1049748"/>
                    <a:pt x="654053" y="1085644"/>
                    <a:pt x="528807" y="1077218"/>
                  </a:cubicBezTo>
                  <a:cubicBezTo>
                    <a:pt x="403561" y="1068792"/>
                    <a:pt x="215430" y="1085279"/>
                    <a:pt x="0" y="1077218"/>
                  </a:cubicBezTo>
                  <a:cubicBezTo>
                    <a:pt x="7199" y="889124"/>
                    <a:pt x="27779" y="690115"/>
                    <a:pt x="0" y="517065"/>
                  </a:cubicBezTo>
                  <a:cubicBezTo>
                    <a:pt x="-27779" y="344015"/>
                    <a:pt x="14964" y="162730"/>
                    <a:pt x="0" y="0"/>
                  </a:cubicBezTo>
                  <a:close/>
                </a:path>
              </a:pathLst>
            </a:custGeom>
            <a:noFill/>
            <a:ln w="28575">
              <a:solidFill>
                <a:schemeClr val="accent6"/>
              </a:solidFill>
              <a:extLst>
                <a:ext uri="{C807C97D-BFC1-408E-A445-0C87EB9F89A2}">
                  <ask:lineSketchStyleProps xmlns:ask="http://schemas.microsoft.com/office/drawing/2018/sketchyshapes" sd="1876215049">
                    <a:prstGeom prst="rect">
                      <a:avLst/>
                    </a:prstGeom>
                    <ask:type>
                      <ask:lineSketchFreehand/>
                    </ask:type>
                  </ask:lineSketchStyleProps>
                </a:ext>
              </a:extLst>
            </a:ln>
          </p:spPr>
          <p:txBody>
            <a:bodyPr wrap="square" rtlCol="0">
              <a:spAutoFit/>
            </a:bodyPr>
            <a:lstStyle/>
            <a:p>
              <a:pPr algn="ctr"/>
              <a:r>
                <a:rPr lang="en-US" sz="1600" dirty="0"/>
                <a:t>Data is retrieved every second from the Serial Port of the computer via USB </a:t>
              </a:r>
            </a:p>
          </p:txBody>
        </p:sp>
        <p:sp>
          <p:nvSpPr>
            <p:cNvPr id="90" name="TextBox 89">
              <a:extLst>
                <a:ext uri="{FF2B5EF4-FFF2-40B4-BE49-F238E27FC236}">
                  <a16:creationId xmlns:a16="http://schemas.microsoft.com/office/drawing/2014/main" id="{988A3BEC-1A30-45E1-F338-1F50D6C585A1}"/>
                </a:ext>
              </a:extLst>
            </p:cNvPr>
            <p:cNvSpPr txBox="1"/>
            <p:nvPr/>
          </p:nvSpPr>
          <p:spPr>
            <a:xfrm>
              <a:off x="9095894" y="5682074"/>
              <a:ext cx="307777" cy="310341"/>
            </a:xfrm>
            <a:prstGeom prst="rect">
              <a:avLst/>
            </a:prstGeom>
            <a:noFill/>
            <a:ln>
              <a:noFill/>
            </a:ln>
          </p:spPr>
          <p:txBody>
            <a:bodyPr vert="vert270" wrap="none" rtlCol="0">
              <a:spAutoFit/>
            </a:bodyPr>
            <a:lstStyle/>
            <a:p>
              <a:r>
                <a:rPr lang="en-US" sz="800" b="1" dirty="0">
                  <a:solidFill>
                    <a:schemeClr val="bg1"/>
                  </a:solidFill>
                </a:rPr>
                <a:t>ABS</a:t>
              </a:r>
            </a:p>
          </p:txBody>
        </p:sp>
        <p:sp>
          <p:nvSpPr>
            <p:cNvPr id="91" name="TextBox 90">
              <a:extLst>
                <a:ext uri="{FF2B5EF4-FFF2-40B4-BE49-F238E27FC236}">
                  <a16:creationId xmlns:a16="http://schemas.microsoft.com/office/drawing/2014/main" id="{7913A10B-DB8D-3D3A-AB72-C46770CE214F}"/>
                </a:ext>
              </a:extLst>
            </p:cNvPr>
            <p:cNvSpPr txBox="1"/>
            <p:nvPr/>
          </p:nvSpPr>
          <p:spPr>
            <a:xfrm>
              <a:off x="9666369" y="6167355"/>
              <a:ext cx="458780" cy="215444"/>
            </a:xfrm>
            <a:prstGeom prst="rect">
              <a:avLst/>
            </a:prstGeom>
            <a:noFill/>
            <a:ln>
              <a:noFill/>
            </a:ln>
          </p:spPr>
          <p:txBody>
            <a:bodyPr vert="horz" wrap="none" rtlCol="0">
              <a:spAutoFit/>
            </a:bodyPr>
            <a:lstStyle/>
            <a:p>
              <a:r>
                <a:rPr lang="en-US" sz="800" b="1" dirty="0">
                  <a:solidFill>
                    <a:schemeClr val="bg1"/>
                  </a:solidFill>
                </a:rPr>
                <a:t>Time </a:t>
              </a:r>
            </a:p>
          </p:txBody>
        </p:sp>
      </p:grpSp>
      <p:pic>
        <p:nvPicPr>
          <p:cNvPr id="68" name="Graphic 67" descr="Monitor with solid fill">
            <a:extLst>
              <a:ext uri="{FF2B5EF4-FFF2-40B4-BE49-F238E27FC236}">
                <a16:creationId xmlns:a16="http://schemas.microsoft.com/office/drawing/2014/main" id="{2E5F02E6-7E85-1A9D-D589-076225F5672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79010" y="4920897"/>
            <a:ext cx="2080213" cy="2080213"/>
          </a:xfrm>
          <a:prstGeom prst="rect">
            <a:avLst/>
          </a:prstGeom>
        </p:spPr>
      </p:pic>
      <p:grpSp>
        <p:nvGrpSpPr>
          <p:cNvPr id="5" name="Group 4">
            <a:extLst>
              <a:ext uri="{FF2B5EF4-FFF2-40B4-BE49-F238E27FC236}">
                <a16:creationId xmlns:a16="http://schemas.microsoft.com/office/drawing/2014/main" id="{6B04F76C-557F-894D-20FE-2779CC8CDEB5}"/>
              </a:ext>
            </a:extLst>
          </p:cNvPr>
          <p:cNvGrpSpPr/>
          <p:nvPr/>
        </p:nvGrpSpPr>
        <p:grpSpPr>
          <a:xfrm>
            <a:off x="126759" y="6169973"/>
            <a:ext cx="11938482" cy="593278"/>
            <a:chOff x="126759" y="6169973"/>
            <a:chExt cx="11938482" cy="593278"/>
          </a:xfrm>
        </p:grpSpPr>
        <p:sp>
          <p:nvSpPr>
            <p:cNvPr id="6" name="Action Button: Go Forward or Next 5">
              <a:hlinkClick r:id="" action="ppaction://hlinkshowjump?jump=nextslide" highlightClick="1"/>
              <a:extLst>
                <a:ext uri="{FF2B5EF4-FFF2-40B4-BE49-F238E27FC236}">
                  <a16:creationId xmlns:a16="http://schemas.microsoft.com/office/drawing/2014/main" id="{89F89C27-4186-17F2-D567-0BC8395DC0CC}"/>
                </a:ext>
              </a:extLst>
            </p:cNvPr>
            <p:cNvSpPr/>
            <p:nvPr/>
          </p:nvSpPr>
          <p:spPr>
            <a:xfrm>
              <a:off x="11487243" y="6169973"/>
              <a:ext cx="577998" cy="593277"/>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ction Button: Go Back or Previous 8">
              <a:hlinkClick r:id="" action="ppaction://hlinkshowjump?jump=previousslide" highlightClick="1"/>
              <a:extLst>
                <a:ext uri="{FF2B5EF4-FFF2-40B4-BE49-F238E27FC236}">
                  <a16:creationId xmlns:a16="http://schemas.microsoft.com/office/drawing/2014/main" id="{591A4ED8-F2F2-81B5-3471-4547BCADC332}"/>
                </a:ext>
              </a:extLst>
            </p:cNvPr>
            <p:cNvSpPr/>
            <p:nvPr/>
          </p:nvSpPr>
          <p:spPr>
            <a:xfrm>
              <a:off x="126759" y="6169974"/>
              <a:ext cx="577997" cy="593277"/>
            </a:xfrm>
            <a:prstGeom prst="actionButtonBackPrevio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Action Button: Go Home 10">
              <a:hlinkClick r:id="rId12" action="ppaction://hlinksldjump" highlightClick="1"/>
              <a:extLst>
                <a:ext uri="{FF2B5EF4-FFF2-40B4-BE49-F238E27FC236}">
                  <a16:creationId xmlns:a16="http://schemas.microsoft.com/office/drawing/2014/main" id="{86B6BA70-211A-28A9-E2D9-BF09BF86C57C}"/>
                </a:ext>
              </a:extLst>
            </p:cNvPr>
            <p:cNvSpPr/>
            <p:nvPr/>
          </p:nvSpPr>
          <p:spPr>
            <a:xfrm>
              <a:off x="5769372" y="6169973"/>
              <a:ext cx="577998" cy="593277"/>
            </a:xfrm>
            <a:prstGeom prst="actionButtonHom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34916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595A1-5EA2-4B7A-075F-209DF0C34D69}"/>
            </a:ext>
          </a:extLst>
        </p:cNvPr>
        <p:cNvGrpSpPr/>
        <p:nvPr/>
      </p:nvGrpSpPr>
      <p:grpSpPr>
        <a:xfrm>
          <a:off x="0" y="0"/>
          <a:ext cx="0" cy="0"/>
          <a:chOff x="0" y="0"/>
          <a:chExt cx="0" cy="0"/>
        </a:xfrm>
      </p:grpSpPr>
      <p:pic>
        <p:nvPicPr>
          <p:cNvPr id="32" name="Picture 31" descr="A diagram of a process flow&#10;&#10;AI-generated content may be incorrect.">
            <a:extLst>
              <a:ext uri="{FF2B5EF4-FFF2-40B4-BE49-F238E27FC236}">
                <a16:creationId xmlns:a16="http://schemas.microsoft.com/office/drawing/2014/main" id="{46136EE2-E23D-B131-FE26-7B1DD09C8B01}"/>
              </a:ext>
            </a:extLst>
          </p:cNvPr>
          <p:cNvPicPr>
            <a:picLocks noChangeAspect="1"/>
          </p:cNvPicPr>
          <p:nvPr/>
        </p:nvPicPr>
        <p:blipFill>
          <a:blip r:embed="rId5">
            <a:extLst>
              <a:ext uri="{28A0092B-C50C-407E-A947-70E740481C1C}">
                <a14:useLocalDpi xmlns:a14="http://schemas.microsoft.com/office/drawing/2010/main" val="0"/>
              </a:ext>
            </a:extLst>
          </a:blip>
          <a:srcRect t="2761" b="37552"/>
          <a:stretch/>
        </p:blipFill>
        <p:spPr>
          <a:xfrm>
            <a:off x="3689721" y="1853268"/>
            <a:ext cx="7911034" cy="3787109"/>
          </a:xfrm>
          <a:prstGeom prst="rect">
            <a:avLst/>
          </a:prstGeom>
          <a:ln>
            <a:solidFill>
              <a:schemeClr val="tx1"/>
            </a:solidFill>
          </a:ln>
        </p:spPr>
      </p:pic>
      <p:sp>
        <p:nvSpPr>
          <p:cNvPr id="2" name="Title 1">
            <a:extLst>
              <a:ext uri="{FF2B5EF4-FFF2-40B4-BE49-F238E27FC236}">
                <a16:creationId xmlns:a16="http://schemas.microsoft.com/office/drawing/2014/main" id="{FFDD3215-2157-8649-EC73-E00141D4BB65}"/>
              </a:ext>
            </a:extLst>
          </p:cNvPr>
          <p:cNvSpPr>
            <a:spLocks noGrp="1"/>
          </p:cNvSpPr>
          <p:nvPr>
            <p:ph type="title"/>
          </p:nvPr>
        </p:nvSpPr>
        <p:spPr>
          <a:xfrm>
            <a:off x="676904" y="703229"/>
            <a:ext cx="8886884" cy="735597"/>
          </a:xfrm>
        </p:spPr>
        <p:txBody>
          <a:bodyPr>
            <a:normAutofit/>
          </a:bodyPr>
          <a:lstStyle/>
          <a:p>
            <a:r>
              <a:rPr lang="it-IT" dirty="0"/>
              <a:t>Spectrophotometer: Sampling unit</a:t>
            </a:r>
            <a:endParaRPr lang="en-US" dirty="0"/>
          </a:p>
        </p:txBody>
      </p:sp>
      <p:sp>
        <p:nvSpPr>
          <p:cNvPr id="27" name="TextBox 26">
            <a:extLst>
              <a:ext uri="{FF2B5EF4-FFF2-40B4-BE49-F238E27FC236}">
                <a16:creationId xmlns:a16="http://schemas.microsoft.com/office/drawing/2014/main" id="{60896B39-9780-69A4-B745-BD6F3B65F046}"/>
              </a:ext>
            </a:extLst>
          </p:cNvPr>
          <p:cNvSpPr txBox="1"/>
          <p:nvPr/>
        </p:nvSpPr>
        <p:spPr>
          <a:xfrm>
            <a:off x="5459490" y="5766675"/>
            <a:ext cx="4371496" cy="276999"/>
          </a:xfrm>
          <a:prstGeom prst="rect">
            <a:avLst/>
          </a:prstGeom>
          <a:noFill/>
        </p:spPr>
        <p:txBody>
          <a:bodyPr wrap="square">
            <a:spAutoFit/>
          </a:bodyPr>
          <a:lstStyle/>
          <a:p>
            <a:pPr algn="ctr"/>
            <a:r>
              <a:rPr lang="en-US" sz="1200" i="1" dirty="0">
                <a:solidFill>
                  <a:schemeClr val="tx1">
                    <a:lumMod val="65000"/>
                    <a:lumOff val="35000"/>
                  </a:schemeClr>
                </a:solidFill>
              </a:rPr>
              <a:t>Spectrophotometer System Flow Chart</a:t>
            </a:r>
          </a:p>
        </p:txBody>
      </p:sp>
      <p:grpSp>
        <p:nvGrpSpPr>
          <p:cNvPr id="18" name="Group 17">
            <a:extLst>
              <a:ext uri="{FF2B5EF4-FFF2-40B4-BE49-F238E27FC236}">
                <a16:creationId xmlns:a16="http://schemas.microsoft.com/office/drawing/2014/main" id="{1396B222-4674-B9BC-F5BF-86596B3AEA4D}"/>
              </a:ext>
            </a:extLst>
          </p:cNvPr>
          <p:cNvGrpSpPr/>
          <p:nvPr/>
        </p:nvGrpSpPr>
        <p:grpSpPr>
          <a:xfrm>
            <a:off x="1" y="-16810"/>
            <a:ext cx="12311801" cy="1303073"/>
            <a:chOff x="1" y="-16810"/>
            <a:chExt cx="12311801" cy="1303073"/>
          </a:xfrm>
        </p:grpSpPr>
        <p:grpSp>
          <p:nvGrpSpPr>
            <p:cNvPr id="19" name="Group 18">
              <a:extLst>
                <a:ext uri="{FF2B5EF4-FFF2-40B4-BE49-F238E27FC236}">
                  <a16:creationId xmlns:a16="http://schemas.microsoft.com/office/drawing/2014/main" id="{C48763A9-A5B0-7C96-8E7B-1F09DAE8575C}"/>
                </a:ext>
              </a:extLst>
            </p:cNvPr>
            <p:cNvGrpSpPr/>
            <p:nvPr/>
          </p:nvGrpSpPr>
          <p:grpSpPr>
            <a:xfrm>
              <a:off x="10727561" y="-16810"/>
              <a:ext cx="1584241" cy="1303073"/>
              <a:chOff x="10727561" y="-16810"/>
              <a:chExt cx="1584241" cy="1303073"/>
            </a:xfrm>
          </p:grpSpPr>
          <p:pic>
            <p:nvPicPr>
              <p:cNvPr id="23" name="Picture 22" descr="A qr code on a white background&#10;&#10;AI-generated content may be incorrect.">
                <a:extLst>
                  <a:ext uri="{FF2B5EF4-FFF2-40B4-BE49-F238E27FC236}">
                    <a16:creationId xmlns:a16="http://schemas.microsoft.com/office/drawing/2014/main" id="{6350ADBB-BE51-EBEF-7392-9CC6722145E1}"/>
                  </a:ext>
                </a:extLst>
              </p:cNvPr>
              <p:cNvPicPr/>
              <p:nvPr/>
            </p:nvPicPr>
            <p:blipFill>
              <a:blip r:embed="rId6">
                <a:extLst>
                  <a:ext uri="{28A0092B-C50C-407E-A947-70E740481C1C}">
                    <a14:useLocalDpi xmlns:a14="http://schemas.microsoft.com/office/drawing/2010/main" val="0"/>
                  </a:ext>
                </a:extLst>
              </a:blip>
              <a:stretch>
                <a:fillRect/>
              </a:stretch>
            </p:blipFill>
            <p:spPr>
              <a:xfrm>
                <a:off x="10985919" y="218739"/>
                <a:ext cx="1067524" cy="1067524"/>
              </a:xfrm>
              <a:prstGeom prst="rect">
                <a:avLst/>
              </a:prstGeom>
            </p:spPr>
          </p:pic>
          <p:sp>
            <p:nvSpPr>
              <p:cNvPr id="25" name="TextBox 24">
                <a:extLst>
                  <a:ext uri="{FF2B5EF4-FFF2-40B4-BE49-F238E27FC236}">
                    <a16:creationId xmlns:a16="http://schemas.microsoft.com/office/drawing/2014/main" id="{96EE5A5C-6721-1A73-81BC-2188210975B5}"/>
                  </a:ext>
                </a:extLst>
              </p:cNvPr>
              <p:cNvSpPr txBox="1"/>
              <p:nvPr/>
            </p:nvSpPr>
            <p:spPr>
              <a:xfrm>
                <a:off x="10727561" y="-16810"/>
                <a:ext cx="1584241" cy="338554"/>
              </a:xfrm>
              <a:prstGeom prst="rect">
                <a:avLst/>
              </a:prstGeom>
              <a:noFill/>
            </p:spPr>
            <p:txBody>
              <a:bodyPr wrap="square">
                <a:spAutoFit/>
              </a:bodyPr>
              <a:lstStyle/>
              <a:p>
                <a:pPr algn="ctr"/>
                <a:r>
                  <a:rPr lang="en-US" sz="1600" dirty="0">
                    <a:latin typeface="Aptos" panose="020B0004020202020204" pitchFamily="34" charset="0"/>
                  </a:rPr>
                  <a:t>EGU25-5229</a:t>
                </a:r>
              </a:p>
            </p:txBody>
          </p:sp>
        </p:grpSp>
        <p:pic>
          <p:nvPicPr>
            <p:cNvPr id="21" name="Picture 20" descr="A blue and black logo&#10;&#10;AI-generated content may be incorrect.">
              <a:extLst>
                <a:ext uri="{FF2B5EF4-FFF2-40B4-BE49-F238E27FC236}">
                  <a16:creationId xmlns:a16="http://schemas.microsoft.com/office/drawing/2014/main" id="{6DC0DA54-C51F-8D7A-998E-2D2F530C83E4}"/>
                </a:ext>
              </a:extLst>
            </p:cNvPr>
            <p:cNvPicPr/>
            <p:nvPr/>
          </p:nvPicPr>
          <p:blipFill>
            <a:blip r:embed="rId7">
              <a:extLst>
                <a:ext uri="{28A0092B-C50C-407E-A947-70E740481C1C}">
                  <a14:useLocalDpi xmlns:a14="http://schemas.microsoft.com/office/drawing/2010/main" val="0"/>
                </a:ext>
              </a:extLst>
            </a:blip>
            <a:stretch>
              <a:fillRect/>
            </a:stretch>
          </p:blipFill>
          <p:spPr>
            <a:xfrm>
              <a:off x="1" y="62713"/>
              <a:ext cx="1965298" cy="885106"/>
            </a:xfrm>
            <a:prstGeom prst="rect">
              <a:avLst/>
            </a:prstGeom>
          </p:spPr>
        </p:pic>
      </p:grpSp>
      <p:pic>
        <p:nvPicPr>
          <p:cNvPr id="3" name="WhatsApp Video 2025-04-26 at 1.12.23 AM (1)">
            <a:hlinkClick r:id="" action="ppaction://media"/>
            <a:extLst>
              <a:ext uri="{FF2B5EF4-FFF2-40B4-BE49-F238E27FC236}">
                <a16:creationId xmlns:a16="http://schemas.microsoft.com/office/drawing/2014/main" id="{F0810E21-A3C6-4B4B-9603-AC2BF2AA577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36156" y="1417736"/>
            <a:ext cx="2634268" cy="4685071"/>
          </a:xfrm>
          <a:prstGeom prst="rect">
            <a:avLst/>
          </a:prstGeom>
        </p:spPr>
      </p:pic>
      <p:grpSp>
        <p:nvGrpSpPr>
          <p:cNvPr id="4" name="Group 3">
            <a:extLst>
              <a:ext uri="{FF2B5EF4-FFF2-40B4-BE49-F238E27FC236}">
                <a16:creationId xmlns:a16="http://schemas.microsoft.com/office/drawing/2014/main" id="{DACAF907-6C87-5525-93DF-0D232F320BA7}"/>
              </a:ext>
            </a:extLst>
          </p:cNvPr>
          <p:cNvGrpSpPr/>
          <p:nvPr/>
        </p:nvGrpSpPr>
        <p:grpSpPr>
          <a:xfrm>
            <a:off x="126759" y="6169973"/>
            <a:ext cx="11938482" cy="593278"/>
            <a:chOff x="126759" y="6169973"/>
            <a:chExt cx="11938482" cy="593278"/>
          </a:xfrm>
        </p:grpSpPr>
        <p:sp>
          <p:nvSpPr>
            <p:cNvPr id="5" name="Action Button: Go Forward or Next 4">
              <a:hlinkClick r:id="" action="ppaction://hlinkshowjump?jump=nextslide" highlightClick="1"/>
              <a:extLst>
                <a:ext uri="{FF2B5EF4-FFF2-40B4-BE49-F238E27FC236}">
                  <a16:creationId xmlns:a16="http://schemas.microsoft.com/office/drawing/2014/main" id="{1E00639E-2623-6A8E-BB8B-F5A86743F50D}"/>
                </a:ext>
              </a:extLst>
            </p:cNvPr>
            <p:cNvSpPr/>
            <p:nvPr/>
          </p:nvSpPr>
          <p:spPr>
            <a:xfrm>
              <a:off x="11487243" y="6169973"/>
              <a:ext cx="577998" cy="593277"/>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ction Button: Go Back or Previous 5">
              <a:hlinkClick r:id="" action="ppaction://hlinkshowjump?jump=previousslide" highlightClick="1"/>
              <a:extLst>
                <a:ext uri="{FF2B5EF4-FFF2-40B4-BE49-F238E27FC236}">
                  <a16:creationId xmlns:a16="http://schemas.microsoft.com/office/drawing/2014/main" id="{10414EEF-65AF-6CA3-D40A-91E66C7FAC96}"/>
                </a:ext>
              </a:extLst>
            </p:cNvPr>
            <p:cNvSpPr/>
            <p:nvPr/>
          </p:nvSpPr>
          <p:spPr>
            <a:xfrm>
              <a:off x="126759" y="6169974"/>
              <a:ext cx="577997" cy="593277"/>
            </a:xfrm>
            <a:prstGeom prst="actionButtonBackPrevio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Action Button: Go Home 6">
              <a:hlinkClick r:id="rId9" action="ppaction://hlinksldjump" highlightClick="1"/>
              <a:extLst>
                <a:ext uri="{FF2B5EF4-FFF2-40B4-BE49-F238E27FC236}">
                  <a16:creationId xmlns:a16="http://schemas.microsoft.com/office/drawing/2014/main" id="{5C6FD9AC-03C5-53BD-5087-BE1F4086FF0B}"/>
                </a:ext>
              </a:extLst>
            </p:cNvPr>
            <p:cNvSpPr/>
            <p:nvPr/>
          </p:nvSpPr>
          <p:spPr>
            <a:xfrm>
              <a:off x="5769372" y="6169973"/>
              <a:ext cx="577998" cy="593277"/>
            </a:xfrm>
            <a:prstGeom prst="actionButtonHom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63761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E833CF77-4458-C36D-CC93-25CAEFB6F8B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14287" y="2353189"/>
            <a:ext cx="5260477" cy="3772533"/>
          </a:xfrm>
          <a:prstGeom prst="rect">
            <a:avLst/>
          </a:prstGeom>
        </p:spPr>
      </p:pic>
      <p:grpSp>
        <p:nvGrpSpPr>
          <p:cNvPr id="5" name="Group 4">
            <a:extLst>
              <a:ext uri="{FF2B5EF4-FFF2-40B4-BE49-F238E27FC236}">
                <a16:creationId xmlns:a16="http://schemas.microsoft.com/office/drawing/2014/main" id="{290EF912-7905-4739-E463-1A122B276395}"/>
              </a:ext>
            </a:extLst>
          </p:cNvPr>
          <p:cNvGrpSpPr/>
          <p:nvPr/>
        </p:nvGrpSpPr>
        <p:grpSpPr>
          <a:xfrm>
            <a:off x="1" y="-16810"/>
            <a:ext cx="12311801" cy="1303073"/>
            <a:chOff x="1" y="-16810"/>
            <a:chExt cx="12311801" cy="1303073"/>
          </a:xfrm>
        </p:grpSpPr>
        <p:grpSp>
          <p:nvGrpSpPr>
            <p:cNvPr id="6" name="Group 5">
              <a:extLst>
                <a:ext uri="{FF2B5EF4-FFF2-40B4-BE49-F238E27FC236}">
                  <a16:creationId xmlns:a16="http://schemas.microsoft.com/office/drawing/2014/main" id="{D913EFD8-37E0-D194-A18C-E8394CD584AF}"/>
                </a:ext>
              </a:extLst>
            </p:cNvPr>
            <p:cNvGrpSpPr/>
            <p:nvPr/>
          </p:nvGrpSpPr>
          <p:grpSpPr>
            <a:xfrm>
              <a:off x="10727561" y="-16810"/>
              <a:ext cx="1584241" cy="1303073"/>
              <a:chOff x="10727561" y="-16810"/>
              <a:chExt cx="1584241" cy="1303073"/>
            </a:xfrm>
          </p:grpSpPr>
          <p:pic>
            <p:nvPicPr>
              <p:cNvPr id="8" name="Picture 7" descr="A qr code on a white background&#10;&#10;AI-generated content may be incorrect.">
                <a:extLst>
                  <a:ext uri="{FF2B5EF4-FFF2-40B4-BE49-F238E27FC236}">
                    <a16:creationId xmlns:a16="http://schemas.microsoft.com/office/drawing/2014/main" id="{48CD48BE-7CB7-4129-27B6-226FF00EB3A6}"/>
                  </a:ext>
                </a:extLst>
              </p:cNvPr>
              <p:cNvPicPr/>
              <p:nvPr/>
            </p:nvPicPr>
            <p:blipFill>
              <a:blip r:embed="rId3">
                <a:extLst>
                  <a:ext uri="{28A0092B-C50C-407E-A947-70E740481C1C}">
                    <a14:useLocalDpi xmlns:a14="http://schemas.microsoft.com/office/drawing/2010/main" val="0"/>
                  </a:ext>
                </a:extLst>
              </a:blip>
              <a:stretch>
                <a:fillRect/>
              </a:stretch>
            </p:blipFill>
            <p:spPr>
              <a:xfrm>
                <a:off x="10985919" y="218739"/>
                <a:ext cx="1067524" cy="1067524"/>
              </a:xfrm>
              <a:prstGeom prst="rect">
                <a:avLst/>
              </a:prstGeom>
            </p:spPr>
          </p:pic>
          <p:sp>
            <p:nvSpPr>
              <p:cNvPr id="9" name="TextBox 8">
                <a:extLst>
                  <a:ext uri="{FF2B5EF4-FFF2-40B4-BE49-F238E27FC236}">
                    <a16:creationId xmlns:a16="http://schemas.microsoft.com/office/drawing/2014/main" id="{23538949-453A-F964-0EFF-2C1E94C544CC}"/>
                  </a:ext>
                </a:extLst>
              </p:cNvPr>
              <p:cNvSpPr txBox="1"/>
              <p:nvPr/>
            </p:nvSpPr>
            <p:spPr>
              <a:xfrm>
                <a:off x="10727561" y="-16810"/>
                <a:ext cx="1584241" cy="338554"/>
              </a:xfrm>
              <a:prstGeom prst="rect">
                <a:avLst/>
              </a:prstGeom>
              <a:noFill/>
            </p:spPr>
            <p:txBody>
              <a:bodyPr wrap="square">
                <a:spAutoFit/>
              </a:bodyPr>
              <a:lstStyle/>
              <a:p>
                <a:pPr algn="ctr"/>
                <a:r>
                  <a:rPr lang="en-US" sz="1600" dirty="0">
                    <a:latin typeface="Aptos" panose="020B0004020202020204" pitchFamily="34" charset="0"/>
                  </a:rPr>
                  <a:t>EGU25-5229</a:t>
                </a:r>
              </a:p>
            </p:txBody>
          </p:sp>
        </p:grpSp>
        <p:pic>
          <p:nvPicPr>
            <p:cNvPr id="7" name="Picture 6" descr="A blue and black logo&#10;&#10;AI-generated content may be incorrect.">
              <a:extLst>
                <a:ext uri="{FF2B5EF4-FFF2-40B4-BE49-F238E27FC236}">
                  <a16:creationId xmlns:a16="http://schemas.microsoft.com/office/drawing/2014/main" id="{23549B07-4AA9-B30C-A8CA-6557D5149EB8}"/>
                </a:ext>
              </a:extLst>
            </p:cNvPr>
            <p:cNvPicPr/>
            <p:nvPr/>
          </p:nvPicPr>
          <p:blipFill>
            <a:blip r:embed="rId4">
              <a:extLst>
                <a:ext uri="{28A0092B-C50C-407E-A947-70E740481C1C}">
                  <a14:useLocalDpi xmlns:a14="http://schemas.microsoft.com/office/drawing/2010/main" val="0"/>
                </a:ext>
              </a:extLst>
            </a:blip>
            <a:stretch>
              <a:fillRect/>
            </a:stretch>
          </p:blipFill>
          <p:spPr>
            <a:xfrm>
              <a:off x="1" y="62713"/>
              <a:ext cx="1965298" cy="885106"/>
            </a:xfrm>
            <a:prstGeom prst="rect">
              <a:avLst/>
            </a:prstGeom>
          </p:spPr>
        </p:pic>
      </p:grpSp>
      <p:sp>
        <p:nvSpPr>
          <p:cNvPr id="10" name="Title 1">
            <a:extLst>
              <a:ext uri="{FF2B5EF4-FFF2-40B4-BE49-F238E27FC236}">
                <a16:creationId xmlns:a16="http://schemas.microsoft.com/office/drawing/2014/main" id="{A98763C3-8B84-411F-9F10-5F5CD37E11BA}"/>
              </a:ext>
            </a:extLst>
          </p:cNvPr>
          <p:cNvSpPr>
            <a:spLocks noGrp="1"/>
          </p:cNvSpPr>
          <p:nvPr>
            <p:ph type="title"/>
          </p:nvPr>
        </p:nvSpPr>
        <p:spPr>
          <a:xfrm>
            <a:off x="676904" y="703229"/>
            <a:ext cx="8886884" cy="735597"/>
          </a:xfrm>
        </p:spPr>
        <p:txBody>
          <a:bodyPr>
            <a:normAutofit/>
          </a:bodyPr>
          <a:lstStyle/>
          <a:p>
            <a:r>
              <a:rPr lang="en-US" dirty="0"/>
              <a:t>Test: Acid Conditions</a:t>
            </a:r>
          </a:p>
        </p:txBody>
      </p:sp>
      <p:sp>
        <p:nvSpPr>
          <p:cNvPr id="3" name="TextBox 2">
            <a:extLst>
              <a:ext uri="{FF2B5EF4-FFF2-40B4-BE49-F238E27FC236}">
                <a16:creationId xmlns:a16="http://schemas.microsoft.com/office/drawing/2014/main" id="{CA86F43F-7E97-4E82-E01C-3760F41ED81F}"/>
              </a:ext>
            </a:extLst>
          </p:cNvPr>
          <p:cNvSpPr txBox="1"/>
          <p:nvPr/>
        </p:nvSpPr>
        <p:spPr>
          <a:xfrm>
            <a:off x="7415084" y="4003644"/>
            <a:ext cx="1281545" cy="369332"/>
          </a:xfrm>
          <a:prstGeom prst="rect">
            <a:avLst/>
          </a:prstGeom>
          <a:noFill/>
          <a:ln w="19050">
            <a:solidFill>
              <a:srgbClr val="FF9933"/>
            </a:solidFill>
          </a:ln>
        </p:spPr>
        <p:txBody>
          <a:bodyPr wrap="square">
            <a:spAutoFit/>
          </a:bodyPr>
          <a:lstStyle/>
          <a:p>
            <a:pPr algn="ctr" rtl="0">
              <a:defRPr sz="900" b="0" i="0" u="none" strike="noStrike" kern="1200" baseline="0">
                <a:solidFill>
                  <a:srgbClr val="000000">
                    <a:lumMod val="65000"/>
                    <a:lumOff val="35000"/>
                  </a:srgbClr>
                </a:solidFill>
                <a:latin typeface="+mn-lt"/>
                <a:ea typeface="+mn-ea"/>
                <a:cs typeface="+mn-cs"/>
              </a:defRPr>
            </a:pPr>
            <a:r>
              <a:rPr lang="en-US" baseline="0" dirty="0"/>
              <a:t>y = </a:t>
            </a:r>
            <a:r>
              <a:rPr lang="en-US" dirty="0"/>
              <a:t>1.1262</a:t>
            </a:r>
            <a:r>
              <a:rPr lang="en-US" baseline="0" dirty="0"/>
              <a:t>x</a:t>
            </a:r>
            <a:r>
              <a:rPr lang="en-US" baseline="30000" dirty="0"/>
              <a:t>-0.004</a:t>
            </a:r>
            <a:br>
              <a:rPr lang="en-US" baseline="0" dirty="0"/>
            </a:br>
            <a:r>
              <a:rPr lang="en-US" baseline="0" dirty="0"/>
              <a:t>R² = 0.68</a:t>
            </a:r>
            <a:endParaRPr lang="en-US" dirty="0"/>
          </a:p>
        </p:txBody>
      </p:sp>
      <p:sp>
        <p:nvSpPr>
          <p:cNvPr id="11" name="TextBox 10">
            <a:extLst>
              <a:ext uri="{FF2B5EF4-FFF2-40B4-BE49-F238E27FC236}">
                <a16:creationId xmlns:a16="http://schemas.microsoft.com/office/drawing/2014/main" id="{0AE00EF8-504B-9DBF-49C4-38EBF69EFEAF}"/>
              </a:ext>
            </a:extLst>
          </p:cNvPr>
          <p:cNvSpPr txBox="1"/>
          <p:nvPr/>
        </p:nvSpPr>
        <p:spPr>
          <a:xfrm>
            <a:off x="8546239" y="2836112"/>
            <a:ext cx="1281545" cy="415498"/>
          </a:xfrm>
          <a:prstGeom prst="rect">
            <a:avLst/>
          </a:prstGeom>
          <a:noFill/>
          <a:ln w="19050">
            <a:solidFill>
              <a:srgbClr val="00B0F0"/>
            </a:solidFill>
          </a:ln>
        </p:spPr>
        <p:txBody>
          <a:bodyPr wrap="square">
            <a:spAutoFit/>
          </a:bodyPr>
          <a:lstStyle/>
          <a:p>
            <a:pPr algn="ctr" rtl="0">
              <a:defRPr sz="900" b="0" i="0" u="none" strike="noStrike" kern="1200" baseline="0">
                <a:solidFill>
                  <a:srgbClr val="000000">
                    <a:lumMod val="65000"/>
                    <a:lumOff val="35000"/>
                  </a:srgbClr>
                </a:solidFill>
                <a:latin typeface="+mn-lt"/>
                <a:ea typeface="+mn-ea"/>
                <a:cs typeface="+mn-cs"/>
              </a:defRPr>
            </a:pPr>
            <a:r>
              <a:rPr lang="en-US" sz="1050" baseline="0" dirty="0">
                <a:latin typeface="Abadi" panose="020B0604020104020204" pitchFamily="34" charset="0"/>
              </a:rPr>
              <a:t>y = </a:t>
            </a:r>
            <a:r>
              <a:rPr lang="en-US" sz="1050" dirty="0">
                <a:latin typeface="Abadi" panose="020B0604020104020204" pitchFamily="34" charset="0"/>
              </a:rPr>
              <a:t>1.194 e</a:t>
            </a:r>
            <a:r>
              <a:rPr lang="en-US" sz="1050" baseline="30000" dirty="0">
                <a:latin typeface="Abadi" panose="020B0604020104020204" pitchFamily="34" charset="0"/>
              </a:rPr>
              <a:t>-0.005 t</a:t>
            </a:r>
            <a:br>
              <a:rPr lang="en-US" sz="1050" baseline="0" dirty="0">
                <a:latin typeface="Abadi" panose="020B0604020104020204" pitchFamily="34" charset="0"/>
              </a:rPr>
            </a:br>
            <a:r>
              <a:rPr lang="en-US" sz="1050" baseline="0" dirty="0">
                <a:latin typeface="Abadi" panose="020B0604020104020204" pitchFamily="34" charset="0"/>
              </a:rPr>
              <a:t>R² = 0.91</a:t>
            </a:r>
            <a:endParaRPr lang="en-US" sz="1050" dirty="0">
              <a:latin typeface="Abadi" panose="020B0604020104020204" pitchFamily="34" charset="0"/>
            </a:endParaRPr>
          </a:p>
        </p:txBody>
      </p:sp>
      <p:pic>
        <p:nvPicPr>
          <p:cNvPr id="21" name="Picture 20" descr="A close-up of a test tube&#10;&#10;AI-generated content may be incorrect.">
            <a:extLst>
              <a:ext uri="{FF2B5EF4-FFF2-40B4-BE49-F238E27FC236}">
                <a16:creationId xmlns:a16="http://schemas.microsoft.com/office/drawing/2014/main" id="{28ED3978-84D5-ADA7-3F33-5475644993A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202723" y="2027893"/>
            <a:ext cx="1943501" cy="3898853"/>
          </a:xfrm>
          <a:prstGeom prst="rect">
            <a:avLst/>
          </a:prstGeom>
        </p:spPr>
      </p:pic>
      <p:pic>
        <p:nvPicPr>
          <p:cNvPr id="22" name="Graphic 21" descr="Coins outline">
            <a:extLst>
              <a:ext uri="{FF2B5EF4-FFF2-40B4-BE49-F238E27FC236}">
                <a16:creationId xmlns:a16="http://schemas.microsoft.com/office/drawing/2014/main" id="{20F7DF59-2ED4-81FB-4B26-0C28BDF376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7194" y="4933550"/>
            <a:ext cx="740664" cy="740664"/>
          </a:xfrm>
          <a:prstGeom prst="rect">
            <a:avLst/>
          </a:prstGeom>
        </p:spPr>
      </p:pic>
      <p:pic>
        <p:nvPicPr>
          <p:cNvPr id="23" name="Graphic 22" descr="Research with solid fill">
            <a:extLst>
              <a:ext uri="{FF2B5EF4-FFF2-40B4-BE49-F238E27FC236}">
                <a16:creationId xmlns:a16="http://schemas.microsoft.com/office/drawing/2014/main" id="{B4C9E154-B87C-75D0-3851-6E8A2DAD13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331488">
            <a:off x="2185672" y="2429216"/>
            <a:ext cx="673769" cy="673769"/>
          </a:xfrm>
          <a:prstGeom prst="rect">
            <a:avLst/>
          </a:prstGeom>
        </p:spPr>
      </p:pic>
      <p:pic>
        <p:nvPicPr>
          <p:cNvPr id="24" name="Picture 23" descr="A blue light inside a round object&#10;&#10;AI-generated content may be incorrect.">
            <a:extLst>
              <a:ext uri="{FF2B5EF4-FFF2-40B4-BE49-F238E27FC236}">
                <a16:creationId xmlns:a16="http://schemas.microsoft.com/office/drawing/2014/main" id="{1F9A7C98-DEAF-E76D-646C-739CA79CDF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4071" y="1654200"/>
            <a:ext cx="3214555" cy="4286073"/>
          </a:xfrm>
          <a:prstGeom prst="rect">
            <a:avLst/>
          </a:prstGeom>
        </p:spPr>
      </p:pic>
      <p:sp>
        <p:nvSpPr>
          <p:cNvPr id="25" name="TextBox 24">
            <a:extLst>
              <a:ext uri="{FF2B5EF4-FFF2-40B4-BE49-F238E27FC236}">
                <a16:creationId xmlns:a16="http://schemas.microsoft.com/office/drawing/2014/main" id="{EB9B250B-170D-B904-170C-300772E9B156}"/>
              </a:ext>
            </a:extLst>
          </p:cNvPr>
          <p:cNvSpPr txBox="1"/>
          <p:nvPr/>
        </p:nvSpPr>
        <p:spPr>
          <a:xfrm>
            <a:off x="5362534" y="2125998"/>
            <a:ext cx="717056" cy="400110"/>
          </a:xfrm>
          <a:prstGeom prst="rect">
            <a:avLst/>
          </a:prstGeom>
          <a:ln w="28575">
            <a:solidFill>
              <a:schemeClr val="accent1"/>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2000" dirty="0"/>
              <a:t>After</a:t>
            </a:r>
          </a:p>
        </p:txBody>
      </p:sp>
      <p:sp>
        <p:nvSpPr>
          <p:cNvPr id="26" name="TextBox 25">
            <a:extLst>
              <a:ext uri="{FF2B5EF4-FFF2-40B4-BE49-F238E27FC236}">
                <a16:creationId xmlns:a16="http://schemas.microsoft.com/office/drawing/2014/main" id="{C20A7EB2-45C6-C6DA-0DB3-D474C5CD53CE}"/>
              </a:ext>
            </a:extLst>
          </p:cNvPr>
          <p:cNvSpPr txBox="1"/>
          <p:nvPr/>
        </p:nvSpPr>
        <p:spPr>
          <a:xfrm>
            <a:off x="4329011" y="2125998"/>
            <a:ext cx="907236" cy="400110"/>
          </a:xfrm>
          <a:prstGeom prst="rect">
            <a:avLst/>
          </a:prstGeom>
          <a:ln w="28575">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dirty="0"/>
              <a:t>Before</a:t>
            </a:r>
          </a:p>
        </p:txBody>
      </p:sp>
      <p:sp>
        <p:nvSpPr>
          <p:cNvPr id="28" name="TextBox 27">
            <a:extLst>
              <a:ext uri="{FF2B5EF4-FFF2-40B4-BE49-F238E27FC236}">
                <a16:creationId xmlns:a16="http://schemas.microsoft.com/office/drawing/2014/main" id="{421ED0B0-53BE-850A-5320-5A9427474309}"/>
              </a:ext>
            </a:extLst>
          </p:cNvPr>
          <p:cNvSpPr txBox="1"/>
          <p:nvPr/>
        </p:nvSpPr>
        <p:spPr>
          <a:xfrm>
            <a:off x="304143" y="1583696"/>
            <a:ext cx="5996691" cy="461665"/>
          </a:xfrm>
          <a:prstGeom prst="rect">
            <a:avLst/>
          </a:prstGeom>
          <a:solidFill>
            <a:schemeClr val="bg1"/>
          </a:solidFill>
        </p:spPr>
        <p:txBody>
          <a:bodyPr wrap="square">
            <a:spAutoFit/>
          </a:bodyPr>
          <a:lstStyle/>
          <a:p>
            <a:pPr algn="ctr"/>
            <a:r>
              <a:rPr lang="en-US" sz="2400" b="1" dirty="0"/>
              <a:t>Photoreactor-spectrophotometer</a:t>
            </a:r>
          </a:p>
        </p:txBody>
      </p:sp>
      <p:sp>
        <p:nvSpPr>
          <p:cNvPr id="30" name="TextBox 29">
            <a:extLst>
              <a:ext uri="{FF2B5EF4-FFF2-40B4-BE49-F238E27FC236}">
                <a16:creationId xmlns:a16="http://schemas.microsoft.com/office/drawing/2014/main" id="{0BF4AA8C-BE5B-B303-7974-91BC4DE1AFB7}"/>
              </a:ext>
            </a:extLst>
          </p:cNvPr>
          <p:cNvSpPr txBox="1"/>
          <p:nvPr/>
        </p:nvSpPr>
        <p:spPr>
          <a:xfrm>
            <a:off x="7068588" y="5217327"/>
            <a:ext cx="2495200" cy="400110"/>
          </a:xfrm>
          <a:custGeom>
            <a:avLst/>
            <a:gdLst>
              <a:gd name="connsiteX0" fmla="*/ 0 w 2495200"/>
              <a:gd name="connsiteY0" fmla="*/ 0 h 400110"/>
              <a:gd name="connsiteX1" fmla="*/ 548944 w 2495200"/>
              <a:gd name="connsiteY1" fmla="*/ 0 h 400110"/>
              <a:gd name="connsiteX2" fmla="*/ 973128 w 2495200"/>
              <a:gd name="connsiteY2" fmla="*/ 0 h 400110"/>
              <a:gd name="connsiteX3" fmla="*/ 1522072 w 2495200"/>
              <a:gd name="connsiteY3" fmla="*/ 0 h 400110"/>
              <a:gd name="connsiteX4" fmla="*/ 2021112 w 2495200"/>
              <a:gd name="connsiteY4" fmla="*/ 0 h 400110"/>
              <a:gd name="connsiteX5" fmla="*/ 2495200 w 2495200"/>
              <a:gd name="connsiteY5" fmla="*/ 0 h 400110"/>
              <a:gd name="connsiteX6" fmla="*/ 2495200 w 2495200"/>
              <a:gd name="connsiteY6" fmla="*/ 400110 h 400110"/>
              <a:gd name="connsiteX7" fmla="*/ 2021112 w 2495200"/>
              <a:gd name="connsiteY7" fmla="*/ 400110 h 400110"/>
              <a:gd name="connsiteX8" fmla="*/ 1472168 w 2495200"/>
              <a:gd name="connsiteY8" fmla="*/ 400110 h 400110"/>
              <a:gd name="connsiteX9" fmla="*/ 973128 w 2495200"/>
              <a:gd name="connsiteY9" fmla="*/ 400110 h 400110"/>
              <a:gd name="connsiteX10" fmla="*/ 523992 w 2495200"/>
              <a:gd name="connsiteY10" fmla="*/ 400110 h 400110"/>
              <a:gd name="connsiteX11" fmla="*/ 0 w 2495200"/>
              <a:gd name="connsiteY11" fmla="*/ 400110 h 400110"/>
              <a:gd name="connsiteX12" fmla="*/ 0 w 2495200"/>
              <a:gd name="connsiteY12"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5200" h="400110" fill="none" extrusionOk="0">
                <a:moveTo>
                  <a:pt x="0" y="0"/>
                </a:moveTo>
                <a:cubicBezTo>
                  <a:pt x="190822" y="-7425"/>
                  <a:pt x="398266" y="41538"/>
                  <a:pt x="548944" y="0"/>
                </a:cubicBezTo>
                <a:cubicBezTo>
                  <a:pt x="699622" y="-41538"/>
                  <a:pt x="880812" y="44154"/>
                  <a:pt x="973128" y="0"/>
                </a:cubicBezTo>
                <a:cubicBezTo>
                  <a:pt x="1065444" y="-44154"/>
                  <a:pt x="1328122" y="2255"/>
                  <a:pt x="1522072" y="0"/>
                </a:cubicBezTo>
                <a:cubicBezTo>
                  <a:pt x="1716022" y="-2255"/>
                  <a:pt x="1808325" y="32109"/>
                  <a:pt x="2021112" y="0"/>
                </a:cubicBezTo>
                <a:cubicBezTo>
                  <a:pt x="2233899" y="-32109"/>
                  <a:pt x="2354480" y="37706"/>
                  <a:pt x="2495200" y="0"/>
                </a:cubicBezTo>
                <a:cubicBezTo>
                  <a:pt x="2522523" y="169672"/>
                  <a:pt x="2482127" y="273180"/>
                  <a:pt x="2495200" y="400110"/>
                </a:cubicBezTo>
                <a:cubicBezTo>
                  <a:pt x="2376243" y="444757"/>
                  <a:pt x="2238047" y="371473"/>
                  <a:pt x="2021112" y="400110"/>
                </a:cubicBezTo>
                <a:cubicBezTo>
                  <a:pt x="1804177" y="428747"/>
                  <a:pt x="1692331" y="391018"/>
                  <a:pt x="1472168" y="400110"/>
                </a:cubicBezTo>
                <a:cubicBezTo>
                  <a:pt x="1252005" y="409202"/>
                  <a:pt x="1165229" y="398802"/>
                  <a:pt x="973128" y="400110"/>
                </a:cubicBezTo>
                <a:cubicBezTo>
                  <a:pt x="781027" y="401418"/>
                  <a:pt x="623896" y="353606"/>
                  <a:pt x="523992" y="400110"/>
                </a:cubicBezTo>
                <a:cubicBezTo>
                  <a:pt x="424088" y="446614"/>
                  <a:pt x="248560" y="361554"/>
                  <a:pt x="0" y="400110"/>
                </a:cubicBezTo>
                <a:cubicBezTo>
                  <a:pt x="-41483" y="278198"/>
                  <a:pt x="7315" y="84738"/>
                  <a:pt x="0" y="0"/>
                </a:cubicBezTo>
                <a:close/>
              </a:path>
              <a:path w="2495200" h="400110" stroke="0" extrusionOk="0">
                <a:moveTo>
                  <a:pt x="0" y="0"/>
                </a:moveTo>
                <a:cubicBezTo>
                  <a:pt x="122408" y="-799"/>
                  <a:pt x="329441" y="38502"/>
                  <a:pt x="499040" y="0"/>
                </a:cubicBezTo>
                <a:cubicBezTo>
                  <a:pt x="668639" y="-38502"/>
                  <a:pt x="791942" y="30368"/>
                  <a:pt x="973128" y="0"/>
                </a:cubicBezTo>
                <a:cubicBezTo>
                  <a:pt x="1154314" y="-30368"/>
                  <a:pt x="1247683" y="46259"/>
                  <a:pt x="1422264" y="0"/>
                </a:cubicBezTo>
                <a:cubicBezTo>
                  <a:pt x="1596845" y="-46259"/>
                  <a:pt x="1720499" y="7392"/>
                  <a:pt x="1871400" y="0"/>
                </a:cubicBezTo>
                <a:cubicBezTo>
                  <a:pt x="2022301" y="-7392"/>
                  <a:pt x="2247246" y="10505"/>
                  <a:pt x="2495200" y="0"/>
                </a:cubicBezTo>
                <a:cubicBezTo>
                  <a:pt x="2541990" y="131968"/>
                  <a:pt x="2485690" y="226687"/>
                  <a:pt x="2495200" y="400110"/>
                </a:cubicBezTo>
                <a:cubicBezTo>
                  <a:pt x="2280694" y="422806"/>
                  <a:pt x="2123949" y="389263"/>
                  <a:pt x="2021112" y="400110"/>
                </a:cubicBezTo>
                <a:cubicBezTo>
                  <a:pt x="1918275" y="410957"/>
                  <a:pt x="1778473" y="394563"/>
                  <a:pt x="1596928" y="400110"/>
                </a:cubicBezTo>
                <a:cubicBezTo>
                  <a:pt x="1415383" y="405657"/>
                  <a:pt x="1369646" y="385353"/>
                  <a:pt x="1147792" y="400110"/>
                </a:cubicBezTo>
                <a:cubicBezTo>
                  <a:pt x="925938" y="414867"/>
                  <a:pt x="756632" y="340857"/>
                  <a:pt x="623800" y="400110"/>
                </a:cubicBezTo>
                <a:cubicBezTo>
                  <a:pt x="490968" y="459363"/>
                  <a:pt x="287969" y="356248"/>
                  <a:pt x="0" y="400110"/>
                </a:cubicBezTo>
                <a:cubicBezTo>
                  <a:pt x="-5377" y="258955"/>
                  <a:pt x="32014" y="173251"/>
                  <a:pt x="0" y="0"/>
                </a:cubicBezTo>
                <a:close/>
              </a:path>
            </a:pathLst>
          </a:custGeom>
          <a:solidFill>
            <a:schemeClr val="bg1"/>
          </a:solidFill>
          <a:ln w="28575">
            <a:solidFill>
              <a:srgbClr val="FFC000"/>
            </a:solidFill>
            <a:extLst>
              <a:ext uri="{C807C97D-BFC1-408E-A445-0C87EB9F89A2}">
                <ask:lineSketchStyleProps xmlns:ask="http://schemas.microsoft.com/office/drawing/2018/sketchyshapes" sd="3713311809">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t>67% deg. after 3 h </a:t>
            </a:r>
          </a:p>
        </p:txBody>
      </p:sp>
      <p:pic>
        <p:nvPicPr>
          <p:cNvPr id="31" name="Picture 30">
            <a:extLst>
              <a:ext uri="{FF2B5EF4-FFF2-40B4-BE49-F238E27FC236}">
                <a16:creationId xmlns:a16="http://schemas.microsoft.com/office/drawing/2014/main" id="{99512CE8-5B3C-B789-C6E9-01891F1A070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9767" y="5959743"/>
            <a:ext cx="536949" cy="689779"/>
          </a:xfrm>
          <a:prstGeom prst="rect">
            <a:avLst/>
          </a:prstGeom>
        </p:spPr>
      </p:pic>
      <p:pic>
        <p:nvPicPr>
          <p:cNvPr id="32" name="Picture 31">
            <a:extLst>
              <a:ext uri="{FF2B5EF4-FFF2-40B4-BE49-F238E27FC236}">
                <a16:creationId xmlns:a16="http://schemas.microsoft.com/office/drawing/2014/main" id="{BEF74EC8-DF1D-207F-E498-ECEC224EDA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29578" y="6024255"/>
            <a:ext cx="1003540" cy="645386"/>
          </a:xfrm>
          <a:prstGeom prst="rect">
            <a:avLst/>
          </a:prstGeom>
        </p:spPr>
      </p:pic>
      <p:pic>
        <p:nvPicPr>
          <p:cNvPr id="33" name="Picture 32">
            <a:extLst>
              <a:ext uri="{FF2B5EF4-FFF2-40B4-BE49-F238E27FC236}">
                <a16:creationId xmlns:a16="http://schemas.microsoft.com/office/drawing/2014/main" id="{33F40557-4DB7-6A6A-B9B1-634D654D69E2}"/>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165972" y="5959744"/>
            <a:ext cx="772654" cy="689779"/>
          </a:xfrm>
          <a:prstGeom prst="rect">
            <a:avLst/>
          </a:prstGeom>
        </p:spPr>
      </p:pic>
      <p:sp>
        <p:nvSpPr>
          <p:cNvPr id="34" name="Plus Sign 33">
            <a:extLst>
              <a:ext uri="{FF2B5EF4-FFF2-40B4-BE49-F238E27FC236}">
                <a16:creationId xmlns:a16="http://schemas.microsoft.com/office/drawing/2014/main" id="{9E413AE6-FBA1-E566-793F-7695526A42E3}"/>
              </a:ext>
            </a:extLst>
          </p:cNvPr>
          <p:cNvSpPr/>
          <p:nvPr/>
        </p:nvSpPr>
        <p:spPr>
          <a:xfrm>
            <a:off x="1406586" y="6129020"/>
            <a:ext cx="412955" cy="442452"/>
          </a:xfrm>
          <a:prstGeom prst="mathPlus">
            <a:avLst>
              <a:gd name="adj1" fmla="val 12806"/>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5" name="Plus Sign 34">
            <a:extLst>
              <a:ext uri="{FF2B5EF4-FFF2-40B4-BE49-F238E27FC236}">
                <a16:creationId xmlns:a16="http://schemas.microsoft.com/office/drawing/2014/main" id="{8A1EDE97-C864-BA64-14F1-8F1B5A014DB3}"/>
              </a:ext>
            </a:extLst>
          </p:cNvPr>
          <p:cNvSpPr/>
          <p:nvPr/>
        </p:nvSpPr>
        <p:spPr>
          <a:xfrm>
            <a:off x="2732467" y="6125722"/>
            <a:ext cx="412955" cy="442452"/>
          </a:xfrm>
          <a:prstGeom prst="mathPlus">
            <a:avLst>
              <a:gd name="adj1" fmla="val 12806"/>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939E8F3-D903-648F-AA31-DB152B7C82E5}"/>
              </a:ext>
            </a:extLst>
          </p:cNvPr>
          <p:cNvSpPr txBox="1"/>
          <p:nvPr/>
        </p:nvSpPr>
        <p:spPr>
          <a:xfrm>
            <a:off x="6146224" y="1640673"/>
            <a:ext cx="5823272" cy="769441"/>
          </a:xfrm>
          <a:prstGeom prst="rect">
            <a:avLst/>
          </a:prstGeom>
          <a:noFill/>
        </p:spPr>
        <p:txBody>
          <a:bodyPr wrap="square" rtlCol="0">
            <a:spAutoFit/>
          </a:bodyPr>
          <a:lstStyle/>
          <a:p>
            <a:pPr algn="ctr"/>
            <a:r>
              <a:rPr lang="en-US" sz="2200" b="1" dirty="0"/>
              <a:t>Photocatalytic degradation of Rhodamine B (RhB): 5mg/L, pH 3</a:t>
            </a:r>
          </a:p>
        </p:txBody>
      </p:sp>
      <p:sp>
        <p:nvSpPr>
          <p:cNvPr id="12" name="Arrow: Left 11">
            <a:extLst>
              <a:ext uri="{FF2B5EF4-FFF2-40B4-BE49-F238E27FC236}">
                <a16:creationId xmlns:a16="http://schemas.microsoft.com/office/drawing/2014/main" id="{5DB9273C-DFF1-F0B8-F4FF-33A2610274AA}"/>
              </a:ext>
            </a:extLst>
          </p:cNvPr>
          <p:cNvSpPr/>
          <p:nvPr/>
        </p:nvSpPr>
        <p:spPr>
          <a:xfrm>
            <a:off x="9698854" y="5335914"/>
            <a:ext cx="1010742" cy="237175"/>
          </a:xfrm>
          <a:prstGeom prst="lef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BBE4B06-3360-0286-1274-8CFB0A0A8AC5}"/>
              </a:ext>
            </a:extLst>
          </p:cNvPr>
          <p:cNvGrpSpPr/>
          <p:nvPr/>
        </p:nvGrpSpPr>
        <p:grpSpPr>
          <a:xfrm>
            <a:off x="126759" y="6169973"/>
            <a:ext cx="11938482" cy="593278"/>
            <a:chOff x="126759" y="6169973"/>
            <a:chExt cx="11938482" cy="593278"/>
          </a:xfrm>
        </p:grpSpPr>
        <p:sp>
          <p:nvSpPr>
            <p:cNvPr id="4" name="Action Button: Go Forward or Next 3">
              <a:hlinkClick r:id="" action="ppaction://hlinkshowjump?jump=nextslide" highlightClick="1"/>
              <a:extLst>
                <a:ext uri="{FF2B5EF4-FFF2-40B4-BE49-F238E27FC236}">
                  <a16:creationId xmlns:a16="http://schemas.microsoft.com/office/drawing/2014/main" id="{8E874077-4E38-A068-881A-269CF55344E4}"/>
                </a:ext>
              </a:extLst>
            </p:cNvPr>
            <p:cNvSpPr/>
            <p:nvPr/>
          </p:nvSpPr>
          <p:spPr>
            <a:xfrm>
              <a:off x="11487243" y="6169973"/>
              <a:ext cx="577998" cy="593277"/>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ction Button: Go Back or Previous 16">
              <a:hlinkClick r:id="" action="ppaction://hlinkshowjump?jump=previousslide" highlightClick="1"/>
              <a:extLst>
                <a:ext uri="{FF2B5EF4-FFF2-40B4-BE49-F238E27FC236}">
                  <a16:creationId xmlns:a16="http://schemas.microsoft.com/office/drawing/2014/main" id="{70A16976-08D4-03F8-F37D-879435CB09A8}"/>
                </a:ext>
              </a:extLst>
            </p:cNvPr>
            <p:cNvSpPr/>
            <p:nvPr/>
          </p:nvSpPr>
          <p:spPr>
            <a:xfrm>
              <a:off x="126759" y="6169974"/>
              <a:ext cx="577997" cy="593277"/>
            </a:xfrm>
            <a:prstGeom prst="actionButtonBackPrevio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 name="Action Button: Go Home 17">
              <a:hlinkClick r:id="rId14" action="ppaction://hlinksldjump" highlightClick="1"/>
              <a:extLst>
                <a:ext uri="{FF2B5EF4-FFF2-40B4-BE49-F238E27FC236}">
                  <a16:creationId xmlns:a16="http://schemas.microsoft.com/office/drawing/2014/main" id="{1E00F819-A48C-AF0D-C25C-35E67CB428C6}"/>
                </a:ext>
              </a:extLst>
            </p:cNvPr>
            <p:cNvSpPr/>
            <p:nvPr/>
          </p:nvSpPr>
          <p:spPr>
            <a:xfrm>
              <a:off x="5769372" y="6169973"/>
              <a:ext cx="577998" cy="593277"/>
            </a:xfrm>
            <a:prstGeom prst="actionButtonHom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3635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346D2-61AA-4093-57FB-D6579C78DFF3}"/>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AA2D8F0E-87E9-EAB6-729D-F85D66DA2380}"/>
              </a:ext>
            </a:extLst>
          </p:cNvPr>
          <p:cNvGrpSpPr/>
          <p:nvPr/>
        </p:nvGrpSpPr>
        <p:grpSpPr>
          <a:xfrm>
            <a:off x="263323" y="1586928"/>
            <a:ext cx="11793672" cy="5153888"/>
            <a:chOff x="359158" y="1778952"/>
            <a:chExt cx="11793672" cy="5153888"/>
          </a:xfrm>
        </p:grpSpPr>
        <p:pic>
          <p:nvPicPr>
            <p:cNvPr id="3" name="Picture 2" descr="A close-up of a test tube&#10;&#10;AI-generated content may be incorrect.">
              <a:extLst>
                <a:ext uri="{FF2B5EF4-FFF2-40B4-BE49-F238E27FC236}">
                  <a16:creationId xmlns:a16="http://schemas.microsoft.com/office/drawing/2014/main" id="{0D1A0F58-AB28-748C-3161-61722124F12A}"/>
                </a:ext>
              </a:extLst>
            </p:cNvPr>
            <p:cNvPicPr>
              <a:picLocks noChangeAspect="1"/>
            </p:cNvPicPr>
            <p:nvPr/>
          </p:nvPicPr>
          <p:blipFill>
            <a:blip r:embed="rId3">
              <a:extLst>
                <a:ext uri="{28A0092B-C50C-407E-A947-70E740481C1C}">
                  <a14:useLocalDpi xmlns:a14="http://schemas.microsoft.com/office/drawing/2010/main" val="0"/>
                </a:ext>
              </a:extLst>
            </a:blip>
            <a:srcRect l="19503" r="19941" b="8889"/>
            <a:stretch/>
          </p:blipFill>
          <p:spPr>
            <a:xfrm>
              <a:off x="4047263" y="2220248"/>
              <a:ext cx="2263488" cy="4540778"/>
            </a:xfrm>
            <a:prstGeom prst="rect">
              <a:avLst/>
            </a:prstGeom>
            <a:ln>
              <a:solidFill>
                <a:schemeClr val="bg1">
                  <a:lumMod val="50000"/>
                </a:schemeClr>
              </a:solidFill>
            </a:ln>
          </p:spPr>
        </p:pic>
        <p:pic>
          <p:nvPicPr>
            <p:cNvPr id="51" name="Graphic 50" descr="Coins outline">
              <a:extLst>
                <a:ext uri="{FF2B5EF4-FFF2-40B4-BE49-F238E27FC236}">
                  <a16:creationId xmlns:a16="http://schemas.microsoft.com/office/drawing/2014/main" id="{751FBF5C-08FB-96F9-FB1C-FE991CA8BE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2209" y="5128806"/>
              <a:ext cx="740664" cy="740664"/>
            </a:xfrm>
            <a:prstGeom prst="rect">
              <a:avLst/>
            </a:prstGeom>
          </p:spPr>
        </p:pic>
        <p:pic>
          <p:nvPicPr>
            <p:cNvPr id="53" name="Graphic 52" descr="Research with solid fill">
              <a:extLst>
                <a:ext uri="{FF2B5EF4-FFF2-40B4-BE49-F238E27FC236}">
                  <a16:creationId xmlns:a16="http://schemas.microsoft.com/office/drawing/2014/main" id="{5BF1EA17-DCC6-E8BD-83A9-F95594EE4D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331488">
              <a:off x="2240687" y="2624472"/>
              <a:ext cx="673769" cy="673769"/>
            </a:xfrm>
            <a:prstGeom prst="rect">
              <a:avLst/>
            </a:prstGeom>
          </p:spPr>
        </p:pic>
        <p:pic>
          <p:nvPicPr>
            <p:cNvPr id="5" name="Picture 4" descr="A blue light inside a round object&#10;&#10;AI-generated content may be incorrect.">
              <a:extLst>
                <a:ext uri="{FF2B5EF4-FFF2-40B4-BE49-F238E27FC236}">
                  <a16:creationId xmlns:a16="http://schemas.microsoft.com/office/drawing/2014/main" id="{22E5526F-482A-9FE1-CFFF-5E3E73871F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2958" y="1835929"/>
              <a:ext cx="3214555" cy="4286073"/>
            </a:xfrm>
            <a:prstGeom prst="rect">
              <a:avLst/>
            </a:prstGeom>
            <a:ln>
              <a:solidFill>
                <a:schemeClr val="bg1">
                  <a:lumMod val="50000"/>
                </a:schemeClr>
              </a:solidFill>
            </a:ln>
          </p:spPr>
        </p:pic>
        <p:sp>
          <p:nvSpPr>
            <p:cNvPr id="7" name="TextBox 6">
              <a:extLst>
                <a:ext uri="{FF2B5EF4-FFF2-40B4-BE49-F238E27FC236}">
                  <a16:creationId xmlns:a16="http://schemas.microsoft.com/office/drawing/2014/main" id="{D3602DFB-E030-29B8-0EF7-E90557CE2D06}"/>
                </a:ext>
              </a:extLst>
            </p:cNvPr>
            <p:cNvSpPr txBox="1"/>
            <p:nvPr/>
          </p:nvSpPr>
          <p:spPr>
            <a:xfrm>
              <a:off x="5328809" y="2321254"/>
              <a:ext cx="863026"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000" dirty="0"/>
                <a:t>After</a:t>
              </a:r>
            </a:p>
          </p:txBody>
        </p:sp>
        <p:sp>
          <p:nvSpPr>
            <p:cNvPr id="9" name="TextBox 8">
              <a:extLst>
                <a:ext uri="{FF2B5EF4-FFF2-40B4-BE49-F238E27FC236}">
                  <a16:creationId xmlns:a16="http://schemas.microsoft.com/office/drawing/2014/main" id="{6D59CEDA-06F8-CE92-1B98-D4A9FC247C29}"/>
                </a:ext>
              </a:extLst>
            </p:cNvPr>
            <p:cNvSpPr txBox="1"/>
            <p:nvPr/>
          </p:nvSpPr>
          <p:spPr>
            <a:xfrm>
              <a:off x="4139590" y="2321254"/>
              <a:ext cx="907236" cy="400110"/>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dirty="0"/>
                <a:t>Before</a:t>
              </a:r>
            </a:p>
          </p:txBody>
        </p:sp>
        <p:sp>
          <p:nvSpPr>
            <p:cNvPr id="17" name="TextBox 16">
              <a:extLst>
                <a:ext uri="{FF2B5EF4-FFF2-40B4-BE49-F238E27FC236}">
                  <a16:creationId xmlns:a16="http://schemas.microsoft.com/office/drawing/2014/main" id="{5E3DCB60-F473-A85A-A329-3403496C90B9}"/>
                </a:ext>
              </a:extLst>
            </p:cNvPr>
            <p:cNvSpPr txBox="1"/>
            <p:nvPr/>
          </p:nvSpPr>
          <p:spPr>
            <a:xfrm>
              <a:off x="6844505" y="1964777"/>
              <a:ext cx="5192980" cy="830997"/>
            </a:xfrm>
            <a:prstGeom prst="rect">
              <a:avLst/>
            </a:prstGeom>
            <a:noFill/>
          </p:spPr>
          <p:txBody>
            <a:bodyPr wrap="square" rtlCol="0">
              <a:spAutoFit/>
            </a:bodyPr>
            <a:lstStyle/>
            <a:p>
              <a:pPr algn="ctr"/>
              <a:r>
                <a:rPr lang="en-US" sz="2400" b="1" dirty="0"/>
                <a:t>Photocatalytic degradation of Rhodamine B (RhB): 5mg/L, pH 3</a:t>
              </a:r>
            </a:p>
          </p:txBody>
        </p:sp>
        <p:sp>
          <p:nvSpPr>
            <p:cNvPr id="11" name="TextBox 10">
              <a:extLst>
                <a:ext uri="{FF2B5EF4-FFF2-40B4-BE49-F238E27FC236}">
                  <a16:creationId xmlns:a16="http://schemas.microsoft.com/office/drawing/2014/main" id="{FFC7DEFD-6F0A-39DF-260B-B578580D6ADE}"/>
                </a:ext>
              </a:extLst>
            </p:cNvPr>
            <p:cNvSpPr txBox="1"/>
            <p:nvPr/>
          </p:nvSpPr>
          <p:spPr>
            <a:xfrm>
              <a:off x="359158" y="1778952"/>
              <a:ext cx="5996691" cy="461665"/>
            </a:xfrm>
            <a:prstGeom prst="rect">
              <a:avLst/>
            </a:prstGeom>
            <a:solidFill>
              <a:schemeClr val="bg1"/>
            </a:solidFill>
          </p:spPr>
          <p:txBody>
            <a:bodyPr wrap="square">
              <a:spAutoFit/>
            </a:bodyPr>
            <a:lstStyle/>
            <a:p>
              <a:pPr algn="ctr"/>
              <a:r>
                <a:rPr lang="en-US" sz="2400" b="1" dirty="0"/>
                <a:t>Photoreactor-spectrophotometer</a:t>
              </a:r>
            </a:p>
          </p:txBody>
        </p:sp>
        <p:pic>
          <p:nvPicPr>
            <p:cNvPr id="10" name="Picture 9">
              <a:extLst>
                <a:ext uri="{FF2B5EF4-FFF2-40B4-BE49-F238E27FC236}">
                  <a16:creationId xmlns:a16="http://schemas.microsoft.com/office/drawing/2014/main" id="{57652347-0130-2DBA-47F8-806EB0A77FB4}"/>
                </a:ext>
              </a:extLst>
            </p:cNvPr>
            <p:cNvPicPr>
              <a:picLocks noChangeAspect="1"/>
            </p:cNvPicPr>
            <p:nvPr/>
          </p:nvPicPr>
          <p:blipFill>
            <a:blip r:embed="rId9">
              <a:extLst>
                <a:ext uri="{28A0092B-C50C-407E-A947-70E740481C1C}">
                  <a14:useLocalDpi xmlns:a14="http://schemas.microsoft.com/office/drawing/2010/main" val="0"/>
                </a:ext>
              </a:extLst>
            </a:blip>
            <a:srcRect l="25536" t="13226" r="15701" b="2051"/>
            <a:stretch/>
          </p:blipFill>
          <p:spPr>
            <a:xfrm>
              <a:off x="6310752" y="2743213"/>
              <a:ext cx="5842078" cy="4189627"/>
            </a:xfrm>
            <a:prstGeom prst="rect">
              <a:avLst/>
            </a:prstGeom>
          </p:spPr>
        </p:pic>
        <p:pic>
          <p:nvPicPr>
            <p:cNvPr id="14" name="Picture 13">
              <a:extLst>
                <a:ext uri="{FF2B5EF4-FFF2-40B4-BE49-F238E27FC236}">
                  <a16:creationId xmlns:a16="http://schemas.microsoft.com/office/drawing/2014/main" id="{EEC3FDFD-D0C5-522A-56BF-AC1905565EAA}"/>
                </a:ext>
              </a:extLst>
            </p:cNvPr>
            <p:cNvPicPr>
              <a:picLocks noChangeAspect="1"/>
            </p:cNvPicPr>
            <p:nvPr/>
          </p:nvPicPr>
          <p:blipFill>
            <a:blip r:embed="rId10"/>
            <a:stretch>
              <a:fillRect/>
            </a:stretch>
          </p:blipFill>
          <p:spPr>
            <a:xfrm>
              <a:off x="555592" y="6144738"/>
              <a:ext cx="536949" cy="689779"/>
            </a:xfrm>
            <a:prstGeom prst="rect">
              <a:avLst/>
            </a:prstGeom>
          </p:spPr>
        </p:pic>
        <p:pic>
          <p:nvPicPr>
            <p:cNvPr id="16" name="Picture 15">
              <a:extLst>
                <a:ext uri="{FF2B5EF4-FFF2-40B4-BE49-F238E27FC236}">
                  <a16:creationId xmlns:a16="http://schemas.microsoft.com/office/drawing/2014/main" id="{9BF7FCF7-C1C8-6419-0C14-8313FCB3863B}"/>
                </a:ext>
              </a:extLst>
            </p:cNvPr>
            <p:cNvPicPr>
              <a:picLocks noChangeAspect="1"/>
            </p:cNvPicPr>
            <p:nvPr/>
          </p:nvPicPr>
          <p:blipFill>
            <a:blip r:embed="rId11"/>
            <a:stretch>
              <a:fillRect/>
            </a:stretch>
          </p:blipFill>
          <p:spPr>
            <a:xfrm>
              <a:off x="1558465" y="6142445"/>
              <a:ext cx="1003540" cy="645386"/>
            </a:xfrm>
            <a:prstGeom prst="rect">
              <a:avLst/>
            </a:prstGeom>
          </p:spPr>
        </p:pic>
        <p:pic>
          <p:nvPicPr>
            <p:cNvPr id="22" name="Picture 21">
              <a:extLst>
                <a:ext uri="{FF2B5EF4-FFF2-40B4-BE49-F238E27FC236}">
                  <a16:creationId xmlns:a16="http://schemas.microsoft.com/office/drawing/2014/main" id="{6A1B4755-00B0-C5E5-1DD0-DF57F528D392}"/>
                </a:ext>
              </a:extLst>
            </p:cNvPr>
            <p:cNvPicPr>
              <a:picLocks noChangeAspect="1"/>
            </p:cNvPicPr>
            <p:nvPr/>
          </p:nvPicPr>
          <p:blipFill>
            <a:blip r:embed="rId12"/>
            <a:srcRect r="7807" b="6833"/>
            <a:stretch/>
          </p:blipFill>
          <p:spPr>
            <a:xfrm>
              <a:off x="2894858" y="6144738"/>
              <a:ext cx="772654" cy="689779"/>
            </a:xfrm>
            <a:prstGeom prst="rect">
              <a:avLst/>
            </a:prstGeom>
          </p:spPr>
        </p:pic>
        <p:sp>
          <p:nvSpPr>
            <p:cNvPr id="25" name="Plus Sign 24">
              <a:extLst>
                <a:ext uri="{FF2B5EF4-FFF2-40B4-BE49-F238E27FC236}">
                  <a16:creationId xmlns:a16="http://schemas.microsoft.com/office/drawing/2014/main" id="{B3E5CF60-AD82-B3CF-6430-BF2D60B24B04}"/>
                </a:ext>
              </a:extLst>
            </p:cNvPr>
            <p:cNvSpPr/>
            <p:nvPr/>
          </p:nvSpPr>
          <p:spPr>
            <a:xfrm>
              <a:off x="1102995" y="6268401"/>
              <a:ext cx="412955" cy="442452"/>
            </a:xfrm>
            <a:prstGeom prst="mathPlus">
              <a:avLst>
                <a:gd name="adj1" fmla="val 12806"/>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7" name="Plus Sign 26">
              <a:extLst>
                <a:ext uri="{FF2B5EF4-FFF2-40B4-BE49-F238E27FC236}">
                  <a16:creationId xmlns:a16="http://schemas.microsoft.com/office/drawing/2014/main" id="{32A116A3-DE2A-EC47-006B-51DBCE9327F2}"/>
                </a:ext>
              </a:extLst>
            </p:cNvPr>
            <p:cNvSpPr/>
            <p:nvPr/>
          </p:nvSpPr>
          <p:spPr>
            <a:xfrm>
              <a:off x="2511021" y="6243912"/>
              <a:ext cx="412955" cy="442452"/>
            </a:xfrm>
            <a:prstGeom prst="mathPlus">
              <a:avLst>
                <a:gd name="adj1" fmla="val 12806"/>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4CE8624E-9226-01F8-E2B2-5A3A3F480939}"/>
              </a:ext>
            </a:extLst>
          </p:cNvPr>
          <p:cNvGrpSpPr/>
          <p:nvPr/>
        </p:nvGrpSpPr>
        <p:grpSpPr>
          <a:xfrm>
            <a:off x="9030014" y="45782"/>
            <a:ext cx="1792886" cy="1781948"/>
            <a:chOff x="9030014" y="45782"/>
            <a:chExt cx="1792886" cy="1781948"/>
          </a:xfrm>
        </p:grpSpPr>
        <p:pic>
          <p:nvPicPr>
            <p:cNvPr id="6" name="Picture 5" descr="A qr code with orange squares&#10;&#10;Description automatically generated">
              <a:extLst>
                <a:ext uri="{FF2B5EF4-FFF2-40B4-BE49-F238E27FC236}">
                  <a16:creationId xmlns:a16="http://schemas.microsoft.com/office/drawing/2014/main" id="{E5328CB3-D0F7-2695-0F83-9782888A9FD9}"/>
                </a:ext>
              </a:extLst>
            </p:cNvPr>
            <p:cNvPicPr>
              <a:picLocks noChangeAspect="1"/>
            </p:cNvPicPr>
            <p:nvPr/>
          </p:nvPicPr>
          <p:blipFill>
            <a:blip r:embed="rId13"/>
            <a:stretch>
              <a:fillRect/>
            </a:stretch>
          </p:blipFill>
          <p:spPr>
            <a:xfrm>
              <a:off x="9135956" y="246728"/>
              <a:ext cx="1581002" cy="1581002"/>
            </a:xfrm>
            <a:prstGeom prst="rect">
              <a:avLst/>
            </a:prstGeom>
          </p:spPr>
        </p:pic>
        <p:sp>
          <p:nvSpPr>
            <p:cNvPr id="13" name="TextBox 12">
              <a:extLst>
                <a:ext uri="{FF2B5EF4-FFF2-40B4-BE49-F238E27FC236}">
                  <a16:creationId xmlns:a16="http://schemas.microsoft.com/office/drawing/2014/main" id="{0DDAF30D-633E-3D40-8F24-33ED29C1E2AB}"/>
                </a:ext>
              </a:extLst>
            </p:cNvPr>
            <p:cNvSpPr txBox="1"/>
            <p:nvPr/>
          </p:nvSpPr>
          <p:spPr>
            <a:xfrm>
              <a:off x="9030014" y="45782"/>
              <a:ext cx="1792886" cy="369332"/>
            </a:xfrm>
            <a:prstGeom prst="rect">
              <a:avLst/>
            </a:prstGeom>
            <a:noFill/>
          </p:spPr>
          <p:txBody>
            <a:bodyPr wrap="square">
              <a:spAutoFit/>
            </a:bodyPr>
            <a:lstStyle/>
            <a:p>
              <a:pPr algn="ctr"/>
              <a:r>
                <a:rPr lang="en-US" dirty="0">
                  <a:solidFill>
                    <a:schemeClr val="accent2"/>
                  </a:solidFill>
                  <a:latin typeface="Google Sans"/>
                </a:rPr>
                <a:t>C</a:t>
              </a:r>
              <a:r>
                <a:rPr lang="en-US" b="0" i="0" dirty="0">
                  <a:solidFill>
                    <a:schemeClr val="accent2"/>
                  </a:solidFill>
                  <a:effectLst/>
                  <a:latin typeface="Google Sans"/>
                </a:rPr>
                <a:t>onnect with us!</a:t>
              </a:r>
              <a:endParaRPr lang="en-US" dirty="0">
                <a:solidFill>
                  <a:schemeClr val="accent2"/>
                </a:solidFill>
              </a:endParaRPr>
            </a:p>
          </p:txBody>
        </p:sp>
      </p:grpSp>
      <p:sp>
        <p:nvSpPr>
          <p:cNvPr id="33" name="TextBox 32">
            <a:extLst>
              <a:ext uri="{FF2B5EF4-FFF2-40B4-BE49-F238E27FC236}">
                <a16:creationId xmlns:a16="http://schemas.microsoft.com/office/drawing/2014/main" id="{041AE08C-F369-C21B-D45D-18BAE77F341C}"/>
              </a:ext>
            </a:extLst>
          </p:cNvPr>
          <p:cNvSpPr txBox="1"/>
          <p:nvPr/>
        </p:nvSpPr>
        <p:spPr>
          <a:xfrm>
            <a:off x="5232974" y="1007791"/>
            <a:ext cx="1726052" cy="461665"/>
          </a:xfrm>
          <a:prstGeom prst="rect">
            <a:avLst/>
          </a:prstGeom>
          <a:noFill/>
          <a:ln w="28575">
            <a:solidFill>
              <a:schemeClr val="accent5"/>
            </a:solidFill>
          </a:ln>
        </p:spPr>
        <p:txBody>
          <a:bodyPr wrap="square">
            <a:spAutoFit/>
          </a:bodyPr>
          <a:lstStyle/>
          <a:p>
            <a:pPr algn="ctr"/>
            <a:r>
              <a:rPr lang="en-US" sz="2400" b="1" dirty="0"/>
              <a:t>System 1 </a:t>
            </a:r>
          </a:p>
        </p:txBody>
      </p:sp>
      <p:grpSp>
        <p:nvGrpSpPr>
          <p:cNvPr id="35" name="Group 1">
            <a:extLst>
              <a:ext uri="{FF2B5EF4-FFF2-40B4-BE49-F238E27FC236}">
                <a16:creationId xmlns:a16="http://schemas.microsoft.com/office/drawing/2014/main" id="{3289A660-DEB6-445A-838C-A1F966CC6460}"/>
              </a:ext>
            </a:extLst>
          </p:cNvPr>
          <p:cNvGrpSpPr/>
          <p:nvPr/>
        </p:nvGrpSpPr>
        <p:grpSpPr>
          <a:xfrm>
            <a:off x="0" y="-57913"/>
            <a:ext cx="12192000" cy="1775024"/>
            <a:chOff x="0" y="-57913"/>
            <a:chExt cx="12192000" cy="1775024"/>
          </a:xfrm>
        </p:grpSpPr>
        <p:pic>
          <p:nvPicPr>
            <p:cNvPr id="39" name="Picture 7" descr="A blue and black logo&#10;&#10;AI-generated content may be incorrect.">
              <a:extLst>
                <a:ext uri="{FF2B5EF4-FFF2-40B4-BE49-F238E27FC236}">
                  <a16:creationId xmlns:a16="http://schemas.microsoft.com/office/drawing/2014/main" id="{6102F524-E001-4BD0-8397-DA8F969F85B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57913"/>
              <a:ext cx="2436411" cy="1097280"/>
            </a:xfrm>
            <a:prstGeom prst="rect">
              <a:avLst/>
            </a:prstGeom>
          </p:spPr>
        </p:pic>
        <p:pic>
          <p:nvPicPr>
            <p:cNvPr id="41" name="Picture 23" descr="A qr code on a white background&#10;&#10;AI-generated content may be incorrect.">
              <a:extLst>
                <a:ext uri="{FF2B5EF4-FFF2-40B4-BE49-F238E27FC236}">
                  <a16:creationId xmlns:a16="http://schemas.microsoft.com/office/drawing/2014/main" id="{C82B8935-6CC8-4AAC-BF4D-2B38078E77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35719" y="383778"/>
              <a:ext cx="1333333" cy="1333333"/>
            </a:xfrm>
            <a:prstGeom prst="rect">
              <a:avLst/>
            </a:prstGeom>
          </p:spPr>
        </p:pic>
        <p:sp>
          <p:nvSpPr>
            <p:cNvPr id="42" name="TextBox 25">
              <a:extLst>
                <a:ext uri="{FF2B5EF4-FFF2-40B4-BE49-F238E27FC236}">
                  <a16:creationId xmlns:a16="http://schemas.microsoft.com/office/drawing/2014/main" id="{0CFD9757-D9C2-4EDC-984C-12C06D355BC7}"/>
                </a:ext>
              </a:extLst>
            </p:cNvPr>
            <p:cNvSpPr txBox="1"/>
            <p:nvPr/>
          </p:nvSpPr>
          <p:spPr>
            <a:xfrm>
              <a:off x="10612772" y="54777"/>
              <a:ext cx="1579228" cy="369332"/>
            </a:xfrm>
            <a:prstGeom prst="rect">
              <a:avLst/>
            </a:prstGeom>
            <a:noFill/>
          </p:spPr>
          <p:txBody>
            <a:bodyPr wrap="square">
              <a:spAutoFit/>
            </a:bodyPr>
            <a:lstStyle/>
            <a:p>
              <a:pPr algn="ctr"/>
              <a:r>
                <a:rPr lang="en-US" dirty="0"/>
                <a:t>EGU25-5229</a:t>
              </a:r>
            </a:p>
          </p:txBody>
        </p:sp>
        <p:pic>
          <p:nvPicPr>
            <p:cNvPr id="43" name="Picture 61">
              <a:extLst>
                <a:ext uri="{FF2B5EF4-FFF2-40B4-BE49-F238E27FC236}">
                  <a16:creationId xmlns:a16="http://schemas.microsoft.com/office/drawing/2014/main" id="{CEA3CCB3-0DD6-42AA-BBFF-5059FFE3BD4B}"/>
                </a:ext>
              </a:extLst>
            </p:cNvPr>
            <p:cNvPicPr>
              <a:picLocks noChangeAspect="1"/>
            </p:cNvPicPr>
            <p:nvPr/>
          </p:nvPicPr>
          <p:blipFill>
            <a:blip r:embed="rId16"/>
            <a:stretch>
              <a:fillRect/>
            </a:stretch>
          </p:blipFill>
          <p:spPr>
            <a:xfrm>
              <a:off x="2584265" y="202201"/>
              <a:ext cx="2114724" cy="577051"/>
            </a:xfrm>
            <a:prstGeom prst="rect">
              <a:avLst/>
            </a:prstGeom>
          </p:spPr>
        </p:pic>
        <p:pic>
          <p:nvPicPr>
            <p:cNvPr id="44" name="Picture 62">
              <a:extLst>
                <a:ext uri="{FF2B5EF4-FFF2-40B4-BE49-F238E27FC236}">
                  <a16:creationId xmlns:a16="http://schemas.microsoft.com/office/drawing/2014/main" id="{612393A6-3FE8-491E-B6D3-D96FD6E7468E}"/>
                </a:ext>
              </a:extLst>
            </p:cNvPr>
            <p:cNvPicPr>
              <a:picLocks noChangeAspect="1"/>
            </p:cNvPicPr>
            <p:nvPr/>
          </p:nvPicPr>
          <p:blipFill>
            <a:blip r:embed="rId17"/>
            <a:stretch>
              <a:fillRect/>
            </a:stretch>
          </p:blipFill>
          <p:spPr>
            <a:xfrm>
              <a:off x="6452941" y="299694"/>
              <a:ext cx="2016803" cy="510133"/>
            </a:xfrm>
            <a:prstGeom prst="rect">
              <a:avLst/>
            </a:prstGeom>
          </p:spPr>
        </p:pic>
        <p:pic>
          <p:nvPicPr>
            <p:cNvPr id="45" name="Picture 63">
              <a:extLst>
                <a:ext uri="{FF2B5EF4-FFF2-40B4-BE49-F238E27FC236}">
                  <a16:creationId xmlns:a16="http://schemas.microsoft.com/office/drawing/2014/main" id="{DC5B4F3A-28CB-4A31-8072-2ECCD3B1D43C}"/>
                </a:ext>
              </a:extLst>
            </p:cNvPr>
            <p:cNvPicPr>
              <a:picLocks noChangeAspect="1"/>
            </p:cNvPicPr>
            <p:nvPr/>
          </p:nvPicPr>
          <p:blipFill>
            <a:blip r:embed="rId18"/>
            <a:stretch>
              <a:fillRect/>
            </a:stretch>
          </p:blipFill>
          <p:spPr>
            <a:xfrm>
              <a:off x="4717750" y="59476"/>
              <a:ext cx="1767601" cy="770916"/>
            </a:xfrm>
            <a:prstGeom prst="rect">
              <a:avLst/>
            </a:prstGeom>
          </p:spPr>
        </p:pic>
        <p:pic>
          <p:nvPicPr>
            <p:cNvPr id="46" name="Picture 64">
              <a:extLst>
                <a:ext uri="{FF2B5EF4-FFF2-40B4-BE49-F238E27FC236}">
                  <a16:creationId xmlns:a16="http://schemas.microsoft.com/office/drawing/2014/main" id="{FA0606B4-A37D-4614-9E82-36E8F49E4BF1}"/>
                </a:ext>
              </a:extLst>
            </p:cNvPr>
            <p:cNvPicPr>
              <a:picLocks noChangeAspect="1"/>
            </p:cNvPicPr>
            <p:nvPr/>
          </p:nvPicPr>
          <p:blipFill>
            <a:blip r:embed="rId19"/>
            <a:stretch>
              <a:fillRect/>
            </a:stretch>
          </p:blipFill>
          <p:spPr>
            <a:xfrm>
              <a:off x="8395975" y="-29528"/>
              <a:ext cx="856013" cy="858265"/>
            </a:xfrm>
            <a:prstGeom prst="rect">
              <a:avLst/>
            </a:prstGeom>
          </p:spPr>
        </p:pic>
      </p:grpSp>
      <p:sp>
        <p:nvSpPr>
          <p:cNvPr id="49" name="TextBox 29">
            <a:extLst>
              <a:ext uri="{FF2B5EF4-FFF2-40B4-BE49-F238E27FC236}">
                <a16:creationId xmlns:a16="http://schemas.microsoft.com/office/drawing/2014/main" id="{074FC507-0061-4CDB-A314-CD96866A1737}"/>
              </a:ext>
            </a:extLst>
          </p:cNvPr>
          <p:cNvSpPr txBox="1"/>
          <p:nvPr/>
        </p:nvSpPr>
        <p:spPr>
          <a:xfrm>
            <a:off x="7045333" y="5719588"/>
            <a:ext cx="2495200" cy="430887"/>
          </a:xfrm>
          <a:custGeom>
            <a:avLst/>
            <a:gdLst>
              <a:gd name="connsiteX0" fmla="*/ 0 w 2495200"/>
              <a:gd name="connsiteY0" fmla="*/ 0 h 400110"/>
              <a:gd name="connsiteX1" fmla="*/ 548944 w 2495200"/>
              <a:gd name="connsiteY1" fmla="*/ 0 h 400110"/>
              <a:gd name="connsiteX2" fmla="*/ 973128 w 2495200"/>
              <a:gd name="connsiteY2" fmla="*/ 0 h 400110"/>
              <a:gd name="connsiteX3" fmla="*/ 1522072 w 2495200"/>
              <a:gd name="connsiteY3" fmla="*/ 0 h 400110"/>
              <a:gd name="connsiteX4" fmla="*/ 2021112 w 2495200"/>
              <a:gd name="connsiteY4" fmla="*/ 0 h 400110"/>
              <a:gd name="connsiteX5" fmla="*/ 2495200 w 2495200"/>
              <a:gd name="connsiteY5" fmla="*/ 0 h 400110"/>
              <a:gd name="connsiteX6" fmla="*/ 2495200 w 2495200"/>
              <a:gd name="connsiteY6" fmla="*/ 400110 h 400110"/>
              <a:gd name="connsiteX7" fmla="*/ 2021112 w 2495200"/>
              <a:gd name="connsiteY7" fmla="*/ 400110 h 400110"/>
              <a:gd name="connsiteX8" fmla="*/ 1472168 w 2495200"/>
              <a:gd name="connsiteY8" fmla="*/ 400110 h 400110"/>
              <a:gd name="connsiteX9" fmla="*/ 973128 w 2495200"/>
              <a:gd name="connsiteY9" fmla="*/ 400110 h 400110"/>
              <a:gd name="connsiteX10" fmla="*/ 523992 w 2495200"/>
              <a:gd name="connsiteY10" fmla="*/ 400110 h 400110"/>
              <a:gd name="connsiteX11" fmla="*/ 0 w 2495200"/>
              <a:gd name="connsiteY11" fmla="*/ 400110 h 400110"/>
              <a:gd name="connsiteX12" fmla="*/ 0 w 2495200"/>
              <a:gd name="connsiteY12"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5200" h="400110" fill="none" extrusionOk="0">
                <a:moveTo>
                  <a:pt x="0" y="0"/>
                </a:moveTo>
                <a:cubicBezTo>
                  <a:pt x="190822" y="-7425"/>
                  <a:pt x="398266" y="41538"/>
                  <a:pt x="548944" y="0"/>
                </a:cubicBezTo>
                <a:cubicBezTo>
                  <a:pt x="699622" y="-41538"/>
                  <a:pt x="880812" y="44154"/>
                  <a:pt x="973128" y="0"/>
                </a:cubicBezTo>
                <a:cubicBezTo>
                  <a:pt x="1065444" y="-44154"/>
                  <a:pt x="1328122" y="2255"/>
                  <a:pt x="1522072" y="0"/>
                </a:cubicBezTo>
                <a:cubicBezTo>
                  <a:pt x="1716022" y="-2255"/>
                  <a:pt x="1808325" y="32109"/>
                  <a:pt x="2021112" y="0"/>
                </a:cubicBezTo>
                <a:cubicBezTo>
                  <a:pt x="2233899" y="-32109"/>
                  <a:pt x="2354480" y="37706"/>
                  <a:pt x="2495200" y="0"/>
                </a:cubicBezTo>
                <a:cubicBezTo>
                  <a:pt x="2522523" y="169672"/>
                  <a:pt x="2482127" y="273180"/>
                  <a:pt x="2495200" y="400110"/>
                </a:cubicBezTo>
                <a:cubicBezTo>
                  <a:pt x="2376243" y="444757"/>
                  <a:pt x="2238047" y="371473"/>
                  <a:pt x="2021112" y="400110"/>
                </a:cubicBezTo>
                <a:cubicBezTo>
                  <a:pt x="1804177" y="428747"/>
                  <a:pt x="1692331" y="391018"/>
                  <a:pt x="1472168" y="400110"/>
                </a:cubicBezTo>
                <a:cubicBezTo>
                  <a:pt x="1252005" y="409202"/>
                  <a:pt x="1165229" y="398802"/>
                  <a:pt x="973128" y="400110"/>
                </a:cubicBezTo>
                <a:cubicBezTo>
                  <a:pt x="781027" y="401418"/>
                  <a:pt x="623896" y="353606"/>
                  <a:pt x="523992" y="400110"/>
                </a:cubicBezTo>
                <a:cubicBezTo>
                  <a:pt x="424088" y="446614"/>
                  <a:pt x="248560" y="361554"/>
                  <a:pt x="0" y="400110"/>
                </a:cubicBezTo>
                <a:cubicBezTo>
                  <a:pt x="-41483" y="278198"/>
                  <a:pt x="7315" y="84738"/>
                  <a:pt x="0" y="0"/>
                </a:cubicBezTo>
                <a:close/>
              </a:path>
              <a:path w="2495200" h="400110" stroke="0" extrusionOk="0">
                <a:moveTo>
                  <a:pt x="0" y="0"/>
                </a:moveTo>
                <a:cubicBezTo>
                  <a:pt x="122408" y="-799"/>
                  <a:pt x="329441" y="38502"/>
                  <a:pt x="499040" y="0"/>
                </a:cubicBezTo>
                <a:cubicBezTo>
                  <a:pt x="668639" y="-38502"/>
                  <a:pt x="791942" y="30368"/>
                  <a:pt x="973128" y="0"/>
                </a:cubicBezTo>
                <a:cubicBezTo>
                  <a:pt x="1154314" y="-30368"/>
                  <a:pt x="1247683" y="46259"/>
                  <a:pt x="1422264" y="0"/>
                </a:cubicBezTo>
                <a:cubicBezTo>
                  <a:pt x="1596845" y="-46259"/>
                  <a:pt x="1720499" y="7392"/>
                  <a:pt x="1871400" y="0"/>
                </a:cubicBezTo>
                <a:cubicBezTo>
                  <a:pt x="2022301" y="-7392"/>
                  <a:pt x="2247246" y="10505"/>
                  <a:pt x="2495200" y="0"/>
                </a:cubicBezTo>
                <a:cubicBezTo>
                  <a:pt x="2541990" y="131968"/>
                  <a:pt x="2485690" y="226687"/>
                  <a:pt x="2495200" y="400110"/>
                </a:cubicBezTo>
                <a:cubicBezTo>
                  <a:pt x="2280694" y="422806"/>
                  <a:pt x="2123949" y="389263"/>
                  <a:pt x="2021112" y="400110"/>
                </a:cubicBezTo>
                <a:cubicBezTo>
                  <a:pt x="1918275" y="410957"/>
                  <a:pt x="1778473" y="394563"/>
                  <a:pt x="1596928" y="400110"/>
                </a:cubicBezTo>
                <a:cubicBezTo>
                  <a:pt x="1415383" y="405657"/>
                  <a:pt x="1369646" y="385353"/>
                  <a:pt x="1147792" y="400110"/>
                </a:cubicBezTo>
                <a:cubicBezTo>
                  <a:pt x="925938" y="414867"/>
                  <a:pt x="756632" y="340857"/>
                  <a:pt x="623800" y="400110"/>
                </a:cubicBezTo>
                <a:cubicBezTo>
                  <a:pt x="490968" y="459363"/>
                  <a:pt x="287969" y="356248"/>
                  <a:pt x="0" y="400110"/>
                </a:cubicBezTo>
                <a:cubicBezTo>
                  <a:pt x="-5377" y="258955"/>
                  <a:pt x="32014" y="173251"/>
                  <a:pt x="0" y="0"/>
                </a:cubicBezTo>
                <a:close/>
              </a:path>
            </a:pathLst>
          </a:custGeom>
          <a:solidFill>
            <a:schemeClr val="bg1"/>
          </a:solidFill>
          <a:ln w="28575">
            <a:solidFill>
              <a:srgbClr val="FFC000"/>
            </a:solidFill>
            <a:extLst>
              <a:ext uri="{C807C97D-BFC1-408E-A445-0C87EB9F89A2}">
                <ask:lineSketchStyleProps xmlns:ask="http://schemas.microsoft.com/office/drawing/2018/sketchyshapes" sd="3713311809">
                  <a:custGeom>
                    <a:avLst/>
                    <a:gdLst>
                      <a:gd name="connsiteX0" fmla="*/ 0 w 2495200"/>
                      <a:gd name="connsiteY0" fmla="*/ 0 h 430887"/>
                      <a:gd name="connsiteX1" fmla="*/ 548944 w 2495200"/>
                      <a:gd name="connsiteY1" fmla="*/ 0 h 430887"/>
                      <a:gd name="connsiteX2" fmla="*/ 973128 w 2495200"/>
                      <a:gd name="connsiteY2" fmla="*/ 0 h 430887"/>
                      <a:gd name="connsiteX3" fmla="*/ 1522072 w 2495200"/>
                      <a:gd name="connsiteY3" fmla="*/ 0 h 430887"/>
                      <a:gd name="connsiteX4" fmla="*/ 2021112 w 2495200"/>
                      <a:gd name="connsiteY4" fmla="*/ 0 h 430887"/>
                      <a:gd name="connsiteX5" fmla="*/ 2495200 w 2495200"/>
                      <a:gd name="connsiteY5" fmla="*/ 0 h 430887"/>
                      <a:gd name="connsiteX6" fmla="*/ 2495200 w 2495200"/>
                      <a:gd name="connsiteY6" fmla="*/ 430886 h 430887"/>
                      <a:gd name="connsiteX7" fmla="*/ 2021112 w 2495200"/>
                      <a:gd name="connsiteY7" fmla="*/ 430886 h 430887"/>
                      <a:gd name="connsiteX8" fmla="*/ 1472168 w 2495200"/>
                      <a:gd name="connsiteY8" fmla="*/ 430886 h 430887"/>
                      <a:gd name="connsiteX9" fmla="*/ 973128 w 2495200"/>
                      <a:gd name="connsiteY9" fmla="*/ 430886 h 430887"/>
                      <a:gd name="connsiteX10" fmla="*/ 523992 w 2495200"/>
                      <a:gd name="connsiteY10" fmla="*/ 430886 h 430887"/>
                      <a:gd name="connsiteX11" fmla="*/ 0 w 2495200"/>
                      <a:gd name="connsiteY11" fmla="*/ 430886 h 430887"/>
                      <a:gd name="connsiteX12" fmla="*/ 0 w 2495200"/>
                      <a:gd name="connsiteY12" fmla="*/ 0 h 430887"/>
                      <a:gd name="connsiteX0" fmla="*/ 0 w 2495200"/>
                      <a:gd name="connsiteY0" fmla="*/ 0 h 430887"/>
                      <a:gd name="connsiteX1" fmla="*/ 499040 w 2495200"/>
                      <a:gd name="connsiteY1" fmla="*/ 0 h 430887"/>
                      <a:gd name="connsiteX2" fmla="*/ 973128 w 2495200"/>
                      <a:gd name="connsiteY2" fmla="*/ 0 h 430887"/>
                      <a:gd name="connsiteX3" fmla="*/ 1422264 w 2495200"/>
                      <a:gd name="connsiteY3" fmla="*/ 0 h 430887"/>
                      <a:gd name="connsiteX4" fmla="*/ 1871400 w 2495200"/>
                      <a:gd name="connsiteY4" fmla="*/ 0 h 430887"/>
                      <a:gd name="connsiteX5" fmla="*/ 2495200 w 2495200"/>
                      <a:gd name="connsiteY5" fmla="*/ 0 h 430887"/>
                      <a:gd name="connsiteX6" fmla="*/ 2495200 w 2495200"/>
                      <a:gd name="connsiteY6" fmla="*/ 430886 h 430887"/>
                      <a:gd name="connsiteX7" fmla="*/ 2021112 w 2495200"/>
                      <a:gd name="connsiteY7" fmla="*/ 430886 h 430887"/>
                      <a:gd name="connsiteX8" fmla="*/ 1596928 w 2495200"/>
                      <a:gd name="connsiteY8" fmla="*/ 430886 h 430887"/>
                      <a:gd name="connsiteX9" fmla="*/ 1147792 w 2495200"/>
                      <a:gd name="connsiteY9" fmla="*/ 430886 h 430887"/>
                      <a:gd name="connsiteX10" fmla="*/ 623800 w 2495200"/>
                      <a:gd name="connsiteY10" fmla="*/ 430886 h 430887"/>
                      <a:gd name="connsiteX11" fmla="*/ 0 w 2495200"/>
                      <a:gd name="connsiteY11" fmla="*/ 430886 h 430887"/>
                      <a:gd name="connsiteX12" fmla="*/ 0 w 2495200"/>
                      <a:gd name="connsiteY12" fmla="*/ 0 h 4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5200" h="430887" fill="none" extrusionOk="0">
                        <a:moveTo>
                          <a:pt x="0" y="0"/>
                        </a:moveTo>
                        <a:cubicBezTo>
                          <a:pt x="167410" y="-559"/>
                          <a:pt x="372988" y="20548"/>
                          <a:pt x="548944" y="0"/>
                        </a:cubicBezTo>
                        <a:cubicBezTo>
                          <a:pt x="722442" y="-55553"/>
                          <a:pt x="861240" y="33961"/>
                          <a:pt x="973128" y="0"/>
                        </a:cubicBezTo>
                        <a:cubicBezTo>
                          <a:pt x="1017039" y="-66630"/>
                          <a:pt x="1362549" y="-17200"/>
                          <a:pt x="1522072" y="0"/>
                        </a:cubicBezTo>
                        <a:cubicBezTo>
                          <a:pt x="1709007" y="8609"/>
                          <a:pt x="1813142" y="27099"/>
                          <a:pt x="2021112" y="0"/>
                        </a:cubicBezTo>
                        <a:cubicBezTo>
                          <a:pt x="2231870" y="-31190"/>
                          <a:pt x="2365087" y="1311"/>
                          <a:pt x="2495200" y="0"/>
                        </a:cubicBezTo>
                        <a:cubicBezTo>
                          <a:pt x="2535622" y="170325"/>
                          <a:pt x="2484013" y="289591"/>
                          <a:pt x="2495200" y="430886"/>
                        </a:cubicBezTo>
                        <a:cubicBezTo>
                          <a:pt x="2362589" y="481073"/>
                          <a:pt x="2270071" y="413454"/>
                          <a:pt x="2021112" y="430886"/>
                        </a:cubicBezTo>
                        <a:cubicBezTo>
                          <a:pt x="1808415" y="464757"/>
                          <a:pt x="1703747" y="451285"/>
                          <a:pt x="1472168" y="430886"/>
                        </a:cubicBezTo>
                        <a:cubicBezTo>
                          <a:pt x="1236580" y="443380"/>
                          <a:pt x="1167747" y="428500"/>
                          <a:pt x="973128" y="430886"/>
                        </a:cubicBezTo>
                        <a:cubicBezTo>
                          <a:pt x="797875" y="406973"/>
                          <a:pt x="632240" y="358414"/>
                          <a:pt x="523992" y="430886"/>
                        </a:cubicBezTo>
                        <a:cubicBezTo>
                          <a:pt x="392613" y="495779"/>
                          <a:pt x="217327" y="342685"/>
                          <a:pt x="0" y="430886"/>
                        </a:cubicBezTo>
                        <a:cubicBezTo>
                          <a:pt x="-33081" y="298375"/>
                          <a:pt x="15271" y="103281"/>
                          <a:pt x="0" y="0"/>
                        </a:cubicBezTo>
                        <a:close/>
                      </a:path>
                      <a:path w="2495200" h="430887" stroke="0" extrusionOk="0">
                        <a:moveTo>
                          <a:pt x="0" y="0"/>
                        </a:moveTo>
                        <a:cubicBezTo>
                          <a:pt x="101575" y="-9823"/>
                          <a:pt x="330808" y="23095"/>
                          <a:pt x="499040" y="0"/>
                        </a:cubicBezTo>
                        <a:cubicBezTo>
                          <a:pt x="627674" y="-30708"/>
                          <a:pt x="809154" y="69731"/>
                          <a:pt x="973128" y="0"/>
                        </a:cubicBezTo>
                        <a:cubicBezTo>
                          <a:pt x="1152189" y="-60947"/>
                          <a:pt x="1265868" y="29850"/>
                          <a:pt x="1422264" y="0"/>
                        </a:cubicBezTo>
                        <a:cubicBezTo>
                          <a:pt x="1636247" y="-48545"/>
                          <a:pt x="1712324" y="-2264"/>
                          <a:pt x="1871400" y="0"/>
                        </a:cubicBezTo>
                        <a:cubicBezTo>
                          <a:pt x="2017505" y="-15650"/>
                          <a:pt x="2224121" y="-9916"/>
                          <a:pt x="2495200" y="0"/>
                        </a:cubicBezTo>
                        <a:cubicBezTo>
                          <a:pt x="2562370" y="161965"/>
                          <a:pt x="2512524" y="229386"/>
                          <a:pt x="2495200" y="430886"/>
                        </a:cubicBezTo>
                        <a:cubicBezTo>
                          <a:pt x="2259925" y="450988"/>
                          <a:pt x="2144808" y="403402"/>
                          <a:pt x="2021112" y="430886"/>
                        </a:cubicBezTo>
                        <a:cubicBezTo>
                          <a:pt x="1910819" y="425720"/>
                          <a:pt x="1787996" y="422060"/>
                          <a:pt x="1596928" y="430886"/>
                        </a:cubicBezTo>
                        <a:cubicBezTo>
                          <a:pt x="1422498" y="424540"/>
                          <a:pt x="1377676" y="422560"/>
                          <a:pt x="1147792" y="430886"/>
                        </a:cubicBezTo>
                        <a:cubicBezTo>
                          <a:pt x="940116" y="405537"/>
                          <a:pt x="746862" y="354928"/>
                          <a:pt x="623800" y="430886"/>
                        </a:cubicBezTo>
                        <a:cubicBezTo>
                          <a:pt x="426731" y="483992"/>
                          <a:pt x="278242" y="355868"/>
                          <a:pt x="0" y="430886"/>
                        </a:cubicBezTo>
                        <a:cubicBezTo>
                          <a:pt x="-30422" y="290323"/>
                          <a:pt x="26086" y="180274"/>
                          <a:pt x="0" y="0"/>
                        </a:cubicBezTo>
                        <a:close/>
                      </a:path>
                      <a:path w="2495200" h="430887" fill="none" stroke="0" extrusionOk="0">
                        <a:moveTo>
                          <a:pt x="0" y="0"/>
                        </a:moveTo>
                        <a:cubicBezTo>
                          <a:pt x="167060" y="-47597"/>
                          <a:pt x="370119" y="65049"/>
                          <a:pt x="548944" y="0"/>
                        </a:cubicBezTo>
                        <a:cubicBezTo>
                          <a:pt x="694598" y="-63921"/>
                          <a:pt x="873603" y="26201"/>
                          <a:pt x="973128" y="0"/>
                        </a:cubicBezTo>
                        <a:cubicBezTo>
                          <a:pt x="1081885" y="-12099"/>
                          <a:pt x="1363529" y="39944"/>
                          <a:pt x="1522072" y="0"/>
                        </a:cubicBezTo>
                        <a:cubicBezTo>
                          <a:pt x="1699699" y="17434"/>
                          <a:pt x="1799037" y="33702"/>
                          <a:pt x="2021112" y="0"/>
                        </a:cubicBezTo>
                        <a:cubicBezTo>
                          <a:pt x="2234254" y="-25255"/>
                          <a:pt x="2373416" y="26464"/>
                          <a:pt x="2495200" y="0"/>
                        </a:cubicBezTo>
                        <a:cubicBezTo>
                          <a:pt x="2509144" y="191738"/>
                          <a:pt x="2494326" y="298048"/>
                          <a:pt x="2495200" y="430886"/>
                        </a:cubicBezTo>
                        <a:cubicBezTo>
                          <a:pt x="2403393" y="473985"/>
                          <a:pt x="2217519" y="375777"/>
                          <a:pt x="2021112" y="430886"/>
                        </a:cubicBezTo>
                        <a:cubicBezTo>
                          <a:pt x="1819042" y="461602"/>
                          <a:pt x="1676676" y="433364"/>
                          <a:pt x="1472168" y="430886"/>
                        </a:cubicBezTo>
                        <a:cubicBezTo>
                          <a:pt x="1256960" y="435918"/>
                          <a:pt x="1158404" y="405554"/>
                          <a:pt x="973128" y="430886"/>
                        </a:cubicBezTo>
                        <a:cubicBezTo>
                          <a:pt x="774938" y="434664"/>
                          <a:pt x="629587" y="392581"/>
                          <a:pt x="523992" y="430886"/>
                        </a:cubicBezTo>
                        <a:cubicBezTo>
                          <a:pt x="413303" y="497580"/>
                          <a:pt x="237386" y="416513"/>
                          <a:pt x="0" y="430886"/>
                        </a:cubicBezTo>
                        <a:cubicBezTo>
                          <a:pt x="-40640" y="309446"/>
                          <a:pt x="12020" y="105146"/>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dirty="0"/>
              <a:t>67% deg. after 3 h</a:t>
            </a:r>
          </a:p>
        </p:txBody>
      </p:sp>
      <p:cxnSp>
        <p:nvCxnSpPr>
          <p:cNvPr id="50" name="Conector recto de flecha 49">
            <a:extLst>
              <a:ext uri="{FF2B5EF4-FFF2-40B4-BE49-F238E27FC236}">
                <a16:creationId xmlns:a16="http://schemas.microsoft.com/office/drawing/2014/main" id="{87A5F5FB-2C16-4BF3-A9C0-FEC30FC9DD75}"/>
              </a:ext>
            </a:extLst>
          </p:cNvPr>
          <p:cNvCxnSpPr>
            <a:cxnSpLocks/>
          </p:cNvCxnSpPr>
          <p:nvPr/>
        </p:nvCxnSpPr>
        <p:spPr>
          <a:xfrm flipH="1">
            <a:off x="9669780" y="5950421"/>
            <a:ext cx="1153121" cy="0"/>
          </a:xfrm>
          <a:prstGeom prst="straightConnector1">
            <a:avLst/>
          </a:prstGeom>
          <a:ln w="38100">
            <a:solidFill>
              <a:srgbClr val="FFC000"/>
            </a:solidFill>
            <a:headEnd type="none" w="med" len="med"/>
            <a:tailEnd type="arrow" w="med" len="med"/>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15435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C27BA-9D88-EE0C-3011-281D1924FD1D}"/>
            </a:ext>
          </a:extLst>
        </p:cNvPr>
        <p:cNvGrpSpPr/>
        <p:nvPr/>
      </p:nvGrpSpPr>
      <p:grpSpPr>
        <a:xfrm>
          <a:off x="0" y="0"/>
          <a:ext cx="0" cy="0"/>
          <a:chOff x="0" y="0"/>
          <a:chExt cx="0" cy="0"/>
        </a:xfrm>
      </p:grpSpPr>
      <p:pic>
        <p:nvPicPr>
          <p:cNvPr id="57" name="Picture 56">
            <a:extLst>
              <a:ext uri="{FF2B5EF4-FFF2-40B4-BE49-F238E27FC236}">
                <a16:creationId xmlns:a16="http://schemas.microsoft.com/office/drawing/2014/main" id="{B8713B1B-DD8D-D5F5-5BBF-6547FF011EA3}"/>
              </a:ext>
            </a:extLst>
          </p:cNvPr>
          <p:cNvPicPr>
            <a:picLocks noChangeAspect="1"/>
          </p:cNvPicPr>
          <p:nvPr/>
        </p:nvPicPr>
        <p:blipFill>
          <a:blip r:embed="rId2">
            <a:extLst>
              <a:ext uri="{28A0092B-C50C-407E-A947-70E740481C1C}">
                <a14:useLocalDpi xmlns:a14="http://schemas.microsoft.com/office/drawing/2010/main" val="0"/>
              </a:ext>
            </a:extLst>
          </a:blip>
          <a:srcRect l="24855" t="14667" r="24994" b="7657"/>
          <a:stretch/>
        </p:blipFill>
        <p:spPr>
          <a:xfrm>
            <a:off x="6777183" y="2403956"/>
            <a:ext cx="4899104" cy="3774285"/>
          </a:xfrm>
          <a:prstGeom prst="rect">
            <a:avLst/>
          </a:prstGeom>
        </p:spPr>
      </p:pic>
      <p:grpSp>
        <p:nvGrpSpPr>
          <p:cNvPr id="5" name="Group 4">
            <a:extLst>
              <a:ext uri="{FF2B5EF4-FFF2-40B4-BE49-F238E27FC236}">
                <a16:creationId xmlns:a16="http://schemas.microsoft.com/office/drawing/2014/main" id="{1B227CB5-E7F2-3CAA-F1DB-53255B0AED7F}"/>
              </a:ext>
            </a:extLst>
          </p:cNvPr>
          <p:cNvGrpSpPr/>
          <p:nvPr/>
        </p:nvGrpSpPr>
        <p:grpSpPr>
          <a:xfrm>
            <a:off x="1" y="-16810"/>
            <a:ext cx="12311801" cy="1303073"/>
            <a:chOff x="1" y="-16810"/>
            <a:chExt cx="12311801" cy="1303073"/>
          </a:xfrm>
        </p:grpSpPr>
        <p:grpSp>
          <p:nvGrpSpPr>
            <p:cNvPr id="6" name="Group 5">
              <a:extLst>
                <a:ext uri="{FF2B5EF4-FFF2-40B4-BE49-F238E27FC236}">
                  <a16:creationId xmlns:a16="http://schemas.microsoft.com/office/drawing/2014/main" id="{3AF43826-9C42-E389-71D3-0AFA016D461A}"/>
                </a:ext>
              </a:extLst>
            </p:cNvPr>
            <p:cNvGrpSpPr/>
            <p:nvPr/>
          </p:nvGrpSpPr>
          <p:grpSpPr>
            <a:xfrm>
              <a:off x="10727561" y="-16810"/>
              <a:ext cx="1584241" cy="1303073"/>
              <a:chOff x="10727561" y="-16810"/>
              <a:chExt cx="1584241" cy="1303073"/>
            </a:xfrm>
          </p:grpSpPr>
          <p:pic>
            <p:nvPicPr>
              <p:cNvPr id="8" name="Picture 7" descr="A qr code on a white background&#10;&#10;AI-generated content may be incorrect.">
                <a:extLst>
                  <a:ext uri="{FF2B5EF4-FFF2-40B4-BE49-F238E27FC236}">
                    <a16:creationId xmlns:a16="http://schemas.microsoft.com/office/drawing/2014/main" id="{AED993D8-FDCD-BF90-927D-DABFE2CFC66B}"/>
                  </a:ext>
                </a:extLst>
              </p:cNvPr>
              <p:cNvPicPr/>
              <p:nvPr/>
            </p:nvPicPr>
            <p:blipFill>
              <a:blip r:embed="rId3">
                <a:extLst>
                  <a:ext uri="{28A0092B-C50C-407E-A947-70E740481C1C}">
                    <a14:useLocalDpi xmlns:a14="http://schemas.microsoft.com/office/drawing/2010/main" val="0"/>
                  </a:ext>
                </a:extLst>
              </a:blip>
              <a:stretch>
                <a:fillRect/>
              </a:stretch>
            </p:blipFill>
            <p:spPr>
              <a:xfrm>
                <a:off x="10985919" y="218739"/>
                <a:ext cx="1067524" cy="1067524"/>
              </a:xfrm>
              <a:prstGeom prst="rect">
                <a:avLst/>
              </a:prstGeom>
            </p:spPr>
          </p:pic>
          <p:sp>
            <p:nvSpPr>
              <p:cNvPr id="9" name="TextBox 8">
                <a:extLst>
                  <a:ext uri="{FF2B5EF4-FFF2-40B4-BE49-F238E27FC236}">
                    <a16:creationId xmlns:a16="http://schemas.microsoft.com/office/drawing/2014/main" id="{A9C6AFCC-4CBC-380B-F775-9A74D10F5502}"/>
                  </a:ext>
                </a:extLst>
              </p:cNvPr>
              <p:cNvSpPr txBox="1"/>
              <p:nvPr/>
            </p:nvSpPr>
            <p:spPr>
              <a:xfrm>
                <a:off x="10727561" y="-16810"/>
                <a:ext cx="1584241" cy="338554"/>
              </a:xfrm>
              <a:prstGeom prst="rect">
                <a:avLst/>
              </a:prstGeom>
              <a:noFill/>
            </p:spPr>
            <p:txBody>
              <a:bodyPr wrap="square">
                <a:spAutoFit/>
              </a:bodyPr>
              <a:lstStyle/>
              <a:p>
                <a:pPr algn="ctr"/>
                <a:r>
                  <a:rPr lang="en-US" sz="1600" dirty="0">
                    <a:latin typeface="Aptos" panose="020B0004020202020204" pitchFamily="34" charset="0"/>
                  </a:rPr>
                  <a:t>EGU25-5229</a:t>
                </a:r>
              </a:p>
            </p:txBody>
          </p:sp>
        </p:grpSp>
        <p:pic>
          <p:nvPicPr>
            <p:cNvPr id="7" name="Picture 6" descr="A blue and black logo&#10;&#10;AI-generated content may be incorrect.">
              <a:extLst>
                <a:ext uri="{FF2B5EF4-FFF2-40B4-BE49-F238E27FC236}">
                  <a16:creationId xmlns:a16="http://schemas.microsoft.com/office/drawing/2014/main" id="{33AD4658-1AED-1276-F60B-3D2583FF002D}"/>
                </a:ext>
              </a:extLst>
            </p:cNvPr>
            <p:cNvPicPr/>
            <p:nvPr/>
          </p:nvPicPr>
          <p:blipFill>
            <a:blip r:embed="rId4">
              <a:extLst>
                <a:ext uri="{28A0092B-C50C-407E-A947-70E740481C1C}">
                  <a14:useLocalDpi xmlns:a14="http://schemas.microsoft.com/office/drawing/2010/main" val="0"/>
                </a:ext>
              </a:extLst>
            </a:blip>
            <a:stretch>
              <a:fillRect/>
            </a:stretch>
          </p:blipFill>
          <p:spPr>
            <a:xfrm>
              <a:off x="1" y="62713"/>
              <a:ext cx="1965298" cy="885106"/>
            </a:xfrm>
            <a:prstGeom prst="rect">
              <a:avLst/>
            </a:prstGeom>
          </p:spPr>
        </p:pic>
      </p:grpSp>
      <p:sp>
        <p:nvSpPr>
          <p:cNvPr id="10" name="Title 1">
            <a:extLst>
              <a:ext uri="{FF2B5EF4-FFF2-40B4-BE49-F238E27FC236}">
                <a16:creationId xmlns:a16="http://schemas.microsoft.com/office/drawing/2014/main" id="{CC4BF25E-FD65-B5AF-4E5F-DE8A31385C85}"/>
              </a:ext>
            </a:extLst>
          </p:cNvPr>
          <p:cNvSpPr>
            <a:spLocks noGrp="1"/>
          </p:cNvSpPr>
          <p:nvPr>
            <p:ph type="title"/>
          </p:nvPr>
        </p:nvSpPr>
        <p:spPr>
          <a:xfrm>
            <a:off x="676904" y="703229"/>
            <a:ext cx="8886884" cy="735597"/>
          </a:xfrm>
        </p:spPr>
        <p:txBody>
          <a:bodyPr>
            <a:normAutofit/>
          </a:bodyPr>
          <a:lstStyle/>
          <a:p>
            <a:r>
              <a:rPr lang="en-US" dirty="0"/>
              <a:t>Test: Acid Conditions</a:t>
            </a:r>
          </a:p>
        </p:txBody>
      </p:sp>
      <p:pic>
        <p:nvPicPr>
          <p:cNvPr id="22" name="Graphic 21" descr="Coins outline">
            <a:extLst>
              <a:ext uri="{FF2B5EF4-FFF2-40B4-BE49-F238E27FC236}">
                <a16:creationId xmlns:a16="http://schemas.microsoft.com/office/drawing/2014/main" id="{09B0EBFE-16B1-43E8-CB5A-866C092A95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7194" y="4933550"/>
            <a:ext cx="740664" cy="740664"/>
          </a:xfrm>
          <a:prstGeom prst="rect">
            <a:avLst/>
          </a:prstGeom>
        </p:spPr>
      </p:pic>
      <p:pic>
        <p:nvPicPr>
          <p:cNvPr id="23" name="Graphic 22" descr="Research with solid fill">
            <a:extLst>
              <a:ext uri="{FF2B5EF4-FFF2-40B4-BE49-F238E27FC236}">
                <a16:creationId xmlns:a16="http://schemas.microsoft.com/office/drawing/2014/main" id="{FA030FDD-6FFC-BB43-A1EB-7E9F8F6AA5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331488">
            <a:off x="2185672" y="2429216"/>
            <a:ext cx="673769" cy="673769"/>
          </a:xfrm>
          <a:prstGeom prst="rect">
            <a:avLst/>
          </a:prstGeom>
        </p:spPr>
      </p:pic>
      <p:sp>
        <p:nvSpPr>
          <p:cNvPr id="30" name="TextBox 29">
            <a:extLst>
              <a:ext uri="{FF2B5EF4-FFF2-40B4-BE49-F238E27FC236}">
                <a16:creationId xmlns:a16="http://schemas.microsoft.com/office/drawing/2014/main" id="{4FA44D45-215E-67BA-0162-C52B94C29BDC}"/>
              </a:ext>
            </a:extLst>
          </p:cNvPr>
          <p:cNvSpPr txBox="1"/>
          <p:nvPr/>
        </p:nvSpPr>
        <p:spPr>
          <a:xfrm>
            <a:off x="10434057" y="4029449"/>
            <a:ext cx="1631184" cy="707886"/>
          </a:xfrm>
          <a:custGeom>
            <a:avLst/>
            <a:gdLst>
              <a:gd name="connsiteX0" fmla="*/ 0 w 1631184"/>
              <a:gd name="connsiteY0" fmla="*/ 0 h 707886"/>
              <a:gd name="connsiteX1" fmla="*/ 527416 w 1631184"/>
              <a:gd name="connsiteY1" fmla="*/ 0 h 707886"/>
              <a:gd name="connsiteX2" fmla="*/ 1103768 w 1631184"/>
              <a:gd name="connsiteY2" fmla="*/ 0 h 707886"/>
              <a:gd name="connsiteX3" fmla="*/ 1631184 w 1631184"/>
              <a:gd name="connsiteY3" fmla="*/ 0 h 707886"/>
              <a:gd name="connsiteX4" fmla="*/ 1631184 w 1631184"/>
              <a:gd name="connsiteY4" fmla="*/ 332706 h 707886"/>
              <a:gd name="connsiteX5" fmla="*/ 1631184 w 1631184"/>
              <a:gd name="connsiteY5" fmla="*/ 707886 h 707886"/>
              <a:gd name="connsiteX6" fmla="*/ 1071144 w 1631184"/>
              <a:gd name="connsiteY6" fmla="*/ 707886 h 707886"/>
              <a:gd name="connsiteX7" fmla="*/ 511104 w 1631184"/>
              <a:gd name="connsiteY7" fmla="*/ 707886 h 707886"/>
              <a:gd name="connsiteX8" fmla="*/ 0 w 1631184"/>
              <a:gd name="connsiteY8" fmla="*/ 707886 h 707886"/>
              <a:gd name="connsiteX9" fmla="*/ 0 w 1631184"/>
              <a:gd name="connsiteY9" fmla="*/ 375180 h 707886"/>
              <a:gd name="connsiteX10" fmla="*/ 0 w 1631184"/>
              <a:gd name="connsiteY10"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1184" h="707886" fill="none" extrusionOk="0">
                <a:moveTo>
                  <a:pt x="0" y="0"/>
                </a:moveTo>
                <a:cubicBezTo>
                  <a:pt x="194009" y="-11599"/>
                  <a:pt x="340507" y="5373"/>
                  <a:pt x="527416" y="0"/>
                </a:cubicBezTo>
                <a:cubicBezTo>
                  <a:pt x="714325" y="-5373"/>
                  <a:pt x="980798" y="5075"/>
                  <a:pt x="1103768" y="0"/>
                </a:cubicBezTo>
                <a:cubicBezTo>
                  <a:pt x="1226738" y="-5075"/>
                  <a:pt x="1438759" y="5634"/>
                  <a:pt x="1631184" y="0"/>
                </a:cubicBezTo>
                <a:cubicBezTo>
                  <a:pt x="1651959" y="85686"/>
                  <a:pt x="1607313" y="211406"/>
                  <a:pt x="1631184" y="332706"/>
                </a:cubicBezTo>
                <a:cubicBezTo>
                  <a:pt x="1655055" y="454006"/>
                  <a:pt x="1617575" y="582611"/>
                  <a:pt x="1631184" y="707886"/>
                </a:cubicBezTo>
                <a:cubicBezTo>
                  <a:pt x="1398519" y="721141"/>
                  <a:pt x="1242266" y="701185"/>
                  <a:pt x="1071144" y="707886"/>
                </a:cubicBezTo>
                <a:cubicBezTo>
                  <a:pt x="900022" y="714587"/>
                  <a:pt x="731022" y="678029"/>
                  <a:pt x="511104" y="707886"/>
                </a:cubicBezTo>
                <a:cubicBezTo>
                  <a:pt x="291186" y="737743"/>
                  <a:pt x="105300" y="700919"/>
                  <a:pt x="0" y="707886"/>
                </a:cubicBezTo>
                <a:cubicBezTo>
                  <a:pt x="-23477" y="589199"/>
                  <a:pt x="12033" y="460049"/>
                  <a:pt x="0" y="375180"/>
                </a:cubicBezTo>
                <a:cubicBezTo>
                  <a:pt x="-12033" y="290311"/>
                  <a:pt x="16503" y="125967"/>
                  <a:pt x="0" y="0"/>
                </a:cubicBezTo>
                <a:close/>
              </a:path>
              <a:path w="1631184" h="707886" stroke="0" extrusionOk="0">
                <a:moveTo>
                  <a:pt x="0" y="0"/>
                </a:moveTo>
                <a:cubicBezTo>
                  <a:pt x="139287" y="-788"/>
                  <a:pt x="428916" y="7148"/>
                  <a:pt x="543728" y="0"/>
                </a:cubicBezTo>
                <a:cubicBezTo>
                  <a:pt x="658540" y="-7148"/>
                  <a:pt x="938465" y="59075"/>
                  <a:pt x="1071144" y="0"/>
                </a:cubicBezTo>
                <a:cubicBezTo>
                  <a:pt x="1203823" y="-59075"/>
                  <a:pt x="1419417" y="33720"/>
                  <a:pt x="1631184" y="0"/>
                </a:cubicBezTo>
                <a:cubicBezTo>
                  <a:pt x="1637428" y="143003"/>
                  <a:pt x="1600303" y="196117"/>
                  <a:pt x="1631184" y="339785"/>
                </a:cubicBezTo>
                <a:cubicBezTo>
                  <a:pt x="1662065" y="483453"/>
                  <a:pt x="1595714" y="612614"/>
                  <a:pt x="1631184" y="707886"/>
                </a:cubicBezTo>
                <a:cubicBezTo>
                  <a:pt x="1481906" y="712017"/>
                  <a:pt x="1291927" y="653813"/>
                  <a:pt x="1071144" y="707886"/>
                </a:cubicBezTo>
                <a:cubicBezTo>
                  <a:pt x="850361" y="761959"/>
                  <a:pt x="774460" y="694167"/>
                  <a:pt x="511104" y="707886"/>
                </a:cubicBezTo>
                <a:cubicBezTo>
                  <a:pt x="247748" y="721605"/>
                  <a:pt x="113411" y="652494"/>
                  <a:pt x="0" y="707886"/>
                </a:cubicBezTo>
                <a:cubicBezTo>
                  <a:pt x="-28552" y="639693"/>
                  <a:pt x="5508" y="450163"/>
                  <a:pt x="0" y="368101"/>
                </a:cubicBezTo>
                <a:cubicBezTo>
                  <a:pt x="-5508" y="286039"/>
                  <a:pt x="38817" y="140469"/>
                  <a:pt x="0" y="0"/>
                </a:cubicBezTo>
                <a:close/>
              </a:path>
            </a:pathLst>
          </a:custGeom>
          <a:ln w="28575">
            <a:solidFill>
              <a:srgbClr val="FFC000"/>
            </a:solidFill>
            <a:extLst>
              <a:ext uri="{C807C97D-BFC1-408E-A445-0C87EB9F89A2}">
                <ask:lineSketchStyleProps xmlns:ask="http://schemas.microsoft.com/office/drawing/2018/sketchyshapes" sd="3713311809">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t>70% deg. after 3 h </a:t>
            </a:r>
          </a:p>
        </p:txBody>
      </p:sp>
      <p:sp>
        <p:nvSpPr>
          <p:cNvPr id="27" name="TextBox 26">
            <a:extLst>
              <a:ext uri="{FF2B5EF4-FFF2-40B4-BE49-F238E27FC236}">
                <a16:creationId xmlns:a16="http://schemas.microsoft.com/office/drawing/2014/main" id="{1F79BEB6-9A42-E021-9A1F-525EA3C9FA34}"/>
              </a:ext>
            </a:extLst>
          </p:cNvPr>
          <p:cNvSpPr txBox="1"/>
          <p:nvPr/>
        </p:nvSpPr>
        <p:spPr>
          <a:xfrm>
            <a:off x="6889898" y="1640673"/>
            <a:ext cx="5079598" cy="769441"/>
          </a:xfrm>
          <a:prstGeom prst="rect">
            <a:avLst/>
          </a:prstGeom>
          <a:noFill/>
        </p:spPr>
        <p:txBody>
          <a:bodyPr wrap="square" rtlCol="0">
            <a:spAutoFit/>
          </a:bodyPr>
          <a:lstStyle/>
          <a:p>
            <a:pPr algn="ctr"/>
            <a:r>
              <a:rPr lang="en-US" sz="2200" b="1" dirty="0"/>
              <a:t>Absorption Spectra Rhodamine B (RhB): 5mg/L, pH 3, TECAN </a:t>
            </a:r>
          </a:p>
        </p:txBody>
      </p:sp>
      <p:pic>
        <p:nvPicPr>
          <p:cNvPr id="12" name="Picture 11">
            <a:extLst>
              <a:ext uri="{FF2B5EF4-FFF2-40B4-BE49-F238E27FC236}">
                <a16:creationId xmlns:a16="http://schemas.microsoft.com/office/drawing/2014/main" id="{CF1232D4-702E-1DCF-4EBE-4CA3DC8D7CDC}"/>
              </a:ext>
            </a:extLst>
          </p:cNvPr>
          <p:cNvPicPr>
            <a:picLocks noChangeAspect="1"/>
          </p:cNvPicPr>
          <p:nvPr/>
        </p:nvPicPr>
        <p:blipFill>
          <a:blip r:embed="rId9">
            <a:extLst>
              <a:ext uri="{28A0092B-C50C-407E-A947-70E740481C1C}">
                <a14:useLocalDpi xmlns:a14="http://schemas.microsoft.com/office/drawing/2010/main" val="0"/>
              </a:ext>
            </a:extLst>
          </a:blip>
          <a:srcRect t="4872" r="11664" b="8151"/>
          <a:stretch/>
        </p:blipFill>
        <p:spPr>
          <a:xfrm>
            <a:off x="864630" y="2125998"/>
            <a:ext cx="2773761" cy="3641432"/>
          </a:xfrm>
          <a:prstGeom prst="rect">
            <a:avLst/>
          </a:prstGeom>
        </p:spPr>
      </p:pic>
      <p:sp>
        <p:nvSpPr>
          <p:cNvPr id="26" name="TextBox 25">
            <a:extLst>
              <a:ext uri="{FF2B5EF4-FFF2-40B4-BE49-F238E27FC236}">
                <a16:creationId xmlns:a16="http://schemas.microsoft.com/office/drawing/2014/main" id="{E6FD0069-7664-F543-B11A-6665462CBF76}"/>
              </a:ext>
            </a:extLst>
          </p:cNvPr>
          <p:cNvSpPr txBox="1"/>
          <p:nvPr/>
        </p:nvSpPr>
        <p:spPr>
          <a:xfrm>
            <a:off x="3753598" y="2566045"/>
            <a:ext cx="3021094" cy="400110"/>
          </a:xfrm>
          <a:prstGeom prst="rect">
            <a:avLst/>
          </a:prstGeom>
          <a:ln w="28575">
            <a:solidFill>
              <a:srgbClr val="FF33CC"/>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dirty="0"/>
              <a:t>1. Before photocatalysis</a:t>
            </a:r>
          </a:p>
        </p:txBody>
      </p:sp>
      <p:sp>
        <p:nvSpPr>
          <p:cNvPr id="25" name="TextBox 24">
            <a:extLst>
              <a:ext uri="{FF2B5EF4-FFF2-40B4-BE49-F238E27FC236}">
                <a16:creationId xmlns:a16="http://schemas.microsoft.com/office/drawing/2014/main" id="{10EECC90-27F5-94EC-9C69-A0878FC9739D}"/>
              </a:ext>
            </a:extLst>
          </p:cNvPr>
          <p:cNvSpPr txBox="1"/>
          <p:nvPr/>
        </p:nvSpPr>
        <p:spPr>
          <a:xfrm>
            <a:off x="3753598" y="3635217"/>
            <a:ext cx="3038010" cy="400110"/>
          </a:xfrm>
          <a:prstGeom prst="rect">
            <a:avLst/>
          </a:prstGeom>
          <a:ln w="28575">
            <a:solidFill>
              <a:srgbClr val="0070C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dirty="0"/>
              <a:t>3. After photocatalysis</a:t>
            </a:r>
          </a:p>
        </p:txBody>
      </p:sp>
      <p:sp>
        <p:nvSpPr>
          <p:cNvPr id="17" name="TextBox 16">
            <a:extLst>
              <a:ext uri="{FF2B5EF4-FFF2-40B4-BE49-F238E27FC236}">
                <a16:creationId xmlns:a16="http://schemas.microsoft.com/office/drawing/2014/main" id="{09324FFA-86D2-A914-3629-CC40662E596C}"/>
              </a:ext>
            </a:extLst>
          </p:cNvPr>
          <p:cNvSpPr txBox="1"/>
          <p:nvPr/>
        </p:nvSpPr>
        <p:spPr>
          <a:xfrm>
            <a:off x="3753597" y="3100631"/>
            <a:ext cx="3038011" cy="400110"/>
          </a:xfrm>
          <a:prstGeom prst="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dirty="0"/>
              <a:t>2. 30 min in the dark</a:t>
            </a:r>
          </a:p>
        </p:txBody>
      </p:sp>
      <p:sp>
        <p:nvSpPr>
          <p:cNvPr id="36" name="TextBox 35">
            <a:extLst>
              <a:ext uri="{FF2B5EF4-FFF2-40B4-BE49-F238E27FC236}">
                <a16:creationId xmlns:a16="http://schemas.microsoft.com/office/drawing/2014/main" id="{D848393E-0D35-709F-72B7-B76BB51CDE72}"/>
              </a:ext>
            </a:extLst>
          </p:cNvPr>
          <p:cNvSpPr txBox="1"/>
          <p:nvPr/>
        </p:nvSpPr>
        <p:spPr>
          <a:xfrm>
            <a:off x="1275326" y="1798429"/>
            <a:ext cx="285655" cy="400110"/>
          </a:xfrm>
          <a:prstGeom prst="rect">
            <a:avLst/>
          </a:prstGeom>
          <a:ln w="28575">
            <a:solidFill>
              <a:srgbClr val="FF33CC"/>
            </a:solidFill>
          </a:ln>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sz="2000" dirty="0"/>
              <a:t>1</a:t>
            </a:r>
          </a:p>
        </p:txBody>
      </p:sp>
      <p:sp>
        <p:nvSpPr>
          <p:cNvPr id="37" name="TextBox 36">
            <a:extLst>
              <a:ext uri="{FF2B5EF4-FFF2-40B4-BE49-F238E27FC236}">
                <a16:creationId xmlns:a16="http://schemas.microsoft.com/office/drawing/2014/main" id="{D060DDA7-17C2-3D0F-4F70-8FBC5E48AB8A}"/>
              </a:ext>
            </a:extLst>
          </p:cNvPr>
          <p:cNvSpPr txBox="1"/>
          <p:nvPr/>
        </p:nvSpPr>
        <p:spPr>
          <a:xfrm>
            <a:off x="3753597" y="4165178"/>
            <a:ext cx="3029551" cy="400110"/>
          </a:xfrm>
          <a:prstGeom prst="rect">
            <a:avLst/>
          </a:prstGeom>
          <a:ln w="28575">
            <a:solidFill>
              <a:srgbClr val="00B0F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dirty="0"/>
              <a:t>4. Blank</a:t>
            </a:r>
          </a:p>
        </p:txBody>
      </p:sp>
      <p:sp>
        <p:nvSpPr>
          <p:cNvPr id="38" name="TextBox 37">
            <a:extLst>
              <a:ext uri="{FF2B5EF4-FFF2-40B4-BE49-F238E27FC236}">
                <a16:creationId xmlns:a16="http://schemas.microsoft.com/office/drawing/2014/main" id="{E6FB300F-7793-5CFB-5BF1-D40FD237E1CA}"/>
              </a:ext>
            </a:extLst>
          </p:cNvPr>
          <p:cNvSpPr txBox="1"/>
          <p:nvPr/>
        </p:nvSpPr>
        <p:spPr>
          <a:xfrm>
            <a:off x="1844981" y="1804978"/>
            <a:ext cx="306114" cy="400110"/>
          </a:xfrm>
          <a:prstGeom prst="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dirty="0"/>
              <a:t>2</a:t>
            </a:r>
          </a:p>
        </p:txBody>
      </p:sp>
      <p:sp>
        <p:nvSpPr>
          <p:cNvPr id="39" name="TextBox 38">
            <a:extLst>
              <a:ext uri="{FF2B5EF4-FFF2-40B4-BE49-F238E27FC236}">
                <a16:creationId xmlns:a16="http://schemas.microsoft.com/office/drawing/2014/main" id="{3E382628-B4F1-93FB-5230-B4F6CA65A261}"/>
              </a:ext>
            </a:extLst>
          </p:cNvPr>
          <p:cNvSpPr txBox="1"/>
          <p:nvPr/>
        </p:nvSpPr>
        <p:spPr>
          <a:xfrm>
            <a:off x="2440230" y="1802588"/>
            <a:ext cx="306114" cy="400110"/>
          </a:xfrm>
          <a:prstGeom prst="rect">
            <a:avLst/>
          </a:prstGeom>
          <a:ln w="28575">
            <a:solidFill>
              <a:srgbClr val="0070C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dirty="0"/>
              <a:t>3</a:t>
            </a:r>
          </a:p>
        </p:txBody>
      </p:sp>
      <p:sp>
        <p:nvSpPr>
          <p:cNvPr id="40" name="TextBox 39">
            <a:extLst>
              <a:ext uri="{FF2B5EF4-FFF2-40B4-BE49-F238E27FC236}">
                <a16:creationId xmlns:a16="http://schemas.microsoft.com/office/drawing/2014/main" id="{31AD5C91-0869-99AE-7055-84924A663E04}"/>
              </a:ext>
            </a:extLst>
          </p:cNvPr>
          <p:cNvSpPr txBox="1"/>
          <p:nvPr/>
        </p:nvSpPr>
        <p:spPr>
          <a:xfrm>
            <a:off x="3047324" y="1802588"/>
            <a:ext cx="305516" cy="400110"/>
          </a:xfrm>
          <a:prstGeom prst="rect">
            <a:avLst/>
          </a:prstGeom>
          <a:ln w="28575">
            <a:solidFill>
              <a:srgbClr val="00B0F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dirty="0"/>
              <a:t>4</a:t>
            </a:r>
          </a:p>
        </p:txBody>
      </p:sp>
      <p:cxnSp>
        <p:nvCxnSpPr>
          <p:cNvPr id="47" name="Straight Arrow Connector 46">
            <a:extLst>
              <a:ext uri="{FF2B5EF4-FFF2-40B4-BE49-F238E27FC236}">
                <a16:creationId xmlns:a16="http://schemas.microsoft.com/office/drawing/2014/main" id="{0E298EA2-2243-5612-C55F-A2A19E5420D8}"/>
              </a:ext>
            </a:extLst>
          </p:cNvPr>
          <p:cNvCxnSpPr>
            <a:cxnSpLocks/>
            <a:endCxn id="30" idx="1"/>
          </p:cNvCxnSpPr>
          <p:nvPr/>
        </p:nvCxnSpPr>
        <p:spPr>
          <a:xfrm flipV="1">
            <a:off x="9452344" y="4383392"/>
            <a:ext cx="981713" cy="85845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DFC79C71-7041-8B72-AD34-26A9DCFCF169}"/>
              </a:ext>
            </a:extLst>
          </p:cNvPr>
          <p:cNvCxnSpPr>
            <a:cxnSpLocks/>
            <a:endCxn id="30" idx="1"/>
          </p:cNvCxnSpPr>
          <p:nvPr/>
        </p:nvCxnSpPr>
        <p:spPr>
          <a:xfrm>
            <a:off x="9452344" y="3206284"/>
            <a:ext cx="981713" cy="117710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4EE1749-DDD8-5F2E-A767-53993DE0EF12}"/>
              </a:ext>
            </a:extLst>
          </p:cNvPr>
          <p:cNvSpPr txBox="1"/>
          <p:nvPr/>
        </p:nvSpPr>
        <p:spPr>
          <a:xfrm>
            <a:off x="3743894" y="1879287"/>
            <a:ext cx="3038010" cy="400110"/>
          </a:xfrm>
          <a:prstGeom prst="rect">
            <a:avLst/>
          </a:prstGeom>
          <a:ln w="28575">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000" dirty="0"/>
              <a:t>15 ml samples</a:t>
            </a:r>
          </a:p>
        </p:txBody>
      </p:sp>
      <p:cxnSp>
        <p:nvCxnSpPr>
          <p:cNvPr id="3" name="Straight Arrow Connector 2">
            <a:extLst>
              <a:ext uri="{FF2B5EF4-FFF2-40B4-BE49-F238E27FC236}">
                <a16:creationId xmlns:a16="http://schemas.microsoft.com/office/drawing/2014/main" id="{4625E607-B0E3-7D4A-5C52-D40585C340D4}"/>
              </a:ext>
            </a:extLst>
          </p:cNvPr>
          <p:cNvCxnSpPr>
            <a:cxnSpLocks/>
            <a:stCxn id="2" idx="2"/>
            <a:endCxn id="26" idx="0"/>
          </p:cNvCxnSpPr>
          <p:nvPr/>
        </p:nvCxnSpPr>
        <p:spPr>
          <a:xfrm>
            <a:off x="5262899" y="2279397"/>
            <a:ext cx="1246" cy="286648"/>
          </a:xfrm>
          <a:prstGeom prst="straightConnector1">
            <a:avLst/>
          </a:prstGeom>
          <a:ln w="571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516FA13-910A-58A5-AAD0-F1157D284DA6}"/>
              </a:ext>
            </a:extLst>
          </p:cNvPr>
          <p:cNvSpPr txBox="1"/>
          <p:nvPr/>
        </p:nvSpPr>
        <p:spPr>
          <a:xfrm>
            <a:off x="3751106" y="4859799"/>
            <a:ext cx="3023586" cy="1015663"/>
          </a:xfrm>
          <a:prstGeom prst="rect">
            <a:avLst/>
          </a:prstGeom>
          <a:ln w="28575">
            <a:solidFill>
              <a:srgbClr val="7F7F7F"/>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000" dirty="0"/>
              <a:t>Centrifuge and visible spectra analysis in the reference instrument</a:t>
            </a:r>
          </a:p>
        </p:txBody>
      </p:sp>
      <p:cxnSp>
        <p:nvCxnSpPr>
          <p:cNvPr id="19" name="Straight Arrow Connector 18">
            <a:extLst>
              <a:ext uri="{FF2B5EF4-FFF2-40B4-BE49-F238E27FC236}">
                <a16:creationId xmlns:a16="http://schemas.microsoft.com/office/drawing/2014/main" id="{87DB1FB1-40D9-AD0B-55A4-F0BB09E37A47}"/>
              </a:ext>
            </a:extLst>
          </p:cNvPr>
          <p:cNvCxnSpPr>
            <a:cxnSpLocks/>
            <a:endCxn id="18" idx="0"/>
          </p:cNvCxnSpPr>
          <p:nvPr/>
        </p:nvCxnSpPr>
        <p:spPr>
          <a:xfrm flipH="1">
            <a:off x="5262899" y="4579054"/>
            <a:ext cx="5451" cy="280745"/>
          </a:xfrm>
          <a:prstGeom prst="straightConnector1">
            <a:avLst/>
          </a:prstGeom>
          <a:ln w="571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uadroTexto 10">
            <a:extLst>
              <a:ext uri="{FF2B5EF4-FFF2-40B4-BE49-F238E27FC236}">
                <a16:creationId xmlns:a16="http://schemas.microsoft.com/office/drawing/2014/main" id="{43A7C0C0-3913-DFBC-FC89-E8D46206C4E0}"/>
              </a:ext>
            </a:extLst>
          </p:cNvPr>
          <p:cNvSpPr txBox="1"/>
          <p:nvPr/>
        </p:nvSpPr>
        <p:spPr>
          <a:xfrm>
            <a:off x="7715619" y="805927"/>
            <a:ext cx="3164817" cy="707886"/>
          </a:xfrm>
          <a:prstGeom prst="rect">
            <a:avLst/>
          </a:prstGeom>
          <a:noFill/>
        </p:spPr>
        <p:txBody>
          <a:bodyPr wrap="square">
            <a:spAutoFit/>
          </a:bodyPr>
          <a:lstStyle/>
          <a:p>
            <a:r>
              <a:rPr lang="en-US" sz="1300" i="1" dirty="0">
                <a:solidFill>
                  <a:schemeClr val="tx1">
                    <a:lumMod val="65000"/>
                    <a:lumOff val="35000"/>
                  </a:schemeClr>
                </a:solidFill>
              </a:rPr>
              <a:t>Reference Instrument: TECAN</a:t>
            </a:r>
            <a:r>
              <a:rPr lang="it-IT" sz="1400" b="0" i="0" dirty="0">
                <a:solidFill>
                  <a:srgbClr val="666666"/>
                </a:solidFill>
                <a:effectLst/>
                <a:latin typeface="AvenirNextLTW01-Regular"/>
              </a:rPr>
              <a:t> </a:t>
            </a:r>
            <a:r>
              <a:rPr lang="it-IT" sz="1300" i="1" dirty="0">
                <a:solidFill>
                  <a:schemeClr val="tx1">
                    <a:lumMod val="65000"/>
                    <a:lumOff val="35000"/>
                  </a:schemeClr>
                </a:solidFill>
              </a:rPr>
              <a:t>Infinite 200 PRO plate reader</a:t>
            </a:r>
            <a:r>
              <a:rPr lang="en-US" sz="1300" i="1" dirty="0">
                <a:solidFill>
                  <a:schemeClr val="tx1">
                    <a:lumMod val="65000"/>
                    <a:lumOff val="35000"/>
                  </a:schemeClr>
                </a:solidFill>
              </a:rPr>
              <a:t>.</a:t>
            </a:r>
          </a:p>
          <a:p>
            <a:r>
              <a:rPr lang="en-US" sz="1300" b="0" i="1" dirty="0">
                <a:solidFill>
                  <a:schemeClr val="tx1">
                    <a:lumMod val="65000"/>
                    <a:lumOff val="35000"/>
                  </a:schemeClr>
                </a:solidFill>
                <a:effectLst/>
                <a:latin typeface="Roboto" panose="02000000000000000000" pitchFamily="2" charset="0"/>
              </a:rPr>
              <a:t>Source: https://lifesciences.tecan.com</a:t>
            </a:r>
            <a:endParaRPr lang="es-ES" sz="1400" b="0" i="0" dirty="0">
              <a:solidFill>
                <a:srgbClr val="FFFFFF"/>
              </a:solidFill>
              <a:effectLst/>
              <a:latin typeface="Roboto" panose="02000000000000000000" pitchFamily="2" charset="0"/>
            </a:endParaRPr>
          </a:p>
        </p:txBody>
      </p:sp>
      <p:pic>
        <p:nvPicPr>
          <p:cNvPr id="43" name="Picture 42" descr="A black box with a button&#10;&#10;AI-generated content may be incorrect.">
            <a:extLst>
              <a:ext uri="{FF2B5EF4-FFF2-40B4-BE49-F238E27FC236}">
                <a16:creationId xmlns:a16="http://schemas.microsoft.com/office/drawing/2014/main" id="{B476C4E7-6254-0BC7-F207-B30C4B8EE93D}"/>
              </a:ext>
            </a:extLst>
          </p:cNvPr>
          <p:cNvPicPr>
            <a:picLocks noChangeAspect="1"/>
          </p:cNvPicPr>
          <p:nvPr/>
        </p:nvPicPr>
        <p:blipFill>
          <a:blip r:embed="rId10">
            <a:extLst>
              <a:ext uri="{28A0092B-C50C-407E-A947-70E740481C1C}">
                <a14:useLocalDpi xmlns:a14="http://schemas.microsoft.com/office/drawing/2010/main" val="0"/>
              </a:ext>
            </a:extLst>
          </a:blip>
          <a:srcRect t="4400" b="38096"/>
          <a:stretch/>
        </p:blipFill>
        <p:spPr>
          <a:xfrm>
            <a:off x="5599544" y="296987"/>
            <a:ext cx="2116075" cy="1216826"/>
          </a:xfrm>
          <a:prstGeom prst="rect">
            <a:avLst/>
          </a:prstGeom>
        </p:spPr>
      </p:pic>
      <p:grpSp>
        <p:nvGrpSpPr>
          <p:cNvPr id="50" name="Group 49">
            <a:extLst>
              <a:ext uri="{FF2B5EF4-FFF2-40B4-BE49-F238E27FC236}">
                <a16:creationId xmlns:a16="http://schemas.microsoft.com/office/drawing/2014/main" id="{E2045F2C-C732-C762-4C31-EE3D30BD51D0}"/>
              </a:ext>
            </a:extLst>
          </p:cNvPr>
          <p:cNvGrpSpPr/>
          <p:nvPr/>
        </p:nvGrpSpPr>
        <p:grpSpPr>
          <a:xfrm>
            <a:off x="126759" y="6169973"/>
            <a:ext cx="11938482" cy="593278"/>
            <a:chOff x="126759" y="6169973"/>
            <a:chExt cx="11938482" cy="593278"/>
          </a:xfrm>
        </p:grpSpPr>
        <p:sp>
          <p:nvSpPr>
            <p:cNvPr id="51" name="Action Button: Go Forward or Next 50">
              <a:hlinkClick r:id="" action="ppaction://hlinkshowjump?jump=nextslide" highlightClick="1"/>
              <a:extLst>
                <a:ext uri="{FF2B5EF4-FFF2-40B4-BE49-F238E27FC236}">
                  <a16:creationId xmlns:a16="http://schemas.microsoft.com/office/drawing/2014/main" id="{FBFFF0BB-1722-CF64-1177-0E5E19DD8360}"/>
                </a:ext>
              </a:extLst>
            </p:cNvPr>
            <p:cNvSpPr/>
            <p:nvPr/>
          </p:nvSpPr>
          <p:spPr>
            <a:xfrm>
              <a:off x="11487243" y="6169973"/>
              <a:ext cx="577998" cy="593277"/>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Action Button: Go Back or Previous 51">
              <a:hlinkClick r:id="" action="ppaction://hlinkshowjump?jump=previousslide" highlightClick="1"/>
              <a:extLst>
                <a:ext uri="{FF2B5EF4-FFF2-40B4-BE49-F238E27FC236}">
                  <a16:creationId xmlns:a16="http://schemas.microsoft.com/office/drawing/2014/main" id="{2E10B3D2-20AF-19EC-A85C-729C2BD4B0CC}"/>
                </a:ext>
              </a:extLst>
            </p:cNvPr>
            <p:cNvSpPr/>
            <p:nvPr/>
          </p:nvSpPr>
          <p:spPr>
            <a:xfrm>
              <a:off x="126759" y="6169974"/>
              <a:ext cx="577997" cy="593277"/>
            </a:xfrm>
            <a:prstGeom prst="actionButtonBackPrevio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3" name="Action Button: Go Home 52">
              <a:hlinkClick r:id="rId11" action="ppaction://hlinksldjump" highlightClick="1"/>
              <a:extLst>
                <a:ext uri="{FF2B5EF4-FFF2-40B4-BE49-F238E27FC236}">
                  <a16:creationId xmlns:a16="http://schemas.microsoft.com/office/drawing/2014/main" id="{22181A9F-6725-6E6A-6845-2332F2EE5057}"/>
                </a:ext>
              </a:extLst>
            </p:cNvPr>
            <p:cNvSpPr/>
            <p:nvPr/>
          </p:nvSpPr>
          <p:spPr>
            <a:xfrm>
              <a:off x="5769372" y="6169973"/>
              <a:ext cx="577998" cy="593277"/>
            </a:xfrm>
            <a:prstGeom prst="actionButtonHom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6021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fill="hold"/>
                                        <p:tgtEl>
                                          <p:spTgt spid="47"/>
                                        </p:tgtEl>
                                        <p:attrNameLst>
                                          <p:attrName>ppt_w</p:attrName>
                                        </p:attrNameLst>
                                      </p:cBhvr>
                                      <p:tavLst>
                                        <p:tav tm="0">
                                          <p:val>
                                            <p:fltVal val="0"/>
                                          </p:val>
                                        </p:tav>
                                        <p:tav tm="100000">
                                          <p:val>
                                            <p:strVal val="#ppt_w"/>
                                          </p:val>
                                        </p:tav>
                                      </p:tavLst>
                                    </p:anim>
                                    <p:anim calcmode="lin" valueType="num">
                                      <p:cBhvr>
                                        <p:cTn id="18" dur="500" fill="hold"/>
                                        <p:tgtEl>
                                          <p:spTgt spid="47"/>
                                        </p:tgtEl>
                                        <p:attrNameLst>
                                          <p:attrName>ppt_h</p:attrName>
                                        </p:attrNameLst>
                                      </p:cBhvr>
                                      <p:tavLst>
                                        <p:tav tm="0">
                                          <p:val>
                                            <p:fltVal val="0"/>
                                          </p:val>
                                        </p:tav>
                                        <p:tav tm="100000">
                                          <p:val>
                                            <p:strVal val="#ppt_h"/>
                                          </p:val>
                                        </p:tav>
                                      </p:tavLst>
                                    </p:anim>
                                    <p:animEffect transition="in" filter="fade">
                                      <p:cBhvr>
                                        <p:cTn id="19" dur="500"/>
                                        <p:tgtEl>
                                          <p:spTgt spid="47"/>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AC7DA-F174-85D7-88A0-26BBD60A0BB1}"/>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5BA2E4C5-2D18-27B4-59E0-636A8A7953A3}"/>
              </a:ext>
            </a:extLst>
          </p:cNvPr>
          <p:cNvGrpSpPr/>
          <p:nvPr/>
        </p:nvGrpSpPr>
        <p:grpSpPr>
          <a:xfrm>
            <a:off x="1" y="-16810"/>
            <a:ext cx="12311801" cy="1303073"/>
            <a:chOff x="1" y="-16810"/>
            <a:chExt cx="12311801" cy="1303073"/>
          </a:xfrm>
        </p:grpSpPr>
        <p:grpSp>
          <p:nvGrpSpPr>
            <p:cNvPr id="6" name="Group 5">
              <a:extLst>
                <a:ext uri="{FF2B5EF4-FFF2-40B4-BE49-F238E27FC236}">
                  <a16:creationId xmlns:a16="http://schemas.microsoft.com/office/drawing/2014/main" id="{45B7D6A2-DFF3-5D23-2070-C425D1F97CF1}"/>
                </a:ext>
              </a:extLst>
            </p:cNvPr>
            <p:cNvGrpSpPr/>
            <p:nvPr/>
          </p:nvGrpSpPr>
          <p:grpSpPr>
            <a:xfrm>
              <a:off x="10727561" y="-16810"/>
              <a:ext cx="1584241" cy="1303073"/>
              <a:chOff x="10727561" y="-16810"/>
              <a:chExt cx="1584241" cy="1303073"/>
            </a:xfrm>
          </p:grpSpPr>
          <p:pic>
            <p:nvPicPr>
              <p:cNvPr id="8" name="Picture 7" descr="A qr code on a white background&#10;&#10;AI-generated content may be incorrect.">
                <a:extLst>
                  <a:ext uri="{FF2B5EF4-FFF2-40B4-BE49-F238E27FC236}">
                    <a16:creationId xmlns:a16="http://schemas.microsoft.com/office/drawing/2014/main" id="{97EE5BA6-F2CB-6D2C-6F1C-B8A482A5559C}"/>
                  </a:ext>
                </a:extLst>
              </p:cNvPr>
              <p:cNvPicPr/>
              <p:nvPr/>
            </p:nvPicPr>
            <p:blipFill>
              <a:blip r:embed="rId2">
                <a:extLst>
                  <a:ext uri="{28A0092B-C50C-407E-A947-70E740481C1C}">
                    <a14:useLocalDpi xmlns:a14="http://schemas.microsoft.com/office/drawing/2010/main" val="0"/>
                  </a:ext>
                </a:extLst>
              </a:blip>
              <a:stretch>
                <a:fillRect/>
              </a:stretch>
            </p:blipFill>
            <p:spPr>
              <a:xfrm>
                <a:off x="10985919" y="218739"/>
                <a:ext cx="1067524" cy="1067524"/>
              </a:xfrm>
              <a:prstGeom prst="rect">
                <a:avLst/>
              </a:prstGeom>
            </p:spPr>
          </p:pic>
          <p:sp>
            <p:nvSpPr>
              <p:cNvPr id="9" name="TextBox 8">
                <a:extLst>
                  <a:ext uri="{FF2B5EF4-FFF2-40B4-BE49-F238E27FC236}">
                    <a16:creationId xmlns:a16="http://schemas.microsoft.com/office/drawing/2014/main" id="{5C5B583E-4D24-8F64-98FB-ABACFDEECDC6}"/>
                  </a:ext>
                </a:extLst>
              </p:cNvPr>
              <p:cNvSpPr txBox="1"/>
              <p:nvPr/>
            </p:nvSpPr>
            <p:spPr>
              <a:xfrm>
                <a:off x="10727561" y="-16810"/>
                <a:ext cx="1584241" cy="338554"/>
              </a:xfrm>
              <a:prstGeom prst="rect">
                <a:avLst/>
              </a:prstGeom>
              <a:noFill/>
            </p:spPr>
            <p:txBody>
              <a:bodyPr wrap="square">
                <a:spAutoFit/>
              </a:bodyPr>
              <a:lstStyle/>
              <a:p>
                <a:pPr algn="ctr"/>
                <a:r>
                  <a:rPr lang="en-US" sz="1600" dirty="0">
                    <a:latin typeface="Aptos" panose="020B0004020202020204" pitchFamily="34" charset="0"/>
                  </a:rPr>
                  <a:t>EGU25-5229</a:t>
                </a:r>
              </a:p>
            </p:txBody>
          </p:sp>
        </p:grpSp>
        <p:pic>
          <p:nvPicPr>
            <p:cNvPr id="7" name="Picture 6" descr="A blue and black logo&#10;&#10;AI-generated content may be incorrect.">
              <a:extLst>
                <a:ext uri="{FF2B5EF4-FFF2-40B4-BE49-F238E27FC236}">
                  <a16:creationId xmlns:a16="http://schemas.microsoft.com/office/drawing/2014/main" id="{144E1108-F686-EE6B-438E-99C7098C5A13}"/>
                </a:ext>
              </a:extLst>
            </p:cNvPr>
            <p:cNvPicPr/>
            <p:nvPr/>
          </p:nvPicPr>
          <p:blipFill>
            <a:blip r:embed="rId3">
              <a:extLst>
                <a:ext uri="{28A0092B-C50C-407E-A947-70E740481C1C}">
                  <a14:useLocalDpi xmlns:a14="http://schemas.microsoft.com/office/drawing/2010/main" val="0"/>
                </a:ext>
              </a:extLst>
            </a:blip>
            <a:stretch>
              <a:fillRect/>
            </a:stretch>
          </p:blipFill>
          <p:spPr>
            <a:xfrm>
              <a:off x="1" y="62713"/>
              <a:ext cx="1965298" cy="885106"/>
            </a:xfrm>
            <a:prstGeom prst="rect">
              <a:avLst/>
            </a:prstGeom>
          </p:spPr>
        </p:pic>
      </p:grpSp>
      <p:sp>
        <p:nvSpPr>
          <p:cNvPr id="10" name="Title 1">
            <a:extLst>
              <a:ext uri="{FF2B5EF4-FFF2-40B4-BE49-F238E27FC236}">
                <a16:creationId xmlns:a16="http://schemas.microsoft.com/office/drawing/2014/main" id="{F49A179E-6E38-D646-B857-E8FB19E9C517}"/>
              </a:ext>
            </a:extLst>
          </p:cNvPr>
          <p:cNvSpPr>
            <a:spLocks noGrp="1"/>
          </p:cNvSpPr>
          <p:nvPr>
            <p:ph type="title"/>
          </p:nvPr>
        </p:nvSpPr>
        <p:spPr>
          <a:xfrm>
            <a:off x="676904" y="703229"/>
            <a:ext cx="8886884" cy="735597"/>
          </a:xfrm>
        </p:spPr>
        <p:txBody>
          <a:bodyPr>
            <a:normAutofit/>
          </a:bodyPr>
          <a:lstStyle/>
          <a:p>
            <a:r>
              <a:rPr lang="en-US" dirty="0"/>
              <a:t>Test: Acid Conditions</a:t>
            </a:r>
          </a:p>
        </p:txBody>
      </p:sp>
      <p:pic>
        <p:nvPicPr>
          <p:cNvPr id="22" name="Graphic 21" descr="Coins outline">
            <a:extLst>
              <a:ext uri="{FF2B5EF4-FFF2-40B4-BE49-F238E27FC236}">
                <a16:creationId xmlns:a16="http://schemas.microsoft.com/office/drawing/2014/main" id="{3BF3212F-3F48-8E4E-63D7-3F4EF4EAF3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7194" y="4933550"/>
            <a:ext cx="740664" cy="740664"/>
          </a:xfrm>
          <a:prstGeom prst="rect">
            <a:avLst/>
          </a:prstGeom>
        </p:spPr>
      </p:pic>
      <p:sp>
        <p:nvSpPr>
          <p:cNvPr id="18" name="TextBox 17">
            <a:extLst>
              <a:ext uri="{FF2B5EF4-FFF2-40B4-BE49-F238E27FC236}">
                <a16:creationId xmlns:a16="http://schemas.microsoft.com/office/drawing/2014/main" id="{678BF03B-B2BE-61B7-E47E-773AE21A20DA}"/>
              </a:ext>
            </a:extLst>
          </p:cNvPr>
          <p:cNvSpPr txBox="1"/>
          <p:nvPr/>
        </p:nvSpPr>
        <p:spPr>
          <a:xfrm>
            <a:off x="5405170" y="1366513"/>
            <a:ext cx="5923140" cy="769441"/>
          </a:xfrm>
          <a:prstGeom prst="rect">
            <a:avLst/>
          </a:prstGeom>
          <a:noFill/>
        </p:spPr>
        <p:txBody>
          <a:bodyPr wrap="square" rtlCol="0">
            <a:spAutoFit/>
          </a:bodyPr>
          <a:lstStyle/>
          <a:p>
            <a:pPr algn="ctr"/>
            <a:r>
              <a:rPr lang="en-US" sz="2200" b="1" dirty="0"/>
              <a:t>Temperature and pH control with low-cost sensors: RhB  5mg/L, pH 3 </a:t>
            </a:r>
          </a:p>
        </p:txBody>
      </p:sp>
      <p:pic>
        <p:nvPicPr>
          <p:cNvPr id="3" name="Picture 2" descr="A graph of a reaction&#10;&#10;AI-generated content may be incorrect.">
            <a:extLst>
              <a:ext uri="{FF2B5EF4-FFF2-40B4-BE49-F238E27FC236}">
                <a16:creationId xmlns:a16="http://schemas.microsoft.com/office/drawing/2014/main" id="{137FBCD4-C690-F8CD-EA91-1489F2778A73}"/>
              </a:ext>
            </a:extLst>
          </p:cNvPr>
          <p:cNvPicPr>
            <a:picLocks noChangeAspect="1"/>
          </p:cNvPicPr>
          <p:nvPr/>
        </p:nvPicPr>
        <p:blipFill>
          <a:blip r:embed="rId6">
            <a:extLst>
              <a:ext uri="{28A0092B-C50C-407E-A947-70E740481C1C}">
                <a14:useLocalDpi xmlns:a14="http://schemas.microsoft.com/office/drawing/2010/main" val="0"/>
              </a:ext>
            </a:extLst>
          </a:blip>
          <a:srcRect l="19546" t="15760" r="13328" b="9872"/>
          <a:stretch/>
        </p:blipFill>
        <p:spPr>
          <a:xfrm>
            <a:off x="4680038" y="2063640"/>
            <a:ext cx="7373405" cy="4063088"/>
          </a:xfrm>
          <a:prstGeom prst="rect">
            <a:avLst/>
          </a:prstGeom>
        </p:spPr>
      </p:pic>
      <p:sp>
        <p:nvSpPr>
          <p:cNvPr id="11" name="Rectangle 10">
            <a:extLst>
              <a:ext uri="{FF2B5EF4-FFF2-40B4-BE49-F238E27FC236}">
                <a16:creationId xmlns:a16="http://schemas.microsoft.com/office/drawing/2014/main" id="{499D61B8-EFBF-EBEF-21D7-FFBE334A4179}"/>
              </a:ext>
            </a:extLst>
          </p:cNvPr>
          <p:cNvSpPr/>
          <p:nvPr/>
        </p:nvSpPr>
        <p:spPr>
          <a:xfrm>
            <a:off x="9956689" y="5852724"/>
            <a:ext cx="1562992" cy="249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lose-up of a machine&#10;&#10;AI-generated content may be incorrect.">
            <a:extLst>
              <a:ext uri="{FF2B5EF4-FFF2-40B4-BE49-F238E27FC236}">
                <a16:creationId xmlns:a16="http://schemas.microsoft.com/office/drawing/2014/main" id="{B5D16497-F1DD-DEBA-CB20-F54E3B7F7811}"/>
              </a:ext>
            </a:extLst>
          </p:cNvPr>
          <p:cNvPicPr>
            <a:picLocks noChangeAspect="1"/>
          </p:cNvPicPr>
          <p:nvPr/>
        </p:nvPicPr>
        <p:blipFill>
          <a:blip r:embed="rId7">
            <a:extLst>
              <a:ext uri="{28A0092B-C50C-407E-A947-70E740481C1C}">
                <a14:useLocalDpi xmlns:a14="http://schemas.microsoft.com/office/drawing/2010/main" val="0"/>
              </a:ext>
            </a:extLst>
          </a:blip>
          <a:srcRect t="21185" b="7924"/>
          <a:stretch/>
        </p:blipFill>
        <p:spPr>
          <a:xfrm>
            <a:off x="747797" y="2135953"/>
            <a:ext cx="3932240" cy="3716771"/>
          </a:xfrm>
          <a:prstGeom prst="rect">
            <a:avLst/>
          </a:prstGeom>
        </p:spPr>
      </p:pic>
      <p:sp>
        <p:nvSpPr>
          <p:cNvPr id="21" name="TextBox 20">
            <a:extLst>
              <a:ext uri="{FF2B5EF4-FFF2-40B4-BE49-F238E27FC236}">
                <a16:creationId xmlns:a16="http://schemas.microsoft.com/office/drawing/2014/main" id="{7B7895DA-8C6B-C575-C464-E84B961DA2C6}"/>
              </a:ext>
            </a:extLst>
          </p:cNvPr>
          <p:cNvSpPr txBox="1"/>
          <p:nvPr/>
        </p:nvSpPr>
        <p:spPr>
          <a:xfrm>
            <a:off x="747795" y="5892974"/>
            <a:ext cx="3932241" cy="276999"/>
          </a:xfrm>
          <a:prstGeom prst="rect">
            <a:avLst/>
          </a:prstGeom>
          <a:noFill/>
        </p:spPr>
        <p:txBody>
          <a:bodyPr wrap="square">
            <a:spAutoFit/>
          </a:bodyPr>
          <a:lstStyle/>
          <a:p>
            <a:pPr algn="ctr"/>
            <a:r>
              <a:rPr lang="en-US" sz="1200" i="1" dirty="0">
                <a:solidFill>
                  <a:schemeClr val="tx1">
                    <a:lumMod val="65000"/>
                    <a:lumOff val="35000"/>
                  </a:schemeClr>
                </a:solidFill>
              </a:rPr>
              <a:t>System chamber with sample and low-cost sensors</a:t>
            </a:r>
          </a:p>
        </p:txBody>
      </p:sp>
      <p:sp>
        <p:nvSpPr>
          <p:cNvPr id="24" name="TextBox 23">
            <a:extLst>
              <a:ext uri="{FF2B5EF4-FFF2-40B4-BE49-F238E27FC236}">
                <a16:creationId xmlns:a16="http://schemas.microsoft.com/office/drawing/2014/main" id="{B24A1A09-DAE3-D394-C766-4ACB4F0FE0A0}"/>
              </a:ext>
            </a:extLst>
          </p:cNvPr>
          <p:cNvSpPr txBox="1"/>
          <p:nvPr/>
        </p:nvSpPr>
        <p:spPr>
          <a:xfrm>
            <a:off x="797908" y="3560750"/>
            <a:ext cx="1345240" cy="369332"/>
          </a:xfrm>
          <a:prstGeom prst="rect">
            <a:avLst/>
          </a:prstGeom>
          <a:solidFill>
            <a:schemeClr val="bg1"/>
          </a:solidFill>
          <a:ln w="28575">
            <a:solidFill>
              <a:srgbClr val="0070C0"/>
            </a:solidFill>
          </a:ln>
        </p:spPr>
        <p:txBody>
          <a:bodyPr wrap="none" rtlCol="0">
            <a:spAutoFit/>
          </a:bodyPr>
          <a:lstStyle/>
          <a:p>
            <a:r>
              <a:rPr lang="en-US" dirty="0"/>
              <a:t>T1: Sample</a:t>
            </a:r>
          </a:p>
        </p:txBody>
      </p:sp>
      <p:sp>
        <p:nvSpPr>
          <p:cNvPr id="25" name="TextBox 24">
            <a:extLst>
              <a:ext uri="{FF2B5EF4-FFF2-40B4-BE49-F238E27FC236}">
                <a16:creationId xmlns:a16="http://schemas.microsoft.com/office/drawing/2014/main" id="{EB863DE6-F628-9CDD-2FCB-11B9798058F7}"/>
              </a:ext>
            </a:extLst>
          </p:cNvPr>
          <p:cNvSpPr txBox="1"/>
          <p:nvPr/>
        </p:nvSpPr>
        <p:spPr>
          <a:xfrm>
            <a:off x="797908" y="5140341"/>
            <a:ext cx="1831092" cy="369332"/>
          </a:xfrm>
          <a:prstGeom prst="rect">
            <a:avLst/>
          </a:prstGeom>
          <a:solidFill>
            <a:schemeClr val="bg1"/>
          </a:solidFill>
          <a:ln w="28575">
            <a:solidFill>
              <a:srgbClr val="C00000"/>
            </a:solidFill>
          </a:ln>
        </p:spPr>
        <p:txBody>
          <a:bodyPr wrap="square" rtlCol="0">
            <a:spAutoFit/>
          </a:bodyPr>
          <a:lstStyle/>
          <a:p>
            <a:r>
              <a:rPr lang="en-US" dirty="0"/>
              <a:t>T2: Light board</a:t>
            </a:r>
          </a:p>
        </p:txBody>
      </p:sp>
      <p:sp>
        <p:nvSpPr>
          <p:cNvPr id="26" name="TextBox 25">
            <a:extLst>
              <a:ext uri="{FF2B5EF4-FFF2-40B4-BE49-F238E27FC236}">
                <a16:creationId xmlns:a16="http://schemas.microsoft.com/office/drawing/2014/main" id="{392DBAA3-02A6-2BFD-959C-840350C218D3}"/>
              </a:ext>
            </a:extLst>
          </p:cNvPr>
          <p:cNvSpPr txBox="1"/>
          <p:nvPr/>
        </p:nvSpPr>
        <p:spPr>
          <a:xfrm>
            <a:off x="2713915" y="2632190"/>
            <a:ext cx="1183293" cy="369332"/>
          </a:xfrm>
          <a:prstGeom prst="rect">
            <a:avLst/>
          </a:prstGeom>
          <a:solidFill>
            <a:schemeClr val="bg1"/>
          </a:solidFill>
          <a:ln w="28575">
            <a:solidFill>
              <a:srgbClr val="38E840"/>
            </a:solidFill>
          </a:ln>
        </p:spPr>
        <p:txBody>
          <a:bodyPr wrap="square" rtlCol="0">
            <a:spAutoFit/>
          </a:bodyPr>
          <a:lstStyle/>
          <a:p>
            <a:r>
              <a:rPr lang="en-US" dirty="0"/>
              <a:t>pH probe</a:t>
            </a:r>
          </a:p>
        </p:txBody>
      </p:sp>
      <p:grpSp>
        <p:nvGrpSpPr>
          <p:cNvPr id="27" name="Group 26">
            <a:extLst>
              <a:ext uri="{FF2B5EF4-FFF2-40B4-BE49-F238E27FC236}">
                <a16:creationId xmlns:a16="http://schemas.microsoft.com/office/drawing/2014/main" id="{535F0994-075A-44DA-947B-11E0E4975551}"/>
              </a:ext>
            </a:extLst>
          </p:cNvPr>
          <p:cNvGrpSpPr/>
          <p:nvPr/>
        </p:nvGrpSpPr>
        <p:grpSpPr>
          <a:xfrm>
            <a:off x="126759" y="6169973"/>
            <a:ext cx="11938482" cy="593278"/>
            <a:chOff x="126759" y="6169973"/>
            <a:chExt cx="11938482" cy="593278"/>
          </a:xfrm>
        </p:grpSpPr>
        <p:sp>
          <p:nvSpPr>
            <p:cNvPr id="28" name="Action Button: Go Forward or Next 27">
              <a:hlinkClick r:id="" action="ppaction://hlinkshowjump?jump=nextslide" highlightClick="1"/>
              <a:extLst>
                <a:ext uri="{FF2B5EF4-FFF2-40B4-BE49-F238E27FC236}">
                  <a16:creationId xmlns:a16="http://schemas.microsoft.com/office/drawing/2014/main" id="{106D9D83-87E4-92AD-BC50-F6C2850D7C4F}"/>
                </a:ext>
              </a:extLst>
            </p:cNvPr>
            <p:cNvSpPr/>
            <p:nvPr/>
          </p:nvSpPr>
          <p:spPr>
            <a:xfrm>
              <a:off x="11487243" y="6169973"/>
              <a:ext cx="577998" cy="593277"/>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Action Button: Go Back or Previous 28">
              <a:hlinkClick r:id="" action="ppaction://hlinkshowjump?jump=previousslide" highlightClick="1"/>
              <a:extLst>
                <a:ext uri="{FF2B5EF4-FFF2-40B4-BE49-F238E27FC236}">
                  <a16:creationId xmlns:a16="http://schemas.microsoft.com/office/drawing/2014/main" id="{B37DD0F6-B2CF-A8B8-65CC-1C74A8A48F5C}"/>
                </a:ext>
              </a:extLst>
            </p:cNvPr>
            <p:cNvSpPr/>
            <p:nvPr/>
          </p:nvSpPr>
          <p:spPr>
            <a:xfrm>
              <a:off x="126759" y="6169974"/>
              <a:ext cx="577997" cy="593277"/>
            </a:xfrm>
            <a:prstGeom prst="actionButtonBackPrevio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0" name="Action Button: Go Home 29">
              <a:hlinkClick r:id="rId8" action="ppaction://hlinksldjump" highlightClick="1"/>
              <a:extLst>
                <a:ext uri="{FF2B5EF4-FFF2-40B4-BE49-F238E27FC236}">
                  <a16:creationId xmlns:a16="http://schemas.microsoft.com/office/drawing/2014/main" id="{F247EA85-FC62-F595-75DF-EDD8E1C29305}"/>
                </a:ext>
              </a:extLst>
            </p:cNvPr>
            <p:cNvSpPr/>
            <p:nvPr/>
          </p:nvSpPr>
          <p:spPr>
            <a:xfrm>
              <a:off x="5769372" y="6169973"/>
              <a:ext cx="577998" cy="593277"/>
            </a:xfrm>
            <a:prstGeom prst="actionButtonHom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38643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85DA9-A212-E0BA-C41D-5040456C2DDC}"/>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6CF157D1-144D-C69D-63B3-C13679CE7E1C}"/>
              </a:ext>
            </a:extLst>
          </p:cNvPr>
          <p:cNvGraphicFramePr/>
          <p:nvPr/>
        </p:nvGraphicFramePr>
        <p:xfrm>
          <a:off x="1874431" y="475276"/>
          <a:ext cx="8443137" cy="62082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3" name="Group 12">
            <a:extLst>
              <a:ext uri="{FF2B5EF4-FFF2-40B4-BE49-F238E27FC236}">
                <a16:creationId xmlns:a16="http://schemas.microsoft.com/office/drawing/2014/main" id="{8F952B53-319D-F3F9-AF6D-42A9E8FA7241}"/>
              </a:ext>
            </a:extLst>
          </p:cNvPr>
          <p:cNvGrpSpPr>
            <a:grpSpLocks noGrp="1" noUngrp="1" noRot="1" noMove="1" noResize="1"/>
          </p:cNvGrpSpPr>
          <p:nvPr/>
        </p:nvGrpSpPr>
        <p:grpSpPr>
          <a:xfrm>
            <a:off x="1" y="-16810"/>
            <a:ext cx="12311801" cy="1303073"/>
            <a:chOff x="1" y="-16810"/>
            <a:chExt cx="12311801" cy="1303073"/>
          </a:xfrm>
        </p:grpSpPr>
        <p:grpSp>
          <p:nvGrpSpPr>
            <p:cNvPr id="14" name="Group 13">
              <a:extLst>
                <a:ext uri="{FF2B5EF4-FFF2-40B4-BE49-F238E27FC236}">
                  <a16:creationId xmlns:a16="http://schemas.microsoft.com/office/drawing/2014/main" id="{8882BD29-6D95-1FEC-E4C4-95AB2EE0D23F}"/>
                </a:ext>
              </a:extLst>
            </p:cNvPr>
            <p:cNvGrpSpPr>
              <a:grpSpLocks noGrp="1" noUngrp="1" noRot="1" noMove="1" noResize="1"/>
            </p:cNvGrpSpPr>
            <p:nvPr/>
          </p:nvGrpSpPr>
          <p:grpSpPr>
            <a:xfrm>
              <a:off x="10727561" y="-16810"/>
              <a:ext cx="1584241" cy="1303073"/>
              <a:chOff x="10727561" y="-16810"/>
              <a:chExt cx="1584241" cy="1303073"/>
            </a:xfrm>
          </p:grpSpPr>
          <p:pic>
            <p:nvPicPr>
              <p:cNvPr id="16" name="Picture 15" descr="A qr code on a white background&#10;&#10;AI-generated content may be incorrect.">
                <a:extLst>
                  <a:ext uri="{FF2B5EF4-FFF2-40B4-BE49-F238E27FC236}">
                    <a16:creationId xmlns:a16="http://schemas.microsoft.com/office/drawing/2014/main" id="{2E95101E-B713-4245-7568-B73AB0C17397}"/>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10985919" y="218739"/>
                <a:ext cx="1067524" cy="1067524"/>
              </a:xfrm>
              <a:prstGeom prst="rect">
                <a:avLst/>
              </a:prstGeom>
            </p:spPr>
          </p:pic>
          <p:sp>
            <p:nvSpPr>
              <p:cNvPr id="17" name="TextBox 16">
                <a:extLst>
                  <a:ext uri="{FF2B5EF4-FFF2-40B4-BE49-F238E27FC236}">
                    <a16:creationId xmlns:a16="http://schemas.microsoft.com/office/drawing/2014/main" id="{7D616F15-3867-D9DA-C8CB-956B1E403362}"/>
                  </a:ext>
                </a:extLst>
              </p:cNvPr>
              <p:cNvSpPr txBox="1">
                <a:spLocks noGrp="1" noRot="1" noMove="1" noResize="1" noEditPoints="1" noAdjustHandles="1" noChangeArrowheads="1" noChangeShapeType="1"/>
              </p:cNvSpPr>
              <p:nvPr/>
            </p:nvSpPr>
            <p:spPr>
              <a:xfrm>
                <a:off x="10727561" y="-16810"/>
                <a:ext cx="1584241" cy="338554"/>
              </a:xfrm>
              <a:prstGeom prst="rect">
                <a:avLst/>
              </a:prstGeom>
              <a:noFill/>
            </p:spPr>
            <p:txBody>
              <a:bodyPr wrap="square">
                <a:spAutoFit/>
              </a:bodyPr>
              <a:lstStyle/>
              <a:p>
                <a:pPr algn="ctr"/>
                <a:r>
                  <a:rPr lang="en-US" sz="1600" dirty="0">
                    <a:latin typeface="Aptos" panose="020B0004020202020204" pitchFamily="34" charset="0"/>
                  </a:rPr>
                  <a:t>EGU25-5229</a:t>
                </a:r>
              </a:p>
            </p:txBody>
          </p:sp>
        </p:grpSp>
        <p:pic>
          <p:nvPicPr>
            <p:cNvPr id="15" name="Picture 14" descr="A blue and black logo&#10;&#10;AI-generated content may be incorrect.">
              <a:extLst>
                <a:ext uri="{FF2B5EF4-FFF2-40B4-BE49-F238E27FC236}">
                  <a16:creationId xmlns:a16="http://schemas.microsoft.com/office/drawing/2014/main" id="{201C2191-9370-6754-DB74-AE14C07880CD}"/>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1" y="62713"/>
              <a:ext cx="1965298" cy="885106"/>
            </a:xfrm>
            <a:prstGeom prst="rect">
              <a:avLst/>
            </a:prstGeom>
          </p:spPr>
        </p:pic>
      </p:grpSp>
      <p:grpSp>
        <p:nvGrpSpPr>
          <p:cNvPr id="18" name="Group 17">
            <a:extLst>
              <a:ext uri="{FF2B5EF4-FFF2-40B4-BE49-F238E27FC236}">
                <a16:creationId xmlns:a16="http://schemas.microsoft.com/office/drawing/2014/main" id="{227C5569-2BAB-AD64-1529-A78D6F909048}"/>
              </a:ext>
            </a:extLst>
          </p:cNvPr>
          <p:cNvGrpSpPr>
            <a:grpSpLocks noGrp="1" noUngrp="1" noRot="1" noMove="1" noResize="1"/>
          </p:cNvGrpSpPr>
          <p:nvPr/>
        </p:nvGrpSpPr>
        <p:grpSpPr>
          <a:xfrm>
            <a:off x="126759" y="6169973"/>
            <a:ext cx="11938482" cy="593278"/>
            <a:chOff x="126759" y="6169973"/>
            <a:chExt cx="11938482" cy="593278"/>
          </a:xfrm>
        </p:grpSpPr>
        <p:sp>
          <p:nvSpPr>
            <p:cNvPr id="19" name="Action Button: Go Forward or Next 18">
              <a:hlinkClick r:id="" action="ppaction://hlinkshowjump?jump=nextslide" highlightClick="1"/>
              <a:extLst>
                <a:ext uri="{FF2B5EF4-FFF2-40B4-BE49-F238E27FC236}">
                  <a16:creationId xmlns:a16="http://schemas.microsoft.com/office/drawing/2014/main" id="{9905CA63-55D0-129E-B956-E07E272CD7A1}"/>
                </a:ext>
              </a:extLst>
            </p:cNvPr>
            <p:cNvSpPr>
              <a:spLocks noGrp="1" noRot="1" noMove="1" noResize="1" noEditPoints="1" noAdjustHandles="1" noChangeArrowheads="1" noChangeShapeType="1"/>
            </p:cNvSpPr>
            <p:nvPr/>
          </p:nvSpPr>
          <p:spPr>
            <a:xfrm>
              <a:off x="11487243" y="6169973"/>
              <a:ext cx="577998" cy="593277"/>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ction Button: Go Back or Previous 19">
              <a:hlinkClick r:id="" action="ppaction://hlinkshowjump?jump=previousslide" highlightClick="1"/>
              <a:extLst>
                <a:ext uri="{FF2B5EF4-FFF2-40B4-BE49-F238E27FC236}">
                  <a16:creationId xmlns:a16="http://schemas.microsoft.com/office/drawing/2014/main" id="{37864E37-10A4-02F7-27EB-0A5A4252E8CA}"/>
                </a:ext>
              </a:extLst>
            </p:cNvPr>
            <p:cNvSpPr>
              <a:spLocks noGrp="1" noRot="1" noMove="1" noResize="1" noEditPoints="1" noAdjustHandles="1" noChangeArrowheads="1" noChangeShapeType="1"/>
            </p:cNvSpPr>
            <p:nvPr/>
          </p:nvSpPr>
          <p:spPr>
            <a:xfrm>
              <a:off x="126759" y="6169974"/>
              <a:ext cx="577997" cy="593277"/>
            </a:xfrm>
            <a:prstGeom prst="actionButtonBackPrevio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2" name="Rectangle 1">
            <a:hlinkClick r:id="rId9" action="ppaction://hlinksldjump"/>
            <a:extLst>
              <a:ext uri="{FF2B5EF4-FFF2-40B4-BE49-F238E27FC236}">
                <a16:creationId xmlns:a16="http://schemas.microsoft.com/office/drawing/2014/main" id="{DB5058A4-AD37-A22E-211C-02FA662DD3DE}"/>
              </a:ext>
            </a:extLst>
          </p:cNvPr>
          <p:cNvSpPr/>
          <p:nvPr/>
        </p:nvSpPr>
        <p:spPr>
          <a:xfrm>
            <a:off x="2266520" y="4203043"/>
            <a:ext cx="3440783" cy="2828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10" action="ppaction://hlinksldjump"/>
            <a:extLst>
              <a:ext uri="{FF2B5EF4-FFF2-40B4-BE49-F238E27FC236}">
                <a16:creationId xmlns:a16="http://schemas.microsoft.com/office/drawing/2014/main" id="{E50DE60D-751B-CFEA-3FF1-20026A14749F}"/>
              </a:ext>
            </a:extLst>
          </p:cNvPr>
          <p:cNvSpPr/>
          <p:nvPr/>
        </p:nvSpPr>
        <p:spPr>
          <a:xfrm>
            <a:off x="2266519" y="4571578"/>
            <a:ext cx="3440784" cy="2828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hlinkClick r:id="rId11" action="ppaction://hlinksldjump"/>
            <a:extLst>
              <a:ext uri="{FF2B5EF4-FFF2-40B4-BE49-F238E27FC236}">
                <a16:creationId xmlns:a16="http://schemas.microsoft.com/office/drawing/2014/main" id="{C87A3D20-BABA-669D-E9BF-36725ECA1BFA}"/>
              </a:ext>
            </a:extLst>
          </p:cNvPr>
          <p:cNvSpPr/>
          <p:nvPr/>
        </p:nvSpPr>
        <p:spPr>
          <a:xfrm>
            <a:off x="2266519" y="4983910"/>
            <a:ext cx="3440784" cy="2828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12" action="ppaction://hlinksldjump"/>
            <a:extLst>
              <a:ext uri="{FF2B5EF4-FFF2-40B4-BE49-F238E27FC236}">
                <a16:creationId xmlns:a16="http://schemas.microsoft.com/office/drawing/2014/main" id="{C6A4EB19-1AAA-D0EA-A5D6-01AA7D20E189}"/>
              </a:ext>
            </a:extLst>
          </p:cNvPr>
          <p:cNvSpPr/>
          <p:nvPr/>
        </p:nvSpPr>
        <p:spPr>
          <a:xfrm>
            <a:off x="2266520" y="5955573"/>
            <a:ext cx="3440785" cy="2828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13" action="ppaction://hlinksldjump"/>
            <a:extLst>
              <a:ext uri="{FF2B5EF4-FFF2-40B4-BE49-F238E27FC236}">
                <a16:creationId xmlns:a16="http://schemas.microsoft.com/office/drawing/2014/main" id="{EB9EE14C-5F3B-EDF7-9E1C-314FBFC117CD}"/>
              </a:ext>
            </a:extLst>
          </p:cNvPr>
          <p:cNvSpPr/>
          <p:nvPr/>
        </p:nvSpPr>
        <p:spPr>
          <a:xfrm>
            <a:off x="2266519" y="5359121"/>
            <a:ext cx="3440785" cy="5510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14" action="ppaction://hlinksldjump"/>
            <a:extLst>
              <a:ext uri="{FF2B5EF4-FFF2-40B4-BE49-F238E27FC236}">
                <a16:creationId xmlns:a16="http://schemas.microsoft.com/office/drawing/2014/main" id="{BC41FE9D-4053-D93D-7DAD-FD872C153DCA}"/>
              </a:ext>
            </a:extLst>
          </p:cNvPr>
          <p:cNvSpPr/>
          <p:nvPr/>
        </p:nvSpPr>
        <p:spPr>
          <a:xfrm>
            <a:off x="6375657" y="4096125"/>
            <a:ext cx="3440785" cy="2828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15" action="ppaction://hlinksldjump"/>
            <a:extLst>
              <a:ext uri="{FF2B5EF4-FFF2-40B4-BE49-F238E27FC236}">
                <a16:creationId xmlns:a16="http://schemas.microsoft.com/office/drawing/2014/main" id="{50C03802-BE07-30BD-7C3C-9AC5E32EBF40}"/>
              </a:ext>
            </a:extLst>
          </p:cNvPr>
          <p:cNvSpPr/>
          <p:nvPr/>
        </p:nvSpPr>
        <p:spPr>
          <a:xfrm>
            <a:off x="6375657" y="4476464"/>
            <a:ext cx="3440785" cy="2828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16" action="ppaction://hlinksldjump"/>
            <a:extLst>
              <a:ext uri="{FF2B5EF4-FFF2-40B4-BE49-F238E27FC236}">
                <a16:creationId xmlns:a16="http://schemas.microsoft.com/office/drawing/2014/main" id="{C40FB493-A31E-D2F1-66D4-1C6288425374}"/>
              </a:ext>
            </a:extLst>
          </p:cNvPr>
          <p:cNvSpPr/>
          <p:nvPr/>
        </p:nvSpPr>
        <p:spPr>
          <a:xfrm>
            <a:off x="6375657" y="4802712"/>
            <a:ext cx="3440785" cy="5510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17" action="ppaction://hlinksldjump"/>
            <a:extLst>
              <a:ext uri="{FF2B5EF4-FFF2-40B4-BE49-F238E27FC236}">
                <a16:creationId xmlns:a16="http://schemas.microsoft.com/office/drawing/2014/main" id="{0F512638-CD90-E077-5D33-18C49A37A1EF}"/>
              </a:ext>
            </a:extLst>
          </p:cNvPr>
          <p:cNvSpPr/>
          <p:nvPr/>
        </p:nvSpPr>
        <p:spPr>
          <a:xfrm>
            <a:off x="6375657" y="5475052"/>
            <a:ext cx="3440785" cy="2828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hlinkClick r:id="rId18" action="ppaction://hlinksldjump"/>
            <a:extLst>
              <a:ext uri="{FF2B5EF4-FFF2-40B4-BE49-F238E27FC236}">
                <a16:creationId xmlns:a16="http://schemas.microsoft.com/office/drawing/2014/main" id="{2DBE5ED5-22B9-CA54-12A4-890658505187}"/>
              </a:ext>
            </a:extLst>
          </p:cNvPr>
          <p:cNvSpPr/>
          <p:nvPr/>
        </p:nvSpPr>
        <p:spPr>
          <a:xfrm>
            <a:off x="6375657" y="5835582"/>
            <a:ext cx="3440785" cy="2828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E17E8CB-BF12-F880-B48B-10E4F6BCFFEE}"/>
              </a:ext>
            </a:extLst>
          </p:cNvPr>
          <p:cNvSpPr txBox="1"/>
          <p:nvPr/>
        </p:nvSpPr>
        <p:spPr>
          <a:xfrm>
            <a:off x="2271856" y="947819"/>
            <a:ext cx="1077539" cy="338554"/>
          </a:xfrm>
          <a:prstGeom prst="rect">
            <a:avLst/>
          </a:prstGeom>
          <a:ln w="28575"/>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1600" b="1" dirty="0">
                <a:solidFill>
                  <a:schemeClr val="tx1"/>
                </a:solidFill>
                <a:latin typeface="Neue Haas Grotesk Text Pro"/>
              </a:rPr>
              <a:t>System 1</a:t>
            </a:r>
          </a:p>
        </p:txBody>
      </p:sp>
      <p:sp>
        <p:nvSpPr>
          <p:cNvPr id="27" name="TextBox 26">
            <a:extLst>
              <a:ext uri="{FF2B5EF4-FFF2-40B4-BE49-F238E27FC236}">
                <a16:creationId xmlns:a16="http://schemas.microsoft.com/office/drawing/2014/main" id="{9FFA158D-2321-EA30-7D21-195C39C9D234}"/>
              </a:ext>
            </a:extLst>
          </p:cNvPr>
          <p:cNvSpPr txBox="1"/>
          <p:nvPr/>
        </p:nvSpPr>
        <p:spPr>
          <a:xfrm>
            <a:off x="6480788" y="947819"/>
            <a:ext cx="1112805" cy="338554"/>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1600" b="1" dirty="0">
                <a:solidFill>
                  <a:schemeClr val="tx1"/>
                </a:solidFill>
                <a:latin typeface="Neue Haas Grotesk Text Pro"/>
              </a:rPr>
              <a:t>System 2</a:t>
            </a:r>
          </a:p>
        </p:txBody>
      </p:sp>
    </p:spTree>
    <p:extLst>
      <p:ext uri="{BB962C8B-B14F-4D97-AF65-F5344CB8AC3E}">
        <p14:creationId xmlns:p14="http://schemas.microsoft.com/office/powerpoint/2010/main" val="851121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A888E-4B7F-C65E-2DC1-075AF080CF6E}"/>
              </a:ext>
            </a:extLst>
          </p:cNvPr>
          <p:cNvSpPr>
            <a:spLocks noGrp="1"/>
          </p:cNvSpPr>
          <p:nvPr>
            <p:ph type="title"/>
          </p:nvPr>
        </p:nvSpPr>
        <p:spPr>
          <a:xfrm>
            <a:off x="292478" y="580020"/>
            <a:ext cx="8886884" cy="884070"/>
          </a:xfrm>
        </p:spPr>
        <p:txBody>
          <a:bodyPr/>
          <a:lstStyle/>
          <a:p>
            <a:r>
              <a:rPr lang="en-US" dirty="0"/>
              <a:t>Background</a:t>
            </a:r>
          </a:p>
        </p:txBody>
      </p:sp>
      <p:sp>
        <p:nvSpPr>
          <p:cNvPr id="3" name="Content Placeholder 2">
            <a:extLst>
              <a:ext uri="{FF2B5EF4-FFF2-40B4-BE49-F238E27FC236}">
                <a16:creationId xmlns:a16="http://schemas.microsoft.com/office/drawing/2014/main" id="{050EF69E-C3C5-2BEE-2802-4395F75D393A}"/>
              </a:ext>
            </a:extLst>
          </p:cNvPr>
          <p:cNvSpPr>
            <a:spLocks noGrp="1"/>
          </p:cNvSpPr>
          <p:nvPr>
            <p:ph idx="1"/>
          </p:nvPr>
        </p:nvSpPr>
        <p:spPr>
          <a:xfrm>
            <a:off x="434847" y="1497041"/>
            <a:ext cx="6954244" cy="3577362"/>
          </a:xfrm>
        </p:spPr>
        <p:txBody>
          <a:bodyPr>
            <a:normAutofit/>
          </a:bodyPr>
          <a:lstStyle/>
          <a:p>
            <a:r>
              <a:rPr lang="en-US" dirty="0"/>
              <a:t>Methane (CH</a:t>
            </a:r>
            <a:r>
              <a:rPr lang="en-US" dirty="0">
                <a:latin typeface="Times New Roman" panose="02020603050405020304" pitchFamily="18" charset="0"/>
                <a:cs typeface="Times New Roman" panose="02020603050405020304" pitchFamily="18" charset="0"/>
              </a:rPr>
              <a:t>₄</a:t>
            </a:r>
            <a:r>
              <a:rPr lang="en-US" dirty="0">
                <a:sym typeface="Wingdings" panose="05000000000000000000" pitchFamily="2" charset="2"/>
              </a:rPr>
              <a:t>):</a:t>
            </a:r>
            <a:r>
              <a:rPr lang="en-US" dirty="0"/>
              <a:t> The Second most important GHG.</a:t>
            </a:r>
          </a:p>
          <a:p>
            <a:r>
              <a:rPr lang="en-US" dirty="0"/>
              <a:t>Shorter lifetime but greater GWP, 28 times greater than CO₂.</a:t>
            </a:r>
          </a:p>
          <a:p>
            <a:r>
              <a:rPr lang="en-US" dirty="0"/>
              <a:t>Main natural sources: </a:t>
            </a:r>
            <a:r>
              <a:rPr lang="en-US" b="1" dirty="0">
                <a:solidFill>
                  <a:schemeClr val="accent1">
                    <a:lumMod val="75000"/>
                  </a:schemeClr>
                </a:solidFill>
              </a:rPr>
              <a:t>Wetlands</a:t>
            </a:r>
            <a:r>
              <a:rPr lang="en-US" dirty="0"/>
              <a:t>, landfills, rice paddies </a:t>
            </a:r>
          </a:p>
          <a:p>
            <a:r>
              <a:rPr lang="en-US" dirty="0"/>
              <a:t>About 3</a:t>
            </a:r>
            <a:r>
              <a:rPr lang="en-US" baseline="30000" dirty="0"/>
              <a:t>rd</a:t>
            </a:r>
            <a:r>
              <a:rPr lang="en-US" dirty="0"/>
              <a:t> of the total methane emissions come from wetlands</a:t>
            </a:r>
            <a:r>
              <a:rPr lang="en-US" sz="1500" dirty="0"/>
              <a:t>.</a:t>
            </a:r>
          </a:p>
        </p:txBody>
      </p:sp>
      <p:sp>
        <p:nvSpPr>
          <p:cNvPr id="6" name="Rectangle 5">
            <a:extLst>
              <a:ext uri="{FF2B5EF4-FFF2-40B4-BE49-F238E27FC236}">
                <a16:creationId xmlns:a16="http://schemas.microsoft.com/office/drawing/2014/main" id="{299272B9-DAFE-03B9-B474-4121BCAF7F4C}"/>
              </a:ext>
            </a:extLst>
          </p:cNvPr>
          <p:cNvSpPr/>
          <p:nvPr/>
        </p:nvSpPr>
        <p:spPr>
          <a:xfrm>
            <a:off x="7136134" y="5397728"/>
            <a:ext cx="423080" cy="9536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B0FF963-32D7-17EA-345D-7225BA745CC7}"/>
              </a:ext>
            </a:extLst>
          </p:cNvPr>
          <p:cNvSpPr txBox="1"/>
          <p:nvPr/>
        </p:nvSpPr>
        <p:spPr>
          <a:xfrm>
            <a:off x="7003473" y="6301585"/>
            <a:ext cx="4906068" cy="461665"/>
          </a:xfrm>
          <a:prstGeom prst="rect">
            <a:avLst/>
          </a:prstGeom>
          <a:noFill/>
        </p:spPr>
        <p:txBody>
          <a:bodyPr wrap="square" rtlCol="0">
            <a:spAutoFit/>
          </a:bodyPr>
          <a:lstStyle/>
          <a:p>
            <a:r>
              <a:rPr lang="en-US" sz="1200" i="1" dirty="0">
                <a:solidFill>
                  <a:schemeClr val="tx1">
                    <a:lumMod val="65000"/>
                    <a:lumOff val="35000"/>
                  </a:schemeClr>
                </a:solidFill>
              </a:rPr>
              <a:t>Inland wetland carbon cycle. </a:t>
            </a:r>
          </a:p>
          <a:p>
            <a:r>
              <a:rPr lang="en-US" sz="1200" i="1" dirty="0">
                <a:solidFill>
                  <a:schemeClr val="tx1">
                    <a:lumMod val="65000"/>
                    <a:lumOff val="35000"/>
                  </a:schemeClr>
                </a:solidFill>
              </a:rPr>
              <a:t>Source: Limpert et al., 2020, DOI: 10.3389/fenvs.2020.00008   </a:t>
            </a:r>
          </a:p>
        </p:txBody>
      </p:sp>
      <p:sp>
        <p:nvSpPr>
          <p:cNvPr id="13" name="TextBox 12">
            <a:extLst>
              <a:ext uri="{FF2B5EF4-FFF2-40B4-BE49-F238E27FC236}">
                <a16:creationId xmlns:a16="http://schemas.microsoft.com/office/drawing/2014/main" id="{6E2BD9D9-D5A4-1AD6-690F-28D79338AC0E}"/>
              </a:ext>
            </a:extLst>
          </p:cNvPr>
          <p:cNvSpPr txBox="1"/>
          <p:nvPr/>
        </p:nvSpPr>
        <p:spPr>
          <a:xfrm>
            <a:off x="7136134" y="3016704"/>
            <a:ext cx="5055865" cy="461665"/>
          </a:xfrm>
          <a:prstGeom prst="rect">
            <a:avLst/>
          </a:prstGeom>
          <a:noFill/>
        </p:spPr>
        <p:txBody>
          <a:bodyPr wrap="square">
            <a:spAutoFit/>
          </a:bodyPr>
          <a:lstStyle/>
          <a:p>
            <a:r>
              <a:rPr lang="en-US" sz="1200" i="1" dirty="0">
                <a:solidFill>
                  <a:schemeClr val="tx1">
                    <a:lumMod val="65000"/>
                    <a:lumOff val="35000"/>
                  </a:schemeClr>
                </a:solidFill>
              </a:rPr>
              <a:t>Global Monthly CH</a:t>
            </a:r>
            <a:r>
              <a:rPr lang="en-US" sz="1200" i="1" dirty="0">
                <a:solidFill>
                  <a:schemeClr val="tx1">
                    <a:lumMod val="65000"/>
                    <a:lumOff val="35000"/>
                  </a:schemeClr>
                </a:solidFill>
                <a:latin typeface="Times New Roman" panose="02020603050405020304" pitchFamily="18" charset="0"/>
                <a:cs typeface="Times New Roman" panose="02020603050405020304" pitchFamily="18" charset="0"/>
              </a:rPr>
              <a:t>₄ </a:t>
            </a:r>
            <a:r>
              <a:rPr lang="en-US" sz="1200" i="1" dirty="0">
                <a:solidFill>
                  <a:schemeClr val="tx1">
                    <a:lumMod val="65000"/>
                    <a:lumOff val="35000"/>
                  </a:schemeClr>
                </a:solidFill>
              </a:rPr>
              <a:t> levels in the atmosphere. </a:t>
            </a:r>
          </a:p>
          <a:p>
            <a:r>
              <a:rPr lang="en-US" sz="1200" i="1" dirty="0">
                <a:solidFill>
                  <a:schemeClr val="tx1">
                    <a:lumMod val="65000"/>
                    <a:lumOff val="35000"/>
                  </a:schemeClr>
                </a:solidFill>
              </a:rPr>
              <a:t>Source: NOAA Global Monitoring Laboratory, 2022, www.noaa.gov</a:t>
            </a:r>
          </a:p>
        </p:txBody>
      </p:sp>
      <p:pic>
        <p:nvPicPr>
          <p:cNvPr id="9" name="Picture 8" descr="Diagram of a pond with water and plants&#10;&#10;Description automatically generated with medium confidence">
            <a:extLst>
              <a:ext uri="{FF2B5EF4-FFF2-40B4-BE49-F238E27FC236}">
                <a16:creationId xmlns:a16="http://schemas.microsoft.com/office/drawing/2014/main" id="{9E72B864-59B5-5352-30ED-8100CEA09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4923" y="3622129"/>
            <a:ext cx="4348875" cy="2632683"/>
          </a:xfrm>
          <a:prstGeom prst="rect">
            <a:avLst/>
          </a:prstGeom>
        </p:spPr>
      </p:pic>
      <p:sp>
        <p:nvSpPr>
          <p:cNvPr id="15" name="TextBox 14">
            <a:extLst>
              <a:ext uri="{FF2B5EF4-FFF2-40B4-BE49-F238E27FC236}">
                <a16:creationId xmlns:a16="http://schemas.microsoft.com/office/drawing/2014/main" id="{62C15E93-A20C-A3DA-21C9-5C2CEF0D8427}"/>
              </a:ext>
            </a:extLst>
          </p:cNvPr>
          <p:cNvSpPr txBox="1"/>
          <p:nvPr/>
        </p:nvSpPr>
        <p:spPr>
          <a:xfrm>
            <a:off x="755632" y="6315430"/>
            <a:ext cx="5548262" cy="461665"/>
          </a:xfrm>
          <a:prstGeom prst="rect">
            <a:avLst/>
          </a:prstGeom>
          <a:noFill/>
        </p:spPr>
        <p:txBody>
          <a:bodyPr wrap="square" rtlCol="0">
            <a:spAutoFit/>
          </a:bodyPr>
          <a:lstStyle/>
          <a:p>
            <a:r>
              <a:rPr lang="en-US" sz="1200" i="1" dirty="0">
                <a:solidFill>
                  <a:schemeClr val="tx1">
                    <a:lumMod val="65000"/>
                    <a:lumOff val="35000"/>
                  </a:schemeClr>
                </a:solidFill>
              </a:rPr>
              <a:t>Methane emissions from wetlands for years 1980 - 2021. </a:t>
            </a:r>
          </a:p>
          <a:p>
            <a:r>
              <a:rPr lang="en-US" sz="1200" i="1" dirty="0">
                <a:solidFill>
                  <a:schemeClr val="tx1">
                    <a:lumMod val="65000"/>
                    <a:lumOff val="35000"/>
                  </a:schemeClr>
                </a:solidFill>
              </a:rPr>
              <a:t>Source: </a:t>
            </a:r>
            <a:r>
              <a:rPr lang="en-US" sz="1200" i="1" dirty="0" err="1">
                <a:solidFill>
                  <a:schemeClr val="tx1">
                    <a:lumMod val="65000"/>
                    <a:lumOff val="35000"/>
                  </a:schemeClr>
                </a:solidFill>
              </a:rPr>
              <a:t>SubbaRao</a:t>
            </a:r>
            <a:r>
              <a:rPr lang="en-US" sz="1200" i="1" dirty="0">
                <a:solidFill>
                  <a:schemeClr val="tx1">
                    <a:lumMod val="65000"/>
                    <a:lumOff val="35000"/>
                  </a:schemeClr>
                </a:solidFill>
              </a:rPr>
              <a:t>, Gaeta and Ott., 2022, https://svs.gsfc.nasa.gov/5054</a:t>
            </a:r>
          </a:p>
        </p:txBody>
      </p:sp>
      <p:pic>
        <p:nvPicPr>
          <p:cNvPr id="17" name="Picture 16" descr="A graph of a graph showing the growth of the global economy&#10;&#10;Description automatically generated with medium confidence">
            <a:extLst>
              <a:ext uri="{FF2B5EF4-FFF2-40B4-BE49-F238E27FC236}">
                <a16:creationId xmlns:a16="http://schemas.microsoft.com/office/drawing/2014/main" id="{E32181AC-C238-AD1B-D5F8-E497ADAF06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3403" y="115174"/>
            <a:ext cx="3871917" cy="2903938"/>
          </a:xfrm>
          <a:prstGeom prst="rect">
            <a:avLst/>
          </a:prstGeom>
        </p:spPr>
      </p:pic>
      <p:grpSp>
        <p:nvGrpSpPr>
          <p:cNvPr id="5" name="Group 4">
            <a:extLst>
              <a:ext uri="{FF2B5EF4-FFF2-40B4-BE49-F238E27FC236}">
                <a16:creationId xmlns:a16="http://schemas.microsoft.com/office/drawing/2014/main" id="{A99C1C9D-0F7F-4CDC-F34D-68D06B10907D}"/>
              </a:ext>
            </a:extLst>
          </p:cNvPr>
          <p:cNvGrpSpPr/>
          <p:nvPr/>
        </p:nvGrpSpPr>
        <p:grpSpPr>
          <a:xfrm>
            <a:off x="1" y="-16810"/>
            <a:ext cx="12311801" cy="1303073"/>
            <a:chOff x="1" y="-16810"/>
            <a:chExt cx="12311801" cy="1303073"/>
          </a:xfrm>
        </p:grpSpPr>
        <p:grpSp>
          <p:nvGrpSpPr>
            <p:cNvPr id="7" name="Group 6">
              <a:extLst>
                <a:ext uri="{FF2B5EF4-FFF2-40B4-BE49-F238E27FC236}">
                  <a16:creationId xmlns:a16="http://schemas.microsoft.com/office/drawing/2014/main" id="{DB1A0C9F-1722-2243-5E32-2CD33C83287F}"/>
                </a:ext>
              </a:extLst>
            </p:cNvPr>
            <p:cNvGrpSpPr/>
            <p:nvPr/>
          </p:nvGrpSpPr>
          <p:grpSpPr>
            <a:xfrm>
              <a:off x="10727561" y="-16810"/>
              <a:ext cx="1584241" cy="1303073"/>
              <a:chOff x="10727561" y="-16810"/>
              <a:chExt cx="1584241" cy="1303073"/>
            </a:xfrm>
          </p:grpSpPr>
          <p:pic>
            <p:nvPicPr>
              <p:cNvPr id="10" name="Picture 9" descr="A qr code on a white background&#10;&#10;AI-generated content may be incorrect.">
                <a:extLst>
                  <a:ext uri="{FF2B5EF4-FFF2-40B4-BE49-F238E27FC236}">
                    <a16:creationId xmlns:a16="http://schemas.microsoft.com/office/drawing/2014/main" id="{AB31AA31-837D-6880-6954-A178E6D4EC35}"/>
                  </a:ext>
                </a:extLst>
              </p:cNvPr>
              <p:cNvPicPr/>
              <p:nvPr/>
            </p:nvPicPr>
            <p:blipFill>
              <a:blip r:embed="rId7">
                <a:extLst>
                  <a:ext uri="{28A0092B-C50C-407E-A947-70E740481C1C}">
                    <a14:useLocalDpi xmlns:a14="http://schemas.microsoft.com/office/drawing/2010/main" val="0"/>
                  </a:ext>
                </a:extLst>
              </a:blip>
              <a:stretch>
                <a:fillRect/>
              </a:stretch>
            </p:blipFill>
            <p:spPr>
              <a:xfrm>
                <a:off x="10985919" y="218739"/>
                <a:ext cx="1067524" cy="1067524"/>
              </a:xfrm>
              <a:prstGeom prst="rect">
                <a:avLst/>
              </a:prstGeom>
            </p:spPr>
          </p:pic>
          <p:sp>
            <p:nvSpPr>
              <p:cNvPr id="12" name="TextBox 11">
                <a:extLst>
                  <a:ext uri="{FF2B5EF4-FFF2-40B4-BE49-F238E27FC236}">
                    <a16:creationId xmlns:a16="http://schemas.microsoft.com/office/drawing/2014/main" id="{375F8495-1FF2-4622-64E5-599C7383EFC9}"/>
                  </a:ext>
                </a:extLst>
              </p:cNvPr>
              <p:cNvSpPr txBox="1"/>
              <p:nvPr/>
            </p:nvSpPr>
            <p:spPr>
              <a:xfrm>
                <a:off x="10727561" y="-16810"/>
                <a:ext cx="1584241" cy="338554"/>
              </a:xfrm>
              <a:prstGeom prst="rect">
                <a:avLst/>
              </a:prstGeom>
              <a:noFill/>
            </p:spPr>
            <p:txBody>
              <a:bodyPr wrap="square">
                <a:spAutoFit/>
              </a:bodyPr>
              <a:lstStyle/>
              <a:p>
                <a:pPr algn="ctr"/>
                <a:r>
                  <a:rPr lang="en-US" sz="1600" dirty="0">
                    <a:latin typeface="Aptos" panose="020B0004020202020204" pitchFamily="34" charset="0"/>
                  </a:rPr>
                  <a:t>EGU25-5229</a:t>
                </a:r>
              </a:p>
            </p:txBody>
          </p:sp>
        </p:grpSp>
        <p:pic>
          <p:nvPicPr>
            <p:cNvPr id="8" name="Picture 7" descr="A blue and black logo&#10;&#10;AI-generated content may be incorrect.">
              <a:extLst>
                <a:ext uri="{FF2B5EF4-FFF2-40B4-BE49-F238E27FC236}">
                  <a16:creationId xmlns:a16="http://schemas.microsoft.com/office/drawing/2014/main" id="{7CADB4B2-2FDB-884A-9C9C-C05EAA8D75F4}"/>
                </a:ext>
              </a:extLst>
            </p:cNvPr>
            <p:cNvPicPr/>
            <p:nvPr/>
          </p:nvPicPr>
          <p:blipFill>
            <a:blip r:embed="rId8">
              <a:extLst>
                <a:ext uri="{28A0092B-C50C-407E-A947-70E740481C1C}">
                  <a14:useLocalDpi xmlns:a14="http://schemas.microsoft.com/office/drawing/2010/main" val="0"/>
                </a:ext>
              </a:extLst>
            </a:blip>
            <a:stretch>
              <a:fillRect/>
            </a:stretch>
          </p:blipFill>
          <p:spPr>
            <a:xfrm>
              <a:off x="1" y="62713"/>
              <a:ext cx="1965298" cy="885106"/>
            </a:xfrm>
            <a:prstGeom prst="rect">
              <a:avLst/>
            </a:prstGeom>
          </p:spPr>
        </p:pic>
      </p:grpSp>
      <p:pic>
        <p:nvPicPr>
          <p:cNvPr id="4" name="MethaneVid (1)">
            <a:hlinkClick r:id="" action="ppaction://media"/>
            <a:extLst>
              <a:ext uri="{FF2B5EF4-FFF2-40B4-BE49-F238E27FC236}">
                <a16:creationId xmlns:a16="http://schemas.microsoft.com/office/drawing/2014/main" id="{78D0AF0E-B998-E7AC-FBE2-FA060232585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88180" y="3622129"/>
            <a:ext cx="4680326" cy="2632683"/>
          </a:xfrm>
          <a:prstGeom prst="rect">
            <a:avLst/>
          </a:prstGeom>
        </p:spPr>
      </p:pic>
      <p:grpSp>
        <p:nvGrpSpPr>
          <p:cNvPr id="14" name="Group 13">
            <a:extLst>
              <a:ext uri="{FF2B5EF4-FFF2-40B4-BE49-F238E27FC236}">
                <a16:creationId xmlns:a16="http://schemas.microsoft.com/office/drawing/2014/main" id="{0168E934-8987-8CD0-38D6-1CB7F14B42F9}"/>
              </a:ext>
            </a:extLst>
          </p:cNvPr>
          <p:cNvGrpSpPr/>
          <p:nvPr/>
        </p:nvGrpSpPr>
        <p:grpSpPr>
          <a:xfrm>
            <a:off x="126759" y="6169973"/>
            <a:ext cx="11938482" cy="607122"/>
            <a:chOff x="126759" y="6169973"/>
            <a:chExt cx="11938482" cy="607122"/>
          </a:xfrm>
        </p:grpSpPr>
        <p:sp>
          <p:nvSpPr>
            <p:cNvPr id="21" name="Action Button: Go Forward or Next 20">
              <a:hlinkClick r:id="" action="ppaction://hlinkshowjump?jump=nextslide" highlightClick="1"/>
              <a:extLst>
                <a:ext uri="{FF2B5EF4-FFF2-40B4-BE49-F238E27FC236}">
                  <a16:creationId xmlns:a16="http://schemas.microsoft.com/office/drawing/2014/main" id="{07890DE3-3081-8D23-E39C-7E1331F068E4}"/>
                </a:ext>
              </a:extLst>
            </p:cNvPr>
            <p:cNvSpPr/>
            <p:nvPr/>
          </p:nvSpPr>
          <p:spPr>
            <a:xfrm>
              <a:off x="11487243" y="6169973"/>
              <a:ext cx="577998" cy="593277"/>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Action Button: Go Back or Previous 21">
              <a:hlinkClick r:id="" action="ppaction://hlinkshowjump?jump=previousslide" highlightClick="1"/>
              <a:extLst>
                <a:ext uri="{FF2B5EF4-FFF2-40B4-BE49-F238E27FC236}">
                  <a16:creationId xmlns:a16="http://schemas.microsoft.com/office/drawing/2014/main" id="{FD1A5DF9-7724-5398-CFD0-B25EDABD51C8}"/>
                </a:ext>
              </a:extLst>
            </p:cNvPr>
            <p:cNvSpPr/>
            <p:nvPr/>
          </p:nvSpPr>
          <p:spPr>
            <a:xfrm>
              <a:off x="126759" y="6169974"/>
              <a:ext cx="577997" cy="593277"/>
            </a:xfrm>
            <a:prstGeom prst="actionButtonBackPrevio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3" name="Action Button: Go Home 22">
              <a:hlinkClick r:id="rId10" action="ppaction://hlinksldjump" highlightClick="1"/>
              <a:extLst>
                <a:ext uri="{FF2B5EF4-FFF2-40B4-BE49-F238E27FC236}">
                  <a16:creationId xmlns:a16="http://schemas.microsoft.com/office/drawing/2014/main" id="{8A3A851E-175B-782D-D56D-FC2E8E2271C7}"/>
                </a:ext>
              </a:extLst>
            </p:cNvPr>
            <p:cNvSpPr/>
            <p:nvPr/>
          </p:nvSpPr>
          <p:spPr>
            <a:xfrm>
              <a:off x="6097463" y="6183818"/>
              <a:ext cx="577998" cy="593277"/>
            </a:xfrm>
            <a:prstGeom prst="actionButtonHom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7357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6AB46-76CD-7606-6727-EA8BDCB52A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95EE2B-856F-028B-C2A3-75D8FDF7CF7E}"/>
              </a:ext>
            </a:extLst>
          </p:cNvPr>
          <p:cNvSpPr>
            <a:spLocks noGrp="1"/>
          </p:cNvSpPr>
          <p:nvPr>
            <p:ph type="title"/>
          </p:nvPr>
        </p:nvSpPr>
        <p:spPr>
          <a:xfrm>
            <a:off x="287867" y="174841"/>
            <a:ext cx="8886884" cy="953669"/>
          </a:xfrm>
        </p:spPr>
        <p:txBody>
          <a:bodyPr/>
          <a:lstStyle/>
          <a:p>
            <a:r>
              <a:rPr lang="en-US" dirty="0"/>
              <a:t>Preliminary System </a:t>
            </a:r>
          </a:p>
        </p:txBody>
      </p:sp>
      <p:sp>
        <p:nvSpPr>
          <p:cNvPr id="3" name="Content Placeholder 2">
            <a:extLst>
              <a:ext uri="{FF2B5EF4-FFF2-40B4-BE49-F238E27FC236}">
                <a16:creationId xmlns:a16="http://schemas.microsoft.com/office/drawing/2014/main" id="{A7755740-2B02-045D-0743-E5E9C5F09CB1}"/>
              </a:ext>
            </a:extLst>
          </p:cNvPr>
          <p:cNvSpPr>
            <a:spLocks noGrp="1"/>
          </p:cNvSpPr>
          <p:nvPr>
            <p:ph idx="1"/>
          </p:nvPr>
        </p:nvSpPr>
        <p:spPr>
          <a:xfrm>
            <a:off x="434848" y="1233763"/>
            <a:ext cx="5870418" cy="2195238"/>
          </a:xfrm>
        </p:spPr>
        <p:txBody>
          <a:bodyPr>
            <a:normAutofit/>
          </a:bodyPr>
          <a:lstStyle/>
          <a:p>
            <a:r>
              <a:rPr lang="en-US" sz="1600" dirty="0"/>
              <a:t>Low-cost incubation chamber for real-time characterization of soil respiration and microbial activity (aerobic).</a:t>
            </a:r>
          </a:p>
          <a:p>
            <a:pPr lvl="1"/>
            <a:r>
              <a:rPr lang="en-US" dirty="0">
                <a:solidFill>
                  <a:srgbClr val="000000"/>
                </a:solidFill>
                <a:latin typeface="avenir-lt-w01_85-heavy1475544"/>
              </a:rPr>
              <a:t>R</a:t>
            </a:r>
            <a:r>
              <a:rPr lang="en-US" b="0" i="0" dirty="0">
                <a:solidFill>
                  <a:srgbClr val="000000"/>
                </a:solidFill>
                <a:effectLst/>
                <a:latin typeface="avenir-lt-w01_85-heavy1475544"/>
              </a:rPr>
              <a:t>eal-time tracking of CO</a:t>
            </a:r>
            <a:r>
              <a:rPr lang="en-US" b="1" dirty="0">
                <a:solidFill>
                  <a:srgbClr val="000000"/>
                </a:solidFill>
                <a:latin typeface="avenir-lt-w01_85-heavy1475544"/>
                <a:cs typeface="Times New Roman" panose="02020603050405020304" pitchFamily="18" charset="0"/>
              </a:rPr>
              <a:t>₂</a:t>
            </a:r>
            <a:r>
              <a:rPr lang="en-US" b="0" i="0" dirty="0">
                <a:solidFill>
                  <a:srgbClr val="000000"/>
                </a:solidFill>
                <a:effectLst/>
                <a:latin typeface="avenir-lt-w01_85-heavy1475544"/>
              </a:rPr>
              <a:t> and O</a:t>
            </a:r>
            <a:r>
              <a:rPr lang="en-US" b="1" dirty="0">
                <a:solidFill>
                  <a:srgbClr val="000000"/>
                </a:solidFill>
                <a:latin typeface="avenir-lt-w01_85-heavy1475544"/>
                <a:cs typeface="Times New Roman" panose="02020603050405020304" pitchFamily="18" charset="0"/>
              </a:rPr>
              <a:t>₂ </a:t>
            </a:r>
            <a:r>
              <a:rPr lang="en-US" b="0" i="0" dirty="0">
                <a:solidFill>
                  <a:srgbClr val="000000"/>
                </a:solidFill>
                <a:effectLst/>
                <a:latin typeface="avenir-lt-w01_85-heavy1475544"/>
              </a:rPr>
              <a:t> concentration changes.</a:t>
            </a:r>
          </a:p>
          <a:p>
            <a:pPr lvl="1"/>
            <a:r>
              <a:rPr lang="en-US" dirty="0">
                <a:solidFill>
                  <a:srgbClr val="000000"/>
                </a:solidFill>
                <a:latin typeface="avenir-lt-w01_85-heavy1475544"/>
              </a:rPr>
              <a:t>L</a:t>
            </a:r>
            <a:r>
              <a:rPr lang="en-US" b="0" i="0" dirty="0">
                <a:solidFill>
                  <a:srgbClr val="000000"/>
                </a:solidFill>
                <a:effectLst/>
                <a:latin typeface="avenir-lt-w01_85-heavy1475544"/>
              </a:rPr>
              <a:t>ow-cost (~</a:t>
            </a:r>
            <a:r>
              <a:rPr lang="en-US" dirty="0">
                <a:solidFill>
                  <a:srgbClr val="000000"/>
                </a:solidFill>
                <a:latin typeface="avenir-lt-w01_85-heavy1475544"/>
              </a:rPr>
              <a:t>700 USD/1637 NIS).</a:t>
            </a:r>
          </a:p>
          <a:p>
            <a:pPr lvl="1"/>
            <a:r>
              <a:rPr lang="en-US" dirty="0">
                <a:solidFill>
                  <a:srgbClr val="000000"/>
                </a:solidFill>
                <a:latin typeface="avenir-lt-w01_85-heavy1475544"/>
              </a:rPr>
              <a:t>Open source: Replication and customization.</a:t>
            </a:r>
          </a:p>
        </p:txBody>
      </p:sp>
      <p:sp>
        <p:nvSpPr>
          <p:cNvPr id="9" name="TextBox 10">
            <a:extLst>
              <a:ext uri="{FF2B5EF4-FFF2-40B4-BE49-F238E27FC236}">
                <a16:creationId xmlns:a16="http://schemas.microsoft.com/office/drawing/2014/main" id="{633CDBAF-6A40-9878-0E89-2A4692A1976D}"/>
              </a:ext>
            </a:extLst>
          </p:cNvPr>
          <p:cNvSpPr txBox="1"/>
          <p:nvPr/>
        </p:nvSpPr>
        <p:spPr>
          <a:xfrm>
            <a:off x="6423888" y="4976457"/>
            <a:ext cx="5501723" cy="492443"/>
          </a:xfrm>
          <a:prstGeom prst="rect">
            <a:avLst/>
          </a:prstGeom>
          <a:noFill/>
        </p:spPr>
        <p:txBody>
          <a:bodyPr wrap="square" rtlCol="0">
            <a:spAutoFit/>
          </a:bodyPr>
          <a:lstStyle/>
          <a:p>
            <a:r>
              <a:rPr lang="en-US" sz="1300" i="1" dirty="0">
                <a:solidFill>
                  <a:schemeClr val="tx1">
                    <a:lumMod val="65000"/>
                    <a:lumOff val="35000"/>
                  </a:schemeClr>
                </a:solidFill>
              </a:rPr>
              <a:t>Source: </a:t>
            </a:r>
            <a:r>
              <a:rPr lang="en-US" sz="1300" i="1" dirty="0" err="1">
                <a:solidFill>
                  <a:schemeClr val="tx1">
                    <a:lumMod val="65000"/>
                    <a:lumOff val="35000"/>
                  </a:schemeClr>
                </a:solidFill>
              </a:rPr>
              <a:t>Levintal</a:t>
            </a:r>
            <a:r>
              <a:rPr lang="en-US" sz="1300" i="1" dirty="0">
                <a:solidFill>
                  <a:schemeClr val="tx1">
                    <a:lumMod val="65000"/>
                    <a:lumOff val="35000"/>
                  </a:schemeClr>
                </a:solidFill>
              </a:rPr>
              <a:t> Lab., 2023, Greenhouse gas emissions from soils. Real time soil incubator chamber.  </a:t>
            </a:r>
          </a:p>
        </p:txBody>
      </p:sp>
      <p:sp>
        <p:nvSpPr>
          <p:cNvPr id="10" name="TextBox 10">
            <a:extLst>
              <a:ext uri="{FF2B5EF4-FFF2-40B4-BE49-F238E27FC236}">
                <a16:creationId xmlns:a16="http://schemas.microsoft.com/office/drawing/2014/main" id="{43B6C4DB-ED0B-F221-C485-496148FBD926}"/>
              </a:ext>
            </a:extLst>
          </p:cNvPr>
          <p:cNvSpPr txBox="1"/>
          <p:nvPr/>
        </p:nvSpPr>
        <p:spPr>
          <a:xfrm>
            <a:off x="6423888" y="4504273"/>
            <a:ext cx="5870417" cy="492443"/>
          </a:xfrm>
          <a:prstGeom prst="rect">
            <a:avLst/>
          </a:prstGeom>
          <a:noFill/>
        </p:spPr>
        <p:txBody>
          <a:bodyPr wrap="square" rtlCol="0">
            <a:spAutoFit/>
          </a:bodyPr>
          <a:lstStyle/>
          <a:p>
            <a:r>
              <a:rPr lang="en-US" sz="1300" i="1" dirty="0">
                <a:solidFill>
                  <a:schemeClr val="tx1">
                    <a:lumMod val="65000"/>
                    <a:lumOff val="35000"/>
                  </a:schemeClr>
                </a:solidFill>
              </a:rPr>
              <a:t>Figure 22: Experimental setting CO</a:t>
            </a:r>
            <a:r>
              <a:rPr lang="en-US" sz="1300" i="1" dirty="0">
                <a:solidFill>
                  <a:schemeClr val="tx1">
                    <a:lumMod val="65000"/>
                    <a:lumOff val="35000"/>
                  </a:schemeClr>
                </a:solidFill>
                <a:latin typeface="Times New Roman" panose="02020603050405020304" pitchFamily="18" charset="0"/>
                <a:cs typeface="Times New Roman" panose="02020603050405020304" pitchFamily="18" charset="0"/>
              </a:rPr>
              <a:t>₂ </a:t>
            </a:r>
            <a:r>
              <a:rPr lang="en-US" sz="1300" i="1" dirty="0">
                <a:solidFill>
                  <a:schemeClr val="tx1">
                    <a:lumMod val="65000"/>
                    <a:lumOff val="35000"/>
                  </a:schemeClr>
                </a:solidFill>
              </a:rPr>
              <a:t>soil chambers: a) Complete system, b) Core unit, c) CO2/O2 sensing unit.</a:t>
            </a:r>
          </a:p>
        </p:txBody>
      </p:sp>
      <p:sp>
        <p:nvSpPr>
          <p:cNvPr id="8" name="CuadroTexto 7">
            <a:extLst>
              <a:ext uri="{FF2B5EF4-FFF2-40B4-BE49-F238E27FC236}">
                <a16:creationId xmlns:a16="http://schemas.microsoft.com/office/drawing/2014/main" id="{E1E67019-846B-3A93-37F2-0EA8DCD6EE8B}"/>
              </a:ext>
            </a:extLst>
          </p:cNvPr>
          <p:cNvSpPr txBox="1"/>
          <p:nvPr/>
        </p:nvSpPr>
        <p:spPr>
          <a:xfrm>
            <a:off x="5922613" y="5449105"/>
            <a:ext cx="6144126" cy="292388"/>
          </a:xfrm>
          <a:prstGeom prst="rect">
            <a:avLst/>
          </a:prstGeom>
          <a:noFill/>
        </p:spPr>
        <p:txBody>
          <a:bodyPr wrap="square">
            <a:spAutoFit/>
          </a:bodyPr>
          <a:lstStyle/>
          <a:p>
            <a:pPr lvl="1"/>
            <a:r>
              <a:rPr lang="en-US" sz="1300" i="1" dirty="0">
                <a:solidFill>
                  <a:schemeClr val="tx1">
                    <a:lumMod val="65000"/>
                    <a:lumOff val="35000"/>
                  </a:schemeClr>
                </a:solidFill>
                <a:hlinkClick r:id="rId3">
                  <a:extLst>
                    <a:ext uri="{A12FA001-AC4F-418D-AE19-62706E023703}">
                      <ahyp:hlinkClr xmlns:ahyp="http://schemas.microsoft.com/office/drawing/2018/hyperlinkcolor" val="tx"/>
                    </a:ext>
                  </a:extLst>
                </a:hlinkClick>
              </a:rPr>
              <a:t>https://github.com/OpenDigiEnvLab/Incubation-chamber</a:t>
            </a:r>
            <a:r>
              <a:rPr lang="en-US" sz="1300" i="1" dirty="0">
                <a:solidFill>
                  <a:schemeClr val="tx1">
                    <a:lumMod val="65000"/>
                    <a:lumOff val="35000"/>
                  </a:schemeClr>
                </a:solidFill>
              </a:rPr>
              <a:t> </a:t>
            </a:r>
          </a:p>
        </p:txBody>
      </p:sp>
      <p:pic>
        <p:nvPicPr>
          <p:cNvPr id="7" name="Imagen 6">
            <a:extLst>
              <a:ext uri="{FF2B5EF4-FFF2-40B4-BE49-F238E27FC236}">
                <a16:creationId xmlns:a16="http://schemas.microsoft.com/office/drawing/2014/main" id="{FFDB20E6-DBC5-0E5E-D130-FB44C28E3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1630" y="797038"/>
            <a:ext cx="5116613" cy="3612928"/>
          </a:xfrm>
          <a:prstGeom prst="rect">
            <a:avLst/>
          </a:prstGeom>
        </p:spPr>
      </p:pic>
      <p:pic>
        <p:nvPicPr>
          <p:cNvPr id="12" name="Imagen 11">
            <a:extLst>
              <a:ext uri="{FF2B5EF4-FFF2-40B4-BE49-F238E27FC236}">
                <a16:creationId xmlns:a16="http://schemas.microsoft.com/office/drawing/2014/main" id="{CD90A7BD-8C12-09F9-EFB1-92EA531A5C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657" y="3382756"/>
            <a:ext cx="4972799" cy="2735476"/>
          </a:xfrm>
          <a:prstGeom prst="rect">
            <a:avLst/>
          </a:prstGeom>
        </p:spPr>
      </p:pic>
      <p:sp>
        <p:nvSpPr>
          <p:cNvPr id="14" name="CuadroTexto 13">
            <a:extLst>
              <a:ext uri="{FF2B5EF4-FFF2-40B4-BE49-F238E27FC236}">
                <a16:creationId xmlns:a16="http://schemas.microsoft.com/office/drawing/2014/main" id="{445E04D8-CC8C-C671-82BA-89294D486F1A}"/>
              </a:ext>
            </a:extLst>
          </p:cNvPr>
          <p:cNvSpPr txBox="1"/>
          <p:nvPr/>
        </p:nvSpPr>
        <p:spPr>
          <a:xfrm>
            <a:off x="883657" y="6183848"/>
            <a:ext cx="5038956" cy="492443"/>
          </a:xfrm>
          <a:prstGeom prst="rect">
            <a:avLst/>
          </a:prstGeom>
          <a:noFill/>
        </p:spPr>
        <p:txBody>
          <a:bodyPr wrap="square">
            <a:spAutoFit/>
          </a:bodyPr>
          <a:lstStyle/>
          <a:p>
            <a:r>
              <a:rPr lang="en-US" sz="1300" i="1" dirty="0">
                <a:solidFill>
                  <a:schemeClr val="tx1">
                    <a:lumMod val="65000"/>
                    <a:lumOff val="35000"/>
                  </a:schemeClr>
                </a:solidFill>
              </a:rPr>
              <a:t>Figure 21: SRC-2 Soil Respiration Chamber.</a:t>
            </a:r>
          </a:p>
          <a:p>
            <a:r>
              <a:rPr lang="en-US" sz="1300" i="1" dirty="0">
                <a:solidFill>
                  <a:schemeClr val="tx1">
                    <a:lumMod val="65000"/>
                    <a:lumOff val="35000"/>
                  </a:schemeClr>
                </a:solidFill>
              </a:rPr>
              <a:t>Source: https://ppsystems.com/soil-and-canopy-flux/ </a:t>
            </a:r>
          </a:p>
        </p:txBody>
      </p:sp>
      <p:sp>
        <p:nvSpPr>
          <p:cNvPr id="15" name="CuadroTexto 14">
            <a:extLst>
              <a:ext uri="{FF2B5EF4-FFF2-40B4-BE49-F238E27FC236}">
                <a16:creationId xmlns:a16="http://schemas.microsoft.com/office/drawing/2014/main" id="{AA316ED2-2599-C1D5-8847-001FF55DDEB7}"/>
              </a:ext>
            </a:extLst>
          </p:cNvPr>
          <p:cNvSpPr txBox="1"/>
          <p:nvPr/>
        </p:nvSpPr>
        <p:spPr>
          <a:xfrm>
            <a:off x="1451272" y="5648171"/>
            <a:ext cx="3837568" cy="400110"/>
          </a:xfrm>
          <a:prstGeom prst="rect">
            <a:avLst/>
          </a:prstGeom>
          <a:solidFill>
            <a:schemeClr val="accent2">
              <a:lumMod val="20000"/>
              <a:lumOff val="80000"/>
            </a:schemeClr>
          </a:solidFill>
          <a:ln w="19050">
            <a:solidFill>
              <a:srgbClr val="C00000"/>
            </a:solidFill>
            <a:prstDash val="dashDot"/>
          </a:ln>
        </p:spPr>
        <p:txBody>
          <a:bodyPr wrap="square" rtlCol="0">
            <a:spAutoFit/>
          </a:bodyPr>
          <a:lstStyle/>
          <a:p>
            <a:r>
              <a:rPr lang="it-IT" sz="2000" dirty="0">
                <a:solidFill>
                  <a:srgbClr val="FF0000"/>
                </a:solidFill>
              </a:rPr>
              <a:t>COST: 3 786 USD/13 587 NIS</a:t>
            </a:r>
          </a:p>
        </p:txBody>
      </p:sp>
      <p:sp>
        <p:nvSpPr>
          <p:cNvPr id="5" name="Rectangle 4">
            <a:extLst>
              <a:ext uri="{FF2B5EF4-FFF2-40B4-BE49-F238E27FC236}">
                <a16:creationId xmlns:a16="http://schemas.microsoft.com/office/drawing/2014/main" id="{1C26839A-5AE9-3116-A197-4C5D4423770A}"/>
              </a:ext>
            </a:extLst>
          </p:cNvPr>
          <p:cNvSpPr/>
          <p:nvPr/>
        </p:nvSpPr>
        <p:spPr>
          <a:xfrm>
            <a:off x="0" y="0"/>
            <a:ext cx="12192000" cy="6858000"/>
          </a:xfrm>
          <a:prstGeom prst="rect">
            <a:avLst/>
          </a:prstGeom>
          <a:solidFill>
            <a:schemeClr val="accent1">
              <a:lumMod val="40000"/>
              <a:lumOff val="60000"/>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dirty="0">
                <a:solidFill>
                  <a:schemeClr val="tx1"/>
                </a:solidFill>
                <a:latin typeface="+mj-lt"/>
                <a:ea typeface="+mj-ea"/>
                <a:cs typeface="+mj-cs"/>
              </a:rPr>
              <a:t>Limitations</a:t>
            </a:r>
            <a:r>
              <a:rPr lang="en-US" sz="4000" b="1" dirty="0">
                <a:solidFill>
                  <a:schemeClr val="tx1"/>
                </a:solidFill>
                <a:latin typeface="+mj-lt"/>
                <a:ea typeface="+mj-ea"/>
                <a:cs typeface="+mj-cs"/>
              </a:rPr>
              <a:t> </a:t>
            </a:r>
          </a:p>
          <a:p>
            <a:pPr algn="ctr"/>
            <a:endParaRPr lang="en-US" sz="4000" b="1" dirty="0">
              <a:solidFill>
                <a:schemeClr val="tx1"/>
              </a:solidFill>
              <a:latin typeface="+mj-lt"/>
              <a:ea typeface="+mj-ea"/>
              <a:cs typeface="+mj-cs"/>
            </a:endParaRPr>
          </a:p>
          <a:p>
            <a:pPr algn="ctr"/>
            <a:r>
              <a:rPr lang="en-US" sz="3600" b="1" dirty="0">
                <a:solidFill>
                  <a:schemeClr val="tx1"/>
                </a:solidFill>
                <a:latin typeface="+mj-lt"/>
                <a:ea typeface="+mj-ea"/>
                <a:cs typeface="+mj-cs"/>
              </a:rPr>
              <a:t>1. No quantification of Methane  </a:t>
            </a:r>
          </a:p>
          <a:p>
            <a:endParaRPr lang="en-US" sz="3600" b="1" dirty="0">
              <a:solidFill>
                <a:schemeClr val="tx1"/>
              </a:solidFill>
              <a:latin typeface="+mj-lt"/>
              <a:ea typeface="+mj-ea"/>
              <a:cs typeface="+mj-cs"/>
            </a:endParaRPr>
          </a:p>
          <a:p>
            <a:pPr algn="ctr"/>
            <a:r>
              <a:rPr lang="en-US" sz="3600" b="1" dirty="0">
                <a:solidFill>
                  <a:schemeClr val="tx1"/>
                </a:solidFill>
                <a:latin typeface="+mj-lt"/>
                <a:ea typeface="+mj-ea"/>
                <a:cs typeface="+mj-cs"/>
              </a:rPr>
              <a:t>2. Not suitable for wet samples  </a:t>
            </a:r>
          </a:p>
          <a:p>
            <a:endParaRPr lang="en-US" sz="3600" b="1" dirty="0">
              <a:solidFill>
                <a:schemeClr val="tx1"/>
              </a:solidFill>
              <a:latin typeface="+mj-lt"/>
              <a:ea typeface="+mj-ea"/>
              <a:cs typeface="+mj-cs"/>
            </a:endParaRPr>
          </a:p>
          <a:p>
            <a:pPr algn="ctr"/>
            <a:r>
              <a:rPr lang="en-US" sz="3600" b="1" dirty="0">
                <a:solidFill>
                  <a:schemeClr val="tx1"/>
                </a:solidFill>
                <a:latin typeface="+mj-lt"/>
                <a:ea typeface="+mj-ea"/>
                <a:cs typeface="+mj-cs"/>
              </a:rPr>
              <a:t>3. Not suitable for anoxic conditions</a:t>
            </a:r>
          </a:p>
          <a:p>
            <a:pPr algn="ctr"/>
            <a:endParaRPr lang="en-US" sz="4000" b="1" dirty="0">
              <a:solidFill>
                <a:schemeClr val="tx1"/>
              </a:solidFill>
              <a:latin typeface="+mj-lt"/>
              <a:ea typeface="+mj-ea"/>
              <a:cs typeface="+mj-cs"/>
            </a:endParaRPr>
          </a:p>
        </p:txBody>
      </p:sp>
      <p:pic>
        <p:nvPicPr>
          <p:cNvPr id="11" name="Graphic 10" descr="Cloud outline">
            <a:extLst>
              <a:ext uri="{FF2B5EF4-FFF2-40B4-BE49-F238E27FC236}">
                <a16:creationId xmlns:a16="http://schemas.microsoft.com/office/drawing/2014/main" id="{30812DB3-4E4E-6F5B-25CC-59D2150566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20275" y="2185789"/>
            <a:ext cx="914400" cy="914400"/>
          </a:xfrm>
          <a:prstGeom prst="rect">
            <a:avLst/>
          </a:prstGeom>
        </p:spPr>
      </p:pic>
      <p:pic>
        <p:nvPicPr>
          <p:cNvPr id="18" name="Graphic 17" descr="Water outline">
            <a:extLst>
              <a:ext uri="{FF2B5EF4-FFF2-40B4-BE49-F238E27FC236}">
                <a16:creationId xmlns:a16="http://schemas.microsoft.com/office/drawing/2014/main" id="{816A78D2-2717-457D-F3C9-3702FB2F76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96425" y="3317280"/>
            <a:ext cx="914400" cy="914400"/>
          </a:xfrm>
          <a:prstGeom prst="rect">
            <a:avLst/>
          </a:prstGeom>
        </p:spPr>
      </p:pic>
      <p:sp>
        <p:nvSpPr>
          <p:cNvPr id="19" name="TextBox 18">
            <a:extLst>
              <a:ext uri="{FF2B5EF4-FFF2-40B4-BE49-F238E27FC236}">
                <a16:creationId xmlns:a16="http://schemas.microsoft.com/office/drawing/2014/main" id="{F24D0CD5-D9B6-2011-9237-EA9BB83AE4F0}"/>
              </a:ext>
            </a:extLst>
          </p:cNvPr>
          <p:cNvSpPr txBox="1"/>
          <p:nvPr/>
        </p:nvSpPr>
        <p:spPr>
          <a:xfrm>
            <a:off x="10338583" y="4584847"/>
            <a:ext cx="969760" cy="461665"/>
          </a:xfrm>
          <a:prstGeom prst="rect">
            <a:avLst/>
          </a:prstGeom>
          <a:noFill/>
        </p:spPr>
        <p:txBody>
          <a:bodyPr wrap="square" rtlCol="0">
            <a:spAutoFit/>
          </a:bodyPr>
          <a:lstStyle/>
          <a:p>
            <a:r>
              <a:rPr lang="en-US" sz="2400" dirty="0"/>
              <a:t>O</a:t>
            </a:r>
            <a:r>
              <a:rPr lang="en-US" sz="2400" dirty="0">
                <a:latin typeface="Calibri" panose="020F0502020204030204" pitchFamily="34" charset="0"/>
                <a:cs typeface="Calibri" panose="020F0502020204030204" pitchFamily="34" charset="0"/>
              </a:rPr>
              <a:t>₂</a:t>
            </a:r>
            <a:endParaRPr lang="en-US" sz="2400" dirty="0"/>
          </a:p>
        </p:txBody>
      </p:sp>
      <p:pic>
        <p:nvPicPr>
          <p:cNvPr id="21" name="Graphic 20" descr="Badge Cross outline">
            <a:extLst>
              <a:ext uri="{FF2B5EF4-FFF2-40B4-BE49-F238E27FC236}">
                <a16:creationId xmlns:a16="http://schemas.microsoft.com/office/drawing/2014/main" id="{6B0F069C-E44C-A52B-EDF3-551D91BE1FB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36278" y="4466324"/>
            <a:ext cx="653969" cy="653969"/>
          </a:xfrm>
          <a:prstGeom prst="rect">
            <a:avLst/>
          </a:prstGeom>
        </p:spPr>
      </p:pic>
      <p:grpSp>
        <p:nvGrpSpPr>
          <p:cNvPr id="4" name="Group 3">
            <a:extLst>
              <a:ext uri="{FF2B5EF4-FFF2-40B4-BE49-F238E27FC236}">
                <a16:creationId xmlns:a16="http://schemas.microsoft.com/office/drawing/2014/main" id="{5B2CF738-4285-68C9-475D-B6F5F8A98DEC}"/>
              </a:ext>
            </a:extLst>
          </p:cNvPr>
          <p:cNvGrpSpPr/>
          <p:nvPr/>
        </p:nvGrpSpPr>
        <p:grpSpPr>
          <a:xfrm>
            <a:off x="126759" y="6169973"/>
            <a:ext cx="11938482" cy="593278"/>
            <a:chOff x="126759" y="6169973"/>
            <a:chExt cx="11938482" cy="593278"/>
          </a:xfrm>
        </p:grpSpPr>
        <p:sp>
          <p:nvSpPr>
            <p:cNvPr id="6" name="Action Button: Go Forward or Next 5">
              <a:hlinkClick r:id="" action="ppaction://hlinkshowjump?jump=nextslide" highlightClick="1"/>
              <a:extLst>
                <a:ext uri="{FF2B5EF4-FFF2-40B4-BE49-F238E27FC236}">
                  <a16:creationId xmlns:a16="http://schemas.microsoft.com/office/drawing/2014/main" id="{1A299285-35FE-FB15-B4DE-9DC6D5D4B7E3}"/>
                </a:ext>
              </a:extLst>
            </p:cNvPr>
            <p:cNvSpPr/>
            <p:nvPr/>
          </p:nvSpPr>
          <p:spPr>
            <a:xfrm>
              <a:off x="11487243" y="6169973"/>
              <a:ext cx="577998" cy="593277"/>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ction Button: Go Back or Previous 12">
              <a:hlinkClick r:id="" action="ppaction://hlinkshowjump?jump=previousslide" highlightClick="1"/>
              <a:extLst>
                <a:ext uri="{FF2B5EF4-FFF2-40B4-BE49-F238E27FC236}">
                  <a16:creationId xmlns:a16="http://schemas.microsoft.com/office/drawing/2014/main" id="{054BC532-DC02-F73C-066C-FB6DD9D76DCF}"/>
                </a:ext>
              </a:extLst>
            </p:cNvPr>
            <p:cNvSpPr/>
            <p:nvPr/>
          </p:nvSpPr>
          <p:spPr>
            <a:xfrm>
              <a:off x="126759" y="6169974"/>
              <a:ext cx="577997" cy="593277"/>
            </a:xfrm>
            <a:prstGeom prst="actionButtonBackPrevio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Action Button: Go Home 15">
              <a:hlinkClick r:id="rId12" action="ppaction://hlinksldjump" highlightClick="1"/>
              <a:extLst>
                <a:ext uri="{FF2B5EF4-FFF2-40B4-BE49-F238E27FC236}">
                  <a16:creationId xmlns:a16="http://schemas.microsoft.com/office/drawing/2014/main" id="{E7B51FF3-07E5-175C-CA7D-5227FCA8399B}"/>
                </a:ext>
              </a:extLst>
            </p:cNvPr>
            <p:cNvSpPr/>
            <p:nvPr/>
          </p:nvSpPr>
          <p:spPr>
            <a:xfrm>
              <a:off x="5769372" y="6169973"/>
              <a:ext cx="577998" cy="593277"/>
            </a:xfrm>
            <a:prstGeom prst="actionButtonHom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0816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 calcmode="lin" valueType="num">
                                      <p:cBhvr>
                                        <p:cTn id="14"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5">
                                            <p:txEl>
                                              <p:pRg st="2" end="2"/>
                                            </p:txEl>
                                          </p:spTgt>
                                        </p:tgtEl>
                                        <p:attrNameLst>
                                          <p:attrName>style.visibility</p:attrName>
                                        </p:attrNameLst>
                                      </p:cBhvr>
                                      <p:to>
                                        <p:strVal val="visible"/>
                                      </p:to>
                                    </p:set>
                                    <p:animEffect transition="in" filter="fade">
                                      <p:cBhvr>
                                        <p:cTn id="44" dur="1000"/>
                                        <p:tgtEl>
                                          <p:spTgt spid="5">
                                            <p:txEl>
                                              <p:pRg st="2" end="2"/>
                                            </p:txEl>
                                          </p:spTgt>
                                        </p:tgtEl>
                                      </p:cBhvr>
                                    </p:animEffect>
                                    <p:anim calcmode="lin" valueType="num">
                                      <p:cBhvr>
                                        <p:cTn id="4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5">
                                            <p:txEl>
                                              <p:pRg st="2" end="2"/>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Effect transition="in" filter="fade">
                                      <p:cBhvr>
                                        <p:cTn id="49" dur="1000"/>
                                        <p:tgtEl>
                                          <p:spTgt spid="5">
                                            <p:txEl>
                                              <p:pRg st="0" end="0"/>
                                            </p:txEl>
                                          </p:spTgt>
                                        </p:tgtEl>
                                      </p:cBhvr>
                                    </p:animEffect>
                                    <p:anim calcmode="lin" valueType="num">
                                      <p:cBhvr>
                                        <p:cTn id="5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0" end="0"/>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5">
                                            <p:txEl>
                                              <p:pRg st="4" end="4"/>
                                            </p:txEl>
                                          </p:spTgt>
                                        </p:tgtEl>
                                        <p:attrNameLst>
                                          <p:attrName>style.visibility</p:attrName>
                                        </p:attrNameLst>
                                      </p:cBhvr>
                                      <p:to>
                                        <p:strVal val="visible"/>
                                      </p:to>
                                    </p:set>
                                    <p:animEffect transition="in" filter="fade">
                                      <p:cBhvr>
                                        <p:cTn id="54" dur="1000"/>
                                        <p:tgtEl>
                                          <p:spTgt spid="5">
                                            <p:txEl>
                                              <p:pRg st="4" end="4"/>
                                            </p:txEl>
                                          </p:spTgt>
                                        </p:tgtEl>
                                      </p:cBhvr>
                                    </p:animEffect>
                                    <p:anim calcmode="lin" valueType="num">
                                      <p:cBhvr>
                                        <p:cTn id="5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4" end="4"/>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5">
                                            <p:txEl>
                                              <p:pRg st="6" end="6"/>
                                            </p:txEl>
                                          </p:spTgt>
                                        </p:tgtEl>
                                        <p:attrNameLst>
                                          <p:attrName>style.visibility</p:attrName>
                                        </p:attrNameLst>
                                      </p:cBhvr>
                                      <p:to>
                                        <p:strVal val="visible"/>
                                      </p:to>
                                    </p:set>
                                    <p:animEffect transition="in" filter="fade">
                                      <p:cBhvr>
                                        <p:cTn id="59" dur="1000"/>
                                        <p:tgtEl>
                                          <p:spTgt spid="5">
                                            <p:txEl>
                                              <p:pRg st="6" end="6"/>
                                            </p:txEl>
                                          </p:spTgt>
                                        </p:tgtEl>
                                      </p:cBhvr>
                                    </p:animEffect>
                                    <p:anim calcmode="lin" valueType="num">
                                      <p:cBhvr>
                                        <p:cTn id="6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6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animBg="1"/>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5A37F-3110-425D-F065-38E7BF010B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6E909E-889C-3ECE-3F11-3ADE7C5E24DC}"/>
              </a:ext>
            </a:extLst>
          </p:cNvPr>
          <p:cNvSpPr>
            <a:spLocks noGrp="1"/>
          </p:cNvSpPr>
          <p:nvPr>
            <p:ph type="title"/>
          </p:nvPr>
        </p:nvSpPr>
        <p:spPr>
          <a:xfrm>
            <a:off x="6095999" y="907577"/>
            <a:ext cx="5067299" cy="1709436"/>
          </a:xfrm>
        </p:spPr>
        <p:txBody>
          <a:bodyPr anchor="ctr">
            <a:normAutofit/>
          </a:bodyPr>
          <a:lstStyle/>
          <a:p>
            <a:r>
              <a:rPr lang="en-US" sz="4800" dirty="0"/>
              <a:t>Objective</a:t>
            </a:r>
          </a:p>
        </p:txBody>
      </p:sp>
      <p:sp>
        <p:nvSpPr>
          <p:cNvPr id="3" name="Content Placeholder 2">
            <a:extLst>
              <a:ext uri="{FF2B5EF4-FFF2-40B4-BE49-F238E27FC236}">
                <a16:creationId xmlns:a16="http://schemas.microsoft.com/office/drawing/2014/main" id="{2BA926C3-7811-33E4-70F2-42590407306C}"/>
              </a:ext>
            </a:extLst>
          </p:cNvPr>
          <p:cNvSpPr>
            <a:spLocks noGrp="1"/>
          </p:cNvSpPr>
          <p:nvPr>
            <p:ph idx="1"/>
          </p:nvPr>
        </p:nvSpPr>
        <p:spPr>
          <a:xfrm>
            <a:off x="6095997" y="2347829"/>
            <a:ext cx="5422959" cy="2978150"/>
          </a:xfrm>
        </p:spPr>
        <p:txBody>
          <a:bodyPr anchor="ctr">
            <a:normAutofit/>
          </a:bodyPr>
          <a:lstStyle/>
          <a:p>
            <a:pPr marL="342900" lvl="0" indent="-342900" rtl="0">
              <a:buFont typeface="Symbol" panose="05050102010706020507" pitchFamily="18" charset="2"/>
              <a:buChar char=""/>
            </a:pPr>
            <a:r>
              <a:rPr lang="en-US"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D</a:t>
            </a:r>
            <a:r>
              <a:rPr lang="en-US"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evelop</a:t>
            </a:r>
            <a:r>
              <a:rPr lang="en-US" dirty="0">
                <a:effectLst/>
                <a:latin typeface="Arial" panose="020B0604020202020204" pitchFamily="34" charset="0"/>
                <a:ea typeface="Calibri" panose="020F0502020204030204" pitchFamily="34" charset="0"/>
                <a:cs typeface="Arial" panose="020B0604020202020204" pitchFamily="34" charset="0"/>
              </a:rPr>
              <a:t> a portable, affordable, easy-to-use system for real-time monitoring of greenhouse gases in wetland samples. </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US" b="1"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V</a:t>
            </a:r>
            <a:r>
              <a:rPr lang="en-US"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alidate</a:t>
            </a:r>
            <a:r>
              <a:rPr lang="en-US" b="1" dirty="0">
                <a:effectLst/>
                <a:latin typeface="Arial" panose="020B0604020202020204" pitchFamily="34" charset="0"/>
                <a:ea typeface="Calibri" panose="020F0502020204030204" pitchFamily="34" charset="0"/>
                <a:cs typeface="Arial" panose="020B0604020202020204" pitchFamily="34" charset="0"/>
              </a:rPr>
              <a:t> </a:t>
            </a:r>
            <a:r>
              <a:rPr lang="en-US" dirty="0">
                <a:effectLst/>
                <a:latin typeface="Arial" panose="020B0604020202020204" pitchFamily="34" charset="0"/>
                <a:ea typeface="Calibri" panose="020F0502020204030204" pitchFamily="34" charset="0"/>
                <a:cs typeface="Arial" panose="020B0604020202020204" pitchFamily="34" charset="0"/>
              </a:rPr>
              <a:t>the system using </a:t>
            </a:r>
            <a:r>
              <a:rPr lang="en-US" dirty="0">
                <a:latin typeface="Arial" panose="020B0604020202020204" pitchFamily="34" charset="0"/>
                <a:ea typeface="Calibri" panose="020F0502020204030204" pitchFamily="34" charset="0"/>
                <a:cs typeface="Arial" panose="020B0604020202020204" pitchFamily="34" charset="0"/>
              </a:rPr>
              <a:t>wetland samples from two sites</a:t>
            </a:r>
            <a:r>
              <a:rPr lang="en-US" dirty="0">
                <a:effectLst/>
                <a:latin typeface="Arial" panose="020B0604020202020204" pitchFamily="34" charset="0"/>
                <a:ea typeface="Calibri" panose="020F0502020204030204" pitchFamily="34" charset="0"/>
                <a:cs typeface="Arial" panose="020B0604020202020204" pitchFamily="34" charset="0"/>
              </a:rPr>
              <a:t> as case studies.</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US"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P</a:t>
            </a:r>
            <a:r>
              <a:rPr lang="en-US" b="1"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rovide</a:t>
            </a:r>
            <a:r>
              <a:rPr lang="en-US" dirty="0">
                <a:effectLst/>
                <a:latin typeface="Arial" panose="020B0604020202020204" pitchFamily="34" charset="0"/>
                <a:ea typeface="Calibri" panose="020F0502020204030204" pitchFamily="34" charset="0"/>
                <a:cs typeface="Arial" panose="020B0604020202020204" pitchFamily="34" charset="0"/>
              </a:rPr>
              <a:t> a complete self-assembly guide to facilitate the replication of the system and research on </a:t>
            </a:r>
            <a:r>
              <a:rPr lang="en-US" dirty="0">
                <a:latin typeface="Arial" panose="020B0604020202020204" pitchFamily="34" charset="0"/>
                <a:ea typeface="Calibri" panose="020F0502020204030204" pitchFamily="34" charset="0"/>
                <a:cs typeface="Arial" panose="020B0604020202020204" pitchFamily="34" charset="0"/>
              </a:rPr>
              <a:t>microbial activity</a:t>
            </a:r>
            <a:r>
              <a:rPr lang="en-US" dirty="0">
                <a:effectLst/>
                <a:latin typeface="Arial" panose="020B0604020202020204" pitchFamily="34" charset="0"/>
                <a:ea typeface="Calibri" panose="020F0502020204030204" pitchFamily="34" charset="0"/>
                <a:cs typeface="Arial" panose="020B0604020202020204" pitchFamily="34" charset="0"/>
              </a:rPr>
              <a:t>.</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2A1B808A-350C-20F5-3192-39F482FD9B9D}"/>
              </a:ext>
            </a:extLst>
          </p:cNvPr>
          <p:cNvSpPr txBox="1"/>
          <p:nvPr/>
        </p:nvSpPr>
        <p:spPr>
          <a:xfrm>
            <a:off x="673044" y="5490675"/>
            <a:ext cx="5280455" cy="276999"/>
          </a:xfrm>
          <a:prstGeom prst="rect">
            <a:avLst/>
          </a:prstGeom>
          <a:noFill/>
        </p:spPr>
        <p:txBody>
          <a:bodyPr wrap="square">
            <a:spAutoFit/>
          </a:bodyPr>
          <a:lstStyle/>
          <a:p>
            <a:r>
              <a:rPr lang="en-US" sz="1200" i="1" dirty="0">
                <a:solidFill>
                  <a:schemeClr val="tx1">
                    <a:lumMod val="65000"/>
                    <a:lumOff val="35000"/>
                  </a:schemeClr>
                </a:solidFill>
              </a:rPr>
              <a:t>Incubation Chambers Prototype for wetland samples monitoring.  </a:t>
            </a:r>
          </a:p>
        </p:txBody>
      </p:sp>
      <p:grpSp>
        <p:nvGrpSpPr>
          <p:cNvPr id="12" name="Group 11">
            <a:extLst>
              <a:ext uri="{FF2B5EF4-FFF2-40B4-BE49-F238E27FC236}">
                <a16:creationId xmlns:a16="http://schemas.microsoft.com/office/drawing/2014/main" id="{DD500A4A-6DB9-09C3-5799-0C37D1176048}"/>
              </a:ext>
            </a:extLst>
          </p:cNvPr>
          <p:cNvGrpSpPr/>
          <p:nvPr/>
        </p:nvGrpSpPr>
        <p:grpSpPr>
          <a:xfrm>
            <a:off x="1" y="-16810"/>
            <a:ext cx="12311801" cy="1303073"/>
            <a:chOff x="1" y="-16810"/>
            <a:chExt cx="12311801" cy="1303073"/>
          </a:xfrm>
        </p:grpSpPr>
        <p:grpSp>
          <p:nvGrpSpPr>
            <p:cNvPr id="13" name="Group 12">
              <a:extLst>
                <a:ext uri="{FF2B5EF4-FFF2-40B4-BE49-F238E27FC236}">
                  <a16:creationId xmlns:a16="http://schemas.microsoft.com/office/drawing/2014/main" id="{7E6C59FA-986C-0F75-6159-8D72BC6CB674}"/>
                </a:ext>
              </a:extLst>
            </p:cNvPr>
            <p:cNvGrpSpPr/>
            <p:nvPr/>
          </p:nvGrpSpPr>
          <p:grpSpPr>
            <a:xfrm>
              <a:off x="10727561" y="-16810"/>
              <a:ext cx="1584241" cy="1303073"/>
              <a:chOff x="10727561" y="-16810"/>
              <a:chExt cx="1584241" cy="1303073"/>
            </a:xfrm>
          </p:grpSpPr>
          <p:pic>
            <p:nvPicPr>
              <p:cNvPr id="15" name="Picture 14" descr="A qr code on a white background&#10;&#10;AI-generated content may be incorrect.">
                <a:extLst>
                  <a:ext uri="{FF2B5EF4-FFF2-40B4-BE49-F238E27FC236}">
                    <a16:creationId xmlns:a16="http://schemas.microsoft.com/office/drawing/2014/main" id="{63266109-282D-CC37-EDCC-30BC3DB9A149}"/>
                  </a:ext>
                </a:extLst>
              </p:cNvPr>
              <p:cNvPicPr/>
              <p:nvPr/>
            </p:nvPicPr>
            <p:blipFill>
              <a:blip r:embed="rId2">
                <a:extLst>
                  <a:ext uri="{28A0092B-C50C-407E-A947-70E740481C1C}">
                    <a14:useLocalDpi xmlns:a14="http://schemas.microsoft.com/office/drawing/2010/main" val="0"/>
                  </a:ext>
                </a:extLst>
              </a:blip>
              <a:stretch>
                <a:fillRect/>
              </a:stretch>
            </p:blipFill>
            <p:spPr>
              <a:xfrm>
                <a:off x="10985919" y="218739"/>
                <a:ext cx="1067524" cy="1067524"/>
              </a:xfrm>
              <a:prstGeom prst="rect">
                <a:avLst/>
              </a:prstGeom>
            </p:spPr>
          </p:pic>
          <p:sp>
            <p:nvSpPr>
              <p:cNvPr id="16" name="TextBox 15">
                <a:extLst>
                  <a:ext uri="{FF2B5EF4-FFF2-40B4-BE49-F238E27FC236}">
                    <a16:creationId xmlns:a16="http://schemas.microsoft.com/office/drawing/2014/main" id="{BEE99004-350B-012B-6C7F-536C5B6808B0}"/>
                  </a:ext>
                </a:extLst>
              </p:cNvPr>
              <p:cNvSpPr txBox="1"/>
              <p:nvPr/>
            </p:nvSpPr>
            <p:spPr>
              <a:xfrm>
                <a:off x="10727561" y="-16810"/>
                <a:ext cx="1584241" cy="338554"/>
              </a:xfrm>
              <a:prstGeom prst="rect">
                <a:avLst/>
              </a:prstGeom>
              <a:noFill/>
            </p:spPr>
            <p:txBody>
              <a:bodyPr wrap="square">
                <a:spAutoFit/>
              </a:bodyPr>
              <a:lstStyle/>
              <a:p>
                <a:pPr algn="ctr"/>
                <a:r>
                  <a:rPr lang="en-US" sz="1600" dirty="0">
                    <a:latin typeface="Aptos" panose="020B0004020202020204" pitchFamily="34" charset="0"/>
                  </a:rPr>
                  <a:t>EGU25-5229</a:t>
                </a:r>
              </a:p>
            </p:txBody>
          </p:sp>
        </p:grpSp>
        <p:pic>
          <p:nvPicPr>
            <p:cNvPr id="14" name="Picture 13" descr="A blue and black logo&#10;&#10;AI-generated content may be incorrect.">
              <a:extLst>
                <a:ext uri="{FF2B5EF4-FFF2-40B4-BE49-F238E27FC236}">
                  <a16:creationId xmlns:a16="http://schemas.microsoft.com/office/drawing/2014/main" id="{CCF57B73-B493-7A88-8558-5E778307D2A9}"/>
                </a:ext>
              </a:extLst>
            </p:cNvPr>
            <p:cNvPicPr/>
            <p:nvPr/>
          </p:nvPicPr>
          <p:blipFill>
            <a:blip r:embed="rId3">
              <a:extLst>
                <a:ext uri="{28A0092B-C50C-407E-A947-70E740481C1C}">
                  <a14:useLocalDpi xmlns:a14="http://schemas.microsoft.com/office/drawing/2010/main" val="0"/>
                </a:ext>
              </a:extLst>
            </a:blip>
            <a:stretch>
              <a:fillRect/>
            </a:stretch>
          </p:blipFill>
          <p:spPr>
            <a:xfrm>
              <a:off x="1" y="62713"/>
              <a:ext cx="1965298" cy="885106"/>
            </a:xfrm>
            <a:prstGeom prst="rect">
              <a:avLst/>
            </a:prstGeom>
          </p:spPr>
        </p:pic>
      </p:grpSp>
      <p:pic>
        <p:nvPicPr>
          <p:cNvPr id="17" name="Picture 16" descr="A group of plastic containers with wires&#10;&#10;AI-generated content may be incorrect.">
            <a:extLst>
              <a:ext uri="{FF2B5EF4-FFF2-40B4-BE49-F238E27FC236}">
                <a16:creationId xmlns:a16="http://schemas.microsoft.com/office/drawing/2014/main" id="{FAC40EF7-61BF-D583-05EF-DA80DE224A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756" y="1835021"/>
            <a:ext cx="4718197" cy="3538647"/>
          </a:xfrm>
          <a:prstGeom prst="rect">
            <a:avLst/>
          </a:prstGeom>
        </p:spPr>
      </p:pic>
      <p:grpSp>
        <p:nvGrpSpPr>
          <p:cNvPr id="4" name="Group 3">
            <a:extLst>
              <a:ext uri="{FF2B5EF4-FFF2-40B4-BE49-F238E27FC236}">
                <a16:creationId xmlns:a16="http://schemas.microsoft.com/office/drawing/2014/main" id="{3652EB0C-0FD0-E929-A586-F75EB11645D4}"/>
              </a:ext>
            </a:extLst>
          </p:cNvPr>
          <p:cNvGrpSpPr/>
          <p:nvPr/>
        </p:nvGrpSpPr>
        <p:grpSpPr>
          <a:xfrm>
            <a:off x="126759" y="6169973"/>
            <a:ext cx="11938482" cy="593278"/>
            <a:chOff x="126759" y="6169973"/>
            <a:chExt cx="11938482" cy="593278"/>
          </a:xfrm>
        </p:grpSpPr>
        <p:sp>
          <p:nvSpPr>
            <p:cNvPr id="6" name="Action Button: Go Forward or Next 5">
              <a:hlinkClick r:id="" action="ppaction://hlinkshowjump?jump=nextslide" highlightClick="1"/>
              <a:extLst>
                <a:ext uri="{FF2B5EF4-FFF2-40B4-BE49-F238E27FC236}">
                  <a16:creationId xmlns:a16="http://schemas.microsoft.com/office/drawing/2014/main" id="{758A9B72-C9C2-599F-8A6C-D242E4762A3C}"/>
                </a:ext>
              </a:extLst>
            </p:cNvPr>
            <p:cNvSpPr/>
            <p:nvPr/>
          </p:nvSpPr>
          <p:spPr>
            <a:xfrm>
              <a:off x="11487243" y="6169973"/>
              <a:ext cx="577998" cy="593277"/>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ction Button: Go Back or Previous 17">
              <a:hlinkClick r:id="" action="ppaction://hlinkshowjump?jump=previousslide" highlightClick="1"/>
              <a:extLst>
                <a:ext uri="{FF2B5EF4-FFF2-40B4-BE49-F238E27FC236}">
                  <a16:creationId xmlns:a16="http://schemas.microsoft.com/office/drawing/2014/main" id="{8B7F9187-8155-81CA-6F21-513674BF925F}"/>
                </a:ext>
              </a:extLst>
            </p:cNvPr>
            <p:cNvSpPr/>
            <p:nvPr/>
          </p:nvSpPr>
          <p:spPr>
            <a:xfrm>
              <a:off x="126759" y="6169974"/>
              <a:ext cx="577997" cy="593277"/>
            </a:xfrm>
            <a:prstGeom prst="actionButtonBackPrevio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Action Button: Go Home 18">
              <a:hlinkClick r:id="rId5" action="ppaction://hlinksldjump" highlightClick="1"/>
              <a:extLst>
                <a:ext uri="{FF2B5EF4-FFF2-40B4-BE49-F238E27FC236}">
                  <a16:creationId xmlns:a16="http://schemas.microsoft.com/office/drawing/2014/main" id="{787B1577-A622-A8FE-63CD-977C1152D5D6}"/>
                </a:ext>
              </a:extLst>
            </p:cNvPr>
            <p:cNvSpPr/>
            <p:nvPr/>
          </p:nvSpPr>
          <p:spPr>
            <a:xfrm>
              <a:off x="5769372" y="6169973"/>
              <a:ext cx="577998" cy="593277"/>
            </a:xfrm>
            <a:prstGeom prst="actionButtonHom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78548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0BF18-FF38-B632-B9A0-BE4F946FD795}"/>
            </a:ext>
          </a:extLst>
        </p:cNvPr>
        <p:cNvGrpSpPr/>
        <p:nvPr/>
      </p:nvGrpSpPr>
      <p:grpSpPr>
        <a:xfrm>
          <a:off x="0" y="0"/>
          <a:ext cx="0" cy="0"/>
          <a:chOff x="0" y="0"/>
          <a:chExt cx="0" cy="0"/>
        </a:xfrm>
      </p:grpSpPr>
      <p:sp>
        <p:nvSpPr>
          <p:cNvPr id="9" name="TextBox 10">
            <a:extLst>
              <a:ext uri="{FF2B5EF4-FFF2-40B4-BE49-F238E27FC236}">
                <a16:creationId xmlns:a16="http://schemas.microsoft.com/office/drawing/2014/main" id="{04C62D42-A652-4445-403E-15F4FDFD642A}"/>
              </a:ext>
            </a:extLst>
          </p:cNvPr>
          <p:cNvSpPr txBox="1"/>
          <p:nvPr/>
        </p:nvSpPr>
        <p:spPr>
          <a:xfrm>
            <a:off x="7185891" y="6391183"/>
            <a:ext cx="5166927" cy="292388"/>
          </a:xfrm>
          <a:prstGeom prst="rect">
            <a:avLst/>
          </a:prstGeom>
          <a:noFill/>
        </p:spPr>
        <p:txBody>
          <a:bodyPr wrap="square" rtlCol="0">
            <a:spAutoFit/>
          </a:bodyPr>
          <a:lstStyle/>
          <a:p>
            <a:r>
              <a:rPr lang="en-US" sz="1300" i="1" dirty="0">
                <a:solidFill>
                  <a:schemeClr val="tx1">
                    <a:lumMod val="65000"/>
                    <a:lumOff val="35000"/>
                  </a:schemeClr>
                </a:solidFill>
              </a:rPr>
              <a:t>Incubation chamber components.  </a:t>
            </a:r>
          </a:p>
        </p:txBody>
      </p:sp>
      <p:sp>
        <p:nvSpPr>
          <p:cNvPr id="4" name="Content Placeholder 2">
            <a:extLst>
              <a:ext uri="{FF2B5EF4-FFF2-40B4-BE49-F238E27FC236}">
                <a16:creationId xmlns:a16="http://schemas.microsoft.com/office/drawing/2014/main" id="{FBEB9433-2247-B260-7309-B102E8C82998}"/>
              </a:ext>
            </a:extLst>
          </p:cNvPr>
          <p:cNvSpPr>
            <a:spLocks noGrp="1"/>
          </p:cNvSpPr>
          <p:nvPr>
            <p:ph idx="1"/>
          </p:nvPr>
        </p:nvSpPr>
        <p:spPr>
          <a:xfrm>
            <a:off x="580439" y="1653032"/>
            <a:ext cx="5026152" cy="4506673"/>
          </a:xfrm>
        </p:spPr>
        <p:txBody>
          <a:bodyPr>
            <a:normAutofit/>
          </a:bodyPr>
          <a:lstStyle/>
          <a:p>
            <a:pPr marL="342900" indent="-342900">
              <a:buAutoNum type="arabicPeriod"/>
            </a:pPr>
            <a:r>
              <a:rPr lang="en-US" dirty="0"/>
              <a:t>Feather M0 </a:t>
            </a:r>
            <a:r>
              <a:rPr lang="en-US" dirty="0" err="1"/>
              <a:t>Adalogger</a:t>
            </a:r>
            <a:r>
              <a:rPr lang="en-US" dirty="0"/>
              <a:t>.</a:t>
            </a:r>
          </a:p>
          <a:p>
            <a:pPr marL="342900" indent="-342900">
              <a:buAutoNum type="arabicPeriod"/>
            </a:pPr>
            <a:r>
              <a:rPr lang="en-US" dirty="0"/>
              <a:t>Oxygen Sensor: SEN 0465 DF Robot.</a:t>
            </a:r>
          </a:p>
          <a:p>
            <a:pPr marL="342900" indent="-342900">
              <a:buAutoNum type="arabicPeriod"/>
            </a:pPr>
            <a:r>
              <a:rPr lang="en-US" dirty="0"/>
              <a:t>SCD30: CO₂, T, RH (digital sensor, 3V)</a:t>
            </a:r>
          </a:p>
          <a:p>
            <a:pPr marL="342900" indent="-342900">
              <a:buAutoNum type="arabicPeriod"/>
            </a:pPr>
            <a:r>
              <a:rPr lang="en-US" dirty="0"/>
              <a:t>4Figaro 2611: CH₄ (analog sensor), 5V</a:t>
            </a:r>
          </a:p>
          <a:p>
            <a:pPr marL="0" indent="0">
              <a:buNone/>
            </a:pPr>
            <a:r>
              <a:rPr lang="en-US" dirty="0"/>
              <a:t>Additional components: </a:t>
            </a:r>
          </a:p>
          <a:p>
            <a:pPr marL="0" indent="0">
              <a:buNone/>
            </a:pPr>
            <a:r>
              <a:rPr lang="en-US" dirty="0"/>
              <a:t>5. OLED</a:t>
            </a:r>
          </a:p>
          <a:p>
            <a:pPr marL="0" indent="0">
              <a:buNone/>
            </a:pPr>
            <a:r>
              <a:rPr lang="en-US" dirty="0"/>
              <a:t>6. RTC</a:t>
            </a:r>
          </a:p>
          <a:p>
            <a:pPr marL="0" indent="0">
              <a:buNone/>
            </a:pPr>
            <a:r>
              <a:rPr lang="en-US" dirty="0"/>
              <a:t>7. Analog2digital converter.</a:t>
            </a:r>
          </a:p>
          <a:p>
            <a:pPr marL="0" indent="0">
              <a:buNone/>
            </a:pPr>
            <a:r>
              <a:rPr lang="en-US" dirty="0"/>
              <a:t>8. Multiplexer</a:t>
            </a:r>
          </a:p>
        </p:txBody>
      </p:sp>
      <p:grpSp>
        <p:nvGrpSpPr>
          <p:cNvPr id="21" name="Group 20">
            <a:extLst>
              <a:ext uri="{FF2B5EF4-FFF2-40B4-BE49-F238E27FC236}">
                <a16:creationId xmlns:a16="http://schemas.microsoft.com/office/drawing/2014/main" id="{B4F99746-1F6E-9552-3CB5-487334581698}"/>
              </a:ext>
            </a:extLst>
          </p:cNvPr>
          <p:cNvGrpSpPr/>
          <p:nvPr/>
        </p:nvGrpSpPr>
        <p:grpSpPr>
          <a:xfrm>
            <a:off x="6063196" y="947819"/>
            <a:ext cx="4710294" cy="5344410"/>
            <a:chOff x="5973255" y="292185"/>
            <a:chExt cx="5199728" cy="6096662"/>
          </a:xfrm>
        </p:grpSpPr>
        <p:pic>
          <p:nvPicPr>
            <p:cNvPr id="6" name="Picture 5" descr="A close-up of a circuit board&#10;&#10;Description automatically generated">
              <a:extLst>
                <a:ext uri="{FF2B5EF4-FFF2-40B4-BE49-F238E27FC236}">
                  <a16:creationId xmlns:a16="http://schemas.microsoft.com/office/drawing/2014/main" id="{1EA95C85-F790-E984-BFFE-F714CC2048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5400000">
              <a:off x="7029997" y="-764557"/>
              <a:ext cx="3086244" cy="5199728"/>
            </a:xfrm>
            <a:prstGeom prst="rect">
              <a:avLst/>
            </a:prstGeom>
            <a:ln>
              <a:solidFill>
                <a:schemeClr val="tx1"/>
              </a:solidFill>
            </a:ln>
          </p:spPr>
        </p:pic>
        <p:sp>
          <p:nvSpPr>
            <p:cNvPr id="7" name="TextBox 6">
              <a:extLst>
                <a:ext uri="{FF2B5EF4-FFF2-40B4-BE49-F238E27FC236}">
                  <a16:creationId xmlns:a16="http://schemas.microsoft.com/office/drawing/2014/main" id="{30B7B28F-2E67-53D6-BFB3-FC80B55C8E41}"/>
                </a:ext>
              </a:extLst>
            </p:cNvPr>
            <p:cNvSpPr txBox="1"/>
            <p:nvPr/>
          </p:nvSpPr>
          <p:spPr>
            <a:xfrm>
              <a:off x="7969879" y="1517557"/>
              <a:ext cx="328936" cy="421317"/>
            </a:xfrm>
            <a:prstGeom prst="rect">
              <a:avLst/>
            </a:prstGeom>
            <a:solidFill>
              <a:schemeClr val="bg1"/>
            </a:solidFill>
            <a:ln>
              <a:solidFill>
                <a:schemeClr val="tx1"/>
              </a:solidFill>
            </a:ln>
          </p:spPr>
          <p:txBody>
            <a:bodyPr wrap="square" rtlCol="0">
              <a:spAutoFit/>
            </a:bodyPr>
            <a:lstStyle/>
            <a:p>
              <a:r>
                <a:rPr lang="en-US" dirty="0"/>
                <a:t>1</a:t>
              </a:r>
            </a:p>
          </p:txBody>
        </p:sp>
        <p:sp>
          <p:nvSpPr>
            <p:cNvPr id="8" name="TextBox 7">
              <a:extLst>
                <a:ext uri="{FF2B5EF4-FFF2-40B4-BE49-F238E27FC236}">
                  <a16:creationId xmlns:a16="http://schemas.microsoft.com/office/drawing/2014/main" id="{8BA4A91F-61D0-FE19-6A24-44BC76F55208}"/>
                </a:ext>
              </a:extLst>
            </p:cNvPr>
            <p:cNvSpPr txBox="1"/>
            <p:nvPr/>
          </p:nvSpPr>
          <p:spPr>
            <a:xfrm>
              <a:off x="8245917" y="980746"/>
              <a:ext cx="312906" cy="369332"/>
            </a:xfrm>
            <a:prstGeom prst="rect">
              <a:avLst/>
            </a:prstGeom>
            <a:solidFill>
              <a:schemeClr val="bg1"/>
            </a:solidFill>
            <a:ln>
              <a:solidFill>
                <a:schemeClr val="tx1"/>
              </a:solidFill>
            </a:ln>
          </p:spPr>
          <p:txBody>
            <a:bodyPr wrap="none" rtlCol="0">
              <a:spAutoFit/>
            </a:bodyPr>
            <a:lstStyle/>
            <a:p>
              <a:r>
                <a:rPr lang="en-US" dirty="0"/>
                <a:t>7</a:t>
              </a:r>
            </a:p>
          </p:txBody>
        </p:sp>
        <p:pic>
          <p:nvPicPr>
            <p:cNvPr id="11" name="Picture 10" descr="A close-up of several plastic containers&#10;&#10;Description automatically generated">
              <a:extLst>
                <a:ext uri="{FF2B5EF4-FFF2-40B4-BE49-F238E27FC236}">
                  <a16:creationId xmlns:a16="http://schemas.microsoft.com/office/drawing/2014/main" id="{FBAE8776-8421-F54E-FB08-A0D5796F608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83113" y="3429000"/>
              <a:ext cx="2456050" cy="2959847"/>
            </a:xfrm>
            <a:prstGeom prst="rect">
              <a:avLst/>
            </a:prstGeom>
            <a:ln>
              <a:solidFill>
                <a:schemeClr val="tx1"/>
              </a:solidFill>
            </a:ln>
          </p:spPr>
        </p:pic>
        <p:sp>
          <p:nvSpPr>
            <p:cNvPr id="14" name="TextBox 13">
              <a:extLst>
                <a:ext uri="{FF2B5EF4-FFF2-40B4-BE49-F238E27FC236}">
                  <a16:creationId xmlns:a16="http://schemas.microsoft.com/office/drawing/2014/main" id="{495E87B9-8AC2-F7BB-BD4C-75985803E3D2}"/>
                </a:ext>
              </a:extLst>
            </p:cNvPr>
            <p:cNvSpPr txBox="1"/>
            <p:nvPr/>
          </p:nvSpPr>
          <p:spPr>
            <a:xfrm>
              <a:off x="9036730" y="5680483"/>
              <a:ext cx="322524" cy="369332"/>
            </a:xfrm>
            <a:prstGeom prst="rect">
              <a:avLst/>
            </a:prstGeom>
            <a:solidFill>
              <a:schemeClr val="bg1"/>
            </a:solidFill>
            <a:ln>
              <a:solidFill>
                <a:schemeClr val="tx1"/>
              </a:solidFill>
            </a:ln>
          </p:spPr>
          <p:txBody>
            <a:bodyPr wrap="none" rtlCol="0">
              <a:spAutoFit/>
            </a:bodyPr>
            <a:lstStyle/>
            <a:p>
              <a:r>
                <a:rPr lang="en-US" dirty="0"/>
                <a:t>2</a:t>
              </a:r>
            </a:p>
          </p:txBody>
        </p:sp>
        <p:sp>
          <p:nvSpPr>
            <p:cNvPr id="15" name="TextBox 14">
              <a:extLst>
                <a:ext uri="{FF2B5EF4-FFF2-40B4-BE49-F238E27FC236}">
                  <a16:creationId xmlns:a16="http://schemas.microsoft.com/office/drawing/2014/main" id="{7145ED0B-D0B6-9FC8-46FD-F3BD1A987D04}"/>
                </a:ext>
              </a:extLst>
            </p:cNvPr>
            <p:cNvSpPr txBox="1"/>
            <p:nvPr/>
          </p:nvSpPr>
          <p:spPr>
            <a:xfrm>
              <a:off x="7622093" y="5836551"/>
              <a:ext cx="325730" cy="369332"/>
            </a:xfrm>
            <a:prstGeom prst="rect">
              <a:avLst/>
            </a:prstGeom>
            <a:solidFill>
              <a:schemeClr val="bg1"/>
            </a:solidFill>
            <a:ln>
              <a:solidFill>
                <a:schemeClr val="tx1"/>
              </a:solidFill>
            </a:ln>
          </p:spPr>
          <p:txBody>
            <a:bodyPr wrap="none" rtlCol="0">
              <a:spAutoFit/>
            </a:bodyPr>
            <a:lstStyle/>
            <a:p>
              <a:r>
                <a:rPr lang="en-US" dirty="0"/>
                <a:t>3</a:t>
              </a:r>
            </a:p>
          </p:txBody>
        </p:sp>
        <p:sp>
          <p:nvSpPr>
            <p:cNvPr id="16" name="TextBox 15">
              <a:extLst>
                <a:ext uri="{FF2B5EF4-FFF2-40B4-BE49-F238E27FC236}">
                  <a16:creationId xmlns:a16="http://schemas.microsoft.com/office/drawing/2014/main" id="{F3C4124F-BE35-ECDB-CF86-EB3371FD4985}"/>
                </a:ext>
              </a:extLst>
            </p:cNvPr>
            <p:cNvSpPr txBox="1"/>
            <p:nvPr/>
          </p:nvSpPr>
          <p:spPr>
            <a:xfrm>
              <a:off x="9197992" y="4908923"/>
              <a:ext cx="328936" cy="369332"/>
            </a:xfrm>
            <a:prstGeom prst="rect">
              <a:avLst/>
            </a:prstGeom>
            <a:solidFill>
              <a:schemeClr val="bg1"/>
            </a:solidFill>
            <a:ln>
              <a:solidFill>
                <a:schemeClr val="tx1"/>
              </a:solidFill>
            </a:ln>
          </p:spPr>
          <p:txBody>
            <a:bodyPr wrap="none" rtlCol="0">
              <a:spAutoFit/>
            </a:bodyPr>
            <a:lstStyle/>
            <a:p>
              <a:r>
                <a:rPr lang="en-US" dirty="0"/>
                <a:t>4</a:t>
              </a:r>
            </a:p>
          </p:txBody>
        </p:sp>
        <p:sp>
          <p:nvSpPr>
            <p:cNvPr id="17" name="TextBox 16">
              <a:extLst>
                <a:ext uri="{FF2B5EF4-FFF2-40B4-BE49-F238E27FC236}">
                  <a16:creationId xmlns:a16="http://schemas.microsoft.com/office/drawing/2014/main" id="{D39F5599-752F-E851-F329-3317ADD20DAD}"/>
                </a:ext>
              </a:extLst>
            </p:cNvPr>
            <p:cNvSpPr txBox="1"/>
            <p:nvPr/>
          </p:nvSpPr>
          <p:spPr>
            <a:xfrm>
              <a:off x="9174749" y="1650641"/>
              <a:ext cx="328936" cy="369332"/>
            </a:xfrm>
            <a:prstGeom prst="rect">
              <a:avLst/>
            </a:prstGeom>
            <a:solidFill>
              <a:schemeClr val="bg1"/>
            </a:solidFill>
            <a:ln>
              <a:solidFill>
                <a:schemeClr val="tx1"/>
              </a:solidFill>
            </a:ln>
          </p:spPr>
          <p:txBody>
            <a:bodyPr wrap="none" rtlCol="0">
              <a:spAutoFit/>
            </a:bodyPr>
            <a:lstStyle/>
            <a:p>
              <a:r>
                <a:rPr lang="en-US" dirty="0"/>
                <a:t>8</a:t>
              </a:r>
            </a:p>
          </p:txBody>
        </p:sp>
        <p:sp>
          <p:nvSpPr>
            <p:cNvPr id="18" name="TextBox 17">
              <a:extLst>
                <a:ext uri="{FF2B5EF4-FFF2-40B4-BE49-F238E27FC236}">
                  <a16:creationId xmlns:a16="http://schemas.microsoft.com/office/drawing/2014/main" id="{0387FC3F-3654-04E8-6452-518F9077F932}"/>
                </a:ext>
              </a:extLst>
            </p:cNvPr>
            <p:cNvSpPr txBox="1"/>
            <p:nvPr/>
          </p:nvSpPr>
          <p:spPr>
            <a:xfrm>
              <a:off x="7309187" y="2301289"/>
              <a:ext cx="328936" cy="421317"/>
            </a:xfrm>
            <a:prstGeom prst="rect">
              <a:avLst/>
            </a:prstGeom>
            <a:solidFill>
              <a:schemeClr val="bg1"/>
            </a:solidFill>
            <a:ln>
              <a:solidFill>
                <a:schemeClr val="tx1"/>
              </a:solidFill>
            </a:ln>
          </p:spPr>
          <p:txBody>
            <a:bodyPr wrap="square" rtlCol="0">
              <a:spAutoFit/>
            </a:bodyPr>
            <a:lstStyle/>
            <a:p>
              <a:r>
                <a:rPr lang="en-US" dirty="0"/>
                <a:t>5</a:t>
              </a:r>
            </a:p>
          </p:txBody>
        </p:sp>
        <p:sp>
          <p:nvSpPr>
            <p:cNvPr id="19" name="TextBox 18">
              <a:extLst>
                <a:ext uri="{FF2B5EF4-FFF2-40B4-BE49-F238E27FC236}">
                  <a16:creationId xmlns:a16="http://schemas.microsoft.com/office/drawing/2014/main" id="{639471D5-2A7B-8A25-7746-6FDA7B67389E}"/>
                </a:ext>
              </a:extLst>
            </p:cNvPr>
            <p:cNvSpPr txBox="1"/>
            <p:nvPr/>
          </p:nvSpPr>
          <p:spPr>
            <a:xfrm>
              <a:off x="7092050" y="552015"/>
              <a:ext cx="328936" cy="369332"/>
            </a:xfrm>
            <a:prstGeom prst="rect">
              <a:avLst/>
            </a:prstGeom>
            <a:solidFill>
              <a:schemeClr val="bg1"/>
            </a:solidFill>
            <a:ln>
              <a:solidFill>
                <a:schemeClr val="tx1"/>
              </a:solidFill>
            </a:ln>
          </p:spPr>
          <p:txBody>
            <a:bodyPr wrap="none" rtlCol="0">
              <a:spAutoFit/>
            </a:bodyPr>
            <a:lstStyle/>
            <a:p>
              <a:r>
                <a:rPr lang="en-US" dirty="0"/>
                <a:t>6</a:t>
              </a:r>
            </a:p>
          </p:txBody>
        </p:sp>
      </p:grpSp>
      <p:grpSp>
        <p:nvGrpSpPr>
          <p:cNvPr id="22" name="Group 21">
            <a:extLst>
              <a:ext uri="{FF2B5EF4-FFF2-40B4-BE49-F238E27FC236}">
                <a16:creationId xmlns:a16="http://schemas.microsoft.com/office/drawing/2014/main" id="{9F142142-DB57-188B-A9BA-5A2038F84038}"/>
              </a:ext>
            </a:extLst>
          </p:cNvPr>
          <p:cNvGrpSpPr/>
          <p:nvPr/>
        </p:nvGrpSpPr>
        <p:grpSpPr>
          <a:xfrm>
            <a:off x="1" y="-16810"/>
            <a:ext cx="12311801" cy="1303073"/>
            <a:chOff x="1" y="-16810"/>
            <a:chExt cx="12311801" cy="1303073"/>
          </a:xfrm>
        </p:grpSpPr>
        <p:grpSp>
          <p:nvGrpSpPr>
            <p:cNvPr id="23" name="Group 22">
              <a:extLst>
                <a:ext uri="{FF2B5EF4-FFF2-40B4-BE49-F238E27FC236}">
                  <a16:creationId xmlns:a16="http://schemas.microsoft.com/office/drawing/2014/main" id="{1D79B3AC-A2CB-9CF4-4513-47CAD4D845FA}"/>
                </a:ext>
              </a:extLst>
            </p:cNvPr>
            <p:cNvGrpSpPr/>
            <p:nvPr/>
          </p:nvGrpSpPr>
          <p:grpSpPr>
            <a:xfrm>
              <a:off x="10727561" y="-16810"/>
              <a:ext cx="1584241" cy="1303073"/>
              <a:chOff x="10727561" y="-16810"/>
              <a:chExt cx="1584241" cy="1303073"/>
            </a:xfrm>
          </p:grpSpPr>
          <p:pic>
            <p:nvPicPr>
              <p:cNvPr id="25" name="Picture 24" descr="A qr code on a white background&#10;&#10;AI-generated content may be incorrect.">
                <a:extLst>
                  <a:ext uri="{FF2B5EF4-FFF2-40B4-BE49-F238E27FC236}">
                    <a16:creationId xmlns:a16="http://schemas.microsoft.com/office/drawing/2014/main" id="{7F44DD1C-230F-0D09-C896-E27A99D53463}"/>
                  </a:ext>
                </a:extLst>
              </p:cNvPr>
              <p:cNvPicPr/>
              <p:nvPr/>
            </p:nvPicPr>
            <p:blipFill>
              <a:blip r:embed="rId5">
                <a:extLst>
                  <a:ext uri="{28A0092B-C50C-407E-A947-70E740481C1C}">
                    <a14:useLocalDpi xmlns:a14="http://schemas.microsoft.com/office/drawing/2010/main" val="0"/>
                  </a:ext>
                </a:extLst>
              </a:blip>
              <a:stretch>
                <a:fillRect/>
              </a:stretch>
            </p:blipFill>
            <p:spPr>
              <a:xfrm>
                <a:off x="10985919" y="218739"/>
                <a:ext cx="1067524" cy="1067524"/>
              </a:xfrm>
              <a:prstGeom prst="rect">
                <a:avLst/>
              </a:prstGeom>
            </p:spPr>
          </p:pic>
          <p:sp>
            <p:nvSpPr>
              <p:cNvPr id="26" name="TextBox 25">
                <a:extLst>
                  <a:ext uri="{FF2B5EF4-FFF2-40B4-BE49-F238E27FC236}">
                    <a16:creationId xmlns:a16="http://schemas.microsoft.com/office/drawing/2014/main" id="{46DAE044-8A96-E737-D6E3-548BFFFCCD2E}"/>
                  </a:ext>
                </a:extLst>
              </p:cNvPr>
              <p:cNvSpPr txBox="1"/>
              <p:nvPr/>
            </p:nvSpPr>
            <p:spPr>
              <a:xfrm>
                <a:off x="10727561" y="-16810"/>
                <a:ext cx="1584241" cy="338554"/>
              </a:xfrm>
              <a:prstGeom prst="rect">
                <a:avLst/>
              </a:prstGeom>
              <a:noFill/>
            </p:spPr>
            <p:txBody>
              <a:bodyPr wrap="square">
                <a:spAutoFit/>
              </a:bodyPr>
              <a:lstStyle/>
              <a:p>
                <a:pPr algn="ctr"/>
                <a:r>
                  <a:rPr lang="en-US" sz="1600" dirty="0">
                    <a:latin typeface="Aptos" panose="020B0004020202020204" pitchFamily="34" charset="0"/>
                  </a:rPr>
                  <a:t>EGU25-5229</a:t>
                </a:r>
              </a:p>
            </p:txBody>
          </p:sp>
        </p:grpSp>
        <p:pic>
          <p:nvPicPr>
            <p:cNvPr id="24" name="Picture 23" descr="A blue and black logo&#10;&#10;AI-generated content may be incorrect.">
              <a:extLst>
                <a:ext uri="{FF2B5EF4-FFF2-40B4-BE49-F238E27FC236}">
                  <a16:creationId xmlns:a16="http://schemas.microsoft.com/office/drawing/2014/main" id="{C0EAD245-08B6-B673-E6CB-AA6C8987E02D}"/>
                </a:ext>
              </a:extLst>
            </p:cNvPr>
            <p:cNvPicPr/>
            <p:nvPr/>
          </p:nvPicPr>
          <p:blipFill>
            <a:blip r:embed="rId6">
              <a:extLst>
                <a:ext uri="{28A0092B-C50C-407E-A947-70E740481C1C}">
                  <a14:useLocalDpi xmlns:a14="http://schemas.microsoft.com/office/drawing/2010/main" val="0"/>
                </a:ext>
              </a:extLst>
            </a:blip>
            <a:stretch>
              <a:fillRect/>
            </a:stretch>
          </p:blipFill>
          <p:spPr>
            <a:xfrm>
              <a:off x="1" y="62713"/>
              <a:ext cx="1965298" cy="885106"/>
            </a:xfrm>
            <a:prstGeom prst="rect">
              <a:avLst/>
            </a:prstGeom>
          </p:spPr>
        </p:pic>
      </p:grpSp>
      <p:sp>
        <p:nvSpPr>
          <p:cNvPr id="30" name="Title 1">
            <a:extLst>
              <a:ext uri="{FF2B5EF4-FFF2-40B4-BE49-F238E27FC236}">
                <a16:creationId xmlns:a16="http://schemas.microsoft.com/office/drawing/2014/main" id="{0A0EF171-6A75-6F2D-5F31-F46B826570E8}"/>
              </a:ext>
            </a:extLst>
          </p:cNvPr>
          <p:cNvSpPr txBox="1">
            <a:spLocks/>
          </p:cNvSpPr>
          <p:nvPr/>
        </p:nvSpPr>
        <p:spPr>
          <a:xfrm>
            <a:off x="580439" y="570999"/>
            <a:ext cx="8783696" cy="79598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dirty="0"/>
              <a:t>Modules</a:t>
            </a:r>
          </a:p>
        </p:txBody>
      </p:sp>
      <p:grpSp>
        <p:nvGrpSpPr>
          <p:cNvPr id="2" name="Group 1">
            <a:extLst>
              <a:ext uri="{FF2B5EF4-FFF2-40B4-BE49-F238E27FC236}">
                <a16:creationId xmlns:a16="http://schemas.microsoft.com/office/drawing/2014/main" id="{11E02AA0-0190-3F7E-A92A-EAC2DD19D5F5}"/>
              </a:ext>
            </a:extLst>
          </p:cNvPr>
          <p:cNvGrpSpPr/>
          <p:nvPr/>
        </p:nvGrpSpPr>
        <p:grpSpPr>
          <a:xfrm>
            <a:off x="126759" y="6169973"/>
            <a:ext cx="11938482" cy="593278"/>
            <a:chOff x="126759" y="6169973"/>
            <a:chExt cx="11938482" cy="593278"/>
          </a:xfrm>
        </p:grpSpPr>
        <p:sp>
          <p:nvSpPr>
            <p:cNvPr id="3" name="Action Button: Go Forward or Next 2">
              <a:hlinkClick r:id="" action="ppaction://hlinkshowjump?jump=nextslide" highlightClick="1"/>
              <a:extLst>
                <a:ext uri="{FF2B5EF4-FFF2-40B4-BE49-F238E27FC236}">
                  <a16:creationId xmlns:a16="http://schemas.microsoft.com/office/drawing/2014/main" id="{61DEAB1E-3FD5-0443-F65B-4789A2C47FD5}"/>
                </a:ext>
              </a:extLst>
            </p:cNvPr>
            <p:cNvSpPr/>
            <p:nvPr/>
          </p:nvSpPr>
          <p:spPr>
            <a:xfrm>
              <a:off x="11487243" y="6169973"/>
              <a:ext cx="577998" cy="593277"/>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ction Button: Go Back or Previous 4">
              <a:hlinkClick r:id="" action="ppaction://hlinkshowjump?jump=previousslide" highlightClick="1"/>
              <a:extLst>
                <a:ext uri="{FF2B5EF4-FFF2-40B4-BE49-F238E27FC236}">
                  <a16:creationId xmlns:a16="http://schemas.microsoft.com/office/drawing/2014/main" id="{672193AC-15AB-B1E4-D3C2-A38487D78CC3}"/>
                </a:ext>
              </a:extLst>
            </p:cNvPr>
            <p:cNvSpPr/>
            <p:nvPr/>
          </p:nvSpPr>
          <p:spPr>
            <a:xfrm>
              <a:off x="126759" y="6169974"/>
              <a:ext cx="577997" cy="593277"/>
            </a:xfrm>
            <a:prstGeom prst="actionButtonBackPrevio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Action Button: Go Home 9">
              <a:hlinkClick r:id="rId7" action="ppaction://hlinksldjump" highlightClick="1"/>
              <a:extLst>
                <a:ext uri="{FF2B5EF4-FFF2-40B4-BE49-F238E27FC236}">
                  <a16:creationId xmlns:a16="http://schemas.microsoft.com/office/drawing/2014/main" id="{5CED8907-03E5-2AA2-8088-4BA7C664A39B}"/>
                </a:ext>
              </a:extLst>
            </p:cNvPr>
            <p:cNvSpPr/>
            <p:nvPr/>
          </p:nvSpPr>
          <p:spPr>
            <a:xfrm>
              <a:off x="5769372" y="6169973"/>
              <a:ext cx="577998" cy="593277"/>
            </a:xfrm>
            <a:prstGeom prst="actionButtonHom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42118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1E451-B525-E14E-461A-370A8715BA7C}"/>
            </a:ext>
          </a:extLst>
        </p:cNvPr>
        <p:cNvGrpSpPr/>
        <p:nvPr/>
      </p:nvGrpSpPr>
      <p:grpSpPr>
        <a:xfrm>
          <a:off x="0" y="0"/>
          <a:ext cx="0" cy="0"/>
          <a:chOff x="0" y="0"/>
          <a:chExt cx="0" cy="0"/>
        </a:xfrm>
      </p:grpSpPr>
      <p:sp>
        <p:nvSpPr>
          <p:cNvPr id="9" name="TextBox 10">
            <a:extLst>
              <a:ext uri="{FF2B5EF4-FFF2-40B4-BE49-F238E27FC236}">
                <a16:creationId xmlns:a16="http://schemas.microsoft.com/office/drawing/2014/main" id="{AE2B2240-3B47-2F92-F11B-B6EEC0126CBD}"/>
              </a:ext>
            </a:extLst>
          </p:cNvPr>
          <p:cNvSpPr txBox="1"/>
          <p:nvPr/>
        </p:nvSpPr>
        <p:spPr>
          <a:xfrm>
            <a:off x="7467772" y="6037624"/>
            <a:ext cx="4724228" cy="292388"/>
          </a:xfrm>
          <a:prstGeom prst="rect">
            <a:avLst/>
          </a:prstGeom>
          <a:noFill/>
        </p:spPr>
        <p:txBody>
          <a:bodyPr wrap="square" rtlCol="0">
            <a:spAutoFit/>
          </a:bodyPr>
          <a:lstStyle/>
          <a:p>
            <a:r>
              <a:rPr lang="en-US" sz="1300" i="1" dirty="0">
                <a:solidFill>
                  <a:schemeClr val="tx1">
                    <a:lumMod val="65000"/>
                    <a:lumOff val="35000"/>
                  </a:schemeClr>
                </a:solidFill>
              </a:rPr>
              <a:t>Incubation chambers calibration results.  </a:t>
            </a:r>
          </a:p>
        </p:txBody>
      </p:sp>
      <p:sp>
        <p:nvSpPr>
          <p:cNvPr id="12" name="TextBox 10">
            <a:extLst>
              <a:ext uri="{FF2B5EF4-FFF2-40B4-BE49-F238E27FC236}">
                <a16:creationId xmlns:a16="http://schemas.microsoft.com/office/drawing/2014/main" id="{877600C8-AF57-3F14-BC85-FA938EE14628}"/>
              </a:ext>
            </a:extLst>
          </p:cNvPr>
          <p:cNvSpPr txBox="1"/>
          <p:nvPr/>
        </p:nvSpPr>
        <p:spPr>
          <a:xfrm>
            <a:off x="1256145" y="6005153"/>
            <a:ext cx="4815546" cy="292388"/>
          </a:xfrm>
          <a:prstGeom prst="rect">
            <a:avLst/>
          </a:prstGeom>
          <a:noFill/>
        </p:spPr>
        <p:txBody>
          <a:bodyPr wrap="square" rtlCol="0">
            <a:spAutoFit/>
          </a:bodyPr>
          <a:lstStyle/>
          <a:p>
            <a:r>
              <a:rPr lang="en-US" sz="1300" i="1" dirty="0">
                <a:solidFill>
                  <a:schemeClr val="tx1">
                    <a:lumMod val="65000"/>
                    <a:lumOff val="35000"/>
                  </a:schemeClr>
                </a:solidFill>
              </a:rPr>
              <a:t>Figaro 2611 sensors Calibration with Gas Analyzer</a:t>
            </a:r>
          </a:p>
        </p:txBody>
      </p:sp>
      <p:sp>
        <p:nvSpPr>
          <p:cNvPr id="4" name="Content Placeholder 2">
            <a:extLst>
              <a:ext uri="{FF2B5EF4-FFF2-40B4-BE49-F238E27FC236}">
                <a16:creationId xmlns:a16="http://schemas.microsoft.com/office/drawing/2014/main" id="{2399706E-060C-568A-0A9B-CB2B325F4A37}"/>
              </a:ext>
            </a:extLst>
          </p:cNvPr>
          <p:cNvSpPr>
            <a:spLocks noGrp="1"/>
          </p:cNvSpPr>
          <p:nvPr>
            <p:ph idx="1"/>
          </p:nvPr>
        </p:nvSpPr>
        <p:spPr>
          <a:xfrm>
            <a:off x="709014" y="1626890"/>
            <a:ext cx="6661604" cy="1121013"/>
          </a:xfrm>
        </p:spPr>
        <p:txBody>
          <a:bodyPr>
            <a:normAutofit/>
          </a:bodyPr>
          <a:lstStyle/>
          <a:p>
            <a:r>
              <a:rPr lang="en-US" dirty="0"/>
              <a:t>Reference Instrument: LI-COR 7810 Trace Gas Analyzer.</a:t>
            </a:r>
          </a:p>
        </p:txBody>
      </p:sp>
      <p:pic>
        <p:nvPicPr>
          <p:cNvPr id="5" name="Picture 2" descr="LI-7810 CH4/CO2/H2O Trace Gas Analyzer">
            <a:extLst>
              <a:ext uri="{FF2B5EF4-FFF2-40B4-BE49-F238E27FC236}">
                <a16:creationId xmlns:a16="http://schemas.microsoft.com/office/drawing/2014/main" id="{EB149843-1479-08A0-5DA9-1EA7D2FB7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9890" y="-108073"/>
            <a:ext cx="2765684" cy="2222918"/>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10">
            <a:extLst>
              <a:ext uri="{FF2B5EF4-FFF2-40B4-BE49-F238E27FC236}">
                <a16:creationId xmlns:a16="http://schemas.microsoft.com/office/drawing/2014/main" id="{A50EFE6D-C3FE-5ED5-5D43-BFEF1EE38D67}"/>
              </a:ext>
            </a:extLst>
          </p:cNvPr>
          <p:cNvSpPr txBox="1"/>
          <p:nvPr/>
        </p:nvSpPr>
        <p:spPr>
          <a:xfrm>
            <a:off x="8125614" y="1864670"/>
            <a:ext cx="3109232" cy="492443"/>
          </a:xfrm>
          <a:prstGeom prst="rect">
            <a:avLst/>
          </a:prstGeom>
          <a:noFill/>
        </p:spPr>
        <p:txBody>
          <a:bodyPr wrap="square">
            <a:spAutoFit/>
          </a:bodyPr>
          <a:lstStyle/>
          <a:p>
            <a:r>
              <a:rPr lang="en-US" sz="1300" i="1" dirty="0">
                <a:solidFill>
                  <a:schemeClr val="tx1">
                    <a:lumMod val="65000"/>
                    <a:lumOff val="35000"/>
                  </a:schemeClr>
                </a:solidFill>
              </a:rPr>
              <a:t>LI-7810 Trace Gas Analyzer.</a:t>
            </a:r>
          </a:p>
          <a:p>
            <a:r>
              <a:rPr lang="en-US" sz="1300" b="0" i="1" dirty="0">
                <a:solidFill>
                  <a:schemeClr val="tx1">
                    <a:lumMod val="65000"/>
                    <a:lumOff val="35000"/>
                  </a:schemeClr>
                </a:solidFill>
                <a:effectLst/>
                <a:latin typeface="Roboto" panose="02000000000000000000" pitchFamily="2" charset="0"/>
              </a:rPr>
              <a:t>Source: https://www.licor.com</a:t>
            </a:r>
            <a:endParaRPr lang="es-ES" sz="1400" b="0" i="0" dirty="0">
              <a:solidFill>
                <a:srgbClr val="FFFFFF"/>
              </a:solidFill>
              <a:effectLst/>
              <a:latin typeface="Roboto" panose="02000000000000000000" pitchFamily="2" charset="0"/>
            </a:endParaRPr>
          </a:p>
        </p:txBody>
      </p:sp>
      <p:pic>
        <p:nvPicPr>
          <p:cNvPr id="8" name="Picture 7">
            <a:extLst>
              <a:ext uri="{FF2B5EF4-FFF2-40B4-BE49-F238E27FC236}">
                <a16:creationId xmlns:a16="http://schemas.microsoft.com/office/drawing/2014/main" id="{5643EE0F-1A8C-5F93-185C-7573548553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383" y="2357113"/>
            <a:ext cx="4853352" cy="3640014"/>
          </a:xfrm>
          <a:prstGeom prst="rect">
            <a:avLst/>
          </a:prstGeom>
          <a:ln>
            <a:solidFill>
              <a:schemeClr val="tx1"/>
            </a:solidFill>
          </a:ln>
        </p:spPr>
      </p:pic>
      <p:grpSp>
        <p:nvGrpSpPr>
          <p:cNvPr id="10" name="Group 9">
            <a:extLst>
              <a:ext uri="{FF2B5EF4-FFF2-40B4-BE49-F238E27FC236}">
                <a16:creationId xmlns:a16="http://schemas.microsoft.com/office/drawing/2014/main" id="{9FDE1970-B3BA-28C1-5D8E-501FF7A1D675}"/>
              </a:ext>
            </a:extLst>
          </p:cNvPr>
          <p:cNvGrpSpPr/>
          <p:nvPr/>
        </p:nvGrpSpPr>
        <p:grpSpPr>
          <a:xfrm>
            <a:off x="1" y="-16810"/>
            <a:ext cx="12311801" cy="1303073"/>
            <a:chOff x="1" y="-16810"/>
            <a:chExt cx="12311801" cy="1303073"/>
          </a:xfrm>
        </p:grpSpPr>
        <p:grpSp>
          <p:nvGrpSpPr>
            <p:cNvPr id="11" name="Group 10">
              <a:extLst>
                <a:ext uri="{FF2B5EF4-FFF2-40B4-BE49-F238E27FC236}">
                  <a16:creationId xmlns:a16="http://schemas.microsoft.com/office/drawing/2014/main" id="{2FAFB094-985D-66C6-2133-0ED597A8C3DD}"/>
                </a:ext>
              </a:extLst>
            </p:cNvPr>
            <p:cNvGrpSpPr/>
            <p:nvPr/>
          </p:nvGrpSpPr>
          <p:grpSpPr>
            <a:xfrm>
              <a:off x="10727561" y="-16810"/>
              <a:ext cx="1584241" cy="1303073"/>
              <a:chOff x="10727561" y="-16810"/>
              <a:chExt cx="1584241" cy="1303073"/>
            </a:xfrm>
          </p:grpSpPr>
          <p:pic>
            <p:nvPicPr>
              <p:cNvPr id="14" name="Picture 13" descr="A qr code on a white background&#10;&#10;AI-generated content may be incorrect.">
                <a:extLst>
                  <a:ext uri="{FF2B5EF4-FFF2-40B4-BE49-F238E27FC236}">
                    <a16:creationId xmlns:a16="http://schemas.microsoft.com/office/drawing/2014/main" id="{3F8D487B-9CFF-7292-E8B7-AB9567FB9CE3}"/>
                  </a:ext>
                </a:extLst>
              </p:cNvPr>
              <p:cNvPicPr/>
              <p:nvPr/>
            </p:nvPicPr>
            <p:blipFill>
              <a:blip r:embed="rId5">
                <a:extLst>
                  <a:ext uri="{28A0092B-C50C-407E-A947-70E740481C1C}">
                    <a14:useLocalDpi xmlns:a14="http://schemas.microsoft.com/office/drawing/2010/main" val="0"/>
                  </a:ext>
                </a:extLst>
              </a:blip>
              <a:stretch>
                <a:fillRect/>
              </a:stretch>
            </p:blipFill>
            <p:spPr>
              <a:xfrm>
                <a:off x="10985919" y="218739"/>
                <a:ext cx="1067524" cy="1067524"/>
              </a:xfrm>
              <a:prstGeom prst="rect">
                <a:avLst/>
              </a:prstGeom>
            </p:spPr>
          </p:pic>
          <p:sp>
            <p:nvSpPr>
              <p:cNvPr id="15" name="TextBox 14">
                <a:extLst>
                  <a:ext uri="{FF2B5EF4-FFF2-40B4-BE49-F238E27FC236}">
                    <a16:creationId xmlns:a16="http://schemas.microsoft.com/office/drawing/2014/main" id="{A3AF6E9A-FBA6-BFE8-79EC-3AC588E65720}"/>
                  </a:ext>
                </a:extLst>
              </p:cNvPr>
              <p:cNvSpPr txBox="1"/>
              <p:nvPr/>
            </p:nvSpPr>
            <p:spPr>
              <a:xfrm>
                <a:off x="10727561" y="-16810"/>
                <a:ext cx="1584241" cy="338554"/>
              </a:xfrm>
              <a:prstGeom prst="rect">
                <a:avLst/>
              </a:prstGeom>
              <a:noFill/>
            </p:spPr>
            <p:txBody>
              <a:bodyPr wrap="square">
                <a:spAutoFit/>
              </a:bodyPr>
              <a:lstStyle/>
              <a:p>
                <a:pPr algn="ctr"/>
                <a:r>
                  <a:rPr lang="en-US" sz="1600" dirty="0">
                    <a:latin typeface="Aptos" panose="020B0004020202020204" pitchFamily="34" charset="0"/>
                  </a:rPr>
                  <a:t>EGU25-5229</a:t>
                </a:r>
              </a:p>
            </p:txBody>
          </p:sp>
        </p:grpSp>
        <p:pic>
          <p:nvPicPr>
            <p:cNvPr id="13" name="Picture 12" descr="A blue and black logo&#10;&#10;AI-generated content may be incorrect.">
              <a:extLst>
                <a:ext uri="{FF2B5EF4-FFF2-40B4-BE49-F238E27FC236}">
                  <a16:creationId xmlns:a16="http://schemas.microsoft.com/office/drawing/2014/main" id="{72C65F24-6324-9F0A-8690-5FECA03C97FA}"/>
                </a:ext>
              </a:extLst>
            </p:cNvPr>
            <p:cNvPicPr/>
            <p:nvPr/>
          </p:nvPicPr>
          <p:blipFill>
            <a:blip r:embed="rId6">
              <a:extLst>
                <a:ext uri="{28A0092B-C50C-407E-A947-70E740481C1C}">
                  <a14:useLocalDpi xmlns:a14="http://schemas.microsoft.com/office/drawing/2010/main" val="0"/>
                </a:ext>
              </a:extLst>
            </a:blip>
            <a:stretch>
              <a:fillRect/>
            </a:stretch>
          </p:blipFill>
          <p:spPr>
            <a:xfrm>
              <a:off x="1" y="62713"/>
              <a:ext cx="1965298" cy="885106"/>
            </a:xfrm>
            <a:prstGeom prst="rect">
              <a:avLst/>
            </a:prstGeom>
          </p:spPr>
        </p:pic>
      </p:grpSp>
      <p:sp>
        <p:nvSpPr>
          <p:cNvPr id="22" name="Title 1">
            <a:extLst>
              <a:ext uri="{FF2B5EF4-FFF2-40B4-BE49-F238E27FC236}">
                <a16:creationId xmlns:a16="http://schemas.microsoft.com/office/drawing/2014/main" id="{6FE69C0B-F652-C4EC-7C7C-3F7B9FF60A5C}"/>
              </a:ext>
            </a:extLst>
          </p:cNvPr>
          <p:cNvSpPr>
            <a:spLocks noGrp="1"/>
          </p:cNvSpPr>
          <p:nvPr>
            <p:ph type="title"/>
          </p:nvPr>
        </p:nvSpPr>
        <p:spPr>
          <a:xfrm>
            <a:off x="580439" y="570999"/>
            <a:ext cx="8783696" cy="795983"/>
          </a:xfrm>
        </p:spPr>
        <p:txBody>
          <a:bodyPr/>
          <a:lstStyle/>
          <a:p>
            <a:r>
              <a:rPr lang="en-US" dirty="0"/>
              <a:t>Calibration of methane sensors</a:t>
            </a:r>
          </a:p>
        </p:txBody>
      </p:sp>
      <p:pic>
        <p:nvPicPr>
          <p:cNvPr id="20" name="Picture 19" descr="A graph of a calibration curve&#10;&#10;AI-generated content may be incorrect.">
            <a:extLst>
              <a:ext uri="{FF2B5EF4-FFF2-40B4-BE49-F238E27FC236}">
                <a16:creationId xmlns:a16="http://schemas.microsoft.com/office/drawing/2014/main" id="{25F02324-CC0F-F9B4-FE2B-E2E75CF372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0606" y="2350394"/>
            <a:ext cx="4724228" cy="3646733"/>
          </a:xfrm>
          <a:prstGeom prst="rect">
            <a:avLst/>
          </a:prstGeom>
          <a:ln>
            <a:solidFill>
              <a:schemeClr val="tx1"/>
            </a:solidFill>
          </a:ln>
        </p:spPr>
      </p:pic>
      <p:sp>
        <p:nvSpPr>
          <p:cNvPr id="2" name="TextBox 1">
            <a:extLst>
              <a:ext uri="{FF2B5EF4-FFF2-40B4-BE49-F238E27FC236}">
                <a16:creationId xmlns:a16="http://schemas.microsoft.com/office/drawing/2014/main" id="{6E2B57BD-380C-2689-CEC1-55FD62938995}"/>
              </a:ext>
            </a:extLst>
          </p:cNvPr>
          <p:cNvSpPr txBox="1"/>
          <p:nvPr/>
        </p:nvSpPr>
        <p:spPr>
          <a:xfrm>
            <a:off x="8932720" y="3727103"/>
            <a:ext cx="1163780" cy="415498"/>
          </a:xfrm>
          <a:prstGeom prst="rect">
            <a:avLst/>
          </a:prstGeom>
          <a:noFill/>
          <a:ln w="19050">
            <a:solidFill>
              <a:srgbClr val="009242"/>
            </a:solidFill>
          </a:ln>
        </p:spPr>
        <p:txBody>
          <a:bodyPr wrap="square">
            <a:spAutoFit/>
          </a:bodyPr>
          <a:lstStyle/>
          <a:p>
            <a:pPr algn="ctr" rtl="0">
              <a:defRPr sz="900" b="0" i="0" u="none" strike="noStrike" kern="1200" baseline="0">
                <a:solidFill>
                  <a:srgbClr val="000000">
                    <a:lumMod val="65000"/>
                    <a:lumOff val="35000"/>
                  </a:srgbClr>
                </a:solidFill>
                <a:latin typeface="+mn-lt"/>
                <a:ea typeface="+mn-ea"/>
                <a:cs typeface="+mn-cs"/>
              </a:defRPr>
            </a:pPr>
            <a:r>
              <a:rPr lang="en-US" sz="1050" dirty="0">
                <a:latin typeface="Abadi" panose="020B0604020104020204" pitchFamily="34" charset="0"/>
              </a:rPr>
              <a:t>y = 3.776x</a:t>
            </a:r>
            <a:r>
              <a:rPr lang="en-US" sz="1050" baseline="30000" dirty="0">
                <a:latin typeface="Abadi" panose="020B0604020104020204" pitchFamily="34" charset="0"/>
              </a:rPr>
              <a:t>-4.363</a:t>
            </a:r>
            <a:br>
              <a:rPr lang="en-US" sz="1050" dirty="0">
                <a:latin typeface="Abadi" panose="020B0604020104020204" pitchFamily="34" charset="0"/>
              </a:rPr>
            </a:br>
            <a:r>
              <a:rPr lang="en-US" sz="1050" dirty="0">
                <a:latin typeface="Abadi" panose="020B0604020104020204" pitchFamily="34" charset="0"/>
              </a:rPr>
              <a:t>R² = 0.99</a:t>
            </a:r>
          </a:p>
        </p:txBody>
      </p:sp>
      <p:sp>
        <p:nvSpPr>
          <p:cNvPr id="7" name="TextBox 6">
            <a:extLst>
              <a:ext uri="{FF2B5EF4-FFF2-40B4-BE49-F238E27FC236}">
                <a16:creationId xmlns:a16="http://schemas.microsoft.com/office/drawing/2014/main" id="{40DBF562-1D9F-A5F2-3F31-22E549B68621}"/>
              </a:ext>
            </a:extLst>
          </p:cNvPr>
          <p:cNvSpPr txBox="1"/>
          <p:nvPr/>
        </p:nvSpPr>
        <p:spPr>
          <a:xfrm>
            <a:off x="7467772" y="5089290"/>
            <a:ext cx="1219028" cy="415498"/>
          </a:xfrm>
          <a:prstGeom prst="rect">
            <a:avLst/>
          </a:prstGeom>
          <a:noFill/>
          <a:ln w="19050">
            <a:solidFill>
              <a:srgbClr val="FF9933"/>
            </a:solidFill>
          </a:ln>
        </p:spPr>
        <p:txBody>
          <a:bodyPr wrap="square">
            <a:spAutoFit/>
          </a:bodyPr>
          <a:lstStyle/>
          <a:p>
            <a:pPr algn="ctr" rtl="0">
              <a:defRPr sz="900" b="0" i="0" u="none" strike="noStrike" kern="1200" baseline="0">
                <a:solidFill>
                  <a:srgbClr val="000000">
                    <a:lumMod val="65000"/>
                    <a:lumOff val="35000"/>
                  </a:srgbClr>
                </a:solidFill>
                <a:latin typeface="+mn-lt"/>
                <a:ea typeface="+mn-ea"/>
                <a:cs typeface="+mn-cs"/>
              </a:defRPr>
            </a:pPr>
            <a:r>
              <a:rPr lang="en-US" sz="1050" baseline="0" dirty="0">
                <a:latin typeface="Abadi" panose="020B0604020104020204" pitchFamily="34" charset="0"/>
              </a:rPr>
              <a:t>y = 4.318</a:t>
            </a:r>
            <a:r>
              <a:rPr lang="en-US" sz="1050" dirty="0">
                <a:latin typeface="Abadi" panose="020B0604020104020204" pitchFamily="34" charset="0"/>
              </a:rPr>
              <a:t> x</a:t>
            </a:r>
            <a:r>
              <a:rPr lang="en-US" sz="1050" baseline="30000" dirty="0">
                <a:latin typeface="Abadi" panose="020B0604020104020204" pitchFamily="34" charset="0"/>
              </a:rPr>
              <a:t>-3.909</a:t>
            </a:r>
            <a:br>
              <a:rPr lang="en-US" sz="1050" baseline="0" dirty="0">
                <a:latin typeface="Abadi" panose="020B0604020104020204" pitchFamily="34" charset="0"/>
              </a:rPr>
            </a:br>
            <a:r>
              <a:rPr lang="en-US" sz="1050" baseline="0" dirty="0">
                <a:latin typeface="Abadi" panose="020B0604020104020204" pitchFamily="34" charset="0"/>
              </a:rPr>
              <a:t>R² = 0.9</a:t>
            </a:r>
            <a:r>
              <a:rPr lang="en-US" sz="1050" dirty="0">
                <a:latin typeface="Abadi" panose="020B0604020104020204" pitchFamily="34" charset="0"/>
              </a:rPr>
              <a:t>8</a:t>
            </a:r>
          </a:p>
        </p:txBody>
      </p:sp>
      <p:grpSp>
        <p:nvGrpSpPr>
          <p:cNvPr id="3" name="Group 2">
            <a:extLst>
              <a:ext uri="{FF2B5EF4-FFF2-40B4-BE49-F238E27FC236}">
                <a16:creationId xmlns:a16="http://schemas.microsoft.com/office/drawing/2014/main" id="{0E02FF2C-973C-DD0D-FB87-44F79770B32E}"/>
              </a:ext>
            </a:extLst>
          </p:cNvPr>
          <p:cNvGrpSpPr/>
          <p:nvPr/>
        </p:nvGrpSpPr>
        <p:grpSpPr>
          <a:xfrm>
            <a:off x="126759" y="6169973"/>
            <a:ext cx="11938482" cy="593278"/>
            <a:chOff x="126759" y="6169973"/>
            <a:chExt cx="11938482" cy="593278"/>
          </a:xfrm>
        </p:grpSpPr>
        <p:sp>
          <p:nvSpPr>
            <p:cNvPr id="21" name="Action Button: Go Forward or Next 20">
              <a:hlinkClick r:id="" action="ppaction://hlinkshowjump?jump=nextslide" highlightClick="1"/>
              <a:extLst>
                <a:ext uri="{FF2B5EF4-FFF2-40B4-BE49-F238E27FC236}">
                  <a16:creationId xmlns:a16="http://schemas.microsoft.com/office/drawing/2014/main" id="{5179B5FB-7437-1661-C8BD-4676D71E2296}"/>
                </a:ext>
              </a:extLst>
            </p:cNvPr>
            <p:cNvSpPr/>
            <p:nvPr/>
          </p:nvSpPr>
          <p:spPr>
            <a:xfrm>
              <a:off x="11487243" y="6169973"/>
              <a:ext cx="577998" cy="593277"/>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Action Button: Go Back or Previous 22">
              <a:hlinkClick r:id="" action="ppaction://hlinkshowjump?jump=previousslide" highlightClick="1"/>
              <a:extLst>
                <a:ext uri="{FF2B5EF4-FFF2-40B4-BE49-F238E27FC236}">
                  <a16:creationId xmlns:a16="http://schemas.microsoft.com/office/drawing/2014/main" id="{AAAF8B5A-3347-6ECA-4C80-F9A0B2F567CB}"/>
                </a:ext>
              </a:extLst>
            </p:cNvPr>
            <p:cNvSpPr/>
            <p:nvPr/>
          </p:nvSpPr>
          <p:spPr>
            <a:xfrm>
              <a:off x="126759" y="6169974"/>
              <a:ext cx="577997" cy="593277"/>
            </a:xfrm>
            <a:prstGeom prst="actionButtonBackPrevio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Action Button: Go Home 23">
              <a:hlinkClick r:id="rId8" action="ppaction://hlinksldjump" highlightClick="1"/>
              <a:extLst>
                <a:ext uri="{FF2B5EF4-FFF2-40B4-BE49-F238E27FC236}">
                  <a16:creationId xmlns:a16="http://schemas.microsoft.com/office/drawing/2014/main" id="{E8DE6C56-3BAA-D378-C4F2-DA2D3994E90E}"/>
                </a:ext>
              </a:extLst>
            </p:cNvPr>
            <p:cNvSpPr/>
            <p:nvPr/>
          </p:nvSpPr>
          <p:spPr>
            <a:xfrm>
              <a:off x="5769372" y="6169973"/>
              <a:ext cx="577998" cy="593277"/>
            </a:xfrm>
            <a:prstGeom prst="actionButtonHom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71871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7B7EE-37BF-045A-F87D-1BCEF1277417}"/>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E5F63A7-44EF-809B-9320-7D798BEC0834}"/>
              </a:ext>
            </a:extLst>
          </p:cNvPr>
          <p:cNvSpPr>
            <a:spLocks noGrp="1"/>
          </p:cNvSpPr>
          <p:nvPr>
            <p:ph idx="1"/>
          </p:nvPr>
        </p:nvSpPr>
        <p:spPr>
          <a:xfrm>
            <a:off x="718946" y="1269899"/>
            <a:ext cx="9043890" cy="1413644"/>
          </a:xfrm>
        </p:spPr>
        <p:txBody>
          <a:bodyPr>
            <a:normAutofit/>
          </a:bodyPr>
          <a:lstStyle/>
          <a:p>
            <a:pPr marL="0" indent="0">
              <a:buNone/>
            </a:pPr>
            <a:r>
              <a:rPr lang="en-US" dirty="0"/>
              <a:t>Oxygen and CO2 Leakage Tests:</a:t>
            </a:r>
          </a:p>
          <a:p>
            <a:r>
              <a:rPr lang="en-US" dirty="0"/>
              <a:t>3 Different Chambers: 1 L Chamber with two holes in the lid, minimum leakage. </a:t>
            </a:r>
          </a:p>
        </p:txBody>
      </p:sp>
      <p:pic>
        <p:nvPicPr>
          <p:cNvPr id="5" name="Picture 4">
            <a:extLst>
              <a:ext uri="{FF2B5EF4-FFF2-40B4-BE49-F238E27FC236}">
                <a16:creationId xmlns:a16="http://schemas.microsoft.com/office/drawing/2014/main" id="{E2E86572-0E65-0277-ACA5-CEC02571324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491280" y="2525790"/>
            <a:ext cx="2551195" cy="3536169"/>
          </a:xfrm>
          <a:prstGeom prst="rect">
            <a:avLst/>
          </a:prstGeom>
          <a:ln>
            <a:solidFill>
              <a:schemeClr val="tx1"/>
            </a:solidFill>
          </a:ln>
        </p:spPr>
      </p:pic>
      <p:pic>
        <p:nvPicPr>
          <p:cNvPr id="6" name="Picture 5">
            <a:extLst>
              <a:ext uri="{FF2B5EF4-FFF2-40B4-BE49-F238E27FC236}">
                <a16:creationId xmlns:a16="http://schemas.microsoft.com/office/drawing/2014/main" id="{AF99DF5F-4818-44B5-A259-C99D05F3F7C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540066" y="2525788"/>
            <a:ext cx="2849736" cy="3536169"/>
          </a:xfrm>
          <a:prstGeom prst="rect">
            <a:avLst/>
          </a:prstGeom>
          <a:ln>
            <a:solidFill>
              <a:schemeClr val="tx1"/>
            </a:solidFill>
          </a:ln>
        </p:spPr>
      </p:pic>
      <p:pic>
        <p:nvPicPr>
          <p:cNvPr id="7" name="Imagen 10">
            <a:extLst>
              <a:ext uri="{FF2B5EF4-FFF2-40B4-BE49-F238E27FC236}">
                <a16:creationId xmlns:a16="http://schemas.microsoft.com/office/drawing/2014/main" id="{2BAACFE2-FF64-499F-AD59-13FED4A7EFE4}"/>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773914" y="2525788"/>
            <a:ext cx="3153588" cy="3536169"/>
          </a:xfrm>
          <a:prstGeom prst="rect">
            <a:avLst/>
          </a:prstGeom>
          <a:ln>
            <a:solidFill>
              <a:schemeClr val="tx1"/>
            </a:solidFill>
          </a:ln>
        </p:spPr>
      </p:pic>
      <p:sp>
        <p:nvSpPr>
          <p:cNvPr id="10" name="TextBox 9">
            <a:extLst>
              <a:ext uri="{FF2B5EF4-FFF2-40B4-BE49-F238E27FC236}">
                <a16:creationId xmlns:a16="http://schemas.microsoft.com/office/drawing/2014/main" id="{7473A2BE-F969-680D-A081-9A2CA68B237E}"/>
              </a:ext>
            </a:extLst>
          </p:cNvPr>
          <p:cNvSpPr txBox="1"/>
          <p:nvPr/>
        </p:nvSpPr>
        <p:spPr>
          <a:xfrm>
            <a:off x="4773915" y="2065882"/>
            <a:ext cx="3153587" cy="369332"/>
          </a:xfrm>
          <a:prstGeom prst="rect">
            <a:avLst/>
          </a:prstGeom>
          <a:noFill/>
        </p:spPr>
        <p:txBody>
          <a:bodyPr wrap="square">
            <a:spAutoFit/>
          </a:bodyPr>
          <a:lstStyle/>
          <a:p>
            <a:pPr algn="ctr"/>
            <a:r>
              <a:rPr lang="en-US" sz="1800" b="1" i="0" u="none" strike="noStrike" dirty="0">
                <a:solidFill>
                  <a:srgbClr val="CC9900"/>
                </a:solidFill>
                <a:effectLst/>
                <a:latin typeface="Calibri" panose="020F0502020204030204" pitchFamily="34" charset="0"/>
              </a:rPr>
              <a:t>3.52 ppm/min</a:t>
            </a:r>
            <a:r>
              <a:rPr lang="en-US" b="1" dirty="0">
                <a:solidFill>
                  <a:srgbClr val="CC9900"/>
                </a:solidFill>
              </a:rPr>
              <a:t> </a:t>
            </a:r>
          </a:p>
        </p:txBody>
      </p:sp>
      <p:sp>
        <p:nvSpPr>
          <p:cNvPr id="11" name="TextBox 10">
            <a:extLst>
              <a:ext uri="{FF2B5EF4-FFF2-40B4-BE49-F238E27FC236}">
                <a16:creationId xmlns:a16="http://schemas.microsoft.com/office/drawing/2014/main" id="{0854FB2D-707E-A796-A29B-A8B507208A0B}"/>
              </a:ext>
            </a:extLst>
          </p:cNvPr>
          <p:cNvSpPr txBox="1"/>
          <p:nvPr/>
        </p:nvSpPr>
        <p:spPr>
          <a:xfrm>
            <a:off x="1491280" y="6093927"/>
            <a:ext cx="2551195" cy="369332"/>
          </a:xfrm>
          <a:prstGeom prst="rect">
            <a:avLst/>
          </a:prstGeom>
          <a:noFill/>
        </p:spPr>
        <p:txBody>
          <a:bodyPr wrap="square">
            <a:spAutoFit/>
          </a:bodyPr>
          <a:lstStyle/>
          <a:p>
            <a:pPr algn="ctr"/>
            <a:r>
              <a:rPr lang="en-US" b="1" dirty="0">
                <a:solidFill>
                  <a:srgbClr val="FF0000"/>
                </a:solidFill>
                <a:latin typeface="Calibri" panose="020F0502020204030204" pitchFamily="34" charset="0"/>
              </a:rPr>
              <a:t>9</a:t>
            </a:r>
            <a:r>
              <a:rPr lang="en-US" sz="1800" b="1" i="0" u="none" strike="noStrike" dirty="0">
                <a:solidFill>
                  <a:srgbClr val="FF0000"/>
                </a:solidFill>
                <a:effectLst/>
                <a:latin typeface="Calibri" panose="020F0502020204030204" pitchFamily="34" charset="0"/>
              </a:rPr>
              <a:t> ppm/min</a:t>
            </a:r>
            <a:r>
              <a:rPr lang="en-US" b="1" dirty="0">
                <a:solidFill>
                  <a:srgbClr val="FF0000"/>
                </a:solidFill>
              </a:rPr>
              <a:t> </a:t>
            </a:r>
          </a:p>
        </p:txBody>
      </p:sp>
      <p:sp>
        <p:nvSpPr>
          <p:cNvPr id="15" name="TextBox 14">
            <a:extLst>
              <a:ext uri="{FF2B5EF4-FFF2-40B4-BE49-F238E27FC236}">
                <a16:creationId xmlns:a16="http://schemas.microsoft.com/office/drawing/2014/main" id="{70B0EA25-7128-8970-EA46-098927B46E4D}"/>
              </a:ext>
            </a:extLst>
          </p:cNvPr>
          <p:cNvSpPr txBox="1"/>
          <p:nvPr/>
        </p:nvSpPr>
        <p:spPr>
          <a:xfrm>
            <a:off x="8562331" y="6093927"/>
            <a:ext cx="2849737" cy="369332"/>
          </a:xfrm>
          <a:prstGeom prst="rect">
            <a:avLst/>
          </a:prstGeom>
          <a:noFill/>
        </p:spPr>
        <p:txBody>
          <a:bodyPr wrap="square">
            <a:spAutoFit/>
          </a:bodyPr>
          <a:lstStyle/>
          <a:p>
            <a:pPr algn="ctr"/>
            <a:r>
              <a:rPr lang="en-US" sz="1800" b="1" i="0" u="none" strike="noStrike" dirty="0">
                <a:solidFill>
                  <a:srgbClr val="009242"/>
                </a:solidFill>
                <a:effectLst/>
                <a:latin typeface="Calibri" panose="020F0502020204030204" pitchFamily="34" charset="0"/>
              </a:rPr>
              <a:t>0.03 - 0.04 ppm/min</a:t>
            </a:r>
            <a:r>
              <a:rPr lang="en-US" b="1" dirty="0">
                <a:solidFill>
                  <a:srgbClr val="009242"/>
                </a:solidFill>
              </a:rPr>
              <a:t> </a:t>
            </a:r>
          </a:p>
        </p:txBody>
      </p:sp>
      <p:pic>
        <p:nvPicPr>
          <p:cNvPr id="16" name="Graphic 15" descr="Checkmark with solid fill">
            <a:extLst>
              <a:ext uri="{FF2B5EF4-FFF2-40B4-BE49-F238E27FC236}">
                <a16:creationId xmlns:a16="http://schemas.microsoft.com/office/drawing/2014/main" id="{15EE20E9-AAF3-BA8F-6FFC-DF8E3DCD8A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07734" y="1289309"/>
            <a:ext cx="914400" cy="914400"/>
          </a:xfrm>
          <a:prstGeom prst="rect">
            <a:avLst/>
          </a:prstGeom>
        </p:spPr>
      </p:pic>
      <p:grpSp>
        <p:nvGrpSpPr>
          <p:cNvPr id="14" name="Group 13">
            <a:extLst>
              <a:ext uri="{FF2B5EF4-FFF2-40B4-BE49-F238E27FC236}">
                <a16:creationId xmlns:a16="http://schemas.microsoft.com/office/drawing/2014/main" id="{0C4D337C-FA6C-9F61-1DE6-AE885CD61B6C}"/>
              </a:ext>
            </a:extLst>
          </p:cNvPr>
          <p:cNvGrpSpPr/>
          <p:nvPr/>
        </p:nvGrpSpPr>
        <p:grpSpPr>
          <a:xfrm>
            <a:off x="1" y="-16810"/>
            <a:ext cx="12311801" cy="1303073"/>
            <a:chOff x="1" y="-16810"/>
            <a:chExt cx="12311801" cy="1303073"/>
          </a:xfrm>
        </p:grpSpPr>
        <p:grpSp>
          <p:nvGrpSpPr>
            <p:cNvPr id="17" name="Group 16">
              <a:extLst>
                <a:ext uri="{FF2B5EF4-FFF2-40B4-BE49-F238E27FC236}">
                  <a16:creationId xmlns:a16="http://schemas.microsoft.com/office/drawing/2014/main" id="{D74B4B7C-E4AD-0194-A20B-1CE053400677}"/>
                </a:ext>
              </a:extLst>
            </p:cNvPr>
            <p:cNvGrpSpPr/>
            <p:nvPr/>
          </p:nvGrpSpPr>
          <p:grpSpPr>
            <a:xfrm>
              <a:off x="10727561" y="-16810"/>
              <a:ext cx="1584241" cy="1303073"/>
              <a:chOff x="10727561" y="-16810"/>
              <a:chExt cx="1584241" cy="1303073"/>
            </a:xfrm>
          </p:grpSpPr>
          <p:pic>
            <p:nvPicPr>
              <p:cNvPr id="19" name="Picture 18" descr="A qr code on a white background&#10;&#10;AI-generated content may be incorrect.">
                <a:extLst>
                  <a:ext uri="{FF2B5EF4-FFF2-40B4-BE49-F238E27FC236}">
                    <a16:creationId xmlns:a16="http://schemas.microsoft.com/office/drawing/2014/main" id="{A871C0AE-F016-BFA5-EF9C-809B1B4DCEF5}"/>
                  </a:ext>
                </a:extLst>
              </p:cNvPr>
              <p:cNvPicPr/>
              <p:nvPr/>
            </p:nvPicPr>
            <p:blipFill>
              <a:blip r:embed="rId8">
                <a:extLst>
                  <a:ext uri="{28A0092B-C50C-407E-A947-70E740481C1C}">
                    <a14:useLocalDpi xmlns:a14="http://schemas.microsoft.com/office/drawing/2010/main" val="0"/>
                  </a:ext>
                </a:extLst>
              </a:blip>
              <a:stretch>
                <a:fillRect/>
              </a:stretch>
            </p:blipFill>
            <p:spPr>
              <a:xfrm>
                <a:off x="10985919" y="218739"/>
                <a:ext cx="1067524" cy="1067524"/>
              </a:xfrm>
              <a:prstGeom prst="rect">
                <a:avLst/>
              </a:prstGeom>
            </p:spPr>
          </p:pic>
          <p:sp>
            <p:nvSpPr>
              <p:cNvPr id="20" name="TextBox 19">
                <a:extLst>
                  <a:ext uri="{FF2B5EF4-FFF2-40B4-BE49-F238E27FC236}">
                    <a16:creationId xmlns:a16="http://schemas.microsoft.com/office/drawing/2014/main" id="{AC264220-1532-768C-FCB0-7ACD26653E7F}"/>
                  </a:ext>
                </a:extLst>
              </p:cNvPr>
              <p:cNvSpPr txBox="1"/>
              <p:nvPr/>
            </p:nvSpPr>
            <p:spPr>
              <a:xfrm>
                <a:off x="10727561" y="-16810"/>
                <a:ext cx="1584241" cy="338554"/>
              </a:xfrm>
              <a:prstGeom prst="rect">
                <a:avLst/>
              </a:prstGeom>
              <a:noFill/>
            </p:spPr>
            <p:txBody>
              <a:bodyPr wrap="square">
                <a:spAutoFit/>
              </a:bodyPr>
              <a:lstStyle/>
              <a:p>
                <a:pPr algn="ctr"/>
                <a:r>
                  <a:rPr lang="en-US" sz="1600" dirty="0">
                    <a:latin typeface="Aptos" panose="020B0004020202020204" pitchFamily="34" charset="0"/>
                  </a:rPr>
                  <a:t>EGU25-5229</a:t>
                </a:r>
              </a:p>
            </p:txBody>
          </p:sp>
        </p:grpSp>
        <p:pic>
          <p:nvPicPr>
            <p:cNvPr id="18" name="Picture 17" descr="A blue and black logo&#10;&#10;AI-generated content may be incorrect.">
              <a:extLst>
                <a:ext uri="{FF2B5EF4-FFF2-40B4-BE49-F238E27FC236}">
                  <a16:creationId xmlns:a16="http://schemas.microsoft.com/office/drawing/2014/main" id="{9B14B58C-D563-4BD8-0B95-796C7FDDCF8A}"/>
                </a:ext>
              </a:extLst>
            </p:cNvPr>
            <p:cNvPicPr/>
            <p:nvPr/>
          </p:nvPicPr>
          <p:blipFill>
            <a:blip r:embed="rId9">
              <a:extLst>
                <a:ext uri="{28A0092B-C50C-407E-A947-70E740481C1C}">
                  <a14:useLocalDpi xmlns:a14="http://schemas.microsoft.com/office/drawing/2010/main" val="0"/>
                </a:ext>
              </a:extLst>
            </a:blip>
            <a:stretch>
              <a:fillRect/>
            </a:stretch>
          </p:blipFill>
          <p:spPr>
            <a:xfrm>
              <a:off x="1" y="62713"/>
              <a:ext cx="1965298" cy="885106"/>
            </a:xfrm>
            <a:prstGeom prst="rect">
              <a:avLst/>
            </a:prstGeom>
          </p:spPr>
        </p:pic>
      </p:grpSp>
      <p:sp>
        <p:nvSpPr>
          <p:cNvPr id="23" name="Title 1">
            <a:extLst>
              <a:ext uri="{FF2B5EF4-FFF2-40B4-BE49-F238E27FC236}">
                <a16:creationId xmlns:a16="http://schemas.microsoft.com/office/drawing/2014/main" id="{C3C7FA92-DFDE-E609-FE8F-77230CBE5281}"/>
              </a:ext>
            </a:extLst>
          </p:cNvPr>
          <p:cNvSpPr>
            <a:spLocks noGrp="1"/>
          </p:cNvSpPr>
          <p:nvPr>
            <p:ph type="title"/>
          </p:nvPr>
        </p:nvSpPr>
        <p:spPr>
          <a:xfrm>
            <a:off x="580439" y="570999"/>
            <a:ext cx="8783696" cy="795983"/>
          </a:xfrm>
        </p:spPr>
        <p:txBody>
          <a:bodyPr/>
          <a:lstStyle/>
          <a:p>
            <a:r>
              <a:rPr lang="en-US" dirty="0"/>
              <a:t>Leakage Tests</a:t>
            </a:r>
          </a:p>
        </p:txBody>
      </p:sp>
      <p:grpSp>
        <p:nvGrpSpPr>
          <p:cNvPr id="2" name="Group 1">
            <a:extLst>
              <a:ext uri="{FF2B5EF4-FFF2-40B4-BE49-F238E27FC236}">
                <a16:creationId xmlns:a16="http://schemas.microsoft.com/office/drawing/2014/main" id="{C192F23E-3D77-6B5F-C0F6-324986CA12DC}"/>
              </a:ext>
            </a:extLst>
          </p:cNvPr>
          <p:cNvGrpSpPr/>
          <p:nvPr/>
        </p:nvGrpSpPr>
        <p:grpSpPr>
          <a:xfrm>
            <a:off x="126759" y="6169973"/>
            <a:ext cx="11938482" cy="593278"/>
            <a:chOff x="126759" y="6169973"/>
            <a:chExt cx="11938482" cy="593278"/>
          </a:xfrm>
        </p:grpSpPr>
        <p:sp>
          <p:nvSpPr>
            <p:cNvPr id="3" name="Action Button: Go Forward or Next 2">
              <a:hlinkClick r:id="" action="ppaction://hlinkshowjump?jump=nextslide" highlightClick="1"/>
              <a:extLst>
                <a:ext uri="{FF2B5EF4-FFF2-40B4-BE49-F238E27FC236}">
                  <a16:creationId xmlns:a16="http://schemas.microsoft.com/office/drawing/2014/main" id="{841DB38E-2252-B7D2-6A08-2CB1B66D3D7E}"/>
                </a:ext>
              </a:extLst>
            </p:cNvPr>
            <p:cNvSpPr/>
            <p:nvPr/>
          </p:nvSpPr>
          <p:spPr>
            <a:xfrm>
              <a:off x="11487243" y="6169973"/>
              <a:ext cx="577998" cy="593277"/>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ction Button: Go Back or Previous 20">
              <a:hlinkClick r:id="" action="ppaction://hlinkshowjump?jump=previousslide" highlightClick="1"/>
              <a:extLst>
                <a:ext uri="{FF2B5EF4-FFF2-40B4-BE49-F238E27FC236}">
                  <a16:creationId xmlns:a16="http://schemas.microsoft.com/office/drawing/2014/main" id="{BD373A1A-C420-C291-E377-09175747DC8E}"/>
                </a:ext>
              </a:extLst>
            </p:cNvPr>
            <p:cNvSpPr/>
            <p:nvPr/>
          </p:nvSpPr>
          <p:spPr>
            <a:xfrm>
              <a:off x="126759" y="6169974"/>
              <a:ext cx="577997" cy="593277"/>
            </a:xfrm>
            <a:prstGeom prst="actionButtonBackPrevio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2" name="Action Button: Go Home 21">
              <a:hlinkClick r:id="rId10" action="ppaction://hlinksldjump" highlightClick="1"/>
              <a:extLst>
                <a:ext uri="{FF2B5EF4-FFF2-40B4-BE49-F238E27FC236}">
                  <a16:creationId xmlns:a16="http://schemas.microsoft.com/office/drawing/2014/main" id="{62FA7680-D953-DEE2-F7F5-350C84007DF5}"/>
                </a:ext>
              </a:extLst>
            </p:cNvPr>
            <p:cNvSpPr/>
            <p:nvPr/>
          </p:nvSpPr>
          <p:spPr>
            <a:xfrm>
              <a:off x="5769372" y="6169973"/>
              <a:ext cx="577998" cy="593277"/>
            </a:xfrm>
            <a:prstGeom prst="actionButtonHom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3273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80C55-00AF-2BEB-B30B-AF32A5B1284E}"/>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F5D982B7-3D36-F389-72D5-BB1518E4C5EE}"/>
              </a:ext>
            </a:extLst>
          </p:cNvPr>
          <p:cNvGrpSpPr/>
          <p:nvPr/>
        </p:nvGrpSpPr>
        <p:grpSpPr>
          <a:xfrm>
            <a:off x="1" y="-16810"/>
            <a:ext cx="12311801" cy="1303073"/>
            <a:chOff x="1" y="-16810"/>
            <a:chExt cx="12311801" cy="1303073"/>
          </a:xfrm>
        </p:grpSpPr>
        <p:grpSp>
          <p:nvGrpSpPr>
            <p:cNvPr id="7" name="Group 6">
              <a:extLst>
                <a:ext uri="{FF2B5EF4-FFF2-40B4-BE49-F238E27FC236}">
                  <a16:creationId xmlns:a16="http://schemas.microsoft.com/office/drawing/2014/main" id="{F50FDCD3-F37D-56F7-9CB8-922F43489532}"/>
                </a:ext>
              </a:extLst>
            </p:cNvPr>
            <p:cNvGrpSpPr/>
            <p:nvPr/>
          </p:nvGrpSpPr>
          <p:grpSpPr>
            <a:xfrm>
              <a:off x="10727561" y="-16810"/>
              <a:ext cx="1584241" cy="1303073"/>
              <a:chOff x="10727561" y="-16810"/>
              <a:chExt cx="1584241" cy="1303073"/>
            </a:xfrm>
          </p:grpSpPr>
          <p:pic>
            <p:nvPicPr>
              <p:cNvPr id="10" name="Picture 9" descr="A qr code on a white background&#10;&#10;AI-generated content may be incorrect.">
                <a:extLst>
                  <a:ext uri="{FF2B5EF4-FFF2-40B4-BE49-F238E27FC236}">
                    <a16:creationId xmlns:a16="http://schemas.microsoft.com/office/drawing/2014/main" id="{F6CF81D4-839B-BB68-86C0-713B0918B03E}"/>
                  </a:ext>
                </a:extLst>
              </p:cNvPr>
              <p:cNvPicPr/>
              <p:nvPr/>
            </p:nvPicPr>
            <p:blipFill>
              <a:blip r:embed="rId3">
                <a:extLst>
                  <a:ext uri="{28A0092B-C50C-407E-A947-70E740481C1C}">
                    <a14:useLocalDpi xmlns:a14="http://schemas.microsoft.com/office/drawing/2010/main" val="0"/>
                  </a:ext>
                </a:extLst>
              </a:blip>
              <a:stretch>
                <a:fillRect/>
              </a:stretch>
            </p:blipFill>
            <p:spPr>
              <a:xfrm>
                <a:off x="10985919" y="218739"/>
                <a:ext cx="1067524" cy="1067524"/>
              </a:xfrm>
              <a:prstGeom prst="rect">
                <a:avLst/>
              </a:prstGeom>
            </p:spPr>
          </p:pic>
          <p:sp>
            <p:nvSpPr>
              <p:cNvPr id="11" name="TextBox 10">
                <a:extLst>
                  <a:ext uri="{FF2B5EF4-FFF2-40B4-BE49-F238E27FC236}">
                    <a16:creationId xmlns:a16="http://schemas.microsoft.com/office/drawing/2014/main" id="{A1306112-72EE-644C-4FEE-4AEED302F97C}"/>
                  </a:ext>
                </a:extLst>
              </p:cNvPr>
              <p:cNvSpPr txBox="1"/>
              <p:nvPr/>
            </p:nvSpPr>
            <p:spPr>
              <a:xfrm>
                <a:off x="10727561" y="-16810"/>
                <a:ext cx="1584241" cy="338554"/>
              </a:xfrm>
              <a:prstGeom prst="rect">
                <a:avLst/>
              </a:prstGeom>
              <a:noFill/>
            </p:spPr>
            <p:txBody>
              <a:bodyPr wrap="square">
                <a:spAutoFit/>
              </a:bodyPr>
              <a:lstStyle/>
              <a:p>
                <a:pPr algn="ctr"/>
                <a:r>
                  <a:rPr lang="en-US" sz="1600" dirty="0">
                    <a:latin typeface="Aptos" panose="020B0004020202020204" pitchFamily="34" charset="0"/>
                  </a:rPr>
                  <a:t>EGU25-5229</a:t>
                </a:r>
              </a:p>
            </p:txBody>
          </p:sp>
        </p:grpSp>
        <p:pic>
          <p:nvPicPr>
            <p:cNvPr id="8" name="Picture 7" descr="A blue and black logo&#10;&#10;AI-generated content may be incorrect.">
              <a:extLst>
                <a:ext uri="{FF2B5EF4-FFF2-40B4-BE49-F238E27FC236}">
                  <a16:creationId xmlns:a16="http://schemas.microsoft.com/office/drawing/2014/main" id="{05B832D4-6846-A1DF-3191-B79C1FED7AFB}"/>
                </a:ext>
              </a:extLst>
            </p:cNvPr>
            <p:cNvPicPr/>
            <p:nvPr/>
          </p:nvPicPr>
          <p:blipFill>
            <a:blip r:embed="rId4">
              <a:extLst>
                <a:ext uri="{28A0092B-C50C-407E-A947-70E740481C1C}">
                  <a14:useLocalDpi xmlns:a14="http://schemas.microsoft.com/office/drawing/2010/main" val="0"/>
                </a:ext>
              </a:extLst>
            </a:blip>
            <a:stretch>
              <a:fillRect/>
            </a:stretch>
          </p:blipFill>
          <p:spPr>
            <a:xfrm>
              <a:off x="1" y="62713"/>
              <a:ext cx="1965298" cy="885106"/>
            </a:xfrm>
            <a:prstGeom prst="rect">
              <a:avLst/>
            </a:prstGeom>
          </p:spPr>
        </p:pic>
      </p:grpSp>
      <p:sp>
        <p:nvSpPr>
          <p:cNvPr id="19" name="Title 1">
            <a:extLst>
              <a:ext uri="{FF2B5EF4-FFF2-40B4-BE49-F238E27FC236}">
                <a16:creationId xmlns:a16="http://schemas.microsoft.com/office/drawing/2014/main" id="{687506A4-5D07-6B22-0D49-44C502DE057C}"/>
              </a:ext>
            </a:extLst>
          </p:cNvPr>
          <p:cNvSpPr>
            <a:spLocks noGrp="1"/>
          </p:cNvSpPr>
          <p:nvPr>
            <p:ph type="title"/>
          </p:nvPr>
        </p:nvSpPr>
        <p:spPr>
          <a:xfrm>
            <a:off x="580439" y="570999"/>
            <a:ext cx="8783696" cy="795983"/>
          </a:xfrm>
        </p:spPr>
        <p:txBody>
          <a:bodyPr/>
          <a:lstStyle/>
          <a:p>
            <a:r>
              <a:rPr lang="en-US" dirty="0"/>
              <a:t>Initial Findings</a:t>
            </a:r>
          </a:p>
        </p:txBody>
      </p:sp>
      <p:grpSp>
        <p:nvGrpSpPr>
          <p:cNvPr id="14" name="Group 13">
            <a:extLst>
              <a:ext uri="{FF2B5EF4-FFF2-40B4-BE49-F238E27FC236}">
                <a16:creationId xmlns:a16="http://schemas.microsoft.com/office/drawing/2014/main" id="{5802F3AA-F0EB-3799-4E2A-85F6D92C63EE}"/>
              </a:ext>
            </a:extLst>
          </p:cNvPr>
          <p:cNvGrpSpPr/>
          <p:nvPr/>
        </p:nvGrpSpPr>
        <p:grpSpPr>
          <a:xfrm>
            <a:off x="573129" y="1289249"/>
            <a:ext cx="11065355" cy="4828213"/>
            <a:chOff x="568851" y="1919131"/>
            <a:chExt cx="11065355" cy="4828213"/>
          </a:xfrm>
        </p:grpSpPr>
        <p:sp>
          <p:nvSpPr>
            <p:cNvPr id="15" name="Rectangle 14">
              <a:extLst>
                <a:ext uri="{FF2B5EF4-FFF2-40B4-BE49-F238E27FC236}">
                  <a16:creationId xmlns:a16="http://schemas.microsoft.com/office/drawing/2014/main" id="{F437C65D-67E2-8A2C-EFD4-0815A193F808}"/>
                </a:ext>
              </a:extLst>
            </p:cNvPr>
            <p:cNvSpPr/>
            <p:nvPr/>
          </p:nvSpPr>
          <p:spPr>
            <a:xfrm>
              <a:off x="3718232" y="5245139"/>
              <a:ext cx="1427925" cy="15022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group of electrical wires&#10;&#10;AI-generated content may be incorrect.">
              <a:extLst>
                <a:ext uri="{FF2B5EF4-FFF2-40B4-BE49-F238E27FC236}">
                  <a16:creationId xmlns:a16="http://schemas.microsoft.com/office/drawing/2014/main" id="{32A75A82-91C1-2100-B598-9CF03B32C423}"/>
                </a:ext>
              </a:extLst>
            </p:cNvPr>
            <p:cNvPicPr>
              <a:picLocks noChangeAspect="1"/>
            </p:cNvPicPr>
            <p:nvPr/>
          </p:nvPicPr>
          <p:blipFill>
            <a:blip r:embed="rId5">
              <a:extLst>
                <a:ext uri="{28A0092B-C50C-407E-A947-70E740481C1C}">
                  <a14:useLocalDpi xmlns:a14="http://schemas.microsoft.com/office/drawing/2010/main" val="0"/>
                </a:ext>
              </a:extLst>
            </a:blip>
            <a:srcRect t="541" b="1842"/>
            <a:stretch/>
          </p:blipFill>
          <p:spPr>
            <a:xfrm>
              <a:off x="3859358" y="5257275"/>
              <a:ext cx="1136060" cy="1478653"/>
            </a:xfrm>
            <a:prstGeom prst="rect">
              <a:avLst/>
            </a:prstGeom>
          </p:spPr>
        </p:pic>
        <p:pic>
          <p:nvPicPr>
            <p:cNvPr id="18" name="Imagen 4">
              <a:extLst>
                <a:ext uri="{FF2B5EF4-FFF2-40B4-BE49-F238E27FC236}">
                  <a16:creationId xmlns:a16="http://schemas.microsoft.com/office/drawing/2014/main" id="{D2AE273E-C5DC-B159-5ADE-7AF3F6A705D9}"/>
                </a:ext>
              </a:extLst>
            </p:cNvPr>
            <p:cNvPicPr>
              <a:picLocks noChangeAspect="1"/>
            </p:cNvPicPr>
            <p:nvPr/>
          </p:nvPicPr>
          <p:blipFill rotWithShape="1">
            <a:blip r:embed="rId6">
              <a:extLst>
                <a:ext uri="{28A0092B-C50C-407E-A947-70E740481C1C}">
                  <a14:useLocalDpi xmlns:a14="http://schemas.microsoft.com/office/drawing/2010/main" val="0"/>
                </a:ext>
              </a:extLst>
            </a:blip>
            <a:srcRect t="18497" b="12980"/>
            <a:stretch/>
          </p:blipFill>
          <p:spPr>
            <a:xfrm>
              <a:off x="568852" y="2380796"/>
              <a:ext cx="3057929" cy="2793879"/>
            </a:xfrm>
            <a:prstGeom prst="rect">
              <a:avLst/>
            </a:prstGeom>
          </p:spPr>
        </p:pic>
        <p:sp>
          <p:nvSpPr>
            <p:cNvPr id="24" name="TextBox 8">
              <a:extLst>
                <a:ext uri="{FF2B5EF4-FFF2-40B4-BE49-F238E27FC236}">
                  <a16:creationId xmlns:a16="http://schemas.microsoft.com/office/drawing/2014/main" id="{DCE5781D-48F1-2066-9439-8369D36CCBCF}"/>
                </a:ext>
              </a:extLst>
            </p:cNvPr>
            <p:cNvSpPr txBox="1"/>
            <p:nvPr/>
          </p:nvSpPr>
          <p:spPr>
            <a:xfrm>
              <a:off x="672601" y="2435655"/>
              <a:ext cx="797334" cy="400110"/>
            </a:xfrm>
            <a:prstGeom prst="rect">
              <a:avLst/>
            </a:prstGeom>
            <a:ln w="28575">
              <a:solidFill>
                <a:srgbClr val="FFC000"/>
              </a:solid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dirty="0"/>
                <a:t>Site 1</a:t>
              </a:r>
            </a:p>
          </p:txBody>
        </p:sp>
        <p:sp>
          <p:nvSpPr>
            <p:cNvPr id="35" name="TextBox 16">
              <a:extLst>
                <a:ext uri="{FF2B5EF4-FFF2-40B4-BE49-F238E27FC236}">
                  <a16:creationId xmlns:a16="http://schemas.microsoft.com/office/drawing/2014/main" id="{4235E7FF-BF04-0CEC-59A9-0F975D3C9F49}"/>
                </a:ext>
              </a:extLst>
            </p:cNvPr>
            <p:cNvSpPr txBox="1"/>
            <p:nvPr/>
          </p:nvSpPr>
          <p:spPr>
            <a:xfrm>
              <a:off x="5845611" y="1919131"/>
              <a:ext cx="5788595" cy="769441"/>
            </a:xfrm>
            <a:prstGeom prst="rect">
              <a:avLst/>
            </a:prstGeom>
            <a:noFill/>
          </p:spPr>
          <p:txBody>
            <a:bodyPr wrap="square" rtlCol="0">
              <a:spAutoFit/>
            </a:bodyPr>
            <a:lstStyle/>
            <a:p>
              <a:pPr algn="ctr"/>
              <a:r>
                <a:rPr lang="en-US" sz="2200" b="1" dirty="0"/>
                <a:t>Methane emission incubation experiment: Site 1, 72 h</a:t>
              </a:r>
            </a:p>
          </p:txBody>
        </p:sp>
        <p:sp>
          <p:nvSpPr>
            <p:cNvPr id="26" name="TextBox 8">
              <a:extLst>
                <a:ext uri="{FF2B5EF4-FFF2-40B4-BE49-F238E27FC236}">
                  <a16:creationId xmlns:a16="http://schemas.microsoft.com/office/drawing/2014/main" id="{73B61AF3-337F-0F9B-298F-B4EE9BC31DF0}"/>
                </a:ext>
              </a:extLst>
            </p:cNvPr>
            <p:cNvSpPr txBox="1"/>
            <p:nvPr/>
          </p:nvSpPr>
          <p:spPr>
            <a:xfrm>
              <a:off x="1976474" y="2421270"/>
              <a:ext cx="797334" cy="400110"/>
            </a:xfrm>
            <a:prstGeom prst="rect">
              <a:avLst/>
            </a:prstGeom>
            <a:ln w="28575">
              <a:solidFill>
                <a:srgbClr val="C00000"/>
              </a:solid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dirty="0"/>
                <a:t>Site 2</a:t>
              </a:r>
            </a:p>
          </p:txBody>
        </p:sp>
        <p:sp>
          <p:nvSpPr>
            <p:cNvPr id="27" name="Callout: Line with Accent Bar 26">
              <a:extLst>
                <a:ext uri="{FF2B5EF4-FFF2-40B4-BE49-F238E27FC236}">
                  <a16:creationId xmlns:a16="http://schemas.microsoft.com/office/drawing/2014/main" id="{8AB67776-C87D-4210-E4FA-B3E1D9BF1322}"/>
                </a:ext>
              </a:extLst>
            </p:cNvPr>
            <p:cNvSpPr/>
            <p:nvPr/>
          </p:nvSpPr>
          <p:spPr>
            <a:xfrm>
              <a:off x="3281802" y="2379862"/>
              <a:ext cx="2144510" cy="2793879"/>
            </a:xfrm>
            <a:prstGeom prst="accentCallout1">
              <a:avLst>
                <a:gd name="adj1" fmla="val 18750"/>
                <a:gd name="adj2" fmla="val -8333"/>
                <a:gd name="adj3" fmla="val 45140"/>
                <a:gd name="adj4" fmla="val -80476"/>
              </a:avLst>
            </a:prstGeom>
            <a:solidFill>
              <a:srgbClr val="0070C0"/>
            </a:solidFill>
            <a:ln w="28575">
              <a:solidFill>
                <a:srgbClr val="0070C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8" name="Picture 27" descr="A close-up of several plastic containers&#10;&#10;AI-generated content may be incorrect.">
              <a:extLst>
                <a:ext uri="{FF2B5EF4-FFF2-40B4-BE49-F238E27FC236}">
                  <a16:creationId xmlns:a16="http://schemas.microsoft.com/office/drawing/2014/main" id="{26F07FD8-1173-63C4-62E9-DB8CF238C03D}"/>
                </a:ext>
              </a:extLst>
            </p:cNvPr>
            <p:cNvPicPr>
              <a:picLocks noChangeAspect="1"/>
            </p:cNvPicPr>
            <p:nvPr/>
          </p:nvPicPr>
          <p:blipFill>
            <a:blip r:embed="rId7">
              <a:extLst>
                <a:ext uri="{28A0092B-C50C-407E-A947-70E740481C1C}">
                  <a14:useLocalDpi xmlns:a14="http://schemas.microsoft.com/office/drawing/2010/main" val="0"/>
                </a:ext>
              </a:extLst>
            </a:blip>
            <a:srcRect l="2273" t="886" b="25021"/>
            <a:stretch/>
          </p:blipFill>
          <p:spPr>
            <a:xfrm>
              <a:off x="3379515" y="2464330"/>
              <a:ext cx="1949083" cy="2625877"/>
            </a:xfrm>
            <a:prstGeom prst="rect">
              <a:avLst/>
            </a:prstGeom>
          </p:spPr>
        </p:pic>
        <p:pic>
          <p:nvPicPr>
            <p:cNvPr id="29" name="Picture 28" descr="A computer on a dock by a body of water&#10;&#10;AI-generated content may be incorrect.">
              <a:extLst>
                <a:ext uri="{FF2B5EF4-FFF2-40B4-BE49-F238E27FC236}">
                  <a16:creationId xmlns:a16="http://schemas.microsoft.com/office/drawing/2014/main" id="{073D257E-01B0-2C5F-41ED-ED2BEF097766}"/>
                </a:ext>
              </a:extLst>
            </p:cNvPr>
            <p:cNvPicPr>
              <a:picLocks noChangeAspect="1"/>
            </p:cNvPicPr>
            <p:nvPr/>
          </p:nvPicPr>
          <p:blipFill>
            <a:blip r:embed="rId8">
              <a:extLst>
                <a:ext uri="{28A0092B-C50C-407E-A947-70E740481C1C}">
                  <a14:useLocalDpi xmlns:a14="http://schemas.microsoft.com/office/drawing/2010/main" val="0"/>
                </a:ext>
              </a:extLst>
            </a:blip>
            <a:srcRect l="27983" r="34496"/>
            <a:stretch/>
          </p:blipFill>
          <p:spPr>
            <a:xfrm rot="5400000">
              <a:off x="1313412" y="4500578"/>
              <a:ext cx="1490789" cy="2979911"/>
            </a:xfrm>
            <a:prstGeom prst="rect">
              <a:avLst/>
            </a:prstGeom>
            <a:ln w="19050">
              <a:solidFill>
                <a:schemeClr val="tx1"/>
              </a:solidFill>
            </a:ln>
          </p:spPr>
        </p:pic>
        <p:sp>
          <p:nvSpPr>
            <p:cNvPr id="30" name="TextBox 8">
              <a:extLst>
                <a:ext uri="{FF2B5EF4-FFF2-40B4-BE49-F238E27FC236}">
                  <a16:creationId xmlns:a16="http://schemas.microsoft.com/office/drawing/2014/main" id="{6D56C058-FE95-0FFC-90D7-BE6B6D6FADC8}"/>
                </a:ext>
              </a:extLst>
            </p:cNvPr>
            <p:cNvSpPr txBox="1"/>
            <p:nvPr/>
          </p:nvSpPr>
          <p:spPr>
            <a:xfrm>
              <a:off x="568852" y="5245859"/>
              <a:ext cx="1066254" cy="400110"/>
            </a:xfrm>
            <a:prstGeom prst="rect">
              <a:avLst/>
            </a:prstGeom>
            <a:ln w="28575">
              <a:solidFill>
                <a:srgbClr val="FFC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dirty="0"/>
                <a:t>Ein Afek</a:t>
              </a:r>
            </a:p>
          </p:txBody>
        </p:sp>
        <p:sp>
          <p:nvSpPr>
            <p:cNvPr id="31" name="TextBox 8">
              <a:extLst>
                <a:ext uri="{FF2B5EF4-FFF2-40B4-BE49-F238E27FC236}">
                  <a16:creationId xmlns:a16="http://schemas.microsoft.com/office/drawing/2014/main" id="{4A02E544-47F2-2165-458F-C921D4CE075C}"/>
                </a:ext>
              </a:extLst>
            </p:cNvPr>
            <p:cNvSpPr txBox="1"/>
            <p:nvPr/>
          </p:nvSpPr>
          <p:spPr>
            <a:xfrm>
              <a:off x="3379515" y="2463396"/>
              <a:ext cx="1081450" cy="400110"/>
            </a:xfrm>
            <a:prstGeom prst="rect">
              <a:avLst/>
            </a:prstGeom>
            <a:ln w="28575"/>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000" dirty="0"/>
                <a:t>Sensors</a:t>
              </a:r>
            </a:p>
          </p:txBody>
        </p:sp>
        <p:sp>
          <p:nvSpPr>
            <p:cNvPr id="32" name="TextBox 8">
              <a:extLst>
                <a:ext uri="{FF2B5EF4-FFF2-40B4-BE49-F238E27FC236}">
                  <a16:creationId xmlns:a16="http://schemas.microsoft.com/office/drawing/2014/main" id="{90103AEA-A0BC-C900-81FE-26F9C9A05901}"/>
                </a:ext>
              </a:extLst>
            </p:cNvPr>
            <p:cNvSpPr txBox="1"/>
            <p:nvPr/>
          </p:nvSpPr>
          <p:spPr>
            <a:xfrm>
              <a:off x="4112237" y="5256341"/>
              <a:ext cx="630301" cy="400110"/>
            </a:xfrm>
            <a:prstGeom prst="rect">
              <a:avLst/>
            </a:prstGeom>
            <a:ln w="28575"/>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000" dirty="0"/>
                <a:t>CH₄</a:t>
              </a:r>
            </a:p>
          </p:txBody>
        </p:sp>
        <p:cxnSp>
          <p:nvCxnSpPr>
            <p:cNvPr id="33" name="Connector: Elbow 32">
              <a:extLst>
                <a:ext uri="{FF2B5EF4-FFF2-40B4-BE49-F238E27FC236}">
                  <a16:creationId xmlns:a16="http://schemas.microsoft.com/office/drawing/2014/main" id="{33F8BC94-87B0-690A-77ED-1534A6B88359}"/>
                </a:ext>
              </a:extLst>
            </p:cNvPr>
            <p:cNvCxnSpPr>
              <a:cxnSpLocks/>
              <a:endCxn id="32" idx="0"/>
            </p:cNvCxnSpPr>
            <p:nvPr/>
          </p:nvCxnSpPr>
          <p:spPr>
            <a:xfrm rot="5400000">
              <a:off x="4156581" y="4514886"/>
              <a:ext cx="1012263" cy="470647"/>
            </a:xfrm>
            <a:prstGeom prst="bentConnector3">
              <a:avLst>
                <a:gd name="adj1" fmla="val 50000"/>
              </a:avLst>
            </a:prstGeom>
            <a:ln w="28575">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790EDE99-2108-FBB3-BB12-823C424E70D1}"/>
                </a:ext>
              </a:extLst>
            </p:cNvPr>
            <p:cNvSpPr/>
            <p:nvPr/>
          </p:nvSpPr>
          <p:spPr>
            <a:xfrm>
              <a:off x="4211274" y="3293708"/>
              <a:ext cx="1117324" cy="938953"/>
            </a:xfrm>
            <a:prstGeom prst="ellipse">
              <a:avLst/>
            </a:prstGeom>
            <a:no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7" name="Picture 36">
            <a:extLst>
              <a:ext uri="{FF2B5EF4-FFF2-40B4-BE49-F238E27FC236}">
                <a16:creationId xmlns:a16="http://schemas.microsoft.com/office/drawing/2014/main" id="{C2242A15-54B1-412B-4EB2-2AF28AD15ECF}"/>
              </a:ext>
            </a:extLst>
          </p:cNvPr>
          <p:cNvPicPr>
            <a:picLocks noChangeAspect="1"/>
          </p:cNvPicPr>
          <p:nvPr/>
        </p:nvPicPr>
        <p:blipFill>
          <a:blip r:embed="rId9">
            <a:extLst>
              <a:ext uri="{28A0092B-C50C-407E-A947-70E740481C1C}">
                <a14:useLocalDpi xmlns:a14="http://schemas.microsoft.com/office/drawing/2010/main" val="0"/>
              </a:ext>
            </a:extLst>
          </a:blip>
          <a:srcRect l="23637" t="16111" r="20231" b="2871"/>
          <a:stretch/>
        </p:blipFill>
        <p:spPr>
          <a:xfrm>
            <a:off x="5648028" y="1950311"/>
            <a:ext cx="5788595" cy="4155735"/>
          </a:xfrm>
          <a:prstGeom prst="rect">
            <a:avLst/>
          </a:prstGeom>
        </p:spPr>
      </p:pic>
      <p:grpSp>
        <p:nvGrpSpPr>
          <p:cNvPr id="2" name="Group 1">
            <a:extLst>
              <a:ext uri="{FF2B5EF4-FFF2-40B4-BE49-F238E27FC236}">
                <a16:creationId xmlns:a16="http://schemas.microsoft.com/office/drawing/2014/main" id="{CFD4E3B6-363B-202E-0531-561787C6D659}"/>
              </a:ext>
            </a:extLst>
          </p:cNvPr>
          <p:cNvGrpSpPr/>
          <p:nvPr/>
        </p:nvGrpSpPr>
        <p:grpSpPr>
          <a:xfrm>
            <a:off x="126759" y="6169973"/>
            <a:ext cx="11938482" cy="593278"/>
            <a:chOff x="126759" y="6169973"/>
            <a:chExt cx="11938482" cy="593278"/>
          </a:xfrm>
        </p:grpSpPr>
        <p:sp>
          <p:nvSpPr>
            <p:cNvPr id="3" name="Action Button: Go Forward or Next 2">
              <a:hlinkClick r:id="" action="ppaction://hlinkshowjump?jump=nextslide" highlightClick="1"/>
              <a:extLst>
                <a:ext uri="{FF2B5EF4-FFF2-40B4-BE49-F238E27FC236}">
                  <a16:creationId xmlns:a16="http://schemas.microsoft.com/office/drawing/2014/main" id="{4C10C096-DA2A-42E0-D2A9-AC55168C3506}"/>
                </a:ext>
              </a:extLst>
            </p:cNvPr>
            <p:cNvSpPr/>
            <p:nvPr/>
          </p:nvSpPr>
          <p:spPr>
            <a:xfrm>
              <a:off x="11487243" y="6169973"/>
              <a:ext cx="577998" cy="593277"/>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ction Button: Go Back or Previous 3">
              <a:hlinkClick r:id="" action="ppaction://hlinkshowjump?jump=previousslide" highlightClick="1"/>
              <a:extLst>
                <a:ext uri="{FF2B5EF4-FFF2-40B4-BE49-F238E27FC236}">
                  <a16:creationId xmlns:a16="http://schemas.microsoft.com/office/drawing/2014/main" id="{C3B90511-E256-AB0F-74E8-32D5E6C9184D}"/>
                </a:ext>
              </a:extLst>
            </p:cNvPr>
            <p:cNvSpPr/>
            <p:nvPr/>
          </p:nvSpPr>
          <p:spPr>
            <a:xfrm>
              <a:off x="126759" y="6169974"/>
              <a:ext cx="577997" cy="593277"/>
            </a:xfrm>
            <a:prstGeom prst="actionButtonBackPrevio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Action Button: Go Home 4">
              <a:hlinkClick r:id="rId10" action="ppaction://hlinksldjump" highlightClick="1"/>
              <a:extLst>
                <a:ext uri="{FF2B5EF4-FFF2-40B4-BE49-F238E27FC236}">
                  <a16:creationId xmlns:a16="http://schemas.microsoft.com/office/drawing/2014/main" id="{FD3E7BB2-FC85-3D66-96E1-48A71DCD32B0}"/>
                </a:ext>
              </a:extLst>
            </p:cNvPr>
            <p:cNvSpPr/>
            <p:nvPr/>
          </p:nvSpPr>
          <p:spPr>
            <a:xfrm>
              <a:off x="5769372" y="6169973"/>
              <a:ext cx="577998" cy="593277"/>
            </a:xfrm>
            <a:prstGeom prst="actionButtonHom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8446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F60CB-1CE3-9734-4E6E-F347F3902737}"/>
            </a:ext>
          </a:extLst>
        </p:cNvPr>
        <p:cNvGrpSpPr/>
        <p:nvPr/>
      </p:nvGrpSpPr>
      <p:grpSpPr>
        <a:xfrm>
          <a:off x="0" y="0"/>
          <a:ext cx="0" cy="0"/>
          <a:chOff x="0" y="0"/>
          <a:chExt cx="0" cy="0"/>
        </a:xfrm>
      </p:grpSpPr>
      <p:grpSp>
        <p:nvGrpSpPr>
          <p:cNvPr id="62" name="Group 61">
            <a:extLst>
              <a:ext uri="{FF2B5EF4-FFF2-40B4-BE49-F238E27FC236}">
                <a16:creationId xmlns:a16="http://schemas.microsoft.com/office/drawing/2014/main" id="{BCE56A02-21E3-8884-FAF3-368065DD0CB1}"/>
              </a:ext>
            </a:extLst>
          </p:cNvPr>
          <p:cNvGrpSpPr/>
          <p:nvPr/>
        </p:nvGrpSpPr>
        <p:grpSpPr>
          <a:xfrm>
            <a:off x="484636" y="1736205"/>
            <a:ext cx="11302423" cy="4961236"/>
            <a:chOff x="411479" y="1919131"/>
            <a:chExt cx="11302423" cy="4961236"/>
          </a:xfrm>
        </p:grpSpPr>
        <p:sp>
          <p:nvSpPr>
            <p:cNvPr id="45" name="Rectangle 44">
              <a:extLst>
                <a:ext uri="{FF2B5EF4-FFF2-40B4-BE49-F238E27FC236}">
                  <a16:creationId xmlns:a16="http://schemas.microsoft.com/office/drawing/2014/main" id="{10468325-7605-9E23-97CA-8F1E828793C6}"/>
                </a:ext>
              </a:extLst>
            </p:cNvPr>
            <p:cNvSpPr/>
            <p:nvPr/>
          </p:nvSpPr>
          <p:spPr>
            <a:xfrm>
              <a:off x="3626781" y="5265803"/>
              <a:ext cx="1799531" cy="15022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A group of electrical wires&#10;&#10;AI-generated content may be incorrect.">
              <a:extLst>
                <a:ext uri="{FF2B5EF4-FFF2-40B4-BE49-F238E27FC236}">
                  <a16:creationId xmlns:a16="http://schemas.microsoft.com/office/drawing/2014/main" id="{ADB5E8B3-5058-B4E2-9A76-95DB06D4630B}"/>
                </a:ext>
              </a:extLst>
            </p:cNvPr>
            <p:cNvPicPr>
              <a:picLocks noChangeAspect="1"/>
            </p:cNvPicPr>
            <p:nvPr/>
          </p:nvPicPr>
          <p:blipFill>
            <a:blip r:embed="rId3">
              <a:extLst>
                <a:ext uri="{28A0092B-C50C-407E-A947-70E740481C1C}">
                  <a14:useLocalDpi xmlns:a14="http://schemas.microsoft.com/office/drawing/2010/main" val="0"/>
                </a:ext>
              </a:extLst>
            </a:blip>
            <a:srcRect t="541" b="1842"/>
            <a:stretch/>
          </p:blipFill>
          <p:spPr>
            <a:xfrm>
              <a:off x="3958516" y="5289355"/>
              <a:ext cx="1136060" cy="1478653"/>
            </a:xfrm>
            <a:prstGeom prst="rect">
              <a:avLst/>
            </a:prstGeom>
          </p:spPr>
        </p:pic>
        <p:sp>
          <p:nvSpPr>
            <p:cNvPr id="3" name="TextBox 2">
              <a:extLst>
                <a:ext uri="{FF2B5EF4-FFF2-40B4-BE49-F238E27FC236}">
                  <a16:creationId xmlns:a16="http://schemas.microsoft.com/office/drawing/2014/main" id="{151FF0F8-05AC-A0D3-4340-7F939A0AB7A5}"/>
                </a:ext>
              </a:extLst>
            </p:cNvPr>
            <p:cNvSpPr txBox="1"/>
            <p:nvPr/>
          </p:nvSpPr>
          <p:spPr>
            <a:xfrm>
              <a:off x="411479" y="1919131"/>
              <a:ext cx="5546813" cy="461665"/>
            </a:xfrm>
            <a:prstGeom prst="rect">
              <a:avLst/>
            </a:prstGeom>
            <a:solidFill>
              <a:schemeClr val="bg1"/>
            </a:solidFill>
          </p:spPr>
          <p:txBody>
            <a:bodyPr wrap="square" rtlCol="0">
              <a:spAutoFit/>
            </a:bodyPr>
            <a:lstStyle/>
            <a:p>
              <a:pPr algn="ctr"/>
              <a:r>
                <a:rPr lang="en-US" sz="2400" b="1" dirty="0"/>
                <a:t>DIY Incubation chambers  </a:t>
              </a:r>
            </a:p>
          </p:txBody>
        </p:sp>
        <p:pic>
          <p:nvPicPr>
            <p:cNvPr id="5" name="Imagen 4">
              <a:extLst>
                <a:ext uri="{FF2B5EF4-FFF2-40B4-BE49-F238E27FC236}">
                  <a16:creationId xmlns:a16="http://schemas.microsoft.com/office/drawing/2014/main" id="{C7003BF7-78A8-48D3-8E5F-F3309BEED0FB}"/>
                </a:ext>
              </a:extLst>
            </p:cNvPr>
            <p:cNvPicPr>
              <a:picLocks noChangeAspect="1"/>
            </p:cNvPicPr>
            <p:nvPr/>
          </p:nvPicPr>
          <p:blipFill rotWithShape="1">
            <a:blip r:embed="rId4">
              <a:extLst>
                <a:ext uri="{28A0092B-C50C-407E-A947-70E740481C1C}">
                  <a14:useLocalDpi xmlns:a14="http://schemas.microsoft.com/office/drawing/2010/main" val="0"/>
                </a:ext>
              </a:extLst>
            </a:blip>
            <a:srcRect t="18497" b="12980"/>
            <a:stretch/>
          </p:blipFill>
          <p:spPr>
            <a:xfrm>
              <a:off x="568852" y="2380796"/>
              <a:ext cx="3057929" cy="2793879"/>
            </a:xfrm>
            <a:prstGeom prst="rect">
              <a:avLst/>
            </a:prstGeom>
          </p:spPr>
        </p:pic>
        <p:sp>
          <p:nvSpPr>
            <p:cNvPr id="21" name="TextBox 8">
              <a:extLst>
                <a:ext uri="{FF2B5EF4-FFF2-40B4-BE49-F238E27FC236}">
                  <a16:creationId xmlns:a16="http://schemas.microsoft.com/office/drawing/2014/main" id="{AD128D8E-E613-4595-ABBA-9DF8E3841C0E}"/>
                </a:ext>
              </a:extLst>
            </p:cNvPr>
            <p:cNvSpPr txBox="1"/>
            <p:nvPr/>
          </p:nvSpPr>
          <p:spPr>
            <a:xfrm>
              <a:off x="672601" y="2435655"/>
              <a:ext cx="797334" cy="400110"/>
            </a:xfrm>
            <a:prstGeom prst="rect">
              <a:avLst/>
            </a:prstGeom>
            <a:ln w="28575">
              <a:solidFill>
                <a:srgbClr val="FFC000"/>
              </a:solid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dirty="0"/>
                <a:t>Site 1</a:t>
              </a:r>
            </a:p>
          </p:txBody>
        </p:sp>
        <p:grpSp>
          <p:nvGrpSpPr>
            <p:cNvPr id="28" name="Group 27">
              <a:extLst>
                <a:ext uri="{FF2B5EF4-FFF2-40B4-BE49-F238E27FC236}">
                  <a16:creationId xmlns:a16="http://schemas.microsoft.com/office/drawing/2014/main" id="{D4424607-7578-C53A-37A4-4DA943435E38}"/>
                </a:ext>
              </a:extLst>
            </p:cNvPr>
            <p:cNvGrpSpPr/>
            <p:nvPr/>
          </p:nvGrpSpPr>
          <p:grpSpPr>
            <a:xfrm>
              <a:off x="5789603" y="1964363"/>
              <a:ext cx="5924299" cy="4916004"/>
              <a:chOff x="5789603" y="1964363"/>
              <a:chExt cx="5924299" cy="4916004"/>
            </a:xfrm>
          </p:grpSpPr>
          <p:sp>
            <p:nvSpPr>
              <p:cNvPr id="20" name="TextBox 16">
                <a:extLst>
                  <a:ext uri="{FF2B5EF4-FFF2-40B4-BE49-F238E27FC236}">
                    <a16:creationId xmlns:a16="http://schemas.microsoft.com/office/drawing/2014/main" id="{08D6D2DC-7F7E-41E3-8AE3-83FA2EAD5816}"/>
                  </a:ext>
                </a:extLst>
              </p:cNvPr>
              <p:cNvSpPr txBox="1"/>
              <p:nvPr/>
            </p:nvSpPr>
            <p:spPr>
              <a:xfrm>
                <a:off x="6139818" y="1964363"/>
                <a:ext cx="5222012" cy="830997"/>
              </a:xfrm>
              <a:prstGeom prst="rect">
                <a:avLst/>
              </a:prstGeom>
              <a:noFill/>
            </p:spPr>
            <p:txBody>
              <a:bodyPr wrap="square" rtlCol="0">
                <a:spAutoFit/>
              </a:bodyPr>
              <a:lstStyle/>
              <a:p>
                <a:pPr algn="ctr"/>
                <a:r>
                  <a:rPr lang="en-US" sz="2400" b="1" dirty="0"/>
                  <a:t>Methane emission incubation experiment: Site 1, 72 h</a:t>
                </a:r>
              </a:p>
            </p:txBody>
          </p:sp>
          <p:pic>
            <p:nvPicPr>
              <p:cNvPr id="27" name="Picture 26">
                <a:extLst>
                  <a:ext uri="{FF2B5EF4-FFF2-40B4-BE49-F238E27FC236}">
                    <a16:creationId xmlns:a16="http://schemas.microsoft.com/office/drawing/2014/main" id="{4A89379A-C2B5-968B-FAFC-10D7FC2D8A51}"/>
                  </a:ext>
                </a:extLst>
              </p:cNvPr>
              <p:cNvPicPr>
                <a:picLocks noChangeAspect="1"/>
              </p:cNvPicPr>
              <p:nvPr/>
            </p:nvPicPr>
            <p:blipFill>
              <a:blip r:embed="rId5">
                <a:extLst>
                  <a:ext uri="{28A0092B-C50C-407E-A947-70E740481C1C}">
                    <a14:useLocalDpi xmlns:a14="http://schemas.microsoft.com/office/drawing/2010/main" val="0"/>
                  </a:ext>
                </a:extLst>
              </a:blip>
              <a:srcRect l="24975" t="16338" r="18844" b="4105"/>
              <a:stretch/>
            </p:blipFill>
            <p:spPr>
              <a:xfrm>
                <a:off x="5789603" y="2707494"/>
                <a:ext cx="5924299" cy="4172873"/>
              </a:xfrm>
              <a:prstGeom prst="rect">
                <a:avLst/>
              </a:prstGeom>
            </p:spPr>
          </p:pic>
        </p:grpSp>
        <p:sp>
          <p:nvSpPr>
            <p:cNvPr id="22" name="TextBox 8">
              <a:extLst>
                <a:ext uri="{FF2B5EF4-FFF2-40B4-BE49-F238E27FC236}">
                  <a16:creationId xmlns:a16="http://schemas.microsoft.com/office/drawing/2014/main" id="{1A3B4971-B3C0-4645-A3AC-56D55D32847D}"/>
                </a:ext>
              </a:extLst>
            </p:cNvPr>
            <p:cNvSpPr txBox="1"/>
            <p:nvPr/>
          </p:nvSpPr>
          <p:spPr>
            <a:xfrm>
              <a:off x="1976474" y="2421270"/>
              <a:ext cx="797334" cy="400110"/>
            </a:xfrm>
            <a:prstGeom prst="rect">
              <a:avLst/>
            </a:prstGeom>
            <a:ln w="28575">
              <a:solidFill>
                <a:srgbClr val="C00000"/>
              </a:solid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dirty="0"/>
                <a:t>Site 2</a:t>
              </a:r>
            </a:p>
          </p:txBody>
        </p:sp>
        <p:sp>
          <p:nvSpPr>
            <p:cNvPr id="34" name="Callout: Line with Accent Bar 33">
              <a:extLst>
                <a:ext uri="{FF2B5EF4-FFF2-40B4-BE49-F238E27FC236}">
                  <a16:creationId xmlns:a16="http://schemas.microsoft.com/office/drawing/2014/main" id="{8B9B0ACC-65A9-1FAF-F3BA-6C01C79A54E6}"/>
                </a:ext>
              </a:extLst>
            </p:cNvPr>
            <p:cNvSpPr/>
            <p:nvPr/>
          </p:nvSpPr>
          <p:spPr>
            <a:xfrm>
              <a:off x="3281802" y="2379862"/>
              <a:ext cx="2144510" cy="2793879"/>
            </a:xfrm>
            <a:prstGeom prst="accentCallout1">
              <a:avLst>
                <a:gd name="adj1" fmla="val 18750"/>
                <a:gd name="adj2" fmla="val -8333"/>
                <a:gd name="adj3" fmla="val 45140"/>
                <a:gd name="adj4" fmla="val -80476"/>
              </a:avLst>
            </a:prstGeom>
            <a:solidFill>
              <a:schemeClr val="accent2"/>
            </a:solidFill>
            <a:ln>
              <a:solidFill>
                <a:schemeClr val="accent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3" name="Picture 32" descr="A close-up of several plastic containers&#10;&#10;AI-generated content may be incorrect.">
              <a:extLst>
                <a:ext uri="{FF2B5EF4-FFF2-40B4-BE49-F238E27FC236}">
                  <a16:creationId xmlns:a16="http://schemas.microsoft.com/office/drawing/2014/main" id="{011A0B1A-0414-BDFE-34A4-A36BFB31AAB3}"/>
                </a:ext>
              </a:extLst>
            </p:cNvPr>
            <p:cNvPicPr>
              <a:picLocks noChangeAspect="1"/>
            </p:cNvPicPr>
            <p:nvPr/>
          </p:nvPicPr>
          <p:blipFill>
            <a:blip r:embed="rId6">
              <a:extLst>
                <a:ext uri="{28A0092B-C50C-407E-A947-70E740481C1C}">
                  <a14:useLocalDpi xmlns:a14="http://schemas.microsoft.com/office/drawing/2010/main" val="0"/>
                </a:ext>
              </a:extLst>
            </a:blip>
            <a:srcRect l="2273" t="886" b="25021"/>
            <a:stretch/>
          </p:blipFill>
          <p:spPr>
            <a:xfrm>
              <a:off x="3379515" y="2464330"/>
              <a:ext cx="1949083" cy="2625877"/>
            </a:xfrm>
            <a:prstGeom prst="rect">
              <a:avLst/>
            </a:prstGeom>
          </p:spPr>
        </p:pic>
        <p:pic>
          <p:nvPicPr>
            <p:cNvPr id="36" name="Picture 35" descr="A computer on a dock by a body of water&#10;&#10;AI-generated content may be incorrect.">
              <a:extLst>
                <a:ext uri="{FF2B5EF4-FFF2-40B4-BE49-F238E27FC236}">
                  <a16:creationId xmlns:a16="http://schemas.microsoft.com/office/drawing/2014/main" id="{21C5D675-EF95-2436-E8A7-C75A41C3C830}"/>
                </a:ext>
              </a:extLst>
            </p:cNvPr>
            <p:cNvPicPr>
              <a:picLocks noChangeAspect="1"/>
            </p:cNvPicPr>
            <p:nvPr/>
          </p:nvPicPr>
          <p:blipFill>
            <a:blip r:embed="rId7">
              <a:extLst>
                <a:ext uri="{28A0092B-C50C-407E-A947-70E740481C1C}">
                  <a14:useLocalDpi xmlns:a14="http://schemas.microsoft.com/office/drawing/2010/main" val="0"/>
                </a:ext>
              </a:extLst>
            </a:blip>
            <a:srcRect l="27983" r="34496"/>
            <a:stretch/>
          </p:blipFill>
          <p:spPr>
            <a:xfrm rot="5400000">
              <a:off x="1341084" y="4532658"/>
              <a:ext cx="1490789" cy="2979911"/>
            </a:xfrm>
            <a:prstGeom prst="rect">
              <a:avLst/>
            </a:prstGeom>
            <a:ln w="19050">
              <a:solidFill>
                <a:schemeClr val="bg1">
                  <a:lumMod val="50000"/>
                </a:schemeClr>
              </a:solidFill>
            </a:ln>
          </p:spPr>
        </p:pic>
        <p:sp>
          <p:nvSpPr>
            <p:cNvPr id="37" name="TextBox 8">
              <a:extLst>
                <a:ext uri="{FF2B5EF4-FFF2-40B4-BE49-F238E27FC236}">
                  <a16:creationId xmlns:a16="http://schemas.microsoft.com/office/drawing/2014/main" id="{CE6F4630-B1F1-D497-171B-B0327CEE967F}"/>
                </a:ext>
              </a:extLst>
            </p:cNvPr>
            <p:cNvSpPr txBox="1"/>
            <p:nvPr/>
          </p:nvSpPr>
          <p:spPr>
            <a:xfrm>
              <a:off x="568852" y="5245859"/>
              <a:ext cx="1066254" cy="400110"/>
            </a:xfrm>
            <a:prstGeom prst="rect">
              <a:avLst/>
            </a:prstGeom>
            <a:ln w="28575">
              <a:solidFill>
                <a:srgbClr val="FFC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dirty="0"/>
                <a:t>Ein Afek</a:t>
              </a:r>
            </a:p>
          </p:txBody>
        </p:sp>
        <p:sp>
          <p:nvSpPr>
            <p:cNvPr id="42" name="TextBox 8">
              <a:extLst>
                <a:ext uri="{FF2B5EF4-FFF2-40B4-BE49-F238E27FC236}">
                  <a16:creationId xmlns:a16="http://schemas.microsoft.com/office/drawing/2014/main" id="{B083E6C7-74CD-2454-5AEE-6822A929C1EE}"/>
                </a:ext>
              </a:extLst>
            </p:cNvPr>
            <p:cNvSpPr txBox="1"/>
            <p:nvPr/>
          </p:nvSpPr>
          <p:spPr>
            <a:xfrm>
              <a:off x="3379515" y="2463396"/>
              <a:ext cx="1081450" cy="400110"/>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000" dirty="0"/>
                <a:t>Sensors</a:t>
              </a:r>
            </a:p>
          </p:txBody>
        </p:sp>
        <p:sp>
          <p:nvSpPr>
            <p:cNvPr id="41" name="TextBox 8">
              <a:extLst>
                <a:ext uri="{FF2B5EF4-FFF2-40B4-BE49-F238E27FC236}">
                  <a16:creationId xmlns:a16="http://schemas.microsoft.com/office/drawing/2014/main" id="{C17B7BFD-60CC-4ACB-D208-076F8ABFB032}"/>
                </a:ext>
              </a:extLst>
            </p:cNvPr>
            <p:cNvSpPr txBox="1"/>
            <p:nvPr/>
          </p:nvSpPr>
          <p:spPr>
            <a:xfrm>
              <a:off x="3624574" y="5272004"/>
              <a:ext cx="630301" cy="400110"/>
            </a:xfrm>
            <a:prstGeom prst="rect">
              <a:avLst/>
            </a:prstGeom>
            <a:ln w="28575"/>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000" dirty="0"/>
                <a:t>CH₄</a:t>
              </a:r>
            </a:p>
          </p:txBody>
        </p:sp>
        <p:cxnSp>
          <p:nvCxnSpPr>
            <p:cNvPr id="53" name="Connector: Elbow 52">
              <a:extLst>
                <a:ext uri="{FF2B5EF4-FFF2-40B4-BE49-F238E27FC236}">
                  <a16:creationId xmlns:a16="http://schemas.microsoft.com/office/drawing/2014/main" id="{ECC40545-B077-246E-C01A-68DA89E1255E}"/>
                </a:ext>
              </a:extLst>
            </p:cNvPr>
            <p:cNvCxnSpPr>
              <a:cxnSpLocks/>
            </p:cNvCxnSpPr>
            <p:nvPr/>
          </p:nvCxnSpPr>
          <p:spPr>
            <a:xfrm rot="5400000">
              <a:off x="3835161" y="4337228"/>
              <a:ext cx="1039342" cy="830213"/>
            </a:xfrm>
            <a:prstGeom prst="bentConnector3">
              <a:avLst>
                <a:gd name="adj1" fmla="val 50000"/>
              </a:avLst>
            </a:prstGeom>
            <a:ln w="28575">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56" name="Oval 55">
              <a:extLst>
                <a:ext uri="{FF2B5EF4-FFF2-40B4-BE49-F238E27FC236}">
                  <a16:creationId xmlns:a16="http://schemas.microsoft.com/office/drawing/2014/main" id="{B1642FC2-E00E-BE98-F7DC-4BA4200C255D}"/>
                </a:ext>
              </a:extLst>
            </p:cNvPr>
            <p:cNvSpPr/>
            <p:nvPr/>
          </p:nvSpPr>
          <p:spPr>
            <a:xfrm>
              <a:off x="4211274" y="3293708"/>
              <a:ext cx="1117324" cy="938953"/>
            </a:xfrm>
            <a:prstGeom prst="ellipse">
              <a:avLst/>
            </a:prstGeom>
            <a:noFill/>
            <a:ln w="28575">
              <a:solidFill>
                <a:schemeClr val="accent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17BA2E11-2318-87D8-DFA3-6005AB53A6AC}"/>
              </a:ext>
            </a:extLst>
          </p:cNvPr>
          <p:cNvSpPr txBox="1"/>
          <p:nvPr/>
        </p:nvSpPr>
        <p:spPr>
          <a:xfrm>
            <a:off x="5232974" y="1007791"/>
            <a:ext cx="1726052" cy="461665"/>
          </a:xfrm>
          <a:prstGeom prst="rect">
            <a:avLst/>
          </a:prstGeom>
          <a:noFill/>
          <a:ln w="28575">
            <a:solidFill>
              <a:schemeClr val="accent2"/>
            </a:solidFill>
          </a:ln>
        </p:spPr>
        <p:txBody>
          <a:bodyPr wrap="square">
            <a:spAutoFit/>
          </a:bodyPr>
          <a:lstStyle/>
          <a:p>
            <a:pPr algn="ctr"/>
            <a:r>
              <a:rPr lang="en-US" sz="2400" b="1" dirty="0"/>
              <a:t>System 2 </a:t>
            </a:r>
          </a:p>
        </p:txBody>
      </p:sp>
      <p:grpSp>
        <p:nvGrpSpPr>
          <p:cNvPr id="32" name="Group 1">
            <a:extLst>
              <a:ext uri="{FF2B5EF4-FFF2-40B4-BE49-F238E27FC236}">
                <a16:creationId xmlns:a16="http://schemas.microsoft.com/office/drawing/2014/main" id="{B1AA23D8-0291-4027-949F-842385928CC2}"/>
              </a:ext>
            </a:extLst>
          </p:cNvPr>
          <p:cNvGrpSpPr/>
          <p:nvPr/>
        </p:nvGrpSpPr>
        <p:grpSpPr>
          <a:xfrm>
            <a:off x="0" y="-57913"/>
            <a:ext cx="12192000" cy="1775024"/>
            <a:chOff x="0" y="-57913"/>
            <a:chExt cx="12192000" cy="1775024"/>
          </a:xfrm>
        </p:grpSpPr>
        <p:pic>
          <p:nvPicPr>
            <p:cNvPr id="35" name="Picture 7" descr="A blue and black logo&#10;&#10;AI-generated content may be incorrect.">
              <a:extLst>
                <a:ext uri="{FF2B5EF4-FFF2-40B4-BE49-F238E27FC236}">
                  <a16:creationId xmlns:a16="http://schemas.microsoft.com/office/drawing/2014/main" id="{EFD5CC1C-501D-4F5D-AFE4-0181E19C70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913"/>
              <a:ext cx="2436411" cy="1097280"/>
            </a:xfrm>
            <a:prstGeom prst="rect">
              <a:avLst/>
            </a:prstGeom>
          </p:spPr>
        </p:pic>
        <p:pic>
          <p:nvPicPr>
            <p:cNvPr id="38" name="Picture 23" descr="A qr code on a white background&#10;&#10;AI-generated content may be incorrect.">
              <a:extLst>
                <a:ext uri="{FF2B5EF4-FFF2-40B4-BE49-F238E27FC236}">
                  <a16:creationId xmlns:a16="http://schemas.microsoft.com/office/drawing/2014/main" id="{74CAC225-8B4C-4BB1-BF2C-853E9B4AC4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35719" y="383778"/>
              <a:ext cx="1333333" cy="1333333"/>
            </a:xfrm>
            <a:prstGeom prst="rect">
              <a:avLst/>
            </a:prstGeom>
          </p:spPr>
        </p:pic>
        <p:sp>
          <p:nvSpPr>
            <p:cNvPr id="39" name="TextBox 25">
              <a:extLst>
                <a:ext uri="{FF2B5EF4-FFF2-40B4-BE49-F238E27FC236}">
                  <a16:creationId xmlns:a16="http://schemas.microsoft.com/office/drawing/2014/main" id="{CA53400E-02CF-451A-AD0E-764E8620EE89}"/>
                </a:ext>
              </a:extLst>
            </p:cNvPr>
            <p:cNvSpPr txBox="1"/>
            <p:nvPr/>
          </p:nvSpPr>
          <p:spPr>
            <a:xfrm>
              <a:off x="10612772" y="54777"/>
              <a:ext cx="1579228" cy="369332"/>
            </a:xfrm>
            <a:prstGeom prst="rect">
              <a:avLst/>
            </a:prstGeom>
            <a:noFill/>
          </p:spPr>
          <p:txBody>
            <a:bodyPr wrap="square">
              <a:spAutoFit/>
            </a:bodyPr>
            <a:lstStyle/>
            <a:p>
              <a:pPr algn="ctr"/>
              <a:r>
                <a:rPr lang="en-US" dirty="0"/>
                <a:t>EGU25-5229</a:t>
              </a:r>
            </a:p>
          </p:txBody>
        </p:sp>
        <p:pic>
          <p:nvPicPr>
            <p:cNvPr id="43" name="Picture 61">
              <a:extLst>
                <a:ext uri="{FF2B5EF4-FFF2-40B4-BE49-F238E27FC236}">
                  <a16:creationId xmlns:a16="http://schemas.microsoft.com/office/drawing/2014/main" id="{84EA499E-16AD-4D84-AEDA-7475AD44824C}"/>
                </a:ext>
              </a:extLst>
            </p:cNvPr>
            <p:cNvPicPr>
              <a:picLocks noChangeAspect="1"/>
            </p:cNvPicPr>
            <p:nvPr/>
          </p:nvPicPr>
          <p:blipFill>
            <a:blip r:embed="rId10"/>
            <a:stretch>
              <a:fillRect/>
            </a:stretch>
          </p:blipFill>
          <p:spPr>
            <a:xfrm>
              <a:off x="2584265" y="202201"/>
              <a:ext cx="2114724" cy="577051"/>
            </a:xfrm>
            <a:prstGeom prst="rect">
              <a:avLst/>
            </a:prstGeom>
          </p:spPr>
        </p:pic>
        <p:pic>
          <p:nvPicPr>
            <p:cNvPr id="44" name="Picture 62">
              <a:extLst>
                <a:ext uri="{FF2B5EF4-FFF2-40B4-BE49-F238E27FC236}">
                  <a16:creationId xmlns:a16="http://schemas.microsoft.com/office/drawing/2014/main" id="{A629084C-D7B9-4DFB-8025-90A2EECAE4E0}"/>
                </a:ext>
              </a:extLst>
            </p:cNvPr>
            <p:cNvPicPr>
              <a:picLocks noChangeAspect="1"/>
            </p:cNvPicPr>
            <p:nvPr/>
          </p:nvPicPr>
          <p:blipFill>
            <a:blip r:embed="rId11"/>
            <a:stretch>
              <a:fillRect/>
            </a:stretch>
          </p:blipFill>
          <p:spPr>
            <a:xfrm>
              <a:off x="6452941" y="299694"/>
              <a:ext cx="2016803" cy="510133"/>
            </a:xfrm>
            <a:prstGeom prst="rect">
              <a:avLst/>
            </a:prstGeom>
          </p:spPr>
        </p:pic>
        <p:pic>
          <p:nvPicPr>
            <p:cNvPr id="46" name="Picture 63">
              <a:extLst>
                <a:ext uri="{FF2B5EF4-FFF2-40B4-BE49-F238E27FC236}">
                  <a16:creationId xmlns:a16="http://schemas.microsoft.com/office/drawing/2014/main" id="{660EA6B0-C514-4F10-8BEF-B7C9EB68D501}"/>
                </a:ext>
              </a:extLst>
            </p:cNvPr>
            <p:cNvPicPr>
              <a:picLocks noChangeAspect="1"/>
            </p:cNvPicPr>
            <p:nvPr/>
          </p:nvPicPr>
          <p:blipFill>
            <a:blip r:embed="rId12"/>
            <a:stretch>
              <a:fillRect/>
            </a:stretch>
          </p:blipFill>
          <p:spPr>
            <a:xfrm>
              <a:off x="4717750" y="59476"/>
              <a:ext cx="1767601" cy="770916"/>
            </a:xfrm>
            <a:prstGeom prst="rect">
              <a:avLst/>
            </a:prstGeom>
          </p:spPr>
        </p:pic>
        <p:pic>
          <p:nvPicPr>
            <p:cNvPr id="47" name="Picture 64">
              <a:extLst>
                <a:ext uri="{FF2B5EF4-FFF2-40B4-BE49-F238E27FC236}">
                  <a16:creationId xmlns:a16="http://schemas.microsoft.com/office/drawing/2014/main" id="{9BF06DDE-1F7F-4379-B166-CF3843E31034}"/>
                </a:ext>
              </a:extLst>
            </p:cNvPr>
            <p:cNvPicPr>
              <a:picLocks noChangeAspect="1"/>
            </p:cNvPicPr>
            <p:nvPr/>
          </p:nvPicPr>
          <p:blipFill>
            <a:blip r:embed="rId13"/>
            <a:stretch>
              <a:fillRect/>
            </a:stretch>
          </p:blipFill>
          <p:spPr>
            <a:xfrm>
              <a:off x="8395975" y="-29528"/>
              <a:ext cx="856013" cy="858265"/>
            </a:xfrm>
            <a:prstGeom prst="rect">
              <a:avLst/>
            </a:prstGeom>
          </p:spPr>
        </p:pic>
      </p:grpSp>
      <p:sp>
        <p:nvSpPr>
          <p:cNvPr id="48" name="TextBox 29">
            <a:extLst>
              <a:ext uri="{FF2B5EF4-FFF2-40B4-BE49-F238E27FC236}">
                <a16:creationId xmlns:a16="http://schemas.microsoft.com/office/drawing/2014/main" id="{E761473C-309E-4D67-88BB-CA6A2B6944A4}"/>
              </a:ext>
            </a:extLst>
          </p:cNvPr>
          <p:cNvSpPr txBox="1"/>
          <p:nvPr/>
        </p:nvSpPr>
        <p:spPr>
          <a:xfrm>
            <a:off x="8138264" y="5289133"/>
            <a:ext cx="3223260" cy="769441"/>
          </a:xfrm>
          <a:custGeom>
            <a:avLst/>
            <a:gdLst>
              <a:gd name="connsiteX0" fmla="*/ 0 w 2495200"/>
              <a:gd name="connsiteY0" fmla="*/ 0 h 400110"/>
              <a:gd name="connsiteX1" fmla="*/ 548944 w 2495200"/>
              <a:gd name="connsiteY1" fmla="*/ 0 h 400110"/>
              <a:gd name="connsiteX2" fmla="*/ 973128 w 2495200"/>
              <a:gd name="connsiteY2" fmla="*/ 0 h 400110"/>
              <a:gd name="connsiteX3" fmla="*/ 1522072 w 2495200"/>
              <a:gd name="connsiteY3" fmla="*/ 0 h 400110"/>
              <a:gd name="connsiteX4" fmla="*/ 2021112 w 2495200"/>
              <a:gd name="connsiteY4" fmla="*/ 0 h 400110"/>
              <a:gd name="connsiteX5" fmla="*/ 2495200 w 2495200"/>
              <a:gd name="connsiteY5" fmla="*/ 0 h 400110"/>
              <a:gd name="connsiteX6" fmla="*/ 2495200 w 2495200"/>
              <a:gd name="connsiteY6" fmla="*/ 400110 h 400110"/>
              <a:gd name="connsiteX7" fmla="*/ 2021112 w 2495200"/>
              <a:gd name="connsiteY7" fmla="*/ 400110 h 400110"/>
              <a:gd name="connsiteX8" fmla="*/ 1472168 w 2495200"/>
              <a:gd name="connsiteY8" fmla="*/ 400110 h 400110"/>
              <a:gd name="connsiteX9" fmla="*/ 973128 w 2495200"/>
              <a:gd name="connsiteY9" fmla="*/ 400110 h 400110"/>
              <a:gd name="connsiteX10" fmla="*/ 523992 w 2495200"/>
              <a:gd name="connsiteY10" fmla="*/ 400110 h 400110"/>
              <a:gd name="connsiteX11" fmla="*/ 0 w 2495200"/>
              <a:gd name="connsiteY11" fmla="*/ 400110 h 400110"/>
              <a:gd name="connsiteX12" fmla="*/ 0 w 2495200"/>
              <a:gd name="connsiteY12"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5200" h="400110" fill="none" extrusionOk="0">
                <a:moveTo>
                  <a:pt x="0" y="0"/>
                </a:moveTo>
                <a:cubicBezTo>
                  <a:pt x="190822" y="-7425"/>
                  <a:pt x="398266" y="41538"/>
                  <a:pt x="548944" y="0"/>
                </a:cubicBezTo>
                <a:cubicBezTo>
                  <a:pt x="699622" y="-41538"/>
                  <a:pt x="880812" y="44154"/>
                  <a:pt x="973128" y="0"/>
                </a:cubicBezTo>
                <a:cubicBezTo>
                  <a:pt x="1065444" y="-44154"/>
                  <a:pt x="1328122" y="2255"/>
                  <a:pt x="1522072" y="0"/>
                </a:cubicBezTo>
                <a:cubicBezTo>
                  <a:pt x="1716022" y="-2255"/>
                  <a:pt x="1808325" y="32109"/>
                  <a:pt x="2021112" y="0"/>
                </a:cubicBezTo>
                <a:cubicBezTo>
                  <a:pt x="2233899" y="-32109"/>
                  <a:pt x="2354480" y="37706"/>
                  <a:pt x="2495200" y="0"/>
                </a:cubicBezTo>
                <a:cubicBezTo>
                  <a:pt x="2522523" y="169672"/>
                  <a:pt x="2482127" y="273180"/>
                  <a:pt x="2495200" y="400110"/>
                </a:cubicBezTo>
                <a:cubicBezTo>
                  <a:pt x="2376243" y="444757"/>
                  <a:pt x="2238047" y="371473"/>
                  <a:pt x="2021112" y="400110"/>
                </a:cubicBezTo>
                <a:cubicBezTo>
                  <a:pt x="1804177" y="428747"/>
                  <a:pt x="1692331" y="391018"/>
                  <a:pt x="1472168" y="400110"/>
                </a:cubicBezTo>
                <a:cubicBezTo>
                  <a:pt x="1252005" y="409202"/>
                  <a:pt x="1165229" y="398802"/>
                  <a:pt x="973128" y="400110"/>
                </a:cubicBezTo>
                <a:cubicBezTo>
                  <a:pt x="781027" y="401418"/>
                  <a:pt x="623896" y="353606"/>
                  <a:pt x="523992" y="400110"/>
                </a:cubicBezTo>
                <a:cubicBezTo>
                  <a:pt x="424088" y="446614"/>
                  <a:pt x="248560" y="361554"/>
                  <a:pt x="0" y="400110"/>
                </a:cubicBezTo>
                <a:cubicBezTo>
                  <a:pt x="-41483" y="278198"/>
                  <a:pt x="7315" y="84738"/>
                  <a:pt x="0" y="0"/>
                </a:cubicBezTo>
                <a:close/>
              </a:path>
              <a:path w="2495200" h="400110" stroke="0" extrusionOk="0">
                <a:moveTo>
                  <a:pt x="0" y="0"/>
                </a:moveTo>
                <a:cubicBezTo>
                  <a:pt x="122408" y="-799"/>
                  <a:pt x="329441" y="38502"/>
                  <a:pt x="499040" y="0"/>
                </a:cubicBezTo>
                <a:cubicBezTo>
                  <a:pt x="668639" y="-38502"/>
                  <a:pt x="791942" y="30368"/>
                  <a:pt x="973128" y="0"/>
                </a:cubicBezTo>
                <a:cubicBezTo>
                  <a:pt x="1154314" y="-30368"/>
                  <a:pt x="1247683" y="46259"/>
                  <a:pt x="1422264" y="0"/>
                </a:cubicBezTo>
                <a:cubicBezTo>
                  <a:pt x="1596845" y="-46259"/>
                  <a:pt x="1720499" y="7392"/>
                  <a:pt x="1871400" y="0"/>
                </a:cubicBezTo>
                <a:cubicBezTo>
                  <a:pt x="2022301" y="-7392"/>
                  <a:pt x="2247246" y="10505"/>
                  <a:pt x="2495200" y="0"/>
                </a:cubicBezTo>
                <a:cubicBezTo>
                  <a:pt x="2541990" y="131968"/>
                  <a:pt x="2485690" y="226687"/>
                  <a:pt x="2495200" y="400110"/>
                </a:cubicBezTo>
                <a:cubicBezTo>
                  <a:pt x="2280694" y="422806"/>
                  <a:pt x="2123949" y="389263"/>
                  <a:pt x="2021112" y="400110"/>
                </a:cubicBezTo>
                <a:cubicBezTo>
                  <a:pt x="1918275" y="410957"/>
                  <a:pt x="1778473" y="394563"/>
                  <a:pt x="1596928" y="400110"/>
                </a:cubicBezTo>
                <a:cubicBezTo>
                  <a:pt x="1415383" y="405657"/>
                  <a:pt x="1369646" y="385353"/>
                  <a:pt x="1147792" y="400110"/>
                </a:cubicBezTo>
                <a:cubicBezTo>
                  <a:pt x="925938" y="414867"/>
                  <a:pt x="756632" y="340857"/>
                  <a:pt x="623800" y="400110"/>
                </a:cubicBezTo>
                <a:cubicBezTo>
                  <a:pt x="490968" y="459363"/>
                  <a:pt x="287969" y="356248"/>
                  <a:pt x="0" y="400110"/>
                </a:cubicBezTo>
                <a:cubicBezTo>
                  <a:pt x="-5377" y="258955"/>
                  <a:pt x="32014" y="173251"/>
                  <a:pt x="0" y="0"/>
                </a:cubicBezTo>
                <a:close/>
              </a:path>
            </a:pathLst>
          </a:custGeom>
          <a:solidFill>
            <a:schemeClr val="bg1"/>
          </a:solidFill>
          <a:ln w="28575">
            <a:solidFill>
              <a:srgbClr val="FFC000"/>
            </a:solidFill>
            <a:extLst>
              <a:ext uri="{C807C97D-BFC1-408E-A445-0C87EB9F89A2}">
                <ask:lineSketchStyleProps xmlns:ask="http://schemas.microsoft.com/office/drawing/2018/sketchyshapes" sd="3713311809">
                  <a:custGeom>
                    <a:avLst/>
                    <a:gdLst>
                      <a:gd name="connsiteX0" fmla="*/ 0 w 3223260"/>
                      <a:gd name="connsiteY0" fmla="*/ 0 h 769441"/>
                      <a:gd name="connsiteX1" fmla="*/ 709117 w 3223260"/>
                      <a:gd name="connsiteY1" fmla="*/ 0 h 769441"/>
                      <a:gd name="connsiteX2" fmla="*/ 1257071 w 3223260"/>
                      <a:gd name="connsiteY2" fmla="*/ 0 h 769441"/>
                      <a:gd name="connsiteX3" fmla="*/ 1966188 w 3223260"/>
                      <a:gd name="connsiteY3" fmla="*/ 0 h 769441"/>
                      <a:gd name="connsiteX4" fmla="*/ 2610840 w 3223260"/>
                      <a:gd name="connsiteY4" fmla="*/ 0 h 769441"/>
                      <a:gd name="connsiteX5" fmla="*/ 3223260 w 3223260"/>
                      <a:gd name="connsiteY5" fmla="*/ 0 h 769441"/>
                      <a:gd name="connsiteX6" fmla="*/ 3223260 w 3223260"/>
                      <a:gd name="connsiteY6" fmla="*/ 769441 h 769441"/>
                      <a:gd name="connsiteX7" fmla="*/ 2610840 w 3223260"/>
                      <a:gd name="connsiteY7" fmla="*/ 769441 h 769441"/>
                      <a:gd name="connsiteX8" fmla="*/ 1901723 w 3223260"/>
                      <a:gd name="connsiteY8" fmla="*/ 769441 h 769441"/>
                      <a:gd name="connsiteX9" fmla="*/ 1257071 w 3223260"/>
                      <a:gd name="connsiteY9" fmla="*/ 769441 h 769441"/>
                      <a:gd name="connsiteX10" fmla="*/ 676884 w 3223260"/>
                      <a:gd name="connsiteY10" fmla="*/ 769441 h 769441"/>
                      <a:gd name="connsiteX11" fmla="*/ 0 w 3223260"/>
                      <a:gd name="connsiteY11" fmla="*/ 769441 h 769441"/>
                      <a:gd name="connsiteX12" fmla="*/ 0 w 3223260"/>
                      <a:gd name="connsiteY12" fmla="*/ 0 h 769441"/>
                      <a:gd name="connsiteX0" fmla="*/ 0 w 3223260"/>
                      <a:gd name="connsiteY0" fmla="*/ 0 h 769441"/>
                      <a:gd name="connsiteX1" fmla="*/ 644652 w 3223260"/>
                      <a:gd name="connsiteY1" fmla="*/ 0 h 769441"/>
                      <a:gd name="connsiteX2" fmla="*/ 1257071 w 3223260"/>
                      <a:gd name="connsiteY2" fmla="*/ 0 h 769441"/>
                      <a:gd name="connsiteX3" fmla="*/ 1837258 w 3223260"/>
                      <a:gd name="connsiteY3" fmla="*/ 0 h 769441"/>
                      <a:gd name="connsiteX4" fmla="*/ 2417445 w 3223260"/>
                      <a:gd name="connsiteY4" fmla="*/ 0 h 769441"/>
                      <a:gd name="connsiteX5" fmla="*/ 3223260 w 3223260"/>
                      <a:gd name="connsiteY5" fmla="*/ 0 h 769441"/>
                      <a:gd name="connsiteX6" fmla="*/ 3223260 w 3223260"/>
                      <a:gd name="connsiteY6" fmla="*/ 769441 h 769441"/>
                      <a:gd name="connsiteX7" fmla="*/ 2610840 w 3223260"/>
                      <a:gd name="connsiteY7" fmla="*/ 769441 h 769441"/>
                      <a:gd name="connsiteX8" fmla="*/ 2062886 w 3223260"/>
                      <a:gd name="connsiteY8" fmla="*/ 769441 h 769441"/>
                      <a:gd name="connsiteX9" fmla="*/ 1482699 w 3223260"/>
                      <a:gd name="connsiteY9" fmla="*/ 769441 h 769441"/>
                      <a:gd name="connsiteX10" fmla="*/ 805815 w 3223260"/>
                      <a:gd name="connsiteY10" fmla="*/ 769441 h 769441"/>
                      <a:gd name="connsiteX11" fmla="*/ 0 w 3223260"/>
                      <a:gd name="connsiteY11" fmla="*/ 769441 h 769441"/>
                      <a:gd name="connsiteX12" fmla="*/ 0 w 3223260"/>
                      <a:gd name="connsiteY12"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3260" h="769441" fill="none" extrusionOk="0">
                        <a:moveTo>
                          <a:pt x="0" y="0"/>
                        </a:moveTo>
                        <a:cubicBezTo>
                          <a:pt x="203439" y="-599"/>
                          <a:pt x="483609" y="50351"/>
                          <a:pt x="709117" y="0"/>
                        </a:cubicBezTo>
                        <a:cubicBezTo>
                          <a:pt x="929955" y="-92300"/>
                          <a:pt x="1134309" y="82474"/>
                          <a:pt x="1257071" y="0"/>
                        </a:cubicBezTo>
                        <a:cubicBezTo>
                          <a:pt x="1320390" y="-106958"/>
                          <a:pt x="1780346" y="-32552"/>
                          <a:pt x="1966188" y="0"/>
                        </a:cubicBezTo>
                        <a:cubicBezTo>
                          <a:pt x="2196400" y="27651"/>
                          <a:pt x="2352656" y="35830"/>
                          <a:pt x="2610840" y="0"/>
                        </a:cubicBezTo>
                        <a:cubicBezTo>
                          <a:pt x="2867564" y="-31426"/>
                          <a:pt x="3042789" y="67662"/>
                          <a:pt x="3223260" y="0"/>
                        </a:cubicBezTo>
                        <a:cubicBezTo>
                          <a:pt x="3268611" y="316773"/>
                          <a:pt x="3208492" y="520172"/>
                          <a:pt x="3223260" y="769441"/>
                        </a:cubicBezTo>
                        <a:cubicBezTo>
                          <a:pt x="3037064" y="860314"/>
                          <a:pt x="2947293" y="737906"/>
                          <a:pt x="2610840" y="769441"/>
                        </a:cubicBezTo>
                        <a:cubicBezTo>
                          <a:pt x="2335029" y="827675"/>
                          <a:pt x="2188754" y="758907"/>
                          <a:pt x="1901723" y="769441"/>
                        </a:cubicBezTo>
                        <a:cubicBezTo>
                          <a:pt x="1594915" y="790850"/>
                          <a:pt x="1516997" y="762355"/>
                          <a:pt x="1257071" y="769441"/>
                        </a:cubicBezTo>
                        <a:cubicBezTo>
                          <a:pt x="1013784" y="764643"/>
                          <a:pt x="821048" y="639464"/>
                          <a:pt x="676884" y="769441"/>
                        </a:cubicBezTo>
                        <a:cubicBezTo>
                          <a:pt x="492745" y="884791"/>
                          <a:pt x="304598" y="670652"/>
                          <a:pt x="0" y="769441"/>
                        </a:cubicBezTo>
                        <a:cubicBezTo>
                          <a:pt x="-44180" y="533627"/>
                          <a:pt x="31750" y="196662"/>
                          <a:pt x="0" y="0"/>
                        </a:cubicBezTo>
                        <a:close/>
                      </a:path>
                      <a:path w="3223260" h="769441" stroke="0" extrusionOk="0">
                        <a:moveTo>
                          <a:pt x="0" y="0"/>
                        </a:moveTo>
                        <a:cubicBezTo>
                          <a:pt x="128469" y="-14294"/>
                          <a:pt x="426130" y="66468"/>
                          <a:pt x="644652" y="0"/>
                        </a:cubicBezTo>
                        <a:cubicBezTo>
                          <a:pt x="819540" y="-62439"/>
                          <a:pt x="1048785" y="113832"/>
                          <a:pt x="1257071" y="0"/>
                        </a:cubicBezTo>
                        <a:cubicBezTo>
                          <a:pt x="1488548" y="-92638"/>
                          <a:pt x="1614792" y="85605"/>
                          <a:pt x="1837258" y="0"/>
                        </a:cubicBezTo>
                        <a:cubicBezTo>
                          <a:pt x="2100917" y="-87728"/>
                          <a:pt x="2188590" y="-28207"/>
                          <a:pt x="2417445" y="0"/>
                        </a:cubicBezTo>
                        <a:cubicBezTo>
                          <a:pt x="2575091" y="-73994"/>
                          <a:pt x="2863278" y="-16224"/>
                          <a:pt x="3223260" y="0"/>
                        </a:cubicBezTo>
                        <a:cubicBezTo>
                          <a:pt x="3323605" y="292643"/>
                          <a:pt x="3218942" y="431559"/>
                          <a:pt x="3223260" y="769441"/>
                        </a:cubicBezTo>
                        <a:cubicBezTo>
                          <a:pt x="2915159" y="806609"/>
                          <a:pt x="2767074" y="730860"/>
                          <a:pt x="2610840" y="769441"/>
                        </a:cubicBezTo>
                        <a:cubicBezTo>
                          <a:pt x="2456232" y="741115"/>
                          <a:pt x="2333488" y="747962"/>
                          <a:pt x="2062886" y="769441"/>
                        </a:cubicBezTo>
                        <a:cubicBezTo>
                          <a:pt x="1830091" y="777127"/>
                          <a:pt x="1780002" y="751158"/>
                          <a:pt x="1482699" y="769441"/>
                        </a:cubicBezTo>
                        <a:cubicBezTo>
                          <a:pt x="1201729" y="781481"/>
                          <a:pt x="966563" y="642011"/>
                          <a:pt x="805815" y="769441"/>
                        </a:cubicBezTo>
                        <a:cubicBezTo>
                          <a:pt x="537570" y="867282"/>
                          <a:pt x="345245" y="608689"/>
                          <a:pt x="0" y="769441"/>
                        </a:cubicBezTo>
                        <a:cubicBezTo>
                          <a:pt x="-20481" y="504176"/>
                          <a:pt x="19225" y="309645"/>
                          <a:pt x="0" y="0"/>
                        </a:cubicBezTo>
                        <a:close/>
                      </a:path>
                      <a:path w="3223260" h="769441" fill="none" stroke="0" extrusionOk="0">
                        <a:moveTo>
                          <a:pt x="0" y="0"/>
                        </a:moveTo>
                        <a:cubicBezTo>
                          <a:pt x="234176" y="-34817"/>
                          <a:pt x="486027" y="100412"/>
                          <a:pt x="709117" y="0"/>
                        </a:cubicBezTo>
                        <a:cubicBezTo>
                          <a:pt x="897372" y="-104279"/>
                          <a:pt x="1124270" y="44787"/>
                          <a:pt x="1257071" y="0"/>
                        </a:cubicBezTo>
                        <a:cubicBezTo>
                          <a:pt x="1383339" y="-69783"/>
                          <a:pt x="1731571" y="21208"/>
                          <a:pt x="1966188" y="0"/>
                        </a:cubicBezTo>
                        <a:cubicBezTo>
                          <a:pt x="2194280" y="22982"/>
                          <a:pt x="2321426" y="60375"/>
                          <a:pt x="2610840" y="0"/>
                        </a:cubicBezTo>
                        <a:cubicBezTo>
                          <a:pt x="2887578" y="-12826"/>
                          <a:pt x="3057553" y="60507"/>
                          <a:pt x="3223260" y="0"/>
                        </a:cubicBezTo>
                        <a:cubicBezTo>
                          <a:pt x="3247455" y="333770"/>
                          <a:pt x="3236851" y="534976"/>
                          <a:pt x="3223260" y="769441"/>
                        </a:cubicBezTo>
                        <a:cubicBezTo>
                          <a:pt x="3092075" y="851174"/>
                          <a:pt x="2855851" y="672728"/>
                          <a:pt x="2610840" y="769441"/>
                        </a:cubicBezTo>
                        <a:cubicBezTo>
                          <a:pt x="2343059" y="824408"/>
                          <a:pt x="2173082" y="762179"/>
                          <a:pt x="1901723" y="769441"/>
                        </a:cubicBezTo>
                        <a:cubicBezTo>
                          <a:pt x="1630851" y="773926"/>
                          <a:pt x="1497852" y="741083"/>
                          <a:pt x="1257071" y="769441"/>
                        </a:cubicBezTo>
                        <a:cubicBezTo>
                          <a:pt x="985707" y="780988"/>
                          <a:pt x="820989" y="711155"/>
                          <a:pt x="676884" y="769441"/>
                        </a:cubicBezTo>
                        <a:cubicBezTo>
                          <a:pt x="538722" y="872900"/>
                          <a:pt x="307186" y="729061"/>
                          <a:pt x="0" y="769441"/>
                        </a:cubicBezTo>
                        <a:cubicBezTo>
                          <a:pt x="-50485" y="571236"/>
                          <a:pt x="22680" y="202016"/>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dirty="0">
                <a:cs typeface="Times New Roman" panose="02020603050405020304" pitchFamily="18" charset="0"/>
              </a:rPr>
              <a:t>Significant increase of </a:t>
            </a:r>
            <a:r>
              <a:rPr lang="en-US" sz="2200" dirty="0"/>
              <a:t>CH</a:t>
            </a:r>
            <a:r>
              <a:rPr lang="en-US" sz="2200" dirty="0">
                <a:cs typeface="Times New Roman" panose="02020603050405020304" pitchFamily="18" charset="0"/>
              </a:rPr>
              <a:t>₄ concentration after 48 h  </a:t>
            </a:r>
            <a:r>
              <a:rPr lang="en-US" sz="2200" dirty="0"/>
              <a:t> </a:t>
            </a:r>
          </a:p>
        </p:txBody>
      </p:sp>
      <p:cxnSp>
        <p:nvCxnSpPr>
          <p:cNvPr id="15" name="Conector recto de flecha 14">
            <a:extLst>
              <a:ext uri="{FF2B5EF4-FFF2-40B4-BE49-F238E27FC236}">
                <a16:creationId xmlns:a16="http://schemas.microsoft.com/office/drawing/2014/main" id="{6EA59814-C558-4082-86CC-0F20FF1C167F}"/>
              </a:ext>
            </a:extLst>
          </p:cNvPr>
          <p:cNvCxnSpPr>
            <a:cxnSpLocks/>
          </p:cNvCxnSpPr>
          <p:nvPr/>
        </p:nvCxnSpPr>
        <p:spPr>
          <a:xfrm>
            <a:off x="9675260" y="3352034"/>
            <a:ext cx="0" cy="1894599"/>
          </a:xfrm>
          <a:prstGeom prst="straightConnector1">
            <a:avLst/>
          </a:prstGeom>
          <a:ln w="38100">
            <a:headEnd type="none" w="med" len="med"/>
            <a:tailEnd type="arrow" w="med" len="med"/>
          </a:ln>
        </p:spPr>
        <p:style>
          <a:lnRef idx="3">
            <a:schemeClr val="accent2"/>
          </a:lnRef>
          <a:fillRef idx="0">
            <a:schemeClr val="accent2"/>
          </a:fillRef>
          <a:effectRef idx="2">
            <a:schemeClr val="accent2"/>
          </a:effectRef>
          <a:fontRef idx="minor">
            <a:schemeClr val="tx1"/>
          </a:fontRef>
        </p:style>
      </p:cxnSp>
      <p:grpSp>
        <p:nvGrpSpPr>
          <p:cNvPr id="54" name="Group 3">
            <a:extLst>
              <a:ext uri="{FF2B5EF4-FFF2-40B4-BE49-F238E27FC236}">
                <a16:creationId xmlns:a16="http://schemas.microsoft.com/office/drawing/2014/main" id="{57C02AD9-46DD-40A0-8722-B8603A02256C}"/>
              </a:ext>
            </a:extLst>
          </p:cNvPr>
          <p:cNvGrpSpPr/>
          <p:nvPr/>
        </p:nvGrpSpPr>
        <p:grpSpPr>
          <a:xfrm>
            <a:off x="9030014" y="45782"/>
            <a:ext cx="1792886" cy="1781948"/>
            <a:chOff x="9030014" y="45782"/>
            <a:chExt cx="1792886" cy="1781948"/>
          </a:xfrm>
        </p:grpSpPr>
        <p:pic>
          <p:nvPicPr>
            <p:cNvPr id="55" name="Picture 5" descr="A qr code with orange squares&#10;&#10;Description automatically generated">
              <a:extLst>
                <a:ext uri="{FF2B5EF4-FFF2-40B4-BE49-F238E27FC236}">
                  <a16:creationId xmlns:a16="http://schemas.microsoft.com/office/drawing/2014/main" id="{54EB105E-BC34-4F75-BEEF-D3EA876E17B2}"/>
                </a:ext>
              </a:extLst>
            </p:cNvPr>
            <p:cNvPicPr>
              <a:picLocks noChangeAspect="1"/>
            </p:cNvPicPr>
            <p:nvPr/>
          </p:nvPicPr>
          <p:blipFill>
            <a:blip r:embed="rId14"/>
            <a:stretch>
              <a:fillRect/>
            </a:stretch>
          </p:blipFill>
          <p:spPr>
            <a:xfrm>
              <a:off x="9135956" y="246728"/>
              <a:ext cx="1581002" cy="1581002"/>
            </a:xfrm>
            <a:prstGeom prst="rect">
              <a:avLst/>
            </a:prstGeom>
          </p:spPr>
        </p:pic>
        <p:sp>
          <p:nvSpPr>
            <p:cNvPr id="57" name="TextBox 12">
              <a:extLst>
                <a:ext uri="{FF2B5EF4-FFF2-40B4-BE49-F238E27FC236}">
                  <a16:creationId xmlns:a16="http://schemas.microsoft.com/office/drawing/2014/main" id="{69D821D7-6E7F-46A7-B69D-7CD9C1E3758B}"/>
                </a:ext>
              </a:extLst>
            </p:cNvPr>
            <p:cNvSpPr txBox="1"/>
            <p:nvPr/>
          </p:nvSpPr>
          <p:spPr>
            <a:xfrm>
              <a:off x="9030014" y="45782"/>
              <a:ext cx="1792886" cy="369332"/>
            </a:xfrm>
            <a:prstGeom prst="rect">
              <a:avLst/>
            </a:prstGeom>
            <a:noFill/>
          </p:spPr>
          <p:txBody>
            <a:bodyPr wrap="square">
              <a:spAutoFit/>
            </a:bodyPr>
            <a:lstStyle/>
            <a:p>
              <a:pPr algn="ctr"/>
              <a:r>
                <a:rPr lang="en-US" dirty="0">
                  <a:solidFill>
                    <a:schemeClr val="accent2"/>
                  </a:solidFill>
                  <a:latin typeface="Google Sans"/>
                </a:rPr>
                <a:t>C</a:t>
              </a:r>
              <a:r>
                <a:rPr lang="en-US" b="0" i="0" dirty="0">
                  <a:solidFill>
                    <a:schemeClr val="accent2"/>
                  </a:solidFill>
                  <a:effectLst/>
                  <a:latin typeface="Google Sans"/>
                </a:rPr>
                <a:t>onnect with us!</a:t>
              </a:r>
              <a:endParaRPr lang="en-US" dirty="0">
                <a:solidFill>
                  <a:schemeClr val="accent2"/>
                </a:solidFill>
              </a:endParaRPr>
            </a:p>
          </p:txBody>
        </p:sp>
      </p:grpSp>
      <p:sp>
        <p:nvSpPr>
          <p:cNvPr id="58" name="TextBox 8">
            <a:extLst>
              <a:ext uri="{FF2B5EF4-FFF2-40B4-BE49-F238E27FC236}">
                <a16:creationId xmlns:a16="http://schemas.microsoft.com/office/drawing/2014/main" id="{5D87302B-BD5F-4FC0-9A60-DA87A8F5D317}"/>
              </a:ext>
            </a:extLst>
          </p:cNvPr>
          <p:cNvSpPr txBox="1"/>
          <p:nvPr/>
        </p:nvSpPr>
        <p:spPr>
          <a:xfrm>
            <a:off x="3433645" y="3640951"/>
            <a:ext cx="575157" cy="400110"/>
          </a:xfrm>
          <a:prstGeom prst="rect">
            <a:avLst/>
          </a:prstGeom>
          <a:ln w="28575">
            <a:solidFill>
              <a:srgbClr val="0070C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000" dirty="0"/>
              <a:t>CO</a:t>
            </a:r>
            <a:r>
              <a:rPr lang="en-US" sz="2000" dirty="0">
                <a:cs typeface="Times New Roman" panose="02020603050405020304" pitchFamily="18" charset="0"/>
              </a:rPr>
              <a:t>₂</a:t>
            </a:r>
            <a:endParaRPr lang="en-US" sz="2000" dirty="0"/>
          </a:p>
        </p:txBody>
      </p:sp>
      <p:sp>
        <p:nvSpPr>
          <p:cNvPr id="59" name="TextBox 8">
            <a:extLst>
              <a:ext uri="{FF2B5EF4-FFF2-40B4-BE49-F238E27FC236}">
                <a16:creationId xmlns:a16="http://schemas.microsoft.com/office/drawing/2014/main" id="{6A1DF371-F245-4572-810A-BBD61D3FC29A}"/>
              </a:ext>
            </a:extLst>
          </p:cNvPr>
          <p:cNvSpPr txBox="1"/>
          <p:nvPr/>
        </p:nvSpPr>
        <p:spPr>
          <a:xfrm>
            <a:off x="3709106" y="3175936"/>
            <a:ext cx="441146" cy="400110"/>
          </a:xfrm>
          <a:prstGeom prst="rect">
            <a:avLst/>
          </a:prstGeom>
          <a:ln w="28575">
            <a:solidFill>
              <a:srgbClr val="0070C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000" dirty="0"/>
              <a:t>O</a:t>
            </a:r>
            <a:r>
              <a:rPr lang="en-US" sz="2000" dirty="0">
                <a:cs typeface="Times New Roman" panose="02020603050405020304" pitchFamily="18" charset="0"/>
              </a:rPr>
              <a:t>₂</a:t>
            </a:r>
            <a:endParaRPr lang="en-US" sz="2000" dirty="0"/>
          </a:p>
        </p:txBody>
      </p:sp>
      <p:cxnSp>
        <p:nvCxnSpPr>
          <p:cNvPr id="64" name="Conector: angular 63">
            <a:extLst>
              <a:ext uri="{FF2B5EF4-FFF2-40B4-BE49-F238E27FC236}">
                <a16:creationId xmlns:a16="http://schemas.microsoft.com/office/drawing/2014/main" id="{32D67839-E9DD-4DA4-8C43-A37C6E626062}"/>
              </a:ext>
            </a:extLst>
          </p:cNvPr>
          <p:cNvCxnSpPr>
            <a:cxnSpLocks/>
            <a:stCxn id="58" idx="3"/>
          </p:cNvCxnSpPr>
          <p:nvPr/>
        </p:nvCxnSpPr>
        <p:spPr>
          <a:xfrm>
            <a:off x="4008802" y="3841006"/>
            <a:ext cx="145554" cy="390961"/>
          </a:xfrm>
          <a:prstGeom prst="bentConnector2">
            <a:avLst/>
          </a:prstGeom>
          <a:ln w="28575">
            <a:solidFill>
              <a:srgbClr val="92D050"/>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547047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6F6B6-D002-C250-6712-2034916186C6}"/>
            </a:ext>
          </a:extLst>
        </p:cNvPr>
        <p:cNvGrpSpPr/>
        <p:nvPr/>
      </p:nvGrpSpPr>
      <p:grpSpPr>
        <a:xfrm>
          <a:off x="0" y="0"/>
          <a:ext cx="0" cy="0"/>
          <a:chOff x="0" y="0"/>
          <a:chExt cx="0" cy="0"/>
        </a:xfrm>
      </p:grpSpPr>
      <p:sp>
        <p:nvSpPr>
          <p:cNvPr id="9" name="TextBox 10">
            <a:extLst>
              <a:ext uri="{FF2B5EF4-FFF2-40B4-BE49-F238E27FC236}">
                <a16:creationId xmlns:a16="http://schemas.microsoft.com/office/drawing/2014/main" id="{11B0407E-4A3C-1B24-A4A1-E5B4B0A77523}"/>
              </a:ext>
            </a:extLst>
          </p:cNvPr>
          <p:cNvSpPr txBox="1"/>
          <p:nvPr/>
        </p:nvSpPr>
        <p:spPr>
          <a:xfrm>
            <a:off x="1694661" y="5840306"/>
            <a:ext cx="3140364" cy="292388"/>
          </a:xfrm>
          <a:prstGeom prst="rect">
            <a:avLst/>
          </a:prstGeom>
          <a:noFill/>
        </p:spPr>
        <p:txBody>
          <a:bodyPr wrap="square" rtlCol="0">
            <a:spAutoFit/>
          </a:bodyPr>
          <a:lstStyle/>
          <a:p>
            <a:r>
              <a:rPr lang="en-US" sz="1300" i="1" dirty="0">
                <a:solidFill>
                  <a:schemeClr val="tx1">
                    <a:lumMod val="65000"/>
                    <a:lumOff val="35000"/>
                  </a:schemeClr>
                </a:solidFill>
              </a:rPr>
              <a:t>Incubation chambers validation test.  </a:t>
            </a:r>
          </a:p>
        </p:txBody>
      </p:sp>
      <p:sp>
        <p:nvSpPr>
          <p:cNvPr id="13" name="CuadroTexto 12">
            <a:extLst>
              <a:ext uri="{FF2B5EF4-FFF2-40B4-BE49-F238E27FC236}">
                <a16:creationId xmlns:a16="http://schemas.microsoft.com/office/drawing/2014/main" id="{7EDF017C-0351-1DD5-93C0-54F2278BEED9}"/>
              </a:ext>
            </a:extLst>
          </p:cNvPr>
          <p:cNvSpPr txBox="1"/>
          <p:nvPr/>
        </p:nvSpPr>
        <p:spPr>
          <a:xfrm>
            <a:off x="475438" y="1469266"/>
            <a:ext cx="5852662" cy="1169551"/>
          </a:xfrm>
          <a:prstGeom prst="rect">
            <a:avLst/>
          </a:prstGeom>
          <a:noFill/>
        </p:spPr>
        <p:txBody>
          <a:bodyPr wrap="square" rtlCol="0">
            <a:spAutoFit/>
          </a:bodyPr>
          <a:lstStyle/>
          <a:p>
            <a:pPr marL="285750" indent="-285750">
              <a:buFont typeface="Arial" panose="020B0604020202020204" pitchFamily="34" charset="0"/>
              <a:buChar char="•"/>
            </a:pPr>
            <a:r>
              <a:rPr lang="it-IT" dirty="0"/>
              <a:t>In the first test with the wetland matrix, Corrosion, all digital sensors stopped working.</a:t>
            </a:r>
          </a:p>
          <a:p>
            <a:pPr marL="285750" indent="-285750">
              <a:buFont typeface="Arial" panose="020B0604020202020204" pitchFamily="34" charset="0"/>
              <a:buChar char="•"/>
            </a:pPr>
            <a:r>
              <a:rPr lang="it-IT" dirty="0"/>
              <a:t>Coating the sensors with Plasti Dip. </a:t>
            </a:r>
          </a:p>
          <a:p>
            <a:pPr marL="285750" indent="-285750">
              <a:buFont typeface="Arial" panose="020B0604020202020204" pitchFamily="34" charset="0"/>
              <a:buChar char="•"/>
            </a:pPr>
            <a:endParaRPr lang="it-IT" sz="1600" dirty="0"/>
          </a:p>
        </p:txBody>
      </p:sp>
      <p:grpSp>
        <p:nvGrpSpPr>
          <p:cNvPr id="6" name="Group 5">
            <a:extLst>
              <a:ext uri="{FF2B5EF4-FFF2-40B4-BE49-F238E27FC236}">
                <a16:creationId xmlns:a16="http://schemas.microsoft.com/office/drawing/2014/main" id="{4CBE5667-CACF-5240-E3AC-0EC0AF8D736F}"/>
              </a:ext>
            </a:extLst>
          </p:cNvPr>
          <p:cNvGrpSpPr/>
          <p:nvPr/>
        </p:nvGrpSpPr>
        <p:grpSpPr>
          <a:xfrm>
            <a:off x="1" y="-16810"/>
            <a:ext cx="12311801" cy="1303073"/>
            <a:chOff x="1" y="-16810"/>
            <a:chExt cx="12311801" cy="1303073"/>
          </a:xfrm>
        </p:grpSpPr>
        <p:grpSp>
          <p:nvGrpSpPr>
            <p:cNvPr id="7" name="Group 6">
              <a:extLst>
                <a:ext uri="{FF2B5EF4-FFF2-40B4-BE49-F238E27FC236}">
                  <a16:creationId xmlns:a16="http://schemas.microsoft.com/office/drawing/2014/main" id="{046D63F9-550D-F3C6-F064-8EB4FC8BEC8F}"/>
                </a:ext>
              </a:extLst>
            </p:cNvPr>
            <p:cNvGrpSpPr/>
            <p:nvPr/>
          </p:nvGrpSpPr>
          <p:grpSpPr>
            <a:xfrm>
              <a:off x="10727561" y="-16810"/>
              <a:ext cx="1584241" cy="1303073"/>
              <a:chOff x="10727561" y="-16810"/>
              <a:chExt cx="1584241" cy="1303073"/>
            </a:xfrm>
          </p:grpSpPr>
          <p:pic>
            <p:nvPicPr>
              <p:cNvPr id="10" name="Picture 9" descr="A qr code on a white background&#10;&#10;AI-generated content may be incorrect.">
                <a:extLst>
                  <a:ext uri="{FF2B5EF4-FFF2-40B4-BE49-F238E27FC236}">
                    <a16:creationId xmlns:a16="http://schemas.microsoft.com/office/drawing/2014/main" id="{7BAF1995-7556-A9B0-12CC-2F17C004D819}"/>
                  </a:ext>
                </a:extLst>
              </p:cNvPr>
              <p:cNvPicPr/>
              <p:nvPr/>
            </p:nvPicPr>
            <p:blipFill>
              <a:blip r:embed="rId3">
                <a:extLst>
                  <a:ext uri="{28A0092B-C50C-407E-A947-70E740481C1C}">
                    <a14:useLocalDpi xmlns:a14="http://schemas.microsoft.com/office/drawing/2010/main" val="0"/>
                  </a:ext>
                </a:extLst>
              </a:blip>
              <a:stretch>
                <a:fillRect/>
              </a:stretch>
            </p:blipFill>
            <p:spPr>
              <a:xfrm>
                <a:off x="10985919" y="218739"/>
                <a:ext cx="1067524" cy="1067524"/>
              </a:xfrm>
              <a:prstGeom prst="rect">
                <a:avLst/>
              </a:prstGeom>
            </p:spPr>
          </p:pic>
          <p:sp>
            <p:nvSpPr>
              <p:cNvPr id="11" name="TextBox 10">
                <a:extLst>
                  <a:ext uri="{FF2B5EF4-FFF2-40B4-BE49-F238E27FC236}">
                    <a16:creationId xmlns:a16="http://schemas.microsoft.com/office/drawing/2014/main" id="{A1127F59-8121-4281-360C-88759B594169}"/>
                  </a:ext>
                </a:extLst>
              </p:cNvPr>
              <p:cNvSpPr txBox="1"/>
              <p:nvPr/>
            </p:nvSpPr>
            <p:spPr>
              <a:xfrm>
                <a:off x="10727561" y="-16810"/>
                <a:ext cx="1584241" cy="338554"/>
              </a:xfrm>
              <a:prstGeom prst="rect">
                <a:avLst/>
              </a:prstGeom>
              <a:noFill/>
            </p:spPr>
            <p:txBody>
              <a:bodyPr wrap="square">
                <a:spAutoFit/>
              </a:bodyPr>
              <a:lstStyle/>
              <a:p>
                <a:pPr algn="ctr"/>
                <a:r>
                  <a:rPr lang="en-US" sz="1600" dirty="0">
                    <a:latin typeface="Aptos" panose="020B0004020202020204" pitchFamily="34" charset="0"/>
                  </a:rPr>
                  <a:t>EGU25-5229</a:t>
                </a:r>
              </a:p>
            </p:txBody>
          </p:sp>
        </p:grpSp>
        <p:pic>
          <p:nvPicPr>
            <p:cNvPr id="8" name="Picture 7" descr="A blue and black logo&#10;&#10;AI-generated content may be incorrect.">
              <a:extLst>
                <a:ext uri="{FF2B5EF4-FFF2-40B4-BE49-F238E27FC236}">
                  <a16:creationId xmlns:a16="http://schemas.microsoft.com/office/drawing/2014/main" id="{067F5C3F-4297-E3FE-0BC4-79C381BBA093}"/>
                </a:ext>
              </a:extLst>
            </p:cNvPr>
            <p:cNvPicPr/>
            <p:nvPr/>
          </p:nvPicPr>
          <p:blipFill>
            <a:blip r:embed="rId4">
              <a:extLst>
                <a:ext uri="{28A0092B-C50C-407E-A947-70E740481C1C}">
                  <a14:useLocalDpi xmlns:a14="http://schemas.microsoft.com/office/drawing/2010/main" val="0"/>
                </a:ext>
              </a:extLst>
            </a:blip>
            <a:stretch>
              <a:fillRect/>
            </a:stretch>
          </p:blipFill>
          <p:spPr>
            <a:xfrm>
              <a:off x="1" y="62713"/>
              <a:ext cx="1965298" cy="885106"/>
            </a:xfrm>
            <a:prstGeom prst="rect">
              <a:avLst/>
            </a:prstGeom>
          </p:spPr>
        </p:pic>
      </p:grpSp>
      <p:sp>
        <p:nvSpPr>
          <p:cNvPr id="19" name="Title 1">
            <a:extLst>
              <a:ext uri="{FF2B5EF4-FFF2-40B4-BE49-F238E27FC236}">
                <a16:creationId xmlns:a16="http://schemas.microsoft.com/office/drawing/2014/main" id="{718AB441-022B-DECE-54B8-9236536DC508}"/>
              </a:ext>
            </a:extLst>
          </p:cNvPr>
          <p:cNvSpPr>
            <a:spLocks noGrp="1"/>
          </p:cNvSpPr>
          <p:nvPr>
            <p:ph type="title"/>
          </p:nvPr>
        </p:nvSpPr>
        <p:spPr>
          <a:xfrm>
            <a:off x="580439" y="570999"/>
            <a:ext cx="8783696" cy="795983"/>
          </a:xfrm>
        </p:spPr>
        <p:txBody>
          <a:bodyPr/>
          <a:lstStyle/>
          <a:p>
            <a:r>
              <a:rPr lang="en-US" dirty="0"/>
              <a:t>Initial Findings</a:t>
            </a:r>
          </a:p>
        </p:txBody>
      </p:sp>
      <p:grpSp>
        <p:nvGrpSpPr>
          <p:cNvPr id="3" name="Group 2">
            <a:extLst>
              <a:ext uri="{FF2B5EF4-FFF2-40B4-BE49-F238E27FC236}">
                <a16:creationId xmlns:a16="http://schemas.microsoft.com/office/drawing/2014/main" id="{F36F91D8-7DF5-39F2-1E81-F91EEA945C90}"/>
              </a:ext>
            </a:extLst>
          </p:cNvPr>
          <p:cNvGrpSpPr/>
          <p:nvPr/>
        </p:nvGrpSpPr>
        <p:grpSpPr>
          <a:xfrm>
            <a:off x="631833" y="2693349"/>
            <a:ext cx="4857460" cy="2794813"/>
            <a:chOff x="568852" y="2379862"/>
            <a:chExt cx="4857460" cy="2794813"/>
          </a:xfrm>
        </p:grpSpPr>
        <p:pic>
          <p:nvPicPr>
            <p:cNvPr id="16" name="Imagen 4">
              <a:extLst>
                <a:ext uri="{FF2B5EF4-FFF2-40B4-BE49-F238E27FC236}">
                  <a16:creationId xmlns:a16="http://schemas.microsoft.com/office/drawing/2014/main" id="{A1322E34-9BD4-40AC-3F2F-7BAE8C27B84E}"/>
                </a:ext>
              </a:extLst>
            </p:cNvPr>
            <p:cNvPicPr>
              <a:picLocks noChangeAspect="1"/>
            </p:cNvPicPr>
            <p:nvPr/>
          </p:nvPicPr>
          <p:blipFill rotWithShape="1">
            <a:blip r:embed="rId5">
              <a:extLst>
                <a:ext uri="{28A0092B-C50C-407E-A947-70E740481C1C}">
                  <a14:useLocalDpi xmlns:a14="http://schemas.microsoft.com/office/drawing/2010/main" val="0"/>
                </a:ext>
              </a:extLst>
            </a:blip>
            <a:srcRect t="18497" b="12980"/>
            <a:stretch/>
          </p:blipFill>
          <p:spPr>
            <a:xfrm>
              <a:off x="568852" y="2380796"/>
              <a:ext cx="3057929" cy="2793879"/>
            </a:xfrm>
            <a:prstGeom prst="rect">
              <a:avLst/>
            </a:prstGeom>
          </p:spPr>
        </p:pic>
        <p:sp>
          <p:nvSpPr>
            <p:cNvPr id="17" name="TextBox 8">
              <a:extLst>
                <a:ext uri="{FF2B5EF4-FFF2-40B4-BE49-F238E27FC236}">
                  <a16:creationId xmlns:a16="http://schemas.microsoft.com/office/drawing/2014/main" id="{73CB507A-444B-F8E7-15D6-90CB8622A443}"/>
                </a:ext>
              </a:extLst>
            </p:cNvPr>
            <p:cNvSpPr txBox="1"/>
            <p:nvPr/>
          </p:nvSpPr>
          <p:spPr>
            <a:xfrm>
              <a:off x="672601" y="2435655"/>
              <a:ext cx="797334" cy="400110"/>
            </a:xfrm>
            <a:prstGeom prst="rect">
              <a:avLst/>
            </a:prstGeom>
            <a:ln w="28575">
              <a:solidFill>
                <a:srgbClr val="FFC000"/>
              </a:solid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dirty="0"/>
                <a:t>Site 1</a:t>
              </a:r>
            </a:p>
          </p:txBody>
        </p:sp>
        <p:sp>
          <p:nvSpPr>
            <p:cNvPr id="24" name="TextBox 8">
              <a:extLst>
                <a:ext uri="{FF2B5EF4-FFF2-40B4-BE49-F238E27FC236}">
                  <a16:creationId xmlns:a16="http://schemas.microsoft.com/office/drawing/2014/main" id="{B9AC57D2-D2D3-653C-5496-F3A8F77BA641}"/>
                </a:ext>
              </a:extLst>
            </p:cNvPr>
            <p:cNvSpPr txBox="1"/>
            <p:nvPr/>
          </p:nvSpPr>
          <p:spPr>
            <a:xfrm>
              <a:off x="1976474" y="2421270"/>
              <a:ext cx="797334" cy="400110"/>
            </a:xfrm>
            <a:prstGeom prst="rect">
              <a:avLst/>
            </a:prstGeom>
            <a:ln w="28575">
              <a:solidFill>
                <a:srgbClr val="C00000"/>
              </a:solid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dirty="0"/>
                <a:t>Site 2</a:t>
              </a:r>
            </a:p>
          </p:txBody>
        </p:sp>
        <p:sp>
          <p:nvSpPr>
            <p:cNvPr id="25" name="Callout: Line with Accent Bar 24">
              <a:extLst>
                <a:ext uri="{FF2B5EF4-FFF2-40B4-BE49-F238E27FC236}">
                  <a16:creationId xmlns:a16="http://schemas.microsoft.com/office/drawing/2014/main" id="{5F2CFBAC-7BCC-CB48-D5BE-9609B6B5A227}"/>
                </a:ext>
              </a:extLst>
            </p:cNvPr>
            <p:cNvSpPr/>
            <p:nvPr/>
          </p:nvSpPr>
          <p:spPr>
            <a:xfrm>
              <a:off x="3281802" y="2379862"/>
              <a:ext cx="2144510" cy="2793879"/>
            </a:xfrm>
            <a:prstGeom prst="accentCallout1">
              <a:avLst>
                <a:gd name="adj1" fmla="val 18750"/>
                <a:gd name="adj2" fmla="val -8333"/>
                <a:gd name="adj3" fmla="val 45140"/>
                <a:gd name="adj4" fmla="val -80476"/>
              </a:avLst>
            </a:prstGeom>
            <a:solidFill>
              <a:srgbClr val="FF9933"/>
            </a:solidFill>
            <a:ln w="28575">
              <a:solidFill>
                <a:srgbClr val="0070C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6" name="Picture 25" descr="A close-up of several plastic containers&#10;&#10;AI-generated content may be incorrect.">
              <a:extLst>
                <a:ext uri="{FF2B5EF4-FFF2-40B4-BE49-F238E27FC236}">
                  <a16:creationId xmlns:a16="http://schemas.microsoft.com/office/drawing/2014/main" id="{29AF1C60-596B-7BDE-3E34-47107023EBDE}"/>
                </a:ext>
              </a:extLst>
            </p:cNvPr>
            <p:cNvPicPr>
              <a:picLocks noChangeAspect="1"/>
            </p:cNvPicPr>
            <p:nvPr/>
          </p:nvPicPr>
          <p:blipFill>
            <a:blip r:embed="rId6">
              <a:extLst>
                <a:ext uri="{28A0092B-C50C-407E-A947-70E740481C1C}">
                  <a14:useLocalDpi xmlns:a14="http://schemas.microsoft.com/office/drawing/2010/main" val="0"/>
                </a:ext>
              </a:extLst>
            </a:blip>
            <a:srcRect l="2273" t="886" b="25021"/>
            <a:stretch/>
          </p:blipFill>
          <p:spPr>
            <a:xfrm>
              <a:off x="3379515" y="2464330"/>
              <a:ext cx="1949083" cy="2625877"/>
            </a:xfrm>
            <a:prstGeom prst="rect">
              <a:avLst/>
            </a:prstGeom>
          </p:spPr>
        </p:pic>
        <p:sp>
          <p:nvSpPr>
            <p:cNvPr id="29" name="TextBox 8">
              <a:extLst>
                <a:ext uri="{FF2B5EF4-FFF2-40B4-BE49-F238E27FC236}">
                  <a16:creationId xmlns:a16="http://schemas.microsoft.com/office/drawing/2014/main" id="{F163F27E-BB76-D06E-89BE-D4DD0BF17C46}"/>
                </a:ext>
              </a:extLst>
            </p:cNvPr>
            <p:cNvSpPr txBox="1"/>
            <p:nvPr/>
          </p:nvSpPr>
          <p:spPr>
            <a:xfrm>
              <a:off x="3379515" y="2463396"/>
              <a:ext cx="1081450" cy="400110"/>
            </a:xfrm>
            <a:prstGeom prst="rect">
              <a:avLst/>
            </a:prstGeom>
            <a:ln w="28575">
              <a:solidFill>
                <a:srgbClr val="0070C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000" dirty="0"/>
                <a:t>Sensors</a:t>
              </a:r>
            </a:p>
          </p:txBody>
        </p:sp>
      </p:grpSp>
      <p:sp>
        <p:nvSpPr>
          <p:cNvPr id="35" name="TextBox 10">
            <a:extLst>
              <a:ext uri="{FF2B5EF4-FFF2-40B4-BE49-F238E27FC236}">
                <a16:creationId xmlns:a16="http://schemas.microsoft.com/office/drawing/2014/main" id="{C02E06C8-04EC-6A23-EB35-0E2092B84A28}"/>
              </a:ext>
            </a:extLst>
          </p:cNvPr>
          <p:cNvSpPr txBox="1"/>
          <p:nvPr/>
        </p:nvSpPr>
        <p:spPr>
          <a:xfrm>
            <a:off x="7320019" y="6188068"/>
            <a:ext cx="3665900" cy="292388"/>
          </a:xfrm>
          <a:prstGeom prst="rect">
            <a:avLst/>
          </a:prstGeom>
          <a:noFill/>
        </p:spPr>
        <p:txBody>
          <a:bodyPr wrap="square" rtlCol="0">
            <a:spAutoFit/>
          </a:bodyPr>
          <a:lstStyle/>
          <a:p>
            <a:r>
              <a:rPr lang="en-US" sz="1300" i="1" dirty="0">
                <a:solidFill>
                  <a:schemeClr val="tx1">
                    <a:lumMod val="65000"/>
                    <a:lumOff val="35000"/>
                  </a:schemeClr>
                </a:solidFill>
              </a:rPr>
              <a:t>Results incubation experiment chamber 2  </a:t>
            </a:r>
          </a:p>
        </p:txBody>
      </p:sp>
      <p:pic>
        <p:nvPicPr>
          <p:cNvPr id="41" name="Picture 40">
            <a:extLst>
              <a:ext uri="{FF2B5EF4-FFF2-40B4-BE49-F238E27FC236}">
                <a16:creationId xmlns:a16="http://schemas.microsoft.com/office/drawing/2014/main" id="{6675D618-CD40-FBD0-8D7B-2FC6F3B52EA2}"/>
              </a:ext>
            </a:extLst>
          </p:cNvPr>
          <p:cNvPicPr>
            <a:picLocks noChangeAspect="1"/>
          </p:cNvPicPr>
          <p:nvPr/>
        </p:nvPicPr>
        <p:blipFill>
          <a:blip r:embed="rId7">
            <a:extLst>
              <a:ext uri="{28A0092B-C50C-407E-A947-70E740481C1C}">
                <a14:useLocalDpi xmlns:a14="http://schemas.microsoft.com/office/drawing/2010/main" val="0"/>
              </a:ext>
            </a:extLst>
          </a:blip>
          <a:srcRect l="26163" t="13375" r="20378" b="5416"/>
          <a:stretch/>
        </p:blipFill>
        <p:spPr>
          <a:xfrm>
            <a:off x="6197088" y="1933074"/>
            <a:ext cx="5448532" cy="4116852"/>
          </a:xfrm>
          <a:prstGeom prst="rect">
            <a:avLst/>
          </a:prstGeom>
        </p:spPr>
      </p:pic>
      <p:sp>
        <p:nvSpPr>
          <p:cNvPr id="42" name="TextBox 16">
            <a:extLst>
              <a:ext uri="{FF2B5EF4-FFF2-40B4-BE49-F238E27FC236}">
                <a16:creationId xmlns:a16="http://schemas.microsoft.com/office/drawing/2014/main" id="{30528591-DE60-8908-86C3-5B5844646B19}"/>
              </a:ext>
            </a:extLst>
          </p:cNvPr>
          <p:cNvSpPr txBox="1"/>
          <p:nvPr/>
        </p:nvSpPr>
        <p:spPr>
          <a:xfrm>
            <a:off x="5849889" y="1289249"/>
            <a:ext cx="5788595" cy="769441"/>
          </a:xfrm>
          <a:prstGeom prst="rect">
            <a:avLst/>
          </a:prstGeom>
          <a:noFill/>
        </p:spPr>
        <p:txBody>
          <a:bodyPr wrap="square" rtlCol="0">
            <a:spAutoFit/>
          </a:bodyPr>
          <a:lstStyle/>
          <a:p>
            <a:pPr algn="ctr"/>
            <a:r>
              <a:rPr lang="en-US" sz="2200" b="1" dirty="0"/>
              <a:t>Methane emission incubation experiment: Site 2, 72 h</a:t>
            </a:r>
          </a:p>
        </p:txBody>
      </p:sp>
      <p:grpSp>
        <p:nvGrpSpPr>
          <p:cNvPr id="2" name="Group 1">
            <a:extLst>
              <a:ext uri="{FF2B5EF4-FFF2-40B4-BE49-F238E27FC236}">
                <a16:creationId xmlns:a16="http://schemas.microsoft.com/office/drawing/2014/main" id="{DF0ACBC0-352F-6BCB-8D91-A4A2496E9B49}"/>
              </a:ext>
            </a:extLst>
          </p:cNvPr>
          <p:cNvGrpSpPr/>
          <p:nvPr/>
        </p:nvGrpSpPr>
        <p:grpSpPr>
          <a:xfrm>
            <a:off x="126759" y="6169973"/>
            <a:ext cx="11938482" cy="593278"/>
            <a:chOff x="126759" y="6169973"/>
            <a:chExt cx="11938482" cy="593278"/>
          </a:xfrm>
        </p:grpSpPr>
        <p:sp>
          <p:nvSpPr>
            <p:cNvPr id="4" name="Action Button: Go Forward or Next 3">
              <a:hlinkClick r:id="" action="ppaction://hlinkshowjump?jump=nextslide" highlightClick="1"/>
              <a:extLst>
                <a:ext uri="{FF2B5EF4-FFF2-40B4-BE49-F238E27FC236}">
                  <a16:creationId xmlns:a16="http://schemas.microsoft.com/office/drawing/2014/main" id="{F94D488E-5EE8-9B8C-F632-4FE4460DB550}"/>
                </a:ext>
              </a:extLst>
            </p:cNvPr>
            <p:cNvSpPr/>
            <p:nvPr/>
          </p:nvSpPr>
          <p:spPr>
            <a:xfrm>
              <a:off x="11487243" y="6169973"/>
              <a:ext cx="577998" cy="593277"/>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ction Button: Go Back or Previous 4">
              <a:hlinkClick r:id="" action="ppaction://hlinkshowjump?jump=previousslide" highlightClick="1"/>
              <a:extLst>
                <a:ext uri="{FF2B5EF4-FFF2-40B4-BE49-F238E27FC236}">
                  <a16:creationId xmlns:a16="http://schemas.microsoft.com/office/drawing/2014/main" id="{4015D47E-4BB8-8080-605A-5AF9DA55BA19}"/>
                </a:ext>
              </a:extLst>
            </p:cNvPr>
            <p:cNvSpPr/>
            <p:nvPr/>
          </p:nvSpPr>
          <p:spPr>
            <a:xfrm>
              <a:off x="126759" y="6169974"/>
              <a:ext cx="577997" cy="593277"/>
            </a:xfrm>
            <a:prstGeom prst="actionButtonBackPrevio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Action Button: Go Home 11">
              <a:hlinkClick r:id="rId8" action="ppaction://hlinksldjump" highlightClick="1"/>
              <a:extLst>
                <a:ext uri="{FF2B5EF4-FFF2-40B4-BE49-F238E27FC236}">
                  <a16:creationId xmlns:a16="http://schemas.microsoft.com/office/drawing/2014/main" id="{9FB7BD23-2CF6-815D-123C-BFAF10DF49D7}"/>
                </a:ext>
              </a:extLst>
            </p:cNvPr>
            <p:cNvSpPr/>
            <p:nvPr/>
          </p:nvSpPr>
          <p:spPr>
            <a:xfrm>
              <a:off x="5769372" y="6169973"/>
              <a:ext cx="577998" cy="593277"/>
            </a:xfrm>
            <a:prstGeom prst="actionButtonHom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33045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6857E-EEB9-007C-4B14-960D55F5AC35}"/>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1EC0877-F027-B191-7BF4-B1B2C54BFA2C}"/>
              </a:ext>
            </a:extLst>
          </p:cNvPr>
          <p:cNvSpPr>
            <a:spLocks noGrp="1"/>
          </p:cNvSpPr>
          <p:nvPr>
            <p:ph idx="1"/>
          </p:nvPr>
        </p:nvSpPr>
        <p:spPr>
          <a:xfrm>
            <a:off x="982650" y="1809242"/>
            <a:ext cx="8883836" cy="4543875"/>
          </a:xfrm>
        </p:spPr>
        <p:txBody>
          <a:bodyPr>
            <a:normAutofit fontScale="70000" lnSpcReduction="20000"/>
          </a:bodyPr>
          <a:lstStyle/>
          <a:p>
            <a:pPr>
              <a:lnSpc>
                <a:spcPct val="170000"/>
              </a:lnSpc>
            </a:pPr>
            <a:r>
              <a:rPr lang="en-US" sz="1800" kern="1200" dirty="0">
                <a:latin typeface="+mn-lt"/>
                <a:ea typeface="+mn-ea"/>
                <a:cs typeface="+mn-cs"/>
              </a:rPr>
              <a:t>Herrman et al. (2024) Lab-scale tubular LED UV reactor for continuous photocatalysis. Hardware X. DOI: 10.1016/j.ohx.2023.e00506</a:t>
            </a:r>
          </a:p>
          <a:p>
            <a:pPr>
              <a:lnSpc>
                <a:spcPct val="170000"/>
              </a:lnSpc>
            </a:pPr>
            <a:r>
              <a:rPr lang="en-US" sz="1800" kern="1200" dirty="0" err="1">
                <a:latin typeface="+mn-lt"/>
                <a:ea typeface="+mn-ea"/>
                <a:cs typeface="+mn-cs"/>
              </a:rPr>
              <a:t>Khademalrasool</a:t>
            </a:r>
            <a:r>
              <a:rPr lang="en-US" sz="1800" kern="1200" dirty="0">
                <a:latin typeface="+mn-lt"/>
                <a:ea typeface="+mn-ea"/>
                <a:cs typeface="+mn-cs"/>
              </a:rPr>
              <a:t>. et al (2016) </a:t>
            </a:r>
            <a:r>
              <a:rPr lang="en-US" sz="1800" dirty="0"/>
              <a:t>The improvement of photocatalytic processes: Design of a photoreactor using high-power LEDs</a:t>
            </a:r>
            <a:r>
              <a:rPr lang="en-US" sz="1800" kern="1200" dirty="0">
                <a:latin typeface="+mn-lt"/>
                <a:ea typeface="+mn-ea"/>
                <a:cs typeface="+mn-cs"/>
              </a:rPr>
              <a:t>. </a:t>
            </a:r>
            <a:r>
              <a:rPr lang="en-US" sz="1800" dirty="0"/>
              <a:t>Advanced Materials and Devices</a:t>
            </a:r>
            <a:r>
              <a:rPr lang="en-US" sz="1800" kern="1200" dirty="0">
                <a:latin typeface="+mn-lt"/>
                <a:ea typeface="+mn-ea"/>
                <a:cs typeface="+mn-cs"/>
              </a:rPr>
              <a:t>. DOI: 10.1016/j.jsamd.2016.06.012 </a:t>
            </a:r>
          </a:p>
          <a:p>
            <a:pPr>
              <a:lnSpc>
                <a:spcPct val="170000"/>
              </a:lnSpc>
            </a:pPr>
            <a:r>
              <a:rPr lang="en-US" sz="1800" kern="1200" dirty="0">
                <a:latin typeface="+mn-lt"/>
                <a:ea typeface="+mn-ea"/>
                <a:cs typeface="+mn-cs"/>
              </a:rPr>
              <a:t>Lampkin et al. (2021)</a:t>
            </a:r>
            <a:r>
              <a:rPr lang="en-US" sz="1800" i="0" kern="1200" dirty="0">
                <a:effectLst/>
                <a:latin typeface="+mn-lt"/>
                <a:ea typeface="+mn-ea"/>
                <a:cs typeface="+mn-cs"/>
              </a:rPr>
              <a:t> </a:t>
            </a:r>
            <a:r>
              <a:rPr lang="en-US" sz="1800" kern="1200" dirty="0">
                <a:latin typeface="+mn-lt"/>
                <a:ea typeface="+mn-ea"/>
                <a:cs typeface="+mn-cs"/>
              </a:rPr>
              <a:t>Versatile Open-Source Photoreactor Architecture for Photocatalysis Across the Visible Spectrum. ACS Org. Lett. DOI: 10.1021/acs.orglett.1c01910</a:t>
            </a:r>
          </a:p>
          <a:p>
            <a:pPr>
              <a:lnSpc>
                <a:spcPct val="170000"/>
              </a:lnSpc>
            </a:pPr>
            <a:r>
              <a:rPr lang="en-US" dirty="0"/>
              <a:t>Le et al. (2016) A General Small-Scale Reactor To Enable Standardization and Acceleration of Photocatalytic Reactions.  ACS  Cent. Sci. DOI: 10.102/acscentrsci.7b00159</a:t>
            </a:r>
          </a:p>
          <a:p>
            <a:pPr>
              <a:lnSpc>
                <a:spcPct val="170000"/>
              </a:lnSpc>
            </a:pPr>
            <a:r>
              <a:rPr lang="en-US" sz="1800" kern="1200" dirty="0">
                <a:latin typeface="+mn-lt"/>
                <a:ea typeface="+mn-ea"/>
                <a:cs typeface="+mn-cs"/>
              </a:rPr>
              <a:t>Li et al. (2016). Real-time spectroscopic monitoring of photocatalytic activity promoted by graphene in a microfluidic reactor. Nature Scientific Reports. DOI: 10.1038/srep28803</a:t>
            </a:r>
          </a:p>
          <a:p>
            <a:pPr>
              <a:lnSpc>
                <a:spcPct val="170000"/>
              </a:lnSpc>
            </a:pPr>
            <a:r>
              <a:rPr lang="en-US" sz="1800" kern="1200" dirty="0">
                <a:latin typeface="+mn-lt"/>
                <a:ea typeface="+mn-ea"/>
                <a:cs typeface="+mn-cs"/>
              </a:rPr>
              <a:t>Tapia-</a:t>
            </a:r>
            <a:r>
              <a:rPr lang="en-US" sz="1800" kern="1200" dirty="0" err="1">
                <a:latin typeface="+mn-lt"/>
                <a:ea typeface="+mn-ea"/>
                <a:cs typeface="+mn-cs"/>
              </a:rPr>
              <a:t>Tlatelpa</a:t>
            </a:r>
            <a:r>
              <a:rPr lang="en-US" sz="1800" kern="1200" dirty="0">
                <a:latin typeface="+mn-lt"/>
                <a:ea typeface="+mn-ea"/>
                <a:cs typeface="+mn-cs"/>
              </a:rPr>
              <a:t> et al. (2019) In situ Decolorization Monitoring of Textile Dyes for an Optimized UV-LED/TiO2 Reactor. Catalyst. DOI: 10.3390/catal9080669</a:t>
            </a:r>
          </a:p>
          <a:p>
            <a:endParaRPr lang="en-US" sz="1800" kern="1200" dirty="0">
              <a:latin typeface="+mn-lt"/>
              <a:ea typeface="+mn-ea"/>
              <a:cs typeface="+mn-cs"/>
            </a:endParaRPr>
          </a:p>
          <a:p>
            <a:endParaRPr lang="en-US" sz="1800" kern="1200" dirty="0">
              <a:latin typeface="+mn-lt"/>
              <a:ea typeface="+mn-ea"/>
              <a:cs typeface="+mn-cs"/>
            </a:endParaRPr>
          </a:p>
          <a:p>
            <a:endParaRPr lang="en-US" sz="1800" kern="1200" dirty="0">
              <a:latin typeface="+mn-lt"/>
              <a:ea typeface="+mn-ea"/>
              <a:cs typeface="+mn-cs"/>
            </a:endParaRPr>
          </a:p>
          <a:p>
            <a:endParaRPr lang="en-US" dirty="0"/>
          </a:p>
          <a:p>
            <a:endParaRPr lang="en-US" dirty="0"/>
          </a:p>
        </p:txBody>
      </p:sp>
      <p:sp>
        <p:nvSpPr>
          <p:cNvPr id="9" name="Title 8">
            <a:extLst>
              <a:ext uri="{FF2B5EF4-FFF2-40B4-BE49-F238E27FC236}">
                <a16:creationId xmlns:a16="http://schemas.microsoft.com/office/drawing/2014/main" id="{598507D3-FF5B-6169-2F27-4D3B41AE5C3F}"/>
              </a:ext>
            </a:extLst>
          </p:cNvPr>
          <p:cNvSpPr>
            <a:spLocks noGrp="1"/>
          </p:cNvSpPr>
          <p:nvPr>
            <p:ph type="title"/>
          </p:nvPr>
        </p:nvSpPr>
        <p:spPr>
          <a:xfrm>
            <a:off x="1066800" y="711201"/>
            <a:ext cx="8886884" cy="885106"/>
          </a:xfrm>
        </p:spPr>
        <p:txBody>
          <a:bodyPr/>
          <a:lstStyle/>
          <a:p>
            <a:r>
              <a:rPr lang="en-US" dirty="0"/>
              <a:t>References</a:t>
            </a:r>
          </a:p>
        </p:txBody>
      </p:sp>
      <p:grpSp>
        <p:nvGrpSpPr>
          <p:cNvPr id="2" name="Group 1">
            <a:extLst>
              <a:ext uri="{FF2B5EF4-FFF2-40B4-BE49-F238E27FC236}">
                <a16:creationId xmlns:a16="http://schemas.microsoft.com/office/drawing/2014/main" id="{AB7CBCB3-9415-6C2E-8FFB-9C4497839AE6}"/>
              </a:ext>
            </a:extLst>
          </p:cNvPr>
          <p:cNvGrpSpPr/>
          <p:nvPr/>
        </p:nvGrpSpPr>
        <p:grpSpPr>
          <a:xfrm>
            <a:off x="1" y="-16810"/>
            <a:ext cx="12311801" cy="1303073"/>
            <a:chOff x="1" y="-16810"/>
            <a:chExt cx="12311801" cy="1303073"/>
          </a:xfrm>
        </p:grpSpPr>
        <p:grpSp>
          <p:nvGrpSpPr>
            <p:cNvPr id="3" name="Group 2">
              <a:extLst>
                <a:ext uri="{FF2B5EF4-FFF2-40B4-BE49-F238E27FC236}">
                  <a16:creationId xmlns:a16="http://schemas.microsoft.com/office/drawing/2014/main" id="{186FD7A7-101A-5F4D-AAD6-E9A31F31B656}"/>
                </a:ext>
              </a:extLst>
            </p:cNvPr>
            <p:cNvGrpSpPr/>
            <p:nvPr/>
          </p:nvGrpSpPr>
          <p:grpSpPr>
            <a:xfrm>
              <a:off x="10727561" y="-16810"/>
              <a:ext cx="1584241" cy="1303073"/>
              <a:chOff x="10727561" y="-16810"/>
              <a:chExt cx="1584241" cy="1303073"/>
            </a:xfrm>
          </p:grpSpPr>
          <p:pic>
            <p:nvPicPr>
              <p:cNvPr id="6" name="Picture 5" descr="A qr code on a white background&#10;&#10;AI-generated content may be incorrect.">
                <a:extLst>
                  <a:ext uri="{FF2B5EF4-FFF2-40B4-BE49-F238E27FC236}">
                    <a16:creationId xmlns:a16="http://schemas.microsoft.com/office/drawing/2014/main" id="{D5627440-BBF8-DD30-97E1-9E9DD33C647B}"/>
                  </a:ext>
                </a:extLst>
              </p:cNvPr>
              <p:cNvPicPr/>
              <p:nvPr/>
            </p:nvPicPr>
            <p:blipFill>
              <a:blip r:embed="rId2">
                <a:extLst>
                  <a:ext uri="{28A0092B-C50C-407E-A947-70E740481C1C}">
                    <a14:useLocalDpi xmlns:a14="http://schemas.microsoft.com/office/drawing/2010/main" val="0"/>
                  </a:ext>
                </a:extLst>
              </a:blip>
              <a:stretch>
                <a:fillRect/>
              </a:stretch>
            </p:blipFill>
            <p:spPr>
              <a:xfrm>
                <a:off x="10985919" y="218739"/>
                <a:ext cx="1067524" cy="1067524"/>
              </a:xfrm>
              <a:prstGeom prst="rect">
                <a:avLst/>
              </a:prstGeom>
            </p:spPr>
          </p:pic>
          <p:sp>
            <p:nvSpPr>
              <p:cNvPr id="8" name="TextBox 7">
                <a:extLst>
                  <a:ext uri="{FF2B5EF4-FFF2-40B4-BE49-F238E27FC236}">
                    <a16:creationId xmlns:a16="http://schemas.microsoft.com/office/drawing/2014/main" id="{E3C58C03-6430-6214-F62B-B1A62EF080AC}"/>
                  </a:ext>
                </a:extLst>
              </p:cNvPr>
              <p:cNvSpPr txBox="1"/>
              <p:nvPr/>
            </p:nvSpPr>
            <p:spPr>
              <a:xfrm>
                <a:off x="10727561" y="-16810"/>
                <a:ext cx="1584241" cy="338554"/>
              </a:xfrm>
              <a:prstGeom prst="rect">
                <a:avLst/>
              </a:prstGeom>
              <a:noFill/>
            </p:spPr>
            <p:txBody>
              <a:bodyPr wrap="square">
                <a:spAutoFit/>
              </a:bodyPr>
              <a:lstStyle/>
              <a:p>
                <a:pPr algn="ctr"/>
                <a:r>
                  <a:rPr lang="en-US" sz="1600" dirty="0">
                    <a:latin typeface="Aptos" panose="020B0004020202020204" pitchFamily="34" charset="0"/>
                  </a:rPr>
                  <a:t>EGU25-5229</a:t>
                </a:r>
              </a:p>
            </p:txBody>
          </p:sp>
        </p:grpSp>
        <p:pic>
          <p:nvPicPr>
            <p:cNvPr id="5" name="Picture 4" descr="A blue and black logo&#10;&#10;AI-generated content may be incorrect.">
              <a:extLst>
                <a:ext uri="{FF2B5EF4-FFF2-40B4-BE49-F238E27FC236}">
                  <a16:creationId xmlns:a16="http://schemas.microsoft.com/office/drawing/2014/main" id="{BE47A05C-4769-E8E7-B9F4-CE393B02F625}"/>
                </a:ext>
              </a:extLst>
            </p:cNvPr>
            <p:cNvPicPr/>
            <p:nvPr/>
          </p:nvPicPr>
          <p:blipFill>
            <a:blip r:embed="rId3">
              <a:extLst>
                <a:ext uri="{28A0092B-C50C-407E-A947-70E740481C1C}">
                  <a14:useLocalDpi xmlns:a14="http://schemas.microsoft.com/office/drawing/2010/main" val="0"/>
                </a:ext>
              </a:extLst>
            </a:blip>
            <a:stretch>
              <a:fillRect/>
            </a:stretch>
          </p:blipFill>
          <p:spPr>
            <a:xfrm>
              <a:off x="1" y="62713"/>
              <a:ext cx="1965298" cy="885106"/>
            </a:xfrm>
            <a:prstGeom prst="rect">
              <a:avLst/>
            </a:prstGeom>
          </p:spPr>
        </p:pic>
      </p:grpSp>
      <p:pic>
        <p:nvPicPr>
          <p:cNvPr id="11" name="Picture 10" descr="A qr code with a pink background&#10;&#10;Description automatically generated">
            <a:extLst>
              <a:ext uri="{FF2B5EF4-FFF2-40B4-BE49-F238E27FC236}">
                <a16:creationId xmlns:a16="http://schemas.microsoft.com/office/drawing/2014/main" id="{8B5E5DFC-2A88-910D-0E4E-C78AACA01D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5495" y="3854630"/>
            <a:ext cx="1686755" cy="1686755"/>
          </a:xfrm>
          <a:prstGeom prst="rect">
            <a:avLst/>
          </a:prstGeom>
        </p:spPr>
      </p:pic>
      <p:sp>
        <p:nvSpPr>
          <p:cNvPr id="12" name="TextBox 11">
            <a:extLst>
              <a:ext uri="{FF2B5EF4-FFF2-40B4-BE49-F238E27FC236}">
                <a16:creationId xmlns:a16="http://schemas.microsoft.com/office/drawing/2014/main" id="{C6A1C19B-09ED-AF90-05B2-84A7AC8AB664}"/>
              </a:ext>
            </a:extLst>
          </p:cNvPr>
          <p:cNvSpPr txBox="1"/>
          <p:nvPr/>
        </p:nvSpPr>
        <p:spPr>
          <a:xfrm>
            <a:off x="10088134" y="2139696"/>
            <a:ext cx="1584241" cy="584775"/>
          </a:xfrm>
          <a:prstGeom prst="rect">
            <a:avLst/>
          </a:prstGeom>
          <a:effectLst>
            <a:glow rad="139700">
              <a:schemeClr val="accent4">
                <a:satMod val="175000"/>
                <a:alpha val="40000"/>
              </a:schemeClr>
            </a:glow>
          </a:effectLst>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algn="ctr"/>
            <a:r>
              <a:rPr lang="en-US" sz="1600" dirty="0">
                <a:latin typeface="Aptos" panose="020B0004020202020204" pitchFamily="34" charset="0"/>
              </a:rPr>
              <a:t>Complete Resources List:</a:t>
            </a:r>
          </a:p>
        </p:txBody>
      </p:sp>
      <p:sp>
        <p:nvSpPr>
          <p:cNvPr id="13" name="Arrow: Right 12">
            <a:extLst>
              <a:ext uri="{FF2B5EF4-FFF2-40B4-BE49-F238E27FC236}">
                <a16:creationId xmlns:a16="http://schemas.microsoft.com/office/drawing/2014/main" id="{CB0BB944-BD81-AEAC-4798-10D35F6757DD}"/>
              </a:ext>
            </a:extLst>
          </p:cNvPr>
          <p:cNvSpPr/>
          <p:nvPr/>
        </p:nvSpPr>
        <p:spPr>
          <a:xfrm rot="5400000">
            <a:off x="10545885" y="3141599"/>
            <a:ext cx="668740" cy="35699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1A21A65-3FFE-9988-5D2C-7451BC135773}"/>
              </a:ext>
            </a:extLst>
          </p:cNvPr>
          <p:cNvGrpSpPr/>
          <p:nvPr/>
        </p:nvGrpSpPr>
        <p:grpSpPr>
          <a:xfrm>
            <a:off x="126759" y="6169973"/>
            <a:ext cx="11938482" cy="593278"/>
            <a:chOff x="126759" y="6169973"/>
            <a:chExt cx="11938482" cy="593278"/>
          </a:xfrm>
        </p:grpSpPr>
        <p:sp>
          <p:nvSpPr>
            <p:cNvPr id="10" name="Action Button: Go Forward or Next 9">
              <a:hlinkClick r:id="" action="ppaction://hlinkshowjump?jump=nextslide" highlightClick="1"/>
              <a:extLst>
                <a:ext uri="{FF2B5EF4-FFF2-40B4-BE49-F238E27FC236}">
                  <a16:creationId xmlns:a16="http://schemas.microsoft.com/office/drawing/2014/main" id="{F09114F9-86E5-6DB2-9676-C32F6826BA44}"/>
                </a:ext>
              </a:extLst>
            </p:cNvPr>
            <p:cNvSpPr/>
            <p:nvPr/>
          </p:nvSpPr>
          <p:spPr>
            <a:xfrm>
              <a:off x="11487243" y="6169973"/>
              <a:ext cx="577998" cy="593277"/>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ction Button: Go Back or Previous 13">
              <a:hlinkClick r:id="" action="ppaction://hlinkshowjump?jump=previousslide" highlightClick="1"/>
              <a:extLst>
                <a:ext uri="{FF2B5EF4-FFF2-40B4-BE49-F238E27FC236}">
                  <a16:creationId xmlns:a16="http://schemas.microsoft.com/office/drawing/2014/main" id="{2BAABE9E-99E0-AA45-A9D2-EA62BA24EB78}"/>
                </a:ext>
              </a:extLst>
            </p:cNvPr>
            <p:cNvSpPr/>
            <p:nvPr/>
          </p:nvSpPr>
          <p:spPr>
            <a:xfrm>
              <a:off x="126759" y="6169974"/>
              <a:ext cx="577997" cy="593277"/>
            </a:xfrm>
            <a:prstGeom prst="actionButtonBackPrevio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Action Button: Go Home 14">
              <a:hlinkClick r:id="rId5" action="ppaction://hlinksldjump" highlightClick="1"/>
              <a:extLst>
                <a:ext uri="{FF2B5EF4-FFF2-40B4-BE49-F238E27FC236}">
                  <a16:creationId xmlns:a16="http://schemas.microsoft.com/office/drawing/2014/main" id="{AAAE07EE-B0BE-E39E-AE6D-4A1C749DEB8E}"/>
                </a:ext>
              </a:extLst>
            </p:cNvPr>
            <p:cNvSpPr/>
            <p:nvPr/>
          </p:nvSpPr>
          <p:spPr>
            <a:xfrm>
              <a:off x="5769372" y="6169973"/>
              <a:ext cx="577998" cy="593277"/>
            </a:xfrm>
            <a:prstGeom prst="actionButtonHom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59390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B9F3767-7531-D7B0-7230-C684C178F150}"/>
              </a:ext>
            </a:extLst>
          </p:cNvPr>
          <p:cNvSpPr>
            <a:spLocks noGrp="1"/>
          </p:cNvSpPr>
          <p:nvPr>
            <p:ph type="title"/>
          </p:nvPr>
        </p:nvSpPr>
        <p:spPr>
          <a:xfrm>
            <a:off x="950011" y="893699"/>
            <a:ext cx="8886884" cy="593277"/>
          </a:xfrm>
        </p:spPr>
        <p:txBody>
          <a:bodyPr/>
          <a:lstStyle/>
          <a:p>
            <a:r>
              <a:rPr lang="en-US" dirty="0"/>
              <a:t>Acknowledgements &amp; Contact</a:t>
            </a:r>
          </a:p>
        </p:txBody>
      </p:sp>
      <p:grpSp>
        <p:nvGrpSpPr>
          <p:cNvPr id="11" name="Group 10">
            <a:extLst>
              <a:ext uri="{FF2B5EF4-FFF2-40B4-BE49-F238E27FC236}">
                <a16:creationId xmlns:a16="http://schemas.microsoft.com/office/drawing/2014/main" id="{242920EA-681E-AD7D-3093-CB767A64E3F1}"/>
              </a:ext>
            </a:extLst>
          </p:cNvPr>
          <p:cNvGrpSpPr/>
          <p:nvPr/>
        </p:nvGrpSpPr>
        <p:grpSpPr>
          <a:xfrm>
            <a:off x="1" y="-16810"/>
            <a:ext cx="12311801" cy="1303073"/>
            <a:chOff x="1" y="-16810"/>
            <a:chExt cx="12311801" cy="1303073"/>
          </a:xfrm>
        </p:grpSpPr>
        <p:grpSp>
          <p:nvGrpSpPr>
            <p:cNvPr id="12" name="Group 11">
              <a:extLst>
                <a:ext uri="{FF2B5EF4-FFF2-40B4-BE49-F238E27FC236}">
                  <a16:creationId xmlns:a16="http://schemas.microsoft.com/office/drawing/2014/main" id="{CC4937E3-44B6-D225-9B17-90B32D659C48}"/>
                </a:ext>
              </a:extLst>
            </p:cNvPr>
            <p:cNvGrpSpPr/>
            <p:nvPr/>
          </p:nvGrpSpPr>
          <p:grpSpPr>
            <a:xfrm>
              <a:off x="10727561" y="-16810"/>
              <a:ext cx="1584241" cy="1303073"/>
              <a:chOff x="10727561" y="-16810"/>
              <a:chExt cx="1584241" cy="1303073"/>
            </a:xfrm>
          </p:grpSpPr>
          <p:pic>
            <p:nvPicPr>
              <p:cNvPr id="14" name="Picture 13" descr="A qr code on a white background&#10;&#10;AI-generated content may be incorrect.">
                <a:extLst>
                  <a:ext uri="{FF2B5EF4-FFF2-40B4-BE49-F238E27FC236}">
                    <a16:creationId xmlns:a16="http://schemas.microsoft.com/office/drawing/2014/main" id="{44CB3B0F-2486-3803-783C-E5976F333CAE}"/>
                  </a:ext>
                </a:extLst>
              </p:cNvPr>
              <p:cNvPicPr/>
              <p:nvPr/>
            </p:nvPicPr>
            <p:blipFill>
              <a:blip r:embed="rId2">
                <a:extLst>
                  <a:ext uri="{28A0092B-C50C-407E-A947-70E740481C1C}">
                    <a14:useLocalDpi xmlns:a14="http://schemas.microsoft.com/office/drawing/2010/main" val="0"/>
                  </a:ext>
                </a:extLst>
              </a:blip>
              <a:stretch>
                <a:fillRect/>
              </a:stretch>
            </p:blipFill>
            <p:spPr>
              <a:xfrm>
                <a:off x="10985919" y="218739"/>
                <a:ext cx="1067524" cy="1067524"/>
              </a:xfrm>
              <a:prstGeom prst="rect">
                <a:avLst/>
              </a:prstGeom>
            </p:spPr>
          </p:pic>
          <p:sp>
            <p:nvSpPr>
              <p:cNvPr id="15" name="TextBox 14">
                <a:extLst>
                  <a:ext uri="{FF2B5EF4-FFF2-40B4-BE49-F238E27FC236}">
                    <a16:creationId xmlns:a16="http://schemas.microsoft.com/office/drawing/2014/main" id="{2C1F6318-B811-B504-63BE-989A3BE19A91}"/>
                  </a:ext>
                </a:extLst>
              </p:cNvPr>
              <p:cNvSpPr txBox="1"/>
              <p:nvPr/>
            </p:nvSpPr>
            <p:spPr>
              <a:xfrm>
                <a:off x="10727561" y="-16810"/>
                <a:ext cx="1584241" cy="338554"/>
              </a:xfrm>
              <a:prstGeom prst="rect">
                <a:avLst/>
              </a:prstGeom>
              <a:noFill/>
            </p:spPr>
            <p:txBody>
              <a:bodyPr wrap="square">
                <a:spAutoFit/>
              </a:bodyPr>
              <a:lstStyle/>
              <a:p>
                <a:pPr algn="ctr"/>
                <a:r>
                  <a:rPr lang="en-US" sz="1600" dirty="0">
                    <a:latin typeface="Aptos" panose="020B0004020202020204" pitchFamily="34" charset="0"/>
                  </a:rPr>
                  <a:t>EGU25-5229</a:t>
                </a:r>
              </a:p>
            </p:txBody>
          </p:sp>
        </p:grpSp>
        <p:pic>
          <p:nvPicPr>
            <p:cNvPr id="13" name="Picture 12" descr="A blue and black logo&#10;&#10;AI-generated content may be incorrect.">
              <a:extLst>
                <a:ext uri="{FF2B5EF4-FFF2-40B4-BE49-F238E27FC236}">
                  <a16:creationId xmlns:a16="http://schemas.microsoft.com/office/drawing/2014/main" id="{E42E4B1F-7831-9717-C6EA-4D949E03D775}"/>
                </a:ext>
              </a:extLst>
            </p:cNvPr>
            <p:cNvPicPr/>
            <p:nvPr/>
          </p:nvPicPr>
          <p:blipFill>
            <a:blip r:embed="rId3">
              <a:extLst>
                <a:ext uri="{28A0092B-C50C-407E-A947-70E740481C1C}">
                  <a14:useLocalDpi xmlns:a14="http://schemas.microsoft.com/office/drawing/2010/main" val="0"/>
                </a:ext>
              </a:extLst>
            </a:blip>
            <a:stretch>
              <a:fillRect/>
            </a:stretch>
          </p:blipFill>
          <p:spPr>
            <a:xfrm>
              <a:off x="1" y="62713"/>
              <a:ext cx="1965298" cy="885106"/>
            </a:xfrm>
            <a:prstGeom prst="rect">
              <a:avLst/>
            </a:prstGeom>
          </p:spPr>
        </p:pic>
      </p:grpSp>
      <p:sp>
        <p:nvSpPr>
          <p:cNvPr id="16" name="TextBox 15">
            <a:extLst>
              <a:ext uri="{FF2B5EF4-FFF2-40B4-BE49-F238E27FC236}">
                <a16:creationId xmlns:a16="http://schemas.microsoft.com/office/drawing/2014/main" id="{CBEDC8FE-14AD-5B9E-26DE-B113046E9A25}"/>
              </a:ext>
            </a:extLst>
          </p:cNvPr>
          <p:cNvSpPr txBox="1"/>
          <p:nvPr/>
        </p:nvSpPr>
        <p:spPr>
          <a:xfrm>
            <a:off x="7194786" y="338685"/>
            <a:ext cx="1851222" cy="830997"/>
          </a:xfrm>
          <a:prstGeom prst="rect">
            <a:avLst/>
          </a:prstGeom>
          <a:solidFill>
            <a:srgbClr val="FF9933"/>
          </a:solidFill>
          <a:ln>
            <a:solidFill>
              <a:srgbClr val="FF9933"/>
            </a:solidFill>
          </a:ln>
          <a:effectLst>
            <a:glow rad="101600">
              <a:schemeClr val="accent1">
                <a:alpha val="60000"/>
              </a:schemeClr>
            </a:glow>
          </a:effectLst>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algn="ctr"/>
            <a:r>
              <a:rPr lang="en-US" sz="1600" b="1" dirty="0">
                <a:latin typeface="Aptos" panose="020B0004020202020204" pitchFamily="34" charset="0"/>
              </a:rPr>
              <a:t>Do you want to check more open-source projects? </a:t>
            </a:r>
          </a:p>
        </p:txBody>
      </p:sp>
      <p:grpSp>
        <p:nvGrpSpPr>
          <p:cNvPr id="2" name="Group 1">
            <a:extLst>
              <a:ext uri="{FF2B5EF4-FFF2-40B4-BE49-F238E27FC236}">
                <a16:creationId xmlns:a16="http://schemas.microsoft.com/office/drawing/2014/main" id="{4C248EEA-C049-B75E-3820-4D59D358651F}"/>
              </a:ext>
            </a:extLst>
          </p:cNvPr>
          <p:cNvGrpSpPr/>
          <p:nvPr/>
        </p:nvGrpSpPr>
        <p:grpSpPr>
          <a:xfrm>
            <a:off x="1687451" y="1487301"/>
            <a:ext cx="9096034" cy="910015"/>
            <a:chOff x="2289846" y="-265513"/>
            <a:chExt cx="9096034" cy="910015"/>
          </a:xfrm>
        </p:grpSpPr>
        <p:pic>
          <p:nvPicPr>
            <p:cNvPr id="20" name="Picture 19">
              <a:extLst>
                <a:ext uri="{FF2B5EF4-FFF2-40B4-BE49-F238E27FC236}">
                  <a16:creationId xmlns:a16="http://schemas.microsoft.com/office/drawing/2014/main" id="{1D6A8C4B-6B7F-4FC1-1B8C-21056AA5A966}"/>
                </a:ext>
              </a:extLst>
            </p:cNvPr>
            <p:cNvPicPr/>
            <p:nvPr/>
          </p:nvPicPr>
          <p:blipFill>
            <a:blip r:embed="rId4">
              <a:extLst>
                <a:ext uri="{28A0092B-C50C-407E-A947-70E740481C1C}">
                  <a14:useLocalDpi xmlns:a14="http://schemas.microsoft.com/office/drawing/2010/main" val="0"/>
                </a:ext>
              </a:extLst>
            </a:blip>
            <a:stretch>
              <a:fillRect/>
            </a:stretch>
          </p:blipFill>
          <p:spPr>
            <a:xfrm>
              <a:off x="2289846" y="-12946"/>
              <a:ext cx="2001915" cy="555671"/>
            </a:xfrm>
            <a:prstGeom prst="rect">
              <a:avLst/>
            </a:prstGeom>
          </p:spPr>
        </p:pic>
        <p:pic>
          <p:nvPicPr>
            <p:cNvPr id="21" name="Picture 20">
              <a:extLst>
                <a:ext uri="{FF2B5EF4-FFF2-40B4-BE49-F238E27FC236}">
                  <a16:creationId xmlns:a16="http://schemas.microsoft.com/office/drawing/2014/main" id="{0F2EB76A-94B9-23E0-962F-6A8D91A7970A}"/>
                </a:ext>
              </a:extLst>
            </p:cNvPr>
            <p:cNvPicPr/>
            <p:nvPr/>
          </p:nvPicPr>
          <p:blipFill>
            <a:blip r:embed="rId5">
              <a:extLst>
                <a:ext uri="{28A0092B-C50C-407E-A947-70E740481C1C}">
                  <a14:useLocalDpi xmlns:a14="http://schemas.microsoft.com/office/drawing/2010/main" val="0"/>
                </a:ext>
              </a:extLst>
            </a:blip>
            <a:stretch>
              <a:fillRect/>
            </a:stretch>
          </p:blipFill>
          <p:spPr>
            <a:xfrm>
              <a:off x="5448211" y="-15035"/>
              <a:ext cx="2381861" cy="555671"/>
            </a:xfrm>
            <a:prstGeom prst="rect">
              <a:avLst/>
            </a:prstGeom>
          </p:spPr>
        </p:pic>
        <p:pic>
          <p:nvPicPr>
            <p:cNvPr id="22" name="Picture 21">
              <a:extLst>
                <a:ext uri="{FF2B5EF4-FFF2-40B4-BE49-F238E27FC236}">
                  <a16:creationId xmlns:a16="http://schemas.microsoft.com/office/drawing/2014/main" id="{666E1604-4B79-DDDC-BD2D-5ABD1654A065}"/>
                </a:ext>
              </a:extLst>
            </p:cNvPr>
            <p:cNvPicPr/>
            <p:nvPr/>
          </p:nvPicPr>
          <p:blipFill>
            <a:blip r:embed="rId6">
              <a:extLst>
                <a:ext uri="{28A0092B-C50C-407E-A947-70E740481C1C}">
                  <a14:useLocalDpi xmlns:a14="http://schemas.microsoft.com/office/drawing/2010/main" val="0"/>
                </a:ext>
              </a:extLst>
            </a:blip>
            <a:stretch>
              <a:fillRect/>
            </a:stretch>
          </p:blipFill>
          <p:spPr>
            <a:xfrm>
              <a:off x="8659174" y="-149312"/>
              <a:ext cx="1608099" cy="670627"/>
            </a:xfrm>
            <a:prstGeom prst="rect">
              <a:avLst/>
            </a:prstGeom>
          </p:spPr>
        </p:pic>
        <p:pic>
          <p:nvPicPr>
            <p:cNvPr id="23" name="Picture 22">
              <a:extLst>
                <a:ext uri="{FF2B5EF4-FFF2-40B4-BE49-F238E27FC236}">
                  <a16:creationId xmlns:a16="http://schemas.microsoft.com/office/drawing/2014/main" id="{8EAE3555-B0A6-70ED-9A2E-63C6128F8F9C}"/>
                </a:ext>
              </a:extLst>
            </p:cNvPr>
            <p:cNvPicPr/>
            <p:nvPr/>
          </p:nvPicPr>
          <p:blipFill>
            <a:blip r:embed="rId7">
              <a:extLst>
                <a:ext uri="{28A0092B-C50C-407E-A947-70E740481C1C}">
                  <a14:useLocalDpi xmlns:a14="http://schemas.microsoft.com/office/drawing/2010/main" val="0"/>
                </a:ext>
              </a:extLst>
            </a:blip>
            <a:stretch>
              <a:fillRect/>
            </a:stretch>
          </p:blipFill>
          <p:spPr>
            <a:xfrm>
              <a:off x="10457919" y="-265513"/>
              <a:ext cx="927961" cy="910015"/>
            </a:xfrm>
            <a:prstGeom prst="rect">
              <a:avLst/>
            </a:prstGeom>
          </p:spPr>
        </p:pic>
      </p:grpSp>
      <p:grpSp>
        <p:nvGrpSpPr>
          <p:cNvPr id="19" name="Group 18">
            <a:extLst>
              <a:ext uri="{FF2B5EF4-FFF2-40B4-BE49-F238E27FC236}">
                <a16:creationId xmlns:a16="http://schemas.microsoft.com/office/drawing/2014/main" id="{8F728852-C74C-78AD-088A-A80915577E6B}"/>
              </a:ext>
            </a:extLst>
          </p:cNvPr>
          <p:cNvGrpSpPr/>
          <p:nvPr/>
        </p:nvGrpSpPr>
        <p:grpSpPr>
          <a:xfrm>
            <a:off x="1346533" y="2550198"/>
            <a:ext cx="9777869" cy="3158638"/>
            <a:chOff x="1532717" y="2234953"/>
            <a:chExt cx="9777869" cy="3158638"/>
          </a:xfrm>
        </p:grpSpPr>
        <p:pic>
          <p:nvPicPr>
            <p:cNvPr id="1030" name="Picture 6" descr="Spyros Thomas Cadenbach">
              <a:extLst>
                <a:ext uri="{FF2B5EF4-FFF2-40B4-BE49-F238E27FC236}">
                  <a16:creationId xmlns:a16="http://schemas.microsoft.com/office/drawing/2014/main" id="{76EF4DE5-3E15-0491-5F99-06220F67220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4685838" y="2254349"/>
              <a:ext cx="2820324" cy="25102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621209F-9EC0-0E47-AB54-37A15A2C68E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8070704" y="2234953"/>
              <a:ext cx="3239882" cy="25102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6" name="Picture 12" descr="profile image">
              <a:extLst>
                <a:ext uri="{FF2B5EF4-FFF2-40B4-BE49-F238E27FC236}">
                  <a16:creationId xmlns:a16="http://schemas.microsoft.com/office/drawing/2014/main" id="{D5294B91-6564-E3F8-76F8-579421F682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2717" y="2253076"/>
              <a:ext cx="2510274" cy="25102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5A76AC8-572F-555C-6664-46F16544B7E6}"/>
                </a:ext>
              </a:extLst>
            </p:cNvPr>
            <p:cNvSpPr txBox="1"/>
            <p:nvPr/>
          </p:nvSpPr>
          <p:spPr>
            <a:xfrm>
              <a:off x="1722498" y="5024259"/>
              <a:ext cx="2130711" cy="369332"/>
            </a:xfrm>
            <a:prstGeom prst="rect">
              <a:avLst/>
            </a:prstGeom>
            <a:noFill/>
          </p:spPr>
          <p:txBody>
            <a:bodyPr wrap="none" rtlCol="0">
              <a:spAutoFit/>
            </a:bodyPr>
            <a:lstStyle/>
            <a:p>
              <a:r>
                <a:rPr lang="en-US" dirty="0"/>
                <a:t>Devi Sarai Orozco</a:t>
              </a:r>
            </a:p>
          </p:txBody>
        </p:sp>
        <p:sp>
          <p:nvSpPr>
            <p:cNvPr id="25" name="TextBox 24">
              <a:extLst>
                <a:ext uri="{FF2B5EF4-FFF2-40B4-BE49-F238E27FC236}">
                  <a16:creationId xmlns:a16="http://schemas.microsoft.com/office/drawing/2014/main" id="{606DAA85-E6CE-5E8E-27A4-1ABD918AE292}"/>
                </a:ext>
              </a:extLst>
            </p:cNvPr>
            <p:cNvSpPr txBox="1"/>
            <p:nvPr/>
          </p:nvSpPr>
          <p:spPr>
            <a:xfrm>
              <a:off x="4830269" y="5024259"/>
              <a:ext cx="2898550" cy="369332"/>
            </a:xfrm>
            <a:prstGeom prst="rect">
              <a:avLst/>
            </a:prstGeom>
            <a:noFill/>
          </p:spPr>
          <p:txBody>
            <a:bodyPr wrap="none" rtlCol="0">
              <a:spAutoFit/>
            </a:bodyPr>
            <a:lstStyle/>
            <a:p>
              <a:r>
                <a:rPr lang="en-US" dirty="0"/>
                <a:t>   Dr. Thomas Cadenbach</a:t>
              </a:r>
            </a:p>
          </p:txBody>
        </p:sp>
        <p:sp>
          <p:nvSpPr>
            <p:cNvPr id="26" name="TextBox 25">
              <a:extLst>
                <a:ext uri="{FF2B5EF4-FFF2-40B4-BE49-F238E27FC236}">
                  <a16:creationId xmlns:a16="http://schemas.microsoft.com/office/drawing/2014/main" id="{012BFF92-7A88-301F-C3F8-5442C9B68A12}"/>
                </a:ext>
              </a:extLst>
            </p:cNvPr>
            <p:cNvSpPr txBox="1"/>
            <p:nvPr/>
          </p:nvSpPr>
          <p:spPr>
            <a:xfrm>
              <a:off x="8792803" y="5024259"/>
              <a:ext cx="2040943" cy="369332"/>
            </a:xfrm>
            <a:prstGeom prst="rect">
              <a:avLst/>
            </a:prstGeom>
            <a:noFill/>
          </p:spPr>
          <p:txBody>
            <a:bodyPr wrap="none" rtlCol="0">
              <a:spAutoFit/>
            </a:bodyPr>
            <a:lstStyle/>
            <a:p>
              <a:r>
                <a:rPr lang="en-US"/>
                <a:t>  Dr. </a:t>
              </a:r>
              <a:r>
                <a:rPr lang="en-US" dirty="0"/>
                <a:t>Elad Levintal</a:t>
              </a:r>
            </a:p>
          </p:txBody>
        </p:sp>
      </p:grpSp>
      <p:pic>
        <p:nvPicPr>
          <p:cNvPr id="3" name="Picture 2" descr="A qr code with orange squares&#10;&#10;Description automatically generated">
            <a:extLst>
              <a:ext uri="{FF2B5EF4-FFF2-40B4-BE49-F238E27FC236}">
                <a16:creationId xmlns:a16="http://schemas.microsoft.com/office/drawing/2014/main" id="{3618680C-9A1D-A5D3-EA7A-33510B1C2364}"/>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575708" y="255941"/>
            <a:ext cx="1032051" cy="1055361"/>
          </a:xfrm>
          <a:prstGeom prst="rect">
            <a:avLst/>
          </a:prstGeom>
        </p:spPr>
      </p:pic>
      <p:sp>
        <p:nvSpPr>
          <p:cNvPr id="7" name="TextBox 6">
            <a:extLst>
              <a:ext uri="{FF2B5EF4-FFF2-40B4-BE49-F238E27FC236}">
                <a16:creationId xmlns:a16="http://schemas.microsoft.com/office/drawing/2014/main" id="{0C129281-0C77-7B7B-7896-CEA26CC08308}"/>
              </a:ext>
            </a:extLst>
          </p:cNvPr>
          <p:cNvSpPr txBox="1"/>
          <p:nvPr/>
        </p:nvSpPr>
        <p:spPr>
          <a:xfrm>
            <a:off x="9210920" y="-16810"/>
            <a:ext cx="1772632" cy="338554"/>
          </a:xfrm>
          <a:prstGeom prst="rect">
            <a:avLst/>
          </a:prstGeom>
          <a:noFill/>
        </p:spPr>
        <p:txBody>
          <a:bodyPr wrap="square">
            <a:spAutoFit/>
          </a:bodyPr>
          <a:lstStyle/>
          <a:p>
            <a:pPr algn="ctr"/>
            <a:r>
              <a:rPr lang="en-US" sz="1600" dirty="0">
                <a:solidFill>
                  <a:srgbClr val="E97132"/>
                </a:solidFill>
                <a:latin typeface="Aptos" panose="020B0004020202020204" pitchFamily="34" charset="0"/>
              </a:rPr>
              <a:t>Connect with us!</a:t>
            </a:r>
          </a:p>
        </p:txBody>
      </p:sp>
      <p:sp>
        <p:nvSpPr>
          <p:cNvPr id="27" name="Arrow: Right 26">
            <a:extLst>
              <a:ext uri="{FF2B5EF4-FFF2-40B4-BE49-F238E27FC236}">
                <a16:creationId xmlns:a16="http://schemas.microsoft.com/office/drawing/2014/main" id="{B9338DB2-3AEE-8931-2824-114FD5A41171}"/>
              </a:ext>
            </a:extLst>
          </p:cNvPr>
          <p:cNvSpPr/>
          <p:nvPr/>
        </p:nvSpPr>
        <p:spPr>
          <a:xfrm>
            <a:off x="9182388" y="646600"/>
            <a:ext cx="361950" cy="230158"/>
          </a:xfrm>
          <a:prstGeom prst="rightArrow">
            <a:avLst/>
          </a:prstGeom>
          <a:solidFill>
            <a:srgbClr val="FF9933"/>
          </a:solidFill>
          <a:ln>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E15F48F8-9B82-3770-F970-DC05032A6270}"/>
              </a:ext>
            </a:extLst>
          </p:cNvPr>
          <p:cNvGrpSpPr/>
          <p:nvPr/>
        </p:nvGrpSpPr>
        <p:grpSpPr>
          <a:xfrm>
            <a:off x="126759" y="6169973"/>
            <a:ext cx="11938482" cy="593278"/>
            <a:chOff x="126759" y="6169973"/>
            <a:chExt cx="11938482" cy="593278"/>
          </a:xfrm>
        </p:grpSpPr>
        <p:sp>
          <p:nvSpPr>
            <p:cNvPr id="17" name="Action Button: Go Forward or Next 16">
              <a:hlinkClick r:id="" action="ppaction://hlinkshowjump?jump=nextslide" highlightClick="1"/>
              <a:extLst>
                <a:ext uri="{FF2B5EF4-FFF2-40B4-BE49-F238E27FC236}">
                  <a16:creationId xmlns:a16="http://schemas.microsoft.com/office/drawing/2014/main" id="{272889A5-B654-DC65-CC77-AF21ED5B6177}"/>
                </a:ext>
              </a:extLst>
            </p:cNvPr>
            <p:cNvSpPr/>
            <p:nvPr/>
          </p:nvSpPr>
          <p:spPr>
            <a:xfrm>
              <a:off x="11487243" y="6169973"/>
              <a:ext cx="577998" cy="593277"/>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ction Button: Go Back or Previous 17">
              <a:hlinkClick r:id="" action="ppaction://hlinkshowjump?jump=previousslide" highlightClick="1"/>
              <a:extLst>
                <a:ext uri="{FF2B5EF4-FFF2-40B4-BE49-F238E27FC236}">
                  <a16:creationId xmlns:a16="http://schemas.microsoft.com/office/drawing/2014/main" id="{1BDB0B84-31E7-539E-C973-BE275FE0B0DC}"/>
                </a:ext>
              </a:extLst>
            </p:cNvPr>
            <p:cNvSpPr/>
            <p:nvPr/>
          </p:nvSpPr>
          <p:spPr>
            <a:xfrm>
              <a:off x="126759" y="6169974"/>
              <a:ext cx="577997" cy="593277"/>
            </a:xfrm>
            <a:prstGeom prst="actionButtonBackPrevio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Action Button: Go Home 27">
              <a:hlinkClick r:id="rId12" action="ppaction://hlinksldjump" highlightClick="1"/>
              <a:extLst>
                <a:ext uri="{FF2B5EF4-FFF2-40B4-BE49-F238E27FC236}">
                  <a16:creationId xmlns:a16="http://schemas.microsoft.com/office/drawing/2014/main" id="{EED72339-5FED-0DBA-F90E-184BC4F360EE}"/>
                </a:ext>
              </a:extLst>
            </p:cNvPr>
            <p:cNvSpPr/>
            <p:nvPr/>
          </p:nvSpPr>
          <p:spPr>
            <a:xfrm>
              <a:off x="5769372" y="6169973"/>
              <a:ext cx="577998" cy="593277"/>
            </a:xfrm>
            <a:prstGeom prst="actionButtonHom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41681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B759286-3A1B-02D4-C841-1DF91614F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A3DF0286-5CC9-E4C9-C97E-5C9B9EF452D3}"/>
              </a:ext>
            </a:extLst>
          </p:cNvPr>
          <p:cNvSpPr>
            <a:spLocks noGrp="1"/>
          </p:cNvSpPr>
          <p:nvPr>
            <p:ph type="ctrTitle"/>
          </p:nvPr>
        </p:nvSpPr>
        <p:spPr>
          <a:xfrm>
            <a:off x="-1" y="1286264"/>
            <a:ext cx="12192000" cy="1277795"/>
          </a:xfrm>
        </p:spPr>
        <p:txBody>
          <a:bodyPr anchor="ctr">
            <a:normAutofit/>
          </a:bodyPr>
          <a:lstStyle/>
          <a:p>
            <a:pPr algn="ctr"/>
            <a:r>
              <a:rPr lang="en-US" sz="3300" dirty="0">
                <a:latin typeface="Aptos" panose="020B0004020202020204" pitchFamily="34" charset="0"/>
              </a:rPr>
              <a:t>New open-source, self-assembly tools to study microbial activity and water treatment applications</a:t>
            </a:r>
          </a:p>
        </p:txBody>
      </p:sp>
      <p:sp>
        <p:nvSpPr>
          <p:cNvPr id="17" name="TextBox 16">
            <a:extLst>
              <a:ext uri="{FF2B5EF4-FFF2-40B4-BE49-F238E27FC236}">
                <a16:creationId xmlns:a16="http://schemas.microsoft.com/office/drawing/2014/main" id="{3BCEDBF1-E9A4-AF11-548F-23C2BA67555D}"/>
              </a:ext>
            </a:extLst>
          </p:cNvPr>
          <p:cNvSpPr txBox="1"/>
          <p:nvPr/>
        </p:nvSpPr>
        <p:spPr>
          <a:xfrm>
            <a:off x="3649605" y="2564060"/>
            <a:ext cx="4750131" cy="3467616"/>
          </a:xfrm>
          <a:prstGeom prst="rect">
            <a:avLst/>
          </a:prstGeom>
          <a:noFill/>
        </p:spPr>
        <p:txBody>
          <a:bodyPr wrap="square">
            <a:spAutoFit/>
          </a:bodyPr>
          <a:lstStyle/>
          <a:p>
            <a:pPr marL="0" marR="248920" lvl="0" indent="0" algn="ctr" defTabSz="914400" rtl="0" eaLnBrk="1" fontAlgn="auto" latinLnBrk="0" hangingPunct="1">
              <a:lnSpc>
                <a:spcPct val="100000"/>
              </a:lnSpc>
              <a:spcBef>
                <a:spcPts val="0"/>
              </a:spcBef>
              <a:spcAft>
                <a:spcPts val="0"/>
              </a:spcAft>
              <a:buClrTx/>
              <a:buSzTx/>
              <a:buFontTx/>
              <a:buNone/>
              <a:tabLst>
                <a:tab pos="114300" algn="l"/>
              </a:tabLst>
              <a:defRPr/>
            </a:pPr>
            <a:r>
              <a:rPr kumimoji="0" lang="pt-BR" sz="2000" b="0" i="0" u="none" strike="noStrike" kern="12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Arial" panose="020B0604020202020204" pitchFamily="34" charset="0"/>
              </a:rPr>
              <a:t>Devi Orozco</a:t>
            </a:r>
            <a:r>
              <a:rPr kumimoji="0" lang="pt-BR" sz="2000" b="0" i="0" u="none" strike="noStrike" kern="1200" cap="none" spc="0" normalizeH="0" baseline="30000" noProof="0" dirty="0">
                <a:ln>
                  <a:noFill/>
                </a:ln>
                <a:solidFill>
                  <a:srgbClr val="000000"/>
                </a:solidFill>
                <a:effectLst/>
                <a:uLnTx/>
                <a:uFillTx/>
                <a:latin typeface="Aptos" panose="020B0004020202020204" pitchFamily="34" charset="0"/>
                <a:ea typeface="Times New Roman" panose="02020603050405020304" pitchFamily="18" charset="0"/>
                <a:cs typeface="Arial" panose="020B0604020202020204" pitchFamily="34" charset="0"/>
              </a:rPr>
              <a:t>a*</a:t>
            </a:r>
            <a:r>
              <a:rPr kumimoji="0" lang="pt-BR" sz="2000" b="0" i="0" u="none" strike="noStrike" kern="12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Arial" panose="020B0604020202020204" pitchFamily="34" charset="0"/>
              </a:rPr>
              <a:t>, Thomas Cadenbach</a:t>
            </a:r>
            <a:r>
              <a:rPr kumimoji="0" lang="pt-BR" sz="2000" b="0" i="0" u="none" strike="noStrike" kern="1200" cap="none" spc="0" normalizeH="0" baseline="30000" noProof="0" dirty="0">
                <a:ln>
                  <a:noFill/>
                </a:ln>
                <a:solidFill>
                  <a:srgbClr val="000000"/>
                </a:solidFill>
                <a:effectLst/>
                <a:uLnTx/>
                <a:uFillTx/>
                <a:latin typeface="Aptos" panose="020B0004020202020204" pitchFamily="34" charset="0"/>
                <a:ea typeface="Times New Roman" panose="02020603050405020304" pitchFamily="18" charset="0"/>
                <a:cs typeface="Arial" panose="020B0604020202020204" pitchFamily="34" charset="0"/>
              </a:rPr>
              <a:t>b</a:t>
            </a:r>
            <a:r>
              <a:rPr kumimoji="0" lang="pt-BR" sz="2000" b="0" i="0" u="none" strike="noStrike" kern="12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Arial" panose="020B0604020202020204" pitchFamily="34" charset="0"/>
              </a:rPr>
              <a:t>, Elad Levintal</a:t>
            </a:r>
            <a:r>
              <a:rPr kumimoji="0" lang="pt-BR" sz="2000" b="0" i="0" u="none" strike="noStrike" kern="1200" cap="none" spc="0" normalizeH="0" baseline="30000" noProof="0" dirty="0">
                <a:ln>
                  <a:noFill/>
                </a:ln>
                <a:solidFill>
                  <a:srgbClr val="000000"/>
                </a:solidFill>
                <a:effectLst/>
                <a:uLnTx/>
                <a:uFillTx/>
                <a:latin typeface="Aptos" panose="020B0004020202020204" pitchFamily="34" charset="0"/>
                <a:ea typeface="Times New Roman" panose="02020603050405020304" pitchFamily="18" charset="0"/>
                <a:cs typeface="Arial" panose="020B0604020202020204" pitchFamily="34" charset="0"/>
              </a:rPr>
              <a:t>a</a:t>
            </a:r>
            <a:endPar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Arial" panose="020B0604020202020204" pitchFamily="34" charset="0"/>
            </a:endParaRPr>
          </a:p>
          <a:p>
            <a:pPr marL="0" marR="248920" lvl="0" indent="0" algn="ctr" defTabSz="914400" rtl="0" eaLnBrk="1" fontAlgn="auto" latinLnBrk="0" hangingPunct="1">
              <a:lnSpc>
                <a:spcPct val="100000"/>
              </a:lnSpc>
              <a:spcBef>
                <a:spcPts val="0"/>
              </a:spcBef>
              <a:spcAft>
                <a:spcPts val="0"/>
              </a:spcAft>
              <a:buClrTx/>
              <a:buSzTx/>
              <a:buFontTx/>
              <a:buNone/>
              <a:tabLst>
                <a:tab pos="114300" algn="l"/>
              </a:tabLst>
              <a:defRPr/>
            </a:pPr>
            <a:endParaRPr kumimoji="0" lang="en-US" sz="1400" b="0" i="0" u="none" strike="noStrike" kern="1200" cap="none" spc="0" normalizeH="0" baseline="30000" noProof="0" dirty="0">
              <a:ln>
                <a:noFill/>
              </a:ln>
              <a:solidFill>
                <a:srgbClr val="000000"/>
              </a:solidFill>
              <a:effectLst/>
              <a:uLnTx/>
              <a:uFillTx/>
              <a:latin typeface="Aptos" panose="020B0004020202020204" pitchFamily="34" charset="0"/>
              <a:ea typeface="Times New Roman" panose="02020603050405020304" pitchFamily="18" charset="0"/>
              <a:cs typeface="Arial" panose="020B0604020202020204" pitchFamily="34" charset="0"/>
            </a:endParaRPr>
          </a:p>
          <a:p>
            <a:pPr marL="0" marR="248920" lvl="0" indent="0" algn="ctr" defTabSz="914400" rtl="0" eaLnBrk="1" fontAlgn="auto" latinLnBrk="0" hangingPunct="1">
              <a:lnSpc>
                <a:spcPct val="100000"/>
              </a:lnSpc>
              <a:spcBef>
                <a:spcPts val="0"/>
              </a:spcBef>
              <a:spcAft>
                <a:spcPts val="0"/>
              </a:spcAft>
              <a:buClrTx/>
              <a:buSzTx/>
              <a:buFontTx/>
              <a:buNone/>
              <a:tabLst>
                <a:tab pos="114300" algn="l"/>
              </a:tabLst>
              <a:defRPr/>
            </a:pPr>
            <a:r>
              <a:rPr kumimoji="0" lang="en-US" sz="1600" b="0" i="0" u="none" strike="noStrike" kern="1200" cap="none" spc="0" normalizeH="0" baseline="30000" noProof="0" dirty="0">
                <a:ln>
                  <a:noFill/>
                </a:ln>
                <a:solidFill>
                  <a:srgbClr val="000000"/>
                </a:solidFill>
                <a:effectLst/>
                <a:uLnTx/>
                <a:uFillTx/>
                <a:latin typeface="Aptos" panose="020B0004020202020204" pitchFamily="34" charset="0"/>
                <a:ea typeface="Times New Roman" panose="02020603050405020304" pitchFamily="18" charset="0"/>
                <a:cs typeface="Arial" panose="020B0604020202020204" pitchFamily="34" charset="0"/>
              </a:rPr>
              <a:t>a </a:t>
            </a:r>
            <a:r>
              <a:rPr kumimoji="0" lang="en-US" sz="1600" b="0" i="0" u="none" strike="noStrike" kern="12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Arial" panose="020B0604020202020204" pitchFamily="34" charset="0"/>
              </a:rPr>
              <a:t>The Zuckerberg Institute for Water Research, The Jacob Blaustein Institutes for Desert Research, Ben-Gurion University of the Negev, Israel</a:t>
            </a:r>
          </a:p>
          <a:p>
            <a:pPr marL="0" marR="248920" lvl="0" indent="0" algn="ctr" defTabSz="914400" rtl="0" eaLnBrk="1" fontAlgn="auto" latinLnBrk="0" hangingPunct="1">
              <a:lnSpc>
                <a:spcPct val="100000"/>
              </a:lnSpc>
              <a:spcBef>
                <a:spcPts val="0"/>
              </a:spcBef>
              <a:spcAft>
                <a:spcPts val="0"/>
              </a:spcAft>
              <a:buClrTx/>
              <a:buSzTx/>
              <a:buFontTx/>
              <a:buNone/>
              <a:tabLst>
                <a:tab pos="114300" algn="l"/>
              </a:tabLst>
              <a:defRPr/>
            </a:pPr>
            <a:r>
              <a:rPr kumimoji="0" lang="pt-BR" sz="1600" b="0" i="0" u="none" strike="noStrike" kern="1200" cap="none" spc="0" normalizeH="0" baseline="30000" noProof="0" dirty="0">
                <a:ln>
                  <a:noFill/>
                </a:ln>
                <a:solidFill>
                  <a:srgbClr val="000000"/>
                </a:solidFill>
                <a:effectLst/>
                <a:uLnTx/>
                <a:uFillTx/>
                <a:latin typeface="Aptos" panose="020B0004020202020204" pitchFamily="34" charset="0"/>
                <a:ea typeface="Times New Roman" panose="02020603050405020304" pitchFamily="18" charset="0"/>
                <a:cs typeface="Arial" panose="020B0604020202020204" pitchFamily="34" charset="0"/>
              </a:rPr>
              <a:t>b </a:t>
            </a:r>
            <a:r>
              <a:rPr kumimoji="0" lang="pt-BR" sz="1600" b="0" i="0" u="none" strike="noStrike" kern="12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Arial" panose="020B0604020202020204" pitchFamily="34" charset="0"/>
              </a:rPr>
              <a:t>Universidad San Francisco de Quito, Ecuador</a:t>
            </a:r>
          </a:p>
          <a:p>
            <a:pPr marL="0" marR="248920" lvl="0" indent="0" algn="ctr" defTabSz="914400" rtl="0" eaLnBrk="1" fontAlgn="auto" latinLnBrk="0" hangingPunct="1">
              <a:lnSpc>
                <a:spcPct val="100000"/>
              </a:lnSpc>
              <a:spcBef>
                <a:spcPts val="0"/>
              </a:spcBef>
              <a:spcAft>
                <a:spcPts val="0"/>
              </a:spcAft>
              <a:buClrTx/>
              <a:buSzTx/>
              <a:buFontTx/>
              <a:buNone/>
              <a:tabLst>
                <a:tab pos="114300" algn="l"/>
              </a:tabLst>
              <a:defRPr/>
            </a:pPr>
            <a:endParaRPr kumimoji="0" lang="pt-BR" sz="1400" b="0" i="0" u="none" strike="noStrike" kern="12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Arial" panose="020B0604020202020204" pitchFamily="34" charset="0"/>
            </a:endParaRPr>
          </a:p>
          <a:p>
            <a:pPr marL="0" marR="248920" lvl="0" indent="0" algn="ctr" defTabSz="914400" rtl="0" eaLnBrk="1" fontAlgn="auto" latinLnBrk="0" hangingPunct="1">
              <a:lnSpc>
                <a:spcPct val="100000"/>
              </a:lnSpc>
              <a:spcBef>
                <a:spcPts val="0"/>
              </a:spcBef>
              <a:spcAft>
                <a:spcPts val="0"/>
              </a:spcAft>
              <a:buClrTx/>
              <a:buSzTx/>
              <a:buFontTx/>
              <a:buNone/>
              <a:tabLst>
                <a:tab pos="114300" algn="l"/>
              </a:tabLst>
              <a:defRPr/>
            </a:pPr>
            <a:endParaRPr kumimoji="0" lang="en-US" sz="16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0" marR="248920" lvl="0" indent="0" algn="ctr" defTabSz="914400" rtl="0" eaLnBrk="1" fontAlgn="auto" latinLnBrk="0" hangingPunct="1">
              <a:lnSpc>
                <a:spcPct val="100000"/>
              </a:lnSpc>
              <a:spcBef>
                <a:spcPts val="0"/>
              </a:spcBef>
              <a:spcAft>
                <a:spcPts val="0"/>
              </a:spcAft>
              <a:buClrTx/>
              <a:buSzTx/>
              <a:buFontTx/>
              <a:buNone/>
              <a:tabLst>
                <a:tab pos="114300" algn="l"/>
              </a:tabLst>
              <a:defRPr/>
            </a:pPr>
            <a:r>
              <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EGU General Assembly 2025</a:t>
            </a:r>
          </a:p>
          <a:p>
            <a:pPr marL="0" marR="248920" lvl="0" indent="0" algn="ctr" defTabSz="914400" rtl="0" eaLnBrk="1" fontAlgn="auto" latinLnBrk="0" hangingPunct="1">
              <a:lnSpc>
                <a:spcPct val="100000"/>
              </a:lnSpc>
              <a:spcBef>
                <a:spcPts val="0"/>
              </a:spcBef>
              <a:spcAft>
                <a:spcPts val="0"/>
              </a:spcAft>
              <a:buClrTx/>
              <a:buSzTx/>
              <a:buFontTx/>
              <a:buNone/>
              <a:tabLst>
                <a:tab pos="114300" algn="l"/>
              </a:tabLst>
              <a:defRPr/>
            </a:pPr>
            <a:r>
              <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Session HS1.2.1. PICO A.10</a:t>
            </a:r>
          </a:p>
          <a:p>
            <a:pPr marL="0" marR="248920" lvl="0" indent="0" algn="ctr" defTabSz="914400" rtl="0" eaLnBrk="1" fontAlgn="auto" latinLnBrk="0" hangingPunct="1">
              <a:lnSpc>
                <a:spcPct val="100000"/>
              </a:lnSpc>
              <a:spcBef>
                <a:spcPts val="0"/>
              </a:spcBef>
              <a:spcAft>
                <a:spcPts val="0"/>
              </a:spcAft>
              <a:buClrTx/>
              <a:buSzTx/>
              <a:buFontTx/>
              <a:buNone/>
              <a:tabLst>
                <a:tab pos="114300" algn="l"/>
              </a:tabLst>
              <a:defRPr/>
            </a:pPr>
            <a:r>
              <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May 1</a:t>
            </a:r>
            <a:r>
              <a:rPr kumimoji="0" lang="en-US" sz="2000" b="0" i="0" u="none" strike="noStrike" kern="1200" cap="none" spc="0" normalizeH="0" baseline="30000" noProof="0" dirty="0">
                <a:ln>
                  <a:noFill/>
                </a:ln>
                <a:solidFill>
                  <a:srgbClr val="000000"/>
                </a:solidFill>
                <a:effectLst/>
                <a:uLnTx/>
                <a:uFillTx/>
                <a:latin typeface="Aptos" panose="020B0004020202020204" pitchFamily="34" charset="0"/>
                <a:ea typeface="+mn-ea"/>
                <a:cs typeface="+mn-cs"/>
              </a:rPr>
              <a:t>st</a:t>
            </a:r>
            <a:r>
              <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2025</a:t>
            </a:r>
          </a:p>
        </p:txBody>
      </p:sp>
      <p:pic>
        <p:nvPicPr>
          <p:cNvPr id="36" name="Picture 35" descr="A blue light inside a round object&#10;&#10;AI-generated content may be incorrect.">
            <a:extLst>
              <a:ext uri="{FF2B5EF4-FFF2-40B4-BE49-F238E27FC236}">
                <a16:creationId xmlns:a16="http://schemas.microsoft.com/office/drawing/2014/main" id="{9B8A642D-D4BF-0963-3440-03ADF9EF4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248" y="2856223"/>
            <a:ext cx="2782211" cy="3709613"/>
          </a:xfrm>
          <a:prstGeom prst="rect">
            <a:avLst/>
          </a:prstGeom>
          <a:ln>
            <a:noFill/>
          </a:ln>
          <a:effectLst>
            <a:outerShdw blurRad="190500" algn="tl" rotWithShape="0">
              <a:srgbClr val="000000">
                <a:alpha val="70000"/>
              </a:srgbClr>
            </a:outerShdw>
          </a:effectLst>
        </p:spPr>
      </p:pic>
      <p:pic>
        <p:nvPicPr>
          <p:cNvPr id="39" name="Picture 38" descr="A close up of two jars&#10;&#10;AI-generated content may be incorrect.">
            <a:extLst>
              <a:ext uri="{FF2B5EF4-FFF2-40B4-BE49-F238E27FC236}">
                <a16:creationId xmlns:a16="http://schemas.microsoft.com/office/drawing/2014/main" id="{9BF17B00-E35E-AA9D-296A-49A715CEB1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9538" y="2856220"/>
            <a:ext cx="2782212" cy="3709616"/>
          </a:xfrm>
          <a:prstGeom prst="rect">
            <a:avLst/>
          </a:prstGeom>
          <a:ln>
            <a:noFill/>
          </a:ln>
          <a:effectLst>
            <a:outerShdw blurRad="190500" algn="tl" rotWithShape="0">
              <a:srgbClr val="000000">
                <a:alpha val="70000"/>
              </a:srgbClr>
            </a:outerShdw>
          </a:effectLst>
        </p:spPr>
      </p:pic>
      <p:grpSp>
        <p:nvGrpSpPr>
          <p:cNvPr id="50" name="Group 49">
            <a:extLst>
              <a:ext uri="{FF2B5EF4-FFF2-40B4-BE49-F238E27FC236}">
                <a16:creationId xmlns:a16="http://schemas.microsoft.com/office/drawing/2014/main" id="{787C89FE-E06F-9645-5CF8-AB44C54C7BEA}"/>
              </a:ext>
            </a:extLst>
          </p:cNvPr>
          <p:cNvGrpSpPr>
            <a:grpSpLocks noGrp="1" noUngrp="1" noRot="1" noMove="1" noResize="1"/>
          </p:cNvGrpSpPr>
          <p:nvPr/>
        </p:nvGrpSpPr>
        <p:grpSpPr>
          <a:xfrm>
            <a:off x="126759" y="6169973"/>
            <a:ext cx="11938482" cy="593278"/>
            <a:chOff x="126759" y="6169973"/>
            <a:chExt cx="11938482" cy="593278"/>
          </a:xfrm>
        </p:grpSpPr>
        <p:sp>
          <p:nvSpPr>
            <p:cNvPr id="46" name="Action Button: Go Forward or Next 45">
              <a:hlinkClick r:id="" action="ppaction://hlinkshowjump?jump=nextslide" highlightClick="1"/>
              <a:extLst>
                <a:ext uri="{FF2B5EF4-FFF2-40B4-BE49-F238E27FC236}">
                  <a16:creationId xmlns:a16="http://schemas.microsoft.com/office/drawing/2014/main" id="{63195B83-C52B-9CE1-0204-1121492B493D}"/>
                </a:ext>
              </a:extLst>
            </p:cNvPr>
            <p:cNvSpPr>
              <a:spLocks noGrp="1" noRot="1" noMove="1" noResize="1" noEditPoints="1" noAdjustHandles="1" noChangeArrowheads="1" noChangeShapeType="1"/>
            </p:cNvSpPr>
            <p:nvPr/>
          </p:nvSpPr>
          <p:spPr>
            <a:xfrm>
              <a:off x="11487243" y="6169973"/>
              <a:ext cx="577998" cy="593277"/>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eue Haas Grotesk Text Pro"/>
                <a:ea typeface="+mn-ea"/>
                <a:cs typeface="+mn-cs"/>
              </a:endParaRPr>
            </a:p>
          </p:txBody>
        </p:sp>
        <p:sp>
          <p:nvSpPr>
            <p:cNvPr id="48" name="Action Button: Go Back or Previous 47">
              <a:hlinkClick r:id="" action="ppaction://hlinkshowjump?jump=previousslide" highlightClick="1"/>
              <a:extLst>
                <a:ext uri="{FF2B5EF4-FFF2-40B4-BE49-F238E27FC236}">
                  <a16:creationId xmlns:a16="http://schemas.microsoft.com/office/drawing/2014/main" id="{37259B39-1C20-45A8-6DD0-7841EE331352}"/>
                </a:ext>
              </a:extLst>
            </p:cNvPr>
            <p:cNvSpPr>
              <a:spLocks noGrp="1" noRot="1" noMove="1" noResize="1" noEditPoints="1" noAdjustHandles="1" noChangeArrowheads="1" noChangeShapeType="1"/>
            </p:cNvSpPr>
            <p:nvPr/>
          </p:nvSpPr>
          <p:spPr>
            <a:xfrm>
              <a:off x="126759" y="6169974"/>
              <a:ext cx="577997" cy="593277"/>
            </a:xfrm>
            <a:prstGeom prst="actionButtonBackPrevio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49" name="Action Button: Go Home 48">
              <a:hlinkClick r:id="rId4" action="ppaction://hlinksldjump" highlightClick="1"/>
              <a:extLst>
                <a:ext uri="{FF2B5EF4-FFF2-40B4-BE49-F238E27FC236}">
                  <a16:creationId xmlns:a16="http://schemas.microsoft.com/office/drawing/2014/main" id="{DA1AAFD5-82B2-206B-78C1-BC70D0580655}"/>
                </a:ext>
              </a:extLst>
            </p:cNvPr>
            <p:cNvSpPr>
              <a:spLocks noGrp="1" noRot="1" noMove="1" noResize="1" noEditPoints="1" noAdjustHandles="1" noChangeArrowheads="1" noChangeShapeType="1"/>
            </p:cNvSpPr>
            <p:nvPr/>
          </p:nvSpPr>
          <p:spPr>
            <a:xfrm>
              <a:off x="5769372" y="6169973"/>
              <a:ext cx="577998" cy="593277"/>
            </a:xfrm>
            <a:prstGeom prst="actionButtonHom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eue Haas Grotesk Text Pro"/>
                <a:ea typeface="+mn-ea"/>
                <a:cs typeface="+mn-cs"/>
              </a:endParaRPr>
            </a:p>
          </p:txBody>
        </p:sp>
      </p:grpSp>
      <p:grpSp>
        <p:nvGrpSpPr>
          <p:cNvPr id="7" name="Group 6">
            <a:extLst>
              <a:ext uri="{FF2B5EF4-FFF2-40B4-BE49-F238E27FC236}">
                <a16:creationId xmlns:a16="http://schemas.microsoft.com/office/drawing/2014/main" id="{E8A1CBE8-7576-9F4F-4D64-0415A8681159}"/>
              </a:ext>
            </a:extLst>
          </p:cNvPr>
          <p:cNvGrpSpPr/>
          <p:nvPr/>
        </p:nvGrpSpPr>
        <p:grpSpPr>
          <a:xfrm>
            <a:off x="-1" y="-16810"/>
            <a:ext cx="12311801" cy="1328112"/>
            <a:chOff x="-1" y="-16810"/>
            <a:chExt cx="12311801" cy="1328112"/>
          </a:xfrm>
        </p:grpSpPr>
        <p:grpSp>
          <p:nvGrpSpPr>
            <p:cNvPr id="45" name="Group 44">
              <a:extLst>
                <a:ext uri="{FF2B5EF4-FFF2-40B4-BE49-F238E27FC236}">
                  <a16:creationId xmlns:a16="http://schemas.microsoft.com/office/drawing/2014/main" id="{15724E15-42C4-CA0B-DDE2-1B2A78E12897}"/>
                </a:ext>
              </a:extLst>
            </p:cNvPr>
            <p:cNvGrpSpPr>
              <a:grpSpLocks/>
            </p:cNvGrpSpPr>
            <p:nvPr/>
          </p:nvGrpSpPr>
          <p:grpSpPr>
            <a:xfrm>
              <a:off x="-1" y="-16810"/>
              <a:ext cx="12311801" cy="964629"/>
              <a:chOff x="1" y="-16810"/>
              <a:chExt cx="12311801" cy="964629"/>
            </a:xfrm>
          </p:grpSpPr>
          <p:pic>
            <p:nvPicPr>
              <p:cNvPr id="20" name="Picture 19" descr="A blue and black logo&#10;&#10;AI-generated content may be incorrect.">
                <a:extLst>
                  <a:ext uri="{FF2B5EF4-FFF2-40B4-BE49-F238E27FC236}">
                    <a16:creationId xmlns:a16="http://schemas.microsoft.com/office/drawing/2014/main" id="{42203FF0-0DCC-3A6D-C6CA-F081857A37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62713"/>
                <a:ext cx="1965298" cy="885106"/>
              </a:xfrm>
              <a:prstGeom prst="rect">
                <a:avLst/>
              </a:prstGeom>
            </p:spPr>
          </p:pic>
          <p:sp>
            <p:nvSpPr>
              <p:cNvPr id="23" name="TextBox 22">
                <a:extLst>
                  <a:ext uri="{FF2B5EF4-FFF2-40B4-BE49-F238E27FC236}">
                    <a16:creationId xmlns:a16="http://schemas.microsoft.com/office/drawing/2014/main" id="{1629FDE2-0DC0-F3EF-FEE5-EB5ECF70CB33}"/>
                  </a:ext>
                </a:extLst>
              </p:cNvPr>
              <p:cNvSpPr txBox="1">
                <a:spLocks/>
              </p:cNvSpPr>
              <p:nvPr/>
            </p:nvSpPr>
            <p:spPr>
              <a:xfrm>
                <a:off x="10727561" y="-16810"/>
                <a:ext cx="158424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EGU25-5229</a:t>
                </a:r>
              </a:p>
            </p:txBody>
          </p:sp>
          <p:pic>
            <p:nvPicPr>
              <p:cNvPr id="31" name="Picture 30">
                <a:extLst>
                  <a:ext uri="{FF2B5EF4-FFF2-40B4-BE49-F238E27FC236}">
                    <a16:creationId xmlns:a16="http://schemas.microsoft.com/office/drawing/2014/main" id="{D0D4B041-9A33-992E-5395-0E5202D687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9267" y="105287"/>
                <a:ext cx="1830049" cy="499371"/>
              </a:xfrm>
              <a:prstGeom prst="rect">
                <a:avLst/>
              </a:prstGeom>
            </p:spPr>
          </p:pic>
          <p:pic>
            <p:nvPicPr>
              <p:cNvPr id="32" name="Picture 31">
                <a:extLst>
                  <a:ext uri="{FF2B5EF4-FFF2-40B4-BE49-F238E27FC236}">
                    <a16:creationId xmlns:a16="http://schemas.microsoft.com/office/drawing/2014/main" id="{8D1F243A-FF8E-D9AA-28FD-ED26CD8DD7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7370" y="152467"/>
                <a:ext cx="1837093" cy="464677"/>
              </a:xfrm>
              <a:prstGeom prst="rect">
                <a:avLst/>
              </a:prstGeom>
            </p:spPr>
          </p:pic>
          <p:pic>
            <p:nvPicPr>
              <p:cNvPr id="33" name="Picture 32">
                <a:extLst>
                  <a:ext uri="{FF2B5EF4-FFF2-40B4-BE49-F238E27FC236}">
                    <a16:creationId xmlns:a16="http://schemas.microsoft.com/office/drawing/2014/main" id="{18FF6726-1748-9759-CF0F-E788D75C84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7781" y="62713"/>
                <a:ext cx="1412970" cy="616248"/>
              </a:xfrm>
              <a:prstGeom prst="rect">
                <a:avLst/>
              </a:prstGeom>
            </p:spPr>
          </p:pic>
          <p:pic>
            <p:nvPicPr>
              <p:cNvPr id="34" name="Picture 33">
                <a:extLst>
                  <a:ext uri="{FF2B5EF4-FFF2-40B4-BE49-F238E27FC236}">
                    <a16:creationId xmlns:a16="http://schemas.microsoft.com/office/drawing/2014/main" id="{37EF4B58-B533-A13A-3E1F-3C0383C604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19649" y="67107"/>
                <a:ext cx="739980" cy="741927"/>
              </a:xfrm>
              <a:prstGeom prst="rect">
                <a:avLst/>
              </a:prstGeom>
            </p:spPr>
          </p:pic>
        </p:grpSp>
        <p:pic>
          <p:nvPicPr>
            <p:cNvPr id="3" name="Picture 2" descr="A qr code with orange squares&#10;&#10;Description automatically generated">
              <a:extLst>
                <a:ext uri="{FF2B5EF4-FFF2-40B4-BE49-F238E27FC236}">
                  <a16:creationId xmlns:a16="http://schemas.microsoft.com/office/drawing/2014/main" id="{7906B2E2-69F8-DA77-FDAA-69A1E2FF4B9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575708" y="255941"/>
              <a:ext cx="1032051" cy="1055361"/>
            </a:xfrm>
            <a:prstGeom prst="rect">
              <a:avLst/>
            </a:prstGeom>
          </p:spPr>
        </p:pic>
        <p:sp>
          <p:nvSpPr>
            <p:cNvPr id="5" name="TextBox 4">
              <a:extLst>
                <a:ext uri="{FF2B5EF4-FFF2-40B4-BE49-F238E27FC236}">
                  <a16:creationId xmlns:a16="http://schemas.microsoft.com/office/drawing/2014/main" id="{7574AB31-3F94-07D2-94A7-896878F692B0}"/>
                </a:ext>
              </a:extLst>
            </p:cNvPr>
            <p:cNvSpPr txBox="1"/>
            <p:nvPr/>
          </p:nvSpPr>
          <p:spPr>
            <a:xfrm>
              <a:off x="9210920" y="-16810"/>
              <a:ext cx="177263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97132"/>
                  </a:solidFill>
                  <a:effectLst/>
                  <a:uLnTx/>
                  <a:uFillTx/>
                  <a:latin typeface="Aptos" panose="020B0004020202020204" pitchFamily="34" charset="0"/>
                  <a:ea typeface="+mn-ea"/>
                  <a:cs typeface="+mn-cs"/>
                </a:rPr>
                <a:t>Connect with us!</a:t>
              </a:r>
            </a:p>
          </p:txBody>
        </p:sp>
        <p:pic>
          <p:nvPicPr>
            <p:cNvPr id="6" name="Picture 5" descr="A qr code on a white background&#10;&#10;AI-generated content may be incorrect.">
              <a:extLst>
                <a:ext uri="{FF2B5EF4-FFF2-40B4-BE49-F238E27FC236}">
                  <a16:creationId xmlns:a16="http://schemas.microsoft.com/office/drawing/2014/main" id="{BD775A78-42C6-6388-8268-93CF3BFF894A}"/>
                </a:ext>
              </a:extLst>
            </p:cNvPr>
            <p:cNvPicPr/>
            <p:nvPr/>
          </p:nvPicPr>
          <p:blipFill>
            <a:blip r:embed="rId11">
              <a:extLst>
                <a:ext uri="{28A0092B-C50C-407E-A947-70E740481C1C}">
                  <a14:useLocalDpi xmlns:a14="http://schemas.microsoft.com/office/drawing/2010/main" val="0"/>
                </a:ext>
              </a:extLst>
            </a:blip>
            <a:stretch>
              <a:fillRect/>
            </a:stretch>
          </p:blipFill>
          <p:spPr>
            <a:xfrm>
              <a:off x="10985919" y="218739"/>
              <a:ext cx="1067524" cy="1067524"/>
            </a:xfrm>
            <a:prstGeom prst="rect">
              <a:avLst/>
            </a:prstGeom>
          </p:spPr>
        </p:pic>
      </p:grpSp>
    </p:spTree>
    <p:extLst>
      <p:ext uri="{BB962C8B-B14F-4D97-AF65-F5344CB8AC3E}">
        <p14:creationId xmlns:p14="http://schemas.microsoft.com/office/powerpoint/2010/main" val="999873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2CDDE-1C68-CCE0-B5D8-C73486FC8C47}"/>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E3BE1990-C7A1-0281-524F-61040C729516}"/>
              </a:ext>
            </a:extLst>
          </p:cNvPr>
          <p:cNvGraphicFramePr/>
          <p:nvPr/>
        </p:nvGraphicFramePr>
        <p:xfrm>
          <a:off x="1874431" y="475276"/>
          <a:ext cx="8443137" cy="62082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3" name="Group 12">
            <a:extLst>
              <a:ext uri="{FF2B5EF4-FFF2-40B4-BE49-F238E27FC236}">
                <a16:creationId xmlns:a16="http://schemas.microsoft.com/office/drawing/2014/main" id="{8A37FCDF-DBB8-9009-DBBE-9DE75CC65C51}"/>
              </a:ext>
            </a:extLst>
          </p:cNvPr>
          <p:cNvGrpSpPr>
            <a:grpSpLocks noGrp="1" noUngrp="1" noRot="1" noMove="1" noResize="1"/>
          </p:cNvGrpSpPr>
          <p:nvPr/>
        </p:nvGrpSpPr>
        <p:grpSpPr>
          <a:xfrm>
            <a:off x="1" y="-16810"/>
            <a:ext cx="12311801" cy="1303073"/>
            <a:chOff x="1" y="-16810"/>
            <a:chExt cx="12311801" cy="1303073"/>
          </a:xfrm>
        </p:grpSpPr>
        <p:grpSp>
          <p:nvGrpSpPr>
            <p:cNvPr id="14" name="Group 13">
              <a:extLst>
                <a:ext uri="{FF2B5EF4-FFF2-40B4-BE49-F238E27FC236}">
                  <a16:creationId xmlns:a16="http://schemas.microsoft.com/office/drawing/2014/main" id="{F38B552B-E380-2C7B-959E-0A98D0BE2AD5}"/>
                </a:ext>
              </a:extLst>
            </p:cNvPr>
            <p:cNvGrpSpPr>
              <a:grpSpLocks noGrp="1" noUngrp="1" noRot="1" noMove="1" noResize="1"/>
            </p:cNvGrpSpPr>
            <p:nvPr/>
          </p:nvGrpSpPr>
          <p:grpSpPr>
            <a:xfrm>
              <a:off x="10727561" y="-16810"/>
              <a:ext cx="1584241" cy="1303073"/>
              <a:chOff x="10727561" y="-16810"/>
              <a:chExt cx="1584241" cy="1303073"/>
            </a:xfrm>
          </p:grpSpPr>
          <p:pic>
            <p:nvPicPr>
              <p:cNvPr id="16" name="Picture 15" descr="A qr code on a white background&#10;&#10;AI-generated content may be incorrect.">
                <a:extLst>
                  <a:ext uri="{FF2B5EF4-FFF2-40B4-BE49-F238E27FC236}">
                    <a16:creationId xmlns:a16="http://schemas.microsoft.com/office/drawing/2014/main" id="{F7BD5C65-7C1B-AEB1-9B61-B86B39FA7B1C}"/>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10985919" y="218739"/>
                <a:ext cx="1067524" cy="1067524"/>
              </a:xfrm>
              <a:prstGeom prst="rect">
                <a:avLst/>
              </a:prstGeom>
            </p:spPr>
          </p:pic>
          <p:sp>
            <p:nvSpPr>
              <p:cNvPr id="17" name="TextBox 16">
                <a:extLst>
                  <a:ext uri="{FF2B5EF4-FFF2-40B4-BE49-F238E27FC236}">
                    <a16:creationId xmlns:a16="http://schemas.microsoft.com/office/drawing/2014/main" id="{6B6D9167-AF5B-7E56-A6B4-B55EC8F36FB2}"/>
                  </a:ext>
                </a:extLst>
              </p:cNvPr>
              <p:cNvSpPr txBox="1">
                <a:spLocks noGrp="1" noRot="1" noMove="1" noResize="1" noEditPoints="1" noAdjustHandles="1" noChangeArrowheads="1" noChangeShapeType="1"/>
              </p:cNvSpPr>
              <p:nvPr/>
            </p:nvSpPr>
            <p:spPr>
              <a:xfrm>
                <a:off x="10727561" y="-16810"/>
                <a:ext cx="1584241" cy="338554"/>
              </a:xfrm>
              <a:prstGeom prst="rect">
                <a:avLst/>
              </a:prstGeom>
              <a:noFill/>
            </p:spPr>
            <p:txBody>
              <a:bodyPr wrap="square">
                <a:spAutoFit/>
              </a:bodyPr>
              <a:lstStyle/>
              <a:p>
                <a:pPr algn="ctr"/>
                <a:r>
                  <a:rPr lang="en-US" sz="1600" dirty="0">
                    <a:latin typeface="Aptos" panose="020B0004020202020204" pitchFamily="34" charset="0"/>
                  </a:rPr>
                  <a:t>EGU25-5229</a:t>
                </a:r>
              </a:p>
            </p:txBody>
          </p:sp>
        </p:grpSp>
        <p:pic>
          <p:nvPicPr>
            <p:cNvPr id="15" name="Picture 14" descr="A blue and black logo&#10;&#10;AI-generated content may be incorrect.">
              <a:extLst>
                <a:ext uri="{FF2B5EF4-FFF2-40B4-BE49-F238E27FC236}">
                  <a16:creationId xmlns:a16="http://schemas.microsoft.com/office/drawing/2014/main" id="{2232487A-1FFD-0F07-E444-F04AB1DCD5B8}"/>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1" y="62713"/>
              <a:ext cx="1965298" cy="885106"/>
            </a:xfrm>
            <a:prstGeom prst="rect">
              <a:avLst/>
            </a:prstGeom>
          </p:spPr>
        </p:pic>
      </p:grpSp>
      <p:grpSp>
        <p:nvGrpSpPr>
          <p:cNvPr id="18" name="Group 17">
            <a:extLst>
              <a:ext uri="{FF2B5EF4-FFF2-40B4-BE49-F238E27FC236}">
                <a16:creationId xmlns:a16="http://schemas.microsoft.com/office/drawing/2014/main" id="{DB21827F-F7D3-457D-2B4B-CA21AD7038F5}"/>
              </a:ext>
            </a:extLst>
          </p:cNvPr>
          <p:cNvGrpSpPr>
            <a:grpSpLocks noGrp="1" noUngrp="1" noRot="1" noMove="1" noResize="1"/>
          </p:cNvGrpSpPr>
          <p:nvPr/>
        </p:nvGrpSpPr>
        <p:grpSpPr>
          <a:xfrm>
            <a:off x="126759" y="6169973"/>
            <a:ext cx="11938482" cy="593278"/>
            <a:chOff x="126759" y="6169973"/>
            <a:chExt cx="11938482" cy="593278"/>
          </a:xfrm>
        </p:grpSpPr>
        <p:sp>
          <p:nvSpPr>
            <p:cNvPr id="19" name="Action Button: Go Forward or Next 18">
              <a:hlinkClick r:id="" action="ppaction://hlinkshowjump?jump=nextslide" highlightClick="1"/>
              <a:extLst>
                <a:ext uri="{FF2B5EF4-FFF2-40B4-BE49-F238E27FC236}">
                  <a16:creationId xmlns:a16="http://schemas.microsoft.com/office/drawing/2014/main" id="{2B18EDC9-31B8-6AD7-4B15-CEB209CED68D}"/>
                </a:ext>
              </a:extLst>
            </p:cNvPr>
            <p:cNvSpPr>
              <a:spLocks noGrp="1" noRot="1" noMove="1" noResize="1" noEditPoints="1" noAdjustHandles="1" noChangeArrowheads="1" noChangeShapeType="1"/>
            </p:cNvSpPr>
            <p:nvPr/>
          </p:nvSpPr>
          <p:spPr>
            <a:xfrm>
              <a:off x="11487243" y="6169973"/>
              <a:ext cx="577998" cy="593277"/>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ction Button: Go Back or Previous 19">
              <a:hlinkClick r:id="" action="ppaction://hlinkshowjump?jump=previousslide" highlightClick="1"/>
              <a:extLst>
                <a:ext uri="{FF2B5EF4-FFF2-40B4-BE49-F238E27FC236}">
                  <a16:creationId xmlns:a16="http://schemas.microsoft.com/office/drawing/2014/main" id="{2BBA507C-0D9B-08FD-AF49-A1C6856B59AF}"/>
                </a:ext>
              </a:extLst>
            </p:cNvPr>
            <p:cNvSpPr>
              <a:spLocks noGrp="1" noRot="1" noMove="1" noResize="1" noEditPoints="1" noAdjustHandles="1" noChangeArrowheads="1" noChangeShapeType="1"/>
            </p:cNvSpPr>
            <p:nvPr/>
          </p:nvSpPr>
          <p:spPr>
            <a:xfrm>
              <a:off x="126759" y="6169974"/>
              <a:ext cx="577997" cy="593277"/>
            </a:xfrm>
            <a:prstGeom prst="actionButtonBackPrevio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2" name="Rectangle 1">
            <a:hlinkClick r:id="rId9" action="ppaction://hlinksldjump"/>
            <a:extLst>
              <a:ext uri="{FF2B5EF4-FFF2-40B4-BE49-F238E27FC236}">
                <a16:creationId xmlns:a16="http://schemas.microsoft.com/office/drawing/2014/main" id="{FFAB682E-618F-02F8-D409-DDFF918AB8CE}"/>
              </a:ext>
            </a:extLst>
          </p:cNvPr>
          <p:cNvSpPr/>
          <p:nvPr/>
        </p:nvSpPr>
        <p:spPr>
          <a:xfrm>
            <a:off x="2266520" y="4203043"/>
            <a:ext cx="3440783" cy="2828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10" action="ppaction://hlinksldjump"/>
            <a:extLst>
              <a:ext uri="{FF2B5EF4-FFF2-40B4-BE49-F238E27FC236}">
                <a16:creationId xmlns:a16="http://schemas.microsoft.com/office/drawing/2014/main" id="{17787365-9C72-91FA-20FC-9188F6C411E8}"/>
              </a:ext>
            </a:extLst>
          </p:cNvPr>
          <p:cNvSpPr/>
          <p:nvPr/>
        </p:nvSpPr>
        <p:spPr>
          <a:xfrm>
            <a:off x="2266519" y="4571578"/>
            <a:ext cx="3440784" cy="2828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hlinkClick r:id="rId11" action="ppaction://hlinksldjump"/>
            <a:extLst>
              <a:ext uri="{FF2B5EF4-FFF2-40B4-BE49-F238E27FC236}">
                <a16:creationId xmlns:a16="http://schemas.microsoft.com/office/drawing/2014/main" id="{B929B301-D7C4-AF54-F7F9-9611AE53CF7A}"/>
              </a:ext>
            </a:extLst>
          </p:cNvPr>
          <p:cNvSpPr/>
          <p:nvPr/>
        </p:nvSpPr>
        <p:spPr>
          <a:xfrm>
            <a:off x="2266519" y="4983910"/>
            <a:ext cx="3440784" cy="2828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12" action="ppaction://hlinksldjump"/>
            <a:extLst>
              <a:ext uri="{FF2B5EF4-FFF2-40B4-BE49-F238E27FC236}">
                <a16:creationId xmlns:a16="http://schemas.microsoft.com/office/drawing/2014/main" id="{738563FD-E13E-2199-CD80-89C05DD18369}"/>
              </a:ext>
            </a:extLst>
          </p:cNvPr>
          <p:cNvSpPr/>
          <p:nvPr/>
        </p:nvSpPr>
        <p:spPr>
          <a:xfrm>
            <a:off x="2266520" y="5955573"/>
            <a:ext cx="3440785" cy="2828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13" action="ppaction://hlinksldjump"/>
            <a:extLst>
              <a:ext uri="{FF2B5EF4-FFF2-40B4-BE49-F238E27FC236}">
                <a16:creationId xmlns:a16="http://schemas.microsoft.com/office/drawing/2014/main" id="{A8B6C8E3-3FE1-9791-8F39-9F0FB5C3F822}"/>
              </a:ext>
            </a:extLst>
          </p:cNvPr>
          <p:cNvSpPr/>
          <p:nvPr/>
        </p:nvSpPr>
        <p:spPr>
          <a:xfrm>
            <a:off x="2266519" y="5359121"/>
            <a:ext cx="3440785" cy="5510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14" action="ppaction://hlinksldjump"/>
            <a:extLst>
              <a:ext uri="{FF2B5EF4-FFF2-40B4-BE49-F238E27FC236}">
                <a16:creationId xmlns:a16="http://schemas.microsoft.com/office/drawing/2014/main" id="{BCFAD272-85D1-86C2-65EC-B4ECE78B26E0}"/>
              </a:ext>
            </a:extLst>
          </p:cNvPr>
          <p:cNvSpPr/>
          <p:nvPr/>
        </p:nvSpPr>
        <p:spPr>
          <a:xfrm>
            <a:off x="6375657" y="4096125"/>
            <a:ext cx="3440785" cy="2828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15" action="ppaction://hlinksldjump"/>
            <a:extLst>
              <a:ext uri="{FF2B5EF4-FFF2-40B4-BE49-F238E27FC236}">
                <a16:creationId xmlns:a16="http://schemas.microsoft.com/office/drawing/2014/main" id="{AAA383BB-57F4-B974-897C-C8D826B562D7}"/>
              </a:ext>
            </a:extLst>
          </p:cNvPr>
          <p:cNvSpPr/>
          <p:nvPr/>
        </p:nvSpPr>
        <p:spPr>
          <a:xfrm>
            <a:off x="6375657" y="4476464"/>
            <a:ext cx="3440785" cy="2828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16" action="ppaction://hlinksldjump"/>
            <a:extLst>
              <a:ext uri="{FF2B5EF4-FFF2-40B4-BE49-F238E27FC236}">
                <a16:creationId xmlns:a16="http://schemas.microsoft.com/office/drawing/2014/main" id="{E8538938-45E4-83E5-5937-216DB26B30A8}"/>
              </a:ext>
            </a:extLst>
          </p:cNvPr>
          <p:cNvSpPr/>
          <p:nvPr/>
        </p:nvSpPr>
        <p:spPr>
          <a:xfrm>
            <a:off x="6375657" y="4802712"/>
            <a:ext cx="3440785" cy="5510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17" action="ppaction://hlinksldjump"/>
            <a:extLst>
              <a:ext uri="{FF2B5EF4-FFF2-40B4-BE49-F238E27FC236}">
                <a16:creationId xmlns:a16="http://schemas.microsoft.com/office/drawing/2014/main" id="{6402721C-74A9-C3F3-5809-9AADF5F1015C}"/>
              </a:ext>
            </a:extLst>
          </p:cNvPr>
          <p:cNvSpPr/>
          <p:nvPr/>
        </p:nvSpPr>
        <p:spPr>
          <a:xfrm>
            <a:off x="6375657" y="5475052"/>
            <a:ext cx="3440785" cy="2828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hlinkClick r:id="rId18" action="ppaction://hlinksldjump"/>
            <a:extLst>
              <a:ext uri="{FF2B5EF4-FFF2-40B4-BE49-F238E27FC236}">
                <a16:creationId xmlns:a16="http://schemas.microsoft.com/office/drawing/2014/main" id="{CBDAE225-344C-BA2D-209E-52B476110C47}"/>
              </a:ext>
            </a:extLst>
          </p:cNvPr>
          <p:cNvSpPr/>
          <p:nvPr/>
        </p:nvSpPr>
        <p:spPr>
          <a:xfrm>
            <a:off x="6375657" y="5835582"/>
            <a:ext cx="3440785" cy="2828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5EE6C41-5370-AC08-DB1A-6F1126860A46}"/>
              </a:ext>
            </a:extLst>
          </p:cNvPr>
          <p:cNvSpPr txBox="1"/>
          <p:nvPr/>
        </p:nvSpPr>
        <p:spPr>
          <a:xfrm>
            <a:off x="2271856" y="947819"/>
            <a:ext cx="1077539" cy="338554"/>
          </a:xfrm>
          <a:prstGeom prst="rect">
            <a:avLst/>
          </a:prstGeom>
          <a:ln w="28575"/>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1600" b="1" dirty="0">
                <a:solidFill>
                  <a:schemeClr val="tx1"/>
                </a:solidFill>
                <a:latin typeface="Neue Haas Grotesk Text Pro"/>
              </a:rPr>
              <a:t>System 1</a:t>
            </a:r>
          </a:p>
        </p:txBody>
      </p:sp>
      <p:sp>
        <p:nvSpPr>
          <p:cNvPr id="27" name="TextBox 26">
            <a:extLst>
              <a:ext uri="{FF2B5EF4-FFF2-40B4-BE49-F238E27FC236}">
                <a16:creationId xmlns:a16="http://schemas.microsoft.com/office/drawing/2014/main" id="{924003E2-2193-C18A-F991-ECE99B7F9483}"/>
              </a:ext>
            </a:extLst>
          </p:cNvPr>
          <p:cNvSpPr txBox="1"/>
          <p:nvPr/>
        </p:nvSpPr>
        <p:spPr>
          <a:xfrm>
            <a:off x="6480788" y="947819"/>
            <a:ext cx="1112805" cy="338554"/>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1600" b="1" dirty="0">
                <a:solidFill>
                  <a:schemeClr val="tx1"/>
                </a:solidFill>
                <a:latin typeface="Neue Haas Grotesk Text Pro"/>
              </a:rPr>
              <a:t>System 2</a:t>
            </a:r>
          </a:p>
        </p:txBody>
      </p:sp>
    </p:spTree>
    <p:extLst>
      <p:ext uri="{BB962C8B-B14F-4D97-AF65-F5344CB8AC3E}">
        <p14:creationId xmlns:p14="http://schemas.microsoft.com/office/powerpoint/2010/main" val="2349350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F6C69-BB25-B1CD-6CD3-6564963602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6B3523-F153-4C39-9BEA-4DE5EBFD41F1}"/>
              </a:ext>
            </a:extLst>
          </p:cNvPr>
          <p:cNvSpPr>
            <a:spLocks noGrp="1"/>
          </p:cNvSpPr>
          <p:nvPr>
            <p:ph type="title"/>
          </p:nvPr>
        </p:nvSpPr>
        <p:spPr>
          <a:xfrm>
            <a:off x="415757" y="947819"/>
            <a:ext cx="8886884" cy="735597"/>
          </a:xfrm>
        </p:spPr>
        <p:txBody>
          <a:bodyPr>
            <a:normAutofit/>
          </a:bodyPr>
          <a:lstStyle/>
          <a:p>
            <a:r>
              <a:rPr lang="en-US" sz="4000" dirty="0"/>
              <a:t>Background</a:t>
            </a:r>
          </a:p>
        </p:txBody>
      </p:sp>
      <p:sp>
        <p:nvSpPr>
          <p:cNvPr id="3" name="Content Placeholder 2">
            <a:extLst>
              <a:ext uri="{FF2B5EF4-FFF2-40B4-BE49-F238E27FC236}">
                <a16:creationId xmlns:a16="http://schemas.microsoft.com/office/drawing/2014/main" id="{89F4F515-8F67-FE3F-790C-7992E3DDC7FC}"/>
              </a:ext>
            </a:extLst>
          </p:cNvPr>
          <p:cNvSpPr>
            <a:spLocks noGrp="1"/>
          </p:cNvSpPr>
          <p:nvPr>
            <p:ph idx="1"/>
          </p:nvPr>
        </p:nvSpPr>
        <p:spPr>
          <a:xfrm>
            <a:off x="710066" y="1971675"/>
            <a:ext cx="5661153" cy="4707522"/>
          </a:xfrm>
        </p:spPr>
        <p:txBody>
          <a:bodyPr>
            <a:normAutofit/>
          </a:bodyPr>
          <a:lstStyle/>
          <a:p>
            <a:r>
              <a:rPr lang="en-US" sz="2400" dirty="0"/>
              <a:t>Persistent Organic Pollutants (POPs): </a:t>
            </a:r>
          </a:p>
          <a:p>
            <a:pPr lvl="1"/>
            <a:r>
              <a:rPr lang="en-US" sz="2000" dirty="0"/>
              <a:t>Long-lasting in nature.</a:t>
            </a:r>
          </a:p>
          <a:p>
            <a:pPr lvl="1"/>
            <a:r>
              <a:rPr lang="en-US" sz="2000" dirty="0"/>
              <a:t>Highly resistant to conventional physicochemical methods. </a:t>
            </a:r>
          </a:p>
          <a:p>
            <a:pPr lvl="1"/>
            <a:r>
              <a:rPr lang="en-US" sz="2000" dirty="0"/>
              <a:t>Harm to aquatic organisms and public health concerns (e.g., Dyes)</a:t>
            </a:r>
          </a:p>
        </p:txBody>
      </p:sp>
      <p:sp>
        <p:nvSpPr>
          <p:cNvPr id="6" name="Rectangle 5">
            <a:extLst>
              <a:ext uri="{FF2B5EF4-FFF2-40B4-BE49-F238E27FC236}">
                <a16:creationId xmlns:a16="http://schemas.microsoft.com/office/drawing/2014/main" id="{633310C2-6AB6-F373-9407-AA14D20016D8}"/>
              </a:ext>
            </a:extLst>
          </p:cNvPr>
          <p:cNvSpPr/>
          <p:nvPr/>
        </p:nvSpPr>
        <p:spPr>
          <a:xfrm>
            <a:off x="7136134" y="5397728"/>
            <a:ext cx="423080" cy="9536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CF5EB55-C9DA-9DFA-9BD2-DE60D1F7E76E}"/>
              </a:ext>
            </a:extLst>
          </p:cNvPr>
          <p:cNvSpPr txBox="1"/>
          <p:nvPr/>
        </p:nvSpPr>
        <p:spPr>
          <a:xfrm>
            <a:off x="7058025" y="5397728"/>
            <a:ext cx="4907064" cy="461665"/>
          </a:xfrm>
          <a:prstGeom prst="rect">
            <a:avLst/>
          </a:prstGeom>
          <a:noFill/>
        </p:spPr>
        <p:txBody>
          <a:bodyPr wrap="square">
            <a:spAutoFit/>
          </a:bodyPr>
          <a:lstStyle/>
          <a:p>
            <a:r>
              <a:rPr lang="en-US" sz="1200" i="1" dirty="0">
                <a:solidFill>
                  <a:schemeClr val="tx1">
                    <a:lumMod val="65000"/>
                    <a:lumOff val="35000"/>
                  </a:schemeClr>
                </a:solidFill>
              </a:rPr>
              <a:t>Impact of dyes on aquatic ecosystems. </a:t>
            </a:r>
          </a:p>
          <a:p>
            <a:r>
              <a:rPr lang="en-US" sz="1200" i="1" dirty="0">
                <a:solidFill>
                  <a:schemeClr val="tx1">
                    <a:lumMod val="65000"/>
                    <a:lumOff val="35000"/>
                  </a:schemeClr>
                </a:solidFill>
              </a:rPr>
              <a:t>Source: Khandelwal et al. 2024. DOI: 10.1016/j.envres.2024.119684</a:t>
            </a:r>
          </a:p>
        </p:txBody>
      </p:sp>
      <p:pic>
        <p:nvPicPr>
          <p:cNvPr id="7" name="Picture 6" descr="A diagram of different types of toxic substances&#10;&#10;Description automatically generated">
            <a:extLst>
              <a:ext uri="{FF2B5EF4-FFF2-40B4-BE49-F238E27FC236}">
                <a16:creationId xmlns:a16="http://schemas.microsoft.com/office/drawing/2014/main" id="{FCEF13AE-8BF3-5F62-9530-754CA1448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1194" y="798295"/>
            <a:ext cx="4487335" cy="4487335"/>
          </a:xfrm>
          <a:prstGeom prst="rect">
            <a:avLst/>
          </a:prstGeom>
        </p:spPr>
      </p:pic>
      <p:grpSp>
        <p:nvGrpSpPr>
          <p:cNvPr id="11" name="Group 10">
            <a:extLst>
              <a:ext uri="{FF2B5EF4-FFF2-40B4-BE49-F238E27FC236}">
                <a16:creationId xmlns:a16="http://schemas.microsoft.com/office/drawing/2014/main" id="{6C45E788-C072-F63F-B19D-894FDC14AAEB}"/>
              </a:ext>
            </a:extLst>
          </p:cNvPr>
          <p:cNvGrpSpPr/>
          <p:nvPr/>
        </p:nvGrpSpPr>
        <p:grpSpPr>
          <a:xfrm>
            <a:off x="1" y="-16810"/>
            <a:ext cx="12311801" cy="1303073"/>
            <a:chOff x="1" y="-16810"/>
            <a:chExt cx="12311801" cy="1303073"/>
          </a:xfrm>
        </p:grpSpPr>
        <p:grpSp>
          <p:nvGrpSpPr>
            <p:cNvPr id="12" name="Group 11">
              <a:extLst>
                <a:ext uri="{FF2B5EF4-FFF2-40B4-BE49-F238E27FC236}">
                  <a16:creationId xmlns:a16="http://schemas.microsoft.com/office/drawing/2014/main" id="{F2DFEE34-B726-729B-8A3A-F18894843A43}"/>
                </a:ext>
              </a:extLst>
            </p:cNvPr>
            <p:cNvGrpSpPr/>
            <p:nvPr/>
          </p:nvGrpSpPr>
          <p:grpSpPr>
            <a:xfrm>
              <a:off x="10727561" y="-16810"/>
              <a:ext cx="1584241" cy="1303073"/>
              <a:chOff x="10727561" y="-16810"/>
              <a:chExt cx="1584241" cy="1303073"/>
            </a:xfrm>
          </p:grpSpPr>
          <p:pic>
            <p:nvPicPr>
              <p:cNvPr id="15" name="Picture 14" descr="A qr code on a white background&#10;&#10;AI-generated content may be incorrect.">
                <a:extLst>
                  <a:ext uri="{FF2B5EF4-FFF2-40B4-BE49-F238E27FC236}">
                    <a16:creationId xmlns:a16="http://schemas.microsoft.com/office/drawing/2014/main" id="{9AEE1BE5-2BD3-8E01-2B0D-61ADA6B62CBC}"/>
                  </a:ext>
                </a:extLst>
              </p:cNvPr>
              <p:cNvPicPr/>
              <p:nvPr/>
            </p:nvPicPr>
            <p:blipFill>
              <a:blip r:embed="rId4">
                <a:extLst>
                  <a:ext uri="{28A0092B-C50C-407E-A947-70E740481C1C}">
                    <a14:useLocalDpi xmlns:a14="http://schemas.microsoft.com/office/drawing/2010/main" val="0"/>
                  </a:ext>
                </a:extLst>
              </a:blip>
              <a:stretch>
                <a:fillRect/>
              </a:stretch>
            </p:blipFill>
            <p:spPr>
              <a:xfrm>
                <a:off x="10985919" y="218739"/>
                <a:ext cx="1067524" cy="1067524"/>
              </a:xfrm>
              <a:prstGeom prst="rect">
                <a:avLst/>
              </a:prstGeom>
            </p:spPr>
          </p:pic>
          <p:sp>
            <p:nvSpPr>
              <p:cNvPr id="16" name="TextBox 15">
                <a:extLst>
                  <a:ext uri="{FF2B5EF4-FFF2-40B4-BE49-F238E27FC236}">
                    <a16:creationId xmlns:a16="http://schemas.microsoft.com/office/drawing/2014/main" id="{75461416-1D01-D410-0D09-A0F5745CDC75}"/>
                  </a:ext>
                </a:extLst>
              </p:cNvPr>
              <p:cNvSpPr txBox="1"/>
              <p:nvPr/>
            </p:nvSpPr>
            <p:spPr>
              <a:xfrm>
                <a:off x="10727561" y="-16810"/>
                <a:ext cx="1584241" cy="338554"/>
              </a:xfrm>
              <a:prstGeom prst="rect">
                <a:avLst/>
              </a:prstGeom>
              <a:noFill/>
            </p:spPr>
            <p:txBody>
              <a:bodyPr wrap="square">
                <a:spAutoFit/>
              </a:bodyPr>
              <a:lstStyle/>
              <a:p>
                <a:pPr algn="ctr"/>
                <a:r>
                  <a:rPr lang="en-US" sz="1600" dirty="0">
                    <a:latin typeface="Aptos" panose="020B0004020202020204" pitchFamily="34" charset="0"/>
                  </a:rPr>
                  <a:t>EGU25-5229</a:t>
                </a:r>
              </a:p>
            </p:txBody>
          </p:sp>
        </p:grpSp>
        <p:pic>
          <p:nvPicPr>
            <p:cNvPr id="14" name="Picture 13" descr="A blue and black logo&#10;&#10;AI-generated content may be incorrect.">
              <a:extLst>
                <a:ext uri="{FF2B5EF4-FFF2-40B4-BE49-F238E27FC236}">
                  <a16:creationId xmlns:a16="http://schemas.microsoft.com/office/drawing/2014/main" id="{A8996959-97FA-2B23-45D4-53714D0E5727}"/>
                </a:ext>
              </a:extLst>
            </p:cNvPr>
            <p:cNvPicPr/>
            <p:nvPr/>
          </p:nvPicPr>
          <p:blipFill>
            <a:blip r:embed="rId5">
              <a:extLst>
                <a:ext uri="{28A0092B-C50C-407E-A947-70E740481C1C}">
                  <a14:useLocalDpi xmlns:a14="http://schemas.microsoft.com/office/drawing/2010/main" val="0"/>
                </a:ext>
              </a:extLst>
            </a:blip>
            <a:stretch>
              <a:fillRect/>
            </a:stretch>
          </p:blipFill>
          <p:spPr>
            <a:xfrm>
              <a:off x="1" y="62713"/>
              <a:ext cx="1965298" cy="885106"/>
            </a:xfrm>
            <a:prstGeom prst="rect">
              <a:avLst/>
            </a:prstGeom>
          </p:spPr>
        </p:pic>
      </p:grpSp>
      <p:grpSp>
        <p:nvGrpSpPr>
          <p:cNvPr id="9" name="Group 8">
            <a:extLst>
              <a:ext uri="{FF2B5EF4-FFF2-40B4-BE49-F238E27FC236}">
                <a16:creationId xmlns:a16="http://schemas.microsoft.com/office/drawing/2014/main" id="{6D891AB3-D54B-F6EF-2A7D-8C54B0746E70}"/>
              </a:ext>
            </a:extLst>
          </p:cNvPr>
          <p:cNvGrpSpPr/>
          <p:nvPr/>
        </p:nvGrpSpPr>
        <p:grpSpPr>
          <a:xfrm>
            <a:off x="126759" y="6169973"/>
            <a:ext cx="11938482" cy="593278"/>
            <a:chOff x="126759" y="6169973"/>
            <a:chExt cx="11938482" cy="593278"/>
          </a:xfrm>
        </p:grpSpPr>
        <p:sp>
          <p:nvSpPr>
            <p:cNvPr id="17" name="Action Button: Go Forward or Next 16">
              <a:hlinkClick r:id="" action="ppaction://hlinkshowjump?jump=nextslide" highlightClick="1"/>
              <a:extLst>
                <a:ext uri="{FF2B5EF4-FFF2-40B4-BE49-F238E27FC236}">
                  <a16:creationId xmlns:a16="http://schemas.microsoft.com/office/drawing/2014/main" id="{E251B9F7-14FA-8C81-79C3-4118956B9C7A}"/>
                </a:ext>
              </a:extLst>
            </p:cNvPr>
            <p:cNvSpPr/>
            <p:nvPr/>
          </p:nvSpPr>
          <p:spPr>
            <a:xfrm>
              <a:off x="11487243" y="6169973"/>
              <a:ext cx="577998" cy="593277"/>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ction Button: Go Back or Previous 17">
              <a:hlinkClick r:id="" action="ppaction://hlinkshowjump?jump=previousslide" highlightClick="1"/>
              <a:extLst>
                <a:ext uri="{FF2B5EF4-FFF2-40B4-BE49-F238E27FC236}">
                  <a16:creationId xmlns:a16="http://schemas.microsoft.com/office/drawing/2014/main" id="{7B36BF71-D752-BDFD-14E3-2314049D3D2C}"/>
                </a:ext>
              </a:extLst>
            </p:cNvPr>
            <p:cNvSpPr/>
            <p:nvPr/>
          </p:nvSpPr>
          <p:spPr>
            <a:xfrm>
              <a:off x="126759" y="6169974"/>
              <a:ext cx="577997" cy="593277"/>
            </a:xfrm>
            <a:prstGeom prst="actionButtonBackPrevio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Action Button: Go Home 18">
              <a:hlinkClick r:id="rId6" action="ppaction://hlinksldjump" highlightClick="1"/>
              <a:extLst>
                <a:ext uri="{FF2B5EF4-FFF2-40B4-BE49-F238E27FC236}">
                  <a16:creationId xmlns:a16="http://schemas.microsoft.com/office/drawing/2014/main" id="{05168C0D-281C-3FF1-4D30-1F6E28416F44}"/>
                </a:ext>
              </a:extLst>
            </p:cNvPr>
            <p:cNvSpPr/>
            <p:nvPr/>
          </p:nvSpPr>
          <p:spPr>
            <a:xfrm>
              <a:off x="5769372" y="6169973"/>
              <a:ext cx="577998" cy="593277"/>
            </a:xfrm>
            <a:prstGeom prst="actionButtonHom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74012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4D084-4E75-6998-BD87-53589088689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181BB7-F129-97DB-4866-649EDCC12DBE}"/>
              </a:ext>
            </a:extLst>
          </p:cNvPr>
          <p:cNvSpPr>
            <a:spLocks noGrp="1"/>
          </p:cNvSpPr>
          <p:nvPr>
            <p:ph idx="1"/>
          </p:nvPr>
        </p:nvSpPr>
        <p:spPr>
          <a:xfrm>
            <a:off x="710066" y="2085975"/>
            <a:ext cx="5661153" cy="4593222"/>
          </a:xfrm>
        </p:spPr>
        <p:txBody>
          <a:bodyPr>
            <a:normAutofit/>
          </a:bodyPr>
          <a:lstStyle/>
          <a:p>
            <a:r>
              <a:rPr lang="en-US" sz="2400" dirty="0"/>
              <a:t>Advanced oxidation processes (AOP): </a:t>
            </a:r>
          </a:p>
          <a:p>
            <a:pPr lvl="1"/>
            <a:r>
              <a:rPr lang="en-US" sz="2000" dirty="0"/>
              <a:t>Optimal method for degrading POPs.</a:t>
            </a:r>
          </a:p>
          <a:p>
            <a:pPr lvl="1"/>
            <a:r>
              <a:rPr lang="en-US" sz="2000" dirty="0"/>
              <a:t>Production of hydroxyl radicals to degrade organic matter. </a:t>
            </a:r>
          </a:p>
          <a:p>
            <a:pPr lvl="1"/>
            <a:r>
              <a:rPr lang="en-US" sz="2000" dirty="0"/>
              <a:t>Easy operation, cost-effective, low sludge production. </a:t>
            </a:r>
          </a:p>
        </p:txBody>
      </p:sp>
      <p:sp>
        <p:nvSpPr>
          <p:cNvPr id="6" name="Rectangle 5">
            <a:extLst>
              <a:ext uri="{FF2B5EF4-FFF2-40B4-BE49-F238E27FC236}">
                <a16:creationId xmlns:a16="http://schemas.microsoft.com/office/drawing/2014/main" id="{8E6D7431-39D2-0E0F-791C-B9362F3DEAA7}"/>
              </a:ext>
            </a:extLst>
          </p:cNvPr>
          <p:cNvSpPr/>
          <p:nvPr/>
        </p:nvSpPr>
        <p:spPr>
          <a:xfrm>
            <a:off x="7136134" y="5397728"/>
            <a:ext cx="423080" cy="9536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951D91D-D1EC-7D8E-91CA-98A2E6503D88}"/>
              </a:ext>
            </a:extLst>
          </p:cNvPr>
          <p:cNvSpPr txBox="1"/>
          <p:nvPr/>
        </p:nvSpPr>
        <p:spPr>
          <a:xfrm>
            <a:off x="6684634" y="5397728"/>
            <a:ext cx="5280455" cy="830997"/>
          </a:xfrm>
          <a:prstGeom prst="rect">
            <a:avLst/>
          </a:prstGeom>
          <a:noFill/>
        </p:spPr>
        <p:txBody>
          <a:bodyPr wrap="square">
            <a:spAutoFit/>
          </a:bodyPr>
          <a:lstStyle/>
          <a:p>
            <a:r>
              <a:rPr lang="en-US" sz="1200" i="1" dirty="0">
                <a:solidFill>
                  <a:schemeClr val="tx1">
                    <a:lumMod val="65000"/>
                    <a:lumOff val="35000"/>
                  </a:schemeClr>
                </a:solidFill>
              </a:rPr>
              <a:t>The schematic diagram for the advanced oxidation process using TiO2 catalyst in the presence of light and an environmental pollutant. </a:t>
            </a:r>
          </a:p>
          <a:p>
            <a:r>
              <a:rPr lang="en-US" sz="1200" i="1" dirty="0">
                <a:solidFill>
                  <a:schemeClr val="tx1">
                    <a:lumMod val="65000"/>
                    <a:lumOff val="35000"/>
                  </a:schemeClr>
                </a:solidFill>
              </a:rPr>
              <a:t>Source: Kumar, R. &amp; Chandra, M. 2016. DOI: :10.1016/B978-0-12-804609-8.00003-0   </a:t>
            </a:r>
          </a:p>
        </p:txBody>
      </p:sp>
      <p:pic>
        <p:nvPicPr>
          <p:cNvPr id="8" name="Picture 7" descr="Diagram of a cycle of pollution&#10;&#10;Description automatically generated">
            <a:extLst>
              <a:ext uri="{FF2B5EF4-FFF2-40B4-BE49-F238E27FC236}">
                <a16:creationId xmlns:a16="http://schemas.microsoft.com/office/drawing/2014/main" id="{55B0B07E-C72B-883A-B848-0EC08E1CF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4634" y="1061896"/>
            <a:ext cx="4837498" cy="4335832"/>
          </a:xfrm>
          <a:prstGeom prst="rect">
            <a:avLst/>
          </a:prstGeom>
        </p:spPr>
      </p:pic>
      <p:sp>
        <p:nvSpPr>
          <p:cNvPr id="14" name="Title 1">
            <a:extLst>
              <a:ext uri="{FF2B5EF4-FFF2-40B4-BE49-F238E27FC236}">
                <a16:creationId xmlns:a16="http://schemas.microsoft.com/office/drawing/2014/main" id="{6C470DB7-F9F3-610E-279B-80AA419C1052}"/>
              </a:ext>
            </a:extLst>
          </p:cNvPr>
          <p:cNvSpPr>
            <a:spLocks noGrp="1"/>
          </p:cNvSpPr>
          <p:nvPr>
            <p:ph type="title"/>
          </p:nvPr>
        </p:nvSpPr>
        <p:spPr>
          <a:xfrm>
            <a:off x="415757" y="947819"/>
            <a:ext cx="8886884" cy="735597"/>
          </a:xfrm>
        </p:spPr>
        <p:txBody>
          <a:bodyPr>
            <a:normAutofit/>
          </a:bodyPr>
          <a:lstStyle/>
          <a:p>
            <a:r>
              <a:rPr lang="en-US" sz="4000" dirty="0"/>
              <a:t>Background</a:t>
            </a:r>
          </a:p>
        </p:txBody>
      </p:sp>
      <p:grpSp>
        <p:nvGrpSpPr>
          <p:cNvPr id="15" name="Group 14">
            <a:extLst>
              <a:ext uri="{FF2B5EF4-FFF2-40B4-BE49-F238E27FC236}">
                <a16:creationId xmlns:a16="http://schemas.microsoft.com/office/drawing/2014/main" id="{D80705CF-1DA1-E15D-4BB3-F2B199753D78}"/>
              </a:ext>
            </a:extLst>
          </p:cNvPr>
          <p:cNvGrpSpPr/>
          <p:nvPr/>
        </p:nvGrpSpPr>
        <p:grpSpPr>
          <a:xfrm>
            <a:off x="1" y="-16810"/>
            <a:ext cx="12311801" cy="1303073"/>
            <a:chOff x="1" y="-16810"/>
            <a:chExt cx="12311801" cy="1303073"/>
          </a:xfrm>
        </p:grpSpPr>
        <p:grpSp>
          <p:nvGrpSpPr>
            <p:cNvPr id="16" name="Group 15">
              <a:extLst>
                <a:ext uri="{FF2B5EF4-FFF2-40B4-BE49-F238E27FC236}">
                  <a16:creationId xmlns:a16="http://schemas.microsoft.com/office/drawing/2014/main" id="{B03E1EDF-9CC3-00F0-C752-269AAC12D392}"/>
                </a:ext>
              </a:extLst>
            </p:cNvPr>
            <p:cNvGrpSpPr/>
            <p:nvPr/>
          </p:nvGrpSpPr>
          <p:grpSpPr>
            <a:xfrm>
              <a:off x="10727561" y="-16810"/>
              <a:ext cx="1584241" cy="1303073"/>
              <a:chOff x="10727561" y="-16810"/>
              <a:chExt cx="1584241" cy="1303073"/>
            </a:xfrm>
          </p:grpSpPr>
          <p:pic>
            <p:nvPicPr>
              <p:cNvPr id="18" name="Picture 17" descr="A qr code on a white background&#10;&#10;AI-generated content may be incorrect.">
                <a:extLst>
                  <a:ext uri="{FF2B5EF4-FFF2-40B4-BE49-F238E27FC236}">
                    <a16:creationId xmlns:a16="http://schemas.microsoft.com/office/drawing/2014/main" id="{6885C17C-5E18-647E-27A2-29284DEDEF55}"/>
                  </a:ext>
                </a:extLst>
              </p:cNvPr>
              <p:cNvPicPr/>
              <p:nvPr/>
            </p:nvPicPr>
            <p:blipFill>
              <a:blip r:embed="rId4">
                <a:extLst>
                  <a:ext uri="{28A0092B-C50C-407E-A947-70E740481C1C}">
                    <a14:useLocalDpi xmlns:a14="http://schemas.microsoft.com/office/drawing/2010/main" val="0"/>
                  </a:ext>
                </a:extLst>
              </a:blip>
              <a:stretch>
                <a:fillRect/>
              </a:stretch>
            </p:blipFill>
            <p:spPr>
              <a:xfrm>
                <a:off x="10985919" y="218739"/>
                <a:ext cx="1067524" cy="1067524"/>
              </a:xfrm>
              <a:prstGeom prst="rect">
                <a:avLst/>
              </a:prstGeom>
            </p:spPr>
          </p:pic>
          <p:sp>
            <p:nvSpPr>
              <p:cNvPr id="19" name="TextBox 18">
                <a:extLst>
                  <a:ext uri="{FF2B5EF4-FFF2-40B4-BE49-F238E27FC236}">
                    <a16:creationId xmlns:a16="http://schemas.microsoft.com/office/drawing/2014/main" id="{F595D3CB-50BB-FF02-DE51-3D0CC089EC80}"/>
                  </a:ext>
                </a:extLst>
              </p:cNvPr>
              <p:cNvSpPr txBox="1"/>
              <p:nvPr/>
            </p:nvSpPr>
            <p:spPr>
              <a:xfrm>
                <a:off x="10727561" y="-16810"/>
                <a:ext cx="1584241" cy="338554"/>
              </a:xfrm>
              <a:prstGeom prst="rect">
                <a:avLst/>
              </a:prstGeom>
              <a:noFill/>
            </p:spPr>
            <p:txBody>
              <a:bodyPr wrap="square">
                <a:spAutoFit/>
              </a:bodyPr>
              <a:lstStyle/>
              <a:p>
                <a:pPr algn="ctr"/>
                <a:r>
                  <a:rPr lang="en-US" sz="1600" dirty="0">
                    <a:latin typeface="Aptos" panose="020B0004020202020204" pitchFamily="34" charset="0"/>
                  </a:rPr>
                  <a:t>EGU25-5229</a:t>
                </a:r>
              </a:p>
            </p:txBody>
          </p:sp>
        </p:grpSp>
        <p:pic>
          <p:nvPicPr>
            <p:cNvPr id="17" name="Picture 16" descr="A blue and black logo&#10;&#10;AI-generated content may be incorrect.">
              <a:extLst>
                <a:ext uri="{FF2B5EF4-FFF2-40B4-BE49-F238E27FC236}">
                  <a16:creationId xmlns:a16="http://schemas.microsoft.com/office/drawing/2014/main" id="{B9907ADD-9B66-0D3F-1E8C-C600F2A9A697}"/>
                </a:ext>
              </a:extLst>
            </p:cNvPr>
            <p:cNvPicPr/>
            <p:nvPr/>
          </p:nvPicPr>
          <p:blipFill>
            <a:blip r:embed="rId5">
              <a:extLst>
                <a:ext uri="{28A0092B-C50C-407E-A947-70E740481C1C}">
                  <a14:useLocalDpi xmlns:a14="http://schemas.microsoft.com/office/drawing/2010/main" val="0"/>
                </a:ext>
              </a:extLst>
            </a:blip>
            <a:stretch>
              <a:fillRect/>
            </a:stretch>
          </p:blipFill>
          <p:spPr>
            <a:xfrm>
              <a:off x="1" y="62713"/>
              <a:ext cx="1965298" cy="885106"/>
            </a:xfrm>
            <a:prstGeom prst="rect">
              <a:avLst/>
            </a:prstGeom>
          </p:spPr>
        </p:pic>
      </p:grpSp>
      <p:grpSp>
        <p:nvGrpSpPr>
          <p:cNvPr id="2" name="Group 1">
            <a:extLst>
              <a:ext uri="{FF2B5EF4-FFF2-40B4-BE49-F238E27FC236}">
                <a16:creationId xmlns:a16="http://schemas.microsoft.com/office/drawing/2014/main" id="{88DC995F-6968-1C2A-D7AE-62964F169337}"/>
              </a:ext>
            </a:extLst>
          </p:cNvPr>
          <p:cNvGrpSpPr/>
          <p:nvPr/>
        </p:nvGrpSpPr>
        <p:grpSpPr>
          <a:xfrm>
            <a:off x="126759" y="6169973"/>
            <a:ext cx="11938482" cy="593278"/>
            <a:chOff x="126759" y="6169973"/>
            <a:chExt cx="11938482" cy="593278"/>
          </a:xfrm>
        </p:grpSpPr>
        <p:sp>
          <p:nvSpPr>
            <p:cNvPr id="7" name="Action Button: Go Forward or Next 6">
              <a:hlinkClick r:id="" action="ppaction://hlinkshowjump?jump=nextslide" highlightClick="1"/>
              <a:extLst>
                <a:ext uri="{FF2B5EF4-FFF2-40B4-BE49-F238E27FC236}">
                  <a16:creationId xmlns:a16="http://schemas.microsoft.com/office/drawing/2014/main" id="{B641B294-43F3-80B3-A52C-36A07DD85A86}"/>
                </a:ext>
              </a:extLst>
            </p:cNvPr>
            <p:cNvSpPr/>
            <p:nvPr/>
          </p:nvSpPr>
          <p:spPr>
            <a:xfrm>
              <a:off x="11487243" y="6169973"/>
              <a:ext cx="577998" cy="593277"/>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ction Button: Go Back or Previous 10">
              <a:hlinkClick r:id="" action="ppaction://hlinkshowjump?jump=previousslide" highlightClick="1"/>
              <a:extLst>
                <a:ext uri="{FF2B5EF4-FFF2-40B4-BE49-F238E27FC236}">
                  <a16:creationId xmlns:a16="http://schemas.microsoft.com/office/drawing/2014/main" id="{E98FC97D-B7D2-1AEF-7CA9-0E0B09DBC3D0}"/>
                </a:ext>
              </a:extLst>
            </p:cNvPr>
            <p:cNvSpPr/>
            <p:nvPr/>
          </p:nvSpPr>
          <p:spPr>
            <a:xfrm>
              <a:off x="126759" y="6169974"/>
              <a:ext cx="577997" cy="593277"/>
            </a:xfrm>
            <a:prstGeom prst="actionButtonBackPrevio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Action Button: Go Home 11">
              <a:hlinkClick r:id="rId6" action="ppaction://hlinksldjump" highlightClick="1"/>
              <a:extLst>
                <a:ext uri="{FF2B5EF4-FFF2-40B4-BE49-F238E27FC236}">
                  <a16:creationId xmlns:a16="http://schemas.microsoft.com/office/drawing/2014/main" id="{BF446750-94B3-9551-1680-F51601500500}"/>
                </a:ext>
              </a:extLst>
            </p:cNvPr>
            <p:cNvSpPr/>
            <p:nvPr/>
          </p:nvSpPr>
          <p:spPr>
            <a:xfrm>
              <a:off x="5769372" y="6169973"/>
              <a:ext cx="577998" cy="593277"/>
            </a:xfrm>
            <a:prstGeom prst="actionButtonHom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92652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662C1-CBD4-FDCD-C94F-388D04C77E21}"/>
            </a:ext>
          </a:extLst>
        </p:cNvPr>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60B06CB1-A284-097E-715E-8B1804498CA2}"/>
              </a:ext>
            </a:extLst>
          </p:cNvPr>
          <p:cNvGraphicFramePr>
            <a:graphicFrameLocks noGrp="1"/>
          </p:cNvGraphicFramePr>
          <p:nvPr>
            <p:ph idx="1"/>
          </p:nvPr>
        </p:nvGraphicFramePr>
        <p:xfrm>
          <a:off x="368299" y="-15240"/>
          <a:ext cx="11455401" cy="6772742"/>
        </p:xfrm>
        <a:graphic>
          <a:graphicData uri="http://schemas.openxmlformats.org/drawingml/2006/table">
            <a:tbl>
              <a:tblPr firstRow="1" bandRow="1">
                <a:tableStyleId>{F5AB1C69-6EDB-4FF4-983F-18BD219EF322}</a:tableStyleId>
              </a:tblPr>
              <a:tblGrid>
                <a:gridCol w="3818467">
                  <a:extLst>
                    <a:ext uri="{9D8B030D-6E8A-4147-A177-3AD203B41FA5}">
                      <a16:colId xmlns:a16="http://schemas.microsoft.com/office/drawing/2014/main" val="522715244"/>
                    </a:ext>
                  </a:extLst>
                </a:gridCol>
                <a:gridCol w="3810000">
                  <a:extLst>
                    <a:ext uri="{9D8B030D-6E8A-4147-A177-3AD203B41FA5}">
                      <a16:colId xmlns:a16="http://schemas.microsoft.com/office/drawing/2014/main" val="197219917"/>
                    </a:ext>
                  </a:extLst>
                </a:gridCol>
                <a:gridCol w="3826934">
                  <a:extLst>
                    <a:ext uri="{9D8B030D-6E8A-4147-A177-3AD203B41FA5}">
                      <a16:colId xmlns:a16="http://schemas.microsoft.com/office/drawing/2014/main" val="3101616049"/>
                    </a:ext>
                  </a:extLst>
                </a:gridCol>
              </a:tblGrid>
              <a:tr h="3480902">
                <a:tc>
                  <a:txBody>
                    <a:bodyPr/>
                    <a:lstStyle/>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lt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lt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lt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lt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lt1"/>
                          </a:solidFill>
                          <a:latin typeface="+mn-lt"/>
                          <a:ea typeface="+mn-ea"/>
                          <a:cs typeface="+mn-cs"/>
                        </a:rPr>
                        <a:t>(</a:t>
                      </a:r>
                      <a:r>
                        <a:rPr lang="en-US" sz="1000" b="1" kern="1200" dirty="0" err="1">
                          <a:solidFill>
                            <a:schemeClr val="lt1"/>
                          </a:solidFill>
                          <a:latin typeface="+mn-lt"/>
                          <a:ea typeface="+mn-ea"/>
                          <a:cs typeface="+mn-cs"/>
                        </a:rPr>
                        <a:t>Khademalrasool</a:t>
                      </a:r>
                      <a:r>
                        <a:rPr lang="en-US" sz="1000" b="1" kern="1200" dirty="0">
                          <a:solidFill>
                            <a:schemeClr val="lt1"/>
                          </a:solidFill>
                          <a:latin typeface="+mn-lt"/>
                          <a:ea typeface="+mn-ea"/>
                          <a:cs typeface="+mn-cs"/>
                        </a:rPr>
                        <a:t>. et al, 2016)</a:t>
                      </a:r>
                    </a:p>
                  </a:txBody>
                  <a:tcPr/>
                </a:tc>
                <a:tc>
                  <a:txBody>
                    <a:bodyPr/>
                    <a:lstStyle/>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lt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lt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lt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lt1"/>
                          </a:solidFill>
                          <a:latin typeface="+mn-lt"/>
                          <a:ea typeface="+mn-ea"/>
                          <a:cs typeface="+mn-cs"/>
                        </a:rPr>
                        <a:t>(Le et al., 2016)</a:t>
                      </a:r>
                    </a:p>
                  </a:txBody>
                  <a:tcPr/>
                </a:tc>
                <a:tc>
                  <a:txBody>
                    <a:bodyPr/>
                    <a:lstStyle/>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lt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lt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lt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lt1"/>
                          </a:solidFill>
                          <a:latin typeface="+mn-lt"/>
                          <a:ea typeface="+mn-ea"/>
                          <a:cs typeface="+mn-cs"/>
                        </a:rPr>
                        <a:t>(Li et al., 2016)</a:t>
                      </a:r>
                    </a:p>
                  </a:txBody>
                  <a:tcPr/>
                </a:tc>
                <a:extLst>
                  <a:ext uri="{0D108BD9-81ED-4DB2-BD59-A6C34878D82A}">
                    <a16:rowId xmlns:a16="http://schemas.microsoft.com/office/drawing/2014/main" val="3628517322"/>
                  </a:ext>
                </a:extLst>
              </a:tr>
              <a:tr h="3213141">
                <a:tc>
                  <a:txBody>
                    <a:bodyPr/>
                    <a:lstStyle/>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b="1" kern="1200" dirty="0">
                        <a:solidFill>
                          <a:schemeClr val="lt1"/>
                        </a:solidFill>
                        <a:latin typeface="+mn-lt"/>
                        <a:ea typeface="+mn-ea"/>
                        <a:cs typeface="+mn-cs"/>
                      </a:endParaRPr>
                    </a:p>
                    <a:p>
                      <a:endParaRPr lang="en-US" sz="1000" b="1" kern="1200" dirty="0">
                        <a:solidFill>
                          <a:schemeClr val="accent4">
                            <a:lumMod val="75000"/>
                          </a:schemeClr>
                        </a:solidFill>
                        <a:latin typeface="+mn-lt"/>
                        <a:ea typeface="+mn-ea"/>
                        <a:cs typeface="+mn-cs"/>
                      </a:endParaRPr>
                    </a:p>
                    <a:p>
                      <a:endParaRPr lang="en-US" sz="1000" b="1" kern="1200" dirty="0">
                        <a:solidFill>
                          <a:schemeClr val="accent4">
                            <a:lumMod val="75000"/>
                          </a:schemeClr>
                        </a:solidFill>
                        <a:latin typeface="+mn-lt"/>
                        <a:ea typeface="+mn-ea"/>
                        <a:cs typeface="+mn-cs"/>
                      </a:endParaRPr>
                    </a:p>
                    <a:p>
                      <a:pPr algn="ctr"/>
                      <a:r>
                        <a:rPr lang="en-US" sz="1000" b="1" kern="1200" dirty="0">
                          <a:solidFill>
                            <a:schemeClr val="accent4">
                              <a:lumMod val="75000"/>
                            </a:schemeClr>
                          </a:solidFill>
                          <a:latin typeface="+mn-lt"/>
                          <a:ea typeface="+mn-ea"/>
                          <a:cs typeface="+mn-cs"/>
                        </a:rPr>
                        <a:t>(Tapia-</a:t>
                      </a:r>
                      <a:r>
                        <a:rPr lang="en-US" sz="1000" b="1" kern="1200" dirty="0" err="1">
                          <a:solidFill>
                            <a:schemeClr val="accent4">
                              <a:lumMod val="75000"/>
                            </a:schemeClr>
                          </a:solidFill>
                          <a:latin typeface="+mn-lt"/>
                          <a:ea typeface="+mn-ea"/>
                          <a:cs typeface="+mn-cs"/>
                        </a:rPr>
                        <a:t>Tlatelpa</a:t>
                      </a:r>
                      <a:r>
                        <a:rPr lang="en-US" sz="1000" b="1" kern="1200" dirty="0">
                          <a:solidFill>
                            <a:schemeClr val="accent4">
                              <a:lumMod val="75000"/>
                            </a:schemeClr>
                          </a:solidFill>
                          <a:latin typeface="+mn-lt"/>
                          <a:ea typeface="+mn-ea"/>
                          <a:cs typeface="+mn-cs"/>
                        </a:rPr>
                        <a:t> et al., 2019)</a:t>
                      </a:r>
                    </a:p>
                  </a:txBody>
                  <a:tcPr/>
                </a:tc>
                <a:tc>
                  <a:txBody>
                    <a:bodyPr/>
                    <a:lstStyle/>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accent4">
                            <a:lumMod val="75000"/>
                          </a:schemeClr>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accent4">
                            <a:lumMod val="75000"/>
                          </a:schemeClr>
                        </a:solidFill>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accent4">
                              <a:lumMod val="75000"/>
                            </a:schemeClr>
                          </a:solidFill>
                          <a:latin typeface="+mn-lt"/>
                          <a:ea typeface="+mn-ea"/>
                          <a:cs typeface="+mn-cs"/>
                        </a:rPr>
                        <a:t>(Herrman et al., 2024)</a:t>
                      </a:r>
                    </a:p>
                  </a:txBody>
                  <a:tcPr/>
                </a:tc>
                <a:tc>
                  <a:txBody>
                    <a:bodyPr/>
                    <a:lstStyle/>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accent4">
                            <a:lumMod val="75000"/>
                          </a:schemeClr>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accent4">
                            <a:lumMod val="75000"/>
                          </a:schemeClr>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accent4">
                              <a:lumMod val="75000"/>
                            </a:schemeClr>
                          </a:solidFill>
                          <a:latin typeface="+mn-lt"/>
                          <a:ea typeface="+mn-ea"/>
                          <a:cs typeface="+mn-cs"/>
                        </a:rPr>
                        <a:t>(Rojas et. Cadenbach, 2019)</a:t>
                      </a:r>
                    </a:p>
                  </a:txBody>
                  <a:tcPr/>
                </a:tc>
                <a:extLst>
                  <a:ext uri="{0D108BD9-81ED-4DB2-BD59-A6C34878D82A}">
                    <a16:rowId xmlns:a16="http://schemas.microsoft.com/office/drawing/2014/main" val="1525041049"/>
                  </a:ext>
                </a:extLst>
              </a:tr>
            </a:tbl>
          </a:graphicData>
        </a:graphic>
      </p:graphicFrame>
      <p:pic>
        <p:nvPicPr>
          <p:cNvPr id="18" name="Picture 17">
            <a:extLst>
              <a:ext uri="{FF2B5EF4-FFF2-40B4-BE49-F238E27FC236}">
                <a16:creationId xmlns:a16="http://schemas.microsoft.com/office/drawing/2014/main" id="{45B3DB6F-05EC-0B00-520B-6DEE93E00056}"/>
              </a:ext>
            </a:extLst>
          </p:cNvPr>
          <p:cNvPicPr>
            <a:picLocks noChangeAspect="1"/>
          </p:cNvPicPr>
          <p:nvPr/>
        </p:nvPicPr>
        <p:blipFill>
          <a:blip r:embed="rId3">
            <a:extLst>
              <a:ext uri="{28A0092B-C50C-407E-A947-70E740481C1C}">
                <a14:useLocalDpi xmlns:a14="http://schemas.microsoft.com/office/drawing/2010/main" val="0"/>
              </a:ext>
            </a:extLst>
          </a:blip>
          <a:srcRect l="4394" r="4492"/>
          <a:stretch/>
        </p:blipFill>
        <p:spPr>
          <a:xfrm>
            <a:off x="4305717" y="239033"/>
            <a:ext cx="3533718" cy="2859994"/>
          </a:xfrm>
          <a:prstGeom prst="rect">
            <a:avLst/>
          </a:prstGeom>
        </p:spPr>
      </p:pic>
      <p:pic>
        <p:nvPicPr>
          <p:cNvPr id="20" name="Picture 19">
            <a:extLst>
              <a:ext uri="{FF2B5EF4-FFF2-40B4-BE49-F238E27FC236}">
                <a16:creationId xmlns:a16="http://schemas.microsoft.com/office/drawing/2014/main" id="{A905092E-C45B-7D69-7D73-A5AD6568BB4B}"/>
              </a:ext>
            </a:extLst>
          </p:cNvPr>
          <p:cNvPicPr>
            <a:picLocks noChangeAspect="1"/>
          </p:cNvPicPr>
          <p:nvPr/>
        </p:nvPicPr>
        <p:blipFill>
          <a:blip r:embed="rId4">
            <a:extLst>
              <a:ext uri="{28A0092B-C50C-407E-A947-70E740481C1C}">
                <a14:useLocalDpi xmlns:a14="http://schemas.microsoft.com/office/drawing/2010/main" val="0"/>
              </a:ext>
            </a:extLst>
          </a:blip>
          <a:srcRect l="567"/>
          <a:stretch/>
        </p:blipFill>
        <p:spPr>
          <a:xfrm>
            <a:off x="665717" y="128807"/>
            <a:ext cx="3377128" cy="3080447"/>
          </a:xfrm>
          <a:prstGeom prst="rect">
            <a:avLst/>
          </a:prstGeom>
        </p:spPr>
      </p:pic>
      <p:pic>
        <p:nvPicPr>
          <p:cNvPr id="22" name="Picture 21">
            <a:extLst>
              <a:ext uri="{FF2B5EF4-FFF2-40B4-BE49-F238E27FC236}">
                <a16:creationId xmlns:a16="http://schemas.microsoft.com/office/drawing/2014/main" id="{6D554CCC-1711-3BCD-A115-83846330C47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611611" y="412148"/>
            <a:ext cx="2365538" cy="1128252"/>
          </a:xfrm>
          <a:prstGeom prst="rect">
            <a:avLst/>
          </a:prstGeom>
        </p:spPr>
      </p:pic>
      <p:pic>
        <p:nvPicPr>
          <p:cNvPr id="25" name="Picture 24">
            <a:extLst>
              <a:ext uri="{FF2B5EF4-FFF2-40B4-BE49-F238E27FC236}">
                <a16:creationId xmlns:a16="http://schemas.microsoft.com/office/drawing/2014/main" id="{5D307902-E2FA-B227-B238-2B0B8F2E00E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260639" y="1633735"/>
            <a:ext cx="1361529" cy="1416093"/>
          </a:xfrm>
          <a:prstGeom prst="rect">
            <a:avLst/>
          </a:prstGeom>
        </p:spPr>
      </p:pic>
      <p:pic>
        <p:nvPicPr>
          <p:cNvPr id="27" name="Picture 26">
            <a:extLst>
              <a:ext uri="{FF2B5EF4-FFF2-40B4-BE49-F238E27FC236}">
                <a16:creationId xmlns:a16="http://schemas.microsoft.com/office/drawing/2014/main" id="{83CF3B5B-B7C4-604F-2423-B4B0C162F7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94380" y="1633735"/>
            <a:ext cx="1867268" cy="1416093"/>
          </a:xfrm>
          <a:prstGeom prst="rect">
            <a:avLst/>
          </a:prstGeom>
        </p:spPr>
      </p:pic>
      <p:pic>
        <p:nvPicPr>
          <p:cNvPr id="31" name="Picture 30">
            <a:extLst>
              <a:ext uri="{FF2B5EF4-FFF2-40B4-BE49-F238E27FC236}">
                <a16:creationId xmlns:a16="http://schemas.microsoft.com/office/drawing/2014/main" id="{1F699CC9-47FA-6A66-0E52-E735286285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3222" y="3648746"/>
            <a:ext cx="2885554" cy="1324075"/>
          </a:xfrm>
          <a:prstGeom prst="rect">
            <a:avLst/>
          </a:prstGeom>
        </p:spPr>
      </p:pic>
      <p:pic>
        <p:nvPicPr>
          <p:cNvPr id="33" name="Picture 32">
            <a:extLst>
              <a:ext uri="{FF2B5EF4-FFF2-40B4-BE49-F238E27FC236}">
                <a16:creationId xmlns:a16="http://schemas.microsoft.com/office/drawing/2014/main" id="{24814E90-46D8-B5A8-3351-D21E9A5483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53222" y="5032458"/>
            <a:ext cx="2885554" cy="1434153"/>
          </a:xfrm>
          <a:prstGeom prst="rect">
            <a:avLst/>
          </a:prstGeom>
        </p:spPr>
      </p:pic>
      <p:pic>
        <p:nvPicPr>
          <p:cNvPr id="35" name="Picture 34" descr="Diagram of a diagram of a data measurement&#10;&#10;Description automatically generated">
            <a:extLst>
              <a:ext uri="{FF2B5EF4-FFF2-40B4-BE49-F238E27FC236}">
                <a16:creationId xmlns:a16="http://schemas.microsoft.com/office/drawing/2014/main" id="{E795F2D8-8EFA-8661-75C6-BF5E80B97E0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3468" y="3648746"/>
            <a:ext cx="3439377" cy="2889723"/>
          </a:xfrm>
          <a:prstGeom prst="rect">
            <a:avLst/>
          </a:prstGeom>
        </p:spPr>
      </p:pic>
      <p:pic>
        <p:nvPicPr>
          <p:cNvPr id="11" name="Imagen 15">
            <a:extLst>
              <a:ext uri="{FF2B5EF4-FFF2-40B4-BE49-F238E27FC236}">
                <a16:creationId xmlns:a16="http://schemas.microsoft.com/office/drawing/2014/main" id="{54C55ECE-E32E-B3BF-38ED-CE9A5F389DE5}"/>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8102554" y="3766549"/>
            <a:ext cx="1790509" cy="2311956"/>
          </a:xfrm>
          <a:prstGeom prst="rect">
            <a:avLst/>
          </a:prstGeom>
        </p:spPr>
      </p:pic>
      <p:pic>
        <p:nvPicPr>
          <p:cNvPr id="12" name="Imagen 19">
            <a:extLst>
              <a:ext uri="{FF2B5EF4-FFF2-40B4-BE49-F238E27FC236}">
                <a16:creationId xmlns:a16="http://schemas.microsoft.com/office/drawing/2014/main" id="{511BE70C-2A40-E530-8BAB-EF326B8ED905}"/>
              </a:ext>
            </a:extLst>
          </p:cNvPr>
          <p:cNvPicPr>
            <a:picLocks noChangeAspect="1"/>
          </p:cNvPicPr>
          <p:nvPr/>
        </p:nvPicPr>
        <p:blipFill rotWithShape="1">
          <a:blip r:embed="rId12">
            <a:extLst>
              <a:ext uri="{28A0092B-C50C-407E-A947-70E740481C1C}">
                <a14:useLocalDpi xmlns:a14="http://schemas.microsoft.com/office/drawing/2010/main" val="0"/>
              </a:ext>
            </a:extLst>
          </a:blip>
          <a:srcRect l="-628"/>
          <a:stretch/>
        </p:blipFill>
        <p:spPr>
          <a:xfrm>
            <a:off x="9948509" y="3766549"/>
            <a:ext cx="1775183" cy="2311956"/>
          </a:xfrm>
          <a:prstGeom prst="rect">
            <a:avLst/>
          </a:prstGeom>
        </p:spPr>
      </p:pic>
      <p:sp>
        <p:nvSpPr>
          <p:cNvPr id="2" name="Rectangle 1">
            <a:extLst>
              <a:ext uri="{FF2B5EF4-FFF2-40B4-BE49-F238E27FC236}">
                <a16:creationId xmlns:a16="http://schemas.microsoft.com/office/drawing/2014/main" id="{7E91362E-F6D6-0570-90FB-BC5CDA27373A}"/>
              </a:ext>
            </a:extLst>
          </p:cNvPr>
          <p:cNvSpPr/>
          <p:nvPr/>
        </p:nvSpPr>
        <p:spPr>
          <a:xfrm>
            <a:off x="0" y="-15240"/>
            <a:ext cx="12192000" cy="6873240"/>
          </a:xfrm>
          <a:prstGeom prst="rect">
            <a:avLst/>
          </a:prstGeom>
          <a:solidFill>
            <a:srgbClr val="EAEBF4">
              <a:alpha val="8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dirty="0">
                <a:solidFill>
                  <a:schemeClr val="tx1"/>
                </a:solidFill>
                <a:latin typeface="+mj-lt"/>
                <a:ea typeface="+mj-ea"/>
                <a:cs typeface="+mj-cs"/>
              </a:rPr>
              <a:t>Limitations</a:t>
            </a:r>
            <a:r>
              <a:rPr lang="en-US" sz="4000" b="1" dirty="0">
                <a:solidFill>
                  <a:schemeClr val="tx1"/>
                </a:solidFill>
                <a:latin typeface="+mj-lt"/>
                <a:ea typeface="+mj-ea"/>
                <a:cs typeface="+mj-cs"/>
              </a:rPr>
              <a:t> </a:t>
            </a:r>
          </a:p>
          <a:p>
            <a:pPr algn="ctr"/>
            <a:endParaRPr lang="en-US" sz="4000" b="1" dirty="0">
              <a:solidFill>
                <a:schemeClr val="tx1"/>
              </a:solidFill>
              <a:latin typeface="+mj-lt"/>
              <a:ea typeface="+mj-ea"/>
              <a:cs typeface="+mj-cs"/>
            </a:endParaRPr>
          </a:p>
          <a:p>
            <a:pPr marL="742950" indent="-742950" algn="ctr">
              <a:buAutoNum type="arabicPeriod"/>
            </a:pPr>
            <a:r>
              <a:rPr lang="en-US" sz="3600" b="1" dirty="0">
                <a:solidFill>
                  <a:schemeClr val="tx1"/>
                </a:solidFill>
                <a:latin typeface="+mj-lt"/>
                <a:ea typeface="+mj-ea"/>
                <a:cs typeface="+mj-cs"/>
              </a:rPr>
              <a:t>High complexity and acquisition costs   </a:t>
            </a:r>
          </a:p>
          <a:p>
            <a:endParaRPr lang="en-US" sz="3600" b="1" dirty="0">
              <a:solidFill>
                <a:schemeClr val="tx1"/>
              </a:solidFill>
              <a:latin typeface="+mj-lt"/>
              <a:ea typeface="+mj-ea"/>
              <a:cs typeface="+mj-cs"/>
            </a:endParaRPr>
          </a:p>
          <a:p>
            <a:pPr algn="ctr"/>
            <a:r>
              <a:rPr lang="en-US" sz="3600" b="1" dirty="0">
                <a:solidFill>
                  <a:schemeClr val="tx1"/>
                </a:solidFill>
                <a:latin typeface="+mj-lt"/>
                <a:ea typeface="+mj-ea"/>
                <a:cs typeface="+mj-cs"/>
              </a:rPr>
              <a:t>2. No complete technical guidelines </a:t>
            </a:r>
          </a:p>
          <a:p>
            <a:endParaRPr lang="en-US" sz="3600" b="1" dirty="0">
              <a:solidFill>
                <a:schemeClr val="tx1"/>
              </a:solidFill>
              <a:latin typeface="+mj-lt"/>
              <a:ea typeface="+mj-ea"/>
              <a:cs typeface="+mj-cs"/>
            </a:endParaRPr>
          </a:p>
          <a:p>
            <a:pPr algn="ctr"/>
            <a:r>
              <a:rPr lang="en-US" sz="3600" b="1" dirty="0">
                <a:solidFill>
                  <a:schemeClr val="tx1"/>
                </a:solidFill>
                <a:latin typeface="+mj-lt"/>
                <a:ea typeface="+mj-ea"/>
                <a:cs typeface="+mj-cs"/>
              </a:rPr>
              <a:t>3. Lack of continuous real-time monitoring   </a:t>
            </a:r>
          </a:p>
          <a:p>
            <a:pPr algn="ctr"/>
            <a:endParaRPr lang="en-US" sz="4000" b="1" dirty="0">
              <a:solidFill>
                <a:schemeClr val="tx1"/>
              </a:solidFill>
              <a:latin typeface="+mj-lt"/>
              <a:ea typeface="+mj-ea"/>
              <a:cs typeface="+mj-cs"/>
            </a:endParaRPr>
          </a:p>
        </p:txBody>
      </p:sp>
      <p:pic>
        <p:nvPicPr>
          <p:cNvPr id="14" name="Graphic 13" descr="Coins outline">
            <a:extLst>
              <a:ext uri="{FF2B5EF4-FFF2-40B4-BE49-F238E27FC236}">
                <a16:creationId xmlns:a16="http://schemas.microsoft.com/office/drawing/2014/main" id="{1BED57BD-68B8-8468-4D56-11C76798DE5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754254" y="2123701"/>
            <a:ext cx="1025761" cy="1025761"/>
          </a:xfrm>
          <a:prstGeom prst="rect">
            <a:avLst/>
          </a:prstGeom>
        </p:spPr>
      </p:pic>
      <p:pic>
        <p:nvPicPr>
          <p:cNvPr id="15" name="Graphic 14" descr="Stopwatch 75% with solid fill">
            <a:extLst>
              <a:ext uri="{FF2B5EF4-FFF2-40B4-BE49-F238E27FC236}">
                <a16:creationId xmlns:a16="http://schemas.microsoft.com/office/drawing/2014/main" id="{843B6D11-1512-673B-F9E0-E27A3B6304D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958499" y="4501119"/>
            <a:ext cx="847881" cy="847881"/>
          </a:xfrm>
          <a:prstGeom prst="rect">
            <a:avLst/>
          </a:prstGeom>
        </p:spPr>
      </p:pic>
      <p:pic>
        <p:nvPicPr>
          <p:cNvPr id="16" name="Graphic 15" descr="Research with solid fill">
            <a:extLst>
              <a:ext uri="{FF2B5EF4-FFF2-40B4-BE49-F238E27FC236}">
                <a16:creationId xmlns:a16="http://schemas.microsoft.com/office/drawing/2014/main" id="{5BB7D14D-27CB-4961-3668-EEADA3DBB74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261362" y="3366087"/>
            <a:ext cx="912069" cy="912069"/>
          </a:xfrm>
          <a:prstGeom prst="rect">
            <a:avLst/>
          </a:prstGeom>
        </p:spPr>
      </p:pic>
      <p:grpSp>
        <p:nvGrpSpPr>
          <p:cNvPr id="7" name="Group 6">
            <a:extLst>
              <a:ext uri="{FF2B5EF4-FFF2-40B4-BE49-F238E27FC236}">
                <a16:creationId xmlns:a16="http://schemas.microsoft.com/office/drawing/2014/main" id="{1C8EC363-8284-BDEB-6136-2D3A1F49A6D4}"/>
              </a:ext>
            </a:extLst>
          </p:cNvPr>
          <p:cNvGrpSpPr/>
          <p:nvPr/>
        </p:nvGrpSpPr>
        <p:grpSpPr>
          <a:xfrm>
            <a:off x="126759" y="6169973"/>
            <a:ext cx="11938482" cy="593278"/>
            <a:chOff x="126759" y="6169973"/>
            <a:chExt cx="11938482" cy="593278"/>
          </a:xfrm>
        </p:grpSpPr>
        <p:sp>
          <p:nvSpPr>
            <p:cNvPr id="8" name="Action Button: Go Forward or Next 7">
              <a:hlinkClick r:id="" action="ppaction://hlinkshowjump?jump=nextslide" highlightClick="1"/>
              <a:extLst>
                <a:ext uri="{FF2B5EF4-FFF2-40B4-BE49-F238E27FC236}">
                  <a16:creationId xmlns:a16="http://schemas.microsoft.com/office/drawing/2014/main" id="{F2440759-B8E4-4EF7-8112-1F72A14675ED}"/>
                </a:ext>
              </a:extLst>
            </p:cNvPr>
            <p:cNvSpPr/>
            <p:nvPr/>
          </p:nvSpPr>
          <p:spPr>
            <a:xfrm>
              <a:off x="11487243" y="6169973"/>
              <a:ext cx="577998" cy="593277"/>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ction Button: Go Back or Previous 8">
              <a:hlinkClick r:id="" action="ppaction://hlinkshowjump?jump=previousslide" highlightClick="1"/>
              <a:extLst>
                <a:ext uri="{FF2B5EF4-FFF2-40B4-BE49-F238E27FC236}">
                  <a16:creationId xmlns:a16="http://schemas.microsoft.com/office/drawing/2014/main" id="{CA8322C8-BD40-D4A9-A910-4F415A1CC77E}"/>
                </a:ext>
              </a:extLst>
            </p:cNvPr>
            <p:cNvSpPr/>
            <p:nvPr/>
          </p:nvSpPr>
          <p:spPr>
            <a:xfrm>
              <a:off x="126759" y="6169974"/>
              <a:ext cx="577997" cy="593277"/>
            </a:xfrm>
            <a:prstGeom prst="actionButtonBackPrevio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Action Button: Go Home 9">
              <a:hlinkClick r:id="rId19" action="ppaction://hlinksldjump" highlightClick="1"/>
              <a:extLst>
                <a:ext uri="{FF2B5EF4-FFF2-40B4-BE49-F238E27FC236}">
                  <a16:creationId xmlns:a16="http://schemas.microsoft.com/office/drawing/2014/main" id="{D43E59E9-873D-3921-4FD4-66E8B151774F}"/>
                </a:ext>
              </a:extLst>
            </p:cNvPr>
            <p:cNvSpPr/>
            <p:nvPr/>
          </p:nvSpPr>
          <p:spPr>
            <a:xfrm>
              <a:off x="5769372" y="6169973"/>
              <a:ext cx="577998" cy="593277"/>
            </a:xfrm>
            <a:prstGeom prst="actionButtonHom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0475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1000" fill="hold"/>
                                        <p:tgtEl>
                                          <p:spTgt spid="14"/>
                                        </p:tgtEl>
                                        <p:attrNameLst>
                                          <p:attrName>ppt_x</p:attrName>
                                        </p:attrNameLst>
                                      </p:cBhvr>
                                      <p:tavLst>
                                        <p:tav tm="0">
                                          <p:val>
                                            <p:strVal val="#ppt_x"/>
                                          </p:val>
                                        </p:tav>
                                        <p:tav tm="100000">
                                          <p:val>
                                            <p:strVal val="#ppt_x"/>
                                          </p:val>
                                        </p:tav>
                                      </p:tavLst>
                                    </p:anim>
                                    <p:anim calcmode="lin" valueType="num">
                                      <p:cBhvr additive="base">
                                        <p:cTn id="11" dur="1000" fill="hold"/>
                                        <p:tgtEl>
                                          <p:spTgt spid="14"/>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1000" fill="hold"/>
                                        <p:tgtEl>
                                          <p:spTgt spid="16"/>
                                        </p:tgtEl>
                                        <p:attrNameLst>
                                          <p:attrName>ppt_x</p:attrName>
                                        </p:attrNameLst>
                                      </p:cBhvr>
                                      <p:tavLst>
                                        <p:tav tm="0">
                                          <p:val>
                                            <p:strVal val="#ppt_x"/>
                                          </p:val>
                                        </p:tav>
                                        <p:tav tm="100000">
                                          <p:val>
                                            <p:strVal val="#ppt_x"/>
                                          </p:val>
                                        </p:tav>
                                      </p:tavLst>
                                    </p:anim>
                                    <p:anim calcmode="lin" valueType="num">
                                      <p:cBhvr additive="base">
                                        <p:cTn id="15" dur="1000" fill="hold"/>
                                        <p:tgtEl>
                                          <p:spTgt spid="1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1000" fill="hold"/>
                                        <p:tgtEl>
                                          <p:spTgt spid="15"/>
                                        </p:tgtEl>
                                        <p:attrNameLst>
                                          <p:attrName>ppt_x</p:attrName>
                                        </p:attrNameLst>
                                      </p:cBhvr>
                                      <p:tavLst>
                                        <p:tav tm="0">
                                          <p:val>
                                            <p:strVal val="#ppt_x"/>
                                          </p:val>
                                        </p:tav>
                                        <p:tav tm="100000">
                                          <p:val>
                                            <p:strVal val="#ppt_x"/>
                                          </p:val>
                                        </p:tav>
                                      </p:tavLst>
                                    </p:anim>
                                    <p:anim calcmode="lin" valueType="num">
                                      <p:cBhvr additive="base">
                                        <p:cTn id="19" dur="1000" fill="hold"/>
                                        <p:tgtEl>
                                          <p:spTgt spid="15"/>
                                        </p:tgtEl>
                                        <p:attrNameLst>
                                          <p:attrName>ppt_y</p:attrName>
                                        </p:attrNameLst>
                                      </p:cBhvr>
                                      <p:tavLst>
                                        <p:tav tm="0">
                                          <p:val>
                                            <p:strVal val="1+#ppt_h/2"/>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1000"/>
                                        <p:tgtEl>
                                          <p:spTgt spid="2">
                                            <p:txEl>
                                              <p:pRg st="0" end="0"/>
                                            </p:txEl>
                                          </p:spTgt>
                                        </p:tgtEl>
                                      </p:cBhvr>
                                    </p:animEffect>
                                    <p:anim calcmode="lin" valueType="num">
                                      <p:cBhvr>
                                        <p:cTn id="2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1000"/>
                                        <p:tgtEl>
                                          <p:spTgt spid="2">
                                            <p:txEl>
                                              <p:pRg st="2" end="2"/>
                                            </p:txEl>
                                          </p:spTgt>
                                        </p:tgtEl>
                                      </p:cBhvr>
                                    </p:animEffect>
                                    <p:anim calcmode="lin" valueType="num">
                                      <p:cBhvr>
                                        <p:cTn id="2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1000"/>
                                        <p:tgtEl>
                                          <p:spTgt spid="2">
                                            <p:txEl>
                                              <p:pRg st="4" end="4"/>
                                            </p:txEl>
                                          </p:spTgt>
                                        </p:tgtEl>
                                      </p:cBhvr>
                                    </p:animEffect>
                                    <p:anim calcmode="lin" valueType="num">
                                      <p:cBhvr>
                                        <p:cTn id="3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1000"/>
                                        <p:tgtEl>
                                          <p:spTgt spid="2">
                                            <p:txEl>
                                              <p:pRg st="6" end="6"/>
                                            </p:txEl>
                                          </p:spTgt>
                                        </p:tgtEl>
                                      </p:cBhvr>
                                    </p:animEffect>
                                    <p:anim calcmode="lin" valueType="num">
                                      <p:cBhvr>
                                        <p:cTn id="3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84150-0704-9FDD-B331-3C4286C18812}"/>
              </a:ext>
            </a:extLst>
          </p:cNvPr>
          <p:cNvSpPr>
            <a:spLocks noGrp="1"/>
          </p:cNvSpPr>
          <p:nvPr>
            <p:ph type="title"/>
          </p:nvPr>
        </p:nvSpPr>
        <p:spPr>
          <a:xfrm>
            <a:off x="6095999" y="907577"/>
            <a:ext cx="5067299" cy="1709436"/>
          </a:xfrm>
        </p:spPr>
        <p:txBody>
          <a:bodyPr anchor="ctr">
            <a:normAutofit/>
          </a:bodyPr>
          <a:lstStyle/>
          <a:p>
            <a:r>
              <a:rPr lang="en-US" sz="4800" dirty="0"/>
              <a:t>Objectives</a:t>
            </a:r>
          </a:p>
        </p:txBody>
      </p:sp>
      <p:sp>
        <p:nvSpPr>
          <p:cNvPr id="3" name="Content Placeholder 2">
            <a:extLst>
              <a:ext uri="{FF2B5EF4-FFF2-40B4-BE49-F238E27FC236}">
                <a16:creationId xmlns:a16="http://schemas.microsoft.com/office/drawing/2014/main" id="{14BC2B67-56F7-50B4-F75D-3BC22AC23BEC}"/>
              </a:ext>
            </a:extLst>
          </p:cNvPr>
          <p:cNvSpPr>
            <a:spLocks noGrp="1"/>
          </p:cNvSpPr>
          <p:nvPr>
            <p:ph idx="1"/>
          </p:nvPr>
        </p:nvSpPr>
        <p:spPr>
          <a:xfrm>
            <a:off x="6096000" y="2736850"/>
            <a:ext cx="5067300" cy="2978150"/>
          </a:xfrm>
        </p:spPr>
        <p:txBody>
          <a:bodyPr anchor="ctr">
            <a:normAutofit/>
          </a:bodyPr>
          <a:lstStyle/>
          <a:p>
            <a:pPr marL="342900" lvl="0" indent="-342900" rtl="0">
              <a:buFont typeface="Symbol" panose="05050102010706020507" pitchFamily="18" charset="2"/>
              <a:buChar char=""/>
            </a:pPr>
            <a:r>
              <a:rPr lang="en-US"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D</a:t>
            </a:r>
            <a:r>
              <a:rPr lang="en-US"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evelop</a:t>
            </a:r>
            <a:r>
              <a:rPr lang="en-US" dirty="0">
                <a:effectLst/>
                <a:latin typeface="Arial" panose="020B0604020202020204" pitchFamily="34" charset="0"/>
                <a:ea typeface="Calibri" panose="020F0502020204030204" pitchFamily="34" charset="0"/>
                <a:cs typeface="Arial" panose="020B0604020202020204" pitchFamily="34" charset="0"/>
              </a:rPr>
              <a:t> a portable, affordable, easy-to-use system for POP degradation and real-time monitoring. </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US" b="1" dirty="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V</a:t>
            </a:r>
            <a:r>
              <a:rPr lang="en-US" b="1" dirty="0">
                <a:solidFill>
                  <a:schemeClr val="accent4">
                    <a:lumMod val="75000"/>
                  </a:schemeClr>
                </a:solidFill>
                <a:effectLst/>
                <a:latin typeface="Arial" panose="020B0604020202020204" pitchFamily="34" charset="0"/>
                <a:ea typeface="Calibri" panose="020F0502020204030204" pitchFamily="34" charset="0"/>
                <a:cs typeface="Arial" panose="020B0604020202020204" pitchFamily="34" charset="0"/>
              </a:rPr>
              <a:t>alidate</a:t>
            </a:r>
            <a:r>
              <a:rPr lang="en-US" b="1" dirty="0">
                <a:effectLst/>
                <a:latin typeface="Arial" panose="020B0604020202020204" pitchFamily="34" charset="0"/>
                <a:ea typeface="Calibri" panose="020F0502020204030204" pitchFamily="34" charset="0"/>
                <a:cs typeface="Arial" panose="020B0604020202020204" pitchFamily="34" charset="0"/>
              </a:rPr>
              <a:t> </a:t>
            </a:r>
            <a:r>
              <a:rPr lang="en-US" dirty="0">
                <a:effectLst/>
                <a:latin typeface="Arial" panose="020B0604020202020204" pitchFamily="34" charset="0"/>
                <a:ea typeface="Calibri" panose="020F0502020204030204" pitchFamily="34" charset="0"/>
                <a:cs typeface="Arial" panose="020B0604020202020204" pitchFamily="34" charset="0"/>
              </a:rPr>
              <a:t>the system using dye degradation in water as a case study.</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US" b="1"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P</a:t>
            </a:r>
            <a:r>
              <a:rPr lang="en-US"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rovide</a:t>
            </a:r>
            <a:r>
              <a:rPr lang="en-US" dirty="0">
                <a:effectLst/>
                <a:latin typeface="Arial" panose="020B0604020202020204" pitchFamily="34" charset="0"/>
                <a:ea typeface="Calibri" panose="020F0502020204030204" pitchFamily="34" charset="0"/>
                <a:cs typeface="Arial" panose="020B0604020202020204" pitchFamily="34" charset="0"/>
              </a:rPr>
              <a:t> a complete self-assembly guide to facilitate the replication of the system and research on photocatalytic processes.</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72A2698A-B4B1-5622-F5DC-780C41A873C6}"/>
              </a:ext>
            </a:extLst>
          </p:cNvPr>
          <p:cNvSpPr txBox="1"/>
          <p:nvPr/>
        </p:nvSpPr>
        <p:spPr>
          <a:xfrm>
            <a:off x="171034" y="5249989"/>
            <a:ext cx="5805164" cy="461665"/>
          </a:xfrm>
          <a:prstGeom prst="rect">
            <a:avLst/>
          </a:prstGeom>
          <a:noFill/>
        </p:spPr>
        <p:txBody>
          <a:bodyPr wrap="square">
            <a:spAutoFit/>
          </a:bodyPr>
          <a:lstStyle/>
          <a:p>
            <a:pPr algn="ctr"/>
            <a:r>
              <a:rPr lang="en-US" sz="1200" i="1" dirty="0">
                <a:solidFill>
                  <a:schemeClr val="tx1">
                    <a:lumMod val="65000"/>
                    <a:lumOff val="35000"/>
                  </a:schemeClr>
                </a:solidFill>
              </a:rPr>
              <a:t>Photoreactor-Spectrophotometer general scheme. </a:t>
            </a:r>
          </a:p>
          <a:p>
            <a:pPr algn="ctr"/>
            <a:r>
              <a:rPr lang="en-US" sz="1200" i="1" dirty="0">
                <a:solidFill>
                  <a:schemeClr val="tx1">
                    <a:lumMod val="65000"/>
                    <a:lumOff val="35000"/>
                  </a:schemeClr>
                </a:solidFill>
              </a:rPr>
              <a:t>Created in Bio Render.  </a:t>
            </a:r>
          </a:p>
        </p:txBody>
      </p:sp>
      <p:grpSp>
        <p:nvGrpSpPr>
          <p:cNvPr id="12" name="Group 11">
            <a:extLst>
              <a:ext uri="{FF2B5EF4-FFF2-40B4-BE49-F238E27FC236}">
                <a16:creationId xmlns:a16="http://schemas.microsoft.com/office/drawing/2014/main" id="{470C4E5D-6137-DA61-BEB1-DDD391DCD4F0}"/>
              </a:ext>
            </a:extLst>
          </p:cNvPr>
          <p:cNvGrpSpPr/>
          <p:nvPr/>
        </p:nvGrpSpPr>
        <p:grpSpPr>
          <a:xfrm>
            <a:off x="1" y="-16810"/>
            <a:ext cx="12311801" cy="1303073"/>
            <a:chOff x="1" y="-16810"/>
            <a:chExt cx="12311801" cy="1303073"/>
          </a:xfrm>
        </p:grpSpPr>
        <p:grpSp>
          <p:nvGrpSpPr>
            <p:cNvPr id="13" name="Group 12">
              <a:extLst>
                <a:ext uri="{FF2B5EF4-FFF2-40B4-BE49-F238E27FC236}">
                  <a16:creationId xmlns:a16="http://schemas.microsoft.com/office/drawing/2014/main" id="{B4E875CF-B8EF-1F5E-C29C-8BAAB882E16B}"/>
                </a:ext>
              </a:extLst>
            </p:cNvPr>
            <p:cNvGrpSpPr/>
            <p:nvPr/>
          </p:nvGrpSpPr>
          <p:grpSpPr>
            <a:xfrm>
              <a:off x="10727561" y="-16810"/>
              <a:ext cx="1584241" cy="1303073"/>
              <a:chOff x="10727561" y="-16810"/>
              <a:chExt cx="1584241" cy="1303073"/>
            </a:xfrm>
          </p:grpSpPr>
          <p:pic>
            <p:nvPicPr>
              <p:cNvPr id="15" name="Picture 14" descr="A qr code on a white background&#10;&#10;AI-generated content may be incorrect.">
                <a:extLst>
                  <a:ext uri="{FF2B5EF4-FFF2-40B4-BE49-F238E27FC236}">
                    <a16:creationId xmlns:a16="http://schemas.microsoft.com/office/drawing/2014/main" id="{7AD9561D-449D-5B07-2ECA-02284392B49C}"/>
                  </a:ext>
                </a:extLst>
              </p:cNvPr>
              <p:cNvPicPr/>
              <p:nvPr/>
            </p:nvPicPr>
            <p:blipFill>
              <a:blip r:embed="rId2">
                <a:extLst>
                  <a:ext uri="{28A0092B-C50C-407E-A947-70E740481C1C}">
                    <a14:useLocalDpi xmlns:a14="http://schemas.microsoft.com/office/drawing/2010/main" val="0"/>
                  </a:ext>
                </a:extLst>
              </a:blip>
              <a:stretch>
                <a:fillRect/>
              </a:stretch>
            </p:blipFill>
            <p:spPr>
              <a:xfrm>
                <a:off x="10985919" y="218739"/>
                <a:ext cx="1067524" cy="1067524"/>
              </a:xfrm>
              <a:prstGeom prst="rect">
                <a:avLst/>
              </a:prstGeom>
            </p:spPr>
          </p:pic>
          <p:sp>
            <p:nvSpPr>
              <p:cNvPr id="16" name="TextBox 15">
                <a:extLst>
                  <a:ext uri="{FF2B5EF4-FFF2-40B4-BE49-F238E27FC236}">
                    <a16:creationId xmlns:a16="http://schemas.microsoft.com/office/drawing/2014/main" id="{A9B5CACF-3388-F8A7-0332-F00D35480265}"/>
                  </a:ext>
                </a:extLst>
              </p:cNvPr>
              <p:cNvSpPr txBox="1"/>
              <p:nvPr/>
            </p:nvSpPr>
            <p:spPr>
              <a:xfrm>
                <a:off x="10727561" y="-16810"/>
                <a:ext cx="1584241" cy="338554"/>
              </a:xfrm>
              <a:prstGeom prst="rect">
                <a:avLst/>
              </a:prstGeom>
              <a:noFill/>
            </p:spPr>
            <p:txBody>
              <a:bodyPr wrap="square">
                <a:spAutoFit/>
              </a:bodyPr>
              <a:lstStyle/>
              <a:p>
                <a:pPr algn="ctr"/>
                <a:r>
                  <a:rPr lang="en-US" sz="1600" dirty="0">
                    <a:latin typeface="Aptos" panose="020B0004020202020204" pitchFamily="34" charset="0"/>
                  </a:rPr>
                  <a:t>EGU25-5229</a:t>
                </a:r>
              </a:p>
            </p:txBody>
          </p:sp>
        </p:grpSp>
        <p:pic>
          <p:nvPicPr>
            <p:cNvPr id="14" name="Picture 13" descr="A blue and black logo&#10;&#10;AI-generated content may be incorrect.">
              <a:extLst>
                <a:ext uri="{FF2B5EF4-FFF2-40B4-BE49-F238E27FC236}">
                  <a16:creationId xmlns:a16="http://schemas.microsoft.com/office/drawing/2014/main" id="{69B432A2-E9BC-B923-1593-93AF758EB8E5}"/>
                </a:ext>
              </a:extLst>
            </p:cNvPr>
            <p:cNvPicPr/>
            <p:nvPr/>
          </p:nvPicPr>
          <p:blipFill>
            <a:blip r:embed="rId3">
              <a:extLst>
                <a:ext uri="{28A0092B-C50C-407E-A947-70E740481C1C}">
                  <a14:useLocalDpi xmlns:a14="http://schemas.microsoft.com/office/drawing/2010/main" val="0"/>
                </a:ext>
              </a:extLst>
            </a:blip>
            <a:stretch>
              <a:fillRect/>
            </a:stretch>
          </p:blipFill>
          <p:spPr>
            <a:xfrm>
              <a:off x="1" y="62713"/>
              <a:ext cx="1965298" cy="885106"/>
            </a:xfrm>
            <a:prstGeom prst="rect">
              <a:avLst/>
            </a:prstGeom>
          </p:spPr>
        </p:pic>
      </p:grpSp>
      <p:pic>
        <p:nvPicPr>
          <p:cNvPr id="19" name="Picture 18" descr="A screen shot of a computer&#10;&#10;AI-generated content may be incorrect.">
            <a:extLst>
              <a:ext uri="{FF2B5EF4-FFF2-40B4-BE49-F238E27FC236}">
                <a16:creationId xmlns:a16="http://schemas.microsoft.com/office/drawing/2014/main" id="{57FB0434-B45D-6BC9-27DC-2712C2CF6C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208" y="2006578"/>
            <a:ext cx="5805163" cy="3125857"/>
          </a:xfrm>
          <a:prstGeom prst="rect">
            <a:avLst/>
          </a:prstGeom>
        </p:spPr>
      </p:pic>
      <p:grpSp>
        <p:nvGrpSpPr>
          <p:cNvPr id="20" name="Group 19">
            <a:extLst>
              <a:ext uri="{FF2B5EF4-FFF2-40B4-BE49-F238E27FC236}">
                <a16:creationId xmlns:a16="http://schemas.microsoft.com/office/drawing/2014/main" id="{C591BCE5-BED0-BC2A-606C-B9F818DCF759}"/>
              </a:ext>
            </a:extLst>
          </p:cNvPr>
          <p:cNvGrpSpPr/>
          <p:nvPr/>
        </p:nvGrpSpPr>
        <p:grpSpPr>
          <a:xfrm>
            <a:off x="126759" y="6169973"/>
            <a:ext cx="11938482" cy="593278"/>
            <a:chOff x="126759" y="6169973"/>
            <a:chExt cx="11938482" cy="593278"/>
          </a:xfrm>
        </p:grpSpPr>
        <p:sp>
          <p:nvSpPr>
            <p:cNvPr id="21" name="Action Button: Go Forward or Next 20">
              <a:hlinkClick r:id="" action="ppaction://hlinkshowjump?jump=nextslide" highlightClick="1"/>
              <a:extLst>
                <a:ext uri="{FF2B5EF4-FFF2-40B4-BE49-F238E27FC236}">
                  <a16:creationId xmlns:a16="http://schemas.microsoft.com/office/drawing/2014/main" id="{8B638208-5FAA-7497-0870-37F24A065809}"/>
                </a:ext>
              </a:extLst>
            </p:cNvPr>
            <p:cNvSpPr/>
            <p:nvPr/>
          </p:nvSpPr>
          <p:spPr>
            <a:xfrm>
              <a:off x="11487243" y="6169973"/>
              <a:ext cx="577998" cy="593277"/>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Action Button: Go Back or Previous 21">
              <a:hlinkClick r:id="" action="ppaction://hlinkshowjump?jump=previousslide" highlightClick="1"/>
              <a:extLst>
                <a:ext uri="{FF2B5EF4-FFF2-40B4-BE49-F238E27FC236}">
                  <a16:creationId xmlns:a16="http://schemas.microsoft.com/office/drawing/2014/main" id="{24A2F8CF-0031-D76B-C9AA-16CF110D020E}"/>
                </a:ext>
              </a:extLst>
            </p:cNvPr>
            <p:cNvSpPr/>
            <p:nvPr/>
          </p:nvSpPr>
          <p:spPr>
            <a:xfrm>
              <a:off x="126759" y="6169974"/>
              <a:ext cx="577997" cy="593277"/>
            </a:xfrm>
            <a:prstGeom prst="actionButtonBackPrevio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3" name="Action Button: Go Home 22">
              <a:hlinkClick r:id="rId5" action="ppaction://hlinksldjump" highlightClick="1"/>
              <a:extLst>
                <a:ext uri="{FF2B5EF4-FFF2-40B4-BE49-F238E27FC236}">
                  <a16:creationId xmlns:a16="http://schemas.microsoft.com/office/drawing/2014/main" id="{F35142BE-A13B-CCCB-3F37-EBF0AD05FB48}"/>
                </a:ext>
              </a:extLst>
            </p:cNvPr>
            <p:cNvSpPr/>
            <p:nvPr/>
          </p:nvSpPr>
          <p:spPr>
            <a:xfrm>
              <a:off x="5769372" y="6169973"/>
              <a:ext cx="577998" cy="593277"/>
            </a:xfrm>
            <a:prstGeom prst="actionButtonHom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136307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wellVTI">
  <a:themeElements>
    <a:clrScheme name="AnalogousFromLightSeedRightStep">
      <a:dk1>
        <a:srgbClr val="000000"/>
      </a:dk1>
      <a:lt1>
        <a:srgbClr val="FFFFFF"/>
      </a:lt1>
      <a:dk2>
        <a:srgbClr val="3F2441"/>
      </a:dk2>
      <a:lt2>
        <a:srgbClr val="E8E2E2"/>
      </a:lt2>
      <a:accent1>
        <a:srgbClr val="81A8AB"/>
      </a:accent1>
      <a:accent2>
        <a:srgbClr val="7F9EBA"/>
      </a:accent2>
      <a:accent3>
        <a:srgbClr val="969BC6"/>
      </a:accent3>
      <a:accent4>
        <a:srgbClr val="917FBA"/>
      </a:accent4>
      <a:accent5>
        <a:srgbClr val="B792C4"/>
      </a:accent5>
      <a:accent6>
        <a:srgbClr val="BA7FB1"/>
      </a:accent6>
      <a:hlink>
        <a:srgbClr val="AE6D69"/>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ellVTI" id="{8361A04D-931A-43DC-973B-1B0B1DD5DECC}" vid="{6DDB23E8-D18E-4BDA-98D6-324466149EBD}"/>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2039</TotalTime>
  <Words>2357</Words>
  <Application>Microsoft Office PowerPoint</Application>
  <PresentationFormat>Panorámica</PresentationFormat>
  <Paragraphs>493</Paragraphs>
  <Slides>32</Slides>
  <Notes>16</Notes>
  <HiddenSlides>0</HiddenSlides>
  <MMClips>2</MMClips>
  <ScaleCrop>false</ScaleCrop>
  <HeadingPairs>
    <vt:vector size="6" baseType="variant">
      <vt:variant>
        <vt:lpstr>Fuentes usadas</vt:lpstr>
      </vt:variant>
      <vt:variant>
        <vt:i4>12</vt:i4>
      </vt:variant>
      <vt:variant>
        <vt:lpstr>Tema</vt:lpstr>
      </vt:variant>
      <vt:variant>
        <vt:i4>2</vt:i4>
      </vt:variant>
      <vt:variant>
        <vt:lpstr>Títulos de diapositiva</vt:lpstr>
      </vt:variant>
      <vt:variant>
        <vt:i4>32</vt:i4>
      </vt:variant>
    </vt:vector>
  </HeadingPairs>
  <TitlesOfParts>
    <vt:vector size="46" baseType="lpstr">
      <vt:lpstr>Abadi</vt:lpstr>
      <vt:lpstr>Aptos</vt:lpstr>
      <vt:lpstr>Aptos Display</vt:lpstr>
      <vt:lpstr>Arial</vt:lpstr>
      <vt:lpstr>avenir-lt-w01_85-heavy1475544</vt:lpstr>
      <vt:lpstr>AvenirNextLTW01-Regular</vt:lpstr>
      <vt:lpstr>Calibri</vt:lpstr>
      <vt:lpstr>Google Sans</vt:lpstr>
      <vt:lpstr>Neue Haas Grotesk Text Pro</vt:lpstr>
      <vt:lpstr>Roboto</vt:lpstr>
      <vt:lpstr>Symbol</vt:lpstr>
      <vt:lpstr>Times New Roman</vt:lpstr>
      <vt:lpstr>Office Theme</vt:lpstr>
      <vt:lpstr>SwellVTI</vt:lpstr>
      <vt:lpstr>Presentación de PowerPoint</vt:lpstr>
      <vt:lpstr>Presentación de PowerPoint</vt:lpstr>
      <vt:lpstr>Presentación de PowerPoint</vt:lpstr>
      <vt:lpstr>New open-source, self-assembly tools to study microbial activity and water treatment applications</vt:lpstr>
      <vt:lpstr>Presentación de PowerPoint</vt:lpstr>
      <vt:lpstr>Background</vt:lpstr>
      <vt:lpstr>Background</vt:lpstr>
      <vt:lpstr>Presentación de PowerPoint</vt:lpstr>
      <vt:lpstr>Objectives</vt:lpstr>
      <vt:lpstr>Photoreactor Modules </vt:lpstr>
      <vt:lpstr>Photoreactor Modules </vt:lpstr>
      <vt:lpstr>Photoreactor Modules </vt:lpstr>
      <vt:lpstr>Photoreactor Modules </vt:lpstr>
      <vt:lpstr>Photoreactor Modules </vt:lpstr>
      <vt:lpstr>Photoreactor Modules </vt:lpstr>
      <vt:lpstr>Spectral Module: Heat Resistance Tests</vt:lpstr>
      <vt:lpstr>Spectrophotometer: Sampling unit</vt:lpstr>
      <vt:lpstr>Spectrophotometer: Sampling unit</vt:lpstr>
      <vt:lpstr>Test: Acid Conditions</vt:lpstr>
      <vt:lpstr>Test: Acid Conditions</vt:lpstr>
      <vt:lpstr>Test: Acid Conditions</vt:lpstr>
      <vt:lpstr>Presentación de PowerPoint</vt:lpstr>
      <vt:lpstr>Background</vt:lpstr>
      <vt:lpstr>Preliminary System </vt:lpstr>
      <vt:lpstr>Objective</vt:lpstr>
      <vt:lpstr>Presentación de PowerPoint</vt:lpstr>
      <vt:lpstr>Calibration of methane sensors</vt:lpstr>
      <vt:lpstr>Leakage Tests</vt:lpstr>
      <vt:lpstr>Initial Findings</vt:lpstr>
      <vt:lpstr>Initial Findings</vt:lpstr>
      <vt:lpstr>References</vt:lpstr>
      <vt:lpstr>Acknowledgements &amp; Contact</vt:lpstr>
    </vt:vector>
  </TitlesOfParts>
  <Company>Ben Gurion University of The Negev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Devi Orozco</dc:creator>
  <cp:lastModifiedBy>Usuario</cp:lastModifiedBy>
  <cp:revision>13</cp:revision>
  <dcterms:created xsi:type="dcterms:W3CDTF">2025-04-18T19:48:25Z</dcterms:created>
  <dcterms:modified xsi:type="dcterms:W3CDTF">2025-04-30T22:13:03Z</dcterms:modified>
</cp:coreProperties>
</file>