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314" r:id="rId2"/>
    <p:sldId id="1316" r:id="rId3"/>
    <p:sldId id="429" r:id="rId4"/>
    <p:sldId id="1293" r:id="rId5"/>
    <p:sldId id="418" r:id="rId6"/>
    <p:sldId id="1301" r:id="rId7"/>
    <p:sldId id="1302" r:id="rId8"/>
    <p:sldId id="419" r:id="rId9"/>
    <p:sldId id="420" r:id="rId10"/>
    <p:sldId id="1317" r:id="rId11"/>
    <p:sldId id="458" r:id="rId12"/>
    <p:sldId id="1296" r:id="rId13"/>
    <p:sldId id="1298" r:id="rId14"/>
    <p:sldId id="1312" r:id="rId15"/>
    <p:sldId id="49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E61A5-9D97-43F9-A665-B470C9F3E696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E467F-1770-40DB-BC51-7D453F780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6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366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726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628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39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21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has implications for microbes: stimulation of nitrogen metabolism for energy can lead to increased carbon metabolism to feed microbial biomass demands, leading to a priming effect in which microbes obtain carbon by decomposing soil organic matter, thereby posing a risk of soil carbon depletion.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2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53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5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26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13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73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80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14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03068-CEA3-40A7-B757-E8F7C93A300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58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3703F-B452-812A-00A5-C44084D4B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8A62022-6F89-F5D1-5993-85FB300AD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E1BE44-AA38-CEED-83E4-EF6D9679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06D9CA-C141-D951-8551-25E4B918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75108B-1AA9-2459-DF0D-2009031E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34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95F329-5941-F505-2507-975752C8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91BEAC-861F-307F-168E-5028B4687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287A29-E7A7-8645-F955-7902177D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C6FEA6-07FC-5170-7F41-762A0DCA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4706AE-80F9-D05D-B34F-6E8B5BD4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0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6C5D10-7C07-0018-4120-81E77EF2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DC42A29-7B40-0674-947F-C4439BF16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CA2871-A9F5-3917-BC21-8D4CAEB6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08F0F3-D2CD-C535-03CC-119B1971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AFCFF5-6840-2844-8DCE-CFFECCC8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69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0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EB3E56-51E2-6FBB-2576-F413A897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F85E1B-4B0D-90CE-2B31-7F15FAEAD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91B0E3-3702-9293-2D58-5436B77B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D2025D-5D0D-8D10-FDF8-29027B8F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805292-481D-50A4-C709-9B349339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5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06DA5D-8946-D527-A9D0-87DB439C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A848A8-E25D-FF59-536F-D173BBB79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9B97A6-97DA-5F85-BCC1-4216B088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15E672-6D59-0420-999B-F19DD4B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A77005-2FDD-15E7-6D76-AFC4B9FB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93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236A65-AA98-A38B-C881-9B6C67E3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BA760C-667F-A4C9-7B50-BCD0AD1F9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E95B11-4287-7A56-67C6-2FFCAC9CB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B6E63D-9D79-B9AC-BCA1-015EBA2D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6A3E20-D4BD-AE6F-2559-A16537C3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5BFF3B-FF09-BB41-76F4-A6FED781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32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969F87-DBE2-595D-9842-073C9CC4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7169C3-3F0F-A479-3BA6-544A157A7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E702E4-E023-6B40-9E16-9EF73D98F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C1A036-12B5-8439-C068-06DD7D0D1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A7202A0-D3AB-6202-4496-ED222C984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9639EED-0E1A-1D5C-F9C3-E0FA5237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3E3A69B-82B6-0624-3C7B-CDA8E423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6B8EC4-153F-8174-5F86-517F01D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1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C00110-2972-A23D-22BA-F48ED479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A2B40C-A393-D840-BB04-56963453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B5CFC3C-680C-32DD-6BF7-2CE816CD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AB8F337-6464-0C96-5DBE-EA85BBFB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7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35A5C5-EF83-9968-13CC-20B77323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CC6426E-24E0-0298-D985-275B6442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526E6C-A1C1-C017-1061-DE1FDE69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10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3FB40C-1860-FCFA-9D34-A8FC75B8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D99B9F-970D-8FDB-D4DC-0F6926F9E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1D4D7B-35A0-7520-E5D6-ACD0EE517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AF9D3B-0A86-A414-EED3-0D4A9A9B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7E0FFC-096A-598B-407A-940704D2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610757-71DB-1CBD-3B8F-EFC42C74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04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51FB8F-0F59-4997-6250-0223EFEE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529A4E-17DB-6DFF-100F-0C6970135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9A4E7B-DD22-2587-2CC2-A16DA9727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BEA5F9-A1D9-0D8F-B4EB-EAADC335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222CDA-FD31-A889-F405-6B67D7B3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2CC53C-3691-70BD-2890-E710CA7E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0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CAA28ED-CCC4-D0ED-481E-CC696722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228A8E-B0B1-9830-1BA2-7870E72B9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80AE88-AC1F-39CB-527C-7D8D6FCE8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A7FB2-A09F-47CB-9DC3-2A545A8E389A}" type="datetimeFigureOut">
              <a:rPr lang="ko-KR" altLang="en-US" smtClean="0"/>
              <a:t>2025-05-01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BDF3A5-63B3-8F18-6076-928A4B034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319EA4-3B29-5BB8-FD0A-6CA3DAB77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99458-93FC-46DA-84CD-88B11AECA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6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407878-7340-8A6C-A91A-BD5E64B16DE7}"/>
              </a:ext>
            </a:extLst>
          </p:cNvPr>
          <p:cNvGrpSpPr/>
          <p:nvPr/>
        </p:nvGrpSpPr>
        <p:grpSpPr>
          <a:xfrm>
            <a:off x="2056598" y="208869"/>
            <a:ext cx="8052603" cy="707886"/>
            <a:chOff x="532597" y="208869"/>
            <a:chExt cx="8052603" cy="707886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67ADDDF-F2A0-1134-1094-CC81545967FB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E66DFD-D65E-1C3F-E55E-7CE24CB77B89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06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7E524B-733C-A8B6-C69B-E9DEC58CEF3E}"/>
                </a:ext>
              </a:extLst>
            </p:cNvPr>
            <p:cNvSpPr txBox="1"/>
            <p:nvPr/>
          </p:nvSpPr>
          <p:spPr>
            <a:xfrm>
              <a:off x="894855" y="46669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Supplementary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</p:grpSp>
      <p:pic>
        <p:nvPicPr>
          <p:cNvPr id="20" name="그림 19" descr="텍스트, 스크린샷, 도표, 다채로움이(가) 표시된 사진&#10;&#10;자동 생성된 설명">
            <a:extLst>
              <a:ext uri="{FF2B5EF4-FFF2-40B4-BE49-F238E27FC236}">
                <a16:creationId xmlns:a16="http://schemas.microsoft.com/office/drawing/2014/main" id="{8C162808-DF8F-35F2-B504-A20B439B30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04" y="954856"/>
            <a:ext cx="7124497" cy="5608467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28574C-42D5-B244-959B-A7CAF6B4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6E98-4A46-445C-A01A-8D0C763E6B2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48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407878-7340-8A6C-A91A-BD5E64B16DE7}"/>
              </a:ext>
            </a:extLst>
          </p:cNvPr>
          <p:cNvGrpSpPr/>
          <p:nvPr/>
        </p:nvGrpSpPr>
        <p:grpSpPr>
          <a:xfrm>
            <a:off x="2056598" y="208869"/>
            <a:ext cx="8052603" cy="707886"/>
            <a:chOff x="532597" y="208869"/>
            <a:chExt cx="8052603" cy="707886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67ADDDF-F2A0-1134-1094-CC81545967FB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E66DFD-D65E-1C3F-E55E-7CE24CB77B89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06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7E524B-733C-A8B6-C69B-E9DEC58CEF3E}"/>
                </a:ext>
              </a:extLst>
            </p:cNvPr>
            <p:cNvSpPr txBox="1"/>
            <p:nvPr/>
          </p:nvSpPr>
          <p:spPr>
            <a:xfrm>
              <a:off x="894855" y="46669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Supplementary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52AE10-3CEF-C7EB-4297-FC891D7AD8C4}"/>
              </a:ext>
            </a:extLst>
          </p:cNvPr>
          <p:cNvSpPr txBox="1"/>
          <p:nvPr/>
        </p:nvSpPr>
        <p:spPr>
          <a:xfrm>
            <a:off x="1683455" y="1189042"/>
            <a:ext cx="622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 of analysis of soil chemical properties 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D2591-5B37-8CF4-0C32-29CC575D6781}"/>
              </a:ext>
            </a:extLst>
          </p:cNvPr>
          <p:cNvSpPr txBox="1"/>
          <p:nvPr/>
        </p:nvSpPr>
        <p:spPr>
          <a:xfrm>
            <a:off x="1902212" y="1557281"/>
            <a:ext cx="5150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OM: Chromic acid titration method</a:t>
            </a:r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P2O5: </a:t>
            </a:r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Molybdenum blue phosphorus method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T-N, T-C: Elemental Analyzer(EA)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NH4-N, NO3-N : Ion-chromatography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58F5C-476A-F37B-7020-0509375E2A3E}"/>
              </a:ext>
            </a:extLst>
          </p:cNvPr>
          <p:cNvSpPr txBox="1"/>
          <p:nvPr/>
        </p:nvSpPr>
        <p:spPr>
          <a:xfrm>
            <a:off x="1683456" y="3677280"/>
            <a:ext cx="8678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Cell Synthesis Reaction Equation of </a:t>
            </a:r>
            <a:r>
              <a:rPr lang="en-US" altLang="ko-KR" sz="20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Nitrosomonas</a:t>
            </a: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</a:t>
            </a:r>
            <a:r>
              <a:rPr lang="en-US" altLang="ko-KR" sz="20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Nitrobacter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​+HCO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​+4CO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​+H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2​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O→C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​H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​O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​N+5O</a:t>
            </a:r>
            <a:r>
              <a:rPr lang="pt-BR" altLang="ko-KR" sz="2000" baseline="-25000" dirty="0">
                <a:solidFill>
                  <a:srgbClr val="0D0D0D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ko-KR" sz="2000" dirty="0">
                <a:solidFill>
                  <a:srgbClr val="0D0D0D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+​+1.83O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​+1.98HCO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  <a:r>
              <a:rPr lang="pt-BR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b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0.021C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​H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​O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​N+0.98NO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​+1.041H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​O+1.88H</a:t>
            </a:r>
            <a:r>
              <a:rPr lang="pt-BR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​CO</a:t>
            </a:r>
            <a:r>
              <a:rPr lang="pt-BR" altLang="ko-KR" sz="2000" baseline="-25000" dirty="0">
                <a:solidFill>
                  <a:srgbClr val="0D0D0D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altLang="ko-KR" sz="2000" dirty="0">
              <a:solidFill>
                <a:srgbClr val="0D0D0D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B6A86-9392-FE1F-6E87-0304F3B251DF}"/>
              </a:ext>
            </a:extLst>
          </p:cNvPr>
          <p:cNvSpPr txBox="1"/>
          <p:nvPr/>
        </p:nvSpPr>
        <p:spPr>
          <a:xfrm>
            <a:off x="7052276" y="417662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ko-KR" sz="1200" dirty="0"/>
              <a:t>C</a:t>
            </a:r>
            <a:r>
              <a:rPr lang="pt-BR" altLang="ko-KR" sz="1200" baseline="-25000" dirty="0"/>
              <a:t>5</a:t>
            </a:r>
            <a:r>
              <a:rPr lang="pt-BR" altLang="ko-KR" sz="1200" dirty="0"/>
              <a:t>​H</a:t>
            </a:r>
            <a:r>
              <a:rPr lang="pt-BR" altLang="ko-KR" sz="1200" baseline="-25000" dirty="0"/>
              <a:t>7</a:t>
            </a:r>
            <a:r>
              <a:rPr lang="pt-BR" altLang="ko-KR" sz="1200" dirty="0"/>
              <a:t>​O</a:t>
            </a:r>
            <a:r>
              <a:rPr lang="pt-BR" altLang="ko-KR" sz="1200" baseline="-25000" dirty="0"/>
              <a:t>2</a:t>
            </a:r>
            <a:r>
              <a:rPr lang="pt-BR" altLang="ko-KR" sz="1200" dirty="0"/>
              <a:t>​N :</a:t>
            </a:r>
            <a:r>
              <a:rPr lang="pt-BR" altLang="ko-KR" sz="1200" dirty="0">
                <a:solidFill>
                  <a:srgbClr val="0D0D0D"/>
                </a:solidFill>
                <a:highlight>
                  <a:srgbClr val="FFFFFF"/>
                </a:highlight>
                <a:latin typeface="KaTeX_Main"/>
              </a:rPr>
              <a:t>​ </a:t>
            </a:r>
            <a:r>
              <a:rPr lang="ko-KR" altLang="en-US" sz="1200" dirty="0" err="1"/>
              <a:t>Ethyl</a:t>
            </a:r>
            <a:r>
              <a:rPr lang="ko-KR" altLang="en-US" sz="1200" dirty="0"/>
              <a:t> </a:t>
            </a:r>
            <a:r>
              <a:rPr lang="ko-KR" altLang="en-US" sz="1200" dirty="0" err="1"/>
              <a:t>cyanoacetate</a:t>
            </a:r>
            <a:endParaRPr lang="ko-KR" altLang="en-US" sz="12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D72FB4-64AF-493E-76E0-D975CCD2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6E98-4A46-445C-A01A-8D0C763E6B2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79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도표, 직사각형이(가) 표시된 사진&#10;&#10;자동 생성된 설명">
            <a:extLst>
              <a:ext uri="{FF2B5EF4-FFF2-40B4-BE49-F238E27FC236}">
                <a16:creationId xmlns:a16="http://schemas.microsoft.com/office/drawing/2014/main" id="{E619B10D-9B17-35C5-5059-5D352E6FFA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74" y="1022638"/>
            <a:ext cx="7113733" cy="555047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979A3F6-C90D-A71E-4312-6EC03E91CB30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7F29E7E-311D-749C-A6F0-B1C96EA8AD6E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819C49-A9BF-664C-5DB2-A96B53ED437E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03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C7F685-5211-DE4D-4639-698910764931}"/>
                </a:ext>
              </a:extLst>
            </p:cNvPr>
            <p:cNvSpPr txBox="1"/>
            <p:nvPr/>
          </p:nvSpPr>
          <p:spPr>
            <a:xfrm>
              <a:off x="894855" y="466690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Results and Discussion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B295FC-1E9A-9BAD-4D6E-7CB57356B040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1) Taxa composition and diversity analysis</a:t>
              </a:r>
            </a:p>
          </p:txBody>
        </p: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689AE2DB-9EFC-F7D5-7130-533A88297996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3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도표, 직사각형이(가) 표시된 사진&#10;&#10;자동 생성된 설명">
            <a:extLst>
              <a:ext uri="{FF2B5EF4-FFF2-40B4-BE49-F238E27FC236}">
                <a16:creationId xmlns:a16="http://schemas.microsoft.com/office/drawing/2014/main" id="{E619B10D-9B17-35C5-5059-5D352E6FF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" b="49191"/>
          <a:stretch/>
        </p:blipFill>
        <p:spPr>
          <a:xfrm>
            <a:off x="1702412" y="1728758"/>
            <a:ext cx="8820809" cy="351380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979A3F6-C90D-A71E-4312-6EC03E91CB30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7F29E7E-311D-749C-A6F0-B1C96EA8AD6E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819C49-A9BF-664C-5DB2-A96B53ED437E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03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C7F685-5211-DE4D-4639-698910764931}"/>
                </a:ext>
              </a:extLst>
            </p:cNvPr>
            <p:cNvSpPr txBox="1"/>
            <p:nvPr/>
          </p:nvSpPr>
          <p:spPr>
            <a:xfrm>
              <a:off x="894855" y="466690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Results and Discussion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B295FC-1E9A-9BAD-4D6E-7CB57356B040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1) Taxa composition and diversity analysis</a:t>
              </a:r>
            </a:p>
          </p:txBody>
        </p: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385EA052-9FAE-8CE7-6C59-D6E475FE03D1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0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도표, 직사각형이(가) 표시된 사진&#10;&#10;자동 생성된 설명">
            <a:extLst>
              <a:ext uri="{FF2B5EF4-FFF2-40B4-BE49-F238E27FC236}">
                <a16:creationId xmlns:a16="http://schemas.microsoft.com/office/drawing/2014/main" id="{E619B10D-9B17-35C5-5059-5D352E6FFA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74" y="1022638"/>
            <a:ext cx="7113733" cy="555047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979A3F6-C90D-A71E-4312-6EC03E91CB30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7F29E7E-311D-749C-A6F0-B1C96EA8AD6E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819C49-A9BF-664C-5DB2-A96B53ED437E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03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C7F685-5211-DE4D-4639-698910764931}"/>
                </a:ext>
              </a:extLst>
            </p:cNvPr>
            <p:cNvSpPr txBox="1"/>
            <p:nvPr/>
          </p:nvSpPr>
          <p:spPr>
            <a:xfrm>
              <a:off x="894855" y="466690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Results and Discussion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B295FC-1E9A-9BAD-4D6E-7CB57356B040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1) Taxa composition and diversity analysis</a:t>
              </a:r>
            </a:p>
          </p:txBody>
        </p: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CA85594-18E3-C871-4805-F5859DE63052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도표, 직사각형이(가) 표시된 사진&#10;&#10;자동 생성된 설명">
            <a:extLst>
              <a:ext uri="{FF2B5EF4-FFF2-40B4-BE49-F238E27FC236}">
                <a16:creationId xmlns:a16="http://schemas.microsoft.com/office/drawing/2014/main" id="{E619B10D-9B17-35C5-5059-5D352E6FF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5" r="58832"/>
          <a:stretch/>
        </p:blipFill>
        <p:spPr>
          <a:xfrm>
            <a:off x="3511181" y="916755"/>
            <a:ext cx="6062276" cy="564093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979A3F6-C90D-A71E-4312-6EC03E91CB30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7F29E7E-311D-749C-A6F0-B1C96EA8AD6E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819C49-A9BF-664C-5DB2-A96B53ED437E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03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C7F685-5211-DE4D-4639-698910764931}"/>
                </a:ext>
              </a:extLst>
            </p:cNvPr>
            <p:cNvSpPr txBox="1"/>
            <p:nvPr/>
          </p:nvSpPr>
          <p:spPr>
            <a:xfrm>
              <a:off x="894855" y="466690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Results and Discussion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B295FC-1E9A-9BAD-4D6E-7CB57356B040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1) Taxa composition and diversity analysis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2CCBB8-C530-1F21-FC8E-1D7C0A051C3D}"/>
              </a:ext>
            </a:extLst>
          </p:cNvPr>
          <p:cNvSpPr txBox="1"/>
          <p:nvPr/>
        </p:nvSpPr>
        <p:spPr>
          <a:xfrm>
            <a:off x="6797041" y="4793671"/>
            <a:ext cx="2196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[PERMANOVA] 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o-K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F-value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1.5895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o-K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R-squared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0.20944 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o-KR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ko-KR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0.023</a:t>
            </a:r>
          </a:p>
        </p:txBody>
      </p:sp>
      <p:sp>
        <p:nvSpPr>
          <p:cNvPr id="9" name="슬라이드 번호 개체 틀 7">
            <a:extLst>
              <a:ext uri="{FF2B5EF4-FFF2-40B4-BE49-F238E27FC236}">
                <a16:creationId xmlns:a16="http://schemas.microsoft.com/office/drawing/2014/main" id="{AA5C25EB-0790-881C-26A8-A81D8813A1ED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3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도표, 스크린샷, 라인이(가) 표시된 사진&#10;&#10;자동 생성된 설명">
            <a:extLst>
              <a:ext uri="{FF2B5EF4-FFF2-40B4-BE49-F238E27FC236}">
                <a16:creationId xmlns:a16="http://schemas.microsoft.com/office/drawing/2014/main" id="{36948468-EA4D-66D9-8B7F-1C77892437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71" y="916756"/>
            <a:ext cx="5391658" cy="57832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67A999-7037-A0DB-6901-789C53748AA6}"/>
              </a:ext>
            </a:extLst>
          </p:cNvPr>
          <p:cNvSpPr txBox="1"/>
          <p:nvPr/>
        </p:nvSpPr>
        <p:spPr>
          <a:xfrm>
            <a:off x="3242002" y="863011"/>
            <a:ext cx="31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E3F9AF1-72CF-41CA-1437-A3E38C1CFBF2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95E95AFB-D63C-2240-E49B-FD771EDB90C4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DADCF7-FAE4-AAAD-861C-2C22530D5DF6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03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7CEDC3-017C-057D-52A0-695A1A25888C}"/>
                </a:ext>
              </a:extLst>
            </p:cNvPr>
            <p:cNvSpPr txBox="1"/>
            <p:nvPr/>
          </p:nvSpPr>
          <p:spPr>
            <a:xfrm>
              <a:off x="894855" y="466690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Results and Discussion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4E7AB1-AA56-0C7A-0309-99BAA7E9E013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4) Carbon pathway analysis with </a:t>
              </a:r>
              <a:r>
                <a:rPr lang="en-US" altLang="ko-KR" sz="1400" b="1" i="1" dirty="0" err="1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CAZyme</a:t>
              </a:r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database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A9BED604-D7E9-7DE3-4CF2-2188C7650AE9}"/>
              </a:ext>
            </a:extLst>
          </p:cNvPr>
          <p:cNvSpPr/>
          <p:nvPr/>
        </p:nvSpPr>
        <p:spPr>
          <a:xfrm>
            <a:off x="5945424" y="1036322"/>
            <a:ext cx="1644096" cy="3665218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79E7FE9-CECB-0A3C-4ED8-6306763471B2}"/>
              </a:ext>
            </a:extLst>
          </p:cNvPr>
          <p:cNvSpPr/>
          <p:nvPr/>
        </p:nvSpPr>
        <p:spPr>
          <a:xfrm>
            <a:off x="4743115" y="3168968"/>
            <a:ext cx="941405" cy="1532572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A0A3E2-9A3B-AEBD-D533-1B46D2A1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6E98-4A46-445C-A01A-8D0C763E6B2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0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407878-7340-8A6C-A91A-BD5E64B16DE7}"/>
              </a:ext>
            </a:extLst>
          </p:cNvPr>
          <p:cNvGrpSpPr/>
          <p:nvPr/>
        </p:nvGrpSpPr>
        <p:grpSpPr>
          <a:xfrm>
            <a:off x="2056598" y="208869"/>
            <a:ext cx="8052603" cy="707886"/>
            <a:chOff x="532597" y="208869"/>
            <a:chExt cx="8052603" cy="707886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67ADDDF-F2A0-1134-1094-CC81545967FB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E66DFD-D65E-1C3F-E55E-7CE24CB77B89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06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7E524B-733C-A8B6-C69B-E9DEC58CEF3E}"/>
                </a:ext>
              </a:extLst>
            </p:cNvPr>
            <p:cNvSpPr txBox="1"/>
            <p:nvPr/>
          </p:nvSpPr>
          <p:spPr>
            <a:xfrm>
              <a:off x="894855" y="46669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Supplementary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</p:grpSp>
      <p:pic>
        <p:nvPicPr>
          <p:cNvPr id="5" name="그림 4" descr="텍스트, 친필, 스크린샷, 폰트이(가) 표시된 사진&#10;&#10;자동 생성된 설명">
            <a:extLst>
              <a:ext uri="{FF2B5EF4-FFF2-40B4-BE49-F238E27FC236}">
                <a16:creationId xmlns:a16="http://schemas.microsoft.com/office/drawing/2014/main" id="{175FF858-64DC-D1F0-A458-6C35C463A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74" y="1633609"/>
            <a:ext cx="8548343" cy="3901237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DC394E-B97B-C67B-8E9A-599DCB04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6E98-4A46-445C-A01A-8D0C763E6B2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57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136FD74-B625-B4D6-B0A1-E7654A7FB7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524000" y="1428426"/>
            <a:ext cx="9144000" cy="4956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E5B0E6-08A4-F969-1038-9F9226DC686C}"/>
              </a:ext>
            </a:extLst>
          </p:cNvPr>
          <p:cNvSpPr txBox="1"/>
          <p:nvPr/>
        </p:nvSpPr>
        <p:spPr>
          <a:xfrm>
            <a:off x="1822931" y="1380763"/>
            <a:ext cx="527796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Period: 1975 – 2022 (48years)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Site: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Gyeongsangbuk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-do Agricultural Research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B2F77-1A9D-ECE1-35C1-D51FB84EEC76}"/>
              </a:ext>
            </a:extLst>
          </p:cNvPr>
          <p:cNvSpPr txBox="1"/>
          <p:nvPr/>
        </p:nvSpPr>
        <p:spPr>
          <a:xfrm>
            <a:off x="1634709" y="2309295"/>
            <a:ext cx="228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Winter season</a:t>
            </a:r>
            <a:endParaRPr lang="en-US" altLang="ko-K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BB0525-AF79-39D9-E510-90C9473DA918}"/>
              </a:ext>
            </a:extLst>
          </p:cNvPr>
          <p:cNvSpPr txBox="1"/>
          <p:nvPr/>
        </p:nvSpPr>
        <p:spPr>
          <a:xfrm>
            <a:off x="1822929" y="2505687"/>
            <a:ext cx="58977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Crop: Barley (</a:t>
            </a:r>
            <a:r>
              <a:rPr lang="en-US" altLang="ko-KR" i="1" dirty="0">
                <a:latin typeface="Arial" panose="020B0604020202020204" pitchFamily="34" charset="0"/>
                <a:cs typeface="Arial" panose="020B0604020202020204" pitchFamily="34" charset="0"/>
              </a:rPr>
              <a:t>Hordeum vulgare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L.) </a:t>
            </a:r>
          </a:p>
          <a:p>
            <a:pPr marL="342900" indent="-342900">
              <a:buFontTx/>
              <a:buChar char="-"/>
            </a:pP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Sowing date: Early September</a:t>
            </a:r>
          </a:p>
          <a:p>
            <a:pPr marL="342900" indent="-342900">
              <a:buFontTx/>
              <a:buChar char="-"/>
            </a:pP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Harvesting: Late May</a:t>
            </a:r>
          </a:p>
          <a:p>
            <a:pPr marL="342900" indent="-342900">
              <a:buFontTx/>
              <a:buChar char="-"/>
            </a:pP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Main treatment: </a:t>
            </a:r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NPK(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&amp; Lime (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NPK+Lime</a:t>
            </a:r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B414894-97BA-7462-C031-3C109525864F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F769C8FF-CE55-BD63-7E7F-B3C02FF77C6A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5F2ACB-235C-78CB-D49F-9777E7FEF58B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02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1868DA-73DA-A6FB-3102-B3735DF60C0B}"/>
                </a:ext>
              </a:extLst>
            </p:cNvPr>
            <p:cNvSpPr txBox="1"/>
            <p:nvPr/>
          </p:nvSpPr>
          <p:spPr>
            <a:xfrm>
              <a:off x="894855" y="466690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Material and Methods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B706FF-A41E-FB09-E6E1-0BB6D39E02A2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1) Experimental site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5F7C2C3-B0E8-A055-9925-BB289AF46A95}"/>
              </a:ext>
            </a:extLst>
          </p:cNvPr>
          <p:cNvSpPr txBox="1"/>
          <p:nvPr/>
        </p:nvSpPr>
        <p:spPr>
          <a:xfrm>
            <a:off x="1634708" y="1063065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Site information</a:t>
            </a:r>
            <a:endParaRPr lang="en-US" altLang="ko-K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263B6B8-12B0-6D1B-F9CC-B731C5A8A161}"/>
              </a:ext>
            </a:extLst>
          </p:cNvPr>
          <p:cNvGraphicFramePr>
            <a:graphicFrameLocks noGrp="1"/>
          </p:cNvGraphicFramePr>
          <p:nvPr/>
        </p:nvGraphicFramePr>
        <p:xfrm>
          <a:off x="1856691" y="4638402"/>
          <a:ext cx="8519621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703">
                  <a:extLst>
                    <a:ext uri="{9D8B030D-6E8A-4147-A177-3AD203B41FA5}">
                      <a16:colId xmlns:a16="http://schemas.microsoft.com/office/drawing/2014/main" val="240213253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2891994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30228434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168922356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373690667"/>
                    </a:ext>
                  </a:extLst>
                </a:gridCol>
                <a:gridCol w="965493">
                  <a:extLst>
                    <a:ext uri="{9D8B030D-6E8A-4147-A177-3AD203B41FA5}">
                      <a16:colId xmlns:a16="http://schemas.microsoft.com/office/drawing/2014/main" val="32619087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Fertilizer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Pre-fertilization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ko-KR" sz="17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</a:t>
                      </a:r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7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 </a:t>
                      </a:r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53079"/>
                  </a:ext>
                </a:extLst>
              </a:tr>
              <a:tr h="3625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(40%)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(30%)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(30%)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0375"/>
                  </a:ext>
                </a:extLst>
              </a:tr>
              <a:tr h="3625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(100%)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838258"/>
                  </a:ext>
                </a:extLst>
              </a:tr>
              <a:tr h="3625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(100%)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971108"/>
                  </a:ext>
                </a:extLst>
              </a:tr>
              <a:tr h="3625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Ca(OH)</a:t>
                      </a:r>
                      <a:r>
                        <a:rPr lang="en-US" altLang="ko-KR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(100%)</a:t>
                      </a:r>
                      <a:endParaRPr lang="ko-KR" altLang="en-US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024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E5A4B5-58E2-B144-E1F3-0383A59B5FFB}"/>
              </a:ext>
            </a:extLst>
          </p:cNvPr>
          <p:cNvSpPr txBox="1"/>
          <p:nvPr/>
        </p:nvSpPr>
        <p:spPr>
          <a:xfrm>
            <a:off x="7522781" y="4275292"/>
            <a:ext cx="4217221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(N,P, K: kg ha</a:t>
            </a:r>
            <a:r>
              <a:rPr lang="en-US" altLang="ko-K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, Ca(OH)</a:t>
            </a:r>
            <a:r>
              <a:rPr lang="en-US" altLang="ko-K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 Mg ha</a:t>
            </a:r>
            <a:r>
              <a:rPr lang="en-US" altLang="ko-K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0EE46D5-9E5E-D228-2E97-27227D95D395}"/>
              </a:ext>
            </a:extLst>
          </p:cNvPr>
          <p:cNvSpPr/>
          <p:nvPr/>
        </p:nvSpPr>
        <p:spPr>
          <a:xfrm>
            <a:off x="1856691" y="4298336"/>
            <a:ext cx="3270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Fertilizer application amount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597F8B6-A60C-E4F1-95BE-1F8EF99A1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481" y="1213516"/>
            <a:ext cx="2824047" cy="28213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0EE731-B013-6FDF-7BF1-2281CA86CBF0}"/>
              </a:ext>
            </a:extLst>
          </p:cNvPr>
          <p:cNvSpPr txBox="1"/>
          <p:nvPr/>
        </p:nvSpPr>
        <p:spPr>
          <a:xfrm>
            <a:off x="7618422" y="2643628"/>
            <a:ext cx="5033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b="1" kern="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35.9528°N, 128.5622°E</a:t>
            </a:r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7">
            <a:extLst>
              <a:ext uri="{FF2B5EF4-FFF2-40B4-BE49-F238E27FC236}">
                <a16:creationId xmlns:a16="http://schemas.microsoft.com/office/drawing/2014/main" id="{8B573310-7B02-FF70-B266-C6A5373EF26C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3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136FD74-B625-B4D6-B0A1-E7654A7FB7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524000" y="1428426"/>
            <a:ext cx="9144000" cy="4956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EB2F77-1A9D-ECE1-35C1-D51FB84EEC76}"/>
              </a:ext>
            </a:extLst>
          </p:cNvPr>
          <p:cNvSpPr txBox="1"/>
          <p:nvPr/>
        </p:nvSpPr>
        <p:spPr>
          <a:xfrm>
            <a:off x="1941816" y="1077913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Summer season</a:t>
            </a:r>
            <a:endParaRPr lang="en-US" altLang="ko-K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BB0525-AF79-39D9-E510-90C9473DA918}"/>
              </a:ext>
            </a:extLst>
          </p:cNvPr>
          <p:cNvSpPr txBox="1"/>
          <p:nvPr/>
        </p:nvSpPr>
        <p:spPr>
          <a:xfrm>
            <a:off x="2130037" y="1463175"/>
            <a:ext cx="437812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Main treatment: NPK(control) &amp; Lime</a:t>
            </a:r>
          </a:p>
          <a:p>
            <a:pPr marL="342900" indent="-342900">
              <a:buFontTx/>
              <a:buChar char="-"/>
            </a:pP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Crop: Soybean (</a:t>
            </a:r>
            <a:r>
              <a:rPr lang="en-US" altLang="ko-KR" i="1" dirty="0">
                <a:latin typeface="Arial" panose="020B0604020202020204" pitchFamily="34" charset="0"/>
                <a:cs typeface="Arial" panose="020B0604020202020204" pitchFamily="34" charset="0"/>
              </a:rPr>
              <a:t>Glycine max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L.) </a:t>
            </a:r>
          </a:p>
          <a:p>
            <a:pPr marL="342900" indent="-342900">
              <a:buFontTx/>
              <a:buChar char="-"/>
            </a:pP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Sowing date: Early June</a:t>
            </a:r>
          </a:p>
          <a:p>
            <a:pPr marL="342900" indent="-342900">
              <a:buFontTx/>
              <a:buChar char="-"/>
            </a:pP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Sampling : 2022. 09. 21 (R6 stage)</a:t>
            </a:r>
          </a:p>
          <a:p>
            <a:pPr marL="342900" indent="-342900">
              <a:buFontTx/>
              <a:buChar char="-"/>
            </a:pP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Harvesting: Late October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B414894-97BA-7462-C031-3C109525864F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F769C8FF-CE55-BD63-7E7F-B3C02FF77C6A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5F2ACB-235C-78CB-D49F-9777E7FEF58B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02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1868DA-73DA-A6FB-3102-B3735DF60C0B}"/>
                </a:ext>
              </a:extLst>
            </p:cNvPr>
            <p:cNvSpPr txBox="1"/>
            <p:nvPr/>
          </p:nvSpPr>
          <p:spPr>
            <a:xfrm>
              <a:off x="894855" y="466690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Material and Methods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B706FF-A41E-FB09-E6E1-0BB6D39E02A2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1) Experimental site</a:t>
              </a:r>
            </a:p>
          </p:txBody>
        </p:sp>
      </p:grpSp>
      <p:pic>
        <p:nvPicPr>
          <p:cNvPr id="18" name="그림 17" descr="야외, 하늘, 현금작물, 들판이(가) 표시된 사진&#10;&#10;자동 생성된 설명">
            <a:extLst>
              <a:ext uri="{FF2B5EF4-FFF2-40B4-BE49-F238E27FC236}">
                <a16:creationId xmlns:a16="http://schemas.microsoft.com/office/drawing/2014/main" id="{D2A78C87-B2FF-5B62-1282-782F602641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33" y="1003341"/>
            <a:ext cx="3087063" cy="2315297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F539081-ABB0-0CC6-CDA9-4BC84A9F01FB}"/>
              </a:ext>
            </a:extLst>
          </p:cNvPr>
          <p:cNvGrpSpPr/>
          <p:nvPr/>
        </p:nvGrpSpPr>
        <p:grpSpPr>
          <a:xfrm>
            <a:off x="2123804" y="3604833"/>
            <a:ext cx="8261349" cy="2716807"/>
            <a:chOff x="4637692" y="3721625"/>
            <a:chExt cx="4439887" cy="166014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F47FFB9-F106-ABAF-4DA5-99CB8523C72C}"/>
                </a:ext>
              </a:extLst>
            </p:cNvPr>
            <p:cNvSpPr/>
            <p:nvPr/>
          </p:nvSpPr>
          <p:spPr>
            <a:xfrm>
              <a:off x="4738333" y="3721625"/>
              <a:ext cx="4259087" cy="166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 descr="Soybean Growth Infographic - Reproductive Development">
              <a:extLst>
                <a:ext uri="{FF2B5EF4-FFF2-40B4-BE49-F238E27FC236}">
                  <a16:creationId xmlns:a16="http://schemas.microsoft.com/office/drawing/2014/main" id="{7E0708F7-40D2-FB66-16BA-350CB064E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692" y="3735454"/>
              <a:ext cx="4439887" cy="156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614E52-42D6-368D-262B-5F4BA95B0DC3}"/>
                </a:ext>
              </a:extLst>
            </p:cNvPr>
            <p:cNvSpPr txBox="1"/>
            <p:nvPr/>
          </p:nvSpPr>
          <p:spPr>
            <a:xfrm>
              <a:off x="6312113" y="5220184"/>
              <a:ext cx="2648180" cy="1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600" dirty="0"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출처 </a:t>
              </a:r>
              <a:r>
                <a:rPr lang="en-US" altLang="ko-KR" sz="600" dirty="0"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: https://nutrien-ekonomics.com (Soybean grows stages)</a:t>
              </a:r>
              <a:endParaRPr lang="en-US" sz="600" dirty="0">
                <a:latin typeface="Arial" panose="020B0604020202020204" pitchFamily="34" charset="0"/>
                <a:ea typeface="나눔스퀘어OTF Bold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E0BCAA0-691D-78FF-D190-E65F0AF51F3B}"/>
                </a:ext>
              </a:extLst>
            </p:cNvPr>
            <p:cNvSpPr/>
            <p:nvPr/>
          </p:nvSpPr>
          <p:spPr>
            <a:xfrm>
              <a:off x="6877676" y="3735453"/>
              <a:ext cx="908462" cy="13070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슬라이드 번호 개체 틀 7">
            <a:extLst>
              <a:ext uri="{FF2B5EF4-FFF2-40B4-BE49-F238E27FC236}">
                <a16:creationId xmlns:a16="http://schemas.microsoft.com/office/drawing/2014/main" id="{E7A387D0-9B43-1D25-723E-1F1CAF370FB6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0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D91A3493-1B10-2547-94A8-9DAD19B13B4F}"/>
              </a:ext>
            </a:extLst>
          </p:cNvPr>
          <p:cNvGrpSpPr/>
          <p:nvPr/>
        </p:nvGrpSpPr>
        <p:grpSpPr>
          <a:xfrm>
            <a:off x="5532120" y="1015584"/>
            <a:ext cx="4552746" cy="3084147"/>
            <a:chOff x="4998236" y="1015583"/>
            <a:chExt cx="3562630" cy="2413417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D46B808-79ED-DF9F-2DAA-836EE6AF4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701" y="1015583"/>
              <a:ext cx="3446165" cy="2413417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8D04AE0-8694-1AEE-ACB7-6FAC5A87355F}"/>
                </a:ext>
              </a:extLst>
            </p:cNvPr>
            <p:cNvSpPr/>
            <p:nvPr/>
          </p:nvSpPr>
          <p:spPr>
            <a:xfrm>
              <a:off x="4998236" y="2995937"/>
              <a:ext cx="1443549" cy="399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9CCD858-08E7-B562-BC6D-2ACCFFB5B60F}"/>
                </a:ext>
              </a:extLst>
            </p:cNvPr>
            <p:cNvSpPr/>
            <p:nvPr/>
          </p:nvSpPr>
          <p:spPr>
            <a:xfrm>
              <a:off x="5493744" y="3242985"/>
              <a:ext cx="1443549" cy="16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4AB701E-2B01-CD74-D958-F61BA2B07DA9}"/>
              </a:ext>
            </a:extLst>
          </p:cNvPr>
          <p:cNvSpPr txBox="1"/>
          <p:nvPr/>
        </p:nvSpPr>
        <p:spPr>
          <a:xfrm>
            <a:off x="1683456" y="923746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Preincubation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E716CA-54C6-424E-A319-1B125409971E}"/>
              </a:ext>
            </a:extLst>
          </p:cNvPr>
          <p:cNvSpPr txBox="1"/>
          <p:nvPr/>
        </p:nvSpPr>
        <p:spPr>
          <a:xfrm>
            <a:off x="1902212" y="1291986"/>
            <a:ext cx="51500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Soil: 20g of dried weight 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Moisture content: 60% of WFPS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Temperature: 25</a:t>
            </a: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°C </a:t>
            </a:r>
          </a:p>
          <a:p>
            <a:r>
              <a:rPr lang="en-US" altLang="ko-KR" sz="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One week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8760E1-1F32-6029-D713-3E4FD78F4023}"/>
              </a:ext>
            </a:extLst>
          </p:cNvPr>
          <p:cNvSpPr txBox="1"/>
          <p:nvPr/>
        </p:nvSpPr>
        <p:spPr>
          <a:xfrm>
            <a:off x="1703222" y="2617287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Incubation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60C1AA3-BBB6-04CD-054E-D4F6B2F8FC10}"/>
              </a:ext>
            </a:extLst>
          </p:cNvPr>
          <p:cNvSpPr txBox="1"/>
          <p:nvPr/>
        </p:nvSpPr>
        <p:spPr>
          <a:xfrm>
            <a:off x="2195290" y="3562163"/>
            <a:ext cx="529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+ sampling point: 3, 6, 12, 24, 48, 72, 96, 120, </a:t>
            </a:r>
          </a:p>
          <a:p>
            <a:pPr>
              <a:buSzPct val="90000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144, 168, 312 and 480 (hours)</a:t>
            </a:r>
          </a:p>
          <a:p>
            <a:pPr>
              <a:buSzPct val="90000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+ sampling time: 10:00 – 10:30 A.M (30 min intervals)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E3B44B8-3A64-6F59-1A62-4B059BBB68CD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A730B80-D406-B9FD-1B89-C74747B8F1EA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261E54-D0DA-9442-F863-CCE9BF9094AA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02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A2D93E-0076-740D-2FD4-D9EF89D4DE42}"/>
                </a:ext>
              </a:extLst>
            </p:cNvPr>
            <p:cNvSpPr txBox="1"/>
            <p:nvPr/>
          </p:nvSpPr>
          <p:spPr>
            <a:xfrm>
              <a:off x="894855" y="466690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Material and Methods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EA035B-2F7F-313B-E8B4-72CF56C704A4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2) Incubation test for comparison N</a:t>
              </a:r>
              <a:r>
                <a:rPr lang="en-US" altLang="ko-KR" sz="1400" b="1" i="1" baseline="-25000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2</a:t>
              </a:r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 emission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1D6A96-9AAC-94A4-AF13-AFABB876F6BE}"/>
              </a:ext>
            </a:extLst>
          </p:cNvPr>
          <p:cNvSpPr txBox="1"/>
          <p:nvPr/>
        </p:nvSpPr>
        <p:spPr>
          <a:xfrm>
            <a:off x="1921979" y="2986874"/>
            <a:ext cx="515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Substrate: 1mM KNO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solution (N source)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sz="1600" baseline="-250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emission flux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A5409-2CD9-D4A3-566F-03DDEAB38C52}"/>
              </a:ext>
            </a:extLst>
          </p:cNvPr>
          <p:cNvSpPr txBox="1"/>
          <p:nvPr/>
        </p:nvSpPr>
        <p:spPr>
          <a:xfrm>
            <a:off x="1703221" y="4408318"/>
            <a:ext cx="704142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&lt;Analysis: Gas chromatography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(GC-2010 plus: Shimadzu)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A5CF5838-C60C-147B-E859-7CFFDE0982FA}"/>
              </a:ext>
            </a:extLst>
          </p:cNvPr>
          <p:cNvGraphicFramePr>
            <a:graphicFrameLocks noGrp="1"/>
          </p:cNvGraphicFramePr>
          <p:nvPr/>
        </p:nvGraphicFramePr>
        <p:xfrm>
          <a:off x="1703222" y="4875361"/>
          <a:ext cx="8555203" cy="17166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9806">
                  <a:extLst>
                    <a:ext uri="{9D8B030D-6E8A-4147-A177-3AD203B41FA5}">
                      <a16:colId xmlns:a16="http://schemas.microsoft.com/office/drawing/2014/main" val="1151347782"/>
                    </a:ext>
                  </a:extLst>
                </a:gridCol>
                <a:gridCol w="1825608">
                  <a:extLst>
                    <a:ext uri="{9D8B030D-6E8A-4147-A177-3AD203B41FA5}">
                      <a16:colId xmlns:a16="http://schemas.microsoft.com/office/drawing/2014/main" val="3891271962"/>
                    </a:ext>
                  </a:extLst>
                </a:gridCol>
                <a:gridCol w="5389789">
                  <a:extLst>
                    <a:ext uri="{9D8B030D-6E8A-4147-A177-3AD203B41FA5}">
                      <a16:colId xmlns:a16="http://schemas.microsoft.com/office/drawing/2014/main" val="1099174699"/>
                    </a:ext>
                  </a:extLst>
                </a:gridCol>
              </a:tblGrid>
              <a:tr h="34234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45" marR="84245" marT="42122" marB="42122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altLang="ko-KR" sz="17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43" marR="88543" marT="42122" marB="42122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28383"/>
                  </a:ext>
                </a:extLst>
              </a:tr>
              <a:tr h="34234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Column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45" marR="84245" marT="42122" marB="421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Micro-packed column 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43" marR="88543" marT="42122" marB="421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686783"/>
                  </a:ext>
                </a:extLst>
              </a:tr>
              <a:tr h="34234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Detector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45" marR="84245" marT="42122" marB="421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capture detector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43" marR="88543" marT="42122" marB="421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77389"/>
                  </a:ext>
                </a:extLst>
              </a:tr>
              <a:tr h="3423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Gas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45" marR="84245" marT="42122" marB="421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43" marR="88543" marT="42122" marB="421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(H</a:t>
                      </a:r>
                      <a:r>
                        <a:rPr lang="en-US" altLang="ko-KR" sz="17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87" marR="85087" marT="42122" marB="421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40315"/>
                  </a:ext>
                </a:extLst>
              </a:tr>
              <a:tr h="34234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Carrier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43" marR="88543" marT="42122" marB="421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Helium (He)</a:t>
                      </a:r>
                      <a:endParaRPr lang="ko-KR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87" marR="85087" marT="42122" marB="421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31271"/>
                  </a:ext>
                </a:extLst>
              </a:tr>
            </a:tbl>
          </a:graphicData>
        </a:graphic>
      </p:graphicFrame>
      <p:grpSp>
        <p:nvGrpSpPr>
          <p:cNvPr id="17" name="그룹 16">
            <a:extLst>
              <a:ext uri="{FF2B5EF4-FFF2-40B4-BE49-F238E27FC236}">
                <a16:creationId xmlns:a16="http://schemas.microsoft.com/office/drawing/2014/main" id="{E0AC2EE5-3234-1B40-E4BC-022A8F3F3FBD}"/>
              </a:ext>
            </a:extLst>
          </p:cNvPr>
          <p:cNvGrpSpPr/>
          <p:nvPr/>
        </p:nvGrpSpPr>
        <p:grpSpPr>
          <a:xfrm>
            <a:off x="5694544" y="885329"/>
            <a:ext cx="2950114" cy="987665"/>
            <a:chOff x="4170544" y="885328"/>
            <a:chExt cx="2950114" cy="987665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C5959DA-0718-BF96-CAE6-F539EE23133F}"/>
                </a:ext>
              </a:extLst>
            </p:cNvPr>
            <p:cNvSpPr/>
            <p:nvPr/>
          </p:nvSpPr>
          <p:spPr>
            <a:xfrm>
              <a:off x="5677109" y="927777"/>
              <a:ext cx="1443549" cy="94521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3FBE98-5940-F8FC-0DDA-C5EF91846141}"/>
                </a:ext>
              </a:extLst>
            </p:cNvPr>
            <p:cNvSpPr txBox="1"/>
            <p:nvPr/>
          </p:nvSpPr>
          <p:spPr>
            <a:xfrm>
              <a:off x="4170544" y="885328"/>
              <a:ext cx="15331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1509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Nitrous oxide </a:t>
              </a:r>
            </a:p>
            <a:p>
              <a:pPr algn="r"/>
              <a:r>
                <a:rPr lang="en-US" altLang="ko-KR" sz="1600" b="1" dirty="0">
                  <a:solidFill>
                    <a:srgbClr val="1509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reduction</a:t>
              </a:r>
            </a:p>
          </p:txBody>
        </p:sp>
      </p:grpSp>
      <p:sp>
        <p:nvSpPr>
          <p:cNvPr id="13" name="슬라이드 번호 개체 틀 7">
            <a:extLst>
              <a:ext uri="{FF2B5EF4-FFF2-40B4-BE49-F238E27FC236}">
                <a16:creationId xmlns:a16="http://schemas.microsoft.com/office/drawing/2014/main" id="{4097FBBA-F8A0-3157-C612-DD9337CD7C0A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5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8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AE102DC2-8F7A-EBF8-A86C-118933E46E24}"/>
              </a:ext>
            </a:extLst>
          </p:cNvPr>
          <p:cNvGrpSpPr/>
          <p:nvPr/>
        </p:nvGrpSpPr>
        <p:grpSpPr>
          <a:xfrm>
            <a:off x="5140425" y="1111705"/>
            <a:ext cx="5368121" cy="3636503"/>
            <a:chOff x="4998236" y="1015583"/>
            <a:chExt cx="3562630" cy="2413417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FEAFBE2-EABD-FDE0-D2A4-390CEFFD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701" y="1015583"/>
              <a:ext cx="3446165" cy="2413417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F1E4D42-BE3E-802C-AD43-2BE6EE256CE9}"/>
                </a:ext>
              </a:extLst>
            </p:cNvPr>
            <p:cNvSpPr/>
            <p:nvPr/>
          </p:nvSpPr>
          <p:spPr>
            <a:xfrm>
              <a:off x="4998236" y="2995937"/>
              <a:ext cx="1443549" cy="399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3F682F5-9B4C-F8E1-AD41-E440FB98B2CD}"/>
                </a:ext>
              </a:extLst>
            </p:cNvPr>
            <p:cNvSpPr/>
            <p:nvPr/>
          </p:nvSpPr>
          <p:spPr>
            <a:xfrm>
              <a:off x="5493744" y="3242985"/>
              <a:ext cx="1443549" cy="16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948C3B-BEDF-17E6-CAEE-BB1100D7160A}"/>
              </a:ext>
            </a:extLst>
          </p:cNvPr>
          <p:cNvSpPr txBox="1"/>
          <p:nvPr/>
        </p:nvSpPr>
        <p:spPr>
          <a:xfrm>
            <a:off x="1683456" y="1004286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KClO</a:t>
            </a:r>
            <a:r>
              <a:rPr lang="en-US" altLang="ko-KR" sz="2000" b="1" baseline="-25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inhibition method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8F26D-CF2F-4709-F29C-DB3AC9BDBE5E}"/>
              </a:ext>
            </a:extLst>
          </p:cNvPr>
          <p:cNvSpPr txBox="1"/>
          <p:nvPr/>
        </p:nvSpPr>
        <p:spPr>
          <a:xfrm>
            <a:off x="1683456" y="1402174"/>
            <a:ext cx="217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Preincubation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63FED-AEB3-8353-F9F5-82BAA1D5C858}"/>
              </a:ext>
            </a:extLst>
          </p:cNvPr>
          <p:cNvSpPr txBox="1"/>
          <p:nvPr/>
        </p:nvSpPr>
        <p:spPr>
          <a:xfrm>
            <a:off x="1683455" y="3176907"/>
            <a:ext cx="23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Incubation test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265D2-2BB3-2274-F457-F72DD9D3F14A}"/>
              </a:ext>
            </a:extLst>
          </p:cNvPr>
          <p:cNvSpPr txBox="1"/>
          <p:nvPr/>
        </p:nvSpPr>
        <p:spPr>
          <a:xfrm>
            <a:off x="1678474" y="4912797"/>
            <a:ext cx="397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Determine nitrite concentration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A15DAB0-24AC-CB70-C482-89394E161DE6}"/>
              </a:ext>
            </a:extLst>
          </p:cNvPr>
          <p:cNvGrpSpPr/>
          <p:nvPr/>
        </p:nvGrpSpPr>
        <p:grpSpPr>
          <a:xfrm>
            <a:off x="2056598" y="208869"/>
            <a:ext cx="8119809" cy="842596"/>
            <a:chOff x="532597" y="208869"/>
            <a:chExt cx="8119809" cy="842596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AAE681F4-75F3-5F6A-273F-5E1929DEEC98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CE2089-C8A2-3181-C8A1-A49EFC7B7CC3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02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829FD9-EE81-CFFB-B693-282F4A39F90E}"/>
                </a:ext>
              </a:extLst>
            </p:cNvPr>
            <p:cNvSpPr txBox="1"/>
            <p:nvPr/>
          </p:nvSpPr>
          <p:spPr>
            <a:xfrm>
              <a:off x="894855" y="466690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Material and Methods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9D9135-BE4E-3FDB-2E16-E11D2351EBF2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3) Determination Potential nitrification rate</a:t>
              </a:r>
            </a:p>
            <a:p>
              <a:pPr marL="342900" indent="-342900" algn="r"/>
              <a:endParaRPr lang="en-US" altLang="ko-KR" sz="1400" b="1" i="1" dirty="0">
                <a:solidFill>
                  <a:srgbClr val="D52F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124E38-4967-B0C9-9713-DC9F2AFF088A}"/>
              </a:ext>
            </a:extLst>
          </p:cNvPr>
          <p:cNvSpPr txBox="1"/>
          <p:nvPr/>
        </p:nvSpPr>
        <p:spPr>
          <a:xfrm>
            <a:off x="1955462" y="1740908"/>
            <a:ext cx="51500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Soil: 5g of dried weight 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Temperature: 25</a:t>
            </a: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°C </a:t>
            </a:r>
          </a:p>
          <a:p>
            <a:r>
              <a:rPr lang="en-US" altLang="ko-KR" sz="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One week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Solution : 17.5ml of 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PBS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8C8C4-61EB-4C4F-16CC-4F5586FD6BE3}"/>
              </a:ext>
            </a:extLst>
          </p:cNvPr>
          <p:cNvSpPr txBox="1"/>
          <p:nvPr/>
        </p:nvSpPr>
        <p:spPr>
          <a:xfrm>
            <a:off x="1921980" y="3548576"/>
            <a:ext cx="4593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Substrate: 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2.5ml PBS containing 1 mM of (NH</a:t>
            </a:r>
            <a:r>
              <a:rPr lang="en-US" altLang="ko-KR" sz="1600" baseline="-250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sz="1600" baseline="-250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ko-KR" sz="1600" baseline="-250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(N source)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 : KClO</a:t>
            </a:r>
            <a:r>
              <a:rPr lang="en-US" altLang="ko-KR" sz="1600" baseline="-250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(final concentration 10 mg l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600" baseline="-250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: 24hours in dark condition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4CDEC-2CE0-3F0D-CBD0-47C3E0DA4955}"/>
              </a:ext>
            </a:extLst>
          </p:cNvPr>
          <p:cNvSpPr txBox="1"/>
          <p:nvPr/>
        </p:nvSpPr>
        <p:spPr>
          <a:xfrm>
            <a:off x="1921978" y="5284631"/>
            <a:ext cx="836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Extraction NO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: 5 ml of 2 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was added to the tubes after incubation. 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Colorimetric : Griess-</a:t>
            </a:r>
            <a:r>
              <a:rPr lang="en-US" altLang="ko-KR" sz="1600" dirty="0" err="1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Ilosavay</a:t>
            </a: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reagent (sulfanilamide and N-</a:t>
            </a:r>
            <a:r>
              <a:rPr lang="en-US" altLang="ko-KR" sz="1600" dirty="0" err="1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napthylethyldiamine</a:t>
            </a: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600" baseline="-250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method : measuring with a spectrophotometer at 520nm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7A6CF12-64E6-62E8-9169-EFE6F54768F2}"/>
              </a:ext>
            </a:extLst>
          </p:cNvPr>
          <p:cNvSpPr/>
          <p:nvPr/>
        </p:nvSpPr>
        <p:spPr>
          <a:xfrm>
            <a:off x="9148774" y="1494402"/>
            <a:ext cx="1411642" cy="242989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8ADCB-15E2-B20F-A616-63694644883F}"/>
              </a:ext>
            </a:extLst>
          </p:cNvPr>
          <p:cNvSpPr txBox="1"/>
          <p:nvPr/>
        </p:nvSpPr>
        <p:spPr>
          <a:xfrm>
            <a:off x="9398557" y="1066944"/>
            <a:ext cx="155569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Nitrification</a:t>
            </a:r>
          </a:p>
        </p:txBody>
      </p:sp>
      <p:sp>
        <p:nvSpPr>
          <p:cNvPr id="5" name="슬라이드 번호 개체 틀 7">
            <a:extLst>
              <a:ext uri="{FF2B5EF4-FFF2-40B4-BE49-F238E27FC236}">
                <a16:creationId xmlns:a16="http://schemas.microsoft.com/office/drawing/2014/main" id="{63F571F8-6219-C227-211A-976C9DA53A05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4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48C3B-BEDF-17E6-CAEE-BB1100D7160A}"/>
              </a:ext>
            </a:extLst>
          </p:cNvPr>
          <p:cNvSpPr txBox="1"/>
          <p:nvPr/>
        </p:nvSpPr>
        <p:spPr>
          <a:xfrm>
            <a:off x="1683456" y="1004286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KClO</a:t>
            </a:r>
            <a:r>
              <a:rPr lang="en-US" altLang="ko-KR" sz="2000" b="1" baseline="-25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inhibition method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8F26D-CF2F-4709-F29C-DB3AC9BDBE5E}"/>
              </a:ext>
            </a:extLst>
          </p:cNvPr>
          <p:cNvSpPr txBox="1"/>
          <p:nvPr/>
        </p:nvSpPr>
        <p:spPr>
          <a:xfrm>
            <a:off x="1683456" y="1402174"/>
            <a:ext cx="217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Preincubation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63FED-AEB3-8353-F9F5-82BAA1D5C858}"/>
              </a:ext>
            </a:extLst>
          </p:cNvPr>
          <p:cNvSpPr txBox="1"/>
          <p:nvPr/>
        </p:nvSpPr>
        <p:spPr>
          <a:xfrm>
            <a:off x="1683455" y="3176907"/>
            <a:ext cx="23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Incubation test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265D2-2BB3-2274-F457-F72DD9D3F14A}"/>
              </a:ext>
            </a:extLst>
          </p:cNvPr>
          <p:cNvSpPr txBox="1"/>
          <p:nvPr/>
        </p:nvSpPr>
        <p:spPr>
          <a:xfrm>
            <a:off x="1678474" y="4912797"/>
            <a:ext cx="397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Determine nitrite concentration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A15DAB0-24AC-CB70-C482-89394E161DE6}"/>
              </a:ext>
            </a:extLst>
          </p:cNvPr>
          <p:cNvGrpSpPr/>
          <p:nvPr/>
        </p:nvGrpSpPr>
        <p:grpSpPr>
          <a:xfrm>
            <a:off x="2056598" y="208869"/>
            <a:ext cx="8119809" cy="842596"/>
            <a:chOff x="532597" y="208869"/>
            <a:chExt cx="8119809" cy="842596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AAE681F4-75F3-5F6A-273F-5E1929DEEC98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CE2089-C8A2-3181-C8A1-A49EFC7B7CC3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02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829FD9-EE81-CFFB-B693-282F4A39F90E}"/>
                </a:ext>
              </a:extLst>
            </p:cNvPr>
            <p:cNvSpPr txBox="1"/>
            <p:nvPr/>
          </p:nvSpPr>
          <p:spPr>
            <a:xfrm>
              <a:off x="894855" y="466690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Material and Methods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9D9135-BE4E-3FDB-2E16-E11D2351EBF2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3) Determination Potential nitrification rate</a:t>
              </a:r>
            </a:p>
            <a:p>
              <a:pPr marL="342900" indent="-342900" algn="r"/>
              <a:endParaRPr lang="en-US" altLang="ko-KR" sz="1400" b="1" i="1" dirty="0">
                <a:solidFill>
                  <a:srgbClr val="D52F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124E38-4967-B0C9-9713-DC9F2AFF088A}"/>
              </a:ext>
            </a:extLst>
          </p:cNvPr>
          <p:cNvSpPr txBox="1"/>
          <p:nvPr/>
        </p:nvSpPr>
        <p:spPr>
          <a:xfrm>
            <a:off x="1955462" y="1740908"/>
            <a:ext cx="51500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Soil: 5g of dried weight 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Temperature: 25</a:t>
            </a: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°C </a:t>
            </a:r>
          </a:p>
          <a:p>
            <a:r>
              <a:rPr lang="en-US" altLang="ko-KR" sz="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One week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Solution : 17.5ml of 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PBS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8C8C4-61EB-4C4F-16CC-4F5586FD6BE3}"/>
              </a:ext>
            </a:extLst>
          </p:cNvPr>
          <p:cNvSpPr txBox="1"/>
          <p:nvPr/>
        </p:nvSpPr>
        <p:spPr>
          <a:xfrm>
            <a:off x="1921980" y="3548576"/>
            <a:ext cx="4593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Substrate: 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2.5ml PBS containing 1 mM of (NH</a:t>
            </a:r>
            <a:r>
              <a:rPr lang="en-US" altLang="ko-KR" sz="1600" baseline="-250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sz="1600" baseline="-250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ko-KR" sz="1600" baseline="-250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6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(N source)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 : KClO</a:t>
            </a:r>
            <a:r>
              <a:rPr lang="en-US" altLang="ko-KR" sz="1600" baseline="-250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(final concentration 10 mg l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600" baseline="-250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: 24hours in dark condition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4CDEC-2CE0-3F0D-CBD0-47C3E0DA4955}"/>
              </a:ext>
            </a:extLst>
          </p:cNvPr>
          <p:cNvSpPr txBox="1"/>
          <p:nvPr/>
        </p:nvSpPr>
        <p:spPr>
          <a:xfrm>
            <a:off x="1921978" y="5284631"/>
            <a:ext cx="836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Extraction NO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: 5 ml of 2 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was added to the tubes after incubation. </a:t>
            </a: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Colorimetric : Griess-</a:t>
            </a:r>
            <a:r>
              <a:rPr lang="en-US" altLang="ko-KR" sz="1600" dirty="0" err="1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Ilosavay</a:t>
            </a: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reagent (sulfanilamide and N-</a:t>
            </a:r>
            <a:r>
              <a:rPr lang="en-US" altLang="ko-KR" sz="1600" dirty="0" err="1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napthylethyldiamine</a:t>
            </a: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600" baseline="-250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method : measuring with a spectrophotometer at 520nm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21DC027-6DFA-69DF-B663-284F5E1C3D0E}"/>
              </a:ext>
            </a:extLst>
          </p:cNvPr>
          <p:cNvGrpSpPr/>
          <p:nvPr/>
        </p:nvGrpSpPr>
        <p:grpSpPr>
          <a:xfrm>
            <a:off x="6454167" y="1221053"/>
            <a:ext cx="3815854" cy="3667349"/>
            <a:chOff x="4723256" y="986694"/>
            <a:chExt cx="3815854" cy="366734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6CA7D59-9312-8388-7490-BE50AB6C2774}"/>
                </a:ext>
              </a:extLst>
            </p:cNvPr>
            <p:cNvSpPr/>
            <p:nvPr/>
          </p:nvSpPr>
          <p:spPr>
            <a:xfrm>
              <a:off x="6388839" y="986694"/>
              <a:ext cx="1107478" cy="7207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ko-KR" sz="24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ko-KR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ko-KR" alt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E4291C0-69E3-EA0B-751A-D5F72FA6940D}"/>
                </a:ext>
              </a:extLst>
            </p:cNvPr>
            <p:cNvSpPr/>
            <p:nvPr/>
          </p:nvSpPr>
          <p:spPr>
            <a:xfrm>
              <a:off x="6395896" y="3933319"/>
              <a:ext cx="1139220" cy="7207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en-US" altLang="ko-KR" sz="24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ko-KR" sz="24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ko-KR" altLang="en-US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458BFD7-F9D6-AC83-7886-56B31A93C97D}"/>
                </a:ext>
              </a:extLst>
            </p:cNvPr>
            <p:cNvSpPr/>
            <p:nvPr/>
          </p:nvSpPr>
          <p:spPr>
            <a:xfrm>
              <a:off x="6388839" y="2399236"/>
              <a:ext cx="1139220" cy="7207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en-US" altLang="ko-KR" sz="24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ko-KR" sz="24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ko-KR" altLang="en-US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C9D33821-F37E-7A5B-12EA-EBC434AD7F9D}"/>
                </a:ext>
              </a:extLst>
            </p:cNvPr>
            <p:cNvCxnSpPr>
              <a:cxnSpLocks/>
            </p:cNvCxnSpPr>
            <p:nvPr/>
          </p:nvCxnSpPr>
          <p:spPr>
            <a:xfrm>
              <a:off x="6942578" y="1761264"/>
              <a:ext cx="0" cy="61058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AE6234D8-54FC-A64F-1E94-88BB660A4855}"/>
                </a:ext>
              </a:extLst>
            </p:cNvPr>
            <p:cNvCxnSpPr>
              <a:cxnSpLocks/>
            </p:cNvCxnSpPr>
            <p:nvPr/>
          </p:nvCxnSpPr>
          <p:spPr>
            <a:xfrm>
              <a:off x="6966088" y="3212450"/>
              <a:ext cx="1581" cy="65963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DEC9E3-B102-9261-2ED3-7DD1C4CD2F7C}"/>
                </a:ext>
              </a:extLst>
            </p:cNvPr>
            <p:cNvSpPr txBox="1"/>
            <p:nvPr/>
          </p:nvSpPr>
          <p:spPr>
            <a:xfrm>
              <a:off x="4723256" y="3111382"/>
              <a:ext cx="1687084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rgbClr val="1F1F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Nitratation</a:t>
              </a:r>
              <a:br>
                <a:rPr lang="en-US" altLang="ko-KR" sz="1600" b="1" dirty="0">
                  <a:solidFill>
                    <a:srgbClr val="1F1F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ko-KR" sz="1600" dirty="0">
                  <a:solidFill>
                    <a:srgbClr val="1F1F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Nitrite-oxidizing bacteria (NOB)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7716AC-AA84-8CBA-39C2-7DCB62720945}"/>
                </a:ext>
              </a:extLst>
            </p:cNvPr>
            <p:cNvSpPr txBox="1"/>
            <p:nvPr/>
          </p:nvSpPr>
          <p:spPr>
            <a:xfrm>
              <a:off x="4889858" y="1731756"/>
              <a:ext cx="14249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rgbClr val="1F1F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Nitritation</a:t>
              </a:r>
              <a:br>
                <a:rPr lang="en-US" altLang="ko-KR" b="1" dirty="0">
                  <a:solidFill>
                    <a:srgbClr val="1F1F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ko-KR" dirty="0">
                  <a:solidFill>
                    <a:srgbClr val="1F1F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AOB, AOA</a:t>
              </a:r>
              <a:endPara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D53903F-19E9-BD3F-B9F9-BF35ADE0C25B}"/>
                </a:ext>
              </a:extLst>
            </p:cNvPr>
            <p:cNvGrpSpPr/>
            <p:nvPr/>
          </p:nvGrpSpPr>
          <p:grpSpPr>
            <a:xfrm>
              <a:off x="6847644" y="3368530"/>
              <a:ext cx="249270" cy="228600"/>
              <a:chOff x="2893219" y="3228973"/>
              <a:chExt cx="488156" cy="447677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2AC96755-87FD-7E05-0CE8-239F41406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3219" y="3228973"/>
                <a:ext cx="488156" cy="447677"/>
              </a:xfrm>
              <a:prstGeom prst="line">
                <a:avLst/>
              </a:prstGeom>
              <a:ln w="57150">
                <a:solidFill>
                  <a:srgbClr val="FF33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855D4C57-0349-99A9-84F4-1C80652C68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95594" y="3228974"/>
                <a:ext cx="469112" cy="447676"/>
              </a:xfrm>
              <a:prstGeom prst="line">
                <a:avLst/>
              </a:prstGeom>
              <a:ln w="57150">
                <a:solidFill>
                  <a:srgbClr val="FF33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7C3F72E3-9C19-896E-A5B6-64E7E9AF88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5267" y="3482830"/>
              <a:ext cx="409849" cy="0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865A95-CA25-5412-B362-9CA64F709A0D}"/>
                </a:ext>
              </a:extLst>
            </p:cNvPr>
            <p:cNvSpPr txBox="1"/>
            <p:nvPr/>
          </p:nvSpPr>
          <p:spPr>
            <a:xfrm>
              <a:off x="7495452" y="3298164"/>
              <a:ext cx="10436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1F1F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KClO</a:t>
              </a:r>
              <a:r>
                <a:rPr lang="en-US" altLang="ko-KR" b="1" baseline="-25000" dirty="0">
                  <a:solidFill>
                    <a:srgbClr val="1F1F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ko-KR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슬라이드 번호 개체 틀 7">
            <a:extLst>
              <a:ext uri="{FF2B5EF4-FFF2-40B4-BE49-F238E27FC236}">
                <a16:creationId xmlns:a16="http://schemas.microsoft.com/office/drawing/2014/main" id="{5704E60C-4E5D-7998-10BC-783FF8D89CC0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7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1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_8605_DNeasy_PowerSoil_Pro_s">
            <a:extLst>
              <a:ext uri="{FF2B5EF4-FFF2-40B4-BE49-F238E27FC236}">
                <a16:creationId xmlns:a16="http://schemas.microsoft.com/office/drawing/2014/main" id="{BEC20A07-95B0-1F94-B0D9-5ECF9DFC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12" y="1143800"/>
            <a:ext cx="2721632" cy="15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B04706A-7511-F55B-90AD-9B14AE16F27F}"/>
              </a:ext>
            </a:extLst>
          </p:cNvPr>
          <p:cNvSpPr txBox="1"/>
          <p:nvPr/>
        </p:nvSpPr>
        <p:spPr>
          <a:xfrm>
            <a:off x="1874201" y="1044617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DNA extraction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6CB6CA-6CA2-C474-BBE6-B62FEBE10D93}"/>
              </a:ext>
            </a:extLst>
          </p:cNvPr>
          <p:cNvSpPr txBox="1"/>
          <p:nvPr/>
        </p:nvSpPr>
        <p:spPr>
          <a:xfrm>
            <a:off x="1985835" y="1407128"/>
            <a:ext cx="5507165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ko-KR" sz="160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Microbial DNA was extracted from each sample with the </a:t>
            </a:r>
            <a:r>
              <a:rPr lang="en-US" altLang="ko-KR" sz="1600" kern="100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DNeasy</a:t>
            </a:r>
            <a:r>
              <a:rPr lang="en-US" altLang="ko-KR" sz="160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kern="100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PowerSoil</a:t>
            </a:r>
            <a:r>
              <a:rPr lang="en-US" altLang="ko-KR" sz="160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Pro DNA Kit (Qiagen, Germany)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D9C83D-0655-CE6B-70E9-9F9E081A8237}"/>
              </a:ext>
            </a:extLst>
          </p:cNvPr>
          <p:cNvSpPr txBox="1"/>
          <p:nvPr/>
        </p:nvSpPr>
        <p:spPr>
          <a:xfrm>
            <a:off x="1874201" y="2740360"/>
            <a:ext cx="34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Microbial DNA Sequencing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5B29D8-2256-1C9D-FD8C-3266C2367EEF}"/>
              </a:ext>
            </a:extLst>
          </p:cNvPr>
          <p:cNvSpPr txBox="1"/>
          <p:nvPr/>
        </p:nvSpPr>
        <p:spPr>
          <a:xfrm>
            <a:off x="1985834" y="3222140"/>
            <a:ext cx="54436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b="1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16S rRNA Amplicon sequencing</a:t>
            </a:r>
          </a:p>
          <a:p>
            <a:r>
              <a:rPr lang="en-US" altLang="ko-KR" sz="160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verified DNA was subjected to Amplicon sequencing using a </a:t>
            </a:r>
            <a:r>
              <a:rPr lang="en-US" altLang="ko-KR" sz="1600" kern="100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MiSeq</a:t>
            </a:r>
            <a:r>
              <a:rPr lang="en-US" altLang="ko-KR" sz="160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(Illumina, USA) sequencing apparatus. </a:t>
            </a:r>
          </a:p>
          <a:p>
            <a:endParaRPr lang="en-US" altLang="ko-KR" sz="1600" kern="100" dirty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b="1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Shotgun metagenome sequencing</a:t>
            </a:r>
          </a:p>
          <a:p>
            <a:r>
              <a:rPr lang="en-US" altLang="ko-KR" sz="160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Preparation using a DNBSEQ-G400RS high-throughput sequencing kit (MGI Tech, China).</a:t>
            </a:r>
          </a:p>
          <a:p>
            <a:endParaRPr lang="en-US" altLang="ko-KR" sz="1600" kern="100" dirty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en-US" altLang="ko-KR" sz="160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Sequencing was performed using the DNBSEQ-G400RS platform (MGI Tech, China) at KNU NGS Core Facility (Daegu, Korea).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Bacterial 16S V4 gene amplicon sequencing">
            <a:extLst>
              <a:ext uri="{FF2B5EF4-FFF2-40B4-BE49-F238E27FC236}">
                <a16:creationId xmlns:a16="http://schemas.microsoft.com/office/drawing/2014/main" id="{FFE28106-4C7E-AC00-C5EC-ABDD573D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5" y="3109692"/>
            <a:ext cx="2282561" cy="17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ole metagenome sequencing">
            <a:extLst>
              <a:ext uri="{FF2B5EF4-FFF2-40B4-BE49-F238E27FC236}">
                <a16:creationId xmlns:a16="http://schemas.microsoft.com/office/drawing/2014/main" id="{71233D49-C380-8574-DA53-1C9C4E531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99" y="4897699"/>
            <a:ext cx="2274096" cy="16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그룹 43">
            <a:extLst>
              <a:ext uri="{FF2B5EF4-FFF2-40B4-BE49-F238E27FC236}">
                <a16:creationId xmlns:a16="http://schemas.microsoft.com/office/drawing/2014/main" id="{B437CC5D-8F14-B295-6151-AA55C036DC66}"/>
              </a:ext>
            </a:extLst>
          </p:cNvPr>
          <p:cNvGrpSpPr/>
          <p:nvPr/>
        </p:nvGrpSpPr>
        <p:grpSpPr>
          <a:xfrm>
            <a:off x="2056598" y="208869"/>
            <a:ext cx="8119809" cy="1058040"/>
            <a:chOff x="532597" y="208869"/>
            <a:chExt cx="8119809" cy="1058040"/>
          </a:xfrm>
        </p:grpSpPr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C68B77AF-50B0-15A7-2BA4-F8ECC9B967FB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054B7C-33C5-F871-FEE0-CB66323B81AD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02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CC46FCA-01AA-446D-432C-F77339CAB9EE}"/>
                </a:ext>
              </a:extLst>
            </p:cNvPr>
            <p:cNvSpPr txBox="1"/>
            <p:nvPr/>
          </p:nvSpPr>
          <p:spPr>
            <a:xfrm>
              <a:off x="894855" y="466690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Material and Methods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C452A0-B5D8-8111-641F-48879C766AC6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3) DNA extraction and sequencing</a:t>
              </a:r>
            </a:p>
            <a:p>
              <a:pPr marL="342900" indent="-342900" algn="r"/>
              <a:endParaRPr lang="en-US" altLang="ko-KR" sz="1400" b="1" i="1" dirty="0">
                <a:solidFill>
                  <a:srgbClr val="D52F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342900" indent="-342900" algn="r"/>
              <a:endParaRPr lang="en-US" altLang="ko-KR" sz="1400" b="1" i="1" dirty="0">
                <a:solidFill>
                  <a:srgbClr val="D52F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3A4F66A-B0A3-78E9-3E45-DCFC91F0494B}"/>
              </a:ext>
            </a:extLst>
          </p:cNvPr>
          <p:cNvSpPr txBox="1"/>
          <p:nvPr/>
        </p:nvSpPr>
        <p:spPr>
          <a:xfrm>
            <a:off x="7304462" y="2667133"/>
            <a:ext cx="28719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>
                <a:solidFill>
                  <a:schemeClr val="bg1">
                    <a:lumMod val="65000"/>
                  </a:schemeClr>
                </a:solidFill>
              </a:rPr>
              <a:t>https://www.qiagen.com/ko-us/products/discovery-and-translational-research/dna-rna-purification/dna-purification/microbial-dna/dneasy-powersoil-pro-kit</a:t>
            </a:r>
          </a:p>
        </p:txBody>
      </p:sp>
      <p:sp>
        <p:nvSpPr>
          <p:cNvPr id="2" name="슬라이드 번호 개체 틀 7">
            <a:extLst>
              <a:ext uri="{FF2B5EF4-FFF2-40B4-BE49-F238E27FC236}">
                <a16:creationId xmlns:a16="http://schemas.microsoft.com/office/drawing/2014/main" id="{3139BEE2-2B3D-5AE3-4745-094DEA971C59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8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4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9FD95D8-6BE6-3F7B-DF57-817C566F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46" y="1474127"/>
            <a:ext cx="1205589" cy="9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D9CA156-0244-FD89-A88F-EED52B6A5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802" y="1511491"/>
            <a:ext cx="1852200" cy="8274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D018F1-ABE8-3178-8D74-7A10823D8ACC}"/>
              </a:ext>
            </a:extLst>
          </p:cNvPr>
          <p:cNvSpPr txBox="1"/>
          <p:nvPr/>
        </p:nvSpPr>
        <p:spPr>
          <a:xfrm>
            <a:off x="1683456" y="1006058"/>
            <a:ext cx="3794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Amplicon sequencing data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D0277-1194-FDEB-9D8C-5B56422F49E1}"/>
              </a:ext>
            </a:extLst>
          </p:cNvPr>
          <p:cNvSpPr txBox="1"/>
          <p:nvPr/>
        </p:nvSpPr>
        <p:spPr>
          <a:xfrm>
            <a:off x="1687877" y="2585444"/>
            <a:ext cx="419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Metagenome sequencing data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DE452-F905-28DB-EBC2-5630AE0F824C}"/>
              </a:ext>
            </a:extLst>
          </p:cNvPr>
          <p:cNvSpPr txBox="1"/>
          <p:nvPr/>
        </p:nvSpPr>
        <p:spPr>
          <a:xfrm>
            <a:off x="2056598" y="3010221"/>
            <a:ext cx="84786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trimming with </a:t>
            </a:r>
            <a:r>
              <a:rPr lang="en-US" altLang="ko-KR" sz="1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Trimmomatic</a:t>
            </a:r>
            <a:r>
              <a:rPr lang="en-US" altLang="ko-KR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using the follow option; Single End, SLIDINGWINDOW:4:30 MINLEN:36</a:t>
            </a:r>
          </a:p>
          <a:p>
            <a:r>
              <a:rPr lang="en-US" altLang="ko-KR" sz="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ko-KR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Co-assemble with Megahit using the follow option; --k-min 21 --k-step 10 --k-max 17</a:t>
            </a:r>
          </a:p>
          <a:p>
            <a:r>
              <a:rPr lang="en-US" altLang="ko-KR" sz="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ko-KR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Prediction gene with Prodigal</a:t>
            </a:r>
          </a:p>
          <a:p>
            <a:r>
              <a:rPr lang="en-US" altLang="ko-KR" sz="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ko-KR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Annotation function gene with diamond using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blastP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mode on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Ncyc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database and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CAZy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database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ADFFDFC-07EE-9A4B-919D-534193CA1EF6}"/>
              </a:ext>
            </a:extLst>
          </p:cNvPr>
          <p:cNvGrpSpPr/>
          <p:nvPr/>
        </p:nvGrpSpPr>
        <p:grpSpPr>
          <a:xfrm>
            <a:off x="2056598" y="208869"/>
            <a:ext cx="8119809" cy="707886"/>
            <a:chOff x="532597" y="208869"/>
            <a:chExt cx="8119809" cy="707886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901BDDC4-9DBE-A176-FBC6-DDC1E766828A}"/>
                </a:ext>
              </a:extLst>
            </p:cNvPr>
            <p:cNvCxnSpPr>
              <a:cxnSpLocks/>
            </p:cNvCxnSpPr>
            <p:nvPr/>
          </p:nvCxnSpPr>
          <p:spPr>
            <a:xfrm>
              <a:off x="599803" y="836022"/>
              <a:ext cx="798539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BF0224-3327-6D90-1B45-27C79291F791}"/>
                </a:ext>
              </a:extLst>
            </p:cNvPr>
            <p:cNvSpPr txBox="1"/>
            <p:nvPr/>
          </p:nvSpPr>
          <p:spPr>
            <a:xfrm>
              <a:off x="532597" y="208869"/>
              <a:ext cx="918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rgbClr val="EDEDED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02</a:t>
              </a:r>
              <a:endParaRPr lang="ko-KR" altLang="en-US" sz="4000" dirty="0">
                <a:solidFill>
                  <a:srgbClr val="EDEDE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3B79EE-ADDB-2250-5654-717229AF50C8}"/>
                </a:ext>
              </a:extLst>
            </p:cNvPr>
            <p:cNvSpPr txBox="1"/>
            <p:nvPr/>
          </p:nvSpPr>
          <p:spPr>
            <a:xfrm>
              <a:off x="894855" y="466690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>
                  <a:solidFill>
                    <a:srgbClr val="CC0000"/>
                  </a:solidFill>
                  <a:latin typeface="Arial" panose="020B0604020202020204" pitchFamily="34" charset="0"/>
                  <a:ea typeface="나눔스퀘어OTF Bold" panose="020B0600000101010101" pitchFamily="34" charset="-127"/>
                  <a:cs typeface="Arial" panose="020B0604020202020204" pitchFamily="34" charset="0"/>
                </a:rPr>
                <a:t>Material and Methods</a:t>
              </a:r>
              <a:endPara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1E3CA2-84C7-C679-DD5F-7EFBC67CA207}"/>
                </a:ext>
              </a:extLst>
            </p:cNvPr>
            <p:cNvSpPr txBox="1"/>
            <p:nvPr/>
          </p:nvSpPr>
          <p:spPr>
            <a:xfrm>
              <a:off x="2552241" y="528245"/>
              <a:ext cx="6100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/>
              <a:r>
                <a:rPr lang="en-US" altLang="ko-KR" sz="1400" b="1" i="1" dirty="0">
                  <a:solidFill>
                    <a:srgbClr val="D52F2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4) Sequence data analysis and Statistical analysis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B6D127A-A06C-CC83-CC02-61934271DFBA}"/>
              </a:ext>
            </a:extLst>
          </p:cNvPr>
          <p:cNvSpPr txBox="1"/>
          <p:nvPr/>
        </p:nvSpPr>
        <p:spPr>
          <a:xfrm>
            <a:off x="1683455" y="4787695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analysis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C4A02-8B1E-E4B0-F4C6-24BE0B792A2C}"/>
              </a:ext>
            </a:extLst>
          </p:cNvPr>
          <p:cNvSpPr txBox="1"/>
          <p:nvPr/>
        </p:nvSpPr>
        <p:spPr>
          <a:xfrm>
            <a:off x="1962046" y="5187806"/>
            <a:ext cx="84786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comparison of the two groups, Wilcox-test and T-test were conducted</a:t>
            </a:r>
          </a:p>
          <a:p>
            <a:r>
              <a:rPr lang="en-US" altLang="ko-KR" sz="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Permutational multivariate analysis of variance (PERMANOVA)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was used for comparison </a:t>
            </a:r>
            <a:r>
              <a:rPr lang="en-US" altLang="ko-KR" sz="160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Bray-Curtis dissimilarity</a:t>
            </a:r>
          </a:p>
        </p:txBody>
      </p:sp>
      <p:sp>
        <p:nvSpPr>
          <p:cNvPr id="4" name="슬라이드 번호 개체 틀 7">
            <a:extLst>
              <a:ext uri="{FF2B5EF4-FFF2-40B4-BE49-F238E27FC236}">
                <a16:creationId xmlns:a16="http://schemas.microsoft.com/office/drawing/2014/main" id="{86E98126-61E8-4A4B-F5E5-D9380A576989}"/>
              </a:ext>
            </a:extLst>
          </p:cNvPr>
          <p:cNvSpPr txBox="1">
            <a:spLocks/>
          </p:cNvSpPr>
          <p:nvPr/>
        </p:nvSpPr>
        <p:spPr>
          <a:xfrm>
            <a:off x="7981950" y="641239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656E98-4A46-445C-A01A-8D0C763E6B21}" type="slidenum"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4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1063</Words>
  <Application>Microsoft Office PowerPoint</Application>
  <PresentationFormat>와이드스크린</PresentationFormat>
  <Paragraphs>245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KaTeX_Main</vt:lpstr>
      <vt:lpstr>나눔스퀘어OTF Bold</vt:lpstr>
      <vt:lpstr>맑은 고딕</vt:lpstr>
      <vt:lpstr>휴먼둥근헤드라인</vt:lpstr>
      <vt:lpstr>Arial</vt:lpstr>
      <vt:lpstr>Roboto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Parksihyun</dc:creator>
  <cp:lastModifiedBy>Parksihyun</cp:lastModifiedBy>
  <cp:revision>1</cp:revision>
  <dcterms:created xsi:type="dcterms:W3CDTF">2025-04-30T18:21:27Z</dcterms:created>
  <dcterms:modified xsi:type="dcterms:W3CDTF">2025-04-30T18:22:47Z</dcterms:modified>
</cp:coreProperties>
</file>