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2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38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8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35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3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75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7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5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35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2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E28B-6B44-49AE-91E7-76E95E18AAB4}" type="datetimeFigureOut">
              <a:rPr lang="zh-CN" altLang="en-US" smtClean="0"/>
              <a:t>2025/4/27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5F38-1E8D-4F31-BD54-D2B11779CD2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59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3671" y="731520"/>
            <a:ext cx="11283696" cy="2832407"/>
          </a:xfrm>
        </p:spPr>
        <p:txBody>
          <a:bodyPr>
            <a:no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Significant crust </a:t>
            </a:r>
            <a:r>
              <a:rPr lang="en-US" altLang="zh-CN" sz="4000" dirty="0" err="1">
                <a:latin typeface="Arial" panose="020B0604020202020204" pitchFamily="34" charset="0"/>
                <a:cs typeface="Arial" panose="020B0604020202020204" pitchFamily="34" charset="0"/>
              </a:rPr>
              <a:t>remelting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accompanied continental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uplift during </a:t>
            </a:r>
            <a:r>
              <a:rPr lang="en-US" altLang="zh-C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amalgamation 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of world's largest Phanerozoic accretionary orogeny (</a:t>
            </a:r>
            <a:r>
              <a:rPr lang="en-US" altLang="zh-CN" sz="4000" dirty="0" err="1">
                <a:latin typeface="Arial" panose="020B0604020202020204" pitchFamily="34" charset="0"/>
                <a:cs typeface="Arial" panose="020B0604020202020204" pitchFamily="34" charset="0"/>
              </a:rPr>
              <a:t>Altaids</a:t>
            </a:r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) with North China Craton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4840" y="3856869"/>
            <a:ext cx="10881359" cy="2049255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US" altLang="zh-CN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Hai Zhou</a:t>
            </a:r>
            <a:r>
              <a:rPr lang="en-US" altLang="zh-CN" sz="3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Cooperaters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zh-CN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Qiqi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lang="en-US" altLang="zh-CN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Guochun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Zhao</a:t>
            </a:r>
            <a:r>
              <a:rPr lang="en-US" altLang="zh-CN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Yigui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Han</a:t>
            </a:r>
            <a:r>
              <a:rPr lang="en-US" altLang="zh-CN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Yanrong</a:t>
            </a:r>
            <a:r>
              <a:rPr lang="en-US" altLang="zh-C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Wu</a:t>
            </a:r>
            <a:r>
              <a:rPr lang="en-US" altLang="zh-CN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 School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of Earth Science and Resources,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Chang'an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University, 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</a:p>
          <a:p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 Department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of Earth Sciences, University of Hong Kong, Hong Kong, China </a:t>
            </a:r>
            <a:endParaRPr lang="en-US" altLang="zh-CN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State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Key Laboratory of Continental Dynamics, Department of Geology, Northwest University, Xi'an, 710069, 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Chin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Email: zhouhai@chd.edu.cn</a:t>
            </a:r>
          </a:p>
          <a:p>
            <a:endParaRPr lang="en-US" altLang="zh-CN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5972" y="5906124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2025.4.29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24852"/>
            <a:ext cx="8484433" cy="824459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4458" y="1360925"/>
            <a:ext cx="1103276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Results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Middle-Late Permian crustal reworking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occurred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along the northern margin of the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NCC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PAO closure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related collision process are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primary driver of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this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crustal shortening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Different tectonic responses between CAOB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accretionary zone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NCC margin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824458" y="4856366"/>
            <a:ext cx="10515600" cy="1217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addition, w</a:t>
            </a:r>
            <a:r>
              <a:rPr lang="zh-C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 thank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zh-C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our collaborators for supporting this research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EGU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for giving us this opportunity to show our work.</a:t>
            </a:r>
            <a:endParaRPr lang="zh-CN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8701" y="2675731"/>
            <a:ext cx="8709285" cy="1325563"/>
          </a:xfrm>
        </p:spPr>
        <p:txBody>
          <a:bodyPr/>
          <a:lstStyle/>
          <a:p>
            <a:r>
              <a:rPr lang="en-US" altLang="zh-CN" dirty="0" smtClean="0"/>
              <a:t>           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Thanks very much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873" y="0"/>
            <a:ext cx="12027108" cy="1325563"/>
          </a:xfrm>
        </p:spPr>
        <p:txBody>
          <a:bodyPr>
            <a:normAutofit/>
          </a:bodyPr>
          <a:lstStyle/>
          <a:p>
            <a:pPr algn="just"/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Tectonic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Puzzle of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late-stage evolution of the </a:t>
            </a:r>
            <a:r>
              <a:rPr lang="en-US" altLang="zh-CN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Altaids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(also termed as Central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Asian Orogenic 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Belt, CAOB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" y="1175663"/>
            <a:ext cx="8199619" cy="5178111"/>
          </a:xfr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229601" y="1062176"/>
            <a:ext cx="399238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crust architecture and tectonic processes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figs. a-b)</a:t>
            </a:r>
            <a:r>
              <a:rPr lang="zh-CN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CAOB accretionary zone: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Juvenile and collaged crusts.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North China Craton (NCC)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ancient and stable crusts.</a:t>
            </a:r>
            <a:endParaRPr lang="zh-CN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question: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significant crustal contraction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 during the</a:t>
            </a:r>
            <a:r>
              <a:rPr lang="zh-CN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amalgamation of CAOB with the NCC?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38073" y="4497050"/>
            <a:ext cx="163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Xiao 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et al., 2015</a:t>
            </a:r>
            <a:endParaRPr lang="zh-CN" altLang="en-US" sz="1600" dirty="0"/>
          </a:p>
        </p:txBody>
      </p:sp>
      <p:sp>
        <p:nvSpPr>
          <p:cNvPr id="7" name="文本框 6"/>
          <p:cNvSpPr txBox="1"/>
          <p:nvPr/>
        </p:nvSpPr>
        <p:spPr>
          <a:xfrm>
            <a:off x="6336696" y="4497050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Wang et al., 2023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9982" y="6323849"/>
            <a:ext cx="1216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Schematic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of collision processes between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CAOB 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accretionary zone (fig. c) and typical continent-continental collisional orogeny (fig. d)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7962"/>
            <a:ext cx="10515600" cy="914400"/>
          </a:xfrm>
        </p:spPr>
        <p:txBody>
          <a:bodyPr>
            <a:normAutofit/>
          </a:bodyPr>
          <a:lstStyle/>
          <a:p>
            <a:pPr algn="just"/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Tectonic Framework of the Study Area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841362" y="288278"/>
            <a:ext cx="559256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Central Asian Orogenic Belt (CAOB)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Largest Phanerozoic accretionary orogen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Final closure of PAO at ~250-270 Ma (Solonker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suture)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kumimoji="0" lang="zh-CN" alt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 China Craton (NCC)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Ancient craton with 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Archean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basement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zh-CN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Proterozoic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-Paleozoic sediments intruded by 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Permian-Triassic magmati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along northern margin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668"/>
            <a:ext cx="6894239" cy="53863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39" y="2823823"/>
            <a:ext cx="5297761" cy="326521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9922" y="6204606"/>
            <a:ext cx="1190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zh-C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Study Area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: Siziwangqi, Inner Mongolia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 k</a:t>
            </a:r>
            <a:r>
              <a:rPr lang="zh-CN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ey area to test CAOB-NCC interaction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zh-CN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ocated </a:t>
            </a:r>
            <a:r>
              <a:rPr lang="zh-CN" altLang="zh-CN" dirty="0">
                <a:latin typeface="Arial" panose="020B0604020202020204" pitchFamily="34" charset="0"/>
                <a:cs typeface="Arial" panose="020B0604020202020204" pitchFamily="34" charset="0"/>
              </a:rPr>
              <a:t>at the junction of Bainaimiao arc belt and NCC active </a:t>
            </a:r>
            <a:r>
              <a:rPr lang="zh-CN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150830" y="6035329"/>
            <a:ext cx="2864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from Wu et al., 2021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4239" y="6035329"/>
            <a:ext cx="543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from 1:250000 Geological map of </a:t>
            </a:r>
            <a:r>
              <a:rPr lang="en-US" altLang="zh-CN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Siziwanqi</a:t>
            </a: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801632"/>
          </a:xfrm>
        </p:spPr>
        <p:txBody>
          <a:bodyPr>
            <a:normAutofit/>
          </a:bodyPr>
          <a:lstStyle/>
          <a:p>
            <a:pPr algn="just" fontAlgn="base">
              <a:spcAft>
                <a:spcPct val="0"/>
              </a:spcAft>
            </a:pP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Field investigation and samplings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33" y="993993"/>
            <a:ext cx="5489803" cy="4108428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93"/>
            <a:ext cx="6665867" cy="4108428"/>
          </a:xfrm>
          <a:prstGeom prst="rect">
            <a:avLst/>
          </a:prstGeom>
        </p:spPr>
      </p:pic>
      <p:sp>
        <p:nvSpPr>
          <p:cNvPr id="8" name="任意多边形 7"/>
          <p:cNvSpPr/>
          <p:nvPr/>
        </p:nvSpPr>
        <p:spPr>
          <a:xfrm>
            <a:off x="29136" y="1842178"/>
            <a:ext cx="2826292" cy="2086692"/>
          </a:xfrm>
          <a:custGeom>
            <a:avLst/>
            <a:gdLst>
              <a:gd name="connsiteX0" fmla="*/ 1319979 w 2826052"/>
              <a:gd name="connsiteY0" fmla="*/ 2091009 h 2091009"/>
              <a:gd name="connsiteX1" fmla="*/ 2294339 w 2826052"/>
              <a:gd name="connsiteY1" fmla="*/ 1896137 h 2091009"/>
              <a:gd name="connsiteX2" fmla="*/ 2818995 w 2826052"/>
              <a:gd name="connsiteY2" fmla="*/ 951757 h 2091009"/>
              <a:gd name="connsiteX3" fmla="*/ 1934575 w 2826052"/>
              <a:gd name="connsiteY3" fmla="*/ 606983 h 2091009"/>
              <a:gd name="connsiteX4" fmla="*/ 975205 w 2826052"/>
              <a:gd name="connsiteY4" fmla="*/ 7377 h 2091009"/>
              <a:gd name="connsiteX5" fmla="*/ 315638 w 2826052"/>
              <a:gd name="connsiteY5" fmla="*/ 1056688 h 2091009"/>
              <a:gd name="connsiteX6" fmla="*/ 30825 w 2826052"/>
              <a:gd name="connsiteY6" fmla="*/ 2001068 h 2091009"/>
              <a:gd name="connsiteX7" fmla="*/ 1020175 w 2826052"/>
              <a:gd name="connsiteY7" fmla="*/ 2046039 h 2091009"/>
              <a:gd name="connsiteX8" fmla="*/ 1230038 w 2826052"/>
              <a:gd name="connsiteY8" fmla="*/ 2031049 h 2091009"/>
              <a:gd name="connsiteX9" fmla="*/ 1230038 w 2826052"/>
              <a:gd name="connsiteY9" fmla="*/ 2031049 h 2091009"/>
              <a:gd name="connsiteX0" fmla="*/ 1319979 w 2826052"/>
              <a:gd name="connsiteY0" fmla="*/ 2091009 h 2195941"/>
              <a:gd name="connsiteX1" fmla="*/ 2294339 w 2826052"/>
              <a:gd name="connsiteY1" fmla="*/ 1896137 h 2195941"/>
              <a:gd name="connsiteX2" fmla="*/ 2818995 w 2826052"/>
              <a:gd name="connsiteY2" fmla="*/ 951757 h 2195941"/>
              <a:gd name="connsiteX3" fmla="*/ 1934575 w 2826052"/>
              <a:gd name="connsiteY3" fmla="*/ 606983 h 2195941"/>
              <a:gd name="connsiteX4" fmla="*/ 975205 w 2826052"/>
              <a:gd name="connsiteY4" fmla="*/ 7377 h 2195941"/>
              <a:gd name="connsiteX5" fmla="*/ 315638 w 2826052"/>
              <a:gd name="connsiteY5" fmla="*/ 1056688 h 2195941"/>
              <a:gd name="connsiteX6" fmla="*/ 30825 w 2826052"/>
              <a:gd name="connsiteY6" fmla="*/ 2001068 h 2195941"/>
              <a:gd name="connsiteX7" fmla="*/ 1020175 w 2826052"/>
              <a:gd name="connsiteY7" fmla="*/ 2046039 h 2195941"/>
              <a:gd name="connsiteX8" fmla="*/ 1230038 w 2826052"/>
              <a:gd name="connsiteY8" fmla="*/ 2031049 h 2195941"/>
              <a:gd name="connsiteX9" fmla="*/ 1409920 w 2826052"/>
              <a:gd name="connsiteY9" fmla="*/ 2195941 h 2195941"/>
              <a:gd name="connsiteX0" fmla="*/ 1319979 w 2826052"/>
              <a:gd name="connsiteY0" fmla="*/ 2091009 h 2147173"/>
              <a:gd name="connsiteX1" fmla="*/ 2294339 w 2826052"/>
              <a:gd name="connsiteY1" fmla="*/ 1896137 h 2147173"/>
              <a:gd name="connsiteX2" fmla="*/ 2818995 w 2826052"/>
              <a:gd name="connsiteY2" fmla="*/ 951757 h 2147173"/>
              <a:gd name="connsiteX3" fmla="*/ 1934575 w 2826052"/>
              <a:gd name="connsiteY3" fmla="*/ 606983 h 2147173"/>
              <a:gd name="connsiteX4" fmla="*/ 975205 w 2826052"/>
              <a:gd name="connsiteY4" fmla="*/ 7377 h 2147173"/>
              <a:gd name="connsiteX5" fmla="*/ 315638 w 2826052"/>
              <a:gd name="connsiteY5" fmla="*/ 1056688 h 2147173"/>
              <a:gd name="connsiteX6" fmla="*/ 30825 w 2826052"/>
              <a:gd name="connsiteY6" fmla="*/ 2001068 h 2147173"/>
              <a:gd name="connsiteX7" fmla="*/ 1020175 w 2826052"/>
              <a:gd name="connsiteY7" fmla="*/ 2046039 h 2147173"/>
              <a:gd name="connsiteX8" fmla="*/ 1230038 w 2826052"/>
              <a:gd name="connsiteY8" fmla="*/ 2031049 h 2147173"/>
              <a:gd name="connsiteX9" fmla="*/ 1397728 w 2826052"/>
              <a:gd name="connsiteY9" fmla="*/ 2147173 h 2147173"/>
              <a:gd name="connsiteX0" fmla="*/ 1240731 w 2826292"/>
              <a:gd name="connsiteY0" fmla="*/ 2036145 h 2147173"/>
              <a:gd name="connsiteX1" fmla="*/ 2294339 w 2826292"/>
              <a:gd name="connsiteY1" fmla="*/ 1896137 h 2147173"/>
              <a:gd name="connsiteX2" fmla="*/ 2818995 w 2826292"/>
              <a:gd name="connsiteY2" fmla="*/ 951757 h 2147173"/>
              <a:gd name="connsiteX3" fmla="*/ 1934575 w 2826292"/>
              <a:gd name="connsiteY3" fmla="*/ 606983 h 2147173"/>
              <a:gd name="connsiteX4" fmla="*/ 975205 w 2826292"/>
              <a:gd name="connsiteY4" fmla="*/ 7377 h 2147173"/>
              <a:gd name="connsiteX5" fmla="*/ 315638 w 2826292"/>
              <a:gd name="connsiteY5" fmla="*/ 1056688 h 2147173"/>
              <a:gd name="connsiteX6" fmla="*/ 30825 w 2826292"/>
              <a:gd name="connsiteY6" fmla="*/ 2001068 h 2147173"/>
              <a:gd name="connsiteX7" fmla="*/ 1020175 w 2826292"/>
              <a:gd name="connsiteY7" fmla="*/ 2046039 h 2147173"/>
              <a:gd name="connsiteX8" fmla="*/ 1230038 w 2826292"/>
              <a:gd name="connsiteY8" fmla="*/ 2031049 h 2147173"/>
              <a:gd name="connsiteX9" fmla="*/ 1397728 w 2826292"/>
              <a:gd name="connsiteY9" fmla="*/ 2147173 h 2147173"/>
              <a:gd name="connsiteX0" fmla="*/ 1240731 w 2826292"/>
              <a:gd name="connsiteY0" fmla="*/ 2036145 h 2086692"/>
              <a:gd name="connsiteX1" fmla="*/ 2294339 w 2826292"/>
              <a:gd name="connsiteY1" fmla="*/ 1896137 h 2086692"/>
              <a:gd name="connsiteX2" fmla="*/ 2818995 w 2826292"/>
              <a:gd name="connsiteY2" fmla="*/ 951757 h 2086692"/>
              <a:gd name="connsiteX3" fmla="*/ 1934575 w 2826292"/>
              <a:gd name="connsiteY3" fmla="*/ 606983 h 2086692"/>
              <a:gd name="connsiteX4" fmla="*/ 975205 w 2826292"/>
              <a:gd name="connsiteY4" fmla="*/ 7377 h 2086692"/>
              <a:gd name="connsiteX5" fmla="*/ 315638 w 2826292"/>
              <a:gd name="connsiteY5" fmla="*/ 1056688 h 2086692"/>
              <a:gd name="connsiteX6" fmla="*/ 30825 w 2826292"/>
              <a:gd name="connsiteY6" fmla="*/ 2001068 h 2086692"/>
              <a:gd name="connsiteX7" fmla="*/ 1020175 w 2826292"/>
              <a:gd name="connsiteY7" fmla="*/ 2046039 h 2086692"/>
              <a:gd name="connsiteX8" fmla="*/ 1230038 w 2826292"/>
              <a:gd name="connsiteY8" fmla="*/ 2031049 h 2086692"/>
              <a:gd name="connsiteX9" fmla="*/ 1550128 w 2826292"/>
              <a:gd name="connsiteY9" fmla="*/ 2074021 h 2086692"/>
              <a:gd name="connsiteX0" fmla="*/ 1240731 w 2826292"/>
              <a:gd name="connsiteY0" fmla="*/ 2036145 h 2101353"/>
              <a:gd name="connsiteX1" fmla="*/ 2294339 w 2826292"/>
              <a:gd name="connsiteY1" fmla="*/ 1896137 h 2101353"/>
              <a:gd name="connsiteX2" fmla="*/ 2818995 w 2826292"/>
              <a:gd name="connsiteY2" fmla="*/ 951757 h 2101353"/>
              <a:gd name="connsiteX3" fmla="*/ 1934575 w 2826292"/>
              <a:gd name="connsiteY3" fmla="*/ 606983 h 2101353"/>
              <a:gd name="connsiteX4" fmla="*/ 975205 w 2826292"/>
              <a:gd name="connsiteY4" fmla="*/ 7377 h 2101353"/>
              <a:gd name="connsiteX5" fmla="*/ 315638 w 2826292"/>
              <a:gd name="connsiteY5" fmla="*/ 1056688 h 2101353"/>
              <a:gd name="connsiteX6" fmla="*/ 30825 w 2826292"/>
              <a:gd name="connsiteY6" fmla="*/ 2001068 h 2101353"/>
              <a:gd name="connsiteX7" fmla="*/ 1020175 w 2826292"/>
              <a:gd name="connsiteY7" fmla="*/ 2046039 h 2101353"/>
              <a:gd name="connsiteX8" fmla="*/ 1230038 w 2826292"/>
              <a:gd name="connsiteY8" fmla="*/ 2031049 h 2101353"/>
              <a:gd name="connsiteX9" fmla="*/ 1550128 w 2826292"/>
              <a:gd name="connsiteY9" fmla="*/ 2074021 h 2101353"/>
              <a:gd name="connsiteX0" fmla="*/ 1240731 w 2826292"/>
              <a:gd name="connsiteY0" fmla="*/ 2036145 h 2086692"/>
              <a:gd name="connsiteX1" fmla="*/ 2294339 w 2826292"/>
              <a:gd name="connsiteY1" fmla="*/ 1896137 h 2086692"/>
              <a:gd name="connsiteX2" fmla="*/ 2818995 w 2826292"/>
              <a:gd name="connsiteY2" fmla="*/ 951757 h 2086692"/>
              <a:gd name="connsiteX3" fmla="*/ 1934575 w 2826292"/>
              <a:gd name="connsiteY3" fmla="*/ 606983 h 2086692"/>
              <a:gd name="connsiteX4" fmla="*/ 975205 w 2826292"/>
              <a:gd name="connsiteY4" fmla="*/ 7377 h 2086692"/>
              <a:gd name="connsiteX5" fmla="*/ 315638 w 2826292"/>
              <a:gd name="connsiteY5" fmla="*/ 1056688 h 2086692"/>
              <a:gd name="connsiteX6" fmla="*/ 30825 w 2826292"/>
              <a:gd name="connsiteY6" fmla="*/ 2001068 h 2086692"/>
              <a:gd name="connsiteX7" fmla="*/ 1020175 w 2826292"/>
              <a:gd name="connsiteY7" fmla="*/ 2046039 h 2086692"/>
              <a:gd name="connsiteX8" fmla="*/ 1230038 w 2826292"/>
              <a:gd name="connsiteY8" fmla="*/ 2031049 h 2086692"/>
              <a:gd name="connsiteX9" fmla="*/ 1550128 w 2826292"/>
              <a:gd name="connsiteY9" fmla="*/ 2074021 h 2086692"/>
              <a:gd name="connsiteX0" fmla="*/ 1240731 w 2826292"/>
              <a:gd name="connsiteY0" fmla="*/ 2036145 h 2086692"/>
              <a:gd name="connsiteX1" fmla="*/ 2294339 w 2826292"/>
              <a:gd name="connsiteY1" fmla="*/ 1896137 h 2086692"/>
              <a:gd name="connsiteX2" fmla="*/ 2818995 w 2826292"/>
              <a:gd name="connsiteY2" fmla="*/ 951757 h 2086692"/>
              <a:gd name="connsiteX3" fmla="*/ 1934575 w 2826292"/>
              <a:gd name="connsiteY3" fmla="*/ 606983 h 2086692"/>
              <a:gd name="connsiteX4" fmla="*/ 975205 w 2826292"/>
              <a:gd name="connsiteY4" fmla="*/ 7377 h 2086692"/>
              <a:gd name="connsiteX5" fmla="*/ 315638 w 2826292"/>
              <a:gd name="connsiteY5" fmla="*/ 1056688 h 2086692"/>
              <a:gd name="connsiteX6" fmla="*/ 30825 w 2826292"/>
              <a:gd name="connsiteY6" fmla="*/ 2001068 h 2086692"/>
              <a:gd name="connsiteX7" fmla="*/ 1020175 w 2826292"/>
              <a:gd name="connsiteY7" fmla="*/ 2046039 h 2086692"/>
              <a:gd name="connsiteX8" fmla="*/ 1230038 w 2826292"/>
              <a:gd name="connsiteY8" fmla="*/ 2031049 h 2086692"/>
              <a:gd name="connsiteX9" fmla="*/ 1513552 w 2826292"/>
              <a:gd name="connsiteY9" fmla="*/ 2031349 h 2086692"/>
              <a:gd name="connsiteX0" fmla="*/ 1240731 w 2826292"/>
              <a:gd name="connsiteY0" fmla="*/ 2036145 h 2086692"/>
              <a:gd name="connsiteX1" fmla="*/ 2294339 w 2826292"/>
              <a:gd name="connsiteY1" fmla="*/ 1896137 h 2086692"/>
              <a:gd name="connsiteX2" fmla="*/ 2818995 w 2826292"/>
              <a:gd name="connsiteY2" fmla="*/ 951757 h 2086692"/>
              <a:gd name="connsiteX3" fmla="*/ 1934575 w 2826292"/>
              <a:gd name="connsiteY3" fmla="*/ 606983 h 2086692"/>
              <a:gd name="connsiteX4" fmla="*/ 975205 w 2826292"/>
              <a:gd name="connsiteY4" fmla="*/ 7377 h 2086692"/>
              <a:gd name="connsiteX5" fmla="*/ 315638 w 2826292"/>
              <a:gd name="connsiteY5" fmla="*/ 1056688 h 2086692"/>
              <a:gd name="connsiteX6" fmla="*/ 30825 w 2826292"/>
              <a:gd name="connsiteY6" fmla="*/ 2001068 h 2086692"/>
              <a:gd name="connsiteX7" fmla="*/ 1020175 w 2826292"/>
              <a:gd name="connsiteY7" fmla="*/ 2046039 h 2086692"/>
              <a:gd name="connsiteX8" fmla="*/ 1230038 w 2826292"/>
              <a:gd name="connsiteY8" fmla="*/ 2031049 h 2086692"/>
              <a:gd name="connsiteX9" fmla="*/ 1513552 w 2826292"/>
              <a:gd name="connsiteY9" fmla="*/ 2031349 h 20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26292" h="2086692">
                <a:moveTo>
                  <a:pt x="1240731" y="2036145"/>
                </a:moveTo>
                <a:cubicBezTo>
                  <a:pt x="1602993" y="2033646"/>
                  <a:pt x="2031295" y="2076868"/>
                  <a:pt x="2294339" y="1896137"/>
                </a:cubicBezTo>
                <a:cubicBezTo>
                  <a:pt x="2557383" y="1715406"/>
                  <a:pt x="2878956" y="1166616"/>
                  <a:pt x="2818995" y="951757"/>
                </a:cubicBezTo>
                <a:cubicBezTo>
                  <a:pt x="2759034" y="736898"/>
                  <a:pt x="2241873" y="764380"/>
                  <a:pt x="1934575" y="606983"/>
                </a:cubicBezTo>
                <a:cubicBezTo>
                  <a:pt x="1627277" y="449586"/>
                  <a:pt x="1245028" y="-67574"/>
                  <a:pt x="975205" y="7377"/>
                </a:cubicBezTo>
                <a:cubicBezTo>
                  <a:pt x="705382" y="82328"/>
                  <a:pt x="473035" y="724406"/>
                  <a:pt x="315638" y="1056688"/>
                </a:cubicBezTo>
                <a:cubicBezTo>
                  <a:pt x="158241" y="1388970"/>
                  <a:pt x="-86598" y="1836176"/>
                  <a:pt x="30825" y="2001068"/>
                </a:cubicBezTo>
                <a:cubicBezTo>
                  <a:pt x="148248" y="2165960"/>
                  <a:pt x="820306" y="2041042"/>
                  <a:pt x="1020175" y="2046039"/>
                </a:cubicBezTo>
                <a:cubicBezTo>
                  <a:pt x="1220044" y="2051036"/>
                  <a:pt x="1147809" y="2033497"/>
                  <a:pt x="1230038" y="2031049"/>
                </a:cubicBezTo>
                <a:cubicBezTo>
                  <a:pt x="1312267" y="2028601"/>
                  <a:pt x="1295095" y="2043441"/>
                  <a:pt x="1513552" y="2031349"/>
                </a:cubicBezTo>
              </a:path>
            </a:pathLst>
          </a:custGeom>
          <a:noFill/>
          <a:ln w="254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147869" y="993993"/>
            <a:ext cx="1517998" cy="1831243"/>
          </a:xfrm>
          <a:custGeom>
            <a:avLst/>
            <a:gdLst>
              <a:gd name="connsiteX0" fmla="*/ 658571 w 1587082"/>
              <a:gd name="connsiteY0" fmla="*/ 1962597 h 1964917"/>
              <a:gd name="connsiteX1" fmla="*/ 1405331 w 1587082"/>
              <a:gd name="connsiteY1" fmla="*/ 1337757 h 1964917"/>
              <a:gd name="connsiteX2" fmla="*/ 1512011 w 1587082"/>
              <a:gd name="connsiteY2" fmla="*/ 42357 h 1964917"/>
              <a:gd name="connsiteX3" fmla="*/ 445211 w 1587082"/>
              <a:gd name="connsiteY3" fmla="*/ 423357 h 1964917"/>
              <a:gd name="connsiteX4" fmla="*/ 3251 w 1587082"/>
              <a:gd name="connsiteY4" fmla="*/ 1505397 h 1964917"/>
              <a:gd name="connsiteX5" fmla="*/ 658571 w 1587082"/>
              <a:gd name="connsiteY5" fmla="*/ 1962597 h 196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082" h="1964917">
                <a:moveTo>
                  <a:pt x="658571" y="1962597"/>
                </a:moveTo>
                <a:cubicBezTo>
                  <a:pt x="892251" y="1934657"/>
                  <a:pt x="1263091" y="1657797"/>
                  <a:pt x="1405331" y="1337757"/>
                </a:cubicBezTo>
                <a:cubicBezTo>
                  <a:pt x="1547571" y="1017717"/>
                  <a:pt x="1672031" y="194757"/>
                  <a:pt x="1512011" y="42357"/>
                </a:cubicBezTo>
                <a:cubicBezTo>
                  <a:pt x="1351991" y="-110043"/>
                  <a:pt x="696671" y="179517"/>
                  <a:pt x="445211" y="423357"/>
                </a:cubicBezTo>
                <a:cubicBezTo>
                  <a:pt x="193751" y="667197"/>
                  <a:pt x="-29769" y="1248857"/>
                  <a:pt x="3251" y="1505397"/>
                </a:cubicBezTo>
                <a:cubicBezTo>
                  <a:pt x="36271" y="1761937"/>
                  <a:pt x="424891" y="1990537"/>
                  <a:pt x="658571" y="1962597"/>
                </a:cubicBezTo>
                <a:close/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9136" y="5124741"/>
            <a:ext cx="1217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I: Batholith granite</a:t>
            </a:r>
            <a:r>
              <a:rPr lang="en-US" altLang="zh-CN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alkaline feldspar granite (samples SZ17-7, 17-8 and that collected from SZ18, 19, and 20 (sampling sites)), and alkaline feldspar quartz </a:t>
            </a:r>
            <a:r>
              <a:rPr lang="en-US" altLang="zh-CN" sz="2100" dirty="0" err="1">
                <a:latin typeface="Arial" panose="020B0604020202020204" pitchFamily="34" charset="0"/>
                <a:cs typeface="Arial" panose="020B0604020202020204" pitchFamily="34" charset="0"/>
              </a:rPr>
              <a:t>syenite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 (samples from SZ21, and 26</a:t>
            </a:r>
            <a:r>
              <a:rPr lang="en-US" altLang="zh-CN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en-US" altLang="zh-CN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II: stock granite</a:t>
            </a:r>
            <a:r>
              <a:rPr lang="en-US" altLang="zh-CN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100" dirty="0" err="1">
                <a:latin typeface="Arial" panose="020B0604020202020204" pitchFamily="34" charset="0"/>
                <a:cs typeface="Arial" panose="020B0604020202020204" pitchFamily="34" charset="0"/>
              </a:rPr>
              <a:t>syenogranite</a:t>
            </a:r>
            <a:r>
              <a:rPr lang="en-US" altLang="zh-CN" sz="2100" dirty="0">
                <a:latin typeface="Arial" panose="020B0604020202020204" pitchFamily="34" charset="0"/>
                <a:cs typeface="Arial" panose="020B0604020202020204" pitchFamily="34" charset="0"/>
              </a:rPr>
              <a:t> (samples from SZ06, 08 and 09) with minor alkaline feldspar granite (samples SZ17-1, 17-3, 17-4</a:t>
            </a:r>
            <a:r>
              <a:rPr lang="en-US" altLang="zh-CN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altLang="zh-CN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252700" y="2436775"/>
            <a:ext cx="640054" cy="584555"/>
          </a:xfrm>
          <a:custGeom>
            <a:avLst/>
            <a:gdLst>
              <a:gd name="connsiteX0" fmla="*/ 145820 w 640054"/>
              <a:gd name="connsiteY0" fmla="*/ 584261 h 584555"/>
              <a:gd name="connsiteX1" fmla="*/ 638580 w 640054"/>
              <a:gd name="connsiteY1" fmla="*/ 401381 h 584555"/>
              <a:gd name="connsiteX2" fmla="*/ 288060 w 640054"/>
              <a:gd name="connsiteY2" fmla="*/ 61 h 584555"/>
              <a:gd name="connsiteX3" fmla="*/ 3580 w 640054"/>
              <a:gd name="connsiteY3" fmla="*/ 431861 h 584555"/>
              <a:gd name="connsiteX4" fmla="*/ 145820 w 640054"/>
              <a:gd name="connsiteY4" fmla="*/ 584261 h 5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54" h="584555">
                <a:moveTo>
                  <a:pt x="145820" y="584261"/>
                </a:moveTo>
                <a:cubicBezTo>
                  <a:pt x="251653" y="579181"/>
                  <a:pt x="614873" y="498748"/>
                  <a:pt x="638580" y="401381"/>
                </a:cubicBezTo>
                <a:cubicBezTo>
                  <a:pt x="662287" y="304014"/>
                  <a:pt x="393893" y="-5019"/>
                  <a:pt x="288060" y="61"/>
                </a:cubicBezTo>
                <a:cubicBezTo>
                  <a:pt x="182227" y="5141"/>
                  <a:pt x="22207" y="335341"/>
                  <a:pt x="3580" y="431861"/>
                </a:cubicBezTo>
                <a:cubicBezTo>
                  <a:pt x="-15047" y="528381"/>
                  <a:pt x="39987" y="589341"/>
                  <a:pt x="145820" y="584261"/>
                </a:cubicBezTo>
                <a:close/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2886105" y="994029"/>
            <a:ext cx="808411" cy="447415"/>
          </a:xfrm>
          <a:custGeom>
            <a:avLst/>
            <a:gdLst>
              <a:gd name="connsiteX0" fmla="*/ 233015 w 808411"/>
              <a:gd name="connsiteY0" fmla="*/ 447127 h 447415"/>
              <a:gd name="connsiteX1" fmla="*/ 801975 w 808411"/>
              <a:gd name="connsiteY1" fmla="*/ 315047 h 447415"/>
              <a:gd name="connsiteX2" fmla="*/ 507335 w 808411"/>
              <a:gd name="connsiteY2" fmla="*/ 87 h 447415"/>
              <a:gd name="connsiteX3" fmla="*/ 9495 w 808411"/>
              <a:gd name="connsiteY3" fmla="*/ 284567 h 447415"/>
              <a:gd name="connsiteX4" fmla="*/ 233015 w 808411"/>
              <a:gd name="connsiteY4" fmla="*/ 447127 h 44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411" h="447415">
                <a:moveTo>
                  <a:pt x="233015" y="447127"/>
                </a:moveTo>
                <a:cubicBezTo>
                  <a:pt x="365095" y="452207"/>
                  <a:pt x="756255" y="389554"/>
                  <a:pt x="801975" y="315047"/>
                </a:cubicBezTo>
                <a:cubicBezTo>
                  <a:pt x="847695" y="240540"/>
                  <a:pt x="639415" y="5167"/>
                  <a:pt x="507335" y="87"/>
                </a:cubicBezTo>
                <a:cubicBezTo>
                  <a:pt x="375255" y="-4993"/>
                  <a:pt x="56908" y="213447"/>
                  <a:pt x="9495" y="284567"/>
                </a:cubicBezTo>
                <a:cubicBezTo>
                  <a:pt x="-37918" y="355687"/>
                  <a:pt x="100935" y="442047"/>
                  <a:pt x="233015" y="447127"/>
                </a:cubicBezTo>
                <a:close/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58645" y="369254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53079" y="253203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734469" y="659964"/>
            <a:ext cx="5526133" cy="6299074"/>
            <a:chOff x="6734469" y="659964"/>
            <a:chExt cx="5526133" cy="629907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469" y="659964"/>
              <a:ext cx="5526133" cy="6198036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7418279" y="2149273"/>
              <a:ext cx="4313389" cy="4809765"/>
              <a:chOff x="7418279" y="2149273"/>
              <a:chExt cx="4313389" cy="480976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7418280" y="2149273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I</a:t>
                </a:r>
              </a:p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SZ18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0726265" y="2149273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I</a:t>
                </a:r>
              </a:p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SZ20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418279" y="4207076"/>
                <a:ext cx="10054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I</a:t>
                </a:r>
              </a:p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SZ26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0191503" y="4245240"/>
                <a:ext cx="1069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II</a:t>
                </a:r>
              </a:p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SZ06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673980" y="6269673"/>
                <a:ext cx="1069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II</a:t>
                </a:r>
              </a:p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SZ08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0508402" y="6312707"/>
                <a:ext cx="106952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Group II</a:t>
                </a:r>
              </a:p>
              <a:p>
                <a:r>
                  <a:rPr lang="en-US" altLang="zh-CN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SZ17-1</a:t>
                </a:r>
                <a:endParaRPr lang="zh-CN" alt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任意多边形 29"/>
          <p:cNvSpPr/>
          <p:nvPr/>
        </p:nvSpPr>
        <p:spPr>
          <a:xfrm>
            <a:off x="2093983" y="3292654"/>
            <a:ext cx="496817" cy="399889"/>
          </a:xfrm>
          <a:custGeom>
            <a:avLst/>
            <a:gdLst>
              <a:gd name="connsiteX0" fmla="*/ 145820 w 640054"/>
              <a:gd name="connsiteY0" fmla="*/ 584261 h 584555"/>
              <a:gd name="connsiteX1" fmla="*/ 638580 w 640054"/>
              <a:gd name="connsiteY1" fmla="*/ 401381 h 584555"/>
              <a:gd name="connsiteX2" fmla="*/ 288060 w 640054"/>
              <a:gd name="connsiteY2" fmla="*/ 61 h 584555"/>
              <a:gd name="connsiteX3" fmla="*/ 3580 w 640054"/>
              <a:gd name="connsiteY3" fmla="*/ 431861 h 584555"/>
              <a:gd name="connsiteX4" fmla="*/ 145820 w 640054"/>
              <a:gd name="connsiteY4" fmla="*/ 584261 h 5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54" h="584555">
                <a:moveTo>
                  <a:pt x="145820" y="584261"/>
                </a:moveTo>
                <a:cubicBezTo>
                  <a:pt x="251653" y="579181"/>
                  <a:pt x="614873" y="498748"/>
                  <a:pt x="638580" y="401381"/>
                </a:cubicBezTo>
                <a:cubicBezTo>
                  <a:pt x="662287" y="304014"/>
                  <a:pt x="393893" y="-5019"/>
                  <a:pt x="288060" y="61"/>
                </a:cubicBezTo>
                <a:cubicBezTo>
                  <a:pt x="182227" y="5141"/>
                  <a:pt x="22207" y="335341"/>
                  <a:pt x="3580" y="431861"/>
                </a:cubicBezTo>
                <a:cubicBezTo>
                  <a:pt x="-15047" y="528381"/>
                  <a:pt x="39987" y="589341"/>
                  <a:pt x="145820" y="584261"/>
                </a:cubicBezTo>
                <a:close/>
              </a:path>
            </a:pathLst>
          </a:custGeom>
          <a:noFill/>
          <a:ln w="254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2" y="646331"/>
            <a:ext cx="4898454" cy="5942038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25624"/>
            <a:ext cx="824398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fontAlgn="base">
              <a:spcAft>
                <a:spcPct val="0"/>
              </a:spcAft>
              <a:buClrTx/>
              <a:buSzTx/>
              <a:tabLst/>
            </a:pPr>
            <a:r>
              <a:rPr lang="zh-C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Temporal Framework of Granitic Magmatism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38" y="646331"/>
            <a:ext cx="6320934" cy="469939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26854" y="23093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 262 Ma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01641" y="23093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 267 Ma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6853" y="434173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 263 Ma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01640" y="4341737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II 255 Ma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2733" y="64886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II 257 Ma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3885" y="648866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II 256 Ma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31638" y="5565338"/>
            <a:ext cx="65838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Batholith granites: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262-267 Ma </a:t>
            </a:r>
          </a:p>
          <a:p>
            <a:r>
              <a:rPr lang="en-US" altLang="zh-CN" dirty="0" smtClean="0"/>
              <a:t>     ​Inherited zircons: Paleo-Mesoproterozoic cores (~1.8-2.2 Ga)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Stock granites: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255-257 Ma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54363" y="602477"/>
            <a:ext cx="6475483" cy="250335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5454363" y="3039576"/>
            <a:ext cx="6475483" cy="235000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8" name="文本框 17"/>
          <p:cNvSpPr txBox="1"/>
          <p:nvPr/>
        </p:nvSpPr>
        <p:spPr>
          <a:xfrm rot="16200000">
            <a:off x="4789620" y="182884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 rot="16200000">
            <a:off x="4747238" y="388772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II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8" y="919453"/>
            <a:ext cx="5292852" cy="2359910"/>
          </a:xfrm>
        </p:spPr>
      </p:pic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59388" y="199255"/>
            <a:ext cx="979627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Aft>
                <a:spcPct val="0"/>
              </a:spcAft>
            </a:pPr>
            <a:r>
              <a:rPr lang="zh-C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Petrogenesis &amp; Geochemistry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High evolved features</a:t>
            </a:r>
            <a:endParaRPr lang="zh-CN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879459"/>
            <a:ext cx="121417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Geochemical Features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evolved geochemistry enhanced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time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SiO₂ (&gt;70 wt.%), low MgO (&lt;0.5 wt.%)</a:t>
            </a:r>
            <a:r>
              <a:rPr kumimoji="0" lang="en-US" altLang="zh-C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8" y="3279363"/>
            <a:ext cx="5391912" cy="24997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76" y="947211"/>
            <a:ext cx="5557091" cy="47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789674"/>
            <a:ext cx="110021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Geochemical Features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Enriched Sr-Nd-Hf isotopes (ε</a:t>
            </a:r>
            <a:r>
              <a:rPr kumimoji="0" lang="zh-CN" altLang="zh-CN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(t)=-11.2~-13.8; ε</a:t>
            </a:r>
            <a:r>
              <a:rPr kumimoji="0" lang="zh-CN" altLang="zh-CN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Hf</a:t>
            </a: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(t)=-11.4~-15.9)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-1" y="205480"/>
            <a:ext cx="1240536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spcAft>
                <a:spcPct val="0"/>
              </a:spcAft>
            </a:pPr>
            <a:r>
              <a:rPr lang="zh-CN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Petrogenesis &amp; Geochemistry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Crust-Dominated Magma Sources</a:t>
            </a:r>
            <a:endParaRPr lang="zh-CN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39" y="950976"/>
            <a:ext cx="5722461" cy="45994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1881"/>
            <a:ext cx="6429662" cy="48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63" y="1898564"/>
            <a:ext cx="5908641" cy="34499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772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Tectonic Implications: Crustal Shortening During PAO Closure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759" y="5565667"/>
            <a:ext cx="120173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Evidence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Widespread Permian crustal reworking in NCC margin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(This work)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Coeval compressional structures (e.g., Bainaimiao thrust nappe)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Closer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Paleolatitudes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NCC and CAOB 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4, Stratigraphic shift with marine strata vanish post-260 Ma; 5 Marine Fauna mixing.</a:t>
            </a:r>
            <a:endParaRPr kumimoji="0" lang="zh-CN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666692"/>
            <a:ext cx="5562599" cy="497210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04758" y="39540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 Ma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04760" y="190689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Ma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66" y="759211"/>
            <a:ext cx="6318005" cy="1002928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3563816" y="618182"/>
            <a:ext cx="0" cy="66973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011814" y="61818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North China Craton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3420" y="63821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Bainaimiao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arc belt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2025" y="1665406"/>
            <a:ext cx="624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NCC Proterozoic cover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overthrusted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onto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Bainaimiao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arc belt in Middle-late Permian, Zhou et al., 2018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97876" y="5659160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edimentary hiatus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Shen et al., 2022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604760" y="1951325"/>
            <a:ext cx="4587239" cy="27312"/>
          </a:xfrm>
          <a:prstGeom prst="line">
            <a:avLst/>
          </a:prstGeom>
          <a:ln w="508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04759" y="4285810"/>
            <a:ext cx="4587239" cy="27312"/>
          </a:xfrm>
          <a:prstGeom prst="line">
            <a:avLst/>
          </a:prstGeom>
          <a:ln w="508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1292772" y="2270234"/>
            <a:ext cx="0" cy="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213319" y="2270234"/>
            <a:ext cx="2" cy="269435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188677" y="2254356"/>
            <a:ext cx="2" cy="2797222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0" y="5272969"/>
            <a:ext cx="665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Closer </a:t>
            </a:r>
            <a:r>
              <a:rPr lang="en-US" altLang="zh-CN" dirty="0" err="1" smtClean="0"/>
              <a:t>Paleolatitudes</a:t>
            </a:r>
            <a:r>
              <a:rPr lang="en-US" altLang="zh-CN" dirty="0" smtClean="0"/>
              <a:t> between NCC and CAOB, Zhang et al., 2021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075688" y="32181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04485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Differential Tectonic Styles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: CAOB accretionary zone vs NCC margin</a:t>
            </a:r>
            <a:endParaRPr lang="zh-CN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6705" y="1357225"/>
            <a:ext cx="4272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CAOB Accretionary Zone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Limited crustal shortening and thickening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Preserved pre-Carboniferous sequences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56705" y="3831195"/>
            <a:ext cx="41352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NCC Margin: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Intensive crustal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contraction and uplift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Extensive middle-late Permian crust-derived magmatism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138"/>
            <a:ext cx="8001000" cy="5264114"/>
          </a:xfrm>
        </p:spPr>
      </p:pic>
    </p:spTree>
    <p:extLst>
      <p:ext uri="{BB962C8B-B14F-4D97-AF65-F5344CB8AC3E}">
        <p14:creationId xmlns:p14="http://schemas.microsoft.com/office/powerpoint/2010/main" val="19844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748</Words>
  <Application>Microsoft Office PowerPoint</Application>
  <PresentationFormat>宽屏</PresentationFormat>
  <Paragraphs>90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Wingdings</vt:lpstr>
      <vt:lpstr>Office 主题​​</vt:lpstr>
      <vt:lpstr>Significant crust remelting and accompanied continental uplift during amalgamation of world's largest Phanerozoic accretionary orogeny (Altaids) with North China Craton</vt:lpstr>
      <vt:lpstr>Tectonic Puzzle of late-stage evolution of the Altaids (also termed as Central Asian Orogenic Belt, CAOB)</vt:lpstr>
      <vt:lpstr>Tectonic Framework of the Study Area</vt:lpstr>
      <vt:lpstr>Field investigation and samplings</vt:lpstr>
      <vt:lpstr>Temporal Framework of Granitic Magmatism</vt:lpstr>
      <vt:lpstr>Petrogenesis &amp; Geochemistry: High evolved features</vt:lpstr>
      <vt:lpstr>PowerPoint 演示文稿</vt:lpstr>
      <vt:lpstr>Tectonic Implications: Crustal Shortening During PAO Closure</vt:lpstr>
      <vt:lpstr>Differential Tectonic Styles: CAOB accretionary zone vs NCC margin</vt:lpstr>
      <vt:lpstr>Summary</vt:lpstr>
      <vt:lpstr>            Thanks very much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crust remelting and accompanied continental uplift during contraction of the amalgamation of world's largest Phanerozoic accretionary orogeny (Altaids) with North China Craton</dc:title>
  <dc:creator>周海</dc:creator>
  <cp:lastModifiedBy>周海</cp:lastModifiedBy>
  <cp:revision>62</cp:revision>
  <dcterms:created xsi:type="dcterms:W3CDTF">2025-04-22T00:24:34Z</dcterms:created>
  <dcterms:modified xsi:type="dcterms:W3CDTF">2025-04-27T02:24:19Z</dcterms:modified>
</cp:coreProperties>
</file>