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6" r:id="rId2"/>
    <p:sldId id="260" r:id="rId3"/>
    <p:sldId id="365" r:id="rId4"/>
    <p:sldId id="379" r:id="rId5"/>
    <p:sldId id="345" r:id="rId6"/>
    <p:sldId id="349" r:id="rId7"/>
    <p:sldId id="376" r:id="rId8"/>
    <p:sldId id="346" r:id="rId9"/>
    <p:sldId id="382" r:id="rId10"/>
    <p:sldId id="384" r:id="rId11"/>
    <p:sldId id="347" r:id="rId12"/>
    <p:sldId id="358" r:id="rId13"/>
    <p:sldId id="377" r:id="rId14"/>
    <p:sldId id="378" r:id="rId15"/>
    <p:sldId id="356" r:id="rId16"/>
    <p:sldId id="364" r:id="rId17"/>
    <p:sldId id="348" r:id="rId18"/>
    <p:sldId id="373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98D4"/>
    <a:srgbClr val="E88CDD"/>
    <a:srgbClr val="DC50CB"/>
    <a:srgbClr val="66C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990" autoAdjust="0"/>
    <p:restoredTop sz="76721" autoAdjust="0"/>
  </p:normalViewPr>
  <p:slideViewPr>
    <p:cSldViewPr snapToGrid="0">
      <p:cViewPr varScale="1">
        <p:scale>
          <a:sx n="111" d="100"/>
          <a:sy n="111" d="100"/>
        </p:scale>
        <p:origin x="204" y="68"/>
      </p:cViewPr>
      <p:guideLst>
        <p:guide pos="3840"/>
        <p:guide orient="horz"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26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%20Drive\250425%20&#9733;%20EGU%20&#54617;&#54924;&#48156;&#54364;\250425%20&#9733;%20EGU%20&#48156;&#54364;&#51456;&#48708;\221208%20&#54868;&#49328;&#51116;%20&#49884;&#49444;&#54588;&#54644;%20&#48516;&#50556;&#44036;%20&#49345;&#54840;&#50672;&#44288;&#49457;%20&#49444;&#47928;&#51312;&#49324;%20&#44208;&#44284;%20&#48143;%20&#47588;&#53944;&#47533;&#49828;2--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%20Drive\250425%20&#9733;%20EGU%20&#54617;&#54924;&#48156;&#54364;\250425%20&#9733;%20EGU%20&#48156;&#54364;&#51456;&#48708;\250426%20&#54868;&#49328;&#51116;%20&#49884;&#49444;&#54588;&#54644;%20&#48516;&#50556;&#44036;%20&#49345;&#54840;&#50672;&#44288;&#49457;%20&#49444;&#47928;&#51312;&#49324;%20&#44208;&#44284;%20&#48143;%20&#47588;&#53944;&#47533;&#49828;2%20-%20EGU%20&#48156;&#54364;&#51456;&#4870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'중요도 영어'!$L$3:$L$14</c:f>
              <c:strCache>
                <c:ptCount val="12"/>
                <c:pt idx="0">
                  <c:v>Roads</c:v>
                </c:pt>
                <c:pt idx="1">
                  <c:v>Railways</c:v>
                </c:pt>
                <c:pt idx="2">
                  <c:v>Ships and ports</c:v>
                </c:pt>
                <c:pt idx="3">
                  <c:v>Aviation</c:v>
                </c:pt>
                <c:pt idx="4">
                  <c:v>Water supply</c:v>
                </c:pt>
                <c:pt idx="5">
                  <c:v>Electricity</c:v>
                </c:pt>
                <c:pt idx="6">
                  <c:v>Broadcasting and communication</c:v>
                </c:pt>
                <c:pt idx="7">
                  <c:v>Sewage</c:v>
                </c:pt>
                <c:pt idx="8">
                  <c:v>Schools and educational facilities</c:v>
                </c:pt>
                <c:pt idx="9">
                  <c:v>Public service buildings</c:v>
                </c:pt>
                <c:pt idx="10">
                  <c:v>Cultural and sports facilities</c:v>
                </c:pt>
                <c:pt idx="11">
                  <c:v>Medical facilities</c:v>
                </c:pt>
              </c:strCache>
            </c:strRef>
          </c:cat>
          <c:val>
            <c:numRef>
              <c:f>'중요도 영어'!$O$3:$O$14</c:f>
              <c:numCache>
                <c:formatCode>0.000</c:formatCode>
                <c:ptCount val="12"/>
                <c:pt idx="0">
                  <c:v>8.2430442199999995E-2</c:v>
                </c:pt>
                <c:pt idx="1">
                  <c:v>7.780117789999999E-2</c:v>
                </c:pt>
                <c:pt idx="2">
                  <c:v>0.10317300929999999</c:v>
                </c:pt>
                <c:pt idx="3">
                  <c:v>0.24586537059999999</c:v>
                </c:pt>
                <c:pt idx="4">
                  <c:v>8.5272797400000003E-2</c:v>
                </c:pt>
                <c:pt idx="5">
                  <c:v>0.11729390639999999</c:v>
                </c:pt>
                <c:pt idx="6">
                  <c:v>0.1095939714</c:v>
                </c:pt>
                <c:pt idx="7">
                  <c:v>4.1862864999999999E-2</c:v>
                </c:pt>
                <c:pt idx="8">
                  <c:v>8.0180414999999998E-3</c:v>
                </c:pt>
                <c:pt idx="9">
                  <c:v>3.81407229E-2</c:v>
                </c:pt>
                <c:pt idx="10">
                  <c:v>7.7952042000000001E-3</c:v>
                </c:pt>
                <c:pt idx="11">
                  <c:v>8.2756031399999999E-2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9-4250-BC8C-D5CE6604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785136"/>
        <c:axId val="796780144"/>
      </c:radarChart>
      <c:catAx>
        <c:axId val="79678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96780144"/>
        <c:crosses val="autoZero"/>
        <c:auto val="1"/>
        <c:lblAlgn val="ctr"/>
        <c:lblOffset val="100"/>
        <c:noMultiLvlLbl val="0"/>
      </c:catAx>
      <c:valAx>
        <c:axId val="79678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9678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Sheet4!$C$10</c:f>
              <c:strCache>
                <c:ptCount val="1"/>
                <c:pt idx="0">
                  <c:v>Electricity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88-41D0-9753-E382775730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88-41D0-9753-E382775730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488-41D0-9753-E382775730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488-41D0-9753-E382775730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488-41D0-9753-E382775730C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488-41D0-9753-E382775730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488-41D0-9753-E382775730C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488-41D0-9753-E382775730C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488-41D0-9753-E382775730C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488-41D0-9753-E382775730C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488-41D0-9753-E382775730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488-41D0-9753-E382775730C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488-41D0-9753-E382775730C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488-41D0-9753-E382775730C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488-41D0-9753-E382775730C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6488-41D0-9753-E382775730C3}"/>
                </c:ext>
              </c:extLst>
            </c:dLbl>
            <c:dLbl>
              <c:idx val="5"/>
              <c:layout>
                <c:manualLayout>
                  <c:x val="-0.13682251358798389"/>
                  <c:y val="-2.639454701299201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36671166899726"/>
                      <c:h val="0.207471372299750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488-41D0-9753-E382775730C3}"/>
                </c:ext>
              </c:extLst>
            </c:dLbl>
            <c:dLbl>
              <c:idx val="6"/>
              <c:layout>
                <c:manualLayout>
                  <c:x val="-4.3073754277698606E-2"/>
                  <c:y val="-2.8602398032772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88-41D0-9753-E382775730C3}"/>
                </c:ext>
              </c:extLst>
            </c:dLbl>
            <c:dLbl>
              <c:idx val="7"/>
              <c:layout>
                <c:manualLayout>
                  <c:x val="-0.1216200120782079"/>
                  <c:y val="-8.86012101390488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88-41D0-9753-E382775730C3}"/>
                </c:ext>
              </c:extLst>
            </c:dLbl>
            <c:dLbl>
              <c:idx val="8"/>
              <c:layout>
                <c:manualLayout>
                  <c:x val="-4.3073754277698641E-2"/>
                  <c:y val="-5.07526870649918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88-41D0-9753-E382775730C3}"/>
                </c:ext>
              </c:extLst>
            </c:dLbl>
            <c:dLbl>
              <c:idx val="9"/>
              <c:layout>
                <c:manualLayout>
                  <c:x val="-3.0405003019551975E-2"/>
                  <c:y val="-0.104257510381640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488-41D0-9753-E382775730C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6488-41D0-9753-E38277573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Sheet4!$D$9:$N$9</c:f>
              <c:strCache>
                <c:ptCount val="11"/>
                <c:pt idx="0">
                  <c:v>Roads</c:v>
                </c:pt>
                <c:pt idx="1">
                  <c:v>Railways</c:v>
                </c:pt>
                <c:pt idx="2">
                  <c:v>Ships and ports</c:v>
                </c:pt>
                <c:pt idx="3">
                  <c:v>Aviation</c:v>
                </c:pt>
                <c:pt idx="4">
                  <c:v>Water supply</c:v>
                </c:pt>
                <c:pt idx="5">
                  <c:v>Broadcasting and communication</c:v>
                </c:pt>
                <c:pt idx="6">
                  <c:v>Sewage</c:v>
                </c:pt>
                <c:pt idx="7">
                  <c:v>Schools and educational facilities</c:v>
                </c:pt>
                <c:pt idx="8">
                  <c:v>Public service buildings</c:v>
                </c:pt>
                <c:pt idx="9">
                  <c:v>Cultural and sports facilities</c:v>
                </c:pt>
                <c:pt idx="10">
                  <c:v>Medical facilities</c:v>
                </c:pt>
              </c:strCache>
            </c:strRef>
          </c:cat>
          <c:val>
            <c:numRef>
              <c:f>Sheet4!$D$10:$N$10</c:f>
              <c:numCache>
                <c:formatCode>0.000_ </c:formatCode>
                <c:ptCount val="11"/>
                <c:pt idx="0">
                  <c:v>3.3000000000000002E-2</c:v>
                </c:pt>
                <c:pt idx="1">
                  <c:v>0.16600000000000001</c:v>
                </c:pt>
                <c:pt idx="2">
                  <c:v>4.2999999999999997E-2</c:v>
                </c:pt>
                <c:pt idx="3">
                  <c:v>9.1999999999999998E-2</c:v>
                </c:pt>
                <c:pt idx="4">
                  <c:v>7.1999999999999995E-2</c:v>
                </c:pt>
                <c:pt idx="5">
                  <c:v>0.23100000000000001</c:v>
                </c:pt>
                <c:pt idx="6">
                  <c:v>0.03</c:v>
                </c:pt>
                <c:pt idx="7">
                  <c:v>4.2999999999999997E-2</c:v>
                </c:pt>
                <c:pt idx="8">
                  <c:v>5.6000000000000001E-2</c:v>
                </c:pt>
                <c:pt idx="9">
                  <c:v>3.1E-2</c:v>
                </c:pt>
                <c:pt idx="10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488-41D0-9753-E382775730C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8C8A1-E8AD-4EEE-B01B-F5849AEC867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C864D942-D482-4477-99E9-3729DD0F1769}">
      <dgm:prSet custT="1"/>
      <dgm:spPr/>
      <dgm:t>
        <a:bodyPr/>
        <a:lstStyle/>
        <a:p>
          <a:pPr latinLnBrk="1"/>
          <a:r>
            <a:rPr lang="en-US" sz="2000" kern="1200" dirty="0">
              <a:latin typeface="나눔명조 ExtraBold" panose="02020603020101020101" pitchFamily="18" charset="-127"/>
              <a:ea typeface="나눔명조 ExtraBold" panose="02020603020101020101" pitchFamily="18" charset="-127"/>
            </a:rPr>
            <a:t>① </a:t>
          </a:r>
          <a:r>
            <a:rPr lang="en-US" sz="2000" kern="1200" dirty="0"/>
            <a:t>The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correlations between the areas are examined </a:t>
          </a:r>
          <a:endParaRPr lang="ko-KR" sz="20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7D69E115-4CB1-49A9-8C2B-BD40CC410451}" type="parTrans" cxnId="{7DC4A104-3B53-49D9-9C71-4D357B5FEAD1}">
      <dgm:prSet/>
      <dgm:spPr/>
      <dgm:t>
        <a:bodyPr/>
        <a:lstStyle/>
        <a:p>
          <a:pPr latinLnBrk="1"/>
          <a:endParaRPr lang="ko-KR" altLang="en-US" sz="2000"/>
        </a:p>
      </dgm:t>
    </dgm:pt>
    <dgm:pt modelId="{56B1E058-1847-4E09-884D-F97118EC1DA3}" type="sibTrans" cxnId="{7DC4A104-3B53-49D9-9C71-4D357B5FEAD1}">
      <dgm:prSet/>
      <dgm:spPr/>
      <dgm:t>
        <a:bodyPr/>
        <a:lstStyle/>
        <a:p>
          <a:pPr latinLnBrk="1"/>
          <a:endParaRPr lang="ko-KR" altLang="en-US" sz="2000"/>
        </a:p>
      </dgm:t>
    </dgm:pt>
    <dgm:pt modelId="{FD47B5FA-34E0-4AEC-A5D8-37DA1C6FF5E9}">
      <dgm:prSet custT="1"/>
      <dgm:spPr/>
      <dgm:t>
        <a:bodyPr anchor="ctr"/>
        <a:lstStyle/>
        <a:p>
          <a:pPr latinLnBrk="1"/>
          <a:r>
            <a:rPr lang="en-US" sz="1800" kern="12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Considering that correlation review is a qualitative method</a:t>
          </a:r>
          <a:endParaRPr lang="ko-KR" sz="1800" kern="1200" dirty="0">
            <a:ln>
              <a:solidFill>
                <a:prstClr val="white">
                  <a:lumMod val="75000"/>
                  <a:alpha val="0"/>
                </a:prst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+mn-lt"/>
            <a:ea typeface="+mn-ea"/>
            <a:cs typeface="+mn-cs"/>
          </a:endParaRPr>
        </a:p>
      </dgm:t>
    </dgm:pt>
    <dgm:pt modelId="{A47BE96E-2C7D-4E9C-8F55-CE0166EFF8DB}" type="parTrans" cxnId="{0916924F-3B51-49BB-9E58-C68AADA70BC6}">
      <dgm:prSet/>
      <dgm:spPr/>
      <dgm:t>
        <a:bodyPr/>
        <a:lstStyle/>
        <a:p>
          <a:pPr latinLnBrk="1"/>
          <a:endParaRPr lang="ko-KR" altLang="en-US" sz="2000"/>
        </a:p>
      </dgm:t>
    </dgm:pt>
    <dgm:pt modelId="{3A7CD129-8D71-48A6-9FF9-07D4CAF05BD6}" type="sibTrans" cxnId="{0916924F-3B51-49BB-9E58-C68AADA70BC6}">
      <dgm:prSet/>
      <dgm:spPr/>
      <dgm:t>
        <a:bodyPr/>
        <a:lstStyle/>
        <a:p>
          <a:pPr latinLnBrk="1"/>
          <a:endParaRPr lang="ko-KR" altLang="en-US" sz="2000"/>
        </a:p>
      </dgm:t>
    </dgm:pt>
    <dgm:pt modelId="{D6638FB6-8051-4ACF-A6D6-C4220DFC575E}">
      <dgm:prSet custT="1"/>
      <dgm:spPr/>
      <dgm:t>
        <a:bodyPr/>
        <a:lstStyle/>
        <a:p>
          <a:pPr latinLnBrk="1"/>
          <a:r>
            <a:rPr lang="en-US" sz="2000" kern="1200" dirty="0">
              <a:latin typeface="나눔명조 ExtraBold" panose="02020603020101020101" pitchFamily="18" charset="-127"/>
              <a:ea typeface="나눔명조 ExtraBold" panose="02020603020101020101" pitchFamily="18" charset="-127"/>
            </a:rPr>
            <a:t>②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 correlation-based analytical network was constructed</a:t>
          </a:r>
          <a:endParaRPr lang="ko-KR" sz="20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2187FCDF-6EF8-4797-92DE-B2F0825FD392}" type="parTrans" cxnId="{35D5A503-C0DE-4DC3-AFF9-955271A78EF1}">
      <dgm:prSet/>
      <dgm:spPr/>
      <dgm:t>
        <a:bodyPr/>
        <a:lstStyle/>
        <a:p>
          <a:pPr latinLnBrk="1"/>
          <a:endParaRPr lang="ko-KR" altLang="en-US" sz="2000"/>
        </a:p>
      </dgm:t>
    </dgm:pt>
    <dgm:pt modelId="{4BF3D1B4-E707-4B0F-A6A2-0E8F7542B53C}" type="sibTrans" cxnId="{35D5A503-C0DE-4DC3-AFF9-955271A78EF1}">
      <dgm:prSet/>
      <dgm:spPr/>
      <dgm:t>
        <a:bodyPr/>
        <a:lstStyle/>
        <a:p>
          <a:pPr latinLnBrk="1"/>
          <a:endParaRPr lang="ko-KR" altLang="en-US" sz="2000"/>
        </a:p>
      </dgm:t>
    </dgm:pt>
    <dgm:pt modelId="{45DAFA7D-DBDD-4E23-B592-0E6469D44DA1}">
      <dgm:prSet custT="1"/>
      <dgm:spPr/>
      <dgm:t>
        <a:bodyPr anchor="ctr"/>
        <a:lstStyle/>
        <a:p>
          <a:pPr latinLnBrk="1"/>
          <a:r>
            <a:rPr lang="en-US" sz="1800" dirty="0"/>
            <a:t>A network structure model was designed based on the correlations between areas</a:t>
          </a:r>
          <a:endParaRPr lang="ko-KR" sz="1800" dirty="0"/>
        </a:p>
      </dgm:t>
    </dgm:pt>
    <dgm:pt modelId="{3BE53021-5747-4217-9C3C-930A2E1DE851}" type="parTrans" cxnId="{379D44FC-418D-430F-A797-850C91339DE7}">
      <dgm:prSet/>
      <dgm:spPr/>
      <dgm:t>
        <a:bodyPr/>
        <a:lstStyle/>
        <a:p>
          <a:pPr latinLnBrk="1"/>
          <a:endParaRPr lang="ko-KR" altLang="en-US" sz="2000"/>
        </a:p>
      </dgm:t>
    </dgm:pt>
    <dgm:pt modelId="{8743FD70-E321-4D62-803D-2F5CEFD99233}" type="sibTrans" cxnId="{379D44FC-418D-430F-A797-850C91339DE7}">
      <dgm:prSet/>
      <dgm:spPr/>
      <dgm:t>
        <a:bodyPr/>
        <a:lstStyle/>
        <a:p>
          <a:pPr latinLnBrk="1"/>
          <a:endParaRPr lang="ko-KR" altLang="en-US" sz="2000"/>
        </a:p>
      </dgm:t>
    </dgm:pt>
    <dgm:pt modelId="{5A9D1992-E102-4B66-BFA9-6DF0CDAE2A2C}">
      <dgm:prSet custT="1"/>
      <dgm:spPr/>
      <dgm:t>
        <a:bodyPr anchor="ctr"/>
        <a:lstStyle/>
        <a:p>
          <a:pPr latinLnBrk="1"/>
          <a:r>
            <a:rPr lang="en-US" sz="1800" dirty="0"/>
            <a:t>The questionnaire was structured to identify the importance and influence relationships between the areas for ANP analysis</a:t>
          </a:r>
          <a:endParaRPr lang="ko-KR" sz="1800" dirty="0"/>
        </a:p>
      </dgm:t>
    </dgm:pt>
    <dgm:pt modelId="{DCB49468-1642-43A6-9CE8-7CE656C821E3}" type="parTrans" cxnId="{89E1BACF-1D06-4568-8882-2DBC79AF4250}">
      <dgm:prSet/>
      <dgm:spPr/>
      <dgm:t>
        <a:bodyPr/>
        <a:lstStyle/>
        <a:p>
          <a:pPr latinLnBrk="1"/>
          <a:endParaRPr lang="ko-KR" altLang="en-US" sz="2000"/>
        </a:p>
      </dgm:t>
    </dgm:pt>
    <dgm:pt modelId="{1E50CCD8-9E14-45B7-8589-E5BD81D19706}" type="sibTrans" cxnId="{89E1BACF-1D06-4568-8882-2DBC79AF4250}">
      <dgm:prSet/>
      <dgm:spPr/>
      <dgm:t>
        <a:bodyPr/>
        <a:lstStyle/>
        <a:p>
          <a:pPr latinLnBrk="1"/>
          <a:endParaRPr lang="ko-KR" altLang="en-US" sz="2000"/>
        </a:p>
      </dgm:t>
    </dgm:pt>
    <dgm:pt modelId="{0583EF2E-9309-4DAE-B97F-5C530227C75E}">
      <dgm:prSet custT="1"/>
      <dgm:spPr/>
      <dgm:t>
        <a:bodyPr/>
        <a:lstStyle/>
        <a:p>
          <a:pPr latinLnBrk="1"/>
          <a:r>
            <a:rPr lang="en-US" sz="2000" kern="1200" dirty="0">
              <a:latin typeface="나눔명조 ExtraBold" panose="02020603020101020101" pitchFamily="18" charset="-127"/>
              <a:ea typeface="나눔명조 ExtraBold" panose="02020603020101020101" pitchFamily="18" charset="-127"/>
            </a:rPr>
            <a:t>④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Survey results were entered, and the importance and influence relationships were analyzed</a:t>
          </a:r>
          <a:endParaRPr lang="ko-KR" sz="1800" dirty="0"/>
        </a:p>
      </dgm:t>
    </dgm:pt>
    <dgm:pt modelId="{7017C0BF-61F0-4D25-BA1D-0743D86E53DA}" type="parTrans" cxnId="{3182DF87-89A4-45F5-8D1C-2E0A89EBDBB5}">
      <dgm:prSet/>
      <dgm:spPr/>
      <dgm:t>
        <a:bodyPr/>
        <a:lstStyle/>
        <a:p>
          <a:pPr latinLnBrk="1"/>
          <a:endParaRPr lang="ko-KR" altLang="en-US" sz="2000"/>
        </a:p>
      </dgm:t>
    </dgm:pt>
    <dgm:pt modelId="{6A6D8DFB-4746-4402-ABA8-BDA3B4ECEB16}" type="sibTrans" cxnId="{3182DF87-89A4-45F5-8D1C-2E0A89EBDBB5}">
      <dgm:prSet/>
      <dgm:spPr/>
      <dgm:t>
        <a:bodyPr/>
        <a:lstStyle/>
        <a:p>
          <a:pPr latinLnBrk="1"/>
          <a:endParaRPr lang="ko-KR" altLang="en-US" sz="2000"/>
        </a:p>
      </dgm:t>
    </dgm:pt>
    <dgm:pt modelId="{9933CE0A-7008-41EA-96D1-F88642DA27C3}">
      <dgm:prSet custT="1"/>
      <dgm:spPr/>
      <dgm:t>
        <a:bodyPr anchor="ctr"/>
        <a:lstStyle/>
        <a:p>
          <a:pPr latinLnBrk="1"/>
          <a:r>
            <a:rPr lang="en-US" sz="1800" kern="12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The correlations between the areas were examined through a survey of experts on volcanic disasters </a:t>
          </a:r>
          <a:endParaRPr lang="ko-KR" sz="1800" kern="1200" dirty="0">
            <a:ln>
              <a:solidFill>
                <a:prstClr val="white">
                  <a:lumMod val="75000"/>
                  <a:alpha val="0"/>
                </a:prst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+mn-lt"/>
            <a:ea typeface="+mn-ea"/>
            <a:cs typeface="+mn-cs"/>
          </a:endParaRPr>
        </a:p>
      </dgm:t>
    </dgm:pt>
    <dgm:pt modelId="{FE6E41E7-9B53-4C55-BBC9-70F9C6C2C83B}" type="parTrans" cxnId="{7DA7C9A4-CC8B-48C5-9A18-6E146EAD8937}">
      <dgm:prSet/>
      <dgm:spPr/>
      <dgm:t>
        <a:bodyPr/>
        <a:lstStyle/>
        <a:p>
          <a:pPr latinLnBrk="1"/>
          <a:endParaRPr lang="ko-KR" altLang="en-US"/>
        </a:p>
      </dgm:t>
    </dgm:pt>
    <dgm:pt modelId="{06ADE4B7-088E-4223-B345-70607B1720F9}" type="sibTrans" cxnId="{7DA7C9A4-CC8B-48C5-9A18-6E146EAD8937}">
      <dgm:prSet/>
      <dgm:spPr/>
      <dgm:t>
        <a:bodyPr/>
        <a:lstStyle/>
        <a:p>
          <a:pPr latinLnBrk="1"/>
          <a:endParaRPr lang="ko-KR" altLang="en-US"/>
        </a:p>
      </dgm:t>
    </dgm:pt>
    <dgm:pt modelId="{E843CAB2-2BB8-4196-BB88-EA925ABDBA81}">
      <dgm:prSet custT="1"/>
      <dgm:spPr/>
      <dgm:t>
        <a:bodyPr/>
        <a:lstStyle/>
        <a:p>
          <a:pPr latinLnBrk="1"/>
          <a:r>
            <a:rPr lang="en-US" sz="1800" dirty="0"/>
            <a:t>Using </a:t>
          </a:r>
          <a:r>
            <a:rPr lang="en-US" sz="1800" dirty="0" err="1"/>
            <a:t>SuperDecisions</a:t>
          </a:r>
          <a:r>
            <a:rPr lang="en-US" sz="1800" dirty="0"/>
            <a:t> v.3.2 </a:t>
          </a:r>
          <a:endParaRPr lang="ko-KR" sz="1800" dirty="0"/>
        </a:p>
      </dgm:t>
    </dgm:pt>
    <dgm:pt modelId="{E0337941-F372-4EFF-AE26-26CA10C8DFF7}" type="parTrans" cxnId="{DC6EE4FF-7C33-4637-8026-F7D175CE3614}">
      <dgm:prSet/>
      <dgm:spPr/>
      <dgm:t>
        <a:bodyPr/>
        <a:lstStyle/>
        <a:p>
          <a:pPr latinLnBrk="1"/>
          <a:endParaRPr lang="ko-KR" altLang="en-US"/>
        </a:p>
      </dgm:t>
    </dgm:pt>
    <dgm:pt modelId="{D46EFB48-1884-417C-81E5-72F5C041FBFD}" type="sibTrans" cxnId="{DC6EE4FF-7C33-4637-8026-F7D175CE3614}">
      <dgm:prSet/>
      <dgm:spPr/>
      <dgm:t>
        <a:bodyPr/>
        <a:lstStyle/>
        <a:p>
          <a:pPr latinLnBrk="1"/>
          <a:endParaRPr lang="ko-KR" altLang="en-US"/>
        </a:p>
      </dgm:t>
    </dgm:pt>
    <dgm:pt modelId="{132033A2-D310-46C6-B3F9-90BB6960FE17}">
      <dgm:prSet custT="1"/>
      <dgm:spPr/>
      <dgm:t>
        <a:bodyPr/>
        <a:lstStyle/>
        <a:p>
          <a:pPr latinLnBrk="1"/>
          <a:r>
            <a:rPr lang="en-US" sz="2000" kern="1200" dirty="0">
              <a:latin typeface="나눔명조 ExtraBold" panose="02020603020101020101" pitchFamily="18" charset="-127"/>
              <a:ea typeface="나눔명조 ExtraBold" panose="02020603020101020101" pitchFamily="18" charset="-127"/>
            </a:rPr>
            <a:t>③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 questionnaire for importance analysis was created and a survey was conducted</a:t>
          </a:r>
          <a:endParaRPr lang="ko-KR" sz="1800" dirty="0"/>
        </a:p>
      </dgm:t>
    </dgm:pt>
    <dgm:pt modelId="{5D36C674-8ABB-4F66-A8E7-C3B1CC70488D}" type="parTrans" cxnId="{A75FADAC-FBB8-4B1B-A7FA-AD6C6B3D8C94}">
      <dgm:prSet/>
      <dgm:spPr/>
      <dgm:t>
        <a:bodyPr/>
        <a:lstStyle/>
        <a:p>
          <a:pPr latinLnBrk="1"/>
          <a:endParaRPr lang="ko-KR" altLang="en-US"/>
        </a:p>
      </dgm:t>
    </dgm:pt>
    <dgm:pt modelId="{79222CC3-B88F-4339-A1BC-B7E757E3B9BC}" type="sibTrans" cxnId="{A75FADAC-FBB8-4B1B-A7FA-AD6C6B3D8C94}">
      <dgm:prSet/>
      <dgm:spPr/>
      <dgm:t>
        <a:bodyPr/>
        <a:lstStyle/>
        <a:p>
          <a:pPr latinLnBrk="1"/>
          <a:endParaRPr lang="ko-KR" altLang="en-US"/>
        </a:p>
      </dgm:t>
    </dgm:pt>
    <dgm:pt modelId="{CDBDD363-1DE7-4F90-871E-C0096667C58E}" type="pres">
      <dgm:prSet presAssocID="{7B58C8A1-E8AD-4EEE-B01B-F5849AEC867C}" presName="linear" presStyleCnt="0">
        <dgm:presLayoutVars>
          <dgm:animLvl val="lvl"/>
          <dgm:resizeHandles val="exact"/>
        </dgm:presLayoutVars>
      </dgm:prSet>
      <dgm:spPr/>
    </dgm:pt>
    <dgm:pt modelId="{26ACDA72-A8FA-4960-9C64-61280C2AFD07}" type="pres">
      <dgm:prSet presAssocID="{C864D942-D482-4477-99E9-3729DD0F1769}" presName="parentText" presStyleLbl="node1" presStyleIdx="0" presStyleCnt="4" custLinFactNeighborX="46206" custLinFactNeighborY="-4446">
        <dgm:presLayoutVars>
          <dgm:chMax val="0"/>
          <dgm:bulletEnabled val="1"/>
        </dgm:presLayoutVars>
      </dgm:prSet>
      <dgm:spPr/>
    </dgm:pt>
    <dgm:pt modelId="{FC1F1D6B-250A-4B06-B90F-8D237708DD67}" type="pres">
      <dgm:prSet presAssocID="{C864D942-D482-4477-99E9-3729DD0F1769}" presName="childText" presStyleLbl="revTx" presStyleIdx="0" presStyleCnt="4">
        <dgm:presLayoutVars>
          <dgm:bulletEnabled val="1"/>
        </dgm:presLayoutVars>
      </dgm:prSet>
      <dgm:spPr/>
    </dgm:pt>
    <dgm:pt modelId="{2D2B657C-C813-4599-BAA9-AEEC63C0FE18}" type="pres">
      <dgm:prSet presAssocID="{D6638FB6-8051-4ACF-A6D6-C4220DFC575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2BB7BDC-5F17-4E6A-B838-E6006BB10183}" type="pres">
      <dgm:prSet presAssocID="{D6638FB6-8051-4ACF-A6D6-C4220DFC575E}" presName="childText" presStyleLbl="revTx" presStyleIdx="1" presStyleCnt="4" custScaleY="67542">
        <dgm:presLayoutVars>
          <dgm:bulletEnabled val="1"/>
        </dgm:presLayoutVars>
      </dgm:prSet>
      <dgm:spPr/>
    </dgm:pt>
    <dgm:pt modelId="{79251352-B9E5-4467-B9CD-E13A95168B35}" type="pres">
      <dgm:prSet presAssocID="{132033A2-D310-46C6-B3F9-90BB6960FE1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5DE13B-3530-40A6-9919-1BE7A250185C}" type="pres">
      <dgm:prSet presAssocID="{132033A2-D310-46C6-B3F9-90BB6960FE17}" presName="childText" presStyleLbl="revTx" presStyleIdx="2" presStyleCnt="4">
        <dgm:presLayoutVars>
          <dgm:bulletEnabled val="1"/>
        </dgm:presLayoutVars>
      </dgm:prSet>
      <dgm:spPr/>
    </dgm:pt>
    <dgm:pt modelId="{2238EE7D-5C4A-41FE-BE16-FF4B955EDB3C}" type="pres">
      <dgm:prSet presAssocID="{0583EF2E-9309-4DAE-B97F-5C530227C75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E2590A9-B894-401D-9728-11A94102AED4}" type="pres">
      <dgm:prSet presAssocID="{0583EF2E-9309-4DAE-B97F-5C530227C75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5D5A503-C0DE-4DC3-AFF9-955271A78EF1}" srcId="{7B58C8A1-E8AD-4EEE-B01B-F5849AEC867C}" destId="{D6638FB6-8051-4ACF-A6D6-C4220DFC575E}" srcOrd="1" destOrd="0" parTransId="{2187FCDF-6EF8-4797-92DE-B2F0825FD392}" sibTransId="{4BF3D1B4-E707-4B0F-A6A2-0E8F7542B53C}"/>
    <dgm:cxn modelId="{7DC4A104-3B53-49D9-9C71-4D357B5FEAD1}" srcId="{7B58C8A1-E8AD-4EEE-B01B-F5849AEC867C}" destId="{C864D942-D482-4477-99E9-3729DD0F1769}" srcOrd="0" destOrd="0" parTransId="{7D69E115-4CB1-49A9-8C2B-BD40CC410451}" sibTransId="{56B1E058-1847-4E09-884D-F97118EC1DA3}"/>
    <dgm:cxn modelId="{F2FB5021-8863-4D28-A145-5B6ABD8623CF}" type="presOf" srcId="{E843CAB2-2BB8-4196-BB88-EA925ABDBA81}" destId="{3E2590A9-B894-401D-9728-11A94102AED4}" srcOrd="0" destOrd="0" presId="urn:microsoft.com/office/officeart/2005/8/layout/vList2"/>
    <dgm:cxn modelId="{AE689B28-BB2E-4FD7-ABF2-DE55240D06DD}" type="presOf" srcId="{5A9D1992-E102-4B66-BFA9-6DF0CDAE2A2C}" destId="{AC5DE13B-3530-40A6-9919-1BE7A250185C}" srcOrd="0" destOrd="0" presId="urn:microsoft.com/office/officeart/2005/8/layout/vList2"/>
    <dgm:cxn modelId="{0916924F-3B51-49BB-9E58-C68AADA70BC6}" srcId="{C864D942-D482-4477-99E9-3729DD0F1769}" destId="{FD47B5FA-34E0-4AEC-A5D8-37DA1C6FF5E9}" srcOrd="0" destOrd="0" parTransId="{A47BE96E-2C7D-4E9C-8F55-CE0166EFF8DB}" sibTransId="{3A7CD129-8D71-48A6-9FF9-07D4CAF05BD6}"/>
    <dgm:cxn modelId="{0DF9FC51-CE04-4172-81DF-9875D7BFF337}" type="presOf" srcId="{132033A2-D310-46C6-B3F9-90BB6960FE17}" destId="{79251352-B9E5-4467-B9CD-E13A95168B35}" srcOrd="0" destOrd="0" presId="urn:microsoft.com/office/officeart/2005/8/layout/vList2"/>
    <dgm:cxn modelId="{C8B50255-0A37-4BAC-A710-83632296ED1F}" type="presOf" srcId="{7B58C8A1-E8AD-4EEE-B01B-F5849AEC867C}" destId="{CDBDD363-1DE7-4F90-871E-C0096667C58E}" srcOrd="0" destOrd="0" presId="urn:microsoft.com/office/officeart/2005/8/layout/vList2"/>
    <dgm:cxn modelId="{1D71687C-3609-4BEB-BA66-599E41336EAB}" type="presOf" srcId="{C864D942-D482-4477-99E9-3729DD0F1769}" destId="{26ACDA72-A8FA-4960-9C64-61280C2AFD07}" srcOrd="0" destOrd="0" presId="urn:microsoft.com/office/officeart/2005/8/layout/vList2"/>
    <dgm:cxn modelId="{AB736C80-5AA7-4CA7-9478-9AC6333CB480}" type="presOf" srcId="{D6638FB6-8051-4ACF-A6D6-C4220DFC575E}" destId="{2D2B657C-C813-4599-BAA9-AEEC63C0FE18}" srcOrd="0" destOrd="0" presId="urn:microsoft.com/office/officeart/2005/8/layout/vList2"/>
    <dgm:cxn modelId="{3182DF87-89A4-45F5-8D1C-2E0A89EBDBB5}" srcId="{7B58C8A1-E8AD-4EEE-B01B-F5849AEC867C}" destId="{0583EF2E-9309-4DAE-B97F-5C530227C75E}" srcOrd="3" destOrd="0" parTransId="{7017C0BF-61F0-4D25-BA1D-0743D86E53DA}" sibTransId="{6A6D8DFB-4746-4402-ABA8-BDA3B4ECEB16}"/>
    <dgm:cxn modelId="{7DA7C9A4-CC8B-48C5-9A18-6E146EAD8937}" srcId="{C864D942-D482-4477-99E9-3729DD0F1769}" destId="{9933CE0A-7008-41EA-96D1-F88642DA27C3}" srcOrd="1" destOrd="0" parTransId="{FE6E41E7-9B53-4C55-BBC9-70F9C6C2C83B}" sibTransId="{06ADE4B7-088E-4223-B345-70607B1720F9}"/>
    <dgm:cxn modelId="{A33DBCA9-0111-4897-A25D-4C30166A7536}" type="presOf" srcId="{45DAFA7D-DBDD-4E23-B592-0E6469D44DA1}" destId="{82BB7BDC-5F17-4E6A-B838-E6006BB10183}" srcOrd="0" destOrd="0" presId="urn:microsoft.com/office/officeart/2005/8/layout/vList2"/>
    <dgm:cxn modelId="{A75FADAC-FBB8-4B1B-A7FA-AD6C6B3D8C94}" srcId="{7B58C8A1-E8AD-4EEE-B01B-F5849AEC867C}" destId="{132033A2-D310-46C6-B3F9-90BB6960FE17}" srcOrd="2" destOrd="0" parTransId="{5D36C674-8ABB-4F66-A8E7-C3B1CC70488D}" sibTransId="{79222CC3-B88F-4339-A1BC-B7E757E3B9BC}"/>
    <dgm:cxn modelId="{CD84DBAC-5530-4E1E-995A-DA0E834791DD}" type="presOf" srcId="{0583EF2E-9309-4DAE-B97F-5C530227C75E}" destId="{2238EE7D-5C4A-41FE-BE16-FF4B955EDB3C}" srcOrd="0" destOrd="0" presId="urn:microsoft.com/office/officeart/2005/8/layout/vList2"/>
    <dgm:cxn modelId="{C9D998B6-98F1-48E0-937D-906A658ECF7F}" type="presOf" srcId="{9933CE0A-7008-41EA-96D1-F88642DA27C3}" destId="{FC1F1D6B-250A-4B06-B90F-8D237708DD67}" srcOrd="0" destOrd="1" presId="urn:microsoft.com/office/officeart/2005/8/layout/vList2"/>
    <dgm:cxn modelId="{89E1BACF-1D06-4568-8882-2DBC79AF4250}" srcId="{132033A2-D310-46C6-B3F9-90BB6960FE17}" destId="{5A9D1992-E102-4B66-BFA9-6DF0CDAE2A2C}" srcOrd="0" destOrd="0" parTransId="{DCB49468-1642-43A6-9CE8-7CE656C821E3}" sibTransId="{1E50CCD8-9E14-45B7-8589-E5BD81D19706}"/>
    <dgm:cxn modelId="{3FB8D9D3-63A1-4587-86C4-7364C9B4CBA4}" type="presOf" srcId="{FD47B5FA-34E0-4AEC-A5D8-37DA1C6FF5E9}" destId="{FC1F1D6B-250A-4B06-B90F-8D237708DD67}" srcOrd="0" destOrd="0" presId="urn:microsoft.com/office/officeart/2005/8/layout/vList2"/>
    <dgm:cxn modelId="{379D44FC-418D-430F-A797-850C91339DE7}" srcId="{D6638FB6-8051-4ACF-A6D6-C4220DFC575E}" destId="{45DAFA7D-DBDD-4E23-B592-0E6469D44DA1}" srcOrd="0" destOrd="0" parTransId="{3BE53021-5747-4217-9C3C-930A2E1DE851}" sibTransId="{8743FD70-E321-4D62-803D-2F5CEFD99233}"/>
    <dgm:cxn modelId="{DC6EE4FF-7C33-4637-8026-F7D175CE3614}" srcId="{0583EF2E-9309-4DAE-B97F-5C530227C75E}" destId="{E843CAB2-2BB8-4196-BB88-EA925ABDBA81}" srcOrd="0" destOrd="0" parTransId="{E0337941-F372-4EFF-AE26-26CA10C8DFF7}" sibTransId="{D46EFB48-1884-417C-81E5-72F5C041FBFD}"/>
    <dgm:cxn modelId="{489E78BE-231D-4EF5-85E7-79CFE8FAD586}" type="presParOf" srcId="{CDBDD363-1DE7-4F90-871E-C0096667C58E}" destId="{26ACDA72-A8FA-4960-9C64-61280C2AFD07}" srcOrd="0" destOrd="0" presId="urn:microsoft.com/office/officeart/2005/8/layout/vList2"/>
    <dgm:cxn modelId="{DF3560BF-7095-4F22-B240-660C3ED3CABA}" type="presParOf" srcId="{CDBDD363-1DE7-4F90-871E-C0096667C58E}" destId="{FC1F1D6B-250A-4B06-B90F-8D237708DD67}" srcOrd="1" destOrd="0" presId="urn:microsoft.com/office/officeart/2005/8/layout/vList2"/>
    <dgm:cxn modelId="{79FED89C-542D-435F-8AB3-8953678AB698}" type="presParOf" srcId="{CDBDD363-1DE7-4F90-871E-C0096667C58E}" destId="{2D2B657C-C813-4599-BAA9-AEEC63C0FE18}" srcOrd="2" destOrd="0" presId="urn:microsoft.com/office/officeart/2005/8/layout/vList2"/>
    <dgm:cxn modelId="{AA9B0C16-4EDD-4B6E-8F20-21845AFCAD23}" type="presParOf" srcId="{CDBDD363-1DE7-4F90-871E-C0096667C58E}" destId="{82BB7BDC-5F17-4E6A-B838-E6006BB10183}" srcOrd="3" destOrd="0" presId="urn:microsoft.com/office/officeart/2005/8/layout/vList2"/>
    <dgm:cxn modelId="{E2176B5C-9A21-4C6E-B6AB-48EA659B11E2}" type="presParOf" srcId="{CDBDD363-1DE7-4F90-871E-C0096667C58E}" destId="{79251352-B9E5-4467-B9CD-E13A95168B35}" srcOrd="4" destOrd="0" presId="urn:microsoft.com/office/officeart/2005/8/layout/vList2"/>
    <dgm:cxn modelId="{F25A3023-98FF-4D54-B7F2-9AFCB5702D78}" type="presParOf" srcId="{CDBDD363-1DE7-4F90-871E-C0096667C58E}" destId="{AC5DE13B-3530-40A6-9919-1BE7A250185C}" srcOrd="5" destOrd="0" presId="urn:microsoft.com/office/officeart/2005/8/layout/vList2"/>
    <dgm:cxn modelId="{6E8635E9-7869-4A92-A0A5-6270B019CC80}" type="presParOf" srcId="{CDBDD363-1DE7-4F90-871E-C0096667C58E}" destId="{2238EE7D-5C4A-41FE-BE16-FF4B955EDB3C}" srcOrd="6" destOrd="0" presId="urn:microsoft.com/office/officeart/2005/8/layout/vList2"/>
    <dgm:cxn modelId="{6726E5AF-2030-4984-8F74-D52AF0BF1214}" type="presParOf" srcId="{CDBDD363-1DE7-4F90-871E-C0096667C58E}" destId="{3E2590A9-B894-401D-9728-11A94102AED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CDA72-A8FA-4960-9C64-61280C2AFD07}">
      <dsp:nvSpPr>
        <dsp:cNvPr id="0" name=""/>
        <dsp:cNvSpPr/>
      </dsp:nvSpPr>
      <dsp:spPr>
        <a:xfrm>
          <a:off x="0" y="0"/>
          <a:ext cx="10655750" cy="692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나눔명조 ExtraBold" panose="02020603020101020101" pitchFamily="18" charset="-127"/>
              <a:ea typeface="나눔명조 ExtraBold" panose="02020603020101020101" pitchFamily="18" charset="-127"/>
            </a:rPr>
            <a:t>① </a:t>
          </a:r>
          <a:r>
            <a:rPr lang="en-US" sz="2000" kern="1200" dirty="0"/>
            <a:t>The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correlations between the areas are examined </a:t>
          </a:r>
          <a:endParaRPr lang="ko-KR" sz="20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33812" y="33812"/>
        <a:ext cx="10588126" cy="625016"/>
      </dsp:txXfrm>
    </dsp:sp>
    <dsp:sp modelId="{FC1F1D6B-250A-4B06-B90F-8D237708DD67}">
      <dsp:nvSpPr>
        <dsp:cNvPr id="0" name=""/>
        <dsp:cNvSpPr/>
      </dsp:nvSpPr>
      <dsp:spPr>
        <a:xfrm>
          <a:off x="0" y="695914"/>
          <a:ext cx="1065575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320" tIns="22860" rIns="128016" bIns="2286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Considering that correlation review is a qualitative method</a:t>
          </a:r>
          <a:endParaRPr lang="ko-KR" sz="1800" kern="1200" dirty="0">
            <a:ln>
              <a:solidFill>
                <a:prstClr val="white">
                  <a:lumMod val="75000"/>
                  <a:alpha val="0"/>
                </a:prst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+mn-lt"/>
            <a:ea typeface="+mn-ea"/>
            <a:cs typeface="+mn-cs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The correlations between the areas were examined through a survey of experts on volcanic disasters </a:t>
          </a:r>
          <a:endParaRPr lang="ko-KR" sz="1800" kern="1200" dirty="0">
            <a:ln>
              <a:solidFill>
                <a:prstClr val="white">
                  <a:lumMod val="75000"/>
                  <a:alpha val="0"/>
                </a:prst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+mn-lt"/>
            <a:ea typeface="+mn-ea"/>
            <a:cs typeface="+mn-cs"/>
          </a:endParaRPr>
        </a:p>
      </dsp:txBody>
      <dsp:txXfrm>
        <a:off x="0" y="695914"/>
        <a:ext cx="10655750" cy="612720"/>
      </dsp:txXfrm>
    </dsp:sp>
    <dsp:sp modelId="{2D2B657C-C813-4599-BAA9-AEEC63C0FE18}">
      <dsp:nvSpPr>
        <dsp:cNvPr id="0" name=""/>
        <dsp:cNvSpPr/>
      </dsp:nvSpPr>
      <dsp:spPr>
        <a:xfrm>
          <a:off x="0" y="1308634"/>
          <a:ext cx="10655750" cy="692640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나눔명조 ExtraBold" panose="02020603020101020101" pitchFamily="18" charset="-127"/>
              <a:ea typeface="나눔명조 ExtraBold" panose="02020603020101020101" pitchFamily="18" charset="-127"/>
            </a:rPr>
            <a:t>②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 correlation-based analytical network was constructed</a:t>
          </a:r>
          <a:endParaRPr lang="ko-KR" sz="20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33812" y="1342446"/>
        <a:ext cx="10588126" cy="625016"/>
      </dsp:txXfrm>
    </dsp:sp>
    <dsp:sp modelId="{82BB7BDC-5F17-4E6A-B838-E6006BB10183}">
      <dsp:nvSpPr>
        <dsp:cNvPr id="0" name=""/>
        <dsp:cNvSpPr/>
      </dsp:nvSpPr>
      <dsp:spPr>
        <a:xfrm>
          <a:off x="0" y="2001274"/>
          <a:ext cx="10655750" cy="413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320" tIns="22860" rIns="128016" bIns="2286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 network structure model was designed based on the correlations between areas</a:t>
          </a:r>
          <a:endParaRPr lang="ko-KR" sz="1800" kern="1200" dirty="0"/>
        </a:p>
      </dsp:txBody>
      <dsp:txXfrm>
        <a:off x="0" y="2001274"/>
        <a:ext cx="10655750" cy="413843"/>
      </dsp:txXfrm>
    </dsp:sp>
    <dsp:sp modelId="{79251352-B9E5-4467-B9CD-E13A95168B35}">
      <dsp:nvSpPr>
        <dsp:cNvPr id="0" name=""/>
        <dsp:cNvSpPr/>
      </dsp:nvSpPr>
      <dsp:spPr>
        <a:xfrm>
          <a:off x="0" y="2415117"/>
          <a:ext cx="10655750" cy="692640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나눔명조 ExtraBold" panose="02020603020101020101" pitchFamily="18" charset="-127"/>
              <a:ea typeface="나눔명조 ExtraBold" panose="02020603020101020101" pitchFamily="18" charset="-127"/>
            </a:rPr>
            <a:t>③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 questionnaire for importance analysis was created and a survey was conducted</a:t>
          </a:r>
          <a:endParaRPr lang="ko-KR" sz="1800" dirty="0"/>
        </a:p>
      </dsp:txBody>
      <dsp:txXfrm>
        <a:off x="33812" y="2448929"/>
        <a:ext cx="10588126" cy="625016"/>
      </dsp:txXfrm>
    </dsp:sp>
    <dsp:sp modelId="{AC5DE13B-3530-40A6-9919-1BE7A250185C}">
      <dsp:nvSpPr>
        <dsp:cNvPr id="0" name=""/>
        <dsp:cNvSpPr/>
      </dsp:nvSpPr>
      <dsp:spPr>
        <a:xfrm>
          <a:off x="0" y="3107757"/>
          <a:ext cx="1065575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320" tIns="22860" rIns="128016" bIns="2286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The questionnaire was structured to identify the importance and influence relationships between the areas for ANP analysis</a:t>
          </a:r>
          <a:endParaRPr lang="ko-KR" sz="1800" kern="1200" dirty="0"/>
        </a:p>
      </dsp:txBody>
      <dsp:txXfrm>
        <a:off x="0" y="3107757"/>
        <a:ext cx="10655750" cy="612720"/>
      </dsp:txXfrm>
    </dsp:sp>
    <dsp:sp modelId="{2238EE7D-5C4A-41FE-BE16-FF4B955EDB3C}">
      <dsp:nvSpPr>
        <dsp:cNvPr id="0" name=""/>
        <dsp:cNvSpPr/>
      </dsp:nvSpPr>
      <dsp:spPr>
        <a:xfrm>
          <a:off x="0" y="3720477"/>
          <a:ext cx="10655750" cy="69264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나눔명조 ExtraBold" panose="02020603020101020101" pitchFamily="18" charset="-127"/>
              <a:ea typeface="나눔명조 ExtraBold" panose="02020603020101020101" pitchFamily="18" charset="-127"/>
            </a:rPr>
            <a:t>④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Survey results were entered, and the importance and influence relationships were analyzed</a:t>
          </a:r>
          <a:endParaRPr lang="ko-KR" sz="1800" dirty="0"/>
        </a:p>
      </dsp:txBody>
      <dsp:txXfrm>
        <a:off x="33812" y="3754289"/>
        <a:ext cx="10588126" cy="625016"/>
      </dsp:txXfrm>
    </dsp:sp>
    <dsp:sp modelId="{3E2590A9-B894-401D-9728-11A94102AED4}">
      <dsp:nvSpPr>
        <dsp:cNvPr id="0" name=""/>
        <dsp:cNvSpPr/>
      </dsp:nvSpPr>
      <dsp:spPr>
        <a:xfrm>
          <a:off x="0" y="4413117"/>
          <a:ext cx="1065575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320" tIns="22860" rIns="128016" bIns="22860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Using </a:t>
          </a:r>
          <a:r>
            <a:rPr lang="en-US" sz="1800" kern="1200" dirty="0" err="1"/>
            <a:t>SuperDecisions</a:t>
          </a:r>
          <a:r>
            <a:rPr lang="en-US" sz="1800" kern="1200" dirty="0"/>
            <a:t> v.3.2 </a:t>
          </a:r>
          <a:endParaRPr lang="ko-KR" sz="1800" kern="1200" dirty="0"/>
        </a:p>
      </dsp:txBody>
      <dsp:txXfrm>
        <a:off x="0" y="4413117"/>
        <a:ext cx="10655750" cy="61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C0F9-C5E4-4A0E-99B4-A1ADDF8BD0E5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DC39D-6B08-4BCB-9FC6-E41481C8EE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40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99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ADBB7-6474-3A88-D705-BC8322364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0AA481-0E35-5A5B-08A5-3C42C97DD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DE5FDB-6EE4-1E9C-FF1A-D98CFD7B1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fkGroteskNeue"/>
              </a:rPr>
              <a:t>In the form of a square matrix, the elements on the left side of the matrix influence the elements at the top.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fkGroteskNeue"/>
              </a:rPr>
              <a:t>If a 'number' is displayed in a cell, it indicates the degree to which the element on the left of the cell affects the element at the top of the cell.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fkGroteskNeue"/>
              </a:rPr>
              <a:t>The degree of influence is indicated as 3 (strong influence), 2 (moderate influence), 1 (weak influence), or 0 (no influence).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b="0" i="0" dirty="0">
              <a:effectLst/>
              <a:latin typeface="fkGroteskNeue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Scenario:  South Korea is affected by volcanic ash that is emitted into the atmosphere and deposited on the ground in quantities of several centimeters or more as a result of massive eruptions (VEI 4 or higher) from volcanoes on the Korean Peninsula and its surrounding regions.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b="0" i="0" dirty="0">
              <a:effectLst/>
              <a:latin typeface="fkGroteskNeue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CBA11E-D9F1-779B-9EFA-738387987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71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82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39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33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800" dirty="0"/>
              <a:t>South Korea faces potential impacts from remote volcanic eruptions due to geographical proximity to active volcanoes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600" dirty="0"/>
              <a:t>The Korean Peninsula has active volcanoes such as Mount Baekdu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600" dirty="0"/>
              <a:t>the surrounding countries have hundreds of active volcanoes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600" dirty="0"/>
              <a:t>VEI of 4 or higher, a total of 29 volcanoes, including Mount Baekdu, were estimated to pose a significant risk of causing widespread </a:t>
            </a:r>
            <a:r>
              <a:rPr lang="en-US" altLang="ko-KR" sz="1600" dirty="0" err="1"/>
              <a:t>volcanicdisasters</a:t>
            </a:r>
            <a:r>
              <a:rPr lang="en-US" altLang="ko-KR" sz="1600" dirty="0"/>
              <a:t> in the Korean Peninsula should an explosive eruption </a:t>
            </a:r>
            <a:r>
              <a:rPr lang="en-US" altLang="ko-KR" sz="1600" dirty="0" err="1"/>
              <a:t>occu</a:t>
            </a:r>
            <a:endParaRPr lang="en-US" altLang="ko-KR" sz="16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49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53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505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47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DA3C9-2D2E-C56F-9AF7-15F748B1B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85F9409-B2E8-320C-2426-0E015E7ED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BED45A-9B4C-C8F1-5347-105174C0F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F14348-05E5-EF13-2BC5-7A271F3E2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20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DB459-2AC6-9789-D4C7-9D4322D0A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3E5ACE2-59F7-4DC4-C4C0-09FE57983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E7EF564-31E5-8858-6140-527BCA981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025CF6-E645-0351-D615-8293BEBC8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51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2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Identified transportation (aviation, ships/ports), infrastructure (electricity), and public facilities (broadcasting/ communication, medical) as the highest-risk areas, with aviation ranked most critical due to its sensitivity to airborne ash.</a:t>
            </a:r>
          </a:p>
          <a:p>
            <a:pPr marL="285750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2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Analysis revealed strong interdependencies: electricity failures significantly impact broadcasting, medical, and railway services; medical facilities are highly vulnerable to disruptions in roads, water, and electricity.</a:t>
            </a:r>
          </a:p>
          <a:p>
            <a:pPr marL="285750" indent="-285750">
              <a:lnSpc>
                <a:spcPct val="130000"/>
              </a:lnSpc>
              <a:buBlip>
                <a:blip r:embed="rId3"/>
              </a:buBlip>
              <a:defRPr/>
            </a:pPr>
            <a:endParaRPr lang="en-US" altLang="ko-KR" sz="1200" spc="-5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ko-KR" altLang="en-US" dirty="0"/>
              <a:t>도로</a:t>
            </a:r>
            <a:r>
              <a:rPr lang="en-US" altLang="ko-KR" dirty="0"/>
              <a:t>(5)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철도</a:t>
            </a:r>
            <a:r>
              <a:rPr lang="en-US" altLang="ko-KR" dirty="0"/>
              <a:t>, </a:t>
            </a:r>
            <a:r>
              <a:rPr lang="ko-KR" altLang="en-US" dirty="0"/>
              <a:t>선박 및 항만</a:t>
            </a:r>
            <a:r>
              <a:rPr lang="en-US" altLang="ko-KR" dirty="0"/>
              <a:t>, </a:t>
            </a:r>
            <a:r>
              <a:rPr lang="ko-KR" altLang="en-US" dirty="0"/>
              <a:t>항공</a:t>
            </a:r>
            <a:r>
              <a:rPr lang="en-US" altLang="ko-KR" dirty="0"/>
              <a:t>, </a:t>
            </a:r>
            <a:r>
              <a:rPr lang="ko-KR" altLang="en-US" dirty="0"/>
              <a:t>공공청사</a:t>
            </a:r>
            <a:r>
              <a:rPr lang="en-US" altLang="ko-KR" dirty="0"/>
              <a:t>, </a:t>
            </a:r>
            <a:r>
              <a:rPr lang="ko-KR" altLang="en-US" dirty="0"/>
              <a:t>의료시설</a:t>
            </a:r>
          </a:p>
          <a:p>
            <a:pPr lvl="2"/>
            <a:r>
              <a:rPr lang="ko-KR" altLang="en-US" dirty="0"/>
              <a:t>철도</a:t>
            </a:r>
            <a:r>
              <a:rPr lang="en-US" altLang="ko-KR" dirty="0"/>
              <a:t>(1)  : </a:t>
            </a:r>
            <a:r>
              <a:rPr lang="ko-KR" altLang="en-US" dirty="0"/>
              <a:t>선박 및 항만 </a:t>
            </a:r>
            <a:endParaRPr lang="en-US" altLang="ko-KR" dirty="0"/>
          </a:p>
          <a:p>
            <a:pPr lvl="2"/>
            <a:r>
              <a:rPr lang="ko-KR" altLang="en-US" dirty="0"/>
              <a:t>상수도</a:t>
            </a:r>
            <a:r>
              <a:rPr lang="en-US" altLang="ko-KR" dirty="0"/>
              <a:t>(2) : </a:t>
            </a:r>
            <a:r>
              <a:rPr lang="ko-KR" altLang="en-US" dirty="0"/>
              <a:t>공공청사</a:t>
            </a:r>
            <a:r>
              <a:rPr lang="en-US" altLang="ko-KR" dirty="0"/>
              <a:t>, </a:t>
            </a:r>
            <a:r>
              <a:rPr lang="ko-KR" altLang="en-US" dirty="0"/>
              <a:t>의료시설</a:t>
            </a:r>
          </a:p>
          <a:p>
            <a:pPr lvl="2"/>
            <a:r>
              <a:rPr lang="ko-KR" altLang="en-US" dirty="0"/>
              <a:t>전기</a:t>
            </a:r>
            <a:r>
              <a:rPr lang="en-US" altLang="ko-KR" dirty="0"/>
              <a:t>(11) : </a:t>
            </a:r>
            <a:r>
              <a:rPr lang="ko-KR" altLang="en-US" spc="-100" dirty="0"/>
              <a:t>도로</a:t>
            </a:r>
            <a:r>
              <a:rPr lang="en-US" altLang="ko-KR" spc="-100" dirty="0"/>
              <a:t>, </a:t>
            </a:r>
            <a:r>
              <a:rPr lang="ko-KR" altLang="en-US" spc="-100" dirty="0"/>
              <a:t>철도</a:t>
            </a:r>
            <a:r>
              <a:rPr lang="en-US" altLang="ko-KR" spc="-100" dirty="0"/>
              <a:t>, </a:t>
            </a:r>
            <a:r>
              <a:rPr lang="ko-KR" altLang="en-US" spc="-100" dirty="0"/>
              <a:t>선박 및 항만</a:t>
            </a:r>
            <a:r>
              <a:rPr lang="en-US" altLang="ko-KR" spc="-100" dirty="0"/>
              <a:t>, </a:t>
            </a:r>
            <a:r>
              <a:rPr lang="ko-KR" altLang="en-US" spc="-100" dirty="0"/>
              <a:t>항공</a:t>
            </a:r>
            <a:r>
              <a:rPr lang="en-US" altLang="ko-KR" spc="-100" dirty="0"/>
              <a:t>, </a:t>
            </a:r>
            <a:r>
              <a:rPr lang="ko-KR" altLang="en-US" spc="-100" dirty="0"/>
              <a:t>상수도</a:t>
            </a:r>
            <a:r>
              <a:rPr lang="en-US" altLang="ko-KR" spc="-100" dirty="0"/>
              <a:t>, </a:t>
            </a:r>
            <a:r>
              <a:rPr lang="ko-KR" altLang="en-US" spc="-100" dirty="0"/>
              <a:t>방송 및 통신</a:t>
            </a:r>
            <a:r>
              <a:rPr lang="en-US" altLang="ko-KR" spc="-100" dirty="0"/>
              <a:t>, </a:t>
            </a:r>
            <a:r>
              <a:rPr lang="ko-KR" altLang="en-US" spc="-100" dirty="0"/>
              <a:t>하수도</a:t>
            </a:r>
            <a:r>
              <a:rPr lang="en-US" altLang="ko-KR" spc="-100" dirty="0"/>
              <a:t>, </a:t>
            </a:r>
            <a:r>
              <a:rPr lang="ko-KR" altLang="en-US" spc="-100" dirty="0"/>
              <a:t>학교 및 교육시설</a:t>
            </a:r>
            <a:r>
              <a:rPr lang="en-US" altLang="ko-KR" spc="-100" dirty="0"/>
              <a:t>, </a:t>
            </a:r>
            <a:r>
              <a:rPr lang="ko-KR" altLang="en-US" spc="-100" dirty="0"/>
              <a:t>공공청사</a:t>
            </a:r>
            <a:r>
              <a:rPr lang="en-US" altLang="ko-KR" spc="-100" dirty="0"/>
              <a:t>, </a:t>
            </a:r>
            <a:r>
              <a:rPr lang="ko-KR" altLang="en-US" spc="-100" dirty="0"/>
              <a:t>문화 및 체육시설</a:t>
            </a:r>
            <a:r>
              <a:rPr lang="en-US" altLang="ko-KR" spc="-100" dirty="0"/>
              <a:t>, </a:t>
            </a:r>
            <a:r>
              <a:rPr lang="ko-KR" altLang="en-US" spc="-100" dirty="0"/>
              <a:t>의료시설</a:t>
            </a:r>
            <a:endParaRPr lang="en-US" altLang="ko-KR" spc="-100" dirty="0"/>
          </a:p>
          <a:p>
            <a:pPr lvl="2"/>
            <a:r>
              <a:rPr lang="ko-KR" altLang="en-US" dirty="0"/>
              <a:t>방송 및 통신</a:t>
            </a:r>
            <a:r>
              <a:rPr lang="en-US" altLang="ko-KR" dirty="0"/>
              <a:t>(2) : </a:t>
            </a:r>
            <a:r>
              <a:rPr lang="ko-KR" altLang="en-US" dirty="0"/>
              <a:t>항공</a:t>
            </a:r>
            <a:r>
              <a:rPr lang="en-US" altLang="ko-KR" dirty="0"/>
              <a:t>, </a:t>
            </a:r>
            <a:r>
              <a:rPr lang="ko-KR" altLang="en-US" dirty="0"/>
              <a:t>공공청사</a:t>
            </a:r>
            <a:endParaRPr lang="en-US" altLang="ko-KR" dirty="0"/>
          </a:p>
          <a:p>
            <a:pPr marL="285750" indent="-285750">
              <a:lnSpc>
                <a:spcPct val="130000"/>
              </a:lnSpc>
              <a:buBlip>
                <a:blip r:embed="rId3"/>
              </a:buBlip>
              <a:defRPr/>
            </a:pPr>
            <a:endParaRPr lang="en-US" altLang="ko-KR" sz="1200" spc="-5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07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660FB-43C4-CAC4-A2F0-84A30464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CD200E7-4E63-3849-DDC0-597292CA6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39DEF2-2D50-1CDC-67E9-8D1CD6282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fkGroteskNeue"/>
              </a:rPr>
              <a:t>In the form of a square matrix, the elements on the left side of the matrix influence the elements at the top.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fkGroteskNeue"/>
              </a:rPr>
              <a:t>If a 'number' is displayed in a cell, it indicates the degree to which the element on the left of the cell affects the element at the top of the cell.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fkGroteskNeue"/>
              </a:rPr>
              <a:t>The degree of influence is indicated as 3 (strong influence), 2 (moderate influence), 1 (weak influence), or 0 (no influence).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3A7D01-74D8-AB8E-097E-9EC79F913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C39D-6B08-4BCB-9FC6-E41481C8EE7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78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12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78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194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375138" y="990600"/>
            <a:ext cx="11816862" cy="1892300"/>
          </a:xfrm>
          <a:custGeom>
            <a:avLst/>
            <a:gdLst>
              <a:gd name="T0" fmla="*/ 3023 w 3039"/>
              <a:gd name="T1" fmla="*/ 869 h 1234"/>
              <a:gd name="T2" fmla="*/ 2938 w 3039"/>
              <a:gd name="T3" fmla="*/ 903 h 1234"/>
              <a:gd name="T4" fmla="*/ 2899 w 3039"/>
              <a:gd name="T5" fmla="*/ 1006 h 1234"/>
              <a:gd name="T6" fmla="*/ 2899 w 3039"/>
              <a:gd name="T7" fmla="*/ 1155 h 1234"/>
              <a:gd name="T8" fmla="*/ 2868 w 3039"/>
              <a:gd name="T9" fmla="*/ 1186 h 1234"/>
              <a:gd name="T10" fmla="*/ 1932 w 3039"/>
              <a:gd name="T11" fmla="*/ 1186 h 1234"/>
              <a:gd name="T12" fmla="*/ 1932 w 3039"/>
              <a:gd name="T13" fmla="*/ 1186 h 1234"/>
              <a:gd name="T14" fmla="*/ 1932 w 3039"/>
              <a:gd name="T15" fmla="*/ 1186 h 1234"/>
              <a:gd name="T16" fmla="*/ 1832 w 3039"/>
              <a:gd name="T17" fmla="*/ 1186 h 1234"/>
              <a:gd name="T18" fmla="*/ 1832 w 3039"/>
              <a:gd name="T19" fmla="*/ 1186 h 1234"/>
              <a:gd name="T20" fmla="*/ 1832 w 3039"/>
              <a:gd name="T21" fmla="*/ 1186 h 1234"/>
              <a:gd name="T22" fmla="*/ 1832 w 3039"/>
              <a:gd name="T23" fmla="*/ 1186 h 1234"/>
              <a:gd name="T24" fmla="*/ 79 w 3039"/>
              <a:gd name="T25" fmla="*/ 1186 h 1234"/>
              <a:gd name="T26" fmla="*/ 48 w 3039"/>
              <a:gd name="T27" fmla="*/ 1155 h 1234"/>
              <a:gd name="T28" fmla="*/ 48 w 3039"/>
              <a:gd name="T29" fmla="*/ 79 h 1234"/>
              <a:gd name="T30" fmla="*/ 79 w 3039"/>
              <a:gd name="T31" fmla="*/ 48 h 1234"/>
              <a:gd name="T32" fmla="*/ 704 w 3039"/>
              <a:gd name="T33" fmla="*/ 48 h 1234"/>
              <a:gd name="T34" fmla="*/ 824 w 3039"/>
              <a:gd name="T35" fmla="*/ 48 h 1234"/>
              <a:gd name="T36" fmla="*/ 1107 w 3039"/>
              <a:gd name="T37" fmla="*/ 48 h 1234"/>
              <a:gd name="T38" fmla="*/ 1176 w 3039"/>
              <a:gd name="T39" fmla="*/ 48 h 1234"/>
              <a:gd name="T40" fmla="*/ 2899 w 3039"/>
              <a:gd name="T41" fmla="*/ 48 h 1234"/>
              <a:gd name="T42" fmla="*/ 2899 w 3039"/>
              <a:gd name="T43" fmla="*/ 79 h 1234"/>
              <a:gd name="T44" fmla="*/ 2899 w 3039"/>
              <a:gd name="T45" fmla="*/ 904 h 1234"/>
              <a:gd name="T46" fmla="*/ 2947 w 3039"/>
              <a:gd name="T47" fmla="*/ 854 h 1234"/>
              <a:gd name="T48" fmla="*/ 2947 w 3039"/>
              <a:gd name="T49" fmla="*/ 79 h 1234"/>
              <a:gd name="T50" fmla="*/ 2947 w 3039"/>
              <a:gd name="T51" fmla="*/ 0 h 1234"/>
              <a:gd name="T52" fmla="*/ 1220 w 3039"/>
              <a:gd name="T53" fmla="*/ 0 h 1234"/>
              <a:gd name="T54" fmla="*/ 1159 w 3039"/>
              <a:gd name="T55" fmla="*/ 0 h 1234"/>
              <a:gd name="T56" fmla="*/ 1132 w 3039"/>
              <a:gd name="T57" fmla="*/ 0 h 1234"/>
              <a:gd name="T58" fmla="*/ 824 w 3039"/>
              <a:gd name="T59" fmla="*/ 0 h 1234"/>
              <a:gd name="T60" fmla="*/ 824 w 3039"/>
              <a:gd name="T61" fmla="*/ 0 h 1234"/>
              <a:gd name="T62" fmla="*/ 824 w 3039"/>
              <a:gd name="T63" fmla="*/ 0 h 1234"/>
              <a:gd name="T64" fmla="*/ 704 w 3039"/>
              <a:gd name="T65" fmla="*/ 0 h 1234"/>
              <a:gd name="T66" fmla="*/ 704 w 3039"/>
              <a:gd name="T67" fmla="*/ 0 h 1234"/>
              <a:gd name="T68" fmla="*/ 704 w 3039"/>
              <a:gd name="T69" fmla="*/ 0 h 1234"/>
              <a:gd name="T70" fmla="*/ 79 w 3039"/>
              <a:gd name="T71" fmla="*/ 0 h 1234"/>
              <a:gd name="T72" fmla="*/ 0 w 3039"/>
              <a:gd name="T73" fmla="*/ 79 h 1234"/>
              <a:gd name="T74" fmla="*/ 0 w 3039"/>
              <a:gd name="T75" fmla="*/ 1155 h 1234"/>
              <a:gd name="T76" fmla="*/ 79 w 3039"/>
              <a:gd name="T77" fmla="*/ 1234 h 1234"/>
              <a:gd name="T78" fmla="*/ 1832 w 3039"/>
              <a:gd name="T79" fmla="*/ 1234 h 1234"/>
              <a:gd name="T80" fmla="*/ 1832 w 3039"/>
              <a:gd name="T81" fmla="*/ 1234 h 1234"/>
              <a:gd name="T82" fmla="*/ 2868 w 3039"/>
              <a:gd name="T83" fmla="*/ 1234 h 1234"/>
              <a:gd name="T84" fmla="*/ 2947 w 3039"/>
              <a:gd name="T85" fmla="*/ 1155 h 1234"/>
              <a:gd name="T86" fmla="*/ 2947 w 3039"/>
              <a:gd name="T87" fmla="*/ 1006 h 1234"/>
              <a:gd name="T88" fmla="*/ 2947 w 3039"/>
              <a:gd name="T89" fmla="*/ 1005 h 1234"/>
              <a:gd name="T90" fmla="*/ 2972 w 3039"/>
              <a:gd name="T91" fmla="*/ 936 h 1234"/>
              <a:gd name="T92" fmla="*/ 3023 w 3039"/>
              <a:gd name="T93" fmla="*/ 917 h 1234"/>
              <a:gd name="T94" fmla="*/ 3039 w 3039"/>
              <a:gd name="T95" fmla="*/ 917 h 1234"/>
              <a:gd name="T96" fmla="*/ 3039 w 3039"/>
              <a:gd name="T97" fmla="*/ 869 h 1234"/>
              <a:gd name="T98" fmla="*/ 3023 w 3039"/>
              <a:gd name="T99" fmla="*/ 869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39" h="1234">
                <a:moveTo>
                  <a:pt x="3023" y="869"/>
                </a:moveTo>
                <a:cubicBezTo>
                  <a:pt x="2989" y="869"/>
                  <a:pt x="2959" y="880"/>
                  <a:pt x="2938" y="903"/>
                </a:cubicBezTo>
                <a:cubicBezTo>
                  <a:pt x="2899" y="942"/>
                  <a:pt x="2899" y="998"/>
                  <a:pt x="2899" y="1006"/>
                </a:cubicBezTo>
                <a:cubicBezTo>
                  <a:pt x="2899" y="1155"/>
                  <a:pt x="2899" y="1155"/>
                  <a:pt x="2899" y="1155"/>
                </a:cubicBezTo>
                <a:cubicBezTo>
                  <a:pt x="2899" y="1175"/>
                  <a:pt x="2888" y="1186"/>
                  <a:pt x="2868" y="1186"/>
                </a:cubicBezTo>
                <a:cubicBezTo>
                  <a:pt x="1932" y="1186"/>
                  <a:pt x="1932" y="1186"/>
                  <a:pt x="1932" y="1186"/>
                </a:cubicBezTo>
                <a:cubicBezTo>
                  <a:pt x="1932" y="1186"/>
                  <a:pt x="1932" y="1186"/>
                  <a:pt x="1932" y="1186"/>
                </a:cubicBezTo>
                <a:cubicBezTo>
                  <a:pt x="1932" y="1186"/>
                  <a:pt x="1932" y="1186"/>
                  <a:pt x="1932" y="1186"/>
                </a:cubicBezTo>
                <a:cubicBezTo>
                  <a:pt x="1832" y="1186"/>
                  <a:pt x="1832" y="1186"/>
                  <a:pt x="1832" y="1186"/>
                </a:cubicBezTo>
                <a:cubicBezTo>
                  <a:pt x="1832" y="1186"/>
                  <a:pt x="1832" y="1186"/>
                  <a:pt x="1832" y="1186"/>
                </a:cubicBezTo>
                <a:cubicBezTo>
                  <a:pt x="1832" y="1186"/>
                  <a:pt x="1832" y="1186"/>
                  <a:pt x="1832" y="1186"/>
                </a:cubicBezTo>
                <a:cubicBezTo>
                  <a:pt x="1832" y="1186"/>
                  <a:pt x="1832" y="1186"/>
                  <a:pt x="1832" y="1186"/>
                </a:cubicBezTo>
                <a:cubicBezTo>
                  <a:pt x="79" y="1186"/>
                  <a:pt x="79" y="1186"/>
                  <a:pt x="79" y="1186"/>
                </a:cubicBezTo>
                <a:cubicBezTo>
                  <a:pt x="59" y="1186"/>
                  <a:pt x="48" y="1175"/>
                  <a:pt x="48" y="1155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59"/>
                  <a:pt x="59" y="48"/>
                  <a:pt x="79" y="48"/>
                </a:cubicBezTo>
                <a:cubicBezTo>
                  <a:pt x="704" y="48"/>
                  <a:pt x="704" y="48"/>
                  <a:pt x="704" y="48"/>
                </a:cubicBezTo>
                <a:cubicBezTo>
                  <a:pt x="824" y="48"/>
                  <a:pt x="824" y="48"/>
                  <a:pt x="824" y="48"/>
                </a:cubicBezTo>
                <a:cubicBezTo>
                  <a:pt x="1107" y="48"/>
                  <a:pt x="1107" y="48"/>
                  <a:pt x="1107" y="48"/>
                </a:cubicBezTo>
                <a:cubicBezTo>
                  <a:pt x="1176" y="48"/>
                  <a:pt x="1176" y="48"/>
                  <a:pt x="1176" y="48"/>
                </a:cubicBezTo>
                <a:cubicBezTo>
                  <a:pt x="2899" y="48"/>
                  <a:pt x="2899" y="48"/>
                  <a:pt x="2899" y="48"/>
                </a:cubicBezTo>
                <a:cubicBezTo>
                  <a:pt x="2899" y="79"/>
                  <a:pt x="2899" y="79"/>
                  <a:pt x="2899" y="79"/>
                </a:cubicBezTo>
                <a:cubicBezTo>
                  <a:pt x="2899" y="904"/>
                  <a:pt x="2899" y="904"/>
                  <a:pt x="2899" y="904"/>
                </a:cubicBezTo>
                <a:cubicBezTo>
                  <a:pt x="2899" y="904"/>
                  <a:pt x="2921" y="870"/>
                  <a:pt x="2947" y="854"/>
                </a:cubicBezTo>
                <a:cubicBezTo>
                  <a:pt x="2947" y="79"/>
                  <a:pt x="2947" y="79"/>
                  <a:pt x="2947" y="79"/>
                </a:cubicBezTo>
                <a:cubicBezTo>
                  <a:pt x="2947" y="0"/>
                  <a:pt x="2947" y="0"/>
                  <a:pt x="2947" y="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159" y="0"/>
                  <a:pt x="1159" y="0"/>
                  <a:pt x="1159" y="0"/>
                </a:cubicBezTo>
                <a:cubicBezTo>
                  <a:pt x="1132" y="0"/>
                  <a:pt x="1132" y="0"/>
                  <a:pt x="1132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704" y="0"/>
                  <a:pt x="704" y="0"/>
                  <a:pt x="704" y="0"/>
                </a:cubicBezTo>
                <a:cubicBezTo>
                  <a:pt x="704" y="0"/>
                  <a:pt x="704" y="0"/>
                  <a:pt x="704" y="0"/>
                </a:cubicBezTo>
                <a:cubicBezTo>
                  <a:pt x="704" y="0"/>
                  <a:pt x="704" y="0"/>
                  <a:pt x="704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40" y="0"/>
                  <a:pt x="0" y="25"/>
                  <a:pt x="0" y="79"/>
                </a:cubicBezTo>
                <a:cubicBezTo>
                  <a:pt x="0" y="1155"/>
                  <a:pt x="0" y="1155"/>
                  <a:pt x="0" y="1155"/>
                </a:cubicBezTo>
                <a:cubicBezTo>
                  <a:pt x="1" y="1194"/>
                  <a:pt x="25" y="1234"/>
                  <a:pt x="79" y="1234"/>
                </a:cubicBezTo>
                <a:cubicBezTo>
                  <a:pt x="1832" y="1234"/>
                  <a:pt x="1832" y="1234"/>
                  <a:pt x="1832" y="1234"/>
                </a:cubicBezTo>
                <a:cubicBezTo>
                  <a:pt x="1832" y="1234"/>
                  <a:pt x="1832" y="1234"/>
                  <a:pt x="1832" y="1234"/>
                </a:cubicBezTo>
                <a:cubicBezTo>
                  <a:pt x="2868" y="1234"/>
                  <a:pt x="2868" y="1234"/>
                  <a:pt x="2868" y="1234"/>
                </a:cubicBezTo>
                <a:cubicBezTo>
                  <a:pt x="2907" y="1233"/>
                  <a:pt x="2947" y="1209"/>
                  <a:pt x="2947" y="1155"/>
                </a:cubicBezTo>
                <a:cubicBezTo>
                  <a:pt x="2947" y="1006"/>
                  <a:pt x="2947" y="1006"/>
                  <a:pt x="2947" y="1006"/>
                </a:cubicBezTo>
                <a:cubicBezTo>
                  <a:pt x="2947" y="1006"/>
                  <a:pt x="2947" y="1006"/>
                  <a:pt x="2947" y="1005"/>
                </a:cubicBezTo>
                <a:cubicBezTo>
                  <a:pt x="2947" y="1004"/>
                  <a:pt x="2947" y="962"/>
                  <a:pt x="2972" y="936"/>
                </a:cubicBezTo>
                <a:cubicBezTo>
                  <a:pt x="2985" y="923"/>
                  <a:pt x="3002" y="917"/>
                  <a:pt x="3023" y="917"/>
                </a:cubicBezTo>
                <a:cubicBezTo>
                  <a:pt x="3039" y="917"/>
                  <a:pt x="3039" y="917"/>
                  <a:pt x="3039" y="917"/>
                </a:cubicBezTo>
                <a:cubicBezTo>
                  <a:pt x="3039" y="869"/>
                  <a:pt x="3039" y="869"/>
                  <a:pt x="3039" y="869"/>
                </a:cubicBezTo>
                <a:lnTo>
                  <a:pt x="3023" y="869"/>
                </a:lnTo>
                <a:close/>
              </a:path>
            </a:pathLst>
          </a:custGeom>
          <a:gradFill flip="none" rotWithShape="1">
            <a:gsLst>
              <a:gs pos="0">
                <a:srgbClr val="66CCEC"/>
              </a:gs>
              <a:gs pos="45000">
                <a:srgbClr val="7030A0"/>
              </a:gs>
              <a:gs pos="23000">
                <a:schemeClr val="accent5">
                  <a:lumMod val="60000"/>
                  <a:lumOff val="40000"/>
                </a:schemeClr>
              </a:gs>
              <a:gs pos="98230">
                <a:schemeClr val="accent5"/>
              </a:gs>
              <a:gs pos="90265">
                <a:srgbClr val="7698D4"/>
              </a:gs>
              <a:gs pos="69000">
                <a:srgbClr val="E88CDD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82612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직사각형 7"/>
          <p:cNvSpPr/>
          <p:nvPr userDrawn="1"/>
        </p:nvSpPr>
        <p:spPr>
          <a:xfrm>
            <a:off x="221274" y="179908"/>
            <a:ext cx="11765294" cy="655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C01851F-0BB9-8A47-45D6-51F360F8EBEA}"/>
              </a:ext>
            </a:extLst>
          </p:cNvPr>
          <p:cNvSpPr>
            <a:spLocks/>
          </p:cNvSpPr>
          <p:nvPr userDrawn="1"/>
        </p:nvSpPr>
        <p:spPr bwMode="auto">
          <a:xfrm>
            <a:off x="363416" y="328613"/>
            <a:ext cx="9588622" cy="658812"/>
          </a:xfrm>
          <a:custGeom>
            <a:avLst/>
            <a:gdLst>
              <a:gd name="T0" fmla="*/ 2502 w 2541"/>
              <a:gd name="T1" fmla="*/ 83 h 206"/>
              <a:gd name="T2" fmla="*/ 2493 w 2541"/>
              <a:gd name="T3" fmla="*/ 83 h 206"/>
              <a:gd name="T4" fmla="*/ 2446 w 2541"/>
              <a:gd name="T5" fmla="*/ 102 h 206"/>
              <a:gd name="T6" fmla="*/ 2424 w 2541"/>
              <a:gd name="T7" fmla="*/ 159 h 206"/>
              <a:gd name="T8" fmla="*/ 2424 w 2541"/>
              <a:gd name="T9" fmla="*/ 161 h 206"/>
              <a:gd name="T10" fmla="*/ 2407 w 2541"/>
              <a:gd name="T11" fmla="*/ 179 h 206"/>
              <a:gd name="T12" fmla="*/ 1355 w 2541"/>
              <a:gd name="T13" fmla="*/ 179 h 206"/>
              <a:gd name="T14" fmla="*/ 1355 w 2541"/>
              <a:gd name="T15" fmla="*/ 179 h 206"/>
              <a:gd name="T16" fmla="*/ 1355 w 2541"/>
              <a:gd name="T17" fmla="*/ 179 h 206"/>
              <a:gd name="T18" fmla="*/ 1300 w 2541"/>
              <a:gd name="T19" fmla="*/ 179 h 206"/>
              <a:gd name="T20" fmla="*/ 1300 w 2541"/>
              <a:gd name="T21" fmla="*/ 179 h 206"/>
              <a:gd name="T22" fmla="*/ 1299 w 2541"/>
              <a:gd name="T23" fmla="*/ 179 h 206"/>
              <a:gd name="T24" fmla="*/ 1299 w 2541"/>
              <a:gd name="T25" fmla="*/ 179 h 206"/>
              <a:gd name="T26" fmla="*/ 44 w 2541"/>
              <a:gd name="T27" fmla="*/ 179 h 206"/>
              <a:gd name="T28" fmla="*/ 27 w 2541"/>
              <a:gd name="T29" fmla="*/ 161 h 206"/>
              <a:gd name="T30" fmla="*/ 27 w 2541"/>
              <a:gd name="T31" fmla="*/ 45 h 206"/>
              <a:gd name="T32" fmla="*/ 44 w 2541"/>
              <a:gd name="T33" fmla="*/ 27 h 206"/>
              <a:gd name="T34" fmla="*/ 74 w 2541"/>
              <a:gd name="T35" fmla="*/ 27 h 206"/>
              <a:gd name="T36" fmla="*/ 141 w 2541"/>
              <a:gd name="T37" fmla="*/ 27 h 206"/>
              <a:gd name="T38" fmla="*/ 894 w 2541"/>
              <a:gd name="T39" fmla="*/ 27 h 206"/>
              <a:gd name="T40" fmla="*/ 933 w 2541"/>
              <a:gd name="T41" fmla="*/ 27 h 206"/>
              <a:gd name="T42" fmla="*/ 2424 w 2541"/>
              <a:gd name="T43" fmla="*/ 27 h 206"/>
              <a:gd name="T44" fmla="*/ 2424 w 2541"/>
              <a:gd name="T45" fmla="*/ 45 h 206"/>
              <a:gd name="T46" fmla="*/ 2424 w 2541"/>
              <a:gd name="T47" fmla="*/ 103 h 206"/>
              <a:gd name="T48" fmla="*/ 2451 w 2541"/>
              <a:gd name="T49" fmla="*/ 75 h 206"/>
              <a:gd name="T50" fmla="*/ 2451 w 2541"/>
              <a:gd name="T51" fmla="*/ 45 h 206"/>
              <a:gd name="T52" fmla="*/ 2451 w 2541"/>
              <a:gd name="T53" fmla="*/ 0 h 206"/>
              <a:gd name="T54" fmla="*/ 957 w 2541"/>
              <a:gd name="T55" fmla="*/ 0 h 206"/>
              <a:gd name="T56" fmla="*/ 923 w 2541"/>
              <a:gd name="T57" fmla="*/ 0 h 206"/>
              <a:gd name="T58" fmla="*/ 908 w 2541"/>
              <a:gd name="T59" fmla="*/ 0 h 206"/>
              <a:gd name="T60" fmla="*/ 141 w 2541"/>
              <a:gd name="T61" fmla="*/ 0 h 206"/>
              <a:gd name="T62" fmla="*/ 141 w 2541"/>
              <a:gd name="T63" fmla="*/ 0 h 206"/>
              <a:gd name="T64" fmla="*/ 141 w 2541"/>
              <a:gd name="T65" fmla="*/ 0 h 206"/>
              <a:gd name="T66" fmla="*/ 74 w 2541"/>
              <a:gd name="T67" fmla="*/ 0 h 206"/>
              <a:gd name="T68" fmla="*/ 74 w 2541"/>
              <a:gd name="T69" fmla="*/ 0 h 206"/>
              <a:gd name="T70" fmla="*/ 74 w 2541"/>
              <a:gd name="T71" fmla="*/ 0 h 206"/>
              <a:gd name="T72" fmla="*/ 44 w 2541"/>
              <a:gd name="T73" fmla="*/ 0 h 206"/>
              <a:gd name="T74" fmla="*/ 0 w 2541"/>
              <a:gd name="T75" fmla="*/ 45 h 206"/>
              <a:gd name="T76" fmla="*/ 0 w 2541"/>
              <a:gd name="T77" fmla="*/ 162 h 206"/>
              <a:gd name="T78" fmla="*/ 44 w 2541"/>
              <a:gd name="T79" fmla="*/ 206 h 206"/>
              <a:gd name="T80" fmla="*/ 1299 w 2541"/>
              <a:gd name="T81" fmla="*/ 206 h 206"/>
              <a:gd name="T82" fmla="*/ 1299 w 2541"/>
              <a:gd name="T83" fmla="*/ 206 h 206"/>
              <a:gd name="T84" fmla="*/ 2407 w 2541"/>
              <a:gd name="T85" fmla="*/ 206 h 206"/>
              <a:gd name="T86" fmla="*/ 2451 w 2541"/>
              <a:gd name="T87" fmla="*/ 161 h 206"/>
              <a:gd name="T88" fmla="*/ 2451 w 2541"/>
              <a:gd name="T89" fmla="*/ 159 h 206"/>
              <a:gd name="T90" fmla="*/ 2451 w 2541"/>
              <a:gd name="T91" fmla="*/ 159 h 206"/>
              <a:gd name="T92" fmla="*/ 2465 w 2541"/>
              <a:gd name="T93" fmla="*/ 120 h 206"/>
              <a:gd name="T94" fmla="*/ 2493 w 2541"/>
              <a:gd name="T95" fmla="*/ 109 h 206"/>
              <a:gd name="T96" fmla="*/ 2502 w 2541"/>
              <a:gd name="T97" fmla="*/ 109 h 206"/>
              <a:gd name="T98" fmla="*/ 2502 w 2541"/>
              <a:gd name="T99" fmla="*/ 110 h 206"/>
              <a:gd name="T100" fmla="*/ 2541 w 2541"/>
              <a:gd name="T101" fmla="*/ 110 h 206"/>
              <a:gd name="T102" fmla="*/ 2541 w 2541"/>
              <a:gd name="T103" fmla="*/ 83 h 206"/>
              <a:gd name="T104" fmla="*/ 2502 w 2541"/>
              <a:gd name="T105" fmla="*/ 8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41" h="206">
                <a:moveTo>
                  <a:pt x="2502" y="83"/>
                </a:moveTo>
                <a:cubicBezTo>
                  <a:pt x="2493" y="83"/>
                  <a:pt x="2493" y="83"/>
                  <a:pt x="2493" y="83"/>
                </a:cubicBezTo>
                <a:cubicBezTo>
                  <a:pt x="2474" y="83"/>
                  <a:pt x="2458" y="89"/>
                  <a:pt x="2446" y="102"/>
                </a:cubicBezTo>
                <a:cubicBezTo>
                  <a:pt x="2424" y="123"/>
                  <a:pt x="2424" y="155"/>
                  <a:pt x="2424" y="159"/>
                </a:cubicBezTo>
                <a:cubicBezTo>
                  <a:pt x="2424" y="161"/>
                  <a:pt x="2424" y="161"/>
                  <a:pt x="2424" y="161"/>
                </a:cubicBezTo>
                <a:cubicBezTo>
                  <a:pt x="2424" y="173"/>
                  <a:pt x="2418" y="179"/>
                  <a:pt x="2407" y="179"/>
                </a:cubicBezTo>
                <a:cubicBezTo>
                  <a:pt x="1355" y="179"/>
                  <a:pt x="1355" y="179"/>
                  <a:pt x="1355" y="179"/>
                </a:cubicBezTo>
                <a:cubicBezTo>
                  <a:pt x="1355" y="179"/>
                  <a:pt x="1355" y="179"/>
                  <a:pt x="1355" y="179"/>
                </a:cubicBezTo>
                <a:cubicBezTo>
                  <a:pt x="1355" y="179"/>
                  <a:pt x="1355" y="179"/>
                  <a:pt x="1355" y="179"/>
                </a:cubicBezTo>
                <a:cubicBezTo>
                  <a:pt x="1300" y="179"/>
                  <a:pt x="1300" y="179"/>
                  <a:pt x="1300" y="179"/>
                </a:cubicBezTo>
                <a:cubicBezTo>
                  <a:pt x="1300" y="179"/>
                  <a:pt x="1300" y="179"/>
                  <a:pt x="1300" y="179"/>
                </a:cubicBezTo>
                <a:cubicBezTo>
                  <a:pt x="1300" y="179"/>
                  <a:pt x="1299" y="179"/>
                  <a:pt x="1299" y="179"/>
                </a:cubicBezTo>
                <a:cubicBezTo>
                  <a:pt x="1299" y="179"/>
                  <a:pt x="1299" y="179"/>
                  <a:pt x="1299" y="179"/>
                </a:cubicBezTo>
                <a:cubicBezTo>
                  <a:pt x="44" y="179"/>
                  <a:pt x="44" y="179"/>
                  <a:pt x="44" y="179"/>
                </a:cubicBezTo>
                <a:cubicBezTo>
                  <a:pt x="33" y="179"/>
                  <a:pt x="27" y="173"/>
                  <a:pt x="27" y="161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33"/>
                  <a:pt x="33" y="27"/>
                  <a:pt x="44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894" y="27"/>
                  <a:pt x="894" y="27"/>
                  <a:pt x="894" y="27"/>
                </a:cubicBezTo>
                <a:cubicBezTo>
                  <a:pt x="933" y="27"/>
                  <a:pt x="933" y="27"/>
                  <a:pt x="933" y="27"/>
                </a:cubicBezTo>
                <a:cubicBezTo>
                  <a:pt x="2424" y="27"/>
                  <a:pt x="2424" y="27"/>
                  <a:pt x="2424" y="27"/>
                </a:cubicBezTo>
                <a:cubicBezTo>
                  <a:pt x="2424" y="45"/>
                  <a:pt x="2424" y="45"/>
                  <a:pt x="2424" y="45"/>
                </a:cubicBezTo>
                <a:cubicBezTo>
                  <a:pt x="2424" y="103"/>
                  <a:pt x="2424" y="103"/>
                  <a:pt x="2424" y="103"/>
                </a:cubicBezTo>
                <a:cubicBezTo>
                  <a:pt x="2424" y="103"/>
                  <a:pt x="2436" y="83"/>
                  <a:pt x="2451" y="75"/>
                </a:cubicBezTo>
                <a:cubicBezTo>
                  <a:pt x="2451" y="45"/>
                  <a:pt x="2451" y="45"/>
                  <a:pt x="2451" y="45"/>
                </a:cubicBezTo>
                <a:cubicBezTo>
                  <a:pt x="2451" y="0"/>
                  <a:pt x="2451" y="0"/>
                  <a:pt x="2451" y="0"/>
                </a:cubicBezTo>
                <a:cubicBezTo>
                  <a:pt x="957" y="0"/>
                  <a:pt x="957" y="0"/>
                  <a:pt x="957" y="0"/>
                </a:cubicBezTo>
                <a:cubicBezTo>
                  <a:pt x="923" y="0"/>
                  <a:pt x="923" y="0"/>
                  <a:pt x="923" y="0"/>
                </a:cubicBezTo>
                <a:cubicBezTo>
                  <a:pt x="908" y="0"/>
                  <a:pt x="908" y="0"/>
                  <a:pt x="90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2" y="1"/>
                  <a:pt x="0" y="15"/>
                  <a:pt x="0" y="4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84"/>
                  <a:pt x="14" y="206"/>
                  <a:pt x="44" y="206"/>
                </a:cubicBezTo>
                <a:cubicBezTo>
                  <a:pt x="1299" y="206"/>
                  <a:pt x="1299" y="206"/>
                  <a:pt x="1299" y="206"/>
                </a:cubicBezTo>
                <a:cubicBezTo>
                  <a:pt x="1299" y="206"/>
                  <a:pt x="1299" y="206"/>
                  <a:pt x="1299" y="206"/>
                </a:cubicBezTo>
                <a:cubicBezTo>
                  <a:pt x="2407" y="206"/>
                  <a:pt x="2407" y="206"/>
                  <a:pt x="2407" y="206"/>
                </a:cubicBezTo>
                <a:cubicBezTo>
                  <a:pt x="2429" y="205"/>
                  <a:pt x="2451" y="192"/>
                  <a:pt x="2451" y="161"/>
                </a:cubicBezTo>
                <a:cubicBezTo>
                  <a:pt x="2451" y="159"/>
                  <a:pt x="2451" y="159"/>
                  <a:pt x="2451" y="159"/>
                </a:cubicBezTo>
                <a:cubicBezTo>
                  <a:pt x="2451" y="159"/>
                  <a:pt x="2451" y="159"/>
                  <a:pt x="2451" y="159"/>
                </a:cubicBezTo>
                <a:cubicBezTo>
                  <a:pt x="2451" y="158"/>
                  <a:pt x="2451" y="135"/>
                  <a:pt x="2465" y="120"/>
                </a:cubicBezTo>
                <a:cubicBezTo>
                  <a:pt x="2472" y="113"/>
                  <a:pt x="2482" y="109"/>
                  <a:pt x="2493" y="109"/>
                </a:cubicBezTo>
                <a:cubicBezTo>
                  <a:pt x="2502" y="109"/>
                  <a:pt x="2502" y="109"/>
                  <a:pt x="2502" y="109"/>
                </a:cubicBezTo>
                <a:cubicBezTo>
                  <a:pt x="2502" y="110"/>
                  <a:pt x="2502" y="110"/>
                  <a:pt x="2502" y="110"/>
                </a:cubicBezTo>
                <a:cubicBezTo>
                  <a:pt x="2541" y="110"/>
                  <a:pt x="2541" y="110"/>
                  <a:pt x="2541" y="110"/>
                </a:cubicBezTo>
                <a:cubicBezTo>
                  <a:pt x="2541" y="83"/>
                  <a:pt x="2541" y="83"/>
                  <a:pt x="2541" y="83"/>
                </a:cubicBezTo>
                <a:lnTo>
                  <a:pt x="2502" y="83"/>
                </a:lnTo>
                <a:close/>
              </a:path>
            </a:pathLst>
          </a:custGeom>
          <a:gradFill flip="none" rotWithShape="1">
            <a:gsLst>
              <a:gs pos="0">
                <a:srgbClr val="66CCEC"/>
              </a:gs>
              <a:gs pos="45000">
                <a:srgbClr val="7030A0"/>
              </a:gs>
              <a:gs pos="23000">
                <a:schemeClr val="accent5">
                  <a:lumMod val="60000"/>
                  <a:lumOff val="40000"/>
                </a:schemeClr>
              </a:gs>
              <a:gs pos="98230">
                <a:schemeClr val="accent5"/>
              </a:gs>
              <a:gs pos="90265">
                <a:srgbClr val="7698D4"/>
              </a:gs>
              <a:gs pos="69000">
                <a:srgbClr val="E88CDD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F46D7-0CE8-351B-2F0D-AC6CBC479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47513" y="593726"/>
            <a:ext cx="336673" cy="841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/>
          </a:p>
        </p:txBody>
      </p:sp>
      <p:pic>
        <p:nvPicPr>
          <p:cNvPr id="9" name="그림 8" descr="스크린샷, 폰트, 텍스트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D64262A-D359-6D42-7FED-E92747E63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20" y="443747"/>
            <a:ext cx="2055704" cy="38409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D0E03A1-2E39-1DE6-3F93-D3ABC2F3A85E}"/>
              </a:ext>
            </a:extLst>
          </p:cNvPr>
          <p:cNvSpPr/>
          <p:nvPr userDrawn="1"/>
        </p:nvSpPr>
        <p:spPr>
          <a:xfrm>
            <a:off x="585496" y="466962"/>
            <a:ext cx="389865" cy="389865"/>
          </a:xfrm>
          <a:prstGeom prst="rect">
            <a:avLst/>
          </a:prstGeom>
          <a:gradFill flip="none" rotWithShape="1">
            <a:gsLst>
              <a:gs pos="50000">
                <a:srgbClr val="7698D4"/>
              </a:gs>
              <a:gs pos="51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D7012E6-76AA-8068-DBFC-EDF724726D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432" y="6163259"/>
            <a:ext cx="1963698" cy="579306"/>
          </a:xfrm>
          <a:prstGeom prst="rect">
            <a:avLst/>
          </a:prstGeom>
        </p:spPr>
      </p:pic>
      <p:sp>
        <p:nvSpPr>
          <p:cNvPr id="19" name="슬라이드 번호 개체 틀 3">
            <a:extLst>
              <a:ext uri="{FF2B5EF4-FFF2-40B4-BE49-F238E27FC236}">
                <a16:creationId xmlns:a16="http://schemas.microsoft.com/office/drawing/2014/main" id="{5B7EE6A8-1D15-20D8-F338-3ADD5799E404}"/>
              </a:ext>
            </a:extLst>
          </p:cNvPr>
          <p:cNvSpPr txBox="1">
            <a:spLocks/>
          </p:cNvSpPr>
          <p:nvPr userDrawn="1"/>
        </p:nvSpPr>
        <p:spPr>
          <a:xfrm>
            <a:off x="9743463" y="6385302"/>
            <a:ext cx="2227263" cy="365125"/>
          </a:xfrm>
          <a:prstGeom prst="rect">
            <a:avLst/>
          </a:prstGeom>
        </p:spPr>
        <p:txBody>
          <a:bodyPr anchor="b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129C8CE-3E1E-453D-B5D5-369116CA0501}" type="slidenum">
              <a:rPr lang="ko-KR" altLang="en-US" sz="140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pPr algn="r"/>
              <a:t>‹#›</a:t>
            </a:fld>
            <a:r>
              <a:rPr lang="en-US" altLang="ko-KR" sz="1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/19</a:t>
            </a:r>
            <a:endParaRPr lang="ko-KR" altLang="en-US" sz="14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745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363416" y="328613"/>
            <a:ext cx="9588622" cy="658812"/>
          </a:xfrm>
          <a:custGeom>
            <a:avLst/>
            <a:gdLst>
              <a:gd name="T0" fmla="*/ 2502 w 2541"/>
              <a:gd name="T1" fmla="*/ 83 h 206"/>
              <a:gd name="T2" fmla="*/ 2493 w 2541"/>
              <a:gd name="T3" fmla="*/ 83 h 206"/>
              <a:gd name="T4" fmla="*/ 2446 w 2541"/>
              <a:gd name="T5" fmla="*/ 102 h 206"/>
              <a:gd name="T6" fmla="*/ 2424 w 2541"/>
              <a:gd name="T7" fmla="*/ 159 h 206"/>
              <a:gd name="T8" fmla="*/ 2424 w 2541"/>
              <a:gd name="T9" fmla="*/ 161 h 206"/>
              <a:gd name="T10" fmla="*/ 2407 w 2541"/>
              <a:gd name="T11" fmla="*/ 179 h 206"/>
              <a:gd name="T12" fmla="*/ 1355 w 2541"/>
              <a:gd name="T13" fmla="*/ 179 h 206"/>
              <a:gd name="T14" fmla="*/ 1355 w 2541"/>
              <a:gd name="T15" fmla="*/ 179 h 206"/>
              <a:gd name="T16" fmla="*/ 1355 w 2541"/>
              <a:gd name="T17" fmla="*/ 179 h 206"/>
              <a:gd name="T18" fmla="*/ 1300 w 2541"/>
              <a:gd name="T19" fmla="*/ 179 h 206"/>
              <a:gd name="T20" fmla="*/ 1300 w 2541"/>
              <a:gd name="T21" fmla="*/ 179 h 206"/>
              <a:gd name="T22" fmla="*/ 1299 w 2541"/>
              <a:gd name="T23" fmla="*/ 179 h 206"/>
              <a:gd name="T24" fmla="*/ 1299 w 2541"/>
              <a:gd name="T25" fmla="*/ 179 h 206"/>
              <a:gd name="T26" fmla="*/ 44 w 2541"/>
              <a:gd name="T27" fmla="*/ 179 h 206"/>
              <a:gd name="T28" fmla="*/ 27 w 2541"/>
              <a:gd name="T29" fmla="*/ 161 h 206"/>
              <a:gd name="T30" fmla="*/ 27 w 2541"/>
              <a:gd name="T31" fmla="*/ 45 h 206"/>
              <a:gd name="T32" fmla="*/ 44 w 2541"/>
              <a:gd name="T33" fmla="*/ 27 h 206"/>
              <a:gd name="T34" fmla="*/ 74 w 2541"/>
              <a:gd name="T35" fmla="*/ 27 h 206"/>
              <a:gd name="T36" fmla="*/ 141 w 2541"/>
              <a:gd name="T37" fmla="*/ 27 h 206"/>
              <a:gd name="T38" fmla="*/ 894 w 2541"/>
              <a:gd name="T39" fmla="*/ 27 h 206"/>
              <a:gd name="T40" fmla="*/ 933 w 2541"/>
              <a:gd name="T41" fmla="*/ 27 h 206"/>
              <a:gd name="T42" fmla="*/ 2424 w 2541"/>
              <a:gd name="T43" fmla="*/ 27 h 206"/>
              <a:gd name="T44" fmla="*/ 2424 w 2541"/>
              <a:gd name="T45" fmla="*/ 45 h 206"/>
              <a:gd name="T46" fmla="*/ 2424 w 2541"/>
              <a:gd name="T47" fmla="*/ 103 h 206"/>
              <a:gd name="T48" fmla="*/ 2451 w 2541"/>
              <a:gd name="T49" fmla="*/ 75 h 206"/>
              <a:gd name="T50" fmla="*/ 2451 w 2541"/>
              <a:gd name="T51" fmla="*/ 45 h 206"/>
              <a:gd name="T52" fmla="*/ 2451 w 2541"/>
              <a:gd name="T53" fmla="*/ 0 h 206"/>
              <a:gd name="T54" fmla="*/ 957 w 2541"/>
              <a:gd name="T55" fmla="*/ 0 h 206"/>
              <a:gd name="T56" fmla="*/ 923 w 2541"/>
              <a:gd name="T57" fmla="*/ 0 h 206"/>
              <a:gd name="T58" fmla="*/ 908 w 2541"/>
              <a:gd name="T59" fmla="*/ 0 h 206"/>
              <a:gd name="T60" fmla="*/ 141 w 2541"/>
              <a:gd name="T61" fmla="*/ 0 h 206"/>
              <a:gd name="T62" fmla="*/ 141 w 2541"/>
              <a:gd name="T63" fmla="*/ 0 h 206"/>
              <a:gd name="T64" fmla="*/ 141 w 2541"/>
              <a:gd name="T65" fmla="*/ 0 h 206"/>
              <a:gd name="T66" fmla="*/ 74 w 2541"/>
              <a:gd name="T67" fmla="*/ 0 h 206"/>
              <a:gd name="T68" fmla="*/ 74 w 2541"/>
              <a:gd name="T69" fmla="*/ 0 h 206"/>
              <a:gd name="T70" fmla="*/ 74 w 2541"/>
              <a:gd name="T71" fmla="*/ 0 h 206"/>
              <a:gd name="T72" fmla="*/ 44 w 2541"/>
              <a:gd name="T73" fmla="*/ 0 h 206"/>
              <a:gd name="T74" fmla="*/ 0 w 2541"/>
              <a:gd name="T75" fmla="*/ 45 h 206"/>
              <a:gd name="T76" fmla="*/ 0 w 2541"/>
              <a:gd name="T77" fmla="*/ 162 h 206"/>
              <a:gd name="T78" fmla="*/ 44 w 2541"/>
              <a:gd name="T79" fmla="*/ 206 h 206"/>
              <a:gd name="T80" fmla="*/ 1299 w 2541"/>
              <a:gd name="T81" fmla="*/ 206 h 206"/>
              <a:gd name="T82" fmla="*/ 1299 w 2541"/>
              <a:gd name="T83" fmla="*/ 206 h 206"/>
              <a:gd name="T84" fmla="*/ 2407 w 2541"/>
              <a:gd name="T85" fmla="*/ 206 h 206"/>
              <a:gd name="T86" fmla="*/ 2451 w 2541"/>
              <a:gd name="T87" fmla="*/ 161 h 206"/>
              <a:gd name="T88" fmla="*/ 2451 w 2541"/>
              <a:gd name="T89" fmla="*/ 159 h 206"/>
              <a:gd name="T90" fmla="*/ 2451 w 2541"/>
              <a:gd name="T91" fmla="*/ 159 h 206"/>
              <a:gd name="T92" fmla="*/ 2465 w 2541"/>
              <a:gd name="T93" fmla="*/ 120 h 206"/>
              <a:gd name="T94" fmla="*/ 2493 w 2541"/>
              <a:gd name="T95" fmla="*/ 109 h 206"/>
              <a:gd name="T96" fmla="*/ 2502 w 2541"/>
              <a:gd name="T97" fmla="*/ 109 h 206"/>
              <a:gd name="T98" fmla="*/ 2502 w 2541"/>
              <a:gd name="T99" fmla="*/ 110 h 206"/>
              <a:gd name="T100" fmla="*/ 2541 w 2541"/>
              <a:gd name="T101" fmla="*/ 110 h 206"/>
              <a:gd name="T102" fmla="*/ 2541 w 2541"/>
              <a:gd name="T103" fmla="*/ 83 h 206"/>
              <a:gd name="T104" fmla="*/ 2502 w 2541"/>
              <a:gd name="T105" fmla="*/ 8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41" h="206">
                <a:moveTo>
                  <a:pt x="2502" y="83"/>
                </a:moveTo>
                <a:cubicBezTo>
                  <a:pt x="2493" y="83"/>
                  <a:pt x="2493" y="83"/>
                  <a:pt x="2493" y="83"/>
                </a:cubicBezTo>
                <a:cubicBezTo>
                  <a:pt x="2474" y="83"/>
                  <a:pt x="2458" y="89"/>
                  <a:pt x="2446" y="102"/>
                </a:cubicBezTo>
                <a:cubicBezTo>
                  <a:pt x="2424" y="123"/>
                  <a:pt x="2424" y="155"/>
                  <a:pt x="2424" y="159"/>
                </a:cubicBezTo>
                <a:cubicBezTo>
                  <a:pt x="2424" y="161"/>
                  <a:pt x="2424" y="161"/>
                  <a:pt x="2424" y="161"/>
                </a:cubicBezTo>
                <a:cubicBezTo>
                  <a:pt x="2424" y="173"/>
                  <a:pt x="2418" y="179"/>
                  <a:pt x="2407" y="179"/>
                </a:cubicBezTo>
                <a:cubicBezTo>
                  <a:pt x="1355" y="179"/>
                  <a:pt x="1355" y="179"/>
                  <a:pt x="1355" y="179"/>
                </a:cubicBezTo>
                <a:cubicBezTo>
                  <a:pt x="1355" y="179"/>
                  <a:pt x="1355" y="179"/>
                  <a:pt x="1355" y="179"/>
                </a:cubicBezTo>
                <a:cubicBezTo>
                  <a:pt x="1355" y="179"/>
                  <a:pt x="1355" y="179"/>
                  <a:pt x="1355" y="179"/>
                </a:cubicBezTo>
                <a:cubicBezTo>
                  <a:pt x="1300" y="179"/>
                  <a:pt x="1300" y="179"/>
                  <a:pt x="1300" y="179"/>
                </a:cubicBezTo>
                <a:cubicBezTo>
                  <a:pt x="1300" y="179"/>
                  <a:pt x="1300" y="179"/>
                  <a:pt x="1300" y="179"/>
                </a:cubicBezTo>
                <a:cubicBezTo>
                  <a:pt x="1300" y="179"/>
                  <a:pt x="1299" y="179"/>
                  <a:pt x="1299" y="179"/>
                </a:cubicBezTo>
                <a:cubicBezTo>
                  <a:pt x="1299" y="179"/>
                  <a:pt x="1299" y="179"/>
                  <a:pt x="1299" y="179"/>
                </a:cubicBezTo>
                <a:cubicBezTo>
                  <a:pt x="44" y="179"/>
                  <a:pt x="44" y="179"/>
                  <a:pt x="44" y="179"/>
                </a:cubicBezTo>
                <a:cubicBezTo>
                  <a:pt x="33" y="179"/>
                  <a:pt x="27" y="173"/>
                  <a:pt x="27" y="161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33"/>
                  <a:pt x="33" y="27"/>
                  <a:pt x="44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894" y="27"/>
                  <a:pt x="894" y="27"/>
                  <a:pt x="894" y="27"/>
                </a:cubicBezTo>
                <a:cubicBezTo>
                  <a:pt x="933" y="27"/>
                  <a:pt x="933" y="27"/>
                  <a:pt x="933" y="27"/>
                </a:cubicBezTo>
                <a:cubicBezTo>
                  <a:pt x="2424" y="27"/>
                  <a:pt x="2424" y="27"/>
                  <a:pt x="2424" y="27"/>
                </a:cubicBezTo>
                <a:cubicBezTo>
                  <a:pt x="2424" y="45"/>
                  <a:pt x="2424" y="45"/>
                  <a:pt x="2424" y="45"/>
                </a:cubicBezTo>
                <a:cubicBezTo>
                  <a:pt x="2424" y="103"/>
                  <a:pt x="2424" y="103"/>
                  <a:pt x="2424" y="103"/>
                </a:cubicBezTo>
                <a:cubicBezTo>
                  <a:pt x="2424" y="103"/>
                  <a:pt x="2436" y="83"/>
                  <a:pt x="2451" y="75"/>
                </a:cubicBezTo>
                <a:cubicBezTo>
                  <a:pt x="2451" y="45"/>
                  <a:pt x="2451" y="45"/>
                  <a:pt x="2451" y="45"/>
                </a:cubicBezTo>
                <a:cubicBezTo>
                  <a:pt x="2451" y="0"/>
                  <a:pt x="2451" y="0"/>
                  <a:pt x="2451" y="0"/>
                </a:cubicBezTo>
                <a:cubicBezTo>
                  <a:pt x="957" y="0"/>
                  <a:pt x="957" y="0"/>
                  <a:pt x="957" y="0"/>
                </a:cubicBezTo>
                <a:cubicBezTo>
                  <a:pt x="923" y="0"/>
                  <a:pt x="923" y="0"/>
                  <a:pt x="923" y="0"/>
                </a:cubicBezTo>
                <a:cubicBezTo>
                  <a:pt x="908" y="0"/>
                  <a:pt x="908" y="0"/>
                  <a:pt x="90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2" y="1"/>
                  <a:pt x="0" y="15"/>
                  <a:pt x="0" y="4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84"/>
                  <a:pt x="14" y="206"/>
                  <a:pt x="44" y="206"/>
                </a:cubicBezTo>
                <a:cubicBezTo>
                  <a:pt x="1299" y="206"/>
                  <a:pt x="1299" y="206"/>
                  <a:pt x="1299" y="206"/>
                </a:cubicBezTo>
                <a:cubicBezTo>
                  <a:pt x="1299" y="206"/>
                  <a:pt x="1299" y="206"/>
                  <a:pt x="1299" y="206"/>
                </a:cubicBezTo>
                <a:cubicBezTo>
                  <a:pt x="2407" y="206"/>
                  <a:pt x="2407" y="206"/>
                  <a:pt x="2407" y="206"/>
                </a:cubicBezTo>
                <a:cubicBezTo>
                  <a:pt x="2429" y="205"/>
                  <a:pt x="2451" y="192"/>
                  <a:pt x="2451" y="161"/>
                </a:cubicBezTo>
                <a:cubicBezTo>
                  <a:pt x="2451" y="159"/>
                  <a:pt x="2451" y="159"/>
                  <a:pt x="2451" y="159"/>
                </a:cubicBezTo>
                <a:cubicBezTo>
                  <a:pt x="2451" y="159"/>
                  <a:pt x="2451" y="159"/>
                  <a:pt x="2451" y="159"/>
                </a:cubicBezTo>
                <a:cubicBezTo>
                  <a:pt x="2451" y="158"/>
                  <a:pt x="2451" y="135"/>
                  <a:pt x="2465" y="120"/>
                </a:cubicBezTo>
                <a:cubicBezTo>
                  <a:pt x="2472" y="113"/>
                  <a:pt x="2482" y="109"/>
                  <a:pt x="2493" y="109"/>
                </a:cubicBezTo>
                <a:cubicBezTo>
                  <a:pt x="2502" y="109"/>
                  <a:pt x="2502" y="109"/>
                  <a:pt x="2502" y="109"/>
                </a:cubicBezTo>
                <a:cubicBezTo>
                  <a:pt x="2502" y="110"/>
                  <a:pt x="2502" y="110"/>
                  <a:pt x="2502" y="110"/>
                </a:cubicBezTo>
                <a:cubicBezTo>
                  <a:pt x="2541" y="110"/>
                  <a:pt x="2541" y="110"/>
                  <a:pt x="2541" y="110"/>
                </a:cubicBezTo>
                <a:cubicBezTo>
                  <a:pt x="2541" y="83"/>
                  <a:pt x="2541" y="83"/>
                  <a:pt x="2541" y="83"/>
                </a:cubicBezTo>
                <a:lnTo>
                  <a:pt x="2502" y="83"/>
                </a:lnTo>
                <a:close/>
              </a:path>
            </a:pathLst>
          </a:custGeom>
          <a:gradFill flip="none" rotWithShape="1">
            <a:gsLst>
              <a:gs pos="0">
                <a:srgbClr val="66CCEC"/>
              </a:gs>
              <a:gs pos="45000">
                <a:srgbClr val="7030A0"/>
              </a:gs>
              <a:gs pos="23000">
                <a:schemeClr val="accent5">
                  <a:lumMod val="60000"/>
                  <a:lumOff val="40000"/>
                </a:schemeClr>
              </a:gs>
              <a:gs pos="98230">
                <a:schemeClr val="accent5"/>
              </a:gs>
              <a:gs pos="90265">
                <a:srgbClr val="7698D4"/>
              </a:gs>
              <a:gs pos="69000">
                <a:srgbClr val="E88CDD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11847513" y="593726"/>
            <a:ext cx="336673" cy="841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54468EF-A02B-6090-7762-0C4B414E03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 err="1"/>
              <a:t>fdfs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r>
              <a:rPr lang="en-US" altLang="ko-KR" dirty="0" err="1"/>
              <a:t>dfs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r>
              <a:rPr lang="en-US" altLang="ko-KR" dirty="0" err="1"/>
              <a:t>dfs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r>
              <a:rPr lang="en-US" altLang="ko-KR" dirty="0" err="1"/>
              <a:t>ddsf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r>
              <a:rPr lang="en-US" altLang="ko-KR" dirty="0" err="1"/>
              <a:t>dfs</a:t>
            </a:r>
            <a:endParaRPr lang="en-US" dirty="0"/>
          </a:p>
        </p:txBody>
      </p:sp>
      <p:pic>
        <p:nvPicPr>
          <p:cNvPr id="2" name="그림 1" descr="스크린샷, 폰트, 텍스트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2D59C18-A5B9-C513-17FA-E72C018D8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20" y="443747"/>
            <a:ext cx="2055704" cy="38409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0CA5A2F-BFC5-3E1F-5F57-AB5052F53585}"/>
              </a:ext>
            </a:extLst>
          </p:cNvPr>
          <p:cNvSpPr/>
          <p:nvPr userDrawn="1"/>
        </p:nvSpPr>
        <p:spPr>
          <a:xfrm>
            <a:off x="585496" y="466962"/>
            <a:ext cx="389865" cy="389865"/>
          </a:xfrm>
          <a:prstGeom prst="rect">
            <a:avLst/>
          </a:prstGeom>
          <a:gradFill flip="none" rotWithShape="1">
            <a:gsLst>
              <a:gs pos="50000">
                <a:srgbClr val="7698D4"/>
              </a:gs>
              <a:gs pos="51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45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/>
          </p:cNvSpPr>
          <p:nvPr userDrawn="1"/>
        </p:nvSpPr>
        <p:spPr bwMode="auto">
          <a:xfrm>
            <a:off x="375138" y="331799"/>
            <a:ext cx="11816862" cy="6353145"/>
          </a:xfrm>
          <a:custGeom>
            <a:avLst/>
            <a:gdLst>
              <a:gd name="T0" fmla="*/ 3023 w 3039"/>
              <a:gd name="T1" fmla="*/ 1422 h 2010"/>
              <a:gd name="T2" fmla="*/ 2938 w 3039"/>
              <a:gd name="T3" fmla="*/ 1456 h 2010"/>
              <a:gd name="T4" fmla="*/ 2899 w 3039"/>
              <a:gd name="T5" fmla="*/ 1559 h 2010"/>
              <a:gd name="T6" fmla="*/ 2899 w 3039"/>
              <a:gd name="T7" fmla="*/ 1931 h 2010"/>
              <a:gd name="T8" fmla="*/ 2868 w 3039"/>
              <a:gd name="T9" fmla="*/ 1962 h 2010"/>
              <a:gd name="T10" fmla="*/ 1932 w 3039"/>
              <a:gd name="T11" fmla="*/ 1962 h 2010"/>
              <a:gd name="T12" fmla="*/ 1932 w 3039"/>
              <a:gd name="T13" fmla="*/ 1962 h 2010"/>
              <a:gd name="T14" fmla="*/ 1932 w 3039"/>
              <a:gd name="T15" fmla="*/ 1962 h 2010"/>
              <a:gd name="T16" fmla="*/ 1832 w 3039"/>
              <a:gd name="T17" fmla="*/ 1962 h 2010"/>
              <a:gd name="T18" fmla="*/ 1832 w 3039"/>
              <a:gd name="T19" fmla="*/ 1962 h 2010"/>
              <a:gd name="T20" fmla="*/ 1832 w 3039"/>
              <a:gd name="T21" fmla="*/ 1962 h 2010"/>
              <a:gd name="T22" fmla="*/ 1832 w 3039"/>
              <a:gd name="T23" fmla="*/ 1962 h 2010"/>
              <a:gd name="T24" fmla="*/ 79 w 3039"/>
              <a:gd name="T25" fmla="*/ 1962 h 2010"/>
              <a:gd name="T26" fmla="*/ 48 w 3039"/>
              <a:gd name="T27" fmla="*/ 1931 h 2010"/>
              <a:gd name="T28" fmla="*/ 48 w 3039"/>
              <a:gd name="T29" fmla="*/ 79 h 2010"/>
              <a:gd name="T30" fmla="*/ 79 w 3039"/>
              <a:gd name="T31" fmla="*/ 48 h 2010"/>
              <a:gd name="T32" fmla="*/ 704 w 3039"/>
              <a:gd name="T33" fmla="*/ 48 h 2010"/>
              <a:gd name="T34" fmla="*/ 824 w 3039"/>
              <a:gd name="T35" fmla="*/ 48 h 2010"/>
              <a:gd name="T36" fmla="*/ 1107 w 3039"/>
              <a:gd name="T37" fmla="*/ 48 h 2010"/>
              <a:gd name="T38" fmla="*/ 1176 w 3039"/>
              <a:gd name="T39" fmla="*/ 48 h 2010"/>
              <a:gd name="T40" fmla="*/ 2899 w 3039"/>
              <a:gd name="T41" fmla="*/ 48 h 2010"/>
              <a:gd name="T42" fmla="*/ 2899 w 3039"/>
              <a:gd name="T43" fmla="*/ 79 h 2010"/>
              <a:gd name="T44" fmla="*/ 2899 w 3039"/>
              <a:gd name="T45" fmla="*/ 1458 h 2010"/>
              <a:gd name="T46" fmla="*/ 2947 w 3039"/>
              <a:gd name="T47" fmla="*/ 1408 h 2010"/>
              <a:gd name="T48" fmla="*/ 2947 w 3039"/>
              <a:gd name="T49" fmla="*/ 79 h 2010"/>
              <a:gd name="T50" fmla="*/ 2947 w 3039"/>
              <a:gd name="T51" fmla="*/ 0 h 2010"/>
              <a:gd name="T52" fmla="*/ 1220 w 3039"/>
              <a:gd name="T53" fmla="*/ 0 h 2010"/>
              <a:gd name="T54" fmla="*/ 1159 w 3039"/>
              <a:gd name="T55" fmla="*/ 0 h 2010"/>
              <a:gd name="T56" fmla="*/ 1132 w 3039"/>
              <a:gd name="T57" fmla="*/ 0 h 2010"/>
              <a:gd name="T58" fmla="*/ 824 w 3039"/>
              <a:gd name="T59" fmla="*/ 0 h 2010"/>
              <a:gd name="T60" fmla="*/ 824 w 3039"/>
              <a:gd name="T61" fmla="*/ 0 h 2010"/>
              <a:gd name="T62" fmla="*/ 824 w 3039"/>
              <a:gd name="T63" fmla="*/ 0 h 2010"/>
              <a:gd name="T64" fmla="*/ 704 w 3039"/>
              <a:gd name="T65" fmla="*/ 0 h 2010"/>
              <a:gd name="T66" fmla="*/ 704 w 3039"/>
              <a:gd name="T67" fmla="*/ 0 h 2010"/>
              <a:gd name="T68" fmla="*/ 704 w 3039"/>
              <a:gd name="T69" fmla="*/ 0 h 2010"/>
              <a:gd name="T70" fmla="*/ 79 w 3039"/>
              <a:gd name="T71" fmla="*/ 0 h 2010"/>
              <a:gd name="T72" fmla="*/ 0 w 3039"/>
              <a:gd name="T73" fmla="*/ 79 h 2010"/>
              <a:gd name="T74" fmla="*/ 0 w 3039"/>
              <a:gd name="T75" fmla="*/ 1931 h 2010"/>
              <a:gd name="T76" fmla="*/ 79 w 3039"/>
              <a:gd name="T77" fmla="*/ 2010 h 2010"/>
              <a:gd name="T78" fmla="*/ 1832 w 3039"/>
              <a:gd name="T79" fmla="*/ 2010 h 2010"/>
              <a:gd name="T80" fmla="*/ 1832 w 3039"/>
              <a:gd name="T81" fmla="*/ 2010 h 2010"/>
              <a:gd name="T82" fmla="*/ 2868 w 3039"/>
              <a:gd name="T83" fmla="*/ 2010 h 2010"/>
              <a:gd name="T84" fmla="*/ 2947 w 3039"/>
              <a:gd name="T85" fmla="*/ 1931 h 2010"/>
              <a:gd name="T86" fmla="*/ 2947 w 3039"/>
              <a:gd name="T87" fmla="*/ 1559 h 2010"/>
              <a:gd name="T88" fmla="*/ 2947 w 3039"/>
              <a:gd name="T89" fmla="*/ 1559 h 2010"/>
              <a:gd name="T90" fmla="*/ 2972 w 3039"/>
              <a:gd name="T91" fmla="*/ 1489 h 2010"/>
              <a:gd name="T92" fmla="*/ 3023 w 3039"/>
              <a:gd name="T93" fmla="*/ 1470 h 2010"/>
              <a:gd name="T94" fmla="*/ 3039 w 3039"/>
              <a:gd name="T95" fmla="*/ 1470 h 2010"/>
              <a:gd name="T96" fmla="*/ 3039 w 3039"/>
              <a:gd name="T97" fmla="*/ 1422 h 2010"/>
              <a:gd name="T98" fmla="*/ 3023 w 3039"/>
              <a:gd name="T99" fmla="*/ 142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39" h="2010">
                <a:moveTo>
                  <a:pt x="3023" y="1422"/>
                </a:moveTo>
                <a:cubicBezTo>
                  <a:pt x="2989" y="1422"/>
                  <a:pt x="2959" y="1434"/>
                  <a:pt x="2938" y="1456"/>
                </a:cubicBezTo>
                <a:cubicBezTo>
                  <a:pt x="2899" y="1495"/>
                  <a:pt x="2899" y="1552"/>
                  <a:pt x="2899" y="1559"/>
                </a:cubicBezTo>
                <a:cubicBezTo>
                  <a:pt x="2899" y="1931"/>
                  <a:pt x="2899" y="1931"/>
                  <a:pt x="2899" y="1931"/>
                </a:cubicBezTo>
                <a:cubicBezTo>
                  <a:pt x="2899" y="1951"/>
                  <a:pt x="2888" y="1962"/>
                  <a:pt x="2868" y="1962"/>
                </a:cubicBezTo>
                <a:cubicBezTo>
                  <a:pt x="1932" y="1962"/>
                  <a:pt x="1932" y="1962"/>
                  <a:pt x="1932" y="1962"/>
                </a:cubicBezTo>
                <a:cubicBezTo>
                  <a:pt x="1932" y="1962"/>
                  <a:pt x="1932" y="1962"/>
                  <a:pt x="1932" y="1962"/>
                </a:cubicBezTo>
                <a:cubicBezTo>
                  <a:pt x="1932" y="1962"/>
                  <a:pt x="1932" y="1962"/>
                  <a:pt x="1932" y="1962"/>
                </a:cubicBezTo>
                <a:cubicBezTo>
                  <a:pt x="1832" y="1962"/>
                  <a:pt x="1832" y="1962"/>
                  <a:pt x="1832" y="1962"/>
                </a:cubicBezTo>
                <a:cubicBezTo>
                  <a:pt x="1832" y="1962"/>
                  <a:pt x="1832" y="1962"/>
                  <a:pt x="1832" y="1962"/>
                </a:cubicBezTo>
                <a:cubicBezTo>
                  <a:pt x="1832" y="1962"/>
                  <a:pt x="1832" y="1962"/>
                  <a:pt x="1832" y="1962"/>
                </a:cubicBezTo>
                <a:cubicBezTo>
                  <a:pt x="1832" y="1962"/>
                  <a:pt x="1832" y="1962"/>
                  <a:pt x="1832" y="1962"/>
                </a:cubicBezTo>
                <a:cubicBezTo>
                  <a:pt x="79" y="1962"/>
                  <a:pt x="79" y="1962"/>
                  <a:pt x="79" y="1962"/>
                </a:cubicBezTo>
                <a:cubicBezTo>
                  <a:pt x="59" y="1962"/>
                  <a:pt x="48" y="1951"/>
                  <a:pt x="48" y="1931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59"/>
                  <a:pt x="59" y="48"/>
                  <a:pt x="79" y="48"/>
                </a:cubicBezTo>
                <a:cubicBezTo>
                  <a:pt x="704" y="48"/>
                  <a:pt x="704" y="48"/>
                  <a:pt x="704" y="48"/>
                </a:cubicBezTo>
                <a:cubicBezTo>
                  <a:pt x="824" y="48"/>
                  <a:pt x="824" y="48"/>
                  <a:pt x="824" y="48"/>
                </a:cubicBezTo>
                <a:cubicBezTo>
                  <a:pt x="1107" y="48"/>
                  <a:pt x="1107" y="48"/>
                  <a:pt x="1107" y="48"/>
                </a:cubicBezTo>
                <a:cubicBezTo>
                  <a:pt x="1176" y="48"/>
                  <a:pt x="1176" y="48"/>
                  <a:pt x="1176" y="48"/>
                </a:cubicBezTo>
                <a:cubicBezTo>
                  <a:pt x="2899" y="48"/>
                  <a:pt x="2899" y="48"/>
                  <a:pt x="2899" y="48"/>
                </a:cubicBezTo>
                <a:cubicBezTo>
                  <a:pt x="2899" y="79"/>
                  <a:pt x="2899" y="79"/>
                  <a:pt x="2899" y="79"/>
                </a:cubicBezTo>
                <a:cubicBezTo>
                  <a:pt x="2899" y="1458"/>
                  <a:pt x="2899" y="1458"/>
                  <a:pt x="2899" y="1458"/>
                </a:cubicBezTo>
                <a:cubicBezTo>
                  <a:pt x="2899" y="1458"/>
                  <a:pt x="2921" y="1423"/>
                  <a:pt x="2947" y="1408"/>
                </a:cubicBezTo>
                <a:cubicBezTo>
                  <a:pt x="2947" y="79"/>
                  <a:pt x="2947" y="79"/>
                  <a:pt x="2947" y="79"/>
                </a:cubicBezTo>
                <a:cubicBezTo>
                  <a:pt x="2947" y="0"/>
                  <a:pt x="2947" y="0"/>
                  <a:pt x="2947" y="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159" y="0"/>
                  <a:pt x="1159" y="0"/>
                  <a:pt x="1159" y="0"/>
                </a:cubicBezTo>
                <a:cubicBezTo>
                  <a:pt x="1132" y="0"/>
                  <a:pt x="1132" y="0"/>
                  <a:pt x="1132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704" y="0"/>
                  <a:pt x="704" y="0"/>
                  <a:pt x="704" y="0"/>
                </a:cubicBezTo>
                <a:cubicBezTo>
                  <a:pt x="704" y="0"/>
                  <a:pt x="704" y="0"/>
                  <a:pt x="704" y="0"/>
                </a:cubicBezTo>
                <a:cubicBezTo>
                  <a:pt x="704" y="0"/>
                  <a:pt x="704" y="0"/>
                  <a:pt x="704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40" y="0"/>
                  <a:pt x="0" y="25"/>
                  <a:pt x="0" y="79"/>
                </a:cubicBezTo>
                <a:cubicBezTo>
                  <a:pt x="0" y="1931"/>
                  <a:pt x="0" y="1931"/>
                  <a:pt x="0" y="1931"/>
                </a:cubicBezTo>
                <a:cubicBezTo>
                  <a:pt x="1" y="1970"/>
                  <a:pt x="25" y="2010"/>
                  <a:pt x="79" y="2010"/>
                </a:cubicBezTo>
                <a:cubicBezTo>
                  <a:pt x="1832" y="2010"/>
                  <a:pt x="1832" y="2010"/>
                  <a:pt x="1832" y="2010"/>
                </a:cubicBezTo>
                <a:cubicBezTo>
                  <a:pt x="1832" y="2010"/>
                  <a:pt x="1832" y="2010"/>
                  <a:pt x="1832" y="2010"/>
                </a:cubicBezTo>
                <a:cubicBezTo>
                  <a:pt x="2868" y="2010"/>
                  <a:pt x="2868" y="2010"/>
                  <a:pt x="2868" y="2010"/>
                </a:cubicBezTo>
                <a:cubicBezTo>
                  <a:pt x="2907" y="2010"/>
                  <a:pt x="2947" y="1985"/>
                  <a:pt x="2947" y="1931"/>
                </a:cubicBezTo>
                <a:cubicBezTo>
                  <a:pt x="2947" y="1559"/>
                  <a:pt x="2947" y="1559"/>
                  <a:pt x="2947" y="1559"/>
                </a:cubicBezTo>
                <a:cubicBezTo>
                  <a:pt x="2947" y="1559"/>
                  <a:pt x="2947" y="1559"/>
                  <a:pt x="2947" y="1559"/>
                </a:cubicBezTo>
                <a:cubicBezTo>
                  <a:pt x="2947" y="1557"/>
                  <a:pt x="2947" y="1515"/>
                  <a:pt x="2972" y="1489"/>
                </a:cubicBezTo>
                <a:cubicBezTo>
                  <a:pt x="2985" y="1477"/>
                  <a:pt x="3002" y="1470"/>
                  <a:pt x="3023" y="1470"/>
                </a:cubicBezTo>
                <a:cubicBezTo>
                  <a:pt x="3039" y="1470"/>
                  <a:pt x="3039" y="1470"/>
                  <a:pt x="3039" y="1470"/>
                </a:cubicBezTo>
                <a:cubicBezTo>
                  <a:pt x="3039" y="1422"/>
                  <a:pt x="3039" y="1422"/>
                  <a:pt x="3039" y="1422"/>
                </a:cubicBezTo>
                <a:lnTo>
                  <a:pt x="3023" y="1422"/>
                </a:lnTo>
                <a:close/>
              </a:path>
            </a:pathLst>
          </a:custGeom>
          <a:gradFill flip="none" rotWithShape="1">
            <a:gsLst>
              <a:gs pos="0">
                <a:srgbClr val="66CCEC"/>
              </a:gs>
              <a:gs pos="45000">
                <a:srgbClr val="7030A0"/>
              </a:gs>
              <a:gs pos="23000">
                <a:schemeClr val="accent5">
                  <a:lumMod val="60000"/>
                  <a:lumOff val="40000"/>
                </a:schemeClr>
              </a:gs>
              <a:gs pos="98230">
                <a:schemeClr val="accent5"/>
              </a:gs>
              <a:gs pos="90265">
                <a:srgbClr val="7698D4"/>
              </a:gs>
              <a:gs pos="69000">
                <a:srgbClr val="E88CDD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99832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20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407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84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680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507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119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27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33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0D8E-ADB8-4EE5-94C9-51C377044FE1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BFE9-8C9F-4F4F-B46A-08AB4A7B10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2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73" r:id="rId14"/>
    <p:sldLayoutId id="2147483672" r:id="rId1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73805" y="4006851"/>
            <a:ext cx="2210139" cy="442035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rgbClr val="00206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29 March 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696" y="1215203"/>
            <a:ext cx="10666608" cy="129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750" b="1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Prioritization and Interconnectivity Analysis of Critical Facilities for Volcanic Ash Risk Management in South Korea: An ANP Approach</a:t>
            </a:r>
            <a:endParaRPr lang="ko-KR" altLang="en-US" sz="2750" b="1" dirty="0">
              <a:ln>
                <a:solidFill>
                  <a:schemeClr val="accent1">
                    <a:alpha val="1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8E4EA28-279F-5BED-F75F-B56D32BD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85" y="3028949"/>
            <a:ext cx="3099580" cy="9144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BC7B25-1B47-DC37-54D3-E9754E9251BE}"/>
              </a:ext>
            </a:extLst>
          </p:cNvPr>
          <p:cNvSpPr txBox="1"/>
          <p:nvPr/>
        </p:nvSpPr>
        <p:spPr>
          <a:xfrm>
            <a:off x="1154835" y="4511956"/>
            <a:ext cx="9858322" cy="132298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36000" rIns="72000" bIns="3600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u="sng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Yoo Jung Kim</a:t>
            </a:r>
            <a:r>
              <a:rPr lang="en-US" altLang="ko-KR" sz="2400" b="1" baseline="30000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en-US" altLang="ko-KR" sz="2400" dirty="0" err="1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Sungsu</a:t>
            </a:r>
            <a:r>
              <a:rPr lang="en-US" altLang="ko-KR" sz="2400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Lee</a:t>
            </a:r>
            <a:r>
              <a:rPr lang="en-US" altLang="ko-KR" sz="2400" baseline="30000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en-US" altLang="ko-KR" sz="2400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Byung Cheol Park</a:t>
            </a:r>
            <a:r>
              <a:rPr lang="en-US" altLang="ko-KR" sz="2400" baseline="30000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en-US" altLang="ko-KR" sz="2400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and Sanghoon Yoon</a:t>
            </a:r>
            <a:r>
              <a:rPr lang="en-US" altLang="ko-KR" sz="2400" baseline="30000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endParaRPr lang="en-US" altLang="ko-KR" sz="2400" dirty="0">
              <a:ln>
                <a:solidFill>
                  <a:schemeClr val="accent1">
                    <a:alpha val="1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2000" b="1" baseline="30000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en-US" altLang="ko-KR" sz="2000" b="1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National Disaster Management Research Institute, South Korea</a:t>
            </a:r>
          </a:p>
          <a:p>
            <a:pPr algn="ctr">
              <a:lnSpc>
                <a:spcPct val="130000"/>
              </a:lnSpc>
            </a:pPr>
            <a:r>
              <a:rPr lang="en-US" altLang="ko-KR" sz="2000" b="1" baseline="30000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en-US" altLang="ko-KR" sz="2000" b="1" dirty="0">
                <a:ln>
                  <a:solidFill>
                    <a:schemeClr val="accent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Chungbuk National University, South Korea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42F9B54-5A4D-279F-9BE7-7C3ACA9ED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3"/>
          <a:stretch/>
        </p:blipFill>
        <p:spPr>
          <a:xfrm>
            <a:off x="0" y="5876375"/>
            <a:ext cx="12192000" cy="95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58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29407-D754-5552-19EC-7234F1F0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A97EBE-95C7-FA5F-29F5-7F6F242133CD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Areas of Facilities with Volcanic Ash Disaster Risk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56C272E-74E0-253F-0B7F-C644998648BA}"/>
              </a:ext>
            </a:extLst>
          </p:cNvPr>
          <p:cNvGraphicFramePr>
            <a:graphicFrameLocks noGrp="1"/>
          </p:cNvGraphicFramePr>
          <p:nvPr/>
        </p:nvGraphicFramePr>
        <p:xfrm>
          <a:off x="577121" y="1170403"/>
          <a:ext cx="5180106" cy="5395281"/>
        </p:xfrm>
        <a:graphic>
          <a:graphicData uri="http://schemas.openxmlformats.org/drawingml/2006/table">
            <a:tbl>
              <a:tblPr/>
              <a:tblGrid>
                <a:gridCol w="1290301">
                  <a:extLst>
                    <a:ext uri="{9D8B030D-6E8A-4147-A177-3AD203B41FA5}">
                      <a16:colId xmlns:a16="http://schemas.microsoft.com/office/drawing/2014/main" val="1621949780"/>
                    </a:ext>
                  </a:extLst>
                </a:gridCol>
                <a:gridCol w="1118601">
                  <a:extLst>
                    <a:ext uri="{9D8B030D-6E8A-4147-A177-3AD203B41FA5}">
                      <a16:colId xmlns:a16="http://schemas.microsoft.com/office/drawing/2014/main" val="1656524737"/>
                    </a:ext>
                  </a:extLst>
                </a:gridCol>
                <a:gridCol w="1264193">
                  <a:extLst>
                    <a:ext uri="{9D8B030D-6E8A-4147-A177-3AD203B41FA5}">
                      <a16:colId xmlns:a16="http://schemas.microsoft.com/office/drawing/2014/main" val="857176067"/>
                    </a:ext>
                  </a:extLst>
                </a:gridCol>
                <a:gridCol w="697619">
                  <a:extLst>
                    <a:ext uri="{9D8B030D-6E8A-4147-A177-3AD203B41FA5}">
                      <a16:colId xmlns:a16="http://schemas.microsoft.com/office/drawing/2014/main" val="521826320"/>
                    </a:ext>
                  </a:extLst>
                </a:gridCol>
                <a:gridCol w="809392">
                  <a:extLst>
                    <a:ext uri="{9D8B030D-6E8A-4147-A177-3AD203B41FA5}">
                      <a16:colId xmlns:a16="http://schemas.microsoft.com/office/drawing/2014/main" val="1700413851"/>
                    </a:ext>
                  </a:extLst>
                </a:gridCol>
              </a:tblGrid>
              <a:tr h="33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Large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categories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Medium categories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 Small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categories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Frequency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Frequency(%)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24941"/>
                  </a:ext>
                </a:extLst>
              </a:tr>
              <a:tr h="187503">
                <a:tc rowSpan="2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Facility</a:t>
                      </a:r>
                      <a:endParaRPr lang="ko-KR" altLang="en-US" sz="13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Transportation</a:t>
                      </a:r>
                      <a:endParaRPr lang="ko-KR" altLang="en-US" sz="10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Roads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8.2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749895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Railways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3.7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964857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Ships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0.4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393599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Aviation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50.8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203127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Terminal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78290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Overall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155</a:t>
                      </a:r>
                      <a:endParaRPr 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63.5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347334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Infrastructure</a:t>
                      </a:r>
                      <a:endParaRPr lang="ko-KR" altLang="en-US" sz="10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Water Supply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0.8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438723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Electricity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362603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Gas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465606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Heat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68552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Broadcasting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0.4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310174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Oil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31514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Sewage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1.2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637280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Waste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76484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Water pollution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2.9 </a:t>
                      </a:r>
                      <a:endParaRPr 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06035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Overall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90843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Public Facilities</a:t>
                      </a:r>
                      <a:endParaRPr lang="ko-KR" altLang="en-US" sz="10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Schools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5.3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66101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Public service building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0.4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20746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Cultural facilities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2.5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376046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Sports facilities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214253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Medical facilities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0.8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85710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Unclassified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19862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Overall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10.2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499317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Private facility</a:t>
                      </a:r>
                      <a:endParaRPr lang="ko-KR" altLang="en-US" sz="10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house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18.4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22468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Hotel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94163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Overall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18.4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84211"/>
                  </a:ext>
                </a:extLst>
              </a:tr>
              <a:tr h="187503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Overall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100.0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5307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066B7A8-2087-F3FA-6037-426A52C4A444}"/>
              </a:ext>
            </a:extLst>
          </p:cNvPr>
          <p:cNvGraphicFramePr>
            <a:graphicFrameLocks noGrp="1"/>
          </p:cNvGraphicFramePr>
          <p:nvPr/>
        </p:nvGraphicFramePr>
        <p:xfrm>
          <a:off x="6972097" y="1170402"/>
          <a:ext cx="4003041" cy="5395272"/>
        </p:xfrm>
        <a:graphic>
          <a:graphicData uri="http://schemas.openxmlformats.org/drawingml/2006/table">
            <a:tbl>
              <a:tblPr/>
              <a:tblGrid>
                <a:gridCol w="904241">
                  <a:extLst>
                    <a:ext uri="{9D8B030D-6E8A-4147-A177-3AD203B41FA5}">
                      <a16:colId xmlns:a16="http://schemas.microsoft.com/office/drawing/2014/main" val="262174357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00760255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2157082748"/>
                    </a:ext>
                  </a:extLst>
                </a:gridCol>
              </a:tblGrid>
              <a:tr h="349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Large categories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Medium categories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 Small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categories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72244"/>
                  </a:ext>
                </a:extLst>
              </a:tr>
              <a:tr h="242979">
                <a:tc rowSpan="2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Facility</a:t>
                      </a:r>
                      <a:endParaRPr lang="ko-KR" altLang="en-US" sz="10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Transportation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Roads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35008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Railways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213351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Ships and Ports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522333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Aviation</a:t>
                      </a: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431313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trike="sng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Terminal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270100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strike="no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Infrastructure</a:t>
                      </a:r>
                      <a:endParaRPr lang="ko-KR" altLang="en-US" sz="1000" b="1" strike="noStrike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Water Supply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09122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Electricity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710607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trike="sng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Gas</a:t>
                      </a:r>
                      <a:endParaRPr lang="ko-KR" altLang="en-US" sz="1000" strike="sngStrike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733372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trike="sng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Heat</a:t>
                      </a:r>
                      <a:endParaRPr lang="ko-KR" altLang="en-US" sz="1000" strike="sngStrike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146156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Broadcasting and Communication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029069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trike="sng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Oil</a:t>
                      </a:r>
                      <a:endParaRPr lang="ko-KR" altLang="en-US" sz="1000" strike="sngStrike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1745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Sewage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852352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trike="sng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Waste</a:t>
                      </a:r>
                      <a:endParaRPr lang="ko-KR" altLang="en-US" sz="1000" strike="sngStrike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966649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trike="sng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Water pollution</a:t>
                      </a:r>
                      <a:endParaRPr lang="ko-KR" altLang="en-US" sz="1000" strike="sngStrike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423981"/>
                  </a:ext>
                </a:extLst>
              </a:tr>
              <a:tr h="428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strike="no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Public Facilities</a:t>
                      </a:r>
                      <a:endParaRPr lang="ko-KR" altLang="en-US" sz="1000" b="1" strike="noStrike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Schools and educational establishment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729152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Public service building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133908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Cultural and sports facilities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486562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Medical facilities</a:t>
                      </a:r>
                      <a:endParaRPr lang="ko-KR" altLang="en-US" sz="1000" b="1" kern="0" spc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577221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trike="sng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Private facility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trike="sng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House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945"/>
                  </a:ext>
                </a:extLst>
              </a:tr>
              <a:tr h="242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strike="sngStrike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Hotel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14385" marB="14385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156469"/>
                  </a:ext>
                </a:extLst>
              </a:tr>
            </a:tbl>
          </a:graphicData>
        </a:graphic>
      </p:graphicFrame>
      <p:sp>
        <p:nvSpPr>
          <p:cNvPr id="6" name="화살표: 오른쪽 15">
            <a:extLst>
              <a:ext uri="{FF2B5EF4-FFF2-40B4-BE49-F238E27FC236}">
                <a16:creationId xmlns:a16="http://schemas.microsoft.com/office/drawing/2014/main" id="{470BA2B0-60CD-5E00-70BF-475810307303}"/>
              </a:ext>
            </a:extLst>
          </p:cNvPr>
          <p:cNvSpPr/>
          <p:nvPr/>
        </p:nvSpPr>
        <p:spPr>
          <a:xfrm>
            <a:off x="6025889" y="3538386"/>
            <a:ext cx="677545" cy="659304"/>
          </a:xfrm>
          <a:prstGeom prst="rightArrow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76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32C90-C860-9D74-9BDD-FE077E3C9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2">
            <a:extLst>
              <a:ext uri="{FF2B5EF4-FFF2-40B4-BE49-F238E27FC236}">
                <a16:creationId xmlns:a16="http://schemas.microsoft.com/office/drawing/2014/main" id="{DCB10A58-8D6A-63A7-5618-7D2757BB1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2700"/>
            <a:ext cx="12192000" cy="12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2">
            <a:extLst>
              <a:ext uri="{FF2B5EF4-FFF2-40B4-BE49-F238E27FC236}">
                <a16:creationId xmlns:a16="http://schemas.microsoft.com/office/drawing/2014/main" id="{DC228358-FDD5-842D-F3DF-529451825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6"/>
          <a:stretch/>
        </p:blipFill>
        <p:spPr bwMode="auto">
          <a:xfrm>
            <a:off x="0" y="60960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A846BF83-ECC4-1257-24DA-BD3832E6F066}"/>
              </a:ext>
            </a:extLst>
          </p:cNvPr>
          <p:cNvSpPr/>
          <p:nvPr/>
        </p:nvSpPr>
        <p:spPr>
          <a:xfrm>
            <a:off x="1511300" y="330200"/>
            <a:ext cx="9220200" cy="6184900"/>
          </a:xfrm>
          <a:prstGeom prst="roundRect">
            <a:avLst>
              <a:gd name="adj" fmla="val 24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C11F590-76E7-12DA-6694-5624A7C80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18333" r="42500" b="61482"/>
          <a:stretch/>
        </p:blipFill>
        <p:spPr>
          <a:xfrm>
            <a:off x="5448300" y="1396698"/>
            <a:ext cx="1371600" cy="13843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232A033-03FD-92A8-D05E-42AD8DB445FE}"/>
              </a:ext>
            </a:extLst>
          </p:cNvPr>
          <p:cNvSpPr/>
          <p:nvPr/>
        </p:nvSpPr>
        <p:spPr>
          <a:xfrm>
            <a:off x="5718592" y="1658110"/>
            <a:ext cx="831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IV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7D2B7FF-57D7-E0BB-74BC-AA53FB1690CA}"/>
              </a:ext>
            </a:extLst>
          </p:cNvPr>
          <p:cNvSpPr/>
          <p:nvPr/>
        </p:nvSpPr>
        <p:spPr>
          <a:xfrm>
            <a:off x="1524000" y="2908634"/>
            <a:ext cx="9207500" cy="12515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500" spc="-30" dirty="0">
                <a:gradFill>
                  <a:gsLst>
                    <a:gs pos="0">
                      <a:srgbClr val="0155A1"/>
                    </a:gs>
                    <a:gs pos="100000">
                      <a:srgbClr val="0155A1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Importance and Interconnectivity of the Areas of Facilities with Volcanic Ash Disaster Risk</a:t>
            </a:r>
            <a:endParaRPr lang="ko-KR" altLang="en-US" sz="3500" spc="-30" dirty="0">
              <a:gradFill>
                <a:gsLst>
                  <a:gs pos="0">
                    <a:srgbClr val="0155A1"/>
                  </a:gs>
                  <a:gs pos="100000">
                    <a:srgbClr val="0155A1"/>
                  </a:gs>
                </a:gsLst>
                <a:lin ang="5400000" scaled="1"/>
              </a:gra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328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62034-8679-F8D6-B280-740595525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4E97D4E-4763-1BB4-9DBF-EB2AF116F080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Building an ANP Analysis Network</a:t>
            </a: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CF086E2A-6B04-E91A-8EA1-972387A902E3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DE3F4-57DF-932E-2E2F-932D4879D610}"/>
              </a:ext>
            </a:extLst>
          </p:cNvPr>
          <p:cNvSpPr txBox="1"/>
          <p:nvPr/>
        </p:nvSpPr>
        <p:spPr>
          <a:xfrm>
            <a:off x="580123" y="1560666"/>
            <a:ext cx="11120333" cy="1141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21 significant influence relationships were identified among the 12 facility sectors 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Moderate or strong influence (scoring 2.0 or above) for inclusion in the ANP analysis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Relationships validated through pre-screening expert survey</a:t>
            </a:r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DD03DC84-32D2-1C4D-DB78-1F902446A737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DEE82A5-3AFD-65B8-D25C-FEB9D21B6208}"/>
              </a:ext>
            </a:extLst>
          </p:cNvPr>
          <p:cNvGrpSpPr/>
          <p:nvPr/>
        </p:nvGrpSpPr>
        <p:grpSpPr>
          <a:xfrm>
            <a:off x="454661" y="1129074"/>
            <a:ext cx="6422390" cy="400110"/>
            <a:chOff x="536897" y="1437541"/>
            <a:chExt cx="8814941" cy="40011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075FDBF-3FDC-BDCB-7512-549A60EB3B40}"/>
                </a:ext>
              </a:extLst>
            </p:cNvPr>
            <p:cNvSpPr/>
            <p:nvPr/>
          </p:nvSpPr>
          <p:spPr>
            <a:xfrm>
              <a:off x="719064" y="1437541"/>
              <a:ext cx="8632774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Identification of Key Interconnections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1932D9B-8183-8358-A801-62A3EC40CC8F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91874662-3C6A-FE25-6755-FBCB7F0297CB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63E8B086-1DFB-B0A6-95F3-348200C0B645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4" name="직사각형 5">
                  <a:extLst>
                    <a:ext uri="{FF2B5EF4-FFF2-40B4-BE49-F238E27FC236}">
                      <a16:creationId xmlns:a16="http://schemas.microsoft.com/office/drawing/2014/main" id="{B6C88B11-3927-6F54-F5D0-9B79BF4479E5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13989A8B-D28B-52D7-7362-3AFFDC78F6BA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A9635F85-DE01-0F68-3B49-3803D4C4EA3A}"/>
              </a:ext>
            </a:extLst>
          </p:cNvPr>
          <p:cNvSpPr/>
          <p:nvPr/>
        </p:nvSpPr>
        <p:spPr>
          <a:xfrm>
            <a:off x="609600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2D67644F-73FD-40E1-B601-756290F0679D}"/>
              </a:ext>
            </a:extLst>
          </p:cNvPr>
          <p:cNvSpPr/>
          <p:nvPr/>
        </p:nvSpPr>
        <p:spPr>
          <a:xfrm>
            <a:off x="609600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C5781F-3F89-A4D2-32E1-65CD8415AB4B}"/>
              </a:ext>
            </a:extLst>
          </p:cNvPr>
          <p:cNvSpPr txBox="1"/>
          <p:nvPr/>
        </p:nvSpPr>
        <p:spPr>
          <a:xfrm>
            <a:off x="883197" y="6214394"/>
            <a:ext cx="988132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4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The elements on the left side of the matrix influence the elements at the top.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4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The degree of influence is indicated as 3 (strong influence), 2 (moderate influence), 1 (weak influence), or 0 (no influence).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DF16E4D-DE0C-77FF-ED4A-BAA3FE816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75" y="2797258"/>
            <a:ext cx="10572756" cy="34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0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B42EA-DBCF-FC1E-49C5-59DF1E94E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9F1CC05-2150-2976-E476-C8630DCA8E92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Building an ANP Analysis Network</a:t>
            </a: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18D5E245-CFBF-913C-429B-9D627BD1DDE3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82E434-4B6B-BD10-C6D8-29F49922B2B9}"/>
              </a:ext>
            </a:extLst>
          </p:cNvPr>
          <p:cNvSpPr txBox="1"/>
          <p:nvPr/>
        </p:nvSpPr>
        <p:spPr>
          <a:xfrm>
            <a:off x="580123" y="1560666"/>
            <a:ext cx="4531523" cy="437837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Created a comprehensive network model to capture sectoral interdependencies for the ANP analysis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 medium categories and 12 small categories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 network syntax was created reflecting these influence relationships for ANP analysis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/>
              <a:t>ex. electricity had a strong ripple effect, influencing all other sectors</a:t>
            </a:r>
            <a:endParaRPr lang="en-US" altLang="ko-KR" sz="16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 network syntax was built using </a:t>
            </a:r>
            <a:r>
              <a:rPr lang="en-US" altLang="ko-KR" sz="1600" dirty="0" err="1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SuperDecisions</a:t>
            </a: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v.3.2</a:t>
            </a:r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032236DA-8D12-37C5-3647-6B6CD86040EC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490F5CC-AD7B-492E-7935-BDF5656885E2}"/>
              </a:ext>
            </a:extLst>
          </p:cNvPr>
          <p:cNvGrpSpPr/>
          <p:nvPr/>
        </p:nvGrpSpPr>
        <p:grpSpPr>
          <a:xfrm>
            <a:off x="454661" y="1129074"/>
            <a:ext cx="6422390" cy="400110"/>
            <a:chOff x="536897" y="1437541"/>
            <a:chExt cx="8814941" cy="40011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2058742-193F-C44D-CB31-4550BE2E171D}"/>
                </a:ext>
              </a:extLst>
            </p:cNvPr>
            <p:cNvSpPr/>
            <p:nvPr/>
          </p:nvSpPr>
          <p:spPr>
            <a:xfrm>
              <a:off x="719064" y="1437541"/>
              <a:ext cx="8632774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Network Construction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070FB98-D110-D590-703F-1E206D81BBAE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9CEED905-7EFA-BD15-3740-C3325704D06C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EAF0BABC-255B-A86C-29AA-A2A312818834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4" name="직사각형 5">
                  <a:extLst>
                    <a:ext uri="{FF2B5EF4-FFF2-40B4-BE49-F238E27FC236}">
                      <a16:creationId xmlns:a16="http://schemas.microsoft.com/office/drawing/2014/main" id="{5AC647D7-B589-CDCC-44CB-8190D378AC73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D5179D04-B505-6BED-B67D-487F6213A458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C28B6AF6-6242-2CAE-5258-14189E00DD2F}"/>
              </a:ext>
            </a:extLst>
          </p:cNvPr>
          <p:cNvSpPr/>
          <p:nvPr/>
        </p:nvSpPr>
        <p:spPr>
          <a:xfrm>
            <a:off x="609600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7D97EF3E-006C-E9F9-70F7-72B61E06F33A}"/>
              </a:ext>
            </a:extLst>
          </p:cNvPr>
          <p:cNvSpPr/>
          <p:nvPr/>
        </p:nvSpPr>
        <p:spPr>
          <a:xfrm>
            <a:off x="609600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7" name="평행 사변형 26">
            <a:extLst>
              <a:ext uri="{FF2B5EF4-FFF2-40B4-BE49-F238E27FC236}">
                <a16:creationId xmlns:a16="http://schemas.microsoft.com/office/drawing/2014/main" id="{24DBB9DA-55FF-0BAD-15B9-DD86B1EBEE86}"/>
              </a:ext>
            </a:extLst>
          </p:cNvPr>
          <p:cNvSpPr/>
          <p:nvPr/>
        </p:nvSpPr>
        <p:spPr>
          <a:xfrm>
            <a:off x="6091005" y="2806598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29" name="Picture 1" descr="A diagram of a company&#10;&#10;Description automatically generated">
            <a:extLst>
              <a:ext uri="{FF2B5EF4-FFF2-40B4-BE49-F238E27FC236}">
                <a16:creationId xmlns:a16="http://schemas.microsoft.com/office/drawing/2014/main" id="{56EADCA2-3FFC-9A3C-F3E4-3CF1DD20D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33" y="1577779"/>
            <a:ext cx="6407010" cy="44867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6CDA7C4-FCD0-3DC2-51FB-A2B94319C608}"/>
              </a:ext>
            </a:extLst>
          </p:cNvPr>
          <p:cNvSpPr txBox="1"/>
          <p:nvPr/>
        </p:nvSpPr>
        <p:spPr>
          <a:xfrm>
            <a:off x="4095394" y="5916238"/>
            <a:ext cx="8243627" cy="559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9315" marR="739775">
              <a:lnSpc>
                <a:spcPct val="200000"/>
              </a:lnSpc>
              <a:spcBef>
                <a:spcPts val="355"/>
              </a:spcBef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바탕" panose="02030600000101010101" pitchFamily="18" charset="-127"/>
              </a:rPr>
              <a:t>&lt; Network syntax for ANP analysis of volcanic ash risk to facilities &gt;</a:t>
            </a:r>
            <a:endParaRPr lang="ko-KR" altLang="ko-KR" sz="1800" dirty="0">
              <a:effectLst/>
              <a:latin typeface="바탕" panose="02030600000101010101" pitchFamily="18" charset="-127"/>
              <a:ea typeface="바탕" panose="02030600000101010101" pitchFamily="18" charset="-127"/>
              <a:cs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253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E07B1-BACB-ECB2-9409-282A4CE2F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57A8310-20EB-BCFD-B995-1EC7923AE63E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/>
            </a:pPr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Expert survey</a:t>
            </a:r>
            <a:endParaRPr lang="ko-KR" altLang="en-US" sz="2400" b="1" spc="-5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40C1D565-7378-8CE0-54A0-5008020D6EE4}"/>
              </a:ext>
            </a:extLst>
          </p:cNvPr>
          <p:cNvSpPr/>
          <p:nvPr/>
        </p:nvSpPr>
        <p:spPr>
          <a:xfrm>
            <a:off x="376140" y="2991485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CC43A141-6F19-D728-F187-3CBD1BA946F0}"/>
              </a:ext>
            </a:extLst>
          </p:cNvPr>
          <p:cNvSpPr/>
          <p:nvPr/>
        </p:nvSpPr>
        <p:spPr>
          <a:xfrm>
            <a:off x="6096000" y="2991485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C4D2BDDB-E6F9-0C40-8C17-3BF8C31E9AF2}"/>
              </a:ext>
            </a:extLst>
          </p:cNvPr>
          <p:cNvSpPr/>
          <p:nvPr/>
        </p:nvSpPr>
        <p:spPr>
          <a:xfrm>
            <a:off x="6096000" y="2991485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54E0A4BE-4198-DD66-F1B3-A93224C73915}"/>
              </a:ext>
            </a:extLst>
          </p:cNvPr>
          <p:cNvSpPr/>
          <p:nvPr/>
        </p:nvSpPr>
        <p:spPr>
          <a:xfrm>
            <a:off x="371145" y="2851575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8C2AA-0469-1484-8825-1A0C22FD7538}"/>
              </a:ext>
            </a:extLst>
          </p:cNvPr>
          <p:cNvSpPr txBox="1"/>
          <p:nvPr/>
        </p:nvSpPr>
        <p:spPr>
          <a:xfrm>
            <a:off x="577931" y="1079424"/>
            <a:ext cx="6142910" cy="18802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Survey Content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Assessed both importance and influence between facility sectors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Scenario:  South Korea is affected by volcanic ash that is emitted into the atmosphere and deposited on the ground in quantities of several centimeters resulting from VEI 4 or higher eruptions</a:t>
            </a:r>
          </a:p>
        </p:txBody>
      </p:sp>
      <p:sp>
        <p:nvSpPr>
          <p:cNvPr id="17" name="평행 사변형 16">
            <a:extLst>
              <a:ext uri="{FF2B5EF4-FFF2-40B4-BE49-F238E27FC236}">
                <a16:creationId xmlns:a16="http://schemas.microsoft.com/office/drawing/2014/main" id="{2778F29A-C396-AE74-FC8C-2DCF2F0EFFFE}"/>
              </a:ext>
            </a:extLst>
          </p:cNvPr>
          <p:cNvSpPr/>
          <p:nvPr/>
        </p:nvSpPr>
        <p:spPr>
          <a:xfrm>
            <a:off x="371145" y="2851575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7" name="평행 사변형 26">
            <a:extLst>
              <a:ext uri="{FF2B5EF4-FFF2-40B4-BE49-F238E27FC236}">
                <a16:creationId xmlns:a16="http://schemas.microsoft.com/office/drawing/2014/main" id="{BC09086E-CE03-CD57-8C1E-839D8093C460}"/>
              </a:ext>
            </a:extLst>
          </p:cNvPr>
          <p:cNvSpPr/>
          <p:nvPr/>
        </p:nvSpPr>
        <p:spPr>
          <a:xfrm>
            <a:off x="6091005" y="2851575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18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11C75D83-BA30-525D-5171-B16E5815B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82" y="3359284"/>
            <a:ext cx="9585836" cy="325887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32D5EBE-5214-8C88-8BE2-23519D37F3F5}"/>
              </a:ext>
            </a:extLst>
          </p:cNvPr>
          <p:cNvSpPr txBox="1"/>
          <p:nvPr/>
        </p:nvSpPr>
        <p:spPr>
          <a:xfrm>
            <a:off x="6911984" y="1084048"/>
            <a:ext cx="4702085" cy="23470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Survey Respondent Profile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8 experts from universities, national research institutes, and private engineering firms</a:t>
            </a:r>
            <a:endParaRPr lang="en-US" altLang="ko-KR" sz="18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Data Reliability Validation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Consistency Ratio (CR) for all surveys below 0.1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Ensured high-quality, reliable prioritization data</a:t>
            </a:r>
          </a:p>
        </p:txBody>
      </p:sp>
    </p:spTree>
    <p:extLst>
      <p:ext uri="{BB962C8B-B14F-4D97-AF65-F5344CB8AC3E}">
        <p14:creationId xmlns:p14="http://schemas.microsoft.com/office/powerpoint/2010/main" val="4205455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08CF4-FF04-D7B5-4820-B46EE7BFE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ED36B49-FF7D-933A-2105-ECD980350E3F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Results of Importance and Interconnectivity Analysis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9C48D7D-2AB9-EE6C-2A86-FE32688FCFB8}"/>
              </a:ext>
            </a:extLst>
          </p:cNvPr>
          <p:cNvGrpSpPr/>
          <p:nvPr/>
        </p:nvGrpSpPr>
        <p:grpSpPr>
          <a:xfrm>
            <a:off x="7508282" y="2401847"/>
            <a:ext cx="4531795" cy="4169574"/>
            <a:chOff x="7284762" y="2043720"/>
            <a:chExt cx="4531795" cy="4169574"/>
          </a:xfrm>
        </p:grpSpPr>
        <p:graphicFrame>
          <p:nvGraphicFramePr>
            <p:cNvPr id="3" name="차트 2">
              <a:extLst>
                <a:ext uri="{FF2B5EF4-FFF2-40B4-BE49-F238E27FC236}">
                  <a16:creationId xmlns:a16="http://schemas.microsoft.com/office/drawing/2014/main" id="{8EF35F33-19EC-4960-B2A9-E712F48F386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72791601"/>
                </p:ext>
              </p:extLst>
            </p:nvPr>
          </p:nvGraphicFramePr>
          <p:xfrm>
            <a:off x="7284762" y="2043720"/>
            <a:ext cx="4531795" cy="4169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1D62F4B1-2754-3353-B1E5-A1EC17A303D3}"/>
                </a:ext>
              </a:extLst>
            </p:cNvPr>
            <p:cNvSpPr/>
            <p:nvPr/>
          </p:nvSpPr>
          <p:spPr>
            <a:xfrm>
              <a:off x="10393960" y="3858936"/>
              <a:ext cx="1115735" cy="53270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72CFDB98-78DF-D403-694C-9EC6ACF9A317}"/>
                </a:ext>
              </a:extLst>
            </p:cNvPr>
            <p:cNvSpPr/>
            <p:nvPr/>
          </p:nvSpPr>
          <p:spPr>
            <a:xfrm>
              <a:off x="9906001" y="4852954"/>
              <a:ext cx="1115735" cy="532701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4E748C84-B8ED-69CF-6332-AC540A229BA0}"/>
                </a:ext>
              </a:extLst>
            </p:cNvPr>
            <p:cNvSpPr/>
            <p:nvPr/>
          </p:nvSpPr>
          <p:spPr>
            <a:xfrm>
              <a:off x="10386969" y="3273727"/>
              <a:ext cx="1269534" cy="532701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88788592-E6E8-C0FE-D664-4D6F8C048961}"/>
                </a:ext>
              </a:extLst>
            </p:cNvPr>
            <p:cNvSpPr/>
            <p:nvPr/>
          </p:nvSpPr>
          <p:spPr>
            <a:xfrm>
              <a:off x="8921549" y="5119305"/>
              <a:ext cx="1212351" cy="912379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F1D259F2-6FAB-1A81-2FA0-05547CF51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86" y="2975768"/>
            <a:ext cx="7206454" cy="3238849"/>
          </a:xfrm>
          <a:prstGeom prst="rect">
            <a:avLst/>
          </a:prstGeom>
        </p:spPr>
      </p:pic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D445136E-5EE5-CF32-8225-1A9208BCD3A2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56BFAD-BC19-AB6B-3DC9-B9353C9C2125}"/>
              </a:ext>
            </a:extLst>
          </p:cNvPr>
          <p:cNvSpPr txBox="1"/>
          <p:nvPr/>
        </p:nvSpPr>
        <p:spPr>
          <a:xfrm>
            <a:off x="580123" y="1560666"/>
            <a:ext cx="4823831" cy="13201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30000"/>
              </a:lnSpc>
              <a:buBlip>
                <a:blip r:embed="rId5"/>
              </a:buBlip>
              <a:defRPr/>
            </a:pPr>
            <a:r>
              <a:rPr lang="en-US" altLang="ko-KR" sz="18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Medium Category Rankings</a:t>
            </a:r>
          </a:p>
          <a:p>
            <a:pPr marL="742950" lvl="1" indent="-285750">
              <a:lnSpc>
                <a:spcPct val="130000"/>
              </a:lnSpc>
              <a:buBlip>
                <a:blip r:embed="rId5"/>
              </a:buBlip>
              <a:defRPr/>
            </a:pPr>
            <a:r>
              <a:rPr lang="en-US" altLang="ko-KR" sz="16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Transportation facilities scored highest in importance (0.509), Infrastructure (0.354) followed by Public Facilities (0.137)</a:t>
            </a:r>
            <a:endParaRPr lang="en-US" altLang="ko-KR" sz="16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F4A1ECEF-44AA-5E40-6CE7-9B23D34AE870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1150F20-469C-C9C6-23E7-2D0B2270ACB2}"/>
              </a:ext>
            </a:extLst>
          </p:cNvPr>
          <p:cNvGrpSpPr/>
          <p:nvPr/>
        </p:nvGrpSpPr>
        <p:grpSpPr>
          <a:xfrm>
            <a:off x="454661" y="1129074"/>
            <a:ext cx="6422390" cy="400110"/>
            <a:chOff x="536897" y="1437541"/>
            <a:chExt cx="8814941" cy="400110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E8E0FD85-740E-A00F-BFC0-1AB5B1684097}"/>
                </a:ext>
              </a:extLst>
            </p:cNvPr>
            <p:cNvSpPr/>
            <p:nvPr/>
          </p:nvSpPr>
          <p:spPr>
            <a:xfrm>
              <a:off x="719064" y="1437541"/>
              <a:ext cx="8632774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Results of Importance Analysis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324CFAB-0212-5EE5-B0C1-43CEBAD25F36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A7648B09-6439-2B59-FFB7-A74DD4670DD2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B2C3AEC5-DFA8-BA90-28AF-F8C037B579F8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0" name="직사각형 5">
                  <a:extLst>
                    <a:ext uri="{FF2B5EF4-FFF2-40B4-BE49-F238E27FC236}">
                      <a16:creationId xmlns:a16="http://schemas.microsoft.com/office/drawing/2014/main" id="{60E8D24E-6FFE-104D-D067-D0AC180D3504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8408E80A-CA89-672F-5098-9C838A19DFE0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A7FD158-B708-50D5-EDAF-1C549A91754D}"/>
              </a:ext>
            </a:extLst>
          </p:cNvPr>
          <p:cNvSpPr txBox="1"/>
          <p:nvPr/>
        </p:nvSpPr>
        <p:spPr>
          <a:xfrm>
            <a:off x="5672485" y="1563166"/>
            <a:ext cx="6289667" cy="13201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30000"/>
              </a:lnSpc>
              <a:buBlip>
                <a:blip r:embed="rId5"/>
              </a:buBlip>
              <a:defRPr/>
            </a:pPr>
            <a:r>
              <a:rPr lang="en-US" altLang="ko-KR" sz="18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Small Category Insights</a:t>
            </a:r>
          </a:p>
          <a:p>
            <a:pPr marL="742950" lvl="1" indent="-285750">
              <a:lnSpc>
                <a:spcPct val="130000"/>
              </a:lnSpc>
              <a:buBlip>
                <a:blip r:embed="rId5"/>
              </a:buBlip>
              <a:defRPr/>
            </a:pPr>
            <a:r>
              <a:rPr lang="en-US" altLang="ko-KR" sz="16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Aviation within transportation was the highest individual priority (0.246)</a:t>
            </a:r>
          </a:p>
          <a:p>
            <a:pPr marL="742950" lvl="1" indent="-285750">
              <a:lnSpc>
                <a:spcPct val="130000"/>
              </a:lnSpc>
              <a:buBlip>
                <a:blip r:embed="rId5"/>
              </a:buBlip>
              <a:defRPr/>
            </a:pPr>
            <a:r>
              <a:rPr lang="en-US" altLang="ko-KR" sz="16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Electricity (0.117) and Broadcasting &amp; Communication (0.110) were critical among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62493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5A5671-1135-BCAE-9255-16C9A07D97D4}"/>
              </a:ext>
            </a:extLst>
          </p:cNvPr>
          <p:cNvSpPr txBox="1"/>
          <p:nvPr/>
        </p:nvSpPr>
        <p:spPr>
          <a:xfrm>
            <a:off x="1061720" y="417258"/>
            <a:ext cx="836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Results of Importance and Interconnectivity Analysis</a:t>
            </a: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CC3EDA9A-C6FB-153B-77C4-64F2F5D7E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789066"/>
              </p:ext>
            </p:extLst>
          </p:nvPr>
        </p:nvGraphicFramePr>
        <p:xfrm>
          <a:off x="6995517" y="1021080"/>
          <a:ext cx="5012333" cy="332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07CFEB21-C4BA-BCBC-D07B-7C69A043B9E3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F01DB-8613-8D92-2DA0-EAA24D0A647B}"/>
              </a:ext>
            </a:extLst>
          </p:cNvPr>
          <p:cNvSpPr txBox="1"/>
          <p:nvPr/>
        </p:nvSpPr>
        <p:spPr>
          <a:xfrm>
            <a:off x="580123" y="1560666"/>
            <a:ext cx="6569977" cy="27830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30000"/>
              </a:lnSpc>
              <a:buBlip>
                <a:blip r:embed="rId4"/>
              </a:buBlip>
              <a:defRPr/>
            </a:pPr>
            <a:r>
              <a:rPr lang="en-US" altLang="ko-KR" sz="18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Broad Ripple Effects of electricity</a:t>
            </a:r>
          </a:p>
          <a:p>
            <a:pPr marL="742950" lvl="1" indent="-285750">
              <a:lnSpc>
                <a:spcPct val="130000"/>
              </a:lnSpc>
              <a:buBlip>
                <a:blip r:embed="rId4"/>
              </a:buBlip>
              <a:defRPr/>
            </a:pPr>
            <a:r>
              <a:rPr lang="en-US" altLang="ko-KR" sz="1600" dirty="0"/>
              <a:t>All other sectors, especially broadcasting, medical, and railway sectors</a:t>
            </a:r>
            <a:endParaRPr lang="en-US" altLang="ko-KR" sz="1600" spc="-5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  <a:defRPr/>
            </a:pPr>
            <a:r>
              <a:rPr lang="en-US" altLang="ko-KR" sz="18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Medical Facility Vulnerability</a:t>
            </a:r>
          </a:p>
          <a:p>
            <a:pPr marL="742950" lvl="1" indent="-285750">
              <a:lnSpc>
                <a:spcPct val="130000"/>
              </a:lnSpc>
              <a:buBlip>
                <a:blip r:embed="rId4"/>
              </a:buBlip>
              <a:defRPr/>
            </a:pPr>
            <a:r>
              <a:rPr lang="en-US" altLang="ko-KR" sz="16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Highly sensitive to disruptions in road access, water supply, and electricity</a:t>
            </a: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  <a:defRPr/>
            </a:pPr>
            <a:r>
              <a:rPr lang="en-US" altLang="ko-KR" sz="1800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Disaster Management Implications</a:t>
            </a:r>
          </a:p>
          <a:p>
            <a:pPr marL="742950" lvl="1" indent="-285750">
              <a:lnSpc>
                <a:spcPct val="130000"/>
              </a:lnSpc>
              <a:buBlip>
                <a:blip r:embed="rId4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Necessity of integrated, cross-sectoral disaster response plans</a:t>
            </a:r>
          </a:p>
          <a:p>
            <a:pPr marL="742950" lvl="1" indent="-285750">
              <a:lnSpc>
                <a:spcPct val="130000"/>
              </a:lnSpc>
              <a:buBlip>
                <a:blip r:embed="rId4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Special focus on safeguarding electricity and medical services to maintain societal functions</a:t>
            </a:r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99272946-345C-3E3E-6127-B8C966E0D424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F10FB93-54E4-04C3-938F-47A5F3443315}"/>
              </a:ext>
            </a:extLst>
          </p:cNvPr>
          <p:cNvGrpSpPr/>
          <p:nvPr/>
        </p:nvGrpSpPr>
        <p:grpSpPr>
          <a:xfrm>
            <a:off x="454661" y="1129074"/>
            <a:ext cx="6422390" cy="400110"/>
            <a:chOff x="536897" y="1437541"/>
            <a:chExt cx="8814941" cy="4001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5C49BC1-A3D3-2130-0091-51856BFDF403}"/>
                </a:ext>
              </a:extLst>
            </p:cNvPr>
            <p:cNvSpPr/>
            <p:nvPr/>
          </p:nvSpPr>
          <p:spPr>
            <a:xfrm>
              <a:off x="719064" y="1437541"/>
              <a:ext cx="8632774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Results of Interconnectivity Analysis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2E0757D-7BB5-ACBC-885B-C399195CDA75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777B4EEB-1244-231B-31DF-23FF40049CCD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F2EF5196-CEE0-BE15-2895-A831265C228C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직사각형 5">
                  <a:extLst>
                    <a:ext uri="{FF2B5EF4-FFF2-40B4-BE49-F238E27FC236}">
                      <a16:creationId xmlns:a16="http://schemas.microsoft.com/office/drawing/2014/main" id="{0905DB22-56A0-BE6E-B19C-627418B938CB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A69430F-011A-0AC1-F86D-A553A9CC6785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F4E9B19D-DB61-2ED4-0FFF-7E138EB14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00" y="4438734"/>
            <a:ext cx="10312400" cy="21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7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B67A-549B-ABE4-28EF-B3A58D63A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2">
            <a:extLst>
              <a:ext uri="{FF2B5EF4-FFF2-40B4-BE49-F238E27FC236}">
                <a16:creationId xmlns:a16="http://schemas.microsoft.com/office/drawing/2014/main" id="{DAED02B6-0705-3C5B-A28C-F210402D6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2700"/>
            <a:ext cx="12192000" cy="12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2">
            <a:extLst>
              <a:ext uri="{FF2B5EF4-FFF2-40B4-BE49-F238E27FC236}">
                <a16:creationId xmlns:a16="http://schemas.microsoft.com/office/drawing/2014/main" id="{B3239B5E-887A-F4F4-5927-194918F99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6"/>
          <a:stretch/>
        </p:blipFill>
        <p:spPr bwMode="auto">
          <a:xfrm>
            <a:off x="0" y="60960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DA96FC8B-C9E2-9BFC-DB7A-D5EDBF190ED8}"/>
              </a:ext>
            </a:extLst>
          </p:cNvPr>
          <p:cNvSpPr/>
          <p:nvPr/>
        </p:nvSpPr>
        <p:spPr>
          <a:xfrm>
            <a:off x="1511300" y="330200"/>
            <a:ext cx="9220200" cy="6184900"/>
          </a:xfrm>
          <a:prstGeom prst="roundRect">
            <a:avLst>
              <a:gd name="adj" fmla="val 24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27A8A61-084D-C529-2EAE-999A188E2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18333" r="42500" b="61482"/>
          <a:stretch/>
        </p:blipFill>
        <p:spPr>
          <a:xfrm>
            <a:off x="5448300" y="1396698"/>
            <a:ext cx="1371600" cy="13843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30DF1C2-15B8-DB89-2289-8958FE002415}"/>
              </a:ext>
            </a:extLst>
          </p:cNvPr>
          <p:cNvSpPr/>
          <p:nvPr/>
        </p:nvSpPr>
        <p:spPr>
          <a:xfrm>
            <a:off x="5718592" y="1658110"/>
            <a:ext cx="831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A4DC02D-9331-BA76-74C9-F8CAF8B968DA}"/>
              </a:ext>
            </a:extLst>
          </p:cNvPr>
          <p:cNvSpPr/>
          <p:nvPr/>
        </p:nvSpPr>
        <p:spPr>
          <a:xfrm>
            <a:off x="2095500" y="3204869"/>
            <a:ext cx="8064500" cy="6590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500" spc="-30" dirty="0">
                <a:gradFill>
                  <a:gsLst>
                    <a:gs pos="0">
                      <a:srgbClr val="0155A1"/>
                    </a:gs>
                    <a:gs pos="100000">
                      <a:srgbClr val="0155A1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Conclusions &amp; Future works</a:t>
            </a:r>
          </a:p>
        </p:txBody>
      </p:sp>
    </p:spTree>
    <p:extLst>
      <p:ext uri="{BB962C8B-B14F-4D97-AF65-F5344CB8AC3E}">
        <p14:creationId xmlns:p14="http://schemas.microsoft.com/office/powerpoint/2010/main" val="186765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6D2F7-2539-CA07-25C6-AA51E19DD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2E940AE-C04D-F2FC-A6C4-229E62F9ED83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Conclusions &amp; Future works</a:t>
            </a:r>
          </a:p>
        </p:txBody>
      </p:sp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01BCBFFC-4E58-5EE1-18B0-756E4499BBC1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68F7B-D4B3-5479-D794-3B18C764E0AF}"/>
              </a:ext>
            </a:extLst>
          </p:cNvPr>
          <p:cNvSpPr txBox="1"/>
          <p:nvPr/>
        </p:nvSpPr>
        <p:spPr>
          <a:xfrm>
            <a:off x="580123" y="1560666"/>
            <a:ext cx="11120333" cy="251363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Critical sectors: Aviation, Electricity, Broadcasting &amp; Communication, Medical Facilities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Aviation most vulnerable due to atmospheric ash dispersion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/>
              <a:t>the sensitivity of flight operations to even small amounts of atmospheric ash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Electricity damage leads to cascading failures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/>
              <a:t>ripple effects across multiple facility types, illustrating its foundational role in maintaining sector-wide functionality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Medical facilities were highly vulnerable to cascading impacts from other sectors</a:t>
            </a:r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86C3FEEE-49F9-C991-6367-605DD22DB2B5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67CAB0B-C9A0-CD35-8614-045926E981C1}"/>
              </a:ext>
            </a:extLst>
          </p:cNvPr>
          <p:cNvGrpSpPr/>
          <p:nvPr/>
        </p:nvGrpSpPr>
        <p:grpSpPr>
          <a:xfrm>
            <a:off x="454661" y="1129074"/>
            <a:ext cx="4248771" cy="400110"/>
            <a:chOff x="536897" y="1437541"/>
            <a:chExt cx="5831578" cy="40011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6F7B85F-042B-D3D6-6787-030083D19F20}"/>
                </a:ext>
              </a:extLst>
            </p:cNvPr>
            <p:cNvSpPr/>
            <p:nvPr/>
          </p:nvSpPr>
          <p:spPr>
            <a:xfrm>
              <a:off x="719064" y="1437541"/>
              <a:ext cx="5649411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Conclusions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9407B5FB-1627-B425-19B0-E9EE24C6C3B1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17808D61-CD7C-CB5D-F59E-FB35D09BA391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375F1547-2984-AA5A-EB30-E40F3AC73FC0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3" name="직사각형 5">
                  <a:extLst>
                    <a:ext uri="{FF2B5EF4-FFF2-40B4-BE49-F238E27FC236}">
                      <a16:creationId xmlns:a16="http://schemas.microsoft.com/office/drawing/2014/main" id="{2758A2CB-A72A-6396-449D-327130042B32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FCFAB18D-2E09-26B1-FAC0-27AE61ABED3C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BBCE2BC3-DD63-0486-FA17-8B48816AF1FB}"/>
              </a:ext>
            </a:extLst>
          </p:cNvPr>
          <p:cNvSpPr/>
          <p:nvPr/>
        </p:nvSpPr>
        <p:spPr>
          <a:xfrm>
            <a:off x="609600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AA7E6108-D8E2-8640-820D-BF260FDF0D8E}"/>
              </a:ext>
            </a:extLst>
          </p:cNvPr>
          <p:cNvSpPr/>
          <p:nvPr/>
        </p:nvSpPr>
        <p:spPr>
          <a:xfrm>
            <a:off x="609600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EBF8B535-AE6D-287D-9655-CD4ADDCC4567}"/>
              </a:ext>
            </a:extLst>
          </p:cNvPr>
          <p:cNvSpPr/>
          <p:nvPr/>
        </p:nvSpPr>
        <p:spPr>
          <a:xfrm>
            <a:off x="373994" y="4240682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F1900-79BF-B987-A1B3-65F40A70B480}"/>
              </a:ext>
            </a:extLst>
          </p:cNvPr>
          <p:cNvSpPr txBox="1"/>
          <p:nvPr/>
        </p:nvSpPr>
        <p:spPr>
          <a:xfrm>
            <a:off x="577977" y="4623679"/>
            <a:ext cx="11120333" cy="20930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Improvement of national strategies and countermeasures for volcanic ash damage mitigation, including updates to disaster response manuals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Enhancement of preparedness and response capabilities in the electricity and broadcasting/communication sectors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/>
              <a:t>relatively overlooked in existing disaster management systems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endParaRPr lang="ko-KR" altLang="en-US" sz="1800" spc="-1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평행 사변형 16">
            <a:extLst>
              <a:ext uri="{FF2B5EF4-FFF2-40B4-BE49-F238E27FC236}">
                <a16:creationId xmlns:a16="http://schemas.microsoft.com/office/drawing/2014/main" id="{28489CBF-01F0-2750-2F56-26E2149D0515}"/>
              </a:ext>
            </a:extLst>
          </p:cNvPr>
          <p:cNvSpPr/>
          <p:nvPr/>
        </p:nvSpPr>
        <p:spPr>
          <a:xfrm>
            <a:off x="373994" y="4240682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BD73532-A68C-8D67-00D0-547AB0837225}"/>
              </a:ext>
            </a:extLst>
          </p:cNvPr>
          <p:cNvGrpSpPr/>
          <p:nvPr/>
        </p:nvGrpSpPr>
        <p:grpSpPr>
          <a:xfrm>
            <a:off x="452515" y="4192087"/>
            <a:ext cx="4248771" cy="400110"/>
            <a:chOff x="536897" y="1437541"/>
            <a:chExt cx="5831578" cy="400110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2D77135A-904A-65F8-F70E-0C01EC0B264A}"/>
                </a:ext>
              </a:extLst>
            </p:cNvPr>
            <p:cNvSpPr/>
            <p:nvPr/>
          </p:nvSpPr>
          <p:spPr>
            <a:xfrm>
              <a:off x="719064" y="1437541"/>
              <a:ext cx="5649411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Future works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941EF39-6928-B3CB-A8EF-28D742ABE0F6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B854197E-DC60-87E7-BEE9-8E6D45524B4D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BEBA2137-0537-55C6-7CE1-8974E5E5145C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" name="직사각형 5">
                  <a:extLst>
                    <a:ext uri="{FF2B5EF4-FFF2-40B4-BE49-F238E27FC236}">
                      <a16:creationId xmlns:a16="http://schemas.microsoft.com/office/drawing/2014/main" id="{C91E5D11-C1A7-CF30-E298-203704B60053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BC23B76A-B963-84FD-4ED6-1F279206A0C4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5" name="평행 사변형 24">
            <a:extLst>
              <a:ext uri="{FF2B5EF4-FFF2-40B4-BE49-F238E27FC236}">
                <a16:creationId xmlns:a16="http://schemas.microsoft.com/office/drawing/2014/main" id="{C7FE7448-9762-E9E0-D993-044102273343}"/>
              </a:ext>
            </a:extLst>
          </p:cNvPr>
          <p:cNvSpPr/>
          <p:nvPr/>
        </p:nvSpPr>
        <p:spPr>
          <a:xfrm>
            <a:off x="6093854" y="4240682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583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487"/>
          <a:stretch/>
        </p:blipFill>
        <p:spPr>
          <a:xfrm>
            <a:off x="554" y="4761449"/>
            <a:ext cx="12191446" cy="209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838200" y="2029249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6350">
              <a:bevelT w="0" h="0"/>
            </a:sp3d>
          </a:bodyPr>
          <a:lstStyle/>
          <a:p>
            <a:pPr algn="ctr" defTabSz="1031626"/>
            <a:r>
              <a:rPr lang="en-US" altLang="ko-KR" sz="6000" spc="-30" dirty="0">
                <a:ln>
                  <a:solidFill>
                    <a:srgbClr val="7030A0"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Thank you for your attention</a:t>
            </a:r>
          </a:p>
        </p:txBody>
      </p:sp>
      <p:pic>
        <p:nvPicPr>
          <p:cNvPr id="3" name="그림 2" descr="스크린샷, 그래픽, 폰트, 원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3204B7A-0537-C05B-32A1-8A8E76DC3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6" y="3123388"/>
            <a:ext cx="3488268" cy="14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5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2700"/>
            <a:ext cx="12192000" cy="12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6"/>
          <a:stretch/>
        </p:blipFill>
        <p:spPr bwMode="auto">
          <a:xfrm>
            <a:off x="0" y="60960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1511300" y="330200"/>
            <a:ext cx="9220200" cy="6184900"/>
          </a:xfrm>
          <a:prstGeom prst="roundRect">
            <a:avLst>
              <a:gd name="adj" fmla="val 24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18333" r="42500" b="61482"/>
          <a:stretch/>
        </p:blipFill>
        <p:spPr>
          <a:xfrm>
            <a:off x="5448300" y="1396698"/>
            <a:ext cx="1371600" cy="13843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718592" y="1658110"/>
            <a:ext cx="831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095500" y="3204869"/>
            <a:ext cx="8064500" cy="6590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500" spc="-30" dirty="0">
                <a:gradFill>
                  <a:gsLst>
                    <a:gs pos="0">
                      <a:srgbClr val="0155A1"/>
                    </a:gs>
                    <a:gs pos="100000">
                      <a:srgbClr val="0155A1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Introduction</a:t>
            </a:r>
            <a:endParaRPr lang="ko-KR" altLang="en-US" sz="3500" spc="-30" dirty="0">
              <a:gradFill>
                <a:gsLst>
                  <a:gs pos="0">
                    <a:srgbClr val="0155A1"/>
                  </a:gs>
                  <a:gs pos="100000">
                    <a:srgbClr val="0155A1"/>
                  </a:gs>
                </a:gsLst>
                <a:lin ang="5400000" scaled="1"/>
              </a:gra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247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1D19-CF78-9CF4-D366-6CD802503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7FB92E0-1C1B-5D10-1404-50EE0311263A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Background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2CB3223-DA06-F5AE-80A0-ECB47837AE02}"/>
              </a:ext>
            </a:extLst>
          </p:cNvPr>
          <p:cNvGrpSpPr/>
          <p:nvPr/>
        </p:nvGrpSpPr>
        <p:grpSpPr>
          <a:xfrm>
            <a:off x="4247191" y="2931953"/>
            <a:ext cx="8020309" cy="3508790"/>
            <a:chOff x="0" y="1686761"/>
            <a:chExt cx="9906000" cy="4860339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6805F030-D440-ED7B-891E-EEAE2038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475" y="1686761"/>
              <a:ext cx="4464496" cy="30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171450" indent="-171450">
                <a:lnSpc>
                  <a:spcPts val="1600"/>
                </a:lnSpc>
                <a:spcAft>
                  <a:spcPts val="500"/>
                </a:spcAft>
                <a:buBlip>
                  <a:blip r:embed="rId3"/>
                </a:buBlip>
              </a:pPr>
              <a:r>
                <a:rPr lang="en-US" altLang="ko-KR" sz="1600" spc="-5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Mt. Baekdu volcanic ash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898001-171D-AEDF-F528-15797A1EC84A}"/>
                </a:ext>
              </a:extLst>
            </p:cNvPr>
            <p:cNvSpPr txBox="1"/>
            <p:nvPr/>
          </p:nvSpPr>
          <p:spPr>
            <a:xfrm>
              <a:off x="1388227" y="2320511"/>
              <a:ext cx="29562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Max PM10 (24hr mean) inside South Korea</a:t>
              </a:r>
              <a:endParaRPr lang="ko-KR" altLang="en-US" sz="1100" dirty="0"/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88EC689F-5AA2-26C3-6E2B-1F2F039B3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71567"/>
              <a:ext cx="9906000" cy="2229646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0456EB04-7450-D4F7-73E5-2361A0A5A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4400" y="1844824"/>
              <a:ext cx="2976901" cy="22326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F4A81E-966E-8845-9D43-BD7EAB26C41E}"/>
                </a:ext>
              </a:extLst>
            </p:cNvPr>
            <p:cNvSpPr txBox="1"/>
            <p:nvPr/>
          </p:nvSpPr>
          <p:spPr>
            <a:xfrm>
              <a:off x="1371698" y="2238980"/>
              <a:ext cx="334899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>
                  <a:solidFill>
                    <a:srgbClr val="FF0000"/>
                  </a:solidFill>
                </a:rPr>
                <a:t>VEI=7 : 14.5% Chance of </a:t>
              </a:r>
              <a:r>
                <a:rPr lang="en-US" altLang="ko-KR" sz="1050" dirty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PM</a:t>
              </a:r>
              <a:r>
                <a:rPr lang="en-US" altLang="ko-KR" sz="1050" baseline="-25000" dirty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10</a:t>
              </a:r>
              <a:r>
                <a:rPr lang="en-US" altLang="ko-KR" sz="1050" dirty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(24hr) &gt; 100ug/m</a:t>
              </a:r>
              <a:r>
                <a:rPr lang="en-US" altLang="ko-KR" sz="1050" baseline="30000" dirty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</a:t>
              </a:r>
              <a:endParaRPr lang="ko-KR" alt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104BAB30-FE9A-B6D7-E9A3-F912577D753C}"/>
                </a:ext>
              </a:extLst>
            </p:cNvPr>
            <p:cNvSpPr/>
            <p:nvPr/>
          </p:nvSpPr>
          <p:spPr>
            <a:xfrm>
              <a:off x="4787104" y="2134230"/>
              <a:ext cx="127828" cy="983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899103-73F3-F947-949E-9FD21A8BD649}"/>
                </a:ext>
              </a:extLst>
            </p:cNvPr>
            <p:cNvSpPr txBox="1"/>
            <p:nvPr/>
          </p:nvSpPr>
          <p:spPr>
            <a:xfrm>
              <a:off x="4870855" y="2048651"/>
              <a:ext cx="8322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>
                  <a:solidFill>
                    <a:srgbClr val="FF0000"/>
                  </a:solidFill>
                </a:rPr>
                <a:t>2009.07.03</a:t>
              </a:r>
              <a:endParaRPr lang="ko-KR" altLang="en-US" sz="1050" dirty="0">
                <a:solidFill>
                  <a:srgbClr val="FF0000"/>
                </a:solidFill>
              </a:endParaRP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4E33EF3A-074E-EC75-1030-9FDC73B6D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222" y="4077500"/>
              <a:ext cx="3292800" cy="2469600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C974A0E0-91E0-CF88-3F40-A10B3706F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170"/>
            <a:stretch/>
          </p:blipFill>
          <p:spPr>
            <a:xfrm>
              <a:off x="1510080" y="4189534"/>
              <a:ext cx="1863238" cy="213307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81742686-0CF2-81FC-5542-ACC4359DF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36603" y="4182114"/>
              <a:ext cx="1703049" cy="212881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6497A2-A65A-FE19-B52D-126308AD22E1}"/>
                </a:ext>
              </a:extLst>
            </p:cNvPr>
            <p:cNvSpPr txBox="1"/>
            <p:nvPr/>
          </p:nvSpPr>
          <p:spPr>
            <a:xfrm>
              <a:off x="2194393" y="6022382"/>
              <a:ext cx="12763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highlight>
                    <a:srgbClr val="FFFF00"/>
                  </a:highlight>
                </a:rPr>
                <a:t>2009.7.3 00:00</a:t>
              </a:r>
              <a:endParaRPr lang="ko-KR" altLang="en-US" sz="1400" dirty="0">
                <a:highlight>
                  <a:srgbClr val="FFFF00"/>
                </a:highlight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C1EA6E-90A1-4CEB-D362-2C249A6743D8}"/>
                </a:ext>
              </a:extLst>
            </p:cNvPr>
            <p:cNvSpPr txBox="1"/>
            <p:nvPr/>
          </p:nvSpPr>
          <p:spPr>
            <a:xfrm>
              <a:off x="4268401" y="6022382"/>
              <a:ext cx="12763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highlight>
                    <a:srgbClr val="FFFF00"/>
                  </a:highlight>
                </a:rPr>
                <a:t>2009.7.3 12:00</a:t>
              </a:r>
              <a:endParaRPr lang="ko-KR" altLang="en-US" sz="14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7EF7852-9865-9C71-792F-A1ED3D2CA79F}"/>
              </a:ext>
            </a:extLst>
          </p:cNvPr>
          <p:cNvGrpSpPr/>
          <p:nvPr/>
        </p:nvGrpSpPr>
        <p:grpSpPr>
          <a:xfrm>
            <a:off x="827323" y="3016006"/>
            <a:ext cx="3938678" cy="3183622"/>
            <a:chOff x="5673080" y="3398033"/>
            <a:chExt cx="3397370" cy="2770322"/>
          </a:xfrm>
        </p:grpSpPr>
        <p:pic>
          <p:nvPicPr>
            <p:cNvPr id="3" name="Picture 17">
              <a:extLst>
                <a:ext uri="{FF2B5EF4-FFF2-40B4-BE49-F238E27FC236}">
                  <a16:creationId xmlns:a16="http://schemas.microsoft.com/office/drawing/2014/main" id="{2032893B-08E2-5F19-563A-496E3EA02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73080" y="3398033"/>
              <a:ext cx="3397370" cy="2770322"/>
            </a:xfrm>
            <a:prstGeom prst="rect">
              <a:avLst/>
            </a:prstGeom>
            <a:noFill/>
            <a:ln w="9525" cap="flat">
              <a:solidFill>
                <a:srgbClr val="4F81BD"/>
              </a:solidFill>
              <a:prstDash val="solid"/>
              <a:miter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55E4DEA4-4012-CB29-89BF-6EED35F101FF}"/>
                </a:ext>
              </a:extLst>
            </p:cNvPr>
            <p:cNvSpPr/>
            <p:nvPr/>
          </p:nvSpPr>
          <p:spPr>
            <a:xfrm>
              <a:off x="6177136" y="3648075"/>
              <a:ext cx="936104" cy="48817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err="1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FFBC9DA2-8504-DB0D-A760-927E234B0D26}"/>
                </a:ext>
              </a:extLst>
            </p:cNvPr>
            <p:cNvSpPr/>
            <p:nvPr/>
          </p:nvSpPr>
          <p:spPr>
            <a:xfrm>
              <a:off x="6537176" y="4496242"/>
              <a:ext cx="936104" cy="48817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err="1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7E45A742-28BD-EAFB-8654-D7B73C24F298}"/>
                </a:ext>
              </a:extLst>
            </p:cNvPr>
            <p:cNvSpPr/>
            <p:nvPr/>
          </p:nvSpPr>
          <p:spPr>
            <a:xfrm>
              <a:off x="6822742" y="5470895"/>
              <a:ext cx="936104" cy="48817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err="1"/>
            </a:p>
          </p:txBody>
        </p:sp>
      </p:grp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0D05EC51-EC11-3CBE-61F8-7213D6829C02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2A315198-B1F5-D1F3-AA5D-0FCF4BCF0C8C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7A80823-80B3-E840-D400-8E284CA416CD}"/>
              </a:ext>
            </a:extLst>
          </p:cNvPr>
          <p:cNvGrpSpPr/>
          <p:nvPr/>
        </p:nvGrpSpPr>
        <p:grpSpPr>
          <a:xfrm>
            <a:off x="454661" y="1129074"/>
            <a:ext cx="6422390" cy="400110"/>
            <a:chOff x="536897" y="1437541"/>
            <a:chExt cx="8814941" cy="40011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4106B4D-49DE-4B8F-FA13-A09FD16C0D7C}"/>
                </a:ext>
              </a:extLst>
            </p:cNvPr>
            <p:cNvSpPr/>
            <p:nvPr/>
          </p:nvSpPr>
          <p:spPr>
            <a:xfrm>
              <a:off x="719064" y="1437541"/>
              <a:ext cx="8632774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Geographical environment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83F77874-CE93-5C75-C7CE-7A0552E7B3BB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F2AACF36-6510-A231-699E-5F5046DE5CED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EE9B37EA-1A20-6EC6-6C6E-F6D9366EDE93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" name="직사각형 5">
                  <a:extLst>
                    <a:ext uri="{FF2B5EF4-FFF2-40B4-BE49-F238E27FC236}">
                      <a16:creationId xmlns:a16="http://schemas.microsoft.com/office/drawing/2014/main" id="{BC727537-1457-E1D7-DF35-8607F20AB767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4AF55EEA-A5A5-6703-0F24-8AD684DEE53C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1DBEC03-5425-B18C-DE30-5656AA479EA0}"/>
              </a:ext>
            </a:extLst>
          </p:cNvPr>
          <p:cNvGrpSpPr/>
          <p:nvPr/>
        </p:nvGrpSpPr>
        <p:grpSpPr>
          <a:xfrm>
            <a:off x="6210866" y="1127018"/>
            <a:ext cx="5491171" cy="400110"/>
            <a:chOff x="536897" y="1437541"/>
            <a:chExt cx="8814941" cy="400110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2C9A9EE-64AD-68C4-CA7F-EBDBF836DAC9}"/>
                </a:ext>
              </a:extLst>
            </p:cNvPr>
            <p:cNvSpPr/>
            <p:nvPr/>
          </p:nvSpPr>
          <p:spPr>
            <a:xfrm>
              <a:off x="719064" y="1437541"/>
              <a:ext cx="8632774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Volcanic Disaster Response Strategy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69376DA-7731-63B0-CC61-16E59BCA9A9E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40643224-E310-54A5-C682-487DD8902852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1346998D-6425-331B-31F7-922FE0009694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7" name="직사각형 5">
                  <a:extLst>
                    <a:ext uri="{FF2B5EF4-FFF2-40B4-BE49-F238E27FC236}">
                      <a16:creationId xmlns:a16="http://schemas.microsoft.com/office/drawing/2014/main" id="{C686E5E6-A13E-39FD-C6CD-66C45FC7AA91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5BE148CA-0C13-2450-EDA6-B6B94952A7F0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21EA5FD-0214-2BCE-0816-8E9FC3387D12}"/>
              </a:ext>
            </a:extLst>
          </p:cNvPr>
          <p:cNvSpPr txBox="1"/>
          <p:nvPr/>
        </p:nvSpPr>
        <p:spPr>
          <a:xfrm>
            <a:off x="580124" y="1560666"/>
            <a:ext cx="5705956" cy="13076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30000"/>
              </a:lnSpc>
              <a:buBlip>
                <a:blip r:embed="rId10"/>
              </a:buBlip>
              <a:defRPr/>
            </a:pPr>
            <a:r>
              <a:rPr lang="en-US" altLang="ko-KR" sz="1600" dirty="0"/>
              <a:t>Volcanic eruptions can lead to complex, widespread disasters due to ash dispersion</a:t>
            </a:r>
          </a:p>
          <a:p>
            <a:pPr marL="285750" indent="-285750">
              <a:lnSpc>
                <a:spcPct val="130000"/>
              </a:lnSpc>
              <a:buBlip>
                <a:blip r:embed="rId10"/>
              </a:buBlip>
              <a:defRPr/>
            </a:pPr>
            <a:r>
              <a:rPr lang="en-US" altLang="ko-KR" sz="1600" dirty="0"/>
              <a:t>South Korea faces potential impacts from remote volcanic eruptions due to geographical proximity to active volcanoes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3F6A18-6203-FD37-65D4-8723177A9674}"/>
              </a:ext>
            </a:extLst>
          </p:cNvPr>
          <p:cNvSpPr txBox="1"/>
          <p:nvPr/>
        </p:nvSpPr>
        <p:spPr>
          <a:xfrm>
            <a:off x="6418708" y="1560666"/>
            <a:ext cx="5530276" cy="13076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30000"/>
              </a:lnSpc>
              <a:buBlip>
                <a:blip r:embed="rId10"/>
              </a:buBlip>
              <a:defRPr/>
            </a:pPr>
            <a:r>
              <a:rPr lang="en-US" altLang="ko-KR" sz="1600" dirty="0"/>
              <a:t>Korea's volcanic disaster response system and policy are focused on mitigating volcanic ash damage</a:t>
            </a:r>
          </a:p>
          <a:p>
            <a:pPr marL="742950" lvl="1" indent="-285750">
              <a:lnSpc>
                <a:spcPct val="130000"/>
              </a:lnSpc>
              <a:buBlip>
                <a:blip r:embed="rId10"/>
              </a:buBlip>
              <a:defRPr/>
            </a:pPr>
            <a:r>
              <a:rPr lang="en-US" altLang="ko-KR" sz="1600" dirty="0"/>
              <a:t>Established volcanic disaster countermeasures by law</a:t>
            </a:r>
          </a:p>
          <a:p>
            <a:pPr marL="285750" indent="-285750">
              <a:lnSpc>
                <a:spcPct val="130000"/>
              </a:lnSpc>
              <a:buBlip>
                <a:blip r:embed="rId10"/>
              </a:buBlip>
              <a:defRPr/>
            </a:pPr>
            <a:r>
              <a:rPr lang="en-US" altLang="ko-KR" sz="1600" dirty="0"/>
              <a:t>Improving strategies for potential volcanic ash hazards</a:t>
            </a:r>
          </a:p>
        </p:txBody>
      </p:sp>
    </p:spTree>
    <p:extLst>
      <p:ext uri="{BB962C8B-B14F-4D97-AF65-F5344CB8AC3E}">
        <p14:creationId xmlns:p14="http://schemas.microsoft.com/office/powerpoint/2010/main" val="42651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CC0E16-7CF6-CBC9-FF5A-E24412F3B80C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Object and</a:t>
            </a:r>
            <a:r>
              <a:rPr lang="ko-KR" altLang="en-US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Content of Study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F5F0272-6FE1-3FD4-42FF-C6A62AAF54A0}"/>
              </a:ext>
            </a:extLst>
          </p:cNvPr>
          <p:cNvGrpSpPr/>
          <p:nvPr/>
        </p:nvGrpSpPr>
        <p:grpSpPr>
          <a:xfrm>
            <a:off x="454661" y="1129074"/>
            <a:ext cx="6422390" cy="400110"/>
            <a:chOff x="536897" y="1437541"/>
            <a:chExt cx="8814941" cy="4001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4755D73-DDEC-8D08-E6DC-B6676A7D0152}"/>
                </a:ext>
              </a:extLst>
            </p:cNvPr>
            <p:cNvSpPr/>
            <p:nvPr/>
          </p:nvSpPr>
          <p:spPr>
            <a:xfrm>
              <a:off x="719064" y="1437541"/>
              <a:ext cx="8632774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Object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28E15E96-3EC0-DDAD-9B18-5E3C53F7D57E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E9750C25-DAB6-1E33-D749-9AB161C36283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059369B2-B9EC-C1C0-5745-E127FB193EEE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" name="직사각형 5">
                  <a:extLst>
                    <a:ext uri="{FF2B5EF4-FFF2-40B4-BE49-F238E27FC236}">
                      <a16:creationId xmlns:a16="http://schemas.microsoft.com/office/drawing/2014/main" id="{52EA5F6C-D930-41A3-B026-49BDB0857BDF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5515E208-5505-3C29-6F11-18130FEC33D2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98C0226-F903-9341-3ED4-0BDE2D3F39F3}"/>
              </a:ext>
            </a:extLst>
          </p:cNvPr>
          <p:cNvGrpSpPr/>
          <p:nvPr/>
        </p:nvGrpSpPr>
        <p:grpSpPr>
          <a:xfrm>
            <a:off x="6050280" y="1129074"/>
            <a:ext cx="5329187" cy="400110"/>
            <a:chOff x="536897" y="1437541"/>
            <a:chExt cx="8814941" cy="4001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98B1EB5-9B77-0B84-9AA5-37DECEC075A6}"/>
                </a:ext>
              </a:extLst>
            </p:cNvPr>
            <p:cNvSpPr/>
            <p:nvPr/>
          </p:nvSpPr>
          <p:spPr>
            <a:xfrm>
              <a:off x="719063" y="1437541"/>
              <a:ext cx="8632775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Content of Study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E646590-6B94-C5EC-DF75-71D85C95A51C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AFED90C6-CD4B-492C-71C1-4B1D0F96A288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E511EC09-3CCF-B5E4-12FE-3547DDF336AE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직사각형 5">
                  <a:extLst>
                    <a:ext uri="{FF2B5EF4-FFF2-40B4-BE49-F238E27FC236}">
                      <a16:creationId xmlns:a16="http://schemas.microsoft.com/office/drawing/2014/main" id="{570FD520-3AB7-5688-C7AC-F2C4F2BDF2CF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07B3FA63-E3A8-5BB1-8D04-534300AE98F5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A47299D-0A80-6D07-AC84-148D76E8DB74}"/>
              </a:ext>
            </a:extLst>
          </p:cNvPr>
          <p:cNvSpPr txBox="1"/>
          <p:nvPr/>
        </p:nvSpPr>
        <p:spPr>
          <a:xfrm>
            <a:off x="580124" y="1560666"/>
            <a:ext cx="5358502" cy="46778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800" dirty="0"/>
              <a:t>The main goal is to analyze the importance and interconnectivity of various facility sectors affected by volcanic ash, utilizing the Analytic Network Process (ANP)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To effectively mitigate the damage caused by volcanic ash, specific risk assessment by area must be carried out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However, volcanic ash risk studies that reflect domestic realities are not sufficient for facilities, including infrastructure facilities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To advance systematic volcanic ash risk research, an assessment of the importance and interconnectivity by area is warranted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AFE305-625A-F8BF-202D-783BCC3BBE8A}"/>
              </a:ext>
            </a:extLst>
          </p:cNvPr>
          <p:cNvSpPr txBox="1"/>
          <p:nvPr/>
        </p:nvSpPr>
        <p:spPr>
          <a:xfrm>
            <a:off x="6226324" y="1558059"/>
            <a:ext cx="5683736" cy="464505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Research Method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800" dirty="0"/>
              <a:t>Investigation of Cases of Volcanic Ash Damage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800" dirty="0"/>
              <a:t>The Process for ANP analysis</a:t>
            </a:r>
          </a:p>
          <a:p>
            <a:pPr marL="285750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Facilities with Volcanic Ash Disaster Risk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800" dirty="0"/>
              <a:t>Analysis of Cases of Volcanic Ash Damage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800" dirty="0"/>
              <a:t>Areas of Facilities with Volcanic Ash Disaster Risk</a:t>
            </a:r>
          </a:p>
          <a:p>
            <a:pPr marL="285750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Importance and Interconnectivity of the Areas of Facilities with Volcanic Ash Disaster Risk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800" dirty="0"/>
              <a:t>Building an ANP Analysis Network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800" dirty="0"/>
              <a:t>Expert survey</a:t>
            </a:r>
          </a:p>
          <a:p>
            <a:pPr marL="742950" lvl="1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1800" dirty="0"/>
              <a:t>Results of Importance and Interconnectivity Analysis</a:t>
            </a:r>
          </a:p>
          <a:p>
            <a:pPr marL="285750" indent="-28575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Conclusions &amp; Future works</a:t>
            </a:r>
            <a:endParaRPr lang="en-US" altLang="ko-KR" sz="1800" spc="-5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7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4C650-11C3-27AA-8844-D471C9ADA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2">
            <a:extLst>
              <a:ext uri="{FF2B5EF4-FFF2-40B4-BE49-F238E27FC236}">
                <a16:creationId xmlns:a16="http://schemas.microsoft.com/office/drawing/2014/main" id="{E46F7AB6-205B-2A4F-C5B7-35768A252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2700"/>
            <a:ext cx="12192000" cy="12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2">
            <a:extLst>
              <a:ext uri="{FF2B5EF4-FFF2-40B4-BE49-F238E27FC236}">
                <a16:creationId xmlns:a16="http://schemas.microsoft.com/office/drawing/2014/main" id="{8C397A91-DD63-B1DD-7DFD-AB97836AC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6"/>
          <a:stretch/>
        </p:blipFill>
        <p:spPr bwMode="auto">
          <a:xfrm>
            <a:off x="0" y="60960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C4339518-152E-3B0E-6507-A0F227FDCE22}"/>
              </a:ext>
            </a:extLst>
          </p:cNvPr>
          <p:cNvSpPr/>
          <p:nvPr/>
        </p:nvSpPr>
        <p:spPr>
          <a:xfrm>
            <a:off x="1511300" y="330200"/>
            <a:ext cx="9220200" cy="6184900"/>
          </a:xfrm>
          <a:prstGeom prst="roundRect">
            <a:avLst>
              <a:gd name="adj" fmla="val 24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980AD98-0372-9D50-2E94-D2C285783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18333" r="42500" b="61482"/>
          <a:stretch/>
        </p:blipFill>
        <p:spPr>
          <a:xfrm>
            <a:off x="5448300" y="1396698"/>
            <a:ext cx="1371600" cy="13843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CF0CEF8-49CC-4E7C-5AB5-9DFB5C182E36}"/>
              </a:ext>
            </a:extLst>
          </p:cNvPr>
          <p:cNvSpPr/>
          <p:nvPr/>
        </p:nvSpPr>
        <p:spPr>
          <a:xfrm>
            <a:off x="5718592" y="1658110"/>
            <a:ext cx="831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II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69D8D6E-79B6-2E02-4103-B2CAC2920C49}"/>
              </a:ext>
            </a:extLst>
          </p:cNvPr>
          <p:cNvSpPr/>
          <p:nvPr/>
        </p:nvSpPr>
        <p:spPr>
          <a:xfrm>
            <a:off x="2095500" y="3204869"/>
            <a:ext cx="8064500" cy="6590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500" spc="-30" dirty="0">
                <a:gradFill>
                  <a:gsLst>
                    <a:gs pos="0">
                      <a:srgbClr val="0155A1"/>
                    </a:gs>
                    <a:gs pos="100000">
                      <a:srgbClr val="0155A1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Research Method</a:t>
            </a:r>
            <a:endParaRPr lang="ko-KR" altLang="en-US" sz="3500" spc="-30" dirty="0">
              <a:gradFill>
                <a:gsLst>
                  <a:gs pos="0">
                    <a:srgbClr val="0155A1"/>
                  </a:gs>
                  <a:gs pos="100000">
                    <a:srgbClr val="0155A1"/>
                  </a:gs>
                </a:gsLst>
                <a:lin ang="5400000" scaled="1"/>
              </a:gra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46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DA1F7-BEA1-FC5F-F7C8-BDFC3E4C0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AF3B6DB-8E78-D6BD-E596-8184CDFB1B7F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Research Method</a:t>
            </a: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9BA13EA2-1999-FD8D-8208-29063938B604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6BFA8-EC4E-6F5A-13CC-35B563312105}"/>
              </a:ext>
            </a:extLst>
          </p:cNvPr>
          <p:cNvSpPr txBox="1"/>
          <p:nvPr/>
        </p:nvSpPr>
        <p:spPr>
          <a:xfrm>
            <a:off x="580124" y="1560666"/>
            <a:ext cx="5358502" cy="493237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Data Collection and Selection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Data Sources : </a:t>
            </a:r>
            <a:r>
              <a:rPr lang="en-US" altLang="ko-KR" sz="1600" dirty="0" err="1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vHub</a:t>
            </a: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database and Smithsonian GVP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Investigated volcanic eruptions from 1900 to 2022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Focused on events with VEI ≥ 3 causing significant ash fallout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Damage Classification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Out of 3,727 eruption cases, 53.8% involved volcanic ash damage.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1,652 cases were grouped damage into human, facility, and industrial categories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/>
              <a:t>Human damage was the largest in number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Limited to facility damages to maintain focus on sectors critical for immediate disaster management</a:t>
            </a: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6BE27DD1-D208-C5AE-FFC7-643B9D6A428B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8C43730-3CB8-F82C-BD65-F411860D5C84}"/>
              </a:ext>
            </a:extLst>
          </p:cNvPr>
          <p:cNvGrpSpPr/>
          <p:nvPr/>
        </p:nvGrpSpPr>
        <p:grpSpPr>
          <a:xfrm>
            <a:off x="454661" y="1129074"/>
            <a:ext cx="8180623" cy="400110"/>
            <a:chOff x="536897" y="1437541"/>
            <a:chExt cx="11228174" cy="4001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BB85470-5711-7F0A-A0DB-CA6191D8037F}"/>
                </a:ext>
              </a:extLst>
            </p:cNvPr>
            <p:cNvSpPr/>
            <p:nvPr/>
          </p:nvSpPr>
          <p:spPr>
            <a:xfrm>
              <a:off x="719062" y="1437541"/>
              <a:ext cx="11046009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Investigation of Cases of Volcanic Ash Damage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9A646E27-F111-13B8-8795-0874F33737B2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DB904290-4AF8-D324-1B36-157DE175842B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A5608467-611D-F3BF-A69A-30C9E164EBF5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5" name="직사각형 5">
                  <a:extLst>
                    <a:ext uri="{FF2B5EF4-FFF2-40B4-BE49-F238E27FC236}">
                      <a16:creationId xmlns:a16="http://schemas.microsoft.com/office/drawing/2014/main" id="{28F467C1-8CBD-4303-8C72-A3BD5519C3AD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C1A4B895-AE01-4D95-042B-CAB06C86BA58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6" name="평행 사변형 25">
            <a:extLst>
              <a:ext uri="{FF2B5EF4-FFF2-40B4-BE49-F238E27FC236}">
                <a16:creationId xmlns:a16="http://schemas.microsoft.com/office/drawing/2014/main" id="{B0039077-1146-F5DB-C8CA-CEDB162A0799}"/>
              </a:ext>
            </a:extLst>
          </p:cNvPr>
          <p:cNvSpPr/>
          <p:nvPr/>
        </p:nvSpPr>
        <p:spPr>
          <a:xfrm>
            <a:off x="6100849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7" name="평행 사변형 26">
            <a:extLst>
              <a:ext uri="{FF2B5EF4-FFF2-40B4-BE49-F238E27FC236}">
                <a16:creationId xmlns:a16="http://schemas.microsoft.com/office/drawing/2014/main" id="{5EEDEC82-2F96-5350-7385-E64140B37CB2}"/>
              </a:ext>
            </a:extLst>
          </p:cNvPr>
          <p:cNvSpPr/>
          <p:nvPr/>
        </p:nvSpPr>
        <p:spPr>
          <a:xfrm>
            <a:off x="6100849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99F86A5-7EB0-FFE6-93EF-594DE166CE21}"/>
              </a:ext>
            </a:extLst>
          </p:cNvPr>
          <p:cNvGrpSpPr/>
          <p:nvPr/>
        </p:nvGrpSpPr>
        <p:grpSpPr>
          <a:xfrm>
            <a:off x="6307568" y="1163865"/>
            <a:ext cx="4842773" cy="400110"/>
            <a:chOff x="536897" y="1437541"/>
            <a:chExt cx="11228174" cy="400110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E808970-6859-F63E-B75C-DA06CB24C1D0}"/>
                </a:ext>
              </a:extLst>
            </p:cNvPr>
            <p:cNvSpPr/>
            <p:nvPr/>
          </p:nvSpPr>
          <p:spPr>
            <a:xfrm>
              <a:off x="719062" y="1437541"/>
              <a:ext cx="11046009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Analytic Network Process (ANP)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1369448-3E85-CF57-35A8-91C48F719D8E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99BBE180-6DB9-5CF1-CC24-382E05916C0A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335182DC-A138-7B13-5FAE-F221740B16CD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" name="직사각형 5">
                  <a:extLst>
                    <a:ext uri="{FF2B5EF4-FFF2-40B4-BE49-F238E27FC236}">
                      <a16:creationId xmlns:a16="http://schemas.microsoft.com/office/drawing/2014/main" id="{6D538411-FB33-2429-D883-7F5AFF4B9A9C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F1D5C37C-89CB-49DE-F3FA-89C7C5785235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FC4525-CE3F-4582-A74F-5275C7C35726}"/>
              </a:ext>
            </a:extLst>
          </p:cNvPr>
          <p:cNvSpPr txBox="1"/>
          <p:nvPr/>
        </p:nvSpPr>
        <p:spPr>
          <a:xfrm>
            <a:off x="6423416" y="1560666"/>
            <a:ext cx="5121814" cy="49067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Overview of ANP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/>
              <a:t>ANP is a sophisticated network analysis tool to capture interdependencies among multiple factors.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solidFill>
                  <a:schemeClr val="tx1"/>
                </a:solidFill>
                <a:latin typeface="+mn-lt"/>
                <a:ea typeface="+mn-ea"/>
              </a:rPr>
              <a:t>Developed by Thomas Saaty as an extension of AHP to model decision problems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solidFill>
                  <a:schemeClr val="tx1"/>
                </a:solidFill>
                <a:latin typeface="+mn-lt"/>
                <a:ea typeface="+mn-ea"/>
              </a:rPr>
              <a:t>ANP captures feedback and mutual influence among decision elements, making it suitable for complex, interconnected systems like disaster management.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Application to This Study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Enabled modeling of cascading effects between facility sectors under volcanic ash scenarios.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Allowed prioritization of facility sectors based on their importance and degree of influence.</a:t>
            </a:r>
          </a:p>
        </p:txBody>
      </p:sp>
    </p:spTree>
    <p:extLst>
      <p:ext uri="{BB962C8B-B14F-4D97-AF65-F5344CB8AC3E}">
        <p14:creationId xmlns:p14="http://schemas.microsoft.com/office/powerpoint/2010/main" val="256322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4301D-DBB0-E722-204B-F49A600C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6709818-CA43-5C85-A91F-EEB3C7597257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Research Method</a:t>
            </a: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1C138D4D-94D4-9910-2CE9-3E98C4F0ABCC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F427F011-98EA-40F1-A9B9-988749FB68C7}"/>
              </a:ext>
            </a:extLst>
          </p:cNvPr>
          <p:cNvSpPr/>
          <p:nvPr/>
        </p:nvSpPr>
        <p:spPr>
          <a:xfrm>
            <a:off x="37614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AEE7056-3D79-66DE-04C9-80CB404BEAF4}"/>
              </a:ext>
            </a:extLst>
          </p:cNvPr>
          <p:cNvGrpSpPr/>
          <p:nvPr/>
        </p:nvGrpSpPr>
        <p:grpSpPr>
          <a:xfrm>
            <a:off x="454661" y="1129074"/>
            <a:ext cx="8180623" cy="400110"/>
            <a:chOff x="536897" y="1437541"/>
            <a:chExt cx="11228174" cy="4001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DBDB9AC-693E-69D9-98AB-02BD65E91078}"/>
                </a:ext>
              </a:extLst>
            </p:cNvPr>
            <p:cNvSpPr/>
            <p:nvPr/>
          </p:nvSpPr>
          <p:spPr>
            <a:xfrm>
              <a:off x="719062" y="1437541"/>
              <a:ext cx="11046009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The Process for Analyzing the Importance and Interconnectivity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BC91CA5C-3486-DBB0-95A3-D75437925323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DB374B95-393C-6713-08A0-BE7188103390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877CAEA0-429E-FB6D-6493-7B753C7AC334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5" name="직사각형 5">
                  <a:extLst>
                    <a:ext uri="{FF2B5EF4-FFF2-40B4-BE49-F238E27FC236}">
                      <a16:creationId xmlns:a16="http://schemas.microsoft.com/office/drawing/2014/main" id="{B3D54078-DAD3-9541-47CD-6D94BC0E890D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433D751A-B4AB-7371-A16D-A9F089B8CE14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6" name="평행 사변형 25">
            <a:extLst>
              <a:ext uri="{FF2B5EF4-FFF2-40B4-BE49-F238E27FC236}">
                <a16:creationId xmlns:a16="http://schemas.microsoft.com/office/drawing/2014/main" id="{AC1ECCBE-F863-1131-2DED-9BD166C892BC}"/>
              </a:ext>
            </a:extLst>
          </p:cNvPr>
          <p:cNvSpPr/>
          <p:nvPr/>
        </p:nvSpPr>
        <p:spPr>
          <a:xfrm>
            <a:off x="609600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7" name="평행 사변형 26">
            <a:extLst>
              <a:ext uri="{FF2B5EF4-FFF2-40B4-BE49-F238E27FC236}">
                <a16:creationId xmlns:a16="http://schemas.microsoft.com/office/drawing/2014/main" id="{CC4D56F1-DFF6-F616-AD41-C70670399B5D}"/>
              </a:ext>
            </a:extLst>
          </p:cNvPr>
          <p:cNvSpPr/>
          <p:nvPr/>
        </p:nvSpPr>
        <p:spPr>
          <a:xfrm>
            <a:off x="6096000" y="1177669"/>
            <a:ext cx="5256213" cy="288000"/>
          </a:xfrm>
          <a:prstGeom prst="parallelogram">
            <a:avLst>
              <a:gd name="adj" fmla="val 679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D24230F5-C151-6A80-40A5-4CAF495AE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932379"/>
              </p:ext>
            </p:extLst>
          </p:nvPr>
        </p:nvGraphicFramePr>
        <p:xfrm>
          <a:off x="696463" y="1634016"/>
          <a:ext cx="10655750" cy="502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34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1C708-E424-9B48-9CE9-28F62F22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2">
            <a:extLst>
              <a:ext uri="{FF2B5EF4-FFF2-40B4-BE49-F238E27FC236}">
                <a16:creationId xmlns:a16="http://schemas.microsoft.com/office/drawing/2014/main" id="{2409D14C-BF0F-A5F1-A587-14A92807D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2700"/>
            <a:ext cx="12192000" cy="12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2">
            <a:extLst>
              <a:ext uri="{FF2B5EF4-FFF2-40B4-BE49-F238E27FC236}">
                <a16:creationId xmlns:a16="http://schemas.microsoft.com/office/drawing/2014/main" id="{339D2454-1FAE-F193-4596-F5901DDDF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6"/>
          <a:stretch/>
        </p:blipFill>
        <p:spPr bwMode="auto">
          <a:xfrm>
            <a:off x="0" y="60960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02153C93-11A4-6C06-907B-B05881F2ACB1}"/>
              </a:ext>
            </a:extLst>
          </p:cNvPr>
          <p:cNvSpPr/>
          <p:nvPr/>
        </p:nvSpPr>
        <p:spPr>
          <a:xfrm>
            <a:off x="1511300" y="330200"/>
            <a:ext cx="9220200" cy="6184900"/>
          </a:xfrm>
          <a:prstGeom prst="roundRect">
            <a:avLst>
              <a:gd name="adj" fmla="val 24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646FC7A-929F-89B4-F0E1-0D5AD0A0F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18333" r="42500" b="61482"/>
          <a:stretch/>
        </p:blipFill>
        <p:spPr>
          <a:xfrm>
            <a:off x="5448300" y="1396698"/>
            <a:ext cx="1371600" cy="13843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BB56903-415F-460C-01D3-757A81032FB4}"/>
              </a:ext>
            </a:extLst>
          </p:cNvPr>
          <p:cNvSpPr/>
          <p:nvPr/>
        </p:nvSpPr>
        <p:spPr>
          <a:xfrm>
            <a:off x="5718592" y="1658110"/>
            <a:ext cx="831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III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3478F12-2881-87AD-C72D-69A458B38ED9}"/>
              </a:ext>
            </a:extLst>
          </p:cNvPr>
          <p:cNvSpPr/>
          <p:nvPr/>
        </p:nvSpPr>
        <p:spPr>
          <a:xfrm>
            <a:off x="2002228" y="3204869"/>
            <a:ext cx="8251044" cy="6590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500" spc="-30" dirty="0">
                <a:gradFill>
                  <a:gsLst>
                    <a:gs pos="0">
                      <a:srgbClr val="0155A1"/>
                    </a:gs>
                    <a:gs pos="100000">
                      <a:srgbClr val="0155A1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Facilities with Volcanic Ash Disaster Risk</a:t>
            </a:r>
            <a:endParaRPr lang="ko-KR" altLang="en-US" sz="3500" spc="-30" dirty="0">
              <a:gradFill>
                <a:gsLst>
                  <a:gs pos="0">
                    <a:srgbClr val="0155A1"/>
                  </a:gs>
                  <a:gs pos="100000">
                    <a:srgbClr val="0155A1"/>
                  </a:gs>
                </a:gsLst>
                <a:lin ang="5400000" scaled="1"/>
              </a:gra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709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6E544-421F-6BFE-F848-D38DED074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7AC8D85-6890-D8CF-A9B7-1DF48C76B5CC}"/>
              </a:ext>
            </a:extLst>
          </p:cNvPr>
          <p:cNvSpPr txBox="1"/>
          <p:nvPr/>
        </p:nvSpPr>
        <p:spPr>
          <a:xfrm>
            <a:off x="1061720" y="417258"/>
            <a:ext cx="836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1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Analysis of Cases of Volcanic Ash Damage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E85A078-59EE-F49C-D8E0-BDECA12AA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2113"/>
              </p:ext>
            </p:extLst>
          </p:nvPr>
        </p:nvGraphicFramePr>
        <p:xfrm>
          <a:off x="6197307" y="1170403"/>
          <a:ext cx="5180106" cy="5395281"/>
        </p:xfrm>
        <a:graphic>
          <a:graphicData uri="http://schemas.openxmlformats.org/drawingml/2006/table">
            <a:tbl>
              <a:tblPr/>
              <a:tblGrid>
                <a:gridCol w="1290301">
                  <a:extLst>
                    <a:ext uri="{9D8B030D-6E8A-4147-A177-3AD203B41FA5}">
                      <a16:colId xmlns:a16="http://schemas.microsoft.com/office/drawing/2014/main" val="1621949780"/>
                    </a:ext>
                  </a:extLst>
                </a:gridCol>
                <a:gridCol w="1118601">
                  <a:extLst>
                    <a:ext uri="{9D8B030D-6E8A-4147-A177-3AD203B41FA5}">
                      <a16:colId xmlns:a16="http://schemas.microsoft.com/office/drawing/2014/main" val="1656524737"/>
                    </a:ext>
                  </a:extLst>
                </a:gridCol>
                <a:gridCol w="1264193">
                  <a:extLst>
                    <a:ext uri="{9D8B030D-6E8A-4147-A177-3AD203B41FA5}">
                      <a16:colId xmlns:a16="http://schemas.microsoft.com/office/drawing/2014/main" val="857176067"/>
                    </a:ext>
                  </a:extLst>
                </a:gridCol>
                <a:gridCol w="697619">
                  <a:extLst>
                    <a:ext uri="{9D8B030D-6E8A-4147-A177-3AD203B41FA5}">
                      <a16:colId xmlns:a16="http://schemas.microsoft.com/office/drawing/2014/main" val="521826320"/>
                    </a:ext>
                  </a:extLst>
                </a:gridCol>
                <a:gridCol w="809392">
                  <a:extLst>
                    <a:ext uri="{9D8B030D-6E8A-4147-A177-3AD203B41FA5}">
                      <a16:colId xmlns:a16="http://schemas.microsoft.com/office/drawing/2014/main" val="1700413851"/>
                    </a:ext>
                  </a:extLst>
                </a:gridCol>
              </a:tblGrid>
              <a:tr h="33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Large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categories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Medium categories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 Small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categories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Frequency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KoPub돋움체 Bold" panose="02020603020101020101" pitchFamily="18" charset="-127"/>
                          <a:cs typeface="Times New Roman" panose="02020603050405020304" pitchFamily="18" charset="0"/>
                        </a:rPr>
                        <a:t>Frequency(%)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24941"/>
                  </a:ext>
                </a:extLst>
              </a:tr>
              <a:tr h="187503">
                <a:tc rowSpan="2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Facility</a:t>
                      </a:r>
                      <a:endParaRPr lang="ko-KR" altLang="en-US" sz="13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Transportation</a:t>
                      </a:r>
                      <a:endParaRPr lang="ko-KR" altLang="en-US" sz="10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Roads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8.2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749895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Railways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3.7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964857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Ships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0.4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393599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Aviation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50.8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203127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Terminal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78290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Overall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155</a:t>
                      </a:r>
                      <a:endParaRPr 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63.5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347334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Infrastructure</a:t>
                      </a:r>
                      <a:endParaRPr lang="ko-KR" altLang="en-US" sz="10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Water Supply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0.8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438723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Electricity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362603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Gas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465606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Heat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68552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Broadcasting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0.4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310174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Oil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31514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Sewage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1.2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637280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Waste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76484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Water pollution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2.9 </a:t>
                      </a:r>
                      <a:endParaRPr 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06035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Overall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90843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Public Facilities</a:t>
                      </a:r>
                      <a:endParaRPr lang="ko-KR" altLang="en-US" sz="10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Schools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5.3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66101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Public service building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0.4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20746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Cultural facilities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2.5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376046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Sports facilities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214253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Medical facilities</a:t>
                      </a:r>
                      <a:endParaRPr lang="ko-KR" altLang="en-US" sz="900" b="1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0.8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85710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Unclassified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19862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Overall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10.2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499317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Private facility</a:t>
                      </a:r>
                      <a:endParaRPr lang="ko-KR" altLang="en-US" sz="10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house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18.4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22468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Hotel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94163"/>
                  </a:ext>
                </a:extLst>
              </a:tr>
              <a:tr h="187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Overall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18.4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84211"/>
                  </a:ext>
                </a:extLst>
              </a:tr>
              <a:tr h="187503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Overall</a:t>
                      </a:r>
                      <a:endParaRPr lang="ko-KR" altLang="en-US" sz="900" b="0" strike="noStrike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KoPub돋움체 Light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6626" marR="46626" marT="12891" marB="12891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trike="noStrike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oPub돋움체 Light" panose="02020603020101020101" pitchFamily="18" charset="-127"/>
                          <a:cs typeface="Times New Roman" panose="02020603050405020304" pitchFamily="18" charset="0"/>
                        </a:rPr>
                        <a:t>100.0 </a:t>
                      </a:r>
                    </a:p>
                  </a:txBody>
                  <a:tcPr marL="46626" marR="46626" marT="12891" marB="12891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5307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ABAEDF1D-6E41-9E18-EE19-83709617B4E6}"/>
              </a:ext>
            </a:extLst>
          </p:cNvPr>
          <p:cNvGrpSpPr/>
          <p:nvPr/>
        </p:nvGrpSpPr>
        <p:grpSpPr>
          <a:xfrm>
            <a:off x="454661" y="1129074"/>
            <a:ext cx="6422390" cy="400110"/>
            <a:chOff x="536897" y="1437541"/>
            <a:chExt cx="8814941" cy="400110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407AF75-1706-25E6-FA80-7AA9FA4A57BA}"/>
                </a:ext>
              </a:extLst>
            </p:cNvPr>
            <p:cNvSpPr/>
            <p:nvPr/>
          </p:nvSpPr>
          <p:spPr>
            <a:xfrm>
              <a:off x="719064" y="1437541"/>
              <a:ext cx="8632774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1330325" eaLnBrk="0" latinLnBrk="0" hangingPunct="0">
                <a:spcBef>
                  <a:spcPts val="200"/>
                </a:spcBef>
                <a:spcAft>
                  <a:spcPts val="200"/>
                </a:spcAft>
                <a:buSzPct val="100000"/>
                <a:defRPr/>
              </a:pPr>
              <a:r>
                <a:rPr lang="en-US" altLang="ko-KR" sz="2000" b="1" dirty="0">
                  <a:ln>
                    <a:solidFill>
                      <a:schemeClr val="accent1">
                        <a:alpha val="1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Cases of Volcanic Ash Damage</a:t>
              </a:r>
              <a:endParaRPr lang="ko-KR" altLang="en-US" sz="2000" b="1" spc="-5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FACF3861-D0E6-E810-FD89-E3380D0D50FD}"/>
                </a:ext>
              </a:extLst>
            </p:cNvPr>
            <p:cNvGrpSpPr/>
            <p:nvPr/>
          </p:nvGrpSpPr>
          <p:grpSpPr>
            <a:xfrm rot="10800000">
              <a:off x="536897" y="1543196"/>
              <a:ext cx="169192" cy="169193"/>
              <a:chOff x="1446065" y="1340767"/>
              <a:chExt cx="216025" cy="216025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B062687D-46C2-A71B-9DFE-E264C79C4FB7}"/>
                  </a:ext>
                </a:extLst>
              </p:cNvPr>
              <p:cNvGrpSpPr/>
              <p:nvPr/>
            </p:nvGrpSpPr>
            <p:grpSpPr>
              <a:xfrm>
                <a:off x="1446065" y="1340767"/>
                <a:ext cx="216025" cy="216025"/>
                <a:chOff x="1169815" y="1340767"/>
                <a:chExt cx="216025" cy="216025"/>
              </a:xfrm>
            </p:grpSpPr>
            <p:sp>
              <p:nvSpPr>
                <p:cNvPr id="10" name="직사각형 9">
                  <a:extLst>
                    <a:ext uri="{FF2B5EF4-FFF2-40B4-BE49-F238E27FC236}">
                      <a16:creationId xmlns:a16="http://schemas.microsoft.com/office/drawing/2014/main" id="{2A5EB1DE-FD71-ADA6-6CE5-CF4F73A2D682}"/>
                    </a:ext>
                  </a:extLst>
                </p:cNvPr>
                <p:cNvSpPr/>
                <p:nvPr/>
              </p:nvSpPr>
              <p:spPr>
                <a:xfrm>
                  <a:off x="1169816" y="1340768"/>
                  <a:ext cx="216024" cy="21602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" name="직사각형 5">
                  <a:extLst>
                    <a:ext uri="{FF2B5EF4-FFF2-40B4-BE49-F238E27FC236}">
                      <a16:creationId xmlns:a16="http://schemas.microsoft.com/office/drawing/2014/main" id="{DF882F2D-1EB8-C049-84BF-4BDDD64F8D1A}"/>
                    </a:ext>
                  </a:extLst>
                </p:cNvPr>
                <p:cNvSpPr/>
                <p:nvPr/>
              </p:nvSpPr>
              <p:spPr>
                <a:xfrm>
                  <a:off x="1169815" y="1340767"/>
                  <a:ext cx="216024" cy="216024"/>
                </a:xfrm>
                <a:custGeom>
                  <a:avLst/>
                  <a:gdLst>
                    <a:gd name="connsiteX0" fmla="*/ 0 w 216024"/>
                    <a:gd name="connsiteY0" fmla="*/ 0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  <a:gd name="connsiteX4" fmla="*/ 0 w 216024"/>
                    <a:gd name="connsiteY4" fmla="*/ 0 h 216024"/>
                    <a:gd name="connsiteX0" fmla="*/ 0 w 216024"/>
                    <a:gd name="connsiteY0" fmla="*/ 216024 h 216024"/>
                    <a:gd name="connsiteX1" fmla="*/ 216024 w 216024"/>
                    <a:gd name="connsiteY1" fmla="*/ 0 h 216024"/>
                    <a:gd name="connsiteX2" fmla="*/ 216024 w 216024"/>
                    <a:gd name="connsiteY2" fmla="*/ 216024 h 216024"/>
                    <a:gd name="connsiteX3" fmla="*/ 0 w 216024"/>
                    <a:gd name="connsiteY3" fmla="*/ 216024 h 21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24" h="216024">
                      <a:moveTo>
                        <a:pt x="0" y="216024"/>
                      </a:moveTo>
                      <a:lnTo>
                        <a:pt x="216024" y="0"/>
                      </a:lnTo>
                      <a:lnTo>
                        <a:pt x="216024" y="216024"/>
                      </a:lnTo>
                      <a:lnTo>
                        <a:pt x="0" y="216024"/>
                      </a:lnTo>
                      <a:close/>
                    </a:path>
                  </a:pathLst>
                </a:custGeom>
                <a:solidFill>
                  <a:srgbClr val="E88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D66CEBC3-9CB1-5A46-17A1-766420995D68}"/>
                  </a:ext>
                </a:extLst>
              </p:cNvPr>
              <p:cNvSpPr/>
              <p:nvPr/>
            </p:nvSpPr>
            <p:spPr>
              <a:xfrm>
                <a:off x="1507927" y="1402631"/>
                <a:ext cx="92298" cy="92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B5C985-C1BF-DA6F-512B-BA3587A26B87}"/>
              </a:ext>
            </a:extLst>
          </p:cNvPr>
          <p:cNvSpPr txBox="1"/>
          <p:nvPr/>
        </p:nvSpPr>
        <p:spPr>
          <a:xfrm>
            <a:off x="580123" y="1560666"/>
            <a:ext cx="5363477" cy="4660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defTabSz="1330325" eaLnBrk="0" latinLnBrk="0" hangingPunct="0">
              <a:spcBef>
                <a:spcPts val="200"/>
              </a:spcBef>
              <a:spcAft>
                <a:spcPts val="200"/>
              </a:spcAft>
              <a:buSzPct val="100000"/>
              <a:defRPr sz="20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Review of Historical Damage Cases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Thorough review of global eruption records focusing on ash-related impacts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Data filtered for relevance and intensity of impact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High-Frequency Damage Areas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Aviation sectors showed the most frequent disruptions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Significant damage also observed in housing infrastructure and road networks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8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Refinement of Categories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Consolidated similar sectors to enhance analysis clarity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6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Ensured sufficient data representation across categories for robust ANP application</a:t>
            </a:r>
          </a:p>
        </p:txBody>
      </p:sp>
    </p:spTree>
    <p:extLst>
      <p:ext uri="{BB962C8B-B14F-4D97-AF65-F5344CB8AC3E}">
        <p14:creationId xmlns:p14="http://schemas.microsoft.com/office/powerpoint/2010/main" val="3250108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2787</TotalTime>
  <Words>1939</Words>
  <Application>Microsoft Office PowerPoint</Application>
  <PresentationFormat>와이드스크린</PresentationFormat>
  <Paragraphs>402</Paragraphs>
  <Slides>19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1" baseType="lpstr">
      <vt:lpstr>fkGroteskNeue</vt:lpstr>
      <vt:lpstr>KoPub돋움체 Bold</vt:lpstr>
      <vt:lpstr>KoPub돋움체 Medium</vt:lpstr>
      <vt:lpstr>나눔명조 ExtraBold</vt:lpstr>
      <vt:lpstr>나눔스퀘어 Bold</vt:lpstr>
      <vt:lpstr>맑은 고딕</vt:lpstr>
      <vt:lpstr>바탕</vt:lpstr>
      <vt:lpstr>Arial</vt:lpstr>
      <vt:lpstr>Calibri</vt:lpstr>
      <vt:lpstr>Calibri Light</vt:lpstr>
      <vt:lpstr>Times New Roman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Kim Yoo Jung</cp:lastModifiedBy>
  <cp:revision>540</cp:revision>
  <dcterms:created xsi:type="dcterms:W3CDTF">2022-09-29T06:11:34Z</dcterms:created>
  <dcterms:modified xsi:type="dcterms:W3CDTF">2025-04-28T09:32:36Z</dcterms:modified>
</cp:coreProperties>
</file>