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sldIdLst>
    <p:sldId id="256" r:id="rId2"/>
  </p:sldIdLst>
  <p:sldSz cx="49823688" cy="29808488"/>
  <p:notesSz cx="6858000" cy="9144000"/>
  <p:embeddedFontLst>
    <p:embeddedFont>
      <p:font typeface="Cambria Math" panose="02040503050406030204" pitchFamily="18" charset="0"/>
      <p:regular r:id="rId3"/>
    </p:embeddedFont>
    <p:embeddedFont>
      <p:font typeface="Trebuchet MS" panose="020B0603020202020204" pitchFamily="34" charset="0"/>
      <p:regular r:id="rId4"/>
      <p:bold r:id="rId5"/>
      <p:italic r:id="rId6"/>
      <p:boldItalic r:id="rId7"/>
    </p:embeddedFont>
    <p:embeddedFont>
      <p:font typeface="맑은 고딕" panose="020B0503020000020004" pitchFamily="50" charset="-127"/>
      <p:regular r:id="rId8"/>
      <p:bold r:id="rId9"/>
    </p:embeddedFont>
    <p:embeddedFont>
      <p:font typeface="함초롬바탕" panose="02030604000101010101" pitchFamily="18" charset="-127"/>
      <p:regular r:id="rId10"/>
      <p:bold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9A0"/>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7" autoAdjust="0"/>
    <p:restoredTop sz="94660"/>
  </p:normalViewPr>
  <p:slideViewPr>
    <p:cSldViewPr snapToGrid="0">
      <p:cViewPr varScale="1">
        <p:scale>
          <a:sx n="36" d="100"/>
          <a:sy n="36" d="100"/>
        </p:scale>
        <p:origin x="12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227961" y="4878382"/>
            <a:ext cx="37367766" cy="10377770"/>
          </a:xfrm>
        </p:spPr>
        <p:txBody>
          <a:bodyPr anchor="b"/>
          <a:lstStyle>
            <a:lvl1pPr algn="ctr">
              <a:defRPr sz="24520"/>
            </a:lvl1pPr>
          </a:lstStyle>
          <a:p>
            <a:r>
              <a:rPr lang="ko-KR" altLang="en-US"/>
              <a:t>마스터 제목 스타일 편집</a:t>
            </a:r>
            <a:endParaRPr lang="en-US" dirty="0"/>
          </a:p>
        </p:txBody>
      </p:sp>
      <p:sp>
        <p:nvSpPr>
          <p:cNvPr id="3" name="Subtitle 2"/>
          <p:cNvSpPr>
            <a:spLocks noGrp="1"/>
          </p:cNvSpPr>
          <p:nvPr>
            <p:ph type="subTitle" idx="1"/>
          </p:nvPr>
        </p:nvSpPr>
        <p:spPr>
          <a:xfrm>
            <a:off x="6227961" y="15656358"/>
            <a:ext cx="37367766" cy="7196816"/>
          </a:xfrm>
        </p:spPr>
        <p:txBody>
          <a:bodyPr/>
          <a:lstStyle>
            <a:lvl1pPr marL="0" indent="0" algn="ctr">
              <a:buNone/>
              <a:defRPr sz="9808"/>
            </a:lvl1pPr>
            <a:lvl2pPr marL="1868394" indent="0" algn="ctr">
              <a:buNone/>
              <a:defRPr sz="8173"/>
            </a:lvl2pPr>
            <a:lvl3pPr marL="3736787" indent="0" algn="ctr">
              <a:buNone/>
              <a:defRPr sz="7356"/>
            </a:lvl3pPr>
            <a:lvl4pPr marL="5605181" indent="0" algn="ctr">
              <a:buNone/>
              <a:defRPr sz="6539"/>
            </a:lvl4pPr>
            <a:lvl5pPr marL="7473574" indent="0" algn="ctr">
              <a:buNone/>
              <a:defRPr sz="6539"/>
            </a:lvl5pPr>
            <a:lvl6pPr marL="9341968" indent="0" algn="ctr">
              <a:buNone/>
              <a:defRPr sz="6539"/>
            </a:lvl6pPr>
            <a:lvl7pPr marL="11210361" indent="0" algn="ctr">
              <a:buNone/>
              <a:defRPr sz="6539"/>
            </a:lvl7pPr>
            <a:lvl8pPr marL="13078755" indent="0" algn="ctr">
              <a:buNone/>
              <a:defRPr sz="6539"/>
            </a:lvl8pPr>
            <a:lvl9pPr marL="14947148" indent="0" algn="ctr">
              <a:buNone/>
              <a:defRPr sz="6539"/>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109479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58508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655077" y="1587026"/>
            <a:ext cx="10743233" cy="25261316"/>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3425379" y="1587026"/>
            <a:ext cx="31606902" cy="25261316"/>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334282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213836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3399429" y="7431426"/>
            <a:ext cx="42972931" cy="12399501"/>
          </a:xfrm>
        </p:spPr>
        <p:txBody>
          <a:bodyPr anchor="b"/>
          <a:lstStyle>
            <a:lvl1pPr>
              <a:defRPr sz="24520"/>
            </a:lvl1pPr>
          </a:lstStyle>
          <a:p>
            <a:r>
              <a:rPr lang="ko-KR" altLang="en-US"/>
              <a:t>마스터 제목 스타일 편집</a:t>
            </a:r>
            <a:endParaRPr lang="en-US" dirty="0"/>
          </a:p>
        </p:txBody>
      </p:sp>
      <p:sp>
        <p:nvSpPr>
          <p:cNvPr id="3" name="Text Placeholder 2"/>
          <p:cNvSpPr>
            <a:spLocks noGrp="1"/>
          </p:cNvSpPr>
          <p:nvPr>
            <p:ph type="body" idx="1"/>
          </p:nvPr>
        </p:nvSpPr>
        <p:spPr>
          <a:xfrm>
            <a:off x="3399429" y="19948231"/>
            <a:ext cx="42972931" cy="6520605"/>
          </a:xfrm>
        </p:spPr>
        <p:txBody>
          <a:bodyPr/>
          <a:lstStyle>
            <a:lvl1pPr marL="0" indent="0">
              <a:buNone/>
              <a:defRPr sz="9808">
                <a:solidFill>
                  <a:schemeClr val="tx1">
                    <a:tint val="75000"/>
                  </a:schemeClr>
                </a:solidFill>
              </a:defRPr>
            </a:lvl1pPr>
            <a:lvl2pPr marL="1868394" indent="0">
              <a:buNone/>
              <a:defRPr sz="8173">
                <a:solidFill>
                  <a:schemeClr val="tx1">
                    <a:tint val="75000"/>
                  </a:schemeClr>
                </a:solidFill>
              </a:defRPr>
            </a:lvl2pPr>
            <a:lvl3pPr marL="3736787" indent="0">
              <a:buNone/>
              <a:defRPr sz="7356">
                <a:solidFill>
                  <a:schemeClr val="tx1">
                    <a:tint val="75000"/>
                  </a:schemeClr>
                </a:solidFill>
              </a:defRPr>
            </a:lvl3pPr>
            <a:lvl4pPr marL="5605181" indent="0">
              <a:buNone/>
              <a:defRPr sz="6539">
                <a:solidFill>
                  <a:schemeClr val="tx1">
                    <a:tint val="75000"/>
                  </a:schemeClr>
                </a:solidFill>
              </a:defRPr>
            </a:lvl4pPr>
            <a:lvl5pPr marL="7473574" indent="0">
              <a:buNone/>
              <a:defRPr sz="6539">
                <a:solidFill>
                  <a:schemeClr val="tx1">
                    <a:tint val="75000"/>
                  </a:schemeClr>
                </a:solidFill>
              </a:defRPr>
            </a:lvl5pPr>
            <a:lvl6pPr marL="9341968" indent="0">
              <a:buNone/>
              <a:defRPr sz="6539">
                <a:solidFill>
                  <a:schemeClr val="tx1">
                    <a:tint val="75000"/>
                  </a:schemeClr>
                </a:solidFill>
              </a:defRPr>
            </a:lvl6pPr>
            <a:lvl7pPr marL="11210361" indent="0">
              <a:buNone/>
              <a:defRPr sz="6539">
                <a:solidFill>
                  <a:schemeClr val="tx1">
                    <a:tint val="75000"/>
                  </a:schemeClr>
                </a:solidFill>
              </a:defRPr>
            </a:lvl7pPr>
            <a:lvl8pPr marL="13078755" indent="0">
              <a:buNone/>
              <a:defRPr sz="6539">
                <a:solidFill>
                  <a:schemeClr val="tx1">
                    <a:tint val="75000"/>
                  </a:schemeClr>
                </a:solidFill>
              </a:defRPr>
            </a:lvl8pPr>
            <a:lvl9pPr marL="14947148" indent="0">
              <a:buNone/>
              <a:defRPr sz="6539">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258918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3425379" y="7935130"/>
            <a:ext cx="21175067" cy="18913212"/>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25223242" y="7935130"/>
            <a:ext cx="21175067" cy="18913212"/>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178631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3431868" y="1587028"/>
            <a:ext cx="42972931" cy="5761596"/>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3431870" y="7307222"/>
            <a:ext cx="21077753" cy="3581156"/>
          </a:xfrm>
        </p:spPr>
        <p:txBody>
          <a:bodyPr anchor="b"/>
          <a:lstStyle>
            <a:lvl1pPr marL="0" indent="0">
              <a:buNone/>
              <a:defRPr sz="9808" b="1"/>
            </a:lvl1pPr>
            <a:lvl2pPr marL="1868394" indent="0">
              <a:buNone/>
              <a:defRPr sz="8173" b="1"/>
            </a:lvl2pPr>
            <a:lvl3pPr marL="3736787" indent="0">
              <a:buNone/>
              <a:defRPr sz="7356" b="1"/>
            </a:lvl3pPr>
            <a:lvl4pPr marL="5605181" indent="0">
              <a:buNone/>
              <a:defRPr sz="6539" b="1"/>
            </a:lvl4pPr>
            <a:lvl5pPr marL="7473574" indent="0">
              <a:buNone/>
              <a:defRPr sz="6539" b="1"/>
            </a:lvl5pPr>
            <a:lvl6pPr marL="9341968" indent="0">
              <a:buNone/>
              <a:defRPr sz="6539" b="1"/>
            </a:lvl6pPr>
            <a:lvl7pPr marL="11210361" indent="0">
              <a:buNone/>
              <a:defRPr sz="6539" b="1"/>
            </a:lvl7pPr>
            <a:lvl8pPr marL="13078755" indent="0">
              <a:buNone/>
              <a:defRPr sz="6539" b="1"/>
            </a:lvl8pPr>
            <a:lvl9pPr marL="14947148" indent="0">
              <a:buNone/>
              <a:defRPr sz="6539" b="1"/>
            </a:lvl9pPr>
          </a:lstStyle>
          <a:p>
            <a:pPr lvl="0"/>
            <a:r>
              <a:rPr lang="ko-KR" altLang="en-US"/>
              <a:t>마스터 텍스트 스타일 편집</a:t>
            </a:r>
          </a:p>
        </p:txBody>
      </p:sp>
      <p:sp>
        <p:nvSpPr>
          <p:cNvPr id="4" name="Content Placeholder 3"/>
          <p:cNvSpPr>
            <a:spLocks noGrp="1"/>
          </p:cNvSpPr>
          <p:nvPr>
            <p:ph sz="half" idx="2"/>
          </p:nvPr>
        </p:nvSpPr>
        <p:spPr>
          <a:xfrm>
            <a:off x="3431870" y="10888378"/>
            <a:ext cx="21077753" cy="1601516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25223242" y="7307222"/>
            <a:ext cx="21181557" cy="3581156"/>
          </a:xfrm>
        </p:spPr>
        <p:txBody>
          <a:bodyPr anchor="b"/>
          <a:lstStyle>
            <a:lvl1pPr marL="0" indent="0">
              <a:buNone/>
              <a:defRPr sz="9808" b="1"/>
            </a:lvl1pPr>
            <a:lvl2pPr marL="1868394" indent="0">
              <a:buNone/>
              <a:defRPr sz="8173" b="1"/>
            </a:lvl2pPr>
            <a:lvl3pPr marL="3736787" indent="0">
              <a:buNone/>
              <a:defRPr sz="7356" b="1"/>
            </a:lvl3pPr>
            <a:lvl4pPr marL="5605181" indent="0">
              <a:buNone/>
              <a:defRPr sz="6539" b="1"/>
            </a:lvl4pPr>
            <a:lvl5pPr marL="7473574" indent="0">
              <a:buNone/>
              <a:defRPr sz="6539" b="1"/>
            </a:lvl5pPr>
            <a:lvl6pPr marL="9341968" indent="0">
              <a:buNone/>
              <a:defRPr sz="6539" b="1"/>
            </a:lvl6pPr>
            <a:lvl7pPr marL="11210361" indent="0">
              <a:buNone/>
              <a:defRPr sz="6539" b="1"/>
            </a:lvl7pPr>
            <a:lvl8pPr marL="13078755" indent="0">
              <a:buNone/>
              <a:defRPr sz="6539" b="1"/>
            </a:lvl8pPr>
            <a:lvl9pPr marL="14947148" indent="0">
              <a:buNone/>
              <a:defRPr sz="6539" b="1"/>
            </a:lvl9pPr>
          </a:lstStyle>
          <a:p>
            <a:pPr lvl="0"/>
            <a:r>
              <a:rPr lang="ko-KR" altLang="en-US"/>
              <a:t>마스터 텍스트 스타일 편집</a:t>
            </a:r>
          </a:p>
        </p:txBody>
      </p:sp>
      <p:sp>
        <p:nvSpPr>
          <p:cNvPr id="6" name="Content Placeholder 5"/>
          <p:cNvSpPr>
            <a:spLocks noGrp="1"/>
          </p:cNvSpPr>
          <p:nvPr>
            <p:ph sz="quarter" idx="4"/>
          </p:nvPr>
        </p:nvSpPr>
        <p:spPr>
          <a:xfrm>
            <a:off x="25223242" y="10888378"/>
            <a:ext cx="21181557" cy="1601516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150487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10788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273510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3431870" y="1987232"/>
            <a:ext cx="16069435" cy="6955314"/>
          </a:xfrm>
        </p:spPr>
        <p:txBody>
          <a:bodyPr anchor="b"/>
          <a:lstStyle>
            <a:lvl1pPr>
              <a:defRPr sz="13077"/>
            </a:lvl1pPr>
          </a:lstStyle>
          <a:p>
            <a:r>
              <a:rPr lang="ko-KR" altLang="en-US"/>
              <a:t>마스터 제목 스타일 편집</a:t>
            </a:r>
            <a:endParaRPr lang="en-US" dirty="0"/>
          </a:p>
        </p:txBody>
      </p:sp>
      <p:sp>
        <p:nvSpPr>
          <p:cNvPr id="3" name="Content Placeholder 2"/>
          <p:cNvSpPr>
            <a:spLocks noGrp="1"/>
          </p:cNvSpPr>
          <p:nvPr>
            <p:ph idx="1"/>
          </p:nvPr>
        </p:nvSpPr>
        <p:spPr>
          <a:xfrm>
            <a:off x="21181557" y="4291872"/>
            <a:ext cx="25223242" cy="21183347"/>
          </a:xfrm>
        </p:spPr>
        <p:txBody>
          <a:bodyPr/>
          <a:lstStyle>
            <a:lvl1pPr>
              <a:defRPr sz="13077"/>
            </a:lvl1pPr>
            <a:lvl2pPr>
              <a:defRPr sz="11442"/>
            </a:lvl2pPr>
            <a:lvl3pPr>
              <a:defRPr sz="9808"/>
            </a:lvl3pPr>
            <a:lvl4pPr>
              <a:defRPr sz="8173"/>
            </a:lvl4pPr>
            <a:lvl5pPr>
              <a:defRPr sz="8173"/>
            </a:lvl5pPr>
            <a:lvl6pPr>
              <a:defRPr sz="8173"/>
            </a:lvl6pPr>
            <a:lvl7pPr>
              <a:defRPr sz="8173"/>
            </a:lvl7pPr>
            <a:lvl8pPr>
              <a:defRPr sz="8173"/>
            </a:lvl8pPr>
            <a:lvl9pPr>
              <a:defRPr sz="8173"/>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3431870" y="8942547"/>
            <a:ext cx="16069435" cy="16567173"/>
          </a:xfrm>
        </p:spPr>
        <p:txBody>
          <a:bodyPr/>
          <a:lstStyle>
            <a:lvl1pPr marL="0" indent="0">
              <a:buNone/>
              <a:defRPr sz="6539"/>
            </a:lvl1pPr>
            <a:lvl2pPr marL="1868394" indent="0">
              <a:buNone/>
              <a:defRPr sz="5721"/>
            </a:lvl2pPr>
            <a:lvl3pPr marL="3736787" indent="0">
              <a:buNone/>
              <a:defRPr sz="4904"/>
            </a:lvl3pPr>
            <a:lvl4pPr marL="5605181" indent="0">
              <a:buNone/>
              <a:defRPr sz="4087"/>
            </a:lvl4pPr>
            <a:lvl5pPr marL="7473574" indent="0">
              <a:buNone/>
              <a:defRPr sz="4087"/>
            </a:lvl5pPr>
            <a:lvl6pPr marL="9341968" indent="0">
              <a:buNone/>
              <a:defRPr sz="4087"/>
            </a:lvl6pPr>
            <a:lvl7pPr marL="11210361" indent="0">
              <a:buNone/>
              <a:defRPr sz="4087"/>
            </a:lvl7pPr>
            <a:lvl8pPr marL="13078755" indent="0">
              <a:buNone/>
              <a:defRPr sz="4087"/>
            </a:lvl8pPr>
            <a:lvl9pPr marL="14947148" indent="0">
              <a:buNone/>
              <a:defRPr sz="4087"/>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92619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3431870" y="1987232"/>
            <a:ext cx="16069435" cy="6955314"/>
          </a:xfrm>
        </p:spPr>
        <p:txBody>
          <a:bodyPr anchor="b"/>
          <a:lstStyle>
            <a:lvl1pPr>
              <a:defRPr sz="13077"/>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21181557" y="4291872"/>
            <a:ext cx="25223242" cy="21183347"/>
          </a:xfrm>
        </p:spPr>
        <p:txBody>
          <a:bodyPr anchor="t"/>
          <a:lstStyle>
            <a:lvl1pPr marL="0" indent="0">
              <a:buNone/>
              <a:defRPr sz="13077"/>
            </a:lvl1pPr>
            <a:lvl2pPr marL="1868394" indent="0">
              <a:buNone/>
              <a:defRPr sz="11442"/>
            </a:lvl2pPr>
            <a:lvl3pPr marL="3736787" indent="0">
              <a:buNone/>
              <a:defRPr sz="9808"/>
            </a:lvl3pPr>
            <a:lvl4pPr marL="5605181" indent="0">
              <a:buNone/>
              <a:defRPr sz="8173"/>
            </a:lvl4pPr>
            <a:lvl5pPr marL="7473574" indent="0">
              <a:buNone/>
              <a:defRPr sz="8173"/>
            </a:lvl5pPr>
            <a:lvl6pPr marL="9341968" indent="0">
              <a:buNone/>
              <a:defRPr sz="8173"/>
            </a:lvl6pPr>
            <a:lvl7pPr marL="11210361" indent="0">
              <a:buNone/>
              <a:defRPr sz="8173"/>
            </a:lvl7pPr>
            <a:lvl8pPr marL="13078755" indent="0">
              <a:buNone/>
              <a:defRPr sz="8173"/>
            </a:lvl8pPr>
            <a:lvl9pPr marL="14947148" indent="0">
              <a:buNone/>
              <a:defRPr sz="8173"/>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3431870" y="8942547"/>
            <a:ext cx="16069435" cy="16567173"/>
          </a:xfrm>
        </p:spPr>
        <p:txBody>
          <a:bodyPr/>
          <a:lstStyle>
            <a:lvl1pPr marL="0" indent="0">
              <a:buNone/>
              <a:defRPr sz="6539"/>
            </a:lvl1pPr>
            <a:lvl2pPr marL="1868394" indent="0">
              <a:buNone/>
              <a:defRPr sz="5721"/>
            </a:lvl2pPr>
            <a:lvl3pPr marL="3736787" indent="0">
              <a:buNone/>
              <a:defRPr sz="4904"/>
            </a:lvl3pPr>
            <a:lvl4pPr marL="5605181" indent="0">
              <a:buNone/>
              <a:defRPr sz="4087"/>
            </a:lvl4pPr>
            <a:lvl5pPr marL="7473574" indent="0">
              <a:buNone/>
              <a:defRPr sz="4087"/>
            </a:lvl5pPr>
            <a:lvl6pPr marL="9341968" indent="0">
              <a:buNone/>
              <a:defRPr sz="4087"/>
            </a:lvl6pPr>
            <a:lvl7pPr marL="11210361" indent="0">
              <a:buNone/>
              <a:defRPr sz="4087"/>
            </a:lvl7pPr>
            <a:lvl8pPr marL="13078755" indent="0">
              <a:buNone/>
              <a:defRPr sz="4087"/>
            </a:lvl8pPr>
            <a:lvl9pPr marL="14947148" indent="0">
              <a:buNone/>
              <a:defRPr sz="4087"/>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88AA0DE7-2F74-4BDB-AB1F-A24BE52F78BE}" type="datetimeFigureOut">
              <a:rPr lang="ko-KR" altLang="en-US" smtClean="0"/>
              <a:t>2025-04-23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175638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5379" y="1587028"/>
            <a:ext cx="42972931" cy="576159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3425379" y="7935130"/>
            <a:ext cx="42972931" cy="18913212"/>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3425378" y="27628054"/>
            <a:ext cx="11210330" cy="1587026"/>
          </a:xfrm>
          <a:prstGeom prst="rect">
            <a:avLst/>
          </a:prstGeom>
        </p:spPr>
        <p:txBody>
          <a:bodyPr vert="horz" lIns="91440" tIns="45720" rIns="91440" bIns="45720" rtlCol="0" anchor="ctr"/>
          <a:lstStyle>
            <a:lvl1pPr algn="l">
              <a:defRPr sz="4904">
                <a:solidFill>
                  <a:schemeClr val="tx1">
                    <a:tint val="75000"/>
                  </a:schemeClr>
                </a:solidFill>
              </a:defRPr>
            </a:lvl1pPr>
          </a:lstStyle>
          <a:p>
            <a:fld id="{88AA0DE7-2F74-4BDB-AB1F-A24BE52F78BE}" type="datetimeFigureOut">
              <a:rPr lang="ko-KR" altLang="en-US" smtClean="0"/>
              <a:t>2025-04-23</a:t>
            </a:fld>
            <a:endParaRPr lang="ko-KR" altLang="en-US"/>
          </a:p>
        </p:txBody>
      </p:sp>
      <p:sp>
        <p:nvSpPr>
          <p:cNvPr id="5" name="Footer Placeholder 4"/>
          <p:cNvSpPr>
            <a:spLocks noGrp="1"/>
          </p:cNvSpPr>
          <p:nvPr>
            <p:ph type="ftr" sz="quarter" idx="3"/>
          </p:nvPr>
        </p:nvSpPr>
        <p:spPr>
          <a:xfrm>
            <a:off x="16504097" y="27628054"/>
            <a:ext cx="16815495" cy="1587026"/>
          </a:xfrm>
          <a:prstGeom prst="rect">
            <a:avLst/>
          </a:prstGeom>
        </p:spPr>
        <p:txBody>
          <a:bodyPr vert="horz" lIns="91440" tIns="45720" rIns="91440" bIns="45720" rtlCol="0" anchor="ctr"/>
          <a:lstStyle>
            <a:lvl1pPr algn="ctr">
              <a:defRPr sz="4904">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35187980" y="27628054"/>
            <a:ext cx="11210330" cy="1587026"/>
          </a:xfrm>
          <a:prstGeom prst="rect">
            <a:avLst/>
          </a:prstGeom>
        </p:spPr>
        <p:txBody>
          <a:bodyPr vert="horz" lIns="91440" tIns="45720" rIns="91440" bIns="45720" rtlCol="0" anchor="ctr"/>
          <a:lstStyle>
            <a:lvl1pPr algn="r">
              <a:defRPr sz="4904">
                <a:solidFill>
                  <a:schemeClr val="tx1">
                    <a:tint val="75000"/>
                  </a:schemeClr>
                </a:solidFill>
              </a:defRPr>
            </a:lvl1pPr>
          </a:lstStyle>
          <a:p>
            <a:fld id="{97DB55D1-4332-4049-A74D-11A3A328CB4F}" type="slidenum">
              <a:rPr lang="ko-KR" altLang="en-US" smtClean="0"/>
              <a:t>‹#›</a:t>
            </a:fld>
            <a:endParaRPr lang="ko-KR" altLang="en-US"/>
          </a:p>
        </p:txBody>
      </p:sp>
    </p:spTree>
    <p:extLst>
      <p:ext uri="{BB962C8B-B14F-4D97-AF65-F5344CB8AC3E}">
        <p14:creationId xmlns:p14="http://schemas.microsoft.com/office/powerpoint/2010/main" val="475462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736787" rtl="0" eaLnBrk="1" latinLnBrk="1" hangingPunct="1">
        <a:lnSpc>
          <a:spcPct val="90000"/>
        </a:lnSpc>
        <a:spcBef>
          <a:spcPct val="0"/>
        </a:spcBef>
        <a:buNone/>
        <a:defRPr sz="17981" kern="1200">
          <a:solidFill>
            <a:schemeClr val="tx1"/>
          </a:solidFill>
          <a:latin typeface="+mj-lt"/>
          <a:ea typeface="+mj-ea"/>
          <a:cs typeface="+mj-cs"/>
        </a:defRPr>
      </a:lvl1pPr>
    </p:titleStyle>
    <p:bodyStyle>
      <a:lvl1pPr marL="934197" indent="-934197" algn="l" defTabSz="3736787" rtl="0" eaLnBrk="1" latinLnBrk="1" hangingPunct="1">
        <a:lnSpc>
          <a:spcPct val="90000"/>
        </a:lnSpc>
        <a:spcBef>
          <a:spcPts val="4087"/>
        </a:spcBef>
        <a:buFont typeface="Arial" panose="020B0604020202020204" pitchFamily="34" charset="0"/>
        <a:buChar char="•"/>
        <a:defRPr sz="11442" kern="1200">
          <a:solidFill>
            <a:schemeClr val="tx1"/>
          </a:solidFill>
          <a:latin typeface="+mn-lt"/>
          <a:ea typeface="+mn-ea"/>
          <a:cs typeface="+mn-cs"/>
        </a:defRPr>
      </a:lvl1pPr>
      <a:lvl2pPr marL="2802590" indent="-934197" algn="l" defTabSz="3736787" rtl="0" eaLnBrk="1" latinLnBrk="1" hangingPunct="1">
        <a:lnSpc>
          <a:spcPct val="90000"/>
        </a:lnSpc>
        <a:spcBef>
          <a:spcPts val="2043"/>
        </a:spcBef>
        <a:buFont typeface="Arial" panose="020B0604020202020204" pitchFamily="34" charset="0"/>
        <a:buChar char="•"/>
        <a:defRPr sz="9808" kern="1200">
          <a:solidFill>
            <a:schemeClr val="tx1"/>
          </a:solidFill>
          <a:latin typeface="+mn-lt"/>
          <a:ea typeface="+mn-ea"/>
          <a:cs typeface="+mn-cs"/>
        </a:defRPr>
      </a:lvl2pPr>
      <a:lvl3pPr marL="4670984" indent="-934197" algn="l" defTabSz="3736787" rtl="0" eaLnBrk="1" latinLnBrk="1" hangingPunct="1">
        <a:lnSpc>
          <a:spcPct val="90000"/>
        </a:lnSpc>
        <a:spcBef>
          <a:spcPts val="2043"/>
        </a:spcBef>
        <a:buFont typeface="Arial" panose="020B0604020202020204" pitchFamily="34" charset="0"/>
        <a:buChar char="•"/>
        <a:defRPr sz="8173" kern="1200">
          <a:solidFill>
            <a:schemeClr val="tx1"/>
          </a:solidFill>
          <a:latin typeface="+mn-lt"/>
          <a:ea typeface="+mn-ea"/>
          <a:cs typeface="+mn-cs"/>
        </a:defRPr>
      </a:lvl3pPr>
      <a:lvl4pPr marL="6539377" indent="-934197" algn="l" defTabSz="3736787" rtl="0" eaLnBrk="1" latinLnBrk="1" hangingPunct="1">
        <a:lnSpc>
          <a:spcPct val="90000"/>
        </a:lnSpc>
        <a:spcBef>
          <a:spcPts val="2043"/>
        </a:spcBef>
        <a:buFont typeface="Arial" panose="020B0604020202020204" pitchFamily="34" charset="0"/>
        <a:buChar char="•"/>
        <a:defRPr sz="7356" kern="1200">
          <a:solidFill>
            <a:schemeClr val="tx1"/>
          </a:solidFill>
          <a:latin typeface="+mn-lt"/>
          <a:ea typeface="+mn-ea"/>
          <a:cs typeface="+mn-cs"/>
        </a:defRPr>
      </a:lvl4pPr>
      <a:lvl5pPr marL="8407771" indent="-934197" algn="l" defTabSz="3736787" rtl="0" eaLnBrk="1" latinLnBrk="1" hangingPunct="1">
        <a:lnSpc>
          <a:spcPct val="90000"/>
        </a:lnSpc>
        <a:spcBef>
          <a:spcPts val="2043"/>
        </a:spcBef>
        <a:buFont typeface="Arial" panose="020B0604020202020204" pitchFamily="34" charset="0"/>
        <a:buChar char="•"/>
        <a:defRPr sz="7356" kern="1200">
          <a:solidFill>
            <a:schemeClr val="tx1"/>
          </a:solidFill>
          <a:latin typeface="+mn-lt"/>
          <a:ea typeface="+mn-ea"/>
          <a:cs typeface="+mn-cs"/>
        </a:defRPr>
      </a:lvl5pPr>
      <a:lvl6pPr marL="10276164" indent="-934197" algn="l" defTabSz="3736787" rtl="0" eaLnBrk="1" latinLnBrk="1" hangingPunct="1">
        <a:lnSpc>
          <a:spcPct val="90000"/>
        </a:lnSpc>
        <a:spcBef>
          <a:spcPts val="2043"/>
        </a:spcBef>
        <a:buFont typeface="Arial" panose="020B0604020202020204" pitchFamily="34" charset="0"/>
        <a:buChar char="•"/>
        <a:defRPr sz="7356" kern="1200">
          <a:solidFill>
            <a:schemeClr val="tx1"/>
          </a:solidFill>
          <a:latin typeface="+mn-lt"/>
          <a:ea typeface="+mn-ea"/>
          <a:cs typeface="+mn-cs"/>
        </a:defRPr>
      </a:lvl6pPr>
      <a:lvl7pPr marL="12144558" indent="-934197" algn="l" defTabSz="3736787" rtl="0" eaLnBrk="1" latinLnBrk="1" hangingPunct="1">
        <a:lnSpc>
          <a:spcPct val="90000"/>
        </a:lnSpc>
        <a:spcBef>
          <a:spcPts val="2043"/>
        </a:spcBef>
        <a:buFont typeface="Arial" panose="020B0604020202020204" pitchFamily="34" charset="0"/>
        <a:buChar char="•"/>
        <a:defRPr sz="7356" kern="1200">
          <a:solidFill>
            <a:schemeClr val="tx1"/>
          </a:solidFill>
          <a:latin typeface="+mn-lt"/>
          <a:ea typeface="+mn-ea"/>
          <a:cs typeface="+mn-cs"/>
        </a:defRPr>
      </a:lvl7pPr>
      <a:lvl8pPr marL="14012951" indent="-934197" algn="l" defTabSz="3736787" rtl="0" eaLnBrk="1" latinLnBrk="1" hangingPunct="1">
        <a:lnSpc>
          <a:spcPct val="90000"/>
        </a:lnSpc>
        <a:spcBef>
          <a:spcPts val="2043"/>
        </a:spcBef>
        <a:buFont typeface="Arial" panose="020B0604020202020204" pitchFamily="34" charset="0"/>
        <a:buChar char="•"/>
        <a:defRPr sz="7356" kern="1200">
          <a:solidFill>
            <a:schemeClr val="tx1"/>
          </a:solidFill>
          <a:latin typeface="+mn-lt"/>
          <a:ea typeface="+mn-ea"/>
          <a:cs typeface="+mn-cs"/>
        </a:defRPr>
      </a:lvl8pPr>
      <a:lvl9pPr marL="15881345" indent="-934197" algn="l" defTabSz="3736787" rtl="0" eaLnBrk="1" latinLnBrk="1" hangingPunct="1">
        <a:lnSpc>
          <a:spcPct val="90000"/>
        </a:lnSpc>
        <a:spcBef>
          <a:spcPts val="2043"/>
        </a:spcBef>
        <a:buFont typeface="Arial" panose="020B0604020202020204" pitchFamily="34" charset="0"/>
        <a:buChar char="•"/>
        <a:defRPr sz="7356" kern="1200">
          <a:solidFill>
            <a:schemeClr val="tx1"/>
          </a:solidFill>
          <a:latin typeface="+mn-lt"/>
          <a:ea typeface="+mn-ea"/>
          <a:cs typeface="+mn-cs"/>
        </a:defRPr>
      </a:lvl9pPr>
    </p:bodyStyle>
    <p:otherStyle>
      <a:defPPr>
        <a:defRPr lang="en-US"/>
      </a:defPPr>
      <a:lvl1pPr marL="0" algn="l" defTabSz="3736787" rtl="0" eaLnBrk="1" latinLnBrk="1" hangingPunct="1">
        <a:defRPr sz="7356" kern="1200">
          <a:solidFill>
            <a:schemeClr val="tx1"/>
          </a:solidFill>
          <a:latin typeface="+mn-lt"/>
          <a:ea typeface="+mn-ea"/>
          <a:cs typeface="+mn-cs"/>
        </a:defRPr>
      </a:lvl1pPr>
      <a:lvl2pPr marL="1868394" algn="l" defTabSz="3736787" rtl="0" eaLnBrk="1" latinLnBrk="1" hangingPunct="1">
        <a:defRPr sz="7356" kern="1200">
          <a:solidFill>
            <a:schemeClr val="tx1"/>
          </a:solidFill>
          <a:latin typeface="+mn-lt"/>
          <a:ea typeface="+mn-ea"/>
          <a:cs typeface="+mn-cs"/>
        </a:defRPr>
      </a:lvl2pPr>
      <a:lvl3pPr marL="3736787" algn="l" defTabSz="3736787" rtl="0" eaLnBrk="1" latinLnBrk="1" hangingPunct="1">
        <a:defRPr sz="7356" kern="1200">
          <a:solidFill>
            <a:schemeClr val="tx1"/>
          </a:solidFill>
          <a:latin typeface="+mn-lt"/>
          <a:ea typeface="+mn-ea"/>
          <a:cs typeface="+mn-cs"/>
        </a:defRPr>
      </a:lvl3pPr>
      <a:lvl4pPr marL="5605181" algn="l" defTabSz="3736787" rtl="0" eaLnBrk="1" latinLnBrk="1" hangingPunct="1">
        <a:defRPr sz="7356" kern="1200">
          <a:solidFill>
            <a:schemeClr val="tx1"/>
          </a:solidFill>
          <a:latin typeface="+mn-lt"/>
          <a:ea typeface="+mn-ea"/>
          <a:cs typeface="+mn-cs"/>
        </a:defRPr>
      </a:lvl4pPr>
      <a:lvl5pPr marL="7473574" algn="l" defTabSz="3736787" rtl="0" eaLnBrk="1" latinLnBrk="1" hangingPunct="1">
        <a:defRPr sz="7356" kern="1200">
          <a:solidFill>
            <a:schemeClr val="tx1"/>
          </a:solidFill>
          <a:latin typeface="+mn-lt"/>
          <a:ea typeface="+mn-ea"/>
          <a:cs typeface="+mn-cs"/>
        </a:defRPr>
      </a:lvl5pPr>
      <a:lvl6pPr marL="9341968" algn="l" defTabSz="3736787" rtl="0" eaLnBrk="1" latinLnBrk="1" hangingPunct="1">
        <a:defRPr sz="7356" kern="1200">
          <a:solidFill>
            <a:schemeClr val="tx1"/>
          </a:solidFill>
          <a:latin typeface="+mn-lt"/>
          <a:ea typeface="+mn-ea"/>
          <a:cs typeface="+mn-cs"/>
        </a:defRPr>
      </a:lvl6pPr>
      <a:lvl7pPr marL="11210361" algn="l" defTabSz="3736787" rtl="0" eaLnBrk="1" latinLnBrk="1" hangingPunct="1">
        <a:defRPr sz="7356" kern="1200">
          <a:solidFill>
            <a:schemeClr val="tx1"/>
          </a:solidFill>
          <a:latin typeface="+mn-lt"/>
          <a:ea typeface="+mn-ea"/>
          <a:cs typeface="+mn-cs"/>
        </a:defRPr>
      </a:lvl7pPr>
      <a:lvl8pPr marL="13078755" algn="l" defTabSz="3736787" rtl="0" eaLnBrk="1" latinLnBrk="1" hangingPunct="1">
        <a:defRPr sz="7356" kern="1200">
          <a:solidFill>
            <a:schemeClr val="tx1"/>
          </a:solidFill>
          <a:latin typeface="+mn-lt"/>
          <a:ea typeface="+mn-ea"/>
          <a:cs typeface="+mn-cs"/>
        </a:defRPr>
      </a:lvl8pPr>
      <a:lvl9pPr marL="14947148" algn="l" defTabSz="3736787" rtl="0" eaLnBrk="1" latinLnBrk="1" hangingPunct="1">
        <a:defRPr sz="73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tiff"/><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직사각형 155">
            <a:extLst>
              <a:ext uri="{FF2B5EF4-FFF2-40B4-BE49-F238E27FC236}">
                <a16:creationId xmlns:a16="http://schemas.microsoft.com/office/drawing/2014/main" id="{3FC4A907-1AC5-4435-DA90-3DE7A19B9394}"/>
              </a:ext>
            </a:extLst>
          </p:cNvPr>
          <p:cNvSpPr/>
          <p:nvPr/>
        </p:nvSpPr>
        <p:spPr>
          <a:xfrm>
            <a:off x="24026813" y="25113002"/>
            <a:ext cx="2566986" cy="5718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5" name="직사각형 154">
            <a:extLst>
              <a:ext uri="{FF2B5EF4-FFF2-40B4-BE49-F238E27FC236}">
                <a16:creationId xmlns:a16="http://schemas.microsoft.com/office/drawing/2014/main" id="{088183C5-CC33-B547-ECCA-CF6FB9EFB9BD}"/>
              </a:ext>
            </a:extLst>
          </p:cNvPr>
          <p:cNvSpPr/>
          <p:nvPr/>
        </p:nvSpPr>
        <p:spPr>
          <a:xfrm>
            <a:off x="25245511" y="17956516"/>
            <a:ext cx="2517875" cy="6609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직사각형 150">
            <a:extLst>
              <a:ext uri="{FF2B5EF4-FFF2-40B4-BE49-F238E27FC236}">
                <a16:creationId xmlns:a16="http://schemas.microsoft.com/office/drawing/2014/main" id="{EE7D8809-0151-E9BC-6063-D58144365F86}"/>
              </a:ext>
            </a:extLst>
          </p:cNvPr>
          <p:cNvSpPr/>
          <p:nvPr/>
        </p:nvSpPr>
        <p:spPr>
          <a:xfrm>
            <a:off x="24859528" y="18260935"/>
            <a:ext cx="2682403" cy="669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그룹 8"/>
          <p:cNvGrpSpPr/>
          <p:nvPr/>
        </p:nvGrpSpPr>
        <p:grpSpPr>
          <a:xfrm>
            <a:off x="-101601" y="-18384"/>
            <a:ext cx="50124660" cy="2947242"/>
            <a:chOff x="-118377" y="2891347"/>
            <a:chExt cx="50154198" cy="3255319"/>
          </a:xfrm>
          <a:solidFill>
            <a:srgbClr val="2F5597"/>
          </a:solidFill>
        </p:grpSpPr>
        <p:sp>
          <p:nvSpPr>
            <p:cNvPr id="12" name="직사각형 11">
              <a:extLst>
                <a:ext uri="{FF2B5EF4-FFF2-40B4-BE49-F238E27FC236}">
                  <a16:creationId xmlns:a16="http://schemas.microsoft.com/office/drawing/2014/main" id="{720CE223-2673-4B86-BE1B-FBE0D757EA6A}"/>
                </a:ext>
              </a:extLst>
            </p:cNvPr>
            <p:cNvSpPr/>
            <p:nvPr/>
          </p:nvSpPr>
          <p:spPr>
            <a:xfrm>
              <a:off x="-118377" y="2891347"/>
              <a:ext cx="50154198" cy="325531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1"/>
            <p:cNvGrpSpPr/>
            <p:nvPr/>
          </p:nvGrpSpPr>
          <p:grpSpPr>
            <a:xfrm>
              <a:off x="1205180" y="2974911"/>
              <a:ext cx="47548800" cy="3029464"/>
              <a:chOff x="1198894" y="2781668"/>
              <a:chExt cx="47548800" cy="3029464"/>
            </a:xfrm>
            <a:grpFill/>
          </p:grpSpPr>
          <p:sp>
            <p:nvSpPr>
              <p:cNvPr id="6" name="TextBox 5">
                <a:extLst>
                  <a:ext uri="{FF2B5EF4-FFF2-40B4-BE49-F238E27FC236}">
                    <a16:creationId xmlns:a16="http://schemas.microsoft.com/office/drawing/2014/main" id="{7C2DEB3F-DF4E-419B-A1F8-C6BAEC50E44D}"/>
                  </a:ext>
                </a:extLst>
              </p:cNvPr>
              <p:cNvSpPr txBox="1"/>
              <p:nvPr/>
            </p:nvSpPr>
            <p:spPr>
              <a:xfrm>
                <a:off x="1198894" y="2781668"/>
                <a:ext cx="47548800" cy="861475"/>
              </a:xfrm>
              <a:prstGeom prst="rect">
                <a:avLst/>
              </a:prstGeom>
              <a:grpFill/>
            </p:spPr>
            <p:txBody>
              <a:bodyPr wrap="square">
                <a:spAutoFit/>
                <a:scene3d>
                  <a:camera prst="orthographicFront"/>
                  <a:lightRig rig="soft" dir="t">
                    <a:rot lat="0" lon="0" rev="15600000"/>
                  </a:lightRig>
                </a:scene3d>
                <a:sp3d extrusionH="57150" prstMaterial="softEdge">
                  <a:bevelT w="25400" h="38100"/>
                </a:sp3d>
              </a:bodyPr>
              <a:lstStyle/>
              <a:p>
                <a:pPr algn="ctr" fontAlgn="base"/>
                <a:r>
                  <a:rPr lang="en-US" altLang="ko-KR" sz="7200" b="1" dirty="0">
                    <a:solidFill>
                      <a:schemeClr val="bg1"/>
                    </a:solidFill>
                    <a:latin typeface="Trebuchet MS" panose="020B0603020202020204" pitchFamily="34" charset="0"/>
                    <a:ea typeface="+mj-ea"/>
                  </a:rPr>
                  <a:t>Evaluation of the Impact of NO₂ in Atmospheric Correction for Surface Reflectance Estimation</a:t>
                </a:r>
                <a:endParaRPr lang="ko-KR" altLang="en-US" sz="7200" b="1" dirty="0">
                  <a:solidFill>
                    <a:schemeClr val="bg1"/>
                  </a:solidFill>
                  <a:latin typeface="Trebuchet MS" panose="020B0603020202020204" pitchFamily="34" charset="0"/>
                  <a:ea typeface="+mj-ea"/>
                </a:endParaRPr>
              </a:p>
            </p:txBody>
          </p:sp>
          <p:sp>
            <p:nvSpPr>
              <p:cNvPr id="7" name="TextBox 6">
                <a:extLst>
                  <a:ext uri="{FF2B5EF4-FFF2-40B4-BE49-F238E27FC236}">
                    <a16:creationId xmlns:a16="http://schemas.microsoft.com/office/drawing/2014/main" id="{D97BD57C-8E05-4EDF-AA7C-14B01B1DAA2F}"/>
                  </a:ext>
                </a:extLst>
              </p:cNvPr>
              <p:cNvSpPr txBox="1"/>
              <p:nvPr/>
            </p:nvSpPr>
            <p:spPr bwMode="auto">
              <a:xfrm>
                <a:off x="20453758" y="3985045"/>
                <a:ext cx="8858923" cy="781882"/>
              </a:xfrm>
              <a:prstGeom prst="rect">
                <a:avLst/>
              </a:prstGeom>
              <a:grpFill/>
            </p:spPr>
            <p:txBody>
              <a:bodyPr wrap="none">
                <a:spAutoFit/>
              </a:bodyPr>
              <a:lstStyle/>
              <a:p>
                <a:r>
                  <a:rPr lang="en-US" altLang="ko-KR" sz="4000" dirty="0">
                    <a:solidFill>
                      <a:schemeClr val="bg1"/>
                    </a:solidFill>
                    <a:latin typeface="Trebuchet MS" panose="020B0603020202020204" pitchFamily="34" charset="0"/>
                    <a:ea typeface="+mj-ea"/>
                  </a:rPr>
                  <a:t>[ </a:t>
                </a:r>
                <a:r>
                  <a:rPr lang="en-US" altLang="ko-KR" sz="4000" dirty="0" err="1">
                    <a:solidFill>
                      <a:schemeClr val="bg1"/>
                    </a:solidFill>
                    <a:latin typeface="Trebuchet MS" panose="020B0603020202020204" pitchFamily="34" charset="0"/>
                    <a:ea typeface="+mj-ea"/>
                  </a:rPr>
                  <a:t>Seungwon</a:t>
                </a:r>
                <a:r>
                  <a:rPr lang="en-US" altLang="ko-KR" sz="4000" dirty="0">
                    <a:solidFill>
                      <a:schemeClr val="bg1"/>
                    </a:solidFill>
                    <a:latin typeface="Trebuchet MS" panose="020B0603020202020204" pitchFamily="34" charset="0"/>
                    <a:ea typeface="+mj-ea"/>
                  </a:rPr>
                  <a:t> Kim</a:t>
                </a:r>
                <a:r>
                  <a:rPr lang="en-US" altLang="ko-KR" sz="4000" baseline="30000" dirty="0">
                    <a:solidFill>
                      <a:schemeClr val="bg1"/>
                    </a:solidFill>
                    <a:latin typeface="Trebuchet MS" panose="020B0603020202020204" pitchFamily="34" charset="0"/>
                    <a:ea typeface="+mj-ea"/>
                  </a:rPr>
                  <a:t>1</a:t>
                </a:r>
                <a:r>
                  <a:rPr lang="en-US" altLang="ko-KR" sz="4000" dirty="0">
                    <a:solidFill>
                      <a:schemeClr val="bg1"/>
                    </a:solidFill>
                    <a:latin typeface="Trebuchet MS" panose="020B0603020202020204" pitchFamily="34" charset="0"/>
                    <a:ea typeface="+mj-ea"/>
                  </a:rPr>
                  <a:t> </a:t>
                </a:r>
                <a:r>
                  <a:rPr lang="en-US" altLang="ko-KR" sz="4000" dirty="0">
                    <a:solidFill>
                      <a:schemeClr val="bg1"/>
                    </a:solidFill>
                    <a:latin typeface="Trebuchet MS" panose="020B0603020202020204" pitchFamily="34" charset="0"/>
                  </a:rPr>
                  <a:t>• </a:t>
                </a:r>
                <a:r>
                  <a:rPr lang="en-US" altLang="ko-KR" sz="4000" dirty="0">
                    <a:solidFill>
                      <a:schemeClr val="bg1"/>
                    </a:solidFill>
                    <a:latin typeface="Trebuchet MS" panose="020B0603020202020204" pitchFamily="34" charset="0"/>
                    <a:ea typeface="+mj-ea"/>
                  </a:rPr>
                  <a:t>Kyung-</a:t>
                </a:r>
                <a:r>
                  <a:rPr lang="en-US" altLang="ko-KR" sz="4000" dirty="0" err="1">
                    <a:solidFill>
                      <a:schemeClr val="bg1"/>
                    </a:solidFill>
                    <a:latin typeface="Trebuchet MS" panose="020B0603020202020204" pitchFamily="34" charset="0"/>
                    <a:ea typeface="+mj-ea"/>
                  </a:rPr>
                  <a:t>soo</a:t>
                </a:r>
                <a:r>
                  <a:rPr lang="en-US" altLang="ko-KR" sz="4000" dirty="0">
                    <a:solidFill>
                      <a:schemeClr val="bg1"/>
                    </a:solidFill>
                    <a:latin typeface="Trebuchet MS" panose="020B0603020202020204" pitchFamily="34" charset="0"/>
                    <a:ea typeface="+mj-ea"/>
                  </a:rPr>
                  <a:t> Han</a:t>
                </a:r>
                <a:r>
                  <a:rPr lang="en-US" altLang="ko-KR" sz="4400" baseline="30000" dirty="0">
                    <a:solidFill>
                      <a:schemeClr val="bg1"/>
                    </a:solidFill>
                    <a:latin typeface="Trebuchet MS" panose="020B0603020202020204" pitchFamily="34" charset="0"/>
                    <a:ea typeface="+mj-ea"/>
                  </a:rPr>
                  <a:t>1, † </a:t>
                </a:r>
                <a:r>
                  <a:rPr lang="en-US" altLang="ko-KR" sz="4000" dirty="0">
                    <a:solidFill>
                      <a:schemeClr val="bg1"/>
                    </a:solidFill>
                    <a:latin typeface="Trebuchet MS" panose="020B0603020202020204" pitchFamily="34" charset="0"/>
                    <a:ea typeface="+mj-ea"/>
                  </a:rPr>
                  <a:t>]</a:t>
                </a:r>
                <a:endParaRPr lang="ko-KR" altLang="en-US" sz="4000" dirty="0">
                  <a:solidFill>
                    <a:schemeClr val="bg1"/>
                  </a:solidFill>
                  <a:latin typeface="Trebuchet MS" panose="020B0603020202020204" pitchFamily="34" charset="0"/>
                  <a:ea typeface="+mj-ea"/>
                </a:endParaRPr>
              </a:p>
            </p:txBody>
          </p:sp>
          <p:sp>
            <p:nvSpPr>
              <p:cNvPr id="8" name="TextBox 7">
                <a:extLst>
                  <a:ext uri="{FF2B5EF4-FFF2-40B4-BE49-F238E27FC236}">
                    <a16:creationId xmlns:a16="http://schemas.microsoft.com/office/drawing/2014/main" id="{BE87619C-F321-49F2-8B48-C20DB2610A80}"/>
                  </a:ext>
                </a:extLst>
              </p:cNvPr>
              <p:cNvSpPr txBox="1"/>
              <p:nvPr/>
            </p:nvSpPr>
            <p:spPr bwMode="auto">
              <a:xfrm>
                <a:off x="7809659" y="4684586"/>
                <a:ext cx="34231765" cy="1126546"/>
              </a:xfrm>
              <a:prstGeom prst="rect">
                <a:avLst/>
              </a:prstGeom>
              <a:grpFill/>
            </p:spPr>
            <p:txBody>
              <a:bodyPr wrap="square">
                <a:spAutoFit/>
              </a:bodyPr>
              <a:lstStyle/>
              <a:p>
                <a:pPr algn="ctr"/>
                <a:r>
                  <a:rPr lang="en-US" altLang="ko-KR" sz="3200" baseline="30000" dirty="0">
                    <a:solidFill>
                      <a:schemeClr val="bg1"/>
                    </a:solidFill>
                    <a:latin typeface="Trebuchet MS" panose="020B0603020202020204" pitchFamily="34" charset="0"/>
                    <a:ea typeface="+mj-ea"/>
                  </a:rPr>
                  <a:t>1 </a:t>
                </a:r>
                <a:r>
                  <a:rPr lang="en-GB" altLang="ko-KR" sz="3200" dirty="0">
                    <a:solidFill>
                      <a:schemeClr val="bg1"/>
                    </a:solidFill>
                    <a:latin typeface="Trebuchet MS" panose="020B0603020202020204" pitchFamily="34" charset="0"/>
                  </a:rPr>
                  <a:t>Division of Earth Environmental Science (Major of Spatial Information Engineering), </a:t>
                </a:r>
                <a:r>
                  <a:rPr lang="en-GB" altLang="ko-KR" sz="3200" dirty="0" err="1">
                    <a:solidFill>
                      <a:schemeClr val="bg1"/>
                    </a:solidFill>
                    <a:latin typeface="Trebuchet MS" panose="020B0603020202020204" pitchFamily="34" charset="0"/>
                  </a:rPr>
                  <a:t>Pukyong</a:t>
                </a:r>
                <a:r>
                  <a:rPr lang="en-GB" altLang="ko-KR" sz="3200" dirty="0">
                    <a:solidFill>
                      <a:schemeClr val="bg1"/>
                    </a:solidFill>
                    <a:latin typeface="Trebuchet MS" panose="020B0603020202020204" pitchFamily="34" charset="0"/>
                  </a:rPr>
                  <a:t> National University, Busan, Republic of Korea</a:t>
                </a:r>
              </a:p>
              <a:p>
                <a:pPr algn="ctr"/>
                <a:r>
                  <a:rPr lang="en-US" altLang="ko-KR" sz="3200" baseline="30000" dirty="0">
                    <a:solidFill>
                      <a:schemeClr val="bg1"/>
                    </a:solidFill>
                    <a:latin typeface="Trebuchet MS" panose="020B0603020202020204" pitchFamily="34" charset="0"/>
                    <a:ea typeface="+mj-ea"/>
                  </a:rPr>
                  <a:t>† </a:t>
                </a:r>
                <a:r>
                  <a:rPr lang="en-GB" altLang="ko-KR" sz="3200" dirty="0">
                    <a:solidFill>
                      <a:schemeClr val="bg1"/>
                    </a:solidFill>
                    <a:latin typeface="Trebuchet MS" panose="020B0603020202020204" pitchFamily="34" charset="0"/>
                  </a:rPr>
                  <a:t>Professor, Division of Earth Environmental Science (Major of Spatial Information Engineering), </a:t>
                </a:r>
                <a:r>
                  <a:rPr lang="en-GB" altLang="ko-KR" sz="3200" dirty="0" err="1">
                    <a:solidFill>
                      <a:schemeClr val="bg1"/>
                    </a:solidFill>
                    <a:latin typeface="Trebuchet MS" panose="020B0603020202020204" pitchFamily="34" charset="0"/>
                  </a:rPr>
                  <a:t>Pukyong</a:t>
                </a:r>
                <a:r>
                  <a:rPr lang="en-GB" altLang="ko-KR" sz="3200" dirty="0">
                    <a:solidFill>
                      <a:schemeClr val="bg1"/>
                    </a:solidFill>
                    <a:latin typeface="Trebuchet MS" panose="020B0603020202020204" pitchFamily="34" charset="0"/>
                  </a:rPr>
                  <a:t> National University, Busan, Republic of Korea</a:t>
                </a:r>
              </a:p>
              <a:p>
                <a:pPr algn="ctr"/>
                <a:endParaRPr lang="ko-KR" altLang="ko-KR" sz="3200" dirty="0">
                  <a:solidFill>
                    <a:schemeClr val="bg1"/>
                  </a:solidFill>
                  <a:latin typeface="Trebuchet MS" panose="020B0603020202020204" pitchFamily="34" charset="0"/>
                </a:endParaRPr>
              </a:p>
            </p:txBody>
          </p:sp>
        </p:grpSp>
      </p:grpSp>
      <p:sp>
        <p:nvSpPr>
          <p:cNvPr id="21" name="TextBox 113">
            <a:extLst>
              <a:ext uri="{FF2B5EF4-FFF2-40B4-BE49-F238E27FC236}">
                <a16:creationId xmlns:a16="http://schemas.microsoft.com/office/drawing/2014/main" id="{F7A2A826-8415-4531-B9BA-D474FBCAF991}"/>
              </a:ext>
            </a:extLst>
          </p:cNvPr>
          <p:cNvSpPr txBox="1">
            <a:spLocks noChangeArrowheads="1"/>
          </p:cNvSpPr>
          <p:nvPr/>
        </p:nvSpPr>
        <p:spPr bwMode="auto">
          <a:xfrm>
            <a:off x="535730" y="3983678"/>
            <a:ext cx="24336676" cy="7478970"/>
          </a:xfrm>
          <a:prstGeom prst="rect">
            <a:avLst/>
          </a:prstGeom>
          <a:noFill/>
          <a:ln w="9525">
            <a:noFill/>
            <a:miter lim="800000"/>
            <a:headEnd/>
            <a:tailEnd/>
          </a:ln>
        </p:spPr>
        <p:txBody>
          <a:bodyPr wrap="square">
            <a:spAutoFit/>
          </a:bodyPr>
          <a:lstStyle/>
          <a:p>
            <a:pPr>
              <a:buNone/>
            </a:pPr>
            <a:r>
              <a:rPr lang="en-US" altLang="ko-KR" sz="3200" dirty="0">
                <a:latin typeface="Trebuchet MS" panose="020B0603020202020204" pitchFamily="34" charset="0"/>
              </a:rPr>
              <a:t>	Surface reflectance is the intrinsic reflectance of the Earth’s surface, derived by considering atmospheric scattering and absorption from Top-Of-Atmosphere (TOA) radiance using a Radiative Transfer Model (RTM). It plays a vital role in satellite-based environmental monitoring, supporting applications such as land surface analysis and atmospheric product generation. Traditionally, atmospheric correction algorithms have focused on aerosol effects and geometry, often overlooking the impact of trace gases like nitrogen dioxide (NO₂) due to the assumption that their influence is negligible.</a:t>
            </a:r>
          </a:p>
          <a:p>
            <a:pPr>
              <a:buNone/>
            </a:pPr>
            <a:r>
              <a:rPr lang="en-US" altLang="ko-KR" sz="3200" dirty="0">
                <a:latin typeface="Trebuchet MS" panose="020B0603020202020204" pitchFamily="34" charset="0"/>
              </a:rPr>
              <a:t>	However, recent studies challenge this notion. NO₂ exhibits strong absorption in the visible spectrum, and its </a:t>
            </a:r>
            <a:r>
              <a:rPr lang="en-US" altLang="ko-KR" sz="3200" dirty="0" err="1">
                <a:latin typeface="Trebuchet MS" panose="020B0603020202020204" pitchFamily="34" charset="0"/>
              </a:rPr>
              <a:t>spatio</a:t>
            </a:r>
            <a:r>
              <a:rPr lang="en-US" altLang="ko-KR" sz="3200" dirty="0">
                <a:latin typeface="Trebuchet MS" panose="020B0603020202020204" pitchFamily="34" charset="0"/>
              </a:rPr>
              <a:t>-temporal variability is especially significant in urban and industrial areas. As demand for accurate surface reflectance grows, incorporating NO₂ into atmospheric correction has drawn increasing interest. </a:t>
            </a:r>
          </a:p>
          <a:p>
            <a:pPr>
              <a:buNone/>
            </a:pPr>
            <a:r>
              <a:rPr lang="en-US" altLang="ko-KR" sz="3200" dirty="0">
                <a:latin typeface="Trebuchet MS" panose="020B0603020202020204" pitchFamily="34" charset="0"/>
              </a:rPr>
              <a:t>	In this study, we investigate the impact of NO₂ on surface reflectance retrieval using data from the GK-2B Geo-stationary Environment Monitoring Spectrometer (GEMS). Atmospheric correction was performed using VLIDORT, a vector radiative transfer model, and lookup tables (LUTs) were generated with and without NO₂ absorption.</a:t>
            </a:r>
          </a:p>
          <a:p>
            <a:pPr>
              <a:buNone/>
            </a:pPr>
            <a:r>
              <a:rPr lang="en-US" altLang="ko-KR" sz="3200" dirty="0">
                <a:latin typeface="Trebuchet MS" panose="020B0603020202020204" pitchFamily="34" charset="0"/>
              </a:rPr>
              <a:t>	The findings of this study may contribute to enhancing the accuracy of surface reflectance retrieval, which in turn can improve the quality of satellite-derived products such as Aerosol Optical Depth (AOD). This improvement could play a meaningful role in advancing air quality assessments and fine particulate matter (PM10, PM2.5) monitoring, particularly in urban and industrial regions.</a:t>
            </a:r>
          </a:p>
        </p:txBody>
      </p:sp>
      <p:sp>
        <p:nvSpPr>
          <p:cNvPr id="22" name="직사각형 21">
            <a:extLst>
              <a:ext uri="{FF2B5EF4-FFF2-40B4-BE49-F238E27FC236}">
                <a16:creationId xmlns:a16="http://schemas.microsoft.com/office/drawing/2014/main" id="{1CFC0333-409B-49DE-908F-D6B1465AEA99}"/>
              </a:ext>
            </a:extLst>
          </p:cNvPr>
          <p:cNvSpPr/>
          <p:nvPr/>
        </p:nvSpPr>
        <p:spPr bwMode="auto">
          <a:xfrm>
            <a:off x="302751" y="3579903"/>
            <a:ext cx="24744535" cy="7889729"/>
          </a:xfrm>
          <a:prstGeom prst="rect">
            <a:avLst/>
          </a:prstGeom>
          <a:noFill/>
          <a:ln w="19050" cap="flat" cmpd="sng" algn="ctr">
            <a:solidFill>
              <a:srgbClr val="4D69A0"/>
            </a:solidFill>
            <a:prstDash val="solid"/>
            <a:round/>
            <a:headEnd type="none" w="med" len="med"/>
            <a:tailEnd type="none" w="med" len="med"/>
          </a:ln>
          <a:effectLst/>
        </p:spPr>
        <p:txBody>
          <a:bodyPr wrap="none"/>
          <a:lstStyle/>
          <a:p>
            <a:pPr defTabSz="956862"/>
            <a:endParaRPr lang="ko-KR" altLang="en-US" sz="7540">
              <a:ea typeface="굴림" pitchFamily="50" charset="-127"/>
            </a:endParaRPr>
          </a:p>
        </p:txBody>
      </p:sp>
      <p:sp>
        <p:nvSpPr>
          <p:cNvPr id="3" name="TextBox 4">
            <a:extLst>
              <a:ext uri="{FF2B5EF4-FFF2-40B4-BE49-F238E27FC236}">
                <a16:creationId xmlns:a16="http://schemas.microsoft.com/office/drawing/2014/main" id="{3A62E9C8-5A0B-7571-E548-80AF9E9FA49F}"/>
              </a:ext>
            </a:extLst>
          </p:cNvPr>
          <p:cNvSpPr txBox="1">
            <a:spLocks noChangeArrowheads="1"/>
          </p:cNvSpPr>
          <p:nvPr/>
        </p:nvSpPr>
        <p:spPr bwMode="auto">
          <a:xfrm>
            <a:off x="789199" y="2977089"/>
            <a:ext cx="6186367"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19" tIns="0" rIns="360019"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ko-KR" sz="7000" b="1" dirty="0">
                <a:solidFill>
                  <a:srgbClr val="4D69A0"/>
                </a:solidFill>
                <a:latin typeface="Trebuchet MS" panose="020B0603020202020204" pitchFamily="34" charset="0"/>
              </a:rPr>
              <a:t>Introduction</a:t>
            </a:r>
            <a:endParaRPr lang="ko-KR" altLang="en-US" sz="7000" b="1" dirty="0">
              <a:solidFill>
                <a:srgbClr val="4D69A0"/>
              </a:solidFill>
              <a:latin typeface="Trebuchet MS" panose="020B0603020202020204" pitchFamily="34" charset="0"/>
            </a:endParaRPr>
          </a:p>
        </p:txBody>
      </p:sp>
      <p:sp>
        <p:nvSpPr>
          <p:cNvPr id="4" name="직사각형 3">
            <a:extLst>
              <a:ext uri="{FF2B5EF4-FFF2-40B4-BE49-F238E27FC236}">
                <a16:creationId xmlns:a16="http://schemas.microsoft.com/office/drawing/2014/main" id="{4B9958A5-894D-0711-BA0F-766CDBE7C140}"/>
              </a:ext>
            </a:extLst>
          </p:cNvPr>
          <p:cNvSpPr/>
          <p:nvPr/>
        </p:nvSpPr>
        <p:spPr>
          <a:xfrm>
            <a:off x="25322063" y="3579902"/>
            <a:ext cx="24198874" cy="7889729"/>
          </a:xfrm>
          <a:prstGeom prst="rect">
            <a:avLst/>
          </a:prstGeom>
          <a:solidFill>
            <a:schemeClr val="bg1"/>
          </a:solidFill>
          <a:ln w="6350">
            <a:solidFill>
              <a:srgbClr val="4D69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80019"/>
          </a:p>
        </p:txBody>
      </p:sp>
      <p:sp>
        <p:nvSpPr>
          <p:cNvPr id="5" name="TextBox 4">
            <a:extLst>
              <a:ext uri="{FF2B5EF4-FFF2-40B4-BE49-F238E27FC236}">
                <a16:creationId xmlns:a16="http://schemas.microsoft.com/office/drawing/2014/main" id="{4A9D2654-8975-9A54-4046-FD4BB3927A9B}"/>
              </a:ext>
            </a:extLst>
          </p:cNvPr>
          <p:cNvSpPr txBox="1">
            <a:spLocks noChangeArrowheads="1"/>
          </p:cNvSpPr>
          <p:nvPr/>
        </p:nvSpPr>
        <p:spPr bwMode="auto">
          <a:xfrm>
            <a:off x="25575314" y="3202598"/>
            <a:ext cx="10582673"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19" tIns="0" rIns="360019"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ko-KR" sz="7000" b="1" dirty="0">
                <a:solidFill>
                  <a:srgbClr val="4D69A0"/>
                </a:solidFill>
                <a:latin typeface="Trebuchet MS" panose="020B0603020202020204" pitchFamily="34" charset="0"/>
              </a:rPr>
              <a:t>Study area </a:t>
            </a:r>
            <a:r>
              <a:rPr lang="en-US" altLang="ko-KR" sz="7000" b="1" dirty="0">
                <a:solidFill>
                  <a:srgbClr val="4D69A0"/>
                </a:solidFill>
                <a:latin typeface="+mn-lt"/>
              </a:rPr>
              <a:t>&amp;</a:t>
            </a:r>
            <a:r>
              <a:rPr lang="en-US" altLang="ko-KR" sz="7000" b="1" dirty="0">
                <a:solidFill>
                  <a:srgbClr val="4D69A0"/>
                </a:solidFill>
                <a:latin typeface="Trebuchet MS" panose="020B0603020202020204" pitchFamily="34" charset="0"/>
              </a:rPr>
              <a:t> Materials </a:t>
            </a:r>
            <a:endParaRPr lang="ko-KR" altLang="en-US" sz="7000" b="1" dirty="0">
              <a:solidFill>
                <a:srgbClr val="4D69A0"/>
              </a:solidFill>
              <a:latin typeface="Trebuchet MS" panose="020B0603020202020204" pitchFamily="34" charset="0"/>
            </a:endParaRPr>
          </a:p>
        </p:txBody>
      </p:sp>
      <p:pic>
        <p:nvPicPr>
          <p:cNvPr id="13" name="그림 12">
            <a:extLst>
              <a:ext uri="{FF2B5EF4-FFF2-40B4-BE49-F238E27FC236}">
                <a16:creationId xmlns:a16="http://schemas.microsoft.com/office/drawing/2014/main" id="{5A0AF611-794C-EC13-EA1E-4B0EE5CFCBCD}"/>
              </a:ext>
            </a:extLst>
          </p:cNvPr>
          <p:cNvPicPr>
            <a:picLocks noChangeAspect="1"/>
          </p:cNvPicPr>
          <p:nvPr/>
        </p:nvPicPr>
        <p:blipFill>
          <a:blip r:embed="rId2"/>
          <a:stretch>
            <a:fillRect/>
          </a:stretch>
        </p:blipFill>
        <p:spPr>
          <a:xfrm>
            <a:off x="26190506" y="4611012"/>
            <a:ext cx="5897126" cy="5697986"/>
          </a:xfrm>
          <a:prstGeom prst="rect">
            <a:avLst/>
          </a:prstGeom>
        </p:spPr>
      </p:pic>
      <p:sp>
        <p:nvSpPr>
          <p:cNvPr id="25" name="직사각형 24">
            <a:extLst>
              <a:ext uri="{FF2B5EF4-FFF2-40B4-BE49-F238E27FC236}">
                <a16:creationId xmlns:a16="http://schemas.microsoft.com/office/drawing/2014/main" id="{7096F321-AA8A-83B9-7364-770D4CEE6FDE}"/>
              </a:ext>
            </a:extLst>
          </p:cNvPr>
          <p:cNvSpPr/>
          <p:nvPr/>
        </p:nvSpPr>
        <p:spPr>
          <a:xfrm>
            <a:off x="25216943" y="10487988"/>
            <a:ext cx="7996231" cy="954107"/>
          </a:xfrm>
          <a:prstGeom prst="rect">
            <a:avLst/>
          </a:prstGeom>
        </p:spPr>
        <p:txBody>
          <a:bodyPr wrap="square">
            <a:spAutoFit/>
          </a:bodyPr>
          <a:lstStyle/>
          <a:p>
            <a:pPr algn="ctr"/>
            <a:r>
              <a:rPr lang="en-US" altLang="ko-KR" sz="2800" dirty="0">
                <a:latin typeface="Trebuchet MS" panose="020B0603020202020204" pitchFamily="34" charset="0"/>
              </a:rPr>
              <a:t>&lt; Region of requirement (yellow box) for the </a:t>
            </a:r>
          </a:p>
          <a:p>
            <a:pPr algn="ctr"/>
            <a:r>
              <a:rPr lang="en-US" altLang="ko-KR" sz="2800" dirty="0">
                <a:latin typeface="Trebuchet MS" panose="020B0603020202020204" pitchFamily="34" charset="0"/>
              </a:rPr>
              <a:t>GEMS </a:t>
            </a:r>
            <a:r>
              <a:rPr lang="en-GB" altLang="ko-KR" sz="2800" dirty="0">
                <a:latin typeface="Trebuchet MS" panose="020B0603020202020204" pitchFamily="34" charset="0"/>
                <a:ea typeface="바탕" panose="02030600000101010101" pitchFamily="18" charset="-127"/>
              </a:rPr>
              <a:t>Source : Choi </a:t>
            </a:r>
            <a:r>
              <a:rPr lang="en-GB" altLang="ko-KR" sz="2800" i="1" dirty="0">
                <a:latin typeface="Trebuchet MS" panose="020B0603020202020204" pitchFamily="34" charset="0"/>
                <a:ea typeface="바탕" panose="02030600000101010101" pitchFamily="18" charset="-127"/>
              </a:rPr>
              <a:t>et al</a:t>
            </a:r>
            <a:r>
              <a:rPr lang="en-GB" altLang="ko-KR" sz="2800" dirty="0">
                <a:latin typeface="Trebuchet MS" panose="020B0603020202020204" pitchFamily="34" charset="0"/>
                <a:ea typeface="바탕" panose="02030600000101010101" pitchFamily="18" charset="-127"/>
              </a:rPr>
              <a:t>., 2019 &gt;</a:t>
            </a:r>
          </a:p>
        </p:txBody>
      </p:sp>
      <p:sp>
        <p:nvSpPr>
          <p:cNvPr id="28" name="직사각형 27">
            <a:extLst>
              <a:ext uri="{FF2B5EF4-FFF2-40B4-BE49-F238E27FC236}">
                <a16:creationId xmlns:a16="http://schemas.microsoft.com/office/drawing/2014/main" id="{3A806B7E-E8A9-9D13-0311-28D2904BC66A}"/>
              </a:ext>
            </a:extLst>
          </p:cNvPr>
          <p:cNvSpPr/>
          <p:nvPr/>
        </p:nvSpPr>
        <p:spPr>
          <a:xfrm>
            <a:off x="32944941" y="4030912"/>
            <a:ext cx="16611957" cy="7647093"/>
          </a:xfrm>
          <a:prstGeom prst="rect">
            <a:avLst/>
          </a:prstGeom>
          <a:noFill/>
        </p:spPr>
        <p:txBody>
          <a:bodyPr wrap="square" rtlCol="0">
            <a:spAutoFit/>
          </a:bodyPr>
          <a:lstStyle/>
          <a:p>
            <a:pPr marL="571500" indent="-571500" algn="just" latinLnBrk="1">
              <a:lnSpc>
                <a:spcPct val="120000"/>
              </a:lnSpc>
              <a:buFont typeface="Arial" panose="020B0604020202020204" pitchFamily="34" charset="0"/>
              <a:buChar char="•"/>
            </a:pPr>
            <a:r>
              <a:rPr lang="en-US" altLang="ko-KR" sz="3100" dirty="0">
                <a:latin typeface="Trebuchet MS" panose="020B0603020202020204" pitchFamily="34" charset="0"/>
              </a:rPr>
              <a:t>Study Area : GEMS Field Of Requirement (yellow box) </a:t>
            </a:r>
          </a:p>
          <a:p>
            <a:pPr marL="571500" indent="-571500" algn="just" latinLnBrk="1">
              <a:lnSpc>
                <a:spcPct val="120000"/>
              </a:lnSpc>
              <a:buFont typeface="Arial" panose="020B0604020202020204" pitchFamily="34" charset="0"/>
              <a:buChar char="•"/>
            </a:pPr>
            <a:r>
              <a:rPr lang="en-US" altLang="ko-KR" sz="3100" dirty="0">
                <a:latin typeface="Trebuchet MS" panose="020B0603020202020204" pitchFamily="34" charset="0"/>
              </a:rPr>
              <a:t>Study Period : 2024.09.15 – 2024.09.30</a:t>
            </a:r>
          </a:p>
          <a:p>
            <a:pPr marL="571500" indent="-571500" algn="just" latinLnBrk="1">
              <a:lnSpc>
                <a:spcPct val="120000"/>
              </a:lnSpc>
              <a:buFont typeface="Arial" panose="020B0604020202020204" pitchFamily="34" charset="0"/>
              <a:buChar char="•"/>
            </a:pPr>
            <a:r>
              <a:rPr lang="en-US" altLang="ko-KR" sz="3100" dirty="0">
                <a:latin typeface="Trebuchet MS" panose="020B0603020202020204" pitchFamily="34" charset="0"/>
              </a:rPr>
              <a:t>Input data </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L1C Radiance data (440nm)</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TSIS-1 HSRS (Hybrid Solar Reference Spectrum) Irradiance Data</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a:t>
            </a:r>
            <a:r>
              <a:rPr lang="ko-KR" altLang="en-US" sz="3100" dirty="0">
                <a:latin typeface="Trebuchet MS" panose="020B0603020202020204" pitchFamily="34" charset="0"/>
              </a:rPr>
              <a:t> </a:t>
            </a:r>
            <a:r>
              <a:rPr lang="en-US" altLang="ko-KR" sz="3100" dirty="0">
                <a:latin typeface="Trebuchet MS" panose="020B0603020202020204" pitchFamily="34" charset="0"/>
              </a:rPr>
              <a:t>L1C Geometric angle data (SZA, SSA, VZA, VAA)</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L1C Terrain height data (DEM), Land Sea mask</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AOD (Aerosol Optical Depth), SSA (Single Scattering Albedo) data (550 nm)</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Aerosol Type data </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ECF (Effective Cloud Fraction) data</a:t>
            </a:r>
          </a:p>
          <a:p>
            <a:pPr marL="1485900" lvl="2" indent="-571500" algn="just" latinLnBrk="1">
              <a:lnSpc>
                <a:spcPct val="120000"/>
              </a:lnSpc>
              <a:buFont typeface="Arial" panose="020B0604020202020204" pitchFamily="34" charset="0"/>
              <a:buChar char="•"/>
            </a:pPr>
            <a:r>
              <a:rPr lang="en-US" altLang="ko-KR" sz="2800" dirty="0">
                <a:latin typeface="Trebuchet MS" panose="020B0603020202020204" pitchFamily="34" charset="0"/>
              </a:rPr>
              <a:t>ECF ≥ 0.2 </a:t>
            </a:r>
            <a:r>
              <a:rPr lang="en-US" altLang="ko-KR" sz="2800" dirty="0">
                <a:latin typeface="맑은 고딕" panose="020B0503020000020004" pitchFamily="50" charset="-127"/>
                <a:ea typeface="맑은 고딕" panose="020B0503020000020004" pitchFamily="50" charset="-127"/>
              </a:rPr>
              <a:t>→ masked as cloud / ECF &lt; 0.2 → masked as clear</a:t>
            </a:r>
            <a:endParaRPr lang="en-US" altLang="ko-KR" sz="2800" dirty="0">
              <a:latin typeface="Trebuchet MS" panose="020B0603020202020204" pitchFamily="34" charset="0"/>
            </a:endParaRP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O3T (Total Column Ozone) data </a:t>
            </a:r>
          </a:p>
          <a:p>
            <a:pPr marL="1028700" lvl="1" indent="-571500" algn="just" latinLnBrk="1">
              <a:lnSpc>
                <a:spcPct val="120000"/>
              </a:lnSpc>
              <a:buFont typeface="Wingdings" panose="05000000000000000000" pitchFamily="2" charset="2"/>
              <a:buChar char="ü"/>
            </a:pPr>
            <a:r>
              <a:rPr lang="en-US" altLang="ko-KR" sz="3100" dirty="0">
                <a:latin typeface="Trebuchet MS" panose="020B0603020202020204" pitchFamily="34" charset="0"/>
              </a:rPr>
              <a:t>GEMS NO₂ VCD data</a:t>
            </a:r>
          </a:p>
        </p:txBody>
      </p:sp>
      <p:sp>
        <p:nvSpPr>
          <p:cNvPr id="31" name="TextBox 30">
            <a:extLst>
              <a:ext uri="{FF2B5EF4-FFF2-40B4-BE49-F238E27FC236}">
                <a16:creationId xmlns:a16="http://schemas.microsoft.com/office/drawing/2014/main" id="{E6792A89-9102-CE80-E570-CC5961AF0D97}"/>
              </a:ext>
            </a:extLst>
          </p:cNvPr>
          <p:cNvSpPr txBox="1"/>
          <p:nvPr/>
        </p:nvSpPr>
        <p:spPr>
          <a:xfrm>
            <a:off x="0" y="27608724"/>
            <a:ext cx="49817687" cy="2199764"/>
          </a:xfrm>
          <a:prstGeom prst="rect">
            <a:avLst/>
          </a:prstGeom>
          <a:solidFill>
            <a:schemeClr val="bg1">
              <a:lumMod val="95000"/>
            </a:schemeClr>
          </a:solidFill>
        </p:spPr>
        <p:txBody>
          <a:bodyPr wrap="square" rtlCol="0">
            <a:noAutofit/>
          </a:bodyPr>
          <a:lstStyle/>
          <a:p>
            <a:endParaRPr lang="en-US" dirty="0">
              <a:latin typeface="Trebuchet MS" panose="020B0603020202020204" pitchFamily="34" charset="0"/>
            </a:endParaRPr>
          </a:p>
        </p:txBody>
      </p:sp>
      <p:pic>
        <p:nvPicPr>
          <p:cNvPr id="34" name="Picture 2" descr="C:\Documents and Settings\eunbin\바탕 화면\제목 없음.JPG">
            <a:extLst>
              <a:ext uri="{FF2B5EF4-FFF2-40B4-BE49-F238E27FC236}">
                <a16:creationId xmlns:a16="http://schemas.microsoft.com/office/drawing/2014/main" id="{70111BC5-B8A6-8449-D580-3DA5A74C720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296" b="89296" l="3088" r="95219">
                        <a14:foregroundMark x1="25797" y1="48732" x2="25797" y2="48732"/>
                        <a14:foregroundMark x1="33367" y1="48732" x2="33367" y2="48732"/>
                        <a14:foregroundMark x1="7869" y1="48732" x2="7869" y2="48732"/>
                        <a14:foregroundMark x1="39542" y1="42535" x2="39542" y2="42535"/>
                        <a14:foregroundMark x1="45817" y1="39718" x2="45817" y2="39718"/>
                        <a14:foregroundMark x1="53187" y1="42535" x2="53187" y2="42535"/>
                        <a14:foregroundMark x1="60159" y1="40563" x2="60159" y2="40563"/>
                        <a14:foregroundMark x1="66833" y1="40563" x2="66833" y2="40563"/>
                        <a14:foregroundMark x1="76295" y1="39718" x2="76295" y2="39718"/>
                        <a14:foregroundMark x1="39343" y1="63662" x2="39343" y2="63662"/>
                        <a14:foregroundMark x1="43825" y1="62535" x2="43825" y2="62535"/>
                        <a14:foregroundMark x1="47410" y1="60563" x2="47410" y2="60563"/>
                        <a14:foregroundMark x1="49104" y1="60563" x2="49104" y2="60563"/>
                        <a14:foregroundMark x1="51394" y1="59718" x2="51394" y2="59718"/>
                        <a14:foregroundMark x1="54880" y1="60563" x2="54880" y2="60563"/>
                        <a14:foregroundMark x1="59263" y1="60563" x2="59263" y2="60563"/>
                        <a14:foregroundMark x1="62251" y1="60282" x2="62251" y2="60282"/>
                        <a14:foregroundMark x1="67829" y1="62817" x2="67829" y2="62817"/>
                        <a14:foregroundMark x1="69223" y1="61408" x2="69223" y2="61408"/>
                        <a14:foregroundMark x1="73108" y1="61127" x2="73108" y2="61127"/>
                        <a14:foregroundMark x1="74502" y1="60563" x2="74502" y2="60563"/>
                        <a14:foregroundMark x1="77789" y1="60845" x2="77789" y2="60845"/>
                        <a14:foregroundMark x1="82371" y1="62254" x2="82371" y2="62254"/>
                        <a14:foregroundMark x1="83566" y1="61690" x2="83566" y2="61690"/>
                        <a14:foregroundMark x1="86056" y1="61127" x2="86056" y2="61127"/>
                        <a14:foregroundMark x1="87948" y1="60282" x2="87948" y2="60282"/>
                        <a14:foregroundMark x1="89442" y1="60563" x2="89442" y2="60563"/>
                        <a14:foregroundMark x1="91434" y1="60845" x2="91434" y2="60845"/>
                        <a14:foregroundMark x1="83865" y1="43662" x2="83865" y2="43662"/>
                        <a14:backgroundMark x1="41534" y1="40563" x2="41534" y2="40563"/>
                        <a14:backgroundMark x1="81375" y1="61972" x2="81375" y2="61972"/>
                        <a14:backgroundMark x1="44422" y1="63380" x2="44422" y2="63380"/>
                      </a14:backgroundRemoval>
                    </a14:imgEffect>
                  </a14:imgLayer>
                </a14:imgProps>
              </a:ext>
              <a:ext uri="{28A0092B-C50C-407E-A947-70E740481C1C}">
                <a14:useLocalDpi xmlns:a14="http://schemas.microsoft.com/office/drawing/2010/main"/>
              </a:ext>
            </a:extLst>
          </a:blip>
          <a:srcRect/>
          <a:stretch>
            <a:fillRect/>
          </a:stretch>
        </p:blipFill>
        <p:spPr bwMode="auto">
          <a:xfrm>
            <a:off x="467796" y="27637097"/>
            <a:ext cx="5872020" cy="2076262"/>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1724">
            <a:extLst>
              <a:ext uri="{FF2B5EF4-FFF2-40B4-BE49-F238E27FC236}">
                <a16:creationId xmlns:a16="http://schemas.microsoft.com/office/drawing/2014/main" id="{26B7E0CE-5BBD-8AD0-A02C-BC3045D95A50}"/>
              </a:ext>
            </a:extLst>
          </p:cNvPr>
          <p:cNvSpPr txBox="1">
            <a:spLocks noChangeArrowheads="1"/>
          </p:cNvSpPr>
          <p:nvPr/>
        </p:nvSpPr>
        <p:spPr bwMode="auto">
          <a:xfrm>
            <a:off x="10243359" y="28321172"/>
            <a:ext cx="32414837" cy="784830"/>
          </a:xfrm>
          <a:prstGeom prst="rect">
            <a:avLst/>
          </a:prstGeom>
          <a:noFill/>
          <a:ln w="9525">
            <a:noFill/>
            <a:miter lim="800000"/>
            <a:headEnd/>
            <a:tailEnd/>
          </a:ln>
          <a:effectLst/>
        </p:spPr>
        <p:txBody>
          <a:bodyPr wrap="square">
            <a:spAutoFit/>
          </a:bodyPr>
          <a:lstStyle/>
          <a:p>
            <a:pPr algn="ctr"/>
            <a:r>
              <a:rPr lang="en-CA" sz="4500" b="1" dirty="0">
                <a:ln w="18415" cmpd="sng">
                  <a:noFill/>
                  <a:prstDash val="solid"/>
                </a:ln>
                <a:latin typeface="Trebuchet MS" panose="020B0603020202020204" pitchFamily="34" charset="0"/>
                <a:cs typeface="Times New Roman" panose="02020603050405020304" pitchFamily="18" charset="0"/>
              </a:rPr>
              <a:t>[</a:t>
            </a:r>
            <a:r>
              <a:rPr lang="en-US" altLang="ko-KR" sz="4500" b="1" dirty="0">
                <a:ln w="18415" cmpd="sng">
                  <a:noFill/>
                  <a:prstDash val="solid"/>
                </a:ln>
                <a:latin typeface="Trebuchet MS" panose="020B0603020202020204" pitchFamily="34" charset="0"/>
                <a:cs typeface="Times New Roman" panose="02020603050405020304" pitchFamily="18" charset="0"/>
              </a:rPr>
              <a:t>European </a:t>
            </a:r>
            <a:r>
              <a:rPr lang="en-US" sz="4500" b="1" dirty="0">
                <a:ln w="18415" cmpd="sng">
                  <a:noFill/>
                  <a:prstDash val="solid"/>
                </a:ln>
                <a:latin typeface="Trebuchet MS" panose="020B0603020202020204" pitchFamily="34" charset="0"/>
                <a:cs typeface="Times New Roman" panose="02020603050405020304" pitchFamily="18" charset="0"/>
              </a:rPr>
              <a:t>Geosciences Union </a:t>
            </a:r>
            <a:r>
              <a:rPr lang="en-US" altLang="ko-KR" sz="4500" b="1" dirty="0">
                <a:ln w="18415" cmpd="sng">
                  <a:noFill/>
                  <a:prstDash val="solid"/>
                </a:ln>
                <a:latin typeface="Trebuchet MS" panose="020B0603020202020204" pitchFamily="34" charset="0"/>
                <a:cs typeface="Times New Roman" panose="02020603050405020304" pitchFamily="18" charset="0"/>
              </a:rPr>
              <a:t>General Assembly 2025</a:t>
            </a:r>
            <a:r>
              <a:rPr lang="en-CA" sz="4500" b="1" dirty="0">
                <a:ln w="18415" cmpd="sng">
                  <a:noFill/>
                  <a:prstDash val="solid"/>
                </a:ln>
                <a:latin typeface="Trebuchet MS" panose="020B0603020202020204" pitchFamily="34" charset="0"/>
                <a:cs typeface="Times New Roman" panose="02020603050405020304" pitchFamily="18" charset="0"/>
              </a:rPr>
              <a:t>, </a:t>
            </a:r>
            <a:r>
              <a:rPr lang="en-US" altLang="ko-KR" sz="4500" b="1" dirty="0">
                <a:ln w="18415" cmpd="sng">
                  <a:noFill/>
                  <a:prstDash val="solid"/>
                </a:ln>
                <a:latin typeface="Trebuchet MS" panose="020B0603020202020204" pitchFamily="34" charset="0"/>
                <a:cs typeface="Times New Roman" panose="02020603050405020304" pitchFamily="18" charset="0"/>
              </a:rPr>
              <a:t>Vienna</a:t>
            </a:r>
            <a:r>
              <a:rPr lang="en-CA" sz="4500" b="1" dirty="0">
                <a:ln w="18415" cmpd="sng">
                  <a:noFill/>
                  <a:prstDash val="solid"/>
                </a:ln>
                <a:latin typeface="Trebuchet MS" panose="020B0603020202020204" pitchFamily="34" charset="0"/>
                <a:cs typeface="Times New Roman" panose="02020603050405020304" pitchFamily="18" charset="0"/>
              </a:rPr>
              <a:t>, </a:t>
            </a:r>
            <a:r>
              <a:rPr lang="en-US" altLang="ko-KR" sz="4500" b="1" dirty="0">
                <a:ln w="18415" cmpd="sng">
                  <a:noFill/>
                  <a:prstDash val="solid"/>
                </a:ln>
                <a:latin typeface="Trebuchet MS" panose="020B0603020202020204" pitchFamily="34" charset="0"/>
                <a:cs typeface="Times New Roman" panose="02020603050405020304" pitchFamily="18" charset="0"/>
              </a:rPr>
              <a:t>Austria </a:t>
            </a:r>
            <a:r>
              <a:rPr lang="en-CA" altLang="ko-KR" sz="4500" b="1" dirty="0">
                <a:ln w="18415" cmpd="sng">
                  <a:noFill/>
                  <a:prstDash val="solid"/>
                </a:ln>
                <a:cs typeface="Times New Roman" panose="02020603050405020304" pitchFamily="18" charset="0"/>
              </a:rPr>
              <a:t>&amp;</a:t>
            </a:r>
            <a:r>
              <a:rPr lang="en-CA" altLang="ko-KR" sz="4500" b="1" dirty="0">
                <a:ln w="18415" cmpd="sng">
                  <a:noFill/>
                  <a:prstDash val="solid"/>
                </a:ln>
                <a:latin typeface="Trebuchet MS" panose="020B0603020202020204" pitchFamily="34" charset="0"/>
                <a:cs typeface="Times New Roman" panose="02020603050405020304" pitchFamily="18" charset="0"/>
              </a:rPr>
              <a:t> Online, </a:t>
            </a:r>
            <a:r>
              <a:rPr lang="en-US" altLang="ko-KR" sz="4500" b="1" dirty="0">
                <a:ln w="18415" cmpd="sng">
                  <a:noFill/>
                  <a:prstDash val="solid"/>
                </a:ln>
                <a:latin typeface="Trebuchet MS" panose="020B0603020202020204" pitchFamily="34" charset="0"/>
                <a:cs typeface="Times New Roman" panose="02020603050405020304" pitchFamily="18" charset="0"/>
              </a:rPr>
              <a:t>27 April – 2 May</a:t>
            </a:r>
            <a:r>
              <a:rPr lang="ko-KR" altLang="en-US" sz="4500" b="1" dirty="0">
                <a:ln w="18415" cmpd="sng">
                  <a:noFill/>
                  <a:prstDash val="solid"/>
                </a:ln>
                <a:latin typeface="Trebuchet MS" panose="020B0603020202020204" pitchFamily="34" charset="0"/>
                <a:cs typeface="Times New Roman" panose="02020603050405020304" pitchFamily="18" charset="0"/>
              </a:rPr>
              <a:t> </a:t>
            </a:r>
            <a:r>
              <a:rPr lang="en-US" altLang="ko-KR" sz="4500" b="1" dirty="0">
                <a:ln w="18415" cmpd="sng">
                  <a:noFill/>
                  <a:prstDash val="solid"/>
                </a:ln>
                <a:latin typeface="Trebuchet MS" panose="020B0603020202020204" pitchFamily="34" charset="0"/>
                <a:cs typeface="Times New Roman" panose="02020603050405020304" pitchFamily="18" charset="0"/>
              </a:rPr>
              <a:t>2025</a:t>
            </a:r>
            <a:r>
              <a:rPr lang="en-GB" sz="4500" b="1" dirty="0">
                <a:ln w="18415" cmpd="sng">
                  <a:noFill/>
                  <a:prstDash val="solid"/>
                </a:ln>
                <a:latin typeface="Trebuchet MS" panose="020B0603020202020204" pitchFamily="34" charset="0"/>
                <a:cs typeface="Times New Roman" panose="02020603050405020304" pitchFamily="18" charset="0"/>
              </a:rPr>
              <a:t>]</a:t>
            </a:r>
            <a:endParaRPr lang="fr-FR" altLang="ko-KR" sz="4500" b="1" dirty="0">
              <a:ln w="18415" cmpd="sng">
                <a:solidFill>
                  <a:srgbClr val="FFFFFF"/>
                </a:solidFill>
                <a:prstDash val="solid"/>
              </a:ln>
              <a:latin typeface="Trebuchet MS" panose="020B0603020202020204" pitchFamily="34" charset="0"/>
              <a:cs typeface="Times New Roman" panose="02020603050405020304" pitchFamily="18" charset="0"/>
            </a:endParaRPr>
          </a:p>
        </p:txBody>
      </p:sp>
      <p:pic>
        <p:nvPicPr>
          <p:cNvPr id="42" name="그림 41">
            <a:extLst>
              <a:ext uri="{FF2B5EF4-FFF2-40B4-BE49-F238E27FC236}">
                <a16:creationId xmlns:a16="http://schemas.microsoft.com/office/drawing/2014/main" id="{5A61781C-172A-CC61-E2A0-82679BBB6C6A}"/>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5985" y="27707554"/>
            <a:ext cx="3456149" cy="1936538"/>
          </a:xfrm>
          <a:prstGeom prst="rect">
            <a:avLst/>
          </a:prstGeom>
        </p:spPr>
      </p:pic>
      <p:sp>
        <p:nvSpPr>
          <p:cNvPr id="71" name="직사각형 70">
            <a:extLst>
              <a:ext uri="{FF2B5EF4-FFF2-40B4-BE49-F238E27FC236}">
                <a16:creationId xmlns:a16="http://schemas.microsoft.com/office/drawing/2014/main" id="{36817249-6894-CA75-FAE5-EFBD1724FF05}"/>
              </a:ext>
            </a:extLst>
          </p:cNvPr>
          <p:cNvSpPr/>
          <p:nvPr/>
        </p:nvSpPr>
        <p:spPr>
          <a:xfrm>
            <a:off x="281042" y="11966645"/>
            <a:ext cx="49218187" cy="13849811"/>
          </a:xfrm>
          <a:prstGeom prst="rect">
            <a:avLst/>
          </a:prstGeom>
          <a:solidFill>
            <a:schemeClr val="bg1"/>
          </a:solidFill>
          <a:ln w="6350">
            <a:solidFill>
              <a:srgbClr val="4D69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80019" dirty="0"/>
          </a:p>
        </p:txBody>
      </p:sp>
      <p:sp>
        <p:nvSpPr>
          <p:cNvPr id="73" name="TextBox 4">
            <a:extLst>
              <a:ext uri="{FF2B5EF4-FFF2-40B4-BE49-F238E27FC236}">
                <a16:creationId xmlns:a16="http://schemas.microsoft.com/office/drawing/2014/main" id="{C925E2AD-D22F-2BF5-D2C1-3D3C52C332CB}"/>
              </a:ext>
            </a:extLst>
          </p:cNvPr>
          <p:cNvSpPr txBox="1">
            <a:spLocks noChangeArrowheads="1"/>
          </p:cNvSpPr>
          <p:nvPr/>
        </p:nvSpPr>
        <p:spPr bwMode="auto">
          <a:xfrm>
            <a:off x="819399" y="11513534"/>
            <a:ext cx="1021355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19" tIns="0" rIns="360019"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ko-KR" sz="7000" b="1" dirty="0">
                <a:solidFill>
                  <a:srgbClr val="4D69A0"/>
                </a:solidFill>
                <a:latin typeface="Trebuchet MS" panose="020B0603020202020204" pitchFamily="34" charset="0"/>
              </a:rPr>
              <a:t>Methodology </a:t>
            </a:r>
            <a:r>
              <a:rPr lang="en-US" altLang="ko-KR" sz="7000" b="1" dirty="0">
                <a:solidFill>
                  <a:srgbClr val="4D69A0"/>
                </a:solidFill>
                <a:latin typeface="+mn-lt"/>
              </a:rPr>
              <a:t>&amp;</a:t>
            </a:r>
            <a:r>
              <a:rPr lang="en-US" altLang="ko-KR" sz="7000" b="1" dirty="0">
                <a:solidFill>
                  <a:srgbClr val="4D69A0"/>
                </a:solidFill>
                <a:latin typeface="Trebuchet MS" panose="020B0603020202020204" pitchFamily="34" charset="0"/>
              </a:rPr>
              <a:t> Result</a:t>
            </a:r>
            <a:endParaRPr lang="ko-KR" altLang="en-US" sz="7000" b="1" dirty="0">
              <a:solidFill>
                <a:srgbClr val="4D69A0"/>
              </a:solidFill>
              <a:latin typeface="Trebuchet MS" panose="020B0603020202020204" pitchFamily="34" charset="0"/>
            </a:endParaRPr>
          </a:p>
        </p:txBody>
      </p:sp>
      <p:sp>
        <p:nvSpPr>
          <p:cNvPr id="74" name="직사각형 73">
            <a:extLst>
              <a:ext uri="{FF2B5EF4-FFF2-40B4-BE49-F238E27FC236}">
                <a16:creationId xmlns:a16="http://schemas.microsoft.com/office/drawing/2014/main" id="{9459F3E5-2C77-79BD-DACD-DDEEAD925D6B}"/>
              </a:ext>
            </a:extLst>
          </p:cNvPr>
          <p:cNvSpPr/>
          <p:nvPr/>
        </p:nvSpPr>
        <p:spPr>
          <a:xfrm>
            <a:off x="639396" y="12411845"/>
            <a:ext cx="18278753" cy="4840043"/>
          </a:xfrm>
          <a:prstGeom prst="rect">
            <a:avLst/>
          </a:prstGeom>
          <a:noFill/>
        </p:spPr>
        <p:txBody>
          <a:bodyPr wrap="square" rtlCol="0">
            <a:spAutoFit/>
          </a:bodyPr>
          <a:lstStyle/>
          <a:p>
            <a:pPr marL="571500" indent="-571500" algn="just" latinLnBrk="1">
              <a:lnSpc>
                <a:spcPct val="120000"/>
              </a:lnSpc>
              <a:buFont typeface="Arial" panose="020B0604020202020204" pitchFamily="34" charset="0"/>
              <a:buChar char="•"/>
            </a:pPr>
            <a:r>
              <a:rPr lang="en-US" altLang="ko-KR" sz="3600" b="1" dirty="0">
                <a:latin typeface="Trebuchet MS" panose="020B0603020202020204" pitchFamily="34" charset="0"/>
              </a:rPr>
              <a:t>Atmospheric Correction Coefficients calculation (LUT creation using VLIDORT)</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VLIDORT (Vector Linearized Discrete Ordinate Radiative Transfer Model) was used to simulate Top-Of-Atmosphere (TOA) radiance and to generate lookup tables (LUTs).</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Three aerosol type modes were used : HAF(High Absorbing Fine) / Dust / NA(Non-Absorbing)</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The LUTs were created by varying 8 key parameters : SZA, RAA, VZA, O₃, AOD, DEM + SSA, NO₂</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Due to the characteristics of LUT, discontinuity occurs depending on the interval.</a:t>
            </a:r>
          </a:p>
          <a:p>
            <a:pPr lvl="1" algn="just" latinLnBrk="1">
              <a:lnSpc>
                <a:spcPct val="120000"/>
              </a:lnSpc>
            </a:pPr>
            <a:r>
              <a:rPr lang="en-US" altLang="ko-KR" sz="3200" dirty="0">
                <a:latin typeface="Trebuchet MS" panose="020B0603020202020204" pitchFamily="34" charset="0"/>
                <a:sym typeface="Wingdings" panose="05000000000000000000" pitchFamily="2" charset="2"/>
              </a:rPr>
              <a:t>     The coefficients were interpolated based on 8-d interpolation method.</a:t>
            </a:r>
            <a:endParaRPr lang="en-US" altLang="ko-KR" sz="3200" dirty="0">
              <a:latin typeface="Trebuchet MS" panose="020B0603020202020204" pitchFamily="34" charset="0"/>
            </a:endParaRPr>
          </a:p>
        </p:txBody>
      </p:sp>
      <p:sp>
        <p:nvSpPr>
          <p:cNvPr id="139" name="직사각형 138">
            <a:extLst>
              <a:ext uri="{FF2B5EF4-FFF2-40B4-BE49-F238E27FC236}">
                <a16:creationId xmlns:a16="http://schemas.microsoft.com/office/drawing/2014/main" id="{99FDB38D-C611-4D23-861C-DB25F80612BE}"/>
              </a:ext>
            </a:extLst>
          </p:cNvPr>
          <p:cNvSpPr/>
          <p:nvPr/>
        </p:nvSpPr>
        <p:spPr>
          <a:xfrm>
            <a:off x="523019" y="20809624"/>
            <a:ext cx="15223499" cy="4803238"/>
          </a:xfrm>
          <a:prstGeom prst="rect">
            <a:avLst/>
          </a:prstGeom>
          <a:noFill/>
        </p:spPr>
        <p:txBody>
          <a:bodyPr wrap="square" rtlCol="0">
            <a:spAutoFit/>
          </a:bodyPr>
          <a:lstStyle/>
          <a:p>
            <a:pPr marL="571500" indent="-571500" algn="just" latinLnBrk="1">
              <a:lnSpc>
                <a:spcPct val="120000"/>
              </a:lnSpc>
              <a:buFont typeface="Arial" panose="020B0604020202020204" pitchFamily="34" charset="0"/>
              <a:buChar char="•"/>
            </a:pPr>
            <a:r>
              <a:rPr lang="en-US" altLang="ko-KR" sz="3600" b="1" dirty="0">
                <a:latin typeface="Trebuchet MS" panose="020B0603020202020204" pitchFamily="34" charset="0"/>
              </a:rPr>
              <a:t>TOC Reflectance retrieval</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Using the VLIDORT generated LUTs, TOC reflectance was calculated.</a:t>
            </a:r>
          </a:p>
          <a:p>
            <a:pPr marL="1028700" lvl="1" indent="-571500" algn="just" latinLnBrk="1">
              <a:lnSpc>
                <a:spcPct val="120000"/>
              </a:lnSpc>
              <a:buFont typeface="Arial" panose="020B0604020202020204" pitchFamily="34" charset="0"/>
              <a:buChar char="•"/>
            </a:pPr>
            <a:endParaRPr lang="en-US" altLang="ko-KR" sz="3600" dirty="0">
              <a:latin typeface="Trebuchet MS" panose="020B0603020202020204" pitchFamily="34" charset="0"/>
            </a:endParaRPr>
          </a:p>
          <a:p>
            <a:pPr marL="1028700" lvl="1" indent="-571500" algn="just" latinLnBrk="1">
              <a:lnSpc>
                <a:spcPct val="120000"/>
              </a:lnSpc>
              <a:buFont typeface="Arial" panose="020B0604020202020204" pitchFamily="34" charset="0"/>
              <a:buChar char="•"/>
            </a:pPr>
            <a:endParaRPr lang="en-US" altLang="ko-KR" sz="3600" dirty="0">
              <a:latin typeface="Trebuchet MS" panose="020B0603020202020204" pitchFamily="34" charset="0"/>
            </a:endParaRPr>
          </a:p>
          <a:p>
            <a:pPr lvl="1" algn="just" latinLnBrk="1">
              <a:lnSpc>
                <a:spcPct val="120000"/>
              </a:lnSpc>
            </a:pPr>
            <a:endParaRPr lang="en-US" altLang="ko-KR" sz="3600" dirty="0">
              <a:latin typeface="Trebuchet MS" panose="020B0603020202020204" pitchFamily="34" charset="0"/>
            </a:endParaRPr>
          </a:p>
          <a:p>
            <a:pPr lvl="1" algn="ctr" latinLnBrk="1">
              <a:lnSpc>
                <a:spcPct val="120000"/>
              </a:lnSpc>
            </a:pPr>
            <a:endParaRPr lang="en-US" altLang="ko-KR" dirty="0">
              <a:latin typeface="Trebuchet MS" panose="020B0603020202020204" pitchFamily="34" charset="0"/>
            </a:endParaRP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An 8D interpolation scheme was applied to reflect full angular and trace gas variability. </a:t>
            </a:r>
          </a:p>
        </p:txBody>
      </p:sp>
      <p:cxnSp>
        <p:nvCxnSpPr>
          <p:cNvPr id="143" name="직선 연결선 142">
            <a:extLst>
              <a:ext uri="{FF2B5EF4-FFF2-40B4-BE49-F238E27FC236}">
                <a16:creationId xmlns:a16="http://schemas.microsoft.com/office/drawing/2014/main" id="{BA2F301F-C7F2-76D9-7A65-C186D6F690DF}"/>
              </a:ext>
            </a:extLst>
          </p:cNvPr>
          <p:cNvCxnSpPr>
            <a:cxnSpLocks/>
          </p:cNvCxnSpPr>
          <p:nvPr/>
        </p:nvCxnSpPr>
        <p:spPr>
          <a:xfrm>
            <a:off x="19067952" y="11966645"/>
            <a:ext cx="0" cy="13838250"/>
          </a:xfrm>
          <a:prstGeom prst="line">
            <a:avLst/>
          </a:prstGeom>
          <a:ln w="571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5" name="직사각형 144">
            <a:extLst>
              <a:ext uri="{FF2B5EF4-FFF2-40B4-BE49-F238E27FC236}">
                <a16:creationId xmlns:a16="http://schemas.microsoft.com/office/drawing/2014/main" id="{ABCF070A-41A8-1845-23DB-5DE5A52F5CAD}"/>
              </a:ext>
            </a:extLst>
          </p:cNvPr>
          <p:cNvSpPr/>
          <p:nvPr/>
        </p:nvSpPr>
        <p:spPr>
          <a:xfrm>
            <a:off x="19217754" y="12065967"/>
            <a:ext cx="22093694" cy="7868693"/>
          </a:xfrm>
          <a:prstGeom prst="rect">
            <a:avLst/>
          </a:prstGeom>
          <a:noFill/>
        </p:spPr>
        <p:txBody>
          <a:bodyPr wrap="square" rtlCol="0">
            <a:spAutoFit/>
          </a:bodyPr>
          <a:lstStyle/>
          <a:p>
            <a:pPr marL="571500" indent="-571500" algn="just" latinLnBrk="1">
              <a:lnSpc>
                <a:spcPct val="120000"/>
              </a:lnSpc>
              <a:buFont typeface="Arial" panose="020B0604020202020204" pitchFamily="34" charset="0"/>
              <a:buChar char="•"/>
            </a:pPr>
            <a:r>
              <a:rPr lang="en-US" altLang="ko-KR" sz="4000" b="1" dirty="0">
                <a:latin typeface="Trebuchet MS" panose="020B0603020202020204" pitchFamily="34" charset="0"/>
              </a:rPr>
              <a:t>Comparative Analysis – With vs. Without NO₂</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TOC reflectance was retrieved using two LUTs : with and without NO₂ consideration </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The resulting ΔTOC was analyzed to assess NO₂ sensitivity, and the scatter plot showed correlation coefficient(R=0.998), RMSD(0.003), </a:t>
            </a:r>
            <a:r>
              <a:rPr lang="en-US" altLang="ko-KR" sz="3200" dirty="0" err="1">
                <a:latin typeface="Trebuchet MS" panose="020B0603020202020204" pitchFamily="34" charset="0"/>
              </a:rPr>
              <a:t>rRMSD</a:t>
            </a:r>
            <a:r>
              <a:rPr lang="en-US" altLang="ko-KR" sz="3200" dirty="0">
                <a:latin typeface="Trebuchet MS" panose="020B0603020202020204" pitchFamily="34" charset="0"/>
              </a:rPr>
              <a:t>(3.63%), and Bias(-0.001).</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The difference map (upper-right) demonstrates spatial variations in TOC reflectance, showing notable increases (red) over regions with high NO₂ concentration like Eastern China, and slight decreases (blue) in other areas, implying the impact of NO₂ on atmospheric correction.</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Bu using the transformation function proposed by Li et al. (2012), AOD percentage error was calculated to demonstrate how incorporating NO₂ in atmospheric correction can lead to changes in satellite derived products like AOD.</a:t>
            </a:r>
          </a:p>
          <a:p>
            <a:pPr marL="1028700" lvl="1" indent="-571500" algn="just" latinLnBrk="1">
              <a:lnSpc>
                <a:spcPct val="120000"/>
              </a:lnSpc>
              <a:buFont typeface="Wingdings" panose="05000000000000000000" pitchFamily="2" charset="2"/>
              <a:buChar char="ü"/>
            </a:pPr>
            <a:r>
              <a:rPr lang="en-US" altLang="ko-KR" sz="3200" dirty="0">
                <a:latin typeface="Trebuchet MS" panose="020B0603020202020204" pitchFamily="34" charset="0"/>
              </a:rPr>
              <a:t>The results indicate that considering NO₂ during atmospheric correction affects TOC reflectance retrieval, particularly in regions with high NO₂ levels, although its incorporation does not necessarily guarantee the improvement in accuracy.</a:t>
            </a:r>
          </a:p>
        </p:txBody>
      </p:sp>
      <p:sp>
        <p:nvSpPr>
          <p:cNvPr id="157" name="직사각형 156">
            <a:extLst>
              <a:ext uri="{FF2B5EF4-FFF2-40B4-BE49-F238E27FC236}">
                <a16:creationId xmlns:a16="http://schemas.microsoft.com/office/drawing/2014/main" id="{46880491-A0AE-6E19-891B-B0A713ACD06A}"/>
              </a:ext>
            </a:extLst>
          </p:cNvPr>
          <p:cNvSpPr/>
          <p:nvPr/>
        </p:nvSpPr>
        <p:spPr>
          <a:xfrm>
            <a:off x="302750" y="26488110"/>
            <a:ext cx="49218187" cy="1025047"/>
          </a:xfrm>
          <a:prstGeom prst="rect">
            <a:avLst/>
          </a:prstGeom>
          <a:solidFill>
            <a:schemeClr val="bg1"/>
          </a:solidFill>
          <a:ln w="6350">
            <a:solidFill>
              <a:srgbClr val="4D69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80019"/>
          </a:p>
        </p:txBody>
      </p:sp>
      <p:sp>
        <p:nvSpPr>
          <p:cNvPr id="160" name="TextBox 4">
            <a:extLst>
              <a:ext uri="{FF2B5EF4-FFF2-40B4-BE49-F238E27FC236}">
                <a16:creationId xmlns:a16="http://schemas.microsoft.com/office/drawing/2014/main" id="{65BFD27A-C4E0-BF4B-CAAA-0DA9643109EB}"/>
              </a:ext>
            </a:extLst>
          </p:cNvPr>
          <p:cNvSpPr txBox="1">
            <a:spLocks noChangeArrowheads="1"/>
          </p:cNvSpPr>
          <p:nvPr/>
        </p:nvSpPr>
        <p:spPr bwMode="auto">
          <a:xfrm>
            <a:off x="819399" y="25885129"/>
            <a:ext cx="8034661"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19" tIns="0" rIns="360019" bIns="0">
            <a:spAutoFit/>
          </a:bodyPr>
          <a:lstStyle>
            <a:defPPr>
              <a:defRPr lang="en-US"/>
            </a:defPPr>
            <a:lvl1pPr algn="ctr">
              <a:defRPr sz="7000" b="1">
                <a:solidFill>
                  <a:srgbClr val="4D69A0"/>
                </a:solidFill>
                <a:latin typeface="Trebuchet MS" panose="020B0603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altLang="ko-KR" dirty="0"/>
              <a:t>Acknowledgment </a:t>
            </a:r>
          </a:p>
        </p:txBody>
      </p:sp>
      <p:sp>
        <p:nvSpPr>
          <p:cNvPr id="169" name="직사각형 168">
            <a:extLst>
              <a:ext uri="{FF2B5EF4-FFF2-40B4-BE49-F238E27FC236}">
                <a16:creationId xmlns:a16="http://schemas.microsoft.com/office/drawing/2014/main" id="{01FA6EA1-4731-5765-3A2D-C5D018BA38A2}"/>
              </a:ext>
            </a:extLst>
          </p:cNvPr>
          <p:cNvSpPr/>
          <p:nvPr/>
        </p:nvSpPr>
        <p:spPr>
          <a:xfrm>
            <a:off x="732728" y="26810287"/>
            <a:ext cx="48605271" cy="584775"/>
          </a:xfrm>
          <a:prstGeom prst="rect">
            <a:avLst/>
          </a:prstGeom>
        </p:spPr>
        <p:txBody>
          <a:bodyPr wrap="square">
            <a:spAutoFit/>
          </a:bodyPr>
          <a:lstStyle/>
          <a:p>
            <a:pPr algn="just"/>
            <a:r>
              <a:rPr lang="en-US" altLang="ko-KR" sz="3200" dirty="0">
                <a:solidFill>
                  <a:srgbClr val="222222"/>
                </a:solidFill>
                <a:latin typeface="Trebuchet MS" panose="020B0603020202020204" pitchFamily="34" charset="0"/>
              </a:rPr>
              <a:t>※ </a:t>
            </a:r>
            <a:r>
              <a:rPr lang="en-US" altLang="ko-KR" sz="3200" dirty="0">
                <a:latin typeface="Trebuchet MS" panose="020B0603020202020204" pitchFamily="34" charset="0"/>
              </a:rPr>
              <a:t>This research was supported by Particulate Matter Management Specialized Graduate Program through the Korea Environmental Industry &amp; Technology Institute(KEITI) funded by the Ministry of Environment(MOE).</a:t>
            </a:r>
            <a:endParaRPr lang="ko-KR" altLang="ko-KR" sz="3200" dirty="0">
              <a:latin typeface="Trebuchet MS" panose="020B0603020202020204" pitchFamily="34" charset="0"/>
            </a:endParaRPr>
          </a:p>
        </p:txBody>
      </p:sp>
      <p:sp>
        <p:nvSpPr>
          <p:cNvPr id="10" name="직사각형 9">
            <a:extLst>
              <a:ext uri="{FF2B5EF4-FFF2-40B4-BE49-F238E27FC236}">
                <a16:creationId xmlns:a16="http://schemas.microsoft.com/office/drawing/2014/main" id="{601138D7-B839-C240-25F3-5D8A7313B578}"/>
              </a:ext>
            </a:extLst>
          </p:cNvPr>
          <p:cNvSpPr/>
          <p:nvPr/>
        </p:nvSpPr>
        <p:spPr>
          <a:xfrm>
            <a:off x="2595467" y="22115368"/>
            <a:ext cx="13408197" cy="1699714"/>
          </a:xfrm>
          <a:prstGeom prst="rect">
            <a:avLst/>
          </a:prstGeom>
          <a:noFill/>
          <a:ln w="3175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ko-KR" altLang="en-US" sz="800" b="1" dirty="0">
              <a:latin typeface="+mn-ea"/>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8DCC89-9F1B-0540-1FD8-FA5BA6ED468F}"/>
                  </a:ext>
                </a:extLst>
              </p:cNvPr>
              <p:cNvSpPr txBox="1"/>
              <p:nvPr/>
            </p:nvSpPr>
            <p:spPr>
              <a:xfrm>
                <a:off x="3109812" y="22390935"/>
                <a:ext cx="12425546" cy="11194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3500" b="0" i="1" smtClean="0">
                          <a:solidFill>
                            <a:prstClr val="black"/>
                          </a:solidFill>
                          <a:latin typeface="Cambria Math" panose="02040503050406030204" pitchFamily="18" charset="0"/>
                        </a:rPr>
                        <m:t>𝑆𝑢𝑟𝑓𝑎𝑐𝑒</m:t>
                      </m:r>
                      <m:r>
                        <a:rPr lang="en-US" altLang="ko-KR" sz="3500" b="0" i="1" smtClean="0">
                          <a:solidFill>
                            <a:prstClr val="black"/>
                          </a:solidFill>
                          <a:latin typeface="Cambria Math" panose="02040503050406030204" pitchFamily="18" charset="0"/>
                        </a:rPr>
                        <m:t> </m:t>
                      </m:r>
                      <m:r>
                        <a:rPr lang="en-US" altLang="ko-KR" sz="3500" b="0" i="1" smtClean="0">
                          <a:solidFill>
                            <a:prstClr val="black"/>
                          </a:solidFill>
                          <a:latin typeface="Cambria Math" panose="02040503050406030204" pitchFamily="18" charset="0"/>
                        </a:rPr>
                        <m:t>𝑟𝑒𝑓𝑙𝑒𝑐𝑡𝑎𝑛𝑐𝑒</m:t>
                      </m:r>
                      <m:r>
                        <a:rPr lang="en-US" altLang="ko-KR" sz="3500" b="0" i="1" smtClean="0">
                          <a:solidFill>
                            <a:prstClr val="black"/>
                          </a:solidFill>
                          <a:latin typeface="Cambria Math" panose="02040503050406030204" pitchFamily="18" charset="0"/>
                        </a:rPr>
                        <m:t>=</m:t>
                      </m:r>
                      <m:f>
                        <m:fPr>
                          <m:ctrlPr>
                            <a:rPr lang="en-US" altLang="ko-KR" sz="3500" i="1" smtClean="0">
                              <a:solidFill>
                                <a:prstClr val="black"/>
                              </a:solidFill>
                              <a:latin typeface="Cambria Math" panose="02040503050406030204" pitchFamily="18" charset="0"/>
                            </a:rPr>
                          </m:ctrlPr>
                        </m:fPr>
                        <m:num>
                          <m:r>
                            <a:rPr lang="en-US" altLang="ko-KR" sz="3500" b="0" i="1" smtClean="0">
                              <a:solidFill>
                                <a:prstClr val="black"/>
                              </a:solidFill>
                              <a:latin typeface="Cambria Math" panose="02040503050406030204" pitchFamily="18" charset="0"/>
                            </a:rPr>
                            <m:t>𝑥𝑎𝑝</m:t>
                          </m:r>
                          <m:r>
                            <a:rPr lang="en-US" altLang="ko-KR" sz="3500" b="0" i="1" smtClean="0">
                              <a:solidFill>
                                <a:prstClr val="black"/>
                              </a:solidFill>
                              <a:latin typeface="Cambria Math" panose="02040503050406030204" pitchFamily="18" charset="0"/>
                              <a:ea typeface="Cambria Math" panose="02040503050406030204" pitchFamily="18" charset="0"/>
                            </a:rPr>
                            <m:t>×</m:t>
                          </m:r>
                          <m:r>
                            <a:rPr lang="en-US" altLang="ko-KR" sz="3500" b="0" i="1" smtClean="0">
                              <a:solidFill>
                                <a:prstClr val="black"/>
                              </a:solidFill>
                              <a:latin typeface="Cambria Math" panose="02040503050406030204" pitchFamily="18" charset="0"/>
                              <a:ea typeface="Cambria Math" panose="02040503050406030204" pitchFamily="18" charset="0"/>
                            </a:rPr>
                            <m:t>𝑇𝑂𝐴</m:t>
                          </m:r>
                          <m:r>
                            <a:rPr lang="en-US" altLang="ko-KR" sz="3500" b="0" i="1" smtClean="0">
                              <a:solidFill>
                                <a:prstClr val="black"/>
                              </a:solidFill>
                              <a:latin typeface="Cambria Math" panose="02040503050406030204" pitchFamily="18" charset="0"/>
                              <a:ea typeface="Cambria Math" panose="02040503050406030204" pitchFamily="18" charset="0"/>
                            </a:rPr>
                            <m:t> </m:t>
                          </m:r>
                          <m:r>
                            <a:rPr lang="en-US" altLang="ko-KR" sz="3500" b="0" i="1" smtClean="0">
                              <a:solidFill>
                                <a:prstClr val="black"/>
                              </a:solidFill>
                              <a:latin typeface="Cambria Math" panose="02040503050406030204" pitchFamily="18" charset="0"/>
                              <a:ea typeface="Cambria Math" panose="02040503050406030204" pitchFamily="18" charset="0"/>
                            </a:rPr>
                            <m:t>𝑟𝑒𝑓𝑙𝑒𝑐𝑡𝑎𝑛𝑐𝑒</m:t>
                          </m:r>
                          <m:r>
                            <a:rPr lang="en-US" altLang="ko-KR" sz="3500" b="0" i="1" smtClean="0">
                              <a:solidFill>
                                <a:prstClr val="black"/>
                              </a:solidFill>
                              <a:latin typeface="Cambria Math" panose="02040503050406030204" pitchFamily="18" charset="0"/>
                              <a:ea typeface="Cambria Math" panose="02040503050406030204" pitchFamily="18" charset="0"/>
                            </a:rPr>
                            <m:t>−</m:t>
                          </m:r>
                          <m:r>
                            <a:rPr lang="en-US" altLang="ko-KR" sz="3500" b="0" i="1" smtClean="0">
                              <a:solidFill>
                                <a:prstClr val="black"/>
                              </a:solidFill>
                              <a:latin typeface="Cambria Math" panose="02040503050406030204" pitchFamily="18" charset="0"/>
                              <a:ea typeface="Cambria Math" panose="02040503050406030204" pitchFamily="18" charset="0"/>
                            </a:rPr>
                            <m:t>𝑥𝑏</m:t>
                          </m:r>
                        </m:num>
                        <m:den>
                          <m:r>
                            <a:rPr lang="en-US" altLang="ko-KR" sz="3500" b="0" i="1" smtClean="0">
                              <a:solidFill>
                                <a:prstClr val="black"/>
                              </a:solidFill>
                              <a:latin typeface="Cambria Math" panose="02040503050406030204" pitchFamily="18" charset="0"/>
                            </a:rPr>
                            <m:t>1+</m:t>
                          </m:r>
                          <m:r>
                            <a:rPr lang="en-US" altLang="ko-KR" sz="3500" b="0" i="1" smtClean="0">
                              <a:solidFill>
                                <a:prstClr val="black"/>
                              </a:solidFill>
                              <a:latin typeface="Cambria Math" panose="02040503050406030204" pitchFamily="18" charset="0"/>
                            </a:rPr>
                            <m:t>𝑥𝑐</m:t>
                          </m:r>
                          <m:r>
                            <a:rPr lang="en-US" altLang="ko-KR" sz="3500" i="1">
                              <a:solidFill>
                                <a:prstClr val="black"/>
                              </a:solidFill>
                              <a:latin typeface="Cambria Math" panose="02040503050406030204" pitchFamily="18" charset="0"/>
                              <a:ea typeface="Cambria Math" panose="02040503050406030204" pitchFamily="18" charset="0"/>
                            </a:rPr>
                            <m:t>×</m:t>
                          </m:r>
                          <m:r>
                            <a:rPr lang="en-US" altLang="ko-KR" sz="3500" b="0" i="1" smtClean="0">
                              <a:solidFill>
                                <a:prstClr val="black"/>
                              </a:solidFill>
                              <a:latin typeface="Cambria Math" panose="02040503050406030204" pitchFamily="18" charset="0"/>
                            </a:rPr>
                            <m:t>(</m:t>
                          </m:r>
                          <m:r>
                            <a:rPr lang="en-US" altLang="ko-KR" sz="3500" b="0" i="1" smtClean="0">
                              <a:solidFill>
                                <a:prstClr val="black"/>
                              </a:solidFill>
                              <a:latin typeface="Cambria Math" panose="02040503050406030204" pitchFamily="18" charset="0"/>
                            </a:rPr>
                            <m:t>𝑥𝑎</m:t>
                          </m:r>
                          <m:r>
                            <a:rPr lang="en-US" altLang="ko-KR" sz="3500" b="0" i="1" smtClean="0">
                              <a:solidFill>
                                <a:prstClr val="black"/>
                              </a:solidFill>
                              <a:latin typeface="Cambria Math" panose="02040503050406030204" pitchFamily="18" charset="0"/>
                              <a:ea typeface="Cambria Math" panose="02040503050406030204" pitchFamily="18" charset="0"/>
                            </a:rPr>
                            <m:t>×</m:t>
                          </m:r>
                          <m:r>
                            <a:rPr lang="en-US" altLang="ko-KR" sz="3500" b="0" i="1" smtClean="0">
                              <a:solidFill>
                                <a:prstClr val="black"/>
                              </a:solidFill>
                              <a:latin typeface="Cambria Math" panose="02040503050406030204" pitchFamily="18" charset="0"/>
                              <a:ea typeface="Cambria Math" panose="02040503050406030204" pitchFamily="18" charset="0"/>
                            </a:rPr>
                            <m:t>𝑇𝑂𝐴</m:t>
                          </m:r>
                          <m:r>
                            <a:rPr lang="en-US" altLang="ko-KR" sz="3500" b="0" i="1" smtClean="0">
                              <a:solidFill>
                                <a:prstClr val="black"/>
                              </a:solidFill>
                              <a:latin typeface="Cambria Math" panose="02040503050406030204" pitchFamily="18" charset="0"/>
                              <a:ea typeface="Cambria Math" panose="02040503050406030204" pitchFamily="18" charset="0"/>
                            </a:rPr>
                            <m:t> </m:t>
                          </m:r>
                          <m:r>
                            <a:rPr lang="en-US" altLang="ko-KR" sz="3500" b="0" i="1" smtClean="0">
                              <a:solidFill>
                                <a:prstClr val="black"/>
                              </a:solidFill>
                              <a:latin typeface="Cambria Math" panose="02040503050406030204" pitchFamily="18" charset="0"/>
                              <a:ea typeface="Cambria Math" panose="02040503050406030204" pitchFamily="18" charset="0"/>
                            </a:rPr>
                            <m:t>𝑟𝑒𝑓𝑙𝑒𝑐𝑡𝑎𝑛𝑐𝑒</m:t>
                          </m:r>
                          <m:r>
                            <a:rPr lang="en-US" altLang="ko-KR" sz="3500" b="0" i="1" smtClean="0">
                              <a:solidFill>
                                <a:prstClr val="black"/>
                              </a:solidFill>
                              <a:latin typeface="Cambria Math" panose="02040503050406030204" pitchFamily="18" charset="0"/>
                              <a:ea typeface="Cambria Math" panose="02040503050406030204" pitchFamily="18" charset="0"/>
                            </a:rPr>
                            <m:t>−</m:t>
                          </m:r>
                          <m:r>
                            <a:rPr lang="en-US" altLang="ko-KR" sz="3500" b="0" i="1" smtClean="0">
                              <a:solidFill>
                                <a:prstClr val="black"/>
                              </a:solidFill>
                              <a:latin typeface="Cambria Math" panose="02040503050406030204" pitchFamily="18" charset="0"/>
                              <a:ea typeface="Cambria Math" panose="02040503050406030204" pitchFamily="18" charset="0"/>
                            </a:rPr>
                            <m:t>𝑥𝑏</m:t>
                          </m:r>
                          <m:r>
                            <a:rPr lang="en-US" altLang="ko-KR" sz="3500" b="0" i="1" smtClean="0">
                              <a:solidFill>
                                <a:prstClr val="black"/>
                              </a:solidFill>
                              <a:latin typeface="Cambria Math" panose="02040503050406030204" pitchFamily="18" charset="0"/>
                              <a:ea typeface="Cambria Math" panose="02040503050406030204" pitchFamily="18" charset="0"/>
                            </a:rPr>
                            <m:t>)</m:t>
                          </m:r>
                        </m:den>
                      </m:f>
                    </m:oMath>
                  </m:oMathPara>
                </a14:m>
                <a:endParaRPr lang="ko-KR" altLang="en-US" sz="3500" dirty="0">
                  <a:solidFill>
                    <a:prstClr val="black"/>
                  </a:solidFill>
                  <a:latin typeface="+mj-lt"/>
                  <a:ea typeface="함초롬바탕" panose="02030504000101010101" pitchFamily="18" charset="-127"/>
                </a:endParaRPr>
              </a:p>
            </p:txBody>
          </p:sp>
        </mc:Choice>
        <mc:Fallback xmlns="">
          <p:sp>
            <p:nvSpPr>
              <p:cNvPr id="11" name="TextBox 10">
                <a:extLst>
                  <a:ext uri="{FF2B5EF4-FFF2-40B4-BE49-F238E27FC236}">
                    <a16:creationId xmlns:a16="http://schemas.microsoft.com/office/drawing/2014/main" id="{D18DCC89-9F1B-0540-1FD8-FA5BA6ED468F}"/>
                  </a:ext>
                </a:extLst>
              </p:cNvPr>
              <p:cNvSpPr txBox="1">
                <a:spLocks noRot="1" noChangeAspect="1" noMove="1" noResize="1" noEditPoints="1" noAdjustHandles="1" noChangeArrowheads="1" noChangeShapeType="1" noTextEdit="1"/>
              </p:cNvSpPr>
              <p:nvPr/>
            </p:nvSpPr>
            <p:spPr>
              <a:xfrm>
                <a:off x="3109812" y="22390935"/>
                <a:ext cx="12425546" cy="1119474"/>
              </a:xfrm>
              <a:prstGeom prst="rect">
                <a:avLst/>
              </a:prstGeom>
              <a:blipFill>
                <a:blip r:embed="rId6"/>
                <a:stretch>
                  <a:fillRect/>
                </a:stretch>
              </a:blipFill>
            </p:spPr>
            <p:txBody>
              <a:bodyPr/>
              <a:lstStyle/>
              <a:p>
                <a:r>
                  <a:rPr lang="ko-KR" altLang="en-US">
                    <a:noFill/>
                  </a:rPr>
                  <a:t> </a:t>
                </a:r>
              </a:p>
            </p:txBody>
          </p:sp>
        </mc:Fallback>
      </mc:AlternateContent>
      <p:sp>
        <p:nvSpPr>
          <p:cNvPr id="17" name="TextBox 16">
            <a:extLst>
              <a:ext uri="{FF2B5EF4-FFF2-40B4-BE49-F238E27FC236}">
                <a16:creationId xmlns:a16="http://schemas.microsoft.com/office/drawing/2014/main" id="{C9B42944-61CD-CCCA-A699-6CE820E6188D}"/>
              </a:ext>
            </a:extLst>
          </p:cNvPr>
          <p:cNvSpPr txBox="1"/>
          <p:nvPr/>
        </p:nvSpPr>
        <p:spPr>
          <a:xfrm>
            <a:off x="669010" y="17715909"/>
            <a:ext cx="5482858" cy="2062103"/>
          </a:xfrm>
          <a:prstGeom prst="rect">
            <a:avLst/>
          </a:prstGeom>
          <a:noFill/>
        </p:spPr>
        <p:txBody>
          <a:bodyPr wrap="square" rtlCol="0">
            <a:spAutoFit/>
          </a:bodyPr>
          <a:lstStyle/>
          <a:p>
            <a:pPr algn="ctr"/>
            <a:r>
              <a:rPr lang="en-US" altLang="ko-KR" sz="3200" b="1" dirty="0"/>
              <a:t> LUT construction using VLIDORT</a:t>
            </a:r>
          </a:p>
          <a:p>
            <a:pPr algn="ctr"/>
            <a:r>
              <a:rPr lang="en-US" altLang="ko-KR" sz="3200" b="1" dirty="0"/>
              <a:t>(SZA, RAA, VZA, O₃, DEM, AOD + SSA, NO₂)</a:t>
            </a:r>
            <a:endParaRPr lang="ko-KR" altLang="en-US" sz="3200" b="1" dirty="0"/>
          </a:p>
        </p:txBody>
      </p:sp>
      <p:sp>
        <p:nvSpPr>
          <p:cNvPr id="16" name="직사각형 15">
            <a:extLst>
              <a:ext uri="{FF2B5EF4-FFF2-40B4-BE49-F238E27FC236}">
                <a16:creationId xmlns:a16="http://schemas.microsoft.com/office/drawing/2014/main" id="{6F5484CE-5BCA-77D9-4B5D-34F3A52D1EB0}"/>
              </a:ext>
            </a:extLst>
          </p:cNvPr>
          <p:cNvSpPr/>
          <p:nvPr/>
        </p:nvSpPr>
        <p:spPr>
          <a:xfrm>
            <a:off x="6788235" y="17300716"/>
            <a:ext cx="5762691" cy="280642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extBox 18">
            <a:extLst>
              <a:ext uri="{FF2B5EF4-FFF2-40B4-BE49-F238E27FC236}">
                <a16:creationId xmlns:a16="http://schemas.microsoft.com/office/drawing/2014/main" id="{C7787B7F-082D-39FD-F966-895A0C02A9E0}"/>
              </a:ext>
            </a:extLst>
          </p:cNvPr>
          <p:cNvSpPr txBox="1"/>
          <p:nvPr/>
        </p:nvSpPr>
        <p:spPr>
          <a:xfrm>
            <a:off x="13978731" y="18213152"/>
            <a:ext cx="3905250" cy="1077218"/>
          </a:xfrm>
          <a:prstGeom prst="rect">
            <a:avLst/>
          </a:prstGeom>
          <a:noFill/>
        </p:spPr>
        <p:txBody>
          <a:bodyPr wrap="square" rtlCol="0">
            <a:spAutoFit/>
          </a:bodyPr>
          <a:lstStyle/>
          <a:p>
            <a:pPr algn="ctr"/>
            <a:r>
              <a:rPr lang="en-US" altLang="ko-KR" sz="3200" b="1" dirty="0"/>
              <a:t>Comparison of results with/without NO₂</a:t>
            </a:r>
            <a:endParaRPr lang="ko-KR" altLang="en-US" sz="3200" b="1" dirty="0"/>
          </a:p>
        </p:txBody>
      </p:sp>
      <p:grpSp>
        <p:nvGrpSpPr>
          <p:cNvPr id="64" name="그룹 63">
            <a:extLst>
              <a:ext uri="{FF2B5EF4-FFF2-40B4-BE49-F238E27FC236}">
                <a16:creationId xmlns:a16="http://schemas.microsoft.com/office/drawing/2014/main" id="{19DDAE61-A228-A171-C85B-E0055AAAE65B}"/>
              </a:ext>
            </a:extLst>
          </p:cNvPr>
          <p:cNvGrpSpPr/>
          <p:nvPr/>
        </p:nvGrpSpPr>
        <p:grpSpPr>
          <a:xfrm>
            <a:off x="7011685" y="17550949"/>
            <a:ext cx="5432705" cy="2337452"/>
            <a:chOff x="9142995" y="8995345"/>
            <a:chExt cx="19623569" cy="7744660"/>
          </a:xfrm>
        </p:grpSpPr>
        <p:pic>
          <p:nvPicPr>
            <p:cNvPr id="65" name="그림 64">
              <a:extLst>
                <a:ext uri="{FF2B5EF4-FFF2-40B4-BE49-F238E27FC236}">
                  <a16:creationId xmlns:a16="http://schemas.microsoft.com/office/drawing/2014/main" id="{7F48E697-4BB2-652B-445C-94F973CC37FE}"/>
                </a:ext>
              </a:extLst>
            </p:cNvPr>
            <p:cNvPicPr>
              <a:picLocks noChangeAspect="1"/>
            </p:cNvPicPr>
            <p:nvPr/>
          </p:nvPicPr>
          <p:blipFill>
            <a:blip r:embed="rId7"/>
            <a:srcRect l="71470" t="37077" r="3658" b="44092"/>
            <a:stretch/>
          </p:blipFill>
          <p:spPr>
            <a:xfrm>
              <a:off x="14563176" y="11853262"/>
              <a:ext cx="4019551" cy="2028826"/>
            </a:xfrm>
            <a:prstGeom prst="rect">
              <a:avLst/>
            </a:prstGeom>
          </p:spPr>
        </p:pic>
        <p:pic>
          <p:nvPicPr>
            <p:cNvPr id="66" name="그림 65">
              <a:extLst>
                <a:ext uri="{FF2B5EF4-FFF2-40B4-BE49-F238E27FC236}">
                  <a16:creationId xmlns:a16="http://schemas.microsoft.com/office/drawing/2014/main" id="{B30C96EF-EFC9-F182-0A07-DDCD5C3B367D}"/>
                </a:ext>
              </a:extLst>
            </p:cNvPr>
            <p:cNvPicPr>
              <a:picLocks noChangeAspect="1"/>
            </p:cNvPicPr>
            <p:nvPr/>
          </p:nvPicPr>
          <p:blipFill>
            <a:blip r:embed="rId7"/>
            <a:srcRect l="10494" t="3874" r="63102" b="73730"/>
            <a:stretch/>
          </p:blipFill>
          <p:spPr>
            <a:xfrm>
              <a:off x="9142995" y="11661175"/>
              <a:ext cx="4267201" cy="2413000"/>
            </a:xfrm>
            <a:prstGeom prst="rect">
              <a:avLst/>
            </a:prstGeom>
          </p:spPr>
        </p:pic>
        <p:grpSp>
          <p:nvGrpSpPr>
            <p:cNvPr id="67" name="그룹 66">
              <a:extLst>
                <a:ext uri="{FF2B5EF4-FFF2-40B4-BE49-F238E27FC236}">
                  <a16:creationId xmlns:a16="http://schemas.microsoft.com/office/drawing/2014/main" id="{4D393356-0251-803C-8136-48EE46737722}"/>
                </a:ext>
              </a:extLst>
            </p:cNvPr>
            <p:cNvGrpSpPr/>
            <p:nvPr/>
          </p:nvGrpSpPr>
          <p:grpSpPr>
            <a:xfrm>
              <a:off x="19735707" y="8995345"/>
              <a:ext cx="4267201" cy="7744660"/>
              <a:chOff x="25636213" y="8108220"/>
              <a:chExt cx="4267201" cy="7744660"/>
            </a:xfrm>
          </p:grpSpPr>
          <p:pic>
            <p:nvPicPr>
              <p:cNvPr id="78" name="그림 77">
                <a:extLst>
                  <a:ext uri="{FF2B5EF4-FFF2-40B4-BE49-F238E27FC236}">
                    <a16:creationId xmlns:a16="http://schemas.microsoft.com/office/drawing/2014/main" id="{945F495E-95CF-A71E-F488-92467C43A6D7}"/>
                  </a:ext>
                </a:extLst>
              </p:cNvPr>
              <p:cNvPicPr>
                <a:picLocks noChangeAspect="1"/>
              </p:cNvPicPr>
              <p:nvPr/>
            </p:nvPicPr>
            <p:blipFill>
              <a:blip r:embed="rId7"/>
              <a:srcRect l="10494" t="3874" r="63102" b="73730"/>
              <a:stretch/>
            </p:blipFill>
            <p:spPr>
              <a:xfrm>
                <a:off x="25636213" y="8108220"/>
                <a:ext cx="4267201" cy="2413000"/>
              </a:xfrm>
              <a:prstGeom prst="rect">
                <a:avLst/>
              </a:prstGeom>
            </p:spPr>
          </p:pic>
          <p:pic>
            <p:nvPicPr>
              <p:cNvPr id="79" name="그림 78">
                <a:extLst>
                  <a:ext uri="{FF2B5EF4-FFF2-40B4-BE49-F238E27FC236}">
                    <a16:creationId xmlns:a16="http://schemas.microsoft.com/office/drawing/2014/main" id="{803C8EF4-58A6-0F24-2F57-C1B60F41912D}"/>
                  </a:ext>
                </a:extLst>
              </p:cNvPr>
              <p:cNvPicPr>
                <a:picLocks noChangeAspect="1"/>
              </p:cNvPicPr>
              <p:nvPr/>
            </p:nvPicPr>
            <p:blipFill>
              <a:blip r:embed="rId7"/>
              <a:srcRect l="10494" t="3874" r="63102" b="73730"/>
              <a:stretch/>
            </p:blipFill>
            <p:spPr>
              <a:xfrm>
                <a:off x="25636213" y="10774050"/>
                <a:ext cx="4267201" cy="2413000"/>
              </a:xfrm>
              <a:prstGeom prst="rect">
                <a:avLst/>
              </a:prstGeom>
            </p:spPr>
          </p:pic>
          <p:pic>
            <p:nvPicPr>
              <p:cNvPr id="80" name="그림 79">
                <a:extLst>
                  <a:ext uri="{FF2B5EF4-FFF2-40B4-BE49-F238E27FC236}">
                    <a16:creationId xmlns:a16="http://schemas.microsoft.com/office/drawing/2014/main" id="{F4BD670F-B03A-6B21-2BB1-7F2AD3139A97}"/>
                  </a:ext>
                </a:extLst>
              </p:cNvPr>
              <p:cNvPicPr>
                <a:picLocks noChangeAspect="1"/>
              </p:cNvPicPr>
              <p:nvPr/>
            </p:nvPicPr>
            <p:blipFill>
              <a:blip r:embed="rId7"/>
              <a:srcRect l="10494" t="3874" r="63102" b="73730"/>
              <a:stretch/>
            </p:blipFill>
            <p:spPr>
              <a:xfrm>
                <a:off x="25636213" y="13439880"/>
                <a:ext cx="4267201" cy="2413000"/>
              </a:xfrm>
              <a:prstGeom prst="rect">
                <a:avLst/>
              </a:prstGeom>
            </p:spPr>
          </p:pic>
          <p:pic>
            <p:nvPicPr>
              <p:cNvPr id="81" name="그림 80">
                <a:extLst>
                  <a:ext uri="{FF2B5EF4-FFF2-40B4-BE49-F238E27FC236}">
                    <a16:creationId xmlns:a16="http://schemas.microsoft.com/office/drawing/2014/main" id="{72060683-C823-F1EB-3549-894CCDBD1187}"/>
                  </a:ext>
                </a:extLst>
              </p:cNvPr>
              <p:cNvPicPr>
                <a:picLocks noChangeAspect="1"/>
              </p:cNvPicPr>
              <p:nvPr/>
            </p:nvPicPr>
            <p:blipFill>
              <a:blip r:embed="rId8"/>
              <a:stretch>
                <a:fillRect/>
              </a:stretch>
            </p:blipFill>
            <p:spPr>
              <a:xfrm>
                <a:off x="25931713" y="8284990"/>
                <a:ext cx="1438800" cy="685142"/>
              </a:xfrm>
              <a:prstGeom prst="rect">
                <a:avLst/>
              </a:prstGeom>
            </p:spPr>
          </p:pic>
          <p:pic>
            <p:nvPicPr>
              <p:cNvPr id="82" name="그림 81">
                <a:extLst>
                  <a:ext uri="{FF2B5EF4-FFF2-40B4-BE49-F238E27FC236}">
                    <a16:creationId xmlns:a16="http://schemas.microsoft.com/office/drawing/2014/main" id="{ED07E510-B86C-C62B-728F-19C46014E4D2}"/>
                  </a:ext>
                </a:extLst>
              </p:cNvPr>
              <p:cNvPicPr>
                <a:picLocks noChangeAspect="1"/>
              </p:cNvPicPr>
              <p:nvPr/>
            </p:nvPicPr>
            <p:blipFill>
              <a:blip r:embed="rId9"/>
              <a:stretch>
                <a:fillRect/>
              </a:stretch>
            </p:blipFill>
            <p:spPr>
              <a:xfrm>
                <a:off x="25931713" y="9617149"/>
                <a:ext cx="1498746" cy="685141"/>
              </a:xfrm>
              <a:prstGeom prst="rect">
                <a:avLst/>
              </a:prstGeom>
            </p:spPr>
          </p:pic>
          <p:pic>
            <p:nvPicPr>
              <p:cNvPr id="83" name="그림 82">
                <a:extLst>
                  <a:ext uri="{FF2B5EF4-FFF2-40B4-BE49-F238E27FC236}">
                    <a16:creationId xmlns:a16="http://schemas.microsoft.com/office/drawing/2014/main" id="{4E7AC646-AE54-263E-BD6A-E97AB45D4EE2}"/>
                  </a:ext>
                </a:extLst>
              </p:cNvPr>
              <p:cNvPicPr>
                <a:picLocks noChangeAspect="1"/>
              </p:cNvPicPr>
              <p:nvPr/>
            </p:nvPicPr>
            <p:blipFill>
              <a:blip r:embed="rId10"/>
              <a:stretch>
                <a:fillRect/>
              </a:stretch>
            </p:blipFill>
            <p:spPr>
              <a:xfrm>
                <a:off x="25976779" y="10957132"/>
                <a:ext cx="1453680" cy="684907"/>
              </a:xfrm>
              <a:prstGeom prst="rect">
                <a:avLst/>
              </a:prstGeom>
            </p:spPr>
          </p:pic>
          <p:pic>
            <p:nvPicPr>
              <p:cNvPr id="84" name="그림 83">
                <a:extLst>
                  <a:ext uri="{FF2B5EF4-FFF2-40B4-BE49-F238E27FC236}">
                    <a16:creationId xmlns:a16="http://schemas.microsoft.com/office/drawing/2014/main" id="{EF28950D-C150-FCA6-845D-9B0550E26706}"/>
                  </a:ext>
                </a:extLst>
              </p:cNvPr>
              <p:cNvPicPr>
                <a:picLocks noChangeAspect="1"/>
              </p:cNvPicPr>
              <p:nvPr/>
            </p:nvPicPr>
            <p:blipFill>
              <a:blip r:embed="rId11"/>
              <a:stretch>
                <a:fillRect/>
              </a:stretch>
            </p:blipFill>
            <p:spPr>
              <a:xfrm>
                <a:off x="25989479" y="12273722"/>
                <a:ext cx="1453680" cy="699412"/>
              </a:xfrm>
              <a:prstGeom prst="rect">
                <a:avLst/>
              </a:prstGeom>
            </p:spPr>
          </p:pic>
          <p:pic>
            <p:nvPicPr>
              <p:cNvPr id="85" name="그림 84">
                <a:extLst>
                  <a:ext uri="{FF2B5EF4-FFF2-40B4-BE49-F238E27FC236}">
                    <a16:creationId xmlns:a16="http://schemas.microsoft.com/office/drawing/2014/main" id="{E3B23C33-7EA2-080C-CAE4-88481783B92E}"/>
                  </a:ext>
                </a:extLst>
              </p:cNvPr>
              <p:cNvPicPr>
                <a:picLocks noChangeAspect="1"/>
              </p:cNvPicPr>
              <p:nvPr/>
            </p:nvPicPr>
            <p:blipFill>
              <a:blip r:embed="rId12"/>
              <a:stretch>
                <a:fillRect/>
              </a:stretch>
            </p:blipFill>
            <p:spPr>
              <a:xfrm>
                <a:off x="26067005" y="13655618"/>
                <a:ext cx="1265408" cy="612294"/>
              </a:xfrm>
              <a:prstGeom prst="rect">
                <a:avLst/>
              </a:prstGeom>
            </p:spPr>
          </p:pic>
          <p:pic>
            <p:nvPicPr>
              <p:cNvPr id="86" name="그림 85">
                <a:extLst>
                  <a:ext uri="{FF2B5EF4-FFF2-40B4-BE49-F238E27FC236}">
                    <a16:creationId xmlns:a16="http://schemas.microsoft.com/office/drawing/2014/main" id="{8332904E-3815-C1F3-3EA3-A43C18FA8885}"/>
                  </a:ext>
                </a:extLst>
              </p:cNvPr>
              <p:cNvPicPr>
                <a:picLocks noChangeAspect="1"/>
              </p:cNvPicPr>
              <p:nvPr/>
            </p:nvPicPr>
            <p:blipFill>
              <a:blip r:embed="rId13"/>
              <a:stretch>
                <a:fillRect/>
              </a:stretch>
            </p:blipFill>
            <p:spPr>
              <a:xfrm>
                <a:off x="26027579" y="15005844"/>
                <a:ext cx="1397629" cy="612294"/>
              </a:xfrm>
              <a:prstGeom prst="rect">
                <a:avLst/>
              </a:prstGeom>
            </p:spPr>
          </p:pic>
        </p:grpSp>
        <p:sp>
          <p:nvSpPr>
            <p:cNvPr id="68" name="화살표: 왼쪽/오른쪽 67">
              <a:extLst>
                <a:ext uri="{FF2B5EF4-FFF2-40B4-BE49-F238E27FC236}">
                  <a16:creationId xmlns:a16="http://schemas.microsoft.com/office/drawing/2014/main" id="{64971384-2249-E14E-927B-9291DF292BB5}"/>
                </a:ext>
              </a:extLst>
            </p:cNvPr>
            <p:cNvSpPr/>
            <p:nvPr/>
          </p:nvSpPr>
          <p:spPr>
            <a:xfrm>
              <a:off x="13520301" y="12678352"/>
              <a:ext cx="932769" cy="37864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화살표: 왼쪽/오른쪽 68">
              <a:extLst>
                <a:ext uri="{FF2B5EF4-FFF2-40B4-BE49-F238E27FC236}">
                  <a16:creationId xmlns:a16="http://schemas.microsoft.com/office/drawing/2014/main" id="{E72CB24C-A8C0-D029-961C-8A322FF5029A}"/>
                </a:ext>
              </a:extLst>
            </p:cNvPr>
            <p:cNvSpPr/>
            <p:nvPr/>
          </p:nvSpPr>
          <p:spPr>
            <a:xfrm>
              <a:off x="18692832" y="12678352"/>
              <a:ext cx="932769" cy="37864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오른쪽 대괄호 71">
              <a:extLst>
                <a:ext uri="{FF2B5EF4-FFF2-40B4-BE49-F238E27FC236}">
                  <a16:creationId xmlns:a16="http://schemas.microsoft.com/office/drawing/2014/main" id="{F6AA4291-F68A-9056-3D19-D66A49777C4C}"/>
                </a:ext>
              </a:extLst>
            </p:cNvPr>
            <p:cNvSpPr/>
            <p:nvPr/>
          </p:nvSpPr>
          <p:spPr>
            <a:xfrm>
              <a:off x="24298408" y="9514686"/>
              <a:ext cx="399297" cy="6624377"/>
            </a:xfrm>
            <a:prstGeom prst="rightBracket">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75" name="그룹 74">
              <a:extLst>
                <a:ext uri="{FF2B5EF4-FFF2-40B4-BE49-F238E27FC236}">
                  <a16:creationId xmlns:a16="http://schemas.microsoft.com/office/drawing/2014/main" id="{01B362E8-32DA-931B-3EF0-D3B39C3F5800}"/>
                </a:ext>
              </a:extLst>
            </p:cNvPr>
            <p:cNvGrpSpPr/>
            <p:nvPr/>
          </p:nvGrpSpPr>
          <p:grpSpPr>
            <a:xfrm>
              <a:off x="25003741" y="12595306"/>
              <a:ext cx="3762823" cy="1028119"/>
              <a:chOff x="18300763" y="21606073"/>
              <a:chExt cx="2836479" cy="775013"/>
            </a:xfrm>
          </p:grpSpPr>
          <p:pic>
            <p:nvPicPr>
              <p:cNvPr id="76" name="그림 75">
                <a:extLst>
                  <a:ext uri="{FF2B5EF4-FFF2-40B4-BE49-F238E27FC236}">
                    <a16:creationId xmlns:a16="http://schemas.microsoft.com/office/drawing/2014/main" id="{D8AE7A06-C051-1BC4-3B8E-4B7FD4A21F7A}"/>
                  </a:ext>
                </a:extLst>
              </p:cNvPr>
              <p:cNvPicPr>
                <a:picLocks noChangeAspect="1"/>
              </p:cNvPicPr>
              <p:nvPr/>
            </p:nvPicPr>
            <p:blipFill>
              <a:blip r:embed="rId14"/>
              <a:stretch>
                <a:fillRect/>
              </a:stretch>
            </p:blipFill>
            <p:spPr>
              <a:xfrm>
                <a:off x="19392430" y="21606073"/>
                <a:ext cx="653143" cy="408215"/>
              </a:xfrm>
              <a:prstGeom prst="rect">
                <a:avLst/>
              </a:prstGeom>
            </p:spPr>
          </p:pic>
          <p:pic>
            <p:nvPicPr>
              <p:cNvPr id="77" name="그림 76">
                <a:extLst>
                  <a:ext uri="{FF2B5EF4-FFF2-40B4-BE49-F238E27FC236}">
                    <a16:creationId xmlns:a16="http://schemas.microsoft.com/office/drawing/2014/main" id="{29826215-63C4-CBA4-1889-EE0B3BD72385}"/>
                  </a:ext>
                </a:extLst>
              </p:cNvPr>
              <p:cNvPicPr>
                <a:picLocks noChangeAspect="1"/>
              </p:cNvPicPr>
              <p:nvPr/>
            </p:nvPicPr>
            <p:blipFill>
              <a:blip r:embed="rId7"/>
              <a:srcRect l="59601" t="28414" r="11166" b="66010"/>
              <a:stretch/>
            </p:blipFill>
            <p:spPr>
              <a:xfrm>
                <a:off x="18300763" y="22020396"/>
                <a:ext cx="2836479" cy="360690"/>
              </a:xfrm>
              <a:prstGeom prst="rect">
                <a:avLst/>
              </a:prstGeom>
            </p:spPr>
          </p:pic>
        </p:grpSp>
      </p:grpSp>
      <p:sp>
        <p:nvSpPr>
          <p:cNvPr id="93" name="화살표: 오른쪽 92">
            <a:extLst>
              <a:ext uri="{FF2B5EF4-FFF2-40B4-BE49-F238E27FC236}">
                <a16:creationId xmlns:a16="http://schemas.microsoft.com/office/drawing/2014/main" id="{EB02B147-EFF1-2DE5-5ED0-E2F9397108CA}"/>
              </a:ext>
            </a:extLst>
          </p:cNvPr>
          <p:cNvSpPr/>
          <p:nvPr/>
        </p:nvSpPr>
        <p:spPr>
          <a:xfrm>
            <a:off x="6194230" y="18596206"/>
            <a:ext cx="561576" cy="339656"/>
          </a:xfrm>
          <a:prstGeom prst="right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직사각형 94">
            <a:extLst>
              <a:ext uri="{FF2B5EF4-FFF2-40B4-BE49-F238E27FC236}">
                <a16:creationId xmlns:a16="http://schemas.microsoft.com/office/drawing/2014/main" id="{4FAB7FD3-EB2E-581D-BC40-8C22117B2353}"/>
              </a:ext>
            </a:extLst>
          </p:cNvPr>
          <p:cNvSpPr/>
          <p:nvPr/>
        </p:nvSpPr>
        <p:spPr>
          <a:xfrm>
            <a:off x="4700880" y="20204701"/>
            <a:ext cx="9909276" cy="523220"/>
          </a:xfrm>
          <a:prstGeom prst="rect">
            <a:avLst/>
          </a:prstGeom>
        </p:spPr>
        <p:txBody>
          <a:bodyPr wrap="square">
            <a:spAutoFit/>
          </a:bodyPr>
          <a:lstStyle/>
          <a:p>
            <a:pPr algn="ctr"/>
            <a:r>
              <a:rPr lang="en-US" altLang="ko-KR" sz="2800" dirty="0">
                <a:latin typeface="Trebuchet MS" panose="020B0603020202020204" pitchFamily="34" charset="0"/>
              </a:rPr>
              <a:t>&lt; Workflow of atmospheric correction considering NO₂ &gt;</a:t>
            </a:r>
          </a:p>
        </p:txBody>
      </p:sp>
      <p:pic>
        <p:nvPicPr>
          <p:cNvPr id="101" name="그래픽 100">
            <a:extLst>
              <a:ext uri="{FF2B5EF4-FFF2-40B4-BE49-F238E27FC236}">
                <a16:creationId xmlns:a16="http://schemas.microsoft.com/office/drawing/2014/main" id="{8A4D463E-BA04-670B-059A-FCC7C121A29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469938" y="27802636"/>
            <a:ext cx="6696829" cy="1744700"/>
          </a:xfrm>
          <a:prstGeom prst="rect">
            <a:avLst/>
          </a:prstGeom>
        </p:spPr>
      </p:pic>
      <mc:AlternateContent xmlns:mc="http://schemas.openxmlformats.org/markup-compatibility/2006" xmlns:a14="http://schemas.microsoft.com/office/drawing/2010/main">
        <mc:Choice Requires="a14">
          <p:sp>
            <p:nvSpPr>
              <p:cNvPr id="120" name="직사각형 119">
                <a:extLst>
                  <a:ext uri="{FF2B5EF4-FFF2-40B4-BE49-F238E27FC236}">
                    <a16:creationId xmlns:a16="http://schemas.microsoft.com/office/drawing/2014/main" id="{76ACE363-D7DE-DE0E-7C3C-6A49FFEBD69E}"/>
                  </a:ext>
                </a:extLst>
              </p:cNvPr>
              <p:cNvSpPr/>
              <p:nvPr/>
            </p:nvSpPr>
            <p:spPr>
              <a:xfrm>
                <a:off x="4601871" y="23899023"/>
                <a:ext cx="9327702" cy="571438"/>
              </a:xfrm>
              <a:prstGeom prst="rect">
                <a:avLst/>
              </a:prstGeom>
            </p:spPr>
            <p:txBody>
              <a:bodyPr wrap="square">
                <a:spAutoFit/>
              </a:bodyPr>
              <a:lstStyle/>
              <a:p>
                <a:pPr lvl="1" algn="ctr" latinLnBrk="1">
                  <a:lnSpc>
                    <a:spcPct val="120000"/>
                  </a:lnSpc>
                </a:pPr>
                <a:r>
                  <a:rPr lang="en-US" altLang="ko-KR" sz="2800" dirty="0">
                    <a:solidFill>
                      <a:srgbClr val="000000"/>
                    </a:solidFill>
                    <a:ea typeface="함초롬바탕" pitchFamily="18" charset="-127"/>
                    <a:sym typeface="Symbol" pitchFamily="18" charset="2"/>
                  </a:rPr>
                  <a:t>※ </a:t>
                </a:r>
                <a14:m>
                  <m:oMath xmlns:m="http://schemas.openxmlformats.org/officeDocument/2006/math">
                    <m:r>
                      <a:rPr lang="en-US" altLang="ko-KR" sz="2800" i="1">
                        <a:solidFill>
                          <a:prstClr val="black"/>
                        </a:solidFill>
                        <a:latin typeface="Cambria Math" panose="02040503050406030204" pitchFamily="18" charset="0"/>
                      </a:rPr>
                      <m:t>𝑥𝑎</m:t>
                    </m:r>
                  </m:oMath>
                </a14:m>
                <a:r>
                  <a:rPr lang="en-US" altLang="ko-KR" sz="2800" dirty="0">
                    <a:solidFill>
                      <a:srgbClr val="000000"/>
                    </a:solidFill>
                    <a:latin typeface="Times New Roman" panose="02020603050405020304" pitchFamily="18" charset="0"/>
                    <a:ea typeface="함초롬바탕" pitchFamily="18" charset="-127"/>
                    <a:cs typeface="Times New Roman" panose="02020603050405020304" pitchFamily="18" charset="0"/>
                    <a:sym typeface="Symbol" pitchFamily="18" charset="2"/>
                  </a:rPr>
                  <a:t>, </a:t>
                </a:r>
                <a14:m>
                  <m:oMath xmlns:m="http://schemas.openxmlformats.org/officeDocument/2006/math">
                    <m:r>
                      <a:rPr lang="en-US" altLang="ko-KR" sz="2800" i="1">
                        <a:solidFill>
                          <a:prstClr val="black"/>
                        </a:solidFill>
                        <a:latin typeface="Cambria Math" panose="02040503050406030204" pitchFamily="18" charset="0"/>
                        <a:ea typeface="Cambria Math" panose="02040503050406030204" pitchFamily="18" charset="0"/>
                      </a:rPr>
                      <m:t>𝑥𝑏</m:t>
                    </m:r>
                  </m:oMath>
                </a14:m>
                <a:r>
                  <a:rPr lang="en-US" altLang="ko-KR" sz="2800" dirty="0">
                    <a:solidFill>
                      <a:srgbClr val="000000"/>
                    </a:solidFill>
                    <a:latin typeface="Times New Roman" panose="02020603050405020304" pitchFamily="18" charset="0"/>
                    <a:ea typeface="함초롬바탕" pitchFamily="18" charset="-127"/>
                    <a:cs typeface="Times New Roman" panose="02020603050405020304" pitchFamily="18" charset="0"/>
                    <a:sym typeface="Symbol" pitchFamily="18" charset="2"/>
                  </a:rPr>
                  <a:t>, </a:t>
                </a:r>
                <a14:m>
                  <m:oMath xmlns:m="http://schemas.openxmlformats.org/officeDocument/2006/math">
                    <m:r>
                      <a:rPr lang="en-US" altLang="ko-KR" sz="2800" i="1">
                        <a:solidFill>
                          <a:prstClr val="black"/>
                        </a:solidFill>
                        <a:latin typeface="Cambria Math" panose="02040503050406030204" pitchFamily="18" charset="0"/>
                      </a:rPr>
                      <m:t>𝑥𝑐</m:t>
                    </m:r>
                  </m:oMath>
                </a14:m>
                <a:r>
                  <a:rPr lang="en-US" altLang="ko-KR" sz="2800" dirty="0">
                    <a:solidFill>
                      <a:srgbClr val="000000"/>
                    </a:solidFill>
                    <a:latin typeface="Times New Roman" panose="02020603050405020304" pitchFamily="18" charset="0"/>
                    <a:ea typeface="함초롬바탕" pitchFamily="18" charset="-127"/>
                    <a:cs typeface="Times New Roman" panose="02020603050405020304" pitchFamily="18" charset="0"/>
                    <a:sym typeface="Symbol" pitchFamily="18" charset="2"/>
                  </a:rPr>
                  <a:t> are the coefficients for atmospheric correction</a:t>
                </a:r>
              </a:p>
            </p:txBody>
          </p:sp>
        </mc:Choice>
        <mc:Fallback xmlns="">
          <p:sp>
            <p:nvSpPr>
              <p:cNvPr id="120" name="직사각형 119">
                <a:extLst>
                  <a:ext uri="{FF2B5EF4-FFF2-40B4-BE49-F238E27FC236}">
                    <a16:creationId xmlns:a16="http://schemas.microsoft.com/office/drawing/2014/main" id="{76ACE363-D7DE-DE0E-7C3C-6A49FFEBD69E}"/>
                  </a:ext>
                </a:extLst>
              </p:cNvPr>
              <p:cNvSpPr>
                <a:spLocks noRot="1" noChangeAspect="1" noMove="1" noResize="1" noEditPoints="1" noAdjustHandles="1" noChangeArrowheads="1" noChangeShapeType="1" noTextEdit="1"/>
              </p:cNvSpPr>
              <p:nvPr/>
            </p:nvSpPr>
            <p:spPr>
              <a:xfrm>
                <a:off x="4601871" y="23899023"/>
                <a:ext cx="9327702" cy="571438"/>
              </a:xfrm>
              <a:prstGeom prst="rect">
                <a:avLst/>
              </a:prstGeom>
              <a:blipFill>
                <a:blip r:embed="rId17"/>
                <a:stretch>
                  <a:fillRect t="-4255" r="-261" b="-27660"/>
                </a:stretch>
              </a:blipFill>
            </p:spPr>
            <p:txBody>
              <a:bodyPr/>
              <a:lstStyle/>
              <a:p>
                <a:r>
                  <a:rPr lang="ko-KR" altLang="en-US">
                    <a:noFill/>
                  </a:rPr>
                  <a:t> </a:t>
                </a:r>
              </a:p>
            </p:txBody>
          </p:sp>
        </mc:Fallback>
      </mc:AlternateContent>
      <p:sp>
        <p:nvSpPr>
          <p:cNvPr id="123" name="직사각형 122">
            <a:extLst>
              <a:ext uri="{FF2B5EF4-FFF2-40B4-BE49-F238E27FC236}">
                <a16:creationId xmlns:a16="http://schemas.microsoft.com/office/drawing/2014/main" id="{6548C6F5-2022-237E-478A-589B5DEF58C6}"/>
              </a:ext>
            </a:extLst>
          </p:cNvPr>
          <p:cNvSpPr/>
          <p:nvPr/>
        </p:nvSpPr>
        <p:spPr>
          <a:xfrm>
            <a:off x="639396" y="17316910"/>
            <a:ext cx="5548823" cy="280642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4" name="직사각형 123">
            <a:extLst>
              <a:ext uri="{FF2B5EF4-FFF2-40B4-BE49-F238E27FC236}">
                <a16:creationId xmlns:a16="http://schemas.microsoft.com/office/drawing/2014/main" id="{BB199AAF-1136-F391-BA22-381466A86959}"/>
              </a:ext>
            </a:extLst>
          </p:cNvPr>
          <p:cNvSpPr/>
          <p:nvPr/>
        </p:nvSpPr>
        <p:spPr>
          <a:xfrm>
            <a:off x="13177174" y="17300716"/>
            <a:ext cx="5508364" cy="280642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5" name="화살표: 오른쪽 124">
            <a:extLst>
              <a:ext uri="{FF2B5EF4-FFF2-40B4-BE49-F238E27FC236}">
                <a16:creationId xmlns:a16="http://schemas.microsoft.com/office/drawing/2014/main" id="{FE2F8D14-6212-07E8-2031-19212831FA58}"/>
              </a:ext>
            </a:extLst>
          </p:cNvPr>
          <p:cNvSpPr/>
          <p:nvPr/>
        </p:nvSpPr>
        <p:spPr>
          <a:xfrm>
            <a:off x="12580999" y="18542959"/>
            <a:ext cx="561576" cy="339656"/>
          </a:xfrm>
          <a:prstGeom prst="right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8" name="그룹 37">
            <a:extLst>
              <a:ext uri="{FF2B5EF4-FFF2-40B4-BE49-F238E27FC236}">
                <a16:creationId xmlns:a16="http://schemas.microsoft.com/office/drawing/2014/main" id="{3BA9D9A3-3ECA-8FFE-C331-EB6C9B817590}"/>
              </a:ext>
            </a:extLst>
          </p:cNvPr>
          <p:cNvGrpSpPr/>
          <p:nvPr/>
        </p:nvGrpSpPr>
        <p:grpSpPr>
          <a:xfrm>
            <a:off x="31350384" y="19264111"/>
            <a:ext cx="7920556" cy="6508084"/>
            <a:chOff x="31350384" y="19264111"/>
            <a:chExt cx="7920556" cy="6508084"/>
          </a:xfrm>
        </p:grpSpPr>
        <p:grpSp>
          <p:nvGrpSpPr>
            <p:cNvPr id="30" name="그룹 29">
              <a:extLst>
                <a:ext uri="{FF2B5EF4-FFF2-40B4-BE49-F238E27FC236}">
                  <a16:creationId xmlns:a16="http://schemas.microsoft.com/office/drawing/2014/main" id="{FB03D83A-46D4-6D3C-7373-8C814F8557DC}"/>
                </a:ext>
              </a:extLst>
            </p:cNvPr>
            <p:cNvGrpSpPr/>
            <p:nvPr/>
          </p:nvGrpSpPr>
          <p:grpSpPr>
            <a:xfrm>
              <a:off x="31350384" y="19336311"/>
              <a:ext cx="7920556" cy="6435884"/>
              <a:chOff x="31350384" y="19284330"/>
              <a:chExt cx="7984528" cy="6487864"/>
            </a:xfrm>
          </p:grpSpPr>
          <p:grpSp>
            <p:nvGrpSpPr>
              <p:cNvPr id="149" name="그룹 148">
                <a:extLst>
                  <a:ext uri="{FF2B5EF4-FFF2-40B4-BE49-F238E27FC236}">
                    <a16:creationId xmlns:a16="http://schemas.microsoft.com/office/drawing/2014/main" id="{6B18EA15-BFED-9981-34D0-34464DC9CC0E}"/>
                  </a:ext>
                </a:extLst>
              </p:cNvPr>
              <p:cNvGrpSpPr/>
              <p:nvPr/>
            </p:nvGrpSpPr>
            <p:grpSpPr>
              <a:xfrm>
                <a:off x="32432667" y="19284330"/>
                <a:ext cx="6902245" cy="5654580"/>
                <a:chOff x="30776587" y="18527886"/>
                <a:chExt cx="7261224" cy="5897608"/>
              </a:xfrm>
            </p:grpSpPr>
            <p:pic>
              <p:nvPicPr>
                <p:cNvPr id="129" name="그림 128">
                  <a:extLst>
                    <a:ext uri="{FF2B5EF4-FFF2-40B4-BE49-F238E27FC236}">
                      <a16:creationId xmlns:a16="http://schemas.microsoft.com/office/drawing/2014/main" id="{EDF15D72-0408-81BC-A409-C89CC279C453}"/>
                    </a:ext>
                  </a:extLst>
                </p:cNvPr>
                <p:cNvPicPr>
                  <a:picLocks noChangeAspect="1"/>
                </p:cNvPicPr>
                <p:nvPr/>
              </p:nvPicPr>
              <p:blipFill>
                <a:blip r:embed="rId18"/>
                <a:stretch>
                  <a:fillRect/>
                </a:stretch>
              </p:blipFill>
              <p:spPr>
                <a:xfrm>
                  <a:off x="30776587" y="18527886"/>
                  <a:ext cx="2819794" cy="1981477"/>
                </a:xfrm>
                <a:prstGeom prst="rect">
                  <a:avLst/>
                </a:prstGeom>
              </p:spPr>
            </p:pic>
            <p:pic>
              <p:nvPicPr>
                <p:cNvPr id="147" name="그림 146">
                  <a:extLst>
                    <a:ext uri="{FF2B5EF4-FFF2-40B4-BE49-F238E27FC236}">
                      <a16:creationId xmlns:a16="http://schemas.microsoft.com/office/drawing/2014/main" id="{8DD88A79-843F-4517-B5D6-7192E8B5C1FF}"/>
                    </a:ext>
                  </a:extLst>
                </p:cNvPr>
                <p:cNvPicPr>
                  <a:picLocks noChangeAspect="1"/>
                </p:cNvPicPr>
                <p:nvPr/>
              </p:nvPicPr>
              <p:blipFill>
                <a:blip r:embed="rId19"/>
                <a:stretch>
                  <a:fillRect/>
                </a:stretch>
              </p:blipFill>
              <p:spPr>
                <a:xfrm>
                  <a:off x="36846898" y="18710765"/>
                  <a:ext cx="1190913" cy="5714729"/>
                </a:xfrm>
                <a:prstGeom prst="rect">
                  <a:avLst/>
                </a:prstGeom>
              </p:spPr>
            </p:pic>
          </p:grpSp>
          <p:sp>
            <p:nvSpPr>
              <p:cNvPr id="162" name="TextBox 161">
                <a:extLst>
                  <a:ext uri="{FF2B5EF4-FFF2-40B4-BE49-F238E27FC236}">
                    <a16:creationId xmlns:a16="http://schemas.microsoft.com/office/drawing/2014/main" id="{0A163882-5A61-BF19-8D7C-A964C26D531D}"/>
                  </a:ext>
                </a:extLst>
              </p:cNvPr>
              <p:cNvSpPr txBox="1"/>
              <p:nvPr/>
            </p:nvSpPr>
            <p:spPr>
              <a:xfrm>
                <a:off x="32835380" y="25187419"/>
                <a:ext cx="5812730" cy="584775"/>
              </a:xfrm>
              <a:prstGeom prst="rect">
                <a:avLst/>
              </a:prstGeom>
              <a:noFill/>
            </p:spPr>
            <p:txBody>
              <a:bodyPr wrap="square" rtlCol="0">
                <a:spAutoFit/>
              </a:bodyPr>
              <a:lstStyle/>
              <a:p>
                <a:r>
                  <a:rPr lang="en-US" altLang="ko-KR" sz="3200" dirty="0"/>
                  <a:t>NO₂ applied TOC reflectance</a:t>
                </a:r>
                <a:endParaRPr lang="ko-KR" altLang="en-US" sz="3200" dirty="0"/>
              </a:p>
            </p:txBody>
          </p:sp>
          <p:sp>
            <p:nvSpPr>
              <p:cNvPr id="163" name="TextBox 162">
                <a:extLst>
                  <a:ext uri="{FF2B5EF4-FFF2-40B4-BE49-F238E27FC236}">
                    <a16:creationId xmlns:a16="http://schemas.microsoft.com/office/drawing/2014/main" id="{C573AA64-6011-3733-6E05-DF58D4D380AC}"/>
                  </a:ext>
                </a:extLst>
              </p:cNvPr>
              <p:cNvSpPr txBox="1"/>
              <p:nvPr/>
            </p:nvSpPr>
            <p:spPr>
              <a:xfrm rot="16200000">
                <a:off x="29215327" y="21587828"/>
                <a:ext cx="4830244" cy="560130"/>
              </a:xfrm>
              <a:prstGeom prst="rect">
                <a:avLst/>
              </a:prstGeom>
              <a:noFill/>
            </p:spPr>
            <p:txBody>
              <a:bodyPr wrap="square" rtlCol="0">
                <a:spAutoFit/>
              </a:bodyPr>
              <a:lstStyle/>
              <a:p>
                <a:r>
                  <a:rPr lang="en-US" altLang="ko-KR" sz="3200" dirty="0"/>
                  <a:t>Original TOC reflectance</a:t>
                </a:r>
                <a:endParaRPr lang="ko-KR" altLang="en-US" sz="3200" dirty="0"/>
              </a:p>
            </p:txBody>
          </p:sp>
          <p:pic>
            <p:nvPicPr>
              <p:cNvPr id="20" name="그림 19" descr="텍스트, 라인, 그래프, 스크린샷이(가) 표시된 사진&#10;&#10;AI가 생성한 콘텐츠는 부정확할 수 있습니다.">
                <a:extLst>
                  <a:ext uri="{FF2B5EF4-FFF2-40B4-BE49-F238E27FC236}">
                    <a16:creationId xmlns:a16="http://schemas.microsoft.com/office/drawing/2014/main" id="{37BD0A97-8F7E-A099-F16E-04CA4CCD6450}"/>
                  </a:ext>
                </a:extLst>
              </p:cNvPr>
              <p:cNvPicPr>
                <a:picLocks noChangeAspect="1"/>
              </p:cNvPicPr>
              <p:nvPr/>
            </p:nvPicPr>
            <p:blipFill>
              <a:blip r:embed="rId20">
                <a:extLst>
                  <a:ext uri="{28A0092B-C50C-407E-A947-70E740481C1C}">
                    <a14:useLocalDpi xmlns:a14="http://schemas.microsoft.com/office/drawing/2010/main" val="0"/>
                  </a:ext>
                </a:extLst>
              </a:blip>
              <a:srcRect l="4354" t="10466" r="12711" b="7719"/>
              <a:stretch/>
            </p:blipFill>
            <p:spPr>
              <a:xfrm>
                <a:off x="31910623" y="19284332"/>
                <a:ext cx="6331143" cy="6012836"/>
              </a:xfrm>
              <a:prstGeom prst="rect">
                <a:avLst/>
              </a:prstGeom>
            </p:spPr>
          </p:pic>
        </p:grpSp>
        <p:pic>
          <p:nvPicPr>
            <p:cNvPr id="37" name="그림 36">
              <a:extLst>
                <a:ext uri="{FF2B5EF4-FFF2-40B4-BE49-F238E27FC236}">
                  <a16:creationId xmlns:a16="http://schemas.microsoft.com/office/drawing/2014/main" id="{16A619C4-6293-CFFA-3CEC-DC29EAC48795}"/>
                </a:ext>
              </a:extLst>
            </p:cNvPr>
            <p:cNvPicPr>
              <a:picLocks noChangeAspect="1"/>
            </p:cNvPicPr>
            <p:nvPr/>
          </p:nvPicPr>
          <p:blipFill>
            <a:blip r:embed="rId21"/>
            <a:stretch>
              <a:fillRect/>
            </a:stretch>
          </p:blipFill>
          <p:spPr>
            <a:xfrm>
              <a:off x="31904860" y="19264111"/>
              <a:ext cx="311997" cy="138665"/>
            </a:xfrm>
            <a:prstGeom prst="rect">
              <a:avLst/>
            </a:prstGeom>
          </p:spPr>
        </p:pic>
      </p:grpSp>
      <p:grpSp>
        <p:nvGrpSpPr>
          <p:cNvPr id="48" name="그룹 47">
            <a:extLst>
              <a:ext uri="{FF2B5EF4-FFF2-40B4-BE49-F238E27FC236}">
                <a16:creationId xmlns:a16="http://schemas.microsoft.com/office/drawing/2014/main" id="{8CB0EDB1-11CA-E7A6-F39D-8506E4830FD1}"/>
              </a:ext>
            </a:extLst>
          </p:cNvPr>
          <p:cNvGrpSpPr/>
          <p:nvPr/>
        </p:nvGrpSpPr>
        <p:grpSpPr>
          <a:xfrm>
            <a:off x="41542589" y="20322246"/>
            <a:ext cx="7920012" cy="5318701"/>
            <a:chOff x="41542589" y="20398446"/>
            <a:chExt cx="7920012" cy="5318701"/>
          </a:xfrm>
        </p:grpSpPr>
        <p:grpSp>
          <p:nvGrpSpPr>
            <p:cNvPr id="187" name="그룹 186">
              <a:extLst>
                <a:ext uri="{FF2B5EF4-FFF2-40B4-BE49-F238E27FC236}">
                  <a16:creationId xmlns:a16="http://schemas.microsoft.com/office/drawing/2014/main" id="{F0DDFB5C-46A7-AC47-8332-F94E865ABB0D}"/>
                </a:ext>
              </a:extLst>
            </p:cNvPr>
            <p:cNvGrpSpPr/>
            <p:nvPr/>
          </p:nvGrpSpPr>
          <p:grpSpPr>
            <a:xfrm>
              <a:off x="41838423" y="20628983"/>
              <a:ext cx="7624178" cy="5088164"/>
              <a:chOff x="41838423" y="20628983"/>
              <a:chExt cx="7624178" cy="5088164"/>
            </a:xfrm>
          </p:grpSpPr>
          <p:sp>
            <p:nvSpPr>
              <p:cNvPr id="184" name="TextBox 183">
                <a:extLst>
                  <a:ext uri="{FF2B5EF4-FFF2-40B4-BE49-F238E27FC236}">
                    <a16:creationId xmlns:a16="http://schemas.microsoft.com/office/drawing/2014/main" id="{DB6D3CE8-5C1C-6D99-8274-C37937BE0A6A}"/>
                  </a:ext>
                </a:extLst>
              </p:cNvPr>
              <p:cNvSpPr txBox="1"/>
              <p:nvPr/>
            </p:nvSpPr>
            <p:spPr>
              <a:xfrm>
                <a:off x="41838423" y="25132372"/>
                <a:ext cx="7624178" cy="584775"/>
              </a:xfrm>
              <a:prstGeom prst="rect">
                <a:avLst/>
              </a:prstGeom>
              <a:noFill/>
            </p:spPr>
            <p:txBody>
              <a:bodyPr wrap="square" rtlCol="0">
                <a:spAutoFit/>
              </a:bodyPr>
              <a:lstStyle/>
              <a:p>
                <a:r>
                  <a:rPr lang="en-US" altLang="ko-KR" sz="3200" dirty="0"/>
                  <a:t>NO₂ Concentration during study period</a:t>
                </a:r>
                <a:endParaRPr lang="ko-KR" altLang="en-US" sz="3200" dirty="0"/>
              </a:p>
            </p:txBody>
          </p:sp>
          <p:pic>
            <p:nvPicPr>
              <p:cNvPr id="180" name="그림 179">
                <a:extLst>
                  <a:ext uri="{FF2B5EF4-FFF2-40B4-BE49-F238E27FC236}">
                    <a16:creationId xmlns:a16="http://schemas.microsoft.com/office/drawing/2014/main" id="{21A83827-2146-5F10-C25A-3AF4D2C1B942}"/>
                  </a:ext>
                </a:extLst>
              </p:cNvPr>
              <p:cNvPicPr>
                <a:picLocks noChangeAspect="1"/>
              </p:cNvPicPr>
              <p:nvPr/>
            </p:nvPicPr>
            <p:blipFill>
              <a:blip r:embed="rId22"/>
              <a:stretch>
                <a:fillRect/>
              </a:stretch>
            </p:blipFill>
            <p:spPr>
              <a:xfrm>
                <a:off x="48531138" y="20628983"/>
                <a:ext cx="769532" cy="4355975"/>
              </a:xfrm>
              <a:prstGeom prst="rect">
                <a:avLst/>
              </a:prstGeom>
            </p:spPr>
          </p:pic>
        </p:grpSp>
        <p:pic>
          <p:nvPicPr>
            <p:cNvPr id="40" name="그림 39" descr="텍스트, 도표, 스크린샷, 지도이(가) 표시된 사진&#10;&#10;AI가 생성한 콘텐츠는 부정확할 수 있습니다.">
              <a:extLst>
                <a:ext uri="{FF2B5EF4-FFF2-40B4-BE49-F238E27FC236}">
                  <a16:creationId xmlns:a16="http://schemas.microsoft.com/office/drawing/2014/main" id="{EDAB309E-731A-9371-8E73-AE21FC7FFDF1}"/>
                </a:ext>
              </a:extLst>
            </p:cNvPr>
            <p:cNvPicPr>
              <a:picLocks noChangeAspect="1"/>
            </p:cNvPicPr>
            <p:nvPr/>
          </p:nvPicPr>
          <p:blipFill>
            <a:blip r:embed="rId23">
              <a:extLst>
                <a:ext uri="{28A0092B-C50C-407E-A947-70E740481C1C}">
                  <a14:useLocalDpi xmlns:a14="http://schemas.microsoft.com/office/drawing/2010/main" val="0"/>
                </a:ext>
              </a:extLst>
            </a:blip>
            <a:srcRect l="1365" t="21382" r="15701" b="21565"/>
            <a:stretch/>
          </p:blipFill>
          <p:spPr>
            <a:xfrm>
              <a:off x="41542589" y="20398446"/>
              <a:ext cx="6957380" cy="4786122"/>
            </a:xfrm>
            <a:prstGeom prst="rect">
              <a:avLst/>
            </a:prstGeom>
          </p:spPr>
        </p:pic>
      </p:grpSp>
      <p:grpSp>
        <p:nvGrpSpPr>
          <p:cNvPr id="47" name="그룹 46">
            <a:extLst>
              <a:ext uri="{FF2B5EF4-FFF2-40B4-BE49-F238E27FC236}">
                <a16:creationId xmlns:a16="http://schemas.microsoft.com/office/drawing/2014/main" id="{0D32BC0E-E6DF-7191-EA7B-13E0D24F452F}"/>
              </a:ext>
            </a:extLst>
          </p:cNvPr>
          <p:cNvGrpSpPr/>
          <p:nvPr/>
        </p:nvGrpSpPr>
        <p:grpSpPr>
          <a:xfrm>
            <a:off x="41415479" y="13843510"/>
            <a:ext cx="7968587" cy="5812490"/>
            <a:chOff x="41415479" y="13367260"/>
            <a:chExt cx="7968587" cy="5812490"/>
          </a:xfrm>
        </p:grpSpPr>
        <p:grpSp>
          <p:nvGrpSpPr>
            <p:cNvPr id="46" name="그룹 45">
              <a:extLst>
                <a:ext uri="{FF2B5EF4-FFF2-40B4-BE49-F238E27FC236}">
                  <a16:creationId xmlns:a16="http://schemas.microsoft.com/office/drawing/2014/main" id="{CA3CA08B-24A6-312A-3C2F-87F7B2DD5846}"/>
                </a:ext>
              </a:extLst>
            </p:cNvPr>
            <p:cNvGrpSpPr/>
            <p:nvPr/>
          </p:nvGrpSpPr>
          <p:grpSpPr>
            <a:xfrm>
              <a:off x="41415479" y="13367260"/>
              <a:ext cx="7491996" cy="5812490"/>
              <a:chOff x="41593279" y="13405360"/>
              <a:chExt cx="7491996" cy="5812490"/>
            </a:xfrm>
          </p:grpSpPr>
          <p:grpSp>
            <p:nvGrpSpPr>
              <p:cNvPr id="186" name="그룹 185">
                <a:extLst>
                  <a:ext uri="{FF2B5EF4-FFF2-40B4-BE49-F238E27FC236}">
                    <a16:creationId xmlns:a16="http://schemas.microsoft.com/office/drawing/2014/main" id="{942A4842-09CE-0831-0E89-7581CB7F32B6}"/>
                  </a:ext>
                </a:extLst>
              </p:cNvPr>
              <p:cNvGrpSpPr/>
              <p:nvPr/>
            </p:nvGrpSpPr>
            <p:grpSpPr>
              <a:xfrm>
                <a:off x="41593279" y="17623334"/>
                <a:ext cx="7491996" cy="1594516"/>
                <a:chOff x="41593279" y="17623334"/>
                <a:chExt cx="7491996" cy="1594516"/>
              </a:xfrm>
            </p:grpSpPr>
            <p:sp>
              <p:nvSpPr>
                <p:cNvPr id="183" name="TextBox 182">
                  <a:extLst>
                    <a:ext uri="{FF2B5EF4-FFF2-40B4-BE49-F238E27FC236}">
                      <a16:creationId xmlns:a16="http://schemas.microsoft.com/office/drawing/2014/main" id="{7780D143-695F-A162-D35C-5618594D412A}"/>
                    </a:ext>
                  </a:extLst>
                </p:cNvPr>
                <p:cNvSpPr txBox="1"/>
                <p:nvPr/>
              </p:nvSpPr>
              <p:spPr>
                <a:xfrm>
                  <a:off x="41593279" y="18140632"/>
                  <a:ext cx="7491996" cy="1077218"/>
                </a:xfrm>
                <a:prstGeom prst="rect">
                  <a:avLst/>
                </a:prstGeom>
                <a:noFill/>
              </p:spPr>
              <p:txBody>
                <a:bodyPr wrap="square" rtlCol="0">
                  <a:spAutoFit/>
                </a:bodyPr>
                <a:lstStyle/>
                <a:p>
                  <a:pPr algn="ctr"/>
                  <a:r>
                    <a:rPr lang="en-US" altLang="ko-KR" sz="3200" dirty="0"/>
                    <a:t>Difference map (TOC reflectance with NO₂ vs. without NO₂)</a:t>
                  </a:r>
                  <a:endParaRPr lang="ko-KR" altLang="en-US" sz="3200" dirty="0"/>
                </a:p>
              </p:txBody>
            </p:sp>
            <p:sp>
              <p:nvSpPr>
                <p:cNvPr id="175" name="직사각형 174">
                  <a:extLst>
                    <a:ext uri="{FF2B5EF4-FFF2-40B4-BE49-F238E27FC236}">
                      <a16:creationId xmlns:a16="http://schemas.microsoft.com/office/drawing/2014/main" id="{618EBC46-F487-057A-DD8C-7ABA08CB844F}"/>
                    </a:ext>
                  </a:extLst>
                </p:cNvPr>
                <p:cNvSpPr/>
                <p:nvPr/>
              </p:nvSpPr>
              <p:spPr>
                <a:xfrm>
                  <a:off x="48041334" y="17623334"/>
                  <a:ext cx="883400" cy="359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43" name="그림 42" descr="텍스트, 도표, 지도이(가) 표시된 사진&#10;&#10;AI가 생성한 콘텐츠는 부정확할 수 있습니다.">
                <a:extLst>
                  <a:ext uri="{FF2B5EF4-FFF2-40B4-BE49-F238E27FC236}">
                    <a16:creationId xmlns:a16="http://schemas.microsoft.com/office/drawing/2014/main" id="{5A76CD52-040B-D0DC-60AC-AEB8403B6F31}"/>
                  </a:ext>
                </a:extLst>
              </p:cNvPr>
              <p:cNvPicPr>
                <a:picLocks noChangeAspect="1"/>
              </p:cNvPicPr>
              <p:nvPr/>
            </p:nvPicPr>
            <p:blipFill>
              <a:blip r:embed="rId24">
                <a:extLst>
                  <a:ext uri="{28A0092B-C50C-407E-A947-70E740481C1C}">
                    <a14:useLocalDpi xmlns:a14="http://schemas.microsoft.com/office/drawing/2010/main" val="0"/>
                  </a:ext>
                </a:extLst>
              </a:blip>
              <a:srcRect l="1378" t="21663" r="15772" b="21880"/>
              <a:stretch/>
            </p:blipFill>
            <p:spPr>
              <a:xfrm>
                <a:off x="41600511" y="13405360"/>
                <a:ext cx="7054086" cy="4806821"/>
              </a:xfrm>
              <a:prstGeom prst="rect">
                <a:avLst/>
              </a:prstGeom>
            </p:spPr>
          </p:pic>
        </p:grpSp>
        <p:pic>
          <p:nvPicPr>
            <p:cNvPr id="45" name="그림 44" descr="텍스트, 도표, 지도이(가) 표시된 사진&#10;&#10;AI가 생성한 콘텐츠는 부정확할 수 있습니다.">
              <a:extLst>
                <a:ext uri="{FF2B5EF4-FFF2-40B4-BE49-F238E27FC236}">
                  <a16:creationId xmlns:a16="http://schemas.microsoft.com/office/drawing/2014/main" id="{FF47699E-5C1E-8EEA-1310-F9AE97468328}"/>
                </a:ext>
              </a:extLst>
            </p:cNvPr>
            <p:cNvPicPr>
              <a:picLocks noChangeAspect="1"/>
            </p:cNvPicPr>
            <p:nvPr/>
          </p:nvPicPr>
          <p:blipFill>
            <a:blip r:embed="rId24">
              <a:extLst>
                <a:ext uri="{28A0092B-C50C-407E-A947-70E740481C1C}">
                  <a14:useLocalDpi xmlns:a14="http://schemas.microsoft.com/office/drawing/2010/main" val="0"/>
                </a:ext>
              </a:extLst>
            </a:blip>
            <a:srcRect l="84426" t="27172" r="6773" b="27245"/>
            <a:stretch/>
          </p:blipFill>
          <p:spPr>
            <a:xfrm>
              <a:off x="48579244" y="13655647"/>
              <a:ext cx="804822" cy="4168140"/>
            </a:xfrm>
            <a:prstGeom prst="rect">
              <a:avLst/>
            </a:prstGeom>
          </p:spPr>
        </p:pic>
      </p:grpSp>
      <p:grpSp>
        <p:nvGrpSpPr>
          <p:cNvPr id="51" name="그룹 50">
            <a:extLst>
              <a:ext uri="{FF2B5EF4-FFF2-40B4-BE49-F238E27FC236}">
                <a16:creationId xmlns:a16="http://schemas.microsoft.com/office/drawing/2014/main" id="{3F4BDC7A-3462-9652-A14A-8BA317149BE9}"/>
              </a:ext>
            </a:extLst>
          </p:cNvPr>
          <p:cNvGrpSpPr/>
          <p:nvPr/>
        </p:nvGrpSpPr>
        <p:grpSpPr>
          <a:xfrm>
            <a:off x="20913656" y="19779599"/>
            <a:ext cx="8445274" cy="6025807"/>
            <a:chOff x="20913656" y="19551253"/>
            <a:chExt cx="8642604" cy="6181045"/>
          </a:xfrm>
        </p:grpSpPr>
        <p:grpSp>
          <p:nvGrpSpPr>
            <p:cNvPr id="165" name="그룹 164">
              <a:extLst>
                <a:ext uri="{FF2B5EF4-FFF2-40B4-BE49-F238E27FC236}">
                  <a16:creationId xmlns:a16="http://schemas.microsoft.com/office/drawing/2014/main" id="{AD243ADF-899D-EA56-F877-C6CD8B9D69BF}"/>
                </a:ext>
              </a:extLst>
            </p:cNvPr>
            <p:cNvGrpSpPr/>
            <p:nvPr/>
          </p:nvGrpSpPr>
          <p:grpSpPr>
            <a:xfrm>
              <a:off x="20913656" y="19551253"/>
              <a:ext cx="8642604" cy="6181045"/>
              <a:chOff x="19078016" y="18090167"/>
              <a:chExt cx="8134971" cy="5817994"/>
            </a:xfrm>
          </p:grpSpPr>
          <p:pic>
            <p:nvPicPr>
              <p:cNvPr id="112" name="그림 111">
                <a:extLst>
                  <a:ext uri="{FF2B5EF4-FFF2-40B4-BE49-F238E27FC236}">
                    <a16:creationId xmlns:a16="http://schemas.microsoft.com/office/drawing/2014/main" id="{CDBF6FB0-185B-299A-30D2-3EF9F4CD7884}"/>
                  </a:ext>
                </a:extLst>
              </p:cNvPr>
              <p:cNvPicPr>
                <a:picLocks noChangeAspect="1"/>
              </p:cNvPicPr>
              <p:nvPr/>
            </p:nvPicPr>
            <p:blipFill>
              <a:blip r:embed="rId25"/>
              <a:srcRect l="4180" b="6940"/>
              <a:stretch/>
            </p:blipFill>
            <p:spPr>
              <a:xfrm>
                <a:off x="19529854" y="18142373"/>
                <a:ext cx="7683133" cy="5295450"/>
              </a:xfrm>
              <a:prstGeom prst="rect">
                <a:avLst/>
              </a:prstGeom>
            </p:spPr>
          </p:pic>
          <p:sp>
            <p:nvSpPr>
              <p:cNvPr id="150" name="TextBox 149">
                <a:extLst>
                  <a:ext uri="{FF2B5EF4-FFF2-40B4-BE49-F238E27FC236}">
                    <a16:creationId xmlns:a16="http://schemas.microsoft.com/office/drawing/2014/main" id="{132D3CC1-9E00-9FD3-93E0-17E53FF6A87A}"/>
                  </a:ext>
                </a:extLst>
              </p:cNvPr>
              <p:cNvSpPr txBox="1"/>
              <p:nvPr/>
            </p:nvSpPr>
            <p:spPr>
              <a:xfrm>
                <a:off x="22347799" y="23343553"/>
                <a:ext cx="3163015" cy="564608"/>
              </a:xfrm>
              <a:prstGeom prst="rect">
                <a:avLst/>
              </a:prstGeom>
              <a:noFill/>
            </p:spPr>
            <p:txBody>
              <a:bodyPr wrap="square" rtlCol="0">
                <a:spAutoFit/>
              </a:bodyPr>
              <a:lstStyle/>
              <a:p>
                <a:r>
                  <a:rPr lang="en-US" altLang="ko-KR" sz="3200" dirty="0"/>
                  <a:t>NO₂ VCD (DU)</a:t>
                </a:r>
                <a:endParaRPr lang="ko-KR" altLang="en-US" sz="3200" dirty="0"/>
              </a:p>
            </p:txBody>
          </p:sp>
          <p:sp>
            <p:nvSpPr>
              <p:cNvPr id="158" name="TextBox 157">
                <a:extLst>
                  <a:ext uri="{FF2B5EF4-FFF2-40B4-BE49-F238E27FC236}">
                    <a16:creationId xmlns:a16="http://schemas.microsoft.com/office/drawing/2014/main" id="{AB507CE4-D4C1-5118-C9F8-7D6522070B69}"/>
                  </a:ext>
                </a:extLst>
              </p:cNvPr>
              <p:cNvSpPr txBox="1"/>
              <p:nvPr/>
            </p:nvSpPr>
            <p:spPr>
              <a:xfrm rot="16200000">
                <a:off x="16797126" y="20371057"/>
                <a:ext cx="5084999" cy="523220"/>
              </a:xfrm>
              <a:prstGeom prst="rect">
                <a:avLst/>
              </a:prstGeom>
              <a:noFill/>
            </p:spPr>
            <p:txBody>
              <a:bodyPr wrap="square" rtlCol="0">
                <a:spAutoFit/>
              </a:bodyPr>
              <a:lstStyle/>
              <a:p>
                <a:r>
                  <a:rPr lang="en-US" altLang="ko-KR" sz="2800" dirty="0"/>
                  <a:t>AOD percentage error (AOD = 0.4)</a:t>
                </a:r>
                <a:endParaRPr lang="ko-KR" altLang="en-US" sz="2800" dirty="0"/>
              </a:p>
            </p:txBody>
          </p:sp>
        </p:grpSp>
        <p:pic>
          <p:nvPicPr>
            <p:cNvPr id="50" name="그림 49" descr="텍스트, 스크린샷, 번호, 디스플레이이(가) 표시된 사진&#10;&#10;AI가 생성한 콘텐츠는 부정확할 수 있습니다.">
              <a:extLst>
                <a:ext uri="{FF2B5EF4-FFF2-40B4-BE49-F238E27FC236}">
                  <a16:creationId xmlns:a16="http://schemas.microsoft.com/office/drawing/2014/main" id="{2C8EC758-61DA-E64E-A73D-86A67E64FB84}"/>
                </a:ext>
              </a:extLst>
            </p:cNvPr>
            <p:cNvPicPr>
              <a:picLocks noChangeAspect="1"/>
            </p:cNvPicPr>
            <p:nvPr/>
          </p:nvPicPr>
          <p:blipFill>
            <a:blip r:embed="rId26">
              <a:extLst>
                <a:ext uri="{28A0092B-C50C-407E-A947-70E740481C1C}">
                  <a14:useLocalDpi xmlns:a14="http://schemas.microsoft.com/office/drawing/2010/main" val="0"/>
                </a:ext>
              </a:extLst>
            </a:blip>
            <a:srcRect l="4466" b="7048"/>
            <a:stretch/>
          </p:blipFill>
          <p:spPr>
            <a:xfrm>
              <a:off x="21418145" y="19658315"/>
              <a:ext cx="8133788" cy="5616340"/>
            </a:xfrm>
            <a:prstGeom prst="rect">
              <a:avLst/>
            </a:prstGeom>
          </p:spPr>
        </p:pic>
      </p:grpSp>
    </p:spTree>
    <p:extLst>
      <p:ext uri="{BB962C8B-B14F-4D97-AF65-F5344CB8AC3E}">
        <p14:creationId xmlns:p14="http://schemas.microsoft.com/office/powerpoint/2010/main" val="404284344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18859</TotalTime>
  <Words>955</Words>
  <Application>Microsoft Office PowerPoint</Application>
  <PresentationFormat>사용자 지정</PresentationFormat>
  <Paragraphs>60</Paragraphs>
  <Slides>1</Slides>
  <Notes>0</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vt:i4>
      </vt:variant>
    </vt:vector>
  </HeadingPairs>
  <TitlesOfParts>
    <vt:vector size="12" baseType="lpstr">
      <vt:lpstr>Calibri Light</vt:lpstr>
      <vt:lpstr>굴림</vt:lpstr>
      <vt:lpstr>Cambria Math</vt:lpstr>
      <vt:lpstr>Wingdings</vt:lpstr>
      <vt:lpstr>Arial</vt:lpstr>
      <vt:lpstr>맑은 고딕</vt:lpstr>
      <vt:lpstr>Times New Roman</vt:lpstr>
      <vt:lpstr>Calibri</vt:lpstr>
      <vt:lpstr>함초롬바탕</vt:lpstr>
      <vt:lpstr>Trebuchet MS</vt:lpstr>
      <vt:lpstr>Office 테마</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Eunkyung Lee</dc:creator>
  <cp:lastModifiedBy>김승원</cp:lastModifiedBy>
  <cp:revision>98</cp:revision>
  <dcterms:created xsi:type="dcterms:W3CDTF">2018-03-28T12:21:45Z</dcterms:created>
  <dcterms:modified xsi:type="dcterms:W3CDTF">2025-04-24T02:40:27Z</dcterms:modified>
</cp:coreProperties>
</file>