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5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59" r:id="rId3"/>
    <p:sldId id="260" r:id="rId4"/>
    <p:sldId id="261" r:id="rId5"/>
    <p:sldId id="266" r:id="rId6"/>
    <p:sldId id="264" r:id="rId7"/>
    <p:sldId id="267" r:id="rId8"/>
    <p:sldId id="269" r:id="rId9"/>
    <p:sldId id="270" r:id="rId10"/>
  </p:sldIdLst>
  <p:sldSz cx="9144000" cy="6858000" type="screen4x3"/>
  <p:notesSz cx="6858000" cy="9144000"/>
  <p:embeddedFontLs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Montserrat light" panose="00000400000000000000" pitchFamily="2" charset="0"/>
      <p:regular r:id="rId17"/>
      <p:italic r:id="rId18"/>
    </p:embeddedFont>
    <p:embeddedFont>
      <p:font typeface="Montserrat light" panose="00000400000000000000" pitchFamily="2" charset="0"/>
      <p:regular r:id="rId17"/>
      <p:italic r:id="rId18"/>
    </p:embeddedFont>
    <p:embeddedFont>
      <p:font typeface="Montserrat Medium" panose="00000600000000000000" pitchFamily="2" charset="0"/>
      <p:regular r:id="rId19"/>
      <p:italic r:id="rId20"/>
    </p:embeddedFont>
    <p:embeddedFont>
      <p:font typeface="Montserrat SemiBold" panose="00000700000000000000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pos="4082" userDrawn="1">
          <p15:clr>
            <a:srgbClr val="A4A3A4"/>
          </p15:clr>
        </p15:guide>
        <p15:guide id="3" orient="horz" pos="1291">
          <p15:clr>
            <a:srgbClr val="A4A3A4"/>
          </p15:clr>
        </p15:guide>
        <p15:guide id="4" pos="576">
          <p15:clr>
            <a:srgbClr val="A4A3A4"/>
          </p15:clr>
        </p15:guide>
        <p15:guide id="5" orient="horz" pos="3177">
          <p15:clr>
            <a:srgbClr val="A4A3A4"/>
          </p15:clr>
        </p15:guide>
        <p15:guide id="6" orient="horz" pos="1179">
          <p15:clr>
            <a:srgbClr val="A4A3A4"/>
          </p15:clr>
        </p15:guide>
        <p15:guide id="7" pos="2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464747"/>
    <a:srgbClr val="1B6FB9"/>
    <a:srgbClr val="F4F4F4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6" autoAdjust="0"/>
    <p:restoredTop sz="85955" autoAdjust="0"/>
  </p:normalViewPr>
  <p:slideViewPr>
    <p:cSldViewPr snapToGrid="0" snapToObjects="1" showGuides="1">
      <p:cViewPr varScale="1">
        <p:scale>
          <a:sx n="99" d="100"/>
          <a:sy n="99" d="100"/>
        </p:scale>
        <p:origin x="3966" y="78"/>
      </p:cViewPr>
      <p:guideLst>
        <p:guide orient="horz" pos="3181"/>
        <p:guide pos="4082"/>
        <p:guide orient="horz" pos="1291"/>
        <p:guide pos="576"/>
        <p:guide orient="horz" pos="3177"/>
        <p:guide orient="horz" pos="1179"/>
        <p:guide pos="2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18" d="100"/>
          <a:sy n="118" d="100"/>
        </p:scale>
        <p:origin x="3112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8F6883-068D-4472-9703-E35B303692BA}" type="doc">
      <dgm:prSet loTypeId="urn:microsoft.com/office/officeart/2005/8/layout/venn1" loCatId="relationship" qsTypeId="urn:microsoft.com/office/officeart/2005/8/quickstyle/3d3" qsCatId="3D" csTypeId="urn:microsoft.com/office/officeart/2005/8/colors/accent4_2" csCatId="accent4" phldr="1"/>
      <dgm:spPr/>
    </dgm:pt>
    <dgm:pt modelId="{25377E12-4F66-4A93-AE1C-5C7C3B251A31}">
      <dgm:prSet phldrT="[Texto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n-US" noProof="0" dirty="0">
              <a:solidFill>
                <a:srgbClr val="464747"/>
              </a:solidFill>
            </a:rPr>
            <a:t>Temporal variability of background Rn signal</a:t>
          </a:r>
        </a:p>
      </dgm:t>
    </dgm:pt>
    <dgm:pt modelId="{A45C5897-1AC4-4911-801A-2E1F776765CE}" type="parTrans" cxnId="{02BCCFEC-FB9F-44FD-936A-B6E2246A73CC}">
      <dgm:prSet/>
      <dgm:spPr/>
      <dgm:t>
        <a:bodyPr/>
        <a:lstStyle/>
        <a:p>
          <a:endParaRPr lang="en-US" noProof="0" dirty="0">
            <a:solidFill>
              <a:schemeClr val="bg1"/>
            </a:solidFill>
          </a:endParaRPr>
        </a:p>
      </dgm:t>
    </dgm:pt>
    <dgm:pt modelId="{1EEE57D3-4A52-4D3A-81DB-A0ED21CB17B0}" type="sibTrans" cxnId="{02BCCFEC-FB9F-44FD-936A-B6E2246A73CC}">
      <dgm:prSet/>
      <dgm:spPr/>
      <dgm:t>
        <a:bodyPr/>
        <a:lstStyle/>
        <a:p>
          <a:endParaRPr lang="en-US" noProof="0" dirty="0">
            <a:solidFill>
              <a:schemeClr val="bg1"/>
            </a:solidFill>
          </a:endParaRPr>
        </a:p>
      </dgm:t>
    </dgm:pt>
    <dgm:pt modelId="{B3384E84-5E80-4385-A1DA-07D8C0512FBB}">
      <dgm:prSet phldrT="[Texto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n-US" noProof="0" dirty="0">
              <a:solidFill>
                <a:srgbClr val="464747"/>
              </a:solidFill>
            </a:rPr>
            <a:t>Influence of environmental parameters</a:t>
          </a:r>
        </a:p>
      </dgm:t>
    </dgm:pt>
    <dgm:pt modelId="{BA9CAE4E-6961-428C-8C28-FA75FB30732D}" type="parTrans" cxnId="{9B853ED8-991F-46DF-B912-2D4AC924AFA3}">
      <dgm:prSet/>
      <dgm:spPr/>
      <dgm:t>
        <a:bodyPr/>
        <a:lstStyle/>
        <a:p>
          <a:endParaRPr lang="en-US" noProof="0" dirty="0">
            <a:solidFill>
              <a:schemeClr val="bg1"/>
            </a:solidFill>
          </a:endParaRPr>
        </a:p>
      </dgm:t>
    </dgm:pt>
    <dgm:pt modelId="{6F65F926-1239-484C-A109-20CF83E6DA75}" type="sibTrans" cxnId="{9B853ED8-991F-46DF-B912-2D4AC924AFA3}">
      <dgm:prSet/>
      <dgm:spPr/>
      <dgm:t>
        <a:bodyPr/>
        <a:lstStyle/>
        <a:p>
          <a:endParaRPr lang="en-US" noProof="0" dirty="0">
            <a:solidFill>
              <a:schemeClr val="bg1"/>
            </a:solidFill>
          </a:endParaRPr>
        </a:p>
      </dgm:t>
    </dgm:pt>
    <dgm:pt modelId="{E123FAC2-0807-41F3-AEC3-7CF9F9EC59D6}">
      <dgm:prSet phldrT="[Texto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n-US" noProof="0" dirty="0">
              <a:solidFill>
                <a:srgbClr val="464747"/>
              </a:solidFill>
            </a:rPr>
            <a:t>Field validation as a screening method</a:t>
          </a:r>
        </a:p>
      </dgm:t>
    </dgm:pt>
    <dgm:pt modelId="{FA0B983C-D0E1-4A56-ACF4-0AFACC6CB5B2}" type="parTrans" cxnId="{C20A7C23-D530-4907-9000-80B1AB563E3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EDBBCB2-2AB2-4D56-9519-B2F0F99138E6}" type="sibTrans" cxnId="{C20A7C23-D530-4907-9000-80B1AB563E3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EF717C7B-56BE-463B-B9E4-B59447EFB34E}" type="pres">
      <dgm:prSet presAssocID="{C28F6883-068D-4472-9703-E35B303692BA}" presName="compositeShape" presStyleCnt="0">
        <dgm:presLayoutVars>
          <dgm:chMax val="7"/>
          <dgm:dir/>
          <dgm:resizeHandles val="exact"/>
        </dgm:presLayoutVars>
      </dgm:prSet>
      <dgm:spPr/>
    </dgm:pt>
    <dgm:pt modelId="{5798CBD4-6751-4D02-B5B7-0C1A0ADAC8EE}" type="pres">
      <dgm:prSet presAssocID="{25377E12-4F66-4A93-AE1C-5C7C3B251A31}" presName="circ1" presStyleLbl="vennNode1" presStyleIdx="0" presStyleCnt="3"/>
      <dgm:spPr/>
    </dgm:pt>
    <dgm:pt modelId="{1D886769-B0AD-4E34-9FE6-1F895091CE0C}" type="pres">
      <dgm:prSet presAssocID="{25377E12-4F66-4A93-AE1C-5C7C3B251A3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70AF740-659B-4CC9-99D5-006B9219EAD5}" type="pres">
      <dgm:prSet presAssocID="{B3384E84-5E80-4385-A1DA-07D8C0512FBB}" presName="circ2" presStyleLbl="vennNode1" presStyleIdx="1" presStyleCnt="3" custLinFactNeighborY="2083"/>
      <dgm:spPr/>
    </dgm:pt>
    <dgm:pt modelId="{490E2259-FDAD-4AEE-9103-366FD4E249A6}" type="pres">
      <dgm:prSet presAssocID="{B3384E84-5E80-4385-A1DA-07D8C0512FB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525ECEA-DB4F-4675-81E1-DB80319914E6}" type="pres">
      <dgm:prSet presAssocID="{E123FAC2-0807-41F3-AEC3-7CF9F9EC59D6}" presName="circ3" presStyleLbl="vennNode1" presStyleIdx="2" presStyleCnt="3"/>
      <dgm:spPr/>
    </dgm:pt>
    <dgm:pt modelId="{3BFB30D4-060D-4205-92B4-67AB3EE9CA22}" type="pres">
      <dgm:prSet presAssocID="{E123FAC2-0807-41F3-AEC3-7CF9F9EC59D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20A7C23-D530-4907-9000-80B1AB563E3F}" srcId="{C28F6883-068D-4472-9703-E35B303692BA}" destId="{E123FAC2-0807-41F3-AEC3-7CF9F9EC59D6}" srcOrd="2" destOrd="0" parTransId="{FA0B983C-D0E1-4A56-ACF4-0AFACC6CB5B2}" sibTransId="{6EDBBCB2-2AB2-4D56-9519-B2F0F99138E6}"/>
    <dgm:cxn modelId="{5F81842B-140B-4992-A7BA-20505C9FC8A5}" type="presOf" srcId="{B3384E84-5E80-4385-A1DA-07D8C0512FBB}" destId="{170AF740-659B-4CC9-99D5-006B9219EAD5}" srcOrd="0" destOrd="0" presId="urn:microsoft.com/office/officeart/2005/8/layout/venn1"/>
    <dgm:cxn modelId="{7AF6B73C-F95B-4632-9D47-64146CB548E5}" type="presOf" srcId="{E123FAC2-0807-41F3-AEC3-7CF9F9EC59D6}" destId="{3BFB30D4-060D-4205-92B4-67AB3EE9CA22}" srcOrd="1" destOrd="0" presId="urn:microsoft.com/office/officeart/2005/8/layout/venn1"/>
    <dgm:cxn modelId="{69E65C80-9D5A-4FC7-B830-001302215E35}" type="presOf" srcId="{E123FAC2-0807-41F3-AEC3-7CF9F9EC59D6}" destId="{7525ECEA-DB4F-4675-81E1-DB80319914E6}" srcOrd="0" destOrd="0" presId="urn:microsoft.com/office/officeart/2005/8/layout/venn1"/>
    <dgm:cxn modelId="{DD2AC28B-0DA4-436A-AD68-9F15AC500721}" type="presOf" srcId="{B3384E84-5E80-4385-A1DA-07D8C0512FBB}" destId="{490E2259-FDAD-4AEE-9103-366FD4E249A6}" srcOrd="1" destOrd="0" presId="urn:microsoft.com/office/officeart/2005/8/layout/venn1"/>
    <dgm:cxn modelId="{EC7DBFAA-7E9E-4250-A15B-22F66E307D73}" type="presOf" srcId="{25377E12-4F66-4A93-AE1C-5C7C3B251A31}" destId="{1D886769-B0AD-4E34-9FE6-1F895091CE0C}" srcOrd="1" destOrd="0" presId="urn:microsoft.com/office/officeart/2005/8/layout/venn1"/>
    <dgm:cxn modelId="{F07EB1CE-9F3E-468B-B5B7-F01F615B9EEE}" type="presOf" srcId="{25377E12-4F66-4A93-AE1C-5C7C3B251A31}" destId="{5798CBD4-6751-4D02-B5B7-0C1A0ADAC8EE}" srcOrd="0" destOrd="0" presId="urn:microsoft.com/office/officeart/2005/8/layout/venn1"/>
    <dgm:cxn modelId="{A931E7CE-AFF1-43D7-8FC1-B9E9F8062C6A}" type="presOf" srcId="{C28F6883-068D-4472-9703-E35B303692BA}" destId="{EF717C7B-56BE-463B-B9E4-B59447EFB34E}" srcOrd="0" destOrd="0" presId="urn:microsoft.com/office/officeart/2005/8/layout/venn1"/>
    <dgm:cxn modelId="{9B853ED8-991F-46DF-B912-2D4AC924AFA3}" srcId="{C28F6883-068D-4472-9703-E35B303692BA}" destId="{B3384E84-5E80-4385-A1DA-07D8C0512FBB}" srcOrd="1" destOrd="0" parTransId="{BA9CAE4E-6961-428C-8C28-FA75FB30732D}" sibTransId="{6F65F926-1239-484C-A109-20CF83E6DA75}"/>
    <dgm:cxn modelId="{02BCCFEC-FB9F-44FD-936A-B6E2246A73CC}" srcId="{C28F6883-068D-4472-9703-E35B303692BA}" destId="{25377E12-4F66-4A93-AE1C-5C7C3B251A31}" srcOrd="0" destOrd="0" parTransId="{A45C5897-1AC4-4911-801A-2E1F776765CE}" sibTransId="{1EEE57D3-4A52-4D3A-81DB-A0ED21CB17B0}"/>
    <dgm:cxn modelId="{136B3E53-DAF4-4F19-A873-F6F141D7F29B}" type="presParOf" srcId="{EF717C7B-56BE-463B-B9E4-B59447EFB34E}" destId="{5798CBD4-6751-4D02-B5B7-0C1A0ADAC8EE}" srcOrd="0" destOrd="0" presId="urn:microsoft.com/office/officeart/2005/8/layout/venn1"/>
    <dgm:cxn modelId="{68EAD79B-0670-4B7E-B9D9-11D46F9DADA2}" type="presParOf" srcId="{EF717C7B-56BE-463B-B9E4-B59447EFB34E}" destId="{1D886769-B0AD-4E34-9FE6-1F895091CE0C}" srcOrd="1" destOrd="0" presId="urn:microsoft.com/office/officeart/2005/8/layout/venn1"/>
    <dgm:cxn modelId="{5897BD10-748B-4FB5-8129-D706598581F6}" type="presParOf" srcId="{EF717C7B-56BE-463B-B9E4-B59447EFB34E}" destId="{170AF740-659B-4CC9-99D5-006B9219EAD5}" srcOrd="2" destOrd="0" presId="urn:microsoft.com/office/officeart/2005/8/layout/venn1"/>
    <dgm:cxn modelId="{30908DC0-4BEF-4F6C-B793-B81BD2FB4B5D}" type="presParOf" srcId="{EF717C7B-56BE-463B-B9E4-B59447EFB34E}" destId="{490E2259-FDAD-4AEE-9103-366FD4E249A6}" srcOrd="3" destOrd="0" presId="urn:microsoft.com/office/officeart/2005/8/layout/venn1"/>
    <dgm:cxn modelId="{F9E262DC-699F-4C85-A495-945A07A08832}" type="presParOf" srcId="{EF717C7B-56BE-463B-B9E4-B59447EFB34E}" destId="{7525ECEA-DB4F-4675-81E1-DB80319914E6}" srcOrd="4" destOrd="0" presId="urn:microsoft.com/office/officeart/2005/8/layout/venn1"/>
    <dgm:cxn modelId="{8EA1377F-39B8-486D-84AC-9DFCED13FB59}" type="presParOf" srcId="{EF717C7B-56BE-463B-B9E4-B59447EFB34E}" destId="{3BFB30D4-060D-4205-92B4-67AB3EE9CA2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8CBD4-6751-4D02-B5B7-0C1A0ADAC8EE}">
      <dsp:nvSpPr>
        <dsp:cNvPr id="0" name=""/>
        <dsp:cNvSpPr/>
      </dsp:nvSpPr>
      <dsp:spPr>
        <a:xfrm>
          <a:off x="2672671" y="66041"/>
          <a:ext cx="3170007" cy="3170007"/>
        </a:xfrm>
        <a:prstGeom prst="ellipse">
          <a:avLst/>
        </a:prstGeom>
        <a:solidFill>
          <a:srgbClr val="7030A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noProof="0" dirty="0">
              <a:solidFill>
                <a:srgbClr val="464747"/>
              </a:solidFill>
            </a:rPr>
            <a:t>Temporal variability of background Rn signal</a:t>
          </a:r>
        </a:p>
      </dsp:txBody>
      <dsp:txXfrm>
        <a:off x="3095339" y="620793"/>
        <a:ext cx="2324671" cy="1426503"/>
      </dsp:txXfrm>
    </dsp:sp>
    <dsp:sp modelId="{170AF740-659B-4CC9-99D5-006B9219EAD5}">
      <dsp:nvSpPr>
        <dsp:cNvPr id="0" name=""/>
        <dsp:cNvSpPr/>
      </dsp:nvSpPr>
      <dsp:spPr>
        <a:xfrm>
          <a:off x="3816515" y="2113327"/>
          <a:ext cx="3170007" cy="3170007"/>
        </a:xfrm>
        <a:prstGeom prst="ellipse">
          <a:avLst/>
        </a:prstGeom>
        <a:solidFill>
          <a:srgbClr val="7030A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noProof="0" dirty="0">
              <a:solidFill>
                <a:srgbClr val="464747"/>
              </a:solidFill>
            </a:rPr>
            <a:t>Influence of environmental parameters</a:t>
          </a:r>
        </a:p>
      </dsp:txBody>
      <dsp:txXfrm>
        <a:off x="4786009" y="2932245"/>
        <a:ext cx="1902004" cy="1743503"/>
      </dsp:txXfrm>
    </dsp:sp>
    <dsp:sp modelId="{7525ECEA-DB4F-4675-81E1-DB80319914E6}">
      <dsp:nvSpPr>
        <dsp:cNvPr id="0" name=""/>
        <dsp:cNvSpPr/>
      </dsp:nvSpPr>
      <dsp:spPr>
        <a:xfrm>
          <a:off x="1528827" y="2047296"/>
          <a:ext cx="3170007" cy="3170007"/>
        </a:xfrm>
        <a:prstGeom prst="ellipse">
          <a:avLst/>
        </a:prstGeom>
        <a:solidFill>
          <a:srgbClr val="7030A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noProof="0" dirty="0">
              <a:solidFill>
                <a:srgbClr val="464747"/>
              </a:solidFill>
            </a:rPr>
            <a:t>Field validation as a screening method</a:t>
          </a:r>
        </a:p>
      </dsp:txBody>
      <dsp:txXfrm>
        <a:off x="1827336" y="2866214"/>
        <a:ext cx="1902004" cy="1743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364DC1C-20BD-424D-A7DB-0E813497E5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64DFA6-62DD-5749-8176-BA7B66FA3C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3C13B-AEE2-9D49-A16C-7EEB74F83564}" type="datetime1">
              <a:rPr lang="es-ES" smtClean="0">
                <a:latin typeface="Montserrat Light" pitchFamily="2" charset="77"/>
              </a:rPr>
              <a:t>25/03/2025</a:t>
            </a:fld>
            <a:endParaRPr lang="es-ES" dirty="0">
              <a:latin typeface="Montserrat Light" pitchFamily="2" charset="77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DCB9F3-D544-C74D-A43F-13E11FA29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E00BFE-155B-A44C-ADA6-94E520E5CB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87A51-7B0E-ED4A-B620-A51C55769841}" type="slidenum">
              <a:rPr lang="es-ES" smtClean="0">
                <a:latin typeface="Montserrat Light" pitchFamily="2" charset="77"/>
              </a:rPr>
              <a:t>‹Nº›</a:t>
            </a:fld>
            <a:endParaRPr lang="es-ES" dirty="0"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3247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EA766990-1CC8-114A-B16D-76EE7FFDE9C2}" type="datetime1">
              <a:rPr lang="es-ES" smtClean="0"/>
              <a:pPr/>
              <a:t>25/03/2025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74F440C8-FB29-8B48-AA30-06B36916FE6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2390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440C8-FB29-8B48-AA30-06B36916FE6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2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440C8-FB29-8B48-AA30-06B36916FE61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8480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440C8-FB29-8B48-AA30-06B36916FE61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5374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440C8-FB29-8B48-AA30-06B36916FE61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9665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440C8-FB29-8B48-AA30-06B36916FE61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072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440C8-FB29-8B48-AA30-06B36916FE61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9145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440C8-FB29-8B48-AA30-06B36916FE61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2719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440C8-FB29-8B48-AA30-06B36916FE61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3767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440C8-FB29-8B48-AA30-06B36916FE61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367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8205" y="3421402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9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5353" y="1808970"/>
            <a:ext cx="5727545" cy="1491791"/>
          </a:xfrm>
        </p:spPr>
        <p:txBody>
          <a:bodyPr/>
          <a:lstStyle>
            <a:lvl1pPr algn="ctr">
              <a:defRPr cap="all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Clic para editar titulo </a:t>
            </a:r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01D5BC6-AEC1-464E-B7E1-2D45FC8DAF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799047"/>
            <a:ext cx="9144000" cy="6095390"/>
          </a:xfrm>
          <a:prstGeom prst="rect">
            <a:avLst/>
          </a:prstGeom>
        </p:spPr>
      </p:pic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CCCED744-D8E7-A04D-845A-7418FE0D334C}"/>
              </a:ext>
            </a:extLst>
          </p:cNvPr>
          <p:cNvSpPr/>
          <p:nvPr userDrawn="1"/>
        </p:nvSpPr>
        <p:spPr>
          <a:xfrm>
            <a:off x="-1" y="799048"/>
            <a:ext cx="9144000" cy="6095389"/>
          </a:xfrm>
          <a:prstGeom prst="rect">
            <a:avLst/>
          </a:prstGeom>
          <a:solidFill>
            <a:srgbClr val="000090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grpSp>
        <p:nvGrpSpPr>
          <p:cNvPr id="17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 userDrawn="1"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0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 userDrawn="1"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472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ARIO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16079219-2EDC-73EC-67FB-6B31647D73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8019" y="2071593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D312D3C3-6729-03B8-31BA-AF0B634F3C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8019" y="2579079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41F5020A-CD70-6D1F-B43F-0EC1C1C9BD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68262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B97BB76-02C9-1573-70C9-D7D9229B6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74233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78101FF6-D40B-8830-4F50-1C1691C5DF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80204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A6D02B75-3FB5-C54C-AA0F-6AB0B51EC8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86175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B0CD0E9F-22EA-3766-FF1D-9ADEEC331F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92146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4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AFF67DE6-B0AD-548A-A68D-1827B4E229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98117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5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B921DA29-5CE4-D119-632C-ED6612541F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04089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6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03809904-3C16-0CF1-5352-5ADD11463F2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68262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7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65B822BF-F9BC-E282-D473-0787F075BE1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74233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8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2F7E5DD6-361F-273D-BD6D-AA1752E7C96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80204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9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337388A5-B5C7-1C2A-9AF8-4D21E0F1B1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6175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10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B09661A8-2D06-17BA-A4F5-58BAF2B3002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92146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11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A3FDC5C4-484E-C730-524C-E07A5D3031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98117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12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8E73DC5A-B8D0-CF63-530B-BDDE426446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4089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37A4BD5-C477-D9BE-9FEA-B498D4623B5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68262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14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A8B3E351-AB7C-7396-CE39-B2A588489A9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74233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15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01781717-B29D-B3FD-8531-6CDEC3D6EDD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580204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16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D2F9F204-F2BA-78E6-2B38-0A6E422979E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86175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17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5867B5F8-7A8F-8C23-7EEF-CEA1394FF79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92146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18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3A73063D-FB2D-0417-541C-43C242E90D1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98117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19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7ED7186F-4F4A-09AD-BA96-44693796905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04089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20</a:t>
            </a: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74CE0B92-8388-58BE-E479-6C8E47E2AE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368262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21</a:t>
            </a:r>
          </a:p>
        </p:txBody>
      </p:sp>
      <p:sp>
        <p:nvSpPr>
          <p:cNvPr id="49" name="Marcador de texto 22">
            <a:extLst>
              <a:ext uri="{FF2B5EF4-FFF2-40B4-BE49-F238E27FC236}">
                <a16:creationId xmlns:a16="http://schemas.microsoft.com/office/drawing/2014/main" id="{036280CF-47C0-40C9-CD34-6A52C840EFB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74233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22</a:t>
            </a:r>
          </a:p>
        </p:txBody>
      </p:sp>
      <p:sp>
        <p:nvSpPr>
          <p:cNvPr id="50" name="Marcador de texto 22">
            <a:extLst>
              <a:ext uri="{FF2B5EF4-FFF2-40B4-BE49-F238E27FC236}">
                <a16:creationId xmlns:a16="http://schemas.microsoft.com/office/drawing/2014/main" id="{26B08A67-6B06-F0DF-6439-DE30D0DD76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80204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23</a:t>
            </a:r>
          </a:p>
        </p:txBody>
      </p:sp>
      <p:sp>
        <p:nvSpPr>
          <p:cNvPr id="51" name="Marcador de texto 22">
            <a:extLst>
              <a:ext uri="{FF2B5EF4-FFF2-40B4-BE49-F238E27FC236}">
                <a16:creationId xmlns:a16="http://schemas.microsoft.com/office/drawing/2014/main" id="{00E5C518-C294-FFD9-3533-7F9F12A028B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186175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24</a:t>
            </a:r>
          </a:p>
        </p:txBody>
      </p:sp>
      <p:sp>
        <p:nvSpPr>
          <p:cNvPr id="52" name="Marcador de texto 22">
            <a:extLst>
              <a:ext uri="{FF2B5EF4-FFF2-40B4-BE49-F238E27FC236}">
                <a16:creationId xmlns:a16="http://schemas.microsoft.com/office/drawing/2014/main" id="{9DE9EB67-0F0D-5DB5-59CA-6FF2A2E08D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92146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25</a:t>
            </a:r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83E59965-6DB9-2BBD-57C3-8E85E530070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98117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26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886FB946-FBB8-2DD7-1B64-2F42B755194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04089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27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9FE96E4A-A780-B98D-A6FD-73879983079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368262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28</a:t>
            </a:r>
          </a:p>
        </p:txBody>
      </p:sp>
      <p:sp>
        <p:nvSpPr>
          <p:cNvPr id="56" name="Marcador de texto 22">
            <a:extLst>
              <a:ext uri="{FF2B5EF4-FFF2-40B4-BE49-F238E27FC236}">
                <a16:creationId xmlns:a16="http://schemas.microsoft.com/office/drawing/2014/main" id="{2175FC2F-B3EB-64B1-FF9B-20A83C281E4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974233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29</a:t>
            </a:r>
          </a:p>
        </p:txBody>
      </p:sp>
      <p:sp>
        <p:nvSpPr>
          <p:cNvPr id="57" name="Marcador de texto 22">
            <a:extLst>
              <a:ext uri="{FF2B5EF4-FFF2-40B4-BE49-F238E27FC236}">
                <a16:creationId xmlns:a16="http://schemas.microsoft.com/office/drawing/2014/main" id="{B46D9C74-C413-9110-B304-8E2B239479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580204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30</a:t>
            </a: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5B39639E-D299-ED6C-6D5C-5246185D8BF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186175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59" name="Marcador de texto 22">
            <a:extLst>
              <a:ext uri="{FF2B5EF4-FFF2-40B4-BE49-F238E27FC236}">
                <a16:creationId xmlns:a16="http://schemas.microsoft.com/office/drawing/2014/main" id="{0FB971DD-AC4B-0272-7310-232998B3DAD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92146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60" name="Marcador de texto 22">
            <a:extLst>
              <a:ext uri="{FF2B5EF4-FFF2-40B4-BE49-F238E27FC236}">
                <a16:creationId xmlns:a16="http://schemas.microsoft.com/office/drawing/2014/main" id="{AACF3BE3-B9CE-1608-D1A9-7188BA08779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398117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61" name="Marcador de texto 22">
            <a:extLst>
              <a:ext uri="{FF2B5EF4-FFF2-40B4-BE49-F238E27FC236}">
                <a16:creationId xmlns:a16="http://schemas.microsoft.com/office/drawing/2014/main" id="{A1BD290A-6CF0-B696-E1CB-451884C7487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004089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9" name="Marcador de texto 22">
            <a:extLst>
              <a:ext uri="{FF2B5EF4-FFF2-40B4-BE49-F238E27FC236}">
                <a16:creationId xmlns:a16="http://schemas.microsoft.com/office/drawing/2014/main" id="{89A9E1DA-1D6B-4C4E-D2F1-CD53AB86BB1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18019" y="343604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0" name="Marcador de texto 22">
            <a:extLst>
              <a:ext uri="{FF2B5EF4-FFF2-40B4-BE49-F238E27FC236}">
                <a16:creationId xmlns:a16="http://schemas.microsoft.com/office/drawing/2014/main" id="{1051D6B5-0690-1043-FDFF-6AB93409F01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418019" y="394353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81" name="Marcador de texto 22">
            <a:extLst>
              <a:ext uri="{FF2B5EF4-FFF2-40B4-BE49-F238E27FC236}">
                <a16:creationId xmlns:a16="http://schemas.microsoft.com/office/drawing/2014/main" id="{05E3D70E-3E7E-942B-B570-41D13BDA625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418019" y="497909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2" name="Marcador de texto 22">
            <a:extLst>
              <a:ext uri="{FF2B5EF4-FFF2-40B4-BE49-F238E27FC236}">
                <a16:creationId xmlns:a16="http://schemas.microsoft.com/office/drawing/2014/main" id="{938321B2-9D3B-BFD1-4E19-44E04B1DB4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418019" y="548658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7A64E185-B6F7-7BFE-49B0-34BA952B333C}"/>
              </a:ext>
            </a:extLst>
          </p:cNvPr>
          <p:cNvSpPr/>
          <p:nvPr/>
        </p:nvSpPr>
        <p:spPr>
          <a:xfrm rot="16200000">
            <a:off x="7263481" y="3052909"/>
            <a:ext cx="584045" cy="584045"/>
          </a:xfrm>
          <a:prstGeom prst="ellipse">
            <a:avLst/>
          </a:prstGeom>
          <a:solidFill>
            <a:srgbClr val="0472DC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 userDrawn="1"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 userDrawn="1"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 userDrawn="1"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 userDrawn="1"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 userDrawn="1"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 userDrawn="1"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 userDrawn="1"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88" name="Elipse 87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 userDrawn="1"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 userDrawn="1"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 userDrawn="1"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8217689" y="6639405"/>
            <a:ext cx="530916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 err="1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Slide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https://doi.org/10.5194/egusphere-egu25-5524</a:t>
            </a:r>
          </a:p>
        </p:txBody>
      </p:sp>
    </p:spTree>
    <p:extLst>
      <p:ext uri="{BB962C8B-B14F-4D97-AF65-F5344CB8AC3E}">
        <p14:creationId xmlns:p14="http://schemas.microsoft.com/office/powerpoint/2010/main" val="212122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/>
        </p:nvGrpSpPr>
        <p:grpSpPr>
          <a:xfrm>
            <a:off x="441817" y="197810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1121266" y="3876431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5302926" y="3876431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7393756" y="3876431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876431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8217689" y="6639405"/>
            <a:ext cx="530916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 err="1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Slide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https://doi.org/10.5194/egusphere-egu25-5524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13144" y="107133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913144" y="146829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323851" y="1877692"/>
            <a:ext cx="8524874" cy="4411983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929847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5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42715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33667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3366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8217689" y="6639405"/>
            <a:ext cx="530916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 err="1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Slide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https://doi.org/10.5194/egusphere-egu25-5524</a:t>
            </a:r>
          </a:p>
        </p:txBody>
      </p:sp>
    </p:spTree>
    <p:extLst>
      <p:ext uri="{BB962C8B-B14F-4D97-AF65-F5344CB8AC3E}">
        <p14:creationId xmlns:p14="http://schemas.microsoft.com/office/powerpoint/2010/main" val="1842995917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con fond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-4490" y="4435499"/>
            <a:ext cx="9148490" cy="213726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7399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3838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5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3838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412203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018811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18642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63458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989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989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69114" y="4715482"/>
            <a:ext cx="709424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7853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47853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8217689" y="6639405"/>
            <a:ext cx="530916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 err="1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Slide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https://doi.org/10.5194/egusphere-egu25-5524</a:t>
            </a: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33241129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20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8000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02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6252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96749" y="140704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 rtl="0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6750" y="157358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6749" y="237328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96750" y="253982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96749" y="333031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96750" y="349685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96749" y="429655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96750" y="446309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96749" y="5272000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6750" y="5438541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60607" y="1366109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60606" y="2318106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60606" y="3277847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0606" y="4262491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0606" y="5217400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8217689" y="6639405"/>
            <a:ext cx="530916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 err="1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Slide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https://doi.org/10.5194/egusphere-egu25-5524</a:t>
            </a:r>
          </a:p>
        </p:txBody>
      </p:sp>
    </p:spTree>
    <p:extLst>
      <p:ext uri="{BB962C8B-B14F-4D97-AF65-F5344CB8AC3E}">
        <p14:creationId xmlns:p14="http://schemas.microsoft.com/office/powerpoint/2010/main" val="348766625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numeración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8217689" y="6639405"/>
            <a:ext cx="530916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 err="1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Slide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https://doi.org/10.5194/egusphere-egu25-5524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1877" y="2277174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1877" y="3502435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1877" y="4777211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26001" y="2284039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26001" y="3498817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23236" y="4780815"/>
            <a:ext cx="705664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06.</a:t>
            </a:r>
          </a:p>
        </p:txBody>
      </p:sp>
      <p:sp>
        <p:nvSpPr>
          <p:cNvPr id="33" name="Marcador de SmartArt 32"/>
          <p:cNvSpPr>
            <a:spLocks noGrp="1"/>
          </p:cNvSpPr>
          <p:nvPr>
            <p:ph type="dgm" sz="quarter" idx="53"/>
          </p:nvPr>
        </p:nvSpPr>
        <p:spPr>
          <a:xfrm>
            <a:off x="2913063" y="2276475"/>
            <a:ext cx="3317875" cy="3677285"/>
          </a:xfrm>
        </p:spPr>
        <p:txBody>
          <a:bodyPr tIns="234000">
            <a:normAutofit/>
          </a:bodyPr>
          <a:lstStyle>
            <a:lvl1pPr algn="ctr">
              <a:defRPr sz="1400"/>
            </a:lvl1pPr>
          </a:lstStyle>
          <a:p>
            <a:endParaRPr lang="es-ES" dirty="0"/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5361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361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5361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75361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75361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75361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41824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41824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941824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941824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941824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941824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913144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913144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264195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e 27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366647" y="1446698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366648" y="3845426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366648" y="5044789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66648" y="2646062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10132" y="1526517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10133" y="1693058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0132" y="276250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10133" y="292904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10132" y="389745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10133" y="406399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10132" y="5179486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10133" y="5346027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63977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Titulo Infografía 03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63977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8217689" y="6639405"/>
            <a:ext cx="530916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 err="1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Slide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https://doi.org/10.5194/egusphere-egu25-5524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01097" y="2798743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1</a:t>
            </a:r>
          </a:p>
        </p:txBody>
      </p:sp>
      <p:sp>
        <p:nvSpPr>
          <p:cNvPr id="1598" name="Marcador de texto 22">
            <a:extLst>
              <a:ext uri="{FF2B5EF4-FFF2-40B4-BE49-F238E27FC236}">
                <a16:creationId xmlns:a16="http://schemas.microsoft.com/office/drawing/2014/main" id="{CDB74EE5-1460-B519-A138-A4DC54D5CE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01097" y="3192147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2</a:t>
            </a:r>
          </a:p>
        </p:txBody>
      </p:sp>
      <p:sp>
        <p:nvSpPr>
          <p:cNvPr id="1599" name="Marcador de texto 22">
            <a:extLst>
              <a:ext uri="{FF2B5EF4-FFF2-40B4-BE49-F238E27FC236}">
                <a16:creationId xmlns:a16="http://schemas.microsoft.com/office/drawing/2014/main" id="{C24A67AE-7411-D3E2-830A-E0A5CE4B95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01097" y="3628081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3</a:t>
            </a:r>
          </a:p>
        </p:txBody>
      </p:sp>
      <p:sp>
        <p:nvSpPr>
          <p:cNvPr id="1600" name="Marcador de texto 22">
            <a:extLst>
              <a:ext uri="{FF2B5EF4-FFF2-40B4-BE49-F238E27FC236}">
                <a16:creationId xmlns:a16="http://schemas.microsoft.com/office/drawing/2014/main" id="{F47B7709-92C2-6750-AFD2-D3B2AFE5D2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01097" y="4064016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4</a:t>
            </a:r>
          </a:p>
        </p:txBody>
      </p:sp>
      <p:sp>
        <p:nvSpPr>
          <p:cNvPr id="159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75042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Mapa</a:t>
            </a:r>
          </a:p>
        </p:txBody>
      </p:sp>
      <p:sp>
        <p:nvSpPr>
          <p:cNvPr id="159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875042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Subtítulo Timeline</a:t>
            </a:r>
          </a:p>
        </p:txBody>
      </p:sp>
      <p:sp>
        <p:nvSpPr>
          <p:cNvPr id="3184" name="Rectángulo 318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85" name="Rectángulo 318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8217689" y="6639405"/>
            <a:ext cx="530916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 err="1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Slide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18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https://doi.org/10.5194/egusphere-egu25-5524</a:t>
            </a:r>
          </a:p>
        </p:txBody>
      </p:sp>
    </p:spTree>
    <p:extLst>
      <p:ext uri="{BB962C8B-B14F-4D97-AF65-F5344CB8AC3E}">
        <p14:creationId xmlns:p14="http://schemas.microsoft.com/office/powerpoint/2010/main" val="776466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4030B82A-18BB-4AC2-9C44-5AFCF6B4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2456922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02EE4532-D0F4-E0FD-705D-36A9081975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783948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E8BE0D1F-8A9E-DE86-EEC5-7F552A3246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89068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D33DBBE-EE46-C89B-9EA8-C5913E99E4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9068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6D63AF17-CAD2-0E12-1430-8BB48185C2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27266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73EA43CE-C2D2-7BAF-FC30-2069C20C5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27266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1F91B920-FA53-83B7-9A01-1B11213FB8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56998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ED899677-17BD-098C-BDB4-8F30B203B5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56998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9D6B438F-7E60-7907-7D4A-AC3F42E779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95645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046837B-7B82-ED7E-B925-5B8BA5A60B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645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73" name="Pentágono 72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2" name="Pentágono 71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Pentágono 70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Pentágono 69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9" name="Pentágono 68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 userDrawn="1"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48" name="Pentágono 47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Pentágono 48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Pentágono 49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Pentágono 50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Pentágono 51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6" name="Rectángulo 55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8217689" y="6639405"/>
            <a:ext cx="530916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 err="1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Slide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https://doi.org/10.5194/egusphere-egu25-5524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913144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</a:t>
            </a:r>
            <a:r>
              <a:rPr lang="es-ES" dirty="0" err="1"/>
              <a:t>Timeline</a:t>
            </a:r>
            <a:endParaRPr lang="es-ES" dirty="0"/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913144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55235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dobeStock_190532267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/>
        </p:nvSpPr>
        <p:spPr>
          <a:xfrm>
            <a:off x="2086186" y="2062490"/>
            <a:ext cx="5100249" cy="2618207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23C7D76-A73D-7941-BB09-F262CE5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99853" y="4132257"/>
            <a:ext cx="2057400" cy="365125"/>
          </a:xfrm>
        </p:spPr>
        <p:txBody>
          <a:bodyPr/>
          <a:lstStyle>
            <a:lvl1pPr algn="ctr">
              <a:defRPr sz="1600" b="1" i="0" spc="300">
                <a:solidFill>
                  <a:srgbClr val="F7F7F7"/>
                </a:solidFill>
                <a:latin typeface="Montserrat SemiBold" pitchFamily="2" charset="77"/>
              </a:defRPr>
            </a:lvl1pPr>
          </a:lstStyle>
          <a:p>
            <a:fld id="{C3E68EE0-02D4-7242-8DF0-77B97581CDC5}" type="datetime1">
              <a:rPr lang="es-ES" smtClean="0"/>
              <a:t>25/03/2025</a:t>
            </a:fld>
            <a:endParaRPr lang="es-E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052A67B-78C8-5140-A51B-E731F673D14D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2178205" y="3556903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7F7F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sp>
        <p:nvSpPr>
          <p:cNvPr id="11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 txBox="1">
            <a:spLocks/>
          </p:cNvSpPr>
          <p:nvPr/>
        </p:nvSpPr>
        <p:spPr>
          <a:xfrm>
            <a:off x="2086185" y="2062490"/>
            <a:ext cx="5100250" cy="1491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ES_tradnl" dirty="0"/>
              <a:t>portadilla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 userDrawn="1"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 userDrawn="1"/>
        </p:nvSpPr>
        <p:spPr>
          <a:xfrm>
            <a:off x="2086186" y="2062490"/>
            <a:ext cx="5100249" cy="334790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086186" y="2263988"/>
            <a:ext cx="5100250" cy="7130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s-ES_tradnl" dirty="0"/>
              <a:t>PORTADILLA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5930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 userDrawn="1"/>
        </p:nvGrpSpPr>
        <p:grpSpPr>
          <a:xfrm>
            <a:off x="441817" y="175913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 userDrawn="1"/>
        </p:nvSpPr>
        <p:spPr>
          <a:xfrm rot="16200000">
            <a:off x="1121266" y="3701255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 userDrawn="1"/>
        </p:nvSpPr>
        <p:spPr>
          <a:xfrm rot="16200000">
            <a:off x="5302926" y="3701255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 userDrawn="1"/>
        </p:nvSpPr>
        <p:spPr>
          <a:xfrm rot="16200000">
            <a:off x="7393756" y="3701255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701255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conjunto de letras blancas en un fondo azul&#10;&#10;Descripción generada automáticamente con confianza baja">
            <a:extLst>
              <a:ext uri="{FF2B5EF4-FFF2-40B4-BE49-F238E27FC236}">
                <a16:creationId xmlns:a16="http://schemas.microsoft.com/office/drawing/2014/main" id="{6469E381-359E-1AE8-60DE-14F626A18E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EC772BD-88CC-44E0-FB76-803342FCAD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5484" y="5447233"/>
            <a:ext cx="2571499" cy="10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17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STA DE 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4406089" y="1266291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833480"/>
            <a:ext cx="3648728" cy="6024520"/>
          </a:xfrm>
          <a:prstGeom prst="rect">
            <a:avLst/>
          </a:prstGeom>
        </p:spPr>
        <p:txBody>
          <a:bodyPr lIns="720000" tIns="608400" rIns="720000" rtlCol="0" anchor="t">
            <a:normAutofit/>
          </a:bodyPr>
          <a:lstStyle>
            <a:lvl1pPr marL="0" indent="0" algn="ctr" rtl="0">
              <a:lnSpc>
                <a:spcPct val="90000"/>
              </a:lnSpc>
              <a:buNone/>
              <a:defRPr lang="es-ES" sz="1400" spc="4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817217"/>
            <a:ext cx="3648728" cy="20407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2351" y="2265844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60606" y="2535244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60605" y="2348662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0606" y="3543648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60605" y="4358216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60606" y="4552052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60605" y="5366620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60606" y="5560456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60605" y="3356885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52351" y="3301673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52351" y="4310260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52351" y="5317635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344023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A DE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4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35693" y="246548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35692" y="2769514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35692" y="376416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35692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42303" y="2459371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42303" y="2768578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39733" y="3763419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39734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7" name="Marcador de posición de imagen 2">
            <a:extLst>
              <a:ext uri="{FF2B5EF4-FFF2-40B4-BE49-F238E27FC236}">
                <a16:creationId xmlns:a16="http://schemas.microsoft.com/office/drawing/2014/main" id="{794090E6-3F4F-A8C6-CB69-E04F82EBD80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68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D52AA0B9-D2FE-7DF3-F8D0-0A8134184EF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620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AA858C0E-7F72-9050-37AB-F1D2489E8BB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472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 userDrawn="1"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 userDrawn="1"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590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2590" y="3696755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68404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691270" y="3687553"/>
            <a:ext cx="851033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669672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a foto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37200" y="1000800"/>
            <a:ext cx="3610800" cy="5122800"/>
          </a:xfrm>
          <a:prstGeom prst="rect">
            <a:avLst/>
          </a:prstGeom>
        </p:spPr>
        <p:txBody>
          <a:bodyPr lIns="576000" tIns="561600" rIns="576000" rtlCol="0">
            <a:normAutofit/>
          </a:bodyPr>
          <a:lstStyle>
            <a:lvl1pPr marL="0" indent="0" algn="ctr" rtl="0">
              <a:buNone/>
              <a:defRPr lang="es-ES" sz="1400" spc="3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7200" y="4255200"/>
            <a:ext cx="3610800" cy="186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8217689" y="6639405"/>
            <a:ext cx="530916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 err="1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Slide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https://doi.org/10.5194/egusphere-egu25-5524</a:t>
            </a: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</p:spTree>
    <p:extLst>
      <p:ext uri="{BB962C8B-B14F-4D97-AF65-F5344CB8AC3E}">
        <p14:creationId xmlns:p14="http://schemas.microsoft.com/office/powerpoint/2010/main" val="67037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04000" y="12168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004000" y="35856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8217689" y="6639405"/>
            <a:ext cx="530916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 err="1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Slide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https://doi.org/10.5194/egusphere-egu25-5524</a:t>
            </a:r>
          </a:p>
        </p:txBody>
      </p:sp>
    </p:spTree>
    <p:extLst>
      <p:ext uri="{BB962C8B-B14F-4D97-AF65-F5344CB8AC3E}">
        <p14:creationId xmlns:p14="http://schemas.microsoft.com/office/powerpoint/2010/main" val="2748363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92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1591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0715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5839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40000" y="3852621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669200" y="3852621"/>
            <a:ext cx="1965600" cy="2566800"/>
          </a:xfrm>
          <a:prstGeom prst="rect">
            <a:avLst/>
          </a:prstGeom>
        </p:spPr>
        <p:txBody>
          <a:bodyPr lIns="216000" tIns="374400" rIns="216000" rtlCol="0" anchor="t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E067E1CE-05F3-3CBB-CFD4-BD8C78B7DD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9200" y="5154425"/>
            <a:ext cx="1965600" cy="12688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2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6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400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8217689" y="6639405"/>
            <a:ext cx="530916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 err="1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Slide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https://doi.org/10.5194/egusphere-egu25-5524</a:t>
            </a:r>
          </a:p>
        </p:txBody>
      </p:sp>
    </p:spTree>
    <p:extLst>
      <p:ext uri="{BB962C8B-B14F-4D97-AF65-F5344CB8AC3E}">
        <p14:creationId xmlns:p14="http://schemas.microsoft.com/office/powerpoint/2010/main" val="301153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4464049" y="1098550"/>
            <a:ext cx="4384675" cy="5191125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8217689" y="6639405"/>
            <a:ext cx="530916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 err="1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Slide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https://doi.org/10.5194/egusphere-egu25-5524</a:t>
            </a:r>
          </a:p>
        </p:txBody>
      </p:sp>
    </p:spTree>
    <p:extLst>
      <p:ext uri="{BB962C8B-B14F-4D97-AF65-F5344CB8AC3E}">
        <p14:creationId xmlns:p14="http://schemas.microsoft.com/office/powerpoint/2010/main" val="2709751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contenido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36" hasCustomPrompt="1"/>
          </p:nvPr>
        </p:nvSpPr>
        <p:spPr>
          <a:xfrm>
            <a:off x="4464049" y="1098549"/>
            <a:ext cx="4384675" cy="5191125"/>
          </a:xfrm>
        </p:spPr>
        <p:txBody>
          <a:bodyPr tIns="982800">
            <a:normAutofit/>
          </a:bodyPr>
          <a:lstStyle>
            <a:lvl1pPr marL="0" indent="0" algn="ctr">
              <a:buNone/>
              <a:defRPr sz="1200" baseline="0">
                <a:solidFill>
                  <a:srgbClr val="D0D0D0"/>
                </a:solidFill>
              </a:defRPr>
            </a:lvl1pPr>
          </a:lstStyle>
          <a:p>
            <a:r>
              <a:rPr lang="es-ES" dirty="0"/>
              <a:t>Haga clic para Insertar contenido</a:t>
            </a:r>
          </a:p>
        </p:txBody>
      </p:sp>
      <p:sp>
        <p:nvSpPr>
          <p:cNvPr id="14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 userDrawn="1"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8217689" y="6639405"/>
            <a:ext cx="530916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 err="1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Slide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https://doi.org/10.5194/egusphere-egu25-5524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64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4921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71057"/>
            <a:ext cx="7886700" cy="3705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>
                    <a:tint val="75000"/>
                  </a:schemeClr>
                </a:solidFill>
                <a:latin typeface="Montserrat SemiBold" pitchFamily="2" charset="77"/>
              </a:defRPr>
            </a:lvl1pPr>
          </a:lstStyle>
          <a:p>
            <a:fld id="{66815D90-A5FB-D34A-851E-052709078845}" type="datetime1">
              <a:rPr lang="es-ES" smtClean="0"/>
              <a:t>25/03/2025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00595991-7FD8-9041-9864-A9A00B37A2A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BCAC4A-F576-8F4D-99CA-7F7FAF783745}"/>
              </a:ext>
            </a:extLst>
          </p:cNvPr>
          <p:cNvSpPr/>
          <p:nvPr/>
        </p:nvSpPr>
        <p:spPr>
          <a:xfrm>
            <a:off x="3" y="3"/>
            <a:ext cx="9144001" cy="805845"/>
          </a:xfrm>
          <a:prstGeom prst="rect">
            <a:avLst/>
          </a:prstGeom>
          <a:gradFill flip="none" rotWithShape="1">
            <a:gsLst>
              <a:gs pos="28000">
                <a:schemeClr val="bg1"/>
              </a:gs>
              <a:gs pos="100000">
                <a:srgbClr val="EFEFE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8BFFC8"/>
              </a:solidFill>
            </a:endParaRPr>
          </a:p>
        </p:txBody>
      </p:sp>
      <p:pic>
        <p:nvPicPr>
          <p:cNvPr id="9" name="Imagen 8" descr="Sin título-5.png">
            <a:extLst>
              <a:ext uri="{FF2B5EF4-FFF2-40B4-BE49-F238E27FC236}">
                <a16:creationId xmlns:a16="http://schemas.microsoft.com/office/drawing/2014/main" id="{6C6BEB64-9553-A447-869C-0BA443BB3D5A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7675" y="143366"/>
            <a:ext cx="684870" cy="662482"/>
          </a:xfrm>
          <a:prstGeom prst="rect">
            <a:avLst/>
          </a:prstGeom>
        </p:spPr>
      </p:pic>
      <p:pic>
        <p:nvPicPr>
          <p:cNvPr id="11" name="Imagen 10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B63A0D97-2F5F-6DEA-6D37-780FCB1512A4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87338" y="25875"/>
            <a:ext cx="3333737" cy="78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3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72" r:id="rId16"/>
    <p:sldLayoutId id="2147483766" r:id="rId17"/>
    <p:sldLayoutId id="2147483767" r:id="rId18"/>
    <p:sldLayoutId id="2147483768" r:id="rId19"/>
    <p:sldLayoutId id="2147483771" r:id="rId20"/>
    <p:sldLayoutId id="2147483769" r:id="rId2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citotenv.2021.150815" TargetMode="External"/><Relationship Id="rId7" Type="http://schemas.openxmlformats.org/officeDocument/2006/relationships/hyperlink" Target="https://doi.org/10.1016/j.envint.2020.10559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doi.org/10.1016/j.scitotenv.2023.162619" TargetMode="External"/><Relationship Id="rId5" Type="http://schemas.openxmlformats.org/officeDocument/2006/relationships/hyperlink" Target="https://doi.org/10.3390/su16083317" TargetMode="External"/><Relationship Id="rId4" Type="http://schemas.openxmlformats.org/officeDocument/2006/relationships/hyperlink" Target="https://doi.org/10.1016/j.envpol.2020.1162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208689C1-C493-D847-880A-551DD1F46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2252" y="4226943"/>
            <a:ext cx="4876800" cy="554326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s-ES" sz="2400" dirty="0"/>
              <a:t>Fernando Barrio-Parra</a:t>
            </a:r>
            <a:r>
              <a:rPr lang="es-ES" sz="2400" baseline="30000" dirty="0"/>
              <a:t>*</a:t>
            </a:r>
            <a:r>
              <a:rPr lang="es-ES" sz="2400" dirty="0"/>
              <a:t>, David Lorenzo Fernández, Alessandra Cecconi, Humberto Serrano-García, Miguel Izquierdo-Díaz and Eduardo De Miguel</a:t>
            </a:r>
          </a:p>
          <a:p>
            <a:pPr algn="ctr"/>
            <a:r>
              <a:rPr lang="es-ES" sz="2400" baseline="30000" dirty="0"/>
              <a:t>* </a:t>
            </a:r>
            <a:r>
              <a:rPr lang="es-ES" sz="2400" dirty="0"/>
              <a:t>fernando.barrio@upm.es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E1A5177-7ADF-6A4A-8F2C-3C7A5F91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336" y="2018581"/>
            <a:ext cx="6150633" cy="2208362"/>
          </a:xfrm>
        </p:spPr>
        <p:txBody>
          <a:bodyPr anchor="t">
            <a:noAutofit/>
          </a:bodyPr>
          <a:lstStyle/>
          <a:p>
            <a:r>
              <a:rPr lang="en-US" sz="2800" cap="none" dirty="0"/>
              <a:t>Application of Radon-Deficit Technique for Site Characterization and Machine Learning Integration: Case Studies and Emerging Insights</a:t>
            </a:r>
            <a:endParaRPr lang="es-ES" sz="2800" cap="non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6A7944-0AEE-479C-B714-E65899FE5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86" y="992038"/>
            <a:ext cx="1347971" cy="1347971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F23C88DE-B784-4F15-8990-A012FC1F24DC}"/>
              </a:ext>
            </a:extLst>
          </p:cNvPr>
          <p:cNvGrpSpPr/>
          <p:nvPr/>
        </p:nvGrpSpPr>
        <p:grpSpPr>
          <a:xfrm>
            <a:off x="5219190" y="5768104"/>
            <a:ext cx="3814615" cy="1033895"/>
            <a:chOff x="14457480" y="17989169"/>
            <a:chExt cx="9219074" cy="2498693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195906E3-D4FD-4C25-8BA1-F44E22C8B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02643" y="17989169"/>
              <a:ext cx="6373911" cy="2498693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39BCC22-B3BB-41CC-8846-04339348B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7480" y="17989169"/>
              <a:ext cx="2712866" cy="2498693"/>
            </a:xfrm>
            <a:prstGeom prst="rect">
              <a:avLst/>
            </a:prstGeom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A2367862-7E8C-4BDA-B037-2F5471327BDD}"/>
              </a:ext>
            </a:extLst>
          </p:cNvPr>
          <p:cNvSpPr txBox="1"/>
          <p:nvPr/>
        </p:nvSpPr>
        <p:spPr>
          <a:xfrm>
            <a:off x="-12882" y="5678615"/>
            <a:ext cx="5201772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Acknowledgements:</a:t>
            </a:r>
          </a:p>
          <a:p>
            <a:pPr algn="just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study was funded through the CARESOIL–CM [TEC-2024/ECO-69] and the agreement-subvention for the encouragement and promotion of research and technology transfer at the Universidad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Politécnica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Madrid, in Line A, Emerging Doctors ML-TRACER [DOCTORES-EMERGENTES-24-FL6X] funded by the Regional Government of Madrid (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Madrid).  </a:t>
            </a:r>
            <a:endParaRPr lang="es-E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3CE6A4F-5E2D-44E5-B61A-E1CE0DC1FE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5019" y="955297"/>
            <a:ext cx="2631265" cy="75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13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F025D70-C465-4A52-90B1-6CAC0F382BA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https://doi.org/10.5194/egusphere-egu25-5524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926B2BA-58E3-4E88-92FB-8E0FE822FBF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8801" y="1928510"/>
            <a:ext cx="3381424" cy="3062377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64747"/>
                </a:solidFill>
              </a:rPr>
              <a:t>Site characterization is the basis for all decisions on the environmental status of a potentially contaminated site.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64747"/>
                </a:solidFill>
              </a:rPr>
              <a:t>Uncertainties could raise the cost of monitoring and remediation programs.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64747"/>
                </a:solidFill>
              </a:rPr>
              <a:t>Screening methods could be very useful tools in order to locate pollution hotspots and optimize intrusive sampling campaigns.</a:t>
            </a:r>
            <a:endParaRPr lang="es-ES" dirty="0">
              <a:solidFill>
                <a:srgbClr val="464747"/>
              </a:solidFill>
            </a:endParaRPr>
          </a:p>
          <a:p>
            <a:endParaRPr lang="es-ES" dirty="0">
              <a:solidFill>
                <a:srgbClr val="464747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78DE037-2D7F-4D17-92A2-9303A896F99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387798"/>
          </a:xfrm>
        </p:spPr>
        <p:txBody>
          <a:bodyPr/>
          <a:lstStyle/>
          <a:p>
            <a:r>
              <a:rPr lang="en-GB" sz="2800" dirty="0"/>
              <a:t>Introduction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0000835-67E4-4A4D-9CDA-4D7189B468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6" t="1184" r="1619" b="801"/>
          <a:stretch/>
        </p:blipFill>
        <p:spPr>
          <a:xfrm>
            <a:off x="5301826" y="1039091"/>
            <a:ext cx="3439391" cy="5340928"/>
          </a:xfrm>
          <a:prstGeom prst="rect">
            <a:avLst/>
          </a:prstGeom>
          <a:ln w="12700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A8BFA56-5F1C-43F2-BEF1-DD3871AD06F1}"/>
              </a:ext>
            </a:extLst>
          </p:cNvPr>
          <p:cNvSpPr txBox="1"/>
          <p:nvPr/>
        </p:nvSpPr>
        <p:spPr>
          <a:xfrm>
            <a:off x="944070" y="5896998"/>
            <a:ext cx="4185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464747"/>
                </a:solidFill>
              </a:rPr>
              <a:t>USEPA 2004. Site Characterization Technologies for DNAPL investigations.</a:t>
            </a:r>
          </a:p>
        </p:txBody>
      </p:sp>
    </p:spTree>
    <p:extLst>
      <p:ext uri="{BB962C8B-B14F-4D97-AF65-F5344CB8AC3E}">
        <p14:creationId xmlns:p14="http://schemas.microsoft.com/office/powerpoint/2010/main" val="87047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D99475-1309-4721-BB86-F092C908968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CD18789-57C8-49E6-956E-3FFCFE363C66}"/>
              </a:ext>
            </a:extLst>
          </p:cNvPr>
          <p:cNvSpPr txBox="1">
            <a:spLocks/>
          </p:cNvSpPr>
          <p:nvPr/>
        </p:nvSpPr>
        <p:spPr>
          <a:xfrm>
            <a:off x="77762" y="896401"/>
            <a:ext cx="8312727" cy="6431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150" dirty="0">
                <a:solidFill>
                  <a:srgbClr val="464747"/>
                </a:solidFill>
                <a:latin typeface="Montserrat SemiBold" pitchFamily="2" charset="77"/>
                <a:ea typeface="+mn-ea"/>
                <a:cs typeface="+mn-cs"/>
              </a:rPr>
              <a:t>The </a:t>
            </a:r>
            <a:r>
              <a:rPr lang="en-US" sz="2800" b="1" spc="150" baseline="30000" dirty="0">
                <a:solidFill>
                  <a:srgbClr val="464747"/>
                </a:solidFill>
                <a:latin typeface="Montserrat SemiBold" pitchFamily="2" charset="77"/>
                <a:ea typeface="+mn-ea"/>
                <a:cs typeface="+mn-cs"/>
              </a:rPr>
              <a:t>222</a:t>
            </a:r>
            <a:r>
              <a:rPr lang="en-US" sz="2800" b="1" spc="150" dirty="0">
                <a:solidFill>
                  <a:srgbClr val="464747"/>
                </a:solidFill>
                <a:latin typeface="Montserrat SemiBold" pitchFamily="2" charset="77"/>
                <a:ea typeface="+mn-ea"/>
                <a:cs typeface="+mn-cs"/>
              </a:rPr>
              <a:t>Rn Deficit technique (RDT)</a:t>
            </a:r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8F949041-9246-41D9-8C3B-6803D5334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0609" r="19147"/>
          <a:stretch/>
        </p:blipFill>
        <p:spPr bwMode="auto">
          <a:xfrm>
            <a:off x="434424" y="4045923"/>
            <a:ext cx="3628422" cy="2270437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5F8676-571A-4FDC-8FA4-4CCD033653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7" t="2742" r="1002" b="1447"/>
          <a:stretch/>
        </p:blipFill>
        <p:spPr>
          <a:xfrm>
            <a:off x="4881564" y="1835786"/>
            <a:ext cx="3867581" cy="325576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F5F8E92-DBA5-4CD5-A8F3-0CE11A019007}"/>
              </a:ext>
            </a:extLst>
          </p:cNvPr>
          <p:cNvSpPr txBox="1"/>
          <p:nvPr/>
        </p:nvSpPr>
        <p:spPr>
          <a:xfrm>
            <a:off x="6115050" y="5091546"/>
            <a:ext cx="2672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i="1" dirty="0">
                <a:solidFill>
                  <a:srgbClr val="464747"/>
                </a:solidFill>
              </a:rPr>
              <a:t>Schubert et al. 2001. </a:t>
            </a:r>
          </a:p>
          <a:p>
            <a:pPr algn="r"/>
            <a:r>
              <a:rPr lang="en-US" sz="1400" i="1" dirty="0">
                <a:solidFill>
                  <a:srgbClr val="464747"/>
                </a:solidFill>
              </a:rPr>
              <a:t>Journal of Soils and Sediments</a:t>
            </a:r>
            <a:endParaRPr lang="es-ES" sz="1400" i="1" dirty="0">
              <a:solidFill>
                <a:srgbClr val="464747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687DE7D-2137-41D4-AB8D-2933AE55AA76}"/>
              </a:ext>
            </a:extLst>
          </p:cNvPr>
          <p:cNvSpPr txBox="1"/>
          <p:nvPr/>
        </p:nvSpPr>
        <p:spPr>
          <a:xfrm>
            <a:off x="77762" y="1757543"/>
            <a:ext cx="447848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spc="100" baseline="30000" dirty="0">
                <a:solidFill>
                  <a:srgbClr val="464747"/>
                </a:solidFill>
                <a:latin typeface="Montserrat" pitchFamily="2" charset="77"/>
              </a:rPr>
              <a:t>222</a:t>
            </a:r>
            <a:r>
              <a:rPr lang="en-US" sz="1200" spc="100" dirty="0">
                <a:solidFill>
                  <a:srgbClr val="464747"/>
                </a:solidFill>
                <a:latin typeface="Montserrat" pitchFamily="2" charset="77"/>
              </a:rPr>
              <a:t>Rn omnipresent in soil and groundwater.</a:t>
            </a:r>
          </a:p>
          <a:p>
            <a:pPr marL="285750" indent="-285750" defTabSz="9144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spc="100" dirty="0">
                <a:solidFill>
                  <a:srgbClr val="464747"/>
                </a:solidFill>
                <a:latin typeface="Montserrat" pitchFamily="2" charset="77"/>
              </a:rPr>
              <a:t>Easily detectable in situ.</a:t>
            </a:r>
          </a:p>
          <a:p>
            <a:pPr marL="285750" indent="-285750" defTabSz="9144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spc="100" dirty="0">
                <a:solidFill>
                  <a:srgbClr val="464747"/>
                </a:solidFill>
                <a:latin typeface="Montserrat" pitchFamily="2" charset="77"/>
              </a:rPr>
              <a:t>Preferential partitioning with organic phases.</a:t>
            </a:r>
          </a:p>
          <a:p>
            <a:pPr marL="285750" indent="-285750" defTabSz="9144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spc="100" dirty="0">
                <a:solidFill>
                  <a:srgbClr val="464747"/>
                </a:solidFill>
                <a:latin typeface="Montserrat" pitchFamily="2" charset="77"/>
              </a:rPr>
              <a:t>Spatial representation of vadose zone </a:t>
            </a:r>
            <a:r>
              <a:rPr lang="en-US" sz="1200" spc="100" baseline="30000" dirty="0">
                <a:solidFill>
                  <a:srgbClr val="464747"/>
                </a:solidFill>
                <a:latin typeface="Montserrat" pitchFamily="2" charset="77"/>
              </a:rPr>
              <a:t>222</a:t>
            </a:r>
            <a:r>
              <a:rPr lang="en-US" sz="1200" spc="100" dirty="0">
                <a:solidFill>
                  <a:srgbClr val="464747"/>
                </a:solidFill>
                <a:latin typeface="Montserrat" pitchFamily="2" charset="77"/>
              </a:rPr>
              <a:t>Rn activity </a:t>
            </a:r>
            <a:r>
              <a:rPr lang="en-US" sz="1200" spc="100" dirty="0">
                <a:solidFill>
                  <a:srgbClr val="464747"/>
                </a:solidFill>
                <a:latin typeface="Montserrat" pitchFamily="2" charset="77"/>
                <a:sym typeface="Wingdings" panose="05000000000000000000" pitchFamily="2" charset="2"/>
              </a:rPr>
              <a:t> location of pollution hotspots</a:t>
            </a:r>
            <a:r>
              <a:rPr lang="en-US" sz="1600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AA6CE39-CB54-44C4-9E62-E9EAC4E05419}"/>
              </a:ext>
            </a:extLst>
          </p:cNvPr>
          <p:cNvSpPr txBox="1"/>
          <p:nvPr/>
        </p:nvSpPr>
        <p:spPr>
          <a:xfrm>
            <a:off x="4018396" y="5852295"/>
            <a:ext cx="2723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solidFill>
                  <a:srgbClr val="464747"/>
                </a:solidFill>
              </a:rPr>
              <a:t>García-Gonzalez et al. 2008. Applied Geochemistry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20BFEFF-8950-46CC-92C7-85483727EE6B}"/>
              </a:ext>
            </a:extLst>
          </p:cNvPr>
          <p:cNvCxnSpPr/>
          <p:nvPr/>
        </p:nvCxnSpPr>
        <p:spPr>
          <a:xfrm>
            <a:off x="187037" y="1482703"/>
            <a:ext cx="8562108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975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D99475-1309-4721-BB86-F092C908968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B88DC3C8-BBA5-41B8-8646-F61E02415E3D}"/>
              </a:ext>
            </a:extLst>
          </p:cNvPr>
          <p:cNvSpPr txBox="1">
            <a:spLocks/>
          </p:cNvSpPr>
          <p:nvPr/>
        </p:nvSpPr>
        <p:spPr>
          <a:xfrm>
            <a:off x="397908" y="907788"/>
            <a:ext cx="7886700" cy="6119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Montserrat Medium" pitchFamily="2" charset="77"/>
                <a:ea typeface="+mj-ea"/>
                <a:cs typeface="+mj-cs"/>
              </a:defRPr>
            </a:lvl1pPr>
          </a:lstStyle>
          <a:p>
            <a:r>
              <a:rPr lang="en-US" sz="2800" dirty="0"/>
              <a:t>Objectives:</a:t>
            </a:r>
            <a:endParaRPr lang="en-US" sz="3600" dirty="0"/>
          </a:p>
        </p:txBody>
      </p:sp>
      <p:graphicFrame>
        <p:nvGraphicFramePr>
          <p:cNvPr id="15" name="Marcador de contenido 6">
            <a:extLst>
              <a:ext uri="{FF2B5EF4-FFF2-40B4-BE49-F238E27FC236}">
                <a16:creationId xmlns:a16="http://schemas.microsoft.com/office/drawing/2014/main" id="{2F164FF3-5E93-4562-92CA-ED8064B1BA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801883"/>
              </p:ext>
            </p:extLst>
          </p:nvPr>
        </p:nvGraphicFramePr>
        <p:xfrm>
          <a:off x="314325" y="1255568"/>
          <a:ext cx="8515350" cy="5283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7D1F5FB2-3ABE-4D4B-A2CA-E78795C85E02}"/>
              </a:ext>
            </a:extLst>
          </p:cNvPr>
          <p:cNvSpPr txBox="1"/>
          <p:nvPr/>
        </p:nvSpPr>
        <p:spPr>
          <a:xfrm>
            <a:off x="6841273" y="2000973"/>
            <a:ext cx="16671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Applicability of radon deficit Technique</a:t>
            </a: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A981186F-BC36-437F-A34B-B0D55B90F79C}"/>
              </a:ext>
            </a:extLst>
          </p:cNvPr>
          <p:cNvSpPr/>
          <p:nvPr/>
        </p:nvSpPr>
        <p:spPr>
          <a:xfrm rot="8625275">
            <a:off x="4400014" y="3156169"/>
            <a:ext cx="2623124" cy="694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086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D99475-1309-4721-BB86-F092C908968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B88DC3C8-BBA5-41B8-8646-F61E02415E3D}"/>
              </a:ext>
            </a:extLst>
          </p:cNvPr>
          <p:cNvSpPr txBox="1">
            <a:spLocks/>
          </p:cNvSpPr>
          <p:nvPr/>
        </p:nvSpPr>
        <p:spPr>
          <a:xfrm>
            <a:off x="222617" y="907788"/>
            <a:ext cx="8061991" cy="6119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Montserrat Medium" pitchFamily="2" charset="77"/>
                <a:ea typeface="+mj-ea"/>
                <a:cs typeface="+mj-cs"/>
              </a:defRPr>
            </a:lvl1pPr>
          </a:lstStyle>
          <a:p>
            <a:r>
              <a:rPr lang="en-US" sz="2800" dirty="0"/>
              <a:t>Field results: Case Study#1</a:t>
            </a:r>
            <a:endParaRPr lang="en-US" sz="36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A7D9DC6-6AC4-4BA7-929A-AB231CDF50A0}"/>
              </a:ext>
            </a:extLst>
          </p:cNvPr>
          <p:cNvSpPr txBox="1"/>
          <p:nvPr/>
        </p:nvSpPr>
        <p:spPr>
          <a:xfrm>
            <a:off x="222617" y="1513776"/>
            <a:ext cx="7092583" cy="135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pc="100" dirty="0">
                <a:solidFill>
                  <a:srgbClr val="464747"/>
                </a:solidFill>
                <a:latin typeface="Montserrat" pitchFamily="2" charset="77"/>
              </a:rPr>
              <a:t>New boreholes had been installed after identifying potential hotspots of DNAPL with RDT</a:t>
            </a:r>
          </a:p>
          <a:p>
            <a:pPr marL="285750" indent="-285750" defTabSz="9144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pc="100" dirty="0">
                <a:solidFill>
                  <a:srgbClr val="464747"/>
                </a:solidFill>
                <a:latin typeface="Montserrat" pitchFamily="2" charset="77"/>
              </a:rPr>
              <a:t>The method made it possible to identify migration routes to an industrial area that was not initially considered.</a:t>
            </a:r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B7EFD17-5F81-4567-87D4-43493531D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36" y="814396"/>
            <a:ext cx="1389563" cy="194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93FA9B-0DE3-41E2-805D-8FA9B6745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032272"/>
            <a:ext cx="4714946" cy="332327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3BA828D-4F04-4508-8018-ADEE74915C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053" y="3048223"/>
            <a:ext cx="4714946" cy="332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74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22D597FC-0130-45C0-A277-0FE3D0120D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5" r="22904" b="3853"/>
          <a:stretch/>
        </p:blipFill>
        <p:spPr>
          <a:xfrm>
            <a:off x="1967210" y="2851944"/>
            <a:ext cx="4748095" cy="3575939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D99475-1309-4721-BB86-F092C908968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B88DC3C8-BBA5-41B8-8646-F61E02415E3D}"/>
              </a:ext>
            </a:extLst>
          </p:cNvPr>
          <p:cNvSpPr txBox="1">
            <a:spLocks/>
          </p:cNvSpPr>
          <p:nvPr/>
        </p:nvSpPr>
        <p:spPr>
          <a:xfrm>
            <a:off x="222617" y="907788"/>
            <a:ext cx="8061991" cy="6119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Montserrat Medium" pitchFamily="2" charset="77"/>
                <a:ea typeface="+mj-ea"/>
                <a:cs typeface="+mj-cs"/>
              </a:defRPr>
            </a:lvl1pPr>
          </a:lstStyle>
          <a:p>
            <a:r>
              <a:rPr lang="en-US" sz="2800" dirty="0"/>
              <a:t>Field results: Case Study#2</a:t>
            </a:r>
            <a:endParaRPr lang="en-US" sz="36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A7D9DC6-6AC4-4BA7-929A-AB231CDF50A0}"/>
              </a:ext>
            </a:extLst>
          </p:cNvPr>
          <p:cNvSpPr txBox="1"/>
          <p:nvPr/>
        </p:nvSpPr>
        <p:spPr>
          <a:xfrm>
            <a:off x="222617" y="1390177"/>
            <a:ext cx="7531819" cy="135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spc="100" dirty="0">
                <a:solidFill>
                  <a:srgbClr val="FF0000"/>
                </a:solidFill>
                <a:latin typeface="Montserrat" pitchFamily="2" charset="77"/>
              </a:rPr>
              <a:t>(1) </a:t>
            </a:r>
            <a:r>
              <a:rPr lang="en-US" sz="1600" spc="100" dirty="0">
                <a:solidFill>
                  <a:srgbClr val="464747"/>
                </a:solidFill>
                <a:latin typeface="Montserrat" pitchFamily="2" charset="77"/>
              </a:rPr>
              <a:t>New boreholes had been installed after identifying potential hotspots of LNAPL with RDT. </a:t>
            </a:r>
          </a:p>
          <a:p>
            <a:pPr marL="285750" indent="-285750" defTabSz="9144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spc="100" dirty="0">
                <a:solidFill>
                  <a:schemeClr val="accent5"/>
                </a:solidFill>
                <a:latin typeface="Montserrat" pitchFamily="2" charset="77"/>
              </a:rPr>
              <a:t>(2) </a:t>
            </a:r>
            <a:r>
              <a:rPr lang="en-US" sz="1600" spc="100" dirty="0">
                <a:solidFill>
                  <a:srgbClr val="464747"/>
                </a:solidFill>
                <a:latin typeface="Montserrat" pitchFamily="2" charset="77"/>
              </a:rPr>
              <a:t>Plume extension have been confirmed (high Rn activities match with the absence of LNAPL)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B7EFD17-5F81-4567-87D4-43493531D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36" y="814396"/>
            <a:ext cx="1389563" cy="194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21826142-7088-47AF-8D56-469AE2BCAB52}"/>
              </a:ext>
            </a:extLst>
          </p:cNvPr>
          <p:cNvSpPr/>
          <p:nvPr/>
        </p:nvSpPr>
        <p:spPr>
          <a:xfrm>
            <a:off x="3393365" y="5031154"/>
            <a:ext cx="947892" cy="10089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29D11ACE-2BB8-4659-B0B0-47840833899D}"/>
              </a:ext>
            </a:extLst>
          </p:cNvPr>
          <p:cNvSpPr/>
          <p:nvPr/>
        </p:nvSpPr>
        <p:spPr>
          <a:xfrm rot="20869591">
            <a:off x="4799165" y="3274924"/>
            <a:ext cx="430949" cy="63845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9F97944-ACFC-453E-97EA-F7C99329C869}"/>
              </a:ext>
            </a:extLst>
          </p:cNvPr>
          <p:cNvSpPr txBox="1"/>
          <p:nvPr/>
        </p:nvSpPr>
        <p:spPr>
          <a:xfrm>
            <a:off x="5170392" y="3151953"/>
            <a:ext cx="16671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6B420AA-48B9-4868-AF43-07AC6D49BA02}"/>
              </a:ext>
            </a:extLst>
          </p:cNvPr>
          <p:cNvSpPr txBox="1"/>
          <p:nvPr/>
        </p:nvSpPr>
        <p:spPr>
          <a:xfrm>
            <a:off x="4330169" y="5515829"/>
            <a:ext cx="16671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81424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D99475-1309-4721-BB86-F092C908968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B88DC3C8-BBA5-41B8-8646-F61E02415E3D}"/>
              </a:ext>
            </a:extLst>
          </p:cNvPr>
          <p:cNvSpPr txBox="1">
            <a:spLocks/>
          </p:cNvSpPr>
          <p:nvPr/>
        </p:nvSpPr>
        <p:spPr>
          <a:xfrm>
            <a:off x="222617" y="907789"/>
            <a:ext cx="7531819" cy="6059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Montserrat Medium" pitchFamily="2" charset="77"/>
                <a:ea typeface="+mj-ea"/>
                <a:cs typeface="+mj-cs"/>
              </a:defRPr>
            </a:lvl1pPr>
          </a:lstStyle>
          <a:p>
            <a:r>
              <a:rPr lang="en-US" sz="2000" dirty="0"/>
              <a:t>Temporal variability of </a:t>
            </a:r>
            <a:r>
              <a:rPr lang="en-US" sz="2000" baseline="30000" dirty="0"/>
              <a:t>222</a:t>
            </a:r>
            <a:r>
              <a:rPr lang="en-US" sz="2000" dirty="0"/>
              <a:t>Rn Background activity and influence of environmental conditions</a:t>
            </a:r>
            <a:endParaRPr lang="en-US" sz="28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B7EFD17-5F81-4567-87D4-43493531D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36" y="814396"/>
            <a:ext cx="1389563" cy="194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2822093-4702-43F1-96CA-82F315A5FD1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77" t="17282" r="4877" b="4877"/>
          <a:stretch/>
        </p:blipFill>
        <p:spPr bwMode="auto">
          <a:xfrm>
            <a:off x="543192" y="3458833"/>
            <a:ext cx="3381375" cy="3039869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8EBD702-5F8A-4448-B894-6C44456613D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78"/>
          <a:stretch/>
        </p:blipFill>
        <p:spPr bwMode="auto">
          <a:xfrm>
            <a:off x="4572000" y="3429000"/>
            <a:ext cx="3583306" cy="3039869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43AC72F9-B2CE-404E-A8A1-ADFD14A9A53A}"/>
              </a:ext>
            </a:extLst>
          </p:cNvPr>
          <p:cNvSpPr txBox="1"/>
          <p:nvPr/>
        </p:nvSpPr>
        <p:spPr>
          <a:xfrm>
            <a:off x="222617" y="1561279"/>
            <a:ext cx="7531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600" spc="100" baseline="30000" dirty="0">
                <a:solidFill>
                  <a:srgbClr val="464747"/>
                </a:solidFill>
                <a:latin typeface="Montserrat" pitchFamily="2" charset="77"/>
              </a:rPr>
              <a:t>222</a:t>
            </a:r>
            <a:r>
              <a:rPr lang="en-US" sz="1600" spc="100" dirty="0">
                <a:solidFill>
                  <a:srgbClr val="464747"/>
                </a:solidFill>
                <a:latin typeface="Montserrat" pitchFamily="2" charset="77"/>
              </a:rPr>
              <a:t>Rn activity data were collected at a site unaffected by NAPL for one year, monitoring atmospheric and soil parameters.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600" spc="100" dirty="0">
                <a:solidFill>
                  <a:srgbClr val="464747"/>
                </a:solidFill>
                <a:latin typeface="Montserrat" pitchFamily="2" charset="77"/>
              </a:rPr>
              <a:t>Machine Learning methods allowed the prediction of </a:t>
            </a:r>
            <a:r>
              <a:rPr lang="en-US" sz="1600" spc="100" baseline="30000" dirty="0">
                <a:solidFill>
                  <a:srgbClr val="464747"/>
                </a:solidFill>
                <a:latin typeface="Montserrat" pitchFamily="2" charset="77"/>
              </a:rPr>
              <a:t>222</a:t>
            </a:r>
            <a:r>
              <a:rPr lang="en-US" sz="1600" spc="100" dirty="0">
                <a:solidFill>
                  <a:srgbClr val="464747"/>
                </a:solidFill>
                <a:latin typeface="Montserrat" pitchFamily="2" charset="77"/>
              </a:rPr>
              <a:t>Rn activity, identifying atmospheric temperature and soil moisture as the most important parameters in its variability.</a:t>
            </a:r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72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D99475-1309-4721-BB86-F092C908968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B88DC3C8-BBA5-41B8-8646-F61E02415E3D}"/>
              </a:ext>
            </a:extLst>
          </p:cNvPr>
          <p:cNvSpPr txBox="1">
            <a:spLocks/>
          </p:cNvSpPr>
          <p:nvPr/>
        </p:nvSpPr>
        <p:spPr>
          <a:xfrm>
            <a:off x="222617" y="907789"/>
            <a:ext cx="7531819" cy="6059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Montserrat Medium" pitchFamily="2" charset="77"/>
                <a:ea typeface="+mj-ea"/>
                <a:cs typeface="+mj-cs"/>
              </a:defRPr>
            </a:lvl1pPr>
          </a:lstStyle>
          <a:p>
            <a:r>
              <a:rPr lang="en-US" sz="2000" dirty="0"/>
              <a:t>Emerging Insights: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3AC72F9-B2CE-404E-A8A1-ADFD14A9A53A}"/>
              </a:ext>
            </a:extLst>
          </p:cNvPr>
          <p:cNvSpPr txBox="1"/>
          <p:nvPr/>
        </p:nvSpPr>
        <p:spPr>
          <a:xfrm>
            <a:off x="222617" y="1381311"/>
            <a:ext cx="75318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spc="100" baseline="30000" dirty="0">
                <a:solidFill>
                  <a:srgbClr val="464747"/>
                </a:solidFill>
                <a:latin typeface="Montserrat" pitchFamily="2" charset="77"/>
              </a:rPr>
              <a:t>The radon deficit technique has been tested in various sites with different contaminants, including DNAPLs and LNAPLs.</a:t>
            </a:r>
          </a:p>
          <a:p>
            <a:pPr marL="285750" indent="-28575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spc="100" baseline="30000" dirty="0">
                <a:solidFill>
                  <a:srgbClr val="464747"/>
                </a:solidFill>
                <a:latin typeface="Montserrat" pitchFamily="2" charset="77"/>
              </a:rPr>
              <a:t>The method has successfully identified contamination hotspots and aided in delineating contaminant plumes.</a:t>
            </a:r>
          </a:p>
          <a:p>
            <a:pPr marL="285750" indent="-28575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spc="100" baseline="30000" dirty="0">
                <a:solidFill>
                  <a:srgbClr val="464747"/>
                </a:solidFill>
                <a:latin typeface="Montserrat" pitchFamily="2" charset="77"/>
              </a:rPr>
              <a:t>It has proven useful for optimising intrusive sampling strategies.</a:t>
            </a:r>
          </a:p>
          <a:p>
            <a:pPr marL="285750" indent="-28575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spc="100" baseline="30000" dirty="0">
                <a:solidFill>
                  <a:srgbClr val="464747"/>
                </a:solidFill>
                <a:latin typeface="Montserrat" pitchFamily="2" charset="77"/>
              </a:rPr>
              <a:t>Machine learning techniques applied to time series data have identified the key environmental variables influencing signal variability.</a:t>
            </a:r>
          </a:p>
          <a:p>
            <a:pPr marL="285750" indent="-28575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spc="100" baseline="30000" dirty="0">
                <a:solidFill>
                  <a:srgbClr val="464747"/>
                </a:solidFill>
                <a:latin typeface="Montserrat" pitchFamily="2" charset="77"/>
              </a:rPr>
              <a:t>The technique is now ready for the development of methodological guidelines for its implementation in contaminated land consultancy procedures.</a:t>
            </a:r>
          </a:p>
          <a:p>
            <a:pPr marL="285750" indent="-28575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spc="100" baseline="30000" dirty="0">
                <a:solidFill>
                  <a:srgbClr val="464747"/>
                </a:solidFill>
                <a:latin typeface="Montserrat" pitchFamily="2" charset="77"/>
              </a:rPr>
              <a:t>As a screening tool, it can enhance both site characterisation and remediation monitoring processes.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50857092-7E50-4087-8588-63E6C965726C}"/>
              </a:ext>
            </a:extLst>
          </p:cNvPr>
          <p:cNvGrpSpPr/>
          <p:nvPr/>
        </p:nvGrpSpPr>
        <p:grpSpPr>
          <a:xfrm>
            <a:off x="5219190" y="5539115"/>
            <a:ext cx="3814615" cy="1033895"/>
            <a:chOff x="14457480" y="17989169"/>
            <a:chExt cx="9219074" cy="2498693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58B5F8B-69AA-45A7-B125-66A60B43A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02643" y="17989169"/>
              <a:ext cx="6373911" cy="2498693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74664483-BA49-4321-815B-DCD501F2C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7480" y="17989169"/>
              <a:ext cx="2712866" cy="2498693"/>
            </a:xfrm>
            <a:prstGeom prst="rect">
              <a:avLst/>
            </a:prstGeom>
          </p:spPr>
        </p:pic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D836D75-5DD8-4880-91D9-147EB19B6515}"/>
              </a:ext>
            </a:extLst>
          </p:cNvPr>
          <p:cNvSpPr txBox="1"/>
          <p:nvPr/>
        </p:nvSpPr>
        <p:spPr>
          <a:xfrm>
            <a:off x="-12882" y="5449626"/>
            <a:ext cx="5201772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Acknowledgements:</a:t>
            </a:r>
          </a:p>
          <a:p>
            <a:pPr algn="just"/>
            <a:r>
              <a:rPr lang="en-US" sz="11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study was funded through the CARESOIL–CM [TEC-2024/ECO-69] and the agreement-subvention for the encouragement and promotion of research and technology transfer at the Universidad </a:t>
            </a:r>
            <a:r>
              <a:rPr lang="en-US" sz="1100" dirty="0" err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Politécnica</a:t>
            </a:r>
            <a:r>
              <a:rPr lang="en-US" sz="11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Madrid, in Line A, Emerging Doctors ML-TRACER [DOCTORES-EMERGENTES-24-FL6X] funded by the Regional Government of Madrid (</a:t>
            </a:r>
            <a:r>
              <a:rPr lang="en-US" sz="1100" dirty="0" err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</a:t>
            </a:r>
            <a:r>
              <a:rPr lang="en-US" sz="11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Madrid).  </a:t>
            </a:r>
            <a:endParaRPr lang="es-ES" sz="11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8558A89-328C-4DE1-B636-B1B883E4B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834" y="922767"/>
            <a:ext cx="1347971" cy="13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09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D99475-1309-4721-BB86-F092C908968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B88DC3C8-BBA5-41B8-8646-F61E02415E3D}"/>
              </a:ext>
            </a:extLst>
          </p:cNvPr>
          <p:cNvSpPr txBox="1">
            <a:spLocks/>
          </p:cNvSpPr>
          <p:nvPr/>
        </p:nvSpPr>
        <p:spPr>
          <a:xfrm>
            <a:off x="222617" y="907789"/>
            <a:ext cx="7531819" cy="6059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Montserrat Medium" pitchFamily="2" charset="77"/>
                <a:ea typeface="+mj-ea"/>
                <a:cs typeface="+mj-cs"/>
              </a:defRPr>
            </a:lvl1pPr>
          </a:lstStyle>
          <a:p>
            <a:r>
              <a:rPr lang="en-US" sz="2000" dirty="0"/>
              <a:t>Some Related works: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3AC72F9-B2CE-404E-A8A1-ADFD14A9A53A}"/>
              </a:ext>
            </a:extLst>
          </p:cNvPr>
          <p:cNvSpPr txBox="1"/>
          <p:nvPr/>
        </p:nvSpPr>
        <p:spPr>
          <a:xfrm>
            <a:off x="222617" y="1587292"/>
            <a:ext cx="877850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spcAft>
                <a:spcPts val="1200"/>
              </a:spcAft>
            </a:pPr>
            <a:r>
              <a:rPr lang="en-GB" spc="100" baseline="30000" dirty="0">
                <a:solidFill>
                  <a:srgbClr val="464747"/>
                </a:solidFill>
                <a:latin typeface="Montserrat" pitchFamily="2" charset="77"/>
              </a:rPr>
              <a:t>Barrio-Parra, F., Hidalgo, A., Izquierdo-Díaz, M., Arévalo-Lomas, L., De Miguel, E. (2022). 1D_RnDPM: A freely available 222Rn production, diffusion, and partition model to evaluate confounding factors in the radon-deficit technique. Sci. Total Environ. 807, 150815. </a:t>
            </a:r>
            <a:r>
              <a:rPr lang="en-GB" spc="100" baseline="30000" dirty="0">
                <a:solidFill>
                  <a:srgbClr val="464747"/>
                </a:solidFill>
                <a:latin typeface="Montserrat" pitchFamily="2" charset="77"/>
                <a:hlinkClick r:id="rId3"/>
              </a:rPr>
              <a:t>https://doi.org/10.1016/j.scitotenv.2021.150815</a:t>
            </a:r>
            <a:endParaRPr lang="en-GB" spc="100" baseline="30000" dirty="0">
              <a:solidFill>
                <a:srgbClr val="464747"/>
              </a:solidFill>
              <a:latin typeface="Montserrat" pitchFamily="2" charset="77"/>
            </a:endParaRPr>
          </a:p>
          <a:p>
            <a:pPr marL="457200" indent="-457200" defTabSz="914400">
              <a:spcAft>
                <a:spcPts val="1200"/>
              </a:spcAft>
            </a:pPr>
            <a:r>
              <a:rPr lang="en-GB" spc="100" baseline="30000" dirty="0">
                <a:solidFill>
                  <a:srgbClr val="464747"/>
                </a:solidFill>
                <a:latin typeface="Montserrat" pitchFamily="2" charset="77"/>
              </a:rPr>
              <a:t>Barrio-Parra, F., Izquierdo-Díaz, M., Díaz-Curiel, J., De Miguel, E. (2021). Field performance of the radon-deficit technique to detect and delineate a complex DNAPL accumulation in a multi-layer soil profile. Environ. </a:t>
            </a:r>
            <a:r>
              <a:rPr lang="en-GB" spc="100" baseline="30000" dirty="0" err="1">
                <a:solidFill>
                  <a:srgbClr val="464747"/>
                </a:solidFill>
                <a:latin typeface="Montserrat" pitchFamily="2" charset="77"/>
              </a:rPr>
              <a:t>Pollut</a:t>
            </a:r>
            <a:r>
              <a:rPr lang="en-GB" spc="100" baseline="30000" dirty="0">
                <a:solidFill>
                  <a:srgbClr val="464747"/>
                </a:solidFill>
                <a:latin typeface="Montserrat" pitchFamily="2" charset="77"/>
              </a:rPr>
              <a:t>. 269, 116200. </a:t>
            </a:r>
            <a:r>
              <a:rPr lang="en-GB" spc="100" baseline="30000" dirty="0">
                <a:solidFill>
                  <a:srgbClr val="464747"/>
                </a:solidFill>
                <a:latin typeface="Montserrat" pitchFamily="2" charset="77"/>
                <a:hlinkClick r:id="rId4"/>
              </a:rPr>
              <a:t>https://doi.org/10.1016/j.envpol.2020.116200</a:t>
            </a:r>
            <a:endParaRPr lang="en-GB" spc="100" baseline="30000" dirty="0">
              <a:solidFill>
                <a:srgbClr val="464747"/>
              </a:solidFill>
              <a:latin typeface="Montserrat" pitchFamily="2" charset="77"/>
            </a:endParaRPr>
          </a:p>
          <a:p>
            <a:pPr marL="457200" indent="-457200" defTabSz="914400">
              <a:spcAft>
                <a:spcPts val="1200"/>
              </a:spcAft>
            </a:pPr>
            <a:r>
              <a:rPr lang="en-GB" spc="100" baseline="30000" dirty="0">
                <a:solidFill>
                  <a:srgbClr val="464747"/>
                </a:solidFill>
                <a:latin typeface="Montserrat" pitchFamily="2" charset="77"/>
              </a:rPr>
              <a:t>Cecconi, A., Verginelli, I., Baciocchi, R. (2024). Assessing Light Non-Aqueous Phase Liquids in the Subsurface Using the Soil Gas Rn Deficit Technique: A Literature Overview of Field Studies. Sustainability 16(8), 3317. </a:t>
            </a:r>
            <a:r>
              <a:rPr lang="en-GB" spc="100" baseline="30000" dirty="0">
                <a:solidFill>
                  <a:srgbClr val="464747"/>
                </a:solidFill>
                <a:latin typeface="Montserrat" pitchFamily="2" charset="77"/>
                <a:hlinkClick r:id="rId5"/>
              </a:rPr>
              <a:t>https://doi.org/10.3390/su16083317</a:t>
            </a:r>
            <a:endParaRPr lang="en-GB" spc="100" baseline="30000" dirty="0">
              <a:solidFill>
                <a:srgbClr val="464747"/>
              </a:solidFill>
              <a:latin typeface="Montserrat" pitchFamily="2" charset="77"/>
            </a:endParaRPr>
          </a:p>
          <a:p>
            <a:pPr marL="457200" indent="-457200" defTabSz="914400">
              <a:spcAft>
                <a:spcPts val="1200"/>
              </a:spcAft>
            </a:pPr>
            <a:r>
              <a:rPr lang="en-GB" spc="100" baseline="30000" dirty="0">
                <a:solidFill>
                  <a:srgbClr val="464747"/>
                </a:solidFill>
                <a:latin typeface="Montserrat" pitchFamily="2" charset="77"/>
              </a:rPr>
              <a:t>Cecconi, A., Verginelli, I., Barrio-Parra, F., De Miguel, E., Baciocchi, R. (2023). Influence of advection on the soil gas radon deficit technique for the quantification of LNAPL. Sci. Total Environ. 875, 162619. </a:t>
            </a:r>
            <a:r>
              <a:rPr lang="en-GB" spc="100" baseline="30000" dirty="0">
                <a:solidFill>
                  <a:srgbClr val="464747"/>
                </a:solidFill>
                <a:latin typeface="Montserrat" pitchFamily="2" charset="77"/>
                <a:hlinkClick r:id="rId6"/>
              </a:rPr>
              <a:t>https://doi.org/10.1016/j.scitotenv.2023.162619</a:t>
            </a:r>
            <a:endParaRPr lang="en-GB" spc="100" baseline="30000" dirty="0">
              <a:solidFill>
                <a:srgbClr val="464747"/>
              </a:solidFill>
              <a:latin typeface="Montserrat" pitchFamily="2" charset="77"/>
            </a:endParaRPr>
          </a:p>
          <a:p>
            <a:pPr marL="457200" indent="-457200" defTabSz="914400">
              <a:spcAft>
                <a:spcPts val="1200"/>
              </a:spcAft>
            </a:pPr>
            <a:r>
              <a:rPr lang="en-GB" spc="100" baseline="30000" dirty="0">
                <a:solidFill>
                  <a:srgbClr val="464747"/>
                </a:solidFill>
                <a:latin typeface="Montserrat" pitchFamily="2" charset="77"/>
              </a:rPr>
              <a:t>De Miguel, E., Barrio-Parra, F., Izquierdo-Díaz, M., Fernández, J., García-González, J.E., Álvarez, R. (2020). Applicability and limitations of the radon-deficit technique for the preliminary assessment of sites contaminated with complex mixtures of organic chemicals: A blind field-test. Environ. Int. 138, 105591. </a:t>
            </a:r>
            <a:r>
              <a:rPr lang="en-GB" spc="100" baseline="30000" dirty="0">
                <a:solidFill>
                  <a:srgbClr val="464747"/>
                </a:solidFill>
                <a:latin typeface="Montserrat" pitchFamily="2" charset="77"/>
                <a:hlinkClick r:id="rId7"/>
              </a:rPr>
              <a:t>https://doi.org/10.1016/j.envint.2020.105591</a:t>
            </a:r>
            <a:endParaRPr lang="en-GB" spc="100" baseline="30000" dirty="0">
              <a:solidFill>
                <a:srgbClr val="464747"/>
              </a:solidFill>
              <a:latin typeface="Montserrat" pitchFamily="2" charset="77"/>
            </a:endParaRPr>
          </a:p>
          <a:p>
            <a:pPr marL="457200" indent="-457200" defTabSz="914400">
              <a:spcAft>
                <a:spcPts val="1200"/>
              </a:spcAft>
            </a:pPr>
            <a:endParaRPr lang="en-GB" spc="100" baseline="30000" dirty="0">
              <a:solidFill>
                <a:srgbClr val="464747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58915000"/>
      </p:ext>
    </p:extLst>
  </p:cSld>
  <p:clrMapOvr>
    <a:masterClrMapping/>
  </p:clrMapOvr>
</p:sld>
</file>

<file path=ppt/theme/theme1.xml><?xml version="1.0" encoding="utf-8"?>
<a:theme xmlns:a="http://schemas.openxmlformats.org/drawingml/2006/main" name="UPM_1_9_23 plantilla">
  <a:themeElements>
    <a:clrScheme name="Color UPM ">
      <a:dk1>
        <a:srgbClr val="464747"/>
      </a:dk1>
      <a:lt1>
        <a:srgbClr val="F7F7F7"/>
      </a:lt1>
      <a:dk2>
        <a:srgbClr val="44546A"/>
      </a:dk2>
      <a:lt2>
        <a:srgbClr val="D0D0D0"/>
      </a:lt2>
      <a:accent1>
        <a:srgbClr val="2899F9"/>
      </a:accent1>
      <a:accent2>
        <a:srgbClr val="0F81F3"/>
      </a:accent2>
      <a:accent3>
        <a:srgbClr val="0D6FCF"/>
      </a:accent3>
      <a:accent4>
        <a:srgbClr val="0B5DAC"/>
      </a:accent4>
      <a:accent5>
        <a:srgbClr val="08447C"/>
      </a:accent5>
      <a:accent6>
        <a:srgbClr val="022540"/>
      </a:accent6>
      <a:hlink>
        <a:srgbClr val="0563C1"/>
      </a:hlink>
      <a:folHlink>
        <a:srgbClr val="9B349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M_31_8_23" id="{39EFC1F3-460A-DF43-9286-1926147697AE}" vid="{5F620C54-2DDA-9641-AE08-D474BDFB1B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UPM_1_9_23 plantilla.potx</Template>
  <TotalTime>2099</TotalTime>
  <Words>883</Words>
  <Application>Microsoft Office PowerPoint</Application>
  <PresentationFormat>Presentación en pantalla (4:3)</PresentationFormat>
  <Paragraphs>59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Montserrat Medium</vt:lpstr>
      <vt:lpstr>Arial</vt:lpstr>
      <vt:lpstr>Montserrat light</vt:lpstr>
      <vt:lpstr>Montserrat SemiBold</vt:lpstr>
      <vt:lpstr>Montserrat light</vt:lpstr>
      <vt:lpstr>Montserrat</vt:lpstr>
      <vt:lpstr>UPM_1_9_23 plantilla</vt:lpstr>
      <vt:lpstr>Application of Radon-Deficit Technique for Site Characterization and Machine Learning Integration: Case Studies and Emerging Insights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MARTA DE LA CALLE GAYO</dc:creator>
  <cp:keywords/>
  <dc:description/>
  <cp:lastModifiedBy>FERNANDO BARRIO PARRA</cp:lastModifiedBy>
  <cp:revision>147</cp:revision>
  <dcterms:created xsi:type="dcterms:W3CDTF">2023-08-31T06:50:41Z</dcterms:created>
  <dcterms:modified xsi:type="dcterms:W3CDTF">2025-03-25T11:36:38Z</dcterms:modified>
  <cp:category/>
</cp:coreProperties>
</file>