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77" r:id="rId1"/>
  </p:sldMasterIdLst>
  <p:notesMasterIdLst>
    <p:notesMasterId r:id="rId32"/>
  </p:notesMasterIdLst>
  <p:sldIdLst>
    <p:sldId id="256" r:id="rId2"/>
    <p:sldId id="316" r:id="rId3"/>
    <p:sldId id="279" r:id="rId4"/>
    <p:sldId id="280" r:id="rId5"/>
    <p:sldId id="281" r:id="rId6"/>
    <p:sldId id="282" r:id="rId7"/>
    <p:sldId id="314" r:id="rId8"/>
    <p:sldId id="315" r:id="rId9"/>
    <p:sldId id="313" r:id="rId10"/>
    <p:sldId id="312" r:id="rId11"/>
    <p:sldId id="266" r:id="rId12"/>
    <p:sldId id="311" r:id="rId13"/>
    <p:sldId id="303" r:id="rId14"/>
    <p:sldId id="318" r:id="rId15"/>
    <p:sldId id="305" r:id="rId16"/>
    <p:sldId id="306" r:id="rId17"/>
    <p:sldId id="307" r:id="rId18"/>
    <p:sldId id="299" r:id="rId19"/>
    <p:sldId id="300" r:id="rId20"/>
    <p:sldId id="301" r:id="rId21"/>
    <p:sldId id="293" r:id="rId22"/>
    <p:sldId id="289" r:id="rId23"/>
    <p:sldId id="267" r:id="rId24"/>
    <p:sldId id="288" r:id="rId25"/>
    <p:sldId id="296" r:id="rId26"/>
    <p:sldId id="297" r:id="rId27"/>
    <p:sldId id="295" r:id="rId28"/>
    <p:sldId id="290" r:id="rId29"/>
    <p:sldId id="291" r:id="rId30"/>
    <p:sldId id="292" r:id="rId3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  <a:srgbClr val="61CBF4"/>
    <a:srgbClr val="FFCCCC"/>
    <a:srgbClr val="FF00FF"/>
    <a:srgbClr val="0000FF"/>
    <a:srgbClr val="66FFFF"/>
    <a:srgbClr val="CCCCFF"/>
    <a:srgbClr val="CC99FF"/>
    <a:srgbClr val="9999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96" autoAdjust="0"/>
    <p:restoredTop sz="90521" autoAdjust="0"/>
  </p:normalViewPr>
  <p:slideViewPr>
    <p:cSldViewPr snapToGrid="0">
      <p:cViewPr varScale="1">
        <p:scale>
          <a:sx n="94" d="100"/>
          <a:sy n="94" d="100"/>
        </p:scale>
        <p:origin x="1044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rokazu Furuki(古木　宏和)" userId="12df808f-0cf1-4d9f-8520-1664718a56cb" providerId="ADAL" clId="{18F83217-87D6-4891-8273-D534BC1E3A46}"/>
    <pc:docChg chg="undo custSel modSld">
      <pc:chgData name="Hirokazu Furuki(古木　宏和)" userId="12df808f-0cf1-4d9f-8520-1664718a56cb" providerId="ADAL" clId="{18F83217-87D6-4891-8273-D534BC1E3A46}" dt="2025-04-26T04:57:15.898" v="19" actId="1076"/>
      <pc:docMkLst>
        <pc:docMk/>
      </pc:docMkLst>
      <pc:sldChg chg="modSp mod">
        <pc:chgData name="Hirokazu Furuki(古木　宏和)" userId="12df808f-0cf1-4d9f-8520-1664718a56cb" providerId="ADAL" clId="{18F83217-87D6-4891-8273-D534BC1E3A46}" dt="2025-04-26T04:56:29.854" v="18" actId="14100"/>
        <pc:sldMkLst>
          <pc:docMk/>
          <pc:sldMk cId="1588601518" sldId="256"/>
        </pc:sldMkLst>
        <pc:spChg chg="mod">
          <ac:chgData name="Hirokazu Furuki(古木　宏和)" userId="12df808f-0cf1-4d9f-8520-1664718a56cb" providerId="ADAL" clId="{18F83217-87D6-4891-8273-D534BC1E3A46}" dt="2025-04-26T04:56:15.536" v="12" actId="1076"/>
          <ac:spMkLst>
            <pc:docMk/>
            <pc:sldMk cId="1588601518" sldId="256"/>
            <ac:spMk id="2" creationId="{D17B4F0A-60E8-61D2-35EC-D1FF88A46D65}"/>
          </ac:spMkLst>
        </pc:spChg>
        <pc:spChg chg="mod">
          <ac:chgData name="Hirokazu Furuki(古木　宏和)" userId="12df808f-0cf1-4d9f-8520-1664718a56cb" providerId="ADAL" clId="{18F83217-87D6-4891-8273-D534BC1E3A46}" dt="2025-04-26T04:56:23.578" v="16" actId="14100"/>
          <ac:spMkLst>
            <pc:docMk/>
            <pc:sldMk cId="1588601518" sldId="256"/>
            <ac:spMk id="3" creationId="{037CBFF7-90BD-7328-6989-C3A2FB633075}"/>
          </ac:spMkLst>
        </pc:spChg>
        <pc:spChg chg="mod">
          <ac:chgData name="Hirokazu Furuki(古木　宏和)" userId="12df808f-0cf1-4d9f-8520-1664718a56cb" providerId="ADAL" clId="{18F83217-87D6-4891-8273-D534BC1E3A46}" dt="2025-04-26T04:56:29.854" v="18" actId="14100"/>
          <ac:spMkLst>
            <pc:docMk/>
            <pc:sldMk cId="1588601518" sldId="256"/>
            <ac:spMk id="5" creationId="{136A25BF-2DDB-D943-B912-625CC91F3D5D}"/>
          </ac:spMkLst>
        </pc:spChg>
        <pc:spChg chg="mod">
          <ac:chgData name="Hirokazu Furuki(古木　宏和)" userId="12df808f-0cf1-4d9f-8520-1664718a56cb" providerId="ADAL" clId="{18F83217-87D6-4891-8273-D534BC1E3A46}" dt="2025-04-26T04:55:54.541" v="9" actId="115"/>
          <ac:spMkLst>
            <pc:docMk/>
            <pc:sldMk cId="1588601518" sldId="256"/>
            <ac:spMk id="6" creationId="{DBE9D486-480C-8187-EE39-6E18DBECA3B1}"/>
          </ac:spMkLst>
        </pc:spChg>
        <pc:picChg chg="mod">
          <ac:chgData name="Hirokazu Furuki(古木　宏和)" userId="12df808f-0cf1-4d9f-8520-1664718a56cb" providerId="ADAL" clId="{18F83217-87D6-4891-8273-D534BC1E3A46}" dt="2025-04-26T04:56:19.229" v="14" actId="1076"/>
          <ac:picMkLst>
            <pc:docMk/>
            <pc:sldMk cId="1588601518" sldId="256"/>
            <ac:picMk id="7" creationId="{D0537902-2060-C2D2-082E-6559DEC089B8}"/>
          </ac:picMkLst>
        </pc:picChg>
      </pc:sldChg>
      <pc:sldChg chg="modSp mod">
        <pc:chgData name="Hirokazu Furuki(古木　宏和)" userId="12df808f-0cf1-4d9f-8520-1664718a56cb" providerId="ADAL" clId="{18F83217-87D6-4891-8273-D534BC1E3A46}" dt="2025-04-26T04:57:15.898" v="19" actId="1076"/>
        <pc:sldMkLst>
          <pc:docMk/>
          <pc:sldMk cId="1338548723" sldId="292"/>
        </pc:sldMkLst>
        <pc:spChg chg="mod">
          <ac:chgData name="Hirokazu Furuki(古木　宏和)" userId="12df808f-0cf1-4d9f-8520-1664718a56cb" providerId="ADAL" clId="{18F83217-87D6-4891-8273-D534BC1E3A46}" dt="2025-04-26T04:57:15.898" v="19" actId="1076"/>
          <ac:spMkLst>
            <pc:docMk/>
            <pc:sldMk cId="1338548723" sldId="292"/>
            <ac:spMk id="2" creationId="{6B270C56-1787-1093-CCEF-119D33E748C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kb-fileserver\01-&#25152;&#20869;&#20849;&#36890;\01-&#25152;&#20869;&#20107;&#21209;&#31995;\kadoujisseki\sentan\ono\remote&#29992;\furuki\22_&#23398;&#20250;&#29992;&#36039;&#26009;&#12539;ppt\&#19968;&#33268;&#29575;&#34920;%20231119_D&#35542;&#29992;l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kb-fileserver\01-&#25152;&#20869;&#20849;&#36890;\01-&#25152;&#20869;&#20107;&#21209;&#31995;\kadoujisseki\sentan\ono\remote&#29992;\furuki\22_&#23398;&#20250;&#29992;&#36039;&#26009;&#12539;ppt\&#19968;&#33268;&#29575;&#34920;%20231119_D&#35542;&#29992;l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ゴシック" panose="020B0609070205080204" pitchFamily="49" charset="-128"/>
                <a:cs typeface="+mn-cs"/>
              </a:defRPr>
            </a:pPr>
            <a:r>
              <a:rPr lang="en-US" altLang="ja-JP" sz="1400" b="0" i="0" u="none" strike="noStrike" baseline="0">
                <a:latin typeface="+mn-lt"/>
              </a:rPr>
              <a:t>Number of AI extraction points and extraction rate for landslide topographic distribution map</a:t>
            </a:r>
            <a:endParaRPr lang="ja-JP" altLang="en-US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ＭＳ ゴシック" panose="020B0609070205080204" pitchFamily="49" charset="-128"/>
              <a:cs typeface="+mn-cs"/>
            </a:defRPr>
          </a:pPr>
          <a:endParaRPr lang="ja-JP" alt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'表整理 (en)'!$I$13</c:f>
              <c:strCache>
                <c:ptCount val="1"/>
                <c:pt idx="0">
                  <c:v>②Number of matches between engineer's decipherment and AI extraction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'表整理 (en)'!$G$14:$G$17</c:f>
              <c:strCache>
                <c:ptCount val="4"/>
                <c:pt idx="0">
                  <c:v>contour map</c:v>
                </c:pt>
                <c:pt idx="1">
                  <c:v>Inclination map</c:v>
                </c:pt>
                <c:pt idx="2">
                  <c:v>CS map</c:v>
                </c:pt>
                <c:pt idx="3">
                  <c:v>Sharpening CS map</c:v>
                </c:pt>
              </c:strCache>
            </c:strRef>
          </c:cat>
          <c:val>
            <c:numRef>
              <c:f>'表整理 (en)'!$I$14:$I$17</c:f>
              <c:numCache>
                <c:formatCode>General</c:formatCode>
                <c:ptCount val="4"/>
                <c:pt idx="0">
                  <c:v>98</c:v>
                </c:pt>
                <c:pt idx="1">
                  <c:v>94</c:v>
                </c:pt>
                <c:pt idx="2">
                  <c:v>119</c:v>
                </c:pt>
                <c:pt idx="3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6-4A0E-B692-539079CA92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71054367"/>
        <c:axId val="771045247"/>
      </c:barChart>
      <c:lineChart>
        <c:grouping val="standard"/>
        <c:varyColors val="0"/>
        <c:ser>
          <c:idx val="1"/>
          <c:order val="1"/>
          <c:tx>
            <c:strRef>
              <c:f>'表整理 (en)'!$J$13</c:f>
              <c:strCache>
                <c:ptCount val="1"/>
                <c:pt idx="0">
                  <c:v>Extraction rate（％）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'表整理 (en)'!$G$14:$G$17</c:f>
              <c:strCache>
                <c:ptCount val="4"/>
                <c:pt idx="0">
                  <c:v>contour map</c:v>
                </c:pt>
                <c:pt idx="1">
                  <c:v>Inclination map</c:v>
                </c:pt>
                <c:pt idx="2">
                  <c:v>CS map</c:v>
                </c:pt>
                <c:pt idx="3">
                  <c:v>Sharpening CS map</c:v>
                </c:pt>
              </c:strCache>
            </c:strRef>
          </c:cat>
          <c:val>
            <c:numRef>
              <c:f>'表整理 (en)'!$J$14:$J$17</c:f>
              <c:numCache>
                <c:formatCode>0.0%</c:formatCode>
                <c:ptCount val="4"/>
                <c:pt idx="0">
                  <c:v>0.42982456140350878</c:v>
                </c:pt>
                <c:pt idx="1">
                  <c:v>0.41228070175438597</c:v>
                </c:pt>
                <c:pt idx="2">
                  <c:v>0.52192982456140347</c:v>
                </c:pt>
                <c:pt idx="3">
                  <c:v>0.54824561403508776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56-4A0E-B692-539079CA92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63931727"/>
        <c:axId val="766382079"/>
      </c:lineChart>
      <c:catAx>
        <c:axId val="771054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771045247"/>
        <c:crosses val="autoZero"/>
        <c:auto val="1"/>
        <c:lblAlgn val="ctr"/>
        <c:lblOffset val="100"/>
        <c:noMultiLvlLbl val="0"/>
      </c:catAx>
      <c:valAx>
        <c:axId val="771045247"/>
        <c:scaling>
          <c:orientation val="minMax"/>
          <c:max val="2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n-US" altLang="ja-JP" dirty="0"/>
                  <a:t>(2)Number of matches between engineer's decipherment and AI extraction</a:t>
                </a:r>
              </a:p>
            </c:rich>
          </c:tx>
          <c:layout>
            <c:manualLayout>
              <c:xMode val="edge"/>
              <c:yMode val="edge"/>
              <c:x val="2.583998446271514E-2"/>
              <c:y val="0.1567391666666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ゴシック" panose="020B0609070205080204" pitchFamily="49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771054367"/>
        <c:crosses val="autoZero"/>
        <c:crossBetween val="between"/>
        <c:majorUnit val="40"/>
      </c:valAx>
      <c:valAx>
        <c:axId val="766382079"/>
        <c:scaling>
          <c:orientation val="minMax"/>
        </c:scaling>
        <c:delete val="0"/>
        <c:axPos val="r"/>
        <c:title>
          <c:tx>
            <c:strRef>
              <c:f>'表整理 (en)'!$J$13</c:f>
              <c:strCache>
                <c:ptCount val="1"/>
                <c:pt idx="0">
                  <c:v>Extraction rate（％）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ゴシック" panose="020B0609070205080204" pitchFamily="49" charset="-128"/>
                  <a:cs typeface="+mn-cs"/>
                </a:defRPr>
              </a:pPr>
              <a:endParaRPr lang="ja-JP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963931727"/>
        <c:crosses val="max"/>
        <c:crossBetween val="between"/>
      </c:valAx>
      <c:catAx>
        <c:axId val="9639317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63820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565968157611033E-2"/>
          <c:y val="0.87913985054140609"/>
          <c:w val="0.97191928819629203"/>
          <c:h val="9.9730752700098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ＭＳ ゴシック" panose="020B0609070205080204" pitchFamily="49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ＭＳ ゴシック" panose="020B0609070205080204" pitchFamily="49" charset="-128"/>
          <a:ea typeface="ＭＳ ゴシック" panose="020B0609070205080204" pitchFamily="49" charset="-128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ゴシック" panose="020B0609070205080204" pitchFamily="49" charset="-128"/>
                <a:cs typeface="+mn-cs"/>
              </a:defRPr>
            </a:pPr>
            <a:r>
              <a:rPr lang="en-US" altLang="ja-JP" sz="1400" b="0" i="0" u="none" strike="noStrike" baseline="0">
                <a:latin typeface="+mn-lt"/>
              </a:rPr>
              <a:t>Number of landslide terrain locations extracted by AI and extraction probability</a:t>
            </a:r>
            <a:endParaRPr lang="ja-JP" altLang="en-US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ＭＳ ゴシック" panose="020B0609070205080204" pitchFamily="49" charset="-128"/>
              <a:cs typeface="+mn-cs"/>
            </a:defRPr>
          </a:pPr>
          <a:endParaRPr lang="ja-JP" alt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'表整理 (en)'!$M$12:$M$13</c:f>
              <c:strCache>
                <c:ptCount val="2"/>
                <c:pt idx="0">
                  <c:v>AI Landslide Number of extracted area ②＋③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'表整理 (en)'!$G$14:$G$17</c:f>
              <c:strCache>
                <c:ptCount val="4"/>
                <c:pt idx="0">
                  <c:v>contour map</c:v>
                </c:pt>
                <c:pt idx="1">
                  <c:v>Inclination map</c:v>
                </c:pt>
                <c:pt idx="2">
                  <c:v>CS map</c:v>
                </c:pt>
                <c:pt idx="3">
                  <c:v>Sharpening CS map</c:v>
                </c:pt>
              </c:strCache>
            </c:strRef>
          </c:cat>
          <c:val>
            <c:numRef>
              <c:f>'表整理 (en)'!$M$14:$M$17</c:f>
              <c:numCache>
                <c:formatCode>General</c:formatCode>
                <c:ptCount val="4"/>
                <c:pt idx="0">
                  <c:v>138</c:v>
                </c:pt>
                <c:pt idx="1">
                  <c:v>141</c:v>
                </c:pt>
                <c:pt idx="2">
                  <c:v>196</c:v>
                </c:pt>
                <c:pt idx="3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D-4649-9D07-1277FD099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64851935"/>
        <c:axId val="964845215"/>
      </c:barChart>
      <c:lineChart>
        <c:grouping val="standard"/>
        <c:varyColors val="0"/>
        <c:ser>
          <c:idx val="1"/>
          <c:order val="1"/>
          <c:tx>
            <c:strRef>
              <c:f>'表整理 (en)'!$O$12:$O$13</c:f>
              <c:strCache>
                <c:ptCount val="2"/>
                <c:pt idx="0">
                  <c:v>Probability that the AI extraction site is a landslide （②＋③）／ （②＋③＋④）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'表整理 (en)'!$G$14:$G$17</c:f>
              <c:strCache>
                <c:ptCount val="4"/>
                <c:pt idx="0">
                  <c:v>contour map</c:v>
                </c:pt>
                <c:pt idx="1">
                  <c:v>Inclination map</c:v>
                </c:pt>
                <c:pt idx="2">
                  <c:v>CS map</c:v>
                </c:pt>
                <c:pt idx="3">
                  <c:v>Sharpening CS map</c:v>
                </c:pt>
              </c:strCache>
            </c:strRef>
          </c:cat>
          <c:val>
            <c:numRef>
              <c:f>'表整理 (en)'!$O$14:$O$17</c:f>
              <c:numCache>
                <c:formatCode>0.0%</c:formatCode>
                <c:ptCount val="4"/>
                <c:pt idx="0">
                  <c:v>0.71134020618556704</c:v>
                </c:pt>
                <c:pt idx="1">
                  <c:v>0.80571428571428572</c:v>
                </c:pt>
                <c:pt idx="2">
                  <c:v>0.69257950530035339</c:v>
                </c:pt>
                <c:pt idx="3">
                  <c:v>0.80384615384615388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5D-4649-9D07-1277FD099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21127791"/>
        <c:axId val="1121120591"/>
      </c:lineChart>
      <c:catAx>
        <c:axId val="964851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964845215"/>
        <c:crosses val="autoZero"/>
        <c:auto val="1"/>
        <c:lblAlgn val="ctr"/>
        <c:lblOffset val="100"/>
        <c:noMultiLvlLbl val="0"/>
      </c:catAx>
      <c:valAx>
        <c:axId val="964845215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n-US" altLang="ja-JP" dirty="0"/>
                  <a:t>AI Landslide Number of extracted area (2)</a:t>
                </a:r>
                <a:r>
                  <a:rPr lang="ja-JP" altLang="en-US" dirty="0"/>
                  <a:t>＋</a:t>
                </a:r>
                <a:r>
                  <a:rPr lang="en-US" altLang="ja-JP" dirty="0"/>
                  <a:t>(3)</a:t>
                </a:r>
                <a:endParaRPr lang="ja-JP" altLang="en-US" dirty="0"/>
              </a:p>
            </c:rich>
          </c:tx>
          <c:layout>
            <c:manualLayout>
              <c:xMode val="edge"/>
              <c:yMode val="edge"/>
              <c:x val="2.5855168488897733E-2"/>
              <c:y val="4.382174112670960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ゴシック" panose="020B0609070205080204" pitchFamily="49" charset="-128"/>
                  <a:cs typeface="+mn-cs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964851935"/>
        <c:crosses val="autoZero"/>
        <c:crossBetween val="between"/>
      </c:valAx>
      <c:valAx>
        <c:axId val="1121120591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ＭＳ ゴシック" panose="020B0609070205080204" pitchFamily="49" charset="-128"/>
                    <a:cs typeface="+mn-cs"/>
                  </a:defRPr>
                </a:pPr>
                <a:r>
                  <a:rPr lang="en-US" altLang="ja-JP" dirty="0"/>
                  <a:t>Probability that the AI extraction site is a landslide </a:t>
                </a:r>
                <a:r>
                  <a:rPr lang="ja-JP" altLang="en-US" dirty="0"/>
                  <a:t>（</a:t>
                </a:r>
                <a:r>
                  <a:rPr lang="en-US" altLang="ja-JP" dirty="0"/>
                  <a:t>(2)+(3)</a:t>
                </a:r>
                <a:r>
                  <a:rPr lang="ja-JP" altLang="en-US" dirty="0"/>
                  <a:t>）／ （</a:t>
                </a:r>
                <a:r>
                  <a:rPr lang="en-US" altLang="ja-JP" dirty="0"/>
                  <a:t>(2)</a:t>
                </a:r>
                <a:r>
                  <a:rPr lang="ja-JP" altLang="en-US" dirty="0"/>
                  <a:t>＋</a:t>
                </a:r>
                <a:r>
                  <a:rPr lang="en-US" altLang="ja-JP" dirty="0"/>
                  <a:t>(3)</a:t>
                </a:r>
                <a:r>
                  <a:rPr lang="ja-JP" altLang="en-US" dirty="0"/>
                  <a:t>＋</a:t>
                </a:r>
                <a:r>
                  <a:rPr lang="en-US" altLang="ja-JP" dirty="0"/>
                  <a:t>(4)</a:t>
                </a:r>
                <a:r>
                  <a:rPr lang="ja-JP" altLang="en-US" dirty="0"/>
                  <a:t>）</a:t>
                </a:r>
              </a:p>
            </c:rich>
          </c:tx>
          <c:layout>
            <c:manualLayout>
              <c:xMode val="edge"/>
              <c:yMode val="edge"/>
              <c:x val="0.90598120549491734"/>
              <c:y val="5.442377527026839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ゴシック" panose="020B0609070205080204" pitchFamily="49" charset="-128"/>
                  <a:cs typeface="+mn-cs"/>
                </a:defRPr>
              </a:pPr>
              <a:endParaRPr lang="ja-JP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defRPr>
            </a:pPr>
            <a:endParaRPr lang="ja-JP"/>
          </a:p>
        </c:txPr>
        <c:crossAx val="1121127791"/>
        <c:crosses val="max"/>
        <c:crossBetween val="between"/>
      </c:valAx>
      <c:catAx>
        <c:axId val="11211277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11205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328820554581336E-2"/>
          <c:y val="0.847224687991318"/>
          <c:w val="0.97074405326497848"/>
          <c:h val="0.13157124372156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ＭＳ ゴシック" panose="020B0609070205080204" pitchFamily="49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ＭＳ ゴシック" panose="020B0609070205080204" pitchFamily="49" charset="-128"/>
          <a:ea typeface="ＭＳ ゴシック" panose="020B0609070205080204" pitchFamily="49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21446-4CEB-0145-AC85-A99456590DF7}" type="datetimeFigureOut">
              <a:rPr kumimoji="1" lang="ja-JP" altLang="en-US" smtClean="0"/>
              <a:t>2025/4/26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17657-0CD8-354B-992B-9FC7FF60E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75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プレースホルダー 1">
            <a:extLst>
              <a:ext uri="{FF2B5EF4-FFF2-40B4-BE49-F238E27FC236}">
                <a16:creationId xmlns:a16="http://schemas.microsoft.com/office/drawing/2014/main" id="{9DFF9ECB-1187-D340-B6E1-5034D2DB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4" y="1577971"/>
            <a:ext cx="9458960" cy="15774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lnSpc>
                <a:spcPct val="130000"/>
              </a:lnSpc>
              <a:defRPr sz="3800" b="1" i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8A9071F6-4C5A-664B-8339-BA634155D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394" y="3766736"/>
            <a:ext cx="9458960" cy="12183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51B558-64D1-7942-A158-6F44BBDD2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98322" y="143147"/>
            <a:ext cx="2005260" cy="650206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2F23F11-3895-DC4B-A3F6-614C1BA55AA6}"/>
              </a:ext>
            </a:extLst>
          </p:cNvPr>
          <p:cNvCxnSpPr>
            <a:cxnSpLocks/>
          </p:cNvCxnSpPr>
          <p:nvPr userDrawn="1"/>
        </p:nvCxnSpPr>
        <p:spPr>
          <a:xfrm>
            <a:off x="0" y="3438144"/>
            <a:ext cx="12186361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0C399FBE-6816-D848-B9EE-404EFEE0A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535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91D8888-5857-924D-9477-D90BF3B080B3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7B0D06D-C8EB-804B-A3D2-F570B3066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  <p:sp>
        <p:nvSpPr>
          <p:cNvPr id="15" name="タイトル プレースホルダー 1">
            <a:extLst>
              <a:ext uri="{FF2B5EF4-FFF2-40B4-BE49-F238E27FC236}">
                <a16:creationId xmlns:a16="http://schemas.microsoft.com/office/drawing/2014/main" id="{59742887-1CAC-7A41-95AC-94BBE0FC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4" y="1577971"/>
            <a:ext cx="9458960" cy="15774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lnSpc>
                <a:spcPct val="130000"/>
              </a:lnSpc>
              <a:defRPr sz="3800" b="1" i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2625470A-F91F-6647-8A20-47E95F353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394" y="3766736"/>
            <a:ext cx="9458960" cy="12183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6039B61-84EA-3A48-B2EF-173016C9C9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3387" y="107818"/>
            <a:ext cx="1439713" cy="467107"/>
          </a:xfrm>
          <a:prstGeom prst="rect">
            <a:avLst/>
          </a:prstGeom>
        </p:spPr>
      </p:pic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BD83788-552E-7549-8290-33FD1F78832D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bg1"/>
                </a:solidFill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bg1"/>
              </a:solidFill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4611987D-35D5-3B49-B8A6-5EED53B7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/>
              <a:t>Copyright Ⓒ NIPPON KOEI Co., Ltd.  All Rights Reserved.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2989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中表紙(濃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A9A7239-9DC3-F827-6481-86DE00BE4500}"/>
              </a:ext>
            </a:extLst>
          </p:cNvPr>
          <p:cNvSpPr/>
          <p:nvPr userDrawn="1"/>
        </p:nvSpPr>
        <p:spPr>
          <a:xfrm>
            <a:off x="0" y="474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7B0D06D-C8EB-804B-A3D2-F570B3066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6039B61-84EA-3A48-B2EF-173016C9C9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82437" y="79010"/>
            <a:ext cx="1439713" cy="467107"/>
          </a:xfrm>
          <a:prstGeom prst="rect">
            <a:avLst/>
          </a:prstGeom>
        </p:spPr>
      </p:pic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BD83788-552E-7549-8290-33FD1F78832D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4611987D-35D5-3B49-B8A6-5EED53B7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/>
              <a:t>Copyright Ⓒ NIPPON KOEI Co., Ltd.  All Rights Reserved.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8710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B751D6-4AD1-BD43-84E8-7DA0AE8D1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515" y="89765"/>
            <a:ext cx="1439713" cy="467107"/>
          </a:xfrm>
          <a:prstGeom prst="rect">
            <a:avLst/>
          </a:prstGeom>
        </p:spPr>
      </p:pic>
      <p:sp>
        <p:nvSpPr>
          <p:cNvPr id="19" name="スライド番号プレースホルダー 5">
            <a:extLst>
              <a:ext uri="{FF2B5EF4-FFF2-40B4-BE49-F238E27FC236}">
                <a16:creationId xmlns:a16="http://schemas.microsoft.com/office/drawing/2014/main" id="{9B6094C3-ED5E-EA4C-AA88-8F0A93E98196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タイトル プレースホルダー 1">
            <a:extLst>
              <a:ext uri="{FF2B5EF4-FFF2-40B4-BE49-F238E27FC236}">
                <a16:creationId xmlns:a16="http://schemas.microsoft.com/office/drawing/2014/main" id="{1D86330F-DADB-6641-810A-BBB9BF01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25" y="269857"/>
            <a:ext cx="10159340" cy="407460"/>
          </a:xfrm>
          <a:prstGeom prst="rect">
            <a:avLst/>
          </a:prstGeom>
        </p:spPr>
        <p:txBody>
          <a:bodyPr vert="horz" lIns="90000" tIns="0" rIns="90000" bIns="0" rtlCol="0" anchor="b">
            <a:no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277E15F0-B8E9-C546-8629-2A82A52F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616410"/>
            <a:ext cx="10322878" cy="44813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30000"/>
              </a:lnSpc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>
              <a:lnSpc>
                <a:spcPct val="130000"/>
              </a:lnSpc>
              <a:defRPr sz="1600">
                <a:latin typeface="+mn-ea"/>
                <a:ea typeface="+mn-ea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kumimoji="1" lang="ja-JP" altLang="en-US"/>
          </a:p>
        </p:txBody>
      </p: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FFD2B1A3-AFA4-9346-9EDF-E58C2945CAF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76960" y="1135585"/>
            <a:ext cx="10322878" cy="36748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634E0EB-70D0-014B-AB51-949571FBAB42}"/>
              </a:ext>
            </a:extLst>
          </p:cNvPr>
          <p:cNvCxnSpPr>
            <a:cxnSpLocks/>
          </p:cNvCxnSpPr>
          <p:nvPr userDrawn="1"/>
        </p:nvCxnSpPr>
        <p:spPr>
          <a:xfrm>
            <a:off x="0" y="818818"/>
            <a:ext cx="1219200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ッター プレースホルダー 4">
            <a:extLst>
              <a:ext uri="{FF2B5EF4-FFF2-40B4-BE49-F238E27FC236}">
                <a16:creationId xmlns:a16="http://schemas.microsoft.com/office/drawing/2014/main" id="{E057FCA0-661E-1E44-93DA-9857AB2F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 dirty="0"/>
              <a:t>Copyright Ⓒ NIPPON KOEI Co., Ltd.  All Rights Reserved.</a:t>
            </a:r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6D5EC58-FD5C-F54B-ADDF-4A249B67B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823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面　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B751D6-4AD1-BD43-84E8-7DA0AE8D1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916" t="21437" r="5969" b="15581"/>
          <a:stretch/>
        </p:blipFill>
        <p:spPr>
          <a:xfrm>
            <a:off x="11179677" y="52388"/>
            <a:ext cx="962445" cy="220688"/>
          </a:xfrm>
          <a:prstGeom prst="rect">
            <a:avLst/>
          </a:prstGeom>
        </p:spPr>
      </p:pic>
      <p:sp>
        <p:nvSpPr>
          <p:cNvPr id="19" name="スライド番号プレースホルダー 5">
            <a:extLst>
              <a:ext uri="{FF2B5EF4-FFF2-40B4-BE49-F238E27FC236}">
                <a16:creationId xmlns:a16="http://schemas.microsoft.com/office/drawing/2014/main" id="{9B6094C3-ED5E-EA4C-AA88-8F0A93E98196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634E0EB-70D0-014B-AB51-949571FBAB42}"/>
              </a:ext>
            </a:extLst>
          </p:cNvPr>
          <p:cNvCxnSpPr>
            <a:cxnSpLocks/>
          </p:cNvCxnSpPr>
          <p:nvPr userDrawn="1"/>
        </p:nvCxnSpPr>
        <p:spPr>
          <a:xfrm>
            <a:off x="0" y="697786"/>
            <a:ext cx="1219200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ッター プレースホルダー 4">
            <a:extLst>
              <a:ext uri="{FF2B5EF4-FFF2-40B4-BE49-F238E27FC236}">
                <a16:creationId xmlns:a16="http://schemas.microsoft.com/office/drawing/2014/main" id="{E057FCA0-661E-1E44-93DA-9857AB2F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 dirty="0"/>
              <a:t>Copyright Ⓒ NIPPON KOEI Co., Ltd.  All Rights Reserved.</a:t>
            </a:r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6D5EC58-FD5C-F54B-ADDF-4A249B67B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36E9C73-04EB-03EE-4322-528A0B3F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44" y="265719"/>
            <a:ext cx="11808000" cy="407460"/>
          </a:xfrm>
          <a:prstGeom prst="rect">
            <a:avLst/>
          </a:prstGeom>
        </p:spPr>
        <p:txBody>
          <a:bodyPr vert="horz" lIns="90000" tIns="0" rIns="90000" bIns="0" rtlCol="0" anchor="b">
            <a:noAutofit/>
          </a:bodyPr>
          <a:lstStyle>
            <a:lvl1pPr algn="l">
              <a:defRPr sz="2800" b="1" i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7638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面3　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B751D6-4AD1-BD43-84E8-7DA0AE8D1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6087" y="79010"/>
            <a:ext cx="1439713" cy="467107"/>
          </a:xfrm>
          <a:prstGeom prst="rect">
            <a:avLst/>
          </a:prstGeom>
        </p:spPr>
      </p:pic>
      <p:sp>
        <p:nvSpPr>
          <p:cNvPr id="19" name="スライド番号プレースホルダー 5">
            <a:extLst>
              <a:ext uri="{FF2B5EF4-FFF2-40B4-BE49-F238E27FC236}">
                <a16:creationId xmlns:a16="http://schemas.microsoft.com/office/drawing/2014/main" id="{9B6094C3-ED5E-EA4C-AA88-8F0A93E98196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634E0EB-70D0-014B-AB51-949571FBAB42}"/>
              </a:ext>
            </a:extLst>
          </p:cNvPr>
          <p:cNvCxnSpPr>
            <a:cxnSpLocks/>
          </p:cNvCxnSpPr>
          <p:nvPr userDrawn="1"/>
        </p:nvCxnSpPr>
        <p:spPr>
          <a:xfrm>
            <a:off x="0" y="818818"/>
            <a:ext cx="1219200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ッター プレースホルダー 4">
            <a:extLst>
              <a:ext uri="{FF2B5EF4-FFF2-40B4-BE49-F238E27FC236}">
                <a16:creationId xmlns:a16="http://schemas.microsoft.com/office/drawing/2014/main" id="{E057FCA0-661E-1E44-93DA-9857AB2F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 dirty="0"/>
              <a:t>Copyright Ⓒ NIPPON KOEI Co., Ltd.  All Rights Reserved.</a:t>
            </a:r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6D5EC58-FD5C-F54B-ADDF-4A249B67B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9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最終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B69438D-B857-D940-901E-AFF5E87C26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0567" y="2759075"/>
            <a:ext cx="3371145" cy="10912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A1D0B1-B51E-D340-8C36-6000D8AE6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40757" cy="6858000"/>
          </a:xfrm>
          <a:prstGeom prst="rect">
            <a:avLst/>
          </a:prstGeom>
          <a:noFill/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1D412D-4341-BE48-9A5F-33236F07AD6E}"/>
              </a:ext>
            </a:extLst>
          </p:cNvPr>
          <p:cNvSpPr txBox="1">
            <a:spLocks/>
          </p:cNvSpPr>
          <p:nvPr userDrawn="1"/>
        </p:nvSpPr>
        <p:spPr>
          <a:xfrm>
            <a:off x="11765907" y="6577244"/>
            <a:ext cx="26863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850"/>
            </a:lvl1pPr>
          </a:lstStyle>
          <a:p>
            <a:fld id="{B12BDCB8-E78E-3646-A81B-D4DC49241B7A}" type="slidenum">
              <a:rPr lang="ja-JP" altLang="en-US" sz="1000" b="0" i="0" smtClean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pPr/>
              <a:t>‹#›</a:t>
            </a:fld>
            <a:endParaRPr lang="ja-JP" altLang="en-US" sz="1000" b="0" i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フッター プレースホルダー 4">
            <a:extLst>
              <a:ext uri="{FF2B5EF4-FFF2-40B4-BE49-F238E27FC236}">
                <a16:creationId xmlns:a16="http://schemas.microsoft.com/office/drawing/2014/main" id="{3D23CFFF-1A22-EC4B-8765-A1276769F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7168888" y="6596214"/>
            <a:ext cx="4379211" cy="1000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5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ja-JP" dirty="0"/>
              <a:t>Copyright Ⓒ NIPPON KOEI Co., Ltd.  All Rights Reserved.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746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43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4" r:id="rId3"/>
    <p:sldLayoutId id="2147483680" r:id="rId4"/>
    <p:sldLayoutId id="2147483682" r:id="rId5"/>
    <p:sldLayoutId id="2147483683" r:id="rId6"/>
    <p:sldLayoutId id="2147483681" r:id="rId7"/>
  </p:sldLayoutIdLst>
  <p:hf sldNum="0" hdr="0" ftr="0" dt="0"/>
  <p:txStyles>
    <p:titleStyle>
      <a:lvl1pPr eaLnBrk="1" hangingPunct="1">
        <a:defRPr kumimoji="1" sz="3500" b="1" i="0">
          <a:latin typeface="Yu Gothic" panose="020B0400000000000000" pitchFamily="34" charset="-128"/>
          <a:ea typeface="Yu Gothic" panose="020B0400000000000000" pitchFamily="34" charset="-128"/>
          <a:cs typeface="+mj-cs"/>
        </a:defRPr>
      </a:lvl1pPr>
    </p:titleStyle>
    <p:bodyStyle>
      <a:lvl1pPr marL="0" eaLnBrk="1" hangingPunct="1">
        <a:defRPr kumimoji="1">
          <a:latin typeface="+mn-lt"/>
          <a:ea typeface="+mn-ea"/>
          <a:cs typeface="+mn-cs"/>
        </a:defRPr>
      </a:lvl1pPr>
      <a:lvl2pPr marL="457200" eaLnBrk="1" hangingPunct="1">
        <a:defRPr kumimoji="1">
          <a:latin typeface="+mn-lt"/>
          <a:ea typeface="+mn-ea"/>
          <a:cs typeface="+mn-cs"/>
        </a:defRPr>
      </a:lvl2pPr>
      <a:lvl3pPr marL="914400" eaLnBrk="1" hangingPunct="1">
        <a:defRPr kumimoji="1">
          <a:latin typeface="+mn-lt"/>
          <a:ea typeface="+mn-ea"/>
          <a:cs typeface="+mn-cs"/>
        </a:defRPr>
      </a:lvl3pPr>
      <a:lvl4pPr marL="1371600" eaLnBrk="1" hangingPunct="1">
        <a:defRPr kumimoji="1">
          <a:latin typeface="+mn-lt"/>
          <a:ea typeface="+mn-ea"/>
          <a:cs typeface="+mn-cs"/>
        </a:defRPr>
      </a:lvl4pPr>
      <a:lvl5pPr marL="1828800" eaLnBrk="1" hangingPunct="1">
        <a:defRPr kumimoji="1">
          <a:latin typeface="+mn-lt"/>
          <a:ea typeface="+mn-ea"/>
          <a:cs typeface="+mn-cs"/>
        </a:defRPr>
      </a:lvl5pPr>
      <a:lvl6pPr marL="2286000" eaLnBrk="1" hangingPunct="1">
        <a:defRPr kumimoji="1">
          <a:latin typeface="+mn-lt"/>
          <a:ea typeface="+mn-ea"/>
          <a:cs typeface="+mn-cs"/>
        </a:defRPr>
      </a:lvl6pPr>
      <a:lvl7pPr marL="2743200" eaLnBrk="1" hangingPunct="1">
        <a:defRPr kumimoji="1">
          <a:latin typeface="+mn-lt"/>
          <a:ea typeface="+mn-ea"/>
          <a:cs typeface="+mn-cs"/>
        </a:defRPr>
      </a:lvl7pPr>
      <a:lvl8pPr marL="3200400" eaLnBrk="1" hangingPunct="1">
        <a:defRPr kumimoji="1">
          <a:latin typeface="+mn-lt"/>
          <a:ea typeface="+mn-ea"/>
          <a:cs typeface="+mn-cs"/>
        </a:defRPr>
      </a:lvl8pPr>
      <a:lvl9pPr marL="3657600" eaLnBrk="1" hangingPunct="1">
        <a:defRPr kumimoji="1">
          <a:latin typeface="+mn-lt"/>
          <a:ea typeface="+mn-ea"/>
          <a:cs typeface="+mn-cs"/>
        </a:defRPr>
      </a:lvl9pPr>
    </p:bodyStyle>
    <p:otherStyle>
      <a:lvl1pPr marL="0" eaLnBrk="1" hangingPunct="1">
        <a:defRPr kumimoji="1">
          <a:latin typeface="+mn-lt"/>
          <a:ea typeface="+mn-ea"/>
          <a:cs typeface="+mn-cs"/>
        </a:defRPr>
      </a:lvl1pPr>
      <a:lvl2pPr marL="457200" eaLnBrk="1" hangingPunct="1">
        <a:defRPr kumimoji="1">
          <a:latin typeface="+mn-lt"/>
          <a:ea typeface="+mn-ea"/>
          <a:cs typeface="+mn-cs"/>
        </a:defRPr>
      </a:lvl2pPr>
      <a:lvl3pPr marL="914400" eaLnBrk="1" hangingPunct="1">
        <a:defRPr kumimoji="1">
          <a:latin typeface="+mn-lt"/>
          <a:ea typeface="+mn-ea"/>
          <a:cs typeface="+mn-cs"/>
        </a:defRPr>
      </a:lvl3pPr>
      <a:lvl4pPr marL="1371600" eaLnBrk="1" hangingPunct="1">
        <a:defRPr kumimoji="1">
          <a:latin typeface="+mn-lt"/>
          <a:ea typeface="+mn-ea"/>
          <a:cs typeface="+mn-cs"/>
        </a:defRPr>
      </a:lvl4pPr>
      <a:lvl5pPr marL="1828800" eaLnBrk="1" hangingPunct="1">
        <a:defRPr kumimoji="1">
          <a:latin typeface="+mn-lt"/>
          <a:ea typeface="+mn-ea"/>
          <a:cs typeface="+mn-cs"/>
        </a:defRPr>
      </a:lvl5pPr>
      <a:lvl6pPr marL="2286000" eaLnBrk="1" hangingPunct="1">
        <a:defRPr kumimoji="1">
          <a:latin typeface="+mn-lt"/>
          <a:ea typeface="+mn-ea"/>
          <a:cs typeface="+mn-cs"/>
        </a:defRPr>
      </a:lvl6pPr>
      <a:lvl7pPr marL="2743200" eaLnBrk="1" hangingPunct="1">
        <a:defRPr kumimoji="1">
          <a:latin typeface="+mn-lt"/>
          <a:ea typeface="+mn-ea"/>
          <a:cs typeface="+mn-cs"/>
        </a:defRPr>
      </a:lvl7pPr>
      <a:lvl8pPr marL="3200400" eaLnBrk="1" hangingPunct="1">
        <a:defRPr kumimoji="1">
          <a:latin typeface="+mn-lt"/>
          <a:ea typeface="+mn-ea"/>
          <a:cs typeface="+mn-cs"/>
        </a:defRPr>
      </a:lvl8pPr>
      <a:lvl9pPr marL="3657600" eaLnBrk="1" hangingPunct="1">
        <a:defRPr kumimoji="1"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pos="7181" userDrawn="1">
          <p15:clr>
            <a:srgbClr val="F26B43"/>
          </p15:clr>
        </p15:guide>
        <p15:guide id="12" orient="horz" pos="272">
          <p15:clr>
            <a:srgbClr val="F26B43"/>
          </p15:clr>
        </p15:guide>
        <p15:guide id="13" orient="horz" pos="3861">
          <p15:clr>
            <a:srgbClr val="F26B43"/>
          </p15:clr>
        </p15:guide>
        <p15:guide id="14" pos="500" userDrawn="1">
          <p15:clr>
            <a:srgbClr val="F26B43"/>
          </p15:clr>
        </p15:guide>
        <p15:guide id="15" pos="272" userDrawn="1">
          <p15:clr>
            <a:srgbClr val="F26B43"/>
          </p15:clr>
        </p15:guide>
        <p15:guide id="16" pos="74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AE05D182-484C-DF69-BAD3-DC94E4B4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34" y="873000"/>
            <a:ext cx="9000000" cy="25560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Landslide topography interpretation technology using deep learning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research on improvement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36A25BF-2DDB-D943-B912-625CC91F3D5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348480" y="5977915"/>
            <a:ext cx="7430399" cy="540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ts val="1400"/>
              </a:lnSpc>
            </a:pPr>
            <a:r>
              <a:rPr kumimoji="1" lang="ja-JP" altLang="en-US" sz="2000" b="1" dirty="0">
                <a:latin typeface="+mj-lt"/>
                <a:cs typeface="Arial" panose="020B0604020202020204" pitchFamily="34" charset="0"/>
              </a:rPr>
              <a:t>         </a:t>
            </a:r>
            <a:endParaRPr kumimoji="1" lang="en-US" altLang="ja-JP" sz="2000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Research &amp; Development Center</a:t>
            </a:r>
            <a:r>
              <a:rPr lang="ja-JP" altLang="en-US" sz="2000" b="1" dirty="0">
                <a:latin typeface="+mj-lt"/>
                <a:cs typeface="Arial" panose="020B0604020202020204" pitchFamily="34" charset="0"/>
              </a:rPr>
              <a:t>   </a:t>
            </a:r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NIPPON</a:t>
            </a:r>
            <a:r>
              <a:rPr lang="ja-JP" altLang="en-US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KOEI  CO.,LTD     </a:t>
            </a:r>
            <a:endParaRPr kumimoji="1" lang="ja-JP" altLang="en-US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37CBFF7-90BD-7328-6989-C3A2FB633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8236" y="4094280"/>
            <a:ext cx="5906347" cy="1298285"/>
          </a:xfrm>
        </p:spPr>
        <p:txBody>
          <a:bodyPr/>
          <a:lstStyle/>
          <a:p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Hirokazu   FURUKI</a:t>
            </a:r>
            <a:endParaRPr lang="ja-JP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15463F-48FC-8A2D-9ECB-A04CB0FB4E50}"/>
              </a:ext>
            </a:extLst>
          </p:cNvPr>
          <p:cNvGrpSpPr/>
          <p:nvPr/>
        </p:nvGrpSpPr>
        <p:grpSpPr>
          <a:xfrm>
            <a:off x="386926" y="3584809"/>
            <a:ext cx="4601634" cy="2786806"/>
            <a:chOff x="379306" y="3586329"/>
            <a:chExt cx="4601634" cy="2786806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D17B4F0A-60E8-61D2-35EC-D1FF88A46D65}"/>
                </a:ext>
              </a:extLst>
            </p:cNvPr>
            <p:cNvSpPr txBox="1"/>
            <p:nvPr/>
          </p:nvSpPr>
          <p:spPr>
            <a:xfrm>
              <a:off x="379306" y="3586329"/>
              <a:ext cx="46016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b="1" dirty="0">
                  <a:latin typeface="+mj-lt"/>
                </a:rPr>
                <a:t>Presentation materials for my doctoral thesis.</a:t>
              </a:r>
            </a:p>
            <a:p>
              <a:pPr algn="l"/>
              <a:r>
                <a:rPr kumimoji="1" lang="en-US" altLang="ja-JP" sz="1600" b="1" dirty="0">
                  <a:latin typeface="+mj-lt"/>
                </a:rPr>
                <a:t>The repository for the thesis can be accessed using the QR code below.</a:t>
              </a:r>
              <a:endParaRPr kumimoji="1" lang="ja-JP" altLang="en-US" sz="1600" b="1" dirty="0">
                <a:latin typeface="+mj-lt"/>
              </a:endParaRPr>
            </a:p>
          </p:txBody>
        </p:sp>
        <p:pic>
          <p:nvPicPr>
            <p:cNvPr id="7" name="図 6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0537902-2060-C2D2-082E-6559DEC0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806" y="4573135"/>
              <a:ext cx="1800000" cy="180000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E9D486-480C-8187-EE39-6E18DBECA3B1}"/>
              </a:ext>
            </a:extLst>
          </p:cNvPr>
          <p:cNvSpPr txBox="1"/>
          <p:nvPr/>
        </p:nvSpPr>
        <p:spPr>
          <a:xfrm>
            <a:off x="881352" y="340085"/>
            <a:ext cx="8719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u="sng"/>
              <a:t>Prior studies for the 2025 EGU publication</a:t>
            </a:r>
            <a:endParaRPr lang="ja-JP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1588601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805322-32F4-9BD3-EC41-DB75F894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Data used for learning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23B46F-F1F5-DF88-FCE7-D567249F9C07}"/>
              </a:ext>
            </a:extLst>
          </p:cNvPr>
          <p:cNvSpPr txBox="1"/>
          <p:nvPr/>
        </p:nvSpPr>
        <p:spPr>
          <a:xfrm>
            <a:off x="513244" y="798383"/>
            <a:ext cx="11350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Train data and number of verification data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+mn-lt"/>
              </a:rPr>
              <a:t>◆Engineers look at the images to be trained and select only the necessary images.</a:t>
            </a:r>
          </a:p>
          <a:p>
            <a:r>
              <a:rPr kumimoji="1" lang="ja-JP" altLang="en-US" sz="2400" dirty="0">
                <a:latin typeface="+mn-lt"/>
              </a:rPr>
              <a:t>　★</a:t>
            </a:r>
            <a:r>
              <a:rPr kumimoji="1" lang="en-US" altLang="ja-JP" sz="2400" dirty="0">
                <a:latin typeface="+mn-lt"/>
              </a:rPr>
              <a:t>The “feature acquisition” mentioned in the AI ​​overview is from “a large amount of messy data”</a:t>
            </a: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n-lt"/>
              </a:rPr>
              <a:t>　★</a:t>
            </a:r>
            <a:r>
              <a:rPr kumimoji="1" lang="en-US" altLang="ja-JP" sz="2400" dirty="0">
                <a:solidFill>
                  <a:srgbClr val="FF0000"/>
                </a:solidFill>
                <a:latin typeface="+mn-lt"/>
              </a:rPr>
              <a:t>Deep learning is possible with "quality over quantity" for targets where the amount of data is limited, such as disaster phenomena.</a:t>
            </a:r>
            <a:endParaRPr kumimoji="1" lang="ja-JP" altLang="en-US" sz="24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C617B959-FF05-2467-6E6B-C13B4393C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41487"/>
              </p:ext>
            </p:extLst>
          </p:nvPr>
        </p:nvGraphicFramePr>
        <p:xfrm>
          <a:off x="1162492" y="3093237"/>
          <a:ext cx="9867015" cy="3441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87">
                  <a:extLst>
                    <a:ext uri="{9D8B030D-6E8A-4147-A177-3AD203B41FA5}">
                      <a16:colId xmlns:a16="http://schemas.microsoft.com/office/drawing/2014/main" val="2085228891"/>
                    </a:ext>
                  </a:extLst>
                </a:gridCol>
                <a:gridCol w="1249035">
                  <a:extLst>
                    <a:ext uri="{9D8B030D-6E8A-4147-A177-3AD203B41FA5}">
                      <a16:colId xmlns:a16="http://schemas.microsoft.com/office/drawing/2014/main" val="2057602495"/>
                    </a:ext>
                  </a:extLst>
                </a:gridCol>
                <a:gridCol w="1911402">
                  <a:extLst>
                    <a:ext uri="{9D8B030D-6E8A-4147-A177-3AD203B41FA5}">
                      <a16:colId xmlns:a16="http://schemas.microsoft.com/office/drawing/2014/main" val="2465918055"/>
                    </a:ext>
                  </a:extLst>
                </a:gridCol>
                <a:gridCol w="1911402">
                  <a:extLst>
                    <a:ext uri="{9D8B030D-6E8A-4147-A177-3AD203B41FA5}">
                      <a16:colId xmlns:a16="http://schemas.microsoft.com/office/drawing/2014/main" val="1729254219"/>
                    </a:ext>
                  </a:extLst>
                </a:gridCol>
                <a:gridCol w="1911402">
                  <a:extLst>
                    <a:ext uri="{9D8B030D-6E8A-4147-A177-3AD203B41FA5}">
                      <a16:colId xmlns:a16="http://schemas.microsoft.com/office/drawing/2014/main" val="1442846686"/>
                    </a:ext>
                  </a:extLst>
                </a:gridCol>
                <a:gridCol w="1441887">
                  <a:extLst>
                    <a:ext uri="{9D8B030D-6E8A-4147-A177-3AD203B41FA5}">
                      <a16:colId xmlns:a16="http://schemas.microsoft.com/office/drawing/2014/main" val="458057637"/>
                    </a:ext>
                  </a:extLst>
                </a:gridCol>
              </a:tblGrid>
              <a:tr h="507054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topographic map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Train Data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Test Data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878099"/>
                  </a:ext>
                </a:extLst>
              </a:tr>
              <a:tr h="507054">
                <a:tc v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original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data expansion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After expansion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Number of data after sorting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31448"/>
                  </a:ext>
                </a:extLst>
              </a:tr>
              <a:tr h="5070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Contour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Map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600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slides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2000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1000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95449"/>
                  </a:ext>
                </a:extLst>
              </a:tr>
              <a:tr h="5070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Inclination Map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281484"/>
                  </a:ext>
                </a:extLst>
              </a:tr>
              <a:tr h="5070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CS 3D Map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32669"/>
                  </a:ext>
                </a:extLst>
              </a:tr>
              <a:tr h="5070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CS Sharpening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295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0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AFF2CE3-90BC-F57E-D729-F060134E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04" y="2643203"/>
            <a:ext cx="11620752" cy="9592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Chapter2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Evaluation of landslide topography interpretation AI</a:t>
            </a:r>
            <a:endParaRPr kumimoji="0" lang="ja-JP" altLang="ja-JP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5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A17B9-19BC-C25B-E109-EE45DA2C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sz="2600" dirty="0"/>
            </a:br>
            <a:r>
              <a:rPr kumimoji="1" lang="en-US" altLang="ja-JP" sz="2600" dirty="0"/>
              <a:t>Key points of the results of landslide topography interpretation using AI</a:t>
            </a:r>
            <a:endParaRPr kumimoji="1" lang="ja-JP" altLang="en-US" sz="2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948ED7-6D87-C9F2-4E0F-75F5DFFC56C9}"/>
              </a:ext>
            </a:extLst>
          </p:cNvPr>
          <p:cNvSpPr txBox="1"/>
          <p:nvPr/>
        </p:nvSpPr>
        <p:spPr>
          <a:xfrm>
            <a:off x="419100" y="859971"/>
            <a:ext cx="1166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■Learn landslide topography displayed in color. Expert knowledge required.</a:t>
            </a:r>
            <a:endParaRPr kumimoji="1" lang="ja-JP" altLang="en-US" sz="2400" b="1" dirty="0">
              <a:latin typeface="+mn-l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F2660D-28D8-9A7E-5DC6-BE61444E7D24}"/>
              </a:ext>
            </a:extLst>
          </p:cNvPr>
          <p:cNvSpPr txBox="1"/>
          <p:nvPr/>
        </p:nvSpPr>
        <p:spPr>
          <a:xfrm>
            <a:off x="10639919" y="662025"/>
            <a:ext cx="1440000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originality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924A9E7-2079-B337-E8C0-9BE390F8CF24}"/>
              </a:ext>
            </a:extLst>
          </p:cNvPr>
          <p:cNvGrpSpPr/>
          <p:nvPr/>
        </p:nvGrpSpPr>
        <p:grpSpPr>
          <a:xfrm>
            <a:off x="1026007" y="1683232"/>
            <a:ext cx="3905402" cy="1313720"/>
            <a:chOff x="1026007" y="1683232"/>
            <a:chExt cx="3905402" cy="131372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5F0A24F-D0EE-82B5-A869-1747FFDCA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571"/>
            <a:stretch/>
          </p:blipFill>
          <p:spPr>
            <a:xfrm>
              <a:off x="1026007" y="1771920"/>
              <a:ext cx="3905402" cy="1225032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436A417E-0B49-ED44-9E0E-2ADD4B83B381}"/>
                </a:ext>
              </a:extLst>
            </p:cNvPr>
            <p:cNvSpPr txBox="1">
              <a:spLocks/>
            </p:cNvSpPr>
            <p:nvPr/>
          </p:nvSpPr>
          <p:spPr>
            <a:xfrm>
              <a:off x="1039848" y="1683762"/>
              <a:ext cx="750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uFillTx/>
                  <a:latin typeface="+mn-lt"/>
                </a:rPr>
                <a:t>input</a:t>
              </a:r>
              <a:endParaRPr kumimoji="1" lang="ja-JP" altLang="en-US" dirty="0">
                <a:solidFill>
                  <a:schemeClr val="bg1"/>
                </a:solidFill>
                <a:uFillTx/>
                <a:latin typeface="+mn-lt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CC9FF8F-1675-BEE2-51FF-BC5B3635FDBA}"/>
                </a:ext>
              </a:extLst>
            </p:cNvPr>
            <p:cNvSpPr txBox="1">
              <a:spLocks/>
            </p:cNvSpPr>
            <p:nvPr/>
          </p:nvSpPr>
          <p:spPr>
            <a:xfrm>
              <a:off x="2362764" y="1683232"/>
              <a:ext cx="103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output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EA59201-2235-F05B-F99A-1F887DFCA154}"/>
                </a:ext>
              </a:extLst>
            </p:cNvPr>
            <p:cNvSpPr txBox="1">
              <a:spLocks/>
            </p:cNvSpPr>
            <p:nvPr/>
          </p:nvSpPr>
          <p:spPr>
            <a:xfrm>
              <a:off x="3660494" y="1683232"/>
              <a:ext cx="103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target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0E9E484-1784-624D-6FEF-0C940FC8F878}"/>
              </a:ext>
            </a:extLst>
          </p:cNvPr>
          <p:cNvGrpSpPr/>
          <p:nvPr/>
        </p:nvGrpSpPr>
        <p:grpSpPr>
          <a:xfrm>
            <a:off x="1017990" y="3450280"/>
            <a:ext cx="3802857" cy="2475339"/>
            <a:chOff x="1231785" y="3450280"/>
            <a:chExt cx="3802857" cy="247533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77D10A9-7284-0FB0-7731-1A687E6DB4CB}"/>
                </a:ext>
              </a:extLst>
            </p:cNvPr>
            <p:cNvGrpSpPr/>
            <p:nvPr/>
          </p:nvGrpSpPr>
          <p:grpSpPr>
            <a:xfrm>
              <a:off x="1231785" y="3533647"/>
              <a:ext cx="3802857" cy="2391972"/>
              <a:chOff x="764849" y="3481485"/>
              <a:chExt cx="3654856" cy="229888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41BC22BF-5298-87FF-9559-7A8813FF4636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553" y="4693139"/>
                <a:ext cx="3647152" cy="1087226"/>
              </a:xfrm>
              <a:prstGeom prst="rect">
                <a:avLst/>
              </a:prstGeom>
              <a:noFill/>
            </p:spPr>
          </p:pic>
          <p:pic>
            <p:nvPicPr>
              <p:cNvPr id="19" name="Picture 596">
                <a:extLst>
                  <a:ext uri="{FF2B5EF4-FFF2-40B4-BE49-F238E27FC236}">
                    <a16:creationId xmlns:a16="http://schemas.microsoft.com/office/drawing/2014/main" id="{3B1B4C56-86C3-2FE2-88D4-B8CAEC5E4DF3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849" y="3481485"/>
                <a:ext cx="3647152" cy="1103651"/>
              </a:xfrm>
              <a:prstGeom prst="rect">
                <a:avLst/>
              </a:prstGeom>
              <a:noFill/>
            </p:spPr>
          </p:pic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F627554-E9DF-DBF7-613E-069ECFE605FA}"/>
                </a:ext>
              </a:extLst>
            </p:cNvPr>
            <p:cNvSpPr txBox="1">
              <a:spLocks/>
            </p:cNvSpPr>
            <p:nvPr/>
          </p:nvSpPr>
          <p:spPr>
            <a:xfrm>
              <a:off x="1244738" y="3459908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uFillTx/>
                  <a:latin typeface="+mn-lt"/>
                </a:rPr>
                <a:t>input</a:t>
              </a:r>
              <a:endParaRPr kumimoji="1" lang="ja-JP" altLang="en-US" dirty="0">
                <a:solidFill>
                  <a:schemeClr val="bg1"/>
                </a:solidFill>
                <a:uFillTx/>
                <a:latin typeface="+mn-lt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A200D04-95E8-430C-9F99-BCF32A49DE59}"/>
                </a:ext>
              </a:extLst>
            </p:cNvPr>
            <p:cNvSpPr txBox="1">
              <a:spLocks/>
            </p:cNvSpPr>
            <p:nvPr/>
          </p:nvSpPr>
          <p:spPr>
            <a:xfrm>
              <a:off x="2537342" y="3450280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output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82A7BAA-A24B-EF80-81FB-ED74126AD80A}"/>
                </a:ext>
              </a:extLst>
            </p:cNvPr>
            <p:cNvSpPr txBox="1">
              <a:spLocks/>
            </p:cNvSpPr>
            <p:nvPr/>
          </p:nvSpPr>
          <p:spPr>
            <a:xfrm>
              <a:off x="3843774" y="3459909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target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4055CF7-510C-0F7F-5250-D251EC03471C}"/>
                </a:ext>
              </a:extLst>
            </p:cNvPr>
            <p:cNvSpPr txBox="1">
              <a:spLocks/>
            </p:cNvSpPr>
            <p:nvPr/>
          </p:nvSpPr>
          <p:spPr>
            <a:xfrm>
              <a:off x="1249415" y="4717658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uFillTx/>
                  <a:latin typeface="+mn-lt"/>
                </a:rPr>
                <a:t>input</a:t>
              </a:r>
              <a:endParaRPr kumimoji="1" lang="ja-JP" altLang="en-US" dirty="0">
                <a:solidFill>
                  <a:schemeClr val="bg1"/>
                </a:solidFill>
                <a:uFillTx/>
                <a:latin typeface="+mn-lt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B1633A8-2B32-E133-F569-3FC8CD5D10FB}"/>
                </a:ext>
              </a:extLst>
            </p:cNvPr>
            <p:cNvSpPr txBox="1">
              <a:spLocks/>
            </p:cNvSpPr>
            <p:nvPr/>
          </p:nvSpPr>
          <p:spPr>
            <a:xfrm>
              <a:off x="2549670" y="4690447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output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83FFE11-8998-4149-06C7-5A4196273708}"/>
                </a:ext>
              </a:extLst>
            </p:cNvPr>
            <p:cNvSpPr txBox="1">
              <a:spLocks/>
            </p:cNvSpPr>
            <p:nvPr/>
          </p:nvSpPr>
          <p:spPr>
            <a:xfrm>
              <a:off x="3857246" y="4708867"/>
              <a:ext cx="90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uFillTx/>
                  <a:latin typeface="+mn-lt"/>
                  <a:cs typeface="Arial" panose="020B0604020202020204" pitchFamily="34" charset="0"/>
                </a:rPr>
                <a:t>target</a:t>
              </a:r>
              <a:endParaRPr lang="ja-JP" altLang="en-US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E2D16E-E037-3AA7-B668-CE5C2A6504E7}"/>
              </a:ext>
            </a:extLst>
          </p:cNvPr>
          <p:cNvSpPr txBox="1"/>
          <p:nvPr/>
        </p:nvSpPr>
        <p:spPr>
          <a:xfrm>
            <a:off x="643634" y="1371226"/>
            <a:ext cx="426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1. No Train data selection, no image processing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D09F9166-D23E-C285-F4FA-2602008EB555}"/>
              </a:ext>
            </a:extLst>
          </p:cNvPr>
          <p:cNvSpPr txBox="1"/>
          <p:nvPr/>
        </p:nvSpPr>
        <p:spPr>
          <a:xfrm>
            <a:off x="5010437" y="1370467"/>
            <a:ext cx="343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2. Train data selection/image sharpening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303" name="テキスト ボックス 302">
            <a:extLst>
              <a:ext uri="{FF2B5EF4-FFF2-40B4-BE49-F238E27FC236}">
                <a16:creationId xmlns:a16="http://schemas.microsoft.com/office/drawing/2014/main" id="{C5ECA7DC-346C-8BD7-B404-5B820DEA0C2A}"/>
              </a:ext>
            </a:extLst>
          </p:cNvPr>
          <p:cNvSpPr txBox="1"/>
          <p:nvPr/>
        </p:nvSpPr>
        <p:spPr>
          <a:xfrm>
            <a:off x="643634" y="3142503"/>
            <a:ext cx="440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3. Train data selection and sharpening processing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305" name="矢印: 右 304">
            <a:extLst>
              <a:ext uri="{FF2B5EF4-FFF2-40B4-BE49-F238E27FC236}">
                <a16:creationId xmlns:a16="http://schemas.microsoft.com/office/drawing/2014/main" id="{40D61563-1EBF-6C67-A32F-EA1E6D117288}"/>
              </a:ext>
            </a:extLst>
          </p:cNvPr>
          <p:cNvSpPr>
            <a:spLocks/>
          </p:cNvSpPr>
          <p:nvPr/>
        </p:nvSpPr>
        <p:spPr>
          <a:xfrm>
            <a:off x="4950253" y="2533912"/>
            <a:ext cx="267723" cy="35682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uFillTx/>
            </a:endParaRPr>
          </a:p>
        </p:txBody>
      </p:sp>
      <p:sp>
        <p:nvSpPr>
          <p:cNvPr id="306" name="矢印: 右 305">
            <a:extLst>
              <a:ext uri="{FF2B5EF4-FFF2-40B4-BE49-F238E27FC236}">
                <a16:creationId xmlns:a16="http://schemas.microsoft.com/office/drawing/2014/main" id="{4325A6FD-C426-3ECC-D6D3-2A08FDB7C3C5}"/>
              </a:ext>
            </a:extLst>
          </p:cNvPr>
          <p:cNvSpPr>
            <a:spLocks/>
          </p:cNvSpPr>
          <p:nvPr/>
        </p:nvSpPr>
        <p:spPr>
          <a:xfrm rot="8234342">
            <a:off x="4958724" y="3269382"/>
            <a:ext cx="255559" cy="35682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uFillTx/>
            </a:endParaRPr>
          </a:p>
        </p:txBody>
      </p:sp>
      <p:pic>
        <p:nvPicPr>
          <p:cNvPr id="307" name="図 306">
            <a:extLst>
              <a:ext uri="{FF2B5EF4-FFF2-40B4-BE49-F238E27FC236}">
                <a16:creationId xmlns:a16="http://schemas.microsoft.com/office/drawing/2014/main" id="{D81F3F18-A3C0-57D8-F53C-A146456B1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65"/>
          <a:stretch/>
        </p:blipFill>
        <p:spPr>
          <a:xfrm>
            <a:off x="5334415" y="2764946"/>
            <a:ext cx="2797355" cy="734692"/>
          </a:xfrm>
          <a:prstGeom prst="rect">
            <a:avLst/>
          </a:prstGeom>
        </p:spPr>
      </p:pic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27C06DA2-CC3E-243D-AD4D-1F1EEFE836D0}"/>
              </a:ext>
            </a:extLst>
          </p:cNvPr>
          <p:cNvSpPr txBox="1"/>
          <p:nvPr/>
        </p:nvSpPr>
        <p:spPr>
          <a:xfrm>
            <a:off x="985873" y="5950997"/>
            <a:ext cx="3977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>
                <a:solidFill>
                  <a:srgbClr val="FF0000"/>
                </a:solidFill>
                <a:latin typeface="+mn-lt"/>
              </a:rPr>
              <a:t>Output is several tens of seconds to several minutes</a:t>
            </a:r>
            <a:endParaRPr kumimoji="1" lang="ja-JP" alt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F2B5D2E9-3866-CA6B-0A76-8D61CD510A8B}"/>
              </a:ext>
            </a:extLst>
          </p:cNvPr>
          <p:cNvSpPr txBox="1"/>
          <p:nvPr/>
        </p:nvSpPr>
        <p:spPr>
          <a:xfrm>
            <a:off x="8792044" y="1688525"/>
            <a:ext cx="3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+mn-lt"/>
              </a:rPr>
              <a:t>Topography to focus on when sorting</a:t>
            </a:r>
            <a:endParaRPr kumimoji="1" lang="ja-JP" altLang="en-US" sz="1400" b="1" dirty="0">
              <a:latin typeface="+mn-lt"/>
            </a:endParaRPr>
          </a:p>
        </p:txBody>
      </p:sp>
      <p:grpSp>
        <p:nvGrpSpPr>
          <p:cNvPr id="326" name="グループ化 325">
            <a:extLst>
              <a:ext uri="{FF2B5EF4-FFF2-40B4-BE49-F238E27FC236}">
                <a16:creationId xmlns:a16="http://schemas.microsoft.com/office/drawing/2014/main" id="{E06D657A-5ED7-D6D1-1167-064E731722EC}"/>
              </a:ext>
            </a:extLst>
          </p:cNvPr>
          <p:cNvGrpSpPr/>
          <p:nvPr/>
        </p:nvGrpSpPr>
        <p:grpSpPr>
          <a:xfrm>
            <a:off x="5344783" y="1702315"/>
            <a:ext cx="3042588" cy="1145741"/>
            <a:chOff x="5344783" y="1702315"/>
            <a:chExt cx="3042588" cy="1145741"/>
          </a:xfrm>
        </p:grpSpPr>
        <p:pic>
          <p:nvPicPr>
            <p:cNvPr id="304" name="図 303">
              <a:extLst>
                <a:ext uri="{FF2B5EF4-FFF2-40B4-BE49-F238E27FC236}">
                  <a16:creationId xmlns:a16="http://schemas.microsoft.com/office/drawing/2014/main" id="{208505E2-C119-7BFC-A5F6-D59FAA23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65"/>
            <a:stretch/>
          </p:blipFill>
          <p:spPr>
            <a:xfrm>
              <a:off x="5411093" y="1850570"/>
              <a:ext cx="2675942" cy="734691"/>
            </a:xfrm>
            <a:prstGeom prst="rect">
              <a:avLst/>
            </a:prstGeom>
          </p:spPr>
        </p:pic>
        <p:sp>
          <p:nvSpPr>
            <p:cNvPr id="316" name="テキスト ボックス 315">
              <a:extLst>
                <a:ext uri="{FF2B5EF4-FFF2-40B4-BE49-F238E27FC236}">
                  <a16:creationId xmlns:a16="http://schemas.microsoft.com/office/drawing/2014/main" id="{90D4BC56-F517-6C44-5E5E-B25B9FAA47DB}"/>
                </a:ext>
              </a:extLst>
            </p:cNvPr>
            <p:cNvSpPr txBox="1"/>
            <p:nvPr/>
          </p:nvSpPr>
          <p:spPr>
            <a:xfrm>
              <a:off x="5344783" y="1702315"/>
              <a:ext cx="1584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+mn-lt"/>
                </a:rPr>
                <a:t>Landslide area is out of frame</a:t>
              </a:r>
              <a:endParaRPr kumimoji="1" lang="ja-JP" altLang="en-US" sz="800" dirty="0">
                <a:latin typeface="+mn-lt"/>
              </a:endParaRPr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C433626E-F5E6-A613-E1AB-032AACC4396E}"/>
                </a:ext>
              </a:extLst>
            </p:cNvPr>
            <p:cNvSpPr txBox="1"/>
            <p:nvPr/>
          </p:nvSpPr>
          <p:spPr>
            <a:xfrm>
              <a:off x="6659371" y="1709555"/>
              <a:ext cx="1728000" cy="18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+mn-lt"/>
                </a:rPr>
                <a:t>Image does not contain landslides</a:t>
              </a:r>
              <a:endParaRPr kumimoji="1" lang="ja-JP" altLang="en-US" sz="800" dirty="0">
                <a:latin typeface="+mn-lt"/>
              </a:endParaRPr>
            </a:p>
          </p:txBody>
        </p:sp>
        <p:sp>
          <p:nvSpPr>
            <p:cNvPr id="319" name="テキスト ボックス 318">
              <a:extLst>
                <a:ext uri="{FF2B5EF4-FFF2-40B4-BE49-F238E27FC236}">
                  <a16:creationId xmlns:a16="http://schemas.microsoft.com/office/drawing/2014/main" id="{45D67AD8-AD50-7646-2F88-AFD65C38F4DB}"/>
                </a:ext>
              </a:extLst>
            </p:cNvPr>
            <p:cNvSpPr txBox="1"/>
            <p:nvPr/>
          </p:nvSpPr>
          <p:spPr>
            <a:xfrm>
              <a:off x="5368701" y="2604603"/>
              <a:ext cx="90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+mn-lt"/>
                </a:rPr>
                <a:t>Sliding Cliff</a:t>
              </a:r>
            </a:p>
          </p:txBody>
        </p:sp>
        <p:sp>
          <p:nvSpPr>
            <p:cNvPr id="324" name="テキスト ボックス 323">
              <a:extLst>
                <a:ext uri="{FF2B5EF4-FFF2-40B4-BE49-F238E27FC236}">
                  <a16:creationId xmlns:a16="http://schemas.microsoft.com/office/drawing/2014/main" id="{20C63FA6-5A87-3BB9-439E-70C501641153}"/>
                </a:ext>
              </a:extLst>
            </p:cNvPr>
            <p:cNvSpPr txBox="1"/>
            <p:nvPr/>
          </p:nvSpPr>
          <p:spPr>
            <a:xfrm>
              <a:off x="6021859" y="2619495"/>
              <a:ext cx="126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+mn-lt"/>
                </a:rPr>
                <a:t>Landslide moving body</a:t>
              </a:r>
              <a:endParaRPr kumimoji="1" lang="ja-JP" altLang="en-US" sz="800" dirty="0">
                <a:latin typeface="+mn-lt"/>
              </a:endParaRPr>
            </a:p>
          </p:txBody>
        </p:sp>
        <p:sp>
          <p:nvSpPr>
            <p:cNvPr id="325" name="テキスト ボックス 324">
              <a:extLst>
                <a:ext uri="{FF2B5EF4-FFF2-40B4-BE49-F238E27FC236}">
                  <a16:creationId xmlns:a16="http://schemas.microsoft.com/office/drawing/2014/main" id="{15F6F998-A0D7-7696-88EA-9643ABCF6406}"/>
                </a:ext>
              </a:extLst>
            </p:cNvPr>
            <p:cNvSpPr txBox="1"/>
            <p:nvPr/>
          </p:nvSpPr>
          <p:spPr>
            <a:xfrm>
              <a:off x="7118940" y="2632612"/>
              <a:ext cx="126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+mn-lt"/>
                </a:rPr>
                <a:t>Landslide moving body</a:t>
              </a:r>
              <a:endParaRPr kumimoji="1" lang="ja-JP" altLang="en-US" sz="800" dirty="0">
                <a:latin typeface="+mn-lt"/>
              </a:endParaRPr>
            </a:p>
          </p:txBody>
        </p:sp>
      </p:grpSp>
      <p:sp>
        <p:nvSpPr>
          <p:cNvPr id="308" name="楕円 307">
            <a:extLst>
              <a:ext uri="{FF2B5EF4-FFF2-40B4-BE49-F238E27FC236}">
                <a16:creationId xmlns:a16="http://schemas.microsoft.com/office/drawing/2014/main" id="{F3BA725E-4C86-4FA7-36CF-A89DA7D93E8B}"/>
              </a:ext>
            </a:extLst>
          </p:cNvPr>
          <p:cNvSpPr>
            <a:spLocks/>
          </p:cNvSpPr>
          <p:nvPr/>
        </p:nvSpPr>
        <p:spPr>
          <a:xfrm>
            <a:off x="7556822" y="1889555"/>
            <a:ext cx="1300284" cy="36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uFillTx/>
              </a:rPr>
              <a:t>DELETE</a:t>
            </a:r>
            <a:endParaRPr kumimoji="1" lang="ja-JP" altLang="en-US" sz="1400" dirty="0">
              <a:uFillTx/>
            </a:endParaRPr>
          </a:p>
        </p:txBody>
      </p:sp>
      <p:grpSp>
        <p:nvGrpSpPr>
          <p:cNvPr id="338" name="グループ化 337">
            <a:extLst>
              <a:ext uri="{FF2B5EF4-FFF2-40B4-BE49-F238E27FC236}">
                <a16:creationId xmlns:a16="http://schemas.microsoft.com/office/drawing/2014/main" id="{C88A4BF5-8A03-16D8-592E-80A6193F9DC0}"/>
              </a:ext>
            </a:extLst>
          </p:cNvPr>
          <p:cNvGrpSpPr/>
          <p:nvPr/>
        </p:nvGrpSpPr>
        <p:grpSpPr>
          <a:xfrm>
            <a:off x="10306711" y="2573101"/>
            <a:ext cx="1564437" cy="1614707"/>
            <a:chOff x="8369351" y="3474328"/>
            <a:chExt cx="1564437" cy="1614707"/>
          </a:xfrm>
        </p:grpSpPr>
        <p:grpSp>
          <p:nvGrpSpPr>
            <p:cNvPr id="314" name="グループ化 313">
              <a:extLst>
                <a:ext uri="{FF2B5EF4-FFF2-40B4-BE49-F238E27FC236}">
                  <a16:creationId xmlns:a16="http://schemas.microsoft.com/office/drawing/2014/main" id="{F0F42CBA-E0CF-3C81-BB23-785801E0A4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78940" y="3742752"/>
              <a:ext cx="1356696" cy="1344238"/>
              <a:chOff x="9398208" y="1707118"/>
              <a:chExt cx="1356696" cy="1344238"/>
            </a:xfrm>
          </p:grpSpPr>
          <p:pic>
            <p:nvPicPr>
              <p:cNvPr id="311" name="Picture 517">
                <a:extLst>
                  <a:ext uri="{FF2B5EF4-FFF2-40B4-BE49-F238E27FC236}">
                    <a16:creationId xmlns:a16="http://schemas.microsoft.com/office/drawing/2014/main" id="{7D4FD641-89E3-5545-E78D-1105AFF111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9398208" y="1707118"/>
                <a:ext cx="1356696" cy="134423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2" name="Freeform 520">
                <a:extLst>
                  <a:ext uri="{FF2B5EF4-FFF2-40B4-BE49-F238E27FC236}">
                    <a16:creationId xmlns:a16="http://schemas.microsoft.com/office/drawing/2014/main" id="{030D80A2-D4E9-9689-A7C9-9DD8EBFA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5901" y="2176078"/>
                <a:ext cx="597522" cy="477425"/>
              </a:xfrm>
              <a:custGeom>
                <a:avLst/>
                <a:gdLst>
                  <a:gd name="T0" fmla="*/ 553 w 706"/>
                  <a:gd name="T1" fmla="*/ 115 h 564"/>
                  <a:gd name="T2" fmla="*/ 426 w 706"/>
                  <a:gd name="T3" fmla="*/ 63 h 564"/>
                  <a:gd name="T4" fmla="*/ 328 w 706"/>
                  <a:gd name="T5" fmla="*/ 28 h 564"/>
                  <a:gd name="T6" fmla="*/ 221 w 706"/>
                  <a:gd name="T7" fmla="*/ 4 h 564"/>
                  <a:gd name="T8" fmla="*/ 130 w 706"/>
                  <a:gd name="T9" fmla="*/ 0 h 564"/>
                  <a:gd name="T10" fmla="*/ 48 w 706"/>
                  <a:gd name="T11" fmla="*/ 63 h 564"/>
                  <a:gd name="T12" fmla="*/ 24 w 706"/>
                  <a:gd name="T13" fmla="*/ 115 h 564"/>
                  <a:gd name="T14" fmla="*/ 0 w 706"/>
                  <a:gd name="T15" fmla="*/ 201 h 564"/>
                  <a:gd name="T16" fmla="*/ 4 w 706"/>
                  <a:gd name="T17" fmla="*/ 292 h 564"/>
                  <a:gd name="T18" fmla="*/ 28 w 706"/>
                  <a:gd name="T19" fmla="*/ 375 h 564"/>
                  <a:gd name="T20" fmla="*/ 55 w 706"/>
                  <a:gd name="T21" fmla="*/ 399 h 564"/>
                  <a:gd name="T22" fmla="*/ 115 w 706"/>
                  <a:gd name="T23" fmla="*/ 414 h 564"/>
                  <a:gd name="T24" fmla="*/ 213 w 706"/>
                  <a:gd name="T25" fmla="*/ 434 h 564"/>
                  <a:gd name="T26" fmla="*/ 272 w 706"/>
                  <a:gd name="T27" fmla="*/ 466 h 564"/>
                  <a:gd name="T28" fmla="*/ 332 w 706"/>
                  <a:gd name="T29" fmla="*/ 497 h 564"/>
                  <a:gd name="T30" fmla="*/ 387 w 706"/>
                  <a:gd name="T31" fmla="*/ 533 h 564"/>
                  <a:gd name="T32" fmla="*/ 430 w 706"/>
                  <a:gd name="T33" fmla="*/ 557 h 564"/>
                  <a:gd name="T34" fmla="*/ 478 w 706"/>
                  <a:gd name="T35" fmla="*/ 564 h 564"/>
                  <a:gd name="T36" fmla="*/ 549 w 706"/>
                  <a:gd name="T37" fmla="*/ 564 h 564"/>
                  <a:gd name="T38" fmla="*/ 600 w 706"/>
                  <a:gd name="T39" fmla="*/ 541 h 564"/>
                  <a:gd name="T40" fmla="*/ 706 w 706"/>
                  <a:gd name="T41" fmla="*/ 53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6" h="564">
                    <a:moveTo>
                      <a:pt x="553" y="115"/>
                    </a:moveTo>
                    <a:lnTo>
                      <a:pt x="426" y="63"/>
                    </a:lnTo>
                    <a:lnTo>
                      <a:pt x="328" y="28"/>
                    </a:lnTo>
                    <a:lnTo>
                      <a:pt x="221" y="4"/>
                    </a:lnTo>
                    <a:lnTo>
                      <a:pt x="130" y="0"/>
                    </a:lnTo>
                    <a:lnTo>
                      <a:pt x="48" y="63"/>
                    </a:lnTo>
                    <a:lnTo>
                      <a:pt x="24" y="115"/>
                    </a:lnTo>
                    <a:lnTo>
                      <a:pt x="0" y="201"/>
                    </a:lnTo>
                    <a:lnTo>
                      <a:pt x="4" y="292"/>
                    </a:lnTo>
                    <a:lnTo>
                      <a:pt x="28" y="375"/>
                    </a:lnTo>
                    <a:lnTo>
                      <a:pt x="55" y="399"/>
                    </a:lnTo>
                    <a:lnTo>
                      <a:pt x="115" y="414"/>
                    </a:lnTo>
                    <a:lnTo>
                      <a:pt x="213" y="434"/>
                    </a:lnTo>
                    <a:lnTo>
                      <a:pt x="272" y="466"/>
                    </a:lnTo>
                    <a:lnTo>
                      <a:pt x="332" y="497"/>
                    </a:lnTo>
                    <a:lnTo>
                      <a:pt x="387" y="533"/>
                    </a:lnTo>
                    <a:lnTo>
                      <a:pt x="430" y="557"/>
                    </a:lnTo>
                    <a:lnTo>
                      <a:pt x="478" y="564"/>
                    </a:lnTo>
                    <a:lnTo>
                      <a:pt x="549" y="564"/>
                    </a:lnTo>
                    <a:lnTo>
                      <a:pt x="600" y="541"/>
                    </a:lnTo>
                    <a:lnTo>
                      <a:pt x="706" y="533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ja-JP" altLang="en-US" sz="2400"/>
              </a:p>
            </p:txBody>
          </p:sp>
          <p:sp>
            <p:nvSpPr>
              <p:cNvPr id="313" name="Freeform 521">
                <a:extLst>
                  <a:ext uri="{FF2B5EF4-FFF2-40B4-BE49-F238E27FC236}">
                    <a16:creationId xmlns:a16="http://schemas.microsoft.com/office/drawing/2014/main" id="{06E60147-4717-A0E8-3CF1-ABF14617B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0274" y="2289508"/>
                <a:ext cx="319073" cy="266647"/>
              </a:xfrm>
              <a:custGeom>
                <a:avLst/>
                <a:gdLst>
                  <a:gd name="T0" fmla="*/ 126 w 377"/>
                  <a:gd name="T1" fmla="*/ 8 h 315"/>
                  <a:gd name="T2" fmla="*/ 217 w 377"/>
                  <a:gd name="T3" fmla="*/ 36 h 315"/>
                  <a:gd name="T4" fmla="*/ 335 w 377"/>
                  <a:gd name="T5" fmla="*/ 40 h 315"/>
                  <a:gd name="T6" fmla="*/ 311 w 377"/>
                  <a:gd name="T7" fmla="*/ 67 h 315"/>
                  <a:gd name="T8" fmla="*/ 295 w 377"/>
                  <a:gd name="T9" fmla="*/ 99 h 315"/>
                  <a:gd name="T10" fmla="*/ 311 w 377"/>
                  <a:gd name="T11" fmla="*/ 154 h 315"/>
                  <a:gd name="T12" fmla="*/ 335 w 377"/>
                  <a:gd name="T13" fmla="*/ 198 h 315"/>
                  <a:gd name="T14" fmla="*/ 374 w 377"/>
                  <a:gd name="T15" fmla="*/ 230 h 315"/>
                  <a:gd name="T16" fmla="*/ 315 w 377"/>
                  <a:gd name="T17" fmla="*/ 253 h 315"/>
                  <a:gd name="T18" fmla="*/ 280 w 377"/>
                  <a:gd name="T19" fmla="*/ 277 h 315"/>
                  <a:gd name="T20" fmla="*/ 284 w 377"/>
                  <a:gd name="T21" fmla="*/ 312 h 315"/>
                  <a:gd name="T22" fmla="*/ 217 w 377"/>
                  <a:gd name="T23" fmla="*/ 261 h 315"/>
                  <a:gd name="T24" fmla="*/ 177 w 377"/>
                  <a:gd name="T25" fmla="*/ 213 h 315"/>
                  <a:gd name="T26" fmla="*/ 51 w 377"/>
                  <a:gd name="T27" fmla="*/ 162 h 315"/>
                  <a:gd name="T28" fmla="*/ 7 w 377"/>
                  <a:gd name="T29" fmla="*/ 103 h 315"/>
                  <a:gd name="T30" fmla="*/ 7 w 377"/>
                  <a:gd name="T31" fmla="*/ 48 h 315"/>
                  <a:gd name="T32" fmla="*/ 51 w 377"/>
                  <a:gd name="T33" fmla="*/ 12 h 315"/>
                  <a:gd name="T34" fmla="*/ 94 w 377"/>
                  <a:gd name="T35" fmla="*/ 0 h 315"/>
                  <a:gd name="T36" fmla="*/ 126 w 377"/>
                  <a:gd name="T37" fmla="*/ 8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7" h="315">
                    <a:moveTo>
                      <a:pt x="126" y="8"/>
                    </a:moveTo>
                    <a:cubicBezTo>
                      <a:pt x="146" y="14"/>
                      <a:pt x="182" y="31"/>
                      <a:pt x="217" y="36"/>
                    </a:cubicBezTo>
                    <a:cubicBezTo>
                      <a:pt x="252" y="41"/>
                      <a:pt x="319" y="35"/>
                      <a:pt x="335" y="40"/>
                    </a:cubicBezTo>
                    <a:cubicBezTo>
                      <a:pt x="351" y="45"/>
                      <a:pt x="318" y="57"/>
                      <a:pt x="311" y="67"/>
                    </a:cubicBezTo>
                    <a:cubicBezTo>
                      <a:pt x="304" y="77"/>
                      <a:pt x="295" y="85"/>
                      <a:pt x="295" y="99"/>
                    </a:cubicBezTo>
                    <a:cubicBezTo>
                      <a:pt x="295" y="113"/>
                      <a:pt x="304" y="138"/>
                      <a:pt x="311" y="154"/>
                    </a:cubicBezTo>
                    <a:cubicBezTo>
                      <a:pt x="318" y="170"/>
                      <a:pt x="325" y="185"/>
                      <a:pt x="335" y="198"/>
                    </a:cubicBezTo>
                    <a:cubicBezTo>
                      <a:pt x="345" y="211"/>
                      <a:pt x="377" y="221"/>
                      <a:pt x="374" y="230"/>
                    </a:cubicBezTo>
                    <a:cubicBezTo>
                      <a:pt x="371" y="239"/>
                      <a:pt x="331" y="245"/>
                      <a:pt x="315" y="253"/>
                    </a:cubicBezTo>
                    <a:cubicBezTo>
                      <a:pt x="299" y="261"/>
                      <a:pt x="285" y="267"/>
                      <a:pt x="280" y="277"/>
                    </a:cubicBezTo>
                    <a:cubicBezTo>
                      <a:pt x="275" y="287"/>
                      <a:pt x="294" y="315"/>
                      <a:pt x="284" y="312"/>
                    </a:cubicBezTo>
                    <a:cubicBezTo>
                      <a:pt x="274" y="309"/>
                      <a:pt x="235" y="277"/>
                      <a:pt x="217" y="261"/>
                    </a:cubicBezTo>
                    <a:cubicBezTo>
                      <a:pt x="199" y="245"/>
                      <a:pt x="205" y="229"/>
                      <a:pt x="177" y="213"/>
                    </a:cubicBezTo>
                    <a:cubicBezTo>
                      <a:pt x="149" y="197"/>
                      <a:pt x="79" y="180"/>
                      <a:pt x="51" y="162"/>
                    </a:cubicBezTo>
                    <a:cubicBezTo>
                      <a:pt x="23" y="144"/>
                      <a:pt x="14" y="122"/>
                      <a:pt x="7" y="103"/>
                    </a:cubicBezTo>
                    <a:cubicBezTo>
                      <a:pt x="0" y="84"/>
                      <a:pt x="0" y="63"/>
                      <a:pt x="7" y="48"/>
                    </a:cubicBezTo>
                    <a:cubicBezTo>
                      <a:pt x="14" y="33"/>
                      <a:pt x="37" y="20"/>
                      <a:pt x="51" y="12"/>
                    </a:cubicBezTo>
                    <a:cubicBezTo>
                      <a:pt x="65" y="4"/>
                      <a:pt x="83" y="0"/>
                      <a:pt x="94" y="0"/>
                    </a:cubicBezTo>
                    <a:cubicBezTo>
                      <a:pt x="105" y="0"/>
                      <a:pt x="106" y="2"/>
                      <a:pt x="126" y="8"/>
                    </a:cubicBezTo>
                    <a:close/>
                  </a:path>
                </a:pathLst>
              </a:cu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>
                        <a:alpha val="60001"/>
                      </a:srgbClr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ja-JP" altLang="en-US" sz="2400"/>
              </a:p>
            </p:txBody>
          </p:sp>
        </p:grpSp>
        <p:sp>
          <p:nvSpPr>
            <p:cNvPr id="328" name="テキスト ボックス 327">
              <a:extLst>
                <a:ext uri="{FF2B5EF4-FFF2-40B4-BE49-F238E27FC236}">
                  <a16:creationId xmlns:a16="http://schemas.microsoft.com/office/drawing/2014/main" id="{27729682-9FBD-7FF6-964E-14E13E2D9F05}"/>
                </a:ext>
              </a:extLst>
            </p:cNvPr>
            <p:cNvSpPr txBox="1"/>
            <p:nvPr/>
          </p:nvSpPr>
          <p:spPr>
            <a:xfrm>
              <a:off x="8369351" y="3725514"/>
              <a:ext cx="828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  <a:ea typeface="+mj-ea"/>
                </a:rPr>
                <a:t>Sliding Cliff</a:t>
              </a:r>
              <a:endParaRPr kumimoji="1" lang="ja-JP" altLang="en-US" sz="1000" dirty="0">
                <a:latin typeface="+mn-lt"/>
                <a:ea typeface="+mj-ea"/>
              </a:endParaRPr>
            </a:p>
          </p:txBody>
        </p:sp>
        <p:sp>
          <p:nvSpPr>
            <p:cNvPr id="329" name="テキスト ボックス 328">
              <a:extLst>
                <a:ext uri="{FF2B5EF4-FFF2-40B4-BE49-F238E27FC236}">
                  <a16:creationId xmlns:a16="http://schemas.microsoft.com/office/drawing/2014/main" id="{3D27CD19-47AD-49C7-B130-BA45D49AE956}"/>
                </a:ext>
              </a:extLst>
            </p:cNvPr>
            <p:cNvSpPr txBox="1"/>
            <p:nvPr/>
          </p:nvSpPr>
          <p:spPr>
            <a:xfrm>
              <a:off x="8692195" y="4842814"/>
              <a:ext cx="1044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  <a:ea typeface="+mj-ea"/>
                </a:rPr>
                <a:t>Landslide Body</a:t>
              </a:r>
              <a:endParaRPr kumimoji="1" lang="ja-JP" altLang="en-US" sz="1000" dirty="0">
                <a:latin typeface="+mn-lt"/>
                <a:ea typeface="+mj-ea"/>
              </a:endParaRPr>
            </a:p>
          </p:txBody>
        </p:sp>
        <p:cxnSp>
          <p:nvCxnSpPr>
            <p:cNvPr id="331" name="直線矢印コネクタ 330">
              <a:extLst>
                <a:ext uri="{FF2B5EF4-FFF2-40B4-BE49-F238E27FC236}">
                  <a16:creationId xmlns:a16="http://schemas.microsoft.com/office/drawing/2014/main" id="{3776718D-16E8-910F-55EE-3B71659DBA17}"/>
                </a:ext>
              </a:extLst>
            </p:cNvPr>
            <p:cNvCxnSpPr>
              <a:stCxn id="328" idx="2"/>
              <a:endCxn id="312" idx="4"/>
            </p:cNvCxnSpPr>
            <p:nvPr/>
          </p:nvCxnSpPr>
          <p:spPr>
            <a:xfrm>
              <a:off x="8783351" y="3971735"/>
              <a:ext cx="43307" cy="239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矢印コネクタ 332">
              <a:extLst>
                <a:ext uri="{FF2B5EF4-FFF2-40B4-BE49-F238E27FC236}">
                  <a16:creationId xmlns:a16="http://schemas.microsoft.com/office/drawing/2014/main" id="{A31793C7-F72D-2576-D173-F3CBE5A0DD3C}"/>
                </a:ext>
              </a:extLst>
            </p:cNvPr>
            <p:cNvCxnSpPr>
              <a:cxnSpLocks/>
              <a:stCxn id="327" idx="2"/>
            </p:cNvCxnSpPr>
            <p:nvPr/>
          </p:nvCxnSpPr>
          <p:spPr>
            <a:xfrm flipH="1">
              <a:off x="9275235" y="3720549"/>
              <a:ext cx="100553" cy="590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テキスト ボックス 326">
              <a:extLst>
                <a:ext uri="{FF2B5EF4-FFF2-40B4-BE49-F238E27FC236}">
                  <a16:creationId xmlns:a16="http://schemas.microsoft.com/office/drawing/2014/main" id="{B19A4A9C-A0F0-D033-62D6-169D41C18C03}"/>
                </a:ext>
              </a:extLst>
            </p:cNvPr>
            <p:cNvSpPr txBox="1"/>
            <p:nvPr/>
          </p:nvSpPr>
          <p:spPr>
            <a:xfrm>
              <a:off x="8817788" y="3474328"/>
              <a:ext cx="1116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  <a:ea typeface="+mj-ea"/>
                </a:rPr>
                <a:t>Head gentle slope</a:t>
              </a:r>
              <a:endParaRPr kumimoji="1" lang="ja-JP" altLang="en-US" sz="1000" dirty="0">
                <a:latin typeface="+mn-lt"/>
                <a:ea typeface="+mj-ea"/>
              </a:endParaRPr>
            </a:p>
          </p:txBody>
        </p:sp>
      </p:grpSp>
      <p:sp>
        <p:nvSpPr>
          <p:cNvPr id="334" name="テキスト ボックス 333">
            <a:extLst>
              <a:ext uri="{FF2B5EF4-FFF2-40B4-BE49-F238E27FC236}">
                <a16:creationId xmlns:a16="http://schemas.microsoft.com/office/drawing/2014/main" id="{B3C4F243-813C-383E-1853-C1CDD119B7E2}"/>
              </a:ext>
            </a:extLst>
          </p:cNvPr>
          <p:cNvSpPr txBox="1"/>
          <p:nvPr/>
        </p:nvSpPr>
        <p:spPr>
          <a:xfrm>
            <a:off x="5177754" y="4104410"/>
            <a:ext cx="507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+mn-lt"/>
              </a:rPr>
              <a:t>[Number of teacher data]</a:t>
            </a:r>
          </a:p>
          <a:p>
            <a:r>
              <a:rPr kumimoji="1" lang="en-US" altLang="ja-JP" dirty="0">
                <a:latin typeface="+mn-lt"/>
              </a:rPr>
              <a:t>◆Before sorting: Approx. 2300*1</a:t>
            </a:r>
          </a:p>
          <a:p>
            <a:r>
              <a:rPr kumimoji="1" lang="en-US" altLang="ja-JP" dirty="0">
                <a:latin typeface="+mn-lt"/>
              </a:rPr>
              <a:t>◆After sorting: Approximately 1000</a:t>
            </a:r>
          </a:p>
          <a:p>
            <a:r>
              <a:rPr kumimoji="1" lang="en-US" altLang="ja-JP" dirty="0">
                <a:latin typeface="+mn-lt"/>
              </a:rPr>
              <a:t>  </a:t>
            </a:r>
            <a:r>
              <a:rPr kumimoji="1" lang="ja-JP" altLang="en-US" dirty="0">
                <a:latin typeface="+mn-lt"/>
              </a:rPr>
              <a:t>　 </a:t>
            </a:r>
            <a:r>
              <a:rPr kumimoji="1" lang="en-US" altLang="ja-JP" dirty="0">
                <a:latin typeface="+mn-lt"/>
              </a:rPr>
              <a:t>Improved accuracy even with less data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+mn-lt"/>
              </a:rPr>
              <a:t>⇒ Expert knowledge is required to create Train data</a:t>
            </a:r>
            <a:endParaRPr kumimoji="1" lang="ja-JP" altLang="en-US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52" name="グループ化 351">
            <a:extLst>
              <a:ext uri="{FF2B5EF4-FFF2-40B4-BE49-F238E27FC236}">
                <a16:creationId xmlns:a16="http://schemas.microsoft.com/office/drawing/2014/main" id="{72615A76-98A5-4E3C-8FEA-B3E8CB52FF22}"/>
              </a:ext>
            </a:extLst>
          </p:cNvPr>
          <p:cNvGrpSpPr>
            <a:grpSpLocks noChangeAspect="1"/>
          </p:cNvGrpSpPr>
          <p:nvPr/>
        </p:nvGrpSpPr>
        <p:grpSpPr>
          <a:xfrm>
            <a:off x="8319208" y="2108327"/>
            <a:ext cx="2187891" cy="2160000"/>
            <a:chOff x="9631038" y="3023870"/>
            <a:chExt cx="2187891" cy="2160000"/>
          </a:xfrm>
        </p:grpSpPr>
        <p:sp>
          <p:nvSpPr>
            <p:cNvPr id="339" name="フリーフォーム: 図形 338">
              <a:extLst>
                <a:ext uri="{FF2B5EF4-FFF2-40B4-BE49-F238E27FC236}">
                  <a16:creationId xmlns:a16="http://schemas.microsoft.com/office/drawing/2014/main" id="{F74BB43D-535B-2BD8-B793-182FE874DEEC}"/>
                </a:ext>
              </a:extLst>
            </p:cNvPr>
            <p:cNvSpPr/>
            <p:nvPr/>
          </p:nvSpPr>
          <p:spPr>
            <a:xfrm>
              <a:off x="10652125" y="3948113"/>
              <a:ext cx="514350" cy="255587"/>
            </a:xfrm>
            <a:custGeom>
              <a:avLst/>
              <a:gdLst>
                <a:gd name="connsiteX0" fmla="*/ 0 w 514350"/>
                <a:gd name="connsiteY0" fmla="*/ 192087 h 255587"/>
                <a:gd name="connsiteX1" fmla="*/ 47625 w 514350"/>
                <a:gd name="connsiteY1" fmla="*/ 138112 h 255587"/>
                <a:gd name="connsiteX2" fmla="*/ 103188 w 514350"/>
                <a:gd name="connsiteY2" fmla="*/ 84137 h 255587"/>
                <a:gd name="connsiteX3" fmla="*/ 158750 w 514350"/>
                <a:gd name="connsiteY3" fmla="*/ 50800 h 255587"/>
                <a:gd name="connsiteX4" fmla="*/ 206375 w 514350"/>
                <a:gd name="connsiteY4" fmla="*/ 28575 h 255587"/>
                <a:gd name="connsiteX5" fmla="*/ 258763 w 514350"/>
                <a:gd name="connsiteY5" fmla="*/ 9525 h 255587"/>
                <a:gd name="connsiteX6" fmla="*/ 306388 w 514350"/>
                <a:gd name="connsiteY6" fmla="*/ 1587 h 255587"/>
                <a:gd name="connsiteX7" fmla="*/ 339725 w 514350"/>
                <a:gd name="connsiteY7" fmla="*/ 0 h 255587"/>
                <a:gd name="connsiteX8" fmla="*/ 385763 w 514350"/>
                <a:gd name="connsiteY8" fmla="*/ 4762 h 255587"/>
                <a:gd name="connsiteX9" fmla="*/ 446088 w 514350"/>
                <a:gd name="connsiteY9" fmla="*/ 26987 h 255587"/>
                <a:gd name="connsiteX10" fmla="*/ 477838 w 514350"/>
                <a:gd name="connsiteY10" fmla="*/ 60325 h 255587"/>
                <a:gd name="connsiteX11" fmla="*/ 508000 w 514350"/>
                <a:gd name="connsiteY11" fmla="*/ 106362 h 255587"/>
                <a:gd name="connsiteX12" fmla="*/ 514350 w 514350"/>
                <a:gd name="connsiteY12" fmla="*/ 144462 h 255587"/>
                <a:gd name="connsiteX13" fmla="*/ 498475 w 514350"/>
                <a:gd name="connsiteY13" fmla="*/ 206375 h 255587"/>
                <a:gd name="connsiteX14" fmla="*/ 474663 w 514350"/>
                <a:gd name="connsiteY14" fmla="*/ 255587 h 255587"/>
                <a:gd name="connsiteX15" fmla="*/ 417513 w 514350"/>
                <a:gd name="connsiteY15" fmla="*/ 204787 h 255587"/>
                <a:gd name="connsiteX16" fmla="*/ 354013 w 514350"/>
                <a:gd name="connsiteY16" fmla="*/ 174625 h 255587"/>
                <a:gd name="connsiteX17" fmla="*/ 273050 w 514350"/>
                <a:gd name="connsiteY17" fmla="*/ 142875 h 255587"/>
                <a:gd name="connsiteX18" fmla="*/ 180975 w 514350"/>
                <a:gd name="connsiteY18" fmla="*/ 147637 h 255587"/>
                <a:gd name="connsiteX19" fmla="*/ 106363 w 514350"/>
                <a:gd name="connsiteY19" fmla="*/ 161925 h 255587"/>
                <a:gd name="connsiteX20" fmla="*/ 0 w 514350"/>
                <a:gd name="connsiteY20" fmla="*/ 192087 h 255587"/>
                <a:gd name="connsiteX0" fmla="*/ 0 w 514350"/>
                <a:gd name="connsiteY0" fmla="*/ 192087 h 255587"/>
                <a:gd name="connsiteX1" fmla="*/ 47625 w 514350"/>
                <a:gd name="connsiteY1" fmla="*/ 138112 h 255587"/>
                <a:gd name="connsiteX2" fmla="*/ 103188 w 514350"/>
                <a:gd name="connsiteY2" fmla="*/ 84137 h 255587"/>
                <a:gd name="connsiteX3" fmla="*/ 158750 w 514350"/>
                <a:gd name="connsiteY3" fmla="*/ 50800 h 255587"/>
                <a:gd name="connsiteX4" fmla="*/ 206375 w 514350"/>
                <a:gd name="connsiteY4" fmla="*/ 28575 h 255587"/>
                <a:gd name="connsiteX5" fmla="*/ 258763 w 514350"/>
                <a:gd name="connsiteY5" fmla="*/ 9525 h 255587"/>
                <a:gd name="connsiteX6" fmla="*/ 306388 w 514350"/>
                <a:gd name="connsiteY6" fmla="*/ 1587 h 255587"/>
                <a:gd name="connsiteX7" fmla="*/ 339725 w 514350"/>
                <a:gd name="connsiteY7" fmla="*/ 0 h 255587"/>
                <a:gd name="connsiteX8" fmla="*/ 395288 w 514350"/>
                <a:gd name="connsiteY8" fmla="*/ 7937 h 255587"/>
                <a:gd name="connsiteX9" fmla="*/ 446088 w 514350"/>
                <a:gd name="connsiteY9" fmla="*/ 26987 h 255587"/>
                <a:gd name="connsiteX10" fmla="*/ 477838 w 514350"/>
                <a:gd name="connsiteY10" fmla="*/ 60325 h 255587"/>
                <a:gd name="connsiteX11" fmla="*/ 508000 w 514350"/>
                <a:gd name="connsiteY11" fmla="*/ 106362 h 255587"/>
                <a:gd name="connsiteX12" fmla="*/ 514350 w 514350"/>
                <a:gd name="connsiteY12" fmla="*/ 144462 h 255587"/>
                <a:gd name="connsiteX13" fmla="*/ 498475 w 514350"/>
                <a:gd name="connsiteY13" fmla="*/ 206375 h 255587"/>
                <a:gd name="connsiteX14" fmla="*/ 474663 w 514350"/>
                <a:gd name="connsiteY14" fmla="*/ 255587 h 255587"/>
                <a:gd name="connsiteX15" fmla="*/ 417513 w 514350"/>
                <a:gd name="connsiteY15" fmla="*/ 204787 h 255587"/>
                <a:gd name="connsiteX16" fmla="*/ 354013 w 514350"/>
                <a:gd name="connsiteY16" fmla="*/ 174625 h 255587"/>
                <a:gd name="connsiteX17" fmla="*/ 273050 w 514350"/>
                <a:gd name="connsiteY17" fmla="*/ 142875 h 255587"/>
                <a:gd name="connsiteX18" fmla="*/ 180975 w 514350"/>
                <a:gd name="connsiteY18" fmla="*/ 147637 h 255587"/>
                <a:gd name="connsiteX19" fmla="*/ 106363 w 514350"/>
                <a:gd name="connsiteY19" fmla="*/ 161925 h 255587"/>
                <a:gd name="connsiteX20" fmla="*/ 0 w 514350"/>
                <a:gd name="connsiteY20" fmla="*/ 192087 h 255587"/>
                <a:gd name="connsiteX0" fmla="*/ 0 w 514350"/>
                <a:gd name="connsiteY0" fmla="*/ 192087 h 255587"/>
                <a:gd name="connsiteX1" fmla="*/ 47625 w 514350"/>
                <a:gd name="connsiteY1" fmla="*/ 138112 h 255587"/>
                <a:gd name="connsiteX2" fmla="*/ 103188 w 514350"/>
                <a:gd name="connsiteY2" fmla="*/ 84137 h 255587"/>
                <a:gd name="connsiteX3" fmla="*/ 158750 w 514350"/>
                <a:gd name="connsiteY3" fmla="*/ 50800 h 255587"/>
                <a:gd name="connsiteX4" fmla="*/ 206375 w 514350"/>
                <a:gd name="connsiteY4" fmla="*/ 28575 h 255587"/>
                <a:gd name="connsiteX5" fmla="*/ 258763 w 514350"/>
                <a:gd name="connsiteY5" fmla="*/ 9525 h 255587"/>
                <a:gd name="connsiteX6" fmla="*/ 306388 w 514350"/>
                <a:gd name="connsiteY6" fmla="*/ 1587 h 255587"/>
                <a:gd name="connsiteX7" fmla="*/ 339725 w 514350"/>
                <a:gd name="connsiteY7" fmla="*/ 0 h 255587"/>
                <a:gd name="connsiteX8" fmla="*/ 395288 w 514350"/>
                <a:gd name="connsiteY8" fmla="*/ 7937 h 255587"/>
                <a:gd name="connsiteX9" fmla="*/ 446088 w 514350"/>
                <a:gd name="connsiteY9" fmla="*/ 31750 h 255587"/>
                <a:gd name="connsiteX10" fmla="*/ 477838 w 514350"/>
                <a:gd name="connsiteY10" fmla="*/ 60325 h 255587"/>
                <a:gd name="connsiteX11" fmla="*/ 508000 w 514350"/>
                <a:gd name="connsiteY11" fmla="*/ 106362 h 255587"/>
                <a:gd name="connsiteX12" fmla="*/ 514350 w 514350"/>
                <a:gd name="connsiteY12" fmla="*/ 144462 h 255587"/>
                <a:gd name="connsiteX13" fmla="*/ 498475 w 514350"/>
                <a:gd name="connsiteY13" fmla="*/ 206375 h 255587"/>
                <a:gd name="connsiteX14" fmla="*/ 474663 w 514350"/>
                <a:gd name="connsiteY14" fmla="*/ 255587 h 255587"/>
                <a:gd name="connsiteX15" fmla="*/ 417513 w 514350"/>
                <a:gd name="connsiteY15" fmla="*/ 204787 h 255587"/>
                <a:gd name="connsiteX16" fmla="*/ 354013 w 514350"/>
                <a:gd name="connsiteY16" fmla="*/ 174625 h 255587"/>
                <a:gd name="connsiteX17" fmla="*/ 273050 w 514350"/>
                <a:gd name="connsiteY17" fmla="*/ 142875 h 255587"/>
                <a:gd name="connsiteX18" fmla="*/ 180975 w 514350"/>
                <a:gd name="connsiteY18" fmla="*/ 147637 h 255587"/>
                <a:gd name="connsiteX19" fmla="*/ 106363 w 514350"/>
                <a:gd name="connsiteY19" fmla="*/ 161925 h 255587"/>
                <a:gd name="connsiteX20" fmla="*/ 0 w 514350"/>
                <a:gd name="connsiteY20" fmla="*/ 192087 h 25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4350" h="255587">
                  <a:moveTo>
                    <a:pt x="0" y="192087"/>
                  </a:moveTo>
                  <a:lnTo>
                    <a:pt x="47625" y="138112"/>
                  </a:lnTo>
                  <a:lnTo>
                    <a:pt x="103188" y="84137"/>
                  </a:lnTo>
                  <a:lnTo>
                    <a:pt x="158750" y="50800"/>
                  </a:lnTo>
                  <a:lnTo>
                    <a:pt x="206375" y="28575"/>
                  </a:lnTo>
                  <a:lnTo>
                    <a:pt x="258763" y="9525"/>
                  </a:lnTo>
                  <a:lnTo>
                    <a:pt x="306388" y="1587"/>
                  </a:lnTo>
                  <a:lnTo>
                    <a:pt x="339725" y="0"/>
                  </a:lnTo>
                  <a:lnTo>
                    <a:pt x="395288" y="7937"/>
                  </a:lnTo>
                  <a:lnTo>
                    <a:pt x="446088" y="31750"/>
                  </a:lnTo>
                  <a:lnTo>
                    <a:pt x="477838" y="60325"/>
                  </a:lnTo>
                  <a:lnTo>
                    <a:pt x="508000" y="106362"/>
                  </a:lnTo>
                  <a:lnTo>
                    <a:pt x="514350" y="144462"/>
                  </a:lnTo>
                  <a:lnTo>
                    <a:pt x="498475" y="206375"/>
                  </a:lnTo>
                  <a:lnTo>
                    <a:pt x="474663" y="255587"/>
                  </a:lnTo>
                  <a:lnTo>
                    <a:pt x="417513" y="204787"/>
                  </a:lnTo>
                  <a:lnTo>
                    <a:pt x="354013" y="174625"/>
                  </a:lnTo>
                  <a:lnTo>
                    <a:pt x="273050" y="142875"/>
                  </a:lnTo>
                  <a:lnTo>
                    <a:pt x="180975" y="147637"/>
                  </a:lnTo>
                  <a:lnTo>
                    <a:pt x="106363" y="161925"/>
                  </a:lnTo>
                  <a:lnTo>
                    <a:pt x="0" y="192087"/>
                  </a:lnTo>
                  <a:close/>
                </a:path>
              </a:pathLst>
            </a:custGeom>
            <a:solidFill>
              <a:srgbClr val="FF9933">
                <a:alpha val="50196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1" name="フリーフォーム: 図形 340">
              <a:extLst>
                <a:ext uri="{FF2B5EF4-FFF2-40B4-BE49-F238E27FC236}">
                  <a16:creationId xmlns:a16="http://schemas.microsoft.com/office/drawing/2014/main" id="{EB70BE25-F2A0-1035-7177-5C10F18C5912}"/>
                </a:ext>
              </a:extLst>
            </p:cNvPr>
            <p:cNvSpPr/>
            <p:nvPr/>
          </p:nvSpPr>
          <p:spPr>
            <a:xfrm flipV="1">
              <a:off x="10588621" y="3826771"/>
              <a:ext cx="620303" cy="389701"/>
            </a:xfrm>
            <a:custGeom>
              <a:avLst/>
              <a:gdLst>
                <a:gd name="connsiteX0" fmla="*/ 0 w 26987"/>
                <a:gd name="connsiteY0" fmla="*/ 50800 h 50800"/>
                <a:gd name="connsiteX1" fmla="*/ 14287 w 26987"/>
                <a:gd name="connsiteY1" fmla="*/ 23812 h 50800"/>
                <a:gd name="connsiteX2" fmla="*/ 22225 w 26987"/>
                <a:gd name="connsiteY2" fmla="*/ 9525 h 50800"/>
                <a:gd name="connsiteX3" fmla="*/ 26987 w 26987"/>
                <a:gd name="connsiteY3" fmla="*/ 0 h 50800"/>
                <a:gd name="connsiteX0" fmla="*/ 0 w 26987"/>
                <a:gd name="connsiteY0" fmla="*/ 50800 h 241128"/>
                <a:gd name="connsiteX1" fmla="*/ 16562 w 26987"/>
                <a:gd name="connsiteY1" fmla="*/ 239003 h 241128"/>
                <a:gd name="connsiteX2" fmla="*/ 22225 w 26987"/>
                <a:gd name="connsiteY2" fmla="*/ 9525 h 241128"/>
                <a:gd name="connsiteX3" fmla="*/ 26987 w 26987"/>
                <a:gd name="connsiteY3" fmla="*/ 0 h 241128"/>
                <a:gd name="connsiteX0" fmla="*/ 0 w 31413"/>
                <a:gd name="connsiteY0" fmla="*/ 50800 h 241241"/>
                <a:gd name="connsiteX1" fmla="*/ 16562 w 31413"/>
                <a:gd name="connsiteY1" fmla="*/ 239003 h 241241"/>
                <a:gd name="connsiteX2" fmla="*/ 31168 w 31413"/>
                <a:gd name="connsiteY2" fmla="*/ 157723 h 241241"/>
                <a:gd name="connsiteX3" fmla="*/ 26987 w 31413"/>
                <a:gd name="connsiteY3" fmla="*/ 0 h 241241"/>
                <a:gd name="connsiteX0" fmla="*/ 0 w 31413"/>
                <a:gd name="connsiteY0" fmla="*/ 50800 h 245970"/>
                <a:gd name="connsiteX1" fmla="*/ 16562 w 31413"/>
                <a:gd name="connsiteY1" fmla="*/ 239003 h 245970"/>
                <a:gd name="connsiteX2" fmla="*/ 25732 w 31413"/>
                <a:gd name="connsiteY2" fmla="*/ 201026 h 245970"/>
                <a:gd name="connsiteX3" fmla="*/ 31168 w 31413"/>
                <a:gd name="connsiteY3" fmla="*/ 157723 h 245970"/>
                <a:gd name="connsiteX4" fmla="*/ 26987 w 31413"/>
                <a:gd name="connsiteY4" fmla="*/ 0 h 245970"/>
                <a:gd name="connsiteX0" fmla="*/ 0 w 31413"/>
                <a:gd name="connsiteY0" fmla="*/ 50800 h 245970"/>
                <a:gd name="connsiteX1" fmla="*/ 8786 w 31413"/>
                <a:gd name="connsiteY1" fmla="*/ 91401 h 245970"/>
                <a:gd name="connsiteX2" fmla="*/ 16562 w 31413"/>
                <a:gd name="connsiteY2" fmla="*/ 239003 h 245970"/>
                <a:gd name="connsiteX3" fmla="*/ 25732 w 31413"/>
                <a:gd name="connsiteY3" fmla="*/ 201026 h 245970"/>
                <a:gd name="connsiteX4" fmla="*/ 31168 w 31413"/>
                <a:gd name="connsiteY4" fmla="*/ 157723 h 245970"/>
                <a:gd name="connsiteX5" fmla="*/ 26987 w 31413"/>
                <a:gd name="connsiteY5" fmla="*/ 0 h 245970"/>
                <a:gd name="connsiteX0" fmla="*/ 0 w 31413"/>
                <a:gd name="connsiteY0" fmla="*/ 50800 h 245970"/>
                <a:gd name="connsiteX1" fmla="*/ 8786 w 31413"/>
                <a:gd name="connsiteY1" fmla="*/ 91401 h 245970"/>
                <a:gd name="connsiteX2" fmla="*/ 12395 w 31413"/>
                <a:gd name="connsiteY2" fmla="*/ 168545 h 245970"/>
                <a:gd name="connsiteX3" fmla="*/ 16562 w 31413"/>
                <a:gd name="connsiteY3" fmla="*/ 239003 h 245970"/>
                <a:gd name="connsiteX4" fmla="*/ 25732 w 31413"/>
                <a:gd name="connsiteY4" fmla="*/ 201026 h 245970"/>
                <a:gd name="connsiteX5" fmla="*/ 31168 w 31413"/>
                <a:gd name="connsiteY5" fmla="*/ 157723 h 245970"/>
                <a:gd name="connsiteX6" fmla="*/ 26987 w 31413"/>
                <a:gd name="connsiteY6" fmla="*/ 0 h 245970"/>
                <a:gd name="connsiteX0" fmla="*/ 0 w 31413"/>
                <a:gd name="connsiteY0" fmla="*/ 50800 h 245970"/>
                <a:gd name="connsiteX1" fmla="*/ 5099 w 31413"/>
                <a:gd name="connsiteY1" fmla="*/ 134033 h 245970"/>
                <a:gd name="connsiteX2" fmla="*/ 12395 w 31413"/>
                <a:gd name="connsiteY2" fmla="*/ 168545 h 245970"/>
                <a:gd name="connsiteX3" fmla="*/ 16562 w 31413"/>
                <a:gd name="connsiteY3" fmla="*/ 239003 h 245970"/>
                <a:gd name="connsiteX4" fmla="*/ 25732 w 31413"/>
                <a:gd name="connsiteY4" fmla="*/ 201026 h 245970"/>
                <a:gd name="connsiteX5" fmla="*/ 31168 w 31413"/>
                <a:gd name="connsiteY5" fmla="*/ 157723 h 245970"/>
                <a:gd name="connsiteX6" fmla="*/ 26987 w 31413"/>
                <a:gd name="connsiteY6" fmla="*/ 0 h 245970"/>
                <a:gd name="connsiteX0" fmla="*/ 0 w 31413"/>
                <a:gd name="connsiteY0" fmla="*/ 50800 h 239004"/>
                <a:gd name="connsiteX1" fmla="*/ 5099 w 31413"/>
                <a:gd name="connsiteY1" fmla="*/ 134033 h 239004"/>
                <a:gd name="connsiteX2" fmla="*/ 10041 w 31413"/>
                <a:gd name="connsiteY2" fmla="*/ 202041 h 239004"/>
                <a:gd name="connsiteX3" fmla="*/ 16562 w 31413"/>
                <a:gd name="connsiteY3" fmla="*/ 239003 h 239004"/>
                <a:gd name="connsiteX4" fmla="*/ 25732 w 31413"/>
                <a:gd name="connsiteY4" fmla="*/ 201026 h 239004"/>
                <a:gd name="connsiteX5" fmla="*/ 31168 w 31413"/>
                <a:gd name="connsiteY5" fmla="*/ 157723 h 239004"/>
                <a:gd name="connsiteX6" fmla="*/ 26987 w 31413"/>
                <a:gd name="connsiteY6" fmla="*/ 0 h 239004"/>
                <a:gd name="connsiteX0" fmla="*/ 0 w 31413"/>
                <a:gd name="connsiteY0" fmla="*/ 50800 h 245094"/>
                <a:gd name="connsiteX1" fmla="*/ 5099 w 31413"/>
                <a:gd name="connsiteY1" fmla="*/ 134033 h 245094"/>
                <a:gd name="connsiteX2" fmla="*/ 10041 w 31413"/>
                <a:gd name="connsiteY2" fmla="*/ 202041 h 245094"/>
                <a:gd name="connsiteX3" fmla="*/ 19072 w 31413"/>
                <a:gd name="connsiteY3" fmla="*/ 245093 h 245094"/>
                <a:gd name="connsiteX4" fmla="*/ 25732 w 31413"/>
                <a:gd name="connsiteY4" fmla="*/ 201026 h 245094"/>
                <a:gd name="connsiteX5" fmla="*/ 31168 w 31413"/>
                <a:gd name="connsiteY5" fmla="*/ 157723 h 245094"/>
                <a:gd name="connsiteX6" fmla="*/ 26987 w 31413"/>
                <a:gd name="connsiteY6" fmla="*/ 0 h 245094"/>
                <a:gd name="connsiteX0" fmla="*/ 0 w 31413"/>
                <a:gd name="connsiteY0" fmla="*/ 50800 h 246940"/>
                <a:gd name="connsiteX1" fmla="*/ 5099 w 31413"/>
                <a:gd name="connsiteY1" fmla="*/ 134033 h 246940"/>
                <a:gd name="connsiteX2" fmla="*/ 10041 w 31413"/>
                <a:gd name="connsiteY2" fmla="*/ 202041 h 246940"/>
                <a:gd name="connsiteX3" fmla="*/ 19072 w 31413"/>
                <a:gd name="connsiteY3" fmla="*/ 245093 h 246940"/>
                <a:gd name="connsiteX4" fmla="*/ 26909 w 31413"/>
                <a:gd name="connsiteY4" fmla="*/ 231478 h 246940"/>
                <a:gd name="connsiteX5" fmla="*/ 31168 w 31413"/>
                <a:gd name="connsiteY5" fmla="*/ 157723 h 246940"/>
                <a:gd name="connsiteX6" fmla="*/ 26987 w 31413"/>
                <a:gd name="connsiteY6" fmla="*/ 0 h 246940"/>
                <a:gd name="connsiteX0" fmla="*/ 0 w 31418"/>
                <a:gd name="connsiteY0" fmla="*/ 53845 h 249985"/>
                <a:gd name="connsiteX1" fmla="*/ 5099 w 31418"/>
                <a:gd name="connsiteY1" fmla="*/ 137078 h 249985"/>
                <a:gd name="connsiteX2" fmla="*/ 10041 w 31418"/>
                <a:gd name="connsiteY2" fmla="*/ 205086 h 249985"/>
                <a:gd name="connsiteX3" fmla="*/ 19072 w 31418"/>
                <a:gd name="connsiteY3" fmla="*/ 248138 h 249985"/>
                <a:gd name="connsiteX4" fmla="*/ 26909 w 31418"/>
                <a:gd name="connsiteY4" fmla="*/ 234523 h 249985"/>
                <a:gd name="connsiteX5" fmla="*/ 31168 w 31418"/>
                <a:gd name="connsiteY5" fmla="*/ 160768 h 249985"/>
                <a:gd name="connsiteX6" fmla="*/ 27144 w 31418"/>
                <a:gd name="connsiteY6" fmla="*/ 0 h 249985"/>
                <a:gd name="connsiteX0" fmla="*/ 0 w 31547"/>
                <a:gd name="connsiteY0" fmla="*/ 53845 h 249985"/>
                <a:gd name="connsiteX1" fmla="*/ 5099 w 31547"/>
                <a:gd name="connsiteY1" fmla="*/ 137078 h 249985"/>
                <a:gd name="connsiteX2" fmla="*/ 10041 w 31547"/>
                <a:gd name="connsiteY2" fmla="*/ 205086 h 249985"/>
                <a:gd name="connsiteX3" fmla="*/ 19072 w 31547"/>
                <a:gd name="connsiteY3" fmla="*/ 248138 h 249985"/>
                <a:gd name="connsiteX4" fmla="*/ 26909 w 31547"/>
                <a:gd name="connsiteY4" fmla="*/ 234523 h 249985"/>
                <a:gd name="connsiteX5" fmla="*/ 31168 w 31547"/>
                <a:gd name="connsiteY5" fmla="*/ 160768 h 249985"/>
                <a:gd name="connsiteX6" fmla="*/ 27144 w 31547"/>
                <a:gd name="connsiteY6" fmla="*/ 0 h 249985"/>
                <a:gd name="connsiteX0" fmla="*/ 0 w 31532"/>
                <a:gd name="connsiteY0" fmla="*/ 53845 h 249985"/>
                <a:gd name="connsiteX1" fmla="*/ 5099 w 31532"/>
                <a:gd name="connsiteY1" fmla="*/ 137078 h 249985"/>
                <a:gd name="connsiteX2" fmla="*/ 10041 w 31532"/>
                <a:gd name="connsiteY2" fmla="*/ 205086 h 249985"/>
                <a:gd name="connsiteX3" fmla="*/ 19072 w 31532"/>
                <a:gd name="connsiteY3" fmla="*/ 248138 h 249985"/>
                <a:gd name="connsiteX4" fmla="*/ 26909 w 31532"/>
                <a:gd name="connsiteY4" fmla="*/ 234523 h 249985"/>
                <a:gd name="connsiteX5" fmla="*/ 31168 w 31532"/>
                <a:gd name="connsiteY5" fmla="*/ 160768 h 249985"/>
                <a:gd name="connsiteX6" fmla="*/ 26909 w 31532"/>
                <a:gd name="connsiteY6" fmla="*/ 0 h 249985"/>
                <a:gd name="connsiteX0" fmla="*/ 0 w 31168"/>
                <a:gd name="connsiteY0" fmla="*/ 53845 h 249985"/>
                <a:gd name="connsiteX1" fmla="*/ 5099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5099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5099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9985"/>
                <a:gd name="connsiteX1" fmla="*/ 4628 w 31168"/>
                <a:gd name="connsiteY1" fmla="*/ 137078 h 249985"/>
                <a:gd name="connsiteX2" fmla="*/ 10041 w 31168"/>
                <a:gd name="connsiteY2" fmla="*/ 205086 h 249985"/>
                <a:gd name="connsiteX3" fmla="*/ 19072 w 31168"/>
                <a:gd name="connsiteY3" fmla="*/ 248138 h 249985"/>
                <a:gd name="connsiteX4" fmla="*/ 26909 w 31168"/>
                <a:gd name="connsiteY4" fmla="*/ 234523 h 249985"/>
                <a:gd name="connsiteX5" fmla="*/ 31168 w 31168"/>
                <a:gd name="connsiteY5" fmla="*/ 160768 h 249985"/>
                <a:gd name="connsiteX6" fmla="*/ 26909 w 31168"/>
                <a:gd name="connsiteY6" fmla="*/ 0 h 249985"/>
                <a:gd name="connsiteX0" fmla="*/ 0 w 31168"/>
                <a:gd name="connsiteY0" fmla="*/ 53845 h 248138"/>
                <a:gd name="connsiteX1" fmla="*/ 4628 w 31168"/>
                <a:gd name="connsiteY1" fmla="*/ 137078 h 248138"/>
                <a:gd name="connsiteX2" fmla="*/ 10041 w 31168"/>
                <a:gd name="connsiteY2" fmla="*/ 205086 h 248138"/>
                <a:gd name="connsiteX3" fmla="*/ 14356 w 31168"/>
                <a:gd name="connsiteY3" fmla="*/ 234524 h 248138"/>
                <a:gd name="connsiteX4" fmla="*/ 19072 w 31168"/>
                <a:gd name="connsiteY4" fmla="*/ 248138 h 248138"/>
                <a:gd name="connsiteX5" fmla="*/ 26909 w 31168"/>
                <a:gd name="connsiteY5" fmla="*/ 234523 h 248138"/>
                <a:gd name="connsiteX6" fmla="*/ 31168 w 31168"/>
                <a:gd name="connsiteY6" fmla="*/ 160768 h 248138"/>
                <a:gd name="connsiteX7" fmla="*/ 26909 w 31168"/>
                <a:gd name="connsiteY7" fmla="*/ 0 h 248138"/>
                <a:gd name="connsiteX0" fmla="*/ 0 w 31168"/>
                <a:gd name="connsiteY0" fmla="*/ 53845 h 249177"/>
                <a:gd name="connsiteX1" fmla="*/ 4628 w 31168"/>
                <a:gd name="connsiteY1" fmla="*/ 137078 h 249177"/>
                <a:gd name="connsiteX2" fmla="*/ 10041 w 31168"/>
                <a:gd name="connsiteY2" fmla="*/ 205086 h 249177"/>
                <a:gd name="connsiteX3" fmla="*/ 14356 w 31168"/>
                <a:gd name="connsiteY3" fmla="*/ 234524 h 249177"/>
                <a:gd name="connsiteX4" fmla="*/ 19072 w 31168"/>
                <a:gd name="connsiteY4" fmla="*/ 248138 h 249177"/>
                <a:gd name="connsiteX5" fmla="*/ 22751 w 31168"/>
                <a:gd name="connsiteY5" fmla="*/ 246705 h 249177"/>
                <a:gd name="connsiteX6" fmla="*/ 26909 w 31168"/>
                <a:gd name="connsiteY6" fmla="*/ 234523 h 249177"/>
                <a:gd name="connsiteX7" fmla="*/ 31168 w 31168"/>
                <a:gd name="connsiteY7" fmla="*/ 160768 h 249177"/>
                <a:gd name="connsiteX8" fmla="*/ 26909 w 31168"/>
                <a:gd name="connsiteY8" fmla="*/ 0 h 249177"/>
                <a:gd name="connsiteX0" fmla="*/ 0 w 31223"/>
                <a:gd name="connsiteY0" fmla="*/ 53845 h 249177"/>
                <a:gd name="connsiteX1" fmla="*/ 4628 w 31223"/>
                <a:gd name="connsiteY1" fmla="*/ 137078 h 249177"/>
                <a:gd name="connsiteX2" fmla="*/ 10041 w 31223"/>
                <a:gd name="connsiteY2" fmla="*/ 205086 h 249177"/>
                <a:gd name="connsiteX3" fmla="*/ 14356 w 31223"/>
                <a:gd name="connsiteY3" fmla="*/ 234524 h 249177"/>
                <a:gd name="connsiteX4" fmla="*/ 19072 w 31223"/>
                <a:gd name="connsiteY4" fmla="*/ 248138 h 249177"/>
                <a:gd name="connsiteX5" fmla="*/ 22751 w 31223"/>
                <a:gd name="connsiteY5" fmla="*/ 246705 h 249177"/>
                <a:gd name="connsiteX6" fmla="*/ 26909 w 31223"/>
                <a:gd name="connsiteY6" fmla="*/ 234523 h 249177"/>
                <a:gd name="connsiteX7" fmla="*/ 29184 w 31223"/>
                <a:gd name="connsiteY7" fmla="*/ 209148 h 249177"/>
                <a:gd name="connsiteX8" fmla="*/ 31168 w 31223"/>
                <a:gd name="connsiteY8" fmla="*/ 160768 h 249177"/>
                <a:gd name="connsiteX9" fmla="*/ 26909 w 31223"/>
                <a:gd name="connsiteY9" fmla="*/ 0 h 249177"/>
                <a:gd name="connsiteX0" fmla="*/ 0 w 31282"/>
                <a:gd name="connsiteY0" fmla="*/ 53845 h 249177"/>
                <a:gd name="connsiteX1" fmla="*/ 4628 w 31282"/>
                <a:gd name="connsiteY1" fmla="*/ 137078 h 249177"/>
                <a:gd name="connsiteX2" fmla="*/ 10041 w 31282"/>
                <a:gd name="connsiteY2" fmla="*/ 205086 h 249177"/>
                <a:gd name="connsiteX3" fmla="*/ 14356 w 31282"/>
                <a:gd name="connsiteY3" fmla="*/ 234524 h 249177"/>
                <a:gd name="connsiteX4" fmla="*/ 19072 w 31282"/>
                <a:gd name="connsiteY4" fmla="*/ 248138 h 249177"/>
                <a:gd name="connsiteX5" fmla="*/ 22751 w 31282"/>
                <a:gd name="connsiteY5" fmla="*/ 246705 h 249177"/>
                <a:gd name="connsiteX6" fmla="*/ 26909 w 31282"/>
                <a:gd name="connsiteY6" fmla="*/ 234523 h 249177"/>
                <a:gd name="connsiteX7" fmla="*/ 29184 w 31282"/>
                <a:gd name="connsiteY7" fmla="*/ 209148 h 249177"/>
                <a:gd name="connsiteX8" fmla="*/ 31168 w 31282"/>
                <a:gd name="connsiteY8" fmla="*/ 160768 h 249177"/>
                <a:gd name="connsiteX9" fmla="*/ 30596 w 31282"/>
                <a:gd name="connsiteY9" fmla="*/ 118807 h 249177"/>
                <a:gd name="connsiteX10" fmla="*/ 26909 w 31282"/>
                <a:gd name="connsiteY10" fmla="*/ 0 h 249177"/>
                <a:gd name="connsiteX0" fmla="*/ 0 w 31240"/>
                <a:gd name="connsiteY0" fmla="*/ 53845 h 249177"/>
                <a:gd name="connsiteX1" fmla="*/ 4628 w 31240"/>
                <a:gd name="connsiteY1" fmla="*/ 137078 h 249177"/>
                <a:gd name="connsiteX2" fmla="*/ 10041 w 31240"/>
                <a:gd name="connsiteY2" fmla="*/ 205086 h 249177"/>
                <a:gd name="connsiteX3" fmla="*/ 14356 w 31240"/>
                <a:gd name="connsiteY3" fmla="*/ 234524 h 249177"/>
                <a:gd name="connsiteX4" fmla="*/ 19072 w 31240"/>
                <a:gd name="connsiteY4" fmla="*/ 248138 h 249177"/>
                <a:gd name="connsiteX5" fmla="*/ 22751 w 31240"/>
                <a:gd name="connsiteY5" fmla="*/ 246705 h 249177"/>
                <a:gd name="connsiteX6" fmla="*/ 26909 w 31240"/>
                <a:gd name="connsiteY6" fmla="*/ 234523 h 249177"/>
                <a:gd name="connsiteX7" fmla="*/ 29184 w 31240"/>
                <a:gd name="connsiteY7" fmla="*/ 209148 h 249177"/>
                <a:gd name="connsiteX8" fmla="*/ 31168 w 31240"/>
                <a:gd name="connsiteY8" fmla="*/ 160768 h 249177"/>
                <a:gd name="connsiteX9" fmla="*/ 30596 w 31240"/>
                <a:gd name="connsiteY9" fmla="*/ 118807 h 249177"/>
                <a:gd name="connsiteX10" fmla="*/ 28556 w 31240"/>
                <a:gd name="connsiteY10" fmla="*/ 56889 h 249177"/>
                <a:gd name="connsiteX11" fmla="*/ 26909 w 31240"/>
                <a:gd name="connsiteY11" fmla="*/ 0 h 249177"/>
                <a:gd name="connsiteX0" fmla="*/ 0 w 31240"/>
                <a:gd name="connsiteY0" fmla="*/ 53845 h 249177"/>
                <a:gd name="connsiteX1" fmla="*/ 4628 w 31240"/>
                <a:gd name="connsiteY1" fmla="*/ 137078 h 249177"/>
                <a:gd name="connsiteX2" fmla="*/ 7453 w 31240"/>
                <a:gd name="connsiteY2" fmla="*/ 176666 h 249177"/>
                <a:gd name="connsiteX3" fmla="*/ 10041 w 31240"/>
                <a:gd name="connsiteY3" fmla="*/ 205086 h 249177"/>
                <a:gd name="connsiteX4" fmla="*/ 14356 w 31240"/>
                <a:gd name="connsiteY4" fmla="*/ 234524 h 249177"/>
                <a:gd name="connsiteX5" fmla="*/ 19072 w 31240"/>
                <a:gd name="connsiteY5" fmla="*/ 248138 h 249177"/>
                <a:gd name="connsiteX6" fmla="*/ 22751 w 31240"/>
                <a:gd name="connsiteY6" fmla="*/ 246705 h 249177"/>
                <a:gd name="connsiteX7" fmla="*/ 26909 w 31240"/>
                <a:gd name="connsiteY7" fmla="*/ 234523 h 249177"/>
                <a:gd name="connsiteX8" fmla="*/ 29184 w 31240"/>
                <a:gd name="connsiteY8" fmla="*/ 209148 h 249177"/>
                <a:gd name="connsiteX9" fmla="*/ 31168 w 31240"/>
                <a:gd name="connsiteY9" fmla="*/ 160768 h 249177"/>
                <a:gd name="connsiteX10" fmla="*/ 30596 w 31240"/>
                <a:gd name="connsiteY10" fmla="*/ 118807 h 249177"/>
                <a:gd name="connsiteX11" fmla="*/ 28556 w 31240"/>
                <a:gd name="connsiteY11" fmla="*/ 56889 h 249177"/>
                <a:gd name="connsiteX12" fmla="*/ 26909 w 31240"/>
                <a:gd name="connsiteY12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184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498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498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556 w 31240"/>
                <a:gd name="connsiteY12" fmla="*/ 56889 h 249177"/>
                <a:gd name="connsiteX13" fmla="*/ 26909 w 31240"/>
                <a:gd name="connsiteY13" fmla="*/ 0 h 249177"/>
                <a:gd name="connsiteX0" fmla="*/ 0 w 31240"/>
                <a:gd name="connsiteY0" fmla="*/ 53845 h 249177"/>
                <a:gd name="connsiteX1" fmla="*/ 2746 w 31240"/>
                <a:gd name="connsiteY1" fmla="*/ 105612 h 249177"/>
                <a:gd name="connsiteX2" fmla="*/ 4628 w 31240"/>
                <a:gd name="connsiteY2" fmla="*/ 137078 h 249177"/>
                <a:gd name="connsiteX3" fmla="*/ 7453 w 31240"/>
                <a:gd name="connsiteY3" fmla="*/ 176666 h 249177"/>
                <a:gd name="connsiteX4" fmla="*/ 10041 w 31240"/>
                <a:gd name="connsiteY4" fmla="*/ 205086 h 249177"/>
                <a:gd name="connsiteX5" fmla="*/ 14356 w 31240"/>
                <a:gd name="connsiteY5" fmla="*/ 234524 h 249177"/>
                <a:gd name="connsiteX6" fmla="*/ 19072 w 31240"/>
                <a:gd name="connsiteY6" fmla="*/ 248138 h 249177"/>
                <a:gd name="connsiteX7" fmla="*/ 22751 w 31240"/>
                <a:gd name="connsiteY7" fmla="*/ 246705 h 249177"/>
                <a:gd name="connsiteX8" fmla="*/ 26909 w 31240"/>
                <a:gd name="connsiteY8" fmla="*/ 234523 h 249177"/>
                <a:gd name="connsiteX9" fmla="*/ 29890 w 31240"/>
                <a:gd name="connsiteY9" fmla="*/ 209148 h 249177"/>
                <a:gd name="connsiteX10" fmla="*/ 31168 w 31240"/>
                <a:gd name="connsiteY10" fmla="*/ 160768 h 249177"/>
                <a:gd name="connsiteX11" fmla="*/ 30596 w 31240"/>
                <a:gd name="connsiteY11" fmla="*/ 118807 h 249177"/>
                <a:gd name="connsiteX12" fmla="*/ 28791 w 31240"/>
                <a:gd name="connsiteY12" fmla="*/ 55874 h 249177"/>
                <a:gd name="connsiteX13" fmla="*/ 26909 w 31240"/>
                <a:gd name="connsiteY13" fmla="*/ 0 h 249177"/>
                <a:gd name="connsiteX0" fmla="*/ 0 w 30848"/>
                <a:gd name="connsiteY0" fmla="*/ 50800 h 249177"/>
                <a:gd name="connsiteX1" fmla="*/ 2354 w 30848"/>
                <a:gd name="connsiteY1" fmla="*/ 105612 h 249177"/>
                <a:gd name="connsiteX2" fmla="*/ 4236 w 30848"/>
                <a:gd name="connsiteY2" fmla="*/ 137078 h 249177"/>
                <a:gd name="connsiteX3" fmla="*/ 7061 w 30848"/>
                <a:gd name="connsiteY3" fmla="*/ 176666 h 249177"/>
                <a:gd name="connsiteX4" fmla="*/ 9649 w 30848"/>
                <a:gd name="connsiteY4" fmla="*/ 205086 h 249177"/>
                <a:gd name="connsiteX5" fmla="*/ 13964 w 30848"/>
                <a:gd name="connsiteY5" fmla="*/ 234524 h 249177"/>
                <a:gd name="connsiteX6" fmla="*/ 18680 w 30848"/>
                <a:gd name="connsiteY6" fmla="*/ 248138 h 249177"/>
                <a:gd name="connsiteX7" fmla="*/ 22359 w 30848"/>
                <a:gd name="connsiteY7" fmla="*/ 246705 h 249177"/>
                <a:gd name="connsiteX8" fmla="*/ 26517 w 30848"/>
                <a:gd name="connsiteY8" fmla="*/ 234523 h 249177"/>
                <a:gd name="connsiteX9" fmla="*/ 29498 w 30848"/>
                <a:gd name="connsiteY9" fmla="*/ 209148 h 249177"/>
                <a:gd name="connsiteX10" fmla="*/ 30776 w 30848"/>
                <a:gd name="connsiteY10" fmla="*/ 160768 h 249177"/>
                <a:gd name="connsiteX11" fmla="*/ 30204 w 30848"/>
                <a:gd name="connsiteY11" fmla="*/ 118807 h 249177"/>
                <a:gd name="connsiteX12" fmla="*/ 28399 w 30848"/>
                <a:gd name="connsiteY12" fmla="*/ 55874 h 249177"/>
                <a:gd name="connsiteX13" fmla="*/ 26517 w 30848"/>
                <a:gd name="connsiteY13" fmla="*/ 0 h 249177"/>
                <a:gd name="connsiteX0" fmla="*/ 0 w 30654"/>
                <a:gd name="connsiteY0" fmla="*/ 50800 h 249177"/>
                <a:gd name="connsiteX1" fmla="*/ 2354 w 30654"/>
                <a:gd name="connsiteY1" fmla="*/ 105612 h 249177"/>
                <a:gd name="connsiteX2" fmla="*/ 4236 w 30654"/>
                <a:gd name="connsiteY2" fmla="*/ 137078 h 249177"/>
                <a:gd name="connsiteX3" fmla="*/ 7061 w 30654"/>
                <a:gd name="connsiteY3" fmla="*/ 176666 h 249177"/>
                <a:gd name="connsiteX4" fmla="*/ 9649 w 30654"/>
                <a:gd name="connsiteY4" fmla="*/ 205086 h 249177"/>
                <a:gd name="connsiteX5" fmla="*/ 13964 w 30654"/>
                <a:gd name="connsiteY5" fmla="*/ 234524 h 249177"/>
                <a:gd name="connsiteX6" fmla="*/ 18680 w 30654"/>
                <a:gd name="connsiteY6" fmla="*/ 248138 h 249177"/>
                <a:gd name="connsiteX7" fmla="*/ 22359 w 30654"/>
                <a:gd name="connsiteY7" fmla="*/ 246705 h 249177"/>
                <a:gd name="connsiteX8" fmla="*/ 26517 w 30654"/>
                <a:gd name="connsiteY8" fmla="*/ 234523 h 249177"/>
                <a:gd name="connsiteX9" fmla="*/ 29498 w 30654"/>
                <a:gd name="connsiteY9" fmla="*/ 209148 h 249177"/>
                <a:gd name="connsiteX10" fmla="*/ 30541 w 30654"/>
                <a:gd name="connsiteY10" fmla="*/ 165843 h 249177"/>
                <a:gd name="connsiteX11" fmla="*/ 30204 w 30654"/>
                <a:gd name="connsiteY11" fmla="*/ 118807 h 249177"/>
                <a:gd name="connsiteX12" fmla="*/ 28399 w 30654"/>
                <a:gd name="connsiteY12" fmla="*/ 55874 h 249177"/>
                <a:gd name="connsiteX13" fmla="*/ 26517 w 30654"/>
                <a:gd name="connsiteY13" fmla="*/ 0 h 2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654" h="249177">
                  <a:moveTo>
                    <a:pt x="0" y="50800"/>
                  </a:moveTo>
                  <a:cubicBezTo>
                    <a:pt x="458" y="59428"/>
                    <a:pt x="1583" y="91740"/>
                    <a:pt x="2354" y="105612"/>
                  </a:cubicBezTo>
                  <a:cubicBezTo>
                    <a:pt x="3125" y="119484"/>
                    <a:pt x="3452" y="125236"/>
                    <a:pt x="4236" y="137078"/>
                  </a:cubicBezTo>
                  <a:cubicBezTo>
                    <a:pt x="5478" y="157548"/>
                    <a:pt x="6159" y="165331"/>
                    <a:pt x="7061" y="176666"/>
                  </a:cubicBezTo>
                  <a:cubicBezTo>
                    <a:pt x="7963" y="188001"/>
                    <a:pt x="8499" y="195443"/>
                    <a:pt x="9649" y="205086"/>
                  </a:cubicBezTo>
                  <a:cubicBezTo>
                    <a:pt x="11270" y="221327"/>
                    <a:pt x="12459" y="227349"/>
                    <a:pt x="13964" y="234524"/>
                  </a:cubicBezTo>
                  <a:cubicBezTo>
                    <a:pt x="15469" y="241699"/>
                    <a:pt x="17281" y="246108"/>
                    <a:pt x="18680" y="248138"/>
                  </a:cubicBezTo>
                  <a:cubicBezTo>
                    <a:pt x="20079" y="250168"/>
                    <a:pt x="21053" y="248974"/>
                    <a:pt x="22359" y="246705"/>
                  </a:cubicBezTo>
                  <a:cubicBezTo>
                    <a:pt x="23665" y="244436"/>
                    <a:pt x="25445" y="240782"/>
                    <a:pt x="26517" y="234523"/>
                  </a:cubicBezTo>
                  <a:cubicBezTo>
                    <a:pt x="27589" y="228264"/>
                    <a:pt x="27611" y="234636"/>
                    <a:pt x="29498" y="209148"/>
                  </a:cubicBezTo>
                  <a:cubicBezTo>
                    <a:pt x="30914" y="171480"/>
                    <a:pt x="30306" y="180900"/>
                    <a:pt x="30541" y="165843"/>
                  </a:cubicBezTo>
                  <a:cubicBezTo>
                    <a:pt x="30776" y="150786"/>
                    <a:pt x="30639" y="136120"/>
                    <a:pt x="30204" y="118807"/>
                  </a:cubicBezTo>
                  <a:cubicBezTo>
                    <a:pt x="29769" y="101494"/>
                    <a:pt x="29483" y="86841"/>
                    <a:pt x="28399" y="55874"/>
                  </a:cubicBezTo>
                  <a:cubicBezTo>
                    <a:pt x="27393" y="17802"/>
                    <a:pt x="26792" y="9482"/>
                    <a:pt x="26517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50" name="グループ化 349">
              <a:extLst>
                <a:ext uri="{FF2B5EF4-FFF2-40B4-BE49-F238E27FC236}">
                  <a16:creationId xmlns:a16="http://schemas.microsoft.com/office/drawing/2014/main" id="{15C2E702-E3DE-3446-F277-F368CCDF6B56}"/>
                </a:ext>
              </a:extLst>
            </p:cNvPr>
            <p:cNvGrpSpPr/>
            <p:nvPr/>
          </p:nvGrpSpPr>
          <p:grpSpPr>
            <a:xfrm>
              <a:off x="9631038" y="3023870"/>
              <a:ext cx="2187891" cy="2160000"/>
              <a:chOff x="9631038" y="3023870"/>
              <a:chExt cx="2187891" cy="2160000"/>
            </a:xfrm>
          </p:grpSpPr>
          <p:grpSp>
            <p:nvGrpSpPr>
              <p:cNvPr id="343" name="グループ化 342">
                <a:extLst>
                  <a:ext uri="{FF2B5EF4-FFF2-40B4-BE49-F238E27FC236}">
                    <a16:creationId xmlns:a16="http://schemas.microsoft.com/office/drawing/2014/main" id="{31B5046F-F64E-68EA-5DF5-571645B34D2A}"/>
                  </a:ext>
                </a:extLst>
              </p:cNvPr>
              <p:cNvGrpSpPr/>
              <p:nvPr/>
            </p:nvGrpSpPr>
            <p:grpSpPr>
              <a:xfrm>
                <a:off x="9631038" y="3023870"/>
                <a:ext cx="2187891" cy="2160000"/>
                <a:chOff x="9631038" y="3023870"/>
                <a:chExt cx="2187891" cy="2160000"/>
              </a:xfrm>
            </p:grpSpPr>
            <p:pic>
              <p:nvPicPr>
                <p:cNvPr id="315" name="図 314">
                  <a:extLst>
                    <a:ext uri="{FF2B5EF4-FFF2-40B4-BE49-F238E27FC236}">
                      <a16:creationId xmlns:a16="http://schemas.microsoft.com/office/drawing/2014/main" id="{18B10E37-9773-C835-2031-883558420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r="62880" b="8517"/>
                <a:stretch/>
              </p:blipFill>
              <p:spPr>
                <a:xfrm>
                  <a:off x="10146000" y="3215770"/>
                  <a:ext cx="1533537" cy="1800000"/>
                </a:xfrm>
                <a:prstGeom prst="rect">
                  <a:avLst/>
                </a:prstGeom>
              </p:spPr>
            </p:pic>
            <p:pic>
              <p:nvPicPr>
                <p:cNvPr id="342" name="図 341">
                  <a:extLst>
                    <a:ext uri="{FF2B5EF4-FFF2-40B4-BE49-F238E27FC236}">
                      <a16:creationId xmlns:a16="http://schemas.microsoft.com/office/drawing/2014/main" id="{7F5CBC99-310D-2EB2-C167-9EE8A0DAA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31038" y="3023870"/>
                  <a:ext cx="2187891" cy="2160000"/>
                </a:xfrm>
                <a:prstGeom prst="rect">
                  <a:avLst/>
                </a:prstGeom>
              </p:spPr>
            </p:pic>
          </p:grpSp>
          <p:cxnSp>
            <p:nvCxnSpPr>
              <p:cNvPr id="345" name="直線矢印コネクタ 344">
                <a:extLst>
                  <a:ext uri="{FF2B5EF4-FFF2-40B4-BE49-F238E27FC236}">
                    <a16:creationId xmlns:a16="http://schemas.microsoft.com/office/drawing/2014/main" id="{2E43C611-47C3-1E89-CCE3-7F71ECF6BA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2125" y="3760449"/>
                <a:ext cx="19677" cy="2053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直線矢印コネクタ 347">
                <a:extLst>
                  <a:ext uri="{FF2B5EF4-FFF2-40B4-BE49-F238E27FC236}">
                    <a16:creationId xmlns:a16="http://schemas.microsoft.com/office/drawing/2014/main" id="{A9D3B045-8CE3-5472-23EC-5AE654BCA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3517" y="3497568"/>
                <a:ext cx="137507" cy="5394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1" name="テキスト ボックス 350">
            <a:extLst>
              <a:ext uri="{FF2B5EF4-FFF2-40B4-BE49-F238E27FC236}">
                <a16:creationId xmlns:a16="http://schemas.microsoft.com/office/drawing/2014/main" id="{7B462FE8-2FF4-5C68-3A37-70D6B872C74A}"/>
              </a:ext>
            </a:extLst>
          </p:cNvPr>
          <p:cNvSpPr txBox="1"/>
          <p:nvPr/>
        </p:nvSpPr>
        <p:spPr>
          <a:xfrm>
            <a:off x="5405152" y="5727095"/>
            <a:ext cx="615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+mn-lt"/>
              </a:rPr>
              <a:t>[When writing the paper in *1]</a:t>
            </a:r>
          </a:p>
          <a:p>
            <a:r>
              <a:rPr kumimoji="1" lang="en-US" altLang="ja-JP" sz="1000" dirty="0">
                <a:latin typeface="+mn-lt"/>
              </a:rPr>
              <a:t>Hirokazu Furuki, Yutaka Inagaki, Masayuki </a:t>
            </a:r>
            <a:r>
              <a:rPr kumimoji="1" lang="en-US" altLang="ja-JP" sz="1000" dirty="0" err="1">
                <a:latin typeface="+mn-lt"/>
              </a:rPr>
              <a:t>Hitoto</a:t>
            </a:r>
            <a:r>
              <a:rPr kumimoji="1" lang="en-US" altLang="ja-JP" sz="1000" dirty="0">
                <a:latin typeface="+mn-lt"/>
              </a:rPr>
              <a:t>, Dai </a:t>
            </a:r>
            <a:r>
              <a:rPr kumimoji="1" lang="en-US" altLang="ja-JP" sz="1000" dirty="0" err="1">
                <a:latin typeface="+mn-lt"/>
              </a:rPr>
              <a:t>Fujihira</a:t>
            </a:r>
            <a:r>
              <a:rPr kumimoji="1" lang="en-US" altLang="ja-JP" sz="1000" dirty="0">
                <a:latin typeface="+mn-lt"/>
              </a:rPr>
              <a:t>, Tomomi </a:t>
            </a:r>
            <a:r>
              <a:rPr kumimoji="1" lang="en-US" altLang="ja-JP" sz="1000" dirty="0" err="1">
                <a:latin typeface="+mn-lt"/>
              </a:rPr>
              <a:t>Sakuramoto</a:t>
            </a:r>
            <a:r>
              <a:rPr kumimoji="1" lang="en-US" altLang="ja-JP" sz="1000" dirty="0">
                <a:latin typeface="+mn-lt"/>
              </a:rPr>
              <a:t>: Automatic extraction of landslide topography using deep learning - Relationship between accuracy and training data, Journal of the Japanese Society of Geotechnical Engineering, Vol. 67, No. 6, p. 20-23, 2019</a:t>
            </a:r>
            <a:endParaRPr kumimoji="1" lang="ja-JP" altLang="en-US" sz="1000" dirty="0">
              <a:latin typeface="+mn-lt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DCA655-B06B-C506-A6CA-E37B98DA465E}"/>
              </a:ext>
            </a:extLst>
          </p:cNvPr>
          <p:cNvSpPr txBox="1"/>
          <p:nvPr/>
        </p:nvSpPr>
        <p:spPr>
          <a:xfrm>
            <a:off x="10030036" y="4299193"/>
            <a:ext cx="19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>
                <a:latin typeface="+mn-lt"/>
              </a:rPr>
              <a:t>Example of landslide topography on CS3Dmap</a:t>
            </a:r>
            <a:endParaRPr kumimoji="1" lang="ja-JP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56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F3F7D0-F6C4-4AFE-780D-2EE3A8E4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nb-NO" altLang="ja-JP" dirty="0"/>
              <a:t>Sorting Train data (before sorting)</a:t>
            </a:r>
            <a:endParaRPr kumimoji="1"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A1F04CF-1AEB-ABAF-EF74-3A709E1C3C77}"/>
              </a:ext>
            </a:extLst>
          </p:cNvPr>
          <p:cNvGrpSpPr/>
          <p:nvPr/>
        </p:nvGrpSpPr>
        <p:grpSpPr>
          <a:xfrm>
            <a:off x="382811" y="832759"/>
            <a:ext cx="11520000" cy="338554"/>
            <a:chOff x="382811" y="810987"/>
            <a:chExt cx="11520000" cy="33855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4B23506-D9BA-9A84-1C46-3E1FC3C92DF6}"/>
                </a:ext>
              </a:extLst>
            </p:cNvPr>
            <p:cNvSpPr txBox="1"/>
            <p:nvPr/>
          </p:nvSpPr>
          <p:spPr>
            <a:xfrm>
              <a:off x="382811" y="810987"/>
              <a:ext cx="115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+mn-lt"/>
                  <a:cs typeface="Arial" panose="020B0604020202020204" pitchFamily="34" charset="0"/>
                </a:rPr>
                <a:t>■Before sorting: 150 out of about 2000. There are many blank areas in image B.                                 Images deleted during sorting</a:t>
              </a:r>
              <a:endParaRPr kumimoji="1" lang="ja-JP" altLang="en-US" sz="16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4BA167E-8EE0-A06D-E76C-A67FFEC56631}"/>
                </a:ext>
              </a:extLst>
            </p:cNvPr>
            <p:cNvSpPr/>
            <p:nvPr/>
          </p:nvSpPr>
          <p:spPr>
            <a:xfrm>
              <a:off x="8969308" y="838689"/>
              <a:ext cx="2808000" cy="3108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FE4FB07-1576-7633-8DBB-4A67F7504514}"/>
              </a:ext>
            </a:extLst>
          </p:cNvPr>
          <p:cNvGrpSpPr/>
          <p:nvPr/>
        </p:nvGrpSpPr>
        <p:grpSpPr>
          <a:xfrm>
            <a:off x="433929" y="1310913"/>
            <a:ext cx="11337383" cy="5070414"/>
            <a:chOff x="433929" y="1310913"/>
            <a:chExt cx="11337383" cy="507041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3CAD751-C88A-304C-B870-074E4733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929" y="1310913"/>
              <a:ext cx="11326272" cy="5070414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BC63764-B12E-439E-B891-A63EE461B712}"/>
                </a:ext>
              </a:extLst>
            </p:cNvPr>
            <p:cNvSpPr/>
            <p:nvPr/>
          </p:nvSpPr>
          <p:spPr>
            <a:xfrm>
              <a:off x="9493252" y="2308375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0560FB3-6A87-B38C-B58F-E5F8C9B71402}"/>
                </a:ext>
              </a:extLst>
            </p:cNvPr>
            <p:cNvSpPr/>
            <p:nvPr/>
          </p:nvSpPr>
          <p:spPr>
            <a:xfrm>
              <a:off x="10258383" y="2308375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1124461D-FECB-346D-17E6-7E52EFB0B3DC}"/>
                </a:ext>
              </a:extLst>
            </p:cNvPr>
            <p:cNvSpPr/>
            <p:nvPr/>
          </p:nvSpPr>
          <p:spPr>
            <a:xfrm>
              <a:off x="9493252" y="2819831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DAD06778-1888-F8C9-296D-6F4DCF719A81}"/>
                </a:ext>
              </a:extLst>
            </p:cNvPr>
            <p:cNvSpPr/>
            <p:nvPr/>
          </p:nvSpPr>
          <p:spPr>
            <a:xfrm>
              <a:off x="10258383" y="2819831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CA81462-0B1D-3CE2-8929-73054F03EE3A}"/>
                </a:ext>
              </a:extLst>
            </p:cNvPr>
            <p:cNvSpPr/>
            <p:nvPr/>
          </p:nvSpPr>
          <p:spPr>
            <a:xfrm>
              <a:off x="11025729" y="2308375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D51072FE-F5B0-F1DD-C3C7-6D8A3859869E}"/>
                </a:ext>
              </a:extLst>
            </p:cNvPr>
            <p:cNvSpPr/>
            <p:nvPr/>
          </p:nvSpPr>
          <p:spPr>
            <a:xfrm>
              <a:off x="7996780" y="383391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B21E18A-CBB6-BBCE-DEE4-A6A888FEC308}"/>
                </a:ext>
              </a:extLst>
            </p:cNvPr>
            <p:cNvSpPr/>
            <p:nvPr/>
          </p:nvSpPr>
          <p:spPr>
            <a:xfrm>
              <a:off x="5710992" y="383391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4CDBA968-78BA-D91A-BAC5-55AC4E7BD4AB}"/>
                </a:ext>
              </a:extLst>
            </p:cNvPr>
            <p:cNvSpPr/>
            <p:nvPr/>
          </p:nvSpPr>
          <p:spPr>
            <a:xfrm>
              <a:off x="4233359" y="383391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519695B8-B85C-DBF0-B4EB-042CE9572AB3}"/>
                </a:ext>
              </a:extLst>
            </p:cNvPr>
            <p:cNvSpPr/>
            <p:nvPr/>
          </p:nvSpPr>
          <p:spPr>
            <a:xfrm>
              <a:off x="1200692" y="331882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7C3EA03-1A9E-31E4-87E1-C644D03780C6}"/>
                </a:ext>
              </a:extLst>
            </p:cNvPr>
            <p:cNvSpPr/>
            <p:nvPr/>
          </p:nvSpPr>
          <p:spPr>
            <a:xfrm>
              <a:off x="1200692" y="534670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B816F54C-88D6-B9B6-B7D7-388734A42B8C}"/>
                </a:ext>
              </a:extLst>
            </p:cNvPr>
            <p:cNvSpPr/>
            <p:nvPr/>
          </p:nvSpPr>
          <p:spPr>
            <a:xfrm>
              <a:off x="7996780" y="5365107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A7A8517-4F2A-EC8B-B243-88854EF07C85}"/>
                </a:ext>
              </a:extLst>
            </p:cNvPr>
            <p:cNvSpPr/>
            <p:nvPr/>
          </p:nvSpPr>
          <p:spPr>
            <a:xfrm>
              <a:off x="8787624" y="5365107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E9F55FE-16BB-383F-06DC-4FAFB63713AF}"/>
                </a:ext>
              </a:extLst>
            </p:cNvPr>
            <p:cNvSpPr/>
            <p:nvPr/>
          </p:nvSpPr>
          <p:spPr>
            <a:xfrm>
              <a:off x="9509126" y="5365107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0AA39F0-676F-76B1-B54E-AE335AD8E408}"/>
                </a:ext>
              </a:extLst>
            </p:cNvPr>
            <p:cNvSpPr/>
            <p:nvPr/>
          </p:nvSpPr>
          <p:spPr>
            <a:xfrm>
              <a:off x="9509126" y="485026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0233CB2-2B10-E6EF-765B-4AD21C3F3230}"/>
                </a:ext>
              </a:extLst>
            </p:cNvPr>
            <p:cNvSpPr/>
            <p:nvPr/>
          </p:nvSpPr>
          <p:spPr>
            <a:xfrm>
              <a:off x="4220117" y="2308375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CC399C0-6279-6611-7472-B2096C9A00CD}"/>
                </a:ext>
              </a:extLst>
            </p:cNvPr>
            <p:cNvSpPr/>
            <p:nvPr/>
          </p:nvSpPr>
          <p:spPr>
            <a:xfrm>
              <a:off x="436067" y="5346700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D643DEB-6287-0856-FC74-9BBCE095EDA1}"/>
                </a:ext>
              </a:extLst>
            </p:cNvPr>
            <p:cNvSpPr/>
            <p:nvPr/>
          </p:nvSpPr>
          <p:spPr>
            <a:xfrm>
              <a:off x="11023514" y="2819831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D409AA2-EC47-8B9D-2540-16FB1FA07F70}"/>
                </a:ext>
              </a:extLst>
            </p:cNvPr>
            <p:cNvSpPr/>
            <p:nvPr/>
          </p:nvSpPr>
          <p:spPr>
            <a:xfrm>
              <a:off x="1946275" y="5851822"/>
              <a:ext cx="74558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9899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789E90-8E26-D823-E4FA-4BE0C299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64" y="265719"/>
            <a:ext cx="10791416" cy="407460"/>
          </a:xfrm>
        </p:spPr>
        <p:txBody>
          <a:bodyPr/>
          <a:lstStyle/>
          <a:p>
            <a:r>
              <a:rPr kumimoji="1" lang="it-IT" altLang="ja-JP" dirty="0"/>
              <a:t>AI generate Landslide areas movie</a:t>
            </a:r>
            <a:endParaRPr kumimoji="1" lang="ja-JP" altLang="en-US" dirty="0"/>
          </a:p>
        </p:txBody>
      </p:sp>
      <p:pic>
        <p:nvPicPr>
          <p:cNvPr id="4" name="AI generate Landslide area movie_short">
            <a:hlinkClick r:id="" action="ppaction://media"/>
            <a:extLst>
              <a:ext uri="{FF2B5EF4-FFF2-40B4-BE49-F238E27FC236}">
                <a16:creationId xmlns:a16="http://schemas.microsoft.com/office/drawing/2014/main" id="{5C7C6BE8-0226-9DF9-06B0-FAB1BE7D9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751008"/>
            <a:ext cx="10791416" cy="60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E13F0-91AF-ADC3-F97F-745DCC72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dirty="0"/>
            </a:br>
            <a:r>
              <a:rPr kumimoji="1" lang="en-US" altLang="ja-JP" dirty="0"/>
              <a:t>[Implementation results] Input image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F522FD8-9792-96CE-D415-1B5F15A5B2EB}"/>
              </a:ext>
            </a:extLst>
          </p:cNvPr>
          <p:cNvGrpSpPr/>
          <p:nvPr/>
        </p:nvGrpSpPr>
        <p:grpSpPr>
          <a:xfrm>
            <a:off x="0" y="869249"/>
            <a:ext cx="12192000" cy="5988751"/>
            <a:chOff x="0" y="869249"/>
            <a:chExt cx="12192000" cy="5988751"/>
          </a:xfrm>
        </p:grpSpPr>
        <p:pic>
          <p:nvPicPr>
            <p:cNvPr id="3" name="図 2" descr="マップ&#10;&#10;自動的に生成された説明">
              <a:extLst>
                <a:ext uri="{FF2B5EF4-FFF2-40B4-BE49-F238E27FC236}">
                  <a16:creationId xmlns:a16="http://schemas.microsoft.com/office/drawing/2014/main" id="{91B26787-CB4C-C7A7-6B22-3A85ECD9D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69249"/>
              <a:ext cx="12192000" cy="5988751"/>
            </a:xfrm>
            <a:prstGeom prst="rect">
              <a:avLst/>
            </a:prstGeom>
          </p:spPr>
        </p:pic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F76F247C-2289-F393-0ACC-A5174B14704C}"/>
                </a:ext>
              </a:extLst>
            </p:cNvPr>
            <p:cNvCxnSpPr/>
            <p:nvPr/>
          </p:nvCxnSpPr>
          <p:spPr>
            <a:xfrm>
              <a:off x="251955" y="6565900"/>
              <a:ext cx="1752601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9272CAD-4B24-5AA1-0C3E-1AEBFBFE54D1}"/>
                </a:ext>
              </a:extLst>
            </p:cNvPr>
            <p:cNvSpPr txBox="1"/>
            <p:nvPr/>
          </p:nvSpPr>
          <p:spPr>
            <a:xfrm>
              <a:off x="608861" y="6124554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+mn-lt"/>
                </a:rPr>
                <a:t>1km</a:t>
              </a:r>
              <a:endParaRPr kumimoji="1" lang="ja-JP" alt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43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A74E7A-7AFC-2C2C-4E13-5D020B1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[Implementation results] </a:t>
            </a:r>
            <a:r>
              <a:rPr kumimoji="1" lang="en-US" altLang="ja-JP" sz="2400" dirty="0"/>
              <a:t>Correct answer example</a:t>
            </a:r>
            <a:r>
              <a:rPr kumimoji="1" lang="en-US" altLang="ja-JP" sz="2000" dirty="0"/>
              <a:t> </a:t>
            </a:r>
            <a:r>
              <a:rPr kumimoji="1" lang="en-US" altLang="ja-JP" sz="1400" dirty="0"/>
              <a:t>- Landslide topography distribution map</a:t>
            </a:r>
            <a:endParaRPr kumimoji="1" lang="ja-JP" altLang="en-US" sz="20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F9C59FC-1D0B-E6C4-E62D-678CC9FB8250}"/>
              </a:ext>
            </a:extLst>
          </p:cNvPr>
          <p:cNvGrpSpPr/>
          <p:nvPr/>
        </p:nvGrpSpPr>
        <p:grpSpPr>
          <a:xfrm>
            <a:off x="1" y="836713"/>
            <a:ext cx="12192000" cy="6021287"/>
            <a:chOff x="1" y="836713"/>
            <a:chExt cx="12192000" cy="6021287"/>
          </a:xfrm>
        </p:grpSpPr>
        <p:pic>
          <p:nvPicPr>
            <p:cNvPr id="6" name="図 5" descr="マップ&#10;&#10;自動的に生成された説明">
              <a:extLst>
                <a:ext uri="{FF2B5EF4-FFF2-40B4-BE49-F238E27FC236}">
                  <a16:creationId xmlns:a16="http://schemas.microsoft.com/office/drawing/2014/main" id="{B931F899-0B57-734C-65C3-3F994EF87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836713"/>
              <a:ext cx="12191999" cy="6021287"/>
            </a:xfrm>
            <a:prstGeom prst="rect">
              <a:avLst/>
            </a:prstGeom>
          </p:spPr>
        </p:pic>
        <p:pic>
          <p:nvPicPr>
            <p:cNvPr id="7" name="図 6" descr="鳥の群れの絵&#10;&#10;低い精度で自動的に生成された説明">
              <a:extLst>
                <a:ext uri="{FF2B5EF4-FFF2-40B4-BE49-F238E27FC236}">
                  <a16:creationId xmlns:a16="http://schemas.microsoft.com/office/drawing/2014/main" id="{C5F470FE-188D-0752-3253-B680C4A2C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22" b="22297"/>
            <a:stretch/>
          </p:blipFill>
          <p:spPr>
            <a:xfrm>
              <a:off x="1" y="836713"/>
              <a:ext cx="12192000" cy="6021287"/>
            </a:xfrm>
            <a:prstGeom prst="rect">
              <a:avLst/>
            </a:prstGeom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FC7BF77A-2E4A-B739-6EB9-0859BA547B22}"/>
                </a:ext>
              </a:extLst>
            </p:cNvPr>
            <p:cNvCxnSpPr/>
            <p:nvPr/>
          </p:nvCxnSpPr>
          <p:spPr>
            <a:xfrm>
              <a:off x="251955" y="6565900"/>
              <a:ext cx="1752601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0F18902-FA7F-E696-9AB1-ED34C848E131}"/>
                </a:ext>
              </a:extLst>
            </p:cNvPr>
            <p:cNvSpPr txBox="1"/>
            <p:nvPr/>
          </p:nvSpPr>
          <p:spPr>
            <a:xfrm>
              <a:off x="608861" y="6104235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+mn-lt"/>
                </a:rPr>
                <a:t>1km</a:t>
              </a:r>
              <a:endParaRPr kumimoji="1" lang="ja-JP" alt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33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6C4DBB-DFC9-3AE3-AFC8-0596EA93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fr-FR" altLang="ja-JP" dirty="0"/>
            </a:br>
            <a:r>
              <a:rPr kumimoji="1" lang="fr-FR" altLang="ja-JP" dirty="0"/>
              <a:t>[Implementation results] AI interpretation diagram</a:t>
            </a:r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387D41-E938-C0AB-80E0-15B629F6965E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836713"/>
            <a:ext cx="12192001" cy="6021287"/>
            <a:chOff x="-1" y="836713"/>
            <a:chExt cx="12192001" cy="6021287"/>
          </a:xfrm>
        </p:grpSpPr>
        <p:pic>
          <p:nvPicPr>
            <p:cNvPr id="4" name="図 3" descr="パン, 食品, 座る, 大きい が含まれている画像&#10;&#10;自動的に生成された説明">
              <a:extLst>
                <a:ext uri="{FF2B5EF4-FFF2-40B4-BE49-F238E27FC236}">
                  <a16:creationId xmlns:a16="http://schemas.microsoft.com/office/drawing/2014/main" id="{0B461AF0-B401-F8A5-0AC1-A168700EB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836713"/>
              <a:ext cx="12192001" cy="6021287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A1A448ED-C830-568D-D803-9020DC24A749}"/>
                </a:ext>
              </a:extLst>
            </p:cNvPr>
            <p:cNvSpPr/>
            <p:nvPr/>
          </p:nvSpPr>
          <p:spPr>
            <a:xfrm>
              <a:off x="12699" y="840242"/>
              <a:ext cx="1661657" cy="166165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55D3FAC2-0FCF-3307-BD6F-A2E2C04FD274}"/>
                </a:ext>
              </a:extLst>
            </p:cNvPr>
            <p:cNvCxnSpPr/>
            <p:nvPr/>
          </p:nvCxnSpPr>
          <p:spPr>
            <a:xfrm>
              <a:off x="251955" y="6565900"/>
              <a:ext cx="1752601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9A6865E-8D3F-B9DD-63DE-4ABD3BE7C762}"/>
                </a:ext>
              </a:extLst>
            </p:cNvPr>
            <p:cNvSpPr txBox="1"/>
            <p:nvPr/>
          </p:nvSpPr>
          <p:spPr>
            <a:xfrm>
              <a:off x="608861" y="6104235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1km</a:t>
              </a:r>
              <a:endParaRPr kumimoji="1" lang="ja-JP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E0FEB3-F2D7-6FBE-F7A5-75540A4691E7}"/>
              </a:ext>
            </a:extLst>
          </p:cNvPr>
          <p:cNvSpPr txBox="1"/>
          <p:nvPr/>
        </p:nvSpPr>
        <p:spPr>
          <a:xfrm>
            <a:off x="183012" y="2612569"/>
            <a:ext cx="2016000" cy="648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  <a:cs typeface="Arial" panose="020B0604020202020204" pitchFamily="34" charset="0"/>
              </a:rPr>
              <a:t>Inference</a:t>
            </a:r>
          </a:p>
          <a:p>
            <a:r>
              <a:rPr kumimoji="1" lang="en-US" altLang="ja-JP" dirty="0">
                <a:latin typeface="+mn-lt"/>
                <a:cs typeface="Arial" panose="020B0604020202020204" pitchFamily="34" charset="0"/>
              </a:rPr>
              <a:t>Size of one image</a:t>
            </a:r>
            <a:endParaRPr kumimoji="1" lang="ja-JP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D258F2-A4E2-F3D0-4780-747F7ACE1F98}"/>
              </a:ext>
            </a:extLst>
          </p:cNvPr>
          <p:cNvSpPr txBox="1"/>
          <p:nvPr/>
        </p:nvSpPr>
        <p:spPr>
          <a:xfrm>
            <a:off x="3891637" y="961833"/>
            <a:ext cx="806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It takes about 5 minutes to output and synthesize</a:t>
            </a:r>
          </a:p>
          <a:p>
            <a:pPr algn="r"/>
            <a:endParaRPr kumimoji="1" lang="en-US" altLang="ja-JP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kumimoji="1" lang="en-US" altLang="ja-JP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It would take an engineer about 1 to 2 hours to decipher this area.</a:t>
            </a:r>
            <a:endParaRPr kumimoji="1" lang="ja-JP" altLang="en-US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6BDFB6-D08A-649D-11FB-B4B278D9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Evaluation indicators for implementation results</a:t>
            </a:r>
            <a:endParaRPr kumimoji="1"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ADFB585-E32D-3BF7-3C56-1173F70DE584}"/>
              </a:ext>
            </a:extLst>
          </p:cNvPr>
          <p:cNvGrpSpPr/>
          <p:nvPr/>
        </p:nvGrpSpPr>
        <p:grpSpPr>
          <a:xfrm>
            <a:off x="6769138" y="4424320"/>
            <a:ext cx="4682220" cy="2005876"/>
            <a:chOff x="6932642" y="4315317"/>
            <a:chExt cx="4682220" cy="2005876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45644270-BE70-EDFC-7D9B-80F59CAE4F4F}"/>
                </a:ext>
              </a:extLst>
            </p:cNvPr>
            <p:cNvSpPr/>
            <p:nvPr/>
          </p:nvSpPr>
          <p:spPr>
            <a:xfrm>
              <a:off x="7074997" y="4534500"/>
              <a:ext cx="238538" cy="2385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192B940D-E235-E281-B022-DE9A2B218FA3}"/>
                </a:ext>
              </a:extLst>
            </p:cNvPr>
            <p:cNvSpPr/>
            <p:nvPr/>
          </p:nvSpPr>
          <p:spPr>
            <a:xfrm>
              <a:off x="7074997" y="5184228"/>
              <a:ext cx="238538" cy="238538"/>
            </a:xfrm>
            <a:prstGeom prst="ellipse">
              <a:avLst/>
            </a:pr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7DB93391-A93C-2CF4-0A31-AE3AE3BC80E2}"/>
                </a:ext>
              </a:extLst>
            </p:cNvPr>
            <p:cNvSpPr/>
            <p:nvPr/>
          </p:nvSpPr>
          <p:spPr>
            <a:xfrm>
              <a:off x="7074997" y="5784752"/>
              <a:ext cx="238538" cy="238538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8E3EF65-3AD2-5813-7BED-B95C80095428}"/>
                </a:ext>
              </a:extLst>
            </p:cNvPr>
            <p:cNvSpPr txBox="1"/>
            <p:nvPr/>
          </p:nvSpPr>
          <p:spPr>
            <a:xfrm>
              <a:off x="7313532" y="4408147"/>
              <a:ext cx="4301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+mn-lt"/>
                </a:rPr>
                <a:t>matching part</a:t>
              </a:r>
              <a:endParaRPr kumimoji="1" lang="ja-JP" altLang="en-US" sz="2400" dirty="0">
                <a:latin typeface="+mn-lt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29FFC1E-A131-F64D-7FA9-DFCE289D68C2}"/>
                </a:ext>
              </a:extLst>
            </p:cNvPr>
            <p:cNvSpPr txBox="1"/>
            <p:nvPr/>
          </p:nvSpPr>
          <p:spPr>
            <a:xfrm>
              <a:off x="7313532" y="5072876"/>
              <a:ext cx="4301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+mn-lt"/>
                </a:rPr>
                <a:t>Parts that AI overlooks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0D5D55B-DE7E-BAA0-E95A-29DBC21D1599}"/>
                </a:ext>
              </a:extLst>
            </p:cNvPr>
            <p:cNvSpPr txBox="1"/>
            <p:nvPr/>
          </p:nvSpPr>
          <p:spPr>
            <a:xfrm>
              <a:off x="7313532" y="5676006"/>
              <a:ext cx="4301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+mn-lt"/>
                </a:rPr>
                <a:t>Parts that AI extracts excessively</a:t>
              </a:r>
              <a:endParaRPr kumimoji="1" lang="ja-JP" altLang="en-US" sz="2400" dirty="0">
                <a:latin typeface="+mn-lt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8CCBC0A-4A13-436B-2079-D6CDBEE21B7F}"/>
                </a:ext>
              </a:extLst>
            </p:cNvPr>
            <p:cNvSpPr/>
            <p:nvPr/>
          </p:nvSpPr>
          <p:spPr>
            <a:xfrm>
              <a:off x="6932642" y="4315317"/>
              <a:ext cx="4680000" cy="2005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2A037BA-8524-8027-1C14-5D76ACE1E134}"/>
              </a:ext>
            </a:extLst>
          </p:cNvPr>
          <p:cNvGrpSpPr/>
          <p:nvPr/>
        </p:nvGrpSpPr>
        <p:grpSpPr>
          <a:xfrm>
            <a:off x="1171068" y="4102051"/>
            <a:ext cx="5359054" cy="2279700"/>
            <a:chOff x="1171068" y="4053605"/>
            <a:chExt cx="5359054" cy="227970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0D3A898-74A9-51D0-5D8F-CE928BF34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1068" y="4574401"/>
              <a:ext cx="5306550" cy="1758904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23F6081-E2B6-E6C5-B732-AA7427C808A8}"/>
                </a:ext>
              </a:extLst>
            </p:cNvPr>
            <p:cNvSpPr txBox="1"/>
            <p:nvPr/>
          </p:nvSpPr>
          <p:spPr>
            <a:xfrm>
              <a:off x="1748283" y="4337015"/>
              <a:ext cx="648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+mn-lt"/>
                </a:rPr>
                <a:t>Input</a:t>
              </a:r>
              <a:endParaRPr kumimoji="1" lang="ja-JP" altLang="en-US" sz="1100" dirty="0">
                <a:latin typeface="+mn-lt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84CFCE8-53B7-FF5D-3A6F-13230081C460}"/>
                </a:ext>
              </a:extLst>
            </p:cNvPr>
            <p:cNvSpPr txBox="1"/>
            <p:nvPr/>
          </p:nvSpPr>
          <p:spPr>
            <a:xfrm>
              <a:off x="3180726" y="4356109"/>
              <a:ext cx="1296000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AI generated image</a:t>
              </a:r>
              <a:endParaRPr kumimoji="1" lang="ja-JP" altLang="en-US" sz="1100" dirty="0">
                <a:latin typeface="+mn-lt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2838522-B027-88DD-EC96-D4B3202F9C86}"/>
                </a:ext>
              </a:extLst>
            </p:cNvPr>
            <p:cNvSpPr txBox="1"/>
            <p:nvPr/>
          </p:nvSpPr>
          <p:spPr>
            <a:xfrm>
              <a:off x="4659651" y="4053605"/>
              <a:ext cx="18704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Landslide topographic distribution map</a:t>
              </a:r>
            </a:p>
            <a:p>
              <a:pPr algn="ctr"/>
              <a:r>
                <a:rPr kumimoji="1" lang="en-US" altLang="ja-JP" sz="1100" dirty="0">
                  <a:latin typeface="+mn-lt"/>
                </a:rPr>
                <a:t>(Correct answer data)</a:t>
              </a:r>
              <a:endParaRPr kumimoji="1" lang="ja-JP" altLang="en-US" sz="1100" dirty="0">
                <a:latin typeface="+mn-lt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BD4FA5-314E-22AF-9F6B-2ED6217E1D95}"/>
              </a:ext>
            </a:extLst>
          </p:cNvPr>
          <p:cNvSpPr txBox="1"/>
          <p:nvPr/>
        </p:nvSpPr>
        <p:spPr>
          <a:xfrm>
            <a:off x="805399" y="987068"/>
            <a:ext cx="102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Recall rate = matched area / (matched area + unreadable area)……(1)</a:t>
            </a:r>
          </a:p>
          <a:p>
            <a:r>
              <a:rPr kumimoji="1" lang="en-US" altLang="ja-JP" dirty="0">
                <a:latin typeface="+mn-lt"/>
              </a:rPr>
              <a:t>Precision rate = matching area / (matching area + misinterpretation area)…………(2)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52B3360-8247-A290-DAC4-911F9C5217D6}"/>
              </a:ext>
            </a:extLst>
          </p:cNvPr>
          <p:cNvSpPr txBox="1"/>
          <p:nvPr/>
        </p:nvSpPr>
        <p:spPr>
          <a:xfrm>
            <a:off x="282394" y="3469685"/>
            <a:ext cx="61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◆How well does the AI ​​extract (match) the correct answers without omission?</a:t>
            </a:r>
          </a:p>
          <a:p>
            <a:r>
              <a:rPr kumimoji="1" lang="en-US" altLang="ja-JP" sz="1400" dirty="0">
                <a:latin typeface="+mn-lt"/>
              </a:rPr>
              <a:t>◆The higher the value (closer to 1), the less leakage.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21445C-4E96-ED33-7B49-F914E1F7599D}"/>
              </a:ext>
            </a:extLst>
          </p:cNvPr>
          <p:cNvSpPr txBox="1"/>
          <p:nvPr/>
        </p:nvSpPr>
        <p:spPr>
          <a:xfrm>
            <a:off x="6096000" y="3441578"/>
            <a:ext cx="5868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◆How much does AI overreact to correct answers?</a:t>
            </a:r>
          </a:p>
          <a:p>
            <a:r>
              <a:rPr kumimoji="1" lang="en-US" altLang="ja-JP" sz="1400" dirty="0">
                <a:latin typeface="+mn-lt"/>
              </a:rPr>
              <a:t>◆The higher the value (closer to 1), the less excessive image generation occurs.</a:t>
            </a:r>
            <a:endParaRPr kumimoji="1" lang="ja-JP" altLang="en-US" sz="1400" dirty="0">
              <a:latin typeface="+mn-lt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81F9893-8B6D-11F7-EAE6-D3DC86137085}"/>
              </a:ext>
            </a:extLst>
          </p:cNvPr>
          <p:cNvGrpSpPr/>
          <p:nvPr/>
        </p:nvGrpSpPr>
        <p:grpSpPr>
          <a:xfrm>
            <a:off x="594690" y="1779873"/>
            <a:ext cx="4320001" cy="1657930"/>
            <a:chOff x="182908" y="1756132"/>
            <a:chExt cx="4320001" cy="1657930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ADC4601-0FEE-4DAA-E45F-4B06581A1837}"/>
                </a:ext>
              </a:extLst>
            </p:cNvPr>
            <p:cNvSpPr/>
            <p:nvPr/>
          </p:nvSpPr>
          <p:spPr>
            <a:xfrm>
              <a:off x="1877245" y="1756132"/>
              <a:ext cx="829621" cy="708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6F4B337-BD82-3A2E-0016-4453D4AF71E7}"/>
                </a:ext>
              </a:extLst>
            </p:cNvPr>
            <p:cNvSpPr/>
            <p:nvPr/>
          </p:nvSpPr>
          <p:spPr>
            <a:xfrm>
              <a:off x="1877244" y="2695734"/>
              <a:ext cx="829621" cy="708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08D09A0-573A-85C2-D4C5-0213A10D7A30}"/>
                </a:ext>
              </a:extLst>
            </p:cNvPr>
            <p:cNvSpPr/>
            <p:nvPr/>
          </p:nvSpPr>
          <p:spPr>
            <a:xfrm>
              <a:off x="2706866" y="1757268"/>
              <a:ext cx="829621" cy="708509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</a:rPr>
                <a:t>Match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6B15AA1-E4EC-C380-72C7-1628BA4D6D52}"/>
                </a:ext>
              </a:extLst>
            </p:cNvPr>
            <p:cNvSpPr/>
            <p:nvPr/>
          </p:nvSpPr>
          <p:spPr>
            <a:xfrm>
              <a:off x="2702829" y="2695733"/>
              <a:ext cx="829621" cy="708509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</a:rPr>
                <a:t>Match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4A476C0-12B4-E58E-9C9C-D5CD4ABF61D1}"/>
                </a:ext>
              </a:extLst>
            </p:cNvPr>
            <p:cNvSpPr/>
            <p:nvPr/>
          </p:nvSpPr>
          <p:spPr>
            <a:xfrm>
              <a:off x="3530432" y="2695733"/>
              <a:ext cx="829621" cy="708509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>
                  <a:solidFill>
                    <a:schemeClr val="tx1"/>
                  </a:solidFill>
                </a:rPr>
                <a:t>Leak</a:t>
              </a:r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1C7DF7C1-9AE9-1B49-039D-03A7BF5328B1}"/>
                </a:ext>
              </a:extLst>
            </p:cNvPr>
            <p:cNvSpPr/>
            <p:nvPr/>
          </p:nvSpPr>
          <p:spPr>
            <a:xfrm>
              <a:off x="3530432" y="1757267"/>
              <a:ext cx="829621" cy="708509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75E9778-46FA-2C42-FC02-CF40B4021B2E}"/>
                </a:ext>
              </a:extLst>
            </p:cNvPr>
            <p:cNvSpPr/>
            <p:nvPr/>
          </p:nvSpPr>
          <p:spPr>
            <a:xfrm>
              <a:off x="2690717" y="2695733"/>
              <a:ext cx="1657224" cy="71832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7DBF1470-5F76-6508-46BB-3B71E0E2F72C}"/>
                </a:ext>
              </a:extLst>
            </p:cNvPr>
            <p:cNvCxnSpPr/>
            <p:nvPr/>
          </p:nvCxnSpPr>
          <p:spPr>
            <a:xfrm>
              <a:off x="1622909" y="2591809"/>
              <a:ext cx="28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1044BD2-E45B-2DDD-C97D-1C2A13B370C0}"/>
                </a:ext>
              </a:extLst>
            </p:cNvPr>
            <p:cNvSpPr txBox="1"/>
            <p:nvPr/>
          </p:nvSpPr>
          <p:spPr>
            <a:xfrm>
              <a:off x="182908" y="2403324"/>
              <a:ext cx="15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+mn-lt"/>
                </a:rPr>
                <a:t>Recall Rate =</a:t>
              </a:r>
              <a:endParaRPr kumimoji="1" lang="ja-JP" altLang="en-US" b="1" dirty="0">
                <a:latin typeface="+mn-lt"/>
              </a:endParaRP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4320FCB8-FAE7-4CF7-CFF9-18632A029C8F}"/>
              </a:ext>
            </a:extLst>
          </p:cNvPr>
          <p:cNvGrpSpPr/>
          <p:nvPr/>
        </p:nvGrpSpPr>
        <p:grpSpPr>
          <a:xfrm>
            <a:off x="5919526" y="1756131"/>
            <a:ext cx="4567354" cy="1653020"/>
            <a:chOff x="5919526" y="1756131"/>
            <a:chExt cx="4567354" cy="165302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8742AC0-2DDF-776D-5415-B30718C76D69}"/>
                </a:ext>
              </a:extLst>
            </p:cNvPr>
            <p:cNvSpPr/>
            <p:nvPr/>
          </p:nvSpPr>
          <p:spPr>
            <a:xfrm>
              <a:off x="7856168" y="2695735"/>
              <a:ext cx="829621" cy="708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>
                  <a:solidFill>
                    <a:schemeClr val="tx1"/>
                  </a:solidFill>
                </a:rPr>
                <a:t>Excess</a:t>
              </a:r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A13B825D-D5CF-8B27-95A0-B7BA1B00F0B8}"/>
                </a:ext>
              </a:extLst>
            </p:cNvPr>
            <p:cNvSpPr/>
            <p:nvPr/>
          </p:nvSpPr>
          <p:spPr>
            <a:xfrm>
              <a:off x="7852132" y="1756132"/>
              <a:ext cx="829621" cy="708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78397CCD-C8EB-B263-92A6-9DBFA2A9004A}"/>
                </a:ext>
              </a:extLst>
            </p:cNvPr>
            <p:cNvSpPr/>
            <p:nvPr/>
          </p:nvSpPr>
          <p:spPr>
            <a:xfrm>
              <a:off x="8681752" y="1756131"/>
              <a:ext cx="829621" cy="708509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</a:rPr>
                <a:t>Match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DC399BBF-22AD-78AD-F77F-DF3338361470}"/>
                </a:ext>
              </a:extLst>
            </p:cNvPr>
            <p:cNvSpPr/>
            <p:nvPr/>
          </p:nvSpPr>
          <p:spPr>
            <a:xfrm>
              <a:off x="8681753" y="2695733"/>
              <a:ext cx="829621" cy="708509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</a:rPr>
                <a:t>Match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CBF72F-3E09-3CB5-B33C-122DEFFD99C3}"/>
                </a:ext>
              </a:extLst>
            </p:cNvPr>
            <p:cNvSpPr/>
            <p:nvPr/>
          </p:nvSpPr>
          <p:spPr>
            <a:xfrm>
              <a:off x="9505317" y="2696520"/>
              <a:ext cx="829621" cy="708509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8A3FA340-F430-7E30-E083-13DA90B6823E}"/>
                </a:ext>
              </a:extLst>
            </p:cNvPr>
            <p:cNvSpPr/>
            <p:nvPr/>
          </p:nvSpPr>
          <p:spPr>
            <a:xfrm>
              <a:off x="9505318" y="1757690"/>
              <a:ext cx="829621" cy="708509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8FBB0637-1782-4F03-39A6-D167CE62C98E}"/>
                </a:ext>
              </a:extLst>
            </p:cNvPr>
            <p:cNvSpPr/>
            <p:nvPr/>
          </p:nvSpPr>
          <p:spPr>
            <a:xfrm>
              <a:off x="7854149" y="2690822"/>
              <a:ext cx="1657224" cy="718329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931B1ABC-D42C-4F7A-CD21-259D95C01F26}"/>
                </a:ext>
              </a:extLst>
            </p:cNvPr>
            <p:cNvCxnSpPr/>
            <p:nvPr/>
          </p:nvCxnSpPr>
          <p:spPr>
            <a:xfrm>
              <a:off x="7606880" y="2574651"/>
              <a:ext cx="28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76A09163-CB3D-EF0F-9A42-C547055AE024}"/>
                </a:ext>
              </a:extLst>
            </p:cNvPr>
            <p:cNvSpPr txBox="1"/>
            <p:nvPr/>
          </p:nvSpPr>
          <p:spPr>
            <a:xfrm>
              <a:off x="5919526" y="2382048"/>
              <a:ext cx="1764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+mn-lt"/>
                </a:rPr>
                <a:t>Precision rate=</a:t>
              </a:r>
              <a:endParaRPr kumimoji="1" lang="ja-JP" altLang="en-US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93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44974-5F51-1FA5-7C54-59D48DBE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Examination result example 1</a:t>
            </a:r>
            <a:endParaRPr kumimoji="1" lang="ja-JP" alt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9814256-57D2-5963-AE33-575444E3E7FB}"/>
              </a:ext>
            </a:extLst>
          </p:cNvPr>
          <p:cNvGrpSpPr/>
          <p:nvPr/>
        </p:nvGrpSpPr>
        <p:grpSpPr>
          <a:xfrm>
            <a:off x="1811008" y="2028726"/>
            <a:ext cx="8382408" cy="4362470"/>
            <a:chOff x="1673945" y="2028726"/>
            <a:chExt cx="8382408" cy="436247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327B471-B29D-EBC2-6DAB-BEF94F9DF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121" y="2028726"/>
              <a:ext cx="3208786" cy="887070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F5497AD-02C5-598E-DC7F-919E9CD4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121" y="3072940"/>
              <a:ext cx="3208786" cy="974731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F08798B-AA0F-BF2E-0A2C-48DC4A30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674" y="4225041"/>
              <a:ext cx="3208786" cy="1042677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5AAD4D9-E6ED-8585-11C7-00454913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945" y="5437361"/>
              <a:ext cx="3208786" cy="953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0F759AC-5DF5-C73E-25C7-AED15274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567" y="3112364"/>
              <a:ext cx="3208786" cy="97473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7E86514-03C3-C7EC-C14D-72F4FB31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567" y="2044000"/>
              <a:ext cx="3208786" cy="88770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F027C8A-BCF2-9460-BEC5-65D671B4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739" y="5437148"/>
              <a:ext cx="3208786" cy="95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1ABB42F-214A-E7FE-6807-7DA9C9C1A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567" y="4225041"/>
              <a:ext cx="3208786" cy="1043470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A10AAFC-0169-9A4A-6424-DD805447D583}"/>
              </a:ext>
            </a:extLst>
          </p:cNvPr>
          <p:cNvSpPr txBox="1"/>
          <p:nvPr/>
        </p:nvSpPr>
        <p:spPr>
          <a:xfrm>
            <a:off x="1929952" y="1775779"/>
            <a:ext cx="64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+mn-lt"/>
              </a:rPr>
              <a:t>Input</a:t>
            </a:r>
            <a:endParaRPr kumimoji="1" lang="ja-JP" altLang="en-US" sz="1100" dirty="0">
              <a:latin typeface="+mn-lt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F4E4FF-B82E-E89C-7D9A-70568ADB26EF}"/>
              </a:ext>
            </a:extLst>
          </p:cNvPr>
          <p:cNvSpPr txBox="1"/>
          <p:nvPr/>
        </p:nvSpPr>
        <p:spPr>
          <a:xfrm>
            <a:off x="456576" y="2053666"/>
            <a:ext cx="135443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Contour Map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4F984C-9888-4ADC-5F6D-505C2A3BF8B3}"/>
              </a:ext>
            </a:extLst>
          </p:cNvPr>
          <p:cNvSpPr txBox="1"/>
          <p:nvPr/>
        </p:nvSpPr>
        <p:spPr>
          <a:xfrm>
            <a:off x="2807160" y="1628916"/>
            <a:ext cx="93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+mn-lt"/>
              </a:rPr>
              <a:t>AI generated image</a:t>
            </a:r>
            <a:endParaRPr kumimoji="1" lang="ja-JP" altLang="en-US" sz="1100" dirty="0">
              <a:latin typeface="+mn-lt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BB92935-6CBC-189D-21E2-A56D1A1BE0D8}"/>
              </a:ext>
            </a:extLst>
          </p:cNvPr>
          <p:cNvSpPr txBox="1"/>
          <p:nvPr/>
        </p:nvSpPr>
        <p:spPr>
          <a:xfrm>
            <a:off x="456576" y="3167340"/>
            <a:ext cx="15049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Inclination Map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0CD3A3-8158-B481-8682-9E14DE93176F}"/>
              </a:ext>
            </a:extLst>
          </p:cNvPr>
          <p:cNvSpPr txBox="1"/>
          <p:nvPr/>
        </p:nvSpPr>
        <p:spPr>
          <a:xfrm>
            <a:off x="456576" y="4362211"/>
            <a:ext cx="15049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CS 3D Map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DF2B51-A69C-FC3C-0A2A-74BFE277A417}"/>
              </a:ext>
            </a:extLst>
          </p:cNvPr>
          <p:cNvSpPr txBox="1"/>
          <p:nvPr/>
        </p:nvSpPr>
        <p:spPr>
          <a:xfrm>
            <a:off x="456576" y="5542766"/>
            <a:ext cx="1701401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CS Sharpening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BB2BC19-89EE-C38E-0061-CBDBF4DB42C1}"/>
              </a:ext>
            </a:extLst>
          </p:cNvPr>
          <p:cNvSpPr txBox="1"/>
          <p:nvPr/>
        </p:nvSpPr>
        <p:spPr>
          <a:xfrm>
            <a:off x="3479006" y="1451232"/>
            <a:ext cx="18704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+mn-lt"/>
              </a:rPr>
              <a:t>Landslide topographic distribution map</a:t>
            </a:r>
          </a:p>
          <a:p>
            <a:pPr algn="ctr"/>
            <a:r>
              <a:rPr kumimoji="1" lang="en-US" altLang="ja-JP" sz="1100" dirty="0">
                <a:latin typeface="+mn-lt"/>
              </a:rPr>
              <a:t>(Correct answer data)</a:t>
            </a:r>
            <a:endParaRPr kumimoji="1" lang="ja-JP" altLang="en-US" sz="1100" dirty="0">
              <a:latin typeface="+mn-lt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844677-F41A-A9D9-FEB9-E18CB4EFC290}"/>
              </a:ext>
            </a:extLst>
          </p:cNvPr>
          <p:cNvSpPr txBox="1"/>
          <p:nvPr/>
        </p:nvSpPr>
        <p:spPr>
          <a:xfrm>
            <a:off x="355084" y="774471"/>
            <a:ext cx="490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+mn-lt"/>
              </a:rPr>
              <a:t>Example of an image with a high extraction rate of landslide moving objects (1)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955430-E60D-1E2D-978C-A4515B29EA79}"/>
              </a:ext>
            </a:extLst>
          </p:cNvPr>
          <p:cNvSpPr txBox="1"/>
          <p:nvPr/>
        </p:nvSpPr>
        <p:spPr>
          <a:xfrm>
            <a:off x="6146464" y="812788"/>
            <a:ext cx="482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Example of an image with a high extraction rate of landslide moving objects (2)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5EAB474-2923-4866-ABBF-136FE5B96D9D}"/>
              </a:ext>
            </a:extLst>
          </p:cNvPr>
          <p:cNvSpPr txBox="1"/>
          <p:nvPr/>
        </p:nvSpPr>
        <p:spPr>
          <a:xfrm>
            <a:off x="7091354" y="1772303"/>
            <a:ext cx="64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+mn-lt"/>
              </a:rPr>
              <a:t>Input</a:t>
            </a:r>
            <a:endParaRPr kumimoji="1" lang="ja-JP" altLang="en-US" sz="1100" dirty="0">
              <a:latin typeface="+mn-lt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81AFE1-188E-7A3A-6F96-5C477B299350}"/>
              </a:ext>
            </a:extLst>
          </p:cNvPr>
          <p:cNvSpPr txBox="1"/>
          <p:nvPr/>
        </p:nvSpPr>
        <p:spPr>
          <a:xfrm>
            <a:off x="5617978" y="2050190"/>
            <a:ext cx="135443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Contour Map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1FA624-240F-C391-CAFD-F318E8EF5DA7}"/>
              </a:ext>
            </a:extLst>
          </p:cNvPr>
          <p:cNvSpPr txBox="1"/>
          <p:nvPr/>
        </p:nvSpPr>
        <p:spPr>
          <a:xfrm>
            <a:off x="7968562" y="1625440"/>
            <a:ext cx="93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+mn-lt"/>
              </a:rPr>
              <a:t>AI generated image</a:t>
            </a:r>
            <a:endParaRPr kumimoji="1" lang="ja-JP" altLang="en-US" sz="1100" dirty="0">
              <a:latin typeface="+mn-lt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4F709BB-0020-01B1-8EFA-F04FD0A54898}"/>
              </a:ext>
            </a:extLst>
          </p:cNvPr>
          <p:cNvSpPr txBox="1"/>
          <p:nvPr/>
        </p:nvSpPr>
        <p:spPr>
          <a:xfrm>
            <a:off x="5617978" y="3163864"/>
            <a:ext cx="15049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Inclination Map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72D40D6-998A-9567-3C1D-4A5E48A1EF9F}"/>
              </a:ext>
            </a:extLst>
          </p:cNvPr>
          <p:cNvSpPr txBox="1"/>
          <p:nvPr/>
        </p:nvSpPr>
        <p:spPr>
          <a:xfrm>
            <a:off x="5617978" y="4358735"/>
            <a:ext cx="15049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CS 3D Map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B36FE80-2FDA-8E24-207D-3B90EABDAF1C}"/>
              </a:ext>
            </a:extLst>
          </p:cNvPr>
          <p:cNvSpPr txBox="1"/>
          <p:nvPr/>
        </p:nvSpPr>
        <p:spPr>
          <a:xfrm>
            <a:off x="5617978" y="5539290"/>
            <a:ext cx="1701401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CS Sharpening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AA0D753-A2AA-E376-E52E-FD245D440A48}"/>
              </a:ext>
            </a:extLst>
          </p:cNvPr>
          <p:cNvSpPr txBox="1"/>
          <p:nvPr/>
        </p:nvSpPr>
        <p:spPr>
          <a:xfrm>
            <a:off x="8766313" y="1447756"/>
            <a:ext cx="18704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+mn-lt"/>
              </a:rPr>
              <a:t>Landslide topographic distribution map</a:t>
            </a:r>
          </a:p>
          <a:p>
            <a:pPr algn="ctr"/>
            <a:r>
              <a:rPr kumimoji="1" lang="en-US" altLang="ja-JP" sz="1100" dirty="0">
                <a:latin typeface="+mn-lt"/>
              </a:rPr>
              <a:t>(Correct answer data)</a:t>
            </a:r>
            <a:endParaRPr kumimoji="1" lang="ja-JP" alt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573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AFF2CE3-90BC-F57E-D729-F060134E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04" y="2581648"/>
            <a:ext cx="11620752" cy="10823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Chapter1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Conception, first try, and verification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9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CEDE5F-5CC3-731A-8C88-7C5FADA3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Examination result example 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4C71B81-75CC-23B1-36F2-38BE6208F7C5}"/>
              </a:ext>
            </a:extLst>
          </p:cNvPr>
          <p:cNvGrpSpPr/>
          <p:nvPr/>
        </p:nvGrpSpPr>
        <p:grpSpPr>
          <a:xfrm>
            <a:off x="6007885" y="1601126"/>
            <a:ext cx="4963311" cy="4960261"/>
            <a:chOff x="6029965" y="2183358"/>
            <a:chExt cx="4360094" cy="4357419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889D66B-9D9C-6DBB-563A-5F5992078D87}"/>
                </a:ext>
              </a:extLst>
            </p:cNvPr>
            <p:cNvSpPr txBox="1"/>
            <p:nvPr/>
          </p:nvSpPr>
          <p:spPr>
            <a:xfrm>
              <a:off x="6029965" y="2641775"/>
              <a:ext cx="1189822" cy="27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Contour Map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B5D9557-3CA5-2C58-7278-F2D9D4B16346}"/>
                </a:ext>
              </a:extLst>
            </p:cNvPr>
            <p:cNvSpPr txBox="1"/>
            <p:nvPr/>
          </p:nvSpPr>
          <p:spPr>
            <a:xfrm>
              <a:off x="8085815" y="2311285"/>
              <a:ext cx="1057537" cy="37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AI generated image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1EA7C2E-7BEC-E4DC-BE1B-796EF1D4C0DA}"/>
                </a:ext>
              </a:extLst>
            </p:cNvPr>
            <p:cNvSpPr txBox="1"/>
            <p:nvPr/>
          </p:nvSpPr>
          <p:spPr>
            <a:xfrm>
              <a:off x="7375760" y="2420424"/>
              <a:ext cx="1101687" cy="22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+mn-lt"/>
                </a:rPr>
                <a:t>Input</a:t>
              </a:r>
              <a:endParaRPr kumimoji="1" lang="ja-JP" altLang="en-US" sz="1100" dirty="0">
                <a:latin typeface="+mn-lt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8C04869-3A22-BEC4-4BFE-DD28AC026F34}"/>
                </a:ext>
              </a:extLst>
            </p:cNvPr>
            <p:cNvSpPr txBox="1"/>
            <p:nvPr/>
          </p:nvSpPr>
          <p:spPr>
            <a:xfrm>
              <a:off x="6029965" y="3582642"/>
              <a:ext cx="1322025" cy="27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Inclination Map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AEC6280-D712-24D2-7643-7278A35F1151}"/>
                </a:ext>
              </a:extLst>
            </p:cNvPr>
            <p:cNvSpPr txBox="1"/>
            <p:nvPr/>
          </p:nvSpPr>
          <p:spPr>
            <a:xfrm>
              <a:off x="6029965" y="4602094"/>
              <a:ext cx="1322025" cy="27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CS</a:t>
              </a:r>
              <a:r>
                <a:rPr kumimoji="1" lang="ja-JP" altLang="en-US" sz="1400" dirty="0">
                  <a:latin typeface="+mn-lt"/>
                </a:rPr>
                <a:t> </a:t>
              </a:r>
              <a:r>
                <a:rPr kumimoji="1" lang="en-US" altLang="ja-JP" sz="1400" dirty="0">
                  <a:latin typeface="+mn-lt"/>
                </a:rPr>
                <a:t>3D Map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5EF8F0B-26CB-3199-E768-E991468DD909}"/>
                </a:ext>
              </a:extLst>
            </p:cNvPr>
            <p:cNvSpPr txBox="1">
              <a:spLocks/>
            </p:cNvSpPr>
            <p:nvPr/>
          </p:nvSpPr>
          <p:spPr>
            <a:xfrm>
              <a:off x="6029965" y="5683856"/>
              <a:ext cx="1494622" cy="27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CS</a:t>
              </a:r>
              <a:r>
                <a:rPr kumimoji="1" lang="ja-JP" altLang="en-US" sz="1400" dirty="0">
                  <a:latin typeface="+mn-lt"/>
                </a:rPr>
                <a:t> </a:t>
              </a:r>
              <a:r>
                <a:rPr kumimoji="1" lang="en-US" altLang="ja-JP" sz="1400" dirty="0">
                  <a:latin typeface="+mn-lt"/>
                </a:rPr>
                <a:t>Sharpening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BB272B0-4420-A6AA-71EE-FC3562389988}"/>
                </a:ext>
              </a:extLst>
            </p:cNvPr>
            <p:cNvSpPr txBox="1"/>
            <p:nvPr/>
          </p:nvSpPr>
          <p:spPr>
            <a:xfrm>
              <a:off x="8808822" y="2183358"/>
              <a:ext cx="1581237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Landslide topographic distribution map</a:t>
              </a:r>
            </a:p>
            <a:p>
              <a:pPr algn="ctr"/>
              <a:r>
                <a:rPr kumimoji="1" lang="en-US" altLang="ja-JP" sz="1100" dirty="0">
                  <a:latin typeface="+mn-lt"/>
                </a:rPr>
                <a:t>(Correct answer data)</a:t>
              </a:r>
              <a:endParaRPr kumimoji="1" lang="ja-JP" altLang="en-US" sz="1100" dirty="0">
                <a:latin typeface="+mn-lt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EF19CB31-8901-1ED4-734D-BED4CB68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204" y="3606135"/>
              <a:ext cx="2880000" cy="874856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460027A-5203-963E-066F-9C02BD08A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204" y="2674047"/>
              <a:ext cx="2880000" cy="796807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B69E7DF-06D2-551A-7240-4D2FFB70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204" y="4613892"/>
              <a:ext cx="2880000" cy="93655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F819E3B-BAFC-383E-ECB0-4A9A1BB1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204" y="5684369"/>
              <a:ext cx="2880000" cy="8564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C2DC236-B41B-F8A8-99A7-5D76F7E6C2AD}"/>
              </a:ext>
            </a:extLst>
          </p:cNvPr>
          <p:cNvGrpSpPr/>
          <p:nvPr/>
        </p:nvGrpSpPr>
        <p:grpSpPr>
          <a:xfrm>
            <a:off x="553467" y="1566290"/>
            <a:ext cx="4977685" cy="4988641"/>
            <a:chOff x="567451" y="2152710"/>
            <a:chExt cx="4372725" cy="4382349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E2BF6CC-B6AA-2B67-2E66-44A0E8FEFF1E}"/>
                </a:ext>
              </a:extLst>
            </p:cNvPr>
            <p:cNvSpPr txBox="1"/>
            <p:nvPr/>
          </p:nvSpPr>
          <p:spPr>
            <a:xfrm>
              <a:off x="1872401" y="2437813"/>
              <a:ext cx="569246" cy="22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+mn-lt"/>
                </a:rPr>
                <a:t>Input</a:t>
              </a:r>
              <a:endParaRPr kumimoji="1" lang="ja-JP" altLang="en-US" sz="1100" dirty="0">
                <a:latin typeface="+mn-lt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B58D132-702F-557A-9CF8-56E365D2E180}"/>
                </a:ext>
              </a:extLst>
            </p:cNvPr>
            <p:cNvSpPr txBox="1"/>
            <p:nvPr/>
          </p:nvSpPr>
          <p:spPr>
            <a:xfrm>
              <a:off x="567451" y="2580853"/>
              <a:ext cx="1189822" cy="27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Contour Map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0935269-B8CE-9F8E-6DA0-3CF7D2641A9C}"/>
                </a:ext>
              </a:extLst>
            </p:cNvPr>
            <p:cNvSpPr txBox="1"/>
            <p:nvPr/>
          </p:nvSpPr>
          <p:spPr>
            <a:xfrm>
              <a:off x="2706838" y="2308799"/>
              <a:ext cx="822244" cy="37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AI generated image</a:t>
              </a:r>
              <a:endParaRPr kumimoji="1" lang="ja-JP" altLang="en-US" sz="1100" dirty="0">
                <a:latin typeface="+mn-lt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9E79420-9847-830E-F2BC-988FBDC854A1}"/>
                </a:ext>
              </a:extLst>
            </p:cNvPr>
            <p:cNvSpPr txBox="1"/>
            <p:nvPr/>
          </p:nvSpPr>
          <p:spPr>
            <a:xfrm>
              <a:off x="567451" y="3559177"/>
              <a:ext cx="1322025" cy="27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Inclination Map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F9395B4-9AFD-8977-5642-E9AB305EBB8C}"/>
                </a:ext>
              </a:extLst>
            </p:cNvPr>
            <p:cNvSpPr txBox="1"/>
            <p:nvPr/>
          </p:nvSpPr>
          <p:spPr>
            <a:xfrm>
              <a:off x="567451" y="4608830"/>
              <a:ext cx="1322025" cy="27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CS 3D Map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2544B51-1FEA-D8BA-1D8B-FEEE3A8BAB10}"/>
                </a:ext>
              </a:extLst>
            </p:cNvPr>
            <p:cNvSpPr txBox="1"/>
            <p:nvPr/>
          </p:nvSpPr>
          <p:spPr>
            <a:xfrm>
              <a:off x="567451" y="5645907"/>
              <a:ext cx="1494622" cy="27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+mn-lt"/>
                </a:rPr>
                <a:t>CS Sharpening</a:t>
              </a:r>
              <a:endParaRPr kumimoji="1" lang="ja-JP" altLang="en-US" sz="1400" dirty="0">
                <a:latin typeface="+mn-lt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7D2E433-31DF-AF8F-4435-F479C83CB88E}"/>
                </a:ext>
              </a:extLst>
            </p:cNvPr>
            <p:cNvSpPr txBox="1"/>
            <p:nvPr/>
          </p:nvSpPr>
          <p:spPr>
            <a:xfrm>
              <a:off x="3297032" y="2152710"/>
              <a:ext cx="1643144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+mn-lt"/>
                </a:rPr>
                <a:t>Landslide topographic distribution map</a:t>
              </a:r>
            </a:p>
            <a:p>
              <a:pPr algn="ctr"/>
              <a:r>
                <a:rPr kumimoji="1" lang="en-US" altLang="ja-JP" sz="1100" dirty="0">
                  <a:latin typeface="+mn-lt"/>
                </a:rPr>
                <a:t>(Correct answer data)</a:t>
              </a:r>
              <a:endParaRPr kumimoji="1" lang="ja-JP" altLang="en-US" sz="1100" dirty="0">
                <a:latin typeface="+mn-lt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EC54DD6-2D26-0A99-ACFB-212760F7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792" y="3601294"/>
              <a:ext cx="2880000" cy="874375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237BF83-E449-DAFE-D393-8462714B6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068" y="2675929"/>
              <a:ext cx="2880000" cy="79664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84F81FF-3E25-3BE8-E0E7-DAD8FE61D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792" y="4592450"/>
              <a:ext cx="2880000" cy="93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91B23C6-3ADE-3E8D-DDC5-81512A69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792" y="5679443"/>
              <a:ext cx="2880000" cy="855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15FE4E8-BE71-64C1-CD2B-A7AD4A675F3F}"/>
              </a:ext>
            </a:extLst>
          </p:cNvPr>
          <p:cNvSpPr txBox="1"/>
          <p:nvPr/>
        </p:nvSpPr>
        <p:spPr>
          <a:xfrm>
            <a:off x="360974" y="801088"/>
            <a:ext cx="519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Example of an image with a low extraction rate (Landslide terrain included in the correct answer)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6A60C9F-B978-9F28-7A07-3D9AE24ED0DF}"/>
              </a:ext>
            </a:extLst>
          </p:cNvPr>
          <p:cNvSpPr txBox="1"/>
          <p:nvPr/>
        </p:nvSpPr>
        <p:spPr>
          <a:xfrm>
            <a:off x="5916350" y="794999"/>
            <a:ext cx="54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+mn-lt"/>
              </a:rPr>
              <a:t>Example of an image with a low extraction rate (no landslide image in the correct answer)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25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D22350-8083-0C1A-9064-CE7D980F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dirty="0"/>
              <a:t>Example of matching correct data and AI extracted image for evaluation</a:t>
            </a:r>
            <a:endParaRPr kumimoji="1" lang="ja-JP" altLang="en-US" sz="24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23DC3FC-8A09-C86D-72A6-27C9352DE2BD}"/>
              </a:ext>
            </a:extLst>
          </p:cNvPr>
          <p:cNvGrpSpPr/>
          <p:nvPr/>
        </p:nvGrpSpPr>
        <p:grpSpPr>
          <a:xfrm>
            <a:off x="664484" y="840985"/>
            <a:ext cx="11260256" cy="5630426"/>
            <a:chOff x="664484" y="840985"/>
            <a:chExt cx="11260256" cy="563042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1110C667-0F10-04B5-A626-6924AA8FAC48}"/>
                </a:ext>
              </a:extLst>
            </p:cNvPr>
            <p:cNvGrpSpPr/>
            <p:nvPr/>
          </p:nvGrpSpPr>
          <p:grpSpPr>
            <a:xfrm>
              <a:off x="664484" y="1164625"/>
              <a:ext cx="11047817" cy="5306786"/>
              <a:chOff x="664484" y="1164625"/>
              <a:chExt cx="11047817" cy="5306786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BBDFB17F-0170-99EE-0045-09A3D9B49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484" y="1164625"/>
                <a:ext cx="5306550" cy="5290457"/>
              </a:xfrm>
              <a:prstGeom prst="rect">
                <a:avLst/>
              </a:prstGeom>
            </p:spPr>
          </p:pic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B38D51E1-8395-48A5-C821-14BEC3048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3579" y="1197282"/>
                <a:ext cx="5318722" cy="5274129"/>
              </a:xfrm>
              <a:prstGeom prst="rect">
                <a:avLst/>
              </a:prstGeom>
            </p:spPr>
          </p:pic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9E1885D3-4B10-478C-F48C-7773AFD2AE98}"/>
                </a:ext>
              </a:extLst>
            </p:cNvPr>
            <p:cNvGrpSpPr/>
            <p:nvPr/>
          </p:nvGrpSpPr>
          <p:grpSpPr>
            <a:xfrm>
              <a:off x="949494" y="840985"/>
              <a:ext cx="10975246" cy="469778"/>
              <a:chOff x="949494" y="840985"/>
              <a:chExt cx="10975246" cy="469778"/>
            </a:xfrm>
          </p:grpSpPr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4109507-D768-4E0C-814B-D5E1A495D1EB}"/>
                  </a:ext>
                </a:extLst>
              </p:cNvPr>
              <p:cNvSpPr txBox="1"/>
              <p:nvPr/>
            </p:nvSpPr>
            <p:spPr>
              <a:xfrm>
                <a:off x="949494" y="960439"/>
                <a:ext cx="1044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Input</a:t>
                </a:r>
                <a:endParaRPr kumimoji="1" lang="ja-JP" altLang="en-US" sz="1200" dirty="0">
                  <a:latin typeface="+mn-lt"/>
                </a:endParaRP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B3EC885-7C87-6AA0-8A4A-CF487D8E1674}"/>
                  </a:ext>
                </a:extLst>
              </p:cNvPr>
              <p:cNvSpPr txBox="1"/>
              <p:nvPr/>
            </p:nvSpPr>
            <p:spPr>
              <a:xfrm>
                <a:off x="6640135" y="955414"/>
                <a:ext cx="1044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Input</a:t>
                </a:r>
                <a:endParaRPr kumimoji="1" lang="ja-JP" altLang="en-US" sz="1200" dirty="0">
                  <a:latin typeface="+mn-lt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CF29037-F90B-09A4-8720-77CD3EBEC9E9}"/>
                  </a:ext>
                </a:extLst>
              </p:cNvPr>
              <p:cNvSpPr txBox="1"/>
              <p:nvPr/>
            </p:nvSpPr>
            <p:spPr>
              <a:xfrm>
                <a:off x="2416039" y="946739"/>
                <a:ext cx="1800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AI generated image</a:t>
                </a:r>
                <a:endParaRPr kumimoji="1" lang="ja-JP" altLang="en-US" sz="1200" dirty="0">
                  <a:latin typeface="+mn-lt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1284BD9-C801-77CE-851F-5785939336BE}"/>
                  </a:ext>
                </a:extLst>
              </p:cNvPr>
              <p:cNvSpPr txBox="1"/>
              <p:nvPr/>
            </p:nvSpPr>
            <p:spPr>
              <a:xfrm>
                <a:off x="8152940" y="959409"/>
                <a:ext cx="1800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AI generated image</a:t>
                </a:r>
                <a:endParaRPr kumimoji="1" lang="ja-JP" altLang="en-US" sz="1200" dirty="0">
                  <a:latin typeface="+mn-lt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46C732A-E03C-8891-9E0E-2CC4080FCD81}"/>
                  </a:ext>
                </a:extLst>
              </p:cNvPr>
              <p:cNvSpPr txBox="1"/>
              <p:nvPr/>
            </p:nvSpPr>
            <p:spPr>
              <a:xfrm>
                <a:off x="4129140" y="840985"/>
                <a:ext cx="2052000" cy="46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Landslide topographic distribution map (correct data)</a:t>
                </a:r>
                <a:endParaRPr kumimoji="1" lang="ja-JP" altLang="en-US" sz="1200" dirty="0">
                  <a:latin typeface="+mn-lt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4510D2C-E60E-8E6D-C97E-85634204C90D}"/>
                  </a:ext>
                </a:extLst>
              </p:cNvPr>
              <p:cNvSpPr txBox="1"/>
              <p:nvPr/>
            </p:nvSpPr>
            <p:spPr>
              <a:xfrm>
                <a:off x="9872740" y="842763"/>
                <a:ext cx="2052000" cy="46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+mn-lt"/>
                  </a:rPr>
                  <a:t>Landslide topographic distribution map (correct data)</a:t>
                </a:r>
                <a:endParaRPr kumimoji="1" lang="ja-JP" altLang="en-US" sz="1200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459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9778AE-DDBF-9700-F6CC-2C157757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result list </a:t>
            </a:r>
            <a:r>
              <a:rPr kumimoji="1" lang="en-US" altLang="ja-JP" sz="2000" dirty="0"/>
              <a:t>~ Performance of landslide topography interpretation AI</a:t>
            </a:r>
            <a:endParaRPr kumimoji="1" lang="ja-JP" altLang="en-US" sz="2000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04BF6778-B399-86CE-25AB-4F485D8DE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051415"/>
              </p:ext>
            </p:extLst>
          </p:nvPr>
        </p:nvGraphicFramePr>
        <p:xfrm>
          <a:off x="506092" y="2945783"/>
          <a:ext cx="11179816" cy="3678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816">
                  <a:extLst>
                    <a:ext uri="{9D8B030D-6E8A-4147-A177-3AD203B41FA5}">
                      <a16:colId xmlns:a16="http://schemas.microsoft.com/office/drawing/2014/main" val="393978162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16933443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64622623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0230078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23315211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72746911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6757811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70223471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137016793"/>
                    </a:ext>
                  </a:extLst>
                </a:gridCol>
              </a:tblGrid>
              <a:tr h="238125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AI landslide extraction rate calculated on a part-by-point basis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533999"/>
                  </a:ext>
                </a:extLst>
              </a:tr>
              <a:tr h="5048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Type of topographic 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Matches the engineer's prior interpretation of the location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AI over-detected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AI Landslide Number of extracted area (2)＋(3)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Total number of AI extraction area</a:t>
                      </a:r>
                      <a:b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(2)＋(3)＋(4)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Probability that the AI extraction site is a landslide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((2)＋(3)) / 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((2)＋(3)＋(4))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999854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(1)Total number of landslides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(2)Number of matches between engineer's decipherment and AI extraction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Extraction rate（％）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(3)Polygons that engineers can determine to be landslides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(4)Determined 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not to be a landslide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62421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contour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228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98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43.0%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40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56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138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194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71.1%</a:t>
                      </a:r>
                      <a:endParaRPr lang="en-US" altLang="ja-JP" sz="18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877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Inclination 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228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94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41.2%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47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34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141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175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80.6%</a:t>
                      </a:r>
                      <a:endParaRPr lang="en-US" altLang="ja-JP" sz="18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05025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CS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228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119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52.2%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77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87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196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283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69.3%</a:t>
                      </a:r>
                      <a:endParaRPr lang="en-US" altLang="ja-JP" sz="18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8546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Sharpening CS 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228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125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54.8%</a:t>
                      </a:r>
                      <a:endParaRPr lang="en-US" altLang="ja-JP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84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51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209</a:t>
                      </a:r>
                      <a:endParaRPr lang="en-US" altLang="ja-JP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260</a:t>
                      </a:r>
                      <a:endParaRPr lang="en-US" altLang="ja-JP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80.4%</a:t>
                      </a:r>
                      <a:endParaRPr lang="en-US" altLang="ja-JP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40108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ED7CA65-E58C-DF91-6A0C-C807E048D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00797"/>
              </p:ext>
            </p:extLst>
          </p:nvPr>
        </p:nvGraphicFramePr>
        <p:xfrm>
          <a:off x="7492553" y="890288"/>
          <a:ext cx="4241800" cy="1617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137058555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13611246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0357157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727381174"/>
                    </a:ext>
                  </a:extLst>
                </a:gridCol>
              </a:tblGrid>
              <a:tr h="23812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Match, recall, and precision calculated per pixel </a:t>
                      </a: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9691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Type of topographic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Match rate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Recall rate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Precision rate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32583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contour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0.08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0.11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0.24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702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Inclination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0.19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0.26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0.43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1749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CS 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0.15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0.27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0.22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97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Sharpening CS map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0.20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0.33 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0.26 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3366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1DAE3F-5ECD-2080-CFFC-41DF4CF25ED3}"/>
              </a:ext>
            </a:extLst>
          </p:cNvPr>
          <p:cNvSpPr txBox="1"/>
          <p:nvPr/>
        </p:nvSpPr>
        <p:spPr>
          <a:xfrm>
            <a:off x="394992" y="884595"/>
            <a:ext cx="698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■What you want is the location of the landslide</a:t>
            </a:r>
          </a:p>
          <a:p>
            <a:r>
              <a:rPr kumimoji="1" lang="en-US" altLang="ja-JP" sz="1600" dirty="0">
                <a:latin typeface="+mn-lt"/>
              </a:rPr>
              <a:t>◆Pixel-by-pixel evaluation → No need to reproduce the shape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  <a:latin typeface="+mn-lt"/>
              </a:rPr>
              <a:t>◆Evaluate by location → know the general landslide area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  <a:latin typeface="+mn-lt"/>
              </a:rPr>
              <a:t>⇒70-80% of the locations identified by AI are landslide terrain</a:t>
            </a:r>
            <a:endParaRPr kumimoji="1" lang="ja-JP" alt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27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AFF2CE3-90BC-F57E-D729-F060134E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04" y="2251328"/>
            <a:ext cx="11620752" cy="8361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Chapter3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Recommendations regarding landslide </a:t>
            </a:r>
            <a:r>
              <a:rPr kumimoji="0" lang="en-US" altLang="ja-JP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topograpic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interpretation AI</a:t>
            </a:r>
            <a:endParaRPr kumimoji="0" lang="ja-JP" altLang="ja-JP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1DE891-2E44-D24F-8393-5377C5F03F7D}"/>
              </a:ext>
            </a:extLst>
          </p:cNvPr>
          <p:cNvSpPr txBox="1"/>
          <p:nvPr/>
        </p:nvSpPr>
        <p:spPr>
          <a:xfrm>
            <a:off x="629785" y="3292446"/>
            <a:ext cx="11317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◆Landslide moving object extraction using deep learning using 3D topographic information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Journal of the Japan Landslide Society (2021), Volume 58, Issue 2, p. 65-72.</a:t>
            </a:r>
          </a:p>
          <a:p>
            <a:endParaRPr kumimoji="1" lang="en-US" altLang="ja-JP" sz="1400" dirty="0">
              <a:solidFill>
                <a:schemeClr val="bg1"/>
              </a:solidFill>
            </a:endParaRP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◆Automatic extraction of landslide topography using deep learning - Relationship between accuracy and training data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Journal of Japan Geotechnical Engineering Society (2019), 67(6), pp.20-23.</a:t>
            </a:r>
          </a:p>
          <a:p>
            <a:endParaRPr kumimoji="1" lang="en-US" altLang="ja-JP" sz="1400" dirty="0">
              <a:solidFill>
                <a:schemeClr val="bg1"/>
              </a:solidFill>
            </a:endParaRP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◆Examination of annotation methods targeting a small number of phenomena in deep learning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Japan Society of Civil Engineers, Proceedings of AI and Data Science (2021), Volume 2, No. J2, pp.856-862.</a:t>
            </a:r>
          </a:p>
          <a:p>
            <a:endParaRPr kumimoji="1" lang="en-US" altLang="ja-JP" sz="1400" dirty="0">
              <a:solidFill>
                <a:schemeClr val="bg1"/>
              </a:solidFill>
            </a:endParaRP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◆Deep generation of landslide moving bodies by normalization processing regarding spatial heterogeneity and continuity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Japan Photogrammetry Society (2022), Vol. 61, No. 1, pp. 14-31.</a:t>
            </a:r>
          </a:p>
          <a:p>
            <a:endParaRPr kumimoji="1" lang="en-US" altLang="ja-JP" sz="1400" dirty="0">
              <a:solidFill>
                <a:schemeClr val="bg1"/>
              </a:solidFill>
            </a:endParaRP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◆Proposal of uncertainty evaluation and performance improvement method for image generation of landslide moving objects using deep learning model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Japan Photogrammetry Society (2022), Vol. 61, No. 6, pp. 368-386.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6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8A571-5AAF-CE13-6500-4531105F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Interpretation of matching results</a:t>
            </a:r>
            <a:endParaRPr kumimoji="1" lang="ja-JP" alt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20310B8-0745-16B7-7806-E91FE97FE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53" y="953306"/>
            <a:ext cx="11273733" cy="14516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+mn-lt"/>
                <a:ea typeface="inherit"/>
              </a:rPr>
              <a:t>◆Extraction rate improves in the order of contour line → slope map → CS 3D map 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  <a:latin typeface="+mn-lt"/>
              <a:ea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+mn-lt"/>
                <a:ea typeface="inherit"/>
              </a:rPr>
              <a:t>◆In other words, it is easy to read ⇒ Engineers and AI are the same in terms of being able to read accurately 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  <a:latin typeface="+mn-lt"/>
              <a:ea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+mn-lt"/>
                <a:ea typeface="inherit"/>
              </a:rPr>
              <a:t>◆The probability that the location extracted by AI is landslide terrain is approximately 80%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B7D3B14-9B7C-5B15-2638-4C9D9FB110B2}"/>
              </a:ext>
            </a:extLst>
          </p:cNvPr>
          <p:cNvGrpSpPr/>
          <p:nvPr/>
        </p:nvGrpSpPr>
        <p:grpSpPr>
          <a:xfrm>
            <a:off x="632676" y="2981793"/>
            <a:ext cx="5403175" cy="3606350"/>
            <a:chOff x="632676" y="2981793"/>
            <a:chExt cx="5403175" cy="3606350"/>
          </a:xfrm>
        </p:grpSpPr>
        <p:graphicFrame>
          <p:nvGraphicFramePr>
            <p:cNvPr id="6" name="グラフ 5">
              <a:extLst>
                <a:ext uri="{FF2B5EF4-FFF2-40B4-BE49-F238E27FC236}">
                  <a16:creationId xmlns:a16="http://schemas.microsoft.com/office/drawing/2014/main" id="{09502A2F-BCFD-476A-B448-808C38A594E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86556934"/>
                </p:ext>
              </p:extLst>
            </p:nvPr>
          </p:nvGraphicFramePr>
          <p:xfrm>
            <a:off x="632676" y="2981793"/>
            <a:ext cx="5403175" cy="3606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008EA0D-D3C3-7E6E-DBD7-3497FDDFA15D}"/>
                </a:ext>
              </a:extLst>
            </p:cNvPr>
            <p:cNvSpPr txBox="1"/>
            <p:nvPr/>
          </p:nvSpPr>
          <p:spPr>
            <a:xfrm>
              <a:off x="1005424" y="6205606"/>
              <a:ext cx="36360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9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(2)Number of matches between engineer’s decipherment and AI extraction</a:t>
              </a:r>
              <a:endParaRPr kumimoji="1" lang="ja-JP" altLang="en-US" sz="9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DCE06AC-34E0-BCD8-6CF6-F7D627276E04}"/>
              </a:ext>
            </a:extLst>
          </p:cNvPr>
          <p:cNvGrpSpPr/>
          <p:nvPr/>
        </p:nvGrpSpPr>
        <p:grpSpPr>
          <a:xfrm>
            <a:off x="5978610" y="2981793"/>
            <a:ext cx="5403175" cy="3593650"/>
            <a:chOff x="5978610" y="2981793"/>
            <a:chExt cx="5403175" cy="3593650"/>
          </a:xfrm>
        </p:grpSpPr>
        <p:graphicFrame>
          <p:nvGraphicFramePr>
            <p:cNvPr id="7" name="グラフ 6">
              <a:extLst>
                <a:ext uri="{FF2B5EF4-FFF2-40B4-BE49-F238E27FC236}">
                  <a16:creationId xmlns:a16="http://schemas.microsoft.com/office/drawing/2014/main" id="{84BB8EA6-B897-4788-AFAB-54EA572E2B2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7994835"/>
                </p:ext>
              </p:extLst>
            </p:nvPr>
          </p:nvGraphicFramePr>
          <p:xfrm>
            <a:off x="5978610" y="2981793"/>
            <a:ext cx="5403175" cy="3593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E6C31C2-1E1E-522B-6D04-425FAB52009B}"/>
                </a:ext>
              </a:extLst>
            </p:cNvPr>
            <p:cNvSpPr txBox="1"/>
            <p:nvPr/>
          </p:nvSpPr>
          <p:spPr>
            <a:xfrm>
              <a:off x="6921441" y="6047992"/>
              <a:ext cx="3924000" cy="4257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kumimoji="1" lang="en-US" altLang="ja-JP" sz="9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AI Landslide Number of  extracted area (2) + (3)</a:t>
              </a:r>
            </a:p>
            <a:p>
              <a:pPr algn="l">
                <a:lnSpc>
                  <a:spcPts val="1600"/>
                </a:lnSpc>
              </a:pPr>
              <a:r>
                <a:rPr kumimoji="1" lang="en-US" altLang="ja-JP" sz="9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Probability that the AI extraction site is a landslide ((2) + (3)) </a:t>
              </a:r>
              <a:r>
                <a:rPr kumimoji="1" lang="ja-JP" altLang="en-US" sz="9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／ </a:t>
              </a:r>
              <a:r>
                <a:rPr kumimoji="1" lang="en-US" altLang="ja-JP" sz="9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((2) + (3) + (4))</a:t>
              </a:r>
              <a:endParaRPr kumimoji="1" lang="ja-JP" altLang="en-US" sz="9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133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FEAF7-559B-0BE2-835A-01E65FAD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Characteristics of misinterpreted images </a:t>
            </a:r>
            <a:r>
              <a:rPr kumimoji="1" lang="en-US" altLang="ja-JP" sz="2400" dirty="0"/>
              <a:t>- problem extraction</a:t>
            </a:r>
            <a:endParaRPr kumimoji="1" lang="ja-JP" altLang="en-US" sz="2400" dirty="0"/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3310A028-316D-D2D9-586F-48CF9BD13950}"/>
              </a:ext>
            </a:extLst>
          </p:cNvPr>
          <p:cNvGrpSpPr>
            <a:grpSpLocks noChangeAspect="1"/>
          </p:cNvGrpSpPr>
          <p:nvPr/>
        </p:nvGrpSpPr>
        <p:grpSpPr>
          <a:xfrm>
            <a:off x="1194861" y="3144772"/>
            <a:ext cx="10097195" cy="3384000"/>
            <a:chOff x="1194860" y="3029714"/>
            <a:chExt cx="10288260" cy="3448034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E9BDF6A-54E8-52F5-A5E6-CD6C45512D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3177" y="3030984"/>
              <a:ext cx="4818901" cy="1579732"/>
              <a:chOff x="3214615" y="2518971"/>
              <a:chExt cx="2628900" cy="861806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D51FAD2B-0BF3-9EA3-6D5E-36B7139FC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4615" y="2518971"/>
                <a:ext cx="2628900" cy="784050"/>
              </a:xfrm>
              <a:prstGeom prst="rect">
                <a:avLst/>
              </a:prstGeom>
            </p:spPr>
          </p:pic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DFABD92A-0268-09EA-D974-962B927765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57590" y="2574056"/>
                <a:ext cx="742950" cy="793118"/>
                <a:chOff x="5724526" y="3032442"/>
                <a:chExt cx="742950" cy="793118"/>
              </a:xfrm>
            </p:grpSpPr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675FF67F-6855-3F9B-E62D-E8683B4995CC}"/>
                    </a:ext>
                  </a:extLst>
                </p:cNvPr>
                <p:cNvGrpSpPr/>
                <p:nvPr/>
              </p:nvGrpSpPr>
              <p:grpSpPr>
                <a:xfrm>
                  <a:off x="5724526" y="3032442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16" name="二等辺三角形 15">
                    <a:extLst>
                      <a:ext uri="{FF2B5EF4-FFF2-40B4-BE49-F238E27FC236}">
                        <a16:creationId xmlns:a16="http://schemas.microsoft.com/office/drawing/2014/main" id="{98A1AEDD-67A5-440E-30E9-5199F3842B33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7" name="二等辺三角形 16">
                    <a:extLst>
                      <a:ext uri="{FF2B5EF4-FFF2-40B4-BE49-F238E27FC236}">
                        <a16:creationId xmlns:a16="http://schemas.microsoft.com/office/drawing/2014/main" id="{51AAC1E2-EB80-1A93-C330-9EB26DB65AE1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8" name="二等辺三角形 17">
                    <a:extLst>
                      <a:ext uri="{FF2B5EF4-FFF2-40B4-BE49-F238E27FC236}">
                        <a16:creationId xmlns:a16="http://schemas.microsoft.com/office/drawing/2014/main" id="{D2D444DB-07A9-63F4-DBF2-D8549C38B3E2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9" name="二等辺三角形 18">
                    <a:extLst>
                      <a:ext uri="{FF2B5EF4-FFF2-40B4-BE49-F238E27FC236}">
                        <a16:creationId xmlns:a16="http://schemas.microsoft.com/office/drawing/2014/main" id="{DB1F78E6-A5E0-A270-E3E4-D6E008AB3853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0" name="二等辺三角形 19">
                    <a:extLst>
                      <a:ext uri="{FF2B5EF4-FFF2-40B4-BE49-F238E27FC236}">
                        <a16:creationId xmlns:a16="http://schemas.microsoft.com/office/drawing/2014/main" id="{4D04D69F-8980-63BD-B2BE-63237F09341F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5" name="星: 5 pt 14">
                  <a:extLst>
                    <a:ext uri="{FF2B5EF4-FFF2-40B4-BE49-F238E27FC236}">
                      <a16:creationId xmlns:a16="http://schemas.microsoft.com/office/drawing/2014/main" id="{26D927AE-8D7F-EE6D-4607-8FDFC57C0B18}"/>
                    </a:ext>
                  </a:extLst>
                </p:cNvPr>
                <p:cNvSpPr/>
                <p:nvPr/>
              </p:nvSpPr>
              <p:spPr>
                <a:xfrm>
                  <a:off x="6244590" y="3253422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5DBE94E3-A4A3-F1F9-65F7-7CD6C2DFFD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44186" y="2587659"/>
                <a:ext cx="742950" cy="793118"/>
                <a:chOff x="5724526" y="3032442"/>
                <a:chExt cx="742950" cy="793118"/>
              </a:xfrm>
            </p:grpSpPr>
            <p:grpSp>
              <p:nvGrpSpPr>
                <p:cNvPr id="7" name="グループ化 6">
                  <a:extLst>
                    <a:ext uri="{FF2B5EF4-FFF2-40B4-BE49-F238E27FC236}">
                      <a16:creationId xmlns:a16="http://schemas.microsoft.com/office/drawing/2014/main" id="{924C6AB0-F5CE-554D-A49F-6667F54F36FF}"/>
                    </a:ext>
                  </a:extLst>
                </p:cNvPr>
                <p:cNvGrpSpPr/>
                <p:nvPr/>
              </p:nvGrpSpPr>
              <p:grpSpPr>
                <a:xfrm>
                  <a:off x="5724526" y="3032442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9" name="二等辺三角形 8">
                    <a:extLst>
                      <a:ext uri="{FF2B5EF4-FFF2-40B4-BE49-F238E27FC236}">
                        <a16:creationId xmlns:a16="http://schemas.microsoft.com/office/drawing/2014/main" id="{AC99AC86-CAF7-A7D0-294F-8AEF67BB190D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0" name="二等辺三角形 9">
                    <a:extLst>
                      <a:ext uri="{FF2B5EF4-FFF2-40B4-BE49-F238E27FC236}">
                        <a16:creationId xmlns:a16="http://schemas.microsoft.com/office/drawing/2014/main" id="{0B799714-8E64-96C8-DDCC-625DF5624FF4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1" name="二等辺三角形 10">
                    <a:extLst>
                      <a:ext uri="{FF2B5EF4-FFF2-40B4-BE49-F238E27FC236}">
                        <a16:creationId xmlns:a16="http://schemas.microsoft.com/office/drawing/2014/main" id="{CF219151-6ECE-A07E-6554-5DE2E4C3E014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2" name="二等辺三角形 11">
                    <a:extLst>
                      <a:ext uri="{FF2B5EF4-FFF2-40B4-BE49-F238E27FC236}">
                        <a16:creationId xmlns:a16="http://schemas.microsoft.com/office/drawing/2014/main" id="{7116EEB4-2E87-12A7-AE2E-2AFE310431D6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13" name="二等辺三角形 12">
                    <a:extLst>
                      <a:ext uri="{FF2B5EF4-FFF2-40B4-BE49-F238E27FC236}">
                        <a16:creationId xmlns:a16="http://schemas.microsoft.com/office/drawing/2014/main" id="{6C0FA1FA-C66B-C3C9-EE96-F43DEF6DBE0D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" name="星: 5 pt 7">
                  <a:extLst>
                    <a:ext uri="{FF2B5EF4-FFF2-40B4-BE49-F238E27FC236}">
                      <a16:creationId xmlns:a16="http://schemas.microsoft.com/office/drawing/2014/main" id="{64F0ED56-1E7C-84EF-BDD9-BFCBFCC0082B}"/>
                    </a:ext>
                  </a:extLst>
                </p:cNvPr>
                <p:cNvSpPr/>
                <p:nvPr/>
              </p:nvSpPr>
              <p:spPr>
                <a:xfrm>
                  <a:off x="6205220" y="3246437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AD105EDB-4A13-B9DE-D056-E2FB5B91A4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4860" y="4924115"/>
              <a:ext cx="4818901" cy="1553633"/>
              <a:chOff x="3196298" y="4187497"/>
              <a:chExt cx="2628900" cy="847568"/>
            </a:xfrm>
          </p:grpSpPr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1286DB99-F472-7015-61D9-0BDDD3840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6298" y="4187497"/>
                <a:ext cx="2628900" cy="773789"/>
              </a:xfrm>
              <a:prstGeom prst="rect">
                <a:avLst/>
              </a:prstGeom>
            </p:spPr>
          </p:pic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D8B01395-860E-EDC3-2D5C-32A37128AE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35762" y="4242582"/>
                <a:ext cx="742950" cy="792483"/>
                <a:chOff x="5724526" y="3032760"/>
                <a:chExt cx="742950" cy="792483"/>
              </a:xfrm>
            </p:grpSpPr>
            <p:grpSp>
              <p:nvGrpSpPr>
                <p:cNvPr id="33" name="グループ化 32">
                  <a:extLst>
                    <a:ext uri="{FF2B5EF4-FFF2-40B4-BE49-F238E27FC236}">
                      <a16:creationId xmlns:a16="http://schemas.microsoft.com/office/drawing/2014/main" id="{C2CCD97C-9CFD-FBBD-CD47-3C3BA290F65A}"/>
                    </a:ext>
                  </a:extLst>
                </p:cNvPr>
                <p:cNvGrpSpPr/>
                <p:nvPr/>
              </p:nvGrpSpPr>
              <p:grpSpPr>
                <a:xfrm>
                  <a:off x="5724526" y="3032760"/>
                  <a:ext cx="742950" cy="792483"/>
                  <a:chOff x="-259943" y="-76407"/>
                  <a:chExt cx="744309" cy="793756"/>
                </a:xfrm>
              </p:grpSpPr>
              <p:sp>
                <p:nvSpPr>
                  <p:cNvPr id="36" name="二等辺三角形 35">
                    <a:extLst>
                      <a:ext uri="{FF2B5EF4-FFF2-40B4-BE49-F238E27FC236}">
                        <a16:creationId xmlns:a16="http://schemas.microsoft.com/office/drawing/2014/main" id="{5B6A4B58-081D-45A8-D7BC-8ED2B62F01FC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7" name="二等辺三角形 36">
                    <a:extLst>
                      <a:ext uri="{FF2B5EF4-FFF2-40B4-BE49-F238E27FC236}">
                        <a16:creationId xmlns:a16="http://schemas.microsoft.com/office/drawing/2014/main" id="{71901F55-C8B9-FD5E-76BF-2FB26F0EC17B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8" name="二等辺三角形 37">
                    <a:extLst>
                      <a:ext uri="{FF2B5EF4-FFF2-40B4-BE49-F238E27FC236}">
                        <a16:creationId xmlns:a16="http://schemas.microsoft.com/office/drawing/2014/main" id="{C2321B1D-1CEC-B00F-1BE2-F8945EF8F44F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9" name="二等辺三角形 38">
                    <a:extLst>
                      <a:ext uri="{FF2B5EF4-FFF2-40B4-BE49-F238E27FC236}">
                        <a16:creationId xmlns:a16="http://schemas.microsoft.com/office/drawing/2014/main" id="{7F65CE77-D397-FFD2-B19B-4F8EC73B9B12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7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0" name="二等辺三角形 39">
                    <a:extLst>
                      <a:ext uri="{FF2B5EF4-FFF2-40B4-BE49-F238E27FC236}">
                        <a16:creationId xmlns:a16="http://schemas.microsoft.com/office/drawing/2014/main" id="{2FF687DF-F3D5-71EB-6004-8247653E148E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34" name="星: 5 pt 33">
                  <a:extLst>
                    <a:ext uri="{FF2B5EF4-FFF2-40B4-BE49-F238E27FC236}">
                      <a16:creationId xmlns:a16="http://schemas.microsoft.com/office/drawing/2014/main" id="{66317DA2-10F4-026C-6ED4-031773B9A13D}"/>
                    </a:ext>
                  </a:extLst>
                </p:cNvPr>
                <p:cNvSpPr/>
                <p:nvPr/>
              </p:nvSpPr>
              <p:spPr>
                <a:xfrm>
                  <a:off x="6192520" y="3223895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5" name="星: 5 pt 34">
                  <a:extLst>
                    <a:ext uri="{FF2B5EF4-FFF2-40B4-BE49-F238E27FC236}">
                      <a16:creationId xmlns:a16="http://schemas.microsoft.com/office/drawing/2014/main" id="{2C71ED51-2A75-CDD4-E760-AF24D85A295D}"/>
                    </a:ext>
                  </a:extLst>
                </p:cNvPr>
                <p:cNvSpPr/>
                <p:nvPr/>
              </p:nvSpPr>
              <p:spPr>
                <a:xfrm>
                  <a:off x="5954395" y="3468370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0ECD97E-178A-5BC0-A7BF-F74420F995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42193" y="4234151"/>
                <a:ext cx="742950" cy="793118"/>
                <a:chOff x="5724526" y="3032442"/>
                <a:chExt cx="742950" cy="793118"/>
              </a:xfrm>
            </p:grpSpPr>
            <p:grpSp>
              <p:nvGrpSpPr>
                <p:cNvPr id="25" name="グループ化 24">
                  <a:extLst>
                    <a:ext uri="{FF2B5EF4-FFF2-40B4-BE49-F238E27FC236}">
                      <a16:creationId xmlns:a16="http://schemas.microsoft.com/office/drawing/2014/main" id="{985DA35B-FD79-C2FF-FB3A-096F8188D9E7}"/>
                    </a:ext>
                  </a:extLst>
                </p:cNvPr>
                <p:cNvGrpSpPr/>
                <p:nvPr/>
              </p:nvGrpSpPr>
              <p:grpSpPr>
                <a:xfrm>
                  <a:off x="5724526" y="3032442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28" name="二等辺三角形 27">
                    <a:extLst>
                      <a:ext uri="{FF2B5EF4-FFF2-40B4-BE49-F238E27FC236}">
                        <a16:creationId xmlns:a16="http://schemas.microsoft.com/office/drawing/2014/main" id="{B6E3A9DE-0743-514A-7238-244ABCEF2F0A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9" name="二等辺三角形 28">
                    <a:extLst>
                      <a:ext uri="{FF2B5EF4-FFF2-40B4-BE49-F238E27FC236}">
                        <a16:creationId xmlns:a16="http://schemas.microsoft.com/office/drawing/2014/main" id="{A3EF2308-8786-9EF4-D58A-E4D891A47522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0" name="二等辺三角形 29">
                    <a:extLst>
                      <a:ext uri="{FF2B5EF4-FFF2-40B4-BE49-F238E27FC236}">
                        <a16:creationId xmlns:a16="http://schemas.microsoft.com/office/drawing/2014/main" id="{E5DD2B8B-0E4A-A8B2-F72D-B13896FAC660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1" name="二等辺三角形 30">
                    <a:extLst>
                      <a:ext uri="{FF2B5EF4-FFF2-40B4-BE49-F238E27FC236}">
                        <a16:creationId xmlns:a16="http://schemas.microsoft.com/office/drawing/2014/main" id="{DE4C2F94-F4BB-6AF7-377D-6EDBD9DEE053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" name="二等辺三角形 31">
                    <a:extLst>
                      <a:ext uri="{FF2B5EF4-FFF2-40B4-BE49-F238E27FC236}">
                        <a16:creationId xmlns:a16="http://schemas.microsoft.com/office/drawing/2014/main" id="{CEDEBECA-4E22-E81E-B455-04ADE6CB1AF0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6" name="星: 5 pt 25">
                  <a:extLst>
                    <a:ext uri="{FF2B5EF4-FFF2-40B4-BE49-F238E27FC236}">
                      <a16:creationId xmlns:a16="http://schemas.microsoft.com/office/drawing/2014/main" id="{F0130120-88C3-D87C-5C67-F90F0857D03C}"/>
                    </a:ext>
                  </a:extLst>
                </p:cNvPr>
                <p:cNvSpPr/>
                <p:nvPr/>
              </p:nvSpPr>
              <p:spPr>
                <a:xfrm>
                  <a:off x="6193155" y="3222942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7" name="星: 5 pt 26">
                  <a:extLst>
                    <a:ext uri="{FF2B5EF4-FFF2-40B4-BE49-F238E27FC236}">
                      <a16:creationId xmlns:a16="http://schemas.microsoft.com/office/drawing/2014/main" id="{59EBE197-B586-1C14-F78F-28C339E693FD}"/>
                    </a:ext>
                  </a:extLst>
                </p:cNvPr>
                <p:cNvSpPr/>
                <p:nvPr/>
              </p:nvSpPr>
              <p:spPr>
                <a:xfrm>
                  <a:off x="5955030" y="3467417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51BABE89-719C-68FE-7E19-DE5CBE9E7D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64219" y="3029714"/>
              <a:ext cx="4818901" cy="1569557"/>
              <a:chOff x="6583557" y="2518971"/>
              <a:chExt cx="2628900" cy="856255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422319CF-8048-C385-919B-2CA429BE1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3557" y="2518971"/>
                <a:ext cx="2628900" cy="779454"/>
              </a:xfrm>
              <a:prstGeom prst="rect">
                <a:avLst/>
              </a:prstGeom>
            </p:spPr>
          </p:pic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A0AB545E-311C-C935-3C11-21B78DDC7D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11772" y="2582108"/>
                <a:ext cx="742950" cy="793118"/>
                <a:chOff x="5724526" y="3032443"/>
                <a:chExt cx="742950" cy="793118"/>
              </a:xfrm>
            </p:grpSpPr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2C1EC783-33D2-2804-4493-E0D1861F27DE}"/>
                    </a:ext>
                  </a:extLst>
                </p:cNvPr>
                <p:cNvGrpSpPr/>
                <p:nvPr/>
              </p:nvGrpSpPr>
              <p:grpSpPr>
                <a:xfrm>
                  <a:off x="5724526" y="3032443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56" name="二等辺三角形 55">
                    <a:extLst>
                      <a:ext uri="{FF2B5EF4-FFF2-40B4-BE49-F238E27FC236}">
                        <a16:creationId xmlns:a16="http://schemas.microsoft.com/office/drawing/2014/main" id="{7EF2EB04-6E3B-1302-893E-F11FA338964C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二等辺三角形 56">
                    <a:extLst>
                      <a:ext uri="{FF2B5EF4-FFF2-40B4-BE49-F238E27FC236}">
                        <a16:creationId xmlns:a16="http://schemas.microsoft.com/office/drawing/2014/main" id="{D7673A40-9099-A47B-0332-6547D279FCCA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8" name="二等辺三角形 57">
                    <a:extLst>
                      <a:ext uri="{FF2B5EF4-FFF2-40B4-BE49-F238E27FC236}">
                        <a16:creationId xmlns:a16="http://schemas.microsoft.com/office/drawing/2014/main" id="{5EA374D1-9A36-8442-BFA7-5807E1F0768B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二等辺三角形 58">
                    <a:extLst>
                      <a:ext uri="{FF2B5EF4-FFF2-40B4-BE49-F238E27FC236}">
                        <a16:creationId xmlns:a16="http://schemas.microsoft.com/office/drawing/2014/main" id="{49F45D42-CA2F-66E4-AA6A-EEA5560F5F65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0" name="二等辺三角形 59">
                    <a:extLst>
                      <a:ext uri="{FF2B5EF4-FFF2-40B4-BE49-F238E27FC236}">
                        <a16:creationId xmlns:a16="http://schemas.microsoft.com/office/drawing/2014/main" id="{17D8AC5C-3BC8-3F79-B11F-DCCEAE7131DE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4" name="星: 5 pt 53">
                  <a:extLst>
                    <a:ext uri="{FF2B5EF4-FFF2-40B4-BE49-F238E27FC236}">
                      <a16:creationId xmlns:a16="http://schemas.microsoft.com/office/drawing/2014/main" id="{2FE78E73-2075-754B-9DDC-77D3F7DBE3FD}"/>
                    </a:ext>
                  </a:extLst>
                </p:cNvPr>
                <p:cNvSpPr/>
                <p:nvPr/>
              </p:nvSpPr>
              <p:spPr>
                <a:xfrm>
                  <a:off x="5955665" y="3422333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5" name="星: 5 pt 54">
                  <a:extLst>
                    <a:ext uri="{FF2B5EF4-FFF2-40B4-BE49-F238E27FC236}">
                      <a16:creationId xmlns:a16="http://schemas.microsoft.com/office/drawing/2014/main" id="{17383464-DDC0-4DBD-1E17-4BE52F27983D}"/>
                    </a:ext>
                  </a:extLst>
                </p:cNvPr>
                <p:cNvSpPr/>
                <p:nvPr/>
              </p:nvSpPr>
              <p:spPr>
                <a:xfrm>
                  <a:off x="6212840" y="3195638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E1AD52FD-DB72-EBF5-61FC-539836F45D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34862" y="2582108"/>
                <a:ext cx="742950" cy="793118"/>
                <a:chOff x="5724526" y="3032443"/>
                <a:chExt cx="742950" cy="793118"/>
              </a:xfrm>
            </p:grpSpPr>
            <p:grpSp>
              <p:nvGrpSpPr>
                <p:cNvPr id="45" name="グループ化 44">
                  <a:extLst>
                    <a:ext uri="{FF2B5EF4-FFF2-40B4-BE49-F238E27FC236}">
                      <a16:creationId xmlns:a16="http://schemas.microsoft.com/office/drawing/2014/main" id="{AE4B6158-B0D7-D4AE-4825-0326557A7AF7}"/>
                    </a:ext>
                  </a:extLst>
                </p:cNvPr>
                <p:cNvGrpSpPr/>
                <p:nvPr/>
              </p:nvGrpSpPr>
              <p:grpSpPr>
                <a:xfrm>
                  <a:off x="5724526" y="3032443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48" name="二等辺三角形 47">
                    <a:extLst>
                      <a:ext uri="{FF2B5EF4-FFF2-40B4-BE49-F238E27FC236}">
                        <a16:creationId xmlns:a16="http://schemas.microsoft.com/office/drawing/2014/main" id="{8A97A266-D37D-EFC0-C38E-3ABC5E25FAB8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49" name="二等辺三角形 48">
                    <a:extLst>
                      <a:ext uri="{FF2B5EF4-FFF2-40B4-BE49-F238E27FC236}">
                        <a16:creationId xmlns:a16="http://schemas.microsoft.com/office/drawing/2014/main" id="{3726DC4D-9D5C-349A-4721-09F99CD65D7F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0" name="二等辺三角形 49">
                    <a:extLst>
                      <a:ext uri="{FF2B5EF4-FFF2-40B4-BE49-F238E27FC236}">
                        <a16:creationId xmlns:a16="http://schemas.microsoft.com/office/drawing/2014/main" id="{0A6F7214-6F9F-B5A4-135B-392E1C573133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1" name="二等辺三角形 50">
                    <a:extLst>
                      <a:ext uri="{FF2B5EF4-FFF2-40B4-BE49-F238E27FC236}">
                        <a16:creationId xmlns:a16="http://schemas.microsoft.com/office/drawing/2014/main" id="{B9AA3A40-6FD5-279B-9DB8-4825003C3072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2" name="二等辺三角形 51">
                    <a:extLst>
                      <a:ext uri="{FF2B5EF4-FFF2-40B4-BE49-F238E27FC236}">
                        <a16:creationId xmlns:a16="http://schemas.microsoft.com/office/drawing/2014/main" id="{DFF25BC8-687B-F2F2-2182-139465696569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46" name="星: 5 pt 45">
                  <a:extLst>
                    <a:ext uri="{FF2B5EF4-FFF2-40B4-BE49-F238E27FC236}">
                      <a16:creationId xmlns:a16="http://schemas.microsoft.com/office/drawing/2014/main" id="{786B4C68-559C-1C1F-24F0-8E8CF822DBBA}"/>
                    </a:ext>
                  </a:extLst>
                </p:cNvPr>
                <p:cNvSpPr/>
                <p:nvPr/>
              </p:nvSpPr>
              <p:spPr>
                <a:xfrm>
                  <a:off x="5967095" y="3429318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7" name="星: 5 pt 46">
                  <a:extLst>
                    <a:ext uri="{FF2B5EF4-FFF2-40B4-BE49-F238E27FC236}">
                      <a16:creationId xmlns:a16="http://schemas.microsoft.com/office/drawing/2014/main" id="{F1275E8A-6CFB-3EB6-500C-0841765B1948}"/>
                    </a:ext>
                  </a:extLst>
                </p:cNvPr>
                <p:cNvSpPr/>
                <p:nvPr/>
              </p:nvSpPr>
              <p:spPr>
                <a:xfrm>
                  <a:off x="6224270" y="3202623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B48A544E-AE23-F24A-4BC8-E3CCC8D990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64219" y="4884900"/>
              <a:ext cx="4818901" cy="1587589"/>
              <a:chOff x="6583557" y="4169608"/>
              <a:chExt cx="2628900" cy="866092"/>
            </a:xfrm>
          </p:grpSpPr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A8E6E075-AF93-EF0A-B406-200D40A2C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3557" y="4169608"/>
                <a:ext cx="2628900" cy="791678"/>
              </a:xfrm>
              <a:prstGeom prst="rect">
                <a:avLst/>
              </a:prstGeom>
            </p:spPr>
          </p:pic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ACFD5AD1-17C1-35E3-FB57-E215FA74E4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14387" y="4242582"/>
                <a:ext cx="742950" cy="793118"/>
                <a:chOff x="5724526" y="3032443"/>
                <a:chExt cx="742950" cy="793118"/>
              </a:xfrm>
            </p:grpSpPr>
            <p:grpSp>
              <p:nvGrpSpPr>
                <p:cNvPr id="73" name="グループ化 72">
                  <a:extLst>
                    <a:ext uri="{FF2B5EF4-FFF2-40B4-BE49-F238E27FC236}">
                      <a16:creationId xmlns:a16="http://schemas.microsoft.com/office/drawing/2014/main" id="{19F9F2DA-6552-C3B3-8D0D-CCF25E1EDF51}"/>
                    </a:ext>
                  </a:extLst>
                </p:cNvPr>
                <p:cNvGrpSpPr/>
                <p:nvPr/>
              </p:nvGrpSpPr>
              <p:grpSpPr>
                <a:xfrm>
                  <a:off x="5724526" y="3032443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76" name="二等辺三角形 75">
                    <a:extLst>
                      <a:ext uri="{FF2B5EF4-FFF2-40B4-BE49-F238E27FC236}">
                        <a16:creationId xmlns:a16="http://schemas.microsoft.com/office/drawing/2014/main" id="{45711666-FDF1-7373-090B-A203C9234F7A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7" name="二等辺三角形 76">
                    <a:extLst>
                      <a:ext uri="{FF2B5EF4-FFF2-40B4-BE49-F238E27FC236}">
                        <a16:creationId xmlns:a16="http://schemas.microsoft.com/office/drawing/2014/main" id="{D626DBCB-FF79-B1FB-93B6-B4FB3720FAFE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8" name="二等辺三角形 77">
                    <a:extLst>
                      <a:ext uri="{FF2B5EF4-FFF2-40B4-BE49-F238E27FC236}">
                        <a16:creationId xmlns:a16="http://schemas.microsoft.com/office/drawing/2014/main" id="{728E04C7-D239-9FF9-6D7C-9DC80CE63F16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9" name="二等辺三角形 78">
                    <a:extLst>
                      <a:ext uri="{FF2B5EF4-FFF2-40B4-BE49-F238E27FC236}">
                        <a16:creationId xmlns:a16="http://schemas.microsoft.com/office/drawing/2014/main" id="{B293AAB6-A964-4EC1-3A82-EB22A034F54C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80" name="二等辺三角形 79">
                    <a:extLst>
                      <a:ext uri="{FF2B5EF4-FFF2-40B4-BE49-F238E27FC236}">
                        <a16:creationId xmlns:a16="http://schemas.microsoft.com/office/drawing/2014/main" id="{404C0B49-4C2F-E1A4-89F0-F2DE6689264D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4" name="星: 5 pt 73">
                  <a:extLst>
                    <a:ext uri="{FF2B5EF4-FFF2-40B4-BE49-F238E27FC236}">
                      <a16:creationId xmlns:a16="http://schemas.microsoft.com/office/drawing/2014/main" id="{BF1AD027-5E60-CD3B-DFE7-409715751CCF}"/>
                    </a:ext>
                  </a:extLst>
                </p:cNvPr>
                <p:cNvSpPr/>
                <p:nvPr/>
              </p:nvSpPr>
              <p:spPr>
                <a:xfrm>
                  <a:off x="5955665" y="3391853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5" name="星: 5 pt 74">
                  <a:extLst>
                    <a:ext uri="{FF2B5EF4-FFF2-40B4-BE49-F238E27FC236}">
                      <a16:creationId xmlns:a16="http://schemas.microsoft.com/office/drawing/2014/main" id="{C6E914AB-2097-D111-E8CD-4BDEB2346597}"/>
                    </a:ext>
                  </a:extLst>
                </p:cNvPr>
                <p:cNvSpPr/>
                <p:nvPr/>
              </p:nvSpPr>
              <p:spPr>
                <a:xfrm>
                  <a:off x="6212840" y="3108008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569B3536-399A-2B3D-7C5E-2365CCA884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23725" y="4225840"/>
                <a:ext cx="742950" cy="793118"/>
                <a:chOff x="5724526" y="3032443"/>
                <a:chExt cx="742950" cy="793118"/>
              </a:xfrm>
            </p:grpSpPr>
            <p:grpSp>
              <p:nvGrpSpPr>
                <p:cNvPr id="65" name="グループ化 64">
                  <a:extLst>
                    <a:ext uri="{FF2B5EF4-FFF2-40B4-BE49-F238E27FC236}">
                      <a16:creationId xmlns:a16="http://schemas.microsoft.com/office/drawing/2014/main" id="{762E85FF-6DFA-B271-0A10-18B0046B0EE0}"/>
                    </a:ext>
                  </a:extLst>
                </p:cNvPr>
                <p:cNvGrpSpPr/>
                <p:nvPr/>
              </p:nvGrpSpPr>
              <p:grpSpPr>
                <a:xfrm>
                  <a:off x="5724526" y="3032443"/>
                  <a:ext cx="742950" cy="793118"/>
                  <a:chOff x="-259943" y="-76405"/>
                  <a:chExt cx="744309" cy="793754"/>
                </a:xfrm>
              </p:grpSpPr>
              <p:sp>
                <p:nvSpPr>
                  <p:cNvPr id="68" name="二等辺三角形 67">
                    <a:extLst>
                      <a:ext uri="{FF2B5EF4-FFF2-40B4-BE49-F238E27FC236}">
                        <a16:creationId xmlns:a16="http://schemas.microsoft.com/office/drawing/2014/main" id="{73341608-1AD9-B900-73C5-CC850BBF7E40}"/>
                      </a:ext>
                    </a:extLst>
                  </p:cNvPr>
                  <p:cNvSpPr/>
                  <p:nvPr/>
                </p:nvSpPr>
                <p:spPr>
                  <a:xfrm>
                    <a:off x="272865" y="422750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9" name="二等辺三角形 68">
                    <a:extLst>
                      <a:ext uri="{FF2B5EF4-FFF2-40B4-BE49-F238E27FC236}">
                        <a16:creationId xmlns:a16="http://schemas.microsoft.com/office/drawing/2014/main" id="{6436875B-BCDF-81EC-0ED4-4DEBAEBCC054}"/>
                      </a:ext>
                    </a:extLst>
                  </p:cNvPr>
                  <p:cNvSpPr/>
                  <p:nvPr/>
                </p:nvSpPr>
                <p:spPr>
                  <a:xfrm>
                    <a:off x="163719" y="640944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0" name="二等辺三角形 69">
                    <a:extLst>
                      <a:ext uri="{FF2B5EF4-FFF2-40B4-BE49-F238E27FC236}">
                        <a16:creationId xmlns:a16="http://schemas.microsoft.com/office/drawing/2014/main" id="{2F3869B3-FB67-2ECB-B2FC-53BFC6BC3FE4}"/>
                      </a:ext>
                    </a:extLst>
                  </p:cNvPr>
                  <p:cNvSpPr/>
                  <p:nvPr/>
                </p:nvSpPr>
                <p:spPr>
                  <a:xfrm>
                    <a:off x="395655" y="381839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1" name="二等辺三角形 70">
                    <a:extLst>
                      <a:ext uri="{FF2B5EF4-FFF2-40B4-BE49-F238E27FC236}">
                        <a16:creationId xmlns:a16="http://schemas.microsoft.com/office/drawing/2014/main" id="{A13FD1EA-6E8B-FA64-C7EA-0E160EA7233B}"/>
                      </a:ext>
                    </a:extLst>
                  </p:cNvPr>
                  <p:cNvSpPr/>
                  <p:nvPr/>
                </p:nvSpPr>
                <p:spPr>
                  <a:xfrm>
                    <a:off x="-27323" y="-76405"/>
                    <a:ext cx="88711" cy="76405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72" name="二等辺三角形 71">
                    <a:extLst>
                      <a:ext uri="{FF2B5EF4-FFF2-40B4-BE49-F238E27FC236}">
                        <a16:creationId xmlns:a16="http://schemas.microsoft.com/office/drawing/2014/main" id="{E58EC4C1-A934-E4F4-9C03-8F380A164A79}"/>
                      </a:ext>
                    </a:extLst>
                  </p:cNvPr>
                  <p:cNvSpPr/>
                  <p:nvPr/>
                </p:nvSpPr>
                <p:spPr>
                  <a:xfrm>
                    <a:off x="-259943" y="409094"/>
                    <a:ext cx="88711" cy="76109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6" name="星: 5 pt 65">
                  <a:extLst>
                    <a:ext uri="{FF2B5EF4-FFF2-40B4-BE49-F238E27FC236}">
                      <a16:creationId xmlns:a16="http://schemas.microsoft.com/office/drawing/2014/main" id="{5D40DCBF-6015-A603-FAFE-599347B025D1}"/>
                    </a:ext>
                  </a:extLst>
                </p:cNvPr>
                <p:cNvSpPr/>
                <p:nvPr/>
              </p:nvSpPr>
              <p:spPr>
                <a:xfrm>
                  <a:off x="5970905" y="3402013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7" name="星: 5 pt 66">
                  <a:extLst>
                    <a:ext uri="{FF2B5EF4-FFF2-40B4-BE49-F238E27FC236}">
                      <a16:creationId xmlns:a16="http://schemas.microsoft.com/office/drawing/2014/main" id="{DF2B15AE-E758-E31A-6273-929022D4E2B4}"/>
                    </a:ext>
                  </a:extLst>
                </p:cNvPr>
                <p:cNvSpPr/>
                <p:nvPr/>
              </p:nvSpPr>
              <p:spPr>
                <a:xfrm>
                  <a:off x="6228080" y="3118168"/>
                  <a:ext cx="82550" cy="82550"/>
                </a:xfrm>
                <a:prstGeom prst="star5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A444B51F-5E9F-CA89-257D-5BB7DC16A1A2}"/>
              </a:ext>
            </a:extLst>
          </p:cNvPr>
          <p:cNvSpPr txBox="1"/>
          <p:nvPr/>
        </p:nvSpPr>
        <p:spPr>
          <a:xfrm>
            <a:off x="376310" y="2776710"/>
            <a:ext cx="1332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lt"/>
              </a:rPr>
              <a:t>Contour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Map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2BAF133-9E62-322B-55C2-A03921290257}"/>
              </a:ext>
            </a:extLst>
          </p:cNvPr>
          <p:cNvSpPr txBox="1"/>
          <p:nvPr/>
        </p:nvSpPr>
        <p:spPr>
          <a:xfrm>
            <a:off x="446587" y="4522959"/>
            <a:ext cx="15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lt"/>
              </a:rPr>
              <a:t>Inclination Map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7A83DD30-C5A4-31FB-537E-27BC0579825A}"/>
              </a:ext>
            </a:extLst>
          </p:cNvPr>
          <p:cNvSpPr txBox="1"/>
          <p:nvPr/>
        </p:nvSpPr>
        <p:spPr>
          <a:xfrm>
            <a:off x="6245692" y="2739126"/>
            <a:ext cx="1322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lt"/>
              </a:rPr>
              <a:t>CS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3D Map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58040E22-F78E-3E9B-BACF-FF1466701CF6}"/>
              </a:ext>
            </a:extLst>
          </p:cNvPr>
          <p:cNvSpPr txBox="1"/>
          <p:nvPr/>
        </p:nvSpPr>
        <p:spPr>
          <a:xfrm>
            <a:off x="6219906" y="4519329"/>
            <a:ext cx="158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lt"/>
              </a:rPr>
              <a:t>CS Sharpening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793C87B5-EBF4-753A-9286-B61C93D881E6}"/>
              </a:ext>
            </a:extLst>
          </p:cNvPr>
          <p:cNvSpPr txBox="1"/>
          <p:nvPr/>
        </p:nvSpPr>
        <p:spPr>
          <a:xfrm>
            <a:off x="9828538" y="2637944"/>
            <a:ext cx="19163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+mn-lt"/>
              </a:rPr>
              <a:t>▲</a:t>
            </a:r>
            <a:r>
              <a:rPr kumimoji="1" lang="ja-JP" altLang="en-US" sz="1200" dirty="0">
                <a:solidFill>
                  <a:schemeClr val="tx1"/>
                </a:solidFill>
                <a:latin typeface="+mn-lt"/>
              </a:rPr>
              <a:t>：</a:t>
            </a:r>
            <a:r>
              <a:rPr kumimoji="1" lang="en-US" altLang="ja-JP" sz="1200" dirty="0">
                <a:latin typeface="+mn-lt"/>
              </a:rPr>
              <a:t>Missing part of reading</a:t>
            </a:r>
          </a:p>
          <a:p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★</a:t>
            </a:r>
            <a:r>
              <a:rPr lang="ja-JP" altLang="en-US" sz="1200" dirty="0">
                <a:solidFill>
                  <a:schemeClr val="tx1"/>
                </a:solidFill>
                <a:latin typeface="+mn-lt"/>
              </a:rPr>
              <a:t>：</a:t>
            </a:r>
            <a:r>
              <a:rPr lang="en-US" altLang="ja-JP" sz="1200" dirty="0">
                <a:latin typeface="+mn-lt"/>
              </a:rPr>
              <a:t>Misreading part</a:t>
            </a:r>
            <a:endParaRPr kumimoji="1" lang="ja-JP" altLang="en-US" sz="1200" dirty="0">
              <a:latin typeface="+mn-lt"/>
            </a:endParaRP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1C2E7FB7-17F9-58FC-1FB0-A59C7EB04496}"/>
              </a:ext>
            </a:extLst>
          </p:cNvPr>
          <p:cNvGrpSpPr/>
          <p:nvPr/>
        </p:nvGrpSpPr>
        <p:grpSpPr>
          <a:xfrm>
            <a:off x="1708310" y="2523346"/>
            <a:ext cx="4387691" cy="685613"/>
            <a:chOff x="1708310" y="2523346"/>
            <a:chExt cx="4387691" cy="685613"/>
          </a:xfrm>
        </p:grpSpPr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62FE8AA8-2FCB-2A43-14E0-903F5CC0082E}"/>
                </a:ext>
              </a:extLst>
            </p:cNvPr>
            <p:cNvSpPr txBox="1"/>
            <p:nvPr/>
          </p:nvSpPr>
          <p:spPr>
            <a:xfrm>
              <a:off x="1708310" y="2955043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>
                  <a:latin typeface="+mn-lt"/>
                </a:rPr>
                <a:t>Input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7ECB3402-A3D5-5715-ED79-4D31B9B750BE}"/>
                </a:ext>
              </a:extLst>
            </p:cNvPr>
            <p:cNvSpPr txBox="1"/>
            <p:nvPr/>
          </p:nvSpPr>
          <p:spPr>
            <a:xfrm>
              <a:off x="2929474" y="2955043"/>
              <a:ext cx="133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>
                  <a:latin typeface="+mn-lt"/>
                </a:rPr>
                <a:t>AI generated image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2C791BEB-8BE5-0C69-4D46-D47BCC80244F}"/>
                </a:ext>
              </a:extLst>
            </p:cNvPr>
            <p:cNvSpPr txBox="1"/>
            <p:nvPr/>
          </p:nvSpPr>
          <p:spPr>
            <a:xfrm>
              <a:off x="4411457" y="2523346"/>
              <a:ext cx="16845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+mn-lt"/>
                </a:rPr>
                <a:t>Landslide topographic distribution map</a:t>
              </a:r>
            </a:p>
            <a:p>
              <a:r>
                <a:rPr kumimoji="1" lang="en-US" altLang="ja-JP" sz="1100" dirty="0">
                  <a:latin typeface="+mn-lt"/>
                </a:rPr>
                <a:t>(Correct answer data)</a:t>
              </a:r>
              <a:endParaRPr kumimoji="1" lang="ja-JP" altLang="en-US" sz="1100" dirty="0">
                <a:latin typeface="+mn-lt"/>
              </a:endParaRPr>
            </a:p>
          </p:txBody>
        </p:sp>
      </p:grp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B2AF99C-F2AD-3A52-4702-1DE48335C198}"/>
              </a:ext>
            </a:extLst>
          </p:cNvPr>
          <p:cNvSpPr txBox="1"/>
          <p:nvPr/>
        </p:nvSpPr>
        <p:spPr>
          <a:xfrm>
            <a:off x="512956" y="808468"/>
            <a:ext cx="10332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[★Misinterpretation points]... Locations where the positional relationship and color tone of the top of an alluvial fan, a meandering river, and a slope between a sliding cliff and a gentle slope in a landslide topography are similar, such as the surface of a terrace.</a:t>
            </a:r>
          </a:p>
          <a:p>
            <a:r>
              <a:rPr kumimoji="1" lang="en-US" altLang="ja-JP" dirty="0">
                <a:latin typeface="+mn-lt"/>
              </a:rPr>
              <a:t>[▲Characteristics of poorly readable areas]...Topography that even engineers are confused about ⇒Landslide topography that is unclear in the legend of the landslide topography distribution map</a:t>
            </a:r>
          </a:p>
          <a:p>
            <a:r>
              <a:rPr kumimoji="1" lang="en-US" altLang="ja-JP" dirty="0">
                <a:latin typeface="+mn-lt"/>
              </a:rPr>
              <a:t>Example: A falling cliff is clear, but a gentle slope, slope line, slope line is not clear, etc.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845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993DAA-39F7-2AC6-C45F-AB9BC4DA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Proposed measures to solve problems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815695-DACF-D043-6D9D-83D304FB69F9}"/>
              </a:ext>
            </a:extLst>
          </p:cNvPr>
          <p:cNvSpPr txBox="1"/>
          <p:nvPr/>
        </p:nvSpPr>
        <p:spPr>
          <a:xfrm>
            <a:off x="649665" y="719995"/>
            <a:ext cx="113013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■Solutions to reduce misinterpretation</a:t>
            </a:r>
          </a:p>
          <a:p>
            <a:r>
              <a:rPr kumimoji="1" lang="en-US" altLang="ja-JP" sz="2000" b="1" u="sng" dirty="0">
                <a:latin typeface="+mn-lt"/>
              </a:rPr>
              <a:t>(1) Expand the variety of interpretation data</a:t>
            </a:r>
          </a:p>
          <a:p>
            <a:r>
              <a:rPr kumimoji="1" lang="en-US" altLang="ja-JP" sz="2000" dirty="0">
                <a:latin typeface="+mn-lt"/>
              </a:rPr>
              <a:t>◆The topographical patterns to be interpreted tend to have similar morphological characteristics depending on the region and geology.</a:t>
            </a:r>
          </a:p>
          <a:p>
            <a:r>
              <a:rPr kumimoji="1" lang="en-US" altLang="ja-JP" sz="2000" dirty="0">
                <a:latin typeface="+mn-lt"/>
              </a:rPr>
              <a:t>◆If we can accumulate and learn from the knowledge of civil engineering engineers who make a living by interpreting, it is possible to improve accuracy and reduce misinterpretation.</a:t>
            </a:r>
          </a:p>
          <a:p>
            <a:endParaRPr kumimoji="1" lang="en-US" altLang="ja-JP" sz="1200" dirty="0">
              <a:latin typeface="+mn-lt"/>
            </a:endParaRPr>
          </a:p>
          <a:p>
            <a:r>
              <a:rPr kumimoji="1" lang="en-US" altLang="ja-JP" sz="2000" b="1" u="sng" dirty="0">
                <a:latin typeface="+mn-lt"/>
              </a:rPr>
              <a:t>(2) Let AI learn the features of the terrain that were misinterpreted</a:t>
            </a:r>
          </a:p>
          <a:p>
            <a:r>
              <a:rPr kumimoji="1" lang="en-US" altLang="ja-JP" sz="2000" dirty="0">
                <a:latin typeface="+mn-lt"/>
              </a:rPr>
              <a:t>◆Let AI learn terrain that is not landslide terrain</a:t>
            </a:r>
          </a:p>
          <a:p>
            <a:r>
              <a:rPr kumimoji="1" lang="en-US" altLang="ja-JP" sz="2000" dirty="0">
                <a:latin typeface="+mn-lt"/>
              </a:rPr>
              <a:t>◆However, future verification is required in order to apply it to regions and topographical elements where it is difficult to determine the true correct answer due to natural phenomena.</a:t>
            </a:r>
          </a:p>
          <a:p>
            <a:endParaRPr kumimoji="1" lang="en-US" altLang="ja-JP" sz="1200" dirty="0">
              <a:latin typeface="+mn-lt"/>
            </a:endParaRPr>
          </a:p>
          <a:p>
            <a:r>
              <a:rPr kumimoji="1" lang="en-US" altLang="ja-JP" sz="2000" b="1" u="sng" dirty="0">
                <a:latin typeface="+mn-lt"/>
              </a:rPr>
              <a:t>(3) Use detailed topographical information</a:t>
            </a:r>
          </a:p>
          <a:p>
            <a:r>
              <a:rPr kumimoji="1" lang="en-US" altLang="ja-JP" sz="2000" dirty="0">
                <a:latin typeface="+mn-lt"/>
              </a:rPr>
              <a:t>◆Use more detailed terrain information. It is necessary to specify the landslide range more clearly.</a:t>
            </a:r>
          </a:p>
          <a:p>
            <a:r>
              <a:rPr kumimoji="1" lang="en-US" altLang="ja-JP" sz="2000" dirty="0">
                <a:latin typeface="+mn-lt"/>
              </a:rPr>
              <a:t>◆Example of high-resolution topographic data: 0.5-1m mesh topographic data is released by local governments.</a:t>
            </a:r>
          </a:p>
          <a:p>
            <a:r>
              <a:rPr kumimoji="1" lang="en-US" altLang="ja-JP" sz="2000" dirty="0">
                <a:latin typeface="+mn-lt"/>
              </a:rPr>
              <a:t>The Geospatial Information Authority of Japan also announced that it will release 1m mesh resolution topographical data nationwide on October 28, 2020.</a:t>
            </a:r>
          </a:p>
          <a:p>
            <a:endParaRPr kumimoji="1" lang="en-US" altLang="ja-JP" sz="1200" dirty="0">
              <a:latin typeface="+mn-lt"/>
            </a:endParaRPr>
          </a:p>
          <a:p>
            <a:r>
              <a:rPr kumimoji="1" lang="en-US" altLang="ja-JP" sz="2000" b="1" u="sng" dirty="0">
                <a:latin typeface="+mn-lt"/>
              </a:rPr>
              <a:t>(4) Add processing such as emphasizing the features (color tone) that engineers focus on</a:t>
            </a:r>
            <a:endParaRPr kumimoji="1" lang="ja-JP" altLang="en-US" sz="20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45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92F87-8AB2-3BA1-40CB-F81DF218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88" y="278004"/>
            <a:ext cx="11808000" cy="407460"/>
          </a:xfrm>
        </p:spPr>
        <p:txBody>
          <a:bodyPr/>
          <a:lstStyle/>
          <a:p>
            <a:r>
              <a:rPr kumimoji="1" lang="en-US" altLang="ja-JP" sz="1800" dirty="0"/>
              <a:t>Improving terrain interpretation technology through deep learning: </a:t>
            </a:r>
            <a:r>
              <a:rPr kumimoji="1" lang="en-US" altLang="ja-JP" sz="1100" dirty="0"/>
              <a:t>Improving efficiency, awareness, and passing on technology</a:t>
            </a:r>
            <a:endParaRPr kumimoji="1" lang="ja-JP" altLang="en-US" sz="18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64DAC45-6290-4483-F73F-8691F0DD5CDD}"/>
              </a:ext>
            </a:extLst>
          </p:cNvPr>
          <p:cNvSpPr/>
          <p:nvPr/>
        </p:nvSpPr>
        <p:spPr>
          <a:xfrm>
            <a:off x="891994" y="1052555"/>
            <a:ext cx="10890471" cy="2121951"/>
          </a:xfrm>
          <a:prstGeom prst="rect">
            <a:avLst/>
          </a:prstGeom>
          <a:solidFill>
            <a:srgbClr val="CCFFC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97D8D68D-EC46-B107-8CAD-C3958E1773C7}"/>
              </a:ext>
            </a:extLst>
          </p:cNvPr>
          <p:cNvSpPr/>
          <p:nvPr/>
        </p:nvSpPr>
        <p:spPr>
          <a:xfrm>
            <a:off x="836275" y="1052333"/>
            <a:ext cx="10923925" cy="3964044"/>
          </a:xfrm>
          <a:custGeom>
            <a:avLst/>
            <a:gdLst>
              <a:gd name="connsiteX0" fmla="*/ 0 w 9982899"/>
              <a:gd name="connsiteY0" fmla="*/ 3397541 h 4320330"/>
              <a:gd name="connsiteX1" fmla="*/ 0 w 9982899"/>
              <a:gd name="connsiteY1" fmla="*/ 0 h 4320330"/>
              <a:gd name="connsiteX2" fmla="*/ 9982899 w 9982899"/>
              <a:gd name="connsiteY2" fmla="*/ 25167 h 4320330"/>
              <a:gd name="connsiteX3" fmla="*/ 9982899 w 9982899"/>
              <a:gd name="connsiteY3" fmla="*/ 2558642 h 4320330"/>
              <a:gd name="connsiteX4" fmla="*/ 0 w 9982899"/>
              <a:gd name="connsiteY4" fmla="*/ 4320330 h 4320330"/>
              <a:gd name="connsiteX5" fmla="*/ 0 w 9982899"/>
              <a:gd name="connsiteY5" fmla="*/ 3397541 h 4320330"/>
              <a:gd name="connsiteX0" fmla="*/ 30666 w 10013565"/>
              <a:gd name="connsiteY0" fmla="*/ 3372374 h 4295163"/>
              <a:gd name="connsiteX1" fmla="*/ 0 w 10013565"/>
              <a:gd name="connsiteY1" fmla="*/ 1959019 h 4295163"/>
              <a:gd name="connsiteX2" fmla="*/ 10013565 w 10013565"/>
              <a:gd name="connsiteY2" fmla="*/ 0 h 4295163"/>
              <a:gd name="connsiteX3" fmla="*/ 10013565 w 10013565"/>
              <a:gd name="connsiteY3" fmla="*/ 2533475 h 4295163"/>
              <a:gd name="connsiteX4" fmla="*/ 30666 w 10013565"/>
              <a:gd name="connsiteY4" fmla="*/ 4295163 h 4295163"/>
              <a:gd name="connsiteX5" fmla="*/ 30666 w 10013565"/>
              <a:gd name="connsiteY5" fmla="*/ 3372374 h 4295163"/>
              <a:gd name="connsiteX0" fmla="*/ 30666 w 10013565"/>
              <a:gd name="connsiteY0" fmla="*/ 3372374 h 4295163"/>
              <a:gd name="connsiteX1" fmla="*/ 0 w 10013565"/>
              <a:gd name="connsiteY1" fmla="*/ 1959019 h 4295163"/>
              <a:gd name="connsiteX2" fmla="*/ 4620368 w 10013565"/>
              <a:gd name="connsiteY2" fmla="*/ 1071136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959019 h 4295163"/>
              <a:gd name="connsiteX2" fmla="*/ 3976387 w 10013565"/>
              <a:gd name="connsiteY2" fmla="*/ 1935753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81425 h 4295163"/>
              <a:gd name="connsiteX2" fmla="*/ 3976387 w 10013565"/>
              <a:gd name="connsiteY2" fmla="*/ 1935753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76387 w 10013565"/>
              <a:gd name="connsiteY2" fmla="*/ 1935753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45722 w 10013565"/>
              <a:gd name="connsiteY2" fmla="*/ 1913584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86610 w 10013565"/>
              <a:gd name="connsiteY2" fmla="*/ 1891415 h 4295163"/>
              <a:gd name="connsiteX3" fmla="*/ 10013565 w 10013565"/>
              <a:gd name="connsiteY3" fmla="*/ 0 h 4295163"/>
              <a:gd name="connsiteX4" fmla="*/ 10013565 w 10013565"/>
              <a:gd name="connsiteY4" fmla="*/ 2533475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86610 w 10013565"/>
              <a:gd name="connsiteY2" fmla="*/ 1891415 h 4295163"/>
              <a:gd name="connsiteX3" fmla="*/ 10013565 w 10013565"/>
              <a:gd name="connsiteY3" fmla="*/ 0 h 4295163"/>
              <a:gd name="connsiteX4" fmla="*/ 10013565 w 10013565"/>
              <a:gd name="connsiteY4" fmla="*/ 2378288 h 4295163"/>
              <a:gd name="connsiteX5" fmla="*/ 30666 w 10013565"/>
              <a:gd name="connsiteY5" fmla="*/ 4295163 h 4295163"/>
              <a:gd name="connsiteX6" fmla="*/ 30666 w 10013565"/>
              <a:gd name="connsiteY6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86610 w 10013565"/>
              <a:gd name="connsiteY2" fmla="*/ 1891415 h 4295163"/>
              <a:gd name="connsiteX3" fmla="*/ 10013565 w 10013565"/>
              <a:gd name="connsiteY3" fmla="*/ 0 h 4295163"/>
              <a:gd name="connsiteX4" fmla="*/ 10013565 w 10013565"/>
              <a:gd name="connsiteY4" fmla="*/ 2378288 h 4295163"/>
              <a:gd name="connsiteX5" fmla="*/ 4906582 w 10013565"/>
              <a:gd name="connsiteY5" fmla="*/ 3376783 h 4295163"/>
              <a:gd name="connsiteX6" fmla="*/ 30666 w 10013565"/>
              <a:gd name="connsiteY6" fmla="*/ 4295163 h 4295163"/>
              <a:gd name="connsiteX7" fmla="*/ 30666 w 10013565"/>
              <a:gd name="connsiteY7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86610 w 10013565"/>
              <a:gd name="connsiteY2" fmla="*/ 1891415 h 4295163"/>
              <a:gd name="connsiteX3" fmla="*/ 10013565 w 10013565"/>
              <a:gd name="connsiteY3" fmla="*/ 0 h 4295163"/>
              <a:gd name="connsiteX4" fmla="*/ 10013565 w 10013565"/>
              <a:gd name="connsiteY4" fmla="*/ 2378288 h 4295163"/>
              <a:gd name="connsiteX5" fmla="*/ 4037720 w 10013565"/>
              <a:gd name="connsiteY5" fmla="*/ 3842347 h 4295163"/>
              <a:gd name="connsiteX6" fmla="*/ 30666 w 10013565"/>
              <a:gd name="connsiteY6" fmla="*/ 4295163 h 4295163"/>
              <a:gd name="connsiteX7" fmla="*/ 30666 w 10013565"/>
              <a:gd name="connsiteY7" fmla="*/ 3372374 h 4295163"/>
              <a:gd name="connsiteX0" fmla="*/ 30666 w 10013565"/>
              <a:gd name="connsiteY0" fmla="*/ 3372374 h 4295163"/>
              <a:gd name="connsiteX1" fmla="*/ 0 w 10013565"/>
              <a:gd name="connsiteY1" fmla="*/ 1892509 h 4295163"/>
              <a:gd name="connsiteX2" fmla="*/ 3986610 w 10013565"/>
              <a:gd name="connsiteY2" fmla="*/ 1891415 h 4295163"/>
              <a:gd name="connsiteX3" fmla="*/ 10013565 w 10013565"/>
              <a:gd name="connsiteY3" fmla="*/ 0 h 4295163"/>
              <a:gd name="connsiteX4" fmla="*/ 10013565 w 10013565"/>
              <a:gd name="connsiteY4" fmla="*/ 2378288 h 4295163"/>
              <a:gd name="connsiteX5" fmla="*/ 4027497 w 10013565"/>
              <a:gd name="connsiteY5" fmla="*/ 3886687 h 4295163"/>
              <a:gd name="connsiteX6" fmla="*/ 30666 w 10013565"/>
              <a:gd name="connsiteY6" fmla="*/ 4295163 h 4295163"/>
              <a:gd name="connsiteX7" fmla="*/ 30666 w 10013565"/>
              <a:gd name="connsiteY7" fmla="*/ 3372374 h 4295163"/>
              <a:gd name="connsiteX0" fmla="*/ 30666 w 10013565"/>
              <a:gd name="connsiteY0" fmla="*/ 3372374 h 4195399"/>
              <a:gd name="connsiteX1" fmla="*/ 0 w 10013565"/>
              <a:gd name="connsiteY1" fmla="*/ 1892509 h 4195399"/>
              <a:gd name="connsiteX2" fmla="*/ 3986610 w 10013565"/>
              <a:gd name="connsiteY2" fmla="*/ 1891415 h 4195399"/>
              <a:gd name="connsiteX3" fmla="*/ 10013565 w 10013565"/>
              <a:gd name="connsiteY3" fmla="*/ 0 h 4195399"/>
              <a:gd name="connsiteX4" fmla="*/ 10013565 w 10013565"/>
              <a:gd name="connsiteY4" fmla="*/ 2378288 h 4195399"/>
              <a:gd name="connsiteX5" fmla="*/ 4027497 w 10013565"/>
              <a:gd name="connsiteY5" fmla="*/ 3886687 h 4195399"/>
              <a:gd name="connsiteX6" fmla="*/ 30666 w 10013565"/>
              <a:gd name="connsiteY6" fmla="*/ 4195399 h 4195399"/>
              <a:gd name="connsiteX7" fmla="*/ 30666 w 10013565"/>
              <a:gd name="connsiteY7" fmla="*/ 3372374 h 4195399"/>
              <a:gd name="connsiteX0" fmla="*/ 30666 w 10013565"/>
              <a:gd name="connsiteY0" fmla="*/ 3372374 h 3940448"/>
              <a:gd name="connsiteX1" fmla="*/ 0 w 10013565"/>
              <a:gd name="connsiteY1" fmla="*/ 1892509 h 3940448"/>
              <a:gd name="connsiteX2" fmla="*/ 3986610 w 10013565"/>
              <a:gd name="connsiteY2" fmla="*/ 1891415 h 3940448"/>
              <a:gd name="connsiteX3" fmla="*/ 10013565 w 10013565"/>
              <a:gd name="connsiteY3" fmla="*/ 0 h 3940448"/>
              <a:gd name="connsiteX4" fmla="*/ 10013565 w 10013565"/>
              <a:gd name="connsiteY4" fmla="*/ 2378288 h 3940448"/>
              <a:gd name="connsiteX5" fmla="*/ 4027497 w 10013565"/>
              <a:gd name="connsiteY5" fmla="*/ 3886687 h 3940448"/>
              <a:gd name="connsiteX6" fmla="*/ 20444 w 10013565"/>
              <a:gd name="connsiteY6" fmla="*/ 3940448 h 3940448"/>
              <a:gd name="connsiteX7" fmla="*/ 30666 w 10013565"/>
              <a:gd name="connsiteY7" fmla="*/ 3372374 h 3940448"/>
              <a:gd name="connsiteX0" fmla="*/ 30666 w 10013565"/>
              <a:gd name="connsiteY0" fmla="*/ 3372374 h 3940448"/>
              <a:gd name="connsiteX1" fmla="*/ 0 w 10013565"/>
              <a:gd name="connsiteY1" fmla="*/ 1892509 h 3940448"/>
              <a:gd name="connsiteX2" fmla="*/ 3986610 w 10013565"/>
              <a:gd name="connsiteY2" fmla="*/ 1891415 h 3940448"/>
              <a:gd name="connsiteX3" fmla="*/ 10013565 w 10013565"/>
              <a:gd name="connsiteY3" fmla="*/ 0 h 3940448"/>
              <a:gd name="connsiteX4" fmla="*/ 10013565 w 10013565"/>
              <a:gd name="connsiteY4" fmla="*/ 2378288 h 3940448"/>
              <a:gd name="connsiteX5" fmla="*/ 3976388 w 10013565"/>
              <a:gd name="connsiteY5" fmla="*/ 3919942 h 3940448"/>
              <a:gd name="connsiteX6" fmla="*/ 20444 w 10013565"/>
              <a:gd name="connsiteY6" fmla="*/ 3940448 h 3940448"/>
              <a:gd name="connsiteX7" fmla="*/ 30666 w 10013565"/>
              <a:gd name="connsiteY7" fmla="*/ 3372374 h 394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3565" h="3940448">
                <a:moveTo>
                  <a:pt x="30666" y="3372374"/>
                </a:moveTo>
                <a:lnTo>
                  <a:pt x="0" y="1892509"/>
                </a:lnTo>
                <a:lnTo>
                  <a:pt x="3986610" y="1891415"/>
                </a:lnTo>
                <a:lnTo>
                  <a:pt x="10013565" y="0"/>
                </a:lnTo>
                <a:lnTo>
                  <a:pt x="10013565" y="2378288"/>
                </a:lnTo>
                <a:lnTo>
                  <a:pt x="3976388" y="3919942"/>
                </a:lnTo>
                <a:lnTo>
                  <a:pt x="20444" y="3940448"/>
                </a:lnTo>
                <a:cubicBezTo>
                  <a:pt x="23240" y="3627259"/>
                  <a:pt x="36259" y="3668785"/>
                  <a:pt x="30666" y="3372374"/>
                </a:cubicBezTo>
                <a:close/>
              </a:path>
            </a:pathLst>
          </a:custGeom>
          <a:solidFill>
            <a:srgbClr val="FFE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61B9C0-D6EC-1745-D73E-0C196CCC473E}"/>
              </a:ext>
            </a:extLst>
          </p:cNvPr>
          <p:cNvSpPr/>
          <p:nvPr/>
        </p:nvSpPr>
        <p:spPr>
          <a:xfrm>
            <a:off x="1094317" y="3509442"/>
            <a:ext cx="1484172" cy="980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パン, 食品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28D43BA5-6E6A-42A6-0A8C-D1A6E571C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276" y="1808448"/>
            <a:ext cx="2023567" cy="1446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F497B2FF-78A4-1102-65FC-3F4605042E45}"/>
              </a:ext>
            </a:extLst>
          </p:cNvPr>
          <p:cNvSpPr/>
          <p:nvPr/>
        </p:nvSpPr>
        <p:spPr>
          <a:xfrm rot="14203173">
            <a:off x="6045644" y="340728"/>
            <a:ext cx="315713" cy="4405233"/>
          </a:xfrm>
          <a:prstGeom prst="downArrow">
            <a:avLst>
              <a:gd name="adj1" fmla="val 50000"/>
              <a:gd name="adj2" fmla="val 149291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50">
            <a:extLst>
              <a:ext uri="{FF2B5EF4-FFF2-40B4-BE49-F238E27FC236}">
                <a16:creationId xmlns:a16="http://schemas.microsoft.com/office/drawing/2014/main" id="{BCB639CA-A1DD-F50B-16A1-83FB7D46B2D8}"/>
              </a:ext>
            </a:extLst>
          </p:cNvPr>
          <p:cNvSpPr/>
          <p:nvPr/>
        </p:nvSpPr>
        <p:spPr>
          <a:xfrm>
            <a:off x="869729" y="3459180"/>
            <a:ext cx="10890471" cy="2840835"/>
          </a:xfrm>
          <a:custGeom>
            <a:avLst/>
            <a:gdLst>
              <a:gd name="connsiteX0" fmla="*/ 0 w 11423374"/>
              <a:gd name="connsiteY0" fmla="*/ 0 h 2665418"/>
              <a:gd name="connsiteX1" fmla="*/ 11423374 w 11423374"/>
              <a:gd name="connsiteY1" fmla="*/ 0 h 2665418"/>
              <a:gd name="connsiteX2" fmla="*/ 11423374 w 11423374"/>
              <a:gd name="connsiteY2" fmla="*/ 2665418 h 2665418"/>
              <a:gd name="connsiteX3" fmla="*/ 0 w 11423374"/>
              <a:gd name="connsiteY3" fmla="*/ 2665418 h 2665418"/>
              <a:gd name="connsiteX4" fmla="*/ 0 w 11423374"/>
              <a:gd name="connsiteY4" fmla="*/ 0 h 2665418"/>
              <a:gd name="connsiteX0" fmla="*/ 87923 w 11423374"/>
              <a:gd name="connsiteY0" fmla="*/ 1758462 h 2665418"/>
              <a:gd name="connsiteX1" fmla="*/ 11423374 w 11423374"/>
              <a:gd name="connsiteY1" fmla="*/ 0 h 2665418"/>
              <a:gd name="connsiteX2" fmla="*/ 11423374 w 11423374"/>
              <a:gd name="connsiteY2" fmla="*/ 2665418 h 2665418"/>
              <a:gd name="connsiteX3" fmla="*/ 0 w 11423374"/>
              <a:gd name="connsiteY3" fmla="*/ 2665418 h 2665418"/>
              <a:gd name="connsiteX4" fmla="*/ 87923 w 11423374"/>
              <a:gd name="connsiteY4" fmla="*/ 1758462 h 2665418"/>
              <a:gd name="connsiteX0" fmla="*/ 17584 w 11423374"/>
              <a:gd name="connsiteY0" fmla="*/ 1758462 h 2665418"/>
              <a:gd name="connsiteX1" fmla="*/ 11423374 w 11423374"/>
              <a:gd name="connsiteY1" fmla="*/ 0 h 2665418"/>
              <a:gd name="connsiteX2" fmla="*/ 11423374 w 11423374"/>
              <a:gd name="connsiteY2" fmla="*/ 2665418 h 2665418"/>
              <a:gd name="connsiteX3" fmla="*/ 0 w 11423374"/>
              <a:gd name="connsiteY3" fmla="*/ 2665418 h 2665418"/>
              <a:gd name="connsiteX4" fmla="*/ 17584 w 11423374"/>
              <a:gd name="connsiteY4" fmla="*/ 1758462 h 2665418"/>
              <a:gd name="connsiteX0" fmla="*/ 17584 w 11423374"/>
              <a:gd name="connsiteY0" fmla="*/ 1811216 h 2718172"/>
              <a:gd name="connsiteX1" fmla="*/ 11423374 w 11423374"/>
              <a:gd name="connsiteY1" fmla="*/ 0 h 2718172"/>
              <a:gd name="connsiteX2" fmla="*/ 11423374 w 11423374"/>
              <a:gd name="connsiteY2" fmla="*/ 2718172 h 2718172"/>
              <a:gd name="connsiteX3" fmla="*/ 0 w 11423374"/>
              <a:gd name="connsiteY3" fmla="*/ 2718172 h 2718172"/>
              <a:gd name="connsiteX4" fmla="*/ 17584 w 11423374"/>
              <a:gd name="connsiteY4" fmla="*/ 1811216 h 2718172"/>
              <a:gd name="connsiteX0" fmla="*/ 17584 w 11423374"/>
              <a:gd name="connsiteY0" fmla="*/ 1933879 h 2840835"/>
              <a:gd name="connsiteX1" fmla="*/ 11423374 w 11423374"/>
              <a:gd name="connsiteY1" fmla="*/ 0 h 2840835"/>
              <a:gd name="connsiteX2" fmla="*/ 11423374 w 11423374"/>
              <a:gd name="connsiteY2" fmla="*/ 2840835 h 2840835"/>
              <a:gd name="connsiteX3" fmla="*/ 0 w 11423374"/>
              <a:gd name="connsiteY3" fmla="*/ 2840835 h 2840835"/>
              <a:gd name="connsiteX4" fmla="*/ 17584 w 11423374"/>
              <a:gd name="connsiteY4" fmla="*/ 1933879 h 284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3374" h="2840835">
                <a:moveTo>
                  <a:pt x="17584" y="1933879"/>
                </a:moveTo>
                <a:lnTo>
                  <a:pt x="11423374" y="0"/>
                </a:lnTo>
                <a:lnTo>
                  <a:pt x="11423374" y="2840835"/>
                </a:lnTo>
                <a:lnTo>
                  <a:pt x="0" y="2840835"/>
                </a:lnTo>
                <a:lnTo>
                  <a:pt x="17584" y="19338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40BD710D-10E0-0D45-8D71-FF8356114875}"/>
              </a:ext>
            </a:extLst>
          </p:cNvPr>
          <p:cNvSpPr/>
          <p:nvPr/>
        </p:nvSpPr>
        <p:spPr>
          <a:xfrm rot="20285615">
            <a:off x="2725406" y="3633097"/>
            <a:ext cx="5762389" cy="334273"/>
          </a:xfrm>
          <a:prstGeom prst="rightArrow">
            <a:avLst>
              <a:gd name="adj1" fmla="val 50000"/>
              <a:gd name="adj2" fmla="val 1176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6148643-6E8F-65B0-F413-67E00C6A4895}"/>
              </a:ext>
            </a:extLst>
          </p:cNvPr>
          <p:cNvCxnSpPr>
            <a:cxnSpLocks/>
          </p:cNvCxnSpPr>
          <p:nvPr/>
        </p:nvCxnSpPr>
        <p:spPr>
          <a:xfrm flipV="1">
            <a:off x="2808145" y="5322055"/>
            <a:ext cx="4284000" cy="508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45">
            <a:extLst>
              <a:ext uri="{FF2B5EF4-FFF2-40B4-BE49-F238E27FC236}">
                <a16:creationId xmlns:a16="http://schemas.microsoft.com/office/drawing/2014/main" id="{E33C6AC1-F01B-203C-7974-45B737131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635" y="5111685"/>
            <a:ext cx="1584000" cy="27699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</a:rPr>
              <a:t>Conventional method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+mn-ea"/>
            </a:endParaRPr>
          </a:p>
        </p:txBody>
      </p:sp>
      <p:sp>
        <p:nvSpPr>
          <p:cNvPr id="12" name="正方形/長方形 45">
            <a:extLst>
              <a:ext uri="{FF2B5EF4-FFF2-40B4-BE49-F238E27FC236}">
                <a16:creationId xmlns:a16="http://schemas.microsoft.com/office/drawing/2014/main" id="{5B0BC101-41F2-7D94-7783-4D45E35A4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561" y="4520947"/>
            <a:ext cx="1548000" cy="4320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dirty="0">
                <a:latin typeface="+mn-lt"/>
                <a:ea typeface="Yu Gothic UI" panose="020B0500000000000000" pitchFamily="50" charset="-128"/>
              </a:rPr>
              <a:t>Terrain interpretation AI construction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20D9C7F-5A39-60C9-1984-5301FD5C8193}"/>
              </a:ext>
            </a:extLst>
          </p:cNvPr>
          <p:cNvSpPr/>
          <p:nvPr/>
        </p:nvSpPr>
        <p:spPr>
          <a:xfrm>
            <a:off x="7909411" y="3182609"/>
            <a:ext cx="1344883" cy="6001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fontAlgn="base" hangingPunct="0"/>
            <a:r>
              <a:rPr kumimoji="0" lang="en-US" altLang="ja-JP" sz="1100" b="1" dirty="0">
                <a:solidFill>
                  <a:schemeClr val="tx1"/>
                </a:solidFill>
                <a:latin typeface="+mn-lt"/>
                <a:ea typeface="Yu Gothic UI" panose="020B0500000000000000" pitchFamily="50" charset="-128"/>
              </a:rPr>
              <a:t>wide area terrain</a:t>
            </a:r>
          </a:p>
          <a:p>
            <a:pPr eaLnBrk="0" fontAlgn="base" hangingPunct="0"/>
            <a:r>
              <a:rPr kumimoji="0" lang="en-US" altLang="ja-JP" sz="1100" b="1" dirty="0">
                <a:solidFill>
                  <a:schemeClr val="tx1"/>
                </a:solidFill>
                <a:latin typeface="+mn-lt"/>
                <a:ea typeface="Yu Gothic UI" panose="020B0500000000000000" pitchFamily="50" charset="-128"/>
              </a:rPr>
              <a:t>Interpretation diagram completed</a:t>
            </a:r>
            <a:endParaRPr kumimoji="0" lang="ja-JP" altLang="ja-JP" sz="1100" b="1" dirty="0">
              <a:solidFill>
                <a:schemeClr val="tx1"/>
              </a:solidFill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14" name="正方形/長方形 45">
            <a:extLst>
              <a:ext uri="{FF2B5EF4-FFF2-40B4-BE49-F238E27FC236}">
                <a16:creationId xmlns:a16="http://schemas.microsoft.com/office/drawing/2014/main" id="{77984F55-D227-E5A0-4B30-9AF92D50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5291" y="4054979"/>
            <a:ext cx="936000" cy="430887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i="0" u="none" strike="noStrike" cap="none" normalizeH="0" baseline="0" dirty="0">
                <a:ln>
                  <a:noFill/>
                </a:ln>
                <a:effectLst/>
                <a:latin typeface="+mn-lt"/>
                <a:ea typeface="Yu Gothic UI" panose="020B0500000000000000" pitchFamily="50" charset="-128"/>
              </a:rPr>
              <a:t>Preliminary learning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effectLst/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3ECB3F2B-E078-991D-055D-D27695BE905A}"/>
              </a:ext>
            </a:extLst>
          </p:cNvPr>
          <p:cNvSpPr/>
          <p:nvPr/>
        </p:nvSpPr>
        <p:spPr>
          <a:xfrm flipV="1">
            <a:off x="2663752" y="3680655"/>
            <a:ext cx="783204" cy="341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BA3347B-CB62-048D-C70B-E7B6F2F57AC7}"/>
              </a:ext>
            </a:extLst>
          </p:cNvPr>
          <p:cNvCxnSpPr>
            <a:cxnSpLocks/>
          </p:cNvCxnSpPr>
          <p:nvPr/>
        </p:nvCxnSpPr>
        <p:spPr>
          <a:xfrm>
            <a:off x="8282076" y="5157192"/>
            <a:ext cx="557226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下 16">
            <a:extLst>
              <a:ext uri="{FF2B5EF4-FFF2-40B4-BE49-F238E27FC236}">
                <a16:creationId xmlns:a16="http://schemas.microsoft.com/office/drawing/2014/main" id="{38D18B82-E7BE-9196-4DC6-4FE37E3DFE38}"/>
              </a:ext>
            </a:extLst>
          </p:cNvPr>
          <p:cNvSpPr/>
          <p:nvPr/>
        </p:nvSpPr>
        <p:spPr>
          <a:xfrm>
            <a:off x="3859805" y="2708671"/>
            <a:ext cx="453497" cy="1044000"/>
          </a:xfrm>
          <a:prstGeom prst="downArrow">
            <a:avLst/>
          </a:prstGeom>
          <a:solidFill>
            <a:srgbClr val="CCFFCC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C30D62B-0727-2593-C3E5-7684C2C5D8E3}"/>
              </a:ext>
            </a:extLst>
          </p:cNvPr>
          <p:cNvGrpSpPr/>
          <p:nvPr/>
        </p:nvGrpSpPr>
        <p:grpSpPr>
          <a:xfrm>
            <a:off x="3221276" y="1126212"/>
            <a:ext cx="2346806" cy="1589875"/>
            <a:chOff x="2688915" y="1052896"/>
            <a:chExt cx="2510105" cy="1700504"/>
          </a:xfrm>
          <a:solidFill>
            <a:srgbClr val="CCFFCC"/>
          </a:solidFill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599ED7F6-9F7F-D707-11D4-308653D72DFB}"/>
                </a:ext>
              </a:extLst>
            </p:cNvPr>
            <p:cNvSpPr/>
            <p:nvPr/>
          </p:nvSpPr>
          <p:spPr>
            <a:xfrm>
              <a:off x="2688915" y="1052896"/>
              <a:ext cx="2502825" cy="170050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45">
              <a:extLst>
                <a:ext uri="{FF2B5EF4-FFF2-40B4-BE49-F238E27FC236}">
                  <a16:creationId xmlns:a16="http://schemas.microsoft.com/office/drawing/2014/main" id="{6E02D77E-5590-65C2-EB36-195C7E225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195" y="2453249"/>
              <a:ext cx="2502825" cy="246894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Yu Gothic UI" panose="020B0500000000000000" pitchFamily="50" charset="-128"/>
                </a:rPr>
                <a:t>Information acquired by sensors (SAR, etc.)</a:t>
              </a:r>
              <a:endParaRPr kumimoji="0" lang="ja-JP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Yu Gothic UI" panose="020B0500000000000000" pitchFamily="50" charset="-128"/>
              </a:endParaRPr>
            </a:p>
          </p:txBody>
        </p:sp>
      </p:grpSp>
      <p:sp>
        <p:nvSpPr>
          <p:cNvPr id="21" name="正方形/長方形 45">
            <a:extLst>
              <a:ext uri="{FF2B5EF4-FFF2-40B4-BE49-F238E27FC236}">
                <a16:creationId xmlns:a16="http://schemas.microsoft.com/office/drawing/2014/main" id="{A882569C-BBAB-F4F7-168B-DE26B4BF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646" y="2823728"/>
            <a:ext cx="1247978" cy="26161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Area monitoring</a:t>
            </a:r>
            <a:endParaRPr kumimoji="0" lang="ja-JP" altLang="ja-JP" sz="1100" b="1" dirty="0">
              <a:solidFill>
                <a:srgbClr val="000000"/>
              </a:solidFill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8BC825C-39E2-BDE7-0BF7-300DA44ACBE0}"/>
              </a:ext>
            </a:extLst>
          </p:cNvPr>
          <p:cNvSpPr/>
          <p:nvPr/>
        </p:nvSpPr>
        <p:spPr>
          <a:xfrm>
            <a:off x="8085627" y="902145"/>
            <a:ext cx="2052000" cy="504000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>
                <a:solidFill>
                  <a:schemeClr val="tx1"/>
                </a:solidFill>
              </a:rPr>
              <a:t>Wide area and high precision</a:t>
            </a:r>
          </a:p>
          <a:p>
            <a:pPr algn="ctr"/>
            <a:r>
              <a:rPr kumimoji="1" lang="en-US" altLang="ja-JP" sz="1200">
                <a:solidFill>
                  <a:schemeClr val="tx1"/>
                </a:solidFill>
              </a:rPr>
              <a:t>Interpretation work possible</a:t>
            </a:r>
            <a:endParaRPr kumimoji="1" lang="ja-JP" altLang="en-US" sz="1200">
              <a:solidFill>
                <a:schemeClr val="tx1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EF2F2F5-CD50-6722-8B37-AE753CCD62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938" y="1185467"/>
            <a:ext cx="1874780" cy="12289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2EDB3C8-E13F-EB27-5BEE-6B655E439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85" y="2939914"/>
            <a:ext cx="1260000" cy="113400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41DE94D-7EB6-A80E-F9DE-2576FF740824}"/>
              </a:ext>
            </a:extLst>
          </p:cNvPr>
          <p:cNvSpPr/>
          <p:nvPr/>
        </p:nvSpPr>
        <p:spPr>
          <a:xfrm>
            <a:off x="4742085" y="4064999"/>
            <a:ext cx="1420582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/>
            <a:r>
              <a:rPr kumimoji="0" lang="en-US" altLang="ja-JP" sz="1200" b="1" dirty="0">
                <a:latin typeface="+mn-lt"/>
                <a:ea typeface="Yu Gothic UI" panose="020B0500000000000000" pitchFamily="50" charset="-128"/>
              </a:rPr>
              <a:t>Automatic reading</a:t>
            </a:r>
            <a:endParaRPr kumimoji="0" lang="ja-JP" altLang="ja-JP" sz="1200" b="1" dirty="0">
              <a:latin typeface="+mn-lt"/>
              <a:ea typeface="Yu Gothic UI" panose="020B0500000000000000" pitchFamily="50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C304ABB-F498-2DE1-CC88-F6B4B329A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381" y="4649991"/>
            <a:ext cx="1187884" cy="1089873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C33663B-5FC0-4693-479D-055A211C88F9}"/>
              </a:ext>
            </a:extLst>
          </p:cNvPr>
          <p:cNvSpPr/>
          <p:nvPr/>
        </p:nvSpPr>
        <p:spPr>
          <a:xfrm>
            <a:off x="6635721" y="5740797"/>
            <a:ext cx="26645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/>
            <a:r>
              <a:rPr kumimoji="0" lang="en-US" altLang="ja-JP" sz="12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Creating and checking topographical </a:t>
            </a:r>
          </a:p>
          <a:p>
            <a:pPr eaLnBrk="0" fontAlgn="base" hangingPunct="0"/>
            <a:r>
              <a:rPr kumimoji="0" lang="en-US" altLang="ja-JP" sz="12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interpretation maps</a:t>
            </a:r>
          </a:p>
        </p:txBody>
      </p:sp>
      <p:pic>
        <p:nvPicPr>
          <p:cNvPr id="30" name="図 29" descr="山の上に立っている人&#10;&#10;低い精度で自動的に生成された説明">
            <a:extLst>
              <a:ext uri="{FF2B5EF4-FFF2-40B4-BE49-F238E27FC236}">
                <a16:creationId xmlns:a16="http://schemas.microsoft.com/office/drawing/2014/main" id="{5E704C72-2836-A4A0-3041-79B175E4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879" y="4662645"/>
            <a:ext cx="1227043" cy="970102"/>
          </a:xfrm>
          <a:prstGeom prst="rect">
            <a:avLst/>
          </a:prstGeom>
        </p:spPr>
      </p:pic>
      <p:sp>
        <p:nvSpPr>
          <p:cNvPr id="31" name="正方形/長方形 45">
            <a:extLst>
              <a:ext uri="{FF2B5EF4-FFF2-40B4-BE49-F238E27FC236}">
                <a16:creationId xmlns:a16="http://schemas.microsoft.com/office/drawing/2014/main" id="{2F087A4B-0A71-424E-4EDC-7D88657A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575" y="5522530"/>
            <a:ext cx="1010213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Field survey</a:t>
            </a:r>
            <a:endParaRPr kumimoji="0" lang="ja-JP" altLang="ja-JP" sz="1200" b="1" dirty="0">
              <a:solidFill>
                <a:srgbClr val="000000"/>
              </a:solidFill>
              <a:latin typeface="+mn-lt"/>
              <a:ea typeface="Yu Gothic UI" panose="020B0500000000000000" pitchFamily="50" charset="-128"/>
            </a:endParaRPr>
          </a:p>
        </p:txBody>
      </p:sp>
      <p:pic>
        <p:nvPicPr>
          <p:cNvPr id="32" name="図 31" descr="マップ&#10;&#10;自動的に生成された説明">
            <a:extLst>
              <a:ext uri="{FF2B5EF4-FFF2-40B4-BE49-F238E27FC236}">
                <a16:creationId xmlns:a16="http://schemas.microsoft.com/office/drawing/2014/main" id="{6311BF34-7D3C-2191-8F20-A3874ED8EE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466" y="4827748"/>
            <a:ext cx="2052000" cy="1401006"/>
          </a:xfrm>
          <a:prstGeom prst="rect">
            <a:avLst/>
          </a:prstGeom>
        </p:spPr>
      </p:pic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A6B78E66-ED78-741D-A6C1-CA66AE3D7864}"/>
              </a:ext>
            </a:extLst>
          </p:cNvPr>
          <p:cNvSpPr/>
          <p:nvPr/>
        </p:nvSpPr>
        <p:spPr>
          <a:xfrm>
            <a:off x="863466" y="1043814"/>
            <a:ext cx="10801484" cy="5220000"/>
          </a:xfrm>
          <a:custGeom>
            <a:avLst/>
            <a:gdLst>
              <a:gd name="connsiteX0" fmla="*/ 0 w 10018643"/>
              <a:gd name="connsiteY0" fmla="*/ 0 h 5446643"/>
              <a:gd name="connsiteX1" fmla="*/ 0 w 10018643"/>
              <a:gd name="connsiteY1" fmla="*/ 5446643 h 5446643"/>
              <a:gd name="connsiteX2" fmla="*/ 10018643 w 10018643"/>
              <a:gd name="connsiteY2" fmla="*/ 5446643 h 54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8643" h="5446643">
                <a:moveTo>
                  <a:pt x="0" y="0"/>
                </a:moveTo>
                <a:lnTo>
                  <a:pt x="0" y="5446643"/>
                </a:lnTo>
                <a:lnTo>
                  <a:pt x="10018643" y="5446643"/>
                </a:lnTo>
              </a:path>
            </a:pathLst>
          </a:custGeom>
          <a:noFill/>
          <a:ln w="104775">
            <a:solidFill>
              <a:srgbClr val="2F528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45">
            <a:extLst>
              <a:ext uri="{FF2B5EF4-FFF2-40B4-BE49-F238E27FC236}">
                <a16:creationId xmlns:a16="http://schemas.microsoft.com/office/drawing/2014/main" id="{51D995AF-8826-C3CB-2E78-22E095621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993" y="4825471"/>
            <a:ext cx="1933542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Acquisition of terrain data</a:t>
            </a: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35" name="正方形/長方形 45">
            <a:extLst>
              <a:ext uri="{FF2B5EF4-FFF2-40B4-BE49-F238E27FC236}">
                <a16:creationId xmlns:a16="http://schemas.microsoft.com/office/drawing/2014/main" id="{27FE7014-3CF4-3469-B88D-C096D254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3904" y="6050080"/>
            <a:ext cx="1031511" cy="338554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dirty="0">
                <a:solidFill>
                  <a:schemeClr val="bg1"/>
                </a:solidFill>
                <a:latin typeface="+mn-lt"/>
                <a:ea typeface="HG丸ｺﾞｼｯｸM-PRO" panose="020F0600000000000000" pitchFamily="50" charset="-128"/>
              </a:rPr>
              <a:t>period</a:t>
            </a:r>
            <a:endParaRPr kumimoji="0" lang="ja-JP" altLang="ja-JP" sz="1600" b="1" dirty="0">
              <a:solidFill>
                <a:schemeClr val="bg1"/>
              </a:solidFill>
              <a:latin typeface="+mn-lt"/>
              <a:ea typeface="HG丸ｺﾞｼｯｸM-PRO" panose="020F0600000000000000" pitchFamily="50" charset="-128"/>
            </a:endParaRPr>
          </a:p>
        </p:txBody>
      </p:sp>
      <p:sp>
        <p:nvSpPr>
          <p:cNvPr id="36" name="正方形/長方形 45">
            <a:extLst>
              <a:ext uri="{FF2B5EF4-FFF2-40B4-BE49-F238E27FC236}">
                <a16:creationId xmlns:a16="http://schemas.microsoft.com/office/drawing/2014/main" id="{D0CD7DFA-145A-505B-0FEB-D572D11A1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09" y="1641278"/>
            <a:ext cx="1096332" cy="5847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HG丸ｺﾞｼｯｸM-PRO" panose="020F0600000000000000" pitchFamily="50" charset="-128"/>
              </a:rPr>
              <a:t>technical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HG丸ｺﾞｼｯｸM-PRO" panose="020F0600000000000000" pitchFamily="50" charset="-128"/>
              </a:rPr>
              <a:t>results</a:t>
            </a:r>
            <a:endParaRPr kumimoji="0" lang="ja-JP" altLang="ja-JP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HG丸ｺﾞｼｯｸM-PRO" panose="020F0600000000000000" pitchFamily="50" charset="-128"/>
            </a:endParaRPr>
          </a:p>
        </p:txBody>
      </p:sp>
      <p:pic>
        <p:nvPicPr>
          <p:cNvPr id="37" name="図 36" descr="草, 屋外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8CBB8B8-0AEC-4FE0-0D1C-3B0F8FC9D2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0353" y="2112906"/>
            <a:ext cx="1535999" cy="1152000"/>
          </a:xfrm>
          <a:prstGeom prst="rect">
            <a:avLst/>
          </a:prstGeom>
        </p:spPr>
      </p:pic>
      <p:sp>
        <p:nvSpPr>
          <p:cNvPr id="38" name="正方形/長方形 45">
            <a:extLst>
              <a:ext uri="{FF2B5EF4-FFF2-40B4-BE49-F238E27FC236}">
                <a16:creationId xmlns:a16="http://schemas.microsoft.com/office/drawing/2014/main" id="{D69A89B6-95D8-527D-C1F8-DA1BEF63F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746" y="3465425"/>
            <a:ext cx="1571264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>
                <a:latin typeface="+mn-lt"/>
                <a:ea typeface="Yu Gothic UI" panose="020B0500000000000000" pitchFamily="50" charset="-128"/>
              </a:rPr>
              <a:t>Check by technician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>
                <a:latin typeface="+mn-lt"/>
                <a:ea typeface="Yu Gothic UI" panose="020B0500000000000000" pitchFamily="50" charset="-128"/>
              </a:rPr>
              <a:t>(On</a:t>
            </a:r>
            <a:r>
              <a:rPr kumimoji="0" lang="ja-JP" altLang="en-US" sz="1200" b="1" dirty="0">
                <a:latin typeface="+mn-lt"/>
                <a:ea typeface="Yu Gothic UI" panose="020B0500000000000000" pitchFamily="50" charset="-128"/>
              </a:rPr>
              <a:t> </a:t>
            </a:r>
            <a:r>
              <a:rPr kumimoji="0" lang="en-US" altLang="ja-JP" sz="1200" b="1" dirty="0">
                <a:latin typeface="+mn-lt"/>
                <a:ea typeface="Yu Gothic UI" panose="020B0500000000000000" pitchFamily="50" charset="-128"/>
              </a:rPr>
              <a:t>The Desk/Field)</a:t>
            </a:r>
            <a:endParaRPr kumimoji="0" lang="ja-JP" altLang="ja-JP" sz="1200" b="1" dirty="0">
              <a:latin typeface="+mn-lt"/>
              <a:ea typeface="Yu Gothic UI" panose="020B0500000000000000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D37A2603-0857-BD24-E203-6DF67A9BCA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27" y="3678813"/>
            <a:ext cx="1368000" cy="684000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6DB727F-81B2-3EEA-5408-95DAB3CDDE97}"/>
              </a:ext>
            </a:extLst>
          </p:cNvPr>
          <p:cNvSpPr/>
          <p:nvPr/>
        </p:nvSpPr>
        <p:spPr>
          <a:xfrm>
            <a:off x="1226068" y="3401705"/>
            <a:ext cx="1827744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/>
            <a:r>
              <a:rPr kumimoji="0" lang="en-US" altLang="ja-JP" sz="1200" b="1" dirty="0">
                <a:latin typeface="+mn-lt"/>
                <a:ea typeface="Yu Gothic UI" panose="020B0500000000000000" pitchFamily="50" charset="-128"/>
              </a:rPr>
              <a:t>High Quality Train Data</a:t>
            </a:r>
            <a:endParaRPr kumimoji="0" lang="ja-JP" altLang="ja-JP" sz="1200" b="1" dirty="0"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E0631E5-50C0-433E-F88D-CC047D4BE7F7}"/>
              </a:ext>
            </a:extLst>
          </p:cNvPr>
          <p:cNvSpPr/>
          <p:nvPr/>
        </p:nvSpPr>
        <p:spPr>
          <a:xfrm>
            <a:off x="1009451" y="4394270"/>
            <a:ext cx="1512000" cy="396000"/>
          </a:xfrm>
          <a:prstGeom prst="roundRect">
            <a:avLst>
              <a:gd name="adj" fmla="val 427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>
                <a:solidFill>
                  <a:schemeClr val="tx1"/>
                </a:solidFill>
              </a:rPr>
              <a:t>Teaching materials for technology inheritance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F30F5952-DCC1-50CC-6D12-1D7A495670CF}"/>
              </a:ext>
            </a:extLst>
          </p:cNvPr>
          <p:cNvSpPr/>
          <p:nvPr/>
        </p:nvSpPr>
        <p:spPr>
          <a:xfrm>
            <a:off x="9846996" y="1482868"/>
            <a:ext cx="2160000" cy="900000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1200" dirty="0">
                <a:solidFill>
                  <a:schemeClr val="tx1"/>
                </a:solidFill>
              </a:rPr>
              <a:t>◆Application to other regions</a:t>
            </a:r>
          </a:p>
          <a:p>
            <a:pPr algn="l"/>
            <a:r>
              <a:rPr kumimoji="1" lang="en-US" altLang="ja-JP" sz="1200" dirty="0">
                <a:solidFill>
                  <a:schemeClr val="tx1"/>
                </a:solidFill>
              </a:rPr>
              <a:t>◆Feedback to teacher data/topographic interpretation AI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A9AA3B91-3337-14C5-BA4D-54D4257363FE}"/>
              </a:ext>
            </a:extLst>
          </p:cNvPr>
          <p:cNvSpPr/>
          <p:nvPr/>
        </p:nvSpPr>
        <p:spPr>
          <a:xfrm>
            <a:off x="4735634" y="896282"/>
            <a:ext cx="1836000" cy="699970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>
                <a:solidFill>
                  <a:schemeClr val="tx1"/>
                </a:solidFill>
              </a:rPr>
              <a:t>Judgment assistance in combination with monitoring technology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0" name="正方形/長方形 45">
            <a:extLst>
              <a:ext uri="{FF2B5EF4-FFF2-40B4-BE49-F238E27FC236}">
                <a16:creationId xmlns:a16="http://schemas.microsoft.com/office/drawing/2014/main" id="{BCA13623-E320-FD15-2442-899A0397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80" y="2942753"/>
            <a:ext cx="1872000" cy="276999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n-ea"/>
              </a:rPr>
              <a:t>Terrain interpretation AI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</a:endParaRPr>
          </a:p>
        </p:txBody>
      </p:sp>
      <p:sp>
        <p:nvSpPr>
          <p:cNvPr id="51" name="正方形/長方形 45">
            <a:extLst>
              <a:ext uri="{FF2B5EF4-FFF2-40B4-BE49-F238E27FC236}">
                <a16:creationId xmlns:a16="http://schemas.microsoft.com/office/drawing/2014/main" id="{59449E5F-ED54-F2B3-BC78-81F794897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324" y="1153777"/>
            <a:ext cx="1080000" cy="461665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Ex. : satellite information</a:t>
            </a:r>
            <a:endParaRPr kumimoji="0" lang="ja-JP" altLang="ja-JP" sz="1200" b="1" dirty="0">
              <a:solidFill>
                <a:srgbClr val="000000"/>
              </a:solidFill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52" name="正方形/長方形 45">
            <a:extLst>
              <a:ext uri="{FF2B5EF4-FFF2-40B4-BE49-F238E27FC236}">
                <a16:creationId xmlns:a16="http://schemas.microsoft.com/office/drawing/2014/main" id="{BD668033-C87B-38D1-8864-16AE1143C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03" y="906604"/>
            <a:ext cx="2124000" cy="2880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n-ea"/>
              </a:rPr>
              <a:t>Terrain interpretation AI + </a:t>
            </a:r>
            <a:r>
              <a:rPr kumimoji="0" lang="el-GR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n-ea"/>
              </a:rPr>
              <a:t>α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8DF99A46-6D84-86A5-3478-80557F271D3D}"/>
              </a:ext>
            </a:extLst>
          </p:cNvPr>
          <p:cNvSpPr/>
          <p:nvPr/>
        </p:nvSpPr>
        <p:spPr>
          <a:xfrm>
            <a:off x="10459976" y="4568043"/>
            <a:ext cx="1188000" cy="79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fontAlgn="base" hangingPunct="0"/>
            <a:r>
              <a:rPr kumimoji="0" lang="en-US" altLang="ja-JP" sz="1100" b="1" dirty="0">
                <a:solidFill>
                  <a:srgbClr val="000000"/>
                </a:solidFill>
                <a:latin typeface="+mn-lt"/>
                <a:ea typeface="ＭＳ Ｐゴシック" panose="020B0600070205080204" pitchFamily="50" charset="-128"/>
              </a:rPr>
              <a:t>Completed topographical interpretation map</a:t>
            </a:r>
            <a:endParaRPr kumimoji="0" lang="ja-JP" altLang="ja-JP" sz="1100" b="1" dirty="0">
              <a:solidFill>
                <a:srgbClr val="000000"/>
              </a:solidFill>
              <a:latin typeface="+mn-lt"/>
              <a:ea typeface="ＭＳ Ｐゴシック" panose="020B060007020508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A25CB081-9B0B-1F8E-FFDE-EDC4354A0E1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129" y="4754140"/>
            <a:ext cx="1140474" cy="1117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テキスト ボックス 57">
            <a:extLst>
              <a:ext uri="{FF2B5EF4-FFF2-40B4-BE49-F238E27FC236}">
                <a16:creationId xmlns:a16="http://schemas.microsoft.com/office/drawing/2014/main" id="{8F0E95B8-2837-CB74-2374-DCC4F210B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797" y="5661030"/>
            <a:ext cx="1578378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dirty="0">
                <a:solidFill>
                  <a:srgbClr val="000000"/>
                </a:solidFill>
                <a:latin typeface="+mn-lt"/>
                <a:ea typeface="Yu Gothic UI" panose="020B0500000000000000" pitchFamily="50" charset="-128"/>
              </a:rPr>
              <a:t>Interpretation engineers spend several months interpreting and plotting</a:t>
            </a:r>
            <a:endParaRPr kumimoji="0" lang="ja-JP" altLang="ja-JP" sz="1000" b="1" dirty="0">
              <a:solidFill>
                <a:srgbClr val="000000"/>
              </a:solidFill>
              <a:latin typeface="+mn-lt"/>
              <a:ea typeface="Yu Gothic UI" panose="020B0500000000000000" pitchFamily="50" charset="-128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6E6A33DD-252C-7D85-FCD3-E2057ECCBA4B}"/>
              </a:ext>
            </a:extLst>
          </p:cNvPr>
          <p:cNvSpPr/>
          <p:nvPr/>
        </p:nvSpPr>
        <p:spPr>
          <a:xfrm>
            <a:off x="7245355" y="3980920"/>
            <a:ext cx="1944000" cy="79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ja-JP" sz="1100" dirty="0">
                <a:solidFill>
                  <a:schemeClr val="tx1"/>
                </a:solidFill>
              </a:rPr>
              <a:t>◆Improving the efficiency of interpretation</a:t>
            </a:r>
          </a:p>
          <a:p>
            <a:pPr algn="l"/>
            <a:r>
              <a:rPr kumimoji="1" lang="en-US" altLang="ja-JP" sz="1100" dirty="0">
                <a:solidFill>
                  <a:schemeClr val="tx1"/>
                </a:solidFill>
              </a:rPr>
              <a:t>◆Preventing oversight</a:t>
            </a:r>
          </a:p>
          <a:p>
            <a:pPr algn="l"/>
            <a:r>
              <a:rPr kumimoji="1" lang="en-US" altLang="ja-JP" sz="1100" dirty="0">
                <a:solidFill>
                  <a:schemeClr val="tx1"/>
                </a:solidFill>
              </a:rPr>
              <a:t>◆Engineer's awareness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DA379550-8A86-D443-D9CE-449C97ECCA1D}"/>
              </a:ext>
            </a:extLst>
          </p:cNvPr>
          <p:cNvCxnSpPr>
            <a:cxnSpLocks/>
          </p:cNvCxnSpPr>
          <p:nvPr/>
        </p:nvCxnSpPr>
        <p:spPr>
          <a:xfrm>
            <a:off x="10065501" y="5157192"/>
            <a:ext cx="411616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矢印: 下 59">
            <a:extLst>
              <a:ext uri="{FF2B5EF4-FFF2-40B4-BE49-F238E27FC236}">
                <a16:creationId xmlns:a16="http://schemas.microsoft.com/office/drawing/2014/main" id="{2157DEC9-2BF7-2D0D-F4E6-E902BD024B48}"/>
              </a:ext>
            </a:extLst>
          </p:cNvPr>
          <p:cNvSpPr/>
          <p:nvPr/>
        </p:nvSpPr>
        <p:spPr>
          <a:xfrm rot="10800000">
            <a:off x="8707394" y="1436565"/>
            <a:ext cx="453497" cy="540000"/>
          </a:xfrm>
          <a:prstGeom prst="downArrow">
            <a:avLst>
              <a:gd name="adj1" fmla="val 50000"/>
              <a:gd name="adj2" fmla="val 59930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45">
            <a:extLst>
              <a:ext uri="{FF2B5EF4-FFF2-40B4-BE49-F238E27FC236}">
                <a16:creationId xmlns:a16="http://schemas.microsoft.com/office/drawing/2014/main" id="{CC3CF16A-A214-2AEE-54FB-058C2ADEC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182" y="2683751"/>
            <a:ext cx="2722220" cy="1631216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9000">
                <a:srgbClr val="FFCC99"/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Contents of interpretation technology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improved by AI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◆Speed ​​up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◆Reducing risks such as individuality and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human error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◆Supports high-resolution terrain data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◆Flexibility in updating terrain/teacher data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◆Versatility to other regions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</a:t>
            </a:r>
            <a:r>
              <a:rPr kumimoji="0" lang="en-US" altLang="ja-JP" sz="10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Explanability</a:t>
            </a: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 by visualizing tacit knowledge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Gothic UI" panose="020B0500000000000000" pitchFamily="50" charset="-128"/>
              </a:rPr>
              <a:t>◆Use as a technology inheritance tool</a:t>
            </a:r>
            <a:endParaRPr kumimoji="0" lang="en-US" altLang="ja-JP" sz="1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ea typeface="Yu Gothic UI" panose="020B0500000000000000" pitchFamily="50" charset="-128"/>
            </a:endParaRPr>
          </a:p>
        </p:txBody>
      </p:sp>
      <p:pic>
        <p:nvPicPr>
          <p:cNvPr id="62" name="図 61" descr="海洋生物, サンゴ が含まれている画像&#10;&#10;自動的に生成された説明">
            <a:extLst>
              <a:ext uri="{FF2B5EF4-FFF2-40B4-BE49-F238E27FC236}">
                <a16:creationId xmlns:a16="http://schemas.microsoft.com/office/drawing/2014/main" id="{12540672-5D70-8E60-561F-093947F3E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47" y="3791734"/>
            <a:ext cx="972000" cy="6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60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047215-2CEC-89F5-EE66-19F80D3D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Example of deployment of terrain interpretation AI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EE3392-2DFC-CE45-AA00-C13B6E7DC986}"/>
              </a:ext>
            </a:extLst>
          </p:cNvPr>
          <p:cNvSpPr txBox="1"/>
          <p:nvPr/>
        </p:nvSpPr>
        <p:spPr>
          <a:xfrm>
            <a:off x="402768" y="862793"/>
            <a:ext cx="61771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+mn-lt"/>
                <a:cs typeface="Arial" panose="020B0604020202020204" pitchFamily="34" charset="0"/>
              </a:rPr>
              <a:t>Combining traditional Japanese technology (interpretation) with AI technology to pass on technology</a:t>
            </a:r>
          </a:p>
          <a:p>
            <a:r>
              <a:rPr kumimoji="1" lang="en-US" altLang="ja-JP" b="1" dirty="0">
                <a:latin typeface="+mn-lt"/>
                <a:cs typeface="Arial" panose="020B0604020202020204" pitchFamily="34" charset="0"/>
              </a:rPr>
              <a:t>Examples of overseas expansion</a:t>
            </a:r>
            <a:endParaRPr kumimoji="1" lang="ja-JP" altLang="en-US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25087A-F3F4-7EAC-1005-C8B732223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90" y="2170985"/>
            <a:ext cx="3241915" cy="2880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895E7C5-48D9-E528-F6E8-F279F11D021A}"/>
              </a:ext>
            </a:extLst>
          </p:cNvPr>
          <p:cNvGrpSpPr/>
          <p:nvPr/>
        </p:nvGrpSpPr>
        <p:grpSpPr>
          <a:xfrm>
            <a:off x="1467233" y="4822555"/>
            <a:ext cx="4529523" cy="1765588"/>
            <a:chOff x="4782654" y="4789699"/>
            <a:chExt cx="3342397" cy="130285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18186D9-0C71-694E-3712-12D310E6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654" y="4789699"/>
              <a:ext cx="3342397" cy="13028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B14826E-398B-0283-3B70-AD472169466A}"/>
                </a:ext>
              </a:extLst>
            </p:cNvPr>
            <p:cNvCxnSpPr/>
            <p:nvPr/>
          </p:nvCxnSpPr>
          <p:spPr>
            <a:xfrm>
              <a:off x="6503513" y="5691893"/>
              <a:ext cx="5931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図 9" descr="ノートパソコンで作業をしている人々&#10;&#10;中程度の精度で自動的に生成された説明">
            <a:extLst>
              <a:ext uri="{FF2B5EF4-FFF2-40B4-BE49-F238E27FC236}">
                <a16:creationId xmlns:a16="http://schemas.microsoft.com/office/drawing/2014/main" id="{B752931B-E87D-1DD7-D817-30B1347B6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765" y="3123045"/>
            <a:ext cx="2164235" cy="162317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A2FFA6-E1FC-D79F-AC65-84B5021643D2}"/>
              </a:ext>
            </a:extLst>
          </p:cNvPr>
          <p:cNvSpPr txBox="1"/>
          <p:nvPr/>
        </p:nvSpPr>
        <p:spPr>
          <a:xfrm>
            <a:off x="445325" y="1847820"/>
            <a:ext cx="6177131" cy="646331"/>
          </a:xfrm>
          <a:prstGeom prst="rect">
            <a:avLst/>
          </a:prstGeom>
          <a:solidFill>
            <a:srgbClr val="D2E3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+mn-lt"/>
              </a:rPr>
              <a:t>Seminar on terrain interpretation technology and terrain interpretation AI overseas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FBD372E-092E-C9C4-661F-A32549C1F8F2}"/>
              </a:ext>
            </a:extLst>
          </p:cNvPr>
          <p:cNvSpPr txBox="1"/>
          <p:nvPr/>
        </p:nvSpPr>
        <p:spPr>
          <a:xfrm>
            <a:off x="3895205" y="2546988"/>
            <a:ext cx="220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i="0" dirty="0">
                <a:solidFill>
                  <a:srgbClr val="1F1F1F"/>
                </a:solidFill>
                <a:effectLst/>
                <a:latin typeface="+mn-lt"/>
              </a:rPr>
              <a:t>in Ecuador</a:t>
            </a:r>
          </a:p>
          <a:p>
            <a:r>
              <a:rPr kumimoji="1" lang="en-US" altLang="ja-JP" sz="1400" b="1" dirty="0">
                <a:solidFill>
                  <a:srgbClr val="1F1F1F"/>
                </a:solidFill>
                <a:latin typeface="+mn-lt"/>
              </a:rPr>
              <a:t>June 2022-June 2023</a:t>
            </a:r>
            <a:endParaRPr kumimoji="1" lang="ja-JP" altLang="en-US" sz="1400" b="1" dirty="0">
              <a:latin typeface="+mn-lt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08693C-C3A1-9F3A-E2E6-F97651C6A26C}"/>
              </a:ext>
            </a:extLst>
          </p:cNvPr>
          <p:cNvGrpSpPr/>
          <p:nvPr/>
        </p:nvGrpSpPr>
        <p:grpSpPr>
          <a:xfrm>
            <a:off x="6841052" y="787585"/>
            <a:ext cx="5030137" cy="5574658"/>
            <a:chOff x="6841052" y="787585"/>
            <a:chExt cx="5030137" cy="5574658"/>
          </a:xfrm>
        </p:grpSpPr>
        <p:pic>
          <p:nvPicPr>
            <p:cNvPr id="5" name="図 4" descr="グラフィカル ユーザー インターフェイス, アプリケーション, Teams&#10;&#10;自動的に生成された説明">
              <a:extLst>
                <a:ext uri="{FF2B5EF4-FFF2-40B4-BE49-F238E27FC236}">
                  <a16:creationId xmlns:a16="http://schemas.microsoft.com/office/drawing/2014/main" id="{5BC77FB7-0CFA-1863-0625-8A1F53DBF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1052" y="1265715"/>
              <a:ext cx="2715094" cy="5096528"/>
            </a:xfrm>
            <a:prstGeom prst="rect">
              <a:avLst/>
            </a:prstGeom>
          </p:spPr>
        </p:pic>
        <p:pic>
          <p:nvPicPr>
            <p:cNvPr id="11" name="図 10" descr="白い壁の前に立っている人たち&#10;&#10;低い精度で自動的に生成された説明">
              <a:extLst>
                <a:ext uri="{FF2B5EF4-FFF2-40B4-BE49-F238E27FC236}">
                  <a16:creationId xmlns:a16="http://schemas.microsoft.com/office/drawing/2014/main" id="{723ABD4B-5AB9-92F8-1F7F-A355B0B0F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8550" y="4567370"/>
              <a:ext cx="2182639" cy="1636980"/>
            </a:xfrm>
            <a:prstGeom prst="rect">
              <a:avLst/>
            </a:prstGeom>
          </p:spPr>
        </p:pic>
        <p:pic>
          <p:nvPicPr>
            <p:cNvPr id="12" name="図 11" descr="ノートパソコンを見ている人たち&#10;&#10;自動的に生成された説明">
              <a:extLst>
                <a:ext uri="{FF2B5EF4-FFF2-40B4-BE49-F238E27FC236}">
                  <a16:creationId xmlns:a16="http://schemas.microsoft.com/office/drawing/2014/main" id="{C5148309-DEBB-45DF-D9D7-359679FE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8549" y="2714881"/>
              <a:ext cx="2182639" cy="1636979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2614B29-E287-349C-90FB-6ACC2CD2A7CA}"/>
                </a:ext>
              </a:extLst>
            </p:cNvPr>
            <p:cNvSpPr txBox="1"/>
            <p:nvPr/>
          </p:nvSpPr>
          <p:spPr>
            <a:xfrm>
              <a:off x="10194198" y="787585"/>
              <a:ext cx="1676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b="1" i="0" dirty="0">
                  <a:solidFill>
                    <a:srgbClr val="1F1F1F"/>
                  </a:solidFill>
                  <a:effectLst/>
                  <a:latin typeface="+mn-lt"/>
                </a:rPr>
                <a:t>in El Salvador</a:t>
              </a:r>
            </a:p>
            <a:p>
              <a:pPr algn="r"/>
              <a:r>
                <a:rPr kumimoji="1" lang="en-US" altLang="ja-JP" b="1" dirty="0">
                  <a:solidFill>
                    <a:srgbClr val="1F1F1F"/>
                  </a:solidFill>
                  <a:latin typeface="+mn-lt"/>
                </a:rPr>
                <a:t> June 2023</a:t>
              </a:r>
              <a:endParaRPr kumimoji="1" lang="ja-JP" altLang="en-US" b="1" dirty="0">
                <a:latin typeface="+mn-lt"/>
              </a:endParaRPr>
            </a:p>
          </p:txBody>
        </p:sp>
        <p:pic>
          <p:nvPicPr>
            <p:cNvPr id="20" name="図 19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4C5FC39-8AB8-188C-AB80-4DB16BABA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868" y="1548322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221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6ECFFE-BFD5-901C-1DEF-D5537C1F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Recommendations regarding landslide topography interpretation AI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6BED7-C5C1-D5DB-8295-84AAF9580D9A}"/>
              </a:ext>
            </a:extLst>
          </p:cNvPr>
          <p:cNvSpPr txBox="1"/>
          <p:nvPr/>
        </p:nvSpPr>
        <p:spPr>
          <a:xfrm>
            <a:off x="445323" y="872011"/>
            <a:ext cx="108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■Improve excellent conventional interpretation techniques with deep learning</a:t>
            </a:r>
          </a:p>
          <a:p>
            <a:r>
              <a:rPr kumimoji="1" lang="en-US" altLang="ja-JP" dirty="0">
                <a:latin typeface="+mn-lt"/>
              </a:rPr>
              <a:t>◆Use of open source</a:t>
            </a:r>
          </a:p>
          <a:p>
            <a:r>
              <a:rPr kumimoji="1" lang="en-US" altLang="ja-JP" dirty="0">
                <a:latin typeface="+mn-lt"/>
              </a:rPr>
              <a:t>◆Extract macro-scale “locations” of landslide terrain risk areas</a:t>
            </a:r>
          </a:p>
          <a:p>
            <a:r>
              <a:rPr kumimoji="1" lang="en-US" altLang="ja-JP" dirty="0">
                <a:latin typeface="+mn-lt"/>
              </a:rPr>
              <a:t>◆pix2pix: Intuitive and versatile AI algorithm</a:t>
            </a:r>
          </a:p>
          <a:p>
            <a:r>
              <a:rPr kumimoji="1" lang="en-US" altLang="ja-JP" dirty="0">
                <a:latin typeface="+mn-lt"/>
              </a:rPr>
              <a:t>◆Expert knowledge (tacit knowledge) can be deep learned</a:t>
            </a:r>
          </a:p>
          <a:p>
            <a:r>
              <a:rPr kumimoji="1" lang="en-US" altLang="ja-JP" dirty="0">
                <a:latin typeface="+mn-lt"/>
              </a:rPr>
              <a:t>◆Technical knowledge is essential for teacher data</a:t>
            </a:r>
          </a:p>
          <a:p>
            <a:r>
              <a:rPr kumimoji="1" lang="en-US" altLang="ja-JP" dirty="0">
                <a:latin typeface="+mn-lt"/>
              </a:rPr>
              <a:t>◆Landslide location extraction rate in target area: approximately 80%</a:t>
            </a:r>
          </a:p>
          <a:p>
            <a:r>
              <a:rPr kumimoji="1" lang="en-US" altLang="ja-JP" dirty="0">
                <a:latin typeface="+mn-lt"/>
              </a:rPr>
              <a:t>◆Improvement in interpretation technology brought about by AI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594E68-116E-4BC6-70DF-905E6B4AB2A8}"/>
              </a:ext>
            </a:extLst>
          </p:cNvPr>
          <p:cNvSpPr txBox="1"/>
          <p:nvPr/>
        </p:nvSpPr>
        <p:spPr>
          <a:xfrm>
            <a:off x="826694" y="3494956"/>
            <a:ext cx="5242338" cy="2862322"/>
          </a:xfrm>
          <a:prstGeom prst="rect">
            <a:avLst/>
          </a:prstGeom>
          <a:solidFill>
            <a:srgbClr val="FFCCFF"/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+mn-lt"/>
              </a:rPr>
              <a:t>1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Speed ​​up </a:t>
            </a:r>
          </a:p>
          <a:p>
            <a:r>
              <a:rPr kumimoji="1" lang="en-US" altLang="ja-JP" sz="2000" b="1" dirty="0">
                <a:latin typeface="+mn-lt"/>
              </a:rPr>
              <a:t>2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Reduce risks such as individuality and human error</a:t>
            </a:r>
          </a:p>
          <a:p>
            <a:r>
              <a:rPr kumimoji="1" lang="en-US" altLang="ja-JP" sz="2000" b="1" dirty="0">
                <a:latin typeface="+mn-lt"/>
              </a:rPr>
              <a:t>3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Supports high-resolution topographic data</a:t>
            </a:r>
          </a:p>
          <a:p>
            <a:r>
              <a:rPr kumimoji="1" lang="en-US" altLang="ja-JP" sz="2000" b="1" dirty="0">
                <a:latin typeface="+mn-lt"/>
              </a:rPr>
              <a:t>4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Flexibility in updating terrain/teacher data</a:t>
            </a:r>
          </a:p>
          <a:p>
            <a:r>
              <a:rPr kumimoji="1" lang="en-US" altLang="ja-JP" sz="2000" b="1" dirty="0">
                <a:latin typeface="+mn-lt"/>
              </a:rPr>
              <a:t>5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Versatility to other regions</a:t>
            </a:r>
          </a:p>
          <a:p>
            <a:r>
              <a:rPr kumimoji="1" lang="en-US" altLang="ja-JP" sz="2000" b="1" dirty="0">
                <a:latin typeface="+mn-lt"/>
              </a:rPr>
              <a:t>6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Explainability by visualizing tacit knowledge</a:t>
            </a:r>
          </a:p>
          <a:p>
            <a:r>
              <a:rPr kumimoji="1" lang="en-US" altLang="ja-JP" sz="2000" b="1" dirty="0">
                <a:latin typeface="+mn-lt"/>
              </a:rPr>
              <a:t>7</a:t>
            </a:r>
            <a:r>
              <a:rPr kumimoji="1" lang="ja-JP" altLang="en-US" sz="2000" b="1" dirty="0">
                <a:latin typeface="+mn-lt"/>
              </a:rPr>
              <a:t>．</a:t>
            </a:r>
            <a:r>
              <a:rPr kumimoji="1" lang="en-US" altLang="ja-JP" sz="2000" b="1" dirty="0">
                <a:latin typeface="+mn-lt"/>
              </a:rPr>
              <a:t>Utilization as a technology inheritance tool</a:t>
            </a:r>
            <a:endParaRPr kumimoji="1" lang="ja-JP" altLang="en-US" sz="2000" b="1" dirty="0">
              <a:latin typeface="+mn-lt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E16A4754-1926-18CC-C954-94AF76279951}"/>
              </a:ext>
            </a:extLst>
          </p:cNvPr>
          <p:cNvGrpSpPr/>
          <p:nvPr/>
        </p:nvGrpSpPr>
        <p:grpSpPr>
          <a:xfrm>
            <a:off x="7942971" y="1391460"/>
            <a:ext cx="2196860" cy="2566353"/>
            <a:chOff x="8290701" y="1391460"/>
            <a:chExt cx="2196860" cy="256635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D872966-33B8-DC33-D53A-7DA786648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90701" y="1391460"/>
              <a:ext cx="2196860" cy="12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E8799AA-7C12-F5F8-F1BF-60A63C5DA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0701" y="2699501"/>
              <a:ext cx="2196860" cy="1258312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B8C4A2B1-C237-1C42-EF37-AEE60FDD2A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4939" y="4313537"/>
            <a:ext cx="2196860" cy="1293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 descr="パン, 食品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EC250200-25B9-8B15-EB5E-772625782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220" y="4960373"/>
            <a:ext cx="2259418" cy="12337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9CC8F04A-D7DE-E1EC-DF0F-D79773063483}"/>
              </a:ext>
            </a:extLst>
          </p:cNvPr>
          <p:cNvGrpSpPr/>
          <p:nvPr/>
        </p:nvGrpSpPr>
        <p:grpSpPr>
          <a:xfrm>
            <a:off x="7169069" y="2197941"/>
            <a:ext cx="844707" cy="1327950"/>
            <a:chOff x="7435158" y="2197941"/>
            <a:chExt cx="844707" cy="1327950"/>
          </a:xfrm>
        </p:grpSpPr>
        <p:sp>
          <p:nvSpPr>
            <p:cNvPr id="10" name="矢印: 折線 9">
              <a:extLst>
                <a:ext uri="{FF2B5EF4-FFF2-40B4-BE49-F238E27FC236}">
                  <a16:creationId xmlns:a16="http://schemas.microsoft.com/office/drawing/2014/main" id="{C82F5A93-0901-F213-2ED4-496ABA819142}"/>
                </a:ext>
              </a:extLst>
            </p:cNvPr>
            <p:cNvSpPr/>
            <p:nvPr/>
          </p:nvSpPr>
          <p:spPr>
            <a:xfrm flipV="1">
              <a:off x="7716246" y="2985891"/>
              <a:ext cx="540000" cy="540000"/>
            </a:xfrm>
            <a:prstGeom prst="bentArrow">
              <a:avLst>
                <a:gd name="adj1" fmla="val 17875"/>
                <a:gd name="adj2" fmla="val 25356"/>
                <a:gd name="adj3" fmla="val 30700"/>
                <a:gd name="adj4" fmla="val 3805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219F774-7027-82B9-E263-B1DA8B6A9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5158" y="2197941"/>
              <a:ext cx="844707" cy="8278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68A8A3-7BA2-5BB6-05A9-76AECB43F89B}"/>
              </a:ext>
            </a:extLst>
          </p:cNvPr>
          <p:cNvSpPr txBox="1"/>
          <p:nvPr/>
        </p:nvSpPr>
        <p:spPr>
          <a:xfrm>
            <a:off x="6631666" y="1387616"/>
            <a:ext cx="12600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  <a:cs typeface="Arial" panose="020B0604020202020204" pitchFamily="34" charset="0"/>
              </a:rPr>
              <a:t>Previously</a:t>
            </a:r>
            <a:endParaRPr kumimoji="1" lang="ja-JP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4E7B63-FF86-939E-8B32-A12AF2312D79}"/>
              </a:ext>
            </a:extLst>
          </p:cNvPr>
          <p:cNvSpPr/>
          <p:nvPr/>
        </p:nvSpPr>
        <p:spPr>
          <a:xfrm>
            <a:off x="9678105" y="1328962"/>
            <a:ext cx="1728000" cy="540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cs typeface="Arial" panose="020B0604020202020204" pitchFamily="34" charset="0"/>
              </a:rPr>
              <a:t>Not 100%, but highly accurate</a:t>
            </a:r>
            <a:endParaRPr kumimoji="1" lang="ja-JP" alt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8D16E4-5C1B-58FC-6CBA-C1D6013C6594}"/>
              </a:ext>
            </a:extLst>
          </p:cNvPr>
          <p:cNvSpPr txBox="1"/>
          <p:nvPr/>
        </p:nvSpPr>
        <p:spPr>
          <a:xfrm>
            <a:off x="8360968" y="2430423"/>
            <a:ext cx="2628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+mn-lt"/>
                <a:cs typeface="Arial" panose="020B0604020202020204" pitchFamily="34" charset="0"/>
              </a:rPr>
              <a:t>It takes about 10 days to interpret 100m</a:t>
            </a:r>
            <a:r>
              <a:rPr kumimoji="1" lang="en-US" altLang="ja-JP" sz="1000" baseline="30000" dirty="0">
                <a:latin typeface="+mn-lt"/>
                <a:cs typeface="Arial" panose="020B0604020202020204" pitchFamily="34" charset="0"/>
              </a:rPr>
              <a:t>2</a:t>
            </a:r>
            <a:endParaRPr kumimoji="1" lang="en-US" altLang="ja-JP" sz="1000" dirty="0">
              <a:latin typeface="+mn-lt"/>
              <a:cs typeface="Arial" panose="020B0604020202020204" pitchFamily="34" charset="0"/>
            </a:endParaRPr>
          </a:p>
          <a:p>
            <a:r>
              <a:rPr kumimoji="1" lang="en-US" altLang="ja-JP" sz="1000" dirty="0">
                <a:latin typeface="+mn-lt"/>
                <a:cs typeface="Arial" panose="020B0604020202020204" pitchFamily="34" charset="0"/>
              </a:rPr>
              <a:t>Higher terrain resolution requires more time</a:t>
            </a:r>
            <a:endParaRPr kumimoji="1" lang="ja-JP" altLang="en-US" sz="1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DA7F95C-DA17-2DFE-A323-11088A16BA7A}"/>
              </a:ext>
            </a:extLst>
          </p:cNvPr>
          <p:cNvSpPr txBox="1"/>
          <p:nvPr/>
        </p:nvSpPr>
        <p:spPr>
          <a:xfrm>
            <a:off x="7699969" y="4005854"/>
            <a:ext cx="2052000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Landslide topography interpretation AI</a:t>
            </a:r>
            <a:endParaRPr kumimoji="1" lang="ja-JP" altLang="en-US" sz="1400" b="1" dirty="0"/>
          </a:p>
        </p:txBody>
      </p:sp>
      <p:sp>
        <p:nvSpPr>
          <p:cNvPr id="19" name="矢印: 折線 18">
            <a:extLst>
              <a:ext uri="{FF2B5EF4-FFF2-40B4-BE49-F238E27FC236}">
                <a16:creationId xmlns:a16="http://schemas.microsoft.com/office/drawing/2014/main" id="{0AFAC164-BE46-D765-6CA0-5717019ACCDE}"/>
              </a:ext>
            </a:extLst>
          </p:cNvPr>
          <p:cNvSpPr/>
          <p:nvPr/>
        </p:nvSpPr>
        <p:spPr>
          <a:xfrm flipV="1">
            <a:off x="8396461" y="5569630"/>
            <a:ext cx="540000" cy="540000"/>
          </a:xfrm>
          <a:prstGeom prst="bentArrow">
            <a:avLst>
              <a:gd name="adj1" fmla="val 17875"/>
              <a:gd name="adj2" fmla="val 25356"/>
              <a:gd name="adj3" fmla="val 30700"/>
              <a:gd name="adj4" fmla="val 38050"/>
            </a:avLst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ECBE10C2-0B2D-E128-13F2-9D11F060F4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011" y="5507232"/>
            <a:ext cx="1150533" cy="692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48B974FA-552D-4532-64A1-68CBA3BD6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71" y="5179596"/>
            <a:ext cx="900000" cy="642958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B9510C6-225F-E1AF-D531-FDBE8E583B6D}"/>
              </a:ext>
            </a:extLst>
          </p:cNvPr>
          <p:cNvGrpSpPr/>
          <p:nvPr/>
        </p:nvGrpSpPr>
        <p:grpSpPr>
          <a:xfrm>
            <a:off x="6365572" y="4130235"/>
            <a:ext cx="1188000" cy="1044000"/>
            <a:chOff x="6701916" y="4591972"/>
            <a:chExt cx="1188000" cy="1044000"/>
          </a:xfrm>
        </p:grpSpPr>
        <p:sp>
          <p:nvSpPr>
            <p:cNvPr id="37" name="吹き出し: 角を丸めた四角形 36">
              <a:extLst>
                <a:ext uri="{FF2B5EF4-FFF2-40B4-BE49-F238E27FC236}">
                  <a16:creationId xmlns:a16="http://schemas.microsoft.com/office/drawing/2014/main" id="{B5B3A02F-1181-5658-ABAF-3BAC84E95F83}"/>
                </a:ext>
              </a:extLst>
            </p:cNvPr>
            <p:cNvSpPr/>
            <p:nvPr/>
          </p:nvSpPr>
          <p:spPr>
            <a:xfrm>
              <a:off x="6701916" y="4591972"/>
              <a:ext cx="1188000" cy="1044000"/>
            </a:xfrm>
            <a:prstGeom prst="wedgeRoundRectCallout">
              <a:avLst>
                <a:gd name="adj1" fmla="val 67561"/>
                <a:gd name="adj2" fmla="val 71831"/>
                <a:gd name="adj3" fmla="val 1666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kumimoji="1" lang="en-US" altLang="ja-JP" sz="1200" dirty="0">
                  <a:solidFill>
                    <a:srgbClr val="0070C0"/>
                  </a:solidFill>
                </a:rPr>
                <a:t>interpretation expertise</a:t>
              </a:r>
              <a:endParaRPr kumimoji="1" lang="ja-JP" altLang="en-US" sz="1200" dirty="0">
                <a:solidFill>
                  <a:srgbClr val="0070C0"/>
                </a:solidFill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D74E23C8-8CBD-46DC-246F-8602136D8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2327" y="4597325"/>
              <a:ext cx="1008127" cy="639773"/>
            </a:xfrm>
            <a:prstGeom prst="rect">
              <a:avLst/>
            </a:prstGeom>
          </p:spPr>
        </p:pic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EC02FEF-8F93-E71B-DD5B-E603DF83D15F}"/>
              </a:ext>
            </a:extLst>
          </p:cNvPr>
          <p:cNvSpPr txBox="1"/>
          <p:nvPr/>
        </p:nvSpPr>
        <p:spPr>
          <a:xfrm>
            <a:off x="9917039" y="4003098"/>
            <a:ext cx="2016000" cy="828000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+mn-lt"/>
              </a:rPr>
              <a:t>objectivity</a:t>
            </a:r>
          </a:p>
          <a:p>
            <a:r>
              <a:rPr kumimoji="1" lang="en-US" altLang="ja-JP" sz="1200" b="1" dirty="0">
                <a:latin typeface="+mn-lt"/>
              </a:rPr>
              <a:t>Reduces misreading</a:t>
            </a:r>
          </a:p>
          <a:p>
            <a:r>
              <a:rPr kumimoji="1" lang="en-US" altLang="ja-JP" sz="1200" b="1" dirty="0">
                <a:latin typeface="+mn-lt"/>
              </a:rPr>
              <a:t>Regional versatility</a:t>
            </a:r>
          </a:p>
          <a:p>
            <a:r>
              <a:rPr kumimoji="1" lang="en-US" altLang="ja-JP" sz="1200" b="1" dirty="0">
                <a:latin typeface="+mn-lt"/>
              </a:rPr>
              <a:t>(Customization required)</a:t>
            </a:r>
            <a:endParaRPr kumimoji="1" lang="ja-JP" altLang="en-US" sz="1200" b="1" dirty="0">
              <a:latin typeface="+mn-lt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E2A4E72-20FF-4CB3-1A1C-D7C31C2C18E8}"/>
              </a:ext>
            </a:extLst>
          </p:cNvPr>
          <p:cNvSpPr txBox="1"/>
          <p:nvPr/>
        </p:nvSpPr>
        <p:spPr>
          <a:xfrm>
            <a:off x="6371011" y="6234011"/>
            <a:ext cx="2448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Checked and added by someone</a:t>
            </a:r>
          </a:p>
          <a:p>
            <a:r>
              <a:rPr kumimoji="1" lang="en-US" altLang="ja-JP" sz="1200" dirty="0">
                <a:latin typeface="+mn-lt"/>
              </a:rPr>
              <a:t>Focus on risk assessment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C15307C-80C0-A174-87D0-C947B3773665}"/>
              </a:ext>
            </a:extLst>
          </p:cNvPr>
          <p:cNvSpPr txBox="1"/>
          <p:nvPr/>
        </p:nvSpPr>
        <p:spPr>
          <a:xfrm>
            <a:off x="8966220" y="6234011"/>
            <a:ext cx="2664156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Can be output in a short time</a:t>
            </a:r>
          </a:p>
          <a:p>
            <a:r>
              <a:rPr kumimoji="1" lang="en-US" altLang="ja-JP" sz="1200" dirty="0">
                <a:latin typeface="+mn-lt"/>
              </a:rPr>
              <a:t>Supports various terrain resolutions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16C6320-A066-1285-CBA2-593500156635}"/>
              </a:ext>
            </a:extLst>
          </p:cNvPr>
          <p:cNvSpPr txBox="1"/>
          <p:nvPr/>
        </p:nvSpPr>
        <p:spPr>
          <a:xfrm>
            <a:off x="9773039" y="3044679"/>
            <a:ext cx="2160000" cy="828000"/>
          </a:xfrm>
          <a:prstGeom prst="rect">
            <a:avLst/>
          </a:prstGeom>
          <a:solidFill>
            <a:srgbClr val="D2E3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Depends on each individual's ability, there is a risk of oversight, and updates require a lot of effort</a:t>
            </a:r>
          </a:p>
        </p:txBody>
      </p:sp>
    </p:spTree>
    <p:extLst>
      <p:ext uri="{BB962C8B-B14F-4D97-AF65-F5344CB8AC3E}">
        <p14:creationId xmlns:p14="http://schemas.microsoft.com/office/powerpoint/2010/main" val="358636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D1789-BA7F-2EE2-F1FC-45FCB6A4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84" y="265719"/>
            <a:ext cx="11808000" cy="407460"/>
          </a:xfrm>
        </p:spPr>
        <p:txBody>
          <a:bodyPr/>
          <a:lstStyle/>
          <a:p>
            <a:r>
              <a:rPr kumimoji="1" lang="en-US" altLang="ja-JP" dirty="0"/>
              <a:t>Introduction to AI (deep learning)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EA0145A-0754-5417-E3A6-A1A58863D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12221"/>
              </p:ext>
            </p:extLst>
          </p:nvPr>
        </p:nvGraphicFramePr>
        <p:xfrm>
          <a:off x="706368" y="1602264"/>
          <a:ext cx="10958583" cy="444839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353736">
                  <a:extLst>
                    <a:ext uri="{9D8B030D-6E8A-4147-A177-3AD203B41FA5}">
                      <a16:colId xmlns:a16="http://schemas.microsoft.com/office/drawing/2014/main" val="1005626224"/>
                    </a:ext>
                  </a:extLst>
                </a:gridCol>
                <a:gridCol w="1376071">
                  <a:extLst>
                    <a:ext uri="{9D8B030D-6E8A-4147-A177-3AD203B41FA5}">
                      <a16:colId xmlns:a16="http://schemas.microsoft.com/office/drawing/2014/main" val="90219472"/>
                    </a:ext>
                  </a:extLst>
                </a:gridCol>
                <a:gridCol w="4388017">
                  <a:extLst>
                    <a:ext uri="{9D8B030D-6E8A-4147-A177-3AD203B41FA5}">
                      <a16:colId xmlns:a16="http://schemas.microsoft.com/office/drawing/2014/main" val="3096101108"/>
                    </a:ext>
                  </a:extLst>
                </a:gridCol>
                <a:gridCol w="3840759">
                  <a:extLst>
                    <a:ext uri="{9D8B030D-6E8A-4147-A177-3AD203B41FA5}">
                      <a16:colId xmlns:a16="http://schemas.microsoft.com/office/drawing/2014/main" val="9789576"/>
                    </a:ext>
                  </a:extLst>
                </a:gridCol>
              </a:tblGrid>
              <a:tr h="36150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type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kern="100" dirty="0"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Data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kern="100" dirty="0"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method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 kern="100" dirty="0"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Advantages/disadvantages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204905"/>
                  </a:ext>
                </a:extLst>
              </a:tr>
              <a:tr h="828667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Supervised
learning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With Label</a:t>
                      </a:r>
                      <a:b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</a:b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(with correct answer)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ja-JP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</a:t>
                      </a: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Automatically analyze data with correct answers to the machine
</a:t>
                      </a:r>
                      <a:r>
                        <a:rPr kumimoji="1" lang="ja-JP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</a:t>
                      </a: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Learning the relationship between the features captured by the machine and the features of the correct data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◆Efficient for classification problems.</a:t>
                      </a:r>
                    </a:p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◆It takes time to prepare a huge amount of labeled data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241772"/>
                  </a:ext>
                </a:extLst>
              </a:tr>
              <a:tr h="1477038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Unsupervised
learning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No label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 Automatically analyze a huge amount of data
◆ Since there is no correct answer, we derive structures, laws, trends, classifications, definitions, etc. from the calculated features.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 Since the machine itself discovers characteristics and definitions, if there is a huge amount of data, there is no need or effort to prepare labeled data.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140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Reinforcement learning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none※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updates its own actions and evaluations</a:t>
                      </a:r>
                    </a:p>
                    <a:p>
                      <a:pPr marL="85725" indent="-8572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◆ Maximizes the results and value of a continuous series of actions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just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+mn-cs"/>
                        </a:rPr>
                        <a:t>* There is no correct answer, but it is necessary to set rewards (points and wins).
"Examples: Go, Shogi, Autonomous Driving"</a:t>
                      </a:r>
                      <a:endParaRPr kumimoji="1" lang="ja-JP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0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34859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4FA036-2C37-4A2E-DA73-E065A0DB7C8F}"/>
              </a:ext>
            </a:extLst>
          </p:cNvPr>
          <p:cNvSpPr txBox="1"/>
          <p:nvPr/>
        </p:nvSpPr>
        <p:spPr>
          <a:xfrm>
            <a:off x="706368" y="863600"/>
            <a:ext cx="4386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■Types of machine learning</a:t>
            </a:r>
          </a:p>
          <a:p>
            <a:r>
              <a:rPr kumimoji="1" lang="en-US" altLang="ja-JP" b="1" dirty="0">
                <a:latin typeface="+mn-lt"/>
              </a:rPr>
              <a:t>◆Use supervised learning*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997AA6-2086-62F5-530D-91A9B99E37B6}"/>
              </a:ext>
            </a:extLst>
          </p:cNvPr>
          <p:cNvSpPr txBox="1"/>
          <p:nvPr/>
        </p:nvSpPr>
        <p:spPr>
          <a:xfrm>
            <a:off x="5512295" y="909766"/>
            <a:ext cx="62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+mn-lt"/>
              </a:rPr>
              <a:t>*In this presentation, supervised deep learning will be referred to as "AI"</a:t>
            </a:r>
            <a:endParaRPr kumimoji="1" lang="ja-JP" altLang="en-US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18A38B-F803-4C14-66DA-BFBC9BB56B9F}"/>
              </a:ext>
            </a:extLst>
          </p:cNvPr>
          <p:cNvSpPr/>
          <p:nvPr/>
        </p:nvSpPr>
        <p:spPr>
          <a:xfrm>
            <a:off x="706368" y="1960775"/>
            <a:ext cx="10958583" cy="1630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015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70C56-1787-1093-CCEF-119D33E7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55" y="295669"/>
            <a:ext cx="11808000" cy="407460"/>
          </a:xfrm>
        </p:spPr>
        <p:txBody>
          <a:bodyPr/>
          <a:lstStyle/>
          <a:p>
            <a:r>
              <a:rPr kumimoji="1" lang="en-US" altLang="ja-JP" dirty="0"/>
              <a:t>Recommendations regarding landslide topography interpretation AI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BE0071-5404-2DB3-F1A0-96B1EE07D35E}"/>
              </a:ext>
            </a:extLst>
          </p:cNvPr>
          <p:cNvSpPr txBox="1"/>
          <p:nvPr/>
        </p:nvSpPr>
        <p:spPr>
          <a:xfrm>
            <a:off x="372654" y="674353"/>
            <a:ext cx="1180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+mn-lt"/>
              </a:rPr>
              <a:t>■</a:t>
            </a:r>
            <a:r>
              <a:rPr kumimoji="1" lang="en-US" altLang="ja-JP" sz="2800" b="1" dirty="0">
                <a:latin typeface="+mn-lt"/>
              </a:rPr>
              <a:t>Points to keep in mind and issues in utilizing AI</a:t>
            </a:r>
          </a:p>
          <a:p>
            <a:r>
              <a:rPr kumimoji="1" lang="en-US" altLang="ja-JP" sz="2400" dirty="0">
                <a:latin typeface="+mn-lt"/>
              </a:rPr>
              <a:t>◆ This study utilizes the data accumulated so far and integrates the advantages of AI </a:t>
            </a:r>
          </a:p>
          <a:p>
            <a:r>
              <a:rPr kumimoji="1" lang="en-US" altLang="ja-JP" sz="2400" dirty="0">
                <a:latin typeface="+mn-lt"/>
              </a:rPr>
              <a:t>◆AI is a tool and will always give an answer if data is input. </a:t>
            </a:r>
          </a:p>
          <a:p>
            <a:r>
              <a:rPr kumimoji="1" lang="en-US" altLang="ja-JP" sz="2400" dirty="0">
                <a:latin typeface="+mn-lt"/>
              </a:rPr>
              <a:t>⇒</a:t>
            </a:r>
            <a:r>
              <a:rPr kumimoji="1" lang="en-US" altLang="ja-JP" sz="2400" b="1" u="sng" dirty="0">
                <a:solidFill>
                  <a:srgbClr val="FF0000"/>
                </a:solidFill>
                <a:latin typeface="+mn-lt"/>
              </a:rPr>
              <a:t>Check function is required</a:t>
            </a:r>
          </a:p>
          <a:p>
            <a:r>
              <a:rPr kumimoji="1" lang="en-US" altLang="ja-JP" sz="2400" dirty="0">
                <a:latin typeface="+mn-lt"/>
              </a:rPr>
              <a:t>◆ Sometimes there is no absolute right answer in Geoscience. ⇒</a:t>
            </a:r>
            <a:r>
              <a:rPr kumimoji="1" lang="en-US" altLang="ja-JP" sz="2400" b="1" dirty="0">
                <a:solidFill>
                  <a:srgbClr val="FF0000"/>
                </a:solidFill>
                <a:latin typeface="+mn-lt"/>
              </a:rPr>
              <a:t>Only experts can do it.</a:t>
            </a:r>
          </a:p>
          <a:p>
            <a:r>
              <a:rPr kumimoji="1" lang="en-US" altLang="ja-JP" sz="2400" dirty="0">
                <a:latin typeface="+mn-lt"/>
              </a:rPr>
              <a:t>◆ Even so, the results predicted by AI are appealing (e.g., Risk assessment of ground interior).</a:t>
            </a:r>
          </a:p>
          <a:p>
            <a:r>
              <a:rPr kumimoji="1" lang="en-US" altLang="ja-JP" sz="2400" dirty="0">
                <a:latin typeface="+mn-lt"/>
              </a:rPr>
              <a:t>◆Time saved by deep learning</a:t>
            </a:r>
          </a:p>
          <a:p>
            <a:r>
              <a:rPr kumimoji="1" lang="en-US" altLang="ja-JP" sz="2400" b="1" u="sng" dirty="0">
                <a:solidFill>
                  <a:srgbClr val="FF0000"/>
                </a:solidFill>
                <a:latin typeface="+mn-lt"/>
              </a:rPr>
              <a:t>Shouldn't the time saved by deep learning be used for further discussion?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11B0E00-AADA-95CF-F988-3FEA6982D725}"/>
              </a:ext>
            </a:extLst>
          </p:cNvPr>
          <p:cNvGrpSpPr/>
          <p:nvPr/>
        </p:nvGrpSpPr>
        <p:grpSpPr>
          <a:xfrm>
            <a:off x="6811693" y="3673688"/>
            <a:ext cx="5603827" cy="3184312"/>
            <a:chOff x="6613569" y="3167101"/>
            <a:chExt cx="5603827" cy="318431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A66B950-95F7-F42C-6E9D-9DFE0435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3569" y="4173772"/>
              <a:ext cx="1562876" cy="941244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A1B80971-6AC6-A6F7-08F6-6F61173CAA6C}"/>
                </a:ext>
              </a:extLst>
            </p:cNvPr>
            <p:cNvSpPr txBox="1"/>
            <p:nvPr/>
          </p:nvSpPr>
          <p:spPr>
            <a:xfrm>
              <a:off x="7979028" y="3167101"/>
              <a:ext cx="19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+mn-lt"/>
                </a:rPr>
                <a:t>existing methods</a:t>
              </a:r>
              <a:endParaRPr kumimoji="1" lang="ja-JP" altLang="en-US" dirty="0">
                <a:latin typeface="+mn-lt"/>
              </a:endParaRPr>
            </a:p>
          </p:txBody>
        </p:sp>
        <p:sp>
          <p:nvSpPr>
            <p:cNvPr id="8" name="矢印: 左 7">
              <a:extLst>
                <a:ext uri="{FF2B5EF4-FFF2-40B4-BE49-F238E27FC236}">
                  <a16:creationId xmlns:a16="http://schemas.microsoft.com/office/drawing/2014/main" id="{3CAC32C6-82D8-6264-6BDD-422ADDF1390E}"/>
                </a:ext>
              </a:extLst>
            </p:cNvPr>
            <p:cNvSpPr/>
            <p:nvPr/>
          </p:nvSpPr>
          <p:spPr>
            <a:xfrm>
              <a:off x="8258230" y="3532022"/>
              <a:ext cx="1440000" cy="540000"/>
            </a:xfrm>
            <a:prstGeom prst="lef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72455FC4-DD64-1497-9264-7946CF7774A4}"/>
                </a:ext>
              </a:extLst>
            </p:cNvPr>
            <p:cNvSpPr/>
            <p:nvPr/>
          </p:nvSpPr>
          <p:spPr>
            <a:xfrm>
              <a:off x="9969007" y="3334984"/>
              <a:ext cx="1620000" cy="432000"/>
            </a:xfrm>
            <a:prstGeom prst="roundRect">
              <a:avLst>
                <a:gd name="adj" fmla="val 41383"/>
              </a:avLst>
            </a:prstGeom>
            <a:solidFill>
              <a:srgbClr val="535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bg1"/>
                  </a:solidFill>
                </a:rPr>
                <a:t>Desk Research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B89E072C-A714-884C-892E-EAD4FF097DF5}"/>
                </a:ext>
              </a:extLst>
            </p:cNvPr>
            <p:cNvSpPr/>
            <p:nvPr/>
          </p:nvSpPr>
          <p:spPr>
            <a:xfrm>
              <a:off x="9969007" y="3804746"/>
              <a:ext cx="1620000" cy="432000"/>
            </a:xfrm>
            <a:prstGeom prst="roundRect">
              <a:avLst>
                <a:gd name="adj" fmla="val 50000"/>
              </a:avLst>
            </a:prstGeom>
            <a:solidFill>
              <a:srgbClr val="535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bg1"/>
                  </a:solidFill>
                </a:rPr>
                <a:t>Field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97EB20DA-94F8-6F69-D28B-E32DCCF7E5E6}"/>
                </a:ext>
              </a:extLst>
            </p:cNvPr>
            <p:cNvSpPr/>
            <p:nvPr/>
          </p:nvSpPr>
          <p:spPr>
            <a:xfrm>
              <a:off x="9969007" y="4298465"/>
              <a:ext cx="1620000" cy="432000"/>
            </a:xfrm>
            <a:prstGeom prst="roundRect">
              <a:avLst>
                <a:gd name="adj" fmla="val 41383"/>
              </a:avLst>
            </a:prstGeom>
            <a:solidFill>
              <a:srgbClr val="535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bg1"/>
                  </a:solidFill>
                </a:rPr>
                <a:t>Analysis/</a:t>
              </a:r>
              <a:r>
                <a:rPr kumimoji="1" lang="en-US" altLang="ja-JP" sz="1600" dirty="0" err="1">
                  <a:solidFill>
                    <a:schemeClr val="bg1"/>
                  </a:solidFill>
                </a:rPr>
                <a:t>Tes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34DF5741-20B1-32D1-808C-D0CA0C213709}"/>
                </a:ext>
              </a:extLst>
            </p:cNvPr>
            <p:cNvSpPr/>
            <p:nvPr/>
          </p:nvSpPr>
          <p:spPr>
            <a:xfrm>
              <a:off x="6613569" y="3597772"/>
              <a:ext cx="1620000" cy="432000"/>
            </a:xfrm>
            <a:prstGeom prst="roundRect">
              <a:avLst>
                <a:gd name="adj" fmla="val 50000"/>
              </a:avLst>
            </a:prstGeom>
            <a:solidFill>
              <a:srgbClr val="535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bg1"/>
                  </a:solidFill>
                </a:rPr>
                <a:t>Result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円: 塗りつぶしなし 12">
              <a:extLst>
                <a:ext uri="{FF2B5EF4-FFF2-40B4-BE49-F238E27FC236}">
                  <a16:creationId xmlns:a16="http://schemas.microsoft.com/office/drawing/2014/main" id="{3E1AFCA4-4E8A-F3B8-FB4D-2E5AB97D9C55}"/>
                </a:ext>
              </a:extLst>
            </p:cNvPr>
            <p:cNvSpPr/>
            <p:nvPr/>
          </p:nvSpPr>
          <p:spPr>
            <a:xfrm>
              <a:off x="8643454" y="3453772"/>
              <a:ext cx="720000" cy="720000"/>
            </a:xfrm>
            <a:prstGeom prst="don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E309516-6252-8806-5A45-028DA7D758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0377" y="4763513"/>
              <a:ext cx="562644" cy="590700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9E473F28-7B77-5492-67C8-C79877AF2A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23569" y="4108275"/>
              <a:ext cx="867988" cy="1096247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F1A2EB8-B77C-95EC-C9CF-E8A821C7D057}"/>
                </a:ext>
              </a:extLst>
            </p:cNvPr>
            <p:cNvSpPr txBox="1"/>
            <p:nvPr/>
          </p:nvSpPr>
          <p:spPr>
            <a:xfrm>
              <a:off x="6616828" y="4908062"/>
              <a:ext cx="16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+mn-lt"/>
                </a:rPr>
                <a:t>What kind of output method?</a:t>
              </a:r>
              <a:endParaRPr kumimoji="1" lang="ja-JP" altLang="en-US" dirty="0">
                <a:latin typeface="+mn-lt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364465E-266C-F340-2A6E-1ED0185C94F4}"/>
                </a:ext>
              </a:extLst>
            </p:cNvPr>
            <p:cNvSpPr txBox="1"/>
            <p:nvPr/>
          </p:nvSpPr>
          <p:spPr>
            <a:xfrm>
              <a:off x="10065902" y="4874085"/>
              <a:ext cx="215149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+mn-lt"/>
                </a:rPr>
                <a:t>What kind o</a:t>
              </a:r>
              <a:r>
                <a:rPr kumimoji="1" lang="ja-JP" altLang="en-US" dirty="0">
                  <a:latin typeface="+mn-lt"/>
                </a:rPr>
                <a:t>あ</a:t>
              </a:r>
              <a:r>
                <a:rPr kumimoji="1" lang="en-US" altLang="ja-JP" dirty="0">
                  <a:latin typeface="+mn-lt"/>
                </a:rPr>
                <a:t>f data?</a:t>
              </a:r>
            </a:p>
            <a:p>
              <a:r>
                <a:rPr kumimoji="1" lang="en-US" altLang="ja-JP" dirty="0">
                  <a:latin typeface="+mn-lt"/>
                </a:rPr>
                <a:t>What about the procedures and format?</a:t>
              </a:r>
              <a:endParaRPr kumimoji="1" lang="ja-JP" altLang="en-US" dirty="0">
                <a:latin typeface="+mn-lt"/>
              </a:endParaRPr>
            </a:p>
          </p:txBody>
        </p:sp>
      </p:grpSp>
      <p:pic>
        <p:nvPicPr>
          <p:cNvPr id="18" name="図 17" descr="図形, 矢印&#10;&#10;自動的に生成された説明">
            <a:extLst>
              <a:ext uri="{FF2B5EF4-FFF2-40B4-BE49-F238E27FC236}">
                <a16:creationId xmlns:a16="http://schemas.microsoft.com/office/drawing/2014/main" id="{DEEED856-977C-DB85-7B1E-3B338881E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02" y="5680105"/>
            <a:ext cx="1326014" cy="95784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97740B-43B7-99AF-AE74-FA394706C30B}"/>
              </a:ext>
            </a:extLst>
          </p:cNvPr>
          <p:cNvSpPr txBox="1"/>
          <p:nvPr/>
        </p:nvSpPr>
        <p:spPr>
          <a:xfrm>
            <a:off x="629920" y="3786240"/>
            <a:ext cx="67209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【Assignment】</a:t>
            </a:r>
          </a:p>
          <a:p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◆Weaknesses of deep learning: black box remains ⇒ </a:t>
            </a:r>
            <a:r>
              <a:rPr kumimoji="1" lang="en-US" altLang="ja-JP" sz="2400" b="1" u="sng" dirty="0">
                <a:solidFill>
                  <a:srgbClr val="FF0000"/>
                </a:solidFill>
                <a:latin typeface="+mn-lt"/>
              </a:rPr>
              <a:t>Control by quality of training data</a:t>
            </a:r>
          </a:p>
          <a:p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◆ Verification of stability of inference accuracy and generalization performance </a:t>
            </a:r>
          </a:p>
          <a:p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Combined use of sensor technology (e.g., satellites)</a:t>
            </a:r>
          </a:p>
        </p:txBody>
      </p:sp>
    </p:spTree>
    <p:extLst>
      <p:ext uri="{BB962C8B-B14F-4D97-AF65-F5344CB8AC3E}">
        <p14:creationId xmlns:p14="http://schemas.microsoft.com/office/powerpoint/2010/main" val="133854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2B1C6F-1019-064B-0761-C86CAE05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Idea of ​​applying AI (deep learning) to interpretation technology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37A06C-5657-45A7-CF1C-F9FCC86AE6BC}"/>
              </a:ext>
            </a:extLst>
          </p:cNvPr>
          <p:cNvGrpSpPr/>
          <p:nvPr/>
        </p:nvGrpSpPr>
        <p:grpSpPr>
          <a:xfrm>
            <a:off x="8284030" y="2000229"/>
            <a:ext cx="3441620" cy="3719752"/>
            <a:chOff x="8234535" y="2213210"/>
            <a:chExt cx="3441620" cy="371975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8A47E1B-9BBB-7277-52D7-076550D95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0034" y="2709742"/>
              <a:ext cx="3366121" cy="2993007"/>
            </a:xfrm>
            <a:prstGeom prst="rect">
              <a:avLst/>
            </a:prstGeom>
          </p:spPr>
        </p:pic>
        <p:sp>
          <p:nvSpPr>
            <p:cNvPr id="5" name="矢印: U ターン 4">
              <a:extLst>
                <a:ext uri="{FF2B5EF4-FFF2-40B4-BE49-F238E27FC236}">
                  <a16:creationId xmlns:a16="http://schemas.microsoft.com/office/drawing/2014/main" id="{D510C995-1FB6-469C-4613-625072D15F26}"/>
                </a:ext>
              </a:extLst>
            </p:cNvPr>
            <p:cNvSpPr/>
            <p:nvPr/>
          </p:nvSpPr>
          <p:spPr>
            <a:xfrm>
              <a:off x="9443907" y="2528841"/>
              <a:ext cx="1152128" cy="432048"/>
            </a:xfrm>
            <a:prstGeom prst="utur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CC07A8-02D3-9CCE-B4AD-901B77798B66}"/>
                </a:ext>
              </a:extLst>
            </p:cNvPr>
            <p:cNvSpPr txBox="1"/>
            <p:nvPr/>
          </p:nvSpPr>
          <p:spPr>
            <a:xfrm>
              <a:off x="8234535" y="2213210"/>
              <a:ext cx="2895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  <a:ea typeface="メイリオ" panose="020B0604030504040204" pitchFamily="50" charset="-128"/>
                </a:rPr>
                <a:t>Generate photos from mosaics with Pix2pix</a:t>
              </a:r>
              <a:endParaRPr kumimoji="1" lang="ja-JP" altLang="en-US" sz="1200" dirty="0">
                <a:latin typeface="+mn-lt"/>
                <a:ea typeface="メイリオ" panose="020B0604030504040204" pitchFamily="50" charset="-128"/>
              </a:endParaRPr>
            </a:p>
          </p:txBody>
        </p:sp>
        <p:sp>
          <p:nvSpPr>
            <p:cNvPr id="7" name="矢印: U ターン 6">
              <a:extLst>
                <a:ext uri="{FF2B5EF4-FFF2-40B4-BE49-F238E27FC236}">
                  <a16:creationId xmlns:a16="http://schemas.microsoft.com/office/drawing/2014/main" id="{3ED29BCC-09F5-9DBB-DE94-FDAE24E1C672}"/>
                </a:ext>
              </a:extLst>
            </p:cNvPr>
            <p:cNvSpPr/>
            <p:nvPr/>
          </p:nvSpPr>
          <p:spPr>
            <a:xfrm flipV="1">
              <a:off x="9443907" y="5350839"/>
              <a:ext cx="1152128" cy="381109"/>
            </a:xfrm>
            <a:prstGeom prst="utur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162381-05F4-AEEF-92B2-033B08C28C44}"/>
                </a:ext>
              </a:extLst>
            </p:cNvPr>
            <p:cNvSpPr txBox="1"/>
            <p:nvPr/>
          </p:nvSpPr>
          <p:spPr>
            <a:xfrm>
              <a:off x="8795586" y="5655963"/>
              <a:ext cx="2276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+mn-lt"/>
                  <a:ea typeface="メイリオ" panose="020B0604030504040204" pitchFamily="50" charset="-128"/>
                </a:rPr>
                <a:t>Generate maps from aerial photos</a:t>
              </a:r>
              <a:endParaRPr kumimoji="1" lang="ja-JP" altLang="en-US" sz="1200" dirty="0">
                <a:latin typeface="+mn-lt"/>
                <a:ea typeface="メイリオ" panose="020B0604030504040204" pitchFamily="50" charset="-128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E534E4-619A-4BFE-F0CB-1ABDDD6FDE38}"/>
              </a:ext>
            </a:extLst>
          </p:cNvPr>
          <p:cNvSpPr/>
          <p:nvPr/>
        </p:nvSpPr>
        <p:spPr>
          <a:xfrm>
            <a:off x="5951985" y="57491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en-US" altLang="ja-JP" sz="1200" dirty="0">
                <a:latin typeface="+mn-lt"/>
              </a:rPr>
              <a:t>※Isola, P., Zhu, JT., Zhou, T. and </a:t>
            </a:r>
            <a:r>
              <a:rPr lang="en-US" altLang="ja-JP" sz="1200" dirty="0" err="1">
                <a:latin typeface="+mn-lt"/>
              </a:rPr>
              <a:t>Efros</a:t>
            </a:r>
            <a:r>
              <a:rPr lang="en-US" altLang="ja-JP" sz="1200" dirty="0">
                <a:latin typeface="+mn-lt"/>
              </a:rPr>
              <a:t>, AA. </a:t>
            </a:r>
            <a:r>
              <a:rPr lang="ja-JP" altLang="ja-JP" sz="1200" dirty="0">
                <a:latin typeface="+mn-lt"/>
              </a:rPr>
              <a:t>（</a:t>
            </a:r>
            <a:r>
              <a:rPr lang="en-US" altLang="ja-JP" sz="1200" dirty="0">
                <a:latin typeface="+mn-lt"/>
              </a:rPr>
              <a:t>2017</a:t>
            </a:r>
            <a:r>
              <a:rPr lang="ja-JP" altLang="ja-JP" sz="1200" dirty="0">
                <a:latin typeface="+mn-lt"/>
              </a:rPr>
              <a:t>）：</a:t>
            </a:r>
            <a:r>
              <a:rPr lang="en-US" altLang="ja-JP" sz="1200" dirty="0">
                <a:latin typeface="+mn-lt"/>
              </a:rPr>
              <a:t> Image-To-Image Translation With Conditional Adversarial Networks, Proceedings of the IEEE conference on computer vision and pattern recognition. pp. 5967-5976.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2E32E-250F-242E-832E-625FADA473E2}"/>
              </a:ext>
            </a:extLst>
          </p:cNvPr>
          <p:cNvSpPr txBox="1"/>
          <p:nvPr/>
        </p:nvSpPr>
        <p:spPr>
          <a:xfrm>
            <a:off x="718145" y="799900"/>
            <a:ext cx="73080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i="0" dirty="0">
                <a:solidFill>
                  <a:srgbClr val="1F1F1F"/>
                </a:solidFill>
                <a:effectLst/>
                <a:latin typeface="+mn-lt"/>
              </a:rPr>
              <a:t>■What I want AI to remember </a:t>
            </a:r>
          </a:p>
          <a:p>
            <a:r>
              <a:rPr lang="en-US" altLang="ja-JP" sz="2400" b="0" i="0" dirty="0">
                <a:solidFill>
                  <a:srgbClr val="0070C0"/>
                </a:solidFill>
                <a:effectLst/>
                <a:latin typeface="+mn-lt"/>
              </a:rPr>
              <a:t>⇒Learn the tacit knowledge of civil engineers</a:t>
            </a:r>
          </a:p>
          <a:p>
            <a:r>
              <a:rPr lang="en-US" altLang="ja-JP" sz="2400" b="0" i="0" dirty="0">
                <a:solidFill>
                  <a:srgbClr val="FF0000"/>
                </a:solidFill>
                <a:effectLst/>
                <a:latin typeface="+mn-lt"/>
              </a:rPr>
              <a:t>*Using deep learning to learn how to diagnose and interpret intuitively by looking at “photos” and “diagrams”</a:t>
            </a:r>
          </a:p>
          <a:p>
            <a:r>
              <a:rPr lang="en-US" altLang="ja-JP" sz="2400" dirty="0">
                <a:solidFill>
                  <a:srgbClr val="1F1F1F"/>
                </a:solidFill>
                <a:latin typeface="+mn-lt"/>
              </a:rPr>
              <a:t>Ex. “pix2pix” *</a:t>
            </a:r>
          </a:p>
          <a:p>
            <a:r>
              <a:rPr lang="en-US" altLang="ja-JP" sz="2400" dirty="0">
                <a:solidFill>
                  <a:srgbClr val="1F1F1F"/>
                </a:solidFill>
                <a:latin typeface="+mn-lt"/>
              </a:rPr>
              <a:t>◆Input as an image ⇒ Output as an image ⇒ Intuitive to use</a:t>
            </a:r>
          </a:p>
          <a:p>
            <a:r>
              <a:rPr lang="en-US" altLang="ja-JP" sz="2400" dirty="0">
                <a:solidFill>
                  <a:srgbClr val="1F1F1F"/>
                </a:solidFill>
                <a:latin typeface="+mn-lt"/>
              </a:rPr>
              <a:t>◆You can learn the results that technicians are seeing and diagnosing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E714E3-F02B-3BAE-75CF-B8E60EC7DBCC}"/>
              </a:ext>
            </a:extLst>
          </p:cNvPr>
          <p:cNvSpPr txBox="1"/>
          <p:nvPr/>
        </p:nvSpPr>
        <p:spPr>
          <a:xfrm>
            <a:off x="718145" y="4813498"/>
            <a:ext cx="781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+mn-lt"/>
              </a:rPr>
              <a:t>■Machine learning environment (implemented on a general PC)</a:t>
            </a:r>
          </a:p>
          <a:p>
            <a:r>
              <a:rPr kumimoji="1" lang="en-US" altLang="ja-JP" sz="2000" dirty="0">
                <a:latin typeface="+mn-lt"/>
              </a:rPr>
              <a:t>Framework: Tensorflow (google)*</a:t>
            </a:r>
          </a:p>
          <a:p>
            <a:r>
              <a:rPr kumimoji="1" lang="ja-JP" altLang="en-US" sz="2000" dirty="0">
                <a:latin typeface="+mn-lt"/>
              </a:rPr>
              <a:t>　</a:t>
            </a:r>
            <a:r>
              <a:rPr kumimoji="1" lang="en-US" altLang="ja-JP" sz="2000" dirty="0">
                <a:latin typeface="+mn-lt"/>
              </a:rPr>
              <a:t>OS: Windows10</a:t>
            </a:r>
          </a:p>
          <a:p>
            <a:r>
              <a:rPr kumimoji="1" lang="ja-JP" altLang="en-US" sz="2000" dirty="0">
                <a:latin typeface="+mn-lt"/>
              </a:rPr>
              <a:t>　</a:t>
            </a:r>
            <a:r>
              <a:rPr kumimoji="1" lang="en-US" altLang="ja-JP" sz="2000" dirty="0">
                <a:latin typeface="+mn-lt"/>
              </a:rPr>
              <a:t>GPU: NVIDIA RTX2080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2D31A9-0E19-C8E7-26F1-0CA012B65B7D}"/>
              </a:ext>
            </a:extLst>
          </p:cNvPr>
          <p:cNvSpPr txBox="1"/>
          <p:nvPr/>
        </p:nvSpPr>
        <p:spPr>
          <a:xfrm>
            <a:off x="7581235" y="1015137"/>
            <a:ext cx="4311203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+mn-lt"/>
              </a:rPr>
              <a:t>Frameworks required for deep learning</a:t>
            </a:r>
          </a:p>
          <a:p>
            <a:r>
              <a:rPr kumimoji="1" lang="en-US" altLang="ja-JP" sz="1600" b="1" dirty="0">
                <a:solidFill>
                  <a:schemeClr val="bg1"/>
                </a:solidFill>
                <a:latin typeface="+mn-lt"/>
              </a:rPr>
              <a:t>Use freely available libraries (programs) (from the perspective of versatility)</a:t>
            </a:r>
            <a:endParaRPr kumimoji="1" lang="ja-JP" altLang="en-US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77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0911BF-F355-3FAC-1B58-2C35B16C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Flow of applying terrain interpretation to deep learning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A464A2-872E-70F2-0618-D66FC4AF9400}"/>
              </a:ext>
            </a:extLst>
          </p:cNvPr>
          <p:cNvGrpSpPr/>
          <p:nvPr/>
        </p:nvGrpSpPr>
        <p:grpSpPr>
          <a:xfrm>
            <a:off x="656850" y="4610362"/>
            <a:ext cx="4990167" cy="1290233"/>
            <a:chOff x="445527" y="4226783"/>
            <a:chExt cx="4990167" cy="1290233"/>
          </a:xfrm>
        </p:grpSpPr>
        <p:pic>
          <p:nvPicPr>
            <p:cNvPr id="5" name="図 4" descr="鳥, 丘, スキー, 群れ が含まれている画像&#10;&#10;自動的に生成された説明">
              <a:extLst>
                <a:ext uri="{FF2B5EF4-FFF2-40B4-BE49-F238E27FC236}">
                  <a16:creationId xmlns:a16="http://schemas.microsoft.com/office/drawing/2014/main" id="{B6D55955-CD8E-BD60-B496-76171ABC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394" y="4226783"/>
              <a:ext cx="1288800" cy="128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</p:pic>
        <p:pic>
          <p:nvPicPr>
            <p:cNvPr id="6" name="図 5" descr="図形, 矢印&#10;&#10;自動的に生成された説明">
              <a:extLst>
                <a:ext uri="{FF2B5EF4-FFF2-40B4-BE49-F238E27FC236}">
                  <a16:creationId xmlns:a16="http://schemas.microsoft.com/office/drawing/2014/main" id="{3D322179-ACA5-EE5E-E475-DD17BD3E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461" y="4226783"/>
              <a:ext cx="1290233" cy="12902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4895C3A-2C8F-D95F-072F-DC45BB0C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27" y="4239434"/>
              <a:ext cx="1256665" cy="1256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280DC3-2B86-CCB9-F037-4FD3B839B327}"/>
              </a:ext>
            </a:extLst>
          </p:cNvPr>
          <p:cNvSpPr txBox="1"/>
          <p:nvPr/>
        </p:nvSpPr>
        <p:spPr>
          <a:xfrm>
            <a:off x="6709896" y="1233632"/>
            <a:ext cx="3168000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  <a:ea typeface="+mn-ea"/>
              </a:rPr>
              <a:t>Flow of research in this thesis</a:t>
            </a:r>
            <a:endParaRPr kumimoji="1" lang="ja-JP" altLang="en-US" dirty="0">
              <a:latin typeface="+mn-lt"/>
              <a:ea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D73973-D759-1A7A-1DFC-9CC5E5271E91}"/>
              </a:ext>
            </a:extLst>
          </p:cNvPr>
          <p:cNvSpPr txBox="1"/>
          <p:nvPr/>
        </p:nvSpPr>
        <p:spPr>
          <a:xfrm>
            <a:off x="132770" y="1236094"/>
            <a:ext cx="6295313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+mn-lt"/>
                <a:ea typeface="+mn-ea"/>
              </a:rPr>
              <a:t>The idea of applying AI for image generation to decipherment</a:t>
            </a:r>
            <a:endParaRPr kumimoji="1" lang="ja-JP" altLang="en-US" b="1" dirty="0">
              <a:latin typeface="+mn-lt"/>
              <a:ea typeface="+mn-ea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4B84CD96-0FD3-CBE5-ED97-1D4C15FDAE32}"/>
              </a:ext>
            </a:extLst>
          </p:cNvPr>
          <p:cNvSpPr/>
          <p:nvPr/>
        </p:nvSpPr>
        <p:spPr>
          <a:xfrm>
            <a:off x="2581773" y="3913648"/>
            <a:ext cx="447473" cy="38910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D365B4-6460-7FE2-0354-C1B5BDA6DF60}"/>
              </a:ext>
            </a:extLst>
          </p:cNvPr>
          <p:cNvSpPr txBox="1"/>
          <p:nvPr/>
        </p:nvSpPr>
        <p:spPr>
          <a:xfrm>
            <a:off x="1709418" y="3913648"/>
            <a:ext cx="87235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r>
              <a:rPr kumimoji="1" lang="en-US" altLang="ja-JP" sz="1200" dirty="0">
                <a:latin typeface="+mn-lt"/>
                <a:ea typeface="+mn-ea"/>
              </a:rPr>
              <a:t>application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59F6E3-3DBE-BF70-CD7F-26D966E1B5B8}"/>
              </a:ext>
            </a:extLst>
          </p:cNvPr>
          <p:cNvSpPr txBox="1"/>
          <p:nvPr/>
        </p:nvSpPr>
        <p:spPr>
          <a:xfrm>
            <a:off x="5967663" y="6253582"/>
            <a:ext cx="4637808" cy="307777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+mn-lt"/>
                <a:ea typeface="+mn-ea"/>
              </a:rPr>
              <a:t>Advantages of AI: Output is several tens of seconds - minutes</a:t>
            </a:r>
            <a:endParaRPr kumimoji="1" lang="ja-JP" altLang="en-US" sz="1400" dirty="0">
              <a:latin typeface="+mn-lt"/>
              <a:ea typeface="+mn-ea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D067D5BE-1B73-5197-63E9-6EF19463783D}"/>
              </a:ext>
            </a:extLst>
          </p:cNvPr>
          <p:cNvGrpSpPr/>
          <p:nvPr/>
        </p:nvGrpSpPr>
        <p:grpSpPr>
          <a:xfrm>
            <a:off x="656850" y="2160680"/>
            <a:ext cx="4990167" cy="1334940"/>
            <a:chOff x="656850" y="2230530"/>
            <a:chExt cx="4990167" cy="1334940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2B79AF6-1FB9-4DE5-9B33-7B42D4620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5717" y="2230530"/>
              <a:ext cx="2781300" cy="1323975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4ED2BD9-166B-8408-FF92-340B34CC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850" y="2260545"/>
              <a:ext cx="1304925" cy="1304925"/>
            </a:xfrm>
            <a:prstGeom prst="rect">
              <a:avLst/>
            </a:prstGeom>
          </p:spPr>
        </p:pic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59F9458-C2BB-3372-2844-CDE2A6F5BB20}"/>
              </a:ext>
            </a:extLst>
          </p:cNvPr>
          <p:cNvSpPr txBox="1"/>
          <p:nvPr/>
        </p:nvSpPr>
        <p:spPr>
          <a:xfrm>
            <a:off x="539775" y="1598193"/>
            <a:ext cx="28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Application example for general images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1B00AA-FACF-F33E-C6D7-B4C387EE5E46}"/>
              </a:ext>
            </a:extLst>
          </p:cNvPr>
          <p:cNvSpPr txBox="1"/>
          <p:nvPr/>
        </p:nvSpPr>
        <p:spPr>
          <a:xfrm>
            <a:off x="1030013" y="1875192"/>
            <a:ext cx="7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Input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374234A-3EE8-6C29-16C9-9C82F36E3BC1}"/>
              </a:ext>
            </a:extLst>
          </p:cNvPr>
          <p:cNvSpPr txBox="1"/>
          <p:nvPr/>
        </p:nvSpPr>
        <p:spPr>
          <a:xfrm>
            <a:off x="3251200" y="1873806"/>
            <a:ext cx="7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Output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B542689-EA90-8DDF-D7DF-2B218AFA4837}"/>
              </a:ext>
            </a:extLst>
          </p:cNvPr>
          <p:cNvSpPr txBox="1"/>
          <p:nvPr/>
        </p:nvSpPr>
        <p:spPr>
          <a:xfrm>
            <a:off x="4494497" y="1919991"/>
            <a:ext cx="12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+mn-lt"/>
              </a:rPr>
              <a:t>Correct image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9814A64-886B-C036-336A-EA48DE77F694}"/>
              </a:ext>
            </a:extLst>
          </p:cNvPr>
          <p:cNvSpPr txBox="1"/>
          <p:nvPr/>
        </p:nvSpPr>
        <p:spPr>
          <a:xfrm>
            <a:off x="807077" y="3448605"/>
            <a:ext cx="1304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+mn-lt"/>
              </a:rPr>
              <a:t>mosaic image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BD89582-104B-E225-5F0D-F59E32A97BBA}"/>
              </a:ext>
            </a:extLst>
          </p:cNvPr>
          <p:cNvSpPr txBox="1"/>
          <p:nvPr/>
        </p:nvSpPr>
        <p:spPr>
          <a:xfrm>
            <a:off x="514686" y="4274507"/>
            <a:ext cx="1638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n-lt"/>
              </a:rPr>
              <a:t>Example of application to landslide topography interpretation</a:t>
            </a:r>
            <a:endParaRPr kumimoji="1" lang="ja-JP" altLang="en-US" sz="800" dirty="0">
              <a:latin typeface="+mn-lt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17802E0-9020-6B42-8A53-F4F194CF3568}"/>
              </a:ext>
            </a:extLst>
          </p:cNvPr>
          <p:cNvSpPr txBox="1"/>
          <p:nvPr/>
        </p:nvSpPr>
        <p:spPr>
          <a:xfrm>
            <a:off x="349250" y="890410"/>
            <a:ext cx="1163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+mn-lt"/>
              </a:rPr>
              <a:t>■Generate photos from mosaic images with pix2pix ⇒ Application to landslide topography interpretation</a:t>
            </a:r>
            <a:endParaRPr kumimoji="1" lang="ja-JP" altLang="en-US" sz="2000" b="1" dirty="0">
              <a:latin typeface="+mn-lt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1F9026-D417-F222-F9FE-C67907B10A8D}"/>
              </a:ext>
            </a:extLst>
          </p:cNvPr>
          <p:cNvSpPr txBox="1"/>
          <p:nvPr/>
        </p:nvSpPr>
        <p:spPr>
          <a:xfrm>
            <a:off x="656401" y="5858662"/>
            <a:ext cx="12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topographic map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E04EFA5-5D86-0641-B97A-51F480BF2D86}"/>
              </a:ext>
            </a:extLst>
          </p:cNvPr>
          <p:cNvSpPr txBox="1"/>
          <p:nvPr/>
        </p:nvSpPr>
        <p:spPr>
          <a:xfrm>
            <a:off x="1997096" y="4647565"/>
            <a:ext cx="7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Generate (convert) images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12A1BFC-3670-953B-AE6E-69321D08CC7F}"/>
              </a:ext>
            </a:extLst>
          </p:cNvPr>
          <p:cNvSpPr txBox="1"/>
          <p:nvPr/>
        </p:nvSpPr>
        <p:spPr>
          <a:xfrm>
            <a:off x="2865717" y="3495619"/>
            <a:ext cx="14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+mn-lt"/>
              </a:rPr>
              <a:t>AI generated image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81337D5-5E71-2862-A1D6-51AD33F5767C}"/>
              </a:ext>
            </a:extLst>
          </p:cNvPr>
          <p:cNvSpPr txBox="1"/>
          <p:nvPr/>
        </p:nvSpPr>
        <p:spPr>
          <a:xfrm>
            <a:off x="4356784" y="3484655"/>
            <a:ext cx="129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+mn-lt"/>
              </a:rPr>
              <a:t>real photo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BFD5E0-73B3-2114-A73C-19AAEAF65AE5}"/>
              </a:ext>
            </a:extLst>
          </p:cNvPr>
          <p:cNvSpPr txBox="1"/>
          <p:nvPr/>
        </p:nvSpPr>
        <p:spPr>
          <a:xfrm>
            <a:off x="2671108" y="5910872"/>
            <a:ext cx="167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Landslide topographic image generation using AI = Interpretation map</a:t>
            </a:r>
            <a:endParaRPr kumimoji="1" lang="ja-JP" altLang="en-US" sz="1200" dirty="0">
              <a:latin typeface="+mn-lt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A3CC63A-084D-38F0-6DD8-3488835B83D1}"/>
              </a:ext>
            </a:extLst>
          </p:cNvPr>
          <p:cNvSpPr txBox="1"/>
          <p:nvPr/>
        </p:nvSpPr>
        <p:spPr>
          <a:xfrm>
            <a:off x="4270479" y="5904829"/>
            <a:ext cx="160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Landslide topography interpretation map</a:t>
            </a:r>
            <a:endParaRPr kumimoji="1" lang="ja-JP" altLang="en-US" sz="1200" dirty="0">
              <a:latin typeface="+mn-lt"/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769AAF57-F906-4D12-B11A-D33D1051C21D}"/>
              </a:ext>
            </a:extLst>
          </p:cNvPr>
          <p:cNvCxnSpPr/>
          <p:nvPr/>
        </p:nvCxnSpPr>
        <p:spPr>
          <a:xfrm>
            <a:off x="2050916" y="5319296"/>
            <a:ext cx="72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A72B1324-D721-7987-289C-E284D63E55F8}"/>
              </a:ext>
            </a:extLst>
          </p:cNvPr>
          <p:cNvGrpSpPr/>
          <p:nvPr/>
        </p:nvGrpSpPr>
        <p:grpSpPr>
          <a:xfrm>
            <a:off x="5533580" y="1829976"/>
            <a:ext cx="6460154" cy="4014613"/>
            <a:chOff x="4632105" y="1654224"/>
            <a:chExt cx="6460154" cy="4014613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71922355-F4D5-084E-6A74-0784D6362CF7}"/>
                </a:ext>
              </a:extLst>
            </p:cNvPr>
            <p:cNvSpPr txBox="1"/>
            <p:nvPr/>
          </p:nvSpPr>
          <p:spPr>
            <a:xfrm>
              <a:off x="6494399" y="1654224"/>
              <a:ext cx="288000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+mn-lt"/>
                </a:rPr>
                <a:t>3D topographic information(DEM)</a:t>
              </a:r>
              <a:endParaRPr kumimoji="1" lang="ja-JP" altLang="en-US" sz="1400" b="1" dirty="0">
                <a:latin typeface="+mn-lt"/>
              </a:endParaRPr>
            </a:p>
          </p:txBody>
        </p:sp>
        <p:pic>
          <p:nvPicPr>
            <p:cNvPr id="49" name="図 48" descr="座る, テーブル, 男 が含まれている画像&#10;&#10;自動的に生成された説明">
              <a:extLst>
                <a:ext uri="{FF2B5EF4-FFF2-40B4-BE49-F238E27FC236}">
                  <a16:creationId xmlns:a16="http://schemas.microsoft.com/office/drawing/2014/main" id="{78674F08-2FC0-AEC2-924F-E04D94E3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4790451" y="2078706"/>
              <a:ext cx="1440000" cy="1440000"/>
            </a:xfrm>
            <a:prstGeom prst="rect">
              <a:avLst/>
            </a:prstGeom>
          </p:spPr>
        </p:pic>
        <p:pic>
          <p:nvPicPr>
            <p:cNvPr id="50" name="図 49" descr="座る, テーブル, 男 が含まれている画像&#10;&#10;自動的に生成された説明">
              <a:extLst>
                <a:ext uri="{FF2B5EF4-FFF2-40B4-BE49-F238E27FC236}">
                  <a16:creationId xmlns:a16="http://schemas.microsoft.com/office/drawing/2014/main" id="{675562FC-1A3A-799D-67AC-975782C6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790451" y="3906031"/>
              <a:ext cx="1440000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" name="図 50" descr="探す, 猫, 座る, ベッド が含まれている画像&#10;&#10;自動的に生成された説明">
              <a:extLst>
                <a:ext uri="{FF2B5EF4-FFF2-40B4-BE49-F238E27FC236}">
                  <a16:creationId xmlns:a16="http://schemas.microsoft.com/office/drawing/2014/main" id="{2B30B606-DBFA-49C3-4559-41921A6A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9652259" y="2078706"/>
              <a:ext cx="1440000" cy="1440000"/>
            </a:xfrm>
            <a:prstGeom prst="rect">
              <a:avLst/>
            </a:prstGeom>
          </p:spPr>
        </p:pic>
        <p:pic>
          <p:nvPicPr>
            <p:cNvPr id="52" name="図 51" descr="探す, 猫, 座る, ベッド が含まれている画像&#10;&#10;自動的に生成された説明">
              <a:extLst>
                <a:ext uri="{FF2B5EF4-FFF2-40B4-BE49-F238E27FC236}">
                  <a16:creationId xmlns:a16="http://schemas.microsoft.com/office/drawing/2014/main" id="{951776E5-43C1-1519-F91B-0D3427A6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9" r="1"/>
            <a:stretch/>
          </p:blipFill>
          <p:spPr>
            <a:xfrm>
              <a:off x="9652259" y="3906031"/>
              <a:ext cx="1440000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604949E-99F4-476D-9C21-287E860D5DB2}"/>
                </a:ext>
              </a:extLst>
            </p:cNvPr>
            <p:cNvSpPr txBox="1"/>
            <p:nvPr/>
          </p:nvSpPr>
          <p:spPr>
            <a:xfrm>
              <a:off x="7030671" y="4023997"/>
              <a:ext cx="172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rgbClr val="0070C0"/>
                  </a:solidFill>
                  <a:latin typeface="+mn-lt"/>
                </a:rPr>
                <a:t>Deep learning</a:t>
              </a:r>
              <a:endParaRPr kumimoji="1" lang="ja-JP" altLang="en-US" sz="1600" b="1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644DD2B-89EB-9597-D69B-97F378D8E027}"/>
                </a:ext>
              </a:extLst>
            </p:cNvPr>
            <p:cNvSpPr txBox="1"/>
            <p:nvPr/>
          </p:nvSpPr>
          <p:spPr>
            <a:xfrm>
              <a:off x="4790451" y="1782219"/>
              <a:ext cx="144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  <a:cs typeface="Arial" panose="020B0604020202020204" pitchFamily="34" charset="0"/>
                </a:rPr>
                <a:t>Train Data</a:t>
              </a:r>
              <a:endParaRPr kumimoji="1" lang="ja-JP" altLang="en-US" sz="12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6CBC66C-F780-63AE-FFA7-5757BAFE9596}"/>
                </a:ext>
              </a:extLst>
            </p:cNvPr>
            <p:cNvSpPr txBox="1"/>
            <p:nvPr/>
          </p:nvSpPr>
          <p:spPr>
            <a:xfrm>
              <a:off x="9652259" y="1782713"/>
              <a:ext cx="8210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</a:rPr>
                <a:t>Test Data</a:t>
              </a:r>
              <a:endParaRPr kumimoji="1" lang="ja-JP" altLang="en-US" sz="1200" b="1" dirty="0">
                <a:latin typeface="+mn-lt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E3474CE-259E-23A2-480D-940F5790BEA1}"/>
                </a:ext>
              </a:extLst>
            </p:cNvPr>
            <p:cNvSpPr txBox="1"/>
            <p:nvPr/>
          </p:nvSpPr>
          <p:spPr>
            <a:xfrm>
              <a:off x="8022000" y="2344635"/>
              <a:ext cx="1800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latin typeface="+mn-lt"/>
                </a:rPr>
                <a:t>Unidentified</a:t>
              </a:r>
            </a:p>
            <a:p>
              <a:pPr algn="ctr"/>
              <a:r>
                <a:rPr lang="en-US" altLang="ja-JP" sz="1200" b="1" dirty="0">
                  <a:latin typeface="+mn-lt"/>
                </a:rPr>
                <a:t> Data Input</a:t>
              </a:r>
              <a:endParaRPr lang="ja-JP" altLang="en-US" sz="1200" b="1" dirty="0">
                <a:latin typeface="+mn-lt"/>
              </a:endParaRPr>
            </a:p>
          </p:txBody>
        </p: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8141FC10-D5DF-D4EF-1490-1E7B5D77FD93}"/>
                </a:ext>
              </a:extLst>
            </p:cNvPr>
            <p:cNvSpPr/>
            <p:nvPr/>
          </p:nvSpPr>
          <p:spPr>
            <a:xfrm rot="2700000">
              <a:off x="9050980" y="2994441"/>
              <a:ext cx="360000" cy="360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8" name="矢印: 下 57">
              <a:extLst>
                <a:ext uri="{FF2B5EF4-FFF2-40B4-BE49-F238E27FC236}">
                  <a16:creationId xmlns:a16="http://schemas.microsoft.com/office/drawing/2014/main" id="{FFDA381B-99F7-9C23-4EBD-D20414A84B63}"/>
                </a:ext>
              </a:extLst>
            </p:cNvPr>
            <p:cNvSpPr/>
            <p:nvPr/>
          </p:nvSpPr>
          <p:spPr>
            <a:xfrm rot="-2700000">
              <a:off x="9050982" y="3899377"/>
              <a:ext cx="360000" cy="360000"/>
            </a:xfrm>
            <a:prstGeom prst="downArrow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9" name="矢印: 下 58">
              <a:extLst>
                <a:ext uri="{FF2B5EF4-FFF2-40B4-BE49-F238E27FC236}">
                  <a16:creationId xmlns:a16="http://schemas.microsoft.com/office/drawing/2014/main" id="{08F099A2-2E20-B70D-91F6-82C4B6033B07}"/>
                </a:ext>
              </a:extLst>
            </p:cNvPr>
            <p:cNvSpPr/>
            <p:nvPr/>
          </p:nvSpPr>
          <p:spPr>
            <a:xfrm rot="13500000">
              <a:off x="6548805" y="3899376"/>
              <a:ext cx="360000" cy="36000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0" name="矢印: 下 59">
              <a:extLst>
                <a:ext uri="{FF2B5EF4-FFF2-40B4-BE49-F238E27FC236}">
                  <a16:creationId xmlns:a16="http://schemas.microsoft.com/office/drawing/2014/main" id="{E6093730-F0E4-A3A8-A33F-91900705F1B3}"/>
                </a:ext>
              </a:extLst>
            </p:cNvPr>
            <p:cNvSpPr/>
            <p:nvPr/>
          </p:nvSpPr>
          <p:spPr>
            <a:xfrm rot="-2700000">
              <a:off x="6548805" y="2994442"/>
              <a:ext cx="360000" cy="36000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1" name="矢印: 下 60">
              <a:extLst>
                <a:ext uri="{FF2B5EF4-FFF2-40B4-BE49-F238E27FC236}">
                  <a16:creationId xmlns:a16="http://schemas.microsoft.com/office/drawing/2014/main" id="{34284B12-D397-36D6-01C7-116495410718}"/>
                </a:ext>
              </a:extLst>
            </p:cNvPr>
            <p:cNvSpPr/>
            <p:nvPr/>
          </p:nvSpPr>
          <p:spPr>
            <a:xfrm rot="2700000">
              <a:off x="6560592" y="2047107"/>
              <a:ext cx="360000" cy="36000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2" name="矢印: 下 61">
              <a:extLst>
                <a:ext uri="{FF2B5EF4-FFF2-40B4-BE49-F238E27FC236}">
                  <a16:creationId xmlns:a16="http://schemas.microsoft.com/office/drawing/2014/main" id="{00ED11E0-858E-601F-9441-70D5AA86C146}"/>
                </a:ext>
              </a:extLst>
            </p:cNvPr>
            <p:cNvSpPr/>
            <p:nvPr/>
          </p:nvSpPr>
          <p:spPr>
            <a:xfrm rot="18900000">
              <a:off x="9050980" y="2047109"/>
              <a:ext cx="360000" cy="36000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1747253-BB7A-C0AB-22F6-4F6F31C3393B}"/>
                </a:ext>
              </a:extLst>
            </p:cNvPr>
            <p:cNvSpPr txBox="1"/>
            <p:nvPr/>
          </p:nvSpPr>
          <p:spPr>
            <a:xfrm>
              <a:off x="6303601" y="4489286"/>
              <a:ext cx="2520000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200" b="1" dirty="0">
                  <a:latin typeface="+mn-lt"/>
                </a:rPr>
                <a:t>Expert decipherment</a:t>
              </a:r>
            </a:p>
            <a:p>
              <a:r>
                <a:rPr lang="en-US" altLang="ja-JP" sz="1200" b="1" dirty="0">
                  <a:latin typeface="+mn-lt"/>
                </a:rPr>
                <a:t> (tacit knowledge)</a:t>
              </a:r>
              <a:endParaRPr lang="ja-JP" altLang="en-US" sz="1200" b="1" dirty="0">
                <a:latin typeface="+mn-lt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9ABBEDA-439D-00E2-30E2-B5129E79B5C5}"/>
                </a:ext>
              </a:extLst>
            </p:cNvPr>
            <p:cNvSpPr txBox="1"/>
            <p:nvPr/>
          </p:nvSpPr>
          <p:spPr>
            <a:xfrm>
              <a:off x="7496470" y="5343085"/>
              <a:ext cx="154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rgbClr val="FF0000"/>
                  </a:solidFill>
                  <a:latin typeface="+mn-lt"/>
                </a:rPr>
                <a:t>Test and Evaluation</a:t>
              </a:r>
              <a:endParaRPr lang="ja-JP" altLang="en-US" sz="12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5" name="矢印: 右 64">
              <a:extLst>
                <a:ext uri="{FF2B5EF4-FFF2-40B4-BE49-F238E27FC236}">
                  <a16:creationId xmlns:a16="http://schemas.microsoft.com/office/drawing/2014/main" id="{9048A518-C200-286C-314C-D31A9C639953}"/>
                </a:ext>
              </a:extLst>
            </p:cNvPr>
            <p:cNvSpPr/>
            <p:nvPr/>
          </p:nvSpPr>
          <p:spPr>
            <a:xfrm>
              <a:off x="8448628" y="4736423"/>
              <a:ext cx="1152000" cy="3600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2200234D-8041-28B7-C125-03A44065F2A0}"/>
                </a:ext>
              </a:extLst>
            </p:cNvPr>
            <p:cNvSpPr txBox="1"/>
            <p:nvPr/>
          </p:nvSpPr>
          <p:spPr>
            <a:xfrm>
              <a:off x="4632105" y="3584352"/>
              <a:ext cx="216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 dirty="0">
                  <a:latin typeface="+mn-lt"/>
                </a:rPr>
                <a:t>CS 3D map etc.</a:t>
              </a:r>
              <a:endParaRPr lang="ja-JP" altLang="en-US" sz="1200" b="1" dirty="0">
                <a:latin typeface="+mn-lt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DED4EF49-2409-7E47-4692-7D4728E12BE5}"/>
                </a:ext>
              </a:extLst>
            </p:cNvPr>
            <p:cNvSpPr txBox="1"/>
            <p:nvPr/>
          </p:nvSpPr>
          <p:spPr>
            <a:xfrm>
              <a:off x="8990470" y="5391838"/>
              <a:ext cx="2052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latin typeface="+mn-lt"/>
                </a:rPr>
                <a:t>Landslide predicted by AI</a:t>
              </a:r>
              <a:endParaRPr lang="ja-JP" altLang="en-US" sz="1200" b="1" dirty="0">
                <a:latin typeface="+mn-lt"/>
              </a:endParaRPr>
            </a:p>
          </p:txBody>
        </p:sp>
        <p:pic>
          <p:nvPicPr>
            <p:cNvPr id="68" name="図 67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04C720BC-C063-714C-7C17-B7A4FC6E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10" y="2862449"/>
              <a:ext cx="1763727" cy="1260000"/>
            </a:xfrm>
            <a:prstGeom prst="rect">
              <a:avLst/>
            </a:prstGeom>
          </p:spPr>
        </p:pic>
        <p:sp>
          <p:nvSpPr>
            <p:cNvPr id="69" name="Rectangle 1">
              <a:extLst>
                <a:ext uri="{FF2B5EF4-FFF2-40B4-BE49-F238E27FC236}">
                  <a16:creationId xmlns:a16="http://schemas.microsoft.com/office/drawing/2014/main" id="{E3C87447-2CD6-B698-CD4C-D767A525D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3752" y="4310469"/>
              <a:ext cx="792000" cy="25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/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dirty="0">
                  <a:solidFill>
                    <a:srgbClr val="1F1F1F"/>
                  </a:solidFill>
                  <a:latin typeface="+mn-lt"/>
                  <a:ea typeface="inherit"/>
                  <a:cs typeface="Arial" panose="020B0604020202020204" pitchFamily="34" charset="0"/>
                </a:rPr>
                <a:t>I</a:t>
              </a:r>
              <a:r>
                <a:rPr kumimoji="0" lang="ja-JP" altLang="ja-JP" sz="1200" b="1" i="0" u="none" strike="noStrike" cap="none" normalizeH="0" baseline="0" dirty="0">
                  <a:ln>
                    <a:noFill/>
                  </a:ln>
                  <a:solidFill>
                    <a:srgbClr val="1F1F1F"/>
                  </a:solidFill>
                  <a:effectLst/>
                  <a:latin typeface="+mn-lt"/>
                  <a:ea typeface="inherit"/>
                  <a:cs typeface="Arial" panose="020B0604020202020204" pitchFamily="34" charset="0"/>
                </a:rPr>
                <a:t>nference</a:t>
              </a:r>
              <a:r>
                <a:rPr kumimoji="0" lang="ja-JP" altLang="ja-JP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DBAD279-C46D-FD6D-F285-74E5C4329D22}"/>
              </a:ext>
            </a:extLst>
          </p:cNvPr>
          <p:cNvCxnSpPr/>
          <p:nvPr/>
        </p:nvCxnSpPr>
        <p:spPr>
          <a:xfrm>
            <a:off x="9907780" y="4731870"/>
            <a:ext cx="0" cy="151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FD1893-D7FE-9F08-CE07-9A7B944CABE9}"/>
              </a:ext>
            </a:extLst>
          </p:cNvPr>
          <p:cNvSpPr txBox="1"/>
          <p:nvPr/>
        </p:nvSpPr>
        <p:spPr>
          <a:xfrm>
            <a:off x="6872287" y="2596694"/>
            <a:ext cx="1512000" cy="50400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+mn-lt"/>
              </a:rPr>
              <a:t>Terrain information</a:t>
            </a:r>
          </a:p>
          <a:p>
            <a:r>
              <a:rPr kumimoji="1" lang="en-US" altLang="ja-JP" sz="1200" b="1" dirty="0">
                <a:latin typeface="+mn-lt"/>
              </a:rPr>
              <a:t>(color tone/pattern)</a:t>
            </a:r>
            <a:endParaRPr kumimoji="1" lang="ja-JP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46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7E06BB-E9BC-566B-9193-F395CDB9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dirty="0"/>
            </a:br>
            <a:r>
              <a:rPr kumimoji="1" lang="en-US" altLang="ja-JP" dirty="0"/>
              <a:t>Survey location and creation of CS map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234A246-D665-90AE-896F-38FCBD66A472}"/>
              </a:ext>
            </a:extLst>
          </p:cNvPr>
          <p:cNvGrpSpPr>
            <a:grpSpLocks noChangeAspect="1"/>
          </p:cNvGrpSpPr>
          <p:nvPr/>
        </p:nvGrpSpPr>
        <p:grpSpPr>
          <a:xfrm>
            <a:off x="6449819" y="2941201"/>
            <a:ext cx="5338541" cy="3143723"/>
            <a:chOff x="961187" y="2755805"/>
            <a:chExt cx="5898848" cy="347367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09170E2-DCCB-C0D7-8A33-CA1E5132F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1187" y="2755805"/>
              <a:ext cx="5898848" cy="34736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B5583827-E000-0869-9C9C-444595DC22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345144" y="6120806"/>
              <a:ext cx="1291850" cy="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BCB3CAE-FB05-8D50-5B72-2D87B3C78390}"/>
                </a:ext>
              </a:extLst>
            </p:cNvPr>
            <p:cNvSpPr txBox="1"/>
            <p:nvPr/>
          </p:nvSpPr>
          <p:spPr>
            <a:xfrm>
              <a:off x="5670987" y="5773925"/>
              <a:ext cx="970712" cy="40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5km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369D7C9D-9C92-C1E2-C75C-B66930A7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484" y="5353199"/>
            <a:ext cx="3562350" cy="12096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45808F-D185-0CF6-C558-191F24F02AB6}"/>
              </a:ext>
            </a:extLst>
          </p:cNvPr>
          <p:cNvSpPr txBox="1"/>
          <p:nvPr/>
        </p:nvSpPr>
        <p:spPr>
          <a:xfrm>
            <a:off x="445324" y="876300"/>
            <a:ext cx="115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lt"/>
              </a:rPr>
              <a:t>◆Uses the digital elevation model (5m mesh) of Geospatial Information Authority of Japan basic map information</a:t>
            </a:r>
          </a:p>
          <a:p>
            <a:r>
              <a:rPr kumimoji="1" lang="en-US" altLang="ja-JP" sz="2400" dirty="0">
                <a:latin typeface="+mn-lt"/>
              </a:rPr>
              <a:t>◆Created with GIS software plug-in</a:t>
            </a:r>
          </a:p>
          <a:p>
            <a:r>
              <a:rPr kumimoji="1" lang="en-US" altLang="ja-JP" sz="2400" dirty="0">
                <a:latin typeface="+mn-lt"/>
              </a:rPr>
              <a:t>◆The coloring has been changed to a color tone that is easier to see in three dimensions from the reader's perspective</a:t>
            </a:r>
            <a:endParaRPr kumimoji="1" lang="ja-JP" altLang="en-US" sz="2400" dirty="0">
              <a:latin typeface="+mn-lt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A56042A8-9D38-7AD9-A923-45EBCD8FB1A1}"/>
              </a:ext>
            </a:extLst>
          </p:cNvPr>
          <p:cNvGrpSpPr/>
          <p:nvPr/>
        </p:nvGrpSpPr>
        <p:grpSpPr>
          <a:xfrm>
            <a:off x="603280" y="3204924"/>
            <a:ext cx="2914141" cy="2880000"/>
            <a:chOff x="603280" y="3204924"/>
            <a:chExt cx="2914141" cy="2880000"/>
          </a:xfrm>
        </p:grpSpPr>
        <p:pic>
          <p:nvPicPr>
            <p:cNvPr id="39" name="図 38" descr="マップ&#10;&#10;自動的に生成された説明">
              <a:extLst>
                <a:ext uri="{FF2B5EF4-FFF2-40B4-BE49-F238E27FC236}">
                  <a16:creationId xmlns:a16="http://schemas.microsoft.com/office/drawing/2014/main" id="{F08EEDD5-CB59-B817-E834-4768DA79D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" r="-1"/>
            <a:stretch/>
          </p:blipFill>
          <p:spPr>
            <a:xfrm>
              <a:off x="603280" y="3204924"/>
              <a:ext cx="2914141" cy="2880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7BC6D4E-A0F4-425F-CDDB-D454DE7B2809}"/>
                </a:ext>
              </a:extLst>
            </p:cNvPr>
            <p:cNvSpPr txBox="1"/>
            <p:nvPr/>
          </p:nvSpPr>
          <p:spPr>
            <a:xfrm>
              <a:off x="1733550" y="4768850"/>
              <a:ext cx="10719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</a:rPr>
                <a:t>Nara Pref.</a:t>
              </a: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r>
                <a:rPr kumimoji="1" lang="en-US" altLang="ja-JP" sz="1200" b="1" dirty="0">
                  <a:latin typeface="+mn-lt"/>
                </a:rPr>
                <a:t>Study area</a:t>
              </a:r>
              <a:endParaRPr kumimoji="1" lang="ja-JP" altLang="en-US" sz="1200" b="1" dirty="0">
                <a:latin typeface="+mn-lt"/>
              </a:endParaRP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F70AADA-27FE-E6ED-F6B1-B58D67E26D37}"/>
              </a:ext>
            </a:extLst>
          </p:cNvPr>
          <p:cNvSpPr txBox="1"/>
          <p:nvPr/>
        </p:nvSpPr>
        <p:spPr>
          <a:xfrm>
            <a:off x="4367825" y="2799059"/>
            <a:ext cx="704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+mn-lt"/>
              </a:rPr>
              <a:t>1km</a:t>
            </a:r>
            <a:endParaRPr kumimoji="1" lang="ja-JP" altLang="en-US" sz="1200" b="1" dirty="0">
              <a:latin typeface="+mn-lt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6C1DE8D4-8F83-0818-1D19-227BC75DE4E9}"/>
              </a:ext>
            </a:extLst>
          </p:cNvPr>
          <p:cNvGrpSpPr/>
          <p:nvPr/>
        </p:nvGrpSpPr>
        <p:grpSpPr>
          <a:xfrm>
            <a:off x="2026780" y="3020834"/>
            <a:ext cx="4230908" cy="3584639"/>
            <a:chOff x="2026780" y="3020834"/>
            <a:chExt cx="4230908" cy="3584639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F8A9CE4E-DF85-FA07-773D-AB1DFD09E177}"/>
                </a:ext>
              </a:extLst>
            </p:cNvPr>
            <p:cNvGrpSpPr/>
            <p:nvPr/>
          </p:nvGrpSpPr>
          <p:grpSpPr>
            <a:xfrm>
              <a:off x="2026780" y="3204924"/>
              <a:ext cx="4230908" cy="3174350"/>
              <a:chOff x="2026780" y="3204924"/>
              <a:chExt cx="4230908" cy="3174350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2D29FE43-6363-5D44-1B99-880368B5F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7688" y="3204924"/>
                <a:ext cx="1797047" cy="2880000"/>
              </a:xfrm>
              <a:prstGeom prst="rect">
                <a:avLst/>
              </a:prstGeom>
            </p:spPr>
          </p:pic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B87D035D-B498-755F-8F63-D67512860AA0}"/>
                  </a:ext>
                </a:extLst>
              </p:cNvPr>
              <p:cNvSpPr/>
              <p:nvPr/>
            </p:nvSpPr>
            <p:spPr>
              <a:xfrm>
                <a:off x="2026780" y="5029349"/>
                <a:ext cx="196850" cy="330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左中かっこ 29">
                <a:extLst>
                  <a:ext uri="{FF2B5EF4-FFF2-40B4-BE49-F238E27FC236}">
                    <a16:creationId xmlns:a16="http://schemas.microsoft.com/office/drawing/2014/main" id="{6F1B3F5D-1B6A-E428-E455-032A92914708}"/>
                  </a:ext>
                </a:extLst>
              </p:cNvPr>
              <p:cNvSpPr/>
              <p:nvPr/>
            </p:nvSpPr>
            <p:spPr>
              <a:xfrm>
                <a:off x="4165600" y="3204924"/>
                <a:ext cx="288000" cy="2880000"/>
              </a:xfrm>
              <a:prstGeom prst="leftBrace">
                <a:avLst>
                  <a:gd name="adj1" fmla="val 28086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右中かっこ 30">
                <a:extLst>
                  <a:ext uri="{FF2B5EF4-FFF2-40B4-BE49-F238E27FC236}">
                    <a16:creationId xmlns:a16="http://schemas.microsoft.com/office/drawing/2014/main" id="{8178D9A9-6BE9-724C-4005-355D065E231F}"/>
                  </a:ext>
                </a:extLst>
              </p:cNvPr>
              <p:cNvSpPr/>
              <p:nvPr/>
            </p:nvSpPr>
            <p:spPr>
              <a:xfrm rot="5400000">
                <a:off x="5213688" y="5335274"/>
                <a:ext cx="288000" cy="1800000"/>
              </a:xfrm>
              <a:prstGeom prst="rightBrace">
                <a:avLst>
                  <a:gd name="adj1" fmla="val 21268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5ECC6694-64CF-D14F-FF14-23646C27EF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3630" y="3282950"/>
                <a:ext cx="2050484" cy="17463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F311F2FD-4F88-20A6-2C0D-7E004BC504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35438" y="5359549"/>
                <a:ext cx="2038676" cy="6547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4E94233B-6C10-E5DF-2DB4-FFD2B02DA389}"/>
                </a:ext>
              </a:extLst>
            </p:cNvPr>
            <p:cNvSpPr txBox="1"/>
            <p:nvPr/>
          </p:nvSpPr>
          <p:spPr>
            <a:xfrm>
              <a:off x="3638281" y="4491851"/>
              <a:ext cx="733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</a:rPr>
                <a:t>37km</a:t>
              </a:r>
              <a:endParaRPr kumimoji="1" lang="ja-JP" altLang="en-US" sz="1200" b="1" dirty="0">
                <a:latin typeface="+mn-lt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F0A82D6F-6815-CCF0-A510-2D71F2009FB8}"/>
                </a:ext>
              </a:extLst>
            </p:cNvPr>
            <p:cNvSpPr txBox="1"/>
            <p:nvPr/>
          </p:nvSpPr>
          <p:spPr>
            <a:xfrm>
              <a:off x="5099050" y="6328474"/>
              <a:ext cx="64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</a:rPr>
                <a:t>23km</a:t>
              </a:r>
              <a:endParaRPr kumimoji="1" lang="ja-JP" altLang="en-US" sz="1200" b="1" dirty="0">
                <a:latin typeface="+mn-lt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9C00299-EC11-5E39-703D-82E1C955B1DD}"/>
                </a:ext>
              </a:extLst>
            </p:cNvPr>
            <p:cNvSpPr txBox="1"/>
            <p:nvPr/>
          </p:nvSpPr>
          <p:spPr>
            <a:xfrm>
              <a:off x="4777719" y="3512599"/>
              <a:ext cx="133200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lt"/>
                </a:rPr>
                <a:t>Test data area</a:t>
              </a: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r>
                <a:rPr kumimoji="1" lang="en-US" altLang="ja-JP" sz="1200" b="1" dirty="0">
                  <a:latin typeface="+mn-lt"/>
                </a:rPr>
                <a:t>3/4 Off Set</a:t>
              </a: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endParaRPr kumimoji="1" lang="en-US" altLang="ja-JP" sz="1200" b="1" dirty="0">
                <a:latin typeface="+mn-lt"/>
              </a:endParaRPr>
            </a:p>
            <a:p>
              <a:r>
                <a:rPr kumimoji="1" lang="en-US" altLang="ja-JP" sz="1200" b="1" dirty="0">
                  <a:latin typeface="+mn-lt"/>
                </a:rPr>
                <a:t>Train data area</a:t>
              </a:r>
              <a:endParaRPr kumimoji="1" lang="ja-JP" altLang="en-US" sz="1200" b="1" dirty="0">
                <a:latin typeface="+mn-lt"/>
              </a:endParaRPr>
            </a:p>
          </p:txBody>
        </p:sp>
        <p:sp>
          <p:nvSpPr>
            <p:cNvPr id="48" name="左中かっこ 47">
              <a:extLst>
                <a:ext uri="{FF2B5EF4-FFF2-40B4-BE49-F238E27FC236}">
                  <a16:creationId xmlns:a16="http://schemas.microsoft.com/office/drawing/2014/main" id="{0A0D0D51-014B-9711-D35F-612176AE5F74}"/>
                </a:ext>
              </a:extLst>
            </p:cNvPr>
            <p:cNvSpPr/>
            <p:nvPr/>
          </p:nvSpPr>
          <p:spPr>
            <a:xfrm rot="5400000">
              <a:off x="4533000" y="2966834"/>
              <a:ext cx="180000" cy="288000"/>
            </a:xfrm>
            <a:prstGeom prst="leftBrace">
              <a:avLst>
                <a:gd name="adj1" fmla="val 2588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009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74F7D5-60BE-7CAC-B8C9-9451562C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dirty="0"/>
            </a:br>
            <a:r>
              <a:rPr kumimoji="1" lang="en-US" altLang="ja-JP" dirty="0"/>
              <a:t>Creation of multiple types of topographic representation maps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5C4ACC-5D72-8687-DF69-0F834AF42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028" y="2688385"/>
            <a:ext cx="472508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5342BA-7A1C-C50B-42D5-B47F66338300}"/>
              </a:ext>
            </a:extLst>
          </p:cNvPr>
          <p:cNvSpPr txBox="1"/>
          <p:nvPr/>
        </p:nvSpPr>
        <p:spPr>
          <a:xfrm>
            <a:off x="3413028" y="2395995"/>
            <a:ext cx="156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+mn-lt"/>
              </a:rPr>
              <a:t>Contour map</a:t>
            </a:r>
            <a:endParaRPr kumimoji="1" lang="ja-JP" altLang="en-US" sz="1600" b="1" dirty="0">
              <a:latin typeface="+mn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342216-8FDC-2777-ADB7-468B7E27EF7B}"/>
              </a:ext>
            </a:extLst>
          </p:cNvPr>
          <p:cNvSpPr txBox="1"/>
          <p:nvPr/>
        </p:nvSpPr>
        <p:spPr>
          <a:xfrm>
            <a:off x="5004331" y="2385143"/>
            <a:ext cx="1603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+mn-lt"/>
              </a:rPr>
              <a:t>Inclination map</a:t>
            </a:r>
            <a:endParaRPr kumimoji="1" lang="ja-JP" altLang="en-US" sz="1600" b="1" dirty="0">
              <a:latin typeface="+mn-lt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E4CD75-8CA5-31A5-AFF3-744EA45208CF}"/>
              </a:ext>
            </a:extLst>
          </p:cNvPr>
          <p:cNvSpPr txBox="1"/>
          <p:nvPr/>
        </p:nvSpPr>
        <p:spPr>
          <a:xfrm>
            <a:off x="6664694" y="2385420"/>
            <a:ext cx="1479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+mn-lt"/>
              </a:rPr>
              <a:t>CS 3D map</a:t>
            </a:r>
            <a:endParaRPr kumimoji="1" lang="ja-JP" altLang="en-US" sz="1600" b="1" dirty="0"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9BCFE3-D57E-7B7B-BCE4-DE32D95DB107}"/>
              </a:ext>
            </a:extLst>
          </p:cNvPr>
          <p:cNvSpPr txBox="1"/>
          <p:nvPr/>
        </p:nvSpPr>
        <p:spPr>
          <a:xfrm>
            <a:off x="8162732" y="5220853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※Scale Bar = 500</a:t>
            </a:r>
            <a:r>
              <a:rPr kumimoji="1" lang="ja-JP" altLang="en-US" dirty="0">
                <a:latin typeface="+mn-lt"/>
              </a:rPr>
              <a:t>ｍ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C6739B-2562-F40C-B481-80B15F4A7983}"/>
              </a:ext>
            </a:extLst>
          </p:cNvPr>
          <p:cNvSpPr txBox="1"/>
          <p:nvPr/>
        </p:nvSpPr>
        <p:spPr>
          <a:xfrm>
            <a:off x="3830594" y="555940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1bit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BBA8C-59C5-D13C-F44C-A6BABAB3C8F1}"/>
              </a:ext>
            </a:extLst>
          </p:cNvPr>
          <p:cNvSpPr txBox="1"/>
          <p:nvPr/>
        </p:nvSpPr>
        <p:spPr>
          <a:xfrm>
            <a:off x="5454005" y="5559407"/>
            <a:ext cx="6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8bit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7B5ED5-AC78-221F-4F94-DCC208F3D950}"/>
              </a:ext>
            </a:extLst>
          </p:cNvPr>
          <p:cNvSpPr txBox="1"/>
          <p:nvPr/>
        </p:nvSpPr>
        <p:spPr>
          <a:xfrm>
            <a:off x="7022755" y="5559407"/>
            <a:ext cx="88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24bit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498C88-B123-226B-A06D-355C243F8827}"/>
              </a:ext>
            </a:extLst>
          </p:cNvPr>
          <p:cNvSpPr txBox="1"/>
          <p:nvPr/>
        </p:nvSpPr>
        <p:spPr>
          <a:xfrm>
            <a:off x="1925314" y="5405519"/>
            <a:ext cx="146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Amount of color </a:t>
            </a:r>
          </a:p>
          <a:p>
            <a:r>
              <a:rPr kumimoji="1" lang="en-US" altLang="ja-JP" sz="1400" dirty="0">
                <a:latin typeface="+mn-lt"/>
              </a:rPr>
              <a:t>information</a:t>
            </a:r>
            <a:endParaRPr kumimoji="1" lang="ja-JP" altLang="en-US" sz="1400" dirty="0">
              <a:latin typeface="+mn-lt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DDAB1DF-DABB-71A6-F6A5-7BBDE45DFCD3}"/>
              </a:ext>
            </a:extLst>
          </p:cNvPr>
          <p:cNvCxnSpPr/>
          <p:nvPr/>
        </p:nvCxnSpPr>
        <p:spPr>
          <a:xfrm>
            <a:off x="1807176" y="5928739"/>
            <a:ext cx="6788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7528A2B-3DA7-F8B5-E99B-2F0D02C18CFE}"/>
              </a:ext>
            </a:extLst>
          </p:cNvPr>
          <p:cNvSpPr txBox="1"/>
          <p:nvPr/>
        </p:nvSpPr>
        <p:spPr>
          <a:xfrm>
            <a:off x="3941804" y="60119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2649167-39DF-9542-7A0C-685C2524DCD2}"/>
              </a:ext>
            </a:extLst>
          </p:cNvPr>
          <p:cNvSpPr txBox="1"/>
          <p:nvPr/>
        </p:nvSpPr>
        <p:spPr>
          <a:xfrm>
            <a:off x="5565215" y="6011996"/>
            <a:ext cx="6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879DB2-3FF3-388C-BFB2-E995C803C941}"/>
              </a:ext>
            </a:extLst>
          </p:cNvPr>
          <p:cNvSpPr txBox="1"/>
          <p:nvPr/>
        </p:nvSpPr>
        <p:spPr>
          <a:xfrm>
            <a:off x="7133966" y="6011996"/>
            <a:ext cx="6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3725095-8BBC-F537-A2D0-146158266EA2}"/>
              </a:ext>
            </a:extLst>
          </p:cNvPr>
          <p:cNvSpPr txBox="1"/>
          <p:nvPr/>
        </p:nvSpPr>
        <p:spPr>
          <a:xfrm>
            <a:off x="2086576" y="5981316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Legibility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F808A5-48AF-A2F7-8ECD-E14B8C08B662}"/>
              </a:ext>
            </a:extLst>
          </p:cNvPr>
          <p:cNvSpPr txBox="1"/>
          <p:nvPr/>
        </p:nvSpPr>
        <p:spPr>
          <a:xfrm>
            <a:off x="445325" y="889000"/>
            <a:ext cx="11352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◆Differences in the amount of information and landslide representation for each topographic map</a:t>
            </a:r>
          </a:p>
          <a:p>
            <a:r>
              <a:rPr kumimoji="1" lang="en-US" altLang="ja-JP" dirty="0">
                <a:latin typeface="+mn-lt"/>
              </a:rPr>
              <a:t>(Top: topographic map, bottom: image with landslide topographic distribution map superimposed on the topographic map)</a:t>
            </a:r>
          </a:p>
          <a:p>
            <a:r>
              <a:rPr kumimoji="1" lang="en-US" altLang="ja-JP" dirty="0">
                <a:latin typeface="+mn-lt"/>
              </a:rPr>
              <a:t>◆The more color information there is, the easier it is for readers to read (Is AI learning the same or different?)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254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958C8D-7D45-652D-84E1-814BEB3B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Incorporating engineer knowledge into Train data</a:t>
            </a:r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0E30E23-A621-CAC3-38CF-CC0CA3140E63}"/>
              </a:ext>
            </a:extLst>
          </p:cNvPr>
          <p:cNvGrpSpPr/>
          <p:nvPr/>
        </p:nvGrpSpPr>
        <p:grpSpPr>
          <a:xfrm>
            <a:off x="858443" y="3802083"/>
            <a:ext cx="2286810" cy="2701740"/>
            <a:chOff x="858443" y="3802083"/>
            <a:chExt cx="2286810" cy="270174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651CFD0-6CC3-CE6C-F770-033E3A3DF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8443" y="4238203"/>
              <a:ext cx="2286810" cy="22656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EAFD8AA-255E-CEDE-7431-E0C1AAA7D0A5}"/>
                </a:ext>
              </a:extLst>
            </p:cNvPr>
            <p:cNvSpPr txBox="1"/>
            <p:nvPr/>
          </p:nvSpPr>
          <p:spPr>
            <a:xfrm>
              <a:off x="921848" y="3802083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latin typeface="+mn-lt"/>
                </a:rPr>
                <a:t>Landslide topographic distribution map</a:t>
              </a:r>
              <a:endParaRPr kumimoji="1" lang="ja-JP" altLang="en-US" sz="1200" b="1" dirty="0">
                <a:latin typeface="+mn-lt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697BA7-2A60-39DD-5434-7851F995F16B}"/>
              </a:ext>
            </a:extLst>
          </p:cNvPr>
          <p:cNvGrpSpPr/>
          <p:nvPr/>
        </p:nvGrpSpPr>
        <p:grpSpPr>
          <a:xfrm>
            <a:off x="3961872" y="3660152"/>
            <a:ext cx="2286810" cy="2818124"/>
            <a:chOff x="3961872" y="3660152"/>
            <a:chExt cx="2286810" cy="281812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A62CC55-29E7-7A25-88EF-95EF3C258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61872" y="4253225"/>
              <a:ext cx="2286810" cy="22250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BCD8AC8-C61F-3459-2EB8-889489E5E51E}"/>
                </a:ext>
              </a:extLst>
            </p:cNvPr>
            <p:cNvSpPr txBox="1"/>
            <p:nvPr/>
          </p:nvSpPr>
          <p:spPr>
            <a:xfrm>
              <a:off x="4046700" y="3660152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latin typeface="+mn-lt"/>
                </a:rPr>
                <a:t>Landslide topographic distribution map
GIS polygons</a:t>
              </a:r>
              <a:endParaRPr kumimoji="1" lang="ja-JP" altLang="en-US" sz="1200" b="1" dirty="0">
                <a:latin typeface="+mn-lt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0F0E397-C7D5-4C71-25EE-D3711BD14BD3}"/>
              </a:ext>
            </a:extLst>
          </p:cNvPr>
          <p:cNvGrpSpPr/>
          <p:nvPr/>
        </p:nvGrpSpPr>
        <p:grpSpPr>
          <a:xfrm>
            <a:off x="7065301" y="3976226"/>
            <a:ext cx="2286810" cy="2553142"/>
            <a:chOff x="7065301" y="3976226"/>
            <a:chExt cx="2286810" cy="255314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C08729BD-D001-C150-B370-7DA10A3A2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65301" y="4263748"/>
              <a:ext cx="2286810" cy="22656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789390-C4F8-C058-CDE7-F1C6C787A215}"/>
                </a:ext>
              </a:extLst>
            </p:cNvPr>
            <p:cNvSpPr txBox="1"/>
            <p:nvPr/>
          </p:nvSpPr>
          <p:spPr>
            <a:xfrm>
              <a:off x="7127197" y="3976226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latin typeface="+mn-lt"/>
                </a:rPr>
                <a:t>Train data</a:t>
              </a:r>
              <a:endParaRPr kumimoji="1" lang="ja-JP" altLang="en-US" sz="1200" b="1" dirty="0">
                <a:latin typeface="+mn-lt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A84B65-9F2A-3C59-C449-C18EFAC53364}"/>
              </a:ext>
            </a:extLst>
          </p:cNvPr>
          <p:cNvSpPr txBox="1"/>
          <p:nvPr/>
        </p:nvSpPr>
        <p:spPr>
          <a:xfrm>
            <a:off x="9380065" y="5625205"/>
            <a:ext cx="201600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+mn-lt"/>
              </a:rPr>
              <a:t>Moving only
As notation
It was used as training data</a:t>
            </a:r>
            <a:endParaRPr kumimoji="1" lang="ja-JP" altLang="en-US" sz="1200" b="1" dirty="0">
              <a:latin typeface="+mn-lt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7DA6986-8686-79B3-0DBC-389A6DD05590}"/>
              </a:ext>
            </a:extLst>
          </p:cNvPr>
          <p:cNvGrpSpPr/>
          <p:nvPr/>
        </p:nvGrpSpPr>
        <p:grpSpPr>
          <a:xfrm>
            <a:off x="523902" y="1344835"/>
            <a:ext cx="11053248" cy="2190741"/>
            <a:chOff x="1123324" y="1508166"/>
            <a:chExt cx="11053248" cy="219074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9FF1AD9-5E52-2C06-D027-DE8CDE0A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3" t="12355" r="74382"/>
            <a:stretch>
              <a:fillRect/>
            </a:stretch>
          </p:blipFill>
          <p:spPr bwMode="auto">
            <a:xfrm>
              <a:off x="1347714" y="1638977"/>
              <a:ext cx="990117" cy="16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999B84A1-D032-E557-C266-E4F0403411A6}"/>
                </a:ext>
              </a:extLst>
            </p:cNvPr>
            <p:cNvSpPr/>
            <p:nvPr/>
          </p:nvSpPr>
          <p:spPr>
            <a:xfrm>
              <a:off x="1123324" y="1508166"/>
              <a:ext cx="10980000" cy="19208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4532C7F-4B3E-97CA-64E5-5A5883AC0CB2}"/>
                </a:ext>
              </a:extLst>
            </p:cNvPr>
            <p:cNvSpPr/>
            <p:nvPr/>
          </p:nvSpPr>
          <p:spPr>
            <a:xfrm>
              <a:off x="1201296" y="1651947"/>
              <a:ext cx="10800000" cy="10913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EF4A8E9-55CF-DF6E-C174-DA321DD0AD62}"/>
                </a:ext>
              </a:extLst>
            </p:cNvPr>
            <p:cNvSpPr txBox="1"/>
            <p:nvPr/>
          </p:nvSpPr>
          <p:spPr>
            <a:xfrm>
              <a:off x="2337830" y="1784338"/>
              <a:ext cx="972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+mn-lt"/>
                </a:rPr>
                <a:t>There is a sliding cliff at the back, and the outline of the moving object is clear and can be judged</a:t>
              </a:r>
              <a:endParaRPr kumimoji="1" lang="ja-JP" altLang="en-US" b="1" dirty="0">
                <a:latin typeface="+mn-lt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73D5663-BDCE-31A9-FADB-670F503300D1}"/>
                </a:ext>
              </a:extLst>
            </p:cNvPr>
            <p:cNvSpPr txBox="1"/>
            <p:nvPr/>
          </p:nvSpPr>
          <p:spPr>
            <a:xfrm>
              <a:off x="2337829" y="2308163"/>
              <a:ext cx="972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+mn-lt"/>
                </a:rPr>
                <a:t>The sliding cliff behind is clear, but it is difficult to determine the outline of the moving object</a:t>
              </a:r>
              <a:endParaRPr kumimoji="1" lang="ja-JP" altLang="en-US" b="1" dirty="0">
                <a:latin typeface="+mn-lt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46C19A5-6E0D-DB6D-C05D-F8DD59FCD010}"/>
                </a:ext>
              </a:extLst>
            </p:cNvPr>
            <p:cNvSpPr txBox="1"/>
            <p:nvPr/>
          </p:nvSpPr>
          <p:spPr>
            <a:xfrm>
              <a:off x="2337830" y="2833133"/>
              <a:ext cx="972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+mn-lt"/>
                </a:rPr>
                <a:t>Most of the cliffs have been opened, but some of the moving bodies of the past remain</a:t>
              </a:r>
              <a:endParaRPr kumimoji="1" lang="ja-JP" altLang="en-US" b="1" dirty="0">
                <a:latin typeface="+mn-lt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8F6C268-F4AE-921D-8E22-891081364722}"/>
                </a:ext>
              </a:extLst>
            </p:cNvPr>
            <p:cNvSpPr txBox="1"/>
            <p:nvPr/>
          </p:nvSpPr>
          <p:spPr>
            <a:xfrm>
              <a:off x="5228572" y="3391130"/>
              <a:ext cx="694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latin typeface="+mn-lt"/>
                </a:rPr>
                <a:t>NIED(Japan) 1:50,000 Partial addition to landslide topographic distribution map legend</a:t>
              </a:r>
              <a:endParaRPr kumimoji="1" lang="ja-JP" altLang="en-US" sz="1400" b="1" dirty="0">
                <a:latin typeface="+mn-lt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CBFD243-3CBC-436B-E373-50ED6CB652CD}"/>
              </a:ext>
            </a:extLst>
          </p:cNvPr>
          <p:cNvSpPr txBox="1"/>
          <p:nvPr/>
        </p:nvSpPr>
        <p:spPr>
          <a:xfrm>
            <a:off x="523902" y="914400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Focusing on the clarity of the contours and boundaries of moving objects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4823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92400-E2FA-E6F4-9190-3B96A981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Creation of multiple types of topographic representation maps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EF3FF1-49AD-BF19-D30C-C8686148B685}"/>
              </a:ext>
            </a:extLst>
          </p:cNvPr>
          <p:cNvSpPr txBox="1"/>
          <p:nvPr/>
        </p:nvSpPr>
        <p:spPr>
          <a:xfrm>
            <a:off x="10701402" y="673685"/>
            <a:ext cx="1404000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originality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9B2153C-C579-383D-DB2C-970C7A0C3F5F}"/>
              </a:ext>
            </a:extLst>
          </p:cNvPr>
          <p:cNvGrpSpPr/>
          <p:nvPr/>
        </p:nvGrpSpPr>
        <p:grpSpPr>
          <a:xfrm>
            <a:off x="989347" y="2526348"/>
            <a:ext cx="4520994" cy="2924924"/>
            <a:chOff x="765175" y="2526348"/>
            <a:chExt cx="4520994" cy="29249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381C549-7ADD-B4C2-CF76-1970C78D1953}"/>
                </a:ext>
              </a:extLst>
            </p:cNvPr>
            <p:cNvSpPr txBox="1"/>
            <p:nvPr/>
          </p:nvSpPr>
          <p:spPr>
            <a:xfrm>
              <a:off x="765175" y="2534237"/>
              <a:ext cx="15120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600" dirty="0">
                  <a:latin typeface="+mn-lt"/>
                </a:rPr>
                <a:t>Contour Map</a:t>
              </a:r>
              <a:endParaRPr kumimoji="1" lang="ja-JP" altLang="en-US" sz="1600" dirty="0">
                <a:latin typeface="+mn-lt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837A7A2-FD9A-C16A-19A0-A320EC288A2D}"/>
                </a:ext>
              </a:extLst>
            </p:cNvPr>
            <p:cNvSpPr txBox="1"/>
            <p:nvPr/>
          </p:nvSpPr>
          <p:spPr>
            <a:xfrm>
              <a:off x="2139774" y="2526348"/>
              <a:ext cx="17280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600" dirty="0">
                  <a:latin typeface="+mn-lt"/>
                </a:rPr>
                <a:t>Inclination Map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F3E1159-6CB5-E1CE-B8C3-F793DCC5B246}"/>
                </a:ext>
              </a:extLst>
            </p:cNvPr>
            <p:cNvSpPr txBox="1"/>
            <p:nvPr/>
          </p:nvSpPr>
          <p:spPr>
            <a:xfrm>
              <a:off x="3807135" y="2544007"/>
              <a:ext cx="147903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600" dirty="0">
                  <a:latin typeface="+mn-lt"/>
                </a:rPr>
                <a:t>CS 3D Map</a:t>
              </a:r>
              <a:endParaRPr kumimoji="1" lang="ja-JP" altLang="en-US" sz="1600" dirty="0">
                <a:latin typeface="+mn-lt"/>
              </a:endParaRP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C5A6ADC0-F817-7FE3-8D05-F15A4B7D3355}"/>
                </a:ext>
              </a:extLst>
            </p:cNvPr>
            <p:cNvGrpSpPr/>
            <p:nvPr/>
          </p:nvGrpSpPr>
          <p:grpSpPr>
            <a:xfrm>
              <a:off x="835968" y="2818172"/>
              <a:ext cx="4320000" cy="2633100"/>
              <a:chOff x="835968" y="2818172"/>
              <a:chExt cx="4320000" cy="2633100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208AD52A-1D95-3ACB-C32D-5E198B65C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968" y="2818172"/>
                <a:ext cx="4320000" cy="2633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6DAAAF3-D243-1FAC-71CF-62444C1F9DFF}"/>
                  </a:ext>
                </a:extLst>
              </p:cNvPr>
              <p:cNvSpPr txBox="1"/>
              <p:nvPr/>
            </p:nvSpPr>
            <p:spPr>
              <a:xfrm>
                <a:off x="872674" y="3773727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05B975E-5AB5-3D3B-7870-BE5E332F4E2F}"/>
                  </a:ext>
                </a:extLst>
              </p:cNvPr>
              <p:cNvSpPr txBox="1"/>
              <p:nvPr/>
            </p:nvSpPr>
            <p:spPr>
              <a:xfrm>
                <a:off x="2362079" y="3773727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486D8DF-4E95-62C0-C231-383E97894D6F}"/>
                  </a:ext>
                </a:extLst>
              </p:cNvPr>
              <p:cNvSpPr txBox="1"/>
              <p:nvPr/>
            </p:nvSpPr>
            <p:spPr>
              <a:xfrm>
                <a:off x="3790165" y="3773727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BC92CDE-141C-1ABD-3FAA-57015B2CE7C7}"/>
                  </a:ext>
                </a:extLst>
              </p:cNvPr>
              <p:cNvSpPr txBox="1"/>
              <p:nvPr/>
            </p:nvSpPr>
            <p:spPr>
              <a:xfrm>
                <a:off x="872674" y="5144603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1CE4F44-5968-1704-CDCE-8F8AA2ADB5DD}"/>
                  </a:ext>
                </a:extLst>
              </p:cNvPr>
              <p:cNvSpPr txBox="1"/>
              <p:nvPr/>
            </p:nvSpPr>
            <p:spPr>
              <a:xfrm>
                <a:off x="2362079" y="5144603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A39D49D-DF51-26CE-0EBE-D201A81A6A7B}"/>
                  </a:ext>
                </a:extLst>
              </p:cNvPr>
              <p:cNvSpPr txBox="1"/>
              <p:nvPr/>
            </p:nvSpPr>
            <p:spPr>
              <a:xfrm>
                <a:off x="3790165" y="5144603"/>
                <a:ext cx="5997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+mn-lt"/>
                  </a:rPr>
                  <a:t>500</a:t>
                </a:r>
                <a:r>
                  <a:rPr kumimoji="1" lang="ja-JP" altLang="en-US" sz="1200" dirty="0">
                    <a:latin typeface="+mn-lt"/>
                  </a:rPr>
                  <a:t>ｍ</a:t>
                </a:r>
              </a:p>
            </p:txBody>
          </p:sp>
        </p:grp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A9A336-634A-0A75-95C7-52AB0EF2C996}"/>
              </a:ext>
            </a:extLst>
          </p:cNvPr>
          <p:cNvSpPr txBox="1"/>
          <p:nvPr/>
        </p:nvSpPr>
        <p:spPr>
          <a:xfrm>
            <a:off x="690225" y="877372"/>
            <a:ext cx="11214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◆Differences in the amount of information and landslide representation for each topographic map</a:t>
            </a:r>
          </a:p>
          <a:p>
            <a:r>
              <a:rPr kumimoji="1" lang="en-US" altLang="ja-JP" dirty="0">
                <a:latin typeface="+mn-lt"/>
              </a:rPr>
              <a:t>(Top: topographic map, bottom: image with landslide topographic distribution map superimposed on the topographic map)</a:t>
            </a:r>
          </a:p>
          <a:p>
            <a:r>
              <a:rPr kumimoji="1" lang="en-US" altLang="ja-JP" dirty="0">
                <a:latin typeface="+mn-lt"/>
              </a:rPr>
              <a:t>◆The more color information there is, the easier it is for readers to read (Is AI learning the same or different?)</a:t>
            </a:r>
            <a:endParaRPr kumimoji="1" lang="ja-JP" altLang="en-US" dirty="0">
              <a:latin typeface="+mn-lt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096383B-5E57-BE00-2F22-304535937480}"/>
              </a:ext>
            </a:extLst>
          </p:cNvPr>
          <p:cNvGrpSpPr/>
          <p:nvPr/>
        </p:nvGrpSpPr>
        <p:grpSpPr>
          <a:xfrm>
            <a:off x="5494673" y="2522202"/>
            <a:ext cx="6328196" cy="3790182"/>
            <a:chOff x="5730644" y="2073855"/>
            <a:chExt cx="6328196" cy="3790182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2F79886-514E-C86E-21FB-F511B63F9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0644" y="2084189"/>
              <a:ext cx="6328196" cy="3779848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D37F1DA-6426-A4F7-A78D-C6B4BAFD1C08}"/>
                </a:ext>
              </a:extLst>
            </p:cNvPr>
            <p:cNvSpPr txBox="1"/>
            <p:nvPr/>
          </p:nvSpPr>
          <p:spPr>
            <a:xfrm>
              <a:off x="5806504" y="2628404"/>
              <a:ext cx="900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Contour map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3B2461F-6923-0185-FA56-DE44C93E43CE}"/>
                </a:ext>
              </a:extLst>
            </p:cNvPr>
            <p:cNvSpPr txBox="1"/>
            <p:nvPr/>
          </p:nvSpPr>
          <p:spPr>
            <a:xfrm>
              <a:off x="7503388" y="2355435"/>
              <a:ext cx="900000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Image B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54A5633-33EC-0247-E2A0-B38C05811564}"/>
                </a:ext>
              </a:extLst>
            </p:cNvPr>
            <p:cNvSpPr txBox="1"/>
            <p:nvPr/>
          </p:nvSpPr>
          <p:spPr>
            <a:xfrm>
              <a:off x="9280419" y="2357598"/>
              <a:ext cx="900000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Image A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ACE35D2-1ED4-A6EA-457F-35C9ED912922}"/>
                </a:ext>
              </a:extLst>
            </p:cNvPr>
            <p:cNvSpPr txBox="1"/>
            <p:nvPr/>
          </p:nvSpPr>
          <p:spPr>
            <a:xfrm>
              <a:off x="8218000" y="2073855"/>
              <a:ext cx="1404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Landslide moving body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875E3E-0BAC-DB52-59CF-A6DEEF2EFA5C}"/>
                </a:ext>
              </a:extLst>
            </p:cNvPr>
            <p:cNvSpPr txBox="1"/>
            <p:nvPr/>
          </p:nvSpPr>
          <p:spPr>
            <a:xfrm>
              <a:off x="10752130" y="2357598"/>
              <a:ext cx="900000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Image B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0624E204-5CBA-B800-DF98-F2214E765827}"/>
                </a:ext>
              </a:extLst>
            </p:cNvPr>
            <p:cNvSpPr txBox="1"/>
            <p:nvPr/>
          </p:nvSpPr>
          <p:spPr>
            <a:xfrm>
              <a:off x="6096000" y="2357598"/>
              <a:ext cx="900000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Image A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C03310D-CD65-E96F-159B-B382235CDC78}"/>
                </a:ext>
              </a:extLst>
            </p:cNvPr>
            <p:cNvSpPr txBox="1"/>
            <p:nvPr/>
          </p:nvSpPr>
          <p:spPr>
            <a:xfrm>
              <a:off x="8990189" y="2619313"/>
              <a:ext cx="900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CS 3D map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BCD66C-A698-4C1F-896A-E1A22CCB0587}"/>
                </a:ext>
              </a:extLst>
            </p:cNvPr>
            <p:cNvSpPr txBox="1"/>
            <p:nvPr/>
          </p:nvSpPr>
          <p:spPr>
            <a:xfrm>
              <a:off x="5809106" y="4368879"/>
              <a:ext cx="900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Contour map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5E20CCF-330B-BE2A-65C6-402E59DEF34A}"/>
                </a:ext>
              </a:extLst>
            </p:cNvPr>
            <p:cNvSpPr txBox="1"/>
            <p:nvPr/>
          </p:nvSpPr>
          <p:spPr>
            <a:xfrm>
              <a:off x="8984290" y="4363556"/>
              <a:ext cx="1044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000" dirty="0">
                  <a:latin typeface="+mn-lt"/>
                </a:rPr>
                <a:t>CS Sharpening</a:t>
              </a:r>
              <a:endParaRPr kumimoji="1" lang="ja-JP" altLang="en-US" sz="1000" dirty="0">
                <a:latin typeface="+mn-lt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23E3141-AA82-88E5-CC21-548BB4D748E3}"/>
                </a:ext>
              </a:extLst>
            </p:cNvPr>
            <p:cNvSpPr/>
            <p:nvPr/>
          </p:nvSpPr>
          <p:spPr>
            <a:xfrm>
              <a:off x="8972492" y="4357068"/>
              <a:ext cx="2987785" cy="15069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02C090-CB4F-7A14-BC17-4CD5CDBDC627}"/>
              </a:ext>
            </a:extLst>
          </p:cNvPr>
          <p:cNvSpPr txBox="1"/>
          <p:nvPr/>
        </p:nvSpPr>
        <p:spPr>
          <a:xfrm>
            <a:off x="5615451" y="2140533"/>
            <a:ext cx="389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>
                <a:latin typeface="+mn-lt"/>
              </a:rPr>
              <a:t>Train</a:t>
            </a:r>
            <a:r>
              <a:rPr kumimoji="1" lang="ja-JP" altLang="en-US" b="1">
                <a:latin typeface="+mn-lt"/>
              </a:rPr>
              <a:t>・</a:t>
            </a:r>
            <a:r>
              <a:rPr kumimoji="1" lang="en-US" altLang="ja-JP" b="1">
                <a:latin typeface="+mn-lt"/>
              </a:rPr>
              <a:t>Correct data image example</a:t>
            </a:r>
            <a:endParaRPr kumimoji="1" lang="ja-JP" altLang="en-US" b="1" dirty="0">
              <a:latin typeface="+mn-lt"/>
            </a:endParaRPr>
          </a:p>
        </p:txBody>
      </p:sp>
      <p:graphicFrame>
        <p:nvGraphicFramePr>
          <p:cNvPr id="29" name="表 28">
            <a:extLst>
              <a:ext uri="{FF2B5EF4-FFF2-40B4-BE49-F238E27FC236}">
                <a16:creationId xmlns:a16="http://schemas.microsoft.com/office/drawing/2014/main" id="{5AE610DB-25EA-9940-8B33-9E226785A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60375"/>
              </p:ext>
            </p:extLst>
          </p:nvPr>
        </p:nvGraphicFramePr>
        <p:xfrm>
          <a:off x="84074" y="5451272"/>
          <a:ext cx="5296066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38">
                  <a:extLst>
                    <a:ext uri="{9D8B030D-6E8A-4147-A177-3AD203B41FA5}">
                      <a16:colId xmlns:a16="http://schemas.microsoft.com/office/drawing/2014/main" val="3981216879"/>
                    </a:ext>
                  </a:extLst>
                </a:gridCol>
                <a:gridCol w="1437476">
                  <a:extLst>
                    <a:ext uri="{9D8B030D-6E8A-4147-A177-3AD203B41FA5}">
                      <a16:colId xmlns:a16="http://schemas.microsoft.com/office/drawing/2014/main" val="2256340823"/>
                    </a:ext>
                  </a:extLst>
                </a:gridCol>
                <a:gridCol w="1437476">
                  <a:extLst>
                    <a:ext uri="{9D8B030D-6E8A-4147-A177-3AD203B41FA5}">
                      <a16:colId xmlns:a16="http://schemas.microsoft.com/office/drawing/2014/main" val="541280818"/>
                    </a:ext>
                  </a:extLst>
                </a:gridCol>
                <a:gridCol w="1437476">
                  <a:extLst>
                    <a:ext uri="{9D8B030D-6E8A-4147-A177-3AD203B41FA5}">
                      <a16:colId xmlns:a16="http://schemas.microsoft.com/office/drawing/2014/main" val="2408384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color’s information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</a:rPr>
                        <a:t>1bit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</a:rPr>
                        <a:t>2bit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</a:rPr>
                        <a:t>24bit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245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</a:rPr>
                        <a:t>legibility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</a:rPr>
                        <a:t>△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</a:rPr>
                        <a:t>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</a:rPr>
                        <a:t>◎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236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418503"/>
      </p:ext>
    </p:extLst>
  </p:cSld>
  <p:clrMapOvr>
    <a:masterClrMapping/>
  </p:clrMapOvr>
</p:sld>
</file>

<file path=ppt/theme/theme1.xml><?xml version="1.0" encoding="utf-8"?>
<a:theme xmlns:a="http://schemas.openxmlformats.org/drawingml/2006/main" name="NK_テーマ">
  <a:themeElements>
    <a:clrScheme name="NK 1">
      <a:dk1>
        <a:srgbClr val="323232"/>
      </a:dk1>
      <a:lt1>
        <a:srgbClr val="FFFFFF"/>
      </a:lt1>
      <a:dk2>
        <a:srgbClr val="1F75BF"/>
      </a:dk2>
      <a:lt2>
        <a:srgbClr val="EAEAEA"/>
      </a:lt2>
      <a:accent1>
        <a:srgbClr val="8FBADF"/>
      </a:accent1>
      <a:accent2>
        <a:srgbClr val="D5D5D5"/>
      </a:accent2>
      <a:accent3>
        <a:srgbClr val="BCD6EC"/>
      </a:accent3>
      <a:accent4>
        <a:srgbClr val="ADADAD"/>
      </a:accent4>
      <a:accent5>
        <a:srgbClr val="DDEAF5"/>
      </a:accent5>
      <a:accent6>
        <a:srgbClr val="5B5B5B"/>
      </a:accent6>
      <a:hlink>
        <a:srgbClr val="0064C8"/>
      </a:hlink>
      <a:folHlink>
        <a:srgbClr val="965073"/>
      </a:folHlink>
    </a:clrScheme>
    <a:fontScheme name="ユーザー定義 2">
      <a:majorFont>
        <a:latin typeface="Arial"/>
        <a:ea typeface="ＭＳ ゴシック"/>
        <a:cs typeface=""/>
      </a:majorFont>
      <a:minorFont>
        <a:latin typeface="Times New Roman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X_テーマ" id="{E7AD42DA-FA2E-244F-ABA0-5191A9CFB0AB}" vid="{D1FBB845-49E9-1D4A-8AE2-B964424FEAF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7455</TotalTime>
  <Words>3368</Words>
  <Application>Microsoft Office PowerPoint</Application>
  <PresentationFormat>ワイド画面</PresentationFormat>
  <Paragraphs>538</Paragraphs>
  <Slides>30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Meiryo</vt:lpstr>
      <vt:lpstr>游ゴシック</vt:lpstr>
      <vt:lpstr>游ゴシック</vt:lpstr>
      <vt:lpstr>Arial</vt:lpstr>
      <vt:lpstr>Times New Roman</vt:lpstr>
      <vt:lpstr>NK_テーマ</vt:lpstr>
      <vt:lpstr>Landslide topography interpretation technology using deep learning research on improvement</vt:lpstr>
      <vt:lpstr>PowerPoint プレゼンテーション</vt:lpstr>
      <vt:lpstr>Introduction to AI (deep learning)</vt:lpstr>
      <vt:lpstr>Idea of ​​applying AI (deep learning) to interpretation technology</vt:lpstr>
      <vt:lpstr>Flow of applying terrain interpretation to deep learning</vt:lpstr>
      <vt:lpstr> Survey location and creation of CS map</vt:lpstr>
      <vt:lpstr> Creation of multiple types of topographic representation maps</vt:lpstr>
      <vt:lpstr>Incorporating engineer knowledge into Train data</vt:lpstr>
      <vt:lpstr>Creation of multiple types of topographic representation maps</vt:lpstr>
      <vt:lpstr>Data used for learning</vt:lpstr>
      <vt:lpstr>PowerPoint プレゼンテーション</vt:lpstr>
      <vt:lpstr> Key points of the results of landslide topography interpretation using AI</vt:lpstr>
      <vt:lpstr>Sorting Train data (before sorting)</vt:lpstr>
      <vt:lpstr>AI generate Landslide areas movie</vt:lpstr>
      <vt:lpstr> [Implementation results] Input image</vt:lpstr>
      <vt:lpstr>[Implementation results] Correct answer example - Landslide topography distribution map</vt:lpstr>
      <vt:lpstr> [Implementation results] AI interpretation diagram</vt:lpstr>
      <vt:lpstr>Evaluation indicators for implementation results</vt:lpstr>
      <vt:lpstr>Examination result example 1</vt:lpstr>
      <vt:lpstr>Examination result example 2</vt:lpstr>
      <vt:lpstr>Example of matching correct data and AI extracted image for evaluation</vt:lpstr>
      <vt:lpstr>Verification result list ~ Performance of landslide topography interpretation AI</vt:lpstr>
      <vt:lpstr>PowerPoint プレゼンテーション</vt:lpstr>
      <vt:lpstr>Interpretation of matching results</vt:lpstr>
      <vt:lpstr>Characteristics of misinterpreted images - problem extraction</vt:lpstr>
      <vt:lpstr>Proposed measures to solve problems</vt:lpstr>
      <vt:lpstr>Improving terrain interpretation technology through deep learning: Improving efficiency, awareness, and passing on technology</vt:lpstr>
      <vt:lpstr>Example of deployment of terrain interpretation AI</vt:lpstr>
      <vt:lpstr>Recommendations regarding landslide topography interpretation AI</vt:lpstr>
      <vt:lpstr>Recommendations regarding landslide topography interpretation 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Yoshiko Ono(小野　欽子)</dc:creator>
  <cp:lastModifiedBy>Hirokazu Furuki(古木　宏和)</cp:lastModifiedBy>
  <cp:revision>85</cp:revision>
  <cp:lastPrinted>2022-08-31T05:28:53Z</cp:lastPrinted>
  <dcterms:created xsi:type="dcterms:W3CDTF">2022-06-30T04:50:45Z</dcterms:created>
  <dcterms:modified xsi:type="dcterms:W3CDTF">2025-04-26T05:46:40Z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2022-06-30T00:00:00Z</vt:filetime>
  </property>
  <property fmtid="{D5CDD505-2E9C-101B-9397-08002B2CF9AE}" pid="3" name="Creator">
    <vt:lpwstr>Adobe Illustrator 25.4 (Macintosh)</vt:lpwstr>
  </property>
  <property fmtid="{D5CDD505-2E9C-101B-9397-08002B2CF9AE}" pid="4" name="LastSaved">
    <vt:filetime>2022-06-30T00:00:00Z</vt:filetime>
  </property>
  <property fmtid="{D5CDD505-2E9C-101B-9397-08002B2CF9AE}" pid="5" name="Producer">
    <vt:lpwstr>Adobe PDF library 16.00</vt:lpwstr>
  </property>
</Properties>
</file>