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1F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56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4CE6D7-D05E-4C25-9522-673D27E0343B}"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234445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4CE6D7-D05E-4C25-9522-673D27E0343B}"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403750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4CE6D7-D05E-4C25-9522-673D27E0343B}"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240268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4CE6D7-D05E-4C25-9522-673D27E0343B}"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239187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4CE6D7-D05E-4C25-9522-673D27E0343B}"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66669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4CE6D7-D05E-4C25-9522-673D27E0343B}"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344683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4CE6D7-D05E-4C25-9522-673D27E0343B}" type="datetimeFigureOut">
              <a:rPr lang="en-GB" smtClean="0"/>
              <a:t>30/04/2025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3536099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4CE6D7-D05E-4C25-9522-673D27E0343B}"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130555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CE6D7-D05E-4C25-9522-673D27E0343B}" type="datetimeFigureOut">
              <a:rPr lang="en-GB" smtClean="0"/>
              <a:t>30/04/2025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299844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4CE6D7-D05E-4C25-9522-673D27E0343B}"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407154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4CE6D7-D05E-4C25-9522-673D27E0343B}"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81F551-6D3B-4E65-B832-962C4A6A42C9}" type="slidenum">
              <a:rPr lang="en-GB" smtClean="0"/>
              <a:t>‹#›</a:t>
            </a:fld>
            <a:endParaRPr lang="en-GB"/>
          </a:p>
        </p:txBody>
      </p:sp>
    </p:spTree>
    <p:extLst>
      <p:ext uri="{BB962C8B-B14F-4D97-AF65-F5344CB8AC3E}">
        <p14:creationId xmlns:p14="http://schemas.microsoft.com/office/powerpoint/2010/main" val="147982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CE6D7-D05E-4C25-9522-673D27E0343B}" type="datetimeFigureOut">
              <a:rPr lang="en-GB" smtClean="0"/>
              <a:t>30/04/2025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1F551-6D3B-4E65-B832-962C4A6A42C9}" type="slidenum">
              <a:rPr lang="en-GB" smtClean="0"/>
              <a:t>‹#›</a:t>
            </a:fld>
            <a:endParaRPr lang="en-GB"/>
          </a:p>
        </p:txBody>
      </p:sp>
    </p:spTree>
    <p:extLst>
      <p:ext uri="{BB962C8B-B14F-4D97-AF65-F5344CB8AC3E}">
        <p14:creationId xmlns:p14="http://schemas.microsoft.com/office/powerpoint/2010/main" val="50785337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13" Type="http://schemas.microsoft.com/office/2007/relationships/hdphoto" Target="../media/hdphoto2.wdp"/><Relationship Id="rId18" Type="http://schemas.openxmlformats.org/officeDocument/2006/relationships/image" Target="../media/image12.png"/><Relationship Id="rId3" Type="http://schemas.openxmlformats.org/officeDocument/2006/relationships/video" Target="../media/media1.mp4"/><Relationship Id="rId7" Type="http://schemas.openxmlformats.org/officeDocument/2006/relationships/image" Target="../media/image3.emf"/><Relationship Id="rId12" Type="http://schemas.openxmlformats.org/officeDocument/2006/relationships/image" Target="../media/image7.png"/><Relationship Id="rId17" Type="http://schemas.openxmlformats.org/officeDocument/2006/relationships/image" Target="../media/image11.png"/><Relationship Id="rId2" Type="http://schemas.microsoft.com/office/2007/relationships/media" Target="../media/media1.mp4"/><Relationship Id="rId16" Type="http://schemas.openxmlformats.org/officeDocument/2006/relationships/image" Target="../media/image10.png"/><Relationship Id="rId1" Type="http://schemas.openxmlformats.org/officeDocument/2006/relationships/themeOverride" Target="../theme/themeOverride1.xml"/><Relationship Id="rId6" Type="http://schemas.openxmlformats.org/officeDocument/2006/relationships/image" Target="../media/image2.emf"/><Relationship Id="rId11" Type="http://schemas.microsoft.com/office/2007/relationships/hdphoto" Target="../media/hdphoto1.wdp"/><Relationship Id="rId5" Type="http://schemas.openxmlformats.org/officeDocument/2006/relationships/image" Target="../media/image1.pn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e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80915FED-A863-19DF-AC40-973622DC3848}"/>
              </a:ext>
            </a:extLst>
          </p:cNvPr>
          <p:cNvGrpSpPr/>
          <p:nvPr/>
        </p:nvGrpSpPr>
        <p:grpSpPr>
          <a:xfrm>
            <a:off x="148177" y="67026"/>
            <a:ext cx="11895647" cy="6723949"/>
            <a:chOff x="156000" y="50776"/>
            <a:chExt cx="11895647" cy="6723949"/>
          </a:xfrm>
        </p:grpSpPr>
        <p:grpSp>
          <p:nvGrpSpPr>
            <p:cNvPr id="10" name="Group 9">
              <a:extLst>
                <a:ext uri="{FF2B5EF4-FFF2-40B4-BE49-F238E27FC236}">
                  <a16:creationId xmlns:a16="http://schemas.microsoft.com/office/drawing/2014/main" id="{2413B523-D931-E2C6-41DA-902C7B247D36}"/>
                </a:ext>
              </a:extLst>
            </p:cNvPr>
            <p:cNvGrpSpPr/>
            <p:nvPr/>
          </p:nvGrpSpPr>
          <p:grpSpPr>
            <a:xfrm>
              <a:off x="2453237" y="50776"/>
              <a:ext cx="8640000" cy="840206"/>
              <a:chOff x="2397397" y="50776"/>
              <a:chExt cx="8640000" cy="840206"/>
            </a:xfrm>
          </p:grpSpPr>
          <p:sp>
            <p:nvSpPr>
              <p:cNvPr id="4" name="TextBox 3">
                <a:extLst>
                  <a:ext uri="{FF2B5EF4-FFF2-40B4-BE49-F238E27FC236}">
                    <a16:creationId xmlns:a16="http://schemas.microsoft.com/office/drawing/2014/main" id="{BF51A23E-F3FF-4BBA-B2A1-8C94A7572191}"/>
                  </a:ext>
                </a:extLst>
              </p:cNvPr>
              <p:cNvSpPr txBox="1"/>
              <p:nvPr/>
            </p:nvSpPr>
            <p:spPr>
              <a:xfrm>
                <a:off x="2397397" y="50776"/>
                <a:ext cx="8640000" cy="590931"/>
              </a:xfrm>
              <a:prstGeom prst="rect">
                <a:avLst/>
              </a:prstGeom>
              <a:noFill/>
            </p:spPr>
            <p:txBody>
              <a:bodyPr wrap="square" rtlCol="0">
                <a:spAutoFit/>
              </a:bodyPr>
              <a:lstStyle/>
              <a:p>
                <a:pPr algn="ctr">
                  <a:lnSpc>
                    <a:spcPct val="90000"/>
                  </a:lnSpc>
                </a:pPr>
                <a:r>
                  <a:rPr lang="en-GB"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cs typeface="Arial" panose="020B0604020202020204" pitchFamily="34" charset="0"/>
                  </a:rPr>
                  <a:t>Using Romanian infrasound observations to </a:t>
                </a:r>
                <a:r>
                  <a:rPr lang="en-GB" b="1" dirty="0" err="1">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cs typeface="Arial" panose="020B0604020202020204" pitchFamily="34" charset="0"/>
                  </a:rPr>
                  <a:t>analyze</a:t>
                </a:r>
                <a:r>
                  <a:rPr lang="en-GB"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cs typeface="Arial" panose="020B0604020202020204" pitchFamily="34" charset="0"/>
                  </a:rPr>
                  <a:t> thunderstorms generated by extratropical cyclones over the Black Sea</a:t>
                </a:r>
              </a:p>
            </p:txBody>
          </p:sp>
          <p:sp>
            <p:nvSpPr>
              <p:cNvPr id="6" name="TextBox 5">
                <a:extLst>
                  <a:ext uri="{FF2B5EF4-FFF2-40B4-BE49-F238E27FC236}">
                    <a16:creationId xmlns:a16="http://schemas.microsoft.com/office/drawing/2014/main" id="{31573CC9-A787-4C9C-A6B8-B760107A3853}"/>
                  </a:ext>
                </a:extLst>
              </p:cNvPr>
              <p:cNvSpPr txBox="1"/>
              <p:nvPr/>
            </p:nvSpPr>
            <p:spPr>
              <a:xfrm>
                <a:off x="4413304" y="583205"/>
                <a:ext cx="4608186" cy="307777"/>
              </a:xfrm>
              <a:prstGeom prst="rect">
                <a:avLst/>
              </a:prstGeom>
              <a:noFill/>
            </p:spPr>
            <p:txBody>
              <a:bodyPr wrap="square">
                <a:spAutoFit/>
              </a:bodyPr>
              <a:lstStyle/>
              <a:p>
                <a:r>
                  <a:rPr lang="it-IT" sz="1400" b="1" u="sng" dirty="0">
                    <a:solidFill>
                      <a:schemeClr val="tx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Daniela Ghica</a:t>
                </a:r>
                <a:r>
                  <a:rPr lang="it-IT" sz="1400" b="1" dirty="0">
                    <a:solidFill>
                      <a:schemeClr val="tx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Bogdan Antonescu, Dragoș Ene</a:t>
                </a:r>
              </a:p>
            </p:txBody>
          </p:sp>
        </p:grpSp>
        <p:pic>
          <p:nvPicPr>
            <p:cNvPr id="3" name="Picture 2">
              <a:extLst>
                <a:ext uri="{FF2B5EF4-FFF2-40B4-BE49-F238E27FC236}">
                  <a16:creationId xmlns:a16="http://schemas.microsoft.com/office/drawing/2014/main" id="{366E032C-3471-C48A-0287-F82FDD7944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4714" y="50776"/>
              <a:ext cx="506933" cy="720000"/>
            </a:xfrm>
            <a:prstGeom prst="rect">
              <a:avLst/>
            </a:prstGeom>
          </p:spPr>
        </p:pic>
        <p:sp>
          <p:nvSpPr>
            <p:cNvPr id="104" name="Content Placeholder 2">
              <a:extLst>
                <a:ext uri="{FF2B5EF4-FFF2-40B4-BE49-F238E27FC236}">
                  <a16:creationId xmlns:a16="http://schemas.microsoft.com/office/drawing/2014/main" id="{02387137-B2EE-4A02-9498-15AF85FEEF7E}"/>
                </a:ext>
              </a:extLst>
            </p:cNvPr>
            <p:cNvSpPr txBox="1">
              <a:spLocks/>
            </p:cNvSpPr>
            <p:nvPr/>
          </p:nvSpPr>
          <p:spPr>
            <a:xfrm>
              <a:off x="156000" y="910082"/>
              <a:ext cx="11880000" cy="1332000"/>
            </a:xfrm>
            <a:prstGeom prst="rect">
              <a:avLst/>
            </a:prstGeom>
            <a:ln>
              <a:solidFill>
                <a:schemeClr val="tx1"/>
              </a:solidFill>
            </a:ln>
          </p:spPr>
          <p:txBody>
            <a:bodyPr vert="horz" lIns="91440" tIns="45720" rIns="91440" bIns="45720" rtlCol="0">
              <a:noAutofit/>
            </a:bodyPr>
            <a:lstStyle>
              <a:defPPr>
                <a:defRPr lang="en-US"/>
              </a:defPPr>
              <a:lvl1pPr marL="179388" indent="-179388" algn="just" defTabSz="914400">
                <a:lnSpc>
                  <a:spcPct val="110000"/>
                </a:lnSpc>
                <a:spcBef>
                  <a:spcPts val="0"/>
                </a:spcBef>
                <a:spcAft>
                  <a:spcPts val="300"/>
                </a:spcAft>
                <a:buFont typeface="Arial" panose="020B0604020202020204" pitchFamily="34" charset="0"/>
                <a:buChar char="•"/>
                <a:defRPr sz="1400">
                  <a:latin typeface="Arial" panose="020B0604020202020204" pitchFamily="34" charset="0"/>
                  <a:cs typeface="Arial" panose="020B0604020202020204" pitchFamily="34" charset="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nSpc>
                  <a:spcPct val="100000"/>
                </a:lnSpc>
                <a:spcAft>
                  <a:spcPts val="0"/>
                </a:spcAft>
                <a:buFont typeface="Symbol" panose="05050102010706020507" pitchFamily="18" charset="2"/>
                <a:buChar char="·"/>
              </a:pPr>
              <a:r>
                <a:rPr lang="en-GB" dirty="0">
                  <a:ln>
                    <a:solidFill>
                      <a:schemeClr val="tx1"/>
                    </a:solidFill>
                  </a:ln>
                  <a:sym typeface="Symbol" panose="05050102010706020507" pitchFamily="18" charset="2"/>
                </a:rPr>
                <a:t>From August and September 2024, several strong thunderstorms that crossed Romania’s Black Sea coast could be correlated to cyclones moving over the Black Sea and greatly affecting Romania's regional climate in 2024. Between 29 and 31 August 2024, a severe rainfall event crossed Romania’s Black Sea coast, resulting from the development of an extratropical cyclone in the western Black Sea basin </a:t>
              </a:r>
            </a:p>
            <a:p>
              <a:pPr>
                <a:lnSpc>
                  <a:spcPct val="100000"/>
                </a:lnSpc>
                <a:spcAft>
                  <a:spcPts val="0"/>
                </a:spcAft>
                <a:buFont typeface="Symbol" panose="05050102010706020507" pitchFamily="18" charset="2"/>
                <a:buChar char="·"/>
              </a:pPr>
              <a:r>
                <a:rPr lang="en-GB" dirty="0">
                  <a:ln>
                    <a:solidFill>
                      <a:schemeClr val="tx1"/>
                    </a:solidFill>
                  </a:ln>
                  <a:sym typeface="Symbol" panose="05050102010706020507" pitchFamily="18" charset="2"/>
                </a:rPr>
                <a:t>Data from NIEP's infrasound network – BURARI, IPLOR and AGIR stations – were examined in order to study the possibilities of infrasound-based monitoring of extratropical cyclones over the Black Sea; lightning flashes detected by MTG Lightning Imager within 50 km from the AGIR infrasound station was investigated, assuming direct wave propagation path</a:t>
              </a:r>
            </a:p>
          </p:txBody>
        </p:sp>
        <p:grpSp>
          <p:nvGrpSpPr>
            <p:cNvPr id="38" name="Group 37">
              <a:extLst>
                <a:ext uri="{FF2B5EF4-FFF2-40B4-BE49-F238E27FC236}">
                  <a16:creationId xmlns:a16="http://schemas.microsoft.com/office/drawing/2014/main" id="{35974FE4-7DB9-9723-8A06-2BA3E50A8542}"/>
                </a:ext>
              </a:extLst>
            </p:cNvPr>
            <p:cNvGrpSpPr/>
            <p:nvPr/>
          </p:nvGrpSpPr>
          <p:grpSpPr>
            <a:xfrm>
              <a:off x="5922267" y="3037459"/>
              <a:ext cx="5855466" cy="1440000"/>
              <a:chOff x="5922267" y="3037459"/>
              <a:chExt cx="5855466" cy="1440000"/>
            </a:xfrm>
          </p:grpSpPr>
          <p:grpSp>
            <p:nvGrpSpPr>
              <p:cNvPr id="36" name="Group 35">
                <a:extLst>
                  <a:ext uri="{FF2B5EF4-FFF2-40B4-BE49-F238E27FC236}">
                    <a16:creationId xmlns:a16="http://schemas.microsoft.com/office/drawing/2014/main" id="{329BA326-1EA1-8738-E38D-ABB2E885238E}"/>
                  </a:ext>
                </a:extLst>
              </p:cNvPr>
              <p:cNvGrpSpPr/>
              <p:nvPr/>
            </p:nvGrpSpPr>
            <p:grpSpPr>
              <a:xfrm>
                <a:off x="5922267" y="3037459"/>
                <a:ext cx="5855466" cy="1440000"/>
                <a:chOff x="6180534" y="3037459"/>
                <a:chExt cx="5855466" cy="1440000"/>
              </a:xfrm>
            </p:grpSpPr>
            <p:pic>
              <p:nvPicPr>
                <p:cNvPr id="26" name="Picture 25">
                  <a:extLst>
                    <a:ext uri="{FF2B5EF4-FFF2-40B4-BE49-F238E27FC236}">
                      <a16:creationId xmlns:a16="http://schemas.microsoft.com/office/drawing/2014/main" id="{7E0F409A-5A6B-0071-A379-AEDD9561F52B}"/>
                    </a:ext>
                  </a:extLst>
                </p:cNvPr>
                <p:cNvPicPr>
                  <a:picLocks noChangeAspect="1"/>
                </p:cNvPicPr>
                <p:nvPr/>
              </p:nvPicPr>
              <p:blipFill>
                <a:blip r:embed="rId6"/>
                <a:stretch>
                  <a:fillRect/>
                </a:stretch>
              </p:blipFill>
              <p:spPr>
                <a:xfrm>
                  <a:off x="6180534" y="3037459"/>
                  <a:ext cx="2879999" cy="1440000"/>
                </a:xfrm>
                <a:prstGeom prst="rect">
                  <a:avLst/>
                </a:prstGeom>
              </p:spPr>
            </p:pic>
            <p:pic>
              <p:nvPicPr>
                <p:cNvPr id="27" name="Picture 26">
                  <a:extLst>
                    <a:ext uri="{FF2B5EF4-FFF2-40B4-BE49-F238E27FC236}">
                      <a16:creationId xmlns:a16="http://schemas.microsoft.com/office/drawing/2014/main" id="{0D34833F-B181-6A8E-9CE0-6C0971641870}"/>
                    </a:ext>
                  </a:extLst>
                </p:cNvPr>
                <p:cNvPicPr>
                  <a:picLocks noChangeAspect="1"/>
                </p:cNvPicPr>
                <p:nvPr/>
              </p:nvPicPr>
              <p:blipFill>
                <a:blip r:embed="rId7"/>
                <a:stretch>
                  <a:fillRect/>
                </a:stretch>
              </p:blipFill>
              <p:spPr>
                <a:xfrm>
                  <a:off x="9156000" y="3037459"/>
                  <a:ext cx="2880000" cy="1440000"/>
                </a:xfrm>
                <a:prstGeom prst="rect">
                  <a:avLst/>
                </a:prstGeom>
              </p:spPr>
            </p:pic>
          </p:grpSp>
          <p:sp>
            <p:nvSpPr>
              <p:cNvPr id="42" name="TextBox 41">
                <a:extLst>
                  <a:ext uri="{FF2B5EF4-FFF2-40B4-BE49-F238E27FC236}">
                    <a16:creationId xmlns:a16="http://schemas.microsoft.com/office/drawing/2014/main" id="{4822AB77-1350-C7E0-B33C-0E2684C880D7}"/>
                  </a:ext>
                </a:extLst>
              </p:cNvPr>
              <p:cNvSpPr txBox="1"/>
              <p:nvPr/>
            </p:nvSpPr>
            <p:spPr>
              <a:xfrm>
                <a:off x="7858483" y="3176754"/>
                <a:ext cx="780983" cy="276999"/>
              </a:xfrm>
              <a:prstGeom prst="rect">
                <a:avLst/>
              </a:prstGeom>
              <a:noFill/>
            </p:spPr>
            <p:txBody>
              <a:bodyPr wrap="none" rtlCol="0">
                <a:spAutoFit/>
              </a:bodyPr>
              <a:lstStyle/>
              <a:p>
                <a:r>
                  <a:rPr lang="en-GB" sz="1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BURARI</a:t>
                </a:r>
              </a:p>
            </p:txBody>
          </p:sp>
          <p:sp>
            <p:nvSpPr>
              <p:cNvPr id="43" name="TextBox 42">
                <a:extLst>
                  <a:ext uri="{FF2B5EF4-FFF2-40B4-BE49-F238E27FC236}">
                    <a16:creationId xmlns:a16="http://schemas.microsoft.com/office/drawing/2014/main" id="{D46B17F6-32F7-294F-7617-01345698EC88}"/>
                  </a:ext>
                </a:extLst>
              </p:cNvPr>
              <p:cNvSpPr txBox="1"/>
              <p:nvPr/>
            </p:nvSpPr>
            <p:spPr>
              <a:xfrm>
                <a:off x="10888765" y="3176754"/>
                <a:ext cx="655949" cy="276999"/>
              </a:xfrm>
              <a:prstGeom prst="rect">
                <a:avLst/>
              </a:prstGeom>
              <a:noFill/>
            </p:spPr>
            <p:txBody>
              <a:bodyPr wrap="none" rtlCol="0">
                <a:spAutoFit/>
              </a:bodyPr>
              <a:lstStyle/>
              <a:p>
                <a:r>
                  <a:rPr lang="en-GB" sz="12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IPLOR</a:t>
                </a:r>
              </a:p>
            </p:txBody>
          </p:sp>
        </p:grpSp>
        <p:pic>
          <p:nvPicPr>
            <p:cNvPr id="13" name="Picture 12">
              <a:extLst>
                <a:ext uri="{FF2B5EF4-FFF2-40B4-BE49-F238E27FC236}">
                  <a16:creationId xmlns:a16="http://schemas.microsoft.com/office/drawing/2014/main" id="{1A5EF8EC-128E-261F-9249-47226EAB2635}"/>
                </a:ext>
              </a:extLst>
            </p:cNvPr>
            <p:cNvPicPr>
              <a:picLocks noChangeAspect="1"/>
            </p:cNvPicPr>
            <p:nvPr/>
          </p:nvPicPr>
          <p:blipFill>
            <a:blip r:embed="rId8"/>
            <a:stretch>
              <a:fillRect/>
            </a:stretch>
          </p:blipFill>
          <p:spPr>
            <a:xfrm>
              <a:off x="163099" y="122822"/>
              <a:ext cx="2069493" cy="540000"/>
            </a:xfrm>
            <a:prstGeom prst="rect">
              <a:avLst/>
            </a:prstGeom>
          </p:spPr>
        </p:pic>
        <p:sp>
          <p:nvSpPr>
            <p:cNvPr id="25" name="TextBox 24">
              <a:extLst>
                <a:ext uri="{FF2B5EF4-FFF2-40B4-BE49-F238E27FC236}">
                  <a16:creationId xmlns:a16="http://schemas.microsoft.com/office/drawing/2014/main" id="{64A15162-6076-C61B-468B-C499A9E6D5E9}"/>
                </a:ext>
              </a:extLst>
            </p:cNvPr>
            <p:cNvSpPr txBox="1"/>
            <p:nvPr/>
          </p:nvSpPr>
          <p:spPr>
            <a:xfrm>
              <a:off x="5664000" y="2311751"/>
              <a:ext cx="6372000" cy="756000"/>
            </a:xfrm>
            <a:prstGeom prst="rect">
              <a:avLst/>
            </a:prstGeom>
            <a:noFill/>
          </p:spPr>
          <p:txBody>
            <a:bodyPr wrap="square">
              <a:spAutoFit/>
            </a:bodyPr>
            <a:lstStyle/>
            <a:p>
              <a:pPr marL="180975" lvl="1" indent="-180975" algn="just">
                <a:lnSpc>
                  <a:spcPct val="110000"/>
                </a:lnSpc>
                <a:spcBef>
                  <a:spcPts val="0"/>
                </a:spcBef>
                <a:spcAft>
                  <a:spcPts val="300"/>
                </a:spcAft>
                <a:buFont typeface="Arial" panose="020B0604020202020204" pitchFamily="34" charset="0"/>
                <a:buChar char="•"/>
              </a:pPr>
              <a:r>
                <a:rPr lang="en-GB" sz="1400" dirty="0">
                  <a:ln>
                    <a:solidFill>
                      <a:schemeClr val="tx1"/>
                    </a:solidFill>
                  </a:ln>
                  <a:latin typeface="Arial" panose="020B0604020202020204" pitchFamily="34" charset="0"/>
                  <a:cs typeface="Arial" panose="020B0604020202020204" pitchFamily="34" charset="0"/>
                  <a:sym typeface="Symbol" panose="05050102010706020507" pitchFamily="18" charset="2"/>
                </a:rPr>
                <a:t>Local wind was averaged for the BURARI&amp;IPLOR locations using local weather measurements, NRL-G2S wind fields (at station altitude) and meteorological reanalysis data, i.e., ERA5-Land dataset</a:t>
              </a:r>
              <a:endParaRPr lang="en-GB" sz="1400" dirty="0">
                <a:latin typeface="Arial" panose="020B0604020202020204" pitchFamily="34" charset="0"/>
                <a:cs typeface="Arial" panose="020B0604020202020204" pitchFamily="34" charset="0"/>
                <a:sym typeface="Wingdings" panose="05000000000000000000" pitchFamily="2" charset="2"/>
              </a:endParaRPr>
            </a:p>
          </p:txBody>
        </p:sp>
        <p:sp>
          <p:nvSpPr>
            <p:cNvPr id="28" name="TextBox 27">
              <a:extLst>
                <a:ext uri="{FF2B5EF4-FFF2-40B4-BE49-F238E27FC236}">
                  <a16:creationId xmlns:a16="http://schemas.microsoft.com/office/drawing/2014/main" id="{21C1AF94-9A3C-CC0B-F2F3-24ADC42EF76B}"/>
                </a:ext>
              </a:extLst>
            </p:cNvPr>
            <p:cNvSpPr txBox="1"/>
            <p:nvPr/>
          </p:nvSpPr>
          <p:spPr>
            <a:xfrm>
              <a:off x="5664000" y="4527985"/>
              <a:ext cx="6372000" cy="756000"/>
            </a:xfrm>
            <a:prstGeom prst="rect">
              <a:avLst/>
            </a:prstGeom>
            <a:noFill/>
          </p:spPr>
          <p:txBody>
            <a:bodyPr wrap="square">
              <a:spAutoFit/>
            </a:bodyPr>
            <a:lstStyle/>
            <a:p>
              <a:pPr marL="180975" lvl="1" indent="-180975" algn="just">
                <a:lnSpc>
                  <a:spcPct val="110000"/>
                </a:lnSpc>
                <a:spcBef>
                  <a:spcPts val="0"/>
                </a:spcBef>
                <a:spcAft>
                  <a:spcPts val="300"/>
                </a:spcAft>
                <a:buFont typeface="Arial" panose="020B0604020202020204" pitchFamily="34" charset="0"/>
                <a:buChar char="•"/>
              </a:pPr>
              <a:r>
                <a:rPr lang="en-GB" sz="1400" dirty="0" err="1">
                  <a:ln>
                    <a:solidFill>
                      <a:schemeClr val="tx1"/>
                    </a:solidFill>
                  </a:ln>
                  <a:latin typeface="Arial" panose="020B0604020202020204" pitchFamily="34" charset="0"/>
                  <a:cs typeface="Arial" panose="020B0604020202020204" pitchFamily="34" charset="0"/>
                  <a:sym typeface="Symbol" panose="05050102010706020507" pitchFamily="18" charset="2"/>
                </a:rPr>
                <a:t>Thermospheric</a:t>
              </a:r>
              <a:r>
                <a:rPr lang="en-GB" sz="1400" dirty="0">
                  <a:ln>
                    <a:solidFill>
                      <a:schemeClr val="tx1"/>
                    </a:solidFill>
                  </a:ln>
                  <a:latin typeface="Arial" panose="020B0604020202020204" pitchFamily="34" charset="0"/>
                  <a:cs typeface="Arial" panose="020B0604020202020204" pitchFamily="34" charset="0"/>
                  <a:sym typeface="Symbol" panose="05050102010706020507" pitchFamily="18" charset="2"/>
                </a:rPr>
                <a:t> infrasonic phases are identified to be observed at BURARI and IPLOR station by applying </a:t>
              </a:r>
              <a:r>
                <a:rPr lang="en-GB" sz="1400" dirty="0" err="1">
                  <a:ln>
                    <a:solidFill>
                      <a:schemeClr val="tx1"/>
                    </a:solidFill>
                  </a:ln>
                  <a:latin typeface="Arial" panose="020B0604020202020204" pitchFamily="34" charset="0"/>
                  <a:cs typeface="Arial" panose="020B0604020202020204" pitchFamily="34" charset="0"/>
                  <a:sym typeface="Symbol" panose="05050102010706020507" pitchFamily="18" charset="2"/>
                </a:rPr>
                <a:t>infraGA</a:t>
              </a:r>
              <a:r>
                <a:rPr lang="en-GB" sz="1400" dirty="0">
                  <a:ln>
                    <a:solidFill>
                      <a:schemeClr val="tx1"/>
                    </a:solidFill>
                  </a:ln>
                  <a:latin typeface="Arial" panose="020B0604020202020204" pitchFamily="34" charset="0"/>
                  <a:cs typeface="Arial" panose="020B0604020202020204" pitchFamily="34" charset="0"/>
                  <a:sym typeface="Symbol" panose="05050102010706020507" pitchFamily="18" charset="2"/>
                </a:rPr>
                <a:t> 2D ray tracer through NRL-G2S atmospheric model</a:t>
              </a:r>
            </a:p>
          </p:txBody>
        </p:sp>
        <p:grpSp>
          <p:nvGrpSpPr>
            <p:cNvPr id="9" name="Group 8">
              <a:extLst>
                <a:ext uri="{FF2B5EF4-FFF2-40B4-BE49-F238E27FC236}">
                  <a16:creationId xmlns:a16="http://schemas.microsoft.com/office/drawing/2014/main" id="{BDD00581-C85F-C187-5800-88118B0CD3DD}"/>
                </a:ext>
              </a:extLst>
            </p:cNvPr>
            <p:cNvGrpSpPr/>
            <p:nvPr/>
          </p:nvGrpSpPr>
          <p:grpSpPr>
            <a:xfrm>
              <a:off x="862006" y="4809497"/>
              <a:ext cx="4032000" cy="1965228"/>
              <a:chOff x="1089786" y="4816477"/>
              <a:chExt cx="4032000" cy="1965228"/>
            </a:xfrm>
          </p:grpSpPr>
          <p:pic>
            <p:nvPicPr>
              <p:cNvPr id="15" name="Picture 14">
                <a:extLst>
                  <a:ext uri="{FF2B5EF4-FFF2-40B4-BE49-F238E27FC236}">
                    <a16:creationId xmlns:a16="http://schemas.microsoft.com/office/drawing/2014/main" id="{1F901336-D6A5-115E-CFDD-258F94DC8BF5}"/>
                  </a:ext>
                </a:extLst>
              </p:cNvPr>
              <p:cNvPicPr>
                <a:picLocks noChangeAspect="1"/>
              </p:cNvPicPr>
              <p:nvPr/>
            </p:nvPicPr>
            <p:blipFill>
              <a:blip r:embed="rId9"/>
              <a:stretch>
                <a:fillRect/>
              </a:stretch>
            </p:blipFill>
            <p:spPr>
              <a:xfrm>
                <a:off x="1377786" y="4816477"/>
                <a:ext cx="3456000" cy="1728603"/>
              </a:xfrm>
              <a:prstGeom prst="rect">
                <a:avLst/>
              </a:prstGeom>
            </p:spPr>
          </p:pic>
          <p:sp>
            <p:nvSpPr>
              <p:cNvPr id="8" name="TextBox 7">
                <a:extLst>
                  <a:ext uri="{FF2B5EF4-FFF2-40B4-BE49-F238E27FC236}">
                    <a16:creationId xmlns:a16="http://schemas.microsoft.com/office/drawing/2014/main" id="{301832B4-958D-50F3-1E91-E70DDB74903D}"/>
                  </a:ext>
                </a:extLst>
              </p:cNvPr>
              <p:cNvSpPr txBox="1"/>
              <p:nvPr/>
            </p:nvSpPr>
            <p:spPr>
              <a:xfrm>
                <a:off x="1089786" y="6565705"/>
                <a:ext cx="4032000" cy="216000"/>
              </a:xfrm>
              <a:prstGeom prst="rect">
                <a:avLst/>
              </a:prstGeom>
              <a:noFill/>
            </p:spPr>
            <p:txBody>
              <a:bodyPr wrap="square">
                <a:spAutoFit/>
              </a:bodyPr>
              <a:lstStyle/>
              <a:p>
                <a:pPr algn="ctr"/>
                <a:r>
                  <a:rPr lang="en-GB" sz="800" b="1" dirty="0">
                    <a:effectLst/>
                    <a:latin typeface="Arial" panose="020B0604020202020204" pitchFamily="34" charset="0"/>
                    <a:ea typeface="Calibri" panose="020F0502020204030204" pitchFamily="34" charset="0"/>
                    <a:cs typeface="Arial" panose="020B0604020202020204" pitchFamily="34" charset="0"/>
                  </a:rPr>
                  <a:t>Infrasound detections associated with MTG lightning flashes and microbaroms </a:t>
                </a:r>
              </a:p>
            </p:txBody>
          </p:sp>
        </p:grpSp>
        <p:grpSp>
          <p:nvGrpSpPr>
            <p:cNvPr id="24" name="Group 23">
              <a:extLst>
                <a:ext uri="{FF2B5EF4-FFF2-40B4-BE49-F238E27FC236}">
                  <a16:creationId xmlns:a16="http://schemas.microsoft.com/office/drawing/2014/main" id="{B760DBA8-4EC1-A8A3-AE50-4DC15C966C28}"/>
                </a:ext>
              </a:extLst>
            </p:cNvPr>
            <p:cNvGrpSpPr/>
            <p:nvPr/>
          </p:nvGrpSpPr>
          <p:grpSpPr>
            <a:xfrm>
              <a:off x="156000" y="2311751"/>
              <a:ext cx="5432742" cy="2388906"/>
              <a:chOff x="134305" y="2326942"/>
              <a:chExt cx="5432742" cy="2388906"/>
            </a:xfrm>
          </p:grpSpPr>
          <p:grpSp>
            <p:nvGrpSpPr>
              <p:cNvPr id="12" name="Group 11">
                <a:extLst>
                  <a:ext uri="{FF2B5EF4-FFF2-40B4-BE49-F238E27FC236}">
                    <a16:creationId xmlns:a16="http://schemas.microsoft.com/office/drawing/2014/main" id="{9066A636-05DB-C593-A53E-0C231238DAEF}"/>
                  </a:ext>
                </a:extLst>
              </p:cNvPr>
              <p:cNvGrpSpPr/>
              <p:nvPr/>
            </p:nvGrpSpPr>
            <p:grpSpPr>
              <a:xfrm>
                <a:off x="134305" y="2326942"/>
                <a:ext cx="2700000" cy="2388906"/>
                <a:chOff x="120345" y="2326942"/>
                <a:chExt cx="2700000" cy="2388906"/>
              </a:xfrm>
            </p:grpSpPr>
            <p:pic>
              <p:nvPicPr>
                <p:cNvPr id="14" name="Picture 13">
                  <a:extLst>
                    <a:ext uri="{FF2B5EF4-FFF2-40B4-BE49-F238E27FC236}">
                      <a16:creationId xmlns:a16="http://schemas.microsoft.com/office/drawing/2014/main" id="{3081AC98-5690-5272-22C2-40F0DE3730D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345" y="2692816"/>
                  <a:ext cx="2700000" cy="2023032"/>
                </a:xfrm>
                <a:prstGeom prst="rect">
                  <a:avLst/>
                </a:prstGeom>
                <a:ln w="6350">
                  <a:solidFill>
                    <a:schemeClr val="tx1"/>
                  </a:solidFill>
                </a:ln>
              </p:spPr>
            </p:pic>
            <p:sp>
              <p:nvSpPr>
                <p:cNvPr id="2" name="TextBox 1">
                  <a:extLst>
                    <a:ext uri="{FF2B5EF4-FFF2-40B4-BE49-F238E27FC236}">
                      <a16:creationId xmlns:a16="http://schemas.microsoft.com/office/drawing/2014/main" id="{FAAC960C-4D8B-DFB0-42C4-B59359821747}"/>
                    </a:ext>
                  </a:extLst>
                </p:cNvPr>
                <p:cNvSpPr txBox="1"/>
                <p:nvPr/>
              </p:nvSpPr>
              <p:spPr>
                <a:xfrm>
                  <a:off x="120345" y="2326942"/>
                  <a:ext cx="2700000" cy="338554"/>
                </a:xfrm>
                <a:prstGeom prst="rect">
                  <a:avLst/>
                </a:prstGeom>
                <a:noFill/>
              </p:spPr>
              <p:txBody>
                <a:bodyPr wrap="square">
                  <a:spAutoFit/>
                </a:bodyPr>
                <a:lstStyle/>
                <a:p>
                  <a:pPr algn="ctr"/>
                  <a:r>
                    <a:rPr lang="en-US" sz="800" b="1" dirty="0">
                      <a:effectLst/>
                      <a:latin typeface="Arial" panose="020B0604020202020204" pitchFamily="34" charset="0"/>
                      <a:ea typeface="Calibri" panose="020F0502020204030204" pitchFamily="34" charset="0"/>
                      <a:cs typeface="Arial" panose="020B0604020202020204" pitchFamily="34" charset="0"/>
                    </a:rPr>
                    <a:t>Polar histogram plot of AGIR detections and MTG lightning locations displayed with Google Earth</a:t>
                  </a:r>
                  <a:endParaRPr lang="en-GB" sz="800" b="1"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D4939DA-2920-F8A0-468C-26586E149912}"/>
                  </a:ext>
                </a:extLst>
              </p:cNvPr>
              <p:cNvGrpSpPr/>
              <p:nvPr/>
            </p:nvGrpSpPr>
            <p:grpSpPr>
              <a:xfrm>
                <a:off x="2867047" y="2326942"/>
                <a:ext cx="2700000" cy="2372066"/>
                <a:chOff x="2799728" y="2380520"/>
                <a:chExt cx="2700000" cy="2372066"/>
              </a:xfrm>
            </p:grpSpPr>
            <p:grpSp>
              <p:nvGrpSpPr>
                <p:cNvPr id="11" name="Group 10">
                  <a:extLst>
                    <a:ext uri="{FF2B5EF4-FFF2-40B4-BE49-F238E27FC236}">
                      <a16:creationId xmlns:a16="http://schemas.microsoft.com/office/drawing/2014/main" id="{63496D37-D8C7-4C3E-C5FA-7EFE0D0B6D93}"/>
                    </a:ext>
                  </a:extLst>
                </p:cNvPr>
                <p:cNvGrpSpPr/>
                <p:nvPr/>
              </p:nvGrpSpPr>
              <p:grpSpPr>
                <a:xfrm>
                  <a:off x="2891279" y="2729386"/>
                  <a:ext cx="2516899" cy="2023200"/>
                  <a:chOff x="2965428" y="2700628"/>
                  <a:chExt cx="2516899" cy="2023200"/>
                </a:xfrm>
              </p:grpSpPr>
              <p:pic>
                <p:nvPicPr>
                  <p:cNvPr id="16" name="Picture 15">
                    <a:extLst>
                      <a:ext uri="{FF2B5EF4-FFF2-40B4-BE49-F238E27FC236}">
                        <a16:creationId xmlns:a16="http://schemas.microsoft.com/office/drawing/2014/main" id="{2E1E242C-8CB7-CF31-7C34-52E87121EBC7}"/>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65428" y="2700628"/>
                    <a:ext cx="2516899" cy="2023200"/>
                  </a:xfrm>
                  <a:prstGeom prst="rect">
                    <a:avLst/>
                  </a:prstGeom>
                  <a:ln w="6350">
                    <a:solidFill>
                      <a:schemeClr val="tx1"/>
                    </a:solidFill>
                  </a:ln>
                </p:spPr>
              </p:pic>
              <p:pic>
                <p:nvPicPr>
                  <p:cNvPr id="17" name="VHM0 in cmems_mod_blk_wav_myint_2.5km_PT1H-i_17441_29-31082024">
                    <a:hlinkClick r:id="" action="ppaction://media"/>
                    <a:extLst>
                      <a:ext uri="{FF2B5EF4-FFF2-40B4-BE49-F238E27FC236}">
                        <a16:creationId xmlns:a16="http://schemas.microsoft.com/office/drawing/2014/main" id="{D7558807-E1BE-AC3A-D740-069204BA3351}"/>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4185022" y="3859828"/>
                    <a:ext cx="1276365" cy="864000"/>
                  </a:xfrm>
                  <a:prstGeom prst="rect">
                    <a:avLst/>
                  </a:prstGeom>
                </p:spPr>
              </p:pic>
            </p:grpSp>
            <p:sp>
              <p:nvSpPr>
                <p:cNvPr id="5" name="TextBox 4">
                  <a:extLst>
                    <a:ext uri="{FF2B5EF4-FFF2-40B4-BE49-F238E27FC236}">
                      <a16:creationId xmlns:a16="http://schemas.microsoft.com/office/drawing/2014/main" id="{2450DFD0-4309-1863-0A2E-C61FED0D599B}"/>
                    </a:ext>
                  </a:extLst>
                </p:cNvPr>
                <p:cNvSpPr txBox="1"/>
                <p:nvPr/>
              </p:nvSpPr>
              <p:spPr>
                <a:xfrm>
                  <a:off x="2799728" y="2380520"/>
                  <a:ext cx="2700000" cy="338554"/>
                </a:xfrm>
                <a:prstGeom prst="rect">
                  <a:avLst/>
                </a:prstGeom>
                <a:noFill/>
              </p:spPr>
              <p:txBody>
                <a:bodyPr wrap="square">
                  <a:spAutoFit/>
                </a:bodyPr>
                <a:lstStyle/>
                <a:p>
                  <a:pPr algn="ctr"/>
                  <a:r>
                    <a:rPr lang="en-GB" sz="800" b="1" dirty="0">
                      <a:effectLst/>
                      <a:latin typeface="Arial" panose="020B0604020202020204" pitchFamily="34" charset="0"/>
                      <a:ea typeface="Calibri" panose="020F0502020204030204" pitchFamily="34" charset="0"/>
                      <a:cs typeface="Arial" panose="020B0604020202020204" pitchFamily="34" charset="0"/>
                    </a:rPr>
                    <a:t>Polar histogram plot of BURARI&amp;IPLOR detections displayed with Google Earth</a:t>
                  </a:r>
                </a:p>
              </p:txBody>
            </p:sp>
          </p:grpSp>
        </p:grpSp>
        <p:grpSp>
          <p:nvGrpSpPr>
            <p:cNvPr id="37" name="Group 36">
              <a:extLst>
                <a:ext uri="{FF2B5EF4-FFF2-40B4-BE49-F238E27FC236}">
                  <a16:creationId xmlns:a16="http://schemas.microsoft.com/office/drawing/2014/main" id="{19191E91-276B-5085-988C-EA10B3C05494}"/>
                </a:ext>
              </a:extLst>
            </p:cNvPr>
            <p:cNvGrpSpPr/>
            <p:nvPr/>
          </p:nvGrpSpPr>
          <p:grpSpPr>
            <a:xfrm>
              <a:off x="6414098" y="5334725"/>
              <a:ext cx="4871804" cy="1440000"/>
              <a:chOff x="6674051" y="5243719"/>
              <a:chExt cx="4871804" cy="1440000"/>
            </a:xfrm>
          </p:grpSpPr>
          <p:grpSp>
            <p:nvGrpSpPr>
              <p:cNvPr id="23" name="Group 22">
                <a:extLst>
                  <a:ext uri="{FF2B5EF4-FFF2-40B4-BE49-F238E27FC236}">
                    <a16:creationId xmlns:a16="http://schemas.microsoft.com/office/drawing/2014/main" id="{0CEE8DB7-383F-41D2-E42A-F632D375CC78}"/>
                  </a:ext>
                </a:extLst>
              </p:cNvPr>
              <p:cNvGrpSpPr>
                <a:grpSpLocks noChangeAspect="1"/>
              </p:cNvGrpSpPr>
              <p:nvPr/>
            </p:nvGrpSpPr>
            <p:grpSpPr>
              <a:xfrm>
                <a:off x="6674051" y="5243719"/>
                <a:ext cx="2386482" cy="1440000"/>
                <a:chOff x="721438" y="1719192"/>
                <a:chExt cx="4198145" cy="2533156"/>
              </a:xfrm>
            </p:grpSpPr>
            <p:pic>
              <p:nvPicPr>
                <p:cNvPr id="21" name="Picture 20">
                  <a:extLst>
                    <a:ext uri="{FF2B5EF4-FFF2-40B4-BE49-F238E27FC236}">
                      <a16:creationId xmlns:a16="http://schemas.microsoft.com/office/drawing/2014/main" id="{38EC4BA0-C6EE-596D-E95A-974C24B9F7A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51346" y="1719192"/>
                  <a:ext cx="868237" cy="2519999"/>
                </a:xfrm>
                <a:prstGeom prst="rect">
                  <a:avLst/>
                </a:prstGeom>
              </p:spPr>
            </p:pic>
            <p:pic>
              <p:nvPicPr>
                <p:cNvPr id="22" name="Picture 21">
                  <a:extLst>
                    <a:ext uri="{FF2B5EF4-FFF2-40B4-BE49-F238E27FC236}">
                      <a16:creationId xmlns:a16="http://schemas.microsoft.com/office/drawing/2014/main" id="{471943D9-D528-A98B-548C-D2244ED6AC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1438" y="1732348"/>
                  <a:ext cx="3388236" cy="2520000"/>
                </a:xfrm>
                <a:prstGeom prst="rect">
                  <a:avLst/>
                </a:prstGeom>
              </p:spPr>
            </p:pic>
          </p:grpSp>
          <p:grpSp>
            <p:nvGrpSpPr>
              <p:cNvPr id="35" name="Group 34">
                <a:extLst>
                  <a:ext uri="{FF2B5EF4-FFF2-40B4-BE49-F238E27FC236}">
                    <a16:creationId xmlns:a16="http://schemas.microsoft.com/office/drawing/2014/main" id="{929128D6-C4BE-0CBD-A823-6179384307F8}"/>
                  </a:ext>
                </a:extLst>
              </p:cNvPr>
              <p:cNvGrpSpPr>
                <a:grpSpLocks noChangeAspect="1"/>
              </p:cNvGrpSpPr>
              <p:nvPr/>
            </p:nvGrpSpPr>
            <p:grpSpPr>
              <a:xfrm>
                <a:off x="9156000" y="5243719"/>
                <a:ext cx="2389855" cy="1440000"/>
                <a:chOff x="1798665" y="1250439"/>
                <a:chExt cx="4182247" cy="2520000"/>
              </a:xfrm>
            </p:grpSpPr>
            <p:pic>
              <p:nvPicPr>
                <p:cNvPr id="32" name="Picture 31">
                  <a:extLst>
                    <a:ext uri="{FF2B5EF4-FFF2-40B4-BE49-F238E27FC236}">
                      <a16:creationId xmlns:a16="http://schemas.microsoft.com/office/drawing/2014/main" id="{8C5CD009-B080-FC1F-969A-801EDB41A7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19912" y="1250439"/>
                  <a:ext cx="861000" cy="2520000"/>
                </a:xfrm>
                <a:prstGeom prst="rect">
                  <a:avLst/>
                </a:prstGeom>
              </p:spPr>
            </p:pic>
            <p:pic>
              <p:nvPicPr>
                <p:cNvPr id="33" name="Picture 32">
                  <a:extLst>
                    <a:ext uri="{FF2B5EF4-FFF2-40B4-BE49-F238E27FC236}">
                      <a16:creationId xmlns:a16="http://schemas.microsoft.com/office/drawing/2014/main" id="{C675D7DE-9FE2-03F2-B15C-6CBB2A684F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98665" y="1250439"/>
                  <a:ext cx="3388236" cy="2520000"/>
                </a:xfrm>
                <a:prstGeom prst="rect">
                  <a:avLst/>
                </a:prstGeom>
              </p:spPr>
            </p:pic>
          </p:grpSp>
        </p:grpSp>
      </p:grpSp>
    </p:spTree>
    <p:extLst>
      <p:ext uri="{BB962C8B-B14F-4D97-AF65-F5344CB8AC3E}">
        <p14:creationId xmlns:p14="http://schemas.microsoft.com/office/powerpoint/2010/main" val="25540731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video>
              <p:cMediaNode vol="80000">
                <p:cTn id="2" fill="hold" display="0">
                  <p:stCondLst>
                    <p:cond delay="indefinite"/>
                  </p:stCondLst>
                </p:cTn>
                <p:tgtEl>
                  <p:spTgt spid="17"/>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925</TotalTime>
  <Words>237</Words>
  <Application>Microsoft Office PowerPoint</Application>
  <PresentationFormat>Widescreen</PresentationFormat>
  <Paragraphs>11</Paragraphs>
  <Slides>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 Black</vt:lpstr>
      <vt:lpstr>Calibri</vt:lpstr>
      <vt:lpstr>Calibri Light</vt:lpstr>
      <vt:lpstr>Symbol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Daniela Ghica</dc:creator>
  <cp:lastModifiedBy>Daniela Ghica</cp:lastModifiedBy>
  <cp:revision>100</cp:revision>
  <dcterms:created xsi:type="dcterms:W3CDTF">2021-04-23T13:39:35Z</dcterms:created>
  <dcterms:modified xsi:type="dcterms:W3CDTF">2025-04-30T19:53:48Z</dcterms:modified>
</cp:coreProperties>
</file>