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7" r:id="rId3"/>
    <p:sldId id="268" r:id="rId4"/>
    <p:sldId id="260" r:id="rId5"/>
    <p:sldId id="257" r:id="rId6"/>
    <p:sldId id="264" r:id="rId7"/>
    <p:sldId id="258" r:id="rId8"/>
    <p:sldId id="265" r:id="rId9"/>
    <p:sldId id="266" r:id="rId10"/>
    <p:sldId id="25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BA9FF-5DFC-4FF3-9E0D-C39A6592543E}" type="doc">
      <dgm:prSet loTypeId="urn:microsoft.com/office/officeart/2008/layout/RadialCluster" loCatId="cycle" qsTypeId="urn:microsoft.com/office/officeart/2005/8/quickstyle/simple3" qsCatId="simple" csTypeId="urn:microsoft.com/office/officeart/2005/8/colors/colorful1" csCatId="colorful" phldr="1"/>
      <dgm:spPr/>
      <dgm:t>
        <a:bodyPr/>
        <a:lstStyle/>
        <a:p>
          <a:endParaRPr lang="en-US"/>
        </a:p>
      </dgm:t>
    </dgm:pt>
    <dgm:pt modelId="{FD73159F-33A4-4A72-921C-884F477E43BA}">
      <dgm:prSet phldrT="[Text]" custT="1"/>
      <dgm:spPr/>
      <dgm:t>
        <a:bodyPr/>
        <a:lstStyle/>
        <a:p>
          <a:r>
            <a:rPr lang="en-US" sz="2400" b="1" dirty="0" smtClean="0">
              <a:effectLst>
                <a:outerShdw blurRad="38100" dist="38100" dir="2700000" algn="tl">
                  <a:srgbClr val="000000">
                    <a:alpha val="43137"/>
                  </a:srgbClr>
                </a:outerShdw>
              </a:effectLst>
            </a:rPr>
            <a:t>“NHSOS” Project</a:t>
          </a:r>
        </a:p>
        <a:p>
          <a:r>
            <a:rPr lang="en-US" sz="1200" b="0" dirty="0" smtClean="0"/>
            <a:t>(promoting sustainability &amp; circular economy in </a:t>
          </a:r>
          <a:r>
            <a:rPr lang="en-US" sz="1200" b="0" dirty="0" err="1" smtClean="0"/>
            <a:t>Chalki</a:t>
          </a:r>
          <a:r>
            <a:rPr lang="en-US" sz="1200" b="0" dirty="0" smtClean="0"/>
            <a:t> Island)</a:t>
          </a:r>
          <a:endParaRPr lang="en-US" sz="1200" b="0" dirty="0"/>
        </a:p>
      </dgm:t>
    </dgm:pt>
    <dgm:pt modelId="{53E174F4-DF53-461A-BE12-654E92CC9024}" type="parTrans" cxnId="{A1FB53ED-45AE-4812-8FE6-84981DF7F6ED}">
      <dgm:prSet/>
      <dgm:spPr/>
      <dgm:t>
        <a:bodyPr/>
        <a:lstStyle/>
        <a:p>
          <a:endParaRPr lang="en-US"/>
        </a:p>
      </dgm:t>
    </dgm:pt>
    <dgm:pt modelId="{99B7071C-5C06-4F09-92C6-C331FEEA4DEA}" type="sibTrans" cxnId="{A1FB53ED-45AE-4812-8FE6-84981DF7F6ED}">
      <dgm:prSet/>
      <dgm:spPr/>
      <dgm:t>
        <a:bodyPr/>
        <a:lstStyle/>
        <a:p>
          <a:endParaRPr lang="en-US"/>
        </a:p>
      </dgm:t>
    </dgm:pt>
    <dgm:pt modelId="{A1B2F128-3EC9-48E2-AC1F-3DFB6E5FB03C}">
      <dgm:prSet phldrT="[Text]" custT="1"/>
      <dgm:spPr/>
      <dgm:t>
        <a:bodyPr/>
        <a:lstStyle/>
        <a:p>
          <a:r>
            <a:rPr lang="en-US" sz="1600" b="1" dirty="0" smtClean="0"/>
            <a:t>Waste Management </a:t>
          </a:r>
        </a:p>
        <a:p>
          <a:r>
            <a:rPr lang="en-US" sz="900" dirty="0" smtClean="0"/>
            <a:t>(studying the current conditions, investigating the environment to propose solutions)</a:t>
          </a:r>
          <a:endParaRPr lang="en-US" sz="900" dirty="0"/>
        </a:p>
      </dgm:t>
    </dgm:pt>
    <dgm:pt modelId="{A62B9233-AFA1-4BFF-B2A5-F6C344793CF5}" type="parTrans" cxnId="{053BFD56-484C-433B-93E6-30E06EBDC953}">
      <dgm:prSet/>
      <dgm:spPr/>
      <dgm:t>
        <a:bodyPr/>
        <a:lstStyle/>
        <a:p>
          <a:endParaRPr lang="en-US"/>
        </a:p>
      </dgm:t>
    </dgm:pt>
    <dgm:pt modelId="{7E05F486-FB31-41F2-A20D-C02C2576DC5D}" type="sibTrans" cxnId="{053BFD56-484C-433B-93E6-30E06EBDC953}">
      <dgm:prSet/>
      <dgm:spPr/>
      <dgm:t>
        <a:bodyPr/>
        <a:lstStyle/>
        <a:p>
          <a:endParaRPr lang="en-US"/>
        </a:p>
      </dgm:t>
    </dgm:pt>
    <dgm:pt modelId="{7E018157-A773-4B98-A051-313FD7E7EB6F}">
      <dgm:prSet phldrT="[Text]" custT="1"/>
      <dgm:spPr/>
      <dgm:t>
        <a:bodyPr/>
        <a:lstStyle/>
        <a:p>
          <a:r>
            <a:rPr lang="en-US" sz="1600" b="1" dirty="0" smtClean="0">
              <a:latin typeface="+mj-lt"/>
              <a:ea typeface="+mj-ea"/>
              <a:cs typeface="+mj-cs"/>
            </a:rPr>
            <a:t>Optimization of the  Waste Management network</a:t>
          </a:r>
          <a:endParaRPr lang="en-US" sz="1600" b="1" dirty="0" smtClean="0"/>
        </a:p>
        <a:p>
          <a:r>
            <a:rPr lang="en-US" sz="1000" dirty="0" smtClean="0"/>
            <a:t>(promoting environmental sustainability and the circular economy)</a:t>
          </a:r>
          <a:endParaRPr lang="en-US" sz="1000" dirty="0"/>
        </a:p>
      </dgm:t>
    </dgm:pt>
    <dgm:pt modelId="{7607B704-6E71-40D1-AF67-E7485A23A1BB}" type="parTrans" cxnId="{1E638C04-8EDA-45A1-846B-6D889A9E096E}">
      <dgm:prSet/>
      <dgm:spPr/>
      <dgm:t>
        <a:bodyPr/>
        <a:lstStyle/>
        <a:p>
          <a:endParaRPr lang="en-US"/>
        </a:p>
      </dgm:t>
    </dgm:pt>
    <dgm:pt modelId="{8C2FAF49-1084-42D9-B07C-7AAF475FBEB4}" type="sibTrans" cxnId="{1E638C04-8EDA-45A1-846B-6D889A9E096E}">
      <dgm:prSet/>
      <dgm:spPr/>
      <dgm:t>
        <a:bodyPr/>
        <a:lstStyle/>
        <a:p>
          <a:endParaRPr lang="en-US"/>
        </a:p>
      </dgm:t>
    </dgm:pt>
    <dgm:pt modelId="{A15F6EEB-FF7E-4146-B29D-F55D2503892B}">
      <dgm:prSet phldrT="[Text]" custT="1"/>
      <dgm:spPr/>
      <dgm:t>
        <a:bodyPr/>
        <a:lstStyle/>
        <a:p>
          <a:r>
            <a:rPr lang="en-US" sz="1600" b="1" dirty="0" smtClean="0"/>
            <a:t>Air Quality</a:t>
          </a:r>
        </a:p>
        <a:p>
          <a:r>
            <a:rPr lang="en-US" sz="1000" dirty="0" smtClean="0"/>
            <a:t>(studying the variability of air pollution and the impact of  meteorology and atmospheric circulation on pollution levels</a:t>
          </a:r>
          <a:endParaRPr lang="en-US" sz="1000" dirty="0"/>
        </a:p>
      </dgm:t>
    </dgm:pt>
    <dgm:pt modelId="{2BC8D6D8-8053-4F2F-BAAB-00D2AE50274B}" type="parTrans" cxnId="{6B81DE27-99C8-4959-8214-5732A3B1A38E}">
      <dgm:prSet/>
      <dgm:spPr/>
      <dgm:t>
        <a:bodyPr/>
        <a:lstStyle/>
        <a:p>
          <a:endParaRPr lang="en-US"/>
        </a:p>
      </dgm:t>
    </dgm:pt>
    <dgm:pt modelId="{DC2CE708-28B6-48FF-B86A-C4F5BE8B87F5}" type="sibTrans" cxnId="{6B81DE27-99C8-4959-8214-5732A3B1A38E}">
      <dgm:prSet/>
      <dgm:spPr/>
      <dgm:t>
        <a:bodyPr/>
        <a:lstStyle/>
        <a:p>
          <a:endParaRPr lang="en-US"/>
        </a:p>
      </dgm:t>
    </dgm:pt>
    <dgm:pt modelId="{5A0A9689-D6F2-492D-97EF-213F8694C38A}">
      <dgm:prSet phldrT="[Text]" custT="1"/>
      <dgm:spPr/>
      <dgm:t>
        <a:bodyPr/>
        <a:lstStyle/>
        <a:p>
          <a:r>
            <a:rPr lang="en-US" sz="1600" b="1" dirty="0" smtClean="0"/>
            <a:t>Methodology to calculate the carbon footprint </a:t>
          </a:r>
        </a:p>
        <a:p>
          <a:r>
            <a:rPr lang="en-US" sz="900" dirty="0" smtClean="0"/>
            <a:t>(identifying the processes with the largest  footprint, focusing on tourism infrastructure and  public buildings)</a:t>
          </a:r>
          <a:endParaRPr lang="en-US" sz="900" dirty="0"/>
        </a:p>
      </dgm:t>
    </dgm:pt>
    <dgm:pt modelId="{15A90D14-84EF-4751-90DE-C1C9BD153694}" type="parTrans" cxnId="{F6509B0D-8256-4039-8810-C8C5FC666ED9}">
      <dgm:prSet/>
      <dgm:spPr/>
      <dgm:t>
        <a:bodyPr/>
        <a:lstStyle/>
        <a:p>
          <a:endParaRPr lang="en-US"/>
        </a:p>
      </dgm:t>
    </dgm:pt>
    <dgm:pt modelId="{C6723F32-56C2-4235-A5BD-84E546A70006}" type="sibTrans" cxnId="{F6509B0D-8256-4039-8810-C8C5FC666ED9}">
      <dgm:prSet/>
      <dgm:spPr/>
      <dgm:t>
        <a:bodyPr/>
        <a:lstStyle/>
        <a:p>
          <a:endParaRPr lang="en-US"/>
        </a:p>
      </dgm:t>
    </dgm:pt>
    <dgm:pt modelId="{64672E3F-B415-43BE-ACF9-A4B35D44BF49}" type="pres">
      <dgm:prSet presAssocID="{6A0BA9FF-5DFC-4FF3-9E0D-C39A6592543E}" presName="Name0" presStyleCnt="0">
        <dgm:presLayoutVars>
          <dgm:chMax val="1"/>
          <dgm:chPref val="1"/>
          <dgm:dir/>
          <dgm:animOne val="branch"/>
          <dgm:animLvl val="lvl"/>
        </dgm:presLayoutVars>
      </dgm:prSet>
      <dgm:spPr/>
      <dgm:t>
        <a:bodyPr/>
        <a:lstStyle/>
        <a:p>
          <a:endParaRPr lang="en-US"/>
        </a:p>
      </dgm:t>
    </dgm:pt>
    <dgm:pt modelId="{ADC17147-DF7D-4096-B40A-94E821FE0BD0}" type="pres">
      <dgm:prSet presAssocID="{FD73159F-33A4-4A72-921C-884F477E43BA}" presName="singleCycle" presStyleCnt="0"/>
      <dgm:spPr/>
    </dgm:pt>
    <dgm:pt modelId="{DDC5A23E-1D1A-4817-B351-1066292BC1EC}" type="pres">
      <dgm:prSet presAssocID="{FD73159F-33A4-4A72-921C-884F477E43BA}" presName="singleCenter" presStyleLbl="node1" presStyleIdx="0" presStyleCnt="5" custScaleX="159529" custScaleY="104320">
        <dgm:presLayoutVars>
          <dgm:chMax val="7"/>
          <dgm:chPref val="7"/>
        </dgm:presLayoutVars>
      </dgm:prSet>
      <dgm:spPr/>
      <dgm:t>
        <a:bodyPr/>
        <a:lstStyle/>
        <a:p>
          <a:endParaRPr lang="en-US"/>
        </a:p>
      </dgm:t>
    </dgm:pt>
    <dgm:pt modelId="{E3F2942E-005A-47DC-9E95-E132338530CB}" type="pres">
      <dgm:prSet presAssocID="{A62B9233-AFA1-4BFF-B2A5-F6C344793CF5}" presName="Name56" presStyleLbl="parChTrans1D2" presStyleIdx="0" presStyleCnt="4"/>
      <dgm:spPr/>
      <dgm:t>
        <a:bodyPr/>
        <a:lstStyle/>
        <a:p>
          <a:endParaRPr lang="en-US"/>
        </a:p>
      </dgm:t>
    </dgm:pt>
    <dgm:pt modelId="{7AD162C6-7A94-447E-9AD4-564474D0C5FC}" type="pres">
      <dgm:prSet presAssocID="{A1B2F128-3EC9-48E2-AC1F-3DFB6E5FB03C}" presName="text0" presStyleLbl="node1" presStyleIdx="1" presStyleCnt="5" custScaleX="231900" custScaleY="76427" custRadScaleRad="78210" custRadScaleInc="-755">
        <dgm:presLayoutVars>
          <dgm:bulletEnabled val="1"/>
        </dgm:presLayoutVars>
      </dgm:prSet>
      <dgm:spPr/>
      <dgm:t>
        <a:bodyPr/>
        <a:lstStyle/>
        <a:p>
          <a:endParaRPr lang="en-US"/>
        </a:p>
      </dgm:t>
    </dgm:pt>
    <dgm:pt modelId="{0205B962-E385-4E35-95E4-CE73187217A8}" type="pres">
      <dgm:prSet presAssocID="{7607B704-6E71-40D1-AF67-E7485A23A1BB}" presName="Name56" presStyleLbl="parChTrans1D2" presStyleIdx="1" presStyleCnt="4"/>
      <dgm:spPr/>
      <dgm:t>
        <a:bodyPr/>
        <a:lstStyle/>
        <a:p>
          <a:endParaRPr lang="en-US"/>
        </a:p>
      </dgm:t>
    </dgm:pt>
    <dgm:pt modelId="{084EF079-2E28-4EA1-ACAD-5C32A4880940}" type="pres">
      <dgm:prSet presAssocID="{7E018157-A773-4B98-A051-313FD7E7EB6F}" presName="text0" presStyleLbl="node1" presStyleIdx="2" presStyleCnt="5" custScaleX="221806" custScaleY="166515" custRadScaleRad="127699" custRadScaleInc="-905">
        <dgm:presLayoutVars>
          <dgm:bulletEnabled val="1"/>
        </dgm:presLayoutVars>
      </dgm:prSet>
      <dgm:spPr/>
      <dgm:t>
        <a:bodyPr/>
        <a:lstStyle/>
        <a:p>
          <a:endParaRPr lang="en-US"/>
        </a:p>
      </dgm:t>
    </dgm:pt>
    <dgm:pt modelId="{890B4C6C-999B-4A4D-89F9-F8A1FBD11E61}" type="pres">
      <dgm:prSet presAssocID="{2BC8D6D8-8053-4F2F-BAAB-00D2AE50274B}" presName="Name56" presStyleLbl="parChTrans1D2" presStyleIdx="2" presStyleCnt="4"/>
      <dgm:spPr/>
      <dgm:t>
        <a:bodyPr/>
        <a:lstStyle/>
        <a:p>
          <a:endParaRPr lang="en-US"/>
        </a:p>
      </dgm:t>
    </dgm:pt>
    <dgm:pt modelId="{E9BC1B73-EE56-4D49-A001-7B946A5EDA6E}" type="pres">
      <dgm:prSet presAssocID="{A15F6EEB-FF7E-4146-B29D-F55D2503892B}" presName="text0" presStyleLbl="node1" presStyleIdx="3" presStyleCnt="5" custScaleX="218715" custRadScaleRad="82857" custRadScaleInc="2137">
        <dgm:presLayoutVars>
          <dgm:bulletEnabled val="1"/>
        </dgm:presLayoutVars>
      </dgm:prSet>
      <dgm:spPr/>
      <dgm:t>
        <a:bodyPr/>
        <a:lstStyle/>
        <a:p>
          <a:endParaRPr lang="en-US"/>
        </a:p>
      </dgm:t>
    </dgm:pt>
    <dgm:pt modelId="{18478A72-D469-4DD1-BB49-6E85C2E3D69B}" type="pres">
      <dgm:prSet presAssocID="{15A90D14-84EF-4751-90DE-C1C9BD153694}" presName="Name56" presStyleLbl="parChTrans1D2" presStyleIdx="3" presStyleCnt="4"/>
      <dgm:spPr/>
      <dgm:t>
        <a:bodyPr/>
        <a:lstStyle/>
        <a:p>
          <a:endParaRPr lang="en-US"/>
        </a:p>
      </dgm:t>
    </dgm:pt>
    <dgm:pt modelId="{A8C87B33-0F29-4350-B502-87D84E870D76}" type="pres">
      <dgm:prSet presAssocID="{5A0A9689-D6F2-492D-97EF-213F8694C38A}" presName="text0" presStyleLbl="node1" presStyleIdx="4" presStyleCnt="5" custScaleX="222979" custScaleY="123890" custRadScaleRad="129869" custRadScaleInc="444">
        <dgm:presLayoutVars>
          <dgm:bulletEnabled val="1"/>
        </dgm:presLayoutVars>
      </dgm:prSet>
      <dgm:spPr/>
      <dgm:t>
        <a:bodyPr/>
        <a:lstStyle/>
        <a:p>
          <a:endParaRPr lang="en-US"/>
        </a:p>
      </dgm:t>
    </dgm:pt>
  </dgm:ptLst>
  <dgm:cxnLst>
    <dgm:cxn modelId="{A1FB53ED-45AE-4812-8FE6-84981DF7F6ED}" srcId="{6A0BA9FF-5DFC-4FF3-9E0D-C39A6592543E}" destId="{FD73159F-33A4-4A72-921C-884F477E43BA}" srcOrd="0" destOrd="0" parTransId="{53E174F4-DF53-461A-BE12-654E92CC9024}" sibTransId="{99B7071C-5C06-4F09-92C6-C331FEEA4DEA}"/>
    <dgm:cxn modelId="{5B9F4CA3-2FB4-421A-8C5F-94DD1C945389}" type="presOf" srcId="{FD73159F-33A4-4A72-921C-884F477E43BA}" destId="{DDC5A23E-1D1A-4817-B351-1066292BC1EC}" srcOrd="0" destOrd="0" presId="urn:microsoft.com/office/officeart/2008/layout/RadialCluster"/>
    <dgm:cxn modelId="{48F9D537-3900-40E3-99E4-ED00DBBDAEE0}" type="presOf" srcId="{6A0BA9FF-5DFC-4FF3-9E0D-C39A6592543E}" destId="{64672E3F-B415-43BE-ACF9-A4B35D44BF49}" srcOrd="0" destOrd="0" presId="urn:microsoft.com/office/officeart/2008/layout/RadialCluster"/>
    <dgm:cxn modelId="{261DA2DA-781F-4422-B989-54FAC3339479}" type="presOf" srcId="{7E018157-A773-4B98-A051-313FD7E7EB6F}" destId="{084EF079-2E28-4EA1-ACAD-5C32A4880940}" srcOrd="0" destOrd="0" presId="urn:microsoft.com/office/officeart/2008/layout/RadialCluster"/>
    <dgm:cxn modelId="{8307C0A4-DD94-47B2-82C7-DDC7BBF1B92F}" type="presOf" srcId="{A62B9233-AFA1-4BFF-B2A5-F6C344793CF5}" destId="{E3F2942E-005A-47DC-9E95-E132338530CB}" srcOrd="0" destOrd="0" presId="urn:microsoft.com/office/officeart/2008/layout/RadialCluster"/>
    <dgm:cxn modelId="{1E638C04-8EDA-45A1-846B-6D889A9E096E}" srcId="{FD73159F-33A4-4A72-921C-884F477E43BA}" destId="{7E018157-A773-4B98-A051-313FD7E7EB6F}" srcOrd="1" destOrd="0" parTransId="{7607B704-6E71-40D1-AF67-E7485A23A1BB}" sibTransId="{8C2FAF49-1084-42D9-B07C-7AAF475FBEB4}"/>
    <dgm:cxn modelId="{3FF06B19-EBB8-4B9E-A713-3C68A4D94450}" type="presOf" srcId="{7607B704-6E71-40D1-AF67-E7485A23A1BB}" destId="{0205B962-E385-4E35-95E4-CE73187217A8}" srcOrd="0" destOrd="0" presId="urn:microsoft.com/office/officeart/2008/layout/RadialCluster"/>
    <dgm:cxn modelId="{2A6F2366-8CBC-4D6A-B25C-20B7C264B715}" type="presOf" srcId="{A15F6EEB-FF7E-4146-B29D-F55D2503892B}" destId="{E9BC1B73-EE56-4D49-A001-7B946A5EDA6E}" srcOrd="0" destOrd="0" presId="urn:microsoft.com/office/officeart/2008/layout/RadialCluster"/>
    <dgm:cxn modelId="{6B81DE27-99C8-4959-8214-5732A3B1A38E}" srcId="{FD73159F-33A4-4A72-921C-884F477E43BA}" destId="{A15F6EEB-FF7E-4146-B29D-F55D2503892B}" srcOrd="2" destOrd="0" parTransId="{2BC8D6D8-8053-4F2F-BAAB-00D2AE50274B}" sibTransId="{DC2CE708-28B6-48FF-B86A-C4F5BE8B87F5}"/>
    <dgm:cxn modelId="{0810755E-EA61-4743-8D51-5EC9ABB95374}" type="presOf" srcId="{A1B2F128-3EC9-48E2-AC1F-3DFB6E5FB03C}" destId="{7AD162C6-7A94-447E-9AD4-564474D0C5FC}" srcOrd="0" destOrd="0" presId="urn:microsoft.com/office/officeart/2008/layout/RadialCluster"/>
    <dgm:cxn modelId="{F6509B0D-8256-4039-8810-C8C5FC666ED9}" srcId="{FD73159F-33A4-4A72-921C-884F477E43BA}" destId="{5A0A9689-D6F2-492D-97EF-213F8694C38A}" srcOrd="3" destOrd="0" parTransId="{15A90D14-84EF-4751-90DE-C1C9BD153694}" sibTransId="{C6723F32-56C2-4235-A5BD-84E546A70006}"/>
    <dgm:cxn modelId="{923C9F4B-0F6A-48A1-BE85-A229E3029A03}" type="presOf" srcId="{2BC8D6D8-8053-4F2F-BAAB-00D2AE50274B}" destId="{890B4C6C-999B-4A4D-89F9-F8A1FBD11E61}" srcOrd="0" destOrd="0" presId="urn:microsoft.com/office/officeart/2008/layout/RadialCluster"/>
    <dgm:cxn modelId="{053BFD56-484C-433B-93E6-30E06EBDC953}" srcId="{FD73159F-33A4-4A72-921C-884F477E43BA}" destId="{A1B2F128-3EC9-48E2-AC1F-3DFB6E5FB03C}" srcOrd="0" destOrd="0" parTransId="{A62B9233-AFA1-4BFF-B2A5-F6C344793CF5}" sibTransId="{7E05F486-FB31-41F2-A20D-C02C2576DC5D}"/>
    <dgm:cxn modelId="{871221A6-20E0-4334-82E6-A69EADB348CB}" type="presOf" srcId="{5A0A9689-D6F2-492D-97EF-213F8694C38A}" destId="{A8C87B33-0F29-4350-B502-87D84E870D76}" srcOrd="0" destOrd="0" presId="urn:microsoft.com/office/officeart/2008/layout/RadialCluster"/>
    <dgm:cxn modelId="{FB6D4FB2-E6D9-4017-93B2-157DF5A3188F}" type="presOf" srcId="{15A90D14-84EF-4751-90DE-C1C9BD153694}" destId="{18478A72-D469-4DD1-BB49-6E85C2E3D69B}" srcOrd="0" destOrd="0" presId="urn:microsoft.com/office/officeart/2008/layout/RadialCluster"/>
    <dgm:cxn modelId="{94C174D4-8C27-4BAB-9513-C64931FDAB43}" type="presParOf" srcId="{64672E3F-B415-43BE-ACF9-A4B35D44BF49}" destId="{ADC17147-DF7D-4096-B40A-94E821FE0BD0}" srcOrd="0" destOrd="0" presId="urn:microsoft.com/office/officeart/2008/layout/RadialCluster"/>
    <dgm:cxn modelId="{CDFAE7F1-985E-4076-B980-802350A3A058}" type="presParOf" srcId="{ADC17147-DF7D-4096-B40A-94E821FE0BD0}" destId="{DDC5A23E-1D1A-4817-B351-1066292BC1EC}" srcOrd="0" destOrd="0" presId="urn:microsoft.com/office/officeart/2008/layout/RadialCluster"/>
    <dgm:cxn modelId="{9BFFA168-2904-4433-9537-946C8F310A9C}" type="presParOf" srcId="{ADC17147-DF7D-4096-B40A-94E821FE0BD0}" destId="{E3F2942E-005A-47DC-9E95-E132338530CB}" srcOrd="1" destOrd="0" presId="urn:microsoft.com/office/officeart/2008/layout/RadialCluster"/>
    <dgm:cxn modelId="{2BD9B0F0-5A90-4DBB-827D-BE44E20FFAFB}" type="presParOf" srcId="{ADC17147-DF7D-4096-B40A-94E821FE0BD0}" destId="{7AD162C6-7A94-447E-9AD4-564474D0C5FC}" srcOrd="2" destOrd="0" presId="urn:microsoft.com/office/officeart/2008/layout/RadialCluster"/>
    <dgm:cxn modelId="{241CB37B-ED56-424E-87AF-A53B1C098430}" type="presParOf" srcId="{ADC17147-DF7D-4096-B40A-94E821FE0BD0}" destId="{0205B962-E385-4E35-95E4-CE73187217A8}" srcOrd="3" destOrd="0" presId="urn:microsoft.com/office/officeart/2008/layout/RadialCluster"/>
    <dgm:cxn modelId="{4FEDC0ED-A703-4C02-BE03-17667C803200}" type="presParOf" srcId="{ADC17147-DF7D-4096-B40A-94E821FE0BD0}" destId="{084EF079-2E28-4EA1-ACAD-5C32A4880940}" srcOrd="4" destOrd="0" presId="urn:microsoft.com/office/officeart/2008/layout/RadialCluster"/>
    <dgm:cxn modelId="{5F90496F-6A4B-4CED-AC62-66E64A546271}" type="presParOf" srcId="{ADC17147-DF7D-4096-B40A-94E821FE0BD0}" destId="{890B4C6C-999B-4A4D-89F9-F8A1FBD11E61}" srcOrd="5" destOrd="0" presId="urn:microsoft.com/office/officeart/2008/layout/RadialCluster"/>
    <dgm:cxn modelId="{D82880E0-597F-49CB-9EE3-2D6F88D553B2}" type="presParOf" srcId="{ADC17147-DF7D-4096-B40A-94E821FE0BD0}" destId="{E9BC1B73-EE56-4D49-A001-7B946A5EDA6E}" srcOrd="6" destOrd="0" presId="urn:microsoft.com/office/officeart/2008/layout/RadialCluster"/>
    <dgm:cxn modelId="{A5CE1762-65DD-438F-82C9-FD668F8169BE}" type="presParOf" srcId="{ADC17147-DF7D-4096-B40A-94E821FE0BD0}" destId="{18478A72-D469-4DD1-BB49-6E85C2E3D69B}" srcOrd="7" destOrd="0" presId="urn:microsoft.com/office/officeart/2008/layout/RadialCluster"/>
    <dgm:cxn modelId="{41689E55-E841-40F5-92E5-87EC0A0F9D76}" type="presParOf" srcId="{ADC17147-DF7D-4096-B40A-94E821FE0BD0}" destId="{A8C87B33-0F29-4350-B502-87D84E870D76}" srcOrd="8" destOrd="0" presId="urn:microsoft.com/office/officeart/2008/layout/RadialCluster"/>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5A23E-1D1A-4817-B351-1066292BC1EC}">
      <dsp:nvSpPr>
        <dsp:cNvPr id="0" name=""/>
        <dsp:cNvSpPr/>
      </dsp:nvSpPr>
      <dsp:spPr>
        <a:xfrm>
          <a:off x="3950862" y="1810188"/>
          <a:ext cx="2611996" cy="170804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“NHSOS” Project</a:t>
          </a:r>
        </a:p>
        <a:p>
          <a:pPr lvl="0" algn="ctr" defTabSz="1066800">
            <a:lnSpc>
              <a:spcPct val="90000"/>
            </a:lnSpc>
            <a:spcBef>
              <a:spcPct val="0"/>
            </a:spcBef>
            <a:spcAft>
              <a:spcPct val="35000"/>
            </a:spcAft>
          </a:pPr>
          <a:r>
            <a:rPr lang="en-US" sz="1200" b="0" kern="1200" dirty="0" smtClean="0"/>
            <a:t>(promoting sustainability &amp; circular economy in </a:t>
          </a:r>
          <a:r>
            <a:rPr lang="en-US" sz="1200" b="0" kern="1200" dirty="0" err="1" smtClean="0"/>
            <a:t>Chalki</a:t>
          </a:r>
          <a:r>
            <a:rPr lang="en-US" sz="1200" b="0" kern="1200" dirty="0" smtClean="0"/>
            <a:t> Island)</a:t>
          </a:r>
          <a:endParaRPr lang="en-US" sz="1200" b="0" kern="1200" dirty="0"/>
        </a:p>
      </dsp:txBody>
      <dsp:txXfrm>
        <a:off x="4034242" y="1893568"/>
        <a:ext cx="2445236" cy="1541289"/>
      </dsp:txXfrm>
    </dsp:sp>
    <dsp:sp modelId="{E3F2942E-005A-47DC-9E95-E132338530CB}">
      <dsp:nvSpPr>
        <dsp:cNvPr id="0" name=""/>
        <dsp:cNvSpPr/>
      </dsp:nvSpPr>
      <dsp:spPr>
        <a:xfrm rot="16179615">
          <a:off x="5034694" y="1594370"/>
          <a:ext cx="431643" cy="0"/>
        </a:xfrm>
        <a:custGeom>
          <a:avLst/>
          <a:gdLst/>
          <a:ahLst/>
          <a:cxnLst/>
          <a:rect l="0" t="0" r="0" b="0"/>
          <a:pathLst>
            <a:path>
              <a:moveTo>
                <a:pt x="0" y="0"/>
              </a:moveTo>
              <a:lnTo>
                <a:pt x="43164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D162C6-7A94-447E-9AD4-564474D0C5FC}">
      <dsp:nvSpPr>
        <dsp:cNvPr id="0" name=""/>
        <dsp:cNvSpPr/>
      </dsp:nvSpPr>
      <dsp:spPr>
        <a:xfrm>
          <a:off x="3974776" y="540146"/>
          <a:ext cx="2543949" cy="83840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smtClean="0"/>
            <a:t>Waste Management </a:t>
          </a:r>
        </a:p>
        <a:p>
          <a:pPr lvl="0" algn="ctr" defTabSz="711200">
            <a:lnSpc>
              <a:spcPct val="90000"/>
            </a:lnSpc>
            <a:spcBef>
              <a:spcPct val="0"/>
            </a:spcBef>
            <a:spcAft>
              <a:spcPct val="35000"/>
            </a:spcAft>
          </a:pPr>
          <a:r>
            <a:rPr lang="en-US" sz="900" kern="1200" dirty="0" smtClean="0"/>
            <a:t>(studying the current conditions, investigating the environment to propose solutions)</a:t>
          </a:r>
          <a:endParaRPr lang="en-US" sz="900" kern="1200" dirty="0"/>
        </a:p>
      </dsp:txBody>
      <dsp:txXfrm>
        <a:off x="4015704" y="581074"/>
        <a:ext cx="2462093" cy="756550"/>
      </dsp:txXfrm>
    </dsp:sp>
    <dsp:sp modelId="{0205B962-E385-4E35-95E4-CE73187217A8}">
      <dsp:nvSpPr>
        <dsp:cNvPr id="0" name=""/>
        <dsp:cNvSpPr/>
      </dsp:nvSpPr>
      <dsp:spPr>
        <a:xfrm rot="21575565">
          <a:off x="6562855" y="2654002"/>
          <a:ext cx="261029" cy="0"/>
        </a:xfrm>
        <a:custGeom>
          <a:avLst/>
          <a:gdLst/>
          <a:ahLst/>
          <a:cxnLst/>
          <a:rect l="0" t="0" r="0" b="0"/>
          <a:pathLst>
            <a:path>
              <a:moveTo>
                <a:pt x="0" y="0"/>
              </a:moveTo>
              <a:lnTo>
                <a:pt x="26102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EF079-2E28-4EA1-ACAD-5C32A4880940}">
      <dsp:nvSpPr>
        <dsp:cNvPr id="0" name=""/>
        <dsp:cNvSpPr/>
      </dsp:nvSpPr>
      <dsp:spPr>
        <a:xfrm>
          <a:off x="6823881" y="1731090"/>
          <a:ext cx="2433217" cy="182667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smtClean="0">
              <a:latin typeface="+mj-lt"/>
              <a:ea typeface="+mj-ea"/>
              <a:cs typeface="+mj-cs"/>
            </a:rPr>
            <a:t>Optimization of the  Waste Management network</a:t>
          </a:r>
          <a:endParaRPr lang="en-US" sz="1600" b="1" kern="1200" dirty="0" smtClean="0"/>
        </a:p>
        <a:p>
          <a:pPr lvl="0" algn="ctr" defTabSz="711200">
            <a:lnSpc>
              <a:spcPct val="90000"/>
            </a:lnSpc>
            <a:spcBef>
              <a:spcPct val="0"/>
            </a:spcBef>
            <a:spcAft>
              <a:spcPct val="35000"/>
            </a:spcAft>
          </a:pPr>
          <a:r>
            <a:rPr lang="en-US" sz="1000" kern="1200" dirty="0" smtClean="0"/>
            <a:t>(promoting environmental sustainability and the circular economy)</a:t>
          </a:r>
          <a:endParaRPr lang="en-US" sz="1000" kern="1200" dirty="0"/>
        </a:p>
      </dsp:txBody>
      <dsp:txXfrm>
        <a:off x="6913052" y="1820261"/>
        <a:ext cx="2254875" cy="1648332"/>
      </dsp:txXfrm>
    </dsp:sp>
    <dsp:sp modelId="{890B4C6C-999B-4A4D-89F9-F8A1FBD11E61}">
      <dsp:nvSpPr>
        <dsp:cNvPr id="0" name=""/>
        <dsp:cNvSpPr/>
      </dsp:nvSpPr>
      <dsp:spPr>
        <a:xfrm rot="5457699">
          <a:off x="5037404" y="3719944"/>
          <a:ext cx="403469" cy="0"/>
        </a:xfrm>
        <a:custGeom>
          <a:avLst/>
          <a:gdLst/>
          <a:ahLst/>
          <a:cxnLst/>
          <a:rect l="0" t="0" r="0" b="0"/>
          <a:pathLst>
            <a:path>
              <a:moveTo>
                <a:pt x="0" y="0"/>
              </a:moveTo>
              <a:lnTo>
                <a:pt x="40346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C1B73-EE56-4D49-A001-7B946A5EDA6E}">
      <dsp:nvSpPr>
        <dsp:cNvPr id="0" name=""/>
        <dsp:cNvSpPr/>
      </dsp:nvSpPr>
      <dsp:spPr>
        <a:xfrm>
          <a:off x="4026892" y="3921650"/>
          <a:ext cx="2399309" cy="109700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smtClean="0"/>
            <a:t>Air Quality</a:t>
          </a:r>
        </a:p>
        <a:p>
          <a:pPr lvl="0" algn="ctr" defTabSz="711200">
            <a:lnSpc>
              <a:spcPct val="90000"/>
            </a:lnSpc>
            <a:spcBef>
              <a:spcPct val="0"/>
            </a:spcBef>
            <a:spcAft>
              <a:spcPct val="35000"/>
            </a:spcAft>
          </a:pPr>
          <a:r>
            <a:rPr lang="en-US" sz="1000" kern="1200" dirty="0" smtClean="0"/>
            <a:t>(studying the variability of air pollution and the impact of  meteorology and atmospheric circulation on pollution levels</a:t>
          </a:r>
          <a:endParaRPr lang="en-US" sz="1000" kern="1200" dirty="0"/>
        </a:p>
      </dsp:txBody>
      <dsp:txXfrm>
        <a:off x="4080443" y="3975201"/>
        <a:ext cx="2292207" cy="989900"/>
      </dsp:txXfrm>
    </dsp:sp>
    <dsp:sp modelId="{18478A72-D469-4DD1-BB49-6E85C2E3D69B}">
      <dsp:nvSpPr>
        <dsp:cNvPr id="0" name=""/>
        <dsp:cNvSpPr/>
      </dsp:nvSpPr>
      <dsp:spPr>
        <a:xfrm rot="10811988">
          <a:off x="3648915" y="2659132"/>
          <a:ext cx="301947" cy="0"/>
        </a:xfrm>
        <a:custGeom>
          <a:avLst/>
          <a:gdLst/>
          <a:ahLst/>
          <a:cxnLst/>
          <a:rect l="0" t="0" r="0" b="0"/>
          <a:pathLst>
            <a:path>
              <a:moveTo>
                <a:pt x="0" y="0"/>
              </a:moveTo>
              <a:lnTo>
                <a:pt x="30194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C87B33-0F29-4350-B502-87D84E870D76}">
      <dsp:nvSpPr>
        <dsp:cNvPr id="0" name=""/>
        <dsp:cNvSpPr/>
      </dsp:nvSpPr>
      <dsp:spPr>
        <a:xfrm>
          <a:off x="1202830" y="1974802"/>
          <a:ext cx="2446085" cy="135907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smtClean="0"/>
            <a:t>Methodology to calculate the carbon footprint </a:t>
          </a:r>
        </a:p>
        <a:p>
          <a:pPr lvl="0" algn="ctr" defTabSz="711200">
            <a:lnSpc>
              <a:spcPct val="90000"/>
            </a:lnSpc>
            <a:spcBef>
              <a:spcPct val="0"/>
            </a:spcBef>
            <a:spcAft>
              <a:spcPct val="35000"/>
            </a:spcAft>
          </a:pPr>
          <a:r>
            <a:rPr lang="en-US" sz="900" kern="1200" dirty="0" smtClean="0"/>
            <a:t>(identifying the processes with the largest  footprint, focusing on tourism infrastructure and  public buildings)</a:t>
          </a:r>
          <a:endParaRPr lang="en-US" sz="900" kern="1200" dirty="0"/>
        </a:p>
      </dsp:txBody>
      <dsp:txXfrm>
        <a:off x="1269175" y="2041147"/>
        <a:ext cx="2313395" cy="122638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351C-C694-432C-8EED-CB69BC73DF88}"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01BEB-7313-4C81-B9CF-296AA982CDC4}" type="slidenum">
              <a:rPr lang="en-US" smtClean="0"/>
              <a:t>‹#›</a:t>
            </a:fld>
            <a:endParaRPr lang="en-US"/>
          </a:p>
        </p:txBody>
      </p:sp>
    </p:spTree>
    <p:extLst>
      <p:ext uri="{BB962C8B-B14F-4D97-AF65-F5344CB8AC3E}">
        <p14:creationId xmlns:p14="http://schemas.microsoft.com/office/powerpoint/2010/main" val="2353078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17BBC48A-3FB1-42D5-856F-E3DACA06666D}" type="slidenum">
              <a:rPr lang="el-GR" smtClean="0"/>
              <a:t>6</a:t>
            </a:fld>
            <a:endParaRPr lang="el-GR"/>
          </a:p>
        </p:txBody>
      </p:sp>
    </p:spTree>
    <p:extLst>
      <p:ext uri="{BB962C8B-B14F-4D97-AF65-F5344CB8AC3E}">
        <p14:creationId xmlns:p14="http://schemas.microsoft.com/office/powerpoint/2010/main" val="407588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17BBC48A-3FB1-42D5-856F-E3DACA06666D}" type="slidenum">
              <a:rPr lang="el-GR" smtClean="0"/>
              <a:t>8</a:t>
            </a:fld>
            <a:endParaRPr lang="el-GR"/>
          </a:p>
        </p:txBody>
      </p:sp>
    </p:spTree>
    <p:extLst>
      <p:ext uri="{BB962C8B-B14F-4D97-AF65-F5344CB8AC3E}">
        <p14:creationId xmlns:p14="http://schemas.microsoft.com/office/powerpoint/2010/main" val="194656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17BBC48A-3FB1-42D5-856F-E3DACA06666D}" type="slidenum">
              <a:rPr lang="el-GR" smtClean="0"/>
              <a:t>9</a:t>
            </a:fld>
            <a:endParaRPr lang="el-GR"/>
          </a:p>
        </p:txBody>
      </p:sp>
    </p:spTree>
    <p:extLst>
      <p:ext uri="{BB962C8B-B14F-4D97-AF65-F5344CB8AC3E}">
        <p14:creationId xmlns:p14="http://schemas.microsoft.com/office/powerpoint/2010/main" val="96536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194" indent="0" algn="ctr">
              <a:buNone/>
              <a:defRPr sz="2000"/>
            </a:lvl2pPr>
            <a:lvl3pPr marL="914388" indent="0" algn="ctr">
              <a:buNone/>
              <a:defRPr sz="1800"/>
            </a:lvl3pPr>
            <a:lvl4pPr marL="1371582" indent="0" algn="ctr">
              <a:buNone/>
              <a:defRPr sz="1600"/>
            </a:lvl4pPr>
            <a:lvl5pPr marL="1828776" indent="0" algn="ctr">
              <a:buNone/>
              <a:defRPr sz="1600"/>
            </a:lvl5pPr>
            <a:lvl6pPr marL="2285970" indent="0" algn="ctr">
              <a:buNone/>
              <a:defRPr sz="1600"/>
            </a:lvl6pPr>
            <a:lvl7pPr marL="2743164" indent="0" algn="ctr">
              <a:buNone/>
              <a:defRPr sz="1600"/>
            </a:lvl7pPr>
            <a:lvl8pPr marL="3200358" indent="0" algn="ctr">
              <a:buNone/>
              <a:defRPr sz="1600"/>
            </a:lvl8pPr>
            <a:lvl9pPr marL="3657552"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E380D9-5BD7-453E-A595-6497E87AC59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339441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E380D9-5BD7-453E-A595-6497E87AC59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52824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E380D9-5BD7-453E-A595-6497E87AC59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58204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o footer">
    <p:bg>
      <p:bgPr>
        <a:solidFill>
          <a:schemeClr val="bg1"/>
        </a:solidFill>
        <a:effectLst/>
      </p:bgPr>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219201" y="152400"/>
            <a:ext cx="9753600" cy="1295400"/>
          </a:xfrm>
          <a:prstGeom prst="rect">
            <a:avLst/>
          </a:prstGeom>
        </p:spPr>
        <p:txBody>
          <a:bodyPr vert="horz" lIns="121899" tIns="60949" rIns="121899" bIns="60949" rtlCol="0" anchor="b">
            <a:normAutofit/>
          </a:bodyPr>
          <a:lstStyle/>
          <a:p>
            <a:r>
              <a:rPr lang="en-US" dirty="0"/>
              <a:t>Click to edit Master title style</a:t>
            </a:r>
            <a:endParaRPr dirty="0"/>
          </a:p>
        </p:txBody>
      </p:sp>
      <p:sp>
        <p:nvSpPr>
          <p:cNvPr id="5" name="Round Same Side Corner Rectangle 4"/>
          <p:cNvSpPr/>
          <p:nvPr userDrawn="1"/>
        </p:nvSpPr>
        <p:spPr>
          <a:xfrm rot="5400000">
            <a:off x="-228889" y="953365"/>
            <a:ext cx="531669" cy="73890"/>
          </a:xfrm>
          <a:prstGeom prst="round2SameRect">
            <a:avLst>
              <a:gd name="adj1" fmla="val 29167"/>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a:solidFill>
                <a:prstClr val="white"/>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4000"/>
                    </a14:imgEffect>
                    <a14:imgEffect>
                      <a14:saturation sat="149000"/>
                    </a14:imgEffect>
                    <a14:imgEffect>
                      <a14:brightnessContrast bright="44000" contrast="-1000"/>
                    </a14:imgEffect>
                  </a14:imgLayer>
                </a14:imgProps>
              </a:ext>
              <a:ext uri="{28A0092B-C50C-407E-A947-70E740481C1C}">
                <a14:useLocalDpi xmlns:a14="http://schemas.microsoft.com/office/drawing/2010/main" val="0"/>
              </a:ext>
            </a:extLst>
          </a:blip>
          <a:stretch>
            <a:fillRect/>
          </a:stretch>
        </p:blipFill>
        <p:spPr>
          <a:xfrm>
            <a:off x="9856764" y="5073679"/>
            <a:ext cx="2232074" cy="1671779"/>
          </a:xfrm>
          <a:prstGeom prst="rect">
            <a:avLst/>
          </a:prstGeom>
          <a:solidFill>
            <a:schemeClr val="accent1"/>
          </a:solidFill>
          <a:scene3d>
            <a:camera prst="orthographicFront">
              <a:rot lat="20699999" lon="20999970" rev="0"/>
            </a:camera>
            <a:lightRig rig="threePt" dir="t">
              <a:rot lat="0" lon="0" rev="3000000"/>
            </a:lightRig>
          </a:scene3d>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891" y="754403"/>
            <a:ext cx="629940" cy="471813"/>
          </a:xfrm>
          <a:prstGeom prst="rect">
            <a:avLst/>
          </a:prstGeom>
        </p:spPr>
      </p:pic>
    </p:spTree>
    <p:extLst>
      <p:ext uri="{BB962C8B-B14F-4D97-AF65-F5344CB8AC3E}">
        <p14:creationId xmlns:p14="http://schemas.microsoft.com/office/powerpoint/2010/main" val="41171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E380D9-5BD7-453E-A595-6497E87AC59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33367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94" indent="0">
              <a:buNone/>
              <a:defRPr sz="2000">
                <a:solidFill>
                  <a:schemeClr val="tx1">
                    <a:tint val="75000"/>
                  </a:schemeClr>
                </a:solidFill>
              </a:defRPr>
            </a:lvl2pPr>
            <a:lvl3pPr marL="914388" indent="0">
              <a:buNone/>
              <a:defRPr sz="1800">
                <a:solidFill>
                  <a:schemeClr val="tx1">
                    <a:tint val="75000"/>
                  </a:schemeClr>
                </a:solidFill>
              </a:defRPr>
            </a:lvl3pPr>
            <a:lvl4pPr marL="1371582" indent="0">
              <a:buNone/>
              <a:defRPr sz="1600">
                <a:solidFill>
                  <a:schemeClr val="tx1">
                    <a:tint val="75000"/>
                  </a:schemeClr>
                </a:solidFill>
              </a:defRPr>
            </a:lvl4pPr>
            <a:lvl5pPr marL="1828776" indent="0">
              <a:buNone/>
              <a:defRPr sz="1600">
                <a:solidFill>
                  <a:schemeClr val="tx1">
                    <a:tint val="75000"/>
                  </a:schemeClr>
                </a:solidFill>
              </a:defRPr>
            </a:lvl5pPr>
            <a:lvl6pPr marL="2285970" indent="0">
              <a:buNone/>
              <a:defRPr sz="1600">
                <a:solidFill>
                  <a:schemeClr val="tx1">
                    <a:tint val="75000"/>
                  </a:schemeClr>
                </a:solidFill>
              </a:defRPr>
            </a:lvl6pPr>
            <a:lvl7pPr marL="2743164" indent="0">
              <a:buNone/>
              <a:defRPr sz="1600">
                <a:solidFill>
                  <a:schemeClr val="tx1">
                    <a:tint val="75000"/>
                  </a:schemeClr>
                </a:solidFill>
              </a:defRPr>
            </a:lvl7pPr>
            <a:lvl8pPr marL="3200358" indent="0">
              <a:buNone/>
              <a:defRPr sz="1600">
                <a:solidFill>
                  <a:schemeClr val="tx1">
                    <a:tint val="75000"/>
                  </a:schemeClr>
                </a:solidFill>
              </a:defRPr>
            </a:lvl8pPr>
            <a:lvl9pPr marL="365755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E380D9-5BD7-453E-A595-6497E87AC599}"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121521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E380D9-5BD7-453E-A595-6497E87AC59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92712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94" indent="0">
              <a:buNone/>
              <a:defRPr sz="2000" b="1"/>
            </a:lvl2pPr>
            <a:lvl3pPr marL="914388" indent="0">
              <a:buNone/>
              <a:defRPr sz="1800"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8" indent="0">
              <a:buNone/>
              <a:defRPr sz="1600" b="1"/>
            </a:lvl8pPr>
            <a:lvl9pPr marL="36575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0"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94" indent="0">
              <a:buNone/>
              <a:defRPr sz="2000" b="1"/>
            </a:lvl2pPr>
            <a:lvl3pPr marL="914388" indent="0">
              <a:buNone/>
              <a:defRPr sz="1800"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8" indent="0">
              <a:buNone/>
              <a:defRPr sz="1600" b="1"/>
            </a:lvl8pPr>
            <a:lvl9pPr marL="36575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E380D9-5BD7-453E-A595-6497E87AC599}"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70532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E380D9-5BD7-453E-A595-6497E87AC599}"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191390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380D9-5BD7-453E-A595-6497E87AC599}"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09653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194" indent="0">
              <a:buNone/>
              <a:defRPr sz="1400"/>
            </a:lvl2pPr>
            <a:lvl3pPr marL="914388" indent="0">
              <a:buNone/>
              <a:defRPr sz="1200"/>
            </a:lvl3pPr>
            <a:lvl4pPr marL="1371582" indent="0">
              <a:buNone/>
              <a:defRPr sz="1000"/>
            </a:lvl4pPr>
            <a:lvl5pPr marL="1828776" indent="0">
              <a:buNone/>
              <a:defRPr sz="1000"/>
            </a:lvl5pPr>
            <a:lvl6pPr marL="2285970" indent="0">
              <a:buNone/>
              <a:defRPr sz="1000"/>
            </a:lvl6pPr>
            <a:lvl7pPr marL="2743164" indent="0">
              <a:buNone/>
              <a:defRPr sz="1000"/>
            </a:lvl7pPr>
            <a:lvl8pPr marL="3200358" indent="0">
              <a:buNone/>
              <a:defRPr sz="1000"/>
            </a:lvl8pPr>
            <a:lvl9pPr marL="365755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E380D9-5BD7-453E-A595-6497E87AC59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16749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94" indent="0">
              <a:buNone/>
              <a:defRPr sz="2800"/>
            </a:lvl2pPr>
            <a:lvl3pPr marL="914388" indent="0">
              <a:buNone/>
              <a:defRPr sz="2400"/>
            </a:lvl3pPr>
            <a:lvl4pPr marL="1371582" indent="0">
              <a:buNone/>
              <a:defRPr sz="2000"/>
            </a:lvl4pPr>
            <a:lvl5pPr marL="1828776" indent="0">
              <a:buNone/>
              <a:defRPr sz="2000"/>
            </a:lvl5pPr>
            <a:lvl6pPr marL="2285970" indent="0">
              <a:buNone/>
              <a:defRPr sz="2000"/>
            </a:lvl6pPr>
            <a:lvl7pPr marL="2743164" indent="0">
              <a:buNone/>
              <a:defRPr sz="2000"/>
            </a:lvl7pPr>
            <a:lvl8pPr marL="3200358" indent="0">
              <a:buNone/>
              <a:defRPr sz="2000"/>
            </a:lvl8pPr>
            <a:lvl9pPr marL="3657552" indent="0">
              <a:buNone/>
              <a:defRPr sz="20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194" indent="0">
              <a:buNone/>
              <a:defRPr sz="1400"/>
            </a:lvl2pPr>
            <a:lvl3pPr marL="914388" indent="0">
              <a:buNone/>
              <a:defRPr sz="1200"/>
            </a:lvl3pPr>
            <a:lvl4pPr marL="1371582" indent="0">
              <a:buNone/>
              <a:defRPr sz="1000"/>
            </a:lvl4pPr>
            <a:lvl5pPr marL="1828776" indent="0">
              <a:buNone/>
              <a:defRPr sz="1000"/>
            </a:lvl5pPr>
            <a:lvl6pPr marL="2285970" indent="0">
              <a:buNone/>
              <a:defRPr sz="1000"/>
            </a:lvl6pPr>
            <a:lvl7pPr marL="2743164" indent="0">
              <a:buNone/>
              <a:defRPr sz="1000"/>
            </a:lvl7pPr>
            <a:lvl8pPr marL="3200358" indent="0">
              <a:buNone/>
              <a:defRPr sz="1000"/>
            </a:lvl8pPr>
            <a:lvl9pPr marL="365755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E380D9-5BD7-453E-A595-6497E87AC599}"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199D9-7242-46E3-BE27-D69024E93CDD}" type="slidenum">
              <a:rPr lang="en-US" smtClean="0"/>
              <a:t>‹#›</a:t>
            </a:fld>
            <a:endParaRPr lang="en-US"/>
          </a:p>
        </p:txBody>
      </p:sp>
    </p:spTree>
    <p:extLst>
      <p:ext uri="{BB962C8B-B14F-4D97-AF65-F5344CB8AC3E}">
        <p14:creationId xmlns:p14="http://schemas.microsoft.com/office/powerpoint/2010/main" val="279301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380D9-5BD7-453E-A595-6497E87AC599}" type="datetimeFigureOut">
              <a:rPr lang="en-US" smtClean="0"/>
              <a:t>4/17/2025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199D9-7242-46E3-BE27-D69024E93CDD}" type="slidenum">
              <a:rPr lang="en-US" smtClean="0"/>
              <a:t>‹#›</a:t>
            </a:fld>
            <a:endParaRPr lang="en-US"/>
          </a:p>
        </p:txBody>
      </p:sp>
    </p:spTree>
    <p:extLst>
      <p:ext uri="{BB962C8B-B14F-4D97-AF65-F5344CB8AC3E}">
        <p14:creationId xmlns:p14="http://schemas.microsoft.com/office/powerpoint/2010/main" val="213235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1" indent="-228597" algn="l" defTabSz="9143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5" indent="-228597" algn="l" defTabSz="9143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0"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5"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4"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2" algn="l" defTabSz="914388" rtl="0" eaLnBrk="1" latinLnBrk="0" hangingPunct="1">
        <a:defRPr sz="1800" kern="1200">
          <a:solidFill>
            <a:schemeClr val="tx1"/>
          </a:solidFill>
          <a:latin typeface="+mn-lt"/>
          <a:ea typeface="+mn-ea"/>
          <a:cs typeface="+mn-cs"/>
        </a:defRPr>
      </a:lvl4pPr>
      <a:lvl5pPr marL="1828776" algn="l" defTabSz="914388" rtl="0" eaLnBrk="1" latinLnBrk="0" hangingPunct="1">
        <a:defRPr sz="1800" kern="1200">
          <a:solidFill>
            <a:schemeClr val="tx1"/>
          </a:solidFill>
          <a:latin typeface="+mn-lt"/>
          <a:ea typeface="+mn-ea"/>
          <a:cs typeface="+mn-cs"/>
        </a:defRPr>
      </a:lvl5pPr>
      <a:lvl6pPr marL="2285970" algn="l" defTabSz="914388" rtl="0" eaLnBrk="1" latinLnBrk="0" hangingPunct="1">
        <a:defRPr sz="1800" kern="1200">
          <a:solidFill>
            <a:schemeClr val="tx1"/>
          </a:solidFill>
          <a:latin typeface="+mn-lt"/>
          <a:ea typeface="+mn-ea"/>
          <a:cs typeface="+mn-cs"/>
        </a:defRPr>
      </a:lvl6pPr>
      <a:lvl7pPr marL="2743164" algn="l" defTabSz="914388" rtl="0" eaLnBrk="1" latinLnBrk="0" hangingPunct="1">
        <a:defRPr sz="1800" kern="1200">
          <a:solidFill>
            <a:schemeClr val="tx1"/>
          </a:solidFill>
          <a:latin typeface="+mn-lt"/>
          <a:ea typeface="+mn-ea"/>
          <a:cs typeface="+mn-cs"/>
        </a:defRPr>
      </a:lvl7pPr>
      <a:lvl8pPr marL="3200358" algn="l" defTabSz="914388" rtl="0" eaLnBrk="1" latinLnBrk="0" hangingPunct="1">
        <a:defRPr sz="1800" kern="1200">
          <a:solidFill>
            <a:schemeClr val="tx1"/>
          </a:solidFill>
          <a:latin typeface="+mn-lt"/>
          <a:ea typeface="+mn-ea"/>
          <a:cs typeface="+mn-cs"/>
        </a:defRPr>
      </a:lvl8pPr>
      <a:lvl9pPr marL="3657552" algn="l" defTabSz="9143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mailto:logothetis@certh.gr" TargetMode="Externa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s://www.dimoshalkis.gr/" TargetMode="External"/><Relationship Id="rId3" Type="http://schemas.openxmlformats.org/officeDocument/2006/relationships/image" Target="../media/image4.png"/><Relationship Id="rId7" Type="http://schemas.openxmlformats.org/officeDocument/2006/relationships/hyperlink" Target="https://www.certh.gr/"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www.nhsos-project.gr/" TargetMode="External"/><Relationship Id="rId5"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diagramQuickStyle" Target="../diagrams/quickStyle1.xml"/><Relationship Id="rId12"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24.png"/><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hyperlink" Target="https://earth.google.com/web/" TargetMode="External"/><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2189" y="1075827"/>
            <a:ext cx="9144000" cy="1007832"/>
          </a:xfrm>
        </p:spPr>
        <p:txBody>
          <a:bodyPr/>
          <a:lstStyle/>
          <a:p>
            <a:r>
              <a:rPr lang="en-US" b="1" u="sng" dirty="0" smtClean="0">
                <a:effectLst>
                  <a:outerShdw blurRad="38100" dist="38100" dir="2700000" algn="tl">
                    <a:srgbClr val="000000">
                      <a:alpha val="43137"/>
                    </a:srgbClr>
                  </a:outerShdw>
                </a:effectLst>
              </a:rPr>
              <a:t>“NHSOS” Project</a:t>
            </a:r>
            <a:endParaRPr lang="en-US" b="1" u="sng"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18211" y="2265426"/>
            <a:ext cx="9144000" cy="1127904"/>
          </a:xfrm>
        </p:spPr>
        <p:txBody>
          <a:bodyPr>
            <a:normAutofit lnSpcReduction="10000"/>
          </a:bodyPr>
          <a:lstStyle/>
          <a:p>
            <a:r>
              <a:rPr lang="en-US" dirty="0" smtClean="0">
                <a:latin typeface="Arial" panose="020B0604020202020204" pitchFamily="34" charset="0"/>
              </a:rPr>
              <a:t>Sustainable Waste Management, Air </a:t>
            </a:r>
            <a:r>
              <a:rPr lang="en-US" dirty="0">
                <a:latin typeface="Arial" panose="020B0604020202020204" pitchFamily="34" charset="0"/>
              </a:rPr>
              <a:t>P</a:t>
            </a:r>
            <a:r>
              <a:rPr lang="en-US" dirty="0" smtClean="0">
                <a:latin typeface="Arial" panose="020B0604020202020204" pitchFamily="34" charset="0"/>
              </a:rPr>
              <a:t>ollution and Carbon Footprint Calculations over </a:t>
            </a:r>
          </a:p>
          <a:p>
            <a:r>
              <a:rPr lang="en-US" dirty="0" err="1" smtClean="0">
                <a:latin typeface="Arial" panose="020B0604020202020204" pitchFamily="34" charset="0"/>
              </a:rPr>
              <a:t>Chalki</a:t>
            </a:r>
            <a:r>
              <a:rPr lang="en-US" dirty="0" smtClean="0">
                <a:latin typeface="Arial" panose="020B0604020202020204" pitchFamily="34" charset="0"/>
              </a:rPr>
              <a:t> Island in southeastern Mediterranean</a:t>
            </a:r>
            <a:endParaRPr lang="en-US" dirty="0"/>
          </a:p>
        </p:txBody>
      </p:sp>
      <p:sp>
        <p:nvSpPr>
          <p:cNvPr id="4" name="TextBox 3"/>
          <p:cNvSpPr txBox="1"/>
          <p:nvPr/>
        </p:nvSpPr>
        <p:spPr>
          <a:xfrm>
            <a:off x="2694709" y="5703166"/>
            <a:ext cx="6918960" cy="1107996"/>
          </a:xfrm>
          <a:prstGeom prst="rect">
            <a:avLst/>
          </a:prstGeom>
          <a:noFill/>
        </p:spPr>
        <p:txBody>
          <a:bodyPr wrap="square" rtlCol="0">
            <a:spAutoFit/>
          </a:bodyPr>
          <a:lstStyle/>
          <a:p>
            <a:pPr algn="ctr"/>
            <a:r>
              <a:rPr lang="en-US" sz="1600" u="sng" dirty="0"/>
              <a:t>CERTH/ CPERI Team</a:t>
            </a:r>
            <a:r>
              <a:rPr lang="en-US" sz="1600" dirty="0"/>
              <a:t>: </a:t>
            </a:r>
            <a:endParaRPr lang="en-US" sz="1600" dirty="0" smtClean="0"/>
          </a:p>
          <a:p>
            <a:pPr algn="ctr"/>
            <a:r>
              <a:rPr lang="en-US" sz="1600" dirty="0" smtClean="0"/>
              <a:t>I</a:t>
            </a:r>
            <a:r>
              <a:rPr lang="el-GR" sz="1600" dirty="0" smtClean="0"/>
              <a:t>.</a:t>
            </a:r>
            <a:r>
              <a:rPr lang="en-US" sz="1600" dirty="0" smtClean="0"/>
              <a:t> </a:t>
            </a:r>
            <a:r>
              <a:rPr lang="en-US" sz="1600" dirty="0" err="1"/>
              <a:t>Logothetis</a:t>
            </a:r>
            <a:r>
              <a:rPr lang="en-US" sz="1600" dirty="0"/>
              <a:t>*, </a:t>
            </a:r>
            <a:r>
              <a:rPr lang="en-US" sz="1600" dirty="0" smtClean="0"/>
              <a:t>D</a:t>
            </a:r>
            <a:r>
              <a:rPr lang="el-GR" sz="1600" dirty="0" smtClean="0"/>
              <a:t>.</a:t>
            </a:r>
            <a:r>
              <a:rPr lang="en-US" sz="1600" dirty="0" smtClean="0"/>
              <a:t> </a:t>
            </a:r>
            <a:r>
              <a:rPr lang="en-US" sz="1600" dirty="0"/>
              <a:t>Kourkoumpas, A. </a:t>
            </a:r>
            <a:r>
              <a:rPr lang="en-US" sz="1600" dirty="0" err="1" smtClean="0"/>
              <a:t>Kerchoulas</a:t>
            </a:r>
            <a:r>
              <a:rPr lang="el-GR" sz="1600" dirty="0" smtClean="0"/>
              <a:t>, </a:t>
            </a:r>
            <a:r>
              <a:rPr lang="en-US" sz="1600" dirty="0" smtClean="0"/>
              <a:t>G</a:t>
            </a:r>
            <a:r>
              <a:rPr lang="el-GR" sz="1600" dirty="0" smtClean="0"/>
              <a:t>.</a:t>
            </a:r>
            <a:r>
              <a:rPr lang="en-US" sz="1600" dirty="0" smtClean="0"/>
              <a:t> </a:t>
            </a:r>
            <a:r>
              <a:rPr lang="en-US" sz="1600" dirty="0"/>
              <a:t>Giakoumakis, </a:t>
            </a:r>
            <a:r>
              <a:rPr lang="en-US" sz="1600" dirty="0" smtClean="0"/>
              <a:t>A</a:t>
            </a:r>
            <a:r>
              <a:rPr lang="el-GR" sz="1600" dirty="0" smtClean="0"/>
              <a:t>.</a:t>
            </a:r>
            <a:r>
              <a:rPr lang="en-US" sz="1600" dirty="0" smtClean="0"/>
              <a:t> </a:t>
            </a:r>
            <a:r>
              <a:rPr lang="en-US" sz="1600" dirty="0"/>
              <a:t>Mitsotakis and </a:t>
            </a:r>
            <a:r>
              <a:rPr lang="en-US" sz="1600" dirty="0" smtClean="0"/>
              <a:t>P</a:t>
            </a:r>
            <a:r>
              <a:rPr lang="el-GR" sz="1600" dirty="0" smtClean="0"/>
              <a:t>.</a:t>
            </a:r>
            <a:r>
              <a:rPr lang="en-US" sz="1600" dirty="0" smtClean="0"/>
              <a:t> </a:t>
            </a:r>
            <a:r>
              <a:rPr lang="en-US" sz="1600" dirty="0" err="1"/>
              <a:t>Grammelis</a:t>
            </a:r>
            <a:r>
              <a:rPr lang="en-US" b="1" dirty="0">
                <a:latin typeface="Arial" panose="020B0604020202020204" pitchFamily="34" charset="0"/>
              </a:rPr>
              <a:t/>
            </a:r>
            <a:br>
              <a:rPr lang="en-US" b="1" dirty="0">
                <a:latin typeface="Arial" panose="020B0604020202020204" pitchFamily="34" charset="0"/>
              </a:rPr>
            </a:br>
            <a:r>
              <a:rPr lang="en-US" dirty="0"/>
              <a:t>*</a:t>
            </a:r>
            <a:r>
              <a:rPr lang="en-US" sz="1400" dirty="0"/>
              <a:t>Correspondence: </a:t>
            </a:r>
            <a:r>
              <a:rPr lang="en-US" sz="1400" dirty="0">
                <a:hlinkClick r:id="rId2"/>
              </a:rPr>
              <a:t>logothetis@certh.gr</a:t>
            </a:r>
            <a:r>
              <a:rPr lang="en-US" sz="1400" dirty="0"/>
              <a:t>  </a:t>
            </a:r>
          </a:p>
        </p:txBody>
      </p:sp>
      <p:pic>
        <p:nvPicPr>
          <p:cNvPr id="5" name="Picture 4"/>
          <p:cNvPicPr>
            <a:picLocks noChangeAspect="1"/>
          </p:cNvPicPr>
          <p:nvPr/>
        </p:nvPicPr>
        <p:blipFill>
          <a:blip r:embed="rId3"/>
          <a:stretch>
            <a:fillRect/>
          </a:stretch>
        </p:blipFill>
        <p:spPr>
          <a:xfrm>
            <a:off x="9929188" y="203971"/>
            <a:ext cx="2064789" cy="539025"/>
          </a:xfrm>
          <a:prstGeom prst="rect">
            <a:avLst/>
          </a:prstGeom>
        </p:spPr>
      </p:pic>
      <p:pic>
        <p:nvPicPr>
          <p:cNvPr id="6" name="Picture 5"/>
          <p:cNvPicPr>
            <a:picLocks noChangeAspect="1"/>
          </p:cNvPicPr>
          <p:nvPr/>
        </p:nvPicPr>
        <p:blipFill>
          <a:blip r:embed="rId4"/>
          <a:stretch>
            <a:fillRect/>
          </a:stretch>
        </p:blipFill>
        <p:spPr>
          <a:xfrm>
            <a:off x="155761" y="52950"/>
            <a:ext cx="2318238" cy="684000"/>
          </a:xfrm>
          <a:prstGeom prst="rect">
            <a:avLst/>
          </a:prstGeom>
        </p:spPr>
      </p:pic>
      <p:pic>
        <p:nvPicPr>
          <p:cNvPr id="7" name="Picture 6"/>
          <p:cNvPicPr>
            <a:picLocks noChangeAspect="1"/>
          </p:cNvPicPr>
          <p:nvPr/>
        </p:nvPicPr>
        <p:blipFill>
          <a:blip r:embed="rId5"/>
          <a:stretch>
            <a:fillRect/>
          </a:stretch>
        </p:blipFill>
        <p:spPr>
          <a:xfrm>
            <a:off x="2710181" y="76631"/>
            <a:ext cx="842712" cy="6840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46369" b="-94"/>
          <a:stretch/>
        </p:blipFill>
        <p:spPr>
          <a:xfrm>
            <a:off x="8653812" y="96857"/>
            <a:ext cx="1283440" cy="432000"/>
          </a:xfrm>
          <a:prstGeom prst="rect">
            <a:avLst/>
          </a:prstGeom>
          <a:ln>
            <a:noFill/>
          </a:ln>
        </p:spPr>
      </p:pic>
      <p:pic>
        <p:nvPicPr>
          <p:cNvPr id="9" name="Picture 8"/>
          <p:cNvPicPr>
            <a:picLocks noChangeAspect="1"/>
          </p:cNvPicPr>
          <p:nvPr/>
        </p:nvPicPr>
        <p:blipFill>
          <a:blip r:embed="rId7"/>
          <a:stretch>
            <a:fillRect/>
          </a:stretch>
        </p:blipFill>
        <p:spPr>
          <a:xfrm>
            <a:off x="8783645" y="490996"/>
            <a:ext cx="1084002" cy="324000"/>
          </a:xfrm>
          <a:prstGeom prst="rect">
            <a:avLst/>
          </a:prstGeom>
        </p:spPr>
      </p:pic>
      <p:sp>
        <p:nvSpPr>
          <p:cNvPr id="10" name="Rectangle 9"/>
          <p:cNvSpPr/>
          <p:nvPr/>
        </p:nvSpPr>
        <p:spPr>
          <a:xfrm>
            <a:off x="4962699" y="95409"/>
            <a:ext cx="3624610" cy="642628"/>
          </a:xfrm>
          <a:prstGeom prst="rect">
            <a:avLst/>
          </a:prstGeom>
        </p:spPr>
        <p:txBody>
          <a:bodyPr wrap="square">
            <a:spAutoFit/>
          </a:bodyPr>
          <a:lstStyle/>
          <a:p>
            <a:pPr algn="ctr" fontAlgn="base"/>
            <a:r>
              <a:rPr lang="en-US" sz="1200" cap="all" dirty="0">
                <a:solidFill>
                  <a:srgbClr val="333333"/>
                </a:solidFill>
              </a:rPr>
              <a:t>Vienna, Austria</a:t>
            </a:r>
          </a:p>
          <a:p>
            <a:pPr algn="ctr" fontAlgn="base"/>
            <a:r>
              <a:rPr lang="en-US" sz="1200" cap="all" dirty="0">
                <a:solidFill>
                  <a:srgbClr val="333333"/>
                </a:solidFill>
              </a:rPr>
              <a:t>27 April - 2 May 2025</a:t>
            </a:r>
          </a:p>
          <a:p>
            <a:pPr algn="ctr" fontAlgn="base"/>
            <a:r>
              <a:rPr lang="en-US" sz="1200" b="1" dirty="0">
                <a:solidFill>
                  <a:srgbClr val="000000"/>
                </a:solidFill>
              </a:rPr>
              <a:t>EGU General Assembly 2025</a:t>
            </a:r>
          </a:p>
        </p:txBody>
      </p:sp>
      <p:pic>
        <p:nvPicPr>
          <p:cNvPr id="14" name="Picture 13"/>
          <p:cNvPicPr>
            <a:picLocks noChangeAspect="1"/>
          </p:cNvPicPr>
          <p:nvPr/>
        </p:nvPicPr>
        <p:blipFill>
          <a:blip r:embed="rId8"/>
          <a:stretch>
            <a:fillRect/>
          </a:stretch>
        </p:blipFill>
        <p:spPr>
          <a:xfrm>
            <a:off x="3802401" y="3504248"/>
            <a:ext cx="4839611" cy="2088000"/>
          </a:xfrm>
          <a:prstGeom prst="rect">
            <a:avLst/>
          </a:prstGeom>
          <a:ln>
            <a:noFill/>
          </a:ln>
          <a:effectLst>
            <a:softEdge rad="112500"/>
          </a:effectLst>
        </p:spPr>
      </p:pic>
      <p:pic>
        <p:nvPicPr>
          <p:cNvPr id="15" name="Picture 14"/>
          <p:cNvPicPr>
            <a:picLocks noChangeAspect="1"/>
          </p:cNvPicPr>
          <p:nvPr/>
        </p:nvPicPr>
        <p:blipFill>
          <a:blip r:embed="rId9"/>
          <a:stretch>
            <a:fillRect/>
          </a:stretch>
        </p:blipFill>
        <p:spPr>
          <a:xfrm>
            <a:off x="4416743" y="95409"/>
            <a:ext cx="1345264" cy="588679"/>
          </a:xfrm>
          <a:prstGeom prst="rect">
            <a:avLst/>
          </a:prstGeom>
        </p:spPr>
      </p:pic>
    </p:spTree>
    <p:extLst>
      <p:ext uri="{BB962C8B-B14F-4D97-AF65-F5344CB8AC3E}">
        <p14:creationId xmlns:p14="http://schemas.microsoft.com/office/powerpoint/2010/main" val="3362611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1100005" y="1179022"/>
            <a:ext cx="9680076" cy="5678978"/>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114198" y="92343"/>
            <a:ext cx="1849052" cy="545566"/>
          </a:xfrm>
          <a:prstGeom prst="rect">
            <a:avLst/>
          </a:prstGeom>
        </p:spPr>
      </p:pic>
      <p:pic>
        <p:nvPicPr>
          <p:cNvPr id="5" name="Picture 4"/>
          <p:cNvPicPr>
            <a:picLocks noChangeAspect="1"/>
          </p:cNvPicPr>
          <p:nvPr/>
        </p:nvPicPr>
        <p:blipFill>
          <a:blip r:embed="rId4"/>
          <a:stretch>
            <a:fillRect/>
          </a:stretch>
        </p:blipFill>
        <p:spPr>
          <a:xfrm>
            <a:off x="10441483" y="151541"/>
            <a:ext cx="1636319" cy="427170"/>
          </a:xfrm>
          <a:prstGeom prst="rect">
            <a:avLst/>
          </a:prstGeom>
        </p:spPr>
      </p:pic>
      <p:sp>
        <p:nvSpPr>
          <p:cNvPr id="6" name="TextBox 5"/>
          <p:cNvSpPr txBox="1"/>
          <p:nvPr/>
        </p:nvSpPr>
        <p:spPr>
          <a:xfrm>
            <a:off x="114198" y="1230285"/>
            <a:ext cx="11963603"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rPr>
              <a:t>THANK YOU</a:t>
            </a:r>
            <a:endParaRPr lang="en-US" sz="5400" b="1" dirty="0">
              <a:effectLst>
                <a:outerShdw blurRad="38100" dist="38100" dir="2700000" algn="tl">
                  <a:srgbClr val="000000">
                    <a:alpha val="43137"/>
                  </a:srgbClr>
                </a:outerShdw>
              </a:effectLst>
            </a:endParaRPr>
          </a:p>
        </p:txBody>
      </p:sp>
      <p:pic>
        <p:nvPicPr>
          <p:cNvPr id="19" name="Picture 18"/>
          <p:cNvPicPr>
            <a:picLocks noChangeAspect="1"/>
          </p:cNvPicPr>
          <p:nvPr/>
        </p:nvPicPr>
        <p:blipFill>
          <a:blip r:embed="rId5"/>
          <a:stretch>
            <a:fillRect/>
          </a:stretch>
        </p:blipFill>
        <p:spPr>
          <a:xfrm>
            <a:off x="3423456" y="4613564"/>
            <a:ext cx="5345085" cy="2141099"/>
          </a:xfrm>
          <a:prstGeom prst="rect">
            <a:avLst/>
          </a:prstGeom>
        </p:spPr>
      </p:pic>
      <p:sp>
        <p:nvSpPr>
          <p:cNvPr id="20" name="TextBox 19"/>
          <p:cNvSpPr txBox="1"/>
          <p:nvPr/>
        </p:nvSpPr>
        <p:spPr>
          <a:xfrm>
            <a:off x="3423456" y="2847325"/>
            <a:ext cx="5345085" cy="1200329"/>
          </a:xfrm>
          <a:prstGeom prst="rect">
            <a:avLst/>
          </a:prstGeom>
          <a:noFill/>
          <a:ln>
            <a:solidFill>
              <a:schemeClr val="accent3">
                <a:lumMod val="40000"/>
                <a:lumOff val="60000"/>
              </a:schemeClr>
            </a:solidFill>
          </a:ln>
        </p:spPr>
        <p:txBody>
          <a:bodyPr wrap="square" rtlCol="0">
            <a:spAutoFit/>
          </a:bodyPr>
          <a:lstStyle/>
          <a:p>
            <a:pPr algn="ctr"/>
            <a:r>
              <a:rPr lang="en-US" dirty="0" smtClean="0"/>
              <a:t>For more information pleas see the following links:</a:t>
            </a:r>
          </a:p>
          <a:p>
            <a:pPr algn="ctr"/>
            <a:r>
              <a:rPr lang="en-US" dirty="0">
                <a:hlinkClick r:id="rId6"/>
              </a:rPr>
              <a:t>https://www.nhsos-project.gr</a:t>
            </a:r>
            <a:r>
              <a:rPr lang="en-US" dirty="0" smtClean="0">
                <a:hlinkClick r:id="rId6"/>
              </a:rPr>
              <a:t>/</a:t>
            </a:r>
            <a:r>
              <a:rPr lang="en-US" dirty="0" smtClean="0"/>
              <a:t> </a:t>
            </a:r>
          </a:p>
          <a:p>
            <a:pPr algn="ctr"/>
            <a:r>
              <a:rPr lang="en-US" dirty="0">
                <a:hlinkClick r:id="rId7"/>
              </a:rPr>
              <a:t>https://www.certh.gr</a:t>
            </a:r>
            <a:r>
              <a:rPr lang="en-US" dirty="0" smtClean="0">
                <a:hlinkClick r:id="rId7"/>
              </a:rPr>
              <a:t>/</a:t>
            </a:r>
            <a:r>
              <a:rPr lang="en-US" dirty="0" smtClean="0"/>
              <a:t> </a:t>
            </a:r>
          </a:p>
          <a:p>
            <a:pPr algn="ctr"/>
            <a:r>
              <a:rPr lang="en-US" dirty="0">
                <a:hlinkClick r:id="rId8"/>
              </a:rPr>
              <a:t>https://www.dimoshalkis.gr</a:t>
            </a:r>
            <a:r>
              <a:rPr lang="en-US" dirty="0" smtClean="0">
                <a:hlinkClick r:id="rId8"/>
              </a:rPr>
              <a:t>/</a:t>
            </a:r>
            <a:r>
              <a:rPr lang="en-US" dirty="0" smtClean="0"/>
              <a:t> </a:t>
            </a:r>
            <a:endParaRPr lang="en-US" dirty="0"/>
          </a:p>
        </p:txBody>
      </p:sp>
      <p:cxnSp>
        <p:nvCxnSpPr>
          <p:cNvPr id="23" name="Straight Connector 22"/>
          <p:cNvCxnSpPr/>
          <p:nvPr/>
        </p:nvCxnSpPr>
        <p:spPr>
          <a:xfrm>
            <a:off x="3883292" y="2327562"/>
            <a:ext cx="4653881" cy="8313"/>
          </a:xfrm>
          <a:prstGeom prst="line">
            <a:avLst/>
          </a:prstGeom>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a:blip r:embed="rId9"/>
          <a:stretch>
            <a:fillRect/>
          </a:stretch>
        </p:blipFill>
        <p:spPr>
          <a:xfrm rot="19901570">
            <a:off x="8358447" y="3663286"/>
            <a:ext cx="739833" cy="739833"/>
          </a:xfrm>
          <a:prstGeom prst="rect">
            <a:avLst/>
          </a:prstGeom>
        </p:spPr>
      </p:pic>
    </p:spTree>
    <p:extLst>
      <p:ext uri="{BB962C8B-B14F-4D97-AF65-F5344CB8AC3E}">
        <p14:creationId xmlns:p14="http://schemas.microsoft.com/office/powerpoint/2010/main" val="3849163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842" y="637909"/>
            <a:ext cx="10240689" cy="1325563"/>
          </a:xfrm>
        </p:spPr>
        <p:txBody>
          <a:bodyPr/>
          <a:lstStyle/>
          <a:p>
            <a:r>
              <a:rPr lang="en-US" b="1" u="sng" dirty="0" smtClean="0"/>
              <a:t>Outline</a:t>
            </a:r>
            <a:endParaRPr lang="en-US" b="1" u="sng" dirty="0"/>
          </a:p>
        </p:txBody>
      </p:sp>
      <p:sp>
        <p:nvSpPr>
          <p:cNvPr id="3" name="Content Placeholder 2"/>
          <p:cNvSpPr>
            <a:spLocks noGrp="1"/>
          </p:cNvSpPr>
          <p:nvPr>
            <p:ph idx="1"/>
          </p:nvPr>
        </p:nvSpPr>
        <p:spPr>
          <a:xfrm>
            <a:off x="1285754" y="1880346"/>
            <a:ext cx="9965575" cy="4351338"/>
          </a:xfrm>
        </p:spPr>
        <p:txBody>
          <a:bodyPr>
            <a:normAutofit/>
          </a:bodyPr>
          <a:lstStyle/>
          <a:p>
            <a:r>
              <a:rPr lang="en-US" dirty="0" smtClean="0"/>
              <a:t>Introducing CERTH/ CPERI</a:t>
            </a:r>
          </a:p>
          <a:p>
            <a:r>
              <a:rPr lang="en-US" dirty="0" smtClean="0"/>
              <a:t>A short introduction regarding the “NHSOS” Project</a:t>
            </a:r>
          </a:p>
          <a:p>
            <a:r>
              <a:rPr lang="en-US" dirty="0" smtClean="0"/>
              <a:t>The contribution of CPERI in Project:</a:t>
            </a:r>
          </a:p>
          <a:p>
            <a:pPr lvl="1">
              <a:buFont typeface="Wingdings" panose="05000000000000000000" pitchFamily="2" charset="2"/>
              <a:buChar char="ü"/>
            </a:pPr>
            <a:r>
              <a:rPr lang="en-US" sz="2800" dirty="0" smtClean="0"/>
              <a:t>Life </a:t>
            </a:r>
            <a:r>
              <a:rPr lang="en-US" sz="2800" dirty="0"/>
              <a:t>Cycle Assessment </a:t>
            </a:r>
            <a:r>
              <a:rPr lang="en-US" sz="2800" dirty="0" smtClean="0"/>
              <a:t>Methodology</a:t>
            </a:r>
          </a:p>
          <a:p>
            <a:pPr lvl="1">
              <a:buFont typeface="Wingdings" panose="05000000000000000000" pitchFamily="2" charset="2"/>
              <a:buChar char="ü"/>
            </a:pPr>
            <a:r>
              <a:rPr lang="en-US" sz="2800" dirty="0" smtClean="0"/>
              <a:t>Air Quality in </a:t>
            </a:r>
            <a:r>
              <a:rPr lang="en-US" sz="2800" dirty="0" err="1" smtClean="0"/>
              <a:t>Chalki</a:t>
            </a:r>
            <a:r>
              <a:rPr lang="en-US" sz="2800" dirty="0" smtClean="0"/>
              <a:t> Island</a:t>
            </a:r>
          </a:p>
          <a:p>
            <a:pPr lvl="1">
              <a:buFont typeface="Wingdings" panose="05000000000000000000" pitchFamily="2" charset="2"/>
              <a:buChar char="ü"/>
            </a:pPr>
            <a:r>
              <a:rPr lang="en-US" sz="2800" dirty="0" smtClean="0"/>
              <a:t>Carbon </a:t>
            </a:r>
            <a:r>
              <a:rPr lang="en-US" sz="2800" dirty="0"/>
              <a:t>Emission Sources </a:t>
            </a:r>
            <a:r>
              <a:rPr lang="en-US" sz="2800" dirty="0" smtClean="0"/>
              <a:t>- </a:t>
            </a:r>
            <a:r>
              <a:rPr lang="en-US" sz="2800" dirty="0" err="1"/>
              <a:t>Chalki</a:t>
            </a:r>
            <a:r>
              <a:rPr lang="en-US" sz="2800" dirty="0"/>
              <a:t> </a:t>
            </a:r>
            <a:endParaRPr lang="el-GR" sz="2800" dirty="0"/>
          </a:p>
          <a:p>
            <a:endParaRPr lang="en-US" b="1" dirty="0" smtClean="0"/>
          </a:p>
          <a:p>
            <a:endParaRPr lang="en-US" b="1" dirty="0" smtClean="0"/>
          </a:p>
          <a:p>
            <a:endParaRPr lang="el-GR" b="1" dirty="0"/>
          </a:p>
          <a:p>
            <a:endParaRPr lang="en-US" dirty="0"/>
          </a:p>
        </p:txBody>
      </p:sp>
      <p:pic>
        <p:nvPicPr>
          <p:cNvPr id="4" name="Picture 3"/>
          <p:cNvPicPr>
            <a:picLocks noChangeAspect="1"/>
          </p:cNvPicPr>
          <p:nvPr/>
        </p:nvPicPr>
        <p:blipFill>
          <a:blip r:embed="rId2"/>
          <a:stretch>
            <a:fillRect/>
          </a:stretch>
        </p:blipFill>
        <p:spPr>
          <a:xfrm>
            <a:off x="114198" y="92343"/>
            <a:ext cx="1849052" cy="545566"/>
          </a:xfrm>
          <a:prstGeom prst="rect">
            <a:avLst/>
          </a:prstGeom>
        </p:spPr>
      </p:pic>
      <p:pic>
        <p:nvPicPr>
          <p:cNvPr id="5" name="Picture 4"/>
          <p:cNvPicPr>
            <a:picLocks noChangeAspect="1"/>
          </p:cNvPicPr>
          <p:nvPr/>
        </p:nvPicPr>
        <p:blipFill>
          <a:blip r:embed="rId3"/>
          <a:stretch>
            <a:fillRect/>
          </a:stretch>
        </p:blipFill>
        <p:spPr>
          <a:xfrm>
            <a:off x="10441483" y="151541"/>
            <a:ext cx="1636319" cy="427170"/>
          </a:xfrm>
          <a:prstGeom prst="rect">
            <a:avLst/>
          </a:prstGeom>
        </p:spPr>
      </p:pic>
      <p:pic>
        <p:nvPicPr>
          <p:cNvPr id="6" name="Picture 5"/>
          <p:cNvPicPr>
            <a:picLocks noChangeAspect="1"/>
          </p:cNvPicPr>
          <p:nvPr/>
        </p:nvPicPr>
        <p:blipFill rotWithShape="1">
          <a:blip r:embed="rId4"/>
          <a:srcRect l="62114" t="41091" r="8363" b="28485"/>
          <a:stretch/>
        </p:blipFill>
        <p:spPr>
          <a:xfrm>
            <a:off x="3659045" y="5124416"/>
            <a:ext cx="2201428" cy="1276117"/>
          </a:xfrm>
          <a:prstGeom prst="rect">
            <a:avLst/>
          </a:prstGeom>
        </p:spPr>
      </p:pic>
      <p:pic>
        <p:nvPicPr>
          <p:cNvPr id="7" name="Picture 6"/>
          <p:cNvPicPr>
            <a:picLocks noChangeAspect="1"/>
          </p:cNvPicPr>
          <p:nvPr/>
        </p:nvPicPr>
        <p:blipFill>
          <a:blip r:embed="rId5"/>
          <a:stretch>
            <a:fillRect/>
          </a:stretch>
        </p:blipFill>
        <p:spPr>
          <a:xfrm>
            <a:off x="6685187" y="5050495"/>
            <a:ext cx="1350038" cy="1350038"/>
          </a:xfrm>
          <a:prstGeom prst="rect">
            <a:avLst/>
          </a:prstGeom>
        </p:spPr>
      </p:pic>
      <p:pic>
        <p:nvPicPr>
          <p:cNvPr id="8" name="Picture 7"/>
          <p:cNvPicPr>
            <a:picLocks noChangeAspect="1"/>
          </p:cNvPicPr>
          <p:nvPr/>
        </p:nvPicPr>
        <p:blipFill rotWithShape="1">
          <a:blip r:embed="rId6"/>
          <a:srcRect l="28150" t="24206" r="22202" b="19552"/>
          <a:stretch/>
        </p:blipFill>
        <p:spPr>
          <a:xfrm>
            <a:off x="748144" y="809022"/>
            <a:ext cx="750639" cy="850333"/>
          </a:xfrm>
          <a:prstGeom prst="rect">
            <a:avLst/>
          </a:prstGeom>
        </p:spPr>
      </p:pic>
    </p:spTree>
    <p:extLst>
      <p:ext uri="{BB962C8B-B14F-4D97-AF65-F5344CB8AC3E}">
        <p14:creationId xmlns:p14="http://schemas.microsoft.com/office/powerpoint/2010/main" val="315120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schemeClr val="bg2">
                <a:shade val="45000"/>
                <a:satMod val="135000"/>
              </a:schemeClr>
              <a:prstClr val="white"/>
            </a:duotone>
          </a:blip>
          <a:stretch>
            <a:fillRect/>
          </a:stretch>
        </p:blipFill>
        <p:spPr>
          <a:xfrm>
            <a:off x="232756" y="1117794"/>
            <a:ext cx="11770822" cy="5572256"/>
          </a:xfrm>
          <a:prstGeom prst="rect">
            <a:avLst/>
          </a:prstGeom>
        </p:spPr>
      </p:pic>
      <p:sp>
        <p:nvSpPr>
          <p:cNvPr id="5" name="Rectangle 4"/>
          <p:cNvSpPr/>
          <p:nvPr/>
        </p:nvSpPr>
        <p:spPr>
          <a:xfrm>
            <a:off x="232756" y="1117794"/>
            <a:ext cx="11770822" cy="5355312"/>
          </a:xfrm>
          <a:prstGeom prst="rect">
            <a:avLst/>
          </a:prstGeom>
        </p:spPr>
        <p:txBody>
          <a:bodyPr wrap="square">
            <a:spAutoFit/>
          </a:bodyPr>
          <a:lstStyle/>
          <a:p>
            <a:pPr algn="just"/>
            <a:r>
              <a:rPr lang="en-US" dirty="0"/>
              <a:t>The </a:t>
            </a:r>
            <a:r>
              <a:rPr lang="en-US" b="1" dirty="0"/>
              <a:t>Centre for Research and Technology Hellas (CERTH) </a:t>
            </a:r>
            <a:r>
              <a:rPr lang="en-US" dirty="0"/>
              <a:t>is a legal entity governed by private law with non-profit status, supervised by the General Secretariat for Research and Innovation (GSRI) of the Greek Ministry of Development. CERTH suggests one of the most important Research Centers in Greece with a main mission: The promotion of innovative research for the benefit of society. Dedicated to this purpose, CERTH lies at the forefront of basic, applied and technological research to provide solutions to society’s modern challenges. Clean energy, low/zero CO2 emission technologies, clean vehicle technologies, green hydrogen, climate change, artificial intelligence, advanced robotic systems, the internet of things, Industry 4.0, smart home infrastructure for the future, precision medicine, holistic health nutrition, holistic health-nutrition approach, autonomous vehicles, driving simulators, traffic control hubs, smart cities, precision agriculture, agro-robotics and circular economy, are the primal fields around which CERTH’s five (5) institutes are organized. Chemical Process &amp; Energy Resources Institute - CPERI, Information Technologies Institute - ITI, Hellenic Institute of Transport - HIT, Institute of Applied Biosciences - INAB, and Bio-economy and Agro-Technology Institute - IBO, bring together more than 1600 people (engineers and scientists in their majority), in 7 regions and 9 cities of Greece.</a:t>
            </a:r>
          </a:p>
          <a:p>
            <a:pPr algn="just"/>
            <a:endParaRPr lang="en-US" dirty="0"/>
          </a:p>
          <a:p>
            <a:pPr algn="just"/>
            <a:r>
              <a:rPr lang="en-US" u="sng" dirty="0"/>
              <a:t>The main scientific direction of </a:t>
            </a:r>
            <a:r>
              <a:rPr lang="en-US" b="1" u="sng" dirty="0"/>
              <a:t>CERTH/ CPERI</a:t>
            </a:r>
            <a:r>
              <a:rPr lang="en-US" dirty="0"/>
              <a:t>:</a:t>
            </a:r>
          </a:p>
          <a:p>
            <a:pPr marL="285750" indent="-285750" algn="just">
              <a:buFont typeface="Arial" panose="020B0604020202020204" pitchFamily="34" charset="0"/>
              <a:buChar char="•"/>
            </a:pPr>
            <a:r>
              <a:rPr lang="en-US" dirty="0" smtClean="0"/>
              <a:t>Energy </a:t>
            </a:r>
            <a:r>
              <a:rPr lang="en-US" dirty="0"/>
              <a:t>- green energy, RES, promotion of RES in buildings, clean carbon technologies, hydrogen applications, transition to the post lignite era,</a:t>
            </a:r>
          </a:p>
          <a:p>
            <a:pPr marL="285750" indent="-285750" algn="just">
              <a:buFont typeface="Arial" panose="020B0604020202020204" pitchFamily="34" charset="0"/>
              <a:buChar char="•"/>
            </a:pPr>
            <a:r>
              <a:rPr lang="en-US" dirty="0" smtClean="0"/>
              <a:t>Smart </a:t>
            </a:r>
            <a:r>
              <a:rPr lang="en-US" dirty="0"/>
              <a:t>systems - smart technologies) and </a:t>
            </a:r>
          </a:p>
          <a:p>
            <a:pPr marL="285750" indent="-285750" algn="just">
              <a:buFont typeface="Arial" panose="020B0604020202020204" pitchFamily="34" charset="0"/>
              <a:buChar char="•"/>
            </a:pPr>
            <a:r>
              <a:rPr lang="en-US" dirty="0" smtClean="0"/>
              <a:t>Environment </a:t>
            </a:r>
            <a:r>
              <a:rPr lang="en-US" dirty="0"/>
              <a:t>- environmental technologies, circular economy based on Life Cycle thinking approach, waste management, air quality, air pollution, pollution monitoring, alternative fuels </a:t>
            </a:r>
          </a:p>
        </p:txBody>
      </p:sp>
      <p:pic>
        <p:nvPicPr>
          <p:cNvPr id="6" name="Picture 5"/>
          <p:cNvPicPr>
            <a:picLocks noChangeAspect="1"/>
          </p:cNvPicPr>
          <p:nvPr/>
        </p:nvPicPr>
        <p:blipFill>
          <a:blip r:embed="rId3"/>
          <a:stretch>
            <a:fillRect/>
          </a:stretch>
        </p:blipFill>
        <p:spPr>
          <a:xfrm>
            <a:off x="3613856" y="265914"/>
            <a:ext cx="2848315" cy="840400"/>
          </a:xfrm>
          <a:prstGeom prst="rect">
            <a:avLst/>
          </a:prstGeom>
        </p:spPr>
      </p:pic>
      <p:pic>
        <p:nvPicPr>
          <p:cNvPr id="7" name="Picture 6"/>
          <p:cNvPicPr>
            <a:picLocks noChangeAspect="1"/>
          </p:cNvPicPr>
          <p:nvPr/>
        </p:nvPicPr>
        <p:blipFill>
          <a:blip r:embed="rId4"/>
          <a:stretch>
            <a:fillRect/>
          </a:stretch>
        </p:blipFill>
        <p:spPr>
          <a:xfrm>
            <a:off x="6567288" y="265914"/>
            <a:ext cx="1035402" cy="840400"/>
          </a:xfrm>
          <a:prstGeom prst="rect">
            <a:avLst/>
          </a:prstGeom>
        </p:spPr>
      </p:pic>
    </p:spTree>
    <p:extLst>
      <p:ext uri="{BB962C8B-B14F-4D97-AF65-F5344CB8AC3E}">
        <p14:creationId xmlns:p14="http://schemas.microsoft.com/office/powerpoint/2010/main" val="2201327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98" y="92343"/>
            <a:ext cx="1849052" cy="545566"/>
          </a:xfrm>
          <a:prstGeom prst="rect">
            <a:avLst/>
          </a:prstGeom>
        </p:spPr>
      </p:pic>
      <p:pic>
        <p:nvPicPr>
          <p:cNvPr id="5" name="Picture 4"/>
          <p:cNvPicPr>
            <a:picLocks noChangeAspect="1"/>
          </p:cNvPicPr>
          <p:nvPr/>
        </p:nvPicPr>
        <p:blipFill>
          <a:blip r:embed="rId3"/>
          <a:stretch>
            <a:fillRect/>
          </a:stretch>
        </p:blipFill>
        <p:spPr>
          <a:xfrm>
            <a:off x="10441483" y="151541"/>
            <a:ext cx="1636319" cy="427170"/>
          </a:xfrm>
          <a:prstGeom prst="rect">
            <a:avLst/>
          </a:prstGeom>
        </p:spPr>
      </p:pic>
      <p:pic>
        <p:nvPicPr>
          <p:cNvPr id="13" name="Picture 12"/>
          <p:cNvPicPr>
            <a:picLocks noChangeAspect="1"/>
          </p:cNvPicPr>
          <p:nvPr/>
        </p:nvPicPr>
        <p:blipFill>
          <a:blip r:embed="rId4"/>
          <a:stretch>
            <a:fillRect/>
          </a:stretch>
        </p:blipFill>
        <p:spPr>
          <a:xfrm>
            <a:off x="430821" y="4879448"/>
            <a:ext cx="3059254" cy="1719076"/>
          </a:xfrm>
          <a:prstGeom prst="rect">
            <a:avLst/>
          </a:prstGeom>
          <a:ln>
            <a:noFill/>
          </a:ln>
          <a:effectLst>
            <a:softEdge rad="112500"/>
          </a:effectLst>
        </p:spPr>
      </p:pic>
      <p:sp>
        <p:nvSpPr>
          <p:cNvPr id="14" name="TextBox 13"/>
          <p:cNvSpPr txBox="1"/>
          <p:nvPr/>
        </p:nvSpPr>
        <p:spPr>
          <a:xfrm>
            <a:off x="186856" y="1553335"/>
            <a:ext cx="8588487" cy="3416320"/>
          </a:xfrm>
          <a:prstGeom prst="rect">
            <a:avLst/>
          </a:prstGeom>
          <a:noFill/>
        </p:spPr>
        <p:txBody>
          <a:bodyPr wrap="square" rtlCol="0">
            <a:spAutoFit/>
          </a:bodyPr>
          <a:lstStyle/>
          <a:p>
            <a:pPr algn="just"/>
            <a:r>
              <a:rPr lang="en-US" dirty="0" smtClean="0"/>
              <a:t>“NHSOS” actions include:</a:t>
            </a:r>
          </a:p>
          <a:p>
            <a:pPr marL="285750" indent="-285750" algn="just">
              <a:buFont typeface="Wingdings" panose="05000000000000000000" pitchFamily="2" charset="2"/>
              <a:buChar char="ü"/>
            </a:pPr>
            <a:r>
              <a:rPr lang="en-US" b="1" dirty="0" smtClean="0"/>
              <a:t>Renewable systems </a:t>
            </a:r>
            <a:r>
              <a:rPr lang="en-US" dirty="0" smtClean="0"/>
              <a:t>(a small number of high efficiency PV panels</a:t>
            </a:r>
            <a:r>
              <a:rPr lang="el-GR" dirty="0" smtClean="0"/>
              <a:t> </a:t>
            </a:r>
            <a:r>
              <a:rPr lang="en-US" dirty="0" smtClean="0"/>
              <a:t>will be installed in Island), </a:t>
            </a:r>
          </a:p>
          <a:p>
            <a:pPr marL="285750" indent="-285750" algn="just">
              <a:buFont typeface="Wingdings" panose="05000000000000000000" pitchFamily="2" charset="2"/>
              <a:buChar char="ü"/>
            </a:pPr>
            <a:r>
              <a:rPr lang="en-US" b="1" dirty="0" smtClean="0"/>
              <a:t>Smart systems for high Energy efficiency </a:t>
            </a:r>
            <a:r>
              <a:rPr lang="en-US" dirty="0" smtClean="0"/>
              <a:t>(connected to the local Energy network), </a:t>
            </a:r>
          </a:p>
          <a:p>
            <a:pPr marL="285750" indent="-285750" algn="just">
              <a:buFont typeface="Wingdings" panose="05000000000000000000" pitchFamily="2" charset="2"/>
              <a:buChar char="ü"/>
            </a:pPr>
            <a:r>
              <a:rPr lang="en-US" b="1" dirty="0" smtClean="0"/>
              <a:t>Smart </a:t>
            </a:r>
            <a:r>
              <a:rPr lang="en-US" b="1" dirty="0"/>
              <a:t>energy network </a:t>
            </a:r>
            <a:r>
              <a:rPr lang="el-GR" dirty="0" smtClean="0"/>
              <a:t>(</a:t>
            </a:r>
            <a:r>
              <a:rPr lang="en-US" dirty="0" smtClean="0"/>
              <a:t>an energy </a:t>
            </a:r>
            <a:r>
              <a:rPr lang="en-US" dirty="0"/>
              <a:t>demand management center </a:t>
            </a:r>
            <a:r>
              <a:rPr lang="en-US" dirty="0" smtClean="0"/>
              <a:t>will upgrade the energy efficiency for the Island),</a:t>
            </a:r>
            <a:endParaRPr lang="el-GR" dirty="0" smtClean="0"/>
          </a:p>
          <a:p>
            <a:pPr marL="285750" indent="-285750" algn="just">
              <a:buFont typeface="Wingdings" panose="05000000000000000000" pitchFamily="2" charset="2"/>
              <a:buChar char="ü"/>
            </a:pPr>
            <a:r>
              <a:rPr lang="en-US" b="1" dirty="0" smtClean="0"/>
              <a:t>Chargers for electro-mobility </a:t>
            </a:r>
            <a:r>
              <a:rPr lang="en-US" dirty="0" smtClean="0"/>
              <a:t>(electric vehicles, bikes and scooters),</a:t>
            </a:r>
          </a:p>
          <a:p>
            <a:pPr marL="285750" indent="-285750" algn="just">
              <a:buFont typeface="Wingdings" panose="05000000000000000000" pitchFamily="2" charset="2"/>
              <a:buChar char="ü"/>
            </a:pPr>
            <a:r>
              <a:rPr lang="en-US" dirty="0" smtClean="0"/>
              <a:t>Pilot </a:t>
            </a:r>
            <a:r>
              <a:rPr lang="en-US" dirty="0"/>
              <a:t>studies for the installation of </a:t>
            </a:r>
            <a:r>
              <a:rPr lang="en-US" b="1" dirty="0"/>
              <a:t>wave energy </a:t>
            </a:r>
            <a:r>
              <a:rPr lang="en-US" b="1" dirty="0" smtClean="0"/>
              <a:t>machines </a:t>
            </a:r>
            <a:r>
              <a:rPr lang="en-US" dirty="0" smtClean="0"/>
              <a:t>(mapping up to 100m),</a:t>
            </a:r>
          </a:p>
          <a:p>
            <a:pPr marL="285750" indent="-285750" algn="just">
              <a:buFont typeface="Wingdings" panose="05000000000000000000" pitchFamily="2" charset="2"/>
              <a:buChar char="ü"/>
            </a:pPr>
            <a:r>
              <a:rPr lang="en-US" b="1" dirty="0" smtClean="0"/>
              <a:t>Waste management </a:t>
            </a:r>
            <a:r>
              <a:rPr lang="en-US" dirty="0" smtClean="0"/>
              <a:t>(promoting the principles of circular economy),</a:t>
            </a:r>
          </a:p>
          <a:p>
            <a:pPr marL="285750" indent="-285750" algn="just">
              <a:buFont typeface="Wingdings" panose="05000000000000000000" pitchFamily="2" charset="2"/>
              <a:buChar char="ü"/>
            </a:pPr>
            <a:r>
              <a:rPr lang="en-US" b="1" dirty="0" smtClean="0"/>
              <a:t>Air Quality </a:t>
            </a:r>
            <a:r>
              <a:rPr lang="en-US" dirty="0" smtClean="0"/>
              <a:t>studies (mapping the level and variation of air pollution in areas of interest i.e. </a:t>
            </a:r>
            <a:r>
              <a:rPr lang="en-US" dirty="0" err="1" smtClean="0"/>
              <a:t>Chalki’s</a:t>
            </a:r>
            <a:r>
              <a:rPr lang="en-US" dirty="0" smtClean="0"/>
              <a:t> port),</a:t>
            </a:r>
          </a:p>
          <a:p>
            <a:pPr marL="285750" indent="-285750" algn="just">
              <a:buFont typeface="Wingdings" panose="05000000000000000000" pitchFamily="2" charset="2"/>
              <a:buChar char="ü"/>
            </a:pPr>
            <a:r>
              <a:rPr lang="en-US" b="1" dirty="0" smtClean="0"/>
              <a:t>Smart tourist card </a:t>
            </a:r>
            <a:r>
              <a:rPr lang="en-US" dirty="0" smtClean="0"/>
              <a:t>to promote “green” tourism</a:t>
            </a:r>
            <a:endParaRPr lang="en-US" dirty="0"/>
          </a:p>
        </p:txBody>
      </p:sp>
      <p:sp>
        <p:nvSpPr>
          <p:cNvPr id="17" name="Rectangle 16"/>
          <p:cNvSpPr/>
          <p:nvPr/>
        </p:nvSpPr>
        <p:spPr>
          <a:xfrm>
            <a:off x="6549329" y="5764271"/>
            <a:ext cx="5159433" cy="923330"/>
          </a:xfrm>
          <a:prstGeom prst="rect">
            <a:avLst/>
          </a:prstGeom>
        </p:spPr>
        <p:txBody>
          <a:bodyPr wrap="square">
            <a:spAutoFit/>
          </a:bodyPr>
          <a:lstStyle/>
          <a:p>
            <a:pPr algn="just"/>
            <a:r>
              <a:rPr lang="en-US" dirty="0"/>
              <a:t>In the context of </a:t>
            </a:r>
            <a:r>
              <a:rPr lang="en-US" dirty="0" smtClean="0"/>
              <a:t>“NHSOS” project, </a:t>
            </a:r>
            <a:r>
              <a:rPr lang="en-US" b="1" u="sng" dirty="0"/>
              <a:t>a pilot “Green Park”</a:t>
            </a:r>
            <a:r>
              <a:rPr lang="en-US" dirty="0"/>
              <a:t> where visitors would be familiarized with sustainable practices and “green” </a:t>
            </a:r>
            <a:r>
              <a:rPr lang="en-US" dirty="0" smtClean="0"/>
              <a:t>technologies </a:t>
            </a:r>
            <a:endParaRPr lang="en-US" dirty="0"/>
          </a:p>
        </p:txBody>
      </p:sp>
      <p:pic>
        <p:nvPicPr>
          <p:cNvPr id="20" name="Picture 19"/>
          <p:cNvPicPr>
            <a:picLocks noChangeAspect="1"/>
          </p:cNvPicPr>
          <p:nvPr/>
        </p:nvPicPr>
        <p:blipFill>
          <a:blip r:embed="rId5"/>
          <a:stretch>
            <a:fillRect/>
          </a:stretch>
        </p:blipFill>
        <p:spPr>
          <a:xfrm>
            <a:off x="9511007" y="1254766"/>
            <a:ext cx="2680993" cy="1505677"/>
          </a:xfrm>
          <a:prstGeom prst="rect">
            <a:avLst/>
          </a:prstGeom>
          <a:ln>
            <a:noFill/>
          </a:ln>
          <a:effectLst>
            <a:softEdge rad="112500"/>
          </a:effectLst>
        </p:spPr>
      </p:pic>
      <p:pic>
        <p:nvPicPr>
          <p:cNvPr id="21" name="Picture 20"/>
          <p:cNvPicPr>
            <a:picLocks noChangeAspect="1"/>
          </p:cNvPicPr>
          <p:nvPr/>
        </p:nvPicPr>
        <p:blipFill>
          <a:blip r:embed="rId6"/>
          <a:stretch>
            <a:fillRect/>
          </a:stretch>
        </p:blipFill>
        <p:spPr>
          <a:xfrm>
            <a:off x="8903105" y="2876204"/>
            <a:ext cx="2598282" cy="1459173"/>
          </a:xfrm>
          <a:prstGeom prst="rect">
            <a:avLst/>
          </a:prstGeom>
          <a:ln>
            <a:noFill/>
          </a:ln>
          <a:effectLst>
            <a:softEdge rad="112500"/>
          </a:effectLst>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32314" t="20129" r="33636" b="33443"/>
          <a:stretch/>
        </p:blipFill>
        <p:spPr>
          <a:xfrm>
            <a:off x="3490075" y="4824135"/>
            <a:ext cx="2577598" cy="1976991"/>
          </a:xfrm>
          <a:prstGeom prst="rect">
            <a:avLst/>
          </a:prstGeom>
        </p:spPr>
      </p:pic>
      <p:pic>
        <p:nvPicPr>
          <p:cNvPr id="25" name="Picture 24"/>
          <p:cNvPicPr>
            <a:picLocks noChangeAspect="1"/>
          </p:cNvPicPr>
          <p:nvPr/>
        </p:nvPicPr>
        <p:blipFill rotWithShape="1">
          <a:blip r:embed="rId8"/>
          <a:srcRect l="14237" t="15259" r="17711" b="16894"/>
          <a:stretch/>
        </p:blipFill>
        <p:spPr>
          <a:xfrm>
            <a:off x="7148516" y="4245735"/>
            <a:ext cx="1754589" cy="1311990"/>
          </a:xfrm>
          <a:prstGeom prst="rect">
            <a:avLst/>
          </a:prstGeom>
          <a:ln>
            <a:noFill/>
          </a:ln>
          <a:effectLst>
            <a:softEdge rad="112500"/>
          </a:effectLst>
        </p:spPr>
      </p:pic>
      <p:pic>
        <p:nvPicPr>
          <p:cNvPr id="26" name="Picture 25"/>
          <p:cNvPicPr>
            <a:picLocks noChangeAspect="1"/>
          </p:cNvPicPr>
          <p:nvPr/>
        </p:nvPicPr>
        <p:blipFill>
          <a:blip r:embed="rId9"/>
          <a:stretch>
            <a:fillRect/>
          </a:stretch>
        </p:blipFill>
        <p:spPr>
          <a:xfrm>
            <a:off x="9575539" y="4305098"/>
            <a:ext cx="1607041" cy="1205281"/>
          </a:xfrm>
          <a:prstGeom prst="rect">
            <a:avLst/>
          </a:prstGeom>
          <a:ln>
            <a:noFill/>
          </a:ln>
          <a:effectLst>
            <a:softEdge rad="112500"/>
          </a:effectLst>
        </p:spPr>
      </p:pic>
      <p:sp>
        <p:nvSpPr>
          <p:cNvPr id="27" name="Rectangle 26"/>
          <p:cNvSpPr/>
          <p:nvPr/>
        </p:nvSpPr>
        <p:spPr>
          <a:xfrm>
            <a:off x="2375285" y="723470"/>
            <a:ext cx="9597082" cy="646331"/>
          </a:xfrm>
          <a:prstGeom prst="rect">
            <a:avLst/>
          </a:prstGeom>
        </p:spPr>
        <p:txBody>
          <a:bodyPr wrap="square">
            <a:spAutoFit/>
          </a:bodyPr>
          <a:lstStyle/>
          <a:p>
            <a:r>
              <a:rPr lang="en-US" dirty="0"/>
              <a:t>“NHSOS” Project aims to provide a sustainable and holistic vision for </a:t>
            </a:r>
            <a:r>
              <a:rPr lang="en-US" dirty="0" err="1" smtClean="0"/>
              <a:t>Chalki</a:t>
            </a:r>
            <a:r>
              <a:rPr lang="en-US" dirty="0" smtClean="0"/>
              <a:t> </a:t>
            </a:r>
            <a:r>
              <a:rPr lang="en-US" dirty="0"/>
              <a:t>Island adopting practices and actions that can be expanded in other Islandic ecosystems. </a:t>
            </a:r>
          </a:p>
        </p:txBody>
      </p:sp>
      <p:pic>
        <p:nvPicPr>
          <p:cNvPr id="28" name="Picture 27"/>
          <p:cNvPicPr>
            <a:picLocks noChangeAspect="1"/>
          </p:cNvPicPr>
          <p:nvPr/>
        </p:nvPicPr>
        <p:blipFill>
          <a:blip r:embed="rId10"/>
          <a:stretch>
            <a:fillRect/>
          </a:stretch>
        </p:blipFill>
        <p:spPr>
          <a:xfrm>
            <a:off x="1282801" y="688266"/>
            <a:ext cx="977639" cy="732232"/>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1"/>
          <a:stretch>
            <a:fillRect/>
          </a:stretch>
        </p:blipFill>
        <p:spPr>
          <a:xfrm>
            <a:off x="5686295" y="4506836"/>
            <a:ext cx="789787" cy="789787"/>
          </a:xfrm>
          <a:prstGeom prst="rect">
            <a:avLst/>
          </a:prstGeom>
        </p:spPr>
      </p:pic>
    </p:spTree>
    <p:extLst>
      <p:ext uri="{BB962C8B-B14F-4D97-AF65-F5344CB8AC3E}">
        <p14:creationId xmlns:p14="http://schemas.microsoft.com/office/powerpoint/2010/main" val="268839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98" y="92343"/>
            <a:ext cx="1849052" cy="545566"/>
          </a:xfrm>
          <a:prstGeom prst="rect">
            <a:avLst/>
          </a:prstGeom>
        </p:spPr>
      </p:pic>
      <p:pic>
        <p:nvPicPr>
          <p:cNvPr id="5" name="Picture 4"/>
          <p:cNvPicPr>
            <a:picLocks noChangeAspect="1"/>
          </p:cNvPicPr>
          <p:nvPr/>
        </p:nvPicPr>
        <p:blipFill>
          <a:blip r:embed="rId3"/>
          <a:stretch>
            <a:fillRect/>
          </a:stretch>
        </p:blipFill>
        <p:spPr>
          <a:xfrm>
            <a:off x="10441483" y="151541"/>
            <a:ext cx="1636319" cy="427170"/>
          </a:xfrm>
          <a:prstGeom prst="rect">
            <a:avLst/>
          </a:prstGeom>
        </p:spPr>
      </p:pic>
      <p:grpSp>
        <p:nvGrpSpPr>
          <p:cNvPr id="13" name="Group 12"/>
          <p:cNvGrpSpPr/>
          <p:nvPr/>
        </p:nvGrpSpPr>
        <p:grpSpPr>
          <a:xfrm>
            <a:off x="765321" y="1509446"/>
            <a:ext cx="10507287" cy="5457725"/>
            <a:chOff x="4222864" y="1920239"/>
            <a:chExt cx="7597833" cy="4738256"/>
          </a:xfrm>
        </p:grpSpPr>
        <p:pic>
          <p:nvPicPr>
            <p:cNvPr id="7" name="Picture 6"/>
            <p:cNvPicPr>
              <a:picLocks noChangeAspect="1"/>
            </p:cNvPicPr>
            <p:nvPr/>
          </p:nvPicPr>
          <p:blipFill rotWithShape="1">
            <a:blip r:embed="rId4"/>
            <a:srcRect l="14346" t="20481" r="11604" b="18428"/>
            <a:stretch/>
          </p:blipFill>
          <p:spPr>
            <a:xfrm rot="18779970">
              <a:off x="4787568" y="5109938"/>
              <a:ext cx="1921071" cy="907174"/>
            </a:xfrm>
            <a:prstGeom prst="rect">
              <a:avLst/>
            </a:prstGeom>
          </p:spPr>
        </p:pic>
        <p:graphicFrame>
          <p:nvGraphicFramePr>
            <p:cNvPr id="6" name="Diagram 5"/>
            <p:cNvGraphicFramePr/>
            <p:nvPr>
              <p:extLst>
                <p:ext uri="{D42A27DB-BD31-4B8C-83A1-F6EECF244321}">
                  <p14:modId xmlns:p14="http://schemas.microsoft.com/office/powerpoint/2010/main" val="3284690507"/>
                </p:ext>
              </p:extLst>
            </p:nvPr>
          </p:nvGraphicFramePr>
          <p:xfrm>
            <a:off x="4222864" y="1920239"/>
            <a:ext cx="7597833" cy="4738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p:cNvPicPr>
              <a:picLocks noChangeAspect="1"/>
            </p:cNvPicPr>
            <p:nvPr/>
          </p:nvPicPr>
          <p:blipFill>
            <a:blip r:embed="rId10"/>
            <a:stretch>
              <a:fillRect/>
            </a:stretch>
          </p:blipFill>
          <p:spPr>
            <a:xfrm>
              <a:off x="9687803" y="2294313"/>
              <a:ext cx="1507360" cy="1003080"/>
            </a:xfrm>
            <a:prstGeom prst="rect">
              <a:avLst/>
            </a:prstGeom>
          </p:spPr>
        </p:pic>
        <p:pic>
          <p:nvPicPr>
            <p:cNvPr id="8" name="Picture 7"/>
            <p:cNvPicPr>
              <a:picLocks noChangeAspect="1"/>
            </p:cNvPicPr>
            <p:nvPr/>
          </p:nvPicPr>
          <p:blipFill rotWithShape="1">
            <a:blip r:embed="rId11"/>
            <a:srcRect t="10061"/>
            <a:stretch/>
          </p:blipFill>
          <p:spPr>
            <a:xfrm>
              <a:off x="9377838" y="5162204"/>
              <a:ext cx="1270726" cy="1296785"/>
            </a:xfrm>
            <a:prstGeom prst="rect">
              <a:avLst/>
            </a:prstGeom>
          </p:spPr>
        </p:pic>
        <p:pic>
          <p:nvPicPr>
            <p:cNvPr id="12" name="Picture 11"/>
            <p:cNvPicPr>
              <a:picLocks noChangeAspect="1"/>
            </p:cNvPicPr>
            <p:nvPr/>
          </p:nvPicPr>
          <p:blipFill>
            <a:blip r:embed="rId12"/>
            <a:stretch>
              <a:fillRect/>
            </a:stretch>
          </p:blipFill>
          <p:spPr>
            <a:xfrm>
              <a:off x="5417474" y="2294313"/>
              <a:ext cx="1241020" cy="1241020"/>
            </a:xfrm>
            <a:prstGeom prst="rect">
              <a:avLst/>
            </a:prstGeom>
          </p:spPr>
        </p:pic>
      </p:grpSp>
      <p:sp>
        <p:nvSpPr>
          <p:cNvPr id="14" name="TextBox 13"/>
          <p:cNvSpPr txBox="1"/>
          <p:nvPr/>
        </p:nvSpPr>
        <p:spPr>
          <a:xfrm>
            <a:off x="2465623" y="653249"/>
            <a:ext cx="7106684" cy="830997"/>
          </a:xfrm>
          <a:prstGeom prst="rect">
            <a:avLst/>
          </a:prstGeom>
          <a:noFill/>
          <a:ln>
            <a:solidFill>
              <a:schemeClr val="tx1"/>
            </a:solidFill>
          </a:ln>
        </p:spPr>
        <p:txBody>
          <a:bodyPr wrap="square" rtlCol="0">
            <a:spAutoFit/>
          </a:bodyPr>
          <a:lstStyle/>
          <a:p>
            <a:pPr algn="ctr"/>
            <a:r>
              <a:rPr lang="en-US" sz="2400" dirty="0" smtClean="0"/>
              <a:t>CERTH/CPERI contribution is focused on:</a:t>
            </a:r>
          </a:p>
          <a:p>
            <a:pPr algn="ctr"/>
            <a:r>
              <a:rPr lang="en-US" sz="2400" b="1" dirty="0" smtClean="0"/>
              <a:t>Waste Management</a:t>
            </a:r>
            <a:r>
              <a:rPr lang="en-US" sz="2400" dirty="0" smtClean="0"/>
              <a:t>, </a:t>
            </a:r>
            <a:r>
              <a:rPr lang="en-US" sz="2400" b="1" dirty="0" smtClean="0"/>
              <a:t>Carbon footprint </a:t>
            </a:r>
            <a:r>
              <a:rPr lang="en-US" sz="2400" dirty="0" smtClean="0"/>
              <a:t>and </a:t>
            </a:r>
            <a:r>
              <a:rPr lang="en-US" sz="2400" b="1" dirty="0" smtClean="0"/>
              <a:t>Air Quality </a:t>
            </a:r>
            <a:endParaRPr lang="en-US" sz="2400" b="1" dirty="0"/>
          </a:p>
        </p:txBody>
      </p:sp>
      <p:pic>
        <p:nvPicPr>
          <p:cNvPr id="15" name="Picture 14"/>
          <p:cNvPicPr>
            <a:picLocks noChangeAspect="1"/>
          </p:cNvPicPr>
          <p:nvPr/>
        </p:nvPicPr>
        <p:blipFill>
          <a:blip r:embed="rId13"/>
          <a:stretch>
            <a:fillRect/>
          </a:stretch>
        </p:blipFill>
        <p:spPr>
          <a:xfrm>
            <a:off x="1585945" y="663109"/>
            <a:ext cx="821137" cy="821137"/>
          </a:xfrm>
          <a:prstGeom prst="rect">
            <a:avLst/>
          </a:prstGeom>
        </p:spPr>
      </p:pic>
    </p:spTree>
    <p:extLst>
      <p:ext uri="{BB962C8B-B14F-4D97-AF65-F5344CB8AC3E}">
        <p14:creationId xmlns:p14="http://schemas.microsoft.com/office/powerpoint/2010/main" val="2499115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8482" y="2669777"/>
            <a:ext cx="3643981" cy="1684616"/>
            <a:chOff x="381000" y="2498796"/>
            <a:chExt cx="5183166" cy="2296851"/>
          </a:xfrm>
        </p:grpSpPr>
        <p:sp>
          <p:nvSpPr>
            <p:cNvPr id="36" name="Rectangle 35"/>
            <p:cNvSpPr/>
            <p:nvPr/>
          </p:nvSpPr>
          <p:spPr>
            <a:xfrm>
              <a:off x="812800" y="2565400"/>
              <a:ext cx="1329266"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047455" y="2498796"/>
              <a:ext cx="4516711" cy="2296851"/>
              <a:chOff x="1047455" y="2498796"/>
              <a:chExt cx="4516711" cy="2296851"/>
            </a:xfrm>
          </p:grpSpPr>
          <p:pic>
            <p:nvPicPr>
              <p:cNvPr id="44" name="Picture 43"/>
              <p:cNvPicPr>
                <a:picLocks noChangeAspect="1"/>
              </p:cNvPicPr>
              <p:nvPr/>
            </p:nvPicPr>
            <p:blipFill rotWithShape="1">
              <a:blip r:embed="rId3"/>
              <a:srcRect l="1852" t="14445" r="3517" b="12305"/>
              <a:stretch/>
            </p:blipFill>
            <p:spPr>
              <a:xfrm>
                <a:off x="1047455" y="2931852"/>
                <a:ext cx="4061077" cy="1768277"/>
              </a:xfrm>
              <a:prstGeom prst="rect">
                <a:avLst/>
              </a:prstGeom>
            </p:spPr>
          </p:pic>
          <p:sp>
            <p:nvSpPr>
              <p:cNvPr id="45" name="Rectangle 44"/>
              <p:cNvSpPr/>
              <p:nvPr/>
            </p:nvSpPr>
            <p:spPr>
              <a:xfrm>
                <a:off x="3175000" y="2836333"/>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30634" y="3530508"/>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77993" y="4253781"/>
                <a:ext cx="2265194"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547533" y="3064840"/>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921000" y="2498796"/>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005667" y="4108592"/>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381000" y="2515072"/>
              <a:ext cx="1933532"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1033823" y="5520251"/>
            <a:ext cx="675557" cy="86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 xmlns:a16="http://schemas.microsoft.com/office/drawing/2014/main" id="{7A766E49-EB1E-44A7-A5D1-1536327E9A4C}"/>
              </a:ext>
            </a:extLst>
          </p:cNvPr>
          <p:cNvCxnSpPr/>
          <p:nvPr/>
        </p:nvCxnSpPr>
        <p:spPr>
          <a:xfrm>
            <a:off x="890356" y="1485364"/>
            <a:ext cx="88030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 xmlns:a16="http://schemas.microsoft.com/office/drawing/2014/main" id="{6BA87BA0-9A60-46CC-A169-1AE668BD8546}"/>
              </a:ext>
            </a:extLst>
          </p:cNvPr>
          <p:cNvSpPr txBox="1"/>
          <p:nvPr/>
        </p:nvSpPr>
        <p:spPr>
          <a:xfrm>
            <a:off x="1963250" y="759447"/>
            <a:ext cx="6342378" cy="584775"/>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US" sz="3200" b="1" dirty="0" smtClean="0">
                <a:latin typeface="+mj-lt"/>
                <a:ea typeface="+mj-ea"/>
                <a:cs typeface="+mj-cs"/>
              </a:rPr>
              <a:t>Life Cycle Assessment Methodology</a:t>
            </a:r>
            <a:endParaRPr lang="el-GR" sz="3200" b="1" dirty="0">
              <a:latin typeface="+mj-lt"/>
              <a:ea typeface="+mj-ea"/>
              <a:cs typeface="+mj-cs"/>
            </a:endParaRPr>
          </a:p>
        </p:txBody>
      </p:sp>
      <p:sp>
        <p:nvSpPr>
          <p:cNvPr id="9" name="Content Placeholder 2"/>
          <p:cNvSpPr txBox="1">
            <a:spLocks/>
          </p:cNvSpPr>
          <p:nvPr/>
        </p:nvSpPr>
        <p:spPr>
          <a:xfrm>
            <a:off x="801066" y="1530474"/>
            <a:ext cx="7504562" cy="1176551"/>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algn="just">
              <a:buFont typeface="Wingdings" panose="05000000000000000000" pitchFamily="2" charset="2"/>
              <a:buChar char="Ø"/>
            </a:pPr>
            <a:r>
              <a:rPr lang="en-US" sz="1600" dirty="0">
                <a:ea typeface="Times New Roman" panose="02020603050405020304" pitchFamily="18" charset="0"/>
                <a:cs typeface="Tahoma" panose="020B0604030504040204" pitchFamily="34" charset="0"/>
              </a:rPr>
              <a:t>According to the international standard ISO 14040, Life Cycle Assessment (LCA) is defined </a:t>
            </a:r>
            <a:r>
              <a:rPr lang="en-US" sz="1600" dirty="0" smtClean="0">
                <a:ea typeface="Times New Roman" panose="02020603050405020304" pitchFamily="18" charset="0"/>
                <a:cs typeface="Tahoma" panose="020B0604030504040204" pitchFamily="34" charset="0"/>
              </a:rPr>
              <a:t>as</a:t>
            </a:r>
            <a:r>
              <a:rPr lang="el-GR" sz="1600" dirty="0" smtClean="0">
                <a:ea typeface="Times New Roman" panose="02020603050405020304" pitchFamily="18" charset="0"/>
                <a:cs typeface="Tahoma" panose="020B0604030504040204" pitchFamily="34" charset="0"/>
              </a:rPr>
              <a:t> </a:t>
            </a:r>
            <a:r>
              <a:rPr lang="en-US" sz="1600" dirty="0" smtClean="0">
                <a:ea typeface="Times New Roman" panose="02020603050405020304" pitchFamily="18" charset="0"/>
                <a:cs typeface="Tahoma" panose="020B0604030504040204" pitchFamily="34" charset="0"/>
              </a:rPr>
              <a:t>the systematic </a:t>
            </a:r>
            <a:r>
              <a:rPr lang="en-US" sz="1600" dirty="0">
                <a:ea typeface="Times New Roman" panose="02020603050405020304" pitchFamily="18" charset="0"/>
                <a:cs typeface="Tahoma" panose="020B0604030504040204" pitchFamily="34" charset="0"/>
              </a:rPr>
              <a:t>method for </a:t>
            </a:r>
            <a:r>
              <a:rPr lang="en-US" sz="1600" dirty="0" smtClean="0">
                <a:ea typeface="Times New Roman" panose="02020603050405020304" pitchFamily="18" charset="0"/>
                <a:cs typeface="Tahoma" panose="020B0604030504040204" pitchFamily="34" charset="0"/>
              </a:rPr>
              <a:t>evaluating </a:t>
            </a:r>
            <a:r>
              <a:rPr lang="en-US" sz="1600" dirty="0">
                <a:ea typeface="Times New Roman" panose="02020603050405020304" pitchFamily="18" charset="0"/>
                <a:cs typeface="Tahoma" panose="020B0604030504040204" pitchFamily="34" charset="0"/>
              </a:rPr>
              <a:t>the environmental aspects and potential impacts associated with a product or process throughout its entire life cycle, from raw material extraction to recycling </a:t>
            </a:r>
            <a:r>
              <a:rPr lang="en-US" sz="1600" dirty="0" smtClean="0">
                <a:ea typeface="Times New Roman" panose="02020603050405020304" pitchFamily="18" charset="0"/>
                <a:cs typeface="Tahoma" panose="020B0604030504040204" pitchFamily="34" charset="0"/>
              </a:rPr>
              <a:t>and </a:t>
            </a:r>
            <a:r>
              <a:rPr lang="en-US" sz="1600" dirty="0">
                <a:ea typeface="Times New Roman" panose="02020603050405020304" pitchFamily="18" charset="0"/>
                <a:cs typeface="Tahoma" panose="020B0604030504040204" pitchFamily="34" charset="0"/>
              </a:rPr>
              <a:t>final disposal.</a:t>
            </a:r>
            <a:r>
              <a:rPr lang="el-GR" sz="1600" dirty="0">
                <a:ea typeface="Times New Roman" panose="02020603050405020304" pitchFamily="18" charset="0"/>
                <a:cs typeface="Tahoma" panose="020B0604030504040204" pitchFamily="34" charset="0"/>
              </a:rPr>
              <a:t> </a:t>
            </a:r>
            <a:endParaRPr lang="en-US" sz="1600" dirty="0">
              <a:ea typeface="Times New Roman" panose="02020603050405020304" pitchFamily="18" charset="0"/>
              <a:cs typeface="Tahoma" panose="020B0604030504040204" pitchFamily="34" charset="0"/>
            </a:endParaRPr>
          </a:p>
        </p:txBody>
      </p:sp>
      <p:sp>
        <p:nvSpPr>
          <p:cNvPr id="2" name="AutoShape 2" descr="data:image/png;base64,iVBORw0KGgoAAAANSUhEUgAAEAgAAApkCAYAAACxv+ovAAAAAXNSR0IArs4c6QAAZSt0RVh0bXhmaWxlACUzQ214R3JhcGhNb2RlbCUzRSUzQ3Jvb3QlM0UlM0NteENlbGwlMjBpZCUzRCUyMjAlMjIlMkYlM0UlM0NteENlbGwlMjBpZCUzRCUyMjElMjIlMjBwYXJlbnQlM0QlMjIwJTIyJTJGJTNFJTNDbXhDZWxsJTIwaWQlM0QlMjIyJTIyJTIwdmFsdWUlM0QlMjIlMjIlMjBzdHlsZSUzRCUyMmVsbGlwc2UlM0J3aGl0ZVNwYWNlJTNEd3JhcCUzQmh0bWwlM0QxJTNCYXNwZWN0JTNEZml4ZWQlM0JzdHJva2VXaWR0aCUzRDklM0JzdHJva2VDb2xvciUzRCUyMzZDQjhGQyUzQmZvbnRDb2xvciUzRCUyMzQ0NzJjNCUzQiUyMiUyMHZlcnRleCUzRCUyMjElMjIlMjBwYXJlbnQlM0QlMjIxJTIyJTNFJTNDbXhHZW9tZXRyeSUyMHglM0QlMjIxMjA0JTIyJTIweSUzRCUyMjE3MyUyMiUyMHdpZHRoJTNEJTIyNTE0JTIyJTIwaGVpZ2h0JTNEJTIyNTE0JTIyJTIwYXMlM0QlMjJnZW9tZXRyeSUyMiUyRiUzRSUzQyUyRm14Q2VsbCUzRSUzQ214Q2VsbCUyMGlkJTNEJTIyMyUyMiUyMHZhbHVlJTNEJTIyTGlmZSUyMEN5Y2xlJTIwQXNzZXNzbWVudCUyMiUyMHN0eWxlJTNEJTIydGV4dCUzQmh0bWwlM0QxJTNCYWxpZ24lM0RjZW50ZXIlM0J2ZXJ0aWNhbEFsaWduJTNEbWlkZGxlJTNCd2hpdGVTcGFjZSUzRHdyYXAlM0Jyb3VuZGVkJTNEMCUzQmZvbnRTaXplJTNENDQlM0Jmb250U3R5bGUlM0QxJTNCZm9udENvbG9yJTNEJTIzNDQ3MmM0JTNCZm9udEZhbWlseSUzRENhbGlicmklM0IlMjIlMjB2ZXJ0ZXglM0QlMjIxJTIyJTIwcGFyZW50JTNEJTIyMSUyMiUzRSUzQ214R2VvbWV0cnklMjB4JTNEJTIyMTMzNS43NSUyMiUyMHklM0QlMjIzNDUuMjUlMjIlMjB3aWR0aCUzRCUyMjI1MC41JTIyJTIwaGVpZ2h0JTNEJTIyMTY5LjUlMjIlMjBhcyUzRCUyMmdlb21ldHJ5JTIyJTJGJTNFJTNDJTJGbXhDZWxsJTNFJTNDbXhDZWxsJTIwaWQlM0QlMjI0JTIyJTIwdmFsdWUlM0QlMjIlMjIlMjBzdHlsZSUzRCUyMmVsbGlwc2UlM0J3aGl0ZVNwYWNlJTNEd3JhcCUzQmh0bWwlM0QxJTNCZm9udENvbG9yJTNEJTIzNDQ3MmM0JTNCZmlsbENvbG9yJTNEJTIzNDQ3MmM0JTNCc3Ryb2tlQ29sb3IlM0QlMjM0NDcyYzQlM0IlMjIlMjB2ZXJ0ZXglM0QlMjIxJTIyJTIwcGFyZW50JTNEJTIyMSUyMiUzRSUzQ214R2VvbWV0cnklMjB4JTNEJTIyMTQwOCUyMiUyMHklM0QlMjIxNDUlMjIlMjB3aWR0aCUzRCUyMjEwNiUyMiUyMGhlaWdodCUzRCUyMjY2JTIyJTIwYXMlM0QlMjJnZW9tZXRyeSUyMiUyRiUzRSUzQyUyRm14Q2VsbCUzRSUzQ214Q2VsbCUyMGlkJTNEJTIyNSUyMiUyMHZhbHVlJTNEJTIyJTIyJTIwc3R5bGUlM0QlMjJlbGxpcHNlJTNCd2hpdGVTcGFjZSUzRHdyYXAlM0JodG1sJTNEMSUzQmZvbnRDb2xvciUzRCUyMzQ0NzJjNCUzQmZpbGxDb2xvciUzRCUyMzQ0NzJjNCUzQnN0cm9rZUNvbG9yJTNEJTIzNDQ3MmM0JTNCJTIyJTIwdmVydGV4JTNEJTIyMSUyMiUyMHBhcmVudCUzRCUyMjElMjIlM0UlM0NteEdlb21ldHJ5JTIweCUzRCUyMjExODklMjIlMjB5JTNEJTIyNTM1JTIyJTIwd2lkdGglM0QlMjIxMDYlMjIlMjBoZWlnaHQlM0QlMjI2NiUyMiUyMGFzJTNEJTIyZ2VvbWV0cnklMjIlMkYlM0UlM0MlMkZteENlbGwlM0UlM0NteENlbGwlMjBpZCUzRCUyMjYlMjIlMjB2YWx1ZSUzRCUyMiUyMiUyMHN0eWxlJTNEJTIyZWxsaXBzZSUzQndoaXRlU3BhY2UlM0R3cmFwJTNCaHRtbCUzRDElM0Jmb250Q29sb3IlM0QlMjM0NDcyYzQlM0JmaWxsQ29sb3IlM0QlMjM0NDcyYzQlM0JzdHJva2VDb2xvciUzRCUyMzQ0NzJjNCUzQiUyMiUyMHZlcnRleCUzRCUyMjElMjIlMjBwYXJlbnQlM0QlMjIxJTIyJTNFJTNDbXhHZW9tZXRyeSUyMHglM0QlMjIxNDA4JTIyJTIweSUzRCUyMjY0NSUyMiUyMHdpZHRoJTNEJTIyMTA2JTIyJTIwaGVpZ2h0JTNEJTIyNjYlMjIlMjBhcyUzRCUyMmdlb21ldHJ5JTIyJTJGJTNFJTNDJTJGbXhDZWxsJTNFJTNDbXhDZWxsJTIwaWQlM0QlMjI3JTIyJTIwdmFsdWUlM0QlMjIlMjIlMjBzdHlsZSUzRCUyMmVsbGlwc2UlM0J3aGl0ZVNwYWNlJTNEd3JhcCUzQmh0bWwlM0QxJTNCZm9udENvbG9yJTNEJTIzNDQ3MmM0JTNCZmlsbENvbG9yJTNEJTIzNDQ3MmM0JTNCc3Ryb2tlQ29sb3IlM0QlMjM0NDcyYzQlM0IlMjIlMjB2ZXJ0ZXglM0QlMjIxJTIyJTIwcGFyZW50JTNEJTIyMSUyMiUzRSUzQ214R2VvbWV0cnklMjB4JTNEJTIyMTYzMSUyMiUyMHklM0QlMjI1MzUlMjIlMjB3aWR0aCUzRCUyMjEwNiUyMiUyMGhlaWdodCUzRCUyMjY2JTIyJTIwYXMlM0QlMjJnZW9tZXRyeSUyMiUyRiUzRSUzQyUyRm14Q2VsbCUzRSUzQ214Q2VsbCUyMGlkJTNEJTIyOCUyMiUyMHZhbHVlJTNEJTIyJTIyJTIwc3R5bGUlM0QlMjJlbGxpcHNlJTNCd2hpdGVTcGFjZSUzRHdyYXAlM0JodG1sJTNEMSUzQmZvbnRDb2xvciUzRCUyMzQ0NzJjNCUzQmZpbGxDb2xvciUzRCUyMzQ0NzJjNCUzQnN0cm9rZUNvbG9yJTNEJTIzNDQ3MmM0JTNCJTIyJTIwdmVydGV4JTNEJTIyMSUyMiUyMHBhcmVudCUzRCUyMjElMjIlM0UlM0NteEdlb21ldHJ5JTIweCUzRCUyMjE2MzElMjIlMjB5JTNEJTIyMjcwJTIyJTIwd2lkdGglM0QlMjIxMDYlMjIlMjBoZWlnaHQlM0QlMjI2NiUyMiUyMGFzJTNEJTIyZ2VvbWV0cnklMjIlMkYlM0UlM0MlMkZteENlbGwlM0UlM0NteENlbGwlMjBpZCUzRCUyMjklMjIlMjB2YWx1ZSUzRCUyMiUyMiUyMHN0eWxlJTNEJTIyZWxsaXBzZSUzQndoaXRlU3BhY2UlM0R3cmFwJTNCaHRtbCUzRDElM0Jmb250Q29sb3IlM0QlMjM0NDcyYzQlM0JmaWxsQ29sb3IlM0QlMjM0NDcyYzQlM0JzdHJva2VDb2xvciUzRCUyMzQ0NzJjNCUzQiUyMiUyMHZlcnRleCUzRCUyMjElMjIlMjBwYXJlbnQlM0QlMjIxJTIyJTNFJTNDbXhHZW9tZXRyeSUyMHglM0QlMjIxMTg5JTIyJTIweSUzRCUyMjI3MCUyMiUyMHdpZHRoJTNEJTIyMTA2JTIyJTIwaGVpZ2h0JTNEJTIyNjYlMjIlMjBhcyUzRCUyMmdlb21ldHJ5JTIyJTJGJTNFJTNDJTJGbXhDZWxsJTNFJTNDbXhDZWxsJTIwaWQlM0QlMjIxMCUyMiUyMHZhbHVlJTNEJTIyJTI2bHQlM0Jmb250JTIwc3R5bGUlM0QlMjZxdW90JTNCZm9udC1zaXplJTNBJTIwMjBweCUzQiUyNnF1b3QlM0IlMjZndCUzQlJhdyUyME1hdGVyaWFsJTIwQWNxdWlzaXRpb24lMjZsdCUzQiUyRmZvbnQlMjZndCUzQiUyMiUyMHN0eWxlJTNEJTIydGV4dCUzQmh0bWwlM0QxJTNCYWxpZ24lM0RjZW50ZXIlM0J2ZXJ0aWNhbEFsaWduJTNEbWlkZGxlJTNCd2hpdGVTcGFjZSUzRHdyYXAlM0Jyb3VuZGVkJTNEMCUzQmZvbnRTaXplJTNEMTglM0Jmb250RmFtaWx5JTNEQ2FsaWJyaSUzQmZvbnRDb2xvciUzRCUyMzRENEQ0RCUzQmZvbnRTdHlsZSUzRDElMjIlMjB2ZXJ0ZXglM0QlMjIxJTIyJTIwcGFyZW50JTNEJTIyMSUyMiUzRSUzQ214R2VvbWV0cnklMjB4JTNEJTIyMTM0NC4xOSUyMiUyMHklM0QlMjIxMDMlMjIlMjB3aWR0aCUzRCUyMjIzMy42MiUyMiUyMGhlaWdodCUzRCUyMjUxJTIyJTIwYXMlM0QlMjJnZW9tZXRyeSUyMiUyRiUzRSUzQyUyRm14Q2VsbCUzRSUzQ214Q2VsbCUyMGlkJTNEJTIyMTElMjIlMjB2YWx1ZSUzRCUyMiUyNmx0JTNCZm9udCUyMHN0eWxlJTNEJTI2cXVvdCUzQmZvbnQtc2l6ZSUzQSUyMDIwcHglM0IlMjZxdW90JTNCJTI2Z3QlM0JSYXclMjBNYXRlcmlhbCUyMFRyYW5zcG9ydGF0aW9uJTI2bHQlM0IlMkZmb250JTI2Z3QlM0IlMjIlMjBzdHlsZSUzRCUyMnRleHQlM0JodG1sJTNEMSUzQmFsaWduJTNEY2VudGVyJTNCdmVydGljYWxBbGlnbiUzRG1pZGRsZSUzQndoaXRlU3BhY2UlM0R3cmFwJTNCcm91bmRlZCUzRDAlM0Jmb250U2l6ZSUzRDE4JTNCZm9udEZhbWlseSUzRENhbGlicmklM0Jmb250Q29sb3IlM0QlMjM0RDRENEQlM0Jmb250U3R5bGUlM0QxJTIyJTIwdmVydGV4JTNEJTIyMSUyMiUyMHBhcmVudCUzRCUyMjElMjIlM0UlM0NteEdlb21ldHJ5JTIweCUzRCUyMjE3MzklMjIlMjB5JTNEJTIyMjc1JTIyJTIwd2lkdGglM0QlMjIyNDclMjIlMjBoZWlnaHQlM0QlMjI1MSUyMiUyMGFzJTNEJTIyZ2VvbWV0cnklMjIlMkYlM0UlM0MlMkZteENlbGwlM0UlM0NteENlbGwlMjBpZCUzRCUyMjEyJTIyJTIwdmFsdWUlM0QlMjIlMjZsdCUzQmZvbnQlMjBzdHlsZSUzRCUyNnF1b3QlM0Jmb250LXNpemUlM0ElMjAyMHB4JTNCJTI2cXVvdCUzQiUyNmd0JTNCUHJvZHVjdGlvbiUyNmx0JTNCJTJGZm9udCUyNmd0JTNCJTIyJTIwc3R5bGUlM0QlMjJ0ZXh0JTNCaHRtbCUzRDElM0JhbGlnbiUzRGNlbnRlciUzQnZlcnRpY2FsQWxpZ24lM0RtaWRkbGUlM0J3aGl0ZVNwYWNlJTNEd3JhcCUzQnJvdW5kZWQlM0QwJTNCZm9udFNpemUlM0QxOCUzQmZvbnRGYW1pbHklM0RDYWxpYnJpJTNCZm9udENvbG9yJTNEJTIzNEQ0RDREJTNCZm9udFN0eWxlJTNEMSUyMiUyMHZlcnRleCUzRCUyMjElMjIlMjBwYXJlbnQlM0QlMjIxJTIyJTNFJTNDbXhHZW9tZXRyeSUyMHglM0QlMjIxNzM5JTIyJTIweSUzRCUyMjU0MyUyMiUyMHdpZHRoJTNEJTIyOTYlMjIlMjBoZWlnaHQlM0QlMjI1MSUyMiUyMGFzJTNEJTIyZ2VvbWV0cnklMjIlMkYlM0UlM0MlMkZteENlbGwlM0UlM0NteENlbGwlMjBpZCUzRCUyMjEzJTIyJTIwdmFsdWUlM0QlMjIlMjZsdCUzQmZvbnQlMjBzdHlsZSUzRCUyNnF1b3QlM0Jmb250LXNpemUlM0ElMjAyMHB4JTNCJTI2cXVvdCUzQiUyNmd0JTNCUHJvZHVjdCUyMERpc3RyaWJ1dGlvbiUyNmx0JTNCJTJGZm9udCUyNmd0JTNCJTIyJTIwc3R5bGUlM0QlMjJ0ZXh0JTNCaHRtbCUzRDElM0JhbGlnbiUzRGNlbnRlciUzQnZlcnRpY2FsQWxpZ24lM0RtaWRkbGUlM0J3aGl0ZVNwYWNlJTNEd3JhcCUzQnJvdW5kZWQlM0QwJTNCZm9udFNpemUlM0QxOCUzQmZvbnRGYW1pbHklM0RDYWxpYnJpJTNCZm9udENvbG9yJTNEJTIzNEQ0RDREJTNCZm9udFN0eWxlJTNEMSUyMiUyMHZlcnRleCUzRCUyMjElMjIlMjBwYXJlbnQlM0QlMjIxJTIyJTNFJTNDbXhHZW9tZXRyeSUyMHglM0QlMjIxMzYzLjUlMjIlMjB5JTNEJTIyNzExJTIyJTIwd2lkdGglM0QlMjIxOTUlMjIlMjBoZWlnaHQlM0QlMjIzNiUyMiUyMGFzJTNEJTIyZ2VvbWV0cnklMjIlMkYlM0UlM0MlMkZteENlbGwlM0UlM0NteENlbGwlMjBpZCUzRCUyMjE0JTIyJTIwdmFsdWUlM0QlMjIlMjZsdCUzQmZvbnQlMjBzdHlsZSUzRCUyNnF1b3QlM0Jmb250LXNpemUlM0ElMjAyMHB4JTNCJTI2cXVvdCUzQiUyNmd0JTNCUHJvZHVjdCUyMFVzZSUyNmx0JTNCJTJGZm9udCUyNmd0JTNCJTIyJTIwc3R5bGUlM0QlMjJ0ZXh0JTNCaHRtbCUzRDElM0JhbGlnbiUzRGNlbnRlciUzQnZlcnRpY2FsQWxpZ24lM0RtaWRkbGUlM0J3aGl0ZVNwYWNlJTNEd3JhcCUzQnJvdW5kZWQlM0QwJTNCZm9udFNpemUlM0QxOCUzQmZvbnRGYW1pbHklM0RDYWxpYnJpJTNCZm9udENvbG9yJTNEJTIzNEQ0RDREJTNCZm9udFN0eWxlJTNEMSUyMiUyMHZlcnRleCUzRCUyMjElMjIlMjBwYXJlbnQlM0QlMjIxJTIyJTNFJTNDbXhHZW9tZXRyeSUyMHglM0QlMjIxMDgwJTIyJTIweSUzRCUyMjU1MC41JTIyJTIwd2lkdGglM0QlMjIxMDclMjIlMjBoZWlnaHQlM0QlMjIzNiUyMiUyMGFzJTNEJTIyZ2VvbWV0cnklMjIlMkYlM0UlM0MlMkZteENlbGwlM0UlM0NteENlbGwlMjBpZCUzRCUyMjE1JTIyJTIwdmFsdWUlM0QlMjIlMjZsdCUzQmZvbnQlMjBzdHlsZSUzRCUyNnF1b3QlM0Jmb250LXNpemUlM0ElMjAyMHB4JTNCJTI2cXVvdCUzQiUyNmd0JTNCUmVjeWNsaW5nJTJGRmluYWwlMjBEaXNwb3NhbCUyNmx0JTNCJTJGZm9udCUyNmd0JTNCJTIyJTIwc3R5bGUlM0QlMjJ0ZXh0JTNCaHRtbCUzRDElM0JhbGlnbiUzRGNlbnRlciUzQnZlcnRpY2FsQWxpZ24lM0RtaWRkbGUlM0J3aGl0ZVNwYWNlJTNEd3JhcCUzQnJvdW5kZWQlM0QwJTNCZm9udFNpemUlM0QxOCUzQmZvbnRGYW1pbHklM0RDYWxpYnJpJTNCZm9udENvbG9yJTNEJTIzNEQ0RDREJTNCZm9udFN0eWxlJTNEMSUyMiUyMHZlcnRleCUzRCUyMjElMjIlMjBwYXJlbnQlM0QlMjIxJTIyJTNFJTNDbXhHZW9tZXRyeSUyMHglM0QlMjI5ODElMjIlMjB5JTNEJTIyMjgyLjUlMjIlMjB3aWR0aCUzRCUyMjIwOCUyMiUyMGhlaWdodCUzRCUyMjM2JTIyJTIwYXMlM0QlMjJnZW9tZXRyeSUyMiUyRiUzRSUzQyUyRm14Q2VsbCUzRSUzQ214Q2VsbCUyMGlkJTNEJTIyMTYlMjIlMjB2YWx1ZSUzRCUyMiUyMiUyMHN0eWxlJTNEJTIyc2hhcGUlM0RpbWFnZSUzQnZlcnRpY2FsTGFiZWxQb3NpdGlvbiUzRGJvdHRvbSUzQmxhYmVsQmFja2dyb3VuZENvbG9yJTNEZGVmYXVsdCUzQnZlcnRpY2FsQWxpZ24lM0R0b3AlM0Jhc3BlY3QlM0RmaXhlZCUzQmltYWdlQXNwZWN0JTNEMCUzQmltYWdlJTNEZGF0YSUzQWltYWdlJTJGcG5nJTJDaVZCT1J3MEtHZ29BQUFBTlNVaEVVZ0FBQUdRQUFBQmtDQVlBQUFCdzRwVlVBQUFBQVhOU1IwSUFyczRjNlFBQUNJaEpSRUZVZUFIdG5Ybm9WVVVVeHkyTFNpMHRzMDFic2FLRkpDS3lIYW13bFNnS2lqS2pIU29peW5ZaWlJVENTdHRFZ3JMQ05zMktGb0xxbiUyRjZKS0ZJcm9Xelg5aFdzc1AzVG5COXpaWDdUdmZmTjNIZnZlMmQlMkIzb0hIblR0enpwbHp2dWZkdVROelp4azJURUVBUmdPVGdlbkFMY0JDNEEzZ1BaUDJLZkFUOEtmOVNWelNKRTlvaEZaNGhGZGtqRlpnVWxvcUFKc0FSd0kzQVM5Ym9La3AlMkZBTzhCY3dCVGdVMlN3dWRIbW9MN0FmTUEzNnBDZndRTVd1QUolMkJVUDBFTlQ5UllGREFmT0FwYUVvTmN3amVnd0RWaGZMMklOYWdZY2F1djZUamhMTmJNTWVNSTQ4R1lMMmtIbWZnOWdKMVA5Ykc3ZUV4dmFuOFFsVGZLRVJnQVdIdUVWR1NLclUzaFhkR3ZRZEYyaWdRMkEyNEYlMkZTNUQ1R0xqTGdIaVN1VzVSbHdVaXk4cTgyenlabjVTVUw3ck5FbDNyS2x1bEhHQ2slMkJmZTlXZ0RFNzhCandCSEFlbEoxQUVmWmY3ZlU5ZDhESjlSbG1DMUR5cEl5cGV5OElJMktFWFdWcVVxT3JWTHluQ0glMkZ4Z1hBOXBuQ3dMNjJOZVNEOUVsR1UlMkJkVnlnWWVMWGhxWHhtU1Q0cHB6dDdxb3d1c05FM2JnMTF3Z2N1QnYzSm9KZWtEbDdidU9IQUlzQ3FuN0psMWw5VlhlY0RFblA2RXRHcTJjeFVEcnNvQkkwdVNPbiUyQktTOTlFSEJnUExNMEt0ZGMlMkZnRjJhS0s4dk11MEwwclh4QjJBYlZ4bmJLc3A3MGI4QVRDMXJqdHJtOCUyRkhBZmJhSCUyRnAzVGU1ZTQ5TnJ2TmRXZzBBeDN5ODJMbSUyRjdRdHNDUHJzTG1YWEpiSG0yU2FUbk4yM045UTRDM1BRQiUyQk0zeW4lMkJIVCUyQnZlbkRuR2lIU3p6Mndsc1pXdW5ZT0FETzl5Uzg0NWVkN0gxTzczdU1hNHpwTGUlMkZwR1M5UHlsU1hKaTl1eDZqeW5pcFAzUDl1aFdkYW5zd3N6VGFSWGNiVldWN3lWMENhclc3WTNEWEtOR2t2ZGpPQjU5Mzhvamp3aGNjWGM3dXFTSzZrNXpoa1RSbDlVbms1S0ozbkdnRE04R2l1ZCUyRk9MNGdVdElrOVU0ZTNLSXJtU0RsemdjNWJSSjVYbkcyWmZtTnRtUnVROElmT3l2TEtySFFlclVtWEpFTXFaUmJJTFh1b1UwU2VYbnVNUVNaS201WGd4QnRqSG8xa043QmhpcUx5Z093eURlS0lIaGt5T0s1SU5UTWhwOWc3SUtPSkpMdDFIeExtWFRwaDB4bVNvWklXVExsRnBkVzBaWXF4dDloNEx5QmpWNjhDM2dQUWQ1Q2R4U1pPOFk4cWF2WGJBcyUyRkM5RktKTEVqUWUwUDZ0VkRreWJIR1puMkdxbFklMkJBdzVzMjBnNmR5SmhXYWZYWHRCNDlrNThEZEY2U0RQRGxBU0pwaSUyQlZKcWx0aDRFRGdrWkxCeFVGNjFsMSUyQjMlMkJRTnNxcTdHM2xpWnR1cVolMkJEOUUyb1VzTEVaeE56Vjh0NFolMkJkNFowRHEwTFBWMDNmbWdsRnNtTmNpd3lJdDJ4RmclMkJBY3Z2ZnZ0cDltbmdUZUNiVWltQm1lcUJEbFV3MEY3MVpLSDJxcWRUajNTZ2d1cUJEbFV3MEY3MVpLSDJxcWRUajNTZ2d1cUJEbFV3MEY3MVpLSDJxcWRUajNTZ2d1cUJEbFV3MEY3MVpLSDJxcWRUajNTZ2d1cUJEbFV3ME40VXlOWUx0VmsxWFFwSUIlMkJvNFVUWFFvY29GR3BzQzJZMmhOcXVtU3dIcFFCM2wlMkI4cDAxV0NIS0Jkb2JFcGs4akZOdnA5a2c1bnVkYTZaWVhsNkNDNTlvMGtKNlJwMTFldVVHbzFNU2RSbjhnMm1iMDlCV2NFcG9WaXpycGVYNGRLM3ZBcEd5aGM5V1EyMWM4NDAxQXJpJTJCc2F5dkclMkJnbHhVY0NjZm43c1JxTzgwblVvUXE4cjNMc09sTFhpUThLMXdsN1pyQlNCR3F5QzkxN1ZFUmo0VG5WMWRwc3g1eDAwaCUyQmJlU3pYWHRVeENNUiUyQnRsVjJxenJHQmZKcjQxOGdXdVBpbmdrUWt0ZHBZSDlJJTJGbTFrYzkxN1ZFUmowUm9vYXMwY0dFa3Z6YnlhMTE3Vk1RakVacmpLbTJYcVVXS1VFVSUyQjJiVkhSVHdTbmtGclEweGY1S0ZJZmszazc3dE5lQlhPRUNVaUVicklWUng0SUpKZkUlMkZscHJpMXE0cEVJelhBVnoxbk1FeW11YiUyQlFQdTNhb2lrZENNdDlWM3ZaRDVEdEVTbUclMkI2dDBmSXBHVTFWT2pNcWRZaHhUdDdCQXB1bkh5djgySzR5c3kzZFZlSzhBZ3M5bGw5d2ZwcGNzJTJCS0NtRW40R2oxVHJCVlN3Rk5MdlU4VVBabzh1MVdYVzhTMk8xczc5a0ZoRU4yZ2hCdFRORU9lMklkcUdmZkV0UGI1T3pMZ3pXeWlycjNNOVclMkZ5UVVLYWdWMVM3MHVyckkxaVRTdXpCY0klMkJ0enNxNCUyQkNlQ0xsRlNBcW9BbzIlMkZpTkFoN3ZRaCUyQnBxdllxc2pPWjlDNEFxSXQxYkFhVzNUR3VxdHhGbVp5a3IxV3RyNUZ2SXhmQW5QMjdRb3NxM0xER2xhOCUyQkhtcHRnM1NETmhrQVpHWkxsVEJPUGRnaENsYXh2R2FlM1Z3OVpYZlRDdktIMUk1eUZleXZsV1VIenlHeTcySnMlMkJOQ1ZrWFE4MXZLYTZXVUUxbiUyQkh5Slljc1dGSjBrNXdsWSUyQjF2R1o2ZiUyQkxkbUlyeVc0ZFVCTTVuZTg3N2M4ZzVKVlZDNjVBcXFPWHdETm9tM0o2c2swUFdNYWwxU0VlSXdnaE85cDRRZndmVU1DblFPaVFVcVE1MGt6eUgzTk9CdmlpN2RVZ1JNcEhwRXp5SFBCUEpuNUczRHNtUTZQSzZ1JTJCY1FXYXhaSmJRT3FZSmFEcyUyQmdpUWZtekpKemNtaENrbHFIaEtBVVFIT0w5NFRJVEpZcTg3eGFod1NBSFVMeXRSeFdtVG1saTNsZXJVTkMwQTZra2QxSnQlMkI1eW5sZnJrRUN3ZTBYV09xUlhTQWVXMHpva0VLaGVrYlVPNlJYU2dlVzBEZ2tFcWxka3JVTjZoWFJnT2ExREFvSHFGZG1RY29nc3drazl2SloxTHBPJTJGbWpNRDVUanUxTVBpNUIyUkdRQXNTdDBiNXZTZm9iRUJwampGSEpOM2FRV0glMkJBY0VWeEJSSzB2akJ5Tm5mJTJCREdyJTJCYUV0TEdoNXp3NUVGN3B4UHNkJTJGYkxzZExmR0FXeWlBSE11NFlNUnFNcCUyQmhWVm5oMFFVRTB4NlRST1k5RldtUGJCUlRvQU9DVSUyQlo0N0pIQURMOXY5JTJGaEsyQmtYOEZycW5EZ2trQjByeE1kbExUT2ptOEtEeFZ5N2VscG5md3k4TmtWZUxZVFljUDVzMVNBMXFRU01zOFdlTGtEa0Z1SkRzRE1EblJOWmolMkJoY2llZkpwd2pkWExKdjMlMkZ0c2RyQUdVMGlYaUpiR2lEcExYZnV4bG55NzdOUGdQJTJGaVh0c2pCaWFWZ05aRWx1eXBja1h5aXpxN2RNeGh6c3Y3VnptZk5wTm5qMHVWNVFTOUNNdUFBN0t5MSUyQm1yZmE5TXljNVhkOEVBWkZlMkpvUE1TcEdSaEhXcmluSkJqb2szT0E2MjNHNk9OaUpHbjNXZTFoeE9QeFdvYTc4c1djcDJoMXN0cnZNQVZ3SEF2dHh2c0l2JTJCcGE3dk5QTlE4bGVhTTloZkFXUmolMkY3Tmt5JTJGSXFaV3ZpJTJCUThnT2R1d1lZVUNuQUFBQUFCSlJVNUVya0pnZ2clM0QlM0QlM0IlMjIlMjB2ZXJ0ZXglM0QlMjIxJTIyJTIwcGFyZW50JTNEJTIyMSUyMiUzRSUzQ214R2VvbWV0cnklMjB4JTNEJTIyMTQ0MCUyMiUyMHklM0QlMjIxNTMuNSUyMiUyMHdpZHRoJTNEJTIyNDklMjIlMjBoZWlnaHQlM0QlMjI0OSUyMiUyMGFzJTNEJTIyZ2VvbWV0cnklMjIlMkYlM0UlM0MlMkZteENlbGwlM0UlM0NteENlbGwlMjBpZCUzRCUyMjE3JTIyJTIwdmFsdWUlM0QlMjIlMjIlMjBzdHlsZSUzRCUyMnNoYXBlJTNEaW1hZ2UlM0J2ZXJ0aWNhbExhYmVsUG9zaXRpb24lM0Rib3R0b20lM0JsYWJlbEJhY2tncm91bmRDb2xvciUzRGRlZmF1bHQlM0J2ZXJ0aWNhbEFsaWduJTNEdG9wJTNCYXNwZWN0JTNEZml4ZWQlM0JpbWFnZUFzcGVjdCUzRDAlM0JpbWFnZSUzRGRhdGElM0FpbWFnZSUyRnBuZyUyQ2lWQk9SdzBLR2dvQUFBQU5TVWhFVWdBQUFHUUFBQUJrQ0FZQUFBQnc0cFZVQUFBQUFYTlNSMElBcnM0YzZRQUFCZ05KUkVGVWVBSHRuY3VyM1ZRVXhtc3JJbWdyWWdzJTJCcWxJRkJ6NUFpemgwWUIwNEVGR25WMFNjVkVxMVBnYU9IYlUlMkI2QiUyRlEyb2tUUjlXQkhlaW9PSENnb09DTG9vSURpeUslMkJVQkgxJTJCdnA1MW0wU2N0ZmQlMkJ5UTd5Vjdubm1RRkxzbmFXWHV0OVgzZjJka25PVW51bGkyJTJCT0FQT2dEUGdERGdEem9BejRBdzRBODZBTSUyQkFNT0FQT2dEUGdERGdEem9BejRBdzRBODZBTSUyQkFNT0FQT2dEUGdERGdEem9BejRBdzRBODZBTSUyQkFNT0FQT2dETmd6Z0N3QzNnZSUyQkJ4WVpUekxYOEFYd0l2QVRuTml1eVFFYmdlJTJCSFk4R1VTVGZBTGQyNGNpc1R6RXlwaUJHcWRKWjRGSXpnbE1UQVMlMkJVbFU1byUyRlZ3cVQyYiUyQndHY1RFcUtFJTJCcEVad2FtSlJqYUJsNFEzclg5UDVjbk12Nm55c2U0M0l6ZzEwVmdKYjhLVnlwT1pmMVBoWTkxdlJuQnFvckVTM29RcmxTY3olMkY2YkN4N3Jmak9EVVJHTWx2QWxYS2s5bSUyRmsyRmozVyUyRkdjR3BpY1pLZUJPdVZKN00lMkZKc0tIJTJCdCUyQlRYQVBuTDhCSHdKSGdPdDAzR1M3UnlGTDNWVVROUkNZdjRHak0zRXUxUEZiMndNVnNuUmhORUVEQSUyRmdBdUVibmFHVVBYTWpTaE5Qa1pDajhhJTJCQjZuYWZSemxESVVvVFV4R1FxJTJCcXZra1pLcGtFMGYxa2dRNGVFOTRBS2RMMnB2ZXVZeUZhZ0p5WlNtREh0VTU0dmFaWSUyQnByVFVobWZIJTJGQjl5dmN3YnR6SVZzMnZDYURJTkNmd0wyNkx3YmJJTkNObVVLVFlSUmtlODJ6aWRHaFd5Nk5JbUNmQWM4REZ5aSUyQjgyemdTY0R3RiUyQmExMmRMb01Na21qUXBjMENMR0ZkcCUyRnpZMmNCN3d1b290ODhtOTBmN0tlVEttSm1RTzhCWHRtMkxMUFdDejBmV2xpdjhEY0hVd2puS2NqS25KbUFNODZUQ2w0NG9OM0JHNHUlMkJjZDRQd04lMkZuTUtHZlV1VFVRTXJQYnJha2Zta3lNYjRzVUtHWHU3SmlLR1YlMkZ0MXRZdjU1S1RLSSUyRlBKZmV0aUtvZkptT3RJT0hkWUNXTFhmbjNzeUh3aVh4cDJWWEdEVlV5Z3NTS2cySWhCMW41OTdjaDhjcUtLR3l0azdPMFZBY1ZHREslMkYyRzhJR25sSDUlMkZnRnVXWXV0ZGt6RzFNVEdnR3UlMkZJV3hnRyUyRkMlMkJ5dm1xQzFKalY1RlRtVFdYUVRlQmU2b2s1emJrcWJXZGZxWmUwS3pJcWN4QlZWREJpcHNqcWx6QUV5NUlneUE1bjdZQ25xNnJNWHUwOEpRTDBpeklmdlhCSHN3RTlpcEJ6cm9nellMOEF0d3dtQXExUUxNbmd5OVNncXk2SU0yQ0NHY2l5djRjaHk4bENDNUlPMEUwYjlsc0Y4UUZ5ZmJoU2dwY081U3ZiU1oxenVqc0k4UkhTTWFQVjBKb0h5RUpaRm00dWlBV0xDZmtjRUVTeUxKd2RVRXNXRTdJNFlJa2tHWGg2b0pZc0p5UXd3VkpJTXZDMVFXeFlEa2hod3VTUUphRjZ4UUYlMkJSZzRCTnhVWFBlWGElMkYlMkJ5TFcyeWI2RkxCMEZNOE9TNGxpVSUyRjFoOEF0bXJRcFYzY2RYRXdjTCUyQnJtVWhsTGVWNlRtSlRQRU1MSXNYZlZZSnNXZ1A3RmlXS3JpMGlpRG1lb1FVNW9JRTIyY0RqRVRLeU51dTZJc25NOFlnZzh2UGtFSXNjWTdkcG9FMTJjZmo2WklnQ0VtS3M2cm9DZlJlQjUyY1I1TzFBTVYyYURtbVFiZTNaaCUyQktwTGdsNzlEbWphd3ZFV2dTZTB5TElRNEZpdWpUZHFFRzJ0WUdidXlUczBlZXdyaTBRYXhGNFZrU1FyY0JiZ1lKU203WnJrRzF0WUh0cXNoNyUyQjhnNlN5M1J0Z1hqV2VONlVaMGpXNnBxOVVtZ0hJQTE5Rm1zQVhXb1ZNZlpxTWNRT0JMUEVJOXp2V0ZkWDhZU1BITDVPZDV6b0Z6SEVBenh1YUpLdnJtZUF3NkdSVVpLd29SZmt4aU5mcG9UcmxXcGtsTVYwV1FPdktSQjlKa0Y5aiUyQnZKTGpYMTZSTjRVbmE1OEFCeXBsMWYlMkJueE4lMkZMUWVTTTcwJTJCNURicFM5d1ROV3dYSGlBSzRBJTJGRllpRHFXVElMZmdxaHNTOFBEVk9YMyUyRmdUbFdIbUVQZyUyQmNNTUQlMkZDeUFpSEg2MzF0eVFIdUJ1UmZFdFdYNDIzN0QlMkIwSHlMUGo5V1VJUE1lR3JqTWFyeGdsOGxhQyUyQmlJZzVISkk5S3k5T0R1WGthSEYlMkJGNWlSaE5tM2dIY0ZyaTIxaGVQN1dnSEhnVCUyQnJTdFNiTXZsRURrRGw1TyUyQmk0cyUyRjJaWUpYTThaMGtWaXRIdW5WRVpoSWclMkY0UzMzTGd3ZDROQ0pLUUtkZ2t6eEElMkYxaEducE5DQTg4R3EyemZ1SGc4eFVqNXNYM05sYWNjOGg1SVlzekFHWGhrTnBwJTJGcmFwc3Z5RjRGajdTMXlpYVRmSzdaMiUyQjVPUkU0RG9mZ3lMSDVlTmRYSHhsb0ltZnZlMlp2cTM0RmtCY2tOeTBsbmlzdGFrdktVUWdqRSUyRnVwNHA4Nnl1dTQ1VSUyRiUyQmFlVWJ4YVMlMkZPeW5vQXAyQmE0dWZuclBqJTJCUjhmSTFOOW16SmwxZ0FBQUFCSlJVNUVya0pnZ2clM0QlM0QlM0IlMjIlMjB2ZXJ0ZXglM0QlMjIxJTIyJTIwcGFyZW50JTNEJTIyMSUyMiUzRSUzQ214R2VvbWV0cnklMjB4JTNEJTIyMTY2MSUyMiUyMHklM0QlMjIyNzAlMjIlMjB3aWR0aCUzRCUyMjU0Ljg2JTIyJTIwaGVpZ2h0JTNEJTIyNTQuODYlMjIlMjBhcyUzRCUyMmdlb21ldHJ5JTIyJTJGJTNFJTNDJTJGbXhDZWxsJTNFJTNDbXhDZWxsJTIwaWQlM0QlMjIxOCUyMiUyMHZhbHVlJTNEJTIyJTIyJTIwc3R5bGUlM0QlMjJzaGFwZSUzRGltYWdlJTNCdmVydGljYWxMYWJlbFBvc2l0aW9uJTNEYm90dG9tJTNCbGFiZWxCYWNrZ3JvdW5kQ29sb3IlM0RkZWZhdWx0JTNCdmVydGljYWxBbGlnbiUzRHRvcCUzQmFzcGVjdCUzRGZpeGVkJTNCaW1hZ2VBc3BlY3QlM0QwJTNCaW1hZ2UlM0RkYXRhJTNBaW1hZ2UlMkZwbmclMkNpVkJPUncwS0dnb0FBQUFOU1VoRVVnQUFBR1FBQUFCa0NBWUFBQUJ3NHBWVUFBQUFBWE5TUjBJQXJzNGM2UUFBQnZOSlJFRlVlQUh0bld2SUZVVVl4ODNLaElyOFVBcEJabFJFRkNaR1FXRlVFRktVUlZBUlJCcDBnd3FqTEtKSU1La29qTENpRDFZZ1hSSHBha0ZHUkRkQ3d1aEdGR29wSm9aSU55dkVycjkyWkdmZWQlMkJmTW5wMlpNN05uWDk1blB6Z3p6enpQODMlMkZtJTJGeiUyRm52R2QzWjQ4VEpzZ1J4QUN3RDNBNThBN3dLMzdIejhDcndHbEJZT0xjbndGZ2YlMkJBbFB3MmNYdjhDdCUyRlpIa1ZsdkJvQ0huVFNIR2Y4REx2UUdGVWMzQThDaHdGOWgzTmQ2YjFRZmZXNGtzWG94b0Y3VnRmVEdUY3oyQWhZbk53UEE5WEc4MTBZdGNDT0oxWXVCNGlQbW5scHE0eVp1OFFJV0p6Y0R3SW80M211amxyaVJ4T3JGQUxDbWx0cTRpZVZld09Ma1pnQllIOGQ3YmRSS041Sll2UmdBdHRWU0d6ZnhpaGV3T1BVeVVGNHVTWFVPb3VWN3R4ZEpMRjRNQUlkcEZoTzJuM3FCaTFNdkE4RE1oRUxvVkp0N2tjVGl4UUF3VjdPWXNQM0pDMXljZWhrQUZpUVVRcWY2UjY1bjlYTHRaUUh1MEN3bWJnJTJGMktrQ2NxZ3dBeXhNTG9kTWRVVVdTa1JjRHdDck5ZT0wyUks4Q3hLbktBUEIlMkJZaUYwdWpsVkpCbDVNUUNvRzBvNWp2TzlDaENuS2dQRmZmRGZjcWdCWEZGRmtsRWpBOENCbWNSUWFXOW9MRUFjcWd3QXgyUVU1SzRxbW93YUdTajJYNTJSVVpBSEd3c1FoeW9Ed0tVWkJWbFJSWk5SSXdQQXdveUNyR29zUUJ5cURBRDNaeFJrYlJWTlJvME1BQ3N6Q3JLdXNRQnhxRElBck0wb3lEZFZ0SEU2QXFZV0c2ZnZBN1lDbTRGejZxZ0FQc3NveUE5MXVPUENEaHhWM0k1OUhOaHRrZnhkSFFIQURzczM1WEIzSFc2cmRtQXlzQWpZQUh5dHZ1dm5MQUE0Q1hnZSUyQkx1T1RSYyUyQnNCJTJCZ0hpSEllVXh5WWJkaUF5YVczJTJCdlZ4OFRvWTFPT0FvQTV3T3VBZWdTZzclMkJIQ0J3N3ZHNVJtY3FvTE83dE5mVTREWDlTdElWVUI1WmFkZWNCSGRWZ3V1d3UlMkZFUE5rbDI5aTI3RXU3R3cyNEhTZiUyQndtREZsQSUyQjNUUWYlMkJDcUdNQmMlMkJjRUZNcnNDWVUxell5VzNBQ2NCcTMlMkJKaUN5aXZ4dDVjZm1QeWhldnhjJTJCRUQxJTJGUTRwamZVZnNOejFSUnNLMDZraml4M2lxdGRGZDVIS0ZENVJOTVM0RWR2a0Q2T0x2emlEJTJGcmlQaUdwcGk1eFlROXNLd2w2QU5nVFU2bHZBY0IwNEJIZ2p4aWN1aGdYZnZrVnVTNGtsZjFxRjNhMERUaW8zQ2F6YTVBS213b283MHNvSWFJRWI2ck5oViUyRnNXSHk1S1M3QiUyRkNJWGRyQ3R1T2cyQ2JndTFZbFRYUUhGY3htemdXZUFvSSUyRkFVS0pjJTJCTUM2MER3UiUyRmt0ZDJONjJQdWNTRWJXTWhOZ0ZqRHFIR0hISzJMUHgxYmpZc2JnbEk2Uk8lMkZhZ0wyOHZXZEM2aEVXTGFrZ0IxNHFqT0lWSSUyRkhOTllrb3NBeHlXV3hqd1JEayUyQjdzUHZhZ0xOYWVQdmUyTklyMHNtWlRVQ3hXM0dLMHpHOThUVWJ1M1pjJTJGRDdITE9ETjlEVjBNdVBPNGtyQ3hab000UGlXcW54UFk5YTJ3TkhBQ3kxY1dHdHB6ZDR3MnpVcHhkV0ZzNzJqQm5QOFhHUDJ0SU9lU3d4V1Z6ZWlOU2xxRTF0TEZXM1JtS1pOZFM3UjBnS3l3bWhTaWhQUDI3SUNqU1QlMkZSV1B1YmN1M1pwTExEeU1ZWTdlbnlTbXVrUzFyYVJYcWZzdEVqYXUlMkJhMyUyRmJFdkNZZ05IRUZGY0dubXV4NEVNMHJoSkVqbEVNYUdMS1g0d2JOWk8xTzEzamlpQVd6NXFZOHRheU5adHRPRlBqaWlBV3g1cVlZc2VpJTJCcDNFdG82UlBRVnRJWTRWSENVSWNJRFBmZmlFYTVxblh3alI3eENUd09xRUZtbUZtJTJCRXc4d0F6UXZFSDlMOHlldUVhMkNTd09ucmV0N1hDemRBM1h2dVpRS3VqNTMxYkZhNSUyQnp0WFhQNUhmVGFiczJJUW1nZFVKeldlRm0lMkJFdzg2aHJXcUg0QSUyRnJmSGIxd0RXd1NXQjA5Nzl0YTRXYm9HNiUyRjlUS0RWMGZPJTJCclFwWGo1cjUlMkJpZnlXMmJLamsxb0VsaWQwSHhXdUJrT00wOXg1cncwRkg5QSUyRnllaUY2NkJUUUtybyUyQmQ5V3l2Y0RIM2p0WjhKdERwNjNyZFY0Y0NUdnY2SiUyRkZhYnNtTVRtZ1JXSnpTZkZXNkd3OHdEdkJHS1A2RCUyRlc5RUwxOEFtZ2RYUjg3NnRGVzZHdnZIYXp3UmFIVDN2MjZyd1lzZmlKNzclMkJpZnclMkJObVhISmpRSnJFNW9QaXZjREllWkI5Z2VpaiUyQmclMkY0Ym9oV3RnazhEcTZIbmYxZ28zUTk5NDdXY0NyWTZlRDJqVlJvdmF4eFlDOG9TNDdqQmxoMFNORTk5cFExam5IaEdrbm5YMWNNOHdqc2w3UlJrR2NzY3h6eDFTZmRORUVEZnpWN25OMmEzSGlTQnVqdTkwbTdOYlR4VkIzQnlySGZiRE9PYUtJRzdhdlolMkY2Y29kSFd5OFRRZHpjZmVnMlo3ZGVPNUFnZTRNZCUyRjRTVzdVZ1JWVmVxUE1XT3hVMmhhMGprZjN2VXdqVjRLZ0s2bHFmNFFZUGY5UnBiYnU4VlFWcG12QUh1TVJHa2dhR1dwNThWUVZwbXZBRnVqUWpTd0ZETDB4JTJCSUlDMHozZ0QzcFFqU3dGREwwMXRGa0pZWmI0RGJKWUkwTU5UeXRQcE5yMzNWRFgwNXVzUEFGQkdrTzJLb1NtYUlJTjBTWkpZSTBpMUJ6aFJCdWlYSVJTSkl0d1NaTDRKMFM1Q0ZJa2kzQkZrc2duUkxrSWRFa0c0SjhwUUkwaTFCWGhSQnVpWEkyeUpJdHdSWkw0SjBTNUNOSWtpM0JOa3BnblJMa0QlMkJWSU51NlZkTzRybWFMRXVRODRQdHhUVU0zRnElMkYlMkJnN0s1JTJGd05seURYUnpsRlVJQUFBQUFCSlJVNUVya0pnZ2clM0QlM0QlM0IlMjIlMjB2ZXJ0ZXglM0QlMjIxJTIyJTIwcGFyZW50JTNEJTIyMSUyMiUzRSUzQ214R2VvbWV0cnklMjB4JTNEJTIyMTY2MS42NCUyMiUyMHklM0QlMjI1NDMlMjIlMjB3aWR0aCUzRCUyMjQ0LjcyJTIyJTIwaGVpZ2h0JTNEJTIyNDQuNzIlMjIlMjBhcyUzRCUyMmdlb21ldHJ5JTIyJTJGJTNFJTNDJTJGbXhDZWxsJTNFJTNDbXhDZWxsJTIwaWQlM0QlMjIxOSUyMiUyMHZhbHVlJTNEJTIyJTIyJTIwc3R5bGUlM0QlMjJzaGFwZSUzRGltYWdlJTNCdmVydGljYWxMYWJlbFBvc2l0aW9uJTNEYm90dG9tJTNCbGFiZWxCYWNrZ3JvdW5kQ29sb3IlM0RkZWZhdWx0JTNCdmVydGljYWxBbGlnbiUzRHRvcCUzQmFzcGVjdCUzRGZpeGVkJTNCaW1hZ2VBc3BlY3QlM0QwJTNCaW1hZ2UlM0RkYXRhJTNBaW1hZ2UlMkZwbmclMkNpVkJPUncwS0dnb0FBQUFOU1VoRVVnQUFBR1FBQUFCa0NBWUFBQUJ3NHBWVUFBQUFBWE5TUjBJQXJzNGM2UUFBQm1OSlJFRlVlQUh0bmN1cjMwUVV4NjhXcmRJV1FWQjhWRUVYWXFzYmQyNjBZdDM3d1A0RFlsdXRmZmdvaUxoeExialFoV0FWTjdyMTdVS0Via1ZFNjN1aGdsalVqUThzS3JVJTJCUCUyQmJvJTJGQzc1blV5U3lXU1N6TDA1Z2NzdjU4eWMxJTJGZjdTeVl6dnlSM1pjVTJROEFRTUFRTUFVUEFFREFFREFGRHdCQXdCQXdCUThBUU1BUU1BVVBBRURBRURBRkR3QkF3Qk5ZNUFxeiUyRjdUZmdmZUF3Y0hiMmRLNSUyRlBwWXElMkZCaTROR3RTbHRLZGh5Q2tuSlV0S2ZQZ29GTGxBMFpJQlpOSkZjZU1rRW54cndRJTJGYVlSVU1KbFdZWVJNaTM4bGVyYUU1SlpZQmJtQkZMblZuVzAlMkJBJTJCRmZjWnN0QUxrbFZrRnVJRVZ1ZFdlYnowRDRWOXpPSG9BS0loTXJqSkNKQ2REaGpSQ055TVN5SnFSSE9yOENId0NQQXBkcnY1M2xIb21zYVZNTlZLSmklMkZnS2VBRFpyJTJGOW5MaVFDSWRxTUJpbmJrTiUyRndvJTJCMlglMkJnUUh3dzlLZ0hTR2ZiNEdyZEp4czVRYXNSbW5Td0lRRzlkaGRDTndKSFBmNCUyQkJxNFJOdGtLWHVTSDFXbFFRa05ydTBXTXJBRmVNWGpSMzQlMkJEdjlCek9OZ0Zxb0ZrSXZQMEtJWCUyRlgyZndPbkFjeDVmVCUyRnI2ZTNVZTQxbW9OQmloUldzN0xRTm5BRzk2JTJGTzNTZmIyeXgzQVdLZzFHYU5IYXppY1hsNzduQWw4cG56OERWJTJGajZMJTJCbVUwV3pFSlJCV1ZsWkNDOWQyZFRKd0xmQ0g4dnN1c0xIT1poUzlTaWdiVVJjZm1waTJhNUtCaHp4JTJCSDIlMkJ5R2J6TmsxQVdLbDE0YUZMYXJra0dUZ05lOWZpJTJCcmNsdTBEWlBNbG1vZE5HaFNXbTdOaGs0cjVpbmZLUDglMkZ3UmMxbVk3U0x0S0pCdFJGeHVhbUxZTGtZSHJnRDlWakhlQU15djJxdE5zUkExRWFPSGFMbFF1Q0huWUUlMkJPeGlyMm4weXhVR29qUW9yVmRxT3dtalclMkJvT1A4VVMlMkZlM0xQbFFIV1lqTG9Fd3dHV3Y5aTh5Y0Q0Z2k0N2w3UWZSciUyRll2dDh4cGZ4VUF0eE5hdTdicktnTTdBUG5kcEx3OTI5VlBhJTJGJTJCeTk3V3dyd3NLelZuYnhjakFJeXFlRUpSMnFWNEZ5RjdVUUlZbXJPMWlaRm45QmI1VU1aJTJCUDhWVnJvNXhuTCUyQnBDUWhQV2RyRXljTHVLZVJJNEo5WmZ4VTQ1ejE3VUJZUW1yTzFpWlRlTCUyRjB6RjNSdThxS1lNMTd5b2dleFEwSlhhTmxZR0hsUnhYekpDSEpvS21DYnhQU0FKS2NVdmpOZW9RTWVOa082RUtBeVRpcWVNa0x3SXdRZ3hRcEllNHRIT0hBJTJCckg5R09FaHZhRVdKSFNPS3ZWS1M3MVVQRENJbEVNTEdaRVpJWTBMN3VqSkMlMkJDQ2EyTjBJU0E5clhuUkhTRjhIRTlrWklZa0Q3dWpOQyUyQmlLWTJONElTUXhvWDNkR1NGOEVFOXNiSVlrQjdldHVqb1RJczlzSGdHM0FKdmUzSFRnSWZOZ1gwTDcyUFFpUmR6WWVrcnRFU25YSnZ1aWtyZGMyeE9LaXZKWjF0OXlwcDR0ZXlPNHV2ajNBcVY3Wjl6QmU1TEw0REhEMU83Q3ZwYTROd1A3aU1RVHBHN1dsSmtUSXVINVJaTnVudTJsc0VsSjBiaTNvQ2NBM2FwczZHZGdaUzBwcVFuYlhKVm1uQiUyQjV1QVdPUVpwMVBTNUI5dW4lMkJiN0U3WExXNnJ6VUxJTDFWMWxFYkdqTnJUVkYwQjd2UWxiejRZZGRQNU5BU1hjV0dEN3Q4bWkwMXg3OVVuRFg1OVRTZUVrTGQ5TFJHNkEyMUoxclc3QVRFaVpMeUp6cVhCMHlIZE4xUUc3bXZ3NjJzNktvVElsVkNLYlZ0b29yb2ZJRmRmbzI2ZUhPcmliOWQ5UTJYZzZqcW5OZnBkUXNoRzk3TDZtajdCNnVnMzRMaTNJQVFIU3RGUmc5cmdjNHZ1R3lwM3JPdGx1WnZ4UDklMkZBeGNDeGhxUkNtb3dReFZRSFF1U1ZISnVXek9WNU4lMkJBZTRLM0lnYjdQS1VzbVZxTnVTOFUzUDdBejFDbnJSUEhzNFZGZzElMkJxUm9aUHFJZ012S2dRUGRyRXY5JTJGVU1maSUyQlUyOGZjOTlUVloxQyUyRlgyRTBYRjF1UmxxT0o4c2hNWmU5Y25tb2x4dzZYJTJGZW5JczJkSmNwMTlibnMlMkZiVHNTR2I2cWZLcyUyQkFIa1BWRjZscjJuMHJGRjRaWWp5bm5MYlAlMkJDRnJQQm1tdnEydDgxb0Z1ekc3Y3U0Smx5UkVmUWp0RGtnUnM4cEI0SnRSJTJCcVgzR1I4N1NxUzVaT2RvYkdBMjd5dk9ma3FWRDc2SDd1MnlSUGtaWTNPV3BrT2FUMjlPVm01N0pRcDQlMkJ3NzZjOE9oWkExTlFscE1pY3JYYlc3bWJuc3BxdFh6cnozV2gxRlV2cHR3SiUyRmx4bHglMkI3SWNVbDZtM3V5V3JPJTJGMWpCbGlJajV1WG9BeTlXZERYYkljSWpOd21mUkpUZkluJTJCektBNnpGam1ycUFPMnBJOGZEa1Zja0Q5SGROVFlLT242aXV2ZHJ2S0xMN1J2M29oYnRaS2FlODViY1pqSkp4V0JCWGx6NHROMWYwZjZ1Y2ZxYzk0dDJNWHdiNmtCOW9wSThNbmhlRlFUTmRyNGk2am1SVlYzSDF0ZFVOZ0s4RFh4VCUyRjFGRmV4eTElMkZud092dWJhdDAwRWNGM205MWhXSGhsa1pBb2FBSVdBSUdBS0dnQ0ZnQ0JnQ2hvQWhZQWdZQW5OQTRGJTJCdHpuTWFoR2hIMndBQUFBQkpSVTVFcmtKZ2dnJTNEJTNEJTNCJTIyJTIwdmVydGV4JTNEJTIyMSUyMiUyMHBhcmVudCUzRCUyMjElMjIlM0UlM0NteEdlb21ldHJ5JTIweCUzRCUyMjE0MzYlMjIlMjB5JTNEJTIyNjUwJTIyJTIwd2lkdGglM0QlMjI1NyUyMiUyMGhlaWdodCUzRCUyMjU3JTIyJTIwYXMlM0QlMjJnZW9tZXRyeSUyMiUyRiUzRSUzQyUyRm14Q2VsbCUzRSUzQ214Q2VsbCUyMGlkJTNEJTIyMjAlMjIlMjB2YWx1ZSUzRCUyMiUyMiUyMHN0eWxlJTNEJTIyc2hhcGUlM0RpbWFnZSUzQnZlcnRpY2FsTGFiZWxQb3NpdGlvbiUzRGJvdHRvbSUzQmxhYmVsQmFja2dyb3VuZENvbG9yJTNEZGVmYXVsdCUzQnZlcnRpY2FsQWxpZ24lM0R0b3AlM0Jhc3BlY3QlM0RmaXhlZCUzQmltYWdlQXNwZWN0JTNEMCUzQmltYWdlJTNEZGF0YSUzQWltYWdlJTJGcG5nJTJDaVZCT1J3MEtHZ29BQUFBTlNVaEVVZ0FBQUdRQUFBQmtDQVlBQUFCdzRwVlVBQUFBQVhOU1IwSUFyczRjNlFBQUJLUkpSRUZVZUFIdG5GM29aME1ZeHhlTHpVdUxzdVhDZXkyaDVZS0lXbVhkN0kwckZLV1ZRcWxkVVc2NDRrWnVsYlJ4b1kxTnBQVnlvV2paVUZxSkt5SmtZJTJGTnk0YVc5OEZvJTJCNXFuNTEzVDJmJTJGNW56cHc1ciUyRk05OWVzM1o4NDh6enpQNTVuek1tZm16THAxMmtSQUJFUkFCRVJBQkVSQUJFUkFCRVJBQkVSQUJFUkFCRVJBQkVSQUJFUkFCRVJBQkVSQUJFUkFCRVJBQkVSQUJFUkFCRVJBQkVSQUJFUkFCRVJBQkVRZ0F3RmdQWEM2JTJGNjNQb0ZJcVlna0F4d0RYQVk4QiUyQjRFZk9Ycjd3Ujk3RkxqV1pHTDFxMXdrQWVBVTRFSGdtNlA1TiUyQmFZekFQQXlaSFZxVmdkQVg5RzdBQiUyQmJzVGVYT0FuRjlBN2RNYlUwVzdJQnpZQ0x6ZHpibDNpZGVDTWh1cDFPQ1FBbkFkODJScDF2SUJkeGk0TTYxUzZoZ0J3TG5BNG5tMXl5ZSUyQkJjMnJNVUxZUjhKZXBMNUlSdHhmOEhEaFY5R3NJQUMlMkIxWjlwWlltJTJCTk9XVm5BemQzUnB1dTRLYXk2VmU4QjA0QURxWHo3Q3hwTiUyRm5qSzJhVnV3dmMxUmxwZHdVN3lvMUF4WFBnbyUyQjQ4TzJ2NHNHSldtYnZBNXM0bzh5bTRvTXdvQkY0RDklMkJYajJWblR2WUZwWlNhQjV6dGp6S2RnVDVsUkNMd0dQczdIczdPbWc0RnBaU1pyeGpRNmswMVVjTGpNS0FSZXUzR09JNG53JTJCaEE3RXBoV1poTDR2USUyQnlpVHAlMkZMVE1LZ2RldVUlMkZoZElydyUyQnhBNEZwcFdaQk43cmcyeWl6bmZMakVMZ05mQjBJcnclMkJ4SjRLVENzejZVWUdiJTJCdURiS0xPVzh1TVF1QTFjQ2J3VHlMQW5HSiUyRmE2emRCd1o0TFNmWlJGMzdnblpTZGhMWWxnZ3hwOWpXc3FOUThYN2twNjM5RlhPMEMyd0IlMkZzM1o1Q04xMmYzclVrVmdGUUx1NXY1d0pNU2N4UjVheFJSbEdRRTNpZnBZNEpXY3RCdDAyU3dYVGNaZXElMkZrQkc5d005N2NiUU9ZNCUyRkJadzRscTI2SmduWUtDQUYzTlFyOUd4MTJhNkNIZ0xBbjdtJTJCJTJGM0FuelZRVTdMJTJGQUhhMk1FTkZxd1JzVXJUdk9QNlhFZ0V2WTdMN0FFMWlxQUpPM1FldUFKNXRPWDd5RyUyRkNNQzhibHFmVktyb0dBdjc5YzclMkZvc2p3QXZ1RjclMkIlMkI4Q24lMkZtZHB5N05qVzNXZmFJQ3B3eUlnQWlJZ0FpSWdBaUlnQWxNakFKd0cyT1B1THQ4ZnNWSEdBJTJGNXg5MXZBZnZiNGEzbXYlMkJ2N0hUdiUyRjR1M0ZxJTJGc3pPSHIlMkJHaVkwa1BnbDgzYUdYdmlMNmxkZDFnJTJCbWVIWkN4REFhdWN0JTJCcFAlMkJmZU9mMnlRcktIZjlOdGRWdzVscCUyQlRydGVQZzl3SXZORUQlMkZDYVZId0MzQU1kTkd0SlF4dmtKRHA4MVVSdmd1Tm13YlNpJTJGSjFjUGNKWjclMkI3b0g2UElXdDQ4NDJWbGExZ29Qd0QwVCUyQnd5aEdsajdST0x1eWJYaTNBYjU0Vmw3SFQ2WHpjN2drM0p6bUlRJTJCNEd6ZzRGd2lFZGo1Q1hEJTJCSkNEbU1zS05qMSUyRnNMbE8yOU41Y04xdEE3YkpjUEViVnM0QmdyRFNpJTJCUWRsUWNHWWYxQ0FUUU10UkxZQ2E2aCUyRlclMkZoczA2aVhuYmFWVzYlMkZYTGRGcUU5R1d1cjB6cSUyRmRod0JOTGpVVGcxJTJCTnRHJTJCb281ZDJqN2ZZSjlyNERqdG1TOW9aaCUyQnlpUVl5djFDNUgxdVpwb05wcVpGTm5DWnh0aSUyQlF4ZURyZzlrNk56VW5QbjRLQmpLd1RlbkJQSlRMWWVpT1V6YURrJTJGcGpHbGRVc3k4VzVVODlja1AydndrNkliclY5b2dVc0diZjB4bGJuTDFkVUxoUjNqMWpVeGpBWXRBMXdVWSUyRmxDeTJ3ZUZIWnNaVzRVY1BkQ2dhJTJGbDF1NVlQcU9VODU4MzJ5clZObkZneVQlMkZ6Y2Nzb2tGV3BDSWlBQ0lpQUNLeEM0SCUyQiUyQk51TWVXWU5oSHdBQUFBQkpSVTVFcmtKZ2dnJTNEJTNEJTNCJTIyJTIwdmVydGV4JTNEJTIyMSUyMiUyMHBhcmVudCUzRCUyMjElMjIlM0UlM0NteEdlb21ldHJ5JTIweCUzRCUyMjEyMTMuMjElMjIlMjB5JTNEJTIyNTM1JTIyJTIwd2lkdGglM0QlMjI1Ny41NyUyMiUyMGhlaWdodCUzRCUyMjU3LjU3JTIyJTIwYXMlM0QlMjJnZW9tZXRyeSUyMiUyRiUzRSUzQyUyRm14Q2VsbCUzRSUzQ214Q2VsbCUyMGlkJTNEJTIyMjElMjIlMjB2YWx1ZSUzRCUyMiUyMiUyMHN0eWxlJTNEJTIyc2hhcGUlM0RpbWFnZSUzQnZlcnRpY2FsTGFiZWxQb3NpdGlvbiUzRGJvdHRvbSUzQmxhYmVsQmFja2dyb3VuZENvbG9yJTNEZGVmYXVsdCUzQnZlcnRpY2FsQWxpZ24lM0R0b3AlM0Jhc3BlY3QlM0RmaXhlZCUzQmltYWdlQXNwZWN0JTNEMCUzQmltYWdlJTNEZGF0YSUzQWltYWdlJTJGcG5nJTJDaVZCT1J3MEtHZ29BQUFBTlNVaEVVZ0FBQUdRQUFBQmtDQVlBQUFCdzRwVlVBQUFBQVhOU1IwSUFyczRjNlFBQUIzTkpSRUZVZUFIdG5YZm9IVVVReHhOYkxGaGpqMFlzVVVsVVlrbnNpdnBQVUpNb29rRVJVVEFZZXhkRk5BaEJMRmlDRFRHMllFUVVHeXBpb21CQkpRRkZSYkdnc1lCaXJ4akY5bkVudjczSCUyRmU3ZDdwVzNWOTd2emNHUHU5dTNPenZ6bmJ2YjJablolMkZZMGFwWWNpb0Fnb0FvcUFJcUFJS0FLS2dDS2dDQ2dDaW9BaW9BZ29Bb3FBSXFBSUtBS0tnQ0tnQ0NnQ1F3Z0Fod0IzQXg4QXZ3TiUyRkFNdUJCNEdad0NxS1ZRMElBTnNDTDVCOXZBWHNVUU5MZzlzRnNDZndiYll1T2pWV0FFY09MbUlWU2c1c0FYemRnVHIlMkZoU2hsOXdwWkcwelN3R1A1ZGRCVjh4MWd0Y0ZFcmdLcGdjTzZJQzVlY0ZZRnJBMGVTWG15Z2ZjOCUyQkw4T25BSWNCenpocWZjOXNOSGdJUmhZWXVBY0Q4aHZBbXRGWFFLamdVYzk5ZWRIZGZWY0FnRjVvZ0Y1c3RPTyUyRjRBRGttU0JjY0J2YVEyQXY0RmRrbTMwUGljQ3hySzYwd0dzRk4lMkZ2SWdOYzRXbTN4TlZPeXowSW1QRmdNdkNQQTFoNUE3WjBOWmZQR1BDcG82MFVIJTJCNXFxJTJCVU9CSUFYUFlCZTZtaldLUVptZWRxTHUyWDFUbVc5OENPUUFlWW53SnAlMkJDa08lMkZHbiUyRlhTeDZsbkp1SHhzRFhzWiUyQmJ6enhBenNnTGtzelF6WGp5cjRQV2o4REdlV2tOYkQxanVsN2xBRkNLbnk4S0RIQ1BoOTV0UmVrTlZIM2pUdCUyRmF1dExUTUJTVGRkZWlnQUNiQWIlMkJrRWJSR1EyR2FSWG5vMiUyRnJBZkFkd1VseDZVZ2RjNXFHN3VHOEJxNXB4NEEwSGNOOFpoV3hZdG44eEFtend5a0dlNldWcGolMkJoMlpoQiUyQjBvSFluRjRGQjQ1eDBKYmlqNEExcEE5Z0RIQ1I5WiUyQjlDdXpWYTk5OTJ4N1l6NFppNDlnOUI2d2FRcWlNdWMyRndOSEF4JTJGSE9SVmtoJTJCdTViR3NCVVlCR3d4UGllTGdmV0NTVk1oaG5zTW85WGhPcGY2YVFnWUp5UGR5WGVnS3picFNsa3RDZ1VBc0Ntd005WldvajlmbnVvdnZ1Q0RyQzUlMkJUenRINDlyVk1tNHNlU21BMSUyRkdBTSUyQjZQTFZLZmxwQjJ6NmxaOWhCTnZwMmZ3RnNYeFdEd0NSak5Dek9RaiUyRmw5NUdaSUFHTU5VJTJGbWJEdFl1OXpxQzZwUWlBU3lnRDlUd000cWtqWXJ6ZUVxJTJCS3FkSnJBQmNETHdMUEJYbHZUQWgxVXdDZHlibyUyQiUyQjBLc3VxNEtjUm1pYUhhZzRnT1ZGRkR2bDhyUmVhWWVDbUlrekU2dDRSbXBkRzZOblpydVRhbGprT0NzMjBmVk1mc1RIMUlqek5EczFMSSUyRlNzUW9xJTJCSFJGUTUxWEZOTENKU1VVVlkwSUNWNUV4RWZXYmRoNDV1Y0hBMlRtRlRnS3hzQ3FGeE9rQ1d3RVhtUGo2c2lRRDl2NmJFUmZtdGNuUjRxQXJjcndiQjY2T2F6RzNyWnRHVWs3bEVHWGtqa3pXd1dPd1BtenkybWxXMER3bk1ZblhEc1pBUVVMaU94dnhlY0JHeU92emFDSldaOSUyQkNPR3IxdkFqWXowSFJTZG1aZWVscnZZSUltSEhrcWRpVG43ejhLVmxnNzB1SGF3dXk1NjF1d2dBVFRJRHFhZUFyazRIJTJGQ25Dd3QwSGJmd1NtT1FDWFloRlNadktucCUyQlR2TnU3UXMzbkZFanFPSCUyRkttOTZkdlMweEdrJTJGRDJmbHlheFBWSjBRTWw4WExqTTdvYWtPamdKVzFZc0duTjlnVExLMiUyRkZhaHdkOGQ0M1o1TjZjMzZhTkxaTTFuUzBXcWlNaE8zaiUyQjBZUndtaEdFRWhteUZQYkxwQU5KYnVlS1FrVk5HYWFGOGJPeklJWHVDU1JUTUxDQkJ0cVlBZDBseWh6RzJLcldMY1ppUVMlMkZ5bXJhWWhTYnF3M3M0SW1qaUs5dW0lMkJhNHk5R3puWlclMkY3SHFrVEpyb3hUbkl0S3FLQ1FmYzZKRm5VYXVZVFRKamNwaE84REF2JTJCVTVqa20zYWZtOU5jOWRtQmFuTDZsb2hrd3h5WmpYczV4NkZITkVLUmtzd1lZTnRMdEVrJTJGYlY5JTJCNm9ZaDl3OEY4ZVNYRkFDaDlZMGtjeEprOVg0dGtlJTJCenB5cUZVd2J5Mm04WnhtQnhOSjNhZ1dqUFRCaGR4OXk2VVMyJTJGQWdlZWk3TmJzYmE4QnRLRTI1Wnc0eU5DZWExZ2wyYjVPWjZjaVRRczM0ckdBM0FSSVlaTERrRTR3SjAweHNKNEhHWE5vREduSVEySTNKQ2I5SjF0emJHeTNVZWVhJTJGdGJsRmppVTFtY01VNkdyTSUyQmJLdzh5Z083THlRa01sWjR0b2xhSHJLdndyVHM0bjdYQXpPdE1NRWVHMWhyNk5ZVWhpYjNTSHBZYzQ4bldMb2VPNnh5blRmQW9TbkNSMFcxTHN5Mzh5RFhDcXlnT3plSXl5UVNNdVU4c1U0ZERPc0wyQ2VGb2Fpb3RrQ09YV25yU3VjUmZrSXJSTEwxWGNkMncwQ3E4OGE2RmNSOWtIWklJR2ZkcXZrQmRnWmtkd2ZmRVV3aDlrMTBiZnNoNDJtdFg0WXVmSUhYUEVoSUNGUmk2Zzk3JTJGaDZ3dSUyRjdJemolMkZ4UDhuSG5kblZZYXpBN0U1Nm9QbWUlMkYlMkJEcFAlMkZwSjR1RSUyQkh2TCUyQjlrekdKcHpON3pSa0ZrbWVHRWxkMGZtV21BNDZsMmFWN0xFZTEzaEZyR1NTbmRWaHNLa0xhOWtzeldTMXR3cVQ0dktKSzZhRnlwQXZSWkRWd25GWlMxM2IzQ3VYaTdvM1ZReTFIdmJrMlQwV1E5QU5SVU4ydlJ0ZkNyeXFHcGx2OU1RY2cydFpBSVp0eTJlMmpOM05zN2xaMlQ3S3RwTnhzcDJabG1KVldkZUNhOCUyRkRNa0tuN3RnRFNMNndhMmxjbVg2S3RoRlB3TUslMkJDRWxiMDNDR2tYQ3UyWk5LWnM1eDZ5bnY5YzNBVWI0M1dqTFVQVzclMkZPTUJpUlYwVDZPOUt1MDJIYmptYnBoeGdpc2UzRkNrbDJEd2tqUWN0U3lCZyUyRjJPQ0wwdFNGWkxBclBKYm00N3Fta0dyUWlyWFFFb0hkbCUyQnNoNkx2Vk93OEphVzZGdFdCZ00wTmt3RTg4ckhKZ043cVBPSTZjR204RCUyRk92ajNZMEd4YnMzY29VbmNiUlVRWVVBVVZBRVZBRUZBRkZRQkZRQkJRQlJVQVJVQVFVQVVWQUVWQUVGQUZGUUJGUUJCUUJSVUFSVUFRVUFZdkElMkY5RjVqR1ElMkJkRzJ0QUFBQUFFbEZUa1N1UW1DQyUzQiUyMiUyMHZlcnRleCUzRCUyMjElMjIlMjBwYXJlbnQlM0QlMjIxJTIyJTNFJTNDbXhHZW9tZXRyeSUyMHglM0QlMjIxMjExJTIyJTIweSUzRCUyMjI3MS4wNyUyMiUyMHdpZHRoJTNEJTIyNjMuODYlMjIlMjBoZWlnaHQlM0QlMjI2My44NiUyMiUyMGFzJTNEJTIyZ2VvbWV0cnklMjIlMkYlM0UlM0MlMkZteENlbGwlM0UlM0NteENlbGwlMjBpZCUzRCUyMjIyJTIyJTIwdmFsdWUlM0QlMjIlMjIlMjBzdHlsZSUzRCUyMnRyaWFuZ2xlJTNCd2hpdGVTcGFjZSUzRHdyYXAlM0JodG1sJTNEMSUzQnJvdGF0aW9uJTNEMzAlM0JzdHJva2VDb2xvciUzRGxpZ2h0LWRhcmsoJTIzNDQ3MmM0JTJDJTIwJTIzMjYyNjI2KSUzQmZpbGxDb2xvciUzRGxpZ2h0LWRhcmsoJTIzNmNiOGZjJTJDJTIwJTIzZWRlZGVkKSUzQiUyMiUyMHZlcnRleCUzRCUyMjElMjIlMjBwYXJlbnQlM0QlMjIxJTIyJTNFJTNDbXhHZW9tZXRyeSUyMHglM0QlMjIxNTkwLjI1JTIyJTIweSUzRCUyMjE5NS4zMyUyMiUyMHdpZHRoJTNEJTIyMjIlMjIlMjBoZWlnaHQlM0QlMjI0MSUyMiUyMGFzJTNEJTIyZ2VvbWV0cnklMjIlMkYlM0UlM0MlMkZteENlbGwlM0UlM0NteENlbGwlMjBpZCUzRCUyMjIzJTIyJTIwdmFsdWUlM0QlMjIlMjIlMjBzdHlsZSUzRCUyMnRyaWFuZ2xlJTNCd2hpdGVTcGFjZSUzRHdyYXAlM0JodG1sJTNEMSUzQnJvdGF0aW9uJTNEOTAlM0JzdHJva2VDb2xvciUzRGxpZ2h0LWRhcmsoJTIzNDQ3MmM0JTJDJTIwJTIzMjYyNjI2KSUzQmZpbGxDb2xvciUzRGxpZ2h0LWRhcmsoJTIzNmNiOGZjJTJDJTIwJTIzZWRlZGVkKSUzQiUyMiUyMHZlcnRleCUzRCUyMjElMjIlMjBwYXJlbnQlM0QlMjIxJTIyJTNFJTNDbXhHZW9tZXRyeSUyMHglM0QlMjIxNzA2LjM2JTIyJTIweSUzRCUyMjQxMyUyMiUyMHdpZHRoJTNEJTIyMjIlMjIlMjBoZWlnaHQlM0QlMjI0MSUyMiUyMGFzJTNEJTIyZ2VvbWV0cnklMjIlMkYlM0UlM0MlMkZteENlbGwlM0UlM0NteENlbGwlMjBpZCUzRCUyMjI0JTIyJTIwdmFsdWUlM0QlMjIlMjIlMjBzdHlsZSUzRCUyMnRyaWFuZ2xlJTNCd2hpdGVTcGFjZSUzRHdyYXAlM0JodG1sJTNEMSUzQnJvdGF0aW9uJTNELTIxMCUzQnN0cm9rZUNvbG9yJTNEbGlnaHQtZGFyayglMjM0NDcyYzQlMkMlMjAlMjMyNjI2MjYpJTNCZmlsbENvbG9yJTNEbGlnaHQtZGFyayglMjM2Y2I4ZmMlMkMlMjAlMjNlZGVkZWQpJTNCJTIyJTIwdmVydGV4JTNEJTIyMSUyMiUyMHBhcmVudCUzRCUyMjElMjIlM0UlM0NteEdlb21ldHJ5JTIweCUzRCUyMjE1ODYuMjUlMjIlMjB5JTNEJTIyNjI1JTIyJTIwd2lkdGglM0QlMjIyMiUyMiUyMGhlaWdodCUzRCUyMjQxJTIyJTIwYXMlM0QlMjJnZW9tZXRyeSUyMiUyRiUzRSUzQyUyRm14Q2VsbCUzRSUzQ214Q2VsbCUyMGlkJTNEJTIyMjUlMjIlMjB2YWx1ZSUzRCUyMiUyMiUyMHN0eWxlJTNEJTIydHJpYW5nbGUlM0J3aGl0ZVNwYWNlJTNEd3JhcCUzQmh0bWwlM0QxJTNCcm90YXRpb24lM0QtOTElM0JzdHJva2VDb2xvciUzRGxpZ2h0LWRhcmsoJTIzNDQ3MmM0JTJDJTIwJTIzMjYyNjI2KSUzQmZpbGxDb2xvciUzRGxpZ2h0LWRhcmsoJTIzNmNiOGZjJTJDJTIwJTIzZWRlZGVkKSUzQiUyMiUyMHZlcnRleCUzRCUyMjElMjIlMjBwYXJlbnQlM0QlMjIxJTIyJTNFJTNDbXhHZW9tZXRyeSUyMHglM0QlMjIxMTkxLjIxJTIyJTIweSUzRCUyMjQxMyUyMiUyMHdpZHRoJTNEJTIyMjIlMjIlMjBoZWlnaHQlM0QlMjI0MSUyMiUyMGFzJTNEJTIyZ2VvbWV0cnklMjIlMkYlM0UlM0MlMkZteENlbGwlM0UlM0NteENlbGwlMjBpZCUzRCUyMjI2JTIyJTIwdmFsdWUlM0QlMjIlMjIlMjBzdHlsZSUzRCUyMnRyaWFuZ2xlJTNCd2hpdGVTcGFjZSUzRHdyYXAlM0JodG1sJTNEMSUzQnJvdGF0aW9uJTNELTMwJTNCc3Ryb2tlQ29sb3IlM0RsaWdodC1kYXJrKCUyMzQ0NzJjNCUyQyUyMCUyMzI2MjYyNiklM0JmaWxsQ29sb3IlM0RsaWdodC1kYXJrKCUyMzZjYjhmYyUyQyUyMCUyM2VkZWRlZCklM0IlMjIlMjB2ZXJ0ZXglM0QlMjIxJTIyJTIwcGFyZW50JTNEJTIyMSUyMiUzRSUzQ214R2VvbWV0cnklMjB4JTNEJTIyMTMwMyUyMiUyMHklM0QlMjIxOTUuMzMlMjIlMjB3aWR0aCUzRCUyMjIyJTIyJTIwaGVpZ2h0JTNEJTIyNDElMjIlMjBhcyUzRCUyMmdlb21ldHJ5JTIyJTJGJTNFJTNDJTJGbXhDZWxsJTNFJTNDbXhDZWxsJTIwaWQlM0QlMjIyNyUyMiUyMHZhbHVlJTNEJTIyJTIyJTIwc3R5bGUlM0QlMjJ0cmlhbmdsZSUzQndoaXRlU3BhY2UlM0R3cmFwJTNCaHRtbCUzRDElM0Jyb3RhdGlvbiUzRC0xMzUlM0JzdHJva2VDb2xvciUzRGxpZ2h0LWRhcmsoJTIzNDQ3MmM0JTJDJTIwJTIzMjYyNjI2KSUzQmZpbGxDb2xvciUzRGxpZ2h0LWRhcmsoJTIzNmNiOGZjJTJDJTIwJTIzZWRlZGVkKSUzQiUyMiUyMHZlcnRleCUzRCUyMjElMjIlMjBwYXJlbnQlM0QlMjIxJTIyJTNFJTNDbXhHZW9tZXRyeSUyMHglM0QlMjIxMzA4JTIyJTIweSUzRCUyMjYyNSUyMiUyMHdpZHRoJTNEJTIyMjIlMjIlMjBoZWlnaHQlM0QlMjI0MSUyMiUyMGFzJTNEJTIyZ2VvbWV0cnklMjIlMkYlM0UlM0MlMkZteENlbGwlM0UlM0MlMkZyb290JTNFJTNDJTJGbXhHcmFwaE1vZGVsJTNFsguLwgAAIABJREFUeF7s3X2YZVddJ/rfOtXVVc27IEwIYkbA6+DDXGZAHRiiEDDd6dQ5p7sDJRJEw+jTBgf0gjADCKKCQa8K3oGR2FcFQUAp6HSdfTqhG3mJQ3xDGLn6yOUqCAYShjdxDOm3qrNu7dxqbqVSdfbeVac6dTqf8w95qLXX/u3PWnuf03/8vjuFDwECBAgQIECAAAECBAgQIECAAAECBAgQIECAAAECBAgQIECAAAECBAgQIECAAAECBAgQIECAAAECBAgQIECAAAECBAgQILDtBdK2r1CBBAgQIECAAAECBAgQIECAAAECBAgQIECAAAECBAgQIECAAAECBAgQIECAAAECBAgQIECAAAECBAgQIECAAAECBAgQIECAQAgIsAkIECBAgAABAgQIECBAgAABAgQIECBAgAABAgQIECBAgAABAgQIECBAgAABAgQIECBAgAABAgQIECBAgAABAgQIECBAgMAYCAgIGINFUiIBAgQIECBAgAABAgQIECBAgAABAgQIECBAgAABAgQIECBAgAABAgQIECBAgAABAgQIECBAgAABAgQIECBAgAABAgQIEBAQYA8QIECAAAECBAgQIECAAAECBAgQIECAAAECBAgQIECAAAECBAgQIECAAAECBAgQIECAAAECBAgQIECAAAECBAgQIECAAIExEBAQMAaLpEQCBAgQIECAAAECBAgQIECAAAECBAgQIECAAAECBAgQIECAAAECBAgQIECAAAECBAgQIECAAAECBAgQIECAAAECBAgQICAgwB4gQIAAAQIECBAgQIAAAQIECBAgQIAAAQIECBAgQIAAAQIECBAgQIAAAQIECBAgQIAAAQIECBAgQIAAAQIECBAgQIAAAQJjICAgYAwWSYkECBAgQIAAAQIECBAgQIAAAQIECBAgQIAAAQIECBAgQIAAAQIECBAgQIAAAQIECBAgQIAAAQIECBAgQIAAAQIECBAgQEBAgD1AgAABAgQIECBAgAABAgQIECBAgAABAgQIECBAgAABAgQIECBAgAABAgQIECBAgAABAgQIECBAgAABAgQIECBAgAABAgTGQEBAwBgskhIJECBAgAABAgQIECBAgAABAgQIECBAgAABAgQIECBAgAABAgQIECBAgAABAgQIECBAgAABAgQIECBAgAABAgQIECBAgICAAHuAAAECBAgQIECAAAECBAgQIECAAAECBAgQIECAAAECBAgQIECAAAECBAgQIECAAAECBAgQIECAAAECBAgQIECAAAECBAiMgYCAgDFYJCUSIECAAAECBAgQIECAAAECBAgQIECAAAECBAgQIECAAAECBAgQIECAAAECBAgQIECAAAECBAgQIECAAAECBAgQIECAAAEBAfYAAQIECBAgQIAAAQIECBAgQIAAAQIECBAgQIAAAQIECBAgQIAAAQIECBAgQIAAAQIECBAgQIAAAQIECBAgQIAAAQIECBAYAwEBAWOwSEokQIAAAQIECBAgQIAAAQIECBAgQIAAAQIECBAgQIAAAQIECBAgQIAAAQIECBAgQIAAAQIECBAgQIAAAQIECBAgQIAAAQICAuwBAgQIECBAgAABAgQIECBAgAABAgQIECBAgAABAgQIECBAgAABAgQIECBAgAABAgQIECBAgAABAgQIECBAgAABAgQIECAwBgICAsZgkZRIgAABAgQIECBAgAABAgQIECBAgAABAgQIECBAgAABAgQIECBAgAABAgQIECBAgAABAgQIECBAgAABAgQIECBAgAABAgQEBNgDBAgQIECAAAECBAgQIECAAAECBAgQIECAAAECBAgQIECAAAECBAgQIECAAAECBAgQIECAAAECBAgQIECAAAECBAgQIEBgDAQEBIzBIimRAAECBAgQIECAAAECBAgQIECAAAECBAgQIECAAAECBAgQIECAAAECBAgQIECAAAECBAgQIECAAAECBAgQIECAAAECBAgICLAHCBAgQIAAAQIECBAgQIAAAQIECBAgQIAAAQIECBAgQIAAAQIECBAgQIAAAQIECBAgQIAAAQIECBAgQIAAAQIECBAgQIDAGAgICBiDRVIiAQIECBAgQIAAAQIECBAgQIAAAQIECBAgQIAAAQIECBAgQIAAAQIECBAgQIAAAQIECBAgQIAAAQIECBAgQIAAAQIECBAQEGAPECBAgAABAgQIECBAgAABAgQIECBAgAABAgQIECBAgAABAgQIECBAgAABAgQIECBAgAABAgQIECBAgAABAgQIECBAgACBMRAQEDAGi6REAgQIECBAgAABAgQIECBAgAABAgQIECBAgAABAgQIECBAgAABAgQIECBAgAABAgQIECBAgAABAgQIECBAgAABAgQIECAgIMAeIECAAAECBAgQIECAAAECBAgQIECAAAECBAgQIECAAAECBAgQIECAAAECBAgQIECAAAECBAgQIECAAAECBAgQIECAAAECYyAgIGAMFkmJBAgQIECAAAECBAgQIECAAAECBAgQIECAAAECBAgQIECAAAECBAgQIECAAAECBAgQIECAAAECBAgQIECAAAECBAgQIEBAQIA9QIAAAQIECBAgQIAAAQIECBAgQIAAAQIECBAgQIAAAQIECBAgQIAAAQIECBAgQIAAAQIECBAgQIAAAQIECBAgQIAAAQIExkBAQMAYLJISCRAgQIAAAQIECBAgQIAAAQIECBAgQIAAAQIECBAgQIAAAQIECBAgQIAAAQIECBAgQIAAAQIECBAgQIAAAQIECBAgQICAgAB7gAABAgQIECBAgAABAgQIECBAgAABAgQIECBAgAABAgQIECBAgAABAgQIECBAgAABAgQIECBAgAABAgQIECBAgAABAgQIjIGAgIAxWCQlEiBAgAABAgQIECBAgAABAgQIECBAgAABAgQIECBAgAABAgQIECBAgAABAgQIECBAgAABAgQIECBAgAABAgQIECBAgAABAQH2AAECBAgQIECAAAECBAgQIECAAAECBAgQIECAAAECBAgQIECAAAECBAgQIECAAAECBAgQIECAAAECBAgQIECAAAECBAgQGAMBAQFjsEhKJECAAAECBAgQIECAAAECBAgQIECAAAECBAgQIECAAAECBAgQIECAAAECBAgQIECAAAECBAgQIECAAAECBAgQIECAAAECAgLsAQIECBAgQIAAAQIECBAgQIAAAQIECBAgQIAAAQIECBAgQIAAAQIECBAgQIAAAQIECBAgQIAAAQIECBAgQIAAAQIECBAgMAYCAgLGYJGUSIAAAQIECBAgQIAAAQIECBAgQIAAAQIECBAgQIAAAQIECBAgQIAAAQIECBAgQIAAAQIECBAgQIAAAQIECBAgQIAAAQIEBATYAwQIECBAgAABAgQIECBAgAABAgQIECBAgAABAgQIECBAgAABAgQIECBAgAABAgQIECBAgAABAgQIECBAgAABAgQIECBAYAwEBASMwSIpkQABAgQIECBAgAABAgQIECBAgAABAgQIECBAgAABAgQIECBAgAABAgQIECBAgAABAgQIECBAgAABAgQIECBAgAABAgQICAiwBwgQIECAAAECBAgQIECAAAECBAgQIECAAAECBAgQIECAAAECBAgQIECAAAECBAgQIECAAAECBAgQIECAAAECBAgQIECAwBgICAgYg0VSIgECBAgQIECAAAECBAgQIECAAAECBAgQIECAAAECBAgQIECAAAECBAgQIECAAAECBAgQIECAAAECBAgQIECAAAECBAgQEBBgDxAgQIAAAQIECBAgQIAAAQIECBAgQIAAAQIECBAgQIAAAQIECBAgQIAAAQIECBAgQIAAAQIECBAgQIAAAQIECBAgQIAAgTEQEBAwBoukRAIECBAgQIAAAQIECBAgQIAAAQIECBAgQIAAAQIECBAgQIAAAQIECBAgQIAAAQIECBAgQIAAAQIECBAgQIAAAQIECBAgICDAHiBAgAABAgQIECBAgAABAgQIECBAgAABAgQIECBAgAABAgQIECBAgAABAgQIECBAgAABAgQIECBAgAABAgQIECBAgAABAmMgICBgDBZJiQQIECBAgAABAgQIECBAgAABAgQIECBAgAABAgQIECBAgAABAgQIECBAgAABAgQIECBAgAABAgQIECBAgAABAgQIECBAQECAPUCAAAECBAgQIECAAAECBAgQIECAAAECBAgQIECAAAECBAgQIECAAAECBAgQIECAAAECBAgQIECAAAECBAgQIECAAAECBMZAQEDAGCySEgkQIECAAAECBAgQIECAAAECBAgQIECAAAECBAgQIECAAAECBAgQIECAAAECBAgQIECAAAECBAgQIECAAAECBAgQIECAgIAAe4AAAQIECBAgQIAAAQIECBAgQIAAAQIECBAgQIAAAQIECBAgQIAAAQIECBAgQIAAAQIECBAgQIAAAQIECBAgQIAAAQIECIyBgICAMVgkJRIgQIAAAQIECBAgQIAAAQIECBAgQIAAAQIECBAgQIAAAQIECBAgQIAAAQIECBAgQIAAAQIECBAgQIAAAQIECBAgQIAAAQEB9gABAgQIECBAgAABAgQIECBAgAABAgQIECBAgAABAgQIECBAgAABAgQIECBAgAABAgQIECBAgAABAgQIECBAgAABAgQIEBgDAQEBY7BISiRAgAABAgQIECBAgAABAgQIECBAgAABAgQIECBAgAABAgQIECBAgAABAgQIECBAgAABAgQIECBAgAABAgQIECBAgAABAgIC7AECBAgQIECAAAECBAgQIECAAAECBAgQIECAAAECBAgQIECAAAECBAgQIECAAAECBAgQIECAAAECBAgQIECAAAECBAgQIDAGAgICxmCRlEiAAAECBAgQIECAAAECBAgQIECAAAECBAgQIECAAAECBAgQIECAAAECBAgQIECAAAECBAgQIECAAAECBAgQIECAAAECBAQE2AMECBAgQIAAAQIECBAgQIAAAQIECBAgQIAAAQIECBAgQIAAAQIECBAgQIAAAQIECBAgQIAAAQIECBAgQIAAAQIECBAgQGAMBAQEjMEiKZEAAQIECBAgQIAAAQIECBAgQIAAAQIECBAgQIAAAQIECBAgQIAAAQIECBAgQIAAAQIECBAgQIAAAQIECBAgQIAAAQIECAgIsAcIECBAgAABAgQIECBAgAABAgQIECBAgAABAgQIECBAgAABAgQIECBAgAABAgQIECBAgAABAgQIECBAgAABAgQIECBAgMAYCAgIGINFUiIBAgQIECBAgAABAgQIECBAgAABAgQIECBAgAABAgQIECBAgAABAgQIECBAgAABAgQIECBAgAABAgQIECBAgAABAgQIEBAQYA8QIECAAAECBAgQIECAAAECBAgQIECAAAECBAgQIECAAAECBAgQIECAAAECBAgQIECAAAECBAgQIECAAAECBAgQIECAAIExEBAQMAaLpEQCBAgQIECAAAECBAgQIECAAAECBAgQIECAAAECBAgQIECAAAECBAgQIECAAAECBAgQIECAAAECBAgQIECAAAECBAgQICAgwB4gQIAAAQIECBAgQIAAAQIECBAgQIAAAQIECBAgQIAAAQIECBAgQIAAAQIECBAgQIAAAQIECBAgQIAAAQIECBAgQIAAAQJjICAgYAwWSYkECBAgQIAAAQIECBAgQIAAAQIECBAgQIAAAQIECBAgQIAAAQIECBAgQIAAAQIECBAgQIAAAQIECBAgQIAAAQIECBAgQEBAgD1AgAABAgQIECBAgAABAgQIECBAgAABAgQIECBAgAABAgQIECBAgAABAgQIECBAgAABAgQIECBAgAABAgQIECBAgAABAgTGQEBAwBgskhIJECBAgAABAgQIECBAgAABAgQIECBAgAABAgQIECBAgAABAgQIECBAgAABAgQIECBAgAABAgQIECBAgAABAgQIECBAgICAAHuAAAECBAgQIECAAAECBAgQIECAAAECBAgQIECAAAECBAgQIECAAAECBAgQIECAAAECBAgQIECAAAECBAgQIECAAAECBAiMgYCAgDFYJCUSIECAAAECBAgQIECAAAECBAgQIECAAAECBAgQIECAAAECBAgQIECAAAECBAgQIECAAAECBAgQIECAAAECBAgQIECAAAEBAfYAAQIECBAgQIAAAQIECBAgQIAAAQIECBAgQIAAAQIECBAgQIAAAQIECBAgQIAAAQIECBAgQIAAAQIECBAgQIAAAQIECBAYAwEBAWOwSEokQIAAAQIECBAgQIAAAQIECBAgQIAAAQIECBAgQIAAAQIECBAgQIAAAQIECBAgQIAAAQIECBAgQIAAAQIECBAgQIAAAQICAuwBAgQIECBAgAABAgQIECBAgAABAgQIECBAgAABAgQIECBAgAABAgQIECBAgAABAgQIECBAgAABAgQIECBAgAABAgQIECAwBgICAsZgkZRIgAABAgQIECBAgAABAgQIECBAgAABAgQIECBAgAABAgQIECBAgAABAgQIECBAgAABAgQIECBAgAABAgQIECBAgAABAgQEBNgDBAgQIECAAAECBAgQIECAAAECBAgQIECAAAECBAgQIECAAAECBAgQIECAAAECBAgQIECAAAECBAgQIECAAAECBAgQIEBgDAQEBIzBIimRAAECBAgQIECAAAECBAgQIECAAAECBAgQIECAAAECBAgQIECAAAECBAgQIECAAAECBAgQIECAAAECBAgQIECAAAECBAgICLAHCBAgQIAAAQIECBAgQIAAAQIECBAgQIAAAQIECBAgQIAAAQIECBAgQIAAAQIECBAgQIAAAQIECBAgQIAAAQIECBAgQIDAGAgICBiDRVIiAQIECBAgQIAAAQIECBAgQIAAAQIECBAgQIAAAQIECBAgQIAAAQIECBAgQIAAAQIECBAgQIAAAQIECBAgQIAAAQIECBAQEGAPECBAgAABAgQIECBAgAABAgQIECBAgAABAgQIECBAgAABAgQIECBAgAABAgQIECBAgAABAgQIECBAgAABAgQIECBAgACBMRAQEDAGi6REAgQIECBAgAABAgQIECBAgAABAgQIECBAgAABAgQIECBAgAABAgQIECBAgAABAgQIECBAgAABAgQIECBAgAABAgQIECAgIMAeIECAAAECBAgQIECAAAECBAgQIECAAAECBAgQIECAAAECBAgQIECAAAECBAgQIECAAAECBAgQIECAAAECBAgQIECAAAECYyAgIGAMFkmJBAgQIECAAAECBAgQIECAAAECBAgQIECAAAECBAgQIECAAAECBAgQIECAAAECBAgQIECAAAECBAgQIECAAAECBAgQIEBAQIA9QIAAAQIECBAgQIAAAQIECBAgQIAAAQIECBAgQIAAAQIECBAgQIAAAQIECBAgQIAAAQIECBAgQIAAAQIECBAgQIAAAQIExkBAQMAYLJISCRAgQIAAAQIECBAgQIAAAQIECBAgQIAAAQIECBAgQIAAAQIECBAgQIAAAQIECBAgQIAAAQIECBAgQIAAAQIECBAgQICAgAB7gAABAgQIECBAgAABAgQIECBAgAABAgQIECBAgAABAgQIECBAgAABAgQIECBAgAABAgQIECBAgAABAgQIECBAgAABAgQIjIGAgIAxWCQlEiBAgAABAgQIECBAgAABAgQIECBAgAABAgQIECBAgAABAgQIECBAgAABAgQIECBAgAABAgQIECBAgAABAgQIECBAgAABAQH2AAECBAgQIECAAAECBAgQIECAAAECBAgQIECAAAECBAgQIECAAAECBAgQIECAAAECBAgQIECAAAECBAgQIECAAAECBAgQGAMBAQFjsEhKJECAAAECBAgQIECAAAECBAgQIECAAAECBAgQIECAAAECBAgQIECAAAECBAgQIECAAAECBAgQIECAAAECBAgQIECAAAECAgLsAQIECBAgQIAAAQIECBAgQIAAAQIECBAgQIAAAQIECBAgQIAAAQIECBAgQIAAAQIECBAgQIAAAQIECBAgQIAAAQIECBAgMAYCAgLGYJGUSIAAAQIECBAgQIAAAQIECBAgQIAAAQIECBAgQIAAAQIECBAgQIAAAQIECBAgQIAAAQIECBAgQIAAAQIECBAgQIAAAQIEBATYAwQIECBAgAABAgQIECBAgAABAgQIECBAgAABAgQIECBAgAABAgQIECBAgAABAgQIECBAgAABAgQIECBAgAABAgQIECBAYAwEBASMwSIpkQABAgQIECBAgAABAgQIECBAgAABAgQIECBAgAABAgQIECBAgAABAgQIECBAgAABAgQIECBAgAABAgQIECBAgAABAgQICAiwBwgQIECAAAECBAgQIECAAAECBAgQIECAAAECBAgQIECAAAECBAgQIECAAAECBAgQIECAAAECBAgQIECAAAECBAgQIECAwBgICAgYg0VSIgECBAgQIECAAAECBAgQIECAAAECBAgQIECAAAECBAgQIECAAAECBAgQIECAAAECBAgQIECAAAECBAgQIECAAAECBAgQEBBgDxAgQIAAAQIECBAgQIAAAQIECBAgQIAAAQIECBAgQIAAAQIECBAgQIAAAQIECBAgQIAAAQIECBAgQIAAAQIECBAgQIAAgTEQEBAwBoukRAIECBAgQIAAAQIECBAgQIAAAQIECBAgQIAAAQIECBAgQIAAAQIECBAgQIAAAQIECBAgQIAAAQIECBAgQIAAAQIECBAgICDAHiBAgAABAgQIECBAgAABAgQIECBAgAABAgQIECBAgAABAgQIECBAgAABAgQIECBAgAABAgQIECBAgAABAgQIECBAgAABAmMgICBgDBZJiQQIECBAgAABAgQIECBAgAABAgQIECBAgAABAgQIECBAgAABAgQIECBAgAABAgQIECBAgAABAgQIECBAgAABAgQIECBAQECAPUCAAAECBAgQIECAAAECBAgQIECAAAECBAgQIECAAAECBAgQIECAAAECBAgQIECAAAECBAgQIECAAAECBAgQIECAAAECBMZAQEDAGCySEgkQIECAAAECBAgQIECAAAECBAgQIECAAAECBAgQIECAAAECBAgQIECAAAECBAgQIECAAAECBAgQIECAAAECBAgQIECAgIAAe4AAAQIECBAgQIAAAQIECBAgQIAAAQIECBAgQIAAAQIECBAgQIAAAQIECBAgQIAAAQIECBAgQIAAAQIECBAgQIAAAQIECIyBgICAMVgkJRIgQIAAAQIECBAgQIAAAQIECBAgQIAAAQIECBAgQIAAAQIECBAgQIAAAQIECBAgQIAAAQIECBAgQIAAAQIECBAgQIAAAQEB9gABAgQIECBAgAABAgQIECBAgAABAgQIECBAgAABAgQIECBAgAABAgQIECBAgAABAgQIECBAgAABAgQIECBAgAABAgQIEBgDAQEBY7BISiRAgAABAgQIECBAgAABAgQIECBAgAABAgQIECBAgAABAgQIECBAgAABAgQIECBAgAABAgQIECBAgAABAgQIECBAgAABAgIC7AECBAgQIECAAAECBAgQIECAAAECBAgQIECAAAECBAgQIECAAAECBAgQIECAAAECBAgQIECAAAECBAgQIECAAAECBAgQIDAGAgICxmCRlEiAAAECBAgQIECAAAECBAgQIECAAAECBAgQIECAAAECBAgQIECAAAECBAgQIECAAAECBAgQIECAAAECBAgQIECAAAECBAQE2AMECBAgQIAAAQIECBAgQIAAAQIECBAgQIAAAQIECBAgQIAAAQIECBAgQIAAAQIECBAgQIAAAQIECBAgQIAAAQIECBAgQGAMBAQEjMEiKZEAAQIECBAgQIAAAQIECBAgQIAAAQIECBAgQIAAAQIECBAgQIAAAQIECBAgQIAAAQIECBAgQIAAAQIECBAgQIAAAQIECAgIsAcIECBAgAABAgQIECBAgAABAgQIECBAgAABAgQIECBAgAABAgQIECBAgAABAgQIECBAgAABAgQIECBAgAABAgQIECBAgMAYCAgIGINFUiIBAgQIECBAgAABAgQIECBAgAABAgQIECBAgAABAgQIECBAgAABAgQIECBAgAABAgQIECBAgAABAgQIECBAgAABAgQIEBAQYA8QIECAAAECBAgQIECAAAECBAgQIECAAAECBAgQIECAAAECBAgQIECAAAECBAgQIECAAAECBAgQIECAAAECBAgQIECAAIExEBAQMAaLpEQCBAgQIECAAAECBAgQIECAAAECBAgQIECAAAECBAgQIECAAAECBAgQIECAAAECBAgQIECAAAECBAgQIECAAAECBAgQICAgwB4gQIAAAQIECBAgQIAAAQIECBAgQIAAAQIECBAgQIAAAQIECBAgQIAAAQIECBAgQIAAAQIECBAgQIAAAQIECBAgQIAAAQJjICAgYAwWSYkECBAgQIAAAQIECBAgQIAAAQIECBAgQIAAAQIECBAgQIAAAQIECBAgQIAAAQIECBAgQIAAAQIECBAgQIAAAQIECBAgQEBAgD1AgAABAgQIECBAgAABAgQIECBAgAABAgQIECBAgAABAgQIECBAgAABAgQIECBAgAABAgQIECBAgAABAgQIECBAgAABAgTGQEBAwBgskhIJECBAgAABAgQIECBAgAABAgQIECBAgAABAgQIECBAgAABAgQIECBAgAABAgQIECBAgAABAgQIECBAgAABAgQIECBAgICAAHuAAAECBAgQIECAAAECBAgQIECAAAECBAgQIECAAAECBAgQIECAAAECBAgQIECAAAECBAgQIECAAAECBAgQIECAAAECBAiMgYCAgDFYJCUSIECAAAECBAgQIECAAAECBAgQIECAAAE4MMHWAAAgAElEQVQCBAgQIECAAAECBAgQIECAAAECBAgQIECAAAECBAgQIECAAAECBAgQIECAAAEBAfYAAQIECBAgQIAAAQIECBAgQIAAAQIECBAgQIAAAQIECBAgQIAAAQIECBAgQIAAAQIECBAgQIAAAQIECBAgQIAAAQIECBAYAwEBAWOwSEokQIAAAQIECBAgQIAAAQIECBAgQIAAAQIECBAgQIAAAQIECBAgQIAAAQIECBAgQIAAAQIECBAgQIAAAQIECBAgQIAAAQICAuwBAgQIECBAgAABAgQIECBAgAABAgQIECBAgAABAgQIECBAgAABAgQIECBAgAABAgQIECBAgAABAgQIECBAgAABAgQIECAwBgICAsZgkZRIgAABAgQIECBAgAABAgQIECBAgAABAgQIECBAgAABAgQIECBAgAABAgQIECBAgAABAgQIECBAgAABAgQIECBAgAABAgQEBNgDBAgQIECAAAECBAgQIECAAAECBAgQIECAAAECBAgQIECAAAECBAgQIECAAAECBAgQIECAAAECBAgQIECAAAECBAgQIEBgDAQEBIzBIimRAAECBAgQIECAAAECBAgQIECAAAECBAgQIECAAAECBAgQIECAAAECBAgQIECAAAECBAgQIECAAAECBAgQIECAAAECBAgICLAHCBAgQIAAAQIECBAgQIAAAQIECBAgQIAAAQIECBAgQIAAAQIECBAgQIAAAQIECBAgQIAAAQIECBAgQIAAAQIECBAgQIDAGAgICBiDRVIiAQIECBAgQIAAAQIECBAgQIAAAQIECBAgQIAAAQIECBAgQIAAAQIECBAgQIAAAQIECBAgQIAAAQIECBAgQIAAAQIECBAQEGAPECBAgAABAgQIECBAgAABAgQIECBAgAABAgQIECBAgAABAgQIECBAgAABAgQIECBAgAABAgQIECBAgAABAgQIECBAgACBMRAQEDAGi6REAgQIECBAgAABAgQIECBAgAABAgQIECBAgAABAgQIECBAgAABAgQIECBAgAABAgQIECBAgAABAgQIECBAgAABAgQIECAgIMAeIECAAAECBAgQIECAAAECBAgQIECAAAECBAgQIECAAIFtKTA7Oztx4sSJZ6SUfjoivj0iHrCi0MWI+FxE9Hbs2PGa66677ovb8iIURYAAAQIECBAgQIAAAQIECBAgQIAAAQIECBAgQIAAAQIECBAYoYCAgBFimooAAQIECBAgQIAAAQIECBAgQIAAAQIECBAgQIAAAQLnQCB1Op1LIuLlEfHYiPjm5XMOUkq3DAaD4xMTE782Pz//N+egli09xczMzONbrdb7IuKbhp0opfTWXq/3I1tajMkJjInAkGCNMlTjMymlw4PB4P/o9/ufH4dLarfb39pqtV6Rc94dEd8SERPLdX8tIj669Ax84/T0dDE3N1de37b67Nu3718PBoNXRcTFEfHgiGgtF/jllNJHU0q/MD8//ycRkbdV4YohQIAAAQIECBAgQIAAAQIECBAgQIAAAQIECBAgQGBbCwgI2NbLozgCBAgQIECAAAECBAgQIECAAAECBAgQIECAAAECBAjcWaDdbr80pfSLKxpN1yL6Ss650+/3y8bTsf202+3viYjjKaX7V1zEO4uiuHJsL1ThBEYkcPDgwclbb731TRHxoxVT/m1E7CmK4u9HdOotmabb7X5Xzvm9EfGgIScYRMTPFkVxzXZqtO90OnuXQlyui4ipIbWfyjn/SL/f/4MtATQpAQIECBAgQIAAAQIECBAgQIAAAQIECBAgQIAAAQLnpYCAgPNyWV0UAQIECBAgQIAAAQIECBAgQIAAAQIECBBoJlC+afbkyZM/XjZXRcS/aHb0XUaXTVpfiohTEfHXEfHHKaViamrq/56bmzu9ybkdfh4LLL/x+NmtVusXc87lG4KrPl+OiI+nlH5jamqqfy731+zs7K6TJ0+WzcgvjIhHVTT/lddR3g9/0Wq1njc/P/9XVRfm7wTWEzhw4MBDFhYWPhQRj65SSim9vdfrPWc7NcxW1bz67+dRQEBqt9s/EBE/k1J6RETce4jF13POn04p/db09PS15/LZ1nR9jN9+AjMzM49ptVofWH5b/dACc86v7Pf7r9l+V/H/V9Ttdt+Uc766Ro2fWVhY+N4bbrjhczXGbvmQ5d8JR5Z+B++ucbKPTExM7D5y5MjXaow1hAABAgQIECBAgAABAgQIECBAgAABAgQIECBAgAABAiEgwCYgQIAAAQIECBAgQIAAAQIECBAgQIAAAQIEotPplE2LvxcRk1vIUTZIH221Wr82Pz9fvtE6b+G5TD2GAjXfir7elX1yMBg84+jRo2UoxZZ+9u/f/4DFxcWy6e/JGzjRF1NKl/Z6vf9rA8c6hED5vH5CRByLiPvV4PjY6dOnLz127NhXa4zdlkPOl4CAmm8SX70GZeDOVUVRvG1bLo6itqXA8m+6Wm+jzzn3LrzwwmccOnTozHa8mL17995vx44d71165j2xRn2355xn+v1+GaByt3/a7fbDlr7vb4qIi2oU86XBYPDUc/EbpkYthhAgQIAAAQIECBAgQIAAAQIECBAgQIAAAQIECBAgMAYCAgLGYJGUSIAAAQIECBAgQIAAAQIECBAgQIAAAQIEtlqg2+3+7tLbin94q8+zYv6Ptlqt53qT+jkU3+anavJW9CGX8slWq3Xp/Pz8zVt1ubOzsztPnjz5m2XT7kbPkXN+bb/ff/lGj3fcPVug2+1ekXN+T02Fz+acn9Tv9z9fc/y2G3aeBASkTqdzbUQc3ADw8enp6f1zc3MnNnCsQ+6BAu12+xUppVfXvPQPp5Qu7/V6/1xz/Dkd1rDJPlJKT+/1eofPaZHrnKzBsytyzv8UEbv7/f6fb4fa1UCAAAECBAgQIECAAAECBAgQIECAAAECBAgQIECAwPYXEBCw/ddIhQQIECBAgAABAgQIECBAgAABAgQIECBAYMsFOp3OOyLiWVt+ojufYDHnfM2uXbteMzc3d/ocn9vptplAk0a6YaVvdfN9t9u9pHzjckTcZ6OE2/2NzRu9LsedGwEBAes6v7MoiivPzSo0O8vevXu/ZceOHf8tIv5lsyPvGO3N4htAuycfIiBAQMA9ef+7dgIECBAgQIAAAQIECBAgQIAAAQIECBAgQIAAAQL3FAEBAfeUlXadBAgQIECAAAECBAgQIECAAAECBAgQIEBgiMDdFBBwR0UppbdOTU1d7e3I9+wtOqqAgKWgi09OTk5ecvjw4VtHLXrw4MHJL3zhC+/IOT9jk3Nv6zc2N7m22dnZ+5w6dernc84HIuLCiJhacfxiRHwupfSeqampV83Nzd3WZG5j1xZot9tPSSkdjYh71TD62OnTpy89duzYV2uM3ZZDGjwbtm1AQKfTeXpEvCsiWhtEflFRFK/f4LEOu4cJdDqdqyLizXUue7sH1uzZs+eBO3fufF9EPK7G9dyec57p9/sfqjE2Op3Ok5e+s14bEd8eEd+86pivRcQnIuJlRVHcWGe+1WPa7fbDUko3La3FRTWOvzWl9H29Xu/vaow1hAABAgQIECBAgAABAgQIECBAgAABAgQIECBAgAABAiEgwCYgQIAAAQIECBAgQIAAAQIECBAgQIAAAQIEyiapdyw1Vj/rbqT4jaIonh8R+W6swanvRoEGTcBVVZ6JiCuKouhXDWz69/379z9ycXHxgxHx8KbHrhp/3gQE1H2bfUrpBb1e742bdHN4RDR8G/2hoiiuHudna4Nnw7YMCBhRsMj7p6enO4J0PALqCDS4Z8rptnv4ROp2u2/LOT+7xrXXDgjqdrv3zTlfHxEXV8z7iR07djzluuuu+2KN899pSINzlMedN78LmjoZT4AAAQIECBAgQIAAAQIECBAgQIAAAQIECBAgQIDAxgQEBGzMzVEECBAgQIAAAQIECBAgQIAAAQIECBAgQOC8EtgGAQGnIuLZRVG857yCdTG1BRo2NFbNuyVN0Z1O5zkR8ZZNvAX8bN3nTSNg3YCAnPMr+/3+a6oWzt9rCaROp/PypX34CxV78Ssppct6vd5f1Jp1mw5q8GzYlgEBIwoW+UrO+Wn9fv/j23SZlLWNBGZnZ3eePHnyNyPiqoqyPtlqtS6dn5+/eRuVf5dS2u32E1NKRUQ8aEidg5zzz/T7/V+qcy0Nmvc/m3N+Ur/f/3ydeVePabfbz0wp/W5ETA053m/gjeA6hgABAgQIECBAgAABAgQIECBAgAABAgQIECBAgMA9XEBAwD18A7h8AgQIECBAgAABAgQIECBAgAABAgQIECBQCmyDgICyjI9MTEzsPnLkyNesyj1PoEETcB2czywsLHzvDTfc8Lk6g+uMmZ2d3XXy5MmyQfFpdcZXjBEQMALEe/IUs7OzEydPnuxExH+KiEdHxAOWPQYppVsi4obBYPCafr//D+Pu1ODZsC0DAkYVLCJkY9x38rmtf/k768qc80+llB4REfdermBxKTjgMxExNz09/Utzc3P/dG4r29jZ9u3b950555fnnL8/Ih68Ihyl/M340Yi4piiKD0ZErnOGcxUQEBFp3759T8w5/2zO+fER8c0r6vtyRNzYarV+fn5+/q/q1G0MAQIECBAgQIAAAQIECBAgQIAAAQIECBAgQIAAAQIEzgoICLAXCBAgQIAAAQIECBAgQIAAAQIECBAgQIAAgSYBAes2YJZvrL3tttseMjk5+T0552cvNfzPVLwxdbX8mYi4oiiKviW55wk0aAL+h5zz/VNK9x+iNCjfnFwUxdtGJdlutx+bUnp/xRuMP7Hc/Fc2Lw77CAgY1cKY57wXaPBs2HYBAQcPHpy85ZZb3p1S6o5goc6b58YILExBYFMC5zAgYFN1OpgAAQIECBAgQIAAAQIECBAgQIAAAQIECBAgQIAAAQLrCQgIsDcIECBAgAABAgQIECBAgAABAgQIECBAgACBkQQErGZst9vfmlK6NiL21iUux/d6vefVHW/c+SPQoAn4+oi4X0RcPOzqc869Cy+88BmHDh0qgyc2/Wm329eklF5Wcc5XppR+LCIuqjjhedPo2+12r8g5v6cK2NvPq4T8fT2BBs+GbRcQ0O12H5Vz/qOIeOiQFb49Isq3ut+3YhfclnPe2+/3P2y3ECCwOQEBAZvzczQBAgQIECBAgAABAgQIECBAgAABAgQIECBAgAABAne/gICAu38NVECAAAECBAgQIECAAAECBAgQIECAAAECBO52gU6n846IeFaNQho1YO7fv/8Bi4uLRyLiyTXmLod87PTp05ceO3bsqzXHG3aeCDRpAo6IjyyFBLyu4tK/NBgMnnr06NG/3izRnj17Hrhz5873RcTjhsx1c0rph3LObxUQcFclAQGb3YX33OObPBuKorhyO0l1u93n55zfMKymlNLbc863RcSPV9Wec35tv99/edU4fydAYLiAgAA7hAABAgQIECBAgAABAgQIECBAgAABAgQIECBAgACBcRcQEDDuK6h+AgQIECBAgAABAgQIECBAgAABAgQIECAwAoGtCggoS2u3249NKb0/Ih5Uo9SbW63Wk+bn52+uMdaQ80igSRNwzvmXa+6pFxVF8frNMnU6nXZEHI6IyfXmSim9e2Fh4cUTExM3Cgi4q5KAgM3uwnvu8U2eDdspIGB2dnbXyZMny4Cc3UNWbxARP5BS+nrOuTfsGbM8hxCde+6t4MpHKCAgYISYpiJAgAABAgQIECBAgAABAgQIECBAgAABAgQIECBA4G4REBBwt7A7KQECBAgQIECAAAECBAgQIECAAAECBAgQ2F4CWxkQcPDgwclbbrnl3SmlbtVV55z/qWym7Pf7f141dr2/z87O7jx16tS/iohLcs7fFxH/Zult8/eLiG9edcypiPhiRHwhIm5KKR0r/7fX6/3zRs/tuI0LNGkCnp6e/tGTJ08WEfG0ijO+f3p6ujM3N3di45VF6nQ610bEwSFzlE2+Vy3ttw+klG46VwEBe/fuffDk5OQTc86XRMSTIuKCiHhIREytqvXLEfE/I+IvU0ofHAwGx3bt2vXpubm5xU243HFot9u9Iuf8nqp5zkVAwBVXXPHQ06dPX5ZSuiwivisi/kVE3HtFbWfv+b9KKd2wuLh4/dGjR/8+InJV/Vvx99nZ2YmTJ092IuL5EfGE5VoHKaVbBoPB8YmJiV+bn5//m604d5M57+591uTZsJ0CAmqG43xmYWHhe6enp08vLCx8KCIeXbE2t+ecZ/r9fjn2XHzSzMzMt6WUyhCD8r769uX7amL55OUz5HPL36HvmZqaOj43N3fbKAu7/PLLL2q1Ws9aPn/53f7giGgtn6N8tn08In57enq6GPW5R3kd5+Nc5TPs9ttvf3Sr1Xr28vfxt65an3J//I+I+Nuc83sj4j2j+u7ZrOf5HhCwf//+BwwGg6dGxGWDweAJKaXyt8HKe6ckPPud+OmI+JNWq3Vk586d/31ubu70Zn1HcHz57PlXrVbrP0TE3oh41IrfNmXdt5Q155zfvmvXrj/cJjWP4LJNQYAAAQIECBAgQIAAAQIECBAgQIAAAQIECBAgQKC+gICA+lZGEiBAgAABAgQIECBAgAABAgQIECBAgACB81ZgKwMCSrRut/tzOedXVQFuNCCgbIRaWFg4kFIqG20fGxFnmxerTrn672Wj93/POb98165d76/bQN3pdJ681Lj02uXmzgesmrRskPvMUmPWf52env6vG2hiSu12u2zOfOWqBqnyNGW9X1pqLn5vSunlvV6vbJhq9Ol2uxfmnK8pm8jWaB7bbO21a2naBNzpdF64FPzwumEn2Oh+Wjnn/v37H7m4uPjBpQbUhw851x1NvhMTE3krAwLKZsyvf/3r/7rVar0gpbQvIh5UG/iuA8vAgN+OiGuKoiibbCs/7Xb7JSmlcp9v9P4ado6/brVal8/Pz99cWciKASua7F8REf92ReNw3Wk+Vd6709PT79hEkMR69+gdzf4R8a6pqalXrWxebrfb35pSemtElM+O9T43T0xMXHLkyJGyxjt9Zmdn73/y5MmXRsQzlvfmylCI8m30n261Wr8+NTX1e02fOXf3Plt9rU2fDXUXfqvH1XlGpZTefcEFF1x56NChM91u900556ur6kopXdvr9Z5XNW4zf1/eX+X36QuWAwHqTld+Z9zQarX+8ybDLdK+ffueOBgMXr8c9nE2EGBYHV9deua/cNeuXW9f9d3d+P5c7yQrvuvLoITVoUPlc/Rvl5quX1YUxY11wc6Om52dvc+pU6d+Puf89Ij4llXP2bIh+uac85t27dr1pjrPqvIZ02q1XpFz3r3GfF+LiE/knF/b7/f7TUNSyv1x4sSJn04p/dRyAFOTyy0DA94wPT39xrm5uTIUqvJTPpNOnDjxjJTSTy+HVKz8nXU2pKK3Y8eO11x33XVl8NOdPvv27Xv4YDC4PiIeU3mycz/gf5brsGvXrtc1fVav8b1QBmS1y9+wG/w+LKcs99qNKaWX9nq9v2y6N1bWNDMz8+iJiYnX55z/XUSsXLOvpZT+bHFx8YVHjx79xKrrKO/XS1NK/yUivqPmcpT3/i/WvTdqzmkYAQIECBAgQIAAAQIECBAgQIAAAQIECBAgQIAAgW0vICBg2y+RAgkQIECAAAECBAgQIECAAAECBAgQIECAwNYLbHVAQLvdfkVK6dVVV9K0oXu5Ae6anPMPjrppOef8ZznnK48ePVq+WXXdz+7du+89NTV1tKLRtzx+Q29+3rdv33cOBoP3L78dft06Nto0WnNtvrK4uPj9119/fdkstiWfpk3ANd/OHcsNkGWz3IY+nU7nqoh4c8XBh4qiuLrdbl+4FQEBy03wzyyb+ZdquWhDF7L+QV9PKb1qamrq14cFYuzdu/d+O3bsKN8A/cQRn3/ldM8siuJddedvt9tPSyn9ZkQ8su4xQ8Z9Kuf8E/1+/31NGyLb7fbDqtY9pfT0Xq93uDz/zMzM41utVvnf5du2h33KEIc9RVH86epBNe/bMqDgQK/X69Xx2Q77bK06mz4b6lzrVo+ZnZ3ddfLkyWL5rerrna4MeLmqKIq3lQO63e5lOedyrSYr6vvEjh07nrJWI/Rmr2u5EfvZKaWyMf+Bm5hvMaX0f05NTb1kZTBGnfmWG+WvzTk/awOBH+Uz/07f3VdcccVDz5w58+GIeMR65195f643Zs+ePQ/cuXNn+Xx4XMV1fDildHmv1/vnOtd7dkzN75ra93TN33X/OBgMLj169OhH69Q6wv1Rnu6rKaXn1nk+1X0GlKErvV7vR1ZfS6fT+YGlAKc/qHONd9OYU61Wqz0/P/+HGzz/2ab63xjR92FZRvl8+ovBYHDVGk38tcqssQffWRTFlWcnWw6sKr/TL9/ovT8xMTHbNGio1sUYRIAAAQIECBAgQIAAAQIECBAgQIAAAQIECBAgQGAbCggI2IaLoiQCBAgQIECAAAECBAgQIECAAAECBAgQIHCuBWo08Zwt6U7NPHXrrNnMWjb2lW+T3d3v9/+8au7lhq/fiYh7V43dxN+/2Gq1uvPz8382ZI7U6XR+PyLKBrShn5zzK/v9/muqxq38e6fTKd8mXDZNV71B+WOnT5++9NixY1+tO/9yE+uR0rzimE9PTk5efPjw4Vvrzt10XN0GwKU3yt6xBxvU3tjlbO01m3zPRMQVRVH06zSKL89du4F0//79D1hYWJhLKX1/U9MG48tGwDdPT0//xHpvMG5wbQ1Oe+ehde+P2dnZnSdOnChDR8rgh4kNn/CuBy7mnK/ZtWvXa5q8ybmOzdkG5E6n821LIQvHlt+CXVn6eo3LdZ+pdRqfyyK2yz5bC6Tps6ES9RwMqFnzzRMTE5ccOXLkU2VJBw4ceMjCwsKHlhqZH11R4jeeOaO8lAMHDjxoYWGhDEPpjHDeGycmJvYfOXKkfGN95Wf5Te/ld1JVE37VXF/MOT+93+9/uMn9OWzSOvM0fb6vPN+o7+k6v+ua/OYqvw9PnDjxxpRSGZpT9Xukan3O/v1O98B6B9W8n8rD1/yNWte2btFbNO6lRVH8ctO5l+/b3yozRka4LivL+HpE/FRRFOXv7dykvhp78Bvr1el0nrAc4lAVnFNVwt8uB+v8fdVAfydAgAABAgQIECBAgAABAgQIECBAgAABAgQIECAw7gICAsZ9BdVPgAABAgQIECBAgAABAgQIECBAgAABAgRGIFCjiefsWTYUENDpdH4lIl5co9TP5pyf1O/3Pz9s7P79+x+5uLj4wYh4eI05NzukstmoQfPZ8enp6f1zc3Mn6hbV7XbflHO+ump8k0a/s3N1u91H5Zz/KCIeWjF/47qr6l399400AHa73efnnN9Qca4zKaVur9d77wZqemxK6f0R8aAhx37jbd5b0UDabrevSSm9rGntGxhfhgT8bFEU16zVBNjg2jZw6v/vkDoBAWWT6qlTp8q3i//whk80/MDKsIQ19u7DUko3LYUsXLTe1GWj/vK9Vu7Dx9et/VwFBGyXfbaWy0aeDXV9t2pcne+ElNK7L7jggisPHTpUNvzf8an7vI+IQ0VRlN8LjRp217ve8s3dg8GgDCL591tg8oaiKH6yat4RhgOcPVXZ2Pwfcs431bk/e73e4WE1NngG1g6AWXm+OnumHF839KPO77q6vxvKUJaTJ0+Wb3YvwwFG+an1/bzZZ0Bd21FeWNO56nz/rZ5zOXCmvxQi9Z1Nz9dw/NDfB+vNVWMP3vFvik6nsz/n/JaU0v0b1rXe8EbBJCM6p2kIECBAgAABAgQIECBAgAABAgQIECBAgAABAgQInHMBAQHnnNwJCRAgQIAAAQIECBAgQIAAAQIECBAgQIDA9hOo0cRztujGAQHlm6kXFxePR8R317jyG0+dOjVz/PjxsrFv3U+3270i5/yeGvONasiR6enpZw55u/pTUkpHI+JeFSe8NaX0fb1e7+/qFNbtdu+bc74+Ii6uMz4inlsUxVtqji2bUbs55+uq3jq7kca1ujWcHbeRBsCZmZnHtFqtD0TEgyvOt6Fm2ppN079aFMVLyvOPuoF0A+vflH31+NuWwxTK8I07fRpc24ZrqNpnW9ikurrmRs2QdWxyzj+YUrqsaYPtuQgI2E77bK3Ns5Fnw4Y34QgOrPmdV+6xq4qieNvKU3Y6nXZElI3qkxWlfHJycvKSw4cP37rZkpfrPRIRT97sXOscX9kwX97bp06d+p2c87NHXMOpiCjfyv7cYYFCdZru69zny7VXXu86+/wVKaVXV11/nVrLOer8rqsbENBut5+bUirfUt+qqq/p3+tcz2afAedjQMByOMCxiPj2puYbHN/oe7HmHnxnRJTPnt+JiHtvsK61DhvknH+m3+//0gjnNBUBAgQIECBAgAABAgQIECBAgAABAgQIECBAgACBbScgIGDbLYmCCBAgQIAAAQIECBAgQIAAAQIECBAgQIDAuReo00i2XFXjgIBOp/MDEfF7NRoey1N8o9l6mMLdEBBwW855b7/f//BadR04cOAhCwsLH4qIR1esXtlg9QNFUdQKN2jQAH/HaVNKb+/1es+p+1bpTqfzKxHx4oqab885z/T7/fL6tuyzkQbAgwcPTt5yyy3vLpvaKwpr3Ey7Z8+eB+7cufN9EfG4IXPfaV+MuoH0bmjcLvfQXd5qXl5/g2vb8B6pCgjodDoviIhf34om1TWK/krZ0N/r9f6i6oLq2OSceymlvTWfg9845XkaELDuPlvLeiPPhqo128q/t9vti1NKNyx9n91nyHnWDIu54oorHnrmzJkyoOM7RvldMmSu1Ol03hgRP7GFJp+enJy8eFiYwVY2oNe5rppN6g9LKd0UERdVzHleBQQ02JN1qO8ypqb990TE8RpvmF/zN+r5FhBwDkI91lvLr+ScO/1+/0/qLHaNf1t8JiLuGxEPqjNfwxHSKpcAACAASURBVDF/t7i4+P3XX3/9ZxseZzgBAgQIECBAgAABAgQIECBAgAABAgQIECBAgACBsREQEDA2S6VQAgQIECBAgAABAgQIECBAgAABAgQIECCwdQI1mnjOnrxRQMDll1/+v0xMTPRrvuF0aBP+yquvERCwGBEfTym9Oef8h9PT05+dm5s7Uc6x/KbibxsMBuUbvX8yIh5YU3boW+i73e6bcs5XV82VUrq21+s9r2pc+fflcIU/qDN2ecwnduzY8ZTrrrvui1XHNGg+/9jp06cvPXbs2Fer5tzM3zfaBNzpdK5aath8c8W5GwUzLNvXeZP3RyYmJnYfOXLka+UxdRrFl+us1UBac43Khr35Vqs1d+bMmY/ecMMNXz4bEDEzM/NNrVbrSTnnF6WUyreD13n7cznf0/r9/sdX3XP3zTlfHxEXb2adhxw7dI263e7/mnMuAxseUuP8X19qOHxDzvl3du3a9em5ubnF2dnZXbfffvt3tVqtl0XEnpoWR6anp585Nzd3etg5G6x7jdLvNGTdcI66Da91mm+30z5bC2ijz4am2KMa3263r0kplfts3U8ZGHHhhRc+49ChQ2dWDSob9q+NiINV9TQNhFlrvm63e0lZS0WYQVUpVX//7NK9+6R+v//5tQZefvnlF01MTPzhUpDQo6om2qq/17lPGtzntZ7vq69llPf08nfYOyLiWRX78J8iYne/3//z9cZ1Op0ydOgtNZ6Z5W+EVy8sLLz7hhtuKNc6z87OTpw4ceJhEfG0lNJ/jIh/u3qemvabCgjodDpPj4h31biGrdpilfNWBeSsmKB8Rrx86Vp+4W66ntr7u8G/LSp9NjIgpfSCXq9XBqD4ECBAgAABAgQIECBAgAABAgQIECBAgAABAgQIEDgvBQQEnJfL6qIIECBAgAABAgQIECBAgAABAgQIECBAgEAzgQZNPHUDAsoGpsuWm8rqNPSWBb93enr6irON/MOuoNvtdnPO163RHFU2qL0uIn6zKIqyUXrop9vtXjgYDOZSSv++amxEDG2+b9CAVrvhvm7owIra120oXn19MzMzj2m1Wh+IiAcPu/YmgQY1DNcdstEm4G63+6ic8x8trflDK67j3RdccMGVazTkrnVYrSbdnPNr+/1+2ah3x2fUDaS7d+++99TU1NGIKJv7V34GOecbW63Wz01NTd1UNsBX2Kd2u/1jKaU3RMRU1Tqt11TX6XTKt4z/l6Um0ImqOTbw948vLi5edv31139h9bEHDx6c/MIXvvBbOecfrjHvxwaDwezRo0c/vc7Ycm2vyDn/do23UdcKLWmw7jXKv9OQLw0Gg6cePXr0r1cfOMpm4u22z9a41k01BzdF38z45Td7H4+I766Y57lFUZRN13f5dDqdOuEk5XE3T0xMXHLkyJFPbaTmMjTj5MmTRdm8XfP4xZzzXM75V+91r3v9zfJ3ddq7d+/DJicn9+ecX7wU1nLRGnMNDQjodDovXP7erllGfDSl9JKpqak/LWtYDrjYu9ww/R11J1k5rmaT+sNSSjetc40rp6vdQL3yoFHe0+W8dX7X5ZyHBgSUz95bbrnl3SmlboXr35bBK0VR/P2wccthEK+MiDLYp/weGaSUDvR6vTKkYt3PRn8fnJ3w8ssvv2BiYuK9EfHYjeyPc3FM3YCAhmE5ZemnIuLwYDB408TExF/2er1/Lv/P8r5ZXFz8Nymln0gpzTb4Xi/DfK4qiuJtVS519mDVHJv5+5Agls1M61gCBAgQIECAAAECBAgQIECAAAECBAgQIECAAAEC20ZAQMC2WQqFECBAgAABAgQIECBAgAABAgQIECBAgACBu0+gQRPPugEBy82GF6WU9uScXxARj2xwReVbyzv9fv9P6hyzRnN7+cbw105PT7+uTsDAynM0aDz7x8FgcOnRo0c/ulaNdRvVqxryzs69d+/e++3YsaNsaHtiHZOzY+o2mdUMNBj6VvcmdVWNbbAOd9qDDRoYb00pfV+v1/u7qlr279//yMXFxQ9GxMPXG7vWOjZoFK/dQLpGSMRHW63Wc+fn5/+q6jpW/r1Jk31K6a29Xu9H6szf7XbLZvv3VI2tuy/XmqfB3qjVpFqeo91uPzul9OaImKyo/VBRFFeXb8Neb1yDdV9rir8ZDAYvute97vXBubm5M2Wz9cTExA9FxJUR8eFdu3b9b3Nzc6dXHzjqZuLtvM8arH/dAJuq7brhv7fb7aeklMpQj3sNmWTos+iKK6546JkzZ8rnT1Wze+1G3bVqaRBEUB7+D0shOc8siuJP17uu5bfFl/fV65eCRB64Yty64ToNAhXK6cpglF/etWvXz611Tyz/BvmZiHhpg2bnO8oUEND/87XW9cCBAw9ZWFj4UEQ8uuKmWDfwYq3jlr9jD0XEt5UBFVXBAlvxDFgOlrg+Ii6uuLahARdVD4sRf0fWCi9aUVNVYM4dQzudzhOW1vgPIuJbq65n+e/vn56e7lT93m7wb4vVp/16zvnNOefXHz169I7QiZmZmW9LKb0wpfTciLh3zTo/s7Cw8L033HDD52qON4wAAQIECBAgQIAAAQIECBAgQIAAAQIECBAgQIDAWAkICBir5VIsAQIECBAgQIAAAQIECBAgQIAAAQIECBDYGoFNNPGMoqCyyfFni6K4ZlgT7soTlc3Ot9566xsj4jkR8fs7dux4yXXXXfeVjRSz3Dj9jpzzMyqOH/qm2+XmxCMRsbtGHZXNdGuEINSY9o4hx6enp/dXNW6t0RC81vybekN13YLLcZtpAOx0OuU+KN/G3Rp2zpTSC3q9Xrlvhn46nU75duOyeXzY5y4Ncg0axWsHBMzMzDy+1WqVTYz/nFJ6Ua/XK9/4vW6z+rCC2+32xSmlGyLiPhXXduOpU6dmjh8/XgZvDP2MuPlxzXPV3KtnIuKHiqJ4V1XN5d+X79fDEXFZxfhPTk5OXnL48OFb1xvXYN3vNEUZxDA1NXV11b261nlHHRCwnffZZp4NdfbCKMd0Op1fiYgXD5uzxlutazcB15hrzVIafO+VxzcN8HlESukdS8+af7d88nW/k7rd7mXlNdQI6iinesv09PSPrxUOsOIiU7vd/rGU0huWQoOm6q6tgIC1AwL27dv38KVgpJuahuXUda87biueAeMYELBv377vHAwG74+IC2rYfSSltL/X691SY2z5G+yJKaXy98WDaoy/Lee8t9/vf3jY2A3+22JoqMHMzMz3tlqt62rW+T8jYs+wYJMa12oIAQIECBAgQIAAAQIECBAgQIAAAQIECBAgQIAAgW0rICBg2y6NwggQIECAAAECBAgQIECAAAECBAgQIECAwLkT2GATzygKLMMBfn56evoX5+bmFkcx4Ubm6Ha7z885lw2FQz9VDeYN5nl7r9crm9rXbfSu2aS+Vr1D305dHrBnz54H7ty5830R8bhhF7zR5tMqx7X+vpkGwOW3EZdv3H54xbkr33q73DheNsk9rWKuFxVFUb4p+xufBo3itQMCNmK53jEN3ga97hu/V8+91QEBDd6mXrm2q2vvdDpPj4gyUGBYsMTtOeeZfr9fvkV7zU+DdV95fJ1m53WXf9QBAdt5n23m2TDK66qaq+79VfU9Up6n5t4sh1Y+79equ9vtPirn/EcR8dCq68o5v7Lf77+matzKv8/Ozt7n1KlTv5Jzfk7O+Uf7/X75dvK7fGqGf5TH3bK4uHjJ9ddf///UqKMMWHj50n39C1WhMWfnEhCwdkBAzXtvy5uwa9ZRLuc7i6K4ssYeiXEMCOh0Oi+MiNdVXV/O+Z8mJiYun5+f/+OqsSv/3m63n5tS+q06902d58IG/m3xB9PT0z82Nzd327C6O53OCyLi1+vUWefebmJkLAECBAgQIECAAAECBAgQIECAAAECBAgQIECAAIHtJCAgYDuthloIECBAgAABAgQIECBAgAABAgQIECBAgMDdJLCBJp5RVFq+nfyniqL4nY2+EX0URZRzdLvdbs65fCPp0DfQVzVENWhiq2zAbtA4uZrhTEqp2+v13ruez8zMzGNardYHIuLBwwzrNLKOag0a2N2lAbDB27DLN2E/rd/vf3y9utvt9mNTSuUbeoe9RfdLg8HgqUePHv3rlfM0aBS/WwICdu/efe+pqamjEfHkinX7bM75Sf1+//NV67vVAQEN3jB+l8CGGrXXbZJ+aVEUvzxkzzwspVS+ZfuiqnOWf885//GOHTtmjhw58rU649cas50DAka9zzbzbNio70aOq7lX13x2rD7f3r17v2XHjh3/LSL+ZVUtG3lOdzqdMqDmLVXfeRHxycnJyUsOHz58a1UdTf/eoEG7nPpQURRXN/itUIYEvDEifqJOXXWaiLf6+T7qe7rO77qykTwidvf7awcE1A2SyDn/7/1+/6UN1qfOsnxjzFY8Axrsv9rfh2td1Ki+I5fDi46U61UDr+n9cseU+/fvf8Di4uLxiPjuGuc4Pj09vX9ubu7EemPr7MEVx9YKByjHNwgOKocP/f6ucZ2GECBAgAABAgQIECBAgAABAgQIECBAgAABAgQIENi2AgICtu3SKIwAAQIECBAgQIAAAQIECBAgQIAAAQIECJw7gYZNPJstbBAR1+ec/2O/3/+HzU42iuPrNp9VBQTs2bPngTt37nxfRDyuoq6hbyVvMM96p/nVoihest4fO53OVUvNzG8eVmNV4+Ao3FfOUXcN1ntDcN2G16o1bLfb16SUXlZh07vwwgufcejQoTOrrqFuo/jdEhBQ1lrzXq/dEDmq5sf1vLvd7s/lnF9Vsd829Abrug2iKaW39nq9H1mvhgaNw2U4wIbe7Lz63KNuJh71/TzKfbbZZ8Oor22d+cqG9GuX3nR/sOJ8lU21y8enbrf7tpzzs2vUX3fOb0xVN4AmpXRtr9d7Xo0aGg+p23weEUO/L9c78XKzc9lQXRWIEgIC1g4IWG7E/nBEPKJigReXwgFeNT09/Utzc3Plf4/0sxXPgLrP/4io/X241kWP6jtyq++Xs7V3Op0XRsTraizgpycnJy8eFh5S83ugPNWNExMT+5uE5tR9hlX95qtxnYYQIECAAAECBAgQIECAAAECBAgQIECAAAECBAgQ2LYCAgK27dIojAABAgQIECBAgAABAgQIECBAgAABAgQInDuBBk08mynqVEQcbrVar52fny/fvJ43M9koj63bfFan0ajT6fxKRLy4qr5hc83MzDym1Wp9ICIeXDXPOn8f1oBet/H0nDax112D9QICGrxx+yMTExO712pEqxnMUAZcXFUUxdtW2zdoFD+ntivrrHmv126IHFXz41r7uMEbkysbFde7j2p63Hjq1KmZ48ePf32teRqse3n4q4qiePVmn38CAtZc0XcWRXHlBp+Zmzqs7hutU0ov6PV65ZvtKz+dTufpEfGuiGhVDP5Kzvlp/X7/45WTlq8f37373lNTU0drNM4PUkoHer1er868Tcd0u93Lcs7l3JMVx37s9OnTlx47duyrTc8xyvukwX2+oef7KGstneo826qCgBo8g88uzUdbrdZPzs/P/8lmn3Er13qzvw/W2jdjGBBQ9375xI4dO55y3XXXfbHp/bK8b54QEceWQgLuN+z4qr1Tdw9GxEYDfp6fc35D1TXW+d1eNYe/EyBAgAABAgQIECBAgAABAgQIECBAgAABAgQIENiuAgICtuvKqIsAAQIECBAgQIAAAQIECBAgQIAAAQIECJxDgTqNZCMo53/knP/Trl273r4Vb5jdTH11m8/qNBo1aHpc963PnU7nqoh485BrujkiHj7k718aDAZPPXr0aBnEcKdPzSb48phfLYriJZtxbXJs3TVYLyAgIuoGH6z7NupOp9MuQywqGlZvnpiYuOTIkSOfWn19W91A2sRzvbE17/VtERBw4MCBhywsLHwoIh5dce0basgt56zpMXT+Buv+ycnJyUuGvXG57hqPupm47nnrjqvpWmufjeDZULfsDY+r+exY97m81okbhJ6Uh7+oKIrX17mABvu1Ub11zr1yTI3vubPD31UUxQ9upOF8lPdJA7cNPY9GWWvdZ1vNJu+6b5RfubyfSin9es7594ui+HLTvbHGd+v3RMTxlNL9K+aqHRIybgEBnU7nP0fEL9Ww3PD9Us69HHby4Yh4RMW5KgNE6nwP1NmDa9VRN5zoXP+WrbE+hhAgQIAAAQIECBAgQIAAAQIECBAgQIAAAQIECBAYmYCAgJFRmogAAQIECBAgQIAAAQIECBAgQIAAAQIECIyvQJ0mnhFdXdlQ9M6pqamr5+bmbhvRnJuepm4Dap2AgAZNnbemlL6v1+v93eoL6Ha7v5tz/uF1Luwfc86vSyn9bEUj+3OLonjL6jlqXuuZlFK31+u9d9O4NSeoWVc527oNgHXfuJ1SurbX6z1vVWm1AgZSSm/v9XrPWatZdasbSGtSDh1W816v1bhdnqhuk16de2eN++BROec/ioiHVlz7hhsia3p8enJy8uL1GvvvjnUfdTPxKPbWyjlqutbaZ6N4Noz6+jby7IiI909PT3fm5uZO1Kyn1jNpea7ac8/MzDy+1Wq9LyK+qaKOTb2JvOoa6+7hjTw7zp677jlSSk/v9XplOMy6n62+z0dZa3kRde7BOs3Z+/fvf+Ti4uIHK0KJ1nNbzDl/sNVqvXpqauqmjYZDbcUzYNwCAip+F37DfzP3y/J3+n1zztdHxMVV93BEPLMoinetN25Ue3Ct+dvt9lNSSkcj4l4VddYOjahxvYb8v+zdCXhkV3Ug4HNLS1cv3o03MEuAsARCQhgmYBswXtutktsGwZCFQIZxgEACxgxLSOIJwdmMISEJ4CGBQIYBBHa7Sm1jgwPBNsxkgAwTwpKwG2zwbtOLuqWqO/1kychtqeqVVNWt7v7rQ0jddd+95/73vlfPn/qcR4AAAQIECBAgQIAAAQIECBAgQIAAAQIECBAgQGBFCSgQsKKWQzAECBAgQIAAAQIECBAgQIAAAQIECBAgQGDvCJRJ4ulxZFcMDAy8aNOmTXf1uN+Z7tavX/+ggYGB/5BSOikifjoifm7Xk1erEXF0RAwsdcwyiVfnnXfe0E033fTRIsG+wzgLPn31jDPOOHx4eLhI3nzyIsd/Mef86ymlTRHx8MXGWCyRfXR09BU553d0iK2viaELjd2LBMAuijM84EnuJZMgWxHxvEaj8bFF5vDglNINEfGwDr5LesL07n2OjY0N79ix47GtVuvpKaVfiIgnze7xgyPi0KXu84golbhd9N/PAgFd7IllTLXUoW09+p04vMhee1NK6c2doi+T+Nypj729z7rYB3slEbSL6875jUbjbZ28579ftuhJmUTvuX5rtdovRsTVEVFcJ9q9enKdWmyALu472iYht5tAL5Pu+32e9zLWwqSMb9l9MzIy8vqU0lsiotLN/t2t7Xcj4o3VavXD3RYK6Mc1YB8rEJBqtdqHivuPEv5LPl9m+y49Vqd74l7uwd3n3Y89UcJWEwIECBAgQIAAAQIECBAgQIAAAQIECBAgQIAAAQIrSkCBgBW1HIIhQIAAAQIECBAgQIAAAQIECBAgQIAAAQJ7R6BMEs9sZLsnYKazzjrr6EqlUksp/U6JxOj5E/zrRqPxioWexL4EhbRhw4bHViqVor/nR8QRS+ij4yGdkqHmOqjVai/aZfHejh1GXNxoNF47v12npzunlN5/zDHHvKREEYKFkvxLJX4tVlygxHyW3KRHyV7F/N4VEed1CGQqIs5tNBoTXa7ZAwoLzB+n3wmkxVhjY2PrJicnaxHxqogoigIsueBFG6OVUiCg7BOCl7zvSh54wBUIWEn7rEfXhpJL3X2zWq32q7uKtbyvQ/L07TnnUyYmJr7UzQglC5fMdFn286mLoh7144477rmXXnppcb3s+avsfcdyilz0Mum+39f3XsZaLFYZ37IFAjZu3Hjo9PT0eErp1B5shG/mnF8+MTFRFELKZfrrxzVgXyoQ0EWssZzzZd790Acj4gWd1qbTNaeXe3D3WPqxJzrN1/sECBAgQIAAAQIECBAgQIAAAQIECBAgQIAAAQIEVpqAAgErbUXEQ4AAAQIECBAgQIAAAQIECBAgQIAAAQIE9oJAmSSe2bAWfULz2NjY6u3bt/9pSunlJZ8yuyMizmk0GlctZ8pnn332E1ut1nsi4iklx13ycJ2SoeY63rBhwxMqlco/RMSDOgz2gCc0lygu8OJGo/G+0dHRV+Sc37FY/wsl/p1zzjlHTU9PfzoiHtchrpkxlgy1hAN7lexVq9VGIuKyiBhqF8b8IgjF3p2cnGxExCkdQr+00Wi8dLGkxn4mkM7G+OqIeF2JJ38vYQXud8iKKBBQNpF5uZMtcfwBUyBgJe6zXl0bSqxz103OO++8oR/+8IcfzDk/t+uDe3/A/xkYGDh906ZNd7XruovzatHP+16EXva+YzkJz71Muu/n9b3w7GWsRX9lfMsWCCj6K4oENJvN4r7g7B6sfzPnfNHq1av/cHx8fGen/vpxDegi6b705+FC8yh7vrW7v+wiVgUCHrgIfb2Oddq73idAgAABAgQIECBAgAABAgQIECBAgAABAgQIECDQTwEFAvqpq28CBAgQIECAAAECBAgQIECAAAECBAgQILCPCJRJJJudSttEm7GxseHJycl3R8SLSk79CxFxZqPRuK1k+/uaFWNt3779TSmlN/bpKeoPCKlsgYAukrlubbVaz968efOX5wYbHR39u5zzCxfxuK99mYS5lNIr6/X6X871NTIyUuaJ7DenlJ5Rr9e/0e2aLKd9mfmU2YPnnnvusVNTU5+KiMd0iOfGgYGBkzdt2vTNkmNPpZRG6/X6xxfrt18JpLMFJz5aYk7LWYL5x5ZOiOxF8uNiQZftu1eTbtPP56anp8+86qqr7lmoTb/Wvd28ep1MXIy1UvdZyfOzmMIeTwTduHHjI5vNZnG9OX4P7MNOQ2zJOa+fmJi4vl3DLs6rvnqWve9QIOD+q1nWo4xvNwUCiiiKAiI7duy4IOf8OxGxqtOGLPH++6rV6m90KhLQj2tAF/dppT8PF5pv2fNNgYCJfyqxX+5r0o890c342hIgQIAAAQIECBAgQIAAAQIECBAgQIAAAQIECBBYCQIKBKyEVRADAQIECBAgQIAAAQIECBAgQIAAAQIECBDYywJlEslmQ+yYMHjWWWcdMzAwcG1EPL7EtFoR8apGo/GOEm3va7KEQgTddL9o27IFAooORkZGLkopvaHEwC9uNBrFU3njjDPOOHx4ePgTEfHkRY774s6dO0+7+uqr7yjRNnLO9eOOO+65l1566VTRX61WK54+/8cdYrqmWq1uHB8f314i9p416WGyV6rVau+KiPNKBDdjX3Kt7rNfrN9+JIqPjIw8LaXUiIgjSsynV01KJ0T2IvlxsaDL9t2rSS/WT875jyYmJopCJAu++rHunebU6wIBK3mf9fDa0Im16/drtVpRDOe9XR/YvwMubjQar23XfdnzavfPj16HXPa+o2xC/ELx9fI86fd53stYZz/vPxgRL2i3bt0WCJjra2Rk5KEppT8vbiuWWaCpVRQbmJiYaHtf0o9rgAIBi++Msudmp3viMv0sYw8+NSKuSSkd0uHa1PG/W3p9bdMfAQIECBAgQIAAAQIECBAgQIAAAQIECBAgQIAAgT0loEDAnpI2DgECBAgQIECAAAECBAgQIECAAAECBAgQWMECZZJ4ZsMvlWhTq9WeFxF/HxFDJab9hYg4s9Fo3FaibdGkSAAvknX/YNdXpeQxPWnWKRlq/iAjIyPPSiltjog17QZPKf2Per3+qxGROyXBpZTeVa/XXzbX3+jo6Dtzzi9t0/93pqenT7rqqqu+f9555w3ddNNNH00pjbaLp5s59gR1tpNOc583Vsc9ODo6emaR3Fpi/12Tc/71lFLRdrGiDDNDd0oSL9r0OoG0Vqs9IiKujohH99K6RF8rokBArVb7xdn5H1wi5n402bHryfB/U61WXzc+Pr5lsQF6ve5lJtLLZOKVvs96eW0oY1u2Tdlratn+etSuYyGTsgUCIuL6lNJZ9Xr9xz2K7X7ddHHf8fxGo/GRpcTQy/Ok3+d5L2MtrMr4LjU5e24tNm7c+Mhms/n7EVHc861ayhpFxC0ppdPq9fr/a3ON7Xky+P5aICAilny+zPmX2TuzbduOVaafpe7Blfq5sMRzwGEECBAgQIAAAQIECBAgQIAAAQIECBAgQIAAAQIEliSgQMCS2BxEgAABAgQIECBAgAABAgQIECBAgAABAgT2L4EySTyzM+6YnF206yLxqmjeiogXNRqND5RRHRkZeVJK6dqST1Qv+v5ySulvW63Wp3clg39v8+bNd+4+TtlEo26S588555yjpqenPx0Rj+swr68ODg4+6/LLL7+lxNOo75eMVavVnhMRReLkYoUSpoqCAPV6/ePr169/yODg4HUR8fA28WzJOa+fmJi4vsxa9LJN2TWIiI57sAv724unIBfr2qGYQCmXHieQFoUw3hUR55V0vifn/NFKpXLF1NTUF9etW3fL+Pj4zt2PLXmur4gCAb3cEyUNl9Ssx+teKoYeJhOv+H22UvfBhg0bnlCpVP4hIh5UatH2TKP7rvmLDVe2eM2uj/KOxQaWM6XR0dG/yzm/sFMf3XzuLvDZ/qaU0ps7jZFSek69Xr+sXbsuzvP7PtM7jTv//R6e0zPdlrnWLzU5e/d5jY2Nrdu+ffsLUkqvi4hHdjPvom2nAjz9uAZ0cZ9a+vNwoXmXLcjRYZ8X1+kPzRZiaMu7nPOly/v3VkrpnHq9XhRYWvDVzz3Yjz3R7b7VngABAgQIECBAgAABAgQIECBAgAABAgQIECBAgMDeFlAgYG+vgPEJECBAgAABAgQIECBAgAABAgQIECBAgMAKECiTxDMbZsfk7Lnp1Gq1X92VjP6+Nsnr82d+yZ4M2wAAIABJREFUbbVarY2Pj2/vwNFNMuv3cs7/ZWJi4hNF/lm7fssmGnWZeJVGR0c/kHP+5Q5z2pZz3jAxMfGPHdrf2mq1nr158+Yvz/U3Ojr6qJzzZyLi2DZjXNxoNF47Ojp6Zs65SOQaatO2rwmhvViDMgUCinFGR0ffmXN+aY9Or1JP0u4igbRjf10UwiiKYPxttVq9YHx8/O5O8y15rpdOiOxR8uOCYZfc38Wx/7hjx44N11xzzdZO8+/H+71c97Lx9SqZeF/YZ2Wvz2WvDWWNO7UbHR19Rc75HZ3a7en3U0rvqtfrL1ts3C48b04pPaNer3+jH3Mou4eXs65lxyhTIGD9+vUHDw4OfjwintbBo/T1c34/vYy16LfMtb5XBQLmzSOdffbZT2i1WhdFxPqIGCi5d9oWVehiz5a+R93HCgQU9zSlCmqklN5fr9d/raT7A5qde+65x05NTRVFon6qQx93tlqt0zZv3vyFxdr1cw/2Y08s1cxxBAgQIECAAAECBAgQIECAAAECBAgQIECAAAECBPaWgAIBe0veuAQIECBAgAABAgQIECBAgAABAgQIECBAYAUJlEnimQ23dPLVbJLRp3Yl9z2mxFRLPaG9myfD55xrExMTnysxdpRNNOqyQECRoFe2SMLrd+7c+d+Hh4eLYgZPXiTmz01PT5951VVX3TP3/tjY2OrJyclNEXF6m3nOJKO3Wq3f7vQk5U6JpWUsl9qm7BqUTRYtWRChVLhl172XieJdJB+/r1qt/sb4+PjOMpMpea6XTnDtZ4GALs73B5wbZSx61aaX6142pl4lE+8L+6zX14ayxu3azV57GxFxSi/663EfXx8aGjr5sssuu3mhfrvYr1MppdF6vV4kxff8VavVXhQR7y3R8ZLP716dJ0WMXSSUP6CYT4k5Fvchb+r0GV30U6aYQdGuzLW+DwUC7pvq6Ojoz+ec/2fJe8C2yeb9uAZ0sZ6lPw8XWudefUbWarXXRcQfl9hLSz5fir5HRkaelVLaHBFrOoz1raGhoRMXu870ew/2Y0+UsNWEAAECBAgQIECAAAECBAgQIECAAAECBAgQIECAwIoSUCBgRS2HYAgQIECAAAECBAgQIECAAAECBAgQIECAwN4RKJNINhtZ6QIBRfuRkZGLUkpvKDmrSxuNRvHE97xY+y4Sgi5uNBqvLTlu3woElH0Ces65XqlU/rTVam1OKR2yUNyLJe+XSCq8uVKpnNFqtS7uUEhgKiLObTQaE2Xdetmui7UttQfPOOOMwzsUXCgb/u0551MmJia+1OmALhJvZ4o21Ov1Hy/WZ8lzsusnfJfst3RCZK+SHxdyKFkAozi0a4dOa9nN+71c97LjljjvZ7rqlExccj907Vuy31L7rNfXhrLG7dqNjIw8KaV0bUQc0Yv+etxH22v5+vXrDx4cHCyS/p9WYtyuPktL9Hdfky4SkZeUcH/WWWcdMzAwUKzR4zvF1ek8KY7vIqG868IKZ5111k8PDAwUn72P7kWsRR9lzsF+FgiYjeERu/bZ1SXm1UopnVOv1+sLzb8f14Au1rPUdWqxdevVZ+To6OhozvnyiKi02yPLXdOy9+3Ffetxxx333EsvvbS43iz46uce7Mee6HTueZ8AAQIECBAgQIAAAQIECBAgQIAAAQIECBAgQIDAShNQIGClrYh4CBAgQIAAAQIECBAgQIAAAQIECBAgQIDAXhAok8QzG1ap5Oy5KXSZRHnjwMDAyZs2bfrmYgRlE63KJPvNH6NsolHZJ8nP9d1FgvN3UkrjOefFihq0IuJ5jUbjY7vblEiyLBLv3pRzfmVEHNtme31nenr6pKuuuur7e2ELli7SsOtpxKX3YK1W+7OIuGCZ87m2Wq3WxsfHt3fqp1eJ4l0kLnYsNLB7zCXP9dIJkWXPyW7Pnbm4S67houdHpzXrxfu9WvduYulFgYB9ZZ+VvT53c23oxnqhtrVa7dURcUmJfs5vNBpvK9GuY5NarTYSEZdFxFDHxhFtC+6Mjo7+Xc75hSX6+frQ0NDJ7Z4SXqKPBZuULaAze3BXjmNjY8OTk5PvjogXlYmvzD3D6aefvnbVqlXFk9WfWaLPjgWP5l3jyibRzxxSJtaiXZlr/XKTyUs4FHEUa/DeTm3bzasf14Aurn+lPw8XmmOvPiO7OV9yzn80MTHxxk7mu7/fZVGNV9br9b9sN0Y/92A/9kS3XtoTIECAAAECBAgQIECAAAECBAgQIECAAAECBAgQ2NsCCgTs7RUwPgECBAgQIECAAAECBAgQIECAAAECBAgQWAECZZJ4ZsMsnZxdtD/vvPOGfvjDH34w5/zcktNsmwRYNtGqbALdXExlE42WkuRcMpG3eALr1og4dBGnRZ+gfM455xw1PT396Yh43GLGKaXv55yPbpdYWuZpsCXXcEnNyq5BN0nAJYondIw1pdQxCW7ePnpwSumGXcmQD+vQcdvE/i4SF/eZAgEppffX6/Vf6wi+W4PR0dEzi71ZIil6U7Vaff74+PjObsdYbnsFAh4oWPIzpVTibT+uDctZ87LnZ6+Tr88999xjp6amPrXrGviYEvG3LfhSNmk7IoriG69qNBrvKDHm/ZqMjIycXqlU/qbVal1/3HHHvXD3J42XdZzt9AsRcWaj0bitRBypVqsVydF/0Olp63N9lb1nKLmvi25v2fVZcFq9Xv9/7eLdsGHDEyqVyhUR8VMl5jXTpJex9nqPLjSHWq32ixFx9a6CGge3m+MKLhBwZ6vVOm3z5s3FHuz6Vfa+tdP9ZZfny03NZvPkK6+88t+6CXhkZOT1KaW3dDpvyu6bMudL2b52n8dK+1zoxllbAgQIECBAgAABAgQIECBAgAABAgQIECBAgAABAr0SUCCgV5L6IUCAAAECBAgQIECAAAECBAgQIECAAAEC+7BAmSSe2el1VSCgOKbLpx7/n4GBgdM3bdp010KcZROtIuLFjUbjfWWWZGxsbN3k5OR7IuL5ndp3SuBa6PgukpjaDd8uETyNjo5+IOf8y53ib/d+N4nwyxlnsWO7cCq9Bzdu3Hhos9m8JiL+wxJjvjml9Ix6vf6NMsf3KlG8i0TAL+7cufO0q6+++o4y8c0m2/99RBzRoX2pxO2ijy7Oya5inYtv/fr1DxkcHLwuIh7eIeYdEfHLjUbjY2UsetmmV+veTUwlC4+0TSbeV/ZZP64N3Vjv3raLeLou4NEhriLx/V1F7Z0S8ReJ/c9b7Hzo5mnkEXF7zrk2MTHxuRLjxtjY2PDk5ORrI+J3I2JVRHxraGjoxMsuu+zm3Y+v1Wp/FhEXlOi3mM/vNRqNiyIit2nfdXGAoq+ySfejo6MX5px/v0S8RZPPDA4Onnv55ZffvkD7Is4zd13XivuUo0r2N9OsbKxl7uuWmpzdTbwlPyO25Zw3TExMFMWOHvDq4pwrfX/QxfWviKf0PeXuwZecf5S5vyx73Z+N4YPVavUl4+Pj28us18jIyNNSSo0S9wdFd9dWq9Vap777uQf7sSfKOGlDgAABAgQIECBAgAABAgQIECBAgAABAgQIECBAYCUJKBCwklZDLAQIECBAgAABAgQIECBAgAABAgQIECBAYC8JlEnimQ2tdPLV3FTKPOF+3rSnIuLcRqMxsRBFr58mPptAXiTonV2GvkwC1+79nHHGGYcPDw9/IiKeXGaMhdqklN5Vr9dfttjxXTwNerEubm21Ws/evHnzl5ca43KP61ey18jIyEUppTcsJb6U0kePOeaYX9r9ydeL9dWrRPGxsbHVk5OTmyLi9A5xb0kpjdbr9eKp4m1ftVptY875fSmlQzq13ZUMWbpAQBfrNpVzfvHExMT/KDH+/CbdJEV/q9Vqnb2n93Gv1r0bl7KJou2SifeVfdbFHuv686kb87m2Za8pS/m86BRPNwV32l2/zjvvvKEf/vCHH8w5P7fTmLPvfyul9Nx6vf7P7dqfffbZT2y1Wu+NiF+Y127Rz5eRkZFnpZQ2R8SaEnHsyDm/cmJioijo84AiAcV+3r59+5+mlF7e6Qnou4/VRdL98yLiwyVinWtyc1FQYHBwcLwofDRbPOFpxd+llJ7ZbZxFp13E+sGIeEG7WDsVCCjukaanpzenlB4ZEa+vVqsfHB8f39nF/Mtev9sW4+nXNaDsvW/O+bODg4MbFite1c6jxwUCnpRSurZkEn8RVmNwcPDFixSpmAu7WKNzc85/U/L+oLhP/5VGo/GRTvugjG+nPdjmfuupEXFNiZj3yOdCJwvvEyBAgAABAgQIECBAgAABAgQIECBAgAABAgQIEOiHgAIB/VDVJwECBAgQIECAAAECBAgQIECAAAECBAgQ2McEyiTxzE5pSYk2ZRMqizHaJTVu2LDhCZVK5R8i4kEdiNsmEhbHziYyFk9T/9myy7XUhM/R0dF35pxfWnac3dq1fRJ00bYLl8VC6PWTrruear8SAEdGRk5MKV0VEeu6DKpwf1Gj0fhA2eN6mSheds8UiYuVSmWsXq/ftFCcRdLsjh07Lsg5/87s07zLTKd0gYCzzz77+FardUNEHN+p4yIRMKX0mpTSR+r1+o+LZNnt27cX5/T5rVbrZ3POv7RQcn8Xe6MI4Y6c82+sXr368vHx8WanmOa/P/tE6SJp90URUTzd+/uVSuW0K6644sZ2/fRy3cvG24sCAcVY+8I+62L9l/T5VNa8aDdbVOaaiPgPHY7bknNePzExcX03/Xdqu379+ocMDg5et+vJ8w/v1DYibhwYGDh506ZN31yobTfFBmaPb+acx3POF69Zs+Yrc08P37Bhw2GVSuWEnPP5CyW9t0sA7sJzbgqtlNJl09PTb1m7du2/FOf4+vXrHzQwMLAxpVRc4x5WwuUBTcom3ffgs3Yp4d3vmLKxlrmv65ScvcC596Ndn6UXV6vVd42Pj2/pMJk0MjLySymlvynx2dP2HqRf14DR0dELi2INJRflmmaz+brd9t1ISqko3vS/jj322NcsVEyolwUCZgt7vCfn/MKSMc99Jv5FpVL50KpVq749W+AhrV+//siBgYFnppReHxE/30WxitL3i73Yg4vNs197ogtXTQkQIECAAAECBAgQIECAAAECBAgQIECAAAECBAjsdQEFAvb6EgiAAAECBAgQIECAAAECBAgQIECAAAECBAjsfYEySTyzUS4pAXNkZKSbp57ennM+ZWJi4ku7y8wm8F4ZESeWUJtJJGy1Wn+0evXqLxdJUUWy9LZt2x6fUrogpTQWEQMl+rmvyVILBNRqtedERPG01Uo34822bftk3aJNly4LhXBxo9F47RJi69kh/Ur2WkIC6tycvjM9PX3SVVdd9f2yk+xloniXe2bmKdXNZnPTVVdddWtRZ+Oss846ulKp1JaYNFu6QMDpp5++dtWqVcUTwIvE+uW+XtxoNN63eydFUuTNN9/8zl0Jz/+5iwGKpOjiSeYfq1ar351LZi6OHxsbG9i6deuDKpXK0RHxtJTSySmlp+ecj9vtHJ1KKY3W6/WPtxu3l+tedn69KhCwL+yzfl0bylrPb9dFwZEv7ty587Srr776jqWM0+aYNDo6+oGc8y+X7HfBc2r2PFg9OTl52WwxjJLddd+sRBL6i1NK71ni52P3AS1wRNmk++IeYnJyclNEnN6TgZfQSdlYy9zXdVqb0dHR0Zzz5QusTVF85bqc8/sHBwc/NTQ0dNNs4vnM/UhEPKXVav3uQgUjFpny+Y1G422LcfTrGtBmft2uzLeGhoZOvOyyy27e/cBeFgiYvd8riul8IiKO6jbIHrTfMvuZ+KkyffViD+7pPVFmXtoQIECAAAECBAgQIECAAAECBAgQIECAAAECBAgQWCkCCgSslJUQBwECBAgQIECAAAECBAgQIECAAAECBAgQ2IsCZZJ4ZsNbUoGA2aeefjDn/NyS07y00Wi8NCLy7u1rtdqrI+KSkv30tNlSCwR0+dTn3WMu9bTWWq32ZxFxwRImvC3nvGFiYuLTSzi2Z4f0KwGwCHBkZOSilNIbugx20T24WD+9TBQ/99xzj52amiqS8B7TZdy9aF66QMAyfB8QZ7vzq1arPWJXMv/VEfHoXkywbB9lknF7ue5l4+pVgYB9YZ/189pQ1nuuXRfX2b4VXemmqEPOuX7cccc9d6Enm8+eu0WBjEZEHNGtRRft72y1Wqdt3rz5CwsdU6vVjoyIogjHL3TRZ0+bljnP5+2BX42IopDJUgr+dIr7mznnI1NKhyzWsGysZe7rShQIODfn/LFOQS/z/W80m81Tr7zyyu+2+Wx9akRc085l9tiu7lE3btz4yGazWXzOHr/MOdzaarWevXnz5i/v3k+vCwQUBYBqtdobd+2/P+jTHlyMohURv9doNC5a6N58kXP7gxHxgna2nfbgnt4Ty9wHDidAgAABAgQIECBAgAABAgQIECBAgAABAgQIECCwRwUUCNij3AYjQIAAAQIECBAgQIAAAQIECBAgQIAAAQIrU6BMItls5F0lX82fbTdJjRGx6NPbzz777ONbrVbx9NQ9nji91AIBRYGEm2666aPFk1eXsANKJZqOjo6eWSSDRsRQl2N8dXBw8FmXX375LV0e19Pm/UwC7qLvuTlNRcS5jUZjoptJ9jpRfGRk5PUppbfs4STAYsrdFgh4Ukrp2uUmGXc6v2YTLd8fEWu7WZfltC2TjNvrdS8Tb68KBBRjrfR91sX5u+TPpzLmZ5xxxuHDw8PFZ8+TO7Tva9GVLgvOLJq4PDuHPZFs3PF6UqvV1kdE8aT6VWXWotdtypznc2OOjo4elHO+MiJO7HEcX4yI34yID0XEwxbru2ysZe7rOiVnj46Ojuaci3XpRzGEYoo7cs6/NjEx8eF2ln28BhT7/10Rcd5y1rKdYx8KBMTY2Njw5OTku3fdK79oOXF3eez7qtXqb4yPj+8se1wv9uBiY/VxT5SdnnYECBAgQIAAAQIECBAgQIAAAQIECBAgQIAAAQIE9rqAAgF7fQkEQIAAAQIECBAgQIAAAQIECBAgQIAAAQIE9r5AmSSe2SiXnIDZ5ZOqiyeVvqjRaHxgIZ2RkZHnp5T+rofJhMV4742IQyPiOYutSKcE5nYrOTo6+oqc8zu6XO1WSumcer1eJP63fXWZNHpfXyml/1Gv14snIudOY/Tz/X4mey0hofPrQ0NDJ1922WU3dzPnXieKb9y48dBms7kpIp7ZTRwd2t6SUrqo1Wr9tzZPY+6Y0Dt/jKIAxs033/zOiPjPy4mzzPlVq9WeFxF/u6eKBJRJxu31upcx7GWBgJW+z/p5bShjPddmZGTkWSmlzRGxpsNx/S66kkZHRz+Qc/7lMvGnlF5Zr9f/crG2s8nGfxYRr+hTIvjmarU6Nj4+vr1NvP0oVPCViCiS7n+lk1OZ83x+HyMjI09LKTWWWxRlXp9frFQqG5vNZvGZf8NKKRDQxbnXiXih91s557ccd9xxb7700kuLojyLvrqIo+t71NHR0afknD++nLXc0wUCCqjZ6/b7IuLspeB3cUyxTu9bvXr1Kzqcww/ossx/W3QqUrFYnP3cE13YaEqAAAECBAgQIECAAAECBAgQIECAAAECBAgQIEBgrwooELBX+Q1OgAABAgQIECBAgAABAgQIECBAgAABAgRWhkCZJJ7ZSLtOvpo/w5GRkYtSSm8oM+sOietpZGTkdSmlP4yIgTL9tWnTzDlftHr16j+cnJwskq1esFjbMgnMix07MjKylKes35xSeka9Xv9GpzkWSdo33XTTR1NKo53aznu/KIzwvEaj8bEujulL034ne5VNqC4ml1J6V71ef1m3E+1HonitVntERExExOO7jWeB9l9vtVrPTSkVCc7X9KpAQDHObJxXR8SjlxHn6xuNxp90Or5Wq/1iRBRPnH5op7bLfP/OVqt12ubNm7/Qrp9+rHunuMvu57KJzyt5n/X72tDJeu790dHRC3POv9+p/VKvH536nf9+rVYrCtl8pGRC/0cajcZ/alcEpigSsH379jellN7Yg8/U+aF+pdlsnnPllVf+W6f59bhQQWNwcPDFU1NTL0spvbnT2GXPk93uZ3pVqOiKgYGBF23atOmuMteSsrGWua/rlJx9zjnnHDU9Pf3pXdfbx3Uy7PL9++67yjyRvs/XgF4Up1i0qM7o6Oi5OeeO91hLub8cGxtbvX379j9NKb285LWgy2WKrSml31+1atXbx8fHm90e3Is92Oae+qkd7mPmDl3Wf7d0O2ftCRAgQIAAAQIECBAgQIAAAQIECBAgQIAAAQIECOxJAQUC9qS2sQgQIECAAAECBAgQIECAAAECBAgQIECAwAoVGB0d/buc8ws7hZdSen+9Xv+1Tu0We7/LJPnrU0pn1ev1Hy/SX1Ek4JdSSn8REYcvMaZv5pxfPjEx8YkiebJTMtNSErjm4ioSuSYnJy+LiDO7iLXMk5fv625kZOSlKaW/6iJR7BvNZvPUK6+88rtdxNSXphs2bPiFSqVSrMNhHQa4uNFovLbbIEZHR38251z0f1SHY7fknNdPTExc3+0Y55577rFTU1PFcT/V4dhrqtXqxrJP4x0dHT0u5/zuiDiri7WdH0KR2PeearX6uvHx8btLJFsumuzYbl4bNmx4QqVS+WhEPKZbu4iYKopb1Ov14knOHV9jY2OHTE5OFsUEXtLjhOb5Y7+vWq3+RqcE1jJJvbOd/uOOHTs2XHPNNVs7TrBDg5IFAoqnkZ9Tr9frZcZbqfusxH6dmd5yP586GXX6fJg9vngS+rmNRqMo6tG31/r16x8yODh4XUQ8vMQgnT5L57ooPlNPSyn9dUQ8skS/7Zrc75pTtq+xsbGBHTt2vCrn/N8iYm3Z4+a1K86ti6rV6sXFeVvyPCn2znPq9Xrx+dzNq/DamFJ6zxLvQR6QfF3mWlI21pL7tWMRlJGRkdNTSh8o8dlZ1u5+911lDur3NaAHBTIWPcfKFghIKb2yXq//ZRmP3dr08ryd67qVc/7HgYGB377iiiv+ZQkxzRzSqz240Phl90RELOmecalzdhwBAgQIECBAgAABAgQIECBAgAABAgQIECBAgACBPSmgQMCe1DYWAQIECBAgQIAAAQIECBAgQIAAAQIECBBYoQJFYuiu0IqnI58aEcXPq+aFuiMibkwpXT4wMHDx5ZdffssyplEkMj1vVzLw7+xK5iySqBdKALwr53xjRLx+YmLiyk5j1Wq1I4snBOecX7xb3O0OvSci/qRarb5tfpL2bJL630TEY3frq0g6/HSlUnnZFVdcUcS2pFfxNN5ms3lBRJydc37wIvMvvG9KKX2yWJN6vX5T2cGK5Mrt27cXT4h/zezT1R+0QEJ5KyJuTSn935TSa5eT/FU2rjLtdou9eAr9obvtwcJhYnBw8A+XugfPPvvsJ7ZareIJ4CdGxO42W3cVyfhWRLxlYmKieDJ3LhP37m1qtdozI+J3I+JJEXHkvPdn3CPi+lar9bubN2/+ajf9Fz6Tk5OnR8TbukjAL8b8fKVSecn8dZ59UvdbIuJFC8T4vYj440ajcelSDJaYuF/E+d5qtfryTsn4C3gXxsV+L87/o7sxXaBtEUcx/8tbrdZ/37x589dKGhTXteeklP5rROy+d/tyvs27Zhd74iG7FUkoEo9/0Gq13r169ep3li1EUXisxH02u19fmnN+yQKfG3Pn1cdzzr83MTFRrF9fXm0+H4rxZj4ndyVR/3W1Wv2rbvfxUgIeGRk5K6X0pxHxqEU++4ok/e+klN5Ur9c/VHaM2WI2RcGgIkm/23Oq+GwtCg79ycTExA/Kjrl7u+Ja3Ww2/zylVFxPKyX6KebayDn/9vw90OcCATNhjYyMPLRSqVyUc/5PJYuVNFNKH2q1Wm9cYL/OFT66MCKOn7euRbGP4jPwI6tWrfr98fHxLZ1MNmzY8LhKpfLmRT7vZu6zUkp/XK1WP9zp6fDFntixY8fzcs7nR8QTSq7J7iF+c9d8/qharX6wm2vS7HVpeHJycrFrQLH2P4qITyzzGjCXaF8UneqmyM0dEfErjUbjqoXWZGxsbN3k5OQbIqK4952/pnPXjeJ+7/Ky67rYus9eu2sR8aaI+PklrlFxHbusUqn80RVXXPHlkp9/i27FDntw5p6r7B7cfZDZz4XfjIiXL+Ba7Invp5Su2XVcV/fRnc4r7xMgQIAAAQIECBAgQIAAAQIECBAgQIAAAQIECBBYSQIKBKyk1RALAQIECBAgQIAAAQIECBAgQIAAAQIECBAgsGSB2aTGU4qnN6eUTtgtAX8ugexzOee/Xb169Sf3RALnkifjQAKLC6QNGzY8IqX0vJTSmbPFLOYXO5hL/Pxws9n8+yuvvPK7ewNz48aNhzabzfVF0mxK6SmzicYDs7HMnY//nlL66PT0dKMHcab169c/eGBgoHgC+skppf+Ycz5kgUIQRQi3RcS2iPh2Sqko1HBDzvnz1Wr1u90mru4N2z005j6xz/aQxYE6zMweGBgYOCvn/NzZ4hdFwYC583iuOENRlOGKVqt1xZo1a77aKdm8G8yzzjrrYZVK5QUppXN3FR54xG4FTYrz+F9zzh8qriONRqP48/1ee6JAwNyARbGiwimlVBQKKIoM3e+6HBFfahdrNy57s+3o6OhBu5Lxi3usM4rvEVEUO5q/L4rw7oqIInH+8znnjw8PD3/8sssuu3lvxl127CLRftu2bUVxhV8r5phSKpL65xcsuiuldEvO+YYimb5arV670j435tao1WptiIhnppSOWGCNimIARcGvojDS5yqVyqbh4eF/dm9cdqdoR4AAAQIECBAgQIAAAQIECBAgQIAAAQIECBAgQGDvCygQsPfXQAQECBAgQIAAAQIECBAgQIAAAQIECBAgQIAAAQIECBAgQIBADwX2ZIGAHoatKwIECBAgQIAAAQIECBAgQIAAAQIECBAgQIAAAQIECBAg0FEG5KtoAAAgAElEQVRAgYCORBoQIECAAAECBAgQIECAAAECBAgQIECAAAECBAgQIECAAAEC+5KAAgH70mqJlQABAgQIECBAgAABAgQIECBAgAABAgQIECBAgAABAgS6EVAgoBstbQkQIECAAAECBAgQIECAAAECBAgQIECAAAECBAgQIECAAIEVL6BAwIpfIgESIECAAAECBAgQIECAAAECBAgQIECAAAECBAgQIECAwBIFFAhYIpzDCBAgQIAAAQIECBAgQIAAAQIECBAgQIAAAQIECBAgQIAAgZUpoEDAylwXUREgQIAAAQIECBAgQIAAAQIECBAgQIAAAQIECBAgQIDA8gUUCFi+oR4IECBAgAABAgQIECBAgAABAgQIECBAgAABAgQIECBAgACBFSSgQMAKWgyhECBAgAABAgQIECBAgAABAgQIECBAgAABAgQIECBAgEBPBRQI6CmnzggQIECAAAECBAgQIECAAAECBAgQIECAAAECBAgQIECAAIG9LaBAwN5eAeMTIECAAAECBAgQIECAAAECBAgQIECAAAECBAgQIECAQL8EFAjol6x+CRAgQIAAAQIECBAgQIAAAQIECBAgQIAAAQIECBAgQIAAgb0ioEDAXmE3KAECBAgQIECAAAECBAgQIECAAAECBAgQIECAAAECBAjsAQEFAvYAsiEIECBAgAABAgQIECBAgAABAgQIECBAgAABAgQIECBAgACBPSegQMCeszYSAQIECBAgQIAAAQIECBAgQIAAAQIECBAgQIAAAQIECOxZAQUC9qy30QgQIECAAAECBAgQIECAAAECBAgQIECAAAECBAgQIECAAIE+CygQ0Gdg3RMgQIAAAQIECBAgQIAAAQIECBAgQIAAAQIECBAgQIDAXhNQIGCv0RuYAAECBAgQIECAAAECBAgQIECAAAECBAgQIECAAAECBAgQ6IeAAgH9UNUnAQIECBAgQIAAAQIECBAgQIAAAQIECBAgQIAAAQIECKwEAQUCVsIqiIEAAQIECBAgQIAAAQIECBAgQIAAAQIECBAgQIAAAQIECBDomYACAT2j1BEBAgQIECBAgAABAgQIECBAgAABAgQIECBAgAABAgQIrDABBQJW2IIIhwABAgQIECBAgAABAgQIECBAgAABAgQIECBAgAABAgQIEFieQK1We1FEvLdDL62U0jn1er2+vNEcTYAAAQIECBAgQIAAAQIECBAgQIAAAQIECBAgQIAAAQIE9pyAAgF7ztpIBAgQIECAAAECBAgQIECAAAECBAgQIECAAAECBAgQIECAwB4QGBsbWzc5OflbEfHiiDg+IlbNG3ZrzvlbKaX3VKvVd42Pj+/cAyEZggABAgQIECBAgAABAgQIECBAgAABAgQIECBAgAABAgQI9ERAgYCeMOqEAAECBAgQIECAAAECBAgQIECAAAECBAgQIECAAAECBAgQIECAAAECBAgQIECAAAECBAgQIECAAAECBAgQIECAAAECBAj0V0CBgP766p0AAQIECBAgQIAAAQIECBAgQIAAAQIECBAgQIAAAQIECBAgQIAAAQIECBAgQIAAAQIECBAgQIAAAQIECBAgQIAAAQIECPREQIGAnjDqhAABAgQIECBAgAABAgQIECBAgAABAgQIECBAgAABAgQIECBAgAABAgQIECBAgAABAgQIECBAgAABAgQIECBAgAABAgQI9FdAgYD++uqdAAECBAgQIECAAAECBAgQIECAAAECBAgQIECAAAECBAgQIECAAAECBAgQIECAAAECBAgQIECAAAECBAgQIECAAAECBAj0RECBgJ4w6oQAAQIECBAgQIAAAQIECBAgQIAAAQIECBAgQIAAAQIECBAgQIAAAQIECBAgQIAAAQIECBAgQIAAAQIECBAgQIAAAQIECPRXQIGA/vrqnQABAgQIECBAgAABAgQIECBAgAABAgQIECBAgAABAgQIECBAgAABAgQIECBAgAABAgQIECBAgAABAgQIECBAgAABAgQI9ERAgYCeMOqEAAECBAgQIECAAAECBAgQIECAAAECBAgQIECAAAECBAgQIECAAAECBAgQIECAAAECBAgQIECAAAECBAgQIECAAAECBAj0V0CBgP766p0AAQIECBAgQIAAAQIECBAgQIAAAQIECBAgQIAAAQIECBAgQIAAAQIECBAgQIAAAQIECBAgQIAAAQIECBAgQIAAAQIECPREQIGAnjDqhAABAgQIECBAgAABAgQIECBAgAABAgQIECBAgAABAgQIECBAgAABAgQIECBAgAABAgQIECBAgAABAgQIECBAgAABAgQI9FdAgYD++uqdAAECBAgQIECAAAECBAgQIECAAAECBAgQIECAAAECBAgQIECAAAECBAgQIECAAAECBAgQIECAAAECBAgQIECAAAECBAj0RECBgJ4w6oQAAQIECBAgQIAAAQIECBAgQIAAAQIECBAgQIAAAQIECBAgQIAAAQIECBAgQIAAAQIECBAgQIAAAQIECBAgQIAAAQIECPRXQIGA/vrqnQABAgQIECBAgAABAgQIECBAgAABAgQIECBAgAABAgQIECBAgAABAgQIECBAgAABAgQIECBAgAABAgQIECBAgAABAgQI9ERAgYCeMOqEAAECBAgQIECAAAECBAgQIECAAAECBAgQIECAAAECBAgQIECAAAECBAgQIECAAAECBAgQIECAAAECBAgQIECAAAECBAj0V0CBgP766p0AAQIECBAgQIAAAQIECBAgQIAAAQIECBAgQIAAAQIECBAgQIAAAQIECBAgQIAAAQIECBAgQIAAAQIECBAgQIAAAQIECPREQIGAnjDqhAABAgQIECBAgAABAgQIECBAgAABAgQIECBAgAABAgQIECBAgAABAgQIECBAgAABAgQIECBAgAABAgQIECBAgAABAgQI9FdAgYD++uqdAAECBAgQIECAAAECBAgQIECAAAECBAgQIECAAAECBAgQIECAAAECBAgQIECAAAECBAgQIECAAAECBAgQIECAAAECBAj0RECBgJ4w6oQAAQIECBAgQIAAAQIECBAgQIAAAQIECBAgQIAAAQIECBAgQIAAAQIECBAgQIAAAQIECBAgQIAAAQIECBAgQIAAAQIECPRXQIGA/vrqnQABAgQIECBAgAABAgQIECBAgAABAgQIECBAgAABAgQIECBAgAABAgQIECBAgAABAgQIECBAgAABAgQIECBAgAABAgQI9ERAgYCeMOqEAAECBAgQIECAAAECBAgQIECAAAECBAgQIECAAAECBAgQIECAAAECBAgQIECAAAECBAgQIECAAAECBAgQIECAAAECBAj0V0CBgP766p0AAQIECBAgQIAAAQIECBAgQIAAAQIECBAgQIAAAQIECBAgQIAAAQIECBAgQIAAAQIECBAgQIAAAQIECBAgQIAAAQIECPREQIGAnjDqhAABAgQIECBAgAABAgQIECBAgAABAgQIECBAgAABAgQIECBAgAABAgQIECBAgAABAgQIECBAgAABAgQIECBAgAABAgQI9FdAgYD++uqdAAECBAgQIECAAAECBAgQIECAAAECBAgQIECAAAECBAgQIECAAAECBAgQIECAAAECBAgQIECAAAECBAgQIECAAAECBAj0RECBgJ4w6oQAAQIECBAgQIAAAQIECBAgQIAAAQIECBAgQIAAAQL7vsCzXv6pdZXVw0dU8vThldbgYa2BfGjk4isdEikdnKN1cEqVdZHzuoi0NlJem3NekyKtjsjViLQqIoqv4YgYishDETEYkQYiohKRUkSe/T11yhE5R0QrIjcjYjoiTUVE8bUzInZE5B0RaTJH3p5S2hY5bY3IWyOlLTm3tqSo3BM53xMp3x0p3VVpprtalek7W2nwjtb2nbd/+q9P3rLvr4oZECBAgAABAgQIECBAgAABAgQIECBAgAABAgQIECBAgAABAgR+IqBAgN1AgAABAgQIECBAgAABAgQIECBAgAABAgQIECBAgACB/VigduHn10xunX5wTLeOi0rzuFaOY1NKx0SOoyPy0RGVB+XcOiqldGREVPczismc820pVW6JaN0akX4UKX6Uc/5hJcXN0Rq4KQYrN1XXDv6gceFTtu1nczcdAgQIECBAgAABAgQIECBAgAABAgQIECBAgAABAgQIECBAYD8UUCBgP1xUUyJAgAABAgQIECBAgAABAgQIECBAgAABAgQIECBA4MAROOUN//uIyuTUIyLlR+RID4uIh+WcH5Yq6fhoxfGR4ogDR2MZM81xe1TixtzKN6aUvhsR302Rvxs5fbtVHfr2tX/0H29fRu8OJUCAAAECBAgQIECAAAECBAgQIECAAAECBAgQIECAAAECBAj0RECBgJ4w6oQAAQIECBAgQIAAAQIECBAgQIAAAQIECBAgQIAAAQL9E9jw+usO27EzPSYi/3TkyqNTJR6Vc35URDwyIg7r38h6nidwZ0R8M6X0jdyKb0Rq/XtE+rdVw/nrm//4pOI9LwIECBAgQIAAAQIECBAgQIAAAQIECBAgQIAAAQIECBAgQIBA3wUUCOg7sQEIECBAgAABAgQIECBAgAABAgQIECBAgAABAgQIECBQTuBZr/n8kYPN7U/IqfL4SPnxkeJxKcfjIuLYcj0ss1WOiAf8Frn4i+KN4r0Ukecazf7d3JDzmv0kirnO5trOH2D+z7u3m+1h0T7zvFhmAvtJjHODLziXZfosfvjNOcVXIxdf6Sspt74yPbD6y59+61Nu69uIOiZAgAABAgQIECBAgAABAgQIECBAgAABAgQIECBAgAABAgQOSAEFAg7IZTdpAgQIECBAgAABAgQIECBAgAABAgQIECBAgAABAgT2tsApr/nM4ysx+KRWbj4pcvrZSiU9Mef8kL7HdV8u/W4Z9Asm4/c9mv4O8IA5zc55D801pfT9Viv/S6T8/ypp4EutmP7StW99xlf6O2m9EyBAgAABAgQIECBAgAABAgQIECBAgAABAgQIECBAgAABAvuzgAIB+/PqmhsBAgQIECBAgAABAgQIECBAgAABAgQIECBAgAABAitC4ORXX/8zAyn/Qor4hRzpyRHx8xGxthfBFSnvlYjIM7nvuyX992KAA7aPHJFTpBTRKmh757A1Iv45Rf5ijvhCM6cvfOptJ/5r77rXEwECBAgQIECAAAECBAgQIECAAAECBAgQIECAAAECBAgQILA/C/Tw3zDsz0zmRoAAAQIECBAgQIAAAQIECBAgQIAAAQIECBAgQIAAgXICp19ww1G5lX8xR3pqivzUHPmpEemQcke3aVXk/hevmd/yFv839xfL7lkHXQnM2t9vPbrqYIHG+e4U6Z9ypH9Kkf8pVdL/uubiE25Zbq+OJ0CAAAECBAgQIECAAAECBAgQIECAAAECBAgQIECAAAECBPY/AQUC9r81NSMCBAgQIECAAAECBAgQIECAAAECBAgQIECAAAECBPagwOmv+exjm63WCSnlp0dUnhaRH7fk4Yuk8+KR9TMvBQCW7LhXD5xdv5xnizksNZj01YjW53JOnx2oVG645q1P/9pSe3IcAQIECBAgQIAAAQIECBAgQIAAAQIECBAgQIAAAQIECBAgsP8IKBCw/6ylmRAgQIAAAQIECBAgQIAAAQIECBAgQIAAAQIECBAgsAcETn719T8zkNIzUmo9I+d0UkQ8eA8MawgCP0gpX5dz5TPNnD/zqbed+K9ICBAgQIAAAQIECBAgQIAAAQIECBAgQIAAAQIECBAgQIAAgQNPQIGAA2/NzZgAAQIECBAgQIAAAQIECBAgQIAAAQIECBAgQIAAgS4EznzV5x4+XZl+do50cuT8rJTSQ7o4fKZpjuJh8vf+f/FL2uInrwNX4Cd7IEee3RPdauScvx8pfTpF/tRga/AfPv72p32n2z60J0CAAAECBAgQIECAAAECBAgQIECAAAECBAgQIECAAAECBPY9AQUC9r01EzEBAgQIECBAgAABAgQIECBAgAABAgQIECBAgAABAn0UGLvwX4fv3HLXabnZOi2ldEpEPGFZw6kIsCy+A+Lg3uyRL+ecr00DlU8ctu7QT4xf+DM7Dwg7kyRAgAABAgQIECBAgAABAgQIECBAgAABAgQIECBAgAABAgeYgAIBB9iCmy4BAgQIECBAgAABAgQIECBAgAABAgQIECBAgAABAg8UOOX86346Is5Mkc6IiNMjYrC8U46I4levKVLkyL1J9i4/vJb7n0CKSDkiz+yrYn/N7bHSU52OiGty5Ksj4uPXXnLSv5U+UkMCBAgQIECAAAECBAgQIECAAAECBAgQIECAAAECBAgQIEBgRQsoELCil0dwBAgQIECAAAECBAgQIECAAAECBAgQIECAAAECBAj0S+CUV19/UqS8IUU6KyKeWHqcrnO1S/esIYFyAt3vwX/Jka+MnDZf+7YTrys3iFYECBAgQIAAAQIECBAgQIAAAQIECBAgQIAAAQIECBAgQIDAShRQIGAlroqYCBAgQIAAAQIECBAgQIAAAQIECBAgQIAAAQIECBDoi8CpF9ywIbVyLUfUIuK4coN0n41drl+tCPRKoKs9elOKaORKanzy4hM29yoC/RAgQIAAAQIECBAgQIAAAQIECBAgQIAAAQIECBAgQIAAAQJ7RkCBgD3jbBQCBAgQIECAAAECBAgQIECAAAECBAgQIECAAAECBPaSwCmv+ezGSrQ25pw3RqRDyoUx96vUHFH8WORfexFYqQL37dF5+7ZUrPnulNKmVlQ2XfvWp28qdYhGBAgQIECAAAECBAgQIECAAAECBAgQIECAAAECBAgQIECAwF4VUCBgr/IbnAABAgQIECBAgAABAgQIECBAgAABAgQIECBAgACBfgiccv51IxHpOSni3Ig4uPwYqgGUt9JyZQt0vZfvyRGXReSPXXvJSRMre26iI0CAAAECBAgQIECAAAECBAgQIECAAAECBAgQIECAAAECB66AAgEH7tqbOQECBAgQIECAAAECBAgQIECAAAECBAgQIECAAIH9SuD019zwjGbOz0sRYxFxVPnJdZ1IXb5rLQmsCIGu9/gtOWJ8IKWPXPPWEz6zIqYgCAIECBAgQIAAAQIECBAgQIAAAQIECBAgQIAAAQIECBAgQGBGQIEAG4EAAQIECBAgQIAAAQIECBAgQIAAAQIECBAgQIAAgX1W4OTfvv4xAwP5BRGV50fkx5aZSC5+UZpSRC5+8iJwgAmkFDnnLv6xQPpaROvDzWb6n5/68xO/foBpmS4BAgQIECBAgAABAgQIECBAgAABAgQIECBAgAABAgQIEFhxAgoErLglERABAgQIECBAgAABAgQIECBAgAABAgQIECBAgAABAu0Exi781+E777njVyIqvxSRT6FFgMCeEkjXRrQ+eNjBh//9+IU/s3NPjWocAgQIECBAgAABAgQIECBAgAABAgQIECBAgAABAgQIECBA4CcCCgTYDQQIECBAgAABAgQIECBAgAABAgQIECBAgAABAgQI7BMCzz7/s0+vpNavRo5fjYi1+0TQgiSwfwpsjRQfaOXKB/7hkqd/dv+colkRIECAAAECBAgQIECAAAECBAgQIECAAAECBAgQIECAAIGVKaBAwMpcF1ERIECAAAECBAgQIECAAAECBAgQIECAAAECBAgQIBARz7rw29XBe258caTKr0WO/9gRJUeE34J2ZNKAQEeBsudSiv8dufV30wcf/95PX/iIyY79akCAAAECBAgQIECAAAECBAgQIECAAAECBAgQIECAAAECBAgsS8A/jVkWn4MJECBAgAABAgQIECBAgAABAgQIECBAgAABAgQIEOiHwGmvuuHnciV+PSL/ekSs7TxG8avPIqPZiwCB3gqUPre2RqS/Ta3420+8/YT/29sY9EaAAAECBAgQIECAAAECBAgQIECAAAECBAgQIECAAAECBAjMCSgQYC8QIECAAAECBAgQIECAAAECBAgQIECAAAECBAgQILBiBE49/4bnROSXRMSZKyYogRAg0K3AxyPSez55yQkf6/ZA7QkQIECAAAECBAgQIECAAAECBAgQIECAAAECBAgQIECAAIH2AgoE2CEECBAgQIAAAQIECBAgQIAAAQIECBAgQIAAAQIECOxVgae9+rOr16bWb0RE8fXY9sHkiPBrzr26YAYnMCNQ6lz8WkS8e2uuvPtzb3v6dnAECBAgQIAAAQIECBAgQIAAAQIECBAgQIAAAQIECBAgQIDA8gX8y5nlG+qBAAECBAgQIECAAAECBAgQIECAAAECBAgQIECAAIElCDz7NTc8LOV4WYp4WUQ+uG0XM7nIpRKSlxCJQwgQWJpAjsipRM2OdE+OeGdO8c5/eOsJ313aWI4iQIAAAQIECBAgQIAAAQIECBAgQIAAAQIECBAgQIAAAQIECgEFAuwDAgQIECBAgAABAgQIECBAgAABAgQIECBAgAABAgT2qMBpr7rh51qV/Jsp4iXtBy5+nVkUBfAiQGDfEOh8zuaI91Ra6a8+8fYT/u++MSdREiBAgAABAgQIECBAgAABAgQIECBAgAABAgQIECBAgACBlSWgQMDKWg/RECBAgAABAgQIECBAgAABAgQIECBAgAABAgQIENhvBU571WdOyAOV34ocz9tvJ2liBAiUE0jxkdRs/cUn3v6MG8odoBUBAgQIECBAgAABAgQIECBAgAABAgQIECBAgAABAgQIECBQCCgQYB8QIECAAAECBAgQIECAAAECBAgQIECAAAECBAgQINBXgVPOv/7kFPGqiBhdfKB0728vc+5rLDonQGAPCqQUMXNKtz2v6zni7ddecuKn9mBkhiJAgAABAgQIECBAgAABAgQIECBAgAABAgQIECBAgAABAvusgAIB++zSCZwAAQIECBAgQIAAAQIECBAgQIAAAQIECBAgQIDAyhaYKQyQ4zWRYsPKjlR0BAjsdYEcm3OKtyoUsNdXQgAECBAgQIAAAQIECBAgQIAAAQIECBAgQIAAAQIECBAgsMIFFAhY4QskPAIECBAgQIAAAQIECBAgQIAAAQIECBAgQIAAAQL7msCpr7nuxMjptREx2jb24qHifmO5ry2veAksXaDcOV+PlP/sk2896fqlD+RIAgQIECBAgAABAgQIECBAgAABAgQIECBAgAABAgQIECCw/wr45zb779qaGQECBAgQIECAAAECBAgQIECAAAECBAgQIECAAIE9KnDq+Z/9+YjW6yLi+e0HLpclvEeDNxgBAntQoNQ14MMRlT/55CVP/+c9GJihCBAgQIAAAQIECBAgQIAAAQIECBAgQIAAAQIECBAgQIDAihdQIGDFL5EACRAgQIAAAQIECBAgQIAAAQIECBAgQIAAAQIECKxsgTNf9bmHT1em3xiR/svKjlR0BAjsewL5vw+2Bi/6+Nuf9p19L3YREyBAgAABAgQIECBAgAABAgQIECBAgAABAgQIECBAgACB3gsoENB7Uz0SIECAAAECBAgQIECAAAECBAgQIECAAAECBAgQOCAEaud9fs3kQTt+J+f8xsUnXOpJ4QeEl0kSINBOoP21IqV0UfXHq97SuPQp2zgSIECAAAECBAgQIECAAAECBAgQIECAAAECBAgQIECAAIEDWUCBgAN59c2dAAECBAgQIECAAAECBAgQIECAAAECBAgQIECAwBIFTjv/ut/MUfndiHz0gl2oC7BE2ZV12OBAiuGhShy8ZigOWTsYh6wbuu/ng9cOxcFrB6P4vrY6EGurgzE0kGJgIMXQYIrBgUoMD1Zmfh4aqMz8/dxr53QrpqdzFN+nip+befarFTumWrF1shlbtk3H3Vun4p6571un456tU3HXlqmZv9+2oxlT0zlarWKzee03Am2vHelHKVpv/sQlJ/3VfjNfEyFAgAABAgQIECBAgAABAgQIECBAgAABAgQIECBAgAABAl0KKBDQJZjmBAgQIECAAAECBAgQIECAAAECBAgQIECAAAECBA5kgVMvuGFDtPKFEfGUhRzuTdXOkcKvIveFfZJml6lI4C8KAcwk9A+lme/Fn9esGpj5Wrd6MNYWXzOFAO4tBrCmOjDzVfxcHa5EdXhgpgjAQOUnX0VxgOLPRaGBSuXewXKOaLZyNJs5ppqtme8zf579KpL+J3c2Y9tkc6YIQPF96+T0TNGAma/t0zNfxXvbd7Zix87mTKGBnVP3FhzYOdWaOb7orxjLa98TyHFvlYA2V5HPRyVd+MmLT9i8781OxAQIECBAgAABAgQIECBAgAABAgQIECBAgAABAgQIECBAYHkC/lXO8vwcTYAAAQIECBAgQIAAAQIECBAgQIAAAQIECBAgQOCAEDjtt/7x0a2Byh+klP7TATHhA2SSRYGAIoH/oDWDcdi64Tjs4KE4/KDhOOygoTjsoOE44uDhOPKQ4Vg1VImhwcpMov99BQB2+7nI/y/6Synd+71I8Z79uTJXiWDWNed7U8CLBP5W8fPMH4r/5V31JyJaswUE5ooGTM8vIjBTWCDPFAm4e+tU3LVlKu64Zyru+PHOuOvHU3Hb3Tvj1rt3xOTOVkw3W4oE7Md7Oef8oUqz9Xuf+Itn/vt+PE1TI0CAAAECBAgQIECAAAECBAgQIECAAAECBAgQIECAAAEC9xNQIMCGIECAAAECBAgQIECAAAECBAgQIECAAAECBAgQIECgrcAp51//uyniDxZudO+Tvr32DYEiuX94qBLV4UqsrQ7GutUDsXb1YBy67t6CADPf1w3NfD9k9ueiWMDgQGUm6X+lvIqCApM7m/HjbT8pElAUCrh7y1Tcfs/OmSIB92ybji3bp2Pr9mZsnZyeKRiwY6qpYMBKWcSu41j8WrOrpsTvXXvJiW/uuksHECBAgAABAgQIECBAgAABAgQIECBAgAABAgQIECBAgACBfXd9MfUAACAASURBVFBgBf0Tjn1QT8gECBAgQIAAAQIECBAgQIAAAQIECBAgQIAAAQIE9mOBU87/7EiK1kUR8cRFp1lkjc88/t1rXxBYvWogDl47GMceXo2HHr0mjj9qdTz4yGocsnYoqsMDMTSYYmiwEkMDKQYHKzE4kGJ4sDIztZVUIKCIp9XKMdXM0WwW31sxNZ1julkUAWjNFAO47e4d8cM7dsSNP9oe37tlW9xy54649e6dM8d57YMCna81/5Kj8sZrL3n6xD44OyETIECAAAECBAgQIECAAAECBAgQIECAAAECBAgQIECAAIHSAgoElKbSkAABAgQIECBAgAABAgQIECBAgAABAgQIECBAgMCBIXD6BTcc1cqtP46cXnxgzHj/nGWRTz00UIk11YFYt3pw5uvQg4biyIOH4+jDV8VxR66OYw9fFUcfVp1pM1BJK64IwFJWpqhX0WzluHvrVNx61864+fbJuOm27TPFAn50546Zv9+yfTq2bp+ObTua6lssBXklH5Pyeyup8vprLj7hlpUcptgIECBAgAABAgQIECBAgAABAgQIECBAgAABAgQIECBAgMBSBRQIWKqc4wgQIECAAAECBAgQIECAAAECBAgQIECAAAECBAjshwKnvPr6/5xS/GlEHL7g9IqHr/st44pf+aI4QPE6eO1QPOTIajzsmDXxyOPWxrFHVOOIg4djbXUwVg1XYnioEsODlf2mOEAx56JAQPGabrZiajrHjqlW7Jhqxh33TMXt9+yMb9+8Nb5107a48dZt8f1bJyPnrEjAit/RCwTY/lp0R87xX69924l/sy9OTcwECBAgQIAAAQIECBAgQIAAAQIECBAgQIAAAQIECBAgQKCdgH+6Y38QIECAAAECBAgQIECAAAECBAgQIECAAAECBAgQIBCnvPq6n4qULk4R5+zOkSJFjtmsa1YrWmCgkmYS/w9aPRhHHjIcRx9ejYc8aPXM1/FHrZ4pDrBu9UAMDVZKz6NIuJ9Ltp+absXOZo7p6VZMN3MUf56a/XPxvdW6N9m+VSTdR9z/z/O2UFHAYCClSJUUxc+V4ufi7ypp5mtw4N6vIs6570Ozfx4avPfvi3bdvLZNNmPL9un4wW3b48Zbts8UB/j+rdvj9rt3zhQOmJxqxo6drW661HaFCCx2jcoRl0fOF1z7tpO+tUJCFQYBAgQIECBAgAABAgQIECBAgAABAgQIECBAgAABAgQIEFi2QHf/YmLZw+mAAAECBAgQIECAAAECBAgQIECAAAECBAgQIECAAIGVJnDq+Te8LCJfEhHVBWNr/6TulTadAzqeojhAUQTg4cesiZ971CHxiGPXzvz54DWDMTxUuS+xvkjGL/Mqkv2L19bJ6bhn63T8ePt0/Hjb9EyiffG1deZ7c+b9rZPNewsGTOdotu79ut+fm7Odpbg36X+mCEAlBgd/UhSgSPxfNVSJtdXBmUIG61YX3wdj7eqBmaIH69YMxkFrhu6dz2BlpqhA2VdRvKCIacdUa+brjnt2zhQH+NK37okvfePumSIBxd957YMC7a9RkxHp/E9ecsI798GZCZkAAQIECBAgQIAAAQIECBAgQIAAAQIECBAgQIAAAQIECDxAoIt/LkGPAAECBAgQIECAAAECBAgQIECAAAECBAgQIECAAIH9SeDU37ruoXkw3p4inbPgbxLnPfF9f5r3/jaXIkm+SP4/4qDhOOqwVfHQo9fMFAh49EPWxbGHr4o11YGZwgDtXkXi/PR0jsmdzdi6oxmTO5qxfWdr9nvzvqIA2yaLYgDNmXbbijaTRbtmbC+O2dmKqWYrms0crVbMJONPN1sxXSTmF3/3k/oAMVApigOkqMz7Pvd3ReL/6lWVqA4PzMS+etW9X2tmv9auLooEDMbaVQNRnX1v9fBArK7e22Z48N7CA52KBxTxF3P55ve3xL//YGt870fb4sZbt8ed90zFnVvuLRQwVyBhf9sz+/V8in8FscC1K0e+PE3Hqz75Fyd9b7+ev8kRIECAAAECBAgQIECAAAECBAgQIECAAAECBAgQIECAwH4voEDAfr/EJkiAAAECBAgQIECAAAECBAgQIECAAAECBAgQIEDggQKnnn/dCyPSn0fEoQ98d5EMW5ArTmAuCf6wg4bjCY84OB7/8IPiscevi2OPrEaRNF8UBigS7zsly+/Y2Yqtk9Nx690740d3TMYtd+6Y+fm2u+79XhQAKAoBtJo5mjmi1SoS/u8tBHDvz/d+L/Ky82xWffFt/p93x0spRbHT5sdWKf4uxUzhgEoq3ksz8VcqEcV7xd8PDaaZggGHrB2KIw8ZjqMOXRVHHjocxxxWjaMPXzXz92urAzNt273m4i6KHRTz+9r3tsTXvvfj+Ndv3xNf/d6WmXkoELDitnzJgBa9ht0VkX/7k5ec9P6SHWlGgAABAgQIECBAgAABAgQIECBAgAABAgQIECBAgAABAgRWnIACAStuSQREgAABAgQIECBAgAABAgQIECBAgAABAgQIECBAoH8C61955aqdQwf/ZYp4yYKjFBndfovYvwXoUc9FEn2RPL96uBLHHbk6Hnr06nj8ww6KRz54XTzkyGocsm5o4eWdfbJ6kRS/dbIZW7ZPxz1bp+KuLVNx54+n4o4f75z5XiTM75hq3Zf0XxQaWDVUmUmYLwoD3Hb3zpkiAkVRgW2TzR7Nqlw3M0UCBlKsrQ7GwWsH49B1QzPzPfygoSgKJRx2UPHz8Mx7B68ZirWrB2batiuUUMzrB7dtjx/cNhlf+c498fXvbYmbbp+MH925Q6GAcsuy8lq1uZbliPcMT93ziqvecdaOlRe4iAgQIECAAAECBAgQIECAAAECBAgQIECAAAECBAgQIECAQHsB/7THDiFAgAABAgQIECBAgAABAgQIECBAgAABAgQIECBwgAicesF1z4pW/HVEetzCU170qdsHiNC+M82iQECR8H7Uoavi6U88In7uUYfEQx5UjSMOHo4imb94b6FXkQjfbOW4c8tU3HTb9vjuD7fFt3+4LW66bTJ+dMeO2L6zGc1mnkmuL/p6yIPuLT5w7BHVma+Z45s5/vkbd8fnv35n3Hzb5Ewi/Z58FXMvXsUcKynFwECa+bn4PlhJcfjBw3H0YaviYcesiUccs2ZmDscdWY3hocVdiv6mpluxczrHjbdsj+/9aFvc8OXb4/Nfu2vGq/jy2hcF2l3T8lejEi//5MUnfXpfnJmYCRAgQIAAAQIECBAgQIAAAQIECBAgQIAAAQIECBAgQODAFVAg4MBdezMnQIAAAQIECBAgQIAAAQIECBAgQIAAAQIECBA4gAROe80N/zXn/Ce7T1lJgH1vExQJ8quHB+L4o1bHox68Lp7804fETx+/Lg5ZOxSrVw0sOKEdO/8/e/cZHdeZ33n+d28FZIAAGMUkUaRIURKVE4MSQYWWOtjjdliP7X0x7p3pMNNij71nx7N22zOePcceUfJ02DnteePx9trbPe3pVrciIYkSgyiJEiVSYs4BGQWgULnq3mfPvRQlgBGhCqjwveegKRH3eZ7///NcofqcqucHV8PJnAaGM+oZTKtnIKOegZS6Iml1D6QVS+aUyjhqrA35h+tnt1T5f/r/3FytmY1hNTeG/Lm9gIBDZ2Laf3JYuw8P6YNDg0WD6NnUVgXUVB/ywxNmf9rDnOZqzW4Oa9aMKr/HhtqgzgcNjCzeC0AYimcViWb0/qFBfXhkSGd6kuqMnAtB8L7PVZoCl/tZZ1nW/775mTV/VZpdUTUCCCCAAAIIIIAAAggggAACCCCAAAIIIIAAAggggAACCCCAQCUKEBBQibtOzwgggAACCCCAAAIIIIAAAggggAACCCCAAAIIIIAAAhUj8NC3d88I2IkfWTJfrZimy7hR71C7ZVlqbQzrgVWtumtFsxbOqlFrU1gB27riofdT3QkdPB3TnqNRdfQnNZzIKZ11lcsZP1igsS6oGxc36K7lzVowq9qfsyoUUNC2FAhY/vznr8FY1g8beGFnt57f3llU4rZtySs1GLAVDFiqqw6ovvZcb6uWNOm6ebV+uMLIfkY24LjGNznVk9DxzoTe+qhP7x0clDGGgICi2un8FWNk/dRxa7+25bnbiyftIn/tMRMCCCCAAAIIIIAAAggggAACCCCAAAIIIIAAAggggAACCCCAQJkJEBBQZhtKOwgggAACCCCAAAIIIIAAAggggAACCCCAAAIIIIAAAgicF9jw9I4HjeX+N0lLUSkPgVDQ1uwZVbp2Xq3W3NyiW5Y0qrEupNqqwKgGXdco6xhF41l19qd0pjel071Jne5O6FRPUt4Bfy8coCZsq7khrAWzarR4bq2WzKvV9fPr1FwfVn1NQN5h+0tdsWTODxj4xbZO/eytjqLG9cyqQraumVmtRbNrtWhOjd/vNa3VmjezWuHguSCBkZcx0lA8q97BtHZ8HNG7Bwb8fx4YzhZ1rxQ3KYEjlrH/xeZnV785qVkYjAACCCCAAAIIIIAAAggggAACCCCAAAIIIIAAAggggAACCCCAQIEFCAgoMDDTI4AAAggggAACCCCAAAIIIIAAAggggAACCCCAAAIIIDAdAhs27viGkfv9i9f23iI001ESa+ZBoK46oNuWztCtSxu1akmTf6g/YFuyLnjnN+cYxVM5nehK6O2PIzpwOqbuSErDyZwcx8hxjbxD8PNaq7V8Yb0fNHD7shlqaQz7h+m9XIDLhQN4bXjhANFEVr/Y1qX/ubW4AwLO2wQDtkIBS7NmVGlOc5XuXdms+29qUV1N8KKABa9HL2QhlXW158iQPjwypD3Hojp8JpaHXWSK4hC49M9CS/Y3N29a/YPiqJEqEEAAAQQQQAABBBBAAAEEEEAAAQQQQAABBBBAAAEEEEAAAQQQuFiAgACeCgQQQAABBBBAAAEEEEAAAQQQQAABBBBAAAEEEEAAAQTKTKDt6a0/kGV9/dJteeEAvE1YalvuHXL3ftN9a1NYD902U/esaNa8mdVqaQiPasU7+J/KuOobSuvo2bh/oP3AqZg6+lP+of5szvXv94IGvLmWza/XquubtOSaOi2aXaOaqsBFYQMjF/CCBzJZVye7EzrWGdc7+wb09ieRkuL0em+oDemGBXVasbhB119Tp+vn16k6FFBV2L7I82xvSie64tryYZ/ePzioTM6V58BV6gJX+FlozA/bn133jVLvkPoRQAABBBBAAAEEEEAAAQQQQAABBBBAAAEEEEAAAQQQQAABBMpTgE/+lOe+0hUCCCCAAAIIIIAAAggggAACCCCAAAIIIIAAAggggEAFCmz45rZrTJX+TkZtFdh+Wbds25YaaoNaMKtGX14zV6tvalUwaClgj37LN511NTic1aEzMW3Z3asDp2N+MID398YYmU/Ptc9rrdaNixt029Im3XHDDLU2hv25vCCCK12JlKNYMqddBwf19r6IzvQkdaY3WVL2Xo+2Zam+NqjG2qDWrWrVw7fP0oz6kP818vK8ss45019s79Qbu/v8/pNpp6R6ptgJCFhqt9L6g83fX9sxgdEMQQABBBBAAAEEEEAAAQQQQAABBBBAAAEEEEAAAQQQQAABBBBAoGACBAQUjJaJEUAAAQQQQAABBBBAAAEEEEAAAQQQQAABBBBAAAEEEJg6gQ3ffmuNse2/l3Td1K3KSlMlEA7aWjy3VssX1uvB22bq1uub/KXPH+j3DrI7rlHfUFp7jkb18fGo9p8cVlckrWzO9b/nXaGgrdrqgJYvqNf9N7Vo+aJ6P3SgpipwyVa8QIDhZE4Dw1n1R9OKRLOKRDM60ZXwv4biWT+A4GqXV6cXQFBXE1RDTVD1/ldA1eFzX6Gg5dcWsL2ezr2Nfb6nnOMqmzNKZxwlM64SqZxfUyxxrjbv++eDD65Wx8jve+uFg5ZWLGrQjdc2aNWSRt10XaNf58jgBW/ueCrnhwPs/CSik90JdQ+kx7MU95auwHHLdX9v83MPbC/dFqgcAQQQQAABBBBAAAEEEEAAAQQQQAABBBBAAAEEEEAAAQQQQKDcBAgIKLcdpR8EEEAAAQQQQAABBBBAAAEEEEAAAQQQQAABBBBAAIGKE9jwnR2/Y4z5sWRGv//n/dunvzG+4lDKrGHvUP+dN8zQ7ctm6JYljbp2bu2oDl3XKJV1dawjrl/u6NKHh4f8Q+2Z3OjD897B/JlNYd21olmP3zPbDwewLeuzoIEL2XoH0zrbl9Kh0zEdPB3T2b6kOvtSyjrGDx0wxvu6OrZ35j8csjW/tUbXzKzW/JnVmttSrZbGsGbUh/zAAK9HLwghEDj3GHs9efUn045iSccPI+gfyqh7IKWOvpQ6+s/96fU5lhouVaVXV111UHU1AX1x9Tw9ed8cv06vjpFXOuNqz7EhP3zhg8ODvgdXGQpc8memZSzL+t3Nz6z+hzLsmJYQQAABBBBAAAEEEEAAAQQQQAABBBBAAAEEEEAAAQQQQAABBEpQgICAEtw0SkYAAQQQQAABBBBAAAEEEEAAAQQQQAABBBBAAAEEEEDgvEDb09v+SJb+CpHyFmioDerh22fp/ptatGh2jWY3V41qOJ5ydKIroX0notq+t19HOuLK5ox/yH7k5R3Ov33pDN26tFG3Lm1SS0N41Pe9g/auMeoZSOtMb1Kne859dUVS6hlMayieUzSe9cdc7VC+d/i+sS6k5vqQ5rVW+19eOEFrY1hNdSF5PXmhADVVAVWFbIUC58IB7E/fxfZK90IIco5ROusolXb9MIBYMufXMTCcUe9gxq/NCwsYiGYVTWT9+8dzBQOWHwiwdlWrVt/cosVzav3ghJFXNufqZHfSDwZ4Y3evPjwyNJ4luLccBIz+uP3ZtX9dDq3QAwIIIIAAAggggAACCCCAAAIIIIAAAggggAACCCCAAAIIIIBAaQsQEFDa+0f1CCCAAAIIIIAAAggggAACCCCAAAIIIIAAAggggAACFSywfuPWZyxZGy8i8M5H805gWT0ZTfUhfWXNPD1420w1N4RUXxMc1V/vUEZvf9yvDw4P+YfYewfTl+z/pmsb9NTquVq5uNE/qF8Vtkfdd/5A/t5j54IGDp+J6UR3wg8bMJ8mAlwtGOD8hN7Be++g/XXz6nT3ihm6ZUmjX3dtVcC/xfISBEZcF/zrZ9+51HpeLamsq1gip4OnY3rvwIBf65nelFIZZ0J7v3xhvZYvavBDGO5aPuMil8hwVqe7E3p+R5dvw1XGApf5GWpkNr22ad13yrhzWkMAAQQQQAABBBBAAAEEEEAAAQQQQAABBBBAAAEEEEAAAQQQKAEBPhZUAptEiQgggAACCCCAAAIIIIAAAggggAACCCCAAAIIIIAAAghcKNC2cdvfSfr9UX9PMEDZPiheKMBXH5qv9XfOUl1V8KKD/R19Kb24s0vvHRxUz0BasWRulIV3WL86HNCt1zfpS2vm6oaF9f6/e38/8uroT+nI2bj2nxzWx8eiftDAYCwrLzhgrJd30L+lIaxZM8K6+bpG3XhtoxbMrNaclmpVheyL1hzrvBfel3OMMjlXfYMZnelN6sCpYX18PKquSFoDwxl53x/PNae5SnNbqvXEfXO0/o5Zo//TMlI8lZPn/NMtZ7Xlw77xTM29pSpw6Z+p/71909o/KNWWqBsBBBBAAAEEEEAAAQQQQAABBBBAAAEEEEAAAQQQQAABBBBAoPQFCAgo/T2kAwQQQAABBBBAAAEEEEAAAQQQQAABBBBAAAEEEEAAgQoSeOJbL1ZlQ03/QzJPVVDbFd9qS2NYv9u2QI/ePVuhoK2APfqt3hNdCf2/7Wf0zr6If2j+wsPxXhjAjPqQ7lo+Q19eO0/Xzq29yNQYaffhQW3e1asjZ2M625dSNueO296r7fr5dVq+sF5rbmnVHctmyAsNKOTl1e6FGmzb2699J4d19GxcqYwzriW98ILa6oB+Z/0C/dq6a0aN9ebPOq4fvuA5b97VM665ubncBKxfhbJDv/HS976QLrfO6AcBBBBAAAEEEEAAAQQQQAABBBBAAAEEEEAAAQQQQAABBBBAoPgFCvwxjOIHoEIEEEAAAQQQQAABBBBAAAEEEEAAAQQQQAABBBBAAAEESkVg/TfeabWrcv9kZB4olZqpMz8CXkDAP9+w0A8ICAascQcENNWFtGB2je5Y1qT1d87S/Jk1owpLpBxFE1m9u39Ar33Q64cDxBI5Oa73K9THd3n1PXDrTK2+qUVLrqnTwtmj1xrfbGO/uyuS0tGOuN7bP+gHBQzFs2MfLOlqAQGeRc9gWj/efFqvvkdAwLhwy/BmS9Zbbjr466/94N7+MmyPlhBAAAEEEEAAAQQQQAABBBBAAAEEEEAAAQQQQAABBBBAAAEEiliAgIAi3hxKQwABBBBAAAEEEEAAAQQQQAABBBBAAAEEEEAAAQQQQOC8wEN/vHNBIJf7uSXdOVrFkjGurEL/ina2YloFvICA33t0oR67e7YfDmDbo9/qPdGV0D++dkY790WUzrrKOaMP9s9qCmvF4gbdtrRJ961s0ezmqlH99EczOt2T1M5PIn5AwGBsfIfrR07mHbT/6sPz9cX756qmKuB/TcWVzriKp3N688M+/eSNs+obyoxr2aqwrbqqoH57/QL92rp5o8YaIz8soW8orb9/lYCAccGWwc3GGFmWLWn0f1dGet8JBr+y5a/uO1MGbdICAggggAACCCCAAAIIIIAAAggggAACCCCAAAIIIIAAAggggECJCBAQUCIbRZkIIIAAAggggAACCCCAAAIIIIAAAggggAACCCCAAAKVK7D+6a1LZFnPW9JNlatQ2Z23Nob1+48t0uP3zPbDIC7Mg+joS+mld7q16+CAuiJpxZK5UWBeIMBKLyBgWZPuWdGsWTNGBwSc7Uvq4KmY3j80qLc/iWg4MXr8ePT9gICH5uup1XNVOw0BAVt29+mnW8YfEDCnpUrzWqr1xL1z9Mgdsy5q2QsJ8AIC/u6VU3rl3Z7xkHBvGQsY6RMZ86XXnl13rIzbpDUEEEAAAQQQQAABBBBAAAEEEEAAAQQQQAABBBBAAAEEEEAAgSISICCgiDaDUhBAAAEEEEAAAQQQQAABBBBAAAEEEEAAAQQQQAABBBC4UOCxp3cszcn9lWVp+ejveb/Jmrf7KuWJ8QIC/uDxRf7h9UtdfUMZ7fwkot2HB3XwdEw9g2l5B9rPX3Oaq3TzdY26dWmT7vICAprCo6Y53pnwx350dEgfHRlSPOVMmNYLCPj1B67Rk/fPVUNNULXVgQnPNZ6BybTjByO8+WGffvZWhzyTsV5e4MLyhQ26cXG97l3ZojtvmHHJof3RjP7u5VN+GANXpQpc/LPXGB0Myn7qlWdXH6lUFfpGAAEEEEAAAQQQQAABBBBAAAEEEEAAAQQQQAABBBBAAAEEEJg6AT4xNHXWrIQAAggggAACCCCAAAIIIIAAAggggAACCCCAAAIIIIDAuAQe+db26+2weUHmwnCAcU3DzWUgcLWAAO9A/+mehPadGNbWPf06cjaubM6V455LCZjdXKWVixv8gIB7b2zWrBlVo1RO9yT18fGoHxLw3oFB/6D9RK9gwNLqm1v9dW5YWK/Fc2rlHcAv5OWFIXT2p/xwhF0HB/T2JxENJ8bWQyhoKxS0tG5Vq9be3KqFc2o0f2bNJcslIKCQu1jic1s66GasJ1//3pqjJd4J5SOAAAIIIIAAAggggAACCCCAAAIIIIAAAggggAACCCCAAAIIFLlAgT+GUeTdUx4CCCCAAAIIIIAAAggggAACCCCAAAIIIIAAAggggAACRSrQ9q+3LlLQeknSyiItkbKmUOBqAQGua5TOujrWmdALb3fpwyND/gH5dNaRd3h+ZlNYyxc26LZlTbr/phbNaR4dEOAdrvdCBbzD9ds/jigaz/rjJnLZtqUl82q1dH69v9YdNzQpGLAVsM+9PZ2vsIDz9XkhCDnH1f6Tw9rxcUQHTsV0vCuudMa9Yvnn62ioDaq+Jqgv3j9Xj987R+GQrXDQvuRYAgIm8kRU1Jh9ypkn2v/LulMV1TXNIoAAAggggAACCCCAAAIIIIAAAggggAACCCCAAAIIIIAAAghMqQABAVPKzWIIIIAAAggggAACCCCAAAIIIIAAAggggAACCCCAAAIIXF3gif/jrVnZtP2KpNtH3e0d2OYdvqsDluEdVwsI8A7Lewfl+4cy+vh4VB+fiGrf8WF1RlLKZF3V1QQ0f2aN7rhhhjbcNcv/55GXFybgHX7fuS+iV9/rUe9g5rNwgfFyegfvm+pCamkM66ZrG7RiUYMWz63V/JnVqgrZCl3m8P1418k550IRuiMpnehK6NDpmPadHFb3QNoPOPC+f6XLq8OrZ8Wiet10baNuXtKoldc2+EEG58MMLhxPQMB4d6nM77/0z+TdoSr3sZf+rwd6y7x72kMAAQQQQAABBBBAAAEEEEAAAQQQQAABBBBAAAEEEEAAAQQQmCYBPj40TfAsiwACCCCAAAIIIIAAAggggAACCCCAAAIIIIAAAggggMClBO5/ekdNneVulrRm9Pe9t/Ym+CvdoS55gasFBJxv0DswPxjL6siZmN78qE8HTsU0FM/6uRKNdSHdsWyGvrR2rq6bW+cP8Q7ze5cXLpDLGb2zP6IXd3brVHdCA7Gs//de+MBELu+Q/TUzq7V4Tq0fTOCFBTTUBlVXHZRtS7ZtybYsvwavDOvTYs7XNHJd15yrw/vTdb0vKZlx5AUbeMEAHxwa1LHOuDr6U0pn3CuW683v1ebV4gUZrF3Vqgdvnanm+pCa6kNXHEtAwESehHIfc8mfzdvjxt7w9rOrk+XePf0hgAACCCCAAAIIIIAAAggggAACCCCAAAIIIIAAAggggAACCEy9AAEBU2/OiggggAACCCCAAAIIIIAAAggggAACCCCAAAIIIIAAAghcVmD909tetCw9ARECIwXGGhDgfKShCQAAIABJREFUHej3Dsh7B9mPd8Z16Exc+08OqzuSUibnauXiRn1l3TwtW1Cv6rDtH5T3Lu/wvTfWCwb4+HhUe49FtedoVMPJnHKOO6GQAO8gfn1N0D+IP6e5WnOaqzRzRlgzm8Ka4R3Grwv536+tCqgqbKsqZCsYsD8LLfBq8tbO5oxSWVfJlKNYMqdoPOuHF3g99g1m1DOYVvdASkOxnP99r48rXd6ajbVBLV9UrxsXN+q6ebVaMq/usxquNJaAAP67HKuAMXrptWfXfmGs93MfAggggAACCCCAAAIIIIAAAggggAACCCCAAAIIIIAAAggggAACYxUgIGCsUtyHAAIIIIAAAggggAACCCCAAAIIIIAAAggggAACCCCAQIEF2jZu+38k/W6Bl2H6EhQYa0DA+dZyjlEy7ehEV0I790V04FTMP0S/aHatHrt7tn84vrkh7B/KH3l5B+wHhrPadXBQb37Yq+6BtIYTXkiAuerB+yuxemEB4aCtuS3VmtNSpXmt5wIDWhrCaqoPqa46oJqqgH9PIHDubWzXNX6oQSrjfhYMEBnOqncgrc5ISl39aXUNpPw+vTCBy13e2pZlKRSwFAramj2jyq/hnhXNuu+mls/WHstjQUDAWJS4Z4TAj9s3rf3niCCAAAIIIIAAAggggAACCCCAAAIIIIAAAggggAACCCCAAAIIIJBPAQIC8qnJXAgggAACCCCAAAIIIIAAAggggAACCCCAAAIIIIAAAghMUKDtO9s2yejpkcMtWTK68m9Dn+ByDCsxgfEGBHgH5rOOq2g8p65ISh19KZ3qScoYo5bGsBbPqdUNC+rVWBccJZHNuUpnXZ3pTerI2bgOnY7p4OmYItGMhuLZKx7EvxKpd0jftizVVgf8r7qqoP9nVdj2Qwq8g/tB25JtW/LuPX85rpHjGGVz58MCHD8QIJ5ylEh5f+b84IIrBQR4c3trLJhVrcVza7Vwdq0WzqrxQwrmtlSdW/vTUIKrPRYEBFxNqLK/f8mf2ZaebX9m7cbKlqF7BBBAAAEEEEAAAQQQQAABBBBAAAEEEEAAAQQQQAABBBBAAIF8ChAQkE9N5kIAAQQQQAABBBBAAAEEEEAAAQQQQAABBBBAAAEEEEBgAgJtT2/7I1n6qwkMZUiFCIw3IGAki3d4PhrP+gEBPQNpeYfcZ80I67alM9TcELqkoHcIP5Zy9MnxqHYdHNCZnqQ6I2mlM45/WN8/uO8WZ3iFFzJgW/rs4H99TVCNtUGtWNygVUsatWiOFxJQo4B30zgvAgLGCcbt5wSM/rj92bV/DQcCCCCAAAIIIIAAAggggAACCCCAAAIIIIAAAggggAACCCCAAAL5EBj/Jx7ysSpzIIAAAggggAACCCCAAAIIIIAAAggggAACCCCAAAIIIICAL7D+6e2/bVnmH0ZyeMeuLZ37Xy4EPIHJBAR449NZV/FkTvGUI+/wf01VwA8JqA4HLgmcc4yyOVeR4Yx6BzM605vU2b6Uzvp/JjUUyymayMoLHyi2q7YqoIa6oGbPqNK81mrNa6nW3NYqzZpRpVlNVWqoDcoLDbAm8J8XAQHFttvFWI+RkXXRT29jrN957dk1/1iMFVMTAggggAACCCCAAAIIIIAAAggggAACCCCAAAIIIIAAAggggEBpCUzgIw+l1SDVIoAAAggggAACCCCAAAIIIIAAAggggAACCCCAAAIIIFCsAo/+m633ura2y7JGndL23sQrwnPXxcpYEXVNNiDgPJJ3oN9xjX843v70hPzVDsp7Y3oH0+roT+loR1yHz8TUM5D2gwO8EIGca+R4gQKOK9eVXNfINaYg4QHna/Vqt23vSwrYloIB78v2/5xRH9LMprAWz6nVdfPqtHB2jebPrFZVyPbHTOYiIGAyepUz9pI/w41xbFdrXv2bde9UjgSdIoAAAggggAACCCCAAAIIIIAAAggggAACCCCAAAIIIIAAAggUQmByn34oREXMiQACCCCAAAIIIIAAAggggAACCCCAAAIIIIAAAggggEAFCDz29I4Wx3Z3yGj55+0SDVABWz+hFvMZEDCygKuFA5y/N5l2lEg7GopnFY3nNDCc1WAso/5oVpFoRpHhjP938VRO8aSjTNZVJudOqNfLDTofahAK2v5h/+qwrZqqgBrrQmpuCKmlIazWprCa60N+SEBjXVCNtSHV1QRUVx30gwTG2u/laiAgIK9bWgGTXfAz3dLBgGuvfuXZ1ZEKaJ4WEUAAAQQQQAABBBBAAAEEEEAAAQQQQAABBBBAAAEEEEAAAQQKJEBAQIFgmRYBBBBAAAEEEEAAAQQQQAABBBBAAAEEEEAAAQQQQACBKwm0bdz2C0lfQgmBsQjkKyBgLGuN5Z5EyvHDALoH0uqKpNQzkFHPQPpcgEAiJy9QIJVx5LhGrisZY2QkGffTP438fx95eW9eewf4z7+JbX16oN+2LHlfgYAUtG2FQ7ZqqwOqrQr4h/+9YIDZzVWa21Ktea1VaqoL+d+z7fy/HU5AwFieDu65isDz7ZvWfhklBBBAAAEEEEAAAQQQQAABBBBAAAEEEEAAAQQQQAABBBBAAAEEJiqQ/09ETLQSxiGAAAIIIIAAAggggAACCCCAAAIIIIAAAggggAACCCBQIQIbvrP9L40x/250uxf8pukKsaDNsQkUW0BAzjHKOa4SXhBA2vUDAZIZR5msq0zOVTrjKpVx/b/zvpfNufLGZB0jx3HluJLrjogIsHQuBMD2ggC8QAD5/1wVslUVDqja/9P2/z0UtP17grbl/7P3d9XhgGo+DQ0IBy0FA7YfNpDvi4CAfItWwnwX/2y3LOs/bX5mzZ9UQvf0iAACCCCAAAIIIIAAAggggAACCCCAAAIIIIAAAggggAACCCCQf4ECfCQi/0UyIwIIIIAAAggggAACCCCAAAIIIIAAAggggAACCCCAAALlItD2b7f9plz9f+XSD31MjUCxBQRcqWtjpKzj+mEB8ZSjRMrxQwO8f/eCAryQAC9cwHU/n8U7zO8FBASDn4YE2N4hf+vcwf8qWzVeSEA44IcEeMEB03UREDBd8mW4rq3fav/Pa39Shp3REgIIIIAAAggggAACCCCAAAIIIIAAAggggAACCCCAAAIIIIBAgQWm75MTBW6M6RFAAAEEEEAAAQQQQAABBBBAAAEEEEAAAQQQQAABBBAoNoFH/mj79bbjvi9ZTcVWG/UUt0ApBQR4kq5r5HpBATlXjmv8Ly8QwBgjx0jGNTIXkHtvXtu2JS8s4Pw/e2EA/lfg8+AA7/vTdREQMF3y5biuGXID9p2v//Wao+XYHT0hgAACCCCAAAIIIIAAAggggAACCCCAAAIIIIAAAggggAACCBROYBo/OlG4ppgZAQQQQAABBBBAAAEEEEAAAQQQQAABBBBAAAEEEEAAgWIU2LBx26tG2jC6Nu8tuwuPShdj9dQ0nQKlFhAwnVaFXJuAgELqlvvcF/+st6TNmzetfbTcO6c/BBBAAAEEEEAAAQQQQAABBBBAAAEEEEAAAQQQQAABBBBAAIH8ChAQkF9PZkMAAQQQQAABBBBAAAEEEEAAAQQQQAABBBBAAAEEEEDgkgJtG7d+V7L+DB4EJiJAQMBE1PI/hoCA/Jsyo/nz9k3rvosDAggggAACCCCAAAIIIIAAAggggAACCCCAAAIIIIAAAggggAACYxUgIGCsUtyHAAIIIIAAAggggAACCCCAAAIIIIAAAggggAACCCCAwAQFHvn2m4/YduC1CQ5nGAIiIKA4HgICAopjH8qtCtd11r/+3IOvl1tf9IMAAggggAACCCCAAAIIIIAAAggggAACCCCAAAIIIIAAAgggUBgBAgIK48qsCCCAAAIIIIAAAggggAACCCCAAAIIIIAAAggggAACCHwm0LZx2x5Jt0CCwEQFCAiYqFx+xxEQkF9PZvtMYG/7prWr8EAAAQQQQAABBBBAAAEEEEAAAQQQQAABBBBAAAEEEEAAAQQQQGAsAgQEjEWJexBAAAEEEEAAAQQQQAABBBBAAAEEEEAAAQQQQAABBBCYoMCGjVufMbI2TnA4wxDwBQgIKI4HgYCA4tiHcqzCktm0edO675Rjb/SEAAIIIIAAAggggAACCCCAAAIIIIAAAggggAACCCCAAAIIIJBfAQIC8uvJbAgggAACCCCAAAIIIIAAAggggAACCCCAAAIIIIAAAgh8JrD+6a1tlmVthgSByQoQEDBZwfyMJyAgP47McmkBY8yG155d144PAggggAACCCCAAAIIIIAAAggggAACCCCAAAIIIIAAAggggAACVxIgIIDnAwEEEEAAAQQQQAABBBBAAAEEEEAAAQQQQAABBBBAAIECCbRt3PaBpNsLND3TVpAAAQHFsdkEBBTHPpRxFbvbN629o4z7ozUEEEAAAQQQQAABBBBAAAEEEEAAAQQQQAABBBBAAAEEEEAAgTwIEBCQB0SmQAABBBBAAAEEEEAAAQQQQAABBBBAAAEEEEAAAQQQQOBCgfVPb/tTy9KfI4NAPgQICMiH4uTnICBg8obMcGUBY/Rnrz279i9wQgABBBBAAAEEEEAAAQQQQAABBBBAAAEEEEAAAQQQQAABBBBA4HICBATwbCCAAAIIIIAAAggggAACCCCAAAIIIIAAAggggAACCCCQZ4G2b799o2xnX56nZboKFiAgoDg2n4CA4tiHsq/CDaxsf+7+/WXfJw0igAACCCCAAAIIIIAAAggggAACCCCAAAIIIIAAAggggAACCExIgICACbExCAEEEEAAAQQQQAABBBBAAAEEEEAAAQQQQAABBBBAAIHLC7Rt3PY/JP0zjBDIlwABAfmSnNw8BARMzo/RYxb4Wfumtb8x5ru5EQEEEEAAAQQQQAABBBBAAAEEEEAAAQQQQAABBBBAAAEEEECgogQICKio7aZZBBBAAAEEEEAAAQQQQAABBBBAAAEEEEAAAQQQQACBQgus/86Or1jG/Z+j1/HeljOFXpr5y1iAgIDi2FwCAopjH8qviotfI4xl/9prz6z+efn1SkcIIIAAAggggAACCCCAAAIIIIAAAggggAACCCCAAAIIIIAAApMVICBgsoKMRwABBBBAAAEEEEAAAQQQQAABBBBAAAEEEEAAAQQQQGCEQNvG7R9I5nZQEMinAAEB+dSc+FwEBEzcjpHjFbB2t29ac8d4R3E/AggggAACCCCAAAIIIIAAAggggAACCCCAAAIIIIAAAggggED5CxAQUP57TIcIIIAAAggggAACCCCAAAIIIIAAAggggAACCCCAAAJTJLBh445vGLnfn6LlWKaCBAgIKI7NJiCgOPahUqqwZH9z86bVP6iUfukTAQQQQAABBBBAAAEEEEAAAQQQQAABBBBAAAEEEEAAAQQQQGBsAgQEjM2JuxBAAAEEEEAAAQQQQAABBBBAAAEEEEAAAQQQQAABBBC4osBD330jGIyGTkq6BioE8i1AQEC+RSc2HwEBE3Nj1IQFOnKN2cVbvvtwbsIzMBABBBBAAAEEEEAAAQQQQAABBBBAAAEEEEAAAQQQQAABBBBAoOwECAgouy2lIQQQQAABBBBAAAEEEEAAAQQQQAABBBBAAAEEEEAAgekQaNu49U8k6z9Ox9qsWf4CBAQUxx4TEFAc+1BZVZh/375p3V9WVs90iwACCCCAAAIIIIAAAggggAACCCCAAAIIIIAAAggggAACCCBwJQECAng+EEAAAQQQQAABBBBAAAEEEEAAAQQQQAABBBBAAAEEEJikwENff6M+WB06LWnG51N5b8WZSc7McATOCRAQUBxPwvmAgJff7ZbhP+/i2JSyq+Ki147BXCq7cMsPH46VXas0hAACCCCAAAIIIIAAAggggAACCCCAAAIIIIAAAggggAACCCAwIQECAibExiAEEEAAAQQQQAABBBBAAAEEEEAAAQQQQAABBBBAAAEEPhdYv3Hb/2lJf/HZ33gHh3knjkckjwIEBOQRcxJTRYYz+vHmM9q8q0fZnKucQ0rAJDgZejmBC15DjPSnr21a+x8AQwABBBBAAAEEEEAAAQQQQAABBBBAAAEEEEAAAQQQQAABBBBAwBPgY0k8BwgggAACCCCAAAIIIIAAAggggAACCCCAAAIIIIAAAghMQuCJbx2uyoa6OyS1TGIahiJwRQECAorjARkYzupnb57V6x/0KpZylEw7xVEYVZS7QCSUnXPNS99bli73RukPAQQQQAABBBBAAAEEEEAAAQQQQAABBBBAAAEEEEAAAQQQQODqAgQEXN2IOxBAAAEEEEAAAQQQQAABBBBAAAEEEEAAAQQQQAABBBC4rEDbxm3/VtJfQ4RAIQUICCik7tjnjsZz2vx+j7bv7VdHX0r90czYB3MnApMT+KP2TWv/8+SmYDQCCCCAAAIIIIAAAggggAACCCCAAAIIIIAAAggggAACCCCAQDkIEBBQDrtIDwgggAACCCCAAAIIIIAAAggggAACCCCAAAIIIIAAAtMm0LZx2zFJ131WgGVJxkxbPSxcngIEBBTHviZSjnYdHNDuw0P6+HhUJ7oSxVEYVZSfwMWvJcfbN61dUn6N0hECCCCAAAIIIIAAAggggAACCCCAAAIIIIAAAggggAACCCCAwHgFCAgYrxj3I4AAAggggAACCCCAAAIIIIAAAggggAACCCCAAAIIIPCpwIbvbP89Y8x/Hw3ivQVHQAAPSX4FCAjIr+dEZ8vkXJ3uTupoR1y7Dg5q/8lhReNZJdLORKdkHAKXEbj4tcSyrN/f/Myav4cMAQQQQAABBBBAAAEEEEAAAQQQQAABBBBAAAEEEEAAAQQQQKCyBQgIqOz9p3sEEEAAAQQQQAABBBBAAAEEEEAAAQQQQAABBBBAAIFJCLRt3LZV0tpJTMFQBMYkQEDAmJgKfpMxUibrKjKc0dufRPTBoUEd70qoZyBd8LVZAAFJ29o3rV2HBAIIIIAAAggggAACCCCAAAIIIIAAAggggAACCCCAAAIIIIBAZQsQEFDZ+0/3CCCAAAIIIIAAAggggAACCCCAAAIIIIAAAggggAACExR4ZOOO1bbc7RMczjAExiVAQMC4uAp6sxcSkEw7Ot4Z18nupDr6kuodyiiVcfzwANdIrvc/Y7gyOVeJlKPhRE5D8axyztjGjWFqbilTAVf2mtc3rd5Rpu3RFgIIIIAAAggggAACCCCAAAIIIIAAAggggAACCCCAAAIIIIDAGAQICBgDErcggAACCCCAAAIIIIAAAggggAACCCCAAAIIIIAAAgggcKFA28atP5KsP0QGgakQICBgKpTHvoYXEuC4xg8F8A72D8ZyikQz/kH/bM71v3e1y7vDu79nIK0zvUmd7E74YQFcCFxZwPxt+6Z1X0MJAQQQQAABBBBAAAEEEEAAAQQQQAABBBBAAAEEEEAAAQQQQKByBQgIqNy9p3MEEEAAAQQQQAABBBBAAAEEEEAAAQQQQAABBBBAAIEJCnz16R01A7YbkVH1BKdgGALjEiAgYFxcU3az64UEZF2l0o7iKccPDHBcyXgJAle5vFu8+2PJnI52xLXnaFSd/Sk/cCDnXH381ebn+2UqYCnV7NotP312dbJMO6QtBBBAAAEEEEAAAQQQQAABBBBAAAEEEEAAAQQQQAABBBBAAIGrCBAQwCOCAAIIIIAAAggggAACCCCAAAIIIIAAAggggAACCCCAwDgFNnx7278wtv52nMO4HYEJCxAQMGG6gg88nwXghQKM91j/+bEHTg1r655+7T85rBNdCSXTTsHrZoHSFbBc/eHm59b+t9LtgMoRQAABBBBAAAEEEEAAAQQQQAABBBBAAAEEEEAAAQQQQAABBCYjQEDAZPQYiwACCCCAAAIIIIAAAggggAACCCCAAAIIIIAAAgggUJECbd/ZtllGbRXZPE1PiwABAdPCPmWLdvandOh0TB8cHtTOfQMaGM7ofHjAlBXBQqUjYKm9/Zm1G0qnYCpFAAEEEEAAAQQQQAABBBBAAAEEEEAAAQQQQAABBBBAAAEEEMinAAEB+dRkLgQQQAABBBBAAAEEEEAAAQQQQAABBBBAAAEEEEAAgbIXePzbb1+bs53jZd8oDRaVAAEBRbUdeS8mlXE0nHS0Y2+/frG9U15ggOMaQgLyLl0+EwbdwHUvP3f/ifLpiE4QQAABBBBAAAEEEEAAAQQQQAABBBBAAAEEEEAAAQQQQAABBMYqQEDAWKW4DwEEEEAAAQQQQAABBBBAAAEEEEAAAQQQQAABBBBAAAFJ6zdu32jJPAMGAlMpQEDAVGpP/Vo5xyiTc/XRkSG1v9+rYx1xdQ+klc25U18MK5aEgJH1ndc2rdlUEsVSJAIIIIAAAggggAACCCCAAAIIIIAAAggggAACCCCAAAIIIIBAXgUICMgrJ5MhgAACCCCAAAIIIIAAAggggAACCCCAAAIIIIAAAgiUu0Dbxm1vSVpX7n3SX3EJEBBQXPtRqGqOnI3rvQMD2nssqk9ORJVIOYVainlLX2Br+6a1D5R+G3SAAAIIIIAAAggggAACCCCAAAIIIIAAAggggAACCCCAAAIIIDBeAQICxivG/QgggAACCCCAAAIIIIAAAggggAACCCCAAAIIIIAAAhUr8NC33lgQDIVOjwbw3nIzFWtC41MjUOiAgKF4Vr2DGXVHUuqMpOU4rgIBWwtmVWvJvDrV1wZVEw7I4h3mgm54dyStY51xvXtgQFs/6pe3L1wInBO4+LUml80u3PK9h88ghAACCCCAAAIIIIAAAggggAACCCCAAAIIIIAAAggggAACCCBQWQJ8fKOy9ptuEUAAAQQQQAABBBBAAAEEEEAAAQQQQAABBBBAAAEEJiHQtnH7H0rmR59P4QUD8JbbJEgZOkaBQgcEnO5J+r+x3vvN9R8dHVIm6yoctHX3jc1af8cszWutVnN9SLbN8z7GLZvQbYmUo8F4Vls/6tPPt3WqP5qRIX9kQpblOejC1xzra+2b1vxtefZKVwgggAACCCCAAAIIIIAAAggggAACCCCAAAIIIIAAAggggAAClxPg0xs8GwgggAACCCCAAAIIIIAAAggggAACCCCAAAIIIIAAAgiMUaDt6W0/k6Vf//x2AgLGSMdtkxQoVEBAzjHK5Fw/GGDL7j4d64ireyAlx5UCtrRsQb1uXdqkm69r1E3XNigUtCfZCcOvJJDNuUpnXW3b269fbOtUR39KybRDSACPzacCF7zmGP1T+7Nr/xk8CCCAAAIIIIAAAggggAACCCCAAAIIIIAAAggggAACCCCAAAKVJUBAQGXtN90igAACCCCAAAIIIIAAAggggAACCCCAAAIIIIAAAghMQqBt47YhSY2fT+G93cav954EKUPHKFCogIB0xlU8ldPWPf362Vsd6oqkRh1Gn9NcpQWzarR2Vava7pyl6nBgjBVz22QEdn4S0fM7unSiK6GB4Yy8IAcuBKSLXnOi7ZvWNiGDAAIIIIAAAggggAACCCCAAAIIIIAAAggggAACCCCAAAIIIFBZAgQEVNZ+0y0CCCCAAAIIIIAAAggggAACCCCAAAIIIIAAAggggMAEBdq+s3WtjLV1gsMZhsCkBAoVEJDKOBpOOtq2p1//9FaHugdGBwQ01Yc0syms9XfM0pP3z1VtFQEBk9rIMQ7+6OiQXv+gV4dOx3SqO6lMzh3jSG6rOAHLrGt/Zt22iuubhhFAAAEEEEAAAQQQQAABBBBAAAEEEEAAAQQQQAABBBBAAIEKFiAgoII3n9YRQAABBBBAAAEEEEAAAQQQQAABBBBAAAEEEEAAAQTGLtC2ceufSNZ/HPsI7kQgfwKFCghIph0NJ3Latrdf/7S1Q92R9KiivUCAuuqAHr93jn7jwfmqrSYgIH+7evmZDp6O6b39A9p7PKp9J4blBTlwIXBpAfPv2zet+0t0EEAAAQQQQAABBBBAAAEEEEAAAQQQQAABBBBAAAEEEEAAAQQqR4CAgMrZazpFAAEEEEAAAQQQQAABBBBAAAEEEEAAAQQQQAABBBCYhEDbxq0vSdbjn09hJPF22yRIGToOgUIFBGRzrpJpV2/t6dNP3jirzv7UqKqqQraqwraevG+ufuuRBX5YAFfhBY51xvXRkSF96H0dHlIiTUBA4dVLZYULX3vMy+2b1j1RKtVTJwIIIIAAAggggAACCCCAAAIIIIAAAggggAACCCCAAAIIIIDA5AX4xNLkDZkBAQQQQAABBBBAAAEEEEAAAQQQQAABBBBAAAEEEECgAgTaNm4dlKymz1v13mrzDmpyIVB4gUIFBDiuUS5n9OZHffrx5tPquCAgIBiwFA7aemr1XP0vbQsJCCj8VvsrnO5Jav/JYe06OKh390cUTxEQMEX0JbDMha89Zqh907oZJVA4JSKAAAIIIIAAAggggAACCCCAAAIIIIAAAggggAACCCCAAAII5EmAgIA8QTINAggggAACCCCAAAIIIIAAAggggAACCCCAAAIIIIBA+Qq0Pf3mLbICe8q3QzordoFCBQTkHKNszvUDAv6h/cxFAQGhoK2qkK2n7p+r316/gICAKXpQOvpSOnQmpvcODGjHxxHFkrkpWpllSlLAOKvan31wb0nWTtEIIIAAAggggAACCCCAAAIIIIAAAggggAACCCCAAAIIIIAAAuMWICBg3GQMQAABBBBAAAEEEEAAAQQQQAABBBBAAAEEEEAAAQQQqDSBL/6nPX+a7Iv+eaX1Tb/FI1DIgIBUxtFbH/XrH18/o87+1Kimq8K2asIBfeG+OfqthxeotjpQPChlXIm3D8c643pn34C27uknIKCM9zofrdXMbPyzX/67VX+Rj7mYAwEEEEAAAQQQQAABBBBAAAEEEEAAAQQQQAABBBBAAAEEEECg+AUICCj+PaJCBBBAAAEEEEAAAQQQQAABBBBAAAEEEEAAAQQQQACBKRT4168qNAGrAAAgAElEQVSmlrlu8G5Z1l3GuHdbsu7qPniyeuBk5xRWwVIIjBYoVECAFw4wnMhp295+/eytDnVH0qMWrq8JqqkupMfuma0vr52n2ioCAqbi2ezoS+nQmZjeOzCgHR9HCAiYCvQSXqN58TzNWb44ZUm7XJldlqz3bDvw3n951Dpcwm1ROgIIIIAAAggggAACCCCAAAIIIIAAAggggAACCCCAAAIIIIDAZQQICODRQAABBBBAAAEEEEAAAQQQQAABBBBAAAEEEEAAAQQQqFiBp182LY5y9ziy77Fk7pF0t6TZF4Kc2rVPiUi0Yp1ofPoFChUQEEvm1DeU0dufRPTLHV3qHRwdENDSENbs5rAevn2Wnrh3jmoICJiSh+F0T1L7Tw7r/UODemdfRPGUMyXrskhpCtS2NGrRXSsvUbzVI5n3jKx3A3LfDSj47rOPW5HS7JKqEUAAAQQQQAABBBBAAAEEEEAAAQQQQAABBBBAAAEEEEAAAQTOCxAQwLOAAAIIIIAAAggggAACCCCAAAIIIIAAAggggAACCCBQMQJff9XcFpB7r3HNvZL3ZV3qROVFHke2fKBcJjPi740k3mqrmAenCBotVEDAwHBWHX1J7dw3oPb3e/ywgJHXvNZqXTu3VmtubtWDt7WqOhwoAo3yL+F4Z0J7jg5p95Eh7T40qESagIDy3/XxdDj6NSgYDmvpQ3eMcQKzT7LfkZx3g3Zo53OPWh+OcSC3IYAAAggggAACCCCAAAIIIIAAAggggAACCCCAAAIIIIAAAggUiQCfWiqSjaAMBBBAAAEEEEAAAQQQQAABBBBAAAEEEEAAAQQQQACB/Ao8/bJpydjOfZZr3SeZ+4zRfZalhvGu4mRzOvzGrvEO434E8ipQqICA3sG0jncl9N7+Ab31Ub8iw6MDAq6bV6sbFzforuXNuufGZlWF7Lz2xWSXFjh4Oubvyd7jUe07MaxUhoAAnpUrCyx7+C4FQsFxM1nSsLG007jmHduydgYVePvZx63IuCdiAAIIIIAAAggggAACCCCAAAIIIIAAAggggAACCCCAAAIIIIDAlAkQEDBl1CyEAAIIIIAAAggggAACCCCAAAIIIIAAAggggAACCCBQSIF/85JZ7sq539i6X7LulzG35GO91FBcJ97Zm4+pmAOBCQsUKiCgK5LSoTNx7TowoLc/iWgwlh1V44pF9brjhhladX2TblnSqHCQgIAJb+I4Bn54ZEivf9CrQ2diOt2dVCbnjmM0t1aiwLX33qLqprr8tG5Ze2XMTsvWDtsJvP03T1gH8zMxsyCAAAIIIIAAAggggAACCCCAAAIIIIAAAggggAACCCCAAAII5EOAgIB8KDIHAggggAACCCCAAAIIIIAAAggggAACCCCAAAIIIIDAlAt868XMfa4VWG1ZZrUk72teIYqIdvWpY8+REVMbSbzNVghr5ry8QKECAs72JfXJ8WF9cHhQuw4Maig+OiDACwW4/6YWrVzcoOWLGhQM8OwX8jk1RnJco3f2R/TC29060ZXQwHBGOcf7ucOFwEiB0a9F16xaqsa5MwtF1ClphzHWDts4O773hfDOQi3EvAgggAACCCCAAAIIIIAAAggggAACCCCAAAIIIIAAAggggAACVxfg0xtXN+IOBBBAAAEEEEAAAQQQQAABBBBAAAEEEEAAAQQQQACBaRZ4+iemJteoNcbk1sqy1kjWasnUTkVZ/Sc61Hvo1FQsxRoIXFagUAEBp7qT2nN0SLuPDOnDI4OKxnOjarj1+iatuaVFKxY1aNmCegICCvyMprOukmlH2/b26/ntneqKpJXKOPKCA7gQuJLArBsWqfXaa6YGySgpS9tlzHZja3u4Ibjt2dVWcmoWZxUEEEAAAQQQQAABBBBAAAEEEEAAAQQQQAABBBBAAAEEEEAAAQICeAYQQAABBBBAAAEEEEAAAQQQQAABBBBAAAEEEEAAAQSKTuBf/WqwORiqX2uMtdaSWWuk1dNVZM+BE4qc6pqu5VkXAV+gUAEB3m+of//QoD46MqS9x6KKJUcHBNy2tElrb2nV8kUNWjq/joCAAj+Pg7GsugfS2r63X6+816OB4QzhAAU2L5fpWxbN1ewV105bO5a0w8jaZllmWy4b2PZ/P2UNTFsxLIwAAggggAACCCCAAAIIIIAAAggggAACCCCAAAIIIIAAAgiUuQABAWW+wbSHAAIIIIAAAggggAACCCCAAAIIIIAAAggggAACCJSCwNd+aWaGqpx1cs0DktZZsu4slrrP7jms4a7+EeV4b7Hx67yLZX8qpY5CBQQcPRvXuwcG/HCA/SeHLxkQsOaWVq1YVK+l8+sJCCjwA3e8M6EPjwzpo6NDfmjDhYENBV6e6UtKYPRrUcPcVs1ftaxoOjAy70vaahtra7g68NYzD1t9RVMchSCAAAIIIIAAAggggAACCCCAAAIIIIAAAggggAACCCCAAAIlLkBAQIlvIOUjgAACCCCAAAIIIIAAAggggAACCCCAAAIIIIAAAqUo8I1202pnnQeNZR6Q0QOyrNuLtY9T7+1TYiA6ojwCAop1r8q5rkIFBBw5G9c7+yLaezyqAyeHFU85oxhvvq5R961s1sprG/2QgFDQLmfmaest5xilMo4+PhbVW3v6dfhMTB19KWVy7rTVxMLFLjD6tai2uVGL7l5ZxEWb3ZLesoz1lhsKvPmDNmtk8k4R101pCCCAAAIIIIAAAggggAACCCCAAAIIIIAAAggggAACCCCAQPEJEBBQfHtCRQgggAACCCCAAAIIIIAAAggggAACCCCAAAIIIIBA2Ql860XTaCznIcsyD7rSg5asO0ulyeM79igdS5RKudRZpgKFCgg41hHXewcHtefokPadGL7oN9YvnV+nVdc36fZlTbrjhhkKExBQkCdsMJZVZ39Kuw8PaeuePnVF0kqkHbmuKch6TFp+AlX1tbpu9aqSaczIet+W+6Yx1puZYPTNH21oGSqZ4ikUAQQQQAABBBBAAAEEEEAAAQQQQAABBBBAAAEEEEAAAQQQmGYBAgKmeQNYHgEEEEAAAQQQQAABBBBAAAEEEEAAAQQQQAABBBAoR4Gv7TKhqp7cwyagh2T0kGTdX6p9Hn1rt7KpdKmWT91lIlCogICT3Ql9dGRIH376NZzIjRK7prVa186r1eqbWvXAra2qDgdk8S5z3p6qnGOUyjg63ZPUgVPD2nss6u/FhfuQtwWZqGwFQtVVuv6B20u5v7dlmS2Woy1dsUNbfvqbN2VKuRlqRwABBBBAAAEEEEAAAQQQQAABBBBAAAEEEEAAAQQQQAABBAopwEc3CqnL3AgggAACCCCAAAIIIIAAAggggAACCCCAAAIIIIBABQl84yVzv2Vyj8i2HpL0sKRAObR/eMv7cjLZz1vx3mHjl3qXw9aWVA+FCgjo6E/p4KlhvX9oUDv3DWgoNuJZl1RXHVBTXUgb7pqtL6+dp/qaIAEBeXxyPO+zfSntOxHVroODOt2b1MBwVtmcm8dVmKosBS54LQqEQ1r20J3l0qpjjNli2XrDld744WOhHeXSGH0ggAACCCCAAAIIIIAAAggggAACCCCAAAIIIIAAAggggAAC+RAgICAfisyBAAIIIIAAAggggAACCCCAAAIIIIAAAggggAACCFSgwNc3mxstx33EknlEkvc1oxwZDra/K+NyWLcc97aUeipUQEAkmtGZ3qTePTCo1z/oVd9QWmZEAEYwYCkUtPXk/XP124/MV0NNULbN28yTeXY830zWVTSZ09nepA6fiWnfiWF9fDyqoXh2lP9k1mFsZQlYtq3lbfeUa9ODkl43tvV6yLJff26Dtb9cG6UvBBBAAAEEEEAAAQQQQAABBBBAAAEEEEAAAQQQQAABBBBAYCwCfHJjLErcgwACCCCAAAIIIIAAAggggAACCCCAAAIIIIAAAgggoG+9ODzLtWrWW5b1iCyzXkZLKoHlwOad0ogD0/6vTx95groSEOhx2gUKFRCQyjgaTjp6++N+/Xxbpzr7U3Jc89kjPjIg4HceWaCG2qD/nwDXxATO/+joGUjr4OlhHTgV0/6Tw+qKpDQUzynnuPx4mRht5Y268LXIklZsuK8yHCzrmGXM667Ra7YJvPa9L1i9ldE4XSKAAAIIIIAAAggggAACCCCAAAIIIIAAAggggAACCCCAAALnBPjoBk8CAggggAACCCCAAAIIIIAAAggggAACCCCAAAIIIIDAZQW++VL2IVlqk2V5gQAVcvJwNMeBV3fyhCAw7QKFCghwXaOca7T78JBefbdbx7sSikQzyuSMvO811YXU0hjSI3fM0hfum6vaqgABARN4GrxgAGOMEmlHA8NZHe+Ma++xqA6fjetkV0KxZG4CszIEgdECKx6tyJdpSeYdSe0ywfbvP2Ft4blAAAEEEEAAAQQQQAABBBBAAAEEEEAAAQQQQAABBBBAAAEEyl2AgIBy32H6QwABBBBAAAEEEEAAAQQQQAABBBBAAAEEEEAAAQTGIfD1l81Sy3I3yHU3SFabZalhHMPL8lYCAspyW0uuqUIFBJz/jfZnepP+b7L/5ERUnxwf1mA8q0zW1ZJr6rRqSaNWXd+kW5Y0qipkl5xdMRTshS1kHaOzvUl9cHhIB08N60RXQv3RjJJpRznHFEOZ1FDiApUbEPD5xhlp2DJqt2xrs2PszT983DpS4ttK+QgggAACCCCAAAIIIIAAAggggAACCCCAAAIIIIAAAggggMBFAgQE8FAggAACCCCAAAIIIIAAAggggAACCCCAAAIIIIAAAhUs8N03TLA35Txq29YGY9xHJWtlBXNcsvUDm3dKI8/uWpb3q8BhQmBKBQoVEHC+ieFETn1DGR3rjOvgqZiiiayyWVeL5tbqxsUNmj+zWnNbqhWweYt5PBvv/ajIOq483+5IWkfOxvyAgBOdCfVF00pn3PFMx70IfC5w4WuRJa3YcB9CFwmYfZI2G9t6NXv8w80/+t/uyoKEAAIIIIAAAggggAACCCCAAAIIIIAAAggggAACCCCAAAIIlLoAn94o9R2kfgQQQAABBBBAAAEEEEAAAQQQQAABBBBAAAEEEEBgnAL/6qXU8oAdelTGfUyyHpUUGucUFXX7wfZ3ZVwO8VbUphdhs4UOCPB+g30m5/q/zT6edJRzXXmPfU2VrfrqoKrDAYVDtrwzyVxjF/Bc48mcTnQn9O7+AT98oaM/dS6AIWfkuoSNjF2TO68kYNm2lrfdA9KVBbxwgFeNcV8NKvTK3zxhHQQMAQQQQAABBBBAAAEEEEAAAQQQQAABBBBAAAEEEEAAAQQQKEUBPr5RirtGzQgggAACCCCAAAIIIIAAAggggAACCCCAAAIIIIDAOAW++VL2Mdn2YzJ6TDIrxzm8om8/vOV9OZkRv3DYe4eNM70V/UxMR/OFDgiYjp7KeU3HNUplXEWiGZ3pTerQ6Zg+PDKk071JPzDACw7gQmBSAhe8FgXCIS176M5JTVl5g619svSKXPeV7z8ReqXy+qdjBBBAAAEEEEAAAQQQQAABBBBAAAEEEEAAAQQQQAABBBAoVQECAkp156gbAQQQQAABBBBAAAEEEEAAAQQQQAABBBBAAAEEELiCwNdfSSwMmPDjRnrckvWYkakDbGICR9/arWwqPbHBjEIgTwIEBOQJcoqmSaYd9Q5mdORsTO/uH9CRs3ENxDJKpBx54QGGfIAp2onKWSZUXaXrH7i9chrOf6cJSS9b0suOFXj5h49Zp/O/BDMigAACCCCAAAIIIIAAAggggAACCCCAAAIIIIAAAggggAAC+REgICA/jsyCAAIIIIAAAggggAACCCCAAAIIIIAAAggggAACCEy7wDdeMfdarvuELPcJybpn2gsqkwKO79ijdMw7N8iFwPQJEBAwffbjWTnnGA0ncuoZTOvwmZgOnY7pkxNRdfWnlXONXJdkgPF4cu/YBarqa3Xd6lVjH8CdVxN4V5b1kpH90g8es9652s18HwEEEEAAAQQQQAABBBBAAAEEEEAAAQQQQAABBBBAAAEEEJhKAQICplKbtRBAAAEEEEAAAQQQQAABBBBAAAEEEEAAAQQQQACBPAp89SefhOc1Ln/CNfqCLOsJySzM4/RM9anAqff2KTEQHeHhvcXGIV8ekKkVICBgar0nulosmdPJroQOnI7p/YODOt4ZVyzpKJ11/CkNPzomSsu4iwRGvxbVNjdq0d0rcSqMwBlZelGOXuqOBV786W9amcIsw6wIIIAAAggggAACCCCAAAIIIIAAAggggAACCCCAAAIIIIDA2AQICBibE3chgAACCCCAAAIIIIAAAggggAACCCCAAAIIIIAAAkUh8C9/mZgfCoW/YCx9QUZPSgoVRWFlXMTZPYc13NU/okMCAsp4u4u2NQICinZr/MLSGVd90bTO9qZ06ExMR87EdfhsTL2Daf/7BAMU9/6VZnWjX4sa5rZq/qplpdlKaVWdNdKLtvRCNpt58b9+sfZsaZVPtQgggAACCCCAAAIIIIAAAggggAACCCCAAAIIIIAAAgggUA4CBASUwy7SAwIIIIAAAggggAACCCCAAAIIIIAAAggggAACCJS1wDdfSN+iYPBJy5gnjbS2rJstwuZ6DpxQ5FRXEVZGSZUkQEBA8e62d/h/IJbR7kND2nNsSEfOxtXZn1Iq4yqbc4u3cCorK4GWRXM1e8W1ZdVTSTRjzHYjvWAFg7/6/gZrb0nUTJEIIIAAAggggAACCCCAAAIIIIAAAggggAACCCCAAAIIIFDyAgQElPwW0gACCCCAAAIIIIAAAggggAACCCCAAAIIIIAAAgiUo8C3Xs6uM7KfktynJGtlOfZYKj31n+hQ76FTpVIudZapAAEBxbmxXgBAfzSjk91JvXdgQPtODKt7IKVoPFecBVNV2QrMumGRWq+9pmz7K43GrH2SfmXJ/tX3Hre2lkbNVIkAAggggAACCCCAAAIIIIAAAggggAACCCCAAAIIIIAAAqUoQEBAKe4aNSOAAAIIIIAAAggggAACCCCAAAIIIIAAAggggEBZCnzr5dyTrtEXLVtPyWh+WTZZgk1Fu/rUsefIiMqNJN5mK8GtLOmSCQgozu2LJXPaeyyqPd7X0SGd7Eoo5xg5rvdzgguBQgqMfi26ZtVSNc6dWcgFmXs8ApZ11rjmV7alX37v8eAL4xnKvQgggAACCCCAAAIIIIAAAggggAACCCCAAAIIIIAAAggggMDVBPjk0tWE+D4CCCCAAAIIIIAAAggggAACCCCAAAIIIIAAAgggUCCB//UNU12Xdr5kWdYXZcyXJDUWaCmmnYRAaiiuE+/sncQMDEVg8gIEBEzeMJ8zeAEA8aSj7oGUdnwS0UdHhnS2N6XIcCafyzAXAmMWuPbeW1TdVDfm+7lxSgWixuiXsvT8rKrA89992EpN6eoshgACCCCAAAIIIIAAAggggAACCCCAAAIIIIAAAggggAACZSdAQEDZbSkNIYAAAggggAACCCCAAAIIIIAAAggggAACCCCAQDELfPsNMyObcr5sWfICAbyvYDHXS22Sk83p8Bu7oEBgWgUICJhW/osWz+RcdfSldORsTG980Kc9x6LK5lx5wQFcCEyHwLKH71IgxP+lmA77ca6Zk/S8MXo+VB34xXMPW4PjHM/tCCCAAAIIIIAAAggggAACCCCAAAIIIIAAAggggAACCCCAgAgI4CFAAAEEEEAAAQQQQAABBBBAAAEEEEAAAQQQQAABBAos8C9fMbNDxvmykb4s6ckCL8f0BRA4suUD5TIjfzO4dwiYt9oKQM2UlxGo5IAA7zB+POloYDij7oG0YsmcXFdqqA1qbkuVZjSE1FgbUjAwNf9NGiPFUzntPjykD48Mac/RIZ3oSvDsIjCFAqNfg4LhsJY+dMcUrs9SeRR4wZJ+kbUCv/ivj1k9eZyXqRBAAAEEEEAAAQQQQAABBBBAAAEEEEAAAQQQQAABBBBAoIwFpuYTEmUMSGsIIIAAAggggAACCCCAAAIIIIAAAggggAACCCCAwKUEvv2ymZe13K9YrvmKLD2KUmkLnNq1T4lItLSboPqSFqjkgAAvEOBsX0oHTw1r18FBdfanlMm6WjSnVnevmKEbFjZo0Zwa1VYFpmSPvYCAyHBGL7zdpe17I+qLphWNe78UnAuB6RGobWnUortWTs/irJo/AaNXLdv6ecDYP3/ucaszfxMzEwIIIIAAAggggAACCCCAAAIIIIAAAggggAACCCCAAAIIlJsAAQHltqP0gwACCCCAAAIIIIAAAggggAACCCCAAAIIIIAAAtMm8M1X49fIVH9FxvyapLZpK4SF8y7QffCkBk5yVi/vsEw4ZoFKDgjo6Evp3QMD2nssqqNn4xqIZeQ4RjObqnTDwnrdvqxJ965sVktDeMyeE73RcY0fBnC2L6mX3unWO/sHlEo7SmfdiU7JOAQmLdC8eJ7mLF/8/7N3H3BylfX+x7/PzGzvJbubTTakkEIaJZRAEooECNhRULF7VRQIF6JXvXr9y9WrV70SlACK5dqxgFhAISRIS6ghCSkE0tsmW7K9TznP/55ZArukbZvdmTmf83qNMck5z/P7vZ8zs3lxzvnOoMdhgLgSWGnl/MX4Uv58x6XmQFxVRjEIIIAAAggggAACCCCAAAIIIIAAAggggAACCCCAAAIIIDDiAgQEjPgSUAACCCCAAAIIIIAAAggggAACCCCAAAIIIIAAAggkssB1f7dl/oDzbmudKyVDKEAiL+Zxam86UKuDm3YkaXe0lQgCXg4I2LKnRfc9cUAbdjSpvTOiUKT7Yfy0FL9yMgM6b2ahrlxQrvLi9JgvZTDsaF91h7bub9Vj6w5p/fbG6JzWxnxqJkDgmAKjZ05SXvkohJJXYKWs82fHSbn/rreaquRtk84QQAABBBBAAAEEEEAAAQQQQAABBBBAAAEEEEAAAQQQQKCvAgQE9FWK/RBAAAEEEEAAAQQQQAABBBBAAAEEEEAAAQQQQACB1wQ+/YAtTkl1rjTWXinpMmCSX6CrtV27nt6Q/I3SYdwKeDkgYPOuZt2zcr9e2tmkUNjKcbqfxg/4jVICvmhAwPvfMlYVJRnyGSMTw6vgHV0RbdzVrI07mvXi1kZt298at+cMhXlHYMJ5s5WWnemdhr3d6XJrzP3pqb77b73IHPI2Bd0jgAACCCCAAAIIIIAAAggggAACCCCAAAIIIIAAAggg4F2BGN4a4V1UOkcAAQQQQAABBBBAAAEEEEAAAQQQQAABBBBAAIHkE/jCKpvT0RJ5jzV6j6S3JV+HdHQiga3/fEFOONJjN/dSG18bfiI3/n5oBLwcELBxZ7N+s2KfNuxoUsSxsj3edm4YwHkzi/TBhWN1UlmmUvy+mAYEtHaEtWpjnV7Y0qDtlW06UNc5NAvMKAj0WaD3zx5fwK8pbzmrz0ezY1IJPGh8+pPCTfcvu6KoOak6oxkEEEAAAQQQQAABBBBAAAEEEEAAAQQQQAABBBBAAAEEEDiuAAEBnCAIIIAAAggggAACCCCAAAIIIIAAAggggAACCCCAwDEEbnnMBmo7I+/1+fQeK71HVlxb8fDZsm/tFrUdauoh4D6lzCnh4VNiWFv3ckDA5l3N+t2j+7VhZ7OCIScaEtBzmzujUO+/aIwmlGcpPcUnny9278umtpAeeq5aT22oU01DlxpbQ8N6HjAZAt3BNG+c41nFeao44xRgPC5gjO5zpD+Fdq//04+vPZMPJo+fD7SPAAIIIIAAAggggAACCCCAAAIIIIAAAggggAACCCCQ/AKxuzMi+e3oEAEEEEAAAQQQQAABBBBAAAEEEEAAAQQQQAABBJJUYPHy8Nut1Xul6CszSdukrT4KjMkxGpcn7X11vx5dva+PR7EbAkMr4OWAgC17WnTv45XasKNZbZ1hhSO9AwLOPqVA772gXJPKs5WV4Zc/hgEB9S1B/eGflXr0xVp1dEUUDDtDu9CMhkA/BS6eV6GTplZoT5NVZUvv90Y/h2L35BBolzH3Gdn7ll0WeCA5WqILBBBAAAEEEEAAAQQQQAABBBBAAAEEEEAAAQQQQAABBBB4swABAZwTCCCAAAIIIIAAAggggAACCCCAAAIIIIAAAggggICkGx4KXSiZq2TMeyVbAoo3BXJSpfH5RuPzjE7K6/7/af5ui027mnXzHRu9CUPXIy7g5YCAV/a26E9PHIgGBLR0hBV600P5Z08r0JXnl2vSmCxlZwQU8A/9ZXBrJcdaHWoK6veP7teKNTXRoIKIwwPZI/7m8HgBt90wSzMn5EYVusLSnmZpd6Oj3U3ur1YtQY8Debv9WhndK8fee8flKY97m4LuEUAAAQQQQAABBBBAAAEEEEAAAQQQQAABBBBAAAEEEEgugaG/MyK5fOgGAQQQQAABBBBAAAEEEEAAAQQQQAABBBBAAAEEkljgpkfsaWEbvlrWd5VkT07iVmntGAJjc7pDACa4oQD5RiWZx6d651eeVXtnpMdO7uU2HhDmBIu9gJcDAl7d16o/P+kGBDSpqS2s4JsCAs6cmq93LyjXyWOylJuVErOAgFDEUU1Dl+5Z2R0QwIbA8Av0/pmTme7XX78597hl1LRJu5vs64EB+5r5mTX86xYPM5rtbliAiUTuXXZF6rp4qIgaEEAAAQQQQAABBBBAAAEEEEAAAQQQQAABBBBAAAEEEEBg4AIEBAzcjiMRQAABBBBAAAEEEEAAAQQQQAABBBBAAAEEEEAgAQVuXGHHRcLh9xnpahlzZgK2QMkDFEgPSBPypQl53YEAEwqM0vz9G+w/f/GKVm2s63GQ+6All9z6p8jeAxHwckDAK3tbdf+TlXppR7Na248MCDhrWoGuPL9ck8qzlJMZiFlAQHtXRFV1nfrDY5V6bF3tQJaRYxAYpEDvnznzZxXpax+b1q8xu8LSzkarPU3SzgZHuyUYv4kAACAASURBVJqkznC/hmDnRBewWmNl/ygn/Mc735qxJ9HboX4EEEAAAQQQQAABBBBAAAEEEEAAAQQQQAABBBBAAAEEvCjA3UpeXHV6RgABBBBAAAEEEEAAAQQQQAABBBBAAAEEEEDAYwKffsBmpqZE3ifJfV3msfY9225hhhsEIE10wwDypYrcwV8a+8ez1brt3u09TAkI8OwJNsyNezkgYMueFt33xAFt2NGkts6IQmGnl/7Z0wr0ngu6AwKyMmITEOA4Vs3tYVUe6tT9Tx7Qky8dGuYzgOkQcAV6/8y5+aqTdcXc0kHT7Gu22tXYHRzg/lrf4c7D5hGB5ZL+EAz5//Djt5t2j/RMmwgggAACCCCAAAIIIIAAAggggAACCCCAAAIIIIAAAggkvMDg74JKeAIaQAABBBBAAAEEEEAAAQQQQAABBBBAAAEEEEAAgWQVWPxw+K1uKICV3i8pJVn7pK9ugdHZ3WEAE91QgAKj4syhvxRW29ila76x5k3k7jw8TMl5GFsBrwYEWCtt3t2sP/yzMhoQ0BVyFHF6v9/mTi/U1ReN0YTRmcpM88vnG/r3vhsQ0Nga0r7aDv3lqYNatbEutgvO6AgcIXDkz5p7vnqmRuWnDbnVofbDgQHSjgZHB1uHfAoGjD+BkJH5vWT/sGxR4O/xVx4VIYAAAggggAACCCCAAAIIIIAAAggggAACCCCAAAIIIIBAT4GhvzMCXwQQQAABBBBAAAEEEEAAAQQQQAABBBBAAAEEEEBgBAWuf9ie4TPO+611QwFsxQiWwtQxFqjIlSYVmOjLDQXITRueS19L7tyojTubY9wdwyPQW8CLAQFuOIC1Vht3Neu3K/Zr486maDiA++eHN2Okc2cU6gMXj9X4skylpfjl/tlQb+689c1B7a3p0AOrq7R6EwEBQ23MeP0TmDUxV0uvn9W/gwa4d0vQDQqw2tkgbW9wtI8fgQOUTJDDrPZL9vfWBH535yKzNkGqpkwEEEAAAQQQQAABBBBAAAEEEEAAAQQQQAABBBBAAAEEPCUQg1sjPOVHswgggAACCCCAAAIIIIAAAggggAACCCCAAAIIIBAHAv+60paGw84HjJwPSObsOCiJEmIgMD7PDQN4IxQgMyUGk/RhyPueOKC7/7arD3uyCwJDJ+DFgIBwxKozGIkGcvzxsUpt3t39VPLhgACfz8jvM5o3szsgYFxpZvT3BAQM3XnHSPErcO07Jui9F5SPSIHtIaudjUbb6x3taJB2N/VI7RiRipg0hgLPG5nf+QK+3/1goamO4TwMjQACCCCAAAIIIIAAAggggAACCCCAAAIIIIAAAggggAAC/RAgIKAfWOyKAAIIIIAAAggggAACCCCAAAIIIIAAAggggAAC8SVww8Ph90i6RtKV8VUZ1QyFwEl50uRCXzQU4OQCo/TAUIw6+DGq67v0oW+uGfxAjIBAPwS8GBDQFXLU3BbShh3N+vNTB/TqvtZeYgG/UVqKT/NmFen9bxmripKMfoj2b9eIY1XfHNTemg49sLpKqzfV9W8A9kZgiAV+85UzVVqYNsSjDmy4zrC0vcFGX9HAgEYCAwYmGfdH3S/pnjsWBf4U95VSIAIIIIAAAggggAACCCCAAAIIIIAAAggggAACCCCAAAJJLkBAQJIvMO0hgAACCCCAAAIIIIAAAggggAACCCCAAAIIIJBsAjc8EjxT1u+GAlwja0uTrT8v91ORa3SyGwZQaDS50CgjTgIBjrYmX7x7s9ZubfTyctH7MAt4MSCgvSuimoYubdjRpH88V60dlW291NNT/crJDOi8mYW6ckG5yovTY7YqBATEjJaBByBwxpR8fefaGQM4cngO6QhJ29zAgHo3NEDa10xgwPDID9MsxlS7QQEyvnvuuNSQmDRM7EyDAAIIIIAAAggggAACCCCAAAIIIIAAAggggAACCCCAQE8BAgI4HxBAAAEEEEAAAQQQQAABBBBAAAEEEEAAAQQQQCDuBW5+2BaGjPNBWftBSefEfcEU2CeBsmyjyT0CAXJS+3RYXOz00LPVWnrv9riohSK8IeDFgICW9rD2VrfrpR3NemxdrXZXtfda7OyMgIrzUjV3eqHeem6pygoJCPDGu4Eul1x1si6fmzgZSS1BaZsbFlBvta1BqmolMCCJzuLnZMxvbVvbPXdemVuXRH3RCgIIIIAAAggggAACCCCAAAIIIIAAAggggAACCCCAAAJxLUBAQFwvD8UhgAACCCCAAAIIIIAAAggggAACCCCAAAIIIOBtgesfCl9hjNxQgGu8LZEc3eelSVOLfJpcKE0pNCrMSNy+giFH7/7qc3J/ZUNgOAS8GBDQ0BLS1v2tWr+9Sc9sqlfloY5e1PnZKRpTnK6zphXokjNLVFKQFrOliDhW9c1B7a3p0AOrq7R6E8/BxgybgY8rkJri05+/cY7cXxN1q++QtrphAfVWr9ZZNXUlaifU3UvA6nfWr9/ceWngH8gggAACCCCAAAIIIIAAAggggAACCCCAAAIIIIAAAggggEBsBQgIiK0voyOAAAIIIIAAAggggAACCCCAAAIIIIAAAggggEA/Ba572J7sM86HZPUhyU7q5+HsHkcC7rOLU4uMprivQqMxOXFU3BCUctu92/WPZ6uHYCSGQODEAl4MCKhtCuql7Y3RgAD3VV3f+yni4rxUTRidpTOn5uv8U4vl/j5WGwEBsZJl3P4KXDG3VDdfdXJ/D4vr/StbrLbWdYcGuK9gJK7LpbgTCpgdVs5vrQK/vmuR2X7C3dkBAQQQQAABBBBAAAEEEEAAAQQQQAABBBBAAAEEEEAAAQT6LUBAQL/JOAABBBBAAAEEEEAAAQQQQAABBBBAAAEEEEAAAQRiIbD4ofAHrLEflszlsRifMYdHYHyeGwjwWjBAYXJfitq8u0U3LdswPLDM4nkBLwYEHKzr1DOb67Vue5O27mtVfXOw13lQWpimqRU5mjMlX3OnF6gwl4AAz79RPADw/cWzNWN8kiXuvGnd3JCAV+u6QwN2N1kPrGpSt/iQsfr1sssDv0vqLmkOAQQQQAABBBBAAAEEEEAAAQQQQAABBBBAAAEEEEAAgWEWSO67soYZk+kQQAABBBBAAAEEEEAAAQQQQAABBBBAAAEEEECgfwKLHw6e6sj/YSN9WLIl/TuaveNBoCDDaFrha4EARVJOqrcuP918x0Zt2tUcD0tBDUku4MWAgH01Hfrn2tpoQMC+mnY1t4V7rfKY4gzNnpSr007O0xlT8pWfnRKzsyDi2GhAwd6aDj2wukqrN9XFbC4GRuBYAjMn5Oq2G2Z5Cqg1qGhYgPt6pU5q6CQwIEFPgFor8yuffL9etsi8lKA9UDYCCCCAAAIIIIAAAggggAACCCCAAAIIIIAAAggggAACcSPgrTu04oadQhBAAAEEEEAAAQQQQAABBBBAAAEEEEAAAQQQ8K7AVX+0/tLcyEdk7UdkzIXelUjczqcVGU0tkqYV+zQ2ub/E+ISLtPLFWn3nnq1v2s+9BMcDjCfEY4d+CXgxIGB3Vbseeq5a67Y1qqahS22dkV5mJ5Vmas7U/GhIwKwJecrNCvTLtD87ExDQHy32HRqBI3+WfPGaKVo4Z9TQDJ+go+xvsXrl0BuBAQnahsfLto9L5lfVzf5f3Xu16f3B7nEZ2kcAAQQQQAABBBBAAAEEEEAAAQQQQAABBBBAAAEEEECgrwIEBPRViv0QQAABBBBAAAEEEEAAAQQQQAABBBBAAAEEEEBgUAKfXR6c45P5iKz5qJHyBjUYBw+rQEmW0dRCNxDA6JRioxTfsE4f95N9+Jsvqqq+8406jZEsAQFxv3AJVqAXAwJ2HmjTX1Yd1LptTWpsDakz2Ps50omjs3TuzELNmpirqRXZys4gICDBTmvKPZ7Am36WlBWm69dfmYNZD4GQI22JhgVIr9RZ1bTxszfBTpAmY8wvw4r86oeXpb6YYLVTLgIIIIAAAggggAACCCCAAAIIIIAAAggggAACCCCAAAIjKkBAwIjyMzkCCCCAAAIIIIAAAggggAACCCCAAAIIIIAAAsktcIu1vkPLIx81Rh+1Vhckd7fJ1d20ou4wgGlFUnkOl5SOt7r3Pl6pHz+wO7lOALqJOwEvBgRsr2zTn544oHXbGtXaEVaX+zRwj23y2GxdcGqRZkzI1YTRWcpK98ds3SKOVX1zUHtrOvTA6iqt3lQXs7kYGIGjCXz67eN11YVjwDmOwMHW7sCALYccvcJbNMHOFfukdewvR12e8otbjOn9YZ9gnVAuAggggAACCCCAAAIIIIAAAggggAACCCCAAAIIIIAAAsMhwN1cw6HMHAgggAACCCCAAAIIIIAAAggggAACCCCAAAIIeExg8cP2VCn8MSvzMUn5Hms/IdstSJemj/LplCJFgwFSY/ecbUL6HK/oUNjqff/5vFraw0nXGw3Fj4AXAwK27W/VfU8c0NqtjWrrjCgU7v3M6NSKbF10xijNGJ+rcaUZykyL3QcXAQHx817wYiU5mQH94WtnKyXALR59Xf+uiNUrh6QtdVYv11o1dPb1SPYbYYFGI/sLKfCLZYvMSyNcC9MjgAACCCCAAAIIIIAAAggggAACCCCAAAIIIIAAAgggELcCXD2O26WhMAQQQAABBBBAAAEEEEAAAQQQQAABBBBAAAEEEk9g8fLwB62VGwqwMPGq917FE/KNphd3BwOMy/Ve/0PZ8W9W7NMvH977xpBWElfihpLY82N5MSBge2Wb7n/ygNZta4wGcHSFegcETKnI1oWnFUcDAsaXZSoznYAAz79RkgXgTT9DPrponD50SUWydDcifextlrYcstpca7Wr0QVmSwCBlcboF8suC/w2AWqlRAQQQAABBBBAAAEEEEAAAQQQQAABBBBAAAEEEEAAAQSGVYDbkoaVm8kQQAABBBBAAAEEEEAAAQQQQAABBBBAAAEEEEg+gRsf6ZzsWP/H5ZiPy6gs+TpMno5S/dL0YqMZo9xgAKPctOTpbaQ76eiK6JpvrFFrR7hHKe6lOB5CHOm1SZb5vRgQsPNAm/66+qDWbWtSQ0tIncFIr+WcWJ6l82YWataEXLlhAdkZgZgtd8Sxqm8Oam9Nhx5YXaXVm+piNhcDe12g988O97y+56tnKiMtdgEYXhNv7pJePmSjLzcw4E0fLV7jiP9+rarksz/3mcjPb780fVv8F0yFCCCAAAIIIIAAAggggAACCCCAAAIIIIAAAggggAACCMRegICA2BszAwIIIIAAAggggAACCCCAAAIIIIAAAggggAACSSlww0Phd8jo45LelZQNJklThRnSjMOhAKMMX2ofw3W9Z+U+/fyhvTGcgaG9LODFgIDdVe16+LlqrdvepOr6TrV19g4IKC9O16yJuTp9cr7mTMlXfnZKzE4RAgJiRsvAJxD4+OXjdM3CCpxiJODG+Lxc64YFSJtqHdV3xGgihh0qgb/I6ud3XB7421ANyDgIIIAAAggggAACCCCAAAIIIIAAAggggAACCCCAAAIIJKIAAQGJuGrUjAACCCCAAAIIIIAAAggggAACCCCAAAIIIIDACAlcv9IW+SLOJ6zVJyQ7bYTKYNoTCIzLM9FQgJklRuNy4RouAfcB4g9+Y43qmoPDNSXzeEjAiwEB+2s79Pj6Q1q/rUm7q9vV1BrqteKFuakaV5Khs6YV6MLTijUqP00mRlfACQjw0Jstjlp13/e//eqZ8vtidGLHUa/xUsreJjcowGpzrdXeZjc+gC0eBazsq0b6XxsI/OzOhaYuHmukJgQQQAABBBBAAAEEEEAAAQQQQAABBBBAAAEEEEAAAQRiKcBV5FjqMjYCCCCAAAIIIIAAAggggAACCCCAAAIIIIAAAkkicP1D9lzji/yLpE/I8iX08bis04q6AwFmFEvFmVwCGqk1+tvqKi27f8dITc+8SSzgxYCA6oYurXm1IRoQsHlXs2qbeodvpKf6lZsV0NzphXrX/NEaU5wuY0xMQgIICEjiN1cct7b4ykl6x7yyOK4wuUs71O4GBXQHBrxSR1hA3K620c+s4//ZnZebZ+K2RgpDAAEEEEAAAQQQQAABBBBAAAEEEEAAAQQQQAABBBBAYIgFuDtsiEEZDgEEEEAAAQQQQAABBBBAAAEEEEAAAQQQQACBZBJY/HD4I1ZygwHOT6a+kqGXgE+aFQ0EMJo5SspK5bJPvKzrZ5e+pO2VrfFSDnUkiYAXAwIaW0Pauq9VL+1o0jOb67W/tkO2xzO67reqpwR8mjezUO+/eKwqSjLkIyAgSc542jh5TLZ+uORUIOJEoD0kbayx2nzIRn8NO3FSGGW8IWD0pLH62bJFgV/BggACCCCAAAIIIIAAAggggAACCCCAAAIIIIAAAggggECyC3CnWLKvMP0hgAACCCCAAAIIIIAAAggggAACCCCAAAIIINBPgRv/1jHOSQ18UvL9i2TL+3k4u8dQIDOlOxRg1iijmSVGfq70xFB74EOv3lSvW36+5U0DuIvFtw8PXJUjvRgQ0BmMqK45qA07mvWPZ6ujwRsRx74eEvDmgIBxJRkyBATwZklIgSN/Rtzy8VOi4Rds8ScQcaRNtVYb3VeNlRsewBZHAsYckHV+5vOHf3r7JRl746gySkEAAQQQQAABBBBAAAEEEEAAAQQQQAABBBBAAAEEEEBgyAS4bWzIKBkIAQQQQAABBBBAAAEEEEAAAQQQQAABBBBAAIHEFrjhodCFVuaTxuiDid1JclWfn6ZoGIAbDDC9mEs7ibK6X//lK3pqQ12ilEudCSDgxYAANwygK+Ro2/5WPfJCjV7e3aKGlmD0z6yVMtP9KsxJ1TnTC/TWuWUaXZQuE6OPSbeW+uag9tZ06IHVVVq9ifd3ArxtErbEBbOL9P8+Oi1h6/da4VvqpA3VTjQsoKnLa93Hd7/G6rdW9qd3XJ7yeHxXSnUIIIAAAggggAACCCCAAAIIIIAAAggggAACCCCAAAII9E8gRrdH9K8I9kYAAQQQQAABBBBAAAEEEEAAAQQQQAABBBBAAIGRE1j8UPhjjtGnjHTeyFXBzD0FijIUDQSYXWI0uZDLOYl4duyt7tC/fHdtIpZOzXEq4MWAADcEwLFWNQ1d2ry7WZt3tWjTrmbVNnbJ/Qbv8qJ0zZyYq9kTc3XqyXnKy0ohICBOz1/K6p/Az75whsaVZvTvIPaOC4Ft9VYbaxUNCzjUbuOiJoqQjPS0fPrJsksDv8ADAQQQQAABBBBAAAEEEEAAAQQQQAABBBBAAAEEEEAAgWQQ4I6yZFhFekAAAQQQQAABBBBAAAEEEEAAAQQQQAABBBBAoJ8CNzxiyxUJf1rGfEpSeT8PZ/cYCIzKlGaXGp1a4tOE/BhMwJDDLvDrR/bpV8v3Dvu8TJicAl4MCDi8ku2dEdU0dmnXwXa9vLtZdc1BRRyr0oJ0TR+fo/FlmSorTFN6qj9mi+/OV98c1N6aDj2wukqrN9XFbC4G9rbARy4bpw9fWuFthCTpflej9FKNow3VVrXtSdJUwrdhDsg6P5E/8OM7LjUHEr4dGkAAAQQQQAABBBBAAAEEEEAAAQQQQAABBBBAAAEEEPCsAAEBnl16GkcAAQQQQAABBBBAAAEEEEAAAQQQQAABBBDwosDifwTnWp/v05I+7sX+463n0iyj2SXS7BKj8flctom39RmKej67dL22V7YNxVCM4XEBLwcEuA/nd4UcuUEBrR1hBUOO3O/lTkvxKSczoIw0v9JTfPL5Yvc5SkCAx9+Aw9T+yWOy9MMlpw3TbEwznAK7G6021LgvqbrN/QRjiwOBnxvH+fGyK1KfjYNaKAEBBBBAAAEEEEAAAQQQQAABBBBAAAEEEEAAAQQQQACBfgnE7g6JfpXBzggggAACCCCAAAIIIIAAAggggAACCCCAAAIIIBBLgcXLw++1VtdKWhjLeRj7xAKjMqXTSn2aXWo0Pu/E+7NHYgus3dqoL969ObGboPq4EPByQEA8LAABAfGwCslfw3eunaEzpuQnf6Me73B3k7Sh2mp9taPado9jxEf7K43R3csuC9wXH+VQBQIIIIAAAggggAACCCCAAAIIIIAAAggggAACCCCAAAInFiAg4MRG7IEAAggggAACCCCAAAIIIIAAAggggAACCCCAQEIKfOwxm57VFfqMkblWMtMSsokkKbooQzq11ERfE/O5PJMky9rnNu7+2y7d98SBPu/PjggcTYCAgJE9LwgIGFl/L8z+3gvKde07JnihVXrsIbCz0WpDjfRStdWhdovNiArYV6zs3aPSUn50y0Wmc0RLYXIEEEAAAQQQQAABBBBAAAEEEEAAAQQQQAABBBBAAAEETiDAHWicIggggAACCCCAAAIIIIAAAggggAACCCCAAAIIJJnAZx/snOjz+z9jjBsMoNwkay9h2slPk04tMzq1xGhyIZdkEmbhYlTop7+3TrsO8jXBMeL1xLAEBIzsMhMQMLL+yT77hNGZ+vHnT0/2NunvBALbG6T11Y7WV1k1dcE1cgKm2Vrnbicl8KMfLjQ7R64OZk4Egbd8bvVJ/7x13p5EqJUaEUAAAQQQQAABBBBAAAEEEEAAAQQQQAABBBBAILkEuBstudaTbhBAAAEEEEAAAQQQQAABBBBAAAEEEEAAAQQ8LHDj8tB5jmM+K6MPeZhhRFvPTJFOLzM6rcRoWjGXYUZ0MeJs8nXbGvWFH22Os6ooJ5EECAgY2dUiIGBk/ZN99u9+ZoZOn5yf7G3SXz8EXjlktb7aal21VXuoHwey69AKWP3G5/P/8PbLzNNDOzCjJYvAws+t/sbKW+d9NVn6oQ8EEEAAAQQQQAABBBBAAAEEEEAAAQQQQAABBBBIHAHuTEuctaJSBBBAAAEEEEAAAQQQQAABBBBAAAEEEEAAAQSOKnD9I+F3G0eflXQJRMMvEPBJp5UanV5qNLuUSy/DvwKJM+Ovlu/Vrx/ZlzgFU2lcCRAQMLLLQUDAyPon8+wfvrRCH7lsXDK3SG+DFNjwWlCAGxgQdgY5GIcPVGCFsfrRsssD9w90AI5LPoGLl6y6yEi3rlw6/4zk646OEEAAAQQQQAABBBBAAAEEEEAAAQQQQAABBBBAIN4FuEst3leI+hBAAAEEEEAAAQQQQAABBBBAAAEEEEAAAQQQOIbA4kci1zqOc52RmQ3S8AvMKukOBTi9zMgNCWBDoC8CX7p7s17c2vimXd1LdrYvh7OPhwUICBjZxScgYGT9k2P2Iz/r50zJ17evnZEc7dFFzAXccIB1VVbrqq021vDvhpiDH2UCK7vB5/PdtexS/90jMT9zxpfA/wUEPGGk8004MmXF7Rdsi6/qqAYBBBBAAAEEEEAAAQQQQAABBBBAAAEEEEAAAQSSXYCAgGRfYfpDAAEEEEAAAQQQQAABBBBAAAEEEEAAAQQQSCqBmx+2hWHrXGeNvU7S6KRqLgGaOblAOr3Mp9PLpJxULrMkwJLFXYkH6jp13dL1auuMxF1tFBTfAgQEjOz6EBAwsv7JOHtWul93LTlN5UXpydgePcVYoCVota5KWl9tta2esIAYcx9t+IPGmLsC1nfXbYtM/QjMz5QjLHDpzav+xTH6qVuGMb6bVtx63g9GuCSmRwABBBBAAAEEEEAAAQQQQAABBBBAAAEEEEAAAY8JcOeaxxacdhFAAAEEEEAAAQQQQAABBBBAAAEEEEAAAQQSU+DGR+xk6wYDWHu9pJTE7CIxqx6dLc0Z7YYCGJVkJmYPVB1fAk+8dEj/9atX46soqol7AQICRnaJCAgYWf9knP0/PjJVF5xanIyt0dMwC9S0S+uqrF486Ohg6zBPznQhyd7l8wXuvP1SwzfIe+R8uOqWzamNLY07rLVj3ZaNtGLF0vmXeqR92kQAAQQQQAABBBBAAAEEEEAAAQQQQAABBBBAAIE4ESAgIE4WgjIQQAABBBBAAAEEEEAAAQQQQAABBBBAAAEEEDiawPXLg+f4rO96K30YoeETyE0zOqOs+zUhf/jmZSbvCPz8ob26Z+W+NzXsXrrjW4C9cxb0r1MCAvrnNdR7ExAw1KJeGu/Iz/ZrFlbo45eP8xICvQ6TwK5GaW2Vjb6au/g3xTCxR6cx0q8d49x552Wpzw3nvMw1/AKXLFn1LSv9e8+ZOzts4aofLmgY/mqYEQEEEEAAAQQQQAABBBBAAAEEEEAAAQQQQAABBLwqQECAV1eevhFAAAEEEEAAAQQQQAABBBBAAAEEEEAAAQTiWuCGh0KXyZgbJL0trgtNsuLmlBnNGW00q4RLKEm2tHHZzv/73y16ZnN9XNZGUfEnQEDAyK4JAQEj659Ms587o1Bf/8QpydQSvcSpwIYaq7UHrV6sIihgmJfoQUf2zrsWpTw8zPMy3TAIXPq5p6c51tny5qms0YcevXX+b4ehBKZAAAEEEEAAAQQQQAABBBBAAAEEEEAAAQQQQAABBKIC3N3GiYAAAggggAACCCCAAAIIIIAAAggggAACCCCAQBwJ3LA8/D7r2BuMMfPjqKykLuXkAunMcp/OKDPKCCR1qzQXZwIt7WH967IN2lfT0aOyI79pOs7KppwREiAgYITgX5uWgICR9U/c2Xt/pleUZOgHi2crJ5N/cCTumiZe5R1haW2V1ZoDjrbz/ebDtoBGWmWN7rjjssAfhm1SJoq5wMIlq34v6X1HTmR/t3LpgmtiXgATIIAAAggggAACCCCAAAIIIIAAAggggAACCCCAAAKvCRAQwKmAAAIIIIAAAggggAACCCCAAAIIIIAAAggggEAcCCx+OPwpydxgZWfHQTlJX8KoTKM5o7tfZVlJ3y4NxrHAK3taoiEBzpu+3JeYgDhetBEqjYCAEYJ/bVoCAkbWP9FmP9pnuM8oGg4w7aScRGuHepNIoKpNevGgjb5q29/0j48k6jOuWrF2ozFm2bJFgZ/EVV0U02+BS5asusJKr21FiQAAIABJREFUfz/6gaZp5dJ5+f0elAMQQAABBBBAAAEEEEAAAQQQQAABBBBAAAEEEEAAgQEKEBAwQDgOQwABBBBAAAEEEEAAAQQQQAABBBBAAAEEEEBgsAKfvtumpIwLL5Yxi400frDjcfzxBQI+6czRPs0pk6YVc4mE8yV+BB5bd0jf+s2rvQpyH9kz6v5fNgRcgcLcVH3ksgpddlap/D4jw6kxrCeGGxBwqDGoPdXtevCZKj2zuX5Y52eyRBKwsjJHfHp/+UNTddHpxYnUCLUmucArh6xerJLWHHQUdpK82Thoz0q7Zc2y0F7fsh9fa0JxUBIl9FNg4ZJVz0s66/BhgbQ0hbu63hjF+BatvPW85f0clt0RQAABBBBAAAEEEEAAAQQQQAABBBBAAAEEEEAAgQEJcNvIgNg4CAEEEEAAAQQQQAABBBBAAAEEEEAAAQQQQACBgQvc9GebH85yFlvH3mgknhQbOGWfjpxcaHTm6O5Xqr9Ph7ATAsMu8MfHKvWTB3cP+7xMmDgCbkDABxeOjQYEBAImGhLANnwC4YhVTUOXdlW16aFnq/Xclobhm5yZEl7gU28br6svGpPwfdBAcgoEI25IgI2+ttW74URssRQw0iFHdllKWuD2719kGmM5F2MPncDCzz25WNZ3e88R88eWqHF/Tc8/WrZy6fwbh25WRkIAAQQQQAABBBBAAAEEEEAAAQQQQAABBBBAAAEEji3AXSOcHQgggAACCCCAAAIIIIAAAggggAACCCCAAAIIDJPADY+0lRsn9UZrzY0yyhimaT05TUG6dFa5T3PKpPIcLod48iRIwKZ/9Ldd+tMTB3pV7n4Htftd1GwIFOak6n1vGaOFc0qUnuZTasAHyjAKuAEBBw51aseBNq1YU6MXXiEgYBj5E2aqo31mv+eCcn3mHRMSpgcK9bbAgRarF6ukFw44auj0tkXMuzfqMNbcbn2+2++41PT+B2DMJ2eC/ggs/OKaPIW7dsjaosPH5Y8pUfaoAu1f/2rPoXauXDp/Un/GZl8EEEAAAQQQQAABBBBAAAEEEEAAAQQQQAABBBBAYKAC3BE3UDmOQwABBBBAAAEEEEAAAQQQQAABBBBAAAEEEECgjwKL/9E5yfH7bzRuMABbTAVOKzU6q9xodgmXQGIKzeAxE/j2b7fq0bW1MRufgRNXoCAnRe85v1xvOWOUsjMCykjzJ24zCVh5KOxoX02Htu5v1WPrDmntVr70OQGXcdhLvviMUfrSB6cM+7xMiMBQCGyosXrhgNX6aoKKhsLzeGMYY25XJHT7sivSd8R6Lsbvv8DCJatuk3TT4SONMZp0/unyp6Zo66MvyDrO64Maq7NW3DZ/Tf9n4QgEEEAAAQQQQAABBBBAAAEEEEAAAQQQQAABBBBAoH8C3B3XPy/2RgABBBBAAAEEEEAAAQQQQAABBBBAAAEEEECgzwKL/2GnW3/kX2X16T4fxI79FhiTY3TmaEWDAfLSuPTRb0AOiDuBL//kZb6dPO5WZeQLystK0RVzS3X+qcUalZeqvOyUkS/KQxUEw45e3duql/e06JnN9dq8q9lD3dPqQATOmlagb31q+kAO5RgE4kqgqas7KGDNQamyhbCAGC/OT0zA//1lC83LMZ6H4fsosHDJ06dLztqeuxefPFbFE8dG/2j/+lfVWtPw+l8bq6+tuG3+1/s4PLshgAACCCCAAAIIIIAAAggggAACCCCAAAIIIIAAAgMW4C65AdNxIAIIIIAAAggggAACCCCAAAIIIIAAAggggAACRxe46RF7WthGbpLVRzGKjYDfJ5092uiscp8mF8ZmDkZFYKQEukKOvnj35qM8gOxe2uPBvJFal5GeNyczoItOH6VzZxRqXEmGSgrSRrokT83fFXS0fkeT1m9v0vptjdpe2eap/mn2eAJHfjbPmJCr71w7Q2kpPugQSCqBbfXdYQHPH7SKvPGl6UnVY1w0Y/RLE3F+sOyK1HVxUY+Hi1i4ZNVfJb3jMEFqVoYmzjv1dZHGyhpVbd75+u+N7PMrli44x8NktI4AAggggAACCCCAAAIIIIAAAggggAACCCCAAALDJEBAwDBBMw0CCCCAAAIIIIAAAggggAACCCCAAAIIIIBA8gssfjh4tpXvJkkfSP5uR6bD8XlGZ48x0XCAtMDI1MCsCAyHQFNbSF+6e/ORDyG7+QBc4RuOJYi7OTLT/Tp7WoHOmJKvGeNzNa40IyY1BsOOOrscBfxGGWl+Gc63qHN7V0SrN9bphVcatG1/m/bXdsTEn0ETTOAon8knj8nSt6+dobyslARrhnIR6LtAZ1h64aDV85VWu5sIL+q7XL/3/J2R8/1li1Kf7/eRHDBogYtvevK9xue7t+dA5bMnK7es6PU/CgeD2v742l5zhZ3QhMe/f9HuQRfAAAgggAACCCCAAAIIIIAAAggggAACCCCAAAIIIIDAcQS4nYPTAwEEEEAAAQQQQAABBBBAAAEEEEAAAQQQQACBQQpc/5A91/giN8vqqkEOxeFHEXC/fPccNxSg3GhCPpc2OEm8I1DT0KUv/+Rl7alu907TdHpMgfRUv6aPz9HMCbk6+5QCTa3IjolWa0dY9c0hZaT7VZCdEg0KYJPaOiNa/ny1ntxQp6q6TtU1B2FB4AiBk0oz9a1PTVdJQRo6CHhGYFej1fMH3JcUjBAWEJOFN7rXkf3+XZelPB2T8Rn0qAILl6zaKGnm4b/MKs5XxRnTjth37wsvq72h+fU/t9Zc/+ht8+6CFQEEEEAAAQQQQAABBBBAAAEEEEAAAQQQQAABBBCIpQB3c8RSl7ERQAABBBBAAAEEEEAAAQQQQAABBBBAAAEEklrguodC833G3CzpyqRudISac8MAosEAo41S/CNUBNMiMMICBw516j9+9rL21fBt5SO8FCM+fUrAp7LCNLnfTn7JmSWaMyVfxhiZIb7ie7CuUzsPtKkwN1UTy7OU5qa0eHizVgpHHDW0hPS3p6v0+LpatbSH1d4V8bAKrR9NoKIkQ//1L9NVXpwOEAKeFAhFpOcPWj1XaeWGBrDFQMDqz76Af+ntl5hVMRidIXsIXPy51V8w1n6nJ8r4ubOUnpt1hFP9rkrVbNvX88//sXLp/LcCigACCCCAAAIIIIAAAggggAACCCCAAAIIIIAAAgjEUmCIbxeJZamMjQACCCCAAAIIIIAAAggggAACCCCAAAIIIIBAfAhc//fQ+cYfDQZ4V3xUlDxVBHzS3DE+nV0uuQEBbAggILkhAV/56cvaX/vmkAD34TveJ145R9wggPRUv0YXpevqi8boglOL5fcNfUDAtv2tWvNqo8YUp+vMqQXKTPd2QosbEOCGAdQ0dOm+Jyq18sVaWWvl/jmbVwWO/OwdOypD3/wk4QBePSPo+0gBNyDg+QPSs5WOwg5CQy5g9Bcre9udl6U8OeRjM6Au/Lfny/yR4E4jZRzmKBhXptJp44+q09XaoV1Pv9Tr78KdoZzH77qoFU4EEEAAAQQQQAABBBBAAAEEEEAAAQQQQAABBBBAIFYC3DEUK1nGRQABBBBAAAEEEEAAAQQQQAABBBBAAAEEEEg6geuXh873WbPESu9MuuZGuKGKXDcYwOiccp/SAiNcDNMjEIcC7re6f/V/t2hPVXscVkdJwyHgBgS4gQDFeWm6/JxSnTujUMV5qcrJHJoPzXDEKhhytGl3s57eWK+J5Zm66PRRQzb+cBjFYg7XZW91u7ZXtumxdbV6cWtjdBoCAmKhnZhjnlSWqW984pRoeAcbAgj0FugKS88dcPRspdW+ZnSGWsBIf3WMXUpQwNDKXrJk1Y+sdO3hUX0BvyYtOF3+lGP/m2vX6g3qauvx73Sf3rfye/P/OLSVMRoCCCCAAAIIIIAAAggggAACCCCAAAIIIIAAAggg8IYAAQGcDQgggAACCCCAAAIIIIAAAggggAACCCCAAAIInEBg8cOhBdaYJbJ6F1hDK3B2udHcMT5NLhzacRkNgWQUqG0K6mv/u0XuN7z33oysdWTcJ8jZkl4gNyugeTOLdOa0Ak0ekzVkDyV3BiNq7Yho7dbG6IPwM8bn6u3nlSkvOyXpTY/XYFfIiZq4wQCbdjVrR2Wbpz282ry1Vsb43GiIXgSTx2brPz9xikblpXqVhr4R6LPAtnrp2UpHzx/o/T7q8wDseEwBK/3VJ3vrskUpT8E0OIFLbnpynvX5VvUcpXTqSSo4afRxB67Zulf1uw/03OdXK5fO/+jgquFoBBBAAAEEEEAAAQQQQAABBBBAAAEEEEAAAQQQQODYAtwlxNmBAAIIIIAAAggggAACCCCAAAIIIIAAAggggMAxBG74R2iejPmcjN4N0tAJlGRK54716ZwxRjk8Tzd0sIzkCYHmtrD+8xevaMPOJk/0S5NHCqSn+jWxPFOnjMvRvFlFmj4+Rz5jNNh8iKa2kGoauqIPwj/5Up1OOzlP772wXAXZqYMeOxHX0VopHHHU0h7Wo2trtWpjnarqu1TfHEzEdqg5BgKzJ+bpax+bJje0gw0BBPou0BKUnqu0ema/o5oeX7je9xHY85gCRn+WsbfecWnKapQGJnDJklWPWOmSw0en52Rq/LmzTzhYe32z9q55+Y39rOpW3ja/+IQHsgMCCCCAAAIIIIAAAggggAACCCCAAAIIIIAAAgggMEABAgIGCMdhCCCAAAIIIIAAAggggAACCCCAAAIIIIAAAskrcP1ye46cyOeN0XuTt8vh72xWidHcMUazS7g8Mfz6zJhMAqGwo6//8lU9+3J9MrVFL30U8PmMMtP8Oqk0Q++cP1rnTC9UasCngH9wn621jV3aXdWuNa826qkNdTrnlAJdc0mFinO9GxDQ1hnWoaag/vLUQa1cW6Nw2Cri8M3XfTxVk3q3udML9f8+OlUpAV9S90lzCMRaYEON1bOVVhtr+GwdSmtrdZ/POrcuuyL12aEcN9nHuuSmpz5sfeZXPfsce/pUZY8q6FPr2x5/UZFg6PV9fT5z8SPfm/fPPh3MTggggAACCCCAAAIIIIAAAggggAACCCCAAAIIIIBAPwUGd5dIPydjdwQQQAABBBBAAAEEEEAAAQQQQAABBBBAAAEE4lngs8uDc/yO7/Myen8815lItWWmSOeN9WnuGKk0i8sSibR21Br/At/93TatWFPTu1D3+TreavG/eIOo0Bgpxe9TcV6qzptVpDlT8nVSWaZG5aUOYlRpf22Htuxp0dqtTXrh1QadPa1AV180RqUFaUpP9cud10ubGwTgemze1RwNTdi0qzkaDmB5htVLp4F0lM/US84s0Rc+MNlbDnSLQIwFqtvcoADp6f2O2t94vjrGs3pgeKvf+3zO926/LPVFD3Q76BYXLlm1Q9LEwwPllBZqzKlT+jzuwU071HSg9vX9jezSFUsXfK7PA7AjAggggAACCCCAAAIIIIAAAggggAACCCCAAAIIINAPAY/dxtEPGXZFAAEEEEAAAQQQQAABBBBAAAEEEEAAAQQQ8IzADX/vmiW///OSPuKZpmPc6Pg8o3PHGp07xnjuodIY0zI8Ar0EfvS3XfrTEweOVCEoIOnPlKx0vyaPzdbMibk655RCTR6bJZ8Z+GfuzgNtenFro17a3qSNu5p15pR8XXl+ucaMylBuZkA+n3cuLbtBAF1BR/9cW6snN9TpwKEOVTd0Jf05RYM9BI7xGfqeC8r1mXdMgAoBBGIk4IawPFNp9cx+q91NJLIMFbOVfm38/v+54xKzcajGTLZxFi5Z/bX/S4W5pWdfE847VWnZGX1utbmqTgc2bHtjf6tXV942f1qfB2BHBBBAAAEEEEAAAQQQQAABBBBAAAEEEEAAAQQQQKAfAt65i6MfKOyKAAIIIIAAAggggAACCCCAAAIIIIAAAggg4A2B6//eOcXnD/yblT7pjY5j3+VZ5T7NHSNNKeQSROy1mQGBboE/Plapnzy4Gw6PCaQEfCrISdH40kzNm1WkWRNzVZibKjc4YCDblj0tWrWxTpt3t2hHZZtOOzlPl59TqvGjM1WSn6aA3xuf6+7DqQfrO1VZ26GnN9XrhVca1NIRVntnZCCsHJNEAp9623hdfdGYJOqIVhCIb4Gt9VbPVkovHHDiu9AEqs5IP3Ui/v+5861mawKVHfNSL/38cxMcJ7Sz50RF48do1JSKfs3tOI62rXxBVm+EW0RkT3ts6YKX+jUQOyOAAAIIIIAAAggggAACCCCAAAIIIIAAAggggAACfRDwxl0cfYBgFwQQQAABBBBAAAEEEEAAAQQQQAABBBBAAAHvCFy33Fb4bOQLkm7wTtex6zQ3VTqvwqfzxhoVpMduHkZGAIFjCzy27pD++7dbZd2nm3tu7tVAvoA3qU+dotxUnTezUHOm5GtieZZKCtLkM0amn1eC129v0oo1Ndq6r1UHDnVqxoRcXXR6saaMzda40gy5gQTJvkUcq3DEatPOZm3c1az12xqjgQlsHhI4ymemMUb//sEp0fcDGwIIDL9AQ6f09H6rp/c5ag4O//zJOaO5wxcM/s/t78jYm5z99a+rhUtW/VLSRw4fFUhN0aQFp8v4+/9vn8r1r6qlpuH1Aqz05UeXzv/v/lXE3ggggAACCCCAAAIIIIAAAggggAACCCCAAAIIIIDAiQX6eVvIiQdkDwQQQAABBBBAAAEEEEAAAQQQQAABBBBAAAEE4lXg0w/Y4pRA+AvGmH+L1xoTqa4J+SYaCjB3DJcbEmndqDV5BTbvata379mmqvrO5G2Szo4QyEjza0xxuiaPzdZZ0wqiD/TnZgXk/nl/tue3NOivqw5q58E2NbaGNHVcjs6dXqDp43M1dVy2Uj0QEFDXHFRtY1DPbanXi682qqahS+6fsXlXoKwwXV+6ZnI0MIMNAQRGXuDZShsNC9jVSPrRUKyGMeZ/UlN93731InNoKMZLxDEuvvmphcaYFT1rL5s+QfljSwfUTuO+alVt2dXjWLt65dIF8wc0GAchgAACCCCAAAIIIIAAAggggAACCCCAAAIIIIAAAscR4I49Tg8EEEAAAQQQQAABBBBAAAEEEEAAAQQQQACBpBe4+WmbEWoKf1EyX5BRRtI3HOMG55QZzaswmlzIZYYYUzM8Av0WqGsK6ru/36a1Wxv7fSwHJKaAMZLPGJUWpun82cU67eQ8VZRkqDA3VX6fkfv3x9vsa89YPrWxTn/8537tq+lQRzCik8dkR8dyX6dOylNaav+/RTdRRMMRq0jEaseBNm2vbNWzLzdozavd3/572CdReqHOoRM4Y0q+vvD+ySrKSx26QRkJAQSGRGBbvdXqfVYvVhEUMGhQow459rvBcO13f/z28vZBj5dgAyxcsuopSa8/wJ+Rn62Tzp454C7CnV3a/uS6Xsc71jf2n7edVzngQTkQAQQQQAABBBBAAAEEEEAAAQQQQAABBBBAAAEEEDiKAHfucVoggAACCCCAAAIIIIAAAggggAACCCCAAAIIJLXADcsjn7fWftFIxUndaIybywgoGgowb6xRcSaXF2LMzfAIDFpg2Z926G9PVx1jHPdhOt7Hg0aOowHcEICs9EA0GODkMVk6bXK+JpVnqiAnVZlp/uNW6j4c3xVytGpDne59vFKVhzoUcazGlWRq2knZmjOlQHOnFyjjBOPEEUe/S6lt7FJNQ5fWbW/SS9ubdLC+M/p7wgH6TZlgBxz7s/Ad55Vp8XsmJVg/lIuA9wQOtVut3t8dFtAR9l7/Q9mxkTnkWOe7d16e8j9DOW48j3Xx5576tLHm7p41Vsw5RVlFeYMqe8/zm9XR2NJjDPPplUvn/WRQg3IwAggggAACCCCAAAIIIIAAAggggAACCCCAAAIIIPAmAe784ZRAAAEEEEAAAQQQQAABBBBAAAEEEEAAAQQQSEqBGx4OfsbK5wYDjE/KBoepqdHZ0vwKXzQcwM9VhWFSZxoEhkbgb6urtOz+HUcZzH0z8427Q6McP6O4IQEBv09lhWk655QCzZyYq/FlmSrKTVVKwCe/7+gf4h1dEbW0h7VqY53uf+qAquu7ok2VFaZr/OhMnTu9UBeeVqzM9OMHDcSPRN8rCYYdBUOOtle2afv+Vq3Z2qh125pkrSUcoO+MCbzn0T8LF185Se+YV5bAfVE6At4TiFhFQwJW7XN0sNV7/Q9lx1babWS+c8ci/4+Gctx4G+vCWx5LDzSn7JQ0+nBtueWjVD5z8OEwh3bu16Ht+3u2/NeVS+e/K94MqAcBBBBAAAEEEEAAAQQQQAABBBBAAAEEEEAAAQQSW4Bb+RJ7/ageAQQQQAABBBBAAAEEEEAAAQQQQAABBBBA4E0CNzwcvsbIfNHKzgZn4AKnFHcHA8wu4VLCwBU5EoGRF9iwo1m3/nGbDhzqHPliqCCmAm5AgDFGmWn+aEjASaWZmj4+R5PGZGvsqHTlZqbI3efNW1NbKBoK8MzL9Vr+XLVqm4LRXQpzUlVWlKYFs4u16OwSZWcEYlr/cA5uX8vH2FPdrt1V7Xp1b4u27G1VbWNX9OVuh/cZzrqYa2QFyovT9bmrJ2v2pNyRLYTZEUBgUAIbaqxW7XW0pW5Qw3CwtRtlzLfvWBS4JxkxLl6y+ttG9os9e5u44DSlZqQPut3OljbtfmZjj3FMKCXUlPPQsiu6/5HBhgACCCCAAAIIIIAAAggggAACCCCAAAIIIIAAAggMgQB39Q0BIkMggAACCCCAAAIIIIAAAggggAACCCCAAAIIjLzA4ofDb3Ws/ZIxZv7IV5O4FcwdYzS/wuikPC4hJO4qUjkCvQVaOyK67d7tevKlQ9B4RMANAijKTdX08bnRkIBTxuVodFF6NDwgEDDyGRMNC3Afgq9u6NT2yjateaVRT2+uU0NLKKrkBgLkZaXo4jmj9K75o5WTmfgBAY5j5Vipoyui9q6INu1q1oYdTdq2v03bK1sJBfDI++NobZ5/arFuvupkZWf4PaxA6wgkl8CeJqtV+6yerXwtFSa52hu2boy0StK3ly0K/H3YJo3xRBfdvGqG32hTz2mKJ1WoeNKYIZt55+qXFGzreH08Y31XrrjtvD8P2QQMhAACCCCAAAIIIIAAAggggAACCCCAAAIIIIAAAp4X4O4+z58CACCAAAIIIIAAAggggAACCCCAAAIIIIAAAoktcOPy0HmONf8u6W2J3cnIVZ+ZIi2o8GlehVHB4L8wceQaYWYEEDiuwB8fq9RPHtx9xD7uBUMenUu+kyc91a+CnBSVFaZrXGmGJpVnadq4HI3KT5X7d36fUcSx2ra/Vc9srtfLu1u0rbJV7Z2RKEZqwKf0NJ8uO6tU77tojHKzUqKhAom8uaEAbZ0R7ahs1dZ9rdpT1a491R1qbAupqbU7GIEteQWO9Vn3qbeN19UXDd1DockrSGcIJKZAQ6eiQQGr9jlq56N+MIv4oBz77TuuSFk9mEHi4diLl6z+o5G96nAtKRlpmjT/dGkI/51T/cpuNeyter1dI/1sxdL5n4yH/qkBAQQQQAABBBBAAAEEEEAAAQQQQAABBBBAAAEEkkNgCC9tJAcIXSCAAAIIIIAAAggggAACCCCAAAIIIIAAAggkhsB1D3ad4g/4/91KH06MiuOvytIsowXjjOZXGPm5YhB/C0RFCMRA4KUdTbr9Tzu0t/qNbzTtPQ1xATFgH9EhM9P8KspLjQYEnDElX+NKM5WbGYgGBATDjrbsadGqjXXRh+XrW0IKhZ1ovT6fkc9Ii84p1TUXj1VBTmr0mEQKCbBWcqxVMOSoK+Sorimo2qYubdzZrHXbmqK/b2gNyt2PLVkFjv2Z5gZn3PieSTp1Ul6yNk9fCCDQQyBipVV7rZ7aZ1Xdxgf/QE8OI/064vf/912XmC0DHWMkj3vLzU+93WfM33rWMHrmJOWVjxrSstrqmrTvxTeIrGzVo0sXjB7SSRgMAQQQQAABBBBAAAEEEEAAAQQQQAABBBBAAAEEPC3A7X6eXn6aRwABBBBAAAEEEEAAAQQQQAABBBBAAAEEEk/gM8ttSYqcf7fW3pR41cdHxZMKpAXjfJpTxmWC+FgRqkBgeAXcB8CX3b9TDz1XffSJ3Wfm+HgY3kWJ4WwBv1Faik95WSkqKUiLhgUU5aZGl7itK6Lq+i7trWlXc1s4+hC943Q/NHk4CGDhnBK998JyleSnKSs9kFABAeFIdzjAgbpO7alu1+6D7dpd3a6ahq5oOEBnKKKuYHcgAlsSChzns+zyc0q1+MqJSgn4krBxWkIAgRMJvFhl9dReRzsaTrQnf39sAfuDsAl860eXmZpEUlp481MvypgzDtecVZSnijmnxKSFbY+tUSQUfn1sx0Qu+OetFzwZk8kYFAEEEEAAAQQQQAABBBBAAAEEEEAAAQQQQAABBDwnwK09nltyGkYAAQQQQAABBBBAAAEEEEAAAQQQQAABBBJT4JZbrK/uHOfLVvbLMspIzC5GtupTS4wWjDOaWsTlgZFdCWZHID4EVqyp0V1/2aXWjjceXHqjsmN/63Z8VE8V/RVwH/j3GaOsDL8Kc1Kjh7d1hNXeFVFn0FHktWCAN497/uwivWP+aI0pzlBhTop8vvj9GeKGG7h9BMNWXcGIWjrC0eCDXQfbtHV/q3YdbNeeqnYFw44sXx7d31MowfY/+mdYdkZA171rgi45syTB+qFcBBCIhcDWeunJvY5equaHwoB8jTqMzLeKLvV96xZj4j5x55LPPfWv1prv9+z1pLNnKCM/Z0Dtn+iggxt3qOlg7eu7WZnvPLp03pdOdBx/jwACCCCAAAIIIIAAAggggAACCCCAAAIIIIAAAgj0RSB+797oS/XsgwACCCCAAAIIIIAAAggggAACCCCAAAIIIOAJgcWPRK61jv2KpApPNDzETZ471uj8cT6Njc1zD0NcLcMhgMBwCrjfpH7XX3dq9cb6I6clI2A4lyLmc7kBAe4W8PuUltL9relTVNWKAAAgAElEQVShiKNIpPuh+mM9MH/OKQW69KwSTRidpfLidPnjOCCgK+iorTOs6oYu7a/teO3VqbrmoBpbQmrpCKm1IyJrj91vzBeCCWIvcIzPrnmzCnXdOyeqpCAt9jUwAwIIJJTA/harJ/daPbOfoIABLtw+yfnWHYtSfzTA42N+2Fu/9FRBV9DslJR/eLL8ilKVnTIhZnM3Vx3SgQ3be46/aeXS+bNiNiEDI4AAAggggAACCCCAAAIIIIAAAggggAACCCCAgKcECAjw1HLTLAIIIIAAAggggAACCCCAAAIIIIAAAgggkFgC1z8Sfrcc8xUjOyexKh/5alP90vnjuoMBCtJHvh4qQACB+BZ44Okq/eivu6LfrH7UzX1ejiuL8b2IMapu1sRcnTujUNNPytGUimylBLrDBUZyc8MM3FCDUNiJnrPBUPevzW1hNbSEVHmoQ7ur2rW3ujskoDMYOW4Iwkj2wtxDJHCcz6jUgE+feecEvf28siGajGEQQCBZBRo6rJ7c1x0WEIwka5ex7MuuNdZ8c9nlgftjOctAxr5kyeofWNkbDx9rfD5NWnCaAmmpAxmuT8c44Yi2/vOFXvta48x49NbzX+7TAOyEAAIIIIAAAggggAACCCCAAAIIIIAAAggggAACCBxHgNt4OD0QQAABBBBAAAEEEEAAAQQQQAABBBBAAAEE4k7gxuWh8xyr/5DM5XFXXJwXlJ9utKDCDQfwKT0Q58VSHgIIxJXAwbpO3f3Abq3eWHdEXUZGVnyrblwt2DAVM640Q5PHZuvsaQXRoID0VL/MCF9ldoMBOoNONAygtrFL1Q3uq1OHmoLRV0t7WK0dYbV3RtTWGSYcYJjOlZGc5lifUfNmFenat4/X6CLSkkZyfZgbgUQT6AxLT70WFNDYyb9/BrB+D8mx37zjipTVAzh2yA+55OZVZ1qjXk/ql0wep8IJ5UM+15sH3Lf2FbUdauz5x/+2cun878V8YiZAAAEEEEAAAQQQQAABBBBAAAEEEEAAAQQQQACBpBcY4Vs3kt6XBhFAAAEEEEAAAQQQQAABBBBAAAEEEEAAAQT6IfDZBzsn+gOB/5D08X4cxq6SyrKkC07yaX4F/+mfEwIBBAYn8NBz1frJg7ujD1kfdTvON3UPbmaOjkeB/OwUjcpP05wp+Zo7vUC5WSlKS/Ep4Dfy+40Cfp8Cvu7/7/d1/wwaSICAfe35y4hj5VircMTK+b+0IPfXUMQqEnEUClu54QAdXRG1dkZU1xRUVX2nquq75AZc1DUH1dASjB7D5gGB43wW5WQG9Km3jdfl55R6AIIWEUAglgKr9lk9vsdRdVssZ0nasX8eCfj/64cLzc6R7HDhzaselNFbD9eQlp2hCeedOiwlNew9qOpX9rwxl9XjK2+bf9GwTM4kCCCAAAIIIIAAAggggAACCCCAAAIIIIAAAgggkNQC3CWY1MtLcwgggAACCCCAAAIIIIAAAggggAACCCCAQGIIfOwxm57VFf6qkflyYlQcP1WOzze6YJzRmaP5T/7xsypUgkDiCzS2hvTTv+/W8udrEr8ZOhiUQGrAp9QUn8aOSte40kyVFqSppCBNORkBZWUElO3+mu5XVrr7e798xvQ7IMANB7BuKIBjFQw56gw6au+MqLUjrNbOcDSswn01tYZU3xJUc1s4+nduUIC7b0fQ/TWirpATPf5w2MCgGufghBW47OwSffKt4+WGW7AhgAACQyWw5qDVE3usdjcRQtNfUyv7rdTmwH/ddrXp6O+xg91/4c2rrpbRH3qOM+bUycopLRrs0H06PtTeqR2r1vfa1+czpY98bx7/yO6TIDshgAACCCCAAAIIIIAAAggggAACCCCAAAIIIIDAsQS4W5BzAwEEEEAAAQQQQAABBBBAAAEEEEAAAQQQQGBEBW5YHrlO1n5VUtmIFpJgk08tMjp/nNHsEv5Tf4ItHeUikFACz77coP/9x27tOth+7Lrdr4vnieyEWteBFJuXlaKCnBSNHZWhipIMFeSkRh/Azs8OKC87Re7fuy+fkXzu//Rjc08fxw0ICNvow/5tneFoCIAbCNDghgI0B1XfElJtY5eq67vU0BqMBgaEIzyk2Q/mxN/1BJ81E0Zn6hNXjNfc6QWJ3ysdIIBA3ApsqLF6cq/Vq3X8DOrnIlVZOf9156LUO/t53KB2X7jkqZclc8rhQXJKCjTmtKmDGrO/B+9+bqM6m9peP8zIfHzF0nm/6O847I8AAggggAACCCCAAAIIIIAAAggggAACCCCAAAII9BTo350Z2CGAAAIIIIAAAggggAACCCCAAAIIIIAAAgggMEQC1z8cfqdkv2pk5gzRkJ4YZlaJ0QXjjNyAADYEEEBguAR+s2Kffvnw3mNM5z4gx2fScK0F8yDgXYFjf9Z8dNE4feiSCu/S0DkCCAy7wNZ66fE9jjbWEBTQH3wr86Jkv3HnosBf+3PcQPZd+LmnviRr/rvnsePnzlJ6btZAhhvwMbXb96tu5/7XjzfW3rfitgVXDXhADkQAAQQQQAABBBBAAAEEEEAAAQQQQAABBBBAAAEEuFOHcwABBBBAAAEEEEAAAQQQQAABBBBAAAEEEEBguAWufzh4hjG+r8rqXcM9dyLPd0aZ0YUn+TQhP5G7oHYEEEhkgcraDv3i4b16fP2hRG6D2hFAIIkELjytWB9bNE5jRmUkUVe0ggACiSSwq7E7KGBtFUEB/Vk3K/1V8n/9zkVmbX+O6+u+b7n50TE+k7ZDUtrhYwrGjVbptJP6OsSQ7dfR1Ko9z216fTwrdSzInZd9yy3GGbJJGAgBBBBAAAEEEEAAAQQQQAABBBBAAAEEEEAAAQQ8J8BXeXhuyWkYAQQQQAABBBBAAAEEEEAAAQQQQOD/s3cf4G2e993vfw8A7j3EIXFTe3vIS5QdW7QtO3GSvnmb9uRt0tM0SdPYTiO5TceVxs5uk1h2IjtpszreziQnHWli2ZZs2aJED8la1t5boiQSJEACJAHcJ6BEiHRsEQSx+cV10ZTE+/6PzwMN33zwBwIIIJAYgU/83JRnOvyfl6WHE1NBama9ZZpNd9RJNYUc6afmFaRqBNJP4NW9XfrHZ0/owEn32zZ3+eVxRpb4cyv9rj4dIRAfAaPgnyTv/KfIzNp8feTeOt08pyQ+BZEFAQQQGEPgtEt68XhAr55mUMC4niyWtSYr0/bFx++0ojqBavmqtu9b0seGa7FnONTUsljBz4l4HNm4XQMebyh1wJj3vvDEsp8nohZyIoAAAggggAACCCCAAAIIIIAAAggggAACCCCAQHoIcFdOelxHukAAAQQQQAABBBBAAAEEEEAAAQQQQGBCAvd+5uVqv2X7tGWpfdDK3rzh8RujemP2hIpjc1oIPLzW/0jAmEctSwVp0VAcmmiptemOektVeXFIRgoEEEAgAoH/3nRW//T8KXW5Bt5+9+XX9/JAAAEExidwjT87Sgoy9Tt31+i9S6vHF5PVCCCAQJwEzrmNNpww2nSSQQHhkhvJZQXMF5+6P+Ob4e651rrlK9uWWZZeHrmmYnaDSuuqohE+ohjn9x5T18lzV/da+pt1j7f8YUTB2IQAAggggAACCCCAAAIIIIAAAggggAACCCCAAAIIcEsOzwEEEEAAAQQQQAABBBBAAAEEEEAAAQQQGBZY/simz1rG/PWVn78pmXYZtfszrM0vfr1lP1IIRCLw0FrfB2RZj8qYBZHsn4x7bq+zdGe9pfJcXlU7Ga8/PSOQagL9AwH9y/pT+pd1J69ROpMCUu26Ui8CiRG49p8VH2qt1YeW1ygr05aY8siKAAIIjEPgYl9wUID00vHAOHZN8qWWtSvgN1/8zv2On05E4lcDAtb/akDAXcMxsovy1HBzYo8kei86dfKNfSPaMifXrV5WN5E+2YsAAggggAACCCCAAAIIIIAAAggggAACCCCAAAKTW4C7Cyf39ad7BBBAAAEEEEAAAQQQQAABBBBAAAEERgm0rmrbJWn+r7OYc7KszcGBAVYg0P78E8s2/+pF37wdHs+fdxR4cK253pL/UUnvhSk8geBQgOBHSQ5H9+GJsQoBBJJJ4Hxnv/5l/Un98pXzyVQWtSCAQBoI3H9LpT60vFaVpVlp0A0tIIDAZBPo8kovHgtowwkjwylKWJffGP084A984bvvydwa1oYRi5Y/0va7ltHfj9xXc90s5U8pGW+oqK8/8MLrCvj8obgmYN22/sml7VFPREAEEEAAAQQQQAABBBBAAAEEEEAAAQQQQAABBBCYFALcZTgpLjNNIoAAAggggAACCCCAAAIIIIAAAgggEJ5A66pNH5BMOO/UNmikdsm022RtdgwG2p9Zc/uF8LKwKp0FPvMfptifG3jUGPOZdO4zWr3ZLA0NBbizwaYiXvMWLVbiIIBAAgUOne7Vv79wShu2Xxyjimu/U3gCWyA1AgjERWDsPwPetbhcv3VXjaZPy4tLRSRBAAEEYinQ3W/04jGjF48bBRgUECa1+ZYjy/HYk3dazrA2PPaYbXlP62FLahheX1BVpmkLZ4S1PdaLzuw8qJ5zl66msawvr3t86V/GOi/xEUAAAQQQQAABBBBAAAEEEEAAAQQQQAABBBBAID0FGBCQnteVrhBAAAEEEEAAAQQQQAABBBBAAAEEEIhYoHVV239F8q7vlrQ7ILVbwaEBln3zc4/fti/iItiYkgIPr/U/ZCw9JmPKUrKBOBZtt10eDHBXg00FmXFMTCoEEEAgTgJvHu3Rj188rfbdndfOOPZrhONUMWkQQCAuAmH8nr91Xqk+eOc0zW8sjEtJJEEAAQTiKeAakF44FhgaFuBnUEA49J2yrMeeute+ZqzFdz+y+QvGBD4/cl3j0oXKyssda2tcvt595oLOvnl4ZK5t61a3XB+X5CRBAAEEEEAAAQQQQAABBBBAAAEEEEAAAQQQQACBtBNgQEDaXVIaQgABBBBAAAEEEEAAAQQQQAABBBBAYGICras2XycF3phYlKHd5y1pszFql820txS0bH7sMSsQhbiESDKBT68dXBGQviBZNyVZaUlXjt2S7mqwdCeDAZLu2lAQAgjERmD7oW79dMNpvbq3KzYJiIoAAmkjcPOcEv3vd03T4ulFadMTjSCAAALvJBAcFPDisYBeYFBAuE+S1xTQY0/d73jm7Tbcu3LzdL8VODjya2WN0zRlRm248WO+zj8wqIMbto7KY/n8M5//9h2j6o55ISRAAAEEEEAAAQQQQAABBBBAAAEEEEAAAQQQQACBtBBgQEBaXEaaQAABBBBAAAEEEEAAAQQQQAABBBBAILoCravanpD0meGols2myln16nO65HG6NejxRpLQJ6ndyLRbxrbZZlf7c99c2hFJIPYkh8DDv/Q2G3vGYzLmd5KjouStwmZJyxtsurPBUkFm8tZJZQgggECsBIKDAn728hm17+68RgpLCn730vB2urG6DsRFIO4CliUN/ZZ+59/Xt84r1f+6fSqDAeJ+cUiIAALJIHB5UIDR+mMBBfgn0JiXxBj9s83YH11zv3V45OLWVW3/JOn/DP+aIytTzcuukxX8n/EkepzYsld9nd2hiizL9pnnH7/tW0lUIqUggAACCCCAAAIIIIAAAggggAACCCCAAAIIIIBAiggk13dBUgSNMhFAAAEEEEAAAQQQQAABBBBAAAEEEEh3gdY/3VKkAe9hWSob7rVoWoWq5zUN/XTQ2z80KMDrdKuvu0fe7t5ISfZYUnvAqN0y9s3rnrx1b6SB2BdfgYfW+v9SlvmCzNBLOXm8g0DwNXHBwQB3MRiA5wgCCCAwJLD7aI/+o+2sXtp+EREEEJjkAncsLtdvtFRrXmPhJJegfQQQQEAKDgoIDgl44ZhhVlIYT4hfKT369IqMLwaX3r1y0z3GMs+O3FY1t0nFNRVhRIrvks7jZ9Sx/0QoqSU9//zqlnviWwXZEEAAAQQQQAABBBBAAAEEEEAAAQQQQAABBBBAIB0EuHEzHa4iPSCAAAIIIIAAAggggAACCCCAAAIIIBADgdaVbQ/9akDAmpGh65fMU05Jwa9lC/gD8jhd8jpd6ut2D/044PNHUlWHgsMCbNbmQMC0l966dPNPPmhFFCiS5OwZW+DBtb4PWrK+IJnZY6+e3CvuujIYoChrcjvQPQIIIPB2AodP9+q/Np3VM6+eHwMo+O1M3k6XZxECqSMw9u/Z+26u1PuWVqt5Wl7qtEWlCCCAQJwEuvvN0JCA4AePawsYmf12WZ/f8/wrn5HRrcOrc0sKVLdkXlLy9fd6dHTTjlG1ZWWa0l/81bKupCyYohBAAAEEEEAAAQQQQAABBBBAAAEEEEAAAQQQQCBpBRgQkLSXhsIQQAABBBBAAAEEEEAAAQQQQAABBBBIvEDrqrbXJC0ZriSvrEi1N8wJqzCvq0+ebpe8XZeHBgz2ecPa95ZFweEA7bLUbmTbLJ+tff23bhnrlYSR5GHPGAIP/aJ/gez24LvzvR+sawvcUWdpeYOlkhyO4HmuIIAAAmMJnO/q1883nxv66PP6rr08+Do5a+g/Y4Xl6wggEDcBIxlrzN+WudkOPXBb1dBHZQnTk+J2eUiEAAIpK9Dl1dCQgA3HAynbQzwKd546r3N7jo5KVXfjHOWWFsUjfUQ5jrXvVPDMbPhhFPjw+tW3/1NEwdiEAAIIIIAAAggggAACCCCAAAIIIIAAAggggAACk1aAu2cm7aWncQQQQAABBBBAAAEEEEAAAQQQQAABBMYWuHtV2/1G+sXIldXzm1U0dcrYm9+yYtDTL0+3W95ut/q6euTt6R13jMsbrL3BoQGWZdoDcmxe//gteyIMxLYwBH7zx8ZeWeT7koz152Esn9RLWmovDwYoz+XofVI/EWgeAQQiEugfDOgX7ef0P+3ndLLDM0YMhgREhMwmBKIuMPbvxdqKHL3n1iq9+9YqZWXYol4BARFAAIF0F7jkkdYdDajtZPDPXB4jBQJ+v460bZevfzD0y0XTpqh6XnNSQ108dEoXj5waUaP1r+tWL/1QUhdNcQgggAACCCCAAAIIIIAAAggggAACCCCAAAIIIJB0AtylmHSXhIIQQAABBBBAAAEEEEAAAQQQQAABBBBILoHWVW3/Jum3hqvKyM5S87LFkjWx40UTCKivyyVPt+vK0ACXAj7/+Js3uiDL2mxJ7X5L7d2uN9u3fu8Prt4dPv6I7Lgi8PCzvv9jjL4kqRGUdxa4ZZql5Y02VeWhhAACCCAQDYGNOy/pmVfP6/V9XdEIRwwEEEiAwJLZJbrv5kotW1iWgOykRAABBNJP4JzbaP0xo1dOMyhg+Op2HDihzmNnQhfbkqWmZYuUkZOd1E8AT5dLx1/fPbLGnnWrW4qSumiKQwABBBBAAAEEEEAAAQQQQAABBBBAAAEEEEAAgaQTmNgdvEnXDgUhgAACCCCAAAIIIIAAAggggAACCCCAQLQF7nlk8+yACewdGbe8qUbl02uinUr9rj71OXvkcbqHhgYM9HkjyRGQ1B78sIzZPOjwtW/4xp3nIgk0Wfc8vNYsMvJ/WdJ7JqtBOH3fUG2ptcFSTSFH7eF4sQYBBBAYr8Dh071a+1qH1r52Xt6BcIYIBf885kVz43VmPQJjC4T3eys7064VN1VqxU0Vap7G5KSxXVmBAAIIjF/glEtadzSgrWcn9795+t0eHd28YxTglOYalTVH/6xq/Fdp7B2HXnpDvv6B0EJjzH3rn1i2duydrEAAAQQQQAABBBBAAAEEEEAAAQQQQAABBBBAAAEELgtw1yLPBAQQQAABBBBAAAEEEEAAAQQQQAABBBAYU+DuRzZ9xRjzFyMXNrUsVmZubN+VzeftHxoW0Nftljc4OKC7d8xa32HBPlmmXca0241t87NPtIx6q7ZIg6bbvseMsV18zvdlGevP0623aPazsMJSa6NNjcXRjEosBBBAAIF3EhjwGT372jk9t+WC9h13jQ0VfL0c3wUd24kVCIwlEObvpdn1Bbrnxim696YqZTr4zTcWK19HAAEEoiFw1Hl5UMDOjsk5KOD09gNydXSGKDNys9XcsjgatHGJcW7vUTlPnh+Za8261S2fjktykiCAAAIIIIAAAggggAACCCCAAAIIIIAAAggggEBaCPDd+bS4jDSBAAIIIIAAAggggAACCCCAAAIIIIBAbAV+87HdmZ3dnYctywq9FVvR1HJVz58e28RviR4IBOR1utTndA0NDvB2u+Uf9EVQg7koWZuDQwOsgGk/fepc+56ffPDqW7dFEDHVtzz4rO+3LWN9WTLNqd5LrOqfXWbp7iabZpbGKgNxEUAAAQTGEth9zKV1Wzu0bssFeQf8Yy3n6wggECOB7Ey7Wm+cotYbKjSvoSBGWQiLAAIIIDCWwIFO6fkjAe27NHkGBbg7unRq+/5RNNULmlVUPWUsrqT5urujU6e2HxhZz5F1q1s4j0maK0QhCCCAAAIIIIAAAggggAACCCCAAAIIIIAAAggkvwADApL/GlEhAggggAACCCCAAAIIIIAAAggggAACSSGwfGXb71uWfjCymNob5iivrCih9fW7+uRx9qjP2Ts0MGCgzzP+eoyMsUy7jNotm7XZ7g+0P/vk7WfHHyj1dnzqeTPH5vN/RZZ+I/Wqj0/FjcVSa6NNCys4Uo+POFkQQACBsQV8fjM0KOCFNy5q20Hn2BtYgQACURG4bkax7rq+fGgwgMPOv42igkoQBBBAIAoCOzuM1h0N6Ogk+GfR0Vd2qr+nL6SWV16k2uvnREExfiGMMTqw/nWZQCCU1DJa8vwTLVviVwWZEEAAAQQQQAABBBBAAAEEEEAAAQQQQAABBBBAIJUF+I59Kl89akcAAQQQQAABBBBAAAEEEEAAAQQQQCDOAstXtb1kSbcPp80pylf9zfPjXMW10w16+4cGBfQ53fI4XUM/juhhab8xalfAtNsdts3PfXPpmxHFSeJND64d/Lwl6wtJXGJCS6vOl+5psunGao7SE3ohSI4AAgiMIXCyw6MXt13Qhu2XdLLj6ovFrrUt+B67lmVJZvK82y5PJARCApal4AsTw/0XTm1Frt61uEx3XjdFtRU5QCKAAAIIJLHAlrNGzx0J6GyERyFJ3NpQaZ3Hz6hj/4lRZdbdNE+5xQXJXvqv1Xd6+wG5Ojqv/vVs9OjzT7R8MeUaoWAEEEAAAQQQQAABBBBAAAEEEEAAAQQQQAABBBBIiEC43/NPSHEkRQABBBBAAAEEEEAAAQQQQAABBBBAAIHkEvjVgIA7fzUg4IWRVVXNaVRxbWVyFTqimuC7sXm6XPIMDQ1wyeN0K+DzRVLvRctSe8Co3bKZ9ox+V/sza+7vjyRQovc8/KzvASPrKzJmQaJrScb8JTmW7mm01FLLEXoyXh9qQgABBK4lsOtIjzZsv6iXd1yU0z04Dqzgn/kMCxgHGEtTTmB8z/Hi/Azdvqhc71pcrgVNhSnXLQUjgAACk12g7eTlQQFd3vSR8A8O6vDGHaPOdIprKlU1tzElm3Se7tC53UdCtVsyrz2/etnNKdkMRSOAAAIIIIAAAggggAACCCCAAAIIIIAAAggggEDcBbi7Me7kJEQAAQQQQAABBBBAAAEEEEAAAQQQQCC1BVof2fQjGfN7w13YMzPU3LJYNoc9ZRrrd3vk6eoJDQ0Y7IvwjnmjdmOzNlvBoQEO0/7811vOJDPCJ3/eN82RkflVSR9J5joTVVu2Q7q70dI9TbZElUBeBBBAAIEoCryyp1Mbd15S265L6vP6xxF5fC+kHkdgliIQZ4HxPZdzs+1qWVCmZQvLdMvc0jjXSjoEEEAAgVgIPH/08qAAb0RzEmNRUeQxz+09JufJc6EANrtdTS2L5cjKiDxoAnf6BgZ0aMMboypwBOyNa5+89VgCyyI1AggggAACCCCAAAIIIIAAAggggAACCCCAAAIIpIgAAwJS5EJRJgIIIIAAAggggAACCCCAAAIIIIAAAskicNcjm+ptJnBYskITAUobpqpiZl2ylDjuOnz9A+pzuuV1uuQJfnS7xx3jyoYDwWEBAUvtlrFtXvfEbbsiDRTtfQ8+M/Bpy7IFhwPkRTt2OsRrvTIYIMeRDt3QAwIIIIDAWwU2vdmpzW9e0qZdl9Qb9rCA4W+lGml8r7PmAiAQf4HQc3TE8zaMKvKy7Vq6oEy3zS/T0vkMBQiDjCUIIIBAygl4fBoaErDuqEm52ocL9nT36viro49YpsysU1nD1JTtKVj4idf3qK+rJ9SDsawH1z++9Dsp3RTFI4AAAggggAACCCCAAAIIIIAAAggggAACCCCAQFwEGBAQF2aSIIAAAggggAACCCCAAAIIIIAAAgggkF4CrY9s+pyM+dLIrhpvW6Ss/Jy0aNQEjPqcLnm7XfJ0XR4Y4B+M4O32LOuSjNoty7QHjNr9nYPtG/7+Tm88kR58xtxq2fxfk9Ed8cybKrlurbF0b5NNZenx1E0VdupEAAEEEirw6t4uvbK7U+27O3WpZyDMWoIvqONbq2FisSwhAuE/R8sKM3XrvFLdMq9UN88pSUi1JEUAAQQQiL/AJU9wUIDR5lOB+CefYMZTb+yT+6IzFCV4/hQ8h0r1R+exM+o4cGJkG79ct7rl3aneF/UjgAACCCCAAAIIIIAAAggggAACCCCAAAIIIIBA7AW4iyX2xmRAAAEEEEAAAQQQQAABBBBAAAEEEEAgLQVaV248IMuaMdxcfkWJahbPSsteg031uz3qc/bI2+0eGhow0Bfx6/xfsWRtDlhqNwGr/YUnbjsdC7THXjSOi17f12RZfxyL+Kkec2GFhgYD1BVxTJ7q15L6EUAAgYkI7DrSo1f3duq1vV06erYv/FDhvxY7/JisRGA8AuN8DjZW5+qmOSW6eU6pFjQVjicTaxFAAAEE0kzgRLfRc0eNdpwP/mWS/A/X+Us6vePgqEKnLZqhgsqy5C9+jMlXV04AACAASURBVAqDZ01HN+8YtcrnHSzY8J073SnfHA0ggAACCCCAAAIIIIAAAggggAACCCCAAAIIIIBATAW48zGmvARHAAEEEEAAAQQQQAABBBBAAAEEEEAgfQVaV7Z9SJb+eWSH0xbPUkHF5HgXUl//gDxOtzxOlzzdrqEfR/Qw5qAsq90yag/YHZvXf/OWnRHFGbHpoWd8vynL+ppkmicaK932N5dI9zTZNLec4/F0u7b0gwACCExU4NQFj17f16Ut+53aut8pf2A8L5obfrW2JUtGJvjXzHi2T7R49qefgCVZJvg0Gn4yjW8igN1m6YZZxbpxVrGWzC5RzZSc9DOiIwQQQACBCQnsvXh5UMChzuT+R8vRTTvU3+sJ9ZpuAyqPbtqp/t6rg6qM9NvrV7f8+4QuLpsRQAABBBBAAAEEEEAAAQQQQAABBBBAAAEEEEAg7QW4AzLtLzENIoAAAggggAACCCCAAAIIIIAAAgggEDuB1lVtz0haMZwhqyBXjbcujF3CJI5sjLk8LGD4o9st/4Avkoo7Zaldxmq3BdTusqz29iduu3on/DUifvq/PXWBzIyvSfpQJInTeU9lnqV7my0tqeZYPJ2vM70hgAAC0RLw+Y22HggOCujStoPdOnbu6ou2IsrBwICI2CbVpig8RxqqcnXdjCLdMKtEN8wslsPOv3sm1XOIZhFAAIEIBV4/a/Ts4YDO90YYIIbbLh05pQuHTo3KEDx3Cp4/pcvjwoETunTszMh2/nHd6pbfTZf+6AMBBBBAAAEEEEAAAQQQQAABBBBAAAEEEEAAAQRiI8AdAbFxJSoCCCCAAAIIIIAAAggggAACCCCAAAKTQqB1VdstktpHNls5q14l9dWTov+xmux3e+Tp6pGn2y2P062BvrBe5/92YV8JDg2wjGkfdGS0b/j6LaPvjpf00LP+h2X0V5JJn7vkxwIO4+u5GdK9TZbuarCFsZolCCCAAAIIvL3A+c5+bTvk1PZD3dpxqFsXuwfGTXX5/d8v/zcKrwUfd342JJfA1eeAkbnynBhvheVFmVo0vUiLpxfpuunFqizNGm8I1iOAAAIIIBASeOG40bOHAuqLaNZh9CF93n4d3rhdwYGMw4/S+mpVzKqPfrIERuzr7NGJLXuuVmB0ad0TLeUJLInUCCCAAAIIIIAAAggggAACCCCAAAIIIIAAAgggkAICDAhIgYtEiQgggAACCCCAAAIIIIAAAggggAACCCSzQOsjm56WMZ8artFmt6v59sWyZ2Qkc9kJqc3XP3B5WECXS95ut/qcrkjrOCRj2mWZ9inNtc6yppqPybLuijRYuu5rbbTpniZLOY507ZC+EEAAAQQSJXDsXJ92HenRriPdQ58jGRiQqNrJm7oCwYEAC5oKtaCpaOhzQxVzoVL3alI5AgggkJwCXp+09khA649efVF+oio9t/uInKc7QumD50zNyxbL5rAnqqSY5T24Yav8A4Oh+JYCrc+vvn19zBISGAEEEEAAAQQQQAABBBBAAAEEEEAAAQQQQAABBFJegAEBKX8JaQABBBBAAAEEEEAAAQQQQAABBBBAAIHECtzzx5sqAv7AYVlW/nAlJTWVqpzbmNjCUiC7CRh5ul3yOIMf7qEP/+DVG8LDbcHucCi7OF85xfnKLS5QTlG+LHv63TAfrseSqZZWNNlUkRfuDtYhgAACCCAwMYGTHR69ebRHe471aM9xt06c74s8YPD1eNbwt3ET/+K8yBuZzDuvXL/gOx5P4DvydZW5mlufr7kNhZrfWKjaipzJjErvCCCAAAJxFDjfa/TsYaPXzybm3yJ9XS6deH33qI4rZzeopK4qjgrxS3V29xF1jxiGYMla/fzqpY/ErwIyIYAAAggggAACCCCAAAIIIIAAAggggAACCCCAQKoJTOB2hFRrlXoRQAABBBBAAAEEEEAAAQQQQAABBBBAIFYCdz+y6RFjzDdHxm+4eYGyi3iF9njNB9we9QUHBnS75e1yqb/PM94QQ+uHBgYUFSi36PLgAEd2VkRxUmnTzFJLK6bbNKMklaqmVgQQQACBdBRwuge197hL+064tf9E8LNLvV7/xFsdfo3e0Hd5g/9JzIv2Jt5Iqke4Yj/qekysp7xsu2bXFWhWXYFm1+VrTn2BivMzJhaU3QgggAACCExQ4GCn0drDAR3onGCgcW4/sWWP+jp7QrtyivJUf/OCcUZJneU95y7pzM6DVwu2tH/d4y2zU6cDKkUAAQQQQAABBBBAAAEEEEAAAQQQQAABBBBAAIF4CzAgIN7i5EMAAQQQQAABBBBAAAEEEEAAAQQQQCBNBe5e1bbdSIuG28srL1Lt9XPStNv4teUbGJDX2XtlaIBLni5XRMkzc7KHhgbkFhcMDQ7IKsyNKE4ybqrMs7Si2dKN1Rx5J+P1oSYEEEAAgcsCx8716eAp95WPXh063SvvQBSGBlwZE2ALfg6+YN0a+g/sUREwkrFkWVIgiqrZmXZNn5anGTXBj/yhj4aq9Pm3WVToCYIAAgggkFQCW84aPXM4oI7e2JflPN2hc7uPjEpUe/1s5ZUXxz55gjIEAgEdWPfaqOx+mcUvrl62I0ElkRYBBBBAAAEEEEAAAQQQQAABBBBAAAEEEEAAAQSSXIA7Q5L8AlEeAggggAACCCCAAAIIIIAAAggggAACqSJw98qNv2Es62cj6526cIYKq8pSpYWUqNMYI6/TLY/TdWVogFv+gcFx1V4xs06lDVPHtScZF2fapfuabWpt5Kg7Ga8PNSGAAAIIjC1w/Hyfjpzp0+Ez7qHPwSECF5z9Y2+c6IrgX53BOQJD/xnx92jo1yeaIIn2/1pPV3qOU69TirOGXvzfNDVXzVPzhz7XVzIMIImeIZSCAAIIIDAOgeePGj172KjfP/QPiag/gmcehzduk887EIpdUFWmaQtnRD1XsgU8vX2/XB1dobKM9BfrV7d8LdnqpB4EEEAAAQQQQAABBBBAAAEEEEAAAQQQQAABBBBIDgHumkyO60AVCCCAAAIIIIAAAggggAACCCCAAAIIpIXA8lVtP7Ok3xhuJjM3R00ti9Kit2Ruor/XI6/TJY/TPTQ0YKDXc81ym5YuUmZeTjK3NGZty2qtoeEABVljLmUBAggggAACKSXQ3evTsbO9On7eo+AAgRMdfTpx3qPOnqsvlItpQ2+ZGXA514hX01uWZIYXveXFgW/7ovvhb0kPrx2ZYOSP37ruSpfvGNNIoVreUuMw0Nv2Ehu90sJM1VXmqK7i8gCA+socNVTnqSjPEZuEREUAAQQQQCBBAq5+o7VHpJdPBKJewYVDJ3XpyOlRcRtbFikrN7XPMMKBcp7q0Lk9R0Yu3bRudUtLOHtZgwACCCCAAAIIIIAAAggggAACCCCAAAIIIIAAApNPgAEBk++a0zECCCCAAAIIIIAAAggggAACCCCAAAIxE7h31cZFflnbRyYon16j8qaamOUk8K8L+PoH5el2Dw0NCA4M8DhdoUVZBblqvHVhyrLNn2JpRbOl+iKOt1P2IlI4AggggEBEAm6PTyc7PDp1waPTF7w6c8mr0xc9OnPRq+DXeMReID/Hoanl2ZpWnqOpZdmaNiVbNVNyVFuRo+DXeCCAAAIIIDCZBI53G609bPTmhbcMDIoQYaDPoyNtO0btLmucpikzaiOMmFrbfN5+HXp526iiA8ZW88ITt42emJBabVEtAggggAACCCCAAAIIIIAAAggggAACCCCAAAIIxEiAOyhjBEtYBBBAAAEEEEAAAQQQQAABBBBAAAEEJqvA8kc2fdMy5pHh/i3LUtOyxcrI5q3eE/GcOLPrkHrOXgylLmucqikz6hJRyoRyVudL90+3aXElx9oTgmQzAggggEBaCvT0+XTuklfnOr0639V/+aPTqwvdA7rQ1a/g13mMLVCY69CUkixNKcpUZWm2Kkuyhj6qSrNVVZat4Nd5IIAAAggggMBoge3njX55KKCz7onJnNl5SD3nrp5fOLKz1NyyWJZt8pwDHH/tTXmcVyFNwPzB+ieXfW9isuxGAAEEEEAAAQQQQAABBBBAAAEEEEAAAQQQQACBdBSYPN9BScerR08IIIAAAggggAACCCCAAAIIIIAAAggkocDSz7YV5Ph0SFLFcHlF06aoel5zElab/iUdeOF1BXz+UKP1N81TTnFByjSeaZfua7bU2mhLmZopFAEEEEAAgWQT6B8M6GL3gC4FP3r6dalnQF2uwSsfA+ru9anLNaCeXp8GfIFkK39C9WQ6bCrMc6ikIFNFVz6XFGQo+FFWmKmywiyVFWWqvChTWRn8e2NC2GxGAAEEEJjUAuuPXR4UMHD1CCJsD/cFp05t2zdqfdW8ZhVPmxJ2jHRYeOnIaV04dHJkK/+1bnXL+9OhN3pAAAEEEEAAAQQQQAABBBBAAAEEEEAAAQQQQACB6AowICC6nkRDAAEEEEAAAQQQQAABBBBAAAEEEEAAAUnLV276lGWZp0di1N44V3mlhfjEUaD3YrdOvrE3lNGRlanpd1wfxwomlqql1tL9020qyJxYHHYjgAACCCCAQPgCnn6/evp8cvUNyt3nl9vrk9vjU6/Hr75+v3q9PnkHAgquC372DgQ/+zUwGBgaLjDoMxoMfvYb+f1GPn9A/oBRICAFjJFkyQx9liwr+O1qI5tlyWaT7DZLDrtNdruljOCHw6YMh6Xgi/wzM2zKzrRf+bApJyv4Y5vysh3KzbIrL8eu/ByH8rMdys+1qyA3Q4W5jqF1PBBAAAEEEEAgPgKufqNnDksbT45v4NCx196U1+kOFZlbUqC6JfPiU3QSZfG6enWsfdfIinwZgz35z6y5vz+JyqQUBBBAAAEEEEAAAQQQQAABBBBAAAEEEEAAAQQQSAIBBgQkwUWgBAQQQAABBBBAAAEEEEAAAQQQQAABBNJRoHVVW7ukW4Z7m6w3dyfy2nbsO67OE2dDJRTXVKpqbmMiSwor9+wy6b7pNjUVc4QdFhiLEEAAAQQQQAABBBBAAAEEEEgigaNO6ZnDAe29eHko0LUeXSfP6fzeY6OW1C2Zq9ySyTlk8kjbDg30ea56WPrAusdbfjaWI19HAAEEEEAAAQQQQAABBBBAAAEEEEAAAQQQQACBySXA3ZWT63rTLQIIIIAAAggggAACCCCAAAIIIIAAAnETWL5y4wrLsp4ZmbBqXpOKp1XErYbJnujIxu0a8HhDDNMWz1RBRWnSspTlSO+ebtOSqRxdJ+1FojAEEEAAAQQQQAABBBBAAAEEwhR47YzRLw8FdGnE691HbvX7/Try8jb5B32hXy6aOkXV85vDzJB+y87vP66u41eHPVrSD59f3fKx9OuUjhBAAAEEEEAAAQQQQAABBBBAAAEEEEAAAQQQQGAiAtxlORE99iKAAAIIIIAAAggggAACCCCAAAIIIIDANQVaV7X9s6QPDS9yZGepuWWxLBtHk7F+6nh6enX8lV2hNJZlaebym5LW/t4ma2g4gMVTI9ZPDeIjgAACCCCAAAIIIIAAAgggEDcBY6RfHjZaezjwazk79h9X58gXw1uWmloWKyMnK271JVui3kvdOrl174iyzLl1q5dVJ1ud1IMAAggggAACCCCAAAIIIIAAAggggAACCCCAAAKJFeBWy8T6kx0BBBBAAAEEEEAAAQQQQAABBBBAAIG0Fli+auNMS9b+kU2WNU7TlBm1ad13MjR38cgpXTx0KlRKfkWpahbPTIbSRtVwfZWl+6dbqszjuDrpLg4FIYAAAggggAACCCCAAAIIIBAlgY5e6X8OBbTtnBmK2O/q09H2naOiT5leq7KmaVHKmLphDrywRQGfL9RAwPLf8cLjd7ycuh1ROQIIIIAAAggggAACCCCAAAIIIIAAAggggAACCERbgDsuoy1KPAQQQAABBBBAAAEEEEAAAQQQQAABBBAYJdD6yKYvyZjPjfzFpqULlZmXi1QMBY69+qa83e5Qhup5TSqaVhHDjOMLPbVAevd0mxZWcEw9PjlWI4AAAggggAACCCCAAAIIIJC6Ajs7jH55yOi1jfvl6ugMNZKZm6OmlkWp21gUKz+765C6z14MRTSy/nr96qV/FsUUhEIAAQQQQAABBBBAAAEEEEAAAQQQQAABBBBAAIEUF+DOyxS/gJSPAAIIIIAAAggggAACCCCAAAIIIIBAsgu867EXHY6ejEOS6odrLagq07SFM5K99JStb9Dbr8MvbxtV//Q7rpcjKzPhPTlslt493VJrI8fTCb8YFIAAAggggAACCCCAAAIIIIBAAgTadl3SF/5+36jMUxfOUGFVWQKqSb6UrvOXdHrHwZGFvbludcuC5KuUihBAAAEEEEAAAQQQQAABBBBAAAEEEEAAAQQQQCBRAtyBmSh58iKAAAIIIIAAAggggAACCCCAAAIIIDCJBFpXbvo9WeZHI1uuvX628sqLJ5FC/Fp1njyvc3uPhhLmlhSobsm8+BXwDplummrpPTNsKslOeCkUgAACCCCAAAIIIIAAAggggAACCRL4xDe36ejZvlD2vPIi1V4/J0HVJF/agM+nAy9sGVWYsQLz1j9++57kq5aKEEAAAQQQQAABBBBAAAEEEEAAAQQQQAABBBBAIBECDAhIhDo5EUAAAQQQQAABBBBAAAEEEEAAAQQQmIQCravaXpB053DrOUV5qr+ZNz+LxVPh1Bv75L7oDIWeMr1WZU3TYpEqrJi1hRoaDDC3nCPpsMBYhAACCCCAAAIIIIAAAggggECaCvxkw2l97+fHRnXXcPN8ZRflp2nHkbV18o196h1xtiOjz657ouUbkUVjFwIIIIAAAggggAACCCCAAAIIIIAAAggggAACCKSbAHdjptsVpR8EEEAAAQQQQAABBBBAAAEEEEAAAQSSVODulS/fYSzbhpHlVc5uUEldVZJWnJplBfx+HVj/+qjiG29bpKz8nLg35LBdHgywvIGj6LjjkxABBBBAAAEEEEAAAQQQQACBJBNwugf14a9skXcgEKqspLZKlXMakqzSxJfTdeKczu8bMUjBaMO6J1pCgzcTXyEVIIAAAggggAACCCCAAAIIIIAAAggggAACCCCAQCIFuCszkfrkRgABBBBAAAEEEEAAAQQQQAABBBBAYJIJ3L2q7QdG+v3htu0ZGWpuWSRbhmOSScSuXdf5Tp3ecSCUIDM/V023LYxdwneIfNNUm94zXSrJ4Rg67vgkRAABBBBAAAEEEEAAAQQQQCAJBb79/x3RzzefDVVms9vVvGyx7JkZSVhtYksa7PPqcNv2UUXYbFblc99c2pHYysiOAAIIIIAAAggggAACCCCAAAIIIIAAAggggAACySDAnZnJcBWoAQEEEEAAAQQQQAABBBBAAAEEEEAAgUkicM+ql2oDchySTOZwy6X11aqYVT9JBGLf5tndh9V9+kIoUWnDVFXMrIt94isZphVID8ywad4Ujp/jhk4iBBBAAAEEEEAAAQQQQAABBJJcYM+xHv3Rml2jqgyeBwXPhXi8vcCxV3fJ29179YvGfHTdE8v+Di8EEEAAAQQQQAABBBBAAAEEEEAAAQQQQAABBBBAgDs0eQ4ggAACCCCAAAIIIIAAAggggAACCCCAQFwF7n6k7S+M0VdGJm24dYGyC/LiWke6Jjv44hb5B32h9mpvnKu80sK4tBscDHBPE8fOccEmCQIIIIAAAggggAACCCCAAAIpJPBn39utrfudoYqzCnLVeOvCFOog/qVePHxaFw+fDCW2Oez/89zXb30g/pWQEQEEEEAAAQQQQAABBBBAAAEEEEAAAQQQQAABBJJNgDs1k+2KUA8CCCCAAAIIIIAAAggggAACCCCAAAKTQKB1VdteSbOHW82vKFHN4lmToPPYttjb2aOTW/aEktgzMzTjXTfENqmk66osBYcDTMmNeSoSIIAAAggggAACCCCAAAIIIIBAigmsf+OC/uqfD4yqetriWSqoKEmxTuJbrqfbreOvvhlKatlsZvZdN314zf2Of45vJWRDAAEEEEAAAQQQQAABBBBAAAEEEEAAAQQQQACBZBNgQECyXRHqQQABBBBAAAEEEEAAAQQQQAABBBBAYBIILF+56bcty/zryFanLZqpgsrSSdB97FrsOHBCncfOhBIUTZ2i6vnNMUtYniu9d4ZtaEAADwQQQAABBBBAAAEEEEAAAQQQQODtBH73a1t15qI39KXg+U/wHIjH2AKHN27ToKc/tDA4WKGwouQH/YP2P/reA1bf2BFYgQACCCCAAAIIIIAAAggggAACCCCAAAIIIIAAAukowF2b6XhV6QkBBBBAAAEEEEAAAQQQQAABBBBAAIEUEGhd1fYLSfcPl5qVn6PG2xalQOXJW+KRTTs00OsJFTht0QwVVJbFpODWRksPzLDJxilzTHwJigACCCCAAAIIIIAAAggggEA6CPzT8yf1D2tPjGql8baFysrPTYf2Yt7D+b3H1HXyXChPcW2lquY0Bn9+2Gazf/rb91i/jHkRJEAAAQQQQAABBBBAAAEEEEAAAQQQQAABBBBAAIGkE+DWzaS7JBSEAAIIIIAAAggggAACCCCAAAIIIIDA5BC4a+XLN9ks26sju50ys05lDVMnB0CUu+x39elo+85RUWe13iTLZotqplllwcEAluqLOF6OKizBEEAAAQQQQAABBBBAAAEEEEgzgfNd/frwV7bKGBPqrLRhqipm1qVZp7Frp/eiUyff2BdK4MjO0vTbrwv93LKsb6y51/7Z2FVAZAQQQAABBBBAAAEEEEAAAQQQQAABBBBAAAEEEEhGAe7gTMarQk0IIIAAAggggAACCCCAAAIIIIAAAghMEoHWVW1rJD003K7NblfTskVyZGZOEoHotXnp6GldOHgyFDB/SolqrpsVtQTZDum9M21aVsuxctRQCYQAAggggAACCCCAAAIIIIBAGgt8898O6dnXz4c6tGdmqLllsWwOexp3Hf3WDrzwugI+fyhw/U3zlVOcH/q5kXndFjCfXnN/5ivRz05EBBBAAAEEEEAAAQQQQAABBBBAAAEEEEAAAQQQSEYB7uRMxqtCTQgggAACCCCAAAIIIIAAAggggAACCEwSgXc98mK5w2QekkzRcMvFtZWqmtM4SQSi1+bx13bL43SFAlbNaVBxbVVUEtw81dIDMy0VZXGkHBVQgiCAAAIIIIAAAggggAACCCCQ5gLbD3brT/7mzVFdBs97guc+PMYncGbnQfWcuxTaVN5Uo/LpNW8TxPrTp1bYvz6+6KxGAAEEEEAAAQQQQAABBBBAAAEEEEAAAQQQQACBVBTgbs5UvGrUjAACCCCAAAIIIIAAAggggAACCCCAQBoJtK5sWylLq0e2VHfTPOUWF6RRl7Ftxecd0KGX3xiVpHnZdcrIyZpQ4qp8Sw/MsLSwgqPkCUGyGQEEEEAAAQQQQAABBBBAAIFJJrDq6V3adaQn1HVOcYHqb5o3yRSi027P2Ys6s+tQKFh2Qa4abl34TsF/4ff5Pv3d92QfiU52oiCAAAIIIIAAAggggAACCCCAAAIIIIAAAggggEAyCnBXZzJeFWpCAAEEEEAAAQQQQAABBBBAAAEEEEBgkgm0rmoLvrr9uuG288qLVHv9nEmmEHm73ac7dHb31fu+c4ryVX/z/MgDSrqnyTY0HIAHAggggAACCCCAAAIIIIAAAgggMB6BZ149r9U/vvqC9uDe2htmK6+seDxhWHtFwD8wqIMbto7yaGpZpMzcnLc1siRXwNLDT9/r+AcQEUAAAQQQQAABBBBAAAEEEEAAAQQQQAABBBBAID0FuLszPa8rXSGAAAIIIIAAAggggAACCCCAAAIIIJBSAq0rN71PlvnPkUVPXTBdhdXlKdVHooo9vX2/XB1dofTl02tU3lQTUTkzSi29d6alhiKOjyMCZBMCCCCAAAIIIIAAAggggAACk1jA5zf68Fe26GL3QEihqLpc1QumT2KVibd+Ysse9XX2hAJVzqpXSX31tQNb+mFGt/3hJz5oeSZeAREQQAABBBBAAAEEEEAAAQQQQAABBBBAAAEEEEAgmQS4wzOZrga1IIAAAggggAACCCCAAAIIIIAAAgggMIkFWle1/VTSB4YJMnJz1NyyaBKLhNe6MQEdWP+6TMCENjTcskDZhXnhBbiyymGT3jfTpnfVc2w8LjgWI4AAAggggAACCCCAAAIIIIBASOBHvzyuf11/apRI09JFysx7+3e7hy48gc7jZ9Wx/3hocV5ZkWpvmDP2ZmMOGJseevrejOfHXswKBBBAAAEEEEAAAQQQQAABBBBAAAEEEEAAAQQQSBUB7vRMlStFnQgggAACCCCAAAIIIIAAAggggAACCKS5QOvKlxbIsu8c2eaU5hqVNdekeecTa8/V0aXT2/eHgmTkZqu5ZfG4gl5XZem9M20q5179cbmxGAEEEEAAAQQQQAABBBBAAAEErgqcON+n3//6tlEk5U01Kp/O2c5Enyf9vR4d3bRjVJiZd90om8MRVmgj88WnV2Q8GtZiFiGAAAIIIIAAAggggAACCCCAAAIIIIAAAggggEDSCzAgIOkvEQUigAACCCCAAAIIIIAAAggggAACCCAweQRaH2n7uoz+ZLhjS5aali1SRk725EEYZ6dndx9R9+mO0K7S+mpVzKoPK0phlqX3zbR001SOisMCYxECCCCAAAIIIIAAAggggAACCLyjwJf/cb9e2nEx9PXMnGw1tSySLM4dovG0Odq+U/2uvlCo6gXNKqqeEnZoS1pvM/YHv3WfdXXSZNi7WYgAAggggAACCCCAAAIIIIAAAggggAACCCCAAALJJMB3X5LpalALAggggAACCCCAAAIIIIAAAggggAACk1zggce25Hp6vIclVQ1TFE2boup5zZNc5p3bP/TSG/L1D4QW1F4/R3nlRWN63Vpj6f0zbcrNGHMpCxBAAAEEEEAAAQQQQAABKZefVgAAIABJREFUBBBAAIFrCry6p0uf++GeUWuq5zeraGr4L2CH+NoCFw+d1MUjp0OLCqvKNXXh9HGxGckrSw8+fa/jR+PayGIEEEAAAQQQQAABBBBAAAEEEEAAAQQQQAABBBBIKgEGBCTV5aAYBBBAAAEEEEAAAQQQQAABBBBAAAEEELh7ZdsnjaXvjpSou3GOckvHftH7ZNPr63LpxOu7Q23bMxyaceeN12SoyJXeP9umBVM4Hp5szxf6RQABBBBAAAEEEEAAAQQQQCBWAg8+uUMHTrpD4XPLClV3w9xYpZuUcT1Ot46/9maod5vDrpl3LYnMwuiHlrE/uOZ+qz+yAOxCAAEEEEAAAQQQQAABBBBAAAEEEEAAAQQQQACBRApwB2gi9cmNAAIIIIAAAggggAACCCCAAAIIIIAAAm8rcPeqjZuMrNuGv5hbUqC6JfPQeovAhYMndeno1XeOK6ouV/WCd37nuLsabHrfTEs2ToZ5LiGAAAIIIIAAAggggAACCCCAQJQE/rPtrJ7+jyOjotUtmavcksIoZSDMsMChl96Qr38gBFJ7/WzllRdHCGTtkQk8+NR9GRsiDMA2BBBAAAEEEEAAAQQQQAABBBBAAAEEEEAAAQQQSJAAt4EmCJ60CCCAAAIIIIAAAggggAACCCCAAAIIIPDOAnev3HSPscyzI1dUzW1ScU0FbCMEjm7eoX63J/QrUxdMV2F1+a8Z1RZaev8sSzNLORLmCYQAAggggAACCCCAAAIIIIAAAtET6PX69eGvbJGrzxcKWjStQtXzmqKXhEghgXN7jsp56nzo5yV11aqcXT8hIWPMXzx9X8bXJhSEzQgggAACCCCAAAIIIIAAAggggAACCCCAAAIIIBBXAe4GjSs3yRBAAAEEEEAAAQQQQAABBBBAAAEEEEAgXIHlq9r+ryX9zvB6R1aWmlsWybLbwg2R1usG3H06snnnqB5n3rVENod91K+taLbp3dM5Ck7rJwPNIYAAAggggAACCCCAAAIIIJAgge/85xH9x8azoeyWzaamlkXKyM5KUEXpndZ9oUuntu0PNZmRm63mlsXRaPq/fYP2T/3NA9bpaAQjBgIIIIAAAggggAACCCCAAAIIIIAAAggggAACCMRWgLtCY+tLdAQQQAABBBBAAAEEEEAAAQQQQAABBBCIUOCuP9nUbPObQyO3lzVO05QZtRFGTK9tncfPqmP/8VBTeWXFqr1hdujnTcWW3j/Lpsbi9OqbbhBAAAEEEEAAAQQQQAABBBBAIDkEDp5y61NP7BhVTPDcJnh+wyM2AsYYHVj/mkzAhBI03LxA2UV50UjYYdntf7jmbutn0QhGDAQQQAABBBBAAAEEEEAAAQQQQAABBBBAAAEEEIidAAMCYmdLZAQQQAABBBBAAAEEEEAAAQQQQAABBBCYoMDyR9q+YBl9fmSYxqULlZWXO8HIqb/95JY96u3sCTVSMbtepXXVQz9/zwyb7m3i+Df1rzIdIIAAAggggAACCCCAAAIIIJC8An/5w716ZU9nqMDM/Fw13bYweQtOk8pObz8gV8dV9/LmaSpvjt5ATWPMN56+L+OzacJFGwgggAACCCCAAAIIIIAAAggggAACCCCAAAIIpKUAd4im5WWlKQQQQAABBBBAAAEEEEAAAQQQQAABBNJEwBir9ZFNhyU1DndUUFWmaQtnpEmDkbXhHxjUwQ1bR21uWrZY86bl6P0zLdUVcfQbmSy7EEAAAQQQQAABBBBAAAEEEEAgHIGXd17Sl/5h36ilUxfOUGFVWTjbWTMBAefpCzq3O3hcdvmRU5Sv+pvnTyDi22y19FLAZv/D79xt7Y1uYKIhgAACCCCAAAIIIIAAAggggAACCCCAAAIIIIBANAS4SzQaisRAAAEEEEAAAQQQQAABBBBAAAEEEEAAgZgJLF/Z9ruWpb8fmaDmulnKn1ISs5zJHrj7zAWdffPqjeDZhXl6+MMLdU+TLdlLpz4EEEAAAQQQQAABBBBAAAEEEEgDgY9/Y5uOnesLdZI/pVg1181Og86SvwXfwIAObXhjVKHNy65TRk5WdIu35DEB/eHT9zn+IbqBiYYAAggggAACCCCAAAIIIIAAAggggAACCCCAAAITFWBAwEQF2Y8AAggggAACCCCAAAIIIIAAAggggAACMRdoXbVxnWQtH06UXZSnhpsXxDxvsiY4veOgXOcvhcp73x21eui9dclaLnUhgAACCCCAAAIIIIAAAggggEAaCfz4xdP6/v8cG9VRw83zlV2Un0ZdJncrx1/fLU+XK1Rk5ZwGldRWxaRoS9bTa1bYH4pJcIIigAACCCCAAAIIIIAAAggggAACCCCAAAIIIIBARAIMCIiIjU0IIIAAAggggAACCCCAAAIIIIAAAgggEE+B1kc2tshYG0fmrJjdoNK62Nz4HM/exp3LSPvXvyYTCIS2rvmjhZpdVzDuUGxAAAEEEEAAAQQQQAABBBBAAAEExiPQ2TOgj3x1q/oHr55LlNRVqXJ2w3jCsHaCAp3HzqjjwIlQlLzyYtVeP3uCUa+5/TUrEPjkmvszt8UyCbERQAABBBBAAAEEEEAAAQQQQAABBBBAAAEEEEAgPAEGBITnxCoEEEAAAQQQQAABBBBAAAEEEEAAAQQQSLBA66qN35Osjw+XYXM4NP32xQp+nkwP90WnTr2xL9RyZUmW/ulzN04mAnpFAAEEEEAAAQQQQAABBBBAAIEECTz5k0P6xSvnQ9ntGQ41tSxW8DOP+AkMuD06snnHqIQz71oim8MesyKMZGzSH6xZ4fh+zJIQGAEEEEAAAQQQQAABBBBAAAEEEEAAAQQQQAABBMISYEBAWEwsQgABBBBAAAEEEEAAAQQQQAABBBBAAIFEC9z92bapxqfDkrKHaympr1blrPpElxbX/Of2HpXz5NUb8d+7tFoP/6+muNZAMgQQQAABBBBAAAEEEEAAAQQQmHwCu4/26DNP7RrVePBcJng+wyP+Akc37VR/b18o8dSFM1RYVRb7Qoy+99R9jj+IfSIyIIAAAggggAACCCCAAAIIIIAAAggggAACCCCAwDsJMCCA5wYCCCCAAAIIIIAAAggggAACCCCAAAIIpIxA68qNfybL+trIghtuWaDswryU6WGihR7euE2Dnv5QmC///hzdPLd0omHZjwACCCCAAAIIIIAAAggggAACCFxT4E//drfeOOAMrQmexwTPZXgkRuDCgRO6dOxMKHnR1Cmqnt8cl2KMrK12y/8H3743c2tcEpIEAQQQQAABBBBAAAEEEEAAAQQQQAABBBBAAAEERgkwIIAnBAIIIIAAAggggAACCCCAAAIIIIAAAgikjMDDa30fP7Jpx/f6ez2hmgsqSjRt8ayU6WEihXq63Tr+6puhENmZNv38a7dOJCR7EUAAAQQQQAABBBBAAAEEEEAAgTEF1m29oL/+lwOj1tVcN0v5U0rG3MuC6AgEz4U8Tpc8zsufff0DowLbMxyaceeN0UkWZhRL+sSaFY7vh7mcZQgggAACCCCAAAIIIIAAAggggAACCCCAAAIIIBAlAQYERAmSMAgggAACCCCAAAIIIIAAAggggAACCCAQW4GH1vq+K+mTrvOdOr1j9A3p0xbNUEFlWWwLSILoFw+d0sUjp0KV3LG4XJ/78OQYjpAE/JSAAAIIIIAAAggggAACCCCAwKQV+MhXt+rsJW+o/8LKUk1dNHPSesS6cf+gT0MDAbpc8na71Od0ywQCY6atu3GucksLx1wX3QXW3zy1wv6H0Y1JNAQQQAABBBBAAAEEEEAAAQQQQAABBBBAAAEEELiWAAMCeH4ggAACCCCAAAIIIIAAAggggAACCCCAQFIL/NE6s9Dv831fsm4aLvTUtn1yX3CG6s7Ky1Hj0kVJ3Uc0ijv2yi55e3pDof7kt2foniUV0QhNDAQQQAABBBBAAAEEEEAAAQQQQOBtBf7x2RP6v8+dHPW1ptsWKTM/B7EoCQz0ea8MA3Crz+lSv7svosil9dWqmFUf0d4JbnrNUuATa1Zk7phgHLYjgAACCCCAAAIIIIAAAggggAACCCCAAAIIIIBAGAIMCAgDiSUIIIAAAggggAACCCCAAAIIIIAAAgggkBiBB5/1/a5l9H1JGSMrCL5IPvhi+ZGPihl1Km2cmphC45B1sM+jw22j77H+6RdvUlHeKJo4VEIKBBBAAAEEEEAAAQQQQAABBBCYLAJnL3n1ka9uHdVuacNUVcysmywEMenT43TL0+2St9utvi6XfP0D485j2WzKKc5XblGBckoKlF2UL3uGY9xxorhhMGD0ie/c5/j7KMYkFAIIIIAAAggggAACCCCAAAIIIIAAAggggAACCLyNAAMCeFoggAACCCCAAAIIIIAAAggggAACCCCAQFIKPPys/wljzGfeqbiOfcfUeeJc6MvBm6Kbly2WIyszKfuZaFHBXoM9Dz8WzyjSNz45f6Jh2Y8AAggggAACCCCAAAIIIIAAAgi8o8Bf/8sBrdt6IfT14LlL07LFstlsqIUp4B/wydPtvjIMoGfoxyYQCHP31WUZOVnKKcpXTnFwGECBcoryxh0jPhvMt55akfGOZ3rxqYEsCCCAAAIIIIAAAggggAACCCCAAAIIIIAAAgiktwADAtL7+tIdAggggAACCCCAAAIIIIAAAggggAACKSfwqbVmuk3+70t617WKD/h8OvTydgU/Dz+KaytVNacx5XoOp+CTb+xV78Xu0NJPvrdRH7hjajhbWYMAAggggAACCCCAAAIIIIAAAgiMW+CNA0796d/uHrWvcm6jSmoqxx1rMm0Y6PPK43SFPvrdnojazy7IVU5xobKLg0MB8pWZkx1RnIRsMuYlm8//8W8/kH0wIflJigACCCCAAAIIIIAAAggggAACCCCAAAIIIIBAmgswICDNLzDtIYAAAggggAACCCCAAAIIIIAAAgggkEoCD631fUDSDyQVh1N354lz6th3bNTS+pvmDb2TWjo9/IM+HXxxy6iWfvSn16u2Iied2qQXBBBAAAEEEEAAAQQQQAABBBBIIoHPPLVLu4/2hCrKKSlQ/ZJ5SVRhEpRijPq63fIGBwJ0u4c+fN6BcRdms9uUU1QwdKZ1+SNfNod93HGSbIMzENDHv3O/46dJVhflIIAAAggggAACCCCAAAIIIIAAAggggAACCCCQ8gIMCEj5S0gDCCCAAAIIIIAAAggggAACCCCAAAIIpIfAQ2sHvyhZfznebo69skvent7QttzSQtXdOHe8YZJ6fc/Zizqz61CoxqbqPP3tHy9O6popDgEEEEAAAQQQQAABBBBAAAEEUlfgF6+c15M/uXoWEeyk9sa5yistTN2molC5f3BQHqf7ykfP0GdjzLgjZ2RnDQ0CyC7OV27wc2HeuGOkzgbrS0+tsH8+deqlUgQQQAABBBBAAAEEEEAAAQQQQAABBBBAAAEEkl+AAQHJf42oEAEEEEAAAQQQQAABBBBAAAEEEEAAgbQW+MTPTXlGhv8HlvS+SBp1X3Dq1LZ9o7ZWz29W0dQpkYRLyj3B4QDBIQHDj/9neY0+en99UtZKUQgggAACCCCAAAIIIIAAAgggkNoC/YMBfeSrW9XZMxBqpLC6XFMXTE/txiKovr/PI2+XS57u4FAAl/rdngiiSDNq8jWnvkBzGwo0ZUqBXj6fqf2Xxj9YIKLkSbDJkv4rM8v+scfvtK4ecCVBXZSAAAIIIIAAAggggAACCCCAAAIIIIAAAggggECqCjAgIFWvHHUjgAACCCCAAAIIIIAAAggggAACCCCQBgKfXjt4Z8Cy/UDGNE2kndM7Dsh1vjMUIiMnS80t10lpcgJ64IXXFfD5Q/098dACzW+c3O/YN5HnC3sRQAABBBBAAAEEEEAAAQQQQOCdBb7/P8f04xdPj1rQ3LJYGbnZac1mZOTtcsvT7ZLHGfzslq//6pCEcJvPybJrbn3B0ECAeY2FQz/Ozbb/2va1h41+cSgQbth0WHdUAfOxp+7PeCEdmqEHBBBAAAEEEEAAAQQQQAABBBBAAAEEEEAAAQQSKZAmt8cmkpDcCCCAAAIIIIAAAggggAACCCCAAAIIIBCJwMPP+D9tLPOtSPa+dU9/b5+Obto56pfLm2tV3jwtGuETGqP3UrdObt0bqqGsMFP/9uiShNZEcgQQQAABBBBAAAEEEEAAAQQQSE+BY+f69PFvbHvLGUuNyptr0q5h/8Dg0BCA4EdfV4+83W6ZgBl3n5UlWZrbUKi5DQVDwwBm1uaHHeNQl/STvQGdcY0/b9hJkmyhZVl/tOZe+7eTrCzKQQABBBBAAAEEEEAAAQQQQAABBBBAAAEEEEAgpQQYEJBSl4tiEUAAAQQQQAABBBBAAAEEEEAAAQQQSA+Bh9b6vyeZj0ezmwuHTurSkdHvbte0bLEyc1L73e069h1X54mzIar7b6nSyt9sjiYdsRBAAAEEEEAAAQQQQAABBBBAAIEhgS/9wz69vPNSSCMjN1vNLYvTQmeg16M+p0sep1vebpf63Z6I+ppRkx8aBhAcClBVOrGzJ2Okn+wLaOOJSTQkQPrBmhWOqJ4NRnQx2YQAAggggAACCCCAAAIIIIAAAggggAACCCCAQIoKMCAgRS8cZSOAAAIIIIAAAggggAACCCCAAAIIIJCKAp963syx+f0/lHRrtOs3gYAOb9wuX/9AKHRhdbmmLpge7VRxjXdk43YNeLyhnI/93mwtnV8W1xpIhgACCCCAAAIIIIAAAggggAAC6S/wyp5O/eUP945qNHiuEjxfScWHx+m6OhDA6ZZv4OqZUbj95GbZNaehQHPrCzSvoXBoMEBOlj3c7eNat+VsQD/da9Q7OK5tqbvYmFccDsdHn7zbGv2kS92OqBwBBBBAAAEEEEAAAQQQQAABBBBAAAEEEEAAgbgJMCAgbtQkQgABBBBAAAEEEEAAAQQQQAABBBBAYHILPPys738HAvqRZakgVhLOUx06t+fIqPC1N8xRXllRrFLGNK6np1fHX9kVyuGwW/r5125V8DMPBBBAAAEEEEAAAQQQQAABBBBAIJoCn3pihw6ecodCBs9TgucqqfDwDwzK43Srr9str9Ol4HAAY8y4S68szbo8CKC+YGgYwIya/HHHmMgGp1f6yd6AdnaMv/aJ5E3UXktyGaPff+o+x08SVQN5EUAAAQQQQAABBBBAAAEEEEAAAQQQQAABBBBIRQHuIk3Fq0bNCCCAAAIIIIAAAggggAACCCCAAAIIpJjAQ88OPipjPRaPso+/tnvoJvDhR05xvupvmh+P1FHPcfHIKV08dCoUd+mCMj32/86Oeh4CIoAAAggggAACCCCAAAIIIIDA5Bb42ctn9N3/OjoKoX7JfOWUxPcF8uFehQG3Z8QwALf6e/vC3Tpq3cza/NAwgDn1BaoqzY4oTrQ3rT9q9J8HAtEOm7zxLOuxp+61fyF5C6QyBBBAAAEEEEAAAQQQQAABBBBAAAEEEEAAAQSSS4ABAcl1PagGAQQQQAABBBBAAAEEEEAAAQQQQACBtBL442dNXr/x/8hIH4xXY32dPTqxZc+odFVzm1RcUxGvEqKW59irb8rbffWd+1b95nTdd0tl1OITCAEEEEAAAQQQQAABBBBAAAEEEHD1+fThr2xRr9cfwgieowTPU5Ll0dflkqfbJa/TPfTZ1z847tJys+2hYQDzGgo1p6FAOZn2cceJ14ajTunHe/w6dXUOZrxSJySPJf04y7J/9Jv3Wr0JKYCkCCCAAAIIIIAAAggggAACCCCAAAIIIIAAAgikkAADAlLoYlEqAggggAACCCCAAAIIIIAAAggggAACqSTw0HPmRgV8fydZ8+Nd99ndh9V9+kIorSMzQ823XyfLZot3KRHnG/T26/DL20bt//dHl6i0MDPimGxEAAEEEEAAAQQQQAABBBBAAAEE3irw9H8c0X+2nQ39ss1mU9OyxXJkJeYMIvjif0+3W17n5aEAweEAkTyqSrM0r7FwaCjAnPoCzajJjyRMwvf8eE9AG0+ahNcRnwKsNwPG/9Hv3Jf5enzykQUBBBBAAAEEEEAAAQQQQAABBBBAAAEEEEAAgdQUYEBAal43qkYAAQQQQAABBBBAAAEEEEAAAQQQQCCpBR5c6/uwJf2dpIS8Ddugx6vDG7ePMiprmKopM+uS2m1kcc6T53Vu79HQLy1oKtTqBxekTP0UigACCCCAAAIIIIAAAggggAACyS9w4KRbDz65Y1ShFTPrVNowNW7F9/f2yet0y+N0qa/brQG3J6Lcs2oLNLchf2gYwNyGQlWWZEUUJxk3bTlr9O97AvL6krG6qNfkt6SPrlnh+MeoRyYgAggggAACCCCAAAIIIIAAAggggAACCCCAAAJpIsCAgDS5kLSBAAIIIIAAAggggAACCCCAAAIIIIBAsgg89MzgV2VZf57oei4dPqULh0+NKqPxtkXKys9JdGlh5T+1bZ/cF5yhtR97d4N+665pYe1lEQIIIIAAAggggAACCCCAAAIIIBCOwOd+uFev7ukMLc3Mz1HTbYvC2RrRGmP+f/buPE7L6jwY/3U/MwMomyKCiAjiziJiYqPN0pgYGdIs1WxuUWPymoXBvqZt3jZNmz12SUwrQ6LNoiZxy6JpbMMMjZp9U1EUxAVRwA1BBEFZZp7n/H6gGUMVmRlmnnnue758PvkkMuec67q+151/DofLtH0QwObnhwFsWrcxylvbunzW4EH1MWnC0O3DACYfNCwmjR8agwaUunxOnjY8uSm2DwlYsiblKe3u55plFzbPqPt49w+wkwABAgQIECBAgAABAgQIECBAgAABAgQIFFfAgIDi9lZlBAgQIECAAAECBAgQIECAAAECBKoqMPvHaVjKypdHFidXNfDLBFv2izti66bNHSuGjh4RY6cdVivp7TSPSrkc9914yw4//4+/PjoOGjO45nOXIAECBAgQIECAAAECBAgQIJAPgZ8tXBOf+9a9OyS7/7TDYtjoET1WQPvWrbF53cbYNgjg2XUbtg8H6M6vMfsM2j4EYNKEYdsHAxwytv/ekfx4aSXmPdBfhgTE9VtLde/7jzdl67vz3dhDgAABAgQIECBAgAABAgQIECBAgAABAgSKKmBAQFE7qy4CBAgQIECAAAECBAgQIECAAAECVRSY3bL1T1LUXRaRJlUx7C5DPf3Ymnj0rqU7rDtg+uExZN+9d7m3LxdsWLU2Hll4X0cKB47eI77xsWP6MiWxCRAgQIAAAQIECBAgQIAAgYIJnPvPC2LlE5s6qtp2X7Lt3mR3fm3ZuCk2r982COC5gQBbn3nh/K6ce8SBQ+PI7QMBhm4fDDBq74Fd2V74tXevSfHdu1M8uan4gwJSpCWlSOfMaRzw+8I3VoEECBAgQIAAAQIECBAgQIAAAQIECBAgQKCTAgYEdBLKMgIECBAgQIAAAQIECBAgQIAAAQIEXlqgaX77mVGJyyOirhaNVi64J55Zs64jtUFD94wJxx9Vi6l25PTY4gdi/SOrO/75Xa8fG+e9dUJN5yw5AgQIECBAgAABAgQIECBAID8CV9/4cHzzx8t3SHjCcVNj0LDBnS4iVVJsXr9tEMDT2wcCbFq/Mcpb2zq9/w8Lh+xRv30IwJEThsbkCcO2DwUY2FDq8jn9bcOzbSm+uyTFbY8Vf0hApKikLM6Z21j/7f7WZ/USIECAAAECBAgQIECAAAECBAgQIECAAIGXEjAgwHdBgAABAgQIECBAgAABAgQIECBAgEC3BWbNa/tslmWf6PYBVdj47LqNseL3i3aINOqw8TFiwpgqRO9eiPtvvi3KbS88qP/XD0+Jow8Z3r3D7CJAgAABAgQIECBAgAABAgQI/JHAmvVb472fvzXayy/8xfK9x4+J0YePf1mn9i1btw8BeG4YwIbY/NTGSNH1v5y+/z6DXhgGMH5oHDy280MJNPLFAjc/VInr7u16H/JomVL63NyZDf+Qx9zlTIAAAQIECBAgQIAAAQIECBAgQIAAAQIEelLAgICe1HQWAQIECBAgQIAAAQIECBAgQIAAgX4icM7NadCQLeXLI+I9eSj58SUPxrqVqzpSLdXXxcGvnR51DfU1l/4zT66Plbct6chr+OCG+P5n/qTm8pQQAQIECBAgQIAAAQIECBAgkE+Bi767NOb97oV7km33IxNfc/SL7km2bNwUm9ZteG4owFMbYuuzm7pV8OEHDonJE4bFpPFDY9KEobHvXgO7dY5NOxdY9lSKa5ekeHRD8QcFpIjvPjOw7uzLT8g2+yYIECBAgAABAgQIECBAgAABAgQIECBAgEB/FTAgoL92Xt0ECBAgQIAAAQIECBAgQIAAAQIEuinQ9N9bpkapdEVk2fRuHlH1be1bt8YDP78jUqXSEXvvA/eL0UdMqHouuwr4xH0rYu1Dj3YsO+nYUfE3px66q21+ToAAAQIECBAgQIAAAQIECBDYpcBdy56Oj869a4d12+5H9ho3Ojat2xib1j39/H9vjHJb2y7P+98Lhu5ZH0duGwQwfmhMPmjY9v89sKHU5XNs6LpAOUVcs7gSv32k+EMCIrLbo650dvObsh0/5q6z2UGAAAECBAgQIECAAAECBAgQIECAAAECBHIpYEBALtsmaQIECBAgQIAAAQIECBAgQIAAAQJ9IzBrfvvJpUp2RYo0tG8y6H7UJx96NFbft2KHAyYcNzUGDRvc/UN7YeeyXy2Mrc+88G/k+4ezDo/XTRvZC5EcSYAAAQIECBAgQIAAAQIECPQ3gY9dsjhuv39dR9mDhg+OUlaKZ9dvjEhd/4vl+48c1DEMYNtQgIn719Y9S3/r77Z6f7kyxbV3vzAks8AGG7MUZ8+ZWX9dgWtUGgECBAgQIECAAAECBAgQIECAAAECBAgQeEkBAwJ8GAQIECBAgAABAgQIECBAgAABAgQIdEpgdmv5b1JK/9KpxTXzh7PeAAAgAElEQVS66MFf3xlbNj7bkd3gkXvFuGOOqJlst2x4Nh78zZ0d+Wy7wL3hwuNj4AD/pr2aaZJECBAgQIAAAQIECBAgQIBATgXm3/JE/Os19+9W9kccOCQmHzRs+1CAI8cPjX33Grhb59ncOwIr1m8bEpBixdNdH/rQOxn15qnp/zU3NuT6zrI3dZxNgAABAgQIECBAgAABAgQIECBAgAABAsUUMCCgmH1VFQECBAgQIECAAAECBAgQIECAAIEeFWia135pZHFejx7aB4dtWLU2Hll43w6R9z/qkBi238g+yObFIZ988JFYff/Kjh8cN2lEfPb9R9ZEbpIgQIAAAQIECBAgQIAAAQIE8iuQUor3fv62WPXUlk4XMWSP+ueHAQzZPgxg22CAAfWGGHYasAYWXrO4Er96uB8MCciy/2ieUffBGiCXAgECBAgQIECAAAECBAgQIECAAAECBAgQqIqAAQFVYRaEAAECBAgQIECAAAECBAgQIECAQD4Fmuan/bNK+Vsp4o35rODFWT98x32x8Ym1HT8YMHiPmPjqaTVR3vLfL45N6zZ05PKX7zw43nL8fjWRmyQIECBAgAABAgQIECBAgACB/Apc0bIivvM/LwwlfKlKxu67R0zaNghgwrA4csKQmDhmcH4LlnmHwLYBAdsGBRT9VxZxYyrVndV8UvZo0WtVHwECBAgQIECAAAECBAgQIECAAAECBAgQMCDAN0CAAAECBAgQIECAAAECBAgQIECAwEsKnP8/6TXlcvnbWcSEIhFt3vBsPPSbO3coaeQh42LkxLF9Wmb75q2x9OcLdsjhyk+8MkbtPbBP8xKcAAECBAgQIECAAAECBAgQyLfAo2s2x9kX3vaiIo7sGAYwNCaNHxIjh7uDyHend579yqcjrl5cjm3/XeRfKeKhUqSz5jQ2/KLIdaqNAAECBAgQIECAAAECBAgQIECAAAECBAgYEOAbIECAAAECBAgQIECAAAECBAgQIEDgRQKzW9rPShFXFJXmifuWx9qHHusoL8uyOPh106N+4IA+K3n9I0/EY4uXdcTf9kj/4vOP6rN8BCZAgAABAgQIECBAgAABAgSKIfBPV94Xt9y7LiaN3zYIYGgcOWFoTJ4wLBrqPR0rRoc7X8XViyvx64dT5zfkdGVKlXPmzhxQ2LvNnLZF2gQIECBAgAABAgQIECBAgAABAgQIECDQgwL+lKcHMR1FgAABAgQIECBAgAABAgQIECBAoAgCTfPaPhVZ9ski1LKzGirt7fHwbxbGs5vaOpbsNXZU7Dd5Yp+V/cgd98WGJ9Z2xD9n5vg448QD+iwfgQkQIECAAAECBAgQIECAAIH8C9x671Oxz7CBcdCYPfNfjAp6ROAXK1J8d0mlR86q6UNS9unmmXWfqukcJUeAAAECBAgQIECAAAECBAgQIECAAAECBLopYEBAN+FsI0CAAAECBAgQIECAAAECBAgQIFBEgaaW9m3/Zq2ziljbH2oaMySLUydncdeix6P5+mU7lHrgsZNiz72HVb38lCpx3423RKq88G9w+8oF0+LQA4ZUPRcBCRAgQIAAAQIECBAgQIAAAQIEii3w4LqIqxeX47GNxa4zIr7V3Fh/duGrVCABAgQIECBAgAABAgQIECBAgAABAgQI9DsBAwL6XcsVTIAAAQIECBAgQIAAAQIECBAgQODFAh9pTeNKqfydiHhdkX2OHZPFaVNK0VB6rsrZ/35n3LNiQ0fJg0cMi3GvnFR1gg1PPBWP3HFvR9z9Rw6KK/7uFVXPQ0ACBAgQIECAAAECBAgQIECAAIH+IdBWjrhqcSVufeyFgZUFrfznpa1t7734bXusKGh9yiJAgAABAgQIECBAgAABAgQIECBAgACBfihgQEA/bLqSCRAgQIAAAQIECBAgQIAAAQIECPyxwOyWttemyLYNBziwyDJvPyyLEw96fjLA84X+fslT8fdfv3uHssdMnhjDx46qKsVji5fF+kee6Ih58mv3j4/8xUFVzUEwAgQIECBAgAABAgQIECBAgACB/idw40MpfnhvpdiFZ9mKLJXOnNOY/aLYhaqOAAECBAgQIECAAAECBAgQIECAAAECBPqLgAEB/aXT6iRAgAABAgQIECBAgAABAgQIECDwEgJN89vPjEp8u8g4e++RxemTsjhi5Etfh37hO/fFzbev7iBoGDQwDn7d9KqSLP3ZgmjfsrUj5j+dNzlecfheVc1BMAIECBAgQIAAAQIECBAgQIAAgf4pcM+TKa5aVImnNhe7/hRx1tzG+kLfhRa7g6ojQIAAAQIECBAgQIAAAQIECBAgQIAAgT8IGBDgWyBAgAABAgQIECBAgAABAgQIECDQTwWaWst/Hyl9rsjlT9k3i9OnlGLogJ1XufKJTXHuPy/YYcHIgw6IkYceUBWaZ5/aECtuWdwRa8gedXH9546rSmxBCBAgQIAAAQIECBAgQIAAAQIECGwT2LAl4qrFlVi0OhUbJMs+0Tyj7vPFLlJ1BAgQIECAAAECBAgQIECAAAECBAgQIFB0AQMCit5h9REgQIAAAQIECBAgQIAAAQIECBB4CYGm1vZLI8V5RcY5aWIp3npo565AvzlveVz9k4d34Jj4mmkxYM89ep1o9dKV8eSyRzrivPGYfeNvzzis1+MKQIAAAQIECBAgQIAAAQIECBAgQOB/C9xwfyXmLyv4kICIrzU31hf6btSXTYAAAQIECBAgQIAAAQIECBAgQIAAAQLFFujc69hiG6iOAAECBAgQIECAAAECBAgQIECAQL8RuKAljdga5SuziMaiFj2gLuL0KaV4xX6dv/5sL1firC8siNXrtnSwDBszMvafekivMz346ztjy8ZnO+J8/MzD44TpI3s9rgAECBAgQIAAAQIECBAgQIAAAQIEXkrgtsdSXLW4ElvLxfXJIlrqo+6MLzdma4tbpcoIECBAgAABAgQIECBAgAABAgQIECBAoKgCnX8hW1QBdREgQIAAAQIECBAgQIAAAQIECBDoJwKzW7ZOS1F3ZUSaXNSSJ+yVxemTSzFmSNcrnPe7VXHRd5fusHHcMUfE4JF7df2wTu7YuvHZWPbrO3dY/cPPvyoGD6rv5AmWESBAgAABAgQIECBAgAABAgQIEOh5gcc2Rly1qBwPre/5s2vmxJTuzrL60+c0ZgtrJieJECBAgAABAgQIECBAgAABAgQIECBAgACBTggYENAJJEsIECBAgAABAgQIECBAgAABAgQI5F1gdkv68xTlqyJiWN5r2Vn+xx9QitMn796V5199ZVHc+cALr573GD4kxr9qSq+RrV3+WDxx7/KO8195+F5x4XmFnd/Qa44OJkCAAAECBAgQIECAAAECBAgQ6B2BqxZV4jePpN45vCZOzZ5OWTpj7oz6/6qJdCRBgAABAgQIECBAgAABAgQIECBAgAABAgQ6IbB7r2U7EcASAgQIECBAgAABAgQIECBAgAABAgT6VmD2/PIHUyVd0rdZ9G70Uw4vxQkTdv+6846l6+Nvvrpoh2RHHzkh9h63X68UsPLWu+OZtU93nD3r5InxF68Z0yuxHEqAAAECBAgQIECAAAECBAgQIECgOwI/XZ7iB/dUurM1R3uyDzc31hX6DjVHzZAqAQIECBAgQIAAAQIECBAgQIAAAQIECOxCYPdfzCImQIAAAQIECBAgQIAAAQIECBAgQKBmBWa1tn02S9knajbB3Uxs+MCIM6eW4oh9eu6q84vXLo3W36/qyKxuQENMfO3RUVdXt5vZ7ri9vLUt7v/pbTv85hUff0Xsv8+gHo3jMAIECBAgQIAAAQIECBAgQIAAAQK7K7BkTYqrFqdYtznt7lE1uz/Lss/NmVH3DzWboMQIECBAgAABAgQIECBAgAABAgQIECBAgMDzAj33ahYpAQIECBAgQIAAAQIECBAgQIAAAQI1JdDU0v7NiHhfTSXVg8kcsU/EGVNKsdegnr3mXPXUljj7C7dFufLCY+cRE/aPUYcd2IPZR6x/dHU8tuiBjjMPPWBIfOWCaT0aw2EECBAgQIAAAQIECBAgQIAAAQIEekpg3ZaIKxdV4p41xR0SEJFd1txYd25PmTmHAAECBAgQIECAAAECBAgQIECAAAECBAj0hkDPvpztjQydSYAAAQIECBAgQIAAAQIECBAgQIBAlwQuaEkj2lL71ZFlJ3VpY44Wv358Fu84otRrGV/5Pyvj8pYVO5w/4fijYtDQPXss5iML748Nq57sOO/Mk8bF2TN6dghBjyXrIAIECBAgQIAAAQIECBAgQIAAAQLPC/zgnkr8dHmBhwRkMb8h1Z325cZsraYTIECAAAECBAgQIECAAAECBAgQIECAAIFaFDAgoBa7IicCBAgQIECAAAECBAgQIECAAAEC3RQ4v3XLlEoqXR2RTenmETW/7dRJpXj1uN6/2nzfPy2Ih1dv6vAYMmpEHHD0YT3jkyLuven3kcqVjvPmnH9UHDF+aM+c7xQCBAgQIECAAAECBAgQIECAAAECvSjwq4dTXLP4hbutXgzVR0dni0pZ6bSLZ2SL+igBYQkQIECAAAECBAgQIECAAAECBAgQIECAwE4Fev8VLXwCBAgQIECAAAECBAgQIECAAAECBKoiMKu17U1ZlK6OlPapSsAqBxm5ZxZnTMnikL2rc61504LVceGV9+1Q5bYBAdsGBezur42rn4qHb7+345jRew+M73zilbt7rP0ECBAgQIAAAQIECBAgQIAAAQIEqiaw9KkUV95ViTUvzNisWuwqBVqbsrpT587I/qdK8YQhQIAAAQIECBAgQIAAAQIECBAgQIAAAQKdEqjOS9pOpWIRAQIECBAgQIAAAQIECBAgQIAAAQLdFZjd0n5Wiriiu/trfd/kfbcNByjF0AHVzfTjX7s7brnnqY6gg4buGROOP2q3k3h8yUOxbuXjHee87dVjYvYpE3f7XAcQIECAAAECBAgQIECAAAECBAgQqKbAhq0prlyUYvHqVM2wVY2VRZw9p7H+W1UNKhgBAgQIECBAgAABAgQIECBAgAABAgQIEHgZAQMCfB4ECBAgQIAAAQIECBAgQIAAAQIEci7Q1FL+WET655yXsdP0TxifxSlHlPqkvCXLN8T5F9+5Q+xRhx0YIybsv1v5PPCL26Nt05aOMz73/iPjVZNG7NaZNhMgQIAAAQIECBAgQIAAAQIECBDoK4Hr7qnEzcuLOyQgRfrbuY0Nhb2D7avvRlwCBAgQIECAAAECBAgQIECAAAECBAgQ6J6AAQHdc7OLAAECBAgQIECAAAECBAgQIECAQE0INLWWL4qULqiJZHohiVMnleLV4/r2GnPOdcviR796rKO6urq6mPjao6NuQEO3Kt60fmMs/92ijr2DBpTihguP79ZZNhEgQIAAAQIECBAgQIAAAQIECBCoFYFfrqzEtXcXekjAv81tbCjsXWytfEfyIECAAAECBAgQIECAAAECBAgQIECAAIFdC/Tty9pd52cFAQIECBAgQIAAAQIECBAgQIAAAQI7EWhqab8qIk4rItDegyLOnFqKw0b0/RXmuo1tcfYXbotnt5Q7qPcet1+MPnJCt+jXLH041ix7uGPvnx09Mj7x3sO7dZZNBAgQIECAAAECBAgQIECAAAECBGpJ4P61Kb59VyWe2lxLWfVoLlc3N9af3qMnOowAAQIECBAgQIAAAQIECBAgQIAAAQIECHRRoO9f13YxYcsJECBAgAABAgQIECBAgAABAgQI9HeB825IIwfUt18bWfaGIlocvk8WZ04pxV6Daqe67//0kbj0hod2SGj8q6bEHsOHdDnJh357V2x++pmOfR877bB40yv37fI5NhAgQIAAAQIECBAgQIAAAQIECBCoRYH1W2L7kIB7n0y1mN7u55TipoGD6t7zpROyNbt/mBMIECBAgAABAgQIECBAgAABAgQIECBAgEDXBQwI6LqZHQQIECBAgAABAgQIECBAgAABAgT6TGD2j9OkVKpcG5Gm9FkSvRj4teNK8e5JtXlt+cEv3RHLHn3hL/YPHrlXjDvmiC5ptD27KR745cId9nz/M38Swwc3dOkciwkQIECAAAECBAgQIECAAAECBAjUusC1d1filyuLOSQgy7JFUVd6z5wTs7trvQ/yI0CAAAECBAgQIECAAAECBAgQIECAAIHiCdTmS9viOauIAAECBAgQIECAAAECBAgQIECAwG4LNM1re31k2bURMWq3D6vBA04+PIs3TCjVYGbPpfSru56MT11+zw757T/1kBg2ZmSnc167/LF44t7lHeuPPmR4/OuHCznrodMmFhIgQIAAAQIECBAgQIAAAQIECBRX4OblKa67p1LQArMnIlXe0zyz4acFLVBZBAgQIECAAAECBAgQIECAAAECBAgQIFCjAgYE1GhjpEWAAAECBAgQIECAAAECBAgQIEDgjwWa5rW/K0pxbaQo3J3eHg0R751Siqmjar+0bQMCtg0K+MOvAXvuERNfM63TH+vKBUvimTXrO9Z/8G0HxTv/bP9O77eQAAECBAgQIECAAAECBAgQIECAQN4EFq1O8a07K7GpPW+ZdzLfUry7+aT673VytWUECBAgQIAAAQIECBAgQIAAAQIECBAgQGC3BWr/xe1ul+gAAgQIECBAgAABAgQIECBAgAABAvkWaJq39SORlebmu4qXzn7csIizppZivyH5uKp84NFn4kNfumOHYkYeckCMnHjALttTbmuP+2++dYd13/x/x8S4UXvscq8FBAgQIECAAAECBAgQIECAAAECBPIs8PjGFN9elGLF+pTnMnaee5bNap5R95ViFqcqAgQIECBAgAABAgQIECBAgAABAgQIEKg1gXy8uq01NfkQIECAAAECBAgQIECAAAECBAgQqJLArJa2f8wi+3SVwlU1zDH7ZfHeqaWoL1U17G4Hu/SGB+P7P310h3MOft30aBg08GXPXv/YmnjsrqUdayaO2TMu/evpu52PAwgQIECAAAECBAgQIECAAAECBAjkQaCcIq64sxK3P17MIQEpsk/Obaz7TB56IUcCBAgQIECAAAECBAgQIECAAAECBAgQyLeAAQH57p/sCRAgQIAAAQIECBAgQIAAAQIECizQNK/94shidhFLfNNBWbztsJxNBni+EZu2VuKsz98a6za2dbRm+NhRMWbyxJdt1aN3LY2nH1vTsea0Nx4Q5755fBHbqyYCBAgQIECAAAECBAgQIECAAAECOxW44f4U85dViimUYk7zzPrzi1mcqggQIECAAAECBAgQIECAAAECBAgQIECgVgQMCKiVTsiDAAECBAgQIECAAAECBAgQIECAwB8JNLW0XxkRpxcR5bTJpfjTA/J9NfmjXz0Wc65btkN7xr1yUgweMWynLbvvpluj0t7e8fMvN02NKQftfH0Re68mAgQIECBAgAABAgQIECBAgAABAtsEfvNwiqsWF3RIQMRVzY31Z+g0AQIECBAgQIAAAQIECBAgQIAAAQIECBDoLYF8v8LtLRXnEiBAgAABAgQIECBAgAABAgQIEOgjgXP/Mw3dc2D5e///G9kZfZRCr4UdNiDi7Gl1cdiIXgtR1YPPv/jOWLJ8Q0fMPfceFgceO+klc3jmyXWx8rZ7On62z7ABcc0nj61qvoIRIECAAAECBAgQIECAAAECBAgQqCWBe59M8a27KvH0llrKqsdyad1zSN27/uU12QsXiD12tIMIECBAgAABAgQIECBAgAABAgQIECBAoL8LGBDQ378A9RMgQIAAAQIECBAgQIAAAQIECNSMwKz/3jS+VNfwvRRRuL85ftBeWZw1NYuRexbnSvKWe56Kj3/t7h2+n/0mT4y9xo560Te16p6H4qkVj3f8/puPGx0XvOuQmvn2JEKAAAECBAgQIECAAAECBAgQIECgLwTWbIr41p3leHBdX0Tv3ZhZxC2Vhrp3zX1jtrx3IzmdAAECBAgQIECAAAECBAgQIECAAAECBPqbQHFe4/a3zqmXAAECBAgQIECAAAECBAgQIECgUAIfmZ+OLlXK34+IgwtVWES8YkwWZx9ViiJeRl545X1x04LVHS2rHzggDn7d0ZFlpR3auOyXd8TWZzd3/N6nzz0y/nTyiKK1Wj0ECBAgQIAAAQIECBAgQIAAAQIEuiyQUsQVd1bitsdTl/fW/obsgaxSftecNw+4vfZzlSEBAgQIECBAgAABAgQIECBAgAABAgQI5EWgiG9y82IvTwIECBAgQIAAAQIECBAgQIAAAQLbBc5vSSdUYvtwgML9jfGTJpbirYcW9xrykTWb45wLb9vhSx45cWyMPGRcx+9tfvqZeOi3d3X8c0N9KX70heOivq64Lv6vTYAAAQIECBAgQIAAAQIECBAgQKCrAjfcX4n5y4o3JCCLbG2qVN7V/OaGm7pqYj0BAgQIECBAgAABAgQIECBAgAABAgQIEHgpAS9QfRcECBAgQIAAAQIECBAgQIAAAQIE+lBg9rz2U1IW24YDFO6u7tTJpXj1AYUr60Vfy+XzlseVP3l4h9+f+OppMWDwHtt/b80DD2//zx9+vXrqPvGpc47ow69OaAIECBAgQIAAAQIECBAgQIAAAQK1KfCrlSmuubtSm8ntXlYpS/HOOTPrr9u9Y+wmQIAAAQIECBAgQIAAAQIECBAgQIAAAQIFfHSsqQQIECBAgAABAgQIECBAgAABAgTyIjC7tf3clOIbecm3s3kObsjirKOymDSy+MMBtplUKhFnfeHWWPXUlg6iYfuNjP2POmT7Pz/0+0Wxed3Gjp999N2HxMxXje4sp3UECBAgQIAAAQIECBAgQIAAAQIE+pXAkjURl99Zjmfbild2lsX758yo/2bxKlMRAQIECBAgQIAAAQIECBAgQIAAAQIECFRToH+80K2mqFgECBAgQIAAAQIECBAgQIAAAQIEOiEwa17bR7Ms+1InluZqydihEWcfVYoxQ/rX1WPr71fFF69dukOvxh1zRAwYskc88PPbd/j9az95bIwYNiBXfZUsAQIECBAgQIAAAQIECBAgQIAAgWoKPP5MxBULK/HwhlTNsFWJlVL2V3Nn1l1UlWCCECBAgAABAgQIECBAgAABAgQIECBAgEAhBfrXK91CtlBRBAgQIECAAAECBAgQIECAAAECeROY3dL26RTZP+Yt713lO3VUtn04wMC6Xa0s5s//5quL4o6l6zuKGzRscAwfu2+sWvJQx+9NnTgsLpo1tZgAqiJAgAABAgQIECBAgAABAgQIECDQgwKb2yOuuLMSi1YXb0hAFtln5jTWfbIHuRxFgAABAgQIECBAgAABAgQIECBAgAABAv1IwICAftRspRIgQIAAAQIECBAgQIAAAQIECPS9wOzW8pdTSv+37zPp2QxeMy6L90wq9eyhOTvtrmVPx0fn3rVD1kP23Ts2rn6q4/c+8OcT4j1vGJuzyqRLgAABAgQIECBAgAABAgQIECBAoO8EvrukEr9YUbwhARHp35sbGwp3V9x3X4rIBAgQIECAAAECBAgQIECAAAECBAgQ6D8CBgT0n16rlAABAgQIECBAgAABAgQIECBAoI8FmlravxkR7+vjNHo8/FsPK8VJB7lq3AZ70XeXxrzfrdqp8X/89dFx0JjBPd4DBxIgQIAAAQIECBAgQIAAAQIECBAossD8ZZW44f4iDgmIy5ob688tcu/URoAAAQIECBAgQIAAAQIECBAgQIAAAQI9L+DVbs+bOpEAAQIECBAgQIAAAQIECBAgQIDAiwRmt7Z/L6V4Z9FozppaimP3d834h76uWb813vv5W6O9/OLHygeO3iO+8bFjivYJqIcAAQIECBAgQIAAAQIECBAgQIBAVQR+/2iKb99VqUqsKgf5QXNjfeHujqtsKBwBAgQIECBAgAABAgQIECBAgAABAgT6lYCXu/2q3YolQIAAAQIECBAgQIAAAQIECBCotsB7Wx8fPDyN/EFEzKh27N6MN3RAxDnTSnHYCFeM/9v5qp+sjMvmrXgR/7tePzbOe+uE3myLswkQIECAAAECBAgQIECAAAECBAgUWuC+J1NcflclNmwpWJkp5g8q1Z3yxRnZMwWrTDkECBAgQIAAAQIECBAgQIAAAQIECBAg0AsCXu/2AqojCRAgQIAAAQIECBAgQIAAAQIECGwT+MufpNHt7eXrsog/LZLIAcOyeN9RpRg1uEhV9Wwt5/7zglj5xKYdDv3iR6bGtIOH9WwgpxEgQIAAAQIECBAgQIAAAQIECBDoZwJPPBNx2cJyPLyhWIVnEb8u1ded8u8nZquKVZlqCBAgQIAAAQIECBAgQIAAAQIECBAgQKCnBQwI6GlR5xEgQIAAAQIECBAgQIAAAQIECBCIiNk/TgdHqXJdinRUkUAm75vF+6aVYmBdkarq+Vp+esea+Py37+04ePjg+vj+Z17V84GcSIAAAQIECBAgQIAAAQIECBAgQKAfCmxuj7j8zkosXp2KVX1Kd2UD6k+e88bsgWIVphoCBAgQIECAAAECBAgQIECAAAECBAgQ6EkBAwJ6UtNZBAgQIECAAAECBAgQIECAAAECBCLiL3+Sjiq3la+PLCYWCeT4A7I4fXKpSCX1ai1///W74/dLntoe46RjR8XfnHpor8ZzOAECBAgQIECAAAECBAgQIECAAIH+JnD14kr8+uGCDQnIsmVZKp8yp3HAwv7WT/USIECAAAECBAgQIECAAAECBAgQIECAQOcEDAjonJNVBAgQIECAAAECBAgQIECAAAECBDolMGteOj4rla+PFKM7tSEnixoPzuLPDzEcoCvtunflxmj6t+fe8P7DWYfH66aN7Mp2awkQIECAAAECBAgQIECAAAECBAgQ6ITAj5emmPdApRMrc7XkiUqWTv7KjIZf5ypryRIgQIAAAQIECBAgQIAAAQIECBAgQIBAVQQMCKgKsyAECBAgQIAAAQIECKyWOtgAACAASURBVBAgQIAAAQL9QWB2S9uJKbLrI2JIkep9z6RSvGacq8Tu9LT5+mXxo18+FjdceHwMHGDAQncM7SFAgAABAgQIECBAgAABAgQIECCwK4FfrKzEd+9Ou1qWr59nsTFL6eQ5jQ0/yVfisiVAgAABAgQIECBAgAABAgQIECBAgACB3hbwqre3hZ1PgAABAgQIECBAgAABAgQIECDQLwSa5rW/LbLYNhygMH8LvL4Ucc60Ukwb5Rqxux/x08+2x79efX989v1HdvcI+wgQIECAAAECBAgQIECAAAECBAgQ6ITAwlUpLruzEuVKJxbnZEmKSFmKv2ieWf+jnKQsTQIECBAgQIAAAQIECBAgQIAAAQIECBCogoCXvVVAFoIAAQIECBAgQIAAAQIECBAgQKDYAk2t7e+JFNcUqcq9Bz03HGDiXq4Qd7ev//Wbx+Mtx++3u8fYT4AAAQIECBAgQIAAAQIECBAgQIDALgQeXBdx2cJyPLW5WFQpxWlzZ9YX6g66WB1SDQECBAgQIECAAAECBAgQIECAAAECBKor4HVvdb1FI0CAAAECBAgQIECAAAECBAgQKJjA7Pnt56RKXFaksg4cnsX7jspi5J6uD4vUV7UQIECAAAECBAgQIECAAAECBAgQ6A8CazZFXHZHJVY8nYpW7rnNjfWFuosuWoPUQ4AAAQIECBAgQIAAAQIECBAgQIAAgWoJeOFbLWlxCBAgQIAAAQIECBAgQIAAAQIECicwq7X84SylrxSpsMn7ZvG+aaUYWFekqtRCgAABAgQIECBAgAABAgQIECBAgEB/EtjSHnHZwkosXlOsIQFZln1kzoy6r/anXqqVAAECBAgQIECAAAECBAgQIECAAAECBF4sYECAr4IAAQIECBAgQIAAAQIECBAgQIBANwSaWssXREoXdWNrzW45bmwWZ0wp1Wx+EiNAgAABAgQIECBAgAABAgQIECBAgEBXBL6zqBK/e6RYQwIiyz7aPKPuy11xsJYAAQIECBAgQIAAAQIECBAgQIAAAQIEiiVgQECx+qkaAgQIECBAgAABAgQIECBAgACBKgjMmtf2d1mWfaEKoaoW4sSDSvH2w1wXVg1cIAIECBAgQIAAAQIECBAgQIAAAQIEqiLww3srceNDxRoSkFL6+NyZDRdWBVAQAgQIECBAgAABAgQIECBAgAABAgQIEKg5AS9+a64lEiJAgAABAgQIECBAgAABAgQIEKhlgaZ5bZ+KLPtkLefY1dz+4vBSvHGCq8KuullPgAABAgQIECBAgAABAgQIECBAgEA+BG58MMUP76vkI9nOZpnSp5tnNnyqs8utI0CAAAECBAgQIECAAAECBAgQIECAAIHiCHj1W5xeqoQAAQIECBAgQIAAAQIECBAgQKCXBZpay1+IlP6ul8NU9fgzppTiuLGuCauKLhgBAgQIECBAgAABAgQIECBAgAABAlUX+O0jKa5cVLghAf/UPLOhUHfWVf8wBCRAgAABAgQIECBAgAABAgQIECBAgEAOBbz8zWHTpEyAAAECBAgQIECAAAECBAgQIFB9gVkt5S9mkf6q+pF7J2J9KeLcaaWYOsoVYe8IO5UAAQIECBAgQIAAAQIECBAgQIAAgVoTWLQ6xTfuqER7geYEZCldNGdmQ2Hurmvtm5EPAQIECBAgQIAAAQIECBAgQIAAAQIEalHA699a7IqcCBAgQIAAAQIECBAgQIAAAQIEakqgaV77xZHF7JpKajeSGT4w4v1H18VBe+3GIbYSIECAAAECBAgQIECAAAECBAgQIEAghwIPrntuSMD6LTlMfmcpZ9mc5hl15xeoIqUQIECAAAECBAgQIECAAAECBAgQIECAwMsIGBDg8yBAgAABAgQIECBAgAABAgQIECDwMgJNLe1fjYgPFQVpzJBtwwFKMXqwq8Gi9FQdBAgQIECAAAECBAgQIECAAAECBAh0TeCJZyK+sbASj25IXdtY06uzS5ob6z5c0ylKjgABAgQIECBAgAABAgQIECBAgAABAgR6RMAr4B5hdAgBAgQIECBAgAABAgQIECBAgEARBZrmtX89snh/UWo7ZO+Ic48uxdABrgWL0lN1ECBAgAABAgQIECBAgAABAgQIECDQPYGNW58bErB0bYGGBGTxjeYZ9R/onohdBAgQIECAAAECBAgQIECAAAECBAgQIJAXAS+B89IpeRIgQIAAAQIECBAgQIAAAQIECFRVoGle++WRxdlVDdqLwY4alcX7jy5FyY1gLyo7mgABAgQIECBAgAABAgQIECBAgACBPAlUUsQ37qjEnU8UakjAFc0z6s/JUx/kSoAAAQIECBAgQIAAAQIECBAgQIAAAQJdE/AcuGteVhMgQIAAAQIECBAgQIAAAQIECPQDgabW8rcjpTOLUupxY0txxhRXgUXppzoIECBAgAABAgQIECBAgAABAgQIEOhZgSsXVeK3jxRnSEBKceXcmfWFuePu2W47jQABAgQIECBAgAABAgQIECBAgAABAvkX8Co4/z1UAQECBAgQIECAAAECBAgQIECAQA8KNM1rvzqyOLUHj+zTo04Yn8UpR5T6NAfBCRAgQIAAAQIECBAgQIAAAQIECBAgUOsC191TiZuXF2dIQKS4pnlm/Wm17i4/AgQIECBAgAABAgQIECBAgAABAgQIEOi6gAEBXTezgwABAgQIECBAgAABAgQIECBAoKACs1var00R7y5KeW8+pBQzD3YFWJR+qoMAAQIECBAgQIAAAQIECBAgQIAAgd4VmPdAJX68tFBDAr7XPLO+MHfevdt9pxMgQIAAAQIECBAgQIAAAQIECBAgQCA/Al4H56dXMiVAgAABAgQIECBAgAABAgQIEOhFgdmt7d9LKd7ZiyGqevQ7jsji9eNLVY0pGAECBAgQIECAAAECBAgQIECAAAECBPIu8LMVKb6/pJL3Mv44/x80N9YX5u67SI1RCwECBAgQIECAAAECBAgQIECAAAECBLorYEBAd+XsI0CAAAECBAgQIECAAAECBAgQKIxAU0v7DyLilKIUdOaUUrxqrKu/ovRTHQQIECBAgAABAgQIECBAgAABAgQIVFfgd4+m+M5dBRoSkOL65pn1hbkDr+7XIBoBAgQIECBAgAABAgQIECBAgAABAgRqT8Ar4drriYwIECBAgAABAgQIECBAgAABAgSqKNDU2n5dpDi5iiF7NdQHppdi2ijXfr2K7HACBAgQIECAAAECBAgQIECAAAECBAovsHBVim/cUYlUnEp/2NxYX5i78OK0RSUECBAgQIAAAQIECBAgQIAAAQIECBDouoCXwl03s4MAAQIECBAgQIAAAQIECBAgQKAgAk0t7ddHxF8UoZxB9RH/Z3pdHDaiCNWogQABAgQIECBAgAABAgQIECBAgAABAn0vcO+TKb5+RyU2t/d9Lj2SQRY/bJ5hSECPWDqEAAECBAgQIECAAAECBAgQIECAAAECfShgQEAf4gtNgAABAgQIECBAgAABAgQIECDQdwJNre3XRyrGcIDhA7cNByjF+OGu+/ruixKZAAECBAgQIECAAAECBAgQIECAAIEiCixfv21IQIp1m1MhyksR/zm3sb4Qg3ML0RBFECBAgAABAgQIECBAgAABAgQIECBAoBsCXgx3A80WAgQIECBAgAABAgQIECBAgACBfAs0tbRfH1GM4QCjB2fxgeml2G9wvnsiewIECBAgQIAAAQIECBAgQIAAAQIECNSqwOMbtw0JqMSqZ2o1wy7mlcUPm2fUn9zFXZYTIECAAAECBAgQIECAAAECBAgQIECAQI0IGBBQI42QBgECBAgQIECAAAECBAgQIECAQHUEmlrbr4sUhXj4eODwLD5wdBZ7D3LNV52vRxQCBAgQIECAAAECBAgQIECAAAECBPqrwLotEV9bUI4VTxdG4IfNjYYEFKabCiFAgAABAgQIECBAgAABAgQIECBAoF8JeDncr9qtWAIECBAgQIAAAQIECBAgQIBA/xZoamn/QUScUgSFQ0dsGw5Qij0bilCNGggQIECAAAECBAgQIECAAAECBAgQIFD7As+2pfj6HSnuX5tqP9lOZJhSun7uzIZC3Jl3olxLCBAgQIAAAQIECBAgQIAAAQIECBAgUBgBAwIK00qFECBAgAABAgQIECBAgAABAgQIvJzA7Nb276UU7yyC0uR9nxsOUF8qQjVqIECAAAECBAgQIECAAAECBAgQIECAQH4Eyinia7dXYvHqYgwJiIgfNDfWF+LuPD9fkUwJECBAgAABAgQIECBAgAABAgQIECCwewIGBOyen90ECBAgQIAAAQIECBAgQIAAAQI5EJjd0n5tinh3DlLdZYrTR2dx7tEmA+wSygICBAgQIECAAAECBAgQIECAAAECBAj0osBlCyux4PGCDAlI8b3mmfWFuEPvxZY7mgABAgQIECBAgAABAgQIECBAgAABAjUjYEBAzbRCIgQIECBAgAABAgQIECBAgAABAr0h0DSv/erI4tTeOLvaZ75q/yzOnGo4QLXdxSNAgAABAgQIECBAgAABAgQIECBAgMBLCXxnUSV+90hhhgRc0zyz/jSdJkCAAAECBAgQIECAAAECBAgQIECAAIHaFzAgoPZ7JEMCBAgQIECAAAECBAgQIECAAIFuCjS1lr8dKZ3Zze01te2147J49yTDAWqqKZIhQIAAAQIECBAgQIAAAQIECBAgQKDfC1x7dyV+ubIYQwJSiivnzqwvxJ16v/8wARAgQIAAAQIECBAgQIAAAQIECBAgUGgBAwIK3V7FESBAgAABAgQIECBAgAABAgT6r0DTvPbLI4uziyDwhglZnHy44QBF6KUaCBAgQIAAAQIECBAgQIAAAQIECBAonsD191TipuXFGBIQWVzRPKP+nOJ1SUUECBAgQIAAAQIECBAgQIAAAQIECBAojoABAcXppUoIECBAgAABAgQIECBAgAABAgSeF2ia1/71yOL9RQCZcXAp3nKIa7wi9FINBAgQIECAAAECBAgQIECAAAECBAgUV+C/7q9E67LCDAn4RvOM+g8Ut1sqI0CAAAECBAgQIECAAAECBAgQIECAQL4FvCzOd/9kT4AAAQIECBAgQIAAAQIECBAg8L8EmlravxoRHyoCzFsOLcWMia7witBLNRAgQIAAAQIECBAgQIAAAQIECBAgUHyBlgcq8d9LCzIkILJLmhvrPlz8rqmQAAECBAgQIECAAAECBAgQIECAAAEC+RPwujh/PZMxAQIECBAgQIAAAQIECBAgQIDATgSa5rVfHFnMLgLQ2w/L4sSDSkUoRQ0ECBAgQIAAAQIECBAgQIAAAQIECBDoNwI3PpTih/dWilFvFnOaZ9SfX4xiVEGAAAECBAgQIECAAAECBAgQIECAAIHiCBgQUJxeqoQAAQIECBAgQIAAAQIECBAg0K8FZrWUv5hF+qsiILzjiCxeP95wgCL0Ug0ECBAgQIAAAQIECBAgQIAAAQIECPQ/gZ+tSPH9JcUYEpCldNGcmQ2FuHvvf1+iigkQIECAAAECBAgQIECAAAECBAgQKKqAAQFF7ay6CBAgQIAAAQIECBAgQIAAAQL9SKCptfyFSOnvilDyqZNK8epxru2K0Es1ECBAgAABAgQIECBAgAABAgQIECDQfwV+ubIS196digGQ0j81z2woxB18MRqiCgIECBAgQIAAAQIECBAgQIAAAQIE+ruAl8b9/QtQPwECBAgQIECAAAECBAgQIEAg5wJN89o+FVn2yZyXsT39M6aU4rixruyK0Es1ECBAgAABAgQIECBAgAABAgQIECBA4LePpLhyUaUYECl9unlmw6eKUYwqCBAgQIAAAQIECBAgQIAAAQIECBAgkG8Br43z3T/ZEyBAgAABAgQIECBAgAABAgT6tcCseW1/l2XZF4qAcPZRpXjlGNd1ReilGggQIECAAAECBAgQIECAAAECBAgQIPAHgVsfS3HFncUYEpBS+vjcmQ0X6i4BAgQIECBAgAABAgQIECBAgAABAgQI9K2AF8d96y86AQIECBAgQIAAAQIECBAgQIBANwWaWssXREoXdXN7TW07d1oppu/nqq6mmiIZAgQIECBAgAABAgQIECBAgAABAgQI9JDAgsdTXLawGEMCIss+2jyj7ss9ROMYAgQIECBAgAABAgQIECBAgAABAgQIEOiGgFfH3UCzhQABAgQIECBAgAABAgQIECBAoG8FZrWWP5yl9JW+zaJnon/g6FJMG+2armc0nUKAAAECBAgQIECAAAECBAgQIECAAIHaFFi4KsXX7yjGkIAsyz4yZ0bdV2tTWlYECBAgQIAAAQIECBAgQIAAAQIECBAovoCXx8XvsQoJECBAgAABAgQIECBAgAABAoUSmD2//ZxUicuKUNR500sxdZQruiL0Ug0ECBAgQIAAAQIECBAgQIAAAQIECBDYlcCi1RGXLijvallefn5uc2N9Ie7q8wIuTwIECBAgQIAAAQIECBAgQIAAAQIECPxBwOtj3wIBAgQIECBAgAABAgQIECBAgEBuBJpa298TKa7JTcI7STTLIj54TCkmj3Q9l/deyp8AAQIECBAgQIAAAQIECBAgQIAAAQJdEVi8OsWlCyqRurKpRtemFKfNnVmf+zv7GuWVFgECBAgQIECAAAECBAgQIECAAAECBHYq4AWyj4MAAQIECBAgQIAAAQIECBAgQCAXAk3z2t8WWfxnLpJ9mSTrShEfnF6KIw0HyHsr5U+AAAECBAgQIECAAAECBAgQIECAAIFuCSxZ89yQgHIhpgTE25tn1v+oWxA2ESBAgAABAgQIECBAgAABAgQIECBAgEC3BAwI6BabTQQIECBAgAABAgQIECBAgAABAtUUmN3SdmKKrDUiStWM29Ox6rcNBzimFEfs41qup22dR4AAAQIECBAgQIAAAQIECBAgQIAAgTwJ3PtkxCULytFeyVPWL841RaRSpJPmNDb8JN+VyJ4AAQIECBAgQIAAAQIECBAgQIAAAQL5EfASOT+9kikBAgQIECBAgAABAgQIECBAoF8KzJqXjs+y8vyIGJJngIa6iA9OL8XhhgPkuY1yJ0CAAAECBAgQIECAAAECBAgQIECAQI8J3Lc24pLbytGW8yEBkcXGSqQZX5nR8Osew3EQAQIECBAgQIAAAQIECBAgQIAAAQIECOxUwIAAHwcBAgQIECBAgAABAgQIECBAgEDNCvzlT9JR5XJ5fqQYXbNJdiKxAXURHzqmFIeOcB3XCS5LCBAgQIAAAQIECBAgQIAAAQIECBAg0G8E7lub4tLbKrE150MCUsQTpaicNKdxwMJ+0zyFEiBAgAABAgQIECBAgAABAgQIECBAoI8EvEjuI3hhCRAgQIAAAQIECBAgQIAAAQIEXl5g9o/TwSkrz48sJubZynCAPHdP7gQIECBAgAABAgQIECBAgAABAgQIEOh9gfvXprhkQSW2lns/Vq9GyLJlWbl00pw3Zw/0ahyHEyBAgAABAgQIECBAgAABAgQIECBAoJ8LGBDQzz8A5RMgQIAAAQIECBAgQIAAAQIEalHgL3+SRlfaK/NTpKNqMb/O5mQ4QGelrCNAgAABAgQIECBAgAABAgQIECBAgED/Flj6VMRXbyvnf0hASnfVNdS/6d9PzFb1746qngABAgQIECBAgAABAgQIECBAgAABAr0nYEBA79k6mQABAgQIECBAgAABAgQIECBAoBsC7219fPCwNHJ+FvGn3dheM1sMB6iZVkiEAAECBAgQIECAAAECBAgQIECAAAECuRAoypCALOLXA7O6k744I3smF/CSJECAAAECBAgQIECAAAECBAgQIECAQM4EDAjIWcOkS4AAAQIECBAgQIAAAQIECBAoukBTS3tLRMzIc52GA+S5e3InQIAAAQIECBAgQIAAAQIECBAgQIBA3wncvzbFJbdVYmul73Lokcgp5jfPrM/1XX+PODiEAAECBAgQIECAAAECBAgQIECAAAECvSBgQEAvoDqSAAECBAgQIECAAAECBAgQIECgewKzW9u/l1K8s3u7a2NXQ13Eh48pxaEjXL3VRkdkQYAAAQIECBAgQIAAAQIECBAgQIAAgXwJ3Pf8kIC2vA8JiPhBc2N9ru/88/XlyJYAAQIECBAgQIAAAQIECBAgQIAAgf4i4JVyf+m0OgkQIECAAAECBAgQIECAAAECNS7Q1NL+zYh4X42n+bLp1ZciPnRMKQ7fx7VbnvsodwIECBAgQIAAAQIECBAgQIAAAQIECPS1wH1rI756Wzna8z8k4LLmxvpz+9pTfAIECBAgQIAAAQIECBAgQIAAAQIECBRJwEvlInVTLQQIECBAgAABAgQIECBAgACBnArMbi1/OaX0f3Oa/va0654fDnCE4QB5bqPcCRAgQIAAAQIECBAgQIAAAQIECBAgUDMC9z753JCAcqqZlLqZSPr35saGXP8ZQDcLt40AAQIECBAgQIAAAQIECBAgQIAAAQK9ImBAQK+wOpQAAQIECBAgQIAAAQIECBAgQKCzArNb2j6dIvvHzq6vxXVZFvHhY0px5EjXbbXYHzkRIECAAAECBAgQIECAAAECBAgQIEAgrwJL1qT46m2VyPuMgCyyz8xprPtkXvsgbwIECBAgQIAAAQIECBAgQIAAAQIECNSSgBfLtdQNuRAgQIAAAQIECBAgQIAAAQIE+pnArHltH82y7Et5L/tDryjFZMMB8t5G+RMgQIAAAQIECBAgQIAAAQIECBAgQKAmBRavTnHJgkpN5taVpFLK/mruzLqLurLHWgIECBAgQIAAAQIECBAgQIAAAQIECBB4sYABAb4KAgQIECBAgAABAgQIECBAgACBPhGY3dp+bkrxjT4J3oNBz5teiqmjXLP1IKmjCBAgQIAAAQIECBAgQIAAAQIECBAgQOB/CSxaHXHpgnLuXbIs3j9nRv03c1+IAggQIECAAAECBAgQIECAAAECBAgQINCHAl4u9yG+0AQIECBAgAABAgQIECBAgACB/iowe177KSmLH+S9/g8cXYppo12x5b2P8idAgAABAgQIECBAgAABAgQIECBAgEAeBBauSvH1Oyp5SPVlc8xSvGPOzPrrcl+IAggQIECAAAECBAgQIECAAAECBAgQINBHAl4v9xG8sAQIECBAgAABAgQIECBAgACB/ipwfks6oRLlGyMi13dT504rxfT9cl1Cf/0E1U2AAAECBAgQIECAAAECBAgQIECAAIHcCix4PMVlC3M/JCBFJZ3Y/OaGm3LbCIkTIECAAAECBAgQIECAAAECBAgQIECgDwW8YO5DfKEJECBAgAABAgQIECBAgAABAv1N4CPz09GlyvbhACPyXPvZR5XilWNcreW5h3InQIAAAQIECBAgQIAAAQIECBAgQIBAXgVufSzFFXfme0hAFtnaqJRPnPPmAbfntQ/yJkCAAAECBAgQIECAAAECBAgQIECAQF8JeMXcV/LiEiBAgAABAgQIECBAgAABAgT6mcCs/940Pqtr2DYc4OA8l37GlFIcN9a1Wp57KHcCBAgQIECAAAECBAgQIECAAAECBAjkXeC3j6S4clG+hwRExAOpXPfGuX+eLc97P+RPgAABAgQIECBAgAABAgQIECBAgACBagp4yVxNbbEIECBAgAABAgQIECBAgAABAv1U4Nz/TEMHDyzfmCKOzTPBqZNK8epxrtTy3EO5EyBAgAABAgQIECBAgAABAgQIECBAoCgCv1qZ4pq78z0kIIu4ZY8tdW/8l7dnG4rSF3UQIECAAAECBAgQIECAAAECBAgQIECgtwW8Zu5tYecTIECAAAECBAgQIECAAAECBAhEU0t7S0TMyDPFO47I4vXjS3kuQe4ECBAgQIAAAQIECBAgQIAAAQIECBAgUDCBn61I8f0l+R4SEBGtzY31jQVrjXIIECBAgAABAgQIECBAgAABAgQIECDQawIGBPQarYMJECBAgAABAgQIECBAgAABAgS2CTS1tF8ZEafnWePth2Vx4kGGA+S5h3InQIAAAQIECBAgQIAAAQIECBAgQIBAUQVufCjFD+/N/ZCAq5ob688oao/URYAAAQIECBAgQIAAAQIECBAgQIAAgZ4UMCCgJzWdRYAAAQIECBAgQIAAAQIECBAgsINA07z2iyOL2XlmecuhpZgx0TVannsodwIECBAgQIAAAQIECBAgQIAAAQIECBRdoOWBSvz30pTvMlPMaZ5Zf36+i5A9AQIECBAgQIAAAQIECBAgQIAAAQIEel/Ay+beNxaBAAECBAgQIECAAAECBAgQINAvBWa1tP1jFtmn81z8jImleMuhrtDy3EO5EyBAgAABAgQIECBAgAABAgQIECBAoL8I/Nf9lWhdlu8hASmyT85trPtMf+mZOgkQIECAAAECBAgQIECAAAECBAgQINAdAa+bu6NmDwECBAgQIECAAAECBAgQIECAwMsKNM3b+pHISnPzzPSGCVmcfHgpzyXInQABAgQIECBAgAABAgQIECBAgAABAgT6mcD191TipuX5HhIQKZvVPLPuK/2sdcolQIAAAQIECBAgQIAAAQIECBAgQIBApwUMCOg0lYUECBAgQIAAAQIECBAgQIAAAQKdEWia1/6uyOK7nVlbq2teOy6Ld08yHKBW+yMvAgQIECBAgAABAgQIECBAgAABAgQIENi5wLV3V+KXK3M+JKAU724+qf57+kyAAAECBAgQIECAAAECBAgQIECAAAECLxYwIMBXQYAAAQIECBAgQIAAAQIECBAg0GMCTfPaXh+l7KZIkdt7p1ftn8WZUw0H6LGPwkEECBAgQIAAAQIECBAgQIAAAQIECBAgUHWB7yyqxO8eyfmQgJROaJ7Z8NOq4wlIgAABAgQIECBAgAABAgQIECBAgACBGhfI7UPtGneVHgECBAgQIECAAAECBAgQIECg3wnMH58kJAAAIABJREFU/nGalErlmyNiVF6Lnz46i3OPNhwgr/2TNwECBAgQIECAAAECBAgQIECAAAECBAi8IHDZwkoseDzXQwKeyOrrTphzYna3vhIgQIAAAQIECBAgQIAAAQIECBAgQIDACwIGBPgaCBAgQIAAAQIECBAgQIAAAQIEdlvgvBvSyAENlZsj0pTdPqyPDpi8bxYfOsZwgD7iF5YAAQIECBAgQIAAAQIECBAgQIAAAQIEekHgkgWVWLw6v0MCssgWDRhYOuFLJ2RreoHHkQQIECBAgAABAgQIECBAgAABAgQIEMilgAEBuWybpAkQIECAAAECBAgQIECAAAECtSXQNK/txsiyN9RWVp3P5tARWXzkFaWoNx+g82hWEiBAgAABAgQIECBAgAABAgQIECBAgEDNC5RTxNxbK3H/2vwOCYgUNzXPrH9jzWNLkAABAgQIECBAgAABAgQIECBAgAABAlUSMCCgStDCECBAgAABAgQIECBAgAABAgSKKtDU0n5VRJyW1/oOHJ7FrFeUYs+GvFYgbwIECBAgQIAAAQIECBAgQIAAAQIECBAgsHOBZ9vS9iEBK57OtdLVzY31p+e6AskTIECAAAECBAgQIECAAAECBAgQIECghwQMCOghSMcQIECAAAECBAgQIECAAAECBPqjQFNr+aJI6YK81j56cBazXpnF3oNck+W1h/ImQIAAAQIECBAgQIAAAQIECBAgQIAAgV0LPLX5uSEBq57Z9dpaXZEi/dvcxobc/plErbrKiwABAgQIECBAgAABAgQIECBAgACB/Al4+Zy/nsmYAAECBAgQIECAAAECBAgQIFATAk0t5Y9FpH+uiWS6kcTwgRFNx9bFfoO7sdkWAgQIECBAgAABAgQIECBAgAABAgQIECCQM4HHn9k2JCDFus0pZ5m/kG6K9LdzGxty+2cTuYWXOAECBAgQIECAAAECBAgQIECAAAECNSVgQEBNtUMyBAgQIECAAAECBAgQIECAAIF8CMxuaT8rRVyRj2xfnOWg+oimV5Zi/HDXY3ntobwJECBAgAABAgQIECBAgAABAgQIECBAoOsCy9enaL61Epvbu763VnZkEWfPaaz/Vq3kIw8CBAgQIECAAAECBAgQIECAAAECBAhUW8AL6GqLi0eAAAECBAgQIECAAAECBAgQyLnArNa2N2Upm5/XMrJs23CAujhsRF4rkDcBAgQIECBAgAABAgQIECBAgAABAgQIEOi+wL1Ppph7ayVS94/o850pqztp7ozsf/o8EQkQIECAAAECBAgQIECAAAECBAgQIECgDwQMCOgDdCEJECBAgAABAgQIECBAgAABAnkVOL91y5RK1P80UtonrzV8YHoppo1yLZbX/smbAAECBAgQIECAAAECBAgQIECAAAECBHZfYOGqFF+/o7L7B/XdCWtLWd2fXTwjW9R3KYhMgAABAgQIECBAgAABAgQIECBAgACBvhHwErpv3EUlQIAAAQIECBAgQIAAAQIECORO4IKWNKIt2n8WkU3JXfLPJ3zmlFK8aqwrsbz2T94ECBAgQIAAAQIECBAgQIAAAQIECBAg0HMCv3s0xXfuyvOQgGxRQ5T+7MuN2dqeU3ESAQIECBAgQIAAAQIECBAgQIAAAQIEal/Aa+ja75EMCRAgQIAAAQIECBAgQIAAAQI1IdA0r601suykmkimG0m844gsXj++1I2dthAgQIAAAQIECBAgQIAAAQIECBAgQIAAgWIK/GxFiu8vyfGQgBTzm2fWzyhmd1RFgAABAgQIECBAgAABAgQIECBAgACBlxYwIMCXQYAAAQIECBAgQIAAAQIECBAgsEuBppb2b0bE+3a5sEYXvPmQUsw82FVYjbZHWgQIECBAgAABAgQIECBAgAABAgQIECDQhwLzHqjEj5emPsxgd0NnlzU31p27u6fYT4AAAQIECBAgQIAAAQIECBAgQIAAgbwIeBWdl07JkwABAgQIECBAgAABAgQIECDQRwKzWts+m6XsE30UfrfDnjA+i1OOKO32OQ4gQIAAAQIECBAgQIAAAQIECBAgQIAAAQJFFbjunkrcvDy/QwKyLPvcnBl1/1DU/qiLAAECBAgQIECAAAECBAgQIECAAAECfyxgQIDvgQABAgQIECBAgAABAgQIECBAYKcCs+eXP5gq6ZK8Eh03NoszphgOkNf+yZsAAQIECBAgQIAAAQIECBAgQIAAAQIEqidw5aJK/PaR/A4JiMg+3NxYl9s/06hep0UiQIAAAQIECBAgQIAAAQIECBAgQCDvAgYE5L2D8idAgAABAgQIECBAgAABAgQI9JLA7Jb05ynK/9VLx/f6sUeNyuL/TDccoNehBSBAgAABAgQIECBAgAABAgQIECBAgACBwgh87fZK3PlEfocEpCzeOndGfW7/bKMwH5JCCBAgQIAAAQIECBAgQIAAAQIECBDoVQEDAnqV1+EECBAgQIAAAQIECBAgQIAAgXwKzG7ZOi1F6ecRMSyPFRyyd8TsY+ui5PYrj+2TMwECBAgQIECAAAECBAgQIECAAAECBAj0kUA5pWi+NcXStbkdEvB0FnWvm9OYLewjQmEJECBAgAABAgQIECBAgAABAgQIECDQ6wKeSPc6sQAECBAgQIAAAQIECBAgQIAAgXwJXNCSRrRF5ecRaXK+Mn8u2zFDIs7/k7oY0pDH7OVMgAABAgQIECBAgAABAgQIECBAgAABAgT6VmDj1og5t1bi0Q05HRKQ0t0NWf1rv9yYre1bSdEJECBAgAABAgQIECBAgAABAgQIECDQOwIGBPSOq1MJECBAgAABAgQIECBAgAABArkVmNXSPi+LaMxjAcMHRsw+thSjB7v2ymP/5EyAAAECBAgQIECAAAECBAgQIECAAAECtSHwxDMRF99SjvVbaiOfrmaRRbTMaayf2dV91hMgQIAAAQIECBAgQIAAAQIECBAgQCAPAl5K56FLciRAgAABAgQIECBAgAABAgQIVEmgqbX90khxXpXC9WiY+lLE+cfWxUF79eixDiNAgAABAgQIECBAgAABAgQIECBAgAABAv1S4MF1KS6+pRLtlZyWn2X/0Tyj7oM5zV7aBAgQIECAAAECBAgQIECAAAECBAgQ2KmAAQE+DgIECBAgQIAAAQIECBAgQIAAge0CTa3lv4+UPpdXjvOml2LqKNddee2fvAkQIECAAAECBAgQIECAAAECBAgQIECg9gQWrU5x6YK8TgiIiCz7RPOMus/XnqyMCBAgQIAAAQIECBAgQIAAAQIECBAg0H0BL6a7b2cnAQIECBAgQIAAAQL/H3t3Am5XWR4K+Ft77zOfDCczUyBMCQREkUESoCIg4FSrV9taq22vdlCwAnby3ra0vbW9XgEV9NbqtbVztVrrBDIIAolMigwJMwmEKXNy5mnvdZ+1IciQYZ/kDHt41/NsEnLW+v/ve/+11/Oc9f/rWwQIECBAoG4Ezr9m9L1Rin+s1YR+5ZhcvO4At7pqdfzETYAAAQIECBAgQIAAAQIECBAgQIAAAQLVK3DrU2n88321WyQgjdL7Pnduc83OgVTvmSEyAgQIECBAgAABAgQIECBAgAABAgSmSsCq6amS1y8BAgQIECBAgAABAgQIECBAoEoELrh65LQ0kpuqJJwxh/H2xbk48xC3ucYM5wACBAgQIECAAAECBAgQIECAAAECBAgQIFChwPVr0/jmg7VbJCCJ/OlXnJvcXGG6diNAgAABAgQIECBAgAABAgQIECBAgEBVC1g5XdXDIzgCBAgQIECAAAECBAgQIECAwMQKfOj76UG5tHhLRCyc2J4mpvWzFuXi5490i2tidLVKgAABAgQIECBAgAABAgQIECBAgAABAgR+JpAVCMgKBdTmljyRGx4+7bNva3uiNuMXNQECBAgQIECAAAECBAgQIECAAAECBH4mYPW0s4EAAQIECBAgQIAAAQIECBAg0MAC5189+sOIOL0WCU4+IIn3HpOrxdDFTIAAAQIECBAgQIAAAQIECBAgQIAAAQIEalLgn+4rxW1P1WqRgLjpynMLP1eT8IImQIAAAQIECBAgQIAAAQIECBAgQIDAiwQUCHA6ECBAgAABAgQIECBAgAABAgQaVOD8q0e/EhHvq8X0l85N4rePVxygFsdOzAQIECBAgAABAgQIECBAgAABAgQIECBQ2wJ/8+NSrNpUs0UC/uHKcwvvr+0RED0BAgQIECBAgAABAgQIECBAgAABAo0uoEBAo58B8idAgAABAgQIECBAgAABAgQaUuD8q0YuiST501pMfuGMJD5yYi5a8rUYvZgJECBAgAABAgQIECBAgAABAgQIECBAgEBtCwwVIz57eyme6K7RIgFp+mdXntd0SW2PgugJECBAgAABAgQIECBAgAABAgQIEGhkAQUCGnn05U6AAAECBAgQIECAAAECBAg0pMAFV4++L434Si0m39Ua5eIAc9rd1qrF8RMzAQIECBAgQIAAAQIECBAgQIAAAQIECNSHwOaBiM/cXoytg7WZT5qWfu1z5zXX5FxJbYqLmgABAgQIECBAgAABAgQIECBAgACB8RSwkno8NbVFgAABAgQIECBAgAABAgQIEKhygY9cm55aKhZvrvIwdxpeIRdxwYm5OHSmW1q1OH5iJkCAAAECBAgQIECAAAECBAgQIECAAIH6ElizLeIzdxSjWKrNvJJIT7/i3KaanDOpTXFREyBAgAABAgQIECBAgAABAgQIECAwXgJWU4+XpHYIECBAgAABAgQIECBAgAABAlUucP416f5pqbgiiTikykPdaXgfeHUujpvvdlYtjp2YCRAgQIAAAQIECBAgQIAAAQIECBAgQKA+Be5en8aXflqbFQLSiLVJLr/8yjcmT9fn6MiKAAECBAgQIECAAAECBAgQIECAAIF6FbCiul5HVl4ECBAgQIAAAQIECBAgQIAAgZcJXHD16HVpxJm1CPPuo3Nx2kFuZdXi2ImZAAECBAgQIECAAAECBAgQIECAAAECBOpb4OZ1aXx1dW0WCUgirr/i3MJZ9T1CsiNAgAABAgQIECBAgAABAgQIECBAoN4ErKqutxGVDwECBAgQIECAAAECBAgQIEBgJwLnXzX6hUjiN2sR59xDk3jzEblaDF3MBAgQIECAAAECBAgQIECAAAECBAgQIECgIQS+90gaVz1am0UCIom/vfKcwm81xEBJkgABAgQIECBAgAABAgQIECBAgACBuhBQIKAuhlESBAgQIECAAAECBAgQIECAAIFdC1zw/eLvpWn6yVo0OuXAJN6zVHGAWhw7MRMgQIAAAQIECBAgQIAAAQIECBAgQIBAYwn866pSrHwyrdGk0z+48tymmpxLqVFwYRMgQIAAAQIECBAgQIAAAQIECBAgsA8CCgTsA55DCRAgQIAAAQIECBAgQIAAAQLVLvDha0Z/ISnFN6o9zp3Ft3RuEr99vOIAtTh2YiZAgAABAgQIECBAgAABAgQIECBAgACBxhT4m5+UYtXG2iwSkKTxzivOK9TknEpjnm2yJkCAAAECBAgQIECAAAECBAgQINC4AgoENO7Yy5wAAQIECBAgQIAAAQIECBCoc4Hzvzt0bJIvrEgjnVZrqR44PYmPnpiLlkKtRS5eAgQIECBAgAABAgQIECBAgAABAgQIECDQuAKDoxGfub0YT/bUpEFvFIvLrnxzy701Gb2gCRAgQIAAAQIECBAgQIAAAQIECBBoGAEFAhpmqCVKgAABAgQIECBAgAABAgQINJLAr92QtnYOjq6MJHlNreXd2Rxx4Un5mNdRa5GLlwABAgQIECBAgAABAgQIECBAgAABAgQIENjQF/HpO0rRM5TWIEZyV29Lbtnfn5EM1mDwQiZAgAABAgQIECBAgAABAgQIECBAoEEEFAhokIGWJgECBAgQIECAAAECBAgQINBYAudfPfpvEfGLtZj1BSfm4shZblvV4tiJmQABAgQIECBAgAABAgQIECBAgAABAgQIZAIPbUnjijtKNYmRRnz1c+cWanKOpSbBBU2AAAECBAgQIECAAAECBAgQIECAwJgFrLQeM5kDCBAgQIAAAQIECBAgQIAAAQLVLfDhq0b+IkmS/1ndUe48uvcdm4sT93fLqhbHTswECBAgQIAAAQIECBAgQIAAAQIECBAgQODFArc/ncY/3lujRQLS9H997rymPzaiBAgQIECAAAECBAgQIECAAAECBAgQqEYBq62rcVTERIAAAQIECBAgQIAAAQIECBDYS4Hzrxl9b5TiH/fy8Ck97K1H5OKNh7pdNaWDoHMCBAgQIECAAAECBAgQIECAAAECBAgQIDCOAtc8lsa3H67RIgFRet/nzm2uyTmXcRxCTREgQIAAAQIECBAgQIAAAQIECBAgUIUCVlxX4aAIiQABAgQIECBAgAABAgQIECCwNwIXXD18Uhq5lRGR35vjp/KY0xbm4t1HuVU1lWOgbwIECBAgQIAAAQIECBAgQIAAAQIECBAgMBECX72/FDc/kU5E0xPcZlJMorjsinObb5/gjjRPgAABAgQIECBAgAABAgQIECBAgACBMQlYdT0mLjsTIECAAAECBAgQIECAAAECBKpT4ILvpdPTXOlHEenR1RnhrqM6Zl4Sv/WaXK2FLV4CBAgQIECAAAECBAgQIECAAAECBAgQIECgQoEv/KQU922sySIBq4fz25f97dmztleYqt0IECBAgAABAgQIECBAgAABAgQIECAw4QIKBEw4sQ4IECBAgAABAgQIECBAgAABAhMvcP5Vo9+IJH5h4nsa3x4OmBZx4Un5aCmMb7taI0CAAAECBAgQIECAAAECBAgQIECAAAECBKpHYHA04jN3lOLJ7hosEpDEf155TuEd1aMpEgIECBAgQIAAAQIECBAgQIAAAQIEGl1AgYBGPwPkT4AAAQIECBAgQIAAAQIECNS8wPlXjXwikuSPai2RjqYkfvekJPbrdIuq1sZOvAQIECBAgAABAgQIECBAgAABAgQIECBAYKwCz/ZFXH5bMfpHxnpkFeyfpH915TlNH6+CSIRAgAABAgQIECBAgAABAgQIECBAgACBsPraSUCAAAECBAgQIECAAAECBAgQqGGBD189+qtJxD/UYgq/c3wujp7r9lQtjp2YCRAgQIAAAQIECBAgQIAAAQIECBAgQIDA3gjcvyni8z8u7s2hU35MUiq9/4o3NdfknMyU4wmAAAECBAgQIECAAAECBAgQIECAAIFxFbACe1w5NUaAAAECBAgQIECAAAECBAgQmDyB869JT4hS8daIyE9er+PT0y8tzcXyA92aGh9NrRAgQIAAAQIECBAgQIAAAQIECBAgQIAAgdoRWLEujX9bXaqdgH8WabGUlk75/HnNd9Ri8GImQIAAAQIECBAgQIAAAQIECBAgQKB+BKzCrp+xlAkBAgQIECBAgAABAgQIECDQQAIf+37aMZiO3hqRHFNrab/x0Fy89Qi3pWpt3MRLgAABAgQIECBAgAABAgQIECBAgAABAgTGS+DbD6dxzWO1WCQgua81yb3uU+ckfeNloR0CBAgQIECAAAECBAgQIECAAAECBAiMVcBK7LGK2Z8AAQIECBAgQIAAAQIECBAgUAUCF1w9+u9pxLurIJQxhfDa/ZL4tVflxnSMnQkQIECAAAECBAgQIECAAAECBAgQIECAAIH6E/j7e0rx42fSmkssifjqFecWfrHmAhcwAQIECBAgQIAAAQIECBAgQIAAAQJ1I6BAQN0MpUQIECBAgAABAgQIECBAgACBRhE4//sjfxppckmt5btoZhIXnpwLN6RqbeTES4AAAQIECBAgQIAAAQIECBAgQIAAAQIExl8gTSMuv70Ya7aNf9sT3mKSXHLlOfk/m/B+dECAAAECBAgQIECAAAECBAgQIECAAIGdCFiP7bQgQIAAAQIECBAgQIAAAQIECNSQwAXfH/1vaRpfq6GQy6FOb45ycYA57W5H1drYiZcAAQIECBAgQIAAAQIECBAgQIAAAQIECEyUwOaBiMtvK8X2oXSiupiwdpMk3nXFOYX/mLAONEyAAAECBAgQIECAAAECBAgQIECAAIFdCFiR7dQgQIAAAQIECBAgQIAAAQIECNSIwIeuTY9KRou3JUlMq5GQXwjzghPzceSsWotavAQIECBAgAABAgQIECBAgAABAgQIECBAgMBECzy4OY0r7yxNdDfj3n4a0dOUz5/86bOT+8e9cQ0SIECAAAECBAgQIECAAAECBAgQIEBgNwIKBDg9CBAgQIAAAQIECBAgQIAAAQI1InD+1aMrI+KUGgn3hTB/eWkulh3oNlStjZt4CRAgQIAAAQIECBAgQIAAAQIECBAgQIDAZAmsfLIU/7oqnazuxq+fNL31yvOaam7uZvwAtESAAAECBAgQIECAAAECBAgQIECAwFQIWJk9Fer6JECAAAECBAgQIECAAAECBAiMUeD8q4t/G5F+cIyHTfnuZy9K4m1H5qY8DgEQIECAAAECBAgQIECAAAECBAgQIECAAAEC1S3w7YfTuOaxUnUHuZPokogvXXFuoebmcGoOWsAECBAgQIAAAQIECBAgQIAAAQIECLwgoECAk4EAAQIECBAgQIAAAQIECBAgUOUCF1xV/EiapJ+p8jBfEd7xC5L49eMUB6i1cRMvAQIECBAgQIAAAQIECBAgQIAAAQIECBCYKoEv312Ku55Np6r7ve43SZLfveKc/Gf3ugEHEiBAgAABAgQIECBAgAABAgQIECBAYAwCCgSMAcuuBAgQIECAAAECBAgQIECAwPgIvP5DN3Tm2ppn59LRWblSoauUT2dGmn2SGZEk09MoTU+SXGekaWdE0hFJ2pGmaXsSSVtE2hqRtERE9mmOiKaItCkiChFJPiJyEUkSkT5/3yNJI9JsJVkpIi1GxGhEMhIR2Wc4IoYi0qGIZDCNdCBJkv5Ik76ItC+SpDdNS71J5LojTbsjSbdHkmzLFZNtpdzo1lJS2FIaGN584+fP6B0fmVe28pGrR84oRfKDiWp/oto9aHrERSfno6A+wEQRa5cAAQIECBAgQIAAAQIECBAgQIAAAQIECNSdwGgp4rLbirGuu/ZSy0X+DZ89N7mhWiM3P1etIyMuAgQIECBAgAABAgQIECBAgAABAmMXUCBg7GaOIECAAAECBAgQIECAAAECBHYi8NZL7mwf7Bs9IEZL+0euuH8pjf2SJFkQacyPSOdH5OamaWlekiRzIqK1zhAH0zTdlCS5DRGljRHJ+khifZqmz+aSeCZK+aejkHu6taPw1LcvOaG/0tx/89vpnObm0m2RpodWekw17NfWFHHRSblY0OnWUzWMhxgIECBAgAABAgQIECBAgAABAgQIECBAgEAtCTzbm8Zlt5ViYLSWoi7HuqalJX/SpWckmyYrcvNz4z8/N1ljpx8CBAgQIECAAAECBAgQIECAAAEC+yJglfa+6DmWAAECBAgQIECAAAECBAg0kMCZf3Tb7NzgyKJI0kVpJAdHxMFpmh6c5JKDohQHRRKzG4hj71NNY3PkYl1aStclSfJ4RDyeRPp4pMmaUmvTmuv/6uTNOxr/8NWj30wifn7vO5uaI3/zNbk4dp7bTlOjr1cCBAgQIECAAAECBAgQIECAAAECBAgQIFD7AvdtTOMLPynVXCJJxH9dcW7h7eMVuPm5cZIcw/zcOPWoGQIECBAgQIAAAQIECBAgQIAAAQITKmCl9oTyapwAAQIECBAgQIAAAQIECNSWwJv/8OauoeFkcUR6ZKS5I5JcHJ6m6eERcVhEdNVWNjUb7daIeLRtRmdbx6yZS5s6WqK5oy1aOlojVyhUfVK/sDiJNxySq/o4BUiAAAECBAgQIECAAAECBAgQIECAAAECBAhUt8ANj6fxjQdqr0hARPIXV56b/5NKdc3PVSo1ofuV5+eSJHkkLcUjkZQejkgeamlOH/zuX5+W/cxGgAABAgQIECBAgAABAgQIECBAoKoEFAioquEQDAECBAgQIECAAAECBAgQmByB119855xCceCYNMkdHUl6dCRxVJLGURGx36REkEbEK+5KZP+Q/SD7WRKR7tjp+X/bEdiLdvtZrDsa27Hvizt48d9fvt/zLeyyzfRFsZQD+1mMOzrfaS4To1hoaY7mztZobm+Pls6saEBbtExrj3xTdRQOOO2gJN59tOIAEzP6WiVAgAABAgQIECBAgAABAgQIECBAgAABAo0n8NXVpbh53cvmimqAoVSKd33+TYX/eHGo5ucqnfOrrvm5iHgmTeL+SLNPsjpJS6tH82333XjpCZtq4FQUIgECBAgQIECAAAECBAgQIECAQJ0KKBBQpwMrLQIECBAgQIAAAQIECBAgsEPgzItvOjoXheNKafG4SJNX5XLJsWmaHjjhQi88S/+yJ+h3+jD+hEczsR28Iqfnc56kXJtaW6I5KxgwrT1ap3VEy7SseED7xOb8stYXz07i/BMUB5hUdJ0RIECAAAECBAgQIECAAAECBAgQIECAAIEGELjyzlI8uLm2igQM9vb1rF+99k/6t3UvMD83QSfpFM/PJUnyZKmU3htJek8uyd9ditG7r7/09NUTlK1mCRAgQIAAAQIECBAgQIAAAQIECLxEQIEAJwQBAgQIECBAgAABAgQIEKgjgTMuvGVpPklfm0S8No3k+Ih4TUR0jEeK2bKr7PHvtPzs+8se+h+PDhq2jTQiTSJJIkoZ7Tg55PL5csGAtukd0TK9I1qnd0ZLZ9s4tf7SZrpaIy46ORczW8cr+gkJU6MECBAgQIAAAQIECBAgQIAAAQIECBAgQIBADQpsG0zjsttKsXWwOoMf6h2Iwe7eGOrui4Huvhjq6Y9SsTguwZqfGxfGnTQyMfNzEdEXEXclkf4kjfhxMU1+fMPlp66aqCy0S4AAAQIECBAgQIAAAQIECBAg0LgCVm037tjGPEHgAAAgAElEQVTLnAABAgQIECBAgAABAgRqXOCNH1sxLy2lr0sjOSmJ9KQ00pMikhn7nNaOF7CU7xq84tUb+9y8BioVeN7+JeNR6bE73y9XyEfbjM5onTEt2mZ0lP+eb27at0Yj4oITc3HkLLeZ9hlSAwQIECBAgAABAgQIECBAgAABAgQIECBAgMBOBR7eEvHZO8bnoft9IS4Oj8TA9t4Y2N4Xg9t7yn8vjY5DXObn9mVYxvHY8Z+fi0i3J5HcnkZyexLp7UkuufWaTy3fMI5Ba4oAAQIECBAgQIAAAQIECBAgQKABBazcbsBBlzIBAgQIECBAgAABAgQI1KbAGy9euaRYKi1PknRZRO6UiPSovc4kW2SUvbK+vO1YcbTXrTlwSgSeH780fa6Ow15uzZ3t0T6jI1pnTov2mdOiuaNtTC390tG5WH7QPgQwpt7sTIAAAQIECBAgQIAAAQIECBAgQIAAAQIECDSqwIp1afzb6tKkpj/cNxD923picFtP9G/vi+He/r3v3/zc3ttVzZHjMz8XkdwfUfpRmiYr87ncimsuXfZA1aQoEAIECBAgQIAAAQIECBAgQIAAgZoQsHq7JoZJkAQIECBAgAABAgQIECDQiAJnXHjL0nySnJ4kpdPTNDktIg5oRAc5T65AoaU52rumRXvX9Gjrmh4tnbsuGHDGwUm8Y0lucgPUGwECBAgQIECAAAECBAgQIECAAAECBAgQINCwAt94oBQ3PD5xxa+HegdiYGt39Jc/PTE6NNyw1hKfVIGnkiS9OU1zNxXT9KYbLj911aT2rjMCBAgQIECAAAECBAgQIECAAIGaE1AgoOaGTMAECBAgQIAAAQIECBAgUK8C5370R4eM5kbfkEZyRqTp65MkOXCsuZZfPBLP/Tf7pX/ilkeNNTL7T4XAz86BNNLnz4mxxlEuGDBrevnTMWtGNLW1lJtYOjeJ3z5ecYCxetqfAAECBAgQIECAAAECBAgQIECAAAECBAgQ2DeBv/lJKVZtHJ9ZsJGBoejbsj36t3SXP3tTEMD83L6NZ70dPR7zc2maPhlJcmMS6Q2FUuEHV3/6lLX15iQfAgQIECBAgAABAgQIECBAgACBfRNQIGDf/BxNgAABAgQIECBAgAABAgT2WuBdl6xq3tq77ey0WDo7SZIzI+KYvW4sO1BFgH3ia4iDx+Ecaelsi9nzZsSvnz4rTj16ZhTybi81xLkjSQIECBAgQIAAAQIECBAgQIAAAQIECBAgUCUCPcMRl91ajE0DYw8oTdPo27w9+jZti/4t22Oody8aeXG34zD3MvYsHFFTAuNzjtyXpun1ST53bVfnzGu/dsnS4ZoyECwBAgQIECBAgAABAgQIECBAgMC4C1jBPe6kGiRAgAABAgQIECBAgAABArsWOPOim4+MiHOTSM6JiDdGRKFyr+feP5J9kkgjHZ/FJJV3b8/6E0gikjQifaG6xI5zrLJU87kkXrt4ZpyweGacuKQrDpzbVtmB9iJAgAABAgQIECBAgAABAgQIECBAgAABAgQI7IPAI1vT+MztpYpaGO4fiN5N26Jv0/bo37w9siIBlW/m5yq3smdFAvs4PxcRoxFxTRrp9yPi6usvO+2hivq1EwECBAgQIECAAAECBAgQIECAQF0JKBBQV8MpGQIECBAgQIAAAQIECBCoRoEzL7zltEjSNyeRvCkijq04xrE9q11xs3YkULHAGM/BRfu1x0lHdcXJR82KYw+dXnE3diRAgAABAgQIECBAgAABAgQIECBAgAABAgQIjFXglnWl+PfVO3/Yv39rT/Ru2hp9G7fGUO9A5U2PcW6k8obtSaBCgbGfg/emkX4v0uS7119+6s0V9mI3AgQIECBAgAABAgQIECBAgACBGhdQIKDGB1D4BAgQIECAAAECBAgQIFCdAmd9bMWbk1L61jTirRGxf2VRjn21R2Xt2ovAeAlUfo7Ont4cpyydFa9bOitOPqprvALQDgECBAgQIECAAAECBAgQIECAAAECBAgQIEDgBYGvP1CKGx9/rkhA76Zt0bdha/Rs3BqjQ8MVKlU+91Fhg3YjMM4CYzpHn04ivp3mkm9f96nl3x3nQDRHgAABAgQIECBAgAABAgQIECBQRQIKBFTRYAiFAAECBAgQIECAAAECBGpb4MyLV749F6W3p2n69ohkRmXZ7PjVPI3I/rrzl5xU1pS9CEy0wAvn6IvO2wr67GjNx/JjZ8eyY2bH8mNmVXCEXQgQIECAAAECBAgQIECAAAECBAgQIECAAAECexZYcd+W+Lsfbop1T2yJ0mhxzweU9zA/VyGU3apBYC/n5yLS7UmSfLMUuW9ef+myb1ZDKmIgQIAAAQIECBAgQIAAAQIECBAYPwEFAsbPUksECBAgQIAAAQIECBAg0IACZ15081sikncmEe+IiOmVE6gGULmVPatbYGzncntrPk49dnac9qrZ8bqjFQuo7rEVHQECBAgQIECAAAECBAgQIECAAAECBAgQqD6BW1dviZvv2Ry33Ls5+gcrLQqQ5TG2OY3qy1xEBHYIjPlc7k4jvhGRfv36y077DkcCBAgQIECAAAECBAgQIECAAIHaF1AgoPbHUAYECBAgQIAAAQIECBAgMMkCb7x4xenFNH13EvGuiJhXefdjXqhRedP2JFAVAmM7x2d2NsXpx82J1796Thx76Bjqa1RFroIgQIAAAQIECBAgQIAAAQIECBAgQIAAAQIEJkvg3se648afboqb7t4U23pHxtDt2OYuxtCwXQlUicCYz/ENacTX8kny1WsuXX5TlSQhDAIECBAgQIAAAQIECBAgQIAAgTEKKBAwRjC7EyBAgAABAgQIECBAgEBjCpzxu7cszufTX47I/WJEuqQShTR7D0mSRKTZ32wEGkwgSSJN0/K7eCrZDprXHq9/9ew44zVz46B5bZUcYh8CBAgQIECAAAECBAgQIECAAAECBAgQIECgjgXWbRiIG+7aGDf+dHOs29BfUabm5ypislO9Coxxfi4ieSCi9O/FYvKvN3zm1AfrlUVeBAgQIECAAAECBAgQIECAAIF6FKh0jXY95i4nAgQIECBAgAABAgQIECCwW4F3XbKqeWv3lvdG5N4TkZ6JiwCByRF4zREz4w3Hz4mzXjsvCnm3ryZHXS8ECBAgQIAAAQIECBAgQIAAAQIECBAgQGDqBUaLaVz34w3xg59sirse3jb1AYmAQMMIJNdHlP6la/qsf/raJUuHGyZtiRIgQIAAAQIECBAgQIAAAQIEalTACusaHThhEyBAgAABAgQIECBAgMDECbzhopXLcknpVyONX42IjonrScsECOxOoLU5H2edMLdcKGDpIdNgESBAgAABAgQIECBAgAABAgQIECBAgAABAnUqsGptT7kwwHV3bozB4WKdZiktAjUh0BdJ/GMpzf3jDy5btrImIhYkAQIECBAgQIAAAQIECBAgQKABBRQIaMBBlzIBAgQIECBAgAABAgQIvFLg9ZesaS10r/v1SHLvjzRO3qNRGhF+q94jkx0I7FGgwu/SkoOnxRtPmBvnnLQgmgu+fHt0tQMBAgQIECBAgAABAgQIECBAgAABAgQIEKhygeHRNL5/+7NxzZ0b44HHe/YcbYVzCntuyB4EGlyg0u9SErdFWvrK6PSD/u7GSxYNNria9AkQIECAAAECBAgQIECAAAECVSVgNXVVDYdgCBAgQIAAAQIECBAgQGCyBc7+6IpXp7n4jYj0NyKiY8/9Z79KZysmbAQIjK9AZd+t1uZ8nHvS/Dj3pHlx2AEVfGXHN0itESBAgAABAgQIECBAgAABAgQIECBAgAABAvso8OhTfXH17Rvi6tvXx+BwsYLWKptDqKAhuxAg8BKBir9bfRHJl5NSfPnaTy//KUQCBAgQIECAAAECBAgQIECAAIGpF1AgYOrHQAQECBAgQIAAAQIECBAgMAUCZ1204p0R6Qci4twp6F6XBAiMg8CJS7rivJPnx2mvmj0OrWmCAAECBAgQIECAAAECBAgQIECAAAECBAgQmEiBm+/ZHFfdtj7ueGDrRHajbQIEJlbg6ojkS9ddtvzrE9uN1gkQIECAAAECBAgQIECAAAECBHYnoECA84MAAQIECBAgQIAAAQIEGkbglAtXtnUkpd+KiOyzZPeJpxHh1+aGOTkkWsUCe/4uHjSvLd5yyoJ48ykLoqUpV8W5CI0AAQIECBAgQIAAAQIECBAgQIAAAQIECDSWwNBIKb77o2fjOz96NtZtGNhD8nueE2gsPdkSmCqBir6LD0TEF/rS3Bd+dPmyPX25pyoR/RIgQIAAAQIECBAgQIAAAQIE6lbAkw51O7QSI0CAAAECBAgQIECAAIEdAm+4eMXBSRq/k0T8TkQ6fbcy5bUOFS14AEyAwKQJpBFpsseaHe2thXjrsgXlz/yulkmLTkcECBAgQIAAAQIECBAgQIAAAQIECBAgQIDASwXWbx2Kb698tvzpHxzdPY/5OacPgSoUqGx+LiLpTiP+b5rE//3Bpcsfr8JEhESAAAECBAgQIECAAAECBAgQqEsBBQLqclglRYAAAQIECBAgQIAAAQKZwNkfXfHqUi79cBLxgd2LZL8eZyuPbAQI1IbAnr+z5508P35++X5x2AEdtZGSKAkQIECAAAECBAgQIECAAAECBAgQIECAQB0IPPpUX/zXimfiqtvW7yGbPd/rrwMOKRCoI4E9f2fTiC/lSsnnrv308p/WUeJSIUCAAAECBAgQIECAAAECBAhUpYACAVU5LIIiQIAAAQIECBAgQIAAgX0ROPujNy1P87mPRBrv3pd2HEuAQO0L/Nyr58QvnLpfLF00vfaTkQEBAgQIECBAgAABAgQIECBAgAABAgQIEKhSgVVruuM/b3kmfvjTTVUaobAIEJg0gSS+mhRLn73206evmLQ+dUSAAAECBAgQIECAAAECBAgQaDABBQIabMClS4AAAQIECBAgQIAAgXoWOPOiW85IIj4aEW/bdZ5JRPnlBmk9U8iNQGMJJElE+Su96+/1KUtnxTtO3z9effiMxrKRLQECBAgQIECAAAECBAgQIECAAAECBAgQmECBnz6yPb5x09Pxo1VbdtOL+bkJHAJNE5gagQrm5yLiW2nEp6+/7NQbpiZIvRIgQIAAAQIECBAgQIAAAQIE6ldAgYD6HVuZESBAgAABAgQIECBAoGEEyoUB0rg4knhzwyQtUQIE9krg5KO64r+9/gCFAvZKz0EECBAgQIAAAQIECBAgQIAAAQIECBAgQOA5gawwwH/c+FTcdv9WJAQIENi9QBrfTZO4VKEAJwoBAgQIECBAgAABAgQIECBAYPwEFAgYP0stESBAgAABAgQIECBAgMAkC5x18c2nRpr8XkS8bbddZy8V9xvwJI+O7ghMoUAF3/lTls6Kd59xQByzaPoUBqprAgQIECBAgAABAgQIECBAgAABAgQIECBQWwL3remOr97wVPxo1ZbdB17Bvfrayly0BAjsVqCy7/y3Ikn/z3WXnnYLTQIECBAgQIAAAQIECBAgQIAAgX0T8HjEvvk5mgABAgQIECBAgAABAgSmQOCsi1a+JqL0BxHxi7vvvrJVCFOQgi4JEJgUgT1fA17/6jnxi284MA4/oGNSItIJAQIECBAgQIAAAQIECBAgQIAAAQIECBCoRYFHnuqLf//Bk3HjTzftIfw935uvxfzFTIBApQIVXQP+PSL3v6+7bNldlbZqPwIECBAgQIAAAQIECBAgQIAAgZcKKBDgjCBAgAABAgQIECBAgACBmhE496M/OmQ0N/rxiOSDNRO0QAkQqAmBN71ufrznzINi/qyWmohXkAQIECBAgAABAgQIECBAgAABAgQIECBAYDIE1m8Zin+5fl1879b1k9GdPggQaCiB9IuFUuETV3/6lLUNlbZkCRAgQIAAAQIECBAgQIAAAQLjIKBAwDggaoIAAQIECBAgQIAAAQIEJlbgrb95Z/vgtKH/kabpx3fdU0VvIpjYQLVOgEANCOz+WvGesw6K95x5YLQ052ogFyESIECAAAECBAgQIECAAAECBAgQIECAAIGJERgaLsW/XP9k/Mt163bTgfm5idHXKoF6E9j9tSJJkk+09rT85bf/9oT+estcPgQIECBAgAABAgQIECBAgACBiRJQIGCiZLVLgAABAgQIECBAgAABAuMicPZFN384jdwfR6Tzd9qgdUfj4qwRAg0nsJtrR9e05njv2QfG25bv13AsEiZAgAABAgQIECBAgAABAgQIECBAgAABAt9a8Uz807VPxtae4Z1jmJ9zkhAgsDcCu712JOuTKP3FtZed9rm9adoxBAgQIECAAAECBAgQIECAAIFGE1AgoNFGXL4ECBAgQIAAAQIECBCoEYGzPrbizVFKL4mIE3YWcrZ2ICKNJPxqWyNDKkwCVSeQxnOrkHZ1FTnyoM543zkL4+SjuqoudgERIECAAAECBAgQIECAAAECBAgQIECAAIHxFrjt/q3xD99/Ih5a17vTps3Pjbe49gg0nsCe5uci4s7IJZdc96nl3208HRkTIECAAAECBAgQIECAAAECBCoX8BRF5Vb2JECAAAECBAgQIECAAIFJEDj7Iz88opTP/XmSJL80Cd3pggABAnsUeP2r58SvnbswDpjbtsd97UCAAAECBAgQIECAAAECBAgQIECAAAECBGpN4KmNA/H3Vz8RN/50U62FLl4CBOpUIE3Tf8sVS39y7Wd/7uE6TVFaBAgQIECAAAECBAgQIECAAIF9ElAgYJ/4HEyAAAECBAgQIECAAAEC4ylw5kW3/HES8ec7b/O5N33bCBAgMLECu77WvP/chfHesw+a2O61ToAAAQIECBAgQIAAAQIECBAgQIAAAQIEJlHgn65dF1+5+old9Gh+bhKHQlcEGlhg19eaNOJPrr/s1L9oYBypEyBAgAABAgQIECBAgAABAgR2KuDJCicGAQIECBAgQIAAAQIECEy5wJkXrXxLEqVPRMSxuwwmSSLSbGGAjQABAhMosIdrzaL92uM33nRIvO7orgkMQtMECBAgQIAAAQIECBAgQIAAAQIECBAgQGBiBW5dvTW+/L21seaZ/l13ZH5uYgdB6wQIPCew52vNvWnkPn79Zcu+g4wAAQIECBAgQIAAAQIECBAgQOD5WyogCBAgQIAAAQIECBAgQIDAVAm88WMr5pXS0l9Hmvz6VMWgXwIECOyNwDknzYsPvPmQmNnZtDeHO4YAAQIECBAgQIAAAQIECBAgQIAAAQIECEyJwLbekfjSd9fG92/fMCX965QAAQJ7LZCkf5dLcn94zaeWu4DtNaIDCRAgQIAAAQIECBAgQIAAgXoRSOolEXkQIECAAAECBAgQIECAQG0JnHnhLf89SeKTETFrp5Gn2ZsCaisn0RIgUIcCu7kWTWsvxAffckicd/L8OkxcSgQIECBAgAABAgQIECBAgAABAgQIECBQbwJX3bY+vvidtdHTP7rz1MzP1duQy4dAbQrs/lq0JU3j96+//NT/V5vJiZoAAQIECBAgQIAAAQIECBAgMD4CHrUYH0etECBAgAABAgQIECBAgECFAmdeePOhkSSfSiJ+4eWHJJFEGtlsv43AngWSJCKXJJH9mc9lfyaRS6L8/9nfd7eV0jSyU62UfUppZP+f/dOOP/fcuz0aUWBX16jlx86O33rrIbHf7NZGZJEzAQIECBAgQIAAAQIECBAgQIAAAQIECFS5wDObB+ML314bK+7d/IpIzc9V+eAJj0CDC+zqGpVG/Gek6ceuv/y0xxqcSPoECBAgQIAAAQIECBAgQIBAgwooENCgAy9tAgQIECBAgAABAgQITIXAWRet+J2I9LKI2PlTtN5KMhXDUpN95nJJtDXnoq0lHx2thehsy0dHWyFam/PR2pyL5kIu8vkkClnFgHiuaEBWDGC0mJYLAgwOl2JopBj9Q8XoGyhG3+Bo9A0Wo3+wWP73rFiAjcArBHZzjcrOud/++UXx1mULwBEgQIAAAQIECBAgQIAAAQIECBAgQIAAgaoR+PbKZ+Nv/mtNDI+Wdh6T+bmqGSuBECCwE4HdX6MGI5KLrrts+f9lR4AAAQIECBAgQIAAAQIECBBoNAEFAhptxOVLgAABAgQIECBAgACBKRA46yM3L0wL8ekkkl94RffZb6Yexp6CUantLgv5JLo6m2LmtOaYM6M55nW1xLyZLTG9oxAzOpqivTUfLU25aGnKlxPNCgQUi2l58dvQSCl6+keju38ktvWMxIZtQ7Fx23Bs3j4cm7uHy/+ebYoE1PY5MuHR7+LatfzYWfGhnz+0fE7aCBAgQIAAAQIECBAgQIAAAQIECBAgQIDAVAls2DoUn/+vx2LFvVteGYL5uakaFv0SILAvAru4dqWR/mcyGh+97rOnPbEvzTuWAAECBAgQIECAAAECBAgQIFBLAgoE1NJoiZUAAQIECBAgQIAAAQI1KHDWRTe/LyL5TETMfGX4Vh/V4JBOesjZw/25JIl8Lom21nx0tOZjWlshZs9ojtnTn/vMmdFS/v/OtkJMby9Ea0susje6NzflIjvLkiQpFwgYKZZieKQUvQPF6B0Yje6+kdjU/VxhgKxAwKbtw7GlZ7j8s76BYoyMlmK0mEaxpIrFpA98TXS482tYdh5+6O2L4uwT5tVEFoIkQIAAAQIECBAgQIAAAQIECBAgQIAAgfoSuPbODfH5b64pz3eYn6uvsZUNAQK7XGOwLSL93esuO+0fGBEgQIAAAQIECBAgQIAAAQIEGkFAgYBGGGU5EiBAgAABAgQIECBAYAoEzrvgey3DTdOvTCI+sNPus+et/VY6BSNTe13mckn5Yf+WplwsmNUSB85ri/1nt75QICB7GLu9JR9tLflyQYBsv6yYQD7/XFGBHadZ9ox/KU3LhQKGR0sxMprG0Egx+geLMThcim29I7G157kiAes2DMSTGwdie99I9A8VY2i4VHtwIp4cgd1cy847eX5c8I5Do6mQm5xY9EKAAAECBAgQIECAAAECBAgQIECAAAECDS2QFT6+4huPxVW3rd+5g/m5hj4/JE+gbgR2cy1LI77UPNJ9/lVXvGmobvKVCAECBAgQIECAAAECBAgQIEBgJwIexXBaECBAgAABAgQIECBAgMC4C5z1sZtfH6X4fERy1M4b32VV/3GPRYO1K5A8f9eikM9FR2s+2lvzsfigzlh6yPQ44sDOmD29OWZNbxq3h6/7BovR0z8SG7YOxX1reuK+Nd3x7JbBcpGAnv7n3rCTZotNbAReIbDra9rC+W3xkXceFscdNoMbAQIECBAgQIAAAQIECBAgQIAAAQIECBCYMIG7H90en/36o/HE+oFd9GF+bsLwNUyAwBQI7O6alt4fufjQdZ867cYpCEyXBAgQIECAAAECBAgQIECAAIFJEVAgYFKYdUKAAAECBAgQIECAAIHGETj74hW/n6bp/355xpYcNc45MF6ZNhdy0dyUi+kdhThwTlscMLctDpzbGgfNa4sFs1qjo7UQHW35yOfG5/bG0EgpBoezIgGj8eTGgXhq02A8uWEg1m0YiGe2DEb/YLH889GiKgHjNcb12M6urnUffMsh8e4zDqjHlOVEgAABAgQIECBAgAABAgQIECBAgAABAlMs8NUbnoovfmftK6IwPzfFA6N7AgQmRWBX17okSf7g2kuXf3JSgtAJAQIECBAgQIAAAQIECBAgQGCSBcZnBf0kB607AgQIECBAgAABAgQIEKg+gdd/9K6Z+Vz/3yaRvqv6ohNRLQp0tOajs61QLgZw7GHT45hF02P29OaY1l6I7GeFfK5cHCAZp7sbpVIapTRieLRULgbQNzgajz3dH/c/3h0PruuNLd0jsbVnOLJCAjYCeyNw+nFz4sJ3HR6dbfm9OdwxBAgQIECAAAECBAgQIECAAAECBAgQIEDgJQK9A8W4/GuPxE13byJDgAABAjsRSCP5WrHU/ps3fvo12wARIECAAAECBAgQIECAAAECBOpJYJyW0NcTiVwIECBAgAABAgQIECBAYKwCZ1+48ufSpPSliDh8rMfan8CLBbKH/ZMkiVwSMW9mSyyY3RoHz2+LpYdMj6WLppcfrM4KAxTyE3dLI00jSmka2Z9PbOiPB5/ojYfW9ca6DQOxbuNA9PaPRrGUlj82AmMV2H9Oa1z87iPiVYdNH+uh9idAgAABAgQIECBAgAABAgQIECBAgAABAi8I3PNod1z61Yfj6U2DVAgQIEBg9wKPJGnuA9devuyHoAgQIECAAAECBAgQIECAAAEC9SIwcavp60VIHgQIECBAgAABAgQIECCwW4GzL1r54TRKV75yp+xXTg9QO33GJpDLJdGUTyKfT2LJwmlx1MHT4rD9O2K/2a2x/+zWaG7KRT6XRFZIYCK3rDhAmqaxrXckNmwbjmc2D8bqtd2xam1PbNw2FIPDpRgcLk5kCNquG4GdXwsveMdh8bblC+omS4kQIECAAAECBAgQIECAAAECBAgQIECAwOQJfGvFs3HFNx7dSYfm5yZvFPREgED1Cuz8WphE7vxrL1v2ueqNW2QECBAgQIAAAQIECBAgQIAAgcoFJng5feWB2JMAAQIECBAgQIAAAQIEak/grAtv/lwkyYd2HnlWHMCvnbU3qlMbcSGflIsAtDbl4+Sju2L5sbNj8UGd0ZL9W3N+wgsDvDz7UimN0VIavf2j8aPVW+LW1Vtj3fqB6O4fiZ7+0anF0nuNCOz6Wvi2ZQvignceViN5CJMAAQIECBAgQIAAAQIECBAgQIAAAQIEqkHgiq8/Gt9a+ewuQjE/Vw1jJAYCBKZaYDfXwjT9/HWXn/bhqY5Q/wQIECBAgAABAgQIECBAgACBfRXwpMa+CjqeAAECBAgQIECAAAECDShw9vm37J+2xFcijbMaMH0pT6BAR2s+5s9qjQWzWuLYRdPj2MNmxPyAFugAACAASURBVMJ5bZEVDijkc5NeICBNI0ppGoPDpXjg8Z64/4meeOzpvnh8fX+s2zBQlsj2sRHYW4Hjj5wZv/9LR8TsGc1724TjCBAgQIAAAQIECBAgQIAAAQIECBAgQKABBDZvH45P/tvD8ZOHtjVAtlIkQIDABAokcV0yFO+/9spTn57AXjRNgAABAgQIECBAgAABAgQIEJhQAQUCJpRX4wQIECBAgAABAgQIEKg/gbM/etPyNJf7x4hYVH/ZyWiqBebMaI4lC6fFkoWdcch+HXHI/Pbyg9P5XDLpxQEyix0P/48US7F+y1Bs2DoUD67rjbse3hb3PNYd6fM7KBIw1WdObfe/YFZr/OF7joili6bXdiKiJ0CAAAECBAgQIECAAAECBAgQIECAAIEJEVi1pjv++l8ejme3DE5I+xolQIBAAwqsSUqlX73206evaMDcpUyAAAECBAgQIECAAAECBAjUgYACAXUwiFIgQIAAAQIECBAgQIDAZAmcffHKX07T9J8j0pf+Ppn9n7eoT9Yw1GU/WQGAQj6J/Wa3xgmLZ0b2VvW5M1siKxjQ2VaY8pxLpTT6h4rRN1CMB9f1xI9WbY07Htgaw6OlGB4pRbHkCzDlg1RLAezkmpkkSfzRrxwZZ7xmTi1lIlYCBAgQIECAAAECBAgQIECAAAECBAgQmGCBG+7aFH/1zw+9ULT4he7Mz02wvOYJEKgrgZ1eM5M0SZJfufbSZf9aV7lKhgABAgQIECBAgAABAgQIEGgIAQUCGmKYJUmAAAECBAgQIECAAIF9Fzjrwlt+L5L45L63pAUCLxVIkoj2lnx0tBXi4Pnt5QIBJyzuimnthWhvzUdLU27KydI0ysUARkZLseaZ/vjJQ9vip49sjy09w7G1ZyQGhopTHqMA6kPgg285JN59xgH1kYwsCBAgQIAAAQIECBAgQIAAAQIECBAgQGCfBL56w1Pxxe+s3ac2HEyAAAECexBI4/evu/zU/8OJAAECBAgQIECAAAECBAgQIFBLAgoE1NJoiZUAAQIECBAgQIAAAQJTJHDmRTdfmkRy0Su6z16a7jfLKRqV+uk2KxAwa1pzzJreHIcf0BEnHdUVJy7piqZ8Etlb1bOfV8OWFQnItic3DsSqtd2xem1PPLFhIJ7cMBDb+0aqIUQx1JrALq6h7/y5/eO337ao1rIRLwECBAgQIECAAAECBAgQIECAAAECBAiMo8DffGtNfP2HT7+yRfNze62cyyWRSyLaWvLl4tUtzbloacpHIZ/Ejp9ljWfzU7baEUifn8TL/iiW0hgtpjE8UorBkWK5yHf/YDFKaUS23475vtrJTqTjLrCLa2ga6WXXX3baxePenwYJECBAgAABAgQIECBAgAABAhMk4C7mBMFqlgABAgQIECBAgAABAvUicNZFt3wlIt73knwsPKqX4Z3yPLL1VbkkiUP2a49FCzriiAM7YvHCaXHUws7yQqyxbNmCnuHRUoyMlmJwuPTcgp+h4guLfbLFXa3N+fKir9bmXPnv2b+NddvSPVwuDPD4s/2x+vGeuP/xnti4bai84MiiorFq2r8ssJNr6tknzIvf/+UjABEgQIAAAQIECBAgQIAAAQIECBAgQIBAAwp88l8fjmvv3PDSzM3P7dOZkM1JNeVz0VRI4oC5bXHg3LaYO+O5AtadbYVoacp+lisXEFAgfZ+oJ//g7OH/iBgppjE0XIy+wWJs3j4cm7YPlwt/Z5+sYMBIsWQub/JHp3p73Pk19R+uu+zU91dv0CIjQIAAAQIECBAgQIAAAQIECPxMYOyr4OkRIECAAAECBAgQIECAQEMInHfB91pGmmb8R0T6loZIWJKTLrDj5Sv5XBLHHzEzXn3EjDjiwM6Y39USC2a1xlhfzlIqpdE7kC36GY0tPSPlh/Y3ZQ/upxHZz7KCALNnNMfsaU3RNa05ZnY2RXtrfsx5Z0UHtveORFYo4Lb7t8YdD2yNdRsHolh87o0kNgLjJfC6o2fFn7x/cXlBoo0AAQIECBAgQIAAAQIECBAgQIAAAQIE6l8gK4L85195MG5dvaX+k52kDLP5pmwuqrmQixmdTeX5oUX7tcdh+3eU56PmdbXE9I5CtDXno7kpKxCQjHmOapJS0c0uBLIC3mmaxshoGgPDxejpH431W4fi2c2D8egzffHY032xtWekPL+XFRtX9NuptHuB5DtNI9v/21VXvGmIFAECBAgQIECAAAECBAgQIECgmgUUCKjm0REbAQIECBAgQIAAAQIEpkjgzA/fNjvXMvqNNNLTpygE3TaAQLYYq1BIorUpH8uOmRXLls6KQ/fviI62QrS35CtefJUt+imVF/2UYuO27G0gQ/HslqF4atNgPLN5sFwcIFvok7U5f1ZLzO9qjf3ntMZ+s1uja1pTeVHYWBZ7ZW1lfQ0Ol+KWezfHyvu2lBcWDQwVy4uOsnhsBMZL4FWHzog//bUl5cWJNgIECBAgQIAAAQIECBAgQIAAAQIECBCoX4HuvtH4s79/IO55bHv9JjkFmRXySXS0FspzQosXdsaSg6bFnKyg9Izm6MzmpFrz0dKUi0I+V54zyraxFrGegrR0+SKBHXNz2RxeVtA7KwKQFRTvGyjGxu1ZQfHheHBdbzzwRE+5UED2M0W/nUK7E0giuak0VHjH9Z87eTMpAgQIECBAgAABAgQIECBAgEC1CigQUK0jIy4CBAgQIECAAAECBAhMkcDrf//WA/Ojo99MIl770hCSSNNSJFbETNHI1F+32YKr7C0ts6c3x/FHzozXHjkzDprXVn5berYQq9Ite1h/aKQUvQOj8fCTffHwk73lAgHb+0bKn6xAQLYwKGt3enshOtsL5bfCHH5ARxwwty06WwvR2ZaP3POLvvbUb9ZWtsBoeKQUdz+6Pe55dHs88lTfc28i2TKoQMCeAP18lwLZ222SJDv3X1pl4ogDO+PPfuOomDujmR4BAgQIECBAgAABAgQIECBAgAABAgQI1KHAxu3D8adfvr88x2F+bvwGOJvWbGvOx9yZLXHg3LY4ZemseN3RXdHclIvW5sqLVY9fRFqaTIFsTm9wuFgu+n3HA1tj5aotsW5Df7lggKLfkzkS1d3Xrubn0ogfFwuFt9/4ydc9Wd0ZiI4AAQIECBAgQIAAAQIECBBoVAEFAhp15OVNgAABAgQIECBAgACBnQiceeHNh0aSfCuJWAqIwEQLZG9qyRZjLZzXHksXTYtjFk2P+V0t5SIUY6lDMTBUjJ7+0djcPVxe3HPng9ti/Zah8ttBRoqlF561ztrN5yLy+aTc13GHzYjsweu5M5tjzoyWyN4gU+m2o0jAY0/3xaNP95ULBDy0rqf89pEdbymptC37EahE4OAF7fEXv3FU7De7tZLd7UOAAAECBAgQIECAAAECBAgQIECAAAECNSLwzObB+OMv3x+PP9tfIxHXTphZEYBZ05viVYfOiKMPmRaL9muPQxa0RyGfi3xubPNRtZO1SHcI7JjPGy2WYu2z/bHmmf5YvbYn7n2sOzZsGyoXBM8KjdsI7EogjVgVafq26y8/7TFKBAgQIECAAAECBAgQIECAAIFqE6h85Xu1RS4eAgQIECBAgAABAgQIEBhXgXMuXHn4aJS+kySx+KUNZ4si/Po4rtgN3lj28H8uScoPOh918LRYsrAzsoefD57fHjM7m8askxUGeHrTYDyxob+8oCf7bOkeLi/q2dnD+ln/h+3fUS4OcPgBHXHYAZ1x2P7t0dKUL/ddaXGCrO31Wwdj/dahyAoF/PSR7XH3I9tjZDSNUQuKxjyODni5wCuvvVlBjb/8wNGx/xxFApwvBAgQIECAAAECBAgQIECAAAECBAgQqAeBbH7jf3xpdTy5ceBl6ZifG4/xndH5XLHqN54wL163tCvamvPR1vLcfJCtsQT6B4vRN1SMO+7fGtfcuSHWPN1XLjY+WlQgoLHOhD1l+8prb5rGg4XIveX7ly97ZE9H+zkBAgQIECBAgAABAgQIECBAYDIFPOExmdr6IkCAAAECBAgQIECAQJUKvOGCFYflmtPvRvry4gBVGrCwalYge/g+eyNLPp/EogUdceKSmfHaxV3RNa0pujqbxrwoK3tIPysMkL3t4/7He+KJDQOxbkN/9PSPlo12ViAg+/c5M5pj7syW8ltijj9yZhx/xMxob82P6W0xWdt9g6ORLSha82x/3H7/1vKnf2g0BoZKMTJaqtlxEnj1Chw0ry3+139XJKB6R0hkBAgQIECAAAECBAgQIECAAAECBAgQqEwgKw7wP//f6li34eXFASo73l57FjhxSVfM72qJU5bOimMPnR5NhVwU8pbN7lmu/vbI5u2yIt/3remOlfdtiYee7I0NW4die99I/SUro/EXSOLB0nDy5h9csfzR8W9ciwQIECBAgAABAgQIECBAgACBvRNwp3Pv3BxFgAABAgQIECBAgACBuhE46yM3L4xCclVEHF03SUmkagWyAgHZ21lam/Nx5MLOOO3Y2bHsmFnRlM9FoZCUH9CvZMsezi+laZRKaTzwRG/ctnpL3PXI9tjWOxLbekbKb/zY3dbSlIuW5lz5rTGnHju7/JnR0RTNTWNbGJbFkaZpuTDBrau3xK2rtsSWnpHY3jsS/UPFSlKxD4ExCxw8vz0+8cGjY15Xy5iPdQABAgQIECBAgAABAgQIECBAgAABAgQITL1A9mDyx7+4Oh5f3z/1wdRxBO9940HlAtVLD5keh+7fUc40m6uyNZ7Ajjm9Nc/0xz2Pdcf9j3fHg0/0xtObBxsPQ8Z7K7A6RtPzrvvsaU/sbQOOI0CAAAECBAgQIECAAAECBAiMp4BbneOpqS0CBAgQIECAAAECBAjUmMB5f3TT3JGh3Pcj4jUvCT3NVsfUWDLCrQmB7K0s87taY/6sljjiwM447rDp8apDZ0Q+/1xxgEoXZY0W0+gdGI2e/tF44Ime+PGD2+LeNd3RP1iMweFiZD/f3ZbFUcjnYl5Xcxx/xMw4/siZsWBWa8ye3hzTOwoVW2aLibJtw7ahuP/xnnjg8Z5Y+2x/+bO5e7jiduxIYLcCO7kmH35AR/z1by0tF7awESBAgAABAgQIECBAgAABAgQIECBAgEDtCGRvLP/DL6yKR57qe2nQ5ufGfRD/6FeOjM72Qhw8r708N2Uj8OyWwciKBKxa0x13PLgtHnv6Zd9DRAR2COz8mnxXU0vpnKv+6vSNoAgQIECAAAECBAgQIECAAAECUy3gcY+pHgH9EyBAgAABAgQIECBAYIoETrlwZVtHUro2Ipa/NITsV8XdP1w9RSHrtg4Emgu5WLywM448sDMOP7AjDt2vIw5Z0B7J85UBKi0QMDRSiuztOtkinuzB/Lsf7S4/nF9K0yiW0tjx4P6uyLJ+sj5ndjbFkoWdsWThtFi0X3ssWtCxVwvEskIF2RtGntk8GHc/uj3ufmR7rNswUAcjJoXqEXjltXnpounxv39rabQ05aonTJEQIECAAAECBAgQIECAAAECBAgQIECAwC4FsvmNP/jCqvLDyebnJv5EufKjx5Xvoc+aNrYC0RMfmR6mSiAr0LFp23C58PiNd22MVWt7pioU/daEwE7XTqzoS3Nn/+jyZSaDa2IMBUmAAAECBAgQIECAAAECBOpXQIGA+h1bmREgQIAAAQIECBAgQGC3AmdeeMv3kiTOw0RgMgRyuSQKuSTaW/Px6sNnxHGHz4hFC9pjXldLzJ1Z+Rtbdjz43zc4Wn6zTvnzZG/5z8fX9485lY7WfBwwty0OnNsWRx08LZYeMq1csCCLN5ckUXHBguFSZAuKss+dD26LOx7YWn77yPBIKUaKpT0WLBhz4A4g8LzAiUu64hMfPJoHAQIECBAgQIAAAQIECBAgQIAAAQIECNSAwMe/uLo8h2CbHIF//p8nRKGQRHtLPlqb85PTqV6qWmBgqBi9g8W499HtcdVt6+Onj2yv6ngFV50CaRpXXX/5qW+qzuhERYAAAQIECBAgQIAAAQIECDSKgAIBjTLS8iRAgAABAgQIECBAgMCLBM666JZ/iohfgUJgsgSyt7O0tuRjZkdTnHhUV5y4eGb5ofzOtkK5aEClW1YgoFhKyw/i/+ShbfGTh7bHkxv7Y8PW4djSM1xpMy/s11zIxYyOQkzvbIpXHTojTlwyM5YsnBbZvzc35SouEDBaTCN768/QSLEc1x0PbIuHn+yN7v7R6OkfjVIpHXNsDiBQqcCZx8+NP/yVIyvd3X4ECBAgQIAAAQIECBAgQIAAAQIECBAgMAUCf/3PD8X1P9k4BT03bpff/MvXRS6JaCrkopC3XLZxz4SfZb5jTi8rEPDNFc/Ejx/choXA3gr883WXnfrevT3YcQQIECBAgAABAgQIECBAgACBfRVwx3NfBR1PgAABAgQIECBAgACBGhM46+JbLos0Lnxx2EkkkYYHmGtsKGsq3I7WfMzoaIp5XS1xytJZ5c+CWa3lHJIx3J3IFu2MFkuxaftw3HT35rj5nk2xfutQDA2XYni0NGaTrO98LolcksRrF8+MU4+dHccdNqNctCD7ZD8b65a9aSRbTPTAEz2xYetQbNg2FFncNgLjJbCza/Y7f27/+O23LRqvLrRDgAABAgQIECBAgAABAgQIECBAgAABAuMo8DffWhNf/+HTL2nR/Nw4Au+iqas+uaw8D5XNA41lPmriI9PDVAlkRb2zut73PLq9/J28/YGtUxWKfmtMYKfX7CQuv+7SUy+qsVSES4AAAQIECBAgQIAAAQIECNSJwNhXuddJ4tIgQIAAAQIECBAgQIBAIwqcdeEtvxdJfLIRc5fz1ApkhQEOmd8ei/Zrj6MOnhZHHTItujqby0GNZUHW9t6R2NwzHE9vGiw/hP/jh7bF1p6RctGAvXkIP+s7SbICARGLD+qMVx02I5YsnBb7z2mN/Wa3RktTbsxwa57pj0ef7o1HnuyLh57sLX+GR54rXpCqEzBmTwdULvDBtxwS7z7jgMoPsCcBAgQIECBAgAABAgQIECBAgAABAgQITLjAV294Kr74nbUT3o8OXilwzaeWv/CPY5mPYlm/AtlcXZqmcc9j3fEfNz4Vt92vQED9jvYkZZbG7193+an/Z5J60w0BAgQIECBAgAABAgQIECBA4Gf3PFkQIECAAAECBAgQIECAQGMInHnhil9KkvRfX5xt9qxyEs/910ZgIgUO3a8jjjt8Rhxz6PTYf3Zr+dPemh9zl1lhgDXP9sVjT/fHA0/0xINP9EbPwGh5Ic/ePny/Y0HYAXPa4uAF7XHY/h3PFTE4eFp07EWMW3qGY/P24Vj7bH/c8cDWuP3+rTEwXNqnGMcM5YAGEEgjjexdJS/dPv7exXHGa+Y0QP5SJECAAAECBAgQIECAAAECBAgQIECAQPUL3HDXpvjEPz34kkDNz03euF176c8KBExer3qqBYF7Ht0eX7vx6bh19ZZaCFeMVSOw8/m5NE1++frLl/9b1YQpEAIECBAgQIAAAQIECBAgQKAhBDwB0hDDLEkCBAgQIECAAAECBBpd4I2/e/PJpVysiCR5yRPZ2S+FXmje6GfHxOWfPXjfXMhFUyEXixd2xklLuuLVh8+I6R1NMb2jUP5ZJVv24H8pTaNUSuORp/pi1ZrueHBdb6zbOBBPbRyMweFiJc3scZ+uaU0xZ0ZLHDi3LV5zxIw4/siZMbOzKQr5JPK5ym+hDAwVY2C4WI5t5aotceuqLbG9byQGh0sxMlraYxx2IFCpwM6u4dmp+pkLXhVLDp5WaTP2I0CAAAECBAgQIECAAAECBAgQIECAAIEJEHjg8Z743SvuidLLJuPMz00A9i6aVCBg8qxrrScFAmptxKon3p1ew9O0mCvF8ms+c9pt1ROpSAgQIECAAAECBAgQIECAAIF6F6h8dXu9S8iPAAECBAgQIECAAAECdSpwzoUrZxVzpZWRxuKfpWjpUZ0Od1WllT1YP6OjqfxZcnBnvHZxVxyzaFq0NuWjpTlX8UP3WWGA4dFSDI+kcd+a7rjzwa2xam1PdPeNxLbekRgtjk+Zi9bmfLS35mN+V0ucsHhmnLikK+Z1tUR7Sz7aWl5SW2O3zlk8WSGADduG4icPbY+7Ht4W67cMxabuoejuG62qMRJMvQi89Jp+0Ly2cpGAae2FeklQHgQIECBAgAABAgQIECBAgAABAgQIEKgpgZ7+0XJxgHUbBl4Ut/m5yR5EBQImW7x2+lMgoHbGqnojfdk1PYkH86Xcsu9fvmxL9cYsMgIECBAgQIAAAQIECBAgQKCeBBQIqKfRlAsBAgQIECBAgAABAgR2InDWRbf8V0S8DQ6ByRZoacrFfrNbY8Gs1jj6kGlx3GEz4qiDp0UyxrsR2QP3A0PF6B8qlosD3HzP5rj30e4opWkUS2mk41MfoMyTxTazsylOPmpWnHx0Vxw4ty26pj1X5GCs29aekVj9eHfcv7Yn1jzTH2vX98eGrUNjbcb+BPZK4JSls+LPf+OovTrWQQQIECBAgAABAgQIECBAgAABAgQIECCwbwJ/8uX740erPCO6b4r7frQCAftuWK8tKBBQryM75Xl967rLTv35KY9CAAQIECBAgAABAgQIECBAgEBDCIxxSX5DmEiSAAECBAgQIECAAAECdSNw9sUr/jJN04+/NCFvJ6mbAa7SRHYUAOhoLcSShZ2xeOG0OHT/jjh0v/byA/dj3bLCAM9sGoynNw/G6rXdcfej3fHY033lAgHZNp4FArL2OtsKsfigLO7OOOyAznLcB8xpG3Nhg77BYjy5cSCe2jgQ9z/eE6vW9sTaZ/ujVErLsY933GN1tX+9Cbzy2v6esw6KXz9vYb0lKh8CBAgQIECAAAECBAgQIECAAAECBAhUtcDfXfVE/Mt1614Wo/m5qRg0BQKmQr02+lQgoDbGqfqjfOW1PUmST1x76fL/Uf2xi5AAAQIECBAgQIAAAQIECBCodQEFAmp9BMVPgAABAgQIECBAgACBXQic9bFb3h2l+HdABCZbICsQkM8lMaOjKU46qitOXNJVLgwwa1pTzOhsGnM423tHyg/XZw/Zr3mmLx5fPxDrtw6W25mIh+xbmnIxf1ZLLPj/7J0JmJxVme//56u99+7sK0kIhB1lUyQoSFiSVDUh0jriuM11cLlyH4k6orjghjpq8F6ZURlnVNxmbCVJVYVACAISBWRfs+8LWXtfav3OzfnSBZ1Od9f5auta/ud5ioTU+c553985db7tff+n0YuzZtXirac14MxTaq3+UuIHOk7EEya6+xLo6kvg+S2deOq1NmzY3Y1EQiKeNPNiu45drFNZBL78oXl41/njK8tpeksCJEACJEACJEACJEACJEACJEACJEACJEACJEACY0TgsReP4Fv3bhqj3tntUAIUCOCcGIkABQI4N/JKwMD71v1g/h/y2gcbJwESIAESIAESIAESIAESIAESIAESqHgCFAio+ClAACRAAiRAAiRAAiRAAiRAAuVI4N2f/+upRtJ8FhD15egffSpuAirB3ut2YEKDG+84ZxwuPbsJExs88LgNqO90S9KUUJ9D7VE8u6kDz2zuwIGjEbR1x9DVm9BtxnY9p0Og2udEjdeJc+bU4tKzmnD+3Hq4nAZcDgHD0HucosQLlBBAIinx/JYOPPFqG17e3oXe/iR6+hOWbywkkG8C1V4H/n3ZWzB1nDffXbF9EiABEiABEiABEiABEiABEiABEiABEiABEiABEqhoAvuPRvCp5S+gN5KsaA7F5DwFAoppNIrLFgoEFNd4lJ81stN0GBf++fuXbSs/3+gRCZAACZAACZAACZAACZAACZAACZBAsRDQi2gvFmtpBwmQAAmQAAmQAAmQAAmQAAmQgBaBq5etXyuBq0+srG4BmZCsBZCVsiLQVOvGxEY3pk3w4a1zG3D+3Do01rjhcAio5Hvd0hdJojeaxP4j/Xh6Qzue3tSB9u4Y+qJJRGOmbjO26wkBeFwOS8xg3owaXDCvAefNqUNDjQv1NS64nXoiB0ogwJQSpimxeU8PXt7RhY27eyx/9h+JIBrPnw+2neYBZUTg5LX+wtMb8N2Pn11GPtIVEiABEiABEiABEiABEiABEiABEiABEiABEiABEig+Arf97FU8u7ljiGF8PzeWI0WBgLGkX9x9UyCguMen9Kw7ea0XwEMPLZ9/Ten5QotJgARIgARIgARIgARIgARIgARIgARKhYB+VH6peEQ7SYAESIAESIAESIAESIAESKDCCSxY9vgdgPhahWOg+2NIYMZEH06dWo2506px2vQanD6jBtVep2WRSr7XLe3dcbR1xbDzYB/+vqHd+ihxACklVPJ9PkvKzjlTq3HenHqcM7sWU8f7rF3Yq7wO7a5Tdu470o+dB/qwbV8vNuzuxoZd3VACCCwkUCgCH7xmBj507cxCdcd+SIAESIAESIAESIAESIAESIAESIAESIAESIAESKCiCNz74G78eu2eivK5FJylQEApjNLY2EiBgLHhXnm9yq+vW375HZXnNz0mARIgARIgARIgARIgARIgARIgARIoBAEbYfmFMId9kAAJkAAJkAAJkAAJkAAJkAAJZEPg3Z957N2G4Xg4mzZ4LAlkQkAl1DsMYX2UIMC5c+pwxsxaTBnnxZQmLzxuQ7vZVFL9roN92PF6H7bt78XGXd3YuLsb0bip3U4uKk5q8mD25GrMnlJl+XPGzBrU17hgCGFL7KCtO4ajnTHsPtSPF7Z04vmtHejsSSCRNJFI5lntIBcg2EZZEPjXT5yNt57WUBa+0AkSIAESIAESIAESIAESIAESIAESIAESIAESIAESKBYCz2/pwL/89NViMYd2DCJAgQBOh5EIUCCAc6NQBEwzedWff/SuPxeqP/ZDAiRAAiRAAiRAAiRAAiRAAiRAAiRQOQQoEFA5Y01PSYAESIAESIAESIAESIAEKoDAXnbOSgAAIABJREFUgmXrXwJwbgW4SheLjIBhCLidBjwuA+edWoe3ndmEc+bUosbrRLXPCadD7xFEShxASomXtnfhha2d2LS7GwfaojjQFil4Mn2Nz4nGWhcmN3lx8RmNuPiMBkxs9LwhhqA7DNGYif5YEgfbo3jqtTY8taEdhzui6I+aiMSSus2wHglkRUAJXdzzubdm1QYPJgESIAESIAESIAESIAESIAESIAESIAESIAESIAESOJHAzT943hI8Zik+AhQIKL4xKRaLKBBQLCNREXa8vG75/PMqwlM6SQIkQAIkQAIkQAIkQAIkQAIkQAIkUFACetH5BTWJnZEACZAACZAACZAACZAACZAACWRC4Oplj/9QQizL5FgeQwLZElACALVVTqiE+gtOb8A7zlYCAXVWIr0hBITmEwjTlIgnJOJJE3/f0I4nX2vDxt096OlPoDeShPq+kEX55XYZaKh24R3njsP8c5owbYIPPrcDHrehbUpK+KC9O2aJA6jPvsP9aO+Oo7M3rt0OK5JAtgRufNdUfLx5drbN8HgSIAESIAESIAESIAESIAESIAESIAESIAESIAESIAEAPwvuwB8f208WRUqAAgFFOjBFYBYFAopgECrIBAG5/KHll3+2glymqyRAAiRAAiRAAiRAAiRAAiRAAiRAAgUgoBmeXwBL2AUJkAAJkAAJkAAJkAAJkAAJkEDGBK669fEFQoiHMm6AB5JAlgSqPA5MGe/FlCYvzp5Vi/NOrcep06otcQBVdAUCIrGklTSvPi9u68Szmzqw40AvonETsbiJVKJ9luZqH24YAk5DoNrnwFvmNuCtp9XjlElVmNDowYR6t3Y7qqKyvTeSsAQPNu3uxrb9vdaOQnsP99tqh5VJIFsC3/v42ZaQBwsJkAAJkAAJkAAJkAAJkAAJkAAJkAAJkAAJkAAJkEDmBJ7b3IEv/OzVzBvgkXknQIGAvCMu2Q4oEFCyQ1eyhkspr374rsvXlawDNJwESIAESIAESIAESIAESIAESIAESKDoCFAgoOiGhAaRAAmQAAmQAAmQAAmQAAmQgH0CC5atfw7AW+0fySNIIDcE6qqdmDejFvNm1FjCAHOmVGPKOK+2MEDKiq7eBPYc6sOew/14bWc3Xt3ZhX2HIzClLLg4gLIpJWzgcTlw2vRqnD69BnOnV+PUqTWYPaXKNrxozMSB9ggOtkUt357b3ImNu7ttt8MDSCAbAnOnVeMny96STRM8lgRIgARIgARIgARIgARIgARIgARIgARIgARIgAQqnsAnl7+Arft6K55DMQOgQEAxj87Y2kaBgLHlX6G9P79u+fwLKtR3uk0CJEACJEACJEACJEACJEACJEACJJAHAhQIyANUNkkCJEACJEACJEACJEACJEAChSRw1a3rvyoEvl7IPtkXCQwl0FTrxvlz63DenHrMnOTD1PE+jK93a4OSEkiaEkc6o9iwq9v67DrYj10H+nC0K6bdTr4qOh3CEjxQn9Nn1ODc2XU4e1YdHA4BhyG0hRASSYmu3ji6+hKWQMAzGzvw8o4uxOImonETpinz5QLbJYETCHzo2pn44DUzSIUESIAESIAESIAESIAESIAESIAESIAESIAESIAESCADAr9euwf3Prg7gyN5SCEJUCCgkLRLqy8KBJTWeJWLtcc08b/28F3zv1Eu/tAPEiABEiABEiABEiABEiABEiABEiCBsSVAgYCx5c/eSYAESIAESIAESIAESIAESCArAgs+88SZMJKvZdUIDyaBHBBQYgAXn9GIS85sxNRxXoyrd6O+2qXdskqcTyRN7D0cwdMb262PEgbo6ImjL5LUbidfFQ1DoNbnRI3PaQkEvO3MRlw4rwFulwGPy7BEAnSKEgCIJUzE4hIbd3fjmU0deHl7Jzp74ujsTVjfsZBAoQj8579cYAl6sJAACZAACZAACZAACZAACZAACZAACZAACZAACZAACegT2H2wH//rX5/TP4A1x4wABQLGDH3Rd0yBgKIfovI10HScte5Hl24oXwfpGQmQAAmQAAmQAAmQAAmQAAmQAAmQQKEI6EWvF8oa9kMCJEACJEACJEACJEACJEACJGCLwIJl6/8I4D22DmJlEsgDgQkNHlx2ThMuO3ccJjZ6LHGAaq9DqycpgUgsif5YEjv29+Hxl45i/StHrX9LJCSSptRqJ5+VhACEEFA6AEog4B1nN+FtZzWhtsppfdxOw3b32/b14vmtnXh1Rxf2H43gwNEI+qIniyGovpUAgfoooQJlg7JFFSklFB4lsKDEB8xj204oniwkoEPg8vPG4asfPkOnKuuQAAmQAAmQAAmQAAmQAAmQAAmQAAmQAAmQAAmQAAkMEPjGrzZa7zJYip8ABQKKf4zGykIdgYDJTV7MmlKFuipnwc1U7/vUez9LZD0hEYknEYkm0RtJorsvYf2pxNfV9ywlR+BP65bPv7HkrKbBJEACJEACJEACJEACJEACJEACJEACRUeAAgFFNyQ0iARIgARIgARIgARIgARIgAT0CFz12b8tEdJccWJtdZvHIAA9gqyVSwIT6t1WwvzbzmzE5HFejKtzW4nzOkUFuBxsj+BAWxTb9vfiha2deGlrJ2IJ0xIHKJaEd5WTbwiBaRO8OGd2Hc6eVYfpE3zWp65az9fBPA62RbHjQC92vN6HDbu6sXF3Nzp64lYV5XNKlMDrNizBhfpqJUbgQo3PCfVvio1pAu09MRztjKG9J45Y3LSEFYqFmc74s04hCZx8jrjjo2da4h4sJEACJEACJEACJEACJEACJEACJEACJEACJEACJEAC6Qn89ZU23PGLoRs/8/1cenJjU4MCAWPDvRR61REIuOSMRlx7yUTMnFRVcJeSyeMi6kpgvT+StN4DHumM4UBbBHsP91vvVfujSevDUuwETj5HSGHc8PAP37Gy2C2nfSRAAiRAAiRAAiRAAiRAAiRAAiRAAsVNgAIBxT0+tI4ESIAESIAESIAESIAESIAERiSwYNlfnwPkW4mIBIqBgBIEuOiMBlw0rxHTxnsxscGD+hqXlmlq5/vNe3uweU8Ptu7rtUQCtu/vtYJeVCmWZHeVsK9KU60bMyb6rGCgc2bXWmIBExo8Wr4OrtTTn7AEAVQAz1OvteHJ19pxuCNq7QaifDYMAUMAddUui6kSIlA7lUxu8qCmymntFpIwJXYd6MPWfT3Yc6jf2jFEfVLsbBvFAyqOwNxpNfjJsvMrzm86TAIkQAIkQAIkQAIkQAIkQAIkQAIkQAIkQAIkQAKZEPjk8hetZ/IspUGAAgGlMU5jYaWOQMCVb52Alium4rTpNQU38bhQuEQkdlwcvKs3gbbuGA53HBcJUO8X27pi1r+l3g+m3jEW3Fh2mAEB8fy65ZddkMGBPIQESIAESIAESIAESIAESIAESIAESIAE3iBAgQBOBhIgARIgARIgARIgARIgARIoQQJXL/vb/5Yw7y5B02lymRJQYgBnz6rFWafUYvaUasyc5MOkRq/lbSqxfqjrKrAlnjARjZl4aXsXXt7eiW37+3CwPYJD7dGiEQYYane114GmOjfG13tw4en1uOD0Bkyb4IPLIeByGtojHEuYiERNtPfELHEAJRJwsD2KRPJ4wE+NzwnV17h6N6aO92HqOC8mNLgxod6Dap/Dqqc+Shhg++u9llDAvsMR7DvSj2jc1LaDFUnglqWnovmyyQRBAiRAAiRAAiRAAiRAAiRAAiRAAiRAAiRAAiRAAiQwCoHgXw/gx/dtI6MSIkCBgBIarAKbWuwCAUpMXEoJpaeeTErEk6b1/k+JBfRFkujsTWD3wT7sPtiPHQeU+Hqf9d6VIgEFnkhZdCdgfPqh5e/4tyya4KEkQAIkQAIkQAIkQAIkQAIkQAIkQAIVToACARU+Aeg+CZAACZAACZAACZAACZBA6RG44o5HnM4u1y4AU0vPelpcrgSqvA7MnOjD9AlVOPOUGpw9qw6nTK6CIZRAgBhWJEAFsHT3J9HVE8fzWzrw/JZO7DrYh95IEr2RRNEKBCgRAJ/HQI3XiYvOaMTFZzRg1uSqgYR+54iCCEPHXgkkqAT/3v4EXtjaaX0OdUQRi5uIJySmjfdi6ngvJjZ60FTrRmOtC9VeJ3weB1xOYfFRQT5Hu47vFrLnYN+A0EIXevoT5TrV6FceCIyrc+O3X7kIDvWDZSEBEiABEiABEiABEiABEiABEiABEiABEiABEiABEjiJgHqm/4FvPmM9k2cpHQIUCCidsSq0pcUuEDASD/V+UJX+aBK7D/VbIgGb9vRg0+5utPfE0d2XsN41Uiig0DMqo/72J+ripzx6x5V8sZsRPh5EAiRAAiRAAiRAAiRAAiRAAiRAAiTAqF/OARIgARIgARIgARIgARIgARIoMQILlj1+OyC+VWJm09wyJ+B2GmiodaGhxoXzTq3HxfMacMbMWjgcAk6HwNAHECp2pacvgcOdMRxsj+C5zZ14bnMH9h3pt0ilgluKGZvy6+IzGnHJGY2YO70G4+rdGF/n1hYISPkWjZnYtKfbCt450hmzAnpU4M68mTU4fXoNJjV5UeVxQIkwDFdU/b5oEvsO9+OxF4/isRePoLMnXszoaFsREvjowpm4acGMIrSMJpEACZAACZAACZAACZAACZAACZAACZAACZAACZDA2BP43bo9+MWa3WNvCC2wRYACAbZwVVTlUhUIUIOk3qMq0RIlBtDVF8f+IxHsOxLBlr1KKKAH7d0xxBKmJVTOUuwE5JfXLb/828VuJe0jARIgARIgARIgARIgARIgARIgARIoTgIUCCjOcaFVJEACJEACJEACJEACJEACJDAsgSs+9UiN0+vaA6DhzQrq1o4v9zllxpaASpZXO9urRPZZk6tw2owazJpUhfoaF+qrXfC4jOO7kwsgEktCJcW3dcWw/2jE+uw60IddB/vQMZDYXgoCAcqf06bX4PQZNZg7rdr6nDq1GkIIWyIBKjjnQFsEB9uj6O1PWAE7ySQwqcmDiY0e1FU54XYZUCIMwxVVX/FUHP/83GHrk+I4trOCvRc3gRPPHTU+J373lYus3zELCZAACZAACZAACZAACZAACZAACZAACZAACZAACZDAmwSUUO9N33wGPf2DN3nm+7lSmCMUCCiFURobG0tZIGAwMfVOtas3js7eBF7Y2oG/b2jH3sMRdPTE0B8zIaUsCWH2sZkFY9HrSeeOjkQkPuPRf7+yZyysYZ8kQAIkQAIkQAIkQAIkQAIkQAIkQAKlTYACAaU9frSeBEiABHJOwO/3n2YYxteklAsATACQykIyhRD7Aaw51ukdwWBQ/Z2FBEiABEiABEigwASuWrb+KwL4xhvdKl0A3tkVeBTY3XAEhIAlAOBwCIyrdVuJ7ZObvJg2wYup432o9jqsBHelEdDRG0dXbwKvH41g96F+7DnUh57+pJUcH42bJQNY+TyxwYMJDR6cNr0aF81rxIXzGmDYFAhQgTtKNCESM5EwJaR5XPBDiSp43AacjuPcDPWfYYoSGEgmJV5vi2DdM4fw0DOH0dYdKxmONHQMCQw5h3z4upn4x6tnjKFB7JoESIAESIAESIAESIAESIAESIAESIAESIAESIAEio/Abx7ag189sPtNw/h+rvgGaQSLKBBQMkNVcEPLSSAgFjcRiSctYYDdB/uweW8PNuzqxoGjEevdq3qXyFJEBIacQyTw1YeXz/9mEVlIU0iABEiABEiABEiABEiABEiABEiABEqEANNISmSgaCYJkAAJFILAkiVLGpLJ5FoAF4/WnxDi3mAw+OFC2MQ+SIAESIAESIAE3iSw8JYtnrjroBLpaSIXEihmAlVeB9Ru5A01LkwZ58WUJi+qfQ64BgQClDhAZ28chztilkjAgbYIkqa0PipZvlSKEgio9jot8YPZU6tx6VlNeNtZjfC5HXC7VGK//mOXoX6rtnWLCuqJJUwryOehZw/j4WcPob07rns465HAGwRqq5z4n69dApfTxgQkPxIgARIgARIgARIgARIgARIgARIgARIgARIgARIoYwLxhMT7vv53dPclytjL8nWNAgHlO7bZelYuAgGDOURjJvpjSSjfHn3hCDbt6UFPX8L6t1J6B5vt2Jbg8W2u+KSpa358WrQEbafJJEACJEACJEACJEACJEACJEACJEACY0iA0b5jCJ9dkwAJkECxEfD7/VcIIVYDqBrNNinld8Lh8JeKzX7aQwIkQAIkQALlTmDBsvWfA/D9cveT/pU+ASUE4HYKeN0OqIRj9VH/5jAE1IOISNxENJZEXzSJrr6EFZiidAGkLD2BAJfDsMQApk/w4oLTG6zPuDo3mmrdUEIJdkoqMMeOOIBqvz96nOW+w/147MWjeOzFI+jsoUCAHfas+yaBmwOz0HLFNCIhARIgARIgARIgARIgARIgARIgARIgARIgARIgARIA0ProPtwT2kkWJUqAAgElOnAFMLscBQKUqHg8YWLv4X5s3tuDzXt6sGVvr/X/6t/V9yxFS+Dz65bP/0HRWkfDSIAESIAESIAESIAESIAESIAESIAEipIABQKKclhoFAmQAAmMDYHm5uafSCk/kab3HinlwnA4vH5srGSvJEACJEACJFC5BBYsW78dwOw3CKgsYkr9V+6EKAHPdRLdy2UKT2r04Nw59ThnTi1mTqzC9Ak+NNa6CjJKateijp64Fdzzt1fa8MSrbejspUBAQeCXQydDziWTm7z49e0XloNn9IEESIAESIAESIAESIAESIAESIAESIAESIAESIAEsibwwW8/iwNtkTfb4fu5rJkWsgEKBBSSdmn1VY4CAan3rkpYvLsvjs17e/H4i0fw0rYuS2w8EkuW1iCVs7Unn0t2rFs+f045u0zfSIAESIAESIAESIAESIAESIAESIAEck+AAgG5Z8oWSaBoCLS0tDj6+/tvFEJ8FsBpABoGGaee9u4FEHQ6nd9asWLFoaIxnIaMCYGlS5dOicfjjwCYl8aA9UKIRcFgsHtMDGWnZUGgpaWlPhKJ3AbgRgAzAHgGOdYrpdxuGMaPPB7Pb1pbW2Nl4TSdIAESKBkCxbpGXf3Zv35QSnnviSDVLR1V/ktmctHQsiZQX+PCzIk+SxzgzFNqcdasWkwZ54UhAEP9J4+lrSuGQx0x7D7Yh2c2deCZTe1QogEsJKBH4ORzyRduOh0LLpygdzhrkQAJkAAJkAAJkAAJkAAJkAAJkAAJkAAJkAAJkECZElj37GF873ebh3jH93OlNNwUCCil0SqsreUoEJAimEhKxOIm9h+N4MVtnXhtRxd2HuzDnkP9VpVyEXAv7IzJdW8nn0uEEB966IeX/TrXPbE9EiABEiABEigjAiIQCFwJ4EsAzgcwfpBvJoDDQoh1pml+PRwObykjv+kKCZAACZAACZAACYxIIL8R6gRPAiQwpgQWL158oWEYDwFoHM0QIcS9wWDwwxrGjnRTZQoh9pumudbhcPxw1apVr2m0xSpFRiAQCPgB3Acg3Tany0Kh0F1FZv6oU3yEhwGct2M4iIFA4AsAvpvGBDVGNwSDweAYmlqqXXO9LtWRo91FQaBY16gFy9Y/DmB+UUCiESRAAicR8LgNNFS7UFftwiVnNuKSMxpx6tRqOBwCDkNAbQKRr3KwPYp9h/ux40AfVDCT2gWkp58CAfniXQntnjO7Dnd9+txKcJU+kgAJkAAJkAAJkAAJkAAJkAAJkAAJkAAJkAAJkMCIBG69+2W8sqOLhEqYAAUCSnjw8mx6OQsEKAEAKaUlKK5EAra/3osnXmnDs5s7YErAVP9hKUYC69ctn395MRpGm0iABEiABIqbgN/vn2kYxpellNcAmA7AMWBxB4BnjyXS3+31ekOtra1qg8mSLQObIa4HMCeNE49Fo9HFa9eu7S1ZZ2k4CZAACZBAKRAYMWcnJVojhLiTOZalMJSlbWMew9NLGwytJ4FyIOD3+y8BsFYIUZ/Gn9+HQqGb0vns9/tvE0J8G4AxSt2jUspAOBx+Il17/L6oCIjm5uZfSyk/kMYqNb5XhcPhF4vK+lGM4bwtzpHy+/1fFkJ8M511Qoj3BINBJVzBYoMA570NWKxKAsMQKMY16t3L/vYOA+ZfOWAkMNYEVJK7EAJG6k9DBZAcDyIxB7aaqNQdJ5wOgSqvAz63A5ee3YTLzh2H06fXwOkUcDmMvAoE7D3cj50H+rB1Xy827urGht3d6IuU9Du9sZ7q7B/Aj245D2fPqiULEiABEiABEiABEiABEiABEiABEiABEiABEiABEqhIAq/u7MZnfvxSRfpeTk5TIKCcRjO3vpSzQECKVCxhomdAJOCJV9vw9w3t6OyNo6Mnjkp9p5vbWZT71kwYl/15+Tv+lvuW2SIJkAAJkEC5Emhubr5ISvkAgHGj+GgC+GooFLoTQMkqBfn9/mlCCBVDeUqa8VwvhFgUDAa7y3Xc6RcJkAAJkMDYEwgEAreoMEvmWI79WFS6BRUpENDS0uKIRCIfVxe5ACZlOQnUxfJhAFEArwD4mxAi5PF4Nra2tsaybJuHk0BWBHIpEHDDDTdMTCQSjwI4M51RQojfBoPBD5byDWQ6H8vt+yVLlpyaTCYfATAjjW9rvV7vktbW1v6R6uV4jU2H+nXTNK9ZvXq1Wn9PKpy36fCN3ffFmHyborF48eI5hmH8G4CrB6loZgJr6DXCZiHEI4lE4u/333//wXytkZz3mQwVjyGBEwkU4xq1YNnj9wDinzlWJDDWBFQSvNNhQP3pdhlwOQVicRORmGn9qUQCKjWYxOt2oL7aifoaFy48vQEXzmvAnCnVcDsNi5USV8hX2fF6Hzbv6cHmvT3Yvr8X2/b3oj9KgYB88a6Udhe9fRJubZlbKe7STxIgARIgARIgARIgARIgARIgARIgARIgARIgARI4gcBdrVtx/5Pq1T5LKROgQEApj15+ba8EgQAl8h5PSksQ4JXtXXhlRxe27uuxRMcTyZLNDczvxBjz1uV/rFt++c1jbgagNpwKSCmXAzg1B/YcAdAHYAeAJ6SUQZ/P98Jocag56JNNlD4B4ff7rz62Sd5dAM5Ik3ilvFU7pW+RUv7E5/O1tra29hQKwUDcdODYPP8XAOcBqE7TtwroeFVK+flwOPxQvmJJC+U/+xlbAs3NzT+RUn5Cw4qdiUTi8jVr1uzVqFuUVYpFIMDv979PCPErAJ4iAjVqTkUR2UlTSIAESKAsCNjM2fnj5MmTb7rnnnviZeE8nSg6AnkMTy86X98wKBAIvBfAbwC48milEgxYbRjGD1etWqV2UufTtDzCZtPDE8ilQEAgEHg7gAcB1Gnwfi4Wi1394IMPtmnUZZUiIBAIBJSgwy/TPUATQtwSDAbvHs3kAq2xg024LRQKfW84mzhvi2ByjWBCMSbfKlObm5trpZT3A5ifZ3q9AB6QUv6Xz+dbl0tRIc77PI8cm68IAsW2RrXc+jdfu2G2QcJbEQNAJ4uagMd1PNldJcNXeRzweRzojSTQ1ZtAXzQJFWRSqSIB1V4HJjR4MLHBg7Nn1+HcOXWYOdEHj9uAx+XIq0DAlr09VkDPxt092HOoH7sP9SEaU1pFLCSQOQH1W1/xzbdZv3kWEiABEiABEiABEiABEiABEiABEiABEiABEiABEqgkAkoU+YavPGWJI7OUNgEKBJT2+OXT+koQCEjxU8Liuw/1Y9eBPjy3uQPPbemw3u2qNa5Sxd/zObeyalsg0mgaTa13vWPEDZyyal/zYBuxx5otDltNJUg/DuD/er3eUGtrKxXws6FZhscGAoH3APhthgm4h6SUHwyHw2vzjaalpcUdiUR+BuAjGfSl8k1uCIVCazI4loeQABYuXFjndDofOJbjcakGjj4p5eJwOKw2jCzJUgwCAS0tLb5IJLLy2May1xQhxBFzKorQVppEAiRAAiVNwOY90wan03nFihUrDpW00zS+aAlUpEBAc3Pzr6SUHyrgqDxrGMZHV61a9XIB+2RXJAAbJ5zfh0Khm0ZD1tzcvFRK+SdNrLuklJeFw+F9mvVZbQwJ3Hzzza79+/f/UQjRnMaM14UQ7wwGg1vTzJVCr7Ejzl/O2zGcWGm6Lrbk25S5ixcvvtAwDKXI2lhAel0A/hPAnaFQSKklZ1U477PCx4NJwCJQbGvU1Z9Z/zFp4D84PCRQCAJql3uHIayP1+OA123A51Z/HhcDqPI6oBLh1f8rsQCV/N7bn0RPfwKdPXEc7ozicEfMCiZJKLEAszy18hQfp0PA5TRQV+VEXbULTXUuSyBAfWZM8GHGRB/G1bnhdAq4HEZeBQJe3dmN57d04LWd3TjQFsHBtihiCQYtFuI3U+59LGuZi4Vvn1TubtI/EiABEiABEiABEiABEiABEiABEiABEiABEiABEjiBwJonD2J566jhMSRWIgQoEFAiAzUGZlaSQEAiKdHdl0B7Twx/39COp15rx+GOKNq644jzneIYzL7RuxQm/vmhH83/+VgaFggEvgDguwW0YZuU8lPcSb2AxIu8qxwl4B4VQlwXDAafyaO7IhAIfOnY5mzfSLdB20g2CCG4o2weB6jcm7aRMG+hEEK8JxgM3leqXGz4u14IsSgYDHbn2telS5dOicfj6wHMyXXb2bYnhLg3GAx+ONt2eDwJkAAJkEB6AszZSc+INQpHoCIFAgKBwO8AvL9wmK2eklLKO30+37dyuUtwgX1gdyVGgAIBJTZgY2Tu4sWLzzEM488AJoxmgu5DqDFYYykQMEZzJ5tuiy35NuWLjXUzG/dHOrb3mNrtd7xe7/LW1taMVaB5s5GPoWGblUag2NaoBZ9d/xAkFlTaONDfsSGgEt9V0rtK/m+sVUnvbutPleiu/l5ffTwZXokGpJLk1e4SatcJFUSiEtQ37O5GV28C0bhZtgElbqfxhmDCzIk+zJxUhanjvBjf4MaEeg9qfE5U+44LKRgCMNTX7nEpAAAgAElEQVR/8lhe2NqJpza045XtXWjvjuFoVwwq0IeFBLIlcMHpDfjex8/OthkeTwIkQAIkQAIkQAIkQAIkQAIkQAIkQAIkQAIkQAIlReALP3vV2mWbpfQJUCCg9McwXx5UkkCAYiglEE+aeHZTB57Z1IHt+3ux80Af1LteKaX1PUuREBBYt+6H868eS2t042ZybKMphPi9x+P5RGtra0+O22ZzJUbARhLwqJ7pxj1nimfRokWnOxyORwBMzbQNAM/FYrGrH3zwwbYs2uChFUrA7m+FAgHZTxS7zLPv0VYLaTcNtdUaK5MACZAACYxIgDk7nBzFRCC/EerF5OkgW8YgefWN3pUq08DDi4wT/4oUK80qQgI2El3T3gz4/f4rhBCrAVRpuMqHFRqQiqVKIBC4FcDyNPao7Uc/EgqFfp3O7jFYY0ecv5y36UZr7L7XfYlQ6IdRNtbNfMLbJIR4fzAYfD6TTjjvM6HGY0jgRALFtEZd95knZiWM5A6OEQnkkoAYeBKgEvwdDmEl+qc+ShhAJbX7PA5MVMnuDR5MaPRYf05s8KCh5k2BAGWTaksJAURjJg62R6xgEvVRYgGdvXH0RZK5NH1M21K+CiGshH8lANBU68a4ejfmTqvG3Ok1mDbOa4kpNNa6LS6FKipY55lN7Vj/8lG8tK0L3f0J9PQlkDQZxVOoMSj3fn5z+0WY1OQpdzfpHwmQAAmQAAmQAAmQAAmQAAmQAAmQAAmQAAmQAAlYBA62RfGP387nRrMEXUgCFAgoJO3S6qvSBALU6Kj3h3sP91uf57d0WkIoRztj1vtevlssrvnrNB2zH/jRpTvHyirduJk82fcXp9O5dMWKFUfz1D6bLQECOUzAPSqlvCocDr+YD7f9fv+dQogvZtn2LinlZeFweF+W7RTD4cLv978XwO1CiBkAGoYYdUQI8Wwymbx19erVG4rB4FK34dprr21yu90PAbhAw5c+KeXicDj8qEbdoqxiY21YL4RYFAwGu3PtiA0bct21Tntpc4J0GmEdEiCB0iYQCATepTatBHAagPFDvFFqmOoc/MVQKPRYaXs6qvV5vyaxmXfEHMsynmzF4FoBQ9aLwd3jNoxB8upQ5/89FAp9WolyFg8VWlKOBGyccNLeDCxcuHC60+l8HMAsDVb3hEKhT3COa5Aa4yotLS2+SCQSAnBVGlN2JhKJy9esWbM3ncljsMaOOH85b9ON1th9r/sSoUIFAtTA9AL451Ao9N9211LO+7Gb1+y5fAgU0xp11bK/LhOQPywfuvRkrAmoxPWUGECV12EluqtPbZUTterv6s/U3we+q/E5rH+v8ToHxAMMOB3GG0nwaqf6RNJEW3ccG3Z147Wd3dh9sA/7DvfjcGdsrF3OWf+KnRJO8LkdmDzOizlTqjBnSjXGN7gt8YS6aheq1PceR0EEAlK7eKgdPZ58rR2PvnAYL27tQiSWRCRuwqRAQM7GvtIb+njzbNz4rmw2PKh0gvSfBEiABEiABEiABEiABEiABEiABEiABEiABEiglAj88bH9+FmQ+t2lNGaj2UqBgHIZydz7UYkCAer9YjxpIhY38fhLR/Hn5w5jz6F+9PQnLJEAluIhICE++/Dyy9Jt+pQ3g3XjZvJmAPCA1+td2trays348gi5mJvOcQLuslAodFeu/V2yZElDMplcC+DiLNsuG4EAG+O21uv1LuFvPMuZc/xw0dzc/Gsp5Qc0WtvkcrmuvO+++17XqFuUVWzMsbwJBCxdunRKPB5fD2BOsUFSm9kGg8EPF5tdtIcESKBwBJqbm2ullPcDmJ+m1w1Op/OKFStWHCqcdYXrycb5IuNrEjs5O0KI3waDwQ/azQsqHDH2VOoEKBAwNiMYBfCBUCj0p7Hpnr1WCoFcCgSoG8hAIPAlAN849jFGYXhUCHFdMBiklHYJTDQbc0Rb9GEMBAJuC4VC3xsBN+dtkc5D3ZcIFSwQoEZOXS8odbYf2bwZ4Lwv0nlPs0qHQDGtUQuWrf8LgMtLhx4tLXYCKsnd7TTgchpoqnNhQoPHSm6f2OjBpEYPxtW50VTnRn2167iQgEPAEICh/m4c/7sQ4oQE+FSiugoc2XWwz/ps2t1jCQWov5dLUf7X17jQUOPCadOrccFpDXjL3Hq4XQZcDuMEVoXwWXE3pYT6c/3LR7HumUN4YWuntbuH+qTGpRC2sI/yJnDunDos/9/nlreT9I4ESIAESIAESIAESIAESIAESIAESIAESIAESIAEBggs+7eX8fL2LvIoEwIUCCiTgcyDG5UoEKAwpt4lbtzVjVd2dGPTnm5s3tODo13Hhd/5jjEPky2zJh9ft3z+OzM7NPujdONmsu9pxBZMKeXt4XD4u3nsg00XMQEbSV06Xjzs9XoDuU5G9/v984UQawDU6BgxSp1KFAjIW/J2lmNRkof7/f5LhRBqs8BxozhQFuuqjbUhb3NsYHPGlQCuKcIJM1pORRGaS5NIgARyTcCGQEDZXH8Mx7BA5wvm7OR6ArO9jAlQICBjdFkf+LTD4bhm5cqVHVm3xAZIYAQCNpK/R9yBfXDTLS0tjkgkEgDwLwDOBNAw8L0phNgPYI1pmt8Kh8O7OSilQcDv998phPhiGmvjAJaGQqGwjlcFFgjYAuDaUCg0onQ7563OqBW+ju5LhAoXCFADE5VSfjgcDv+PnVHivLdDi3VJ4GQCxbJGXXHLI9OdLteeEy1Ut3CSw0YCoxJQIgCGEHA6BDxuAx6nAY/bYf3d53Yc3+Xe67BEABprj3+aat3Wn3XVLtRVOVHtdVp9qLZ0S380iYPtUeujAuee29yBLXt7dA8v+nqK59TxXkwd58O8GTU499Q6nD2rbljRhEI4Y5rS2skjljDxxKtt+PNzR6ACmVKiAYWwgX2UK4GTzzW/+8pFlqAICwmQAAmQAAmQAAmQAAmQAAmQAAmQAAmQAAmQAAmUM4HDHVHc9M2he6Lw/VwpjzkFAkp59PJre6UKBCiqSgRACQIc6Yzi2U0d+MuLRy3hd75nzO+cG731k881iXh8xqM/vnLvWFilGzeTZ9v2OByOK1euXLktz/2w+SIkYCOpK631UspOlcgbDof/nrayfgWVEPZTADfrHzJizbJJ0LMxbnlL3s7BeJRkE9dff/1ZUsovSSkXAJgwaDNIlav0LIA7Q6HQI6UeeFgsc8zv979PCPErAMUUSJM2p6IkJzeNJgESsEWAAgHHcRXqfMGcHVvTk5XzSMBGqH8erShw0zaSV0dMmm5paXH39PRMdLlcl0gpPwBgsc0LPFsJtwVGxO7KhECuBQLKBAvdGCCwZMmShmQyuRbAxWmgbHA6nVesWLHikA68XKyxOv2wTmkT0H2JUKwCAekeGqvrhGQyOS4Wi80SQrwbwHsBnDPooZudATwqpQyEw+En7BzEuiRAApkTKJY1asGyv/4zIO950xMlDFCRt3CZD2aFHql2ulfJ7F6PA40DO96r5P+GmuMiAEoYoL7GaQkFeN2pjxIRMOB2GnC7DLgchkXPjkCASlRv746joyeO57d0WEnrr+3sLptR8LgMzJ1eg9OmVeO06TU4dWo15kytts0pV0ASSYme/gR6Iwn8fUO7Fbjz6s7jOxpxZ49cUa7kdk4859zaMheL3j6pkoHQdxIgARIgARIgARIgARIgARIgARIgARIgARIggQogcP+TB3FX69ZBnvL9XKkPOwUCSn0E82d/vgUC1Pu6pCkRi5tWMn5bdwy9/Un0RRNQ7/lMU20NkJ/NAao8TjTUONFY68a4Ojdqq46Lww8ufdEkeiNJbNjZhac2tFvC70c6Y+juS+QPOltOQ2DoOUfcvG75Zf8xFth042YAjJjkq5Jlent7JzidzreYptkihLgRQJ1Nf5aFQqG7bB7D6mVAwEZSl9p4pQZA42huSym/Ew6Hv5QrNEuXLp0Sj8dVsvW8UdpUG+/1AZibpl8KBORqYNhO2ROwsTYUnQiFjaRdSCm/Eg6Hv1X2A0oHSYAEck7AxlpTNtcfw0Es5fNFzicFG6wIAhWZXZKP5FW/3z9TCKGU4BbqzhxVPxgMflK3PuuRgF0CFAiwS6yy6vv9/vlCiDUDD8dGc/4HoVDo87p08rHG6vbNeqVDQPclQqkKBAw3EoFAYLyU8stCiI8BOJ5NqF+Ugud1oVDoiP4hrEkCJJApgWJZoxbcuv5PEFj6ph8MQMp0TCvhOJXIr4QB1Ecl+ntcDtRVO60dvyc2eDCp8fhH/X9TncsKBnE5BIRQn9wQUoEsfZHjQS1Pb+zAYy8cwUvblRB7eSSsKzGF8+bU4Zw5dZY4wPQJPkwd780NvAxaicZNdHTH0d4Tx7Ob2vHka23YuLsng5Z4CAkMR+DEc878c8fhax85g6hIgARIgARIgARIgARIgARIgARIgARIgARIgARIoKwJfP2XG7H+5aODfOT7uVIfcAoElPoI5s/+fAsEmKaEep+nEu437unBpt3dONgexcG2KKLx5BsiAfnwcGKjB7Mm+zB3Wg3OPKUWMyb6TupG2acEDHYd7MdrO7vw2q5ubNzVg31H+vNhEtvUIjDknCNx37q75r9H69AcV9KNmxlNIGCoSS0tLfWRSOQHAP7JxiY7a71e75LW1lZOzByPcbE3p5vUJaX8mxCiTW0Um8an52Kx2NUPPvigqpt1CQQCHwTwyzRzWW0KcxaA+Wk6LJsEPd1xs7N2ZD1YbKCsCJTyHLORtEuBgLKatXSGBApLwMZaUzbXH8MRLuXzRWFnDHsrFwI5SgMoLRz5Sl4d2I17JYB3aRLJ6c2mZp+sVkEEKBBQQYOdgauBQOD7AD6X5tA+KeXicDj8qG4X+VpjdftnvdIgoPsSoZwEAlIjMyAqdK+N6wXrUCpClsbcppXlQaBY1qgFy9arzOpB6unq9i0/OwiUx8hVthcqeV0JAtRXuyxBgAkNbjSp3SB8Tuvf1a4QtVUu1PgcUDtGVHkdlpiAKrkSCFBBJLGEaQW6qB3tH3n+CJ7f0gFTWuexkt/VXjE+e3YtzplVh1OnVVuBNEokYKxKfzRpBREd6ojipa2deHZzB7bu6x0rc9hv2RE48Zyj1oxV33572XlJh0iABEiABEiABEiABEiABEiABEiABEiABEiABEhgMIHrb3/SEkN+s/D9XKnPEAoElPoI5s/+fAkESAkr8b63P4F9RyLYe7gf2/b3Ytu+XrR1x9DWFbPep6o6qm4+SlOtG1PGe3H69BpcNK8Bp8+ogc/tsITmh5ajXTHsPxKxBAzU+8Yte3sRiSUtG1kKTeCkc07XuuXz6wtthepPN27GbpJvS0uLOxKJ/AzARzT9el0I8c5gMLhVsz6rlQkBO0ldAP4dwK8AuEZxPy6EaA4Ggw9ki+jmm2927d+//4+qvVHa6hFC/IOU8jYKBAxLqeh2d892XvD4whCwszYIIRYFg8HuwliWvhcbSbuMF0+PkzVIgARGIGBjraFAwHGGvCbhr6ksCFAgYPRh/H0oFLrJzkj7/f7zhRAPAxincdwewzAuW7Vq1R6NuqxCArYJUCDANrKKOeCGG26YmEgkVNL/mWmcftrhcFyzcuXKDl04FAjQJVXZ9XRfIpSjQIAa+ZaWFl9/f//dQgj1suPkt2/DT489DofjypUrV26r7NlD70kg/wSKYY1a8NnH50OKx/PvLXsoFwJKGEDtZq8+aieIudOqLaEAl1PA5TTgdAhLEMDhEDDE8b/nShggxVAFsJgDQgBqN/t1zxy2gkgSyfwGuBRqDFXAzFmn1OGsWbU4dWo1Zk2uGna3jULZ09OfwN7DEew73I9Xd3bh5e1d2Hmgr1Dds58KJHDXp8/FObMH6dZUIAO6TAIkQAIkQAIkQAIkQAIkQAIkQAIkQAIkQAIkUL4EXtnRhVvvfrl8HaxQzygQUKEDr+F2vgQCVOJ/LG7i9bYInnqtHS9u60R7V9wSB1D/rgTXVR1V8iUQ4HYa8HkdmDWpCm8/qxHnnlqPCfXHBeaHFiUEoITJd7zeiydebcMrO7pxpDOK9u64BkVWyTsBIS9f98PL1+e9nyEd6MbNZJJQs3Tp0inxePwRAPM0/OoCcG0oFHpSoy6rlBEBO0nAyWTyfzkcjqDGnLonFAp9ItvdWTRzRZ6WUt4ohPgtBQKGnZhMxiuj32shXbGzNlAgoJAjw75IgASKhQAFAo6PRCmfL4plLtGO0iJAgYDRx8u2QICmKtzAwz2pdgS9JhwO/z3baaMemMRiseuEENcBuAjAJADVg9qNAjgE4GUhxJpkMnn/6tWrd2R7k6tr94B91wshAgDOPabWNxGAZ+B4JTV6WEr5FICVQohQKBQ6ott2KddTCaKRSOQqAEuFEJdJKRWXhkE+qaTsLQBWmaZ53+rVqzfaGbNyFghQSqL9/f0LhBAfUAqhUsqpg5JsO6SUe4QQD5qm+V92udmZUy0tLY6+vr4zDcP4AAA1ljMBTBhki/rt7QfwtJrfDodjjZ1kezu22KkbCAT8AO5Lo5ipFOi+Ew6Hv2Sz7d8BeL/GMbbXWI02i7pKMc3b/v7+OWoHe/X7OXZeeJuUUqkND567iqWSxT8opTxqGIZ6yP5APB5/fM2aNYezBa37EqFcBQIUvwwUkTP6TWY7VqMdv2TJkoZkMrkQwJIRrj86hBCHpJR/VWuOEOKxMVDkFIsXLz7DMIx/klJeK4RQcz91jZSa488IIf7b6/WGWltbe/LJbKBtZdNsh8OxSEp55bHzw1sANA25BlBV1XVA2zG+LwghHinQ9ZtlmxDivQPXlacNXFc6Bl+3AdgN4GEhxO89Hs/G1tbWWK64qXMr1yhgwbLHbwfEt3LFle2UL4FUkv+kRi/OPKUG82bW4pRJVThlkg+NtW4YAjDUfwpUUkEsT29sx5+fP4znN3daO0xE4ibMgUCXApmS825UIM0pk6ssYYA5U6pw6rRqzJlSDZfLgPouH6ILoznR1ZvA9td7rWCdTXt6sGl3j7UDCQsJ5IvARxfOxE0LZuSrebZLAiRAAiRAAiRAAiRAAiRAAiRAAiRAAiRAAiRAAmNK4Hfr9uAXa9RrUJZyIkCBgHIazdz6ki+BgL5IEke7Yti+vxePv3wUz2/pQDRmQiXiF7Ko98gTGz04/9R6nD2rzhKYnz2lynp3rN5rDi7qHe+Btghe2NoJJZaybX8vdh3og3q9W+rveAvJPD99yS+vW375t/PT9sit6sb2ZSIQoHoNBALfB/A5Hb+yjR8shjgkHT9Z50QCdpK6vF6vPxKJ/OuxWO2b03Dc5HK5rrzvvvtez4Z3IBC4FcDy0dpQsdeGYXxHSnl/oQQCVEKgigU2TVPFsl8KYPbAhpeD80mU2SomUYlvvHIsj+VvKm8jV/F/dsYt38nbKrbVNM13Syn9I+RoWLGjA3kaD5mmuaqqqmpDa2ur+vcxKddff/1ZyWTys4oNgMkDRqjxehbA3QPxrWNmn7JnrOdZMc0xu5PERtKuihX/SjgcLnjsaC7noIqRj0ajZwC4Ukr5zoE4abUryfgh7FJ5bgcA/FXl/6g/xyDWfOiQvhF7DkDFyc8dlP+Wyg96Qkr5W5/Pty6XMdSDDWGcvt1f2hv1izlOf1Sn1LVrJBJReZefPpa78/aBnAdTCLHfNM21Dofjh6tWrXptpEZsrDW7pJSXhcPhfRlTHuHAsT5XKLNK+XyhMR4lO79TvhVLXp0G65KpUrgsgSJCku/drZubm++QUn4tnctSZicQMGjh//KxBPK32tiBOGWa2oH4O16v93etra05zyIYSH6/CcAXAZyajseg79WT0GcMw7h11apVTwyXEN/c3DxVSnknACWIMDShNXXz+keHw/H5LJOxRSAQUA8MPg9gFoBUcpzqQ13Y7QHwB6/X+x0bCYXi+uuvvzSZTH79WKKkSgoc3GY6TOpG9Gter/denTHLtUBAS0tLfSQSue3YQ4EbAaisgJTIg7K7V0q53TCMH3k8nt9oXOQKv9+vkg+/MuSC2bp4UVw9Hs/XhnIdmFfq4coXjj1g0d268CUAt4ZCIaU6elx+N8vS0tJSE4lElJKkekipBDnyVX7p9Xo/rsHTTv9qXv803cOwTNeofK+xdhxVdTlvjxMb2LF+sRDikwAuG/L7tYt1mxDiDo/H84dM56buS4RsH/DbdUx33cz09zHUHnXjnkgkVgsh3qFpq9ZD6hzP+6GmWecx0zTvGhAFMDRtV9WSUspHHA7H10Y6xw/X1uLFi890OBx3SSnfNlRIRwjxVDKZvHX16tUbBh878HLnBiGsBGsdxenUueznPp9PnX+UkFNOSyAQUA+2Pg7glizOHUcB3AvgzlwKKg2cXz8E4OsZ2KZeGPxKSvm9TB8UcI06eaotWPb4GsAS/xoo6hKmIm/fcvo7LMfGVGCHIQRmTanC285sxCVnNqGxxoX6Ghd8bgPHztlIiQgUyn8VQKICXf76Shte2NqB7r6E9Ukkc3IpXig3TupHBco01brQWOe2RALmzTguyFBf7URdteJ9/NauULw7euLYuLvbEgdQAUYqUOdgm7pNZSGBXBE48dxz8RkNuPOfz85V42yHBEiABEiABEiABEiABEiABEiABEiABEiABEiABIqKwJf+41U8vVHl36QK388V1QBlaAwFAjIEVwGH5UsgQL2vU+/wNuzqxqs7u633eElTWp9Cl2qvA0poPvUu+cLTG+BxG/C4HCe90+zpT+BAW9Sy96kN7dZ7XiVqEIubSInEF9r+yuxv6LlHPrBu+eUqKa2gRTe2LwuBgPcC+B8dpzKJHxzrOKRBsW4XDpMIOWqMtA6TQCDwLhX/f2zDnvOGbCaoDj9ybDO/Z4eLp9NpW8VGR6PRr0sp3wNg+pAY96xt17FB1bGb1HUsJlExSbdpmspPeG8oFPqTrh1D6w0kaq4FcPFIbaRiSw3D2JBngYBUcpiKZX+/lFKNV6ZFBZv8weFwfH3lypUqvyRtWbx48YWGYSgBBLU5Yq5LrxDiQ8FgUI2pnZJNjobqR+Vp/Njr9d6dTfyo3XjXgdjN2wGoHI2R8krU/P1IKBT69VAgA7GyNwohPgtAbQg1eLNKJSiwF0DQ6XR+a8WKFWrDUTtlTOfZUEPtrg1FkGT+hgs2knazFggo9BxMOTkQE6/itlVi8/k286QGD7ea789LKb/k8/kezlS4wy6HAQNUjtPVQoj/ZyP2vE1K+W2fz/cTnRwvjR8g4/Q1IA1Xpcji9G3ny/n9/pnHNkJUOQLqumakssfhcFypztfXX3/9DNM01bn4nAyRjXaYyvn4YjgcVsJe6cqYnivyfE2Szvd036vNWj8bDofVJrxZPRQo9fmtQBVLPmi6QSvF7ysywyTfyau6D0aySS70+/1XCSF+ZjPxfqQ5uk1K+alwOPxQtgvOkIuif8/SPnVhd78Q4uPBYFAljA++QFZJaCqJbdSSye7ngxv0+/3nCyEeHlDQG7EvIcQtwWDw7nT2DJyw/w2AUnazk1A5tGk1Zh8Ph8PKthGLbqLrsYtXrZ3cNee2egB0QzAYDKaxbZoQQu0ofcpI9YY+2Mty3qsb3P/n9XpvyzShedD8XiKE+PnAbs/phj3b79tN07x69erVSv0vJ2XhwoXTnU7n4wOiF6O1+bDX6w3YvVHJ9xprF0Klz1uVKN7f368EST42zMNguzhPWosA/GMoFHrSbkOa46KSGt+TwUM+u+a8UV933czmHD7UuObmZqWOqNbMGg3D4wCWhkKhcJo19stCiG+maU9rvR5yXlQ3nrk4j6lz/AqHw/ExHSGfdOuKuhkOBoMfTtmqeYM8Gh61LcT7MpnbwzU6cDOzbEA0aagir8awD1tFPZT/T6/X+wUbIkXDNZR6mJXtdZtqWz2Yvz0YDKoHY1o3sVyjRh7+Bcse7wBE/Zs11K2bFtZM5xSPK1ECaocHtcHDmafU4uqLJuKqCydYggGF3s1+KL6Xt3dZgSMvb++0dsho64ojnijsrhi5HlKV+O90GHA5BKZN8OGc2bUW94mNXmv3jRqv44QdN9S4KIEGVfIhGtDWFcNL27usXTzUDh57D/fjSGcs126zvYomcOK5RwWRrfy2EiZmIQESIAESIAESIAESIAESIAESIAESIAESIAESIIHyI7Dk9ifRGxm8ISffz5XDKFMgoBxGMT8+5EsgYNu+Xvzt1Tao9vcdieBwx9gJfKt3yS6nwMQGD955/nhcenYTmurcGFfrst5rDi5KwEC9z1UiAY+9eARPvNqG9u442rtjFAjIzxQcodWh5x7ZuW755YMTPQtijW5sX6YCAc3NzUullFpJ2nbiB4slDqm5uVkrxh3AR0Oh0C/tDOpAYpDaLC1dIthar9e7JIP4XyUM8Ic0Me7qgmlJuhhGO34NrWs3CdjpdNbE43HFZdSNhIQQf5w8efJN99xzj4rDtF38fv8VQojVAKpGOdiKvY5Go848CQSoTeLUBoVqgyclEpHLopIB7/b5fF9MN3d0N9TMwrg/hEKhf9ANmFOJwIZhqOR5JcyRbVHJvrf6fL7fZpKYnC7edXDexoDohFoHrk9ntBDi68fSM+4Y5vdyCYC1QgyONTy5taFxtmn6K4p5lu3aUKkCAWMwB2cahnGnlFL9Zu1snppu2iuxhKeklDetXr16e9rKQyrY4aAOHdjEVuXoZZTrpWx1OBwtq1atUpvQZlRymG/GOP2MRuCEg7KK09e5lhl8nTuQ5K6EcWamMV1t6netynEIBALaolsZ4ngikUhct2bNGtXncKUozhUFuCbJEN8bhx0wDOOqVatWvZZJQ8WYh2J3fiu/iyQfNJMhKIljKBAw+jBpJU0Pc+Gpk5SnLlbUzrTXhMPhv+vOlpaWFnd/f79q/0s5vnhSN3R3+ny+b2WTPD2guvivQohPZZkAPxjJloET2I7UPzY3N/9ESqkU79KV52Kx2NUPPvhgW7qKw33f3A/YBZUAACAASURBVNz8aSnljzWOvS0UCn1vlHrqxKceaP1nupsvjb5SVaJSyg+Hw+ERVTR1E11zLBCgldBr54SglO0ikcitANQu0B4bjIar+kuv1/vxTOb5wO/vDiHEF3I4v9O6Y+cBZ9rGAAQCgQ8eEwdQDxPSiVQsC4VC6gGSraJxM5VqL6M11pYxxy8ktNZkHc6lNm+vv/76t5mmqRLP86HQmRqKXgD/FAqF1ENh7ZLLcdHuVKOi7rqZyTl8pO5vvvlm14EDB36uI3yj2hBC/DQYDH5yNHfywdfv988XQqgXMzmbT7pCPhrryhvrid/vv0YIoR70ZmWnGmMhhFJcXakxdUasEggEVBbdb7IUTRrNhE2mad64evXqV+zaOXB+VaqzX8/hdWXPsYdcC8Ph8Pp09nCNGpnQglsfOxfC8VI6hvyeBBSBYhUIULtiPL+lE6/u6LKCSA60RawdJkq5qCT/lPhCQ60LU8d5MbnJi4YaF+prXKirckIlUFf7Bv70OuHzOKxdOHzu4+8+cikUcLgzhmc3teO5zSq4qB+H2qPo6MnoHXYpDwttLzCBez73Fsyekiu9owIbz+5IgARIgARIgARIgARIgARIgARIgARIgARIgARIYAQCO17vxc0/eIF8ypAABQLKcFBz5FK+BAJe29mNtU8fwovbOq13dz39iRxZbL8Z9W5SCcvX+JyYN6MGZ8ysxVmzanH27Dq4ncYJ7y6lBJRIQFdvHBt390C97311Zzde29ll/bv6nmWMCMjkeevuetfLhexdN/asmAQCiikOSTdJSQjx22AwqOJ5tX9huvGNAF4XQrwzGAxutTN3NOPzc77x2VAbdWJ1B45ZL4RYpJKANW3PiMtAXyoX4KcAbk7D1Iq9trFb+C4p5WXhcHhfurFSceyRSERtBPRRjRjwdM2N+L2Ucp3T6WwZbfMnjZjOjPsfOrZpGlLj8k8A/m+ON1FTG3D93uPxfMLuBk4abKx414HxVMnIH9GENWzcvY11QStuv5jmWS7WBk22ea9mY01QeWZfCYfDKm8mo1LIOTiQoPxfOf79DfX7kGEYzatWrXrKDhBdDqrNgVhvlZeVLjk7nQkn5b6lOyD1PeP0dUmdWK9Y4/R1rmVS+UuBQGA2gAcBnKZDIXWcjWt2nWaHqzPiNUoxnSs0fuuZ+p+r42xv6pnquBzmd7Hkg+ZqMIu1HQoEjD4yWhfBQ5sIBALfB/A5jUHXvqFTbank+2g0+lPdBEKN/odWUdkav/B6vZ/KMHm6JhKJqF3V35dB3+kOWe31eltSanSBQEBHoVC1GRdCNAeDwQfSdTD0+wGVFZUUeE2aY9P1oXbm/ZgQQgkNZJvcPtSUUZVkcn3Dp3sBkctEa4/HE45EIuo39ekcPcxQ8/yroVDoTjsP1VQuTyAQUMIc38iRHdpTUoenbmMDici/k1LemOaYw6ZpvjuThFMbF1gZrbG6vg66WSq4QEAxzNsBVcm1AC62yyyD+kellIFwOPyE7rG5XE90+9Spp7tu5lIgQNk1cFO/BkCNhp1pxW9yzdfv918qhAgBGKdhn50qWkrFGuuKWk8+kIfzre25Pdj5Aj34Ul1mYmfezmtCiFuCweDdo00ErlGj/0yu+uz6DwtpifmwkEBaAkMFAt59wQQryEN9cpmMntaQIRW27uu1xAFU8MjuQ33Yc6gf/dHBu+7YbbE46qeYqoAZr9sBr0r+96g/HZZQwPh6t/WZ0OCx/lQ7cNRVO1FX5cr5mBxsj1o7dzz5WpslDqB28BjLAKPiGCFakW8Cn3//abjmoqx0mPJtItsnARIgARIgARIgARIgARIgARIgARIgARIgARIgAdsE1j5zCN//vYrjZyk3AhQIKLcRzZ0/+RIIeGFrJ1Y8vt8SU48nTCSS2nm/uXNuSEsup4HGWhcmNnhwxVvGW58qrwNOx4kiAeqwWMJEW1fMEoF/9PkjeOzFI4jEkhQJyNvopG9YCnzk4R/O/1X6mrmroRt7lqlAQCAQUMmwv0hnsW6MXrHFIdmIcd/gdDqvWLFixaF0LFLf29j4TsVKvzcUCqkNgbTKtdde2+R2ux8CcEGaA2zbrWXAoEo6SXUD1QcLBFwnpVQbarlG608ntm2445cuXTolHo8/cmxTvnmjtP9G7LWNZGDtfBIbG8TZRT5c/VE35NOI6czWhjfGdqSGBhLObj+WD/C1fMX264glDLVPg00q3vW7Qoh/sQGqIAIBxTTPhrLJZG2wwTevVW2sCYUSCFAx11nNwSVLlpyaTCbVujgjr/CON2478V7zt3hTIBBYIqX8ZQ43gn3M4XAsGU1kZZi5zTj9DCZRMcfp66xXKk9MSvkXACrf8UJdBMUgEFBM5wqN37ou2rzVyyQnsBzmdzHk1eVtUIusYQoEjD4gtpNXbT5keCwajS5eu3at2n151JKBQli6Jkf6PqPk6QLYd8LNr+ZNdsrHe0Kh0CdsJoOjubl57sDJdkoamKM+6PD7/e8TQqiHc7kWB7DMGu1EoZvoeuxhhdZc133op3Py0rngkVL+gxDi6jwoHR4VQlwXDAaf0f2h5HscR7EjY7Wg4drUndfqIdnUqVNvvOeee2xvQWrjAktr3umO0Uj1KnXe2vj9Z4s4dfyzAK4LhUJHdBrM5bjo9KdbR5eb7ssH3X5tXj+kFfDIJd9AIDDe7o2nrt+6L4nSrStSyv8G8KIQQilmHt+iOXfltWQyedX9999/wE6TY3DesCUS0NzcfOXACxEdUQo7rms9nNT9rdnqePTKJbVGLVi2/i4An8mh/2yqjAmkdn04dWo1Lj9vHC47dxyqvU5U+xzWrg9jVXYd7MPmPT3YsrcHSixg2/5e9EVKXyBgOJ4qoMblEKipcmJcndv6pIQCGmvdlnBAfY0LHpdhjYlL/ekQ1p9Ox3ExB/XRLWp3DlNKvH40gsdfOor1Lx+1gnR6+pNWcA4LCeSTwNJ3TsUnr1eixSwkQAIkQAIkQAIkQAIkQAIkQAIkQAIkQAIkQAIkUD4EfrJqB+77y/7ycYievEGAAgGcDCMRyJdAwHObO/Cnv+yH+tNU7/XUf8a4qHeRSvS8tsqJC+c14KLTGzBtgg9TmrzwuE98p5w0pSX83tETxzObOvDMxnbsPxrBwbaoJR7AMiYEfrRu+fxbC9mzbuyZbuzXYNttbHKlDtvucrnm33fffa+P5n+xxSHpxukC6JNSLg6Hw49qjq9obm7+tZTyA5r1fxAKhT6vWReLFy++0DAMJRDQONoxQojfBoPBD9qNy9e1Q9XTiTEfaO+NJPIbbrhhYiKRUCzPTNPXw16vN5DatFDXLp1EuMGx1zaSge0IBPwOwPt1bc6yniml/Fg4HB5WzCNdTGeWfavD0wkE5G2DpGFsH1UsYWh9DTa/l1KuyiC/pFACAUUzz4ayzWRtyMFczEkTNtYErRjc0Ywq1Bxsbm5eKqXUFqLJAciVXq/3fbqb4epwAKA2lP0vANU5sC/VhFo/bw+Hw9/VaZNx+ijLOH2d9WogX+46AEo8S7sUiUBA0ZwrNH7r2mzzVVEnx3Jw38Weh2JjfhdFPmi+xrWY2tWPQC8mq7O0xcaP33by6oBCx2/Sqc8NuKB94x0IBG4B8KN8qZsNQWo7eboA9rWbpnn16tWrVXKXVZqbm38ipVSJ/+nKJpfLdWW6B0TD3JxpKVQKIX4aDAY/OZwRzc3N50kp1cOSfG6vd1soFPrecP3beOilNdd1H/rpnLx0TghCiBeklOflY94LIe6dPHnyx3QS4BctWnSKw+FYB2BuusmWh+/TJgLb6VNTPVQ9yf9IKBT6tZ22U3XzucZmYk+lzlsbv/9MsA53jK15k8txyZUDqh1dbrkWCLB5XksrHJJLvoFAQL1gWp5LzoPaSvcQ16qqsa7EBoQBci0OYPUvpfzXcDh8m+5LDb/fny8lx3TDoKU62dLS4otEIiEAV6VrMJPvpZRfCYfDSqxhxKL7W8uk/xGOKak16qpb1z8sBN6dQ//ZVBkTSO1oP32CD+fNqce5p9Zh2ngvpozzWrvWq5KqU0gM+49EsONAL7bv78OGXd3Wp1x3tzcGEvzdToEqjwM+rwNVHqe164b6fxVoU+11oK7adVwsoPq4YEB9tfp3p1VnaODNaGOldhlJJiX2Hu7Hoy8cwV9ePILO3jii8eLYgaSQ84x9FZ7AW+bW4/ufPKfwHbNHEiABEiABEiABEiABEiABEiABEiABEiABEiABEsgjgc//5BWoXb9Zyo8ABQLKb0xz5VG+BAKe3dSB1kf34bktHVDC38VS1Dtjl8PA6TNqMG9GjfVeWb1fVu8yhxZldyxuYsPu4+95X93RhVd2dKG3TAXhi2WMRrJDSvz54bvm5yXGZ6Q+dWPPNBJ4T+rCTsyQ7kZXdtrM0XiPGoc0EJulEg6vSdefTpxVqg0bCfCpQ7Ri81KVA4GAVty82vQtFAr9Mp1v2XyvE2M+0P4JPgYCge8D+FyavtVGPFeFw+EXdW1Uwhb79+//oxCieZRjTpgXNpKBi1UgQLn6tMPhuGa4XbA1Yjp18Y5Ub9T5GwgEFgJYka8NHIcYFT22e/kHQqGQViK0Bhu1wWETgDk2IZWjQMCo82won0zXBpuc81LdxppQCIGAnMzBMRAI6JFSLgyHw+t1Bknjt7gTQC2AcTrt2ayzNZlMLrj//vt3pTuOcfrlF6evxlxnvVLXukIIdT47HuirWSpQIGCsr0k0R2bkajo5lqmjiz0PRXd+F0s+aNaDVyINUCBg9IHSSppONbFo0aLTHQ5HGMBpGuOvfXFiM8m899gFyo+llP/l8/m2t7a2JtWDhr6+vosMw/gigGs1k6211ZUG/H4EwFQNvzOqMlwipt/vny+EWAMg3c63agf0paFQSI2NVrGhUDmiemNLS4s7Eon8D4AlWp1mWGm0h0M2HnppzXXdh346Jy+dC54Mkegepp14r+s3gG0AvqTmZTAY7Fa5WAsXLpzmdDo/DGDZwM28rn2perZUB0dr3EZC6B6Hw3HlypUrlT+2i8bNVKpNrXln24AhB+iOXxnO20sArBVC1I/AUCWZbzVNU6l3rTQMY/vAvEVLS4ujv79/mmEYzVJK9bD0FM1x0FZWzeW4aNqmVU133cyHQMCAyJA6b6Qt6V4M5IrvkiVLGpLJ5FoAF6cxSj3cftA0ze9UVVU9k1LXVQ+0TNM859hc+0cA6lM3pB2tlxA21pW07DKsoL0uDjBTL3jelWFfWR2Wbm6oxm1cQ510XanObYsWLZrkdDrfYZrmJ4UQVw6IM7xht6YNXKNGGekFy9Yr5fPJb1ZRUQMVeeuW1e+h0g5uqnNj1uQqnDKpCmeeUouzTqnFxEaPhWEsBAIOtUetnSR2vN4HFVzz4rZOdPclKmZYUszVbhxetwNet2GNh9qFQ4k3pD6NtcdFA2p8JwfejARL7cyhAnJ2HezHn587jEeeP2wF40gpiyrIqGIGu+wdPfEc1FTrxv/cke7SsOyh0EESIAESIAESIAESIAESIAESIAESIAESIAESIIEyI/C+O55GW7fSpU8Vvp8rlyGmQEC5jGTu/ci3QMCzmztyb3SWLSrh84kNHuu95VtPq8dF8xowqdGLGp8DLqdxQutJU+JgWxQH2iJ4fksnlD+HOqLoiyQRT6gwIZb8ETjpHHRg3fL5U/LX38kt68ae2RUIuOGGG8YlEon7ALxTwx/tzUA0Yv4KHiupuZmXwrDW6/Uu0dnNPhAIvF3F6A0TgzcSTu04aRVa0tzc/Gsp5QfSjM3rQoh3BoPBrRpjmHEVGzHmJ8Qf+v3+K4QQqwFUjda5Tnzb4OP9fv/5QoiH0ySRnhBjaCMZOJcCASre7wEhxO9M03zK5/MdULkkyhdlTzKZfIsQ4lNCiJahMX8j8BoxB8PGOpHRPBBC/DYYDH5wuE2dFi1aNNnhcKjxOEujceX/b4QQyz0ez0a187jK8YhGo2dIKVVsv4pr1dmYSm1yeV0oFDqSrs88xrsOuzmpxhqYMlkrbl/D/oLNs6GsM10b0o1ZIb63sSYUQiAgU5dPmIMaAgHq9/eiEOIXUsp1Xq93V+p8N/A7nG2a5j8IIf6PjTybe0KhkNpkNq0Ul8ZczpSD1nFCiFuCweDdo1VmnP4bdMoqTl95ZWO90ppPgyq9kcMYCATec+xc+AfNHFG7/aj6I+Z5aPy+CnauyPc1SSbghh6jk6umjimFPJQ8z29d3Hbuc3TbLOl6FZllorEQ2boIVjfFgUDgOgBKDU93p/gHvF7v0nQ39AOJ6j+XUn5IY6Y9Z5pmy+rVq7ePUFfZuVRK+Z+jJIymDtUVMFBt/hTAzRr2qSqmlPIxwzC+eeyc90wqGXXhwoUTnE7nAgBqd161Y/wJZbhETBsXQxjtJnE4uxcuXDjd6XQ+fmxMZ6Xx67lYLHb1gw8+2Da0XiAQ8B/zRT3I0lXzUTf43zZNM3T//fcfVBetKXGH0W7GKRCgOfOGr5ZWxfLaa69tcrvdDwG4YLSehBD3ejyeT4z0m77++utnmKapEkZHa+eoEOK6YDCoVNlyXjQfUNn+vQwz91XC+fs1HNB60KDRzqhVdC/4dC668nihbsfNtPNWNbZ48eILDcNQc7dxSOO9UspfmKb5Ax1VupaWlppIJPJzAO/TMFL7QiuX46Jhl3YV3Qdl+RAI0O1bOaPWnGAwqMRHhi254qv5wFy9jPlqKBS6c7QHLuphTn9/f7MQ4rsATh0w/LFoNLp47dq16iZwxGLj2m1oG5ZwgRDi2x6P52n1cFddPyQSCfVA6ds2HiipdpeFQqG70k2mQCBwC4Af2bjZPiil/IlhGP/t8Xh2KBtTSfhKrGWka6NR7Ej7kMSGUnIgHA4/kWZsxgP4zMCneqDubaFQ6HujHcc1amQ61976t6akMI+mm2v8ngSGElA71P9/9r4ETo6q2vvc6u7pnpnsAbIREiAQQBQUcIGwxEAgma7OJBDxCQq+54fow6cgivpceMrDHfTph5jPpyiujGTpqklM2ASCILKLYEII2ci+TDKTWbvrfnMq3aHT01333O7qnu6eU+83v/joW/ee+z+nzr236pz/GTuyDo4aGYYp4+rhuHENbjK6m4A+PAThUADCIQOCgfK8BsAgut1tvbB5Zxf87Z/74Jm1bbC/A78bDq0Lg2xCAeEG1GD1jZGNhwgBRg4LwqjGkPvfhjcc+rchHID6cAAaIgH3f+O/WMUjFBS49gMG4ThSwq62HtjV1uuSLzz/Wptb0ai71/2eywQBQ8u8Bm22i7/xnpzVZAZNIB6YEWAEGAFGgBFgBBgBRoARYAQYAUaAEWAEGAFGgBFgBBiBIhBAguMFX/lrET3wrZWMABMEVLJ2Ble2oUgQgCTn6e+PZ00fDe9722g4fnwjjBsTHkBoLiUAEpcjGQB+733yH3thw/ZO2LHvEEkAX+VFICCNsSvvPHdAnHKppKDGnukQBMRisXdKKX8HANOJcr+STCZnLV++fLuqfSXGIWnEApIT7jVIBzIhI8Wbzp8//5hEIvFnADhVgTeZ0EClN6/fNWJ1j0hco8Z894fY/i0QCMxeunQpic2FUt1ZCPHH8ePHf2jRokVucIxGMjCZICAWi/0yT07JS0KI/wqHw3Yq/tAT/lgsdpmU8teUqtlCiLvj8fgnsjtsamo63TAMLD5VCgKTg0KIK+Lx+J9yTUTDR23C2GfLsp7KB0iKeAMLex2nsFkyaUkR8a6eIuRLNtbwN6S4/Uqys2xACvUNxfgjv+7V8AkVSxCQbYOxWAwLES7JES+Ne5Y7+v3DTymkGrFYbKLjOC1CiHMJeL8aDAYvWrJkyU5V21I9i6px079jdfiJEydekV4X8vgzCrENx+lngFcNcfooroa/oppUut3hfJ0UYQ6ulWfodkJoj4e+/7As665cbStprSjxnoQAlboJJVcNe2H7VmOZ0YJ0ztHqsYoblyczoMIA0ljo826CU5W4pwghLpVSYiJYOtGNMts9UkplwlVqUVBVV02P9xoAXGpZ1hsqAaLR6FXIwkRIXFeyK1ETjlEmTKYUQvybZVmYNJ+PsUlEo9FLhBC4iGRimjPplHLgTuGxIZFInL9ixYotKnxSTpXKpJOTiU2jUjsOh6QJd9XX13/eizAiGo0eJ4T4vwAwN3MT7cUs5feBj3qgpixeRW54XDKFYDDYgi9nMOm0u7v7fVLKrwkhsGLzkXS2eZROIY4gJseSWAEp+sh+QUSxV2obov7wAPEBy7Lup/ab3c4PH1vo2HkOTl8WQiApiedVS3aLE83xwhY36T+LRCK3tLS07Ffhkfn73LlzpwQCgQf7WTSnKe5Dpt358Xg8ruqfaI+YDHd5PB7HdaMsF+U5Ta9pADDbtu2n/RJM0y96vqjzC1/iR4W8ZDm5sEn57I8CwLeklD+ybfurKgw1/MrhrlT7DiJxS6Zoyo8CCxYsmNDX1/cI8UMWaf1fuHBhoLu7+0YAuA0ADpUCV195yQxSexQkrJmt6CbnHiffPaZpIlEAEijMFULE4vH4E179s4/Kj86lN/7l3UnhcASS2s65RRYCmPiPBADhugAcnSIKmHhUBI6f0ADHT2iEkY2YiB50q9mX4+roSkBbRx9s3d0NT7y8xw0Y2dc+9AgCMMgGk/sNDLYJGlAXPJTwf+hfwyUEwIocqJuxI8NwFOpuRJ1L9jB2RN1hsoCAIaAvIaEv6cC6Nw+6f+u3HnSDcPAvkXSYHKAchs1juAj8+NNnwPTjhjEajAAjwAgwAowAI8AIMAKMACPACDACjAAjwAgwAowAI8AI1AQCazZ1wA0/fLEm5sKTGIgAEwSwVeRDYCgSBKSxwG+Y0yYNg1OnDIdTpxz69+hRYQgaApAAPfNCooA1mzvglQ0H4J+b2uGVje2wZ3+vS26Ov/FVHgQC0njPyjvP9S1OTSU1NfbMiyAAY8T6+vomJhKJmUKIfweAd1JjewGgR0p5jW3bmLSrvCoxDkkjUZ0as4sF/X6P8b1KQDIaUOKksblG3ORXbNvGOLaSXhqxlAMq2xKL5xyuvquaCLGg4QA9aiQD6xAE3IAxlxkyvy6l/KRt21hMTMsrazznpCJQKTuaJITAuMEpClzzViRW6UMjnpmcrzNv3rxzk8nkckIBzocikYipKhBaSLwrzhtjXg3DuN0wjEWYH4E25DjOpUIIrJbeAABX5coVoj6//XGtVIKAirWzYnyDyrZK/buGTxg0ggBdG0wl5T4MAEen8MNicd+MRCJ3qJ6TbLw17Hif4ziXtLa2Yv6O51XoswgAbjFGKeWdra2tbn5eU1PT8UKIG4UQGP+eLqamEkGZw8Zx+kdAWBNx+ukZafirXHb0iuM4NzU0NDzS0tLSN2fOnEmBQOBqAPgQ7r/r6+s/k48QSMPXkPcfuQTMYbtDbk+S2vv4lqtWDXkoPtl32fJBVU66ln5ngoDya5PE3pMWKxaL/URKiZt6rwuzLK62LOs+ynRSiWGYbHmZov2aUCg0c/HixdvytYtGo7cLIb5IGFf3Zc3YRCKBFatjqRdCOZmecmwq84lCZm3Dqr2mad4NANcp5pX35UA0Gp0hhFgBAJSI+XsikcjHKYx9mCTY09PzGSnlf6U2ln2pJLx8DHlUggnSgY/6MoCS0FvghsczmTKVRPmf/WfkrxFfJD6ZSCQuW7FixYF8ujZN89r+FxVIqOF1UZlnRCwWu1dKeZVHZ8qDAOF5G9CE+IIK71M+96rxizhMqbrO/n2b4zizW1tbX/a6cSjabcbG63NCCHwZ+7DjOP/e2tq6XhfkjL6o/l5ZOdzvzXChc8p1H/UFA74E8ZsgQOOjAIru+dLVL7uPxWK3IvmKAmPSGlKMngrwKzsNw4gtW7bMM8l67ty5JwcCAUzon6iSj6LzaDR6fYrMR0lUI6X8Tn19/Vco639qb/Kl/rXt68T1Le9Lkjlz5owIBoO4b3if15wpa7kKM9Xv0WiUfVQOkGbd+NgHhTCQMT114bebIXlsU5kQ/+6BwLD6oFvhYdzoMJw4qRFOnNjoJp6PGVHnVq9HIgEkCsDAj1JdXT1J6OxJwva9PfDoC7vhsRd3w972Xnc4DhR5C3UkCkCSgIZIwA26QXIH999Rh0gCGiOHdGkYAL190q3QgeQAr23pgM07O2HPgT7Ye+BQAA5fjEDpEDhyLfrS1SfDzHemv+2VblTumRFgBBgBRoARYAQYAUaAEWAEGAFGgBFgBBgBRoARYAQYgXIg8Mjzu+D2X6/NGIq/z5UD93KNwQQB5UK6+sYZygQBqC38bjx6eAjOOHEknPf2sS7xPH63xO+X2Rd+5917oA+eW9sGj7+0Gzbu6HK/WyaS/I2ydJZ/5FokpfMvD915ASaHl+Wixp6VUBhyXHVahkqMQyLmAOAUlIVccpAgUOEnVVomJih2SCnn2La9mjp4oe00YswHJJpTY/iFEHfH4/FPqGQkFpobEHtdigS9VFGk5alk3K9HIpGftrS0YPEw7au5ufnEZDKJsZOTFTevD4VCM7zySTKew5ITBBBtVTfBGnNHfgwAn1RggaQDs2zb9mQXKyDeFYd9LZlMRpcvX555MCHplRr3TCUIqGQ7K8Y3kMAsYSMNn6BrvwOkLpcNXnfddaFt27bhs/NhAPh9MBj83JIlS/YUAiP2tX379t9KKa9Q3E8uZlggDs85jrMwX85FU1PT+YZhLAGAsYR5Yo4SFgF+Kl9bjtN/C5laidMvYE08wjyEEL8Kh8PX65JspDvR8DVFEQRU8lqBWJRrvaCemyh5GdWQh1KkfZc9H5Tgp2umSQnTASoXowIXej8mhEnq/xWJRP6bchjTYP8gsZFlTsA0zcsBAAkFvBLYPNnxdBIZcZEaP378xxYtWkQuGZmqMHwzAHwBAL5tWdbt2ex2GhtBrNr4x/Hjx39IJYPGS5S8FZOJ7IOoknXJZPLimo5NyQAAIABJREFU5cuXb9QxsGg0OksI8VMA2BIIBJqRJS7X/X4f+HxevKgvAdJTQ5KJT9m2jcQRed8saxBgYL/KTQ1h001mIcMBCYQDZFZKTZuhklYssiwLSUkKfntfZh+rTEYfinarYxvUtrFY7DIpZRwAQl73aLw09Y0tizoHSjuq36QcQinjZbbROJDhbZ4Mqn7ZPfF5vs+yrA8W4zdUWBHlSHdDZn5NHQBJtohthRCfisfj+DJrwJVafywAmKWaj5TyL8FgsCnf+p2n/7ru7m5kxW4m9J+XwELjwHsllXxKJU85fq8lHzXrs098Xkj57XLgxmPULgJIAFAXMtzEciQFwEr0SBYwfkwYxo+NwIQxEZgwNgLBQOleCWBASG9Cwq62Hnj4uV3w8PO7YHdbLziSK0lkWl7AEBAMCjfQBskAGusDh/6NHPo3Ume4hA7CEJBMOtCXlG5Fjt37e6Gtow86uxMuEQOTLtTu81yJM/tYdCpcOXNSJYrGMjECjAAjwAgwAowAI8AIMAKMACPACDACjAAjwAgwAowAI6CNwB8eeRN+Zm/Qvo9vqA4EmCCgOvQ0GFIOdYIA/FYcDBhw2tTh8L63jYHpk4fB+DERlzgAr0yyefz225eQ8MK6/S4x/NotHbCvvQ86uhKDobohOaYU4paHvn/ed8o1eWrsWSnkKTYpyg+Z/IpDovajigXEORGT1HNNXxmTjLH4W7du/SMWrFPglzdu3g/cM/vQiHEbEEfpc0E1atHBAbHXGvGgylh2v/HF/lLxjkuxUJai/12O47xfVcwtZafU3ADP+Nd88mjEaGoXy6PGDvfnHiiLCmrGu+J0X0slEbuVynUvDdlLXgwsW3a/7awY36CLq9/tNXzCYBAEFGWDfmFFJQDxiuXOlKWAZ/EPkUjkYy0tLR1eczJN81P9fFs/oBR8UyUFE2XkOP231q2Kj9NP246Gv8o0N22SrGxb1fA1g7L/yPVs+b1WlGNPkqFnUh6Kyhdo7HFwjRi0PJQi7HtQ8kH9Wp+qoZ/SZQNU8OyJi6jfMzgIAJ+2LOvn1AQ6jRcDN1mWdaeOwLFYbJqU8jEAmKC4L2/yLZVhDwBIbGk68mdt3JBx6h7CBmtzIBCYuXTp0te9xtLAPSdjo8aLBRRDW3c6OPl94KO+9FMtXpoLLjYnLQZpbEzTjALAYlUic/8zqUzuJ/gLrY1RLBZbIKW830uPFPx07ADbEkkr+vAFXzwex8rSBV8EzAruO8eNypcVQ9Fu/QQ43VdTU9NZhmE8AACjFf0rdZLyAb5shv2eK9VvDiGCgO8CAJL1eF1bk8nkzEKYS6n60/AruF5cY9s2JtKTLg0mXOwv70uWpqam0w3DeDjFzus1NpIlLbAsyyYJmNFIY++Vl8xAg+BpaSQSubKlpeVQue8Kv2rJR11y0+M/lCD+o8IhZ/EqHIF0sIYhhBu4gUnoE4+KwORjGtzKD6dNGe4GekTqAiWbCSasSylhz4FeWPW3nfDAM7tgZ1uPW+ne4Wr3R+Ce1pcQAozUW5rDunMDcwTg/7nYSen+m0zi/z6EMZMDlMyMueM8CMw/fwJ8svkExocRYAQYAUaAEWAEGAFGgBFgBBgBRoARYAQYAUaAEWAEGIGaQOCupethyePbamIuPImBCDBBAFtFPgSGOkFA+jsykgKcMKEBTp0yHM48aZT7PTn9rTKNHX7fxW+Tb2w7CH9ffwBe2dgOazd3wLY93WxgZUJAgPyfB+44/9NlGg6T0UmxfT7Lk5RS3l5fX3/bYMcr+RWHNGfOnGODweDj/THuUxVYKROwqUmTucZRJVJSC+tRi0f5YRcaSXU5E82j0ejtQogvKmRRxvERiz3mjL2uhgS9WCz2SynlR7xw0omVLVZvKtvRiNHULpZHjatEEpN4PH6Nl6wa8a4Y97M/EAjMXbZs2V9U88/3OzXuGQBI8d2FypHvPj/trNQ25vfcM/vT8AllJQjwwwb9wi0Wi8WklEtUeWFSyq/Ytn2balydZxEASOQAOCZxbUiL51kMk5jjw3H6AKCxBijXdw9/Si3K6ll0EPvX8FeuOIUkfeeah4av0cqDUz1vxf7u51qhiX9BpEXp+VLPTaocwRq370HLBy3WLqvpfiYIKL22HABYLqX8d9u2N+kMR6hcjt0dSDGGPaXZ93Ap5XIAmOF1n9chRuNlw6pIJNLc0tLSpSMjta3mBovC2kZJhszLqKjhmJUvdKgYlOvA59fipbng4jP0VcuybqeSa1BfVlFeWhAOBlobo8EgCKDiAQC+sHsSMCvWtDPvV76sGIp26yfAGZtXKrOnUicpH0D6iKDaDPs9V+qLMor/0JVN40CGXXseRvyye9M0bwGAbxHm8koymZxfKpIADb+izZynwYCMMDyZSCQuW7FiBe6/jrhM07wWAH5BwKpgX6vDDpdvDzd79uzGcDjcCgAXKmR1pJT31NfX31CqPRwBK3ITjRcpFe+jLv7s6j+AhA+8NXk8skkyFtyQEciFAAZ3HJciBzhxUiOcctxwOPW44RCuM0oGWDppfV97Lzz8/G545PldsH1vN/T0OtDTh1t8vigIGMZbpAEu6cKhl8HurUwMQEGQ2/iDwJFr0YVnHgVf/vB0f7rmXhgBRoARYAQYAUaAEWAEGAFGgBFgBBgBRoARYAQYAUaAERhkBG67dw08+sLuDCn4+9wgq8TX4ZkgwFc4a6qzoU4QkFZmYyQAI4eFYPrk4XDBGWPh9ONHQH1dIOe35F37e2HLzk74x4Z2+Osr+2Ddmx0uuTl/tyzFo5G1Fgm478Hvz7iyFCPl6pMae+ajPM8ahvHRZcuW/d3HPgvuyq84JM24tLzx7Zr9DJi3lDI+ceLEKxYtWoQJcwOuaDR6kRAC48kaPEDDQI8PWJblWSCtYNCzbtTQQT6CAFKCnxDiN/F4HAsV5gzOMk2TUsQwZzygRjyoVhy6XxhjP5RnXSdWtli9qeZmmibG1FGKR11pWdZ9qv6yfyfGqT7a09PTtGrVKiwemvMi9pO+92uWZX2jmABBatzzYBEE+GlnpbYxXZvRaa/hE8pKENBve0XboA4OXm2ptlwCgoBHA4FA89KlS9uoc4nFYj+RUl6vaq+SleP0ByBY9XH66Rlp+CtfyGLS42r4mkHbfxR6/qikPUmGnn3JiaqWPJQC7HtQ80FVPrqWfmeCgNJpswcrmBuG8c1ly5a9rLtpTyWALQWA2QoR14dCoRmLFy/WpjEmHj7yHmIoDC0p2T1Zj3xQgTBN824AuI7QlydZAZX9rZ+A6G+BQGB2rk0glbkKAJQHRMJ8PJtQN8nUAx/lgIYCURJ6NTY8eTd5+SZPfX4oGwTC5n2bEOKCeDy+jqIvArGGI4SYH4/H45T+KG1M04yiPwKAkFd7KeU3bdv+EqVPrzZE31LsMOn7lYmeQ9Fu/QI3sx+NZ1apE+zXT734OV+q36T4D125NA5k2HVZCAJisdhl+IFA5T9Sc8UXnj+IRCLfbWlp2a87/2L9SjE6IfjmtHh5D8OE9cLto1gmZSKBlKeNUGVNTfp1KeUX6uvrl7S0tCT91KuffdWSj7r4xtWPgICL3sKHA5D8tJWh3NcJExvhpGMb4aRJw2DascNg2qRGCIdKRxCAWGMgyP6DffD4S3tg9d/3wJu7u6CjMwEHuyvWnVSciSC5Q2r9OEwMkMa24oRlgWoYgSPXojNOHAnf++TpNTxfnhojwAgwAowAI8AIMAKMACPACDACjAAjwAgwAowAI8AIDCUEbr7rZXjx9cxP3Px9rpb0zwQBtaRNf+fCBAGH8AwFDfe78eRj6uGdJ42Et00dAcceUw8Tx0YGAN7ZnYT2zgS8srEdHn9pN7z8xgHo7Em6JPF8+Y1A1lok4c8P3jljpt+j5OuPGttXpDxJKeUjhmF8IxwOP1FJcUl+xiFRk328EtU1ioTlU8mGRCJx/ooVK7bkakDUt2cfRdrCgNs1dJAzjlIjFnNzIBCYuXTp0tezhaASM+SLvdaQYdAS9Ci614nLLFZvKjsixj3ucxznktbW1mdV/WX/TsEDAJS5O9Q4er+qRVPjnqn5Irq4qdpTcKXaWaltTDWXYn7X8AllIwjwywaLwSXzXqotq5Lu030Sn8VCC/beIKX8kWruKlk5Tn8AgjURp4+z0vBX2Nw3og4NXzNo+49C96PUtUITf8+cHNUzTlnjsA9VjiVxj1MReSia+A5qPqhKf7X0OxMElE6bO6SUn6+vr/9NIS8tNA7zBTsj4oan2INznxAiFo/H/1Q6qN3Fk8JeiCLschzn/a2trUjakOuFAokx0CuRWsPB3x2Pxz9RYlzeDQCrhBAjFeOUPaFXY8NTkI0T7btTStlk2/af8+FD0Ccyai6wLMtW6ZLyskhn06IaL/U7lUCjQ0o5x7bt1cR+8zYjYl/sMO79+SpkZx0WfWFl0tzIDKrd+gJuVicaz2zZ/Ymf89V4uYDRAbNt237ar/E1DmQ4pCfhDcF3pZ+hy+PxOBKI5LwWLFgwoa+v75H+F4M6JWLTJEk/rqur+2sh+6BsYSh+pRj/SX3Bkm+M2bNnN4bDYWRRvpBgDwWx06b71SAiyvsimkockzUX3Nv+xHGce5YvX76RMM+yNqklH3XxjatfBAHvKCuAPFjNIoDJ5UIIwIP/KccNg9OmjoCTjh0GU8bVu0EddcHSEgQgsAcOJuCpV/bCX1/dB1t2dsGe9l7Y35GTlL5m9cATYwRqDYETJjTCT28+s9amxfNhBBgBRoARYAQYAUaAEWAEGAFGgBFgBBgBRoARYAQYgSGKwMe/9wKs35a3AOgQRaV2ps0EAbWjS79nwgQBRyI6ZkQdnDSpEU6ZMhzOnDYSTpsy/NC35owocySIx2vtlg54+Lld8NzaNtjX3ueSxvNVYgQkvPTgnTPOKPEoh7unxp4VKQ8m5H07Eonc2dLS0lVkX77e7mccUlNT0+mGYTwMAEcrhHw1GAxetGTJkp3Z7Qgx8psBYLJH/3lj+SlxzdgvFhmaOHHiFYsWLSrLA6+hg7yxuhp2/FHLsu7JgfsZQoiHAGCsB7Z5Y6814kEHLUGPgpFOXKYfesuHNbV4IAAUjCcFD0r/lHhXACDnH6gcHDXumQkCVEiW9ncNn1AuggDfbNAv5Ki2rEq6T8tDeRZ1fFzmPGOx2AIp5f2EuX/PsqzP5WvHcfpHIlMrcfo4K401cU0oFJpZSNHoXHal4WsKXi8Jdq/dhLIG6zyvGvgXlPeVniBFbmzrRRBQbXkomvZdEL4U/w0AynxQbUOs4huYIKC0ysNK4L8Lh8PXt7S0dOgMFYvFpkkpHwOACYr77rMs64N49tbpH9sSH5icyWWpjQgmEp+gGNczIV9X5nztm5ubRyWTyVUAcA6hz5ssy7ozVzuic/ZMpI7FYr+UUn5EJYcQ4lPxePzHqnbF/E7dJFMPfER8lOw2ZVoQvgsAN6vwIzDxxKSUSwDAK3vqT5FIZIHqJWUsFpuZqsQ9zEMuJbOgak6Zv8+ZM+fYYDD4OABMVdxX0MKbq0+ib9GZRt62lOdoKNqtL+BmdaKxSWaCgAIVoLG24gieOPts97cLIb5Y4LR29L8gR4bEn1qWtbvAPkh7Fp1DX7Yc1PUy3xhU3RUjY1pmqqwAsNkwjPOWLVuGH4COuDT3Tdm3I+3780KI28PhsN3S0tJbqF79vK+WfNTFN63eAABT/MSH+xq6CBiGgFBQuEQAWPH7rJNHwfTjhsGo4XUwZngIAkbpXwl0dCXcwJDn1u6HjTs6Ycfebti1vyJcx9A1DJ45I1AkAuNGh+HXXz67yF74dkaAEWAEGAFGgBFgBBgBRoARYAQYAUaAEWAEGAFGgBFgBCoDgatvewZ27EMefL5qEQEmCKhFrfozJyYIOBLHhkgAxo6og6njG+B9bxsDZ00fBfV1AYjUBQaQBLy5uwteeG0//P2NA7DuzQ7YtKOicrv9MZDK62Xjg3fMUMWA+iY1NfbMpwEfFUJ8KB6Pb/Wpv6K78TMOSSNJK2+Ci2matwDAt/JMzJFSfk0I8R8KEoKcCYrUGGNKrG7RwGd0oKEDL4IAapG9nMWaiM9B3vE1dD9oCXqUOerEPPqht3x2dOmll46pq6t7AADepbA17Uq16f4oeADAPsdxLmltbX02nxyUOHodXFXPlkZMKSm+WzWe7u8UXKl4lNLGdOel217DJ5SFIICKue48i2lPteVKIAggkPekoVA+d9FolOP0U2jVSpw+Tmew/JWGrxm0/UcuP+HnWlFO/ClyozxeeYvVlodSDnxN0/QlH7SYNana7i19NkAFIkLZdPss9rJAIHDt0qVL26j9Ujc31P6KaJfT6c+bN29y/+HmCQXjIA5btkWD6lgB4KFIJGJmJ3NrLIR/CwQCs/PoE6u1/x4APqDCXJWYrrqf8ruGHSk3niknXjWV2Kn2oNJDc3PziclkEqtne7Fr4gu2b9fX19+aL1Fy7ty5JwcCARsATvLSnd8sm6ZpXg4A9ykIDlCkvMQZFFvLbFNGH/saAFxqWdYbXjL6ZQvl2Mj4KatKb+jzhBDvcRznPQDwNiHEWf12XA8AxwBAWHW/x+9l9ydFyDrgVqrfLMWLEY21FQ8Jd8fj8U/km7uftpSSC1+sTi8C66QQ4veO43zJtu1Nuv1Q/EoxOtE4hOc8oGnoLm/SPhUT6lgqPFLrw2+KfN73Sin/u76+/icqkhzq/NLthrKPuvizT+wGKd9insYTmzYVmC7i3L5WEQgGBNSHA9AQDsB7ThsD550+Bk45bjgEgwJCAeOIQI5SYXCwOwl/X78f/vFGu1t9Z/POLti2p7tUw3G/jAAjUAoEstaiEY0huP/rGEvBFyPACDACjAAjwAgwAowAI8AIMAKMACPACDACjAAjwAgwAtWPwOVffRoOZFa/5u9z1a/UjBkwQUBNqdPXyTBBwJFwCgFgCAHjxoRh1ruOhhnvGAujh9XBqGGhAd+V97X3ueTwazZ3wF9f2Qt/X4+F4PnyFYHstUiIPQ9+/7yjfB3DozNq7JmP8jxnGEZzrkIofowx2HFI1AQXAPiCZVnfzpzzddddF9q6desfhRCxPFhsk1JGhRA/BIAZHnjlTGSPxWKXpQqfhTzuLUuxwMzxNeL5/EjQ3yOlnGXb9otpGagFeLySVDXyEnzJtVi4cGGgq6vrBMMwMCb4PCnlqQBwPAA0AEDB/kMVh+i33vLZoYZN+OE28vZBwaPU8a7ZwlHjnlWFySjADbadadiBb4UTKbhQ2mj4hJohCJgzZ87RgUDgHCHE+QBwMgCc2U94EwGAcQAQoOCWq02FEARQSWiUeRUcp599LhGXx+PxxZn/lRo771Vcj2pv1LFU68Fg+SsNX+PL/iMXroO9VqBM5cKfem7yyluk2txQsm8/cKU+87XSjgkCvDWZvRiLuXPnjjMMwxRC/KdmZc+7+ivn3kBN79FgFCq1LeZ0+hoHied6e3svWbly5d5SCxqNRs/o3zw+1F+p+K2EqtyDDjjIpxYA0v1Sym/atv2lXF1rLKZ5mR79xElDT8qNZwqjIUcQgGQ9pmneDQDXEXTzkpTyG4ZhrIzH4+1475w5cyYFg8HrAeAzANCo6AOrMl9rWda9hLGUTfDF4Pbt238rpbxC0TjnM6EcIE8DyouN1K0kuytUjvR9fm4OSr1R9FPWXLjNnTt3imEY1xqG8TEp5bHFYpvnfpJeSz3XQudG9ZuqQ10h45um+V4AWAkAI1T3q15u+I2vaZpIfPNzgh9TiZ4EgJ9FIpFbWlpa9qsap3+n+JVidKLxbOckCKDajR/ESVRZVXgsXLiwrru7+65+mT5KIJFRqQqJAm6sr6//TUtLC+q4oIt91CHYZt20ulMAIGELX4xA0QhglQes9D1udATOOHEEvPOkUTB1QoMb2IEBHtRLSsAPD+BIDApx2SzJ93d2J+Gfm9rd4JDXtx6E9VsPkQTwVTwCqMOAISAYMKAxEoDhDUFAneP/HwoIV19JR0JfwoGD3Qno6EpCd28S+hKH/htfjEChCNSFDGj91vsKvZ3vYwQYAUaAEWAEGAFGgBFgBBgBRoARYAQYAUaAEWAEGAFGoKIQaPrCk9Dbx+/NK0opPgrDBAE+glljXTFBwECF4vdHJATA78pnThsJJ05shGmTGsHAj8QZV2dPEva198LrWzvhz8/vgqdf3QeJpHS/TfJVGgQkQNdDd8zAJN+yXNTYMwAYkIDZ1NQ0WggxSwjxFQB4h4bAf4pEIgv8KlJSYXFIFwkhWlOJ2nkhyVVgjFBR9NGenp6mcDh8KwDc7IF3ziT/WCx2q5Tyawo9lT3Rlhojl8sGM+dimuaN/fGYdxDs8Igia8Q8Ds/Ya42cgoIT9DAGsKur62IhxKcB4MIiiwXlhEkVh5h5k196yyVILBabJqV8DAAmEPRZsiYUPEod75o9OY34VVJ8d3b/lWRnpbSxkhlNqmMNn1DNBAGiqanpFMMwMG/uSkJeV0Gwq2Lo052W8ln0+7njOP23TCFXIrUG3gWvqWkJqH5GtR5Q+1HtZXQfEg1fUzRWmbJV0lqBcpULf+q5yYsggO17oJX7gavus1Pt7TVSAqp9qm/JT1noU63zboIXLlxY39XV9R0hxCeJSVU9ADDfsqwVFCRjsdgCKeX9lLYlblMsQUDZXgqgTrq7u5cCwGwVJrk2hbFY7AYp5Y8U93ZIKefYtr06z+FzuJRyuYKFETftmBQ527btp1WyFvO7xkJBOvD56WRLveD6KWssFnuHlBKrZ2Nl9VJezwLAZf1kIrv9GKS5ufnEZDL5CABMVvT3UCQSMf16seqHj/Vj/hmb9KFIbHEEhNFo9LgUQ6xZDOMeUS9l9ydEuUjNqH6zFH7cNM1r+8mHfkER1OuQkDrU+Gb3aXlM02yWUt4jhBhJkVHRZo3jOFe0tra+TOmL4leK0YnGmlQzBAGIe4ok4LsAgC/jDIouPNo4QojfhcPh61taWjp0+mIfdSRaF9/0eAJAvMWOil/gMTubL0agAATGjKiD6ZOHuX8nTGyEEyY0wjGjw25POgQBjnMomAP/0gnp1Pu7epIuMcDrbx6EtVs6YO3mDtiwvbOA2fAt2QigLsJ1BkRCAZhwVAQmH13vEkIgSQD+ob56epEcIAlbd3fD1j1dsPdAH3R0IVlAggFlBOgIZK1FhgGw8rvn0e/nlowAI8AIMAKMACPACDACjAAjwAgwAowAI8AIMAKMACPACFQwApd+7glwMvkB+PtcBWtLXzQmCNDHbKjcwQQBuTXdEA7A5GPq4fgJjfDe00bDe04bA8HAkaHmaZJyJIZvfXIHPPbSbve7ZC+TlPv3+AxYi2TywTvOD/o3gHdP1Phbr4QmrBza3d2Nydm3EZOWcTX+jGVZqjhuT+ErMQ5p/vz5xyQSiT8DAFZ097o2JBKJ81esWLEl3YiQqP49y7I+F4vFLkOCAQAI5RkA8f2AZVmHcxM04u7dMcplfziORjyfZ56CRvHBzH6oheU8Y69LmaCXqsx7lRDiO6lK3CVTj05cpl96yzUZamxvyYBIdUzBo9Txrtlz1MCGFN+d7r8S7ayUNlZq29HwCVVJEDBv3ry3O47zMwA424d4ZE911CJBAE6Y4/QPqZ0JAorzRhq+xheCgEpcK/zcS6q0QT03MUGAW4CZfPmBK3mwGmnIBAHeivTcBKeSqn6KFb+J9kBO/q0ggoAnE4nEZStWrDiQOUeNg0TZCAJSm6IPA8A9hE3l3wKBwOylS5e24X0aLzmOuC9b79TFlHI4JNqUZzMNPZEOfH462VIf0PyUNWVbnwKAHxBsq1DVIYnIVZkv3wrtKH0fNdlYCPGpeDz+42LHyxj3twDwL4T+SHZH6Ef1HPiWKF1tdotnJNM0/xUAfuhD5XeqKkh69fsZpQqnakf1m6Xw47FY7CdSyutVMlLGLhW+qRc4v9Zkd843JWTQNW3bflI151K/MNV4tmvmxUMaczyY9/T0XO04zg99In94NBAINKf3WArdso/KAdDFN61mNgCVU+DflQikK8tPGBuBs04eBWefMhqOGRWGo0fVwbB6esxAmpsCq+ZgFYiu3iSEQ4b7h0EgWKkek9TxykcYgAQBSAjwxrZOlxzg1U3tsH7rQeUcuEF+BNJYYxX3UY0hGNEYcit3nHTsMJgyrh6GN4RgeEMQkknp6u1AZ59L0IBEDUgUsKutB3bv7wUnpWDmIGFrKwQBDqgsBDW+hxFgBBgBRoARYAQYAUaAEWAEGAFGgBFgBBgBRoARYAQqEYFLPvtEJYrFMvmEAL/P9gnIGuyGCQJyKzUUNGDUsJBLPD/zzKPgojOPgkg4AHVB4/A3Yfy+KKWE7Xt74MFnd8JTr+xzv0G2dfTVoKVUzpQevGNG2WL+qbFnhIqnGBv0pf64268TY2+3JpPJmcuXL19bAPIVG4eEIRWxWOxeKeVVinn1CSFi8Xj8T+l2pmneAgDfynPf4fZz5sw5NhgMPt4fQz813xhCiLvj8fgn0r8TK7J3SimbbNtGgoOyXRrxfJ55Cqn8AAsAZimEP1xAkIIl9qWKvabmFACAVoJeLBabKKXEOO0Ly6EQSrxqWg6/9JZrXtTY3jJgstkwjPOWLVu2Od9YpY53zR5XAxtSfDf2X6l2VkobK7XtaPiEqiIISFUNx1wNXO/fKoxVQkBrlSAAIeM4fSYIKPbR0fA1WvuPXHJV6lqBspZrvaCem5gggAkCin22VfeX7WWBSpBy/k7ZdKfkUW6C586dOz4QCDwEAKcR5kBmN6wUggAp5Tdt28bN2hGXxkHiud7e3ktWrly5l4BP0U2oh3IAOHyQTx1ipkkpHwOACV5C5MMjfY/GYlqWFyYaelLaemqRHLKJ1gsXLhzZ3d1tA8CMog11YAfoG75qWdbtAOBLUqAG6cU2IcQF8Xh8nV/z8tPH+iGTH5uucry88vuJ6D6AAAAgAElEQVQZS5ED6Lxc9wNu7KPs/sQvwVM6eDcArFIlSuu89KTId+mll46pq6t7AADeRWj/ajAYvGjJkiU787X10+6zx/CZ6W2NYRiXeL0sxfEpfqUYnWgcAmuOICCtX1znenp6viWl/CiRtdvLVP93woQJn1i0aJHXl1/dD4CER4PUpOJ9FBMEkPTIjRQIuBXkwwE4blyDSxBwzimjYWRjEBojQbfiPOXCoA6s/IBJ5rv298DG7Z2waWcXjGgMwsjGkBsUMmZ4HYwZETpMFJCLJAAT1JEYAP/WuUnqHbBpRxdFBG6TBwHDEC4xw6jGIJx47DCYNrERkAwC/8aOqHN1jCQOqMO+hOMSO+xq64Xdrh674LUtHbB+20Ho6XPcSh6oZ74YAV0EOKBSFzFuzwgwAowAI8AIMAKMACPACDACjAAjwAgwAowAI8AIMAKVigATBFSqZvyRi99n+4NjLfbCBAG5tYrffJEMAAnJLz7rGJh11tEwelgIhjUED5PH4534LXLPgV54+tV9gFiu3dIBm3fyd+BSPitVShCQLuC2GAAuI+Jzl2VZN2jG0lZ0HBLO2zRNagG871mW9Tm857rrrgtt3br1j0gakAe7w/G/hLbYxREx/bFYLCalXKIgb1DGKhL1qtVMI55PWcjQNM0bAeAOggAu9kRdKWOvNXIKyAl6pmkeDwArAeAkwnx8aaITl+mn3rKF18iJ8GXe+ToRQvxx/PjxH/KKjSx1vGsR2JBiJyvZzkppYyU1nEOkC8OllMspuSjUBPh8MpfLBgsouOsLzFR8SomDhk8iPXeZwHCcvrg8Ho/j3vHwpYE3eU3NZ4xUP6NaH6n9EAi3tJ4bDV9TFFaVvFYgYOXC34+cHbbvgSbuB65aD04NNGaCAG8lkhZj0zQ/AABYTTdEsIln8SVH/8uL3V5tTdN8b+oAN4LQZymaYDXz/41EIre0tLR0FHGQKGrRKGBi+JLnbnwvoro3M9mfUmldtYDjeBqLac4EQ5XMur9rLBQkW/fTyZZ6wfVT1hIfXhwp5bfr6+tvbWlp6dXVscfG9AwhBJKXjPXqk/KiQlcmymEq1SfJ7nTHz+GvhiSxRTQavVII8UsfEn11VUDSq5/PqK6AXu2pfpOyJujIZZpmFADwMKvcS0gp4xMnTrzC6wVjOfBF39jT0/OBfkbwWwHgRJ35ZrVVftSh+JVidKKxJh0AgEsty3oqcw5UuwEAJXusCkcNWQsayzTNowAAyUX+rf/DSKH7UNxHzrcsa4XHOsU+Kg84F9/0eAJAvMWkil/fuby36tHg3zMQQJMZPbzOTRQ/fkIDnD19NJxzyiiI1AXcgI1cSfy5AESz6+1zoDfhuJXnMbDj2TVtcMyYMIwbHYZjj66HqeMb3DEwGR0rSWD/2dfB7iT8440D8I8NB2D91k7YtKMTtu7pZp0VgUAwIFy8kRDgvaeNhveeNgZGDw9BQ/gQAURaz2nXgSQPLhkA6vLNDvjbP9vghXVt0NGVhI7OhKtjvhgBTwSy1iLDAFj53fMYNEaAEWAEGAFGgBFgBBgBRoARYAQYAUaAEWAEGAFGgBFgBGoCgUs/9wQ4ma/K+ftcTeg1PQkmCKgpdfo6mZIRBKxtg/sf3QrPrm3D6q9V+7kfvy9fcMZYuOCMo2Di2AiMGxN2iQMyr/0H++Afb7TDujc74Jk1bfDqxnZfdTSkOxuwFsnkg3ecHywXJtTYM2pCk0ZsFU5xazKZnLl8+fK11PlWeqwkziMWi5EK2WViSiiatyoSiTS3tLS47ByxWOwGKeWP8uGWHV9nmuZ3+wvu3eyFsxDiN/F4HMkNylp5QCNGTkkQ0NTUdLphGA8DwNEKm3pVSnkJANzlQcrgdkGJvdbIKSDlWjQ3N49KJpNLAeBC6rPhRzuduEw/9ZYt+7x58yY7jvNEf37LZD/mVUAfSQCwhBD/Ho/Ht3rdX+p41+yxNXysMr670u2slDZWgE1o3aLhE3AP+RXbtm/TGiCjcZlscLDIecj4lBIHP5+7fHrmOP23kNHAu6DY+UwdaPgZz7E0+lHuZXR8gYavIe0/co1d6WsFylwu/KnnJiEGEl+ksWX7HmhlfuCq89zUQlsmCPDWonITnDpQk9mc+quE4+eEay3LutdraI0HnCSj38aq8aJCyZBXAtkuw+RJQpKly4Q4ZcqU9u3bt/9WSnmFQhblwktkYEwP81HLsu7xe/5ZmxNSJezBqPhd6gXXxwWhlIeXvVLKj9m2jS9sfH15RmS8JPkjXRulHKZSfZbFf/loCyXfKPol64IFCyb09fU90v9sTyfq73UpJa5Lq5LJ5LoVK1Ygic0RNqnxzJL06tdcifMjN6OuvzovPVWD49pBXIfcroQQn4rH4z9W7CN8I8ZQyY8izZs373THcb4IAAsKIKXYHAgEZi5duvT1fGNR/EoxOilW79SXz8XIWMAhcH0oFJqxePHibQQdDmiSerEUlVIiWcA7FUzRA+73+gjCPspbI7NuWt0pAOoL0RvfwwhgjIAQAqaMq4cp4xpg2qRGOG3qCDh1ynDApHKdC6vK72vvg33tvbBm86GAjufXtsHYkXUwZnidGwBy3DH1MPmYBhjRGIRh9UFoCAcgGBQQNAxIOA70JSQcONgHr2xod4NB3tzdBTvbemHvAd94sXSmVDNtEevG+oCr4/e9bYz7NywSdLHPRdKAE0eyAEdK2LijE15cdwBefuMAbNvT7f51dCVqBhueSHkQqAsZ0Pqt95VnMB6FEWAEGAFGgBFgBBgBRoARYAQYAUaAEWAEGAFGgBFgBBiBEiPQ9IUnXdJkvmoTASYIqE29+jGrUhEEvLBuP9z/2FZ4/rU2SCQk4HfXaryQDODMaSPhjGkj4eTJw9w//B6ceSFZ/IZtB+HN3d3w8PO7XMJ5vkqDgAToeuiOGQ2l6X1gr9TYPipBQCo+7mdSyo9Q5pBZAE7VvhrikHAOCxcurO/u7sZY4dmKOe1yHOf9ra2tL0ej0YuEEK0AkFP3Qoj/isfjWNzHvSgxcOnYQ2LyWElijFU6Tc1lkhACk8GnKNorY/s1sO8TQnxDSvlpRXE2Ei5EjHF6pAQ9Ylx4Gi4s8IO288f+wpZPRSKR7WkiiUw8Kc+6TsyjRpyxUm/Zei9l3xSb1GlT6njXHNj4li9S6XZWTXaQrScNn0BOgM9nl+WwwWg0SipmmZIR/ebLQoifO47zZynlptbW1n2F2jKVQKGUOFDW3NT8SHkVCh/DcfpEkhidNSsf5hq69YzTHyx/peFrSPuPXDhV+lrh917S6/mk7KXwfi+CgGrMQym1ffuBq87erRba6mUI1MKMAYCy0OsuxqZpIjseJnsfSZGZG7OHIpGImeuglW6ukYD/aE9PT9OqVasOllM9Gg9zp5SyybbtP5dLvhQbzar+g+05ijFd2TAZNhgMPt6vv6le7f3cSKbG+Z5lWZ8rJS4amxPSxtNPJ6thQ9ovAVILui/JsQQM8cDyJgBMIj7/KN6O/pdHP4pEIj9uaWnZ77cNaGzqNiQSifNXrFixxU8ZSuFji5FvKNotddONhyDDMD4dDod/3dLSguyWeS+NZ7bs/qQY+yji5QI+u7Nt23662PFjsdjMFLHNMEJfhz8AlPqwQZBlQJOFCxcO6+rquro/ORU/PIyj9qEiPaD4lWIO9aZpfgAA/kCQN+dhOPWhaTUAnKDowxFCzI/3f5khjJWzSSwWi0kplxDWHN/2iHPnzp0SDAb/M/WRLkyUPa+tso/yRvDizz6xG6Qce7gVntiqM16AaCrczC8EkBwAL0wQf8eJI+GME0fCtGMb3WoO+GcYesf/voQDG7Z3whvbOt2KD0gSsHZzB9SHA+4fJqmPHhaCUcNDMG50GMaPicDYEXXubxgY0tV7qDr97gO98NqWDnhty0GXGKCzJwldPZ7bDr8gqdl+jh4VdjE/fkIDvPOkUfDOk0YCVvBA3aftIHvySBCA1+79PbBxR5cbqIOkDa9sbIc9B3qrtnJJzSq50iaWtRaNaAzB/V/H78t8MQKMACPACDACjAAjwAgwAowAI8AIMAKMACPACDACjAAjUP0IXP7Vp13C48MXf5+rfqVmzIAJAmpKnb5OplQEAX9ffwBan9wOz6/bD53dSejurc5vo0hAf+LERjhxUqP7TfKsk0fB8IYjC9jj3Hbs63G/A1t/2Q6Pv7THVx0N6c6y1yIh9jz4/fOOKhcm1JhLKkEAyh2NRmcIIVYAACVGbk0oFJpJKYxSDXFIab1p4OoWoFO0x2T2WDwe/1O6/0svvXRMXV3dAwDwrny2gnGKEydOvOLNN9+cbhjGwwBwtIddlb1IYAZWvhEEYJ+xWOwGKeWPfHqGSLHXGrHcygQ9TSKMFVLK623b3qSaL8UmdeIyNeKMtXMDKPadmm9RhZVUmFF+L3W8a7YMhFyH9C2e8d3VYGeltDGKbotpo+ETqoEgAAtw3g0A1xEw2SSl/D+2beP65BkJS7VlP/O6dHxc5lypslILuRJwdJtwnH71xOkPlr/S8DXK/Ucuu6yGtSJ19vB1L5nvGaXspfBeL4KAasxDKbV9+4Er1a/WSju9DIEamTVl052aKinJEdtqOrkOKeUc27YxkSznNX/+/GMSiQQm1Z+qgP3JRCJx2YoVKw6UUz0aiwap0rHfskej0duFEFjJ2PMSQtwtpXwQAO7zSrTT2fhRHRFW6o5EIs1eRBEq+VW/+73xpM7Na/FKy1wNCwKlqrcQ4jfhcPhfDx48OCEQCFyPpBNCCEwQbUzNFd/wIyHAawDwgOM4yxoaGl5VJWOrdOv1u8aL1EWWZV2vOmzpylIKH6srQ9YBzBeyiHJsFP14xjTYTnuklNfYtk1JisYX9NRNMmnt9GOuxdiFxyadxKSpsy54yZkitUFm4Asp8/Gqyl4qu6fIld0mZYf/CQBfwFxVVR/9fvNX8Xj8mnztKH6lGJ2YpvldALhZJScA5Nx3zZ49uzEcDiPjrlKP2czNhDGPaEKVVYWp7rgpH3gc9kuZJwDkJENgH6VG/uKbVm8gsF+rO+IWQw4BTAzHBPFQ0IDzTh8LM94+BqYdOwwaIwFojATzJo5nA5VOJMdgjpfWH4AX1+2H9VsPwtZUtfl0eyQcCAUOjXfcuHqYOr4BJoyNwMjGEIxoCEJ7VwL27O+FXW29sGH7QXhje+dhYoD0GENOST5NeMq4Bpgyrt7V76lThsNpU4cDVvCgXBiE1NbR55ICPPXKXvfvzV3d4EjJJAEUALmNiwASVPz6y2czGowAI8AIMAKMACPACDACjAAjwAgwAowAI8AIMAKMACPACNQEAlff9oyb4MpXbSLABAG1qVc/ZlUqggAkT3/sxT3w0vr9sH3voeT5arzw2/PEoyIuUfy5bxsD579jLIwcFjpiKkg6j98e8dvwfY+8CQ89u6sap1otMm988I4ZnkXQ/JwINbZPhyAgFTNkAcAsgqykCu3VEoeUni81thfjs8aPH/+xrVu3/hFJAPLgtdkwjPOWLVu2OfP3WCz2E0wO98DYTW4PBoPvUcXOlyPOPZ+cGvGqpETzpqam0wmECATTdBO8fhOPx7GwpGeiq0auhTJBLxaLXZYqQnWkIx4o8aOBQKB56dKlbZTJUJ51nbhMv/WWOQeN5z3ns0HBw682pY53zZbTr3yRarCzUtqYX/rP14+GT6h4ggCNXLc9UkrTtu0nKfhSbXkoEwSkceQ4/fwWVSlx+oPlrzR8jXL/kQvlalgrUO5y4U/ZS6E8XjmW1ZiHUmp8/cCVsu7UUhsmCPDWJinJMePgTkpKT7X3TMzVOMQMFjsfsj79HgCw4q7nlWYbXLRoUQbVsuqu4n6PRqNnCCEe6q/S/lb11RxdCiHWSinXAcBcxYikFwjYh0YV4pLrjrpJpjJT+elkq2FBiMVi06SUjwHAhDz20YmEALZtI5lHxVxEggx8HhdYlmX7LTjlxUZqTC0fW6icQ81uqc+Wrm+m9jsY/qRQ28h1H9Vv6rz0zCffwoUL67q7u38KANcS50B+bv20e6JsuZrhXuFL/QQ8Xy+22j3Vr0gpv2PbNpISkOutp0gaVgHAOYS53mdZ1gdz9R+LxX4ppfwIoQ/yniK7L01ZXSZpgjxaTTRJLb5gWda3Mweg+pKh7KMuvnH1iyDgHVqK4caMAADUhwMwojEIo4eF4Ozpo+Gs6aMAE8kxcbwuZJAJAjCIo6fPgQOdCXhuTRs8u7YNNu3shP0dCdifUT0nTUiAgSGjh9fB2JF1MKoxBJE6w61m392XhIPdSejoTLjJ6Bj40ptwOAndB2tFMobjJzTCtEmNLkHA9OOGkQkCUAdd3UlXv8+saYNn/rkPNu7oPKSrroQP0nEXQwGBEyY0wk9vPnMoTJXnyAgwAowAI8AIMAKMACPACDACjAAjwAgwAowAI8AIMAJDAIGPf+8FWL/t4BCY6dCcIhMEDE29U2ZdKoKAzTu7XBL2f2xoByQLwG+teFUbiToSxuP331HDQvD+dx0Fl5xzDIwZXncEtElHuiTx+H35Vys3wfKnsI4SXyVBQMJLD94544yS9J2jU2rsmQ5BAA5jmiYmVWM8E4UB/6FIJGJ6FWGrljikNMQaFdCfk1L+qxACCw/lI4bIWaTONM3LFYn/btyzYRhXKogEUOybLMu6s1x2lzkOVbdUG8SCcQrCBeo0yTGcfiboEZ9J7Zh2Sr86sbJ+6y1bKQQCDLxFGweq8qntKPGuOriqxqXGPaviuyn2UAi+lH6peJTaxlRYF/O7hk+oeIIADZv7nmVZn6PiRu2XCQIOI8px+rmNqyLi9AfLX2n4moIIAig+fbDXCjSLcuFPxMOTIADlrbY8lFLj6xeu1PWnFtoxQYC3FrWSV6lJ6akhNwcCgZlLly59PZ8IxAqxyJL4Acuy7i+3QZqmeQsAfIswLjI/zbJt+0VCW1+aaDJNKsekbiKxo6amprP6WRkfAIDRyo5L/PKEuklWHfjS8/DTyVbDghCLxWJSyiX5XkZSD6MEO/CticYLxFeDweBFS5Ys2enb4KmOKC82Uk21fGyhcg41u6U+9zp+TXOTTNKrn3op1DZy3aeB334AmG3b9tOFjJ8iB8Cq9TcQP3jgMMqPHqXw14XML32Phk/yPIxr+JUeKeU1tm3/gSp3LBabmWLXHUa4Z0DCe/oe0zSR6OEXhD46pJRzbNteTWh7RBPTNOcAAK5LYcW9uxzHeX9ra+vLumNQ2kej0YuEEK0A0ODVPpef0XjGvmLb9m0UeWrNR1184+pHQMBFb80dj2xkzgsqZNyuBhHAag3HHhWBSUfXw+nHj3D/JoyNgCEAMHiDenX2JKG9MwG79/fC06/uhb++ug+27e52k/sTybdsEQkC8BJCQCgo3AT1UMCAgHFoPMeRkHQA+pKOe29fQrr/ja/iEcDk7BMnNcJJxzbCyccOg5MnD4NQkBI/cSjwCAN1unuT8Pxr++H519pg/bZO2LmvB3bv76m6wKTi0eQeaAgcuRadceJI+N4nT6fdyq0YAUaAEWAEGAFGgBFgBBgBRoARYAQYAUaAEWAEGAFGgBGocARuvutlePF1DAFIX/x9rsJVpiUeEwRowTWkGpeKIKCtow/e3N0N67Z0uITd/9hwAHr7DpG0V9OF34MbwgFoiATh0nOOgei542HsiCMJAvD7L34Hxm/CP1++Eay/bK+mKVa4rFlrkYQ/P3jnjJnlEpoa20dNzk7LvWDBggl9fX2P9McsTyfMRRljVS1xSJlzpSQ4p2KT7xRC/CcA5KwYny/+k1AYDcX5AQBcAADvyqeHwY6PLkWMuUZ8n5d5rgmFQjMXL168TWXDfiboEeMntRP9KM+6ji2UQm+ZOFN1qBsfrdKl7u8Ufengqhqf6gtV+SIUuQFgUO2s1DamwrqY3zV8QsUTBMRisQVSSmX+mlfF7FxYUm2Z+oxTbLrQZ5Eqq+q5K8am8F6O08+JoHIPmQ93P+P0B8tfafgabX+OuFGeq8FeK1DOcuFP2UuhPCp/SN3jAMCQsG+/cC3Wx1bT/fQsgWqalUJWokPCXkhJjunhkF1u+/btv5VSXkGEy5NZLxaLXZZKWMt5uM8YY2kkErmypaWllziuL82oyWGpwe6yLAuTILUyQpqamk43DOP3uPEKBoNNS5cubaMKr+EgPbvU3fRpbLJw3FeSyeSs5cuXa70ZXbhw4bCenp7/K6WMCiFi8Xj8iWI2yVRb99PJlnrB9UNWog19zbKsb+jaNtWOddtp+A0tRjYdOUrlY3VkyGzrhy2k+6sGu6UeOKmH4wLmTlo7/dRLobZRjN/UXRuybPI4IcTdAIDJ3tSrBwDmW5a1gnJDBeGL7IS/RzIjhdx+EQTgMEhMZNq2/aQKqxRRA5IJNKvaqtjsqM9eahztvRse2B3HWSaEoHzsK5j9kIADzJs3b7LjOLj3mOzVngkCKGgObHPxZ1f/AWTmM8MBSIUhOXTuwsAMQwgYNyYM0ycfqiZ//PgGmDqhYUAFBwoqe9t7YdueHtiyswueX9fmVrfYc6CXE8cp4JWpzXHj6mHquAaYduwwOHXKcDht6nCXoEHnQrKHNZs7YO3mdlj35kFYv/WgSxQgpWRd6wA5ZNoeuRZdeOZR8OUPU2J2hgxAPFFGgBFgBBgBRoARYAQYAUaAEWAEGAFGgBFgBBgBRoARqGIEbrt3DTz6wu6MGfD3uSpW5wDRmSCglrTp71xKRRCA3+H6Eg5s3NEFDz+3E556ZZ9L0N7RlfB3AiXuDb9DBwwBwYDhkgMsOH8CHD3qyHoWSE7upL4vLrLegCWPK/NlSyx1LXWftRYJuO/B78+4slwzpMae6RIEoPzRaPR2IcQXiXNZZFnW9fnic6nxWoMdK5k5V9M0LweA+whFhXYBwNF5cOpLxY7/Kfv3VIG9pVj8yANjLCyGhWG8Cuo819vbe8nKlSv3EnXla7NSxOoSyRM854Fxn/F4/BOUyfqZoEeMy9ZO9KM86zqxshp6Wx8KhWZQiBYysU7llTzs8Wykmz8LAJf1565kbvIpavOlDUVfOriqhKL6QlW+CEXuwU761LCxksbQqnSS63cNn8AEAUKM9MKYuq5TbLrQZ9Gv564QW8q6h+P0c4M46HH6g+WvNHzNvv5cgEtaW1txzSRflOdqsNeK1JljkhACcx2mKCZX0J4k3SdlL4VtVQQBGj4Fu6t5+/YLV7Jh10BDJgjwViIpyTHr4B4FgMX5GPuyhvtbIBCYnS/pfc6cOccGg8HHAWCqwtYwafAqy7KULEx+2qxmIrxuRV8Ri8Wuchznx+LQBk978Wlubj4xmUwi06Rn8hoBE+0DgmmaWBX6ZkLf2OSeSCTycSrBQ1NT06lImtBvZ+9I9Z+3mrHGIkGydT+dbKk3PH7IapomJrSqqlAnUYdSym/X19evb2lpwf9/sC7c4GPS8XUKATqllE22bf+5FIISN304NMnuipXRD1vI2MBRN4rafiO1Ef2yEAIJJzwvrw2ixnNPJonAJOqurq5bhRC3EF5Mk/Tqp15UeOn8TsWvkBcCpmkeBQCfSf016sjVv5b974QJEz6xaNGiPsp9lYIv9ZCJhEgTJ068It/8NPxKGp5NjuMsUB1ao9HoVUKIXxD3bZ4fPahzTQnYJ6X8mG3b9xIJZtC/f6n/+fs64RnEITxJqCg25NWG+pz0H/A/alnWPZl9adw7ZH3UJTc9/kMJ4j+K1RPfPzQQyAzKmDq+Ht518ij3b8zwOhg7ss6t6EC9MHgDry27uuDVje3w6qZ22Li9EzZs73QDVviqHATGjQ7DuDEROGFCA5x18ih458mjIBzSIwjAah7b9/XAjr3d8NqWg/DCuv3uH/73dBBP5cyYJak0BOafPwE+2XxCpYnF8jACjAAjwAgwAowAI8AIMAKMACPACDACjAAjwAgwAowAI1AQAnctXc9JrQUhVx03MUFAdehpMKQsFUEAfndNOhL2HuiFf25qh7VbDsKbu7rgzd1d0NGZgPauJCSSjtsm/Y12MOZPGdMwBBgCIHbeBLjiwok5CQKwHyQhvzu+AZY8vpXSLbcpAAEB8n8euOP8Txdwa0G3UGPPCiQIOEMI8RAAjCUItzkQCMxcunTp67naVkscUqbsGrkBXvBsSCQS569YsWJLHlxIcaheA+gkwhP0qN2kFDHmBRSCzJZbK/ZaI55QmdhPjJ/cJoS4IB6Pr6MAnkq2XwYAnh//dWJlNfSmhWV6PhqYOlLK/7Rt+1sULPxuQ9GXDq4q+TR8oWd8N0VuABhUO9OwsYLi+FVYF/O7hv3WDEFArhjifBhiAdXu7u6fAYCSEIkJAt5CkWpXHKevfHp9j9MfLH9FtYkUIgPi/FVIVcNagXPQwL+gPUkaJ+q5SUUQoKm3Qc9D0cC3oPXYL1xV9lxLvzNBgLc2SUmOmV3Mnz//mEQigUm3pxIMBZP8FliWZedpS032xdvXO44zr7W19WXCuL410WRy3COEuCYejy/3SoaLRqNYWfn/AsDcjCS4vGyHHpNBkoF7pZRXFTlh7SS7aDQ6QwiBVZ692BXTYjn9TIzfiUQiX29paeny2PTWd3d33wQAyJx5OLHU6yWMXwc+vxcvzQV30BaEaDR6kRCiNcWUqWtGB7GKdeZNQoju/qrWyLCEpB7bpZSPO47z3PLly3cQE0Q9ZViwYMGEvr4+JMVQlXL0JCfRnWh2e+KmD2/T9rGFyObn5qAaNjJ+M2SmKqwj6ckNxMRkkl791EshdpHvHqrfVL2cQ9ySyeTY3t7eqUKI9wO41cBPJ2KYLd4awzAuWbZs2WbqXP3C1zTND/Uzp2EC/fJAIHBzvo8tHnhSP+h4JoNr+JVMUXZKKT9s2/aqXPKZptkspbwnRUSkhFZK+U3btjFJP+9lmuaNAHCHsrNDDXAt+HIkErnTi1wGWZ27urq+I4T4JNF+1iWTyTq1kTYAACAASURBVIuXL1++MZcc+KFj69atvxJC4D4L9x8/bGlp6SDK7DYjzjPngZl9lBrpWZ994vNCym+rW3ILRgBZJQHqQoabHD598nC44IyxcP47joJgQEAoIAADNqhXOvgEyQGeemUvPLOmDfYf7IP9HX3Q04dHFr4qBYGRjSEYOSwIx09ohHPfNgbOPX0MROroZBA4D9R3d28SunqTsG7LQXj0xd3w+Et73Gom1RCMVCm6GKpyfCw6Fa6cOWmoTp/nzQgwAowAI8AIMAKMACPACDACjAAjwAgwAowAI8AIMAI1hsAfHnkTfmZvqLFZ8XTSCDBBANtCPgRKRRCQ/hbXl3TgYFfSJQr4x4YD8MrGdti6uxu27el2v9H1JaRL3l3JF36PxmveeRNg4UWT4JjR4Zzi4rfHu+NvwOLHmCCgVPqUQtzy0PfP+06p+s/ulxp7VghBALHCfaZIeWO4qyUOKXMyqditPwohYkXoc1UkEmnOF3NeZOwzilVIzH4R0xl4a6lidU3T/DAWhSPG4WULphV7rZHopSQIiMViP5FSXq8AGZPisWgRxnt6Xk1NTWcZhoEFMY9TtVXFymberzFnrKT7m3A4/K/UAovpcYixi9gc81aujsfjf1LN0e/fKfGuOriq5KPGPavi9qvBzkrlG1QY+/G7zvNBTYDPJ1epbTAWi12GCeeE4mykKtfNzc2jkskk+uZ5FKyp+JQSB7+eO47Tf0vjtRKnn57RYPoriu2jnFLKvwSDwaZ8Ra9zPY/VsFag3Do+t9A9CY5DPTepCAKwL409DjYflDyUctm3n7hS1pVaaEPPFqiF2abmQHV2qk1wPkh0kuaFEH8cP378h/JVzNXYOKA4e6WUH6+vr1+iW8U85fwuBIBrAeAyLBxJSUaMRqPUxL80XHj4fNQwDKyQ/Uw8Hm9PO99kMnkmJr8JIRYCwIDsBopDzNaJaZpRAMADbKhAE97Tn8Q9y7btF3XuT73AsgBglsZ9eMD/b8dxrHTCOCaY9vT0HO84zgeFcCvJjsnRX95kXA37KXtCb6k3PH4sCKnDBiaWnqOhx0KaIpHAb5PJ5PfzJXRSOjVN83IAuE/14oqyeaaMV8yhMnUvye6KkcXvTVc12K0GUQ3642/X19ffmu8FW4qw5W4AmKOhB5Je/XhGNWQiN9Xwm+Q+i2yI65Bp2/aTOv34hW/WnikppXzEMIzPx+PxF1TEJvPnzx+bSCRwDb5AITtmnX7Asqz7ffAr2V0k8YV+ytbXt7S0OE1NTccbhoGJ/rjnoWZTkvYDc+fOnRIIBB4EgGka+noJAL6VTCYfyVz/+/r6JiaTSSQ5+hQAjKP2p3rxlcOPHQCA/wWA2y3L2q0ap6mp6XzDMJYQWLxzMlWzj1IhDDDrxsc+KITxu7daYkDAkDy2qcHiFhAwhFulAQMxTj62Ec48aRScOW2k+9/xLx2woYIKE8IxOKWjOwFrNrXD3/7ZBhgQ09mThK4erGBR2YEpqvnV2u/14QDg3+Sj6+G9p42G95w2BkY0Bt3/Vhc0SNPFIB2sTIKBR5t2dro6f3bNPtjX3gdtHX2u7vliBPKtRV+6+mSY+c6jGSBGgBFgBBgBRoARYAQYAUaAEWAEGAFGgBFgBBgBRoARYARqAoFHnt8Ft/96bcZc+PtcTSg2NQkmCKglbfo7l1ISBKCk+D0Ov8Pi99ZNOzph084u2HOg1/3r7XMgmZRQ4fwAhwE/e/ooeG/qm2Q+Ldy97A24nwkCfDTSI9ciKZ1/eejOC37v4wCeXVFjzwohCMCBNZO08yZlV0scUjbYsVjsBinljwrVpyo+TAOXfCLkjPsqVN5C7itVrG5zc/OJGKfXHy83WVcu3dhrjcQ0CkEA1WY8C04uXLgw0NPTc7XjOD/UKKy0HwBm27b9NAEzLI6JvgoLaqkujBv9eSKR+K8VK1a8iY3nzJkzKRgMXiOE+IiU8g7Lsn6a3YlmjCYW+7s1Eon8jy4RAeaCdHZ2ni2EuFYI4SYtCyEui8fjz6gmRslVqlCCgIq3s1L5BpVO/fhdwydg0u5XbNu+rdBxS22DGgQ9PVLKT9m2/bN8Mefz5s17u+M4v+7P+XoHdb5UfEqJg0a+gWdeBcfpH9Z6zcTpp2c0mP4qFovdKqX8GvGZWuE4zmcbGhrWYh7qnDlzjg4EAs2YvyCEWGlZ1uczn1+NfWy17Ul+5TjON1pbW99I70kCgcDVAIDFNu+xbTtnAUnquYmSD6u5x0mrt6x5KOWybz9xJT4HVd9sSGaaUBb6lGZJSY7ZVqCZNO+5kCFT4LZt234CAP+mYW2vp6r93h+JRDZmMgTiwe7gwYNHG4aBiWbvE0LMFEKcK6WcmJVUTGX/w4PcjwEAq9qW9KI4xGwBfHjJ8VAkEjHzsSx6Tdg0TUyoxQS63LSp/qHFBAE5sPRrQYhGo1cJIZBNsVCSCR1NJ4UQ/y8cDn9Ot5oz+ort27f/Vkp5hdeAfr5QyDdOqX2sDqDY1i9bSPU1SQjxRL+PnaKQYzVW506ToFBl9klWEYvF7pVSYmIx5XpMCHFrOBx+Cn1dBjHJDUKIjwJAI6WTjDaktdOnuWqKpm6ucWBXd1Z8iz2O48xvbW19XLcrP/CdPXt2YzgcbgUAJBDKvnYgsYmUskVK+c/W1tZ92AD3GV1dXficINPuTXmIbbL7WhMKhWYuXrx4mw9+RRcqUnshxK/Gjx//sXyETpmdmKaJCf0/UJG1kAbWb/QsEj15Jfqn2H8fAIDRWd3jC/eXcR2SUj6YuYdMvew+TQhxcz4ipxyiLrIsC1mLs7OK2Ucp9HrpjX95d1I4f9VXP98xFBEIBgScPHkYTJuEf43u34kTG/GDlAsHlSAAq8bv2NcDO/f1wJrNHfDCuv3wyoZ2N4Gcq8lXnmUh+QPqftyYMLz7lNFw9imj4ZhRYRg9PATD6oNkgbEiCQYd7djXDf94ox1e3djuBiZt3tnpEgXwxQjkQ+DHnz4Dph83jAFiBBgBRoARYAQYAUaAEWAEGAFGgBFgBBgBRoARYAQYAUagJhBYs6kDbvihVu2Ympj3UJkEEwQMFU3rz7McBAEoVZokAIkCehOHCLzxOx0GU0hkEaiCa9SwEIweXud+o8x3MUFAaRUZkMZ7Vt55LiU51xdBqLFnhRIELFiwYEJfXx8maU8nCIwfrxdYlmXnaFsVcUjZchcZo9gppWyybfvPHtjp4nJEV1gVeuLEiVdQYuUI+iuoSamS6qix1tlCFxJ7rZEMrCQI0LEZlNUwjO/39fX9IpV4L5uamkYLIWYJIb6ik4SLOOjO3TTNW7BgUkGKz7jJyw6j0egXhBD/rRGjmY53/aVhGOuzYrvFnDlzjgoGg2OFEGdLKd+fKoo1NbsAlRDiU/F4HPNmPC9KHL0url4DatiHZ3y3Rj+uXQyGnZXKN6h06sfvGj6h4gkCdOYCAI4QYrHjON+sr69/Gck6CoxJPqyGWiEI4Dj9t56sWorTT89qMP1VLBaLSSkxl5FWbSq/k3uut7f3kpUrV+7NmNe7AWAVhWhosNaKtKx+7UkA4NGenp6mVatWIfHQERf13ETNh630PJRy2bffuPqxjld6H0wQ4K0hUpJjdhcFHB7zJVC5XZumeXx/Mv9KADipnAal4YDKIR9uDOfH4/G4LgbRaPR2IcQXde9Ltb/Jsqw7C7kXk2y7u7uRuQ4rFJfsws1QPB6/JtcAGgc1kq376WRLveHxS1bUY1dX161CCHxhUewGiWoHzxmG0bxs2bLN1Bs0WC0LJr2gykJ5sZHqi2R31HHztfPLFrD/arFb0zSj/S/xsHJ7OYgtsqEn6dVPvRRrI5n3a/hNP4fN1dcmx3EWtLa2YsK39uUHvpovcLRlTN9AeVGj4VcKlsPjxp39xCCXxONxZFhTXs3NzaOSyeTSPMQKyvuLaICkU6Zt20969VEOG1e9vGYf5a3lS2/8y5ikcPYUYQt86xBAABP/MUk8UheAM6eNhDOmjYQTJjTAuDERGDeazk+WjjfBYJT12w7C+q0H4bUtB2HN5nZ4Y1vnEECyuqc4ZkQdvP2EEXD68SNgyrh6OPaYBjhqRJ07KSo5BLZt6+iDjTs6YeP2Tnh1Ywf8c1M7bN/bzeQQ1W0eJZV+8TfeA8Mb6GQUJRWGO2cEGAFGgBFgBBgBRoARYAQYAUaAEWAEGAFGgBFgBBgBRqBIBNo7E7DgK8zfXSSMFXs7EwRUrGoGXbBSEwQM+gTLLAATBJQW8IA0xq6889zDiTmlHY1elKlQggCUXzO2O2/cazXEIWXrq8i4vA2JROL8FStWbPGyA9M0MXYdi6MVcn3Usqx7CrnRr3tKGatrmiYWP8L56cSEa8dea+hZSRCAybTd3d0WAMzyC2NqP6pYwOx+otHoDCHECgAotupA3kJtgxWjSYl1RTwo8a66uHrpSyMm1DO+uxrsrJS+gfpMFNpOwydUPEFAys5vBICcFbULxYh6XyU8i348dzo2QcUmVzsKXhS/VYwMintrKk4/PdfB9FcauWUqtQ7Yo1TDWpGhA7/2JK8Gg8GLlixZsjPHvufLQohvqICk5ucO1h4HAEh5KOWybz9yoVQ6qbXfmSDAW6OkJMdcXZimeTkA3Ec8PCoP67FYbIGU8lcFVHIu2GapDggHiEajVwohfgkA9GwUDcmKOQRpbL6yJUIHN8u27YIpostB7uC1YdOYO8nW/XSypd7w+Ckr5tdEo9FrhRDI+tegYbrFNH00EAg0L126tI3SicbLvIJJLyhyUF9spPoi2R113Hzt/LSFarFbPDA6jrNMCDGzWPwKuJ+kVz/1UoCMeW/R8Jt+DpvZF1ZxXy6E+Hg8Ht9a6CB+4KtgJixUtOz7SL5uEF88oD4+Y1nWj3QmXI71P0ueHinlNbZt/0ElZ1NT01mGYTwAAKNVbQv8HTH7qmVZtyOBcK4+2Eepkb34ptXbAGD8Wy0RyiF5dFODNURbhIIGROoMGNEQgnNOGQXnnDIaJh9T7ybs6lSQR4IArFiBgW8vrGuDF9cdcBPFd+zthl37e4coutUzbdT1sUfXu3+nTR0Obzt+OEwd1wBCCC2CgM6eJLS198He9l54bm2b+7dhe6dbvaQv6UCVFC6pHsVVnaRHrkFjhtfBH249p+pmwQIzAowAI8AIMAKMACPACDACjAAjwAgwAowAI8AIMAKMACPghcCVt/7NfU/O3+dqz06YIKD2dOrXjJggwC8kD/XDBAF+4jkgRmT7g3fMmODnCKq+qLFnRRIEaFUfBYDZtm0/nS17NcQh5cLbNM3vAsDNKl1k/+5VVT2zbVNT0+mGYTwMAEdrjrHLcZz3t7a2vqx5n6/NSxmrO2fOnGODweDj/SQBWCGeemnHXmskfioJAlDIVG7Kb0qVq5EPCN0cDh8TB/MSBKCsqTjI5QBwDFWJxbajJNmmdPVbAPgXr/F0cfXqSyPuWRnfXel2VkrfUKx9qO7X8AlVQRAwb968yY7jYCzydNXc/f69Ep5FP547jtN3LaPm4vTT9j7I/kqYpnk3AFxX5POXc49S6WtFes4+7kny7tWo5yad/NxKzkMpl32XAtcin4WKv31IZploJJkpN8H5NLxgwYIJfX19jxA3PLioXWtZ1r1eFmOa5gcA4OflIgnQcUCYsWSa5mf6D53fLNHBE180zLQsa7fuU1WEU9dm+8slW+oAipW8j9OVndC+xzCM6LJlyx7M1daPjWdmv3462VJvePyUNRaLTZRS4mH9QoJO/GxyV7/N35AvwTJr44LVqmcrBi/Li7ty+FgdkP20hWqy22g0+j4hBDKGjtXBS/FC6kHDMF6SUt7k0Y60dvqpF7/mh/1o+E0/h033hYeHW2zbRoKhnInV1EH9wlfjeaaKltluPb6ntSzrn6qbiXIcAICVABDzcS9yTyQS+XhLS4t2lmyJ1/9MyA4CwP+xLOv3FLvR8GMqteT7/XeRSOTfWlpaurw6YB/lDe+sG1c/JAS8v1Al8H21j0BDOOCSAYwdWQfnnj4Wzn3bGJh4VAQMzcRwJAdIJCXsa++Fx17cA4+/tMetHN/Vm4SeXjym8lXJCCBRxLD6gEsKcfb00TDj7WPgtKkjwBCgRRLgoB3gX0LC6r/vcf/WbO6A7p6kawtMEFDJVlB+2c6cNhK++4nTyz8wj8gIMAKMACPACDACjAAjwAgwAowAI8AIMAKMACPACDACjEAJEfjcT16GF9btL+EI3PVgIcAEAYOFfOWPywQB/uqICQL8xTOzNynh4YfunFHWquHU2LNiCAJ0Y7ullN+0bftLuZCu9DikXDLHYrHLMNkfAEKa1vMFy7K+rbpHJxE1qy/PpGzVuH79rhHjVoi8IhaL3SulvIoob0EFBzV0QCIIWLhwYV13d/dPMeeEKDel2UEp5VeFEP8BAFNy3VBIIrtPiYNK3c6bN+89juPgc1QWkoBKSErO4wOphCvK+O5Kt7MS+wbKM1NwGw2fUBUEAQhECYrMYsDiLwBgFABgwd6cVyU8ixr5Bp7PHTE+vlC74zj9QpE78j6tOP30rYPtr2Kx2NlSyj8VmUuUc49S6WtFpvp82pOUlSAA5a/UPJRy2Tf1PKqZ9+yPR6jQXpggwFsxyk2w1+3RaPR2IcQXKboXQvwmHo9/WJXYZZrmewEAq8OWItk8U9R9juNc0tra+ixF/lQbJAn41/6KtD/0mcRgp5Tyctu2V2vIckTTWCx2g5RSq/ovAGiz/eWTL8XE+EciYQR1msl+e/laJBL5VktLC/7vAZdfG88MJ/5lIcQ3VAJSnGypNzx+LQgpdjNMvn+Xat4l+H2nEOKSeDz+ksLXnCGEeEi1eaMyhxY7D42DSlE+liqnX7aA41WL3aax8ZFYxhFC/C4cDl/f1dX1GYUfIOnVT71QbYHSrgzV1XOJ8Xp/pd9bw+HwfYUkoufx/7746wLXTwrUaxzHuYLKNEzxK/giOhAIXOo4zgkA8P+K3Iu4L5kikcgni9FJU1PTCYZhtJRwDXkdAK62LOspCujYJvVxjUIqQ+0y3e6wn2hpaemg3Mw+Kj9KF9+0+k4AQPItvhiBnAgcNbLOrRo/ZXwDnH78CPdv7Ig6rarx2HF7ZwLaOvpg655ueOaf++CZNW2w50Av9CUclziAr8pGIGAICIcMqAsZcMa0kfDuU0bDqVOGu+QR+Ie/Uy4kAHCkdIkAMPjx+dfaYO3mDtixrwd27usBJJLgixFII7DggonwiXnHMyCMACPACDACjAAjwAgwAowAI8AIMAKMACPACDACjAAjwAjUFAI/WfYGLH5sa03NiSdzCAEmCGBLyIcAEwT4axtMEOAvnlm9/eDBO2bcWNIRsjqnxvYVQxCAQ5qmiXHz9wCAQZifZ7JwJcch5ZqbZiHCdBedUsom27b/TMAL8f0uANxMaZtuQ0261OmzkLaljtVNJYthISeK7a2KRCLNqoI52fPUSAYmEQRg/83NzaMSiUSLEOLiQnDNugfzM/AZ/Ed/rPoTfhIE+JQ4+GhPT0/TqlWrMDEz71WGGM302BgfOT8ejyMhgedFjXfFwoC2bT+t6k/1u9/5IpVsZ6X2DSqsi/ldwydUDUEAFpmNRqO3CCFuA4BAMfgAQFJKeXt9ff1t3d3duDf4l3z9UdeqUj6Lfj13HKdfe3H6abutAH+F+Z1IrvV14n4n1yO3PhQKzVi8ePG27B8rea3IlNWnPUnecwj13ETJsczGuAx7HO08lHLZdylxLXKtqtjbadHiFSt+YYLFYrFfSik/orpbCPGreDx+japdvt+j0SgpaTd1v5LlLD3OwoULR3Z3dyP738d82EjlE7/girnz5s17u+M4yNx0VqHYpe7D5LzlUsp/t217UzF9NTc3n5hMJh8BgMnEfgpi+/Pq22e9vS6l/KRt2w94kUpQN55UWyc6WdIBWGPDQzrgZ2NPlNXzZRluWpLJJCZRXqiwG7TPKzMTNPEQ5zjOiPR9Qog6AECCjyuQ0Ida3VoI8al4PP5jr/FN08SXv3coZMTn6VrLsu4lPgMFN9PwsXfH4/FPFDwQ8UaiLdSM3eZ4FmYJIZA19EQiZNnN9vYnXt9YX1//GyQjIeDpJ0EASS8FzivnbTovYIoYF5/HTUKIlmQyeXdra+sbKoIg3bEIesIulfguXLhwWE9Pz91SSnzRQnkZrhIVCW1+FolEbmlpaSGXX9B9SZMiVPp1gXZ/UAjxtXA4/IN8BDyqSWb+nkrIvwkAkDSqUedej7bI3Puz+vr6r+ngmO6vBMRFR/gJnTlGo1H2UTkAm/XZ1dcI6X4A5YsRGICAEABTxjXA6SeMgLdNHe4SBeAfVpHXvbbv7YaNO7rg/7N3H+BxHfe58N9zthcsOgmAJNi7KJESVUlakkXKoQxSsmMl97ok8f1iO803Fh3HjktixyV2YlPOtZO4pNqJU+giEZRkS5RVSKpYLCLF3itA9Lp995yP/wFWAkGA2AUWiz2Ld55nRYo4e87Mbw52gZ2Zd840BnHkXI96SGiALAjnrvGZaub+eLkXJARAHgtri3Dj3AAW1RahqsyF6nI3nPb037pT/X2qIYhTl4I4eakXJy724vjFoAqMYKFASuAT/3s+7l+Zk/B9olOAAhSgAAUoQAEKUIACFKAABShAAQpQgAIUyJnA07ub8Tf/eSJn1+OFcifAgIDcWVvtSgwIyG6PMSAgu54Dz2Zq+J1nv7H638bvCteeecOGDZ8E8NU0rjmq+b2p82a4SH7ERdT5Og9pGEdZtCVzg/8gDefUIQcB3FtfX9+aznMefPDBtYZhbEt3vvJodopPpx6jOab/3pCNBWWzoGHLaDdOe+CBB6psNptszLZkhPqNeu71/fff73O5XE+kMQf9iN1uv+dnP/tZczpW/XM6/8Y0zQ+Nch3JVeszRprPP9r7YqxzTzVNS3uO+TjN0RzcHS/YbLaHHnvssc6R+imd+a4ARrOZ55CXzvZ6EblIvt5nI92vA4DG9P40Uh+P5usZvCbI6T9VX18v68VGVXJ8D0pIwHs1Tft/AMpGVWHgqrVRI9U/mwEBo/1eTPf7DsDX6+vrPzGcy1hfK4c4L+fpj/ImHPS0Mc3Tl3Plw+uVLI4Ph8Oy6aQEBYwmxOO6IUn5+l4x+BYY6/fZ9TYET3PNTlzTtI1bt279eaa35zj9jJP393earhmFp2Vqb7XjJ2tAQM2Vjvq8aZqSniZ/dw3ouCiAC5qm/cxms3093V+2hul4+WHnNwB85soCbPkFdahFYZ2maV6QH+K2bdv2ZCY30JUPBiqubPr4cQAfBDA1k+cOcaxarAjgZ4ZhfP+JJ544OpbFig8//LAtHA6/qz8NamGGdZM++Kmu6196/PHHD2f43GEPzzAdclRpf+nU9cEHH1xiGIb8wL4+wzdZ6aN9AL7kdrvr01m02J9283umaf7uEPegnK/lyqL1n5um+efphDBs3Lgx9b1z/5UFntMH1V8WVF4yDOO7Ho/nH9JISpTvj1/XNO1PAcwHUDLIr1XTtD2apn3i8ccffyMd24HHSF0lRQzArwGoHLSwVd7QTmuaJotUvzPM7tDy4dvnriSbfWGEa59IJpN1Tz755PF06/jAAw8ssNls8qGbtHuk8j/19fX/a7jvxwwWM1+w2Wz3PvbYY5LyM66lPwzjU/1hCBLKMV6vsWm1Y5Ldt0OayA+1kUjkjwHI99ubwRUjAEY1TfsXl8v1qYELkB988MEZV3Zo/wGAWwe9r8lr9z5N0/5g69at8lp13TJCv6j3YtM0/yHN15ORLpfR1/vTtv4OwLoMX6cHX0c+iA8BaAKw3zTNPQBe9ng8x9N4jcyozoMPzvJ9D3nvSiaTH9c0TUJO0r2HBlZrTO/tI33YIxca/EG0vBaFw+EvaJomgUrpLMxPapr2X4ZhfDqd98RMO6j/tfGPAHx0DD+3yb30LQDfTXegZ7h6ys9qkUhkw5UPt+S1Yc0o73VVH7fb/e3RBBWk6sbXqGt7ae0jLyyDZjuQ6X3G4wtbILUY3G7TsXCGH7ctLsWK+cUo8TsQ8DnUTvLplNRCcNkx/nRDEIfO9uDo+R5caA6rRzgqnxGzWE1AQiPmTfNh3nS/+nP+dD+8rr7PdOXeSbc0d0TR3BlV98brJ7uw70QXIrEkQyPSBZwEx33vT5ZjdnU6P1pNAgw2kQIUoAAFKEABClCAAhSgAAUoQAEKUIACFCgYAQlT/vDXXy+Y9rAhbwkwIIB3w3ACDAjI7r3BgIDsel51NjN54/ZH7854Du1YatQ/l+fPZK6YaZrTBs29kkkFF03TlMXVX922bduYEnY2bNggG3j9FYDFQ8wjlmaoucmmaW6ur6//3khz2/NxHtJwfdG/WOkPDMN4v6ZpMtd28Dxqeap4yxytlw3D+NwTTzxxJIO+lXnQ9wKQRWHiK2sNhlocJvMcpR8/W19fL5vxmRlcY7wOHVj3mwDImolUUSaapj1nGMYXRnsP1tXV1eq6/lnTNIeaE6/msAL4e7fb/XfDzDMfse3vfOc7F+u6/kUAq4eYyy7u+6/0yRfr6+tfGPFkVx+gbdy4cblpmt8BsDKDzZ+Omab5fwdtUCjWH5X5+qZpyjqBgROQLl/ZnPGf3G73X47GoH89yfs0TXs0w4XDsn6krr6+XjbfSrv0f/9LcMIfjnJzqcHXumya5pM2m+2fnE7nq+ms3ZATjNDvau2Qpmlfdbvd/53uOa+HMMJ6kdRryDPprhcZcK18vM/Gdf1J2jfbKA+sq6uTtSOf0jTtvuHW4pim+W9ut/v/bdmypXeUl8n5PSj1lLVtmqZ90TRNWds2cO3I9ZrRDeBrbrf70YHz6t/5znfeouv6PwFYNOhcQQDP67r++48//ri8Rl+3jPC9mFpPNKrvxf7vO3mtkaCfwetl1M9KmqY9faWCn9+6dWvDSHXlPP2RhEb+er7N05dpm9dZL6fW8mmaAXZY6wAAIABJREFU9vpo18uNLPLmEVKPdZqm/X2G743Nuq5vfPzxx18d4Vr5+F5xTZUH/Ezy1xmu4ziVTCbf8+STTw75oWE6a3bk57Wx/DwpjbHY/S1Vnuj1oBl8ixTGoRlMEy+MBhdoK7T169dPs9ls8qJ9r6Zpt5umWTzEL5Lqm6x/seIZTdPkQ4Jdpmnudrvd58ZrsaKk+MViMVmk/ZCmaSuu/LIsW80N/KGv1TTNRk3TfqHr+o+dTue+0fwSOVLf9ien1AOQH6ivW9LZtX2kc4z0dalPNBq92zCMjbqu32eaprgM/HBHfoCVD3Ve0TTtJ7qu/zKd1LmRrsuvpyfw0EMPzU0mk/JBl/zAPlyRD4DeVV9f/1R6Z33rqI0bN64zTfMxAN4RnrtT07QHtm7d2jPUcemmj10vtSjTuvN46wrIL6PRaPRWwzAkdOLuQR8qp0JDJGVWPtCTIJJRf7hgXSXW/HoC/b8czdF1/R2macrgwfL+D24Hvn+lPlC8dGXh+bO6rj821vf20QQEpNohHzqZpvkeTdP+z6BAGlVP+TlIggFsNttTOXqfHfhzm/x8JB/QS+jCwEEMqb4kzbZf+flJfvl/LplMPvnEE0/IB95ZH4CRn0nC4fBySacDcGd/8vLgn9fk55K2K+EvB6/8rPnUeNSHr1FXf/et3bSjE9DkZ/r+Ir+6Zb37+aJnIQHZJT7gsyPgdWBhrR8rF5Zg2ZxiuJ063E4b7Lb0fr03DBPxhIl40lDhAHuOdeLw2W509MbR0RPnbvEWuicGVrUs4MSUEhdqp3pUcMRN80pQ7LND7ht5pFt6wwnI43xzGLuPdmLP8Q50BROIRJOIxuXHRZbJJXD1e4/PbcNjX75jchGwtRSgAAUoQAEKUIACFKAABShAAQpQgAIUoMCkEXjoM68gGBkYpMzxuULofAYEFEIvjk8bGBCQXVcGBGTLc/B7j9m1ffOaoRaNZ+uCBXsezkMq2K5lwwYJ9K/TePDKpnyyWZDM5xwYBJEK2HgiGxtIjhZ/wPfj+/rXTAwOHnlzLYlpmls8Hs+esS6cX79+faXD4ZCNk37NMIw7NE0rHyYkQ+ZpyiLlqzYC03X99HBz90frYOXnWeE+s7JvIdW9f82WrNd6t6ZpqwYFDb0ZemOa5j97PJ7t47FuzMqenKefld7Lu3n6WWnVGE8i91YoFJLgot82TfMdQ4RTdV7ZKLTZMAwJAXvM4/E8n+n3pxXeK9L9mQTAC7qu/5fL5XotU4cxdtVIT+f9PZLQJP16+rPEJykQm104AnV1datlQRsA/witajEM4+1PPPGELJJlmaQCGzZseOTKgs3NIzT/WbfbvWE04Rp1dXXTNE3bBWDmCNcYKSDgK5qm/dkI55CVPL9RX1//k0nanWw2BShgcYGxBARYvOms/iQWWLtpx1OAJiES/UXCAfjr2yS+JeC065ha5kJ1mRuLZhZh+bxiLJ5ZBFn7rWla2rvEJ5Km2hE+FEli74lO7DrYDpn8kugPDTCZQ2HJ28zl0OFy6qgqc2P1snL1KA844XToaYdHSMMlQMIwgca2CF493I5Xj3SguTOKrt74oEmRlmRipTMWuPq959ZFJfjKh5ZmfBY+gQIUoAAFKEABClCAAhSgAAUoQAEKUIACFKCAFQQ+/f1DeO2orA9KFY7PWaHfRqojAwJGEpq8X2dAQHb7ngEB2fIc/N5j/nz75jXrs3V2nocCFKAABShAAQpQgAKDBThPn/cEBShAAWsLcIWJtfuPtU9fQNuwYcN3AHw4jac87Xa7HxrNou80zs1DLCDw4Q9/2NHQ0PDj/p2Ur1fjr9fX139iNE168MEHZxiGIQEBM0Z4/rABAQ899FBJMpl8GsCtI5zjmMPhuPenP/1p42jqyudQgAIUmGgBfvAw0T3A60+EwNpNOz4DaF+aiGvzmvkloPX/1u512TB/ul895k3zYe40H2ZO9WZcWQkHuNweRXNHFAfPdGPfiS6cuNgLoz8ZgAEBGZPmxRNsugZ5lAWckEXcKxeWoqbCjbIiJwI+e0Z1lHugvSeGQ2d7cOhMN85dDuF8cxitXVHw/siIsuAO/uD6Wrx37Ui/whZcs9kgClCAAhSgAAUoQAEKUIACFKAABShAAQpQYJII/Gj7BfzLU+cnSWsnTzMZEDB5+jrTljIgIFOx6x/PgIDser51NvOz2zev+fJ4nZ3npQAFKEABClCAAhSgAOfp8x6gAAUoYG0BBgRYu/9Y+zQFHnroobnJZPK5NBZjyxk/WF9f/69pnpqHFaDA+vXrA3a7/ecA7hyheaMOCNiwYUMdgJ8CcIxwjf+sr69/71DH1NXV3aNp2hMARloZ9r36+vrfA8D9YAvwfmWTKDAZBPjBw2ToZbZxsMDaj+9YDVPbQRkKSECALPwOeB24ZWEJbllQghlTPKgocarF35mW7mACRy/04Pj5XpxqCOJ0Y1DtFi+Fi78z1cyf4+U+0TS5T+xYVFuEhbV+zKn2YVa1FzXl7owr2htOoKE1gkutYRw804M3Tnfh7OUQ75OMJQvrCY/+0TLcMDtQWI1iayhAAQpQgAIUoAAFKEABClCAAhSgAAUoQAEK9AtIsPIj336DHgUmwICAAuvQLDaHAQFZxATAgIDser55Ns1cs/0ba3aO09l5WgpQgAIUoAAFKEABCoDz9HkTUIACFLC2AAMCrN1/rH2aAhs2bHgEwOY0Dm/UNO1tW7duPZnGsTykQAXq6uqmaZq2C8DMEZq4B8Cv1dfXt2ZC8dBDD5Ukk8nHANw90vM0Tfvo1q1bvz3UcRs3bvwH0zRl4f/1SlzTtI1bt26VwAMWClCAApYU4AcPluw2VjoLAms37ey68jPsgJWY8usb836yQGupUzjsOpz2vp3hVy8rV4+pZS64nTa4HHrabZHF/0nDRFtXDK8d68CeY51oaIuo/+8KxtM+Dw/MbwG5L6ZXujGt0qOCApbNCWDeNB90SRCAhAikV/9YwkBvKIHuUAJ7jnfi5YPtOHq+R91D8mCYRHqO1j7q6vccr9uGx798h7WbxNpTgAIUoAAFKEABClCAAhSgAAUoQAEKUIACFBhB4MHPvIJQJDngKI7PWf2mYUCA1Xtw/OrPgIDs2jIgIBue17zndG/fvLo4G2fmOShAAQpQgAIUoAAFKDCcAOfp896gAAUoYG2BNKeGW7uRrP3kFti4cWORaZpPAlg9koRpmltramre873vfY8rZEbCKuCvZ3LPAPgft9v94S1btsgCvhFLXV1draZpP0gnHABAm2ma923btm3/4BO/+93vro7H488BWDjCRffGYrF1v/jFL9pHrBwPoAAFKJCnAvzgIU87htUad4G1j+z8CTS8+60LSTgAf4Ubd/g8u0CJ34GKYidqKjxYMb8YN88vQVnAAbtNh92W/v0QjiYhj8a2CF471onXjnaocIBgJIlIbOBEtzwDYHUyEpBAiRKfHSVFTiyeWYSVC0uwZGYRnA5dBUroenr3jIQARGMGIvEk9p/sxu5jHSogoEdCA4IJFRLAUugCV7/nSDjJX/zOokJvNNtHAQpQgAIUoAAFKEABClCAAhSgAAUoQAEKTHKBL/zrUex8o22AAsfnrH5LMCDA6j04fvVnQEB2bRkQkA3PQe85Jn66/dHVv56NM/McFKAABShAAQpQgAIUGE6A8/R5b1CAAhSwtkB6M8Ot3UbWfpIL1NXVrdY07SkA/hEoDAC/U19f/8NJTsbmA9qGDRv+C8BvpInRbZrmj3Vd35JIJF73+XwtW7ZsUausHn74YVswGKy02WwrAfwugDoAtnTOK0ECVVVVvztUYMWGDRvkPD8F4LjeuUzT/Ktt27Z9Op3r8RgKUIAC+SrADx7ytWdYr/EWWLtp14cA83tvXYcTkMbbPB/PX1PhxpxqH+bW+LCg1o+FM/wo8tihaVrau8FLuzp74+joieN8Uwi/OtqhAgJksbes8za42Dsfu35UddI0wCHhEXYNN8wO4M6lZSpYwu+2w+expx0qYZqAaZrq/jh8thuvn+zC0fO9uNweQVN7FLGE/PrMUtgCV7/nPPLwPDxwx9TCbjJbRwEKUIACFKAABShAAQpQgAIUoAAFKEABCkx6gSdfacKjW04OcOD4nNVvCgYEWL0Hx6/+DAjIri0DArLhOfg9R/vw9s2rvp+NM/McFKAABShAAQpQgAIUGE6A8/R5b1CAAhSwtgADAqzdf6z9yAKy0Ps7AD488qG4YLPZ7n3sscdOpXEsDylwgQ0bNnwAwL8C0Ceoqc2apq3bunXrgSGur23cuPGHpmm+b4S69ZqmuX7btm07J6gNvCwFKECBrAjwg4esMPIkFhS456PPTbc7HBeurrr8Cseduy3YnRlVWRZ565qmdnufN82nFnovmlmEaeVuTKt0w+1MK29KXVMWeku52BJW4QAnG4I4fLZHPSIxlWnFUmACcv9ImT/dj+XzitX9U1XmRlWZCx5X+vdOiuWc3DeXgn2Pi73qz1A0qQIEUvdXgRGyObj2veZHn1uJyhIXbShAAQpQgAIUoAAFKEABClCAAhSgAAUoQAEKFLRAS2cU7/3i7kFt5PiclTudAQFW7r3xrTsDArLry4CAsXpe+16TiMdnPP+tey+O9cx8PgUoQAEKUIACFKAABa4nwHn6vD8oQAEKWFuAAQHW7j/WfgSBhx56aG4ymXwOwIyRsDRN+3FVVdV7h9qtfaTn8uuFJ/DAAw9U2Wy2ZwEsmYDWRU3T/O1t27b991DXzuC+3qlp2gNbt27tmYA28JIUoAAFsibADx6yRskTWVBg7aadLwJYY8Gqs8pjEJBgAIddg9Ouq8Xdty0qxQ1zAgh47Qj4HBntAi/VkIXch872YP+pLhy70IvG1gga2iKIcxf4MfRS/j41FRAgoQCzq72YU+1TAROLav0o9jkyrnh7TwxtXTGcbwpjz/FO7D3eia5gHIYJGPIfloIXWHbl9WfzHy4r+HaygRSgAAUoQAEKUIACFKAABShAAQpQgAIUoAAFRGDT372BN053E6NABBgQUCAdOQ7NYEBAdlEZEJBdTwA7tm9e/basn5UnpAAFKEABClCAAhSgwCABztPnLUEBClDA2gIMCLB2/7H2Iwhs2LDhEQCb04AyAPxOfX39D9M4lodMEoG6uro7NU2rB1CewyZLOMBHt23b9o/DbQ+8YcOGDwD4VwD6CPXaVF9f/2gO685LUYACFBgXAX7wMC6sPKlFBO7btGuTBvMbFqkuq5klAbtNg9dtg89tx83zS7BqWRlunFsMm66pR2oB+EiXk93dk4aJZNLEq0fasfONdhw+141gOKl2gOfi7pEErf31Iq8dZUVOVFe4cfuiUty2uBQVxU5oWvr3kAhIkEQ0buByexQ7DrRix4E2tHXHEIsbSCQZEGDtuyS92n9k42y85+6a9A7mURSgAAUoQAEKUIACFKAABShAAQpQgAIUoAAFLC7w4xca8N2tZyzeClY/JcCAAN4LwwkwICC79wYDArLraUL7+LObV6Uz9zm7F+bZKEABClCAAhSgAAUmnQDn6U+6LmeDKUCBAhNgQECBdSib85bAxo0bi0zTfBLA6jRcLthstnsfe+yxU2kcy0MmkUBdXd39mqZJcMSUHDRb7r/319fXv3K9a23YsOGTAL46Qn2aNU1bt3Xr1gM5qDcvQQEKUGBcBfjBw7jy8uR5LvBrH3t5VkJPcgZSnvdTtqvnddlQU+HGtEoPFs8swrLZAcyp8UHXkNHi7mjMQGcwju5gHHtPdGHPsU6cauhVi71lcbcECLAUroDbaVNBE+UBJ1YuLMGti0rVfSX3l8dlS7vhEjIhQQASCrD3WCf2nujEpZYI2npi6OqNp30eHmhdgX//zEpMLXNZtwGsOQUoQAEKUIACFKAABShAAQpQgAIUoAAFKECBDASa2qN4/5d3Z/AMHprPAgwIyOfemdi6MSAgu/4MCMiup92wzf75N+88m92z8mwUoAAFKEABClCAAhS4VoDz9HlXUIACFLC2AAMCrN1/rP11BOrq6lZrmvYUAP9IUJqm/cfWrVtlV3YukRkJaxJ+va6urlbTtL8FsAFA+itp0rfqBvA1t9v96JYtW8IjPe3hhx/2RyKRPwPwmwBmDapTq6ZpezRN+4vHH3/81ZHOxa9TgAIUsIIAP3iwQi+xjuMpsPbjO5+BibXjeQ2eO78Ein0OLJ1dhCWzAphd7UXtFA+mlrpVJbUMfovvCSVwqTWMiy1hHDrbg0NnunGhOQzDBAz5D0tBC+i6BpuuochrVwEBNy8owcypXhUYUFrkSLvtEiRhmibkfjpyvgfHzvfidGMQZxtDaGiLpH0eHmhNAblvvvaRpdasPGtNAQpQgAIUoAAFKEABClCAAhSgAAUoQAEKUGCUAp/87iHsPd45ymfzafkkwICAfOqN/KoLAwKy2x8MCMiip4bt27+xel0Wz8hTUYACFKAABShAAQpQYFgBztPnzUEBClDA2gIZLC2wdkNZ+8knUFdX91lN076YRsujAN5VX18vYQIsFBhW4IEHHphpt9v/0DTN3wIwdYxUySuBA3sAfNPtdtdv2bKld4zn49MpQAEKFKzAxo0b/63/tfd6bewwDGPdE088Ia+tLBQoKIF1H9v5u6aO7xdUo9iYIQXsNg02m4aKgAsrF5XglgUlqC53o6zIiYDPnraaLOg2TBNtXTEcvdCLY+d7cKYxhLONQbR0xdI+Dw8sDAG304Yls4qweGYR5tb4MKvKi+mVHtW4TAInwtGkCpu42BJR99TBM9041RBUgRMSICD3HUvhCWx6eB7W3zHWX38Lz4UtogAFKEABClCAAhSgAAUoQAEKUIACFKAABQpb4KlXmrB5y8nCbuQkaR0DAiZJR4+imQwIGAXadZ7CgIDseWoGPvTMN1f/Y/bOyDNRgAIUoAAFKEABClBgeAHO0+fdQQEKUMDaAgwIsHb/sfbXEdi4cWONaZpfAfBOABWDDu3UNK3ZMIxnbTbbtx9//PHDxKRAJgLr16+vdDgcd5qmeS+AFQBmAwhcWfBfMsR5JFK8G8BBAAdM09zq8Xhe37JlSziTa/JYClCAApNVoK6urlbX9c+apnk/gOkAbAMs5DX2iGmaf7Vt27ZtALg8cbLeKAXc7ocfecnToRvtMNG3hTxLwQp4XTZ43TYVCnD74lLcurhUhQN4XDa4HHra7U4kTSSShtrdfc+xTvVo6YqivTuO3nAi7fPwwMIQcNh11JS7UV3hxsIZftw0t1gFBuj96QDphgTEEwa6ggl09cZVOMBrRzvUn3K/xRIGAwIK43a5qhVOh46fffF2yJ8sFKAABShAAQpQgAIUoAAFKEABClCAAhSgAAUmk0AsbuBdn3sV8ieLtQUYEGDt/hvP2jMgILu6DAjIkqeGSKmhl2159C7OLc0SKU9DAQpQgAIUoAAFKHB9Ac7T5x1CAQpQwNoCDAiwdv+x9hSgAAUoQAEKUIACFKDAJBBYu2nH9wDtQ5OgqZO6icV+B8qKHJg51Ys7lpbhjiVl8LkHZqKkxxONG2rC2pnGIF7Y34YX97ciHEsikTCRlO3eWSaVgK5rkPAJuZeWzApgzY3luH1JqQoIsOka0g0IME3AME0Yhol9J7vwwuutKnwiEksiEjN4bxXgXfXAHVPxyMPzCrBlbBIFKEABClCAAhSgAAUoQAEKUIACFKAABShAgZEFHt1yEk++0jTygTwirwUYEJDX3TOhlWNAQHb5GRCQLU/z+9s3r/lwts7G81CAAhSgAAUoQAEKUIACFKAABShQ2AIMCCjs/mXrKEABClCAAhSgAAUoQIECEHj7ppfu0mHsKoCmsAnXEZhW4cHMKg/m1Phww6yA2uXd48osIEAWcbd0RtXjVEMQ+050Ye+JThUYIOEA8nWW4QVkMb0smtd1qAX0snjeMIBE0kAiaU08aYPsAO9y6Jhb48eti0qwYn4Jin12BHwO9e/plNS9IyEBR8/3Ys+xDrxxuhstnTG0dkcRjXEXpXQcrXTMNz96I5bOKrJSlVlXClCAAhSgAAUoQAEKUIACFKAABShAAQpQgAJZEzh0tgcf+9aBrJ2PJ5oYAQYETIy7Fa7KgIDs9hIDArLjaUBf9cvNd72UnbPxLBSgAAUoQAEKUIACFKAABShAAQoUugADAgq9h9k+ClCAAhSgAAUoQAEKUKAgBNZu2rkDwOqCaAwbMaTAolq/2uF94Qw/aqd6UTvVA6c9vcXbqRPKIu6Tl3px4mJQ/XnykvwZVAvcpTAg4Po3n92mqcX0DpuuggJsOhBLmohEk4jGrbkAXgICJOxAwg9mVHpww5y+8AkJpJhe6YbfY0/7OzJ1/5xrCuHo+R4cu9CLs40hnL0cQm84kfZ5eGD+C9wwO4BH/2hZ/leUNaQABShAAQpQgAIUoAAFKEABClCAAhSgAAUoMI4Cj3z7DRw80z2OV+Cpx1uAAQHjLWzd8zMgILt9x4CArHju3L559ZqsnIknoQAFKEABClCAAhSgAAUoQAEKUGBSCDAgYFJ0MxtJAQpQgAIUoAAFKEABClhdYN3Hd33ANM0fXN0O+ZXOmruaW70/sll/WcAtRXZ1v3VRKRbPLEJFsRPlASdkwXo6RRZuJw1TBQHsP9WN/Se7VDBAU3sElzuiMAzeJ8M5ysJ5CWJwOjT43Xb4vXZ4XTbYbBrsuoZwzEB3MK4WwIejSURihrK2YqkscWFOtRezq31YWOtXYRRyn2mahtR9mE67mjuiON8cxtnGIA6e6cHBs93o6o2n81Qek5cC176XfPK9C7D2lsq8rC0rRQEKUIACFKAABShAAQpQgAIUoAAFKEABClAgVwLb97Tgaz86PuhyHJ/LlX82rsOAgGwoFuY5GBCQ3X5lQECmnte+l2ia9lvPfGPVDzM9E4+nAAUoQAEKUIACFKAABShAAQpQYPIKpLfSYPL6sOUUoAAFKEABClCAAhSgAAXyRmDtpp2nAcx+s0KyopdbwudN/4ymIqlF2bLD+x1LyrDmxnIsnV0En9sOn9umdn1PpySSplq8HoomsftYB3Yf7cTpxqBa1N4TSvA2uQ6iy6mrRfLyqCpzo7rcrf6u64D0S3cogbauKJo7Y2hoDaOhLYJQJJlOt+TdMX6PXYVPTClx4eaFJbh5fglqyt19YQhphlFIoyQMoLUrhkutYbx2tBO/OtqB9u5Y3rWXFUpTYNB7iXwf/PAzt6T5ZB5GAQpQgAIUoAAFKEABClCAAhSgAAUoQAEKUKCwBT7w5T243B55q5Ecn7NUhzMgwFLdldPKMiAgu9wMCMjQ89r3kjPbN6+ek+FZeDgFKEABClCAAhSgAAUoQAEKUIACk1wgvZUGkxyJzacABShAAQpQgAIUoAAFKJAPAms37fwTAH+TD3VhHbIjIOP+sghdggDedlM51t0yBcvmBmDTNfXv6e7qHokl0R1MoCsYx0uH2vHSwXacuxyCYZoMBxihq2TR/Kwqr3rMm+7Dgul+TK/09PnrQFuXBANEcL45hDdOd+PgmW509MSzcwPk+CwSAuCw6/C6bOp+W3NjhWq306HD5dDTro3cbxKSIKEJL+xvxYv7W9HcEU37+TwwvwU+vGEWHr5nWn5XkrWjAAUoQAEKUIACFKAABShAAQpQgAIUoAAFKJAjgS3PX8L36s/m6Gq8TLYFGBCQbdHCOR8DArLblwwIGLPnJ7ZvXv31MZ+FJ6AABShAAQpQgAIUoAAFKEABClBgUgkwIGBSdTcbSwEKUIACFKAABShAAQpYWWD9R0+44o6mBgBlVm4H6/6WgAQByOJseaxZVo57V1Rg6exARuEAcrbO3jgutoRxoTmsFrDLQvbUbjamSfGBAqnQhYDXgYDPjimlLsyu8mJmlRfTKjyoKnejvMgBrT+goTecQHt3XHnuOd6Jvcc71WL4WMJAImktXGm73HMSBnDLwlKsXFiCOTU+lAec6pFuIIW0Oxo30N4dwy/3teD5fa3KJ2kwkMLq321FXjv++y9ug8POjwyt3pesPwUoQAEKUIACFKAABShAAQpQgAIUoAAFKJAdgXjCxG9+4VfoCSWyc0KeJacCDAjIKbelLsaAgOx2FwMCxuTZ7ohPrXnqW/OZyD4mRj6ZAhSgAAUoQAEKUIACFKAABSgw+QQ423fy9TlbTAEKUIACFKAABShAAQpYWOC+TTs/d2XT+b98swmyPpm/2Vm2R9Vu7m4bfG4b7lpapnZ0XzyzSLUn3cXacmxjWwSHz/bg0NlunGsK43xTSIUGsFwrkHKtndIXCjBzqgezqryonepVgQFelw0uh+3NPognDLUYXjxfOdyBVw+3qzCGUCSJUDRpKeJU2x02HQtr/VhYW4R503yYXe3F7Cpf2vechE5IGICYPLu3Bb/c04KGtggSSeuFJliqA8ejsoPeQ37712rx/nUzxuNKPCcFKEABClCAAhSgAAUoQAEKUIACFKAABShAAcsK/PszF/BvPz//Vv05PmeZvmRAgGW6KucVZUBAdskZEJCB56D3EBP482c3r/5iBmfgoRSgAAUoQAEKUIACFKAABShAAQpQQAlwGQlvBApQgAIUoAAFKEABClCAAhYSuOcPnvPb3Y4LAEreqrb8ametncwtRD6uVZWd3AM+B4p9dty2uBSrbijHghn+jK959nJILVx/9UgHOnriamd3qy1ez7jRGTwhtTDepmtwOyUAQMf8GX4snOHH3BofaircmFbhgd02/MckEgiw62AbXjrYjnNNIXQF4+gOWnO3IF3XMKPSg+mVHsyf7sONc4txw+xA2gEBKXppvwoI2NuMiy0RxOIGYgkjg57hoRMrcPV7h99jx48+txIeV19ABgsFKEABClCAAhSgAAUoQAEKUIACFKAABShAAQr0CYSjSbz3i7vRGx44LsDxOSvcH1YPCJDQ5lQx+/8n9U8DvybHpMZ7KIRKAAAgAElEQVTDUqNd2oA08kyCya3Qr9moY64DAlL9lW4/qj5V/frW+GU+9yMDAtK9K6957+hMROIznv/7e3vTPQOPowAFKEABClCAAhSgAAUoQAEKUIACKQEGBPBeoAAFKEABClCAAhSgAAUoYDGBtZt2fAbQvmSxarO6Qwi4nDpK/U6UFjlw66JS3LGkFPOnZx4QcOJiL17c34YXD7T27WwfSXKh9gBvmSyjaxoCPjtqyt2oqfBg5lQPZlZ5UVXmRnF/SIMsnB+uiOmrR9rxyuEOSCBDR09MhTFYsYhHRbEL5QGnCqSQcIrbFpVmHBDQE0rguX0teP71VlxsCSMcNRCJJa1IwjoD+OD6Wrx37QxaUIACFKAABShAAQpQgAIUoAAFKEABClCAAhSgwBACP9p+Af/y1HnaWEzAygEBhmEiEu8be+nqTaCzN4ZgJIlgOIloPIl40oQcI0UWkTvtGhx2HT6PHT63DSU+B0qKHPBIeLZThwRps7wlkKuAAAkGkD6UoO2O3jg6e+MIhhOqL6NxA/GEgWSqHwHVh06HDq/LpvpSguZLipzq/yUE/XqB5xPZvwwIGK2++dntm9d8ebTP5vMoQAEKUIACFKAABShAAQpQgAIUmNwC/MRvcvc/W08BClCAAhSgAAUoQAEKWFDgns8/Z7d3O84BqLFg9VnlAQKyU3dZkRNlAQdWLizF7YtLMXeaL2Ojo+d78IvXmvHM7mYkk6aaRDJ415CMT1pAT5AJT7L4v6rMhRtmB9SjutyNqnI3Snx29TUJELjerhuhaBK7j3Vi99EOnGkMoaUzirbumCWVpJ0+tx1etw0Lpvtx9/IK3H1TxagCAiSUYseBNlxoDqudkyRIgcV6AhIW8R+fW8nJgdbrOtaYAhSgAAUoQAEKUIACFKAABShAAQpQgAIUyJGAjL2874u7LTs2kCOmvLuMlQMCEkkT3cE4OoNxnLscxrmmEJo7omqMqqd/TCaRMJS5zZZaUG7DlBIXKktcmFklgdlelBY5VYi2067nXf9MZIVyFRAgrx3dwQS6Q3Gcawrj/OUQLndE0NoZQ1cwDhmDjMf7+lHGLGX8zuu2Y0qJU/XjjCkezKryquDvgNehwh7ysTAgYFS90pAIxGc+//l7E6N6Np9EAQpQgAIUoAAFKEABClCAAhSgwKQXYEDApL8FCEABClCAAhSgAAUoQAEKWFFg3aaX/tCE8W0r1p11fkvA7bSpcACZ0HHLghLcvqQM80YVENCLZ/c045f7WhCLm1ftNDFZvWURvAQDyEMmPpUHHJhW6VEL4hfM8KPE70Cx36F220inyOScPRIQcOytgIDWLmsHBPg8Niyc7sfbbqpQj+sFJAxl1BNKQAUE7G/D+eYwghEGBKRzL+XjMR9991xsXFWVj1VjnShAAQpQgAIUoAAFKEABClCAAhSgAAUoQAEK5I3A1l2X8a2fnsqb+rAiIwtYKSAgFf4tY1JtXTG0dUfR1BHtDwWIoaUr2rfQPBhHJGao3edTO8/rOtTu8i6HTYUByELyyv4F5hIYMLXUhfJiGS9zwu+xK7hMx4VG1rbWEeMVEJDqx0gsqQJF5NHUHkVzZ1+4gwQDSOiD9GU4lkQsbkDCIKToGuBU/airPpS+lH6TPlSPMhcqi10oK5KvOfKqHxkQkPn9r0H/o2c23/V3mT+Tz6AABShAAQpQgAIUoAAFKEABClCAAn0CDAjgnUABClCAAhSgAAUoQAEKUMCiAms37doLmCssWn1WG4AEBJQWOdTj1oWluH1JKeZP92dsc+JiL17c36YWawcjSbWLe7x/x5CMT1YgT5BgALtdUxNoxHT+NL/aKaW6zI3qcjdcTpv6mt2W3kcjhRYQUOzrm1S0YHoRVi8rw103lGc8EUwCAl7Y34oXXm/FxZawuu/EicVaAvOm+fEPm26yVqVZWwpQgAIUoAAFKEABClCAAhSgAAUoQAEKUIACEyTw+5v34+Sl3gm6Oi+bqYDVAgIM01SLyI+c64WM/529HFJjMLKIPJYwkEyaajG5HGeYgNm/Gl3TNLW4XP6UsS8ZJ0stNK8pd2NmlRfzp/uwcEYRairc0DUt43GhTO3z/fjxDAiQ/unoiePo+R4cO9+Ls00hnL8cUn0oj0TCVOEO8hjYj2ImfXdVP9p11ZcS8iD9KGHzi2qLUDvVk1f9yICATO94bd/2zatuzvRZPJ4CFKAABShAAQpQgAIUoAAFKEABCgwUSG8WPM0oQAEKUIACFKAABShAAQpQIO8E7vv4Sw9ppvGzqysmv+b17TDAkv8CskBddrGXxdq3LS7FXUvL1O72mRaZHPTq4Xa8eqRDTTZp74kh3L9QO7VLRabntOrxstuJTJpxO3T43Db4vXYsn1eMm+YVo3aK981dUzLdFaVQAgJSPpXFTlSUuDB/mg+3Li5VARWZmsjOJs+/3oLn+wMCwlEDshsKSz4LXPse8fkPLsaqG8ryudKsGwUoQAEKUIACFKAABShAAQpQgAIUoAAFKECBvBHYdbAdn/+XI4Pqw/G5vOmgQRWxQkBAaiyvOxhXu82fawqrheWnLgVxuT2idp6XkumYX2rcpyLgRFW5G7OrZWG5H7OqvKgodqHEn1870Of6Hsp2QECqf3rDCbR2xXCpNYyj53pw/GJfP8pjLP1Y6neiurwvJEACAubU+FBR7ERZkVOdN9Nxvmx7MyDgeqLXvkeYmv6uZ79x12PZ7geejwIUoAAFKEABClCAAhSgAAUoQIHJJcCAgMnV32wtBShAAQpQgAIUoAAFKFBgAms37fwxgF8vsGZNmuY47Dq8bht8LhvuuqEMb7upAotnFmXc/uaOKI5d6MXxC7040xjEmcshtHfH1I4ThvxnkhSZ+OK06xBXmRAzY4oH0ys9aqLMrKlelBc74XbqcDlsGU+SKYSAgFQ4gMOmqUlDc6p9apcRCaWYP92ftklqglNXMI5n97bgl3tbcEl2r0mYiCeMSXK3FUYz19xYjj//7UWF0Ri2ggIUoAAFKEABClCAAhSgAAUoQAEKUIACFKBAjgT+8t+OYseBthxdjZcZi4BVAgJkx/nTDUEcON2NExd6caElDBn/i8TGFs6sxs4cOjxOmxo7k3EzGRu6cW6xGh/SNdmtfizC1n3ueAQESD9eaA5Dzi1jtxdbwrjcFkU4lnwz3H00YtJHDpsOj8uGsoBD9aOM8904N4ClswN50Y8MCMioZ3+yffPq92T0DB5MAQpQgAIUoAAFKEABClCAAhSgAAWGEJikH+3xXqAABShAAQpQgAIUoAAFKFAYAms/9vJi6MnDhdGaydcKm66pSTmyqH3NTeW47+ZKLJ0VyHgijuxEIZOEmjqieP1kF14/0aV2pUgaJhLJyRUQ4HPbVeiC7H4ik5uWzQ6g2G9Hsc8Bt9MGXQN0+U+GpVACAuSeczl0LJ9XgpvmFWNujRdTS92YUupK+76TgACZ4NTZG8czu5vVo6E1MukCKTK8hfLy8H/605tRO9WTl3VjpShAAQpQgAIUoAAFKEABClCAAhSgAAUoQAEK5KvA+aYw/r+/3puv1WO9BghYISAgGElCxvoOnenGK4c7cPJSLzp64urfsllk/Ex2m5cxtDuWlOGmeQH4PXb1mIwl2wEBMpbYG0rg+MVevHK4HcfO96K9J4buYHb7UcY7y4r6QgJuX1KKWxeVvtmPExn2wICADL6LDNuS7d+880gGz+ChFKAABShAAQpQgAIUoAAFKEABClBgSIHMZ8QTkgIUoAAFKEABClCAAhSgAAXySuC+R3b++ZXNHb6QV5ViZdISkEkadpsOWbS9alkZ3r6iEjfMDsBu19QuEOlO4ojGDPRGEugJJXDkXI+acNLYHkE0biAaS6qF28hCToDZfxJZIK4eGZw0teu8YQCJpIF4wkQsYSAWN9SfYyl2m6Yc3U4dlSUutdh9drUXC2f41e4nLodNLYqX40ZbxPjQ2W4cPtuDi61hNTGrsyc+2tPl9nka1L3ksEkghQ0ep45FtUVYNLMINeVuFHnt6pFuiScMdW+1dcfw3L5WPLe3BZc7ojBNU90XLNYQ+K131OID98+wRmVZSwpQgAIUoAAFKEABClCAAhSgAAUoQAEKUIACeSbww6cv4Ae/OJ9ntWJ1BgtYISBAAidONQTVGJ+MRUkos4zDyHhMNouMk8ni8soSJ5bNKcaSWUVqPG12lS/tMcls1meiz5XtgAAJbz/TGMLRcz04eKYb55vDkPHFsY6DDnaSfpRxz7KAU40ry0P1Y7VvTGOhY+0PBgSkJ3hlOPUvnn109V+mdzSPogAFKEABClCAAhSgAAUoQAEKUIAC1xcY/cx4ylKAAhSgAAUoQAEKUIACFKBA3gis3bRTtilZkTcVYkXSEpBF25qmqV3tb19ShjXLyrF0dhF8bjt8blvaO90nDbNvoX3cQHNnVD1kAXswnEBPOAnDkIXbZl9QwBhKXzBA33lkB3k5b7oltet8Immq3TN6I0l0B+Nq14yu4NgW2stkJr/HhhK/A/On+9VjeqUbFcUuNclJAhgkQCDdwIWh2iSTsC40h9VDdvvoDfft5pLvRT740fW+e0ycfB6xsr8ZpBDw2uGw62oiUbolJH0XiqOpI4pdb7Rh18F2tHRG1dMZEJCu4sQeN2+aD/+wafnEVoJXpwAFKEABClCAAhSgAAUoQAEKUIACFKAABShgcYHf3/w6Tl4KWrwVhV39p7++6s0GjmWcaDyUZJxNhtr2n+rC7qMdOH4xiHNNIXT1jm3cbKS6yjjRrCovZKzgloUlWLmwVI0jyXjSZCkynvXG6S78z3OX8OqRjmGbfe+KSjx8T40aexyuyLlkrFYCHl472oFjF3px9nII7d2xceX0uGyqHyUc4JaFpVi5oESFqcvYcy7v9dTY4He2nsFPX2wY1zYXwMn3bd+8+uYCaAebQAEKUIACFKAABShAAQpQgAIUoECeCEyeT/TyBJzVoAAFKEABClCAAhSgAAUoMB4C9z2yY62mac+Mx7l5ztwI3LygBLcvLsWSWQGUBxwoLXKOapcH2YUinjARisjC+4SaRJSQCUZqklH6C/qHarVh9AUEJA2o88lkl3SLHCsPqVtHT0wFGLR0RdHUHkVzR1TVTb6eSRVlcouuaQj47CgPOFFV5sbyecVYPr9YLYB32vVRGQ7VJqlbZ28cnT1xhKJJRGLJrO/4ka5lpsdJOIKEJHhdNmUV8DrgdGgqGED+PdMiDhIIcLElgt3HOrD7WOe4T3LKtI48/voCX/vIUshrDgsFKEABClCAAhSgAAUoQAEKUIACFKAABShAAQqMXmDv8U588ruHRn8CPnPcBZ742p2QkRAZD8mnBfAyHhaO9Y03vXKoAzsOtKqQ6s5gXO06P55Fxs9KihxqXG3NjeXq4XHaIAvOc7mwfDzbeL1zpwLRD5zuxo+fH3tAgPRhOGpAXg92HGjD6cagGp+V8cTxLHabhlK/A2UBJ9bcVKH6sdjnUCEBoxn/G01dU+EIMo76j9vO4rGdjaM5zaR5jmma6559dM32SdNgNpQCFKAABShAAQpQgAIUoAAFKECBcRfIfBb4uFeJF6AABShAAQpQgAIUoAAFKECB0Qis27TjGya0TaN5Lp8z8QKLav1YOiuABTP8qJ3qRe1Uj1rgnmmRCRiJpCzENxCO9k1IkcX3Khwg/fX8Q15W8gAkIEBONfDv6dRRLt0XLiDhBUn1aO2K4lJrBA2tEbT3xNDWFUt7soxMbPF5bPC57agud6N2igczp3oxfYpH/d3vtavJL9maACNtlok88ojFk8o4mRwjaDpwWThGJrzJhC65n2RyV2pikAQHjGai1+X2CM42hnCqIah2QzlyvgfdwUQWaspT5ELgPXfX4CMbZ+fiUrwGBShAAQpQgAIUoAAFKEABClCAAhSgAAUoQIGCF/ju1jP48QvcNTtfO/pnX7pdBQNkM1Q6G22VcaeO3hi6ehN4YX8rntndrMKZpWQSpj3ausj4kARKr1tZibW3TEFpkQPFfkfWxtVGW69cPC+1qP3AqS785MUG/OpIx7CXvXdFJR6+pwbzp/uHPUbCADp643j5UDu272lWQQ+57Ee5t9etnKIelaUulPjsKiQ8F0UC5SUcPp408M9PnkP9S5dzcVlLXkODufmZzWs+bsnKs9IUoAAFKEABClCAAhSgAAUoQAEK5K0AAwLytmtYMQpQgAIUoAAFKEABClCAApkLrN208wCAZZk/k8+YaIEZ/Qvc59b4sGRWkXq4nbaMq5Xa9UIW8MtifJmYoZaxZ2kte+o0stg/09JXt756yaOtO4YLzSGcuxxWi81PXQqqoIB0ikxsqSxxoqLYhXnTfFgyswjzZ/jhddngddvgsPVNfBnNAvihrp+qtwpbENP+tqRT1wk/RoPaHUfXZHecvl1ytH6Y0ficaQzh0JluFQxwvimM880hFfjAkv8Cs6u9+N6frMj/irKGFKAABShAAQpQgAIUoAAFKEABClCAAhSgAAUsJPDhr++DfHbOkn8C//pnN0MCk4u8djWGlC9FxsnONckYWQi7j3XitaMd6OyN5yQcQAxkfEg8bltchtsWl6gQbgkwdzlys7B8IvshljAQjRk4cLoL9bsuY8/xzmGrk05AgOrHpjD2nejEa0c60NwZzWk/yv192+JS3L64FDIOJP2Yq3tdAtW7Q3EEw0n81y8v4unXmieya/P52m9s37z6xnyuIOtGAQpQgAIUoAAFKEABClCAAhSggDUFGBBgzX5jrSlAAQpQgAIUoAAFKEABCgwp8PaPvfB2Xbc9Sx7rCZQHnGrBu0zauHl+CZbPL1aTlWQxtzwKsXQF42hqj6KhLQLZpePAqW40tkXeDBAYqs2yy4tw+Dx2zK7yqokuc2v8mD/dp+zka7L4fTQL3wvROFttkkCERNKATPQ5dqEXe4934uCZbhXy0NYVQzRuZOtSPM84Cvz17y3Fivkl43gFnpoCFKAABShAAQpQgAIUoAAFKEABClCAAhSgwOQTkIXBf/qdQ5Ov4RZo8Tf/aJkK5K4odqLY78ibGst4y/5TXdh/sgvHL/SqsZfecCKn9XM5dSyaUYSFtX7cOLcYy+YEcrawPKcNHXSxUDSJ3lACb5zuxlOvNql+GK6kExAg55F+lGBt6UsJeshlkXHkRbV+LKwtUn0oj2Jfbu51CVpo6YqioyeOx3Y24sX9rblsumWuZRjJ+375zbt/aZkKs6IUoAAFKEABClCAAhSgAAUoQAEKWEagMFcYWIafFaUABShAAQpQgAIUoAAFKJB9gbWbdnwe0P4i+2fmGcdTQHZy8LltqCp3q10ebl1YirKAU03EkQk6hVhk0khvJIHuYAK/OtqhdtU42xRSu3ZE48khd9dw2nU4HTrKAg7cNLdYTViaVuGGBCyU+B0MBxinG0V2sglFkupx6Gw3XjvaiTfOdCEc7fs3mcjGkt8CH7h/Bn7rHbX5XUnWjgIUoAAFKEABClCAAhSgAAUoQAEKUIACFKCARQV+8Ivz+OHTFyxa+8Kt9scenouA14E5NV5Mq/DkTUPjCQMvHWzHy4faITvQX2yJIBJL5rR+DruOGZUeTJ/iwZ1LS3HHkjL4Pfac1mEiLtbeE8PltqgKwt5xoBVHz/cOW410AgJeOdSOlw6143RDEBdbwghGctuPEq6e6sdbF5XgzqVlKCty5oRWQi1ONQRxoSmMFw+0QcJSWAYLmF/YvnnN5+lCAQpQgAIUoAAFKEABClCAAhSgAAXGQ4ABAeOhynNSgAIUoAAFKEABClCAAhSYYIF1m3Y+bQLrrq6G/ArIRbwT3DXDXj61431liUtNwJHJG1NLXSgtchT8ZBxZfL7jQBt2vtGGExd60RNOqF1SZNf6wWVgkMKaG8ux6oZyFaQgu2OkDPO1j61cr1jCULt/yK4nB0514ZXDHWrilGmaQ/aTldtq/bpf+1p/y4ISfPUjS63fNLaAAhSgAAUoQAEKUIACFKAABShAAQpQgAIUoEAeC3zqu4ew5/jgBbIcn5vILtu4qhoVxU7cvKAEC2f4J7IqV107GjewfU8znt3TguaOKNp74pDQgFwWGVuTMbbygANvv7kS9908BQFf4QcENLRGcOJirwrE3neiC2cvh4ZlTycg4Nm9Ldi+u1mFPHT0xlQQei6LjI9KIID0pYydrr2lEjLenIsiYQv7jncpy0Nne1RIwuQt177Wa8Azz2xeff/kNWHLKUABClCAAhSgAAUoQAEKUIACFBhvAQYEjLcwz08BClCAAhSgAAUoQAEKUGACBN7+iV1z9aSxB9CKJ+DyvOQoBFKL22UXkwUz/Ooxu8qLWdVeVJe71QJ4XSvMRfASEPDK4Xa8erhDTciRSVAdPbEhF54X+xwoCzjULi+3LynFbYtKUeJ3QCtQm1HcSll9imGYMEyowAaZ1HO6MYSTl3px8mIQ55v7JkwNFeSQ1UrwZGMS8Llt+PtNy1FT7h7TefhkClCAAhSgAAUoQAEKUIACFKAABShAAQpQgAIUuL5AQ1sEf7D59ZzvIM5+GV7gprnFmFrWF85949wA3A4bXE59wslkEfmTr17GEy83qUXlwXASMl6WyyI7z8sYgt9jx/rbp+KB26ei2O/IZRVyei0Z8xLj4xeD2He8E0fO9+BMYwgtndFh65FOQMBTrzbhyVcuo7E9imA4gUQyt/0oY8w+tx0+jw1vX1GJd95Rpe758SzSxkgsicvtUbx8qB2vn+xCY2sYLV2x8bysxc5tdhk2/ZZf/s2qUxarOKtLAQpQgAIUoAAFKEABClCAAhSggIUEGBBgoc5iVSlAAQpQgAIUoAAFKEABCmQisPZPdv4GDPx3Js/hsRMvIJOSKgIutZvJkllFWDG/GAtmFMFu0+C060gFCUx8TbNXA5mQs/t4J/Ye68SJS0E0dUTUbilDLTyvLHaiqtyNmVO9WD6vGMvnF0NCFQrRJXvCoz+TTPBJJA20dcew93iX2vmosTWCtp4YuoNxhgOMnjZnz/zsby3E3TdV5Ox6vBAFKEABClCAAhSgAAUoQAEKUIACFKAABShAgcks8ML+VnzpB8cmM0Fetb20yIGqMjdWLSvHLQtKVAi17LY+0UUCAh7b1YituxrRE0ogGjcg42W5LDK25pLABIeODauq8OCqahXKXaglljAg7rKY/fnXW3HyYi86g3GEIslhm5xOQID04dZdl1XQgPRjroMepB+dDl314/0rp2DjqmoVPj+eRczae2IqYGHnG23Ye7wT4VhS+bL0C+j4ze1fX/0/9KAABShAAQpQgAIUoAAFKEABClCAAuMpwICA8dTluSlAAQpQgAIUoAAFKEABCkywwLqP7/qyaZqfvroa8qtgbieYTDCDpS5v0zW4nTrcThsWz+wLCFhUW4RinwMBnx0Ouw45ppAWxMuEJ1l4LpNHTlyUgICoCgkYLiCgusKDmVM9WD6/BMvnFisXluwJpNxN00RPOIHuYAKNbRHsPtaJPcc70N4dRyxuQCZSseSTwLWv7e9dOwMfXF+bT5VkXShAAQpQgAIUoAAFKEABClCAAhSgAAUoQAEKFLzAvzx1Hj/afmFQOzk+NxEdL+NpFQEnViwowQ2zAyqAunaqR423TWQwtyyk/umOBvxsRwOC4STiSSPnocxiY7fpcNg0PLi6Gu9aUwMJVCi0IuOQkr0gYditnVEVELDrYDsuNIcRT1x/QX86AQGP7WxU/djaGZuQfpT+kqB5uaffcesUvOttNagZp4AACRaX8cG2rhjON4Vw/GIv9p3owtHzPTm/f/PnPr32tV3TtK88841Vn8mfOrImFKAABShAAQpQgAIUoAAFKEABChSqAAMCCrVn2S4KUIACFKAABShAAQpQgAL9Ams37XwcwEaCWENAJuM4bDrsdk1N3pCJSjOrvJhd5cWsai8CXgcc9r5JHoVSZCeNVw934NUj7SogoL07pnadGCogQHYuKS92YkalB7cuKsVti0tVeIKUQgpNmMi+FXfpk0TSwMWWCM5eDuJsYwinGoI43RBCMJKATADK9Q4oE2lixWvfubQMf/l/Flux6qwzBShAAQpQgAIUoAAFKEABClCAAhSgAAUoQAHLC/z5Px/By4faLd8OqzdAxo48ThumlLowvdKDG+cW48Y5AZQUOSBjThLKPRGFAQG5UZcxL1nQLkEAh8/14NCZbpy8GMTpxiA6e+NqrGuo8chU7RgQcHU/9YYTyu1MYwhvnO7C8Qu9uNweVeELLG8KbN2+efWD9KAABShAAQpQgAIUoAAFKEABClCAArkQmJhPN3PRMl6DAhSgAAUoQAEKUIACFKAABZTAOx55qSypGy/BxMK3SLhLST7fHqmF7j63HUVeO6aUuHDLwhKsmF+CKaVOeF02uJ22fG5CRnWTyTc7D7Rh5xttKiCgJxxHTygx5IQcn9uGgM+hwhNWLSvHqhvKUFrkVNdjQEBG7MMeLDup9E2WMnHwTDf2Hu/E0fO96OiR4Ia4Cg643mSp7NSCZ8lM4OrX9BlTPPjbj96oXj9YKEABClCAAhSgAAUoQAEKUIACFKAABShAAQpQIPcCMs7xx986oHYpf6twfC73PdE3fiTh3PKZuYy1rZhfjOpyN6rK3fA4dbX7ugQF6PLoH2wa7zEnCQh4bGcDZPf5nnACsXjux16kjU67rkLJH1xdjYdWV6vQBKuW1NiVYZqQsS4Ju5aH+Mr3o4x3vXa0Qy1o7w7GEY0bIzY1nYCArbsaVT+2dMbU+JpcO5cldX87HTruv3WK6ke5v8dSUpYyhiueiYSJeNJQQQCNbREVDLDvRJcKWkj2O4/letZ97qDXdA3HbIZ+1y8evYvpMNbtVNacAhSgAAUoQAEKUIACFKAABShgKQEGBFiqu1hZClCAAhSgAAUoQAEKUIACoxO4/4933G7o2AVNu2pVOachjbibZk0AACAASURBVM4zV8+SSTlul46A14E5NT7MrfFhapkL5QGneshiea/bpibvaJpmuQXyMvFGdqOXSTm/OtKhHueaQojEDERiySEXobucugpHkPbfPL8Yy+eXoLrMrSYspRZDj/ekrVz1f66uk5rkE44mEY4lVX+0d8fQ0SM7gARxsiGIiy1hhCJJBCPJnE9sypWDFa8z1Gu4bHYk4QCLZhZZsUmsMwUoQAEKUIACFKAABShAAQpQgAIUoAAFKECBghE4eq5HhQQMXi/M8bncdrGMG8nCf1lAPbXUpYIBple4Ma3So0K6Zcwp4LPD47LB5dDfDAsYz1pKQMATr1zGtpcvqx3ZZQxGFmPnskgggoSSy3jjA3dU4Z13TEWxRQMCZKzLlIXsEoIdN5SnuHb0xtHQGsal1gguNofVeJcEBoh/Ot7pBAQ8+UqT6semjoi6roQS5LLI/a360WPH21dUou7OKjWePNoilmIjC/9D0SRC0QTaumJo7eoLB7jYEkFjWxhNHVFlLMdOtmDxIV/DTTOpG1j19N+ueXW09nweBShAAQpQgAIUoAAFKEABClCAAhTIVIABAZmK8XgKUIACFKAABShAAQpQgAIWFbjvkV3/S9PM/xxYfZmeoKHvvyz5JyATc2THEpmMVOxzoMRvR3W5B7I7+PQpHjWJSR4ycSe1s0n+tWL4GnUHE2qyjOzUsf9UF/af7FITS2QiyXCTZ6Sd8vB77Vgw3Y95032YU+3DrCovpld61MUYEJD+XTBwNxUJBejb+SOK800hFdYgk33k37tDif6dVnK/g036rZlsR5owoV3z6v3p9y/EvSsqJhsG20sBClCAAhSgAAUoQAEKUIACFKAABShAAQpQIC8FntvXiq/8+7Gr6sbxuYnrqtQYkoy1zZjixcypHjXGJEEBsjje57bDYe8bixpLSY3xyWmGCvmWEO2nX2vG0681qbEYWWid64Xl0kZps4Rwr1s5BfevnKKCEgaWwTvJy6LxfCxST9npXsIBJOxaPPsWs4dx8lIQJy72qpBs+Xomi9llvOXhe6Zh3jT/sOOPz+yWfmxWIQRdvXHEEkZOieSelj6Ux9tuqlD9OKX06oCAgeOBqcX/w1VSjo0nDcQSJjp7YugKJnD2cgjnLodwoTmECxKyEEpk5JhTkHG/2NDjc6ap/e9nH131X+N+eV6AAhSgAAUoQAEKUIACFKAABShAAQoMEBjbp5ikpAAFKEABClCAAhSgAAUoQAFLCax9ZOcnoOGvLVVpVlZNOFEL422amqA0c6oXtVM9mFbhQU2FW4UHyGQlp12HTDiSXVB0vQ9OJh2lykR+CJCaLiS7d8jEE8OAWowuE0nON4dx8mLf5Bz5t3SKhCZUl7tV+2VSzsJaP+bW+FSYgtvZF5jQ1/50zjbyMQN3y0iafTthSFusVt6cACR9MGAHEJno09wRRXNnVO38caYhiNONQbUziEyWyvWkNKu55kt9P1Q3C79x77R8qQ7rQQEKUIACFKAABShAAQpQgAIUoAAFKEABClCAAgD+57lL+P62s7TIEwEZOwpIMLfPgdKivoXVfo8dbqcOh13PSih3dblLBRCUBZwIeO1q/GpgkUXku95ow84DbWrBdUNbRO1qn8tit2kqfFvG21bdUI5Vy8qUw+B6ymLwjp64GtOTMaR8LDJmlxrLk3GtSMxAdygOCSuXsUcJYUgkjYx3u19zYzkeWl2N+dP96t4Qs8Fl10Hpx3acvRxU/RiKJHNKJPez9GNNuRu3LS7F6mXl6r4bWGScTzy6ehPqfrvQFFLjhEMVCVowDBnPBSKxJMLRvsAFuQe6gn2PXN+rOQUdzcVM/On2R1f/zWieyudQgAIUoAAFKEABClCAAhSgAAUoQIGxCGRpmvxYqsDnUoACFKAABShAAQpQgAIUoEAuBdZ+fOdmmHhk4DVlD2rJumfJTwGZ2CEL/WXNu0zMkYlKpUVOlPjtKhxAJjH5PTb1NZfTBrdDh9Px1gSmvt1JJrZtfTt3QE0okUXnMjmmrSuKS20RNLRG0NoVVZNz0p00IxNwAl5pu12FBEhoguzwIn+vKffA57GpoIRstVvqLROgukMJNRkmnjDV7hlWKqlQAwlnkJ1p5CFtkZ1UgpGEmiTVHYyrST4yWaq9O6bamVCBDnx9yKe+Huo1+9fvrsHvbZydT9VkXShAAQpQgAIUoAAFKEABClCAAhSgAAUoQAEKUKBf4Dtbz+AnLzRc5cHxuYm7PWT8KDWOlBqDQ/9YmvTLWMvy+cW4Y0kp5tb4Ma3CjSLv1QvvZcH23hOd2He8EyckRPtSb9pjZGOtW+r5ElogC9/nT/dh+bwSLJ9XDK/bdtXpZdzuUmtY7SD/yuEO/OpIR7YuPy7neXO8u39cUoIDZIgrFSCQ6UXvXFqGd95ZhQXT/cpmcNCDnO/1k13Ye7wTxy/04uSloFpAn8si4fELpvtUX944txgr5hWj2O+4qgqyoP9SmwQDhPHqkQ68crhdjQFeryhLZSdjvP3h6Ri9ZS5NxutaQ75ma3h0+zdWbxqva/K8FKAABShAAQpQgAIUoAAFKEABClDgegJj/ySTvhSgAAUoQAEKUIACFKAABShgOYG1m3b+O4D3Wa7ik7zCqaAAm66p3Uscdg0Om64mFclOEGUBB4o8dvX/XpdNhQTIbhZvTXCaOEBZlC6TR+IJQ+0wIY+Wriia2qNo6oiqHTtk547UDvcj1TQ1cUsmvZQVOVBV5sa0SjeWzQnghtkBlAecWdnhJVUPmajV3CF1jaiF9BJyILuPWKnI5Kc+Z7MvFCCcUJOU2lV/xNRuHxIaIMEHyWTfsVLS7RMrWRRaXe+7uRKfet+CQmsW20MBClCAAhSgAAUoQAEKUIACFKAABShAAQpQoKAEvvofx/Hs3paCahMbM7TA0llFWDG/BItmFmH+NN81O7rLGMzphiBONQSx70QX9hzvVCHOuRqTkXE2j8uGlQtKcMvCUsyp8WJ2te+aBfAyjnTyYhDHLvRi34lOtRh+MhXpw3tXVGBRbREqS5wqrH1wOd0YVH3ZFxTQpULRc9mPMma8cmEpVi4swdxpPsyp9l0T9CDjgicu9qoQg/1SzxOdaryQZcwC/7F98+r3j/ksPAEFKEABClCAAhSgAAUoQAEKUIACFBilAAMCRgnHp1GAAhSgAAUoQAEKUIACFLC6wH2P7HxS07De6u2YzPWXxfG6BridNgR8dgS8dnhcA8MBNNhtspeBBk1HFvY7Gb22TISRyU7y6A0n0BPq27G+MxhHV+/YdtLwuW1qJwwJBZAdPObP8KOm3N0XmlDkQJ+TBpnsNNoSSxg40xjCmcYgWjpj6AnF0RNKjvZ0E/K81C4p0geRWBLhaFIFHUhf9IYSaiJQwjBh9AcDTEgledGMBW5dVIqvfGhJxs/jEyhAAQpQgAIUoAAFKEABClCAAhSgAAUoQAEKUCD3Ap/+/mG8djS/d2HPvUrhXXFOjQ8LZ/hVqPVNc4sxtcx1VSNl3EwWkrd1x7DzQBt+ua9V/b+UXCwulzEzCRx/+4pK3LuiEhXFEkTuVOOKA4vUTxaUv3GmWy0ul8dkKktmFeG2RaVYPLMIM6u8aixycBGjtq4YXjncjuf2teJSazin/ei063j7zZXqUVXmUv0o/zawyJjs/lNdeON0lwp7kH5kQMDY7mTTxFPPPrr6gbGdhc+mAAUoQAEKUIACFKAABShAAQpQgAJjExjD1PixXZjPpgAFKEABClCAAhSgAAUoQIGJFbjzkZc8Ps14BsCqq2sivypyx4CJ7Z30rp5a8G636XDaNTgdOuTvMnlHdovQdaiF8akylgXy6dVo+KNSk5kM00Q8YSIWNyCL7uVP2bV+LEXa63Lo8LrtauJLdbkbs6u8Kihgbo0PDpsOh108Rv8xiCyoP3SmBwfPdONiSxjtPXF09MTGUu0Jea70g/SBCmtI9vVFXPohYUByASREIBcTzyak8Za/6LWvzUtnB/C1jyy9ZkcfyzeVDaAABShAAQpQgAIUoAAFKEABClCAAhSgAAUoUKACMibyye8ewqEz3YNayPG5QupyCQSYXuHBTfOKcefSMsyc6lXNS43VyViMhDjL4+WDbXj+dVlYHlGBzjJmM55FxtUCXgcqS5y4Z3kF3nZThdpx3uuyvTmWlhorutwewUuH2rHnWKda+N7QGhnPquXduWdVeVU4wNJZAdwwpwjTKjzX1FH1YySJ3cc68OL+NhU23hNOIBob/370e+wo8Ttw9/IK3H1TBUqLHPC4bGqcWEqqH9t7YnjpYDt+daRD9aPcawwMT/d2G/K1eVfQ1Ne9/OhdfWkQLBSgAAUoQAEKUIACFKAABShAAQpQYIIERj8zfoIqzMtSgAIUoAAFKEABClCAAhSgQPYE1v/Zi5XxqP4LACuuOqvkA/A3xuxB80w5EZAAgIDXrnY8kWAA2ZFl2dwAfG47fG6bWkStadqbk68yqZRM7pHJTzK550xjCC2dUbR2WS8gIJM289g8EhjiNXneNB+++pGlKPY58qiirAoFKEABClCAAhSgAAUoQAEKUIACFKAABShAAQqMJNAVjONT3z2Ek5eCVx/K8bmR6CzzdVm4LZ/f37KwBOtWTsH86T4V6j0wzFt2cJdA59dPdqmF2ycv9aqQatntfTyLjJnNmOLB7Gofbl1UitsWlcLWHz4+MMBAAqcvNIfxzO5mtbi8OxQf97qNZ7tHc+7KEhemVbixbE4Ad91QDhmbGVykD6UvJfTjtaMdOHahrx87euKjuWTaz3E5ddRO8aJ2qufNfkyFAwzux+aOqOpHCaLoDiXQHYwzMDwd6aFfk/c5XMY7nvqrt7WkcwoeQwEKUIACFKAABShAAQpQgAIUoAAFxlOAyz3GU5fnpgAFKEABClCAAhSgAAUoYAGBtf93Ry3s2lMAlliguqwiBYYVkMkubqcNbqcOmbAju7HMnOrBjCleNdFJds1wOnQ47XrGigwIyJiMTxhHAbm3v/KhJZhS6hrHq/DUFKAABShAAQpQgAIUoAAFKEABClCAAhSgAAUoMF4CsmD3098/jHNNofG6BM87gQIyFiVjUivmF+P+lVOwaGaR2tldwqwHl9MNQbWo/Mi5HvVo6oginjDUovNsFtlV3mHXUVHsxJJZRVg8swgLpvsxf7r/mnDtWMJAOJLE6cYgnn6tBa8cbkcsbkD+fTIVCXoo8Ttww+wA7llRgaWzivD/s3cnYJKV5aH431NVvXdPz74wbMOwIwpxQVkMCMgQl+RqNIm5iUlu9N7IYAQSs90kZE9MWCKDSdRrYhaTaDSJG4OAoDAIihFFNllmGLbZl96Xqjr//6mZIQOzdU9vp6t/53mKGmbO+b73/b2n63mqv3PeUyoWolTc99Lr9Rv74wfPZDXsiYfWdcVzWwZqXuNdx6xhenZ+dbaV4tRjZ9VqmdXxxKPa94krO4+yNc5nNw/UGgR87btbXqhjOr6n10w5LR6KcnrprR8+b/1MSVieBAgQIECAAAECBAgQIECAQL4FNAjId31ER4AAAQIECBAgQIAAgUkReMPla5YXGtMvRRonTcqEJiEwQQLZRTGFJGoXWWVPZsku2nnF8Z3xiuWz4siFrdHWVKz9295PaBlJKBoEjETJPpMhkDW7+MP/dWocMb95MqYzBwECBAgQIECAAAECBAgQIECAAAECBAhMkEB2A/H//X8P1Z7SbqsvgWy9Krsh/+Sj2+Pc0+fVbuJeNKe51sz6pdvO3uHa0+YfWtddewJ91jBgR+9w9A1UxhUlWx/L1s2ydYbXnDyntn6W/X/22l9MG7cNxg+e7ok1398a332iKyrVNKrVmXVXedZQobGU1Bo8vOHMBfHy5bOio7Uh2pqL+5h195VjR89wPPp0d3zz4R3x2DM9tf/v6S+Pax2bGgsxu60hlsxrjtecMideeeLsF+qYnXd7b9ncG7YN1s6prI7femRHrYZZLW2jFEji0epQ8qav3nDOE6M80u4ECBAgQIAAAQIECBAgQIAAgQkT0CBgwmgNTIAAAQIECBAgQIAAgeklcMkVdx9fjuoXk+SlTQKyCwR8fZxe1RRt9uSO7Cks2cVOJx3dEScd1R7ZU9ezJ64vnN0UjQ27npKSXZw1kk2DgJEo2Wd8Bfb97D1yQUv80S9qDjC+zkYjQIAAAQIECBAgQIAAAQIECBAgQIDA1AlkTQJ+6+MPxTObX9okwPrc1FVl/GbO1qaym8qzBgEnHdUR2e/5s23vRtbZk9yraVq7Gf/bj+6IR5/uiWe39MfWrqEYLqeRPQV+LFu2ZpY9cX5OR2Msnd8cy5e2xatPnlOLqZAk+8SSzfX8toFaPFnTggee3BmPP9s7lhCm/bHHLWmLs182t9ZU4Yh5zbFgdtM+zcj31HHd831x36Pb4+GndtVx847BWh2HxqGO2dpm1iA9q+OyJa3xqpPmxBkndB6wjlt2DsYj63vikfXd8b0numrvtkMJ7PvZm6bxaCkKb775urMfP9TR/p0AAQIECBAgQIAAAQIECBAgMJkCI7sKfjIjMhcBAgQIECBAgAABAgQITJnAhVfceVwkyeeTiNOmLAgTExgHgT1PZmkoJjF/dmMs6GyqPRHlhCPb48Sj2qOjtRTtzaXInrIxkk2DgJEo2WciBY5Z3Bp/8Aun1J4IYyNAgAABAgQIECBAgAABAgQIECBAgACB+hF4futA/PYnHo6nNvTVT1IyqQnM7WiMJfOb45Sj2+OsU+fGKUd3RLGYRHbT/p4tu7E827KGANm5sG5DX+3p89l7dnN59vfZtme/kdLuaUIwp70xFs5pjKMXtdbWyY5d3PrCTe7ZWHs3K8ieLF8up/HEc71xz0Pb4sF13fF8dpP7zl0xzNRtQWdjLD+yPU49piNesbwzTj66PZIDNFfY0TMcz20diPUbd9Xxyed31TF7jaWOs9oaak3Qa+udS9viuCPaamtGi+fuWjfap46VNJ7e1B/3PLgtvvvEztq5tXH7rhhsIxdIIx6MNH3rbded9+TIj7InAQIECBAgQIAAAQIECBAgQGByBDQImBxnsxAgQIAAAQIECBAgQGDaCJz/wXuOLJbL/5FEvPLFQSeRptXaxQ42AtNJIHuaRtYoILsA64zlnXHG8Z21J3vM72yM9tbSPk/V2F9uWYOA+x7dEfc9sj3WPt8X2RM3tszwi6Gm0zkwXWJN0zSSJGtasftqwN2BZxfs/d4vnBLZBWg2AgQIECBAgAABAgQIECBAgAABAgQIEKg/gewG7N/9xMO1G4pfvFmfm87VztaomhsLceKR7XHhKxfEK0+aHS2NxWhpKu6T1p4n0G/YNhDff7K79rT37Eb97EbzSjUiu3k/W0eoplmzgBevI+wZLFvHLSTZzeJJFAoRxUISS+e3xPIj2uLkY9rjZctmxZELWg64NjYwVIlsTez7a7vjtm9viu+v7YqBwWoMlavTuQxjjj2rV2dbQ83xgjPnx6tPmRONpcKLGj3smWRPHbfuHKr5PfRUdzz5XG/tNdo6ZmNmDSWyOi6e01xrCnDS0bvquGxJ6wHrODhcjf7BSvzg6Z649dub4r9+sDOy2mZ/b9tX4EDrc2nEtyul0o/d8aHXPsONAAECBAgQIECAAAECBAgQIJBHAXd15LEqYiJAgAABAgQIECBAgMAUC1x42b3zCk3lz6WRvn6KQzE9gTELZBfNZK/O9obaUzWyC5+OWdQS2RPZF81pirbmUrS3lF70ZI2XTppdDHXvQ9vjmw9vj3UbemNb13Bs657ZT0sZc2EMMCKBlx/XGb/7cyfHrLbSiPa3EwECBAgQIECAAAECBAgQIECAAAECBAhMT4Gu3nL83t89Et97cuf0TEDU+whk61OlrIn1vOY484TO2o3dxy5uq61XZdvefdn33PPf3VeOjdsHYtP2wdpT3zdsH4ztXUOxrXs4evrLtdfAUDWGK9WoVHY1CsjmyZoRNDYUoqMlW/cqxpyOxpg7qzEWzmmKJXObak+az/6c3ej+0rmz/8/mf25rf61R9kPruuP+x3fG+k19US6nteYEM3nLatjcWKzV8VUnzY5XLO+sNSY/Yl7zPix76pitLWZ13LhtMLKmD1ktsxpu7x6O7r6slpXaTftZ84U9dSwkWR2TWh2ztcvsNaejIeZ27KpjVsPFc5tq65tZfQ9Ux+zcWft8bzy8vju++/jOeDxrTlBJo7z7fJnJtRxp7kkkX68Olt52241nbR3pMfYjQIAAAQIECBAgQIAAAQIECEy2gAYBky1uPgIECBAgQIAAAQIECEwTgUsv/3LTcEPnv0Wkb54mIQuTwH4F9lxclV1M09pUjNamUpx8dHucemxHLFvSFgtmN8b8zqb9PuVjz4B9A5X4xoPb4hsPbYunNvTF9p7h2NkzTJzAhAq89tS58TvvPql2UZ+NAAECBAgQIECAAAECBAgQIECAAAECBOpfYLhcjd//5KNxz0Pb6j/ZGZJhtk41q7UhjlzYEicsbYvsd/8/dOLsWvZ7NwjYw5HdYJ490Ty7cXxnTzm29wzVbtpft6EvNm4frDUO6Oobjmztas8N31mDgLbmYrS1lGo3j2evrFH2ssWtMa+zMWa1NURzQyGSJDngnNn82RPvs/WwR9Z3x7ObB2pz77nhfYaU64Bp1urY1hAnHdUeJx/dES9fPiuyJs/7q2E2yJ46DlfS6Oodjh09w7UaZq8NWwdi047B2NlbrtUxq3W2FZKI1uZSrZa1Os5tfqHp+YLZu5o7NDcWImskcKBzJxvn0ae7456HtseDa7vi2c39saVLHUd3/iZfbBje+eM33fAjg6M7zt4ECBAgQIAAAQIECBAgQIAAgckV0CBgcr3NRoAAAQIECBAgQIAAgWkncNGVd30yIn72RYFnD4nwjXLa1XKmB5xdKLPngpnjjmiL5Ue0xbIlrXHkgpbaq625FM1NhWjc62bs7MKq7KKc7MKd7EKa7IK8Zzb1157O0jtQmemk8h8vgf18pl78qoXxwZ86YbxmMA4BAgQIECBAgAABAgQIECBAgAABAgQITCOBD/3zY3HLfZteHLH1uWlUwReH2tRYiNntDbFkbnO84vjOeNmyWbUbwLOnwh/oZu9KNY2BoWpkT6LfunMotnYNRndfufbK/n5wuBrZPtlWTKL21PmmxmLMai1FR2sp5s1qrL1am4vR3Fg8aKPsrOnA5h2D8eC67rj/8Z3x9Kb+2tpYNrftvwUyx6zx+BHzmuP042bFy47rjPmZc2fjAX2zRgH9g5UYGKrE1q6hWi27+so13z11LO+uY9YgoFbHhkKthh2tDTGvo6E2fntL6ZB1zMbPavnI+p747uM7Y+2G3lrDc2uaBziL9/+Z+ve3Xnvuu533BAgQIECAAAECBAgQIECAAIHpIOB2julQJTESIECAAAECBAgQIEBgigUuvPLOa5JIrtwnDBciTXFlTD8agT1P0siejpJdhDW3o6H25I09jQJqF2LNbqo9/WPPvtkFM9mFM9lTPO57ZHt869EdtQtrhoarLzzNYzQx2JfAiwQO8Bn69h8+Iv7PW5fBIkCAAAECBAgQIECAAAECBAgQIECAAIEZLPDXn18bn/3ac/sKWJ+bdmdFtu5ULCQxq7Uhli9ti+OXtsUrlnfG6ctnRUOxcMCnwadpGtm94+VKNbKm1llDgOyV3XS++57yFyyym8v3zJPNVSpmr+xp89nf7/+J89nB2VgPruuKB57sikef7onHnumJ7d3DtXmqL51k2smPb8CZb1avtpZinHJMR5x8dMfu9/bazfsH2jLHjLJSSWO4squxQ7Wa1XDX3++91eqVNX0oJFEsJrX3rJbZ+6HqmNXv+2u74pH13bU6bt4xpI77K8oBPkPTSK+97drzrhrfs8ZoBAgQIECAAAECBAgQIECAAIGJE9AgYOJsjUyAAAECBAgQIECAAIG6Erjoirt+NZL4UF0lJZkZLZBdxJM1AzjpqPY48aj2OG5JWxx3RGssnttcc8l+abKtezg2bBuoPSkle9JG9tSUbd1DtYulbAQmQuA9bz423nnB0okY2pgECBAgQIAAAQIECBAgQIAAAQIECBAgMM0EPn37s/GxL66bZlEL90AC2ZPhF8xuisVzm+K0ZbPiZctmxfzOxpg7q7H21PjCQW7kHy/VXc0F0hguV2vrYNu7huKhp7rjwXXd8ezm/lqj7L7BynhNV5fjZDfsH7mgJY6Y3/xCk4CsCfnsjoZobsgaPhy4IcN4geypY9ZsYHvXcGztGqo1eHhoXVes37Srjj395fGarv7HSeODt1537p/Xf6IyJECAAAECBAgQIECAAAECBOpJQIOAeqqmXAgQIECAAAECBAgQIDDBAhdfdfdPpWn6TxHpi79PZv/nhukJ1jf8RAi0NhVj4ZzsQqzm2sVYi+c1x9yOxigWIgqFJHb2DseWHUOxacdgrN/YH89s7ncxzUQUYqaNuZ/PzOxisd/46RPjgjPnzzQN+RIgQIAAAQIECBAgQIAAAQIECBAgQIDAQQRu/86W+JN/+kFkT5N/0WZ9btqdN9naU9YIoKWxGMuWtMaxi1vj5GN2PYV+dltDNJSS2vrURG7Z0+yHK2n09pfj4ae6a6+1G/pi3Ya+2hrY4NCuJ9zbDiyQNSHPatjcVIzjlrTG8qW7mpGfdGR7zJ3VEMXCxNcx+zgYKldr9Xroqa5ddXy+L57a0Fdb3xwcrka5oo6H/sxM0iRJfvqWa87+Z+c8AQIECBAgQIAAAQIECBAgQGC6CUzsbxKnm4Z4CRAgQIAAAQIECBAgQOCQAhd/4OvnpIXCP0TEskPubAcCORfILtBpbixEc2MxZrWVYnZ7Y7S3FKNULET29I/egXJs6xquXUjTN1Cp/b+LaXJe1GkYXtag4tffdULtaUE2AgQIECBAgAABAgQIECBAgAABAgQIECDw+098oQAAIABJREFUUoEH13bFn37qsdiwbQBOHQhkTQAWdDbG/NlNcdJR7bUGAVkj61ltDdHeXIqmxkI0lgq1TLOb0cey7ekrMVzZdTN5tta1o6ccW3cOxkO7GwRs3jEUW3YOWgM7DOhFc5tiydzmOP7I9lotszWfbM1x7zqOtYZ7wspqmTVvGBjK1iwrsbNnOLb3DMdD67IGAT2xcftAbN05VGsOYBuRwNqkWv2ZW65//ZoR7W0nAgQIECBAgAABAgQIECBAgEDOBMb4q8OcZSMcAgQIECBAgAABAgQIEJgUgYtX3nVE2hSfjDQumpQJTUJgEgSyi62yp31k7w27GwT0ZxfY9O9qDJBtL304zySEZYo6F/ihE2fHB3/yhJjX2VjnmUqPAAECBAgQIECAAAECBAgQIECAAAECBMYikN34+6F/eSz+6wc7xjKMY3MgkN0wnjWvzppYz+9sioVzmuLohS1x7OLWOGJ+Syyc0xidbQ1RSJJxaRCQpml09ZVj847BeHbLQO0p8+s39sWmHYOxacdQDAxWIlsTsw42+pOjtakYLU3FmN/ZWKvjkQta4pjFrbE0q+Psxpjd3hDJONYxawywaftgPL9tINY93xfrNvbV6pr9Xd9gJQaGqlGtpqNPZKYdkcStyWC8+5ZV5z4301KXLwECBAgQIECAAAECBAgQIFA/AhoE1E8tZUKAAAECBAgQIECAAIFJF7joijtvjCR53/4nzi488LVz0otiwsMWKBWTKO1uDFAoRO2iq3IljaHhamRPVXFR1GHTzvADD/xZ+NazF8flb18+w32kT4AAAQIECBAgQIAAAQIECBAgQIAAAQKjEbjhs0/E5+/ecIBDrM+NxjIP+2aNq5sbinHkwpY4fmlbHLuoNZYuaK41DmhsKERjqRC71rCSKBSSKCRRe89WYbMbz/ds1TStrWVlT5jPbhDP3vescw2Vq7Gtayie2TwQT23si8ef7a29Z0+iHxzytPnxOA+yOmbNApbMa47jl7bHslqzh+Za04Cshg2761gsJlFMslruql9Wz5HUcbhcjayOO7qHa3Vcv2lXHZ94rrdWw8FhDR5eXMeDfBam6Uduve68y8aj7sYgQIAAAQIECBAgQIAAAQIECEylgDs1plLf3AQIECBAgAABAgQIEKgDgYuvvPuyNKqr9k0l+8rp6QR1UOIZlcJe11G9KG/NAWbUaTDOye7/s/Dyty2Pt56zeJznMhwBAgQIECBAgAABAgQIECBAgAABAgQIzASBz6/ZEDd87on9pGp9brrVv1jYdfN/R2up9rT5OR2NMaejIeZ2NMbcWQ0xu70xOttK0dnWUHtSfXNjodY4oKFYqN1knm3ZA+NrN5APV2tPkB8YrkRXbzl29gzHjp7h2NY9FNu7h2tNArZ17/q7rt7hF5oITDezPMab1TC7+b+9uVSr39513PX/DTGrrSFmtZaitTmrY3F344AksnNg7zoOl9Na84asll19Wa3KsX1PDbt31XB711CtjjuyOlZ2NYSwnrn3mbH/z8IkCitvufbsG/N4DomJAAECBAgQIECAAAECBAgQIDBaAQ0CRitmfwIECBAgQIAAAQIECBDYR+DiK+7+4TSpfjwijsdDgAABAgcWyJ4Wc9U7T4iXL5+FiQABAgQIECBAgAABAgQIECBAgAABAgQIHLbA957oims+/Vg8t2XgsMdwYP4EsifNtzQVag0Bli5oiaXzmmPR3OZYMrcpOtoaoqOlFC3NxWhpLNQaC2RbpRrRP1ipvbr6ytHTX46N2wZiw7bBeG7rQDy7uT+29wxH/0Cl9hR628QLZLVpay7FrLZSHDGvuVbLRXOaaq/O9oZobylFW1bHpuILdaxmdRzaVcfuvnJ095dj0/bB2Linjlv6Y+vOodq/Dw6r4yir+HiSFn7xluvO/tooj7M7AQIECBAgQIAAAQIECBAgQCC3AhoE5LY0AiNAgAABAgQIECBAgMD0Ejj/A9+ZXSz0fTSJ9B3TK3LREiBAYHIEXv+K+XHFO46P9pbi5ExoFgIECBAgQIAAAQIECBAgQIAAAQIECBCoa4Ge/kpc95nH4+vf3VLXec6k5AqFJBqKSTQ2FGo3kWev1qZi7anzTQ2F2t9nT5zPbkDP9s227Mnx5Uo1ypU0hoartSYAfQOV6K29djUMGBza9e/Zk+ZtEy+wp45Zw4dddcxqWPrvOpZ2NXg4UB2Hy9UYGk6jb7ASfbUaVqJnoBwDQ5Uol9VxNBVMI/lMpdr63juuP3PHaI6zLwECBAgQIECAAAECBAgQIEAg7wIaBOS9QuIjQIAAAQIECBAgQIDANBO4+Ko1H0zT9M9eGnb2BdTlJtOsmMIlQGDUAgf6rHvPm4+Nd16wdNTjOYAAAQIECBAgQIAAAQIECBAgQIAAAQIECBxK4NO3Pxsf++K6fXazPncoOf9OgEA9CBzosy5Jkl+75ZpzPlQPOcqBAAECBAgQIECAAAECBAgQIPBSAQ0CnBMECBAgQIAAAQIECBAgMO4CF/3KnedHNT4SkZyy/8FdjjTu6AYkQGAKBQ78mXb0opZ4/9uXxyuWd05hfKYmQIAAAQIECBAgQIAAAQIECBAgQIAAgXoX+O4TO+PDn30i1m/sP0Cq1ufq/RyQH4GZJXCwz7T04SjE+279i/PumFkmsiVAgAABAgQIECBAgAABAgRmkoAGATOp2nIlQIAAAQIECBAgQIDAJApcevmXm4YaZq1KIn5xv9OmEeFb6SRWxFQECEyIwEE+yy49a1Fc/rbjoqFUmJCpDUqAAAECBAgQIECAAAECBAgQIECAAAECBPYWGC5X44bPPRk33btx/zDW55wwBAjUg8BBPsvSiI83DnetvOmGHxmsh1TlQIAAAQIECBAgQIAAAQIECBA4kIBbMZwbBAgQIECAAAECBAgQIDChAhddeefPRiR/GRGz953Ik0omFN/gBAhMsMD+P8PaW0rxvh9bFhe/auEEz294AgQIECBAgAABAgQIECBAgAABAgQIECCwr8At922Kj/zH2ujpL++Hx/qcc4YAgekscMDPsB0R6S/feu15fz+dsxM7AQIECBAgQIAAAQIECBAgQGCkAhoEjFTKfgQIECBAgAABAgQIECBw2AIXvf/Oo9NSXJ9E8j/2GcQ1SIft6kACBKZQ4ACfXeecPjfe96PHxcI5TVMYnKkJECBAgAABAgQIECBAgAABAgQIECBAYKYLbNo+GB/5zydjzQPb9qWwPjfTTw/5E5ieAgf47Eoj/fekHB+49cPnrZ+eiYmaAAECBAgQIECAAAECBAgQIDB6AQ0CRm/mCAIECBAgQIAAAQIECBA4TIGLrlzzSxHptRHRvN8h0ojwTfUwdR1GgMCECxzkM6qxVIj/86PL4i1nL57wMExAgAABAgQIECBAgAABAgQIECBAgAABAgRGKvCFuzfEX//n2hgqV/d/iPW5kVLajwCBqRA4+GfUQERy5a3XnvNXUxGaOQkQIECAAAECBAgQIECAAAECUyngtoup1Dc3AQIECBAgQIAAAQIEZqDAhVfceVwkyV8kEf/jpeknkUQa2Qq/jQABAvkTONBn1Dmnz4v//ZZjY8m8/fc+yV8mIiJAgAABAgQIECBAgAABAgQIECBAgACBmSTw/NaB+JsvrIs1D2zdJ23rczPpTJArgekncKDPqDTi3yNNf+W26857cvplJWICBAgQIECAAAECBAgQIECAwNgFNAgYu6ERCBAgQIAAAQIECBAgQOAwBC684q7/lSTxoYiYu9/DPa3kMFQdQoDAuAsc5LOoo7UU73nzsXHpWYvGfVoDEiBAgAABAgQIECBAgAABAgQIECBAgACB8Ra46d6N8bEvrovuvvL+h7Y+N97kxiNA4HAEDv5ZtC1N44O3XXfu/zucoR1DgAABAgQIECBAgAABAgQIEKgXAQ0C6qWS8iBAgAABAgQIECBAgMA0FHjjr6xZWE2rfxpp8vPTMHwhEyAwgwUuec3C+MU3HRuz2xtmsILUCRAgQIAAAQIECBAgQIAAAQIECBAgQGC6CezoGY6Pf2ld3PzNTdMtdPESIDDTBZL0bwtJ4de/8hfn+ACb6eeC/AkQIECAAAECBAgQIECAAIHQIMBJQIAAAQIECBAgQIAAAQJTLnDhlXe/OYnqH0fE6QcMJkki0uxRATYCBAhMoMAhPmuWLWmNX/iRY+O1p86ZwCAMTYAAAQIECBAgQIAAAQIECBAgQIAAAQIEJlbgnoe2xye+vC7WPt934Imsz01sEYxOgMAugUN/1jyQRuE3b7v27C8iI0CAAAECBAgQIECAAAECBAgQ2P0rFRAECBAgQIAAAQIECBAgQCAvAhdeeddvJxG/v/94suYA+tzlpVbiIFC/Agf+rHn3iqPjf158VP2mLjMCBAgQIECAAAECBAgQIECAAAECBAgQmHEC/3jL0/HJ1esPkLf1uRl3QkiYwJQIHPizJo34nduuPfcPpiQskxIgQIAAAQIECBAgQIAAAQIEcizgzoocF0doBAgQIECAAAECBAgQmIkCF7//aydUi4XfT5LkJ2di/nImQCB/AuefMT9+bsXRsXRBS/6CExEBAgQIECBAgAABAgQIECBAgAABAgQIEBijwLOb++PvVq+PO+7fMsaRHE6AAIHxEUjT9F8Klerv3PLhH35sfEY0CgECBAgQIECAAAECBAgQIECgvgQ0CKivesqGAAECBAgQIECAAAECdSNw0a+seVNU06sj4lX7Syp7hkBEGkn4als3RZcIgUkWSGPX00gO9Cly4lHt8bOXHB1nnTJnkiMzHQECBAgQIECAAAECBAgQIECAAAECBAgQmHyBex/eHn9/8/r4wdM9+53c+tzk18SMBOpN4FDrcxFxXxSSq2/9i3O+VG+5y4cAAQIECBAgQIAAAQIECBAgMJ4C7qIYT01jESBAgAABAgQIECBAgMC4C1x85Z2XpVH47Yh00X4H33V/r40AAQKjEzjIZ8ecjsb4nxcfGW89Z8noxrQ3AQIECBAgQIAAAQIECBAgQIAAAQIECBCoA4HPr3k+/vGWZ2J799D+s7E+VwdVlgKBKRA46GdHsjGJ6h/ccu15N05BZKYkQIAAAQIECBAgQIAAAQIECEw7AbdQTLuSCZgAAQIECBAgQIAAAQIzT+At772vdaBj8LfSNP3NA2fvSqSZd2bImMDhCBz8s+JdFx0V77rwyGhqLBzO4I4hQIAAAQIECBAgQIAAAQIECBAgQIAAAQJ1ITA4VI1P3fZMfOrWpw+Sj/W5uii2JAhMuMDBPyuSJPnj5u6mP/rCR1/VN+GhmIAAAQIECBAgQIAAAQIECBAgUCcCGgTUSSGlQYAAAQIECBAgQIAAgZkgsOID3zi2XCj/ZkTynpmQrxwJEJg8gR957aJ414VHxaK5TZM3qZkIECBAgAABAgQIECBAgAABAgQIECBAgEDOBTZuG4xP3fZ0fPmejTmPVHgECEw/gfRjpWrpj1df/7p10y92ERMgQIAAAQIECBAgQIAAAQIEplZAg4Cp9Tc7AQIECBAgQIAAAQIECByGwEVX3n1mRPXXIuInDn64p5YcBq9DCNSRwKE/A84/Y378xBuOjOOXttVR3lIhQIAAAQIECBAgQIAAAQIECBAgQIAAAQLjK/D4s73xr199Ju64f8shBj707+bHNzKjESCQL4ERfQb8a0Thz2699uzv5Ct20RAgQIAAAQIECBAgQIAAAQIEpo+ABgHTp1YiJUCAAAECBAgQIECAAIGXCFx01Z3nRpr8akS89aA4I7oGAS8BAnUjMIKf+dedNjfeecHSeNmyWXWTtkQIECBAgAABAgQIECBAgAABAgQIECBAgMBEC3x/bVd8+vZn4xsPbjv4VCP4Xf1Ex2p8AgQmUWBkP/OfjyT981uvOe+uSYzMVAQIECBAgAABAgQIECBAgACBuhTQIKAuyyopAgQIECBAgAABAgQIzCyBC6+864IkjasiiTfNrMxlS4DAaAXOOmVO/Pj5S+OM4ztHe6j9CRAgQIAAAQIECBAgQIAAAQIECBAgQIAAgd0C9z++M/7tjmfj3oe3MyFAgMDBBdL4UprENbdde+7tqAgQIECAAAECBAgQIECAAAECBMZHQIOA8XE0CgECBAgQIECAAAECBAjkQKDWKCDiAxHx1gOHk0Rk34bT7BEGNgIE6kIgSSJqP9IH/rl+3Wlz422vP0JjgLoouCQIECBAgAABAgQIECBAgAABAgQIECBAIC8CWaOAz339ufjGg9sOEpL1ubzUSxwExk1gBOtzEfH5NOJ6jQHGTd1ABAgQIECAAAECBAgQIECAAIEXBDQIcDIQIECAAAECBAgQIECAQN0JXPyBr5+TFgvvjzTeWXfJSYgAgVEJ/PAZ8+N/nLskTls2a1TH2ZkAAQIECBAgQIAAAQIECBAgQIAAAQIECBAYucCDa7vi3+96Pr52/5aRH2RPAgTqUyCJTyeV6odvuf71a+ozQVkRIECAAAECBAgQIECAAAECBKZeQIOAqa+BCAgQIECAAAECBAgQIEBgggQu/sCaM6qF9LIk4hcPPkX29fjATx6foPAMS4DAYQsc+mf20rMWxY+esySWL2077FkcSIAAAQIECBAgQIAAAQIECBAgQIAAAQIECIxO4Ilne+M/1zwfN9278RAHHvp3/aOb2d4ECEyswKF/ZtOIjxeqyY23XH/O/RMbi9EJECBAgAABAgQIECBAgAABAgQ0CHAOECBAgAABAgQIECBAgEDdC7zhqjXHJGn8UhLxSxHpwR8jnvUJSGr/qXsXCRKYPgJpRJoc8seytbkUbzl7ce21aE7T9ElPpAQIECBAgAABAgQIECBAgAABAgQIECBAoM4ENm4fjC/cvaH26hsoHzw763N1Vn3p1IfAyNbnIpKuNOKv0iT+6qvXnPNUfeQuCwIECBAgQIAAAQIECBAgQIBA/gXc7ZD/GomQAAECBAgQIECAAAECBMZJ4HVX3N3SllT/d0Rkr5MPPqwmAePEbhgCYxQ49M/iUQtb4s2vWxxvet3iaGoojHE+hxMgQIAAAQIECBAgQIAAAQIECBAgQIAAAQLjJTA4XI0vfWNDfPEbG+LpTf2HGPbQawLjFZdxCBA4mMCIfhYfiYi/6U0Lf/ON684+1A83bgIECBAgQIAAAQIECBAgQIAAgXEW0CBgnEENR4AAAQIECBAgQIAAAQLTQ+CiK9e8PSL9xYhYMT0iFiUBAi8VePXJc+LSsxbFeS+fB4cAAQIECBAgQIAAAQIECBAgQIAAAQIECBDIucCd39saN927Mb71yPacRyo8AgQOIrA6Ivn4rdee81lKBAgQIECAAAECBAgQIECAAAECUyegQcDU2ZuZAAECBAgQIECAAAECBHIgcPEH1pyRFuIXItJfiIi2Q4eUfZXOnphgI0BgfAVG9rPV3FiMFa9ZFCteszCWLx3Bj+z4Bmk0AgQIECBAgAABAgQIECBAgAABAgQIECBAYIwCTzzbG6u/uSlWf3NjDAxVRjDayNYQRjCQXQgQeJHAiH+2eiOSTyTV+MQt159zP0QCBAgQIECAAAECBAgQIECAAIGpF9AgYOprIAICBAgQIECAAAECBAgQyIHA+VevbS51Pf3zkRTeHWmcdciQsh4BvlUfkskOBA4pMMKfpZOP6Yg3vmpBXPKaxdFY8sN3SFc7ECBAgAABAgQIECBAgAABAgQIECBAgACBnAsMldO4+Zsb4iv3bY5Hnuo+dLQjXFM49ED2IDDDBUb6s5TEvZFWP1meddTf3nH1soEZriZ9AgQIECBAgAABAgQIECBAgECuBFxNnatyCIYAAQIECBAgQIAAAQIE8iDwhivvPruQVH8m0viZiPCI8jwURQwzUqC5sRgXvWpBXPTKhXHasR0z0kDSBAgQIECAAAECBAgQIECAAAECBAgQIEBgJgg8uK47bv32prj1vs0xMFSZCSnLkUBeBXojiX+opoV/+Oq1Z9+d1yDFRYAAAQIECBAgQIAAAQIECBCY6QIaBMz0M0D+BAgQIECAAAECBAgQIHBAgXdc/WDj9q5t/zOi8K6I9EJUBAhMjsCZJ8yON/zQ/FpjgFLRr68mR90sBAgQIECAAAECBAgQIECAAAECBAgQIEBg6gXKlbTWKOCr/7UlvvPYjqkPSAQEZoxAcltE9VNzZs39x89cfdrQjElbogQIECBAgAABAgQIECBAgACBaSrgCutpWjhhEyBAgAABAgQIECBAgMDkClzwy3edVCymPxVR+ImI9OSRzJ5GRJIkEWn2JxuBGSaQJJGmaYz0l09HLWyN88+YFxecuSCOWtgyw7CkS4AAAQIECBAgQIAAAQIECBAgQIAAAQIECLxU4OlN/XH7dzbHHfdvjac39Y0IyPrciJjsVK8Co1yfi0geiaj+a6WS/PPtf3nuo/XKIi8CBAgQIECAAAECBAgQIECAQD0KjPQa7XrMXU4ECBAgQIAAAQIECBAgQOCwBN541ZrXV9L0nUnEOyJi4cgHyb6GaxYwci97Tj+B0Z3js9sb4vWvmB/nnzE/Tj9u1vRLV8QECBAgQIAAAQIECBAgQIAAAQIECBAgQIDApAg88GRX3HH/lvj6d7fEjp7hUcw5urWLUQxsVwI5ERj1Ob4pjfhMMUk+/ZVrzvl6TpIQBgECBAgQIECAAAECBAgQIECAwCgFNAgYJZjdCRAgQIAAAQIECBAgQIDA3gIXXnnnmyOStycRb4uIUdzhPOoLNcATyKnA6M7l1uZinHv6vDjv5fPitafOzWlOwiJAgAABAgQIECBAgAABAgQIECBAgAABAgTyKnDPQ9vizu9tjbse2Bp9A5VRhDm6NY1RDGxXApMsMOpzuSuN+FxE+tnbrj3vi5McrOkIECBAgAABAgQIECBAgAABAgQmQECDgAlANSQBAgQIECBAgAABAgQIzEyBC6+6+8cKUf2xNE1/LCLpHJnCnq/macSor+MY2Qz2IjBuAi+co3udtyMYvK25GOecPi/Oftm8OOdlmgKMgMwuBAgQIECAAAECBAgQIECAAAECBAgQIECAwAgE1nx/W9z9/a2x5oGt0TviZgHW50ZAa5e8CBzm+lxEujNJkv+oRuE/brvm7P/ISzriIECAAAECBAgQIECAAAECBAgQGB8BDQLGx9EoBAgQIECAAAECBAgQIEDgRQIX/cqaNyXV9C1RSN6WVtMFI+NJY1eXABuBvAqM/BydN6sxXnfa3HjtaXPjrFPm5DUhcREgQIAAAQIECBAgQIAAAQIECBAgQIAAAQJ1InDvw9vjnge3xTce3BZbu4ZGmNXI1z5GOKDdCIyzwKjO0eeSiC+kheQLt/7FOV8a50AMR4AAAQIECBAgQIAAAQIECBAgkCMBdx3kqBhCIUCAAAECBAgQIECAAIH6E7js5uG/7N/W8/6eLdujd/P2GOzpH3mSo7rWY+TD2pPAiAVGeQ4uW9IarzllTpx1ytw4/bhZI57GjgQIECBAgAABAgQIECBAgAABAgQIECBAgACB8RR44MmuuPfhbfHNh7fH2uf7Rj70KNdGRj6wPQmMUGD05+ADaaRfjjT50m3XnXvnCGexGwECBAgQIECAAAECBAgQIECAwDQX0CBgmhdQ+AQIECBAgAABAgQIECCQX4F3fDotLpxV2ZpEdO6JcqivP3q27IjeLTujb+vOSNPsCo+RbnuuBkkiiTTS7Fv9aA4f6TT2mzkCSUSSZqfRnpNpdFccFQtJvPKk2fGqk2bHq0+eE0cuaJk5djIlQIAAAQIECBAgQIAAAQIECBAgQIAAAQIEpoXAM5v741uPbI/7Ht0R3350R1Sqo1lgsz43LYo8nYIc4/pcRJQj4itppDdHxOrbrj3vB9MpfbESIECAAAECBAgQIECAAAECBAiMj4AGAePjaBQCBAgQIECAAAECBAgQILCPwMrV5Z+PiE8ciCZrDtC7dWf0btkRfdt2xmBP/9gUNQwYm99MOHoczpFjF7fGmSd0xitPmhOvPHF2lIp+vTQTTh05EiBAgAABAgQIECBAgAABAgQIECBAgACBehAoV9L49g+yRgHb4zuP7Yx1G/rGltY4rL2MLQBH515gfM6R76dpeltSLNwyp332LZ+5+rSh3OctQAIECBAgQIAAAQIECBAgQIAAgQkVcAX3hPIanAABAgQIECBAgAABAgRmssDKm4ZvjyQ5f6QGw/2D0bttZ/Rt66q9yoOjv65j1zNMdv13fK41GWn09sujwH+fA2mku8+J0cY5v7MxXnF8Z5xxfGecefzsWDS3abRD2J8AAQIECBAgQIAAAQIECBAgQIAAAQIECBAgkEuBjdsG4zuP74j7H98Z3318Z2zZaX0ul4WaRkGNx/pcmqbP/P/rzHckkd5eqpa+uvr6162bRgRCJUCAAAECBAgQIECAAAECBAgQmAQBDQImAdkUBAgQIECAAAECBAgQIDDzBC5fPfSKNAr3jyXzwZ7+6N/eFX21V/dhNQwYy/yOnZkCWUOA04+bFacf11l7P3Zx68yEkDUBAgQIECBAgAABAgQIECBAgAABAgQIECAw4wTWbeiLB57sigee3Fl7P5yGATMOTcJjFig1NUbrnI5onTMrWubMiub2pjNuWNH43TEPbAACBAgQIECAAAECBAgQIECAAIG6FdAgoG5LKzECBAgQIECAAAECBAgQmEqBy1ZX/iKJ9KrxjGGotz/6dnTHwI7u6NvZG0M9fYc/fBoRyZ5fC2T/Y5t+Arvrl6YRY/gNz9GLWuPUY9rj1GNnxcuWzYqjFrZMPwoREyBAgAABAgQIECBAgAABAgQIECBAgAABAgQmQODpTf3x/bVd8dC6rnjoqZ5Yv9H63AQwT6Mhx2d9rrG9NVo726J5dke0zu6IxrYXr8+lkVxz44rir0wjGKESIECAAAECBAgQIECAAAECBAhMssAYLh/+SQZrAAAgAElEQVSf5EhNR4AAAQIECBAgQIAAAQIEppHAytWVjRHpwokMuTI0HP07e6J/Z28M7Oyu/blarox9yj39Amq/Ncj+o4HA2FEPZ4Td9i+qx+GM89/HtDUX4+SjO+Kkozvi5KPb45RjOmJ2e8PYBnU0AQIECBAgQIAAAQIECBAgQIAAAQIECBAgQGCGCOzoGY6Hn+qOR9b3xKPrs/fu6B2wPlc/5R//9blCqRgtne3R3NkRLZ1ttT8XGw+1PpdsWrWiuKh+XGVCgAABAgQIECBAgAABAgQIECAw3gIaBIy3qPEIECBAgAABAgQIECBAYMYLXH5T+afSJD41FRCDPf0x0NUTg1290d/VG4PdfVGtjMNFSbvbBBSy9+yG9aT2n6lIsQ7nTCPSJJIkojqOqs2NxTh+aVuccGT2aq+9jl3cWod+UiJAgAABAgQIECBAgAABAgQIECBAgAABAgQITJ3Aug198dgzPbtfvfH4s70xMGR9buoqMpKZJ2Z9rlAsRlNHa7TMaoumWW3RPKs9mtpbRhLQPvskabzrhktL/3xYBzuIAAECBAgQIECAAAECBAgQIECg7gVcyV/3JZYgAQIECBAgQIAAAQIECEy2wMrVw1+OSC6d7HkPNN9gb18MdvfHUE9vHNPQH+s39sXmHYMTH97uB2xEvKSZwAt/P/EhTNoM++S0O+dJynXB7Kbazf/HHdEay49or70fs0gzgEmrv4kIECBAgAABAgQIECBAgAABAgQIECBAgAABAnsJPLWxL558ri+eeK6n9p41EbA+N86nyBSvzzU0N0Vje0utIUBzR1s0dbREU9t4rs+lN61a0fAj46xmOAIECBAgQIAAAQIECBAgQIAAgToR0CCgTgopDQIECBAgQIAAAQIECBDIh8D7VqfHF6LyWD6ieXEU5x5ViJ84ddevAnb2lmPd873x1Mb+yC5QWr+pL9Zv7I9tXUOTE/pLegbsmnSvq3iSJCLds1P2vte235vu9/yKY8++e0+w959fut/ucQ84ZhrxQiwviXFPSPvNZWIY585qjKMXtcTRC3c1ADhmUUscu6QtOttKEzOhUQkQIECAAAECBAgQIECAAAECBAgQIECAAAECBMZFwPrcSNf88rU+V2pqjMb25mhsbY2mrCFA266mAMWGiV+fq0bxhI+sSB4flxPQIAQIECBAgAABAgQIECBAgAABAnUloEFAXZVTMgQIECBAgAABAgQIECAw1QIrb65cHWn6u1Mdx/7mv/KsQiybffBfBfT0l+PpTf3xzOb+eHbzQDy3dSCe3dIfz20ZiOzfbBMv0N5SiiPmN8fS+S1xxLzmWLqgOY5c0BJHLWyJ7N9sBAgQIECAAAECBAgQIECAAAECBAgQIECAAAEC9SNgfW7qa1kolaKxrSkaW1qisaU5GrI/Z40A2poj+7cp25Lk91ZdUrx6yuY3MQECBAgQIECAAAECBAgQIECAQG4FNAjIbWkERoAAAQIECBAgQIAAAQLTUWDl6srjEenyvMWeNQbIGgSMZevqK8eGrQOxYdtAbNw+uOu1bSA27xyKzdsHI/t326EFZrWWYsGcpljQ2RiL5jbHojlNtdfiuc2xeF5zZP9uI0CAAAECBAgQIECAAAECBAgQIECAAAECBAgQIGB9bnzOgUOtz338gUKs3ZGOz2TjOkryxKoVxePHdUiDESBAgAABAgQIECBAgAABAgQI1IWABgF1UUZJECBAgAABAgQIECBAgEAeBC67qfwjSRJfykMsL43hJ08rxDlHTuyvAQaHq7Fl51BszV5dg7G1ayi2dw/vfg3Fzt5ybO8eiq7ecgyVq3lkOuyYGkuFmNVWijkdjdG5+31OR0Nkr3mzGmPerKaY19kY8zsbo6lhbI0aDjtIBxIgQIAAAQIECBAgQIAAAQIECBAgQIAAAQIECNSVgPW58VmfW/NMGv/yYD7XL9M03nTjpaUv19WJKxkCBAgQIECAAAECBAgQIECAAIExC0zsnQFjDs8ABAgQIECAAAECBAgQIEBg+gisXF3+p4h4V94ibiwm8acXFKKhmJ/I+gcrkT3xpLtvOHr6KtEzUI6e/nL09leib7ASvQPlGBiqRrZf9j4wlL1XYmi4WmsuMFxOYzh7r6RRqaRRrlSjUk2jWo2optnTPZJIa+8RSZL9+iONQpJEoRBRLCRRKhaiWEyiIXuVCtFQSiK7yb+xoRDNjcXdr0K0NGV/LkRbcylam4rR1lKM9pZStDeXor21GB2tDZE9cSTbz0aAAAECBAgQIECAAAECBAgQIECAAAECBAgQIEAgrwLW5w5cmeFKxK99tRLD+ewR8KlVK0o/ndfzSlwECBAgQIAAAQIECBAgQIAAAQJTI6BBwNS4m5UAAQIECBAgQIAAAQIE6kzgitXp3OGobM1jWucelcRPnOqp9XmsjZgIECBAgAABAgQIECBAgAABAgQIECBAgAABAgQIEJh6gX99qBp3Pb2rAXnetoYozrtuRbItb3GJhwABAgQIECBAgAABAgQIECBAYOoENAiYOnszEyBAgAABAgQIECBAgEAdCay8uXJ5pOmH85jSlWcVYtlsvwLIY23ERIAAAQIECBAgQIAAAQIECBAgQIAAAQIECBAgQIDA1Aus3ZHGtfdWpz6Q/UWQJO9fdUnxhnwGJyoCBAgQIECAAAECBAgQIECAAIGpEHB3wFSom5MAAQIECBAgQIAAAQIE6k5g5eryPRFxVt4SO7YziateW8hbWOIhQIAAAQIECBAgQIAAAQIECBAgQIAAAQIECBAgQIBArgSuuaca63amuYppdzD3rlpRem0eAxMTAQIECBAgQIAAAQIECBAgQIDA1AhoEDA17mYlQIAAAQIECBAgQIAAgToSWPmVoVdFtfCtPKb0zlMLcd5Rvv7nsTZiIkCAAAECBAgQIECAAAECBAgQIECAAAECBAgQIEAgPwJ3Pp3Gpx+q5iegvSMpVF+96o2N9+UzOFERIECAAAECBAgQIECAAAECBAhMtoA7BCZb3HwECBAgQIAAAQIECBAgUHcCK2+uXBtpekXeEisWIv70gmI0l/IWmXgIECBAgAABAgQIECBAgAABAgQIECBAgAABAgQIECCQL4HBcsSv3V6JSh57BCTJdasuKV6ZLzHRECBAgAABAgQIECBAgAABAgQITJWABgFTJW9eAgQIECBAgAABAgQIEKgbgZU3VzZEmi7KW0KvW5rEu15WyFtY4iFAgAABAgQIECBAgAABAgQIECBAgAABAgQIECBAgEAuBT71/Wp849k0f7ElycZVlxQX5y8wEREgQIAAAQIECBAgQIAAAQIECEyFgAYBU6FuTgIECBAgQIAAAQIECBCoG4GVq8tvj4h/y2NC7391IU6Y66t/HmsjJgIECBAgQIAAAQIECBAgQIAAAQIECBAgQIAAAQIE8ifw2LaID3+rkr/AdkX046tWlD6b1+DERYAAAQIECBAgQIAAAQIECBAgMHkC7hKYPGszESBAgAABAgQIECBAgEAdCqxcXc4uwHhb3lJb2pHEr59dyFtY4iFAgAABAgQIECBAgAABAgQIECBAgAABAgQIECBAgECuBf707mo8253mMcbPrVpRyhrY2wgQIECAAAECBAgQIECAAAECBGa4gAYBM/wEkD4BAgQIECBAgAABAgQIHL7AL9+aLqqUKxsOf4SJO/JHT0ziomUaBEycsJEJECBAgAABAgQIECBAgAABAgQIECBAgAABAgQIEKhHgVvXVuM/f5DLBgFRLBUX/+VFycZ6dJcTAQIECBAgQIAAAQIECBAgQIDAyAU0CBi5lT0JECBAgAABAgQIECBAgMCLBC5bXflAEul1eWT5w/ML0dnka38eayMmAgQIECBAgAABAgQIECBAgAABAgQIECBAgAABAgTyK7BzMI3/e0c1lwGmkVxx44ri9bkMTlAECBAgQIAAAQIECBAgQIAAAQKTJuBOgUmjNhEBAgQIECBAgAABAgQI1JvAytXD90Ykr8lbXmcsSuJ/nVHIW1jiIUCAAAECBAgQIECAAAECBAgQIECAAAECBAgQIECAwLQQ+H/3V+P+jWkOY02/uWpFw1k5DExIBAgQIECAAAECBAgQIECAAAECkyigQcAkYpuKAAECBAgQIECAAAECBOpH4LLV6Q8lUfl2HjN6z5mFePlCX/nzWBsxESBAgAABAgQIECBAgAABAgQIECBAgAABAgQIECCQf4HvbUrjY9+p5jLQNIqvvHFF8l+5DE5QBAgQIECAAAECBAgQIECAAAECkyLgboFJYTYJAQIECBAgQIAAAQIECNSbwOU3Vz6Upumv5i2vOc0Rv//DxbyFJR4CBAgQIECAAAECBAgQIECAAAECBAgQIECAAAECBAhMK4Hf+Voltg/kL+QkSf78hkuKH8xfZCIiQIAAAQIECBAgQIAAAQIECBCYLAENAiZL2jwECBAgQIAAAQIECBAgUFcCK1dX1kekR+UtqTceV4i3nODrft7qIh4CBAgQIECAAAECBAgQIECAAAECBAgQIECAAAECBKaXwBceS+MrT1ZzGHTy9KoVxaNzGJiQCBAgQIAAAQIECBAgQIAAAQIEJknAHQOTBG0aAgQIECBAgAABAgQIEKgfgctXl9+URnwxjxn9xtmFOKLD1/081kZMBAgQIECAAAECBAgQIECAAAECBAgQIECAAAECBAhMH4HnutP4k7vz2CAgIol48w0rSl+aPpoiJUCAAAECBAgQIECAAAECBAgQGE8BdwyMp6axCBAgQIAAAQIECBAgQGBGCFy+uvz3acTP5C3ZE+Ym8f5XF/IWlngIECBAgAABAgQIECBAgAABAgQIECBAgAABAgQIECAwLQU+/K1qPLYtzV3sScQ/3LCi9LO5C0xABAgQIECAAAECBAgQIECAAAECkyKgQcCkMJuEAAECBAgQIECAAAECBOpF4L1fSFsbGyo7IqIhbzn91GmFOPtIX/XzVhfxECBAgAABAgQIECBAgAABAgQIECBAgAABAgQIECAwPQXufiaNf36wmsfgh4eGi7M/+pakL4/BiYkAAQIECBAgQIAAAQIECBAgQGBiBdw1MLG+RidAgAABAgQIECBAgACBOhNYubr88xHxibylVSpE/NkbitFYzFtk4iFAgAABAgQIECBAgAABAgQIECBAgAABAgQIECBAgMD0FBiqRPzaVytRzmWPgPiFVStKfzs9ZUVNgAABAgQIECBAgAABAgQIECAwFgENAsai51gCBAgQIECAAAECBAgQmHECK1eXV0fEJXlL/LVLC/HTL/M1P291EQ8BAgQIECBAgAABAgQIECBAgAABAgQIECBAgAABAtNb4J++n8Y9z+ayQ8DNq1aUVkxvXdETIECAAAECBAgQIECAAAECBAgcjoA7Bw5HzTEECBAgQIAAAQIECBAgMCMF3n9LenS1Unkqj8lf9spCnDzf1/w81kZMBAgQIECAAAECBAgQIECAAAECBAgQIECAAAECBAhMX4FHtqRx47dz2SAgCsXiMR++OFk/fXVFToAAAQIECBAgQIAAAQIECBAgcDgC7hw4HDXHECBAgAABAgQIECBAgMCMFLjspuFfTZLkQ3lLfkFrEr9zXiFvYYmHAAECBAgQIECAAAECBAgQIECAAAECBAgQIECAAAECdSHw+3dWY3Nfmrtc0jT94I2XNvx57gITEAECBAgQIECAAAECBAgQIECAwIQKaBAwobwGJ0CAAAECBAgQIECAAIF6Elh50/C3IklelbecViwvxJuO9xU/b3URDwECBAgQIECAAAECBAgQIECAAAECBAgQIECAAAEC9SHwpcfTWP1ENX/JpOl9qy5teHX+AhMRAQIECBAgQIAAAQIECBAgQIDARAq4e2AidY1NgAABAgQIECBAgAABAnUj8IGvpGeUq5Xv5DGh3zq3GIvb8hiZmAgQIECAAAECBAgQIECAAAECBAgQIECAAAECBAgQIDD9BTb0RvzRXZVcJlIqFM+8/o3J/bkMTlAECBAgQIAAAQIECBAgQIAAAQITIqBBwISwGpQAAQIECBAgQIAAAQIE6k1g5c3Dfxxp8ht5y+v4ORG//Jpi3sISDwECBAgQIECAAAECBAgQIECAAAECBAgQIECAAAECBOpK4C+/WYnHt+cwpST9k1WXNPxmDiMTEgECBAgQIECAAAECBAgQIECAwAQJaBAwQbCGJUCAAAECBAgQIECAAIH6Eli5uvJYRHp83rL6ydMKcc6Rvt7nrS7iIUCAAAECBAgQIECAAAECBAgQIECAAAECBAgQIECgvgTWPJPGvzxYzWFSyeOrVhRPyGFgQiJAgAABAgQIECBAgAABAgQIEJggAXcQTBCsYQkQIECAAAECBAgQIECgfgRW3jR8fiTJ7XnM6EMXFqOllMfIxESAAAECBAgQIECAAAECBAgQIECAAAECBAgQIECAAIH6EegvR3zwtko+E0rTC1Zd2nBHPoMTFQECBAgQIECAAAECBAgQIECAwHgLaBAw3qLGI0CAAAECBAgQIECAAIG6E1h5U/nGSOJ9eUvslYuT+LlXFPIWlngIECBAgAABAgQIECBAgAABAgQIECBAgAABAgQIECBQlwJ/991qfHtDmr/c0vjIqktLl+UvMBERIECAAAECBAgQIECAAAECBAhMhIAGAROhakwCBAgQIECAAAECBAgQqCuBlTeVN0USC/KW1HvPLMTpC321z1tdxEOAAAECBAgQIECAAAECBAgQIECAAAECBAgQIECAQH0KPLApjY9+p5rD5JJNq1YUF+UwMCERIECAAAECBAgQIECAAAECBAhMgIC7CCYA1ZAECBAgQIAAAQIECBAgUD8Cl99cfkuaxufzltGspiT+6PxC3sISDwECBAgQIECAAAECBAgQIECAAAECBAgQIECAAAECBOpa4LfuqEbXYJq7HJMk3nrDJaUv5C4wAREgQIAAAQIECBAgQIAAAQIECIy7gAYB405qQAIECBAgQIAAAQIECBCoJ4GVq8ufjIifzVtO5x9TiLef7Gt93uoiHgIECBAgQIAAAQIECBAgQIAAAQIECBAgQIAAAQIE6lvgs4+kccdT1Twm+ferVpTencfAxESAAAECBAgQIECAAAECBAgQIDC+Au4kGF9PoxEgQIAAAQIECBAgQIBAHQlcfXta2jJY2RkRrXlL68qzirFsdt6iEg8BAgQIECBAgAABAgQIECBAgAABAgQIECBAgAABAgTqW2Dtjohr763kMcm++U3FzqsvSMp5DE5MBAgQIECAAAECBAgQIECAAAEC4yegQcD4WRqJAAECBAgQIECAAAECBOpM4LKbyj+ZJPHPeUtrSXvEb55TzFtY4iFAgAABAgQIECBAgAABAgQIECBAgAABAgQIECBAgMCMEPjjNZV4vid/qaZp/NSNl5b+JX+RiYgAAQIECBAgQIAAAQIECBAgQGA8BTQIGE9NYxEgQIAAAQIECBAgQIBAXQlcfnP5M2kaP563pN58QiEuOc5X+rzVRTwECBAgQIAAAQIECBAgQIAAAQIECBAgQIAAAQIECMwMgZufTOOLj1Vzl2ySxL/dcEnpHbkLTEAECBAgQIAAAQIECBAgQIAAAQLjKuBugnHlNBgBAgQIECBAgAABAgQI1IvAB+9KO/p6Kzsjjdx9d/7t84qxsLVepOVBgAABAgQIECBAgAABAgQIECBAgAABAgQIECBAgACB6SWwqS/iD+6s5C/oJNLWtmLnh85NuvMXnIgIECBAgAABAgQIECBAgAABAgTGSyB3NzmMV2LGIUCAAAECBAgQIECAAAECYxG4/Kbyz6VJ/O1YxpiIY0+Ym8T7X12YiKGNSYAAAQIECBAgQIAAAQIECBAgQIAAAQIECBAgQIAAAQIjFPjLb1bi8e0j3HkSd0vS+PkbLi393SROaSoCBAgQIECAAAECBAgQIECAAIFJFtAgYJLBTUeAAAECBAgQIECAAAEC00Ng5eryFyLizXmL9h2nFOL1R/s6n7e6iIcAAQIECBAgQIAAAQIECBAgQIAAAQIECBAgQIAAgZkl8PX1aXzm4Woek/7iqhWlt+QxMDERIECAAAECBAgQIECAAAECBAiMj4A7CsbH0SgECBAgQIAAAQIECBAgUEcC7/1COr+xobI5jyn98QWF6Gj0dT6PtRETAQIECBAgQIAAAQIECBAgQIAAAQIECBAgQIAAAQIzR6B7KI3fvD2XDQJiaLi44KNvSbbMnGrIlAABAgQIECBAgAABAgQIECAwswTcUTCz6i1bAgQIECBAgAABAgQIEBiBwGU3V96bpOnfjGDXSd3l9IVJvPfMwqTOaTICBAgQIECAAAECBAgQIECAAAECBAgQIECAAAECBAgQ2L/AR79TjQc2pbnjSZPkf994SfGjuQtMQAQIECBAgAABAgQIECBAgAABAuMioEHAuDAahAABAgQIECBAgAABAgTqSWDl6vLqiLgkbzn97OmFePURvsrnrS7iIUCAAAECBAgQIECAAAECBAgQIECAAAECBAgQIEBgZgp867k0/v6Bah6Tv3nVitKKPAYmJgIECBAgQIAAAQIECBAgQIAAgbELuKtg7IZGIECAAAECBAgQIECAAIE6Enjfl9LFhWLl+bylVCpE/PmFxcjebQQIECBAgAABAgQIECBAgAABAgQIECBAgAABAgQIECAw9QLlasSv3laJ7D1vW7VSXPKRNyUb8haXeAgQIECAAAECBAgQIECAAAECBMYuoEHA2A2NQIAAAQIECBAgQIAAAQJ1JLDypqH3RVK4MW8pvWpJEu9+ue4AeauLeAgQIECAAAECBAgQIECAAAECBAgQIECAAAECBAgQmNkCn/xeNe57Ps0dQpIk77vhkuJf5S4wAREgQIAAAQIECBAgQIAAAQIECIxZQIOAMRMagAABAgQIECBAgAABAgTqSWDl6vItEXFR3nJ6zxmFePkiX+PzVhfxECBAgAABAgQIECBAgAABAgQIECBAgAABAgQIECAwswW+tzGNj91fzSFCeuuqFQ0X5zAwIREgQIAAAQIECBAgQIAAAQIECIxRwJ0FYwR0OAECBAgQIECAAAECBAjUj8DKr6RHRLXybN4yam2I+LM3FPMWlngIECBAgAABAgQIECBAgAABAgQIECBAgAABAgQIECBAICJ+7auV6BvOIUVhcOmqN7Y9l8PIhESAAAECBAgQIECAAAECBAgQIDAGAQ0CxoDnUAIECBAgQIAAAQIECBCoL4GVN1feF2l6Y96yOufIJH7ytELewhIPAQIECBAgQIAAAQIECBAgQIAAAQIECBAgQIAAAQIECETEvzxUjTVPp/mzSJLLVl1S/Ej+AhMRAQIECBAgQIAAAQIECBAgQIDAWAQ0CBiLnmMJECBAgAABAgQIECBAoK4EVq4u3xIRF+UtqcteWYiT5/sKn7e6iIcAAQIECBAgQIAAAQIECBAgQIAAAQIECBAgQIAAAQKZwCNb0rjx29U8Yty6akXp4jwGJiYCBAgQIECAAAECBAgQIECAAIHDF3B3weHbOZIAAQIECBAgQIAAAQIE6kjgA6vTJeWoPJe3lDqbIv7w/GLewhIPAQIECBAgQIAAAQIECBAgQIAAAQIECBAgQIAAAQIECOwl8Nt3VGLHYP5ISlE84voVyfP5i0xEBAgQIECAAAECBAgQIECAAAEChyugQcDhyjmOAAECBAgQIECAAAECBOpK4LKbK7+UpOlH8pbUDx+TxI+fXMhbWOIhQIAAAQIECBAgQIAAAQIECBAgQIAAAQIECBAgQIAAgb0E/u2RanztqTR3JmmSvO/GS4p/lbvABESAAAECBAgQIECAAAECBAgQIHDYAhoEHDadAwkQIECAAAECBAgQIECgngRW3lS+OZJ4Y95y+uXXFOP4OXmLSjwECBAgQIAAAQIECBAgQIAAAQIECBAgQIAAAQIECBAgsLfAY9vS+PC3qvlDSeMrqy4tXZK/wEREgAABAgQIECBAgAABAgQIECBwuAIaBByunOMIECBAgAABAgQIECBAoG4E/s/N6cJSWtmYt4Tmtybxu+cV8haWeAgQIECAAAECBAgQIECAAAECBAgQIECAAAECBAgQIEBgPwJXf70SW/vzR1NOiov++pJkU/4iExEBAgQIECBAgAABAgQIECBAgMDhCGgQcDhqjiFAgAABAgQIECBAgACBuhK4fHX5PWnER/OW1IXLCvFjJ/rqnre6iIcAAQIECBAgQIAAAQIECBAgQIAAAQIECBAgQIAAAQL7E/j3R6vx1XVp7nCSiPfesKL0sdwFJiACBAgQIECAAAECBAgQIECAAIHDEnCXwWGxOYgAAQIECBAgQIAAAQIE6klg5eryFyPiTXnL6YqzCnHcbF/d81YX8RAgQIAAAQIECBAgQIAAAQIECBAgQIAAAQIECBAgQGB/Ak/uSOO6e6t5xPnSqhWlN+cxMDERIECAAAECBAgQIECAAAECBAiMXsBdBqM3cwQBAgQIECBAgAABAgQI1JHAB25PZ5cHK9vzltKC1ojfOa+Yt7DEQ4AAAQIECBAgQIAAAQIECBAgQIAAAQIECBAgQIAAAQIHEfj9OyuxuS9/RKWm4pzrL0h25C8yEREgQIAAAQIECBAgQIAAAQIECIxWQIOA0YrZnwABAgQIECBAgAABAgTqSuCym8rvTpL4u7wldfGyQrz1RF/b81YX8RAgQIAAAQIECBAgQIAAAQIECBAgQIAAAQIECBAgQOBgAp//QRq3rK3mDilN4+duvLT0ydwFJiACBAgQIECAAAECBAgQIECAAIFRC7jTYNRkDiBAgAABAgQIECBAgACBehJYubr82Yh4W95yuuq1xTi2M29RiYcAAQIECBAgQIAAAQIECBAgQIAAAQIECBAgQIAAAQIEDiawbmfENfdU8oj0udct6EYAACAASURBVFUrSm/PY2BiIkCAAAECBAgQIECAAAECBAgQGJ2ABgGj87I3AQIECBAgQIAAAQIECNSRwNW3p81bBivdEVHKU1qL2pL4v+cW8hSSWAgQIECAAAECBAgQIECAAAECBAgQIECAAAECBAgQIEBghAJ/eFc1NvamI9x70nYr9zQVO/7ugmRg0mY0EQECBAgQIECAAAECBAgQIECAwIQIaBAwIawGJUCAAAECBAgQIECAAIHpIHDZ6vI7k4h/zVusFy9L4q0nahCQt7qIhwABAgQIECBAgAABAgQIECBAgAABAgQIECBAgAABAiMR+PwPqnHL2tw1CIg04iduXFH69EhysA8BAgQIECBAgAABAgQIECBAgEB+BTQIyG9tREaAAAECBAgQIECAAAECEyxw2U3lf0yS+OkJnmbUw191ViGOne0r+6jhHECAAAECBAgQIECAAAECBAgQIECAAAECBAgQIECAAIEcCKzbkcY191ZzEMlLQkiSf1x1SfFn8heYiAgQIECAAAECBAgQIECAAAECBEYj4G6D/4+9OwGXq6zyR712VZ0EQggBwiSDIIPIPMnYqCiQCmir2G1rt32dQUkFp1b6DyqgooJjmwoKjvf2oG23qK2QOoANMqtAmEUGlVGGMCSBhORU1Xdv0L6tiJjk1Dn1nV3v0Ud4fPZe32+9a6NuzF5ZHS3XEiBAgAABAgQIECBAgECpBBqt9qKImJZTUxtNifjwwdWcIslCgAABAgQIECBAgAABAgQIECBAgAABAgQIECBAgAABAqsp8JFLOvHQ0tW8aewvX9ys19Yb+2OcQIAAAQIECBAgQIAAAQIECBAgMJYCFgSMpa7aBAgQIECAAAECBAgQIJCtwJxW+8gU8cPcAr5smyJetUMlt1jyECBAgAABAgQIECBAgAABAgQIECBAgAABAgQIECBAgMBqCHzv1m786FdpNe4Yn0uLiJfPrdfOGZ/TnEKAAAECBAgQIECAAAECBAgQIDAWAhYEjIWqmgQIECBAgAABAgQIECCQvcDs+e0vFUUck1vQ9+5XjW2m55ZKHgIECBAgQIAAAQIECBAgQIAAAQIECBAgQIAAAQIECBBYHYFfPRbx2Z90VueWcbk2pThz3qzaO8blMIcQIECAAAECBAgQIECAAAECBAiMiYAFAWPCqigBAgQIECBAgAABAgQI5C7QGG7fEyk2zynnjClFnHRwJadIshAgQIAAAQIECBAgQIAAAQIECBAgQIAAAQIECBAgQIDAGgqcfHEnHl62hjeP1W1F3NucWdtirMqrS4AAAQIECBAgQIAAAQIECBAgMPYCFgSMvbETCBAgQIAAAQIECBAgQCAzgTmtkYNTFBdnFisO2boSRz3fq3puc5GHAAECBAgQIECAAAECBAgQIECAAAECBAgQIECAAAECayLwnVu6cdGdaU1uHdN7ikgvmlsfumRMD1GcAAECBAgQIECAAAECBAgQIEBgzAR8dTBmtAoTIECAAAECBAgQIECAQK4CjVbntIj0gdzyHffCSmy/gVf13OYiDwECBAgQIECAAAECBAgQIECAAAECBAgQIECAAAECBNZE4LZHUnzhZ901uXWM7ylOb9arx4/xIcoTIECAAAECBAgQIECAAAECBAiMkYCvDsYIVlkCBAgQIECAAAECBAgQyFeg0ercFJF2yinhepMjPvaSak6RZCFAgAABAgQIECBAgAABAgQIECBAgAABAgQIECBAgACBUQp86KJOPLZ8lEV6fnu6uVkf2rnnZRUkQIAAAQIECBAgQIAAAQIECBAYFwELAsaF2SEECBAgQIAAAQIECBAgkItA4/y0a3Q61+eS539y/MWWRfzNTpXcYslDgAABAgQIECBAgAABAgQIECBAgAABAgQIECBAgAABAqMQ+Pebu3Hp3WkUFcbo1mp1t+ZhxQ1jVF1ZAgQIECBAgAABAgQIECBAgACBMRSwIGAMcZUmQIAAAQIECBAgQIAAgfwEGsOdf4yUPpFbsnfuXYmdZnhNz20u8hAgQIAAAQIECBAgQIAAAQIECBAgQIAAAQIECBAgQGA0AjcvTPHFq7ujKTE29xbF/2nOrH5ybIqrSoAAAQIECBAgQIAAAQIECBAgMJYCvjwYS121CRAgQIAAAQIECBAgQCA7gcb8kUujKA7KKdiUoYjTXlrNKZIsBAgQIECAAAECBAgQIECAAAECBAgQIECAAAECBAgQINAjgeP/uxNLR3pUrEdliohL59ZrB/eonDIECBAgQIAAAQIECBAgQIAAAQLjKGBBwDhiO4oAAQIECBAgQIAAAQIE+ivwjh8s3bw2NOme/qb449P327yIN+xSyS2WPAQIECBAgAABAgQIECBAgAABAgQIECBAgAABAgQIECDQA4F/ubEbP7k39aBSj0tUqps3Dy/u63FV5QgQIECAAAECBAgQIECAAAECBMZYwIKAMQZWngABAgQIECBAgAABAgTyEZjTar89RZyVT6LfJnnbHpXYfROv6LnNRR4CBAgQIECAAAECBAgQIECAAAECBAgQIECAAAECBAj0QuC6B1J85dpuL0r1tEYRcfTceu3LPS2qGAECBAgQIECAAAECBAgQIECAwJgL+PpgzIkdQIAAAQIECBAgQIAAAQK5CDSG29+NFK/KJc/KHLVKxKdfVo1qJadUshAgQIAAAQIECBAgQIAAAQIECBAgQIAAAQIECBAgQIBArwQ6KeIfLuhEO7cdAUV8rzmz9upe9akOAQIECBAgQIAAAQIECBAgQIDA+AhYEDA+zk4hQIAAAQIECBAgQIAAgT4L/PW306RNpnUej4ihPkf5g+P33LSIt+xuO0BOM5GFAAECBAgQIECAAAECBAgQIECAAAECBAgQIECAAAECvRb42nXdWHB/6nXZ0dYbeWDxL6b+x2t3XjHaQu4nQIAAAQIECBAgQIAAAQIECBAYPwELAsbP2kkECBAgQIAAAQIECBAg0EeB41rpld3ofK+PEZ7x6DfsUon9Nvd6nttc5CFAgAABAgQIECBAgAABAgQIECBAgAABAgQIECBAgEAvBX5yb4p/ubHby5I9qVWJeNUX6rXv96SYIgQIECBAgAABAgQIECBAgAABAuMi4AuEcWF2CAECBAgQIECAAAECBAj0W6Axv31mFHF0v3M8/fzTXlqNKUO5pZKHAAECBAgQIECAAAECBAgQIECAAAECBAgQIECAAAECBHop8MSKFP94YX4LAiLFWc1ZtWN62ataBAgQIECAAAECBAgQIECAAAECYytgQcDY+qpOgAABAgQIECBAgAABApkINFqduyLSlpnEeSrGjhsWMXufSk6RZCFAgAABAgQIECBAgAABAgQIECBAgAABAgQIECBAgACBMRKYd1U3bnk4jVH1NS1b3N2sV7da07vdR4AAAQIECBAgQIAAAQIECBAgMP4CFgSMv7kTCRAgQIAAAQIECBAgQGCcBWYPp/2K1LlynI/9s8f91Y6VePFzvZr/WSgXECBAgAABAgQIECBAgAABAgQIECBAgAABAgQIECBAoAQCP74rxX/+vJtdJ6mo7j9vZvGT7IIJRIAAAQIECBAgQIAAAQIECBAg8IwCvkLwYBAgQIAAAQIECBAgQIBA6QUaw52TI6WTcmv0pIMrMWOKV/Pc5iIPAQIECBAgQIAAAQIECBAgQIAAAQIECBAgQIAAAQIExkJg4dIUp1yS34KASMUpzVnVk8eiZzUJECBAgAABAgQIECBAgAABAgR6L+ArhN6bqkiAAAECBAgQIECAAAECmQk0Wu2Vv9PBvjnF2mq9It6/fyWnSLIQIECAAAECBAgQIECAAAECBAgQIECAAAECBAgQIECAwBgLfOrKbty1KI3xKatbPv20WR/ab3Xvcj0BAgQIECBAgAABAgQIECBAgEB/BCwI6I+7UwkQIECAAAECBAgQIEBgnASOHV66ZSVNumucjlvlY2ZtW4kjtvNavspgLiRAgAABAgQIECBAgAABAgQIECBAgAABAgQIECBAgEAJBM69PcX8O7rZddItVmx1xswpd2cXTCACBAgQIECAAAECBAgQIECAAIE/EvAlgoeCAAECBAgQIECAAAECBEotMKfVfnuKOCu3Jt+/fzW2Wi+3VPIQIECAAAECBAgQIECAAAECBAgQIECAAAECBAgQIECAwFgK3LU44lNXdMbyiDWqXUQcPbde+/Ia3ewmAgQIECBAgAABAgQIECBAgACBcRWwIGBcuR1GgAABAgQIECBAgAABAuMt0Gi1vxMRR433uc923gZrR5zyompOkWQhQIAAAQIECBAgQIAAAQIECBAgQIAAAQIECBAgQIAAgXESOOniTjyybJwOW/Vjzm7Wa69Z9ctdSYAAAQIECBAgQIAAAQIECBAg0C8BCwL6Je9cAgQIECBAgAABAgQIEBgXgcb89hNRxJRxOWwVDzl4yyJeu1NlFa92GQECBAgQIECAAAECBAgQIECAAAECBAgQIECAAAECBAiUSeDbN3fjkrtTVi0VUTwxt16dmlUoYQgQIECAAAECBAgQIECAAAECBJ5RwIIADwYBAgQIECBAgAABAgQIlFagMX9kZhRFK7cG37FXJXbeyCt5bnORhwABAgQIECBAgAABAgQIECBAgAABAgQIECBAgAABAuMhcNNDKb50TXc8jlq9M1KqN2cNDa/eTa4mQIAAAQIECBAgQIAAAQIECBAYbwFfI4y3uPMIECBAgAABAgQIECBAYNwEGsOdz0ZK7xm3A1fhoEnViE8fWg0v5KuA5RICBAgQIECAAAECBAgQIECAAAECBAgQIECAAAECBAiUUCBFxD9c0IkVncyaK4rPNWdW35tZKnEIECBAgAABAgQIECBAgAABAgSeJuB7BI8EAQIECBAgQIAAAQIECJRWoNHq3BSRdsqpwT02iXjrHtWcIslCgAABAgQIECBAgAABAgQIECBAgAABAgQIECBAgAABAuMs8NVru3HtAytXBeT0U9zcrFd3zimRLAQIECBAgAABAgQIECBAgAABAn8sYEGAp4IAAQIECBAgQIAAAQIESinwrvnp+Z2ic0tuzf3dLpXYf3Ov47nNRR4CBAgQIECAAAECBAgQIECAAAECBAgQIECAAAECBAiMp8CV96b41xu743nkKp3VSe0dvzhrrV+s0sUuIkCAAAECBAgQIECAAAECBAgQ6IuALxL6wu5QAgQIECBAgAABAgQIEBhrgcZwZ06k9IWxPmd165/6kmpMm7y6d7meAAECBAgQIECAAAECBAgQIECAAAECBAgQIECAAAECBMoksHh5xIkXdfJrqSiOa86szs0vmEQECBAgQIAAAQIECBAgQIAAAQL/I2BBgGeBAAECBAgQIECAAAECBEop0Gi1fxgRR+bU3DbTi3jvfpWcIslCgAABAgQIECBAgAABAgQIECBAgAABAgQIECBAgAABAn0S+OxPuvGrx1KfTv9Tx6ZzmvWhl2cWShwCBAgQIECAAAECBAgQIECAAIHfE7AgwONAgAABAgQIECBAgAABAqUTOPnCVFu4vLM0IoZyau7I7Yqob2tBQE4zkYUAAQIECBAgQIAAAQIECBAgQIAAAQIECBAgQIAAAQL9Emjd0Y1zbs9tQUCMzJhcnXLyIUW7Xy7OJUCAAAECBAgQIECAAAECBAgQeHYBCwI8IQQIECBAgAABAgQIECBQOoHZ89tHFEWck1tj7z+gGltNyy2VPAQIECBAgAABAgQIECBAgAABAgQIECBAgAABAgQIECDQD4G7Fkd86opOP45+1jNTiiPnzaqdm10wgQgQIECAAAECBAgQIECAAAECBJ4SsCDAg0CAAAECBAgQIECAAAECpRNotEY+H1G8K6fG1l8r4iMvruYUSRYCBAgQIECAAAECBAgQIECAAAECBAgQIECAAAECBAgQ6LPAh3/ciUef7HOIPzo+/VOzPvTu3FLJQ4AAAQIECBAgQIAAAQIECBAg8FsBCwI8CQQIECBAgAABAgQIECBQOoFGa+SmiGKnnBo7aMtKvG4nr+E5zUQWAgQIECBAgAABAgQIECBAgAABAgQIECBAgAABAgQI9FvgWzenuOzubr9jPO38dHOzPrRzZqHEIUCAAAECBAgQIECAAAECBAgQ+J2ALxM8CgQIECBAgAABAgQIECBQKoFjW2m7SnRuy62pt+1Rid038Rqe21zkIUCAAAECBAgQIECAAAECBAgQIECAAAECBAgQIECAQD8FrnsgxVeuzW1BQEQ3qtufUS9u76eNswkQIECAAAECBAgQIECAAAECBJ5ZwJcJngwCBAgQIECAAAECBAgQKJXAnOHOO1NKZ+TW1GcOrcakam6p5CFAgAABAgQIECBAgAABAgQIECBAgAABAgQIECBAgACBfgqs6ES874JOPyM849mpKI6dN7P6xeyCCUSAAAECBAgQIECAAAECBAgQIBAWBHgICBAgQIAAAQIECBAgQKBUAo357bOjiFfn1NSOG0bM3sd2gJxmIgsBAgQIECBAgAABAgQIECBAgAABAgQIECBAgAABAgRyEZh3VTdueTjlEuepHCml786bNXRUVqGEIUCAAAECBAgQIECAAAECBAgQeErAggAPAgECBAgQIECAAAECBAiUSmB2q724iFg3p6Ze/fxKvHRrr+A5zUQWAgQIECBAgAABAgQIECBAgAABAgQIECBAgAABAgQI5CLw379O8d1fdHOJ81SOlGLJvFm1aVmFEoYAAQIECBAgQIAAAQIECBAgQOApAV8neBAIECBAgAABAgQIECBAoDQCjfkjL4miuDC3hk44qBqbTc0tlTwECBAgQIAAAQIECBAgQIAAAQIECBAgQIAAAQIECBAgkIPAfUtSfOLyvBYEPOWS0iHNWUMX5WAkAwECBAgQIECAAAECBAgQIECAwP8KWBDgaSBAgAABAgQIECBAgACB0gg0WiMfiyhOzKmhjdcp4kN/UckpkiwECBAgQIAAAQIECBAgQIAAAQIECBAgQIAAAQIECBAgkJnARy/txoNPpMxSpVOb9aEPZhZKHAIECBAgQIAAAQIECBAgQIDAwAtYEDDwjwAAAgQIECBAgAABAgQIlEegMdy+IlLsn1NHB29ZxGt3siAgp5nIQoAAAQIECBAgQIAAAQIECBAgQIAAAQIECBAgQIAAgdwEvn1zNy65O7MFAUVc2ZxZOyA3K3kIECBAgAABAgQIECBAgAABAoMuYEHAoD8B+idAgAABAgQIECBAgEBJBOacmzZKlc6DubXz9j0rsdvGXr9zm4s8BAgQIECAAAECBAgQIECAAAECBAgQIECAAAECBAgQyEng+gdTfHlBN6dIT2Upuss2nnvEug9lF0wgAgQIECBAgAABAgQIECBAgMAAC/hCYYCHr3UCBAgQIECAAAECBAiUSWD2/PbriiK+mVtPnz2sGkOV3FLJQ4AAAQIECBAgQIAAAQIECBAgQIAAAQIECBAgQIAAAQI5CYx0I957fienSE9lSSleP29W7VvZBROIAAECBAgQIECAAAECBAgQIDDAAhYEDPDwtU6AAAECBAgQIECAAIEyCcxutb9cRLwtp5523DBi9j7VnCLJQoAAAQIECBAgQIAAAQIECBAgQIAAAQIECBAgQIAAAQKZCsy7qhu3PJwyS1d8uVmvHp1ZKHEIECBAgAABAgQIECBAgAABAgMtYEHAQI9f8wQIECBAgAABAgQIECiPQGO4c0ek9LycOnrlDkUcuk0lp0iyECBAgAABAgQIECBAgAABAgQIECBAgAABAgQIECBAgECmAhf8qhvfvzWzBQFF/LI5s7ZtpmRiESBAgAABAgQIECBAgAABAgQGUsCCgIEcu6YJECBAgAABAgQIECBQLoFjz08vqHQ6N+fW1fEHVmKLdb165zYXeQgQIECAAAECBAgQIECAAAECBAgQIECAAAECBAgQIJCjwD1LIk67vJNdtG61utMZhxU/zy6YQAQIECBAgAABAgQIECBAgACBARXwlcKADl7bBAgQIECAAAECBAgQKJPA7FZndhGpmVNP669dxEdeVMkpkiwECBAgQIAAAQIECBAgQIAAAQIECBAgQIAAAQIECBAgkLnAhy/uxqPLUlYpUxSNefXqvKxCCUOAAAECBAgQIECAAAECBAgQGGABCwIGePhaJ0CAAAECBAgQIECAQFkEGq32dyLiqJz6OWDzIv52FwsCcpqJLAQIECBAgAABAgQIECBAgAABAgQIECBAgAABAgQIEMhd4N9u7MYV9+a1ICAizm7Wa6/J3U4+AgQIECBAgAABAgQIECBAgMCgCFgQMCiT1icBAgQIECBAgAABAgRKLNBotR+NiOk5tfim3Sqx92Zeu3OaiSwECBAgQIAAAQIECBAgQIAAAQIECBAgQIAAAQIECBDIXeDq36T4xvXd3GI+1qzX1s8tlDwECBAgQIAAAQIECBAgQIAAgUEV8KXCoE5e3wQIECBAgAABAgQIECiJwLHDIwdWUnFZbu184qXVmDqUWyp5CBAgQIAAAQIECBAgQIAAAQIECBAgQIAAAQIECBAgQCBngSUrUpxwYXYLAiKl6oHzZhVX5GwnGwECBAgQIECAAAECBAgQIEBgUAQsCBiUSeuTAAECBAgQIECAAAECJRVonDtyYlSKj+XU3tbrFfG+/Ss5RZKFAAECBAgQIECAAAECBAgQIECAAAECBAgQIECAAAECBCaIwGeu7MavF6W80nbTB5tHDJ2aVyhpCBAgQIAAAQIECBAgQIAAAQKDKWBBwGDOXdcECBAgQIAAAQIECBAojUCj1T4/Ig7NqaHDn1fEK7a3ICCnmchCgAABAgQIECBAgAABAgQIECBAgAABAgQIECBAgACBiSLwg9u6cd4vM1sQEHFBs147bKIYykmAAAECBAgQIECAAAECBAgQKLOABQFlnq7eCBAgQIAAAQIECBAgUHKBo69KQ5MWdpZFRDWnVue8sBI7bOCVO6eZyEKAAAECBAgQIECAAAECBAgQIECAAAECBAgQIECAAIGJInDrIynm/qybW9zOihnVtc/apxjJLZg8BAgQIECAAAECBAgQIECAAIFBE/C1wqBNXL8ECBAgQIAAAQIECBAokcCcc0cOT5ViOKeWJlWL+MyhlZwiyUKAAAECBAgQIECAAAECBAgQIECAAAECBAgQIECAAAECE0zgved3YiSzHQFFN82ce8TQeROMUlwCBAgQIECAAAECBAgQIECAQOkELAgo3Ug1RIAAAQIECBAgQIAAgcERaAyPfDxS8X9y6niXjYo4Zi8LAnKaiSwECBAgQIAAAQIECBAgQIAAAQIECBAgQIAAAQIECBCYaAJnXtONGx9KecUu0ieaM4dOyCuUNAQIECBAgAABAgQIECBAgACBwROwIGDwZq5jAgQIECBAgAABAgQIlEag0Rq5PKI4IKeGjnp+JQ7Z2ut2TjORhQABAgQIECBAgAABAgQIECBAgAABAgQIECBAgAABAhNN4MI7U5x9Szez2OmKZn3owMxCiUOAAAECBAgQIECAAAECBAgQGDgBXywM3Mg1TIAAAQIECBAgQIAAgXIIzDk3TUuVzqLcuvnHAyux+bpet3ObizwECBAgQIAAAQIECBAgQIAAAQIECBAgQIAAAQIECBCYSAL3Lon45OWd7CIX3ep6c48oFmcXTCACBAgQIECAAAECBAgQIECAwAAJ+GJhgIatVQIECBAgQIAAAQIECJRJoDG//ZdRxPdz6mm9yREfe0k1p0iyECBAgAABAgQIECBAgAABAgQIECBAgAABAgQIECBAgMAEFfjgRZ1YtDyz8Cle2ZxV+6/MUolDgAABAgQIECBAgAABAgQIEBgoAQsCBmrcmiVAgAABAgQIECBAgEB5BOa0Rj6TonhvTh3t+5wi/n7XSk6RZCFAgAABAgQIECBAgAABAgQIECBAgAABAgQIECBAgACBCSrwzzek+Ol93azSF5E+O7c+9L6sQglDgAABAgQIECBAgAABAgQIEBgwAQsCBmzg2iVAgAABAgQIECBAgEBZBGa3Rq4qotg7p37+bpdK7L+5V+2cZiILAQIECBAgQIAAAQIECBAgQIAAAQIECBAgQIAAAQIEJqrAlfem+Ncb81oQkCJdPa8+tM9ENZWbAAECBAgQIECAAAECBAgQIFAGAV8tlGGKeiBAgAABAgQIECBAgMCACcy+IG1YtDsLc2v7lBdVY4O1c0slDwECBAgQIECAAAECBAgQIECAAAECBAgQIECAAAECBAhMRIFHlkWcdHEnu+ipVp0x79Di4eyCCUSAAAECBAgQIECAAAECBAgQGBABCwIGZNDaJECAAAECBAgQIECAQJkE5sxvH5WK+E5OPW06tYgTD6rkFEkWAgQIECBAgAABAgQIECBAgAABAgQIECBAgAABAgQIEJjgAqde1o37H09ZdVGkeM3cWbWzswolDAECBAgQIECAAAECBAgQIEBggAQsCBigYWuVAAECBAgQIECAAAECZRFotEY+H1G8K6d+Dt6yiNfuZEFATjORhQABAgQIECBAgAABAgQIECBAgAABAgQIECBAgAABAhNd4Ns3d+OSu/NaEBCR/qlZH3r3RLeVnwABAgQIECBAgAABAgQIECAwUQUsCJiok5ObAAECBAgQIECAAAECAyzQmD9yTRTFnjkRvHn3Suy1qdfsnGYiCwECBAgQIECAAAECBAgQIECAAAECBAgQIECAAAECBCa6wDX3p/j6dd282khpQXPW0F55hZKGAAECBAgQIECAAAECBAgQIDA4Ar5cGJxZ65QAAQIECBAgQIAAAQKlEDj6B2nGpKHOQ7k18/FDqrHupNxSyUOAAAECBAgQIECAAAECBAgQIECAAAECBAgQIECAAAECE1lgyYqIEy7sZNfCipHqRme9oliYXTCBCBAgO3PR0wAAIABJREFUQIAAAQIECBAgQIAAAQIDIGBBwAAMWYsECBAgQIAAAQIECBAok8Ds89qvLrpxdk49bTmtiA8cUMkpkiwECBAgQIAAAQIECBAgQIAAAQIECBAgQIAAAQIECBAgUBKB06/oxt2LU1bdpEocNe/w2nezCiUMAQIECBAgQIAAAQIECBAgQGBABCwIGJBBa5MAAQIECBAgQIAAAQJlEZjdGvlcEcW7c+rnkOcWcdSOFgTkNBNZCBAgQIAAAQIECBAgQIAAAQIECBAgQIAAAQIECBAgUBaBs2/pxoV3ZrYgINLn59WH3lMWY30QIECAAAECBAgQIECAAAECBCaSgAUBE2lashIgQIAAAQIECBAgQIBAzG6NXFVEsXdOFG/fsxK7bewVO6eZyEKAAAECBAgQIECAAAECBAgQIECAAAECBAgQIECAAIGyCFz/YIovL+hm1U6KdPW8+tA+WYUShgABAgQIECBAgAABAgQIECAwIAK+XhiQQWuTAAECBAgQIECAAAECZRB45w8fW79am/pIbr2c/tJqrD2UWyp5CBAgQIAAAQIECBAgQIAAAQIECBAgQIAAAQIECBAgQKAMAsvaER/4USe7Vjrtxzf44sunP5pdMIEIECBAgAABAgQIECBAgAABAiUXsCCg5APWHgECBAgQIECAAAECBMokMGe4/YqU4r9y6mnr6UW8b79KTpFkIUCAAAECBAgQIECAAAECBAgQIECAAAECBAgQIECAAIGSCXz6yk7cuSivpooi/nLuzNoP8kolDQECBAgQIECAAAECBAgQIECg/AIWBJR/xjokQIAAAQIECBAgQIBAaQQarc5pEekDOTV06DaVeOUOXq9zmoksBAgQIECAAAECBAgQIECAAAECBAgQIECAAAECBAgQKJvA929NccGvupm1VZzerFePzyyUOAQIECBAgAABAgQIECBAgACB0gv4gqH0I9YgAQIECBAgQIAAAQIEyiMwp9W+LEUcmFNHx+xViV028nqd00xkIUCAAAECBAgQIECAAAECBAgQIECAAAECBAgQIECAQNkEbnwoxZnX5LUgoIi4fG69dlDZrPVDgAABAgQIECBAgAABAgQIEMhdwBcMuU9IPgIECBAgQIAAAQIECBB4SuA9l6e1RxZ3lubG8amXVWOtWm6p5CFAgAABAgQIECBAgAABAgQIECBAgAABAgQIECBAgACBMgk82Y54/4862bU0tLg65XOvLZZlF0wgAgQIECBAgAABAgQIECBAgECJBSwIKPFwtUaAAAECBAgQIECAAIEyCcw+Z+Swolqcl1NPW69XxPv2r+QUSRYCBAgQIECAAAECBAgQIECAAAECBAgQIECAAAECBAgQKKnAZ67sxq8Xpay6K6J62Nx6cUFWoYQhQIAAAQIECBAgQIAAAQIECJRcwIKAkg9YewQIECBAgAABAgQIECiLQGP+yMlRFCfl1M/Lti7iVc+3ICCnmchCgAABAgQIECBAgAABAgQIECBAgAABAgQIECBAgACBsgp87xfd+NGv81oQECmd0pw1dHJZzfVFgAABAgQIECBAgAABAgQIEMhRwIKAHKciEwECBAgQIECAAAECBAj8kUCj1T4/Ig7NieboPSux68ZerXOaiSwECBAgQIAAAQIECBAgQIAAAQIECBAgQIAAAQIECBAoq8AND6Y4a0E3t/YuaNZrh+UWSh4CBAgQIECAAAECBAgQIECAQJkFfMVQ5unqjQABAgQIECBAgAABAiUSaMxvL40i1s6ppdNeWokpQ16tc5qJLAQIECBAgAABAgQIECBAgAABAgQIECBAgAABAgQIECirwNKRiOP/u5NZe8XSZr26TmahxCFAgAABAgQIECBAgAABAgQIlFrAVwylHq/mCBAgQIAAAQIECBAgUA6BOeeu2D9VKlfk1M2W0yI+cEA1p0iyECBAgAABAgQIECBAgAABAgQIECBAgAABAgQIECBAgEDJBU6/ohN3L86ryaLbPWDuEZOuzCuVNAQIECBAgAABAgQIECBAgACB8gpYEFDe2eqMAAECBAgQIECAAAECpRGYPb/z3qJIn8mpoUO2rsRRz/dandNMZCFAgAABAgQIECBAgAABAgQIECBAgAABAgQIECBAgEDZBb5zSzcuujNl1WZKxfvmzap+NqtQwhAgQIAAAQIECBAgQIAAAQIESizgS4YSD1drBAgQIECAAAECBAgQKItAo9X+z4h4TU79vHWPSuyxidfqnGYiCwECBAgQIECAAAECBAgQIECAAAECBAgQIECAAAECBMoucO0DKb56bTe3Nr/TrNf+KrdQ8hAgQIAAAQIECBAgQIAAAQIEyirgS4ayTlZfBAgQIECAAAECBAgQKJFAo9W+LyI2y6mlU19SiWmTvVbnNBNZCBAgQIAAAQIECBAgQIAAAQIECBAgQIAAAQIECBAgUHaBxctTnHhRdgsCftOs155Tdnv9ESBAgAABAgQIECBAgAABAgRyEfAlQy6TkIMAAQIECBAgQIAAAQIEnlHgXfPT8ztF55aceDabGnHCQdWcIslCgAABAgQIECBAgAABAgQIECBAgAABAgQIECBAgAABAgMi8PHLOvGbx/NqtpqqO/7TrOIXeaWShgABAgQIECBAgAABAgQIECBQTgELAso5V10RIECAAAECBAgQIECgNAJzzmu/KXXj6zk1dNAWRbxu50pOkWQhQIAAAQIECBAgQIAAAQIECBAgQIAAAQIECBAgQIAAgQER+NZN3bjsnpRVt0WKN8+dVftGVqGEIUCAAAECBAgQIECAAAECBAiUVMCCgJIOVlsECBAgQIAAAQIECBAoi0BjuHNmpHR0Tv38X7tW4oXP8Uqd00xkIUCAAAECBAgQIECAAAECBAgQIECAAAECBAgQIECAwKAI/PTebvzzjXktCIgizmrOrB0zKDPQJwECBAgQIECAAAECBAgQIECgnwK+ZuinvrMJECBAgAABAgQIECBA4M8KNIY710dKu/7ZC8fxgpMOrsSMKV6px5HcUQQIECBAgAABAgQIECBAgAABAgQIECBAgAABAgQIECDwO4GFS1Occkk3L4+iuKE5s7pbXqGkIUCAAAECBAgQIECAAAECBAiUU8DXDOWcq64IECBAgAABAgQIECBQCoH3tNIGI9F5OKdmNli7iFNeVMkpkiwECBAgQIAAAQIECBAgQIAAAQIECBAgQIAAAQIECBAgMGACJ13cjUeWpay6Horqhp+rF49kFUoYAgQIECBAgAABAgQIECBAgEAJBSwIKOFQtUSAAAECBAgQIECAAIGyCBx3Xjqi2+2ck1M/e29WxJt2syAgp5nIQoAAAQIECBAgQIAAAQIECBAgQIAAAQIECBAgQIAAgUET+Mb13bj6N3ktCEiVOHLe4bVzB20W+iVAgAABAgQIECBAgAABAgQIjLeABQHjLe48AgQIECBAgAABAgQIEFhlgUar85GI9KFVvmEcLvzrF1TiRVt5nR4HakcQIECAAAECBAgQIECAAAECBAgQIECAAAECBAgQIECAwJ8QuPiuFP/x825mPsVHm/XqhzMLJQ4BAgQIECBAgAABAgQIECBAoHQCvmgo3Ug1RIAAAQIECBAgQIAAgfIINFrt8yLisJw6+sABldhymtfpnGYiCwECBAgQIECAAAECBAgQIECAAAECBAgQIECAAAECBAZN4O7FEadf0cmt7fOb9drhuYWShwABAgQIECBAgAABAgQIECBQNgFfNJRtovohQIAAAQIECBAgQIBAiQRmt9qLi4h1c2lprVrEp15WzSWOHAQIECBAgAABAgQIECBAgAABAgQIECBAgAABAgQIECAwwALv/1EnnmznA5BSLJk3qzYtn0SSECBAgAABAgQIECBAgAABAgTKKWBBQDnnqisCBAgQIECAAAECBAhMeIFjz0t7VLqdBTk18oINI47dx4KAnGYiCwECBAgQIECAAAECBAgQIECAAAECBAgQIECAAAECBAZV4IyrO/HzhXl1361U9zzj8OLavFJJQ4AAAQIECBAgQIAAAQIECBAol4AFAeWap24IECBAgAABAgQIECBQGoE553WOSd30pZwaOmLbImZtV8kpkiwECBAgQIAAAQIECBAgQIAAAQIECBAgQIAAAQIECBAgMKAC82/vxrl3pKy6LyrFO+YeXj0zq1DCECBAgAABAgQIECBAgAABAgRKJmBBQMkGqh0CBAgQIECAAAECBAiURaDRan8tIt6cUz+z967EjjO8Suc0E1kIECBAgAABAgQIECBAgAABAgQIECBAgAABAgQIECAwqAK3LEwx7+pubu1/vVmvvSW3UPIQIECAAAECBAgQIECAAAECBMok4KuGMk1TLwQIECBAgAABAgQIECiRQKM1clNEsVNOLX36ZdWYXMspkSwECBAgQIAAAQIECBAgQIAAAQIECBAgQIAAAQIECBAgMKgCyzsR/3BBJ7P2083N+tDOmYUShwABAgQIECBAgAABAgQIECBQKgELAko1Ts0QIECAAAECBAgQIECgHALvaaUNRqLzcE7dbLFuxPEHVnOKJAsBAgQIECBAgAABAgQIECBAgAABAgQIECBAgAABAgQIDLjAaZd34p4leSEMRXXDz9WLR/JKJQ0BAgQIECBAgAABAgQIECBAoDwCFgSUZ5Y6IUCAAAECBAgQIECAQGkEjmuN1LtRzM+poYO3qsRrX+A1OqeZyEKAAAECBAgQIECAAAECBAgQIECAAAECBAgQIECAAIFBF/j3m7tx6d0pK4ZKpFlfqA+1sgolDAECBAgQIECAAAECBAgQIECgRAK+bCjRMLVCgAABAgQIECBAgACBsgjMbnU+XEQ6Jad+/n7XSuz7HK/ROc1EFgIECBAgQIAAAQIECBAgQIAAAQIECBAgQIAAAQIECAy6wE/vS/HPN3SzYkhRnDSvXv1IVqGEIUCAAAECBAgQIECAAAECBAiUSMCXDSUaplYIECBAgAABAgQIECBQFoFGq/3DiDgyp34+dHA1Np6SUyJZCBAgQIAAAQIECBAgQIAAAQIECBAgQIAAAQIECBAgQGDQBR5cGvHRSzq5MZzTrNdenlsoeQgQIECAAAECBAgQIECAAAECZRGwIKAsk9QHAQIECBAgQIAAAQIESiTQaLUfiIiNc2lp3UkRHz+kmkscOQgQIECAAAECBAgQIECAAAECBAgQIECAAAECBAgQIECAwP8vcMKFnViyIiuQB5v12iZZJRKGAAECBAgQIECAAAECBAgQIFAiAQsCSjRMrRAgQIAAAQIECBAgQKAMAsed9+T23W7t1px62XXjIo7es5JTJFkIECBAgAABAgQIECBAgAABAgQIECBAgAABAgQIECBAgMBTAmct6MYND6asNCqV9g5fOHyt27IKJQwBAgQIECBAgAABAgQIECBAoCQCFgSUZJDaIECAAAECBAgQIECAQFkEGq3230bEv+bUzyu2r8Thz/MKndNMZCFAgAABAgQIECBAgAABAgQIECBAgAABAgQIECBAgACB3wqc98sUP7itmxvH3zXrtX/LLZQ8BAgQIECAAAECBAgQIECAAIEyCPi6oQxT1AMBAgQIECBAgAABAgRKJNAY7nw2UnpPTi3NeWE1dtggp0SyECBAgAABAgQIECBAgAABAgQIECBAgAABAgQIECBAgACB3wr84uEUzasyWxBQFJ9rzqy+14wIECBAgAABAgQIECBAgAABAgR6L2BBQO9NVSRAgAABAgQIECBAgACBUQjMabUvSRF/MYoSPb/10y+rxuRaz8sqSIAAAQIECBAgQIAAAQIECBAgQIAAAQIECBAgQIAAAQIERi2wvBPxDxd0Rl2nlwWKiEvn1msH97KmWgQIECBAgAABAgQIECBAgAABAr8VsCDAk0CAAAECBAgQIECAAAECWQk0Wu1lEbFWLqE2X7eIfzywkkscOQgQIECAAAECBAgQIECAAAECBAgQIECAAAECBAgQIECAwB8JfPLybty7JOUk82SzXls7p0CyECBAgAABAgQIECBAgAABAgTKImBBQFkmqQ8CBAgQIECAAAECBAiUQGDO+WnP1Olck1MrB2xRxN/ubEFATjORhQABAgQIECBAgAABAgQIECBAgAABAgQIECBAgAABAgT+UODfburGFfdktSAgimp1r7mHFQvMigABAgQIECBAgAABAgQIECBAoLcCFgT01lM1AgQIECBAgAABAgQIEBiFwJxW++0p4qxRlOj5ra/fuRIHbuH1ueewChIgQIAAAQIECBAgQIAAAQIECBAgQIAAAQIECBAgQIBAzwQuvyfFN2/q9qxeLwoVEUfPrde+3ItaahAgQIAAAQIECBAgQIAAAQIECPyvgC8cPA0ECBAgQIAAAQIECBAgkI3AnOHOl1JKx2QTKCKOP6ASW0zz+pzTTGQhQIAAAQIECBAgQIAAAQIECBAgQIAAAQIECBAgQIAAgT8UuGdxitOuyGxBQFGcOXdm9R1mRYAAAQIECBAgQIAAAQIECBAg0FsBXzj01lM1AgQIECBAgAABAgQIEBiFwOzWyFVFFHuPokRPb51UjfjModWe1lSMAAECBAgQIECAAAECBAgQIECAAAECBAgQIECAAAECBAiMhcD7LujEis5YVF6zminS1fPqQ/us2d3uIkCAAAECBAgQIECAAAECBAgQ+FMCFgR4NggQIECAAAECBAgQIEAgC4Gjz0xDk57bWZFFmN+F2H6DIo57YSWnSLIQIECAAAECBAgQIECAAAECBAgQIECAAAECBAgQIECAAIFnFPjCz7px2yMpK50Vd1YnnXVMMZJVKGEIECBAgAABAgQIECBAgAABAhNcwIKACT5A8QkQIECAAAECBAgQIFAWgdnDab8ida7MqZ+XbV3Eq55vQUBOM5GFAAECBAgQIECAAAECBAgQIECAAAECBAgQIECAAAECBJ5Z4Hu/6MaPfp3XgoBUVPefN7P4iZkRIECAAAECBAgQIECAAAECBAj0TsCCgN5ZqkSAAAECBAgQIECAAAECoxBozO8cG0WaN4oSPb/1zbtXYq9NvTr3HFZBAgQIECBAgAABAgQIECBAgAABAgQIECBAgAABAgQIEOi5wDX3p/j6dd2e1x1VwVTMbs6qnjGqGm4mQIAAAQIECBAgQIAAAQIECBD4AwFfOXggCBAgQIAAAQIECBAgQCALgcZw+yuR4q1ZhPldiJMOrsSMKV6dc5qJLAQIECBAgAABAgQIECBAgAABAgQIECBAgAABAgQIECDwzAILl6Y45ZLMFgQU8dXmzNrbzIwAAQIECBAgQIAAAQIECBAgQKB3Ar5y6J2lSgQIECBAgAABAgQIECAwCoFGq3NNRNpzFCV6euvUSRGfOKTa05qKESBAgAABAgQIECBAgAABAgQIECBAgAABAgQIECBAgACBsRQ44cJOLFkxliesbu1iQbNe3Wt173I9AQIECBAgQIAAAQIECBAgQIDAnxawIMDTQYAAAQIECBAgQIAAAQJ9F/jrb6dJm0zrLO97kN8LsPNGRbxjr0pOkWQhQIAAAQIECBAgQIAAAQIECBAgQIAAAQIECBAgQIAAAQLPKvCla7px00MpK6UHFlcn/8dri6zWFmQFJAwBAgQIECBAgAABAgQIECBAYDUFLAhYTTCXEyBAgAABAgQIECBAgEDvBWYPp/2K1Lmy95XXvGJ92yKO3M6CgDUXdCcBAgQIECBAgAABAgQIECBAgAABAgQIECBAgAABAgQIjLfAObd3o3VHXgsCUtHdf97MST8ZbwvnESBAgAABAgQIECBAgAABAgTKKmBBQFknqy8CBAgQIECAAAECBAhMIIFGq/OOiPTFnCK/fc9K7Lax1+acZiILAQIECBAgQIAAAQIECBAgQIAAAQIECBAgQIAAAQIECDy7wPUPpvjygm5mTMU7m/XqlzILJQ4BAgQIECBAgAABAgQIECBAYMIK+NJhwo5OcAIECBAgQIAAAQIECJRHoDHcOTNSOjqnjj764mpMXyunRLIQIECAAAECBAgQIECAAAECBAgQIECAAAECBAgQIECAAIFnF3jsyYgP/biTF1NRnNWcWT0mr1DSECBAgAABAgQIECBAgAABAgQmroAFARN3dpITIECAAAECBAgQIECgNAJzWu2fpogX5tLQ9LWK+OiLK7nEkYMAAQIECBAgQIAAAQIECBAgQIAAAQIECBAgQIAAAQIECKyywAcv6sSi5at8+ZhfWET8bG69tu+YH+QAAgQIECBAgAABAgQIECBAgMCACFgQMCCD1iYBAgQIECBAgAABAgRyFmi02iMRUcsl464bF3H0nhYE5DIPOQgQIECAAAECBAgQIECAAAECBAgQIECAAAECBAgQIEBg1QXOWtCNGx5Mq37D2F/ZbtZrQ2N/jBMIECBAgAABAgQIECBAgAABAoMhYEHAYMxZlwQIECBAgAABAgQIEMhWYM65K/ZMlco1OQU8YrtKzNrWK3NOM5GFAAECBAgQIECAAAECBAgQIECAAAECBAgQIECAAAECBFZNYP4dKc69vbtqF4/TVUW3u9fcIyYtGKfjHEOAAAECBAgQIECAAAECBAgQKLWArx1KPV7NESBAgAABAgQIECBAIH+BRmvFmyMqX8sp6dF7VmLXjb0y5zQTWQgQIECAAAECBAgQIECAAAECBAgQIECAAAECBAgQIEBg1QRueDDFWQvyWhAQ0X1Lsz7p66vWgasIECBAgAABAgQIECBAgAABAgSeTcDXDp4PAgQIECBAgAABAgQIEOirQKPV+XxEeldfQzzt8I++uBrT18opkSwECBAgQIAAAQIECBAgQIAAAQIECBAgQIAAAQIECBAgQGDVBB57MuJDP+6s2sXjdlXxT8169d3jdpyDCBAgQIAAAQIECBAgQIAAAQIlFrAgoMTD1RoBAgQIECBAgAABAgQmgkBjuH1RpHhxLlnXmxzxsZdUc4kjBwECBAgQIECAAAECBAgQIECAAAECBAgQIECAAAECBAgQWG2BD17UiUXLV/u2sbshxY+bs2ovGbsDVCZAgAABAgQIECBAgAABAgQIDI6ABQGDM2udEiBAgAABAgQIECBAIEuBxnD70UgxPZdwO29UxDv2quQSRw4CBAgQIECAAAECBAgQIECAAAECBAgQIECAAAECBAgQILDaAl+6phs3PZRW+74xu6GIx5oza+uPWX2FCRAgQIAAAQIECBAgQIAAAQIDJGBBwAANW6sECBAgQIAAAQIECBDITeDY1pPbVaJ2W0656ttW4sjtvC7nNBNZCBAgQIAAAQIECBAgQIAAAQIECBAgQIAAAQIECBAgQGD1BM65PUXrju7q3TTGV3ejvf0Z9bVuH+NjlCdAgAABAgQIECBAgAABAgQIlF7AFw+lH7EGCRAgQIAAAQIECBAgkK/AnPPTUanT+U5OCd+6RyX22MTrck4zkYUAAQIECBAgQIAAAQIECBAgQIAAAQIECBAgQIAAAQIEVk/g2gdSfPXavBYEFCleM3dW7ezV68TVBAgQIECAAAECBAgQIECAAAECTxfwxYNnggABAgQIECBAgAABAgT6JjCn1TklRfpw3wI8w8EnHVyJGVO8Luc0E1kIECBAgAABAgQIECBAgAABAgQIECBAgAABAgQIECBAYPUEFi5NccolmS0IiPSRufWhk1avE1cTIECAAAECBAgQIECAAAECBAg8XcAXD54JAgQIECBAgAABAgQIEOibQGO4/d1I8aq+BXjawVOGIk57aTWXOHIQIECAAAECBAgQIECAAAECBAgQIECAAAECBAgQIECAAIE1Fjj+vzuxdGSNb+/9jUV8rzmz9ureF1aRAAECBAgQIECAAAECBAgQIDBYAhYEDNa8dUuAAAECBAgQIECAAIGsBBrDnTsipeflEmqHDYuYs08llzhyECBAgAABAgQIECBAgAABAgQIECBAgAABAgQIECBAgACBNRaYe1U3bn04rfH9Pb+xKH7ZnFndtud1FSRAgAABAgQIECBAgAABAgQIDJiABQEDNnDtEiBAgAABAgQIECBAIBeBd1+YpreXdx7NJc/KHIc8t4ijdrQgIKeZyEKAAAECBAgQIECAAAECBAgQIECAAAECBAgQIECAAAECayZw9i3duPDOjBYERERtcnX9zx9SPLZmHbmLAAECBAgQIECAAAECBAgQIEBgpYAFAZ4DAgQIECBAgAABAgQIEOiLwOzhkRcVqfhxXw7/E4e+YZdK7Le5V+WcZiILAQIECBAgQIAAAQIECBAgQIAAAQIECBAgQIAAAQIECKyZwE/uTfEvN3bX7OYxuisV6cXzZg5dPEbllSVAgAABAgQIECBAgAABAgQIDISArx4GYsyaJECAAAECBAgQIECAQH4Cs1ud2UWkZk7Jjj+gEltM86qc00xkIUCAAAECBAgQIECAAAECBAgQIECAAAECBAgQIECAAIE1E7hncYrTrshsQUAUjXn16rw168hdBAgQIECAAAECBAgQIECAAAECKwV89eA5IECAAAECBAgQIECAAIG+CMwZ7nwppXRMXw5/hkMrRcTnD696Uc5lIHIQIECAAAECBAgQIECAAAECBAgQIECAAAECBAgQIECAwKgEUkS8+7xOdFf+SSY/RVGcOXdm9R2ZxBGDAAECBAgQIECAAAECBAgQIDAhBSwImJBjE5oAAQIECBAgQIAAAQITX2BOq31Zijgwl062nFbEBw6o5BJHDgIECBAgQIAAAQIECBAgQIAAAQIECBAgQIAAAQIECBAgMGqB06/oxt2L89kQUERcPrdeO2jUjSlAgAABAgQIECBAgAABAgQIEBhgAQsCBnj4WidAgAABAgQIECBAgEA/BWa32ouLiHX7meH3z95v8yLesIsFAbnMQw4CBAgQIECAAAECBAgQIECAAAHsREncAAAgAElEQVQCBAgQIECAAAECBAgQGL3Av9zYjZ/cm8+CgBSxZF69Nm30nalAgAABAgQIECBAgAABAgQIEBhcAQsCBnf2OidAgAABAgQIECBAgEDfBOacm7ZNlc7tfQvwDAcftWMlDnmu1+ScZiILAQIECBAgQIAAAQIECBAgQIAAAQIECBAgQIAAAQIECIxO4MI7U5x9S3d0RXp8d9Gtbjf3iOKOHpdVjgABAgQIECBAgAABAgQIECAwMAK+fBiYUWuUAAECBAgQIECAAAEC+Qgc12q/shvxvXwSRcx5YTV22CCnRLIQIECAAAECBAgQIECAAAECBAgQIECAAAECBAgQIECAAIHRCdz6SMTcn3VGV6THd1ciXvWFeu37PS6rHAECBAgQIECAAAECBAgQIEBgYAQsCBiYUWuUAAECBAgQIECAAAEC+Qg0hjsnRkofyydRxMcPqca6k3JKJAsBAgQIECBAgAABAgQIECBAgAABAgQIECBAgAABAgQIEBidwJIVESdcmNeCgCiKDzZnVk8dXWfuJkCAAAECBAgQIECAAAECBAgMroAFAYM7e50TIECAAAECBAgQIECgbwKN+e1vRhGv61uApx283uSIj72kmkscOQgQIECAAAECBAgQIECAAAECBAgQIECAAAECBAgQIECAQM8EPnhRJxYt71m50RdK8a3mrNrrR19IBQIECBAgQIAAAQIECBAgQIDAYApYEDCYc9c1AQIECBAgQIAAAQIE+irQGO5cHynt2tcQv3f4C2YUcezelVziyEGAAAECBAgQIECAAAECBAgQIECAAAECBAgQIECAAAECBHomcMbV3fj5wtSzeqMuVBQ3NGdWdxt1HQUIECBAgAABAgQIECBAgAABAgMqYEHAgA5e2wQIECBAgAABAgQIEOiXwMkpVRYOd0YiIpsv8l+2TRGv2iGbOP0ajXMJECBAgAABAgQIECBAgAABAgQIECBAgAABAgQIECBAoIQC3781xQW/6ubUWXfGldWhk08usgqVE5AsBAgQIECAAAECBAgQIECAAIFnE7AgwPNBgAABAgQIECBAgAABAuMq0Dhn+a5RrV4/rof+mcP+ftdK7Pscr8g5zUQWAgQIECBAgAABAgQIECBAgAABAgQIECBAgAABAgQIEOiNwE/vS/HPN2T2LX6ns1vzyMk39KZDVQgQIECAAAECBAgQIECAAAECgyXg64fBmrduCRAgQIAAAQIECBAg0HeB2fPbryuK+Gbfg/xegOMPrMYW6+aUSBYCBAgQIECAAAECBAgQIECAAAECBAgQIECAAAECBAgQINAbgbsXpzj9irwWBKQUr583q/at3nSoCgECBAgQIECAAAECBAgQIEBgsAQsCBiseeuWAAECBAgQIECAAAECfRdotEY+ElF8qO9Bfi/A5w6rRK3iFTmnmchCgAABAgQIECBAgAABAgQIECBAgAABAgQIECBAgAABAr0RaHcj3nN+pzfFelYlfbRZH/pwz8opRIAAAQIECBAgQIAAAQIECBAYIAFfPwzQsLVKgAABAgQIECBAgACBHAQarfZ/RsRrcsiyMsOmU4s48aBKLnHkIECAAAECBAgQIECAAAECBAgQIECAAAECBAgQIECAAAECPRc49bJu3P946nndURT8TrNe+6tR3O9WAgQIECBAgAABAgQIECBAgMDAClgQMLCj1zgBAgQIECBAgAABAgT6I9AY7twcKb2gP6f/8al7blLEW/awICCXechBgAABAgQIECBAgAABAgQIECBAgAABAgQIECBAgAABAr0X+Nq13VjwQEYLAori582Z1Z1636mKBAgQIECAAAECBAgQIECAAIHyC1gQUP4Z65AAAQIECBAgQIAAAQLZCJx8YaotXN4ZySZQRBy5XSXq23o9zmkmshAgQIAAAQIECBAgQIAAAQIECBAgQIAAAQIECBAgQIBAbwXm396Nc+/IaEFARMyYXB06+ZCi3dtOVSNAgAABAgQIECBAgAABAgQIlF/AFxDln7EOCRAgQIAAAQIECBAgkI3AO+cv361aVK/LJlBEvGX3Suy5qdfjnGYiCwECBAgQIECAAAECBAgQIECAAAECBAgQIECAAAECBAj0VmDB/Sm+dl23t0VHWa2TOrt/cdbk60dZxu0ECBAgQIAAAQIECBAgQIAAgYET8AXEwI1cwwQIECBAgAABAgQIEOifQGO4/TeR4lv9S/DHJ594UCU2ner1OKeZyEKAAAECBAgQIECAAAECBAgQIECAAAECBAgQIECAAAECvRW4/4kUp16a14KAKOJ1zZm1f+9tp6oRIECAAAECBAgQIECAAAECBMov4AuI8s9YhwQIECBAgAABAgQIEMhGoDF/5OQoipNyCVQtIj5/eDWXOHIQIECAAAECBAgQIECAAAECBAgQIECAAAECBAgQIECAAIExE3j3eZ3opDErv/qFUzqlOWvo5NW/0R0ECBAgQIAAAQIECBAgQIAAgcEWsCBgsOevewIECBAgQIAAAQIECIyrwOxW+9+LiNeO66HPctjm60b844EWBOQyDzkIECBAgAABAgQIDLrA48va8eCjy+P+R5bHoidGYsnSdjyyeEUsXd75A5qiiJix3uRYb51arLN2LTbbYK3YdMO1YoN1hwadUP8ECBAgQIAAAQIECBAgQIAAAQLPIvDJyztx75J8iFLEt+fVa3+TTyJJCBAgQIAAAQIECBAgQIAAAQITQ8CCgIkxJykJECBAgAABAgQIECBQCoE5rc51KdJuuTSz92ZFvGm3Si5x5CBAgAABAgQIECBAYMAElo90456HlsVdDyyNn/78sXj08RXx8KIV8ev7l66WxMpFAVttMiU2Xn9ybPecdWLnbabFjlutGysXCfghQIAAAQIrBRY90Y77H3nyqcUzKxfQPLpkRTy5ovuMOJMnVWL9qUMxbZ2hmD51KDbdYK1Y3xIaDxIBAgQIECBAgACBUgh84/puXP2blE0vRRTXz61Xd88mkCAECBAgQIAAAQIECBAgQIAAgQki4JcFTZBBiUmAAAECBAgQIECAAIEyCMxptZeniEm59PLy7Ssx83lejXOZhxwECBAgQIAAAQIEBkXg8WWduOWuxXH+VQ/Ftbc9Fo8sGelp6xtMmxTP22yd2PcF06O+7yax9uRqT+srRoAAAQITR2DlUoBLb3gkrvrFo3Hzr5fEsuWd1Qo/eVI1XvDcqbHX9tPjpXtuFJtsMHm17ncxAQIECBAgQIAAAQJ5CQz/MsUPb3vmZWH9SFpErJhbr3nR6Ae+MwkQIECAAAECBAgQIECAAIEJLeAriAk9PuEJECBAgAABAgQIECAwcQSOOy9t3+12bs0p8Vv3qMQem3g1zmkmshAgQIAAAQIECBAos8CKkW4suH1RnH3xfbHgtkWR0tj/bm0v2XNGHP/6HaJW9e5T5mdLbwQIEHgmgat/8Vic8f1fxl0PLOsJ0HM3WTuO+ctt4oU7rt+TeooQIECAAAECBAgQIDD+Atc+kOKr1+azIGClQKVS3eELhxe3jb+GEwkQIECAAAECBAgQIECAAAECE1fArwSauLOTnAABAgQIECBAgAABAhNKYM5w+xUpxX/lFPrEgyqx6VSvxjnNRBYCBAgQIECAAAEC/yOw9MlOPPFkJ5aPdOPJFZ0Yaf/hL1wuiojpUydFrRoxZa1aTJlczRrvzgeWxjcvuCd+dM1D457zDYdtGW+sbzXu5zqQAAECBPorcPyZN8U1tz7W0xB77TA9Tjtm557WVIwAAQIECBAgQIAAgfETuP/xFKdelteCgKKIv5w7s/aD8VNwEgECBAgQIECAAAECBAgQIEBg4gv4CmLiz1AHBAgQIECAAAECBAgQmBACs+ePvL8oitNzCVv5/z4m+vzh1fBinMtE5CBAgAABAgQIECAQ0e2muOvBZfHTnz8a192xKH59/9J4eNGK6HTTM/LUqkVssv7k2HbzdWKXbdaLfXecHpvNWCsqK7cHZPRz6Q0Px1d+eGfcu7A3v4Pz6ra22YaT4/85YZ/Vvc31BAgQIDDBBd70yWvi3od6+989606pxdkf3W+Cy4hPgAABAgQIECBAYHAFVv5dtncNd+KZ/25bf1xSSh+YN2voU/053akECBAgQIAAAQIECBAgQIAAgYkpkNevjpqYhlITIECAAAECBAgQIECAwCoINOa3vxJFvHUVLh2XSzabGnHCQXn/DqPjAuEQAgQIECBAgAABApkI/PI3T8Q35t8VV9z0yBonWrkwYOa+m8TfHrpFbDx98hrX6eWNZ198X3zx+7/qZcnVrjV5qBLz3rN7PHeTKat9rxsIECBAYOIKvOW0a+LuB3u7IGCDdYfiWyfva+nmxH0sJCdAgAABAgQIECAQH7+sE795PCOIFF9tzqq9LaNEohAgQIAAAQIECBAgQIAAAQIEshewICD7EQlIgAABAgQIECBAgACBcgjMabUvSRF/kUs3e25axFt2r+QSRw4CBAgQIECAAAECAy1w1wNL4wNn3hQPL1rRE4epa9fis7N3iW02W6cn9da0yDd/dE987dw71/T2nt03qVaJE96wQxy064Y9q6kQgfEQSCkirfzHyj+mFEVRPPXn3ZX/8rSfSlFE8bv/9/upPxQr//m//9545HUGgdwELAjIbSLyECBAgAABAgQIEMhD4GvXdWPB/X/8bt2vdEXEpXPrtYP7db5zCRAgQIAAAQIECBAgQIAAAQITUcCCgIk4NZkJECBAgAABAgQIECAwAQUarfaDEbFRLtHr21biyO28FucyDzkIECBAgAABAgQGV+DJFZ142+kL4oFHl/cUYe/nT49T37ZTVCv9+d/9P7vl0TjxKzc/9TFzv38mT6rGG2duGa950XOi0iePfhs4f+IIdLopFi5aEbff+0Q8+OjyuP2ex+P+R5fHSLsbjy4ZiUcWr3jG57jbTbHO2tWYsd6kWHtyNTZZf63YfoupsfH0SbHdFlNjw2mTolbtz38eTBx9ScsmYEFA2SaqHwIECBAgQIAAAQK9ETjn9hStO7q9KdabKg8167WNe1NKFQIECBAgQIAAAQIECBAgQIDAYAj4FRCDMWddEiBAgAABAgQIECBAoK8C77swzVi+vPNQX0M87fA37laJfTbzWpzTTGQhQIAAAQIECBAYTIHvXnJfnPG9X/W8+Um1SnzojTvG/jut3/Paf67g/Y88GW/6xDWx8kPnXH7e9vKtn1oQ4APpXCYix/8ILF3eiStueiSuu31R/Oo3T8S9C3+7DGDlB//dlKLdWfO/jlY+75WieGqhwMo/32KjtWKbzdaJ3bddL1YuEZk+dcggCJRawIKAUo9XcwQIECBAgAABAgTWWOCq36T4v6/PakFATJ5c3egzhxQL17gpNxIgQIAAAQIECBAgQIAAAQIEBkzAlxADNnDtEiBAgAABAgQIECBAoB8Cxw2nA7upc1k/zv5TZ75//0pstZ7X4pxmIgsBAgQIECBAoOwC7U43rr19cfzyvifigUeXx5Kl7bh34bJ4ckU3ivjDD2BX/q7zRVHExutPfup3w566di223nRK7LDFOrH1ZuuUhmpln289/Zq4+8FlY9LTwbttGB9+445jUvvZin7oqzfHlTc/Ou7nPtuBb3/51nGUBQFZzWSQw9x+7xNx+Y0PxzW3Loq7Hlway5Z3RrUIYHUtVy4LWGtSNbbceO3YeZtpsdf2v10YsHKZgB8CZRKwIKBM09QLAQIECBAgQIAAgd4J3LUoxaeuzGtBQKWoHvSFmcXlvetSJQIECBAgQIAAAQIECBAgQIBAuQX8Codyz1d3BAgQIECAAAECBAgQyEJgznnt/5e9+4CTokr3//+t7p48MDAwhCHnHERAV12zArqmNeuq1+zCiDkrYs66ymDCsKY16yoqYM6rgiI5Sc4zDDADk7u7/v+a/Xkvu4ROVT3V3Z96vfblvS/Oec5z3k91Q8/0eep/zKCed0Uy/y+JBw/3KsPrpozIBQEEEEAAAQQQQCBZBSpr/Hr987X6ZEaJauuDqqsPNvw30svrMZSb7VPvDrk66eB2Gtw9L9IQrhu/qbxOf7lzhgLB6J8QvqdNtWqWoZdvHqp4nvn9aeEW3TRpvuusaRDgupKkXEJWU5RPfy7V17M2acWGKm2v9rvGICvDq06ts7RP33wN69VcPTvkNDRp4UIg0QVoEJDoFSR/BBBAAAEEEEAAAQScEagNSFd/GnAmeJRRDY/OnXCk7+9RTmcaAggggAACCCCAAAIIIIAAAgggkHICfKsh5UrOhhFAAAEEEEAAAQQQQACB+AsUTQvcLdO8If4r73rF5pmGbj/I45Z0yAMBBBBAAAEEEEAgiQX8AVOTPlihd75eZ+suC1tm6eazeqpH+1xb48Y72NzlFbpy4lyZpjMNAvJy0vTsdXvJ+m88LusA9BXFc7RyY1U8lotoDRoERMTFYJsEgkFT81Zs0/dzy/Tjgi1aX1Yj633RzVdebpp6dcjVGYe1V5/OTeXhN+puLhe5hRCgQQC3CAIIIIAAAggggAACCOxOYNzXQW2pdtFndMO4p3iE90YqhgACCCCAAAIIIIAAAggggAACCCAQngBfZwjPiVEIIIAAAggggAACCCCAAAIxCBRN9b8l6cQYQtg6tXcLQ2OG0iDAVlSCIYAAAggggAACCOxSoGRrrcY8Mktbt9fbLvTX47rozwcW2h43ngGn/LhRj7y51LEGATmZXt1/SX/17BCfRgpf/bpJd760KJ6EYa9Fg4CwqRhog0DQNLV49Xa98skaLVi5TeWV9r8H2pDmHkM0zfapT6cm+suRHdWtMFtpPn6O4LQ58e0XoEGA/aZERAABBBBAAAEEEEAgWQQmzghqYZmLGgRIbxeP9J2ULL7sAwEEEEAAAQQQQAABBBBAAAEEEHBagAYBTgsTHwEEEEAAAQQQQAABBBBAQJdODcwyZQ50C8WBHQ2d3Icv9rulHuSBAAIIIIAAAggks8Cy9ZUNDQKceGL26Ye113lHdUpYvnq/qZc+XqXXPlsjp76KnJXh1WUnddNhQwocd6r3BzX++YX6aeEWx9eKZoEL/tRZJx1UKC+PQ4+GjzkRCGzcUqtpP23U5O83ONIcJYJUbBmal5umQ4cUNLx+WjXLsCUmQRCIlwANAuIlzToIIIAAAggggAACCCSewJsLgvp6lVM/lYvcw5Axe8JI76DIZzIDAQQQQAABBBBAAAEEEEAAAQQQSE0BGgSkZt3ZNQIIIIAAAggggAACCCAQV4Giaf4qmcqK66J7WOykPh4d1JGPxG6pB3kggAACCCCAAALJLPDb2kpd+qgzDQLOOLyDzh3VMWH5qmoDeu6jlXrv2/WO7mH08V113AFt5DGc/QywuqRaF9z/i4Lu+V71/7pmpHl0yXFddPQf2shZBUdLSXCXC9TWBzV3eYWeen+5lq+vcnm2kafXvV2Orjylu3q0z418MjMQaCQBGgQ0EjzLIoAAAggggAACCCCQAAJfrTL11oKgezI1VF08wpftnoTIBAEEEEAAAQQQQAABBBBAAAEEEHC3AN8Bcnd9yA4BBBBAAAEEEEAAAQQQSHiBMR9WdzK8aSvctJHRe3vUpyUfid1UE3JBAAEEEEAAAQSSVYAGAbuv7PZqv56evEJTftzoaPnj1SDg/e/Wa8I7yxzdS7TB030e3XdJP/Xv0jTaEMxDYI8CqzZW6YWpq/TNnDKZLmySYVf5sjK8eqRogLoV5tgVkjgIOCpAgwBHeQmOAAIIIIAAAggggEBCCyzYZOrxn13UIECSGajvPPHorJUJDUvyCCCAAAIIIIAAAggggAACCCCAQJwEOA0RJ2iWQQABBBBAAAEEEEAAAQRSVWDMlPrDDMP41E37H3+gVy2y3JQRuSCAAAIIIIAAAggkqwANAnZf2aqagCZ9sEIf/GuDY+XPSPeo6ISuGjm8tWNrWIGrawO655XF+te8zY6u4/EYys30KifLp+wMb8NaQVOqrParui6g6tqg/IGdv9idm+XTq+OGKjP933O4ELBTYM6yCt37ymKVbK21M6xrYw3p2Uy3ntNb2Zm8nlxbJBL7XwEaBHAzIIAAAggggAACCCCAwO4Eyqql8V8HXAVkmubhE0elfeaqpEgGAQQQQAABBBBAAAEEEEAAAQQQcKkADQJcWhjSQgABBBBAAAEEEEAAAQSSReDSjwMXm0HzSbfsx+eRHjmCL/G7pR7kgQACCCCAAAIIJLsADQJ2X+F6f1AvTlul179YJ9OhR45bB3jvv6S/enXIdfRWW1Nao6K//arKGue+VN0yL12nHdpew3o3V2HLzP/YTyBoanVJtWYvLZd1WHv+ym0qK69T0DRlGIYOHNhCN53Vy1EDgqeeQL3f1Ic/rNdT76+QP2CmDIDXY+j+S/ppYLe8lNkzG01cARoEJG7tyBwBBBBAAAEEEEAAgXgIXPFJQP6de03GY+ldrmF4jEsmHOl9qtESYGEEEEAAAQQQQAABBBBAAAEEEEAggQRoEJBAxSJVBBBAAAEEEEAAAQQQQCARBcZMrX/QkHGVW3JvmyvduD8NAtxSD/JAAAEEEEAAAQSSXYAGAXuu8FezNumulxY71iAgLydNT109WC2apjt6q/28eKuuf2qeI2tkpHl05hEddPLB7eTzhverPathwK9LyvXZLyXKSPPqrBEdlN/EWQNHNk9Q1wpYDQGe/XCl3vpqrWtzdDKxc0Z21F+O6ODkEsRGwBYBGgTYwkgQBBBAAAEEEEAAAQSSVuDu7wJav9092zNlPjRxZNrV7smITBBAAAEEEEAAAQQQQAABBBBAAAH3CoT3LSL35k9mCCCAAAIIIIAAAggggAACLhcomuZ/V6aOd0uag1obumCwxy3pkAcCCCCAAAIIIIBAkgvQIGDPBV6wcpsumzDHuQYBuWl6c/xwGQ7/RuyNL9Zq0gcrbL+brbzPHsFBZNthCRiTwJZtdRr33EItXLUtpjiJPPnY/dvo4mO7Kt3n8JtLIiORuysEaBDgijKQBAIIIIAAAggggAACrhWYNDOg2SUuSs/QP4tH+E5wUUakggACCCCAAAIIIIAAAggggAACCLhWgG8suLY0JIYAAggggAACCCCAAAIIJIdA0dTAHMns75bdHN7F0HE9aRDglnqQBwIIIIAAAgggkOwCNAjYc4Xr/UGdcPOPqq0POnIrDO/TXHdd0NeR2L8HrakL6In3VuijHzbYvk6P9jm68/y+ym+abntsAiIQjUB5Zb1umjRfi1a76PGC0WwkxjmDuuXpipO7qV1BVoyRmI6AswI0CHDWl+gIIIAAAggggAACCCS6wHuLg/p0uemibRhzi0d6B7goIVJBAAEEEEAAAQQQQAABBBBAAAEEXCtAgwDXlobEEEAAAQQQQAABBBBAAIHkECia5q+SKdd8Y/70fh7t156Pw8lxd7ELBBBAAAEEEEDA/QI0CAhdoxsnzdf0hVtCD4xwhM/r0dWndddhQwoinBnZ8M0VdXrw9d8c2cMt5/TWgQNbRJYQoxFwSGDr9nrd/AzNASzeFk3TddeFfdWtMMchbcIiYI8ADQLscSQKAggggAACCCCAAALJKvD9GlOvznOmcWdUZoaqi0f4sqOayyQEEEAAAQQQQAABBBBAAAEEEEAgxQQ4EZFiBWe7CCCAAAIIIIAAAggggEA8BUZPMzt4zMCqeK4Zaq2xwzzqkc/H4VBO/DkCCCCAAAIIIICAPQI0CAjtOG95hS4vnhN6YIQj+nVuogdHD5DP6+y//5eurdSlj81Svd/ep63lN0nXg6P7qUMrvhMdYekZ7oBA0JQefv03TZu+0YHoiRcyL8en+y7pT4OAxCtdymVMg4CUKzkbRgABBBBAAAEEEEAgIoElm009Nt1FDQIkBQ1vx8dHGKsj2giDEUAAAQQQQAABBBBAAAEEEEAAgRQUcPYbUSkIypYRQAABBBBAAAEEEEAAAQT+T6BoSv3BMowv3GRy58Fe5WW4KSNyQQABBBBAAAEEEEhmARoEhFfd+19dok9mlIQ3OIxRrZtn6Poze6p/l6ZhjI5tiFMNDg4dUqDLT+qmrAxvbAkyGwEbBJ54b7n++c16BU17G2HYkFqjhKBBQKOws2gUAjQIiAKNKQgggAACCCCAAAIIpJDA1hpTt3zlrgYBMs1DikelfZlCZWCrCCCAAAIIIIAAAggggAACCCCAQFQCNAiIio1JCCCAAAIIIIAAAggggAAC4QhcOs1/nmnq2XDGxmNMuld66HAO18TDmjUQQAABBBBAAAEE/i1Ag4Dw7gTr6eQPvb5E38/drO3V/vAm7WbUwG55OuPw9tq7Z7OY4oQ7+aeFW3TTpPnhDg973MXHdNZJB7cLezwDEXBK4F/zNuvW5xeI3gD/J0yDAKfuNuLaLUCDALtFiYcAAggggAACCCCAQPIJXPVpQHUB9+zLMHT+hBG+59yTEZkggAACCCCAAAIIIIAAAggggAAC7hSgQYA760JWCCCAAAIIIIAAAggggEBSCIyZWn+XIeNGt2ymMFe6YX8aBLilHuSBAAIIIIAAAgikggANAsKvsnX4eMHKbfpubpnmLt+mBSsrwjqQnJHmUZv8DLXOz9Qf+uZrvwEtlN8kLfyFYxz5xcxS3f3y4hij7Dz9prN66eDBLW2PS0AEIhFYurZSYx+brTp/4z9N0OMx1LN9jlo1z1Rmuked2mQrEDBl7tC5oKYuqK3b61VZE1D59notWbtdVTX2n3KgQUAkdxFjG1OABgGNqc/aCCCAAAIIIIAAAggkhsA93wW0brt7cjVl3j1xZNpN7smITBBAAAEEEEAAAQQQQAABBBBAAAF3CtAgwJ11ISsEEEAAAQQQQAABBBBAICkEiqb4X5Wh09yymUGtDV0w2OOWdMgDAQQQQAABBBBAIAUEaBAQXZFLt9Zq1cZqlVXUacu2Om3YXLA8bn8AACAASURBVCuv9z9/rZWd4VWb/Ew1b5KmVs0z1K0wJ7rFYpz18YwSPfDqkhij7Dz9vkv6a0iPPNvjEhCBcAU2V9TpjhcXae7yinCn2D7Oem13LczRgC5N1cNqDtAsQwXNM5Tu2/Nn+6Bpqqy8XiVbarRhS63WlFbr50VbtWpjVUPzgFgvGgTEKsj8eAnQICBe0qyDAAIIIIAAAggggEDiCjzza1CzNpru2YCp14pH+U53T0JkggACCCCAAAIIIIAAAggggAACCLhTgAYB7qwLWSGAAAIIIIAAAggggAACSSFQNLX+R8kY7pbNHNbF0PE9aRDglnqQBwIIIIAAAgggkAoCNAhI/io70SDAMKRHLx2oPp2aJD8gO3SlQDAoPfPhCr355dpGya918wwdMayV/jigRUODADuu7dV+LVq1vaHhweczS1WypVb+QHQHIGgQYEdFiBEPARoExEOZNRBAAAEEEEAAAQQQSGyB9xab+nR50EWbMH8qHpm2j4sSIhUEEEAAAQQQQAABBBBAAAEEEEDAlQI0CHBlWUgKAQQQQAABBBBAAAEEEEgOgaKpgRLJLHDLbk7r69H+Hfgo7JZ6kAcCCCCAAAIIIJAKAjQISP4qO9EgwOMx9LeiATQISP7bx7U7nLeiQlc/PjfqA/TRbiw706szD++gw/cuUH7T9GjDhJy3dXu9vp5dpg+/36DVpVWq90fWKIAGASGJGeASARoEuKQQpIEAAggggAACCCCAgIsFvltj6rV5bmoQYJQWj/S2cjEZqSGAAAIIIIAAAggggAACCCCAAAKuEOBUhCvKQBIIIIAAAggggAACCCCAQPIJXPSJmZceCGx1087GDPWodws+CrupJuSCAAIIIIAAAggkuwANApK9wtInM0p0/6tLbN0oDQJs5SRYhAKbK+p0698XauHKbRHOjH6412No1L6tddqh7dW6eUb0gSKcGQyamr5wi56bskrL11fKDLNPQMu8dN11YT91bZsd4YoMRyC+AjQIiK83qyGAAAIIIIAAAgggkIgCC8tMTZzhpgYBUp3X2+zpI4zyRPQkZwQQQAABBBBAAAEEEEAAAQQQQCBeApyKiJc06yCAAAIIIIAAAggggAACKSYw+mNzsCcYmOmmbY8/0KsWWW7KiFwQQAABBBBAAAEEkl2ABgHJXmHp4+kleuA1GgQkf6VTY4fW+fg3v1irSR+siNuGfV5DV5zcXUcOa7yHA/oDpj781wa9+eVabdxSG3Lvg7vn6YpTuquwRWbIsQxAoDEFaBDQmPqsjQACCCCAAAIIIIBAYgiUVUvjvw64Ktmgx7vX40cav7oqKZJBAAEEEEAAAQQQQAABBBBAAAEEXCZAgwCXFYR0EEAAAQQQQAABBBBAAIFkERgzxX+CYegdt+zHMKTHjvS6JR3yQAABBBBAAAEEEEgRARoEJH+hi99dpve+XW/rRj0eQ38rGqA+nZrYGpdgCIQS2Li5Vtc/PU9rSv//0wFxuNJ9Hj04ur9r7vXa+qCefG95Q+OPOv/un574p/3aaMzxXWU1N+BCwM0CNAhwc3XIDQEEEEAAAQQQQAAB9wiM/Tgg0+oa6JLLNPXniaN877okHdJAAAEEEEAAAQQQQAABBBBAAAEEXCnANxZcWRaSQgABBBBAAAEEEEAAAQQSX2DMlPorDcN4yC07Kcg2NO6PHrekQx4IIIAAAggggAACKSJAg4DkL/QT7y3XO1+vs3WjNAiwlZNgEQi8+tkaPffRyghmRD80M92j+y7ur76d3dUIwzoPMWPhVhW/s1Trymp2ucEL/tRZpx7SLvrNMxOBOAnQICBO0CyDAAIIIIAAAggggECCC9z+TVClVe7pEGCa5lUTR6U9nOCspI8AAggggAACCCCAAAIIIIAAAgg4KkCDAEd5CY4AAggggAACCCCAAAIIpK5A0RT/YzJ0qVsEereQxgz1uiUd8kAAAQQQQAABBBBIEQEaBCR/oWkQkPw1TpUdri+r0Y2T5mtNabXjW87N8urOC/qpn8uaA+y48Xp/UMXvLtNHP2z8D4+mOT79rWigOrTKctyJBRCIVYAGAbEKMh8BBBBAAAEEEEAAgdQQmDgjoIVlLtqrqQnFo3xjXZQRqSCAAAIIIIAAAggggAACCCCAAAKuE6BBgOtKQkIIIIAAAggggAACCCCAQHIIXDrN/75p6hi37Gb/DoZO6+txSzrkgQACCCCAAAIIIJAiAjQISP5C0yAg+WucKjt8+ZPVemHqKse3m+bzaPz/9NbwPs0dXyvWBYJBU9Oml2jy9xu0ZM12ZaZ7deUp3XXw4BYyDH7VHqsv850XoEGA88asgAACCCCAAAIIIIBAMgi8Pt/Ut6uDrtmKYWjyhBG+Y12TEIkggAACCCCAAAIIIIAAAggggAACLhTgWwsuLAopIYAAAggggAACCCCAAALJIFA0LTBbpjnALXs5tqdHR3ThY7Bb6kEeCCCAAAIIIIBAqgjQICD5K02DgPBq7A+Ymre8QlW1gYaD1rV1QZVX+VW6tbbh/97xrLUpyfr01qp5ulrmZTQs0L4gS01z0tSxVZbaF2RyODs89rBHrd1UrVueXaDVJdVhz4l24OUnd9PR+7aJdnqjzKuuDWhdWY2a5aapRdP0RsmBReMvUO8Pavn6Kq0prdG6smptr/arsjqglRur5DH0H+9DVjOJ5k3SVdAsXXm5aWqTn6luhTnq0jY7/onvsCINAnbmL6uo04r1VSrZWqu1m2pUVx9UWXmtSsvrdlnX3GyfCvLSlZPlU06mT4UtM5WX41PXwhzl5aQ1an1ZHAEEEEAAAQQQQAABuwQ+WW7q/cXuaRAgw5hTPMI70K79EQcBBBBAAAEEEEAAAQQQQAABBBBIRgFORiRjVdkTAggggAACCCCAAAIIIOACgTFT/RWG1MQFqTSkcN4gj/Zqw8dgt9SDPBBAAAEEEEAAgVQRoEFAclc6aJp6+PWlmjZ9o60b9XkNPXvdEBW2yLQ1bjyDWQf/l66r1KLV27Vg5TZtrqhTVU1AdX5TW7bVRZVKZrpH+U3T1TQ7TZ3bZKtv5ybq2jZbPdrnymOd1uWKWuCD7zfo0beXRj0/3IlHDmulsX/uqox0b7hTGIdA3ASsBgCzl1Zo4aptWr6hquHQ+LaqQMNBcqsBQCRXk2yfsjO8DY1NWjXPUPd2ORrULa+hYUBuli+SUDGNTfUGAVZzmuXrKxv+Ppq7vEJrSmpUXlmvmrqAyirqZZqR1fX3YhQ0y1BOprehKUT/Lk0a/h6y/l5qm8B/b8d0ozEZAQQQQAABBBBAIOEFZm4w9dws9zQIMKVtE0f6miY8LBtAAAEEEEAAAQQQQAABBBBAAAEEHBTgmzIO4hIaAQQQQAABBBBAAAEEEEhVgau+MFvW1gZK3bT/q/f1qFMeH4PdVBNyQQABBBBAAAEEUkGABgGRV3njllqtLa3Wlu312rq9vuFgeW39rr+gnJXubXhas3UA03qqt/WU+eZNYn+ar1W37+eWqaLKv9sNeD2GNm6u0S9LymU9Xdzua3D3vIbDhhEdXTTVsP/hfZo3HFaM97WpvE6LV2/Tz4u3av6KbQ1P3g5EeKg20pxbNctQh1ZZ2q9/vnp2yG14YneazxNpmJQeb91jVz8+V7OXljvqYB2cvf28Pg33dapcVqOM1SXVKi2vVU1tUNb7m/V+ZuzmxxPWYWXDMNSuZVbD4eM2+Rnq3DZHTbPjd6A8mtqsKa3Wyo1V2lxhvW/XqXy7X9rNHtN9hvKbZKhJ9r8Pz1vv2+0Kshqe3N4Yl/U0eevw+KczSrRyY7VKttTKahTgxGU9fb5zmyzt1aOZ9umbr94dnX+fTsUGAdZrzPp3xJxlFfppwRatKqnShs21TpT0f2NmpHnUOj9T1t/d1v96d2zS8O8TLgQQQAABBBBAAAEEEkVgZbmpB39wT4MAyy0jw1vw0CHGpkQxJE8EEEAAAQQQQAABBBBAAAEEEEAg3gKN9Gv2eG+T9RBAAAEEEEAAAQQQQAABBOIpUPRh3VB5PdPjuWaote45xKtcvpcbiok/RwABBBBAAAEEELBZgAYB4YEGTVMLVmzXV7M3acGKbVq8ZnvET2vOSPeoR7tcDevdXAcPbqnClpnhLf5fo6yn3d/2wkKVlUf3lPuoFrV5UsfW2brmtO4NBxTjcW3YXKPJ32/QzCVbtWRNZTyW3OUa+U3S1atjrk46uLDhXsjK4Cn14RRj+sItuuOFhaquc/YgwDWn99CRQ1uFk1LCj7EOJ0/9qaThNVFaXtfQ6CSay3rSfKfW2Tp7RAcN6dksmhCOzrEO0r/55bqGhipWkwDrae2RXl3aZjfs8ZRD2sWtsYnVuGTdphotWbNdb365VuvLalVZ40xTgN155DdNV8/2ufrjwBYNTV2a5cbe3GZXa6VSg4CauoDmrdimd79ep6XrqrSp3NmmAHu61637+qBBLXXIXta/R7IifVkwHgEEEEAAAQQQQACBuAtsr5du+Nz+BpgxbSQQHFZ8dPqMmGIwGQEEEEAAAQQQQAABBBBAAAEEEEhiARoEJHFx2RoCCCCAAAIIIIAAAggg0FgCRVP9J0p6q7HW/+91M33SA4dxMMQt9SAPBBBAAAEEEEAglQRoEBBetT/41wY9++FK257abD1JfvTxXdSvc9PwEvh/o+r8QT361lJ9PL0konluHDxiWGtdfVp3R1OzDj3/89v1+nZOWcNT0t1yWY0B+ndpqnNGdlS3wmz5vB63pObKPO5+eZG+mOnsA/msJ2rfcX5fZaYnfy02b6vXnS8ubHh6uV1X0xyfbjm7d8OTyd10PfLmUn30wwZbUmqa7dMt5zi/x3Wb/t28YdpPJdq8LbrGDbZseIcgfTo10VH7ttYhexXIehK9nVcqNAiwGlNYr7f3vl2nHxdsiapRhZ3mO8Zq1zJThw4p0HEHFCovx+fUMsRFAAEEEEAAAQQQQMAWgWs+C6rGH3njN1sW33WQk4pH+t52MD6hEUAAAQQQQAABBBBAAAEEEEAAgYQWoEFAQpeP5BFAAAEEEEAAAQQQQAABdwoUTQtcIdN82C3Ztc2VbtyfBgFuqQd5IIAAAggggAACqSRAg4Dwqn3WXT/Legq9ndfI4a101ak9Igq5rqxGVz8+V6VbG++pwxElvIfBhS0zdc+F/WT91+6rujagH+Zv1ksfr3ZVY4D/3mdGukfH7d+24X+tmmfYzZAU8ayDtWfeMV3WoXYnr1vO7qUDB7V0cgnXxP7sl1Ld+8pi2/OxmgOMP7ePcjLd8fONucsrdOtzC1RR5bdtr+0KsvT8dUNkOPAtBn8gqB/nb9FzU1Zq1Ub3NDTZEc86SH7SQYXq0T7XNtNkbxCwurRa//x6nSb/a4NMV51j+s8S9u6Yq1MOaa/9++fL43HgBrftjiEQAggggAACCCCAQCoL3P1dQOu3u0jAMK4sHuF9xEUZkQoCCCCAAAIIIIAAAggggAACCCDgKgF+8+iqcpAMAggggAACCCCAAAIIIJAcAkVT6/8mGZe5ZTf9CwxdPMTeJ7C5ZW/kgQACCCCAAAIIIOBuARoEhK5PMGjquJt+UE1dMPTgCEZ0K8zRk1cNjmCG9Otv5brmibkRzXHr4OwMr64/s6f+0C/f1hQ3bqnVo28t1YxFW1x9GHPHTXdvl6PRx3dV/y5NZDhx8thW4fgGsxo93PnSItXa/PrbcRc9O+Tq4dEDZDVsSIXr5Y9X64Vpq2zfqs9rNDT9GNwjz/bY0QR8YeoqvfzJ6mim7naO9fL84N79lO6z92sMa0qr9dpnazVt+kZb83UiWKtmGQ3vV/sPsOe9O1kbBFj/dpg2vUT/+HSN7Q2GnKirFdN6Dzx0rwKNOaGrMtJS4/3QKUviIoAAAggggAACCDgj8NQvQc0tdVPnLfPR4pFplzuzW6IigAACCCCAAAIIIIAAAggggAACiS9g72/WE9+DHSCAAAIIIIAAAggggAACCNggUDTN/45MnWBDKFtCHNjR0Ml9+OKtLZgEQQABBBBAAAEEEIhIgAYBobmsJ5ifOO5HVdUEQg+OYIT1tN4Jlw2KYIb07Zwy3fb3hRHNcfPga07roSOHtbIlRevJzN/NKdNDb/ym7dX2PTHcluTCCOL1GDr/6E467oC2Svfx+fB3sgdfW9JwyNbJq+iErg3uqXK98/U6PfHecke2e+6ojjrj8A6OxI406Ji/zdLi1fY+WtJqgvDeXfsq3cbD0z/M36KnJy/X6pLqSLfYaOOzMry6+axeGt6necw5JGODgIrKek3853J9/ktpzD6NEcBqWnPdGT3VuU12YyzPmggggAACCCCAAAII7FbgzQVBfb3KRQ0CDL1bPML3Z0qGAAIIIIAAAggggAACCCCAAAIIILBrARoEcGcggAACCCCAAAIIIIAAAgjYLjBmamCGIXNv2wNHGfC4noYO78IBkCj5mIYAAggggAACCCAQgwANAkLjualBwOTvN+ixt5eGTjpBRpx+WHudd1SnmLOtrQ/qtc/W6LXP18iqV6JehmFo1D6tdMHRndUk25eo27At70DQ1Mm3/qRtVc41fLAOfL97577KTE+dz+QLV23TpY/Otq1OOwbq0T5Xd57fR/lN0x2JH27QFRuqdM0Tc7V1e324U8Ia17p5hl64cW9ZDT3suN7+ep2een+5rAYniXZZTQKeu26IWubFVutkaxCwbH2lHnztNy1ZY29zinjfH9Zr+IqTu2nfvvnxXpr1EEAAAQQQQAABBBDYrcCny4N6b7F7PkCZMn6eONI7lJIhgAACCCCAAAIIIIAAAggggAACCOxawJ7frKOLAAIIIIAAAggggAACCCCAwA4CRVP91uMHC9yCcu4gj4a04SOwW+pBHggggAACCCCAQCoJ0CAgdLXd1CDg/e83aEISNQg49dD2uuDo2BoE1NQFNeGdpfpkRqnMRDxlu4tbsG+nJrrtvD5qlpsW+gZN4hELVm7TtU/OlVVjp67DhhQ0PCnbSKGP5Fu21emqx+c68sT63Cyfrj+zp/ax4cnysdT87a/W6ZkPV9jeMOTwvf99v9hxvf7FGj3zwUo7QjVajHNHddIZh7ePaf1kahBgvWfd8uwClVfa25giJuAYJns80qV/7qaj920tq4ENFwIIIIAAAggggAACjS3wywZTz89y7mcEUeyvtHikr1UU85iCAAIIIIAAAggggAACCCCAAAIIpIQAv2VMiTKzSQQQQAABBBBAAAEEEEAgfgIXTTaz09MClfFbMfRKV+3rVee80OMYgQACCCCAAAIIIICA3QI0CAgtSoOA0EbRjoi1QYD1dHDrKeHW08KT7RrcPU/3X9I/pQ6u/3cNX/98jZ6fskqBoHNPB3zgr/1lWafSZb2nPfHecr3/3XpHtv2nP7TRZSd1cyR2uEFvnDRf0xduCXd4WOOsLy7cdWFfDevdPKzxexr0xhdrNemDFTHHaewAPTvk6uHRA5SR7ok6lWRpEPDZL6W695XFUTu4daLPa+j286z7vplbUyQvBBBAAAEEEEAAgRQSWFEuPfRDwFU7rqv35jx9jJF8P5hylTLJIIAAAggggAACCCCAAAIIIIBAogrQICBRK0feCCCAAAIIIIAAAggggIBLBS6bYvYKGIGFbkrvroO9aprhpozIBQEEEEAAAQQQQCBVBGgQELrSNAgIbRTtiFgaBFh1sZ6CPn9FRbTLu3qe9bDm4/Zvq9HHd03ZJgE3PD1PMxZtdaxO2ZlevTF+uDLSoj/c7FhyDgeeuaRc1z4515FVOrbO0v0X91eLvHRH4ocKunFLrUY/MksVNj/FPb9pul6/dVio5UP+ebI0B7A22jIvXZOu2Uu5Wb6Q+97dgGRoELBw5TZd+tjsqA3cPrFV8wzdcGZP9e/S1O2pkh8CCCCAAAIIIIBAkgtU1Eo3femuBgFe09v70VHGoiSnZ3sIIIAAAggggAACCCCAAAIIIIBAVAI0CIiKjUkIIIAAAggggAACCCCAAAK7E7h0av3hpoxP3CLk80iPHOF1SzrkgQACCCCAAAIIIJBiAjQICF1wGgSENop2RLQNAqyaPPb2Uk39aaNM5x4uH+22bJvn9RgNT2IftU9r22ImSiCrxqfeNt32Q9477n9Iz2a658K+8nhS71fSlTV+jX1stlZtrLb9lrAaLlx1ag8dsldL22OHE9B6X3j0raWy7iE7r8OGFOj6M3vGFPL979ZrwjvLYorhpskew9Ab44cpLzct6rQSvUHA4tXbddsLC1WypTZqg0SY2LtjE40/t7daNG2cxh+JYESOCCCAAAIIIIAAAvERuOKTgPzB+KwVziqGzCMmjEz7NJyxjEEAAQQQQAABBBBAAAEEEEAAAQRSTSD1vo2RahVmvwgggAACCCCAAAIIIIBAnAWKpvrPlfRcnJfd7XIFOYbGHZB6Tyt0iz95IIAAAggggAACqS5Ag4DQd4CbGgS89+16Fb+bPIdLzzi8g84d1TF0Ef5rxFtfrdNzH61Qvd/eA8ARJxKHCdkZXj151WC1bZEZh9Xcs8T6shpZB4ftPuS94w4vOqazTj64nXs2HcdMrMYar32+Rs99tNKRVYf3aa67LujrSOxQQW9/YaG+mV0WalhEf24167j57F46YECLiObtOHjmknJd9+RcJdu71uu3DlN+DIfGE7lBwOaKOt39ymLN+q086vsikSaOHN5aV53aPZFSJlcEEEAAAQQQQACBJBS449ugSipd9cnqvOKRvueTkJotIYAAAggggAACCCCAAAIIIIAAAjEL0CAgZkICIIAAAggggAACCCCAAAII7ChQ9HHgFgXN292i0jPf0KXDaBDglnqQBwIIIIAAAgggkGoCNAgIXXE3NQj4bu5mjX9+QeikE2TENaf10JHDWkWU7U8Lt+jeVxZrW5U/onmJPHhQtzzdc1E/pflS51enn/1cqvtfW6Jg0Jkv/VtPPp94xUB1b5ebyLdGTLmXbK3VX+78WabVLcDmy3rK+LPXDVFOptfmyHsOV1sf1F/unKGt2+ttXbd18wy9eOPe8niiew1uKq/VDZMWaMX6SlvzauxghiG9Om5YTE+VT9QGAda/DR57e6mm/LixscsQt/Uz0r0a++euEf+9HbcEWQgBBBBAAAEEEEAgJQQmTA9q8Wb7P8dGjecxxhUf6b0j6vlMRAABBBBAAAEEEEAAAQQQQAABBJJYILrfsCcxCFtDAAEEEEAAAQQQQAABBBCITaBoqv9pSRfGFsW+2fsUGvrLABoE2CdKJAQQQAABBBBAAIFIBGgQEFrLTQ0C5i2v0HVPzZN1CDbRr4JmGbIaBOzVIy/srVj7vujBmVq3qSbsOdEMtJ4W3r5Vlto0z1Dr/Aw1z03/38P5gaBUUVWvDWU1Ktlap3WbqlVZE4hmmYjmXHlKd43ap3VEcxJ1cNA09dT7K/TO1+sc24J1cN168rl14DVVL6v5wpUT52reigrbCXxeQ6OP76pj9mtje+w9Bfxubpluf2GR7Y0lDh/aSted3iOqvVjOT3+wQm9/5dz9HFViNkxK5QYBn84o0X2vLrFBcc8hmjdJU2HLLFlNKtrkZyo7w3rP+vdhqJq6oDaV12nD5hqt31yjjZtrHc+na9ts3X5e34a/G7kQQAABBBBAAAEEEGgMgZfnBPXjOhc1CJAmFY/0XdQYFqyJAAIIIIAAAggggAACCCCAAAIIuF2ABgFurxD5IYAAAggggAACCCCAAAIJJlA01f+RpFFuSXtEV0N/6kGDALfUgzwQQAABBBBAAIFUE6BBQOiKu6lBwNpNNbrjhYVaui7xn0LdoVWWHikaqLwcX+giWMchTVMT312u975bH9b4aAZlZ3rVtW2Ojt2/TcN/O7XJ3mOYNaXVWl9Wo09/LtW85du0cYtzjQtys3x6/vohapabFs3WEmqOdaD61ucX6of5mx3Lu3u7XD1+5SCl+i+jP/ulVPe+stgR54Hd8vTQ6P6OxN5d0Nv+vlDfzimzdc10n0fXnN5DBw9uGVXcGYu26sZJ82S66vxKVFvZaVKqNghYsaFKtz63QOvKnHvPt5oBDO/TTAcPLlDH1lnKy9n9e3+9P6hl66s0d3mFvpm1SQtWbbe9ScaOxT/+gLYac0JXe24ioiCAAAIIIIAAAgggEKHAB0uCmrbMVR+wphSP9B0V4TYYjgACCCCAAAIIIIAAAggggAACCKSEQKp/JyMliswmEUAAAQQQQAABBBBAAIF4ChRNqZ8twxgQzzX3tNZpfT3avwMff91SD/JAAAEEEEAAAQRSTYAGAaEr7qYGAVa2d7+8WF/MLA2duMtHHDSopW4+u1fYWVr36tjHZqneb/+XwK2nnXdsna0L/9RJA7rmKSMt8iZuq0uq9cmMEk35caO2bq8Pe1+RDLzomM466aBCGdap3CS+AkFTZ9/1s0q2Ovc07MP2LtB1p/dUklOGvEu2Vfl12m3TVecPhhwb6YAm2T49f90Q5cWpqYV1SPqMO2bY/vorbJmpp6/eK6r3hYoqv25+Zr4WrNwWKV/U4zPTPQ2NRHIyfWrbIlPW+9vvl2W0rTqgrdvrVFHpj9kqFRsEWP8mePyfyzT5+w1R12hPE63XzaF7Fej4P7ZV+4KsiNeoqQvq19/K9f536zV94ZaI54czwbq/Hh4zQFajHy4EEEAAAQQQQAABBOIt8N1qU6/Nt/8zbNT7MM05xaPSBkY9n4kIIIAAAggggAACCCCAAAIIIIBAEgsk97dbkrhwbA0BBBBAAAEEEEAAAQQQcKtA0VS/9Si5fLfk99e9Perbko+/bqkHeSCAAAIIIIAAAqkmQIOA0BV3W4OAL2Zu0n3/WCzrEHWiXvlN03XDmT01uHteWFuw9nrtk3M1e2lFWOMjGZSV4dUZh3fQCX9sG9UB4P9ea9bSCj361m+yGgbYfeU3SddTVw9uOPybzFed39QxN/zLidbEVwAAIABJREFUsSdgWwemRx/fVcfs1yaZGcPe210vLdKXv24Ke3y4Az0eQ6OP66LjDmgb7pSYxs1fsU1XFM9R0LT3vfHofdvo8pO7RZWb5Wr5On1ZB/VbNE3X0F7NNaBrU3Vrl6MubbJl1WBXV2VNQPOWV2jlxirN+q284cnzVTUBRSP3+q3DZL2nR3udd98vtr9f5jdJ02vjh8uJn7b9vGirbn52vqx/G9h99e3cRBf+qbP6d2kac+jq2oDe/HKtXvlkje2vCSu5Px9YqL8e1yXmPAmAAAIIIIAAAggggECkAvM3mXriZxc1CJA2F4/0tYh0H4xHAAEEEEAAAQQQQAABBBBAAAEEUkHAid/ZpoIbe0QAAQQQQAABBBBAAAEEENiFwNXTzJwaM7DdTTg37OdRYRM+/rqpJuSCAAIIIIAAAgikkgANAkJX220NAqyMP55eog9/2KDKav8eNmCovLJe5ZV+mTYfmLUWtQ7WN2+SprQdnk4dSjNoGmqW69ORw1prxLBWYT+9/V/zNmvccwtChY/4z3OzfBp7YjcdslfLiOfuacLGLbUN+S5bV2lrXCvYpSd207FJfrC9dGutzrrrZ8eaYGSkeXT7eX00pGcz2+uTiAFnLtmq656aJwfeJtS3UxM9OjY+D1J87qOVevWzNbaWIDvTq1vO7tVw8D7Sa3NFnW5+doGWrHH2x1DWE+dHDG+tUw9pF3XzEOu96vOZmzT5+/Wqrg2G/XeG1ZjgzfHDlRdD05JEahBQWePXjZPmy2pGYfe1b998jT2xqwqaZdga+oN/bdBjby+1/fWdl5Oml2/eW5npXlvzJRgCCCCAAAIIIIAAAqEE1m0zdc/3rmoQoEzDm/vgCMP+HwKFwuDPEUAAAQQQQAABBBBAAAEEEEAAAZcLcELC5QUiPQQQQAABBBBAAAEEEEAgkQTGfGj2NLwB5x/dFgHKfYd6lZ3cD3+MQIOhCCCAAAIIIIAAAvEWoEFAaHE3NggInfW/R9TWB/XwG7/p819Kw50S1jjrCewv3jRUBXnRPzU6rIWkhqc0XzZhthavtveQrXVI/OrTeujgwfY2B/h9X2s3Vev6p+Zpw+bacLca1rj9+ufrhjN7KTPdE9b4RBw0a2m5rntynmMNAqzGEE9cOUht8jMTkcf2nOv9QV3wwEyt21Rje2zrveKpqwarY+ts22PvGDAQNBuaSljNJey8uhbm6LGxA2W9X0R6fTGzVPe8vFj2P2f+/zLp0CpLl5/cTQO75kWa3i7Hb9xcq/e/X6/3v9ugmrpAyJjWa+mlm/aW9d9or0RqEPDN7DLd/fKihr+X7Lx6tM/VhMsGyutx5usxTjTPsF7b157e0/YGO3a6EgsBBBBAAAEEEEAgOQWq6qXrPg/9eSWeuzcD3l4TjzYWx3NN1kIAAQQQQAABBBBAAAEEEEAAAQQSQcCZ34Amws7JEQEEEEAAAQQQQAABBBBAwHaB0VPrD/HI+Nz2wFEGzPBKDx7Ok7ai5GMaAggggAACCCCAgA0CNAgIjZjIDQKs3T3x3nK98/W60BuNYITHY+hvRQPUp1OTCGZFN3T+ym267LHZ0U3ezSzrDOb/jOqk0w9rb2vc/w5mPbl5wjtLFbTxwXbpPo+euNI6cJ3laO6NFdw6djtz8Vbd8PR8BZ14pL2kpjlpeuXmoUndZCHS+k36YIXe+GJtpNPCGm+9zs47qlNYY6MdtHx9lS56cGa003c776SDCnXxsV0ijltWXqdbnpuvJWuce4Bk/y5Ndcf5fWI6nL+7jW3YXKNJH6zUd3PK9tiow2r88PgVg6JqoPD72onSIMBqQnHNE3M1Z1lFxPfDniYUNMvQo5cOkPVfp646f1BjHpmlFRuqbF1iULc8PTi6v60xCYYAAggggAACCCCAQDgCV38aUK2LegQEZR76+Mi0L8LJnTEIIIAAAggggAACCCCAAAIIIIBAKgnQICCVqs1eEUAAAQQQQAABBBBAAAGHBS6d5j/TNPWyw8uEHb51jqGbD4j8KXRhL8BABBBAAAEEEEAAAQRCCNAgIPQtQoOAnY3i1SDAsn/kzd/08fSS0IWKYETvjrm6+8J+apId/VOvw1muujagO19apJ8WbAlneNhjLvxTZ51ySLuwxyfSQKvmL0xdpdc/X+PYk9ebN0nXG+OHJRKL47laB4dHP/Kr6v32PhndSrxT6yw9c+0QR/fwyier9fepq2xdIyfTpxv/0lPD+zSPOO63c8p07yuLVVtvY3eQHbIY2K2p7jivr7IznWs6aR2I/2Z2mYrfWarySv8uDU488N8NFIwYvtWRKA0C5i2v0Pi/L9TW7fUR3w97mnDTWb108OCWtsbcVbBfFm/VjZPm77HhQ6RJWK+Rl2/e25EmFZHmwngEEEAAAQQQQACB1BK489ugNlba//k1WkXD0F8mjPC9Eu185iGAAAIIIIAAAggggAACCCCAAALJKhDDr5KTlYR9IYAAAggggAACCCCAAAIIRCtQNLX+Wsm4L9r5ds/r1cJQ0VAaBNjtSjwEEEAAAQQQQACB8AVoEBDaigYBOxvFq0GAdRDz9Nuny6qBXVeaz6M7zuujvXs1syvkHuMsWbNdox+ZZetaBw5qqWtP7xHTU7ttTcjGYNV1AT3/0Sq9+806G6P+Z6jmTdL0xvjhjsVP1MCXPTZb81dusz196/D401fvpc5tsm2PbQW03h/GPjpLS9ZW2hq/Z4dc3XtR5I1EgkGz4SD5v+ZttjWf34O1yc/Uw2P6O/rE+R0T37ilRo//c7m+n7vzfiZePkiWUyxXojQIeH7KKv3j09WxbHWnud3a5eiJKwbJiKXDQgQZ3fr8gl3WMYIQ/zHU5zV081m9tP+AFtGGYB4CCCCAAAIIIIAAAlEJFM8IalGZfT8riiqJ/5hkXlc8Mu3+2OMQAQEEEEAAAQQQQAABBBBAAAEEEEguARoEJFc92Q0CCCCAAAIIIIAAAggg0KgCRVPr/yYZlzVqEjssPrzQ0FkDaBDglnqQBwIIIIAAAgggkIoCNAgIXXUaBOxsFK8GAVN/KtFDry8JXaQIRuzTp7luPKuXsjOce/L2julsq/Lr2ifnynqt2XW1ap6huy/oq04OHbi2K89o4tTWBfXsRyv07jfro5ke1pyuhTl66qrBYY1NpUGW+eP/XObIlo8/oK3GnNDVkdirS6plHTK3+zr9sPY676hOEYddvHq7rIPYm8rrIp4baoLV4OT6M3rqwEHxPZBtvS6/mr1JL05bpY2ba5WV4dXRf2iji4/pHCrlkH+eCA0CauoCGvvYHC1fb9/7uAVz70V9tXev5iGN7Brw8YwSPfjaEpk2nqM6bEiBrj+zp10pEgcBBBBAAAEEEEAAgbAEXpoT1E/rbPyHbVir7mmQ+WjxyLTLYw5DAAQQQAABBBBAAAEEEEAAAQQQQCDJBGgQkGQFZTsIIIAAAggggAACCCCAQGMKFE3xvyFDJzdmDjuufWRXQ8f0oEGAW+pBHggggAACCCCAQCoK0CAgdNVpELCzUTwaBFTWBHTni4s0Y9GW0EWKYMS4c3rrjwPjd7jWNE29+eU6TfpgRQRZhh46/tze2r9//PYROiN7RtT5g7rnlcX6dnaZPQF3EWXfvvm64/w+jsVP1MClW+t08UMzZTW1sPtqmZeuf4wbJid++T/5+w167O2ltqZsPRn9jvP7amivZhHHfevLtXpqsr2v99+TsBoDXHNaD2Wmx6fByX9vfnu1X1u31ys9zaOCZhm21DMRGgR8M7tMD7y2RNW1gYjvh91NaJOfqRdv3FuGEy+K3Sy6uaJOYx+brY1bam3bR/MmaXpj/HDb4hEIAQQQQAABBBBAAIFwBCYvMfXxsmA4Q+MzxtSbxaN8p8RnMVZBAAEEEEAAAQQQQAABBBBAAAEEEkcgjr8OTRwUMkUAAQQQQAABBBBAAAEEEIhO4NKp/m9M6YDoZts/6+Q+hg7sSIMA+2WJiAACCCCAAAIIIBCuAA0CQkvRIGBno3g0CFhTWq0LH5gpy9+uq1thTsPBcOtgazyvJWsqNfqRX21d0nqyufWE82S7rAO4V06cI+u9yanrwEEtdcvZvZwKn9Bxb/v7Qn07x/7mDIZh6PErBqp7u1xbferqgxr/94WavtDeRiL9OjeV1YSjWW5axPne9Mx8/bTA3nysJKz33aev3kudWmdFnJObJyRCg4Did5bpve/W28p45hEd9D8jO9oaM5xg459fqO/m2vcaT/d59Pr4YcrN8oWzPGMQQAABBBBAAAEEELBF4OtVQb25wL6fF8WalCF9O2Gk74+xxmE+AggggAACCCCAAAIIIIAAAgggkGwCNAhItoqyHwQQQAABBBBAAAEEEECgEQXGTPEvNQx1bcQU/mPpC/byaFArPvq6pR7kgQACCCCAAAIIpKIADQJCV50GATsbxaNBwBczS3X3y4tDFyiCESf8sVCjj+8SwQx7hm4qr9P59/+iqhr7nj49YlhrXXVq97g+fdoejT1HsZ5ef9mE2VpdUu3Ycn8c2EK3nN076ezsALOelH7fq0tUW2ffvfp7XiceVKiLj+1iy1Pnf4+5YkOVLnpwpkybz4WcPaKjzjqyQ8SkW7fXNzyhfX1ZTcRzQ004YIB13/ZqaBSQTFciNAi45OFftdTGpiU+r6FJ1wxR+4LMuJfyH5+u0fNTVtq2rrWX+y/prwFdm9oWk0AIIIAAAggggAACCIQSmFVi6pmZwVDD4vbnpqllE0f5usVtQRZCAAEEEEAAAQQQQAABBBBAAAEEEkQguX67nSDopIkAAggggAACCCCAAAIIJKtA0RR/lQy55lFrV+3rVee8ZNVmXwgggAACCCCAAAKJIECDgNBVokHAzkbxaBDwt7eW6sN/bQhdoAhG3HZuH+3XPz+CGfYMtQ693/r8As1ZVmFPQElDejZraBDQqlmGbTHdEKiisl6XF8+hQUAjFaPeb6rob79q2foq2zPIzvTpxRuGKC83zbbY73+3QRPeWWpbPCuQYUgPjxmg/l0iP/D85a+b9Mibv9naDOT3zd1zUV8N7dXc1r26IZjbGwRYzR5GPzJL26v9tnG1yc/Uizfu3ShNSr6etUl3vrhIdvXU8HoMFf25q47et02j7Me2ohAIAQQQQAABBBBAIKEEVpRLD/1gf2O7qBFMVReP8mVHPZ+JCCCAAAIIIIAAAggggAACCCCAQJIK0CAgSQvLthBAAAEEEEAAAQQQQACBeAv89QOzudcX2Bzvdfe03u0HedU8/g8LcxMBuSCAAAIIIIAAAgg0sgANAkIXgAYBOxs53SCgZEut7nhxkRau2ha6QGGOsA79TrpmL3VqHf/va9fVB/XitFV6/Yu1YWYbelhulk/3X9JPPdrnhh6cQCNoEND4xXrmgxW23qs77uj28/roD/3sadJRVePXQ28slXXg2c5r717NdPNZvWS9xiK9npq8XG99uS7SaSHHt2iarmeu3SuqnEIGb+QBbm8QMPn7DXr8n8tk/VvAruvAgS10yzm97QoXUZwla7brzpcWad2mmojm7WnwqH1a6/KTu8lj/UXLhQACCCCAAAIIIIBAHAS2VJsa93UwDiuFv0TA781/4k/GlvBnMBIBBBBAAAEEEEAAAQQQQAABBBBIfgF+g5j8NWaHCCCAAAIIIIAAAggggEBcBC7/xOzjDwTmx2WxMBd59EivPHzyDVOLYQgggAACCCCAAAJOCNAgILQqDQJ2NnK6QcD8Fdt09RNzVe+378ve7Quy9MBf+6tlXnroojswYtpPJXrw9SW2RrbzsLWticUQjAYBMeDZNHXBym0a99wCbd1eb1PE/wtjHSQee2I3+byx/zBkw+YajXlkliqq7Huyu5Xpxcd20UkHFUa192uenKtfl5RHNXdPk44c2kpXn95DsavZnlrMAd3eIOCulxfpy5n2NqE476hOOv2w9jHbRROgssavGyfNl/X3rF2X1ajmsbED5PN67ApJHAQQQAABBBBAAAEE9igQNKXLPg64Ssnn9fb92xHGAlclRTIIIIAAAggggAACCCCAAAIIIIBAIwsk4++4G5mU5RFAAAEEEEAAAQQQQACB1BQo+qj+UHmMz9yy+yYZhu4+mC/OuqUe5IEAAggggAACCKSqAA0CQleeBgE7GzndIODTGSW671V7D9MfNqRARX/u2mhP4P54RokesHlP15zeQ9bB4WS6aBDQ+NU0TemW5xbox/mbbU8mLydNT1w5SAXNMmKO/fOirbr+6Xkxx9kxQPMmabrnon7qVpgTcdzauqAufHCm1pfZ92T235O447w+2rdffsQ5JcIEtzcIOPfeX7SmtNo2yuwMr648pbsOGtzStpiRBLJe31YDntlL7WtkUZCXrhdu3FtpPn7OGUktGIsAAggggAACCCAQm8ANXwS0vS62GLbODpqHFR+V9rmtMQmGAAIIIIAAAggggAACCCCAAAIIJLgADQISvICkjwACCCCAAAIIIIAAAgi4RaBoqv8MSa+4JZ/2TQ1d9we+OOuWepAHAggggAACCCCQqgI0CAhdeRoE7GzkdIOAZz9cqdc+XxO6OBGMOGdER515RAcZjfTbx29ml+n2FxZGkHHooecf1UmnNdJTqENnF92IeDUIGHdO7+gSTJFZH/2wUcXvLlO9P2j7jq3D0aP2aR1TXOsw/sNv/qbPfymNKc5/Tz5gQAvddFYv+byRv1EsXr1d455boLIKe0+oWLn845ZhspoXJOPl5gYB1bUBnXnnDG2r8ttGn98kXfde3E9d2mbbFjPSQNc8MVe//mZfgwCvx9B7d++rjDR+zhlpLRiPAAIIIIAAAgggEL3Avd8HtHZb9PMdmHlm8UjfPxyIS0gEEEAAAQQQQAABBBBAAAEEEEAgYQUi/817wm6VxBFAAAEEEEAAAQQQQAABBJwUGDOl/krDMB5yco1IYvdpaWj03nxxNhIzxiKAAAIIIIAAAgjYL0CDgNCmNAjY2cjJBgHWgcyJ/1yuaT9tDF2cCEaMPr6rTvhj2whm2Dt0U3mtTr99hq1BLzi6s049tJ2tMRs7WDwaBOzfv4XGn0uDgD3VurS8Tjc+PU8rNlTZfkscOKilrj29R0yHia0nul/75FyVbrX3MP6lf+6qY/eP7n3i059L9cgbv6nO5qYKVmOA18YNk/W+m4yXmxsE/LZ2u656fK6qagK20bfOz9DEywcpL6fxGj7c/+oSfTKjxLY9pfk8eueOfZSZzs85bUMlEAIIIIAAAggggEBIgcd/DmrBJjPkuHgNME3zqomj0h6O13qsgwACCCCAAAIIIIAAAggggAACCCSCQHL+ljsR5MkRAQQQQAABBBBAAAEEEEgygaKpgfsk81q3bGvfdobO7M8XZ91SD/JAAAEEEEAAAQRSVYAGAaErT4OAnY2cbBBgHfy1Di8uWGnvY+BOP6y9zji8g9J9hgLB+H6B3Os1VFMb1HE3/RD6hotgxMXHdtFJBxVGMMP9Q+PRIKBDqyw9d90Q92M0coZ3v7xYX8wstT2LJtk+FV8+SIUtMqOO/eP8zbr52QVRz9/VxCbZaXps7AC1L8iKKu6kD1bojS/WRjV3T5MGdsvTg3/tLyNJvznh5gYB736zTs98uFJ19UHb6pqR5tEjRQPUvV2OrH9fxPuyDvPf+eIifTVrk21Lez2GJt+7r9K8/JzTNlQCIYAAAggggAACCIQUeGVuUD+sjf+/qXefmHF/8UjvdSETZwACCCCAAAIIIIAAAggggAACCCCQQgJJ+mvuFKogW0UAAQQQQAABBBBAAAEEXCJQNNX/gqSzXZKOjuxq6JgefHHWLfUgDwQQQAABBBBAIFUFaBAQuvI0CNjZyMkGAUvWVOqKiXNUW2ffE5t/34F1iDHNZ8gT55O2/qBp6wHT3/dz2N4Fuv6MnqFv4gQaYT2pu+jRWVpdUu1Y1gV56XrllqEy4nwfOLYhhwL/vHirbnt+garr7Dsc/XuqY0/sqmP2axtV5kHT1KTJK/TWV+uimr+7SQcMaKFrT++hrAxvVHEfeXOpPvphQ1Rz9zTpxIMKddExneP+vmX7RnYT0M0NAl6ctlovfbzKEYqMdK+8jfBtmOq6gEybz1B5DOmhMQPUv0tTR6wIigACCCCAAAIIIIDArgQmLzH18TL7P6/GoP1i8UjfOTHMZyoCCCCAAAIIIIAAAggggAACCCCQdAKN8CvRpDNkQwgggAACCCCAAAIIIIAAApKKpvqnShrhFoyTent0UCc+9rqlHuSBAAIIIIAAAgikqgANAkJXngYBOxs52SDgh3mbdctz9j4ZPHSVE3PE4Xu30nVn9EjM5HeTdZ0/qHteXqxv55Q5tq/mTdL0xvjhjsVPlsBbttXrthcWat7yCtu3NLxPc91wZk/lZvkijr1xS63GPbdAy9ZVRjx3TxOuOLm7jtq3ddQxr5w4R3OW2Wtl9bA4d1QnnXpoOxoERFCZ/CZpem38cMXyUzfrDP345xfo+7mbI1g5NYf6vIbuvbifBnXLS00Ado0AAggggAACCCDQKAJfrTT11kJXNQiYVjzSN7JRMFgUAQQQQAABBBBAAAEEEEAAAQQQcKlALL+zdemWSAsBBBBAAAEEEEAAAQQQQKAxBIqm1s+UjMGNsfau1jxvkEd7teFjr1vqQR4IIIAAAggggECqCtAgIHTlaRCws5GTDQK+nV3WcCiZK7TAEUNbNTzxPJmu2vqgnp68Qu9/t96xbeXlpOkf44Yq3edxbI1kCTzlx416+I3fHNnO41cMUo/2uRHH/mH+Zt3yrL1NRDLSPHr6mr1U2CIz4nx+n3DhAzO1YkNV1PN3NTHNZ2jcOb21b998W+O6Kdh59/2i1SXVtqZkR4OAoGnq5mcWaPrCLbbmlozBaBCQjFVlTwgggAACCCCAgPsFZm4w9dwsNzUIMH8tHpm2l/vlyBABBBBAAAEEEEAAAQQQQAABBBCInwAnJeJnzUoIIIAAAggggAACCCCAQFILFE31r5PU1i2bvGyYR93z+djrlnqQBwIIIIAAAgggkKoCNAgIXXkaBOxs5GSDgLe+XKunJq8IXRhGKFkbBLwwdZXe/HKtYxXOzfJq0jVD1DIv3bE1kiXwsnWVGvvYbFmNG+y+zjuqk04/rH3EYYvfXab3vrW3gcQf+uXrprN6yWoUEO113r2/aHWpvQfdszO9enj0AHVrlxNtWq6f5+YGAafdNkNbttW53rCxE6RBQGNXgPURQAABBBBAAIHUFPhts6lHp9v/WTUGzfXFI32FMcxnKgIIIIAAAggggAACCCCAAAIIIJB0ApyUSLqSsiEEEEAAAQQQQAABBBBAoHEEiqb6/ZK8jbP6zqvefIBHrXP42OuWepAHAggggAACCCCQqgI0CAhdeRoE7GzkZIOAlz5epRenrQ5dGEYkZYMA6/X22udr9OK0VTJNZ4qcme7R3Rf204CuTZ1ZIImi1tQF9ODrv+mrXzfZvquB3fI07pxeystJCzv2+rIa3fb3hVq6rjLsOeEMvOrU7ho5vHU4Q3c5xrpvz757hkq32nuYPDfLp0cvHaiOrbOizs3tE13bICBo6oRbflJVjfXjRK49CdAggPsDAQQQQAABBBBAoDEENlaauvNbVzUICBSP9Pkaw4I1EUAAAQQQQAABBBBAAAEEEEAAAbcKcFLCrZUhLwQQQAABBBBAAAEEEEAggQSu+sJsWVsbKHVTyvcd6lF2Gh973VQTckEAAQQQQAABBFJRgAYBoatOg4CdjZxsEPDyJ6tlPUGeK7TAEUNb6drTe4QemGAjvpy5Sff8Y7GCQWc6BFiHWcee2E2j9on+QHiCkcaU7tezNumOFxfFFGNXk62fiDxcNED9u4TfqOG7uWUa//xCW3PJSPfq+euGqKBZetRxrafMj35kljaV0yAgUkS3NggIBE2dNO4nba+mQUComtIgIJQQf44AAggggAACCCDghEBVvanrPndVgwBlZHgLHjrEsL/DnhOAxEQAAQQQQAABBBBAAAEEEEAAAQTiIMBJiTggswQCCCCAAAIIIIAAAgggkOwCl35k9jU9gXlu2afPIz1yhNct6ZAHAggggAACCCCAQAoL0CAgdPFpELCzEQ0CQt838Rhx2JACXX9mz3gsFdc1Zi0t13VPzpN1QNep68QDC3XJcV2cCp9UcUu31uraJ+dpTWm17fs64/AOOndUx7DjPj15hd78cm3Y48MZePjeBbr6tB7yeqL/aoLVIKDo0dkq2VIbzpJhj8nN8unRSweqY+ussOck2kAaBCRaxXbO998NAvprULfwm30k/q7ZAQIIIIAAAggggIAbBK74JCC/i3oEGEFvvwlHGfPdYEMOCCCAAAIIIIAAAggggAACCCCAgBsEov8tvBuyJwcEEEAAAQQQQAABBBBAAAFXCBRNqT9YhvGFK5KR1DzL0O0HetySDnkggAACCCCAAAIIpLAADQJCF58GATsb0SAg9H0TjxGj9mmtK0/pHo+l4rrGsnWVDU9jd7JBwKDueXrgr/3FL6PDK+1Tk1foLZsP5lsrdyvM0fhze6tNfmbIRKx2EWMfna2Fq7aFHBvJAGv9/fu3iGTKTmNpEBA9Hw0Cordzy0zr3wSPXzGo4fXMhQACCCCAAAIIIIBAPAXGfR3UlmrnmgtGvBfTPKR4VNqXEc9jAgIIIIAAAggggAACCCCAAAIIIJCkAnwnI0kLy7YQQAABBBBAAAEEEEAAgXgKFH3sP1lBvRHPNfe0Vsc8Q9fsS4MAt9SDPBBAAAEEEEAAgVQWoEFA6OrTIGBnIxoEhL5v4jHirCM76OwR4T99PR452bFGZU1AJ97yo6MNAvKbpOsf44bG9NR4O/aaKDFmLinXtU/OtT1dj2Ho1nN7a79++SFjz1yyVXe+tEgVlf6QY8Md4PUYeu3WYWqWmxbulF2Oo0FA9Hw0CIjezi0zrdfRW7e+0fpnAAAgAElEQVQPV26Wzy0pkQcCCCCAAAIIIIBAigg88ENQq8pd1CDAo1OKj/S9mSL8bBMBBBBAAAEEEEAAAQQQQAABBBAIKUCDgJBEDEAAAQQQQAABBBBAAAEEEAglUDQtMFqmOTHUuHj9eb8CQ5cMoUFAvLxZBwEEEEAAAQQQQGD3AjQICH130CBgZyMaBIS+b+Ix4qazeungwS3jsVRc1wgETR134w+qrQ86tq51oPUftwxVftN0x9ZIpsBVtQHdOGm+5i2vsH1bJx5UqEuO7RIy7lOTV+itL9eGHBfJgIMGt9RNf+klI8ZvJdAgIBL1/xxLg4Do7dwys6BZhl6+aW9Z/zbgQgABBBBAAAEEEEAgngJP/hLUvFIXNQgwjDHFI7yPx9OAtRBAAAEEEEAAAQQQQAABBBBAAAE3C/AbRDdXh9wQQAABBBBAAAEEEEAAgQQRKJoWuFWmOd4t6e5TaOgvA2gQ4JZ6kAcCCCCAAAIIIJDKAjQICF19GgTsbESDgND3jdMj2hdk6a4L+6qwRabTS8U9fjBo6pon52n20nLH1rYOhFsNFg4alHwNFpxCe/vrdXryveW2h7fu4TvO76OOrbP3GPuSh37V0nWVtq4//n96a/8BLWKOSYOA6AlpEBC9nVtmnnRQO118bGe3pEMeCCCAAAIIIIAAAikk8PKcoH5c56oGAeOLR3hvS6ESsFUEEEAAAQQQQAABBBBAAAEEEEBgjwI0COAGQQABBBBAAAEEEEAAAQQQiFng0qn+YlMaE3MgmwIc1sXQ8T1pEGATJ2EQQAABBBBAAAEEYhCgQUBoPBoE7GxEg4DQ943TI04+uJ0u/FPnmJ987nSe0cS3GgQ89MZv+nh6STTTw55jHQy/9X96i19Ih0dWVRPQCbf8KKs+dl5ej6GxJ3bTUfu23m3YJWsqdfOz87W5os62pT2GoXfu3Ec5md6YY9IgIHpCGgREb+eGmdbr6NVbhyq/Sbob0iEHBBBAAAEEEEAAgRQT+OfioD5bbu9n1FgIDWnihJG+olhiMBcBBBBAAAEEEEAAAQQQQAABBBBIJgG+j5FM1WQvCCCAAAIIIIAAAggggEAjCYyZ6n/dkE5ppOV3Wva4nh4d3oWPvG6pB3kggAACCCCAAAKpLECDgNDVp0HAzkY0CAh93zg5Yt9++brxzJ7Kyoj9YLOTeUYb2zSlVz9brRemrlbQ+n8cuvJy0/TauKHyeWngFw5xIGjqxknz9cvireEMj2hMn05N9NjYgbud89ZX6/TMBytk5WDXZTWIGP8/vW0JR4OA6BlpEBC9XWPPtH6yefPZvXTgoJaNnQrrI4AAAggggAACCKSogNUcwGoS4JbLlN6YONJ3qlvyIQ8EEEAAAQQQQAABBBBAAAEEEECgsQU4LdHYFWB9BBBAAAEEEEAAAQQQQCAJBIqm+D+ToUPdspW/9Pdon3Z85HVLPcgDAQQQQAABBBBIZQEaBISuPg0CdjaiQUDo+8buEWk+j3p1yNWJBxbqD/3zZT11PZmvhau26/IJs209EL4rr4mXD1LPDrnJTGnr3n5asEU3PTPf1phWsFbNM/TgX/urbYvMXcY+//5ftGpjtW3rGoZ0w5m9dMhe9hxsdqpBQEa6V48WDVC3djm27d1tgWgQ4LaK7Dkf67XTvEm6DuifrxMPaqfClrt+zSbWrsgWAQQQQAABBBBAIFEFflxr6uW57mkQIFOfF4/yHZaonuSNAAIIIIAAAggggAACCCCAAAII2C2Q3N9ssVuLeAgggAACCCCAAAIIIIAAArsUGDO1fpYhY/ePoouz2yVDPOpXwEfeOLOzHAIIIIAAAggggMAuBGgQEPq2oEHAzkaJ2CDg4MEtdeYRHZSb5VO930VfHg99CzY0A8hI9ygn0yefNzU+S1bVBHTK+J9UW+9srY4/oK1Gn9BVqaEaxs0WYohVj5Nv/UnVtYHYg+0QwbqvLzi6s048qHCnuKtLqnXZhNnaVuW3bU2f16N37hiurAyvLTGtBgGXPDxLmyvqbIn3exDL5a/Hd9Ux+7VJ2ns01RoEpHk9uuq07hraq7mqauy7p2298XYTzGoOkO7zKCvTp8x0T9Lek/GwZA0EEEAAAQQQQAABewTmlZp68hdnf24QSaamzNkTR6YNimQOYxFAAAEEEEAAAQQQQAABBBBAAIFkFuC7GMlcXfaGAAIIIIAAAggggAACCMRJoGiqf62knb9lHqf1/3uZq/b1qHMeH3kbiZ9lEUAAAQQQQAABBHYQoEFA6NuBBgE7GznZIOCFqav08ierQxcmwhEXH9NZJx3cLsJZDG9MgYsenKnl66scTSE706s3xg9XRprH0XWSKfiEd5bp/e/W276lHu1z9PgVg3eK++aXa/XshysVCJq2rfnHgS007pzetsWr8wd1zt0/a1O5vQ0CrATPP7qTTjmknTzW6ewkvNzaIMA0pWNv/EE1dfY2wyholqHiywfq/2PvPuCkKs/+/3+nbO8Ly1KWpcMuVQFLBIwNRFPUJJpobFFjomAi+kQ0ajSa2BJBIxhb4mOPmqKJj3Q1scQCSO99G+yyve/OzPn/z/ozYVhg25mZMzOf83rlhWHPfd3X9b7PznB2575OZkpsBK4mJSGAAAIIIIAAAgggEFyBPdWGHv7YPg0CJBUvmOnmh0/BvQyYDQEEEEAAAQQQQAABBBBAAAEEbCwQmb/ltjE4qSGAAAIIIIAAAggggAACkSgwe7GnSVKcXWq7a5pTvRO55bXLepAHAggggAACCCAQzQI0COh49WkQ0N4okA0ClnxWqt/+aXvHC9PFM2ZdMFTm0+I5wkfgsb/s1N8/2h/whO+8fJROndA74PNEygR79jfoh7/53PJykhPcWnjjBPXvHe8Xe9Yja7WtoM6y+dwup35xxSh9ZUymZTHNQJfft1Il5c2WxjSDmdfmHZeNlIMGAZ22zUyJ0Z/uPrFHT7j3GYaum7dWu4rrOz1vZ040r+8FP52glER3Z07nHAQQQAABBBBAAAEEEDiGwMEGQ79831YNApoXzHT739SygggggAACCCCAAAIIIIAAAggggEAUC7BbIooXn9IRQAABBBBAAAEEEEAAASsEbnnTSGmI89ZYEcuqGA+d6VSCm1teqzyJgwACCCCAAAIIINB9ARoEdGxHg4D2RoFsEPDBunL98rktHS9MF8+4/vwhumBa/y6O4vRQCry/rlz3v7RVrR7rnhx/pHpG5Sbr4evHKS7GGcpyw2Zun8/QlQ+sVkm52YvRusPc/375jFxdOmPgf4I2Nnt18T0rVd/ksWyiAVkJenbu8ZZvuL/y/tUqOthoWZ5fBhrUN1FP/4+Zr+WhbRHwqgdXq6DUWjerGgTc8cxmfbal0lKnvpnxenwODQIsRSUYAggggAACCCCAQNQKNHoM3bLCVg0ClNjsSn3oPEdt1C4KhSOAAAIIIIAAAggggAACCCCAAAKHCETor7lZYwQQQAABBBBAAAEEEEAAgWAJ3LjIGOxxeHcHa76O5nE7pfnTXR2dxtcRQAABBBBAAAEEEAiKAA0COmamQUB7o0A2CFi1tUq3PrWx44Xp4hnfPWOArvna4C6O4vRQClTXe3TFfass3Rx+tHoeuHaMJo1KD2W5YTX3a+8W6em39lie89B+SXryf477T9ylK0s179Ud8vqsaxJxzsl9ddOFwyzP/cbH1mnjHuv3gCTGu/Ta3SdGbAMLuzYIMAy1NSh59/ODll4r6ckxevDHY2Re6xwIIIAAAggggAACCCDQc4E5y7zy2KhHgNtwDXnkHIf1N8w9pyICAggggAACCCCAAAIIIIAAAgggEHQBGgQEnZwJEUAAAQQQQAABBBBAAIHIEvjJkpZJPsO50i5VpcZJvz6NBgF2WQ/yQAABBBBAAAEEol2ABgEdXwE0CGhvFMgGAduL6jX39xtU22jdE8PNCqaN76WffnuY0pJjOl50zrCNwA2PrtOWfdZvuj68wOOGp+neq0crPtZpm9rtnEhtg0eX/nqlGpq8lqYZ63Zq/uxxGjkwuS3uXc9u1kcbKiybIy7GqVu/P1JTx/WyLOaXgR58ebuWryq1PK7DIf3hloka2CfB8th2CGjXBgGmzbOL9url5YWWMiXGuTTrgqGacUIfS+MSDAEEEEAAAQQQQACBaBW4/T2vaprtU73T4Zv8u7NjV9knIzJBAAEEEEAAAQQQQAABBBBAAAEEQidAg4DQ2TMzAggggAACCCCAAAIIIBARArOWGNMdhnepXYrplyz9fAoNAuyyHuSBAAIIIIAAAghEuwANAjq+AmgQ0N4okA0CDlQ267evbtea7dUdL04XzsjJStD9145W38z4Lozi1FAL/O39Yj359z2WPkH+aDXddWVeQDaOh9owUPPf+tRGrdpaZXn4b07pqxu+NUytHp8uvnelqutaLZsjNztRv79pgsxGBFYf/7t4n15aVmB12LZ4158/VBdM6xeQ2KEOaucGAWbDh/mv7VSLxY8jvfjMHF117qBQ0zM/AggggAACCCCAAAIRIXDfh16V1NmnFMPhmrHwbMcy+2REJggggAACCCCAAAIIIIAAAggggEDoBGgQEDp7ZkYAAQQQQAABBBBAAAEEIkJg1iLP9xwOvWKXYoZnSD89kQYBdlkP8kAAAQQQQAABBKJdgAYBHV8BNAhobxTIBgE+n6GHX9uhpZ9Z/yTux+dM0IicL55MzhEeAgcqmnXd/DUyn1gf6CM5wa3fXDdWwwckBXqqiIj/zuoyPfTKdsubN/TvFa//vW2SPlhfrnuf2yLDQq1vTumnG7411MKI/w314fpy/fbVHaprtP5aHT04RfNnjZP52htph50bBOwqqdecBevV0OS1lP24EWn6zY/HWhqTYAgggAACCCCAAAIIRKvAo596taPSPtUbhi5eeI77T/bJiEwQQAABBBBAAAEEEEAAAQQQQACB0AlE3m+4Q2fJzAgggAACCCCAAAIIIIBAVArMXtRyvRzOhXYpfkK2Q9ccZ/2T6uxSH3kggAACCCCAAAIIhJcADQI6Xi8aBLQ3CmSDAHO2Zxft08vLrX8S991X5mnKuF4dLzpn2ErgunlrZL5WBeOYPCpdd16ep8R4Gvt15N3Y7NWV969WRW1LR6d26esOh/TAj8ZqxapSSxuFJMS59D/fHa5TJ/TuUj6dPXlnUb1uf2aTymus9TDndzkd+su9Jyop3t3ZdMLmPDs3CGhq8eqSe1da3qDEbEbyt1+dFDZrRKIIIIAAAggggAACCNhZ4Jk1Pq09YGVruR5Wa/hmLTgn9vEeRmE4AggggAACCCCAAAIIIIAAAgggEBECNAiIiGWkCAQQQAABBBBAAAEEEEAgdAKzFrXe4XA47g1dBv4zn5Lj1MVjuN21y3qQBwIIIIAAAgggEO0CNAjo+AqgQUB7o0A3CFixqkwPvLyt48Xp4hnnTe2nH39ziNwu7sm6SBfS05evKtX813eqpdUX8DzMB7Rf/bXB+s5X+4fd09q9PkOtHp/iYlwyN9kH45j32g4t/rRUhmHtZoy83BTt3V+vxhbr1jw3O0HzZo1TWlJMQGjM9wpzs3tJeVNA4l933hB969T+AYkdyqB2bhBgunz/3pUqrWq2lCg2xqn5s8Zp5MBkS+MSDAEEEEAAAQQQQACBaBR4eYNP/y6y9p60J46GYdy58JyYX/UkBmMRQAABBBBAAAEEEEAAAQQQQACBSBEI0kcXIoWLOhBAAAEEEEAAAQQQQAABBA4XuGFx68OGHDfZRWb6EKe+OZLbXbusB3kggAACCCCAAALRLkCDgI6vABoEtDcKdIOAbQV1mvXI2o4Xp4tnDOmXpF9fk6+s9LgujuT0UApU1bXqp4+tU/HBwGy8Prw2s0nArd8fpdOPD8yT5gNh+dq7RXrjgxIdrGrWqEEpuucHecpIiQ3EVH4xP99epV/8cbOaLNzIH6ikLzxtgK79xuBAhW+LO/uRtdpaUBeQOQZlJ+rxmyYo1u0MSPyuBDUbQjgs6kJh9wYBv/nTdi39rLQrPJ0695KzcvSDcwZ16lxOQgABBBBAAAEEEEAAgaML/H2boWW7rWsu11Nrh4x5j82MubmncRiPAAIIIIAAAggggAACCCCAAAIIRIIAOyYiYRWpAQEEEEAAAQQQQAABBBAIocDsxd4/SsYPQpiC39TnjXTqrCHc7tplPcgDAQQQQAABBBCIdgEaBHR8BdAgoL1RoBsElNe06N7nt2rj7pqOF6iLZ9x00XCdc1J2F0dxeqgF/vj2Xr2yojBoaSTFu3XP1XkaPzQtaHN2Z6I1O6pl2mzeW+s3/OwTs3Xjd4bJ7Qr8zx8u+/Uq7a8ITvOG7hiZY+JinPr5paN0ytjM7obo1LhAX6c3fGuovjmlX6dyCcRJB6tb9PySffp4U4XSkmJ06yUjNWxAUo+msnuDgCWfHtAjf94p898CVh6902L17K0TFR/rsjIssRBAAAEEEEAAAQQQiDqB5bsNvbnNPg0CJMezC2a6roq6haBgBBBAAAEEEEAAAQQQQAABBBBA4AgCgf/EAuwIIIAAAggggAACCCCAAAIRLTB7iedvMnS+XYq8eIxTp+Rwu2uX9SAPBBBAAAEEEEAg2gVoENDxFUCDgPZGgW4QYJo//dYe/fVfxR0vUBfPyBuUol/+IE+ZQXi6ehdT4/RjCOwuadCtT21URU1L0JzMJ7VfdvZAfff0HFn0sHTLct+zv0F/eqdQK1aVHTHmmMEpuuPyPJmbkAN9PL+kQC8s3RfoaXoUf8zgVP3qmnwlJ7h7FKejwR9tqNB9L21Tc4u3o1O79fWcrAQ9PmeCEuKCv6n83xsr9Mz/7dG+A43/yf0rYzJ195V5Mt8TunvYvUFAQWmj5ixYr+r61u6WeNRx158/RBdM6295XAIigAACCCCAAAIIIBBNAh8VGnplo40aBDj0xoKz3RdE0xpQKwIIIIAAAggggAACCCCAAAIIIHA0ge7/JhlTBBBAAAEEEEAAAQQQQAABBCTNXuJ5T4a+aheMq49z6rhsbnftsh7kgQACCCCAAAIIRLsADQI6vgJoENDeKNANAswZV2+r0twnN3a8QN044yffHqZvnNK3GyMZEkqB55bs04tLC4Kagsvp0DknZeuHXx+sxPjgb8o+vNiyqmYt+axUb398QOZ/H+0wGxo8fP04jRuaGnCvXcX1uu1ps3mD9RuorUr+ipm5unT6QKvCHTVOZW2rfvb79dp7yCZ6qyc9b2o/XXfeEJnXZjAOn2G0fd+ZDVvqm/wbHyTEOvXq3Sf2qGGB3RsEmMZmg4ANu2ss585Kj9PTPzteSTZ4bbG8OAIigAACCCCAAAIIIBAkgTUHDP1hja0aBPxzwdnu04JUPtMggAACCCCAAAIIIIAAAggggAACthYIzm+1bU1AcggggAACCCCAAAIIIIAAAj0RmLW4da1DjvE9iWHl2BtOcGpkJre7VpoSCwEEEEAAAQQQQKD7AjQI6NiOBgHtjYLRIKDoYJNmP7JWdY2ejhepi2cM7JOoX/4gTwP7JHRxJKeHUmDP/gb9/OlNx9wYH6j8+qTHae4lIzV6cIrcruDf0x+obNaKVWVatrJUhWX/fYL7seq956p8mU94D8bx6xe26r01B4MxVZfniHE7df+1ozVhWFqXx3ZnwLzXdmjRJwe6M7TTYy6dMVBXnJ3b6fO7e+K+Aw165v/26pNNlTIbBRzpePH2ycrOjOvuFAqHBgFP/H23/vLP4m7XeKyBF542QNd+Y3BAYhMUAQQQQAABBBBAAIFoENhWYeixz+zTIMCQsW7hzJgJ0WBPjQgggAACCCCAAAIIIIAAAggggEBHAsH/dEVHGfF1BBBAAAEEEEAAAQQQQACBsBKYvdi7VzIC/6npTqrM/YpLOYF/gF8ns+E0BBBAAAEEEEAAgWgXoEFAx1cADQLaGwWjQUBjs1cPvLxNH22o6HiRunHGyWMydc8P8mU+aZ0jfASeX7JPLywtCEnCSfFunXZ8b50/tZ8G900MeA7mduxt++r04YZyfbihQuZm7a4cv7giT9PG9+rKkG6fu3xlqR58ZXu3xwdy4IRhqbrrynylJLoDOc1/Yr+zukz3v7QtoHOZr8GXTh+oy2YMDMg85rW39NMDeu294g6vu4d+PEbHj0jvdh7h0CDg082Vuu/Frapv8na7zqMNNN+DzGYeJ48OTjMPywsgIAIIIIAAAggggAACIRYorJUe/Mj6f6t3vyzHvgUzXYO6P56RCCCAAAIIIIAAAggggAACCCCAQOQI8JGcyFlLKkEAAQQQQAABBBBAAAEEQiIwe7GnWpJttuTfPc2pXonc7obkYmBSBBBAAAEEEEAAgXYCgWwQYG5cvDwITzgO9LLSIKC9cDAaBJizfrypQnf+YXNAltjclHnGxCzNvXikLZsEHKxu0daCOu0uqVdNfauOG56mU8YGZ7N3QMAtClpY1qjbntqo/RXNFkXsWhiHw6HsjDiNH5aqU8ZkKn9QijJTY7sW5Bhnt3h8Kixt1JZ9dfp0c4U2761VRW1rt+LfeOFwfe3k7G6N7eqgA5XNuv3pTdrbxSYGXZ2nO+dfde4gXXxmTneGdmtMsCxcToe+c1p/XXH2IMW4rfk5U6vH1/a689q7RVq9vUrNLR0/hbOnjSjCoUGAeSHcvHCD1u0yf8Ro/ZEU79JdV+b1qNGC9Vn9N+L2wnptK6iVeW2nJsXoqxN6KSs9LpBTEhsBBBBAAAEEEEAAgU4LlDcYuvv9ju9dOh2w5yfWLJjpTut5GCIggAACCCCAAAIIIIAAAggggAAC4S9gzW+yw9+BChBAAAEEEEAAAQQQQAABBLohcOFrhis71evpxtCADXnoTJcSgvPQuoDVQGAEEEAAAQQQQACByBEIZIOA/r3idf60fmpptcGHdB0O5eemaNzQ1C5vBqdBQPvrPVgNAmobPLri/lUy/wzU8dUJvXX9+UMs3eTd3VzrGj0qPtiktTurZT6FfM/+BpnXn3nEup1aOGdCUJ5c3938gzXub++X6PE3dgVruqPO43Q4NCInSZNGZWhkTpJ6p8UpIzVGmSmxcrs692tuc/O/2QCiqrZFReXNWrujSpv31ml/RVOP6/vh1wfrotMH9DhOZwMs+NsuvflBSWdPD8p5ZiOQ+bPGacyQ4PaNfPyN3frb+8VBqfHMSVm66PQcDe2X2O35mlt9ba83r6wo1IZdNaqu71xTCtPXbBAwdVz3m5eES4OAP79XrCf/sbvbxh0NTEuK0awLhrRZxridHZ0e0K/7fIbKqltUUNqo5StL296TzKY1Xx6nju+lO6/IC2gOBEcAAQQQQAABBBBAoLMCjR7plhXezp4elPMO1Ljcr1/ksFdSQamcSRBAAAEEEEAAAQQQQAABBBBAAAF/gc59cgI1BBBAAAEEEEAAAQQQQAABBI4gMGexkdkqb7ldcMwPTv9uhssu6ZAHAggggAACCCCAAAIKZIMAu/Ga/x6fc+FwzTwxu0tNAmgQ0H4lg9UgwNyk+Mz/7dXr7xUF9HLKy03R96fnaPKojE5v7LYqofomrw5UNGn9rhp9uqVSn2+vlvkU7yMdMyb30ZyLhgc9R6tqtSqO2Ujh/pe26dPNlVaFtCSO2RRg7JBUZWfGKyXRreyMOJlPBj/0MH/5XdvoUWVbYwDzzxbtLKnXgYpmS3I4NMg1Xx+k756eY3ncowVcvb1av3p+q2obOre5PBiJHTciTXdcNkrm5utgHht21+juZ7d0eqN9T3NLT47RV8Zk6uwTs5WREqP0JLcS44/dndJsAlBV51FJeaOWflaqtTuqVdPFZizR1CDAbKBw21Mb/TbK93TdDh9vep4/rb/Om9JPA3rHWx3+mPE8Xp8q6zwqLG3Qx5sq266HncX1RxyTFO/Wbd8fqZNGZwQ1RyZDAAEEEEAAAQQQQOBoAj9Z6pXxRX9FWxwxcvWaP9NRYYtkSAIBBBBAAAEEEEAAAQQQQAABBBAIoQANAkKIz9QIIIAAAggggAACCCCAQLgLXPdW01CX273TLnUkuKWHzqRBgF3WgzwQQAABBBBAAAEEFFUNAsz1Np/C/vCssTI3hHf2oEFAe6lgNQgwZ957oEE//M3nAf+gd3KCS9PG99b3zsxRn/S4gG3CN5/UXd/kUU2dRxv21OjjTRX6bEuVzGYIHR05WfGaP3u8zM3A0X6s21WtXz+/VRW19tmMbrc1CXaDAPO1cu6TG7VuZ7VtKK75+mB99/QBIcnnwZe3a/mq0qDPPbRfkobnJCkrPU7jhqTI6XTK5/ui6UiLx9DB6mYVlzer+GCjtuytU0Xtf58M39Vko6lBgGnzmz9tb2umEOhj2IAkXTC1n04Z26ut2UigDvO9qK7Bq5LyJq3cWqkPN5SrsKypU9NdOn2grpiZ26lzOQkBBBBAAAEEEEAAgUAL3LLCq0ZPoGfpfHyvxzPs91+P39X5EZyJAAIIIIAAAggggAACCCCAAAIIRKYADQIic12pCgEEEEAAAQQQQAABBBAIisANb7ccbzidq4MyWScmyUyQfnkqDQI6QcUpCCCAAAIIIIAAAkES2FFUrxseXStzY2e0HFd/bZC+d0bnn6pNg4D2V0YwGwQYhqHf/WWX3vr3/qBcovGxZqOAXm1P4x6RkyyzcUCM26m4GGeX5m/1+NTqNeTx+GQ2Baiu92h7YZ12l9Rr8746bdlb26V45snJCW4tvHGC+gf5ydJdTjRIA/7+4X499lfb9AQMUtWdn+aHXx+si4K8Of7l5YV6dtHezicZ4DMfn3OcRuQkBXiWI4ffvLdWP396o+oavSGZPxiTRluDgF0lDbrrj5u1v6Jzm+h7ugaDshN1xsQsHTc8TQN6xys2xtnWvMZ8T+rs4fV98T7k8Unm+1JDk1fF5U3aWVSnbYX1+nx7lWobur6T6vyp/TTrgqGdTYPzEEAAAboI0hIAACAASURBVAQQQAABBBAIqMBd//KqojGgU3QpuMPnm/jYubGfd2kQJyOAAAIIIIAAAggggAACCCCAAAIRKECDgAhcVEpCAAEEEEAAAQQQQAABBIIlMHtR62lyON4N1nwdzZOT6tDcr3T+Q7wdxePrCCCAAAIIIIAAAgj0VCAaGwScOqG37rx8VKfpaBDQniqYDQLM2c2nG//kd+tUVRfcp8Wbv6gc0j9J44emKjc7UX0y4pSVHqu0pBh5D2uq4XI5VFXbqtKqZjW1+FRS3qjthfUqKGtUUVmTPN4vnuDdk4MGAf565sbXB1/epnc/P9gT1ogd++Pzhujbp/YPan0FpY264w+bVHwwOBuoj1Wcuan6F1fkBfQJ7Mea32den69s0zurI/f6jLYGAeZ6v7i0QM8t2RfU7ytzssR4lyaNzNCw/onq2ytefdK/eD9yuZwyfP9t8mS+P5vvTweqmlRR0yrDkNbtrFZhWWPb+1F5dYsludMgwBJGgiCAAAIIIIAAAghYJPDAR14Vdb0Po0WzHyGMYZy+4JyY9wI3AZERQAABBBBAAAEEEEAAAQQQQACB8BCgQUB4rBNZIoAAAggggAACCCCAAAK2FJi9yPNNOfSmXZIbnunQT0+gQYBd1oM8EEAAAQQQQAABBKRobBBwYn6Gfn3N6E4vPw0C2lMFu0GAmcGf3yvSk//Y0+l1i8QTaRDQflXLa1p0+9ObtLO4PhKXvEc13XrJSJ05KatHMbo62Hy9nPfaDi1bWdrVoZaff9NFw3XOSdmWx+1KQLNRwk8fC35zk67k2JNzo7FBgLnB/s4/btb2wrqe0IX9WBoEhP0SUgACCCCAAAIIIBBRAo9+5tOOiv82zgp5cYbOW3CO++8hz4MEEEAAAQQQQAABBBBAAAEEEEAAgRAL0CAgxAvA9AgggAACCCCAAAIIIIBAOAvMWtxymUPO5+1Sw7g+Dl17PA0C7LIe5IEAAggggAACCCAQnQ0CJo5M123fH6n05JhOXQI0CGjPFIoGAWYWNy1cr/W7ajq1bpF4Eg0Cjryq1XWtum7+WpVVNUfisne7pnuvHq2TR2d0e3x3B27cU6MbH1vf3eGWjEtNitHCG8erb2a8JfG6G8TnM/THRfv06juF3Q1h63HR2CDAXJBdxfWas2C9Gpq9tl6fQCZHg4BA6hIbAQQQQAABBBBAoKsCT33u0/pS+zQIMOS7fOHM2Be6WgfnI4AAAggggAACCCCAAAIIIIAAApEmQIOASFtR6kEAAQQQQAABBBBAAAEEgigwa3HLLIecC4I45TGnOqGfQ5ePp0GAXdaDPBBAAAEEEEAAAQSis0FAbnaCzCdLjxmc2qlLgAYB7ZlC1SDAfEr8rU9uVFVda6fWLtJOokHA0VfUbBxx+zOb1BjFG3YP1/nt9WM1YVha0L8Nymta2r5P9+xvCPrcX0542nG99T/fG6G4mND/DKahydt2bW7YHXnNTaK1QUCrx6cXlhbolRWR2fihM9+4NAjojBLnIIAAAggggAACCARL4Pn1Pn1WbKsGAbMXzoxdGKz6mQcBBBBAAAEEEEAAAQQQQAABBBCwqwANAuy6MuSFAAIIIIAAAggggAACCISBwKxFrbc5HI777JLqqblOXZjPra5d1oM8EEAAAQQQQAABBKKzQYDb5dB9Pxyj40d0buMsDQLaf6eEqkGAmcmSz0r18KvbZdjnc99BeymhQcCxqVdtq9Kvnt+qukZP0NbErhMN7JOge6/K14CshKCnaH5vvrS8QM8t3hf0ub+ccO7FI3TW5D4hm//wiQ9Wt+jqh1bLbBYQaccD147RpFHp3S7rqgdXq6C0sdvjjzQwMyVGf7r7RAXyJ3D1TV7d+9wWma870XjQICAaV52aEUAAAQQQQAAB+wq8vtnQv/b5bJOgYRg/X3hOzP22SYhEEEAAAQQQQAABBBBAAAEEEEAAgRAJBPJ3tiEqiWkRQAABBBBAAAEEEEAAAQSCJTB7ifc+GcZtwZqvo3lmDHXqGyO41e3Iia8jgAACCCCAAAIIBE9gR1G9bnh0rcxN8NFyOB0O3f+jMZpIg4BuL3koGwSYST/1jz16/b2ibucfrgNpENDxyn26uVJPv7UnpE+v7zjLwJ9x5sQszblwuOJinYGf7AgzmO8tsx9ZK68v+O8tcbEuPTt3orLSY0NS+9Em/b+PD+jRP++IuOYmL985WVnpcd22DtcGAWbBZVXN+ulj61RW1dLt+sN1IA0CwnXlyBsBBBBAAAEEEIhMgX9sN7R0l30aBMjhuH/B2a6fR6Y2VSGAAAIIIIAAAggggAACCCCAAAKdF2DXROetOBMBBBBAAAEEEEAAAQQQQOAwgRsWexYY0iy7wHxzpFPTh3Cra5f1IA8EEEAAAQQQQAABKRobBGSmxuq274/UccPTOnUJmM0Tvv2LTyx/8nNebrIe++mETuXQk5N+/+Zu/fVfxT0J0W5sqBsE+HyGFr6xW3//sMTSuuwezGwQ8MTNxyk7o/ubce1eoxX5mU8j/+2r27VpT60V4cIuhvn9+dvrxmrc0NSQ5d7U4tWvXtiqTzZVBj2HKWMzdftloxTjDk1zhKMVbDZLeHFpgV5aVqDgt00IzDKkJcfopTsmKy6m+9bh3CDAVC0ub9Kcx9aroja6mgRcMK2/rj9/SGAuLKIigAACCCCAAAIIINBFgWW7Df19m30aBDikhY/NdM/uYhmcjgACCCCAAAIIIIAAAggggAACCEScALsmIm5JKQgBBBBAAAEEEEAAAQQQCJ7A7MWe5yRdHrwZjz3ThflOnZrLra5d1oM8EEAAAQQQQAABBKKzQcCQfkm66cJhyhuU0qlLgAYB7ZlC3SDAzMjj9clsfvD3D/d3ah0j4aTBfRP12+vHKS3JHQnlBLSG6vpW/fHtvXr74wMBnceOwa+YmauLz8yRyxnanz8s+uSA5r22I+hEt14yUmdOygr6vJ2Z0Hw/eWHpPv3pnSKZjU7C/fjmlH6afcFQOXpwqYV7gwBzDQvLGnXz4xtUURM9TQKuOndQ2+sMBwIIIIAAAggggAACdhD41z5Dr2+2T4MASc8vmOm+wg425IAAAggggAACCCCAAAIIIIAAAgiEUqAHv0oOZdrMjQACCCCAAAIIIIAAAgggYAeB2Ys8f5VDF9ghFzOHy8c5dUJ/bnXtsh7kgQACCCCAAAIIICDtKqnXrPlrZW5ajJZj7JBUPXDtGMXFdu6JxzQIaH9l2KFBgJlVq8fQKysK2jbbtnps9UHwgHw7nX1iH/3028MV4+a+sjPALR6f/vxesf7yryLV1Hs6MyTsz/nu6QN06YxcxXfy9S2QBZeUN+nqh1a3fZ8G64hxO/X8zyeqd1pcsKbs8jxen6Fn396nP/+zSOZ/h+vRKy1WT958nNKSYnpUQiQ0CDABzCYBv3phq3YW1ffIIxwGpyS4dcslI3Ty6MxwSJccEUAAAQQQQAABBKJA4LNiQ8+vt9HPhQz9bcE57m9FAT0lIoAAAggggAACCCCAAAIIIIAAAscU4NMtXCAIIIAAAggggAACCCCAAALdFpi9xLNUhqZ3O4DFA394vFPj+3CrazEr4RBAAAEEEEAAAQR6IFBc3qQbH1uvytroeertifkZ+vU1ozutRoOA9lR2aRDwZWb/9/EBPb94nyoi/Dq+47JR+upxvTt97XLiFwKrtlbp1XeL9Pn2qoglSYx366pzcnXuyX1t00DCfO189M87tfjTA0FznzQqXfddM1rma5SdD5/P0P8u3qc3PyxRQ5PXzqkeMTezOYDpPLR/Uo9zj5QGASZETX2r7ntpm9buqI7oxkvmuj96wzjFx7p6vP4EQAABBBBAAAEEEEDACoF1pYae/txGDQIcWrbgbPcMK2ojBgIIIIAAAggggAACCCCAAAIIIBDOAvb+zX04y5I7AggggAACCCCAAAIIIBAFArMXef4th062S6k3nODSSB6uZZflIA8EEEAAAQQQQAABSXWNHt3/4jZ9uqUyajymjuulu67M63S95hOev3XHJ2potnYT56iByVpw44RO59HdE5/8xx79+b2i7g4/4jhz8625OTAvN8XSuD0JtrWgVs8tLtBnEXotjxuaqnuvzldSvLsnTFE7trbBI7ORxOvvFqqmwRMxDnGxTk0aka7vnDZA5jVit2P9rhrdtHB90NK69ZKROnNSVtDm68lEhmFo+aoyvbi0QGaznnA4zNf+Yf2TNOei4RoxoOfNAcyaA9EgID05Rq/dfaIcIfi0iflvhjfeL9HfPijWgYrmcFjWLuWYGOfS1V8bpG9O6delcZyMAAIIIIAAAggggEAgBbZVSI99Zu3P7XqUr6GPF5zj/kqPYjAYAQQQQAABBBBAAAEEEEAAAQQQiACBEPzKNgLUKAEBBBBAAAEEEEAAAQQQQKBNYPZi73rJGGsXjptPdmpwGre6dlkP8kAAAQQQQAABBBD4QmDRJwc077UdUcNhbqT90TcGd7pew5C+/YtPZG4wtvIYPyxND18f+NuVl5cX6tlFe61MXXExTi28cYIG9U20NG5Pg9U3ebViVameXbSvrflFJByxbqfGDknRzy4eqd5psZFQUkhr2F1Sr2Ury/T2x/vbmn6Y39/heLhdTvXvHa/LZwzUifkZSoiz55O8fT5D1z+yVjuL6gPO7HY59PKdJygjJSbgc1k5wa6Sev3+zT1av7Na5uZyux6ZqbH62snZ+u4ZOW3vAVYdP3p4jXYVW3t9ZKXHtl0LoTz27m/QE3/fo3U7q9XisdGTTHuA0icjTheeNkDnT6U5QA8YGYoAAggggAACCCAQAIE91YYe/thO/+52bFgw0zUuAKUSEgEEEEAAAQQQQAABBBBAAAEEEAgrAXZNhNVykSwCCCCAAAIIIIAAAgggYC+BWYs9ux1S53f+BDj926e61NeaB6wFOFPCI4AAAggggAACCESTgMdraM7C9dqytzbiyzY30d5+6SidNDqjS7Xe8cwmfbK5sktjjnWyy+nQ96cP1GUzBloW82iBVm+v1q1PbrB0I/SkUeltjimJ9nyafXlNS1vji1ffKVRzqyHzSd3hdJhP6TZtT8zL0LTxvTR5VLpi3NZtyA0ni0DluvdAgxZ/WtrWKKAxTBoFOBwOJSe4NHpQis6a1EdTx/eSuSne7se7nx/UfS9uDXiaZ0zM0m3fHxnweQIxgdlIYfmqMr3+XpHMa9NOL1nJCW5NGZep86b014gc63+o9fgbu/XmByXyWVS0wyGdOTFLcy+xx7WwZke1XlpWoA27a+Xx2mnDUueuZPM1Zki/RE0Z20unHZ+lAb3jOzeQsxBAAAEEEEAAAQQQCKLA/nrp1x94gzjjsacypD0LZ7qH2CYhEkEAAQQQQAABBBBAAAEEEEAAAQRCJGD/TzSECIZpEUAAAQQQQAABBBBAAAEEOhaYtchT5nCod8dnBueMe77qUgafow0ONrMggAACCCCAAAIIdElge2G9nn5rtz7fXt2lceF28sSR6frlD/IUH9u1p20XH2zS/S9t046iurYnPHd3H6PT4VB8rFOnTuilWRcM7XIe3fE2N10+8eYevflhiczEu/uAanNzsmQof1CKrjtviPJyU7qTTlDHVNe36q2P9usv/ypWfZNX5iZcux4mb2KcSyNyknXK2EydOqG3eqXG2jXdiMmrorZVy1eW6v11B7W7pEEtHvs1lDC/9/qkx7ZdE+eenK2crISw8//VC1v1zzUHA5a3+f1z79WjdVJ+15q/BCyhbgY2X6P++n6J/vFRicz3nVAdpmdaUkzbpvBvTumrof2tbwzwZW2VtS2a99pOrd1RpaZWX7ffX813KPP9der43rr2G4OVnhwTKr4jzrthd41eXl6g1duq296L7PpuZK79F685cTp+RJqmjuulE/Iy1PZPAA4EEEAAAQQQQAABBGwqUNkk/eKfNmoQYOjgwnPcWTblIi0EEEAAAQQQQAABBBBAAAEEEEAgaAL8mjFo1EyEAAIIIIAAAggggAACCESewOwlngYZss0n5x88w6VEe30+OfIWnYoQQAABBBBAAAEEeiRgPnX9vTUHtWFXjWRuEutRNPsMbvUays9N1l1X5isjpXv/KDcbA2zeW6v1u2q0taBO1XUt2l/RrKq6VrmcR5byeA317x2vtCS3sjPiNX5YatsmX/OJzME+aho8+mRTRVsTiJLyJjU0e1V0sFGGz9wM2D4b8yn25oZ1M3+zscGkUekamZPc9me4HeZmzC376vTemjKZTzM3Gwd0t8mDVbV/uQmzd1qsxgxO+c8mzIS4rjWvsCof4kjlNS1asapM/1p7UHv2N6i5NTRP+/6yGceXrxnTJ/XR+OFpOsrLTFgsXUurT396p1AvLC0ISL5Op/T3+76iuBhnQOIHO6j5+mQ2rfjHR/tlPoE+GId53RmGodGDUnTmpCx97St9j/reZnU+5mb5wtLGtlrX7arWwaoWVdS26EBFs8wn2B/pMN+TzSYqWelxykyJ0dghqZo6vlfb/7fzUdvg0Ucby/Xe5+VatbWy7R9aoXw/anu9MQzFxjg1pF+ijh+R3vbvlOEDAtcUws7rQ24IIIAAAggggAAC4SnQ0CrNfcc+DQLkUOOCs92J4alJ1ggggAACCCCAAAIIIIAAAggggIB1ApHyuTPrRIiEAAIIIIAAAggggAACCCDQKYELXzNc2aleT6dODtJJ86e75I6Mz6oHSYxpEEAAAQQQQAABBEIlYG5sN588H8pNa1bWbm7gP9omw+7MY244//Jh9KaRaXWkw9zQ+8VmX8ncwGputA/1YaZqbqz84viijiOlb6Zq5nvon6HO3Yr5Wz0+FZY1ac2OKq3cUqVNe2tV1xj4W0fT0Xwic5+MOOUPStHEEeltG1pj3A6ZzRg47CVgXhOrtlbps62VWrezRmVVzTJfFwN1mFdAv17xOn5kukYNTNa4oalt//9ozUcClUcg4zY2e3X5favamqpYfZw6oZfuvDzP6rC2iGd6fbalsq15z8bdtW3NXcyN/FYc5utSenJsW/OaSSPTdVJ+ZlsTnVC+VR36HmXW+Z+3q8MKPvT91fw+CWXO3V0Ls3HPlr21Wr29qu31Zl9po8x/XwT6iI91KTszToOyEzR+WFrb2vfvFd9m+OW/WQKdA/ERQAABBBBAAAEEELBSwOOT5iyzUYMASQdqXO7XL3LYKykr0YmFAAIIIIAAAggggAACCCCAAAIIdEKAT8N0AolTEEAAAQQQQAABBBBAAAEE2gvc8HZ5quFMC85j1jqxAOYDzx6ZwZMgO0HFKQgggAACCCCAAAIIIIBAUATMfZhmwwBz4/L6XdU6UNmi/RVN2lVc3/bkao/PUEOTR00tHT9JPinepbjYL+75BvSOV05WQtuTrAf1TVRO73j1/X+bvc2mC263w3xoNEcYCHy5Wbml1afi8iYdrG7Rup3VbZvctxbUtTWXMK8h889j7dk2N90mJ7gU43Yq1u1UTla8RuQkq29mnAb3TdLgfoltzQBiXF9sdI7ETbofbajQL5/bYvkGaNPt55eObHvqeSQfZmMXj8dQeU2L9h5o0M6iem3cU6vCskY1tnjV0ORtuxaPdJivO4nxLiUnuNuuObM5ifmEePO6MxuXmE1KIqkZRbhdB+Zrh8fra2tCYr7O7Cis0/7KZhWWNratdXW9p+37xnyd6UyjkszU2DYCszHSuCGpbWs/tF9SW9MRc83N96sv15x1D7erhXwRQAABBBBAAAEEjiZw4zKvvB3/+CZogA5fddpj5/aqCdqETIQAAggggAACCCCAAAIIIIAAAgjYUIDPxthwUUgJAQQQQAABBBBAAAEEEAgHgevfNfo6m70ldsk1wS09dCYNAuyyHuSBAAIIIIAAAggggAACCBwuYG689HrNJ1Ybam71tT2l2+dTW6MA8+/NDbpHOlxOyXwis/lVt9Oh2Bjn/9t8aW7QdAIdYQItHvPa+KK5xJf/bW7ebfUc/RoxrwmzOYB5TZnXRFyMo+1PcwNvtBw3P76hrbmC1UdcrFN/ueckxcVE1/ea+XpkXnMtrV9sgjH/v3k9mq9Vhx4ul9l44otrra0Jhdv8X3Rde1Zfc8GIZ76+tL0nta2zucvJ8Z8mAubfHakhibnp31xnc43Nr5vfE+Zam4fZfMT8OgcCCCCAAAIIIIAAApEqcMsKrxo99qnOF+fq9/jpjv32yYhMEEAAAQQQQAABBBBAAAEEEEAAgeAL8BvK4JszIwIIIIAAAggggAACCCAQEQI3vN00zHC6d9ilmPR46d6v0iDALutBHggggAACCCCAAAIIIIAAAgggEByB2gaPvvvLT9s2tFt9nDw6U/denW91WOIhgAACCCCAAAIIIIAAAgiEkcCd//Spqsn6e87uEjh8nuGPnRu/s7vjGYcAAggggAACCCCAAAIIIIAAAghEggANAiJhFakBAQQQQAABBBBAAAEEEAiBwOxlxjh5vetCMPURp8xKlH4xjQYBdlkP8kAAAQQQQAABBBBAAAEEEEAAgeAIvP5ekZ76xx7LJzOflv6z743QGROzLI9NQAQQQAABBBBAAAEEEEAAgfARuOd9r8oabJSvyzV+wXTHehtlRCoIIIAAAggggAACCCCAAAIIIIBA0AVoEBB0ciZEAAEEEEAAAQQQQAABBCJDYNaSlpMchvNju1STk+rQ3K847ZIOeSCAAAIIIIAAAggggAACCCCAAAIBF2jx+PTjh9eooLTR8rlSE9164Y7JSoyjIaPluAREAAEEEEAAAQQQQAABBMJI4MF/+1RYY9gmY8PhO3nh2bGf2CYhEkEAAQQQQAABBBBAAAEEEEAAAQRCIECDgBCgMyUCCCCAAAIIIIAAAgggEAkC1y9uPd0pxzt2qWVIukM3nUSDALusB3kggAACCCCAAAIIIIAAAggggEDgBTbsrtHNCzfIZ1i/UWPyqHTdf+2YwBfBDAgggAACCCCAAAIIIIAAArYWmPeJT7urrL/v7G7RPhlnPD4z5t3ujmccAggggAACCCCAAAIIIIAAAgggEAkCNAiIhFWkBgQQQAABBBBAAAEEEEAgBAKzlnrOdfj0fyGY+ohTjurl0OzJNAiwy3qQBwIIIIAAAggggAACCCCAAAIIBFbA7Akw//UdWvTJAcsniotx6sbvDNNZk/tYHpuACCCAAAIIIIAAAggggAAC4SWwYKVPW8vt0yDAcOprC2e43w4vRbJFAAEEEEAAAQQQQAABBBBAAAEErBWgQYC1nkRDAAEEEEAAAQQQQAABBKJG4Pq3Pd9xOvW6XQoem+XQjybSIMAu60EeCCCAAAIIIIAAAggggAACCCAQWIGK2hb94P7Vamj2Wj5RVnqsfn/TcUpLirE8NgERQAABBBBAAAEEEEAAAQTCS+DJ1T5tKLNPgwCfTxc+fq77z+GlSLYIIIAAAggggAACCCCAAAIIIICAtQI0CLDWk2gIIIAAAggggAACCCCAQNQIzFrccplDzuftUvDEvg79YAINAuyyHuSBAAIIIIAAAggggAACCCCAAAKBEzAMQ298sF+Pv7ErIJNMGpmuB340JiCxCYoAAggggAACCCCAAAIIIBBeAs+u9Wn1fvs0CDDku3zhzNgXwkuRbBFAAAEEEEAAAQQQQAABBBBAAAFrBWgQYK0n0RBAAAEEEEAAAQQQQACBqBG4YbHnh4b0lF0KPmmAQ5eOpUGAXdaDPBBAAAEEEEAAAQQQQAABBBBAIHACjc1e3bhgvXYV11s+SVysU3MuHK4zJ2ZZHpuACCCAAAIIIIAAAggggAAC4Sfw4gafPimyT4MAh3TtYzPdT4efJBkjgAACCCCAAAIIIIAAAggggAAC1gnQIMA6SyIhgAACCCCAAAIIIIAAAlElcMMi708Mh/GoXYqeluvURfnc5tplPcgDAQQQQAABBBBAAAEEEEAAAQQCJ7B2Z7X+5/ENAZlgQO94PfjjscrOiAtIfIIigAACCCCAAAIIIIAAAgiEl8Brmw29v89nm6QdhuOnj53j+p1tEiIRBBBAAAEEEEAAAQQQQAABBBBAIAQC7JwIATpTIoAAAggggAACCCCAAAKRIDB7sfcWyXjQLrWcPsihb+U57ZIOeSCAAAIIIIAAAggggAACCCCAAAIBEfD6DD3x5h698UFxQOJPHJmuB380JiCxCYoAAggggAACCCCAAAIIIBB+An/d4tO7ew0bJe6Yu2Cm6yEbJUQqCCCAAAIIIIAAAggggAACCCCAQNAFaBAQdHImRAABBBBAAAEEEEAAAQQiQ2DWYu8vHDJ+eaxqqgoPyOf1KXNQv4AXPWOIQ98YSYOAgEMzAQIIIIAAAggggAACCCCAAAIIhFSgvKZFNz62XvsrmizPw+1y6mffG64zJmZZHpuACCCAAAIIIIAAAggggAAC4Snwj20+Ld1tnwYBhhx3LZzpuic8NckaAQQQQAABBBBAAAEEEEAAAQQQsEaABgHWOBIFAQQQQAABBBBAAAEEEIg6gdlLWu+T4bjtaIXXllaoaM22ti9n5w1WRm7fgBp9bYRTM4dymxtQZIIjgAACCCCAAAIIIIAAAggggEDIBd7+eL/mv74zIHkMyk7UL6/K14De8QGJT1AEEEAAAQQQQAABBBBAwM4CD768TctXldk5RXJD4D8CDhnzls2bdjMkCCCAAAIIIIAAAggggAACCCAQnQLsnIjOdadqBBBAAAEEEEAAAQQQQKDHArMXtc6TwzHnSIEaKmu177ONfl/qO3qo0nP69HjeowU4b6RDZw1xBiw+gRFAAAEEEEAAAQQQQAABBBBAAIFQC9Q1evSr57dq1baqgKTyjVP66SffHhqQ2ARFAAEEEEAAAQQQQAABBMJB4K5nN+ujDRXhkCo5RrOAw/HU8oen/CiaCagdAQQQQAABBBBAAAEEEEAAgWgXoEFAtF8B1I8AAgggs5zUAAAAIABJREFUgAACCCCAAAIIdFNg9iLPQjl0/eHDm+satW/lJnlbWttF7jd2mNL6Z3VzxmMP+06eU18dxG1uQHAJigACCCCAAAIIIIAAAggggAACthDYXliv6+evCUguzv//xyp3/yBfXxmTGZD4BEUAAQQQQAABBBBAAAEEwkHAMKRbntigNTuqwyFdcoxKAccry+dNuSQqS6doBBBAAAEEEEAAAQQQQAABBBD4jwA7J7gYEEAAAQQQQAABBBBAAAEEuiUwe4nnGRm6+tDBnuYW7Vu5WS31jUeN2X/ccKX2692tOY816HujnZoykNtcy2EJiAACCCCAAAIIIIAAAggggAACthF45q29evXdwoDkk5eboruuzFPvtNiAxCcoAggggAACCCCAAAIIIBAuAvVNHt365CZt2VcbLimTZ9QION5aPm/KN6KmXApFAAEEEEAAAQQQQAABBBBAAIGjCrBzgosDAQQQQAABBBBAAAEEEECgWwKzF3lekEOXfjnYMAztW7lJjZUdf0hiwISRSsm29ml0l4516qQB3OZ2azEZhAACCCCAAAIIIIAAAggggAACthcoOtik25/eKPPPQBxXzMzVpdMHBiI0MRFAAAEEEEAAAQQQQACBsBMoq2rWrU9t0r4DDX659x6WI/N/HAgEUmD/5j2qKth/2BSOf1bWxU1f9dTk1kDOTWwEEEAAAQQQQAABBBBAAAEEEAgPAXZOhMc6kSUCCCCAAAIIIIAAAgggYDuBGxZ7XjWki75MrPDzraorq/TLM31gthLSklWyYWe7/AccN0opfTIsq+vK8U5N6sdtrmWgBEIAAQQQQAABBBBAAAEEEEAAAVsJvPXv/Xr0z+1/xmJVko/MHqcxQ1KtCkccBBBAAAEEEEAAAQQQQCDsBQpKG3XLExt0sLrFr5Y+owYpc1C/sK+PAuwpULZtn8r3FB+WnLHaZbimL5l/SoU9syYrBBBAAAEEEEAAAQQQQAABBBAItgA7J4ItznwIIIAAAggggAACCCCAQIQIzFrsecMhnWeWU7Jxp6qLyvwqS+nbSwPGj2j7u6qCA9q/eXe7ygdOzFdS7zRLRK45zqkJ2dzmWoJJEAQQQAABBBBAAAEEEEAAAQQQsJVAY7NXv3p+qz7d4t+c0aok8wel6K4r89QrNdaqkMRBAAEEEEAAAQQQQAABBCJCYGtBnW59cqPqGj1+9WSPHqKMnOyIqJEi7CNwcFehDu4o9E/IMLb7nC3T33n4zL32yZRMEEAAAQQQQAABBBBAAAEEEEAg1ALsnAj1CjA/AggggAACCCCAAAIIIBCmArMXe96WdE7ptn2qOKx7fWJmmnIn5/tVVrFvv0q37PH7O4fLqYET85SY0fOn0/1oolNjs7jNDdPLibQRQAABBBBAAAEEEEAAAQQQQOAYApv21OqWJzeoucUXEKfLZgzU5WfnBiQ2QRFAAAEEEEAAAQQQQACBcBdYs71ac5/aKJ/P8Cul/7jhSu3XO9zLI3+bCFTuLdGBre16AJS4DE1fMn/qRpukSRoIIIAAAggggAACCCCAAAIIIGATAXZO2GQhSAMBBBBAAAEEEEAAAQQQCDeBWYtal1fsKT6zbHuBX+pxqYkaNHm0nG53u5LK9xSrbNs+v793ul0aOClfCWnJPSKYNcmpvN7c5vYIkcEIIIAAAggggAACCCCAAAIIIGBLgZeWF+p/FwXuQYFP3HychvVPsmXtJIUAAggggAACCCCAAAII2EHg3xsr9Is/bm6XSs7xo5SclWGHFMkhjAWqi0pVsnHX4RXUSZq+fN7Uj8O4NFJHAAEEEEAAAQQQQAABBBBAAIEACbBzIkCwhEUAAQQQQAABBBBAAAEEIl3gkt/v3Va6vWDEoXW64+M0aHK+YhLjj1p++a4ile3wbyrginG3NQmIT+3+B9F/coJTIzK5zY306476EEAAAQQQQAABBBBAAAEEEIg2gQOVzbrtqY0qKG0MSOl5ucm656p8ZaTEBiQ+QRFAAAEEEEAAAQQQQACBSBFYsbpMD7y0za8ch8OhnEn5SspMjZQyqSPIAjX7y1W8bnu7WQ2HZqx4eOqyIKfDdAgggAACCCCAAAIIIIAAAgggECYC7JwIk4UiTQQQQAABBBBAAAEEEEDATgJn3fzBt2ToL4fm5HA5NWjyGMWndbzJ/+COQh3cVehXkjsuVgMn5SkuObFbpc450amhGdzmdguPQQgggAACCCCAAAIIIIAAAgggYFuBpZ+Vav7rO+TxGgHJ8eIzc3TlOblyOvi5SkCACYoAAggggAACCCCAAAIRJfDWR/v16F92+tXkcv+/hvid+F15RGFQTI8F6g9WqWD1lvZxfPr28kem/rXHExAAAQQQQAABBBBAAAEEEEAAAQQiVoDf8Efs0lIYAggggAACCCCAAAIIIBAYgelz/vVVw+FcIcl16Aw5x49SclZGpyct3V6git1FfufHJMS1NQmITUzodJwvT/zZyS7lpnV5GAMQQAABBBBAAAEEEEAAAQQQQAABWwvMfmStthbUBSzH534+Sf17xQcsPoERQAABBBBAAAEEEEAAgUgTeO3dIj391h6/sszfdeeYDfG78bvuSPOhns4JNFTWqmDVZhk+32EDjCuWz5v2fOeicBYCCCCAAAIIIIAAAggggAACCESrAA0ConXlqRsBBBBAAAEEEEAAAQQQ6IbAjJ98ONbnNszmAH0OHd5v7DCl9c/qcsQDW/eqcm+J37jYpATlTByl2ISufTB97iku5aR0OQUGIIAAAggggAACCCCAAAIIIIAAArYV2F3SoNue2qjympaA5DikX6LmzRqn5AR3QOITFAEEEEAAAQQQQAABBBCIVIHnluzTi0sL/MqLS0rUwMl5csfFRmrZ1GWRQHNtg/at3Cxva6tfRIeM2cvmTVto0TSEQQABBBBAAAEEEEAAAQQQQACBCBagQUAELy6lIYAAAggggAACCCCAAAJWCpx947/6eZ2uFZKRf2jcPiNzlTm4f7enOrB5jyoL9vuNj0tO1MBJXfvgxM+nuNQvudtpMBABBBBAAAEEEEAAAQQQQAABBBCwnYD5VMoXlhaoqcUbkNwunTFQl8/IlYNPDgTEl6AIIIAAAggggAACCCAQ2QJPvLlbf/lXsV+R8WnJyp2UL6fbFdnFU123BVobGrVv5Ra1NjX7x3AYty1/eNoD3Q7MQAQQQAABBBBAAAEEEEAAAQQQiCoBfs0fVctNsQgggAACCCCAAAIIIIBA9wRGX/habP+B/VdImnpohF5DByhr+MDuBT1kVMnGXaouKvWLE5+arIET8+SK7dwT7O6Y6lR2Ere5PV4MAiCAAAIIIIAAAggggAACCCCAgG0EXn2nUM8tKVCrx2d5Tv17xWvBjROUkti5n71YngABEUAAAQQQQAABBBBAAIEIEJj32g4t+uSAXyVJvdI0cGK+xK+vI2CFrS3B09yqglWb1FzX6BfYMHTfivlTb7d2NqIhgAACCCCAAAIIIIAAAggggEAkC/Cjp0heXWpDAAEEEEAAAQQQQAABBCwSOOumD9+QjPMODZeek62+o4dYNINUvH6HakoO+sVLyEhRjtkkwNXx0xXumuZU70Rucy1bEAIhgAACCCCAAAIIIIAAAggggEDIBXaV1Gv+azu0ZV+dZbkkJ7g1YXiqZl8wTL3TYi2LSyAEEEAAAQQQQAABBBBAIFoF7ntxm979vMyv/JQ+GRpw3KhoJaHuIwgYPp8KVm5SQ5X/Pb5Djt8tmzflp6AhgAACCCCAAAIIIIAAAggggAACXRFg50RXtDgXAQQQQAABBBBAAAEEEIhCgbNu+vAPknHVoaWnZGdqwISRlmsUr9uumv3lfnGTMlOVMylfDsexb2F/eapTmQnc5lq+KAREAAEEEEAAAQQQQAABBBBAAIGQCpRVNWvxpwf00YYK7TvQqBaPr0v5OJ0O5ecmKzM1VoP6Jurk0Rka3DdJcTHOLsXhZAQQQAABBBBAAAEEEEAAgaML3PGHTfpkU6XfCan9eqv/uOGwIdAmULBqi+rLq/w1HMazyx+e5vd5DLgQQAABBBBAAAEEEEAAAQQQQACBzgiwc6IzSpyDAAIIIIAAAggggAACCESpwFk3f/CQDP3s0PITM1OVO3l0wESK1mxVban/ByeSeqdr4MS8Y85571edSo/nNjdgC0NgBBBAAAEEEEAAAQQQQAABBBAIqUBxeZP2VzSrsrZFNfWtqqn3HDWfpHiXUpNilBDnUkqCS30y4tU7PVaxbpoChHQRmRwBBBBAAAEEEEAAAQQiVsDjNXTLExu0fleNX40ZA/sqO39wxNZNYZ0TKFq7TbUHKvxOdhjGn5fNn3Zh5yJwFgIIIIAAAggggAACCCCAAAIIIOAvwM4JrggEEEAAAQQQQAABBBBAAIEjCky/6cO5howHDv1iXEpiW3MAV4w7oGoFq7eo/qB/5/zkrAzlHD/qqPPed7pLKbEBTYvgCCCAAAIIIIAAAggggAACCCCAAAIIIIAAAggggAACCCCAAAIIHFGgpsGjuU9s0I6ier+vZw7urz4jc1GLUoGSDTtVXVx2WPXGkuXzps2MUhLKRgABBBBAAAEEEEAAAQQQQAABCwRoEGABIiEQQAABBBBAAAEEEEAAgUgTmH7zB9cYhp4+tC53XKxyT8hXbGJCwMs1DEMFqzarocL/6Qop2b00YMKII85//+kuJdMgIOBrwwQIIIAAAggggAACCCCAAAIIIIAAAggggAACCCCAAAIIIIAAAkcW2F/RpFuf2qSiska/E3oPz1HvoTmwRZnAgS17VLlv/+FVf1hvOKf/e/4p/hdJlNlQLgIIIIAAAggggAACCCCAAAII9EyABgE982M0AggggAACCCCAAAIIIBBxAtPnvH+B4XD89dDCHE6nck8YrYS05KDVa/h8XzQJqKz1mzOtX2/1Gze8XR4PnuFSYkzQ0mMiBBBAAAEEEEAAAQQQQAABBBBAAAEEEEAAAQQQQAABBBBAAAEE2gnsLqnXrU9uUkVti9/XsvMGKSO3H2JRInBwR6EO7ir0r9bQOqfLMX3pb6eURgkDZSKAAAIIIIAAAggggAACCCCAQIAEaBAQIFjCIoAAAggggAACCCCAAALhKDDj5g9P9RnGO5Jch+afMzFPyb3Tg16St9WjgtWb1VRd7zd3+oA+6jtmqN/f/eZMl+LdQU+RCRFAAAEEEEAAAQQQQAABBBBAAAEEEEAAAQQQQAABBBBAAAEEEPAT2LS3VnOf2KCmFp/f3/cdM0zpA7LQinCB8t1FKttecFiVxm6fyzn9nd9M2Rnh5VMeAggggAACCCCAAAIIIIAAAggEQYAGAUFAZgoEEEAAAQQQQAABBBBAIBwETp/zwRiXQ2ZzgD6H5ttv7DCl9Q/dBxQ8za0q+Hyzmmsa/BjTB2arb/6Q//zdb890Ks7NbW44XGvkiAACCCCAAAIIIIAAAggggAACCCCAAAIIIIAAAggggAACCES6wKqtVbr1qY3tyhwwfoRS+vaK9PKjtr7Kfft1YMuew+o3Djp8zunLHpmyJmphKBwBBBBAAAEEEEAAAQQQQAABBCwVYOeEpZwEQwABBBBAAAEEEEAAAQTCU+C0n33a1+1tfkdy5B9aQZ9Rg5Q5qF/Ii2ptbFbh6q1qrvdvEpCZ21d98ga35TdvuksxzpCnSgIIIIAAAggggAACCCCAAAIIIIAAAggggAACCCCAAAIIIIAAAgi0Cby/rlz3PLelnUbOxDwl905HKcIEqovLVLJhp39VDjVJxvTlD0/7IMLKpRwEEEAAAQQQQAABBBBAAAEEEAihAA0CQojP1AgggAACCCCAAAIIIICAHQQmXbsyJiO56R1JUw/Np9fQHGUNz7FDim05tDY0qWDVFrU0Nvnl1Gtwf2WNzNX86S65aRBgm/UiEQQQQAABBBBAAAEEEEAAAQQQQAABBBBAAAEEEEAAAQQQQAABaenKUv3mle1+FA6nU7mT85WQngJRhAjUllaoaM22dtX4HDr3nYenLoqQMikDAQQQQAABBBBAAAEEEEAAAQRsIkCDAJssBGkggAACCCCAAAIIIIAAAqESOOumD96QdN6h86cPzFbf/CGhSumo8zbXN7Y1CfA0Nfud02voAL143SC5ndzm2m7RSAgBBBBAAAEEEEAAAQQQQAABBBBAAAEEEEAAAQQQQAABBBCIcoE3PyjRgr/t8lNwxcYod2K+4lITo1wn/MuvP1itgtWb2xdi6LvL5099LfwrpAIEEEAAAQQQQAABBBBAAAEEELCbADsn7LYi5IMAAggggAACCCCAAAIIBFHgrJs+/INkXHXolCnZvTRgwoggZtG1qZpqG1SwarO8La1+Ay8/O1eXzRjYtWCcjQACCCCAAAIIIIAAAggggAACCCCAAAIIIIAAAggggAACCCCAQBAEXllRqD++vddvppjEeA2clKfYhPggZMAUgRBorKpTwapN8nl9fuENQ9esmD/1D4GYk5gIIIAAAggggAACCCCAAAIIIIAADQK4BhBAAAEEEEAAAQQQQACBKBU46+YPHpKhnx1afmKvVOVOGm17kabq+rbu+95Wj1+u13xtkL57Ro7t8ydBBBBAAAEEEEAAAQQQQAABBBBAAAEEEEAAAQQQQAABBBBAAIHoEzAbBJiNAg494pITlDt5tFyxMdEHEuYVN9c1qmDlJnkOe8CBw+G8cdnDpzwa5uWRPgIIIIAAAggggAACCCCAAAII2FiABgE2XhxSQwABBBBAAAEEEEAAAQQCJTD9pvfnGnI8cGj8uJRE5U7KD5sPHTRU1qpg9RYZXq8f03XnDdG3Tu0fKDriIoAAAggggAACCCCAAAIIIIAAAggggAACCCCAAAIIIIAAAggg0G2BhX/bpTc+KPEbn5CRotyJeXK4XN2Oy8DgCrQ0Nqlw9Va11Df6T2wYdy6fP+1Xwc2G2RBAAAEEEEAAAQQQQAABBBBAINoEaBAQbStOvQgggAACCCCAAAIIIBD1AtNv/uAaw9DTh0LExMdp4OQ8xSYmhJVPfUW1ClZtkQzDL+8bvjVM35zSN6xqIVkEEEAAAQQQQAABBBBAAAEEEEAAAQQQQAABBBBAAAEEEEAAgegQ+M2ftmvpZ6V+xSb1TtfAiXnRARDmVXpbWlWwarOaahv8KjFkPLRi3rS5YV4e6SOAAAIIIIAAAggggAACCCCAQBgI0CAgDBaJFBFAAAEEEEAAAQQQQAABqwSmz3n/AsPh+Ouh8ZxOpwZOzldCeopV0wQ1Tl1ZpQo/39puzpsuGq5zTsoOai5MhgACCCCAAAIIIIAAAggggAACCCCAAAIIIIAAAggggAACCCCAQGcE7nlui95fV+53akp2Lw2YMKIzwzknRAKGYWjfyk1qrKw9PIPfL5839foQpcW0CCCAAAIIIIAAAggggAACCCAQZQI0CIiyBadcBBBAAAEEEEAAAQQQiF6BM27+56lOw7VCkvtQhZzjRyk5KyOsYepKK1S4Zlu7GuZeMlJnTcoK69pIHgEEEEAAAQQQQAABBBBAAAEEEEAAAQQQQAABBBBAAAEEEEAgMgVue2qTVm6t9CsubUCW+o0ZFpkFR0BVhZ9vUV1ZlX8lDscLyx+ecnkElEcJCCCAAAIIIIAAAggggAACCCAQJgI0CAiThSJNBBBAAAEEEEAAAQQQQKAnAqfP+WCMy+FYIRnZh8YxP1RgfrggEo6a/QdVvG5Hu1Juv2yUTjuudySUSA0IIIAAAggggAACCCCAAAIIIIAAAggggAACCCCAAAIIIIAAAhEk0NTi1a1PbtTGPf5Po8/M7ac+eYMiqNLIKMX8TIL52QT/w/HG8nlTLoiMCqkCAQQQQAABBBBAAAEEEEAAAQTCRYAGAeGyUuSJAAIIIIAAAggggAACCHRT4LSfvdvX7Y1ZIWn0oSH6jMpV5qD+3Yxqz2HVxWUq2bCzXXJ3/yBfU8Zm2jNpskIAAQQQQAABBBBAAAEEEEAAAQQQQAABBBBAAAEEEEAAAQQQiFqBytpWzX1yg3aXNPgZ9Bqao6zhOVHrYrfCSzbuUnVR6WFpGSuWz5s6XXIYdsuXfBBAAAEEEEAAAQQQQAABBBBAILIFaBAQ2etLdQgggAACCCCAAAIIIBDlApOuXRmTkdxkNgeYdihFryEDlDViYETqVBUe0P5Nu9vV9utrRuvE/IyIrJmiEEAAAQQQQAABBBBAAAEEEEAAAQQQQAABBBBAAAEEEEAAAQTCV6D4YJNueWKDDlQ2+xVh/l7f/P0+R2gFSrfuVcXeEr8kDBmfxrbWTl/02Lk1oc2O2RFAAAEEEEAAAQQQQAABBBBAIBoFaBAQjatOzQgggAACCCCAAAIIIBA1Amfd9OHfJOP8QwtOz8lW39FDItqgqmC/9m/e41ejy+nQ/deO0fEj0iK6dopDAAEEEEAAAQQQQAABBBBAAAEEEEAAAQQQQAABBBBAAAEEEAg/gR1F9br1yY2qrm/1S75v/mClD+wbfgVFSMZlOwtVvrPw8Go2OdyavuyhqcURUiZlIIAAAggggAACCCCAAAIIIIBAmAnQICDMFox0EUAAAQQQQAABBBBAAIHOCky/6YNnDOnqQ89Pyc7UgAkjOxsirM8zu/ebXfwPPeJinG1NAsYNTQ3r2kgeAQQQQAABBBBAAAEEEEAAAQQQQAABBBBAAAEEEEAAAQQQQCDyBNbtrNatT21Sq8fnV1y/scOU1j8r8gq2eUUVe0pUus3/cweSCrxeTX/30albbZ4+6SGAAAIIIIAAAggggAACCCCAQAQL0CAggheX0hBAAAEEEEAAAQQQQCB6Babf9OGDhoxbDhVIykzVwMmjowqlfHeRyrYX+NWcnODW/T8crbxBKVFlQbEIIIAAAggggAACCCCAAAIIIIAAAggggAACCCCAAAIIIIAAAvYX+HRzpW5/ZlO7RM2HAZgPBeAIjkBVwQHt37z78MmqHIamL5s/dWVwsmAWBBBAAAEEEEAAAQQQQAABBBBA4MgCNAjgykAAAQQQQAABBBBAAAEEIkxg+s0f3mIYxoOHlhWXnKDcE8bIFeOOsGo7Lqd8V6HKdhT6nZiREqP7rx2jYf2TOg7AGQgggAACCCCAAAIIIIAAAggggAACCCCAAAIIIIAAAggggAACCARR4L01B/XrF9o/oH7gpHwl9UoLYibROVV1yUGVrN/hX7xheA2HY/qKeVPfjU4VqkYAAQQQQAABBBBAAAEEEEAAATsJ0CDATqtBLggggAACCCCAAAIIIIBADwXOnPPB1Q6Hnjk0jDsuVrkn5Cs2MaGH0cN3eNn2ApXvLvIroE9GnO774WgNyk4M38LIHAEEEEAAAQQQQAABBBBAAAEEEEDg/2PvTuDjqOv/j79nc99Nmqu5eh9JT9oCchTRttB6oSIgh6Kg/BHKVRDwQEEREKWgtMohIIgXqAgqFGhBoFzSltLSNr2PpE3PpElz72bn//tuWsi2lOaY3cxuXvN7+EvJzny/n8/zO7PZTfbzGQQQQAABBBBAAAEEEEAAgagUeO7tnZrzRHCRekxMjIomlyopIzUqc3ZDUvW7a1T57uHNGTwe+wsv/HLKv9wQIzEggAACCCCAAAIIIIAAAggggAACNAjgHEAAAQQQQAABBBBAAAEEokRg6rVvfNGy/U91TMfyeFRybBkfDpC0a+1WVW/eHrTaBdmJuv2S0SronxglZwFpIIAAAggggAACCCCAAAIIIIAAAggggAACCCCAAAIIIIAAAghEi8A/Xt2u3z69KSgdc5OA4omjlJBGM3yn17lhb60qlpZLth08tK3zF9x98p+cno/xEEAAAQQQQAABBBBAAAEEEEAAge4K0CCgu3IchwACCCCAAAIIIIAAAgi4SGDqNYumWJZekhTbMayiY0YpNaefiyLt3VB2lm9WzdYdQUEMyk/Wbd8uU06/hN4NjtkRQAABBBBAAAEEEEAAAQQQQAABBBBAAAEEEEAAAQQQQAABBBA4RODxFyv06PytQd+NT05S8eRRikvk79xOnTDNdQ2qWLJabV5f0JC2dOnCOSff79Q8jIMAAggggAACCCCAAAIIIIAAAgg4IUCDACcUGQMBBBBAAAEEEEAAAQQQ6EWBqde+WmbZHtMcIK9jGAPGDFVGQU4vRubOqXeu2qSayp1BwQ0rTNHtl4xWv9Q4dwZNVAgggAACCCCAAAIIIIAAAggggAACCCCAAAIIIIAAAggggAACfVbgwX9v1hMvbwvKPyk9RUWTShUTF3QfgT5r1JPEWxuatHXxavlaWg8d5rsL5pz8y56MzbEIIIAAAggggAACCCCAAAIIIIBAKARoEBAKVcZEAAEEEEAAAQQQQAABBMIkMPWqt/KsGJ9pDlDWccrckQOVNXBAmKKIvGmq3t+g2u27gwIfVZIaaBKQmsSHJyJvRYkYAQQQQAABBBBAAAEEEEAAAQQQQAABBBBAAAEEEEAAAQQQiG6BX/99o/71RlVQksmZaSqeVCbLw0fCu7v6pinA1iWr1VrfdMgQ1i0L5px0c3fH5TgEEEAAAQQQQAABBBBAAAEEEEAglAL8NiiUuoyNAAIIIIAAAggggAACCIRQ4NSbX46NrYszzQGmdJwme0ihsocVh3Dm6Bh6+4r1qqvaE5TMuCHpuu3bZUqIj4mOJMkCAQQQQAABBBBAAAEEEEAAAQQQQAABBBBAAAEEEEAAAQQQQCBqBH7+p7VasCS4GX5qTqaKjhkZNTmGMxG/z6eKJeVqqq0PmtaSPefFOVOuDWcszIUAAggggAACCCCAAAIIIIAAAgh0RYAGAV3RYl8EEEAAAQQQQAABBBBAwEUC02a/9pRkfbFjSJlFecorG+yiKN0dyvbl61S3Y29QkBOH99Ptl5TJwx0W3L14RIcAAggggAACCCCAAAIIIIAAAggggAACCCAwkxDrAAAgAElEQVSAAAIIIIAAAgj0QYEfP7Jab7xfHZR5en62CsYN64Ma3U/Zlq2KxeVqrK49ZBD7wQVzplzS/ZE5EgEEEEAAAQQQQAABBBBAAAEEEAi9AA0CQm/MDAgggAACCCCAAAIIIICA4wLTZy/6nS1d3HHg9Pz+Khg33PG5on3AynfXqH53TVCax5dl6daLS6M9dfJDAAEEEEAAAQQQQAABBBBAAAEEEEAAAQQQQAABBBBAAAEEEIgwAduWrr/vfS1bH1zY3q8oV/llQyIsm94Lt3LZGtXvCv6sgG3bf1l495Rzey8qZkYAAQQQQAABBBBAAAEEEEAAAQQ6J0CDgM45sRcCCCCAAAIIIIAAAggg4BqBqbNf+7kl6/qOAaVkpat4UpnEu7yur5Ntq2LpGjXs3Rd07Elj++vmb4zq+ngcgQACCCCAAAIIIIAAAggggAACCCCAAAIIIIAAAggggAACCCCAQAgFGpp9uvH+VSrfuj9olqyBA5Q7cmAIZ46OobevWK+6qj2HJGP9e8Gckz4fHRmSBQIIIIAAAggggAACCCCAAAIIRLsApSPRvsLkhwACCCCAAAIIIIAAAlElMPXa16+3bPvnHZNKSEtWyeRSxcTFRVWu4UzG9vtVsWS1GmuCPzzxqWNy9P0LRoQzFOZCAAEEEEAAAQQQQAABBBBAAAEEEEAAAQQQQAABBBBAAAEEEEDgqAK797XoxgdWaevOxqB9s4cWK3to4VGP76s77Fi9WfsqdhySvvVKTX3C9CUPTPb2VRfyRgABBBBAAAEEEEAAAQQQQACByBKgQUBkrRfRIoAAAggggAACCCCAQB8WmHrNoostS7/rSBCbEK/iyaVKSEnqwzLOpO5va1OlaRKwrz5owOmTc3X9ucOdmYRREEAAAQQQQAABBBBAAAEEEEAAAQQQQAABBBBAAAEEEEAAAQQQcEigYleTrr/vfe2pbQ0aMXdEibIGFTg0S/QMs3vtVu3dvP2QhOylMXbM9OfvPrE6ejIlEwQQQAABBBBAAAEEEEAAAQQQiHYBGgRE+wqTHwIIIIAAAggggAACCESFwNRrX/2iZXue6piMFeNR8aRSJfdLi4oc3ZBEm9eriqXlaq5tCApn5vF5mn32MDeESAwIIIAAAggggAACCCCAAAIIIIAAAggggAACCCCAAAIIIIAAAgh8ILCmol433r9S9U2+IJW8ssHKLMpD6oDAno2V2rO+MtjDttf5Pa3TX7pr6hagEEAAAQQQQAABBBBAAAEEEEAAgUgSoEFAJK0WsSKAAAIIIIAAAggggECfFJh6zaIplqWXJMV2BCicMFJpuZl90iSUSftaWlWxZLVa6puCpjnjpAGa9eUhoZyasRFAAAEEEEAAAQQQQAABBBBAAAEEEEAAAQQQQAABBBBAAAEEEOiywLJ1tbrhgZXy++2gYwvGDlP6gOwujxdtB9RsqdLONYf1AKiKsTX9+btPXhlt+ZIPAggggAACCCCAAAIIIIAAAghEvwANAqJ/jckQAQQQQAABBBBAAAEEIlhg6rWvllm2Z6Gk/I5pDBgzVBkFORGcmbtD9zY1q3LpGrU0BDcJOPOUAl16xmB3B090CCCAAAIIIIAAAggggAACCCCAAAIIIIAAAggggAACCCCAAAJ9TuDNldX60cOrD8u76JhRSs3p1+c8DiZcW7lTVas2HZp/vaTpC+ac/FafhSFxBBBAAAEEEEAAAQQQQAABBBCIaAEaBET08hE8AggggAACCCCAAAIIRLPA1KsW5HliEhfa0uiOeeaOKFHWoIJoTt0VubU0NqlySbm8TS1B8Xz100W6+LMDXREjQSCAAAIIIIAAAggggAACCCCAAAIIIIAAAggggAACCCCAAAIIIHBQYOHS3brjj2uDQCzLUtGkUqVkpfc5qLode7V9+brD8rYtnbbwrpNf7HMgJIwAAggggAACCCCAAAIIIIAAAlEjQIOAqFlKEkEAAQQQQAABBBBAAIFoEjj15pdj4+riF9qyT+mYV//BhcoZXhxNqbo6l5b9japYWi5fS2tQnBecVqwLTy9xdewEhwACCCCAAAIIIIAAAggggAACCCCAAAIIIIAAAggggAACCCDQ9wT+/cYO/ervG4ISj4mLVfHEUiVmpPQZkIY9+wJ/7z9s8+vMBfec/I8+A0GiCCCAAAIIIIAAAggggAACCCAQlQI0CIjKZSUpBBBAAAEEEEAAAQQQiHSB6bMX/cOWvtQxj35FucovGxLpqUVc/M21DYEPDbR5vUGxX/SZgTp3alHE5UPACCCAAAIIIIAAAggggAACCCCAAAIIIIAAAggggAACCCCAAALRLfDEy9v04L83ByUZmxiv4smlSkhOiu7kJTXW7FfFklWy/fYhudoXLpgz5bGoByBBBBBAAAEEEEAAAQQQQAABBBCIegEaBET9EpMgAggggAACCCCAAAIIRJrA1NmLHrSkb3WMOy0vS4XjR0RaKlETb5P58MDScvnb2oJyuuTzg3TWqYVRkyeJIIAAAggggAACCCCAAAIIIIAAAggggAACCCCAAAIIIIAAAghEh8Cjz2/V4y9UBCWTkJKs4skjFZuQEB1JfkQWzfsbVLH48JsAWLJnvThnyryoTZzEEEAAAQQQQAABBBBAAAEEEECgTwnQIKBPLTfJIoAAAggggAACCCCAgNsFps5+/Q5L9g0d40zOTFfJsWVuDz3q42uorlPl0nLZfn9Qrpd9cbC+NKUg6vMnQQQQQAABBBBAAAEEEEAAAQQQQAABBBBAAAEEEEAAAQQQQACByBK47+lN+vur24OCTuyXqpKJpfLExkRWMp2I1tvYrK1LyuVtag7e27K/t+CuKXd0Ygh2QQABBBBAAAEEEEAAAQQQQAABBCJCgAYBEbFMBIkAAggggAACCCCAAAJ9QWDaNYu+K0t3dsw1ITVJJceOVkxcbF8gcH2ODXv2qWJp+WFxXv2VofrsCfmuj58AEUAAAQQQQAABBBBAAAEEEEAAAQQQQAABBBBAAAEEEEAAAQT6lsCcJ9brubd3BiWdnJWuksnRdaMCX4tXFUtWqaW+KShX29ZtC+8++Qd9a9XJFgEEEEAAAQQQQAABBBBAAAEEol2ABgHRvsLkhwACCCCAAAIIIIAAAhEhMG32GxdJ/oc6BhubEK/iY0uVkJwUETn0lSDrd9eo8t01h6V73TnDdPpxeX2FgTwRQAABBBBAAAEEEEAAAQQQQAABBBBAAAEEEEAAAQQQQAABBCJE4LbH1+rld3cHRZuWm6nCCSMjJIOPD9P2+1WxeJUa99UH7WjJ+vWLc066KiqSJAkEEEAAAQQQQAABBBBAAAEEEECggwANAjgdEEAAAQQQQAABBBBAAIFeFph2zetnyLL/2TEMy2OpZPJoJfVL7eXomP6jBPbvrNa299Ye9tD3zh+hT0/MAQ0BBBBAAAEEEEAAAQQQQAABBBBAAAEEEEAAAQQQQAABBBBAAAFXCfzwoVV6e1VNUEzpA3JUMHaoq+LsTjAVS8rVsHdf8KGW/ciCu6Zc1J3xOAYBBBBAAAEEEEAAAQQQQAABBBBwuwANAty+QsSHAAIIIIAAAggggAACUS0w7drXTpZtvSQprmOiRceMVGpOZlTnHunJ1VbtUdWK9YelcdOFI3XKuOxIT4/4EUAAAQQQQAABBBBAAAEEEEAAAQQQQAABBBBAAAEEEEAAAQSiSMDXZuv6+97Xio11QVllFucrr3RQxGa6ffk61e3YGxS/Zdt/e/HuKWdFbFIEjgACCCCAAAIIIIAAAggggAACCBxFgAYBnCIIIIAAAggggAACCCCAQC8JTLv6zVJ52kxzgPyOIQwYM1QZBdyFvpeWpUvT1m7braqVGw475qcXl+kTZTR46BImOyOAAAIIIIAAAggggAACCCCAAAIIIIAAAggggAACCCCAAAIIhFSgrtGnG+57X+u3NQTNkzWoQLkjSkI6dygGr3p/g2q37z5kaPv5BXOmzAjFfIyJAAIIIIAAAggggAACCCCAAAIIuEWABgFuWQniQAABBBBAAAEEEEAAgT4lcNp1r+fafvslWxrdMfHckQOVNXBAn7KI9GT3VezUjtWbDkvj9ktGa/LIfpGeHvEjgAACCCCAAAIIIIAAAggggAACCCCAAAIIIIAAAggggAACCESRwI7qZt34wCpt290UlFX2sCJlDymKmEx3lm9WzdYdh8b7eoPtmf7m3ScGJxcxWREoAggggAACCCCAAAIIIIAAAggg0DkBGgR0zom9EEAAAQQQQAABBBBAAAHHBM4664mY6uKClyzplI6D9h9cqJzhxY7Nw0DhE6jeukO7yjcHTRgX69Ft3y7ThGEZ4QuEmRBAAAEEEEAAAQQQQAABBBBAAAEEEEAAAQQQQAABBBBAAAEEEDiKwKaqBt14/ypV728N2jNv1CBlluS73m/P+grt2bgtOE5byz0x1vQXfnnSLtcnQIAIIIAAAggggAACCCCAAAIIIIBADwVoENBDQA5HAAEEEEAAAQQQQAABBLoqMHX2on9Y0pc6HtevOE/5pYO7OhT7u0igenOVdq3dEhRRUkKM7rhktMoGpbkoUkJBAAEEEEAAAQQQQAABBBBAAAEEEEAAAQQQQAABBBBAAAEEEOjrAqu27NcN972v5lZ/EEX+6CHqV5jrWp69m7Zp97qKQ+KzN/ljPNNf+sVJG1wbOIEhgAACCCCAAAIIIIAAAggggAACDgrQIMBBTIZCAAEEEEAAAQQQQAABBI4mMHX2ogct6Vsd90vLy1Lh+BFHO5THI0Bg78ZK7V5fGRRpRkqcbvt2mUYUp0ZABoSIAAIIIIAAAggggAACCCCAAAIIIIAAAggggAACCCCAAAIIINBXBJas2acbH1h5WLqF44YrLb+/6xhqtu7QzvLNh8Rl77H8nukv3nPSMtcFTEAIIIAAAggggAACCCCAAAIIIIBAiARoEBAiWIZFAAEEEEAAAQQQQAABBA4VmDr7tTssWTd0/H5yZrqKjy2VJd6eRcsZs3tDpfZuCG4S0D89XrdfMlqDByRHS5rkgQACCCCAAAIIIIAAAggggAACCCCAAAIIIIAAAggggAACCCAQBQKvLd+rnzxaflgmxRNHKSW7n2syrN2+W1XvbwiOx1KzZE9fcNeURa4JlEAQQAABBBBAAAEEEEAAAQQQQACBMAhQgRIGZKZAAAEEEEAAAQQQQAABBKZds+i7snRnR4mE1GSVTC5VTHwcQFEmsGvdVlVv2h6UVX5Wom77dpmKc5OiLFvSQQABBBBAAAEEEEAAAQQQQAABBBBAAAEEEEAAAQQQQAABBBCIZIEXFu/SL/68LigFy+NR8aRSJWem9Xpq+3fu1bb3guMzQfktfealu05+rtcDJAAEEEAAAQQQQAABBBBAAAEEEEAgzAI0CAgzONMhgAACCCCAAAIIIIBA3xOYNvu1iyTroY6ZxybEB5oDxKdQLB6tZ8SutVtUvbkqKD3THOD2S0YrLzMhWtMmLwQQQAABBBBAAAEEEEAAAQQQQAABBBBAAAEEEEAAAQQQQACBCBR4elGV5j61MShyc8ODkomlSkhP7rWMGvbUqmLp6sPnt3XOgrtPfqLXAmNiBBBAAAEEEEAAAQQQQAABBBBAoBcFaBDQi/hMjQACCCCAAAIIIIAAAtEvMO2a18+QZf+zY6amy37JpFIluaDLfvSvQO9muHP1ZtVU7AgKYvCA5ECTgP7p8b0bHLMjgAACCCCAAAIIIIAAAggggAACCCCAAAIIIIAAAggggAACCCDQQeDPCyv18LNbgkzikhNVPGmU4pMSw27VVFuviiWr5fe1Bc1t2/rWwrtPDrpRQ9iDY0IEEEAAAQQQQAABBBBAAAEEEECgFwVoENCL+EyNAAIIIIAAAggggAAC0S0w7drXTpZtvSQprmOmRceMVGpOZnQnT3YfCFSt3KjabbuCREYUp+q2b5cpIyXo1EANAQQQQAABBBBAAAEEEEAAAQQQQAABBBBAAAEEEEAAAQQQQACBXhUwDQJMo4COW0JqkkomlykmPnx/426pb1LF4lXytXqDYknunz7vmR+Mm9WrSEyOAAIIIIAAAggggAACCCCAAAII9LIADQJ6eQGYHgEEEEAAAQQQQAABBKJTYNrVr5TaHs9Llqz8jhkOGD1EGYW50Zk0WR1RoOr9Dardvjvo8bJBabrjktFKSohBDgEEEEAAAQQQQAABBBBAAAEEEEAAAQQQQAABBBBAAAEEEEAAAdcIzHtqo/65qCoonqTMNJVMHCUrJvR/425talblkjVqbWwKiiF7WJH6Dy34xLzT4992DRaBIIAAAggggAACCCCAAAIIIIAAAr0gQIOAXkBnSgQQQAABBBBAAAEEEIhugdOuez3Xb2uhbHtMx0xzR5Qoa1BBdCdPdkcU2L58nep27A16fMKwDN327TLFxXqQQwABBBBAAAEEEEAAAQQQQAABBBBAAAEEEEAAAQQQQAABBBBAwDUCv/jLOr3wzq6geFKy+6l44qiQxtjW6lPF0tVqrmsImsd83sJ87kIxMePmTrdWhDQIBkcAAQQQQAABBBBAAAEEEEAAAQRcLkCDAJcvEOEhgAACCCCAAAIIIIBAZAmcddYTMTXFhQsl+5MdI+8/uFA5w4sjKxmidVygctla1e+qDhp38sh+uv2S0Y7PxYAIIIAAAggggAACCCCAAAIIIIAAAggggAACCCCAAAIIIIAAAgj0ROAnj5brteXBjfDT87JUMH5ET4Y94rG2bWvr4lVqqtkftE+/4jzllw4OfM/y+4bd+5nEDSEJgEERQAABBBBAAAEEEEAAAQQQQACBCBGgQUCELBRhIoAAAggggAACCCCAQGQITLt20d9l68sdo+1XlKv8siGRkQBRhlygYmm5GvbsC5rnhNFZ+slFpSGfmwkQQAABBBBAAAEEEEAAAQQQQAABBBBAAAEEEEAAAQQQQAABBBDoisCZt69U3SF/484ozNGA0UO7Mkyn9q1cWq76Q+ZKL8hRwZgP5/InxAz4zaesHZ0akJ0QQAABBBBAAAEEEEAAAQQQQACBKBWgQUCULixpIYAAAggggAACCCCAQPgFps1+/QHJ/nbHmdNys1Q4ITSd88OfITM6IWDueGA+1NCwtzZouFPG9ddNF45yYgrGQAABBBBAAAEEEEAAAQQQQAABBBBAAAEEEEAAAQQQQAABBBBAwBGBK59r1ZbFq9W4rz5ovKySAcodNdCROcwg25evU92OvUHjfdRnLix/bca9n+lf59jEDIQAAggggAACCCCAAAIIIIAAAghEoAANAiJw0QgZAQQQQAABBBBAAAEE3Ccw7dpFt8vWjR0jS85MU8mxo90XLBH1uoDt96tiSbkaa4I/s/Dpidn63vkjez0+AkAAAQQQQAABBBBAAAEEEEAAAQQQQAABBBBAAAEEEEAAAQQQQMDnl655sU2+Fq8qlqxSS31TEEr/wYXKGV7cY6gdqzZpX+XOoHGSs9JVMqlMOuTT7jvrYmKfPNtq6/GkDIAAAggggAACCCCAAAIIIIAAAghEsAANAiJ48QgdAQQQQAABBBBAAAEE3CEwbfai6yT9omM0CalJKjm2TDFxce4IkihcJ9Dm9aliabmaa4PvsnD6cXm67pxhrouXgBBAAAEEEEAAAQQQQAABBBBAAAEEEEAAAQQQQAABBBBAAAEE+pZAo1e64aX2WnxvY7O2Ll4tb3NLEIJpEGAaBXR327Vmi6q3VAUdnpiRopJJpfLExgYPa6lp7umxyd2di+MQQAABBBBAAAEEEEAAAQQQQACBaBGgQUC0rCR5IIAAAggggAACCCCAQK8ITLvm9W/Ksh/uOHlsQrxKJpcqPiWpV2Ji0sgRMHdZqFy6Ws37G4OC/uwJ+br6K0MjJxEiRQABBBBAAAEEEEAAAQQQQAABBBBAAAEEEEAAAQQQQAABBBCIOoGaZulHr7Q3CDCb+dt2xeLVavN6g3LNLx2kfsX5Xc5/94ZK7d1QGXRcQkqyiiePkvnsxaGbbWvPvJmxOV2eiAMQQAABBBBAAAEEEEAAAQQQQACBKBOgQUCULSjpIIAAAggggAACCCCAQPgEps9e9AVberrjjJZlqeTY0Urqlxq+QJgpogV8za2qWLJaLQ1NQXl8aUqBLvvi4IjOjeARQAABBBBAAAEEEEAAAQQQQAABBBBAAAEEEEAAAQQQQAABBCJXYEeD9LNFHzYIMJk0VtepYmm5bL8/KLEBY4YpoyC708lWb96uXWu3Bu0fm5ig4kmjlHCEGzLY0uZ5M2L5Q3qnldkRAQQQQAABBBBAAAEEEEAAAQSiVYAGAdG6suSFAAIIIIAAAggggAACIRWYfvWbJ9metpckBbWsLzpmpFJzMkM6N4NHn4C3sVlbl5bLfO24nXVqoS75/KDoS5iMEEAAAQQQQAABBBBAAAEEEEAAAQQQQAABBBBAAAEEEEAAAQRcL7C51tZdbwU3AjBBN+zZF2gScOhWOGGE0nKzjprXvoqd2rF6U9B+MXGxKp5YqsSMlI853np/7oyYsUedgB0QQAABBBBAAAEEEEAAAQQQQACBKBegQUCULzDpIYAAAggggAACCCCAgPMCp137xii/7TfNAQZ0HH3AmKHKKMhxfkJG7BMCLQ1NqjRNAppagvI9b1qxvjmzpE8YkCQCCCCAAAIIIIAAAggggAACCCCAAAIIIIAAAggggAACCCCAgHsE1lZL977T9pEB1e3Yq+3L1x32WPGkUqX0zzhiErVVe1S1Yv3hx00uU0pW+scnb+utuTNjT3CPEJEggAACCCCAAAIIIIAAAggggAACvSNAg4DecWdWBBBAAAEEEEAAAQQQiFCBmVe8muON85jmAGM6ppA7okRZgwoiNCvCdotA8/6GQJMAX4s3KKQLTy/RBacVuyVM4kAAAQQQQAABBBBAAAEEEEAAAQQQQAABBBBAAAEEEEAAAQQQ6AMCy3fZevBd/xEzrd22S1UrNwY97omJUfHkUiVlpB52XP3uGlW+u+aw7xcdM1KpOZlHF7X04tzTY087+o7sgQACCCCAAAIIIIAAAggggAACCES3AA0Cont9yQ4BBBBAAAEEEEAAAQQcFLj5ZtuzqO6NlyT7kx2H7T+kUDnDKN52kLpPD9VcW6+KJeVq8/mCHC7+zEB9dWpRn7YheQQQQAABBBBAAAEEEEAAAQQQQAABBBBAAAEEEEAAAQQQQACB8Am8s93WYyuO3CDARFKzpUo712wJCio2IV7Fk0qVkJr0wfcbqutUsWS1ZNtB+xaMHab0AdmdS8rWU3Nnxn65czuzFwIIIIAAAggggAACCCCAAAIIIBC9AjQIiN61JTMEEEAAAQQQQAABBBBwWGDaNYv+LktBf2juV5Sn/LLBDs/EcH1doLHGfDCiXLY/+IMWl54xWGeeUtDXecgfAQQQQAABBBBAAAEEEEAAAQQQQAABBBBAAAEEEEAAAQQQQCAMAq9utfXk6o9vEGDC2LOxUnvWVwZFFJ+cpOLJoxSXmKDmuoZAc4A2b3Cj/LyywcosyutKJo/NnRF7YVcOYF8EEEAAAQQQQAABBBBAAAEEEEAgGgVoEBCNq0pOCCCAAAIIIIAAAggg4LjAtNmvPSBZ3+44cFpelgrHj3B8LgaMXAHbtmX+Z+54YPsPfLX9gRsgBL7vN48f+Ldty+/3ywr894F9/O1fFfhvW1UrNrQf12Gb9eUhOuOkAZGLROQIIIAAAggggAACCCCAAAIIIIAAAggggAACCCCAAAIIIIAAAhEh8OImW8+sPXqDAJPM7rVbtXfz9qC8EtOSVTBuuLYuKZevuSXosdwRJcoa1LUG+ZY0794ZsbMiAo8gEUAAAQQQQAABBBBAAAEEEEAAgRAK0CAghLgMjQACCCCAAAIIIIAAAtEhMO2aRbfL0o0ds0nOTFfJ5FLJ4m1VZ1fZFMHLFMMfKIJvL4o3RfPt3ws8FiiwlxTYp73YPvC/A8X2Zq7249u/Z/6vvej+w/82jweK7gOPHxizQ7F+4JAD87UX4ncY88B85viD+xws3v9gng4xWR1jPKSQv7Mu3dlv9tnDNPP4Lt1FoTvTcAwCCCCAAAIIIOCYgHmptGpLndZWNGhHdbPqG32qqfcG/u3p4ktqW5Z8bX6NH5oRiC+nX7wG5afomOEZSk2KdSxmBkIAAQQQQAABBBBAAAEEEEAAAQQQQAABBPq6wL/W2XphY+caBBirHas3a1/FjiC2+NQktdY3BX0ve2ixsocWdp3Xsm6fe3rM97t+IEcggAACCCCAAAIIIIAAAggggAAC0SXQxY/dRVfyZIMAAggggAACCCCAAAIIHE1g2uxF10n6Rcf9ElKTVDK5TDHxcUc7vHOPdyg4P3i3+A8K5k0xvPk/8/f2oCL4A3eqN4XuHYrgg+9g31507z9QmN9edH+wCP/DQvwP9zlQZN++0wfF+oFYPrIQ/8B+BwrxP4iv4/EH5myv+mdzUuD6c4dr+uRcJ4dkLAQQQAABBBBAICQCm3c06t5/bNSGbfVqaG5zfA6PZSk5MUbxsZaOK83UuVOLVZCd6Pg8DIgAAggggAACCCCAAAIIIIAAAggggAACCPQ1gSdX23p1a+cbBBifqhXrVVu154hUWQMHKHfkwG5R2rb9/Xkz427v1sEchAACCCCAAAIIIIAAAggggAACCESRAA0ComgxSQUBBBBAAAEEEEAAAQScFZh2zWvflGU93HHU2IR4JfVL+6CAvr0o/mDhfftXc1d5f+CO9Wa3D+9Qf/h/H9gncJ97NgS6LvCDr43UqROyu34gRyCAAAIIIIAAAmES2LWvRd97YJW27mwM04zSsaMyZZop9Ut1qKFX2CJnIgQQQAABBBBAAAEEEEAAAQQQQAABBBBAwF0Cjy33652qrn+moXLZGtXvqjksmX5FucovG9LtJD4p+3oAACAASURBVG35Z82bET+v2wNwIAIIIIAAAggggAACCCCAAAIIIBAlAjQIiJKFJA0EEEAAAQQQQAABBBBwVmD67EVfsKWnnR2V0aJdIMZjKTbGkvkaE+NRjEeBf3/4vfbHYg88Zr56Dtnn4GMHj2//7/YxPB3GOjjm4AHJOmls/2inJT8EEEAAAQQQiFCBu59cr2ff2hn26L92WrG+fnpJ2OdlQgQQQAABBBBAAAEEEEAAAQQQQAABBBBAIJoEHnjXrxW7ut4gwBhsXbxKjdV1H3Ck5fVX4fjhPeKx5f/6vBnxf+jRIByMAAIIIIAAAggggAACCCCAAAIIRIEADQKiYBFJAQEEEEAAAQQQQAABBJwVmH71qyfZHs9CSQnOjtyHR7Mkywr8v8BXy+Mx/5RleSTz1VTJm+/L/uAxUzlv3rQefMwUx9syx7d/78PjzXjtY2clWzquwBMowD+88P5ggX174f7BQvzgovsPHzPHdyzON0X6H37vw8diDjQEMAX7bAgggAACCCCAAAIfCvjabF1w62LtrWsNO4tpovSbayYEmiyxIYAAAggggAACCCCAAAIIIIAAAggggAACCHRP4Ffv+LW+unsNAvw+nyqWlKuptl6pOZkqOmZk94LoeJStM+bOjH2m5wMxAgIIIIAAAggggAACCCCAAAIIIBDZAnwyLrLXj+gRQAABBBBAAAEEEEDAYYHTrn15lF9xC2WrwOGhP244vySvJJ9k+yTLe/hX+SzJ61f718C+tu2zLMvrt+WzLHllyyfzNbCP5fXL9lkHvxfYx/b6bStwjGy/z7I8ga/+A1/N8eZ71oHH2uw2n2XFBMY145ux2izbqxjLJ9vr83jivNlDi49Jzc18OFD0/0Hxf/u/bcuSp0NTgHB4FqZJN54YE46pmAMBBBBAAAEEEEDgKAIvvLNLdz2xXn5/9z482hPg1KQYfe/8ETquNKsnw3AsAggggAACCCCAAAIIIIAAAggggAACCCDQpwV+/qZflXXd/x2vt7lFVSvWq3hSWXvj/55utv2puTPj/tvTYTgeAQQQQAABBBBAAAEEEEAAAQQQiHQBB37TEukExI8AAggggAACCCCAAAIItAvMvOLVHG+cdVmg6F6mCP5gEX17cb1sy+cPfDUF+H6fJU+gGN9/oDj/4D4eK9Zr2V6fz4rzmkJ6s3+M5fdafsvXEpPsVdt+X3xsljemZZvv+P4zvTffbJkGARG5XfFs6zG2x7PULcFnJUm3nEKDALesB3EggAACCCCAQN8WuPLXy7V6y/5eQ/j8ifm68syhvTY/EyOAAAIIIIAAAggggAACCCCAAAIIIIAAApEu8ONX21Td1LMs2rw+xcTF9myQA0dbfv/Eez8T/64jgzEIAggggAACCCCAAAIIIIAAAgggEMECNAiI4MUjdAQQQAABBBBAAAEEEECgtwW+8+/mITGxsRt6O46D8yfFSndOpUGAW9aDOBBAAAEEEECg7wrsq/fqnFvekd/f/TtL9VSvKCdJv7pynNKTnfngaU/j4XgEEEAAAQQQQAABBBAIFmjz22pq8avF26ZWr/nql/neR20xHksJcR6Zr4nxHiUnxio2ho89cU4hgAACCCCAAAKhFrh+YZuafKGepfPjt/l8Q3/7ucSNnT+CPRFAAAEEEEAAAQQQQAABBBBAAIHoFOAvZdG5rmSFAAIIIIAAAggggAACCIRF4Jr5dpZXbXvDMlknJrEs6den0SCgE1TsggACCCCAAAIIhFRg/ts7NefJDbLt3msQYAqHvn/BCJ0yPjukuTI4AggggAACCCCAAAIIdE3AvE1YublOr6/Yq3fX16q6zqu6Bu8RmwMcHN00BEiMj1FeVoJKB6bp+FGZGjc0PdAsgA0BBBBAAAEEEEAgNAJXvtCmXvw172FJxSmm/90zrOrQZMuoCCCAAAIIIIAAAggggAACCCCAQOQI0CAgctaKSBFAAAEEEEAAAQQQQAAB1wmc9YQdk5fe5qL7BUh3To1REp8Hdd25QkAIIIAAAggg0HcEzIdFr7/vfS1bX9vrSX96Yra+d/7IXo+DABBAAAEEEEAAAQQQQKBdoKG5TTc9tEorNtY5QjKqJFVXnjlUw4tSHRmPQRBAAAEEEEAAAQQ+FGjySdcvbHMVyc66mNgnz7bcFZSrhAgGAQQQQAABBBBAAAEEEEAAAQT6igANAvrKSpMnAggggAACCCCAAAIIIBAigVnzfabyKz1Ew3d52JuneNQ/mbe7XYbjAAQQQAABBBBAwCGB7XuadeHtSxwarWfD9M+I1/2zJygjNa5nA3E0AggggAACCCCAAAIIOCLw91e3676nNzky1sFBinOT9PANEx0dk8EQQAABBBBAAAEEpL2Ntm5+ze8mirq5M2Iz3BQQsSCAAAIIIIAAAggggAACCCCAAAK9JUDFRG/JMy8CCCCAAAIIIIAAAgggECUCs+a3bZHsErekc8OJMSpKc0s0xIEAAggggAACCPQ9gb+9sk33P7PZFYnHxXp0zVlDNX1yriviIQgEEEAAAQQQQAABBPqygNfn148fWa13yvc5yjC8KEXzrp4gi09BOerKYAgggAACCCCAQGWd9PM321wEYW2dOyNmoIsCIhQEEEAAAQQQQAABBBBAAAEEEECg1wT401iv0TMxAggggAACCCCAAAIIIBAdApfP975nyRrnlmyuONajEVm83XXLehAHAggggAACCPQtgTa/re/MWaZNVY2uSfy4UZn62bfLXBMPgSCAAAIIIIAAAggg0FcFGpt9mj3vfW3Y3uAoQenANN0za6w8Hn4v7CgsgyGAAAIIIIBAnxdYW23r3nf8rnGwZS+fNyNuvGsCIhAEEEAAAQQQQAABBBBAAAEEEECgFwX4y1gv4jM1AggggAACCCCAAAIIIBANArOe9/1Xtj7pllwunuDRhDze7rplPYgDAQQQQAABBPqWQMWuJl3086WuSjotOVYPfvcY9U+Pd1VcBIMAAggggAACCCCAQF8TaGhu0zVzlzveUKxsUJruvpwGAX3tfCJfBBBAAAEEEAi9wLKdth5a5p4GAbL0ytzTY08NfebMgAACCCCAAAIIIIAAAggggAACCLhfgIoJ968RESKAAAIIIIAAAggggAACrhaY9bzvKdn6oluCPHe0RycW8XbXLetBHAgggAACCCDQdwRsSX9eUKlHntviqqTNXUQv/cJgfWnKAFfFRTAIIIAAAggggAACCPQ1ARoE9LUVJ18EEEAAAQQQiHSBNypt/XmlqxoE/HPu6bFfinRX4kcAAQQQQAABBBBAAAEEEEAAAQScEKBiwglFxkAAAQQQQAABBBBAAAEE+rDArPltD0v2N91CcMYIj6YN5u2uW9aDOBBAAAEEEECg7wg0t7bp4jvf1a6aFtclPWFYhn7xnTGui4uAEEAAAQQQQAABBBDoSwI0COhLq02uCCCAAAIIIBANAgs22Xp6rYsaBMh6ZO6MmIuiwZYcEEAAAQQQQAABBBBAAAEEEEAAgZ4KUDHRU0GORwABBBBAAAEEEEAAAQT6uMAV87132bJmu4Vh+mCPvjCCt7tuWQ/iQAABBBBAAIG+I7C2ol6X3/OeKxNOTozRY9+fpIyUOFfGR1AIIIAAAggggAACCPQFARoE9IVVJkcEEEAAAQQQiCaBZ9baenGTexoEWLLn3Dsj7tpoMiYXBBBAAAEEEEAAAQQQQAABBBBAoLsCVEx0V47jEEAAAQQQQAABBBBAAAEEAgKXP+f9oWVZP3ULxwlFls4b7XFLOMSBAAIIIIAAAgj0CQG/LT3y7Bb95aVK1+b7zZklOm9asWvjIzAEEEAAAQQQQAABBKJdgAYB0b7C5IcAAggggAAC0Sbw55W23qh0T4MA27Zvmjcz7tZocyYfBBBAAAEEEEAAAQQQQAABBBBAoDsCNAjojhrHIIAAAggggAACCCCAAAIIfCAw67nWy2R55rmFZHyepW9NoEGAW9aDOBBAAAEEEECgbwjUNfh0+T3vaUd1s2sTLsxO1MM3TJTHw59GXLtIBIYAAggggAACCCAQ1QI0CIjq5SU5BBBAAAEEEIhCgd8t8+u9nbZ7MrP9l8+dGf8b9wREJAgggAACCCCAAAIIIIAAAggggEDvCfApuN6zZ2YEEEAAAQQQQAABBBBAICoELn/O91XL0p/dksywTOmq42LcEg5xIIAAAggggAACfUJgxcY6zZ63wvW5/v7GiSrMSXJ9nASIAAIIIIAAAggggEA0CtAgIBpXlZwQQAABBBBAIJoFfvW/Nq2vcU+Gtq1z582M/Yt7IiISBBBAAAEEEEAAAQQQQAABBBBAoPcEaBDQe/bMjAACCCCAAAIIIIAAAghEhcDlz9vTLbvtBbckMyBV+v5JNAhwy3oQBwIIIIAAAghEv0CL169f/22DXli8y/XJXvzZgfrqp4tcHycBIoAAAggggAACCCAQjQI0CIjGVSUnBBBAAAEEEIhmgdteb1NVvXsytK2Y0+adbr3onoiIBAEEEEAAAQQQQAABBBBAAAEEEOg9ARoE9J49MyOAAAIIIIAAAggggAACUSFw5fOtk/y2Z7FbkklPkH52Kg0C3LIexIEAAggggAAC0S+wo7pF1/1mhXbWtLg+2YLsRD10/UTFxvDnEdcvFgEigAACCCCAAAIIRJ0ADQKibklJCAEEEEAAAQSiXOAH/21TnYt+7eux/JN/fXr8kihnJz0EEEAAAQQQQAABBBBAAAEEEECgUwJ8Aq5TTOyEAAIIIIAAAggggAACCCBwJIGrn7MH+ay2TW4RivVId0+nQYBb1oM4EEAAAQQQQCD6BZZvqNO1v1nhWKInjemvkrwkPfN6lUwBkdPbvVeN16iSVKeHZTwEEEAAAQQQQAABBBA4igANAjhFEEAAAQQQQACByBK45sU2+fzuiTnWjhl8z0xrs3siIhIEEEAAAQQQQAABBBBAAAEEEECg9wRoENB79syMAAIIIIAAAggggAACCESFwPVP22mNCW11bkrmzqkeJcXyltdNa0IsCCCAAAIIIBCdAl6fX3c/uUEvLt7lWIJXnzVUpSVp+tnja7R1Z5Nj4x4c6LxpRfrGjIGyeLnouC0DIoAAAggggAACCCDwcQI0COD8QAABBBBAAAEEIkegyWfr+oUu6g4gKbklJv3OM6z9kaNIpAgggAACCCCAAAIIIIAAAggggEDoBPj4W+hsGRkBBBBAAAEEEEAAAQQQ6DMCs+b7miUluCXhH0/xKDuZt7xuWQ/iQAABBBBAAIHoFajY1aSbHl6tbbudKeQ3Rft//fFxykyL0wP/2qwn/7vNcbyC/om6/7oJSoyPcXxsBkQAAQQQQAABBBBAAIEjC9AggLMDAQQQQAABBBCIHIE9jbZuec1VDQJa5s6ITYwcQSJFAAEEEEAAAQQQQAABBBBAAAEEQitAtURofRkdAQQQQAABBBBAAAEEEOgTArPm+0zlVoFbkr32Ex4NyuAtr1vWgzgQQAABBBBAIHoF/rSgUo88t8WxBMcOSdedl45RbIylN1dW66ePrZHX5/yHUH91xTiVDUpzLG4GQgABBBBAAAEEEEAAgaML0CDg6EbsgQACCCCAAAIIuEVgc62tu95y/nezPchv+9wZsYU9OJ5DEUAAAQQQQAABBBBAAAEEEEAAgagSoFoiqpaTZBBAAAEEEEAAAQQQQACB3hG4fL73PUvWuN6Z/fBZL53o0egc3vK6ZT2IAwEEEEAAAQSiU8BvSzc9tEr/W13jWILXnTNMpx+XFxhvX71X339wldZV1js2/sGBPvOJPF3x5aGBRgTRvtmS1lfWq3q/V1t2NKquwav9TT7t2deq+iafPJ4PDWzbllnXgXnJSkmKUWpSrAb0T1RuvwSV5CUpIyUuqri272nWtj3NqtrbpJ01LWpp9Wt3bYv21fvUgSWQs9+2lZeZqMy0OCUnxCg3M0EDshJVkNPu01c225Y2bG/Q3tpWbdnZfj7VN7UF3OobP/p8yumXoP7pcYqL9SinX7z6pycEzqtB+cl94ho89Nz4wLCu9YNr8miG5vpLS4pVSmKs8vsnBM7FktwkZaRG4zXZpKq9zdq1r1VNLT7trfWqen+rYg65KM01aa49c02mJMUG/m3Oq/ysBOVncTPBj3tOMr6rt+xX5e4m7alt1a59LWpu8cs68OPA/FxIS45VYXZi4GfEqOI0FWYnaGB+ygf7uOE5b++Ba8i8TthT6w08l5tr6WAe5udfjEcqyU0O/DwrzksKnCemGdGh55Mb8umNGLbvbda23U0yX3fVtKi51R94fj/SNWdeB5jn8cT4mMBrgrysBGWnx2tIQYqSEmJ6I4Wom9NckxurGrS5qjHwOm311v2B1ycdz1nz+tU8/+dlJig+1qNRJakqyE5ScW5SRHjQICAilokgEUAAAQQQQACBgMDK3bbuW+qeBgG27OXzZsSNZ3kQQAABBBBAAAEEEEAAAQQQQAABBNoFov+Tb6w0AggggAACCCCAAAIIIIBAyAVmPedbKEufDvlEnZzggjEeHV/IW95OcrEbAggggAACCCDQLYG1FfW6+fertXtfa7eOP/QgU/j0p5smKys9/oOHHvz3Zj3x8jZHxu84SHJijB65YWLQXI5P0ksD1tZ7AwXc67bVa8XGukAjAFOI1eptCzQJ6OpmCi1NgXdinEfpKXEq6J+oYUUpGl6UqiEDkpWcGNvVIXtl/6aWNm2qagzYLN9Qqx3VLapr9KrF214M2Z0tOyNeSfExgeJkUyQ5tMC4pAQaLBizaNhqG7zauL1B67cZtzrtMY0Amnxq9fq7dT4ZE3OtmwLTtOQ4FWQnavSgNA0tTNGQASmBIt5o25w2tKx2v8R4T7uhuSYLUwLXZSQZNra0BQpgTSHse+vNNdmsukZfoBDWFH53ZwtckwkxHzTxMNfkiOLUQDOKaLkmu+PS2NwWuIZNQ58Vm2pVs98baO5hfjZ0ZjPnmmnskZzoUdnAdB1XmqljhmcEmn6EezONSV5fUa3Fa2oCjYT2N/oCXzuzmeYuiQmeQLONwQNSNGZwusYPTdegASmdOTzi9zHX3KaqBm3c3hh4fWAaRQR+DvbgmjMopkjdPHf3z4jX2MHpGlbUfs2Z65GtcwKmycV7G+oC57Vp1NCV89rMkJ4cG2gYYJ7/xg3NCPxcLRuY5trXuaZRzuV3L9O6bQ2dA+rkXkU5ifrVleMDHmwIIIAAAggggAACzgi8vc3W4++7p0GAbL00d2bsVGeyYxQEEEAAAQQQQAABBBBAAAEEEEAg8gWoloj8NSQDBBBAAAEEEEAAAQQQQKDXBS6f7/urJZ3d64EcCOCLIzyaOpi3vG5ZD+JAAAEEEEAAgegUePyFCj36/FbHkisdmKZ7Zo0NuqO9KWb84UOrZAqJnN5u/VaZji/NdHrYXhvv/U11emtVdaCIe8uORplCwFBupvDPFNyePLZ/oFnA4AHJ6ufCu5mb4uP/rarR4jX7tG1P+92yQ7kZA3NH80+UZalsUFrgrsrmjtWRtJkibdMUYOnafXpvQ6227GhSQ7MvpCn0T28/n6aM6x8o6DaNFlIipPnEkWBWbd4fuCZN0efmHQ0yRdqh3NoN43XyuOxAwwDTLMCci27bNu9o1Nura7S4vEbb9jRr976WkIaYkRKrzLR4HV+WFSiaNdekKWgO52buyr6moj6Q6779raqpb29Ocujm9fk/uBN7UU7SgTvfd/+u7KbI+H/lNXrq1e2q2N3k2DloisFzMxMCP0NnHp+nAf0TQ8pprFZv3q8XFu8KNJMwjk69LDDnwsQR/fSpY7I1YViGTAOOaNpMcxzTVMG4vVO+T9v3hueay0pvPz/GDEnXiCLzXOTeZgHmfDLNg+oafIEmOPsb2+RtC74+bdsOnBvmudU0uTHNRwqzk5QQ3/0mGabZzuot+/Xa8r16p7zG0dcn5jQ2zYo+OT5bn5yQreLcpLCc1pW7mwKNSHbta5Gv7chXaXNrmxYs3q02v1NXcnt6HsvS2KHpGl6YetgadgYgsM6yVJKXpFMnZAcaY7EhgAACCCCAAAJ9XWDBJltPr3VPgwBbemLejNhz+vq6kD8CCCCAAAIIIIAAAggggAACCCBwUCC6/sLNuiKAAAIIIIAAAggggAACCPSKwBXzfXPNzZ96ZfKPmNQ0BzBNAtgQQAABBBBAAAEEQiNgCmiunrtCpgDWqe3qs4bqs5/IDxqu+v/uIn3z78sDBVROb6ao8YovD1VcbOT+qcTcmXzZulq9unxvoJC7tpN3UXba0hSLDsxL0ozj8zRpRGagSLk3N1N4tnLTfi1asfeDQrXeiMcUEZrGCaeMzw40UghXgV53czV3Ff/vu7v1yvK9gWvO73DhXmfjMnf5Nk0nvnBSvsYPzQjcFTlSNlNgumxDrV57b4+Wra/t9J3Nnc4vJTFGA/OTdfqxuZo0sp/yMkNbwH20+E2B98pNdYFr0hQp76huPtohIXncc+CanDK2v6aMz1ZJiItmTcH/7/6zJfCzsnp/a+DO4J3dzHUwtDBFXzx5QOA5pCubKQp/4/1qPfNGlVZvqZf5mR2qzTQyMPGdcXK+shwuAjfPQcs31mn+/3bqlWV7PrbguKf5mWvmuNJMnTu1OPC8HembKT5fsnafnn1rp8q31qsxxE1ejuRlCtVHFKXqtOPydEKZeX0Q3uYcH7eOpjHAvf/YGGg4Ub3fK/Oas7ObycO87rnoMwMDP6+6srW0+gONO+a/vTPwNdRbflaipk3K0ZdOKVB6cmzIpmv1+nXZPe8FmlRF+maaQUyfnKPZZw8LNIRgQwABBBBAAAEE+rLAP9f6tXBT6N5TdtXWkubdOyN2VlePY38EEEAAAQQQQAABBBBAAAEEEEAgWgX4a1a0rix5IYAAAggggAACCCCAAAJhFJj1fNuP/++2rjeHccqPner4AksXjKVBgFvWgzgQQAABBBBAIPoElq7bp1sfWyNzd2InttgYS3+66diPvNv1w89u0Z8XVjoxTdAYyYkxeuC6Y8J+J2knEjHFtuZuwH97ZbveXbfPiSEdG2NQfrLOn14cKIg36xrOzRSTmrt0/3NRlf777h75Q1gU29W8zF2qP3/SAH3+hHyZc89Nm7mOX1q6WwuW7Fb5VuebcXQ3V3Mn4FEDU3XOp4oCRe4Jce59j9fq+/CaXLrWXdekKWI9b1qxpozrr7jY8BqaS3DN1v165o0dWrBk1//92qC7Z4Pzx+VmJuhzJ+QHGlGkJIamaPZ3/96sv768rUfBZ6TE6ZaLSjV6UFqnxllbUa8nXt6mV97b06n9ndpp9KB0nTetSMeO6he403pPt711rXrm9Sr95aVtYW1WYpocTJ2UowumF7vuubozpqb4/O3yGv3njSotXVfbmUPCts+QASn67In5mjoxR6YhQ29ufr/0w4dW6Z0eFugPLUjRz//f6E43stm+t1mPzd+qhUt3hz39CcMydPan2q/RUGzPvL5D9/5jQyiG7pUxzdPYfbMnaEhBSq/Mz6QIIIAAAggggIBbBB5f4dfb2130Zt6ybp57eswtbvEhDgQQQAABBBBAAAEEEEAAAQQQQKC3BXr+1/nezoD5EUAAAQQQQAABBBBAAAEEel1g1vNtl8m25/V6IAcCGJ1j6dKJ4S18cEvuxIEAAggggAACCIRD4L5nNunvr2x3bKoRxamad/X4jxzPFMBff99Kx+bqONAPvz5Sn+zinZlDEkgXBq1t8Oq+pzcHim3dvJ15SoG+OXOgEuLD87q8sblNf391u/74YoXaeunO951ZjxNGZ+mqrwxV//T4zuwe0n1MQ4X3NtTq8RcrtXyDuwpJD018+uRcmXPK3FHdbVtdo0/3P71JLyx29zVp7kRv7nadlBCewlxzF/unXtuuP7xQEdI7v/f0fDh2VGbgLtHZGc5fkxfculg7a1p6GqIuPL1EF5xW/LHjmCYVz729U39ZWKk9tZ2/E3qPg+swQGpSrL52WrE+f2J+t5tRmOfvF97Zpb++VKlte5qdDK9LYx0zPCPQmCEpPjzXS5eCO8LO6yrbm0P8d1l4m0N0NfbJI/vp7E8V6pjhoSlU70w8tfVenXPLO468Xphz+ViNHZL+sdO2tLbpLy9v07/f2KF99d7OhBiSfZITYwPXp7lOnWy6Y5q/XH3vcq3a4p4mQ04AmoZXpllIuBteORE7YyCAAAIIIIAAAk4J3LfUr5W7XdUg4PK5p8f8xqn8GAcBBBBAAAEEEEAAAQQQQAABBBCIdAEaBET6ChI/AggggAACCCCAAAIIIOACgVkv+M6SX0+4IJRACCUZlr77ifAUIrklZ+JAAAEEEEAAAQTCJWCKgC67e5nWb2twbMrvnDFYXz6l4CPHq65r1c2/L9fqEBQdnTimv244d3hE3CXYb9t6aeke/f65LY4UnDq2eB8z0LXnDNeM43JDPtWy9bV66D9bVL41MgrTTj8uV9edMzzkLh83QXOrX/Oe2qiXl+2WueN0JGz5WYn62unFmj4pVw7coLzHKZuPx7+8dLceeW6rdlT3XiFzVxK58syhgeLQUG/vra/Vw89t0arNkXFNfnpijr53/ghHWczPyrNv/p8jxcBnfrJAl35h8BHj21XTovue2azXlvd+YbjHkj45IUff/eqwLjcJ8Pr8euBfm/XPRVWOrkV3BxtWmKJZXx6i0YM+vvi7u+M7dZxxM40BnlpUJVP4HglbWnKszjhpgEwBdm8UX5vn7K/9bIkjVD+5qFSm+c+RNtMs5aePrdE75TWOzOfEICbem78xSh5zwTqw+dpsffWWd2SaWEXTdlxppm44b4TSk2OjKS1yQQABBBBAAAEEuiTwi7f82lrrogYBHp0997TYJ7uUBDsjgAACCCCAAAIIIIAAAggggAACUSzgzF/8ohiI1BBAAAEEEEAAAQQQQAABBI4uMOs576myp+wKogAAIABJREFUrJePvmd49shMsvSTU2gQEB5tZkEAAQQQQACBviawZO0+/ewPa7S/0edI6qYw7I83TVZW2pHv3myK4v+4oNKR+ToOkpESpzu/M1pDBrjvruQd4zR3ev/NPzfpP2/tcPWduA9dIHN34B9/Y6RSEkNXWPWPV9vvUF7f5Mz56PhJ9hEDZqXH694rxyk3MyEc0x02x4btDfrpo2u0bU9Tr8zf00k/d0K+LvrMQJkC097aTMOO+57erH+9URVR16S5y7UpZjV3eg/V9vTrVXps/lbVOfQzIlRxBv0sSI3T3KvGyTShcGoLV4OA9zbU6v5nNsvcPd5N26nHZOuGc0d0uvjbNDn4yaPlWlPhrjzM88zPvlWm0oFpbuL9IJY9ta26449rZc6DSNwmj8zUtecMU3bGkV8DhiKvcDQIMM8Bb6ys1q//vl7Vde4rnD9meIbuuGS0I00CWrx+nfH9t9Tmd1HhmAMnTn5WgubMGqecMJ+fDoTOEAgggAACCCCAgGMCP3rVr5omF73Os+1PzZ0Z91/HEmQgBBBAAAEEEEAAAQQQQAABBBBAIMIFaBAQ4QtI+AgggAACCCCAAAIIIICAGwSueNYusz1tK90Qi4kh1iPdPT3GLeEQBwIIIIAAAgggEFUCv/zrej3/v52O5TSyOFVzrx7/seOt3Fynq+9d4dicHQf6wddG6tQJ2SEZ24lBTXOAe/+xUf9+c4cTw4V1jILsxECBaNmg0BRWPr2oSnOf2hjWnJyYLDkxVledOUTmruXh3Eyx4ouLd+k3/9yohua2cE7t+FwTR/TTNWcNdbSgu7NBmuYApmGHOf8ibTMF8DecN1xjBofmjuj/eXOH7vnbhkhjUWK8R1eeOVTTJ+c6Fns4GgQ8/0779dzo0uv5q58u1DdnDjxqAfKKjXX6we9Wydxp3Y1bYU6SfnvNeCUluOv3TMs31OkXf1knU+weyVtxbnLgecm8HgzXFuoGAea12xP/3aZHntsq82+3bqaR0x3/r0weq2cfG6qua9V5P10cdQ0CTBOz386eoEH5yW5dQuJCAAEEEEAAAQRCLnDNi23y+UM+TacnsPwxo+/9jLWq0wewIwIIIIAAAggggAACCCCAAAIIIBDlAj37S1+U45AeAggggAACCCCAAAIIIIBA5wSufdnObmlp2925vcOz188/7VFyHG97w6PNLAgggAACCCDQVwRqG7y67O73ZO7068RmCpK+MbNE504t+tjhavZ7ddNDq0JyZ+EJwzL0w6+PVEZKnBMpOTqGKTC9+8n1eu5t5xoyOBrgUQbzeCzdddmYkBQjmzu3//rvkdcc4CDZDecO1zQHi5GPtq6mqP3Jl7fpYZcXKx4tj46PZ6XF65eXjVFxblJXDuvRvsZx7j826l9vRF7DDpO4eYf8y8vGatxQ5xsEmOepOU+s75Fvbx783a8O12nHRk6DgL+9sk33P7O5N8mOOrf5GXDHJWUyRchH2p5/Z6d+/beNanVTxclHBGuaktzyzdJAMwk3bItW7NXtf1yrVq+LKnV6ABMX69Et3xylY0dl9mCUzh8aygYBvjZbd/55nV5+11W/Jj0izlc+WaBLPj9IVg+aBCxbX6sb7ntfLu6F0PmTo8OepkHAvVeN17DClG4dz0EIIIAAAggggECkCzR6bd3wkrvecyQkxOTc9SlrT6TbEj8CCCCAAAIIIIAAAggggAACCCDglACVEk5JMg4CCCCAAAIIIIAAAggg0McFZs33+SS55nZqPzzZo7wU3vb28dOS9BFAAAEEEEDAYYGXlu7WXX9dp1afM3dDTYj36Hffnaj8rISPjdQUyv/hha36wwsVDmckZaTE6sffKNXYIc4XzPYkWNu29ejzFfrji87n3JO4unrs1V8Zqs+ekN/Vwz52/zdXVutHD692dMxwD/a5E/J11VeGhmVaU6x4+x/X6NX39oZlvnBOkpUer8e+P0kJceEp2jXPQY89vzWcKTo+1xVnDtUXTnT2mlyyZp9ufGCl47GGc8CZx+dp9tnDHJvS/Nw6++b/aV+9t8djnvnJAl36hcEfjPPEy9v04L/d3RzgYLCF2Um6e9ZYZaYd3oTnzwsr9fCzW3rsE64BvjSlQJeeMajHd1vvabyPv1ihR+dH9vPQRxkkxsfot7PHqygn9E1fQtUgoM1v67bHI+/nrXnuM8+B3d3e21CrG+9fKfN6I5o2GgRE02qSCwIIIIAAAgh0R2Bng61bF7mqQUDb3Bmxsd3JhWMQQAABBBBAAAEEEEAAAQQQQACBaBWgUiJaV5a8EEAAAQQQQAABBBBAAIEwC8ya79suaUCYpz3idFcd69GwLN72umU9iAMBBBBAAAEEokPgjj+u1cKlzt0RtWxQmn51xbhO4aytqNfl97zXqX27upMpljVFs27a/re6Rj99bI2aW9vcFFaXY/nOGYP15VMKunzckQ4wRX1X/nq5avb3vOjWsaC6MZC5U7m5Y3k4tnlPbdQ/F1WFY6pemWPyyH666cJRSk4Ibb+6JWv36Zbfl6upJbKvSXOn6LNOLXRsrXbva9WsX72n6rpWx8bsjYGmTcrVDec5d0062SDgq58u0sWfHRhgibSiehOzsb3+3OHqeINy0/TnsecjqwFOalKs7rlinAbmhb6A/UjXwMIlu3XHn9b2xiUSljmHDEgONG0qyE4M6XxONgi489IxOmZ4hkxzgJ/9YY1eWx55zXgKc5I096pxMud4dzYaBHRHjWMQQAABBBBAAAH3C6yvtvWrd1zVIKBq7oxY537J6P4lIEIEEEAAAQQQQAABBBBAAAEEEEDgqAJUShyViB0QQAABBBBAAAEEEEAAAQQ6IzBrvvddyZrQmX3Dsc9F4z06Jp+3veGwZg4EEEAAAQQQ6BsC9U0+XXznu44WgX5jRonOn17cKcC6Bq9mz3tfW3Y2dmr/ruw0elC6fn7p6LDdhfxosVXv9+pHD63Wmor9R9vV9Y+bu16bu187sZniO9Ok4r/L9jgxXK+OEa4GAX97ZbsefnazvL7ouqvvoYt39qcK9e3PDQrZmtY2ePWjh8u1anNdyOYI18Df+txAnfOpIkem8/tt3fmXdTJFy5G+TZ2YoxvPH+FYGk42CPjGzIE699NF+stLFXrkuci7c3xCfIy+d95wnTS2f8DXNAYwDQIicTthdJZuPG+EkhND25Dko2zeXFmtX/xlnfY3+iKRrtMxnzQmS9+7YGRIX5M52SDgt7PHa0BWon751/VatCLymgMcXBjzety8Lu/Otmx9rW68f2WgSUI0bbExlu69aryGFaZEU1rkggACCCCAAAIIdFrg3R22Hn7PTQ0C7GVzZ8Qd0+kE2BEBBBBAAAEEEEAAAQQQQAABBBDoAwJUSvSBRSZFBBBAAAEEEEAAAQQQQCAcArPm++ZLOj0cc3Vmjq+M8uiTA3nb2xkr9kEAAQQQQAABBDoj8NzbO3XP3zbIFIQ6sZm7lN49a6wG5Sd3ajgz758WVOrR550vKkxLitX3LhihY0dldiqWUO/0wL8268n/bgv1NGEZ38kGAa8s26Nb/7AmLHGHepJwNAh4a2W15jy5XjX7vaFOxxXj3/qtMh1fGppr+OFntwTu3B4Nm5MNAt54v1o/fmR1NLDIzQ0Cxg5J13GlmXrk2a3ym84DEbhNGtFPF84okSkkfuTZLYrMLNrhrz93uKZPzg3rKmyqatBtj6/V5h3ON0kKayKdnOyizwzUuVOdaWTyUVM62SDgvGnFqtjVqNeWR25zAGOU0y9Bd102VgP6J3RylT7crWpvs755x9KobBBw37UTNDCvc+9VugzHAQgggAACCCCAgMsFXtli62/lbmoQoOfnzoid4XI2wkMAAQQQQAABBBBAAAEEEEAAAQTCKkClRFi5mQwBBBBAAAEEEEAAAQQQiF6BWfN9j0r6ulsyPG2IR58fzttet6wHcSCAAAIIIIBA5At8/8FVeqe8xrFETMHjnMvHdmm89dvq9Z0573XpmM7ufPpxubrunOGd3T1k+23Z0agf/G6Vdta0hGyOcA7sVIOAxuY23fTQai3fWBvO8EM2V6gbBGzZ2ahbH1vTZ4pJzUIV5ybp9ktGKy+z68WNH7fQFbub9IMHV8kUQEbD5lSDgKaWNv3okdVati46rkk3Nwgwd7GOj/PIPA9G6mZZlsYPTdfGqkbVNUR205JPjM7STy4qVbh+42S8fv7ndfrfaudeg7n9POqXGqcffn1U4JwJxeZkgwDT8Krx/54PnWqgFYp8OzvmedOK9M2ZAzu7+wf7mfy//MO3o65BwJABKbr1W6WB5glsCCCAAAIIIIBAXxT41zq/XtjoqvZuj82dEXthX1wLckYAAQQQQAABBBBAAAEEEEAAAQSOJBCuv1uzAggggAACCCCAAAIIIIAAAlEuMGt+288l+3q3pPmJQkvnj/G4JRziQAABBBBAAAEEIlrAFP5ccOti7W/0OZbHN2aU6PzpxV0az8Tx/375rnZUO188b4qL75s9IVCE2Zvb7/6zRX99KbR3Kh+Yl6S8rEQNyEpUflZCUEGXKeKsqm5WQ5NPe2pbA//rSWG0Uw0CFq3Yq1t+Xx7SpSnon6j8/onKzojX4AHJamv78EPQxmVPbYvqGnyq3u/Vnn0tqtzd1O27YIe6QcCPHynXG++H/m7GxmxA/0TlZSUoKy1eifHt14/flhqafdpZ3RJodmHOoX31oS8K/vIpBbrk84MU43HuT6CPPV+hP7ywNaTnnrk7cW5mQsBywEddk3ubVd/s097aVu2ta9X2Pd1vVuBUgwBTrGyamYRyC3gcuCaHFKTI5/vwzoUdr8maeq9272vRtt3N8tvdK15wc4OAUBozdtcF0pNjddOFozRhWEbXD+7GEY8+v1WPv1DRjSO7doj52VeQbV4XJAYKopMOPJ+bUczrr101rdpZ0xx4PjevDUK9HTcqUzeeP0JpybGOT+VkgwDHg+vFAc3633pxqYpzk7sUha/N1pk/ejuim5h8VMLTJufqsjMGh+Qc7BIwOyOAAAIIIIAAAr0k8Mf3/XprW/feY4cmZOvOuTNibgjN2IyKAAIIIIAAAggggAACCCCAAAIIRKaAc5+Oicz8iRoBBBBAAAEEEEAAAQQQQMAhgcuf8862LOsuh4br8TCl2ZYum9S7xV09ToIBEEAAAQQQQAABlwg89/ZO3f3E+m4XQx+aRkZKnG6/pEzDi1K7lKEp/PzD8xV6/EXnC+WSEmJ03TnDdMr47C7F5OTOpuj3B79bqcrd3S/+PVI8liWdNKa/Th7XX0MLUgJ3Wz9aEbVpCFGxqynQMGD15v1aU7FfVdUtqu1CofdVZw7V507M7xGTuWv2HX9aqzdXVvdonCMdPG5oemDdywamqSgnSeZc+LjN67O1qapBu/a1aF1lvVZsrAs0rTAFk3Yni5M/d0K+rvrK0JDk88zrVfrNPzeF7E6+5o+LQwtTdNqxeRozOE2mcPvjziVT0G7Oo9dX7NWStfsC/w7VZmK7e9ZYjR7szF2nTRHpTQ+t1uYdjY6HbGI9cUzW/2fvPsCjKtq+gf+3pPeEFEIoSUgICUnoRREVUUDsDTtgAyEUBbGCKAoqICBBsPuIYMNeKGIHQemdJPSQQCABQnqy5ftmfZWIkJzdnbN7Ev5zXV7Pe73M3Gfmd87sbpK970HP1DC0buaHmAgfGA11/wxbWvF/e7KoEjsOlCDrYCnEHO0pvjDi+lhc1zPaqfWIZOEZH+3Gr5sLnYpzzj0ZF4Re6WFIjg1Esybe8K1nT4rkVLEnRTGK3Xll2LKn2PZ/HztRpfh9q3+3SDx8S2tp6xEvBbdM+tOueyPt4gykusA1F0Zh5A3qvIbXnvz6rJOYsjAbp8rUK7AiPg9clNYE3ZNDENvU759CL2dDFO/H+46UYUN2se09WbwHqtkyro/DtT2bSr8ECwScm9SRwk7i8/mo2VuQlavu8yD9Qagn4J1XNMegvi1cfVlejwIUoAAFKEABCmhG4NX1Fuws1E6BAKvVOnZuf4+XNQPEiVCAAhSgAAUoQAEKUIACFKAABShAAQ0IsECABm4Cp0ABClCAAhSgAAUoQAEKUKAxCGQsNd0OYKFW1tIsAHjsgroTe7QyV86DAhSgAAUoQAEKaFlAJP2MnLUF2RKTwNLjgzB9eDuHlr33cDmGTt/o0Nj6Bl3WKRyP3Z5YXzfV/n352qOY9mGO9PihgZ548NpY9EgOhVetE4HtvZDZYsWWPafw587jEKeHHyqshEUcFX+OJooSTBrc1pYE7Uzbk1eG0XO2oKrm9OnhzsT7e6yvtwG39o7BgO6RCPTzcCrkroMltoTJVduKkFtQgYpqc53x7rmyJW67LMapa55tsDhFfeyr22wnPMtuep0OYUEeuLtvC1yQEuqQmSiiIJLKv/79CA4dU6dQQO+O4bZEby8P5wvG/bTxGKa8ny2bEiEBHhh6TSwubBcKb0/Hf24V+2/LXrEnT2DtrhO24gtin9bVJg5KwkVpYU6tSRRMGP3KFtup4jKbKM5x8yXRuObCphCFZJxp2bmltoIUojCFcKlvroP6tcCdlzd35pL/GssCAdIoNRkotqkvpj6QgrBAT9XmJ5LxJ7+3C+uyTqpyjWB/D4hCB/26RiI82Mvua4iCJX/sPIEvVx7GzgMldo9XMkAUNJryQDJCA+Q6s0DAufVT4wLx9OAku1+DF63IxTtLDiq5rQ2mzyyJBYcazKI5UQpQgAIUoAAFKFBL4MXVFhw6pZ0CAQDuyOxnXMSbRAEKUIACFKAABShAAQpQgAIUoAAFKHBagAUC+DRQgAIUoAAFKEABClCAAhSggBSBjO9qekOv+0FKMAlB/D2BqZc6nmghYQoMQQEKUIACFKAABRqFQMHxKtw1Zb3ik9GVLPreAS1tidmOtOoaCwa/sAEiEVp2Ewlys0emOpQoJ2Mur3y6x5Y4LbO1iPTF5HvaIrqJt8ywKCk34c9dJ/D7tuPYkH0SIlHwzNYi0gdP3ZUEkUjpTPthwzG8sFBukrZIjHz09kR0bhPszNT+M1YUMdi8uxgrtxbZEraLTtX8Z+/4eRvx+J2J6NY2ROq1RbA5n+3FV6sOS48rij1c3SMKd1zeHKLghLPtYEEFXv1yH9ZnnXA21H/GGw16THswBe1iA52OPe/Lffjs13yn49QOIE7rfmZIW4j/ldnEnhSJxCu3FtqKVZRVmv/z7DVr4o0JdychvpmfU5f+dXORLXFZZgvyM+KRWxPQLdm5giJnzkm8Z2zeU2wrFCAKKRSeqoZI3q/dRGECURzG2WImtWNqqUCA0aCzJfv6+xjh52OAQa9DjcmCU2UmnCitQYXkQg8yn4vascTrUICP0VacJNDPaFuHaCdLa3CqrAalFeZ6C2TImpuYi9jHPVLkPq+15/fN6iOYvXiPrCn/K46Y971XtkTLKOfen0XQEyU1+N+yg/h2tdzPL39PeOQNcbaiITKblgoEiOfYz9tg26PBAR7Q6XQwWyy257mswoSSChOqquUWSKrL0tNDj+fvS0b71kF2kYvn4IHpG237sTE0sUcmDmoD8ZmCjQIUoAAFKEABCpyvAk/8bEFJlYYKBFisl2Ve6fHj+Xo/uG4KUIACFKAABShAAQpQgAIUoAAFKHA2ARYI4HNBAQpQgAIUoAAFKEABClCAAlIExnxvbWsym3dICSYpyOwrDPi/74tLisgwFKAABShAAQpQ4PwTEMmxIklWVhPJxc8MSUJSiwCHQlqtVrz57QF8/FOeQ+PrGzTi+jhc11NuIlp91xT/brFakTFrC3IOlSrprqiP+CPQ3IfSkRDjr6i/o5325pfhy1VHbCfD1y4UcGFqGCbc3eafJE5H47/88W4s+aPA0eFnHSdOmO/fLVJqzDODnSiptrksX3sUhcVV/yQli2INmaPTEeBrlHp9car70BmbIE6Vl9lEIuyQ/i0x8NJm0Ev8Aauq2owXP8jBb1uKZE7XFuvyzhEYf1uCU3FFgvfoOVukn4w9Z3Q6klqouyfFsyBO9f5507/3pChKMWlIW4iEcWeaGsVMRt0Yj6sviHJmWvWOLS4z4Yvf8m17UhSZ+XunRIZ6Ye6YdLtPzK7rglooECD2a1SIFwb2bmZL9o1u8u+iFKIwwPb9JdiYIwpLHEd+YUW9hu7oIF6DIoK9cHmXCFyU1gSxUb4Q/7+/m7iPB46U44+dx/H92mM4UFDukmnedHE0hl4Tq8q1jp+qwfCZm1B0qlp6/Cu7R+GBq1vZktJltre/O4APfjgkM6QtVly0H14b215qXC0UCBD7MybcG5d1DEe3tqG2ddZ+rsWCC05UYdeBEvyyuRAbcoptBQNc0YZe0wo3XdzM7kvtP1yG95bnIr+wEibz2YsaWKw62zqOl8h/tsWERRGmsCAPOPYuJ4ozWNEy0heD+7dAKwkFNOxG5AAKUIACFKAABSigEQHxq6XRy80amc1f0zAaDMmzLtft1NSkOBkKUIACFKAABShAAQpQgAIUoAAFKOBmAcf+LubmSfPyFKAABShAAQpQgAIUoAAFKKA9gQe/sYYYjObjWprZs730CPHhj75auiecCwUoQAEKUIACDUtAJBpnzJabtN4pMRjP3ZfsVILqvsNleGD6JlUwuySFYMr9yarEritozqEyTHk/C4eOyUvQFCfuipN3XdVEcunHP+Vj0+5ihAd7YvRN8YgJd+6U9MLiasz8ZLft5G9ZrVObYDx7T1t4Gl1zKmx5pRmf/JKHVVuP2wqYDerXQpVTp6cuzMaPG47JYrLFEcmKN/SKxjCVkmCraix4/PXt2Lr3lNR5xzb1sxUiaRrm7XDcPXllEKYyk42v7B6Jh25u7fCc7B0okmBFMZX12ScRHuSFkTfG2RIfnWkiYXnWJ3uwZoe8H/9F8vpz9ybDy9NFe7LKjM9+ycdvW4sgKnfc1bcFeqaGOcPyn7HuLhAQGeKFewe0wkVpYYreb2tMVrzxzX58t+YIxL7USgsJ8LC9Zl7RJQIeCk7yFsm9C5bnYvEv+RBFSNRsHROD8eLQFFUu8dFPeXjzm/3SY6s5ZzHZFxZm4wfJ70OBvkY8Pbgt0uIDpXm4u0CASDwXhTsuaR+uaH+K4ljZh8qQ+fleW8EAtZso8DRpcJKqlxkxazOyc+UVxRKTjQr1xsyMVDQJ8lR17gxOAQpQgAIUoAAFzgeBE5XAxF/U/ZnKXkezyRA67yqdvF8Q2jsB9qcABShAAQpQgAIUoAAFKEABClCAAhoUYJaEBm8Kp0QBClCAAhSgAAUoQAEKUKChCmQsMZVDB+cygCQufmx3A1oFSQzIUBSgAAUoQAEKUOA8E8gvqsSgKeulrvrBa2NtCcfONFG44M7n1uFYsfzTR8Wp7q+P6+Dy5KK1u07gpQ9ycLK0xhmaf8bqdDrMGN4OqXHyEuqkTMzOICI5e8r72dibX2bnyHN3F0UTRPGExtTKKs24/qk1ItdZarukfRM8fkcixEnHarVdB0sw7tVtUpOSRWGD8bclok+ncIenvT7rJF78IBsnSmTtSWDag+2QHt+wf0jNPVqBqQuzIIqayGrDro3FjU6+L8iai6w47ioQIF77+3YJx4jr4+HtQMGFb9cUYO7ne1Fjcm+RALGOnqmhtkIzQX4edt+WNTtOYPbiPSgsrrJ7rNIBotjG/LHtFSV4K40p+lXXWHD31PUokvwZJz7aD7NHpcHLQ71CHMVlNbjnxQ04VSb3pPurL4jCqBvj7WGss6+7CgQYDTpc1aMphl7TyqHnRhTAeG9ZLj788RDEZ2G1WmJzfzwzpK1qn4XFZ5aHMrdg3+FyqUtIbhWAmSNSVf3MInXCDEYBClCAAhSgAAU0LLC/GJixRkMFAqyoyOxvdK7ioYa9OTUKUIACFKAABShAAQpQgAIUoAAFKOCogHrf5nF0RhxHAQpQgAIUoAAFKEABClCAAg1WYMQS0x6dDq47orQeqfs66JEewR99G+wDxYlTgAIUoAAFKOB2gfeX5+J/yw5Km0dogAeeuScZSS38nY6Z+dlefLnqsNNxzgwgPj0O7t8St/eJkR67roCyrb09Dfh6aneXrkGNi63efhwT394pNfSHT3dBWGDjOl32wx/z8Na3ck+bFsUyMkenI7qJt1T/M4NZrFa8891BW8KjzNYrvQkm3N3G4ZAf/HAIb393wOHxZw70MOrw7QsXQBQvaMhNFDN54o0dUpew4MlOtpOfG1NzR4EAURBg3MAEiGffmeds6Z8FmPXJHohkZHc0sVfuuqIFbr6kmUNJ1H/PeeveUxg3b5tqidShgZ548s42Uk+2F3P/dUsRXlyUbSsUIKuJggszM9ohpZX6RYN+2HAMLyzMljV1W5zmEb54a3wHp57r2hNyR4EAcar98Ovi0DMtDM68DYh9uWjFISxYdhBq7dCoUC88ensi2sWq87ywQIDU7cFgFKAABShAAQpQQBWBzUeteHOjvJ9JnJ2k1Yq9c/sb5VUNc3ZCHE8BClCAAhSgAAUoQAEKUIACFKAABTQi4MzfHjWyBE6DAhSgAAUoQAEKUIACFKAABbQiMHKp6Tcr0FMr87m5rQ69Wqh3MppW1sl5UIACFKAABShAATUEqk0WPDBtE/IKK6SF75IUgomD2kAkrzvbxKmjQ6dvVCU5qm3LALwyKs3ZKdo1XiQii4RkWU0kdy9+pmuDP0X1502FeH5BliwWW5z3n+yMyFAvqTHdGcxqtWLw1A3IL6qUOo0h/Vvg9j7NpcY8V7DyKjNuefpPVElMiI2L9sPke9siItixe/3esoNYsDxX2vp9vQ34bHI3GPQN+8+zK7cW4Zl3d0lzEYHeeawjYsJ9pMZ0dzBXFwgQCb1jb0lAeutAiGRwZ5rJbMXsxXsgCgW4uvl4GfDY7YnokRLqdDK4uAcLv5db6Ki2h9jT9w1oBXG6vcw26d2dWLX1uMyQ6Jn3e1bDAAAgAElEQVQahqcHJ0mNWVew+6dtxP4j8k6HD/Q1YvJ9yUhuGSBlDa4uEBAe7IWpDySjZaScA0/FZ/TpH+7GTxuPSfE4W5BHbk3AFV0iVInPAgGqsDIoBShAAQpQgAIUkCrw60ELPtmpVkkq+6eqA1bO6We8yP6RHEEBClCAAhSgAAUoQAEKUIACFKAABRq3gHPfDmjcNlwdBShAAQpQgAIUoAAFKEABCtgpkLHE9DF0uNnOYap1vyJOj6sT+KOvasAMTAEKUIACFKBAoxbIzi3FiFmbpa5x5A1xuObCplJiiq+o3vXcOhScqJISr3YQUcDgtXHtER3muhOt31lyEItWyEtG9vcx4tPJXaF3MlFUOq6dAX/aWIgp78stELBoQheEB3vaORPtdt+dV4bhMzdDFAqQ1USy8csj0lzmJKY+dWG21GRHXy8Dxg5sbTtN3ZH2v2UH8b7EAgEi8fmL57o1+KIdv20pwrP/k1sg4H9PdHLp660jz4O9Y1xZICAyxAuzR6YhLEje61pphQl3TF4HUbzDVc3bU48n7myD7snOFwf4e87llWbc+9IGFBZXq7KMgb1jcN+AltJinyipxr0vbURJuUlaTA+jHrNHpiIhxl9azPoCLVh+EO8tk/eZRq/X4Y4+Mbi7b4v6Lq3o311ZIKB96yCMujEezSPkFkE5eqIKw2ZsQkmFvGelNt7wa2Nxfa9oRZ72dmKBAHvF2J8CFKAABShAAQq4XuDrHAuW75X3eyanV2DFJ5n9jbc4HYcBKEABClCAAhSgAAUoQAEKUIACFKBAIxNglkQju6FcDgUoQAEKUIACFKAABShAAXcKZCytmQXoRrtzDrWv3TVah7tS9VqZDudBAQpQgAIUoAAFGpTA++LU3aUHpc1ZJOtOe7AdEpvLS1ATJxx/s/qItDn+HUj88WTIlS1x22Ux0mOfK6DsAgEiIXDRhM4I9vdw2RrUuJAaBQKmD2+H9PggNabr8pjiq9qZn+7BV7/L3Qe3XNoM91/VyqXr2bS7GI/M2yb1mjf2isawa2Mdiim7QIDRoMPCCV0QGtCw96QaBQJeeCAFndoEO3SftDrIVQUCokK9MSsjVWpxgL9NX/tqPxb/kucSYlFA4/E7EqUWB/h74h//lIc3vtmvyjr6dIrAo7cnSIv92a/5eO3r/bBY5CXiiAR18fnLlS3vWAWGvrwZVdXyCkwktwqwFcKQ0VxVIKBLUggm39sWBr38r+WIZ0Q8K+KZUaPJfrZrz5EFAtS4Y4xJAQpQgAIUoAAF5Aos2GrBn/nyfi5xfnbW2Zn9PMY4H4cRKEABClCAAhSgAAUoQAEKUIACFKBA4xKQ/5fIxuXD1VCAAhSgAAUoQAEKUIACFKCAHQIZS2vGA7oX7Riiatc2YTpkdGaBAFWRGZwCFKAABShAgUYpIE4OHvXKFuQerZC2vh4poXjs9gT4ehulxdy+7xTGzdsGk1n+F1YTYvwwZ3S6KkldZwOQXSBAXEMkW/buGC7N2x2B1CgQcGvvGAy5sgX0uob/Z7IakxWDX1gPcZKwrCaKSkwclITUuEBZIRXFESeV3zJprdSE0u7JIjkzWdH1z+wku0CAiP/o7Yno06lh70k1CgTcdEkzPHBVKzSCLfnPY+SKAgH+Pka8Pq49woO9HHrG6xu0J7/MdkK52k0UB3js9kT0SAmBToWH4FS5Cbc+sxY1Jov0pYjXyZdHpEqL+9jr27E+66S0eEaDHqNujEP/bpHSYioNdN+0jThwpFxp93r7RYZ4YcGTnaW8TriiQEDzCB88d18yosO8612box3E5/R7Xtzg6PA6x13YLgyThiSpEpsFAlRhZVAKUIACFKAABSggVSBznQVZRfJ/3+r4JK2PZvbzeMnx8RxJAQpQgAIUoAAFKEABClCAAhSgAAUap0DD/+ZT47wvXBUFKEABClCAAhSgAAUoQIEGKTBymekOqxXva2XykX46PNWTBQK0cj84DwpQgAIUoAAFGo7AppxiPDJf7kneo2+Mx1UXRElFEAmYg6aux+GiSqlxRTAPow6vjEpH62Z+0mOfLeA7Sw5g0YpDUq8VEuCJt8Z3QICvvKIMUieoINivm4sw+b1dCnoq7yIO8p09Kg1JLQKUD9JoT5EceO9LG2EVm0FSEwmvM4anSknCtGdKZosVY+Zsxa6DJfYMq7OvuMcvDkuBr5fB7pgLlufivWUH7R5X14AgPw/bngzy95Aa15XBVm0rwqR35O5JkRMukqzbxbq2KIWabmoXCBBJ9U/cmYjuyaGqLaPaZMXdU9ahqLhatWvo9TqMvCEOV/WQ+/mg9oTFq+P4eduwaXex9HW0aR6AzDFyTrUX3rc/uxbFZTXS5hka+NfnAFFMwtVtxke7sfTPAmmXFcVrZo1MRbMmPk7HVLtAQEy4D8bfloC2LdX9nFFVY0HGrM3YL7EQw9+4nRKD8cLQFKetzxaABQJUYWVQClCAAhSgAAUoIFXguZUWFJTJ+12Ts5PT6XDnnL7Ghc7G4XgKUIACFKAABShAAQpQgAIUoAAFKNDYBFggoLHdUa6HAhSgAAUoQAEKUIACFKCAGwWGL625VA/dj26cwr8uLXJApvexPxFEK/PnPChAAQpQgAIUoIA7BExmC+Z9uR9frTos7fIeRj3mjE5DfLT8ZPtZi/fg29VHpM21dqCBvWNw34CWqsQ+M+jin/Pw2tf7pV/r0g7hGH1TPPy8G+bn4rW7TuCJN3ZId2nT3B+P3dEGMeHqnewrfdJnCfjN6iOYvXiP1Eu58rmvPXGLxYrMz/fi69/l7edm4T547LYEJDmQpPnZr/mY9+U+qbYiWK+0MDx0S2u3JOzKWMzGnJMYP3+7jFD/ipEQ44fHbm+DFpHOJ/9Kn5wDAdUsEGDQ6/DgdbG49sKmDsxM+RCxhpmf7MaSP+Qlede+uijWct1F0Rh2TazqBUm+W3MEMz+R+1op1tIyyhdvPtJBOWodPbfuPYVx87ZBvBbKah0SgvHSMHWSvOubo+zXUF9vAx65NQE9U8Pqu3S9/65mgQBRyOCR2xLQNSmk3nk420E8KYu+z8W7S+UWsxHzSokNxMwR7aATFVwkNxYIkAzKcBSgAAUoQAEKUEAFgXErzKgyqxDYwZAWWHu/2s/jJweHcxgFKEABClCAAhSgAAUoQAEKUIACFGi0AvL/mtdoqbgwClCAAhSgAAUoQAEKUIACFKhPYMS31kSdwZxVXz9X/vuLvQ3wbbiHM7qSiteiAAUoQAEKUIACNoHC4mo8+PImnCyVd4LtBe1C8ehtiRDJXbLb+qwTePqdXRCnqMpu4uTd95/sBFHgQO3208ZjmPJ+tiqXuaJLBAb3a4HwYC9V4qsZNDu3FOPnb4NIJpPd0uIDbYmpCTH+skO7JJ545qd/mIOfNxVKvd5Td7fBxelNpMZUEkwkOn6/9iimf5QDkZgso4k/hD5+ZyJEoQx726+bC/HcgmxYZU2m1gQu6xiOe65siYiQhrcn9+SV4ZH521BSbrKXtN7+7WIDMezaWIgCHg29qVkg4OoLojDyhnjVk+rFPVix7iimfbRbatL63/dW7AORSC0KHqjd8gsrMOSFDZCYe2+bsjjN/tWH0qV8vnlnyQEsWnFIKsVtl8XYXmvc0TZkn8Tk97JQWiHvtWJQvxa48/LmTi9HrQIBnkYdhl4Ti2tULt5RG2BvfhmGztjktMmZAZJbBWBWRpoqrzMsECD9djEgBShAAQpQgAIUkCpQXgM8+qP838M5M0mr2dBm7gCdOr84dWZiHEsBClCAAhSgAAUoQAEKUIACFKAABdwsoP5f2928QF6eAhSgAAUoQAEKUIACFKAABVwnMG6Z1a/Sai513RXrv9LjF+gRHcAff+uXYg8KUIACFKAABSjwl8C6rJN4/HW5p0OPvaU1+nWLVIXYZLbi/mkbcehYhSrx5z3cHq2b+akSu3bQrNxSTH5vFwqOV6lyrcTm/rZkeJHw5YpkTFmLOHayCi99kINNu4tlhfxXnKZh3hjUtwUuSguDp4f6hSBkLkIU8Rj28iYUFVdLCyuSG6c9mGp7TtzRdh0swcNzt6HGJK/gh7i/d15hf0JpzqEyPLdgF/ILK1WhEIUphl7TCiIpviHtyaJT1Zj2YQ7WZ51UxSUq1Bt3XhFjK+rg6YLiLKosArAVubhl0p9Si+2IuQb4GrFoQmd4e8ovuHM2i/yiStz74gaI91qZTazj7Uc7Qpy27opWbbLgxgl/orJabpJL8wgfZI52vkCAxWrF6DlbsetAiVSOR29PQJ9OEVJjKg0m3r/HzNmKoyflfa4R79UTByUpncI5+6lVIKB9QjCmDUtxen72BCivMuOGp/6AWXL1CxYIsOcusC8FKEABClCAAhRoXAL5JVZM/V3e72Vk6HjrDP7T++rKZMRiDApQgAIUoAAFKEABClCAAhSgAAUo0JgEmCHRmO4m10IBClCAAhSgAAUoQAEKUEADAhlLTUUAQjUwFdsUHuykR3IT/virlfvBeVCAAhSgAAUooG0BkZQ79/O9+HZNgbSJ6vU6vDW+A2LCfaTFPDPQK5/uxde/H1Yl/k0XR9tOg1W7ieRFkRiddVBucmDteYsk5H5dI3DdRdEQSY0NJSl59qd78M3vR1S9BT1SQiHudXKrQBgNDePnhwMF5bjvpY1SXcT6H7m1tar7ta4JiwIBj8zbLjWJ9xpx2vqN8XY7idfDcfO2Ycd+9fakXg9c0SUS1/dsipZRvg1mT4r3iS9WqvOa+/eN6pYciht7NUVqXFCD2ZO1HzK1CgSI126RWO+qVl1jwU0T/0BFtdzkkFZRvnjjkQ6uWgZEAv7gqRtwuEhuwQ9ZBQLEZ4CbJ/4Jkewtq4UHe+HR2xKQ3jpIVki74ohT4ofP3CS1yEqKONV+ZJpd8zhbZ7UKBAzoEYUxN9n/fuPMgsQz88D0jdILTLFAgDN3hWMpQAEKUIACFKBAwxbYUWjFvPVyfwZ0UuR4Zj9jmJMxOJwCFKAABShAAQpQgAIUoAAFKEABCjRKgYbxDadGSc9FUYACFKAABShAAQpQgAIUaJwCGUtqtkCnS9XK6m5N1uPC5vzxVyv3g/OgAAUoQAEKUEDbAoeOVdhOey0uq5E20e7JoXjizkT4eKl32vGaHccxZUGW9ARGgRDoa8SCpzrDV8X5/409+X+78OsWUW9L3SYS4Pt1jUTfrhFIjPGHKOKg5fb5b/l49Yt9Lplir/QmuKJLBDolBms+KXnl1iI88+4uqS5i/eMGtlZ1v9Y14dyjFRg2YxNEsqys1rVtCJ6/L9mhcC8szMYPG445NNaeQaJYR9+ukbYCHm2aa39PioIdonCHK1rP1DDbnuySFKL5PVnbQ60CAaKQxJsuTqy/ccKfKK0wSb3drZv5Yd7D7aXGrCuYOFz9sde2YWNOsdRryioQkFdYiSEvrId4bmS1uGg/PHdvW4hCAe5oorjE/dM2Il9iUYawQE98+HQXp5ejVoGAq3pEYbSLCwRUVpsx+pWt2HtY7mGqyS3/KsagU+Ejoige8VDmFuw7XO70vawdQBQ1mDkiVfOfa6UumsEoQAEKUIACFKCACgKrcq34cIe838s4PUWrdWtmfw/nK4U5PREGoAAFKEABClCAAhSgAAUoQAEKUIAC2hNQ4c952lskZ0QBClCAAhSgAAUoQAEKUIACrhPIWGr6DkB/112x7iv1jdPhqgS9VqbDeVCAAhSgAAUoQAFNC6zaVoRJ78hNOBbJxiLxVc1WWW3BiFmbcbBAbqLR33OeNqwd2ieofwLvqq1FeOmDHKknCNfnLk4WFknJHROCERLgqUoiWH1zqO/fc49V4InXd0Ak9LmqidOtxUnAIrk8KsRLc8lmFovVdoL7vC/lFk4QhSPGDmztKuazXmfAY6shEktlte7JIZh8r2MFAkTxkakLs1FeKe9U7/rWlRYXhH7dItAxMRihGt2TeYUVePz1HdJPY6/LRuzJK7tHolvbUESFam9Pnjn3xlQgYNCUDdJff11dIMBktuCJN3ZiY87J+ragXf8uq0DA+uyTePz17VILBKS0CsTLI9q59f1r+MzNyDlUapdpXZ3Dgz2xaAILBNQ2qjFZ8cQb27Fpt9ziFwkx/pgzOg2igI3sxgIBskUZjwIUoAAFKEABCsgV+CbHgmV7JVYvc356SzL7Ga90PgwjUIACFKAABShAAQpQgAIUoAAFKECBxicg/695jc+IK6IABShAAQpQgAIUoAAFKEABOwQylppeB3C/HUNU7dotWoc7U1kgQFVkBqcABShAAQpQoFEIlFeZ8dKiHIgiAbKaTqfDwqc6ueT0WnHCvDhpXo12Q69oPHB1K1WSpGrPt7C4Gk++uQN78+WeAqvU5LKO4bi0Yzi6JgVD3DuttKoaC2Z8tBs/bVT/JPezrbl9QjD6donAxelh8DBq42eLknITZi/eg182F0q9TZ3bBGP8bYkI9veASKh1ZRPPnNGgwxXjVklNku2eHIrJ97Z1aCnHT1Vjwts7kZ0rL8HVnolc2iEcvTs2sSXFa2hLQiSkzlq8G8vXHrVnOdL6psUH4You4RA+nhrZk2curjEVCJjw1k78ufOEtPsnArFAwGlOUfDl7SUH8fFPh6S+9kWFeuOFoSmIDvN2+eu5WJ14vxw0dT3yC+UV9wkL9MSHT7NAQO3NWG2y4N0lB/HJz3lS92izcB88cWciEmP8pcYVwVggQDopA1KAAhSgAAUoQAGpAu9vteCPfE0VCHgjs5/xAamLZDAKUIACFKAABShAAQpQgAIUoAAFKNBIBLTz7a5GAsplUIACFKAABShAAQpQgAIUON8FMpabJ8BifVYrDomhOozsoo0kHq2YcB4UoAAFKEABClDgbAJ78srw9Ls7UXC8ShpQp8RgPHNPW3h5qP957Pdtf530XVkt/6TvJkGeeH1cBwT4GqXZnCvQZ7/mSz8V3t5JR4Z4oVtyKK7sFon4Zn72DlelvziBWJxE7M4W5O+BjglB6N8tCmnxgaoXjKhrrSdKavDoa9ux77D8YhIiEd3LwwAVDg2u8/ZZrFBl/4pE5Llj0h0+Rfub349g9qd73PnoISLEC13bhmBA9yhbYrUW2v7D5bh/+ka3TiXIzwPtxZ7sGmn7XzVOunZ0gY2lQIDZYoUoELB2FwsEnO1ZaB7hg8zR6fD1Njj6qMBktmLmJ+oU3BCv554eehjcUGGkosoM2SlF4nPYa2PbO1146sjxStz1/HqH79m5Bl7VIwqjb4qXHreugJXVFry3TH6BAPFZcMT1ceiREip9PSwQIJ2UASlAAQpQgAIUoIBUgTlrLcg+LvvTvBNT1OsmZl5hmOxEBA6lAAUoQAEKUIACFKAABShAAQpQgAKNVoAFAhrtreXCKEABClCAAhSgAAUoQAEKuEcgY6lpCIC33XP1/141wk+HCT3VT0jTyno5DwpQgAIUoAAFKOCowOJf8vHaV/scHX7WcY/cmoArukRIjXmuYKfKTRg/fxtEoQM12oS726BXehM1Qv8r5oEj5Rj76lYUl5lUv1Z9FxDJtiIZWdzDK7tHwmhw3+fq8kozHpm/zW0nude20ut1iArxwuWdI3DVBVEI9veoj1L6v+cerbAVTFCjIIb0ybo5YGJzf7wyKs3h5HFhLfakKMrg7ib2ZFy0H/r+354UJ3S7q4mkVPGau/NAibum8M91xZ4Uyax9Ov21J0MDXL8nz0RggYC6Hwvx3jLv4fYue3ZMZgueeGMnNuaclHpNGQUCRCL9mMyt2JuvzucXqQt2czBRqCdzdBqiQr2dmkljKhAgnp8Fy3Pxyc95TpmcbfDTg5PQMzVMelwWCJBOyoAUoAAFKEABClBAqsCzKy04VqahAgHAPZn9jO9IXSSDUYACFKAABShAAQpQgAIUoAAFKECBRiLAAgGN5EZyGRSgAAUoQAEKUIACFKAABbQiMHJpTR8rdN9rZT4iX2Lm5Y6f5KaVdXAeFKAABShAAQpQQE2BapMFE9/aifXZ8hLnRMLmogmdERboqebU/xX7ta/3Y7EKCVLiIqI4wPjbEuDloX5C7vK1RzHtwxyXudV3IXHwcEy4D3qlhdkcRIKyO9r+I+UYNmMTxInWWmjij2whAZ64KD3MlkCXHh8EVx3SfLCgAsNe3ogakzYstHA/zjWHNs39MduJAgEi7k8bj2HK+9maWaZ4zqLDvG378aK0MCTE+LtlbnmFlbjvpQ22E9C10MSeFAnEvdLDcEG7MHRoHQTxXuSOxgIBdauzQMBpH5HgPWLWZohiJGx1C4iCPHNYIOBfSGoWCJg4KMn2HiO7sUCAbFHGowAFKEABClCAAnIFHvreDJNFbkxnoulgvXxOP48VzsTgWApQgAIUoAAFKEABClCAAhSgAAUo0FgF3PONiMaqyXVRgAIUoAAFKEABClCAAhSgAEYvsbYx68y7tETx/CUGBHppaUacCwUoQAEKUIACFNCWwNa9pzD5vV1ST8hOiQ3E9AfbwWhw3Z8i1uw4jqff2QWLCgnk4qTudx7tiMhQ9T9YniozYeLbO7F9/yltPSgAQgM8cWFqGAZ0j0R8M9cWChD3dfane/HdmiOac/HxMqBTYjCuuygaKa0CVH/ut+87ZTtxmq1+ARkFAkoqTHj67Z0Qr5VaayJh9sJ2oRjQIwqtm/m7rEiFcBBJ8HM+24Ovf9fmnuyYEIxre0YhNS5I9T155nPBAgF17xQWCDjtU1Juws1P/6mZ4jdae42rPR8WCPjv3WGBgNMmya0CMHNEqtsKw2h573BuFKAABShAAQpQQKnAqSrgyZ/NSru7pJ/Bakia3V+X5ZKL8SIUoAAFKEABClCAAhSgAAUoQAEKUKCBCbjuW3kNDIbTpQAFKEABClCAAhSgAAUoQAHHBB742urr6WEuc2y0OqPGdjegVZA6sRmVAhSgAAUoQAEKNAaB177aj8W/5EldytiBCejXNUJqzPqCnSipwYS3diArt7S+rg79+xN3JuLSDuEOjbV30LZ9p/Do/O2o1tKRXbUWERroaTtV9oZe0baTzF3VjpdUY9QrW1BwvMpVl7TrOr7eBnRJCsENF0VDJKqp1TbmnMT4+dvVCt+o4sooECBAdh0swbh521BVraFj9GrvSVvxjlDbnowJ93HZPSwurcGoOVuRX6jN089F8Y6/9mRTiMI1rmosEFC3NAsEnPY5WVpjKxDAVr8ACwT814gFAk6bsEBA/XuIPShAAQpQgAIUoEB9AvuLgRlrtFUgoLrG4Pf61bry+ubOf6cABShAAQpQgAIUoAAFKEABClCAAuejAAsEnI93nWumAAUoQAEKUIACFKAABSigskDGUtNRAK7JnFKwliHpenSM4o/ACqjYhQIUoAAFKECB81BAJDFmzN6MbIlJ9Qa9DosmdkFogIfLRd/89gA++vGQKte9sF0Yxt+eAF8vgyrxzwy6ZvtxTHxnp+2Ubi02nQ6ICvXG/Ve1QqfEYIjkeFe0vMJKjH5lC4rLalxxOYeuIZIYB/aOQe+OTRAa4OlQjLoGbcwpxvj526THbYwBZRUIEDZ/7jyBCW/vgEWbNQKg0+kQEeyJ+65qhS5JwfDzNrrklh45XoWRszdDJDprtQX5e+CWS5qhT6cIhAaq/97EAgF1PwksEHDaRxQ3GjjpT2j0rV5TW5oFAv57O1gg4LQJCwRoartyMhSgAAUoQAEKNFCBDUeseGezpn7pcSyzn9G1FWgb6L3jtClAAQpQgAIUoAAFKEABClCAAhQ4PwWYHXF+3neumgIUoAAFKEABClCAAhSggKoCI5aa1+lg7aTqRewIfm2iDn1i9XaMYFcKUIACFKAABShw/gis3XUCU97PRmmFSdqiE5v7I3N0OkQCuavb+uyTeOw1dU5WF4UP5o9tj1ZRvi5b1s+bCjF1YTYsFu2mDhoNOrSLDcSI6+NcZrMnrwyPvr4d4vRyLTeRBDukf0t0bRsidZosEKCcMyHGD3NGp0PsXxntty1FeH5BFswa3pNirSliT14Xi7hoPxnLrjfG/iPleHT+dhwvqa63rzs7CI8h/Vuge3KoqtNggYC6eVkg4LQPCwQo34pBfh7IHJNmK07kTDtyvBJ3Pb/emRBnHXtVjyiMvileety6ArJAwGkdFghw6aPHi1GAAhSgAAUo0EgFVuyz4Mts7fwO0grd+rn9DJ0bKTeXRQEKUIACFKAABShAAQpQgAIUoAAFnBaQ800Yp6fBABSgAAUoQAEKUIACFKAABSjQmAQylpk+gxXXa2VNvVrocHNbFgjQyv3gPChAAQpQgAIU0JbAyx/vxpI/CqROKjrMGw9c3QomixUmk+u+VOrnY8S6rBP4cuVhqeupHWzMTfEY0CNKtfhnC/zTxmN4cVGOphOSxbwjQ73w+O1tkBIb4BKfrNxSTHxrp+YTksUp7sOvi8XlXSIg6w9zLBCg/BETBUvmjklXPkBBz183i8IdOTCZNXWq3n9mHhHihUdvS0RafKCCVTnfJedQKSa+vROFxdouEuDjZcCwa2LRv1sEdCpVsmGBgLqfJxYIOO3DAgHKX3v8fYz43+MdEejnoXzQWXqyQIAyvomDknBRWpiyznb0Kqs046HMLdh3uNyOUfV3ZYGA+o3YgwIUoAAFKEABCtQn8MlOC3496Lrf5dY3H+jweWZf4w319mMHClCAAhSgAAUoQAEKUIACFKAABShwngrI+h7SecrHZVOAAhSgAAUoQAEKUIACFKDA2QQyltbMAnSjtaLTLlyHoR1ZIEAr94PzoAAFKEABClBAOwLiBOz7X9qI3GMV2pmUxmfSMTEYT97VBoG+RpfO9JfNhZj58W6IpCotN08PPSbc3QZd24ZAr1Libe317zpYgpc+yEHuUe0/w/cNaIkbL24Go8H5P8+xQIDyXdApMRgvDE1RPkBhz9+2FGHmJ7tRUm5SOMI93cTz9tRdSXlAj5YAACAASURBVLigXYhqyfC1V5adW2rbkwcK5CZ+qqE3uF8LDOwdI2VPnjk/Fgio+46xQMBpHxYIUL67QwM98eHELnD24wULBCgzZ4EAZU7sRQEKUIACFKAABRqTwGsbLNh2TEMFAmCdndnPY0xjMuZaKEABClCAAhSgAAUoQAEKUIACFKCATAHnv4EkczaMRQEKUIACFKAABShAAQpQgAKNQiBjmfkhWK0va2UxTf2BJy40aGU6nAcFKEABClCAAhTQjMDq7ccxdWE2Kqq0nXSuGTAA3p56PH9/MtLiglw+rQMFFXjl093Yvq8EoriDltuQ/i0xsHczGPTq/ylKJGjP/2offtlUiKoabZ/ofkn7Jnh4YGv4eDr38wkLBCh/+m/oFY0Hr41VPsCOnqIwxZzP9mDLnlOa35N3XdECd1we45I9WVphwutf78dPG4+hslrbe7JXWhjGDkyAr7dze/LMx4YFAureSCwQcNqHBQKUv+imxgXi5RGpygecoycLBCgjZIEAZU7sRQEKUIACFKAABRqTwJRVZhwu1dCKdLqHM/saZmpoRpwKBShAAQpQgAIUoAAFKEABClCAAhTQlID638rS1HI5GQpQgAIUoAAFKEABClCAAhRwhUDGUtONABa74lpKruFt1GHaZXolXdmHAhSgAAUoQAEKnFcC4pTn79cdPa/WLGOxt/eJgUiAd0crrzJjyR8FWLDsIMoqtVvYQRQGmDSkLbonh7iESdRL+GXTMby75CDyiypdck1HL3LXFc1xd98Wjg63jWOBAGV8Iul7wt1t0LmNes+hSIBf8scRvLcsFyIxXqtNr9fZLHqmhrlkihaLFSu3FuGdJQdx6FiFS67p6EVuuywG91wp9zWdBQLqvhssEHDahwUClO1cvU6HYdfG4vqLmiobUEcvFghQRsgCAcqc2IsCFKAABShAAQo0JoFHfjCjUlu/2rgps5/x08ZkzLVQgAIUoAAFKEABClCAAhSgAAUoQAGZAiwQIFOTsShAAQpQgAIUoAAFKEABClDAJpDxbXVnGPRrtcQxtbcB/h5amhHnQgEKUIACFKAABdwrUFRcjWEvb8LJ0hr3TqQBXr1NC388PSgJ4cFebpu9SChctOKQLTG5qkabJ3R7exow+d62aN86yGVO1SYLPv/tMBb/nKfpZ1ucaC9Otne0sUCAMrl2sYGY9mAKjAb1C8YVl9Zg4YpcfLemQLN70stDj0lDklQtmHDmnakxWfDlqiP45Kc8HC+pVnbj3NDrgatb4eZLmkm7MgsE1E3JAgGnfVggQNm2C/A1YsGTneDnbVQ2oI5eLBCgjJAFApQ5sRcFKEABClCAAhRoLAKl1cDjP2msGKnZ0iVzgOe6xmLMdVCAAhSgAAUoQAEKUIACFKAABShAAdkCLBAgW5TxKEABClCAAhSgAAUoQAEKUABjf7I2qaoyH9MSxbjuerQM4o/BWronnAsFKEABClCAAu4V+Gb1Ecz9fC9MZqt7J9IAr+7nbcCTd7VBlyT1TiVXynLsZBXe/PYAfttSBJGIq7UWHeaNWSPTEBLg2mpdVdVmvLc8F9+uPoKySo19uRmA0aDDvIfbo1WUr0O3jAUC6meLCffB1AeSERXqXX9niT2KTlXjzW/245fNhagxae/1NTLEC6+MSkNooKfEVdcfShTveH95Lr7+/QhKK7R1HKGYvUGvw6sPpyOuqV/9i1HQgwUC6kZigYDTPiwQUP+G8vEyYMr9yRBFX2Q0FghQpsgCAcqc2IsCFKAABShAAQo0FoEDxVZMX6Ot3y16eRnCZ1yqK2wsxlwHBShAAQpQgAIUoAAFKEABClCAAhSQLcDMCNmijEcBClCAAhSgAAUoQAEKUIACNoERS02ndECAVjjuSdejQxR/DNbK/eA8KEABClCAAhRwv8BTb+7AHztPuH8iDXQGl3UMx2N3JGpm9uJk7i9XHsa3awogTjLXShOfwAf3b4Hb+zR3y5Sqayw2k29WH8bBggq3zOFcF+3aNgTP35fs0JxYIODsbCLJu2WULwZ0j0SfzhHw9TI45Ctj0MnSmv/bk0cgEoC10nQ64I7Lm2NQ3xZumZIoFLDEtiePYP+RcrfM4VwX7ZgQhBeHtZMyJxYIqJuRBQJO+7BAwNmfFb1Oh4gQL/TpFI6rL4iSWtSEBQKUvcyxQIAyJ/aiAAUoQAEKUIACjUVg4xEr3t6snQIBVqBkbj+jnCphjeUmcR0UoAAFKEABClCAAhSgAAUoQAEKUOAMAWZG8JGgAAUoQAEKUIACFKAABShAAVUEMpaZt8BqTVUluANBr0nU4/JY/hjsAB2HUIACFKAABSjQCAVKK8y4e8o6lJRr7xTnhsId29QXL49Ihb+PUTNTtlqtEPd2xfqjWL72GHbnlWpibkF+Rkx9IAUJMf5um484yX3l1iIs/aMAG3NOQgvnuotEbZF81zM1zG4XtQoEiKTdEdfHITrMG1U12vlSuBIgg0EHT6Meft5GeBi187NfSYUJP64/hmVrjyLnkDb2pHjdmvpAMpJauK+mn8n8f3vyzwJsyC6GeP1ydxNPzZN3tcHF7Zs4PRUWCKibkAUCTvuoVSAgyM8D4wa2RlLLAFRUmZ1+pl0ZQK/X2V7Hxeu5eF0X75cyGwsEKNNkgQBlTuxFAQpQgAIUoAAFGovA9/us+CpbQ78L0um2ZvY1pDUWX66DAhSgAAUoQAEKUIACFKAABShAAQqoISD5T6lqTJExKUABClCAAhSgAAUoQAEKUKAhCoxcZvrKasXVWpl7z+Z6DEzmj8FauR+cBwUoQAEKUIAC7hUQJ83P/XyvJpKk3Svh+NW9PPQYc3Nr28m2WmsiMbWy2oycQ2W2pPhV24pw9ESVW6fZr2skxg5s7dY5iIuL08sPFFRg9bYi/LalyO0nmLdq6oc3xrW320UUORg/f7vd4+obcHnnCIy/LaG+bvx3OwVE8ntljcVWIGDlliKs3n4CIkHVna1Ppwg8erv777XYkwcLKrBm+3H8trUIe/PL3MmCmHAfvPNYR6fnwAIBdROyQMBpn5OlNbj56T+dfubODNCmuT9mjUyD0cDfhZ1pwwIByh43FghQ5sReFKAABShAAQpQoLEIfLjDglW57i/e97enToev5/Q1XtNYfLkOClCAAhSgAAUoQAEKUIACFKAABSighgD/GqyGKmNSgAIUoAAFKEABClCAAhSgADKWmF6BDiO1QpEUBozobNDKdDgPClCAAhSgAAUo4FaBMZlbsX3fKbfOoTFc/MLUUEwa3FbTSxFJqoXF1Vi9vQi/bz+O9Vkn3TLfsEBPvPFIBwT4Gt1y/bNdVCRlbtpdjN+2FNoStmtMrj8lTZySPO+hdMRF+9nlsjuvDA++vMmuMUo6X9k9Eg/d7P5CDkrm2lD7iK/aF56swh87Ttj25NpdJ9yylJAAD7w+rgOC/T3ccv1z7ckte0/ht82F+H3bcVtBD1c38cfzzDHpSGzu79SlWSCgbj4WCDjtU1Zpxl3Pr0NJucmpZ+7MwalxgZg+vB30On4l5EwbFghQ9qixQIAyJ/aiAAUoQAEKUIACjUVg7jozdhVpaDVWzMnsbxyloRlxKhSgAAUoQAEKUIACFKAABShAAQpQQHMC/Guw5m4JJ0QBClCAAhSgAAUoQAEKUKBxCIxYUvOwTqeboZXVhPvqMPEivVamw3lQgAIUoAAFKEABtwkUl9bgzufXobLa9YmXblu0SheOCvXGvIfT4e+jnaT3upZaWmFCfmElfttShJVbi3DoWIVKMv8NKxLhh13dCtf3inbZNZVeqKLKjILjldi4+xSWry3A3vxyWER2r4vagB5RGHNTvF1XEyeuD3t5I2pMcufZr2sExg50/6nydmE04M5iTx4u+r89uaUIuS7ckyJn+P6rWuHmS5ppTlC8P4kE3k27T2L5n0ex53A5LBa5z3pdi+7XNRIPD2wNZ/6QzgIBdT9WLBBw2ke8B42YtRm5R+W+J6e0CsTLGSwQcLYnkQUClL3ss0CAMif2ogAFKEABClCAAo1F4NnfLDhW7rqfvetzs1qtY+f293i5vn78dwpQgAIUoAAFKEABClCAAhSgAAUocD4LOPO9hvPZjWunAAUoQAEKUIACFKAABShAgXoERiwxXa/T4TOtQInkh1euMGhlOpwHBShAAQpQgAIUcJvAZ7/mY96X+9x2/cZ0YQ+jHg9e2wpXX9C0wS0rr7DCdoL5d38U4MCRcpfMv23LALwyKs0l13L0IoXF1di27xQ+/SXPVijAFSeY+3kbsPjZrjAalBc0E0nlw2duQmmF2dGlnnVcj5RQPD04CQY9/4QoFVZBMHFP/9h5At+tKcC+w2UKRjjfxdVJ2o7MuOhUNbaLPflrPvbkl6HKBcVtfL0M+OTZrvA0Kt+TZ66NBQLqvtuufvZMZgueeGMnNuacdOQxPOeY5hE+yBydDl9vx3/fJJ7p8a9tw479JVLn1qqpH14amoyQAE+pcRtDMBYIUHYXWSBAmRN7UYACFKAABShAgcYiMGq5GS6sl1kvm9WKG+b2N35eb0d2oAAFKEABClCAAhSgAAUoQAEKUIAC57EAv91zHt98Lp0CFKAABShAAQpQgAIUoICaAsOXW9vrLeaNal7D3tiTehkQ5mPvKPanAAUoQAEKUIACjUfAbLHi4blbpSehNR4h+1fSPiEI04a1s3+gRkYUnKjC79uO49Nf83D0RJWqXwQWifCfTe4GfQNIPj9ZWoMte4qxYHkuDh2rgMms7glqC57sjKhQL8VPxYmSajz55k7kHCpVPEZJx8Tm/hg3sDVim/op6c4+KgiIfbh6+3Es/iXftictKn4738frrz1pNGj/T8bFZTXYtvcU3lueaztpvcZkUUH/dMi3H+0IkfztaGOBgLrlWCDgtI94f5nx8W6sWHfU0cftrOOaBHnioZtbo2vbEKlxG0MwFghQdhdZIECZE3tRgAIUoAAFKECBxiBQVAFM+lVuEUpnXSx6Q4dXr9BtcjYOx1OAAhSgAAUoQAEKUIACFKAABShAgcYsoP1vezRmfa6NAhSgAAUoQAEKUIACFKBAIxZ44HtrkKfZLPdoNie9RnTWIymMPwo7ycjhFKAABShAAQo0YIH9R8ptp47XmNRNdm7ARHZPPdDPAzOGt0OrKF+7x2ppgEiW+3HDMVtCvFrJ8N6eeswYngqRhN5QWmmFCau2FuGNbw+guLRGtWmLpPy+XSMVx6+oMuO1r/fj29VHFI9R0lGcnP7MPW3RvnWQku7so6LA0ZNV+HljId5delC1ZHgvDz1eerAdklsGqLgSuaHLKs22PfnWtwdwvKRabvBa0cbc3BoDuivfk2dOhAUC6r41LBBw2sdqtdoKgrzxzX6pRXp0OmDUDfG46oIo1fZJQw3MAgHK7hwLBChzYi8KUIACFKAABSjQGAR2FVkxd526hfjsdao2GIJfv1xXbO849qcABShAAQpQgAIUoAAFKEABClCAAueTALMizqe7zbVSgAIUoAAFKEABClCAAhRwsUDGUvNRwBru4sue83K3puhxYQx/FNbK/eA8KEABClCAAhRwvcCC5Qfx3rJc11+4kV/xnitb4rbLYhrFKn/ZVIgXFmWrUiTA06hDxg3x6N/N8aRbdyHvOliCZ97dhcJidRKSB/ZuhkF9W8DDqFe8xMW/5OG1r/Yr7q+048O3tG6Q90jp+hpav5VbizB1YTaqa+R/UV88b8OvjW2QCcQ5eWWY9M5OHD1RpcotvemSZhjSvyXE65YjjQUC6lZjgYB/+6zPOonH39gutUCAuIIoDjD6xnhHHuFGPYYFApTdXhYIUObEXhSgAAUoQAEKUKAxCKw6ZMWH2+X/3sFxG92xzH6GCMfHcyQFKEABClCAAhSgAAUoQAEKUIACFDg/BBz7RsP5YcNVUoACFKAABShAAQpQgAIUoICTAhlLa/4AdF2dDCNteJ9YPa5N5I/C0kAZiAIUoAAFKECBBiVQY7Jg6IxNyD1a0aDm3RAmmxoXiJdHpDaEqSqa448bjmHahznSiwTodDqIYgoDL20GcbJxQ2tZuaWY+PZOHD8lv0jAFV0iMPKGOHh7GhSzrNp23JYgLbtdc2EURt7AhFLZrs7EE4U7XvwgB+J1XHYb1K8F7ri8ORrglsTuvDLbnjx2Un6RgMs6hmPUTfHw9VK+J2vfGxYIqPtJZYGAf/vkF1Zi8AvrpRcIiI/2w/yx7WW/bDT4eCwQoOwWqlUgoLzSjDGZW7DvcLmyiSjs1bZlAGZlpEKvb4jvaAoXyW4UoAAFKEABClBAJYEvsi34YZ9VpeiOhLX+mdnPo5sjIzmGAhSgAAUoQAEKUIACFKAABShAAQqcTwL8y9j5dLe5VgpQgAIUoAAFKEABClCAAi4WyFhi+gA63Oriy57zcumROtzXXvmJnFqZN+dBAQpQgAIUoAAFZAjsyS/DsBmbZIRijDMEvDz0eGVUGuKi/RqNzeKf8/D6N/ulJyte2T0KY26Kb5AFAsTN3bS7GJPe2YWySpPUe50Q449pD6bAz9uoOG5+USUGTVmvuL/SjmlxgXh6cBIC/TyUDmE/Fwh8sfIw5n25DxaL3C/si+IUYwe2hr4hVu0AsHXvKVuRgNIKuXsytqkfZgxPQYCvY/uABQLq3hQsEPBvH7PFiqseWy29ME9YoKetgFF0E28XvEo1nEuwQICye6VWgYCqGgvGzNmK3XmlyiaisJd4XXlldBo8DPzdr0IydqMABShAAQpQgAL/CLy5yYLNBXJ/3+AUrxUfZvY33uZUDA6mAAUoQAEKUIACFKAABShAAQpQgALngQALBJwHN5lLpAAFKEABClCAAhSgAAUo4C6BEUtrntdB94S7rn/mdaMDgMcvcOz0P62sgfOgAAUoQAEKUIACjgp88MMhvP3dAUeH1zlO5JVqNRnHYrXCbLZC7a+43nxJMzxwdStVfN0RtLTCjHtf3IDjJdVSL98pMRhT7k9usKe7ihPcJ7y9E+uzTkp1CQ30xPyH0xES4Kk4bkm5CUNe2IDishrFY5R0DPLzwMRBbZAWH6SkO/u4SKCs0oz7p23EsZNVUq+YHh+EF4elwNBAT1w2mS149n9ZWL39uFSXID8jXhvXASLB2pHGAgF1q7FAwL99xPMy9tWttoIXMpvRoEPG9XEY0CNKZtgGH4sFApTdQrUKBJjMVjy3IAurthYpm4jCXhEhXhh/awLSW/Pzi0IydqMABShAAQpQgAL/CExdZUa+3PpNTulaYZ0yt5/Hk04F4WAKUIACFKAABShAAQpQgAIUoAAFKHAeCLBAwHlwk7lEClCAAhSgAAUoQAEKUIAC7hIYucx0j9WKt9x1/TOv62kAZvRhgQCt3A/OgwIUoAAFKEAB1wlUVpuRMWsLDhSUS72oOO38iTsT0SUpBFU1ZqmxZQUTp2JbrVb8sKEQMz/ZLSvsf+K0ivLFG490UC2+OwJPeneX9OStjglBeP7+FIikxYbaPvopD29+s1/q9EWBgLlj0tEkSHkysihWMPOTPfh+3VGpcxHBRDLp6Jvi0XDvknQSTQR87r0s/LK5UOpc0uID8cIDKfAwNtwTlz//LR+vfrFPqosoEDD3ofaIDPFyKC4LBNTNxgIB//VZuOIQ3l0iv5BTcqsAzBjeDkaeqv4POgsEKHtZU6tAQI3JineXHsDHP+Upm4jCXsH+Hnj4ltbokRKqcAS7UYACFKAABShAAQr8LTB2hRnVGvrVrk6He+f0Nb7NO0QBClCAAhSgAAUoQAEKUIACFKAABShQtwC/18MnhAIUoAAFKEABClCAAhSgAAVUE8hYUnMJdLqfVLuAA4EnX6xHsDd/HHaAjkMoQAEKUIACFGjAApt2F+ORedukr6BdbCCeu68tRKEArTeLxYrrJ/yB8kp1vu0qEu8yx6QhPtpP6xSK55f5+V58ufKw4v5KOnZKDMaU+5Ohb6CnlYs1LvmjAC9/LLfYhCgQMP/h9ggJ8FDC+E+f5WuPYtqHOXaNUdJZzOP5+1KQENN4nmcl69Z6n/lf7cenv8hNqEyPD8KLw1JgaMB7csX6o3hxkdx9IAoEzB/bwa6iHbWfHxYIqHs3sUDAf3127D+Fh+dug9lilfpSJAryiGJOF6U1kRq3IQdjgQBld0+tAgGicNn73x/CRz8eUjYRO3rd3bc57rqihR0j2JUCFKAABShAAQpQoLgKeOpndX5f6rCu1XppZn+Pnx0ez4EUoAAFKEABClCAAhSgAAUoQAEKUOA8EWBGxHlyo7lMClCAAhSgAAUoQAEKUIAC7hAYvszaXG81H3THtc91zVFd9EgI5Y/DWronnAsFKEABClCAAuoLvPHNfumndIpZD+7XAndc3lz9BUi6wosf5GCFCqet/z29W3vH4N4BLSXN1v1h5n6+F19ILhDQt2sExt6SAF0D/kiuRoGA+GZ+mP5gO/j72Fds40RJNQY+sxYiGVl2u7J7JB66ubXssIznhMBrX+3HYskFAi7rFI7xtyVA34A35ffrjuGlD7KdkP3v0JaRvpiZkYoAX/v25N+RWCCg7tvBAgH/9REv47c/uxaFxdVSn2URLLlVAF4ekdqgC4HIRGGBAGWa6hUIsOD973NVKRBwaYdwW0EMNgpQgAIUoAAFKEAB5QI5x614Za1F+QAX9LToDC1e7avLdcGleAkKUIACFKAABShAAQpQgAIUoAAFKNCgBRrw168atDsnTwEKUIACFKAABShAAQpQ4LwRyFhmKocVPlpZ8G0pelwQwx+HtXI/OA8KUIACFKAABdQXKC4z4aHMLcg9WiH1Yh5GHV54oB3S4gOlxlUz2LZ94nTeraokU4t5+3ob8fGkLvDy0Ku5DJfFfvWLvfj8t8NSryeKStzep3mDLhCw9M8CzPhot1SXyzqGY8zNreHtad+zU22yYOj0TTh0TO7+FosTxQpEkl2XpBCpa2UwxwVe+3o/Fv+c53iAs4y88/LmuLtfCzTkn5J/WH8MLyySWyDg4vZNMPaW1vDxMjjkzQIBdbOxQMDZfSa+vROrtx936Jmra5Co//HgNbG4vle09NgNMSALBCi7a2oVCKiqsWDRilwsWnFI2UTs6BUR4oU3xnWAr7djr912XIpdKUABClCAAhSgQKMR+P2QFR9s11CBAB0qMvsafRsNMBdCAQpQgAIUoAAFKEABClCAAhSgAAVUFGjI3/VQkYWhKUABClCAAhSgAAUoQAEKUECWQMZS81bA2k5WPGfj9InV4dpE+5JunL0mx1OAAhSgAAUoQAF3CqzPOonHXt8ufQrtWwdBJA45erqy9AkpCGixAHc8p87pvH9fXpzQmxrnWNGETTnF+G1rkS0htVvbELSLDYDOjad6PzJvGzbtLlYgq6yLp1GPEdfHQZxMb087UFCO5WuPorzKbHMRz563p/sSv/637CDeXy73ELOBl8ZgUL8WEIU37GkiCfnNb/fj45/kJo3/PYeYcB+8MiqtQe1ze/zq67tlTzF+3VJkK/rRrW2obW+7cUvi8dd3YF3WifqmrfjfPYx6PHhtLK6+IErxGNFRFJwRhTLKKs3omhSC9glB8HUwkd6uC5+j8wc/HMLb3x2QEeqfGDf2isaQK1s6XPCFBQLqvh0sEHB2n+/WFOCVT/fAbLFKfZ5FMPG+OXtUKuKa+kmP3dACskCAsjumVoEA8Xx/8nMe3llyEBbJz7pBr0PGDXG4qod972vKRNiLAhSgAAUoQAEKNE6BL7MtWLFP/s8gjmvptmX2M6Q6Pp4jKUABClCAAhSgAAUoQAEKUIACFKDA+SNg37eMzh8XrpQCFKAABShAAQpQgAIUoAAFJAlkLDN9DiuukxTO6TDpkTrc154FApyGZAAKUIACFKAABRqEQHWNBZmf78WSPwqkz/e+AS0xsHeM9LhqB5z2QQ6Wrzuq2mWuubApMq6PtTuxf09eGaYszMLBgr9Ogg/y80DHxGAM6d8CTcO8VZvvuQKbzFbc+dw6FJ2qlnZtkZz44tAUJLcKUBzzREk1pn+0G3/u/CspWpwIG9vUDxnXxyG+mZ9bTj1/4o0dWLtLXpK2WNeYm+MxoLtjyWwFJ6owaMp6VRJKxdwSm/tj2rB2mjyN91RZDbIPlWJvfjnEsyKeid4dwqHXO/8n0H2HyzF1YTb2HS6zPXuBfkZ0SPhrTzZr4qP4GZbVUezJQVPX4+iJKlkhbcnvU+5PQVq88qImxWUmTP8wB2t2/HXKuSho0jLSB6Nuao34aF/o3VBBYdI7O7Fqm9xT10feEAfxeu5oY4GAuuVYIODsPjUmCwa/sEHqPq99pZAAD0x/sB1aRGrvME7xGpd1sAQ5eWUoPFmFqDBvXNqhCfy8jY5uw3OOY4EAZaRqFQgQV1+5tQiT38uSXiBAxI5u4o35D7e3vT+xUYACFKAABShAAQrUL/DmJgs2F2ioQIAOX2T2NV5f/8zZgwIUoAAFKEABClCAAhSgAAUoQAEKUMD5b8fQkAIUoAAFKEABClCAAhSgAAUoUIfAiKU103XQjdUKUlN/4IkL+QVRrdwPzoMCFKAABShAAXUF8osqMWzGJlRUmaVeSOR/zhqZhuSWyhO9pU7AiWDrsk5iwls7YTJbnIhy7qEBvka8/1Rnu0/TPtcJ2CLx9tqe0eiZGgaR2Oeq9sOGY7YkYJGwJ6sJm4+e7goPo/I/T63POonH39gBq8i2rdVCAz1tp8Ne1jEcTcO87C7I4OiasnNLMeHtnTgusXCCmMubj3RAyyjHEzYzZm1GVm6po8uqd1xSC388fkcbl1qfa1JVNRYcLqqEuBei+Mn+I+UorTD90/2pu9vg4vQm9a6pvg7idOPXv97/n27NI3xw7YVNcVF6E4S6cE/+srkQLy7KRo1J3p709TLg42e62goFKG2bdhdj/LxtOHMW4vVJFLm4rFO4rYCCq+oE7M4rw4S3dqCwYZAX+QAAIABJREFUWF4xE2Ex7+H2EEnsjjYWCKhbjgUCzu0z85M9+G7NEUcfvXrHRYV6Y9ytrZEaFwQJtVTqvV5dHcRnjIITlbbiSGLNuw6W4mRpzT9DBvZuhvsGtHLqGmcbzAIBykjVLBAgCkGMmr1Z6ufM2qtKjw/Cc/clw9tT+fub+NlAPIvi/SQu2g9NgjyVQbEXBShAAQpQgAIUaOACU1aZcVi9XynZrWOFdcbcfh7j7B7IARSgAAUoQAEKUIACFKAABShAAQpQ4DwUUP4NrPMQh0umAAUoQAEKUIACFKAABShAAecFRi43D7VarPOdjyQnglEPzLycBQLkaDIKBShAAQpQgAJaF/hlUyGeW5AlfZriZPsn70xEoJ/rEtZlLUIkow2euh7i1HW12gtDU9ApMdiu8OI+ift1riZOcb+xVzR6pISqfiKqKCjx8NytEIm3MlvzcB+8/VhHu0J+sfIw5n6+95xjwoO9cEOvaPTu0ASiaICaTTw7Mz/ZjeVrj0q9jNGgxxfPd7MrSfvMCXy/7ihe+iBH6rzODCaSSu+4vDkuSguDn7drf6aqrDbj2MkqZOeW4Y+dJ7Ah+ySKy04nkdaea7vYQIikRmcLaohk/BXrj53TNKGZn+3Z69EuVJUTrmtfWKz/kXnbsetgidR73DTMG+890cmumN+uOYJZn+w555iwQM+/9mTHcNWTK80WK2Yv3mMrFCGzGfQ6fDa5G3ydeM5ZIKDuO8ICAef22bLnFJ54YztEMRS1mpenAbddFoO+XSJU36dnrqHGZEHRqWrsO1yONTuOY/PuU8grrDjrUiNDvPD04LZIiHG8WMfZArNAgLInS80CAeI9/NZn1qlWsEussENCEEZcH4/wIM9zvp6Lz7wnSmuQe7QCq7cVYUNOMcR7bpMgLzx3b1vVP1squxPsRQEKUIACFKAABdQVeOh7M0zq/fhh9+R1et2wOVcYXrN7IAdQgAIUoAAFKEABClCAAhSgAAUoQIHzUIAFAs7Dm84lU4ACFKAABShAAQpQgAIUcKXAiCU1l+l0uhWuvGZ915rUy4Awn/p68d8pQAEKUIACFKBAwxYQiWUiiXPFernJzEJl6DWxuOni6AYLNO3DHOlJ3rUxLu3QBI/engiRZKq0iYT8rXtP1dldnPLduU0IxIm64hRzP2+j9FO6xenkk9/bhdXbjyuduqJ+Op0OV18QhZE3xCnq/3end5YcxKIVuXWOESeVi6TwGy+ORrtWgfD3Ndplr2RCFosVby85gI9+zFPS3a4+qXGBmP5gO+jteF7OvEBVtRm3TV6HknKTXde2t7MoZtC1bTBu7R2DuKa+EEmmajRxOv2pshqcKjdhT16Z7XkU/4lEvvqav48RU+5PRtuWAfV1rfPfH31tu60QQV3N00OPjgnCoxlaRPpCXFs8jzKbSKad8n42Vm4tkhnWFqt/t0g8fEtru+IuXHEI7y45UO+YFLEne0Uj7f8/32rsSZGA/96yg3j/+7pfH+qd6Fk6pLQKwPThqTAaHL+ZLBBQtzwLBJzbR7z+jZmzBTv2yy0IcrYrivefmy9pBnHaujMFMerbZ6UVJtvruUjC/nPnCazaVoSi4ur6htleT8fe0hp9u0bW29eeDiwQoExLzQIB4jXyuqfWoLyy/vd1ZbM9e68gPyPS4oMQF+2HuKZ+8PYyAFYryirNyC+swN7D5bbP36II0Zlt9E3xuKpHlDOX51gKUIACFKAABSigeYGi/1+ra9Kv6n4msxfBarX2mdvf4wd7x7E/BShAAQpQgAIUoAAFKEABClCAAhQ4HwUc/1bD+ajFNVOAAhSgAAUoQAEKUIACFKCA3QIjvq1oqTN47Ld7oIoDhnfSo20T/kisIjFDU4ACFKAABSigAYGDBRUYk7lFesKwSPSeOyYNCTH+GlilY1MQiWlTF+ZAJFWr0Xy8DFjwRCcE+XsoDp8xazOycksV928V5YvLOoXjwnahECe7exj1iseeraNI1BIJfJPfy8LGnLqToh25kChuIBJuk1rY99zM+Wwvvlp1WPElhXm/rpHomRqGWJHA7uGci7iwKLYx/8t9+Gb1EcXzsKfj+NsScHnnCHuGnLXv578dxvyv9kEUM1C7iaTNLm1CcFF6mC0RX5wa72HQw8vTPm+T2Yq//rOgusZiS9jbnVeGfYfLsPNACTbvKRZ5fHY3USCgS1KI3eNqDxhtZ4KuKNrRp1M4eqY2QdMwLyl7sqzShOcWZGF9lvw9KV4zpg1LgUjkt6fN+3IfPvs1X/GQQF8j+nWLxIXtwhDfzE/annzzm/34YqXy1wbFE/7/xSlE0QRRPMGZxgIBdeuxQEDdPiKJfurCLJRWqPM55cyrJ7UMwKXtm0AUDIgM9YanUQ8vDx3EZz6lzWz56/VcFDURxYbKq0w4cEQkYJch62ApNuSctL3O29uGXRNrKwAks7FAgDJNVQsEiNfazK3Ytq/u4ljKZqpOL1EM6a6+zW37gY0CFKAABShAAQo0VoGdhVa8ut7+z+lqeljNNa3mDvCpvzKhmpNgbApQgAIUoAAFKEABClCAAhSgAAUo0EAElP9Ft4EsiNOkAAUoQAEKUIACFKAABShAAe0JZCwzlcMKH63M7Ka2elzcgj8Sa+V+cB4UoAAFKEABCqgjsHzdUUz7IEd68PatgyAShgJ8jdJjuypgZbUFQ2dsRH5hpWqXnDQkyZYQq6SJRLrhMzdh/5FyJd3/1UecYH5BSih6pITaEn1DAjxg0Ots/9XXRCK5yCUXp85/uTIfn688rNpJrqKIwYInO9U3pf/8++T/7cKvWxw7Ob1zm2CbS4eEYESEeNlMBIu+HhvhInLSTSYrvl93FP+PvTsBs6Ms88b91Dnd2SAhKyGEPRBA9kVlEQVF0sEdl1FH/5+Mn6Cm4y46qCiuo45rOi64zqiDg4o6CumACIosshPWAAlhhxCyQ5buc+p/1cH4IQNJp/t099vn3DUX1yCpeuv33G+dpdL9PvXzP94fj6z430+W3epinuGAItPPP/ncGLsVzSSe7bxPbKjER797S21h/UBvxfwestd2UTSumDxueEwaOzwmbje8tvD/qVthXyx6f3Tlxtp1t3JtV9x+75q4/9F1tSdLr9tQn8WwfW0QUCxyLZp2LHrw8a2mLBbeF9fdUfuPj+JJ9OPHDNvK1+STTzb+7V8eiqLpQ9G4oz+2Yo5+9onDY8vvFP949i/87I7443WP9irSYdOffE0eOr2Xr8lKHhdduzTOvuiBKBb49sdWLIg++4zDa00v+rJpELB5PQ0CNu9TLLb/6jl3xQVXL+3LZdirY7fbpjUO23tsTNtxm9pn5/Zji/f0J18PT23YUvQOKL6/PLJife29vGimc/Pda2pPZb936bpYtbarV+d/+kEaBGyesfjc/MkF98UvLnmgLt5PHaQ/GwQU5ykazvz6zw/WvnOluD1v33HxkTdPj6LRjY0AAQIECBAg0KgCf7o3j1/ellCDgCzWdcxoGdWo3uoiQIAAAQIECBAgQIAAAQIECNRbYGt/56Pe5zceAQIECBAgQIAAAQIECDSBwOzOyo155AemUuoLd8ni9ft6+lMq8yEHAQIECBAgUH+BYkHpZ/9zYVx7R/2fOj3rNXvEq18wpf6hB3jEr/1iUZx/Zf88Eb4o5YTnbh/vf/2e0VLe8o9iigV27d+4MRb3YjHyU9mKM+2187Zx+N7jak/qHj2yJZ6z2+jaE+U3Leorl7NYvnpjrRnBA4+uiytuXRG33L06isWI/bWVShFvP3G3eMNxU7f6FJ/76cK45PplW33c0w/YadLIKBZ6Td9529pCr+Kp98Xi/E0uRcZikV3x9PplqzZG8fTmqxeuiA0b+/eXpI87ZFKc/pbpfa5v0wBX3ro8Pv0ft9cWbTbzVo8GAe/55oK48/61fWIsFtAWC6Gfu8+42mLbbUa2xP67jY5KMT1/m6JyKWLF2q5Y8vC6eGDZurjyluVx0+L+fU0Wud7Wtmu8+fidtrq+L519Z61xRl+3qcVrcp9xsXfxmtymJfbZZXQUzRWK96tiK16TxYLjhfetjeWru+Kq25bH1bevjPUb69NE4tnyH3PghFoTnL5uGgRsXlCDgC1fYcV3go99/9baZ1IzbxoEbH72h3KDgKtvXxFn/PC2KJrypLgVDX7mvPfAWpMMGwECBAgQIECgUQV+cVs1/nxvOt/HssgWzGkrH9So3uoiQIAAAQIECBAgQIAAAQIECNRbYMu/lVbvMxqPAAECBAgQIECAAAECBJpOoL2z+5cR8dpUCt9nQhazDtcgIJX5kIMAAQIECBCov8AtS1bHZ/5jYTy2uv6Lyr734UNqTwkf6lvxVPovn31HrO+nBeAjh5fjhx85NCZut+WnUNerQcBT56RYALxpKxbCb9qKRau1f4r/G6Df/x27bWvMee9BscP4rV9gVa8GAZvqL54OvmlldinLYpPTYLgUSb7xngNrzQrquZ31uyX98iThembs77FSaRCQ6mtyzDbFa/LA2HHCiK2eino1COjJa/LJXgED915VnO3r7QfEfruP2WqXpx+gQcDmCTUI6Nkl9ucbl8UXfnZHsguoe1ZF3/bSIGDzfkO5QcAT6yvxhk9dVWsGk+JWNK359vsPil0b4L4nRV+ZCBAgQIAAgTQE5l5TjdsfG6C/IOxZyb/qaGt5Xc92tRcBAgQIECBAgAABAgQIECBAgIAGAa4BAgQIECBAgAABAgQIEOh3gfb5lc9Hnv9rv5+ohycYNzKLT79Qg4AectmNAAECBAgQGIIC5135SHz9F3fVPfnuU7aJL71zvygWfA/1bdXjXfH+OTfFfY+u67dSPvCGPWPm8ydvcfyiQcC7vnp93PNI/2XZYoh+2qFYgD/7pGnxiqN26NUZPvOfC6NYINmI24znbh8feuNedS+teNr0p350eyy8b03dxx4qA9ajQcCsr90Qix96YqiU3OOcxQ+H3/XqPeI1x0zp8TFP3fHzP10YF1/fmK/Jlxw2KT765um9cnn6QRoEbJ5Rg4CeXWZPrO+Ob/xqcfzxukd7dkAD7qVBwOYndSg3CCgq+8QPbosrb12e5JXbUs6i430HxbQdt0kyn1AECBAgQIAAgXoInPGnaqxYn1CDgCz7QseM8un1qM0YBAgQIECAAAECBAgQIECAAIFmENAgoBlmWY0ECBAgQIAAAQIECBAYZIHZF3S/La/GjwY5xj+c/t+PL8fwckqJZCFAgAABAgQI1Edg/cZqfOx7t8aCxavqM+BTRnnDcVPjX07cNZ76RPq6n2QAB/zmrxbF7y5/uN/O+Lx9xsXH3jo9Ro1o2eI52r9xYyy8d+0W9xtqOxy299g4/S17x5hRWzZ4pto6fr04fvuXh4Za2VvMO3nc8PjiqfvF1Ekjt7hvb3ZYsGhVfPJHt8fadd29OXzIH9PXBgEFwPvmLIhbljRek4WD9xobH3/L9Niul41evvu7JfHLSx4Y8tfI0wuYNHZYfOmdB8ROk0bUpTYNAjbPqEFAzy+zR5ZviI//4NZY8nDjNSzpiYIGAZtXGuoNAv5y02Px2f9cGJVqQovS/kZeNAiY896Doni/shEgQIAAAQIEGlFgQyXiQ3+oJFVaVoqT55zQ8uOkQglDgAABAgQIECBAgAABAgQIEEhYQIOAhCdHNAIECBAgQIAAAQIECDSKwHvm50dV88plKdXz4SNKsct2botTmhNZCBAgQIAAgfoIXLtwZXz2Jwv7ZWHwD047JHaZPKo+QRMY5dIFj9Wsqv20KCnLIr7/4UNjl8lbXgT+wW/dHMWi7kbaJm43LD518r6x987b9rqsH3feGz+78L5eH5/igcWCs4/+8/R40UET+zXehdcsjS///M4oFio321aPBgEf/e4tce0dKxuKbtzo1jjz5H1j311H97qu//rD/fGjeff0+vgUDyya3pz2pr3ixYdOqls8DQI2T6lBwNZdagvvWxsf/tbNsW5jWot3tq6K3u2tQcDm3YZ6g4Ciug/MvSluWry6dxdIPx6lQUA/4hqaAAECBAgQSELg3lV5fPnKahJZNoUoZeWjvzkjuzypUMIQIECAAAECBAgQIECAAAECBBIWsBIi4ckRjQABAgQIECBAgAABAo0i8MGL84kbNlQeTame/3NgKQ6f4rY4pTmRhQABAgQIEKiPwL//950x/6ql9RnsKaNMmTAivvPBg2PU8HLdxx6sAZev3hj/etatsfihx/stwntfOy1eftQOWxz/8z+9Iy6+PqmvzFvMvKUdigW3Lz18+y3tttk//5/LHoo55y7u0xipHfzaF+0YxYLHgdh+f8XD8Y1fLhqIUyV1ji+eul8cOn1snzIVzRUuuLr+76V9CtXHgz/4hj2j7fmT+zTKvL8+El89564+jZHawa88ekrMPmmPusbSIGDznBoEbP3ltmDxqjj9rFtjQ1daC3i2vpKtO+Ldr94jXnPMlK07aAt7P7x8fbz1c9fWdcxisJcfuUO893XT6j7u5gZshAYBl1y/LL549h3RXUmro5EGAQN6KTsZAQIECBAgMAgC1zyUx38sSOv+Yvjw8qSvHJctGwQOpyRAgAABAgQIECBAgAABAgQIDEkBKyGG5LQJTYAAAQIECBAgQIAAgaEn0N7ZXaysqN/j+PpI0DatFC/b021xHxkdToAAAQIECCQmsLG7Gu/55oJY9ED9F7y/7tipccrLd4uswb5Czf314vjNXx7qt5k84jnj47Q37xWjR7Zs9hznXPxAfO/3S/otx0AP/J6/NUbo6+Vy7cKVcfr3b41qNa1FY731fNmRO0T7a/aIYtHZQGzFIuXziiYBv2qeJgHbjmyJokHA9J237RPxr/78YHznt3f3aYyUDn7Xq3aPVx8zJUp9fBO/cdGq+Mh3bolKg7wmZz5/cq05QGtLqa7TpUHA5jk1COjd5Va8/j72veZpElB8Un70n6fHiw+t718nahDQs+vvjP+zTxxz4ISe7dzHvU7/3q1x9e0r+jhKfQ8vvqt954OHxK6TR9Z3YKMRIECAAAECBBIROO+uPDoXJdUg4NGOtpa+dRpNxFYMAgQIECBAgAABAgQIECBAgMBACQzMbx8NVDXOQ4AAAQIECBAgQIAAAQLJCszu7L40j3hBKgEPnhzx9oMb5+m3qbjKQYAAAQIECAyuwHV3roov/HRhrFzbVfcgZ33o4Nh9yjZ1H3ewB7z85uXxyR/d1m8xhrWU4pvvOTCmTd283e33rolP/OC2fpm7fivuWQaefdK0eMXRO0Q9fgi1bNXGOPPHt8Xt964d6DLqfr6XH7VDFIu0i2tiILeitcIfr3005v5mcax5onsgTz0o5zpw2nZx+lumx4Qxw/p0/jvuWxuf+OFtsXz1xj6Nk8LBxXX3mmN2rEuDl+VruuLTP749blmyOoXS+pSh7XnbR/tJ02J4a/1fkxoEbH5qNAjo/aV7y5I18YWfLYxHlm/o/SBD5Mgdxg+PT/x/+/S54cvTy9UgoGcXwEA2CFiwaHV87qcLk/rM3WnSiPjSO/ePSWOH9wzMXgQIECBAgACBISbwwxurcf3D6TTkzCL+Mqet5ZghxiguAQIECBAgQIAAAQIECBAgQGBQBerxu1mDWoCTEyBAgAABAgQIECBAgMDQEGif1/39yOLtqaSdsm3E6UdrEJDKfMhBgAABAgQI1Efg7Ivujx+ef099BnvKKBO3GxY/+dhh0VKu/yLKuofdygGLBehn/PC2uPP+/luAXixWPu6QLT/99qvn3BXz/vrIVlaQzu4jh5fj1FfuHiceMbkuzQE2Vfb7yx+Ob/xqUTqFbmWScimLV79gSpx84q79shC5p3Guv3NlfP0Xi+LBx9b39JAhud+bj985Tp65S12yzzl3cfzPZQ/VZazBGKRY+H7KK3aLojlFKavfj4U7r1oaX/nvOwejpLqcs3hNFibvePlu/faa1CBg81OlQUDfLuUHlq2Pz/zn7bH4wcejuNYadTtyv/Fx5r/sW9fvFIWVBgFbvmKK98mPv3XveMGBE7a8c532+MUlD9TuY7oraVzULzl0Usx6zR4xelRLnSo0DAECBAgQIEAgLYHPX1aJh/rvr0O3vtg8ftAxs+X/bv2BjiBAgAABAgQIECBAgAABAgQINK9A/X4TpHkNVU6AAAECBAgQIECAAAECPRCYNa/rw1mWfakHuw7ILsUN8TdmlOv+S8YDEt5JCBAgQIAAAQLPIvCFn90Rf7zu0br7FE+eLp5AXcf1pXXP2JcBz/rdkigWJfXX9sYXT423v2y3LQ6/6vGu+NLZd8ZVt63Y4r6p7TB+dGu87/V7RrGYr95bsVCsWDDWn3NU78ybxtt2ZEu8+fid4vXHTu2vU2zVuEtXbIj/mH9v/OmGZbGhq7pVxw6FnXeZPCrO+D97x66TR9Ul7ponuuPf//vOuPzm5XUZbyAHGTe6NWafNC2O6YfFncVr8j/n3xtFU5qhtm0zoiXe+JKp8cYX79Sv0Yvlra8/46+x6vHuup6nuLa/f9ohdR1zc4NVqnl84ge3xdW31/dzaaAbBPRXHVMnjYxvve+gGDVi4BtQrttQiZ/94f6Yf9UjsXJt14BdEwN1ouI97P399L3ikRUb4i2fvabupbzsiB3ifa+fVvdxNzdg8VlevB+fc3F9v8dOHjc83vu6afHcfcYNaD1Fs6yiCU2eQOeL4vvbyTN3HdD6nYwAAQIECBAgMFACxT3r+y6oRDWN3ky1svM8P23uzNYvD5SB8xAgQIAAAQIECBAgQIAAAQIEGkFAg4BGmEU1ECBAgAABAgQIECBAYAgIzJ7f/Yo8j/9JKerHji7FDtu6NU5pTmQhQIAAAQIE+ibw8e/fGn+t8+LyoinAtz9wcEzbcZu+hUv46BvuWhUf/vbN/ZZw5vMnxwfesGePxi8WJH/zV4viLzc9lswTVDcXvLWlFDOet31tsW2xmKy/tmo14sed98S5f35wyCxsP+I54+KtJ+wS03fetr9YejVuV3c1imv+339+Z23xcrFwdqhvxfvU9J22jdmvnRZ719l77bru6Dh3cfzpxmVD4jXZUs7ihOdOjje9ZGrsMH5Ev01tsXazWJRaNO4YKs0mnv+ccfGW43eOfXYd3W8uTx34TZ++Opat2ljXcxXX+dz3H1TXMTc3WPHucMYPbosrb61vk4x9dtk25rx34OooavzaLxbF+Vc+XFe74nPvB6cdGsOHleo6bk8HK+Zn4T1r4hu/WhxLHn58SLxH9aS2nbcfGW9r2yVeeNDEnuy+1fusWLMx/unMq6Pea9Bf96Id49RX7r7VefpyQPEZ/t9/fCD+o/PeqNaxoMnjh8e/nbJf7DRpZF/i9erYWpOAvz4Sg/3t5N9O3S8Omz62VzU4iAABAgQIECCQusDDa/P43GVpNY7MsnjlnBktv0vdTj4CBAgQIECAAAECBAgQIECAQEoCVkGkNBuyECBAgAABAgQIECBAoIEF3nNBvle1WrkjpRLffnApDp7s1jilOZGFAAECBAgQ6JvAt397d20BdT23g/fcLr78rv3rOWRyY616vCu+8NM74to7VvZLtjccNzXe8fLdtmrsSxcsi3MufjDuuH9tVBNcwF0sQt5319HxuhdNjaP2H79VtfVl51vvWRM/veC+uP7OlUkuhCwWqhdP+H7l0VPi5UfuEMX/TnUrnj59yQ3Laou8l6/uquvCwoGouZRlMaw1i0P2GhtHHzA+jjlgYr8+xfvyW5bHzy+6Pxbel+5rsmhGUSxQPebA/llU+0zzevu9a+JnF94f1yxckehrMoudtx8Rrzp6Srzi6CkxkC/Jz/1kYe01Vq+tVMritS/cMU55xdZ9nvT1/N8/b0n88pIH69ZMpHhfPP6w7eO0N+3V12hbdfyfb3ws/u2/7oiiSUq9tr2mbhPf+sDB9Rqu1+MUi8SLJg4/ueC+uPuhJ5L83rCl4oa1lmKfnUfHCw6cEC88aEJMGDNsS4f0+s+7K3m0f/3GWPTg470e4+kHjhxejg+/ca845sAJdRuzpwMtWLQ6Pvydm+s67wfsMSa+OuuAnkao6355nsfZFz0Q5176YKxa21XXsXs62I4TR8R3P3hwjBhW7ukh9iNAgAABAgQIDCmBGx7J4wc31O/eqB7Fl0rl6d88IbuzHmMZgwABAgQIECBAgAABAgQIECDQLAID+TsQzWKqTgIECBAgQIAAAQIECBB4FoHZnd0b8oj++w3frZR/+V6lmLGHW+OtZLM7AQIECBAgkLDA4oeeiDN/fHs8uGxdn1IWi/fKpSx2mTwqPvP2fWP7sf33ZPg+Ba3jwbcuWRNfOefOuG/puro9UTbLspgyfnh84ZT9olho1Jvt4uuXRedVj8SNd62q2+LM3uTYdExrS6n2hPai6cHz9h1Xu04GY7t24crovPqRuOKWFbFhY2UwIvzDOYuFu1Mnjqgt3n3xoZOiWCg4VLaN3dW46NpH4+yL7o9HVqyPalq/H/6PzlkWra2l2GX7kbXGFEftPyH2mDJqQKmLBd/Fa/KGO9N4TRbNOorGAG84dmo8/znjo/jfg7Fdd8fKuODqpXHZzctjQ1c1igWeg7kVn2NTJ46M175ox3jxIUXziJYBj/Pw8vXxpbPvjNvvXRvdlcKkdxGKZhjbjCzHSw6dFCfP3LVfG2E8U8LlazZG0YDoyltWxMauaq+biRRzMqylFAdO2y7aX7NHrz8Xe6cYtcXT3/rN3XHBNUtj/cbeX6PF+32x7TB+eJx58r6x2w4D+x60ufqLJ8hfddvK+OmF98Zd9z9em6veXne9de7pcYViuZzFlAkj4rn7jIuj9x9fuzYGartp8era63Ppyg2196veOhXf9SZuNyxef+yOtUYkm66Pgapj03l+cN6S+PVfHo6uPrxGi/eaYtt9yqj46D9PH/Rr+/o7V9WaGN189+qB5owPvXGvmPHc7QfcI/NBAAAgAElEQVT8vE5IgAABAgQIEBgogfmL8/j9nen8BVAWsXFOW0vj/wX0QE2w8xAgQIAAAQIECBAgQIAAAQJNIzA4vyHSNLwKJUCAAAECBAgQIECAAIGnCszurNyYR35gKiqHTcnibQeWUokjBwECBAgQIECgLgJPrK/EhdcsrT1hfdnqjbFidVesWNsVm1vHXSwgKxZPFo0Axm7bWlsQVCz+3n/3MYO22LQuGFs5SLE4rLYYf9GqeGT5+ojIong6drFgqidPgq/mEeNGt9YWio0e2VIzfOFBE2umfd0eWbEhfn/5w3HZzY/Fg8vWD3izgG1HttSeivuqF0yJPXbcZkCfwr05u9WPd8VF1y2LP173aCx+8PEoFrsP5Da8tRQH7bldvP5FU2P/PYb266W4/u9b+kQUT9n+w7VL48HH1vd6wWS95mDT627MNq2x7y6j44j9xseR+42L8aMHv+/coys3xu+veCj+ctPyeODRdYPymjx6/ydfk9Omjqq9T6WwrV3XXWs4cdHfXpNFs4CB3J5cgD4mXn/s1Dhg2phoLQ/uPX+xKH3hfWtjwaJVtf+/Ys3GWLpiYxSL7p+twUrxdPMdJoyIcdu2xKSxI2r1FJ8lY0YNfJODp85d0fCgaARx46LV8ejKDbFybVcsX70xirzPtBX/fcqEJ79XbD9uRK25zMF7bhe7T9mmR5+p/XXdFNfoVbetiCtuXR6PrdoYK9Z01f4pmjg801ap5jF6VGtMGNMak8ePiD2mbFOr4zm7jU76O9KyVRvjspuefD9feO/a4ivNoL6nF29RWWQxYngp9py6TTx373HxggMnxE6TRvbXVG9x3OI7Q7EI/bYla+KO+9fEug3VuOeRJ2Ldhsqzvj67Knktf/FeUzTSOmSv7WrfjwarYdJTiyzm/K+3rYhb7l4dxb8X7zePrd4Y6zdWnvEzori2t9u2NSaOGRZjtmmJ6TuPjiP2HRd77zJ6UF+jT5+48658OM754wO17yX9uRXNHnaaNCJmn7RHHLLX2P48lbEJECBAgAABAoMu8OMF1bj2oV52seuH9FlkC+a0lQ/qh6ENSYAAAQIECBAgQIAAAQIECBBoaIE0flOkoYkVR4AAAQIECBAgQIAAAQKbBGZ1dv93FvGGVESmjo746FFD58meqbjJQYAAAQIECAwNgWKxb7Hwp9iKJ6P+7V+fMfxTF8AXjQQG6+mnqcg+1a7ItMlxS/meujiseCpuf/wQppjLolnAgkWr4y83PRa33rMm1jze3esnOj9bTSOGlWLn7UfF858zLp6/7/ja02SLxfApb8Vi1eIps5ffvDxuuGtVbeFqT+eup3W1tpRqT40uFgQWT68vFrwWzRMabSveL4rFwDcvXh3XLFwZN961Mpav6RqQMsePbo1JY4fH9J23rS3QO2jamJpxsXAvkTXw/+BQvCaLBd8LFq+OSxcsi9vuWROrHu+q+0LcEcPKtYWLxeuxaD5SW6Ca+GtyVfGaXLImLr/5sdprsliMXe/XZMvfnkBeLNguGiZM32XbWoOWFLeefi4Xn8PF9V5sxedKatd98c2iqKVofrC57xdPraNUimSaWGy6Nmo1/O3J8Zur46mf7UPxO1IxX0WzqFvvWR3X3L4irrtzVe39vai/v7fivXvy+OF/b6pQfHZOGDMssuK67u+Tb+X4xefepmu6sHk2noH4rreV0f/X7k+/tovWDMW1/vRtqF3bNy1eHedd8XBceevyeHx9pa9MteOL99eJ2w2Pw/ceGy87YnKtOYKNAAECBAgQINAMAv92eSUeWJNOpXnEOXPbWv4pnUSSECBAgAABAgQIECBAgAABAgSGhkBqP3cdGmpSEiBAgAABAgQIECBAgECvBNrndX0qsuyTvTq4Hw4qZxFfP0GDgH6gNSQBAgQIECBAgMAACBSL2bq6q7UnHy95+Im4/9F1cfs9a+LOB9bG+g3V2hNjn9jw7AuoisXuo0e11Bb+77bDqNhh/Ig4aM8xsf3Y4bHjxJG1/148fHvTQtUBKKkupyjWwBVPrl6zrivufvCJeOix9XHH/Wtri90Lj8JlcwvLigYZxROvix+ibXLZf4/RseOEkbHjxBGxzYhytLSUklvcWBe8Zxik8NzYVakt7L5lydp4cNm6eHjFhrj7ocfjocc21Dw3bKzGE+u7n3VB5aZhW1uy2pO4i23ctq0xbeo2MW50a23xaLGIdPcdRj25ILqU1Z78ntrC6C0ZV6sRXZVqrFzTFXc//Hg88Oj6WHjfmtqT42uvya5KPLGZRY3FYvcx27TWnkxdXHtTJoyIg6ZtF5PGDqtde0WTgBQXjG/JZdNrcu26rlj84OPx0PINcdf9a2tNFQqPDV3VKJ7q/mzbptdk8edPviaHx367jYmdth8ZO0548jVZNGUpmt3YCBB4doFiiXjxvaH4jFzy0BO17w5Fs4B7HnnyO8TadZXanxWvx2Kx/Oa24uU2bvSw2i4jh5Vi393GxOiR5Zi2Y/F+PqLWWKh4zyr2ayllTd98ynVZH4HiquzursZ9j66Lu+5/PO5buq7WHOrBx9bHug2V2j/PtBWfI8VnRfHPLpNHxZ5Tt409dhwV++w8OiZsN2xIfrbWR9QoBAgQIECAQLMKvO+CSlQGoGlYj33z/MyOma2f6vH+diRAgAABAgQIECBAgAABAgQIEKgJ+C0JFwIBAgQIECBAgAABAgQIDJhA+/zuf4o8fj5gJ+zBiT72glLssI3b4x5Q2YUAAQIECBAgQCBxgWIxX1clry3+6+p+8snOxcLbYmH30x8c21IuRbFYu2gAUCyaGt5ajmJxcvFPo21F7YXJxr8tiiycin8vXIoF3U/disXXhUvhUDRGKJ7QXixsLJopWHv8/6Q2XVfd3XlUqtXa9VUsKu2u5lF5lt8wL2wLz2IRd2E5rLVwfrLRQvHfG3F7ptfkxu48uitPmv3DtVfOao0BnnxNlv7eoKO49hpt6/Nrsjw0G0g02jyqpzEENv7te0LxmVh8VhZvTcX7ePE9ovhvz7SVau/hpdp7ePFdo/j32ntVnkfr397nG0NHFakLFN89Nn3H23TdFt/xnum7XdFIpmg+9OT3vOL6bbzvvKnPl3wECBAgQIBAGgIPr83jc5c97S/EBjtaFm/smNHy34Mdw/kJECBAgAABAgQIECBAgAABAkNNwE+8htqMyUuAAAECBAgQIECAAIEhLPCueRsOLGflG1Mq4V8OKsUhO7g9TmlOZCFAgAABAgQIECBAgAABAgQIECBAgAABAgQIECBAgACB+gpc/3AeP7wxrQYBlbxy0LdnDl9Q30qNRoAAAQIECBAgQIAAAQIECBBofAErIBp/jlVIgAABAgQIECBAgACBZAQ+dXHesmxDpSuZQBFx4rQsZu7ZeE9kTMlYFgIECBAgQIAAAQIECBAgQIAAAQIECBAgQIAAAQIECBAYXIHORXmcd1daDQImDi+3fuq4rHtwZZydAAECBAgQIECAAAECBAgQIDD0BDQIGHpzJjEBAgQIECBAgAABAgSGtED7/Mqtkef7plLEIZOz+JeDNQhIZT7kIECAAAECBAgQIECAAAECBAgQIECAAAECBAgQIECAAIH6C/zwhmpc/0he/4F7O2KW3dYxo/yc3h7uOAIECBAgQIAAAQIECBAgQIBAMwtoENDMs692AgQIECBAgAABAgQIDIJAe2f3LyPitYNw6mc85Q7bZvGxozUISGU+5CBAgAABAgQIECBAgAABAgQIECBAgAABAgQIECBAgACB+gt87rJqPLw2oQYBEb/qaGt5Xf0rNSIBAgQIECBAgAABAgQIECBAoPEFNAho/DlWIQECBAgQIECAAAECBJISaO/s+nRE9omUQn3tpeVo0SMgpSmRhQABAgQIECBAgAABAgQIECBAgAABAgQIECBAgAABAgTqJNBdzeP9F1brNFq9hsk/09HWeka9RjMOAQIECBAgQIAAAQIECBAgQKCZBDQIaKbZVisBAgQIECBAgAABAgQSEJg1r/uNWRZnJxDl7xFOO7IUO49xi5zSnMhCgAABAgQIECBAgAABAgQIECBAgAABAgQIECBAgAABAvURuH9NxBcvr9RnsDqNkufxprkzW35ep+EMQ4AAAQIECBAgQIAAAQIECBBoKgGrH5pquhVLgAABAgQIECBAgACBwRdoP2/DAVEuLxj8JP8vwVsPKMXzdnSLnNKcyEKAAAECBAgQIECAAAECBAgQIECAAAECBAgQIECAAAEC9RG46sE8fnJTtT6D1WuUSuXAjpcNv6lewxmHAAECBAgQIECAAAECBAgQINBMAlY/NNNsq5UAAQIECBAgQIAAAQIJCHzqU3lp2RGVrogoJRCnFuH43UvxqulukVOZDzkIECBAgAABAgQIECBAgAABAgQIECBAgAABAgQIECBAoH4Cv7mjGhfdnddvwL6PVJ04o9z6qSxLrGtB3wszAgECBAgQIECAAAECBAgQIEBgIASsfhgIZecgQIAAAQIECBAgQIAAgX8QaJ9fWRB5fkAqLPtOzOLdhyXTryAVFjkIECBAgAABAgQIECBAgAABAgQIECBAgAABAgQIECBAoAEEvnVtNW5bllCDgCy7qWNG+cAGoFUCAQIECBAgQIAAAQIECBAgQGBQBDQIGBR2JyVAgAABAgQIECBAgEBzC7TP6z47snhjKgrbDY/47LHlVOLIQYAAAQIECBAgQIAAAQIECBAgQIAAAQIECBAgQIAAAQIE6ibw8UsqsWpD3Ybr+0B5/LxjZsub+j6QEQgQIECAAAECBAgQIECAAAECzSmgQUBzzruqCRAgQIAAAQIECBAgMKgC7fMrH4s8/+yghnjayT9/XDlGD0spkSwECBAgQIAAAQIECBAgQIAAAQIECBAgQIAAAQIECBAgQKBvAms2Rpx+caVvg9T76Cz7eMeM8ufqPazxCBAgQIAAAQIECBAgQIAAAQLNIqBBQLPMtDoJECBAgAABAgQIECCQkMB7OrtfVY34TUKRov3wUuw9wW1ySnMiCwECBAgQIECAAAECBAgQIECAAAECBAgQIECAAAECBAj0TeCO5RFzrk6rQUAp4tXfbGv5bd8qczQBAgQIECBAgAABAgQIECBAoHkFrHxo3rlXOQECBAgQIECAAAECBAZNYPb5+bS8VLlr0AI8w4lP2qcUx+3qNjmlOZGFAAECBAgQIECAAAECBAgQIECAAAECBAgQIECAAAECBPomcPE9eZx7e7Vvg9T56Kxa3nPOidmiOg9rOAIECBAgQIAAAQIECBAgQIBA0whY+dA0U61QAgQIECBAgAABAgQIpCUwq7N7dRYxOpVUz5+axVv2L6USRw4CBAgQIECAAAECBAgQIECAAAECBAgQIECAAAECBAgQINBngZ/eXI2/PpD3eZx6DZBHrJnb1jKmXuMZhwABAgQIECBAgAABAgQIECDQjAIaBDTjrKuZAAECBAgQIECAAAECCQjM7uy+LI84KoEotQg7j8nitCM1CEhlPuQgQIAAAQIECBAgQIAAAQIECBAgQIAAAQIECBAgQIAAgb4LfOmKaty3Op0GAVnE5XPaWo7ue2VGIECAAAECBAgQIECAAAECBAg0r4AGAc079yonQIAAAQIECBAgQIDAoArMnl/5Tp7npw5qiKecvJRFfP2EcrhRTmVG5CBAgAABAgQIECBAgAABAgQIECBAgAABAgQIECBAgACBvggUbQHed0Elqun0B4gsy747Z0b5nX2py7EECBAgQIAAAQIECBAgQIAAgWYXsO6h2a8A9RMgQIAAAQIECBAgQGCQBGZ1VmZlkXcM0umf8bQfObIUO41xq5zSnMhCgAABAgQIECBAgAABAgQIECBAgAABAgQIECBAgAABAr0TuH91Hl+8otq7g/vpqDyy9rlt5bn9NLxhCRAgQIAAAQIECBAgQIAAAQJNIWDVQ1NMsyIJECBAgAABAgQIECCQnsCs+V0vzPLsTykle8v+pXj+VLfKKc2JLAQIECBAgAABAgQIECBAgAABAgQIECBAgAABAgQIECDQO4G/PpDHT29OrEFAlr9o7ozWP/euIkcRIECAAAECBAgQIECAAAECBAgUAlY9uA4IECBAgAABAgQIECBAYFAE3ndxPrZ7Q2XFoJz8WU563K5ZnLRPKaVIshAgQIAAAQIECBAgQIAAAQIECBAgQIAAAQIECBAgQIAAgV4JnHt7NS6+J+/Vsf11UMvw8rivH5et7K/xjUuAAAECBAgQIECAAAECBAgQaAYBDQKaYZbVSIAAAQIECBAgQIAAgUQF2udXFkWe75FKvOkTsph9uAYBqcyHHAQIECBAgAABAgQIECBAgAABAgQIECBAgAABAgQIECDQe4E511TjjscSahCQZYs7ZpSn9b4iRxIgQIAAAQIECBAgQIAAAQIECBQCGgS4DggQIECAAAECBAgQIEBg0ATa53f/OvJ49aAFeNqJR7VGfPHF5VTiyEGAAAECBAgQIECAAAECBAgQIECAAAECBAgQIECAAAECBHot8JE/VuKJrl4fXv8Ds/hNx4yW19R/YCMSIECAAAECBAgQIECAAAECBJpLQIOA5ppv1RIgQIAAAQIECBAgQCApgdmdXWfmkZ2RUqhPHlOKiaPcLqc0J7IQIECAAAECBAgQIECAAAECBAgQIECAAAECBAgQIECAwNYJLHsijzMvrW7dQf28dxbZp+e0lT/Zz6cxPAECBAgQIECAAAECBAgQIECg4QWseGj4KVYgAQIECBAgQIAAAQIE0hWYPa/7pDyLX6WU8O0Hl+LgyW6XU5oTWQgQIECAAAECBAgQIECAAAECBAgQIECAAAECBAgQIEBg6wRueCSPH9yQWIOAcvm1c16anbt1ldibAAECBAgQIECAAAECBAgQIEDg6QJWPLgmCBAgQIAAAQIECBAgQGDQBN7duX7PUrTcOWgBnuHEbdNK8bI93S6nNCeyECBAgAABAgQIECBAgAABAgQIECBAgAABAgQIECBAgMDWCZx3Vx6di9JqEFCN7r2+1Tbirq2rxN4ECBAgQIAAAQIECBAgQIAAAQJPF7DiwTVBgAABAgQIECBAgAABAoMq0D6/e0XkMXZQQzzl5PtNyuKdh5ZSiSMHAQIECBAgQIAAAQIECBAgQIAAAQIECBAgQIAAAQIECBDYaoHvXFeNWx7Nt/q4fjsgi5UdM1rG9dv4BiZAgAABAgQIECBAgAABAgQINJGABgFNNNlKJUCAAAECBAgQIECAQIoC7fO6L4ksXpRKtu2GR3z22HIqceQgQIAAAQIECBAgQIAAAQIECBAgQIAAAQIECBAgQIAAAQJbLfDxSyqxasNWH9Z/B2Txp44ZLcf23wmMTIAAAQIECBAgQIAAAQIECBBoHgENAppnrlVKgAABAgQIECBAgACBJAXaOytfj8jfm1K4z7yoHGNHpJRIFgIECBAgQIAAAQIECBAgQIAAAQIECBAgQIAAAQIECBAg0DOBlesjPvGnSs92HrC9sm90tJXfN2CncyICBAgQIECAAAECBAgQIECAQAMLaBDQwJOrNAIECBAgQIAAAQIECAwFgfbOjSdHlH6YUtZTDinFAdu7ZU5pTmQhQIAAAQIECBAgQIAAAQIECBAgQIAAAQIECBAgQIAAgZ4J3LQ0j7Our/Zs5wHbq/ovHW3DfjRgp3MiAgQIECBAgAABAgQIECBAgEADC1jt0MCTqzQCBAgQIECAAAECBAgMBYHZ5288JC+Vrksp64l7lmLmNLfMKc2JLAQIECBAgAABAgQIECBAgAABAgQIECBAgAABAgQIECDQM4F5i/I4/660GgRk1eqhc04cdn3PKrAXAQIECBAgQIAAAQIECBAgQIDA5gSsdnB9ECBAgAABAgQIECBAgMCgC7R3dndFRMugB/lbgAO2z+KUQ0qpxJGDAAECBAgQIECAAAECBAgQIECAAAECBAgQIECAAAECBAj0WOCs66tx09K8x/sPwI7dHW0trQNwHqcgQIAAAQIECBAgQIAAAQIECDSFgAYBTTHNiiRAgAABAgQIECBAgEDaArM7u6/KI56bSsrthkd89thyKnHkIECAAAECBAgQIECAAAECBAgQIECAAAECBAgQIECAAAECPRb4xJ+qsXJ9Og0Csoir57S1PK/HBdiRAAECBAgQIECAAAECBAgQIEBgswIaBLhACBAgQIAAAQIECBAgQGDQBdrnV74beX7KoAd5SoDPvKgcY0eklEgWAgQIECBAgAABAgQIECBAgAABAgQIECBAgAABAgQIECCweYGV6yM+8adKWkxZdlbHjPKpaYWShgABAgQIECBAgAABAgQIECAwdAU0CBi6cyc5AQIECBAgQIAAAQIEGkagvbPyzoj82ykV9I5DSnHg9m6bU5oTWQgQIECAAAECBAgQIECAAAECBAgQIECAAAECBAgQIEBg8wILlubxveuriTFl7+poK38nsVDiECBAgAABAgQIECBAgAABAgSGrICVDkN26gQnQIAAAQIECBAgQIBA4wjMmr/x+VleujKlitqmZfGyPUspRZKFAAECBAgQIECAAAECBAgQIECAAAECBAgQIECAAAECBAhsVuC8u6rRuShPSinPykfMnZH9NalQwhAgQIAAAQIECBAgQIAAAQIEhrCABgFDePJEJ0CAAAECBAgQIECAQKMIvP6cfNjkMZUNKdWz36Qs3nmoBgEpzYksBAgQIECAAAECBAgQIECAAAECBAgQIECAAAECBAgQILB5ge9cV41bHk2rQcAjq8vDf/GGbKO5I0CAAAECBAgQIECAAAECBAgQqI+ABgH1cTQKAQIECBAgQIAAAQIECPRRoL2zcl1Efkgfh6nb4aOHRXz+uHLdxjMQAQIECBAgQIAAAQIECBAgQIAAAQIECBAgQIAAAQIECBDob4F/vbgSa5Naip9d39FWPrS/6zY+AQIECBAgQIAAAQIECBAgQKCZBDQIaKbZVisBAgQIECBAgAABAgQSFmif3/39yOPtKUX85DGlmDjKrXNKcyILAQIECBAgQIAAAQIECBAgQIAAAQIECBAgQIAAAQIECDyzwLIn8jjz0mpaPFn8oGNGy/9NK5Q0BAgQIECAAAECBAgQIECAAIGhLWCVw9CeP+kJECBAgAABAgQIECDQMALt8yrvjiyfm1JBJx9UikN3cOuc0pzIQoAAAQIECBAgQIAAAQIECBAgQIAAAQIECBAgQIAAAQLPLHDdw3n86MbEGgTk2ayOmeVvmTMCBAgQIECAAAECBAgQIECAAIH6CVjlUD9LIxEgQIAAAQIECBAgQIBAHwRmzc+fn+WVK/swRN0PfcluWbx671LdxzUgAQIECBAgQIAAAQIECBAgQIAAAQIECBAgQIAAAQIECBCot8BvFlbjoiV5vYft03h5Vj5i7ozsr30axMEECBAgQIAAAQIECBAgQIAAAQL/IKBBgAuCAAECBAgQIECAAAECBJIQOOW7eeuwXSsbkwjztxB7jc/iPc/VICClOZGFAAECBAgQIECAAAECBAgQIECAAAECBAgQIECAAAECBJ5Z4JtXV+PO5Wk1CNh4T3nYWadmXeaMAAECBAgQIECAAAECBAgQIECgfgIaBNTP0kgECBAgQIAAAQIECBAg0EeBWZ1d12SRHdbHYep2+LByxFeOL9dtPAMRIECAAAECBAgQIECAAAECBAgQIECAAAECBAgQIECAAIH+EvjgHyqxsdJfo2/9uHnk185taz186490BAECBAgQIECAAAECBAgQIECAwOYENAhwfRAgQIAAAQIECBAgQIBAMgKz51e+k+f5qckEioiPHFmKnca4fU5pTmQhQIAAAQIECBAgQIAAAQIECBAgQIAAAQIECBAgQIAAgX8UuH91Hl+8opoUS5Zl350zo/zOpEIJQ4AAAQIECBAgQIAAAQIECBBoAAErHBpgEpVAgAABAgQIECBAgACBRhGY3dn9jjzirJTqedN+pThqJ7fPKc2JLAQIECBAgAABAgQIECBAgAABAgQIECBAgAABAgQIECDwjwKX35/H2bck1iAg4pQ5bS3fM1cECBAgQIAAAQIECBAgQIAAAQL1FbDCob6eRiNAgAABAgQIECBAgACBPgjMvjA/JK9UruvDEHU/9MidsnjzfqW6j2tAAgQIECBAgAABAgQIECBAgAABAgQIECBAgAABAgQIECBQL4H/uqUaV9yf12u4uoyTlcuHznlpdn1dBjMIAQIECBAgQIAAAQIECBAgQIDA3wU0CHAxECBAgAABAgQIECBAgEBSAu2d3esiYkQqoaaOzuKjR2kQkMp8yEGAAAECBAgQIECAAAECBAgQIECAAAECBAgQIECAAAEC/1vg3y6vxgNrkmoQsL6jrWWkuSJAgAABAgQIECBAgAABAgQIEKi/gAYB9Tc1IgECBAgQIECAAAECBAj0QWB2Z/elecQL+jBE3Q/99+PLMbxc92ENSIAAAQIECBAgQIAAAQIECBAgQIAAAQIECBAgQIAAAQIE+iywoTviQxdV+jxOPQfIIv4yp63lmHqOaSwCBAgQIECAAAECBAgQIECAAIEnBTQIcCUQIECAAAECBAgQIECAQFIC7fMrX408f39KodoPL8XeE9xCpzQnshAgQIAAAQIECBAgQIAAAQIECBAgQIAAAQIECBAgQIDAkwJ3LI+Yc3VaDQIiy77WMaP8AXNEgAABAgQIECBAgAABAgQIECBQfwGrG+pvakQCBAgQIECAAAECBAgQ6INAe2f3myPiZ30You6HvmKvUpywh1vousMakAABAgQIECBAgAABAgQIECBAgAABAgQIECBAgAABAgT6LHDB4jx+d2e1z+PUeYB/7mhr+a86j2k4AgQIECBAgAABAgQIECBAgACBiLC6wWVAgAABAgQIECBAgAABAkkJvOeC9XtVq9o9MS8AACAASURBVC13pBTqgO2zOOWQUkqRZCFAgAABAgQIECBAgAABAgQIECBAgAABAgQIECBAgAABAjWBs66vxk1L86Q0SqXu6d88YcSdSYUShgABAgQIECBAgAABAgQIECDQIAIaBDTIRCqDAAECBAgQIECAAAECjSTQ3tn9SERsn0pNo4dFfP64cipx5CBAgAABAgQIECBAgAABAgQIECBAgAABAgQIECBAgAABAn8XOP3iSqzZmBTI0o62lslJJRKGAAECBAgQIECAAAECBAgQINBAAhoENNBkKoUAAQIECBAgQIAAAQKNItDe2f37iHhZSvV84phybD8qpUSyECBAgAABAgQIECBAgAABAgQIECBAgAABAgQIECBAgECzCyx9IuIzl1ZSYzivo63l5amFkocAAQIECBAgQIAAAQIECBAg0CgCGgQ0ykyqgwABAgQIECBAgAABAg0kMKuzckYW+ZkplfTWA0rxvB3dRqc0J7IQIECAAAECBAgQIECAAAECBAgQIECAAAECBAgQIECg2QWuejCPn9xUTYohj+yTc9vKn04qlDAECBAgQIAAAQIECBAgQIAAgQYSsLKhgSZTKQQIECBAgAABAgQIEGgUgfd0drVVI5uXUj0v2DmLf3pOKaVIshAgQIAAAQIECBAgQIAAAQIECBAgQIAAAQIECBAgQIBAkwucc1sel96bVoOAUuQzv9nW2tnkU6N8AgQIECBAgAABAgQIECBAgEC/CWgQ0G+0BiZAgAABAgQIECBAgACB3gq8vzMf3xWVx3p7fH8ct9PoiI8cVe6PoY1JgAABAgQIECBAgAABAgQIECBAgAABAgQIECBAgAABAgR6JfDFyytx/5peHdpvB7VGecLX2rLl/XYCAxMgQIAAAQIECBAgQIAAAQIEmlxAg4AmvwCUT4AAAQIECBAgQIAAgVQF2ju7bonInpNSvn8/vhzD9QhIaUpkIUCAAAECBAgQIECAAAECBAgQIECAAAECBAgQIECAQNMKbOiO+NBFlcTqz2/taGvdL7FQ4hAgQIAAAQIECBAgQIAAAQIEGkpAg4CGmk7FECBAgAABAgQIECBAoHEE2ju7fxgRJ6dU0azDSrHPRLfSKc2JLAQIECBAgAABAgQIECBAgAABAgQIECBAgAABAgQIEGhWgduX5TH32mpq5f+oo63lX1ILJQ8BAgQIECBAgAABAgQIECBAoJEErGpopNlUCwECBAgQIECAAAECBBpIYPYFlVPzav6dlEo6cVoWM/cspRRJFgIECBAgQIAAAQIECBAgQIAAAQIECBAgQIAAAQIECBBoUoF5d1Xj/EV5UtVnpeydc04ofzepUMIQIECAAAECBAgQIECAAAECBBpMQIOABptQ5RAgQIAAAQIECBAgQKBRBN59QX5wqVq5PqV69p0Y8e7DyilFkoUAAQIECBAgQIAAAQIECBAgQIAAAQIECBAgQIAAAQIEmlTgW9dU4rbH0iq+Wiof8q0TshvSSiUNAQIECBAgQIAAAQIECBAgQKCxBDQIaKz5VA0BAgQIECBAgAABAgQaSmDWvO7VWRajUylqREvEl1+iQUAq8yEHAQIECBAgQIAAAQIECBAgQIAAAQIECBAgQIAAAQIEmlngwxdVYn13OgJ5xJq5bS1j0kkkCQECBAgQIECAAAECBAgQIECgMQU0CGjMeVUVAQIECBAgQIAAAQIEGkKgvbP7goh4aUrFnHZkOXb26wwpTYksBAgQIECAAAECBAgQIECAAAECBAgQIECAAAECBAgQaDqB+1bn8aUrqqnVfWFHW8sJqYWShwABAgQIECBAgAABAgQIECDQaAIaBDTajKqHAAECBAgQIECAAAECDSTQ3ln5dET+iZRKev2+pXjhLm6nU5oTWQgQIECAAAECBAgQIECAAAECBAgQIECAAAECBAgQINBsAn++N49f3JZag4DsMx1t5TOabS7US4AAAQIECBAgQIAAAQIECBAYaAErGgZa3PkIECBAgAABAgQIECBAoMcCsy7oPjGrxnk9PmAAdjxsShZvO7A0AGdyCgIECBAgQIAAAQIECBAgQIAAAQIECBAgQIAAAQIECBAg8MwCP15QjWsfypPiKZXKL/vmCdn5SYUShgABAgQIECBAgAABAgQIECDQgAIaBDTgpCqJAAECBAgQIECAAAECjSLw/s58fFdUHkupnvEjszjzhRoEpDQnshAgQIAAAQIECBAgQIAAAQIECBAgQIAAAQIECBAgQKDZBD7552osX5dWg4DWKE/4Wlu2vNnmQr0ECBAgQIAAAQIECBAgQIAAgYEW0CBgoMWdjwABAgQIECBAgAABAgS2SqB9fmVB5PkBW3VQP+/8yWNKMXGUW+p+ZjY8AQIECBAgQIAAAQIECBAgQIAAAQIECBAgQIAAAQIECDyDwLIn8jjz0mpaNll2U8eM8oFphZKGAAECBAgQIECAAAECBAgQINCYAlYzNOa8qooAAQIECBAgQIAAAQINI9A+v/u7kccpKRX01v2zeN7UUkqRZCFAgAABAgQIECBAgAABAgQIECBAgAABAgQIECBAgACBJhG4+sE8/vOm5BoEnNUxo3xqk0yBMgkQIECAAAECBAgQIECAAAECgyqgQcCg8js5AQIECBAgQIAAAQIECGxJYPa87rflWfxoS/sN5J8fvVMWb9xPg4CBNHcuAgQIECBAgAABAgQIECBAgAABAgQIECBAgAABAgQIEHhS4Oe3VOOy+/OkOLJSnDznhJYfJxVKGAIECBAgQIAAAQIECBAgQIBAgwpoENCgE6ssAgQIECBAgAABAgQINIrAe+fle1eyyu0p1TNl24jTjy6nFEkWAgQIECBAgAABAgQIECBAgAABAgQIECBAgAABAgQIEGgSgc9fVomH1qZVbDkv7/ONmdnCtFJJQ4AAAQIECBAgQIAAAQIECBBoTAENAhpzXlVFgAABAgQIECBAgACBhhJo7+x+MCKmpFTU544txZjhbqtTmhNZCBAgQIAAAQIECBAgQIAAAQIECBAgQIAAAQIECBAg0OgCqzfk8bFLqqmV+VBHW8uOqYWShwABAgQIECBAgAABAgQIECDQqAJWMjTqzKqLAAECBAgQIECAAAECDSTQ3tn9y4h4bUolvf3gUhw82W11SnMiCwECBAgQIECAAAECBAgQIECAAAECBAgQIECAAAECBBpd4IZH8vjBDck1CPhVR1vL6xrdXn0ECBAgQIAAAQIECBAgQIAAgVQErGRIZSbkIECAAAECBAgQIECAAIFnFZg1r/KBLMu/khLRsbtm8dp9SilFkoUAAQIECBAgQIAAAQIECBAgQIAAAQIECBAgQIAAAQIEGlzg3IV5XLwkrQYBeZ59cO7M8lcbnF55BAgQIECAAAECBAgQIECAAIFkBDQISGYqBCFAgAABAgQIECBAgACBZxOYff7GI/JS6YqUhHYeE3HakeWUIslCgAABAgQIECBAgAABAgQIECBAgAABAgQIECBAgAABAg0u8KUrKnHf6rSKzKrVI+ecOOzKtFJJQ4AAAQIECBAgQIAAAQIECBBoXAENAhp3blVGgAABAgQIECBAgACBhhJo76w8HpGPSqmoL764HKNaU0okCwECBAgQIECAAAECBAgQIECAAAECBAgQIECAAAECBAg0qsATXXl85I/VtMrLY13HzJakfpafFpA0BAgQIECAAAECBAgQIECAAIH6C2gQUH9TIxIgQIAAAQIECBAgQIBAPwi0d3ZfGBHH98PQvR7ylENKccD2bq17DehAAgQIECBAgAABAgQIECBAgAABAgQIECBAgAABAgQIEOixwE1L8zjr+sQaBET8oaOt5aU9LsKOBAgQIECAAAECBAgQIECAAAECfRawiqHPhAYgQIAAAQIECBAgQIAAgYEQaJ/X9anIsk8OxLl6eo6X7JbFq/cu9XR3+xEgQIAAAQIECBAgQIAAAQIECBAgQIAAAQIECBAgQIAAgV4L/GZhNS5akvf6+H45MM/P7JjZ+ql+GdugBAgQIECAAAECBAgQIECAAAECzyigQYALgwABAgQIECBAgAABAgSGhMDszvz4PCoXphR2t+2y+OARGgSkNCeyECBAgAABAgQIECBAgAABAgQIECBAgAABAgQIECBAoFEFvnJlNZasSqtBQF7JT5j7stakfpbfqPOvLgIECBAgQIAAAQIECBAgQIDAJgENAlwLBAgQIECAAAECBAgQIDAkBN5/Tj6ya0zlidTCfvkl5RjRkloqeQgQIECAAAECBAgQIECAAAECBAgQIECAAAECBAgQIECgkQTWd0d8+KJKciW1jimP+tpR2brkgglEgAABAgQIECBAgAABAgQIEGhgAQ0CGnhylUaAAAECBAgQIECAAIFGE5jd2X1ZHnFUSnWdemgp9p/k9jqlOZGFAAECBAgQIECAAAECBAgQIECAAAECBAgQIECAAAECjSZw86N5fPe6alJlZRGXz2lrOTqpUMIQIECAAAECBAgQIECAAAECBJpAwAqGJphkJRIgQIAAAQIECBAgQKBRBNo7K1+MyE9LqZ7jdy/Fq6a7vU5pTmQhQIAAAQIECBAgQIAAAQIECBAgQIAAAQIECBAgQIBAown89o48/nB3Wg0CIrIvdbSVP9Jo1uohQIAAAQIECBAgQIAAAQIECKQuYAVD6jMkHwECBAgQIECAAAECBAj8XWD2/O5X5Hn8T0oku24X8aEjyilFkoUAAQIECBAgQIAAAQIECBAgQIAAAQIECBAgQIAAAQIEGkzgK3+txpKVeVJVZVm8cs6Mlt8lFUoYAgQIECBAgAABAgQIECBAgEATCGgQ0ASTrEQCBAgQIECAAAECBAg0isC7fr9yXLll2+Wp1fOll5RjZEtqqeQhQIAAAQIECBAgQIAAAQIECBAgQIAAAQIECBAgQIAAgUYQWNcVcdofK8mVUuleO/7bLx+7IrlgAhEgQIAAAQIECBAgQIAAAQIEGlxAg4AGn2DlESBAgAABAgQIECBAoNEEZnV2XZNFdlhKdb3jkFIcuL1b7JTmRBYCBAgQIECAAAECBAgQIECAAAECBAgQIECAAAECBAg0isCCpXl87/pqUuXkkV87t6318KRCCUOAAAECBAgQIECAAAECBAgQaBIBqxeaZKKVSYAAAQIECBAgQIAAgUYRmNXZ9bUssvelVM9xu2Zx0j6llCLJQoAAAQIECBAgQIAAAQIECBAgQIAAAQIECBAgQIAAAQINInDu7dW4+J48qWryyL8+t631/UmFEoYAAQIECBAgQIAAAQIECBAg0CQCGgQ0yUQrkwABAgQIECBAgAABAo0iMOuC7tdk1Tg3pXp2HpPFaUdqEJDSnMhCgAABAgQIECBAgAABAgQIECBAgAABAgQIECBAgACBRhH40hXVuG91Yg0CSnHS3BNaft0oxuogQIAAAQIECBAgQIAAAQIECAwlAQ0ChtJsyUqAAAECBAgQIECAAAECccrv8onDWiuPpkbx+ePKMXpYaqnkIUCAAAECBAgQIECAAAECBAgQIECAAAECBAgQIECAAIGhLLBmY8TpF1eSK2FjV3nSWa/IliUXTCACBAgQIECAAAECBAgQIECAQBMIaBDQBJOsRAIECBAgQIAAAQIECDSaQPu8rusiyw5Jqa6TDyrFoTu4zU5pTmQhQIAAAQIECBAgQIAAAQIECBAgQIAAAQIECBAgQIDAUBe47uE8fnRjNa0y8vz6jpmth6YVShoCBAgQIECAAAECBAgQIECAQPMIWLnQPHOtUgIECBAgQIAAAQIECDSMQHtn19cjsvemVNAxO2fxhueUUookCwECBAgQIECAAAECBAgQIECAAAECBAgQIECAAAECBAgMcYFzbq3GpffliVWRf6OjrfV9iYUShwABAgQIECBAgAABAgQIECDQNAIaBDTNVCuUAAECBAgQIECAAAECjSMwe173SXkWv0qpoh22zeJjR2sQkNKcyEKAAAECBAgQIECAAAECBAgQIECAAAECBAgQIECAAIGhLvC5y6rx8Nq0GgRkebx2zsyWc4e6rfwECBAgQIAAAQIECBAgQIAAgaEqoEHAUJ05uQkQIECAAAECBAgQINDEArP+kE/IuivLUiM484XlGD8ytVTyECBAgAABAgQIECBAgAABAgQIECBAgAABAgQIECBAgMBQFFi+LuKTf64kFz1vKU+ce3z2WHLBBCJAgAABAgQIECBAgAABAgQINImABgFNMtHKJECAAAECBAgQIECAQKMJzOrsuiaL7LCU6vrn/UtxxFS32inNiSwECBAgQIAAAQIECBAgQIAAAQIECBAgQIAAAQIECBAYqgJXPpDHz26uJhU/j/zauW2thycVShgCBAgQIECAAAECBAgQIECAQJMJWLXQZBOuXAIECBAgQIAAAQIECDSKwOzOrq/kkX0gpXqet2Mp3nqAW+2U5kQWAgQIECBAgAABAgQIECBAgAABAgQIECBAgAABAgQIDFWBn9xUjasezJOKn0X+1TltrR9MKpQwBAgQIECAAAECBAgQIECAAIEmE7BqockmXLkECBAgQIAAAQIECBBoFIH2ed2vjCx+m1I9Y4dHfObYckqRZCFAgAABAgQIECBAgAABAgQIECBAgAABAgQIECBAgACBISrw8UsqsWpDYuHzeFXHzJb/SSyVOAQIECBAgAABAgQIECBAgACBphLQIKCppluxBAgQIECAAAECBAgQaByB2efnY/JSZVVqFX30qHJMHZ1aKnkIECBAgAABAgQIECBAgAABAgQIECBAgAABAgQIECBAYCgJPLAmj3+7vJpc5Kxa3m7Oidnq5IIJRIAAAQIECBAgQIAAAQIECBBoIgENAppospVKgAABAgQIECBAgACBRhNo7+y6PCI7MqW6TtqnFMft6nY7pTmRhQABAgQIECBAgAABAgQIECBAgAABAgQIECBAgAABAkNN4OIleZy7MLUGAfkVHW2tRw01S3kJECBAgAABAgQIECBAgAABAo0mYMVCo82oeggQIECAAAECBAgQINBEAu3zuz4fefavKZW8/6QsTj20lFIkWQgQIECAAAECBAgQIECAAAECBAgQIECAAAECBAgQIEBgiAl897pq3PxonlbqLP9Cx4zW09MKJQ0BAgQIECBAgAABAgQIECBAoPkENAhovjlXMQECBAgQIECAAAECBBpGYPb5XSfkpWx+SgUNK2fxleM1CEhpTmQhQIAAAQIECBAgQIAAAQIECBAgQIAAAQIECBAgQIDAUBP44B+qsbGSVoOArJrPmHNi6wVDzVJeAgQIECBAgAABAgQIECBAgECjCWgQ0Ggzqh4CBAgQIECAAAECBAg0kcAp1+Stw5ZV1kVEOaWyZz+3FNPHu+VOaU5kIUCAAAECBAgQIECAAAECBAgQIECAAAECBAgQIECAwFARuGN5HnOurqYWt7JxYnnkWYdnXakFk4cAAQIECBAgQIAAAQIECBAg0GwCVis024yrlwABAgQIECBAgAABAg0m0N7ZfWFEHJ9SWSfskcUr9iqlFEkWAgQIECBAgAABAgQIECBAgAABAgQIECBAgAABAgQIEBgiAr+7sxoXLM5TS/uHjraWl6YWSh4CBAgQIECAAAECBAgQIECAQDMKaBDQjLOuZgIECBAgQIAAAQIECDSQQPv5XR+LUvbZlErabbssPniEBgEpzYksBAgQIECAAAECBAgQIECAAAECBAgQIECAAAECBAgQGCoCX7myGktWJdYgoJp/vOPE1s8NFUM5CRAgQIAAAQIECBAgQIAAAQKNLKBBQCPPrtoIECBAgAABAgQIECDQBAKz5uVHZlnl8tRK/fxxpRg9zG13avMiDwECBAgQIECAAAECBAgQIECAAAECBAgQIECAAAECBFIWWLMxj9MvriYXsZrlR39rRmtyP5tPDkogAgQIECBAgAABAgQIECBAgMAACFipMADITkGAAAECBAgQIECAAAEC/SvQ3tm9IiLG9u9Ztm70tx1YisOmuO3eOjV7EyBAgAABAgQIECBAgAABAgQIECBAgAABAgQIECBAoLkFrn0ojx8vSK5BwMqOtpZxzT0zqidAgAABAgQIECBAgAABAgQIpCNgpUI6cyEJAQIECBAgQIAAAQIECPRSoL2z+1cRcVIvD++Xw46cmsWb9y/1y9gGJUCAAAECBAgQIECAAAECBAgQIECAAAECBAgQIECAAIHGFPivm6txxQN5asWd29HW8trUQslDgAABAgQIECBAgAABAgQIEGhWAQ0CmnXm1U2AAAECBAgQIECAAIEGEpjVWZmVRd6RUknjRmbx6RdqEJDSnMhCgAABAgQIECBAgAABAgQIECBAgAABAgQIECBAgACB1AXO+HM1VqxLq0FAHln73Lby3NTt5CNAgAABAgQIECBAgAABAgQINIuABgHNMtPqJECAAAECBAgQIECAQAMLvPvCfN9SpXJraiV+5Khy7DQ6tVTyECBAgAABAgQIECBAgAABAgQIECBAgAABAgQIECBAgECKAvevyeOLl1eTi1Ytl5/zrZdmtyUXTCACBAgQIECAAAECBAgQIECAQJMKaBDQpBOvbAIECBAgQIAAAQIECDSaQPv87kWRxx4p1fWq6Vkcv3sppUiyECBAgAABAgQIECBAgAABAgQIECBAgAABAgQIECBAgECiAn+4uxq/vSNPK12WLe6YUZ6WVihpCBAgQIAAAQIECBAgQIAAAQLNLaBBQHPPv+oJECBAgAABAgQIECDQMALtnZWzIvJ3pFTQPhOymHW4BgEpzYksBAgQIECAAAECBAgQIECAAAECBAgQIECAAAECBAgQSFVg7jWVuP2xtNLlEd+f29aS1M/i0xKShgABAgQIECBAgAABAgQIECAw8AIaBAy8uTMSIECAAAECBAgQIECAQD8IzJrX/cYsi7P7Yeg+DfnVl5ajVY+APhk6mAABAgQIECBAgAABAgQIECBAgAABAgQIECBAgAABAo0u0FWN+MCFleTKzPN409yZLT9PLphABAgQIECAAAECBAgQIECAAIEmFtAgoIknX+kECBAgQIAAAQIECBBoJIHZ56+ZlJdGLk2tpnccUooDt3f7ndq8yEOAAAECBAgQIECAAAECBAgQIECAAAECBAgQIECAAIGUBBYszeN711dTilTLklXL2885MXs0uWACESBAgAABAgQIECBAgAABAgSaWMAKhSaefKUTIECAAAECBAgQIECg0QTa53dfEXkckVJdx+ycxRueU0opkiwECBAgQIAAAQIECBAgQIAAAQIECBAgQIAAAQIECBAgkJjAObdW49L78rRSZXFlx4yWI9MKJQ0BAgQIECBAgAABAgQIECBAgIAGAa4BAgQIECBAgAABAgQIEGgYgfbOrs9GZB9LqaBJoyLOOKacUiRZCBAgQIAAAQIECBAgQIAAAQIECBAgQIAAAQIECBAgQCAxgc/8pRpLH0+sQUDkn+toa/14YlTiECBAgAABAgQIECBAgAABAgSaXkCDgKa/BAAQIECAAAECBAgQIECgcQTa53UdG1l2cWoV/etRpdhxtFvw1OZFHgIECBAgQIAAAQIECBAgQIAAAQIECBAgQIAAAQIECKQg8NDaiM9fVkkhyj9myPPjOma2XpJeMIkIECBAgAABAgQIECBAgAABAs0tYHVCc8+/6gkQIECAAAECBAgQINBwArPmda/OshidUmGv2bsUL97NLXhKcyILAQIECBAgQIAAAQIECBAgQIAAAQIECBAgQIAAAQIEUhH445I8fr2wmkqcWo48Ys3ctpYxSYUShgABAgQIECBAgAABAgQIECBAoCZgdYILgQABAgQIECBAgAABAgQaSmDWvK5zsyx7TUpF7TMhi1mHl1KKJAsBAgQIECBAgAABAgQIECBAgAABAgQIECBAgAABAgQIJCIw95pK/P/s3XmYnWV9N/Dfc86ZyQZJIBCQTUBAVoEXEZRFomAm4lZ3q69VW2k1E1Tcqm0VtXUXlExoi61aW1vrVjfMDItBFmWRF5BVQNmRsCYhmSQz55z7vSaCRQEzy1nuOfM51zVOLnLf9+/7+9zHP57znOfODQ9kEubRGCn+p29R5eWZpRKHAAECBAgQIECAAAECBAgQIEDAAQHeAwQIECBAgAABAgQIECDQaQKLB2pvK1I6Pbe+PndsObrLuaWShwABAgQIECBAgAABAgQIECBAgAABAgQIECBAgAABAgTaKTBUi3j3ObV2RnjC2kVRvH3pwvI/ZhdMIAIECBAgQIAAAQIECBAgQIAAgSgYECBAgAABAgQIECBAgACBThJ4e3/aoxS1m3Lr6S8OKsWB27kMz21f5CFAgAABAgQIECBAgAABAgQIECBAgAABAgQIECBAgEA7Ba5ameJfrqy3M8IT1q5Hec/Te4qbswsmEAECBAgQIECAAAECBAgQIECAgAMCvAcIECBAgAABAgQIECBAoPMEevuHr40o9s2psyN2LsVr93VAQE57IgsBAgQIECBAgAABAgQIECBAgAABAgQIECBAgAABAgTaLfD161JcdEduBwSk6/p6uvZrt436BAgQIECAAAECBAgQIECAAAECTyzgyQTvDAIECBAgQIAAAQIECBDoOIElA7VTU0rvzKmxraZHfPS55ZwiyUKAAAECBAgQIECAAAECBAgQIECAAAECBAgQIECAAAECbRb40E9q8dCGNod4XPn0hb6erqzuuecmJA8BAgQIECBAgAABAgQIECBAoJ0CDghop77aBAgQIECAAAECBAgQINAUgcXLqy8sijizKYtPYNH3Prscu8yewAKmEiBAgAABAgQIECBAgAABAgQIECBAgAABAgQIECBAgEDHCNy+JuIzP6tl109KcfyyRZUfZRdMIAIECBAgQIAAAQIECBAgQIAAgU0CDgjwRiBAKn0dwgAAIABJREFUgAABAgQIECBAgACBjhM4eUWq3L+xNhgRXTk1d/weRfQ8rZRTJFkIECBAgAABAgQIECBAgAABAgQIECBAgAABAgQIECBAoE0C/b+qx5k3pzZVf9Kyw9tMK888eUFRzS2YPAQIECBAgAABAgQIECBAgAABAr8VcECAdwIBAgQIECBAgAABAgQIdKRAb//wDyOK43Nqbre5RZx0mAMCctoTWQgQIECAAAECBAgQIECAAAECBAgQIECAAAECBAgQINAugVMuqcctq7I7IODMvp7Ki9ploi4BAgQIECBAgAABAgQIECBAgMDmBRwQsHkjIwgQIECAAAECBAgQIEBgEgr0DtSWREqn5Rb9H44px+xpuaWShwABAgQIECBAgAABAgQIECBAgAABAgQIECBAgAABAgRaKbBmY8TfnFdrZcnR1SqKE/sWlpeObrBRBAgQIECAAAECBAgQIECAAAEC7RBwQEA71NUkQIAAAQIECBAgQIAAgaYLvG35hqeXi8oNTS80xgKv378Uh+/ocnyMbIYTIECAAAECBAgQIECAAAECBAgQIECAAAECBAgQIECgowQuvivF166pZ9dTOZX3/sKi4pfZBROIAAECBAgQIECAAAECBAgQIEDgdwKeSPBmIECAAAECBAgQIECAAIGOFejtr10bkfbNqcGDtivizw8q5RRJFgIECBAgQIAAAQIECBAgQIAAAQIECBAgQIAAAQIECBBoscC/XlmLK1e2uOhmyxXX9fWU99vsMAMIECBAgAABAgQIECBAgAABAgTaKuCAgLbyK06AAAECBAgQIECAAAECzRToHaidEim9q5k1xrp2dznis8eWwwX5WOWMJ0CAAAECBAgQIECAAAECBAgQIECAAAECBAgQIECAQGcIpIh4zzm1GKpl1k9RnNq3sHxSZqnEIUCAAAECBAgQIECAAAECBAgQ+AMBzyN4SxAgQIAAAQIECBAgQIBAxwr0Lh9eGEXRn1uDf/V/SrHfti7Jc9sXeQgQIECAAAECBAgQIECAAAECBAgQIECAAAECBAgQINAKgWvvS/FP/6/eilJjq5FST9+iroGxTTKaAAECBAgQIECAAAECBAgQIECg1QKeRmi1uHoECBAgQIAAAQIECBAg0FKBJf21tSnSrJYW3Uyxo3Yu4tX7lnKKJAsBAgQIECBAgAABAgQIECBAgAABAgQIECBAgAABAgQItEjgG9fV44I7UouqjbJMisG+RZWs7q2PMrlhBAgQIECAAAECBAgQIECAAIEpJ+CAgCm35RomQIAAAQIECBAgQIDA1BLo7a9+OyJenlPXW8+I+MjR5ZwiyUKAAAECBAgQIECAAAECBAgQIECAAAECBAgQIECAAAECLRL48Pm1eHB9i4qNvsx3+noqrxj9cCMJECBAgAABAgQIECBAgAABAgTaJeCAgHbJq0uAAAECBAgQIECAAAECLRFY0l99a4o4oyXFxlDkvc8uxy6zxzDBUAIECBAgQIAAAQIECBAgQIAAAQIECBAgQIAAAQIECBCY9AK3r474zMW17PooIk5Y2lP5YnbBBCJAgAABAgQIECBAgAABAgQIEHicgAMCvCkIECBAgAABAgQIECBAoKMF3j4wuHMpdd+eW5OLnlaKF+7hsjy3fZGHAAECBAgQIECAAAECBAgQIECAAAECBAgQIECAAAECzRT40c0plv+q3swS41q7XgztcvrCmXeMa7JJBAgQIECAAAECBAgQIECAAAECLRXwJEJLuRUjQIAAAQIECBAgQIAAgXYI9PYPXxJRPKsdtZ+s5i5zinjv4aWcIslCgAABAgQIECBAgAABAgQIECBAgAABAgQIECBAgAABAk0W+MzF9bh9dWpylTEvf2lfT+WwMc8ygQABAgQIECBAgAABAgQIECBAoC0CDghoC7uiBAgQIECAAAECBAgQINBKgd7ltZOjSB9uZc3R1PrwUaXYZqZL89FYGUOAAAECBAgQIECAAAECBAgQIECAAAECBAgQIECAAIHJLnD/YIqPXFDPr42i+EjfwvLJ+QWTiAABAgQIECBAgAABAgQIECBA4IkEPIXgfUGAAAECBAgQIECAAAECHS+weCAdVqTaxbk1+sp9SvHcXVya57Yv8hAgQIAAAQIECBAgQIAAAQIECBAgQIAAAQIECBAgQKAZAj+5LcW3bsjvgIBUlA9ftrC4pBk9W5MAAQIECBAgQIAAAQIECBAgQKDxAp5CaLypFQkQIECAAAECBAgQIEAgQ4He/trtEWnnnKLtPa+Ixc8s5RRJFgIECBAgQIAAAQIECBAgQIAAAQIECBAgQIAAAQIECBBoksCyn9fjhgdSk1Yf77LFHX095V3GO9s8AgQIECBAgAABAgQIECBAgACB1gs4IKD15ioSIECAAAECBAgQIECAQBsEepdX/zmKOKENpf9oyU8uKMWsbpfnue2LPAQIECBAgAABAgQIECBAgAABAgQIECBAgAABAgQIEGikwOBwxPt/XGvkko1ZK8UZfYsqf9mYxaxCgAABAgQIECBAgAABAgQIECDQCgFPILRCWQ0CBAgQIECAAAECBAgQaLvAif3Vl9Yjvtv2IH8Q4A37l+KwHV2e57Yv8hAgQIAAAQIECBAgQIAAAQIECBAgQIAAAQIECBAgQKCRApfcleI/rqk3csmGrFWK8stO6ym+15DFLEKAAAECBAgQIECAAAECBAgQINASAU8gtIRZEQIECBAgQIAAAQIECBBot8CrvnFt93azn742IrraneWx9Q/evoi3HFjKKZIsBAgQIECAAAECBAgQIECAAAECBAgQIECAAAECBAgQINBggS9dVY8r7kkNXnXCyw2vXFPe4puvLoYmvJIFCBAgQIAAAQIECBAgQIAAAQIEWibggICWUStEgAABAgQIECBAgAABAu0W6B2o/k+keFm7czy2fqUU8dljy1F2hZ7TtshCgAABAgQIECBAgAABAgQIECBAgAABAgQIECBAgACBhgnU6hHvObcW1XrDlmzMQkV8t29h5U8as5hVCBAgQIAAAQIECBAgQIAAAQIEWiXg8YNWSatDgAABAgQIECBAgAABAm0XWNJffWuKOKPtQf4gwF8cVIoDt3OJntu+yEOAAAECBAgQIECAAAECBAgQIECAAAECBAgQIECAAIFGCFy1MsW/XJnb6QARRcQJS3sqX2xEj9YgQIAAAQIECBAgQIAAAQIECBBonYCnD1pnrRIBAgQIECBAgAABAgQItFmg96y0Q9Rrd7U5xuPKH7ZjEW/Yv5RbLHkIECBAgAABAgQIECBAgAABAgQIECBAgAABAgQIECBAoAEC/3FNPS65KzVgpcYuUR0e2umfXjwzu3voje3SagQIECBAgAABAgQIECBAgACBzhNwQEDn7amOCBAgQIAAAQIECBAgQOCPCCzpr16QIo7MCWlmV8SnnlfOKZIsBAgQIECAAAECBAgQIECAAAECBAgQIECAAAECBAgQINAggff/uBaDww1arEHLFBEXLu2pHNWg5SxDgAABAgQIECBAgAABAgQIECDQQgEHBLQQWykCBAgQIECAAAECBAgQaL9A70DtryOlT7Q/ye8neNshpdh3G5fpue2LPAQIECBAgAABAgQIECBAgAABAgQIECBAgAABAgQIEJiIwHX3p/jHy+sTWaI5c4viA30Ly59szuJWJUCAAAECBAgQIECAAAECBAgQaKaAJw+aqWttAgQIECBAgAABAgQIEMhOoPfsdEDUar/ILdiROxfxmn1LucWShwABAgQIECBAgAABAgQIECBAgAABAgQIECBAgAABAgQmIPDf19XjwjvSBFZo0tRy+Rl9xxVXN2l1yxIgQIAAAQIECBAgQIAAAQIECDRRwAEBTcS1NAECBAgQIECAAAECBAjkKdDbP3xtRLFvTunmTov42DHlnCLJQoAAAQIECBAgQIAAAQIECBAgQIAAAQIECBAgQIAAAQITFPjb82qxeuMEF2n49OK6vp7yfg1f1oIECBAgQIAAAQIECBAgQIAAAQItEXBAQEuYFSFAgAABAgQIECBAgACBnAR6+2ufikjvyynTSJYTDy3Fnlu7VM9tX+QhQIAAAQIECBAgQIAAAQIECBAgQIAAAQIECBAgQIDAeARuejDFaZfVxzO1yXOKT/f1lN/f5CKWJ0CAAAECBAgQIECAAAECBAgQaJKApw6aBGtZAgQIECBAgAABAgQIEMhXYEn/8FEpivNzS3jMU4t4xd6l3GLJQ4AAAQIECBAgQIAAAQIECBAgQIAAAQIECBAgQIAAAQLjEPjOL1OsuDW/AwKKSEcv7em6YBwtmUKAAAECBAgQIECAAAECBAgQIJCBgAMCMtgEEQgQIECAAAECBAgQIECg9QK9A9U7I8WOra/85BXnzYg4+ehyTpFkIUCAAAECBAgQIECAAAECBAgQIECAAAECBAgQIECAAIFxCnzkgnrcP5jGObtJ04q4q29hZacmrW5ZAgQIECBAgAABAgQIECBAgACBFgg4IKAFyEoQIECAAAECBAgQIECAQH4Ci5dX/6ko4i9zS3bSYeXYbW5uqeQhQIAAAQIECBAgQIAAAQIECBAgQIAAAQIECBAgQIAAgbEI3LIq4pRLamOZ0pKxKcU/L1tU+auWFFOEAAECBAgQIECAAAECBAgQIECgKQIOCGgKq0UJECBAgAABAgQIECBAIHeBJf3V41PED3PL+fzdinjZXqXcYslDgAABAgQIECBAgAABAgQIECBAgAABAgQIECBAgAABAmMQ+O6N9Tj3ljSGGa0ZWkS8aGlP5czWVFOFAAECBAgQIECAAAECBAgQIECgGQIOCGiGqjUJECBAgAABAgQIECBAYFII9PZXV0fE7JzCbjsz4kNHlXOKJAsBAgQIECBAgAABAgQIECBAgAABAgQIECBAgAABAgQIjFHgoxfU4r7BMU5q/vA1fT2VOc0vowIBAgQIECBAgAABAgQIECBAgEAzBRwQ0ExdaxMgQIAAAQIECBAgQIBA1gK9A7V/j5TekFvIdx9Wil3numTPbV/kIUCAAAECBAgQIECAAAECBAgQIECAAAECBAgQIECAwGgEbl2V4nOX1EcztKVjUoqvLVtUye4eeUsRFCNAgAABAgQIECBAgAABAgQIdICApw06YBO1QIAAAQIECBAgQIAAAQLjE1jcX311EfHf45vdvFnH7VbES/YqNa+AlQkQIECAAAECBAgQIECAAAECBAgQIECAAAECBAgQIECgaQLfv7EeZ9+Smrb+eBdOEa9Z1lP5xnjnm0eAAAECBAgQIECAAAECBAgQIJCHgAMC8tgHKQgQIECAAAECBAgQIECgDQJvWpGmb7Gx9nBEVNpQ/klLzp8Z8XdHlXOKJAsBAgQIECBAgAABAgQIECBAgAABAgQIECBAgAABAgQIjFLg7y+sx8p12R0QUN1mWnnLkxcUG0bZhmEECBAgQIAAAQIECBAgQIAAAQKZCjggINONEYsAAQIECBAgQIAAAQIEWiPQ21/9dkS8vDXVRl/l3YeXY9c5ox9vJAECBAgQIECAAAECBAgQIECAAAECBAgQIECAAAECBAi0X+DW1RGfu7jW/iCPT/Cdvp7KK3IMJhMBAgQIECBAgAABAgQIECBAgMDYBBwQMDYvowkQIECAAAECBAgQIECgwwQWL6/+WVHEV3Jr67jdSvGSvVy257Yv8hAgQIAAAQIECBAgQIAAAQIECBAgQIAAAQIECBAgQOCPCXz/xhRn31LPDimleNOyRZV/yy6YQAQIECBAgAABAgQIECBAgAABAmMW8KTBmMlMIECAAAECBAgQIECAAIFOEnjnijS3urH2UG49bTsz4kNHlXOLJQ8BAgQIECBAgAABAgQIECBAgAABAgQIECBAgAABAgQI/BGBj15Qi/sG8yOqTCtv9fkFxar8kklEgAABAgQIECBAgAABAgQIECAwVgEHBIxVzHgCBAgQIECAAAECBAgQ6DiB3v7qDyPi+Nwae9dhpdh9rkv33PZFHgIECBAgQIAAAQIECBAgQIAAAQIECBAgQIAAAQIECDyRwK9XpTj1knqOOGf29VRelGMwmQgQIECAAAECBAgQIECAAAECBMYu4CmDsZuZQYAAAQIECBAgQIAAAQIdJrCkv/rWFHFGbm09b9ci/uTppdxiyUOAAAECBAgQIECAAAECBAgQIECAAAECBAgQIECAAAECTyDw3RtTnHtLfgcEFBEnLO2pfNGmESBAgAABAgQIECBAgAABAgQIdIaAAwI6Yx91QYAAAQIECBAgQIAAAQITEPirgTS/kmorJ7BEU6bOmxFx8tHlpqxtUQIECBAgQIAAAQIECBAgQIAAAQIECBAgQIAAAQIECBBorMBHLqjH/YOpsYs2YLVqUd7unxYW9zZgKUsQIECAAAECBAgQIECAAAECBAhkIOCAgAw2QQQCBAgQIECAAAECBAgQaL9A7/LqQBTxgvYn+f0E73hWOfbYKrdU8hAgQIAAAQIECBAgQIAAAQIECBAgQIAAAQIECBAgQIDAYwVufijiC5fW8kNJcVbfosrC/IJJRIAAAQIECBAgQIAAAQIECBAgMF4BBwSMV848AgQIECBAgAABAgQIEOgogcUDtbcVKZ2eW1PPfWoRr9y7lFsseQgQIECAAAECBAgQIECAAAECBAgQIECAAAECBAgQIEDgMQLfuqEeP7ktZWeSiuLtyxaW/zG7YAIRIECAAAECBAgQIECAAAECBAiMW8ABAeOmM5EAAQIECBAgQIAAAQIEOkngnf3pKdWo3Z1bT3OnRXzsmHJuseQhQIAAAQIECBAgQIAAAQIECBAgQIAAAQIECBAgQIAAgccI/O15tVi9MT+SSpR3+HxP8Zv8kklEgAABAgQIECBAgAABAgQIECAwXgEHBIxXzjwCBAgQIECAAAECBAgQ6DiB3v7q2RFxbG6NLT6kFHtv4xI+t32RhwABAgQIECBAgAABAgQIECBAgAABAgQIECBAgAABAiMCN9yfYtnl9RwxzunrqRyXYzCZCBAgQIAAAQIECBAgQIAAAQIExi/g6YLx25lJgAABAgQIECBAgAABAh0m0DtQe3uktCy3to7YuYjX7lvKLZY8BAgQIECAAAECBAgQIECAAAECBAgQIECAAAECBAgQIBARX7+2HhfdmfKzKIrFfQvLp+cXTCICBAgQIECAAAECBAgQIECAAIGJCDggYCJ65hIgQIAAAQIECBAgQIBARwn0nrVuh6hPuyu3pmZ2RXzqeeXcYslDgAABAgQIECBAgAABAgQIECBAgAABAgQIECBAgAABAhHx/h/XYnA4Q4pSece+FxR3Z5hMJAIECBAgQIAAAQIECBAgQIAAgQkIOCBgAnimEiBAgAABAgQIECBAgEDnCfT2D58dURybW2dvPagUz9jOZXxu+yIPAQIECBAgQIAAAQIECBAgQIAAAQIECBAgQIAAAQJTW+AXK1N88cp6jgjn9PVUjssxmEwECBAgQIAAAQIECBAgQIAAAQITE/BkwcT8zCZAgAABAgQIECBAgACBDhNYMlB7W0rp9NzaeuZTivizZ5RyiyUPAQIECBAgQIAAAQIECBAgQIAAAQIECBAgQIAAAQIEprTAv/2iHj//TcrPINUX9y3qzu7ed35QEhEgQIAAAQIECBAgQIAAAQIEJp+AAwIm355JTIAAAQIECBAgQIAAAQJNFHj7mWn7Urn2myaWGNfSlVLEZ55fjpHfXgQIECBAgAABAgQIECBAgAABAgQIECBAgAABAgQIECDQfoFqPeK959Zi5Hdur3qt/JTTjy/uyS2XPAQIECBAgAABAgQIECBAgAABAhMXcEDAxA2tQIAAAQIECBAgQIAAAQIdJtDbX+2PiIW5tfXGA0px6A4u5XPbF3kIECBAgAABAgQIECBAgAABAgQIECBAgAABAgQIEJiaApfdneKrV2d4OkDEQF9PpWdq7oquCRAgQIAAAQIECBAgQIAAAQKdL+Cpgs7fYx0SIECAAAECBAgQIECAwBgFFg/UTihS+ucxTmv68APmF3HCwaWm11GAAAECBAgQIECAAAECBAgQIECAAAECBAgQIECAAAECBDYvcMYV9bj63rT5gS0ekYriL5ctLJ/R4rLKESBAgAABAgQIECBAgAABAgQItEjAAQEtglaGAAECBAgQIECAAAECBCaPwAk/SNt0d9XuyzHxxxeUYstul/M57o1MBAgQIECAAAECBAgQIECAAAECBAgQIECAAAECBAhMHYGHh1J8cEU9y4aHhsvbnvHi4v4swwlFgAABAgQIECBAgAABAgQIECAwYQFPFEyY0AIECBAgQIAAAQIECBAg0IkCvf3VH0TEi3Lr7VX7lOLoXVzO57Yv8hAgQIAAAQIECBAgQIAAAQIECBAgQIAAAQIECBAgMLUEzr89xTevz/KAgB/29VRePLV2Q7cECBAgQIAAAQIECBAgQIAAgakl4ImCqbXfuiVAgAABAgQIECBAgACBUQosWV59Uyriy6Mc3rJhe2wV8Y5nlVtWTyECBAgQIECAAAECBAgQIECAAAECBAgQIECAAAECBAgQeLzAaZfV46YHU3Y0RYo3L11U+Up2wQQiQIAAAQIECBAgQIAAAQIECBBomIADAhpGaSECBAgQIECAAAECBAgQ6CSB912YthxcV1sdKbK7dv67o8oxf2YnaeuFAAECBAgQIECAAAECBAgQIECAAAECBAgQIECAAAECk0fg3sGIj11Qyy9wEWnmrPKcTx9ZPJxfOIkIECBAgAABAgQIECBAgAABAgQaJZDdQw6Nasw6BAgQIECAAAECBAgQIEBgogJLBqrfTCleOdF1Gj3/RXuWYuHuLukb7Wo9AgQIECBAgAABAgQIECBAgAABAgQIECBAgAABAgQIjEZg4NcpfnhTfTRDWzqmKOJbSxdWXtXSoooRIECAAAECBAgQIECAAAECBAi0XMDTBC0nV5AAAQIECBAgQIAAAQIEJovA4uXV1xZF/FdueZ+yRcQHjyjnFkseAgQIECBAgAABAgQIECBAgAABAgQIECBAgAABAgQITAmBj19Ui9+sza/VlOJ1yxZVvp5fMokIECBAgAABAgQIECBAgAABAgQaKeCAgEZqWosAAQIECBAgQIAAAQIEOkrg5BWpcv/G2uqImJlbYycdVo7d5uaWSh4CBAgQIECAAAECBAgQIECAAAECBAgQIECAAAECBAh0tsAtqyJOuaSWY5OD20wrzzl5QVHNMZxMBAgQIECAAAECBAgQIECAAAECjRNwQEDjLK1EgAABAgQIECBAgAABAh0o0Ntf/beIeGNurR3z1FK8Ym+X9bntizwECBAgQIAAAQIECBAgQIAAAQIECBAgQIAAAQIECHS2wLdvSHHebfUcm/xqX0/lz3IMJhMBAgQIECBAgAABAgQIECBAgEBjBTxJ0FhPqxEgQIAAAQIECBAgQIBAhwksGai+OKX4fm5tzZ5WxD8cU8otljwECBAgQIAAAQIECBAgQIAAAQIECBAgQIAAAQIECBDoaIG/Oa8eazam7HosinjJ0oWVH2QXTCACBAgQIECAAAECBAgQIECAAIGGCzggoOGkFiRAgAABAgQIECBAgACBThPo7a+tjEjzc+vrhINLccB8l/a57Ys8BAgQIECAAAECBAgQIECAAAECBAgQIECAAAECBAh0psDV96Y444p6fs2luK9vUSW7e9r5QUlEgAABAgQIECBAgAABAgQIEOgMAU8RdMY+6oIAAQIECBAgQIAAAQIEmijQu7y6LIp4exNLjGvpQ7Yv4k0HlsY11yQCBAgQIECAAAECBAgQIECAAAECBAgQIECAAAECBAgQGJvAV66qx+X3pLFNasXoFKf3LaosbkUpNQgQIECAAAECBAgQIECAAAECBNov4ICA9u+BBAQIECBAgAABAgQIECCQuUDv8uFjoihW5Bjz088vx4xKjslkIkCAAAECBAgQIECAAAECBAgQIECAAAECBAgQIECAQOcIrK9GvO/cWp4NpbSgb1HXeXmGk4oAAQIECBAgQIAAAQIECBAgQKDRAg4IaLSo9QgQIECAAAECBAgQIECgIwV6+2s3RaQ9cmvutfuV4oidXN7nti/yECBAgAABAgQIECBAgAABAgQIECBAgAABAgQIECDQWQIX3Zni69fWM2yquLmvp7xnhsFEIkCAAAECBAgQIECAAAECBAgQaJKAJwiaBGtZAgQIECBAgAABAgQIEOgsgd6B4Y9HKj6QW1d7bFXEO55Vyi2WPAQIECBAgAABAgQIECBAgAABAgQIECBAgAABAgQIEOgogS9cWoubH8qwpSJ9om9h1wczTCYSAQIECBAgQIAAAQIECBAgQIBAkwQcENAkWMsSIECAAAECBAgQIECAQGcJvPOsdFC1Xrsix67+5shybD8rx2QyESBAgAABAgQIECBAgAABAgQIECBAgAABAgQIECBAYPIL3LMu4h8urGXZSKVUPvjzLyiuzDKcUAQIECBAgAABAgQIECBAgAABAk0RcEBAU1gtSoAAAQIECBAgQIAAAQKdKNC7fPiyKIpn5tZbz9NKcfweLvFz2xd5CBAgQIAAAQIECBAgQIAAAQIECBAgQIAAAQIECBDoDIEzb07R/6t6fs2k9PO+RV2H5hdMIgIECBAgQIAAAQIECBAgQIAAgWYKeHqgmbrWJkCAAAECBAgQIECAAIGOEli8fPi9RVF8Oremtp1ZxIeOKuUWSx4CBAgQIECAAAECBAgQIECAAAECBAgQIECAAAECBAh0hMBHL6jHfYMpu15SSu9btqjrM9kFE4gAAQIECBAgQIAAAQIECBAgQKCpAg4IaCqvxQkQIECAAAECBAgQIECgkwROPDvtUq/Vbsuxp8WHlGLvbVzm57g3MhEgQIAAAQIECBBJwarMAAAgAElEQVQgQIAAAQIECBAgQIAAAQIECBAgMHkFbrg/xbLL61k2UCqXn3raccXtWYYTigABAgQIECBAgAABAgQIECBAoGkCnhxoGq2FCRAgQIAAAQIECBAgQKATBXr7q/0RsTC33g7fsRSv399lfm77Ig8BAgQIECBAgAABAgQIECBAgAABAgQIECBAgAABApNb4GvXpLj4riwPCBjo66n0TG5d6QkQIECAAAECBAgQIECAAAECBMYj4MmB8aiZQ4AAAQIECBAgQIAAAQJTVqC3v/rmiPhSbgCVUsSnnleO7nJuyeQhQIAAAQIECBAgQIAAAQIECBAgQIAAAQIECBAgQIDA5BQYqkW8/8e1qGZ5PkC8pa+n8uXJKSs1AQIECBAgQIAAAQIECBAgQIDARAQcEDARPXMJECBAgAABAgQIECBAYMoJnPCDNLO7q7YqIrpya/51+5XiOTu51M9tX+QhQIAAAQIECBAgQIAAAQIECBAgQIAAAQIECBAgQGByCvz0zhT/dW2WpwMMDw2X557x4mJwcspKTYAAAQIECBAgQIAAAQIECBAgMBEBTw1MRM9cAgQIECBAgAABAgQIEJiSAkv6q19NEf83t+b33LqIEw8t5RZLHgIECBAgQIAAAQIECBAgQIAAAQIECBAgQIAAAQIECExKgdMuq8dND6bsshcR/760p/LG7IIJRIAAAQIECBAgQIAAAQIECBAg0BIBBwS0hFkRAgQIECBAgAABAgQIEOgkgSX91eNTxA9z7OkDzynFDlu63M9xb2QiQIAAAQIECBAgQIAAAQIECBAgQIAAAQIECBAgQGDyCNz9cIpP/LSeZeAi4kVLeypnZhlOKAIECBAgQIAAAQIECBAgQIAAgaYLeGKg6cQKECBAgAABAgQIECBAgEAnCvT2126PSDvn1tsLdi/Fi/d0uZ/bvshDgAABAgQIECBAgAABAgQIECBAgAABAgQIECBAgMDkEvjBTSnO+nWOBwQUd/T1lHeZXJrSEiBAgAABAgQIECBAgAABAgQINFLAEwON1LQWAQIECBAgQIAAAQIECEwZgSUDtU+nlN6bW8NbTY/46HPLucWShwABAgQIECBAgAABAgQIECBAgAABAgQIECBAgAABApNK4EM/qcVDG/KLXBTFZ5YuLL8vv2QSESBAgAABAgQIECBAgAABAgQItErAAQGtklaHAAECBAgQIECAAAECBDpKYHF/+j9F1C7Psam3HlyKZ8x3yZ/j3shEgAABAgQIECBAgAABAgQIECBAgAABAgQIECBAgED+Ar+4N8UXr6hnGTRF+ZBlPcX/yzKcUAQIECBAgAABAgQIECBAgAABAi0R8LRAS5gVIUCAAAECBAgQIECAAIFOFOjtH74konhWbr0dtF0Rf35QKbdY8hAgQIAAAQIECBAgQIAAAQIECBAgQIAAAQIECBAgQGBSCPzrlfW4cmXKMGu6tK+n67AMg4lEgAABAgQIECBAgAABAgQIECDQQgEHBLQQWykCBAgQIECAAAECBAgQ6CyBxf21dxaRTs2xq78/phRzprnsz3FvZCJAgAABAgQIECBAgAABAgQIECBAgAABAgQIECBAIF+B1RtT/O159SwDpijetayn/PkswwlFgAABAgQIECBAgAABAgQIECDQMgFPCrSMWiECBAgQIECAAAECBAgQ6DSBd5yTtqtVa/fk2NdL9yri2N1KOUaTiQABAgQIECBAgAABAgQIECBAgAABAgQIECBAgAABAtkKnHNLPb53Y8oyX7lS3v4LxxYrswwnFAECBAgQIECAAAECBAgQIECAQMsEHBDQMmqFCBAgQIAAAQIECBAgQKATBXr7q9+OiJfn1tuOWxbx189xQEBu+yIPAQIECBAgQIAAAQIECBAgQIAAAQIECBAgQIAAAQJ5C3zyp/W46+EsDwj4Tl9P5RV560lHgAABAgQIECBAgAABAgQIECDQCgEHBLRCWQ0CBAgQIECAAAECBAgQ6FiB3v7qyBcwvpVjgyceWo49t84xmUwECBAgQIAAAQIECBAgQIAAAQIECBAgQIAAAQIECBDIT+CmByNOu6yWX7DfJnplX09l5AB7LwIECBAgQIAAAQIECBAgQIAAgSku4ICAKf4G0D4BAgQIECBAgAABAgQITFygd6B2T6S03cRXauwKz96xiD/dv9TYRa1GgAABAgQIECBAgAABAgQIECBAgAABAgQIECBAgACBDhX4z2vq8bO7Un7dFcXKvoXl7fMLJhEBAgQIECBAgAABAgQIECBAgEA7BBwQ0A51NQkQIECAAAECBAgQIECgowR6B2qnRErvyq2pciniUwvKMa2SWzJ5CBAgQIAAAQIECBAgQIAAAQIECBAgQIAAAQIECBAgkJfAxmrE+1fUolbPK9emNEVxat/C8kkZJhOJAAECBAgQIECAAAECBAgQIECgDQIOCGgDupIECBAgQIAAAQIECBAg0FkCvWcNPTPqpcty7OrV+5biqJ1d/ue4NzIRIECAAAECBAgQIECAAAECBAgQIECAAAECBAgQIJCPwAV3pPjGdTmeDhARpfqhfS/o/nk+WpIQIECAAAECBAgQIECAAAECBAi0U8ATAu3UV5sAAQIECBAgQIAAAQIEOkagt796cUQclltDu84p4t2Hl3KLJQ8BAgQIECBAgAABAgQIECBAgAABAgQIECBAgAABAgSyEvjcxfW4dXXKKtMjYS7p66kcnmMwmQgQIECAAAECBAgQIECAAAECBNoj4ICA9rirSoAAAQIECBAgQIAAAQIdJtA7UFsSKZ2WY1snHVaK3eb6CCDHvZGJAAECBAgQIECAAAECBAgQIECAAAECBAgQIECAAIH2C9yyKsUpl9TbH+SJEhTFiX0Ly0vzDCcVAQIECBAgQIAAAQIECBAgQIBAOwQ8HdAOdTUJECBAgAABAgQIECBAoOME3tWfth6O2gM5NnbkzkW8Zt9SjtFkIkCAAAECBAgQIECAAAECBAgQIECAAAECBAgQIECAQNsF/vu6elx4R2p7jicK0BXleaf2FA9mGU4oAgQIECBAgAABAgQIECBAgACBtgg4IKAt7IoSIECAAAECBAgQIECAQCcK9PZXvxYRf5pbb12liE89rxxd5dySyUOAAAECBAgQIECAAAECBAgQIECAAAECBAgQIECAAIH2CgzXIt7/41oM19ub40mq/2dfT+X1WSYTigABAgQIECBAgAABAgQIECBAoG0CDghoG73CBAgQIECAAAECBAgQINBpAouXV19YFHFmjn29dr9SHLGTjwFy3BuZCBAgQIAAAQIECBAgQIAAAQIECBAgQIAAAQIECBBon8BFd6b4+rV5ng6QUhy/bFHlR+3TUZkAAQIECBAgQIAAAQIECBAgQCBHAU8G5LgrMhEgQIAAAQIECBAgQIDApBXo7a/dHJGellsDu80t4qTDSrnFkocAAQIECBAgQIAAAQIECBAgQIAAAQIECBAgQIAAAQJtFTjlknrcsiq1NcMTFy9+1ddT3iPDYCIRIECAAAECBAgQIECAAAECBAi0WcABAW3eAOUJECBAgAABAgQIECBAoLMEegdqJ0dKH86xq5EDAkYOCvAiQIAAAQIECBAgQIAAAQIECBAgQIAAAQIECBAgQIAAgdh0MMDIAQFZvoriI30LyydnmU0oAgQIECBAgAABAgQIECBAgACBtgp4KqCt/IoTIECAAAECBAgQIECAQKcJvL0/7VGK2k059nXkzqV4zb4+Cshxb2QiQIAAAQIECBAgQIAAAQIECBAgQIAAAQIECBAgQKD1Av99XYoL78jzgIB6lPc8vae4ufUqKhIgQIAAAQIECBAgQIAAAQIECOQu4KmA3HdIPgIECBAgQIAAAQIECBCYdAK9A9UzI8ULcwteKUV8ckE5plVySyYPAQIECBAgQIAAAQIECBAgQIAAAQIECBAgQIAAAQIEWiuwsRrx1ytqUc3yfIC0vK+nK7t7zq3dIdUIECBAgAABAgQIECBAgAABAgSeTMABAd4bBAgQIECAAAECBAgQIECgwQJLlldfl4r4zwYv25DlXrVPEUfvUmrIWhYhQIAAAQIECBAgQIAAAQIECBAgQIAAAQIECBAgQIDAZBU4//Z6fPP6lGX8IsWfLl1U+a8swwlFgAABAgQIECBAgAABAgQIECDQdgEHBLR9CwQgQIAAAQIECBAgQIAAgU4U6O2vrYxI83PrbefZEe97djm3WPIQIECAAAECBAgQIECAAAECBAgQIECAAAECBAgQIECgpQKf/lkt7ljT0pKjLFbc29dT3m6Ugw0jQIAAAQIECBAgQIAAAQIECBCYggIOCJiCm65lAgQIECBAgAABAgQIEGi+wOL+2meLSO9ufqWxVzjx0HLsufXY55lBgAABAgQIECBAgAABAgQIECBAgAABAgQIECBAgACBThC46cGI0y6rZdlKiuJzy3rK78kynFAECBAgQIAAAQIECBAgQIAAAQJZCDggIIttEIIAAQIECBAgQIAAAQIEOk1gSf/QgSlKV+bY17N2KOL/HlDKMZpMBAgQIECAAAECBAgQIECAAAECBAgQIECAAAECBAgQaLrAv19dj0vvTk2vM54CRdQPWtrTfdV45ppDgAABAgQIECBAgAABAgQIECAwNQQcEDA19lmXBAgQIECAAAECBAgQINAGgd7lwyuiKI5pQ+nNlvz4gnJs2b3ZYQYQIECAAAECBAgQIECAAAECBAgQIECAAAECBAgQIECgowQeHor44Ipanj2ldF7foq4FeYaTigABAgQIECBAgAABAgQIECBAIBcBBwTkshNyECBAgAABAgQIECBAgEDHCfT2V98cEV/KsbGX7lWKY3fzsUCOeyMTAQIECBAgQIAAAQIECBAgQIAAAQIECBAgQIAAAQLNEzjnlhTfu7HevAITW/ktfT2VL09sCbMJECBAgAABAgQIECBAgAABAgQ6XcCTAJ2+w/ojQIAAAQIECBAgQIAAgbYJvOobqTx/du2BImJO20I8SeH5MyP+7qhybrHkIUCAAAECBAgQIECAAAECBAgQIECAAAECBAgQIECAQFMFPnZBLe4dbGqJcS2eIlbfu6Y875uvLmrjWsAkAgQIECBAgAABAgQIECBAgACBKSPggIAps9UaJUCAAAECBAgQIECAAIF2CCweGP5CkYoT21F7czXfenApnjHfRwObc/L3BAgQIECAAAECBAgQIECAAAECBAgQIECAAAECBAh0hsAv7k3xxSvqWTaTinTasoVd78gynFAECBAgQIAAAQIECBAgQIAAAQJZCXgKIKvtEIYAAQIECBAgQIAAAQIEOk3gbQNDh5RT6ec59nXA/CJOOLiUYzSZCBAgQIAAAQIECBAgQIAAAQIECBAgQIAAAQIECBAg0HCBM66ox9X3poav24gFa0X9mf+4sPvyRqxlDQIECBAgQIAAAQIECBAgQIAAgc4WcEBAZ++v7ggQIECAAAECBAgQIEAgA4ElA9XzUornZhDlcRH+9shSbDfLxwM57o1MBAgQIECAAAECBAgQIECAAAECBAgQIECAAAECBAg0TmDluhR/f2G9cQs2cKWiiJ8sXVg5poFLWooAAQIECBAgQIAAAQIECBAgQKCDBTwB0MGbqzUCBAgQIECAAAECBAgQyEOgt7/65oj4Uh5pfj/FsbuV4qV7+Xggx72RiQABAgQIECBAgAABAgQIECBAgAABAgQIECBAgACBxgl878YU59yS5wEBEfGWvp7KlxvXrZUIECBAgAABAgQIECBAgAABAgQ6WcATAJ28u3ojQIAAAQIECBAgQIAAgSwETk6pdP9A7YGImJtFoMeEmNkV8ckF5Sh8QpDb1shDgAABAgQIECBAgAABAgQIECBAgAABAgQIECBAgECDBFKK+OsVtRgcbtCCjV1m1TYLy/NOLopsTy9obLtWI0CAAAECBAgQIECAAAECBAgQmKiAr/9PVNB8AgQIECBAgAABAgQIECAwCoEl/cOnpijeOYqhLR/yuv1K8ZydfETQcngFCRAgQIAAAQIECBAgQIAAAQIECBAgQIAAAQIECBBoicBP70zxX9fm+fx9EenzS3u63tUSCEUIECBAgAABAgQIECBAgAABAgQ6QsC3/ztiGzVBgAABAgQIECBAgAABArkLLOlPB6aoXZljzl3nFPHuw0s5RpOJAAECBAgQIECAAAECBAgQIECAAAECBAgQIECAAAECExb43MX1uHV1mvA6zVigiPJBS3uKq5qxtjUJECBAgAABAgQIECBAgAABAgQ6U8ABAZ25r7oiQIAAAQIECBAgQIAAgQwFevurZ0fEsRlGiyWHlmKvrX1MkOPeyESAAAECBAgQIECAAAECBAgQIECAAAECBAgQIECAwPgFbnwwxdLL6uNfoLkzz+nrqRzX3BJWJ0CAAAECBAgQIECAAAECBAgQ6DQB3/zvtB3VDwECBAgQIECAAAECBAhkK7BkoPr6lOI/cgx46A6leOMBPibIcW9kIkCAAAECBAgQIECAAAECBAgQIECAAAECBAgQIEBg/AJfvTrFZXfneUBAUcQbli6sfG383ZlJgAABAgQIECBAgAABAgQIECAwFQV8838q7rqeCRAgQIAAAQIECBAgQKBtAr3Lq7+JIrZvW4A/Uvijzy3HVtNzTCYTAQIECBAgQIAAAQIECBAgQIAAAQIECBAgQIAAAQIExi7w0IaID/2kNvaJrZiR4p6+RZWntKKUGgQIECBAgAABAgQIECBAgAABAp0l4ICAztpP3RAgQIAAAQIECBAgQIBA5gK9y4c/HkXxgRxj9jytFMfv4aOCHPdGJgIECBAgQIAAAQIECBAgQIAAAQIECBAgQIAAAQIExi5w5s0p+n9VH/vEVswo0if6FnZ9sBWl1CBAgAABAgQIECBAgAABAgQIEOgsAd/676z91A0BAgQIECBAgAABAgQIZC5w4g827FnvqtyYY8zZ3RH/sKCcYzSZCBAgQIAAAQIECBAgQIAAAQIECBAgQIAAAQIECBAgMGaBv1lRizVDY57Wkgml4epep714+k0tKaYIAQIECBAgQIAAAQIECBAgQIBARwk4IKCjtlMzBAgQIECAAAECBAgQIDAZBHr7q/8TES/LMevr9y/F4Tv6uCDHvZGJAAECBAgQIECAAAECBAgQIECAAAECBAgQIECAAIHRC1x8V4qvXVMf/YTWjvxuX0/lT1pbUjUCBAgQIECAAAECBAgQIECAAIFOEfCN/07ZSX0QIECAAAECBAgQIECAwKQR6F1efUkU8b0cA+82t4iTDivlGE0mAgQIECBAgAABAgQIECBAgAABAgQIECBAgAABAgQIjFrglEvqccuqNOrxLR2Y4qV9iyrfb2lNxQgQIECAAAECBAgQIECAAAECBDpGwAEBHbOVGiFAgAABAgQIECBAgACBySTQ21+7PiLtnWPmEw8txZ5b+8ggx72RiQABAgQIECBAgAABAgQIECBAgAABAgQIECBAgACBzQvc9GCK0y6rb35gW0YUN/T1lPdpS2lFCRAgQIAAAQIECBAgQIAAAQIEOkLAt/07Yhs1QYAAAQIECBAgQIAAAQKTTWDJQO29KaVP55j7kO2LeNOBpRyjyUSAAAECBAgQIECAAAECBAgQIECAAAECBAgQIECAAIHNCnzlqnpcfk/a7Lh2DCiK4n1LF5Y/047aahIgQIAAAQIECBAgQIAAAQIECHSGgAMCOmMfdUGAAAECBAgQIECAAAECk0xg8TlpXlGr3Rcpsrw2//BRpdhmZpbRJtlOi0uAAAECBAgQIECAAAECBAgQIECAAAECBAgQIECAQCsF7h9M8ZEL6q0sOfpaRaRULm+77NjigdFPMpIAAQIECBAgQIAAAQIECBAgQIDA7wv4pr93BAECBAgQIECAAAECBAgQaJNA70D1XyLFn7ep/B8te+xuRbx0r1KO0WQiQIAAAQIECBAgQIAAAQIECBAgQIAAAQIECBAgQIDAkwp878Z6nHNLylOoiH/tW1j5izzDSUWAAAECBAgQIECAAAECBAgQIDBZBBwQMFl2Sk4CBAgQIECAAAECBAgQ6DiBxcvTs4ui9tMcG5tRifjE88pR9slBjtsjEwECBAgQIECAAAECBAgQIECAAAECBAgQIECAAAECTyBQSxEf+HEt1lfz5Emp/Jxli4qf5ZlOKgIECBAgQIAAAQIECBAgQIAAgcki4Gv+k2Wn5CRAgAABAgQIECBAgACBjhTo7a/+JCKOzrG5V+1TiqN38dFBjnsjEwECBAgQIECAAAECBAgQIECAAAECBAgQIECAAAECjxc4//YU37y+nivN+X09lefmGk4uAgQIECBAgAABAgQIECBAgACBySPgW/6TZ68kJUCAAAECBAgQIECAAIEOFFjSX31jivi3HFt7yhYRHzyinGM0mQgQIECAAAECBAgQIECAAAECBAgQIECAAAECBAgQIPA4gY9fVIvfrM0Tpoj4s6U9la/mmU4qAgQIECBAgAABAgQIECBAgACBySTggIDJtFuyEiBAgAABAgQIECBAgEBHCvT21+6KSDvk2NxbDy7FM+b7+CDHvZGJAAECBAgQIECAAAECBAgQIECAAAECBAgQIECAAIH/FfjFvSm+eEU9U5Li7r6e8o6ZhhOLAAECBAgQIECAAAECBAgQIEBgkgn4hv8k2zBxCRAgQIAAAQIECBAgQKDzBHr7hz8aUfxdjp3ts03E2w8p5xhNJgIECBAgQIAAAQIECBAgQIAAAQIECBAgQIAAAQIECPxO4PTLa3H9/bmCpI/19XR9KNd0chEgQIAAAQIECBAgQIAAAQIECEwuAQcETK79kpYAAQIECBAgQIAAAQIEOlDgxO+v36Xe3XVbrq295/BSPHWOjxBy3R+5CBAgQIAAAQIECBAgQIAAAQIECBAgQIAAAQIECEx1gdtWp/jsxfVsGUpDw0897SUzbs82oGAECBAgQIAAAQIECBAgQIAAAQKTSsC3+yfVdglLgAABAgQIECBAgAABAp0qsHh59T+KIl6fY3+H71jE6/cv5RhNJgIECBAgQIAAAQIECBAgQIAAAQIECBAgQIAAAQIECMTXrqnHxXelLCVSiq8tW1R5Q5bhhCJAgAABAgQIECBAgAABAgQIEJiUAg4ImJTbJjQBAgQIECBAgAABAgQIdJpA7/LhY6IoVuTa10efW46tpueaTi4CBAgQIECAAAECBAgQIECAAAECBAgQIECAAAECBKaqwEMbIj70k1q+7ae0oG9R13n5BpSMAAECBAgQIECAAAECBAgQIEBgsgk4IGCy7Zi8BAgQIECAAAECBAgQINCxAov7qxcVEc/JscGFu5fiRXv6GCHHvZGJAAECBAgQIECAAAECBAgQIECAAAECBAgQIECAwFQW+MFNKc76dT1LghTx02U9lSOyDCcUAQIECBAgQIAAAQIECBAgQIDApBXwzf5Ju3WCEyBAgAABAgQIECBAgECnCSxZXn1TKuLLOfY1syvi4wvKUfZJQo7bIxMBAgQIECBAgAABAgQIECBAgAABAgQIECBAgACBKSlQSxEfXFGLweE82y9SvHnpospX8kwnFQECBAgQIECAAAECBAgQIECAwGQV8LX+ybpzchMgQIAAAQIECBAgQIBARwr09lfviogdcmzulfuU4rm7+Cghx72RiQABAgQIECBAgAABAgQIECBAgAABAgQIECBAgMBUFPjJbSm+dUM919bv7uup7JhrOLkIECBAgAABAgQIECBAgAABAgQmr4Bv9U/evZOcAAECBAgQIECAAAECBDpQoHf58MlRFB/OsbXtZhXxt0eWcowmEwECBAgQIECAAAECBAgQIECAAAECBAgQIECAAAECU1Dg7y+sx8p1Kc/OU/pI36Kuk/MMJxUBAgQIECBAgAABAgQIECBAgMBkFnBAwGTePdkJECBAgAABAgQIECBAoOMEes9KO0S9dleujb3pwFIcsr2PE3LdH7kIECBAgAABAgQIECBAgAABAgQIECBAgAABAgQITBWBy+9J8ZWr6vm2Wyrv2PeC4u58A0pGgAABAgQIECBAgAABAgQIECAwWQV8o3+y7pzcBAgQIECAAAECBAgQINCxAr391S9FxJtzbPBpW0W881nlCUdbv7EWawar8fDgcKwdrMXaDdVYu74a69bXYnBjLdZtqMaGoXqMjBv5vWFo5HcthobrMVStx3A1xfDI71qKWi1FtVaPWj1FvR5RTyP/QkgRadPviKIY+fgjRakoolSKKJeKqJRLUS4X0TXyUylFV6WI7kopurtKMb27/MhPKWZMG/lzKWZNr8TMaeWYNaMcW8yoxBbTK7HFzHJsObMrZs+sbBrnRYAAAQIECBAgQIAAAQIECBAgQIAAAQIECBAgQCBXgU68P/f5S2vxq4dyFY8v9/VU3pJtOsEIECBAgAABAgQIECBAgAABAgQmtYADAib19glPgAABAgQIECBAgAABAp0osORHQ4enUulnufbW+8xSPH3e4z9S2Dhcj/tXD8UDIz9rNsYDa4bioYeHH/kZitXrqvHQw0OxZl1100P+nfQaOVxg9qxKbLVld8x55PdWW3bFyM+82d0xb/a0mDenO7aZ0x3Tukqd1LpeCBAgQIAAAQIECBAgQIAAAQIECBAgQIAAAQIE2iQwle/PdZVLkSqVqEzrinLXyO/uqHR3RXnaI3+eNm3T33VN745i5BTxFr+Kev3ZS1/YfXGLyypHgAABAgQIECBAgAABAgQIECAwRQQcEDBFNlqbBAgQIECAAAECBAgQIDC5BHr7q2dHxLE5pa4NV2N4cGPs0L0x9p87FCsf2hgrH9wQ960eivse2hhrBqs5xc02y+yZldh2q2mx7Zzu2G7r6bHdVtM2/Wy/9fTYft70GPl7LwIECBAgQDI7nrgAACAASURBVIAAAQIECBAgQIAAAQIECBAgQIAAAQIj99/ueWBD3PPght/em3N/blxvik0HCMzojq5p3dE1Y/qmQwO6ZkyLrunTo2vmtE0HDDT4dU5fT+W4Bq9pOQIECBAgQIAAAQIECBAgQIAAAQK/E3BAgDcDAQIECBAgQIAAAQIECBDIUGDJQPWVKcU3Wx2tXq3GxnUbYmjd+hhetzGG1m+IofXrY2jdxhj5O6/mC2wxoxI7bDM9dtxmRuwwb3rsuO302GnbGbHz/Bkx8ndeBAgQIECAAAECBAgQIECAAAECBAgQIECAAAECnSOwdn017rh3fdx53/q4674NcfcDG+Ku+9fH3fdviJG/82q+QKlSie5Z06J7xozoHjlAYOTPs2bEtFnTY+TvxvoqinjV0oWVb411nvEECBAgQIAAAQIECBAgQIAAAQIERivggIDRShlHgAABAgQIECBAgAABAgRaLNDbP3x9RLF3M8rWhqux8eHB2LhufWxcuz6GBgdjaO2GqG4caka5x6+ZIuJxn0qM/IeRvxj5uyIiPTrokf/26CqPGfa/Cz+62KNjH1vgsX/+w3GPrPCka6bHZNkU7H8zPlr8CXtpDuPWs7tjl+1mxC7zZ8ZTtxv5mRG7PmVWzJk19i8mNSehVQkQIECAAAECBAgQIECAAAECBAgQIECAAAECBJ5IYPW6atz6m3Vx28r1cdvKwbj93sG4feX6eHCN+3O/f88vr/tzlWnd0b3F9OieOTOmbTFyaMCMmLblzCh3Pdn9uXRDX0/XPv5fQIAAAQIECBAgQIAAAQIECBAgQKCZAg4IaKautQkQIECAAAECBAgQIECAwAQEFv9o6J1FqXTqBJbYNHXjusHY+PD62PDwuk2HAgytXR/DGzZOdNnNz//ds/R/8AT9Ez6Mv/nlsh7xuJ4e6blFvW47d1rsuv3M2H2HmfG0HbbY9HvkAAEvAgQIECBAgAABAgQIECBAgAABAgQIECBAgACB1guMHADw67sH41d3r930+9Z7BuO+Ve7PNXQn2nx/rmv6tOgeOTBgy5kxfctZMW3LkcMDZkaK+ruW9XR/vqG9WowAAQIECBAgQIAAAQIECBAgQIDAHwg4IMBbggABAgQIECBAgAABAgQIZCrwphVp+hYbaysjYvZoI25cuz42rFkbG9esi/VrfnsgQL1WG+30Pzpu5JH3UkSkTc++/8FD/w2pMFUXSRGpiKKIqI/QNohhenc59thxVuy508jPFpt+Rg4R8CJAgAABAgQIECBAgAABAgQIECBAgAABAgQIEGicwMjD/zfdufaRn3Vx813rYsOQ+3ONE27GSs25P1eUyylq9Z9F1H+eIi6vpeLyFaceeW0zOrAmAQIECBAgQIAAAQIECBAgQIDA1BZo1HfOp7ai7gkQIECAAAECBAgQIECAQJMEFi8f/nRRFO99ouVrQ8OxfvXaWL96XWxY/fCmP9erDfiy0ciz/yOvTZ8aPO6f3mhSp5Z9vMAj9r+3HxNzmjW9HHvvsmU8fZctY+9dtoh9nrplzN2ia2KLmk2AAAECBAgQIECAAAECBAgQIECAAAECBAgQmCICq9YOx/W3PRw33L42fnn7yO+HY90G9+c6Z/sbf38uIq0uorg0RXFpEenSolRcfNZnj7i3c8x0QoAAAQIECBAgQIAAAQIECBAg0A4BBwS0Q11NAgQIECBAgAABAgQIECAwSoG3/XDD7uVK5Vcjw4fWrY/BVQ/HhlUPx+DqdTG0dnCUqzzBsJGHzkf+yfpNr0efQB//cma2Q+CR/UvpkcMcxpdhl+1mxr5P3SL23XV27L/b7Nh5/ozxLWQWAQIECBAgQIAAAQIECBAgQIAAAQIECBAgQKDDBO64d31cc8uauO7WNXHdbWvj9pXuz3XYFo+xncbcn4soro+o/yyl4qflUumisz73nBvGGMRwAgQIECBAgAABAgQIECBAgACBKS7ggIAp/gbQPgECBAgQIECAAAECBAjkK7DgXRfuVy6Ko2dtveX7Nq7bsGt141C+YSXrGIFt5nTHAbvPjgN2n7Pp967bz+yY3jRCgAABAgQIECBAgAABAgQIECBAgAABAgQIEPhjArfeMxhX/3pNXP3r1Zt+37/a/TnvmJYI3FUU6YKUSufXUjp/xalHXtuSqooQIECAAAECBAgQIECAAAECBAhMWgEHBEzarROcAAECBAgQIECAAAECBDpNoOedP9u1Wqo+L0WxIFI6piiKncbaY4qRf0z+t/87ctE/8ievqSvwv++BFOmR98RYNUYODDhwjzlx0B5z4uA95sZ2W08b6xLGEyBAgAABAgQIECBAgAABAgQIECBAgAABAgSyFFj54Ma44uZVceXNq+Oqm1eP60AA9+ey3Nq2hWrE/bmU0p1RFOcVkVZU6pUf93/+2be2rSGFCRAgQIAAAQIECBAgQIAAAQIEshRwQECW2yIUAQIECBAgQIAAAQIECEwFgVedfG33Q2tXHZdq9eOKonh+ROw/ob6dCDAhvikxuQHvkV23nxkH7zknDnn6VnHIXnOjUvbx0pR472iSAAECBAgQIECAAAECBAgQIECAAAECBAh0gEC1luLyG1fF5b98KK64aXXces/gxLpqwL2XiQUwO3uBxrxHrkkpnVuUS2dvtcXcs7958n5D2fctIAECBAgQIECAAAECBAgQIECAQFMFfIO7qbwWJ0CAAAECBAgQIECAAAECvy/w/JMu2CsieoooFkbECyKiMnqj3/77IyM/RaRIjfkyyejLG9l5AkVEkSLSpvfVyPvr0ffY6Fotl4o45Olz45lPnxuH7r1V7LTtjNFNNIoAAQIECBAgQIAAAQIECBAgQIAAAQIECBAg0CKBO+9bH5fd8FD8/JcjBwOsilp95H7IaF/uz41WyrhRCkzw/lxEVCPirBRpICL6zz3lqBtHWdkwAgQIECBAgAABAgQIECBAgACBDhJwQEAHbaZWCBAgQIAAAQIECBAgQCBPgee/68KjokjHF1G8MCIOGHXKsT2rPeplDSQwaoExvgd3e8rMeNY+W8Vh+2wdB+w+e9RlDCRAgAABAgQIECBAgAABAgQIECBAgAABAgQINFLg6l+viUuufzAuvf6huOU3g6Nfeoz3Rka/sJEERikw9vfg1SnSjyIVZ5576pEXjLKKYQQIECBAgAABAgQIECBAgAABApNcwAEBk3wDxSdAgAABAgQIECBAgACBPAWOfc9Fxxf19OIU8eKI2GF0Kcf+bY/RrWsUgUYJjP49Om92dzx7v63j8P22jsP22apRAaxDgAABAgQIECBAgAABAgQIECBAgAABAgQIEHhCgUuufyguvvbB+Nm1D8YDa4ZGqTT6ex+jXNAwAg0WGNN79O4i4gepVPzgnM8ecWaDg1iOAAECBAgQIECAAAECBAgQIEAgIwEHBGS0GaIQIECAAAECBAgQIECAwOQWeP67f/qyUtRfllJ6WUQxZ3TdPHppniJG/jjy/Q4vArkK/O49+pj37SiyzppejiMOmBfP2X9eHLH/1qOYYQgBAgQIECBAgAABAgQIECBAgAABAgQIECBAYPMCF13zYPz0mgfioqsfiHUbapufsGmE+3OjhDIsB4Fx3p+LSKuLovhuPUrfPfdzz/luDq3IQIAAAQIECBAgQIAAAQIECBAg0DgBBwQ0ztJKBAgQIECAAAECBAgQIDAFBZ5/0gUviiheUUS8PCJmj57AaQCjtzIyb4GxvZdnTi/HkQfMi6OeMS8O39dhAXnvrXQECBAgQIAAAQIECBAgQIAAAQIECBAgQCA/gYuvezAu+MUDceHVD8TgqA8FGOljbPc08utcIgKPCoz5vbwmRXwnIn373FOO+iFHAgQIECBAgAABAgQIECBAgACByS/ggIDJv4c6IECAAAECBAgQIECAAIEWC7zg3RcdXUvp1UXEqyJi/ujLj/mLGqNf2kgCWQiM7T0+d4uuOPrAbeKYg7aJA3Yfw/kaWfQqBAECBAgQIECAAAECBAgQIECAAAECBAgQINAqgat/vSbOu/L+OP+q+2PV2uExlB3bvYsxLGwogUwExvwevzdFfLNcFN8463NHnJ9JE2IQIECAAAECBAgQIECAAAECBAiMUcABAWMEM5wAAQIECBAgQIAAAQIEpqbAgndc+PRyOb0uovSaiLT3aBTSyL9DUhQRaeRPXgSmmEBRREpp07/FM5rXzvNnxjEHzYsFB28bO8+fMZopxhAgQIAAAQIECBAgQIAAAQIECBAgQIAAAQL/n737gJOjvO8//p3te7vX+53udOqNJpCRUKHpRDPguCbBvWAndkiQcOz87djGdux/7BiJhNgOxrHjhmPcAqbrRFMBCQECod677k7X+93uzv8/IwioXb/d2d3PvLwW0s08z+/3fmbnXrvPM79JYYFDdV16+pV6PbOpQYfqOgeVKfNzg2Jip1QVGOL8nGRsl2K/iUaNXz/9rwt3pCoLeSGAAAIIIIAAAggggAACCCCAAAKpKDDYNdqpmDs5IYAAAggggAACCCCAAAIIINCvwPvv3OJram38kOS6RTIXw4UAAvERmD0lR1dfXKDqS4rkcfP1VXzU6QUBBBBAAAEEEEAAAQQQQAABBBBAAAEEEEAAgcQLRKKmal6q01Mvn9Aru5oTHxARIJA2AsYqKXZ/blbeL39756zetEmbRBFAAAEEEEAAAQQQQAABBBBAAIEkFWCFdZIOHGEjgAACCCCAAAIIIIAAAgiMncDVy9bNdxmxD8vUhyWFxq4nWkYAgf4EAj63qucU2oUCZlVlgoUAAggggAACCCCAAAIIIIAAAggggAACCCCAAAIpKrBlf5tdGKBmY726e6MpmiVpIZAUAh0y9IuY6frFU8vnr0uKiAkSAQQQQAABBBBAAAEEEEAAAQQQSEMBCgSk4aCTMgIIIIAAAggggAACCCCAwJkCV965L+BpPfRxGa6PytTcAY1MSXyqHpCJHRAYUGCQ76Xp4zN1zZxCXXtpiXwe3nwDurIDAggggAACCCCAAAIIIIAAAggggAACCCCAAAIOF+iNmHpiw3E9ubFe2w+0DRztIOcUBm6IPRBIc4HBvpcMrZcZ+1kkq+Knz9w5oTvN1UgfAQQQQAABBBBAAAEEEEAAAQQQcJQAq6kdNRwEgwACCCCAAAIIIIAAAgggEG+BJbevvch06ROS+QlJoYH7tz5KWysm2BBAYHQFBvfeCvjcuu7SYl13aZEmlQ/iLTu6QdIaAggggAACCCCAAAIIIIAAAggggAACCCCAAAIIjFBgz5EOPb6hTo9vqFV3b3QQrQ1uDmEQDbELAgicIjDo91aHZPzEiOknK+9esAlEBBBAAAEEEEAAAQQQQAABBBBAAIHEC1AgIPFjQAQIIIAAAggggAACCCCAAAIJEKhetva9kvkpSdcloHu6RACBURB4x/RcXT+3WIsuyB+F1mgCAQQQQAABBBBAAAEEEEAAAQQQQAABBBBAAAEExlJg9WsNemx9rV7c3jSW3dA2AgiMrcDjkvHjmuULfj+23dA6AggggAACCCCAAAIIIIAAAggggEB/AhQI4PxAAAEEEEAAAQQQQAABBBBIG4HLlq4LhozYZyRZr+n9J25K4mNz2pwcJOpggYHfixVFQd14WYneeVmJ/F6Xg3MhNAQQQAABBBBAAAEEEEAAAQQQQAABBBBAAAEE0kugpy+mR54/roefP65DdV0DJD/wnEB66ZEtAokSGNR7cbukeztM173Pr5g/0Js7UYnQLwIIIIAAAggggAACCCCAAAIIIJCyAtzpkLJDS2IIIIAAAggggAACCCCAAAJvClx9x9rxhqm/NqS/lsysfmXstQ6DWvAAMAIIxE3AlExjwJodGQGPbppfYr+Kc/1xi46OEEAAAQQQQAABBBBAAAEEEEAAAQQQQAABBBBA4FSB2qYe/WndcfvV2R3pn4f5OU4fBBwoMLj5OcloNaUfmoZ++NRdCw44MBFCQgABBBBAAAEEEEAAAQQQQAABBFJSgAIBKTmsJIUAAggggAACCCCAAAIIIGAJLLl97UUxl/k5Q/pU/yLWx2Nr5REbAggkh8DA79nr5xbrXQtKNak8lBwpESUCCCCAAAIIIIAAAggggAACCCCAAAIIIIAAAikgsOdIhx5ce0yPra8dIJuBv+tPAQ5SQCCFBAZ+z5rSj10x4/sr716wKYUSJxUEEEAAAQQQQAABBBBAAAEEEEDAkQIUCHDksBAUAggggAACCCCAAAIIIIDASASW3P7cAtPt+luZ+sBI2uFYBBBIfoErLirQuxeWataErORPhgwQQAABBBBAAAEEEEAAAQQQQAABBBBAAAEEEHCowJZ9rfrjmmN6dtMJh0ZIWAggEDcBQw8Y0di/rbz78rVx65OOEEAAAQQQQAABBBBAAAEEEEAAgTQToEBAmg046SKAAAIIIIAAAggggAACqSyweNmaqwzpdkk3nztPQ7IfbmCmMgW5IZBeAoYh2W/pc7+vL5uVp/dcXqaLJmenlw3ZIoAAAggggAACCCCAAAIIIIAAAggggAACCCAwhgKbdrfoD88d1fNbGvvphfm5MRwCmkYgMQKDmJ+T9JAp3b1q+cKnExMkvSKAAAIIIIAAAggggAACCCCAAAKpK0CBgNQdWzJDAAEEEEAAAQQQQAABBNJGwC4MYOoOGXpn2iRNogggMCyBuTNy9b4ryykUMCw9DkIAAQQQQAABBBBAAAEEEEAAAQQQQAABBBBA4KSAVRjgd88c0fptTZAggAAC/QuYesQ0dBeFAjhREEAAAQQQQAABBBBAAAEEEEAAgdEToEDA6FnSEgIIIIAAAggggAACCCCAQJwFqu9YvVCm8feSbu63a+uh4nwCjvPo0B0CCRQYxHv+sll5+sBV5TpvQlYCA6VrBBBAAAEEEEAAAQQQQAABBBBAAAEEEEAAAQSSS+D1fa164Okjen5LY/+BD+K7+uTKnGgRQKBfgcG95x+SYf5LzV2L1qCJAAIIIIAAAggggAACCCCAAAIIIDAyAW6PGJkfRyOAAAIIIIAAAggggAACCCRAoHrZutlS7IuS/rz/7ge3CiEBKdAlAgjERWDga8CVFxXoz68ep8nlobhERCcIIIAAAggggAACCCCAAAIIIIAAAggggAACCCSjwO4jHfrNU4f1zKYTA4Q/8HfzyZg/MSOAwGAFBnUN+I3k+k7N8vmvDLZV9kMAAQQQQAABBBBAAAEEEEAAAQQQOFWAAgGcEQgggAACCCCAAAIIIIAAAkkjcN3tz1dFXJEvScatSRM0gSKAQFII3DCvWLcsrlBxnj8p4iVIBBBAAAEEEEAAAQQQQAABBBBAAAEEEEAAAQTiIVDb2KP7Vx3Soy/UxqM7+kAgIQIet2EXk54yLqyZVZkaX5yhgmy/MgJu+b2uYccUiZrq6YuptqlbR+q7tWl3i7bub9Xxxh61d0WG3W7qHGje54l5vv343ZftT52cyAQBBBBAAAEEEEAAAQQQQAABBBCIjwAFAuLjTC8IIIAAAggggAACCCCAAAIjELjp0xszujN7vmya5pfO3cygnkQwgig4FAEEUkOg/2vFLdUVumXxOPl9w1/slRpOZIEAAggggAACCCCAAAIIIIAAAggggAACCCCQzgI9vTHdv+qw7q851A8D83PpfI4ke+7GGyuoC3P8Ks0LaFJ5SFUlGRpXGFRBtk9ZIa9dHMAqHjDcLRozFYmYaunoU2Nbr/Yd67Rfe4926OiJLjV3RNQXiQ23+SQ6rv9rhWEY3w60+b/1px/N6UyipAgVAQQQQAABBBBAAAEEEEAAAQQQSKjA8L+1SmjYdI4AAggggAACCCCAAAIIIJAuAkuWrf6cKddXJLP4rDmz7ihdTgXyRGB0Bfq5duRm+vShJeN084LS0e2T1hBAAAEEEEAAAQQQQAABBBBAAAEEEEAAAQQQSAKBh9Ye0y9XHlZTW+/Zo2V+LglGkRAHErAKBLgMQ3Nn5mrBefmaWBZSaX7ALgjgdp18WdubhQQGau9sPzet94okq1BAzDTV2xdTY2ufNmxv0qZdzdp6oE1tnZHhNJ2cx/R77TBqDcW+uXL5ou8nZ3JEjQACCCCAAAIIIIAAAggggAACCMRXgAIB8fWmNwQQQAABBBBAAAEEEEAAgUEKVH9+7TsVM++UNOdsh5xcS2HKEB9tB0nKbgggcJqAqZOrkM51FZlaEdZHrq3U3Bm52CGAAAIIIIAAAggggAACCCCAAAIIIIAAAgggkPIC67c16edPHNTOQ+1nzZX5uZQ/BdIqwbwsn8YVBu15IKtIQH6WT+GgZ0wNrIIB3b1RHajt1Ot7W7VuS6MO1XWppaNPbxYTGNMAHND4QPNzkjbKZdxZ870FjzggXEJAAAEEEEAAAQQQQAABBBBAAAEEHCvAXRSOHRoCQwABBBBAAAEEEEAAAQTSU2DJ3z47JeZ2fcMwjL9ITwGyRgABpwlceVGBPnZdpcoLg04LjXgQQAABBBBAAAEEEEAAAQQQQAABBBBAAAEEEBixwJH6Lv3X4wf1zKYTI26LBhBIFoHplWEtOD9fF07K1ozxmXEN2yoGsO9Yhx7fUKfNe1u0/3inItGTJTjYTgqYpvnfrmjsqyv/7YpdmCCAAAIIIIAAAggggAACCCCAAAIInClAgQDOCgQQQAABBBBAAAEEEEAAAccILF625iuG9I2zB3TySd9sCCCAwNgKnPta89HrKvWhJRVj2z2tI4AAAggggAACCCCAAAIIIIAAAggggAACCCAQR4Ffrjyknz1+8Bw9Mj8Xx6GgqzgJuFyGvG5Dc2fk6l0LS+0C0flZvjj1/lY3Da292n6wTS9sadLTm+rV0xuLewzO6fDc1xpT+uqq5Qu/6ZxYiQQBBBBAAAEEEEAAAQQQQAABBBBwhgB3VjhjHIgCAQQQQAABBBBAAAEEEEhrgcXL1t1oKPZtSeefE8IwrMcEpLUTySOAQBwEBrjWTCjN0CduqNK8mblxCIYuEEAAAQQQQAABBBBAAAEEEEAAAQQQQAABBBAYG4EXtjbpJ4/u175jnefugPm5scGn1YQKeD0uhYNuXXlRoT58TYXCQY+sUz3eW09fTO1dET39cr3++6kj9n9HY2k6Hz7wtWazKdeXVi2f/3C8x4n+EEAAAQQQQAABBBBAAAEEEEAAAacKJOArLadSEBcCCCCAAAIIIIAAAggggEC8Ba75/NqimBn7Z5nGx+PdN/0hgAACIxG49tIifeqdVcoJe0fSDMcigAACCCCAAAIIIIAAAggggAACCCCAAAIIIBBXgeb2Pv34kf16YkNdXPulMwScIhAKuFWaH9DlFxboXQtKFfS7E1IgIBYz1Rc1tWZzgx54+ojqmnrsIgFs/QgY5k9dhusfnvzeAi5gnCgIIIAAAggggAACCCCAAAIIIJD2AhQISPtTAAAEEEAAAQQQQAABBBBAIDECi5eu+aRh6LuS8s4agfVwBD61JmZw6BUBBN4S6OdalJnh0a03Vun6ucWIIYAAAggggAACCCCAAAIIIIAAAggggAACCCDgeIHH1tfqvof3q63zHDchMz/n+DEkwJELWMWfJ5WFNP+8PF3zjiIFfO6RNzqCFjZsa9KDa47pQG2napt6RtBSCh3a/7Wo0TT1hVUrFv5nCmVMKggggAACCCCAAAIIIIAAAggggMCQBbjVYshkHIAAAggggAACCCCAAAIIIDASgcVLV0+UYXzPkN59ejuGDJmyZvvZEEAAAecJnOsateD8fH3mpir7aTNsCCCAAAIIIIAAAggggAACCCCAAAIIIIAAAgg4TeBYQ7fu/dN+rd3ccEZozM85bbSIZ6wF8rJ8mlGZqXmzcnXVRYXy+1xj3WW/7b+6p0VPvlinnYfatf94Z0JjcWLn57pGmdIfZZqfX7Vi0V4nxk1MCCCAAAIIIIAAAggggAACCCCAwFgLUCBgrIVpHwEEEEAAAQQQQAABBBBA4H8Fqpet/WvJXC7p7HfR8lQSzhYEEHCyQD/XKJ/Hpb961wTdNL/EyRkQGwIIIIAAAggggAACCCCAAAIIIIAAAggggECaCfxp3XH9x4P71BuJnT1z5ufS7Iwg3cIcvy6YlKW5M3I1/7x8+b2JLRCwZV+rnn21Qa/va9Wuw+0M0OkC/V+juiVjWc3yBT8EDgEEEEAAAQQQQAABBBBAAAEEEEg3AQoEpNuIky8CCCCAAAIIIIAAAgggkACB6r9dXWl6dLch491ndG99MrUm9dkQQACBZBI4x7Vrwfl5+uy7Jqoo159M2RArAggggAACCCCAAAIIIIAAAggggAACCCCAQIoJ1DX16AcP7tXazY1nZsb8XIqNNukMRaAkL6A503M0Z1qO3jE9V1YR6ERu2w+22e/TV/e0aNuBtkSG4vy+z3HtMmX+0Yjo9pp/W3TQ+UkQIQIIIIAAAggggAACCCCAAAIIIDA6AhQIGB1HWkEAAQQQQAABBBBAAAEEEDiHQPWy1R+RjH+VlHPmLqw+4sRBAIFkFjj7NSwc9OizfzZBS+YUJXNyxI4AAggggAACCCCAAAIIIIAAAggggAACCCCQpAIrN9bpB/+zT+1dkbNkwPxckg4rYY+SQFlBQPPPy9clU3N04aQseRNcIGDnoXat39akl3c26/V9raOUZSo3c85rWLNk/l3N8kU/T+XsyQ0BBBBAAAEEEEAAAQQQQAABBBB4U4ACAZwLCCCAAAIIIIAAAggggAACYyJw/W2P+nu9Wf9uSJ86awemJD6Vjok9jSKAQBwF+rmWXT+3WLe9Z2LCF5bFUYOuEEAAAQQQQAABBBBAAAEEEEAAAQQQQAABBBIo0BeJ6Z4/7NVj62vPHgXzcwkcHbp2ikBFUVBXXFSg2ZOzNbMqSx53Yiet9xzp0MYdTXpxe7Ne3dPiFCZnx9HPtcyUfuzra/2bx+65ocfZy956XAAAIABJREFUSRAdAggggAACCCCAAAIIIIAAAgggMDKBxH6rNbLYORoBBBBAAAEEEEAAAQQQQMChAtWfX32lYvqBZMw4e4g8mcShQ0dYCCAwLIFzX9Mqi4P62/dO0oWTsofVMgchgAACCCCAAAIIIIAAAggggAACCCCAAAIIIDAYAevG4n/7/R4drO06x+7Mzw3GkX1SX6CqJEPVc4rsuZvJ5aGEFwjYd6xTm3a3aP3WRr20szn1B2DUMuzvmmZuk0ufrfneomdGrTsaQgABBBBAAAEEEEAAAQQQQAABBBwmQIEAhw0I4SCAAAIIIIAAAggggAACyS6w5I61XzBN8zun58GSo2QfWeJHAIHBCJzrWnfrjVX6wFXlg2mCfRBAAAEEEEAAAQQQQAABBBBAAAEEEEAAAQQQGJLAA08f0X0P7z/jGObnhsTIzmkiMLEspHfOK9Z5E7NUWZSR8AIBB2o79fq+Vq3b3KgN25vSZBRGN81zXesMw/jiyrsWfHd0e6M1BBBAAAEEEEAAAQQQQAABBBBAwBkCFAhwxjgQBQIIIIAAAggggAACCCCQ9AJX3v5KjtvV+SND5vuTPhkSQAABBMZA4PILC7T0/ZMVDrrHoHWaRAABBBBAAAEEEEAAAQQQQAABBBBAAAEEEEg3gfauqFb8dreee/VEuqVOvggMW2DKuLD+bGGpZk3IVEleQG5XYpdSH67v0rYDbXrutQa9sKVx2Hlx4NkFTBm/jcYyPv3M3bObMUIAAQQQQAABBBBAAAEEEEAAAQRSSSCx32qlkiS5IIAAAggggAACCCCAAAJpLLBk6borTCP2Y0mT05iB1BFAAIEBBcoKArrjA1N0waSsAfdlBwQQQAABBBBAAAEEEEAAAQQQQAABBBBAAAEEziXw2p5W3fXALh090Q0SAggMQWB6ZVjvv2qcZozPVH6mV64EFwg42tCtXYfa9cymE1qzuWEImbDrEAR2G6brUytXzH92CMewKwIIIIAAAggggAACCCCAAAIIIOBoAQoEOHp4CA4BBBBAAAEEEEAAAQQQcL7AkmXrPmcq9u9nRmp95DSdnwARIoAAAmMqcPZr4W3vmaSbF5SMac80jgACCCCAAAIIIIAAAggggAACCCCAAAIIIJCaAg+tPa57/rDnLMkxP5eaI05WoykwqypTtyyp0LSKsLIyvDISvJK6trFHe491aNXL9Xp204nRTDWN2zr7tdCQ629WLp///TSGIXUEEEAAAQQQQAABBBBAAAEEEEghgQR/rZVCkqSCAAIIIIAAAggggAACCKShQPXS1d+XYXz27KlbxQH42JmGpwUpI4DAKQLnvhbePL9Et713El4IIIAAAggggAACCCCAAAIIIIAAAggggAACCAxa4J7f79FD646fY3/m5wYNyY5pK3D+xCx9/PrxmlweUsDnTniBgPqWXh2s7dTKF+vsIgFsoyHQz7XQNH9Qs2LR50ajF9pAAAEEEEAAAQQQQAABBBBAAAEEEinAnRqJ1KdvBBBAAAEEEEAAAQQQQCBJBZb8zZoy06+fyVR1kqZA2AgggIAjBC6emqMv/MUU5Wf7HBEPQSCAAAIIIIAAAggggAACCCCAAAIIIIAAAgg4U6ChpVff/e9denlnszMDJCoEkkDAMKQLJ2Xr0zdVaWJZSG5X4pdRN7b26siJbj2+oVZPvliXBIopEKKhGqNHH1357wuPpkA2pIAAAggggAACCCCAAAIIIIAAAmkqkPhvttIUnrQRQAABBBBAAAEEEEAAgWQVWHL7cwtMl+sXkiYkaw7EjQACCDhJoCQvoH+4ZYpmTchyUljEggACCCCAAAIIIIAAAggggAACCCCAAAIIIOAQgS37WvXP9+/S8cZuh0REGAgkn4BVHMDrdumiKdn65A3jNaE0JOvfEr01t/eptqlHjzx/XI+tr010OOnU/z4jFvvwyrsvX5tOSZMrAggggAACCCCAAAIIIIAAAgikjoADvtpKHUwyQQABBBBAAAEEEEAAAQRSXWDJHev+0jTNX0nmqZ8nrb+ZqZ49+SGAAAKjJHCWa6ZhGPo/H5yqq2YXjFInNIMAAggggAACCCCAAAIIIIAAAggggAACCCCQCgJPv3JC//dXO2Wap03GMT+XCsNLDnEUcLkMZfjdmj0lWx+5tlJVJRlx7P3cXbV1RnSipVcPrTumh9cdd0RMKRnEWa+ZhmkYxgdX3jX/1ymZM0khgAACCCCAAAIIIIAAAggggEBKC1AgIKWHl+QQQAABBBBAAAEEEEAAgdETqF665u9l6Luj1yItIYAAAgicLnDrjVX6wFXlwCCAAAIIIIAAAggggAACCCCAAAIIIIAAAgggoAeePqL7Ht6PBAIIjIKAx20oO+TV7Ck5uqV6nCqKgqPQ6sib6OiOqrm9V39cfUwPrjk28gZpYegCpr5Qs2Lhvwz9QI5AAAEEEEAAAQQQQAABBBBAAAEEEidAgYDE2dMzAggggAACCCCAAAIIIJA0AouXrb7LkLHsjICtB5XwyTJpxpFAEUDAYQLnuIa+94oy/dXNExwWLOEggAACCCCAAAIIIIAAAggggAACCCCAAAIIxFPgPx7ap98/e/TMLpmfi+cw0FcKCXg9LhVm+3Tx1BxZczHjCp1RIKCrJ6r27qh+98wR/eG5s7znU2gMHJHKOa6hpszlq5YvusMRMRIEAggggAACCCCAAAIIIIAAAgggMAgBbuMYBBK7IIAAAggggAACCCCAAALpLFC9bM3PJH3kFAMWHqXzKUHuCCAw2gJnuaYumVOkL/zllNHuifYQQAABBBBAAAEEEEAAAQQQQAABBBBAAAEEkkDgu7/epZUb606NlPm5JBg5QnSygN/rUllBQBdPydHNC0tVlh9wRLi9kZisIgEPPH3EfrHFSeDs19Sf1yxf+NE4RUA3CCCAAAIIIIAAAggggAACCCCAwIgEKBAwIj4ORgABBBBAAAEEEEAAAQRSV+D62x7193mzfyeZN6ZulmSGAAIIOFdg3sw8ffWj02Q90YYNAQQQQAABBBBAAAEEEEAAAQQQQAABBBBAIPUF+iIxfeNnO/TC1sbUT5YMEYizQMDnVlVJUJdMy9V1lxapJM8ZBQIiUVPWe//Xqw7bL7ZECxgPe/ta3vfYPTf0JDoS+kcAAQQQQAABBBBAAAEEEEAAAQT6E6BAAOcHAggggAACCCCAAAIIIIDAGQKLP7c+3+WP/MGUeTk8CCCAAAKJE7hgYra+9rHpygp5EhcEPSOAAAIIIIAAAggggAACCCCAAAIIIIAAAgiMuUBrR0Rf/6/tem1vy5j3RQcIpKNAht+tKePCumRajhZfXKiiXL8jGExTisZM/WrlIf2q5pCsv7MlVsCQ8Vysx/OeVd+f25DYSOgdAQQQQAABBBBAAAEEEEAAAQQQOLcABQI4OxBAAAEEEEAAAQQQQAABBE4RuPILL4xzRyL/Y0iXnEpjyDRjMgw+SnLKIIAAAmMhYJqmDMMl6dSVX9Zita9/YoYKs31j0S1tIoAAAggggAACCCCAAAIIIIAAAggggAACCCRYoL6lV1/7yTbtOtx+WiTMzyV4aOg+hQRCAbdmTcjSnGk5WnRBgQocMu/yZkEAqziAVSTAKhZAkYD4nXjnmp8zpZeiHs+fPfPdeYfjFw09IYAAAggggAACCCCAAAIIIIAAAoMX4K6OwVuxJwIIIIAAAggggAACCCCQ8gKLl66eKMN4yJBmpXyyJIgAAggkkcD4kgx98xMzVJofSKKoCRUBBBBAAAEEEEAAAQQQQAABBBBAAAEEEEBgIIFjDd36yk+26cDxzoF25ecIIDACgXDQo9lTsjVnWq7mzcxVXpazCjP/etVhWa++SEyR6KnFpEeQNoeOQMCUtsg0b161YtHeETTDoQgggAACCCCAAAIIIIAAAggggMCYCFAgYExYaRQBBBBAAAEEEEAAAQQQSD6Ba5eumxxR7GHD0LRTo7cWH/DxMflGlIgRQCC5Bc689o4rDOpbn5qpsgKKBCT32BI9AggggAACCCCAAAIIIIAAAggggAACCCBwUuDoiW59+cdbdbi+6zQS5uc4RxAYbYGskEeXTs/TnOk5umRqjnLC3tHuYkTtPfD0EVmvrp6oeiOxEbXFwcMVOPPaa5ra4ZHrxidWzN893FY5DgEEEEAAAQQQQAABBBBAAAEEEBgLAe7wGAtV2kQAAQQQQAABBBBAAAEEkkzg6tvWTnL5zEdknl4cIMkSIdy0FjDO8S2HyQM20vq8SLXkK4qC+qdPUiQg1caVfBBAAAEEEEAAAQQQQAABBBBAAAEEEEAg/QSs4gD/+J9bdaju9OIA6WdBxgjEQyA77NWi8/PtAgHnTchSdshZBQL+8NxR/e7Zo2rvithFAtgcJGBoR6zXeOdT9yzY46CoCAUBBBBAAAEEEEAAAQQQQAABBNJcgAIBaX4CkD4CCCCAAAIIIIAAAgggUP23qyvlMR6TNBMNBJJR4M3CAG6XIZdh6M2/W4UBYqapaOxkhQAKBSTj6BLz2QTGF2fo27fOVFGuHyAEEEAAAQQQQAABBBBAAAEEEEAAAQQQQACBJBSoa+rRl+7bqgO1nUkYPSEjkJwCuZleXTW7UJdOz9W0yrDCQY+jEnlwzTH9cfUxNbf3qqObAgGOGpyTwWxVxLy+5t8WHXRgbISEAAIIIIAAAggggAACCCCAAAJpKECBgDQcdFJGAAEEEEAAAQQQQAABBN4UuP7/PFfY1+N6QtLsU1Ss+6n5xMiJkiQCVkEAqzCAx23I7T5ZJMDa7OIAUVORqGn/NwUCkmRACfNMgbNckyeXh/TPn5nluKfbMHwIIIAAAggggAACCCCAAAIIIIAAAggggAAC/Qu0dPTpH+7dot1HOk7dkfk5Th0ExlQgL9Onay8t0qUzcjWhNKRQwD2m/Q218YfXHddD647pREuv2jojQz2c/Udb4OzX5Fe8/ti1j/3fy+tHuzvaQwABBBBAAAEEEEAAAQQQQAABBIYqwO0eQxVjfwQQQAABBBBAAAEEEEAgRQQuW7ouGDJiKyUtODUl66PiySeusyGQSAHrhn+/1yW/z62Az6Wg363AG3/3eVzyeqyiAC67MIBdHMBlyOU69asOq0CAVRzAKhIQicbUFzHVF4mpN2Kqpy+q7t6Yunve+LMvqt6+mL0vGwLOEzjz2jxrQpa+85lZ9vuEDQEEEEAAAQQQQAABBBBAAAEEEEAAAQQQQMD5Aj19MX3x3i3asq/1tGCZn3P+6BFhsgvkZ/l00/wSu0DAuMKgPffopO2x9bV65PnjOt7Uo5b2PieFlsaxnPXavLbDdC15fsX8rjSGIXUEEEAAAQQQQAABBBBAAAEEEHCAAAUCHDAIhIAAAggggAACCCCAAAIIJEJg8dI1jxqGrk9E3/SJwEAChiH5vW5lhzzKCXuVl+WTtWgnO+y1n5iemeFWKOCxF+7YRQSsG6QN63+nftVhypQZk6wFd72RmDq7o+rojqi9K6Lm9j771djap4bWXllP7LFeVpEAkxoBAw0RP3eIwDum5+rbt850SDSEgQACCCCAAAIIIIAAAggggAACCCCAAAIIINCfwJfu26oXtzeBhAACCRAozPbpPVeUa+6MXBXl+OX3OasA85Mv1unxDbU6cqJbja29CRCiy8EKmKYeW7Vi4Q2D3Z/9EEAAAQQQQAABBBBAAAEEEEAAgbEQoEDAWKjSJgIIIIAAAggggAACCCDgcIHqZWt+KemDDg+T8NJAwCoEYG0uw1DA51LA57ZfQb9L4aBHuZk+5WZ6T77CPrtgQGbIq3DQrQyrQIDPJZ/XJZ/n3At4rJv9reIAfZGYunqsAgFRdXRF1Nr5VpGAprZeNbWdLBhgFQ/o6ompqzeqbvtlFQwwKRqQBudjsqa4+OJC/cMHpyZr+MSNAAIIIIAAAggggAACCCCAAAIIIIAAAgikhcA//2qnVr1cnxa5kiQCThQoyvXrL68ep7kzc+0C5d5+5hcTEb91fVj5Yp0O1naqvoUCAYkYgyH2+aua5Qs/NMRj2B0BBBBAAAEEEEAAAQQQQAABBBAYNQEKBIwaJQ0hgAACCCCAAAIIIIAAAskhUH3HmuUytfTt0VpPXbeetM6GQLwFrAIBbpchj9ulolyf/bSOkryArAU6+Vk+ZWZ47EIBVvEAv9ctn9ewiwFYC3Y8bus4wz7e5er/K45ozFQsZioSPfmyigVYRQN6+mLq6T35p1UYoK0zoobWXh1v7FZtY4/qmntU19RjHxOjSEC8Tw/6O4fA2a7Z772iTH918wTMEEAAAQQQQAABBBBAAAEEEEAAAQQQQAABBBwo8B8P7dPvnz16SmTMzzlwoAgppQWK8/z6yDWVmjczTxkBtz3P6KTt2U0nVPNyvfYd7VBtU4+TQiMWSWe9ZhtaUXPXwmUAIYAAAggggAACCCCAAAIIIIAAAokQcNa3W4kQoE8EEEAAAQQQQAABBBBAII0Eqpeu+XsZ+m4apUyqDhWwbuj3uAx5PYaCfre9CKeiKEOVRUGNL85QZXFQ+dk+ZfjdCvjcccmiuzeqzp6o6pt77SdzHKjt0qG6Th2s7VJXT1TWz/sipiJvFBuIS1B0gsAQBG69sUofuKp8CEewKwIIIIAAAggggAACCCCAAAIIIIAAAggggMBYCzzw9BHd9/D+se6G9hFAYACB0vyAPnnDeM2blWcXJLcKmTtpW7O5Qc9sOqFdh9p1tKHbSaERS38Cpr5Qs2Lhv4CEAAIIIIAAAggggAACCCCAAAIIxFvAYV9vxTt9+kMAAQQQQAABBBBAAAEE0kdg8dK1f2EY5q/fnrFpV7o/+f9sCMRTIBz0KDfTq/wsn8oLgirN9ysvy2e/csNeZYe9dnEAr8cVt6d3RKKm+iIxdXRH1dLep+b2PjW09tqvYw3dOnqiWydaetXc3mvvw4ZAYgVMmfazSk7dvvShabpqdkFiQ6N3BBBAAAEEEEAAAQQQQAABBBBAAAEEEEAAAVvg6VdO6Nu/3HGKBvNznBwIxF/A7TJUXmgVCKjS3Jm5chmG4woEPL+lUc+92qDtB9t0uL4r/kj0OAiBs8/Pmabxl6tWLPjvQTTALggggAACCCCAAAIIIIAAAggggMCoCXAHyKhR0hACCCCAAAIIIIAAAggg4FyBa/5u9dyYS2tlGKc8it36UGgtQmJDIJ4C1tM4CrL9qiwKalJ5SLOqsjS9MqyAzy2/z2UvyLG2RD21w3zjTRGNmerpi6m7N6qt+9u0ZV+r9hztsBfkWEUD3twvnnb0hcDbBc52DXcZ0r/edoGmj88ECwEEEEAAAQQQQAABBBBAAAEEEEAAAQQQQCCBAtsPtOnv7nlNsdMm45ifS+Cg0HXaCvg8LlUUB/XJG8brHdNzHemwYXuT1m5u0Ov7WnWwlgIBjhykNx69cMYaC9OMumJa8OS/Llrv1LiJCwEEEEAAAQQQQAABBBBAAAEEUk+AAgGpN6ZkhAACCCCAAAIIIIAAAgicInDt0nV5UVdsnUxNe+sHLD3iNImfgHWj/5tP4SjK8aswx6+ygoDGFQbtl/Xfxbl+edyGPG5XwgoDnC5iFQCIRGPqi5o63tCtow3dOnKiW0fqu3SsoVt1zT2qb+5VLGYqZpoUDIjfKUVPZwicek2vKAraRQIyMzxYIYAAAggggAACCCCAAAIIIIAAAggggAACCCRAoK0zYhcHOFT39pt8mZ9LwFDQJQL23GMo4FFVSYY+fE2FLp6a40iVl3Y2a/3WRr2yq0X7j3c6MkaCervAadd0QzvcMdf8J1bMb8QJAQQQQAABBBBAAAEEEEAAAQQQiIcABQLioUwfCCCAAAIIIIAAAggggEACBaqXrXlQ0s0JDIGu01zAWnRj3fjvdRuaUZWp86qyNL4kQ+WFAeVn+eT3umQ9tcMwDMcUB3hzyKwiAaZpqqcvpt6+mBraenXsRLe9KGfL/jZt3d+qvoipvmiMAgFpfp47Lf3LZuXpG5+Y4bSwiAcBBBBAAAEEEEAAAQQQQAABBBBAAAEEEEgLga/+ZJue38I9omkx2CTpeAFrrjI306dJZSH9+dXlunBStiNj3rS7RRu3N2njzmbtOdLhyBgJakCBh2qWL3zXgHuxAwIIIIAAAggggAACCCCAAAIIIDAKAhQIGAVEmkAAAQQQQAABBBBAAAEEnCqw5I613zJN80unxsfTSZw6XqkWl7XYxu0yFPS7VZDtU2G2X1Mrw5pWEVZp/sniAOFgcj3hvKM7qsbWXh1r7NaOg+3acbBN9c29qm/pUXdvTBEKBaTaaZxE+Zx5bb+lukIfv74yiXIgVAQQQAABBBBAAAEEEEAAAQQQQAABBBBAIPkFfvrYQd1fc+i0RJifS/6RJYNkFbDmLItzA5o6LqR3X16m8yZkOTKV1/e16qWdzVq/tUm7Drc7MkaCOl3gzGu7YRjfXnnXgi9jhQACCCCAAAIIIIAAAggggAACCIy1AAUCxlqY9hFAAAEEEEAAAQQQQACBBAlUf37NBxTTbxLUPd0iII/bUMDnVl6W115oM6sqS8V5fhXn+u3CANbPrH2SaYtETfX0xdTeGVFdc49qm7r1+t42bd7XosbWPnX3RmXtw4aAUwT+8SPTdMWFBU4JhzgQQAABBBBAAAEEEEAAAQQQQAABBBBAAIGUFnj21RP6p5/vSOkcSQ6BZBOwCgRUFAU1vTJTN15WohnjMx2ZwrYDbdq0u0XrXm/Q9oMUCHDkIA02KJf+vOZ7Cx8Y7O7shwACCCCAAAIIIIAAAggggAACCAxHILlW4Q8nQ45BAAEEEEAAAQQQQAABBNJQ4Oq/XzvJFY29JBnZaZg+KSdYwFpk4zIMuwiAVRygojCoi6flaM7UXGUE3PbL7UrurySiMVNdPVF1dEf10o5mvbSjSYfru9XQ2qv2rohipimTOgEJPhPp3hIIBdz6wbKLVJYfAAQBBBBAAAEEEEAAAQQQQAABBBBAAAEEEEBgDAWONnTrs8s32XMHbAgg4BwBa+5yUllIsyZk6Zo5RZpaEXZOcG+LZOehdm3e16rVr57Qlv1tjoyRoAYrYLbE3K5LnvqXBXsGewT7IYAAAggggAACCCCAAAIIIIAAAkMVSO7V+EPNlv0RQAABBBBAAAEEEEAAgTQRWLJszZOmtOTUdK2PgNyxnCanQELT9Hpc8nkMjSsM2k/gmDIurMrioP33kz9zyVqIk8ybdfN/XzSmvoipg7WdOlTXpR2H2mU92ePIiS773/sisWROkdiTVuDMa/0lU3P0z5+ZlbQZETgCCCCAAAIIIIAAAggggAACCCCAAAIIIJAMAv9w7xa9tLP5tFCZn0uGsSPG1Baw5iWtOcsLJmbrqtkFmlgWcmTCe4922IUBnn6lXpv3tjoyRoI6l8CZ13pDWrly+cJrMEMAAQQQQAABBBBAAAEEEEAAAQTGSiDJl+OPFQvtIoAAAggggAACCCCAAALJK1C9bPWdkvG15M2AyJNdICPgVijg0ayqTC26IF/nT8xW0O9SwOdO9tTOGn9XT1RdvVG9urtFz73aoB0H2+ynA3X28ISglBzwJE3qw9dU6CPXViZp9ISNAAIIIIAAAggggAACCCCAAAIIIIAAAgg4W+DnTxzUL5485OwgiQ6BNBVwuQxdMDFLs6fkaP55eaoqyXCkxP7jndpxsF0rN9bp1T0tjoyRoIYqYH69ZvmiO4d6FPsjgAACCCCAAAIIIIAAAggggAACgxGgQMBglNgHAQQQQAABBBBAAAEEEEgSgatvf/Zql8u9KknCJcwUErCevOEyDFkLbKxFNRPLMjR1XFjTKzM1rigon8cljzs1v4boi8TUFzV1sLZT2w60a9fhdu052mH/PWZKMev/2BBwgMB3/2qWvfiNDQEEEEAAAQQQQAABBBBAAAEEEEAAAQQQQGD0BF7Z1awv/MeW0WuQlhBAYFQFrPnLOVNzdMm0HL1jeq4qioKj2v5oNXaorku7j3TosfW1sq4rbKkhEItFFz919xVPpUY2ZIEAAggggAACCCCAAAIIIIAAAk4SSM2V+U4SJhYEEEAAAQQQQAABBBBAII4C1cvWvCbp/Dh2SVcI2AJWgQCP2yWv29Cc6bn20zcmlYWUm+lVZtAjwzDsfVJxM03JNE21dkbU2NprL9xZt6VRL+1oViQaUzRmytqHDYFEC0wozdCPPj870WHQPwIIIIAAAggggAACCCCAAAIIIIAAAgggkFICn/7eK9p3rDOlciIZBFJJwCoQcNnMPM2dmasLJ2erLD/gyPSONXRr77EOPbzuuDbuoECAIwdpeEFtrlm+8ILhHcpRCCCAAAIIIIAAAggggAACCCCAwLkFUnRpPkOOAAIIIIAAAggggAACCKSfwJJlq+8yZSxLv8zJ2AkCHrehwhy//Zo9JVtzpuXai2sCfpd8HpcTQhzzGHr6YuruiepwfZe9aOeV3S060dKjhpZeRaJUCBjzAaCDQQm874oyfebmCYPal50QQAABBBBAAAEEEEAAAQQQQAABBBBAAAEE+he496F9+t2zR2FCAAEHC7hdhi6/sECXzcrTzKpMFef6HRltXVOPDtR26n/WHNOGbU2OjJGghidgyFy+cvmiO4Z3NEchgAACCCCAAAIIIIAAAggggAACZxegQABnBgIIIIAAAggggAACCCCQAgKLl66uNgxjZQqkQgpJKhD0u+0FNbOqsjS5PGS/csJeWQturKdypMMWi5mKxkw1tvVp1+F27TzUrm0H2rTtYJt6emPpQECOSSLwnc/M0sVTc5IkWsJEAAEEEEAAAQQQQAABBBBAAAEEEEAAAQScKfDyzmZ98d4tzgyOqBBA4H8FrPnK6jmFWnh+viaXh1WQ7XOkTkNrr12I3Co68sKWRkfGSFDDFzBNc8mqFYtqht8CRyKAAAIIIIAAAggggAACCCCAAALx5TkLAAAgAElEQVSnCqTHCn1GHQEEEEAAAQQQQAABBBBIcYHqZWteljQ7xdMkPQcKWAtqvB6XssMezZ2Rp0tn5Ko0L6DCHJ+sogHpuHX2RGU94eNIfZc2bG/Si9ua1NoVUV/ElFVEgA2BRAtYBTx+uOyiRIdB/wgggAACCCCAAAIIIIAAAggggAACCCCAQFIL/PXyTdp9pCOpcyB4BNJBwJrPvGFesa64qECVRRnKzfQ6Mu2W9j4dbejWb54+orWbGxwZI0GNSOCVmuULLx5RCxyMAAIIIIAAAggggAACCCCAAAIIvE2AAgGcDggggAACCCCAAAIIIIBAkgssXrrmq4ahryd5GoSfpAJWEYDcsFel+QG7OID1ysrwKiPglsednl87RKKmOroiau7o0/qtTXpha6NdMMD6e09vLElHmrBTTeAj11bqw9dUpFpa5IMAAggggAACCCCAAAIIIIAAAggggAACCMRF4BdPHtLPnzgYl77oBIF0FLBu6rfmGnMzfcrL8ion7D1ZnNyUWjpO3kjf2hFRe1dkQB6rnXctKNVVFxfahc6zQp4Bj0nEDlYutY09ur/mkJ57jQIBiRiDse7TNPW1VSsWfmOs+6F9BBBAAAEEEEAAAQQQQAABBBBID4H0XKmfHmNLlggggAACCCCAAAIIIJAGAtW3Pz9DrujWNEiVFB0qkB32qrIoqIllIc2ZmqM503PTtjDA6UPU0xfTi9ubtGFbk/Yf79Th+i61dQ68SMmhQ01YKSjwn1+4WJXFwRTMjJQQQAABBBBAAAEEEEAAAQQQQAABBBBAAIGxEzhY26VPfvflseuAlhFAQH6vSwGfWzOqMnVeVaYmjwurONcv05T2HO3Q6tcatOdIh442dNn/1t9mFQh43xXlqp5TqIJsv0IBtyOFO3uiamjptYuPPLPphCNjJKhREIi5Z9bcfdm2UWiJJhBAAAEEEEAAAQQQQAABBBBAIM0FKBCQ5icA6SOAAAIIIIAAAggggEByC1QvW/M7Se9N7iyIPhkFjDe+USjND2j25BydPzFLVSUZqirNkPVEDzYpEjW192iH9h7r0Oa9rXptT6tqm7ptmoEWKuGHQDwEFl2Qr69+dHo8uqIPBBBAAAEEEEAAAQQQQAABBBBAAAEEEEAgZQS+8bPt9s3JbAggMHoCLpehgNelnLBX1vzjm6+SPL+KcgPKy/QqHPTIqgVQ39yjnYfatX5ro1Zvbhhw3s0qEHBLdYWufUeRskNe+X2u0Qt8FFvqjcTU1Nannzx6QE+9XD+KLdOUwwR+X7N84fscFhPhIIAAAggggAACCCCAAAIIIIBAEgqwYj8JB42QEUAAAQQQQAABBBBAAAFLYPEd6/7MMGN/PFXD+pg3wCMS4ENgFASsAgEuw9Ck8pAWX1youTNzlRn0KjPDozeLB4xCN0ndhFUEoKWjT60dET2/tdFeyHPgeKdipjngQqWkTpzgHSxw5u+IOz8+QwvOy3NwzISGAAIIIIAAAggggAACCCCAAAIIIIAAAgg4R2Dt642686enP/iZ+TnnjFD6RGLNx3ncLlk3v1vFu12ukwWqrQLWfZGYojHnz0dZOVixu91WcQC3ssMeVRZlaNaELE2rCGtyeUg+r+uM4uQ9vTG1dUX06AvH9cuVhwacd7OMPnZdpW6YV6Kg322bOXGzxsyaW/zxwwe0cmOdE0MkpmEJnPk7wjRc71511/z/GVZzHIQAAggggAACCCCAAAIIIIAAAgi8IeDMb7kYHgQQQAABBBBAAAEEEEAAgQEFqpetfVkyZw+4IzsgMAYCGQG3MoMeTa0I64oLC3Tx1Bx7gY7P46JAwBve1iKsnr6oevpi2ri9Wc+9dkK7Dneooyuizp7oGIwKTSIwdIHJ5WH9cNmFQz+QIxBAAAEEEEAAAQQQQAABBBBAAAEEEEAAgTQU+Ovlr2r3kfY0zJyUnSTgchnye10aVxjUuMKAyguCsuburLmp/cc7tf1gm/0k+vauiJPCPiOWUMCtrJBX44szVFls5RJUUa5feZk+u1hAVobXLg5wenFy60Z6qwjCQ2uP68eP7O+3QIB1rNft0qduHK93XlYij11MwZlLp63xa+uM6L6H9+vJjXUyKTru6PN3ZMEZr9QsX3DxyNrgaAQQQAABBBBAAAEEEEAAAQQQSHcBZ37Lle6jQv4IIIAAAggggAACCCCAwAACS5at+5yp2L8DhUCiBAqzfSotCGp6ZViXzsjVrKosWWtpnLqgJlFOsZipmCm9tqdFG7Y1acehdh1r6FZDa2+iQqJfBM4QuO09k3TzghJkEEAAAQQQQAABBBBAAAEEEEAAAQQQQAABBPoRsG5GvucPezBCIGECXo/LLgyQFfLYN9Fbhbwnl4c0oTSkzAyPZEqv72/Vi9ubtPNQuw7VdSUs1rN1bM0jej2GAj63Qn638rN9Ks4NaFrlyTysAgHZIe+gi5H/cfVR/fDBff0WCLAKDPh9Lt36ziq7QMDpxQYcBSSpozuq+/60Xys31qkvGus3N6fFTjxDEzDk+puVy+d/f2hHsTcCCCCAAAIIIIAAAggggAACCCDwlgAFAjgbEEAAAQQQQAABBBBAAIEkE7jyzqc9nlbvAUllSRY64aaQQFVJhr1YZ3plpl0cYEJpRgplN/qp7D7SoS37WrXtYJt2HW7XwVpnLcga/YxpMZkE8rN8+tVX5thP4WFDAAEEEEAAAQQQQAABBBBAAAEEEEAAAQQQOFPAemL5B7+5kQLAnBwJE7BubC/IOlnAe1ZVpj1HV5jjU06mTxl+tzxuwy4QUN/SoyMnuvXoC8e17vXGhMV7to6twgDWnMT4kqCmjAursiiosoKgwkG3QgGPAj6XPG7XoG/iH0yBAKs4QDjg0ceur9R1lxY7yuNswVgFAn762AHVbKxTT19Mkajp+JgJcNgCRyNZfeOfufOqyLBb4EAEEEAAAQQQQAABBBBAAAEEEEhrAVb9pvXwkzwCCCCAAAIIIIAAAggko0D1stVflox/SsbYiTl1BM6bkKV3TM/V9Mqw/TSPolx/6iQ3Bpkcb+y2n9Ky7UCbNu5otv9kQ8BJAh+/vlK3VFc4KSRiQQABBBBAAAEEEEAAAQQQQAABBBBAAAEEHCNwf80h/fSxg46Jh0DSQ8Aq7Bv0u5UV8tg31pcXBFVRFNTUirBdvNv6mc/jOgWjuzdqP4X+Z48f1GPraxMKZRU1sGIMBz3KDnlVkO1TSV5AlcVBTSwN2fOLVl7WfsPZBlMgwOo7N9OrD1ZXaPElhcPpJq7HdHZH9fMnDmrVy/X2OPZFYnHtn87iLWD+Y83yRd+Kd6/0hwACCCCAAAIIIIAAAggggAACqSEwzK/VUiN5skAAAQQQQAABBBBAAAEEkk3gys8+HfYEvIck5bwVu/XRjicHJNtYJmu81gIdl2HYxQGunF1gFwiwFvRYi2vYzi3Q1hlRc3ufXRjgmU0n9NLOZpmmKZO3LqdNwgRO/d1hvYfv/8oce6EeGwIIIIAAAggggAACCCCAAAIIIIAAAggggMBbAl09Ud3yzY1q73r7Q56Zn+McGXuBgM+tkjy/plWGdcnUHLtod2GOX36vSz6vy56zO/3memvuKRozde9D+/Q/a46NfZD99GDFZsU8vjhDsyZkaVJZhorzAsoMeuzCBm63IY97+MuYB1MgICfsVXGuX++7slxXXlSQUI/BdG4VCLAKkjz1ygm1dvSpp48CAYNxS559zvjd0Rzp7qt45gdXtSdPDkSKAAIIIIAAAggggAACCCCAAAJOERj+N2tOyYA4EEAAAQQQQAABBBBAAIE0Eli8bM1X/v/92d/435Stm4v5ZJdGZ0BiU7UW8ViLjaxFR/Nm5unqiws1pTysgN91xtNJEhup83q3Fu9090S141C7/cSPDdua7Cd+9EZiFAlw3nClT0Sn/Q756HWV+tCSivTJn0wRQAABBBBAAAEEEEAAAQQQQAABBBBAAIFBCPxy5SH7aezMzw0Ci11GLJDhdysU9Kg0P6DSfL/KC4KqLAqqqjRDOWGfrJ+fXhTg9E6tIgE/fHCfrBvo47lZcYUCHlk35Rdk+1SU61dpXkClBYE3ihv4lJXhHVFRgLfnM5gCAVZBBatIwbsWlGjB+fnx5BhWX509UT3w9BE9/Uq9mtr6ZBUoYUsxgdPm50zpq6uWL/xmimVJOggggAACCCCAAAIIIIAAAgggEAcBbiOJAzJdIIAAAggggAACCCCAAAKjIXD9bbv8fd5aaxVH3mi0RxsIDFXAWtRjPWXcei04L09L5hRpQmlowEVIQ+0nFfe3FmJZ2+4j7XrixTo9v6VR1hNAOrojFAhIxQFP0pwyMzz6zdculdfDV4ZJOoSEjQACCCCAAAIIIIAAAggggAACCCCAAAKjLNAXMfXnX9+gts7IKLdMcwicXcC6ob28IKB5s/J0wcQsu1CANTc3lC0RBQKseUSXYag416/J48K6cFKWLpycrbxMn6z5h7HYBlMgoCw/YM9nXj+vWHNn5I5FGKPaplUg4A/PHdWzm06orrnHnk9kS3mBRm9fcdlj90zpSflMSRABBBBAAAEEEEAAAQQQQAABBEZVgNW+o8pJYwgggAACCCCAAAIIIIDA2AlUL1vzeUn/MnY90DIC/Qu4XYYKcnwqzPbr0hm5Wnh+viqKgrANQWD/8U6tfq1BL25v0omWXp1o6aFAwBD82HXsBT59U5Xef2X52HdEDwgggAACCCCAAAIIIIAAAggggAACCCCAQBII/PaZI/rRn/YnQaSEmKwCHrehUMCjoly/KouCqizOsOffSvL8sooFhAJueT2uIaUXrwIBLpchv9dlFwUoyQvYhQ2sggbW3618CrL9Cvhd8g0x/sEmO5gCAeOLMzRlXFjVcwp1ydScwTadsP26eqJ6cO0xPfdqg441dKu9i+IkCRuM+Hb89zXLF34vvl3SGwIIIIAAAggggAACCCCAAAIIJLsABQKSfQSJHwEEEEAAAQQQQAABBNJGoHrZmr2SJvxvwtZjGN58LHnaKJBoIgWsBUqVRRkaXxLUBZOy7UU01iIftsELHDnRpY3bm/XqnhYdquvSwbouxWLm4BtgTwRGW+C03yXWAr5ffPmS0e6F9hBAAAEEEEAAAQQQQAABBBBAAAEEEEAAgaQU+PC3XtLxxu63Ymd+LinH0WlBW6eRVZjb53UpM+hRQY5fU8eFdeGkLFWVZqi8YGQFuseqQIAVt7V53S55PYaCfreyQl5NGRfStIpMzRifaRc2yPC7ZRUPGOttMAUCJpWHNKsqS5dfmK8LJ2WPdUgjbt8qEPDI88e1enODPZfY1kmBgBGjOrGBM3+X7KtZvnCiE0MlJgQQQAABBBBAAAEEEEAAAQQQcK7A2H8D59zciQwBBBBAAAEEEEAAAQQQSBqBJXes/bBpmj8/NWDrIx03FifNIKZAoNbTSaZVhDW1IqyZ4zM1c0KWCrN9KZBZ/FKoberRln2t2nqgTTsPtduvKAUC4jcA9HQWgTN/l3zxlqmqvqQQLQQQQAABBBBAAAEEEEAAAQQQQAABBBBAIK0Fal6q13fu33maAfNzaX1SjELy1n3BAZ9bOWGvJpaGNKE0w34V5QaUl+lVOOhRRsA9op7GqkDAm0UNrCIAFUUZqirJUEVRUPlZPjsf62UVDbD2e7OYwIgSGeDgwRQImF4Z1kWTczRvVp5mVWWOZTij0nZ3b1SPb6jT2s0N2ne8Uy3tfaPSLo04TeDM3yWGYXxk5V0LfuG0SIkHAQQQQAABBBBAAAEEEEAAAQScK0CBAOeODZEhgAACCCCAAAIIIIAAAv8rUL1szWpJCyFBIJECPo9LF07Otp9eMrk8rIllIeVmehMZUtL13djaq91HO7TrULte29uq1/a0KBKl0EfSDWSKB3zehCyt+JvzUzxL0kMAAQQQQAABBBBAAAEEEEAAAQQQQAABBPoXWPrvm/X6vlaYEBixgHWzvMsw7Bv/QwGPCnN8Ks0P2IW5J5WH7RvtM/zuUbupfjQLBLxZFCAUcCsrw6vssFfji4P2POGkspDGFQVlzSF63PFfjjyYAgHnT8zSO6bn6pKpOXYRdKdvPb0xrdxYp3VbGrX7SLua2igQ4PQxG8X41tQsX7hoFNujKQQQQAABBBBAAAEEEEAAAQQQSHGB+H8jl+KgpIcAAggggAACCCCAAAIIjLbA1cvWzXcptna026U9BIYq4Pe6dOmMXHsRjfUkk/KCoDIzPENtJq33b+no0+H6bu071qEXtzdpw7YmCgSk9Rnh3OTvvu2CpHiSjnMFiQwBBBBAAAEEEEAAAQQQQAABBBBAAAEEkllgy/423X7Pa8mcArE7SMC6ed7ndWlCaUhTx4U1rTKsCSUZCgc9dtGAoN8t60b80dpGq0CAVdjAKlyQn+3TlHFhTS4L2YUB8rJ8J2P3u+X3ueziB9a+8d4GUyBg9pQcLTgvT+dPytLE0lC8Qxxyf1aBgKdeqdcLWxu1/WC7rOLjbOkjEJNrwVPL569Ln4zJFAEEEEAAAQQQQAABBBBAAAEERiKQgK/kRhIuxyKAAAIIIIAAAggggAAC6SdQvWz1jyTj1vTLnIydJmAt8Fl4Xr4WXpCvcYVBFeX47UVLbIMXaO+KqK6pRwdqu7Tu9Qat2dxAgYDB87FnHAVumFespe+fHMce6QoBBBBAAAEEEEAAAQQQQAABBBBAAAEEEHCOwIrf7tajL9Q6JyAiSSoB62Z5wzAU8LqUHfaqINun4tyAqkqCqioNqbIoqKJc/5jdWD+SAgFWMQOvx6WskEe5YZ+K8/wqyw9ofEmGKgqDKisIjHpBg+EO7mAKBFw6PVdXXFSg6ZWZqiwODreruB3X0xfT6tdO6IWtTdqyr1UnWigQEDd8R3Rk3lezfNGnHREKQSCAAAIIIIAAAggggAACCCCAgOMFKBDg+CEiQAQQQAABBBBAAAEEEEhngfcvXRdscsUaZSqQzg7k7gyBgM+tq2YX2K/S/IBywl5Z/8Y2eIGunqia2vt0uL5Lz7xyQs9sOqG+SGzwDbAnAnESsJ5k9MdvzrWfaMSGAAIIIIAAAggggAACCCCAAAIIIIAAAgikk0BvX0zv/sp6WX+yITAcAatAgMftsgsDWDemnzchUxdMyrbn1oI+t9xuQ26XIWu/sdhGUiAgw+9WZoZH0yrCmj4+047fKhzu97rk9Rh2XtY2VrEPxWMwBQIWnJevJXMKNaEsZBc6cPpmFQhY93qjNmxr0mt7W+zC42xpJGCoOzfmyvvtivldaZQ1qSKAAAIIIIAAAggggAACCCCAwDAFxujrxWFGw2EIIIAAAggggAACCCCAAAKnCCy5fc2nTJfugwUBJwgE/W5VX1KoJXOKVJzrVzjDI5+Hm4eHMjY9vTG1dkV0vKFbKzfWqealegoEDAWQfeMqsOz9k3X9vOK49klnCCCAAAIIIIAAAggggAACCCCAAAIIIIBAogUee6FWy3+7O9Fh0H+SCVg3zBuGofxMrwpy/PZN9SdfAZUVBFVWELBvsrcKA4z1NpQCAVY81hygVbygKNevkjy/XSi8JO/kqyjXp5yQ187NCUUB3m43mAIBV1xUoBvmFquiKKjCHP9Y04+4/d5ITOu3NunF7U16eVezahspEDBi1CRrwIjp1pV3L/xxkoVNuAgggAACCCCAAAIIIIAAAgggkACBsf+mMQFJ0SUCCCCAAAIIIIAAAgggkCoC1XesWSlT1amSD3kkt4C1OOi6S4t1/dxi+4kn1t89br5aGMqo9kVi6uyJ2k/7eGx9rZ7YUCdroQ8bAk4UuHhqjr7zmVlODI2YEEAAAQQQQAABBBBAAAEEEEAAAQQQQACBMRP44r1b9PLO5jFrn4ZTS+DNm+Y9bpe8bkNTK8KaMT5Tc6blaGJZSAFf/OfTBioQ8GbMLsOQ3+dSYbZfVaUZOn9Clh3/5PKQrHycVhDg9DNnMAUCqi8p0rsWltrFz3MzvY4/+ax5w5d3NOtF67W9Sccauh0fMwGOsoChmpq7Fi4Z5VZpDgEEEEAAAQQQQAABBBBAAAEEUlCAVfwpOKikhAACCCCAAAIIIIAAAqkhcN3tz1dFXNF9qZENWaSCQIbfrRvmFeuGeSXKz/bF7SknqWD3Zg6RqKmevpjqm3v0yPPH9egLtRQISKUBTsFcfvnlOSrOc/4TdVKQnpQQQAABBBBAAAEEEEAAAQQQQAABBBBAIAEC1tO6P/StjQnomS6TUcC6gT4U8NiFtatKMuyCACV5AZXk+e2n1WeHPAm50X6gAgHhoEc5Ya/GFQVVURhUeWFAxbkB5WV57X/PCXllGEZKFAiwCp+/74pyOzcrb6dvVrHxTbtb7CIl67Y06ugJCgQ4fczGIj5PzD3h8bsv2z8WbdMmAggggAACCCCAAAIIIIAAAgikjgAFAlJnLMkEAQQQQAABBBBAAAEEUkxg8bK1ywyZd6VYWqSTxAJWgYAb55foxstKlJfpk9djyOXiq4WhDGk0Zspa2FPf3KuHnz+uh9cdp0DAUADZN+4Cn7l5gt53RVnc+6VDBBBAAAEEEEAAAQQQQAABBBBAAAEEEEAgEQK/e/ao7n2I+t2JsE+WPq2iAB63Sz6PoaDfbT+ZfnxJhs6fmKULJ+coHHDb/57I7fQCAdZ8ntdtyOd1KeBzqyjHp9L8oGZWZWrKuJDKC4LKzHD+zfOnm/5x9VH98MF9svI913bT/BL9ZXWFI8ZlMOeENY+4ZX+bXSBgzeYGHarrGsxh7JNiAqaMO1YtX7A8xdIiHQQQQAABBBBAAAEEEEAAAQQQGGUBVvGPMijNIYAAAggggAACCCCAAAKjJVC9bM1zkhaNVnu0g8BIBawCAdYimpvmlyon02svJKJAwNBUY1aBgKiphpZePbT2mP5EgYChAbJ33AWsBY3LP3d+3PulQwQQQAABBBBAAAEEEEAAAQQQQAABBBBAIBECy76/WZv3tiaia/pMEgG3y1BBtk/jCoOaMT5TlcUZKsnz28W1c8JeeTyGrH0Sub29QIBV0MAqWFCU41dVSYYmjwurNM+vwhy/skNehYMeZQTc8rgTG/NwvAZTIODdi8r00esq7YIOXo9rON3E9ZhI1NS2A23atLtFz2yq18FaCgTEdQCc09nqmuULL3dOOESCAAIIIIAAAggggAACCCCAAAJOFEi+b/ScqEhMCCCAAAIIIIAAAggggMAoC1x529PjPF7voVObtT7C9fP4g1GOgeYQOF3gzQIBN84vUW6mjwIBwzhFojFTkYip+pYeuzjAwxQIGIYih4ytwJm/a+7/yhx7oSAbAggggAACCCCAAAIIIIAAAggggAACCCCQygL1zT265ZsbT0uR+blUHvPB5mbdWO73upQV8thzZOUFAftm+5lVWSrLD9j/nuiiAG/PxSoQ8IsnD+rJjXXKyvAqP8unsoKAJpaGNLUirLwsr10cINm3/goEWIURXIah911Rpo9dP15WzYZkKHxuFQjYdbhdr+1pUc1L9dp/vDPZh4n4ByVw5u+aSF9fxTP3XHV4UIezEwIIIIAAAggggAACCCCAAAIIpKUABQLScthJGgEEEEAAAQQQQAABBJwuUL1s7a2S+aO34rQKA/ARzunjlurxWQUCrOIAN15WYj8FxesxkmIhjZPGxSoQ0NsX04mWXrtAwCPPH1dvJOakEIkFgTeK0bz1O2fp+yfrhnnFyCCAAAIIIIAAAggggAACCCCAAAIIIIAAAikt8OgLtVrx291vy5H5uZQe8CEklxP22oV0z5+YpZnjM1WSH1Belk8hv1s+r8suDmDdkO6UzSoQUPNSnTbvbdX0ykxVFAVl5RAOehT0u+RxWy8HBTxMuP4KBFj5WYUd3nt5mT5ybaXdg5PG6FwpWwUC9h3rsMfuiQ112nusY5g6HJZ8Aqf/zjE+XbN8wX3JlwcRI4AAAggggAACCCCAAAIIIIBAvASS/xu+eEnRDwIIIIAAAgikvcBNN910haSvSLpQUsHbQKy7+uolrYnFYl955JFHtqU9FgAIIDBigeqla34vQ+95qyEWII0YlQZGLGAVCLBuEr5hXon9pBFrwVMqLB4aMcwQGrAW9XT3RlXf3KtHXjiux16opUDAEPzYNV4Cp/7OWXh+vr72senx6px+EEAAAQQQQAABBBBAAAEEEEAAAQQQQACBhAh8/b+2a83mhrf1zfxcQgbCAZ1aT5oPeF3KDntVkO1TeUFQ5YUBTSwNaXxJhrIyrBvt3Q6I9OwhWAUCrKfQ1zX32MUBCrL9CvhOFjJIpe3F7U1a9VK9jjV2q76pR61dEfX0nizM7fe6lBFw688WlumW6nFJk7Y1l3iorkuv72u15xL3HKFAQNIM3ogDPe13jqk/1KxY+N4RN0sD/4+9MwFvqzrT/3sk2ZLsxM6+L4SwlwbKVpYEShMIiSVloYIppUPptLR06HQIMOVf2oFOVwok7ZQpbaad0paWgtqQ6CoOCUkpJEBZy1ZICAmE7LudeJFs655/jiKDbGzfc6UrW5Lf+zwuAX3nO9/3O+fKzTnfeQ8J2CAQDofL4/H4l6WUXxBCHAugMqN5AsBWAA/7fL4fRCKRBhuuaUoCJEACJEACJEACJEACJEACJJAHAqW12pcHQHRJAiRAAiRAAiRAAorAzJkzh5SXlz8G4AwLIk8kEomaVatWcYeOU4cESCAnAjMWrKsHUPWBE/XXN7UhzIcE+o6AKnS67JyRuOzjIzC82psqfKJAgL3xaG0z0ZRIYs/BBB59bg8efZYCAfYI0rp3CHT8naMK6JZ979ze6Zq9kAAJkAAJkAAJkAAJkAAJkAAJkAAJkAAJkAAJkEAfEZhz29/QFE9m9M79uT4aij7vttzjwpCqchw/rhJnnTgYk8dWpg7al7lF6pC9EOqnz8PsMQB10FxKCSV24CqCeLOh2RhP4lBjK0IEA/8AACAASURBVJ7+xwE89+ZBvLurCQcOtaRcqb2NQQPKEDxvFD71ibHZuO+TNklTYse+OP7x7iFEn9qVEnrg018IfOh3zqHVC6dW95fsmWdhEAgEAp8QQixXX6MWEd1qGMadhRE1o8iWQDgcro7H47cC+BSA8UpfJ+2rUUq5WQjxE5/P94dIJNKcbR9sRwIkQAIkQAIkQAIkQAIkkF8CBb5Emd/k6Z0ESIAESIAESIAEdAkEAoGxQoinAEy0aLNOCDE7Go0e1vVNOxIgARLoTGDGTWunQoq1JEMChUZACQLMOHM4Zpw5AiOHeDGwwgNVIMVHn4C6tUTdXrJzXzNWv7g39aNEA/iQQKETWHTDR3HqpAzdmkIPmPGRAAmQAAmQAAmQAAmQAAmQAAmQAAmQAAmQAAmQgA0C6rbuG+99zUYLmpYaAXXjvNoLGzvMh7HD/Rg33J/+pw9DB5ajqrKs4EUBSm1MrPJRIgjJpMTb2xvwxpbD+OvL+/DW1qMH6tU+5ojBXsw6ZyTmTB1t5apgPjdNid0HE6l8ljy54/18CiZABtK7BISctvqeaet6t1P21p8JhEKh+VLKP1sxkFJ+KxaLfdfKjp8XLoHZs2ePcrvdawCcYhHl/T6f70uRSOSoAg8fEiABEiABEiABEiABEiCBgiJAgYCCGg4GQwIkQAIkUAgEAoHAdCHEfwM4CUC2J97U7fH7AewG8JQQ4unW1tZnVqxYsZ3XPxfCKNuPgQIB9pmxxVEC4XB4QDwe/39CiE9JKZUsfWUGG3X9xDYppVps/2EsFtvoJLdwOOxPJBLXmab5L0KIY7voW31HPWOa5reWL1/+ppN901duBGYsWHsbILiRlhtGts4DAV+5G584fVjqZ/QwH4YMLIP6b3z0CTQlkqmbS7btbcYTL+/HE6/so0CAPj5a9iGBa2dNwFUz1KUBfEiABEiABEiABEiABEiABEiABEiABEiABEiABEig9Aj8YfVW/HrFe6WXGDPqkYAQgEsIuF0C1ZUeDBvkxRknDMJHj63CpNEVGDygnKIARTCH1P7b9r3N+O2qrfjbPw6kIh48sAxjh/lxyVkjMPvckUWQxdEQlUDA/kMtePO9BkQe34717/F+kqIZvLwEKr+5euG07zntOhwOlzc3Ny8QQtwMYGgO/vcBaDpy+/jrAJ52uVzPSimf5cU6ORDt46YUCOjjAejF7kOh0A1Syp9qdNlw5L2eFYvFKFaiAYsmJEACJEACJEACJEACJNDbBCgQ0NvE2R8JkAAJkEBBEwiFQmdJKR/NceG7pxyVaMAfksnkPbW1tVsKGgaD60CAAgGcENkSCAaDX1eH/zXaP5FIJGpWrVqlBEYceUKhUEhK+YiG2InjfTuSQD92MmPB2hWAuOwDBBIA//rWj6dEwaTuLXfhglOH4oJTh2D8iIrUrRuVPgoE2BmghuY27D6QwJbdTXjq9QN4+vX9ULeb8CGBwiPQ8XfP2ScNwve/+JHCC5MRkQAJkAAJkAAJkAAJkAAJkAAJkAAJkAAJkAAJkIADBL7xv//A8+vrMjxxf84BrAXtwuUSKPMIjBjkxYQRFZg0pgKTRqn9Lx+GVpejyu9BeZmLAgEFPYpHg1N7bbsPxvG/sS146jVVmgUMry7HpDGVuPhjwzDjzBFFkMXREKUE6hpaseG9w3jwL9vwxrsUCCiawXMk0M6/e+SjqxdOm+WI6wwngUDgViGEEh7I9vKknkIyhRBvm6Z5t9/vfzASiTQ4HT/95Y8ABQLyx7bQPAeDwT8A+LROXEKIr0aj0Xt1bGlDAiRAAiRAAiRAAiRAAiTQuwR4wqR3ebM3EiABEiCBAicQDAbvAqCUcfP9qFvDDSnl12KxGCXo803bAf8UCHAAYj91EQgEvimE+I5G+uuEELOdVNHW3bQB4HjfGvnSpAcCMxasrQNE9Qcm6q9uPEDMSdP3BLxlLpx10mCog8LHjKrE+OF+VFV6+j6wIoqgvqEVW/c2Y/OORjy/oQ4vrD9IgYAiGr/+FWrH3z1KDGTp987tXwiYLQmQAAmQAAmQAAmQAAmQAAmQAAmQAAmQAAmQQL8hMPe2v6Exrko52h/uz5Xi4AsBuF0CvnJ3SgR70IAyHDO6AieNH4gTxg/AsWMqU58rOz7FRWBvfQt+vuwdPPmKutAcGDXEh5MmDMC0KUNx4WnDiiYZJRCgBMff2tqA3z22Ff9451DRxM5AnSDQ+XePrF+9cNogJzy3+5g5c+aQ8vLyxwCc4aTfbnypCXynz+dbFIlEmnuhP3aRIwHdWjMp5bdisdh3c+yOzfuIQCgUGiilrAUwVScEjrcOJdqQAAmQAAmQAAmQAAmQQN8Q4DJm33BnryRAAiRAAgVKwI4qpkMpNAohbvd6vT+ORCKZO80OuacbpwhQIMApkv3PDwUC+t+Y55rxjBuf+CiE+9Vc/bA9CeSDQLnHhSmTqzBlcjWOHzcAk8dUYvDAsnx0VbI+DxxqwdvbG/HWtga8uukQXttcT4GAkh3t0kts8c2nY9LoytJLjBmRAAmQAAmQAAmQAAmQAAmQAAmQAAmQAAmQAAn0awLv7GzEdXe/3K8Z9JfkPW6BSp8Hx4yqwHFjK3HihAGpg+RKKGBghSf1mXooEFB8M6KzQMC44X589NgqnPeRIamfYnmUQEBzSxKbtjfi1yu24LXNFAgolrHLW5wyOWX1ootec8q/jRo4p7pUfjYBuNowjL856ZS+nCdAgQDnmRaiRwoEFOKoMCYSIAESIAESIAESIAESyI4ABQKy48ZWJEACJEACJUqgDwQCFElTSnm/3++/gUq5hTuxbGyO8Cb2PA5jOBwekEgkvi2lnAdgDABvRndKZGObEOLPXq/39kgk0pDHULRdUyBAGxUN0wSm37TuGiFxP4GQQCESUEVTJ44fkBIHOOWYKpw6aSCGD8r8Ki7EqAsrpt0HE3h98yH8491D2LitARu3NSJpysIKktGQQDcEbvn08bj0rBHkQwIkQAIkQAIkQAIkQAIkQAIkQAIkQAIkQAIkQAIlRWDVC3tw14MbSyonJtORgLfMBZ/XjdFDvBgzzI9Joytw7JhKHDemElWVZXC7BEUBinzSdBYImDiyAmecMAjnnDwYZ53o6AXseSWlBALakiY27WjEL2Nb8Mqm+rz2R+eFT0AKfG7NPVN/41SkNmrgnOqy3U8jgC8ahvFHANwgd5quQ/4oEOAQyBzdhEKhMVLK7wO4BMBIAO4MlwkAWwH8zOfz/U8kEmnJpjubtdLXGobBWrZsQLMNCZAACZAACZAACZAACeSZAAUC8gyY7kmABEiABIqLgM1FL6eTu9/n830p2wU7p4Ohv44EbGyOUCAgj5NHdxNCCPHVaDR6bx5D0XZNgQBtVDRME5ixYN0iAP9OICRQiASUQMD4EX6MH1GB04+rThXTjB7qK8RQCzambXub8fz6Orzydj3Un7fubYZJgYCCHS8G1pHA/AvH4Po5k4iFBEiABEiABEiABEiABEiABEiABEiABEiABEiABEqKwH3L3sGSJ3eUVE5MpiOBIVXlGDPUh6lThuJjx1VjYIUHFT4PlHAAxQFKY7Z0FghQAhDnnjI4JRJw2uTqokpS7R1u3tmExca7ePntOijRAD79msCPVy+ceqNTBGzUwDnVZaafhJTymlgs9lA+nNNn7gR0a/OklN+KxWLfzb1HeuiKgGa9YasQIhSNRh/NhqJmH5BSKqWaS2Ox2HPZ9MM2JEACJEACJEACJEACJEAC+SVAgYD88qV3EiABEiCBIiPQxwIBpjoQahjGT4sMW78I18bmCAUC8jgjinETQncxHYDjc0eXVz76zuM0KHnX029ct0YIfLLkE2WCRUnA5RIYVl2e+jn7pMGYNmUoJoyoSOUiuMLQ45i2F+68s6sRa1/Zjxc2HMT++hbsO9TCop6ifBv6Z9BKGOSu60/tn8kzaxIgARIgARIgARIgARIgARIgARIgARIgARIggZIlcMt9r+Plt3lLd8kOMIBTjhmIj588BKdNrsJxYwegzCOg9r34lA6BzgIBx48bgAtPG4opx1anxr+YHrWv+O6uJvxv7F38fWMdkqbkfmIxDaDDsUqJv6xZNHW6U25t1MA51WVnP3uEEJdEo9FX89UB/WZPQLfWjAIB2TPWaalbbyiEuDwajS7R8dnZJhgMqpsBVgI43qL9r0aPHn394sWLW7Pph21IgARIgARIgARIgARIgATyS4ArnPnlS+8kQAIkQAJFRqCPBQIUrR3JZPLi2trat4oMXcmHa2NzxPFD3iUP10aCxbgJobtgn49D+rq88tG3jWGlaScCMxas2wlg1Af/WV0HwL+6caIUBgElAlDpUzequHHBqUNwyVkjMHlMJYQQFAiwGCJVyGNKiY3bGrDq+T145h8H0JRIojmRZEFPYUxvRtElgY6/g4YMLMdDd5xNViRAAiRAAiRAAiRAAiRAAiRAAiRAAiRAAiRAAiRQUgSuvON5HDjckpET9+dKaoDVtbdnj8Cnp4/DoAFlGOD3lFp6zAdAZ4GAkycOxIwzh+OUY5QoRGXRMVICAf9XuwUvbaxDS6vJ/cSiG8FcAv7Q76BdqxdOHZ2Lx8y2NmrgnOqyKz9LfT7flZFIJPOXbz77o29NArq1ZhQI0ASapZluvWEuAgEqtPT3wdcBhACMA+BOh9wI4A0p5T1+v/9PkUgkmWUqbEYCJEACJEACJEACJEACJJBnAjxlkmfAdE8CJEACJFBcBGwIBDxoGMZVXWQnZs2aNcztdo8RQlwH4GoAVTYp/MwwjBsAqNV+PgVCwMbmCAUC8jhmxbgJobtgn49D+rq88tF3HqdBSbueeePTQ5LC3F/SSTK5oiagBALK3C54PALnfWQILjlzBNTtGz6vC+UeV1Hnlu/gE60m4i1JbHivAY+9sAfPvnkQrW0m2pL8v3z5Zk//zhJY8p2PY2AFiyedpUpvJEACJEACJEACJEACJEACJEACJEACJEACJEACfUXgcFMb5n/r2b7qnv32EoHg+aPw+dkT4S1zoYx7Wr1EvXe76SwQ8NFjqzDr4yNxwvgBmDiyoneDcaC3Lbub8NtH38NLG+tTouOmyT1FB7AWrQu3dA1duej8A04kYKMGTl0U0OXt5OFwuDyZTA5tbW09U0r5NSHExRkHi3XCTACYZxjGCh1j2vQeAd1aMwoE5HdMdOsNcxUIyG8W9E4CJEACJEACJEACJEACJNAbBCgQ0BuU2QcJkAAJkEDREHBAIKBDruFwuDoej98N4PMAdE/NvdvW1jZtxYoV24oGXD8I1MbmCAUC8jgfinETQnfBPh+H9HV55aPvPE6DknY988anz0kKkxVIJT3KxZ+cyyXgEsCZJwzChacNSxXVqFvFqyp5YLin0a1vaMX+wy1Yv6UBa1/dh5ffroeq42ExT/G/E/0tg3u/dhpOnDCgv6XNfEmABEiABEiABEiABEiABEiABEiABEiABEiABEqUgBL2veEnr5RodkyrncDlF47Bl+dMIpASJtBZIOD046oxZ+poTB5TidFDfUWX+dY9zXjgsa146a06NDS3UXS86EbQ2YDd0vXxlYvOf84JrzZq4LoVCOgcx5w5cz5qmuYDAKboxiiE+H00Gv0sL1HSJdY7drq1ZhQIyO946NYbUiAgv+NA7yRAAiRAAiRAAiRAAiRQDAQoEFAMo8QYSYAESIAEeo2A0wIBKvBwOOxubm6+XQjxLc1ETABXGIbxZ017mvUCARubIxQIyON4FOMmhO6CfT4O6evyykffeZwGJe16+o1P/pMQrgc/SFLdAsC/tpX0oBdxch85ZiDOPHEwTpowABNGVmDkYG8RZ5P/0Hfuj+O9Pc14c8thvLihDuvfO5z/TtkDCThCoOPvom9cfQIu/thwRzzTCQmQAAmQAAmQAAmQAAmQAAmQAAmQAAmQAAmQAAn0NYHH/74X33/grYwwuD/X12OSj/4pEJAPqoXls7NAwFknDsKnPjEWE0dWYFh1eWEFqxGNEgh46PFteGlDHQ42tFIgQINZaZl0/F0kpfnpNYsu/KMTOdqogdMWCFBxzZs3b2hbW5sB4DzNOHmJkiao3jTTrTWjQEB+R0W33pACAfkdB3onARIgARIgARIgARIggWIgwJMmxTBKjJEESIAESKDXCORDIEAFHwwGhwF4FMCZmsncbRjGLZq2NOsFAjY2RygQkMfxKMZNCN0F+3wc0tfllY++8zgNStr19Jue+g8h5Z0lnSSTKxkCE0b6cfzYAThp4kB8dFIVJo+tLJnc8pHIW1sb8OrmQylhgE3bG7Ftb3M+uqFPEsg7gS8EjsGVF4/Nez/sgARIgARIgARIgARIgARIgARIgARIgARIgARIgAR6g8BDj2/HL2Pv9kZX7KMPCVAgoA/h91LXnQUCPn7yYHzmkvEYO8yPqkpPL0XhXDfb9zXjT3/dgZfeqoPKrbVN3TfDp78SkEJ8fc09F/zIifxt1MDZEghQsYVCoYullFEAAzRibZJS1sRisb9q2NKklwjo1ppRICC/A6Jbb0iBgPyOA72TAAmQAAmQAAmQAAmQQDEQoEBAMYwSYyQBEiABEug1AvkSCFAJBIPBzwK4H4BLI6FVPp9vbiQScfTk2Jw5c05JJpM3CSFmAxiVjqPuSHgvArjX5/MZkUgkqRHfh0zC4bC7qanpZJfLNQfA+QBOBTAUQOfTgvuEEAeklM9KKR8vLy9/dMmSJTuz6dNum3A4PCCRSFwqpbw8rVY8BkD7dceNUsrNQoiHksnkA7W1tVsy/dvYHOmXAgHhcLg8kUicbZrmPwG4SAgx+sicUsIY7U8735VSyojf738xm7lWjJsQugv2+Tikr8vLgb5FTU3NJCHEFUKIywAcD2AkAHd6Aqid6r0A3gOwRgjxoNfrXR+JRFrsvsc69nPnzh1kmuYnpZQBIcQFUsoRAAZltFXfc7sBbATwmGmayyoqKt7MZk7qxGPH5pIFa38iIf7NThvakkBfERgysBzDB5Xj5IkDMXXKUJw2ubqvQimKfl98qw5rX9mP9VsPY199C+obWosibgZJAp0JzJs2Gl+ZeyzBkAAJkAAJkAAJkAAJkAAJkAAJkAAJkAAJkAAJkEBJEPjZ0s14ZG2vlCyUBK9iTYICAcU6cvpxdxYIuODUofjcrAkYOdgLv7e9dEHfX19b7tgfxyNP7oDaY9x9IIEWCgT09ZD0af8C8r8fWzjta04EYaMGzrZAwHXXXVe2a9euP0gpP6UTqxDiq9Fo9F4dW10bVcMYj8eDAG44cqHTuenaRVMIscM0zVVut/ueZcuWvaHrr7NdOBz2JxKJi6SUM4/UHF0AQCmrZ9ZIqSbtdUnbATwlhFjp9XqfcLoWtLscZs+ePdHj8QTT43ASgOEZNav7ALwC4FfpWtGGTD+6tWb9VSBAjX88Hp8OYH43NWmqFlfVoy0zTXPJ8uXL1wOQduebbr1hMQoEFMM7ZDVe6h1zuVyfFkLMB3BKRo106t0/UrP4ghDij129Y1a++TkJkAAJkAAJkAAJkAAJ2CVAgQC7xGhPAiRAAiRQ0gTyKRAQCoWOk1I+CUAdnLZ6ejxkXlNTc7Lb7V4kpfx4p0OvdUKIZ5PJ5I3Lly9/s72T9MLkbQBuzTiw2zkGdYD3c4Zh/M4quMzP1WKX2+2+CcA1AKrstG23FUJsk1L+xOfz/TwSiXRYdM7GX+c24XC4OpFI/FBKeW2GIEBPrhWLWinlv8ZiMXWgGTY2R7QEAtJiBd+WUs4DkClUoLpLANghhHjE6/Xeng2TYDB40ZFcfwDg5E5zRPlXIg0vCiFuWbZs2Wu5MFaiE6ZpflMtemuybe/ukBpzv99/TyQSqe8qhkAgcIsQQuWQj53a110u1+xly5ZtzSV/nba6C/YOHNL/UDi6mzbZ9p3+bvlnAN9Ob3bpIHl/DgD4jZTyzlgspjbEcn3EnDlzzksmk98WQlycxbxRggE/9fl893Y3J3MNUKf9jJvWPQSJKz6wVX9ls71PpNMVbUggZwIVXjcGVHhw/NgBmHbaUHzs+Gr4yt3wl7shuNqQ4isl0JxIorkliRfW12Htq/uwaUcjGuPJ1H/nQwLFQaDj76KLTh+Gb372xOIInVGSAAmQAAmQAAmQAAmQAAmQAAmQAAmQAAmQAAmQgAWB7/5uA554WZ2Va3+4P1eKk4YCAaU4qh1zahcIUPtx6pk2ZRi+UDMRwwd54XEX3+blzv1xGE/vSgkEbN/XjESLKmXi038IdPpdJPDw6numXulE/jZq4GwLBKj4gsHg5wD8WidWi0PmIhAIqItKvgXguIy6tNRh/yOHch/uXFcXCAQmCCF+qy636aH/rW63++KlS5du0olR2SjRgUQicYFpmt/KsiZJuVEFAi+qnP1+/5p8XGIyZ86cj5qm+UsAZ2leYtWo6gt9Pt/CdvEC3VozXYGAjBpGddlM5mVDion6wlaH6f+fYRhP6I5Hu11G/aW6LGpcp1oxVX+5VUp5n9/vvy9HcYZcatJUPdrtPp/vt13FoEQ1du7cqUQyvqA5ZnYx5WKv5qwhhPjXaDSq3rmsn0J7h0Kh0Bgp5fcB1HS+BOtIHeyr3c3JbN4xKeUv/X6/qgHuskY2a6hsSAIkQAIkQAIkQAIkQAJpAsW36sWhIwESIAESIIE8EsinQMCsWbOqPB7Po+mb662y2CKlvKC7Q7MacT5oGMZVqhN1k3YymbwfwByrToUQ345Go3dY2anP1aH7eDx+Z3px0qkD3OrQ+A/8fr9adHbiZnG1UTBXCKEWvofo5NXJplEIcbvX6/1xc3PzKCHEU0c2MCZa+NESCNDdDMlG5XXmzJlDysvLHwNwhkWsTyQSiZpVq1apxX5bj4Pjf0BK+W+xWOwPmaegbb4vtmLPML7SMIyHs22s265EBQLUu3WJEOJnACbrsujGTr1nt0Wj0f/O9iS8Ek1xuVxK3OTMHGNRzdWcvNHv9/8+H5txVvHNuHHd4xD4xAd2LECyYsbP+46AyyXgdglMGl2BC6cMxVknDsbggWUYPLCcAgHpYTFNif2HW3HgUAueX38Qa1/dj/d2N8GUgPqMDwkUB4GOv4tOm1yNu79yanGEzihJgARIgARIgARIgARIgARIgARIgARIgARIgARIwILAzT97Ha9syjyvw/25Upw0FAgoxVHtmFOmQIDaw7zotGH4YvAYDCnSvcvdBxJY/rddeOmtOmzZ3Yx4C8XHS38WZ2bY6XeRxF9XL5qqLsvI+ekFgYBzj9RHrtS8aOj9GsfOienEmVlXV1NTc6bL5VoCYIIFpEMAZhqG8TcdmOkDwUrwwImapPYuN6QvLlqjE4OVjbrgpbm5+QdCiBuyuFBFuVdiCVcrJk4KBNioYdSqt+zMQbP+UglKzIseKYq14tjV52nRif8BMDvHA/ybpJRfisViHcZ8zpw5403TVDWp47OJr5fa/NQwjH/Ltq9CfIc06jk7zMm0GMVdUsovZvuOmaZ55fLly1/MliPbkQAJkAAJkAAJkAAJkEB3BCgQwLlBAiRAAiRAAhkENA7et1t3uzjdHdBQKDRQSlkLYKoGdEcEAsLhcHk8Hv8FAKXMq/Po5JXroXudOJ4QQlyVi/KoUh2Nx+O3pm82z0XAQC0SP3hkYe87Ukq1eeGIQIDGImOKUzYCATobJOlByHZxXW3kPKSxoaIz1spGyZz/p2EYSpU1dVrSRg66fXzITlfJOOsO0g11xxpAVuPRU3y6mzZ2+nbw3coMvUFKOSsWi62zyVsEg8HPA/gJgEqbbXsyT733Xq/3y5FIpMFBv5auZty47hUITLE0pAEJFBCBUUN8+Njx1Th1UlVKLGDS6MqUcIDo5ysOUgJtSRObdjRh044GvL75MF7dXI89B5VQPR8SKF4Cx46uxC9uPr14E2DkJEACJEACJEACJEACJEACJEACJEACJEACJEACJJBB4Et3v4zNO21r6pNhkRHoDYGAjdsa8Momde6050fto512XBXUeruTz7a9zXh10yE0JawPkp88YQA+MqnKye5TgtlKbGP/oVZLv8eMqsCUyVUo97gsbXUN2gUCnnptP7zlrpRAwLWzJqYEzovx2X0wgcee34MX3qrD5h2NaNYY12LMkzFrEpB4dfWiqadpWvdoZqcmK8u6tXMArBJCVGvE64hAQDAYnJQWJVC31Fs+Onk5cOjeKo6kusHc7/d/N5eLlObNmze0ra1NXZDzSasOLT5X/2foawDqAPzJypdO3Z2NuZZVzZxuTZ7OeHeRr6pJmy+l/JXmXLZCpj5PSCmvicViqu4y9QQCATvvi04f+bDJ6hKqQn6HNObO+3OypqbmWJfLFdG4rMuK/X4pZTAWiz1jZcjPSYAESIAESIAESIAESMAOgX5erm8HFW1JgARIgAT6A4ECEgjYXFZWNnXJkiU7u+KuEadaPP9MIBD4oRDiP2yMnZVAgBIH+LoQ4rtZKmHaCAUb02q979hplLZVC7TfOKLa+l85Krdmdr1eSjlaY8FXa8FaY5Ex1Xc2C9T5XFwPhUKXSSkfADA0i3HpqUnC5XIFli1btloZ2cgh6zB0Niqydp7RUHes7RzS140rDwIB+Xi32uf6V6PR6L26uaWFCm47Iipxu4PveYfupZSrPR5PeOnSpWrzq1eeGQvWvashRNIrsbATEtAlUFXpwdhh/pQ4wNknDU79tBfz9FeRACUOoJ7mliSef/Mgnn3zILbsbsKOfXE0NLfpoqUdCRQkgZGDvXjgm2cVZGwMigRIgARIgARIgARIgARIgARIgARIgARIgARIgATsErj6uy9AHcTlU9oEekMg4M9P7sDPl1mXuKh9tOvnTELg/FGOQn/ylX2p/tVBeavnqhnjUofnnXze3HIY9y17B+qfVs+lZ4/Al0OTMLDCY2Wq/Xm7QMAz/ziQ8nvhlKG4+pLxqB5QEvqV/wAAIABJREFUnAIBe+sSWPPSXry4oQ5vbW3QEn7QhkXDYiSwZfXCqcc4Ebidmqws69a0DzwLIX4bjUav6SovnThVfFLKJwE8CuBMXT5Wec2dO3dQW1tbRAgxQ9dnDnb3+3y+L2UjEqDiTCaTSwFclEP/mU2VwszfAVhuBuvU3emMYbpzrXrLzjnq1uRZjXcX7FSN7BeEED8F4HWIbbubXS6Xa/qyZcveUP+hSAQCbI9Pob9DGnMnlXMymTzB5XItcfAirVxqoh2einRHAiRAAiRAAiRAAiRQKgQoEFAqI8k8SIAESIAEHCGgcfC+vR+rg/QfimfWrFlVHo9HLUafpxFsj4tqGnE+KKVcJoT4jc1Fyp7yytvB4B54ZLUgFgwGLwfwe5u5awyLlonWgqjGImOqsywWqO0crteKtT3rQCBwnhDCyIM4QKqLzI0DGxsEWoPSlZHORkXWzjMa6o51MQgEhEKhi6WUUQADnGCT6cPmePTm91HWG3HZMJpx01P7IOUHAhzqb2zpg8bZ+GMbEugNAt4yFyr9HqhDw9OmDE39DPB74Pe6oW5A6Y9PW1Ii3pJEXUMr1r66P/Wzrz6BhuYkWtvM/oiEORczgU6/i6oqy/Dn/1J1PXxIgARIgARIgARIgARIgARIgARIgARIgARIgARIoPgJXP6fz+FQY8aN59yfK/5B7SIDCgR0hFLKAgHPvnkAQ6vKMe2jQxG+eCyqK4tUIKC+BUr04YX1B1OiC41xdW6XT78h0Pl3kRD7V99zwTAn8rdTk5VN3VowGDz3SH3kSgBVVvH2VCukE6eU8p+EEJcB+JxVX5mf95RXHg7d64RmuzbpuuuuK9u5c+d9AP5FpwOnbXTqvHTGMB2XrRrG9lx0a/LszuNAIHBlFnW32ogz4ylFgYBieIc05o6ak/+VvkhrhPbg6hn+avTo0dcvXrw44y8geg1pRQIkQAIkQAIkQAIkQAJdEeiflfqcCyRAAiRAAiTQDQGNg/ftLW0LBMyZM2e8aZpPARivMQCrfD7f3Egk0tyVrUacLwAYAuBYjb4yTbrNK98Lnz3EaWsBfPbs2aPcbvcaAKfYzN0pc60Fa41FxlQ8dheoVZt8LK73BtdMVWgbOWQ9bjobFVk7z2ioO9aFLhAQDof98XhcCURMd4JLZx92xiMYDM4C8EgviYCo60I+YxjGn/ORd2ef0xesaxKAvzf6Yh8k4BQBJQJQXuZKFdd87PhqfOz4QRg33Iexw/yo8Lmd6qao/DQ0t2H7vjje292El9+ux9/fqsPhtDhA0qTqR1ENJoP9EAH1vi//oY7mGeGRAAmQAAmQAAmQAAmQAAmQAAmQAAmQAAmQAAmQQOETqLn1GbS0Uty38EcqtwgpENCRXykLBLyw4SBGDfHhglOHYN60MRhY4clt8vRR6/2HWvDUa/vx/IY6vL75ENT+I5/+S0ACzWsWTq1wgoCdmqxs6taCweAVAB7SiVUI8dVoNHpvV7Y6capLToQQqobIlhJId3mFw+HyeDz+C7uCAzq5WtgkpJTXxGIxLW7KVy/XTn0ofJ06L50xTDvWqrfsHIRuTZ6deRwKhaZIKR8D4PSh8MzwbzUM4071H0pNIKBY3iGNubMDgAvAKAfe7w4upJT1AC6NxWLPOe2b/kiABEiABEiABEiABPonAQoE9M9xZ9YkQAIkQALdENA4eN/e0rZAQCgUuix987blgrQQ4ufRaPT67gbKRpx2x/puwzBu6dwoGAxOSiv7Hm/XoQP2SinzasMwHtbxFQgEvi+E+H86tnmy0Vqw1lhkTIVnZ4G6PZ88LK6LQCDwQyHEf+SJ2Yfeq1AoNFBKWQtgap76VBUeV/TGoW/dsS50gYBAIDBVCLECwACLMWkE8FMp5f/5/f7NkUhEydiL2bNnj/R4POebpnm9EOJiAB1ODetsHKl+bYpVqL4fEEIs9Hq96yORSIvaiEgkEidJKReo75bOcXST24sALjMMY1+e5uP7bmcsWNsGiA/YCAFIHibON3f6d4aAr9yN48dV4oRxA3DKMQPxkUlVGDKwPP37zJk+Ct2Lel2llFAFO69tPoR/vHsYm7Y3YOO2RrS0sbiw0MeP8XVDoNPvIpcLWHnXBcRFAiRAAiRAAiRAAiRAAiRAAiRAAiRAAiRAAiRAAiVBYOYtT8HMXMLn/lxJjGvnJCgQ0JFIKQsEvPRWHSaO9OO8jwxBzXmjMMBfnAIBBw634Nk3DuKF9Qfx0sZ6CgSU5DdTD0l96HeRTK5eOM2RyWyjriyrurVQKHSflPLLGkPWKoQIRaPRR7uytROnRl+ZJk1SyppYLPbXzu368AIlFcrbyWRyRm1t7RarfNI3tK8CcLaVbb4+16nzsjGGWvWWXYzXN4UQ37HKUbf+Mn24XYk0zLXymcvnmexmzZo1zuPxrAVwTC4+89xWe3yK5R2yUc+ZF7RW9eF56ZROSYAESIAESIAESIAESpYABQJKdmiZGAmQAAmQQDYEbBy8tysQIILB4M8BXKcZ17WGYdzfna2NODW7O2rWjSqvil0p9X7FhrNNQogfm6YZ9fv929UB4XA47G5ubh7rcrlCUsqbAUy04e95t9t96dKlS+t6ajN37tzJyWTycQDjNX2rg8w/bmtr+/mKFSu2h8NhV3Nz87Eul+sWKeU/Z3k7udaCqO4io+4CdWa+Ti+uBwKB04QQa44c+h6qyfUAgIVSyt9ljH/qUDaA66WUnwVQ2YWvDu9VMBhUc+6/NQ9wa4b2vtkryWTystra2l12G9q11x3rQhcICAaDdwFQ725Pz34pZTAWiz3Tk9GR75RhAP49/dM+F95XR+6prQ2e7wG40jCMv/XwXXpuWrV8gkVeqiToc4Zh/M7u+Nu1n7FgHdUA7EKjfcEQ8LgFhg/ypn6mHFuF046rxtjhfgzwueH3dtAEKZiYnQ6kKZFEQ1Mbtu5txssb6/HaO4ewrz6B/fUtaEvy9XaaN/31HYHH7qFAQN/RZ88kQAIkQAIkQAIkQAIkQAIkQAIkQAIkQAIkQAJOErjkpqecdEdfBUqAAgEdB6aUBQJeebsek8dW4txThuCSs4YXrUDAwcOteGHDQbywoQ7Prz+Iw01tBfp2MazeIrB64VRHav5t1JXZFgiYP3/+6NbWVlW7d6IGl51CiAuj0ejbXdnaiVOjr0yTvaZpfnL58uWvZ/5HmxeWqKZJKeXjQoifmKb51PLlyw+q/xgOh/3Nzc0nuFyuL/dQI9dlyFLKH8RisW9Y5RMMBlXtnaotVTec6zybAHxDXQwTjUYPqxgTicS5UsofAjjLhp/3+ypFgYBgMBgAsASA5QVgaRBbpJTfM03TqK2t3Q1AKrZNTU1nCSG+IoQId1X32Imdqs39CYB/zWYcdAbfARutethieods1B86gK9LFy+1tLRcsnLlSlVny4cESIAESIAESIAESIAEciLgyGJBThGwMQmQAAmQAAkUEAEbB+9tCQTMmTPn/GQyWSuEqNZIt8tF6Mx2NuLs0J2Ust7lcn3f5XItVoft1S3tpmnOFEIo1d4KAJ8xDOOdzEY2D4cnAHzT5/MtSt8a3mW66YXwH6mFUM2FzVYA8w3DiPXELxQK3SCl/KkGY2Wy2TTNOZ0X+9vbhkKhj0kpH9TcsMjsUmtBVHeRsQAEAuyKWxgej+faRx55ZH934xAOh6vj8fidAL6QuQiuo4waCoXmSyn/bDXGOpsQVj6c+lx3rAtZIEC9s/F4fCmASy243G0Yxi267NJCAYsAzE6rgvdYfTN79uyJbrd7NYDjLPrQEipQPmx8P6/x+XzBSCTSrJtfNnYUCMiGGtsUCgF1iYHH7UKZW+D046tx9kmDcdzYSowa4sOgAbr7p4WSTXZxHDjUgp0HEnh7W0OqUOeVTYfQljSRNCUk9QGyg8pWBUmAAgEFOSwMigRIgARIgARIgARIgARIgARIgARIgARIgARIIAsCFAjIAloRNqFAQMdBK2WBgNc21+PkiQPx8ZOH4BOnD0OFrziFzOsbWvHSxvqUSMCzbxxEfaMqneLTnwkUgUCAqjH71pE7ir6tOU6rfD7f3O7qcHIUCHjDNM0FFRUVj0cikdZZs2aNdbvdVwO4StVn+f3+f49EIi2ZcQaDwRvVhTiasVteWqL81NTUqIuKIgDO0PS7oays7OIlS5bs7M7eRg1Xu4uHfD7fFyKRSENnn+rCp3g8rur37unmsp9uw9apzbMxhlr1lp2D0a3J06m/THM1AEzXGCtTSvkzv9//Hz3VkQUCgQlCiP9RdXGZNbLdXOLVoVsnc+suH6fHp1jeIcVDl28X7JQwSMQ0zTsrKytfUzXSaWGUzwNYcOQyrCEa8weqjlvVYcZised07GlDAiRAAiRAAiRAAiRAAj0RoEAA5wcJkAAJkAAJZBCwcfBeWyAgGAxOArASwPGasC0PodqIM7PLjclkMlBbW/uWZhwps2AwqG5w/6pGm1Yp5b/FYrFfKDVUK/twOFwej8eV7eesbNXnQog/jRo16qrFixd3ueNlc5FW6/BwKBQaY5pmRAhxvk6MaRutBWvdRUadBerOsTm5eDt37tzJyWRSKTuP12DwhNvtnqvEJzRsRSAQmCuE+GX7wqjO4jcFAjTIZpjo8rISJ5g1a1aVx+N59Mh32Xk9/uVCiMuj0ahSUs7LoysCorMJlRGg2qC8F4ASLOnpUd8b02Ox2Ct5SS7tdMaCtW2A+KBCQZ245qnifCKnb4cJqCmrnkmjK3H8uEocP3YAjhs3AOOG++Arc8Nbritg73BgeXYXb0ki0WLivT3N2LitARu3NeLt7Q3YsruJr3Ce2dN9LxDo9LvI5QJW3nVBL3TMLkiABEiABEiABEiABEiABEiABEiABEiABEiABEgg/wRm3vIUTDOjH+7P5R96H/RAgYCO0EtZIOAf7xzCacdV45yTBuO8U4egwlukAgGNrXht8yG8sL4O617fDyUYwKcfEfjQ7yKZXL1wmscJAjbqylS9nnYdUCAQuFII8RsAXs04FxiGoS4V6fKxE2emAyHEb71e75ftXACSvuBE1cedqhH7lvQlKK9q2KraSzu1o+r/kXzOMIzf9cDlNCHEGgBDNfrXquULhUKXSSkf0PSZ6lanNsvGGGrVW3bO18n6y0AgMFUIsQLAAA2u9/t8vi91Fpnoqp0SYUgkEv8upVTCGZUAWtPzR9Xhdfs4mZsD75jl+BTTO6R46PLtxK5HYZDZs2ef4Ha71QVounXiVxqG8bDGfKMJCZAACZAACZAACZAACfRIgAIBnCAkQAIkQAIkkEHAxsF7LYGALG6ht1zkVeHaiLM9u40AZhqG8Y6dAU+rW6rF7xOt2gkhfu/1ej+vs/DZ7iu9MKgWO8+08n9k8fvdtra2aStWrNjWlW1NTc2pLpfrLwCGW/mSUv4oFovdqiNkYHORXnVtuSBqZ5HRzkZLe95OLq4Hg0El4PBrDaZZqZrW1NSc7HK51KZGlc4c1T3wrrMJYZWTU5/bWFDWmjt24tLlZTVvbcypvC1c2xABsVTT7swwEAicA2CVEKLagu+1hmHcb2cM7NpOX7CuSQB+u+1oTwKFRmBghQfVlWU4bmwlzjhhEE6cMACDB5Rj8MCyQgs153iUhsfBhhbUHW7FG+8exksb67BpRyMONbahobktZ/90QAKFRqC8zIXlP+xRM6jQQmY8JEACJEACJEACJEACJEACJEACJEACJEACJEACJNAtgZpbn0FLa6ZCAGGVIgEKBHQc1VIWCHhzy2GcfdIgnHXiYJx14iD4i1Qg4HBTG97YchjPvXkQT76yD3UUCCjFrybtnCTQvGbh1ArtBj0Y2qgB0hIIyPIW+q1ut/vipUuXbuouVDtxZvjQPrid2W8wGAwAUBeiWBU0qAuUro3FYr+3MxahUOhiKWVU5/C5qsGMRqOf7a6uUfdyFQAN6YPoqvbT8rEr8KBTm2djDLOqmdOtydOpvwwGg3cdYXazJSjg7WQyOaO2tnaLhu37JoFAYLoQQl2mtU3nAiYnc3PgHbMcn2J6hxQPXb7t7KSUT7tcrnA0Gt3R07gHg8FZAB7REUrReYfszDHakgAJkAAJkAAJkAAJ9F8CFAjov2PPzEmABEiABLogYOPgfZcCAWrBu7m5eZQQ4kIhxPVSSnW1pp2rcp93u92XWt3AbiNOpdZa73a7Zy9btuxpu4OeVodVi9NWi99Z36wdDAbVgrY6cGvFqUf11GAweAWAhzRytB1rKBSacmQsHwMwQsO/5YKonUVGnQXqzjE5tbh+3XXXle3atesPUspPaeS92DCML+uILmj46tZE98B7IS2g2lhQ1po7dvjp8rISCJg5c+aQ8vJy9Q6cYdH/Up/Pd6UdoRDdfGyIgNiei7r5KZXxaDR6jW7M2djNuOmpfZDyA5Vv9Tc2mY0ntiGBviWgLjRwuwTGDfdjyuRqnDRhQOrP6qfc44I6YKxsivkxTYmWNhOJVhPb9saxbU8zVMHRa+/UY/veOEwpocQD+JBA0RPo9LuoqrIMf/4vpa3DhwRIgARIgARIgARIgARIgARIgARIgARIgARIgASKn8Dl//kcDjVm3MzN/bniH9QuMqBAQEcopSwQsGHrYZz/kaEpcYApk6vgK3cX5ZxWQuQbtjbghfUHsealvTh4OON7qigzYtC2CHT+XSTE/tX3XDDMlo9ujG3UlXUrEJC+5GMigMsBfPHI5TPqz9qPlPIHsVjsGz01sBOn8qMO8Ho8nhqrusuu+gyFQvdJKVXdm9WzxufzBSORSLOVYebnNmvw3vR4PJ945JFH9nTRhwgGg38EoOokrR7bsQaDwa8C+LFGHafi/a1YLPZdh8Ywq5o53Zo8q/rLuXPnDkomk6sAnG0FFcACwzAWadjlZOJUbr01PkX0DqWQ6PJt/27REQdQtjYuQFLfr3mvQ8xpErIxCZAACZAACZAACZBA0RAo8nL8ouHMQEmABEiABIqEgJ2D93lIKQFgnmEYK6x824zzdsMwvpPNEVNdZVSlcDtmzJhPLV682PZu1Pz580e3trYqpdoTrfIGcKthGHd2Zae7yJhtrDZUcrUWrHUXGa0WqLtiYWODpMdY582bN6Ktre2vR4QXTrYYmx7FGzTGVdtE98C7ziaEdqc5GuqOtdUh/WzC0OVl1fell15a6fV6lwO4yCIOU0p5v9/vv8HuZphVfjZEQK40DONhK3+dP9f8Xn0ikUjUrFq1qtGuf137GQvWvWt341TXN+1IoDcJtB/+VweJRwzyYtxwH06aMBAnTxyIIQPLMaSqDGUeK22g3ozYfl9KGODg4Rbsr29JCQO8+V4Dtu9rxt66BNSNHuqhQIB9rmxR+ARGDvbigW+eVfiBMkISIAESIAESIAESIAESIAESIAESIAESIAESIAES0CBw9XdfwO6DqlyDTykToEBAx9EtZYGAt7c14KLTh+GMEwal9ia9ZcW5J9kYT2LzjkY89+ZBrHphDw4cainlV5S5WRPYsnrh1GOszawtbNSVWTvLzuKNZDI5vba2dldPze3EmcsFSrqXiqRjvdYwDHURku3Hxg3rB03TvGT58uUvdu7ERi2famo71nA4XB6Px9Ut95+zSlCnNs/GGGrVW3aOSbcmz6r+0salNXtN0/zk8uXLX7fik+vnTuXm0DvW4/gU0zvUzkOXL4CNAGYahvGO7piGQqEbpJQ/1bDv8pI6jXY0IQESIAESIAESIAESIIEOBCgQwAlBAiRAAiRAAhkENA+I5oOZCeA/DcP4vs5Bft04c1HGTatZLgVwqVXCQoivRqPRe63suvncjrJtl4tidmLNZvFbxe30grXuIqPVAnVXTJ2Ktaam5kyXy6VujR9sMbaby8rKpi5ZsmRnlnNAu5nugXedTQjtTnM01B1rq0P62YShy0unb10RjnScm6SUt/r9/kcikUgym9g7t9Hsv9tNMqsYNMcp73N9xo3rXoHAFKt4+TkJFAsBJRTgdglUV5bh9OOqcdpx1Rg33J/6qfS74XEJpYqNdkGBQs9LHfg3pUTSlGhoasPWvc3YursZr2yqT/0camxLfU5hgEIfScaXC4FjR1fiFzefnosLtiUBEiABEiABEiABEiABEiABEiABEiABEiABEiCBgiHwpbtfxuadedMHL5g8+3sgFAjoOANKWSDgnZ2NuOSsEam9ycljK1FepKLlTfEktuxuwnPrD2LF33ZjPwUC+vfXmMSrqxdNPc0JCDbqypzorrOP/VLKYCwWe8bKuc04s75AqbcOh8+ZM2f8kYP/TwEYb5V7d/WCNmLdKYS4MBqNvm3VV+fPdWvNdGrzbIxhnwoEhEKhkJTyEQBWijJ5v1imfTw069hUvc3l0Wh0id1xVvZOjY+NeZmTwIIT75BdvgBsX1QUCoUuU5eYASizGBcKBGQzcdmGBEiABEiABEiABEjgQwQoEMBJQQIkQAIkQAIZBHQP3ucB2v0+n+9LkUhES+5ZM85WAPMNw4hlE+/8+fNHt7a2rgNwrEX7Q2mVzL9l049qEwwGvw7ghxrtu1xktaGOm3WsTi2I2l1kzGYR16lYdRf8Aazy+Xxznb4xvqv5oBuTziaExnxzxER3wV7nkL7dgHR56fRtQ8k6M8zdUsr7TNO8v7a2dovd+NvtbYiAbJFSXhCLxbbb7UtznLL2rxvPjBvXPQ6BT3xgr/7KJnWb044ECo5A+8F/v9eN0UN9GDPUh4kjK3DMqIrUv48Y7EVVhacoRALaxQHqG1ux52ACO/fH8e6uJmzZ1Zz6884DccRbjmqiUCCg4KYiA8qJQMffRadNrsbdXzk1J49sTAIkQAIkQAIkQAIkQAIkQAIkQAIkQAIkQAIkQAKFQuDmn72eEgH+4OH+XKGMjZNxUCCgI81SFgjYsqsJNeeNhNrPGD/Cj7IiFQhoTiSxbW8znl9fB+PpndhXr1VS5uRrQ199SqDT7yKJv65eNPViJ0KyUVfmRHeZPhJSymtisdhDOo5txLmhrKzs4mwvtrFxOPyZtra2y1asWKHqD20/l156aaXX610O4CKNxrcahnFnZzsbB4+zjlW31kynNs/GGPapQIBmzZiqa/l5NBq9XmP8cjaxEVOfCwQU0zvUPjD55BsIBM5R9bRCiOqeJoISERgzZsynFi9erOq8+ZAACZAACZAACZAACZBA1gQoEJA1OjYkARIgARIoRQKaB++dTN2UUt7v9/tvsHO4WidOKaXawb40Fos9l03ANm6Pz/nArO7C8hEhgi4Xr20sJmcdq40+tBas87zIOFYIoRSHJ1qMfY+x6go39Obit+5c0dmEyOa9yKaN7ljrHNK3278uL52+586dOyiZTK4CcLbdOACYAP4uhPi+1+uN6YqhtPczc+bMIeXl5Y8BOMOi76w3uDTH6eARNe9Lli9f/mIWDLSazLhp3UOQuOIDYxYgaYGjUcETUEIBbpeA2y0weUxl6ufE8QNx8sSBGDPMB5cAXOp/CvgxTYmkKbF9XxxvvHsYG7YexuYdjXhnZ1Pqv6sfCgMU8AAytBwIdPxddNHpw/DNz56Ygz82JQESIAESIAESIAESIAESIAESIAESIAESIAESIIHCIfDd323AEy/vywiI+3OFMzrORUKBgI4sS1kgYOueJsybNgYfPbYKo4b44HEX9h5kd7NcCZPvOpDAc28exNK1O7CXAgHOfSEUhadOv4sEHl59z9QrnQjdRg2cE921+2gE8EXDMP6oe0uGjTi1avW6S0a3Pg5Azrd969R8qjiFEN+ORqN3dI7ZRh1Y1rHq9qFTm5fvMdSs9VI8ezxEHwqFfiOl/GerCS+E+Go0Gr3Xys6Jz53KradYnBqfYnqH2nnkk28oFDpOSvkkgNEWcyGn7y4n5hl9kAAJkAAJkAAJkAAJlAaB4lz5Kg32zIIESIAESKAACeguwjoRujrA73K5vub1eh+IRCJHr5vVfHTizFUgIBgMngtgJYAqi7CyPpDb7tdGX10e8NdV3exOYEAHu1MLor2xyOhUrKFQ6A4p5e1WfHQW/K186H7u5CaEbp+52ukuKOsc0rcbiy4v3b6DweDlAH4PwGs3lgz7A1LK7/n9/vt0hVFszOkcwrJumuv3qnUPwCUL1v5EQvybji1tSKAYCSihgOGDvBgxyJu6sWPCyAqMHebDkKry1I+/3IUKr7tgxALUoX91O0dTPIkDh1uw/1ALtu+NY8vuJmzf24w9BxMsxinGiciYcyIwb9pofGXusTn5YGMSIAESIAESIAESIAESIAESIAESIAESIAESIAESKBQCP1u6GY+s3Vko4TCOPBGgQEBHsKUsELB9XzOuvHgsTp1Uldp/VCLmxfgkWk3sqz8qEPCnJ3ak9iX59F8CAvK/H1s47WtOEOiDGpxXXS7X1cuWLXvNTvw24szpkK1ufVx3h/bt5KTbV3diBLo1aLnEqltrplMvmO8xtMGjJ4EAEQwGlXBFxmUuXY+qldCAnblgZetQbj1249T46M7rXOZleyK6fVkJeuSTr1NcreYIPycBEiABEiABEiABEiCBdgLFufLF8SMBEiABEiCBPBHQOXjvQNdKDOB+dfA6Fottz8afTpy5HmTVXezVPVjcU542DvjnKhCQ9YaA0wt3xbDIqDPP0uN6rWEY92czl+220Z2XOpsQdvvO1l53rJ14lzrHqMtLt+9wOFwej8d/BuBaAK5smaTbKaGAG/1+/++tRFJsKOvmGFLPzXP9XtUJbvpNT/2HkPJOHVvakECxEvCWuVBe5kJVRRkGDyzD6KE+HD9uAI4bW4lh1eUpAQFVqKPEBPrykRJoTZrYV9eCvfUJvL29ERu3NmDXgTgOHm7FoaY2tLSaaGkz+zJM9k0CvU7gC4FjUoV1fEiABEiABEiABEiABEiABEiABEiABEiABEiABEigFAg89Ph2/DL2bimkwhx6IECBgI5wSlkgYOf6lo99AAAgAElEQVT+OD576XiccsxADPR7CkaY3O4L2tpmpvYklUDAH/+yDbspEGAXYUnZSyG+vuaeC37kRFI2auBy7e4AgG/4fL7f6l4gktmhjTizrgdU/enWxzlRi2ajhuxBwzCu6jwAuu1ziVW31kynj3yPoS6Png72h0KhgVLKWgBTLSZ8k5SyJhaL/TXXF0OnvRO5WfXj1PgU0zvUziSffJ3iajV+/JwESIAESIAESIAESIAE2gn0cbk9B4IESIAESIAECouA7mJVllFvklL+UgjxS8Mw9mXpI9VMJ85cD7LqLvbqHizuKV8KBHRPJxvlWacWGXXmmYo8mxiznf+681JnEyLbGOy2011QduJd6hybLi87fadFAu4CcIMDIgGmEOJBr9f75Ugk0tAdWxvfEXaHx5Z9rt+rOp1Nv/HJfxLC9eAHtlK9ZTpNaUMCRUeg3OOCz+vC0KpyHDu6EseMrsDIwV6MGORFpd8Dv9cNX7kLKUEBj0v9vsmbaIASAzClPHrgv9VEvMVEc0sSh5vasKcukbqR452djdi8owkHDrekPldFOXxIoH8Q6Pi76BtXn4CLPza8f6TOLEmABEiABEiABEiABEiABEiABEiABEiABEiABEqewON/34vvP/BWRp7cnyvFQadAQMdRLWWBgD0H47h21sSUQIC3zJ23/cV8vydtSYlDTUcFAh54bCt2H0jku0v6LygCHX8XSWl+es2iC9Ut5zk/NurKsulLXZy0VgjxU6/XG4tEIi3ZOFFtbMRJgYBOkHOpm9OtNdPpI99jqFuT54RAQG/UjGUOoxO5Wb17To2Pbo2pzpzRiPmbQojvWNkB6FJko71dPvk6xVUjR5qQAAmQAAmQAAmQAAmQQIoAT5pwIpAACZAACZBABgHdxSoLaI0A9gPYDeApIcTjra2tz6xYsWKvU7B14sx1UVJ3sdfOweLu8rdx+HeLlPKCWCy2vdOC6DkAVgkhqi0YZ70h4PTCXTEsMurMs9T/oRTi8mg0usSp+d2TH9156cSCslP56I61E+9S55h1edntOxwOuxOJxNWmaf5E473TQfmE2+2eu3Tp0rqujG18R+j0lYvNVpfLdcGyZcu25uKkp7Yzb3z6nKQwn82Xf/olgUIi4HIJeFwiJRJQVVGG6koPhlSVp36UUMDIIT4Mrz7674MGlMHtEqkf4fBKhhIHSJoSyaREXUMr9h9qwd66BHYdPCoMoP794OEW1De0pYpwEi0m2kwJ01RFGXxIoP8RuPdrp+HECQP6X+LMmARIgARIgARIgARIgARIgARIgARIgARIgARIoCQJbHivATf85JWSzI1JfUCAAgEdZ0OpCgT8IvoO9tUl8MXgJJw8YQDUfmSxPmr/simeTAkE3P/oe9h1IF6sqTBuBwi4pevjKxed/5wDruwcvLfqTl2Q1ATgdQBPSyn/4vf7X45EIs1WDXU+d7pWr7s+devjnKhFs1FD1uXhZt32ucSqW2um00e+x1CXBwUCup79To1PMb1D7SScmDvdfac4xVXne5I2JEACJEACJEACJEACJKAIFO/qF8ePBEiABEiABPJAQHexykphMg+hdXCpEycFArocBQoEdMTSIw+deZZ2d61hGPfne94r/05uQvRGvKoP3QVlu4f0deIPBoNXAHhIwzardyMcDlcnEokfSimvBeDV6Kcnk1+NHj36+sWLF7d2NioUgQAhxJ9GjRp1VVcx5pj7+81n3vj0kKQwlcgMHxLodwTUwX8lFFBV6cGYoT5MGFmBccP9GDnEi+HVXnjLXCgrOyoSoH5c4qhYgPqnWt1Q9T2iG/UAKSVS5/klYEoJJQqg/pkSBjAlWlpNJFpN7K1rwa79cWzf14z3djdj+744Dje34nBTW6oNHxIgAWDJdz6OgRUeoiABEiABEiABEiABEiABEiABEiABEiABEiABEiCBkiCg9gDmf4v63SUxmD0k0RsCAevfO4wXNnSpid8hMrXPddaJg3D8OGfFeNXe1otvHURjXF3g3fNz6qQqnH6c1R0cVl46fr6vvgUvbqjD3nrrm+4nj6nEGScMSu3/OfUo0e9fxrakxL8/P3siThw/wHHhcadi1fGjxMpb2kw8+8ZB/F/tFuzYT4EAHW6lauOWrqErF51/wIn8bBxe7dVLYzrnZiPOrGqe2vvTrY/TORBvNT42asgoEGAF00ZNnhMCAUoMQ0pZE4vF/qoRWs4munMll4udnHrHiukdah+YfPJ1imvOk4gOSIAESIAESIAESIAE+g0BCgT0m6FmoiRAAiRAAjoEdBerKBDQgeYzbW1tl61YseKQDuOubGwc/u2yr1zb68Tt9MJdMSwy6r4PTmyA6IyBsilGgYBgMPh1AD/UyHFzWVnZ1CVLluzUsNUy0Z1nAB42DOOfjh6dtf8Eg8FhAL4B4F8AVNn3kGqhqgTmGYaxonP7OXPmjDdN8ykA47P0nWszVUFhCCH+NRqN7sjVmVX7GQvWqTkw6gM7NSz8q5sVN35e/ATU2f7yMhd8Ze7U4ePqAWWorvSk/jywogwDfG4M8HtQ6XejwuuB3+uCt8ydKhxS7co8R0UD1E0g7ToBShRApkUAWtskWtuOCgEkWpNoTphojLeliqQamtvQ0NSGw81tKTGAQ42tqGtQ/9561L7FLH7AzIAEsiLQ8XfQkIHleOiOs7PyxEYkQAIkQAIkQAIkQAIkQAIkQAIkQAIkQAIkQAIkUKgErrzjeRw43JIRHvfnCnWsso2rNwQCso2N7ZwhcOBQC36z8j0cONyKa2ZOwHFjK51x3EdelHi5Ejp/9s0DWGy8ix37KBDQR0PRB91+6HfQrtULp452KhAbNXAUCMiALoT4djQavSOXcdCt4+qur1zb68TuZG2ejbmWlciDDR6XR6PRJV3lHwqFBkopawFMteKTy2F8K9+dP3ciN6s+nRof3RrTQniH2pnkk69TXK3Gj5+TAAmQAAmQAAmQAAmQQDsBnjLhXCABEiABEiCBDAK6i1X9QSAgGAyeC2ClxmHfLVLKC2Kx2PZsJ5PuwjKAJxKJRM2qVasaM/uqqak50+VyPQZgsEUMWcfq9MKdjUXGr0aj0XvtsHUq1mAweBeAmzX6vtswjFs07HI20Z0rvSlaYJWUbswA9pqm+cnly5e/buVT9/NQKHSflPLLVvZCiN9Go9FrrOysPg+Hw+WJRCIgpVRiAR8DYEvuXwjxp1GjRl21ePHi1sy+nJrTVvEXyufTb1y3Rgh8slDiYRwk0NsE2g/3q36FEFC3qKjD/+pg8uCBZRhWXY6hVeUpAYGUeIDfA59XiQa44XG74HEroYCjUSuBgLakRFvSRFMiieZ48n0RgPqGVuw71AJVLKRuEjl4uDUlIJASFVAVN0o1JSvZlN4mxv5IoPcIqNuE7rr+1N7rkD2RAAmQAAmQAAmQAAmQAAmQAAmQAAmQAAmQAAmQQC8QuOW+1/Hy2/W90BO76CsCFAjoK/K9168S+fjjmm2pPb9PTx+HY8cUt0BA+16lEgj439i72LY3DlNtZPLpdwSkxF/WLJo63anEbdTg9AuBgFAodIeU8nYNvg8ahnGVhl23JjZqU281DOPOzo5sXFKTday6dW46tXk25tqbHo/nE4888sgeO3xt1F92KxBw3XXXle3YseNPQoiQRt/XGoZxv4ZdziZO5GYVhI3x6VHAoZjeoXYm+eTrFFer8ePnJEACJEACJEACJEACJNBOgAIBnAskQAIkQAIkkEHAxiJs1ouoTgDXiVNKqXavL43FYs9l06eNQ/cHj9zsfcny5ctfzKYf1UZ38bq7Q8y6i2q5MNHtA4CWom0wGLwCwENWzHQW0zv7cCpW3YVQKWV0zJgxn+p8qNsqt2w+d3ITIpv+s2kTCAQ+IYRYDqDCor26nvoKwzD+nE0/ndvYUTgG0OXGUi5xzJ49e6LH47lNSvnPALyavroUSZg5c+aQ8vJyJQJyhoWfzWVlZVOXLFmyU7O/gjSbsWDdIgD/XpDBMSgS6GUCSiygXSSgwudGpdeNSr8HlT53ShTAX+5CeZkL5Z6jPy6XSP20L3aoEhlVKKNu11CH/1vaTCRaTMRbzZRYQGO8DY3xJJrSf1Z26qEwQC8PNLsrGgLzLxyD6+dMKpp4GSgJkAAJkAAJkAAJkAAJkAAJkAAJkAAJkAAJkAAJ6BC4b9k7WPLkDh1T2hQpAQoEFOnA2Qi7rqEVf3piB5RI+OUXjcExo6xKNGw470PT59cfxC9jW/DenqaUMDqffkngx6sXTr3Rqcxt1JX1C4EA3brF7i420h2XSy+9tNLr9ar6sYss2phCiHnRaDTa2U63bk63frGrOHT70KlpnDVrVpXH43n0yCVV51nknNWlT7q1jUKIbgUCVFw6tbjp+HvtEiWncuuJu43vgh7rYYvpHWrnkU++TnHV/W6hHQmQAAmQAAmQAAmQAAlQIIBzgARIgARIgAQyCNhY7Ct5gYD58+ePbm1tXQfgWI1JcqVhGA9r2H3IxKYKa5eHmG0cHlb9ZxWr0wt3uovpQoifR6PR6+2wdSpW3RiPMM1KxddOTu22ujHpbEJk0382bWpqak51uVx/ATBco/1iwzC+rM6matj2aBIIBE4TQqwBMNTCV7cbS7nGoNoHAoEJStxDY4NLmXcZSzgc9sfj8aVK9MQipq0ul+uCZcuWbXUi9r7yMf2mddcIiV5RnO6rHNkvCdghoEQC1ON2idSPEgA4+k/AJUTqR9m4lF36z5n+U4f9pYQ6+6/+bKb+LGGaSAkHJJNH/53iAHZGhbb9lcAtnz4el541or+mz7xJgARIgARIgARIgARIgARIgARIgARIgARIgARKlMCqF/bgrgc3lmh2TEsRoEBA6c8DJQxgPL0L9Y2tCJ4/GhNG+ksi6Rc31OHXK7Zgy+5mJFqTFDoviVG1l4QU+Nyae6b+xl6r7q1t1JX1C4GAUCgUklI+AsBlwTinmqRQKHSclPJJAKMt+un2siYbl9RkHauTtXk2Lrfp8kIZqznv1CFvXT8AVvl8vrmRSKTZKrZcP9eNyUr8oKc4bHwX9CgQUEzvUDuPfPJ1imuuc4jtSYAESIAESIAESIAE+g8BCgT0n7FmpiRAAiRAAhoEKBDwASQbqrVqM+D30Wj0s9kcap47d+7kZDL5OIDxFkPUJKWsicVif+1sZ1NkIKsD2MFg8KsAfqyxGdDjgmh77LqL6XYXlsPhsDsej992ZCxuzzXWYDB47hEF35UAqrIdG43XzpaJLrdCEgiwKWDxdjKZnFFbW7vFFpgujHUXsgHsFEJcGI1G3861z+7az507d1AymVQH/K1UsJWLLoVAQqHQfVJKJZ7Q09Pt90S+csuH3xk3PvFRCPer+fBNnyRAAiRAAiSQC4HFN5+OSaMrc3HBtiRAAiRAAiRAAiRAAiRAAiRAAiRAAiRAAiRAAiRQcATe2dmI6+5+ueDiYkDOEaBAgHMsC9XTocY2PPrcbhxqasNl54zAuOGlIRDw9411+N2qrXhnZxMa420UCCjUCZjPuGRyyupFF73mVBc2Dq/2C4GAmpqaM49cRvIYgMEWjE0AVxiG8edsxiIYDKraSnVZiJUQwUstLS2XrFy58kDnfmyIDLQCmG8YRsxOrOkLXJYAuMyqnU5tng2BgFYhRCgajT5q1W/757Nnzz7B7Xar/I63amN1iD4YDF4B4CErP71RY9ceg27dn1VuPeVk47ugx3rYYnqHeoOvU1w15iNNSIAESIAESIAESIAESCBFgAIBnAgkQAIkQAIkkEGAAgEdp0MwGLwLwM0ak2Sr2+2+eOnSpZs0bDuY2Dh43+Mt9TZi3VBWVnbxkiVLdurGGggEzhNCGBo3sSuXugIBuurD+6WU02Ox2Csa8YpgMPiNIxsJ/6WxmWAZ6/z580e3trauA3CsRt9ZCS9o+O1gUowCASoBzcPt7bnebhjGd7IR3Gh3UFNTc2x680pn7HpF3VhXxbq7DaRgMPg5AL+2mjM6G1BWPgrh8xkL1tYBovqDWNRf3dQ16HxIgARIgARIoLcIdPzdU+lzY+n3lH4UHxIgARIgARIgARIgARIgARIgARIgARIgARIgARIoPQJzb/sbGuPJjMS4P1dKo0yBgFIaza5zOdzUhr+8tBfqn588czjGDPWVRNIvv12PB9dsw+YdjahvbKVAQEmMak9JdP7dI+tXL5w2yMm0bRxe7RcCAXYufhFC/GnUqFFXLV68WB3A137sHLwXQvw8Go1e35VzO7ECsFvLZ6vuUKc+y84FVXbiDQaDk9KXHlmKAyiOVofobRxwV+4WGIaxSHvwszQsJoEAO/Oyr9+h9uHIJ18b37FadcZZTiE2IwESIAESIAESIAES6EcEKBDQjwabqZIACZAACVgToEBAR0bBYPByAA/rHDaXUv4oFovdaucE65w5c8abpqkUeE+0Gh0hxO+j0ahS0u3yhKyNWE0p5RdisZjlQWMVk90FZV2BgEAgcA6AVUJkHgDulsLPDMO4oSe24XC4vLm5+Q4hxNd1xivdU4+LjNddd13Zjh07/qQUeq3GB8AeIcQl0WjU1q3nKu54PH4bgJsAXGcYxh966ktXIEAI8dtoNHqNRty9YmJjfqp4lChEMBaLPZNNcGmmvwCgDtTrPL2ycZF+358CML6noLrbQKqpqTnV5XL9BcBwi6ReVErWR96ZfTrJF6rNjAVrVwAiQ5FbffXxr2+FOl6MiwRIgARKk0DH3z1nnzQI3//iR0ozVWZFAiRAAiRAAiRAAiRAAiRAAiRAAiRAAiRAAiTQ7wl843//gefX12Vw4P5cKU0KCgSU0mh2nUtDcxvWvrofjc1tmDZlGEYO8ZZE0q9tPoSHH9+Ot7c3YP+hFgoElMSo9pRE59898tHVC6fNcjJtG4dXLQ9WOxlXZ1824sz1kK0IhUK/k1J+RiOfhvRN949r2L5vkq4b+z0Aqy8mE8AVhmH8uRv/dmLdkUwmL66trX1LJ9ZAIHClEOI3GjGm3OkIBCg7G/W4WrWH6fqxZZoXHqVitRIIsHPA/cj4vJFMJqfX1tbu0uHabhMOhwckEon/kVIG0nNI1dB1++geYAdwq2EYd9qJpd3WwXfMzrzs63colb4uX6u50xV3B7lmM6xsQwIkQAIkQAIkQAIk0A8J8IRJPxx0pkwCJEACJNA9ARsLkg8ahnFVX7HUiVNKWQ/g0lgs9ly2cc6aNWucx+NZC+AYKx+qPyHEHMMwnrCyVZ/bPMSsVHfnG4YR6853KBQ6Tkr5JIDRGv1vNk3zkuXLl2/uyTYLcQDlTmvTQfewdDq+hJTyX2KxmDo8/yGBhHA4XB2Px+8DcKUNcQCtWHVvbU/H+YTb7Z67dOnSzKqJbhGHQqExUspfAkhtZOkc6tcVCADwUktLyyUrV648oDEf8m4yf/780a2trWpzyFIMIx3Me2o8DcP4m53g0u/VXQCUoIRLo+1Wt9t98dKlSzdp2OZkYkMU41rDMO7v3FkoFBoopawFMNUiECUCclssFvthTgH3ceMZC9beBojv9nEY7J4ESIAESIAE3idw7awJuGpGjzo/pEUCJEACJEACJEACJEACJEACJEACJEACJEACJEACRUvgD6u34tcr1DYtn1IkQIGAUhzVjjk1xpN49o0DaIon8fFTBmP4IKtzuMXB5PV3DmHJkzvw1tYG7KlLUCCgOIbNwSjlN1cvnPY9Bx2qg7Fjj1wCow4nT7Tym83hWCufup/biFOrVq+nfm1e/PKMx+MJPvLII/t1crFZf7ihrKzs4iVLluzszredWj51IZPX6/18JBJp6SlWu+IAypeuQEAoFLpDSnm7DisAT3o8nvndsBXBYFBdtKJqykZo+kuZ6czjYDCo6u1u1vR7v8/n+5IV13ZfNTU1J7tcrj8CmJL+b5aH+nUPsEspo2PGjPnU4sWLVX2trcfJd6yY3iEFSZevztzpDN1JrrYGlMYkQAIkQAIkQAIkQAL9lgAFAvrt0DNxEiABEiCBrgjoHLxPt+sXAgFqfTQYDP5c3eyuM2PSIgH/YhjGkp5uu583b97Qtra2XyuRWB2/Oofubd52rxapn3a5XOFoNLqjm7lwLoCHAEzQjLHdTGvTYdasWVUej+dRAOdp+jeFEEva2tq+V1lZ+VokEkmmD51/HsACAEM0/WSaWcY6d+7cyclkUh1s1z0N9rDP57suEokogYoun3A47G5ubv6MEGJRp7hX+Xy+uZFIpLm7tjYOmbdKKa+NxWJKfbkgHt2F5YxgG4+oMv/A5/Mt7IlJu316rH4F4CLdhKWUP4rFYrf29L4qX+n367dCiNkAfuTz+X4SiUQadPtRdsFg8EYACy3aNEkpa2Kx2F+7eS91fKim+4X4/+zdB2AcZ5n/8d87u5JWzZZ7i504iQNpQApHEtuEYDshsWyHgIEL/agH5A47ECAcEODInxYnd6EmHJ1QDCSW5DTLabZTSO+JS9yLXNTL1pl/3rUcXCRrd7W72vKduz1F1sz7Ps/nnR2ddt73GfOBuro6+x7Ly232latmyDO2QAsbAggggAACOSFw/edO12lTh+VELASBAAIIIIAAAggggAACCCCAAAIIIIAAAgikW8Auwl30o2fT3Szt5YgABQJyZCAyGEZ3KKYn17bKfj3zpBqNGlaawd6y1/QLmzq0bM1OvbylUzv29VAgIHv0udGT8WY2XjdzdTqDSWLxakILq9MZ28FtJRHngPPfBooxhQe/POG67sIEHk6U1PzDRBbdJ/kQJfuQle+Vl5df09didjuHLxgM2rlY9gEmSVVVSSRW6z5v3rz39M7BHGgYDvx8py0o4Pf7l9qHFPU+LOdc+2/GGDsnLpEH5hzSVyKLvGtra2cYY+6QVJVAoG7v/LlvHW1O38KFC8uDwaCd1/kVSZUH2jXG/Kyuru7fj9ZPog9RsvN1fT7fJcuWLXswgbgP2SWd77F8eg9ZhETncSZy7hzunk7XZMeU/RFAAAEEEEAAAQSKU4ACAcU57mSNAAIIINCPAAUCjoRJYkH2gYPtB8v3G2OWuK67Zvny5S32B70feNrKw5+R9OFXFwonurrIVjf9QH19/V8GOnHnzZv3wd4qsYl+EHzEB8o9PT2nSfqiMWahJN9Affbx84RvOsyfP/+nnud9OoU+0nVIIrEmVSSiN7BmuxDc87zflZeXb7fFDHqLAkxyHGe+53m22m5fVagHjGfBggWT7XmVSMGC3oIVVxpj/lJXV9dhbxjY8XUcZ7Hrum/wPO/y5cuXP5cuzIHa6Y19haTXDbTvYT+3Faf/7Hne7z3Pe+mg95QttDDeGPPW3iIeM5M8Z1951XLOQDerbCx9fHDd/uoY2GIE19bX1+8dKJ+5c+fOdBznVkmjBth3UzQanXnHHXds62u/Sy655Fifz9co6cSB+nz1fWwLLFwTCAT+N9GKzQfatNer7u7us40xHzHGLLD/box5R11d3WMJ9Ju2XWYvXm0LbRx0rbR/vnlpa5+GEEAAAQQQ6F/g0N85FQGfln3Hzl9hQwABBBBAAAEEEEAAAQQQQAABBBBAAAEECldgwVcfjj99/J8b9+cKZbQpEFAoI9l/Hj2hmGyhj2DYjRc8HlFdUhBJv7SlU8sf2qUXN3doy+5uCgQUxKj2l8QRv3PaG5fMGJ7ulJNYvFo0BQKscaILhg8ajy5jzO9c1/1ZeXn52gMLxefOnTvC5/O9yXXdq40xFyQxl2t9LBabffvtt28+2pjbh7zs2rXrFs/z3p3EufGApK8HAoGH7Byq+fPnV7uue5Ex5msHPdU+ieZkH870tYaGBltY4Kjb3Llz7Vy9eySNGWjfTP08kUXevXNb6yXNSiKOzZ7nfcd13frbb7+9yU7qsvMTQ6HQVNd132eM+Y9+Hvo04MPJ5s2bZ2/O35XgHNstdr5rIBCot+ehzSUUCp3jed5nJY13HOdfly1btvXwvJK4Fgw4pzOf3kPJxJrIuZNp1yTOR3ZFAAEEEEAAAQQQKFIBCgQU6cCTNgIIIIBA3wIUCOjTxS4Q/1Hvwv6hOHVuCwQC701kge+ll15aE4vF7pb05qEItLfPhD4QtfvOnz//HZ7n1UkaqruSCcU6f/58u5jeLmwfm2HXAeO58MILK8vKypZLshWBB7t9tL6+/teDbSSZ42tra99vjPnVEI75gXBDnud9uKGh4c+JxD937tyzHMex58CIw/a3FZGfM8bc7HleYyAQ2HzghlfvIvtTjDFfSKLgxk319fW2aEa/q+Bra2u/bIz5ThIVoe0NGHtj7DeO47xii0UclIO5+OKLR/v9/lHGmLM9z3u7JFtw4bjDb9AZY66oq6uz18KsbbMXrf6bjC77Z4eWhT/hsjYAdIQAAggUtcChv3NmnD5K3/jI64tahOQRQAABBBBAAAEEEEAAAQQQQAABBBBAoPAFvvnrl7T6WVu//cDG/blCGXUKBBTKSPafRyjsau22TgXDMZ00uUrDK4dqKk56rddu7dRdj+6OFz/YuLOLAgHp5c2x1g77nePp743Xz3hXuoNMYlFwURUIuOSSS8b7fL6Vkk5Jt3kC7dkHMn28oaHBzikbcEvyafcDtpfKDokWCOhdeH+bpAtT6ScdxyS6yHvevHkXS7IPwClLR79HaWPAAgGXXXbZhEgkslrS8YOMxTXGvLOurs7OUT1kS+JaMOCcTttwnr2H/ssY8+2BbBM9dw5uJ92uA8XIzxFAAAEEEEAAAQQQYHUJ5wACCCCAAAIHCVAgoO/TYd68eVN7K5JOy/IJs07SRfX19RsT7XfevHnvefXp4r8fwgXYCX0gavPJcEGDkKT1kk49il2isdoiEVe/uiD7W0ksyk50yA7e7/5QKDT37rvvtk9+73erra291hjzlVQ6OPiYRG9UDLafg4+3VYKDweDPJX0kne2m0NavA4HApxIpvGHbrq2t/RdJd1JmuZQAACAASURBVBtj0l6Z/EDsnue12ZtBDQ0N/zhaPr3vG3vjKB1FIhKmG4rzZfbiNZ+QvJv+GSQTkBIeMHZEAAEEEBikwKG/cxYtPFGXnDNukG1yOAIIIIAAAggggAACCCCAAAIIIIAAAgggkNsCtz/cpOuX2tvsBzbuz+X2iCUeHQUCErfK1z1DEVebdnUrHHE1dUKFqsr9+ZrKIXGv396lxsd269mN7Vq3rZMCAQUxqv0lcfjvHPPJxiXTb053ykksXi2qAgHWuba29r3GmN9kYYH44cOa1DyuT37ykyW7du36hed5H0r3+ZFoe8nMo5o3b94HX31Yi32Ij5No+0nst8HzvNFHm9OW6CLvbM3rM8b8tq6u7sNHy7F3jO0Dcd6dhEWfu/b3UJwkrgWJzjHNm/dQbW0tBQIGe2JxPAIIIIAAAggggEDOCFAgIGeGgkAQQAABBHJBgAIB/Y9CbW3tucaYekmjsjRW+zzPm9fQ0PBQMv3ZD2pDodAvPc97fzLHJbjv/caYxz3PW3yU/RP+QNS2kaGCBrY4wFeMMVWe59lF/f1tCceapUXZA1bHtYnU1ta+0RhjKzYP6lxM5kZFgudHQrtZy2g0utQYMzuhA9K/U1I3lWz3c+fOPctxnBWSRqQ/nHiL7quvr9fX118ryd7xPOrWG8/tksYOtG+6fj4U58vbrrj3GH9JydZDc7B/wg1IlK60aQcBBBBAoCgFjvxdc8vXztaYmkw/KKEosUkaAQQQQAABBBBAAAEEEEAAAQQQQAABBHJIYE9rSJd/+7HDIuL+XA4NUcqhUCAgZbq8OTASdbV9b1D266TR5aoI+PIm9qMF+sqOLt375F4980qbXtrSKddlvkBBDOwRSRz5uyYaiUy+78YLtqU73yQWBRddgQBJ2XqIzsHDer/P57v0tttua01mrOfOnXt871yuwT5h/vBu7RPnr3Ndd7ox5rz+YkpmHtX8+fOrPc+z87xmJJNjAvs+Iemzkv4k6dj+9k+0QIA9PhsP0krUbt68ebWS/j7YB2X1118S14KE55jmy3uIAgEJvLvYBQEEEEAAAQQQQCBvBCgQkDdDRaAIIIAAAtkQoEDA0ZXnzZt3qed5v87kU8R7I9jted67GhoaVqcy7pn4oNbzvEa/378wGo1+zhjz7aPElcwHospA5dl4cYD6+vobamtrv5rOWBcsWDDZdV375PYzUxmXAY5xPc/7bENDw88GattWyN25c+dPJX1soH2P9vNEP2wfTB/9Hbtw4cKqYDD4C0nvzUT7/bRpF+H/KBAIfHHp0qXhZPpN4oZAMs0evO8fA4HAx5YuXdqTaAMLFix4i+u6ddkqEjBU58vsxasfkDQzURf2QwABBBBAIN0Cpx8/TEs+e3q6m6U9BBBAAAEEEEAAAQQQQAABBBBAAAEEEEAgJwUW//hZPftKe07GRlCpC2SjQMC2PT3asL1rwCAdx+iESZWaOCow4L7J7LCnLawN2zsVCtupAUffpoyr0NQJFQPtltTP27ui2rCjU/brQNu4kQGdOKlSfl/6pjBHY552t4YUi3kaU1OqQGlhFAjYtKtbq57ZpyfXter5TR0UCBjo5Cqcn69qXDLjrZlIJ5k5QMksrE53rEnEmdRcvYHi7J3L9wNJn8vQE+8PDuEev9//nltvvXXfQHH19fPa2tr3GmN+Iyldld5jnuf9V3l5+U+DwWDD0Rb0JzuPKgMPp3rCcZxLY7GYLWiwJl0FAqxz74Nr7ML8KamMywDHhBzHqV22bFnjQG3bwgqu6y4zxlww0L5H+3mWCwQcmA+b0+8hCgQM5oziWAQQQAABBBBAAIFcE0jfp2u5lhnxIIAAAgggkIIABQIGRps3b945kv6coQ9A5XneI57nXb58+fJXBo6m/z0uueSSk3w+362SThlMO/bJ5p7n/aS8vPwqu3g5gQ8Hk77pYJ8oH4vF7ML78wcTq+d5bcaYj9TX19u2lIlY58+fP9HzvFsGG+theVrjX5eXl38u0QXiaSoC8eX6+vrvDcZ8MMcuXLjQFwqFPu953jclVQ6mrQSObfY87+MNDQ323Ei6nPzChQvLg8GgPfbCBPpKZhd7k+aPZWVln166dGlnMgfafXurYS/NUNGKg8Oxcb6zrq7OFiTI6jZr8ZrFRt51We2UzhBAAAEEEDhI4FPzp+rd50/EBAEEEEAAAQQQQAABBBBAAAEEEEAAAQQQKAqBv96/Qz+v21gUuRZTktkoEHD7w0363d1bBmQt8Tv60EWTNfussQPum8wOD7/QrN/dvVXN7QM/L+DSGRP03rcfk0zzA+67blunfnv3Vq3fNvCt/7e+cbQ+eOFkVZX7B2w30R1irqfWzki8QEBNdYlK/U6ih+b0fluaevTg87ZAQJueWt9GgYCcHq30BefJXLlyyfQl6Wvxny0lsfBexVggwErZOV3BYHCRpP9O4+L7g4fTLsT/UXl5+VcSnSvXz7lg5s2b9z5JNw927lnvvMOP1dfX/33+/PlVnufdns4CATb+NBY0WObz+T5y2223tSZyPqdyHs+dO/c0x3H+Kul1aXwfxl6dt/eNQCDw3aVLl9r/HnBLR2GF/vJPxK43wKTnw+b6eyiBebXx1FM5dzLpOuAJww4IIIAAAggggAACRSlAgYCiHHaSRgABBBDoT2D+/Pm/8TzvQwMJGWN+W1dX9+GB9svUzxMsZNDiuu6c5cuXP57uOBYuXDg8GAzahdUfl5Suktt2AfN3bAXaQX7w/Vq6vYvZ7VPaL07R4IhF1Ql8OJj0B6I2tne+852jotGojXV+KtWH+yqskKlYexeLL5b0lcHeXJBkjReVl5f/IdEPvg+M5SA/iI8YY+bX1dXdmeK5kbbDamtrpxhj/kfSvDS+nw7E1+V53i/Ky8u/sXTp0rbBBD1I7766TnnsD24szedjf0T3+3y+S+2NpcEYpnLsOz7/0HFRJ8YMpFTwOCYvBcxBn1IYY+T0fu8Yo/jPjP3f/f94YN/XDun9j8M/6HitKkrvfxz43nvtey9eOsW1X3r/8eD/PrBfXoISNAJpEPj9V8/WuJHpeuhEGgKiCQQQQAABBBBAAAEEEEAAAQQQQAABBBBAIIMCTc0hfeA7j2WwB5oeCoFsFAj42wM79LNlA9/atQvX/33BVNWeNz6tFA88vTfe/562gQsEXD77GH304mPT2v+Lmzv002UbZb8OtF345rH69Pypqq5IX4EA1/XUHYrJdaWKgE9+X2FMj966u0ePvtSix19u1WNrWykQMNDJVSA/97u+qXfecO6mTKRz2WWXTYhEIqslHT9A+0P2MA0bVxKLbO8PhUJz77777q50ey1YsOB013V/JemsNLb9jKRF9fX196bykJe+4qitrZ1ljPllqg98OnzeoX1yfSYKBNhpHrW1tZcaY+wcyZEpmHYZY75RVlZ2w4F5homcJ6ks8raxpXmO7AbP8z7T0NCwItlxr62tvdAY8ztJSVcWsoUf7AOBGhoa/nG4dyJ2vcfcHQgELk1lTm+uvocSmFdrU0/pGpioq+d5dRMnTnz3TTfdFEnhvcAhCCCAAAIIIIAAAgi8JlAYn4AxoAgggAACCKRJwC4of7WpazzPmy3J/vfBK2FCkrYaY271+Xw/vPXWW3enqdukm5k7d+7JjuN8u7dK65jDFpS3ep5n4/xuIBD4c7KLrpMJpvfDrC9JssUShiVz7EH72g8/v1deXv7HVJ4gPlCfvdVI3yvpWkmJ3t3sd1F17znyP73nSM1B/dvzY73neVc1NDTYCrpJbynGulnS1X2N9UGxvk3S6IMCsjdE7M2Gr9TX19+fdKC9B9jxdxznG71FNZJdNbbh1ffX/wsEArek8uHxgZhT/CDeffVc+FUgEPjM0qVLB74znipQksdZT1t0w3Gcj7+6qH8wpfptfs95nndDeXn50nS+r3rPUVvI4D8lzUyxoEGTpBsDgcCPBlu04GDihQsXVgWDwU9I+qykE5Lk72v3XfZml8/n+7/S0tJHMnktHSjW2VeuXiFP9vcSGwIFL+BzjBzHqKzE2f8qdRQo9SlQar/3xb/3OyY+ocfut39/yRYQOHCsL/4wkAMfd3iKuYpPlLFPDXE9T7GYLQaw//tozH7vKRiOKRRxFQq7CkZiCobtf8cUjvYeZysGsCFQhAJnnlSj733q1CLMnJQRQAABBBBAAAEEEEAAAQQQQAABBBBAoJgFvvTz5/XE2qzXDi9m8oznToGAQ4kLsUCALfodibmyX0t67yVm/MTKQgc79gb1+NpW/eOlFj36Ykv8HidbgQsYNTZeN2NOJrOcN2/e+ZK+Juk0SUfMPZS0rvcJ938awrlVdjH5u4wxV0maJungeXp2btQeY8xTxpgvLlu27NkMepkFCxacG4vFvmmMuSDFuVIxz/PutfM9y8rK1mRiDpKdQ9fT02NjtA98qkzQo995h71FB66T9PrD5tDa/wdpjeM4/75s2bKtCfZzyG72YTqO41zred77EvSMGWP+5Lru1Q0NDVsO69OeJ5e/+gCKayRNPihWu7h7h6S/lJWV2QfrdKYSqz1mwYIFp7iuax+mZR9SlczDtOx5+qSk/w4EAvWDGfcUH0AUk3T9hAkTru5nEXpC77FYLLZo+fLlL6bqZyfw5Np76KB54hdKsvM0Dx7X+Dxxz/N+muLDzqzreyR99dUH0dlCLAe/H+PXLkmrXdf92iBdBzEkHIoAAggggAACCCBQSAIUCCik0SQXBBBAAAEEhkjALhru6ek53nGci16tKGs/CLU3D2zBgIM/mLfR7TXG2KeGP2I/9C4tLb3z73//+85shG1jDIfDb4nFYh9wHGeW53l2MfaBD9/sh6FNnufZxwD8rry8fPlgFq0PNp8EYt3ked7dPp/v90O9cNnmunDhwtJwOHyG67rv9jzvImPMhMMKEtgPTXd7nmc/8L4tE+N+6aWX1sRisYvtjQNjzNmSxh30wW18fO3NK2PMX6PRaP3tt99ub3Dk7HbxxRePKSkpOdfzPHtjabok++gAWwX48EIM9qZLuy0IYIs+OI6zsrS01N5I6sl0cgsXLizv6el5kzFmvqRzeyuLHx6jLUaxz8ZnjLkjFovdvnz5cvvIhIzese71swUM3uG67jnGmFGHnRMHeA742fPjac/zHpf0kOM4r9TV1Q38WINMI/e2P+fzqz/uObo5S93RDQJDJmCM5Pc5KvEbVZX7NazCr2GVJYd8tU8RsUUCbPGAEp8jv9/s/+ozKvHvP9a24fR+2mHnx0SibrwQwMFfIzFP4YircNSNFwZo74qovTuq9i772v/fHV0RdQZjrx03ZDB0jMAQCixeeKIuPsf+v1VsCCCAAAIIIIAAAggggAACCCCAAAIIIIBA8Qjc8XCTlixdXzwJF0GmFAg4dJALtUCA53nxyQi2uLi991gI2859QT29oU2PvNCih55vpkBAIQzqADkYV59YccMM+4R1thwTOGyu1Kx+5nMdmKe23S6kN8bcVVZWdn825nJZrt4HrMzrZw5dlzFmu+u6K13XvamysvLZwSxaH+zwzJs3b7Tnee82xthCAbYQwcHFKuycLjuX6092vl99ff3ewfY32OPt+IdCofNd153fO//UzpM7eH6snSdn56A9bIz5m+M499x2221prTh12WWXTQiHwwv6MYvP0ZT0rOd59aWlpcuyNTc3Udt8eA8lmgv7IYAAAggggAACCCCQKwIF8hFYrnASBwIIIIAAAggggAACCCCQXoGFix4sb3HcZnkKpLdlWkMguwIHJuGUlfgUKHUUKPWposyn8jJHAfu11Bdf/B8o2f9v5WW9Pw/0fi31qTzg219EwGcLARg5jpHPvuz3vV/t9wf6sk8IsU/RsAUC7NfYQV+jvf9uCwf0hGLqDsXiX1/772BMPeGYQmFXwYirYCimYPjAfu5rPwtF7P19xZ9GwoZAIQmUlji69dtvkf3KhgACCCCAAAIIIIAAAggggAACCCCAAAIIFJOALTL8zq89Ei82zFYYAhQIOHQcC7FAQGGcqUdm0dQS0nMb2/Xw881a9cw+CgQU6kAfyMsoOMJ1Ri69/ryMPxik0CnJDwEEEEAAAQQQQAABBBBAAIFiEKBAQDGMMjkigAACCCCAAAIIIIBAXgvMXrzqJsl8Iq+TIPiiF7CL9o0xqqkqib9GDyvV6JpSjR5eplHDSjWyukQVthhAwB9f/B9f+N/7cuLfK/79gSd+2Lbibcq2u7/tf36//+OOA08JsYv34/9tv/Yu5j/wvev1Fg9wJfdAAQFbTMD1ZIsH2MIB3cGY9rWH1dwe1t62sPa0htTcHlFrZ0StXZHX2i76QQagoAQuOWecFi08saByIhkEEEAAAQQQQAABBBBAAAEEEEAAAQQQQCBRgeuXrtftD9uHwLIVggAFAg4dRQoE5M9Zbe9LvrSlUw8+16x7n9xDgYD8GboUI/Vublwy85MpHsxhCCCAAAIIIIAAAggggAACCCBQZAIUCCiyASddBBBAAAEEEEAAAQQQyD+Bty9+8DxH7pr8i5yIi1UgvsDfZ1RW4ihQ6lOg1FFZiS/+vS0OMKK6RCOHlcYLA4wabosDlMb/rbzUp/IyX3yhfy5sruupJ+yqJxRTS0dYLR2ReKEAWyTAFgtosQUCOiPxJwiFIjEFw66C4ZhCEVexmKdozJYjYEMgPwVuuOINOvW46vwMnqgRQAABBBBAAAEEEEAAAQQQQAABBBBAAIFBCjy/qUOfv/GZQbbC4bkiQIGAQ0eCAgG5cmYOHIe9N7luW6fWPNusxsd3c/9xYLK83sOVM/2eJec9mNdJEDwCCCCAAAIIIIAAAggggAACCGRNIEem3GctXzpCAAEEEEAAAQQQQAABBPJSYPbi1askzcjL4Am66AQqAj5VBvzxAgDjRpZpTE2ZRvQWBjjwswOFA2xRgHgBgVJHfp8jn2NypkCA5yn+FI5I1BYAcBWyxQLCthBALF40oDsYU1cwtr9QQEdYu1tCamoJxYsH2H/vDsWKbuxJuDAETps6TNd/7vTCSIYsEEAAAQQQQAABBBBAAAEEEEAAAQQQQACBFAUW/ehZPbexPcWjOSyXBCgQcOhoUCAgl87Oo8fS3BHWpp3dWvXMPt35jyYKBOTP0KUS6erGJTNmpnIgxyCAAAIIIIAAAggggAACCCCAQHEKUCCgOMedrBFAAAEEEEAAAQQQQCDPBOZcueaDnuf99tCw7Z90PKE8z4ay4MI1RvFF/Y4x8vuMfD6jEdUlGlldqgmjApoyrkLHjAlo7Igyja0pU4nfUanfyZkiAKkOiC0eEI668eIBtjCAfW3d06PNTd3atS+kls6w2jqjisZcRV1PsZgXLzZgj2NDILcEjvxd8qXLT9Lss8bkVphEgwACCCCAAAIIIIAAAggggAACCCCAAAIIZFmg8fE9+t4taw/rlftzWR6GtHRHgYBDGSkQkJbTKiuNtHVGtGV3j+5/eq+WP7SLAgFZUc9GJ0f+LjHGfGjFddN/l43e6QMBBBBAAAEEEEAAAQQQQAABBApDgAIBhTGOZIEAAggggAACCCCAAAJFIDB78epXJE19LVW7MpvVxkUw8rmboj0F7WL/ynK/qsv9GjW8VKOGlWr08NJ4MYARw0pUU1miYZUlqiz3qarcHy8kYAsK2GPzebNvPbvg3766glF19cTU1hWRnaTT0hGRfZpHc3tE+9rD8Zf9WXtXVKFILJ42b918Hv0Ci/2w3yXjRwb0u6+eVWBJkg4CCCCAAAIIIIAAAggggAACCCCAAAIIIJCawAe/87h2NQf/eTD351KDHOKjKBBw6ABQIGCIT8gkuu/ojmrHvqDufWKPlq3ZSYGAJOxyetcjf5dsbFwy4/icjpngEEAAAQQQQAABBBBAAAEEEEAg5wTyfDp+znkSEAIIIIAAAggggAACCCCQMYHZi1d/QdIPMtYBDSOQhMCBBf6VAX+8IIBdVHz8xAqdMLFSE0YF4t+Xl/nkGMn07pzvRQH64jl4ob/refGF/8FwLF4UYG9rWBt2dOmVHV3avrcnPnnHTuKxGwUCkjjZ2DWrAp+cd5wWvm1SVvukMwQQQAABBBBAAAEEEEAAAQQQQAABBBBAIFcFlt63XTfVb8rV8IgrQQEKBBwKRYGABE+cHNitsyeq3a0h3fP4Hv3tgR0UCMiBMclQCF9sXDLjhxlqm2YRQAABBBBAAAEEEEAAAQQQQKBABSgQUKADS1oIIIAAAggggAACCCBQeAIXX7GuLFLStEPSyMLLjozyQcAu8C8v9SlQ5tPI6hKNHl6mkcNKNHJYqUZVl2p0TanG1pRpWGWJhlX6Vep38iGttMcYibrqCsZkJ+zsaQ1pT2s4/nVvW+/X9rBaOiIKhmLqCccoFpD2EaDBVAWqK/z68zf+RSV+PjJM1ZDjEEAAAQQQQAABBBBAAAEEEEAAAQQQQKCwBCJRT+/95j9eKwBcWNkVTzYUCDh0rCkQkD/nfncopub2sFY8tlt/uXc7BQLyZ+iSibS5JDJu4h03TgslcxD7IoAAAggggAACCCCAAAIIIIAAAsz25RxAAAEEEEAAAQQQQAABBPJIYNbi1V8z0rdeC9mTxF92eTSC+R2q4xiNqi7RiGGlOmFipV4/pVoTRwc0vLJEVRW2IIBRid9Ric/I73NkCwoU4+Z5Usz1FIt5Ckdd2YIB7d1RtXZGtG1Pj9Zu7dT67V3xyTzNHWEKBBTjSZIrOR/2O+TD75iiD8yZnCvREQcCCCCAAAIIIIAAAggggAACCCCAAAIIIJATAr9fsVW/uXPLP2Ph/lxOjEsyQVAg4FAtCgQkc/YM7b7BcExtXVHd/ehu3dK4lQIBQzsc6en9sN8hnvT1lUtmfDs9jdMKAggggAACCCCAAAIIIIAAAggUk0CRTtUvpiEmVwQQQAABBBBAAAEEECgkgbd95t4qf6Bkq6Saf+Zl/7Szd5HZEEivgF3g73OMSkscVZX7NazCr3EjAxo/okzHjq/Q8RMrNaamVJVlfpWVOuntvMBas5N37BM+dreEtXFnlzbv6lZTS0i7W0Nq74qqozuiUMSNFxawBQbYEMi8wKG/O+x7/Javna3yMl/mu6YHBBBAAAEEEEAAAQQQQAABBBBAAAEEEEAgjwR6QjFd/u3H1NkTPShq7s/l0RCKAgGHjhYFAvLn7LXFyLt6YrrzH0367V1bKBCQP0PXT6RH/O5ojQYjk+/7yQWdeZ8aCSCAAAIIIIAAAggggAACCCCAQNYFKBCQdXI6RAABBBBAAAEEEEAAAQQGJzB78aqvSua/B9cKRyMwsIDfZ1Tqd1RTXaJjx1XEX5PGBDRpdLlqqkriBQMCZT7Z/WwhAbb+BezC/2jUU084po7uqFo7I2pqCWpXc0gbd3bHiwa0dERkCwlEY1QI4FzKvsBHL56iy2dPzn7H9IgAAggggAACCCCAAAIIIIAAAggggAACCOSBgH1y96/u2JIHkRJiXwIUCDhUhQIB+fM+sfcN7f3DOx5p0i9v38x9xPwZugQj9f6rccnM7yS4M7shgAACCCCAAAIIIIAAAggggAAChwgwe58TAgEEEEAAAQQQQAABBBDIM4G3XXOv399eslnSxDwLnXDzRKDE76jEZ1QZ8Km6okTjRpbppMlVmnZMlSaMDGjCqDL5fY4MnyqkPKJ2Ms/u1pD2tob00pZOvbi5Qzubg2rvjKgrGJN9GgiFAlLm5cAkBUYNK9UfvnY2hT6SdGN3BBBAAAEEEEAAAQQQQAABBBBAAAEEECgeAVsI+P3ffkz72sPFk3QBZUqBgEMHkwIB+XNyu66nSMzT7Q/v0i8aNsfvIbIVjMCO6LDIsfddc0G0YDIiEQQQQAABBBBAAAEEEEAAAQQQyKoAU/mzyk1nCCCAAAIIIIAAAggggEB6BOYsfvCzntwfpac1WkHgnwJ20f/I6lKNGl6qSaMDmjy2Il4QYExNmUYPL1VVuV/V5X45Dh8pDOa8sZN5ukOxeDGAPa0hNbWEtGNvUJubuuNf7QTDZiYZDoaYY5MQuOKyEzR/+vgkjmBXBBBAAAEEEEAAAQQQQAABBBBAAAEEEECg+ATq1uzSjX/fUHyJF0DGFAg4dBApEJA/J7XnSZ7nqeGhXbqpflO8QID9N7b8FzByPrdiyXk/zv9MyAABBBBAAAEEEEAAAQQQQAABBIZKgNn8QyVPvwgggAACCCCAAAIIIIDAIAVmL17zhOSdMchmOByB1wRscQDHGB03oULHja/QKcdW67SpwzRpdLl8PiO/j48RMnG6RGOeojFXW3f36LmNHXppS4c27ezWpqbu+IQfJvlkQp02DwicOKlKP138RkAQQAABBBBAAAEEEEAAAQQQQAABBBBAAAEEEhD49yVPa/32zgT2ZJdcEshGgYAn1rbqgaf3DZi2vef2tjeN1unHDxtw32R2WLetU/c/tVedPbEBD3vzyTWaftqoAfdLZoed+4K6/+m92rUvNOBhpxxXrbe+cZQCpb4B92UHWyBAWv7wLv2iYZOCYVcxlwoB+X9emCcbl0w/M//zIAMEEEAAAQQQQAABBBBAAAEEEBhKAWb2D6U+fSOAAAIIIIAAAggggAACgxCYdeWDlxrPvfXQJuyfeUwIGARr0R1qiwIYYxQocTSmpkxjakp13IRKTR1foYmjA5owKqDhlSVybPEA+3/Y0i7gup7sPJ6Wzoh27Qtq+94ebW7q0ZZd3drdGtLulpCCEfs0EIoFpB2/6Bo88nfENR89WdNPG1l0EiSMAAIIIIAAAggggAACCCCAAAIIIIAAAgikIrDmuWZd86sXDzuU+3OpWGbzmGwUCDhQEDqRvEr8jnxpvu9mF41Ho57s/wy0+X1O2guD20Xs+59uP3D/Nncbg71PyZaYwB2PNOmXt29WVzCmSNRN7CD2yhGBI39HeMZ558rrzrstRwIk4nv6LwAAIABJREFUDAQQQAABBBBAAAEEEEAAAQQQyFMBPl7L04EjbAQQQAABBBBAAAEEEEDACsxevPqvkt6FBgKpCtiJN3YSji0CcPKx1fHXceMr4q+qCr9KD5qgxCSdVJWPftyBeVJ24padONXRHdWWpm5t2d2jFza26/lNHWrrisSfBpLAnKrMBEmrBSkw8w2j9PUPv74gcyMpBBBAAAEEEEAAAQQQQAABBBBAAAEEEEAgUwLf+s1LWvXMwE+Kz1T/tJu8QDYKBCQfFUcgkLjA3Y/u1m/v2qK2rqiC4VjiB7JnLgr8rXHJjHfnYmDEhAACCCCAAAIIIIAAAggggAAC+SVAgYD8Gi+iRQABBBBAAAEEEEAAAQQOEZj9+YdOlhN7ARYEkhWwRQHsq7rCr1HDSzVhVEDTjqnStEmVGjuiLP6yxQHYsi8Qirja1xbWnraQ1m7tjL927gtqb1tYnT1R2SfQ2GIBbAgMVuD/rjpTU8aVD7YZjkcAAQQQQAABBBBAAAEEEEAAAQQQQAABBIpKYEtTjz72/SeKKud8T5YCAfk+gsS/8vE9+kPjVjW3h9UVpEBAXp8Rru+UxhvOfTGvcyB4BBBAAAEEEEAAAQQQQAABBBDICQEKBOTEMBAEAggggAACCCCAAAIIIJC6wKxFq79ujL6ZegscWYwCZSWOSkscTRlbrpOPG6YTJ1Vq/MiAJowsU6DUp0CpI8fhY4OhODdc11Mw4saf/tHUHNKu5pDWbevUC5s7tG13j4KRmEJhdyhCo88CEvjQRVP0wQsnF1BGpIIAAggggAACCCCAAAIIIIAAAggggAACCGRP4Hd3b40/zZstPwQoEJAf40SU/Qvc++Re/fnebdrTGlJ7VxSqPBXwPH1j5fUzvpWn4RM2AggggAACCCCAAAIIIIAAAgjkmAAz/XNsQAgHAQQQQAABBBBAAAEEEEhFYPbi1fYxJWekcizHFI+AMZJjTHzh/8jqEo0aXqoTJ1XpDccP0wmTKjWsokTDKv3FA5IHmXZ0R9XRE9X6bZ16ekO7Nuzo0t62kFraI4q5ntxXZ5F4Xh4kQog5JWALgvx08ZtyKiaCQQABBBBAAAEEEEAAAQQQQAABBBBAAAEE8k3g35c8pfXbu/It7KKMlwIBRTnsBZX0A0/v1d8e2KEde4Nq7YwUVG5FlMyTjUtmnFlE+ZIqAggggAACCCCAAAIIIIAAAghkWIACARkGpnkEEEAAAQQQQAABBBBAIBsCsxatmm2MWZGNvugjfwVsYYBAiaNAqU8nTanSKcdW69hxFZo4OqBRw0pVWuKorMTJ3wQLMPJw1FU44mpvW1i79gW1cVe3XtzcobVbO9UTjqknFKNAQAGOe6ZT+t6nTtWZJ9VkuhvaRwABBBBAAAEEEEAAAQQQQAABBBBAAAEEClrgibWt+tLPny/oHAslOQoEFMpIFm8ea57dp9tW79TW3T3a1x4uXog8ztzzvDkrr5/ZmMcpEDoCCCCAAAIIIIAAAggggAACCOSYAAUCcmxACAcBBBBAAAEEEEAAAQQQSFVgzuJV13kyi1M9nuMKV8D0/vXv9zmqqfRreFWJ3nLKSJ176khNGh2IFwUo8VMYIJfPgGjMUyjiavueHj30fLP+8VJL/OkgLR0RRWNuPHTPy+UMiC1XBN59/kR9av7UXAmHOBBAAAEEEEAAAQQQQAABBBBAAAEEEEAAgbwW+HndRv31/h15nUMxBE+BgGIY5cLO8eHnm1X/4C5taurW7pZQYSdbgNkZeUtWLJl5ZQGmRkoIIIAAAggggAACCCCAAAIIIDCEAhQIGEJ8ukYAAQQQQAABBBBAAAEE0i0we/HqZySdnu52aS+/Bfw+o1K/o+oKv048pkonTqrUCRP3v2yxAPtzn8NHBLk8yq7rKep6au2I6JUdXdqwo0vrt3dp3bZOdfREFY64skUE2BA4msDUCRW66QtngIQAAggggAACCCCAAAIIIIAAAggggAACCCCQRoFP/vBJbdzZncYWaSrdAhQISLco7WVb4B8vtuiOR5ri9wh37gtmu3v6G5zAs41LZrxhcE1wNAIIIIAAAggggAACCCCAAAIIIHCkALP/OSsQQAABBBBAAAEEEEAAgQISePvn73+74/hWFlBKpJIGgbISR5Xlfo0bUaZzTx2pc04ZqeFVflWV+1Xic+I9GD4hSIN05prwetf+R2KuunpiauuK6KHnm+Mv+5SQzp6oQhE3cwHQckEIfP/Tp+qMaTUFkQtJIIAAAggggAACCCCAAAIIIIAAAggggAACuSLw5LpWXfWz53MlHOLoQ4ACAZwW+S7w+Mutuvux3Vq7tVPb9vTkezpFFb/rxmbdc8P59xRV0iSLAAIIIIAAAggggAACCCCAAAJZEWD6f1aY6QQBBBBAAAEEEEAAAQQQyJ7A7MWrrpHMN7LXIz3lqoDfZ+T3ORo5rERTxlVo6vgKnXJstU4+rlqBEp9K/EaOw0cDuTp+fcVlCwWEo66C4Zhe3NyhFzZ1aNOubm1p6lFzR1iRqKtorLeaQD4lRqwZF/jghZP1oYumZLwfOkAAAQQQQAABBBBAAAEEEEAAAQQQQAABBIpR4Ld3bdHv7t5ajKnnRc4UCMiLYSLIowjYQiT3PLFXL2xuj98XZMsXAe+bjUtmXpMv0RInAggggAACCCCAAAIIIIAAAgjklwCrAPJrvIgWAQQQQAABBBBAAAEEEEhIYM7i1Xd70pxDd7Z/ArJwOCHAAtmpvMwn+7KFAc48qUanHletUcNLNWpYqXyOkTH2VSDJFkkatkCA53mKuZ6a2yPa1x7Wcxvb9cTaVm1u6lZXMKaeUKxINEizb4Ejr/VnnVSj737qVMAQQAABBBBAAAEEEEAAAQQQQAABBBBAAAEEMijw5Z8/r8fXth7WA/fnMkiecNMUCEiYih1zVOCZDW26/+l9evaVNm3c2Z2jURZzWEde6420YsWSGRcWswq5I4AAAggggAACCCCAAAIIIIBAZgVYBpBZX1pHAAEEEEAAAQQQQAABBIZE4O1fXHOCE3Mfl8zwIQmATodUwC76twUARg8v04RRAZ10TKXOmFaj102pUonfUanfoTDAkI7Q4Du3hQIiMVfhiKuXt3TqyfVtWretUzv2BrW3LRQvIGD3YUOgMuDTTxa/SRNHBcBAAAEEEEAAAQQQQAABBBBAAAEEEEAAAQQQyKDAjn1BfWbJU/Fivmy5JUCBgNwaD6JJXuD5je1a81yznlzXqvXbu5JvgCOyLOC1uT7nrHt+MH1DljumOwQQQAABBBBAAAEEEEAAAQQQKCIBCgQU0WCTKgIIIIAAAggggAACCBSXwOwvrH6PXP25uLImW1scwO9zVOI3OnlKtd544nCdOKlSk0aXa3RNabxwgH2x5b+ALQLgup72tIa1fW9PfDLQk+va9PKWDkVinqIxlyIB+T/Mg87gvz70Op3/xtGDbocGEEAAAQQQQAABBBBAAAEEEEAAAQQQQAABBAYWuP/pvfrv37488I7skVUBCgRklZvOMiDw4uYOPfJiix57qUUvb+3MQA80mVYBR+9t/OGMv6S1TRpDAAEEEEAAAQQQQAABBBBAAAEEDhNgRQCnBAIIIIAAAggggAACCCBQwAJzrlzzHc/zrj40RfunII8WL9RhdxyjqnKfqgJ+vfnkEXrrG0bpuPGVCpQ5KvU7hZp2UecVirgKhmN6ZUeXVj2zT4+/3KqOnqg6e6IUCCiqM+PIa/vlsyfroxdPKSoFkkUAAQQQQAABBBBAAAEEEEAAAQQQQAABBIZa4Fd3bNEtjVsPC4P7c0M5LhQIGEp9+k6HwNqtnXrs5VY98mKzXtjUkY4maSMtAkde240x1664bvpX09I8jSCAAAIIIIAAAggggAACCCCAAAJHEaBAAKcHAggggAACCCCAAAIIIFDgArMXr14maX6Bp0l6koxRvAjA1AmVOn5ihU45dphOOa5aY2vK5Pcb+Rw+BijEEyUa8xSLeWpqCemFze16aXOnNuywr25FYy5FAgpx0BPI6dxTR+pb/3ZyAnuyCwIIIIAAAggggAACCCCAAAIIIIAAAggggEC6Bb7+yxf10PPN6W6W9lIUoEBAinAcljMC67d36al1rVrzXLOe29ieM3ERyBECdY1LZizABQEEEEAAAQQQQAABBBBAAAEEEMiGACsDsqFMHwgggAACCCCAAAIIIIDAEApctOjBkTHHfVCeXvfPMHhKyRAOSUa6tsUB7FZR5tM5p4zUOaeO1OQx5Ro3skyVAX+8eABb4Qp4ntQVjGp3S0hbd/foweeb4xMPg+FYPGn7c7ZCFjj0mj55bLn+54o3qLrCX8hJkxsCCCCAAAIIIIAAAggggAACCCCAAAIIIJCzAh3dUf3njc/EP7P/58b9uaEaMAoEDJU8/aZLYOPObj37SpseeHqfnt7Qlq5maWdQAodd041e9rnOeXddfx7VYQblysEIIIAAAggggAACCCCAAAIIIJCoAMsDEpViPwQQQAABBBBAAAEEEEAgjwUu/M9Vb3EdrZExvoPTYBpSHg/qYaEHSn0aWV2isSPKdNbranTmtBqNGl4aXyBc6ncKJ1Ey6VcgHHVlJxzuawvr8bWteuzlVu1pDam5I6xQ2EWuAAX6uoY7RvHiAK8/troAMyYlBBBAAAEEEEAAAQQQQAABBBBAAAEEEEAgfwRe2twRLxLgHlbEl/tz2R9DCgRk35we0yuwualbL27u0L1P7tUTa1vT2zitJSXQ5zXc82KOq+l3/8/MR5JqjJ0RQAABBBBAAAEEEEAAAQQQQACBQQhQIGAQeByKAAIIIIAAAggggAACCOSTwKxFa95njPfHg2O285GM9v9ftvwWqKkq0bRjqjTtmEqdfGx1/FVR5pPf58gwvPk9uAlG73lSNOaqKxjTC5s69MLmDq3f1qn127vU1hVJsBV2yx8BT57MEVfvqz/wOl1wxuj8SYNIEUAAAQQQQAABBBBAAAEEEEAAAQQQQACBAhawi3mv/f3Lh2TI/bnsDzgFArJvTo/pFdi2p0frtnVqxWN79OhLLeltnNaSEOj7/pznmX9def30PyXRELsigAACCCCAAAIIIIAAAggggAACgxZgicCgCWkAAQQQQAABBBBAAAEEEMgfgdmLVn9RRt/Pn4iJdCABv8+orMTR+FEBvemE4Tr9+GGaNKZcx4wpl/0ZW/EJRKKutu7p0bY9QT33SpueXt+uXS1BhSOuorHDHlNUfDwFnfEnao/Tey6YVNA5khwCCCCAAAIIIIAAAggggAACCCCAAAIIIJBvAn+5d7tubtiUb2EXVLwUCCio4SzKZHbuC+qVnV2685HdeviF5qI0yNmkPV3VeP2MH+RsfASGAAIIIIAAAggggAACCCCAAAIFK8BKgYIdWhJDAAEEEEAAAQQQQAABBPoWmH3l6iXytOjgn9pnUNta92z5J1BV7teI6hJNHV+hN588Qm88Ybjsv9mX4a/+/BvQNETsup46e2LqDEb11Lo2/eOlFm3e1a3Wzog6e6Jp6IEmhlqgr2v2u86fqE/PnzrUodE/AggggAACCCCAAAIIIIAAAggggAACCCCAQB8CP6vbqL/dv+OQn3B/LnunCgUCsmdNT5kRaGoJaUtTt5Y/1KQ1z+3LTCe0elSBPq/ZRtc3XjdjMXQIIIAAAggggAACCCCAAAIIIIDAUAiwVGAo1OkTAQQQQAABBBBAAAEEEBhigdmLV/9e0vuHOAy6H6SALQAwtqZMx4wt1+unVOusk2p02tRhFAYYpGuhHO550rOvtOmxl1u1dmuntu7p0Z7WkOy/sxWWwKwzx+jL7z+psJIiGwQQQAABBBBAAAEEEEAAAQQQQAABBBBAoMAEvvuHtVr5xJ4Cyyo/0qFAQH6ME1H2L7C3Lazte3tUt3qnHniGAgE5cq78oXHJjA/kSCyEgQACCCCAAAIIIIAAAggggAACRShAgYAiHHRSRgABBBBAAAEEEEAAAQSswKxFq283RhejkZ8CtjiAMUbTJlXqTdNqdPKUKh07vkLHjCnPz4SIOiMC2/b0aPOubr24uUNPrm/Thu1dcj2PIgEZ0R6aRt/8+hG69hOnDE3n9IoAAggggAACCCCAAAIIIIAAAggggAACCCCQlMDVN7+gR19qSeoYdh68AAUCBm9IC0Mr0NwR1u6WkP52/w7d99TeoQ2G3u291jtWXj/jEigQQAABBBBAAAEEEEAAAQQQQACBoRSgQMBQ6tM3AggggAACCCCAAAIIIDCEAucuerC80rgrJE0/NAz7pyKPGB/CoUmoa8cxcox01kk1mnXWWJ1yXLWqy/2qCPgSOp6dikOgOxRTVzCm515p18rHd+uJdW1yXU8xl/d4/p0BR16bT506TN/71KkqK3HyLx0iRgABBBBAAAEEEEAAAQQQQAABBBBAAAEEilAgFHH1pZ8/r+c3th+WPffnMnk6UCAgk7q0nQ2Btq6I9rWF9Zd7t2vlE3uy0SV9xAX6vDav6fKcOQ9df14PSAgggAACCCCAAAIIIIAAAggggMBQClAgYCj16RsBBBBAAAEEEEAAAQQQGGKBi7/ywJhIyLlL0hmHhGLXDvMX4xCPTv/dGyMNqyhRdYVfZ0wbrplvGKVpx1SptMRRqZ+Fwjk7cEMQWCTqyk42XLetU6ufbdZT61vV1hVVW2dkCKKhy5QF+rgmnzipUt/91KkaXlmScrMciAACCCCAAAIIIIAAAggggAACCCCAAAIIIJB9AbvQ98s/f17rt3cd2jn35zI2GBQIyBgtDWdJoLMnqpaOiP50zzbd/ejuLPVa5N30fU1+sqTMveiO//dWqjQU+elB+ggggAACCCCAAAIIIIAAAgjkggDLPXJhFIgBAQQQQAABBBBAAAEEEBhCgdn/sWqK/OYOSacMYRh0nYSALRAwYVRAE0cF9MYTh+tfTh6hY8dVyDFG9mdsCBwQ8DzJ9Txt3tWtR19u1TMb2rR9T1A79vXI/owtPwXs+/3aT5yisSPK8jMBokYAAQQQQAABBBBAAAEEEEAAAQQQQAABBIpcYHdLSFff/II2N3UXuUR20qdAQHac6SVzAt2hmDq7o/r9iq2645GmzHVEy0cTeEFR7+LG/525BSYEEEAAAQQQQAABBBBAAAEEEEAgFwRYNpALo0AMCCCAAAIIIIAAAggggMAQC7z9ijUnOKXecnl63RCHQvcJCDiO0UnHVOmkyVU65dhqnTq1WuNHBhI4kl2KVWBXc1Avbu7ofXXq5a0dFAjI05Nh8thy/ffHTtHE0bzn83QICRsBBBBAAAEEEEAAAQQQQAABBBBAAAEEEIgL7Ngb1H/93wvaursHkQwLUCAgw8A0n3GBUMRVMBTTr+/cooaHdmW8Pzo4TMDoZTds5t5z4/QN2CCAAAIIIIAAAggggAACCCCAAAK5IkCBgFwZCeJAAAEEEEAAAQQQQAABBIZY4KJFD54YldtgzOFFAuxjxvnzcYiH55DufY7RWSfV6MzX1eiEiZWyTxMfUV2SSyESS44JtHZG4hMMN+zo0qMvtcRfnn1rs+WwwJHX3mPGlOs7H6c4QA4PGqEhgAACCCCAAAIIIIAAAggggAACCCCAAAJJCdgiAV/9xQvatufwIgHcn0sKcoCdKRCQTk3aGgqBaMxTOOrq/5ZvVt2anUMRQpH0eeS11/P0sl9O7V3Xn7e+SBBIEwEEEEAAAQQQQAABBBBAAAEE8kSAFR55MlCEiQACCCCAAAIIIIAAAghkQ2DWolXHy5g6I52ajf7oIzUBv89o5htG661vHCX7NPHRw8tUGfCl1hhHFYVAdzCmls6wtjT16L6n9sZfnudRJCCPRv/Y8RX69r+drAmjAnkUNaEigAACCCCAAAIIIIAAAggggAACCCCAAAIIDCSwc19QX/vli9q8q3ugXfl5igKXvXWiPj1/avxow6zZFBU5bCgFXNdTzPV0U/0m3baaAgHZGgtPel6eN3/l9TNfyVaf9IMAAggggAACCCCAAAIIIIAAAggkKsBHnYlKsR8CCCCAAAIIIIAAAgggUCQCb7vq4WN80ehtRjrr0JSNPM+VYdbMkJ4Jlt/nGF345rG68OyxmjA6oMqAX2UlzpDGRee5LRCJuuoOxbR9T1B3P7pbdz3aFJ9EZDdv/xe2HBCwRRuMse/lQwdl2jFV+ua/nawxw0tzIEpCQAABBBBAAAEEEEAAAQQQQAABBBBAAAEEEEi3wJ62sL7xyxe1blvnYU1zfy4d1vPOG69/u+TY+P20Ej/31NJhShvZFQhFXAVDMf36zi1qeGhXdjsv8N76uz/nSY/H/P5L7/v+OdsKnID0EEAAAQQQQAABBBBAAAEEEEAgTwUoEJCnA0fYCCCAAAIIIIAAAggggEAmBWZ99pFRTln07568t2ayH9pOTuBAbYZSvyM7kWnuueM1dkSZ/I6R4/AnfnKaxbW3LQJgCwI0tQTV8OAu1T+0S7HY/ieNUCAgt8+FNxw/XN/4yOs1rNKf24ESHQIIIIAAAggggAACCCCAAAIIIIAAAggggMCgBNq7ovrmr1/SM6+0DaodDj5S4IIzxuhd50+MF+IdXlUixxhRE50zJR8E7H081/PU0hHR7paQbl21Q/c9tTcfQs/rGI3MA27If9nKH79lX14nQvAIIIAAAggggAACCCCAAAIIIFDQAqweKOjhJTkEEEAAAQQQQAABBBBAIHWBi6+4vSxSMvyvklebeiscmU4BWwSgxG9UUebTJeeM18VvGadRw0rlc5jElE7nQmzLTh6yT7/Y0xrWHf9o0h2PNCkYjikYduW6hz6tvhDzz9eczjllpL7+4dfxNKN8HUDiRgABBBBAAAEEEEAAAQQQQAABBBBAAAEEkhSIRF196zcv6+EXmpM8kt2PJjDtmCqdOW243jStRq+bXKXyMp/8PqbPctbkvoC9JvSEXL28tUNPrGvTU+tatX57V+4HntcRmoaSSNu777jxklBep0HwCCCAAAIIIIAAAggggAACCCBQ8AJ8wlnwQ0yCCCCAAAIIIIAAAggggMDgBGYvXv0bSR86pBW7npi/KAcHm8LRdqJSRcCn6vISXfQvY3XRm8dqRHUpTzhJwbJYD9nTFlbjY7vV+Phu2ScRdfZEFY1RIGDIz4c+rqlzzh6rq/512pCHRgAIIIAAAggggAACCCCAAAIIIIAAAggggAAC2Rf4/h/XacVjuw/tmPtzKQ/EuJFlmjS6XG85eYROnTpMlQEfxXlT1uTAbAqEI666QzE9+0q7HnmhWTv3BdXUwrr1tIxB39fU3zYumfHhtLRPIwgggAACCCCAAAIIIIAAAggggECGBVjOkWFgmkcAAQQQQAABBBBAAAEECkFg1uJV1xmZxUfkwkSkrA5vid9RdYVfNVUlmnPWGM0+e2z8v9kQSFRgX3tY9zyxRyuf2KO2zojauqKyTx5hGyKBfq6h7zp/oj49f+oQBUW3CCCAAAIIIIAAAggggAACCCCAAAIIIIAAArkg8LO6jfrb/TuODIX7c7kwPMSAAAL5KtDPNdSTt2TlkplX5mtaxI0AAggggAACCCCAAAIIIIAAAsUnQIGA4htzMkYAAQQQQAABBBBAAAEEUhKYvWj1F2X0/ZQO5qC0CJT6HdVUl2hkdanefuYYXXDGaAoEpEW2eBppbg/r3qf26r4n96i5I6KWjggFAnJs+D9Re5zec8GkHIuKcBBAAAEEEEAAAQQQQAABBBBAAAEEEEAAAQSGQuAv927XzQ2bhqJr+kQAAQSKR8DTVY3Xz/hB8SRMpggggAACCCCAAAIIIIAAAgggUAgCFAgohFEkBwQQQAABBBBAAAEEEEAgSwJzrnzwXz3P+4PkHfr3pP3OVtpny6jAgQIBo4aV6oIzxujtZ4zW8KqSjPZJ44UlQIGAHBnPPq6Zxhh95f0nxQt/sCGAAAIIIIAAAggggAACCCCAAAIIIIAAAgggcEDg3if36v/9Ya0877Cbcdyf4yRBAAEEEhfo85ppPGPM+1dcd94fE2+IPRFAAAEEEEAAAQQQQAABBBBAAIHcEKBAQG6MA1EggAACCCCAAAIIIIAAAnkjMOfzD0z3HOd3kqbmTdAFEmiJ39GwCr9GDivVrLPGaNaZY1RDgYACGd3spLGvPazGx/fonsf3qLUrovauiKIxqntkR7//XsaPDOjLl0/TqVOHDXUo9I8AAggggAACCCCAAAIIIIAAAggggAACCCCQgwLPb2zXd29Zp13NwRyMjpAQQACBvBTYaFz3gytueOuavIyeoBFAAAEEEEAAAQQQQAABBBBAoOgFKBBQ9KcAAAgggAACCCCAAAIIIIBA8gJzPrd6olem38jT7OSP5ohUBfw+o8pyv4ZX+jX7rLF6+5ljNGpYqXyOkeEv/FRZi+I4+1ChmOtpd2tIKx/fE3919kTVFYxSIGCIz4AzT6rRVe+bplHDS4c4ErpHAAEEEEAAAQQQQAABBBBAAAEEEEAAAQQQyGWBfW1hff9P6/TE2tZcDpPYEEAAgdwXMGo0IX14xY9m7Mj9YIkQAQQQQAABBBBAAAEEEEAAAQQQ6FuA5QOcGQgggAACCCCAAAIIIIAAAikLzF606scy5jN9N2CfSs6fnSnj9nGg4xiV+h2VlzmaftoonXfaSE0aU66aqhJVlPnS2RVtFZhAdyim1o6Ituzu1oPPNcdfoYircNSV69r3KlvmBPq/Fs4/b7yueNcJmeualhFAAAEEEEAAAQQQQAABBBBAAAEEEEAAAQQKTuDGv21Q3YO7+smL+3MFN+AkhAACKQgc5VroeT9pvH7mZ1NolEMQQAABBBBAAAEEEEAAAQQQQACBnBJgpUZODQfBIIAAAggggAACCCCAAAL5JzBn8YOf9eT+6MjI7Z+cLDxO94gaI/kcI/vUcfs6YWKljh1XoRHVJenuivYKSKC5PaxF7PgZAAAgAElEQVTNTd1av70r/mShJ9a1yfM8ebxFszDKfV8Lr7jsBM2fPj4L/dMFAggggAACCCCAAAIIIIAAAggggAACCCCAQKEJ1K3ZpRv/vqGPtLg/V2hjTT4IIJCKQN/XQiPncyuWnPfjVFrkGAQQQAABBBBAAAEEEEAAAQQQQCDXBCgQkGsjQjwIIIAAAggggAACCCCAQB4KzFn04PmecX8h6cQ8DD/vQrZFAmxRgCljyzVpTLkmjApoRFWJ/H5Hfh9/6ufdgGYw4GjMUzTqqqUzoh17g9q+t0dbmnq0ZXc3xQEy6H60pieODujK90zTG04YNkQR0C0CCCCAAAIIIIAAAggggAACCCCAAAIIIIBAIQg8s6Fd1/1lXfzzfzYEEEAAgaMKrDee8/EV1593P04IIIAAAggggAACCCCAAAIIIIBAoQiwaqBQRpI8EEAAAQQQQAABBBBAAIEhFnjb55+s8TndNxl5C4c4lILv3hYIKC/1KVDmU01ViUZWl2hYZYkqAj4FSn3ij/2CPwUSStCTFAzF1B2Kqa0ropb2iFq7IuoJxeIvtuwLvPWNo7Vo4YmqKvdlv3N6RAABBBBAAAEEEEAAAQQQQAABBBBAAAEEECg4gc6emK5ful4PPL234HIjIQQQQCAdAp7M0phb8cn7bjijNR3t0QYCCCCAAAIIIIAAAggggAACCCCQKwKsGciVkSAOBBBAAAEEEEAAAQQQQKBABOZcueYqz/O+d3g69g9Qu2CZLb0CtiBAZcAXLw5QXra/QAAbAgcEguH9xQC6gzF1BWOy37NlVqC/a90nao/Tey6YlNnOaR0BBBBAAAEEEEAAAQQQQAABBBBAAAEEEECgKAX+cu923dyw6YjcuT9XlKcDSSNQdAL9XeuMMV9acd307xcdCAkjgAACCCCAAAIIIIAAAggggEBRCFAgoCiGmSQRQAABBBBAAAEEEEAAgewKzP7CqrfJ1U8kc3LfPTMdKV0j4vcZ+X2O9n818jn7/9Q3/MWfLuK8bMfrrcYRcz1FY/tfkagr+z1bJgT6v6ZNGVeu/3jXCXrjCcMz0TFtIoAAAggggAACCCCAAAIIIIAAAggggAACCCAQF3h6Q5v+928btKWppx8R7s9xqiCAQCEJHO2a5r0oR59p/OHM+wopY3JBAAEEEEAAAQQQQAABBBBAAAEEDhZguQDnAwIIIIAAAggggAACCCCAQEYELr7i9rJwybAfGenjfXZg1ynzV2lG7GkUAQSyKHCUa9nFbxmnKy47XiV+J4sB0RUCCCCAAAIIIIAAAggggAACCCCAAAIIIIBAsQrYYsE3/v0V3fFIU98E3J8r1lODvBEoLIGjXMs86RelkfbP3XHjJaHCSppsEEAAAQQQQAABBBBAAAEEEEAAgUMFWIrBGYEAAggggAACCCCAAAIIIJBRgdmLV31IMv8jqebIjnhSSUbxaRwBBDIs0Pc1rKrcr89cOlVzzh6b4f5pHgEEEEAAAQQQQAABBBBAAAEEEEAAAQQQQACBIwVWPLZbP7ltozp7on3wcH+OcwYBBPJZoN9rWKvk/Wfjkpm/zefsiB0BBBBAAAEEEEAAAQQQQAABBBBIVIACAYlKsR8CCCCAAAIIIIAAAggggEDKArP/Y9UUz68bjMw7j2iEOUgpu3IgAggMoUA/167pp4/UZxYcr7EjyoYwOLpGAAEEEEAAAQQQQAABBBBAAAEEEEAAAQQQKHaB3S0h/WTZK1rzbPORFNyfK/bTg/wRyE+Bfq5dnrxbTVSfb/zfmVvyMzGiRgABBBBAAAEEEEAAAQQQQAABBJIXoEBA8mYcgQACCCCAAAIIIIAAAgggkKLA7MVr/l3ylkgK9NmEJ4m/VFPU5TAEEMi4wFGuUaV+R59eMFXzzhuf8TDoAAEEEEAAAQQQQAABBBBAAAEEEEAAAQQQQACBRAXqH9ylny3bqHDU7fsQ7s8lSsl+CCAwFAJHv0YFJbO4ccn0nw5FaPSJAAIIIIAAAggggAACCCCAAAIIDKUAyy6GUp++EUAAAQQQQAABBBBAAIEiFJi1aNXxMuaHRnrn4ekbGXmyd/jZEEAAgdwT6O8aNf30UfrUvOM0YVTftU9yLxMiQgABBBBAAAEEEEAAAQQQQAABBBBAAAEEECgmgZ37gvp5/SateXbfEWlzf66YzgRyRSD/BPq7RnnSrfK8L6y8fuYr+ZcVESOAAAIIIIAAAggggAACCCCAAAKDF6BAwOANaQEBBBBAAAEEEEAAAQQQQCAFgVmLVn/MGH1f0sg+D+dpJSmocggCCKRd4CjXouoKvz5Re5wufsu4tHdLgwgggAACCCCAAAIIIIAAAggggAACCCCAAAIIpFvgjkeadHPDJnV0R/tumvtz6SanPQQQSEXg6NeiZs/TVSuvn/F/qTTNMQgggAACCCCAAAIIIIAAAggggEChCFAgoFBGkjwQQAABBBBAAAEEEEAAgTwUuPALa8a6nvtdeeajeRg+ISOAQBELXPQvY/XxuceppqqkiBVIHQEEEEAAAQQQQAABBBBAAAEEEEAAAQQQQCDfBFo7I/rF8k266x+78y104kUAgWIXMN6vHON8+e4fTucCVuznAvkjgAACCCCAAAIIIIAAAggggIAoEMBJgAACCCCAAAIIIIAAAgggMOQCsxY/WGvkXivp9H6DMUby7KMC2BBAAIEMCgxwrZk6oUL/dslxOueUERkMgqYRQAABBBBAAAEEEEAAAQQQQAABBBBAAAEEEMiswMMvtOiXt2/Sxp3d/XfE/bnMDgKtI4DAfoGBrzXPenKuXrnkvAbIEEAAAQQQQAABBBBAAAEEEEAAAQR6P1IBAgEEEEAAAQQQQAABBBBAAIFcEZi1ePXXjPStvuOxxQGoc5crY0UcCBSuQP/Xmg+/Y4o+MGdy4aZOZggggAACCCCAAAIIIIAAAggggAACCCCAAAJFJ/D7FVv1mzu39JM39+eK7oQgYQSGRKD/a40nfX3lkhnfHpKw6BQBBBBAAAEEEEAAAQQQQAABBBDIYQFWVuTw4BAaAggggAACCCCAAAIIIFCMAnP+4/5prs/5ljHmfcWYPzkjgEDuCbztTaP1kXdM0aQx5bkXHBEhgAACCCCAAAIIIIAAAggggAACCCCAAAIIIDBIge17evTrO7fovqf2DrIlDkcAAQTSI+B53p+cmPv1Ff97/rr0tEgrCCCAAAIIIIAAAggggAACCCCAQGEJUCCgsMaTbBBAAAEEEEAAAQQQQACBghGY/YU1c+V610g6u6+k7DMEJE9G/GlbMINOIghkWcDT/qeR9HcVOWlylT500RS95eQRWY6M7hBAAAEEEEAAAQQQQAABBBBAAAEEEEAAAQQQyL7AIy+26Ld3bdHarZ19ds79ueyPCT0iUGgCA92fk/SYHHNN4w+nLy+03MkHAQQQQAABBBBAAAEEEEAAAQQQSKcAqyjSqUlbCCCAAAIIIIAAAggggAACaReYs3jVZz05X5O8cX02vn99LxsCCCCQnMBRrh0jqkv1gTnHaP70Ccm1yd4IIIAAAggggAACCCCAAAIIIIAAAggggAACCBSAQN2anfr9im1q6Qj3nQ335wpglEkBgSEQOOq1wzQZud9esWTmj4cgMrpEAAEEEEAAAQQQQAABBBBAAAEE8k6AJRR5N2QEjAACCCCAAAIIIIAAAggUn8C8Tz5WEawOfdXzvKv7z56ZSMV3ZpAxAqkIHP1acfnsybp81jEqK3VSaZxjEEAAAQQQQAABBBBAAAEEEEAAAQQQQAABBBAoCIFQ2NUtK7fplsatR8mH+3MFMdgkgUDGBY5+rTDGXBvoKPtO/U1nd2c8FDpAAAEEEEAAAQQQQAABBBBAAAEECkSAAgEFMpCkgQACCCCAAAIIIIAAAggUg8A7Pv/QcVEnerVkPlEM+ZIjAghkT+CSc8bp8lmTNW5kWfY6pScEEEAAAQQQQAABBBBAAAEEEEAAAQQQQAABBHJcoKk5pFtWbtXtDzfleKSEhwAC+Sfg3ex3/dfeecO5m/IvdiJGAAEEEEAAAQQQQAABBBBAAAEEhlaAAgFD60/vCCCAAAIIIIAAAggggAACKQjMXvzgGZL7JUnvPfrhPLUkBV4OQaCABAa+BrztTaP13rcfoxMnVRZQ3qSCAAIIIIAAAggggAACCCCAAAIIIIAAAggggEB6BdZv79Kf79mm+57aO0DDA382n97IaA0BBHJLIKFrwJ8l53uNS857MrdiJxoEEEAAAQQQQAABBBBAAAEEEEAgfwQoEJA/Y0WkCCCAAAIIIIAAAggggAAChwnMvnLVDHnmi5LmHxUnoTkI8CKAQMEIJPCeP/fUkXrPBZN02tRhBZM2iSCAAAIIIIAAAggggAACCCCAAAIIIIAAAgggkGmB5za26y/3btdDzzcfvasEPqvPdKy0jwACWRRI7D1fJ+P9oPG6mauzGBldIYAAAggggAACCCCAAAIIIIAAAgUpQIGAghxWkkIAAQQQQAABBBBAAAEEikvg/7N353F6luWh+K/7mZkEshASIAECsopIwi6ioBYEycRdVFxAEaQqZIIC/fVXPT0V2x7b0yOgZKK0RShWRKUs1iWTKEtFEAuyhn0TQoCEkJCQACEz733OBAg7mX3e53m/8/kknyRzL9f1vZ75Y+7nzjUHnfi7A1OOkyLF+xorc9kSINBbgX3fPD4+dsDk2GPHcb2dajwBAgQIECBAgAABAgQIECBAgAABAgQIECDwnMANdy+P/7h8YfzhtmVMCBAg8PoCOX6ZU5xyyanvuAwVAQIECBAgQIAAAQIECBAgQIDAwAhoEDAwjlYhQIAAAQIECBAgQIAAgToQWNsoIOIrEfHB1w4nRXR/N5y7f4SBDwIEKiGQUsTaL+nX/rp++5QJcei7ttQYoBIFlwQBAgQIECBAgAABAgQIECBAgAABAgQI1ItAd6OAC3/7UPz+lqWvE5L3c/VSL3EQGDCBHryfi4j/zBHf1hhgwNQtRIAAAQIECBAgQIAAAQIECBBYJ6BBgIeBAAECBAgQIECAAAECBCon8J6v/Hb/3FQcHzkOq1xyEiJAoFcCf7bHpvGRd2wRU7bbqFfzDCZAgAABAgQIECBAgAABAgQIECBAgAABAgR6LnDLfSviot89HP91w5KeTzKSAIFqCqT4aeqqnf7rb7/rymomKCsCBAgQIECAAAECBAgQIECAwPALaBAw/DUQAQECBAgQIECAAAECBAgMksB7vnLlHrUiz0gRx7z+Ft3fHr/2Tx4fpPAsS4BAnwXW/zU7fd9J8aH9t4gdJo/u8y4mEiBAgAABAgQIECBAgAABAgQIECBAgAABAr0TuGfhqvjxfz0cl/9x0Xomrv+sv3c7G02AwOAKrP9rNkecWdTS7F9/e/8bBjcWqxMgQIAAAQIECBAgQIAAAQIECGgQ4BkgQIAAAQIECBAgQIAAgcoLvPukK7dJOY5NEcdG5Nf/MeLdfQLS2t8q7yJBAuURyBE5rffLctQGzfGB/TZf+2vS+JHlSU+kBAgQIECAAAECBAgQIECAAAECBAgQIECgIgKrOyO+fU0t7lv8dCxbsDgeX7Aoap2dr5+d93MVqb40qiXQs/dzEWlFjvheTvG9S0/Z//5qGciGAAECBAgQIECAAAECBAgQIFC/Av63Q/3WRmQECBAgQIAAAQIECBAgMMACbz/hqg1Hp9oXI6L7186vv7wmAQPMbzkCfRRY/9fi1hM3jPe/ffN439s3j5EtRR/3MY0AAQIECBAgQIAAAQIECBAgQIAAAQIECBDor8AZ19Xilke7z/af/ajVarF8waJY9uDieGbVU+tZfv3vBPobn/kECPREoEdfi7dHxD+vysU///60/db3xd2TTY0hQIAAAQIECBAgQIAAAQIECBDohYAGAb3AMpQAAQIECBAgQIAAAQIEqiNw8IlXfjQiHxMRrdXJSiYEGktgn53Hx/R9J8U7d9uksRKXLQECBAgQIECAAAECBAgQIECAAAECBAgQqEOB827JcdWDtdeM7IlFS+PxhYtj1ZLH6zB6IREg0EOBjoh05m9O3f+CHo43jAABAgQIECBAgAABAgQIECBAYBAENAgYBFRLEiBAgAABAgQIECBAgEB5BN7zlSv3yEUcHZGPjojR64+8+1vpF37qyfrHG0GAQM8Eeva1tcGIpmh966RofevE2GFyD75ke7a5UQQIECBAgAABAgQIECBAgAABAgQIECBAgEA/BH51d44597x2c4AXL716xZPx+EOPxvKFi6PW1dWDXXv2DqEHCxlCgMBLBHr8tbUqIp2VanHWr7+9/w0QCRAgQIAAAQIECBAgQIAAAQIEhl9Ag4Dhr4EICBAgQIAAAQIECBAgQKAOBA44+b4NmlcsOCpScWTk2He9IXX3CPBd9XqZDCCwXoEefi1N3mJsfHS/zWLaWzePEc2++NbragABAgQIECBAgAABAgQIECBAgAABAgQIEBgigSsW5PjprT1rDvDikHItx/KFi+Lxh5fE04+vXH+0PXynsP6FjCDQ4AI9/VpK8YfItXM6N9r67MtP3u7pBleTPgECBAgQIECAAAECBAgQIECgrgTcpq6rcgiGAAECBAgQIECAAAECBOpB4N0nXrVfkWqfiRyfiQg/orweiiKGhhQomppioy03jY222CxGbTwmjtmziN0nOs5qyIdB0gQIECBAgAABAgQIECBAgAABAgQIECBQlwI3Lspx5g29bw7w8mSefHxlrHj40Vjx0JKodXXVZa6CItAgAqsixb/XcvHvl56631UNkrM0CRAgQIAAAQIECBAgQIAAAQKlE3CjunQlEzABAgQIECBAgAABAgQIDJXAx0++ZcSyFUuPiCg+HZEPGqp97UOg0QVGTRgXG22xSYzbcrNI6YXjq+YiYuY+RWy/sSOtRn9G5E+AAAECBAgQIECAAAECBAgQIECAAAECwy9w7+M5Zl1Ti87+9wdYl0zOOZY/9GisePixeHLp8uFPUgQEGkYgXRJR+9H4jSb88PyTpzzTMGlLlAABAgQIECBAgAABAgQIECBQUgG3qUtaOGETIECAAAECBAgQIECAwNAKHPjl372pqSl/KqL4RETeuSe754hn/3Nz7v6TDwINJpBSdF/i6+nh04jRo2KjzSfE2M03iZGjN3xNrPEbRBy/TxGbjurpyg3mLl0CBAgQIECAAAECBAgQIECAAAECBAgQIDAEAkuezHH6NbVY9vTgbbZ61VPxxCOPxYpHlsYzq57s0Ubez/WIyaCqCvTy/VxEuj2i9pOurnTeZd95xx1VZZEXAQIECBAgQIAAAQIECBAgQKCKAm5SV7GqciJAgAABAgQIECBAgACBQRU45KQr39WV82Ep4uMRMbHnm3V/G65ZQM+9jCyfQO+e8aYRLTF20iYxbvNNYsPxY3uc7hvGpbVNAkY29XiKgQQIECBAgAABAgQIECBAgAABAgQIECBAgMAACazuirXNAR5YPnTvvZ5a9kQsf+SxeGLRY9H1zJpeZNK7dxe9WNhQAnUi0OtnfHGOOL8ppZ/OO2X/39ZJEsIgQIAAAQIECBAgQIAAAQIECBDopYAGAb0EM5wAAQIECBAgQIAAAQIECLxY4KATr3h/RPpoijg0IjbquU6vL2r0fGkjCQypQO+e5aK5KcZOnBBjJ02IMZuN73OkUzZL8aW9ij7PN5EAAQIECBAgQIAAAQIECBAgQIAAAQIECBDom8AZ19XilkeHrjnAy6Nc+eiyeGLR0nhi8dKodXb1IonevdPoxcKGEhhigV4/yytyxIUR+YJLTn3nL4Y4WNsRIECAAAECBAgQIECAAAECBAgMgoAGAYOAakkCBAgQIECAAAECBAgQaEyBg0666sNF1D6cc/5wRBrXM4XnvzXPEb2+x9GzHYwiMGAC657RFz23PVh8bVOAtQ0BJsTYiX1vCvDyrd42uYjDpzre6kEJDCFAgAABAgQIECBAgAABAgQIECBAgAABAgMi8MP5tfjDwuFrDvDyJJ5YvCxWPrp0bcOAnjcL8H5uQB4GiwyNQB/fz0Xk5Smli2tRXHzJKftdPDTB2oUAAQIECBAgQIAAAQIECBAgQGCoBNygHipp+xAgQIAAAQIECBAgQIBAQwkc/BdXvi/V8gdyxAciYsueJd99mcq36j2zMmp4BHr+jDaPHBFjNxsfoyeOjzGbbjxo4R68XREf2snXzaABW5gAAQIECBAgQIAAAQIECBAgQIAAAQIECDwncPGdtbjkvvppDvDywqxc8nisWrwsnnh0WXSufqaHdev5u48eLmgYgQEW6NUz+lCK+Hku0s9/8639fznAgViOAAECBAgQIECAAAECBAgQIECgjgTcnq6jYgiFAAECBAgQIECAAAECBKopcNAJv3tnpPy+FOm9EbFrj7Ps1V2PHq9qIIGeC/TyGRw5ZsMYvVl3Q4DxMWr82J7v08+RH35TEQdt65irn4ymEyBAgAABAgQIECBAgAABAgQIECBAgACB1xS45E85Lr6jVhqhJ5c9ESuXLItVjy6L1Suf6nncvXw30vOFjSTQQ4HeP4M358i/ipx+eclp77iih7sYRoAAAQIECBAgQIAAAQIECBAgUHIBN6dLXkDhEyBAgAABAgQIECBAgEC5BA468YqdIqI1RZoWEYdERHPPM3j+NkiKFDly93f19ftDWnqelpHDJ5AiUu5+jJ5/mHp34yilFKM2GRejNx0XYzbdOEaM2nDYcjl8ahFvm+yoa9gKYGMCBAgQIECAAAECBAgQIECAAAECBAgQqKzA1QtznDu/PM0BXl6IFYse/cuFN9692vu5yj6i5Uqsn+/nIqIzIublyHMjouOSU995Z7kAREuAAAECBAgQIECAAAECBAgQIDAQAm5ND4SiNQgQIECAAAECBAgQIECAQB8EPn7yLSOWrXz8Pbmr9p6U0kERMbUPy7wwRcOAfvE1xOQBeEZGjtkwRk3obgqwcYzeZFx0Nwmol48v7FnErhPrJ556cREHAQIECBAgQIAAAQIECBAgQIAAAQIECBDoq8D8RyP++bquvk4f/nkp/XX7tKb/9Xwg3s8Nf0kaLoIBeD8XEfNzzpekpuLX48ds/OvzT57yTMM5SpgAAQIECBAgQIAAAQIECBAgQOAlAm5MeyAIECBAgAABAgQIECBAgECdCLR+5ffbdhad786RDoycD0gpbdXb0J79+e/P/j4wd016G4Hx9STwwjOQIz/3TPQ2vuaRI2LUhI3W/ho9YVy0bDiyt0sM2fjmIuL4fZpiu42HbEsbESBAgAABAgQIECBAgAABAgQIECBAgACBygrc93jE6dd0RWetpCmm9C/t05q++HrRez9X0trWcdgD8X4u5/xgpHR5inxZc6350o5vv/1PdZyy0AgQIECAAAECBAgQIECAAAECBIZBQIOAYUC3JQECBAgQIECAAAECBAgQ6InAgSf8bkpTSu9KqfaunNM7I2JyT+YZQ6CfAgvHbDquGLPZhC02HL9RjByzYT+XG9rp40ZGzNyniEmjHXsNrbzdCBAgQIAAAQIECBAgQIAAAQIECBAgQKBKAotW5Zh1TS2Wry5nVimiY1Zr8/TeRu/9XG/FjB8ggYUp5StyLn7blfNvLzvtHbcM0LqWIUCAAAECBAgQIECAAAECBAgQqKiAm9IVLay0CBAgQIAAAQIECBAgQKB6AoecdNXOXbXa/inl/SKKt0fkN/c5yxwR6fljge6/+CifwHP1yzmiXyc86baI2u9zTlc1FcWV807Z7/YTOvKENVH7bUSeUj6XiC3GPNskYOyIfsGUMXUxEyBAgAABAgQIECBAgAABAgQIECBAgACBfgusfCbi9Gu64uGV/V5qeBbI+daW1PzO01rT0v4G4P1cfwWrNn/w3s9VTUo+BAgQIECAAAECBAgQIECAAAECgyvglvTg+lqdAAECBAgQIECAAAECBAgMmsAhf3HlxFzLb8uR3poivzVHfmtEGtfvDZ/vF7D21KD7Nw0E+m3apwWes39JPfq00Ism5eUp0n/nSP+dIv93KtLV8761/+JXW3VmxzO75yh+GxEb9XfX4Zi/4/juJgFNUTj9Gg5+exIgQIAAAQIECBAgQIAAAQIECBAgQIBASQVqOWLWNV1x97KSJhCxIkXTu2a1phsHIwPv5wZDtZ7WHN73c/UkIRYCBAgQIECAAAECBAgQIECAAIH6FnBFur7rIzoCBAgQIECAAAECBAgQINArgQNP+N2UppT3ThF750h7RcSeETG6V4u8xuDu/6dedLcL6P5DWvvbQCxrje4GDDlFShG1gVVdFRHXp8jX5Yg/duX0x8tOe8ctvQGf2ZHfl6PrF72ZU09jd5uY4s/37H5qfRAgQIAAAQIECBAgQIAAAQIECBAgQIAAAQI9EfjX62tx0+LyNo/OKT4we1rzkL7b8H6uJ09WvY2p3/dz9SYlHgIECBAgQIAAAQIECBAgQIAAgfoUcJO/PusiKgIECBAgQIAAAQIECBAgMGACB530212KaN69lrt2j5x2K4q0a855qwHb4LUWeu4HbET3f4B/cTOBdf8+6BEM3QavyOm5nIco15TSg7VavjlSvqlITTfWovPGS055160DATBzXtcXcy2fMRBrDccab5tcxOFTHYENh709CRAgQIAAAQIECBAgQIAAAQIECBAgQKBcAufOr8XVC8vbHCAiHdve2lQX7zS8nxuCZ7/C7+eGQM8WBAgQIECAAAECBAgQIECAAAECJRdwO7rkBRQ+AQIECBAgQIAAAQIECBDoi8ABJ127aXPXU1NzKnaJlHeJFG9OOd4cEVv0Zb1ez3lZz4Bn57/oFk9KEfn5QS+7iPaq/+n++SOO58e+eIMX//nl456L/DXXzBHrYnlZjM8n/aq59FqkpxMezilui9z9K92acu3WzqYN519+yluW9LZbs2wAACAASURBVHSBvoybMXfN36Wc/rovc+thzoHbpDh056IeQhEDAQIECBAgQIAAAQIECBAgQIAAAQIECBCoS4ELb6/FZfeXtzlASunvZ01r+p91iftcUN7P9fSdn/dz9fwci40AAQIECBAgQIAAAQIECBAgQKA+BDQIqI86iIIAAQIECBAgQIAAAQIECNSFwPv+6orxq59Jb4rIO0Uu3piK2DHnvGNE7BAR4+siyOoHsSwi7kkp3Z1rcXek2l0R6c6RI/Idv/zHd3Z/blg+2jo6z4qIo4Zl8wHY9L07FjF9B0dhA0BpCQIECBAgQIAAAQIECBAgQIAAAQIECBComMCce2rxq7vL2xwgIs5ub20+uqxl8X6uLipXl+/n6kJGEAQIECBAgAABAgQIECBAgAABAnUp4FZ0XZZFUAQIECBAgAABAgQIECBAoP4EDvrqHzYpnl6zXaS8XY60zf+7bLVNznmbVKStoxZbR4pN6i/qOowox2NRxIJcywtSSvf/v/90f3+KfH/kdF9tg5b7LvmHfR+rw6jXhtQ2Z83cSOmQeo1vfXF9dOcUB2xTrG+YzxMgQIAAAQIECBAgQIAAAQIECBAgQIAAgYYRuPz+Wlxwe4mbA+SY1z69eVpVC+b93ABVtsTv5wZIwDIECBAgQIAAAQIECBAgQIAAAQIVE9AgoGIFlQ4BAgQIECBAgAABAgQIEBgugQ+cfO2op1d1To7O2pZRdG1Zy7FFSmnzyDEpIk+KKDbLuTYxpbRpRGwwXHEO0r5P55yXpFQsjqg9GpEWRYpFOedHihQPR63poWguHtpgdPPCn5/8licHKYZBX/aEjjxhTXT+V0SaOuibDdIGR0wtYt/JjsQGideyBAgQIECAAAECBAgQIECAAAECBAgQIFAigasX5jh3fq1EEb881DS/JYo/O601LS1xEv0K3fu56r+f69cDYjIBAgQIECBAgAABAgQIECBAgEBlBdyGrmxpJUaAAAECBAgQIECAAAECBOpX4IDjLhtTbDhikyJ3TihqzeNrTXnjyN2/0rhIaaMctY1SKsZEzmMi0uhIeXTOeVSKtGFE3iAijYyI7l8jIqIlIrdERHNEaoqIIiKliPzcuUfKEbn7R9/UInJXRHRGpDUR0f3rmYhYHZFXR6Snc+SnUkpPRk6rIvKqSGllzrWVKYoVkfOKSHl5pPR40ZUerxWdy2qpeWntqWceu/y7B66sX+2Bjez4uaun1qL58sh5k4FdeehWO2bPInaf6Fhs6MTtRIAAAQIECBAgQIAAAQIECBAgQIAAAQL1JnDj4hxnXl/m5gCxtEhNf3b6tDS/3mzrNR7v5+q1MuIiQIAAAQIECBAgQIAAAQIECBAg0HsBN6F7b2YGAQIECBAgQIAAAQIECBAgQKChBWbMXfOelNO8MiPM3KcpdppQ5gzEToAAAQIECBAgQIAAAQIECBAgQIAAAQIE+iZw59KI9mu7nm2vXNKPnJoOmT0t/bqk4QubAAECBAgQIECAAAECBAgQIECAAAEC/RLQIKBffCYTIECAAAECBAgQIECAAAECBBpTYGZH52dzxDllzX6D5oi2txSxzTjHY2WtobgJECBAgAABAgQIECBAgAABAgQIECBAoPcC9y/P0X5tLZ7u7P3cepmRIo6c1dr8g3qJRxwECBAgQIAAAQIECBAgQIAAAQIECBAYagE3oIda3H4ECBAgQIAAAQIECBAgQIAAgYoItHV0/WVE/t9lTWfcyIi2fZpi89FlzUDcBAgQIECAAAECBAgQIECAAAECBAgQIECg5wKPrIpov6Yrlq/u+Zx6G5kj/9Xs1pbSvpuoN0/xECBAgAABAgQIECBAgAABAgQIECBQTgENAspZN1ETIECAAAECBAgQIECAAAECBOpCoG1u16mR8wl1EUwfgpg0OsWMt6QYv4Fjsj7wmUKAAAECBAgQIECAAAECBAgQIECAAAECJRFY9nSO2dfmWLQqlyTiV4aZI397dmtLad9JlBZe4AQIECBAgAABAgQIECBAgAABAgQI1J2Am891VxIBESBAgAABAgQIECBAgAABAgTKJdDW0fmjiPhUuaJ+Ido3jEsxY+8iRrWUNQNxEyBAgAABAgQIECBAgAABAgQIECBAgACB1xZ4ck3E7Gtr8cCK8jYHiIjz2lubP63OBAgQIECAAAECBAgQIECAAAECBAgQIBChQYCngAABAgQIECBAgAABAgQIECBAoN8CbXPWXBIpvbvfCw3TAm+ckOK4vYtoLoYpANsSIECAAAECBAgQIECAAAECBAgQIECAAIFBEOjKzzYHuGtpiZsD5Li0fXrzQYPAY0kCBAgQIECAAAECBAgQIECAAAECBAiUUkCDgFKWTdAECBAgQIAAAQIECBAgQIAAgfoS+MLP86YjWmqXReSp9RVZz6OZslmKL+2lQ0DPxYwkQIAAAQIECBAgQIAAAQIECBAgQIAAgXoXOOO6WtzyaImbA0SaP3JkceApB6Yl9W4tPgIECBAgQIAAAQIECBAgQIAAAQIECAyVgAYBQyVtHwIECBAgQIAAAQIECBAgQIBAxQVm/irvkouuyyJiYllT3XNSiqP30CSgrPUTNwECBAgQIECAAAECBAgQIECAAAECBAi8IHDWDbW4flGZmwPE4tTcdOCsg9Ot6kqAAAECBAgQIECAAAECBAgQIECAAAECLwhoEOBpIECAAAECBAgQIECAAAECBAgQGDCBtjlrDogiXRo5SnvutO+WKY7YVZOAAXsoLESAAAECBAgQIECAAAECBAgQIECAAAECQy5w7vwcVy+sDfm+A7phzge2T2+5fEDXtBgBAgQIECBAgAABAgQIECBAgAABAgQqIFDai9oVsJcCAQIECBAgQIAAAQIECBAgQKCSAm1zOj8eKX5a5uTeuXWKw3bRJKDMNRQ7AQIECBAgQIAAAQIECBAgQIAAAQIEGlXgJ7fW4ncLcrnTz3FY+/Tm88udhOgJECBAgAABAgQIECBAgAABAgQIECAwOAIaBAyOq1UJECBAgAABAgQIECBAgAABAg0t0DbnmeMiFbPLjPDubVN85E2aBJS5hmInQIAAAQIECBAgQIAAAQIECBAgQIBAowlcdEctLv1T2ZsDpBnt05u+22i1ky8BAgQIECBAgAABAgQIECBAgAABAgR6KqBBQE+ljCNAgAABAgQIECBAgAABAgQIEOiVwIyONX+TIn2jV5PqbPC0HYp4/46O0OqsLMIhQIAAAQIECBAgQIAAAQIECBAgQIAAgVcR+MVdOebeWyu1TY709dmtTX9b6iQET4AAAQIECBAgQIAAAQIECBAgQIAAgUEWcLt5kIEtT4AAAQIECBAgQIAAAQIECBBoZIG2OZ2nR4qZZTZ4/xuLmLa9Y7Qy11DsBAgQIECAAAECBAgQIECAAAECBAgQqLrA3Htz/OKucjcHiByz2qc3H1/1WsmPAAECBAgQIECAAAECBAgQIECAAAEC/RVws7m/guYTIECAAAECBAgQIECAAAECBAi8rkBbR+e5EfHpMjN9aKcUB29XlDkFsRMgQIAAAQIECBAgQIAAAQIECBAgQIBARQV+c18tfnZnLnt2P2pvbT687EmInwABAgQIECBAgAABAgQIECBAgAABAkMhoEHAUCjbgwABAgQIECBAgAABAgQIECDQ4AJtHWs6ItK0MjN8dOcUB2yjSUCZayh2AgQIECBAgAABAgQIECBAgAABAgQIVE3gvx7I8R+31cqe1tz21ubWsichfgIECBAgQIAAAQIECBAgQIAAAQIECAyVgAYBQyVtHwIECBAgQIAAAQIECBAgQIBAAwsc/bM8dvTIrktyxD5lZvjkLkXsv7UjtTLXUOwECBAgQIAAAQIECBAgQIAAAQIECBCoisCVC3L8+NZyNwdIEddsuLrpoH/6UHqiKnWRBwECBAgQIECAAAECBAgQIECAAAECBAZbwG3mwRa2PgECBAgQIECAAAECBAgQIECAwFqBGb98apvU1HJJROxQZpLDpxbxtsmO1cpcQ7ETIECAAAECBAgQIECAAAECBAgQIECg7AJXL8xx7vxyNweIiHtyV9NBs9+X7i97PcRPgAABAgQIECBAgAABAgQIECBAgACBoRRwk3kote1FgAABAgQIECBAgAABAgQIEGhwgePm5T2KWld3k4AJZaY4crci3rKFo7Uy11DsBAgQIECAAAECBAgQIECAAAECBAgQKKvAtQ/nOOemcjcHSJGWRq3r4FnvHXF9WesgbgIECBAgQIAAAQIECBAgQIAAAQIECAyXgFvMwyVvXwIECBAgQIAAAQIECBAgQIBAgwoc35EPrMXaJgGlPps6evci9ty81Ck06BMobQIECBAgQIAAAQIECBAgQIAAAQIECJRX4PpHcpx1Y7mbA0REjlo+uP29LZeWtxIiJ0CAAAECBAgQIECAAAECBAgQIECAwPAJuME8fPZ2JkCAAAECBAgQIECAAAECBAg0rMDMOZ2H5hQXlB3gmD2K2H2SI7ay11H8BAgQIECAAAECBAgQIECAAAECBAgQKIPAjYtynHlD6ZsDRMrx0VnTmy8sg7kYCRAgQIAAAQIECBAgQIAAAQIECBAgUI8Cbi/XY1XERIAAAQIECBAgQIAAAQIECBBoAIGZczuPzjm+X/ZUv7BnEbtOdMxW9jqKnwABAgQIECBAgAABAgQIECBAgAABAvUscPPiHP9yfQWaA6T4/KxpzWfVs7XYCBAgQIAAAQIECBAgQIAAAQIECBAgUO8Cbi7Xe4XER4AAAQIECBAgQIAAAQIECBCosMCMOWtOTCmdUvYUv7R3EVM2ddRW9jqKnwABAgQIECBAgAABAgQIECBAgAABAvUocMuSHGf8sfzNAXJOJ82e3nRqPRqLiQABAgQIECBAgAABAgQIECBAgAABAmUScGu5TNUSKwECBAgQIECAAAECBAgQIECgggIzO9Z8I0f6mzKnllLEsXsV8WZNAspcRrETIECAAAECBAgQIECAAAECBAgQIECg7gRuW5Lje3+sRa67yHoXUIr0t7Nam77eu1lGEyBAgAABAgQIECBAgAABAgQIECBAgMCrCWgQ4LkgQIAAAQIECBAgQIAAAQIECBAYdoGZc7tOyzl/ZdgD6UcATUXEl/YqYudNHLn1g9FUAgQIECBAgAABAgQIECBAgAABAgQIEHhO4PYlOc64rhZdZe8OEPk77a0tpX4H4KEkQIAAAQIECBAgQIAAAQIECBAgQIBAPQm4rVxP1RALAQIECBAgQIAAAQIECBAgQKCBBdo6Os+KiKPKTND8XJOAN2kSUOYyip0AAQIECBAgQIAAAQIECBAgQIAAAQLDLnDHY882B+isDXso/Q3g7PbW5qP7u4j5BAgQIECAAAECBAgQIECAAAECBAgQIPCCgAYBngYCBAgQIECAAAECBAgQIECAAIG6EZg5t/P8nONjdRNQHwJpaYo4dq8i3jjB0Vsf+EwhQIAAAQIECBAgQIAAAQIECBAgQIBAwwvctTTH966rxZqu0lNc0N7aXOoz/9JXQAIECBAgQIAAAQIECBAgQIAAAQIECFRSwC3lSpZVUgQIECBAgAABAgQIECBAgACB8gq0dXR2RMS08mYQMaIp4kuaBJS5hGInQIAAAQIECBAgQIAAAQIECBAgQIDAsAh0Nwc447paPFP25gA55rVPby71Wf+wPAA2JUCAAAECBAgQIECAAAECBAgQIECAQA8ENAjoAZIhBAgQIECAAAECBAgQIECAAAECQyfwmbmPjN4obzovRew3dLsO/E6aBAy8qRUJECBAgAABAgQIECBAgAABAgQIECBQZYGqNAdIEVeNTE2HfGtaWlXlesmNAAECBAgQIECAAAECBAgQIECAAAECwyWgQcBwyduXAAECBAgQIECAAAECBAgQIEDgNQW+/Js8qdZZm5cj71ZmJk0Cylw9sRMgQIAAAQIECBAgQIAAAQIECBAgQGDoBKrSHCByvrmppfk93zk4LRo6PTsRIECAAAECBAgQIECAAAECBAgQIECgsQQ0CGisesuWAAECBAgQIECAAAECBAgQIFAagZm/yjvk1DUvUmxfmqBfJVBNAspcPbETIECAAAECBAgQIECAAAECBAgQIEBg8AUq0xwgpXtTV3HIrPemewZfzQ4ECBAgQIAAAQIECBAgQIAAAQIECBBoXAENAhq39jInQIAAAQIECBAgQIAAAQIECNS9wJd/k3fr6uqaFzkm1X2wrxOgJgFlrp7YCRAgQIAAAQIECBAgQIAAAQIECBAgMHgCVWkOkCMWF1E7ZFbriBsHT8vKBAgQIECAAAECBAgQIECAAAECBAgQINAtoEGA54AAAQIECBAgQIAAAQIECBAgQKCuBWbMyW9PqWteRIyp60DXE1xLU8QX9yziTZs4kitzHcVOgAABAgQIECBAgAABAgQIECBAgACBgRK447Ec/3x9LdZ0DdSKw7ROipW1yNO+O63lqmGKwLYECBAgQIAAAQIECBAgQIAAAQIECBBoKAG3kRuq3JIlQIAAAQIECBAgQIAAAQIECJRTYGbHmoNzpLkRUZQzg2ejbi4ivrhXETtrElDmMoqdAAECBAgQIECAAAECBAgQIECAAAEC/Ra4fcmzzQE6a/1ealgXyBG5iHzIrNaW3wxrIDYnQIAAAQIECBAgQIAAAQIECBAgQIBAAwloENBAxZYqAQIECBAgQIAAAQIECBAgQKDMAm1zOj8YKX5W5hy6Y2/qbhKwZxFv3tTRXNlrKX4CBAgQIECAAAECBAgQIECAAAECBAj0ReC27uYA19WiK/dldp3NyfGh9unN/1lnUQmHAAECBAgQIECAAAECBAgQIECAAAEClRZwC7nS5ZUcAQIECBAgQIAAAQIECBAgQKBaAm1zOz8ROX5c9qxSivjiXkVM0SSg7KUUPwECBAgQIECAAAECBAgQIECAAAECBHolcEt3c4A/1qISvQFyfGr29ObSn9n3qoAGEyBAgAABAgQIECBAgAABAgQIECBAoA4ENAiogyIIgQABAgQIECBAgAABAgQIECBAoOcCM+d1fi7X4uyez6jfkV/Ys4hdJzqiq98KiYwAAQIECBAgQIAAAQIECBAgQIAAAQIDJ3Dz4hz/cn1t4BYc3pWObm9trsRZ/fAy2p0AAQIECBAgQIAAAQIECBAgQIAAAQK9F3D7uPdmZhAgQIAAAQIECBAgQIAAAQIECAyzwIy5XcemnL87zGEMyPbH7FHE7pMc0w0IpkUIECBAgAABAgQIECBAgAABAgQIECBQpwI3Lspx5g3VaA6QUjpu1rSm79UptbAIECBAgAABAgQIECBAgAABAgQIECBQeQE3jytfYgkSIECAAAECBAgQIECAAAECBKop0Da364TI+dQqZHf07kXsubmjuirUUg4ECBAgQIAAAQIECBAgQIAAAQIECBB4ucD1j+Q468ZqNAeIlE5sn9Z0mioTIECAAAECBAgQIECAAAECBAgQIECAwPAJuHU8fPZ2JkCAAAECBAgQIECAAAECBAgQ6KfAjDlrvppS+mY/l6mL6UfuVsRbtnBcVxfFEAQBAgQIECBAgAABAgQIECBAgAABAgQGSODah3Occ1M1mgPknL82e3rLPwwQjWUIECBAgAABAgQIECBAgAABAgQIECBAoI8Cbhz3Ec40AgQIECBAgAABAgQIECBAgACB+hBom7Pm5Ejp6/URTf+iOHxqEW+b7Miuf4pmEyBAgAABAgQIECBAgAABAgQIECBAoD4Erl6Y49z51WgOEDl/o316y8n1ISsKAgQIECBAgAABAgQIECBAgAABAgQINLaA28aNXX/ZEyBAgAABAgQIECBAgAABAgQqIdA2t+ubkfNXq5DMJ3cpYv+tHdtVoZZyIECAAAECBAgQIECAAAECBAgQIECgcQWuXJDjx7dWpjnAP7ZPb6nEGXzjPpEyJ0CAAAECBAgQIECAAAECBAgQIECgSgJuGlepmnIhQIAAAQIECBAgQIAAAQIECDSwwIyOrm+lyCdVgeCjO6c4YJuiCqnIgQABAgQIECBAgAABAgQIECBAgAABAg0n8F8P5PiP26rRHCDlfOqs6S2VOHtvuAdRwgQIECBAgAABAgQIECBAgAABAgQIVFZAg4DKllZiBAgQIECAAAECBAgQIECAAIHGE2ib03l6pJhZhcw/tFOKg7fTJKAKtZQDAQIECBAgQIAAAQIECBAgQIAAAQKNI/Cb+2rxsztzNRLOMat9evPx1UhGFgQIECBAgAABAgQIECBAgAABAgQIEKiOgAYB1amlTAgQIECAAAECBAgQIECAAAECBCKiraPzexHxpSpgvP+NRUzb3hFeFWopBwIECBAgQIAAAQIECBAgQIAAAQIEqi8w994cv7irVpFE0xntrU3HViQZaRAgQIAAAQIECBAgQIAAAQIECBAgQKBSAm4XV6qckiFAgAABAgQIECBAgAABAgQIEOgWaJvTeWak+HwVNKbtUMT7d3SMV4VayoEAAQIECBAgQIAAAQIECBAgQIAAgeoK/OKuHHPvrUhzgBTfb5/WfEx1qyUzAgQIECBAgAABAgQIECBAgAABAgQIlFvAzeJy10/0BAgQIECAAAECBAgQIECAAAECryHQNqfz3yLFkVUAeve2KT7ypqIKqciBAAECBAgQIECAAAECBAgQIECAAAEClRO46I5aXPqnXI28UpzTPq35c9VIRhYECBAgQIAAAQIECBAgQIAAAQIECBCopoAGAdWsq6wIECBAgAABAgQIECBAgAABAgQiom1u179HzkdUAeOdW6c4bBdNAqpQSzkQIECAAAECBAgQIECAAAECBAgQIFAdgZ/cWovfLahGc4Cc49zZ05srcaZenSdMJgQIECBAgAABAgQIECBAgAABAgQIEHilgAYBngoCBAgQIECAAAECBAgQIECAAIFKC7TN6TwvUnyyCknuu2WKI3bVJKAKtZQDAQIECBAgQIAAAQIECBAgQIAAAQLlFzh3fo6rF9bKn0h3Bjl+3D69+VPVSEYWBAgQIECAAAECBAgQIECAAAECBAgQqLaABgHVrq/sCBAgQIAAAQIECBAgQIAAAQIEImJmR+dPcsRhVcDYc1KKo/fQJKAKtZQDAQIECBAgQIAAAQIECBAgQIAAAQLlFTjrhlpcvyiXN4EXR57j/PbpzZU4Q69GQWRBgAABAgQIECBAgAABAgQIECBAgACB1xfQIMATQoAAAQIECBAgQIAAAQIECBAg0BACM+d2np9zfKwKyU7ZLMUxexTRrE9AFcopBwIECBAgQIAAAQIECBAgQIAAAQIESiTQlSP+9fpa3PJoRZoDRFzQ3tpcibPzEj1GQiVAgAABAgQIECBAgAABAgQIECBAgEC/BDQI6BefyQQIECBAgAABAgQIECBAgAABAmUSaOvovCAiDi1TzK8V6xsnPNskYFRLFbKRAwECBAgQIECAAAECBAgQIECAAAECBOpf4Mk1EWfeUIu7llajOUDO+aLZ01sqcWZe/0+PCAkQIECAAAECBAgQIECAAAECBAgQIDBwAhoEDJyllQgQIECAAAECBAgQIECAAAECBEog0Da388LI8ZEShLreEN+wUYpj9kwxfgPHfOvFMoAAAQIECBAgQIAAAQIECBAgQIAAAQL9EFj2dI4zr8/xwIpqNAeIiIvbW5srcVbej7KaSoAAAQIECBAgQIAAAQIECBAgQIAAgVIKuDlcyrIJmgABAgQIECBAgAABAgQIECBAoD8CbR2dF0XEh/uzRr3MnTS6u0lAEZuPrpeIxEGAAAECBAgQIECAAAECBAgQIECAAIFqCTyyKuLM67ti0aqK5JXi4vZpmgNUpJrSIECAAAECBAgQIECAAAECBAgQIECgAQU0CGjAokuZAAECBAgQIECAAAECBAgQIEAgom1u50WRq9EkYNzIiD/fs4htxjnu82wTIECAAAECBAgQIECAAAECBAgQIEBgIAXuX57jX6+vxfLVA7nq8K2VI342u7W5Eg10h0/RzgQIECBAgAABAgQIECBAgAABAgQIEBheATeGh9ff7gQIECBAgAABAgQIECBAgAABAsMo0NbReVFENZoEbNDc3SSgKXaaMIygtiZAgAABAgQIECBAgAABAgQIECBAgECFBO5cGvGv13fF050VSSrFxe3Tmj9SkWykQYAAAQIECBAgQIAAAQIECBAgQIAAgYYV0CCgYUsvcQIECBAgQIAAAQIECBAgQIAAgW6BtrmdF0aOylyIPGbPInaf6NjP002AAAECBAgQIECAAAECBAgQIECAAIH+CNy4OMf3b6hFzv1Zpa7mXtzeqjlAXVVEMAQIECBAgAABAgQIECBAgAABAgQIEOijgJvCfYQzjQABAgQIECBAgAABAgQIECBAoDoCbR2dF0TEoVXJ6IipRew72dFfVeopDwIECBAgQIAAAQIECBAgQIAAAQIEhlbg6oW1OHd+dToD5Jwvmj29pTJn4EP7NNiNAAECBAgQIECAAAECBAgQIECAAAEC9SfglnD91UREBAgQIECAAAECBAgQIECAAAECwyAwc27n+TnHx4Zh60HZ8qM7pzhgm2JQ1rYoAQIECBAgQIAAAQIECBAgQIAAAQIEqipw+f21uOD26jQHiIgL2lubK3P2XdXnTl4ECBAgQIAAAQIECBAgQIAAAQIECBDojYAGAb3RMpYAAQIECBAgQIAAAQIECBAgQKDSAjM7On+SIw6rSpLv3bGI6Ts4AqxKPeVBgAABAgQIECBAgAABAgQIECBAgMDgCsy5pxa/urtCzQFynN8+vbkyZ96DW32rEyBAgAABAgQIECBAgAABAgQIECBAoDwCbgeXp1YiJUCAAAECBAgQIECAAAECBAgQGAKBtjmd50WKTw7BVkOyxYHbpDh052JI9rIJAQIECBAgIr7/fQAAIABJREFUQIAAAQIECBAgQIAAAQIEyipw4e21uOz+SjUH+HH79OZPlbUe4iZAgAABAgQIECBAgAABAgQIECBAgACB1xbQIMDTQYAAAQIECBAgQIAAAQIECBAgQOBlAm1zu/49cj6iKjBvm5zi8KmaBFSlnvIgQIAAAQIECBAgQIAAAQIECBAgQGBgBc6dX4urF1anOUDOce7s6c2VOeMe2GpbjQABAgQIECBAgAABAgQIECBAgAABAuUX0CCg/DWUAQECBAgQIECAAAECBAgQIECAwCAItM3p/LdIceQgLD0sS+42McXn9yiicCI4LP42JUCAAAECBAgQIECAAAECBAgQIECg/gRqOeL7N9TipsXVaQ4QKc5pn9b8ufrTFhEBAgQIECBAgAABAgQIECBAgAABAgQIDJSA68ADJWkdAgQIECBAgAABAgQIECBAgACBygm0zek8M1J8viqJ7Tg+4vN7NsWYlqpkJA8CBAgQIECAAAECBAgQIECAAAECBAj0TWDlM93NAbri7mV9m1+Xs1J8v31a8zF1GZugCBAgQIAAAQIECBAgQIAAAQIECBAgQGDABDQIGDBKCxEgQIAAAQIECBAgQIAAAQIECFRRoK2j83sR8aWq5LbFmIjP71HEpNGOBqtSU3kQIECAAAECBAgQIECAAAECBAgQINA7gUWrcpx1Y46Hnsi9m1jXo9MZ7a1Nx9Z1iIIjQIAAAQIECBAgQIAAAQIECBAgQIAAgQERcAt4QBgtQoAAAQIECBAgQIAAAQIECBAgUGWBtjmdp0eKmVXJcdzI7iYBTbHdxlXJSB4ECBAgQIAAAQIECBAgQIAAAQIECBDomcB9j0d8/4auWL66Z+NLMSqlWe3Tmo4vRayCJECAAAECBAgQIECAAAECBAgQIECAAIF+C2gQ0G9CCxAgQIAAAQIECBAgQIAAAQIECDSCwIyOrm+lyCdVJdfmIuLo3YvYdaIjwqrUVB4ECBAgQIAAAQIECBAgQIAAAQIECLy+wPxHn20O0FmrjlTK+dRZ01sqc3ZdncrIhAABAgQIECBAgAABAgQIECBAgAABAoMn4Pbv4NlamQABAgQIECBAgAABAgQIECBAoGICbXO7vhk5f7VKaR0+tYi3TXZMWKWayoUAAQIECBAgQIAAAQIECBAgQIAAgVcKXL0wx7nzK9QZoDvFnP+xfXpLpc6sPbsECBAgQIAAAQIECBAgQIAAAQIECBAgsH4BN3/Xb2QEAQIECBAgQIAAAQIECBAgQIAAgXUCbXPWnBwpfb1KJB9+UxEHbeuosEo1lQsBAgQIECBAgAABAgQIECBAgAABAi8IXPKnHBffUbnmAN9on95ysjoTIECAAAECBAgQIECAAAECBAgQIECAQOMJuPXbeDWXMQECBAgQIECAAAECBAgQIECAQD8FZsxZ89WU0jf7uUxdTT94uyI+tJPjwroqimAIECBAgAABAgQIECBAgAABAgQIEOi3wMV31uKS+3K/16mnBXLOX5s9veUf6ikmsRAgQIAAAQIECBAgQIAAAQIECBAgQIDA0Am48Tt01nYiQIAAAQIECBAgQIAAAQIECBCokEDb3K4TIudTK5RS7Ds5xRFTiyqlJBcCBAgQIECAAAECBAgQIECAAAECBBpY4Ifza/GHhdVqDhApndg+rem0Bi6r1AkQIECAAAECBAgQIECAAAECBAgQINDwAhoENPwjAIAAAQIECBAgQIAAAQIECBAgQKCvAjPmdh2bcv5uX+fX47wpm6U4avciRjbVY3RiIkCAAAECBAgQIECAAAECBAgQIECAwPoFVndFnH1jLW55tFrNAVJKx82a1vS99QsYQYAAAQIECBAgQIAAAQIECBAgQIAAAQJVFtAgoMrVlRsBAgQIECBAgAABAgQIECBAgMCgC8yc1/m5XIuzB32jIdzgDeNSHLVbik1HOT4cQnZbESBAgAABAgQIECBAgAABAgQIECAwAAKPPRVx1o21eGB5tZoDRMTR7a3NlTqLHoByW4IAAQIECBAgQIAAAQIECBAgQIAAAQINKeCGb0OWXdIECBAgQIAAAQIECBAgQIAAAQIDKdA2t/MTkePHA7nmcK81foOIz+1exPYbO0Ic7lrYnwABAgQIECBAgAABAgQIECBAgACBngnc93jE2Td2xbKneza+LKNyjk/Nnt5cqTPostiLkwABAgQIECBAgAABAgQIECBAgAABAvUo4HZvPVZFTAQIECBAgAABAgQIECBAgAABAqUTaJvT+cFIcVFEFKUL/jUCbi6ebRKw+0THiFWpqTwIECBAgAABAgQIECBAgAABAgQIVFXgxkU5zr6pFl216mSYI3LK8eH26c3/WZ2sZEKAAAECBAgQIECAAAECBAgQIECAAAEC/RVws7e/guYTIECAAAECBAgQIECAAAECBAgQeE5gZseag3Ok7iYBY6qEctguRbxza0eJVaqpXAgQIECAAAECBAgQIECAAAECBAhUSeCKBTl+emuFOgN0FyfFypTzR2a1tvymSrWSCwECBAgQIECAAAECBAgQIECAAAECBAj0X8Ct3v4bWoEAAQIECBAgQIAAAQIECBAgQIDAOoEZc/LbU9F1UeSYVCWW1u1TvO+NRZVSkgsBAgQIECBAgAABAgQIECBAgAABAhUQ+NXdOebcU63mADlicU75I9+d1nJVBUokBQIECBAgQIAAAQIECBAgQIAAAQIECBAYYAENAgYY1HIECBAgQIAAAQIECBAgQIAAAQIEvvybvFvXmq6LIsX2VdJ4+1YpPj1Fk4Aq1VQuBAgQIECAAAECBAgQIECAAAECBMoscN4tOa56sFrNASKle1PuOnRW64gby1wbsRMgQIAAAQIECBAgQIAAAQIECBAgQIDA4AloEDB4tlYmQIAAAQIECBAgQIAAAQIECBBoYIGZv8o7RFG7MEferUoMUzZLcdRuRYxsrlJWciFAgAABAgQIECBAgAABAgQIEKiiwDW3L4t9dh5fxdQaPqfVnRFn31SLWx7N1bLI+eaUmz8y673pnmolJhsCBAgQIECAAAECBAgQIECAAAECBAgQGEgBDQIGUtNaBAgQIECAAAECBAgQIECAAAECBF4k8OXf5EmdnV0Xpoj9qgSz1UbPNgmYOLpKWcmFAAECBAgQIECAAAECBAgQIECgagKn/vTuOPGwHauWVsPns3hVd3OArnhwRbUoUsRVRXPTod85OC2qVmayIUCAAAECBAgQIECAAAECBAgQIECAAIGBFtAgYKBFrUeAAAECBAgQIECAAAECBAgQIEDgRQKfmfvI6HF50wsiYlqVYMaMiDhq9yJ2muCIsUp1lQsBAgQIECBAgAABAgQIECBAoEoCn/jGNXH4wVvFB/ffokppNXQudy7N8W835Xhida6WQ455GxRNh35rWlpVrcRkQ4AAAQIECBAgQIAAAQIECBAgQIAAAQKDIeD27mCoWpMAAQIECBAgQIAAAQIECBAgQIDAywRmzu08P+f4WNVgPrtrEfts6ZixanWVDwECBAgQIECAAAECBAgQIECg7AI337siTpx9c2w8piXO+dreMWpkU9lTavj4r3koxw9urlXR4YL21ubKnR1XsVByIkCAAAECBAgQIECAAAECBAgQIECAQL0IuLlbL5UQBwECBAgQIECAAAECBAgQIECAQOUF2jo6z4qIo6qW6AfeWMQh2ztqrFpd5UOAAAECBAgQIECAAAECBAgQKLPA9395f/z40gfXpvCxAybHFz+wbZnTafjY592b4+d3VbI5wNntrc1HN3yBARAgQIAAAQIECBAgQIAAAQIECBAgQIBArwTc2u0Vl8EECBAgQIAAAQIECBAgQIAAAQIE+icwc27XaTnnr/Rvlfqb/Y6tU3xil6L+AhMRAQIECBAgQIAAAQIECBAgQIBAQwp84VvXx30PP7ku9zNO2iN22HJ0Q1qUPemf3pbjigeq2Bwgf6e9taVyZ8Vlf97ET4AAAQIECBAgQIAAAQIECBAgQIAAgTIIaBBQhiqJkQABAgQIECBAgAABAgQIECBAoFICMzvWfCNH+ptKJRURu05MceSuRYxsrlpm8iFAgAABAgQIECBAgAABAgQIECiTwAOLnozP/9P1Lwl5/103iZM/t3OZ0mj4WFd3RvzbzbWYvzhXziJF+ttZrU1fr1xiEiJAgAABAgQIECBAgAABAgQIECBAgACBIRHQIGBImG1CgAABAgQIECBAgAABAgQIECBA4KUCM+asOTGldErVXCaPjThytyK2GOPosWq1lQ8BAgQIECBAgAABAgQIECBAoCwC/3H5Q/HPP7/vFeF2NwjobhTgo/4FHl6Z4wc353hwRfWaA+ScTpo9venU+q+CCAkQIECAAAECBAgQIECAAAECBAgQIECgXgXc0q3XyoiLAAECBAgQIECAAAECBAgQIECg8gIz53YenXN8v2qJjm5J8dldU+yymePHqtVWPgQIECBAgAABAgQIECBAgACBMgj8f9+bHzfcvfwVoe6w5eg446Q9ypBCQ8d466M5zrm5Fk+uqR5DSvH5WdOaz6peZjIiQIAAAQIECBAgQIAAAQIECBAgQIAAgaEUcEN3KLXtRYAAAQIECBAgQIAAAQIECBAgQOBlAjPndB6aU/xHRFTurO6TU4rYf6vKpeUZJkCAAAECBAgQIECAAAECBAgQqGOB5SvXxMe+/t+vGeEXP7BtfOyAyXWcQWOHduWCHD++tVZFhJxyfGzW9OYLq5icnAgQIECAAAECBAgQIECAAAECBAgQIEBgaAXczh1ab7sRIECAAAECBAgQIECAAAECBAgQeIXA8R35wFp0dTcJmFA1nkO2L+IDb3QMWbW6yocAAQIECBAgQIAAAQIECBAgUK8C865dHP/nvLvWhbfB2FHx9BNPrvv7qJFNcc7X9o6Nx7TUawoNG9fP78ox797qNQdIkZbmWu3j7e9tubRhiytxAgQIECBAgAABAgQIECBAgAABAgQIEBhQATdzB5TTYgQIECBAgAABAgQIECBAgAABAgT6JnDcvLxHUVvbJGCHvq1Qv7P23iLFkbsV4TCyfmskMgIECBAgQIAAAQIECBAgQIBAVQT+7gd3xG9vXLIunU233yqW3f9wdHV1rfu3D+6/Rcw8dPuqpFz6PHJEnHNTLf74cPefqvaR7km1ro/Peu+I66uWmXwIECBAgAABAgQIECBAgAABAgQIECBAYPgE3MkdPns7EyBAgAABAgQIECBAgAABAgQIEHiJwIxfPrVN0dRyfo7Yp2o0222c4rO7pth0lCPJqtVWPgQIECBAgAABAgQIECBAgACBehHIOeKDX7s6nn7mhWYA2+47NZ5c9kQsvvP+l4R5+vG7xZu3GVsvoTdsHI899WxzgPser15zgBRxTa2l6eOzD0ovffgattoSJ0CAAAECBAgQIECAAAECBAgQIECAAIGBEnAbd6AkrUOAAAECBAgQIECAAAECBAgQIEBgAASO/lkeO2pk1/kRMW0AlqurJTYaEXHk7k2x04S6CkswBAgQIECAAAECBAgQIECAAAECFRH4w23L4q/PvHVdNi0bjIwd3rXn2r//6fc3xdNPPLnuc/vsPD6++ee7VCTzcqZx59KIH9xUi+Wrq9ccICLmjhrT9PF/ekd6opzVETUBAgQIECBAgAABAgQIECBAgAABAgQI1LOABgH1XB2xESBAgAABAgQIECBAgAABAgQINKxAW0fnuRHx6SoCfGpKEftt5WiyirWVEwECBAgQIECAAAECBAgQIEBgOAVOv+Ce+PlVj6wLYeOtJ8Xmb95u7d9XLl4aD95w50vC++rhO8W799psOENu2L2verAW591SycYA3TX9UXtr8+ENW1yJEyBAgAABAgQIECBAgAABAgQIECBAgMCgC7iFO+jENiBAgAABAgQIECBAgAABAgQIECDQN4G2OZ2nR4qZfZtd37Pes12KD+5U1HeQoiNAgAABAgQIECBAgAABAgQIECiVwOF/d20sfnz1upi32nPnGLPZxuv+3t0goLtRwPMfW222YZz9V3uVKscqBPvzu3LMu7dWhVRemUOOWe3Tm4+vZnKyIkCAAAECBAgQIECAAAECBAgQIECAAIF6EdAgoF4qIQ4CBAgQIECAAAECBAgQIECAAAECryIwo2PN36RI36gizl6bp/jMrkU06xNQxfLKiQABAgQIECBAgAABAgQIECAwpAK33f9EHH/6Tev2LJqaYqeD9nlJDKufeDLu+/0LY7o/+bnWN8Th79l6SGNt1M06axE/uLkW1z+SK0mQI319dmvT31YyOUkRIECAAAECBAgQIECAAAECBAgQIECAQF0JaBBQV+UQDAECBAgQIECAAAECBAgQIECAAIFXCrTNeea4SMXsKtpsvVHEZ3ctYvMxjiqrWF85ESBAgAABAgQIECBAgAABAgSGSuCcjgfih79esG67sZMmxOTdd3rF9ovvfCCW/umhdf/eVKQ452t7x6TxI4cq1Ibc55GVeW1zgAUrKpp+SjPapzV9t6LZSYsAAQIECBAgQIAAAQIECBAgQIAAAQIE6kzArds6K4hwCBAgQIAAAQIECBAgQIAAAQIECLyaQNuczo9HET+JHJU709uwJeIzU4vYdWLlUvMwEyBAgAABAgQIECBAgAABAgQIDJHAcafdEHc9uGrdbltM2SHGTd7sFbt3dXXFvVfcEF3PrFn3uWlvnRR/8YkdhyjSxttm/qM5fnBTLZ7qrGjuRRzWfkjz+RXNTloECBAgQIAAAQIECBAgQIAAAQIECBAgUIcCbtzWYVGERIAAAQIECBAgQIAAAQIECBAgQODVBNrmrDkgUvpJREysotBH3pTi3dsWVUxNTgQIECBAgAABAgQIECBAgAABAoMo8NCSp+LIf7juJTu88cC9o6ml5VV3XbZgUSy67b6XfO7/HDs19thx3CBG2ZhLX/qnWlx0R65o8mlx5Non2qe3XF7RBKVFgAABAgQIECBAgAABAgQIECBAgAABAnUqoEFAnRZGWAQIECBAgAABAgQIECBAgAABAgReTWDmr/Iuuaj9JCJPraLQO7dOcdgumgRUsbZyIkCAAAECBAgQIECAAAECBAgMlsBFVzwc37343nXLj95kXGy995tfd7v7/zA/nlq+ct2Y3XYYF6ccV8kjt8FiX++6P721FlcsqGZzgJTS/GgqPjHr4HTreiEMIECAAAECBAgQIECAAAECBAgQIECAAAECAyygQcAAg1qOAAECBAgQIECAAAECBAgQIECAwGALfOHnedMRzZ0/iZTePdh7Dcf6b9okxRFTU2y8gePL4fC3JwECBAgQIECAAAECBAgQIECgbAJ/9S+3xB/veHxd2BN3ekNM2HbL101j1ZLHY8F1t79kzImH7RjT951UtvTrLt7Hn87xw/k57nisms0BIselIzdo+sQpB6YldYcvIAIECBAgQIAAAQIECBAgQIAAAQIECBBoCAE3bBuizJIkQIAAAQIECBAgQIAAAQIECBCookBbR+ePIuJTVcxt/AYRR+xaxE4THGFWsb5yIkCAAAECBAgQIECAAAECBAgMlMDKpzrjI3/9h5cst/3+u8eI0Ruud4uHbr47Vjz8wv/x3mzjkfGDr+0VzU3Feuca8OoCdy7N8cOba7Hs6coKndfe2vzpymYnMQIECBAgQIAAAQIECBAgQIAAAQIECBAohYDbtaUokyAJECBAgAABAgQIECBAgAABAgQIvLpA29yuUyPnE6rq88ldith/a8eYVa2vvAgQIECAAAECBAgQIECAAAEC/RW49LpH4x/OvXPdMiPHjort3r5bj5Z95smn4t7f3fiSsZ8+eKs4avo2PZpv0EsFrlyQ48e31irLkiN/e3ZrS2XPYitbOIkRIECAAAECBAgQIECAAAECBAgQIECgggJu1lawqFIiQIAAAQIECBAgQIAAAQIECBBoLIG2jq6/jMj/u6pZH7hNikN39lPbqlpfeREgQIAAAQIECBAgQIAAAQIE+iPQ3Rygu0nA8x+bbLdlbPbGN/R4ySV3PxhL7n3wJePP+v/3iq0nbtjjNQyMuPD2Wlx2f64sRY78V7NbWyp7BlvZwkmMAAECBAgQIECAAAECBAgQIECAAAECFRXQIKCihZUWAQIECBAgQIAAAQIECBAgQIBAYwnM7Oj8bI44p6pZT9ksxeFTixg7oqoZyosAAQIECBAgQIAAAQIECBAgQKAvAh/+H1fHqqe71k3d5q1TYsONx/Z4qZxz3HvFDbHm6dXr5hy452bxtSN26vEajTzwiWcizp1fi1serW5zgBRx5KzW5h80cp3lToAAAQIECBAgQIAAAQIECBAgQIAAAQL1JaBBQH3VQzQECBAgQIAAAQIECBAgQIAAAQIE+iwwY+6a96QozoucN+nzInU8cdNR3U0CUuw43rFmHZdJaAQIECBAgAABAgQIECBAgACBIRO49o5l8dV/uXXdfs0bjIgd37VXr/dfvnBxPHzLvS+Z97+O2SXe+ubxvV6rkSbcvSyvbQ6w5MnKZr00p6ZPzp6Wfl3ZDCVGgAABAgQIECBAgAABAgQIECBAgAABAqUUcJO2lGUTNAECBAgQIECAAAECBAgQIECAAIFXFzh+7uqptVycF5GmVtXok7sUsf/WjjarWl95ESBAgAABAgQIECBAgAABAgR6KvDdi++Li654aN3wcZMnxhZTtu/p9JeMW3DtrbFq6Yp1/7bzG8bGrC/v1qe1GmHS7xbU4ie35gqnmuYXqfjU6dPS/AonKTUCBAgQIECAAAECBAgQIECAAAECBAgQKKmAW7QlLZywCRAgQIAAAQIECBAgQIAAAQIECLyWwAkdecKa3HlepHRIVZUO2CbFR3cuqpqevAgQIECAAAECBAgQIECAAAECBHogcOQ3/xgPPfb0upGT99gpxk6c0IOZrxzy5LIV8cA1t77kE20f2T4+9I4t+rRelSddcHstLr+/ws0BUsxryU2fOq01La1yHeVGgAABAgQIECBAgAABAgQIECBAgAABAuUV0CCgvLUTOQECBAgQIECAAAECBAgQIECAAIHXFWjr6DwrIo6qKtPOm0QcPrWIjTdwzFnVGsuLAAECBAgQIECAAAECBAgQIPBaAnc9uDKOO+3GdZ9OqYidDtonUtH3s6JHbrk3Hl+4eN2aG41qjh/8j71j9AbNChERy1dHnDu/FrctqXBzgEhnt7c2Ha3gBAgQIECAAAECBAgQIECAAAECBAgQIECgngX6/jaknrMSGwECBAgQIECAAAECBAgQIECAAAECawVmzF3zdymnv64qx7iREUdMLWLnTR11VrXG8iJAgAABAgQIECBAgAABAgQIvJrAD3+9IM7peGDdp8ZOnBCT99ipX1idT6+Oe664IXJ+4T/Af/TPtowvfXC7fq1bhcm3L8nxw/m1tU0CqvqRUvr7WdOa/mdV85MXAQIECBAgQIAAAQIECBAgQIAAAQIECFRHwK3Z6tRSJgQIECBAgAABAgQIECBAgAABAgReVWDmvK4v5lo+o8o8h76piAO3ddxZ5RrLjQABAgQIECBAgAABAgQIECDwYoGZ37kpbn/giXX/tMWU7WPc5In9Rlpy78JYcveCl6zzvRP3iB0nj+732mVd4LI/1eLCO15omlDWPF4/7nRse2tTpc9Qq1k3WREgQIAAAQIECBAgQIAAAQIECBAgQKAxBdyYbcy6y5oAAQIECBAgQIAAAQIECBAgQKDBBGZ25Pfl6PpRRGxU1dTfvlWKT08pqpqevAgQIECAAAECBAgQIECAAAECBJ4TWLRsdRzx99e+xGPHP9srmkeOGBCje6+8MZ5Z9dS6tfabukl846idB2Ttsi3yo1tq8fsHK90cYEVOcfjsac2/KFttxEuAAAECBAgQIECAAAECBAgQIECAAAECjSugQUDj1l7mBAgQIECAAAECBAgQIECAAAECDSYws+OZ3XM0nRuRp1Q19W3Hpfj01CK2GFPVDOVFgAABAgQIECBAgAABAgQIECDw86seidMvuGcdxKjxY+MN+wzckdeKR5bEQzfd/X/ZuxP4qOs7/+Pv38xkct+BJEBCDu5bQRQEqwICtm633da63W7t9twqdP/Sa7u97Lb/f/89xLagrb213dba/ntuBQTUSlARFZD7DIQjBBJy35n5/ncCGRIVcs3xm5nXPB5pIPP7fo7n90dMf/nNZ/pAf+nuSVo4Iztm8CubpF/t8ep4fRQPBzBmn2W53rtmmbUrZjaWRhFAAAEEEEAAAQQQQAABBBBAAAEEEEAAAQSiQoABAVGxjTSBAAIIIIAAAggggAACCCCAAAIIIIDAwATuW2+yOuT5L0taNrAVkXeU26nuIQGz87j8GXm7R8UIIIAAAggggAACCCCAAAIIIIBA/wJf+PE+bdtf6z9wxLgCZZeM7n/hII44+eoBNVfX+VcU5SXpR5++ZhARIvfQV84a/Wq3Vx3eyO2hv8otab1Lzn96cJl1ob9jeR4BBBBAAAEEEEAAAQQQQAABBBBAAAEEEEAAAbsJcIes3XaEehBAAAEEEEAAAQQQQAABBBBAAAEEEAiBwIoNXY/I6KMhSBW2FLeVOHTHeC6Bhm0DSIwAAggggAACCCCAAAIIIIAAAggEQaCtw6M7Pvdin8jF82coPiUpoNla65t0YtuePjE/8rYi3XlLYAcRBLToAAT7y2Gjp45F8WSAi0Y/WrvMFdXXRgNwKhACAQQQQAABBBBAAAEEEEAAAQQQQAABBBBAwMYC3B1r482hNAQQQAABBBBAAAEEEEAAAQQQQAABBIIpsGKD5/My5mvBzBHu2NNGWHrvNIdS3eGuhPwIIIAAAggggAACCCCAAAIIIIAAAoEQeG5Xjb762AF/KHdKkkrmzwhE6DfEqDpwXLUVZ/1fj49z6LHPz1ZWFF5sauzl1ERAAAAgAElEQVSQfrXHqz3nTVAsbRPUsr6wdqnzf9umHgpBAAEEEEAAAQQQQAABBBBAAAEEEEAAAQQQQGAIAgwIGAIaSxBAAAEEEEAAAQQQQAABBBBAAAEEEIgWgRVPdb1PXv0iWvp5sz4yEyy9d6qlSTlcDo3mfaY3BBBAAAEEEEAAAQQQQAABBBCIDYFvPX5YT20/5282a2y+Rk4cG5TmPZ2dOrplp7xdHn/8t83P07/9Q2lQ8oUr6P5qo1/v9aq2LVwVhCavkd7/0DJXVF8LDY0kWRBAAAEEEEAAAQQQQAABBBBAAAEEEEAAAQTCLcAdseHeAfIjgAACCCCAAAIIIIAAAggggAACCCAQZoGV6zsXGlm/lFQY5lKCmv7tEywtLnYENQfBEUAAAQQQQAABBBBAAAEEEEAAAQSCK/CuL21TfXOXP0nBnClKzkoLWtILxyt17tCJPvG/u3KGphSlBi1nKANvKvfqT4dMKFOGPpdlVVjG8b41y6wtoU9ORgQQQAABBBBAAAEEEEAAAQQQQAABBBBAAAEEAi/AgIDAmxIRAQQQQAABBBBAAAEEEEAAAQQQQACBiBO4Z4MpcBiPb0jATRFX/CAKvi7f0j9OcyiOOQGDUONQBBBAAAEEEEAAAQQQQAABBBBAwB4COw7X6TM/2OsvxumO0/ibZwe9uOMvvKa2xhZ/nmsnZOgbH5sa9LzBTNDplX61x6uXK6N8OID0nKOj85+/93eJFcH0JDYCCCCAAAIIIIAAAggggAACCCCAAAIIIIAAAqEUYEBAKLXJhQACCCCAAAIIIIAAAggggAACCCCAgM0FVqzvelTS+21e5rDKy0+xdNdUSyUZXB4dFiSLEUAAAQQQQAABBBBAAAEEEEAAgRALPPKX4/rds6f9WTNGjVTetJKgV9F07oJO7TzUJ8+/v3eCFs0eEfTcwUhQXif9eq9HlU3BiG6rmI+tXea621YVUQwCCCCAAAIIIIAAAggggAACCCCAAAIIIIAAAgEQ4A7YACASAgEEEEAAAQQQQAABBBBAAAEEEEAAgWgSWLGu835Z1pejqac36+XOKQ4tLOASabTvM/0hgAACCCCAAAIIIIAAAggggED0CHzwG6/q5LlWf0OjZ45Xam52SBo8veuQGqsu+HONyk7Qo/8xOyS5A5lky0mjJ/Z5AxnSnrGM+cra5XH327M4qkIAAQQQQAABBBBAAAEEEEAAAQQQQAABBBBAYHgC3P06PD9WI4AAAggggAACCCCAAAIIIIAAAgggEJUCK9d3vd9Ij0Zlc72amjfa0j9OdcjiSmm0bzX9IYAAAggggAACCCCAAAIIIIBAhAscO9Osjz2w83IXljTx1rmynI6QdNbe1KLy51/rk+vuZYV635KCkOQfbhJjpMf3GT1/KvqHAxjj/cBDy91Rf21zuOcE6xFAAAEEEEAAAQQQQAABBBBAAAEEEEAAAQQiV4DbXiN376gcAQQQQAABBBBAAAEEEEAAAQQQQACBoAp8YqNZ4PF4fmFJRUFNFObgBWmW7ppiqTCdy6Vh3grSI4AAAggggAACCCCAAAIIIIAAAlcUePzpU/rJX0/4n08Zkakx10wMqdj5QxWqOX7Gn9N3Nemxz89RXlZ8SOsYbLKKetM9HOBkgxns0og63kjHHTLvX7MsbktEFU6xCCCAAAIIIIAAAggggAACCCCAAAIIIIAAAggMUoA7XgcJxuEIIIAAAggggAACCCCAAAIIIIAAAgjEksCKp8woy+t5zEiLor3vu6Y6dOMYLplG+z7THwIIIIAAAggggAACCCCAAAIIRKbAfWt3a095g7/4vMlFyijIC2kzxuvV0ed2qKuj0593yZwR+sw/TghpHYNJtvWU0eN7vYNZEpHHWtJm43C+f+1t1uUJDhHZCUUjgAACCCCAAAIIIIAAAggggAACCCCAAAIIINC/AHe79m/EEQgggAACCCCAAAIIIIAAAggggAACCMS8wIp1XY/I0kejHeLGAkt3TXFEe5v0hwACCCCAAAIIIIAAAggggAACCESUQE1Dh+76yvY+NZcuvEZxifEh76PuZJXO7i/vk/eb/zpN14xPD3kt/SV8fJ9XW0+a/g6L/Oct64drlzo/FvmN0AECCCCAAAIIIIAAAggggAACCCCAAAIIIIAAAgMTYEDAwJw4CgEEEEAAAQQQQAABBBBAAAEEEEAAgZgXWLnB82ljzDejHaIgTbprqlOFadHeKf0hgAACCCCAAAIIIIAAAggggAACkSGwbluVVj9xxF9sYnqKxl4/LWzFn3hpj1rrmvz5pxWn6cEV08NWz+sTVzRIj+/16GSDbUoKYiHms2uXxUX9NcsgAhIaAQQQQAABBBBAAAEEEEAAAQQQQAABBBBAIAIFGBAQgZtGyQgggAACCCCAAAIIIIAAAggggAACCIRL4N6nut7h8FqPGpnUcNUQqrx3Tra0sNARqnTkQQABBBBAAAEEEEAAAQQQQAABBBC4gsD9PzugrXtq/M/mjBujnJIxYfNqqalXxSv7++S/793jdPsNuWGrqSdx2Umj3+zzhr2OEBTQZBndvWa56/chyEUKBBBAAAEEEEAAAQQQQAABBBBAAAEEEEAAAQRsJcCAAFttB8UggAACCCCAAAIIIIAAAggggAACCCBgf4EVf22fLofjUVnWNfavdngVzhtt6c4pllwOLqUOT5LVCCCAAAIIIIAAAggggAACCCCAwNAEujxGd3zuBfk+9zyKbpiuhLTkoQUM0Kozu4+oobLaHy07za3HPj9bbld4Bk76eH6z16sXTl92ClCrNgxj7ZDTcffaJdZuGxZHSQgggAACCCCAAAIIIIAAAggggAACCCCAAAIIBF2Au1qDTkwCBBBAAAEEEEAAAQQQQAABBBBAAAEEok/gA8+YhJR2z88lvSf6uuvbUX6KdNdUh0oyuJwa7XtNfwgggAACCCCAAAIIIIAAAgggYD+Bst01+srPD/gLi0tKUOmCWWEvtKO1Tce27OxTx3tuHa0Pv7Uo5LUdqzP6zT6jM43RPxzASE80xzvv/vktVlvIoUmIAAIIIIAAAggggAACCCCAAAIIIIAAAggggIBNBLij1SYbQRkIIIAAAggggAACCCCAAAIIIIAAAghEosC96zq/alnWFyKx9sHW/M5JDt0ylkuqg3XjeAQQQAABBBBAAAEEEEAAAQQQQGA4AqufOKJ126r8IbLG5mvkxLHDCRmwtdVHT6v66Mk+8X78mWs1NjcxYDn6C/TMCaPfH/D2d1hUPG+M+dpDy+O+GBXN0AQCCCCAAAIIIIAAAggggAACCCCAAAIIIIAAAsMQ4G7WYeCxFAEEEEAAAQQQQAABBBBAAAEEEEAAAQSkFU91vU9e/VySM9o9rs2z9J4pDiXFRXun9IcAAggggAACCCCAAAIIIIAAAgjYQ+A9X9muCw0d/mIKrp2s5Jx0exQn6eiWHepsbffXc9PMbH3x/ZOCXl9Lp/SbfV69etYEPVfYExh5jaUPPLTM9Yuw10IBCCCAAAIIIIAAAggggAACCCCAAAIIIIAAAgjYQIABATbYBEpAAAEEEEAAAQQQQAABBBBAAAEEEEAg0gVWru+Ya+T8mWSmRHov/dWflSjdNcWhyTlcXu3PiucRQAABBBBAAAEEEEAAAQQQQACB4QjsPtagVQ/t9odwxrk0/pY5wwkZ8LX1Z6pVuedIn7hf/dAU3TAlM+C5egLurzZ6fJ9XF1qDlsI2gY3MfofMB9Ysc79km6IoBAEEEEAAAQQQQAABBBBAAAEEEEAAAQQQQACBMAtwB2uYN4D0CCCAAAIIIIAAAggggAACCCCAAAIIRIvAyidNmrE8P5eld0RLT1frY3mppdvHOWKhVXpEAAEEEEAAAQQQQAABBBBAAAEEwiLwk7+e0ONPn/LnTs/PUf70cWGp5WpJK17ep5YLDf5Dxo9J0cP3zQxKnU8e8WrdUROU2LYLaukPHY6Gf/nhkqx629VGQQgggAACCCCAAAIIIIAAAggggAACCCCAAAIIhFGAAQFhxCc1AggggAACCCCAAAIIIIAAAggggAAC0SiwYl3n/5FlfS4ae3t9T5NzLN052VJOEpdaY2G/6REBBBBAAAEEEEAAAQQQQAABBEIr8NFv71B5ZYs/6ajp45SWnxPaIgaQrbWuUSde2tvnyI+/vVjvvGnUAFYP7JCaVuk3+7zaXx0rwwHM19cujfuPgelwFAIIIIAAAggggAACCCCAAAIIIIAAAggggAACsSXAXauxtd90iwACCCCAAAIIIIAAAggggAACCCCAQEgE7l3f9c+W9DNJzpAkDGOSBJd052SHrhvF5dYwbgOpEUAAAQQQQAABBBBAAAEEEEAgygQqqlr0oW/u6NPVhFvnyOFy2bLTs/vLVXeyyl9bSqJLv/j8bPk+D/ex/YxXT+w3ausabqSIWO+xpA+uWeZ6LCKqpUgEEEAAAQQQQAABBBBAAAEEEEAAAQQQQAABBMIgwB2rYUAnJQIIIIAAAggggAACCCCAAAIIIIAAArEgsOIpM0ferp9J1rRY6HdhodU9KIAHAggggAACCCCAAAIIIIAAAggggMDwBX73tzN65M/l/kDJ2RkqmD1p+IGDFKGrvUNHt+yU8Xr9Gd6xMF/3/H3JsDI+sd+rLRVmWDEiZ7G1x2s8H3x4uXt75NRMpQgggAACCCCAAAIIIIAAAggggAACCCCAAAIIhF6AAQGhNycjAggggAACCCCAAAIIIIAAAggggAACMSPwqQ0mud14fmqkO2Oh6TFplt49yVJJJpdeY2G/6REBBBBAAAEEEEAAAQQQQAABBIIn8Onv79HOI/X+BLmTipRZmBe8hAGIfKH8jM4drugT6eH7Zmn8mORBRy+vk57Y59WpxtgYDmBJT8Rbzg9+e6nVPGgsFiCAAAIIIIAAAggggAACCCCAAAIIIIAAAgggEGMC3KUaYxtOuwgggAACCCCAAAIIIIAAAggggAACCIRDYMWGzi/LWPeHI3c4cv79RIcWFXH5NRz25EQAAQQQQAABBBBAAAEEEEAAgcgXqG/q1Lu+/FKfRkoWzpI7McH2zZVv3aX25lZ/nTdMydRXPzRlUHVvPm70x4PeQa2J6IMt6/61S51fiegeKB4BBBBAAAEEEEAAAQQQQAABBBBAAAEEEEAAgRAKcIdqCLFJhQACCCCAAAIIIIAAAggggAACCCCAQCwLrNzQ9S6vVz+1LKXGgsP0kZbePdlSZgKXYWNhv+kRAQQQQAABBBBAAAEEEEAAAQQCJ7Bhe5W+/fgRf8CEtGQV3TA9cAmCGKmx6oJO7zrUJ8MX/nmi3jIrp9+stW1Gv91ntPu86ffYaDjAkhqN0YfWLnf9Nhr6oQcEEEAAAQQQQAABBBBAAAEEEEAAAQQQQAABBEIlwJ2poZImDwIIIIAAAggggAACCCCAAAIIIIAAAgjono1mssPj+YmkebHAkRQn3TnZodn5XIqNhf2mRwQQQAABBBBAAAEEEEAAAQQQCIzAVx87qOd2VfuD5ZSOke8jUh6ndx5U47laf7ljc5P0489cc9XyX6k0+u0Bo+aO2BgOIGNedLlcH/zOEmt/pOwrdSKAAAIIIIAAAggggAACCCCAAAIIIIAAAgggYBcB7kq1y05QBwIIIIAAAggggAACCCCAAAIIIIAAAjEksGK954eS+UistLyw0KF3T7bEBdlY2XH6RAABBBBAAAEEEEAAAQQQQACBoQoYI93xuRfU3un1hyiaO00JGSlDDRnydW0NzTr+4u4+eT/01rG669Y3DjnwjQP47X6jLRWX+w15wSFOaEk/XrPMFTPXBkPMSzoEEEAAAQQQQAABBBBAAAEEEEAAAQQQQACBGBDgftQY2GRaRAABBBBAAAEEEEAAAQQQQAABBBBAwI4CK9d5PmEs81071haMmvJTpHdPdmh8Fpdlg+FLTAQQQAABBBBAAAEEEEAAAQQQiA6BF/dd0Bd/cvlN5eMS4lV60zUR11zVwROqPVHpr9vtcuixz89Wdprb/7XDF4x+d8DoTKNvTEBsPCzL+rc1S53fi41u6RIBBBBAAAEEEEAAAQQQQAABBBBAAAEEEEAAgeAIcCdqcFyJigACCCCAAAIIIIAAAggggAACCCCAAAIDEPjE+s5bvJbjxzKmZACHR8Uhbx3v0LISLs1GxWbSBAIIIIAAAggggAACCCCAAAIIBFzge//vqP7y/Fl/3MyCPOVOLgp4nmAH9HZ16eiWXfJ0dvpT3X5Dru5797juv68/avTXI95gl2Gn+OXymg+vvT3uaTsVRS0IIIAAAggggAACCCCAAAIIIIAAAggggAACCESiAHehRuKuUTMCCCCAAAIIIIAAAggggAACCCCAAAJRJPDRv5ic+DjPj4309ihq66qtTMy29K5JlvJSuEQbK3tOnwgggAACCCCAAAIIIIAAAgggMDCBf/rayzpX2+4/eMw1E5UyInNgi2121IWKszp34Hifqr7wwWna3ZKqgxeMzaoNXjmW9Cd3vPPDD9xiVQcvC5ERQAABBBBAAAEEEEAAAQQQQAABBBBAAAEEEIgdAe4+jZ29plMEEEAAAQQQQAABBBBAAAEEEEAAAQRsLbBifed/StYX7VRkW0OzLKclh8Mpy+GQw+no/mw5hn9p1RfiXZMdWlgw/Fh2MqMWBBBAAAEEEEAAAQQQQAABBBBAYKgC+0806hPfe82/3OF0asKi64Yazhbrjm/brbb6Zn8tydlpKpg9xRa1haYI66trlzm/FJpcZEEAAQQQQAABBBBAAAEEEEAAAQQQQAABBBBAIDYEuPM0NvaZLhFAAAEEEEAAAQQQQAABBBBAAAEEEIgIgRXru/5B0o8lZdih4PbmFpVvvXxTur8my/IPC3D4Bgc4HFL3IAGHLOfFv/uGCajXUIGLwwUsWU6nnE6n/7nSbKduKXYqI9Ehd5xD8XGXP/f82e1y2IGDGhBAAAEEEEAAAQQQQAABBBBAAIGgCjy6vkK/3HjSnyM1L1ujZ4wPas5gB286X6dTOw70SZM/tVTpo0cEO3W449d5vfrIw7e7fhfuQsiPAAIIIIAAAggggAACCCCAAAIIIIAAAggggEC0CTAgINp2lH4QQAABBBBAAAEEEEAAAQQQQAABBBCIcIF71ptxDnl+JOnmcLfS2dquo1t2hLuM7vy9Bwf0DBJ449ecfY9zXR44kOB+3XOXhhFcjuH0Dyjwfc3i6rEt9p0iEEAAAQQQQAABBBBAAAEEEIglgXse3KXDp5r8LUfLC+lPv3ZYjWdr/H3FJSaodOGs6N1aY/7W2eX5yCN3JByO3ibpDAEEEEAAAQQQQAABBBBAAAEEEEAAAQQQQACB8Alwi2f47MmMAAIIIIAAAggggAACCCCAAAIIIIAAAlcRWLnB86Ax5n+FE6mrvVNH/vZKOEsIW26X0+oeNnClAQI9Qwpe//n1QwsuDia4PHyg+/hegwt6jvfl44EAAggggAACCCCAAAIIIIAAArErcKa6TXd/ve91mPG3zJYzLi7iUdqbW1S+9bU+fWSXjtGI0jER39sbGzDfXbssLqzX9KIQlZYQQAABBBBAAAEEEEAAAQQQQAABBBBAAAEEEOgjwB2XnBAIIIAAAggggAACCCCAAAIIIIAAAgggYFuBezd03W0Z/UhSWO4E93Z5dOjp7X4fh8sp4/XKeI1tzSK1MIfj4kCCnoEDviEC/Q0fuHi8bwBB70EGDsV3DyXo+zV/3Es53C5HpFJRNwIIIIAAAggggAACCCCAAAJRKfCHLZV6+I/H/L0lZaepcPaUqOn1/OGTqik/3aefkgUz5U5KjJYeO73G+9GHl7t/Hi0N0QcCCCCAAAIIIIAAAggggAACCCCAAAIIIIAAAnYVYECAXXeGuhBAAAEEEEAAAQQQQAABBBBAAAEEEECgW+DfNpkZnq6uH0nW3FCT+AYBHNy0zZ/WcliauPh6GWMuDgrweOX1fzbyeryS1yuvx9P9vO/vvuflP850//1Kx/niXYx7+biLAwm8oW49JvL1HkjgHyDgGy7gcmhSYao+/LaxMeFAkwgggAACCCCAAAIIIIAAAgjYQeDff7hXrxys85eSO3GsMsfm26G0gNTgu75zdMsudbW3++Ol5edo1PRxAYkf3iDmJUvmo2uWuXeFtw6yI4AAAggggAACCCCAAAIIIIAAAggggAACCCAQGwIMCIiNfaZLBBBAAAEEEEAAAQQQQAABBBBAAAEEIl5gxfqu70v611A3cmDjNskYf9qJS66XZYX+0mrvgQOXBwlcHEDgGzjQ8/zFAQW9BxdcHlBw5eMuDiS4GNdzcYBBDD/ec8sYhgPE8P7TOgIIIIAAAggggAACCCCAQOgFmlq79I4vXB7S6Kug5MaZcicnhr6YIGasO3VOZ/cd65Oh4NrJSs5JD2LWYIe2frB2mfPjwc5CfAQQQAABBBBAAAEEEEAAAQQQQAABBBBAAAEEELgsEPq7WNFHAAEEEEAAAQQQQAABBBBAAAEEEEAAAQSGKLByfddHjKVHZBSya5uHnt4ub5fHX/GERdfJ4XQOsYPIWWa8Rl6Pp3vwgG9wgNdrLn3uGSTQewiBp9dzxj+swJjLwwsuxuiJ1SvGpeEGvnx2eDAcwA67QA0IIIAAAggggAACCCCAAAKxJrD51fP6v/91yN92fEqSiufPiEqGiu171VLb6O8tKSNFhXOnRWSvlvTRNctcP4rI4ikaAQQQQAABBBBAAAEEEEAAAQQQQAABBBBAAIEIFgjZTbQRbETpCCCAAAIIIIAAAggggAACCCCAAAIIIGAjgY9v6JjtMNYjlqzZoSjr8LOvyNPR6U81/ubZcrrjQpE6pnIYc3GwQN9BAr4hBV7J6xs0cHFYge/vvkED8g8cMN1/v3yc99JxHv9AgotxLx/X/XdfjNc9GA4QU6cczSKAAAIIIIAAAggggAACCNhI4Ov/dUhPv3reX1F28WiNGF9gowoDV0rLhXpVvLy/T8C8ycXKKMgNXJIgRzKyXnFano99b6n7lSCnIjwCCCCAAAIIIIAAAggggAACCCCAAAIIIIAAAgi8iQADAjgtEEAAAQQQQAABBBBAAAEEEEAAAQQQQCAiBVas63pElj4a7OKPPrdDnW3t/jSlN12juIT4YKclfpAEWuubdOrVA/J0dvXJwHCAIIETFgEEEEAAAQQQQAABBBBAAIEBCPz9519Uc5vHf+TYuVOVmJE6gJWReUjl3qOqP315IILL7VbJwplyOJ32b8joh2uXuz5m/0KpEAEEEEAAAQQQQAABBBBAAAEEEEAAAQQQQACB6BVgQED07i2dIYAAAggggAACCCCAAAIIIIAAAgggEPUCK9d3fcRIP5DkCFaz5WW71N7S6g9fcuNMuZMTg5WOuEEUYDhAEHEJjQACCCCAAAIIIIAAAggggMAQBV4+WKvP/XCff7Ur3q1xb7l2iNEiY1lna5uObdklI+MvOLtolEZMKLRtA0YyDulja5a5fmTbIikMAQQQQAABBBBAAAEEEEAAAQQQQAABBBBAAIEYEWBAQIxsNG0igAACCCCAAAIIIIAAAggggAACCCAQrQIrn+y4xjisH0jW3GD0WP7Ca2pvbPGHLpo3QwmpScFIRcwgCjAcIIi4hEYAAQQQQAABBBBAAAEEEEBgGAIP/7Fcf9hyxh8hY0yu8qYUDyNiZCytOXpK54+e6lNs8fwZik+x5XWnlyyv91/X3O7eERm6VIkAAggggAACCCCAAAIIIIAAAggggAACCCCAQHQLMCAguveX7hBAAAEEEEAAAQQQQAABBBBAAAEEEIgZgZXru9Ya6d5AN3xi2x75Xlze8yicO01JGSmBTkO8IAowHCCIuIRGAAEEEEAAAQQQQAABBBBAYJgCd/+fV3Smps0fZfSsCUodmTXMqJGx/GjZTnW2XO49NTdLo2dOsFXxlvTQmmWuFbYqimIQQAABBBBAAAEEEEAAAQQQQAABBBBAAAEEEIhxAQYExPgJQPsIIIAAAggggAACCCCAAAIIIIAAAghEk8C96zrutuT4viwlBqqvipf3qeVCgz9c4ZwpSspKC1R44gRZgOEAQQYmPAIIIIAAAggggAACCCCAAALDEDh8qkn3PLjLH8GyLE1YNFeWIzZua2uorNaZ3Uf6CI6ZNVEpIzOHoRqgpZZajVcff2i569EARSQMAggggAACCCCAAAIIIIAAAggggAACCCCAAAIIBEggNn6TEiAswiCAAAIIIIAAAggggAACCCCAAAIIIICA/QXu+e/2yQ6n0zck4C2BqPbUqwfUVF3nDzXmmolKGWGDm7QD0VyUx2A4QJRvMO0hgAACCCCAAAIIIIAAAghEvMAvN57Uo+sr/H2kjMzSmFkTIr6vwTRw8tX9aq6u9y9JSE1S0bwZgwkR+GMt/c3r8Hz84SXx+wMfnIgIIIAAAggggAACCCCAAAIIIIAAAggggAACCCAwXAEGBAxXkPUIIIAAAggggAACCCCAAAIIIIAAAgggYEuBFes935DMZ4Zb3Oldh9RYdcEfZvTM8UrNzR5uWNYHWYDhAEEGJjwCCCCAAAIIIIAAAggggAACARBY+d3XdKCi0R8pf2qJ0kePDEDkyAnRUteoipf29il45ISxyirKD1MT1jfXLnN+NkzJSYsAAggggAACCCCAAAIIIIAAAggggAACCCCAAAIDEGBAwACQOAQBBBBAAAEEEEAAAQQQQAABBBBAAAEEIlNg5bqudxqH9bCMyR1qB2d2H1FDZbV/ef60UqWPGjHUcKwLgQDDAUKATAoEEEAAAQQQQAABBBBAAAEEhilQVduu933t5T5Rxr3lWrni3cOMHHnLz+4rV92pKn/hDpdLpQtnyhkXF8pmzllGH1+z3PX7UCYlFwIIIIAAAggggAACCCCAAAIIIIAAAggggAACCIWQhtcAACAASURBVAxegAEBgzdjBQIIIIAAAggggAACCCCAAAIIIIAAAghEkMCKp8woeTzfl6W/G0rZVfvKVdvrBu3cKcXKHDPkeQNDKYE1gxBgOMAgsDgUAQQQQAABBBBAAAEEEEAAgTAK/Hlrpdb8/pi/gqTMVBVeNzWMFYUvdVdHh45t2SWvx+MvIrMwT7mTikJV1J+7Ojvu+cEdSadDlZA8CCCAAAIIIIAAAggggAACCCCAAAIIIIAAAgggMHQBBgQM3Y6VCCCAAAIIIIAAAggggAACCCCAAAIIIBBBAis2eP5dxnx9sCVXHTyh2hOV/mW5E8cqc2z+YMNwfAgEGA4QAmRSIIAAAggggAACCCCAAAIIIBAggS/8ZJ+27av1Rxs5vlBZxaMCFD3ywtQcP6Pzhyr6FD72+mlKTE8JajPGmP94aHncoK+ZBbUogiOAAAIIIIAAAggggAACCCCAAAIIIIAAAggggMBVBRgQwAmCAAIIIIAAAggggAACCCCAAAIIIIAAAjEjsGJd582y9JBkTRlo0+cPn1RN+eU3TxsxvkDZxaMHupzjQiTAcIAQQZMGAQQQQAABBBBAAAEEEEAAgQAItHV4dcfnXugTqXj+DMWnJAUgeuSGKH9+l9qbWv0NJOdkqODaSUFqyNon47137fK4Z4OUgLAIIIAAAggggAACCCCAAAIIIIAAAggggAACCCAQJAEGBAQJlrAIIIAAAggggAACCCCAAAIIIIAAAgggYE+B+/cad81J70NG5sMDqbD62ClVHznlPzSnZIxyxo0ZyFKOCZEAwwFCBE0aBBBAAAEEEEAAAQQQQAABBAIk8Led1fraLw76o7lTElUyf2aAokdumMaqCzq961CfBkbNGK+0vOzANmX0E8s4711zu9Ue2MBEQwABBBBAAAEEEEAAAQQQQAABBBBAAAEEEEAAgVAIMCAgFMrkQAABBBBAAAEEEEAAAQQQQAABBBBAAAHbCaxY3/UvsvSQjBKvVtyF42d07lCF/5CsolEaOaHQdv3EakEMB4jVnadvBBBAAAEEEEAAAQQQQACBSBb41uOH9dT2c1xveZNNPLXzoJrO1fqfcScnquTGAA1PsKxWI7PioaWun0by+UPtCCCAAAIIIIAAAggggAACCCCAAAIIIIAAAgjEugADAmL9DKB/BBBAAAEEEEAAAQQQQAABBBBAAAEEYljg4+vaJjot11pJi6/EUHfyrM7uP+5/OqMgT3mTi2JYzT6tMxzAPntBJQgggAACCCCAAAIIIIAAAggMRuBdX3pJ9c2d/iUFc6YoOSttMCGi9ti2xmYdf2F3n/5GjC9QdvHoYfVsjNnskuve7y63Dg4rEIsRQAABBBBAAAEEEEAAAQQQQAABBBBAAAEEEEAg7AIMCAj7FlAAAggggAACCCCAAAIIIIAAAggggAACCIRbYMU6z/2yzJffrI660+d1du9R/1MZo0cqb2pJuEuO+fwMB4j5UwAABBBAAAEEEEAAAQQQQACBCBXYebhen/7BHn/1Tnecxt88O0K7CU7Z5w6e0IUTlf7gDodDJQtmypUQP7SElvWVtUud9w9tMasQQAABBBBAAAEEEEAAAQQQQAABBBBAAAEEEEDAbgIMCLDbjlAPAggggAACCCCAAAIIIIAAAggggAACCIRFYOV6s1jyrjUyE3sX0HC2RmdeO+z/UlpejkbNGBeWGkl6UYDhAJwJCCCAAAIIIIAAAggggAACCESuwCN/Oa7fPXva30D6qBHKn1YauQ0FoXJvV5eObtklT2enP/pQhlZasg56Le/Kh5bGbQxCmYREAAEEEEAAAQQQQAABBBBAAAEEEEAAAQQQQACBMAkwICBM8KRFAAEEEEAAAQQQQAABBBBAAAEEEEAAAfsJfOAZk5DS5lkrSx/qqa7xXK1O7zzoLzZ1ZKZGz+ozQ8B+jURxRQwHiOLNpTUEEEAAAQQQQAABBBBAAIGYEPjgN17VyXOt/l5Hzxyv1NzsmOh9ME3WVpxV1YHjfZYUXjdFSZlpAwtj6Sdx9ZUrH7yz4DL2wFZyFAIIIIAAAggggAACCCCAAAIIIIAAAggggAACCNhcgAEBNt8gykMAAQQQQAABBBBAAAEEEEAAAQQQQACB0Avcu67rbklrLEupzTX1OvnKfn8RydnpKpg9OfRFkVEMB+AkQAABBBBAAAEEEEAAAQQQQCCyBY5VNutj397Zp4mJi+bKcjoiu7EgVX9i22611jdfvi6VlaaCOVOums2SGr2WVj601PVokMoiLAIIIIAAAggggAACCCCAAAIIIIAAAggggAACCIRZgAEBYd4A0iOAAAIIIIAAAggggAACCCCAAAIIIICAPQVWbDDFMp41rbWNbz2xfa+/yMTMVI29bqo9i47iqhgOEMWbS2sIIIAAAggggAACCCCAAAIxI/Drzaf00ydP+PtNGZGpMddMjJn+B9toc3WdTr56oM+y/KmlSh894kqh/urp6vrE99+WcGywuTgeAQQQQAABBBBAAAEEEEAAAQQQQAABBBBAAAEEIkeAAQGRs1dUigACCCCAAAIIIIAAAggggAACCCCAAAJhEHj/z85978zuQyt7UiekJavohulhqCR2UzIcIHb3ns4RQAABBBBAAAEEEEAAAQSiS+C+tbu1p7zB31TelGJljMmNriYD3M3p1w6r8WyNP2pcQrxKFs6SZb3+1j/rs2uXOb8Z4PSEQwABBBBAAAEEEEAAAQQQQAABBBBAAAEEEEAAARsKMCDAhptCSQgggAACCCCAAAIIIIAAAggggAACCCBgH4HbPrV1mtdrdvdUFJ+SqOL5M+1TYJRXwnCAKN9g2kMAAQQQQAABBBBAAAEEEIgZgZqGDt31le19+i1deI3iEuNjxmAojXY0t+jY1tf6LM0pGaOccWO6v2aM2e4w5hNrbne/OJT4rEEAAQQQQAABBBBAAAEEEEAAAQQQQAABBBBAAIHIE2BAQOTtGRUjgAACCCCAAAIIIIAAAggggAACCCCAQAgFbv301lKHxxzpSelOTOh+lzYewRdgOEDwjcmAAAIIIIDA6wVa2z1qaOlSY0unmlo8amrrUlNrl5pbPWpp96i5rUttHV75jvN9buvwffaoo9Orji6vOruMOn2fPUYej1GXxyuP18jrlbzGSLJ8L2LrTnvxXW+NHJYlh0NyOiy5nA45nZbifB8uh+Jcltwuh9xxDiW4nZc+HEqM9/3ZoeQEl5LinUpOdCol0aWUBJdSkpxKTYpTWpKr+zgeCCCAAAIIIGAPgSdfPKsHf3vUX0xieorGXj/NHsXZvIrzh0+qpvx0nypLFsxUfHLSt9YsdX7G5uVTHgIIIIAAAggggAACCCCAAAIIIIAAAggggAACCARYgAEBAQYlHAIIIIAAAggggAACCCCAAAIIIIAAAghEl8CSz5SNMl3y34Htindr3Fuuja4mbdgNwwFsuCmUhAACCCAQsQLtnV5V13eoxvfR0C7fu/fWNnZe+uhQfXOXahs71NDc1f0i/2h6+IYLpCW7lJnqVvqlz5mpcfJ9ZKe5lZ0Wr+x0t3LS3YqPc0RT6/SCAAIIIICA7QTu/9kBbd1T468rZ3yBcopH265OOxZkvEZHy3aqq63dX15cUsKz67425xY71ktNCCCAAAIIIIAAAggggAACCCCAAAIIIIAAAgggEFwBBgQE15foCCCAAAIIIIAAAggggAACCCCAAAIIIBDhAm/99y2Z7R3WhZ42HC6XJtw6J8K7snf5DAew9/5QHQIIIICA/QQaWrp0tqZNZy+0qaq2/eLHhTadr+/Q+dp2+Z7n0b9AWpJLIzLjNSLdrdysBOVmxnd/5GUlKC87Qb7neSCAAAIIIIDA0AS6PEZ3fO4F+T73PIpumK6EtOShBYzBVXWnz+ns3mN9OjfGLN/84ML1MchBywgggAACCCCAAAIIIIAAAggggAACCCCAAAIIxLQAAwJievtpHgEEEEAAAQQQQAABBBBAAAEEEEAAAQT6E7j5/mcSXA1xrT3HWQ6HJi6e298ynh+iAMMBhgjHMgQQQACBqBdoau3SyXOtOnW+VafPt+lMTZtOV7fqTHWbfM/xCL5ASqJLo3ISNDonUaOyEzR6RILGjEhUwchE+Z7jgQACCCCAAAJXFti6u0b3//yA/4C4pASVLpgF2SAFKrbvVUttY+9VL25avWDeIMNwOAIIIIAAAggggAACCCCAAAIIIIAAAggggAACCES4AAMCInwDKR8BBBBAAAEEEEAAAQQQQAABBBBAAAEEgi+weFXZ5be3kzTpthuCnzQGMzAcIAY3nZYRQAABBN4gUN/cpeOVzTpR1aoTVS2qONeiiqpWXWjoCI2W76eeN/wW2feFSz8OWZZkeg7q8yPSxXWv+9LlYD1P9E7Q+889SQca00j+Wnw0b5L8TXsJDmNWmluFuYkqHJmksbm+j0QV5ScrPZnBAcERJyoCCCCAQKQJrH7iiNZtq/KXnVmYr9xJYyOtjbDX23yhQSdf3tenDmOsezc/eOPDYS+OAhBAAAEEEEAAAQQQQAABBBBAAAEEEEAAAQQQQCBkAgwICBk1iRBAAAEEEEAAAQQQQAABBBBAAAEEEEAgUgUWrSprsaTEnvonLp4ry+GI1HZsWTfDAWy5LRSFAAIIIBBkAd8AgGNnWnT0TFP35+NnW3S+rj3IWXu/lv51r6B/0xf4B7+coGZ4Q0+Xeg5RryMy4lWUl6SSUUkqHZXS/dk3QIAHAggggAACsSbwnq9s7zPwqODaSUrOyYg1hoD0W7nnqOrPnL8cy+h8a5xKt35zQWNAEhAEAQQQQAABBBBAAAEEEEAAAQQQQAABBBBAAAEEbC/AgADbbxEFIoAAAggggAACCCCAAAIIIIAAAggggEC4BRavKquRlNVTx/hb5sgZx7vBBmpfGA4QKEniIIAAAgjYWcD34v/Dp5oufTTryOlmtXV4AlKy7yXvvtFFpvu176970X9AMsRqECMZS5YleS/NVQiERILbqXGjkzV+jO8jpfvDN0SABwIIIIAAAtEqsPtYg1Y9tNvfnu+aiu/aCo+hCXS2tevYlp0y3T/8XXwYy3pg8wM3fmpoEVmFAAIIIIAAAggggAACCCCAAAIIIIAAAggggAACkSbAgIBI2zHqRQABBBBAAAEEEEAAAQQQQAABBBBAAIGQCyxeVXZK0uiexOPecq1c8e6Q1xGNCRkOEI27Sk8IIIAAAnVNndp/olEHKpp0sML3uVHNbQEYBtDzGrDu3/L6/ufyi8JQD6XAJfs++zG8/MkJTk0qTNXEwlRNKkzR5LGpykiJG15QViOAAAIIIGATgZ88eUKPb/ZdWrn4SM/PUf70cTapLjLLqD52StVHLpv6unDKzNqweuGuyOyIqhFAAAEEEEAAAQQQQAABBBBAAAEEEEAAAQQQQGAwAgwIGIwWxyKAAAIIIIAAAggggAACCCCAAAIIIIBATAos/uTWQzJmfE/zJQtmyZ2UEJMWgWya4QCB1CQWAggggEA4BU6ea9We8gbtO96gfSeaVFHVMvRyfC86971lffeDAQBDhwznykv753tX32H8Rr4wN0lTxqZoSlGaphWnqWBkYjibIjcCCCCAAAJDFvjot3eovPLyz0ejZoxXWl72kOOx8KLAsbJd6mhp9XNY0h82rl7wTnwQQAABBBBAAAEEEEAAAQQQQAABBBBAAAEEEEAg+gWGcTtC9OPQIQIIIIAAAggggAACCCCAAAIIIIAAAggg4BNY/MmyXTKa0aNRPH+G4lOSwBmGAMMBhoHHUgQQQACBsAscP9ui3ccatPtYfffn6vqOsNdEAdEvkJPu1vSSNE0vSe/+XJTHz6PRv+t0iAACCES+QEVVqz70zVf7NDLh1jlyuFyR31yYO2g4W6Mzrx3uU4VlzDs3PrjwD2EujfQIIIAAAggggAACCCCAAAIIIIAAAggggAACCCAQZAEGBAQZmPAIIIAAAggggAACCCCAAAIIIIAAAgggEPkCiz9Z9qKMru/ppOj6aUpIT4n8xsLUAcMBwgRPWgQQQACBIQtUXWjXjiN12nmkXruO1A9pIICR783kL/6v75e0vj/xiF2By+eAkbl0TgxWwzcwYOa4dM0al65rxmUoNyt+sCE4HgEEEEAAgaAL/PbZ0/rhX4778yRnp6tg9uSg542VBCdf3a/m6vrL7Rrz2qYHF86Mlf7pEwEEEEAAAQQQQAABBBBAAAEEEEAAAQQQQACBWBVgQECs7jx9I4AAAggggAACCCCAAAIIIIAAAggggMCABRZ/suwZGd3cs6DwuilKykwb8HoOvCzAcADOBgQQQACBSBDo8hi9cqhOrxys1Y7D9Tp+tmV4ZTMRYHh+sbA6AOdIUV6SrhmfrtkTMzV7QoZcTm4HiIVThx4RQAABuwt8+vt7uocs9TxyJxUpszDP7mVHTH1t9c06vm13n3oty/rUxgdufCBimqBQBBBAAAEEEEAAAQQQQAABBBBAAAEEEEAAAQQQGLQAdwQMmowFCCCAAAIIIIAAAggggAACCCCAAAIIIBBrAks+WfakMVre03fBtZOUnJMRawzD7vdKwwHetmCM/u0dY4cdnwAIIIAAAggMR+DU+VZtP1Crlw/6BgPUyeM1gwjnO9b3q1dLloxMAF7sPYjkHBqNApZkGcl0n1e+86vnHBtYs06HpdkTMzRnYoaum5SpMSMSB7aQoxBAAAEEEAigQH1Tp9715Zf6RCxZOEvuxIQAZiFU1b5y1Z6qugxh1ORwWqVPffvGc+gggAACCCCAAAIIIIAAAggggAACCCCAAAIIIIBAdAowICA695WuEEAAAQQQQAABBBBAAAEEEEAAAQQQQCCAAovvK/t/svTOnpCjZ01Q6sisAGaI/lBXGg6QXTRaIyYUaGmJpbeOc8jiqnX0nwx0iAACCNhIYPexBm3bf0Ev7a9VeWXLwCsb3Gu1Bx6XIxEYqMAgz8Hi/CTNnZyp6ydnaXpJ2kCzcBwCCCCAAALDEnhq+zl96/HD/hgJackqumH6sGKy+I0Cns5OHX1up7wez+UnLevhTQ/ceC9eCCCAAAIIIIAAAggggAACCCCAAAIIIIAAAgggEJ0C3GoZnftKVwgggAACCCCAAAIIIIAAAggggAACCCAQQIHFq8p+KemfekLmTx+n9PycAGaI7lD9DQfo6T47Ud1DAq4bxaXr6D4j6A4BBBAIr8C2/bV6ce8FvbD3gmoaOgZYzCBfjT3AqByGQOAEBn6OZqe5NW9qlm6YmqXrJ2cGrgQiIYAAAggg8DqB+x45qD2Hqv1fzS4doxGlY3AKgkDtiUpVHTzx+sjzNq1e8GIQ0hESAQQQQAABBBBAAAEEEEAAAQQQQAABBBBAAAEEwizAXZZh3gDSI4AAAggggAACCCCAAAIIIIAAAggggID9BRatKvuRJX24p9L8qSVKHz3S/oXboMKBDgfoXeqkbGn5OIdKMriEbYMtpAQEEEAgKgS27rmg5/fUaOvuGjW39Xpn1at21/PfISP5/uh7/TUPBOwq4D9He523A6g1OcGpG6dna/60bN04LWsAKzgEAQQQQACB/gWO1Rk9ecSrP//mJRmv17+gaO40JWSk9B+AI4YkUP7Ca2pvbOm11mzYtHrhsiEFYxECCCCAAAIIIIAAAggggAACCCCAAAIIIIAAAgjYWoC7K229PRSHAAIIIIAAAggggAACCCCAAAIIIIAAAnYQWLyq7HuSVvbUkjupSJmFeXYozdY1DGU4QO+GFhY6tLzUUqrb1m1SHAIIIICATQVe3HdBW16rUdnuGrUMeCiArxmmAdh0Sylr0AKDO5eTEpxaMD1bC2dk64YpDAsYNDcLEEAAAQTU2CGtO2q0pcKrpvO1OrXjoF8lLiFepTddg1IQBRrP1er0zsvm3amM/mnTgwt+FcS0hEYAAQQQQAABBBBAAAEEEEAAAQQQQAABBBBAAIEwCDAgIAzopEQAAQQQQAABBBBAAAEEEEAAAQQQQACByBJYsmrLN4ysz/RUPWJCobKLRkVWEyGudrjDAXrKdTvVPSRgcbEjxB2QDgEEEEAgEgV2H2vQszur9dyuatU1dQ6ihcG9kHoQgTkUAZsIDO4cz0iJ000zc3TzrBxNL0mzSQ+UgQACCCBgZ4FN5d7u4QAdnotVnt1/XHUnz/pLzizIU+7kIju3EBW1ndp5UE3nai/3YszhTQ8unBAVzdEEAggggAACCCCAAAIIIIAAAggggAACCCCAAAII+AUYEMDJgAACCCCAAAIIIIAAAggggAACCCCAAAII9COweNXW+yXz5Z7DckrHyPfB480FAjUcoHf0/BTp9nEOzcrlsjbnHQIIIIBAX4GT51r1zI7zenZnjU6eaxkQj5FkWdb//Ofd9yceCMSYgGXJGKOB/lRVMDJJN8/K1i3XjFDByMQYw6JdBBBAAIH+BHZWGT15xKvKpr5HHt2yQ52t7f4vFlw7Sck5Gf2F4/lhCrQ3tar8+V19o1jWFzc9cOPXhhma5QgggAACCCCAAAIIIIAAAggggAACCCCAAAIIIGAjgYH+zt9GJVMKAggggAACCCCAAAIIIIAAAggggAACCCAQWoElq7Z+1sj8356sWcWjNXJ8QWiLiJBswRgO0Lv1aSMsLSu1NDady9sRckpQJgIIIBAUgS6P0aZXzunpV6u143BdUHIQFAEE3ihwzfgM3XptjhbPHimXk5/HOEcQQACBWBY4UW+0/qjRnvNvHLjkuzZwYtseP4/D6dCERXNjmSukvZ87VKELx8/0zunxWlbp0w/ceCKkhZAMAQQQQAABBBBAAAEEEEAAAQQQQAABBBBAAAEEgibAb+yDRktgBBBAAAEEEEAAAQQQQAABBBBAAAEEEIgWgUWrtn7CkvluTz9ZhXkaOakoWtoLWB/BHg7Qu9CbCh1aViKlxnOZO2AbSCAEEEAgAgT2Hm/sHgyw6eXzauvwREDFlIhAdAokuJ1aPGdE96CAqUWp0dkkXSGAAAIIvKlAY7vR+mPScxXeKwpVHz6p6vLT/udT87I1esZ4REMk4O3y6GjZTnk6Ov0ZjfTzzasX/EuISiANAggggAACCCCAAAIIIIAAAggggAACCCCAAAIIBFmAOyeDDEx4BBBAAAEEEEAAAQQQQAABBBBAAAEEEIh8gcWrtn5EMj/s6SRjzEjlTSmJ/MYC2EEohwP0lO12SstKHVpSzKXuAG4loRBAAAHbCXR0GW146ayeevm8Dpxo7L8+35vY8p+G/p04AoH+BAb4b2nS2FTdNmeEls7Nk9vFP77+WHkeAQQQiGSBjeVG64941XHl2QDd7R1/cbfaGpr9reZPG6f0UTmR3HrE1V53skpn95f3qdtIt25eveCZiGuGghFAAAEEEEAAAQQQQAABBBBAAAEEEEAAAQQQQOANAvx2npMCAQQQQAABBBBAAAEEEEAAAQQQQAABBBDoR2DJqq3vMzK/6DksLT9Ho6aPw+2SQDiGA/TGz022tKzU0px8LnlzUiKAAALRJHD0dLPWv3RO61+qUluHZwCt+f474HtFMw8EEAiswMD+bSW4nVo2N1fL5o5U6ejkwJZANAQQQACBsAq8XGm0/qhRVXP/P2t1trR1v3t978f4W2bLGRcX1h5iMfmJbXvku2bT8/ifAQHP/c+AgLfEogU9I4AAAggggAACCCCAAAIIIIAAAggggAACCCAQbQLcLRltO0o/CCCAAAIIIIAAAggggAACCCCAAAIIIBBwgcWrtv6DZH7XEzg1N0ujZ04IeJ5IDBju4QC9zSZk+QYFODQ+KxIlqRkBBBBAoEdgy2s1WretStsP1IKCAAIRKnDdpEwtvz5XC2dkR2gHlI0AAggg4BM4fEFaf9SrQxf6HwzQI1Z7olJVB0/4AZOy0lQ4ZwqgYRBorqnXyVf298nsMPrwUw8u+EkYyiElAggggAACCCCAAAIIIIAAAggggAACCCCAAAIIBFCAAQEBxCQUAggggAACCCCAAAIIIIAAAggggAACCESnwJJVZbcb6a893SXnZKjg2knR2ewgurLTcIDeZV83ytLSEku5yVwCH8R2cigCCCAQVoH2Tq/++sJZ/fcLZ3XyXGs/tfheoMb3+LBuGMkR6Bbo/99iwchEvW1ent46L0/xcQ7cEEAAAQQiRKCq2WjDUaPtlQMfDNDT2slX96u5ut7f6cgJhUrISFNSerJk8TNcqE+Byt1HVF9Z7U9rjDmVlZ5V+tv7p3aEuhbyIYAAAggggAACCCCAAAIIIIAAAggggAACCCCAQOAE+K1L4CyJhAACCCCAAAIIIIAAAggggAACCCCAAAJRKrBoVdktlvR0T3vJWWkqiPF3v7PrcIDep+Ci4ouDAhJdXAqP0n+atIUAAlEgUFXbrr88f7b7o6Wt6+oddb8Wuf8XJEcBCy0gEEECRjJWvzM7khJcumN+XvdHbmZ8BPVHqQgggEBsCbR2GW04ZrS5fPCDAXxSnk6PDj+z/U3RLIelxPRUJWb4PlK6P5xxcbEFHIZuO1radKxsZ5/MlvT1jasX/EcYyiElAggggAACCCCAAAIIIIAAAggggAACCCCAAAIIBEiAuyIDBEkYBBBAAAEEEEAAAQQQQAABBBBAAAEEEIhegcWrym6Q9EJPh4npKRp7/bTobbifziJhOEBPC0lx6h4ScGsR71gbsycsjSOAgC0Fjp5u1p+2Vmrdtqp+6vP9OnNoL1CzZeMUhUDUC/T/b3b59bl6+435Kh2dHPUaNIgAAghEksDTx73dwwFaOodete+d6n3vWD/QR3xKohIz0uS7zpKYkSx3ctJAl3LcIASqj5xS9bFTfVY4LMfkpx6Yf2AQYTgUAQQQQAABBBBAAAEEEEAAAQQQQAABBBBAAAEEbCTAgAAbbQalIIAAAggggAACCCCAAAIIIIAAAggggIA9BZauTju90wAAIABJREFU2jLTI8v/dmvxqUkqnjfDnsUGuapIGg7QmyI32dLSUkvX5XNZPMinCOERQACBqwrsLW/QH8oq9bed1UghgECMC7xlVo7esSBfU4vTYlyC9hFAAIHwCmyvNNpw1KiqefhDmaqPnlJrfaPaapvk8XgG3ZjL7VZCRoqSMlK7hwYkZKbIEv8/ftCQr19gjI6V7VJHa1vvZ36zafWCu4YdmwAIIIAAAggggAACCCCAAAIIIIAAAggggAACCCAQFgF+gxIWdpIigAACCCCAAAIIIIAAAggggAACCCCAQCQJLFq1ZYIl62BPze6kRJUsmBlJLQSk1kgdDtC7+dJMaWmpU5OzA0JCEAQQQACBAQrsPFKv3z93Ri/svXCVFZa6X/9lhv/itAGWxWEIIBBsAcuSuv9JX/nf9bypWXrnTaM0a1x6sKshPgIIIIBAL4H9NdKGox4drQ0OS1tDs1rrGuW7luD73NnaPuhElmUpMSO1z9AApztu0HFYINWfOa/KPUf7UFjSWzeuXvAkPggggAACCCCAAAIIIIAAAggggAACCCCAAAIIIBB5AgwIiLw9o2IEEEAAAQQQQAABBBBAAAEEEEAAAQQQCLHAbav+VuCVs6InrSshXuNuuibEVYQ3XTQMB+gtODPX0m3FlgrTuUwe3jOL7AggEO0CvsEAv3v2tLbtD9Irz6IdkP4QiCGB6ydn6l03j2ZQQAztOa0igEB4BCrqjZ4qN9pVFdqhTL4BAa31jWqta+r+3FbfPCSA+OSk7oEBiRkpSspIlTs5cUhxYnFRxSv71VJT37v17ZtWL5gbixb0jAACCCCAAAIIIIAAAggggAACCCCAAAIIIIBApAtw52Ok7yD1I4AAAggggAACCCCAAAIIIIAAAggggEDQBW7+5Ms5LtN2vieRMy5O42+ZHfS8dkkQbcMBervOG2NpaYlD2byewC6nG3UggECUCOwpb9ATz5zWC3svXL0j3+vS+I1llOw6bSAwAIEB/JufNzVLd94yWtOK0wYQkEMQQAABBAYqUNMqbTjm1QunQjsY4Er1eTwetdX6hgU0XBoa0CRvl2eg7fiPc8W7lZierISM1O6BAYnpKZLFD5hvBtla26gT2/f2fcryfmLTAzetGTQ8CxBAAAEEEEAAAQQQQAABBBBAAAEEEEAAAQQQQCCsAvw2JKz8JEcAAQQQQAABBBBAAAEEEEAAAQQQQACBSBC47VO7kr3exqaeWh1OhyYsio03WIvm4QC9z73FxZZuK3Eo0RUJZyQ1IoAAAvYVOHK6Wb95+pSe3VndT5EDeJWwfdukMgQQGLZA/98Dbp6Vo/fcOkbjRicPOxsBEEAAgVgWaO2Snjrm1aZyewwGuNpetDW0qK2+US11jWqta1Rna/vgt85S96CAhPRLAwMyUuR0xw0+TpSuqNx7TPWnz13uzqhG7oTSTd+YUx+lLdMWAggggAACCCCAAAIIIIAAAggggAACCCCAAAJRKcCAgKjcVppCAAEEEEAAAQQQQAABBBBAAAEEEEAAgUAK3H+/cZQ1bO3zNnaTbrshkClsGStWhgP04Ce41D0kYEkxl85teUJSFAII2Fqg6kK7frX5pJ58scrWdVIcAghEnsDtN+TqvYsKlJsVH3nFUzECCCAQZoGN5aZ7OEBbV5gLGWL6zrZ2tdY1qa2uqXtoQFuDf3bjoCK6UxKVlJ6qhIyU7uEB7uTEQa2PpoN9psfKdsl4vb3b+s6m1Qvui6Y+6QUBBBBAAAEEEEAAAQQQQAABBBBAAAEEEEAAgWgX4C7HaN9h+kMAAQQQQAABBBBAAAEEEEAAAQQQQACBgAgsXlXWJsn/qqSJi6+X5YjeS6yxNhyg90mSmWjptmJLCwqid38D8o+CIAgggICk9g6vfrX5lH616eRVPPp/p3AwEUAAAenq3yveu7hA7100RvFuB1gIIIAAAv0IlJ00eqrcqLbV9701eh5ej1etvkEBdY1qqW/qHh7g7Rr89AOnO06Jl4YFJKSnKikzNXqQBtBJTflpnT/8+p/fHdduWj1/xwCWcwgCCCCAAAIIIIAAAggggAACCCCAAAIIIIAAAgjYQIC7G22wCZSAAAIIIIAAAggggAACCCCAAAIIIIAAAvYXWLyqrFZSRk+l42+ZI2ecy/6FD6HCWB4O0JsrP0W6rcShOflcSh/CacQSBBCIAYE/b63ULzeeUm1jx5t3y1yAGDgLaBGBIAhc5XtHZqpb71syRn93Y34QEhMSAQQQiHyBlyuNnjrmVWVT5Pcy0A7aGlvUWtegtrqm7qEBnS2++Y6DfyRmpCopI1UJGalKTE+RKz5u8EEiaMWx519TR1NL74r/vGn1grdHUAuUigACCCCAAAIIIIAAAggggAACCCCAAAIIIIBATAtwV2NMbz/NI4AAAggggAACCCCAAAIIIIAAAggggMBABRavKjsjyf9KpHFvuVauePdAl0fMcQwHeONWFWdIi4sdmjGSS+oRcyJTKAIIBFVg2/5aPbahQodOvvkrzy6+T62RJb5vBnUjCI5AFAsYXZwScKXvIhMKUvT+pYW6fnJmFCvQGgIIIDBwgdfOGW0q96q8buBrovXIztZ2+a5t+D7a6hq7Pw/l4U5O7B4YkJiR0j00ID45cShhbLum4WyNzrx2uE99xut99+bv3PQ72xZNYQgggAACCCCAAAIIIIAAAggggAACCCCAAAIIIOAX4K4cTgYEEEAAAQQQQAABBBBAAAEEEEAAAQQQQGAAAotXlR2VVNJzaOmCWYpLShjAysg5hOEAV9+rSdmWlpQ4NCErcvaUShFAAIFACpw+36qfr6/QszurAxmWWAgggMCQBW6elaMPLCvU6BHR9aLNIYOwEAEEYk7g0AVp4zGvDtRcHNHE440CXo+nvLr89K9rjp1pcxjNM5bmScoYrJXTHafE9JTuoQG+gQG+wQGWFdm33p3acVBN52t7U+zZtHrB9MHacDwCCCCAAAIIIIAAAggggAACCCCAAAIIIIAAAgiEXiCyf0sRei8yIoAAAggggAACCCCAAAIIIIAAAggggECMCixZVbbHSFN72i+ZP1PulOh5IRLDAQZ+Ys8YaWlxsUPFg345wcBzcCQCCCBgN4FfbjypR9dXXKGsi+/0zQMBBBAIrsCVv9fcvaxQ71tSENz0REcAAQRsJFBeJ20q9+q1cwwGuOq2WNbXc25zfOF+y/L2Pm7Jp7fO8nZ558uy5lnqHhhQOpTtTcxMVWJ6qpIyUpSQkSKX2z2UMGFb09bQrOMv7u6T31jez25+4KZvhq0oEiOAAAIIIIAAAggggAACCCCAAAIIIIAAAggggMCABLhTZ0BMHIQAAggggAACCCCAAAIIIIAAAggggAACsS6weFXZdklzehyKrp+uhPTkqGBhOMDQtnF2vqUlxQ6NTh3aelYhgAACkSDw4r5a/fTJ4yqvbLlyub53TjW8OC0S9pMaEYhogX6+1xTnJ+mDtxfphimZEd0mxSOAAAJXEzjdKG0s9+qVSn726udM+W9Lzi+sWWbtGsgZdduqvxV4Hc558mqekZlvyZo7kHWvP8adlKiLQwOSlZSRFhGDJasOHFdtxdnerbS4ne7SJ781t88Xh+LBGgQQQAABBBBAAAEEEEAAAQQQQAABBBBAAAEEEAieAAMCgmdLZAQQQAABBBBAAAEEEEAAAQQQQAABBBCIIoHFq8qek7Swp6XC66YqKTPyXxl+peEAlqxvTlp6/WvG6KuSiqNoKwPeyg2jLS0qtpSXzCX3gOMSEAEEwiZQ19SpH//1uDa8dC5sNZAYAQQQGIrA0rkj9eG3FikjJW4oy1mDAAII2FLgbLPR5nKjF08zGODqG2SVW5b54pqlrv8azka++77nE+usrvnGWPNkWfMsS/OM0aAn0Djj4pSYkXLpwzc4IFWWw17XDjwdnTq2dZc8nV1+MiM9snn1gn8djiFrEUAAAQQQQAABBBBAAAEEEEAAAQQQQAABBBBAILgC9vqNQ3B7JToCCCCAAAIIIIAAAggggAACCCCAAAIIIDBkgcWryjZIuq0nQMG1k5Wckz7keHZYeLXhABtX3/hZX43vfsI4c9O7vipjfc4ONdu5hgUFlhYVWcpJ4tK7nfeJ2hBAoH+Bdduq9KP/Pq7GlssvEuqzyve6NL7V9Q/JEQggEFyBq3wvSk1y6SNvK9Ly63ODWwPREUAAgSALVLcYbT5uVHaSwQD9Ulvm61X1ri/+9k7L0++xQzhg6aotMz0y83VpaICkcUMIo6SMFCWkpyox0zcwIEWuePdQwgR0Te2JSlUdPNEnpuX1Ltj4nZu2BjQRwRBAAAEEEEAAAQQQQAABBBBAAAEEEEAAAQQQQCBgAty6EzBKAiGAAAIIIIAAAggggAACCCCAAAIIIIBANAssXlX2R0lv7+lxzKyJShk56DePsw3RQIYD9C52xUYzXR7Pf0r6e9s0YdNCbh7r0K1jpcxELsHbdIsoCwEEriBQWdOmR/5yXFt317zhCEuWjHhhGicPAgjYU+BK36NunJ6tj91RpPzsBHsWTlUIIIDAFQRqW42ePiE9e8KLUX8Clv4oh/NLa5dYu/s7NJDP37zymTFxcfHzjLzzZcw8Wdb1Q4nvTkpQYsbFYQGJmWmKT0kcSphhrzn+4m61NTT741jSxo2rF/gHZQ47AQEQQAABBBBAAAEEEEAAAQQQQAABBBBAAAEEEEAgoALcnRhQToIhgAACCCCAAAIIIIAAAggggAACCCCAQLQKLPnkll8bY93V09/oGeOVmpcdke0OdjhA7ybvXd91p2T+05I1MSKbD2HRtxY5dGuRlB7PpfgQspMKAQSGKPCX58/qB38qV0fXFV6EdpV36h5iSpYhgAACgRO4yvcot8uhf317se6Ynxe4fERCAAEEgiRQ32709PGLHzyuLmBkDkrWlx5a5nrCDlY33/9MgrvOPd/r0DxZmtc9NEDKGmxtzjiXEjNSLg0NSFViZqosK/jXFZrO1+rUjoN9yrW85v0bv7PwF4PtgeMRQAABBBBAAAEEEEAAAQQQQAABBBBAAAEEEEAg+ALB/+1B8HsgAwIIIIAAAggggAACCCCAAAIIIIAAAgggEHSBxZ/c+lMZ8y89ifKnlip99Iig5w10guEMB+hdy4r1ni/6BgUEur5oi+e7h39R96AAS6nuaOuOfhBAIBoEztW26+E/HdPW3Rfe2I7vN4m8Ni0atpkeEIgtgSt877pxepbueXuJRmbGx5YH3SKAQEQINHZIm497uwcDGH7+6n/PHNaX1t7m/Gr/B4b3iEWfenGGw9M133QPDLDmyTLjh1KRb2BAQnqqkjJSu4cHuOKDc4HhzK7Daqiq6V3i0U2rF4wbSs2sQQABBBBAAAEEEEAAAQQQQAABBBBAAAEEEEAAgeAKMCAguL5ERwABBBBAAAEEEEAAAQQQQAABBBBAAIEoEVj8ya0PyZh7/j97dwImV1Wnf/w9t6rX9J5OJ+mks5AVEsIStgTCIoEEdFBBdMTdGUEhQQi4jMsYRRk3YCQBRcdxx1EUR2EkLP4RaPawJQSykj3pTjq971V1z/+51TR2NtLVqeVW1fc+Txmm+9xzfr/PuV2dSd16q7+dkcdOVHnNyLTqLl7hAP1NL/5r9yTXBL9ujD6UVhApKNZ5MyjgPIICUqDPkgggcDiBh1fu0Z3/u1ntXeFDDCEdgCsHAQTSWeDQz2FFBUFd/Z6JuuCUqnRujtoRQCCDBLxggEe32Gg4gEswwBF31lr9xrHhry27OH/TEQf7cMA7rn9qjHHsHOPaufJCA6QzhlJmbmGBCsq90IAiFZaVKK+oYCjTHHROT3uXNj/1ygFft0sfuXXe1+OyAJMggAACCCCAAAIIIIAAAggggAACCCCAAAIIIIBA3AQICIgbJRMhgAACCCCAAAIIIIAAAggggAACCCCAQCYLnH/Dk9831t7Q32PV1PGqmDA6bVqOdzjAwMavXRFa6Epfl8xpaQOSokIDRnrHBKPzJjgqTswH/qWoM5ZFAIF0EgiFXS279w098Gz9ocv23pzGq4jptKXUigAChxJ4m+eyi04fqcWXHqOcoIMdAgggkBKBvmAAV/9vi1WEYIBB7IF9zpG+dvvCnBWDGJw2Qy5avCGvN6d+rmM0x1ozR7JzJVXE2kAgJ6iCsmIVlHmhAcUqLCuW8ZIKh3DsXb9N+7bsGnimtdZO/ttt894YwnScggACCCCAAAIIIIAAAggggAACCCCAAAIIIIAAAgkSGNorAQkqhmkRQAABBBBAAAEEEEAAAQQQQAABBBBAAAG/Csy/4cmbZO1X+uurnDJWlRPH+rXc/epKZDjAwIUWr4gssrLep8rFfDN7WkDGsciAI5033ugdBAXEUZWpEEBgMAKvbGrR7X/cpG31XYcZfuhP3R7M3IxBAAEE/Cdw+Oe0cSMLdO1lk3TCpFL/lU1FCCCQsQJeMMD/2+Lq0a1WETdj24xnY41y3aXLL85dFs9J/TzX/OufOt4a983QAM2RNHUo9RaUFkVDA/LLvMCAIgXzBpdSaCMRbap9ReGe3oHL/vKRW8/62FDq4BwEEEAAAQQQQAABBBBAAAEEEEAAAQQQQAABBBBIjAABAYlxZVYEEEAAAQQQQAABBBBAAAEEEEAAAQQQyDCBC26o/ZK1+lZ/W5XHjFHl5Brfd5mscIB+iOv+ZMvCBeGlkvms73F8UKD3gX5eUMB5E4xK8/gnex9sCSUgkNECv390p35y/5aDeiQSIKO3neYQQOBNgcM9133qXRP0/vPG4IQAAggkVKClx+rRLTYaDODahC6VQZPbHwTzgkv/8zzTnEFNxdzKBZ+vrbZhM8fKnWusmSMTDQ2I+cgdVqBoaID3KC9WXlHhYedo2lGv+tc27/d9a+0Ff7tt3iMxL8wJCCCAAAIIIIAAAggggAACCCCAAAIIIIAAAgggkBAB7jZMCCuTIoAAAggggAACCCCAAAIIIIAAAggggECmCcy/ofZ6Wd3a31fFhNGqmjre120mOxxgIMY1K+zJRpGvSbrE10g+Kc4Y6dxxJhoWUF7AP937ZFsoA4GMEWjviui2ezbq8VcaMqYnGkEAAQTiKXD2CZW6/vLJKioIxHNa5kIAAQTU1NUXCvD3bVaWYIBBXRHW6j6ZwNI7FpoXB3VClg26fOma3KbmxrnWMXMcoznW1VwZDY+VwQkGVVheHA0MyC8tiv63cZy3ptn6/Bp1NbUNnLb2kVvPmhfrOoxHAAEEEEAAAQQQQAABBBBAAAEEEEAAAQQQQACBxAhwl2FiXJkVAQQQQAABBBBAAAEEEEAAAQQQQAABBDJM4IIbaj9trX7Y31ZZzUiNOnaib7tMZTjAQJRFK8KXyZivydrjfYvls8LOGe/o3HFSZSH/hO+zraEcBNJSYNWmVt3y+w3a1dCdlvVTNAIIIJAsgerKfN3w/imaNakkWUuyDgIIZLBAQ6cXCiA9ttXN4C7j3Joxq92I/cadFwf/EOeZM366C298cmYk7M6VY+YYozmymjaUpvuCAkpUUDpMXoDA9hde328aa+xVf7tl3o+HMjfnIIAAAggggAACCCCAAAIIIIAAAggggAACCCCAQHwFuLswvp7MhgACCCCAAAIIIIAAAggggAACCCCAAAIZKnD+DbUfM1Y/72+vdMwIjZ4xyZfd+iUcYCDO4hWRG1xrv2aMin2J5sOizqpxdM54adQw/infh9tDSQikhcBfnqzTsns3HaJW73mFj7BNi02kSAQQSKDAoZ8LF186SZecOSqB6zI1AghkskBdh9VjW6Xa7QQDDHafrVWbY8zXly0M3DLYcxj39gILrnt8dCTgeEEBc6zsXCMzR1LM/7iQU1igUGfXwMV2dVhn8tO3zd3vi+wHAggggAACCCCAAAIIIIAAAggggAACCCCAAAIIJF8g5n/4T36JrIgAAggggAACCCCAAAIIIIAAAggggAACCKReYP6Nte+Xq9/1V1I8arjGzJqS+sIOqMCP4QD9JV55n63MDUb+XUaLfQfn44JOH2N07jijsSX8k76Pt4nSEPCdwLI/btJfnqo7TF1eOADPKb7bNApCAIEkCxz+ufCSuaO0+DJ/hoElGYnlEEBgkAI7Wq3+vs3q2Z2EMA2SrG+Y1bK8/MA3bjnPNMR0HoNjEph95cqcimGdc61j5sh6YQF2rmQqY5rkzcFW9jt/u3XeF4dyLucggAACCCCAAAIIIIAAAggggAACCCCAAAIIIIBA/AS48yd+lsyEAAIIIIAAAggggAACCCCAAAIIIIAAAhkscOH1T/yTa8xf+lssqirX2BOn+apjP4cDDIS6ZkXvyZL5dyPzbl8B+ryYk0cZnTve0cQynxdKeQggkFKBfS29+u7/bNCL65tTWgeLI4AAAukucPLUMn3+n6doeGluurdC/QggkECBzc3S37e6erGOYIBYmK30ZynwjTsWmhdjOY+x8RNYcH3tjIhx58r0hwZo+mBnj1jNfPS2s9YMdjzjEEAAAQQQQAABBBBAAAEEEEAAAQQQQAABBBBAIP4CBATE35QZEUAAAQQQQAABBBBAAAEEEEAAAQQQQCADBc6//on5xpiH+1sbNrxUNbOP9U2n6RIOMBDsmhXhd0v2q0Zmtm8g06CQ46v6ggKmVqRBsZSIAAJJFVizuVXfvnuD6hq7k7ouiyGAAAKZKjCqIl9fvGKKZkwsydQW6QsBBIYosL6xLxhg9R6CAWIhtDIvSPamOxYG/xzLeYxNvMC5n3t0VE44OMc6XmCA5hqZOVbWOdTKVuaev9165vsTXxUrIIAAAggggAACCCCAAAIIIIAAAggggAACCCCAwOEECAjg2kAAAQQQQAABBBBAAAEEEEAAAQQQQAABBAYhcMF1j59pHae2f2hBebHGnzpjEGcmfkg6hgMMVFn0YORqWftVSaMSr5U5K0wbbnT2OKNZVfxTf+bsKp0gMHSBR19q0H/8Zr2sPeBNat5TBO9bGzosZyKAQHYJHOI50xijf/vQVJ13UmV2WdAtAggcUmDVHqvHt1mt28dfsGK8ROpkzE3LFwTujPE8hqdI4NyljwadNmduwDpzrJw5snaujEb0l+NYe8lDt827L0XlsSwCCCCAAAIIIIAAAggggAACCCCAAAIIIIAAAlkvwF2DWX8JAIAAAggggAACCCCAAAIIIIAAAggggAACgxF4x3VPn+w4kRf6x+aXDNOEM44fzKkJHZPu4QD9OEsftfl7e8JfNTJfSihYBk4+odTonPFGp4zmn/wzcHtpCYFBCfz+0Z36yf1bBjU2GwcVFwazsW16flOgPzPDC8/w/tv1Hq5VxLVy3/waWAgMRuBT75qg9583ZjBDGYMAAhkosHK31WPbrLY0EwwQ6/Za2ZtH5AVvWnqe6Y71XMb7S+D8G545zlF4rrVmjuSe+Mit82b7q0KqQQABBBBAAAEEEEAAAQQQQAABBBBAAAEEEEAgewS4WzB79ppOEUAAAQQQQAABBBBAAAEEEEAAAQQQQOAoBOZf9/SxciKv9U+RW1SoY+bOOooZj/7UTAkHGCjxmfvtMYFg5CuSPnH0Qtk1w8hh0rnjHZ1Vwz/9Z9fO0222C/zoL5v1x8d2HczgvXeNp4Ooy8cWjMv2yyRr+/d+DLwQgFDYqjcUUWdPRC0dYbW0h9TY1qum1pDCrhcc0BcewIHAWwKHeQ697JxqffqSiUAhgEAWCdRut/r7Vlf1HVnUdPxa/VkkGPjmD+ebN+I3JTP5SeD8zz4z8m8/OKPeTzVRCwIIIIAAAggggAACCCCAAAIIIIAAAggggAAC2SLAbUHZstP0iQACCCCAAAIIIIAAAggggAACCCCAAAJHJbDwuqcnhJ3I5v5JcgryNGneSUc159GcnInhAAM9rn3QznVt+CuSuehonLLx3LJ8o3k10tnjHOXzodnZeAnQcxYJfPe3G/Twyj37d0wwwEFXwJ9vPiOLrgpaHSjgulauK3X1RNTWFVZja692NnRp+54ubd7dqS11nerujSgSDQnADoFDCBziOfWCU6r0+Q9OgQsBBDJYoDssPb7N1RPbpeZufkEMYasfcEzgm7cvME8N4VxOQQABBBBAAAEEEEAAAQQQQAABBBBAAAEEEEAAAQQQGIQAAQGDQGIIAggggAACCCCAAAIIIIAAAggggAACCCDgfSqaCYTr+iWCeTmafM7slMBkejjAQNRrHgq/13HNl61sarBTssPxWTQ34IUEmGhQQHl+fOZkFgQQ8IdAKOzqG79Yp2dea/RHQT6v4uFbzvR5hZSXKAHvTf+uteoNueruddXuhQS09fYFBezt1s6Gbu1u7Fbdvu7o98IRGw0L4EDgSAJnHFehf//YNOUEnSMN5fsIIJBGAk3dVo9v63v0RtKocJ+Uaox5Qa69edlFwXt9UhJlIIAAAggggAACCCCAAAIIIIAAAggggAACCCCAAAIZK0BAQMZuLY0hgAACCCCAAAIIIIAAAggggAACCCCAQDwFLlr8TEkoJ9zSP6cTDGjqO06N5xKDmiubwgEGgix+KHKVde2XJdUMCopB+wnMGesFBRiNLeZlAS4NBNJdoLUjrK//fK1WvfHWr6R0bynh9RMQkHBi3y7gBQR4h7V9b/z3HqGwVU/IjYYEeGEBaza36eWNzdq1r1vdPa56w65v+6EwfwnMOqZUX/v4dJUMC/qrMKpBAIGYBXa09YUCPL2DkJiY8fpO2C65Ny9fmPujIZ7PaQgggAACCCCAAAIIIIAAAggggAACCCCAAAIIIIAAAjEKcCdgjGAMRwABBBBAAAEEEEAAAQQQQAABBBBAAIHsFJh95cqc8qLu3v7ujWM0bf7pScXI1nCAfuSlS62zb477JevaL8moIKn4GbLYrCrpnPEBTa3IkIZoA4EsE9jb0quv/ffr2rCj/YDOjax1ZQwv/R38SiwoAAAgAElEQVTqkiAgIMt+UAbRrhcc0NEdVmd3RK9vbdMrm1r0xu5O1e3rjoYGeEd/uMAgpmNIFgh4IRPGON6VsV+3U8YW6eufPFYjSnOzQIEWEcg8gfWN0mNbI1q1J/N6S0pHRl1G5ubhFzo3LzWGhJ2koLMIAggggAACCCCAAAIIIIAAAggggAACCCCAAAIIINAnwF1CXAkIIIAAAggggAACCCCAAAIIIIAAAggggMAgBeYvqQ1JeusjQqddcHrS3oyZ7eEAA7fo0w/aqqANf0kynx3k1jHsAIFJ5dK8cY5mj+JlAi4OBNJFYPe+bn31v1/X1rrOdCnZN3USEOCbrfBNId6b/yOuVSjsqr6pRzv2dmndtna9vLFZG3d2RL9HQIBvtsv3hYwfVaibPnmsRg/P932tFIgAAn0CL9RZPbHN1aYmRIYuYH8QNsGbf7TAEK8wdETORAABBBBAAAEEEEAAAQQQQAABBBBAAAEEEEAAAQSGLMCdf0Om40QEEEAAAQQQQAABBBBAAAEEEEAAAQQQyDaB+UtqWyUV9/c99fxT5QQCCWcgHODQxFff33NsIBj4Nyt9JOGbkKELjBxmNK/G6KxxRgFeMcjQXaatTBDY1dCtL//Xa9E3Me9/eJ9kzQ/vkfaYgIAjCWX39zu7I2rrCmvt1jY9/kqDXtnUqu5QRD29fBBydl8Zb9f9wc+9Y0cU6Fv/epyqKwkJ4LpBwK8CESvVbrN6YrtVfYf3c8wxFAEj/SoSjvzHne/Ke30o53MOAggggAACCCCAAAIIIIAAAggggAACCCCAAAIIIIBAfAS4Yyg+jsyCAAIIIIAAAggggAACCCCAAAIIIIAAAlkgMH9Jbb2kqv5Wp5w7W4HcnIR2TjjAkXmvfdDOdW3k3yS968ijGXEogcIc6awaR2fVGJXzvjYuEgR8JeCFA3zlp69p+54DwwF8VaaviyEgwNfbk/LiQmFXvWGrzbs79PzaJq1+o1V7mnpU39ST8tooIL0EaqoK9M1/ISQgvXaNarNBoKlbqt1uVbvdVWcoGzpOWI/3OybwH7cvME8lbAUmRgABBBBAAAEEEEAAAQQQQAABBBBAAAEEEEAAAQQQGLQAAQGDpmIgAggggAACCCCAAAIIIIAAAggggAACCGS7wPwltVskje93mHT2ScrJz0sYC+EAsdEuXhF+pyv7RSNzVmxnMnqgwBljTDQoYHwpLyFwZSCQagHvTcpf+slr2lrfmepS0np9AgLSevuSVvzufd3RcIDXtrRp/Y52bdjRnrS1WShzBMaPLNTNnzpOVeWJ+/8RMkeLThBIrMDWFi8UwOqZnTaxC2X47EaqlfTtZQuD/5fhrdIeAggggAACCCCAAAIIIIAAAggggAACCCCAAAIIIJBWAtzdl1bbRbEIIIAAAggggAACCCCAAAIIIIAAAgggkEqB+UtqX5c0vb+GY848QbnDChJSEuEAQ2ddtCJ8hZH5gpWdNfRZOPPYSumsGkezqngpgasBgVQItHSE9MW71mjjzo79l/fe48aPZUxbQkBATFxZO7ixrVdb6zq1YUeHXlzfrBfWN2etBY3HIHCI5+TJY4bp21fNUOmwnBgmYigCCMRLYNUeLxjA1esN8ZoxS+exdrWM+fbyhcG7s1SAthFAAAEEEEAAAQQQQAABBBBAAAEEEEAAAQQQQAABXwtw+5Cvt4fiEEAAAQQQQAABBBBAAAEEEEAAAQQQQMBPAvOX1L4o6aT+mibMmaX84sK4l0g4QHxIF63o/bSV8wUjTYjPjNk5y+iivqCAM2uMAryqkJ0XAV0nXaAn5OoLd63Rms2tB6zt/RDyKbixbggBAbGKZef4zu6I9rX2amt9p/7+coMee5l3lmbnlTCUrg9+bp4xsUTfuWqG8nKcoUzIOQggEKNAxEpPbu8LBtjdHuPJDN9PwEpbjMx3li8M/AgaBBBAAAEEEEAAAQQQQAABBBBAAAEEEEAAAQQQQAAB/wpwK59/94bKEEAAAQQQQAABBBBAAAEEEEAAAQQQQMBnAhcseeJJKzO3v6zxp81UQVlRXKskHCCunNHJFj0YudFY+wUrVcZ/9uyZsSCoaEjAmWONKgt5eSF7dp5OUyHwpZ+8pufXNqVi6Yxck4CAjNzWuDflBXN0dIe1c2+3VjxXr4ee3xP3NZgwuwROnV6umz91XHY1TbcIJFmgodPqyR02Gg7QFU7y4hm2nJEarDHfWb4g8P0Ma412EEAAAQQQQAABBBBAAAEEEEAAAQQQQAABBBBAAIGMFOAOvozcVppCAAEEEEAAAQQQQAABBBBAAAEEEEAAgUQIzF/y5COSPb9/7nGnHKfCipK4LUU4QNwoD5ro+qdsQagl/AXJfF5GBYlbKTtmnj3KRMMCplTwMkN27DhdJlPg279Zr7+9uDeZS2b8WgQEZPwWx6XBiGvVG3K1e1+37nu6Tvc/VReXeZkkuwXOP3mEvvihqdmNQPcIJEBgQ2NfKMALdTYBs2fZlEZdcu13c0qD37ltrunKsu5pFwEEEEAAAQQQQAABBBBAAAEEEEAAAQQQQAABBBBIWwHu3EvbraNwBBBAAAEEEEAAAQQQQAABBBBAAAEEEEi2wPwlT94n2Xf1rzv2pOkqGlEWlzIIB4gL4xEnufI+W5mTG/68seZzRxzMgCMKTCwzmjvW6IwxvNxwRCwGIDAIgR/9ZbP++Niu/UYaGVnx5rdB8B12CAEBR6OXPedaK3khAfVN3frTE7v159rd2dM8ncZN4FDP2ZedU61PXzIxbmswEQLZLPDMTqundlhtbubvRvG4Dqyx38vPDX73lvNMQzzmYw4EEEAAAQQQQAABBBBAAAEEEEAAAQQQQAABBBBAAIHkCXDHXvKsWQkBBBBAAAEEEEAAAQQQQAABBBBAAAEE0lzg/CVP/t7IXt7fxpgTpqh45PCj7opwgKMmjHmCqx+0NY6NfF7SophP5oSDBEpypbk1TjQsoDwfIAQQGIrA7x/dqZ/cv2Uop3LOEQQICOASGYyAFxDgHXWNXkDArmhIAAcC8RL41Lsm6P3njYnXdMyDQFYJNHUrGgrw1HZXrb1Z1Xoim13u9Ia+d/slBdsSuQhzI4AAAggggAACCCCAAAIIIIAAAggggAACCCCAAAIIJE6AgIDE2TIzAggggAACCCCAAAIIIIAAAggggAACCGSYwPwltb+Q9NH+tkbPnKTS6hFH1SXhAEfFd9QnX/N/3VOdQPBzVvrXo56MCaICp1Y7OmOMNLWClyC4JBAYrMCjLzXo5l+v22+4915lo77/5Tg6AQICjs4v286ub+rRvY/vij44EBiagJWVOejZ+0sfnqbzTqoc2pSchUAWCqxvtHpmp/T8LjcLu09My0b6LzcS/t4d78xfn5gVmBUBBBBAAAEEEEAAAQQQQAABBBBAAAEEEEAAAQQQQCBZAtxRlCxp1kEAAQQQQAABBBBAAAEEEEAAAQQQQACBtBe4YEntj6x0VX8jo46bqLKxI4fcF+EAQ6aL+4mL/q/neAUCNw4MgIj7Ilk24YRSozljjeaMMTK8GpFlu0+7sQis3dqmzy5bJffNTy/vP9f7sTngS7FMy9gBAgQEcDnEIkBAQCxajD2cwKGewx0j/WDxLE0fXwwcAggcRsBa6emdVk/vsNrSwt+E4nWhWOlXJhL53vJ35q2O15zMgwACCCCAAAIIIIAAAggggAACCCCAAAIIIIAAAgggkFoBbslLrT+rI4AAAggggAACCCCAAAIIIIAAAggggEAaCcxfUnubpOv6Sx45bbzKx48eUgeEAwyJLeEnfebB3tkB17lRRv+c8MWyZIHCHGnuWEdnjJFGDuNliSzZdtocpEBbZzgaDrB9T9eAM4gGGCTfoIcREDBoKgZKIiCAyyC+Avs/p9dUFURDAooLg/FdhtkQSHOB+g6rZ3ZKT+1w1RlK82b8VL7V/ziO+/3bF+S+4KeyqAUBBBBAAAEEEEAAAQQQQAABBBBAAAEEEEAAAQQQQODoBbgT7+gNmQEBBBBAAAEEEEAAAQQQQAABBBBAAAEEskTggiW1N1vp3/rbHTGlRsMnjom5e8IBYiZL+gnXPGhPlxu50Ri9L+mLZ/CCx1cZnTHGaFYVL09k8DbTWgwC//7fr+vpNY0xnMHQoQh89n2ThnIa5wwQqCzJ1cTRwzSyIi/jXQgIyPgtTnmDc2ZU6BufPDbldVAAAn4QWLXHCwawWr3H+qGcjKnBWv1BTuD7dywwz2ZMUzSCAAIIIIAAAggggAACCCCAAAIIIIAAAggggAACCCCwnwB34HFBIIAAAggggAACCCCAAAIIIIAAAggggAACgxQ4f0ntV430jf7hlceMVeXksYM8u28Y4QAxcaV88KK/hs6UMTfI6L0pLyaDCqgqlOaMdXT6GKPi3AxqjFYQiEHgZw9s092PbD/gjP0/aTqG6Rj6NgLeJ3ZzHJ3AtJpiXXDKCJ08tezoJkqDswkISINNSrsSD35uv2J+jT5x0bi064SCEYiHQFuv9OxOq6d3uNrTGY8ZmeMtAaM/KWJvWX5xzpOoIIAAAggggAACCCCAAAIIIIAAAggggAACCCCAAAIIZLYAAQGZvb90hwACCCCAAAIIIIAAAggggAACCCCAAAJxFJi/pPZGSd/rn7JiQrWqpg7+jT2EA8RxM5I81eIVoXnWmCWyek+Sl8745U6rNjpjjNGUCl6yyPjNpsG3BB57pUHf/OU6RBBIG4FZk0p16bzROvP44WlT81ALJSBgqHKcF6vAVz46TeecUBnraYxHIG0FNjRKz+x09dwum7Y9+LVwK/3Zkb1l2cKcJ/xaI3UhgAACCCCAAAIIIIAAAggggAACCCCAAAIIIIAAAgjEV4C77eLryWwIIIAAAggggAACCCCAAAIIIIAAAgggkMECFyx54hors7y/xfKaURp57IRBdUw4wKCYfD/omgdDZzvWLLHSu31fbJoVWFOiaFDA6dWO8oJpVjzlIhCDwK593br61pfV0R2J4SyGIpBaAQICUuvP6pkpMCw/oDuXnKjq4fmZ2SBdISCpJyw9u8vVMzuttrdCEm8BI/3ZNfbWOxbkPB7vuZkPAQQQQAABBBBAAAEEEEAAAQQQQAABBBBAAAEEEEDA3wIEBPh7f6gOAQQQQAABBBBAAAEEEEAAAQQQQAABBHwkMH/JE5+UzE/7SyobU6VRM445YoWEAxyRKO0GXPN/obNNwFwv6T1pV7zPCw46XlCAo9OqpYllvIzh8+2ivCEIfPGuNXphffMBZ3rXOp+mOwROTkmSAAEBSYJmmQwXOPi5fvbUMn37qhkZ3jftZaPA5mar53ZJz+x0FXazUSDBPRv9r5W9jWCABDszPQIIIIAAAggggAACCCCAAAIIIIAAAggggAACCCDgYwHurPPx5lAaAggggAACCCCAAAIIIIAAAggggAACCPhL4IIbnvqgte7d/VWVjKpU9azJb1sk4QD+2sN4V3P1A6GzHBMNCrg03nMzX19AwOljjE4bbZQTQASB9Bf45YPb9KuHtqd/I3SQdQIEBGTdltNwEgU+cmGNPrpgXBJXZCkEEiMQikjP7bZ6dqeVFxDAkRCBe51A4LbbLzC1CZmdSRFAAAEEEEAAAQQQQAABBBBAAAEEEEAAAQQQQAABBNJGgICAtNkqCkUAAQQQQAABBBBAAAEEEEAAAQQQQACBVAucf8NT7zHW/VN/HcVVFRpz4tTDlkU4QKp3LHnrX/1gaK4jc52sLk/eqtmzUo6jvqCAahMNDeBAIB0FXtrQrM//aE06lk7NCIiAAC4CBBIr8N1Pz9BJU8oSuwizI5AgAS8M4Lld3kPqjRAMkBBmo3tc2f+8c0HOUwmZn0kRQAABBBBAAAEEEEAAAQQQQAABBBBAAAEEEEAAAQTSToC76NJuyygYAQQQQAABBBBAAAEEEEAAAQQQQAABBFIlMP+GpxbIuiv61x82vEw1s6cfshzCAVK1S6ldd/GK3tOsnOskfTC1lWTu6hNKjU4bY3TqaKP8YOb2SWeZJ3Dl91/S5t2dmdcYHWWFAAEBWbHNNJlCgYmjC/XjG09KYQUsjUBsAt1h6fndVs/ttNrSQihAbHoxjf6tkfufyxbmPhfTWQxGAAEEEEAAAQQQQAABBBBAAAEEEEAAAQQQQAABBBDIeAECAjJ+i2kQAQQQQAABBBBAAAEEEEAAAQQQQAABBOIlcOENT57tWvtY/3yF5cUad+qMg6YnHCBe4uk7z3UP2RPDNnKdrD6Wvl34u/KAI5022ujUakdTKvxdK9UhcNdfNusPj+0CAoG0FSAgIG23jsLTSOB951TrqksmplHFlJqNAhsarZ7fZfXcbquIm40CSerZ6Bcm4v5g2cW5LyVpRZZBAAEEEEAAAQQQQAABBBBAAAEEEEAAAQQQQAABBBBIMwECAtJswygXAQQQQAABBBBAAAEEEEAAAQQQQAABBFIncP4NT55qrH3rk/vyS4ZpwhnH71cQ4QCp2x8/rrz4r/Y4G4h8VlZX+rG+TKlpTLHRKaOlU6uNSvN46SNT9jVT+nhxfbO+cNeaTGknLft4x8kj0rJuPxVdU1Wg06aXa2pNkZ/KSkgt9U09uvfxXdEHBwLJFvjOVTN08tSyZC/Legi8rUBLT18owMrd0s42i1YiBYz5sYk4P1h2sXktkcswNwIIIIAAAggggAACCCCAAAIIIIAAAggggAACCCCAQPoLcJdc+u8hHSCAAAIIIIAAAggggAACCCCAAAIIIIBAkgQuvPHJma5rV/cvl1dUoIlzT3hrdcIBkrQRabjM4r92T1Ig51pr7bVpWH5alXziSBMNCphVxUsgabVxGVzsZ259WRt3dmRwh/5vbdln//G72v/V+rPCwryAKkpyVFQQ9GeBcayKgIA4YjJVzAKTxwzTD5ecGPN5nIBAIgRW7ekLBni5nlCARPgOnNMYc7sioduXXZy/KdFrMT8CCCCAAAIIIIAAAggggAACCCCAAAIIIIAAAggggEBmCHB3XGbsI10ggAACCCCAAAIIIIAAAggggAACCCCAQBIE3vG5Jyc5Ebuxf6ncgnwdM6/vDTyEAyRhAzJgiUUP2Wrjhq+11lwro4IMaMm3LZTnS6dWO5o9Sqou5uUQ325Uhhf2q4e265cPbsvwLv3f3sO3nOn/IqnQNwIEBPhmK7K2kI8uGKePXFiTtf3TeGoFdrVZvVAnPb/LVVN3amvJ+NWNuow1t1vHuX35hWZXxvdLgwgggAACCCCAAAIIIIAAAggggAACCCCAAAIIIIAAAnEV4I64uHIyGQIIIIAAAggggAACCCCAAAIIIIAAAghkssAFn6+ttmHt7O8xmJeryeecTDhAJm96gnq77k+2LFQQvtaRWWylygQtw7RvCkypMDpldN8jNwALAskR2FbfpX/57ovJWYxV3laAgAAukFgECAiIRYuxiRL46edP1riRZEklypd59xfojUgrd9voY0OjhSfBAkZqcGWX5eQFb//P80xzgpdjegQQQAABBBBAAAEEEEAAAQQQQAABBBBAAAEEEEAAgQwVICAgQzeWthBAAAEEEEAAAQQQQAABBBBAAAEEEEAg/gLv/OIT5T29prF/ZicYVM3s6drx4lpFQuH9FjQy33341jO/EP8qmDGTBK68y+bkjAsvljGLjTQhk3rzYy9BRzpltKPZo6TplbxE4sc9yqSavvGLtXpi1b5MailteyEgIG23LiWFDyYgwBipIC+ggtyAvP9OxWHffA+v96drrbw/I66V61qFI1Zh1/ta39c50k9g3qzh+vePTU+/wqk4rQTWNli9UOeFA7gKu2lVeloWa6UtsmZZaJuz7MdXmVBaNkHRCCCAAAIIIIAAAggggAACCCCAAAIIIIAAAggggAACvhFI0e0KvumfQhBAAAEEEEAAAQQQQAABBBBAAAEEEEAAgUELnLv00fxga05X/wnGceQEHMIBBi3IwLcTWLwi/CnJLLKys5BKvMCIQqPZo/seo4Ylfj1WyC6BJ19t1NKfvX5A097LcrxTNxVXAgEBqVBP3zUHExCQl+to5sQSHT+xRDle+kwKjv5QgJ6Qq96Qq87uiNq6wmrtCGlfa6+a20PRr/eGXUICUrA/sS958O+IpZ84VmfOrIh9Ks5A4G0E6jqkF3bb6GNvJ38vScbFYmRWSXb5soXBnyRjPdZAAAEEEEAAAQQQQAABBBBAAAEEEEAAAQQQQAABBBDIDgECArJjn+kSAQQQQAABBBBAAAEEEEAAAQQQQAABBOIkMH9JrffZiof9t1Uj892Hbz3zC3FajmmyUGDRg+EPWGsXGZmzsrD9lLQ8uVw6pdrRyaOMCoIpKYFFM0zgM7e+oo072zOsq/Rth4CA9N27VFQ+mICA4sKg3nPWaF16drUK8gJJL9NaKRKxCrtWHV1hdXRHoqEAe5p6tKuhS5t3d2rrnk51dEXU0R0mICDpOxSfBSePKdIPl5wQn8mYJasFusLSi3VWK3e52tiU1RRJbd5ItdZo+fIFwd8ldWEWQwABBBBAAAEEEEAAAQQQQAABBBBAAAEEEEAAAQQQyAoBAgKyYptpEgEEEEAAAQQQQAABBBBAAAEEEEAAAQTiJTB/SW2HpMJDzUc4QLyUmccTWPSwXaBIZJGkdyGSPIHZo4xmjzY6voqXUJKnnlkr/eXJOi27d1NmNZXm3RAQkOYbmOTyBxsQcOm8al16TrUKUxQQYK2Va6WekKueUCQaBtDWGVZLR0gNLb1qaOnR3uZe7W3uUWNbrxpbQ+rqici1lsCAJF9TR7Pc4ksn6ZIzRx3NFJybxQKr91i9sNvqhTqbxQopaf1+V/aOOxfmrEjJ6iyKAAIIIIAAAggggAACCCCAAAIIIIAAAggggAACCCCQFQLc3ZYV20yTCCCAAAIIIIAAAggggAACCCCAAAIIIBAvgfk31DbIaviB8xEOEC9h5jlQ4JoHe093rHONlT6CTvIESvKMTh7V95hYlrx1WSm9BSKu1YduWhn9JG8O/wgQEOCfvUiHStIhIMBztG++37f/Df+RiJX3HBSOWPWG3WgYwLb6Tm2t79LGne1av6NdTa0hhV0r10sW4EgLgeElufrNV09RwOHWjrTYMB8UublZerHORh+tPfysJ3NLjPQr17h33LEg99lkrstaCCCAAAIIIIAAAggggAACCCCAAAIIIIAAAggggAAC2SnAq8jZue90jQACCCCAAAIIIIAAAggggAACCCCAAAJDFLjg+ie2W2PGDjydcIAhYnJaTALXPmSnuG74GslcLSknppMZfFQCo4uk2aMdnTTKqKrwqKbi5AwXuPuR7frZA9syvMv0a++mfzk2/YpOUMW5QUejhudrdEW+DK8UH1I5XQIC3u4S8cIDvLCA3fu65fWzeXeHNu3s0K593Wpo7lFLRzj6fe/B4X+BT1w0TlfMr/F/oVSYMoE9ndJLdVYv7Ha1uz1lZWTrwiHJ3uk4wTtuv9BsyFYE+kYAAQQQQAABBBBAAAEEEEAAAQQQQAABBBBAAAEEEEi+ALd9JN+cFRFAAAEEEEAAAQQQQAABBBBAAAEEEEAgjQXmX//kehk7pb8FwgHSeDPTtPTrV9iKsHWvtsZ6QQGj07SNtC17crl00igvLEAqzuVllrTdyAQU7n1a9xU3rVR7V3jA7N41whtwE8Ad05QnTSmLaXwmDy4dFtRZxw/XvFnD5fCJ5Ifc6kwICPAa80ICvOelzp6IGlp6tae5R5t3dejVza16Y3eHekKuenrdTL7c07i3/X93FBUEdfdXT1FBXiCNe6L0eAu09Vq9VCe9XG+1oZG/a8TbdxDz7TbG3Bm0zp23LTSNgxjPEAQQQAABBBBAAAEEEEAAAQQQQAABBBBAAAEEEEAAAQTiKsCda3HlZDIEEEAAAQQQQAABBBBAAAEEEEAAAQQQyHSB+dfXviKjWV6fhANk+m77v7/FD0Wucl33aiMTvSY5kitwfJXRSSONThplFHSSuzar+U/g1w9v1y9WbPtHYd579Xglzn8bleUVVZbm6r3zqnXZOdUKEBBwyKshUwICBjbX2R2JhpdsruvUS+ubtXZbm/a1htTY2quIa+VaGw0U4PCRwAG/Qz62cJw+fEGNjwqklFQIhF3ppTqrl+qtVu/hhzYVe2BlVzmOc+eyCwN3pWJ91kQAAQQQQAABBBBAAAEEEEAAAQQQQAABBBBAAAEEEECgX4DbkrgWEEAAAQQQQAABBBBAAAEEEEAAAQQQQACBGATmX1/7jIxOJxwgBjSGJlzgmofC7zWuPiPpgoQvxgIHCXjhACd6QQEjjWaN5KWXbLxEQmGrD3z9ObV1hrOxfXpOIwECAo68WZkYEBCOWPWGXDW29WrH3i5tre/S61vbtHZrm7p7I+rqdeW6vNn4yFdH6kYUFwb1u6+dppwgf89I3S6kbuVV9X2hAC/XW3khARwpEXjYcQI/vP1C86eUrM6iCCCAAAIIIIAAAggggAACCCCAAAIIIIAAAggggAACCBwgwKvHXBIIIIAAAggggAACCCCAAAIIIIAAAggggEAMAvOvr33UGPPcw7ee+YUYTmMoAkkRuPZBO9d1I5+R0YeTsiCLHCRQmCOdNMroxCqj6ZW8DJMtl8g9f9+pH9+3JVvapc80FiAg4Mibl+qAAGulUMSV96b+tzv6f8M4xsg4kvenYyRj+r7z5h/7TeHN6QUC7Gnu0VOvNurpNY1qbg+puS0UXdNbm8O/Alf+0wRdfu4Y/xZIZXEVWNvQFwjgBQN0huI6NZPFImD162gwwALzVCynMRYBBBBAAAEEEEAAAQQQQAABBBBAAAEEEEAAAQQQQACBRAtwZ1qihZkfAQQQQAABBBBAAAEEEEAAAQQQQAABBDJK4IIlT36HcICM2tKMbOYz93cf4wQCnzbGXCWpJCObTIOmyvKkE7ywgG+iSikAACAASURBVJGOJpenQcGUOGSBj3zrBdU1dv/jfO+dubzTdsienJg4AQICjmyb6oCAlo6Q1m5r14bt7Yct1nuKCQaMgkFHw/IDKi4Iqqw4V97+lhQGlRN0ot8/8HBdq1DEqr0rrE07O7RpV4fWbW/X+u3tau0MKRy2irikBBz5KknSiAN+l4yqyNevvjw7SYuzTCoENjZJL9e7ernOqqUnFRWwZp+AabXWvcvNCf7oh/PNG6gggAACCCCAAAIIIIAAAggggAACCCCAAAIIIIAAAggg4EcBAgL8uCvUhAACCCCAAAIIIIAAAggggAACCCCAAAIIIIBAHAQ+/qjNH9YT+rSRFxRgpsdhSqYYosDwAunEUY5mVUnHlPHyzBAZfXnaIy/s1XfuXn9Abd4e8yZbX25YlhdFQMCRL4BUBwTsbOjSfU/W6aGVew5brGOM8nMd5eU6qirLU1V5niaMGqapNUWqHp6vgjxH+bmBQ57vZZeEI67ausJq74yodvW+6MMLOenudRUKu0dGYkSSBA7+XfKFK6Zq/uwRSVqfZZIh8Eaz1ao90iv1Vg2d/N0hGeaHX8OutbJ3jcjL+dHS88yA5KfUVsXqCCCAAAIIIIAAAggggAACCCCAAAIIIIAAAggggAACCBxKgDvQuC4QQAABBBBAAAEEEEAAAQQQQAABBBBAAAEEEMgCgcUPht9nra6SND8L2vV1iyMKpRNHOpo10mhCqa9LpbhBCFy/fLVe3dw6iJEMQSD1AgQEHHkPUh0QsH1Pl+59fJfuf7rusMV6HyyfG3SUE3RUMiyosqIcjSzP05jKAlVX5kdDAkZWeEEBARXmBeSNH3h4IQG9IVe9YVer3mjRqk2temNXh7bt6VJTW290qDeGw38CMyeW6LZFx/uvMCqKSWBLi7Sq3urleld7O2M6lcGJEXjEGN21bEHwD4mZnlkRQAABBBBAAAEEEEAAAQQQQAABBBBAAAEEEEAAAQQQiL8AAQHxN2VGBBBAAAEEEEAAAQQQQAABBBBAAAEEEEAAAQR8K7D4r71nWMe5UtInfFtkFhU2cpjRrCppVpXRhDJetkm3rV+zpU3XLVuVbmVTbxYLEBBw5M1Pl4AAY4wcIwUDjoIBEw0DKCoIaFRFvrw3kR83oVgjSvNUWZargDdwwOG9+d9aK9dKu/d1a3djt1ZvatVza5u0rb5TEdcSEHDkSyVlI/5z8SzNmFCcsvVZeGgCW5qtVu3xHlJ9BwkcQ1OM+1k/M67742UX5z4T95mZEAEEEEAAAQQQQAABBBBAAAEEEEAAAQQQQAABBBBAAIEEC3CnWYKBmR4BBBBAAAEEEEAAAQQQQAABBBBAAAEEEEAAAT8KLHrIVisSvlLGfEpStR9rzLaaRhRKs0YanVDlaGJZtnWfnv3eds9G/fWZ+vQsPouqnjWpNIu6fftWS4cFNW9Wpc45YbicA940DlKfQDoEBBxqr7z99IIAKkpyNH1csabVFGn8qEJNGFmoooKg8nKdg4ICvHnau8Lq6Iro1c2tevq1Rm3Y3q7WznD06xz+FLj4jJG6/vLJ/iyOqvYT2NwsvbLH1ap6q72d4PhDwOySdX+iQPDHyy80u/xRE1UggAACCCCAAAIIIIAAAggggAACCCCAAAIIIIAAAgggELsAAQGxm3EGAggggAACCCCAAAIIIIAAAggggAACCCCAAAIZJbD4gfDHXaNPGWluRjWWxs0ML5COrzKaVWU0pYKXc/y4lb0hV+/96rPy/uTwt8DSj0/3d4FJrC43x1F1Zb6qhxfI8NRySPl0DQjw9tMYo/wcR+XFuaoszdXMY0qinzQ/qiI/+n8X5AUO6jkUdhWKWG3e3ak1m1u1bnu7Nu/u0PY9XUm8MlkqFgHv5/hPN50u708O/wlsaLRavVdavceqodP6r8AsrchIT8nRT5ZdGPx5lhLQNgIIIIAAAggggAACCCCAAAIIIIAAAggggAACCCCAQIYJcNtHhm0o7SCAAAIIIIAAAggggAACCCCAAAIIIIAAAgggMFSBRQ+EzrUy/2qMPjTUOTgv/gKleX1hAd7juEpe2om/8NBmfOCZet16z8ahncxZSRV4+JYzk7oei6W3QLoGBAxU98ICcoOOZk0q1fHHlGjSmGGaOHqYyoty5BjJ8f7ngGNvc4+21Xdp/Y52vbi+Wa9va1MkYhVxrSzvcfbdRb3k8sm66IyRvqsrWwt6rcFGAwG8R0tPtir4s29r9Rsj+1/LL8r5uz8rpCoEEEAAAQQQQAABBBBAAAEEEEAAAQQQQAABBBBAAAEEhibAXWRDc+MsBBBAAAEEEEAAAQQQQAABBBBAAAEEEEAAAQQyVuDav3SNc3OD/yo5/yLZ6oxtNA0bK8x5MyxghNHMKqMAr/SkbBe/cNea6JtoOfwvQECA//fITxVmSkBAwDEaWZ6vURV5OnZCsU6YVKoxlfkqKgiqIC9wEHlHd0QtHSFtq+vU8+uatWpTi1o7wmpq7yUgwE8X6Ju1nDy1TN+5aoYPK8uOkiKu9Opeq9XeY49VZyg7+k6bLo3ZJev+1OkN/9ftlxRsS5u6KRQBBBBAAAEEEEAAAQQQQAABBBBAAAEEEEAAAQQQQACBGAS4bSwGLIYigAACCCCAAAIIIIAAAggggAACCCCAAAIIIJBtAotXhD9qpX+RdHa29e73foNOX1jAjEqjmSOkYbm87JOsPatv7NGHv7UyWcuxzlEKEBBwlIBZdnomBAT0b5kxkhcUcOLkUp05c7im1hSpqjxPZUU5h93VusZuPftak17c0Kyde7u1Y2+XIq7NsqsgPdr99ZdP0ciKvPQoNgOq9EIAvDCANQ19oQBhNwOayrQWjB43Vj9dtjD4y0xrjX4QQAABBBBAAAEEEEAAAQQQQAABBBBAAAEEEEAAAQQQOFCAO8W4JhBAAAEEEEAAAQQQQAABBBBAAAEEEEAAAQQQQOCIAtc8YOcYJ+IFBXxSVry+cESx5A+YPtxoZjQwQKosZIsSuQN/eGyX7vrL5kQuwdxxFCAgII6YWTBVpgUEGGM0rqpAk8YM07SaIh07vkTjRxYoJ+goGDj4d0VrR1ib6zr0xq4OvfpGq17d3KaOnrBCYSuXoABf/QRcdclEve+cal/VlGnFNHRardkrvbrXau0+gjJ8u79GP7Vu4Kd3XGSe9m2NFIYAAggggAACCCCAAAIIIIAAAggggAACCCCAAAIIIIBAnAW4OyzOoEyHAAIIIIAAAggggAACCCCAAAIIIIAAAggggEAmC1zziB3uRNxPWqtPSnZ6Jveazr2NK/WCAvoCA8aVpHMn/qx9yR2rtfqNVn8WR1UHCRAQwEURi0AmBQR4fRsjFeQFVFwQ1LRxxZo3a7hmTSpRQW4g+vUDj3DEqqM7rMbWkJ5Y1aAnVu1TU1so+jXvexz+ETj+mBLdes3x/ikoQyrZ1tIXCLCmwWpbC9e8X7fVyq4z0n/bYPCnd8w3+/xaJ3UhgAACCCCAAAIIIIAAAggggAACCCCAAAIIIIAAAgggkCgBAgISJcu8CCCAAAIIIIAAAggggAACCCCAAAIIIIAAAghkuMCiB8KXyOgTkt6T4a2mdXsVBYqGBcwYYXTcCCNeHDq67dzb3KMrblp5wCSeKm8iPDrZxJ1NQEDibDNx5kwLCPD2KBgwCgSMxlUV6pRpZZo5sUTVlfkaU1kQ3UIvRKD/sFaKuH0hAS+ub9GL65u1tb5TO/Z2qb0rHB3mjeFIhcDBv2vu/uopGlGWl4piMmZN73J+zQsEeDMUoLErY1rL1Eb+V1Y/W35R8C+Z2iB9IYAAAggggAACCCCAAAIIIIAAAggggAACCCCAAAIIIDAYAe4BG4wSYxBAAAEEEEAAAQQQQAABBBBAAAEEEEAAAQQQQOCwAtc+1D3FtYFPyDWfkNEoqPwrkBuQjusPC6g0KuE9hTFv1l+fqddt92wccJ731kJecosZMoknEBCQROwMWCoTAwK8AADHGJUX52jcyEJNqh6mk6eW6aQppdGvHxgQ4G1jb9jVjj1d2r63Sy9vaNEL65vlBaS41hIQkNLrfP/fOddfPlkXnzEypRWl4+KtPdJrDTb68IIBeiPp2EUW1WxVJ8f+zDGRn91+Yf6GLOqcVhFAAAEEEEAAAQQQQAABBBBAAAEEEEAAAQQQQAABBBA4rAB3K3FxIIAAAggggAACCCCAAAIIIIAAAggggAACCCCAQNwEFj8Y/pC1+rik+XGblIkSJjCxzOi4Sum4EY7GlSRsmYya+Os/X6va1fsG9ERAgN83+IdLTvR7iUOqr3RYUKVFOcoNOkM6n5MOLZCJAQH9nebnBuRdN9WVBTpzZoXmzKhQYX5ABXkBBZz9bx1wXau2zrBaO8Naua5JT73aqG17utTRHVZPr8vlkzKB/X/nnHX8cH3t49NTVk06LbytVXptr6vXGqTNzZ4jRxoIPGKMfr5sQfA3aVArJSKAAAIIIIAAAggggAACCCCAAAIIIIAAAggggAACCCCQVAECApLKzWIIIIAAAggggAACCCCAAAIIIIAAAggggAACCGSHwOIV9gQp/HEr44UFlGVH1+ndZXl+X1DAscOlYyuNcgPp3U+iqn/3l59RZ/fAjxr2Xm7jjYaJ8o7HvBecUhWPaXw3x4mTS3XKtDJVlOT6rrZ0LiiTAwKCAaPcHEcVxbk6cUqpTphUqrEjClQzokB5ufsHTVgr9YZc9YZdvb61TaveaNXGne3aVtepvS296bzFaV77/r9zvICHP3/rjDTvKTHl90Ss1jZIr++zem2vVVN3YtZh1rgLNBvZn0vBny9baF6J++xMiAACCCCAAAIIIIAAAggggAACCCCAAAIIIIAAAggggECGCBAQkCEbSRsIIIAAAggggAACCCCAAAIIIIAAAggggAACCPhRYKm1TsODkY8Zo49Zq3P8WCM1HVpgejQowJH3Z3UxLyl5Sq9ubtX1y1dzySDgC4F3zRmlS8+uVk1VgS/qyZQiMjkgoH+PvDeVTx5TpCljhmnmMSWaObFExYVBOcbIHOLpfvueLm2u69TrW1r18sYWbanrVMS18kIEOFIvcNui46N7yCHtbpdeb7B6vcHV2n2IpJeAfdy69hcjLsr5+VJj3PSqnWoRQAABBBBAAAEEEEAAAQQQQAABBBBAAAEEEEAAAQQQSL4Ad3Ml35wVEUAAAQQQQAABBBBAAAEEEEAAAQQQQAABBBDISoHPPNg725H5qKz5mJFKsxIhTZuuGmY0rUKaXml0bKVRzv4fNJ2mXcVe9t2PbNfPHtgW+4mcgUACBAgISACqpGwICMgJOqoszdXwklydPLUs+hhZnqfigqDycg9+gm9pD6mxLaQNO9q1cl2z1m1vU1tnOPrgSL3AJy4apyvm16S+kBRUEHL7AgHWNlita5T2dJBakYJtOJolW4wxvwgr8ssfLsh94Wgm4lwEEEAAAQQQQAABBBBAAAEEEEAAAQQQQAABBBBAAAEEsk2AgIBs23H6RQABBBBAAAEEEEAAAQQQQAABBBBAAAEEEEAgxQKX/94GRpZEPiprPypjzk1xOSw/BIHpw6Vpw42mVzoaWzyECdL0lC/9ZI2eX9s8oHrvjYi83Jam25n2ZRMQkJgtzIaAAGMkxxg5jtGc48p1xowKTRhVqFEV+SouDB4Ea60Uca027+7Qs681adUbrdq9r1t1jd2J2QRmPYLA/r97Tp1epps/NSNr1Ha0vRkIsM9q7b6saTvDGrV/l8wv61sDv7zn/SaSYc3RDgIIIIAAAggggAACCCCAAAIIIIAAAggggAACCCCAAAJJEeCOpaQwswgCCCCAAAIIIIAAAggggAACCCCAAAIIIIAAAggcSmDxit4TXAU+YqSPSLYKpfQTKC8wml7RFxgwdbhUnJu5Lz+958vPqKN74PvYvF75tOL0u2ozo2ICAhKzj9kQENAv5wUFTBlbpKljizR9XLGmjy/S6OH5Cjgm+jjw2Nvcow07OrR+R7te39qmtVvbFIpYhSOuvBABjmQJ7P+7Z1h+QP/7rTOStXjS12nvldbts9HH2kapqYuLLembEJ8F91qZXzpyfrVsoXklPlMyCwIIIIAAAggggAACCCCAAAIIIIAAAggggAACCCCAAALZK5C5d2hl757SOQIIIIAAAggggAACCCCAAAIIIIAAAggggAACaSmw+IHwB62xH5HMRWnZAEVHBSaU9gUFRAMDKjLnpSjvk7Ov/P7L7DICvhEgICAxW5FNAQGeYGlRjsqLcjRrUqnOnFkRDQzIy3WUG3QOAu7ujailI6wde7r05Kv79PSaRnX1RNTV68p1edN2Yq7Iwc364xtP1MTRwwY3OA1GrW/sCwRYv0/a0sK1lQZb9nYlPmCsfrXsouBv07wPykcAAQQQQAABBBBAAAEEEEAAAQQQQAABBBBAAAEEEEDAVwKZc1eWr1gpBgEEEEAAAQQQQAABBBBAAAEEEEAAAQQQQAABBIYqcPUKO9kx7odl9WHJThrqPJyXeoHcgBcSIE2NhgVIY4rT96Wph1bu0fd+uyH1qFSAwJsCBAQk5lLItoCAnKCjnKDRseOKddqx5Zo+rlhV5XkaXpIbBTYDnra9EICwa9XQ0qvnX2/SynXNqmvs1u7GbvWGXFnex52Yi3IQs37ug1N04SlVgxjpzyE72/rCALxggPWNUm+Ei8mfOzXYqswmK/c3VsFf3bnQbBzsWYxDAAEEEEAAAQQQQAABBBBAAAEEEEAAAQQQQAABBBBAAIHBC6TvXViD75GRCCCAAAIIIIAAAggggAACCCCAAAIIIIAAAgggkKYC1zwQvtgYfUjSFWnaAmUPECjNk6YNdzTFCw2oMKooSB+eH/55s+59fFf6FEylGS9AQEBitjjbAgIcx8gx0ujh+dFPoJ9WU6RZk0o0dWyRjDH7BQR4AQDWWrV3RbS1vlNb6jr18oZmvbKpVW1d4ej3CAlIzHV5pFkvPbtan3n3xCMN8833G7v6wgA2NFqt22fV0uOb0ijkaASsfmsD+vUdFwb/ejTTcC4CCCCAAAIIIIAAAggggAACCCCAAAIIIIAAAggggAACCBxZgICAIxsxAgEEEEAAAQQQQAABBBBAAAEEEEAAAQQQQAABBFIscP0KWxEy7odkrRcWcHqKy2H5OAmMKjKaUi5NrjCaUmFU3PeB1b48PvfDV/XyxhZf1kZRby9QXZmfkUTnnTRCC06tir6xmyN+AtkWENAvV1QQVHlxjiZVD9PcmcN18tRS5eU4yssJ7BcS4I0PR6xaOkJqbgupdvW+6KOhpVfdvZHo9ziSL3Di5FJ97zMzk7/wIFds61U0DGCjFwrQJNW1c50Mki4dhj0rY35jOzruvuPSkn3pUDA1IoAAAggggAACCCCAAAIIIIAAAggggAACCCCAAAIIIJAJAgQEZMIu0gMCCCCAAAIIIIAAAggggAACCCCAAAIIIIAAAlkksOih3lNkA1dIukLWjsyi1jO+1ZoSo8kDAgMKgv5p+QNLn1ej9w7Htw7vzY281OafHTp8JYvee0w6lBlzjRNGF0bfzO29sZsjfgLZGhCQG3SUn+eoeniBTppSqpnHlKh6eH40gCLg7P9c57pW3SFX3T2RaHCK99hS16mdDV1q7QjHbzOY6W0E9v8dVFGcq98tPdU3Yl0haUNTXyDAxiZpeyuBAL7ZnHgUYky9pLtlnLuXX2hWxmNK5kAAAQQQQAABBBBAAAEEEEAAAQQQQAABBBBAAAEEEEAAgdgEuGspNi9GI4AAAggggAACCCCAAAIIIIAAAggggAACCCCAgI8EFq0IXxYNCpAu9VFZlBIngfGl0pQKR5O80IByo/wUvQ+6rTOsS7/6bJy6YppkCzx8y5nJXpL10lggWwMC+resvDhH08YVa1pNkWZOLNFxE4qVE3BkDnFngbXSxp3t2rizQ69ubtWqTa2qb+qW93WO5Avce9PpKi5MzS/K7rC00QsEaLLa1CRtaeYiSP4VkJQV7/WCAZYvDP4xKauxCAIIIIAAAggggAACCCCAAAIIIIAAAggggAACCCCAAAIIHFaAgAAuDgQQQAABBBBAAAEEEEAAAQQQQAABBBBAAAEEEEh7gc8+YkeGw+4HjdwPSua0tG+IBg4pMKHURMMCJpV7fxoV5iQHat22di36wSvJWYxV4i5AQEDcSTN6wmwPCCjMC6iqPE/Vlfk6aUqZZk8tU8mwoIblBxUM7H97gRcE0NDSo4aWXq3Z0qYX1zdrS12nOrrC6uyJZPR14sfmln/2BE0bV5SU0jpDfUEAm/oDAVoIBEgKfGoWec7I/NYJOr/9wXxTn5oSWBUBBBBAAAEEEEAAAQQQQAABBBBAAAEEEEAAAQQQQAABBA4UICCAawIBBBBAAAEEEEAAAQQQQAABBBBAAAEEEEAAAQQySuCaFfZkx7j/bK3+WbI1GdUczewnUFMiTa5wdEyZoo+SvMS89PXoS3t186/XD1jbeyNkYtZii+MvQEBA/E0zecZsDwhwHKOcgIl+Ev2cGRXRx6iKfI0oy1V+buCgrQ9HrEJhV69tadOzrzdq7bZ2eYaNrb2ZfJn4pLf9fxd96cNTdd5JIxJSW1tvXxjAG03SxiZX21sTsgyT+kXAaodk/8ea4G/vWGhe9EtZ1IEAAggggAACCCCAAAIIIIAAAggggAACCCCAAAIIIIAAAv8Q4M4lrgYEEEAAAQQQQAABBBBAAAEEEEAAAQQQQAABBBDIWIHFK8LvlPQBKy8sQEn6vPmM5fR9Y6OLvKAA0xcYUG5UWRifl8J+9+hO/df9W3zfPwUeWoCAAK6MWASyPSDAszJGys1xdNz4Eh03oVhTxg7T1LFFKi/OlWMkL0Rg4GGttH1Pl9Zua9O67e16fWubttR1KuJauS6fLB/L9Xc0Y//1XRP0gfPGHM0Ub53b0Gm1ufnNUIBmq93tcZmWSfwtEDLS/0j63bKFwf/zd6lUhwACCCCAAAIIIIAAAggggAACCCCAAAIIIIAAAggggAAC8bkrCkcEEEAAAQQQQAABBBBAAAEEEEAAAQQQQAABBBBAwMcCV95nC3NzIh/wwgIkLfBxqZQWR4GKAqOJXlhAWd+fNSVDe2nszv99Q396YnccK2OqZAoQEJBM7fRfi4CAvj0MBowqSnI1vCRXp0wr05wZFaquLFBejhP93oFHW2dYjW292rCjXU+ubtTLG1vUG3IVirjyAgQ4Ei/w3nmjdfV7jhnSQttb+wIB3mju+7Oxi00bEmR6nvSgFwrQGwr87sf/ZDrTswWqRgABBBBAAAEEEEAAAQQQQAABBBBAAAEEEEAAAQQQQCD7BIZ2F1T2OdExAggggAACCCCAAAIIIIAAAggggAACCCCAAAIIZIjAtQ/bcZFw+ANGer+MOSVD2qKNQQjkB6WJpdLEaGCA0cRyo7zAkU/85q/W6bGXGwYM9F5i482TR5bzxwgCAvyxD+lSBQEBfTtljJQbdJQTdDTbCwg4rkLHVA+LBgYUFwaj3x94hCNWobCrrfWdemLVPq1c26zm9pCa2nsJCEjYxb//76JzTqzUVz4y7Yir9YSlzdEggDcfLVJ3+IinMSCTBKxdaaXfyw3//o53FmzNpNboBQEEEEAAAQQQQAABBBBAAAEEEEAAAQQQQAABBBBAAIFsESAgIFt2mj4RQAABBBBAAAEEEEAAAQQQQAABBBBAAAEEEEDgIIHrHrInhm34/bLO5ZKdDFH2CYwtlia8GRjg/VlVeLDBjXe+qlc2tQz4BgEB6XSlEBCQTruV+loJCOjbAy8AwDFGjmM0cXShJo8ZpunjijVjQolqqgreGtO/Y9ZKEddqT1OPXt3cqjVbWrVxZ4c27eyIfp0jEQL7/y46YVKpvn/1zIMW2tMpbWm22tIibW5ytaMtEbUwp/8FzEYZ3WMikXuWXZz7kv/rpUIEEEAAAQQQQAABBBBAAAEEEEAAAQQQQAABBBBAAAEEEHg7AQICuD4QQAABBBBAAAEEEEAAAQQQQAABBBBAAAEEEEAAAUmLHgidK5nLZcz7JFsFSnYKFOf2BQZMKDXRP8eXStfe9rLe2N2RnSAZ0PU9Xz/N110EA0Z5OX2f1M6RegECAg7eg7KiHFWU5GrmxBKdObNCx44vjl6v3rV74NHaEdb2vV3avLtDK9c2a+W6JvWG3egwL0SAI3ECx4weptuvO1FbW/sDAWw0GKCtN3FrMrPvBfZ6oQBy7T3LL8r5u++rpUAEEEAAAQQQQAABBBBAAAEEEEAAAQQQQAABBBBAAAEEEBi0AAEBg6ZiIAIIIIAAAggggAACCCCAAAIIIIAAAggggAACCGSLwOIHw/9krd4nRR+H+Ez5bJGgT09gS+1L6u7sASNNBT54/lhfVz56eH70jdf9n8ru62KzoDgCAg7e5IK8gLzHMaMLNXtqWTQgoKo8TyPK8g4a3NPrqrkjpPrGbtWu3qfa1Y3q6A7L+3rEJSEgkT9C+YV5mnDWSYlcgrnTQ6BTMn8wxv5h2YLgfelRMlUigAACCCCAAAIIIIAAAggggAACCCCAAAIIIIAAAggggECsAgQExCrGeAQQQAABBBBAAAEEEEAAAQQQQAABBBBAAAEEEMgagaWP2uDe7sj7HEeXWekyWfHaStbs/j8a3fD3FxTpDf3jC95VwPtc0+ZKyMtxfF3rCZNK9e55o3Xa9HJf15ktxREQcPBOmzd/83lhFjMmlEQDAqbVFGlqTdFBg62VXGvV0hHS317Yq//34l41toXU2hFSOMITZ1x/jg74XRTIzdGUc2fHdQkmSx8BY/QHV/rjiNzAH5aeZ8LpUzmVIoAAAggggAACCCCAAAIIIIAAAggggAACCCCAAAIIIIDAUAS4iW0oapyDAAIIIIAAAggggAACCCCAAAIIIIAAAggggAACWSfw+Vpb3NUWucwaXSbpXVkH1QaHkQAAIABJREFUkMUNr3vkOVnXzWIBWk+kwElTynTp2aN1xnEViVyGuQcpQEDA4aFKi3JUPTxfk6qHafa0Mp08tUw5AaNgwFF/iIB3thcS0NEd1sp1zVq5rklb67q0bU+nOrsjg9wFhg1FwDiOps0/bSinck76CtxvHP2xoDDwx++eZdrStw0qRwABBBBAAAEEEEAAAQQQQAABBBBAAAEEEEAAAQQQQACBWAUICIhVjPEIIIAAAggggAACCCCAAAIIIIAAAggggAACCCCQ9QJX3mcrc3LdS421l0pakPUgGQ6w9uFnpIEffO29E9Z7BywHAnEQICAgDohxnIKAgMNj5gQdFeQ5qh5eoPNOqtTZJ1SqIC+gglxHzv9n7z6g5Lry/L7/7qvcuRvdaGSASCTBNGAYkiAwwwAwTJ6xtPJa1q59JO9KE3aHmGBba0szCpY8uwRnd4Lk1frYu2sdWVp5dnYCOSTAMCQAJjCTAJGJDHSuDpXrXeu+ZpPIQKO7utL3nVNE6Pfu/d/P/6Ga51Tf3/PO/NGDbM7XvuNj2n9sVG8fGNab+5MaHMlPY6cYKkhlOP17kZGu2XAHMLUv8IQ15ifxnPeTRz5r+mp/uawQAQQQQAABBBBAAAEEEEAAAQQQQAABBBBAAAEEEEAAAQTOJ0BAAPcFAggggAACCCCAAAIIIIAAAggggAACCCCAAAIIIDAFgS//0s4Jhf0vWut/STLrpzAUl1aowHtPvlihlVFWLQgQEFBZXSQg4ML9cPvRPWPU2RrVHdd16I5VHepuj6m7I6Zo2DvjwkLRqmcwq56hrF58d0Db3hlQ71BWRZ9wlVLe8dfcT0BAKX3LOPYWWf+vfT/ykx9/2pwsYx1MjQACCCCAAAIIIIAAAggggAACCCCAAAIIIIAAAggggAACFSJAQECFNIIyEEAAAQQQQAABBBBAAAEEEEAAAQQQQAABBBBAoPoFvvrk2DzZ+Bdk7RclERZQ/S0NVkBAQI00skKXQUBAZTWGgIAL98MFBLijuSGsqxc26+qFTVq1pFnXLWlRQzx0xoW+b5XKFjWWKerXb/Rp844enRzIKpMrVlbDa6waAgJqqqFbrPyfGi/y1z+83xyvqZWxGAQQQAABBBBAAAEEEEAAAQQQQAABBBBAAAEEEEAAAQQQmLIAAQFTJmQABBBAAAEEEEAAAQQQQAABBBBAAAEEEEAAAQQQQOBcga//ys7NG/8LxrdfkNH9GFWvwHubX5ROf+i12yVreQp29Xa0sionIKCy+kFAwKX7EYt66m6PaU5HXHde16E113WotSkizxhNhAi4t0jfWrmggGde79MTr/ToRH9GvUPZS0/AGZcncPb3IiNds+GOy7uWsypTwOpJ45mfhqz30+8/aE5UZpFUhQACCCCAAAIIIIAAAggggAACCCCAAAIIIIAAAggggAAClSBAQEAldIEaEEAAAQQQQAABBBBAAAEEEEAAAQQQQAABBBBAoKYF/uETdnbEFj9vpc9L+nRNL7YGF7d7y8uyvl+DK2NJlSBAQEAldOGjGggIuHQ/wiGjxnhYTYmw7lndqU9+rFNdbTHFIp7c1yYOFxJgrdVLuwa19e1+9SVzem3P0KUn4IwrEjCep6vXf/yKruWisgr80kh/kzehv/m3D5ieslbC5AgggAACCCCAAAIIIIAAAggggAACCCCAAAIIIIAAAgggUDUCBARUTasoFAEEEEAAAQQQQAABBBBAAAEEEEAAAQQQQAABBGpB4OvP2LZ8pvh5Y/Q5KXiFa2FdtbyGvc++qmIu/9ES3SdstpZXXFtrc5uWK/m4aVmrPr9urj5+TXsll1k3tVVKQMAvXzwZmLtN9pV4uIfXe8Zow62ztf7WLs3rTKilIRyEBJx9vHNwWG/sTWpwNK+fbeOh6NPWz7O+F4WiEa24+5ZpG56BSiZQkPQza/WzSDz0N9+/x5CaUTJqBkYAAQQQQAABBBBAAAEEEEAAAQQQQAABBBBAAAEEEECgdgUICKjd3rIyBBBAAAEEEEAAAQQQQAABBBBAAAEEEEAAAQQQqHCB/+4ZG2/MFj8nq88Zo89KaqnwkuuyvP3Pva58JluXa6+FRf/mfQsqehlzZ8V1/VUtWjg7UdF11ktx5Q4IONaX1i+2n9QTr/QoV/CVy/sVGxLgeUa3X9uu21e1a+ncRs13IQGN52beHDg+pt1HRjWcKujPfvF+vdxKM77OSDymZZ9YPePzMuFlCQxbq5/L6GddsdDPvnOPyVzWVZyEAAIIIIAAAggggAACCCCAAAIIIIAAAggggAACCCCAAAIIXECAgABuDQQQQAABBBBAAAEEEEAAAQQQQAABBBBAAAEEEECgQgS+9qvCp32rzxpPn5HV/Aopq+7LOLj9LWVHU3XvUK0Af/Xdj1d06eGQCZ66Hgmf++T1ii68Rosrd0DAif5MEA7wzGu9Gs0UNJouyvdtRWobI61a3KxrT3t1tcXOqfV4f0ZHe9NKZ4r6F3+5uyLXUgtFxZoadNWaG2thKbWxBmOOWd/+wjP6+Q8eDP+yNhbFKhBAAAEEEEAAAQQQQAABBBBAAAEEEEAAAQQQQAABBBBAoFIECAiolE5QBwIIIIAAAggggAACCCCAAAIIIIAAAggggAACCCBwmsDXfpVfZ+V9RtJnJLsKnPIJHH5lp1KDw6cV4D5iq8wNu+VTqtyZNz9yV+UWR2UVJ1DugICB4Zxe3TOkN/Yldaw3raN9GWWyReWLtuKCAlxAwOLuBi2andBNy1t169XtmtcZP6enbk29yZxyeV8bf/R2xfW8egs683tRQ3uLFt3G/y6Ut59mp6RfGHm/+MGD5vny1sLsCCCAAAIIIIAAAggggAACCCCAAAIIIIAAAggggAACCCBQywIEBNRyd1kbAggggAACCCCAAAIIIIAAAggggAACCCCAAAII1ITAVzfbG+T7nzbWftpKa2tiUVW0iGNv7dXIyf7TKiYgoIraJwICqqlb5a+13AEBqWwxCAY40pPWOweH9faBYQ2O5OX+Pl/wyw90+juhkTpbY+pqi+qWlW36xE2dWjKn4ZwaR9MFjaQKyhes/v73XquoNVR3MWd+L2qeM0vzb1xR3Uuqxuqt3WalX5pw+Bc/3GBIwKjGHlIzAggggAACCCCAAAIIIIAAAggggAACCCCAAAIIIIAAAlUoQEBAFTaNkhFAAAEEEEAAAQQQQAABBBBAAAEEEEAAAQQQQKB+Bf7hz1PzI5Hop6zRp2T1aUmR+tWYmZX3vPe+Bg6fnJnJmGXaBQgImHbSmh6w3AEBhaINNtMnx/LadWgkeA2N5pXKFFUoVlZAgLsRmhJhNTWEtWpxs269ul3zOuPn3B/ZnK9Mrqiib/V3vvtKTd8/5Vxcx6I5mn3NknKWUC9z5630mCf9Mp/PPfZvP9twrF4WzjoRQAABBBBAAAEEEEAAAQQQQAABBBBAAAEEEEAAAQQQQKByBAgIqJxeUAkCCCCAAAIIIIAAAggggAACCCCAAAIIIIAAAgggMCmBv/2fbHRuS/Eh3+pTMuYhyS6c1ACcfFkC/e8fV++ew5d1LidVngABAZXXk0quqNwBAb5vlS9YZfO+BkdzGhjOBb93wQHuaxV1GKNoyCgS9tTeEtHstlgQGHD24WrPF3y58r/wBy9W1BJqqZiulYs0a8m8WlpS5azF6qg8PaaiHj81Gnrsr37D5CqnOCpBAAEEEEAAAQQQQAABBBBAAAEEEEAAAQQQQAABBBBAAIF6FCAgoB67zpoRQAABBBBAAAEEEEAAAQQQQAABBBBAAAEEEECgJgW+8oS93fj+QzL+Q5L5eE0usgyLGj7Zp+Nv7TttZrdJl4/ZytCKK5qSgIArYqvbi8odEFCL8C7YYCLb4KFvb6/FJZZpTWd+L5p343K1zOksUy01Oe3LMuZxK+/xHz1gXqrJFbIoBBBAAAEEEEAAAQQQQAABBBBAAAEEEEAAAQQQQAABBBCoWgF+cqlqW0fhCCCAAAIIIIAAAggggAACCCCAAAIIIIAAAggggMCFBb78RGphyEYftNKDsnpQRg14XZlAJjmm9196+8ou5qqyCxAQUPYWVFUBBARMf7uslaz7j6QHvkVAwPQLj4+45PYbFG9tLNXw9TBuStKvjPSrogn96scPmCP1sGjWiAACCCCAAAIIIIAAAggggAACCCCAAAIIIIAAAggggAAC1SlAQEB19o2qEUAAAQQQQAABBBBAAAEEEEAAAQQQQAABBBBAAIFJCXz18fwD8rwHZPWAZFdN6uI6P7mYL2jvMzvqXKF6l09AQPX2rhyVExBQWvUN39hW2gnqePQV99yqUCRcxwJXsnSzU0ZPyPef+OFDkSeuZASuQQABBBBAAAEEEEAAAQQQQAABBBBAAAEEEEAAAQQQQAABBMohQEBAOdSZEwEEEEAAAQQQQAABBBBAAAEEEEAAAQQQQAABBBAoo8DvP26vLnr+/bL2AUn3S4qUsZyqmHrfs6+pkMudVqt7GjYftVVD8wgIqIYuVU6NBASUthcEBEyX75nfg8LRqJbfffN0DV7L4+QlPWmt/2RYkSf++CGzu5YXy9oQQAABBBBAAAEEEEAAAQQQQAABBBBAAAEEEEAAAQQQQKB2BfippdrtLStDAAEEEEAAAQQQQAABBBBAAAEEEEAAAQQQQAABBC4p8J1nbLg3U7zfGOuCAjZIZtUlL6rDEw7v2KnUwHAdrrz6l0xAQPX3cCZXQEBAabUJCCiNb0NHixbdyrfv8+vanZI2W888mT/4xuY//d1bXUgABwIIIIAAAggggAACCCCAAAIIIIAAAggggAACCCCAAAIIIFDVAgQEVHX7KB4BBBBAAAEEEEAAAQQQQAABBBBAAAEEEEAAAQQQmF6BL//KLjfG32B8u8FK641R8/TOUJ2jndp9SIOHTlRn8XVeNQEBdX4DTHL5BARMEmySpxMQMEmwyzy9ffFcdV+9+DLPru3TrDRirLYYz2wuWm/zjx80+2p7xawOAQQQQAABBBBAAAEEEEAAAQQQQAABBBBAAAEEEEAAAQTqUYCAgHrsOmtGAAEEEEAAAQQQQAABBBBAAAEEEEAAAQQQQAABBC5T4KuP5++W0XoZc5+s7rjMy2rutOTxXp14Z3/NraseFkRAQD10efrWSEDA9FmebyQCAkrjO/f6ZWqd11WawatiVPuSpC2y2vLDhyLPVkXJFIkAAggggAACCCCAAAIIIIAAAggggAACCCCAAAIIIIAAAghMQYCAgCngcSkCCCCAAAIIIIAAAggggAACCCCAAAIIIIAAAgggUE8CX3tspMs3iftkdJ8xuldWS+tl/dnRlA5uf6telltT6yQgoKbaWfLFEBBQWmICAkrje9WaGxVraijN4JU4qjEHjLVP+1ZPeTb01A8+ZXorsUxqQgABBBBAAAEEEEAAAQQQQAABBBBAAAEEEEAAAQQQQAABBEolQEBAqWQZFwEEEEAAAQQQQAABBBBAAAEEEEAAAQQQQAABBBCocYEvb7bXmqJ/r5G9V5J7tdXykvc8/Yr8QvG0JbqP2mwtL7km1kZAQE20ccYWQUBAaakJCJgO3zO/93jhkFbee9t0DFzJYwxJetrKPB0JeU9/f4PZVcnFUhsCCCCAAAIIIIAAAggggAACCCCAAAIIIIAAAggggAACCCBQagECAkotzPgIIIAAAggggAACCCCAAAIIIIAAAggggAACCCCAQJ0IfPmJ/BqvqHvkmbsl3SMpVEtLP/LaLo31JU9bkgsH4OO2Su8xAQGV3qHKqo+AgNL2g4CA6fA983tPY2erFt587XQMXEljFK21zxpPz/jSMz9+ILK9koqjFgQQQAABBBBAAAEEEEAAAQQQQAABBBBAAAEEEEAAAQQQQKDcAvzEUrk7wPwIIIAAAggggAACCCCAAAIIIIAAAggggAACCCCAQA0K/M4OG4n1FO6xId0tq7slc2e1L7P/wFH17jta7cuou/oJCKi7lk9pwQQETInvkhcTEHBJokmf0LV8gWYtXTDp6yrwghdk7LOmqGdPju559q9+47pcBdZISQgggAACCCCAAAIIIIAAAggggAACCCCAAAIIIIAAAggggEBFCBAQUBFtoAgEEEAAAQQQQAABBBBAAAEEEEAAAQQQQAABBBBAoLYFvvaYbbGmeLcx9pP/5WnAnzQyt1TbitNDIzr08rvVVnbd10tAQN3fApMCICBgUlyTPpmAgEmTXfKCxR+/Tom25kueV2knWJlXPfm/ttb8Ojcy/Os//Y2OZKXVSD0IIIAAAggggAACCCCAAAIIIIAAAggggAACCCCAAAIIIIBApQoQEFCpnaEuBBBAAAEEEEAAAQQQQAABBBBAAAEEEEAAAQQQQKCGBb6yxc7y8sVPWmM/IatPyJjV1bDcPU+/Ir9QPK1U93GbrYbS67ZGAgLqtvVXtHACAq6I7bIvIiDgsqkucOKZ33O8cEgr771tqoPO0PX2dUnPGWue8yOhX/9ovemfoYmZBgEEEEAAAQQQQAABBBBAAAEEEEAAAQQQQAABBBBAAAEEEKg5AQICaq6lLAgBBBBAAAEEEEAAAQQQQAABBBBAAAEEEEAAAQQQqD6B3/m57YzEiuvk209IWmdkbqnEVRx7Y49GegZOK82FA/CRWyX2aqImAgIquTuVVxsBAaXtCQEBU/U983tO8+wOzf/YyqkOWpLrreyrkp73rHk+Gg8998g9pq8kEzEoAggggAACCCCAAAIIIIAAAggggAACCCCAAAIIIIAAAgggUIcC/LRSHTadJSOAAAIIIIAAAggggAACCCCAAAIIIIAAAggggAAClS7wj34x1B6ONK211qw1smuttKYSah462qOTOw+cVgoBAZXQl4vVQEBApXeosuojIKC0/SAgYKq+Z37PmbNqqdoWzJ7qoNNyvZG2W5mtxtithXxo67/5jBmcloEZBAEEEEAAAQQQQAABBBBAAAEEEEAAAQQQQAABBBBAAAEEEEDgHAECArgpEEAAAQQQQAABBBBAAAEEEEAAAQQQQAABBBBAAAEEKl7g4e02kRssrDWe7pIxd8m6X5WY6cLzmaz2P/f6WdO6j9zcpk2OShQgIKASu1K5NREQUNreEBAwFd9zv9cs+8RqReKxqQx6ZddapWW0TdZus562RZvDWx9dY9JXNhhXIYAAAggggAACCCCAAAIIIIAAAggggAACCCCAAAIIIIAAAghMVoCAgMmKcT4CCCCAAAIIIIAAAggggAACCCCAAAIIIIAAAggggEBFCHztsdwdvgmtMcaukeRec2eisMOvvKvU4MhMTMUc0yBAQMA0INbREAQElLbZBARMn29De7MW3Xbd9A148ZFOSNpurdnu2eL2H3wq+uJMTcw8CCCAAAIIIIAAAggggAACCCCAAAIIIIAAAggggAACCCCAAALnChAQwF2BAAIIIIAAAggggAACCCCAAAIIIIAAAggggAACCCBQEwK//7i92lfxTuuZOyXdKWtvKMXCBg6dUM/uQ6UYmjFLIEBAQAlQa3hIAgJK21wCAqbPd/bVi9WxuES5OMa8LekFY+wLXjH0wh8/ZHZPX+WMhAACCCCAAAIIIIAAAggggAACCCCAAAIIIIAAAggggAACCCAwVQECAqYqyPUIIIAAAggggAACCCCAAAIIIIAAAggggAACCCCAAAIVKfDwr2xHziveYXxzh2TvsNIdRmqearH5dFb7n399qsNw/QwJEBAwQ9A1Mg0BAaVtJAEB0+e7bN1qRRKxKQ9opREjvWitfckz5sWwQi88+qAZmPLADIAAAggggAACCCCAAAIIIIAAAggggAACCCCAAAIIIIAAAgggUDIBAgJKRsvACCCAAAIIIIAAAggggAACCCCAAAIIIIAAAggggAAClSbw5Sftx0Lyb7e+vV1yL7PqSmo88uoujfUnr+RSrplhAQICZhi8yqcjIKC0DSQgYHp8G2e1auEt117hYHanZF4ynnkpJO+l799v3rjCgbgMAQQQQAABBBBAAAEEEEAAAQQQQAABBBBAAAEEEEAAAQQQQKBMAgQElAmeaRFAAAEEEEAAAQQQQAABBBBAAAEEEEAAAQQQQAABBMov8PCvbEdRhY8X5X3cyH5c0m2SZl+qsuTRHp3YeeBSp/H1ChAgIKACmlBFJRAQUNpmERAwPb5zVy1V64JLfqtyk/VIesXKvByS/3JI4ZcffdAMTE8VjIIAAggggAACCCCAAAIIIIAAAggggAACCCCAAAIIIIAAAgggUC4BAgLKJc+8CCCAAAIIIIAAAggggAACCCCAAAIIIIAAAggggAACFSnwe09mVvh++DYZc6ux9jYr3Sopfnqx1ve155kdskW/ItdAUR8JEBDA3TAZAQICJqM1+XMJCJi82dlXmJCnlffcKuN5Z38pY6QdvuwOI/OK54Ve+ZP7zd6pz8gICCCAAAIIIIAAAggggAACCCCAAAIIIIAAAggggAACCCCAAAKVJkBAQKV1hHoQQAABBBBAAAEEEEAAAQQQQAABBBBAAAEEEEAAAQQqTuBrm+1qFYu3yphbfOvfamRuObnzgIaOuoczc1SyAAEBldydyquNgIDS9oSAgKn7ti2YrTmrlsrKvmqsedUY7VAotOMHG8zrUx+dERBAAAEEEEAAAQQQQAABBBBAAAEEEEAAAQQQQAABBBBAAAEEqkGAgIBq6BI1IoAAAggggAACCCCAAAIIIIAAAggggAACCCCAAAIIVJTA7/wfNjKQOfjbQ4eO/7uKKoxizhEgIICbYjICBARMRmvy5xIQMHmzs6+YtXje/9Aav+rP//R3TX7qozECAggggAACCCCAAAIIIIAAAggggAACCCCAAAIIIIAAAggggEA1ChAQUI1do2YEEEAAAQQQQAABBBBAAAEEEEAAAQQQQAABBBBAAIGKEFi/cevzktZWRDEUcV4BAgK4MSYjQEDAZLQmfy4BAZM3O+uKrVs2rV035VEYAAEEEEAAAQQQQAABBBBAAAEEEEAAAQQQQAABBBBAAAEEEECgqgUICKjq9lE8AggggAACCCCAAAIIIIAAAggggAACCCCAAAIIIIBAOQU2fGPb37PW/sWZNbiP4Gw5y2Lu0wQICOB2mIwAAQGT0Zr8uQQETMbs3O8lxpjf2vzIXX85mVE4FwEEEEAAAQQQQAABBBBAAAEEEEAAAQQQQAABBBBAAAEEEECg9gQICKi9nrIiBBBAAAEEEEAAAQQQQAABBBBAAAEEEEAAAQQQQACBGRRYv3HrAUlXfTilMZIlIGAGW3DRqQgIqJROVEcdBASUtk8EBEzC99zvJQe3bFq7dBIjcCoCCCCAAAIIIIAAAggggAACCCCAAAIIIIAAAggggAACCCCAQI0KEBBQo41lWQgggAACCCCAAAIIIIAAAggggAACCCCAAAIIIIAAAjMjsH7j1m9K+sOZmY1ZJitAQMBkxer7fAICStt/AgKm5PutLZvW/tGURuBiBBBAAAEEEEAAAQQQQAABBBBAAAEEEEAAAQQQQAABBBBAAIGaECAgoCbayCIQQAABBBBAAAEEEEAAAQQQQAABBBBAAAEEEEAAAQTKJfDQ1/bG8pFTxyV1lKsG5r2wAAEB3B2TESAgYDJakz+XgIDJm31wxUAk3z3v8R+syF7xCFyIAAIIIIAAAggggAACCCCAAAIIIIAAAggggAACCCCAAAIIIFAzAgQE1EwrWQgCCCCAAAIIIIAAAggggAACCCCAAAIIIIAAAggggEC5BO7buPV/NdI/+3B+K4lP4srVjjPmJSCgItpQNUUQEFDaVhEQcJm+Z30PsdI/eWrT2n9+mVdzGgIIIIAAAggggAACCCCAAAIIIIAAAggggAACCCCAAAIIIIBAjQvwY0k13mCWhwACCCCAAAIIIIAAAggggAACCCCAAAIIIIAAAgggUHqBu7/8TFM4Hjkiqe2j2dxHcW6XJ0c5BQgIKKd+9c1NQEBpe0ZAwOX4nvO9Y6iQyS989sf3jF7O1ZyDAAIIIIAAAggggAACCCCAAAIIIIAAAggggAACCCCAAAIIIFD7AgQE1H6PWSECCCCAAAIIIIAAAggggAACCCCAAAIIIIAAAggggMAMCKzf+PwfSOZfzMBUTDEJAQICJoHFqSIgoLQ3AQEBV+Jr/5ctm9b9yyu5kmsQQAABBBBAAAEEEEAAAQQQQAABBBBAAAEEEEAAAQQQQAABBGpTgICA2uwrq0IAAQQQQAABBBBAAAEEEEAAAQQQQAABBBBAAAEEEJhhgbu/80w4PBw5JGneDE/NdBcRICCA22MyAgQETEZr8ucSEDBps+OFlvziZ79zT2HSV3IBAggggAACCCCAAAIIIIAAAggggAACCCCAAAIIIIAAAggggEDNChAQULOtZWEIIIAAAggggAACCCCAAAIIIIAAAggggAACCCCAAAIzLbBh4/avWPk/nOl5me/CAgQEcHdMRoCAgMloTf5cAgImZ2bkfXXzpjU/mtxVnI0AAggggAACCCCAAAIIIIAAAggggAACCCCAAAIIIIAAAgggUOsCBATUeodZHwIIIIAAAggggAACCCCAAAIIIIAAAggggAACCCCAwIwKrN+47TXJrp7RSZnsggK1FBBg7UfLtKf94bS//vCEiQ+CjTnzI+Gz/sidc5ZApQQEXEmv3VJO73cl9pqAgMn8kzOvb9l0182TuYJzEUAAAQQQQAABBBBAAAEEEEAAAQQQQAABBBBAAAEEEEAAAQTqQ4CAgProM6tEAAEEEEAAAQQQQAABBBBAAAEEEEAAAQQQQAABBBCYIYH7vrH9C8b6f33mdO5jufNt456houp4mloICCgUrXJ5X5lcUcmxgpJjeaUyRaWyBWXzvgoFq6I/fn+5TeHhkKdwyKghFlIiHlJzIqzWxoiaEmHFIp5iUa+O74iLL72LGFxfAAAgAElEQVTcAQG+b4Oeupfr8/BYQWPpglLZYvB3+YIvdz9MHJHweK/j0ZAa4yE1Br0Oq6UhEvQ6GvGCe6JSDgICLtSJc79HWON98alH1vy0UnpHHQgggAACCCCAAAIIIIAAAggggAACCCCAAAIIIIAAAggggAAClSNQQT8KUDkoVIIAAggggAACCCCAAAIIIIAAAggggAACCCCAAAIIIIDAVATWb9z6nyX9V1MZg2unR6AWAgLcxvCRVEGDIzkd7U3raG9GvUNZ9SdzGkkXlM4WlS98FBCQiIUUj3rqaIlqVktUczriWjg7obmzYmpORNTcEK6oTePT0+npGaXcAQFu8/9wajwYwPX6SE866HVfMqfhVEHpzHhQwMSRiHly/W5riqizNapu1+uuhOZ3xYNACBcO4XmV82MBBARc9n36/23ZtPZvXfbZnIgAAggggAACCCCAAAIIIIAAAggggAACCCCAAAIIIIAAAgggUFcClfOTAHXFzmIRQAABBBBAAAEEEEAAAQQQQAABBBBAAAEEEEAAAQRqWWD911+4Vl5xZy2vsVrWVo0BAfaDB8S7UAD3FPn+4Zz6kln1DuXUM5RV72BWybHxr7lwgJx7svwHT5V3HwC7p8a7p8e7IIDWxkgQFDC7Laqutpg63a+tsWBDeWtTRNGwF7Sykp4yX857a6YDAiZ6ncoWlRzNByEQPUMT/c6qZzCnodFc0O9UpqhM/qMwCOfk+uxeLgygpTH8Qa9jQa9dzzvbYmprdL0OKxYJlb3XBARc5t3th1Zt+f6duy7zbE5DAAEEEEAAAQQQQAABBBBAAAEEEEAAAQQQQAABBBBAAAEEEKgzAQIC6qzhLBcBBBBAAAEEEEAAAQQQQAABBBBAAAEEEEAAAQQQQGBmBO57eOs/MUbfnZnZmOVCAtUYEOD7Vr5V8AT5vUdH9f7JVPD7kwNZZXJFZXO+cgVf7mnz7jV+/niqgDFG7oHxIc8oHDKKhL0gMCAe9YKnyS+YndCCroSWz2/SivmNamoIy/svNyoBAeN3UDkCAlzvTg1kte/4mA6eGNORnnTQb9dn1+98wSr/Qb/duUV3c3xwuD4Hrw96PREY0BgPa1F3QgtnJ7R0bqOWzW8MQiHK3WsCAi79Xm2t/ulTj679Z5c+kzMQQAABBBBAAAEEEEAAAQQQQAABBBBAAAEEEEAAAQQQQAABBOpVgICAeu0860YAAQQQQAABBBBAAAEEEEAAAQQQQAABBBBAAAEEECi5wPqNW1+TtLrkEzHBBQWqKSBg4mnyybG83Gv/sTHtOjSiAydSOtGfUV8yG6xz4rzJtN0FALiggLkdcc3rjOvaxc3Bq7s9ppbGiBLR8j9dfjLrKdW5MxUQMNHDkVRBw6m8Dp1KadehUe0/NqrjfRmdGMhMqdfhkKf5neO9XrmgKej13FnxoNcNsfL1moCAS965r2/ZtPbmS57FCQgggAACCCCAAAIIIIAAAggggAACCCCAAAIIIIAAAggggAACdS1AQEBdt5/FI4AAAggggAACCCCAAAIIIIAAAggggAACCCCAAAIIlFLgvoefX2+M2VzKORj74gLVEhDgNozbD54O/97hUe0+PKL3T6V0+FRafUNZjWWKSueKVxQOMCHknjTflAirMR4Kniy/sLtBy+c36ppFTZrTES/70+Ur4V6eyYAA39ogBOK9wyM6eHK816cGMxpNFZTKXnmvXRiEMa7XITXFw5rfldCi2Qktm9+olQubtLArEXzdnTfTBwEBFxe31m546tF1W2a6L8yHAAIIIIAAAggggAACCCCAAAIIIIAAAggggAACCCCAAAIIIFBdAmX4yL+6gKgWAQQQQAABBBBAAAEEEEAAAQQQQAABBBBAAAEEEEAAgakIbNj4/CNWZuNUxuDaKxeoloAA37fK5n1lcr62v9uvF94Z0LG+jAaGc8Fm8ek+Opqj6miJ6IalLVpz/awgKCAW8RQJe9M9VVWNNxMBAS4MIpf3lSv42rF7UC+8O6CDJ1LqS+Y0mi5Mu1dbU0RdbTFdvahJd67q0KolzYpGPEXL0GsCAi7cXiO7afOmdd+Y9huAARFAAAEEEEAAAQQQQAABBBBAAAEEEEAAAQQQQAABBBBAAAEEak6AgICaaykLQgABBBBAAAEEEEAAAQQQQAABBBBAAAEEEEAAAQQQqDSB9Ru3viXphkqrqx7qqZaAgHS2GAQCHO1N6+0Dw3prf1KDI/kgHCBf8Ke9VQ2xkBKxkJbOa9SNy1q0ckGT5ncm1N0Rm/a5qmnAmQgIcP10vT7el9E7B8d77eZ194ALiZjuw/XZ9XtRd0PQ62sXNWtuZ1zzZsWne6pLjkdAwAWJ3t6yae2NlwTkBAQQQAABBBBAAAEEEEAAAQQQQAABBBBAAAEEEEAAAQQQQAABBCQREMBtgAACCCCAAAIIIIAAAggggAACCCCAAAIIIIAAAggggECJBe79+q/v9bzQUyWehuHPI1AtAQHJ0bze2JfUm/uTOnAipYPHx5TOFeWeNl+Kw3zwSfGcjriWzWvUNYuadOOyVl27uLkU01XNmDMREOCCAFyf39o/rH3HxrT/+KhGUoXAqBT9nuh1V1tMy+c3BmEQrtc3LG2Z8b4QEHB+ct8v3vf09z/59Iw3hAkRQAABBBBAAAEEEEAAAQQQQAABBBBAAAEEEEAAAQQQQAABBKpSgICAqmwbRSOAAAIIIIAAAggggAACCCCAAAIIIIAAAggggAACCFSbwPqNz39HMv+02uqu9nof/94auQ3SnjHBr5V2FIpWuYKvnsGsXtw5oJd2DqovmVNfMiv3tVIfLY1hdbbGgpCAO1a16+aVbYqEPUXDXkV6ldqjlAEBRd8qX/A1NJrXizsH9dLOAbn5eoayyub8Ui9NTYmwutqiWtzdoDtWdej2Ve2KhDxFI6XttQs9cGt3x0Pf3l7ydVbfBPa7Wzat+0711U3FCCCAAAIIIIAAAggggAACCCCAAAIIIIAAAggggAACCCCAAALlEqjAH4EpFwXzIoAAAggggAACCCCAAAIIIIAAAggggAACCCCAAAIIIFBagQ0btz5ppQ1nzuI+siv9RvDSrqxyR//Fv7pTMlI4ZBTyKu/jUbcxfDhd0NGelJ59o0/PvdkfbCJ3oQGleJr82Z1yLi4MYOHshO7+WKfWXD8r2EjelAjJq0CvUt9ppQwIcD0dTRfUM5jTs6/3Bv0eyxSDXvsfbKAv5fomej27PaZ7VncF/W5MhIJ+l/Lfhgu6KBR9uSV+/h+/WMolVvjY577XG2nz5k1r76/wwikPAQQQQAABBBBAAAEEEEAAAQQQQAABBBBAAAEEEEAAAQQQQKDCBCrvJ2AqDIhyEEAAAQQQQAABBBBAAAEEEEAAAQQQQAABBBBAAAEEEJgugXu/tW2ZV/RflUzrdI3JOBcX+I/fuS3Y/ByPhBSLehXHlRzL6+RAVgeOj2n7uwPBU+XdMRPhABMYxkjd7XGtub5DH7+2XXM6YsGf3YbyejtKGRDgwgBODWR06FRaL7zbr+3vDMxYEITro+uzO9qborrrho4gDKK7PSYXGBCLlO7fRjpblHsVfav/5p/vqLdb6iLrtUk/5N3y9B/etR8UBBBAAAEEEEAAAQQQQAABBBBAAAEEEEAAAQQQQAABBBBAAAEEJiNQfz/RMRkdzkUAAQQQQAABBBBAAAEEEEAAAQQQQAABBBBAAAEEEEBgmgXWf3Prb8jXf5zmYRnuAgL/7lurFQ17amkMB09Kr7TDbUjfc2RUuw+P6J2Dw9p5aGRGwwEmPDpaorr+qpbgtXJBo1YsbArc6u0oZUDAwEhOe4+OBb1++8Bw0G+3aX6mwyDcv4Mbl7bq+qUtWuF6Pb9JDfFQyVqdHM1rcDSvXN7XV77/ZsnmqbqBPf2dLX+09j9VXd0UjAACCCCAAAIIIIAAAggggAACCCCAAAIIIIAAAggggAACCCBQdgECAsreAgpAAAEEEEAAAQQQQAABBBBAAAEEEEAAAQQQQAABBBCoN4EN39j2L621//jMdbuP7my9UZR8vf/6d69TPBoKnpLe1Rot+XyTneDwqbRe3TMUbBY/dDKlQ6dSkx1iWs5vbghryZwGLZ3XqJtXtOnmla2BW70dpQwIODmQ0et7k3pzf1IHT6SCfruAgJk+ErGQrprboKvmNGr1ilatXtEWBGiU6nDrPtaXUTpb1Hf/7/dKNU0Fj3vue7sx5n/b/Mhdf1DBRVMaAggggAACCCCAAAIIIIAAAggggAACCCCAAAIIIIAAAggggEAFCxAQUMHNoTQEEEAAAQQQQAABBBBAAAEEEEAAAQQQQAABBBBAAIHaFVi/cevfSPpc7a6wMlb2lS8uVXMirGXzG4MN8JV27Ds2pq1v9+uNfUn1DGbVO5QtS4lu03h3e0zzOuNae8Ms3XXDLDXECAg4XzNcmMKX1s3Tlz45b1JGR3rS2vZOv3a8NyQXRHBqMCM78/kAikW8IDBjTkdca67vCPrd1hQp2X2358iodh0aUXIsr7988kjJ5qmigX+2ZdPaz1dRvZSKAAIIIIAAAggggAACCCCAAAIIIIAAAggggAACCCCAAAIIIFBhAgQEVFhDKAcBBBBAAAEEEEAAAQQQQAABBBBAAAEEEEAAAQQQQKA+BB54eHtH0fO3y+rqj1Z87pOm60OjdKv87Jo56miO6qblrbr+qpZgIlNBn5K6jdNP7ujRq7uHNJIqaDRdKB3GRUaOhD25je+drVFtuHV28GqMExBwPrIrDQg4eCKlzTt6tP2dAY2k80G/yxEQEA4ZtTRE1NIY1vpburT+1tma1RKd9vvOrc1aq9f2JvXSzgH1JXNBGEZ9HWe9pxvtDvnemiceXTNQXw6sFgEEEEAAAQQQQAABBBBAAAEEEEAAAQQQQAABBBBAAAEEEEBgOgUq6EdfpnNZjIUAAggggAACCCCAAAIIIIAAAggggAACCCCAAAIIIIBA5Qvc//vP3+572iZjztiJTUzA9PXuhqUtwab326/t0C1XtwVPT49HQxUTEvDOwWE9/tIpvfLeoDI5X+lscfoWP4mR3KZx59LeHNGnbu/Wg7d3qykRnsQItXHqqcGsfvLc8eB1oeNKAwL2HxvT4y+f0ta3+oM+p3PFsgQEhDyjRCwUvB66vTt4uX8j03n4vtVIuqCxdFE7dg/qxZ2D6ktm5UIS6uE473u4tUXP111P/vG6l+rBgDUigAACCCCAAAIIIIAAAggggAACCCCAAAIIIIAAAggggAACCJROgICA0tkyMgIIIIAAAggggAACCCCAAAIIIIAAAggggAACCCCAAAKXFLjv4W3/tTH2P5x+onVPudf4fzmmJuA2uc9ui+nu1Z1ac33Hh09Od5ukK+F4a39SP9t+Ui/vGlS+4KtQdH2f+cPzjCJho5ZEWJ+9a64+u2YOAQEXaMOVBgTsPTqqn28/qV+/2ad8wapQ9MsSEGCMFA17ioQ9febOOfrcXXPU1Rab1pvO3ccnBzI6NZANwi9eeHdAfcmccgV/WuepzMGsrMw5797Wmt986tG7/t/KrJmqEEAAAQQQQAABBBBAAAEEEEAAAQQQQAABBBBAAAEEEEAAAQSqSaAyfuqlmsSoFQEEEEAAAQQQQAABBBBAAAEEEEAAAQQQQAABBBBAAIFpFlj/8NZvyeh70zwsw0kKh4xaGyO6cVmLrlvSokXdCS3ublBDPBRskC53UMCbLiBg6wm99N6gikW3abw8AQFu03gk5KmpIazP3zU32DTuwhXq7Tg1mNVPnjsevC50TCUg4GfbJgICyhcG4XodDnmKhEwQBvH5aQwIcPdvOlvUcCqv/cfGtO/YmFwwwp6joxpJFcoSiFAR97DVt7c8uvYPK6IWikAAAQQQQAABBBBAAAEEEEAAAQQQQAABBBBAAAEEEEAAAQQQqHoBAgKqvoUsAAEEEEAAAQQQQAABBBBAAAEEEEAAAQQQQAABBBBAoBYE1n9j6yZZPXz6WtwzqN2zqDmuXMBtho5FQupqi2p2e0yrV7Rp9fJWdbZGg83w7knq5TwICCin/rlzExAwtX6kskX1J3M60Z/RG/uSwWtwJKfkWEH5gj+1wavg6vO+Zxs9uuWRtRuroHxKRAABBBBAAAEEEEAAAQQQQAABBBBAAAEEEEAAAQQQQAABBBCoEgECAqqkUZSJAAIIIIAAAggggAACCCCAAAIIIIAAAggggAACCCBQ+wLrN279fyT93dpf6cyu0POMYhFPDbGQbljaErzmzIoHIQHNibCiES8ICgiHjEKekTHuNTM1vn1gWD/fflKvvDeoXN5XrkybqCeMWhrD+uydc/TpO+eoKRGeGYQKmqXUAQG/fOGUnnur78Ne2zLkf0yEZrh/E5++s1ufWTNXXa3RSXXB1e1bq0LRqli0yuZ9ZfNFDY3mdbwvoyO9ae16f0S7Do0E93TRtyrHWie1qNKc/O+3bFr735ZmaEZFAAEEEEAAAQQQQAABBBBAAAEEEEAAAQQQQAABBBBAAAEEEKhXgRn6sZZ65WXdCCCAAAIIIIAAAggggAACCCCAAAIIIIAAAggggAACCExO4L6Htz5mjB6a3FWcfTEBtyHabfwPhzx1tUXV2RrTvFlxzeuMa05HTLNaY2pvjgQBAg3xkDwzERRQetd3Dw7rVy/3aMfuQaUyRbknsJfjcOEIjfFw4PDg7d164LbZBARcoBHNDWF9ad08femT84J75nKPA8fHgl5ve6dfY+lC0OtybJp3/xYaE6Gg367PD3y8OwjLuNzD1ew2/BeKvsbcPZspqi+ZlQtXODmQ1fG+tE70ZzUwktPAcC441x3lWOvlrqkU51mrx596dO2nSjE2YyKAAAIIIIAAAggggAACCCCAAAIIIIAAAggggAACCCCAAAII1LcAAQH13X9WjwACCCCAAAIIIIAAAggggAACCCCAAAIIIIAAAgggUGECdz68PdFo/M2S7jqzNPfRXhkeN15hPlMtx/OMPCN1t8e1sDuhBZ0uKCCh7vaY3MZv93Kb5UMhT1P9MDUSMopEPLlf3aZsN/fZx3uHR/X0az16dc+QkqMFJcfyU13iFV3vnibf1hTR7PaY7l3dpXtv7grCEk4/JjaGuw3f+YKvXN7XB3u/r2jOSrzIbXR/7MVTevylUxcsrykR1kO3d+tTd3QrHh03cvdMNOwpEh7vs+v32cf7J1N6+rVevbhzQEOj+eBVjk3zrtb25mjQ73tXdwa97mg5MyDA1eVbG2zud33OFXz5/viKrLXKF60KBRvcr8NjeR3ry+hwT0rHejM6OZBR/3CuLGsrzz113vfmbWPW2/DCo2vS5amJWRFAAAEEEEAAAQQQQAABBBBAAAEEEEAAAQQQQAABBBBAAAEEallgqj/TUss2rA0BBBBAAAEEEEAAAQQQQAABBBBAAAEEEEAAAQQQQACBsgg89D8/15XPek9IWn1GAS4fgE/4ptQTYyRjjJoSIbU2RtTiQgEaI2qKh+U2yUcjXhAg4DZ5u3OncnS1xbS424UPxNXSGJbbWH72ceDEmF54Z0Bv7h/Wif7xzdXlOFwYwPzOhBbOTuiOVR26Y1W7ErEzAwIKRRtsBk+OFXT4VEqHe9LK5IrlKLdkc46li9pzdFR7j45ecA4XBLBiYZNWLmgKAgHc4Tbcu17PnRVXS0Mk6PfZx7G+tF54d1Cv7xnS8f5M8PLLkLAQi3qaPyuheZ3xD3vd2hQ5o1xXl+vzcCqvoz3poNej6UJwThAe4I+HB2TzvjI5XyOp8fvC3R8j6YJSmdq6Ly54M5z/Pfn1SMx/4PF/9Ynekt2oDIwAAggggAACCCCAAAIIIIAAAggggAACCCCAAAIIIIAAAgggUNcCU/yRlrq2Y/EIIIAAAggggAACCCCAAAIIIIAAAggggAACCCCAAAIIlExg/e89v0hh87ikVSWbpI4HPn3zvwsMmDim8wPUaxY16fZVHVq1pFnzZsXlAgPOPo72pvXGvqR2vj+i/cfG5AIDynG4sITl8xu1fEGTblzWopuWtsptJD/9yOb88Y3tfWm9tGsweCVH8+Uot6Rz+tYGm+AvdrhbxjvtvrlqbkPQ6xuWtgS9dkEBZx+nBrN6a39Sbx8Y1v7jY0G/3Sb7mT5cGMSK+U1Bv29wvV7Wek54hQuDON433usde4b08q5B9Qxmzyl1onp7Gtil7GZ6vTM8304V7ENb/mTd4Rmel+kQQAABBBBAAAEEEEAAAQQQQAABBBBAAAEEEEAAAQQQQAABBOpIYDp/vqWO2FgqAggggAACCCCAAAIIIIAAAggggAACCCCAAAIIIIAAAqUXuPdr25Z5UftLWV1d+tmYYboFls5t1E3LW3Tt4pZgM/bC2YlzpuhL5oJQgL1HRoOggDf3Jy+5OX2663T73Dtbolq9si3YLO42uy+Z06BI+MyAgFS2GGxq33dsLKjTbXYfSY0/Vb7ejwVdicDuuquatWx+o1zvzz5cmMLBkyntOzqq1/cm9fq+pApFf0b77Xrd0hDRzStbtXpFW9Bn90rEQmeUmyv4H/baBRq4fg8M5+q9zRdfv9FuP2c+/fQP7toPFAIIIIAAAggggAACCCCAAAIIIIAAAggggAACCCCAAAIIIIAAAqUUICCglLqMjQACCCCAAAIIIIAAAggggAACCCCAAAIIIIAAAggggMAUBR54ePvygvxfGHN2SIB7djcf902Rt6SXz+9MaOXCRl27uFnXX9WiFQuazplvNF1Q/3BOB0+k9Nybfdr6dn9wzkw9hd1tGHfHvFkJfeKmWVpzfYdmtUTV0RJVyDvz/nK1vrV/WG8fHA42ue85OqpUplhSw2oZfHZ7TCsXNOmaRU26fmmrrlvSfE7p6Wwx6PWxvox+/UZf0G+3EX+me93RHNXdH+vUJz/WGfS5ozlyThhENucHfX77QFJ7joxq79ExJcfy1dKOEtd57nuvtdodlveZJx5ds6/EkzM8AggggAACCCCAAAIIIIAAAggggAACCCCAAAIIIIAAAggggAAC/MQQ9wACCCCAAAIIIIAAAggggAACCCCAAAIIIIAAAggggAAClS5w38PPL5UxPzPSdZVeK/V9JOA22s/vSujqhU26fVW7blzaGnxxYlO++73bID6WLup4X1rPvdWvbW/3ayxTVCpblO+7jcilPWJRT43xsBZ3N2jdjbN0x6r24Gny7u8m6pzYwD40mteLOwf08q5BHe/L6Fh/Wm4jOYfU1hTR/M64ls1v0u3Xtuu2a9rP6XW+4Ad97U/mgl4//1afkqMFjWUKKhRnoNeR8V7PnRXTups6te6GWWqIh4J+nx4G4frtwgxe2jWgF3cO6khPWsf60oRBXOBGt9K7svZzTz267gD/FhBAAAEEEEAAAQQQQAABBBBAAAEEEEAAAQQQQAABBBBAAAEEEJgJAR4pMhPKzIEAAggggAACCCCAAAIIIIAAAggggAACCCCAAAIIIIDAFAXu/vaLC0KFwk+NdMuZQxlZ68ucvut8inNx+fQINMZDam2MaMXCJt2zulO3X9shz0ie+88HhwsBKPhWfUM5vfzeoHa8N6gTAxmd7M8G4QGlPtqbI5o3K67lC5qCTe03LWtROOQFG8ZPDwjwrVVfMqdnXu/V06/1anisEDxRfiY2tpfaYDrGd5vsXa8Xdyd0z81d+uRNnUGv3b/L0x0LRV/DqYJ2vDekV3YP6mhvWif6MkFwQKkPV9+8zriWzm3Urde06dar2y7Y69F0Qc+83hf0um8oq+RYYUbux1IbXOn41loZ40k6M8jBSq8Ww+EvPPu9O45e6dhchwACCCCAAAIIIIAAAggggAACCCCAAAIIIIAAAggggAACCCCAwGQFCAiYrBjnI4AAAggggAACCCCAAAIIIIAAAggggAACCCCAAAIIIFAmgfu+8tIsL1b4iZX9RJlKYNpJCETCnmIRT1fNbdD6W2ZrzfUdikfd34U+3DQ+MdxIqqBdh0a06/CI9hwZ1d6joxpNF1X0rVyIwHQf4ZBRKGQ0vzOhqxc26epFTbpmYbOWzW88ZyoXApDJFXWiP6Mtr/bqqVd7lc37yuaLck+b55CcZzTiBZ7rb+nSPau7FIt6SkTP7bWz3H1kVO8dHtWewyPB7wdH8kFQRCl67cIewmGjOe3xoM/j/W4Ofj37mOi1q2fLqz1Bv9296fpditqq+d4xMs/52fCXnvrR7f3VvA5qRwABBBBAAAEEEEAAAQQQQAABBBBAAAEEEEAAAQQQQAABBBCoPgECAqqvZ1SMAAIIIIAAAggggAACCCCAAAIIIIAAAggggAACCCBQxwIPfe2xWD7S+p8l+5k6ZqiKpXuekducPb8zrrU3zAqe2N7ZFlNXa1Tua6cfbgN2XzKr3qGcXtszpNf3JtU7lJV7krv72nQfTYmwmhvCWrGgSTevbNXKBU2a1RpVR3P0nKlcDX3JnN4/mdL2d/q1/Z2BILjAvQgIGOea6LXrrQuCuPO6jg977YIiTj/cJvz+ZE59wzm9tT8Z9Pt4fybYiJ/OFqe71WqMh9TSGNHSuY1avaJV1y5uDno9q+XcXqeyxeC+O96XCfq87Z3+oCZ6fXZbzC8i+eTfevwHn8pOe8MYEAEEEEAAAQQQQAABBBBAAAEEEEAAAQQQQAABBBBAAAEEEEAAgUsIEBDALYIAAggggAACCCCAAAIIIIAAAggggAACCCCAAAIIIIBAFQqs37j1zyX91hmlu6e58wlgxXWzqy0WbMy+YWlLsEl76bzGIDjAnNYrt9Het1Zu8/gL7w7oxXcHdLgnrR4XEpAqBF+b6mZ8N58xRi6bwNU0uy0W1OQ2s7ua3N+fHVzg5uwfzunA8THtOTqqN/Ym9eb+ZMUZV0pBrU0RfWx5q25a1hqYLp3boHg0dEavXa2+b+Vb6dU9Q0Gv9x8f06nBrIbH8jNDeVoAACAASURBVNO2Gd/10vXUhQHMaY8HwQB3rGrXNYub5Zkz7z9Xk+t1ciwf1LLv6Kje3D+sN/YllS9Mf0BFpfTrknWc/z31L7ZsWvvbl7yWExBAAAEEEEAAAQQQQAABBBBAAAEEEEAAAQQQQAABBBBAAAEEECiRAD8eVCJYhkUAAQQQQAABBBBAAAEEEEAAAQQQQAABBBBAAAEEEECg1AL3bXz+ESOz8Zx5CAooNf2kxm9uCGvR7ISWzGnUzStbdfPKtmDT+OkhAROb/92T2g+dTOn9Uym9fyKlgyfGdGIgo6HRfPCE+SsNCXDhAG6+9uao2poiumpug66a06DFcxq0ZE5D8DR5Fx5wemiBq8W9jpxK67W9Q3rn4LCO9KSDF8f5BRpiIS2cndDC2Q265epWrV7RptbGyHkDIay1OtqbCXrteu56fbQ3rcGRfLBR3x1X0m/XQxcA0N4cCfq9qDsRBFO4Prvfd7fHg7FP77ULLCj4VqcGskFowVv7k0GfXT0utKLujgu8h1rZTU9tWveNuvNgwQgggAACCCCAAAIIIIAAAggggAACCCCAAAIIIIAAAggggAACFSVAQEBFtYNiEEAAAQQQQAABBBBAAAEEEEAAAQQQQAABBBBAAAEEEJicwPqHt35LRt+b3FWcPZMCkbCnxngoeJL7Pau7dO/NXWpOhBQNe3JPeT/9cBvCcwVfubwfPMn9nQPD2n10VIdPpXSiPxOceqWbxl0oweLuRBAKcN2SFl1/VUsQDBCNeAqHzv3o2D05Pleweu/wiJ55vVev7UlqLFNQKlOcSb6qmss5NsbDakqEde/NnUG/O1vHjV1Aw9nHRK8Pn0rr3feHtfvIaBAMcaQ3LRcgcKW9joQ8LZk7Hv5w7eLmoNez22IX7LULAcjmfb1/MqWnX+vVSzsHNJYpBv2+khqqqmmXW6zVt7c8uvYPL/d0zkMAAQQQQAABBBBAAAEEEEAAAQQQQAABBBBAAAEEEEAAAQQQQKBUAgQElEqWcRFAAAEEEEAAAQQQQAABBBBAAAEEEEAAAQQQQAABBBCYIYEN39j+m9bafy/ZMz//c3+qw4d/zxD7ZU/jQgAiYaPmRFi3XdOuW69p14LOuOZ0xJWIhc54krsb1G3I9q1Vz2D2w6e4H+vL6NRARqOZokZTBWVyRWVybgO/Hzzh3T0B3h3uqfChkFHYM4pFQ4pHXThBOAgoaGuKaF5nXPM73RPux1/uiffGmPPW0JfMBqEE7x0e1Y7dQ9p9eET5opULDuA4v4Dzd8EPLhDA9fq2a9q0uLsh6LULDXBfP/1wvXZBAP3DOR3tTetob0bHetM63p/RaLoQvNJZX+lcUfn8eK+LH/TajeMCCdwrFhnvdUM8FMzT0hDW/K5E0O+FXQktmJ1QS0Pkw3vk7BoGR3JBr/ceG9OO9wb19sFh5QtWhaJfXwEB533PNNYY83c3P7LmP3DfI4AAAggggAACCCCAAAIIIIAAAggggAACCCCAAAIIIIAAAgggUAkCBARUQheoAQEEEEAAAQQQQAABBBBAAAEEEEAAAQQQQAABBBBAAIEpCmz4+nN3Wc/7S0lXTXEoLp9mAbcp3G3Cj0U8LZ3XqKVzG3TD0hbdsLRVs1qi59007krI5X2lskWNpAoaGMmpP5kLNo4f78sEfx4YzgUbyF1QwMSmfTeP2ygej7pAgLA6WqLBk+PdRnG3Sb29OapZLZEgmMCd455qf75N627+3UdG9Ob+4SAY4OCJVLCB3AUX8ET5C98gE732jLTM9Xpeo65b0qIbl7UE/u44n7cLenChD66fA8P5oLcTvXbhAe41HhZQDEIhJg7XQ9fv1sbIGb2e2xFXR0tE7U3RIDTA9ftivT54Ykxv7k9q16FRud8f6UnT63Hkg8b3/97m739i2zS/LTAcAggggAACCCCAAAIIIIAAAggggAACCCCAAAIIIIAAAggggAACVyxAQMAV03EhAggggAACCCCAAAIIIIAAAggggAACCCCAAAIIIIAAApUlsOGrW+fZmP5cVusrqzKqcQJug3ZnazR43bisVatXtGp+Z0LNDeFgA/eFDrf5fywzHhRwYiCjk/0ZDY7mNTSS11jmzIAAzwURRL3gifKtjWG1N0fU2RYLNqd3tUbVmAirIRY6Z5P6xNxu87+bx21Gf+fgsF7dMxRsGHcb1IfHCjTyMgVcCEBnS1SzWmNataRZN69s05LuhqDXbsP+hY5C0SqVKWo0Uwj6fHIgG4RBDI7kg55kc/4ZAQEudMKFBLRM9Lo1qu72uLrbY8E8jfHwBXvtanBjun6/d3hUr+0Z0t5jo0EQxdBo/jJXWsOnGW0xWf325h+uPV7Dq2RpCCCAAAIIIIAAAggggAACCCCAAAIIIIAAAggggAACCCCAAAJVKEBAQBU2jZIRQAABBBBAAAEEEEAAAQQQQAABBBBAAAEEEEAAAQQQuJjA+oef/5GM+fL5z7HuGeYAlkHAbRpPBE98D2n5/EatXNQU/OqeNO82dbvj7KfLu7/zfat80WoiKMA9RT6T85XNF1UoWBV9G5wzcYRCJggjcJvHoxEvCB8IniIfDSkS9hQOXbj/boO6CwQ4cDyl3UdGtOvQiHqGsspkz9yYXga+qpvSucejnhZ3N+iaRc1asaBRV81t1IKuxAV77QIa8kVf+YJVKltU6oMAiFx+3L9YPLPXXsgo7JmgzxNhAY3xkOKxkCLuayHvomEQB0+O6WDQ61G9d3hEx/syyuSKyub9qvOefMEXeS+09sdbHl33lcmPyRUIIIAAAggggAACCCCAAAIIIIAAAggggAACCCCAAAIIIIAAAgiUXoCf/Cm9MTMggAACCCCAAAIIIIAAAggggAACCCCAAAIIIIAAAgggMOMCGzZu/4qV/8NzJ3YfEX60mXzGC2PCQGBOR1wLuuK6elGzPra8VVfNbQg2eMci40+XP19QQCno3IZ0d7iQAbcJfSxT0Fv7h/XWgaQOnUzp0Kl08JR5jisX6GqLBaEALiDgpmWtunph04cb+o0xZeu1Cxx468Cw3tqf1IHjYzrSk9bQaP7KF1p1V57/vdDI++rmTWt+VHXLoWAEEEAAAQQQQAABBBBAAAEEEEAAAQQQQAABBBBAAAEEEEAAgboRICCgblrNQhFAAAEEEEAAAQQQQAABBBBAAAEEEEAAAQQQQAABBOpNYMPD2z9pjf9nkpbX29orfb1NibBaGsLBxvHlCxq19IMny7s/h0JGIW9mNo77vlXBtxpJFYIN4kd70tp3bEz7jo1qYCSv4bF8nTxNvnR3TEM8pJaGiObOimv5/EYtm9+ohV2JoPfRiDfjvU5liuO97h3v9f5jo+pL5pQcKyiTK5YOovJH3mes9w82P7rm15VfKhUigAACCCCAAAIIIIAAAggggAACCCCAAAIIIIAAAggggAACCNSzAAEB9dx91o4AAggggAACCCCAAAIIIIAAAggggAACCCCAAAIIIFDzAnd//fW2kJf6UyP7t2t+sVW4wNamiOZ3xoOAgNUr27R6eauiYS/YOG5m4NPcQtEql/d1cjCj13YP6c39wzren9bxvozc1zimT8CFQrheL+pu0C2u1ytb1RALBf32vNI3e6LX/cM5vbZnSK/tHQr6fGIgo2zOn76FVuFIVuavin7D7zz7/dVDVVg+JSOAAAIIIIAAAggggAACCCCAAAIIIIAAAggggAACCCCAAAII1JlA6X/KoM5AWS4CCCCAAAIIIIAAAggggAACCCCAAAIIIIAAAggggAAClSiw4Rvbvm2t/d/Prs19YMg28PJ1LBELqaUxrK7WmJbMadDiOQ2a3RZTV1tUrY0RNTeEFY+GggKnIzDAWslaq5F0QSOpgtxm8d6hbLBR/P2TqeDJ8smxfPA0ed/nzpjOOyMW9YKedjRHtGROY9Dr7nbX65jam8Z77e6H6ey1G2v0rF6fHMjq/ZNjOngipeFUQcNj+boIg7jQe50x5n/c/Mhd35vOXjMWAggggAACCCCAAAIIIIAAAggggAACCCCAAAIIIIAAAggggAACpRQgIKCUuoyNAAIIIIAAAggggAACCCCAAAIIIIAAAggggAACCCCAQAUJrP/m83fL148lc+35yyIuYKbb5Z4cH/KMYhEv2CDe2hjWigVNwWvh7ITmdcaDTeWeMVMOCJgIB3D7/k/0Z3SsLx1sEt9zZFRHe9NBYIDbTF70bfBy53NMn4ALeHC9joY9NTeG1dIQ0fL5jUGvF3W7XieC8IDp6LWr2gU8uF73DGZ1tC+t90+ktO/YqA6ddL3Oa9j1uljrvb7Ye5rdJU9f3vJH656dvi4zEgIIIIAAAggggAACCCCAAAIIIIAAAggggAACCCCAAAIIIIAAAqUXICCg9MbMgAACCCCAAAIIIIAAAggggAACCCCAAAIIIIAAAggggEDFCDz0tcdiuUjLD430D85blNsUzqeIM94vFxTgNo67oIAFsxNa0BXX3I645nTE1dYUCZ4s3xAPBV93r3DIUzg8Hi7gXt4HPXPtcxvD3Qb/gtv8XbTKFXxlcr6yeV/pbFGpbFGnBjJyT5I/3pfRkd6U+pM55QpW+YI/42uvtwldUEA04gX9nt8Z14KuBs2dFQt63dESHe917INeRz1FXK9DH/Q69FGvndtEmEPRlwoFX7miVTZXVDbnB312/e4Zyga9PtGX1pHetHqHcsrl/eC+qOnjIu9lVvqzaH74q4//4FPZmjZgcQgggAACCCCAAAIIIIAAAggggAACCCCAAAIIIIAAAggggAACNSnAj/bUZFtZFAIIIIAAAggggAACCCCAAAIIIIAAAggggAACCCCAAAIXF1i/8fnfkswfS2o798yLPXUb2VIIuE3j7snxLijABQE0xkJqbgirpTGi9uaIOluj6myNBb9vb44GG8iDTeTR8Y3mLizAHdbqw83fbnO4ew2nChocyWlgOK++ZE59yayGxwpKjuU1likqlSkE4QFus7m7nqO0AhO9dr+6XjfEwh/0OhyEQXS1xoJ+T/S6MTERGBAKggUiH/TaVRls9HfBDznXx6JG067XeQ2O5tU3lA36PTSaD/o9mikE52RyRfl2PEiido8LvocNSfb3t2xa9xe1u3ZWhgACCCCAAAIIIIAAAggggAACCCCAAAIIIIAAAggggAACCCBQ6wIEBNR6h1kfAggggAACCCCAAAIIIIAAAggggAACCCCAAAIIIIAAAhcQWP97zy+yYX3fyHzxnFPICCj7feM2/rsAABcUMLvNbRqPaVZLRLNaXUBAONhcHo96ikU8hULeh/W6J8i7TePuCfJuQ7gLCOgfzgUvt2ncPUHebRLP5P0a3yRe9hZedgHhkFE8GlJTIqyutqi62mLqaIlqVktUTR8EBMRdIETEU/i0XufyxSDcIZ11/S5oJFXQQNDrvHqDXmeD+yCbGw+AqIvjAu9dVvavTUFf3/In6w7XhQOLRAABBBBAAAEEEEAAAQQQQAABBBBAAAEEEEAAAQQQQAABBBCoWQECAmq2tSwMAQQQQAABBBBAAAEEEEAAAQQQQAABBBBAAAEEEEAAgcsTWL9x2z+S7CZJ8fNe4fYV88ni5WFO41meZxT2TPDUeBcGkIiGlIh5wUbySNhtFDfBK+QZuXPdYa2CjeDuVSj4KhRtsIHcBQK4TeRpFxqQLapQHN8w7s7nKL+A65/rYzRs1BALKRGEP4z3PBI2Crt+u/sh9FGvXdVBn4tWxaJVvuArV3C9Hu/3WMb13PXanePXdq8v/h6VkczGLZvu+jfl7zQVIIAAAggggAACCCCAAAIIIIAAAggggAACCCCAAAIIIIAAAgggMHUBfoxn6oaMgAACCCCAAAIIIIAAAggggAACCCCAAAIIIIAAAggggEDVC9z38PNLZcwfGemLZy/GyMiKneRV32QWgECNClzoPcpKfy1rv/nUo+sO1OjSWRYCCCCAAAIIIIAAAggggAACCCCAAAIIIIAAAggggAACCCCAQB0KEBBQh01nyQgggAACCCCAAAIIIIAAAggggAACCCCAAAIIIIAAAghcSOC+h7f+fWP0PUkd5z3n4k/qBhYBBBCYGYGLvxcNWKtvP/Xo2v9zZophFgQQQAABBBBAAAEEEEAAAQQQQAABBBBAAAEEEEAAAQQQQAABBGZOgICAmbNmJgQQQAABBBBAAAEEEEAAAQQQQAABBBBAAAEEEEAAAQSqQuD+b26b7Vv/X8ua/74qCqZIBBBAYELA2P/LM97/9OQf3dUDCgIIIIAAAggggAACCCCAAAIIIIDA/8/e3YBJdpUFAv5Odc9MD4kBATEJIooogvivSEiAhDBJZqaqZjKhg+Ii6GIEFVd+VECRqBh/CayLglkWUFYUepmZVFUnmYQYCAlRliC7oqhgkI0QCAZCIEzPpLvOzh17sGm6u+6trurprnnreZInUOee833vOff2PE/P910CBAgQIECAAAECBAgQIDCKAhoEjOKuyokAAQIECBAgQIAAAQIECBAgQIAAAQIECBAgQIDAAATOfeF76ym6l0XEdy47XUoRuXiVtw8BAgSGKND7WfO3OWovu/7yJ3SGGIWpCRAgQIAAAQIECBAgQIAAAQIECBAgQIAAAQIECBAgQIDAcRfQIOC4b4EACBAgQIAAAQIECBAgQIAAAQIECBAgQIAAAQIECKxvgXNfeNPLU8SvLx1l0RzArx3X9w6KjsAoCCz/rMkRv3r95Wf9xihkKQcCBAgQIECAAAECBAgQIECAAAECBAgQIECAAAECBAgQINBLwN/U6SXkewIECBAgQIAAAQIECBAgQIAAAQIECBAgQIAAAQIEYtvPvftbu2O1X08p/TAOAgQIrAeBnPNf1Oa6v3rdHzz5I+shHjEQIECAAAECBAgQIECAAAECBAgQIECAAAECBAgQIECAAIG1ENAgYC2UrUGAAAECBAgQIECAAAECBAgQIECAAAECBAgQIEBgRASe+uKbd0Y3XxoRP7BUSsU7viNypPCryBHZcmkQWHOBHMWTZMWnyPujli595++fOb3mwVmQAAECBAgQIECAAAECBAgQIECAAAECBAgQIECAAAECBAgcZwF/K+c4b4DlCRAgQIAAAQIECBAgQIAAAQIECBAgQIAAAQIECGxEgW0vfM/P5Ki9PCJ//ZLx/3t9rw8BAgSqCaz47EifTtH9jesuf+IfVpvUaAIECBAgQIAAAQIECBAgQIAAAQIECBAgQIAAAQIECBAgMDoC/krO6OylTAgQIECAAAECBAgQIECAAAECBAgQIECAAAECBAisqUDjkvffb+ZrDv1yzvllyy+sU8CaborFCGxYgZWfFSmlyya+sOU321f8wJc2bIoCJ0CAAAECBAgQIECAAAECBAgQIECAAAECBAgQIECAAAECAxDQIGAAiKYgQIAAAQIECBAgQIAAAQIECBAgQIAAAQIECBAgcCILXPDzt3zTbG32ZRHpJ09kB7kTIDAMgfzfx7vjl13zmjP+ZRizm5MAAQIECBAgQIAAAQIECBAgQIAAAQIECBAgQIAAAQIECGw0AQ0CNtqOiZcAAQIECBAgQIAAAQIECBAgQIAAAQIECBAgQIDAOhV46gvf+70R3V+KiKevHOLKbwpfp+kJiwCBgQmUega8LaL2O++8/Al/M7BlTUSAAAECBAgQIECAAAECBAgQIECAAAECBAgQIECAAAECBEZAQIOAEdhEKRAgQIAAAQIECBAgQIAAAQIECBAgQIAAAQIECBBYTwJPfdF7zoqcfiEimivGVapGeD1lJhYCBFYlUO6eb0XKv/fOVz3xplWt5WICBAgQIECAAAECBAgQIECAAAECBAgQIECAAAECBAgQIDCiAhoEjOjGSosAAQIECBAgQIAAAQIECBAgQIAAAQIECBAgQIDA8RY494U3nZNyvChS7DzesVifAIF1LpBjOqd41fWXn3XDOo9UeAQIECBAgAABAgQIECBAgAABAgQIECBAgAABAgQIECBA4LgKaBBwXPktToAAAQIECBAgQIAAAQIECBAgQIAAAQIECBAgQGD0BY42Coj4+YhoLp9tiih+e5mLV4z7ECAwEgIpRRy9pVe8r1s54jUaA4zEjkuCAAECBAgQIECAAAECBAgQIECAAAECBAgQIECAAAECBNZAQIOANUC2BAECBAgQIECAAAECBAgQIECAAAECBAgQIECAAAECEdt+/sYz81jt5yLHxTwIEDjBBVK8Pc11/+C61zzp5hNcQvoECBAgQIAAAQIECBAgQIAAAQIECBAgQIAAAQIECBAgQKCSgAYBlbgMJkCAAAECBAgQIECAAAECBAgQIECAAAECBAgQIEBgtQLbfv7m7+nW8s+kiOesPFfx68wV3zy+2lBcT4DAQAV637M54g21bvrD615z5gcHurTJCBAgQIAAAQIECBAgQIAAAQIECBAgQIAAAQIECBAgQIDACSKgQcAJstHSJECAAAECBAgQIECAAAECBAgQIECAAAECBAgQILDeBJ7yopsfnnI8L0U8LyKfsmJ8RZ+AdPRf6y0N8RA4gQVyRE4lbst0T454XU7xur981ZkfP4HBpE6AAAECBAgQIECAAAECBAgQIECAAAECBAgQIECAAAECBFYt4G/PrJrQBAQIECBAgAABAgQIECBAgAABAgQIECBAgAABAgQIrEbgjBe8d+tJqftTEVH88+0rz6VJwGqsXUtgcAKl7sV/iIg/vjfX/viWVz/h4ODWNhMBAgQIECBAgAABAgQIECBAgAABAgQIECBAgAABAgQIEDhxBTQIOHH3XuYECBAgQIAAAQIECBAgQIAAAQIECBAgQIAAAQIE1p3AU19480UR+TkRccG6C05ABAiUFbgmIr3hnZef+Y6yFxhHgAABAgQIECBAgAABAgQIECBAgAABAgQIECBAgAABAgQIlBPQIKCck1EECBAgQIAAAQIECBAgQIAAAQIECBAgQIAAAQIECKyhwLafv/l7ci1+IiL/RESc1Hvp4lefxRvNfQgQGKxA6Xvr3oj0xtSNN173mjM/ONgYzEaAAAECBAgQIECAAAECBAgQIECAAAECBAgQIECAAAECBAgcE9AgwFkgQIAAAQIECBAgQIAAAQIECBAgQIAAAQIECBAgQGDdCpx96ccmxu+5/ccj1Z4VOX6oZ6BFjwC/Be3JZACBngJl76UUfx25+yezpzzsTe+69Jtnes5rAAECBAgQIECAAAECBAgQIECAAAECBAgQIECAAAECBAgQILAqAX81ZlV8LiZAgAABAgQIECBAgAABAgQIECBAgAABAgQIECBAYK0EnvLC9z6hlrrPjBzPjIiT1mpd6xAg8FUC90aKt3Rz7S1/efkT3suHAAECBAgQIECAAAECBAgQIECAAAECBAgQIECAAAECBAgQWDsBDQLWztpKBAgQIECAAAECBAgQIECAAAECBAgQIECAAAECBAgMQGDy0r/b/Ll7PvufImrPiMjnDmBKUxAgUEogXR/RfevXnvLA/zl16XccLnWJQQQIECBAgAABAgQIECBAgAABAgQIECBAgAABAgQIECBAgMBABTQIGCinyQgQIECAAAECBAgQIECAAAECBAgQIECAAAECBAgQWEuBc/7LTY8aG8s/ElF7ekT+9jJr54hIKUXk4r98CJxgAilFzjnK/2WB9A8R3bfNzaU/v+G/nvWPJ5iWdAkQIECAAAECBAgQIECAAAECBAgQIECAAAECBAgQIECAwLoTKP87/3UXuoAIECBAgAABAgQIECBAgAABAgQIECBAgAABAgQIECDwHwLnvejmJ83lfHGKmIyIh5S3KX5tqllAeS8jN55A5TN+Z46YGkvp7de+6swbN16+IiZAgAABAgQIECBAgAABAgQIECBAgAABAgQIECBAgAABAqMroEHA6O6tzAgQIECAAAECBAgQIECAAAECBAgQIECAAAECBAicsALnvvA99Yh0UYrYExGnlIeoXEhdfmojCaypQOWzfE+O2BuR33H95U/srGmoFiNAgAABAgQIECBAgAABAgQIECBAgAABAgQIECBAgAABAgRKC2gQUJrKQAIECBAgQIAAAQIECBAgQIAAAQIECBAgQIAAAQIENqLAuS967+5adHfnnHdHpPuXy+HYr1JzROU663IrGEVgYAJfPqMLzm2pyfPnU0r7u1Hbf/2rnrC/1CUGESBAgAABAgQIECBAgAABAgQIECBAgAABAgQIECBAgAABAsdVQIOA48pvcQIECBAgQIAAAQIECBAgQIAAAQIECBAgQIAAAQIE1lLgqS++eWfq5kaOaETE6eXWzvHvXQJ8CKxXgUpn9JMpop1rqf3O3z9zer1mJC4CBAgQIECAAAECBAgQIECAAAECBAgQIECAAAECBAgQIEBgaQF/i8XJIECAAAECBAgQIECAAAECBAgQIECAAAECBAgQIEDghBQ49wU3PTFS3pki7YiI7yyNUKkWu/SsBhIoL1D9DP5tjnxV5DR9/avPek/5hYwkQIAAAQIECBAgQIAAAQIECBAgQIAAAQIECBAgQIAAAQIE1puABgHrbUfEQ4AAAQIECBAgQIAAAQIECBAgQIAAAQIECBAgQIDAmguc+8L3fFtEXJAinR8R50XEePkgjlVrp0iRIxe/hS3+Lx8C/QqkiJSLY3TsMFXuCDAbEdfmyAci4prrL3/iP/UbiusIECBAgAABAgQIECBAgAABAgQIECBAgAABAgQIECBAgACB9SWgQcD62g/RECBAgAABAgQIECBAgAABAgQIECBAgAABAgQIECBwnAUmL/27zZ/74t3b8lx3W0rp3Ih47KpC0jBgVXwnxMWDOSMfyjlfn8Zq133tyQ+4burS7zh8QthJkgABAgQIECBAgAABAgQIECBAgAABAgQIECBAgAABAgQInGACGgScYBsuXQIECBAgTyV0LAAAIABJREFUQIAAAQIECBAgQIAAAQIECBAgQIAAAQIEqglc8PO3fNNsbfYpOdI5kfPZKaVvqDZD8Sb4iDT/78HUgleNwPj1JPAfZyBHjhT9/OI+5/yvkdK7UuQbxrvjf3nNa874l/WUo1gIECBAgAABAgQIECBAgAABAgQIECBAgAABAgQIECBAgACB4Qj08/cMhhOJWQkQIECAAAECBAgQIECAAAECBAgQIECAAAECBAgQILABBM55wU3fMZbSk1LqPinn9MSIeOgGCFuIG1/gEynl9+Rcu3Eu5xtvePVZf7fxU5IBAQIECBAgQIAAAQIECBAgQIAAAQIECBAgQIAAAQIECBAgUFVAg4CqYsYTIECAAAECBAgQIECAAAECBAgQIECAAAECBAgQIEBggcB5L3rvt891u2emlJ8QUTsjIj+6b6AcEenYr3GL/+Gz8QTm9y/niFX9Rj59OKJ7S87pvWO12s3XvuoJ/7DxLERMgAABAgQIECBAgAABAgQIECBAgAABAgQIECBAgAABAgQIDFpgVX8dYdDBmI8AAQIECBAgQIAAAQIECBAgQIAAAQIECBAgQIAAAQIbXeC8F9/8kNzNj8+RHpciPy5HflxEuv+q8zrWL+Dob3mLf2kgsGrTviaYt/+K/ehrogUX5c+nSO/Lkd6XIr8v1dJfXfv7Z9652lldT4AAAQIECBAgQIAAAQIECBAgQIAAAQIECBAgQIAAAQIECIyegAYBo7enMiJAgAABAgQIECBAgAABAgQIECBAgAABAgQIECBAYJ0JnPOCm75jLOXvTxHfnyN9X0R8b0ScNIgwizr1WtEuoPiPdPRfg5jWHEUDhpwipYjuYFXvjYi/SZE/kCNuncvp1htefdbfASdAgAABAgQIECBAgAABAgQIECBAgAABAgQIECBAgAABAgQIlBHwN0PKKBlDgAABAgQIECBAgAABAgQIECBAgAABAgQIECBAgACBAQuc+6IbH1OL8e/u5rnvjpy+q1ZL35lz/oYBL/PV0xW/JS76CBz914JfGX/5/x96BGu3wFflNJ/zGuWaUvrXbjf/baT8f2tp7P90Y/b/XP+qJ/392gFYiQABAgQIECBAgAABAgQIECBAgAABAgQIECBAgAABAgQIEBg1AQ0CRm1H5UOAAAECBAgQIECAAAECBAgQIECAAAECBAgQIECAwIYVOPtF73/w+NzBx+ZUe0yk/JhI8eiU49ERcdqaJLWoZ8C/r7mgmj6liHxs0NEuA//xWbLo/tivpI+NXbjAwv9ePG5+2mXnzBFfjmVRjMciWjKXoSnekVN8OHLxT/r7lLt/Pzu29UPvetUP/NvQVjQxAQIECBAgQIAAAQIECBAgQIAAAQIECBAgQIAAAQIECBAgcEIKaBBwQm67pAkQIECAAAECBAgQIECAAAECBAgQIECAAAECBAgQ2EgCO1/ynq89dDg9KiJ/W+Tat6ZaPDLn/MiI+JaI+NqNlMsGjvVzEfHPKaWP5m58NFL3IxHpn7Zszv84/dtPLL7zIUCAAAECBAgQIECAAAECBAgQIECAAAECBAgQIECAAAECBAgMXUCDgKETW4AAAQIECBAgQIAAAQIECBAgQIAAAQIECBAgQIAAAQLDEzj3pX/9oNrMfd8cKX9zjvTwiHh4zvnhqZYeFt14WKR40PBWH6GZc9wVtbg9d/PtKaWPR8THU+SPR04f605s+tj1v/VDd41QtlIhQIAAAQIECBAgQIAAAQIECBAgQIAAAQIECBAgQIAAAQIENqiABgEbdOOETYAAAQIECBAgQIAAAQIECBAgQIAAAQIECBAgQIAAgTICjUvff7+Ze2cfGrPd06M2d3o3x2kppVMjx9dH5K+PqH1dzt2HpJQeHBETZebcQGNmcs7/llLtzojuZyLSpyPFp3POn6qluCO6Y5+M8donJ04a/0T70h/40gbKS6gECBAgQIAAAQIECBAgQIAAAQIECBAgQIAAAQIECBAgQIDACSqgQcAJuvHSJkCAAAECBAgQIECAAAECBAgQIECAAAECBAgQIECAwGKBs3/6hpNrWzc/qJZnH1jrjn9tdyw/IHLxT7p/pHRKju4pKdVOjpxPjkgnRcon5ZzvlyJtjcgTEWlLRBT/bI6ITRF5U0SMR6SxiKhFpBSR539PnXJEzhHRjchzETEbke6LiOKfwxFxKCIfikgzOfLBlNKXIqd7I/K9kdIXc+5+MUXtnsj5nkj585HS3bW5dHe3Nvu5bhr/bPfg4bve9UfnfNEuEyBAgAABAgQIECBAgAABAgQIECBAgAABAgQIECBAgAABAgRGSUCDgFHaTbkQIECAAAECBAgQIECAAAECBAgQIECAAAECBAgQIECAAAECBAgQIECAAAECBAgQIECAAAECBAgQIECAAAECBAgQIECAwMgKaBAwslsrMQIECBAgQIAAAQIECBAgQIAAAQIECBAgQIAAAQIECBAgQIAAAQIECBAgQIAAAQIECBAgQIAAAQIECBAgQIAAAQIECBAYJQENAkZpN+VCgAABAgQIECBAgAABAgQIECBAgAABAgQIECBAgAABAgQIECBAgAABAgQIECBAgAABAgQIECBAgAABAgQIECBAgAABAiMroEHAyG6txAgQIECAAAECBAgQIECAAAECBAgQIECAAAECBAgQIECAAAECBAgQIECAAAECBAgQIECAAAECBAgQIECAAAECBAgQIEBglAQ0CBil3ZQLAQIECBAgQIAAAQIECBAgQIAAAQIECBAgQIAAAQIECBAgQIAAAQIECBAgQIAAAQIECBAgQIAAAQIECBAgQIAAAQIECIysgAYBI7u1EiNAgAABAgQIECBAgAABAgQIECBAgAABAgQIECBAgAABAgQIECBAgAABAgQIECBAgAABAgQIECBAgAABAgQIECBAgACBURLQIGCUdlMuBAgQIECAAAECBAgQIECAAAECBAgQIECAAAECBAgQIECAAAECBAgQIECAAAECBAgQIECAAAECBAgQIECAAAECBAgQIDCyAhoEjOzWSowAAQIECBAgQIAAAQIECBAgQIAAAQIECBAgQIAAAQIECBAgQIAAAQIECBAgQIAAAQIECBAgQIAAAQIECBAgQIAAAQIERklAg4BR2k25ECBAgAABAgQIECBAgAABAgQIECBAgAABAgQIECBAgAABAgQIECBAgAABAgQIECBAgAABAgQIECBAgAABAgQIECBAgMDICmgQMLJbKzECBAgQIECAAAECBAgQIECAAAECBAgQIECAAAECBAgQIECAAAECBAgQIECAAAECBAgQIECAAAECBAgQIECAAAECBAgQGCUBDQJGaTflQoAAAQIECBAgQIAAAQIECBAgQIAAAQIECBAgQIAAAQIECBAgQIAAAQIECBAgQIAAAQIECBAgQIAAAQIECBAgQIAAAQIjK6BBwMhurcQIECBAgAABAgQIECBAgAABAgQIECBAgAABAgQIECBAgAABAgQIECBAgAABAgQIECBAgAABAgQIECBAgAABAgQIECBAYJQENAgYpd2UCwECBAgQIECAAAECBAgQIECAAAECBAgQIECAAAECBAgQIECAAAECBAgQIECAAAECBAgQIECAAAECBAgQIECAAAECBAiMrIAGASO7tRIjQIAAAQIECBAgQIAAAQIECBAgQIAAAQIECBAgQIAAAQIECBAgQIAAAQIECBAgQIAAAQIECBAgQIAAAQIECBAgQIAAgVES0CBglHZTLgQIECBAgAABAgQIECBAgAABAgQIECBAgAABAgQIECBAgAABAgQIECBAgAABAgQIECBAgAABAgQIECBAgAABAgQIECAwsgIaBIzs1kqMAAECBAgQIECAAAECBAgQIECAAAECBAgQIECAAAECBAgQIECAAAECBAgQIECAAAECBAgQIECAAAECBAgQIECAAAECBEZJQIOAUdpNuRAgQIAAAQIECBAgQIAAAQIECBAgQIAAAQIECBAgQIAAAQIECBAgQIAAAQIECBAgQIAAAQIECBAgQIAAAQIECBAgQIDAyApoEDCyWysxAgQIECBAgAABAgQIECBAgAABAgQIECBAgAABAgQIECBAgAABAgQIECBAgAABAgQIECBAgAABAgQIECBAgAABAgQIEBglAQ0CRmk35UKAAAECBAgQIECAAAECBAgQIECAAAECBAgQIECAAAECBAgQIECAAAECBAgQIECAAAECBAgQIECAAAECBAgQIECAAAECIyugQcDIbq3ECBAgQIAAAQIECBAgQIAAAQIECBAgQIAAAQIECBAgQIAAAQIECBAgQIAAAQIECBAgQIAAAQIECBAgQIAAAQIECBAgQGCUBDQIGKXdlAsBAgQIECBAgAABAgQIECBAgAABAgQIECBAgAABAgQIECBAgAABAgQIECBAgAABAgQIECBAgAABAgQIECBAgAABAgQIjKyABgEju7USI0CAAAECBAgQIECAAAECBAgQIECAAAECBAgQIECAAAECBAgQIECAAAECBAgQIECAAAECBAgQIECAAAECBAgQIECAAIFREtAgYJR2Uy4ECBAgQIAAAQIECBAgQIAAAQIECBAgQIAAAQIECBAgQIAAAQIECBAgQIAAAQIECBAgQIAAAQIECBAgQIAAAQIECBAgMLICGgSM7NZKjAABAgQIECBAgAABAgQIECBAgAABAgQIECBAgAABAgQIECBAgAABAgQIECBAgAABAgQIECBAgAABAgQIECBAgAABAgRGSUCDgFHaTbkQIECAAAECBAgQIECAAAECBAgQIECAAAECBAgQIECAAAECBAgQIECAAAECBAgQIECAAAECBAgQIECAAAECBAgQIECAwMgKaBAwslsrMQIECBAgQIAAAQIECBAgQIAAAQIECBAgQIAAAQIECBAgQIAAAQIECBAgQIAAAQIECBAgQIAAAQIECBAgQIAAAQIECBAYJQENAkZpN+VCgAABAgQIECBAgAABAgQIECBAgAABAgQIECBAgAABAgQIECBAgAABAgQIECBAgAABAgQIECBAgAABAgQIECBAgAABAiMroEHAyG6txAgQIECAAAECBAgQIECAAAECBAgQIECAAAECBAgQIECAAAECBAgQIECAAAECBAgQIECAAAECBAgQIECAAAECBAgQIEBglAQ0CBil3ZQLAQIECBAgQIAAAQIECBAgQIAAAQIECBAgQIAAAQIECBAgQIAAAQIECBAgQIAAAQIECBAgQIAAAQIECBAgQIAAAQIECIysgAYBI7u1EiNAgAABAgQIECBAgAABAgQIECBAgAABAgQIECBAgAABAgQIECBAgAABAgQIECBAgAABAgQIECBAgAABAgQIECBAgACBURLQIGCUdlMuBAgQIECAAAECBAgQIECAAAECBAgQIECAAAECBAgQIECAAAECBAgQIECAAAECBAgQIECAAAECBAgQIECAAAECBAgQIDCyAhoEjOzWSowAAQIECBAgQIAAAQIECBAgQIAAAQIECBAgQIAAAQIECBAgQIAAAQIECBAgQIAAAQIECBAgQIAAAQIECBAgQIAAAQIERklAg4BR2k25ECBAgAABAgQIECBAgAABAgQIECBAgAABAgQIECBAgAABAgQIECBAgAABAgQIECBAgAABAgQIECBAgAABAgQIECBAgMDICmgQMLJbKzECBAgQIECAAAECBAgQIECAAAECBAgQIECAAAECBAgQIECAAAECBAgQIECAAAECBAgQIECAAAECBAgQIECAAAECBAgQGCUBDQJGaTflQoAAAQIECBAgQIAAAQIECBAgQIAAAQIECBAgQIAAAQIECBAgQIAAAQIECBAgQIAAAQIECBAgQIAAAQIECBAgQIAAAQIjK6BBwMhurcQIECBAgAABAgQIECBAgAABAgQIECBAgAABAgQIECBAgAABAgQIECBAgAABAgQIECBAgAABAgQIECBAgAABAgQIECBAYJQENAgYpd2UCwECBAgQIECAAAECBAgQIECAAAECBAgQIECAAAECBAgQIECAAAECBAgQIECAAAECBAgQIECAAAECBAgQIECAAAECBAiMrIAGASO7tRIjQIAAAQIECBAgQIAAAQIECBAgQIAAAQIECBAgQIAAAQIECBAgQIAAAQIECBAgQIAAAQIECBAgQIAAAQIECBAgQIAAgVES0CBglHZTLgQIECBAgAABAgQIECBAgAABAgQIECBAgAABAgQIECBAgAABAgQIECBAgAABAgQIECBAgAABAgQIECBAgAABAgQIECAwsgIaBIzs1kqMAAECBAgQIECAAAECBAgQIECAAAECBAgQIECAAAECBAgQIECAAAECBAgQIECAAAECBAgQIECAAAECBAgQIECAAAECBEZJQIOAUdpNuRAgQIAAAQIECBAgQIAAAQIECBAgQIAAAQIECBAgQIAAAQIECBAgQIAAAQIECBAgQIAAAQIECBAgQIAAAQIECBAgQIDAyApoEDCyWysxAgQIECBAgAABAgQIECBAgAABAgQIECBAgAABAgQIECBAgAABAgQIECBAgAABAgQIECBAgAABAgQIECBAgAABAgQIEBglAQ0CRmk35UKAAAECBAgQIECAAAECBAgQIECAAAECBAgQILBuBCYnJ0+emZl5aURcHBEPi4gtC4K7N+d8W0rpDRMTE6+fmpo6vG4CFwgBAgRWIVCv17+xVqv9Ss75vIj4hogYWzDd3RHxkZzz73Y6nXdERF7FUi4lQIAAAQIECBAgQIAAAQIECBAgQIAAAQIECBAgQIAAAQInpIAGASfktkuaAAECBAgQIECAAAECBAgQIECAAAECBAgQIEBg2AKNRuPZEfGmHut0U0oXtlqt1rDjMT+BtRZYoVC8KBK/NSJeOzEx0Z6amppb69is9xUCqdFonBMRL4uI7z6yLw+e/7Z4Pn2y2+1eOzY29qorr7zy78u4NZvNPznSAOXHeoz9XLfb3TY9PV2cA591JjA5Obn10KFDl3S73f+cUnpERJw0H+KhiLg9It48MTHx2qmpqc+vs9CFQ4AAAQIECBAgQIAAAQIECBAgQIAAAQIECBAgQIAAgRNCQIOAE2KbJUmAAAECBAgQIECAAAECBAgQIECAAAECBAgQILDWAvV6/VdSSr/Ra92U0kWtVmtvr3G+J7CRBJrN5g/knK+JiAetEHc3In613W5f5k3yx2936/X6S1JKvxkRtRWiuCvn3Oh0Orf0irTRaLw1In5kpXE556Kw/LxOp/O+XvP5fm0FiuYAMzMzxc+kC3qs/O6xsbHd+/fvLxp++BAgQIAAAQIECBAgQIAAAQIECBAgQIAAAQIECBAgQIDAGgpoELCG2JYiQIAAAQIECBAgQIAAAQIECBAgQIAAAQIERk9gcnLy5EOHDv12zrl4W/yxN+xWTbQokv1MRNwbER9MKd3Y7Xbft3Xr1g9OTU0drDqZ8etDQIOA9bEPGzGKnTt3PqJWq/1hRGyLiLFV5HDs2VK89ftDEfFPKaUbZmdn33fVVVd9ephF+c1m83U55+eWiP1fZmdnn3j11Vf/a4mxhgxY4MILL3zI7OzsuyLi0b2mTin9WavVemavc6NBQC/J9f19s9m8IOfciohNPSItni/Pbrfbb1nfGYmOAAECBAgQIECAAAECBAgQIECAAAECBAgQIECAAAECoyegQcDo7amMCBAgQIAAAQIECBAgQIAAAQIECBAgQIAAgTUSuOSSSzbdcccdr4uI/zykJeci4taU0u9s2bKlMzU1dXhI65h2CAIaBAwB9QSYstlsfk3O+aqIOGvI6RYNSa7JOb9x69at7xzk82X79u2njI+PXxMRZ5TI4Us5552dTqcoUvdZY4FGo/H4I/t0ICJOKbH0Bw4fPrztwIEDn11prAYBJSTX8ZCyP7uKFFJKr2+1Ws9bx+kIjQABAgQIECBAgAABAgQIECBAgAABAgQIECBAgAABAiMpoEHASG6rpAgQIECAAAECBAgQIECAAAECBAgQIECAAIG1EGg2m4/MOd8YEaetwXqfzjn/4tatW/9samqqaBzgs84FyhZZppQuarVae9d5OsJbI4GdO3d+f61Wuy4ivnaNliyWuSci/kdEXNZut/9ttevW6/WHppRujoiHl5nLPVBGaThjms3mnpzzO0rO/vGc85mdTucTK43XIKCk5jodVmb/FoT+5+12+xnrNBVhESBAgAABAgQIECBAgAABAgQIECBAgAABAgQIECBAYGQFNAgY2a2VGAECBAgQIECAAAECBAgQIECAAAECBAgQIDBsgXq9/riIuDaldP9hr3Vs/pzzX+ecnzE9PX3bWq1pnf4ENAjoz+1Ev+p4PFcWmN8bEb81MTFx+dTU1MF+90KDgH7l1v46DQLW3ny9r6hBwHrfIfERIECAAAECBAgQIECAAAECBAgQIECAAAECBAgQIEAgQoMAp4AAAQIECBAgQIAAAQIECBAgQIAAAQIECBAg0KfAcSzkvTPnfFGn07mpz9BdtgYCGgSsAXKJJRqNxpOLoveI+NaIePCiS+6OiA9HxEvb7fa7S0w39CHH8bmyMLd/TCn9SKvV+pt+Ej7//PMfuHnz5usi4vtKXP+lnPPOTqfzrhJjj+uQjXaWymDV6/WzU0rTEXG/EuM/cPjw4W0HDhz47EpjyxSY55w/HxHndTqd95VY15B5gcnJyZMPHTr0aznnCyPi9CPPti0LcOYi4l9TSu/YsmXLK6ampr7YD1zZn13zc/9+u93+hX7WcQ0BAgQIECBAgAABAgQIECBAgAABAgQIECBAgAABAgQI9C+gQUD/dq4kQIAAAQIECBAgQIAAAQIECBAgQIAAAQIETnCB41zIe1fOudHpdG45wbdh3aZftsgypXRRq9Xau24T2cCBNZvNr8k5XxURZ/VI48Pj4+Nn79u3787jne5xfq4sTP/eiPjJdrv9FxGRK7qkZrP5lpzzj5a47h83bdp0zt69e+8oMfa4DdmIZ6kM1vbt279hfHz8PRHxTSXGX9Fut5/b6zxoEFBCss8hzWZzT875Hb0uTyk9v9VqvbbXuKW+bzQaF0XE2yOi1uP6bkRc3G63e8bTTxyuIUCAAAECBAgQIECAAAECBAgQIECAAAECBAgQIECAAIHlBTQIcDoIECBAgAABAgQIECBAgAABAgQIECBAgAABAn0KrINC3r+fm5s796qrrvpUnym4bIgCGgQMEbfk1BWKuj+ecz6z0+l8ouTUQxu2Dp4rC3M7FBEvbbfbr+lVFL4YpF6vn5FSakfEg1bA6uacf7nT6fz20EAHNPFGPEslU0+NRuNlR4rBf71HQfhdKaULWq3W+3vNq0FAL6H+vy/bICDn/PJOp/PKflbavXv3A+bm5vZHxJNXuj7nfEOtVtvVarW+0M86riFAgAABAgQIECBAgAABAgQIECBAgAABAgQIECBAgACB/gU0COjfzpUECBAgQIAAAQIECBAgQIAAAQIECBAgQIDACS6wHgp5c86/2+l0XlK1ePcE37o1SV+DgDVhXnGRjVjUvR6eK4tQD+Wcn9XpdN5WdUd37dr1mJzzy3LOT42Ir1tQgH53RNwaEZe12+0bNsLzayOepbL7NTk5OTYzM9OIiF+MiEdHxAPmr+2mlD4ZEVd3u91Xdjqd/1dmTg0Cyij1N2YtGgQUkU1OTt5/ZmbmZyPi2RHxsIjYMh9x0TTkoyml/75ly5YrpqamDvaXiasIECBAgAABAgQIECBAgAABAgQIECBAgAABAgQIECBAYDUCGgSsRs+1BAgQIECAAAECBAgQIECAAAECBAgQIECAwAktULaQN+f8+Yg4r9PpvG8x2OTk5NbDhw8/uNvtnhURL4qI7+3xFufFU9yZUtrWarX+7wm9GesweQ0Cjv+mbMSi7kE8Vwr5ycnJzXNzcw86fPjwN6WUnhIRF0fEYys+X45t4l0550an07nl+O/q8YlgI56l4yMVoUHA8OTXqkHA8DIwMwECBAgQIECAAAECBAgQIECAAAECBAgQIECAAAECBAgMQkCDgEEomoMAAQIECBAgQIAAAQIECBAgQIAAAQIECBA4IQUGVci7AC/V6/VtxZt5I+Iby6LmnF/e6XReWXa8cWsjoEHA2jivtMpGLOoewnPly0SNRuPBOedfSSk9JyJOqrhDt0bEBe12+98qXjcSwzfiWTpe8BoEDE9eg4Dh2ZqZAAECBAgQIECAAAECBAgQIECAAAECBAgQIECAAAECG0lAg4CNtFtiJUCAAAECBAgQIECAAAECBAgQIECAAAECBNaVwLAKeZvN5qNyzldFxCNKJnxTSmlHq9X6Qsnxhq2BgAYBa4DcY4mNWNQ9rOfKQqp6vf6NKaU/jYgnV9mlE7kZyUY8S1X2dpBjNQgYpOZXzqVBwPBszUyAAAECBAgQIECAAAECBAgQIECAAAECBAgQIECAAIGNJKBBwEbaLbESIECAAAECBAgQIECAAAECBAgQIECAAAEC60pgmIW89Xr9x1NKb4iIWomk70gpPanVan20xFhD1khAg4A1gl5hmY1Y1D3M58pCqsnJya0HDx58bUrp2SWfM8Xlt4+NjZ2zf//+fz7+u7u2EWzEs7S2Qv+xmgYBw5PXIGB4tmYmQIAAAQIECBAgQIAAAQIECBAgQIAAAQIECBAgQIDARhLQIGAj7ZZYCRAgQIAAAQIECBAgQIAAAQIECBAgQIAAgXUlMMxC3t27dz9gbm7u2oj4wRJJ35dSarZarWtKjC09pCggPnTo0MU555+NiO+MiC0RMRcR/5JS2tvtdv9rp9P5ROkJFw0scux2u0+JiAu63e7jU0oPiYivW1SsfCgi7oyI2yLillqttn/z5s1/MzU1dbjfdStcl3bu3PnttVptT0TsiohvjogHz1/fjYjPRMRNOeeZbISEAAAgAElEQVQ3bt269Z2LY9IgYGXpPXv2nHb48OFdKaXG/Pkq9r84Y8XnqG/O+a8jYn9Kqd1ut/+twt4dHboRi7qH+VxZ7Dc5Obl5Zmbmj4/c00WTgFKfnPNvdTqdl5UavAaDiufUzMzMuRGxJ6V0Zs65OEcPWLD0vRHx6Yh4f3GWZmdn33n11VcX926lz0Y4S7t27XrM3Nzci1JKOyLi1PkE746IW488u147MTHRnpqaKp7hQ/2sskHAsefuT+Scz08pPSIiTpoPuIj90znn96eU/mI+ny8ONZl1NvmINwgo9v6bx8bGduSczzlyv35PRDxw0f1c7Ehxpj8bER9MKd0wNzd31fT09MciIh/v7SqeqQcPHnxqSulHi8ZNOefTF/yZ5u6c8+0ppQPdbveN09PT/7AeYj7eZtYnQIAAAQIECBAgQIAAAQIECBAgQIAAAQIECBAgQKA/AQ0C+nNzFQECBAgQIECAAAECBAgQIECAAAECBAgQIEAghl3I22g0fi8iXlyGOqV0UavV2rvU2Pki4J85UnBd/PNNETE2P+5osf+Rovw/nJiY+MOFBe7NZvN7c85/HhGPWmH9/z02Nnbe/v37i2K9Up8ilkOHDtVzzkWB8fdWeHP5wvmLpgHvTim9pNVqfXAIBXapXq9vSyn9QY/8F8b02ZzzC7Zu3fpnxwpwB9kg4NgeppSem3N+6IKC2SKGo0WzEXFdSullrVbrk6U2Y8GgnTt3PnpsbOzVOefvX9AE4diIYn8/HBG/0m63b1iN93wx9zMi4qUR8S0V4iwaBry/Vqu94Morr7xlqRh27dr1sG63e1VEPLbCvGWHzuWcX9rpdIp7cqifYT9XFgdfNOqYnZ2dTik9oWRi/7hp06Zz9u7de8dK4ycnJ8cOHjz4tJTSiyLiWxcV+RZn9l8jojU+Pv7Kffv2FU1AKn2KYvhut/s7EbF9wTOtzBzFWfqbiHjlcgXzx/ssLbgff2iR290ppb+em5t7wfT0dHFPHv3M31e/HBEvWcGiyPvZ7Xb7LYuRJicn7z8zM1Nc+7SIeNiCRh3F0HtzzrfVarXXbNmy5X+Wac7ST4OA4rzMzMycFxGvrvDcLZo//NbExMTlU1NTB8ts/uIxjUbjycUc82f0WAOYY8OKpiQfKZ5X7Xb73VXnn5ycPPnQoUO/lnO+KCK+YdHeFD/Hbs85v27r1q2vWyr+er3+CymlIrZjP7OrhjCs8Uefx91u99kLz2G/izUajcL9pyLi+RHx9X3Oc1dE/GlEXNZPM5kFaxY//y9OKb08Ih65sGlNSqn42fr2LVu2vGJqauorGlPM34MviIhfiohTSubwfyPiBav9uVpyLcMIECBAgAABAgQIECBAgAABAgQIECBAgAABAgQIEBgxAQ0CRmxDpUOAAAECBAgQIECAAAECBAgQIECAAAECBAisncCwC3kbjcbFEfG2MhnlnF/e6XReudTYXnEeKWz/fESc1+l03ldc32g0duec35xSun+PtW+v1WpnXnnllbeXiPFY0f0fVSwMX2nqgRYpFgtdeOGFD5qdnX1D8fL5fpoXFG+8zzk/Y3p6+rZBNgio1+tnp5SmI+J+K4GsdA6Wu+6SSy7Z9MlPfvJ/pZSKnFf63LZp06azehWGLzPBoPa/2POrUko/tbgRQpX7pcR5XWrILbOzsxdcffXV9/R5fanLet2vxyZZfN+WmnyZQc1m85yccysiTi4xz30RsafdbndWGls2jyNviP/TVqv1rBLrHh0yX8xeNAZ4zmoLp4v7dWxsbHLxM+x4n6USBfZ/3m63i0YbUTR4mJube/ORpge7ehmmlH6t1WpdunhcyWdVN6V0YevIBL3WKRF/LDy/zWbz9Jxz8dwtmj308/nHbrf7tOnp6Q9Vufj8889/4ObNm6870qji+3pcd1NKaUer1fpClfkbjcazI+JNPa5Z0nX79u2njI+PXxMRZ1RZc43HTk9MTEz225xhvqj+hfMNY04aUOxF44X/MTEx8UuLi/jLzF+v1x+aUrr5yL49fLnxixsy1ev1c1NKf9znn22KZil/MDEx8ZIyzTfK5GAMAQIECBAgQIAAAQIECBAgQIAAAQIECBAgQIAAAQInhoAGASfGPsuSAAECBAgQIECAAAECBAgQIECAAAECBAgQGIJA2QLYfgt5m83mnpzzO8qEPqgGAfV6/YyUUjsiHtRr3bJ5rbbovlccxRuuI+K/tNvtN67m7fY7duz4trGxsX1H3hD8mBJrrjTkzpzzM48Usj8upfQbveZaXGy41PiyZ6GfBgHNZvNrcs5XRcRZPWL9eM75zE6n84leOS38vigCPXjw4O+mlH66n6YLy6xVvNX7/Ha7/bFj35cscq4S+uKxfeVfdcFhP1eWiqdoEvGpT33qDUfeFP9jZeJNKb2+1Wo9b6WxZfM48rb4Lxe791p7gPfol5dKKf2vU0899RlXXHFF0fjg6Od4n6USBfZHzSYnJzfPzMwUhclFIXqZz5LWZfMt86wqgigR/5cbBBx54/vmlFLxc+4hZRJYYcxdKaX/1Gq1iqL6Up8yxeDzE/XVIGA1rhViK5XrkAb13TSm0Wg8PiL+Z59F9WXS6atpRBn3Y/fB5OTk2MzMzAsiomjOtKVMUCuMefPExMRPaRKwSkWXEyBAgAABAgQIECBAgAABAgQIECBAgAABAgQIEDiBBDQIOIE2W6oECBAgQIAAAQIECBAgQIAAAQIECBAgQIDAYAXKFsCWLaRfHF3ZovD5617SbreLt2p/1adXnMfi63a7d4+Njd0QEaeXkSqTV6PR+OaIKN40vtqi+14hFW+W/9V2u31ZP00C5uM8EBHf2muhkt8XTQuK4vXH9hpfpui27FlYbw0CJicnT56ZmSneDP70Xg59fP8Vb68uW4zbxzrHLhnZBgFFgvV6/ayU0tURcXIJow8cPnx424EDBz673Nhez50F15VqEDCEe/RYCB8eHx8/e9++fXce+z+O91kqUWBfmP1ovV7/7ZTSL5bYr2ND1lWDgJTSmyLiJyNiUG+Pvyvn3Oh0OreUMSlTDD4/jwYBS4P29UxsNBoXR0TR0GdQ+77cdlc6D/PPwYemlG6OiIcvN2nxM3vLli2dmZmZ34uInx1Q45tV/RmmzHk3hgABAgQIECBAgAABAgQIECBAgAABAgQIECBAgACB0RLQIGC09lM2BAgQIECAAAECBAgQIECAAAECBAgQIECAwBoKlC2ALVNIv1TY80V0byuT0kpF5r3iLOLLOT+9Vqu9NCKeXGa9YkyvvIZY0LtciH0V2DWbza/pdrtXppTOKZv7IMeNaoOAPt5uXpX1K4pTj3dRd9Xglxvf6349dl2v+69qPLt3737A3NzctRHxgyWu/Uy3233K9PT0h1abR0T0bBAwf5aKZ+HuErFVHfJVRc7H+yyVaRCQcy6eWX9S8c3l66ZBQNVNKjs+5/ze8fHxnfv377+71zUaBPQS6vl95QYB9Xr96X2c256BrDCgUpOAMmci5/zDR5oIbIuIHx9Qc4Bj4d+VUrqg1Wq9fzUJu5YAAQIECBAgQIAAAQIECBAgQIAAAQIECBAgQIAAgRNDQIOAE2OfZUmAAAECBAgQIECAAAECBAgQIECAAAECBAgMQWDYhbzNZvPSnPMrSoR+X0qp2Wq1rllqbIk470kp3ZJzPr/EWl8eslKB8nyx8f4qDQeqrL3C2ErFgMU8jUbj+RHxmgEX+pVOZ1QbBKyB6+e63e626enpWwvs413UXXrDewwscb8enWHQDQKKOZvN5utyzs8tkUs3pXRhq9VqLTe2bB5lGgQ0Go16ROyNiE0lYqs6ZCM2CCgKiB8YEY+omOzINwiYvzde3ul0XtnLpkwx+PwcN6WUdrRarS/0mnPh92WfSUv9DKgQW5WQBj22UoOAer1+RkqpHREPGnQgPeZ799jY2O5BNY1IKX0w5/xdw/gzQ0rpT0899dTnXHHFFfetsZHlCBAgQIAAAQIECBAgQIAAAQIECBAgQIAAAQIECBDYYAIaBGywDRMuAQIECBAgQIAAAQIECBAgQIAAAQIECBAgsH4EyhbA9lPIOzk5uXVmZqYosD+vRMYrvs27bJwl1lk85I6U0pNardZHF32RGo3Gy44Uz/36MAroSsRZuphz9+7d3zI3N3dDRDysxLxDGTKKDQJ27NjxbWNjY4Xr6UNBW6JAvtFoXBQRbx/imSt9rlaTc9n7tZ/nSq+4Go3GxRHxtl7jiu9zzisWYZfNo1eDgEsuuWTTpz71qbfmnJ9WIq6iWcSlKaV3HyvmLp6lBw8e/LaIuCildElEfP2ieb6qyPl4n6VGo/HWiPiREvlWHfL77Xb7FxZftJpC9qUCGGL8ZfO9fWxs7Jz9+/f/80oXVCjC7+veX41rs9n8mpzzVRFxVtmkj8O40g0CjmPToKMsvZ5Xx+wqnIlhca/457lhLWpeAgQIECBAgAABAgQIECBAgAABAgQIECBAgAABAgQ2noAGARtvz0RMgAABAgQIECBAgAABAgQIECBAgAABAgQIrBOBsgWw/RTy1uv1704pXV/yTbsfOHz48LYDBw58dimasnH2wfrh8fHxs/ft23fnwmubzeZ35Zyvi4iHlJzzUPF28G63+7ojb/n94LHC3qJAcm5u7ntSSj+dUpqMiLGS83Uj4tntdvstvcbX6/XLUkov7TVuwfe3ppR+YcuWLX81NTV1cL6Ic/t8M4RHVZjny0NHsEFA0SDi9RFRFGOX+XRzzu+u1Wq/ERHvP7b/27dv/7rx8fGnRsRLjpyP4m3NX/FZfF/t2LHj1LGxsWsi4rvLLFpxzFxE/Fy73f6jitdVHl72fu3nudIrmLJrF/MUb7putVrPWm7OCnMt+Vb7Y/M2m81H5pxvjIjTesT/5omJiZ+ampo6vNy4ycnJsUOHDp2Zc748Ir5/ftxtmzZtOmvv3r13HLvueJ+lYRXYp5Se32q1XrvYZzWF7EtZryL+4j67Ouf8iq1bt36o2MuisHx2dvaHU0q/GREP7HWGF3z/wna7/eqVxlcoBl/zBgFF3I1G46eP5PwHFX72VeAZyNDSDQIajcbzI+I1FRq4fDrn/LparfYXW7Zs+dj8fZ127Njx9UXzh+V+LqyQ1aCbRgwEcJlJfrzdbr95mAuYmwABAgQIECBAgAABAgQIECBAgAABAgQIECBAgACBjS+gQcDG30MZECBAgAABAgQIECBAgAABAgQIECBAgAABAsdJoGwBbNVC3snJyc2HDh16Y875R8ukllJ6favVet5yY8vGucz1N3a73Rfe7373+2Dx/cGDBx9Rq9V+MiJ2dbvdN3Q6nd8vXs674NqqxeEf6Ha7k9PT07etlGuj0Xj8/JvNv7GMSURcPzEx0SiK+Jcbf+GFFz5kdnb2XUfmfXSJOYsi9t/ZunXrpUsVIBdvKZ+Zmfnl+aLFso0Mji47ag0CqjS3KO6NlNJ/brfbexedo4Vbkur1+raUUlGc/y0Lvuj5puUKb+EuXeha4qysakjZ+7Xqc6VMUBUKpovpVizsL5tHr3mazeYFOedWRGxaIYc7UkpParVaHy2TZ9Eo4ODBgztqtdofdbvdm04//fQfu+KKK+5b6dq1PEv9FtgXZ6JWq11Wq9Wu2L9//91FzN1u9/yU0nMj4n4R8aPtdvtji/NcJw0CikYzRWOXosnHwp8pR8NtNpund7vdqZTSE8rscUT0LOqvcN57zrVUTIN2nXfYk3N+Ry+DnPPLO53OK3uNW+r7QZ/1PXv2nHbffffdcOReL9NEp/hZ+0dbt279xZV+fhf38MzMzAsioshxS8k8B9k0Yqkli58jvzk+Pj5V3H/Fn+VmZmbOKBpepJSeXLY5Qkrpz1qt1jNX+JlYMl3DCBAgQIAAAQIECBAgQIAAAQIECBAgQIAAAQIECBAYZQENAkZ5d+VGgAABAgQIECBAgAABAgQIECBAgAABAgQIDFWgbAFsxULeosD+ZfNvpK+VSKAoat3Tbrc7y40tG+ei67tHatd/bWJi4jenpqaKtzqX+uzatesx3W73+og4tcQF/zultLvVan2yxNio1+tnpJTaEfGgEuO/mHPe3ul0blpubKPRqB95M31RmL5S4fGxy3u+nbyo9a/X689JKf23CgWLo9gg4LKU0ktL7NGhnPOzOp3O20qMjQsvvPBBs7OzbyhqhecLLT88Pj5+9r59+4rC4iU/gy50LRPnaseUvV8rPldKhXX++ec/cPPmzddFxPeVuODdhw4d2nnttdfeu9TYsnn0ahDQaDQunm8OslJIfRVwl8jxy0PW8iz12SDgI3Nzc/Wrrrrqn6rkVYwddCF7H/H/v263u2d6evrWlWLfsWPHt42NjRWF5qf3yrHM/aFBwNo8N+v1+nNTSn9YpkA+5/y7W7dufflSjXiWiLbqn5f+99jY2HlF8f4Kf156aErp5oh4eK8ztuD7FZsazDczKBoIvaKMQUTcMjs7e8HVV199T4UYDCVAgAABAgQIECBAgAABAgQIECBAgAABAgQIECBA4AQT0CDgBNtw6RIgQIAAAQIECBAgQIAAAQIECBAgQIAAAQKDEyhbAFumULGIqs+30JcpeHtcRFybUrp/yeyL5gC/2m63L6v6BttGo1G80ffyXusUJmNjYzuuvPLK9/Yau/D7er3+4ymloki8Z/OEXm9Qbjabr8s5F2/W7vX55Nzc3DklC2+rFiyOVIOAKgXmKaU/PfXUU5/T683tCzdn/o3ML46Il0TE7/Q6o2tZ1N3rEJX9ftDPlbLrFuMqeBXDVyzKL5tHrwYBJYvXh15QW8GmeIv4mZ1O5xNV7BeO7aPA/iNHiorPb7fbH+tnzZLGpZ5VxfoV478r59zodDq3lIm97M+YYq6U0vNbrdZrl5tXg4ClZQZ51uf/XFM09jm31/7mnN87Pj6+c6UC/sVzzP9MKJrM7C4x/+cj4rxOp/O+AZyJY1MUjW6e3+l0ij+X5OXmnXcoGhJd0CvOiFj1M6TEGoYQIECAAAECBAgQIECAAAECBAgQIECAAAECBAgQILDBBTQI2OAbKHwCBAgQIECAAAECBAgQIECAAAECBAgQIEDg+AmULYBdqUFAUYjX7XYfkVJ6VkQU/zywQkZFIf+z2+32W1a6pmycx+ZIKf3Zli1bfqLkG3y/vPR8Adz+ogCvRA5XtNvtojh/2YK6pebYvXv3A+bm5q6NiB8ssca1ExMTu6empg4uHrt9+/ZTxsfHr4mIM0rMUzXWoklAUZT60yXmLlV022w29+Sc39Frvl5NEZa6fpDFoPV6/ayU0tURcXKPWIui4HM7nc7/6ZXTar4fZG6riaPKtWXv17KNR6qsXcGrmHZNGgQ0Go1nH3mb95t65PHFlFKz1WoVb5cfyqeCzaqLe6sU2PfbbGUh0nFsEFAUVz+r0+kUBd6lPtu3b/+G8fHx90TEN/W6oGhC0mq1ip+rS340CFjaZZBnfefOnY+t1Wp/GRFf12O/7ouIPe12u9NrXxd/X+HnziCbRhRhlGoOcCzeRqNRj4iiScCmHjl+rtvtbpuenr61qoXxBAgQIECAAAECBAgQIECAAAECBAgQIECAAAECBAicOAIaBJw4ey1TAgQIECBAgAABAgQIECBAgAABAgQIECBAYMACZQt5B7zswumumZiY2LNUAfzCQRXjvG2+MO22qnE3m81H5pxvjIjTelz7pZzzzk6n866qaxTjK7xB+rZNmzadtXfv3jsWr1OhaLGvWOcbGRTNEp7cK8eU0kWtVqsoGlz2s1EaBDSbzZ/NOf+3XjlHxLLNG0pcW3rIIAtdSy+6yoFl79cTpUFAs9ls5pz3RUStB+2dOeeLOp3OTavcgiUvX8uzVKVBwJEmK69ot9u/UbXZyqKfEb+SUirmWPFT5lk1/4x+a0T8SK/5IuJ/nHbaac+74ooriuLwsp/UbDbfknP+0RIX9Gpi8dCU0s1HGlA8vMdcK86z3LWDbrxQrDPMnwXH8hjkWS/Z4KNY+gOHDx/eduDAgc+W2NevGDLfnKgdEef2unaATSOKBk2/2m63Lyt771144YUPmZ2dLf7c8+iV4hzGs72Xi+8JECBAgAABAgQIECBAgAABAgQIECBAgAABAgQIENh4AhoEbLw9EzEBAgQIECBAgAABAgQIECBAgAABAgQIECCwTgTKFvIOKdyPRMT57Xb7Y73mrxDnfTnnH+90On/Wa86lvm82mxfknFsl3o774fHx8bP37dt3Zz/rNBqNx0fEgYg4ZaXrVyqyqxBr30WLgywOHWZR6CCLQZvN5p/knH+sxL6+pN1u/06JcasaMsjcVhVIhYvL3q/DKCKt4FVk1Kv4+nFFI4iU0v17pP/n7Xb7GcuNqdDMo5hi7sib5d+cc35Fp9P5RAX2nkMr2Hw853zmatYv2yAg5/ze8fHxnfv377+7ZwIrDBjks6pYpkz8qzm/FYrOV9yLer2uQcAS52KQZ73ZbL4u5/zcXuczpfT6Vqv1vF7jlvu+2WxeWtz3Ja7v9dwqeyZumZ2dveDqq6++p8SaR4fMNzIoGged1++fXcquZRwBAgQIECBAgAABAgQIECBAgAABAgQIECBAgAABAqMvoEHA6O+xDAkQIECAAAECBAgQIECAAAECBAgQIECAAIEhCZQt5B3C8nflnBudTueWMnNXiPP6iYmJxtTU1MEy8y4e02g0fikifrvEtW9vt9s/XPatu4vn27Nnz2n33Xdf8ZbwR/RYq5tSurDVahVNC77iU+FN933HOsii243QIKBCUel9KaVmq9W6psRZWdWQCjGtuqh7VYEuuLjs/bqaAuvlYq3gVUxx7cTExO7lnhdl84iIFRsEVHk7+IK85nLON0TEq7du3frOqampw6vdnwo2qz5LZQrsI+K+iNjTbrc7q81tkM+qIpYy8a/m/JZtEhMRn+t2u9ump6dvXcpIg4ClT86gzvp555130pYtW6Yj4sklzujT2+3220uMW3JIs9ls5pz3RUStxxy3bdq06ay9e/fecTzORJl7IyK+lHPe2el03tWvh+sIECBAgAABAgQIECBAgAABAgQIECBAgAABAgQIEBh9AQ0CRn+PZUiAAAECBAgQIECAAAECBAgQIECAAAECBAgMSaBCAewgI7gz53xRp9MpCuRLfSrEuWKhbq/Fyr49Puf88k6n88pe8y33fYXixWKKJYsOyxbEribWsmuklC5qtVp7V/LYCA0CKjRu+Ey3233K9PT0h/o9A2Wvq3BWVl3UXTamXuPK3q+rKbBeLoYKe1hMseLzomweveYpFmo0Gs+MiDeXKP5dKrXiDd9/Mjc396qrrrrq4738B/DcWfVZKlNEPMj9H+Szan6/3hoRP7KS9Wribzabj8w53xgRp61mDQ0CltYb1HOz7PNkNWfhWAYVnje312q1M6+88srbl8p+2Gei0Wj8XkS8uNdzqMyfC3rN4XsCBAgQIECAAAECBAgQIECAAAECBAgQIECAAAECBEZbQIOA0d5f2REgQIAAAQIECBAgQIAAAQIECBAgQIAAAQJDFKhQkDaoKK7OOT+30+n8vyoTVohzNQ0CUqPR+IuIuLhEbKt6U3BElF5ruQL/MgW483n0Hesgi243QoOAXbt2PezI27pvjoiH9TgDqy6gLnHGjg4ZVKFr2fUGMa7s/TqIotrF8VbYw0gpvb7Vaj1vuZzL5lGmQUCxj91u98qU0jmrMO7mnN89Njb2X6688sq/rTrPWp6lMs+nQe7/IJ9Vheuw469QxF2c02UbsFSY56aU0o5Wq/WFKudm0K7zz7Q9Oed39IpjNc1tBnXWKzxPViza75Vr8X3ZtXrdNxvxTJTxMYYAAQIECBAgQIAAAQIECBAgQIAAAQIECBAgQIAAgdET0CBg9PZURgQIECBAgAABAgQIECBAgAABAgQIECBAgMAaCVQogF1tRP+cc37J1q1b901NTc1VnaxCnH03CKhQULhiwWbZ3MoUoBZzrbZBwGre4jvI4tCN0CCgwjn7wOHDh7cdOHDgs2X3u99xFc7lmjUt6JVLWcdeha691lnq+0aj8fiIOBARp/S6vlcBctk8yjQIKGLZtWvXD3W73VZEPKRXbD2+70bEVTnnn6nSbGUtz1KZ59sg93+Qz6rCftjxb9++/ZTx8fFrjpzVM3qdBQ0Cegl99feDOusVngGrfv6WLezvdd+UnSci1k3TiOo77AoCBAgQIECAAAECBAgQIECAAAECBAgQIECAAAECBEZBQIOAUdhFORAgQIAAAQIECBAgQIAAAQIECBAgQIAAAQLHRaBC8Vs/8R2KiOmU0n/dsmXLzf00Bji2aIU4NQhYtFMaBHwFyIpFnBXOWV+Flf3cRIMqdO1n7X6vKevYq9C1n/UbjcazI+JNZa7tdW+UzaNsg4Aipp07d35/rVbbGxHfWCbGHmPuzDk/s9PpXFtmrrU8S8MusF+c70ZrEFBhL1ZsSLMRi8GH2Szm2Lmo4DuonwkaBAzwzx5lnmfGECBAgAABAgQIECBAgAABAgQIECBAgAABAgQIECCw8QU0CNj4eygDAgQIECBAgAABAgQIECBAgAABAgQIECBA4DgJVCiAXSnC4m3Wn4mIeyPigymlGyPihi1btvzD1NTU4UGkViFODQIWgfcqgl5pfwZZdDvMotDjUAyqQcAKB6fs/TqMBgHNZvN1Oefn9nrulFm7bB5VGgQUcdXr9W9MKb0+Irb3irPE94dyzs/qdDpv6zV2UPdJr3WK7zUIWFmpwl5oEFDmwC0aU8FXg4BW6wtViAf554Iq6xpLgAABAgQIECBAgAABAgQIECBAgAABAgQIECBAgMDoCWgQMHp7KiMCBAgQIECAAAECBAgQIECAAAECBAgQIEBgjQTKFsCWKaYdZshl46xaqLsw5goFhSsWbJZ1KFNAW8yVc355p9N55eJ5yzhQNkYAACAASURBVF6vQcBXyA2qGPQDhw8f3nbgwIHPlt3vfsdVOJerfoN1vzEuvq7s/Tro58r555//wM2bN18XEd9XIpcPj4+Pn71v3747lxtbNo8+nzupXq9vSyn9wZHrH1Ui3pWG3JVSuqDVar1/pUFreZbKPJ8Guf+DLloedvwV9kKDgD5ujgq+g/qZsOrnb71ef2hK6eaIePhKKfe6b8rOExF9NboZ9L3Wx/a6hAABAgQIECBAgAABAgQIECBAgAABAgQIECBAgACBERHQIGBENlIaBAgQIECAAAECBAgQIECAAAECBAgQIECAwNoLlC2A7VWQNuzIy8bZZ6Hu0fArFBQWw5/ebrffvpq8yxSgzs+/5Fqrvb5M7IMsBGw2m3tyzu/ote5yDRFWuq7C3q2bYtBeDse+H1RuZdcbxLiy9+ugnyuNRqMeEXsjYlOvPHLOrdNPP/1pV1xxxX3LjS2bx2qeO5OTk2MHDx48N6V0WUR8b0TUesW+zPfXTExM7Jmamjq43PVreZbKPJ8Guf+DfFYVfsOOv0IR9z0RcX673f6rpfa1wjzrphh8mD8LBv3crPAMuL1Wq5155ZVX3t7n/RsV9nLFtSrMs27ORL9mriNAgAABAgQIECBAgAABAgQIECBAgAABAgQIECBAYGMLaBCwsfdP9AQIECBAgAABAgQIECBAgAABAgQIECBAgMBxFChb/DbIQs5+0i0b52oKdSMiNRqNv4iIi3vF2E8R+8I5KxTqdlNKF7ZardbimJrN5p/knH9smLEOsui2bFFoSun1rVbreb3y6tNzxQYBzWbzkTnnGyPitB7r35FSelKr1fpolTj7GVvhrKz6Ddb9xLfUNWXv10E+Vy655JJNn/rUp96ac35amTxSSs9vtVqvXWls2TxW+dz5cgg7dux4+NjY2Isi4lkRcUqZPBaM+WLOeXun07lpuevW8iwNu8B+cY6DfFYVcw87/p07dz62Vqv9ZUR83Ur73OseqVAM/uHx8fGz9+3bd2eVczVo12Ltsj8LVvNzdlBnfdeuXQ/rdrs3R8TDVrNPZcwrPG9u27Rp01l79+69Y5nn70NTSkXMD++xrgYBZTbGGAIECBAgQIAAAQIECBAgQIAAAQIECBAgQIAAAQIEhiagQcDQaE1MgAABAgQIECBAgAABAgQIECBAgAABAgQIjLpA2YK0XkWKw3YqG+dqC3XLFt2nlP601WoVRbx9ffbs2XPafffdVxTyPqLHBJ87Upy4bXp6+tbF48oWbq7GpOwaKaWLWq1W8eb2ZT+NRuPxEXGgROHzn7fb7WdUgR1UMWiFYtsv5Zx3djqdd1WJs5+xg8qtn7X7vabs/TrI50qz2Twn51w00ji5RNyf6Xa7T5menv7QSmPL5rGae2yp9ScnJzcfPHiwmVJ65ZG5H1Uin6NDejXXWMuzNOwC+36fh2WeVcXcw46/2WxeMH9eN/XY3xUbf2zfvv2U8fHxa448W89YzTzLXTvInwHH1thIDQIq/KxetplP2fu32Ww2c877IqLW45p3Hzp0aOe1115771LjKvwc0yCg7OYYR4AAAQIECBAgQIAAAQIECBAgQIAAAQIECBAgQIDAUAQ0CBgKq0kJECBAgAABAgQIECBAgAABAgQIECBAgACBE0GgbAHsIAt5+3EtG+dqC3UbjcYvRcRvl4jxltnZ2Quuvvrqe0qM/aoh9Xr97JTSdETcr8f1y74puNFoPPvIG4LfVGL9vmMdZHFohT28dmJiYvfU1NTBErkdHTKowucK8xTF2D3fQF82/pXGVYhpxULiQcRSdo6yez2o58ru3bsfMDc3tz8inlwmxpTS/zr11FOfccUVV9y30viyeaz2ubNcDJOTk2MzMzPPiYhXRcRJJXJbsXB4Lc/SsAvsF1sM8llVzD3s+Af1s6bCnpZqijFs1/nn9Z6c8zt6neec88s7nU7RJKPyp4LLis/N884776QtW7YUP6t7PltSSr/WarUurRzs/AWNRuP3IuLFva7v1aBIg4Begr4nQIAAAQIECBAgQIAAAQIECBAgQIAAAQIECBAgQGC9CGgQsF52QhwECBAgQIAAAQIECBAgQIAAAQIECBAgQIDAhhMoWwA7qELefoHKxrnaQt2yb/BdrUe9Xr8spfTSXh7FG6ZPP/30py1VyFyhycBdOedzO53/3969B0l21fcBP6d7pJ1BicHmKQjGYBM7KWJsYzuF7RTItgS70927LAxywEZAlDXmUdjE2KAA4imwKxVwwFgoUEikTIQGtNrunoUVVrCIsJxKAIOpOAEDFVyRZFlgEh47u6vukz2qGTKMZ6bP7dt3d7X6TJX+UZ/7O+d87mv/+X3v8DOT5tv4+549ex7WbrdvCiH840nHlXyVu8I5/Iu5ubknHzx48M5J8679HjudzrNijO8JIeyacMykJvrY7XavDSE8c9LcO52bScdW+X1Wja5V5qw7tvRc172P8jqXlpbOXV1dfVcIIQdmlPzlUID9g8FgOGlw6T7qPncK1nFxjPGagut720CRPMepvJaabrDfbHY6AgJCCOOT/71mMBhcEUJIk87j+u9LS0sLq6urOdDiooJjrhsMBr+0Xf0K5/REjLHX7/c/UjDnPUP27NnzD9vtdr5PHjvpmJJ3wHqNXq93rwkIWLtvrkkpPWeSQQjhlhjjnn6//42Csd81ZC3k5MYQwk8VHPu8wWBw9XbjBAQUCBpCgAABAgQIECBAgAABAgQIECBAgAABAgQIECBAgMAZISAg4Iw4DRZBgAABAgQIECBAgAABAgQIECBAgAABAgQI3BsFShtgZ9HIW8endJ11G3V7vd4PpZQ+HkI4f9J6U0pvHg6Hl00at/n3io33236lvspaQwgvGwwGby1da9Wm65Lm0MXFxSe0Wq2PhhC+d8I6ihu4c51Op1PaPJ2HTwoIyF8O/+0QwlsKrKYKXiio+11DKjQAT9xb1bmnHV96v9Z9rqxdp/mr2y8OIbQK13vT/Px8d3l5+eik8aX7qPvcmbSOAwcOnHPbbbd9MDd4Txi74zVwKq+l+0hAQD4dx1JKlwyHww9MOo/rv3c6ncfHGHP4ygMnHRNj3PYdkI+t8oX7EMJVg8HgBSVhBt1u99EhhCMl4QB5HSXvgPW93tsCArrdbg4fee+kcxVC+GZKafdwOLylYOx3Del2u7tDCAcLQkD+Zjwe//zKysrntptDQEBVfeMJECBAgAABAgQIECBAgAABAgQIECBAgAABAgQIEDhdAgICTpe8eQkQIECAAAECBAgQIECAAAECBAgQIECAAIF7vUBpA2zdRt66UKXrrNuoW6GBNm/pttFodMHhw4c/X2V/nU7nFTHGN01qaJ5kXnGtnwwhPHUwGNxVsNbY7XZz8MHrJ61xvVZJc2iFpsVc9iPz8/P7JzRxx06nc2mM8e0FTZXrS53YRN/pdJ4cY1wJIdyvwOqdJ01zc3rx18NzzcXFxce1Wq1r8zmem5tbvOGGG76+3VwVzvPfjsfjC1dWVvK5Pq1/pffrpGt8p010Op3vjzFeGULIjbWlf8dCCE8bDAYfLjmgdB91nzsla+n1eq9NKV0+YeysAgJqX0v3oYCAfEpyWEh3OBzeOulc5rCHO+64490lX6QvvT9KrNfWdWeM8cJ+v//Znda59nw6FEJ4zKT9VHkHrI8tDQiIMb6v3+9fUrqGjeMqPDdL3gk/HUK4McZ4/4K13DA/P3/x8vLy8YKx9wzJax2Px4dijBcUHHNLjHFPv9//xnZjK7xrJ9baao5Op/OqGOMbJq215N8Fk2r4nQABAgQIECBAgAABAgQIECBAgAABAgQIECBAgACBs1tAQMDZfX7tjgABAgQIECBAgAABAgQIECBAgAABAgQIEGhQoLQBtrRRsamllq5zFo26pc1va3t9//z8/KUlXyPP4zudzhNjjIOSL0eHECZ+6bzb7eavp/9mofvlg8EgN/Xt1MxeORwgz13SCLh79+7vmZub+8jJr1I/sWC945NlXzc/P/+m5eXl0ebxS0tLC6urq/86hPCKEEK7oN76kInNoE95ylO+79xzz/1oCOEnCupW/Xp47PV6zx6Px+9Yazad2IhdodE1L/d5g8Hg6oJ1Nzqk9H6d5rnS7XYfFEL49bX/zqu4kfecf/75v3bVVVedKDmudB+zeO5MWk9hE/injh8/fuGRI0e+tlW9U3ktlax3mvO/nVPpc7vkWZXnKFn/prV8YTQadSYFxnQ6nYtjjNcUhpr813a7fdFOASJ5DYXhEevL/fjc3Nz+gwcPfnULy/z8f2oIIT9DHjLpmtz4e6nr2nr3p5Q+VFB/x+t5p+MrXOsT3wkVauUlnUgpXTocDv9DYXBM1XfuywaDwVt32ruAgIIryxACBAgQIECAAAECBAgQIECAAAECBAgQIECAAAECBM4IAQEBZ8RpsAgCBAgQIECAAAECBAgQIECAAAECBAgQIEDg3ihQ2gA7y0bOaZxK1zmLRt1Op/P4GONNhU38eTuDubm5523TcLm+3dwEmJsi31P4FeLcwPzLg8Hgup28Kn7tPjezv2Q4HL57q8bF3HR/9OjR340xvjCE0KpyngqbQ7PBtSGEZ1ao/fEQwmvm5+dvzV9k3rdv3wPuvvvupRhjDgd4VIU660MnNoPmgZ1O54oY4ysL6381xnhJv98/vFND6NoX738/hLBng++JGGOv3+/n4IRt/0qblVNKfzI3N7c4qaG4cF9TDyu9Xyc9V5aWls4djUYPPH78+A/EGH9+7dp5XNXrc20j/7PVal146NChvyrdWOk+Jj13er3ez6aUcjDIF2KML+j3+39W2Dx8z1L3799//okTJz52cp4f3mntKaX+wx/+8GfsFIBwqq6lknkmnf/S87R2z870q+Yl699ifV8JIVw8GAz+dKu1Ly4u/rNWq3Ww9N2SUnrzcDi8bJJDt9vNz9QPTBq34ffbU0qXz83NLednRb7PVldXn5j/X4zxSdPcX4XvgHuWUOG+ys32zxsOh39YYW/3DK3Q1F/0Tuh2u78RQvi3hes4FkJ41fz8/Fu3CrhZrzHFO/cvR6PRLx4+fPh/Tfh3wSNijJ8oeEfeEmPc0+/3v1G4r/XzN9N7rcrcxhIgQIAAAQIECBAgQIAAAQIECBAgQIAAAQIECBAgcHYJCAg4u86n3RAgQIAAAQIECBAgQIAAAQIECBAgQIAAAQKnUKC0UW+WjZzTbK90nZMadUvmPnDgwDl33HHHu1NKzykZvzbmaymlf9dqta7dtWvXl3Mzewgh7t69+0HtdvtJMcb8pfsfr9B4WdS4lxvmR6PRjSGEnypc6zjGeP3dd9/9pvPOO+/Pc/Pi7t27H9xut/fVaLoPpc2hvV7vxSmltxeutYlhRc2gU4REjFNKN7darTec7H/9b+sNl7lJdTQa/VgOXYgxLoUQ2ps3VWJX8QvhHx6Px//qfve73+c3nt8QwktijEcGg8FvVWlOn+YkVLhfpyk/zTFfTSl1h8PhrVUOrrCP/zgYDJ61Xe1NX7cfhxA+nVK6bGFh4aadGohzvdxEfOzYsStLnkcppVcPh8M37rTHU3UtlTTYz/K9ssl4W4KS+y0fXLL+bSYZpZSWx+Px76w9Y8e7d+9+RLvd/s0Y46UhhPMKr8E7TzZ5X9jv9z87afzi4uLjWq3WfwohPHjS2KZ+L3XN8+/du/eR4/E4N7A/ctJ68jUSY7ys3W6/fz3M4OjRozkk5EX5vZcDBFZWVj65uc6sAwL27NnzqHa7/UchhB+atOYNv+dz95bRaPSxw4cP/3V+7uYwhhMnTjx8NBo9Oz+TQwgPLa1Xcn/nWp1OR0BAKapxBAgQIECAAAECBAgQIECAAAECBAgQIECAAAECBAicVgEBAaeV3+QECBAgQIAAAQIECBAgQIAAAQIECBAgQIDAvVmgtAF2lo2c03iVrnMWAQF5fb1e70dTSh8NITxkmvXWPOaba1+Vz18Mn/jX7XZ/JYRwdYXwgYk1qw4obQ49AxpZiwICcrhDt9t9RwjhhVUtqo4vsev1er2UUv7yeKtq/U3jP3X8+PELjxw58rWadXY8vML92uQy1mt/dTweP21lZeU/V52swj52DAjo9XrXbNPg/39TSh9stVrLJ06c+OSHP/zhu9bCG+KePXse2mq1uhWCO3IIwi8Mh8PP7LTPU3UtlTTYz/K9cgYFBFS9zLYb/87BYPDikjCPHCKxurp6QwjhollNXrVOyXNsveZFF1103q5du1ZCCE+qOs8W418xGAx+Z/P/n3VAQK7f7XZzQ//bZvAcnmbbOQThqSevifyMmPT8FRAwCcnvBAgQIECAAAECBAgQIECAAAECBAgQIECAAAECBAicEQICAs6I02ARBAgQIECAAAECBAgQIECAAAECBAgQIECAwL1RoLQBdpaNnNM4la5zVgEBaw3il51sBHz9KW4GzF8Xf81gMLiipDE0W1ZohJyGvuiY0ubQAwcOnHPHHXe8P6X0jKLC1QaNY4yfTSn92A6HlQYE5GbQR4cQjoQQHlttGZVG5zU/rd/v93c6at++fT+Yv0Jd8sXtCbMX77/SLjYNrnC/1pmm5NivjMfj/Vt9Ybzk4Ar72DEgoKRZvmQ9O42JMb7vYQ972KVXXXXViTPhWirZ8yzfK2dZQMBto9HogsOHD3++9LpoOCjmiymlB8UY77/dekrfAevHdzqdK2KMryzd3w7zXtnv939t8+8V3ovFz8R9+/Y9YDQa5SCGWQQbVNl6Dv/oDofDW0sO6nQ6AgJKoIwhQIAAAQIECBAgQIAAAQIECBAgQIAAAQIECBAgQOC0CwgIOO2nwAIIECBAgAABAgQIECBAgAABAgQIECBAgACBe6tAaQPsLBs5p7EqXecMAwLC0tLSuaurq+8KITx3mjVPeczV8/Pzv7q8vHy8yvF79+79mdFodHinBs4q9TaMPRZCeFUIIX/J+lHb1ajSHFrhXFZZcg5WeEdK6U9ijNfucGBxM2iu0el0Lo4xXhNC2FVlMaVjK9xXsdvtXhlCOFBae5txlfY/7VwNneMqy8nXQ74ffrXf799W5cCNYyvsY8eAgF6vd01K6TnTrqPguC+EEJ4yGAy+XDD2lFxLZ3tAQIzxSEppNYSwt8C8ypBjKaVLhsPhB6ocVKEhvkrZPPZTIYQXhRDyc3Um74C1Z+vjY4w3hRAeWHVBm8Zvee9V8Kj0TDxFwTEbt1j5ehAQUPOKcjgBAgQIECBAgAABAgQIECBAgAABAgQIECBAgAABAqdMQEDAKaM2EQECBAgQIECAAAECBAgQIECAAAECBAgQIHC2CZQ2wFZoZG6EqHSdswwIyBtZ+2Lw1Q00gW52GqeUrl5YWHjx8vLy0SkQc9PvZSGE15/8rzXF8Vsd8q0QwvNTSp+IMX5ihs2hs17rPeEA8/PzLz927FgnpfShHfZfqRk0hJDX+usnAwLe3FBIwOdCCBcMBoO7Jp2zXq/3kymlj9RsqK26/0nL2vL3CvfrVPUnHJT3+NvD4fC6EEKqM0GFfewYEFD6dfsp15q/Ln7xcDjMzdZFf6fiWjrbAwLyu6bdbr/w7rvvXo4x/mIR/ORB33mWVQ2JyaU7nc4TY4yDms+Ijav8VKvV2jcajcYzfgeEAwcOnHP77bf/QQjhX0xm2XHEKQ0IyCtZXFx8QqvVuj6E8P011z7p8PwO/peDwSCHMxQ/ywQETGL1OwECBAgQIECAAAECBAgQIECAAAECBAgQIECAAAECZ4qAgIAz5UxYBwECBAgQIECAAAECBAgQIECAAAECBAgQIHCvEyhtgL2vBgTkE7q0tLRw9OjR340xvnCGzfcbr5VvxRgv37Vr19uWl5dH015ES0tL7dXV1VecbGp/XQihPW2dteO+EkK4eDAY/GlJs2GM8en9fj83TBb9LS0tnbu6uvquEMJziw7YftCxEMIrB4PB23IDZa/X2z/jgIA8cw4JeH4I4fdCCOfVXO/Gw+9MKT19OBzeUlhzFsEKXzrnnHN+7vrrr7+9cM6phq010H70pNn3TlVguoO+GGN87a5du66bprl6qylLn4+Tgkl6vd5TU0r9EMI5021t26PyNfQrw+Hwxop1G7+W7gsBAYPB4FlLS0t/b3V19d35eVnxHGwensMB3js/P//COtdvp9O5OMZ4zQwCTQ612+3n3nDDDV9v4h2QN9/tdh8dQjgSQnjstHYppVcPh8M3bj6+1+v9/ZTS4RDCz02oPVVoyuLi4mNardZyCOEnpl37hOO+GEL45fwOrlq/5Hyt1bwlxrin3+9/o8ocpYEnVf9dUGUNxhIgQIAAAQIECBAgQIAAAQIECBAgQIAAAQIECBAgcHYICAg4O86jXRAgQIAAAQIECBAgQIAAAQIECBAgQIAAAQKnQaBCI+/fjsfjC1dWVj55GpaZv4z80yGEG2OM999p/hjj+/r9/iUNrDF2Op0LY4zvDCH84Izqj1NKN7fb7ZceOnToz2dUM/Z6vWePx+N3TLLaZr7cpNqfm5u79ODBg1/NY0qaDadpBFwLXnhzjPHFUwYa/J0GyoYCAu6h2rt37z8Zj8fvDSE8oea5ysaHU0ovGg6HOYih+C8HKxw9evRVMcbLpjS7cX5+ft/y8vLR4kmnGFihOXeK6t85JDt+Jca4PBqNrlxZWflyla9sl0w8q+fODM7b5uVOfQ2tF5rBmna8lkoCAkIIM3uvFDYtj2OMT+v3+zmsYce/gvV/58v1a4EnLw8hvHrKxvyZhMSsbSi/q/bFGHNowfdN2ucWv/+dtTT1DshzLy4uPq7Van3wZMjGD0+x1nwfPHMwGHxo87EVnkF/MTc39+SDBw/eWXX+/A5bXV19WQ6pmWF4zLdSSu9eWFi4fHl5+f9UXVPpO3ut7s3Hjh1bvPHGG79VZZ7Ce+3bKaXF4XD4x1VqG0uAAAECBAgQIECAAAECBAgQIECAAAECBAgQIECAwH1LQEDAfet82y0BAgQIECBAgAABAgQIECBAgAABAgQIECAwW4HcTPj0GONvhRDy13wftKn8XSGEz6SUfm84HA5n3YBbupW1BswXpJQuPRkC8JhNzXijEMJfhxA+mlJ6TdWm69I15HFLS0vt1dXVbgjhVSGEHw8htKocvzY2f/X++lar9eZDhw59rgnTTqfz/a1W64qU0i9VaCT/bAjhNwaDwcc2rSlfI8+KMb4uhPADm+rl6+OGdrv98vyl6Sks8pfMLwghvPWkyY8WHv+1lNKbFhYW/mBzo3v+mvexY8feklJ6RgjhwRvOTzb/y5TSG4bD4XXTmufzf/To0afFGPMXq6s2tK6f9zceOnTovxfudath04ZV3NlqtXqHDh36LzXmLj507Qvbvx9CuLDCNbhV/XyNfXvtHs/PohxScuvCwsLnmw46mPVzJzdat1qtl6aUnhNCeGgx5v8fOEopfazdbl9+6NChW6e9jjfM29i1tLi4+I9ardYb1r7gvvFezNN/PaX0VzHGt8zPz39geXk5P8Nr/fV6vYefLPDalNJFIYR/sOmay03v/3s8Hr9rq+fGVhPv3bv3Z8bj8b9Zey6dt2FMbqb+bIzxRf1+/9Mbj10LEcmN+T9Z+G7I+x6klF466/fWFO+AUYzx2vF4fNkWa1l/B7w2hPDIDSEIOXDhthDCdbt27coN7d+c5iQuLS3df+25/bwKAQt57utPhoQ8v9/vf2Orebvd7pPWQhsev82/bb6Qm/sHg8HN06x7/Zi8/tXV1Rx085Ip7+tcKv8b5u0hhHcNBoP8zKvzt/HfdY8NITxgU7G7YoyfjDG+fJpwonyvpZSuCCE8ddN7Nk+TAw6+lAMq5ufnr1xeXj5eZyOOJUCAAAECBAgQIECAAAECBAgQIECAAAECBAgQIEDg7BYQEHB2n1+7I0CAAAECBAgQIECAAAECBAgQIECAAAECBAickQL5C8UnQwl+djweL4YQnhRjfOBac2B7w4JzU3j+MvGXclNzq9W64dxzz/30qWqa63a7D8rN8jHGHBTwI5ua+dabdFfG4/G/b+IL7BVOXFxcXPyRVqv1/JTSU2KMuQl1vanxnibUlNLHU0p/uLCw8Eenym+n9e/fv//848eP5wbJ/LXuHBbxkE3NrXellG6PMR7JX8ie9XnPYQXf/va3cxP2JVuY5aV/PcZ453g8vimHOCwsLPzxmeBW4Zo4m4fG3bt3P6Ldbl8YY7wgxvhPU0r5a+8bA1ry19H/JqWUnx83t1qtlV27dt3cRCiCa2m2l9qePXse1Wq1/nmMcX8IYWOD9j3nNITwP1JK18YYPziDZvAdFz/pHbAWAHRK1jJJed++fQ8YjUa7c7BNjDGHLOQQjfX36XoQ0BdSSh9JKV13mt9ZW21n432d3w15D9+zRThBDtP52sl3x5/FGD82Go0On4F7mXS6/E6AAAECBAgQIECAAAECBAgQIECAAAECBAgQIECAAIHaAgICahMqQIAAAQIECBAgQIAAAQIECBAgQIAAAQIECBAgQIAAAQIECBAgQIAAAQIECBAgQIAAAQIECBAgQIAAAQIECBAgQIAAAQIEmhcQENC8sRkIECBAgAABAgQIECBAgAABAgQIECBAgAABAgQIECBAgAABAgQIECBAgAABAgQIECBAgAABAgQIECBAgAABAgQIECBAgEBtAQEBtQkVIECAAAECBAgQIECAAAECBAgQIECAAAECBAgQIECAAAECBAgQIECAAAECBAgQIECAAAECBAgQIECAAAECBAgQIECAAAECzQsICGje2AwECBAgQIAAAQIECBAgQIAAAQIECBAgQIAAAQIECBAgQIAAAQIECBAgQIAAAQIECBAgQIAAAQIECBAgQIAAAQIECBAgQKC2gICA2oQKECBAgAABAgQIECBAgAABAgQIECBAgAABAgQIECBAgAABAgQIECBAgAABAgQIECBAwIN1xAAAGJlJREFUgAABAgQIECBAgAABAgQIECBAgACB5gUEBDRvbAYCBAgQIECAAAECBAgQIECAAAECBAgQIECAAAECBAgQIECAAAECBAgQIECAAAECBAgQIECAAAECBAgQIECAAAECBAgQIFBbQEBAbUIFCBAgQIAAAQIECBAgQIAAAQIECBAgQIAAAQIECBAgQIAAAQIECBAgQIAAAQIECBAgQIAAAQIECBAgQIAAAQIECBAgQIBA8wICApo3NgMBAgQIECBAgAABAgQIECBAgAABAgQIECBAgAABAgQIECBAgAABAgQIECBAgAABAgQIECBAgAABAgQIECBAgAABAgQIEKgtICCgNqECBAgQIECAAAECBAgQIECAAAECBAgQIECAAAECBAgQIECAAAECBAgQIECAAAECBAgQIECAAAECBAgQIECAAAECBAgQIECgeQEBAc0bm4EAAQIECBAgQIAAAQIECBAgQIAAAQIECBAgQIAAAQIECBAgQIAAAQIECBAgQIAAAQIECBAgQIAAAQIECBAgQIAAAQIECNQWEBBQm1ABAgQIECBAgAABAgQIECBAgAABAgQIECBAgAABAgQIECBAgAABAgQIECBAgAABAgQIECBAgAABAgQIECBAgAABAgQIECDQvICAgOaNzUCAAAECBAgQIECAAAECBAgQIECAAAECBAgQIECAAAECBAgQIECAAAECBAgQIECAAAECBAgQIECAAAECBAgQIECAAAECBGoLCAioTagAAQIECBAgQIAAAQIECBAgQIAAAQIECBAgQIAAAQIECBAgQIAAAQIECBAgQIAAAQIECBAgQIAAAQIECBAgQIAAAQIECBBoXkBAQPPGZiBAgAABAgQIECBAgAABAgQIECBAgAABAgQIECBAgAABAgQIECBAgAABAgQIECBAgAABAgQIECBAgAABAgQIECBAgAABArUFBATUJlSAAAECBAgQIECAAAECBAgQIECAAAECBAgQIECAAAECBAgQIECAAAECBAgQIECAAAECBAgQIECAAAECBAgQIECAAAECBAg0LyAgoHljMxAgQIAAAQIECBAgQIAAAQIECBAgQIAAAQIECBAgQIAAAQIECBAgQIAAAQIECBAgQIAAAQIECBAgQIAAAQIECBAgQIAAgdoCAgJqEypAgAABAgQIECBAgAABAgQIECBAgAABAgQIECBAgAABAgQIECBAgAABAgQIECBAgAABAgQIECBAgAABAgQIECBAgAABAgSaFxAQ0LyxGQgQIECAAAECBAgQIECAAAECBAgQIECAAAECBAgQIECAAAECBAgQIECAAAECBAgQIECAAAECBAgQIECAAAECBAgQIECAQG0BAQG1CRUgQIAAAQIECBAgQIAAAQIECBAgQIAAAQIECBAgQIAAAQIECBAgQIAAAQIECBAgQIAAAQIECBAgQIAAAQIECBAgQIAAAQLNCwgIaN7YDAQIECBAgAABAgQIECBAgAABAgQIECBAgAABAgQIECBAgAABAgQIECBAgAABAgQIECBAgAABAgQIECBAgAABAgQIECBAoLaAgIDahAoQIECAAAECBAgQIECAAAECBAgQIECAAAECBAgQIECAAAECBAgQIECAAAECBAgQIECAAAECBAgQIECAAAECBAgQIECAAIHmBQQENG9sBgIECBAgQIAAAQIECBAgQIAAAQIECBAgQIAAAQIECBAgQIAAAQIECBAgQIAAAQIECBAgQIAAAQIECBAgQIAAAQIECBAgUFtAQEBtQgUIECBAgAABAgQIECBAgAABAgQIECBAgAABAgQIECBAgAABAgQIECBAgAABAgQIECBAgAABAgQIECBAgAABAgQIECBAgEDzAgICmjc2AwECBAgQIECAAAECBAgQIECAAAECBAgQIECAAAECBAgQIECAAAECBAgQIECAAAECBAgQIECAAAECBAgQIECAAAECBAgQqC0gIKA2oQIECBAgQIAAAQIECBAgQIAAAQIECBAgQIAAAQIECBAgQIAAAQIECBAgQIAAAQIECBAgQIAAAQIECBAgQIAAAQIECBAgQKB5AQEBzRubgQABAgQIECBAgAABAgQIECBAgAABAgQIECBAgAABAgQIECBAgAABAgQIECBAgAABAgQIECBAgAABAgQIECBAgAABAgQI1BYQEFCbUAECBAgQIECAAAECBAgQIECAAAECBAgQIECAAAECBAgQIECAAAECBAgQIECAAAECBAgQIECAAAECBAgQIECAAAECBAgQINC8gICA5o3NQIAAAQIECBAgQIAAAQIECBAgQIAAAQIECBAgQIAAAQIECBAgQIAAAQIECBAgQIAAAQIECBAgQIAAAQIECBAgQIAAAQIEagsICKhNqAABAgQIECBAgAABAgQIECBAgAABAgQIECBAgAABAgQIECBAgAABAgQIECBAgAABAgQIECBAgAABAgQIECBAgAABAgQIEGheQEBA88ZmIECAAAECBAgQIECAAAECBAgQIECAAAECBAgQIECAAAECBAgQIECAAAECBAgQIECAAAECBAgQIECAAAECBAgQIECAAAECtQUEBNQmVIAAAQIECBAgQIAAAQIECBAgQIAAAQIECBAgQIAAAQIECBAgQIAAAQIECBAgQIAAAQIECBAgQIAAAQIECBAgQIAAAQIECDQvICCgeWMzECBAgAABAgQIECBAgAABAgQIECBAgAABAgQIECBAgAABAgQIECBAgAABAgQIECBAgAABAgQIECBAgAABAgQIECBAgACB2gICAmoTKkCAAAECBAgQIECAAAECBAgQIECAAAECBAgQIECAAAECBAgQIECAAAECBAgQIECAAAECBAgQIECAAAECBAgQIECAAAECBJoXEBDQvLEZCBAgQIAAAQIECBAgQIAAAQIECBAgQIAAAQIECBAgQIAAAQIECBAgQIAAAQIECBAgQIAAAQIECBAgQIAAAQIECBAgQIBAbQEBAbUJFSBAgAABAgQIECBAgAABAgQIECBAgAABAgQIECBAgAABAgQIECBAgAABAgQIECBAgAABAgQIECBAgAABAgQIECBAgAABAs0LCAho3tgMBAgQIECAAAECBAgQIECAAAECBAgQIECAAAECBAgQIECAAAECBAgQIECAAAECBAgQIECAAAECBAgQIECAAAECBAgQIECgtoCAgNqEChAgQIAAAQIECBAgQIAAAQIECBAgQIAAAQIECBAgQIAAAQIECBAgQIAAAQIECBAgQIAAAQIECBAgQIAAAQIECBAgQIAAgeYFBAQ0b2wGAgQIECBAgAABAgQIECBAgAABAgQIECBAgAABAgQIECBAgAABAgQIECBAgAABAgQIECBAgAABAgQIECBAgAABAgQIECBQW0BAQG1CBQgQIECAAAECBAgQIECAAAECBAgQIECAAAECBAgQIECAAAECBAgQIECAAAECBAgQIECAAAECBAgQIECAAAECBAgQIECAQPMCAgKaNzYDAQIECBAgQIAAAQIECBAgQIAAAQIECBAgQIAAAQIECBAgQIAAAQIECBAgQIAAAQIECBAgQIAAAQIECBAgQIAAAQIECBCoLSAgoDahAgQIECBAgAABAgQIECBAgAABAgQIECBAgAABAgQIECBAgAABAgQIECBAgAABAgQIECBAgAABAgQIECBAgAABAgQIECBAoHkBAQHNG5uBAAECBAgQIECAAAECBAgQIECAAAECBAgQIECAAAECBAgQIECAAAECBAgQIECAAAECBAgQIECAAAECBAgQIECAAAECBAjUFhAQUJtQAQIECBAgQIAAAQIECBAgQIAAAQIECBAgQIAAAQIECBAgQIAAAQIECBAgQIAAAQIECBAgQIAAAQIECBAgQIAAAQIECBAg0LyAgIDmjc1AgAABAgQIECBAgAABAgQIECBAgAABAgQIECBAgAABAgQIECBAgAABAgQIECBAgAABAgQIECBAgAABAgQIECBAgAABAgRqCwgIqE2oAAECBAgQIECAAAECBAgQIECAAAECBAgQIECAAAECBAgQIECAAAECBAgQIECAAAECBAgQIECAAAECBAgQIECAAAECBAgQaF5AQEDzxmYgQIAAAQIECBAgQIAAAQIECBAgQIAAAQIECBAgQIAAAQIECBAgQIAAAQIECBAgQIAAAQIECBAgQIAAAQIECBAgQIAAAQK1BQQE1CZUgAABAgQIECBAgAABAgQIECBAgAABAgQIECBAgAABAgQIECBAgAABAgQIECBAgAABAgQIECBAgAABAgQIECBAgAABAgQINC8gIKB5YzMQIECAAAECBAgQIECAAAECBAgQIECAAAECBAgQIECAAAECBAgQIECAAAECBAgQIECAAAECBAgQIECAAAECBAgQIECAAIHaAgICahMqQIAAAQIECBAgQIAAAQIECBAgQIAAAQIECBAgQIAAAQIECBAgQIAAAQIECBAgQIAAAQIECBAgQIAAAQIECBAgQIAAAQIEmhcQENC8sRkIECBAgAABAgQIECBAgAABAgQIECBAgAABAgQIECBAgAABAgQIECBAgAABAgQIECBAgAABAgQIECBAgAABAgQIECBAgEBtAQEBtQkVIECAAAECBAgQIECAAAECBAgQIECAAAECBAgQIECAAAECBAgQIECAAAECBAgQIECAAAECBAgQIECAAAECBAgQIECAAAECzQsICGje2AwECBAgQIAAAQIECBAgQIAAAQIECBAgQIAAAQIECBAgQIAAAQIECBAgQIAAAQIECBAgQIAAAQIECBAgQIAAAQIECBAgQKC2gICA2oQKECBAgAABAgQIECBAgAABAgQIECBAgAABAgQIECBAgAABAgQIECBAgAABAgQIECBAgAABAgQIECBAgAABAgQIECBAgACB5gUEBDRvbAYCBAgQIECAAAECBAgQIECAAAECBAgQIECAAAECBAgQIECAAAECBAgQIECAAAECBAgQIECAAAECBAgQIECAAAECBAgQIFBbQEBAbUIFCBAgQIAAAQIECBAgQIAAAQIECBAgQIAAAQIECBAgQIAAAQIECBAgQIAAAQIECBAgQIAAAQIECBAgQIAAAQIECBAgQIBA8wICApo3NgMBAgQIECBAgAABAgQIECBAgAABAgQIECBAgAABAgQIECBAgAABAgQIECBAgAABAgQIECBAgAABAgQIECBAgAABAgQIEKgtICCgNqECBAgQIECAAAECBAgQIECAAAECBAgQIECAAAECBAgQIECAAAECBAgQIECAAAECBAgQIECAAAECBAgQIECAAAECBAgQIECgeQEBAc0bm4EAAQIECBAgQIAAAQIECBAgQIAAAQIECBAgQIAAAQIECBAgQIAAAQIECBAgQIAAAQIECBAgQIAAAQIECBAgQIAAAQIECNQWEBBQm1ABAgQIECBAgAABAgQIECBAgAABAgQIECBAgAABAgQIECBAgAABAgQIECBAgAABAgQIECBAgAABAgQIECBAgAABAgQIECDQvICAgOaNzUCAAAECBAgQIECAAAECBAgQIECAAAECBAgQIECAAAECBAgQIECAAAECBAgQIECAAAECBAgQIECAAAECBAgQIECAAAECBGoLCAioTagAAQIECBAgQIAAAQIECBAgQIAAAQIECBAgQIAAAQIECBAgQIAAAQIECBAgQIAAAQIECBAgQIAAAQIECBAgQIAAAQIECBBoXkBAQPPGZiBAgAABAgQIECBAgAABAgQIECBAgAABAgQIECBAgAABAgQIECBAgAABAgQIECBAgAABAgQIECBAgAABAgQIECBAgAABArUFBATUJlSAAAECBAgQIECAAAECBAgQIECAAAECBAgQIECAAAECBAgQIECAAAECBAgQIECAAAECBAgQIECAAAECBAgQIECAAAECBAg0LyAgoHljMxAgQIAAAQIECBAgQIAAAQIECBAgQIAAAQIECBAgQIAAAQIECBAgQIAAAQIECBAgQIAAAQIECBAgQIAAAQIECBAgQIAAgdoCAgJqEypAgAABAgQIECBAgAABAgQIECBAgAABAgQIECBAgAABAgQIECBAgAABAgQIECBAgAABAgQIECBAgAABAgQIECBAgAABAgSaFxAQ0LyxGQgQIECAAAECBAgQIECAAAECBAgQIECAAAECBAgQIECAAAECBAgQIECAAAECBAgQIECAAAECBAgQIECAAAECBAgQIECAQG0BAQG1CRUgQIAAAQIECBAgQIAAAQIECBAgQIAAAQIECBAgQIAAAQIECBAgQIAAAQIECBAgQIAAAQIECBAgQIAAAQIECBAgQIAAAQLNCwgIaN7YDAQIECBAgAABAgQIECBAgAABAgQIECBAgAABAgQIECBAgAABAgQIECBAgAABAgQIECBAgAABAgQIECBAgAABAgQIECBAoLaAgIDahAoQIECAAAECBAgQIECAAAECBAgQIECAAAECBAgQIECAAAECBAgQIECAAAECBAgQIECAAAECBAgQIECAAAECBAgQIECAAIHmBQQENG9sBgIECBAgQIAAAQIECBAgQIAAAQIECBAgQIAAAQIECBAgQIAAAQIECBAgQIAAAQIECBAgQIAAAQIECBAgQIAAAQIECBAgUFtAQEBtQgUIECBAgAABAgQIECBAgAABAgQIECBAgAABAgQIECBAgAABAgQIECBAgAABAgQIECBAgAABAgQIECBAgAABAgQIECBAgEDzAgICmjc2AwECBAgQIECAAAECBAgQIECAAAECBAgQIECAAAECBAgQIECAAAECBAgQIECAAAECBAgQIECAAAECBAgQIECAAAECBAgQqC0gIKA2oQIECBAgQIAAAQIECBAgQIAAAQIECBAgQIAAAQIECBAgQIAAAQIECBAgQIAAAQIECBAgQIAAAQIECBAgQIAAAQIECBAgQKB5AQEBzRubgQABAgQIECBAgAABAgQIECBAgAABAgQIECBAgAABAgQIECBAgAABAgQIECBAgAABAgQIECBAgAABAgQIECBAgAABAgQI1BYQEFCbUAECBAgQIECAAAECBAgQIECAAAECBAgQIECAAAECBAgQIECAAAECBAgQIECAAAECBAgQIECAAAECBAgQIECAAAECBAgQINC8gICA5o3NQIAAAQIECBAgQIAAAQIECBAgQIAAAQIECBAgQIAAAQIECBAgQIAAAQIECBAgQIAAAQIECBAgQIAAAQIECBAgQIAAAQIEagsICKhNqAABAgQIECBAgAABAgQIECBAgAABAgQIECBAgAABAgQIECBAgAABAgQIECBAgAABAgQIECBAgAABAgQIECBAgAABAgQIEGheQEBA88ZmIECAAAECBAgQIECAAAECBAgQIECAAAECBAgQIECAAAECBAgQIECAAAECBAgQIECAAAECBAgQIECAAAECBAgQIECAAAECtQUEBNQmVIAAAQIECBAgQIAAAQIECBAgQIAAAQIECBAgQIAAAQIECBAgQIAAAQIECBAgQIAAAQIECBAgQIAAAQIECBAgQIAAAQIECDQvICCgeWMzECBAgAABAgQIECBAgAABAgQIECBAgAABAgQIECBAgAABAgQIECBAgAABAgQIECBAgAABAgQIECBAgAABAgQIECBAgACB2gICAmoTKkCAAAECBAgQIECAAAECBAgQIECAAAECBAgQIECAAAECBAgQIECAAAECBAgQIECAAAECBAgQIECAAAECBAgQIECAAAECBJoXEBDQvLEZCBAgQIAAAQIECBAgQIAAAQIECBAgQIAAAQIECBAgQIAAAQIECBAgQIAAAQIECBAgQIAAAQIECBAgQIAAAQIECBAgQIBAbQEBAbUJFSBAgAABAgQIECBAgAABAgQIECBAgAABAgQIECBAgAABAgQIECBAgAABAgQIECBAgAABAgQIECBAgAABAgQIECBAgAABAs0LCAho3tgMBAgQIECAAAECBAgQIECAAAECBAgQIECAAAECBAgQIECAAAECBAgQIECAAAECBAgQIECAAAECBAgQIECAAAECBAgQIECgtoCAgNqEChAgQIAAAQIECBAgQIAAAQIECBAgQIAAAQIECBAgQIAAAQIECBAgQIAAAQIECBAgQIAAAQIECBAgQIAAAQIECBAgQIAAgeYFBAQ0b2wGAgQIECBAgAABAgQIECBAgAABAgQIECBAgAABAgQIECBAgAABAgQIECBAgAABAgQIECBAgAABAgQIECBAgAABAgQIECBQW0BAQG1CBQgQIECAAAECBAgQIECAAAECBAgQIECAAAECBAgQIECAAAECBAgQIECAAAECBAgQIECAAAECBAgQIECAAAECBAgQIECAQPMC/w+hYg0hH7wFrAAAAABJRU5ErkJggg=="/>
          <p:cNvSpPr>
            <a:spLocks noChangeAspect="1" noChangeArrowheads="1"/>
          </p:cNvSpPr>
          <p:nvPr/>
        </p:nvSpPr>
        <p:spPr bwMode="auto">
          <a:xfrm>
            <a:off x="63500" y="-136525"/>
            <a:ext cx="9772650" cy="6334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4">
            <a:duotone>
              <a:prstClr val="black"/>
              <a:schemeClr val="accent6">
                <a:tint val="45000"/>
                <a:satMod val="400000"/>
              </a:schemeClr>
            </a:duotone>
          </a:blip>
          <a:stretch>
            <a:fillRect/>
          </a:stretch>
        </p:blipFill>
        <p:spPr>
          <a:xfrm>
            <a:off x="8637456" y="940407"/>
            <a:ext cx="3184185" cy="2505897"/>
          </a:xfrm>
          <a:prstGeom prst="rect">
            <a:avLst/>
          </a:prstGeom>
        </p:spPr>
      </p:pic>
      <p:sp>
        <p:nvSpPr>
          <p:cNvPr id="16" name="Content Placeholder 2"/>
          <p:cNvSpPr txBox="1">
            <a:spLocks/>
          </p:cNvSpPr>
          <p:nvPr/>
        </p:nvSpPr>
        <p:spPr>
          <a:xfrm>
            <a:off x="890357" y="2717582"/>
            <a:ext cx="4394156" cy="1515530"/>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algn="just">
              <a:buFont typeface="Wingdings" panose="05000000000000000000" pitchFamily="2" charset="2"/>
              <a:buChar char="Ø"/>
            </a:pPr>
            <a:r>
              <a:rPr lang="en-US" sz="1600" dirty="0" smtClean="0">
                <a:ea typeface="Times New Roman" panose="02020603050405020304" pitchFamily="18" charset="0"/>
                <a:cs typeface="Tahoma" panose="020B0604030504040204" pitchFamily="34" charset="0"/>
              </a:rPr>
              <a:t>There are </a:t>
            </a:r>
            <a:r>
              <a:rPr lang="en-US" sz="1600" u="sng" dirty="0" smtClean="0">
                <a:ea typeface="Times New Roman" panose="02020603050405020304" pitchFamily="18" charset="0"/>
                <a:cs typeface="Tahoma" panose="020B0604030504040204" pitchFamily="34" charset="0"/>
              </a:rPr>
              <a:t>four</a:t>
            </a:r>
            <a:r>
              <a:rPr lang="en-US" sz="1600" dirty="0" smtClean="0">
                <a:ea typeface="Times New Roman" panose="02020603050405020304" pitchFamily="18" charset="0"/>
                <a:cs typeface="Tahoma" panose="020B0604030504040204" pitchFamily="34" charset="0"/>
              </a:rPr>
              <a:t> stages in a LCA study: </a:t>
            </a:r>
          </a:p>
          <a:p>
            <a:pPr marL="451025" lvl="1" indent="0" algn="just">
              <a:buNone/>
            </a:pPr>
            <a:r>
              <a:rPr lang="en-US" sz="1600" b="1" dirty="0" smtClean="0">
                <a:ea typeface="Times New Roman" panose="02020603050405020304" pitchFamily="18" charset="0"/>
                <a:cs typeface="Tahoma" panose="020B0604030504040204" pitchFamily="34" charset="0"/>
              </a:rPr>
              <a:t>            Goal and Scope Definition</a:t>
            </a:r>
          </a:p>
          <a:p>
            <a:pPr marL="451025" lvl="1" indent="0" algn="just">
              <a:buNone/>
            </a:pPr>
            <a:r>
              <a:rPr lang="en-US" sz="1600" b="1" dirty="0" smtClean="0">
                <a:ea typeface="Times New Roman" panose="02020603050405020304" pitchFamily="18" charset="0"/>
                <a:cs typeface="Tahoma" panose="020B0604030504040204" pitchFamily="34" charset="0"/>
              </a:rPr>
              <a:t>                       Inventory Analysis</a:t>
            </a:r>
          </a:p>
          <a:p>
            <a:pPr marL="451025" lvl="1" indent="0" algn="just">
              <a:buNone/>
            </a:pPr>
            <a:r>
              <a:rPr lang="en-US" sz="1600" b="1" dirty="0" smtClean="0">
                <a:ea typeface="Times New Roman" panose="02020603050405020304" pitchFamily="18" charset="0"/>
                <a:cs typeface="Tahoma" panose="020B0604030504040204" pitchFamily="34" charset="0"/>
              </a:rPr>
              <a:t>                      Impact Assessment </a:t>
            </a:r>
            <a:endParaRPr lang="en-US" sz="1600" b="1" dirty="0">
              <a:ea typeface="Times New Roman" panose="02020603050405020304" pitchFamily="18" charset="0"/>
              <a:cs typeface="Tahoma" panose="020B0604030504040204" pitchFamily="34" charset="0"/>
            </a:endParaRPr>
          </a:p>
        </p:txBody>
      </p:sp>
      <p:pic>
        <p:nvPicPr>
          <p:cNvPr id="25" name="Picture 24"/>
          <p:cNvPicPr>
            <a:picLocks noChangeAspect="1"/>
          </p:cNvPicPr>
          <p:nvPr/>
        </p:nvPicPr>
        <p:blipFill>
          <a:blip r:embed="rId5">
            <a:duotone>
              <a:schemeClr val="accent6">
                <a:shade val="45000"/>
                <a:satMod val="135000"/>
              </a:schemeClr>
              <a:prstClr val="white"/>
            </a:duotone>
          </a:blip>
          <a:stretch>
            <a:fillRect/>
          </a:stretch>
        </p:blipFill>
        <p:spPr>
          <a:xfrm>
            <a:off x="4321935" y="3148804"/>
            <a:ext cx="1500573" cy="933556"/>
          </a:xfrm>
          <a:prstGeom prst="rect">
            <a:avLst/>
          </a:prstGeom>
        </p:spPr>
      </p:pic>
      <p:pic>
        <p:nvPicPr>
          <p:cNvPr id="27" name="Picture 26"/>
          <p:cNvPicPr>
            <a:picLocks noChangeAspect="1"/>
          </p:cNvPicPr>
          <p:nvPr/>
        </p:nvPicPr>
        <p:blipFill rotWithShape="1">
          <a:blip r:embed="rId5">
            <a:duotone>
              <a:schemeClr val="accent6">
                <a:shade val="45000"/>
                <a:satMod val="135000"/>
              </a:schemeClr>
              <a:prstClr val="white"/>
            </a:duotone>
          </a:blip>
          <a:srcRect l="51491"/>
          <a:stretch/>
        </p:blipFill>
        <p:spPr>
          <a:xfrm>
            <a:off x="4408559" y="3148804"/>
            <a:ext cx="745692" cy="933556"/>
          </a:xfrm>
          <a:prstGeom prst="rect">
            <a:avLst/>
          </a:prstGeom>
        </p:spPr>
      </p:pic>
      <p:sp>
        <p:nvSpPr>
          <p:cNvPr id="26" name="Isosceles Triangle 25"/>
          <p:cNvSpPr/>
          <p:nvPr/>
        </p:nvSpPr>
        <p:spPr>
          <a:xfrm rot="16200000">
            <a:off x="4238726" y="3157768"/>
            <a:ext cx="170329" cy="152400"/>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6200000">
            <a:off x="4241495" y="3539381"/>
            <a:ext cx="170329" cy="152400"/>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6200000">
            <a:off x="4241494" y="3920993"/>
            <a:ext cx="170329" cy="152400"/>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5400000">
            <a:off x="5446433" y="3539382"/>
            <a:ext cx="170329" cy="152400"/>
          </a:xfrm>
          <a:prstGeom prst="triangl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332662" y="3411884"/>
            <a:ext cx="2472951" cy="338554"/>
          </a:xfrm>
          <a:prstGeom prst="rect">
            <a:avLst/>
          </a:prstGeom>
        </p:spPr>
        <p:txBody>
          <a:bodyPr wrap="square">
            <a:spAutoFit/>
          </a:bodyPr>
          <a:lstStyle/>
          <a:p>
            <a:pPr marL="451025" lvl="1" indent="0" algn="just">
              <a:buNone/>
            </a:pPr>
            <a:r>
              <a:rPr lang="en-US" sz="1600" b="1" dirty="0" smtClean="0">
                <a:ea typeface="Times New Roman" panose="02020603050405020304" pitchFamily="18" charset="0"/>
                <a:cs typeface="Tahoma" panose="020B0604030504040204" pitchFamily="34" charset="0"/>
              </a:rPr>
              <a:t>Result Interpretation</a:t>
            </a:r>
            <a:endParaRPr lang="en-US" sz="1600" dirty="0" smtClean="0">
              <a:ea typeface="Times New Roman" panose="02020603050405020304" pitchFamily="18" charset="0"/>
              <a:cs typeface="Tahoma" panose="020B0604030504040204" pitchFamily="34" charset="0"/>
            </a:endParaRPr>
          </a:p>
        </p:txBody>
      </p:sp>
      <p:sp>
        <p:nvSpPr>
          <p:cNvPr id="33" name="Rectangle 32"/>
          <p:cNvSpPr/>
          <p:nvPr/>
        </p:nvSpPr>
        <p:spPr>
          <a:xfrm>
            <a:off x="5694932" y="3713711"/>
            <a:ext cx="5108575" cy="830997"/>
          </a:xfrm>
          <a:prstGeom prst="rect">
            <a:avLst/>
          </a:prstGeom>
        </p:spPr>
        <p:txBody>
          <a:bodyPr wrap="square">
            <a:spAutoFit/>
          </a:bodyPr>
          <a:lstStyle/>
          <a:p>
            <a:pPr marL="451025" lvl="1" indent="0" algn="just">
              <a:buNone/>
            </a:pPr>
            <a:r>
              <a:rPr lang="en-US" sz="1600" dirty="0" smtClean="0">
                <a:ea typeface="Times New Roman" panose="02020603050405020304" pitchFamily="18" charset="0"/>
                <a:cs typeface="Tahoma" panose="020B0604030504040204" pitchFamily="34" charset="0"/>
              </a:rPr>
              <a:t>Based on the interpretation stage, adjustments can be made to all preceding phases, ensuring robust results that align with the study’s intended objective.</a:t>
            </a:r>
          </a:p>
        </p:txBody>
      </p:sp>
      <p:sp>
        <p:nvSpPr>
          <p:cNvPr id="37" name="Block Arc 36"/>
          <p:cNvSpPr/>
          <p:nvPr/>
        </p:nvSpPr>
        <p:spPr>
          <a:xfrm rot="16200000">
            <a:off x="5685430" y="3988156"/>
            <a:ext cx="687373" cy="265239"/>
          </a:xfrm>
          <a:prstGeom prst="blockArc">
            <a:avLst>
              <a:gd name="adj1" fmla="val 10760062"/>
              <a:gd name="adj2" fmla="val 29537"/>
              <a:gd name="adj3" fmla="val 16804"/>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p:cNvSpPr/>
          <p:nvPr/>
        </p:nvSpPr>
        <p:spPr>
          <a:xfrm rot="5400000">
            <a:off x="10528766" y="3988156"/>
            <a:ext cx="687373" cy="265239"/>
          </a:xfrm>
          <a:prstGeom prst="blockArc">
            <a:avLst>
              <a:gd name="adj1" fmla="val 10760062"/>
              <a:gd name="adj2" fmla="val 29537"/>
              <a:gd name="adj3" fmla="val 16804"/>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ontent Placeholder 2"/>
          <p:cNvSpPr txBox="1">
            <a:spLocks/>
          </p:cNvSpPr>
          <p:nvPr/>
        </p:nvSpPr>
        <p:spPr>
          <a:xfrm>
            <a:off x="801066" y="4761103"/>
            <a:ext cx="4552731" cy="1840328"/>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algn="just">
              <a:spcBef>
                <a:spcPts val="600"/>
              </a:spcBef>
              <a:buFont typeface="Wingdings" panose="05000000000000000000" pitchFamily="2" charset="2"/>
              <a:buChar char="Ø"/>
            </a:pPr>
            <a:r>
              <a:rPr lang="en-US" sz="1600" dirty="0" smtClean="0">
                <a:ea typeface="Times New Roman" panose="02020603050405020304" pitchFamily="18" charset="0"/>
                <a:cs typeface="Tahoma" panose="020B0604030504040204" pitchFamily="34" charset="0"/>
              </a:rPr>
              <a:t>During the LCA, all </a:t>
            </a:r>
            <a:r>
              <a:rPr lang="en-US" sz="1600" dirty="0">
                <a:ea typeface="Times New Roman" panose="02020603050405020304" pitchFamily="18" charset="0"/>
                <a:cs typeface="Tahoma" panose="020B0604030504040204" pitchFamily="34" charset="0"/>
              </a:rPr>
              <a:t>identified environmental impacts are quantified and standardized </a:t>
            </a:r>
            <a:r>
              <a:rPr lang="en-US" sz="1600" dirty="0" smtClean="0">
                <a:ea typeface="Times New Roman" panose="02020603050405020304" pitchFamily="18" charset="0"/>
                <a:cs typeface="Tahoma" panose="020B0604030504040204" pitchFamily="34" charset="0"/>
              </a:rPr>
              <a:t>using impact </a:t>
            </a:r>
            <a:r>
              <a:rPr lang="en-US" sz="1600" dirty="0">
                <a:ea typeface="Times New Roman" panose="02020603050405020304" pitchFamily="18" charset="0"/>
                <a:cs typeface="Tahoma" panose="020B0604030504040204" pitchFamily="34" charset="0"/>
              </a:rPr>
              <a:t>category-specific equivalent </a:t>
            </a:r>
            <a:r>
              <a:rPr lang="en-US" sz="1600" dirty="0" smtClean="0">
                <a:ea typeface="Times New Roman" panose="02020603050405020304" pitchFamily="18" charset="0"/>
                <a:cs typeface="Tahoma" panose="020B0604030504040204" pitchFamily="34" charset="0"/>
              </a:rPr>
              <a:t>units. </a:t>
            </a:r>
          </a:p>
          <a:p>
            <a:pPr algn="just">
              <a:spcBef>
                <a:spcPts val="1200"/>
              </a:spcBef>
              <a:buFont typeface="Wingdings" panose="05000000000000000000" pitchFamily="2" charset="2"/>
              <a:buChar char="Ø"/>
            </a:pPr>
            <a:r>
              <a:rPr lang="en-US" sz="1600" dirty="0" smtClean="0">
                <a:ea typeface="Times New Roman" panose="02020603050405020304" pitchFamily="18" charset="0"/>
                <a:cs typeface="Tahoma" panose="020B0604030504040204" pitchFamily="34" charset="0"/>
              </a:rPr>
              <a:t>These impact results are further converted based on a selected </a:t>
            </a:r>
            <a:r>
              <a:rPr lang="en-US" sz="1600" b="1" i="1" dirty="0" smtClean="0">
                <a:ea typeface="Times New Roman" panose="02020603050405020304" pitchFamily="18" charset="0"/>
                <a:cs typeface="Tahoma" panose="020B0604030504040204" pitchFamily="34" charset="0"/>
              </a:rPr>
              <a:t>Functional Unit (FU)</a:t>
            </a:r>
            <a:r>
              <a:rPr lang="en-US" sz="1600" dirty="0" smtClean="0">
                <a:ea typeface="Times New Roman" panose="02020603050405020304" pitchFamily="18" charset="0"/>
                <a:cs typeface="Tahoma" panose="020B0604030504040204" pitchFamily="34" charset="0"/>
              </a:rPr>
              <a:t>, in order to produce comprehensive results and facilitate the comparison with the international literature.</a:t>
            </a:r>
            <a:endParaRPr lang="en-US" sz="1600" b="1" i="1" dirty="0">
              <a:ea typeface="Times New Roman" panose="02020603050405020304" pitchFamily="18" charset="0"/>
              <a:cs typeface="Tahoma" panose="020B0604030504040204" pitchFamily="34" charset="0"/>
            </a:endParaRPr>
          </a:p>
        </p:txBody>
      </p:sp>
      <p:sp>
        <p:nvSpPr>
          <p:cNvPr id="38" name="Right Arrow 37"/>
          <p:cNvSpPr/>
          <p:nvPr/>
        </p:nvSpPr>
        <p:spPr>
          <a:xfrm>
            <a:off x="5535552" y="5014309"/>
            <a:ext cx="555811" cy="1272988"/>
          </a:xfrm>
          <a:prstGeom prst="rightArrow">
            <a:avLst>
              <a:gd name="adj1" fmla="val 44366"/>
              <a:gd name="adj2" fmla="val 6454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p:cNvSpPr txBox="1">
            <a:spLocks/>
          </p:cNvSpPr>
          <p:nvPr/>
        </p:nvSpPr>
        <p:spPr>
          <a:xfrm>
            <a:off x="6257363" y="4761103"/>
            <a:ext cx="5721277" cy="2069780"/>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just">
              <a:spcBef>
                <a:spcPts val="0"/>
              </a:spcBef>
              <a:buNone/>
            </a:pPr>
            <a:r>
              <a:rPr lang="en-US" sz="1600" dirty="0" smtClean="0">
                <a:ea typeface="Times New Roman" panose="02020603050405020304" pitchFamily="18" charset="0"/>
                <a:cs typeface="Tahoma" panose="020B0604030504040204" pitchFamily="34" charset="0"/>
              </a:rPr>
              <a:t>Some of the most commonly-assessed impact categories include:</a:t>
            </a:r>
          </a:p>
          <a:p>
            <a:pPr algn="just">
              <a:spcBef>
                <a:spcPts val="0"/>
              </a:spcBef>
              <a:spcAft>
                <a:spcPts val="600"/>
              </a:spcAft>
              <a:buFont typeface="Wingdings" panose="05000000000000000000" pitchFamily="2" charset="2"/>
              <a:buChar char="§"/>
            </a:pPr>
            <a:r>
              <a:rPr lang="en-US" sz="1600" b="1" i="1" dirty="0" smtClean="0">
                <a:ea typeface="Times New Roman" panose="02020603050405020304" pitchFamily="18" charset="0"/>
                <a:cs typeface="Tahoma" panose="020B0604030504040204" pitchFamily="34" charset="0"/>
              </a:rPr>
              <a:t>Climate Change (CC)</a:t>
            </a:r>
            <a:r>
              <a:rPr lang="en-US" sz="1600" dirty="0" smtClean="0">
                <a:ea typeface="Times New Roman" panose="02020603050405020304" pitchFamily="18" charset="0"/>
                <a:cs typeface="Tahoma" panose="020B0604030504040204" pitchFamily="34" charset="0"/>
              </a:rPr>
              <a:t>, associated with the carbon footprint of the examined system (expressed in </a:t>
            </a:r>
            <a:r>
              <a:rPr lang="en-US" sz="1600" i="1" dirty="0" smtClean="0">
                <a:ea typeface="Times New Roman" panose="02020603050405020304" pitchFamily="18" charset="0"/>
                <a:cs typeface="Tahoma" panose="020B0604030504040204" pitchFamily="34" charset="0"/>
              </a:rPr>
              <a:t>kg CO</a:t>
            </a:r>
            <a:r>
              <a:rPr lang="en-US" sz="1600" i="1" baseline="-25000" dirty="0" smtClean="0">
                <a:ea typeface="Times New Roman" panose="02020603050405020304" pitchFamily="18" charset="0"/>
                <a:cs typeface="Tahoma" panose="020B0604030504040204" pitchFamily="34" charset="0"/>
              </a:rPr>
              <a:t>2-eq</a:t>
            </a:r>
            <a:r>
              <a:rPr lang="en-US" sz="1600" i="1" dirty="0" smtClean="0">
                <a:ea typeface="Times New Roman" panose="02020603050405020304" pitchFamily="18" charset="0"/>
                <a:cs typeface="Tahoma" panose="020B0604030504040204" pitchFamily="34" charset="0"/>
              </a:rPr>
              <a:t>).</a:t>
            </a:r>
          </a:p>
          <a:p>
            <a:pPr algn="just">
              <a:spcBef>
                <a:spcPts val="0"/>
              </a:spcBef>
              <a:spcAft>
                <a:spcPts val="600"/>
              </a:spcAft>
              <a:buFont typeface="Wingdings" panose="05000000000000000000" pitchFamily="2" charset="2"/>
              <a:buChar char="§"/>
            </a:pPr>
            <a:r>
              <a:rPr lang="en-US" sz="1600" b="1" i="1" dirty="0" smtClean="0">
                <a:ea typeface="Times New Roman" panose="02020603050405020304" pitchFamily="18" charset="0"/>
                <a:cs typeface="Tahoma" panose="020B0604030504040204" pitchFamily="34" charset="0"/>
              </a:rPr>
              <a:t>Acidification Potential (AP)</a:t>
            </a:r>
            <a:r>
              <a:rPr lang="en-US" sz="1600" dirty="0" smtClean="0">
                <a:ea typeface="Times New Roman" panose="02020603050405020304" pitchFamily="18" charset="0"/>
                <a:cs typeface="Tahoma" panose="020B0604030504040204" pitchFamily="34" charset="0"/>
              </a:rPr>
              <a:t>, associated with all impacts that degrade soil quality (</a:t>
            </a:r>
            <a:r>
              <a:rPr lang="en-US" sz="1600" dirty="0">
                <a:ea typeface="Times New Roman" panose="02020603050405020304" pitchFamily="18" charset="0"/>
                <a:cs typeface="Tahoma" panose="020B0604030504040204" pitchFamily="34" charset="0"/>
              </a:rPr>
              <a:t>expressed in </a:t>
            </a:r>
            <a:r>
              <a:rPr lang="en-US" sz="1600" i="1" dirty="0" smtClean="0">
                <a:ea typeface="Times New Roman" panose="02020603050405020304" pitchFamily="18" charset="0"/>
                <a:cs typeface="Tahoma" panose="020B0604030504040204" pitchFamily="34" charset="0"/>
              </a:rPr>
              <a:t>kg SO</a:t>
            </a:r>
            <a:r>
              <a:rPr lang="en-US" sz="1600" i="1" baseline="-25000" dirty="0" smtClean="0">
                <a:ea typeface="Times New Roman" panose="02020603050405020304" pitchFamily="18" charset="0"/>
                <a:cs typeface="Tahoma" panose="020B0604030504040204" pitchFamily="34" charset="0"/>
              </a:rPr>
              <a:t>2-eq</a:t>
            </a:r>
            <a:r>
              <a:rPr lang="en-US" sz="1600" i="1" dirty="0" smtClean="0">
                <a:ea typeface="Times New Roman" panose="02020603050405020304" pitchFamily="18" charset="0"/>
                <a:cs typeface="Tahoma" panose="020B0604030504040204" pitchFamily="34" charset="0"/>
              </a:rPr>
              <a:t>).</a:t>
            </a:r>
          </a:p>
          <a:p>
            <a:pPr algn="just">
              <a:spcBef>
                <a:spcPts val="0"/>
              </a:spcBef>
              <a:buFont typeface="Wingdings" panose="05000000000000000000" pitchFamily="2" charset="2"/>
              <a:buChar char="§"/>
            </a:pPr>
            <a:r>
              <a:rPr lang="en-US" sz="1600" b="1" i="1" dirty="0" smtClean="0">
                <a:ea typeface="Times New Roman" panose="02020603050405020304" pitchFamily="18" charset="0"/>
                <a:cs typeface="Tahoma" panose="020B0604030504040204" pitchFamily="34" charset="0"/>
              </a:rPr>
              <a:t>Eutrophication Potential (EP)</a:t>
            </a:r>
            <a:r>
              <a:rPr lang="en-US" sz="1600" dirty="0" smtClean="0">
                <a:ea typeface="Times New Roman" panose="02020603050405020304" pitchFamily="18" charset="0"/>
                <a:cs typeface="Tahoma" panose="020B0604030504040204" pitchFamily="34" charset="0"/>
              </a:rPr>
              <a:t>,</a:t>
            </a:r>
            <a:r>
              <a:rPr lang="en-US" sz="1600" i="1" dirty="0" smtClean="0">
                <a:ea typeface="Times New Roman" panose="02020603050405020304" pitchFamily="18" charset="0"/>
                <a:cs typeface="Tahoma" panose="020B0604030504040204" pitchFamily="34" charset="0"/>
              </a:rPr>
              <a:t> </a:t>
            </a:r>
            <a:r>
              <a:rPr lang="en-US" sz="1600" dirty="0" smtClean="0">
                <a:ea typeface="Times New Roman" panose="02020603050405020304" pitchFamily="18" charset="0"/>
                <a:cs typeface="Tahoma" panose="020B0604030504040204" pitchFamily="34" charset="0"/>
              </a:rPr>
              <a:t>associated with nutrient pollution that is harmful to aquatic life (</a:t>
            </a:r>
            <a:r>
              <a:rPr lang="en-US" sz="1600" dirty="0">
                <a:ea typeface="Times New Roman" panose="02020603050405020304" pitchFamily="18" charset="0"/>
                <a:cs typeface="Tahoma" panose="020B0604030504040204" pitchFamily="34" charset="0"/>
              </a:rPr>
              <a:t>expressed in </a:t>
            </a:r>
            <a:r>
              <a:rPr lang="en-US" sz="1600" i="1" dirty="0" smtClean="0">
                <a:ea typeface="Times New Roman" panose="02020603050405020304" pitchFamily="18" charset="0"/>
                <a:cs typeface="Tahoma" panose="020B0604030504040204" pitchFamily="34" charset="0"/>
              </a:rPr>
              <a:t>kg PO</a:t>
            </a:r>
            <a:r>
              <a:rPr lang="en-US" sz="1600" i="1" baseline="-25000" dirty="0" smtClean="0">
                <a:ea typeface="Times New Roman" panose="02020603050405020304" pitchFamily="18" charset="0"/>
                <a:cs typeface="Tahoma" panose="020B0604030504040204" pitchFamily="34" charset="0"/>
              </a:rPr>
              <a:t>4-eq</a:t>
            </a:r>
            <a:r>
              <a:rPr lang="en-US" sz="1600" i="1" dirty="0">
                <a:ea typeface="Times New Roman" panose="02020603050405020304" pitchFamily="18" charset="0"/>
                <a:cs typeface="Tahoma" panose="020B0604030504040204" pitchFamily="34" charset="0"/>
              </a:rPr>
              <a:t>).</a:t>
            </a:r>
          </a:p>
          <a:p>
            <a:pPr algn="just">
              <a:spcBef>
                <a:spcPts val="0"/>
              </a:spcBef>
              <a:buFont typeface="Wingdings" panose="05000000000000000000" pitchFamily="2" charset="2"/>
              <a:buChar char="§"/>
            </a:pPr>
            <a:endParaRPr lang="en-US" sz="1600" b="1" dirty="0" smtClean="0">
              <a:ea typeface="Times New Roman" panose="02020603050405020304" pitchFamily="18" charset="0"/>
              <a:cs typeface="Tahoma" panose="020B0604030504040204" pitchFamily="34" charset="0"/>
            </a:endParaRPr>
          </a:p>
          <a:p>
            <a:pPr algn="just">
              <a:spcBef>
                <a:spcPts val="0"/>
              </a:spcBef>
              <a:buFont typeface="Wingdings" panose="05000000000000000000" pitchFamily="2" charset="2"/>
              <a:buChar char="§"/>
            </a:pPr>
            <a:endParaRPr lang="en-US" sz="1600" b="1" i="1" dirty="0" smtClean="0">
              <a:ea typeface="Times New Roman" panose="02020603050405020304" pitchFamily="18" charset="0"/>
              <a:cs typeface="Tahoma" panose="020B0604030504040204" pitchFamily="34" charset="0"/>
            </a:endParaRPr>
          </a:p>
          <a:p>
            <a:pPr marL="0" indent="0" algn="just">
              <a:buNone/>
            </a:pPr>
            <a:r>
              <a:rPr lang="en-US" sz="1600" dirty="0" smtClean="0">
                <a:ea typeface="Times New Roman" panose="02020603050405020304" pitchFamily="18" charset="0"/>
                <a:cs typeface="Tahoma" panose="020B0604030504040204" pitchFamily="34" charset="0"/>
              </a:rPr>
              <a:t> </a:t>
            </a:r>
            <a:endParaRPr lang="en-US" sz="1600" dirty="0">
              <a:ea typeface="Times New Roman" panose="02020603050405020304" pitchFamily="18" charset="0"/>
              <a:cs typeface="Tahoma" panose="020B0604030504040204" pitchFamily="34" charset="0"/>
            </a:endParaRPr>
          </a:p>
        </p:txBody>
      </p:sp>
      <p:pic>
        <p:nvPicPr>
          <p:cNvPr id="21" name="Picture 20"/>
          <p:cNvPicPr>
            <a:picLocks noChangeAspect="1"/>
          </p:cNvPicPr>
          <p:nvPr/>
        </p:nvPicPr>
        <p:blipFill>
          <a:blip r:embed="rId6"/>
          <a:stretch>
            <a:fillRect/>
          </a:stretch>
        </p:blipFill>
        <p:spPr>
          <a:xfrm>
            <a:off x="114198" y="92343"/>
            <a:ext cx="1849052" cy="545566"/>
          </a:xfrm>
          <a:prstGeom prst="rect">
            <a:avLst/>
          </a:prstGeom>
        </p:spPr>
      </p:pic>
      <p:pic>
        <p:nvPicPr>
          <p:cNvPr id="22" name="Picture 21"/>
          <p:cNvPicPr>
            <a:picLocks noChangeAspect="1"/>
          </p:cNvPicPr>
          <p:nvPr/>
        </p:nvPicPr>
        <p:blipFill>
          <a:blip r:embed="rId7"/>
          <a:stretch>
            <a:fillRect/>
          </a:stretch>
        </p:blipFill>
        <p:spPr>
          <a:xfrm>
            <a:off x="10441483" y="151541"/>
            <a:ext cx="1636319" cy="427170"/>
          </a:xfrm>
          <a:prstGeom prst="rect">
            <a:avLst/>
          </a:prstGeom>
        </p:spPr>
      </p:pic>
      <p:sp>
        <p:nvSpPr>
          <p:cNvPr id="24" name="Rectangle 23"/>
          <p:cNvSpPr/>
          <p:nvPr/>
        </p:nvSpPr>
        <p:spPr>
          <a:xfrm>
            <a:off x="6086" y="637909"/>
            <a:ext cx="675557" cy="86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077993" y="4253781"/>
            <a:ext cx="2265194" cy="54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8"/>
          <a:srcRect l="12908" t="10717" r="15574" b="19663"/>
          <a:stretch/>
        </p:blipFill>
        <p:spPr>
          <a:xfrm>
            <a:off x="1106299" y="679559"/>
            <a:ext cx="747909" cy="728052"/>
          </a:xfrm>
          <a:prstGeom prst="rect">
            <a:avLst/>
          </a:prstGeom>
        </p:spPr>
      </p:pic>
    </p:spTree>
    <p:extLst>
      <p:ext uri="{BB962C8B-B14F-4D97-AF65-F5344CB8AC3E}">
        <p14:creationId xmlns:p14="http://schemas.microsoft.com/office/powerpoint/2010/main" val="40805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98" y="92343"/>
            <a:ext cx="1849052" cy="545566"/>
          </a:xfrm>
          <a:prstGeom prst="rect">
            <a:avLst/>
          </a:prstGeom>
        </p:spPr>
      </p:pic>
      <p:pic>
        <p:nvPicPr>
          <p:cNvPr id="5" name="Picture 4"/>
          <p:cNvPicPr>
            <a:picLocks noChangeAspect="1"/>
          </p:cNvPicPr>
          <p:nvPr/>
        </p:nvPicPr>
        <p:blipFill>
          <a:blip r:embed="rId3"/>
          <a:stretch>
            <a:fillRect/>
          </a:stretch>
        </p:blipFill>
        <p:spPr>
          <a:xfrm>
            <a:off x="10441483" y="151541"/>
            <a:ext cx="1636319" cy="427170"/>
          </a:xfrm>
          <a:prstGeom prst="rect">
            <a:avLst/>
          </a:prstGeom>
        </p:spPr>
      </p:pic>
      <p:grpSp>
        <p:nvGrpSpPr>
          <p:cNvPr id="48" name="Group 47"/>
          <p:cNvGrpSpPr/>
          <p:nvPr/>
        </p:nvGrpSpPr>
        <p:grpSpPr>
          <a:xfrm>
            <a:off x="7539644" y="734050"/>
            <a:ext cx="4414757" cy="3680005"/>
            <a:chOff x="887895" y="1323437"/>
            <a:chExt cx="5180396" cy="4244319"/>
          </a:xfrm>
        </p:grpSpPr>
        <p:pic>
          <p:nvPicPr>
            <p:cNvPr id="22" name="Picture 21"/>
            <p:cNvPicPr>
              <a:picLocks noChangeAspect="1"/>
            </p:cNvPicPr>
            <p:nvPr/>
          </p:nvPicPr>
          <p:blipFill>
            <a:blip r:embed="rId4"/>
            <a:stretch>
              <a:fillRect/>
            </a:stretch>
          </p:blipFill>
          <p:spPr>
            <a:xfrm>
              <a:off x="4300634" y="1458243"/>
              <a:ext cx="859171" cy="968759"/>
            </a:xfrm>
            <a:prstGeom prst="rect">
              <a:avLst/>
            </a:prstGeom>
          </p:spPr>
        </p:pic>
        <p:grpSp>
          <p:nvGrpSpPr>
            <p:cNvPr id="34" name="Group 33"/>
            <p:cNvGrpSpPr/>
            <p:nvPr/>
          </p:nvGrpSpPr>
          <p:grpSpPr>
            <a:xfrm>
              <a:off x="887895" y="1323437"/>
              <a:ext cx="5180396" cy="4244319"/>
              <a:chOff x="705016" y="21875727"/>
              <a:chExt cx="7334589" cy="6886708"/>
            </a:xfrm>
          </p:grpSpPr>
          <p:grpSp>
            <p:nvGrpSpPr>
              <p:cNvPr id="35" name="Group 34"/>
              <p:cNvGrpSpPr/>
              <p:nvPr/>
            </p:nvGrpSpPr>
            <p:grpSpPr>
              <a:xfrm>
                <a:off x="705016" y="21875727"/>
                <a:ext cx="7334589" cy="6886708"/>
                <a:chOff x="705016" y="23835149"/>
                <a:chExt cx="7334589" cy="6886708"/>
              </a:xfrm>
            </p:grpSpPr>
            <p:pic>
              <p:nvPicPr>
                <p:cNvPr id="38" name="Picture 37"/>
                <p:cNvPicPr>
                  <a:picLocks noChangeAspect="1"/>
                </p:cNvPicPr>
                <p:nvPr/>
              </p:nvPicPr>
              <p:blipFill rotWithShape="1">
                <a:blip r:embed="rId5"/>
                <a:srcRect l="31522" t="22019" r="33499" b="21902"/>
                <a:stretch/>
              </p:blipFill>
              <p:spPr>
                <a:xfrm>
                  <a:off x="6753339" y="25100984"/>
                  <a:ext cx="1013720" cy="1625169"/>
                </a:xfrm>
                <a:prstGeom prst="rect">
                  <a:avLst/>
                </a:prstGeom>
              </p:spPr>
            </p:pic>
            <p:grpSp>
              <p:nvGrpSpPr>
                <p:cNvPr id="39" name="Group 38"/>
                <p:cNvGrpSpPr/>
                <p:nvPr/>
              </p:nvGrpSpPr>
              <p:grpSpPr>
                <a:xfrm>
                  <a:off x="705016" y="23835149"/>
                  <a:ext cx="7334589" cy="6886708"/>
                  <a:chOff x="721895" y="25277961"/>
                  <a:chExt cx="6856330" cy="6465099"/>
                </a:xfrm>
              </p:grpSpPr>
              <p:pic>
                <p:nvPicPr>
                  <p:cNvPr id="40" name="Picture 39"/>
                  <p:cNvPicPr>
                    <a:picLocks noChangeAspect="1"/>
                  </p:cNvPicPr>
                  <p:nvPr/>
                </p:nvPicPr>
                <p:blipFill>
                  <a:blip r:embed="rId6"/>
                  <a:stretch>
                    <a:fillRect/>
                  </a:stretch>
                </p:blipFill>
                <p:spPr>
                  <a:xfrm>
                    <a:off x="721895" y="27890310"/>
                    <a:ext cx="6856330" cy="3852750"/>
                  </a:xfrm>
                  <a:prstGeom prst="rect">
                    <a:avLst/>
                  </a:prstGeom>
                  <a:ln>
                    <a:noFill/>
                  </a:ln>
                  <a:effectLst>
                    <a:softEdge rad="112500"/>
                  </a:effectLst>
                </p:spPr>
              </p:pic>
              <p:pic>
                <p:nvPicPr>
                  <p:cNvPr id="41" name="Picture 40"/>
                  <p:cNvPicPr>
                    <a:picLocks noChangeAspect="1"/>
                  </p:cNvPicPr>
                  <p:nvPr/>
                </p:nvPicPr>
                <p:blipFill>
                  <a:blip r:embed="rId7"/>
                  <a:stretch>
                    <a:fillRect/>
                  </a:stretch>
                </p:blipFill>
                <p:spPr>
                  <a:xfrm>
                    <a:off x="721895" y="25277961"/>
                    <a:ext cx="4479337" cy="2365723"/>
                  </a:xfrm>
                  <a:prstGeom prst="rect">
                    <a:avLst/>
                  </a:prstGeom>
                  <a:ln>
                    <a:noFill/>
                  </a:ln>
                  <a:effectLst>
                    <a:softEdge rad="112500"/>
                  </a:effectLst>
                </p:spPr>
              </p:pic>
              <p:cxnSp>
                <p:nvCxnSpPr>
                  <p:cNvPr id="42" name="Straight Arrow Connector 41"/>
                  <p:cNvCxnSpPr/>
                  <p:nvPr/>
                </p:nvCxnSpPr>
                <p:spPr>
                  <a:xfrm flipV="1">
                    <a:off x="5586713" y="27736042"/>
                    <a:ext cx="677931" cy="12196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5-Point Star 42"/>
                  <p:cNvSpPr/>
                  <p:nvPr/>
                </p:nvSpPr>
                <p:spPr>
                  <a:xfrm>
                    <a:off x="5366985" y="28955712"/>
                    <a:ext cx="243190" cy="262646"/>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Box 35"/>
              <p:cNvSpPr txBox="1"/>
              <p:nvPr/>
            </p:nvSpPr>
            <p:spPr>
              <a:xfrm>
                <a:off x="838201" y="21944357"/>
                <a:ext cx="749967" cy="599267"/>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sp>
            <p:nvSpPr>
              <p:cNvPr id="37" name="TextBox 36"/>
              <p:cNvSpPr txBox="1"/>
              <p:nvPr/>
            </p:nvSpPr>
            <p:spPr>
              <a:xfrm>
                <a:off x="851047" y="24712206"/>
                <a:ext cx="749967" cy="599267"/>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grpSp>
        <p:sp>
          <p:nvSpPr>
            <p:cNvPr id="44" name="5-Point Star 43"/>
            <p:cNvSpPr/>
            <p:nvPr/>
          </p:nvSpPr>
          <p:spPr>
            <a:xfrm>
              <a:off x="3654251" y="3953631"/>
              <a:ext cx="183746" cy="172426"/>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V="1">
              <a:off x="3819277" y="2420986"/>
              <a:ext cx="894039" cy="1487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1295967" y="736900"/>
            <a:ext cx="6159794" cy="1354217"/>
          </a:xfrm>
          <a:prstGeom prst="rect">
            <a:avLst/>
          </a:prstGeom>
          <a:solidFill>
            <a:schemeClr val="accent6">
              <a:lumMod val="20000"/>
              <a:lumOff val="80000"/>
            </a:schemeClr>
          </a:solidFill>
        </p:spPr>
        <p:txBody>
          <a:bodyPr wrap="square" rtlCol="0">
            <a:spAutoFit/>
          </a:bodyPr>
          <a:lstStyle/>
          <a:p>
            <a:pPr algn="ctr"/>
            <a:r>
              <a:rPr lang="en-US" b="1" u="sng" dirty="0" smtClean="0">
                <a:effectLst>
                  <a:outerShdw blurRad="38100" dist="38100" dir="2700000" algn="tl">
                    <a:srgbClr val="000000">
                      <a:alpha val="43137"/>
                    </a:srgbClr>
                  </a:outerShdw>
                </a:effectLst>
              </a:rPr>
              <a:t>Air Quality in </a:t>
            </a:r>
            <a:r>
              <a:rPr lang="en-US" b="1" u="sng" dirty="0" err="1" smtClean="0">
                <a:effectLst>
                  <a:outerShdw blurRad="38100" dist="38100" dir="2700000" algn="tl">
                    <a:srgbClr val="000000">
                      <a:alpha val="43137"/>
                    </a:srgbClr>
                  </a:outerShdw>
                </a:effectLst>
              </a:rPr>
              <a:t>Chalki</a:t>
            </a:r>
            <a:r>
              <a:rPr lang="en-US" b="1" u="sng" dirty="0" smtClean="0">
                <a:effectLst>
                  <a:outerShdw blurRad="38100" dist="38100" dir="2700000" algn="tl">
                    <a:srgbClr val="000000">
                      <a:alpha val="43137"/>
                    </a:srgbClr>
                  </a:outerShdw>
                </a:effectLst>
              </a:rPr>
              <a:t> </a:t>
            </a:r>
          </a:p>
          <a:p>
            <a:pPr marL="285750" indent="-285750" algn="ctr">
              <a:buFont typeface="Wingdings" panose="05000000000000000000" pitchFamily="2" charset="2"/>
              <a:buChar char="ü"/>
            </a:pPr>
            <a:r>
              <a:rPr lang="en-US" sz="1600" dirty="0" smtClean="0"/>
              <a:t>Studying the Concentration &amp; Variation of Pollutants </a:t>
            </a:r>
          </a:p>
          <a:p>
            <a:pPr marL="285750" indent="-285750" algn="ctr">
              <a:buFont typeface="Wingdings" panose="05000000000000000000" pitchFamily="2" charset="2"/>
              <a:buChar char="ü"/>
            </a:pPr>
            <a:r>
              <a:rPr lang="en-US" sz="1600" dirty="0" smtClean="0"/>
              <a:t>Mapping the Air Quality in vulnerable regional-based ecosystems over eastern Mediterranean</a:t>
            </a:r>
          </a:p>
          <a:p>
            <a:pPr marL="285750" indent="-285750" algn="ctr">
              <a:buFont typeface="Wingdings" panose="05000000000000000000" pitchFamily="2" charset="2"/>
              <a:buChar char="ü"/>
            </a:pPr>
            <a:r>
              <a:rPr lang="en-US" sz="1600" dirty="0" smtClean="0"/>
              <a:t>Promoting sustainability  </a:t>
            </a:r>
            <a:endParaRPr lang="en-US" sz="1600" dirty="0"/>
          </a:p>
        </p:txBody>
      </p:sp>
      <p:sp>
        <p:nvSpPr>
          <p:cNvPr id="51" name="Rectangle 50"/>
          <p:cNvSpPr/>
          <p:nvPr/>
        </p:nvSpPr>
        <p:spPr>
          <a:xfrm>
            <a:off x="316647" y="3050130"/>
            <a:ext cx="7156495" cy="1815882"/>
          </a:xfrm>
          <a:prstGeom prst="rect">
            <a:avLst/>
          </a:prstGeom>
          <a:solidFill>
            <a:schemeClr val="accent3">
              <a:lumMod val="40000"/>
              <a:lumOff val="60000"/>
            </a:schemeClr>
          </a:solidFill>
          <a:ln>
            <a:noFill/>
          </a:ln>
        </p:spPr>
        <p:txBody>
          <a:bodyPr wrap="square">
            <a:spAutoFit/>
          </a:bodyPr>
          <a:lstStyle/>
          <a:p>
            <a:pPr marL="285750" indent="-285750" algn="just">
              <a:buFont typeface="Wingdings" panose="05000000000000000000" pitchFamily="2" charset="2"/>
              <a:buChar char="ü"/>
            </a:pPr>
            <a:r>
              <a:rPr lang="en-US" sz="1600" b="1" dirty="0" smtClean="0"/>
              <a:t>Recordings from Air </a:t>
            </a:r>
            <a:r>
              <a:rPr lang="en-US" sz="1600" b="1" dirty="0"/>
              <a:t>Quality Monitoring </a:t>
            </a:r>
            <a:r>
              <a:rPr lang="en-US" sz="1600" b="1" dirty="0" smtClean="0"/>
              <a:t>Systems </a:t>
            </a:r>
            <a:r>
              <a:rPr lang="en-US" sz="1600" dirty="0" smtClean="0"/>
              <a:t>(AQMS), </a:t>
            </a:r>
            <a:r>
              <a:rPr lang="en-US" sz="1600" u="sng" dirty="0" smtClean="0"/>
              <a:t>Location</a:t>
            </a:r>
            <a:r>
              <a:rPr lang="en-US" sz="1600" dirty="0" smtClean="0"/>
              <a:t>: Town Hall &amp; Port of </a:t>
            </a:r>
            <a:r>
              <a:rPr lang="en-US" sz="1600" dirty="0" err="1" smtClean="0"/>
              <a:t>Chalki</a:t>
            </a:r>
            <a:r>
              <a:rPr lang="en-US" sz="1600" dirty="0"/>
              <a:t> </a:t>
            </a:r>
            <a:r>
              <a:rPr lang="en-US" sz="1600" dirty="0" smtClean="0"/>
              <a:t>city(calibrated </a:t>
            </a:r>
            <a:r>
              <a:rPr lang="en-US" sz="1600" i="1" dirty="0" err="1" smtClean="0"/>
              <a:t>Haz</a:t>
            </a:r>
            <a:r>
              <a:rPr lang="en-US" sz="1600" i="1" dirty="0" smtClean="0"/>
              <a:t>-Scanner</a:t>
            </a:r>
            <a:r>
              <a:rPr lang="en-US" sz="1600" i="1" dirty="0"/>
              <a:t>™ Model </a:t>
            </a:r>
            <a:r>
              <a:rPr lang="en-US" sz="1600" i="1" dirty="0" smtClean="0"/>
              <a:t>HIM-600 &amp; AQ-Mesh AQ monitoring system)</a:t>
            </a:r>
          </a:p>
          <a:p>
            <a:pPr marL="285750" indent="-285750" algn="just">
              <a:buFont typeface="Wingdings" panose="05000000000000000000" pitchFamily="2" charset="2"/>
              <a:buChar char="ü"/>
            </a:pPr>
            <a:r>
              <a:rPr lang="en-US" sz="1600" b="1" dirty="0"/>
              <a:t>ERA5 Reanalysis data </a:t>
            </a:r>
            <a:r>
              <a:rPr lang="en-US" sz="1600" dirty="0"/>
              <a:t>(a geographical window around </a:t>
            </a:r>
            <a:r>
              <a:rPr lang="en-US" sz="1600" dirty="0" err="1"/>
              <a:t>Chalki</a:t>
            </a:r>
            <a:r>
              <a:rPr lang="en-US" sz="1600" dirty="0"/>
              <a:t> Island</a:t>
            </a:r>
            <a:r>
              <a:rPr lang="en-US" sz="1600" dirty="0" smtClean="0"/>
              <a:t>)</a:t>
            </a:r>
          </a:p>
          <a:p>
            <a:pPr marL="285750" indent="-285750" algn="just">
              <a:buFont typeface="Wingdings" panose="05000000000000000000" pitchFamily="2" charset="2"/>
              <a:buChar char="ü"/>
            </a:pPr>
            <a:r>
              <a:rPr lang="en-US" sz="1600" b="1" dirty="0"/>
              <a:t>HYSPLIT </a:t>
            </a:r>
            <a:r>
              <a:rPr lang="en-US" sz="1600" dirty="0"/>
              <a:t>(back-trajectory  Model</a:t>
            </a:r>
            <a:r>
              <a:rPr lang="en-US" sz="1600" dirty="0" smtClean="0"/>
              <a:t>)</a:t>
            </a:r>
          </a:p>
          <a:p>
            <a:pPr marL="285750" indent="-285750" algn="just">
              <a:buFont typeface="Wingdings" panose="05000000000000000000" pitchFamily="2" charset="2"/>
              <a:buChar char="ü"/>
            </a:pPr>
            <a:r>
              <a:rPr lang="en-US" sz="1600" b="1" dirty="0"/>
              <a:t>Dust concentration</a:t>
            </a:r>
            <a:r>
              <a:rPr lang="en-US" sz="1600" dirty="0"/>
              <a:t> (Barcelona Dust Regional Center visualization tool </a:t>
            </a:r>
            <a:r>
              <a:rPr lang="en-US" sz="1600" dirty="0" smtClean="0"/>
              <a:t>for dust </a:t>
            </a:r>
            <a:r>
              <a:rPr lang="en-US" sz="1600" dirty="0"/>
              <a:t>forecasts</a:t>
            </a:r>
            <a:r>
              <a:rPr lang="en-US" sz="1600" dirty="0" smtClean="0"/>
              <a:t>).</a:t>
            </a:r>
            <a:endParaRPr lang="en-US" sz="1600" i="1" dirty="0" smtClean="0"/>
          </a:p>
        </p:txBody>
      </p:sp>
      <p:sp>
        <p:nvSpPr>
          <p:cNvPr id="56" name="TextBox 55"/>
          <p:cNvSpPr txBox="1"/>
          <p:nvPr/>
        </p:nvSpPr>
        <p:spPr>
          <a:xfrm>
            <a:off x="1231618" y="2467843"/>
            <a:ext cx="6241524" cy="369332"/>
          </a:xfrm>
          <a:prstGeom prst="rect">
            <a:avLst/>
          </a:prstGeom>
          <a:noFill/>
          <a:ln>
            <a:solidFill>
              <a:schemeClr val="tx1"/>
            </a:solidFill>
          </a:ln>
        </p:spPr>
        <p:txBody>
          <a:bodyPr wrap="square" rtlCol="0">
            <a:spAutoFit/>
          </a:bodyPr>
          <a:lstStyle/>
          <a:p>
            <a:pPr algn="ctr"/>
            <a:r>
              <a:rPr lang="en-US" b="1" dirty="0" smtClean="0">
                <a:effectLst>
                  <a:outerShdw blurRad="38100" dist="38100" dir="2700000" algn="tl">
                    <a:srgbClr val="000000">
                      <a:alpha val="43137"/>
                    </a:srgbClr>
                  </a:outerShdw>
                </a:effectLst>
              </a:rPr>
              <a:t>DATA</a:t>
            </a:r>
            <a:endParaRPr lang="en-US" b="1" dirty="0">
              <a:effectLst>
                <a:outerShdw blurRad="38100" dist="38100" dir="2700000" algn="tl">
                  <a:srgbClr val="000000">
                    <a:alpha val="43137"/>
                  </a:srgbClr>
                </a:outerShdw>
              </a:effectLst>
            </a:endParaRPr>
          </a:p>
        </p:txBody>
      </p:sp>
      <p:sp>
        <p:nvSpPr>
          <p:cNvPr id="57" name="TextBox 56"/>
          <p:cNvSpPr txBox="1"/>
          <p:nvPr/>
        </p:nvSpPr>
        <p:spPr>
          <a:xfrm>
            <a:off x="325008" y="5195812"/>
            <a:ext cx="970959" cy="369332"/>
          </a:xfrm>
          <a:prstGeom prst="rect">
            <a:avLst/>
          </a:prstGeom>
          <a:noFill/>
          <a:ln>
            <a:solidFill>
              <a:schemeClr val="tx1"/>
            </a:solidFill>
          </a:ln>
        </p:spPr>
        <p:txBody>
          <a:bodyPr wrap="square" rtlCol="0">
            <a:spAutoFit/>
          </a:bodyPr>
          <a:lstStyle/>
          <a:p>
            <a:pPr algn="ctr"/>
            <a:r>
              <a:rPr lang="en-US" b="1" dirty="0" smtClean="0">
                <a:effectLst>
                  <a:outerShdw blurRad="38100" dist="38100" dir="2700000" algn="tl">
                    <a:srgbClr val="000000">
                      <a:alpha val="43137"/>
                    </a:srgbClr>
                  </a:outerShdw>
                </a:effectLst>
              </a:rPr>
              <a:t>Findings</a:t>
            </a:r>
            <a:endParaRPr lang="en-US" b="1" dirty="0">
              <a:effectLst>
                <a:outerShdw blurRad="38100" dist="38100" dir="2700000" algn="tl">
                  <a:srgbClr val="000000">
                    <a:alpha val="43137"/>
                  </a:srgbClr>
                </a:outerShdw>
              </a:effectLst>
            </a:endParaRPr>
          </a:p>
        </p:txBody>
      </p:sp>
      <p:sp>
        <p:nvSpPr>
          <p:cNvPr id="58" name="Rectangle 57"/>
          <p:cNvSpPr/>
          <p:nvPr/>
        </p:nvSpPr>
        <p:spPr>
          <a:xfrm>
            <a:off x="7405354" y="4410427"/>
            <a:ext cx="4672448" cy="646331"/>
          </a:xfrm>
          <a:prstGeom prst="rect">
            <a:avLst/>
          </a:prstGeom>
        </p:spPr>
        <p:txBody>
          <a:bodyPr wrap="square">
            <a:spAutoFit/>
          </a:bodyPr>
          <a:lstStyle/>
          <a:p>
            <a:pPr algn="ctr"/>
            <a:r>
              <a:rPr lang="en-US" sz="1200" i="1" dirty="0" smtClean="0"/>
              <a:t>Figure X. The </a:t>
            </a:r>
            <a:r>
              <a:rPr lang="en-US" sz="1200" i="1" dirty="0"/>
              <a:t>location of </a:t>
            </a:r>
            <a:r>
              <a:rPr lang="en-US" sz="1200" b="1" i="1" dirty="0"/>
              <a:t>(a) </a:t>
            </a:r>
            <a:r>
              <a:rPr lang="en-US" sz="1200" i="1" dirty="0" err="1"/>
              <a:t>Chalki</a:t>
            </a:r>
            <a:r>
              <a:rPr lang="en-US" sz="1200" i="1" dirty="0"/>
              <a:t> Island in the Mediterranean region (source:  </a:t>
            </a:r>
            <a:r>
              <a:rPr lang="en-US" sz="1200" i="1" dirty="0">
                <a:hlinkClick r:id="rId8"/>
              </a:rPr>
              <a:t>https://earth.google.com/web/</a:t>
            </a:r>
            <a:r>
              <a:rPr lang="en-US" sz="1200" i="1" dirty="0"/>
              <a:t> </a:t>
            </a:r>
            <a:r>
              <a:rPr lang="en-US" sz="1200" b="1" i="1" dirty="0"/>
              <a:t> (b</a:t>
            </a:r>
            <a:r>
              <a:rPr lang="en-US" sz="1200" i="1" dirty="0"/>
              <a:t>) the mobile air quality monitoring </a:t>
            </a:r>
            <a:r>
              <a:rPr lang="en-US" sz="1200" i="1" dirty="0" smtClean="0"/>
              <a:t>systems </a:t>
            </a:r>
            <a:r>
              <a:rPr lang="en-US" sz="1200" i="1" dirty="0"/>
              <a:t>in the </a:t>
            </a:r>
            <a:r>
              <a:rPr lang="en-US" sz="1200" i="1" dirty="0" smtClean="0"/>
              <a:t>town of </a:t>
            </a:r>
            <a:r>
              <a:rPr lang="en-US" sz="1200" i="1" dirty="0" err="1" smtClean="0"/>
              <a:t>Chalki</a:t>
            </a:r>
            <a:r>
              <a:rPr lang="en-US" sz="1200" i="1" dirty="0" smtClean="0"/>
              <a:t>.</a:t>
            </a:r>
            <a:endParaRPr lang="en-US" sz="1200" dirty="0"/>
          </a:p>
        </p:txBody>
      </p:sp>
      <p:pic>
        <p:nvPicPr>
          <p:cNvPr id="59" name="Picture 58"/>
          <p:cNvPicPr>
            <a:picLocks noChangeAspect="1"/>
          </p:cNvPicPr>
          <p:nvPr/>
        </p:nvPicPr>
        <p:blipFill rotWithShape="1">
          <a:blip r:embed="rId9"/>
          <a:srcRect l="33557" t="13896" r="22952" b="18052"/>
          <a:stretch/>
        </p:blipFill>
        <p:spPr>
          <a:xfrm>
            <a:off x="316648" y="1169831"/>
            <a:ext cx="900794" cy="791974"/>
          </a:xfrm>
          <a:prstGeom prst="rect">
            <a:avLst/>
          </a:prstGeom>
        </p:spPr>
      </p:pic>
      <p:sp>
        <p:nvSpPr>
          <p:cNvPr id="60" name="TextBox 59"/>
          <p:cNvSpPr txBox="1"/>
          <p:nvPr/>
        </p:nvSpPr>
        <p:spPr>
          <a:xfrm>
            <a:off x="316647" y="757363"/>
            <a:ext cx="914971" cy="369332"/>
          </a:xfrm>
          <a:prstGeom prst="rect">
            <a:avLst/>
          </a:prstGeom>
          <a:noFill/>
          <a:ln>
            <a:solidFill>
              <a:schemeClr val="tx1"/>
            </a:solidFill>
          </a:ln>
        </p:spPr>
        <p:txBody>
          <a:bodyPr wrap="square" rtlCol="0">
            <a:spAutoFit/>
          </a:bodyPr>
          <a:lstStyle/>
          <a:p>
            <a:pPr algn="ctr"/>
            <a:r>
              <a:rPr lang="en-US" b="1" dirty="0" smtClean="0">
                <a:effectLst>
                  <a:outerShdw blurRad="38100" dist="38100" dir="2700000" algn="tl">
                    <a:srgbClr val="000000">
                      <a:alpha val="43137"/>
                    </a:srgbClr>
                  </a:outerShdw>
                </a:effectLst>
              </a:rPr>
              <a:t>Goals</a:t>
            </a:r>
            <a:endParaRPr lang="en-US" b="1" dirty="0">
              <a:effectLst>
                <a:outerShdw blurRad="38100" dist="38100" dir="2700000" algn="tl">
                  <a:srgbClr val="000000">
                    <a:alpha val="43137"/>
                  </a:srgbClr>
                </a:outerShdw>
              </a:effectLst>
            </a:endParaRPr>
          </a:p>
        </p:txBody>
      </p:sp>
      <p:pic>
        <p:nvPicPr>
          <p:cNvPr id="61" name="Picture 60"/>
          <p:cNvPicPr>
            <a:picLocks noChangeAspect="1"/>
          </p:cNvPicPr>
          <p:nvPr/>
        </p:nvPicPr>
        <p:blipFill rotWithShape="1">
          <a:blip r:embed="rId10"/>
          <a:srcRect l="14466" t="19631" r="16138" b="18683"/>
          <a:stretch/>
        </p:blipFill>
        <p:spPr>
          <a:xfrm>
            <a:off x="316647" y="2289759"/>
            <a:ext cx="818563" cy="727614"/>
          </a:xfrm>
          <a:prstGeom prst="rect">
            <a:avLst/>
          </a:prstGeom>
        </p:spPr>
      </p:pic>
      <p:sp>
        <p:nvSpPr>
          <p:cNvPr id="62" name="TextBox 61"/>
          <p:cNvSpPr txBox="1"/>
          <p:nvPr/>
        </p:nvSpPr>
        <p:spPr>
          <a:xfrm>
            <a:off x="1366784" y="5180358"/>
            <a:ext cx="10587617" cy="1323439"/>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ü"/>
            </a:pPr>
            <a:r>
              <a:rPr lang="en-US" sz="1600" dirty="0" smtClean="0"/>
              <a:t>Generally, the air quality conditions are classified in “Good” and “Moderate” classes.</a:t>
            </a:r>
          </a:p>
          <a:p>
            <a:pPr marL="285750" indent="-285750">
              <a:buFont typeface="Wingdings" panose="05000000000000000000" pitchFamily="2" charset="2"/>
              <a:buChar char="ü"/>
            </a:pPr>
            <a:r>
              <a:rPr lang="en-US" sz="1600" dirty="0" smtClean="0"/>
              <a:t>Traffic conditions affect the variation of pollutants concentrations</a:t>
            </a:r>
          </a:p>
          <a:p>
            <a:pPr marL="285750" indent="-285750">
              <a:buFont typeface="Wingdings" panose="05000000000000000000" pitchFamily="2" charset="2"/>
              <a:buChar char="ü"/>
            </a:pPr>
            <a:r>
              <a:rPr lang="en-US" sz="1600" dirty="0" smtClean="0"/>
              <a:t>The meteorological conditions and atmospheric circulation features significantly affect the air quality</a:t>
            </a:r>
          </a:p>
          <a:p>
            <a:pPr marL="285750" indent="-285750">
              <a:buFont typeface="Wingdings" panose="05000000000000000000" pitchFamily="2" charset="2"/>
              <a:buChar char="ü"/>
            </a:pPr>
            <a:r>
              <a:rPr lang="en-US" sz="1600" dirty="0" smtClean="0"/>
              <a:t>Findings emphasize the importance of air quality measurements in order to inform the authorities and protect the population.   </a:t>
            </a:r>
            <a:endParaRPr lang="en-US" sz="1600" dirty="0"/>
          </a:p>
        </p:txBody>
      </p:sp>
      <p:pic>
        <p:nvPicPr>
          <p:cNvPr id="64" name="Picture 63"/>
          <p:cNvPicPr>
            <a:picLocks noChangeAspect="1"/>
          </p:cNvPicPr>
          <p:nvPr/>
        </p:nvPicPr>
        <p:blipFill rotWithShape="1">
          <a:blip r:embed="rId11"/>
          <a:srcRect l="19841" t="24121" r="25713" b="29410"/>
          <a:stretch/>
        </p:blipFill>
        <p:spPr>
          <a:xfrm>
            <a:off x="332338" y="5635310"/>
            <a:ext cx="963629" cy="871518"/>
          </a:xfrm>
          <a:prstGeom prst="rect">
            <a:avLst/>
          </a:prstGeom>
        </p:spPr>
      </p:pic>
      <p:pic>
        <p:nvPicPr>
          <p:cNvPr id="28" name="Picture 27"/>
          <p:cNvPicPr>
            <a:picLocks noChangeAspect="1"/>
          </p:cNvPicPr>
          <p:nvPr/>
        </p:nvPicPr>
        <p:blipFill>
          <a:blip r:embed="rId3"/>
          <a:stretch>
            <a:fillRect/>
          </a:stretch>
        </p:blipFill>
        <p:spPr>
          <a:xfrm>
            <a:off x="10593883" y="303941"/>
            <a:ext cx="1636319" cy="427170"/>
          </a:xfrm>
          <a:prstGeom prst="rect">
            <a:avLst/>
          </a:prstGeom>
        </p:spPr>
      </p:pic>
    </p:spTree>
    <p:extLst>
      <p:ext uri="{BB962C8B-B14F-4D97-AF65-F5344CB8AC3E}">
        <p14:creationId xmlns:p14="http://schemas.microsoft.com/office/powerpoint/2010/main" val="244479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071929" y="5478604"/>
            <a:ext cx="688908" cy="871804"/>
          </a:xfrm>
          <a:prstGeom prst="rect">
            <a:avLst/>
          </a:prstGeom>
        </p:spPr>
      </p:pic>
      <p:sp>
        <p:nvSpPr>
          <p:cNvPr id="4" name="TextBox 5">
            <a:extLst>
              <a:ext uri="{FF2B5EF4-FFF2-40B4-BE49-F238E27FC236}">
                <a16:creationId xmlns="" xmlns:a16="http://schemas.microsoft.com/office/drawing/2014/main" id="{6BA87BA0-9A60-46CC-A169-1AE668BD8546}"/>
              </a:ext>
            </a:extLst>
          </p:cNvPr>
          <p:cNvSpPr txBox="1"/>
          <p:nvPr/>
        </p:nvSpPr>
        <p:spPr>
          <a:xfrm>
            <a:off x="2713375" y="682131"/>
            <a:ext cx="8155540" cy="584775"/>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US" sz="3200" b="1" dirty="0" smtClean="0">
                <a:latin typeface="+mj-lt"/>
                <a:ea typeface="+mj-ea"/>
                <a:cs typeface="+mj-cs"/>
              </a:rPr>
              <a:t>Examining the Carbon Emission Sources </a:t>
            </a:r>
            <a:r>
              <a:rPr lang="en-US" sz="3200" b="1" dirty="0">
                <a:latin typeface="+mj-lt"/>
                <a:ea typeface="+mj-ea"/>
                <a:cs typeface="+mj-cs"/>
              </a:rPr>
              <a:t>of </a:t>
            </a:r>
            <a:r>
              <a:rPr lang="en-US" sz="3200" b="1" dirty="0" err="1">
                <a:latin typeface="+mj-lt"/>
                <a:ea typeface="+mj-ea"/>
                <a:cs typeface="+mj-cs"/>
              </a:rPr>
              <a:t>Chalki</a:t>
            </a:r>
            <a:r>
              <a:rPr lang="en-US" sz="3200" b="1" dirty="0">
                <a:latin typeface="+mj-lt"/>
                <a:ea typeface="+mj-ea"/>
                <a:cs typeface="+mj-cs"/>
              </a:rPr>
              <a:t> </a:t>
            </a:r>
            <a:endParaRPr lang="el-GR" sz="3200" b="1" dirty="0">
              <a:latin typeface="+mj-lt"/>
              <a:ea typeface="+mj-ea"/>
              <a:cs typeface="+mj-cs"/>
            </a:endParaRPr>
          </a:p>
        </p:txBody>
      </p:sp>
      <p:sp>
        <p:nvSpPr>
          <p:cNvPr id="9" name="Content Placeholder 2"/>
          <p:cNvSpPr txBox="1">
            <a:spLocks/>
          </p:cNvSpPr>
          <p:nvPr/>
        </p:nvSpPr>
        <p:spPr>
          <a:xfrm>
            <a:off x="299259" y="1370327"/>
            <a:ext cx="11778544" cy="1849413"/>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just">
              <a:buNone/>
            </a:pPr>
            <a:r>
              <a:rPr lang="en-US" sz="1800" u="sng" dirty="0" smtClean="0">
                <a:ea typeface="Times New Roman" panose="02020603050405020304" pitchFamily="18" charset="0"/>
                <a:cs typeface="Tahoma" panose="020B0604030504040204" pitchFamily="34" charset="0"/>
              </a:rPr>
              <a:t>Life Cycle Assessment of Small Island Systems</a:t>
            </a:r>
          </a:p>
          <a:p>
            <a:pPr algn="just">
              <a:spcBef>
                <a:spcPts val="600"/>
              </a:spcBef>
              <a:buFont typeface="Wingdings" panose="05000000000000000000" pitchFamily="2" charset="2"/>
              <a:buChar char="Ø"/>
            </a:pPr>
            <a:r>
              <a:rPr lang="en-US" sz="1600" dirty="0"/>
              <a:t>The environmental evaluation of small islands presents distinct challenges compared to larger islands and conventional mainland systems. Limited </a:t>
            </a:r>
            <a:r>
              <a:rPr lang="en-US" sz="1600" u="sng" dirty="0"/>
              <a:t>resource availability</a:t>
            </a:r>
            <a:r>
              <a:rPr lang="en-US" sz="1600" dirty="0"/>
              <a:t>, </a:t>
            </a:r>
            <a:r>
              <a:rPr lang="en-US" sz="1600" u="sng" dirty="0"/>
              <a:t>seasonal population surges</a:t>
            </a:r>
            <a:r>
              <a:rPr lang="en-US" sz="1600" dirty="0"/>
              <a:t>, and </a:t>
            </a:r>
            <a:r>
              <a:rPr lang="en-US" sz="1600" u="sng" dirty="0"/>
              <a:t>geographic isolation </a:t>
            </a:r>
            <a:r>
              <a:rPr lang="en-US" sz="1600" dirty="0"/>
              <a:t>often lead to increased carbon emissions, driven by the import of goods, tourism-related transportation, and </a:t>
            </a:r>
            <a:r>
              <a:rPr lang="en-US" sz="1600" dirty="0" smtClean="0"/>
              <a:t>inefficient </a:t>
            </a:r>
            <a:r>
              <a:rPr lang="en-US" sz="1600" dirty="0"/>
              <a:t>waste </a:t>
            </a:r>
            <a:r>
              <a:rPr lang="en-US" sz="1600" dirty="0" smtClean="0"/>
              <a:t>management.</a:t>
            </a:r>
          </a:p>
          <a:p>
            <a:pPr algn="just">
              <a:spcBef>
                <a:spcPts val="600"/>
              </a:spcBef>
              <a:buFont typeface="Wingdings" panose="05000000000000000000" pitchFamily="2" charset="2"/>
              <a:buChar char="Ø"/>
            </a:pPr>
            <a:r>
              <a:rPr lang="en-US" sz="1600" dirty="0" smtClean="0"/>
              <a:t>These factors additionally complicate </a:t>
            </a:r>
            <a:r>
              <a:rPr lang="en-US" sz="1600" dirty="0"/>
              <a:t>accurate environmental assessments, as data on visitor fluctuations, associated waste generation, and dynamic transport schedules are often inconsistent or unavailable</a:t>
            </a:r>
            <a:r>
              <a:rPr lang="en-US" sz="1600" dirty="0" smtClean="0"/>
              <a:t>. Consequently,</a:t>
            </a:r>
            <a:r>
              <a:rPr lang="en-US" sz="1600" dirty="0"/>
              <a:t> </a:t>
            </a:r>
            <a:r>
              <a:rPr lang="en-US" sz="1600" dirty="0" smtClean="0"/>
              <a:t>the LCAs of small </a:t>
            </a:r>
            <a:r>
              <a:rPr lang="en-US" sz="1600" dirty="0"/>
              <a:t>islands require </a:t>
            </a:r>
            <a:r>
              <a:rPr lang="en-US" sz="1600" dirty="0" smtClean="0"/>
              <a:t>tailored approaches that effectively utilize all available data and distinguish the various potential emission sources.</a:t>
            </a:r>
            <a:endParaRPr lang="en-US" sz="1600" dirty="0">
              <a:ea typeface="Times New Roman" panose="02020603050405020304" pitchFamily="18" charset="0"/>
              <a:cs typeface="Tahoma" panose="020B0604030504040204" pitchFamily="34" charset="0"/>
            </a:endParaRPr>
          </a:p>
        </p:txBody>
      </p:sp>
      <p:sp>
        <p:nvSpPr>
          <p:cNvPr id="19" name="Content Placeholder 2"/>
          <p:cNvSpPr txBox="1">
            <a:spLocks/>
          </p:cNvSpPr>
          <p:nvPr/>
        </p:nvSpPr>
        <p:spPr>
          <a:xfrm>
            <a:off x="299258" y="3206677"/>
            <a:ext cx="5936074" cy="3566672"/>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just">
              <a:buNone/>
            </a:pPr>
            <a:r>
              <a:rPr lang="en-US" sz="1800" u="sng" dirty="0" smtClean="0">
                <a:ea typeface="Times New Roman" panose="02020603050405020304" pitchFamily="18" charset="0"/>
                <a:cs typeface="Tahoma" panose="020B0604030504040204" pitchFamily="34" charset="0"/>
              </a:rPr>
              <a:t>The case of </a:t>
            </a:r>
            <a:r>
              <a:rPr lang="en-US" sz="1800" u="sng" dirty="0" err="1" smtClean="0">
                <a:ea typeface="Times New Roman" panose="02020603050405020304" pitchFamily="18" charset="0"/>
                <a:cs typeface="Tahoma" panose="020B0604030504040204" pitchFamily="34" charset="0"/>
              </a:rPr>
              <a:t>Chalki</a:t>
            </a:r>
            <a:endParaRPr lang="en-US" sz="1800" u="sng" dirty="0" smtClean="0">
              <a:ea typeface="Times New Roman" panose="02020603050405020304" pitchFamily="18" charset="0"/>
              <a:cs typeface="Tahoma" panose="020B0604030504040204" pitchFamily="34" charset="0"/>
            </a:endParaRPr>
          </a:p>
          <a:p>
            <a:pPr marL="0" indent="0" algn="just">
              <a:spcBef>
                <a:spcPts val="600"/>
              </a:spcBef>
              <a:buNone/>
            </a:pPr>
            <a:r>
              <a:rPr lang="en-US" sz="1600" dirty="0" smtClean="0"/>
              <a:t>During the qualitative assessment of </a:t>
            </a:r>
            <a:r>
              <a:rPr lang="en-US" sz="1600" dirty="0" err="1" smtClean="0"/>
              <a:t>Chalki’s</a:t>
            </a:r>
            <a:r>
              <a:rPr lang="en-US" sz="1600" dirty="0" smtClean="0"/>
              <a:t> carbon emission sources</a:t>
            </a:r>
            <a:r>
              <a:rPr lang="en-US" sz="1600" dirty="0"/>
              <a:t>, several key contributors were identified</a:t>
            </a:r>
            <a:r>
              <a:rPr lang="en-US" sz="1600" dirty="0" smtClean="0"/>
              <a:t>:</a:t>
            </a:r>
          </a:p>
          <a:p>
            <a:pPr algn="just">
              <a:spcBef>
                <a:spcPts val="600"/>
              </a:spcBef>
              <a:buFont typeface="Wingdings" panose="05000000000000000000" pitchFamily="2" charset="2"/>
              <a:buChar char="§"/>
            </a:pPr>
            <a:r>
              <a:rPr lang="en-US" sz="1600" b="1" dirty="0"/>
              <a:t>Permanent </a:t>
            </a:r>
            <a:r>
              <a:rPr lang="en-US" sz="1600" b="1" dirty="0" smtClean="0"/>
              <a:t>residences </a:t>
            </a:r>
            <a:r>
              <a:rPr lang="en-US" sz="1600" dirty="0" smtClean="0"/>
              <a:t>(grid </a:t>
            </a:r>
            <a:r>
              <a:rPr lang="en-US" sz="1600" dirty="0"/>
              <a:t>electricity </a:t>
            </a:r>
            <a:r>
              <a:rPr lang="en-US" sz="1600" dirty="0" smtClean="0"/>
              <a:t>usage for </a:t>
            </a:r>
            <a:r>
              <a:rPr lang="en-US" sz="1600" dirty="0"/>
              <a:t>household appliances and conventional heating </a:t>
            </a:r>
            <a:r>
              <a:rPr lang="en-US" sz="1600" dirty="0" smtClean="0"/>
              <a:t>systems).</a:t>
            </a:r>
          </a:p>
          <a:p>
            <a:pPr algn="just">
              <a:spcBef>
                <a:spcPts val="600"/>
              </a:spcBef>
              <a:buFont typeface="Wingdings" panose="05000000000000000000" pitchFamily="2" charset="2"/>
              <a:buChar char="§"/>
            </a:pPr>
            <a:r>
              <a:rPr lang="en-US" sz="1600" b="1" dirty="0" smtClean="0"/>
              <a:t>Accommodation facilities </a:t>
            </a:r>
            <a:r>
              <a:rPr lang="en-US" sz="1600" dirty="0" smtClean="0"/>
              <a:t>(elevated </a:t>
            </a:r>
            <a:r>
              <a:rPr lang="en-US" sz="1600" dirty="0"/>
              <a:t>electricity consumption and frequent reliance on single-use </a:t>
            </a:r>
            <a:r>
              <a:rPr lang="en-US" sz="1600" dirty="0" smtClean="0"/>
              <a:t>products).</a:t>
            </a:r>
          </a:p>
          <a:p>
            <a:pPr algn="just">
              <a:spcBef>
                <a:spcPts val="600"/>
              </a:spcBef>
              <a:buFont typeface="Wingdings" panose="05000000000000000000" pitchFamily="2" charset="2"/>
              <a:buChar char="§"/>
            </a:pPr>
            <a:r>
              <a:rPr lang="en-US" sz="1600" b="1" dirty="0" smtClean="0"/>
              <a:t>Food service establishments </a:t>
            </a:r>
            <a:r>
              <a:rPr lang="en-US" sz="1600" dirty="0" smtClean="0"/>
              <a:t>(inadequate </a:t>
            </a:r>
            <a:r>
              <a:rPr lang="en-US" sz="1600" dirty="0"/>
              <a:t>management of the organic waste </a:t>
            </a:r>
            <a:r>
              <a:rPr lang="en-US" sz="1600" dirty="0" smtClean="0"/>
              <a:t>fraction).</a:t>
            </a:r>
          </a:p>
          <a:p>
            <a:pPr algn="just">
              <a:spcBef>
                <a:spcPts val="600"/>
              </a:spcBef>
              <a:buFont typeface="Wingdings" panose="05000000000000000000" pitchFamily="2" charset="2"/>
              <a:buChar char="§"/>
            </a:pPr>
            <a:r>
              <a:rPr lang="en-US" sz="1600" b="1" dirty="0" smtClean="0"/>
              <a:t>Transportation means </a:t>
            </a:r>
            <a:r>
              <a:rPr lang="en-US" sz="1600" dirty="0" smtClean="0"/>
              <a:t>(fossil fuel powered vehicles).</a:t>
            </a:r>
            <a:endParaRPr lang="en-US" sz="1600" dirty="0"/>
          </a:p>
          <a:p>
            <a:pPr algn="just">
              <a:spcBef>
                <a:spcPts val="600"/>
              </a:spcBef>
              <a:buFont typeface="Wingdings" panose="05000000000000000000" pitchFamily="2" charset="2"/>
              <a:buChar char="§"/>
            </a:pPr>
            <a:r>
              <a:rPr lang="en-US" sz="1600" b="1" dirty="0" smtClean="0"/>
              <a:t>Island Port </a:t>
            </a:r>
            <a:r>
              <a:rPr lang="en-US" sz="1600" dirty="0" smtClean="0"/>
              <a:t>(fossil fuel consumption).</a:t>
            </a:r>
          </a:p>
          <a:p>
            <a:pPr algn="just">
              <a:spcBef>
                <a:spcPts val="600"/>
              </a:spcBef>
              <a:buFont typeface="Wingdings" panose="05000000000000000000" pitchFamily="2" charset="2"/>
              <a:buChar char="§"/>
            </a:pPr>
            <a:r>
              <a:rPr lang="en-US" sz="1600" b="1" dirty="0" smtClean="0"/>
              <a:t>Waste management network </a:t>
            </a:r>
            <a:r>
              <a:rPr lang="en-US" sz="1600" dirty="0" smtClean="0"/>
              <a:t>(high volume </a:t>
            </a:r>
            <a:r>
              <a:rPr lang="en-US" sz="1600" dirty="0"/>
              <a:t>of transported mixed </a:t>
            </a:r>
            <a:r>
              <a:rPr lang="en-US" sz="1600" dirty="0" smtClean="0"/>
              <a:t>waste</a:t>
            </a:r>
            <a:r>
              <a:rPr lang="el-GR" sz="1600" dirty="0" smtClean="0"/>
              <a:t>)</a:t>
            </a:r>
            <a:r>
              <a:rPr lang="en-US" sz="1600" dirty="0" smtClean="0"/>
              <a:t>.</a:t>
            </a:r>
            <a:endParaRPr lang="en-US" sz="1600" dirty="0"/>
          </a:p>
          <a:p>
            <a:pPr algn="just">
              <a:spcBef>
                <a:spcPts val="600"/>
              </a:spcBef>
              <a:buFont typeface="Wingdings" panose="05000000000000000000" pitchFamily="2" charset="2"/>
              <a:buChar char="Ø"/>
            </a:pPr>
            <a:endParaRPr lang="en-US" sz="1600" b="1" dirty="0" smtClean="0"/>
          </a:p>
          <a:p>
            <a:pPr marL="0" indent="0" algn="just">
              <a:spcBef>
                <a:spcPts val="600"/>
              </a:spcBef>
              <a:buNone/>
            </a:pPr>
            <a:endParaRPr lang="en-US" sz="1600" u="sng" dirty="0" smtClean="0">
              <a:solidFill>
                <a:schemeClr val="accent5"/>
              </a:solidFill>
              <a:ea typeface="Times New Roman" panose="02020603050405020304" pitchFamily="18" charset="0"/>
              <a:cs typeface="Tahoma" panose="020B0604030504040204" pitchFamily="34" charset="0"/>
            </a:endParaRPr>
          </a:p>
        </p:txBody>
      </p:sp>
      <p:sp>
        <p:nvSpPr>
          <p:cNvPr id="23" name="Block Arc 22"/>
          <p:cNvSpPr/>
          <p:nvPr/>
        </p:nvSpPr>
        <p:spPr>
          <a:xfrm rot="16200000">
            <a:off x="5074342" y="4891241"/>
            <a:ext cx="3433607" cy="369282"/>
          </a:xfrm>
          <a:prstGeom prst="blockArc">
            <a:avLst>
              <a:gd name="adj1" fmla="val 10760062"/>
              <a:gd name="adj2" fmla="val 29537"/>
              <a:gd name="adj3" fmla="val 16804"/>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6419974" y="4896139"/>
            <a:ext cx="186530" cy="9387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14198" y="92343"/>
            <a:ext cx="1849052" cy="545566"/>
          </a:xfrm>
          <a:prstGeom prst="rect">
            <a:avLst/>
          </a:prstGeom>
        </p:spPr>
      </p:pic>
      <p:pic>
        <p:nvPicPr>
          <p:cNvPr id="11" name="Picture 10"/>
          <p:cNvPicPr>
            <a:picLocks noChangeAspect="1"/>
          </p:cNvPicPr>
          <p:nvPr/>
        </p:nvPicPr>
        <p:blipFill>
          <a:blip r:embed="rId5"/>
          <a:stretch>
            <a:fillRect/>
          </a:stretch>
        </p:blipFill>
        <p:spPr>
          <a:xfrm>
            <a:off x="10441483" y="151541"/>
            <a:ext cx="1636319" cy="427170"/>
          </a:xfrm>
          <a:prstGeom prst="rect">
            <a:avLst/>
          </a:prstGeom>
        </p:spPr>
      </p:pic>
      <p:sp>
        <p:nvSpPr>
          <p:cNvPr id="2" name="Rectangle 1"/>
          <p:cNvSpPr/>
          <p:nvPr/>
        </p:nvSpPr>
        <p:spPr>
          <a:xfrm>
            <a:off x="6086" y="637909"/>
            <a:ext cx="675557" cy="68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6791146" y="3092334"/>
            <a:ext cx="5286656" cy="3561013"/>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gn="just">
              <a:spcBef>
                <a:spcPts val="600"/>
              </a:spcBef>
              <a:buNone/>
            </a:pPr>
            <a:endParaRPr lang="el-GR" sz="1600" dirty="0" smtClean="0"/>
          </a:p>
          <a:p>
            <a:pPr marL="0" indent="0" algn="just">
              <a:spcBef>
                <a:spcPts val="600"/>
              </a:spcBef>
              <a:buNone/>
            </a:pPr>
            <a:r>
              <a:rPr lang="en-US" sz="1600" dirty="0" smtClean="0"/>
              <a:t>To reduce the carbon emissions, the suggested mitigation strategies included: </a:t>
            </a:r>
          </a:p>
          <a:p>
            <a:pPr algn="just">
              <a:spcBef>
                <a:spcPts val="600"/>
              </a:spcBef>
              <a:buFont typeface="Wingdings" panose="05000000000000000000" pitchFamily="2" charset="2"/>
              <a:buChar char="ü"/>
            </a:pPr>
            <a:r>
              <a:rPr lang="en-US" sz="1600" dirty="0" smtClean="0"/>
              <a:t>Integration of </a:t>
            </a:r>
            <a:r>
              <a:rPr lang="en-US" sz="1600" b="1" dirty="0" smtClean="0"/>
              <a:t>Renewable Energy Systems </a:t>
            </a:r>
            <a:r>
              <a:rPr lang="en-US" sz="1600" dirty="0" smtClean="0"/>
              <a:t>(RES) in the island’s electricity network and utilization of electric vehicles for tourism-related transportation.</a:t>
            </a:r>
          </a:p>
          <a:p>
            <a:pPr algn="just">
              <a:spcBef>
                <a:spcPts val="600"/>
              </a:spcBef>
              <a:buFont typeface="Wingdings" panose="05000000000000000000" pitchFamily="2" charset="2"/>
              <a:buChar char="ü"/>
            </a:pPr>
            <a:r>
              <a:rPr lang="en-US" sz="1600" dirty="0"/>
              <a:t>Optimization </a:t>
            </a:r>
            <a:r>
              <a:rPr lang="el-GR" sz="1600" dirty="0"/>
              <a:t>ο</a:t>
            </a:r>
            <a:r>
              <a:rPr lang="en-US" sz="1600" dirty="0"/>
              <a:t>f the </a:t>
            </a:r>
            <a:r>
              <a:rPr lang="en-US" sz="1600" b="1" dirty="0"/>
              <a:t>waste collection schedule</a:t>
            </a:r>
            <a:r>
              <a:rPr lang="en-US" sz="1600" dirty="0"/>
              <a:t> and effective </a:t>
            </a:r>
            <a:r>
              <a:rPr lang="en-US" sz="1600" b="1" dirty="0"/>
              <a:t>bin </a:t>
            </a:r>
            <a:r>
              <a:rPr lang="en-US" sz="1600" b="1" dirty="0" smtClean="0"/>
              <a:t>distribution</a:t>
            </a:r>
            <a:r>
              <a:rPr lang="el-GR" sz="1600" dirty="0" smtClean="0"/>
              <a:t>.</a:t>
            </a:r>
          </a:p>
          <a:p>
            <a:pPr algn="just">
              <a:spcBef>
                <a:spcPts val="600"/>
              </a:spcBef>
              <a:buFont typeface="Wingdings" panose="05000000000000000000" pitchFamily="2" charset="2"/>
              <a:buChar char="ü"/>
            </a:pPr>
            <a:r>
              <a:rPr lang="en-US" sz="1600" dirty="0"/>
              <a:t>Implementation of a </a:t>
            </a:r>
            <a:r>
              <a:rPr lang="en-US" sz="1600" b="1" dirty="0"/>
              <a:t>'Door-to-Door'</a:t>
            </a:r>
            <a:r>
              <a:rPr lang="en-US" sz="1600" dirty="0"/>
              <a:t> waste collection system by the island's permanent residents, and installation of </a:t>
            </a:r>
            <a:r>
              <a:rPr lang="en-US" sz="1600" b="1" dirty="0"/>
              <a:t>'Green Points' </a:t>
            </a:r>
            <a:r>
              <a:rPr lang="en-US" sz="1600" dirty="0"/>
              <a:t>(Recycling Centers) and </a:t>
            </a:r>
            <a:r>
              <a:rPr lang="en-US" sz="1600" b="1" dirty="0"/>
              <a:t>Waste Transfer Stations</a:t>
            </a:r>
            <a:r>
              <a:rPr lang="en-US" sz="1600" dirty="0"/>
              <a:t> (WTS) on the island</a:t>
            </a:r>
            <a:r>
              <a:rPr lang="en-US" sz="1600" dirty="0" smtClean="0"/>
              <a:t>.</a:t>
            </a:r>
            <a:endParaRPr lang="el-GR" sz="1600" dirty="0" smtClean="0"/>
          </a:p>
          <a:p>
            <a:pPr algn="just">
              <a:spcBef>
                <a:spcPts val="600"/>
              </a:spcBef>
              <a:buFont typeface="Wingdings" panose="05000000000000000000" pitchFamily="2" charset="2"/>
              <a:buChar char="ü"/>
            </a:pPr>
            <a:r>
              <a:rPr lang="en-US" sz="1600" b="1" dirty="0"/>
              <a:t>Responsible use </a:t>
            </a:r>
            <a:r>
              <a:rPr lang="en-US" sz="1600" dirty="0"/>
              <a:t>of electrical appliances by permanent residents, and </a:t>
            </a:r>
            <a:r>
              <a:rPr lang="en-US" sz="1600" dirty="0" smtClean="0"/>
              <a:t>electricity </a:t>
            </a:r>
            <a:r>
              <a:rPr lang="en-US" sz="1600" b="1" dirty="0" smtClean="0"/>
              <a:t>consumption </a:t>
            </a:r>
            <a:r>
              <a:rPr lang="en-US" sz="1600" b="1" dirty="0"/>
              <a:t>limits </a:t>
            </a:r>
            <a:r>
              <a:rPr lang="en-US" sz="1600" dirty="0"/>
              <a:t>for visitors enforced by hospitality businesses.</a:t>
            </a:r>
            <a:endParaRPr lang="el-GR" sz="1600" dirty="0"/>
          </a:p>
          <a:p>
            <a:pPr algn="just">
              <a:spcBef>
                <a:spcPts val="600"/>
              </a:spcBef>
              <a:buFont typeface="Wingdings" panose="05000000000000000000" pitchFamily="2" charset="2"/>
              <a:buChar char="ü"/>
            </a:pPr>
            <a:endParaRPr lang="en-US" sz="1600" dirty="0"/>
          </a:p>
          <a:p>
            <a:pPr algn="just">
              <a:spcBef>
                <a:spcPts val="600"/>
              </a:spcBef>
              <a:buFont typeface="Wingdings" panose="05000000000000000000" pitchFamily="2" charset="2"/>
              <a:buChar char="ü"/>
            </a:pPr>
            <a:endParaRPr lang="en-US" sz="1600" dirty="0" smtClean="0"/>
          </a:p>
          <a:p>
            <a:pPr marL="0" indent="0" algn="just">
              <a:spcBef>
                <a:spcPts val="600"/>
              </a:spcBef>
              <a:buNone/>
            </a:pPr>
            <a:r>
              <a:rPr lang="en-US" sz="1600" dirty="0" smtClean="0"/>
              <a:t>  </a:t>
            </a:r>
            <a:endParaRPr lang="en-US" sz="1600" dirty="0"/>
          </a:p>
          <a:p>
            <a:pPr algn="just">
              <a:spcBef>
                <a:spcPts val="600"/>
              </a:spcBef>
              <a:buFont typeface="Wingdings" panose="05000000000000000000" pitchFamily="2" charset="2"/>
              <a:buChar char="Ø"/>
            </a:pPr>
            <a:endParaRPr lang="en-US" sz="1600" b="1" dirty="0" smtClean="0"/>
          </a:p>
          <a:p>
            <a:pPr marL="0" indent="0" algn="just">
              <a:spcBef>
                <a:spcPts val="600"/>
              </a:spcBef>
              <a:buNone/>
            </a:pPr>
            <a:endParaRPr lang="en-US" sz="1600" u="sng" dirty="0" smtClean="0">
              <a:solidFill>
                <a:schemeClr val="accent5"/>
              </a:solidFill>
              <a:ea typeface="Times New Roman" panose="02020603050405020304" pitchFamily="18" charset="0"/>
              <a:cs typeface="Tahoma" panose="020B0604030504040204" pitchFamily="34" charset="0"/>
            </a:endParaRPr>
          </a:p>
        </p:txBody>
      </p:sp>
      <p:pic>
        <p:nvPicPr>
          <p:cNvPr id="6" name="Picture 5"/>
          <p:cNvPicPr>
            <a:picLocks noChangeAspect="1"/>
          </p:cNvPicPr>
          <p:nvPr/>
        </p:nvPicPr>
        <p:blipFill>
          <a:blip r:embed="rId6"/>
          <a:stretch>
            <a:fillRect/>
          </a:stretch>
        </p:blipFill>
        <p:spPr>
          <a:xfrm>
            <a:off x="1819368" y="631086"/>
            <a:ext cx="686867" cy="686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081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 xmlns:a16="http://schemas.microsoft.com/office/drawing/2014/main" id="{6BA87BA0-9A60-46CC-A169-1AE668BD8546}"/>
              </a:ext>
            </a:extLst>
          </p:cNvPr>
          <p:cNvSpPr txBox="1"/>
          <p:nvPr/>
        </p:nvSpPr>
        <p:spPr>
          <a:xfrm>
            <a:off x="801066" y="637909"/>
            <a:ext cx="8892330" cy="584775"/>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987"/>
            <a:r>
              <a:rPr lang="en-US" sz="3200" b="1" dirty="0" smtClean="0">
                <a:latin typeface="+mj-lt"/>
                <a:ea typeface="+mj-ea"/>
                <a:cs typeface="+mj-cs"/>
              </a:rPr>
              <a:t>Optimization of </a:t>
            </a:r>
            <a:r>
              <a:rPr lang="en-US" sz="3200" b="1" dirty="0" err="1" smtClean="0">
                <a:latin typeface="+mj-lt"/>
                <a:ea typeface="+mj-ea"/>
                <a:cs typeface="+mj-cs"/>
              </a:rPr>
              <a:t>Chalki’s</a:t>
            </a:r>
            <a:r>
              <a:rPr lang="en-US" sz="3200" b="1" dirty="0" smtClean="0">
                <a:latin typeface="+mj-lt"/>
                <a:ea typeface="+mj-ea"/>
                <a:cs typeface="+mj-cs"/>
              </a:rPr>
              <a:t> Waste Management network</a:t>
            </a:r>
            <a:endParaRPr lang="el-GR" sz="3200" b="1" dirty="0">
              <a:latin typeface="+mj-lt"/>
              <a:ea typeface="+mj-ea"/>
              <a:cs typeface="+mj-cs"/>
            </a:endParaRPr>
          </a:p>
        </p:txBody>
      </p:sp>
      <p:pic>
        <p:nvPicPr>
          <p:cNvPr id="2" name="Picture 1"/>
          <p:cNvPicPr>
            <a:picLocks noChangeAspect="1"/>
          </p:cNvPicPr>
          <p:nvPr/>
        </p:nvPicPr>
        <p:blipFill>
          <a:blip r:embed="rId3">
            <a:duotone>
              <a:schemeClr val="accent6">
                <a:shade val="45000"/>
                <a:satMod val="135000"/>
              </a:schemeClr>
              <a:prstClr val="white"/>
            </a:duotone>
          </a:blip>
          <a:stretch>
            <a:fillRect/>
          </a:stretch>
        </p:blipFill>
        <p:spPr>
          <a:xfrm>
            <a:off x="291931" y="3908546"/>
            <a:ext cx="3835995" cy="2924410"/>
          </a:xfrm>
          <a:prstGeom prst="rect">
            <a:avLst/>
          </a:prstGeom>
        </p:spPr>
      </p:pic>
      <p:sp>
        <p:nvSpPr>
          <p:cNvPr id="11" name="Content Placeholder 2"/>
          <p:cNvSpPr txBox="1">
            <a:spLocks/>
          </p:cNvSpPr>
          <p:nvPr/>
        </p:nvSpPr>
        <p:spPr>
          <a:xfrm>
            <a:off x="-21577" y="1384730"/>
            <a:ext cx="5268808" cy="2523816"/>
          </a:xfrm>
          <a:prstGeom prst="rect">
            <a:avLst/>
          </a:prstGeom>
        </p:spPr>
        <p:txBody>
          <a:bodyPr>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algn="just">
              <a:buFont typeface="Wingdings" panose="05000000000000000000" pitchFamily="2" charset="2"/>
              <a:buChar char="Ø"/>
            </a:pPr>
            <a:r>
              <a:rPr lang="en-US" sz="1600" dirty="0"/>
              <a:t>According to municipal data, the island of </a:t>
            </a:r>
            <a:r>
              <a:rPr lang="en-US" sz="1600" dirty="0" err="1" smtClean="0"/>
              <a:t>Chalki</a:t>
            </a:r>
            <a:r>
              <a:rPr lang="en-US" sz="1600" dirty="0" smtClean="0"/>
              <a:t> </a:t>
            </a:r>
            <a:r>
              <a:rPr lang="en-US" sz="1600" dirty="0"/>
              <a:t>hosted </a:t>
            </a:r>
            <a:r>
              <a:rPr lang="en-US" sz="1600" b="1" u="sng" dirty="0" smtClean="0"/>
              <a:t>20,000 </a:t>
            </a:r>
            <a:r>
              <a:rPr lang="en-US" sz="1600" b="1" u="sng" dirty="0"/>
              <a:t>visitors</a:t>
            </a:r>
            <a:r>
              <a:rPr lang="en-US" sz="1600" dirty="0"/>
              <a:t> in </a:t>
            </a:r>
            <a:r>
              <a:rPr lang="en-US" sz="1600" dirty="0" smtClean="0"/>
              <a:t>2019</a:t>
            </a:r>
            <a:r>
              <a:rPr lang="el-GR" sz="1600" dirty="0" smtClean="0"/>
              <a:t>, </a:t>
            </a:r>
            <a:r>
              <a:rPr lang="en-US" sz="1600" dirty="0" smtClean="0"/>
              <a:t>generating </a:t>
            </a:r>
            <a:r>
              <a:rPr lang="en-US" sz="1600" b="1" u="sng" dirty="0" smtClean="0"/>
              <a:t>303 </a:t>
            </a:r>
            <a:r>
              <a:rPr lang="en-US" sz="1600" b="1" u="sng" dirty="0"/>
              <a:t>tons</a:t>
            </a:r>
            <a:r>
              <a:rPr lang="en-US" sz="1600" u="sng" dirty="0"/>
              <a:t> </a:t>
            </a:r>
            <a:r>
              <a:rPr lang="en-US" sz="1600" dirty="0"/>
              <a:t>of municipal solid waste (MSW</a:t>
            </a:r>
            <a:r>
              <a:rPr lang="en-US" sz="1600" dirty="0" smtClean="0"/>
              <a:t>) </a:t>
            </a:r>
            <a:r>
              <a:rPr lang="en-US" sz="1600" dirty="0"/>
              <a:t>with 91% attributed to permanent residents and 9% to tourism. </a:t>
            </a:r>
            <a:endParaRPr lang="en-US" sz="1600" dirty="0" smtClean="0"/>
          </a:p>
          <a:p>
            <a:pPr algn="just">
              <a:spcBef>
                <a:spcPts val="0"/>
              </a:spcBef>
              <a:buFont typeface="Wingdings" panose="05000000000000000000" pitchFamily="2" charset="2"/>
              <a:buChar char="Ø"/>
            </a:pPr>
            <a:r>
              <a:rPr lang="en-US" sz="1600" dirty="0"/>
              <a:t>By 2024, the island hosted approximately 125,000 visitors, whose activities generated 464 tons of </a:t>
            </a:r>
            <a:r>
              <a:rPr lang="en-US" sz="1600" dirty="0" smtClean="0"/>
              <a:t>MSW, </a:t>
            </a:r>
            <a:r>
              <a:rPr lang="en-US" sz="1600" dirty="0"/>
              <a:t>marking a 35% increase in </a:t>
            </a:r>
            <a:r>
              <a:rPr lang="en-US" sz="1600" dirty="0" smtClean="0"/>
              <a:t>total </a:t>
            </a:r>
            <a:r>
              <a:rPr lang="en-US" sz="1600" dirty="0"/>
              <a:t>waste output.</a:t>
            </a:r>
          </a:p>
          <a:p>
            <a:pPr algn="just">
              <a:spcBef>
                <a:spcPts val="0"/>
              </a:spcBef>
              <a:buFont typeface="Wingdings" panose="05000000000000000000" pitchFamily="2" charset="2"/>
              <a:buChar char="Ø"/>
            </a:pPr>
            <a:r>
              <a:rPr lang="en-US" sz="1600" dirty="0" smtClean="0"/>
              <a:t>To </a:t>
            </a:r>
            <a:r>
              <a:rPr lang="en-US" sz="1600" dirty="0"/>
              <a:t>sustainably manage this </a:t>
            </a:r>
            <a:r>
              <a:rPr lang="en-US" sz="1600" dirty="0" smtClean="0"/>
              <a:t>rise </a:t>
            </a:r>
            <a:r>
              <a:rPr lang="en-US" sz="1600" dirty="0"/>
              <a:t>in </a:t>
            </a:r>
            <a:r>
              <a:rPr lang="en-US" sz="1600" dirty="0" smtClean="0"/>
              <a:t>produced waste</a:t>
            </a:r>
            <a:r>
              <a:rPr lang="en-US" sz="1600" dirty="0"/>
              <a:t>, a series of targeted </a:t>
            </a:r>
            <a:r>
              <a:rPr lang="en-US" sz="1600" dirty="0" smtClean="0"/>
              <a:t>strategies was proposed, aligned </a:t>
            </a:r>
            <a:r>
              <a:rPr lang="en-US" sz="1600" dirty="0"/>
              <a:t>with the principles of the waste management </a:t>
            </a:r>
            <a:r>
              <a:rPr lang="en-US" sz="1600" dirty="0" smtClean="0"/>
              <a:t>hierarchy.</a:t>
            </a:r>
            <a:endParaRPr lang="en-US" sz="1600" b="1" u="sng" dirty="0"/>
          </a:p>
        </p:txBody>
      </p:sp>
      <p:sp>
        <p:nvSpPr>
          <p:cNvPr id="12" name="Right Arrow 11"/>
          <p:cNvSpPr/>
          <p:nvPr/>
        </p:nvSpPr>
        <p:spPr>
          <a:xfrm>
            <a:off x="5390606" y="3297568"/>
            <a:ext cx="367710" cy="290364"/>
          </a:xfrm>
          <a:prstGeom prst="rightArrow">
            <a:avLst>
              <a:gd name="adj1" fmla="val 44366"/>
              <a:gd name="adj2" fmla="val 64546"/>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898661114"/>
              </p:ext>
            </p:extLst>
          </p:nvPr>
        </p:nvGraphicFramePr>
        <p:xfrm>
          <a:off x="5901691" y="1346556"/>
          <a:ext cx="6176111" cy="5486400"/>
        </p:xfrm>
        <a:graphic>
          <a:graphicData uri="http://schemas.openxmlformats.org/drawingml/2006/table">
            <a:tbl>
              <a:tblPr>
                <a:tableStyleId>{5C22544A-7EE6-4342-B048-85BDC9FD1C3A}</a:tableStyleId>
              </a:tblPr>
              <a:tblGrid>
                <a:gridCol w="1266652">
                  <a:extLst>
                    <a:ext uri="{9D8B030D-6E8A-4147-A177-3AD203B41FA5}">
                      <a16:colId xmlns="" xmlns:a16="http://schemas.microsoft.com/office/drawing/2014/main" val="737753416"/>
                    </a:ext>
                  </a:extLst>
                </a:gridCol>
                <a:gridCol w="4909459">
                  <a:extLst>
                    <a:ext uri="{9D8B030D-6E8A-4147-A177-3AD203B41FA5}">
                      <a16:colId xmlns="" xmlns:a16="http://schemas.microsoft.com/office/drawing/2014/main" val="1939574591"/>
                    </a:ext>
                  </a:extLst>
                </a:gridCol>
              </a:tblGrid>
              <a:tr h="309880">
                <a:tc gridSpan="2">
                  <a:txBody>
                    <a:bodyPr/>
                    <a:lstStyle/>
                    <a:p>
                      <a:r>
                        <a:rPr lang="en-US" sz="1600" b="1" dirty="0" smtClean="0"/>
                        <a:t>Waste Management Strategies</a:t>
                      </a:r>
                      <a:endParaRPr lang="en-US"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 xmlns:a16="http://schemas.microsoft.com/office/drawing/2014/main" val="2474238411"/>
                  </a:ext>
                </a:extLst>
              </a:tr>
              <a:tr h="281709">
                <a:tc>
                  <a:txBody>
                    <a:bodyPr/>
                    <a:lstStyle/>
                    <a:p>
                      <a:r>
                        <a:rPr lang="en-US" sz="1400" b="1" dirty="0" smtClean="0"/>
                        <a:t>Priority Level</a:t>
                      </a:r>
                      <a:endParaRPr 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1" dirty="0" smtClean="0"/>
                        <a:t>Implementation Measures</a:t>
                      </a:r>
                      <a:endParaRPr lang="en-US" sz="14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08443279"/>
                  </a:ext>
                </a:extLst>
              </a:tr>
              <a:tr h="422564">
                <a:tc rowSpan="3">
                  <a:txBody>
                    <a:bodyPr/>
                    <a:lstStyle/>
                    <a:p>
                      <a:pPr algn="l"/>
                      <a:r>
                        <a:rPr lang="en-US" sz="1200" b="1" i="0" kern="1200" dirty="0" smtClean="0">
                          <a:solidFill>
                            <a:schemeClr val="bg1"/>
                          </a:solidFill>
                          <a:effectLst/>
                          <a:latin typeface="+mn-lt"/>
                          <a:ea typeface="+mn-ea"/>
                          <a:cs typeface="+mn-cs"/>
                        </a:rPr>
                        <a:t>Prevention</a:t>
                      </a:r>
                      <a:endParaRPr lang="en-US" sz="1200"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Develop</a:t>
                      </a:r>
                      <a:r>
                        <a:rPr lang="en-US" sz="1200" b="0" i="0" kern="1200" baseline="0" dirty="0" smtClean="0">
                          <a:solidFill>
                            <a:schemeClr val="dk1"/>
                          </a:solidFill>
                          <a:effectLst/>
                          <a:latin typeface="+mn-lt"/>
                          <a:ea typeface="+mn-ea"/>
                          <a:cs typeface="+mn-cs"/>
                        </a:rPr>
                        <a:t> s</a:t>
                      </a:r>
                      <a:r>
                        <a:rPr lang="en-US" sz="1200" b="0" i="0" kern="1200" dirty="0" smtClean="0">
                          <a:solidFill>
                            <a:schemeClr val="dk1"/>
                          </a:solidFill>
                          <a:effectLst/>
                          <a:latin typeface="+mn-lt"/>
                          <a:ea typeface="+mn-ea"/>
                          <a:cs typeface="+mn-cs"/>
                        </a:rPr>
                        <a:t>chool programs and workshops on sustainable waste management practices.</a:t>
                      </a:r>
                      <a:endParaRPr lang="en-US" sz="1200"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3804729562"/>
                  </a:ext>
                </a:extLst>
              </a:tr>
              <a:tr h="422564">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Upgrade of “Green Points” into educational hubs to promote source-sorting and recycling.</a:t>
                      </a:r>
                      <a:endParaRPr lang="en-US" sz="1200" dirty="0"/>
                    </a:p>
                  </a:txBody>
                  <a:tcPr>
                    <a:solidFill>
                      <a:schemeClr val="bg1"/>
                    </a:solidFill>
                  </a:tcPr>
                </a:tc>
                <a:extLst>
                  <a:ext uri="{0D108BD9-81ED-4DB2-BD59-A6C34878D82A}">
                    <a16:rowId xmlns="" xmlns:a16="http://schemas.microsoft.com/office/drawing/2014/main" val="3215535048"/>
                  </a:ext>
                </a:extLst>
              </a:tr>
              <a:tr h="422564">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Mandate responsible management of single-use materials by hospitality businesses.</a:t>
                      </a:r>
                      <a:endParaRPr lang="en-US" sz="12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10118261"/>
                  </a:ext>
                </a:extLst>
              </a:tr>
              <a:tr h="253538">
                <a:tc rowSpan="4">
                  <a:txBody>
                    <a:bodyPr/>
                    <a:lstStyle/>
                    <a:p>
                      <a:pPr algn="l"/>
                      <a:r>
                        <a:rPr lang="en-US" sz="1200" b="1" i="0" kern="1200" dirty="0" smtClean="0">
                          <a:solidFill>
                            <a:schemeClr val="bg1"/>
                          </a:solidFill>
                          <a:effectLst/>
                          <a:latin typeface="+mn-lt"/>
                          <a:ea typeface="+mn-ea"/>
                          <a:cs typeface="+mn-cs"/>
                        </a:rPr>
                        <a:t>Reuse</a:t>
                      </a:r>
                      <a:endParaRPr lang="en-US" sz="1200"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Promote the use of reusable/biodegradable products in hospitality.</a:t>
                      </a:r>
                      <a:endParaRPr lang="en-US" sz="1200"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1898785340"/>
                  </a:ext>
                </a:extLst>
              </a:tr>
              <a:tr h="253538">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Implement deposit-return systems (DRS) for containers.</a:t>
                      </a:r>
                      <a:endParaRPr lang="en-US" sz="1200" dirty="0"/>
                    </a:p>
                  </a:txBody>
                  <a:tcPr>
                    <a:solidFill>
                      <a:schemeClr val="bg1"/>
                    </a:solidFill>
                  </a:tcPr>
                </a:tc>
                <a:extLst>
                  <a:ext uri="{0D108BD9-81ED-4DB2-BD59-A6C34878D82A}">
                    <a16:rowId xmlns="" xmlns:a16="http://schemas.microsoft.com/office/drawing/2014/main" val="2571510355"/>
                  </a:ext>
                </a:extLst>
              </a:tr>
              <a:tr h="422564">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Support upcycle initiatives that convert metal/plastic/textile waste into daily-use items.</a:t>
                      </a:r>
                      <a:endParaRPr lang="en-US" sz="1200" dirty="0"/>
                    </a:p>
                  </a:txBody>
                  <a:tcPr>
                    <a:solidFill>
                      <a:schemeClr val="bg1"/>
                    </a:solidFill>
                  </a:tcPr>
                </a:tc>
                <a:extLst>
                  <a:ext uri="{0D108BD9-81ED-4DB2-BD59-A6C34878D82A}">
                    <a16:rowId xmlns="" xmlns:a16="http://schemas.microsoft.com/office/drawing/2014/main" val="2379335945"/>
                  </a:ext>
                </a:extLst>
              </a:tr>
              <a:tr h="253538">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Establish local swap markets for used products.</a:t>
                      </a:r>
                      <a:endParaRPr lang="en-US" sz="12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1789670"/>
                  </a:ext>
                </a:extLst>
              </a:tr>
              <a:tr h="422564">
                <a:tc rowSpan="4">
                  <a:txBody>
                    <a:bodyPr/>
                    <a:lstStyle/>
                    <a:p>
                      <a:pPr algn="l"/>
                      <a:r>
                        <a:rPr lang="en-US" sz="1200" b="1" i="0" kern="1200" dirty="0" smtClean="0">
                          <a:solidFill>
                            <a:schemeClr val="bg1"/>
                          </a:solidFill>
                          <a:effectLst/>
                          <a:latin typeface="+mn-lt"/>
                          <a:ea typeface="+mn-ea"/>
                          <a:cs typeface="+mn-cs"/>
                        </a:rPr>
                        <a:t>Recycling</a:t>
                      </a:r>
                      <a:endParaRPr lang="en-US" sz="1200" b="1" i="0" kern="1200" dirty="0">
                        <a:solidFill>
                          <a:schemeClr val="bg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Implement</a:t>
                      </a:r>
                      <a:r>
                        <a:rPr lang="en-US" sz="1200" b="0" i="0" kern="1200" baseline="0" dirty="0" smtClean="0">
                          <a:solidFill>
                            <a:schemeClr val="dk1"/>
                          </a:solidFill>
                          <a:effectLst/>
                          <a:latin typeface="+mn-lt"/>
                          <a:ea typeface="+mn-ea"/>
                          <a:cs typeface="+mn-cs"/>
                        </a:rPr>
                        <a:t> a dynamic </a:t>
                      </a:r>
                      <a:r>
                        <a:rPr lang="en-US" sz="1200" b="0" i="0" kern="1200" dirty="0" smtClean="0">
                          <a:solidFill>
                            <a:schemeClr val="dk1"/>
                          </a:solidFill>
                          <a:effectLst/>
                          <a:latin typeface="+mn-lt"/>
                          <a:ea typeface="+mn-ea"/>
                          <a:cs typeface="+mn-cs"/>
                        </a:rPr>
                        <a:t>“Door-to-door” collection system based on the existing</a:t>
                      </a:r>
                      <a:r>
                        <a:rPr lang="en-US" sz="1200" b="0" i="0" kern="1200" baseline="0" dirty="0" smtClean="0">
                          <a:solidFill>
                            <a:schemeClr val="dk1"/>
                          </a:solidFill>
                          <a:effectLst/>
                          <a:latin typeface="+mn-lt"/>
                          <a:ea typeface="+mn-ea"/>
                          <a:cs typeface="+mn-cs"/>
                        </a:rPr>
                        <a:t> network’s capacity.</a:t>
                      </a:r>
                      <a:endParaRPr lang="en-US" sz="1200"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4220658966"/>
                  </a:ext>
                </a:extLst>
              </a:tr>
              <a:tr h="253538">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Integrate</a:t>
                      </a:r>
                      <a:r>
                        <a:rPr lang="en-US" sz="1200" b="0" i="0" kern="1200" baseline="0" dirty="0" smtClean="0">
                          <a:solidFill>
                            <a:schemeClr val="dk1"/>
                          </a:solidFill>
                          <a:effectLst/>
                          <a:latin typeface="+mn-lt"/>
                          <a:ea typeface="+mn-ea"/>
                          <a:cs typeface="+mn-cs"/>
                        </a:rPr>
                        <a:t> active </a:t>
                      </a:r>
                      <a:r>
                        <a:rPr lang="en-US" sz="1200" b="0" i="0" kern="1200" dirty="0" smtClean="0">
                          <a:solidFill>
                            <a:schemeClr val="dk1"/>
                          </a:solidFill>
                          <a:effectLst/>
                          <a:latin typeface="+mn-lt"/>
                          <a:ea typeface="+mn-ea"/>
                          <a:cs typeface="+mn-cs"/>
                        </a:rPr>
                        <a:t>source-separation in schools.</a:t>
                      </a:r>
                      <a:endParaRPr lang="en-US" sz="1200" dirty="0"/>
                    </a:p>
                  </a:txBody>
                  <a:tcPr>
                    <a:solidFill>
                      <a:schemeClr val="bg1"/>
                    </a:solidFill>
                  </a:tcPr>
                </a:tc>
                <a:extLst>
                  <a:ext uri="{0D108BD9-81ED-4DB2-BD59-A6C34878D82A}">
                    <a16:rowId xmlns="" xmlns:a16="http://schemas.microsoft.com/office/drawing/2014/main" val="275703605"/>
                  </a:ext>
                </a:extLst>
              </a:tr>
              <a:tr h="422564">
                <a:tc vMerge="1">
                  <a:txBody>
                    <a:bodyPr/>
                    <a:lstStyle/>
                    <a:p>
                      <a:endParaRPr lang="en-US" dirty="0"/>
                    </a:p>
                  </a:txBody>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Install small</a:t>
                      </a:r>
                      <a:r>
                        <a:rPr lang="en-US" sz="1200" b="0" i="0" kern="1200" baseline="0" dirty="0" smtClean="0">
                          <a:solidFill>
                            <a:schemeClr val="dk1"/>
                          </a:solidFill>
                          <a:effectLst/>
                          <a:latin typeface="+mn-lt"/>
                          <a:ea typeface="+mn-ea"/>
                          <a:cs typeface="+mn-cs"/>
                        </a:rPr>
                        <a:t> </a:t>
                      </a:r>
                      <a:r>
                        <a:rPr lang="en-US" sz="1200" b="0" i="0" kern="1200" dirty="0" smtClean="0">
                          <a:solidFill>
                            <a:schemeClr val="dk1"/>
                          </a:solidFill>
                          <a:effectLst/>
                          <a:latin typeface="+mn-lt"/>
                          <a:ea typeface="+mn-ea"/>
                          <a:cs typeface="+mn-cs"/>
                        </a:rPr>
                        <a:t>"Green Points“</a:t>
                      </a:r>
                      <a:r>
                        <a:rPr lang="en-US" sz="1200" b="0" i="0" kern="1200" baseline="0" dirty="0" smtClean="0">
                          <a:solidFill>
                            <a:schemeClr val="dk1"/>
                          </a:solidFill>
                          <a:effectLst/>
                          <a:latin typeface="+mn-lt"/>
                          <a:ea typeface="+mn-ea"/>
                          <a:cs typeface="+mn-cs"/>
                        </a:rPr>
                        <a:t> on a </a:t>
                      </a:r>
                      <a:r>
                        <a:rPr lang="en-US" sz="1200" b="0" i="0" kern="1200" dirty="0" smtClean="0">
                          <a:solidFill>
                            <a:schemeClr val="dk1"/>
                          </a:solidFill>
                          <a:effectLst/>
                          <a:latin typeface="+mn-lt"/>
                          <a:ea typeface="+mn-ea"/>
                          <a:cs typeface="+mn-cs"/>
                        </a:rPr>
                        <a:t>neighborhood</a:t>
                      </a:r>
                      <a:r>
                        <a:rPr lang="en-US" sz="1200" b="0" i="0" kern="1200" baseline="0" dirty="0" smtClean="0">
                          <a:solidFill>
                            <a:schemeClr val="dk1"/>
                          </a:solidFill>
                          <a:effectLst/>
                          <a:latin typeface="+mn-lt"/>
                          <a:ea typeface="+mn-ea"/>
                          <a:cs typeface="+mn-cs"/>
                        </a:rPr>
                        <a:t> scale before moving to larger investments</a:t>
                      </a:r>
                      <a:r>
                        <a:rPr lang="en-US" sz="1200" b="0" i="0" kern="1200" dirty="0" smtClean="0">
                          <a:solidFill>
                            <a:schemeClr val="dk1"/>
                          </a:solidFill>
                          <a:effectLst/>
                          <a:latin typeface="+mn-lt"/>
                          <a:ea typeface="+mn-ea"/>
                          <a:cs typeface="+mn-cs"/>
                        </a:rPr>
                        <a:t>.</a:t>
                      </a:r>
                      <a:endParaRPr lang="en-US" sz="1200" dirty="0"/>
                    </a:p>
                  </a:txBody>
                  <a:tcPr>
                    <a:solidFill>
                      <a:schemeClr val="bg1"/>
                    </a:solidFill>
                  </a:tcPr>
                </a:tc>
                <a:extLst>
                  <a:ext uri="{0D108BD9-81ED-4DB2-BD59-A6C34878D82A}">
                    <a16:rowId xmlns="" xmlns:a16="http://schemas.microsoft.com/office/drawing/2014/main" val="1567715713"/>
                  </a:ext>
                </a:extLst>
              </a:tr>
              <a:tr h="253538">
                <a:tc vMerge="1">
                  <a:txBody>
                    <a:bodyPr/>
                    <a:lstStyle/>
                    <a:p>
                      <a:endParaRPr lang="en-US" dirty="0"/>
                    </a:p>
                  </a:txBody>
                  <a:tcPr/>
                </a:tc>
                <a:tc>
                  <a:txBody>
                    <a:bodyPr/>
                    <a:lstStyle/>
                    <a:p>
                      <a:pPr marL="285750" indent="-285750">
                        <a:buFont typeface="Arial" panose="020B0604020202020204" pitchFamily="34" charset="0"/>
                        <a:buChar char="•"/>
                      </a:pPr>
                      <a:r>
                        <a:rPr lang="en-US" sz="1200" b="0" dirty="0" smtClean="0"/>
                        <a:t>Upgrade and optimize the public waste bin network.</a:t>
                      </a:r>
                      <a:endParaRPr lang="en-US" sz="12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24734957"/>
                  </a:ext>
                </a:extLst>
              </a:tr>
              <a:tr h="422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bg1"/>
                          </a:solidFill>
                          <a:effectLst/>
                          <a:latin typeface="+mn-lt"/>
                          <a:ea typeface="+mn-ea"/>
                          <a:cs typeface="+mn-cs"/>
                        </a:rPr>
                        <a:t>Recovery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Install composting systems at “Green Points” for organic waste valorization</a:t>
                      </a:r>
                      <a:r>
                        <a:rPr lang="en-US" sz="1200" b="0" i="0" kern="1200" baseline="0" dirty="0" smtClean="0">
                          <a:solidFill>
                            <a:schemeClr val="dk1"/>
                          </a:solidFill>
                          <a:effectLst/>
                          <a:latin typeface="+mn-lt"/>
                          <a:ea typeface="+mn-ea"/>
                          <a:cs typeface="+mn-cs"/>
                        </a:rPr>
                        <a:t> and natural fertilizer production.</a:t>
                      </a:r>
                      <a:endParaRPr lang="en-US"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09555941"/>
                  </a:ext>
                </a:extLst>
              </a:tr>
              <a:tr h="253538">
                <a:tc>
                  <a:txBody>
                    <a:bodyPr/>
                    <a:lstStyle/>
                    <a:p>
                      <a:r>
                        <a:rPr lang="en-US" sz="1200" b="1" i="0" kern="1200" dirty="0" smtClean="0">
                          <a:solidFill>
                            <a:schemeClr val="bg1"/>
                          </a:solidFill>
                          <a:effectLst/>
                          <a:latin typeface="+mn-lt"/>
                          <a:ea typeface="+mn-ea"/>
                          <a:cs typeface="+mn-cs"/>
                        </a:rPr>
                        <a:t>Disposal</a:t>
                      </a:r>
                      <a:endParaRPr lang="en-US" sz="1200" dirty="0">
                        <a:solidFill>
                          <a:schemeClr val="bg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285750" indent="-285750">
                        <a:buFont typeface="Arial" panose="020B0604020202020204" pitchFamily="34" charset="0"/>
                        <a:buChar char="•"/>
                      </a:pPr>
                      <a:r>
                        <a:rPr lang="en-US" sz="1200" b="0" i="0" kern="1200" dirty="0" smtClean="0">
                          <a:solidFill>
                            <a:schemeClr val="dk1"/>
                          </a:solidFill>
                          <a:effectLst/>
                          <a:latin typeface="+mn-lt"/>
                          <a:ea typeface="+mn-ea"/>
                          <a:cs typeface="+mn-cs"/>
                        </a:rPr>
                        <a:t>Deploy pre-treatment systems to facilitate waste transportation.</a:t>
                      </a:r>
                      <a:endParaRPr lang="en-US"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58659028"/>
                  </a:ext>
                </a:extLst>
              </a:tr>
            </a:tbl>
          </a:graphicData>
        </a:graphic>
      </p:graphicFrame>
      <p:pic>
        <p:nvPicPr>
          <p:cNvPr id="7" name="Picture 6"/>
          <p:cNvPicPr>
            <a:picLocks noChangeAspect="1"/>
          </p:cNvPicPr>
          <p:nvPr/>
        </p:nvPicPr>
        <p:blipFill>
          <a:blip r:embed="rId4"/>
          <a:stretch>
            <a:fillRect/>
          </a:stretch>
        </p:blipFill>
        <p:spPr>
          <a:xfrm>
            <a:off x="114198" y="92343"/>
            <a:ext cx="1849052" cy="545566"/>
          </a:xfrm>
          <a:prstGeom prst="rect">
            <a:avLst/>
          </a:prstGeom>
        </p:spPr>
      </p:pic>
      <p:pic>
        <p:nvPicPr>
          <p:cNvPr id="9" name="Picture 8"/>
          <p:cNvPicPr>
            <a:picLocks noChangeAspect="1"/>
          </p:cNvPicPr>
          <p:nvPr/>
        </p:nvPicPr>
        <p:blipFill>
          <a:blip r:embed="rId5"/>
          <a:stretch>
            <a:fillRect/>
          </a:stretch>
        </p:blipFill>
        <p:spPr>
          <a:xfrm>
            <a:off x="10441483" y="151541"/>
            <a:ext cx="1636319" cy="427170"/>
          </a:xfrm>
          <a:prstGeom prst="rect">
            <a:avLst/>
          </a:prstGeom>
        </p:spPr>
      </p:pic>
      <p:sp>
        <p:nvSpPr>
          <p:cNvPr id="10" name="Rectangle 9"/>
          <p:cNvSpPr/>
          <p:nvPr/>
        </p:nvSpPr>
        <p:spPr>
          <a:xfrm>
            <a:off x="6086" y="637909"/>
            <a:ext cx="675557" cy="708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65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943</TotalTime>
  <Words>1590</Words>
  <Application>Microsoft Office PowerPoint</Application>
  <PresentationFormat>Widescreen</PresentationFormat>
  <Paragraphs>135</Paragraphs>
  <Slides>10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Tahoma</vt:lpstr>
      <vt:lpstr>Times New Roman</vt:lpstr>
      <vt:lpstr>Wingdings</vt:lpstr>
      <vt:lpstr>Office Theme</vt:lpstr>
      <vt:lpstr>“NHSOS” Project</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NHSOS Project</dc:title>
  <dc:creator>Microsoft account</dc:creator>
  <cp:lastModifiedBy>Microsoft account</cp:lastModifiedBy>
  <cp:revision>74</cp:revision>
  <dcterms:created xsi:type="dcterms:W3CDTF">2025-04-04T10:37:23Z</dcterms:created>
  <dcterms:modified xsi:type="dcterms:W3CDTF">2025-04-17T08:41:34Z</dcterms:modified>
</cp:coreProperties>
</file>