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684" r:id="rId2"/>
    <p:sldId id="695" r:id="rId3"/>
    <p:sldId id="689" r:id="rId4"/>
    <p:sldId id="686" r:id="rId5"/>
    <p:sldId id="692" r:id="rId6"/>
    <p:sldId id="697" r:id="rId7"/>
    <p:sldId id="690" r:id="rId8"/>
    <p:sldId id="687" r:id="rId9"/>
    <p:sldId id="691" r:id="rId10"/>
    <p:sldId id="688" r:id="rId11"/>
    <p:sldId id="693" r:id="rId12"/>
    <p:sldId id="683" r:id="rId1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6A01347-7425-EE3A-CF14-712EE364F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" t="22044" b="9925"/>
          <a:stretch/>
        </p:blipFill>
        <p:spPr>
          <a:xfrm>
            <a:off x="-1" y="0"/>
            <a:ext cx="12192000" cy="5984875"/>
          </a:xfrm>
          <a:prstGeom prst="rect">
            <a:avLst/>
          </a:prstGeom>
        </p:spPr>
      </p:pic>
      <p:sp>
        <p:nvSpPr>
          <p:cNvPr id="8" name="Flussdiagramm: Gespeicherte Daten 7">
            <a:extLst>
              <a:ext uri="{FF2B5EF4-FFF2-40B4-BE49-F238E27FC236}">
                <a16:creationId xmlns:a16="http://schemas.microsoft.com/office/drawing/2014/main" id="{4A7E8DBF-8656-19CB-FFCE-D20384A710C2}"/>
              </a:ext>
            </a:extLst>
          </p:cNvPr>
          <p:cNvSpPr/>
          <p:nvPr userDrawn="1"/>
        </p:nvSpPr>
        <p:spPr>
          <a:xfrm rot="16200000">
            <a:off x="4443847" y="-769180"/>
            <a:ext cx="2688424" cy="13442625"/>
          </a:xfrm>
          <a:prstGeom prst="flowChartOnlineStorage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9" name="Grafik 8" descr="Ein Bild, das Schrift, Grafiken, Logo, Text enthält.&#10;&#10;Automatisch generierte Beschreibung">
            <a:extLst>
              <a:ext uri="{FF2B5EF4-FFF2-40B4-BE49-F238E27FC236}">
                <a16:creationId xmlns:a16="http://schemas.microsoft.com/office/drawing/2014/main" id="{B40F974C-DC77-62BE-0D8B-C450EA3623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9136" y="95313"/>
            <a:ext cx="3176389" cy="2154767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37D83C4A-F8C6-6C18-0277-100B8DF54B6A}"/>
              </a:ext>
            </a:extLst>
          </p:cNvPr>
          <p:cNvSpPr/>
          <p:nvPr userDrawn="1"/>
        </p:nvSpPr>
        <p:spPr>
          <a:xfrm>
            <a:off x="10115365" y="4722089"/>
            <a:ext cx="395521" cy="395521"/>
          </a:xfrm>
          <a:prstGeom prst="rect">
            <a:avLst/>
          </a:prstGeom>
          <a:solidFill>
            <a:srgbClr val="A9CF3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1FE7A75-D274-FA1E-1BF7-FB383D0E8DA5}"/>
              </a:ext>
            </a:extLst>
          </p:cNvPr>
          <p:cNvSpPr/>
          <p:nvPr userDrawn="1"/>
        </p:nvSpPr>
        <p:spPr>
          <a:xfrm>
            <a:off x="10925260" y="4326568"/>
            <a:ext cx="395521" cy="39552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6ACA78D8-4554-513C-AB0C-1748E8E03CC3}"/>
              </a:ext>
            </a:extLst>
          </p:cNvPr>
          <p:cNvSpPr/>
          <p:nvPr userDrawn="1"/>
        </p:nvSpPr>
        <p:spPr>
          <a:xfrm>
            <a:off x="10529739" y="5116869"/>
            <a:ext cx="395521" cy="395521"/>
          </a:xfrm>
          <a:prstGeom prst="rect">
            <a:avLst/>
          </a:prstGeom>
          <a:solidFill>
            <a:srgbClr val="65942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296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2F9E111-9BE2-AD6C-8412-BEF629F05A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F8D5741-AB7E-D464-F5B5-7C92D336B3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5C9CF5-02BE-AF77-5A7A-CDAB0D92E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924FFD-0F1E-2359-B8D5-F4DFB5CA0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6A1886F-C804-2587-276E-FC78BD60F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E6B5-DA56-476B-B5F4-DAAA0512FF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0551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4005F2-1A95-5A6C-746C-43C62AE38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923" y="2110688"/>
            <a:ext cx="10766519" cy="3514356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1800" b="1">
                <a:solidFill>
                  <a:srgbClr val="65942D"/>
                </a:solidFill>
              </a:defRPr>
            </a:lvl1pPr>
            <a:lvl2pPr marL="0" indent="0">
              <a:lnSpc>
                <a:spcPct val="110000"/>
              </a:lnSpc>
              <a:buNone/>
              <a:defRPr sz="1800"/>
            </a:lvl2pPr>
            <a:lvl3pPr marL="0" indent="0">
              <a:lnSpc>
                <a:spcPct val="110000"/>
              </a:lnSpc>
              <a:buNone/>
              <a:defRPr sz="1800" b="1"/>
            </a:lvl3pPr>
            <a:lvl4pPr marL="268288" indent="-268288">
              <a:lnSpc>
                <a:spcPct val="110000"/>
              </a:lnSpc>
              <a:buClr>
                <a:srgbClr val="65942D"/>
              </a:buClr>
              <a:buFont typeface="Wingdings" panose="05000000000000000000" pitchFamily="2" charset="2"/>
              <a:buChar char="§"/>
              <a:defRPr sz="1800"/>
            </a:lvl4pPr>
            <a:lvl5pPr marL="895350" indent="-266700">
              <a:lnSpc>
                <a:spcPct val="110000"/>
              </a:lnSpc>
              <a:buClr>
                <a:srgbClr val="A9CF38"/>
              </a:buClr>
              <a:buFont typeface="Wingdings" panose="05000000000000000000" pitchFamily="2" charset="2"/>
              <a:buChar char="§"/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38FC9F4-872B-8746-1C77-C575D7F51C37}"/>
              </a:ext>
            </a:extLst>
          </p:cNvPr>
          <p:cNvSpPr/>
          <p:nvPr userDrawn="1"/>
        </p:nvSpPr>
        <p:spPr>
          <a:xfrm>
            <a:off x="630815" y="6180687"/>
            <a:ext cx="144000" cy="144000"/>
          </a:xfrm>
          <a:prstGeom prst="rect">
            <a:avLst/>
          </a:prstGeom>
          <a:solidFill>
            <a:srgbClr val="A9CF3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2" name="Grafik 1" descr="Ein Bild, das Logo, Grafiken, Schrift, Symbol enthält.&#10;&#10;Automatisch generierte Beschreibung">
            <a:extLst>
              <a:ext uri="{FF2B5EF4-FFF2-40B4-BE49-F238E27FC236}">
                <a16:creationId xmlns:a16="http://schemas.microsoft.com/office/drawing/2014/main" id="{68617AD6-C098-B855-8A04-6607A29077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r="5348" b="13330"/>
          <a:stretch/>
        </p:blipFill>
        <p:spPr>
          <a:xfrm>
            <a:off x="10797309" y="5994401"/>
            <a:ext cx="1394691" cy="8636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6C3A0FB2-E5CE-0772-6304-F3828683F09B}"/>
              </a:ext>
            </a:extLst>
          </p:cNvPr>
          <p:cNvSpPr/>
          <p:nvPr userDrawn="1"/>
        </p:nvSpPr>
        <p:spPr>
          <a:xfrm>
            <a:off x="630815" y="1101600"/>
            <a:ext cx="144000" cy="144000"/>
          </a:xfrm>
          <a:prstGeom prst="rect">
            <a:avLst/>
          </a:prstGeom>
          <a:solidFill>
            <a:srgbClr val="A9CF3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DD5F300-C84C-C28B-20AD-89EE4CBD94AB}"/>
              </a:ext>
            </a:extLst>
          </p:cNvPr>
          <p:cNvSpPr/>
          <p:nvPr userDrawn="1"/>
        </p:nvSpPr>
        <p:spPr>
          <a:xfrm>
            <a:off x="484940" y="1245600"/>
            <a:ext cx="144000" cy="144000"/>
          </a:xfrm>
          <a:prstGeom prst="rect">
            <a:avLst/>
          </a:prstGeom>
          <a:solidFill>
            <a:srgbClr val="65942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Titel 7">
            <a:extLst>
              <a:ext uri="{FF2B5EF4-FFF2-40B4-BE49-F238E27FC236}">
                <a16:creationId xmlns:a16="http://schemas.microsoft.com/office/drawing/2014/main" id="{DA0F4122-BC48-839C-8660-A1F2CBAF37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924" y="1129"/>
            <a:ext cx="10766520" cy="1434535"/>
          </a:xfrm>
        </p:spPr>
        <p:txBody>
          <a:bodyPr>
            <a:normAutofit/>
          </a:bodyPr>
          <a:lstStyle>
            <a:lvl1pPr>
              <a:defRPr sz="2400" b="1">
                <a:latin typeface="+mn-lt"/>
              </a:defRPr>
            </a:lvl1pPr>
          </a:lstStyle>
          <a:p>
            <a:r>
              <a:rPr lang="de-DE" dirty="0"/>
              <a:t>Titel</a:t>
            </a:r>
            <a:br>
              <a:rPr lang="de-DE" b="0" dirty="0"/>
            </a:br>
            <a:r>
              <a:rPr lang="de-DE" sz="2000" b="0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753521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Person, draußen, Kleidung, Mann enthält.&#10;&#10;Automatisch generierte Beschreibung">
            <a:extLst>
              <a:ext uri="{FF2B5EF4-FFF2-40B4-BE49-F238E27FC236}">
                <a16:creationId xmlns:a16="http://schemas.microsoft.com/office/drawing/2014/main" id="{A97BDB0F-F83E-542D-FDFB-FEE1D695A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9" b="20269"/>
          <a:stretch/>
        </p:blipFill>
        <p:spPr>
          <a:xfrm>
            <a:off x="0" y="1817648"/>
            <a:ext cx="12192000" cy="5040351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CADBB516-6830-B7C5-C7F9-6E65B6045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924" y="934982"/>
            <a:ext cx="10766520" cy="570434"/>
          </a:xfrm>
        </p:spPr>
        <p:txBody>
          <a:bodyPr>
            <a:normAutofit/>
          </a:bodyPr>
          <a:lstStyle>
            <a:lvl1pPr>
              <a:defRPr sz="2400"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82A119D-1762-74A9-FCF3-3631F07C1F04}"/>
              </a:ext>
            </a:extLst>
          </p:cNvPr>
          <p:cNvSpPr txBox="1">
            <a:spLocks/>
          </p:cNvSpPr>
          <p:nvPr userDrawn="1"/>
        </p:nvSpPr>
        <p:spPr>
          <a:xfrm>
            <a:off x="1064924" y="1431203"/>
            <a:ext cx="10766520" cy="57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/>
              <a:t>Mastertitelformat bearbeiten</a:t>
            </a:r>
          </a:p>
        </p:txBody>
      </p:sp>
      <p:sp>
        <p:nvSpPr>
          <p:cNvPr id="2" name="Flussdiagramm: Gespeicherte Daten 1">
            <a:extLst>
              <a:ext uri="{FF2B5EF4-FFF2-40B4-BE49-F238E27FC236}">
                <a16:creationId xmlns:a16="http://schemas.microsoft.com/office/drawing/2014/main" id="{4F735247-EF55-7261-5BAE-8B708E788D59}"/>
              </a:ext>
            </a:extLst>
          </p:cNvPr>
          <p:cNvSpPr/>
          <p:nvPr userDrawn="1"/>
        </p:nvSpPr>
        <p:spPr>
          <a:xfrm rot="16200000">
            <a:off x="4443847" y="-5850484"/>
            <a:ext cx="2688424" cy="13442625"/>
          </a:xfrm>
          <a:prstGeom prst="flowChartOnlineStorage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pic>
        <p:nvPicPr>
          <p:cNvPr id="11" name="Grafik 10" descr="Ein Bild, das Schrift, Grafiken, Logo, Text enthält.&#10;&#10;Automatisch generierte Beschreibung">
            <a:extLst>
              <a:ext uri="{FF2B5EF4-FFF2-40B4-BE49-F238E27FC236}">
                <a16:creationId xmlns:a16="http://schemas.microsoft.com/office/drawing/2014/main" id="{AE7396D3-020A-B942-1B3F-443113E376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9136" y="95313"/>
            <a:ext cx="3176389" cy="2154767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FE907137-A6DC-5F5F-3600-0ACB4AAD7017}"/>
              </a:ext>
            </a:extLst>
          </p:cNvPr>
          <p:cNvSpPr/>
          <p:nvPr userDrawn="1"/>
        </p:nvSpPr>
        <p:spPr>
          <a:xfrm>
            <a:off x="10360434" y="1855255"/>
            <a:ext cx="395521" cy="395521"/>
          </a:xfrm>
          <a:prstGeom prst="rect">
            <a:avLst/>
          </a:prstGeom>
          <a:solidFill>
            <a:srgbClr val="A9CF3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67835B4-9DD2-75BE-C4D6-2267BE225991}"/>
              </a:ext>
            </a:extLst>
          </p:cNvPr>
          <p:cNvSpPr/>
          <p:nvPr userDrawn="1"/>
        </p:nvSpPr>
        <p:spPr>
          <a:xfrm>
            <a:off x="10755955" y="2255161"/>
            <a:ext cx="395521" cy="395521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4511FECE-F8B3-8742-AEEA-2C72DFB2B364}"/>
              </a:ext>
            </a:extLst>
          </p:cNvPr>
          <p:cNvSpPr/>
          <p:nvPr userDrawn="1"/>
        </p:nvSpPr>
        <p:spPr>
          <a:xfrm>
            <a:off x="11151476" y="1459043"/>
            <a:ext cx="395521" cy="395521"/>
          </a:xfrm>
          <a:prstGeom prst="rect">
            <a:avLst/>
          </a:prstGeom>
          <a:solidFill>
            <a:srgbClr val="65942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marL="180000" indent="-180000" algn="l">
              <a:lnSpc>
                <a:spcPts val="196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de-DE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29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E2E13B-D132-025B-74FF-BEB1DE1BB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A386503-ABE8-5FA5-C40D-24EC6C58C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049CAB4-9E53-1DA0-1720-659171B18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AA30C98-F582-8B02-0273-E058D31A01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3A95701C-35FC-9E2B-28A6-CB10E1336F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B78C48B6-CF00-618E-57C0-1934310B4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63BB649-0F0C-75E6-BA55-1BC867402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B3D5FCA-74E6-00C6-44F4-955983950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E6B5-DA56-476B-B5F4-DAAA0512FF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2048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AADE20-CC84-9A35-8D5C-EE435EC95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CC7617C-81C0-8C60-26EA-0B5D52260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3BF943-9731-874F-D8A6-8805F9B4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F1892C7-EBC1-B855-B4D4-E50DF367D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E6B5-DA56-476B-B5F4-DAAA0512FF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2679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6DE65B0-1885-29A5-9C55-1E2D1ED47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2A7DD41-2FDA-2D1A-3F6D-7B8A0C84C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7E49365-CCBC-B890-74CB-85BB79BB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E6B5-DA56-476B-B5F4-DAAA0512FF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3219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226C13-8FF6-91FB-8042-377330D7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9E2313-77BB-7ED1-867B-B59235ED6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2A0D47F-D4A3-B82E-D33E-1A519B7C0E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851A2D3-874A-83BA-6928-4AA38EA2A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A6D85F-3188-9F0D-0371-866C32A31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F0934E4-3B91-3FB2-AB42-044323C4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E6B5-DA56-476B-B5F4-DAAA0512FF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9102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E8B4EA-B26D-CD10-684D-1465248DF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CA33D06-65A7-6C6F-37CA-34123CC426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7CC7AAE-B147-216B-1F43-3BCD7A745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8EB6133-0B05-FBB6-A6C3-543C864C8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294D16-DC4E-ED0E-F50F-3594DCA9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085732-52C0-FA6F-ECCD-A15EE159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E6B5-DA56-476B-B5F4-DAAA0512FF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0206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918131-CF5E-C317-2C50-4C6EC51B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DA76070-7A4A-6459-86A4-DA7AD881F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1DA9ED-1DFC-2BCE-EB34-A3FB81FB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8AE2AFE-8A7E-828D-9DCA-4E768913E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9FA2FB-6695-5E5A-FFBF-EB5977F41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69E6B5-DA56-476B-B5F4-DAAA0512FF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2106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076646A-DC64-0DA5-92E8-49384175B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36B515-56D2-4431-79D1-C4F573A1C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767551-AE11-18DB-EFA4-671ADBB1DB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E32EAD-76ED-9E68-44D7-6B2F22FA4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6AB5E4-E38F-6FBA-33B0-56929BA8BF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69E6B5-DA56-476B-B5F4-DAAA0512FF3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630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thomas.ohnemus@ufz.d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4">
            <a:extLst>
              <a:ext uri="{FF2B5EF4-FFF2-40B4-BE49-F238E27FC236}">
                <a16:creationId xmlns:a16="http://schemas.microsoft.com/office/drawing/2014/main" id="{8D4C921B-1B99-4E96-BE99-01D13119416D}"/>
              </a:ext>
            </a:extLst>
          </p:cNvPr>
          <p:cNvSpPr txBox="1">
            <a:spLocks/>
          </p:cNvSpPr>
          <p:nvPr/>
        </p:nvSpPr>
        <p:spPr>
          <a:xfrm>
            <a:off x="762000" y="4635541"/>
            <a:ext cx="10668000" cy="2545093"/>
          </a:xfrm>
          <a:prstGeom prst="rect">
            <a:avLst/>
          </a:prstGeom>
          <a:noFill/>
        </p:spPr>
        <p:txBody>
          <a:bodyPr wrap="square" lIns="486000" tIns="360000" rIns="360000" bIns="360000" anchor="b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3200" b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ts val="3520"/>
              </a:lnSpc>
              <a:spcBef>
                <a:spcPts val="500"/>
              </a:spcBef>
              <a:spcAft>
                <a:spcPts val="1600"/>
              </a:spcAft>
              <a:buFont typeface="Arial" panose="020B0604020202020204" pitchFamily="34" charset="0"/>
              <a:buChar char="•"/>
              <a:defRPr sz="4160" b="0" kern="1200">
                <a:solidFill>
                  <a:schemeClr val="tx1"/>
                </a:solidFill>
                <a:latin typeface="Lexend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Lexend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208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exend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800" b="1" dirty="0"/>
              <a:t>Spring </a:t>
            </a:r>
            <a:r>
              <a:rPr lang="de-DE" sz="2800" b="1" dirty="0" err="1"/>
              <a:t>Phenology</a:t>
            </a:r>
            <a:r>
              <a:rPr lang="de-DE" sz="2800" b="1" dirty="0"/>
              <a:t> Models </a:t>
            </a:r>
            <a:r>
              <a:rPr lang="de-DE" sz="2800" b="1" dirty="0" err="1"/>
              <a:t>for</a:t>
            </a:r>
            <a:r>
              <a:rPr lang="de-DE" sz="2800" b="1" dirty="0"/>
              <a:t> Temperate Apple </a:t>
            </a:r>
            <a:r>
              <a:rPr lang="de-DE" sz="2800" b="1" dirty="0" err="1"/>
              <a:t>Cultivars</a:t>
            </a:r>
            <a:r>
              <a:rPr lang="de-DE" sz="2800" b="1" dirty="0"/>
              <a:t>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800" dirty="0"/>
              <a:t>A Citizen-Science </a:t>
            </a:r>
            <a:r>
              <a:rPr lang="de-DE" sz="2800" dirty="0" err="1"/>
              <a:t>based</a:t>
            </a:r>
            <a:r>
              <a:rPr lang="de-DE" sz="2800" dirty="0"/>
              <a:t> Approach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de-DE" sz="2000" b="1" dirty="0">
              <a:solidFill>
                <a:srgbClr val="A9CF38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de-DE" sz="2000" b="1" dirty="0">
                <a:solidFill>
                  <a:srgbClr val="A9CF38"/>
                </a:solidFill>
              </a:rPr>
              <a:t>Thomas </a:t>
            </a:r>
            <a:r>
              <a:rPr lang="de-DE" sz="2000" b="1" dirty="0" err="1">
                <a:solidFill>
                  <a:srgbClr val="A9CF38"/>
                </a:solidFill>
              </a:rPr>
              <a:t>Ohnemus</a:t>
            </a:r>
            <a:r>
              <a:rPr lang="de-DE" sz="2000" b="1" dirty="0">
                <a:solidFill>
                  <a:srgbClr val="A9CF38"/>
                </a:solidFill>
              </a:rPr>
              <a:t>, </a:t>
            </a:r>
            <a:r>
              <a:rPr lang="de-DE" sz="2000" dirty="0">
                <a:solidFill>
                  <a:srgbClr val="A9CF38"/>
                </a:solidFill>
              </a:rPr>
              <a:t>Simon Paasch &amp; Hannes Mollenhauer</a:t>
            </a:r>
            <a:br>
              <a:rPr lang="de-DE" sz="2000" dirty="0">
                <a:solidFill>
                  <a:srgbClr val="A9CF38"/>
                </a:solidFill>
              </a:rPr>
            </a:br>
            <a:r>
              <a:rPr lang="de-DE" sz="1100" dirty="0">
                <a:solidFill>
                  <a:srgbClr val="A9CF38"/>
                </a:solidFill>
                <a:hlinkClick r:id="rId2"/>
              </a:rPr>
              <a:t>thomas.ohnemus@ufz.de</a:t>
            </a:r>
            <a:r>
              <a:rPr lang="de-DE" sz="1100" dirty="0">
                <a:solidFill>
                  <a:srgbClr val="A9CF38"/>
                </a:solidFill>
              </a:rPr>
              <a:t> |EGU25 – 28.04.2025</a:t>
            </a:r>
            <a:endParaRPr lang="de-DE" sz="2000" b="1" dirty="0">
              <a:solidFill>
                <a:srgbClr val="A9CF38"/>
              </a:solidFill>
            </a:endParaRPr>
          </a:p>
        </p:txBody>
      </p:sp>
      <p:pic>
        <p:nvPicPr>
          <p:cNvPr id="4" name="Picture 2" descr="https://www.egu24.eu/EGU22-sharing-is-encouraged.png">
            <a:extLst>
              <a:ext uri="{FF2B5EF4-FFF2-40B4-BE49-F238E27FC236}">
                <a16:creationId xmlns:a16="http://schemas.microsoft.com/office/drawing/2014/main" id="{FAE9C1CB-DD29-4372-BDC3-3B2559114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098" y="0"/>
            <a:ext cx="2068902" cy="289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NTERNAS - Helmholtz-Zentrum für Umweltforschung UFZ">
            <a:extLst>
              <a:ext uri="{FF2B5EF4-FFF2-40B4-BE49-F238E27FC236}">
                <a16:creationId xmlns:a16="http://schemas.microsoft.com/office/drawing/2014/main" id="{6710B627-DC82-4D7D-8CE0-465B53525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114" y="5955890"/>
            <a:ext cx="2466886" cy="77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265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6F1E763-6440-4658-A913-C581A8307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6716" y="1129"/>
            <a:ext cx="10034728" cy="1434535"/>
          </a:xfrm>
        </p:spPr>
        <p:txBody>
          <a:bodyPr/>
          <a:lstStyle/>
          <a:p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spatio</a:t>
            </a:r>
            <a:r>
              <a:rPr lang="de-DE" dirty="0"/>
              <a:t>-temporal </a:t>
            </a:r>
            <a:r>
              <a:rPr lang="de-DE" dirty="0" err="1"/>
              <a:t>climatic</a:t>
            </a:r>
            <a:r>
              <a:rPr lang="de-DE" dirty="0"/>
              <a:t> </a:t>
            </a:r>
            <a:r>
              <a:rPr lang="de-DE" dirty="0" err="1"/>
              <a:t>patterns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alter spring </a:t>
            </a:r>
            <a:r>
              <a:rPr lang="de-DE" dirty="0" err="1"/>
              <a:t>phenology</a:t>
            </a:r>
            <a:r>
              <a:rPr lang="de-DE" dirty="0"/>
              <a:t> </a:t>
            </a:r>
            <a:r>
              <a:rPr lang="de-DE" dirty="0" err="1"/>
              <a:t>occurrence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E02FA4B-3F4B-4FE5-9F2B-1B32C0B41DD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4" y="1400049"/>
            <a:ext cx="6285731" cy="4451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6C41E05-8C0E-4A6C-9B5E-49A100A328C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5928" y="1031610"/>
            <a:ext cx="5162326" cy="5825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Datei:Deutscher Wetterdienst Logo.png – OffenbachWiki">
            <a:extLst>
              <a:ext uri="{FF2B5EF4-FFF2-40B4-BE49-F238E27FC236}">
                <a16:creationId xmlns:a16="http://schemas.microsoft.com/office/drawing/2014/main" id="{87F24513-3D05-4FDA-AC8F-89ED0AB15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87" y="156909"/>
            <a:ext cx="913003" cy="112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157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0A41118-BBCB-48F7-B594-966E4C4C9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61" y="1035217"/>
            <a:ext cx="5374628" cy="3224413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C1E8F86-9E60-4B4C-834E-2C366E35B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19" y="1035217"/>
            <a:ext cx="5374629" cy="322441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EC1032A-79DD-4E7D-B047-0A864D9F9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84" y="3809975"/>
            <a:ext cx="5374630" cy="3224414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24D16A1-031F-41B0-8202-E94BB8AD9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distribution</a:t>
            </a:r>
            <a:r>
              <a:rPr lang="de-DE" dirty="0"/>
              <a:t> </a:t>
            </a:r>
            <a:r>
              <a:rPr lang="de-DE" dirty="0" err="1"/>
              <a:t>differs</a:t>
            </a:r>
            <a:r>
              <a:rPr lang="de-DE" dirty="0"/>
              <a:t> </a:t>
            </a:r>
            <a:r>
              <a:rPr lang="de-DE" dirty="0" err="1"/>
              <a:t>strongly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cultivars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6A54904-F1DC-4621-B421-30C44AFE78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319" y="3809974"/>
            <a:ext cx="5374631" cy="322441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DAC2159-707E-4D9A-8D51-81FC0D98E51D}"/>
              </a:ext>
            </a:extLst>
          </p:cNvPr>
          <p:cNvSpPr txBox="1"/>
          <p:nvPr/>
        </p:nvSpPr>
        <p:spPr>
          <a:xfrm>
            <a:off x="2530380" y="1134745"/>
            <a:ext cx="251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Boskoop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07B7FD5-3C44-476D-8586-0CF8CD8E968A}"/>
              </a:ext>
            </a:extLst>
          </p:cNvPr>
          <p:cNvSpPr txBox="1"/>
          <p:nvPr/>
        </p:nvSpPr>
        <p:spPr>
          <a:xfrm>
            <a:off x="2477504" y="3901017"/>
            <a:ext cx="251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Winterrambur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F12BE68-98F3-4A7B-9996-092CC7FB3E03}"/>
              </a:ext>
            </a:extLst>
          </p:cNvPr>
          <p:cNvSpPr txBox="1"/>
          <p:nvPr/>
        </p:nvSpPr>
        <p:spPr>
          <a:xfrm>
            <a:off x="8081338" y="3896266"/>
            <a:ext cx="251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Golden </a:t>
            </a:r>
            <a:r>
              <a:rPr lang="de-DE" dirty="0" err="1"/>
              <a:t>Delicious</a:t>
            </a:r>
            <a:endParaRPr lang="de-DE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A928E25-783A-48BA-B9BE-71B386620072}"/>
              </a:ext>
            </a:extLst>
          </p:cNvPr>
          <p:cNvSpPr txBox="1"/>
          <p:nvPr/>
        </p:nvSpPr>
        <p:spPr>
          <a:xfrm>
            <a:off x="8081338" y="1129422"/>
            <a:ext cx="251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Starking</a:t>
            </a:r>
          </a:p>
        </p:txBody>
      </p:sp>
    </p:spTree>
    <p:extLst>
      <p:ext uri="{BB962C8B-B14F-4D97-AF65-F5344CB8AC3E}">
        <p14:creationId xmlns:p14="http://schemas.microsoft.com/office/powerpoint/2010/main" val="1733556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1E687DB-7D86-4987-B399-B48BC42AD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476" y="1129"/>
            <a:ext cx="4574967" cy="1434535"/>
          </a:xfrm>
        </p:spPr>
        <p:txBody>
          <a:bodyPr/>
          <a:lstStyle/>
          <a:p>
            <a:endParaRPr lang="de-DE" dirty="0"/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95F1E5CB-814F-428A-BBA1-6638F71E4F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974185"/>
              </p:ext>
            </p:extLst>
          </p:nvPr>
        </p:nvGraphicFramePr>
        <p:xfrm>
          <a:off x="825523" y="486234"/>
          <a:ext cx="6271564" cy="5885532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332240">
                  <a:extLst>
                    <a:ext uri="{9D8B030D-6E8A-4147-A177-3AD203B41FA5}">
                      <a16:colId xmlns:a16="http://schemas.microsoft.com/office/drawing/2014/main" val="3747618391"/>
                    </a:ext>
                  </a:extLst>
                </a:gridCol>
                <a:gridCol w="858170">
                  <a:extLst>
                    <a:ext uri="{9D8B030D-6E8A-4147-A177-3AD203B41FA5}">
                      <a16:colId xmlns:a16="http://schemas.microsoft.com/office/drawing/2014/main" val="2326635850"/>
                    </a:ext>
                  </a:extLst>
                </a:gridCol>
                <a:gridCol w="1526020">
                  <a:extLst>
                    <a:ext uri="{9D8B030D-6E8A-4147-A177-3AD203B41FA5}">
                      <a16:colId xmlns:a16="http://schemas.microsoft.com/office/drawing/2014/main" val="403162087"/>
                    </a:ext>
                  </a:extLst>
                </a:gridCol>
                <a:gridCol w="811801">
                  <a:extLst>
                    <a:ext uri="{9D8B030D-6E8A-4147-A177-3AD203B41FA5}">
                      <a16:colId xmlns:a16="http://schemas.microsoft.com/office/drawing/2014/main" val="3738073149"/>
                    </a:ext>
                  </a:extLst>
                </a:gridCol>
                <a:gridCol w="811801">
                  <a:extLst>
                    <a:ext uri="{9D8B030D-6E8A-4147-A177-3AD203B41FA5}">
                      <a16:colId xmlns:a16="http://schemas.microsoft.com/office/drawing/2014/main" val="1431860622"/>
                    </a:ext>
                  </a:extLst>
                </a:gridCol>
                <a:gridCol w="931532">
                  <a:extLst>
                    <a:ext uri="{9D8B030D-6E8A-4147-A177-3AD203B41FA5}">
                      <a16:colId xmlns:a16="http://schemas.microsoft.com/office/drawing/2014/main" val="1191291444"/>
                    </a:ext>
                  </a:extLst>
                </a:gridCol>
              </a:tblGrid>
              <a:tr h="167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Cultivar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Usage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Market Share 2023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Observations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9212235"/>
                  </a:ext>
                </a:extLst>
              </a:tr>
              <a:tr h="2889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Bud Break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Bloom Start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 err="1">
                          <a:effectLst/>
                        </a:rPr>
                        <a:t>Fullbloom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2069259672"/>
                  </a:ext>
                </a:extLst>
              </a:tr>
              <a:tr h="3436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Berlepsch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Dessert, Cider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923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962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945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632971456"/>
                  </a:ext>
                </a:extLst>
              </a:tr>
              <a:tr h="3436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Bohnapfel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Cider, Dessert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 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455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471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460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2617530884"/>
                  </a:ext>
                </a:extLst>
              </a:tr>
              <a:tr h="3436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Boskoop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Dessert, Cider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2.5 %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12,792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13,378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13,200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4281953246"/>
                  </a:ext>
                </a:extLst>
              </a:tr>
              <a:tr h="167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Brettacher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Cider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622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660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648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1663468455"/>
                  </a:ext>
                </a:extLst>
              </a:tr>
              <a:tr h="3436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Champagner Renette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Dessert, Cider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155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153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153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1341051310"/>
                  </a:ext>
                </a:extLst>
              </a:tr>
              <a:tr h="167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Discovery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Dessert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227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229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228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3982555010"/>
                  </a:ext>
                </a:extLst>
              </a:tr>
              <a:tr h="167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Glockenapfel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Dessert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275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281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277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3786696223"/>
                  </a:ext>
                </a:extLst>
              </a:tr>
              <a:tr h="167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Gloster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Dessert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451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486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486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942117700"/>
                  </a:ext>
                </a:extLst>
              </a:tr>
              <a:tr h="167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Golden Delicious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Dessert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1.3 %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989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1,047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1,021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239252598"/>
                  </a:ext>
                </a:extLst>
              </a:tr>
              <a:tr h="167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Helios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Dessert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498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522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513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1243279163"/>
                  </a:ext>
                </a:extLst>
              </a:tr>
              <a:tr h="167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Idared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Dessert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1.1 %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925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955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945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3759415058"/>
                  </a:ext>
                </a:extLst>
              </a:tr>
              <a:tr h="167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Jonagold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Dessert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4.9 %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1,084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1,132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1,118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2006077162"/>
                  </a:ext>
                </a:extLst>
              </a:tr>
              <a:tr h="167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Jonathan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Dessert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700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716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710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398515185"/>
                  </a:ext>
                </a:extLst>
              </a:tr>
              <a:tr h="167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Lodi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Dessert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127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130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130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3646297357"/>
                  </a:ext>
                </a:extLst>
              </a:tr>
              <a:tr h="167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Mantet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Dessert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229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223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223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996811645"/>
                  </a:ext>
                </a:extLst>
              </a:tr>
              <a:tr h="3436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Ontario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Dessert, Cider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2,419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2,518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2,486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2165462259"/>
                  </a:ext>
                </a:extLst>
              </a:tr>
              <a:tr h="167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Pinova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Dessert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3 %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129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132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132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876751424"/>
                  </a:ext>
                </a:extLst>
              </a:tr>
              <a:tr h="3436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Piros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Dessert, Cider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163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169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169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2986333455"/>
                  </a:ext>
                </a:extLst>
              </a:tr>
              <a:tr h="167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Stark Earliest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Dessert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387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392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386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3259958436"/>
                  </a:ext>
                </a:extLst>
              </a:tr>
              <a:tr h="167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Starking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Dessert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67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65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66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2336695305"/>
                  </a:ext>
                </a:extLst>
              </a:tr>
              <a:tr h="167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Vista Bella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Dessert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415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475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465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31966730"/>
                  </a:ext>
                </a:extLst>
              </a:tr>
              <a:tr h="167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Weisser Klarapfel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Dessert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17,800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18,507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18,211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4120995669"/>
                  </a:ext>
                </a:extLst>
              </a:tr>
              <a:tr h="3436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Winterrambur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Dessert, Cider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594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649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640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3959639736"/>
                  </a:ext>
                </a:extLst>
              </a:tr>
              <a:tr h="167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Other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13,198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14,313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13,807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2119655920"/>
                  </a:ext>
                </a:extLst>
              </a:tr>
              <a:tr h="1679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Total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 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55,624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</a:rPr>
                        <a:t>58,565</a:t>
                      </a:r>
                      <a:endParaRPr lang="de-DE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</a:rPr>
                        <a:t>57,419</a:t>
                      </a:r>
                      <a:endParaRPr lang="de-DE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93" marR="36893" marT="0" marB="0"/>
                </a:tc>
                <a:extLst>
                  <a:ext uri="{0D108BD9-81ED-4DB2-BD59-A6C34878D82A}">
                    <a16:rowId xmlns:a16="http://schemas.microsoft.com/office/drawing/2014/main" val="2683472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355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17CEE0B-246F-4536-8FC3-F4F7DAD72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answer</a:t>
            </a:r>
            <a:r>
              <a:rPr lang="de-DE" dirty="0"/>
              <a:t> </a:t>
            </a: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questions</a:t>
            </a:r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AFC62456-E58D-4246-918F-F94016EB340D}"/>
              </a:ext>
            </a:extLst>
          </p:cNvPr>
          <p:cNvSpPr/>
          <p:nvPr/>
        </p:nvSpPr>
        <p:spPr>
          <a:xfrm>
            <a:off x="2930413" y="2033961"/>
            <a:ext cx="7035538" cy="159775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Can </a:t>
            </a:r>
            <a:r>
              <a:rPr lang="de-DE" sz="2400" b="1" dirty="0" err="1">
                <a:solidFill>
                  <a:schemeClr val="tx1"/>
                </a:solidFill>
              </a:rPr>
              <a:t>we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produce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i="1" dirty="0" err="1">
                <a:solidFill>
                  <a:schemeClr val="tx1"/>
                </a:solidFill>
              </a:rPr>
              <a:t>precise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i="1" dirty="0" err="1">
                <a:solidFill>
                  <a:schemeClr val="tx1"/>
                </a:solidFill>
              </a:rPr>
              <a:t>generalized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i="1" dirty="0" err="1">
                <a:solidFill>
                  <a:schemeClr val="tx1"/>
                </a:solidFill>
              </a:rPr>
              <a:t>cultivar-specific</a:t>
            </a:r>
            <a:r>
              <a:rPr lang="de-DE" sz="2400" b="1" dirty="0">
                <a:solidFill>
                  <a:schemeClr val="tx1"/>
                </a:solidFill>
              </a:rPr>
              <a:t> spring </a:t>
            </a:r>
            <a:r>
              <a:rPr lang="de-DE" sz="2400" b="1" dirty="0" err="1">
                <a:solidFill>
                  <a:schemeClr val="tx1"/>
                </a:solidFill>
              </a:rPr>
              <a:t>phenology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models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using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i="1" dirty="0" err="1">
                <a:solidFill>
                  <a:schemeClr val="tx1"/>
                </a:solidFill>
              </a:rPr>
              <a:t>citizen</a:t>
            </a:r>
            <a:r>
              <a:rPr lang="de-DE" sz="2400" b="1" i="1" dirty="0">
                <a:solidFill>
                  <a:schemeClr val="tx1"/>
                </a:solidFill>
              </a:rPr>
              <a:t> </a:t>
            </a:r>
            <a:r>
              <a:rPr lang="de-DE" sz="2400" b="1" i="1" dirty="0" err="1">
                <a:solidFill>
                  <a:schemeClr val="tx1"/>
                </a:solidFill>
              </a:rPr>
              <a:t>science</a:t>
            </a:r>
            <a:r>
              <a:rPr lang="de-DE" sz="2400" b="1" i="1" dirty="0">
                <a:solidFill>
                  <a:schemeClr val="tx1"/>
                </a:solidFill>
              </a:rPr>
              <a:t> </a:t>
            </a:r>
            <a:r>
              <a:rPr lang="de-DE" sz="2400" b="1" i="1" dirty="0" err="1">
                <a:solidFill>
                  <a:schemeClr val="tx1"/>
                </a:solidFill>
              </a:rPr>
              <a:t>data</a:t>
            </a:r>
            <a:r>
              <a:rPr lang="de-DE" sz="2400" b="1" dirty="0">
                <a:solidFill>
                  <a:schemeClr val="tx1"/>
                </a:solidFill>
              </a:rPr>
              <a:t>?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de-DE" sz="2400" b="1" dirty="0" err="1">
                <a:solidFill>
                  <a:schemeClr val="tx1"/>
                </a:solidFill>
              </a:rPr>
              <a:t>Appropriate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modelling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framework</a:t>
            </a:r>
            <a:r>
              <a:rPr lang="de-DE" sz="2400" b="1" dirty="0">
                <a:solidFill>
                  <a:schemeClr val="tx1"/>
                </a:solidFill>
              </a:rPr>
              <a:t>?	</a:t>
            </a:r>
          </a:p>
          <a:p>
            <a:pPr marL="342900" indent="-342900" algn="r">
              <a:buFont typeface="Arial" panose="020B0604020202020204" pitchFamily="34" charset="0"/>
              <a:buChar char="•"/>
            </a:pPr>
            <a:r>
              <a:rPr lang="de-DE" sz="2400" b="1" dirty="0" err="1">
                <a:solidFill>
                  <a:schemeClr val="tx1"/>
                </a:solidFill>
              </a:rPr>
              <a:t>Appropriate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data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quality</a:t>
            </a:r>
            <a:r>
              <a:rPr lang="de-DE" sz="2400" b="1" dirty="0">
                <a:solidFill>
                  <a:schemeClr val="tx1"/>
                </a:solidFill>
              </a:rPr>
              <a:t>?			</a:t>
            </a:r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1D8C3563-A299-471F-9105-B4B9AC622C0C}"/>
              </a:ext>
            </a:extLst>
          </p:cNvPr>
          <p:cNvSpPr/>
          <p:nvPr/>
        </p:nvSpPr>
        <p:spPr>
          <a:xfrm>
            <a:off x="2930413" y="3854358"/>
            <a:ext cx="7035538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err="1">
                <a:solidFill>
                  <a:schemeClr val="tx1"/>
                </a:solidFill>
              </a:rPr>
              <a:t>Is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this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modelling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approach</a:t>
            </a:r>
            <a:r>
              <a:rPr lang="de-DE" sz="2400" b="1" dirty="0">
                <a:solidFill>
                  <a:schemeClr val="tx1"/>
                </a:solidFill>
              </a:rPr>
              <a:t> valid </a:t>
            </a:r>
            <a:r>
              <a:rPr lang="de-DE" sz="2400" b="1" dirty="0" err="1">
                <a:solidFill>
                  <a:schemeClr val="tx1"/>
                </a:solidFill>
              </a:rPr>
              <a:t>to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predict</a:t>
            </a:r>
            <a:r>
              <a:rPr lang="de-DE" sz="2400" b="1" dirty="0">
                <a:solidFill>
                  <a:schemeClr val="tx1"/>
                </a:solidFill>
              </a:rPr>
              <a:t> spring </a:t>
            </a:r>
            <a:r>
              <a:rPr lang="de-DE" sz="2400" b="1" dirty="0" err="1">
                <a:solidFill>
                  <a:schemeClr val="tx1"/>
                </a:solidFill>
              </a:rPr>
              <a:t>phenology</a:t>
            </a:r>
            <a:r>
              <a:rPr lang="de-DE" sz="2400" b="1" dirty="0">
                <a:solidFill>
                  <a:schemeClr val="tx1"/>
                </a:solidFill>
              </a:rPr>
              <a:t> in a warmer </a:t>
            </a:r>
            <a:r>
              <a:rPr lang="de-DE" sz="2400" b="1" dirty="0" err="1">
                <a:solidFill>
                  <a:schemeClr val="tx1"/>
                </a:solidFill>
              </a:rPr>
              <a:t>future</a:t>
            </a:r>
            <a:r>
              <a:rPr lang="de-DE" sz="24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727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C7601F93-3866-4EC2-A9D2-70509A81F098}"/>
              </a:ext>
            </a:extLst>
          </p:cNvPr>
          <p:cNvSpPr/>
          <p:nvPr/>
        </p:nvSpPr>
        <p:spPr>
          <a:xfrm>
            <a:off x="810705" y="3664194"/>
            <a:ext cx="2181745" cy="25522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Implementation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3E6CA648-DE29-46D1-A216-67BA6AB0C542}"/>
              </a:ext>
            </a:extLst>
          </p:cNvPr>
          <p:cNvSpPr/>
          <p:nvPr/>
        </p:nvSpPr>
        <p:spPr>
          <a:xfrm>
            <a:off x="810705" y="801781"/>
            <a:ext cx="11175970" cy="286700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Framework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2606FB7-C7EB-4A40-BA5E-4344D569E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924" y="-293839"/>
            <a:ext cx="10766520" cy="1434535"/>
          </a:xfrm>
        </p:spPr>
        <p:txBody>
          <a:bodyPr/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PhenoFlex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delineate</a:t>
            </a:r>
            <a:r>
              <a:rPr lang="de-DE" dirty="0"/>
              <a:t> </a:t>
            </a:r>
            <a:r>
              <a:rPr lang="de-DE" dirty="0" err="1"/>
              <a:t>cultivar-specific</a:t>
            </a:r>
            <a:r>
              <a:rPr lang="de-DE" dirty="0"/>
              <a:t> spring </a:t>
            </a:r>
            <a:r>
              <a:rPr lang="de-DE" dirty="0" err="1"/>
              <a:t>phenology</a:t>
            </a:r>
            <a:r>
              <a:rPr lang="de-DE" dirty="0"/>
              <a:t> </a:t>
            </a:r>
            <a:r>
              <a:rPr lang="de-DE" dirty="0" err="1"/>
              <a:t>models</a:t>
            </a:r>
            <a:r>
              <a:rPr lang="de-DE" dirty="0"/>
              <a:t>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04E40A1-24A8-418F-B3E1-7B44AE5D4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536" y="1535657"/>
            <a:ext cx="9267825" cy="206692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510F5C5-B99C-43E8-982C-4DD12E8E9CA8}"/>
              </a:ext>
            </a:extLst>
          </p:cNvPr>
          <p:cNvSpPr txBox="1"/>
          <p:nvPr/>
        </p:nvSpPr>
        <p:spPr>
          <a:xfrm>
            <a:off x="1450024" y="801781"/>
            <a:ext cx="26481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Dynamic-style </a:t>
            </a:r>
            <a:br>
              <a:rPr lang="de-DE" dirty="0"/>
            </a:br>
            <a:r>
              <a:rPr lang="de-DE" dirty="0" err="1"/>
              <a:t>chill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  <a:br>
              <a:rPr lang="de-DE" dirty="0"/>
            </a:br>
            <a:r>
              <a:rPr lang="de-DE" sz="1000" dirty="0"/>
              <a:t>(Fishman et al. 1987 a, b)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94C787F-97DC-4380-BF58-2AA9FA188DB1}"/>
              </a:ext>
            </a:extLst>
          </p:cNvPr>
          <p:cNvSpPr txBox="1"/>
          <p:nvPr/>
        </p:nvSpPr>
        <p:spPr>
          <a:xfrm>
            <a:off x="4862944" y="1014244"/>
            <a:ext cx="2239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Gradual Transition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20E798E-A600-47E2-801B-8D2C353C1DC3}"/>
              </a:ext>
            </a:extLst>
          </p:cNvPr>
          <p:cNvSpPr txBox="1"/>
          <p:nvPr/>
        </p:nvSpPr>
        <p:spPr>
          <a:xfrm>
            <a:off x="7940308" y="801781"/>
            <a:ext cx="25754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Growing</a:t>
            </a:r>
            <a:r>
              <a:rPr lang="de-DE" dirty="0"/>
              <a:t> Degree Hours style </a:t>
            </a:r>
            <a:r>
              <a:rPr lang="de-DE" dirty="0" err="1"/>
              <a:t>heat</a:t>
            </a:r>
            <a:r>
              <a:rPr lang="de-DE" dirty="0"/>
              <a:t> </a:t>
            </a:r>
            <a:r>
              <a:rPr lang="de-DE" dirty="0" err="1"/>
              <a:t>model</a:t>
            </a:r>
            <a:br>
              <a:rPr lang="de-DE" dirty="0"/>
            </a:br>
            <a:r>
              <a:rPr lang="de-DE" sz="1000" dirty="0"/>
              <a:t>(Anderson et al. 1986)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8ECBB0F-3299-4F75-A875-A4079BD22B42}"/>
              </a:ext>
            </a:extLst>
          </p:cNvPr>
          <p:cNvSpPr txBox="1"/>
          <p:nvPr/>
        </p:nvSpPr>
        <p:spPr>
          <a:xfrm>
            <a:off x="2100353" y="509706"/>
            <a:ext cx="13674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err="1"/>
              <a:t>Luedeling</a:t>
            </a:r>
            <a:r>
              <a:rPr lang="de-DE" sz="1000" dirty="0"/>
              <a:t> et al. 2021</a:t>
            </a:r>
          </a:p>
        </p:txBody>
      </p:sp>
      <p:pic>
        <p:nvPicPr>
          <p:cNvPr id="1026" name="Picture 2" descr="GitHub - INZERO12/StuddyR: R 학습 리포지토리">
            <a:extLst>
              <a:ext uri="{FF2B5EF4-FFF2-40B4-BE49-F238E27FC236}">
                <a16:creationId xmlns:a16="http://schemas.microsoft.com/office/drawing/2014/main" id="{B9B02EA5-9B3F-4F00-AC8A-AB5E79384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32" y="3997543"/>
            <a:ext cx="2120318" cy="141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5E995BF-B077-41A2-82BB-B6A58019B78C}"/>
              </a:ext>
            </a:extLst>
          </p:cNvPr>
          <p:cNvSpPr txBox="1"/>
          <p:nvPr/>
        </p:nvSpPr>
        <p:spPr>
          <a:xfrm>
            <a:off x="1352790" y="5262336"/>
            <a:ext cx="1585519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chillR</a:t>
            </a:r>
            <a:r>
              <a:rPr lang="de-DE" dirty="0"/>
              <a:t> </a:t>
            </a:r>
            <a:r>
              <a:rPr lang="de-DE" dirty="0" err="1"/>
              <a:t>package</a:t>
            </a:r>
            <a:endParaRPr lang="de-DE" dirty="0"/>
          </a:p>
          <a:p>
            <a:r>
              <a:rPr lang="de-DE" sz="1000" dirty="0" err="1"/>
              <a:t>Luedeling</a:t>
            </a:r>
            <a:r>
              <a:rPr lang="de-DE" sz="1000" dirty="0"/>
              <a:t> et al. 2024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11C091CD-DDD5-4F3F-BA13-7B682C09E49F}"/>
              </a:ext>
            </a:extLst>
          </p:cNvPr>
          <p:cNvSpPr/>
          <p:nvPr/>
        </p:nvSpPr>
        <p:spPr>
          <a:xfrm>
            <a:off x="2992449" y="3664194"/>
            <a:ext cx="8994225" cy="25522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0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Inputs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2634D7E-7737-43CE-B5DB-A1AADB61D8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66" r="14987"/>
          <a:stretch/>
        </p:blipFill>
        <p:spPr>
          <a:xfrm>
            <a:off x="3515504" y="4063747"/>
            <a:ext cx="1468055" cy="193664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B522FC2-346B-4FCC-BCDC-67FB94DB2CA4}"/>
              </a:ext>
            </a:extLst>
          </p:cNvPr>
          <p:cNvSpPr txBox="1"/>
          <p:nvPr/>
        </p:nvSpPr>
        <p:spPr>
          <a:xfrm>
            <a:off x="3466493" y="5985713"/>
            <a:ext cx="1893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Krähenmann et al. 2018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47A41F7-EF39-4ED9-902D-7EC2595710CD}"/>
              </a:ext>
            </a:extLst>
          </p:cNvPr>
          <p:cNvSpPr/>
          <p:nvPr/>
        </p:nvSpPr>
        <p:spPr>
          <a:xfrm>
            <a:off x="4953914" y="4203974"/>
            <a:ext cx="1765443" cy="14773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Open </a:t>
            </a:r>
            <a:r>
              <a:rPr lang="de-DE" dirty="0" err="1"/>
              <a:t>data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err="1"/>
              <a:t>Hourly</a:t>
            </a:r>
            <a:r>
              <a:rPr lang="de-DE" dirty="0"/>
              <a:t> </a:t>
            </a:r>
          </a:p>
          <a:p>
            <a:pPr marL="285750" indent="-285750">
              <a:buFontTx/>
              <a:buChar char="-"/>
            </a:pPr>
            <a:r>
              <a:rPr lang="de-DE" dirty="0"/>
              <a:t>1x1 km² </a:t>
            </a:r>
          </a:p>
          <a:p>
            <a:pPr marL="285750" indent="-285750">
              <a:buFontTx/>
              <a:buChar char="-"/>
            </a:pPr>
            <a:r>
              <a:rPr lang="de-DE" dirty="0" err="1"/>
              <a:t>from</a:t>
            </a:r>
            <a:r>
              <a:rPr lang="de-DE" dirty="0"/>
              <a:t> 1995 </a:t>
            </a:r>
            <a:br>
              <a:rPr lang="de-DE" dirty="0"/>
            </a:br>
            <a:r>
              <a:rPr lang="de-DE" dirty="0" err="1"/>
              <a:t>until</a:t>
            </a:r>
            <a:r>
              <a:rPr lang="de-DE" dirty="0"/>
              <a:t> </a:t>
            </a:r>
            <a:r>
              <a:rPr lang="de-DE" dirty="0" err="1"/>
              <a:t>present</a:t>
            </a:r>
            <a:endParaRPr lang="de-DE" dirty="0"/>
          </a:p>
        </p:txBody>
      </p:sp>
      <p:pic>
        <p:nvPicPr>
          <p:cNvPr id="16" name="Picture 2" descr="Datei:Deutscher Wetterdienst Logo.png – OffenbachWiki">
            <a:extLst>
              <a:ext uri="{FF2B5EF4-FFF2-40B4-BE49-F238E27FC236}">
                <a16:creationId xmlns:a16="http://schemas.microsoft.com/office/drawing/2014/main" id="{DB8346ED-3561-46DB-BC1E-A272661DB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582" y="4470580"/>
            <a:ext cx="913003" cy="112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F8A74256-C256-4AC1-98B3-1815CB223DA2}"/>
              </a:ext>
            </a:extLst>
          </p:cNvPr>
          <p:cNvSpPr txBox="1"/>
          <p:nvPr/>
        </p:nvSpPr>
        <p:spPr>
          <a:xfrm>
            <a:off x="4245739" y="3657747"/>
            <a:ext cx="1351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Weather</a:t>
            </a:r>
            <a:endParaRPr lang="de-DE" b="1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E6EDB89E-9B8A-433C-9888-C04C961D9C2B}"/>
              </a:ext>
            </a:extLst>
          </p:cNvPr>
          <p:cNvSpPr txBox="1"/>
          <p:nvPr/>
        </p:nvSpPr>
        <p:spPr>
          <a:xfrm>
            <a:off x="7483655" y="3663527"/>
            <a:ext cx="1351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/>
              <a:t>Phenology</a:t>
            </a:r>
            <a:endParaRPr lang="de-DE" b="1" dirty="0"/>
          </a:p>
        </p:txBody>
      </p: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983F33C4-831A-4E65-B9F0-1C18E6D0697C}"/>
              </a:ext>
            </a:extLst>
          </p:cNvPr>
          <p:cNvCxnSpPr/>
          <p:nvPr/>
        </p:nvCxnSpPr>
        <p:spPr>
          <a:xfrm>
            <a:off x="6554970" y="3602582"/>
            <a:ext cx="0" cy="26293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>
            <a:extLst>
              <a:ext uri="{FF2B5EF4-FFF2-40B4-BE49-F238E27FC236}">
                <a16:creationId xmlns:a16="http://schemas.microsoft.com/office/drawing/2014/main" id="{DD347E31-ACAD-4956-ABD9-A51B22AD0FCF}"/>
              </a:ext>
            </a:extLst>
          </p:cNvPr>
          <p:cNvSpPr/>
          <p:nvPr/>
        </p:nvSpPr>
        <p:spPr>
          <a:xfrm>
            <a:off x="7483655" y="4202246"/>
            <a:ext cx="1983228" cy="17543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/>
              <a:t>Open </a:t>
            </a:r>
            <a:r>
              <a:rPr lang="de-DE" dirty="0" err="1"/>
              <a:t>data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Citizen-</a:t>
            </a:r>
            <a:r>
              <a:rPr lang="de-DE" dirty="0" err="1"/>
              <a:t>science</a:t>
            </a:r>
            <a:r>
              <a:rPr lang="de-DE" dirty="0"/>
              <a:t> </a:t>
            </a:r>
          </a:p>
          <a:p>
            <a:pPr marL="285750" indent="-285750">
              <a:buFontTx/>
              <a:buChar char="-"/>
            </a:pPr>
            <a:r>
              <a:rPr lang="de-DE" dirty="0" err="1"/>
              <a:t>Cultivar-specific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/>
              <a:t>Phase-</a:t>
            </a:r>
            <a:r>
              <a:rPr lang="de-DE" dirty="0" err="1"/>
              <a:t>specific</a:t>
            </a:r>
            <a:endParaRPr lang="de-DE" dirty="0"/>
          </a:p>
          <a:p>
            <a:pPr marL="285750" indent="-285750">
              <a:buFontTx/>
              <a:buChar char="-"/>
            </a:pPr>
            <a:r>
              <a:rPr lang="de-DE" dirty="0" err="1"/>
              <a:t>Annually</a:t>
            </a:r>
            <a:r>
              <a:rPr lang="de-DE" dirty="0"/>
              <a:t> &gt;1000 </a:t>
            </a:r>
            <a:r>
              <a:rPr lang="de-DE" dirty="0" err="1"/>
              <a:t>observations</a:t>
            </a:r>
            <a:endParaRPr lang="de-DE" dirty="0"/>
          </a:p>
        </p:txBody>
      </p: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2C8727E9-7BE2-41C2-B687-1C76DD94F538}"/>
              </a:ext>
            </a:extLst>
          </p:cNvPr>
          <p:cNvCxnSpPr/>
          <p:nvPr/>
        </p:nvCxnSpPr>
        <p:spPr>
          <a:xfrm>
            <a:off x="9548893" y="3587138"/>
            <a:ext cx="0" cy="26293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DDF9CB90-1AC3-4B47-BA19-4645BD8C1ECB}"/>
              </a:ext>
            </a:extLst>
          </p:cNvPr>
          <p:cNvSpPr/>
          <p:nvPr/>
        </p:nvSpPr>
        <p:spPr>
          <a:xfrm>
            <a:off x="9891737" y="3276859"/>
            <a:ext cx="1720625" cy="120469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sz="2000" dirty="0"/>
              <a:t>12 Parameters</a:t>
            </a:r>
          </a:p>
        </p:txBody>
      </p:sp>
      <p:pic>
        <p:nvPicPr>
          <p:cNvPr id="27" name="Inhaltsplatzhalter 14">
            <a:extLst>
              <a:ext uri="{FF2B5EF4-FFF2-40B4-BE49-F238E27FC236}">
                <a16:creationId xmlns:a16="http://schemas.microsoft.com/office/drawing/2014/main" id="{6AB9CAD7-070C-4776-864F-16A4704746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37" y="4512363"/>
            <a:ext cx="2323694" cy="748229"/>
          </a:xfrm>
        </p:spPr>
      </p:pic>
      <p:sp>
        <p:nvSpPr>
          <p:cNvPr id="28" name="Rechteck 27">
            <a:extLst>
              <a:ext uri="{FF2B5EF4-FFF2-40B4-BE49-F238E27FC236}">
                <a16:creationId xmlns:a16="http://schemas.microsoft.com/office/drawing/2014/main" id="{A762E8BA-035C-4D89-8A3D-9FEE042FE354}"/>
              </a:ext>
            </a:extLst>
          </p:cNvPr>
          <p:cNvSpPr/>
          <p:nvPr/>
        </p:nvSpPr>
        <p:spPr>
          <a:xfrm>
            <a:off x="9713279" y="5384439"/>
            <a:ext cx="2077542" cy="69308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Fitting </a:t>
            </a:r>
            <a:r>
              <a:rPr lang="de-DE" dirty="0" err="1"/>
              <a:t>produces</a:t>
            </a:r>
            <a:r>
              <a:rPr lang="de-DE" dirty="0"/>
              <a:t> </a:t>
            </a:r>
            <a:r>
              <a:rPr lang="de-DE" dirty="0" err="1"/>
              <a:t>local</a:t>
            </a:r>
            <a:r>
              <a:rPr lang="de-DE" dirty="0"/>
              <a:t> </a:t>
            </a:r>
            <a:r>
              <a:rPr lang="de-DE" dirty="0" err="1"/>
              <a:t>optima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32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/>
      <p:bldP spid="12" grpId="0" animBg="1"/>
      <p:bldP spid="14" grpId="0"/>
      <p:bldP spid="11" grpId="0"/>
      <p:bldP spid="18" grpId="0"/>
      <p:bldP spid="19" grpId="0"/>
      <p:bldP spid="21" grpId="0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1185F42C-A795-45BB-8823-D5B1059DE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174" y="1376050"/>
            <a:ext cx="10263012" cy="4105900"/>
          </a:xfrm>
          <a:prstGeom prst="rect">
            <a:avLst/>
          </a:prstGeom>
        </p:spPr>
      </p:pic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CA790082-0743-40B7-A281-CA06F577EC48}"/>
              </a:ext>
            </a:extLst>
          </p:cNvPr>
          <p:cNvSpPr/>
          <p:nvPr/>
        </p:nvSpPr>
        <p:spPr>
          <a:xfrm>
            <a:off x="2501042" y="177950"/>
            <a:ext cx="7035538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>
                <a:solidFill>
                  <a:schemeClr val="tx1"/>
                </a:solidFill>
              </a:rPr>
              <a:t>Can </a:t>
            </a:r>
            <a:r>
              <a:rPr lang="de-DE" sz="2400" b="1" dirty="0" err="1">
                <a:solidFill>
                  <a:schemeClr val="tx1"/>
                </a:solidFill>
              </a:rPr>
              <a:t>we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produce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i="1" dirty="0" err="1">
                <a:solidFill>
                  <a:schemeClr val="tx1"/>
                </a:solidFill>
              </a:rPr>
              <a:t>precise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i="1" dirty="0" err="1">
                <a:solidFill>
                  <a:schemeClr val="tx1"/>
                </a:solidFill>
              </a:rPr>
              <a:t>generalized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i="1" dirty="0" err="1">
                <a:solidFill>
                  <a:schemeClr val="tx1"/>
                </a:solidFill>
              </a:rPr>
              <a:t>cultivar-specific</a:t>
            </a:r>
            <a:r>
              <a:rPr lang="de-DE" sz="2400" b="1" dirty="0">
                <a:solidFill>
                  <a:schemeClr val="tx1"/>
                </a:solidFill>
              </a:rPr>
              <a:t> spring </a:t>
            </a:r>
            <a:r>
              <a:rPr lang="de-DE" sz="2400" b="1" dirty="0" err="1">
                <a:solidFill>
                  <a:schemeClr val="tx1"/>
                </a:solidFill>
              </a:rPr>
              <a:t>phenology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models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using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i="1" dirty="0" err="1">
                <a:solidFill>
                  <a:schemeClr val="tx1"/>
                </a:solidFill>
              </a:rPr>
              <a:t>citizen</a:t>
            </a:r>
            <a:r>
              <a:rPr lang="de-DE" sz="2400" b="1" i="1" dirty="0">
                <a:solidFill>
                  <a:schemeClr val="tx1"/>
                </a:solidFill>
              </a:rPr>
              <a:t> </a:t>
            </a:r>
            <a:r>
              <a:rPr lang="de-DE" sz="2400" b="1" i="1" dirty="0" err="1">
                <a:solidFill>
                  <a:schemeClr val="tx1"/>
                </a:solidFill>
              </a:rPr>
              <a:t>science</a:t>
            </a:r>
            <a:r>
              <a:rPr lang="de-DE" sz="2400" b="1" i="1" dirty="0">
                <a:solidFill>
                  <a:schemeClr val="tx1"/>
                </a:solidFill>
              </a:rPr>
              <a:t> </a:t>
            </a:r>
            <a:r>
              <a:rPr lang="de-DE" sz="2400" b="1" i="1" dirty="0" err="1">
                <a:solidFill>
                  <a:schemeClr val="tx1"/>
                </a:solidFill>
              </a:rPr>
              <a:t>data</a:t>
            </a:r>
            <a:r>
              <a:rPr lang="de-DE" sz="24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FF30726-D4CC-4CB2-AFA6-30EE9A8E8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420" y="5322286"/>
            <a:ext cx="10766520" cy="717268"/>
          </a:xfrm>
          <a:ln w="38100"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algn="ctr"/>
            <a:r>
              <a:rPr lang="de-DE" dirty="0"/>
              <a:t>Bloom </a:t>
            </a:r>
            <a:r>
              <a:rPr lang="de-DE" dirty="0" err="1"/>
              <a:t>phases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modelled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3-5 </a:t>
            </a:r>
            <a:r>
              <a:rPr lang="de-DE" dirty="0" err="1"/>
              <a:t>days</a:t>
            </a:r>
            <a:r>
              <a:rPr lang="de-DE" dirty="0"/>
              <a:t> </a:t>
            </a:r>
            <a:r>
              <a:rPr lang="de-DE" dirty="0" err="1"/>
              <a:t>deviation</a:t>
            </a:r>
            <a:r>
              <a:rPr lang="de-DE" dirty="0"/>
              <a:t>, </a:t>
            </a:r>
            <a:r>
              <a:rPr lang="de-DE" dirty="0" err="1"/>
              <a:t>bud</a:t>
            </a:r>
            <a:r>
              <a:rPr lang="de-DE" dirty="0"/>
              <a:t> break </a:t>
            </a:r>
            <a:r>
              <a:rPr lang="de-DE" dirty="0" err="1"/>
              <a:t>clearly</a:t>
            </a:r>
            <a:r>
              <a:rPr lang="de-DE" dirty="0"/>
              <a:t> </a:t>
            </a:r>
            <a:r>
              <a:rPr lang="de-DE" dirty="0" err="1"/>
              <a:t>worse</a:t>
            </a:r>
            <a:r>
              <a:rPr lang="de-DE" dirty="0"/>
              <a:t> 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3F48E888-7ADC-469B-AE7E-D871B9389C17}"/>
              </a:ext>
            </a:extLst>
          </p:cNvPr>
          <p:cNvSpPr/>
          <p:nvPr/>
        </p:nvSpPr>
        <p:spPr>
          <a:xfrm>
            <a:off x="10336696" y="1812897"/>
            <a:ext cx="1216490" cy="930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3624FCE-7369-4B38-8A5D-A83BD2EB012A}"/>
              </a:ext>
            </a:extLst>
          </p:cNvPr>
          <p:cNvSpPr/>
          <p:nvPr/>
        </p:nvSpPr>
        <p:spPr>
          <a:xfrm>
            <a:off x="2578231" y="104043"/>
            <a:ext cx="7035538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err="1">
                <a:solidFill>
                  <a:schemeClr val="tx1"/>
                </a:solidFill>
              </a:rPr>
              <a:t>Is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this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modelling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approach</a:t>
            </a:r>
            <a:r>
              <a:rPr lang="de-DE" sz="2400" b="1" dirty="0">
                <a:solidFill>
                  <a:schemeClr val="tx1"/>
                </a:solidFill>
              </a:rPr>
              <a:t> valid </a:t>
            </a:r>
            <a:r>
              <a:rPr lang="de-DE" sz="2400" b="1" dirty="0" err="1">
                <a:solidFill>
                  <a:schemeClr val="tx1"/>
                </a:solidFill>
              </a:rPr>
              <a:t>to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predict</a:t>
            </a:r>
            <a:r>
              <a:rPr lang="de-DE" sz="2400" b="1" dirty="0">
                <a:solidFill>
                  <a:schemeClr val="tx1"/>
                </a:solidFill>
              </a:rPr>
              <a:t> spring </a:t>
            </a:r>
            <a:r>
              <a:rPr lang="de-DE" sz="2400" b="1" dirty="0" err="1">
                <a:solidFill>
                  <a:schemeClr val="tx1"/>
                </a:solidFill>
              </a:rPr>
              <a:t>phenology</a:t>
            </a:r>
            <a:r>
              <a:rPr lang="de-DE" sz="2400" b="1" dirty="0">
                <a:solidFill>
                  <a:schemeClr val="tx1"/>
                </a:solidFill>
              </a:rPr>
              <a:t> in a warmer </a:t>
            </a:r>
            <a:r>
              <a:rPr lang="de-DE" sz="2400" b="1" dirty="0" err="1">
                <a:solidFill>
                  <a:schemeClr val="tx1"/>
                </a:solidFill>
              </a:rPr>
              <a:t>future</a:t>
            </a:r>
            <a:r>
              <a:rPr lang="de-DE" sz="24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E8E0E4B5-CC3F-48A8-85B9-D073B2AE31DE}"/>
              </a:ext>
            </a:extLst>
          </p:cNvPr>
          <p:cNvSpPr/>
          <p:nvPr/>
        </p:nvSpPr>
        <p:spPr>
          <a:xfrm>
            <a:off x="253185" y="4428876"/>
            <a:ext cx="2862469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 err="1">
                <a:solidFill>
                  <a:schemeClr val="tx1"/>
                </a:solidFill>
              </a:rPr>
              <a:t>Calibration</a:t>
            </a:r>
            <a:r>
              <a:rPr lang="de-DE" b="1" dirty="0">
                <a:solidFill>
                  <a:schemeClr val="tx1"/>
                </a:solidFill>
              </a:rPr>
              <a:t> Dataset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75 % </a:t>
            </a:r>
            <a:r>
              <a:rPr lang="de-DE" sz="1600" dirty="0" err="1">
                <a:solidFill>
                  <a:schemeClr val="tx1"/>
                </a:solidFill>
              </a:rPr>
              <a:t>coolest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seasons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used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for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parameterization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6E1C6AEB-6274-4DA4-97B1-EEDD7B15C1EE}"/>
              </a:ext>
            </a:extLst>
          </p:cNvPr>
          <p:cNvSpPr/>
          <p:nvPr/>
        </p:nvSpPr>
        <p:spPr>
          <a:xfrm>
            <a:off x="253186" y="1971924"/>
            <a:ext cx="2862469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tx1"/>
                </a:solidFill>
              </a:rPr>
              <a:t>Validation Dataset</a:t>
            </a:r>
            <a:br>
              <a:rPr lang="de-DE" dirty="0">
                <a:solidFill>
                  <a:schemeClr val="tx1"/>
                </a:solidFill>
              </a:rPr>
            </a:br>
            <a:r>
              <a:rPr lang="de-DE" sz="1600" dirty="0">
                <a:solidFill>
                  <a:schemeClr val="tx1"/>
                </a:solidFill>
              </a:rPr>
              <a:t>25 % </a:t>
            </a:r>
            <a:r>
              <a:rPr lang="de-DE" sz="1600" dirty="0" err="1">
                <a:solidFill>
                  <a:schemeClr val="tx1"/>
                </a:solidFill>
              </a:rPr>
              <a:t>warmest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seasons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used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for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parameter</a:t>
            </a:r>
            <a:r>
              <a:rPr lang="de-DE" sz="1600" dirty="0">
                <a:solidFill>
                  <a:schemeClr val="tx1"/>
                </a:solidFill>
              </a:rPr>
              <a:t> </a:t>
            </a:r>
            <a:r>
              <a:rPr lang="de-DE" sz="1600" dirty="0" err="1">
                <a:solidFill>
                  <a:schemeClr val="tx1"/>
                </a:solidFill>
              </a:rPr>
              <a:t>validation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1" name="Pfeil: nach oben und unten 20">
            <a:extLst>
              <a:ext uri="{FF2B5EF4-FFF2-40B4-BE49-F238E27FC236}">
                <a16:creationId xmlns:a16="http://schemas.microsoft.com/office/drawing/2014/main" id="{05AE3542-7406-452E-A223-4CCC8AE4BED3}"/>
              </a:ext>
            </a:extLst>
          </p:cNvPr>
          <p:cNvSpPr/>
          <p:nvPr/>
        </p:nvSpPr>
        <p:spPr>
          <a:xfrm>
            <a:off x="1098884" y="2886325"/>
            <a:ext cx="1090863" cy="1542552"/>
          </a:xfrm>
          <a:prstGeom prst="up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1.8 – 2.4 °C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B1EBC8C-4242-4960-8CD9-FF0C5E5D1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286" y="1864844"/>
            <a:ext cx="8997714" cy="431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36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8AE32D-E291-4A2E-AE9A-6107F0FDC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22" y="1431238"/>
            <a:ext cx="10678745" cy="4272221"/>
          </a:xfrm>
          <a:prstGeom prst="rect">
            <a:avLst/>
          </a:prstGeom>
        </p:spPr>
      </p:pic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23624FCE-7369-4B38-8A5D-A83BD2EB012A}"/>
              </a:ext>
            </a:extLst>
          </p:cNvPr>
          <p:cNvSpPr/>
          <p:nvPr/>
        </p:nvSpPr>
        <p:spPr>
          <a:xfrm>
            <a:off x="2578231" y="124804"/>
            <a:ext cx="7035538" cy="914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400" b="1" dirty="0" err="1">
                <a:solidFill>
                  <a:schemeClr val="tx1"/>
                </a:solidFill>
              </a:rPr>
              <a:t>Is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this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modelling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approach</a:t>
            </a:r>
            <a:r>
              <a:rPr lang="de-DE" sz="2400" b="1" dirty="0">
                <a:solidFill>
                  <a:schemeClr val="tx1"/>
                </a:solidFill>
              </a:rPr>
              <a:t> valid </a:t>
            </a:r>
            <a:r>
              <a:rPr lang="de-DE" sz="2400" b="1" dirty="0" err="1">
                <a:solidFill>
                  <a:schemeClr val="tx1"/>
                </a:solidFill>
              </a:rPr>
              <a:t>to</a:t>
            </a:r>
            <a:r>
              <a:rPr lang="de-DE" sz="2400" b="1" dirty="0">
                <a:solidFill>
                  <a:schemeClr val="tx1"/>
                </a:solidFill>
              </a:rPr>
              <a:t> </a:t>
            </a:r>
            <a:r>
              <a:rPr lang="de-DE" sz="2400" b="1" dirty="0" err="1">
                <a:solidFill>
                  <a:schemeClr val="tx1"/>
                </a:solidFill>
              </a:rPr>
              <a:t>predict</a:t>
            </a:r>
            <a:r>
              <a:rPr lang="de-DE" sz="2400" b="1" dirty="0">
                <a:solidFill>
                  <a:schemeClr val="tx1"/>
                </a:solidFill>
              </a:rPr>
              <a:t> spring </a:t>
            </a:r>
            <a:r>
              <a:rPr lang="de-DE" sz="2400" b="1" dirty="0" err="1">
                <a:solidFill>
                  <a:schemeClr val="tx1"/>
                </a:solidFill>
              </a:rPr>
              <a:t>phenology</a:t>
            </a:r>
            <a:r>
              <a:rPr lang="de-DE" sz="2400" b="1" dirty="0">
                <a:solidFill>
                  <a:schemeClr val="tx1"/>
                </a:solidFill>
              </a:rPr>
              <a:t> in a warmer </a:t>
            </a:r>
            <a:r>
              <a:rPr lang="de-DE" sz="2400" b="1" dirty="0" err="1">
                <a:solidFill>
                  <a:schemeClr val="tx1"/>
                </a:solidFill>
              </a:rPr>
              <a:t>future</a:t>
            </a:r>
            <a:r>
              <a:rPr lang="de-DE" sz="2400" b="1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0A3C3C2D-F099-4AB2-AD03-9E348CB9142F}"/>
              </a:ext>
            </a:extLst>
          </p:cNvPr>
          <p:cNvSpPr txBox="1">
            <a:spLocks/>
          </p:cNvSpPr>
          <p:nvPr/>
        </p:nvSpPr>
        <p:spPr>
          <a:xfrm>
            <a:off x="919474" y="5424335"/>
            <a:ext cx="10766520" cy="71726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/>
            <a:r>
              <a:rPr lang="de-DE" dirty="0"/>
              <a:t>Yes, but </a:t>
            </a:r>
            <a:r>
              <a:rPr lang="de-DE" dirty="0" err="1"/>
              <a:t>parameter</a:t>
            </a:r>
            <a:r>
              <a:rPr lang="de-DE" dirty="0"/>
              <a:t> </a:t>
            </a:r>
            <a:r>
              <a:rPr lang="de-DE" dirty="0" err="1"/>
              <a:t>sets</a:t>
            </a:r>
            <a:r>
              <a:rPr lang="de-DE" dirty="0"/>
              <a:t> must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chosen</a:t>
            </a:r>
            <a:r>
              <a:rPr lang="de-DE" dirty="0"/>
              <a:t> </a:t>
            </a:r>
            <a:r>
              <a:rPr lang="de-DE" dirty="0" err="1"/>
              <a:t>carefully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531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037CB42-529E-48F2-87A3-3315E44E6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923" y="1049571"/>
            <a:ext cx="10766519" cy="229792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PhenoFlex</a:t>
            </a:r>
            <a:r>
              <a:rPr lang="de-DE" dirty="0"/>
              <a:t> </a:t>
            </a:r>
            <a:r>
              <a:rPr lang="de-DE" dirty="0" err="1"/>
              <a:t>handy</a:t>
            </a:r>
            <a:r>
              <a:rPr lang="de-DE" dirty="0"/>
              <a:t> open source </a:t>
            </a:r>
            <a:r>
              <a:rPr lang="de-DE" dirty="0" err="1"/>
              <a:t>tool</a:t>
            </a:r>
            <a:r>
              <a:rPr lang="de-DE" dirty="0"/>
              <a:t> </a:t>
            </a:r>
            <a:r>
              <a:rPr lang="de-DE" b="0" dirty="0" err="1"/>
              <a:t>for</a:t>
            </a:r>
            <a:r>
              <a:rPr lang="de-DE" b="0" dirty="0"/>
              <a:t> quick </a:t>
            </a:r>
            <a:r>
              <a:rPr lang="de-DE" b="0" dirty="0" err="1"/>
              <a:t>process-based</a:t>
            </a:r>
            <a:r>
              <a:rPr lang="de-DE" b="0" dirty="0"/>
              <a:t> </a:t>
            </a:r>
            <a:r>
              <a:rPr lang="de-DE" b="0" dirty="0" err="1"/>
              <a:t>phenology</a:t>
            </a:r>
            <a:r>
              <a:rPr lang="de-DE" b="0" dirty="0"/>
              <a:t> </a:t>
            </a:r>
            <a:r>
              <a:rPr lang="de-DE" b="0" dirty="0" err="1"/>
              <a:t>modelling</a:t>
            </a:r>
            <a:endParaRPr lang="de-DE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Citizen-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bloom</a:t>
            </a:r>
            <a:r>
              <a:rPr lang="de-DE" dirty="0"/>
              <a:t> </a:t>
            </a:r>
            <a:r>
              <a:rPr lang="de-DE" dirty="0" err="1"/>
              <a:t>phases</a:t>
            </a:r>
            <a:r>
              <a:rPr lang="de-DE" dirty="0"/>
              <a:t> </a:t>
            </a:r>
            <a:r>
              <a:rPr lang="de-DE" b="0" dirty="0"/>
              <a:t>and 1x1 km² </a:t>
            </a:r>
            <a:r>
              <a:rPr lang="de-DE" b="0" dirty="0" err="1"/>
              <a:t>weather</a:t>
            </a:r>
            <a:r>
              <a:rPr lang="de-DE" b="0" dirty="0"/>
              <a:t> </a:t>
            </a:r>
            <a:r>
              <a:rPr lang="de-DE" b="0" dirty="0" err="1"/>
              <a:t>data</a:t>
            </a:r>
            <a:r>
              <a:rPr lang="de-DE" b="0" dirty="0"/>
              <a:t> </a:t>
            </a:r>
            <a:r>
              <a:rPr lang="de-DE" dirty="0" err="1"/>
              <a:t>suitable</a:t>
            </a:r>
            <a:r>
              <a:rPr lang="de-DE" b="0" dirty="0"/>
              <a:t> </a:t>
            </a:r>
            <a:r>
              <a:rPr lang="de-DE" b="0" dirty="0" err="1"/>
              <a:t>for</a:t>
            </a:r>
            <a:r>
              <a:rPr lang="de-DE" b="0" dirty="0"/>
              <a:t> </a:t>
            </a:r>
            <a:r>
              <a:rPr lang="de-DE" b="0" dirty="0" err="1"/>
              <a:t>generalized</a:t>
            </a:r>
            <a:r>
              <a:rPr lang="de-DE" b="0" dirty="0"/>
              <a:t> </a:t>
            </a:r>
            <a:r>
              <a:rPr lang="de-DE" b="0" dirty="0" err="1"/>
              <a:t>phenology</a:t>
            </a:r>
            <a:r>
              <a:rPr lang="de-DE" b="0" dirty="0"/>
              <a:t> </a:t>
            </a:r>
            <a:r>
              <a:rPr lang="de-DE" b="0" dirty="0" err="1"/>
              <a:t>models</a:t>
            </a:r>
            <a:endParaRPr lang="de-DE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Bud break </a:t>
            </a:r>
            <a:r>
              <a:rPr lang="de-DE" dirty="0" err="1"/>
              <a:t>modelling</a:t>
            </a:r>
            <a:r>
              <a:rPr lang="de-DE" dirty="0"/>
              <a:t> limited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quality</a:t>
            </a:r>
            <a:r>
              <a:rPr lang="de-DE" b="0" dirty="0"/>
              <a:t>, </a:t>
            </a:r>
            <a:r>
              <a:rPr lang="de-DE" b="0" dirty="0" err="1"/>
              <a:t>since</a:t>
            </a:r>
            <a:r>
              <a:rPr lang="de-DE" b="0" dirty="0"/>
              <a:t> </a:t>
            </a:r>
            <a:r>
              <a:rPr lang="de-DE" b="0" dirty="0" err="1"/>
              <a:t>PhenoFlex</a:t>
            </a:r>
            <a:r>
              <a:rPr lang="de-DE" b="0" dirty="0"/>
              <a:t> </a:t>
            </a:r>
            <a:r>
              <a:rPr lang="de-DE" b="0" dirty="0" err="1"/>
              <a:t>can</a:t>
            </a:r>
            <a:r>
              <a:rPr lang="de-DE" b="0" dirty="0"/>
              <a:t> perform </a:t>
            </a:r>
            <a:r>
              <a:rPr lang="de-DE" b="0" dirty="0" err="1"/>
              <a:t>well</a:t>
            </a:r>
            <a:r>
              <a:rPr lang="de-DE" b="0" dirty="0"/>
              <a:t> </a:t>
            </a:r>
            <a:r>
              <a:rPr lang="de-DE" b="0" dirty="0" err="1"/>
              <a:t>for</a:t>
            </a:r>
            <a:r>
              <a:rPr lang="de-DE" b="0" dirty="0"/>
              <a:t> </a:t>
            </a:r>
            <a:r>
              <a:rPr lang="de-DE" b="0" dirty="0" err="1"/>
              <a:t>bud</a:t>
            </a:r>
            <a:r>
              <a:rPr lang="de-DE" b="0" dirty="0"/>
              <a:t> break (e.g. </a:t>
            </a:r>
            <a:r>
              <a:rPr lang="de-DE" b="0" dirty="0" err="1"/>
              <a:t>Kamimori</a:t>
            </a:r>
            <a:r>
              <a:rPr lang="de-DE" b="0" dirty="0"/>
              <a:t> &amp; </a:t>
            </a:r>
            <a:r>
              <a:rPr lang="de-DE" b="0" dirty="0" err="1"/>
              <a:t>Hosomi</a:t>
            </a:r>
            <a:r>
              <a:rPr lang="de-DE" b="0" dirty="0"/>
              <a:t> 2025, </a:t>
            </a:r>
            <a:r>
              <a:rPr lang="de-DE" b="0" dirty="0" err="1"/>
              <a:t>Maguylo</a:t>
            </a:r>
            <a:r>
              <a:rPr lang="de-DE" b="0" dirty="0"/>
              <a:t> et al. 2012)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Prediction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warmer </a:t>
            </a:r>
            <a:r>
              <a:rPr lang="de-DE" dirty="0" err="1"/>
              <a:t>future</a:t>
            </a:r>
            <a:r>
              <a:rPr lang="de-DE" dirty="0"/>
              <a:t> possible, must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considered</a:t>
            </a:r>
            <a:r>
              <a:rPr lang="de-DE" dirty="0"/>
              <a:t> </a:t>
            </a:r>
            <a:r>
              <a:rPr lang="de-DE" dirty="0" err="1"/>
              <a:t>carefully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DF5ABA5-CC0F-4A90-A28A-10A555862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Conclusions</a:t>
            </a:r>
            <a:endParaRPr lang="de-DE" dirty="0"/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95557710-C30B-4171-839D-23B7070D4A5E}"/>
              </a:ext>
            </a:extLst>
          </p:cNvPr>
          <p:cNvSpPr txBox="1">
            <a:spLocks/>
          </p:cNvSpPr>
          <p:nvPr/>
        </p:nvSpPr>
        <p:spPr>
          <a:xfrm>
            <a:off x="1064922" y="2912632"/>
            <a:ext cx="10766520" cy="1434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dirty="0"/>
              <a:t>Outlook</a:t>
            </a:r>
          </a:p>
        </p:txBody>
      </p:sp>
      <p:sp>
        <p:nvSpPr>
          <p:cNvPr id="5" name="Inhaltsplatzhalter 1">
            <a:extLst>
              <a:ext uri="{FF2B5EF4-FFF2-40B4-BE49-F238E27FC236}">
                <a16:creationId xmlns:a16="http://schemas.microsoft.com/office/drawing/2014/main" id="{10A789E4-5244-4BF3-90C2-99EE9E3AC0D7}"/>
              </a:ext>
            </a:extLst>
          </p:cNvPr>
          <p:cNvSpPr txBox="1">
            <a:spLocks/>
          </p:cNvSpPr>
          <p:nvPr/>
        </p:nvSpPr>
        <p:spPr>
          <a:xfrm>
            <a:off x="1064921" y="3912299"/>
            <a:ext cx="10766519" cy="1838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rgbClr val="65942D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68288" indent="-268288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65942D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2667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rgbClr val="A9CF38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Extend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&gt; 20 </a:t>
            </a:r>
            <a:r>
              <a:rPr lang="de-DE" dirty="0" err="1"/>
              <a:t>cultivars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0" dirty="0"/>
              <a:t>Use </a:t>
            </a:r>
            <a:r>
              <a:rPr lang="de-DE" b="0" dirty="0" err="1"/>
              <a:t>databases</a:t>
            </a:r>
            <a:r>
              <a:rPr lang="de-DE" b="0" dirty="0"/>
              <a:t> </a:t>
            </a:r>
            <a:r>
              <a:rPr lang="de-DE" b="0" dirty="0" err="1"/>
              <a:t>covering</a:t>
            </a:r>
            <a:r>
              <a:rPr lang="de-DE" b="0" dirty="0"/>
              <a:t> a </a:t>
            </a:r>
            <a:r>
              <a:rPr lang="de-DE" dirty="0"/>
              <a:t>wider </a:t>
            </a:r>
            <a:r>
              <a:rPr lang="de-DE" dirty="0" err="1"/>
              <a:t>range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climates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Different </a:t>
            </a:r>
            <a:r>
              <a:rPr lang="de-DE" dirty="0" err="1"/>
              <a:t>citizen-science</a:t>
            </a:r>
            <a:r>
              <a:rPr lang="de-DE" dirty="0"/>
              <a:t> </a:t>
            </a:r>
            <a:r>
              <a:rPr lang="de-DE" dirty="0" err="1"/>
              <a:t>sources</a:t>
            </a:r>
            <a:r>
              <a:rPr lang="de-DE" dirty="0"/>
              <a:t> </a:t>
            </a:r>
            <a:r>
              <a:rPr lang="de-DE" dirty="0" err="1"/>
              <a:t>could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combined</a:t>
            </a:r>
            <a:r>
              <a:rPr lang="de-DE" dirty="0"/>
              <a:t> </a:t>
            </a:r>
            <a:r>
              <a:rPr lang="de-DE" b="0" dirty="0"/>
              <a:t>(e.g. 26 </a:t>
            </a:r>
            <a:r>
              <a:rPr lang="de-DE" b="0" dirty="0" err="1"/>
              <a:t>apple</a:t>
            </a:r>
            <a:r>
              <a:rPr lang="de-DE" b="0" dirty="0"/>
              <a:t> </a:t>
            </a:r>
            <a:r>
              <a:rPr lang="de-DE" b="0" dirty="0" err="1"/>
              <a:t>cultivars</a:t>
            </a:r>
            <a:r>
              <a:rPr lang="de-DE" b="0" dirty="0"/>
              <a:t> in </a:t>
            </a:r>
            <a:r>
              <a:rPr lang="de-DE" b="0" dirty="0" err="1"/>
              <a:t>the</a:t>
            </a:r>
            <a:r>
              <a:rPr lang="de-DE" b="0" dirty="0"/>
              <a:t> UK, Tang et al. 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Improved</a:t>
            </a:r>
            <a:r>
              <a:rPr lang="de-DE" dirty="0"/>
              <a:t> 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/>
              <a:t>understanding</a:t>
            </a:r>
            <a:r>
              <a:rPr lang="de-DE" dirty="0"/>
              <a:t> </a:t>
            </a:r>
            <a:r>
              <a:rPr lang="de-DE" b="0" dirty="0"/>
              <a:t>still </a:t>
            </a:r>
            <a:r>
              <a:rPr lang="de-DE" b="0" dirty="0" err="1"/>
              <a:t>required</a:t>
            </a:r>
            <a:r>
              <a:rPr lang="de-DE" b="0" dirty="0"/>
              <a:t> </a:t>
            </a:r>
            <a:r>
              <a:rPr lang="de-DE" b="0" dirty="0" err="1"/>
              <a:t>for</a:t>
            </a:r>
            <a:r>
              <a:rPr lang="de-DE" b="0" dirty="0"/>
              <a:t> </a:t>
            </a:r>
            <a:r>
              <a:rPr lang="de-DE" b="0" dirty="0" err="1"/>
              <a:t>improved</a:t>
            </a:r>
            <a:r>
              <a:rPr lang="de-DE" b="0" dirty="0"/>
              <a:t> </a:t>
            </a:r>
            <a:r>
              <a:rPr lang="de-DE" b="0" dirty="0" err="1"/>
              <a:t>process-based</a:t>
            </a:r>
            <a:r>
              <a:rPr lang="de-DE" b="0" dirty="0"/>
              <a:t> </a:t>
            </a:r>
            <a:r>
              <a:rPr lang="de-DE" b="0" dirty="0" err="1"/>
              <a:t>parameterization</a:t>
            </a:r>
            <a:endParaRPr lang="de-DE" b="0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9FB3512A-D4E9-44CF-8B68-E1517AC133F5}"/>
              </a:ext>
            </a:extLst>
          </p:cNvPr>
          <p:cNvSpPr/>
          <p:nvPr/>
        </p:nvSpPr>
        <p:spPr>
          <a:xfrm>
            <a:off x="1064919" y="5751094"/>
            <a:ext cx="3716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solidFill>
                  <a:srgbClr val="A9CF38"/>
                </a:solidFill>
              </a:rPr>
              <a:t>Reach</a:t>
            </a:r>
            <a:r>
              <a:rPr lang="de-DE" dirty="0">
                <a:solidFill>
                  <a:srgbClr val="A9CF38"/>
                </a:solidFill>
              </a:rPr>
              <a:t> out: thomas.ohnemus@ufz.de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7454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5C7615F-FD04-4E0A-8A94-7901CBEAF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923" y="1065229"/>
            <a:ext cx="10766519" cy="5052767"/>
          </a:xfrm>
        </p:spPr>
        <p:txBody>
          <a:bodyPr>
            <a:normAutofit/>
          </a:bodyPr>
          <a:lstStyle/>
          <a:p>
            <a:r>
              <a:rPr lang="en-US" sz="1400" dirty="0"/>
              <a:t>Anderson, J.L., Richardson, E.A., </a:t>
            </a:r>
            <a:r>
              <a:rPr lang="en-US" sz="1400" dirty="0" err="1"/>
              <a:t>Kesner</a:t>
            </a:r>
            <a:r>
              <a:rPr lang="en-US" sz="1400" dirty="0"/>
              <a:t>, C.D., 1986. </a:t>
            </a:r>
            <a:r>
              <a:rPr lang="en-US" sz="1400" b="0" dirty="0"/>
              <a:t>Validation of Chill Unit and Flower Bud Phenology Models for ‘Montmorency’ sour Cherry. Acta </a:t>
            </a:r>
            <a:r>
              <a:rPr lang="en-US" sz="1400" b="0" dirty="0" err="1"/>
              <a:t>Hortic</a:t>
            </a:r>
            <a:r>
              <a:rPr lang="en-US" sz="1400" b="0" dirty="0"/>
              <a:t>. (184), 71–78.</a:t>
            </a:r>
          </a:p>
          <a:p>
            <a:r>
              <a:rPr lang="en-US" sz="1400" dirty="0"/>
              <a:t>Fishman, S., </a:t>
            </a:r>
            <a:r>
              <a:rPr lang="en-US" sz="1400" dirty="0" err="1"/>
              <a:t>Erez</a:t>
            </a:r>
            <a:r>
              <a:rPr lang="en-US" sz="1400" dirty="0"/>
              <a:t>, A., </a:t>
            </a:r>
            <a:r>
              <a:rPr lang="en-US" sz="1400" dirty="0" err="1"/>
              <a:t>Couvillon</a:t>
            </a:r>
            <a:r>
              <a:rPr lang="en-US" sz="1400" dirty="0"/>
              <a:t>, G.A., 1987a. </a:t>
            </a:r>
            <a:r>
              <a:rPr lang="en-US" sz="1400" b="0" dirty="0"/>
              <a:t>The temperature dependence of dormancy breaking in plants: Computer simulation of processes studied under controlled temperatures. Journal of Theoretical Biology 126 (3), 309–321.</a:t>
            </a:r>
          </a:p>
          <a:p>
            <a:r>
              <a:rPr lang="en-US" sz="1400" dirty="0"/>
              <a:t>Fishman, S., </a:t>
            </a:r>
            <a:r>
              <a:rPr lang="en-US" sz="1400" dirty="0" err="1"/>
              <a:t>Erez</a:t>
            </a:r>
            <a:r>
              <a:rPr lang="en-US" sz="1400" dirty="0"/>
              <a:t>, A., </a:t>
            </a:r>
            <a:r>
              <a:rPr lang="en-US" sz="1400" dirty="0" err="1"/>
              <a:t>Couvillon</a:t>
            </a:r>
            <a:r>
              <a:rPr lang="en-US" sz="1400" dirty="0"/>
              <a:t>, G.A., 1987b. </a:t>
            </a:r>
            <a:r>
              <a:rPr lang="en-US" sz="1400" b="0" dirty="0"/>
              <a:t>The temperature dependence of dormancy breaking in plants: Mathematical analysis of a two-step model involving a cooperative transition. Journal of Theoretical Biology 124 (4), 473–483.</a:t>
            </a:r>
          </a:p>
          <a:p>
            <a:r>
              <a:rPr lang="de-DE" sz="1400" dirty="0"/>
              <a:t>Krähenmann, S., Walter, A., </a:t>
            </a:r>
            <a:r>
              <a:rPr lang="de-DE" sz="1400" dirty="0" err="1"/>
              <a:t>Brienen</a:t>
            </a:r>
            <a:r>
              <a:rPr lang="de-DE" sz="1400" dirty="0"/>
              <a:t>, S., </a:t>
            </a:r>
            <a:r>
              <a:rPr lang="de-DE" sz="1400" dirty="0" err="1"/>
              <a:t>Imbery</a:t>
            </a:r>
            <a:r>
              <a:rPr lang="de-DE" sz="1400" dirty="0"/>
              <a:t>, F., </a:t>
            </a:r>
            <a:r>
              <a:rPr lang="de-DE" sz="1400" dirty="0" err="1"/>
              <a:t>Matzarakis</a:t>
            </a:r>
            <a:r>
              <a:rPr lang="de-DE" sz="1400" dirty="0"/>
              <a:t>, A., 2018. </a:t>
            </a:r>
            <a:r>
              <a:rPr lang="de-DE" sz="1400" b="0" dirty="0"/>
              <a:t>High-resolution </a:t>
            </a:r>
            <a:r>
              <a:rPr lang="de-DE" sz="1400" b="0" dirty="0" err="1"/>
              <a:t>grids</a:t>
            </a:r>
            <a:r>
              <a:rPr lang="de-DE" sz="1400" b="0" dirty="0"/>
              <a:t> </a:t>
            </a:r>
            <a:r>
              <a:rPr lang="de-DE" sz="1400" b="0" dirty="0" err="1"/>
              <a:t>of</a:t>
            </a:r>
            <a:r>
              <a:rPr lang="de-DE" sz="1400" b="0" dirty="0"/>
              <a:t> </a:t>
            </a:r>
            <a:r>
              <a:rPr lang="de-DE" sz="1400" b="0" dirty="0" err="1"/>
              <a:t>hourly</a:t>
            </a:r>
            <a:r>
              <a:rPr lang="de-DE" sz="1400" b="0" dirty="0"/>
              <a:t> </a:t>
            </a:r>
            <a:r>
              <a:rPr lang="de-DE" sz="1400" b="0" dirty="0" err="1"/>
              <a:t>meteorological</a:t>
            </a:r>
            <a:r>
              <a:rPr lang="de-DE" sz="1400" b="0" dirty="0"/>
              <a:t> variables </a:t>
            </a:r>
            <a:r>
              <a:rPr lang="de-DE" sz="1400" b="0" dirty="0" err="1"/>
              <a:t>for</a:t>
            </a:r>
            <a:r>
              <a:rPr lang="de-DE" sz="1400" b="0" dirty="0"/>
              <a:t> Germany. </a:t>
            </a:r>
            <a:r>
              <a:rPr lang="de-DE" sz="1400" b="0" dirty="0" err="1"/>
              <a:t>Theor</a:t>
            </a:r>
            <a:r>
              <a:rPr lang="de-DE" sz="1400" b="0" dirty="0"/>
              <a:t> </a:t>
            </a:r>
            <a:r>
              <a:rPr lang="de-DE" sz="1400" b="0" dirty="0" err="1"/>
              <a:t>Appl</a:t>
            </a:r>
            <a:r>
              <a:rPr lang="de-DE" sz="1400" b="0" dirty="0"/>
              <a:t> </a:t>
            </a:r>
            <a:r>
              <a:rPr lang="de-DE" sz="1400" b="0" dirty="0" err="1"/>
              <a:t>Climatol</a:t>
            </a:r>
            <a:r>
              <a:rPr lang="de-DE" sz="1400" b="0" dirty="0"/>
              <a:t> 131 (3-4), 899–926.</a:t>
            </a:r>
          </a:p>
          <a:p>
            <a:r>
              <a:rPr lang="de-DE" sz="1400" dirty="0" err="1"/>
              <a:t>Luedeling</a:t>
            </a:r>
            <a:r>
              <a:rPr lang="de-DE" sz="1400" dirty="0"/>
              <a:t>, E., </a:t>
            </a:r>
            <a:r>
              <a:rPr lang="de-DE" sz="1400" dirty="0" err="1"/>
              <a:t>Caspersen</a:t>
            </a:r>
            <a:r>
              <a:rPr lang="de-DE" sz="1400" dirty="0"/>
              <a:t>, L., Fernandez, E., 2024. </a:t>
            </a:r>
            <a:r>
              <a:rPr lang="de-DE" sz="1400" b="0" dirty="0" err="1"/>
              <a:t>chillR</a:t>
            </a:r>
            <a:r>
              <a:rPr lang="de-DE" sz="1400" b="0" dirty="0"/>
              <a:t>: Statistical Methods </a:t>
            </a:r>
            <a:r>
              <a:rPr lang="de-DE" sz="1400" b="0" dirty="0" err="1"/>
              <a:t>for</a:t>
            </a:r>
            <a:r>
              <a:rPr lang="de-DE" sz="1400" b="0" dirty="0"/>
              <a:t> </a:t>
            </a:r>
            <a:r>
              <a:rPr lang="de-DE" sz="1400" b="0" dirty="0" err="1"/>
              <a:t>Phenology</a:t>
            </a:r>
            <a:r>
              <a:rPr lang="de-DE" sz="1400" b="0" dirty="0"/>
              <a:t> Analysis in Temperate Fruit </a:t>
            </a:r>
            <a:r>
              <a:rPr lang="de-DE" sz="1400" b="0" dirty="0" err="1"/>
              <a:t>Trees</a:t>
            </a:r>
            <a:r>
              <a:rPr lang="de-DE" sz="1400" b="0" dirty="0"/>
              <a:t>. R </a:t>
            </a:r>
            <a:r>
              <a:rPr lang="de-DE" sz="1400" b="0" dirty="0" err="1"/>
              <a:t>package</a:t>
            </a:r>
            <a:r>
              <a:rPr lang="de-DE" sz="1400" b="0" dirty="0"/>
              <a:t> </a:t>
            </a:r>
            <a:r>
              <a:rPr lang="de-DE" sz="1400" b="0" dirty="0" err="1"/>
              <a:t>version</a:t>
            </a:r>
            <a:r>
              <a:rPr lang="de-DE" sz="1400" b="0" dirty="0"/>
              <a:t> 0.76.</a:t>
            </a:r>
          </a:p>
          <a:p>
            <a:r>
              <a:rPr lang="en-US" sz="1400" dirty="0" err="1"/>
              <a:t>Luedeling</a:t>
            </a:r>
            <a:r>
              <a:rPr lang="en-US" sz="1400" dirty="0"/>
              <a:t>, E., </a:t>
            </a:r>
            <a:r>
              <a:rPr lang="en-US" sz="1400" dirty="0" err="1"/>
              <a:t>Schiffers</a:t>
            </a:r>
            <a:r>
              <a:rPr lang="en-US" sz="1400" dirty="0"/>
              <a:t>, K., </a:t>
            </a:r>
            <a:r>
              <a:rPr lang="en-US" sz="1400" dirty="0" err="1"/>
              <a:t>Fohrmann</a:t>
            </a:r>
            <a:r>
              <a:rPr lang="en-US" sz="1400" dirty="0"/>
              <a:t>, T., </a:t>
            </a:r>
            <a:r>
              <a:rPr lang="en-US" sz="1400" dirty="0" err="1"/>
              <a:t>Urbach</a:t>
            </a:r>
            <a:r>
              <a:rPr lang="en-US" sz="1400" dirty="0"/>
              <a:t>, C., 2021. </a:t>
            </a:r>
            <a:r>
              <a:rPr lang="en-US" sz="1400" b="0" dirty="0" err="1"/>
              <a:t>PhenoFlex</a:t>
            </a:r>
            <a:r>
              <a:rPr lang="en-US" sz="1400" b="0" dirty="0"/>
              <a:t> - an integrated model to predict spring phenology in temperate fruit trees. Agricultural and Forest Meteorology 307, 108491.</a:t>
            </a:r>
          </a:p>
          <a:p>
            <a:r>
              <a:rPr lang="en-US" sz="1400" dirty="0" err="1"/>
              <a:t>Maguylo</a:t>
            </a:r>
            <a:r>
              <a:rPr lang="en-US" sz="1400" dirty="0"/>
              <a:t>, K., Cook, N.C., Theron, K.I. 2012. </a:t>
            </a:r>
            <a:r>
              <a:rPr lang="en-US" sz="1400" b="0" dirty="0"/>
              <a:t>Environment and position of first bud to break on apple shoots affects lateral outgrowth. Trees 26, 663-675. </a:t>
            </a:r>
            <a:r>
              <a:rPr lang="en-US" sz="1400" b="0" dirty="0" err="1"/>
              <a:t>doi</a:t>
            </a:r>
            <a:r>
              <a:rPr lang="en-US" sz="1400" b="0" dirty="0"/>
              <a:t>: </a:t>
            </a:r>
            <a:r>
              <a:rPr lang="de-DE" sz="1400" b="0" dirty="0"/>
              <a:t>10.1007/s00468-011-0634-y</a:t>
            </a:r>
            <a:endParaRPr lang="en-US" sz="1400" b="0" dirty="0"/>
          </a:p>
          <a:p>
            <a:r>
              <a:rPr lang="en-US" sz="1400" dirty="0"/>
              <a:t>Tang, H., </a:t>
            </a:r>
            <a:r>
              <a:rPr lang="en-US" sz="1400" dirty="0" err="1"/>
              <a:t>Zhai</a:t>
            </a:r>
            <a:r>
              <a:rPr lang="en-US" sz="1400" dirty="0"/>
              <a:t>, X., Xu, X., 2024. </a:t>
            </a:r>
            <a:r>
              <a:rPr lang="en-US" sz="1400" b="0" dirty="0"/>
              <a:t>Evaluating the performance of models predicting the flowering times of twenty-six apple cultivars in England. European Journal of Agronomy 160, 127319.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85DA2F2-DB4A-4C6D-A466-6656C9633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0922708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AE04F60-4B7B-4B61-9F38-769763404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924" y="1129"/>
            <a:ext cx="8861501" cy="1434535"/>
          </a:xfrm>
        </p:spPr>
        <p:txBody>
          <a:bodyPr/>
          <a:lstStyle/>
          <a:p>
            <a:r>
              <a:rPr lang="de-DE" dirty="0"/>
              <a:t>A DWD </a:t>
            </a:r>
            <a:r>
              <a:rPr lang="de-DE" dirty="0" err="1"/>
              <a:t>citizen-science</a:t>
            </a:r>
            <a:r>
              <a:rPr lang="de-DE" dirty="0"/>
              <a:t> </a:t>
            </a:r>
            <a:r>
              <a:rPr lang="de-DE" dirty="0" err="1"/>
              <a:t>phenology</a:t>
            </a:r>
            <a:r>
              <a:rPr lang="de-DE" dirty="0"/>
              <a:t> </a:t>
            </a:r>
            <a:r>
              <a:rPr lang="de-DE" dirty="0" err="1"/>
              <a:t>database</a:t>
            </a:r>
            <a:r>
              <a:rPr lang="de-DE" dirty="0"/>
              <a:t> </a:t>
            </a:r>
            <a:r>
              <a:rPr lang="de-DE" dirty="0" err="1"/>
              <a:t>provides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vast</a:t>
            </a:r>
            <a:r>
              <a:rPr lang="de-DE" dirty="0"/>
              <a:t> </a:t>
            </a:r>
            <a:r>
              <a:rPr lang="de-DE" dirty="0" err="1"/>
              <a:t>phenology</a:t>
            </a:r>
            <a:r>
              <a:rPr lang="de-DE" dirty="0"/>
              <a:t> </a:t>
            </a:r>
            <a:r>
              <a:rPr lang="de-DE" dirty="0" err="1"/>
              <a:t>dataset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14A94C5-6C29-4F9F-81BC-E2BD31B47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77" y="1341622"/>
            <a:ext cx="3661280" cy="4883085"/>
          </a:xfrm>
          <a:prstGeom prst="rect">
            <a:avLst/>
          </a:prstGeom>
        </p:spPr>
      </p:pic>
      <p:sp>
        <p:nvSpPr>
          <p:cNvPr id="8" name="Pfeil: nach rechts 7">
            <a:extLst>
              <a:ext uri="{FF2B5EF4-FFF2-40B4-BE49-F238E27FC236}">
                <a16:creationId xmlns:a16="http://schemas.microsoft.com/office/drawing/2014/main" id="{E3A5078C-AE4E-4432-A68C-D6FCFB881AFF}"/>
              </a:ext>
            </a:extLst>
          </p:cNvPr>
          <p:cNvSpPr/>
          <p:nvPr/>
        </p:nvSpPr>
        <p:spPr>
          <a:xfrm>
            <a:off x="4690195" y="3551202"/>
            <a:ext cx="1505050" cy="65200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9" name="Inhaltsplatzhalter 4">
            <a:extLst>
              <a:ext uri="{FF2B5EF4-FFF2-40B4-BE49-F238E27FC236}">
                <a16:creationId xmlns:a16="http://schemas.microsoft.com/office/drawing/2014/main" id="{4CC81C42-8961-4582-B074-C3EC6EC9D4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814" y="872710"/>
            <a:ext cx="5374628" cy="3224413"/>
          </a:xfr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98C3E8C-458E-4343-AD95-82EB0CDB3F57}"/>
              </a:ext>
            </a:extLst>
          </p:cNvPr>
          <p:cNvSpPr txBox="1"/>
          <p:nvPr/>
        </p:nvSpPr>
        <p:spPr>
          <a:xfrm>
            <a:off x="7888833" y="972238"/>
            <a:ext cx="251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Boskoop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C5F8261-E7DB-41A9-8846-0FCFBA811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814" y="3633586"/>
            <a:ext cx="5374629" cy="3224414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155990F-1C47-4E6C-B1C9-9C4D516BE118}"/>
              </a:ext>
            </a:extLst>
          </p:cNvPr>
          <p:cNvSpPr txBox="1"/>
          <p:nvPr/>
        </p:nvSpPr>
        <p:spPr>
          <a:xfrm>
            <a:off x="7888833" y="3727791"/>
            <a:ext cx="251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Starking</a:t>
            </a:r>
          </a:p>
        </p:txBody>
      </p:sp>
    </p:spTree>
    <p:extLst>
      <p:ext uri="{BB962C8B-B14F-4D97-AF65-F5344CB8AC3E}">
        <p14:creationId xmlns:p14="http://schemas.microsoft.com/office/powerpoint/2010/main" val="303150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2" grpId="0"/>
    </p:bldLst>
  </p:timing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931</Words>
  <Application>Microsoft Office PowerPoint</Application>
  <PresentationFormat>Breitbild</PresentationFormat>
  <Paragraphs>230</Paragraphs>
  <Slides>12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1_Office</vt:lpstr>
      <vt:lpstr>PowerPoint-Präsentation</vt:lpstr>
      <vt:lpstr>We want to answer two main questions</vt:lpstr>
      <vt:lpstr>We use PhenoFlex to delineate cultivar-specific spring phenology models </vt:lpstr>
      <vt:lpstr>Bloom phases can be modelled with 3-5 days deviation, bud break clearly worse </vt:lpstr>
      <vt:lpstr>PowerPoint-Präsentation</vt:lpstr>
      <vt:lpstr>PowerPoint-Präsentation</vt:lpstr>
      <vt:lpstr>Conclusions</vt:lpstr>
      <vt:lpstr>References</vt:lpstr>
      <vt:lpstr>A DWD citizen-science phenology database provides a vast phenology dataset</vt:lpstr>
      <vt:lpstr>Changing spatio-temporal climatic patterns  alter spring phenology occurrence</vt:lpstr>
      <vt:lpstr>The spatial distribution differs strongly between cultivars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Thomas Ohnemus</dc:creator>
  <cp:lastModifiedBy>Thomas Ohnemus</cp:lastModifiedBy>
  <cp:revision>248</cp:revision>
  <dcterms:created xsi:type="dcterms:W3CDTF">2025-01-14T13:21:36Z</dcterms:created>
  <dcterms:modified xsi:type="dcterms:W3CDTF">2025-04-22T07:42:38Z</dcterms:modified>
</cp:coreProperties>
</file>