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508" r:id="rId5"/>
    <p:sldId id="507" r:id="rId6"/>
    <p:sldId id="433" r:id="rId7"/>
    <p:sldId id="446" r:id="rId8"/>
    <p:sldId id="259" r:id="rId9"/>
    <p:sldId id="506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1C7C-2210-4953-BAF4-F344489A115B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C4073-1828-43C8-9775-737CD84DF2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101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/>
              <a:t>Different mechanisms are responsible </a:t>
            </a:r>
            <a:r>
              <a:rPr lang="en-US" sz="1200"/>
              <a:t>for the moisture transport that produces EPEs</a:t>
            </a:r>
            <a:r>
              <a:rPr lang="en-IN" sz="1200"/>
              <a:t>. Among the various mechanisms, Atmospheric Rivers, </a:t>
            </a:r>
            <a:r>
              <a:rPr lang="en-US" sz="1200"/>
              <a:t>Low-level Jets, Tropical Moisture Exports,</a:t>
            </a:r>
            <a:r>
              <a:rPr lang="en-IN" sz="1200"/>
              <a:t> and Tropical Cyclones are the prominent ones. </a:t>
            </a:r>
          </a:p>
          <a:p>
            <a:pPr algn="l"/>
            <a:r>
              <a:rPr lang="en-US" sz="1200" b="0" i="0" u="none" strike="noStrike" baseline="0">
                <a:solidFill>
                  <a:srgbClr val="000000"/>
                </a:solidFill>
                <a:latin typeface="AdvOT569473da"/>
              </a:rPr>
              <a:t>the monsoonal circulations</a:t>
            </a:r>
          </a:p>
          <a:p>
            <a:pPr algn="l"/>
            <a:r>
              <a:rPr lang="en-US" sz="1200" b="0" i="0" u="none" strike="noStrike" baseline="0">
                <a:solidFill>
                  <a:srgbClr val="000000"/>
                </a:solidFill>
                <a:latin typeface="AdvOT569473da"/>
              </a:rPr>
              <a:t>Jet streams</a:t>
            </a:r>
          </a:p>
          <a:p>
            <a:pPr algn="l"/>
            <a:r>
              <a:rPr lang="en-US" sz="1200" b="0" i="0" u="none" strike="noStrike" baseline="0">
                <a:solidFill>
                  <a:srgbClr val="000000"/>
                </a:solidFill>
                <a:latin typeface="AdvOT569473da"/>
              </a:rPr>
              <a:t>At local scale, land-atmospheric feedbacks are also critical in extreme precipitation</a:t>
            </a:r>
          </a:p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9189-0EE4-46F3-B6D6-7E1FD37A6FD2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435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12F3-3B21-4625-9A7A-2BC1E9887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8E769-0984-4067-88A0-33424C234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8ADAC-5C61-4A9B-B414-BA88104D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BC117-5C24-46CF-982B-C6F9F99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97680-3CFF-4F7A-BF1A-BEFD23BE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271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8469-4E2C-4404-BC54-775276D6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40770-10F6-497B-9F6C-EA87623C1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81C0A-C42F-462B-88CF-360D5785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0FE3-12FF-4A78-9E87-8DEAD366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D81BA-1FF7-43E0-B137-28AC6B9E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06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C034D-A0E5-4415-8AB4-F65DF10EB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FF27-0C6A-42D1-8123-208099CC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5D9E-8CC1-4F48-8C00-A1F8A4F6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E6C5-C197-4156-92C4-FCDFA571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94D5-EABD-4D3D-98FF-8E35CF31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146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5F7C-52F3-424E-8C60-2F4E04D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A3D7-B2BB-46EC-A9D1-3F142DAC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2A4A-6A7B-4A7A-877C-B54EEB25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9C45-A4AF-46DA-B7D0-5E6E0E85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DA09-18A0-4CC0-B59A-B405C1F2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51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40C8-1690-4159-95DD-F81700E9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BB8E8-E05C-430F-86BF-C60842FFF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344-4018-4AE3-AEED-0C70226C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645E-B6C7-4BCA-BFBE-8841BD72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26B98-A758-41DB-A3CF-4B01E3F1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553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0BE1-E40A-4647-905B-22C5397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3E83-6046-4EB4-9DAB-24ACF9183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9A03F-CAD4-4BAB-A722-15A82497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9E049-96BB-46B5-B2FD-87F0F4A4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1CEB0-7FF3-4514-8394-BD278AFE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22594-BA37-4E8F-A1D4-BDBE7EB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45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9437-666C-43A4-9283-0989D30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FED8-53D2-4807-B4C5-9219357D3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BB439-6777-46D9-91FB-56714ADB4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BCDBC-DCC2-4811-B192-C5A83F9B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874D6-9C04-45E3-AA13-FFC342921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AA99-0BC0-49AD-84CA-54E29BD8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D7643-1AA5-41A4-BF44-53CFC4E8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CAFF9-A51C-4266-849A-AFF1EA0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20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6DA2-2134-4636-86A7-437FAEEB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94CE2-9402-4956-904F-6C7D5D54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5A32A-4DDD-4733-9C54-D8C9B96B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B44EA-4573-4F7C-8D5E-3BFDE0D0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4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A8C62-33D1-4C83-B4E7-81BBFA0E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B6142-4E3F-4A5F-9978-9C6D171A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288F7-375B-49AC-AE51-D5E06AA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8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D5A1-9522-4588-BD90-695C5F6C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BD09-3258-4DE9-9106-04D39EB0A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BDD7-9016-4FF5-948D-9254F1F5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2729-CDE7-4E29-8E34-AB22E51A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82E03-764C-4DF6-BC72-4FE76CF4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752BA-AEE7-4C34-83BE-A422F78C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146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C054-DCC4-4BED-A0D0-AD329ABD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540AC-4AF5-427D-825F-D4CA163C5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AB5C2-B60A-4792-8705-4B53E622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5FF86-AB8D-4A3A-835F-48C49D4C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0C49C-A2B1-4867-B74B-CC9E4919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A97E-3AE2-49E2-B99D-65AD017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85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E5BD9-D7F5-4961-AB57-0BB4998C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6F9E5-8DF2-45F4-8E22-C18A0C6E5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71CB-6646-40B7-884F-35ADED7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9C58-264A-494B-BE81-3864E805CA12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7692-1FB3-42F0-A4C0-A689FAAB8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21933-7BA2-4E3E-B337-2CBFE64EC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E485-AC50-4AF3-A3A8-547A619962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94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sree-anusha-ganapathiraj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194/nhess-22-2791-2022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wace.2022.1005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B4DE-6410-452B-B60D-96F2C10B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88" y="1886056"/>
            <a:ext cx="10728960" cy="1777291"/>
          </a:xfrm>
        </p:spPr>
        <p:txBody>
          <a:bodyPr anchor="ctr">
            <a:noAutofit/>
          </a:bodyPr>
          <a:lstStyle/>
          <a:p>
            <a:pPr algn="just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Investigating the Role of Anomalous Moisture Transport in Indian Subcontinent's Extreme Precipitation Events: A PIKART Perspective</a:t>
            </a:r>
            <a:endParaRPr lang="LID4096" sz="4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D6E0D-4BE1-4B6F-A18F-FC9DB821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7093-63F7-4570-8CA3-A0D41A785CC2}" type="slidenum">
              <a:rPr lang="LID4096" smtClean="0"/>
              <a:t>1</a:t>
            </a:fld>
            <a:endParaRPr lang="LID4096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990A771-1056-4569-B510-5CDD3315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81" y="4028754"/>
            <a:ext cx="1036496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Sree Anusha Ganpathiraju</a:t>
            </a:r>
            <a:r>
              <a:rPr kumimoji="0" lang="LID4096" altLang="LID4096" sz="16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1,2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Sara M. Vallejo-Bernal</a:t>
            </a: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3,2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Norbert Marwan</a:t>
            </a: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2,4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Maheswaran Rathinasamy</a:t>
            </a: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1,5</a:t>
            </a:r>
            <a:endParaRPr kumimoji="0" lang="en-US" altLang="LID4096" sz="1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Department of Climate Change, Indian Institute of Technology Hyderabad, Sangareddy, India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Department of Complexity Science, Potsdam Institute for Climate Impact Research, Potsdam, Germany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Institute of Earth System Science and Remote Sensing, Leipzig University, Leipzig, Germany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4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Institute of Geosciences, University of Potsdam, Potsdam, Germany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ID4096" altLang="LID4096" sz="1400" b="0" i="0" u="none" strike="noStrike" cap="none" normalizeH="0" baseline="300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5</a:t>
            </a:r>
            <a:r>
              <a:rPr kumimoji="0" lang="LID4096" altLang="LID4096" sz="1400" b="0" i="0" u="none" strike="noStrike" cap="none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Department of Civil Engineering, Indian Institute of Technology Hyderabad, Sangareddy, India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Google Shape;121;p22">
            <a:extLst>
              <a:ext uri="{FF2B5EF4-FFF2-40B4-BE49-F238E27FC236}">
                <a16:creationId xmlns:a16="http://schemas.microsoft.com/office/drawing/2014/main" id="{FE5476D2-9833-411A-8335-02FF5C4F76A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1695" y="132291"/>
            <a:ext cx="1070306" cy="108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7EECD14B-81DA-4CD6-8824-7F4A4B02A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7" r="14485" b="16233"/>
          <a:stretch/>
        </p:blipFill>
        <p:spPr>
          <a:xfrm>
            <a:off x="5117066" y="111143"/>
            <a:ext cx="1548396" cy="1081901"/>
          </a:xfrm>
          <a:prstGeom prst="rect">
            <a:avLst/>
          </a:prstGeom>
        </p:spPr>
      </p:pic>
      <p:pic>
        <p:nvPicPr>
          <p:cNvPr id="34" name="Picture 33" descr="A logo with orange and grey lines&#10;&#10;Description automatically generated">
            <a:extLst>
              <a:ext uri="{FF2B5EF4-FFF2-40B4-BE49-F238E27FC236}">
                <a16:creationId xmlns:a16="http://schemas.microsoft.com/office/drawing/2014/main" id="{8952813E-8FC0-4786-8B12-076D432E3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489" y="136525"/>
            <a:ext cx="2413206" cy="10776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9A5895-364E-4824-A415-8E9E88D13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" y="5009079"/>
            <a:ext cx="1794224" cy="17942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B4904C-D29D-4C63-8B04-C4ACAC86E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89" y="231596"/>
            <a:ext cx="3619500" cy="942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D312FD-9F53-4C37-A1D0-9AA99489F0ED}"/>
              </a:ext>
            </a:extLst>
          </p:cNvPr>
          <p:cNvSpPr/>
          <p:nvPr/>
        </p:nvSpPr>
        <p:spPr>
          <a:xfrm>
            <a:off x="3069497" y="6423265"/>
            <a:ext cx="564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hlinkClick r:id="rId8"/>
              </a:rPr>
              <a:t>https://www.linkedin.com/in/sree-anusha-ganapathiraju/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LID4096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941162-D6D0-463F-8E7A-03EC92982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61" y="136525"/>
            <a:ext cx="1077668" cy="107766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8281437-3355-4C0B-B448-030F753C0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6412" y="170031"/>
            <a:ext cx="1103049" cy="11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AF484-4CF2-40A2-8D93-33485605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7093-63F7-4570-8CA3-A0D41A785CC2}" type="slidenum">
              <a:rPr lang="LID4096" smtClean="0"/>
              <a:t>2</a:t>
            </a:fld>
            <a:endParaRPr lang="LID4096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657E71-2D73-4054-90BD-FD50C8644B91}"/>
              </a:ext>
            </a:extLst>
          </p:cNvPr>
          <p:cNvSpPr txBox="1">
            <a:spLocks/>
          </p:cNvSpPr>
          <p:nvPr/>
        </p:nvSpPr>
        <p:spPr>
          <a:xfrm>
            <a:off x="3574473" y="2401455"/>
            <a:ext cx="3908779" cy="13520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dirty="0">
                <a:solidFill>
                  <a:schemeClr val="bg1"/>
                </a:solidFill>
              </a:rPr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349417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7E40C-802D-4B7F-90F6-E518FDAF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7093-63F7-4570-8CA3-A0D41A785CC2}" type="slidenum">
              <a:rPr lang="LID4096" smtClean="0"/>
              <a:t>3</a:t>
            </a:fld>
            <a:endParaRPr lang="LID4096"/>
          </a:p>
        </p:txBody>
      </p:sp>
      <p:pic>
        <p:nvPicPr>
          <p:cNvPr id="4" name="Picture 3" descr="\documentclass{article}&#10;\usepackage{amsmath}&#10;\pagestyle{empty}&#10;\begin{document}&#10;&#10;Let $F$ be the Cumulative Distribution Function (CDF) of a random variable $X$. The distribution function $F_u$ of $X$ beyond a sufficiently large threshold $u$ is approximated to a GPD whose CDF $\forall x\geq u$&#10;\begin{equation*}&#10;\label{eqn:2}&#10;   F_u(x)=F_u(x,\sigma,\xi)=&#10;\biggl\{&#10;    \begin{array}{l}&#10;        1-(1+\xi\frac{x-u}{\sigma})^{-1/\xi}, ~~\text{if}~~ \xi\neq 0\\&#10;        1-\exp(-\frac{x-u}{\sigma}),~~~~~~~\text{if}~~ \xi= 0&#10;    \end{array}&#10;\end{equation*}&#10;where  $\xi$ is the shape parameter, $u$ is the threshold value, and $\sigma$ is the scale parameter.\\&#10;&#10;The return periods $T_x$ for any given value of $x$: &#10;\begin{equation*}&#10;    T_x = \frac{1}{\lambda_u} \left[1 + \frac{\xi (x - u)}{\sigma}\right]^{\frac{1}{\xi}}&#10;\end{equation*}&#10;where $\lambda$ is the rate of exceedance for the threshold $u$.&#10;&#10;\end{document}" title="IguanaTex Picture Display">
            <a:extLst>
              <a:ext uri="{FF2B5EF4-FFF2-40B4-BE49-F238E27FC236}">
                <a16:creationId xmlns:a16="http://schemas.microsoft.com/office/drawing/2014/main" id="{BBB37C8A-6792-444B-A00C-998C7E3A72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1" y="1586183"/>
            <a:ext cx="7697464" cy="4370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2E7DE-691E-4D73-8AC9-CBA63AF5BC62}"/>
              </a:ext>
            </a:extLst>
          </p:cNvPr>
          <p:cNvSpPr txBox="1"/>
          <p:nvPr/>
        </p:nvSpPr>
        <p:spPr>
          <a:xfrm>
            <a:off x="3369699" y="840399"/>
            <a:ext cx="63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Generalized Pareto Distribution: Theory</a:t>
            </a:r>
            <a:endParaRPr lang="LID4096" sz="2800" b="1"/>
          </a:p>
        </p:txBody>
      </p:sp>
    </p:spTree>
    <p:extLst>
      <p:ext uri="{BB962C8B-B14F-4D97-AF65-F5344CB8AC3E}">
        <p14:creationId xmlns:p14="http://schemas.microsoft.com/office/powerpoint/2010/main" val="4155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22E28-E642-49B6-A0FC-F50D54D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7093-63F7-4570-8CA3-A0D41A785CC2}" type="slidenum">
              <a:rPr lang="LID4096" smtClean="0"/>
              <a:t>4</a:t>
            </a:fld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A67C5-111B-49E3-9D72-A86E5CDF2D66}"/>
              </a:ext>
            </a:extLst>
          </p:cNvPr>
          <p:cNvSpPr txBox="1"/>
          <p:nvPr/>
        </p:nvSpPr>
        <p:spPr>
          <a:xfrm>
            <a:off x="0" y="802549"/>
            <a:ext cx="560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Method 2: EPE Ranking:  Weather Extremity Index (WEI)</a:t>
            </a:r>
            <a:endParaRPr lang="LID4096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D73368-D516-4330-BEF2-677BCBDC17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95759" cy="6936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>
                <a:solidFill>
                  <a:schemeClr val="bg1"/>
                </a:solidFill>
              </a:rPr>
              <a:t>Data and Methods</a:t>
            </a:r>
          </a:p>
        </p:txBody>
      </p:sp>
      <p:pic>
        <p:nvPicPr>
          <p:cNvPr id="19" name="Picture 18" descr="\documentclass{article}&#10;\usepackage{amsmath}&#10;\pagestyle{empty}&#10;\begin{document}&#10;&#10;&#10;\begin{equation*}&#10;E_{tA}=\frac{\sum_{k=1}^n ln(p_{t,k})}{n}* \frac{\sqrt{A}}{\sqrt{\pi}}&#10;\end{equation*}&#10;&#10;\end{document}" title="IguanaTex Picture Display">
            <a:extLst>
              <a:ext uri="{FF2B5EF4-FFF2-40B4-BE49-F238E27FC236}">
                <a16:creationId xmlns:a16="http://schemas.microsoft.com/office/drawing/2014/main" id="{7D9E07B0-96AC-464F-A3B4-CDEC017F3C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0" y="3284744"/>
            <a:ext cx="3307548" cy="837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FCC142-F1A1-4D8B-8AE0-085621C67E65}"/>
                  </a:ext>
                </a:extLst>
              </p:cNvPr>
              <p:cNvSpPr txBox="1"/>
              <p:nvPr/>
            </p:nvSpPr>
            <p:spPr>
              <a:xfrm>
                <a:off x="161840" y="1320446"/>
                <a:ext cx="50769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/>
                  <a:t>The index measures rarity and spatial extent and assumes that the increased extremeness of an event is either due to increased intensity or spatial extent (</a:t>
                </a:r>
                <a:r>
                  <a:rPr lang="en-US" err="1">
                    <a:solidFill>
                      <a:schemeClr val="accent5">
                        <a:lumMod val="75000"/>
                      </a:schemeClr>
                    </a:solidFill>
                  </a:rPr>
                  <a:t>Voit</a:t>
                </a:r>
                <a:r>
                  <a:rPr lang="en-US">
                    <a:solidFill>
                      <a:schemeClr val="accent5">
                        <a:lumMod val="75000"/>
                      </a:schemeClr>
                    </a:solidFill>
                  </a:rPr>
                  <a:t> et al. 2023</a:t>
                </a:r>
                <a:r>
                  <a:rPr lang="en-US"/>
                  <a:t>).</a:t>
                </a:r>
              </a:p>
              <a:p>
                <a:pPr algn="just"/>
                <a:r>
                  <a:rPr lang="en-US"/>
                  <a:t>The measure of Extremeness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𝑡𝐴</m:t>
                        </m:r>
                      </m:sub>
                    </m:sSub>
                  </m:oMath>
                </a14:m>
                <a:r>
                  <a:rPr lang="en-US" b="0"/>
                  <a:t> is given by: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FCC142-F1A1-4D8B-8AE0-085621C67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0" y="1320446"/>
                <a:ext cx="5076910" cy="1477328"/>
              </a:xfrm>
              <a:prstGeom prst="rect">
                <a:avLst/>
              </a:prstGeom>
              <a:blipFill>
                <a:blip r:embed="rId4"/>
                <a:stretch>
                  <a:fillRect l="-1082" t="-2479" r="-1082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0A0408-EF6C-461A-8C63-21D4B8000E9D}"/>
                  </a:ext>
                </a:extLst>
              </p:cNvPr>
              <p:cNvSpPr txBox="1"/>
              <p:nvPr/>
            </p:nvSpPr>
            <p:spPr>
              <a:xfrm>
                <a:off x="161839" y="4564412"/>
                <a:ext cx="4543511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is the return period of a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and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(here, 1 day)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the grid group area.</a:t>
                </a:r>
                <a:endParaRPr lang="LID4096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0A0408-EF6C-461A-8C63-21D4B800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9" y="4564412"/>
                <a:ext cx="4543511" cy="935513"/>
              </a:xfrm>
              <a:prstGeom prst="rect">
                <a:avLst/>
              </a:prstGeom>
              <a:blipFill>
                <a:blip r:embed="rId5"/>
                <a:stretch>
                  <a:fillRect l="-1208" t="-3268" r="-174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AFDF873-B61C-4079-A7CC-7C6A4710D9F0}"/>
              </a:ext>
            </a:extLst>
          </p:cNvPr>
          <p:cNvSpPr txBox="1"/>
          <p:nvPr/>
        </p:nvSpPr>
        <p:spPr>
          <a:xfrm>
            <a:off x="559292" y="3142695"/>
            <a:ext cx="3693112" cy="12872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B03FE9-9B7B-41A2-8727-D47F7576D7BD}"/>
              </a:ext>
            </a:extLst>
          </p:cNvPr>
          <p:cNvSpPr/>
          <p:nvPr/>
        </p:nvSpPr>
        <p:spPr>
          <a:xfrm>
            <a:off x="161839" y="5703888"/>
            <a:ext cx="526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WEI </a:t>
            </a:r>
            <a:r>
              <a:rPr lang="LID4096" b="1"/>
              <a:t>is the inflection point with units [ln(year)km]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4A5AB4-5BA9-4400-8DD1-B8C7417B79CD}"/>
              </a:ext>
            </a:extLst>
          </p:cNvPr>
          <p:cNvGrpSpPr/>
          <p:nvPr/>
        </p:nvGrpSpPr>
        <p:grpSpPr>
          <a:xfrm>
            <a:off x="5554894" y="136525"/>
            <a:ext cx="6350061" cy="3148219"/>
            <a:chOff x="5844530" y="136525"/>
            <a:chExt cx="6060425" cy="361542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49DF4D-5092-4FE0-94F9-CFB79579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4530" y="136525"/>
              <a:ext cx="6060425" cy="361542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3AD42DB-C3E2-4D88-8A6B-B8D71CA4C104}"/>
                </a:ext>
              </a:extLst>
            </p:cNvPr>
            <p:cNvSpPr/>
            <p:nvPr/>
          </p:nvSpPr>
          <p:spPr>
            <a:xfrm>
              <a:off x="9657875" y="31861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A806B0-4FD9-40CA-8F88-0461DAC7F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92" y="3360811"/>
            <a:ext cx="6925669" cy="302743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4563EC7-D927-47E3-8A8A-5A772E8DCC8E}"/>
              </a:ext>
            </a:extLst>
          </p:cNvPr>
          <p:cNvSpPr/>
          <p:nvPr/>
        </p:nvSpPr>
        <p:spPr>
          <a:xfrm>
            <a:off x="161839" y="6430195"/>
            <a:ext cx="10915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err="1"/>
              <a:t>Voit</a:t>
            </a:r>
            <a:r>
              <a:rPr lang="en-US" sz="1050"/>
              <a:t>, P., &amp; </a:t>
            </a:r>
            <a:r>
              <a:rPr lang="en-US" sz="1050" err="1"/>
              <a:t>Heistermann</a:t>
            </a:r>
            <a:r>
              <a:rPr lang="en-US" sz="1050"/>
              <a:t>, M. (2022). A new index to quantify the extremeness of precipitation across scales. </a:t>
            </a:r>
            <a:r>
              <a:rPr lang="en-US" sz="1050" i="1"/>
              <a:t>Natural Hazards and Earth System Sciences</a:t>
            </a:r>
            <a:r>
              <a:rPr lang="en-US" sz="1050"/>
              <a:t>, </a:t>
            </a:r>
            <a:r>
              <a:rPr lang="en-US" sz="1050" i="1"/>
              <a:t>22</a:t>
            </a:r>
            <a:r>
              <a:rPr lang="en-US" sz="1050"/>
              <a:t>(8), 2791–2805. </a:t>
            </a:r>
            <a:r>
              <a:rPr lang="en-US" sz="1050">
                <a:hlinkClick r:id="rId8"/>
              </a:rPr>
              <a:t>https://doi.org/10.5194/nhess-22-2791-2022</a:t>
            </a:r>
            <a:r>
              <a:rPr lang="en-US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96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AF46-23DB-46DA-8647-F4CBCBDE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015" y="6356350"/>
            <a:ext cx="2743200" cy="365125"/>
          </a:xfrm>
        </p:spPr>
        <p:txBody>
          <a:bodyPr/>
          <a:lstStyle/>
          <a:p>
            <a:fld id="{49317093-63F7-4570-8CA3-A0D41A785CC2}" type="slidenum">
              <a:rPr lang="LID4096" smtClean="0"/>
              <a:t>5</a:t>
            </a:fld>
            <a:endParaRPr lang="LID4096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B2D998-7D20-42CC-8598-E77B49157C6E}"/>
              </a:ext>
            </a:extLst>
          </p:cNvPr>
          <p:cNvSpPr txBox="1">
            <a:spLocks/>
          </p:cNvSpPr>
          <p:nvPr/>
        </p:nvSpPr>
        <p:spPr>
          <a:xfrm>
            <a:off x="-19050" y="-28575"/>
            <a:ext cx="3848588" cy="8183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>
                <a:solidFill>
                  <a:schemeClr val="bg1"/>
                </a:solidFill>
              </a:rPr>
              <a:t>Physical Mechanisms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EC0A4-9DD5-48B4-A32A-A383848705CC}"/>
              </a:ext>
            </a:extLst>
          </p:cNvPr>
          <p:cNvSpPr/>
          <p:nvPr/>
        </p:nvSpPr>
        <p:spPr>
          <a:xfrm>
            <a:off x="7428700" y="2615134"/>
            <a:ext cx="1017767" cy="8905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E06BA-5156-41CC-A7D3-6F2CC7CC54AF}"/>
              </a:ext>
            </a:extLst>
          </p:cNvPr>
          <p:cNvSpPr txBox="1"/>
          <p:nvPr/>
        </p:nvSpPr>
        <p:spPr>
          <a:xfrm>
            <a:off x="2256961" y="6037046"/>
            <a:ext cx="738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Do atmospheric rivers exist in the tropics? Any in the Indian subcontinent? </a:t>
            </a:r>
            <a:endParaRPr lang="LID4096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AEC525-1C76-4F9A-9016-E5B6893DDDC2}"/>
              </a:ext>
            </a:extLst>
          </p:cNvPr>
          <p:cNvSpPr/>
          <p:nvPr/>
        </p:nvSpPr>
        <p:spPr>
          <a:xfrm>
            <a:off x="-34590" y="6457890"/>
            <a:ext cx="10715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err="1"/>
              <a:t>Gimeno</a:t>
            </a:r>
            <a:r>
              <a:rPr lang="en-US" sz="1000"/>
              <a:t>-Sotelo, L., &amp; </a:t>
            </a:r>
            <a:r>
              <a:rPr lang="en-US" sz="1000" err="1"/>
              <a:t>Gimeno</a:t>
            </a:r>
            <a:r>
              <a:rPr lang="en-US" sz="1000"/>
              <a:t>, L. (2023). Where does the link between atmospheric moisture transport and extreme precipitation matter? </a:t>
            </a:r>
            <a:r>
              <a:rPr lang="en-US" sz="1000" i="1"/>
              <a:t>Weather and Climate Extremes</a:t>
            </a:r>
            <a:r>
              <a:rPr lang="en-US" sz="1000"/>
              <a:t>, </a:t>
            </a:r>
            <a:r>
              <a:rPr lang="en-US" sz="1000" i="1"/>
              <a:t>39</a:t>
            </a:r>
            <a:r>
              <a:rPr lang="en-US" sz="1000"/>
              <a:t>(100536), 100536, </a:t>
            </a:r>
            <a:r>
              <a:rPr lang="en-IN" sz="1000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</a:t>
            </a:r>
            <a:r>
              <a:rPr lang="en-US" sz="1000">
                <a:hlinkClick r:id="rId3"/>
              </a:rPr>
              <a:t>0.1016/j.wace.2022.100536</a:t>
            </a:r>
            <a:r>
              <a:rPr lang="en-US" sz="1000"/>
              <a:t> </a:t>
            </a:r>
            <a:endParaRPr lang="LID4096" sz="1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E303D-CD4B-4FD3-A525-6571DD2F1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1" y="1008751"/>
            <a:ext cx="11087957" cy="45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1E6DB-8C0D-44D2-AF86-52379C3E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7093-63F7-4570-8CA3-A0D41A785CC2}" type="slidenum">
              <a:rPr lang="LID4096" smtClean="0"/>
              <a:t>6</a:t>
            </a:fld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444C4-DFED-1923-DE03-6EE74FD15E39}"/>
              </a:ext>
            </a:extLst>
          </p:cNvPr>
          <p:cNvSpPr txBox="1"/>
          <p:nvPr/>
        </p:nvSpPr>
        <p:spPr>
          <a:xfrm>
            <a:off x="706582" y="1844634"/>
            <a:ext cx="1031371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/>
              <a:t>The role of atmospheric rivers (ARs) in the tropics remains an open and important question, particularly regarding their contribution to extreme precipitation events (EPEs).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000"/>
              <a:t>This study aims to comprehensively investigate the moisture transport pathways associated with EPEs in the region.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000"/>
              <a:t>Our findings reveal that both </a:t>
            </a:r>
            <a:r>
              <a:rPr lang="en-US" sz="2000" b="1"/>
              <a:t>local</a:t>
            </a:r>
            <a:r>
              <a:rPr lang="en-US" sz="2000"/>
              <a:t> and </a:t>
            </a:r>
            <a:r>
              <a:rPr lang="en-US" sz="2000" b="1"/>
              <a:t>synoptic-scale</a:t>
            </a:r>
            <a:r>
              <a:rPr lang="en-US" sz="2000"/>
              <a:t> features are essential for understanding the </a:t>
            </a:r>
            <a:r>
              <a:rPr lang="en-US" sz="2000" b="1"/>
              <a:t>thermodynamic and dynamic mechanisms</a:t>
            </a:r>
            <a:r>
              <a:rPr lang="en-US" sz="2000"/>
              <a:t> governing the intensity and occurrence of EPEs.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000"/>
              <a:t>Future work will involve </a:t>
            </a:r>
            <a:r>
              <a:rPr lang="en-US" sz="2000" b="1"/>
              <a:t>in-depth case studies</a:t>
            </a:r>
            <a:r>
              <a:rPr lang="en-US" sz="2000"/>
              <a:t> to verify instances of anomalous moisture transport over the Indian subcontinent, with a particular focus on how </a:t>
            </a:r>
            <a:r>
              <a:rPr lang="en-US" sz="2000" b="1"/>
              <a:t>global-scale drivers</a:t>
            </a:r>
            <a:r>
              <a:rPr lang="en-US" sz="2000"/>
              <a:t> (e.g., monsoon circulation, MJO, ENSO) interact with local and synoptic conditions to influence moisture delivery.</a:t>
            </a:r>
            <a:endParaRPr lang="en-US" sz="200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000"/>
              <a:t>Broadly, such studies contribute to advancing our understanding of </a:t>
            </a:r>
            <a:r>
              <a:rPr lang="en-US" sz="2000" b="1"/>
              <a:t>moisture transport mechanisms</a:t>
            </a:r>
            <a:r>
              <a:rPr lang="en-US" sz="2000"/>
              <a:t>, with implications for improving </a:t>
            </a:r>
            <a:r>
              <a:rPr lang="en-US" sz="2000" b="1"/>
              <a:t>predictability of extreme weather events</a:t>
            </a:r>
            <a:r>
              <a:rPr lang="en-US" sz="2000"/>
              <a:t>, </a:t>
            </a:r>
            <a:r>
              <a:rPr lang="en-US" sz="2000" b="1"/>
              <a:t>monsoon variability</a:t>
            </a:r>
            <a:r>
              <a:rPr lang="en-US" sz="2000"/>
              <a:t>, and assessing their potential shifts under </a:t>
            </a:r>
            <a:r>
              <a:rPr lang="en-US" sz="2000" b="1"/>
              <a:t>climate change</a:t>
            </a:r>
            <a:r>
              <a:rPr lang="en-US" sz="2000"/>
              <a:t>.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5038D8-08C8-70F6-0FF9-222B0E5BF34A}"/>
              </a:ext>
            </a:extLst>
          </p:cNvPr>
          <p:cNvSpPr txBox="1">
            <a:spLocks/>
          </p:cNvSpPr>
          <p:nvPr/>
        </p:nvSpPr>
        <p:spPr>
          <a:xfrm>
            <a:off x="-19050" y="-28575"/>
            <a:ext cx="3848588" cy="8183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>
                <a:solidFill>
                  <a:schemeClr val="bg1"/>
                </a:solidFill>
                <a:ea typeface="Calibri Light"/>
                <a:cs typeface="Calibri Light"/>
              </a:rPr>
              <a:t>Detailed Message</a:t>
            </a:r>
          </a:p>
        </p:txBody>
      </p:sp>
    </p:spTree>
    <p:extLst>
      <p:ext uri="{BB962C8B-B14F-4D97-AF65-F5344CB8AC3E}">
        <p14:creationId xmlns:p14="http://schemas.microsoft.com/office/powerpoint/2010/main" val="3909440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7.218"/>
  <p:tag name="ORIGINALWIDTH" val=" 4289.464"/>
  <p:tag name="OUTPUTTYPE" val="PNG"/>
  <p:tag name="IGUANATEXVERSION" val="162"/>
  <p:tag name="LATEXADDIN" val="\documentclass{article}&#10;\usepackage{amsmath}&#10;\pagestyle{empty}&#10;\begin{document}&#10;&#10;Let $F$ be the Cumulative Distribution Function (CDF) of a random variable $X$. The distribution function $F_u$ of $X$ beyond a sufficiently large threshold $u$ is approximated to a GPD whose CDF $\forall x\geq u$&#10;\begin{equation*}&#10;\label{eqn:2}&#10;   F_u(x)=F_u(x,\sigma,\xi)=&#10;\biggl\{&#10;    \begin{array}{l}&#10;        1-(1+\xi\frac{x-u}{\sigma})^{-1/\xi}, ~~\text{if}~~ \xi\neq 0\\&#10;        1-\exp(-\frac{x-u}{\sigma}),~~~~~~~\text{if}~~ \xi= 0&#10;    \end{array}&#10;\end{equation*}&#10;where  $\xi$ is the shape parameter, $u$ is the threshold value, and $\sigma$ is the scale parameter.\\&#10;&#10;The return periods $T_x$ for any given value of $x$: &#10;\begin{equation*}&#10;    T_x = \frac{1}{\lambda_u} \left[1 + \frac{\xi (x - u)}{\sigma}\right]^{\frac{1}{\xi}}&#10;\end{equation*}&#10;where $\lambda$ is the rate of exceedance for the threshold $u$.&#10;&#10;\end{document}"/>
  <p:tag name="IGUANATEXSIZE" val="18"/>
  <p:tag name="IGUANATEXCURSOR" val="899"/>
  <p:tag name="TRANSPARENCY" val="True"/>
  <p:tag name="CHOOSECOLOR" val="False"/>
  <p:tag name="COLORHEX" val="000000"/>
  <p:tag name="FILENAME" val=""/>
  <p:tag name="LATEXENGINEID" val="0"/>
  <p:tag name="TEMPFOLDER" val="C:\IguanaTEX\"/>
  <p:tag name="LATEXFORMHEIGHT" val=" 491.5"/>
  <p:tag name="LATEXFORMWIDTH" val=" 1300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.2111"/>
  <p:tag name="ORIGINALWIDTH" val=" 1473.566"/>
  <p:tag name="OUTPUTTYPE" val="PNG"/>
  <p:tag name="IGUANATEXVERSION" val="162"/>
  <p:tag name="LATEXADDIN" val="\documentclass{article}&#10;\usepackage{amsmath}&#10;\pagestyle{empty}&#10;\begin{document}&#10;&#10;&#10;\begin{equation*}&#10;E_{tA}=\frac{\sum_{k=1}^n ln(p_{t,k})}{n}* \frac{\sqrt{A}}{\sqrt{\pi}}&#10;\end{equation*}&#10;&#10;\end{document}"/>
  <p:tag name="IGUANATEXSIZE" val="16"/>
  <p:tag name="IGUANATEXCURSOR" val="79"/>
  <p:tag name="TRANSPARENCY" val="True"/>
  <p:tag name="CHOOSECOLOR" val="False"/>
  <p:tag name="COLORHEX" val="000000"/>
  <p:tag name="FILENAME" val=""/>
  <p:tag name="LATEXENGINEID" val="0"/>
  <p:tag name="TEMPFOLDER" val="C:\IguanaTEX\"/>
  <p:tag name="LATEXFORMHEIGHT" val=" 448"/>
  <p:tag name="LATEXFORMWIDTH" val=" 866.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1E665BBE6094C84FBD41C1F017114" ma:contentTypeVersion="9" ma:contentTypeDescription="Create a new document." ma:contentTypeScope="" ma:versionID="5d57590de8c8df7df50e38b63f69259c">
  <xsd:schema xmlns:xsd="http://www.w3.org/2001/XMLSchema" xmlns:xs="http://www.w3.org/2001/XMLSchema" xmlns:p="http://schemas.microsoft.com/office/2006/metadata/properties" xmlns:ns3="1b866903-733f-4de7-a82c-1cd1173c2b1e" xmlns:ns4="fcb51fd8-18a0-442b-b835-eae1a1cc8edd" targetNamespace="http://schemas.microsoft.com/office/2006/metadata/properties" ma:root="true" ma:fieldsID="e10816590f8d0bca229126a92c25078c" ns3:_="" ns4:_="">
    <xsd:import namespace="1b866903-733f-4de7-a82c-1cd1173c2b1e"/>
    <xsd:import namespace="fcb51fd8-18a0-442b-b835-eae1a1cc8e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66903-733f-4de7-a82c-1cd1173c2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51fd8-18a0-442b-b835-eae1a1cc8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866903-733f-4de7-a82c-1cd1173c2b1e" xsi:nil="true"/>
  </documentManagement>
</p:properties>
</file>

<file path=customXml/itemProps1.xml><?xml version="1.0" encoding="utf-8"?>
<ds:datastoreItem xmlns:ds="http://schemas.openxmlformats.org/officeDocument/2006/customXml" ds:itemID="{84033081-DBDA-4435-9A14-2CE6B5376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66903-733f-4de7-a82c-1cd1173c2b1e"/>
    <ds:schemaRef ds:uri="fcb51fd8-18a0-442b-b835-eae1a1cc8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36129-3BCF-4F86-B8E6-9512A94EFB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F6000-6C32-4416-83C6-3921C21E575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1b866903-733f-4de7-a82c-1cd1173c2b1e"/>
    <ds:schemaRef ds:uri="http://purl.org/dc/dcmitype/"/>
    <ds:schemaRef ds:uri="fcb51fd8-18a0-442b-b835-eae1a1cc8e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AdvOT569473da</vt:lpstr>
      <vt:lpstr>Arial</vt:lpstr>
      <vt:lpstr>Calibri</vt:lpstr>
      <vt:lpstr>Calibri Light</vt:lpstr>
      <vt:lpstr>Cambria Math</vt:lpstr>
      <vt:lpstr>Times New Roman</vt:lpstr>
      <vt:lpstr>Office Theme</vt:lpstr>
      <vt:lpstr>Investigating the Role of Anomalous Moisture Transport in Indian Subcontinent's Extreme Precipitation Events: A PIKART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Role of Anomalous Moisture Transport in Indian Subcontinent's Extreme Precipitation Events: A PIKART Perspective</dc:title>
  <dc:creator>Sree Anusha Ganapathiraju</dc:creator>
  <cp:lastModifiedBy>Sree Anusha Ganapathiraju</cp:lastModifiedBy>
  <cp:revision>1</cp:revision>
  <dcterms:created xsi:type="dcterms:W3CDTF">2025-05-01T08:37:51Z</dcterms:created>
  <dcterms:modified xsi:type="dcterms:W3CDTF">2025-05-01T08:38:15Z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0x010100D041E665BBE6094C84FBD41C1F017114</vt:lpwstr>
  </property>
</Properties>
</file>