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800" r:id="rId2"/>
    <p:sldMasterId id="2147483760" r:id="rId3"/>
    <p:sldMasterId id="2147483784" r:id="rId4"/>
    <p:sldMasterId id="2147483650" r:id="rId5"/>
    <p:sldMasterId id="2147483791" r:id="rId6"/>
    <p:sldMasterId id="2147483771" r:id="rId7"/>
    <p:sldMasterId id="2147483775" r:id="rId8"/>
    <p:sldMasterId id="2147483779" r:id="rId9"/>
  </p:sldMasterIdLst>
  <p:notesMasterIdLst>
    <p:notesMasterId r:id="rId17"/>
  </p:notesMasterIdLst>
  <p:handoutMasterIdLst>
    <p:handoutMasterId r:id="rId18"/>
  </p:handoutMasterIdLst>
  <p:sldIdLst>
    <p:sldId id="440" r:id="rId10"/>
    <p:sldId id="446" r:id="rId11"/>
    <p:sldId id="279" r:id="rId12"/>
    <p:sldId id="336" r:id="rId13"/>
    <p:sldId id="293" r:id="rId14"/>
    <p:sldId id="321" r:id="rId15"/>
    <p:sldId id="342" r:id="rId16"/>
  </p:sldIdLst>
  <p:sldSz cx="9144000" cy="5143500" type="screen16x9"/>
  <p:notesSz cx="6797675" cy="9926638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226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, Julia" initials="KJ" lastIdx="5" clrIdx="0">
    <p:extLst>
      <p:ext uri="{19B8F6BF-5375-455C-9EA6-DF929625EA0E}">
        <p15:presenceInfo xmlns:p15="http://schemas.microsoft.com/office/powerpoint/2012/main" userId="S-1-5-21-3262521613-164117625-2965018878-9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0F8"/>
    <a:srgbClr val="777777"/>
    <a:srgbClr val="002864"/>
    <a:srgbClr val="005AA0"/>
    <a:srgbClr val="CCA63E"/>
    <a:srgbClr val="8CB423"/>
    <a:srgbClr val="0A2D6E"/>
    <a:srgbClr val="A0235A"/>
    <a:srgbClr val="F0781E"/>
    <a:srgbClr val="50C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199" autoAdjust="0"/>
  </p:normalViewPr>
  <p:slideViewPr>
    <p:cSldViewPr snapToObjects="1" showGuides="1">
      <p:cViewPr varScale="1">
        <p:scale>
          <a:sx n="126" d="100"/>
          <a:sy n="126" d="100"/>
        </p:scale>
        <p:origin x="1176" y="114"/>
      </p:cViewPr>
      <p:guideLst>
        <p:guide pos="22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76"/>
    </p:cViewPr>
  </p:sorterViewPr>
  <p:notesViewPr>
    <p:cSldViewPr snapToObjects="1" showGuides="1">
      <p:cViewPr varScale="1">
        <p:scale>
          <a:sx n="112" d="100"/>
          <a:sy n="112" d="100"/>
        </p:scale>
        <p:origin x="43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86AD-5EA9-4866-A37C-F6230134725D}" type="datetimeFigureOut">
              <a:rPr lang="de-DE" smtClean="0"/>
              <a:t>27.04.2025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DAD-F6EC-4137-B0EC-64D05B2A59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54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27.04.2025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Titelfolie</a:t>
            </a:r>
            <a:r>
              <a:rPr lang="de-DE" dirty="0"/>
              <a:t> mit UFZ-Imagebild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88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E5002-E413-44CD-9F19-D62DD76D8F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69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189CA-F4C4-4052-A974-AB4E70FB919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189CA-F4C4-4052-A974-AB4E70FB919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189CA-F4C4-4052-A974-AB4E70FB919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189CA-F4C4-4052-A974-AB4E70FB919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189CA-F4C4-4052-A974-AB4E70FB919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99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F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C671799-94A5-45C8-923A-4FA40C4803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717" y="1599642"/>
            <a:ext cx="6049342" cy="1296144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Presentation</a:t>
            </a:r>
            <a:r>
              <a:rPr lang="de-DE" dirty="0"/>
              <a:t> title, 28 Pt</a:t>
            </a:r>
            <a:br>
              <a:rPr lang="de-DE" dirty="0"/>
            </a:br>
            <a:r>
              <a:rPr lang="en-US" dirty="0"/>
              <a:t>Also possible in two lines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529E8-80DC-4CC9-B80F-229B9FF854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342" y="3076575"/>
            <a:ext cx="6043716" cy="827323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/>
          <a:lstStyle>
            <a:lvl1pPr marL="0" indent="0">
              <a:buNone/>
              <a:defRPr sz="2000">
                <a:solidFill>
                  <a:srgbClr val="22B0F8"/>
                </a:solidFill>
              </a:defRPr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70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F44E28-0B40-425A-B1B3-CA313852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19601"/>
            <a:ext cx="7884408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9509DD-8AF6-4A41-B0C7-283061F10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1131889"/>
            <a:ext cx="8425225" cy="360044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/>
            </a:lvl1pPr>
            <a:lvl2pPr marL="180971" indent="0">
              <a:buNone/>
              <a:defRPr/>
            </a:lvl2pPr>
            <a:lvl3pPr marL="360354" indent="0">
              <a:buNone/>
              <a:defRPr/>
            </a:lvl3pPr>
            <a:lvl4pPr marL="539737" indent="0">
              <a:buNone/>
              <a:defRPr/>
            </a:lvl4pPr>
            <a:lvl5pPr marL="609585" indent="0">
              <a:buNone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AA41A8C-BC47-4864-86DA-E0F4B2C48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648001"/>
            <a:ext cx="7885634" cy="294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C60BF9-368A-41D6-8271-F8F88BF4F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56" y="1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F44E28-0B40-425A-B1B3-CA313852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19601"/>
            <a:ext cx="7884408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9509DD-8AF6-4A41-B0C7-283061F10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1131889"/>
            <a:ext cx="8425225" cy="360044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/>
            </a:lvl1pPr>
            <a:lvl2pPr marL="180971" indent="0">
              <a:buNone/>
              <a:defRPr/>
            </a:lvl2pPr>
            <a:lvl3pPr marL="360354" indent="0">
              <a:buNone/>
              <a:defRPr/>
            </a:lvl3pPr>
            <a:lvl4pPr marL="539737" indent="0">
              <a:buNone/>
              <a:defRPr/>
            </a:lvl4pPr>
            <a:lvl5pPr marL="609585" indent="0">
              <a:buNone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AA41A8C-BC47-4864-86DA-E0F4B2C48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648001"/>
            <a:ext cx="7885634" cy="294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66E6D2-040E-4EBA-B467-E6B693570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52" y="1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7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F44E28-0B40-425A-B1B3-CA313852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19601"/>
            <a:ext cx="7884408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9509DD-8AF6-4A41-B0C7-283061F10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1131889"/>
            <a:ext cx="8425225" cy="360044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/>
            </a:lvl1pPr>
            <a:lvl2pPr marL="180971" indent="0">
              <a:buNone/>
              <a:defRPr/>
            </a:lvl2pPr>
            <a:lvl3pPr marL="360354" indent="0">
              <a:buNone/>
              <a:defRPr/>
            </a:lvl3pPr>
            <a:lvl4pPr marL="539737" indent="0">
              <a:buNone/>
              <a:defRPr/>
            </a:lvl4pPr>
            <a:lvl5pPr marL="609585" indent="0">
              <a:buNone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AA41A8C-BC47-4864-86DA-E0F4B2C48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648001"/>
            <a:ext cx="7885634" cy="294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BED25D-3462-4C78-A788-08FA0AE95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52" y="1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1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1EE2-4E0C-414B-9BFC-8C4EC9A1E7FF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4AF8-3927-4E5D-A8AC-1570FBC43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5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FZ-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9A665F45-5F91-4326-A7DE-AE1A9DB519F4}"/>
              </a:ext>
            </a:extLst>
          </p:cNvPr>
          <p:cNvSpPr>
            <a:spLocks noGrp="1"/>
          </p:cNvSpPr>
          <p:nvPr userDrawn="1"/>
        </p:nvSpPr>
        <p:spPr>
          <a:xfrm>
            <a:off x="8568444" y="4923645"/>
            <a:ext cx="432048" cy="180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F9AA50-0486-41C3-8F9C-2E057E6D6925}" type="slidenum">
              <a:rPr lang="de-DE" sz="800" smtClean="0">
                <a:solidFill>
                  <a:srgbClr val="005AA0"/>
                </a:solidFill>
              </a:rPr>
              <a:pPr algn="r"/>
              <a:t>‹#›</a:t>
            </a:fld>
            <a:endParaRPr lang="de-DE" sz="800" dirty="0">
              <a:solidFill>
                <a:srgbClr val="005AA0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C136D3-F8B4-4B6D-B44B-267BD50B2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19601"/>
            <a:ext cx="8352200" cy="37193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</a:t>
            </a:r>
            <a:r>
              <a:rPr lang="en-US" dirty="0" err="1"/>
              <a:t>regualar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2CB3673B-4146-4D27-801A-E5BF47A24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276350"/>
            <a:ext cx="8353425" cy="3455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600">
                <a:solidFill>
                  <a:schemeClr val="tx1"/>
                </a:solidFill>
              </a:defRPr>
            </a:lvl2pPr>
            <a:lvl3pPr marL="914378" indent="0">
              <a:buNone/>
              <a:defRPr sz="1600">
                <a:solidFill>
                  <a:schemeClr val="tx1"/>
                </a:solidFill>
              </a:defRPr>
            </a:lvl3pPr>
            <a:lvl4pPr marL="1371566" indent="0">
              <a:buNone/>
              <a:defRPr sz="1600">
                <a:solidFill>
                  <a:schemeClr val="tx1"/>
                </a:solidFill>
              </a:defRPr>
            </a:lvl4pPr>
            <a:lvl5pPr marL="1828754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07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4_Icon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BC8E598-601E-4C49-9405-22679D53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5, 25 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98680C1-1075-46F9-A091-C2DB2E3DA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9" y="3116556"/>
            <a:ext cx="6783046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A24E1-D4E3-4132-B6D0-546C17919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76" y="950913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8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4 Ico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1E36CEA-0451-4CEE-8BDA-C3FDD6452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5, 25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26695-7904-4CA4-9FDC-F813B201A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7" y="3116556"/>
            <a:ext cx="6783047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FE3FC7-2713-4036-86B1-8E45C7FFF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35" y="953668"/>
            <a:ext cx="2079390" cy="6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38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4_Icon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BC8E598-601E-4C49-9405-22679D53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4, 25 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98680C1-1075-46F9-A091-C2DB2E3DA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9" y="3116556"/>
            <a:ext cx="6769100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B6E8135-992E-4180-B518-7E191648E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76" y="950913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3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4 Ico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1E36CEA-0451-4CEE-8BDA-C3FDD6452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4, 25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26695-7904-4CA4-9FDC-F813B201A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8" y="3116556"/>
            <a:ext cx="6769100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FA1629-341A-4E1D-8ACF-589A2BA1A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35" y="952618"/>
            <a:ext cx="2079390" cy="6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97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F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E0AA770-AF5B-47AF-9EEE-BB1F0AF0BF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50913"/>
            <a:ext cx="9144000" cy="4192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C671799-94A5-45C8-923A-4FA40C4803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717" y="1599642"/>
            <a:ext cx="6049342" cy="1296144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Presentation</a:t>
            </a:r>
            <a:r>
              <a:rPr lang="de-DE" dirty="0"/>
              <a:t> title, 28 Pt</a:t>
            </a:r>
            <a:br>
              <a:rPr lang="de-DE" dirty="0"/>
            </a:br>
            <a:r>
              <a:rPr lang="en-US" dirty="0"/>
              <a:t>Also possible in two lines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529E8-80DC-4CC9-B80F-229B9FF854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342" y="3076575"/>
            <a:ext cx="6043716" cy="827323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/>
          <a:lstStyle>
            <a:lvl1pPr marL="0" indent="0">
              <a:buNone/>
              <a:defRPr sz="2000">
                <a:solidFill>
                  <a:srgbClr val="22B0F8"/>
                </a:solidFill>
              </a:defRPr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074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594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7_Icon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BC8E598-601E-4C49-9405-22679D53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8649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7, 25 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98680C1-1075-46F9-A091-C2DB2E3DA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8" y="3116556"/>
            <a:ext cx="6782596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486E15-ABA9-4C41-84A3-346969789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25" y="950913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5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7 Ico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1E36CEA-0451-4CEE-8BDA-C3FDD6452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7, 25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26695-7904-4CA4-9FDC-F813B201A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8" y="3116556"/>
            <a:ext cx="6769100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E5284B-2B27-4744-A92F-D82C0E917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35" y="950913"/>
            <a:ext cx="2079390" cy="6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26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960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8_Icon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BC8E598-601E-4C49-9405-22679D53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8, 25 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98680C1-1075-46F9-A091-C2DB2E3DA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8" y="3116556"/>
            <a:ext cx="6769100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C617F4-14AA-464F-B456-CBAD7D846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64" y="954087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1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7 Ico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1E36CEA-0451-4CEE-8BDA-C3FDD6452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8, 25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26695-7904-4CA4-9FDC-F813B201A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8" y="3116556"/>
            <a:ext cx="6783047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2702B5-12EB-472B-BABD-154F4EC54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11" y="950913"/>
            <a:ext cx="2079390" cy="6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0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712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9_Icon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BC8E598-601E-4C49-9405-22679D53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9, 25 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98680C1-1075-46F9-A091-C2DB2E3DA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8" y="3116556"/>
            <a:ext cx="6769100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76AD9F-0B53-4F62-8806-C8B72A1D1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42" y="950913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4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9 Ico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1E36CEA-0451-4CEE-8BDA-C3FDD6452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Title / Topic 9, 25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26695-7904-4CA4-9FDC-F813B201A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178" y="3116556"/>
            <a:ext cx="6783047" cy="4313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2837B6-A4C0-4C39-B335-BA73F8D77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73" y="951449"/>
            <a:ext cx="2055552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17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opic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016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F44E28-0B40-425A-B1B3-CA313852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1"/>
            <a:ext cx="8425225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9509DD-8AF6-4A41-B0C7-283061F10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1131889"/>
            <a:ext cx="8425225" cy="360044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/>
            </a:lvl1pPr>
            <a:lvl2pPr marL="180971" indent="0">
              <a:buNone/>
              <a:defRPr/>
            </a:lvl2pPr>
            <a:lvl3pPr marL="360354" indent="0">
              <a:buNone/>
              <a:defRPr/>
            </a:lvl3pPr>
            <a:lvl4pPr marL="539737" indent="0">
              <a:buNone/>
              <a:defRPr/>
            </a:lvl4pPr>
            <a:lvl5pPr marL="609585" indent="0">
              <a:buNone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AA41A8C-BC47-4864-86DA-E0F4B2C48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48001"/>
            <a:ext cx="8425225" cy="294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4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999" y="219601"/>
            <a:ext cx="8425225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2" y="1138345"/>
            <a:ext cx="4105274" cy="3600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+mj-lt"/>
              <a:buNone/>
              <a:tabLst>
                <a:tab pos="266693" algn="l"/>
                <a:tab pos="358766" algn="l"/>
              </a:tabLst>
              <a:defRPr/>
            </a:lvl1pPr>
            <a:lvl2pPr marL="447664" indent="-266693">
              <a:buFont typeface="+mj-lt"/>
              <a:buAutoNum type="arabicPeriod"/>
              <a:defRPr/>
            </a:lvl2pPr>
            <a:lvl3pPr marL="628634" indent="-271457">
              <a:buFont typeface="+mj-lt"/>
              <a:buAutoNum type="arabicPeriod"/>
              <a:defRPr/>
            </a:lvl3pPr>
            <a:lvl4pPr marL="806430" indent="-266693">
              <a:buFont typeface="+mj-lt"/>
              <a:buAutoNum type="arabicPeriod"/>
              <a:defRPr/>
            </a:lvl4pPr>
            <a:lvl5pPr marL="987401" indent="-273044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E0BE07E-FB88-4B69-A56E-1616AA26F0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648000"/>
            <a:ext cx="8426451" cy="26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E978B2-2993-4C6C-8547-33A647A5CA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1142432"/>
            <a:ext cx="4105275" cy="1296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180971" indent="0">
              <a:buNone/>
              <a:defRPr/>
            </a:lvl2pPr>
            <a:lvl3pPr marL="360354" indent="0">
              <a:buNone/>
              <a:defRPr/>
            </a:lvl3pPr>
            <a:lvl4pPr marL="539737" indent="0">
              <a:buNone/>
              <a:defRPr/>
            </a:lvl4pPr>
            <a:lvl5pPr marL="717532" indent="0">
              <a:buNone/>
              <a:defRPr/>
            </a:lvl5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01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0267BB2-E691-4BA3-AAF6-6A34D569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1"/>
            <a:ext cx="8429626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D62E7BB-4F92-4C91-8303-27B462629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48000"/>
            <a:ext cx="8429626" cy="26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1B8B64CA-DA29-4A43-9CF5-311388E874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379" y="3444455"/>
            <a:ext cx="4112134" cy="174977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6349D1B5-398F-446A-9284-C358A0BDF3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49" y="1131890"/>
            <a:ext cx="4105275" cy="2051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BA62414D-2015-4654-87E9-023DEBF446F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9378" y="1140970"/>
            <a:ext cx="4094673" cy="230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 16:9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E89D570-4B12-4682-839D-9ED44C057E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9949" y="3363838"/>
            <a:ext cx="4105276" cy="1476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266700" indent="-266700"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→"/>
              <a:tabLst>
                <a:tab pos="266700" algn="l"/>
                <a:tab pos="358775" algn="l"/>
              </a:tabLst>
              <a:defRPr b="0">
                <a:solidFill>
                  <a:schemeClr val="tx2"/>
                </a:solidFill>
              </a:defRPr>
            </a:lvl1pPr>
            <a:lvl2pPr marL="180971" indent="0">
              <a:buNone/>
              <a:defRPr>
                <a:solidFill>
                  <a:schemeClr val="tx2"/>
                </a:solidFill>
              </a:defRPr>
            </a:lvl2pPr>
            <a:lvl3pPr marL="360354" indent="0">
              <a:buNone/>
              <a:defRPr>
                <a:solidFill>
                  <a:schemeClr val="tx2"/>
                </a:solidFill>
              </a:defRPr>
            </a:lvl3pPr>
            <a:lvl4pPr marL="539736" indent="0">
              <a:buNone/>
              <a:defRPr>
                <a:solidFill>
                  <a:schemeClr val="tx2"/>
                </a:solidFill>
              </a:defRPr>
            </a:lvl4pPr>
            <a:lvl5pPr marL="717531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Infobox 1</a:t>
            </a:r>
          </a:p>
          <a:p>
            <a:pPr lvl="0"/>
            <a:r>
              <a:rPr lang="de-DE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4846951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0267BB2-E691-4BA3-AAF6-6A34D569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1"/>
            <a:ext cx="8429626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E2A8AD6-69D0-4373-9B68-F2D91B598B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50" y="3147814"/>
            <a:ext cx="4116843" cy="169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D62E7BB-4F92-4C91-8303-27B462629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48000"/>
            <a:ext cx="8429626" cy="26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1A10A423-3191-418C-84D1-47BAAE5CEE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20" y="2665430"/>
            <a:ext cx="2726458" cy="174977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EF23EA3-4893-4843-BB88-359FF800931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9379" y="1140971"/>
            <a:ext cx="2710148" cy="1524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 16:9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F3B33A5A-1CAC-4C68-BB9F-85725986FD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30004" y="1140971"/>
            <a:ext cx="2710148" cy="1524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 16:9</a:t>
            </a:r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D5EE5686-B00C-4A60-810F-AD81BE29DDF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74319" y="1140970"/>
            <a:ext cx="2710149" cy="1524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 16:9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C051820-9F68-467A-B296-BF7F7B723A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004" y="2665430"/>
            <a:ext cx="2726458" cy="174977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CA335C16-266B-4D37-AC9D-B9222D234B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0335" y="2665430"/>
            <a:ext cx="2726458" cy="174977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794773-7C38-4331-8126-CAEA594586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9888" y="3148013"/>
            <a:ext cx="4116387" cy="16922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357188" indent="-176213">
              <a:buFont typeface="Calibri" panose="020F0502020204030204" pitchFamily="34" charset="0"/>
              <a:buChar char="◦"/>
              <a:defRPr/>
            </a:lvl2pPr>
            <a:lvl3pPr marL="541325" indent="-180971">
              <a:buFont typeface="Symbol" panose="05050102010706020507" pitchFamily="18" charset="2"/>
              <a:buChar char="-"/>
              <a:defRPr/>
            </a:lvl3pPr>
            <a:lvl4pPr>
              <a:buClrTx/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26519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DE398-FE4E-45C1-8CCF-27FE6FD65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8AB5E24E-7985-4076-B63D-EF1ACFFF35A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681374" y="1131890"/>
            <a:ext cx="4102626" cy="3600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Diagram</a:t>
            </a:r>
            <a:endParaRPr lang="de-DE" dirty="0"/>
          </a:p>
        </p:txBody>
      </p:sp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39C2DB6-8DD0-402B-A0B6-47E80BE76A8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58775" y="1131889"/>
            <a:ext cx="4122738" cy="3600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7777DE7-68B8-4171-B15A-D790499E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48000"/>
            <a:ext cx="8424000" cy="26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5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F44E28-0B40-425A-B1B3-CA313852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19601"/>
            <a:ext cx="7884408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9509DD-8AF6-4A41-B0C7-283061F10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1131889"/>
            <a:ext cx="8425225" cy="360044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/>
            </a:lvl1pPr>
            <a:lvl2pPr marL="180971" indent="0">
              <a:buNone/>
              <a:defRPr/>
            </a:lvl2pPr>
            <a:lvl3pPr marL="360354" indent="0">
              <a:buNone/>
              <a:defRPr/>
            </a:lvl3pPr>
            <a:lvl4pPr marL="539737" indent="0">
              <a:buNone/>
              <a:defRPr/>
            </a:lvl4pPr>
            <a:lvl5pPr marL="609585" indent="0">
              <a:buNone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AA41A8C-BC47-4864-86DA-E0F4B2C48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648001"/>
            <a:ext cx="7885634" cy="294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E38D0C-25C3-4722-B234-035C4F41C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52" y="1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7F44E28-0B40-425A-B1B3-CA313852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19601"/>
            <a:ext cx="7884408" cy="37193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rgbClr val="005AA0"/>
                </a:solidFill>
              </a:defRPr>
            </a:lvl1pPr>
          </a:lstStyle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9509DD-8AF6-4A41-B0C7-283061F10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1131889"/>
            <a:ext cx="8425225" cy="3600449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/>
            </a:lvl1pPr>
            <a:lvl2pPr marL="180971" indent="0">
              <a:buNone/>
              <a:defRPr/>
            </a:lvl2pPr>
            <a:lvl3pPr marL="360354" indent="0">
              <a:buNone/>
              <a:defRPr/>
            </a:lvl3pPr>
            <a:lvl4pPr marL="539737" indent="0">
              <a:buNone/>
              <a:defRPr/>
            </a:lvl4pPr>
            <a:lvl5pPr marL="609585" indent="0">
              <a:buNone/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AA41A8C-BC47-4864-86DA-E0F4B2C48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648001"/>
            <a:ext cx="7885634" cy="294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5AA0"/>
                </a:solidFill>
              </a:defRPr>
            </a:lvl1pPr>
          </a:lstStyle>
          <a:p>
            <a:pPr lvl="0"/>
            <a:r>
              <a:rPr lang="en-US" dirty="0"/>
              <a:t>Either two-line Slide title or title with </a:t>
            </a:r>
            <a:r>
              <a:rPr lang="en-US" dirty="0" err="1"/>
              <a:t>subheader</a:t>
            </a:r>
            <a:r>
              <a:rPr lang="en-US" dirty="0"/>
              <a:t>, 20 </a:t>
            </a:r>
            <a:r>
              <a:rPr lang="en-US" dirty="0" err="1"/>
              <a:t>pt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34ED05-0666-4988-9963-DF24F179A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52" y="1"/>
            <a:ext cx="614049" cy="6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" y="950913"/>
            <a:ext cx="9144000" cy="41924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C92697-51D1-4CD4-BB6F-84C05DF88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2737359" cy="644634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7E649A6-C840-4EF8-B6A0-00A1156013BC}"/>
              </a:ext>
            </a:extLst>
          </p:cNvPr>
          <p:cNvSpPr txBox="1">
            <a:spLocks/>
          </p:cNvSpPr>
          <p:nvPr userDrawn="1"/>
        </p:nvSpPr>
        <p:spPr>
          <a:xfrm>
            <a:off x="2021342" y="3076575"/>
            <a:ext cx="6043716" cy="827323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2B0F8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8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Edit master text format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1410298-BA0C-493C-A881-28CB05EBF812}"/>
              </a:ext>
            </a:extLst>
          </p:cNvPr>
          <p:cNvSpPr txBox="1">
            <a:spLocks/>
          </p:cNvSpPr>
          <p:nvPr userDrawn="1"/>
        </p:nvSpPr>
        <p:spPr>
          <a:xfrm>
            <a:off x="2015717" y="1599642"/>
            <a:ext cx="6049342" cy="1296144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Presentation title, 28 Pt</a:t>
            </a:r>
            <a:br>
              <a:rPr lang="de-DE"/>
            </a:br>
            <a:r>
              <a:rPr lang="en-US"/>
              <a:t>Also possible in two 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2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26" userDrawn="1">
          <p15:clr>
            <a:srgbClr val="F26B43"/>
          </p15:clr>
        </p15:guide>
        <p15:guide id="3" orient="horz" pos="5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C92697-51D1-4CD4-BB6F-84C05DF883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2737359" cy="644634"/>
          </a:xfrm>
          <a:prstGeom prst="rect">
            <a:avLst/>
          </a:prstGeom>
        </p:spPr>
      </p:pic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F5B74E2-5714-4886-8E8C-47D3DBE3AE02}"/>
              </a:ext>
            </a:extLst>
          </p:cNvPr>
          <p:cNvSpPr txBox="1">
            <a:spLocks/>
          </p:cNvSpPr>
          <p:nvPr userDrawn="1"/>
        </p:nvSpPr>
        <p:spPr>
          <a:xfrm>
            <a:off x="2015717" y="1599642"/>
            <a:ext cx="6049342" cy="1296144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Presentation title, 28 Pt</a:t>
            </a:r>
            <a:br>
              <a:rPr lang="de-DE"/>
            </a:br>
            <a:r>
              <a:rPr lang="en-US"/>
              <a:t>Also possible in two lines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15583ED-0519-417C-BF43-9099BBBB7039}"/>
              </a:ext>
            </a:extLst>
          </p:cNvPr>
          <p:cNvSpPr txBox="1">
            <a:spLocks/>
          </p:cNvSpPr>
          <p:nvPr userDrawn="1"/>
        </p:nvSpPr>
        <p:spPr>
          <a:xfrm>
            <a:off x="2021342" y="3076575"/>
            <a:ext cx="6043716" cy="827323"/>
          </a:xfrm>
          <a:prstGeom prst="rect">
            <a:avLst/>
          </a:prstGeom>
          <a:solidFill>
            <a:srgbClr val="002864"/>
          </a:solidFill>
        </p:spPr>
        <p:txBody>
          <a:bodyPr lIns="144000" tIns="72000" rIns="144000" bIns="7200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2B0F8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8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Edit master text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2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26">
          <p15:clr>
            <a:srgbClr val="F26B43"/>
          </p15:clr>
        </p15:guide>
        <p15:guide id="3" orient="horz" pos="5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1"/>
            <a:ext cx="8425225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r>
              <a:rPr lang="en-US" dirty="0"/>
              <a:t>, Calibri regular</a:t>
            </a:r>
            <a:endParaRPr lang="de-DE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0" y="961671"/>
            <a:ext cx="9144000" cy="0"/>
          </a:xfrm>
          <a:prstGeom prst="line">
            <a:avLst/>
          </a:prstGeom>
          <a:ln>
            <a:solidFill>
              <a:srgbClr val="002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84C60912-F3EE-444B-9046-32914171AFC3}"/>
              </a:ext>
            </a:extLst>
          </p:cNvPr>
          <p:cNvSpPr>
            <a:spLocks noGrp="1"/>
          </p:cNvSpPr>
          <p:nvPr userDrawn="1"/>
        </p:nvSpPr>
        <p:spPr>
          <a:xfrm>
            <a:off x="8568444" y="4923645"/>
            <a:ext cx="432048" cy="180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F9AA50-0486-41C3-8F9C-2E057E6D6925}" type="slidenum">
              <a:rPr lang="de-DE" sz="800" smtClean="0">
                <a:solidFill>
                  <a:srgbClr val="005AA0"/>
                </a:solidFill>
              </a:rPr>
              <a:pPr algn="r"/>
              <a:t>‹#›</a:t>
            </a:fld>
            <a:endParaRPr lang="de-DE" sz="800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2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764" r:id="rId3"/>
    <p:sldLayoutId id="2147483802" r:id="rId4"/>
    <p:sldLayoutId id="2147483765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3" r:id="rId11"/>
  </p:sldLayoutIdLst>
  <p:hf hdr="0" ftr="0" dt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sz="2200" b="0" kern="1200" cap="none" baseline="0">
          <a:solidFill>
            <a:srgbClr val="005AA0"/>
          </a:solidFill>
          <a:latin typeface="+mj-lt"/>
          <a:ea typeface="+mj-ea"/>
          <a:cs typeface="+mj-cs"/>
        </a:defRPr>
      </a:lvl1pPr>
    </p:titleStyle>
    <p:bodyStyle>
      <a:lvl1pPr marL="179384" indent="-179384" algn="l" defTabSz="179996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rgbClr val="005AA0"/>
        </a:buClr>
        <a:buFont typeface="Arial" panose="020B0604020202020204" pitchFamily="34" charset="0"/>
        <a:buChar char="•"/>
        <a:tabLst>
          <a:tab pos="179996" algn="l"/>
          <a:tab pos="359991" algn="l"/>
        </a:tabLst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64" indent="-266693" algn="l" defTabSz="914378" rtl="0" eaLnBrk="1" latinLnBrk="0" hangingPunct="1">
        <a:spcBef>
          <a:spcPct val="20000"/>
        </a:spcBef>
        <a:buClr>
          <a:srgbClr val="005AA0"/>
        </a:buClr>
        <a:buFont typeface="Calibri" panose="020F0502020204030204" pitchFamily="34" charset="0"/>
        <a:buChar char="→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1325" indent="-180971" algn="l" defTabSz="914378" rtl="0" eaLnBrk="1" latinLnBrk="0" hangingPunct="1">
        <a:spcBef>
          <a:spcPct val="20000"/>
        </a:spcBef>
        <a:buClr>
          <a:srgbClr val="005AA0"/>
        </a:buClr>
        <a:buFont typeface="Arial" panose="020B0604020202020204" pitchFamily="34" charset="0"/>
        <a:buChar char="◦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4357" indent="-174621" algn="l" defTabSz="914378" rtl="0" eaLnBrk="1" latinLnBrk="0" hangingPunct="1">
        <a:spcBef>
          <a:spcPct val="20000"/>
        </a:spcBef>
        <a:buClr>
          <a:srgbClr val="005AA0"/>
        </a:buClr>
        <a:buFont typeface="Symbol" panose="05050102010706020507" pitchFamily="18" charset="2"/>
        <a:buChar char="-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8502" indent="-180971" algn="l" defTabSz="914378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Symbol" panose="05050102010706020507" pitchFamily="18" charset="2"/>
        <a:buChar char="-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5943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305" userDrawn="1">
          <p15:clr>
            <a:srgbClr val="F26B43"/>
          </p15:clr>
        </p15:guide>
        <p15:guide id="3" orient="horz" pos="713" userDrawn="1">
          <p15:clr>
            <a:srgbClr val="F26B43"/>
          </p15:clr>
        </p15:guide>
        <p15:guide id="4" orient="horz" pos="3049" userDrawn="1">
          <p15:clr>
            <a:srgbClr val="F26B43"/>
          </p15:clr>
        </p15:guide>
        <p15:guide id="5" pos="2823" userDrawn="1">
          <p15:clr>
            <a:srgbClr val="F26B43"/>
          </p15:clr>
        </p15:guide>
        <p15:guide id="6" pos="2948" userDrawn="1">
          <p15:clr>
            <a:srgbClr val="F26B43"/>
          </p15:clr>
        </p15:guide>
        <p15:guide id="7" orient="horz" pos="599" userDrawn="1">
          <p15:clr>
            <a:srgbClr val="F26B43"/>
          </p15:clr>
        </p15:guide>
        <p15:guide id="8" orient="horz" pos="3240" userDrawn="1">
          <p15:clr>
            <a:srgbClr val="F26B43"/>
          </p15:clr>
        </p15:guide>
        <p15:guide id="9" pos="553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02" y="4907858"/>
            <a:ext cx="824591" cy="112164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CE9D931-B09C-497C-9780-4DE948A8176E}"/>
              </a:ext>
            </a:extLst>
          </p:cNvPr>
          <p:cNvCxnSpPr/>
          <p:nvPr userDrawn="1"/>
        </p:nvCxnSpPr>
        <p:spPr>
          <a:xfrm>
            <a:off x="0" y="1095586"/>
            <a:ext cx="9144000" cy="0"/>
          </a:xfrm>
          <a:prstGeom prst="line">
            <a:avLst/>
          </a:prstGeom>
          <a:ln>
            <a:solidFill>
              <a:srgbClr val="00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platzhalter 3">
            <a:extLst>
              <a:ext uri="{FF2B5EF4-FFF2-40B4-BE49-F238E27FC236}">
                <a16:creationId xmlns:a16="http://schemas.microsoft.com/office/drawing/2014/main" id="{EBEFF8B0-459D-4FAD-A003-91F746DA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Slide title, </a:t>
            </a:r>
            <a:r>
              <a:rPr lang="en-US" dirty="0"/>
              <a:t>two lines in total, 22 </a:t>
            </a:r>
            <a:r>
              <a:rPr lang="en-US" dirty="0" err="1"/>
              <a:t>pt</a:t>
            </a:r>
            <a:endParaRPr lang="de-DE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81FF6840-FAC7-4F32-9900-AC3696CAE01B}"/>
              </a:ext>
            </a:extLst>
          </p:cNvPr>
          <p:cNvSpPr>
            <a:spLocks noGrp="1"/>
          </p:cNvSpPr>
          <p:nvPr userDrawn="1"/>
        </p:nvSpPr>
        <p:spPr>
          <a:xfrm>
            <a:off x="8568444" y="4923645"/>
            <a:ext cx="432048" cy="180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F9AA50-0486-41C3-8F9C-2E057E6D6925}" type="slidenum">
              <a:rPr lang="de-DE" sz="800" smtClean="0">
                <a:solidFill>
                  <a:srgbClr val="005AA0"/>
                </a:solidFill>
              </a:rPr>
              <a:pPr algn="r"/>
              <a:t>‹#›</a:t>
            </a:fld>
            <a:endParaRPr lang="de-DE" sz="800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hdr="0" ftr="0" dt="0"/>
  <p:txStyles>
    <p:titleStyle>
      <a:lvl1pPr marL="0" marR="0" indent="0" algn="l" defTabSz="91437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2200" b="0" kern="1200" cap="none" baseline="0" dirty="0">
          <a:solidFill>
            <a:srgbClr val="005AA0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26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orient="horz" pos="80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950913"/>
            <a:ext cx="9144000" cy="3781425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n>
                <a:noFill/>
              </a:ln>
              <a:solidFill>
                <a:srgbClr val="002864"/>
              </a:solidFill>
            </a:endParaRP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3F1576B-7F7B-4007-84D4-44DA0E55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Title / Topic 5, 25 Pt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142872-EAB1-4F43-A844-A898EB49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125" y="3123407"/>
            <a:ext cx="6769099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6" r:id="rId2"/>
    <p:sldLayoutId id="2147483651" r:id="rId3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22B0F8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orient="horz" pos="59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127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950913"/>
            <a:ext cx="9144000" cy="3781425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n>
                <a:noFill/>
              </a:ln>
              <a:solidFill>
                <a:srgbClr val="002864"/>
              </a:solidFill>
            </a:endParaRP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3F1576B-7F7B-4007-84D4-44DA0E55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Title / Topic 4, 25 Pt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142872-EAB1-4F43-A844-A898EB49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125" y="3123407"/>
            <a:ext cx="6769099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6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22B0F8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orient="horz" pos="59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1270" userDrawn="1">
          <p15:clr>
            <a:srgbClr val="F26B43"/>
          </p15:clr>
        </p15:guide>
        <p15:guide id="6" pos="2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950913"/>
            <a:ext cx="9144000" cy="3781425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n>
                <a:noFill/>
              </a:ln>
              <a:solidFill>
                <a:srgbClr val="002864"/>
              </a:solidFill>
            </a:endParaRP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3F1576B-7F7B-4007-84D4-44DA0E55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Title / Topic 7, 25 Pt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142872-EAB1-4F43-A844-A898EB49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125" y="3123407"/>
            <a:ext cx="6769099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6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22B0F8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orient="horz" pos="59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127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950913"/>
            <a:ext cx="9144000" cy="3781425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n>
                <a:noFill/>
              </a:ln>
              <a:solidFill>
                <a:srgbClr val="002864"/>
              </a:solidFill>
            </a:endParaRP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3F1576B-7F7B-4007-84D4-44DA0E55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Title / Topic 8, 25 Pt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142872-EAB1-4F43-A844-A898EB49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125" y="3123407"/>
            <a:ext cx="6769099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99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22B0F8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orient="horz" pos="59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127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950913"/>
            <a:ext cx="9144000" cy="3781425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n>
                <a:noFill/>
              </a:ln>
              <a:solidFill>
                <a:srgbClr val="002864"/>
              </a:solidFill>
            </a:endParaRP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13F1576B-7F7B-4007-84D4-44DA0E55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5" y="2663028"/>
            <a:ext cx="6769100" cy="351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Title / Topic 9, 25 Pt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142872-EAB1-4F43-A844-A898EB49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125" y="3123407"/>
            <a:ext cx="6769099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59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22B0F8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orient="horz" pos="59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1270" userDrawn="1">
          <p15:clr>
            <a:srgbClr val="F26B43"/>
          </p15:clr>
        </p15:guide>
        <p15:guide id="6" pos="2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hyperlink" Target="https://doi.org/10.1016/j.eja.2022.126670" TargetMode="External"/><Relationship Id="rId4" Type="http://schemas.openxmlformats.org/officeDocument/2006/relationships/hyperlink" Target="https://doi.org/10.1016/j.eja.2015.11.00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doi.org/10.1016/j.watres.2019.02.059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gsy.2018.06.01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cse.readthedocs.io/en/stable/index.html" TargetMode="Externa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E146E3-B0DC-480A-A315-1D2FDC40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Crop</a:t>
            </a:r>
            <a:r>
              <a:rPr lang="de-DE" dirty="0"/>
              <a:t> </a:t>
            </a:r>
            <a:r>
              <a:rPr lang="de-DE" dirty="0" err="1"/>
              <a:t>adaptation</a:t>
            </a:r>
            <a:r>
              <a:rPr lang="de-DE" dirty="0"/>
              <a:t> and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on non-point source </a:t>
            </a:r>
            <a:r>
              <a:rPr lang="de-DE" dirty="0" err="1"/>
              <a:t>pollution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31E4AB-81AA-432E-ADE7-E36B4D287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608" y="3076575"/>
            <a:ext cx="7488832" cy="827323"/>
          </a:xfrm>
        </p:spPr>
        <p:txBody>
          <a:bodyPr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Wenlu Ding</a:t>
            </a: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Supervisor: Prof. Dr. Michael Rode</a:t>
            </a: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Department of Aquatic Ecosystem Analysis and Management Helmholtz Centre for Environmental Research – UFZ </a:t>
            </a:r>
            <a:r>
              <a:rPr lang="en-US" altLang="zh-CN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Brückstraße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3a, 39114 Magdeburg, Germany</a:t>
            </a: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April 2025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" name="Fußzeilenplatzhalter 15">
            <a:extLst>
              <a:ext uri="{FF2B5EF4-FFF2-40B4-BE49-F238E27FC236}">
                <a16:creationId xmlns:a16="http://schemas.microsoft.com/office/drawing/2014/main" id="{B32C93FC-E5D8-4541-844E-22A21313C76D}"/>
              </a:ext>
            </a:extLst>
          </p:cNvPr>
          <p:cNvSpPr txBox="1">
            <a:spLocks/>
          </p:cNvSpPr>
          <p:nvPr/>
        </p:nvSpPr>
        <p:spPr>
          <a:xfrm>
            <a:off x="7992380" y="474892"/>
            <a:ext cx="874283" cy="194696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/>
              <a:t>www.ufz.de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1A513-DD91-4818-8F52-C6A073A68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5554"/>
            <a:ext cx="738675" cy="7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 rotWithShape="1">
          <a:blip r:embed="rId3"/>
          <a:srcRect l="8681" r="8346" b="8925"/>
          <a:stretch/>
        </p:blipFill>
        <p:spPr>
          <a:xfrm>
            <a:off x="118270" y="871666"/>
            <a:ext cx="3823856" cy="29161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0" y="157874"/>
            <a:ext cx="9144000" cy="257763"/>
            <a:chOff x="0" y="314"/>
            <a:chExt cx="19141" cy="399"/>
          </a:xfrm>
        </p:grpSpPr>
        <p:sp>
          <p:nvSpPr>
            <p:cNvPr id="5" name="矩形 4"/>
            <p:cNvSpPr/>
            <p:nvPr/>
          </p:nvSpPr>
          <p:spPr>
            <a:xfrm>
              <a:off x="5279" y="314"/>
              <a:ext cx="13862" cy="36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8"/>
              <a:ext cx="960" cy="37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9595" y="85960"/>
            <a:ext cx="3599605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2 </a:t>
            </a: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Methodology</a:t>
            </a:r>
            <a:endParaRPr lang="zh-CN" altLang="zh-CN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8610" y="543817"/>
            <a:ext cx="35757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Case study area and data collection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69200" y="866144"/>
            <a:ext cx="4801826" cy="1638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Bode catchment (3200 km</a:t>
            </a:r>
            <a:r>
              <a:rPr lang="en-US" altLang="zh-CN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central Germany)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stations</a:t>
            </a:r>
          </a:p>
          <a:p>
            <a:r>
              <a:rPr lang="de-DE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Meisdorf, </a:t>
            </a:r>
            <a:r>
              <a:rPr lang="de-DE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Hausneindorf</a:t>
            </a:r>
            <a:r>
              <a:rPr lang="de-DE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Wegeleben, Nienhagen, Hadmersleben and </a:t>
            </a:r>
            <a:r>
              <a:rPr lang="de-DE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Stassfurt</a:t>
            </a:r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Hydrometeorology &amp; topography condition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Pre: 500-1500m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Dem: 70-1142m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activities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wheat, winter barley, rapeseed and sugar beet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0019" y="4662604"/>
            <a:ext cx="8666321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Zhou, X. et al. Exploring the relations between sequential droughts and stream nitrogen dynamics in central Germany through catchment-scale mechanistic modelling. Journal of Hydrology 614, 128615 (2022).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0B5E5-7CC7-4E78-904A-40C63A1DB257}"/>
              </a:ext>
            </a:extLst>
          </p:cNvPr>
          <p:cNvGrpSpPr/>
          <p:nvPr/>
        </p:nvGrpSpPr>
        <p:grpSpPr>
          <a:xfrm>
            <a:off x="4061555" y="2571751"/>
            <a:ext cx="4964175" cy="2006600"/>
            <a:chOff x="854409" y="2687286"/>
            <a:chExt cx="8030795" cy="316744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311FE5-8FAC-44A0-90B7-0B1D20874555}"/>
                </a:ext>
              </a:extLst>
            </p:cNvPr>
            <p:cNvGrpSpPr/>
            <p:nvPr/>
          </p:nvGrpSpPr>
          <p:grpSpPr>
            <a:xfrm>
              <a:off x="854409" y="3056619"/>
              <a:ext cx="8030795" cy="2798110"/>
              <a:chOff x="854409" y="3056619"/>
              <a:chExt cx="8030795" cy="279811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B48EF20-EA84-4F9E-AD4D-FE774359E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5999" y="3056619"/>
                <a:ext cx="6609205" cy="279811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3AA7D3F-1625-4425-9672-F8AB7A1077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421" b="1336"/>
              <a:stretch/>
            </p:blipFill>
            <p:spPr>
              <a:xfrm>
                <a:off x="854409" y="3584475"/>
                <a:ext cx="1203317" cy="1910751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99AF2-A9BF-491A-90C1-C03C60E102B8}"/>
                </a:ext>
              </a:extLst>
            </p:cNvPr>
            <p:cNvSpPr/>
            <p:nvPr/>
          </p:nvSpPr>
          <p:spPr>
            <a:xfrm>
              <a:off x="3154259" y="2687286"/>
              <a:ext cx="3885220" cy="473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Crop yields per unit area (dt/ha)</a:t>
              </a:r>
              <a:endParaRPr lang="zh-CN" alt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13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57874"/>
            <a:ext cx="9144000" cy="257763"/>
            <a:chOff x="0" y="314"/>
            <a:chExt cx="19141" cy="399"/>
          </a:xfrm>
        </p:grpSpPr>
        <p:sp>
          <p:nvSpPr>
            <p:cNvPr id="5" name="矩形 4"/>
            <p:cNvSpPr/>
            <p:nvPr/>
          </p:nvSpPr>
          <p:spPr>
            <a:xfrm>
              <a:off x="5234" y="314"/>
              <a:ext cx="13907" cy="36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8"/>
              <a:ext cx="960" cy="37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9595" y="85960"/>
            <a:ext cx="3599605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2 </a:t>
            </a: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Methodology</a:t>
            </a:r>
            <a:endParaRPr lang="zh-CN" altLang="zh-CN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610" y="535546"/>
            <a:ext cx="38108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 Scenario design for future projections</a:t>
            </a:r>
            <a:endParaRPr lang="zh-CN" altLang="en-US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29600"/>
              </p:ext>
            </p:extLst>
          </p:nvPr>
        </p:nvGraphicFramePr>
        <p:xfrm>
          <a:off x="511237" y="954419"/>
          <a:ext cx="3810851" cy="1178696"/>
        </p:xfrm>
        <a:graphic>
          <a:graphicData uri="http://schemas.openxmlformats.org/drawingml/2006/table">
            <a:tbl>
              <a:tblPr/>
              <a:tblGrid>
                <a:gridCol w="38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NUM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Models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LAT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LON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Nominal Resolution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ACCESS-ESM1-5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EC-Earth3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512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MIROC6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MPI-ESM1-2-HR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384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6313" marR="6313" marT="63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0898" y="465586"/>
            <a:ext cx="3981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 meteorological variables under ssp126 scenario </a:t>
            </a:r>
            <a:r>
              <a:rPr lang="zh-CN" alt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using random forest</a:t>
            </a:r>
            <a:r>
              <a:rPr lang="zh-CN" alt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821632" y="991216"/>
            <a:ext cx="2178140" cy="4038702"/>
            <a:chOff x="-670838" y="3637986"/>
            <a:chExt cx="3805182" cy="86093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0838" y="9393405"/>
              <a:ext cx="3805181" cy="285388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263" y="6416549"/>
              <a:ext cx="3713607" cy="27852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263" y="3637986"/>
              <a:ext cx="3713605" cy="278520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572000" y="991216"/>
            <a:ext cx="2125721" cy="4038702"/>
            <a:chOff x="-542283" y="898727"/>
            <a:chExt cx="3715725" cy="8321237"/>
          </a:xfrm>
        </p:grpSpPr>
        <p:grpSp>
          <p:nvGrpSpPr>
            <p:cNvPr id="16" name="Group 15"/>
            <p:cNvGrpSpPr/>
            <p:nvPr/>
          </p:nvGrpSpPr>
          <p:grpSpPr>
            <a:xfrm>
              <a:off x="-542283" y="898727"/>
              <a:ext cx="3715725" cy="8321237"/>
              <a:chOff x="-542283" y="898727"/>
              <a:chExt cx="3715725" cy="832123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4666" y="6483884"/>
                <a:ext cx="3648107" cy="273608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42283" y="898727"/>
                <a:ext cx="3715725" cy="2786794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4665" y="3720968"/>
              <a:ext cx="3648107" cy="273608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436555"/>
            <a:ext cx="3044065" cy="22830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57874"/>
            <a:ext cx="9144000" cy="257763"/>
            <a:chOff x="0" y="314"/>
            <a:chExt cx="19141" cy="399"/>
          </a:xfrm>
        </p:grpSpPr>
        <p:sp>
          <p:nvSpPr>
            <p:cNvPr id="5" name="矩形 4"/>
            <p:cNvSpPr/>
            <p:nvPr/>
          </p:nvSpPr>
          <p:spPr>
            <a:xfrm>
              <a:off x="5234" y="314"/>
              <a:ext cx="13907" cy="36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8"/>
              <a:ext cx="960" cy="37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9595" y="85960"/>
            <a:ext cx="3599605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2 </a:t>
            </a: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Methodology</a:t>
            </a:r>
            <a:endParaRPr lang="zh-CN" altLang="zh-CN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2293" y="477853"/>
            <a:ext cx="44662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 Management practices/Crop rotations design</a:t>
            </a:r>
            <a:endParaRPr lang="zh-CN" altLang="en-US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23619" y="3746574"/>
            <a:ext cx="55203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Reckling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M., Hecker, J.-M.,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Bergkvist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G., Watson, C. A., Zander, P.,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Schläfke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N., et al. (2016). A cropping system assessment framework—Evaluating effects of introducing legumes into crop rotations. European Journal of Agronomy, 76, 186–197. 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https://doi.org/10.1016/j.eja.2015.11.005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Faye, B., Webber, H.,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Gaiser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T., Müller, C., Zhang, Y., Stella, T., et al. (2023). Climate change impacts on European arable crop yields: Sensitivity to assumptions about rotations and residue management. European Journal of Agronomy, 142, 126670. 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5"/>
              </a:rPr>
              <a:t>https://doi.org/10.1016/j.eja.2022.126670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Zhou, X. et al. Exploring the relations between sequential droughts and stream nitrogen dynamics in central Germany through catchment-scale mechanistic modelling. Journal of Hydrology 614, 128615 (2022).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Table 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725333" y="1124557"/>
          <a:ext cx="496868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l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demand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 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sequential break of a crop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Winter wheat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10.1-7.15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Winter barley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9.20-7.1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triticale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10.1-7.20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sugar beet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4.1-10.30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winter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rapessed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8.20-6.20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797464" y="2881474"/>
            <a:ext cx="3863510" cy="110799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>
              <a:defRPr/>
            </a:pPr>
            <a:r>
              <a:rPr lang="zh-CN" altLang="en-US" sz="13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</a:p>
          <a:p>
            <a:pPr marL="214313" indent="-214313">
              <a:buFont typeface="Wingdings" panose="05000000000000000000" charset="0"/>
              <a:buChar char="Ø"/>
              <a:defRPr/>
            </a:pPr>
            <a:r>
              <a:rPr lang="zh-CN" altLang="en-US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 conditions:</a:t>
            </a:r>
          </a:p>
          <a:p>
            <a:pPr>
              <a:defRPr/>
            </a:pPr>
            <a:r>
              <a:rPr lang="zh-CN" altLang="en-US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condition 1：minimum sequential break of a crop</a:t>
            </a:r>
          </a:p>
          <a:p>
            <a:pPr>
              <a:defRPr/>
            </a:pPr>
            <a:r>
              <a:rPr lang="zh-CN" altLang="en-US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condition </a:t>
            </a:r>
            <a:r>
              <a:rPr lang="en-US" altLang="zh-CN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：no wheat after cereals</a:t>
            </a:r>
          </a:p>
          <a:p>
            <a:pPr>
              <a:defRPr/>
            </a:pPr>
            <a:endParaRPr lang="en-US" altLang="zh-CN" sz="1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charset="0"/>
              <a:buChar char="Ø"/>
              <a:defRPr/>
            </a:pPr>
            <a:endParaRPr lang="en-US" altLang="zh-CN" sz="1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33F4AD-9814-47C1-947A-A2FFE3F3A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26" y="772630"/>
            <a:ext cx="3108257" cy="2555189"/>
          </a:xfrm>
          <a:prstGeom prst="rect">
            <a:avLst/>
          </a:prstGeom>
        </p:spPr>
      </p:pic>
      <p:sp>
        <p:nvSpPr>
          <p:cNvPr id="18" name="文本框 7">
            <a:extLst>
              <a:ext uri="{FF2B5EF4-FFF2-40B4-BE49-F238E27FC236}">
                <a16:creationId xmlns:a16="http://schemas.microsoft.com/office/drawing/2014/main" id="{2B788B9D-B59C-4023-84BE-2650548807D4}"/>
              </a:ext>
            </a:extLst>
          </p:cNvPr>
          <p:cNvSpPr txBox="1"/>
          <p:nvPr/>
        </p:nvSpPr>
        <p:spPr>
          <a:xfrm>
            <a:off x="229304" y="3451042"/>
            <a:ext cx="31649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rotation: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Winterwheat_up-winterbarley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Winterwheat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-rapeseed-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Winterwheat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-triticale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winterwheat_la-winterbarley-winterwheat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rapeseed-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winterwheat-winterwheat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rapeseed-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winterwheat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sugarbeet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57874"/>
            <a:ext cx="9144000" cy="257763"/>
            <a:chOff x="0" y="314"/>
            <a:chExt cx="19141" cy="399"/>
          </a:xfrm>
        </p:grpSpPr>
        <p:sp>
          <p:nvSpPr>
            <p:cNvPr id="5" name="矩形 4"/>
            <p:cNvSpPr/>
            <p:nvPr/>
          </p:nvSpPr>
          <p:spPr>
            <a:xfrm>
              <a:off x="5234" y="314"/>
              <a:ext cx="13907" cy="36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8"/>
              <a:ext cx="960" cy="375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9595" y="85960"/>
            <a:ext cx="3599605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2 </a:t>
            </a:r>
            <a:r>
              <a:rPr lang="en-US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Methodology</a:t>
            </a:r>
            <a:endParaRPr lang="zh-CN" altLang="zh-CN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610" y="535546"/>
            <a:ext cx="42752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 Model----Hydrological water quality model</a:t>
            </a:r>
            <a:endParaRPr lang="zh-CN" altLang="en-US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4107368"/>
            <a:ext cx="918329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Yang, X., Jomaa, S., Zink, M., Fleckenstein, J. H., Borchardt, D., &amp; Rode, M. (2018), A new fully distributed model of nitrate transport and removal at catchment scale, Water Resources Research, 54(8), 5856-5877. https://doi.org/10.1029/2017WR022380.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Yang, X., Jomaa, S.,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Büttner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O., &amp; Rode, M. (2019), Autotrophic nitrate uptake in river networks: A modeling approach using continuous high-frequency data, Water Research, 157, 258-268.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https://doi.org/10.1016/j.watres.2019.02.059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Yang, X., Rode, M., Jomaa, S., Merbach, I.,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Tetzlaff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Soulsby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C., &amp; Borchardt, D. (2022). Functional Multi‐Scale Integration of Agricultural Nitrogen‐Budgets Into Catchment Water Quality Modeling. Geophysical Research Letters, 49(4). https://doi.org/10.1029/2021GL096833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0669" y="911339"/>
            <a:ext cx="62765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mHM</a:t>
            </a:r>
            <a:r>
              <a:rPr lang="en-US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-Nitrate model: </a:t>
            </a:r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fully distributed nitrate transport and removal model</a:t>
            </a:r>
          </a:p>
        </p:txBody>
      </p:sp>
      <p:sp>
        <p:nvSpPr>
          <p:cNvPr id="12" name="矩形 11"/>
          <p:cNvSpPr/>
          <p:nvPr/>
        </p:nvSpPr>
        <p:spPr>
          <a:xfrm>
            <a:off x="436780" y="3787930"/>
            <a:ext cx="32646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mHM</a:t>
            </a:r>
            <a:r>
              <a:rPr lang="en-US" altLang="zh-CN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v5.13 (https://mhm-ufz.org/docs/)</a:t>
            </a:r>
            <a:endParaRPr lang="zh-CN" alt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1401534"/>
            <a:ext cx="2394200" cy="224417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125263" y="1384657"/>
            <a:ext cx="2940548" cy="2272272"/>
            <a:chOff x="8192972" y="1573062"/>
            <a:chExt cx="4093354" cy="31689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973" y="1573062"/>
              <a:ext cx="4093353" cy="22764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972" y="2542121"/>
              <a:ext cx="4093353" cy="219992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370041" y="1386803"/>
            <a:ext cx="2629643" cy="2202662"/>
            <a:chOff x="4629229" y="1573062"/>
            <a:chExt cx="3506191" cy="29368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783" y="1573062"/>
              <a:ext cx="3391085" cy="27644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229" y="2543855"/>
              <a:ext cx="3506191" cy="19660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8610" y="508373"/>
            <a:ext cx="23831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 Model----Crop model</a:t>
            </a:r>
            <a:endParaRPr lang="zh-CN" altLang="en-US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5946" y="4625391"/>
            <a:ext cx="90480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Wit, A., Boogaard, H.,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Fumagalli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D., Janssen, S.,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Knapen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Van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Kraalingen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D., et al. (2019). 25 years of the WOFOST cropping systems model. Agricultural Systems, 168, 154–167.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https://doi.org/10.1016/j.agsy.2018.06.018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878109"/>
            <a:ext cx="4427561" cy="378581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19062" y="912415"/>
            <a:ext cx="16076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Wit et al., 2019)</a:t>
            </a:r>
          </a:p>
        </p:txBody>
      </p:sp>
      <p:sp>
        <p:nvSpPr>
          <p:cNvPr id="11" name="Rechteck 10"/>
          <p:cNvSpPr/>
          <p:nvPr/>
        </p:nvSpPr>
        <p:spPr>
          <a:xfrm>
            <a:off x="4697992" y="918597"/>
            <a:ext cx="43380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WOFOST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http://wageningenur.nl/wofost 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semi-deterministic crop growth model that simulates crop growth and development under potential and water-limited conditions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 process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phenological development, leaf development and light interception, CO2-assimilation, root growth, transpiration, respiration, partitioning of assimilates to the various organs, and dry matter formation</a:t>
            </a:r>
          </a:p>
          <a:p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0" y="85960"/>
            <a:ext cx="9144000" cy="369332"/>
            <a:chOff x="0" y="114613"/>
            <a:chExt cx="12192000" cy="492442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759460" y="114613"/>
              <a:ext cx="4799473" cy="492442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sym typeface="+mn-ea"/>
                </a:rPr>
                <a:t>2 </a:t>
              </a:r>
              <a:r>
                <a:rPr lang="en-US" altLang="zh-CN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Methodology</a:t>
              </a:r>
              <a:endParaRPr lang="zh-CN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16" name="组合 2"/>
            <p:cNvGrpSpPr/>
            <p:nvPr/>
          </p:nvGrpSpPr>
          <p:grpSpPr>
            <a:xfrm>
              <a:off x="0" y="210498"/>
              <a:ext cx="12192000" cy="343684"/>
              <a:chOff x="0" y="314"/>
              <a:chExt cx="19141" cy="399"/>
            </a:xfrm>
          </p:grpSpPr>
          <p:sp>
            <p:nvSpPr>
              <p:cNvPr id="17" name="矩形 4"/>
              <p:cNvSpPr/>
              <p:nvPr/>
            </p:nvSpPr>
            <p:spPr>
              <a:xfrm>
                <a:off x="5234" y="314"/>
                <a:ext cx="13907" cy="36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350"/>
              </a:p>
            </p:txBody>
          </p:sp>
          <p:sp>
            <p:nvSpPr>
              <p:cNvPr id="18" name="矩形 5"/>
              <p:cNvSpPr/>
              <p:nvPr/>
            </p:nvSpPr>
            <p:spPr>
              <a:xfrm>
                <a:off x="0" y="338"/>
                <a:ext cx="960" cy="37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35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4F68F46-0008-44B8-9593-0E7E681A49DD}"/>
              </a:ext>
            </a:extLst>
          </p:cNvPr>
          <p:cNvSpPr/>
          <p:nvPr/>
        </p:nvSpPr>
        <p:spPr>
          <a:xfrm>
            <a:off x="4619973" y="2266501"/>
            <a:ext cx="28248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https://pcse.readthedocs.io/en/stable/index.html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3724D6-9624-4FD7-B2A7-CDB659B9D418}"/>
              </a:ext>
            </a:extLst>
          </p:cNvPr>
          <p:cNvCxnSpPr>
            <a:cxnSpLocks/>
          </p:cNvCxnSpPr>
          <p:nvPr/>
        </p:nvCxnSpPr>
        <p:spPr>
          <a:xfrm>
            <a:off x="4756150" y="2863850"/>
            <a:ext cx="0" cy="1644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54A45F1-7ECF-46B3-8DE6-FE4F4D72F9D3}"/>
              </a:ext>
            </a:extLst>
          </p:cNvPr>
          <p:cNvSpPr/>
          <p:nvPr/>
        </p:nvSpPr>
        <p:spPr>
          <a:xfrm>
            <a:off x="4814309" y="2551829"/>
            <a:ext cx="3848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WOFOST 7.1: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 crop growth model focused on potential yield, response to solar radiation, and water stress.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WOFOST 7.2: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Enhanced crop parameter structure and improved support for crop calendar management.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WOFOST 7.3: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Used mainly in EU25 CGMS simulations with more robust data structures and error handling improvements.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WOFOST 8.1: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Comprehensive model equations with CO₂ response, extended crop support, and higher simulation precision.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8610" y="508373"/>
            <a:ext cx="23831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 Model----Crop model</a:t>
            </a:r>
            <a:endParaRPr lang="zh-CN" altLang="en-US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5946" y="4625391"/>
            <a:ext cx="90480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Berghuijs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N. C., Silva, J. V.,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Reidsma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P., &amp; De Wit, A. J. W. (2024). Expanding the WOFOST crop model to explore options for sustainable nitrogen management: A study for winter wheat in the Netherlands. European Journal of Agronomy, 154, 127099. https://doi.org/10.1016/j.eja.2024.127099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0" y="85960"/>
            <a:ext cx="9144000" cy="369332"/>
            <a:chOff x="0" y="114613"/>
            <a:chExt cx="12192000" cy="492442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759460" y="114613"/>
              <a:ext cx="4799473" cy="492442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sym typeface="+mn-ea"/>
                </a:rPr>
                <a:t>2 </a:t>
              </a:r>
              <a:r>
                <a:rPr lang="en-US" altLang="zh-CN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Methodology</a:t>
              </a:r>
              <a:endParaRPr lang="zh-CN" altLang="zh-CN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16" name="组合 2"/>
            <p:cNvGrpSpPr/>
            <p:nvPr/>
          </p:nvGrpSpPr>
          <p:grpSpPr>
            <a:xfrm>
              <a:off x="0" y="210498"/>
              <a:ext cx="12192000" cy="343684"/>
              <a:chOff x="0" y="314"/>
              <a:chExt cx="19141" cy="399"/>
            </a:xfrm>
          </p:grpSpPr>
          <p:sp>
            <p:nvSpPr>
              <p:cNvPr id="17" name="矩形 4"/>
              <p:cNvSpPr/>
              <p:nvPr/>
            </p:nvSpPr>
            <p:spPr>
              <a:xfrm>
                <a:off x="5234" y="314"/>
                <a:ext cx="13907" cy="36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350"/>
              </a:p>
            </p:txBody>
          </p:sp>
          <p:sp>
            <p:nvSpPr>
              <p:cNvPr id="18" name="矩形 5"/>
              <p:cNvSpPr/>
              <p:nvPr/>
            </p:nvSpPr>
            <p:spPr>
              <a:xfrm>
                <a:off x="0" y="338"/>
                <a:ext cx="960" cy="37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350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8F6E9D-BB67-4197-AEFF-FF108B633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9" y="861537"/>
            <a:ext cx="3931946" cy="371280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71196B-A601-4C1D-99C0-CE900E5093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69200" y="613060"/>
          <a:ext cx="4771601" cy="160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99">
                  <a:extLst>
                    <a:ext uri="{9D8B030D-6E8A-4147-A177-3AD203B41FA5}">
                      <a16:colId xmlns:a16="http://schemas.microsoft.com/office/drawing/2014/main" val="32181361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27693228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52977609"/>
                    </a:ext>
                  </a:extLst>
                </a:gridCol>
                <a:gridCol w="660401">
                  <a:extLst>
                    <a:ext uri="{9D8B030D-6E8A-4147-A177-3AD203B41FA5}">
                      <a16:colId xmlns:a16="http://schemas.microsoft.com/office/drawing/2014/main" val="1169686306"/>
                    </a:ext>
                  </a:extLst>
                </a:gridCol>
              </a:tblGrid>
              <a:tr h="232249">
                <a:tc>
                  <a:txBody>
                    <a:bodyPr/>
                    <a:lstStyle/>
                    <a:p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3695373"/>
                  </a:ext>
                </a:extLst>
              </a:tr>
              <a:tr h="232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Wofost81_PP</a:t>
                      </a:r>
                      <a:endParaRPr lang="zh-CN" altLang="en-US" sz="9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236222"/>
                  </a:ext>
                </a:extLst>
              </a:tr>
              <a:tr h="232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Wofost81_WLP_</a:t>
                      </a:r>
                      <a:r>
                        <a:rPr lang="en-US" altLang="zh-CN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CWB</a:t>
                      </a:r>
                      <a:endParaRPr lang="zh-CN" alt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Classic water balance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0973296"/>
                  </a:ext>
                </a:extLst>
              </a:tr>
              <a:tr h="232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Wofost81_WLP_</a:t>
                      </a:r>
                      <a:r>
                        <a:rPr lang="en-US" altLang="zh-CN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MLWB</a:t>
                      </a:r>
                      <a:endParaRPr lang="zh-CN" alt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Multilayer water balance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4212266"/>
                  </a:ext>
                </a:extLst>
              </a:tr>
              <a:tr h="232249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Wofost81_NWLP_CWB_</a:t>
                      </a:r>
                      <a:r>
                        <a:rPr lang="en-US" altLang="zh-CN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CNB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bucket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3302402"/>
                  </a:ext>
                </a:extLst>
              </a:tr>
              <a:tr h="233948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Wofost81_NWLP_MLWB_</a:t>
                      </a:r>
                      <a:r>
                        <a:rPr lang="en-US" altLang="zh-CN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CNB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bucket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761343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Wofost81_NWLP_MLWB_</a:t>
                      </a:r>
                      <a:r>
                        <a:rPr lang="en-US" altLang="zh-CN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SNOMIN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conversion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979072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209995-CE40-4F97-9AE2-2BAE070E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50" y="2664461"/>
            <a:ext cx="4141100" cy="1974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EDC74F-0BBE-46F0-BFEF-F4C2FF64669A}"/>
              </a:ext>
            </a:extLst>
          </p:cNvPr>
          <p:cNvSpPr txBox="1"/>
          <p:nvPr/>
        </p:nvSpPr>
        <p:spPr>
          <a:xfrm>
            <a:off x="4169200" y="2336409"/>
            <a:ext cx="2852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data of WOFOST81</a:t>
            </a:r>
            <a:endParaRPr lang="zh-CN" alt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96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57*297"/>
  <p:tag name="TABLE_ENDDRAG_RECT" val="17*98*357*297"/>
</p:tagLst>
</file>

<file path=ppt/theme/theme1.xml><?xml version="1.0" encoding="utf-8"?>
<a:theme xmlns:a="http://schemas.openxmlformats.org/drawingml/2006/main" name="Titel_UFZ">
  <a:themeElements>
    <a:clrScheme name="UFZ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EED240D4-CE05-4B7F-8C86-159FAAF24682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el_UFZ">
  <a:themeElements>
    <a:clrScheme name="UFZ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675E7311-53DE-4B55-AC1E-271E27C03A4F}"/>
    </a:ext>
  </a:extLst>
</a:theme>
</file>

<file path=ppt/theme/theme3.xml><?xml version="1.0" encoding="utf-8"?>
<a:theme xmlns:a="http://schemas.openxmlformats.org/drawingml/2006/main" name="Inhaltsfolie UFZ">
  <a:themeElements>
    <a:clrScheme name="Helmholtz">
      <a:dk1>
        <a:srgbClr val="38382F"/>
      </a:dk1>
      <a:lt1>
        <a:sysClr val="window" lastClr="FFFFFF"/>
      </a:lt1>
      <a:dk2>
        <a:srgbClr val="005AA0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70705E"/>
      </a:hlink>
      <a:folHlink>
        <a:srgbClr val="7070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allgemein_final.potx" id="{49041ED6-3304-48DC-9F00-30A6DB7BFFF6}" vid="{42C10D17-FD92-41B1-A7EE-CB184BEE18C5}"/>
    </a:ext>
  </a:extLst>
</a:theme>
</file>

<file path=ppt/theme/theme4.xml><?xml version="1.0" encoding="utf-8"?>
<a:theme xmlns:a="http://schemas.openxmlformats.org/drawingml/2006/main" name="Inhalt_UFZ">
  <a:themeElements>
    <a:clrScheme name="UFZ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B26AA64D-386D-4F11-BD3B-A7084EEBF3CE}"/>
    </a:ext>
  </a:extLst>
</a:theme>
</file>

<file path=ppt/theme/theme5.xml><?xml version="1.0" encoding="utf-8"?>
<a:theme xmlns:a="http://schemas.openxmlformats.org/drawingml/2006/main" name="Titelfolie Topic 5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D03483A8-F1A5-41F8-90AE-CD4F1C288249}"/>
    </a:ext>
  </a:extLst>
</a:theme>
</file>

<file path=ppt/theme/theme6.xml><?xml version="1.0" encoding="utf-8"?>
<a:theme xmlns:a="http://schemas.openxmlformats.org/drawingml/2006/main" name="1_Titelfolie Topic 4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A87B319E-0539-40EB-8336-E07DB7BEF5E9}"/>
    </a:ext>
  </a:extLst>
</a:theme>
</file>

<file path=ppt/theme/theme7.xml><?xml version="1.0" encoding="utf-8"?>
<a:theme xmlns:a="http://schemas.openxmlformats.org/drawingml/2006/main" name="Titelfolie Topic 7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13C863A0-2C2E-4DFB-99CC-B2D9ABE8A75E}"/>
    </a:ext>
  </a:extLst>
</a:theme>
</file>

<file path=ppt/theme/theme8.xml><?xml version="1.0" encoding="utf-8"?>
<a:theme xmlns:a="http://schemas.openxmlformats.org/drawingml/2006/main" name="Titelfolie Topic 8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7D9B80F8-5C49-490C-A0BF-0A05CF385B91}"/>
    </a:ext>
  </a:extLst>
</a:theme>
</file>

<file path=ppt/theme/theme9.xml><?xml version="1.0" encoding="utf-8"?>
<a:theme xmlns:a="http://schemas.openxmlformats.org/drawingml/2006/main" name="Titelfolie Topic 9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llgemein_final.potx" id="{49041ED6-3304-48DC-9F00-30A6DB7BFFF6}" vid="{A5645FF7-508C-45A5-81A6-BBCBF85E87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293288_Template_allgemein_final</Template>
  <TotalTime>0</TotalTime>
  <Words>1430</Words>
  <Application>Microsoft Office PowerPoint</Application>
  <PresentationFormat>On-screen Show (16:9)</PresentationFormat>
  <Paragraphs>139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等线</vt:lpstr>
      <vt:lpstr>微软雅黑</vt:lpstr>
      <vt:lpstr>黑体</vt:lpstr>
      <vt:lpstr>宋体</vt:lpstr>
      <vt:lpstr>Arial</vt:lpstr>
      <vt:lpstr>Calibri</vt:lpstr>
      <vt:lpstr>Symbol</vt:lpstr>
      <vt:lpstr>Times New Roman</vt:lpstr>
      <vt:lpstr>Wingdings</vt:lpstr>
      <vt:lpstr>Titel_UFZ</vt:lpstr>
      <vt:lpstr>1_Titel_UFZ</vt:lpstr>
      <vt:lpstr>Inhaltsfolie UFZ</vt:lpstr>
      <vt:lpstr>Inhalt_UFZ</vt:lpstr>
      <vt:lpstr>Titelfolie Topic 5</vt:lpstr>
      <vt:lpstr>1_Titelfolie Topic 4</vt:lpstr>
      <vt:lpstr>Titelfolie Topic 7</vt:lpstr>
      <vt:lpstr>Titelfolie Topic 8</vt:lpstr>
      <vt:lpstr>Titelfolie Topic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Wenlu Ding</dc:creator>
  <cp:lastModifiedBy>Wenlu Ding</cp:lastModifiedBy>
  <cp:revision>22</cp:revision>
  <cp:lastPrinted>2018-09-06T12:56:39Z</cp:lastPrinted>
  <dcterms:created xsi:type="dcterms:W3CDTF">2025-04-26T09:43:00Z</dcterms:created>
  <dcterms:modified xsi:type="dcterms:W3CDTF">2025-04-27T21:02:18Z</dcterms:modified>
</cp:coreProperties>
</file>