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5" r:id="rId2"/>
    <p:sldId id="286" r:id="rId3"/>
    <p:sldId id="28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9117E"/>
    <a:srgbClr val="5DC1FF"/>
    <a:srgbClr val="37B0FB"/>
    <a:srgbClr val="009AD0"/>
    <a:srgbClr val="94B333"/>
    <a:srgbClr val="BE9600"/>
    <a:srgbClr val="BB9301"/>
    <a:srgbClr val="E8C22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414" y="168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26.04.2025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26.04.2025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1400423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5A43E47-9416-3DCC-8243-87AE52AE206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EB41DB-513E-D1FC-EB6E-F88FF4034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420EE52-882B-A637-C5E2-47028BC68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31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4EDC0B4-4839-D67D-DEEC-401133DF66D9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560AFC3-57D0-F888-0409-6E4AE04E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graphicFrame>
        <p:nvGraphicFramePr>
          <p:cNvPr id="5" name="Tabellenplatzhalter 7">
            <a:extLst>
              <a:ext uri="{FF2B5EF4-FFF2-40B4-BE49-F238E27FC236}">
                <a16:creationId xmlns:a16="http://schemas.microsoft.com/office/drawing/2014/main" id="{0D05A9C7-78D0-EE06-3C91-0B44CAD5C34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73544782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414B1055-33F2-706A-B987-AD219F01C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64DEE5FA-1A0F-5F55-0896-0246BC7D6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EC8C11A2-D458-BDE8-F2BF-ADAFB418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80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1FF6555-F43F-4F6F-8557-7775ED911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4B575B-830B-4042-B5E3-854ED6742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3D74F0FA-8F68-4378-8DBC-19E1F6A0E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D0D31E6-199E-4219-A707-84C3133E30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3B652E60-BB22-4CDC-B46E-3983789A55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C564B2-3B65-9088-DFD7-AB7EDE92B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48B4FDF-C91E-4E63-9070-D94BAC1B27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A4678D57-D387-497F-BE8F-CC4BED8016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7439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2190330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6133B2B-12C4-FE1C-E575-FCC33EDD08E8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C0A269-0A22-1F24-8A6F-92CF83B25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D6C117F-FFC7-BDD4-24D7-796BC82D0E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 dirty="0"/>
              <a:t>Name des Vortragenden, Institut, Datum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68C062-180C-99B8-FA50-EA5C79290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473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7E6995-96CC-3982-D5B2-C86FEE3250A0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6">
            <a:extLst>
              <a:ext uri="{FF2B5EF4-FFF2-40B4-BE49-F238E27FC236}">
                <a16:creationId xmlns:a16="http://schemas.microsoft.com/office/drawing/2014/main" id="{D4835C53-91E7-6F9B-B923-BC1D5AC13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2529C76-0D8A-EF87-45E6-0ADDE5F1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1F05D1-9FC5-816E-FCE9-742956FC2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E6EC0CBA-DCD5-B2B0-E997-0F914B7A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graphicFrame>
        <p:nvGraphicFramePr>
          <p:cNvPr id="13" name="Tabellenplatzhalter 7">
            <a:extLst>
              <a:ext uri="{FF2B5EF4-FFF2-40B4-BE49-F238E27FC236}">
                <a16:creationId xmlns:a16="http://schemas.microsoft.com/office/drawing/2014/main" id="{E4A06E74-DBC5-BFB5-A583-5D6E319BBD4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5061288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267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5320569E-7EBB-42F9-B989-19AC2BA590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0E4FEBA-B0DE-4B79-99F8-C969B4E3A9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C4CA3CBF-84EB-43B9-A448-AE66CF1B19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648652F-2A78-4696-BEDF-2827E67835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4D0E809D-C311-4031-A613-368FF399A7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35316FE-8476-4572-87B2-B715CCF583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654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926700702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14E77E2-5257-225C-6093-789249091B8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913AF20-2093-81B8-D3CF-3988C0D0E2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601CA69-20CF-6A99-B9FF-A1A445743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9AA2D8C-E67C-1DBB-33C4-8FC8AE2C9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41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0B2BD55-0944-2EB8-30AE-4EC0EBD1C778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6">
            <a:extLst>
              <a:ext uri="{FF2B5EF4-FFF2-40B4-BE49-F238E27FC236}">
                <a16:creationId xmlns:a16="http://schemas.microsoft.com/office/drawing/2014/main" id="{8E332830-1B76-0834-BFD4-B0A738EAC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392DD0-9A3C-88DC-7FA4-612131847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8A8560D2-D042-38FC-1DF9-D804486158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14023C8A-8B07-0D4C-F346-2C1B9789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graphicFrame>
        <p:nvGraphicFramePr>
          <p:cNvPr id="13" name="Tabellenplatzhalter 7">
            <a:extLst>
              <a:ext uri="{FF2B5EF4-FFF2-40B4-BE49-F238E27FC236}">
                <a16:creationId xmlns:a16="http://schemas.microsoft.com/office/drawing/2014/main" id="{C345DDFB-6457-0140-C751-BBDEB3109C3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88028885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725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/Fullscree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395D497-4BD0-4044-AB65-1F72BFD0F1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347327" y="396547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E99B02-7125-B0DB-A965-82CB442B29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284FDF0-9695-432C-8311-6A507C0F1D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18AD26C-52C9-4C02-983C-1ED47C3EED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1D192FC4-FD48-4D17-AF60-7541FACA3F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0DFB2603-4141-4F7E-B0B2-4354CE1418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lecturer, institute, date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C38032FD-A923-4443-A1D8-3B56F7A36E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7032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Name of lecturer, institute, date</a:t>
            </a:r>
            <a:endParaRPr lang="de-DE" dirty="0"/>
          </a:p>
        </p:txBody>
      </p:sp>
      <p:pic>
        <p:nvPicPr>
          <p:cNvPr id="7" name="Grafik 6" descr="Ein Bild, das Farbigkeit, Quadrat, Rechteck, Screenshot enthält.&#10;&#10;Automatisch generierte Beschreibung">
            <a:extLst>
              <a:ext uri="{FF2B5EF4-FFF2-40B4-BE49-F238E27FC236}">
                <a16:creationId xmlns:a16="http://schemas.microsoft.com/office/drawing/2014/main" id="{B6B2436D-6F14-4C91-9F38-9FC66CBDB854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-4412343" y="1874995"/>
            <a:ext cx="4101329" cy="324968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AEA2B8E-DD3B-4F4F-AFD8-DBE8E57FC574}"/>
              </a:ext>
            </a:extLst>
          </p:cNvPr>
          <p:cNvSpPr txBox="1"/>
          <p:nvPr userDrawn="1"/>
        </p:nvSpPr>
        <p:spPr>
          <a:xfrm>
            <a:off x="-4412343" y="1309144"/>
            <a:ext cx="4101329" cy="430887"/>
          </a:xfrm>
          <a:prstGeom prst="rect">
            <a:avLst/>
          </a:prstGeom>
          <a:solidFill>
            <a:srgbClr val="FF339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i="0" baseline="0" dirty="0">
                <a:solidFill>
                  <a:schemeClr val="bg1"/>
                </a:solidFill>
              </a:rPr>
              <a:t>Select DLR-</a:t>
            </a:r>
            <a:r>
              <a:rPr lang="de-DE" sz="1400" b="1" i="0" baseline="0" dirty="0" err="1">
                <a:solidFill>
                  <a:schemeClr val="bg1"/>
                </a:solidFill>
              </a:rPr>
              <a:t>colours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below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with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1400" b="1" i="0" baseline="0" dirty="0" err="1">
                <a:solidFill>
                  <a:schemeClr val="bg1"/>
                </a:solidFill>
              </a:rPr>
              <a:t>the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eyepopper</a:t>
            </a:r>
            <a:r>
              <a:rPr lang="de-DE" sz="1400" b="1" i="0" baseline="0" dirty="0">
                <a:solidFill>
                  <a:schemeClr val="bg1"/>
                </a:solidFill>
              </a:rPr>
              <a:t>/</a:t>
            </a:r>
            <a:r>
              <a:rPr lang="de-DE" sz="1400" b="1" i="0" baseline="0" dirty="0" err="1">
                <a:solidFill>
                  <a:schemeClr val="bg1"/>
                </a:solidFill>
              </a:rPr>
              <a:t>color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picker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tool</a:t>
            </a:r>
            <a:endParaRPr lang="de-CR" sz="1400" b="1" i="0" baseline="0" dirty="0">
              <a:solidFill>
                <a:schemeClr val="bg1"/>
              </a:solidFill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EF3CE64-FA21-4F63-B986-1358806923EF}"/>
              </a:ext>
            </a:extLst>
          </p:cNvPr>
          <p:cNvGrpSpPr/>
          <p:nvPr userDrawn="1"/>
        </p:nvGrpSpPr>
        <p:grpSpPr>
          <a:xfrm>
            <a:off x="12572057" y="4849"/>
            <a:ext cx="9360000" cy="5796000"/>
            <a:chOff x="12572057" y="4849"/>
            <a:chExt cx="9360000" cy="5796000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1ABC1C5C-A5DA-4EB3-B01E-8D75036C5553}"/>
                </a:ext>
              </a:extLst>
            </p:cNvPr>
            <p:cNvSpPr/>
            <p:nvPr/>
          </p:nvSpPr>
          <p:spPr>
            <a:xfrm>
              <a:off x="12572057" y="4849"/>
              <a:ext cx="9360000" cy="579600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R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91925FDB-4FD6-4DDA-A197-927C63A89427}"/>
                </a:ext>
              </a:extLst>
            </p:cNvPr>
            <p:cNvSpPr txBox="1"/>
            <p:nvPr/>
          </p:nvSpPr>
          <p:spPr>
            <a:xfrm>
              <a:off x="12724457" y="157246"/>
              <a:ext cx="61098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Editing the header and footer</a:t>
              </a:r>
              <a:endParaRPr lang="de-CR" dirty="0">
                <a:solidFill>
                  <a:schemeClr val="bg1"/>
                </a:solidFill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F3DB58BC-7CAE-441F-B4EF-916243E1A37C}"/>
                </a:ext>
              </a:extLst>
            </p:cNvPr>
            <p:cNvSpPr txBox="1"/>
            <p:nvPr/>
          </p:nvSpPr>
          <p:spPr>
            <a:xfrm>
              <a:off x="12724457" y="792337"/>
              <a:ext cx="65465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Menu: "Insert" &gt; "Header and Footer" (see screenshot 1)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CDABBF1B-88D5-43FA-9657-57AD29E3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15486" y="1481782"/>
              <a:ext cx="8779602" cy="920638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FE2F1701-2827-40C9-AB97-84473EB4C5E8}"/>
                </a:ext>
              </a:extLst>
            </p:cNvPr>
            <p:cNvSpPr txBox="1"/>
            <p:nvPr/>
          </p:nvSpPr>
          <p:spPr>
            <a:xfrm>
              <a:off x="12724457" y="1195691"/>
              <a:ext cx="50461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Screenshot 1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6F1CB0C-3FC9-4850-A700-E0D2CFB1DD44}"/>
                </a:ext>
              </a:extLst>
            </p:cNvPr>
            <p:cNvSpPr txBox="1"/>
            <p:nvPr/>
          </p:nvSpPr>
          <p:spPr>
            <a:xfrm>
              <a:off x="12724457" y="2947698"/>
              <a:ext cx="4307945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Adapt the input dialog to your individual needs and confirm the input by clicking the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"Apply to all" button if the change is to be made globally for all slides. 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In case of partial change of single slides,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you have to confirm with the button "Apply".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(see screenshot 2)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80B5319-4E69-430D-B813-478C6A3B3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5" t="4215" r="3045" b="3447"/>
            <a:stretch/>
          </p:blipFill>
          <p:spPr>
            <a:xfrm>
              <a:off x="17586852" y="2997154"/>
              <a:ext cx="4008235" cy="2547966"/>
            </a:xfrm>
            <a:prstGeom prst="rect">
              <a:avLst/>
            </a:prstGeom>
          </p:spPr>
        </p:pic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400701A2-BA4C-4126-8F58-5C36702060D0}"/>
                </a:ext>
              </a:extLst>
            </p:cNvPr>
            <p:cNvSpPr txBox="1"/>
            <p:nvPr/>
          </p:nvSpPr>
          <p:spPr>
            <a:xfrm>
              <a:off x="17498074" y="2750933"/>
              <a:ext cx="40970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Screenshot 2</a:t>
              </a:r>
            </a:p>
          </p:txBody>
        </p:sp>
        <p:sp>
          <p:nvSpPr>
            <p:cNvPr id="38" name="Ellipse 7">
              <a:extLst>
                <a:ext uri="{FF2B5EF4-FFF2-40B4-BE49-F238E27FC236}">
                  <a16:creationId xmlns:a16="http://schemas.microsoft.com/office/drawing/2014/main" id="{CB9D128F-6D13-4928-9A40-72234AD082DD}"/>
                </a:ext>
              </a:extLst>
            </p:cNvPr>
            <p:cNvSpPr/>
            <p:nvPr/>
          </p:nvSpPr>
          <p:spPr>
            <a:xfrm>
              <a:off x="17713206" y="1790425"/>
              <a:ext cx="589273" cy="56192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80" r:id="rId8"/>
    <p:sldLayoutId id="2147483654" r:id="rId9"/>
    <p:sldLayoutId id="2147483679" r:id="rId10"/>
    <p:sldLayoutId id="2147483686" r:id="rId11"/>
    <p:sldLayoutId id="2147483683" r:id="rId12"/>
    <p:sldLayoutId id="2147483662" r:id="rId13"/>
    <p:sldLayoutId id="2147483658" r:id="rId14"/>
    <p:sldLayoutId id="2147483663" r:id="rId15"/>
    <p:sldLayoutId id="2147483671" r:id="rId16"/>
    <p:sldLayoutId id="2147483675" r:id="rId17"/>
    <p:sldLayoutId id="2147483664" r:id="rId18"/>
    <p:sldLayoutId id="2147483665" r:id="rId19"/>
    <p:sldLayoutId id="2147483681" r:id="rId20"/>
    <p:sldLayoutId id="2147483670" r:id="rId21"/>
    <p:sldLayoutId id="2147483678" r:id="rId22"/>
    <p:sldLayoutId id="2147483687" r:id="rId23"/>
    <p:sldLayoutId id="2147483684" r:id="rId24"/>
    <p:sldLayoutId id="2147483661" r:id="rId25"/>
    <p:sldLayoutId id="2147483659" r:id="rId26"/>
    <p:sldLayoutId id="2147483667" r:id="rId27"/>
    <p:sldLayoutId id="2147483673" r:id="rId28"/>
    <p:sldLayoutId id="2147483676" r:id="rId29"/>
    <p:sldLayoutId id="2147483668" r:id="rId30"/>
    <p:sldLayoutId id="2147483669" r:id="rId31"/>
    <p:sldLayoutId id="2147483682" r:id="rId32"/>
    <p:sldLayoutId id="2147483666" r:id="rId33"/>
    <p:sldLayoutId id="2147483677" r:id="rId34"/>
    <p:sldLayoutId id="2147483688" r:id="rId35"/>
    <p:sldLayoutId id="2147483685" r:id="rId36"/>
    <p:sldLayoutId id="2147483655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sidc.org/about/monthlyhighlights/2015/09/paving-runway-runaway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866522C6-15B9-4AE8-9B42-91782BB9B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Sindhu Ramanath, Lukas Krieger, </a:t>
            </a:r>
            <a:r>
              <a:rPr lang="en-US"/>
              <a:t>Dana Floricioiu</a:t>
            </a: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the grounding line migration at Getz Ice Shelf using Sentinel-1 A/B observations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49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95D654E-31D0-4624-81DD-B7165AC3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Grounding line</a:t>
            </a:r>
            <a:endParaRPr lang="de-DE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2836B96-765B-40E6-886F-9EC958190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44" y="1819693"/>
            <a:ext cx="5117331" cy="34501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B1305-8D54-40EE-92D9-FAF8B0E1F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4C529-47EE-4873-A36A-3E4C0143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FC3F7-1A98-4637-AE1B-138031F7689F}"/>
              </a:ext>
            </a:extLst>
          </p:cNvPr>
          <p:cNvSpPr txBox="1"/>
          <p:nvPr/>
        </p:nvSpPr>
        <p:spPr>
          <a:xfrm>
            <a:off x="695324" y="1251284"/>
            <a:ext cx="56840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The </a:t>
            </a:r>
            <a:r>
              <a:rPr lang="de-DE" dirty="0" err="1">
                <a:sym typeface="Wingdings" panose="05000000000000000000" pitchFamily="2" charset="2"/>
              </a:rPr>
              <a:t>grounding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marks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boundary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where</a:t>
            </a:r>
            <a:r>
              <a:rPr lang="de-DE" dirty="0">
                <a:sym typeface="Wingdings" panose="05000000000000000000" pitchFamily="2" charset="2"/>
              </a:rPr>
              <a:t> an </a:t>
            </a:r>
            <a:r>
              <a:rPr lang="en-US" dirty="0">
                <a:sym typeface="Wingdings" panose="05000000000000000000" pitchFamily="2" charset="2"/>
              </a:rPr>
              <a:t>outlet glacier no longer lies on bedrock but starts to float over open water (e.g. ocean)</a:t>
            </a:r>
          </a:p>
          <a:p>
            <a:endParaRPr lang="de-DE" dirty="0"/>
          </a:p>
          <a:p>
            <a:r>
              <a:rPr lang="de-DE" b="1" dirty="0" err="1"/>
              <a:t>Significance</a:t>
            </a:r>
            <a:r>
              <a:rPr lang="de-DE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 GLL is the gate through which ice mass is transported to the ocean and it’s position is needed for mass balance estimation </a:t>
            </a:r>
            <a:endParaRPr lang="de-DE" dirty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de-DE" b="1" dirty="0" err="1">
                <a:sym typeface="Wingdings" panose="05000000000000000000" pitchFamily="2" charset="2"/>
              </a:rPr>
              <a:t>Challenges</a:t>
            </a:r>
            <a:r>
              <a:rPr lang="de-DE" b="1" dirty="0">
                <a:sym typeface="Wingdings" panose="05000000000000000000" pitchFamily="2" charset="2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GLL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not visible on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surface</a:t>
            </a:r>
            <a:r>
              <a:rPr lang="de-DE" dirty="0">
                <a:sym typeface="Wingdings" panose="05000000000000000000" pitchFamily="2" charset="2"/>
              </a:rPr>
              <a:t>  </a:t>
            </a:r>
            <a:r>
              <a:rPr lang="de-DE" dirty="0" err="1">
                <a:sym typeface="Wingdings" panose="05000000000000000000" pitchFamily="2" charset="2"/>
              </a:rPr>
              <a:t>difficult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detect</a:t>
            </a:r>
            <a:r>
              <a:rPr lang="de-DE" dirty="0">
                <a:sym typeface="Wingdings" panose="05000000000000000000" pitchFamily="2" charset="2"/>
              </a:rPr>
              <a:t>!</a:t>
            </a:r>
            <a:endParaRPr lang="de-DE" b="1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The </a:t>
            </a:r>
            <a:r>
              <a:rPr lang="de-DE" dirty="0" err="1">
                <a:sym typeface="Wingdings" panose="05000000000000000000" pitchFamily="2" charset="2"/>
              </a:rPr>
              <a:t>grounding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migrates</a:t>
            </a:r>
            <a:r>
              <a:rPr lang="de-DE" dirty="0">
                <a:sym typeface="Wingdings" panose="05000000000000000000" pitchFamily="2" charset="2"/>
              </a:rPr>
              <a:t> on: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short</a:t>
            </a:r>
            <a:r>
              <a:rPr lang="de-DE" dirty="0">
                <a:sym typeface="Wingdings" panose="05000000000000000000" pitchFamily="2" charset="2"/>
              </a:rPr>
              <a:t> time </a:t>
            </a:r>
            <a:r>
              <a:rPr lang="de-DE" dirty="0" err="1">
                <a:sym typeface="Wingdings" panose="05000000000000000000" pitchFamily="2" charset="2"/>
              </a:rPr>
              <a:t>scales</a:t>
            </a:r>
            <a:r>
              <a:rPr lang="de-DE" dirty="0">
                <a:sym typeface="Wingdings" panose="05000000000000000000" pitchFamily="2" charset="2"/>
              </a:rPr>
              <a:t> – </a:t>
            </a:r>
            <a:r>
              <a:rPr lang="de-DE" dirty="0" err="1">
                <a:sym typeface="Wingdings" panose="05000000000000000000" pitchFamily="2" charset="2"/>
              </a:rPr>
              <a:t>ice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flexure</a:t>
            </a:r>
            <a:r>
              <a:rPr lang="de-DE" dirty="0">
                <a:sym typeface="Wingdings" panose="05000000000000000000" pitchFamily="2" charset="2"/>
              </a:rPr>
              <a:t> due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ocean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tides</a:t>
            </a:r>
            <a:endParaRPr lang="de-DE" dirty="0"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long</a:t>
            </a:r>
            <a:r>
              <a:rPr lang="de-DE" dirty="0">
                <a:sym typeface="Wingdings" panose="05000000000000000000" pitchFamily="2" charset="2"/>
              </a:rPr>
              <a:t> time </a:t>
            </a:r>
            <a:r>
              <a:rPr lang="de-DE" dirty="0" err="1">
                <a:sym typeface="Wingdings" panose="05000000000000000000" pitchFamily="2" charset="2"/>
              </a:rPr>
              <a:t>scales</a:t>
            </a:r>
            <a:r>
              <a:rPr lang="de-DE" dirty="0">
                <a:sym typeface="Wingdings" panose="05000000000000000000" pitchFamily="2" charset="2"/>
              </a:rPr>
              <a:t> – </a:t>
            </a:r>
            <a:r>
              <a:rPr lang="de-DE" dirty="0" err="1">
                <a:sym typeface="Wingdings" panose="05000000000000000000" pitchFamily="2" charset="2"/>
              </a:rPr>
              <a:t>changes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ice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thickness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1182150" lvl="2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   (Schoof, 2007) </a:t>
            </a:r>
          </a:p>
          <a:p>
            <a:endParaRPr lang="de-DE" dirty="0"/>
          </a:p>
        </p:txBody>
      </p:sp>
      <p:sp>
        <p:nvSpPr>
          <p:cNvPr id="13" name="Textfeld 7">
            <a:extLst>
              <a:ext uri="{FF2B5EF4-FFF2-40B4-BE49-F238E27FC236}">
                <a16:creationId xmlns:a16="http://schemas.microsoft.com/office/drawing/2014/main" id="{DBFEE787-82E9-46B8-AA15-2DD4891119E0}"/>
              </a:ext>
            </a:extLst>
          </p:cNvPr>
          <p:cNvSpPr txBox="1"/>
          <p:nvPr/>
        </p:nvSpPr>
        <p:spPr>
          <a:xfrm>
            <a:off x="6786667" y="5342399"/>
            <a:ext cx="448057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>
                <a:latin typeface="Arial" pitchFamily="34" charset="0"/>
                <a:cs typeface="Arial" pitchFamily="34" charset="0"/>
              </a:rPr>
              <a:t>Source: </a:t>
            </a:r>
            <a:r>
              <a:rPr lang="de-DE" sz="1400" dirty="0">
                <a:latin typeface="Arial" pitchFamily="34" charset="0"/>
                <a:cs typeface="Arial" pitchFamily="34" charset="0"/>
                <a:hlinkClick r:id="rId3"/>
              </a:rPr>
              <a:t>National Snow and Ice Data Center, NASA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7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4484-2812-49C2-9934-B5BD3E98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SAR for grounding line detection</a:t>
            </a:r>
            <a:endParaRPr lang="de-D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9566A4-4B26-4F76-BD4F-3CDA2DAA3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05" y="2124933"/>
            <a:ext cx="7170453" cy="30531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72769-7651-43CE-9564-51020ECEEE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25C34-E4DA-4C59-97C5-2F40C73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92CAA-A845-4E8E-8703-2C52959E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2063377"/>
            <a:ext cx="3548180" cy="2731245"/>
          </a:xfrm>
          <a:prstGeom prst="rect">
            <a:avLst/>
          </a:prstGeom>
        </p:spPr>
      </p:pic>
      <p:grpSp>
        <p:nvGrpSpPr>
          <p:cNvPr id="10" name="Gruppieren 8">
            <a:extLst>
              <a:ext uri="{FF2B5EF4-FFF2-40B4-BE49-F238E27FC236}">
                <a16:creationId xmlns:a16="http://schemas.microsoft.com/office/drawing/2014/main" id="{C068A040-9409-4A3D-A6E8-527E6DA357BE}"/>
              </a:ext>
            </a:extLst>
          </p:cNvPr>
          <p:cNvGrpSpPr/>
          <p:nvPr/>
        </p:nvGrpSpPr>
        <p:grpSpPr>
          <a:xfrm>
            <a:off x="684228" y="5103164"/>
            <a:ext cx="3772969" cy="939283"/>
            <a:chOff x="776436" y="4418966"/>
            <a:chExt cx="3960807" cy="891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7A232EFB-C578-4334-B0F5-A9EA61B7A413}"/>
                    </a:ext>
                  </a:extLst>
                </p:cNvPr>
                <p:cNvSpPr txBox="1"/>
                <p:nvPr/>
              </p:nvSpPr>
              <p:spPr>
                <a:xfrm>
                  <a:off x="776436" y="4458621"/>
                  <a:ext cx="3960807" cy="8520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Δ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𝜙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 b="0" i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Δ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𝑡𝑜𝑝𝑜</m:t>
                            </m:r>
                          </m:sub>
                        </m:sSub>
                        <m:r>
                          <a:rPr lang="de-DE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 b="0" i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Δ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𝑓𝑙𝑎𝑡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𝑒𝑎𝑟𝑡h</m:t>
                            </m:r>
                          </m:sub>
                        </m:sSub>
                        <m:r>
                          <a:rPr lang="de-DE" sz="14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 b="0" i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Δ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𝑑𝑖𝑠𝑝</m:t>
                            </m:r>
                          </m:sub>
                        </m:sSub>
                        <m:r>
                          <a:rPr lang="de-DE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 b="0" i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Δ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𝑎𝑡𝑚𝑜𝑠</m:t>
                            </m:r>
                          </m:sub>
                        </m:sSub>
                      </m:oMath>
                    </m:oMathPara>
                  </a14:m>
                  <a:endParaRPr lang="de-DE" sz="1400" dirty="0">
                    <a:latin typeface="Arial" pitchFamily="34" charset="0"/>
                    <a:cs typeface="Arial" pitchFamily="34" charset="0"/>
                  </a:endParaRPr>
                </a:p>
                <a:p>
                  <a:endParaRPr lang="de-DE" sz="1400" dirty="0">
                    <a:latin typeface="Arial" pitchFamily="34" charset="0"/>
                    <a:cs typeface="Arial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Δ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𝑑𝑖𝑠𝑝</m:t>
                            </m:r>
                          </m:sub>
                        </m:sSub>
                        <m:r>
                          <a:rPr lang="de-DE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4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𝜆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Δ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𝑑𝑖𝑠𝑝</m:t>
                            </m:r>
                          </m:sub>
                        </m:sSub>
                      </m:oMath>
                    </m:oMathPara>
                  </a14:m>
                  <a:endParaRPr lang="de-DE" sz="1400" b="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979A4570-A195-4FDF-BFD5-2B1B0DEFE7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436" y="4458621"/>
                  <a:ext cx="3960807" cy="852093"/>
                </a:xfrm>
                <a:prstGeom prst="rect">
                  <a:avLst/>
                </a:prstGeom>
                <a:blipFill>
                  <a:blip r:embed="rId10"/>
                  <a:stretch>
                    <a:fillRect b="-68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Gerader Verbinder 7">
              <a:extLst>
                <a:ext uri="{FF2B5EF4-FFF2-40B4-BE49-F238E27FC236}">
                  <a16:creationId xmlns:a16="http://schemas.microsoft.com/office/drawing/2014/main" id="{2F16E3A3-3757-488F-A8D5-51367ED20B10}"/>
                </a:ext>
              </a:extLst>
            </p:cNvPr>
            <p:cNvCxnSpPr/>
            <p:nvPr/>
          </p:nvCxnSpPr>
          <p:spPr>
            <a:xfrm flipV="1">
              <a:off x="4009355" y="4418966"/>
              <a:ext cx="333683" cy="406360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r Verbinder 18">
              <a:extLst>
                <a:ext uri="{FF2B5EF4-FFF2-40B4-BE49-F238E27FC236}">
                  <a16:creationId xmlns:a16="http://schemas.microsoft.com/office/drawing/2014/main" id="{04402196-601B-441C-B3E9-6FB4738879DA}"/>
                </a:ext>
              </a:extLst>
            </p:cNvPr>
            <p:cNvCxnSpPr/>
            <p:nvPr/>
          </p:nvCxnSpPr>
          <p:spPr>
            <a:xfrm flipV="1">
              <a:off x="2286684" y="4418966"/>
              <a:ext cx="333683" cy="406360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erader Verbinder 19">
              <a:extLst>
                <a:ext uri="{FF2B5EF4-FFF2-40B4-BE49-F238E27FC236}">
                  <a16:creationId xmlns:a16="http://schemas.microsoft.com/office/drawing/2014/main" id="{810359D0-B0D1-48A5-AD3C-3E12A2385E51}"/>
                </a:ext>
              </a:extLst>
            </p:cNvPr>
            <p:cNvCxnSpPr/>
            <p:nvPr/>
          </p:nvCxnSpPr>
          <p:spPr>
            <a:xfrm flipV="1">
              <a:off x="1479060" y="4418966"/>
              <a:ext cx="333683" cy="406360"/>
            </a:xfrm>
            <a:prstGeom prst="line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4A5DFBB3-7D44-4B7E-ABE3-49D9CDD39403}"/>
              </a:ext>
            </a:extLst>
          </p:cNvPr>
          <p:cNvSpPr txBox="1"/>
          <p:nvPr/>
        </p:nvSpPr>
        <p:spPr>
          <a:xfrm>
            <a:off x="5947250" y="5316691"/>
            <a:ext cx="35751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Assumption</a:t>
            </a:r>
            <a:r>
              <a:rPr lang="de-D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steady</a:t>
            </a:r>
            <a:r>
              <a:rPr lang="de-D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ice</a:t>
            </a:r>
            <a:r>
              <a:rPr lang="de-D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motion</a:t>
            </a:r>
            <a:endParaRPr lang="de-D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DLR-PPT-Master_1.30_EN.pptx" id="{6250988B-F8D4-4672-99CB-10E86376C3D6}" vid="{13BA9046-8FD7-4B45-83ED-4CF3CC1D07E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DLR_Präsentation_16zu9_EN</Template>
  <TotalTime>0</TotalTime>
  <Words>184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 Math</vt:lpstr>
      <vt:lpstr>Wingdings</vt:lpstr>
      <vt:lpstr>Office</vt:lpstr>
      <vt:lpstr>Tracking the grounding line migration at Getz Ice Shelf using Sentinel-1 A/B observations</vt:lpstr>
      <vt:lpstr>Grounding line</vt:lpstr>
      <vt:lpstr>Differential SAR for grounding line detection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Ramanath Tarekere, Sindhu</dc:creator>
  <cp:lastModifiedBy>Ramanath Tarekere, Sindhu</cp:lastModifiedBy>
  <cp:revision>13</cp:revision>
  <dcterms:created xsi:type="dcterms:W3CDTF">2025-04-26T17:48:47Z</dcterms:created>
  <dcterms:modified xsi:type="dcterms:W3CDTF">2025-04-26T17:58:06Z</dcterms:modified>
</cp:coreProperties>
</file>