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87" r:id="rId2"/>
    <p:sldId id="683" r:id="rId3"/>
    <p:sldId id="652" r:id="rId4"/>
    <p:sldId id="636" r:id="rId5"/>
    <p:sldId id="617" r:id="rId6"/>
    <p:sldId id="654" r:id="rId7"/>
    <p:sldId id="660" r:id="rId8"/>
    <p:sldId id="686" r:id="rId9"/>
    <p:sldId id="588" r:id="rId10"/>
    <p:sldId id="661" r:id="rId11"/>
    <p:sldId id="680" r:id="rId12"/>
    <p:sldId id="655" r:id="rId13"/>
    <p:sldId id="679" r:id="rId14"/>
    <p:sldId id="639" r:id="rId15"/>
    <p:sldId id="640" r:id="rId16"/>
    <p:sldId id="666" r:id="rId17"/>
    <p:sldId id="590" r:id="rId18"/>
    <p:sldId id="671" r:id="rId19"/>
    <p:sldId id="645" r:id="rId20"/>
    <p:sldId id="675" r:id="rId21"/>
    <p:sldId id="648" r:id="rId22"/>
    <p:sldId id="677" r:id="rId23"/>
    <p:sldId id="668" r:id="rId24"/>
    <p:sldId id="684" r:id="rId25"/>
    <p:sldId id="589" r:id="rId26"/>
    <p:sldId id="651" r:id="rId27"/>
    <p:sldId id="685" r:id="rId28"/>
    <p:sldId id="665" r:id="rId29"/>
    <p:sldId id="582" r:id="rId30"/>
  </p:sldIdLst>
  <p:sldSz cx="12195175" cy="6859588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Rockwell" panose="02060603020205020403" pitchFamily="18" charset="0"/>
      <p:regular r:id="rId34"/>
      <p:bold r:id="rId35"/>
      <p:italic r:id="rId36"/>
      <p:boldItalic r:id="rId37"/>
    </p:embeddedFont>
    <p:embeddedFont>
      <p:font typeface="Times New Roman Symbol" panose="02020603050405020304" pitchFamily="18" charset="0"/>
      <p:regular r:id="rId38"/>
      <p:bold r:id="rId39"/>
      <p:italic r:id="rId40"/>
      <p:boldItalic r:id="rId41"/>
    </p:embeddedFont>
    <p:embeddedFont>
      <p:font typeface="標楷體" panose="03000509000000000000" pitchFamily="65" charset="-120"/>
      <p:regular r:id="rId42"/>
    </p:embeddedFont>
  </p:embeddedFontLst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O 1" id="{D9875D30-3803-49B7-BFE2-E112D19715B2}">
          <p14:sldIdLst>
            <p14:sldId id="687"/>
          </p14:sldIdLst>
        </p14:section>
        <p14:section name="PICO 2" id="{5E24ADCD-8FBB-48AF-A525-82D39367DC65}">
          <p14:sldIdLst>
            <p14:sldId id="683"/>
            <p14:sldId id="652"/>
            <p14:sldId id="636"/>
            <p14:sldId id="617"/>
            <p14:sldId id="654"/>
            <p14:sldId id="660"/>
            <p14:sldId id="686"/>
            <p14:sldId id="588"/>
            <p14:sldId id="661"/>
            <p14:sldId id="680"/>
            <p14:sldId id="655"/>
            <p14:sldId id="679"/>
            <p14:sldId id="639"/>
            <p14:sldId id="640"/>
            <p14:sldId id="666"/>
            <p14:sldId id="590"/>
            <p14:sldId id="671"/>
            <p14:sldId id="645"/>
            <p14:sldId id="675"/>
            <p14:sldId id="648"/>
            <p14:sldId id="677"/>
            <p14:sldId id="668"/>
            <p14:sldId id="684"/>
            <p14:sldId id="589"/>
            <p14:sldId id="651"/>
            <p14:sldId id="685"/>
            <p14:sldId id="665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27C4F"/>
    <a:srgbClr val="E2F0D9"/>
    <a:srgbClr val="BE0000"/>
    <a:srgbClr val="FBE5D6"/>
    <a:srgbClr val="556C44"/>
    <a:srgbClr val="D3A1A1"/>
    <a:srgbClr val="D16605"/>
    <a:srgbClr val="F98C07"/>
    <a:srgbClr val="F1D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7" autoAdjust="0"/>
    <p:restoredTop sz="96318" autoAdjust="0"/>
  </p:normalViewPr>
  <p:slideViewPr>
    <p:cSldViewPr>
      <p:cViewPr varScale="1">
        <p:scale>
          <a:sx n="74" d="100"/>
          <a:sy n="74" d="100"/>
        </p:scale>
        <p:origin x="306" y="66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2853" y="1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A572E25-172C-4B1D-B68F-718353329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EAB31BC-F506-4BB3-9A9D-C58E6C8716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9F02E-A470-4C58-80C4-EB9DFAC628D6}" type="datetimeFigureOut">
              <a:rPr lang="zh-TW" altLang="en-US" smtClean="0"/>
              <a:t>2025/5/8(Thu)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E1D7B9-CD8A-4A4E-93B5-62FA57902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74E77F-0D4B-41C1-A460-1C1E17DC6A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26360-8D56-4762-91EB-4AFFE53EE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61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/>
              <a:t>1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9743CD7-97CD-4F57-B351-69A253B17F8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544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14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358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638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53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529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6106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4694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856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649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400" kern="100" dirty="0">
              <a:effectLst/>
              <a:ea typeface="新細明體" panose="02020500000000000000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066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6396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8142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5880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0C20-EA35-9A38-4BE1-555E2813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FBDEFA5-8A53-8A3F-D1ED-2C981CBD9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C62FDB1-92C7-0354-DD71-3F42E59F7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A64A91-2567-8445-67EA-663985F5B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8448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25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810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28C9-31DD-0623-1F33-522B4C3B4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3497314-729B-D2CF-1B65-7A08D10D0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06CE85D-4B13-C7A0-AB83-624780D8B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5CE3D0-1C56-D751-BDE5-C84BB9FA5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58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These are my references.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0557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29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That concludes my presentation. 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463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59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4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61BE5-35DC-6C95-0376-F718A81F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D05AD7E-8608-873A-9C0B-6B5F0706C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40325BB4-5597-4C02-2438-660C951F3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938EF2-DD56-5E79-E4E1-15028A2A2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403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060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39588"/>
            <a:ext cx="12195175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"/>
          <p:cNvSpPr/>
          <p:nvPr userDrawn="1"/>
        </p:nvSpPr>
        <p:spPr>
          <a:xfrm>
            <a:off x="1867587" y="1449794"/>
            <a:ext cx="8460000" cy="3960000"/>
          </a:xfrm>
          <a:custGeom>
            <a:avLst/>
            <a:gdLst/>
            <a:ahLst/>
            <a:cxnLst/>
            <a:rect l="l" t="t" r="r" b="b"/>
            <a:pathLst>
              <a:path w="8460000" h="3600000">
                <a:moveTo>
                  <a:pt x="217940" y="217940"/>
                </a:moveTo>
                <a:lnTo>
                  <a:pt x="8242060" y="217940"/>
                </a:lnTo>
                <a:lnTo>
                  <a:pt x="8242060" y="3382060"/>
                </a:lnTo>
                <a:lnTo>
                  <a:pt x="217940" y="3382060"/>
                </a:lnTo>
                <a:close/>
                <a:moveTo>
                  <a:pt x="180000" y="180000"/>
                </a:moveTo>
                <a:lnTo>
                  <a:pt x="180000" y="3420000"/>
                </a:lnTo>
                <a:lnTo>
                  <a:pt x="8280000" y="3420000"/>
                </a:lnTo>
                <a:lnTo>
                  <a:pt x="8280000" y="180000"/>
                </a:lnTo>
                <a:close/>
                <a:moveTo>
                  <a:pt x="0" y="0"/>
                </a:moveTo>
                <a:lnTo>
                  <a:pt x="8460000" y="0"/>
                </a:lnTo>
                <a:lnTo>
                  <a:pt x="846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35FC51-43B2-472F-B7EE-4815BBA7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5AF91E-89A3-4B71-BA75-51EA2298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8592D2-6722-44FF-8D36-845AA91F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0A27C80-5FD3-4361-BB31-75FBA1966619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711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>
            <a:normAutofit/>
          </a:bodyPr>
          <a:lstStyle>
            <a:lvl1pPr algn="l">
              <a:defRPr sz="2400" b="1"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>
            <a:normAutofit/>
          </a:bodyPr>
          <a:lstStyle>
            <a:lvl1pPr>
              <a:defRPr sz="3800">
                <a:latin typeface="Times New Roman Symbol" panose="02020603050405020304" pitchFamily="18" charset="0"/>
              </a:defRPr>
            </a:lvl1pPr>
            <a:lvl2pPr>
              <a:defRPr sz="3400">
                <a:latin typeface="Times New Roman Symbol" panose="02020603050405020304" pitchFamily="18" charset="0"/>
              </a:defRPr>
            </a:lvl2pPr>
            <a:lvl3pPr>
              <a:defRPr sz="2900">
                <a:latin typeface="Times New Roman Symbol" panose="02020603050405020304" pitchFamily="18" charset="0"/>
              </a:defRPr>
            </a:lvl3pPr>
            <a:lvl4pPr>
              <a:defRPr sz="2400">
                <a:latin typeface="Times New Roman Symbol" panose="02020603050405020304" pitchFamily="18" charset="0"/>
              </a:defRPr>
            </a:lvl4pPr>
            <a:lvl5pPr>
              <a:defRPr sz="2400">
                <a:latin typeface="Times New Roman Symbol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imes New Roman Symbol" panose="02020603050405020304" pitchFamily="18" charset="0"/>
              </a:defRPr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8BEC569-D044-472C-A2F2-BA37D28F2E82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94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>
            <a:normAutofit/>
          </a:bodyPr>
          <a:lstStyle>
            <a:lvl1pPr algn="l">
              <a:defRPr sz="2400" b="1"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>
                <a:latin typeface="Times New Roman" panose="02020603050405020304" pitchFamily="18" charset="0"/>
              </a:defRPr>
            </a:lvl1pPr>
            <a:lvl2pPr marL="544357" indent="0">
              <a:buNone/>
              <a:defRPr sz="3400"/>
            </a:lvl2pPr>
            <a:lvl3pPr marL="1088714" indent="0">
              <a:buNone/>
              <a:defRPr sz="2900"/>
            </a:lvl3pPr>
            <a:lvl4pPr marL="1633071" indent="0">
              <a:buNone/>
              <a:defRPr sz="2400"/>
            </a:lvl4pPr>
            <a:lvl5pPr marL="2177427" indent="0">
              <a:buNone/>
              <a:defRPr sz="2400"/>
            </a:lvl5pPr>
            <a:lvl6pPr marL="2721785" indent="0">
              <a:buNone/>
              <a:defRPr sz="2400"/>
            </a:lvl6pPr>
            <a:lvl7pPr marL="3266142" indent="0">
              <a:buNone/>
              <a:defRPr sz="2400"/>
            </a:lvl7pPr>
            <a:lvl8pPr marL="3810498" indent="0">
              <a:buNone/>
              <a:defRPr sz="2400"/>
            </a:lvl8pPr>
            <a:lvl9pPr marL="4354855" indent="0">
              <a:buNone/>
              <a:defRPr sz="24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Times New Roman Symbol" panose="02020603050405020304" pitchFamily="18" charset="0"/>
              </a:defRPr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53AE886-EFA1-4CF3-9226-1AC44F41EA8B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47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  <a:lvl2pPr>
              <a:defRPr>
                <a:latin typeface="Times New Roman Symbol" panose="02020603050405020304" pitchFamily="18" charset="0"/>
              </a:defRPr>
            </a:lvl2pPr>
            <a:lvl3pPr>
              <a:defRPr>
                <a:latin typeface="Times New Roman Symbol" panose="02020603050405020304" pitchFamily="18" charset="0"/>
              </a:defRPr>
            </a:lvl3pPr>
            <a:lvl4pPr>
              <a:defRPr>
                <a:latin typeface="Times New Roman Symbol" panose="02020603050405020304" pitchFamily="18" charset="0"/>
              </a:defRPr>
            </a:lvl4pPr>
            <a:lvl5pPr>
              <a:defRPr>
                <a:latin typeface="Times New Roman Symbol" panose="02020603050405020304" pitchFamily="18" charset="0"/>
              </a:defRPr>
            </a:lvl5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按一下此處編輯母版文字樣式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713DEBC-6A62-4123-98C2-AEEE7EE20F0B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14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vert"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vert"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  <a:lvl2pPr>
              <a:defRPr>
                <a:latin typeface="Times New Roman Symbol" panose="02020603050405020304" pitchFamily="18" charset="0"/>
              </a:defRPr>
            </a:lvl2pPr>
            <a:lvl3pPr>
              <a:defRPr>
                <a:latin typeface="Times New Roman Symbol" panose="02020603050405020304" pitchFamily="18" charset="0"/>
              </a:defRPr>
            </a:lvl3pPr>
            <a:lvl4pPr>
              <a:defRPr>
                <a:latin typeface="Times New Roman Symbol" panose="02020603050405020304" pitchFamily="18" charset="0"/>
              </a:defRPr>
            </a:lvl4pPr>
            <a:lvl5pPr>
              <a:defRPr>
                <a:latin typeface="Times New Roman Symbol" panose="02020603050405020304" pitchFamily="18" charset="0"/>
              </a:defRPr>
            </a:lvl5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按一下此處編輯母版文字樣式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941277D-9524-42B7-AE1B-6471F281CBE7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39588"/>
            <a:ext cx="12195175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1"/>
          <p:cNvSpPr/>
          <p:nvPr userDrawn="1"/>
        </p:nvSpPr>
        <p:spPr>
          <a:xfrm>
            <a:off x="1867587" y="1449794"/>
            <a:ext cx="8460000" cy="3960000"/>
          </a:xfrm>
          <a:custGeom>
            <a:avLst/>
            <a:gdLst/>
            <a:ahLst/>
            <a:cxnLst/>
            <a:rect l="l" t="t" r="r" b="b"/>
            <a:pathLst>
              <a:path w="8460000" h="3600000">
                <a:moveTo>
                  <a:pt x="217940" y="217940"/>
                </a:moveTo>
                <a:lnTo>
                  <a:pt x="8242060" y="217940"/>
                </a:lnTo>
                <a:lnTo>
                  <a:pt x="8242060" y="3382060"/>
                </a:lnTo>
                <a:lnTo>
                  <a:pt x="217940" y="3382060"/>
                </a:lnTo>
                <a:close/>
                <a:moveTo>
                  <a:pt x="180000" y="180000"/>
                </a:moveTo>
                <a:lnTo>
                  <a:pt x="180000" y="3420000"/>
                </a:lnTo>
                <a:lnTo>
                  <a:pt x="8280000" y="3420000"/>
                </a:lnTo>
                <a:lnTo>
                  <a:pt x="8280000" y="180000"/>
                </a:lnTo>
                <a:close/>
                <a:moveTo>
                  <a:pt x="0" y="0"/>
                </a:moveTo>
                <a:lnTo>
                  <a:pt x="8460000" y="0"/>
                </a:lnTo>
                <a:lnTo>
                  <a:pt x="846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35FC51-43B2-472F-B7EE-4815BBA7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5AF91E-89A3-4B71-BA75-51EA2298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8592D2-6722-44FF-8D36-845AA91F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0A27C80-5FD3-4361-BB31-75FBA1966619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48B3C4C-E778-4834-A9E6-2B33A6C20478}"/>
              </a:ext>
            </a:extLst>
          </p:cNvPr>
          <p:cNvSpPr/>
          <p:nvPr userDrawn="1"/>
        </p:nvSpPr>
        <p:spPr>
          <a:xfrm rot="1153436">
            <a:off x="-950041" y="-2367045"/>
            <a:ext cx="6876706" cy="10744200"/>
          </a:xfrm>
          <a:prstGeom prst="rect">
            <a:avLst/>
          </a:prstGeom>
          <a:solidFill>
            <a:srgbClr val="4B5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A03079-F9E7-47EC-B9DE-63C4BA0A5FEB}"/>
              </a:ext>
            </a:extLst>
          </p:cNvPr>
          <p:cNvSpPr/>
          <p:nvPr userDrawn="1"/>
        </p:nvSpPr>
        <p:spPr>
          <a:xfrm rot="1153436">
            <a:off x="5739655" y="-961717"/>
            <a:ext cx="7081577" cy="10744200"/>
          </a:xfrm>
          <a:prstGeom prst="rect">
            <a:avLst/>
          </a:prstGeom>
          <a:solidFill>
            <a:srgbClr val="A2B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34DBF322-F0E4-4ADA-9EE7-745D0A33F31E}"/>
              </a:ext>
            </a:extLst>
          </p:cNvPr>
          <p:cNvSpPr/>
          <p:nvPr userDrawn="1"/>
        </p:nvSpPr>
        <p:spPr>
          <a:xfrm>
            <a:off x="2019987" y="1602194"/>
            <a:ext cx="8460000" cy="3960000"/>
          </a:xfrm>
          <a:custGeom>
            <a:avLst/>
            <a:gdLst/>
            <a:ahLst/>
            <a:cxnLst/>
            <a:rect l="l" t="t" r="r" b="b"/>
            <a:pathLst>
              <a:path w="8460000" h="3600000">
                <a:moveTo>
                  <a:pt x="217940" y="217940"/>
                </a:moveTo>
                <a:lnTo>
                  <a:pt x="8242060" y="217940"/>
                </a:lnTo>
                <a:lnTo>
                  <a:pt x="8242060" y="3382060"/>
                </a:lnTo>
                <a:lnTo>
                  <a:pt x="217940" y="3382060"/>
                </a:lnTo>
                <a:close/>
                <a:moveTo>
                  <a:pt x="180000" y="180000"/>
                </a:moveTo>
                <a:lnTo>
                  <a:pt x="180000" y="3420000"/>
                </a:lnTo>
                <a:lnTo>
                  <a:pt x="8280000" y="3420000"/>
                </a:lnTo>
                <a:lnTo>
                  <a:pt x="8280000" y="180000"/>
                </a:lnTo>
                <a:close/>
                <a:moveTo>
                  <a:pt x="0" y="0"/>
                </a:moveTo>
                <a:lnTo>
                  <a:pt x="8460000" y="0"/>
                </a:lnTo>
                <a:lnTo>
                  <a:pt x="8460000" y="3600000"/>
                </a:lnTo>
                <a:lnTo>
                  <a:pt x="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4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899588"/>
            <a:ext cx="12195175" cy="37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439588"/>
            <a:ext cx="12195175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17587" y="459794"/>
            <a:ext cx="11160000" cy="5940000"/>
            <a:chOff x="517587" y="549794"/>
            <a:chExt cx="11160000" cy="5760000"/>
          </a:xfrm>
        </p:grpSpPr>
        <p:sp>
          <p:nvSpPr>
            <p:cNvPr id="5" name="矩形 4"/>
            <p:cNvSpPr/>
            <p:nvPr userDrawn="1"/>
          </p:nvSpPr>
          <p:spPr>
            <a:xfrm>
              <a:off x="517587" y="549794"/>
              <a:ext cx="11160000" cy="57600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877587" y="909794"/>
              <a:ext cx="10440000" cy="50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8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439588"/>
            <a:ext cx="12195175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37587" y="315794"/>
            <a:ext cx="11520000" cy="62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16294" y="635594"/>
            <a:ext cx="10762587" cy="5588400"/>
            <a:chOff x="720000" y="635594"/>
            <a:chExt cx="10762587" cy="5588400"/>
          </a:xfrm>
          <a:solidFill>
            <a:schemeClr val="tx2"/>
          </a:solidFill>
        </p:grpSpPr>
        <p:sp>
          <p:nvSpPr>
            <p:cNvPr id="2" name="KSO_Shape"/>
            <p:cNvSpPr>
              <a:spLocks noChangeAspect="1"/>
            </p:cNvSpPr>
            <p:nvPr userDrawn="1"/>
          </p:nvSpPr>
          <p:spPr>
            <a:xfrm>
              <a:off x="720000" y="635594"/>
              <a:ext cx="432000" cy="432000"/>
            </a:xfrm>
            <a:custGeom>
              <a:avLst/>
              <a:gdLst>
                <a:gd name="connsiteX0" fmla="*/ 386329 w 1380180"/>
                <a:gd name="connsiteY0" fmla="*/ 0 h 1380181"/>
                <a:gd name="connsiteX1" fmla="*/ 432048 w 1380180"/>
                <a:gd name="connsiteY1" fmla="*/ 0 h 1380181"/>
                <a:gd name="connsiteX2" fmla="*/ 432048 w 1380180"/>
                <a:gd name="connsiteY2" fmla="*/ 386329 h 1380181"/>
                <a:gd name="connsiteX3" fmla="*/ 1380180 w 1380180"/>
                <a:gd name="connsiteY3" fmla="*/ 386329 h 1380181"/>
                <a:gd name="connsiteX4" fmla="*/ 1380180 w 1380180"/>
                <a:gd name="connsiteY4" fmla="*/ 432048 h 1380181"/>
                <a:gd name="connsiteX5" fmla="*/ 432048 w 1380180"/>
                <a:gd name="connsiteY5" fmla="*/ 432048 h 1380181"/>
                <a:gd name="connsiteX6" fmla="*/ 432048 w 1380180"/>
                <a:gd name="connsiteY6" fmla="*/ 1380181 h 1380181"/>
                <a:gd name="connsiteX7" fmla="*/ 386329 w 1380180"/>
                <a:gd name="connsiteY7" fmla="*/ 1380181 h 1380181"/>
                <a:gd name="connsiteX8" fmla="*/ 386329 w 1380180"/>
                <a:gd name="connsiteY8" fmla="*/ 432048 h 1380181"/>
                <a:gd name="connsiteX9" fmla="*/ 0 w 1380180"/>
                <a:gd name="connsiteY9" fmla="*/ 432048 h 1380181"/>
                <a:gd name="connsiteX10" fmla="*/ 0 w 1380180"/>
                <a:gd name="connsiteY10" fmla="*/ 386329 h 1380181"/>
                <a:gd name="connsiteX11" fmla="*/ 386329 w 1380180"/>
                <a:gd name="connsiteY11" fmla="*/ 386329 h 13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0180" h="1380181">
                  <a:moveTo>
                    <a:pt x="386329" y="0"/>
                  </a:moveTo>
                  <a:lnTo>
                    <a:pt x="432048" y="0"/>
                  </a:lnTo>
                  <a:lnTo>
                    <a:pt x="432048" y="386329"/>
                  </a:lnTo>
                  <a:lnTo>
                    <a:pt x="1380180" y="386329"/>
                  </a:lnTo>
                  <a:lnTo>
                    <a:pt x="1380180" y="432048"/>
                  </a:lnTo>
                  <a:lnTo>
                    <a:pt x="432048" y="432048"/>
                  </a:lnTo>
                  <a:lnTo>
                    <a:pt x="432048" y="1380181"/>
                  </a:lnTo>
                  <a:lnTo>
                    <a:pt x="386329" y="1380181"/>
                  </a:lnTo>
                  <a:lnTo>
                    <a:pt x="386329" y="432048"/>
                  </a:lnTo>
                  <a:lnTo>
                    <a:pt x="0" y="432048"/>
                  </a:lnTo>
                  <a:lnTo>
                    <a:pt x="0" y="386329"/>
                  </a:lnTo>
                  <a:lnTo>
                    <a:pt x="386329" y="3863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KSO_Shape"/>
            <p:cNvSpPr>
              <a:spLocks noChangeAspect="1"/>
            </p:cNvSpPr>
            <p:nvPr userDrawn="1"/>
          </p:nvSpPr>
          <p:spPr>
            <a:xfrm flipH="1" flipV="1">
              <a:off x="11050587" y="5791994"/>
              <a:ext cx="432000" cy="432000"/>
            </a:xfrm>
            <a:custGeom>
              <a:avLst/>
              <a:gdLst>
                <a:gd name="connsiteX0" fmla="*/ 386329 w 1380180"/>
                <a:gd name="connsiteY0" fmla="*/ 0 h 1380181"/>
                <a:gd name="connsiteX1" fmla="*/ 432048 w 1380180"/>
                <a:gd name="connsiteY1" fmla="*/ 0 h 1380181"/>
                <a:gd name="connsiteX2" fmla="*/ 432048 w 1380180"/>
                <a:gd name="connsiteY2" fmla="*/ 386329 h 1380181"/>
                <a:gd name="connsiteX3" fmla="*/ 1380180 w 1380180"/>
                <a:gd name="connsiteY3" fmla="*/ 386329 h 1380181"/>
                <a:gd name="connsiteX4" fmla="*/ 1380180 w 1380180"/>
                <a:gd name="connsiteY4" fmla="*/ 432048 h 1380181"/>
                <a:gd name="connsiteX5" fmla="*/ 432048 w 1380180"/>
                <a:gd name="connsiteY5" fmla="*/ 432048 h 1380181"/>
                <a:gd name="connsiteX6" fmla="*/ 432048 w 1380180"/>
                <a:gd name="connsiteY6" fmla="*/ 1380181 h 1380181"/>
                <a:gd name="connsiteX7" fmla="*/ 386329 w 1380180"/>
                <a:gd name="connsiteY7" fmla="*/ 1380181 h 1380181"/>
                <a:gd name="connsiteX8" fmla="*/ 386329 w 1380180"/>
                <a:gd name="connsiteY8" fmla="*/ 432048 h 1380181"/>
                <a:gd name="connsiteX9" fmla="*/ 0 w 1380180"/>
                <a:gd name="connsiteY9" fmla="*/ 432048 h 1380181"/>
                <a:gd name="connsiteX10" fmla="*/ 0 w 1380180"/>
                <a:gd name="connsiteY10" fmla="*/ 386329 h 1380181"/>
                <a:gd name="connsiteX11" fmla="*/ 386329 w 1380180"/>
                <a:gd name="connsiteY11" fmla="*/ 386329 h 13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0180" h="1380181">
                  <a:moveTo>
                    <a:pt x="386329" y="0"/>
                  </a:moveTo>
                  <a:lnTo>
                    <a:pt x="432048" y="0"/>
                  </a:lnTo>
                  <a:lnTo>
                    <a:pt x="432048" y="386329"/>
                  </a:lnTo>
                  <a:lnTo>
                    <a:pt x="1380180" y="386329"/>
                  </a:lnTo>
                  <a:lnTo>
                    <a:pt x="1380180" y="432048"/>
                  </a:lnTo>
                  <a:lnTo>
                    <a:pt x="432048" y="432048"/>
                  </a:lnTo>
                  <a:lnTo>
                    <a:pt x="432048" y="1380181"/>
                  </a:lnTo>
                  <a:lnTo>
                    <a:pt x="386329" y="1380181"/>
                  </a:lnTo>
                  <a:lnTo>
                    <a:pt x="386329" y="432048"/>
                  </a:lnTo>
                  <a:lnTo>
                    <a:pt x="0" y="432048"/>
                  </a:lnTo>
                  <a:lnTo>
                    <a:pt x="0" y="386329"/>
                  </a:lnTo>
                  <a:lnTo>
                    <a:pt x="386329" y="3863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ADDC9F-95DF-4872-8B3C-94D44F92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252A31F-BDEB-4044-A1BD-714E93ED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4EF2CAC-3225-4B7F-8CB3-1680306F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0A27C80-5FD3-4361-BB31-75FBA1966619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39588"/>
            <a:ext cx="12195175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37587" y="315794"/>
            <a:ext cx="11520000" cy="622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1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>
            <a:normAutofit/>
          </a:bodyPr>
          <a:lstStyle>
            <a:lvl1pPr>
              <a:defRPr sz="3400">
                <a:latin typeface="Times New Roman Symbol" panose="02020603050405020304" pitchFamily="18" charset="0"/>
              </a:defRPr>
            </a:lvl1pPr>
            <a:lvl2pPr>
              <a:defRPr sz="2900">
                <a:latin typeface="Times New Roman Symbol" panose="02020603050405020304" pitchFamily="18" charset="0"/>
              </a:defRPr>
            </a:lvl2pPr>
            <a:lvl3pPr>
              <a:defRPr sz="2400">
                <a:latin typeface="Times New Roman Symbol" panose="02020603050405020304" pitchFamily="18" charset="0"/>
              </a:defRPr>
            </a:lvl3pPr>
            <a:lvl4pPr>
              <a:defRPr sz="2100">
                <a:latin typeface="Times New Roman Symbol" panose="02020603050405020304" pitchFamily="18" charset="0"/>
              </a:defRPr>
            </a:lvl4pPr>
            <a:lvl5pPr>
              <a:defRPr sz="2100">
                <a:latin typeface="Times New Roman Symbol" panose="02020603050405020304" pitchFamily="18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按一下此處編輯母版文字樣式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>
            <a:normAutofit/>
          </a:bodyPr>
          <a:lstStyle>
            <a:lvl1pPr>
              <a:defRPr sz="3400">
                <a:latin typeface="Times New Roman Symbol" panose="02020603050405020304" pitchFamily="18" charset="0"/>
              </a:defRPr>
            </a:lvl1pPr>
            <a:lvl2pPr>
              <a:defRPr sz="2900">
                <a:latin typeface="Times New Roman Symbol" panose="02020603050405020304" pitchFamily="18" charset="0"/>
              </a:defRPr>
            </a:lvl2pPr>
            <a:lvl3pPr>
              <a:defRPr sz="2400">
                <a:latin typeface="Times New Roman Symbol" panose="02020603050405020304" pitchFamily="18" charset="0"/>
              </a:defRPr>
            </a:lvl3pPr>
            <a:lvl4pPr>
              <a:defRPr sz="2100">
                <a:latin typeface="Times New Roman Symbol" panose="02020603050405020304" pitchFamily="18" charset="0"/>
              </a:defRPr>
            </a:lvl4pPr>
            <a:lvl5pPr>
              <a:defRPr sz="2100">
                <a:latin typeface="Times New Roman Symbol" panose="02020603050405020304" pitchFamily="18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按一下此處編輯母版文字樣式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EA406FD-032E-4C58-95B5-1848DA22B9BA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89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>
            <a:normAutofit/>
          </a:bodyPr>
          <a:lstStyle>
            <a:lvl1pPr marL="0" indent="0">
              <a:buNone/>
              <a:defRPr sz="2900" b="1">
                <a:latin typeface="Times New Roman Symbol" panose="02020603050405020304" pitchFamily="18" charset="0"/>
              </a:defRPr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>
            <a:normAutofit/>
          </a:bodyPr>
          <a:lstStyle>
            <a:lvl1pPr>
              <a:defRPr sz="2900">
                <a:latin typeface="Times New Roman Symbol" panose="02020603050405020304" pitchFamily="18" charset="0"/>
              </a:defRPr>
            </a:lvl1pPr>
            <a:lvl2pPr>
              <a:defRPr sz="2400">
                <a:latin typeface="Times New Roman Symbol" panose="02020603050405020304" pitchFamily="18" charset="0"/>
              </a:defRPr>
            </a:lvl2pPr>
            <a:lvl3pPr>
              <a:defRPr sz="2100">
                <a:latin typeface="Times New Roman Symbol" panose="02020603050405020304" pitchFamily="18" charset="0"/>
              </a:defRPr>
            </a:lvl3pPr>
            <a:lvl4pPr>
              <a:defRPr sz="1900">
                <a:latin typeface="Times New Roman Symbol" panose="02020603050405020304" pitchFamily="18" charset="0"/>
              </a:defRPr>
            </a:lvl4pPr>
            <a:lvl5pPr>
              <a:defRPr sz="1900">
                <a:latin typeface="Times New Roman Symbol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>
            <a:normAutofit/>
          </a:bodyPr>
          <a:lstStyle>
            <a:lvl1pPr marL="0" indent="0">
              <a:buNone/>
              <a:defRPr sz="2900" b="1">
                <a:latin typeface="Times New Roman Symbol" panose="02020603050405020304" pitchFamily="18" charset="0"/>
              </a:defRPr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>
            <a:normAutofit/>
          </a:bodyPr>
          <a:lstStyle>
            <a:lvl1pPr>
              <a:defRPr sz="2900">
                <a:latin typeface="Times New Roman Symbol" panose="02020603050405020304" pitchFamily="18" charset="0"/>
              </a:defRPr>
            </a:lvl1pPr>
            <a:lvl2pPr>
              <a:defRPr sz="2400">
                <a:latin typeface="Times New Roman Symbol" panose="02020603050405020304" pitchFamily="18" charset="0"/>
              </a:defRPr>
            </a:lvl2pPr>
            <a:lvl3pPr>
              <a:defRPr sz="2100">
                <a:latin typeface="Times New Roman Symbol" panose="02020603050405020304" pitchFamily="18" charset="0"/>
              </a:defRPr>
            </a:lvl3pPr>
            <a:lvl4pPr>
              <a:defRPr sz="1900">
                <a:latin typeface="Times New Roman Symbol" panose="02020603050405020304" pitchFamily="18" charset="0"/>
              </a:defRPr>
            </a:lvl4pPr>
            <a:lvl5pPr>
              <a:defRPr sz="1900">
                <a:latin typeface="Times New Roman Symbol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3837FDC-5057-4295-9D29-1F1664A2B3DF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77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>
                <a:latin typeface="Times New Roman Symbol" panose="02020603050405020304" pitchFamily="18" charset="0"/>
              </a:defRPr>
            </a:lvl1pPr>
          </a:lstStyle>
          <a:p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C1A274E-B122-4DCB-ACB9-9C2AF45C2A36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24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zh-TW" dirty="0">
                <a:latin typeface="Source Han Sans TC"/>
                <a:ea typeface="Source Han Sans TC"/>
              </a:rPr>
              <a:t>按一下此處編輯母版文字樣</a:t>
            </a:r>
          </a:p>
          <a:p>
            <a:pPr lvl="1"/>
            <a:r>
              <a:rPr lang="zh-TW" altLang="zh-TW" dirty="0">
                <a:latin typeface="Source Han Sans TC"/>
                <a:ea typeface="Source Han Sans TC"/>
              </a:rPr>
              <a:t>第二級</a:t>
            </a:r>
          </a:p>
          <a:p>
            <a:pPr lvl="2"/>
            <a:r>
              <a:rPr lang="zh-TW" altLang="zh-TW" dirty="0">
                <a:latin typeface="Source Han Sans TC"/>
                <a:ea typeface="Source Han Sans TC"/>
              </a:rPr>
              <a:t>第三級</a:t>
            </a:r>
          </a:p>
          <a:p>
            <a:pPr lvl="3"/>
            <a:r>
              <a:rPr lang="zh-TW" altLang="zh-TW" dirty="0">
                <a:latin typeface="Source Han Sans TC"/>
                <a:ea typeface="Source Han Sans TC"/>
              </a:rPr>
              <a:t>第四級</a:t>
            </a:r>
          </a:p>
          <a:p>
            <a:pPr lvl="4"/>
            <a:r>
              <a:rPr lang="zh-TW" altLang="zh-TW" dirty="0">
                <a:latin typeface="Source Han Sans TC"/>
                <a:ea typeface="Source Han Sans TC"/>
              </a:rPr>
              <a:t>第五級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600">
                <a:latin typeface="Times New Roman" panose="02020603050405020304" pitchFamily="18" charset="0"/>
              </a:defRPr>
            </a:lvl1pPr>
          </a:lstStyle>
          <a:p>
            <a:fld id="{D0A27C80-5FD3-4361-BB31-75FBA1966619}" type="slidenum">
              <a:rPr lang="zh-TW" altLang="zh-TW" smtClean="0">
                <a:ea typeface="Source Han Sans TC"/>
              </a:rPr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1" r:id="rId3"/>
    <p:sldLayoutId id="2147483694" r:id="rId4"/>
    <p:sldLayoutId id="2147483683" r:id="rId5"/>
    <p:sldLayoutId id="2147483690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Times New Roman Symbol" panose="02020603050405020304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Times New Roman Symbol" panose="02020603050405020304" pitchFamily="18" charset="0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Times New Roman Symbol" panose="02020603050405020304" pitchFamily="18" charset="0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Times New Roman Symbol" panose="02020603050405020304" pitchFamily="18" charset="0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 Symbol" panose="02020603050405020304" pitchFamily="18" charset="0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Times New Roman Symbol" panose="02020603050405020304" pitchFamily="18" charset="0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slide" Target="slide4.xml"/><Relationship Id="rId5" Type="http://schemas.openxmlformats.org/officeDocument/2006/relationships/image" Target="../media/image23.png"/><Relationship Id="rId10" Type="http://schemas.openxmlformats.org/officeDocument/2006/relationships/image" Target="../media/image20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0.png"/><Relationship Id="rId5" Type="http://schemas.openxmlformats.org/officeDocument/2006/relationships/slide" Target="slide4.xml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40.png"/><Relationship Id="rId4" Type="http://schemas.openxmlformats.org/officeDocument/2006/relationships/slide" Target="slide4.xml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slide" Target="slide4.xml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1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" Target="slide1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slide6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3.xml"/><Relationship Id="rId1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9FF8A7B-563B-4356-F724-7289CBE3234A}"/>
              </a:ext>
            </a:extLst>
          </p:cNvPr>
          <p:cNvSpPr/>
          <p:nvPr/>
        </p:nvSpPr>
        <p:spPr>
          <a:xfrm>
            <a:off x="0" y="0"/>
            <a:ext cx="12195175" cy="6859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D880C10-25BC-DC18-56D1-38E3144C3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" y="40124"/>
            <a:ext cx="12138188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B958520C-624D-25CC-AA59-F77EE6D2F27D}"/>
              </a:ext>
            </a:extLst>
          </p:cNvPr>
          <p:cNvGrpSpPr/>
          <p:nvPr/>
        </p:nvGrpSpPr>
        <p:grpSpPr>
          <a:xfrm>
            <a:off x="-1" y="1219994"/>
            <a:ext cx="12195176" cy="5639593"/>
            <a:chOff x="-1" y="1219994"/>
            <a:chExt cx="12195176" cy="563959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6D88D187-A16A-D29C-0165-44F153E5C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346317"/>
              <a:ext cx="12195175" cy="151327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860F3C1-4179-B91C-FB4B-859B3916F511}"/>
                </a:ext>
              </a:extLst>
            </p:cNvPr>
            <p:cNvSpPr/>
            <p:nvPr/>
          </p:nvSpPr>
          <p:spPr>
            <a:xfrm>
              <a:off x="-1" y="1219994"/>
              <a:ext cx="12195175" cy="53270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+mj-lt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51F718-0FAC-4DE6-BA4D-03593380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376" y="6513777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10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E34C492-504C-00B1-E1F8-40B4A2514024}"/>
              </a:ext>
            </a:extLst>
          </p:cNvPr>
          <p:cNvGrpSpPr/>
          <p:nvPr/>
        </p:nvGrpSpPr>
        <p:grpSpPr>
          <a:xfrm>
            <a:off x="1520414" y="1819413"/>
            <a:ext cx="1646230" cy="689988"/>
            <a:chOff x="1520414" y="1819413"/>
            <a:chExt cx="1646230" cy="689988"/>
          </a:xfrm>
        </p:grpSpPr>
        <p:sp>
          <p:nvSpPr>
            <p:cNvPr id="10" name="語音泡泡: 圓角矩形 9">
              <a:extLst>
                <a:ext uri="{FF2B5EF4-FFF2-40B4-BE49-F238E27FC236}">
                  <a16:creationId xmlns:a16="http://schemas.microsoft.com/office/drawing/2014/main" id="{1593EF0D-EABB-433C-B78C-1E1A4D7C6267}"/>
                </a:ext>
              </a:extLst>
            </p:cNvPr>
            <p:cNvSpPr/>
            <p:nvPr/>
          </p:nvSpPr>
          <p:spPr>
            <a:xfrm>
              <a:off x="1520414" y="1819413"/>
              <a:ext cx="1646230" cy="689988"/>
            </a:xfrm>
            <a:prstGeom prst="wedgeRoundRectCallout">
              <a:avLst>
                <a:gd name="adj1" fmla="val 63235"/>
                <a:gd name="adj2" fmla="val 4733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BFEF652B-0DEB-46EF-A08F-CFCE2C216DC6}"/>
                    </a:ext>
                  </a:extLst>
                </p:cNvPr>
                <p:cNvSpPr txBox="1"/>
                <p:nvPr/>
              </p:nvSpPr>
              <p:spPr>
                <a:xfrm>
                  <a:off x="1627701" y="1874455"/>
                  <a:ext cx="1427530" cy="579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16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m:rPr>
                            <m:nor/>
                          </m:rPr>
                          <a:rPr lang="en-US" altLang="zh-TW" sz="16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16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collection</m:t>
                        </m:r>
                      </m:oMath>
                    </m:oMathPara>
                  </a14:m>
                  <a:endParaRPr lang="en-US" altLang="zh-TW" sz="1600" dirty="0">
                    <a:solidFill>
                      <a:srgbClr val="C00000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BFEF652B-0DEB-46EF-A08F-CFCE2C216D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701" y="1874455"/>
                  <a:ext cx="1427530" cy="5791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D81743A-0448-EC40-5BEB-D81E8F458954}"/>
              </a:ext>
            </a:extLst>
          </p:cNvPr>
          <p:cNvGrpSpPr/>
          <p:nvPr/>
        </p:nvGrpSpPr>
        <p:grpSpPr>
          <a:xfrm>
            <a:off x="8913322" y="2812172"/>
            <a:ext cx="1984865" cy="762000"/>
            <a:chOff x="8913322" y="2812172"/>
            <a:chExt cx="1984865" cy="762000"/>
          </a:xfrm>
        </p:grpSpPr>
        <p:sp>
          <p:nvSpPr>
            <p:cNvPr id="13" name="語音泡泡: 圓角矩形 12">
              <a:extLst>
                <a:ext uri="{FF2B5EF4-FFF2-40B4-BE49-F238E27FC236}">
                  <a16:creationId xmlns:a16="http://schemas.microsoft.com/office/drawing/2014/main" id="{153A1130-33C6-40C6-801E-1C71F0A1B903}"/>
                </a:ext>
              </a:extLst>
            </p:cNvPr>
            <p:cNvSpPr/>
            <p:nvPr/>
          </p:nvSpPr>
          <p:spPr>
            <a:xfrm>
              <a:off x="8913322" y="2812172"/>
              <a:ext cx="1984865" cy="762000"/>
            </a:xfrm>
            <a:prstGeom prst="wedgeRoundRectCallout">
              <a:avLst>
                <a:gd name="adj1" fmla="val -62607"/>
                <a:gd name="adj2" fmla="val 2233"/>
                <a:gd name="adj3" fmla="val 16667"/>
              </a:avLst>
            </a:prstGeom>
            <a:solidFill>
              <a:srgbClr val="C000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965AF222-D084-45F8-B6B2-6C09DC2125AF}"/>
                    </a:ext>
                  </a:extLst>
                </p:cNvPr>
                <p:cNvSpPr txBox="1"/>
                <p:nvPr/>
              </p:nvSpPr>
              <p:spPr>
                <a:xfrm>
                  <a:off x="8913322" y="2903607"/>
                  <a:ext cx="1984864" cy="57913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Model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Development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</a:rPr>
                          <m:t>Simulation</m:t>
                        </m:r>
                      </m:oMath>
                    </m:oMathPara>
                  </a14:m>
                  <a:endParaRPr lang="en-US" altLang="zh-TW" sz="1600" dirty="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965AF222-D084-45F8-B6B2-6C09DC212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3322" y="2903607"/>
                  <a:ext cx="1984864" cy="5791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846C9740-B615-44B8-B6C5-524BC6A102F4}"/>
              </a:ext>
            </a:extLst>
          </p:cNvPr>
          <p:cNvSpPr/>
          <p:nvPr/>
        </p:nvSpPr>
        <p:spPr>
          <a:xfrm>
            <a:off x="3738173" y="1615668"/>
            <a:ext cx="4718486" cy="1006773"/>
          </a:xfrm>
          <a:custGeom>
            <a:avLst/>
            <a:gdLst>
              <a:gd name="connsiteX0" fmla="*/ 0 w 4718486"/>
              <a:gd name="connsiteY0" fmla="*/ 0 h 1006773"/>
              <a:gd name="connsiteX1" fmla="*/ 768439 w 4718486"/>
              <a:gd name="connsiteY1" fmla="*/ 0 h 1006773"/>
              <a:gd name="connsiteX2" fmla="*/ 1536878 w 4718486"/>
              <a:gd name="connsiteY2" fmla="*/ 0 h 1006773"/>
              <a:gd name="connsiteX3" fmla="*/ 2116578 w 4718486"/>
              <a:gd name="connsiteY3" fmla="*/ 0 h 1006773"/>
              <a:gd name="connsiteX4" fmla="*/ 2649093 w 4718486"/>
              <a:gd name="connsiteY4" fmla="*/ 0 h 1006773"/>
              <a:gd name="connsiteX5" fmla="*/ 3370347 w 4718486"/>
              <a:gd name="connsiteY5" fmla="*/ 0 h 1006773"/>
              <a:gd name="connsiteX6" fmla="*/ 3950047 w 4718486"/>
              <a:gd name="connsiteY6" fmla="*/ 0 h 1006773"/>
              <a:gd name="connsiteX7" fmla="*/ 4718486 w 4718486"/>
              <a:gd name="connsiteY7" fmla="*/ 0 h 1006773"/>
              <a:gd name="connsiteX8" fmla="*/ 4718486 w 4718486"/>
              <a:gd name="connsiteY8" fmla="*/ 473183 h 1006773"/>
              <a:gd name="connsiteX9" fmla="*/ 4718486 w 4718486"/>
              <a:gd name="connsiteY9" fmla="*/ 1006773 h 1006773"/>
              <a:gd name="connsiteX10" fmla="*/ 4091601 w 4718486"/>
              <a:gd name="connsiteY10" fmla="*/ 1006773 h 1006773"/>
              <a:gd name="connsiteX11" fmla="*/ 3417532 w 4718486"/>
              <a:gd name="connsiteY11" fmla="*/ 1006773 h 1006773"/>
              <a:gd name="connsiteX12" fmla="*/ 2837832 w 4718486"/>
              <a:gd name="connsiteY12" fmla="*/ 1006773 h 1006773"/>
              <a:gd name="connsiteX13" fmla="*/ 2258133 w 4718486"/>
              <a:gd name="connsiteY13" fmla="*/ 1006773 h 1006773"/>
              <a:gd name="connsiteX14" fmla="*/ 1631248 w 4718486"/>
              <a:gd name="connsiteY14" fmla="*/ 1006773 h 1006773"/>
              <a:gd name="connsiteX15" fmla="*/ 1098733 w 4718486"/>
              <a:gd name="connsiteY15" fmla="*/ 1006773 h 1006773"/>
              <a:gd name="connsiteX16" fmla="*/ 0 w 4718486"/>
              <a:gd name="connsiteY16" fmla="*/ 1006773 h 1006773"/>
              <a:gd name="connsiteX17" fmla="*/ 0 w 4718486"/>
              <a:gd name="connsiteY17" fmla="*/ 503387 h 1006773"/>
              <a:gd name="connsiteX18" fmla="*/ 0 w 4718486"/>
              <a:gd name="connsiteY18" fmla="*/ 0 h 100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8486" h="1006773" extrusionOk="0">
                <a:moveTo>
                  <a:pt x="0" y="0"/>
                </a:moveTo>
                <a:cubicBezTo>
                  <a:pt x="350561" y="-15446"/>
                  <a:pt x="605292" y="18142"/>
                  <a:pt x="768439" y="0"/>
                </a:cubicBezTo>
                <a:cubicBezTo>
                  <a:pt x="931586" y="-18142"/>
                  <a:pt x="1289721" y="-37504"/>
                  <a:pt x="1536878" y="0"/>
                </a:cubicBezTo>
                <a:cubicBezTo>
                  <a:pt x="1784035" y="37504"/>
                  <a:pt x="1893583" y="17128"/>
                  <a:pt x="2116578" y="0"/>
                </a:cubicBezTo>
                <a:cubicBezTo>
                  <a:pt x="2339573" y="-17128"/>
                  <a:pt x="2397927" y="-14889"/>
                  <a:pt x="2649093" y="0"/>
                </a:cubicBezTo>
                <a:cubicBezTo>
                  <a:pt x="2900259" y="14889"/>
                  <a:pt x="3089764" y="18487"/>
                  <a:pt x="3370347" y="0"/>
                </a:cubicBezTo>
                <a:cubicBezTo>
                  <a:pt x="3650930" y="-18487"/>
                  <a:pt x="3750306" y="-15048"/>
                  <a:pt x="3950047" y="0"/>
                </a:cubicBezTo>
                <a:cubicBezTo>
                  <a:pt x="4149788" y="15048"/>
                  <a:pt x="4391087" y="-8049"/>
                  <a:pt x="4718486" y="0"/>
                </a:cubicBezTo>
                <a:cubicBezTo>
                  <a:pt x="4695928" y="182938"/>
                  <a:pt x="4735975" y="328948"/>
                  <a:pt x="4718486" y="473183"/>
                </a:cubicBezTo>
                <a:cubicBezTo>
                  <a:pt x="4700997" y="617418"/>
                  <a:pt x="4743176" y="854957"/>
                  <a:pt x="4718486" y="1006773"/>
                </a:cubicBezTo>
                <a:cubicBezTo>
                  <a:pt x="4589824" y="995658"/>
                  <a:pt x="4395295" y="1030015"/>
                  <a:pt x="4091601" y="1006773"/>
                </a:cubicBezTo>
                <a:cubicBezTo>
                  <a:pt x="3787907" y="983531"/>
                  <a:pt x="3651168" y="1010191"/>
                  <a:pt x="3417532" y="1006773"/>
                </a:cubicBezTo>
                <a:cubicBezTo>
                  <a:pt x="3183896" y="1003355"/>
                  <a:pt x="3094786" y="989841"/>
                  <a:pt x="2837832" y="1006773"/>
                </a:cubicBezTo>
                <a:cubicBezTo>
                  <a:pt x="2580878" y="1023705"/>
                  <a:pt x="2490414" y="1018966"/>
                  <a:pt x="2258133" y="1006773"/>
                </a:cubicBezTo>
                <a:cubicBezTo>
                  <a:pt x="2025852" y="994580"/>
                  <a:pt x="1856655" y="1030304"/>
                  <a:pt x="1631248" y="1006773"/>
                </a:cubicBezTo>
                <a:cubicBezTo>
                  <a:pt x="1405842" y="983242"/>
                  <a:pt x="1358718" y="1016366"/>
                  <a:pt x="1098733" y="1006773"/>
                </a:cubicBezTo>
                <a:cubicBezTo>
                  <a:pt x="838749" y="997180"/>
                  <a:pt x="362112" y="1039815"/>
                  <a:pt x="0" y="1006773"/>
                </a:cubicBezTo>
                <a:cubicBezTo>
                  <a:pt x="-7" y="788743"/>
                  <a:pt x="17445" y="754961"/>
                  <a:pt x="0" y="503387"/>
                </a:cubicBezTo>
                <a:cubicBezTo>
                  <a:pt x="-17445" y="251813"/>
                  <a:pt x="959" y="22306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6233075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7807FDD-8E6A-49B2-B43E-F2EFDF8FA3E4}"/>
              </a:ext>
            </a:extLst>
          </p:cNvPr>
          <p:cNvSpPr/>
          <p:nvPr/>
        </p:nvSpPr>
        <p:spPr>
          <a:xfrm>
            <a:off x="3659187" y="2745319"/>
            <a:ext cx="4797472" cy="1006773"/>
          </a:xfrm>
          <a:custGeom>
            <a:avLst/>
            <a:gdLst>
              <a:gd name="connsiteX0" fmla="*/ 0 w 4797472"/>
              <a:gd name="connsiteY0" fmla="*/ 0 h 1006773"/>
              <a:gd name="connsiteX1" fmla="*/ 781303 w 4797472"/>
              <a:gd name="connsiteY1" fmla="*/ 0 h 1006773"/>
              <a:gd name="connsiteX2" fmla="*/ 1562605 w 4797472"/>
              <a:gd name="connsiteY2" fmla="*/ 0 h 1006773"/>
              <a:gd name="connsiteX3" fmla="*/ 2152009 w 4797472"/>
              <a:gd name="connsiteY3" fmla="*/ 0 h 1006773"/>
              <a:gd name="connsiteX4" fmla="*/ 2693438 w 4797472"/>
              <a:gd name="connsiteY4" fmla="*/ 0 h 1006773"/>
              <a:gd name="connsiteX5" fmla="*/ 3426766 w 4797472"/>
              <a:gd name="connsiteY5" fmla="*/ 0 h 1006773"/>
              <a:gd name="connsiteX6" fmla="*/ 4016169 w 4797472"/>
              <a:gd name="connsiteY6" fmla="*/ 0 h 1006773"/>
              <a:gd name="connsiteX7" fmla="*/ 4797472 w 4797472"/>
              <a:gd name="connsiteY7" fmla="*/ 0 h 1006773"/>
              <a:gd name="connsiteX8" fmla="*/ 4797472 w 4797472"/>
              <a:gd name="connsiteY8" fmla="*/ 473183 h 1006773"/>
              <a:gd name="connsiteX9" fmla="*/ 4797472 w 4797472"/>
              <a:gd name="connsiteY9" fmla="*/ 1006773 h 1006773"/>
              <a:gd name="connsiteX10" fmla="*/ 4160094 w 4797472"/>
              <a:gd name="connsiteY10" fmla="*/ 1006773 h 1006773"/>
              <a:gd name="connsiteX11" fmla="*/ 3474740 w 4797472"/>
              <a:gd name="connsiteY11" fmla="*/ 1006773 h 1006773"/>
              <a:gd name="connsiteX12" fmla="*/ 2885337 w 4797472"/>
              <a:gd name="connsiteY12" fmla="*/ 1006773 h 1006773"/>
              <a:gd name="connsiteX13" fmla="*/ 2295933 w 4797472"/>
              <a:gd name="connsiteY13" fmla="*/ 1006773 h 1006773"/>
              <a:gd name="connsiteX14" fmla="*/ 1658555 w 4797472"/>
              <a:gd name="connsiteY14" fmla="*/ 1006773 h 1006773"/>
              <a:gd name="connsiteX15" fmla="*/ 1117126 w 4797472"/>
              <a:gd name="connsiteY15" fmla="*/ 1006773 h 1006773"/>
              <a:gd name="connsiteX16" fmla="*/ 0 w 4797472"/>
              <a:gd name="connsiteY16" fmla="*/ 1006773 h 1006773"/>
              <a:gd name="connsiteX17" fmla="*/ 0 w 4797472"/>
              <a:gd name="connsiteY17" fmla="*/ 503387 h 1006773"/>
              <a:gd name="connsiteX18" fmla="*/ 0 w 4797472"/>
              <a:gd name="connsiteY18" fmla="*/ 0 h 100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97472" h="1006773" extrusionOk="0">
                <a:moveTo>
                  <a:pt x="0" y="0"/>
                </a:moveTo>
                <a:cubicBezTo>
                  <a:pt x="233216" y="8120"/>
                  <a:pt x="559233" y="-35629"/>
                  <a:pt x="781303" y="0"/>
                </a:cubicBezTo>
                <a:cubicBezTo>
                  <a:pt x="1003373" y="35629"/>
                  <a:pt x="1332101" y="20306"/>
                  <a:pt x="1562605" y="0"/>
                </a:cubicBezTo>
                <a:cubicBezTo>
                  <a:pt x="1793109" y="-20306"/>
                  <a:pt x="2021876" y="26279"/>
                  <a:pt x="2152009" y="0"/>
                </a:cubicBezTo>
                <a:cubicBezTo>
                  <a:pt x="2282142" y="-26279"/>
                  <a:pt x="2524944" y="12805"/>
                  <a:pt x="2693438" y="0"/>
                </a:cubicBezTo>
                <a:cubicBezTo>
                  <a:pt x="2861932" y="-12805"/>
                  <a:pt x="3214819" y="-14904"/>
                  <a:pt x="3426766" y="0"/>
                </a:cubicBezTo>
                <a:cubicBezTo>
                  <a:pt x="3638713" y="14904"/>
                  <a:pt x="3861477" y="9946"/>
                  <a:pt x="4016169" y="0"/>
                </a:cubicBezTo>
                <a:cubicBezTo>
                  <a:pt x="4170861" y="-9946"/>
                  <a:pt x="4628809" y="2783"/>
                  <a:pt x="4797472" y="0"/>
                </a:cubicBezTo>
                <a:cubicBezTo>
                  <a:pt x="4774914" y="182938"/>
                  <a:pt x="4814961" y="328948"/>
                  <a:pt x="4797472" y="473183"/>
                </a:cubicBezTo>
                <a:cubicBezTo>
                  <a:pt x="4779983" y="617418"/>
                  <a:pt x="4822162" y="854957"/>
                  <a:pt x="4797472" y="1006773"/>
                </a:cubicBezTo>
                <a:cubicBezTo>
                  <a:pt x="4513627" y="976982"/>
                  <a:pt x="4328925" y="1023887"/>
                  <a:pt x="4160094" y="1006773"/>
                </a:cubicBezTo>
                <a:cubicBezTo>
                  <a:pt x="3991263" y="989659"/>
                  <a:pt x="3807820" y="1013928"/>
                  <a:pt x="3474740" y="1006773"/>
                </a:cubicBezTo>
                <a:cubicBezTo>
                  <a:pt x="3141660" y="999618"/>
                  <a:pt x="3018515" y="979005"/>
                  <a:pt x="2885337" y="1006773"/>
                </a:cubicBezTo>
                <a:cubicBezTo>
                  <a:pt x="2752159" y="1034541"/>
                  <a:pt x="2582166" y="1005565"/>
                  <a:pt x="2295933" y="1006773"/>
                </a:cubicBezTo>
                <a:cubicBezTo>
                  <a:pt x="2009700" y="1007981"/>
                  <a:pt x="1786162" y="999784"/>
                  <a:pt x="1658555" y="1006773"/>
                </a:cubicBezTo>
                <a:cubicBezTo>
                  <a:pt x="1530948" y="1013762"/>
                  <a:pt x="1362652" y="1001829"/>
                  <a:pt x="1117126" y="1006773"/>
                </a:cubicBezTo>
                <a:cubicBezTo>
                  <a:pt x="871600" y="1011717"/>
                  <a:pt x="443669" y="1008146"/>
                  <a:pt x="0" y="1006773"/>
                </a:cubicBezTo>
                <a:cubicBezTo>
                  <a:pt x="-7" y="788743"/>
                  <a:pt x="17445" y="754961"/>
                  <a:pt x="0" y="503387"/>
                </a:cubicBezTo>
                <a:cubicBezTo>
                  <a:pt x="-17445" y="251813"/>
                  <a:pt x="959" y="22306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233075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AF8A751C-2225-4D2B-B136-01EB94ED9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178" y="1659602"/>
            <a:ext cx="4616476" cy="4809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349D962-FB92-B067-6D36-1106B7DD39F0}"/>
              </a:ext>
            </a:extLst>
          </p:cNvPr>
          <p:cNvSpPr/>
          <p:nvPr/>
        </p:nvSpPr>
        <p:spPr>
          <a:xfrm>
            <a:off x="0" y="0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940B5D6-28F9-9B13-1CB5-84DD88D4EB89}"/>
              </a:ext>
            </a:extLst>
          </p:cNvPr>
          <p:cNvGrpSpPr/>
          <p:nvPr/>
        </p:nvGrpSpPr>
        <p:grpSpPr>
          <a:xfrm>
            <a:off x="4308968" y="614397"/>
            <a:ext cx="3569298" cy="539184"/>
            <a:chOff x="2283616" y="589272"/>
            <a:chExt cx="3569298" cy="539184"/>
          </a:xfrm>
        </p:grpSpPr>
        <p:sp>
          <p:nvSpPr>
            <p:cNvPr id="16" name="22">
              <a:extLst>
                <a:ext uri="{FF2B5EF4-FFF2-40B4-BE49-F238E27FC236}">
                  <a16:creationId xmlns:a16="http://schemas.microsoft.com/office/drawing/2014/main" id="{0F609DF5-FA21-08E1-ECB9-A73E4501A523}"/>
                </a:ext>
              </a:extLst>
            </p:cNvPr>
            <p:cNvSpPr txBox="1"/>
            <p:nvPr/>
          </p:nvSpPr>
          <p:spPr>
            <a:xfrm>
              <a:off x="2933517" y="589272"/>
              <a:ext cx="2919397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Research workflow</a:t>
              </a:r>
            </a:p>
          </p:txBody>
        </p: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213CDE9A-F75A-399A-4336-659C44BA4FC7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20" name="24">
                <a:extLst>
                  <a:ext uri="{FF2B5EF4-FFF2-40B4-BE49-F238E27FC236}">
                    <a16:creationId xmlns:a16="http://schemas.microsoft.com/office/drawing/2014/main" id="{B0C92DB9-6D94-C198-43B8-65F93F470515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8C0324A-C413-C49D-49A0-3A7D718F65F1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1/</a:t>
                </a:r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7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2" name="文本框 2">
            <a:hlinkClick r:id="rId7" action="ppaction://hlinksldjump"/>
            <a:extLst>
              <a:ext uri="{FF2B5EF4-FFF2-40B4-BE49-F238E27FC236}">
                <a16:creationId xmlns:a16="http://schemas.microsoft.com/office/drawing/2014/main" id="{250202B6-0ACD-62D7-9908-0B19E4000C8D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2248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id="{D5DFEA49-0691-778A-B477-AB7B3B49E743}"/>
              </a:ext>
            </a:extLst>
          </p:cNvPr>
          <p:cNvSpPr/>
          <p:nvPr/>
        </p:nvSpPr>
        <p:spPr>
          <a:xfrm>
            <a:off x="-7335" y="1023"/>
            <a:ext cx="12187234" cy="1067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ED4E48E-36A3-23D4-039B-355E78200245}"/>
              </a:ext>
            </a:extLst>
          </p:cNvPr>
          <p:cNvSpPr/>
          <p:nvPr/>
        </p:nvSpPr>
        <p:spPr>
          <a:xfrm>
            <a:off x="-1" y="1219993"/>
            <a:ext cx="12195175" cy="56395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9CA9875-5017-F3A4-1C16-E883B32637D4}"/>
              </a:ext>
            </a:extLst>
          </p:cNvPr>
          <p:cNvSpPr/>
          <p:nvPr/>
        </p:nvSpPr>
        <p:spPr>
          <a:xfrm>
            <a:off x="6875" y="1042082"/>
            <a:ext cx="12195175" cy="55332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8EFCF-202B-4E29-8161-BC6E0438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178" y="6406356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11</a:t>
            </a:fld>
            <a:endParaRPr lang="en-US" altLang="zh-CN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9351567-1AC2-4B0C-A677-9B24B3D48263}"/>
              </a:ext>
            </a:extLst>
          </p:cNvPr>
          <p:cNvSpPr/>
          <p:nvPr/>
        </p:nvSpPr>
        <p:spPr>
          <a:xfrm>
            <a:off x="-1" y="0"/>
            <a:ext cx="12195175" cy="5001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3C2635C-125D-4171-8532-5BF83E0D6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34" r="18470" b="12654"/>
          <a:stretch/>
        </p:blipFill>
        <p:spPr>
          <a:xfrm>
            <a:off x="547079" y="1912862"/>
            <a:ext cx="2049335" cy="323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EC7C428-C304-43C9-BA05-234B209BDCAA}"/>
              </a:ext>
            </a:extLst>
          </p:cNvPr>
          <p:cNvSpPr txBox="1"/>
          <p:nvPr/>
        </p:nvSpPr>
        <p:spPr>
          <a:xfrm>
            <a:off x="497605" y="1336100"/>
            <a:ext cx="2380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1. 17-Secondary Canal Intake Gate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AE09EBE-E463-459D-A1D7-3506C44C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336" y="1538003"/>
            <a:ext cx="289604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AB30C23E-E7CB-4911-80B7-8362E41BEA9A}"/>
              </a:ext>
            </a:extLst>
          </p:cNvPr>
          <p:cNvSpPr txBox="1"/>
          <p:nvPr/>
        </p:nvSpPr>
        <p:spPr>
          <a:xfrm rot="19930037">
            <a:off x="3983416" y="4803718"/>
            <a:ext cx="1070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2. River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A6463CF5-7E6C-4A6D-AF5B-270E0952E3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11" b="38667"/>
          <a:stretch/>
        </p:blipFill>
        <p:spPr>
          <a:xfrm>
            <a:off x="2784834" y="1193593"/>
            <a:ext cx="2227477" cy="2176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接點: 弧形 20">
            <a:extLst>
              <a:ext uri="{FF2B5EF4-FFF2-40B4-BE49-F238E27FC236}">
                <a16:creationId xmlns:a16="http://schemas.microsoft.com/office/drawing/2014/main" id="{51786562-174C-4A1F-BE95-4F66E036990C}"/>
              </a:ext>
            </a:extLst>
          </p:cNvPr>
          <p:cNvCxnSpPr>
            <a:cxnSpLocks/>
          </p:cNvCxnSpPr>
          <p:nvPr/>
        </p:nvCxnSpPr>
        <p:spPr>
          <a:xfrm flipV="1">
            <a:off x="2574751" y="2984540"/>
            <a:ext cx="1351042" cy="1242280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65436D7-5016-4D05-B674-22B54CCD70C0}"/>
              </a:ext>
            </a:extLst>
          </p:cNvPr>
          <p:cNvSpPr txBox="1"/>
          <p:nvPr/>
        </p:nvSpPr>
        <p:spPr>
          <a:xfrm>
            <a:off x="3528680" y="3285630"/>
            <a:ext cx="1399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2. Secondary Irrigation Channel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7FECE67-82F5-41DE-8A85-83141B8EE4CD}"/>
              </a:ext>
            </a:extLst>
          </p:cNvPr>
          <p:cNvSpPr txBox="1"/>
          <p:nvPr/>
        </p:nvSpPr>
        <p:spPr>
          <a:xfrm>
            <a:off x="5697144" y="3925087"/>
            <a:ext cx="17651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Xiao-</a:t>
            </a:r>
            <a:r>
              <a:rPr lang="en-US" altLang="zh-TW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Fanli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River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3" name="接點: 弧形 32">
            <a:extLst>
              <a:ext uri="{FF2B5EF4-FFF2-40B4-BE49-F238E27FC236}">
                <a16:creationId xmlns:a16="http://schemas.microsoft.com/office/drawing/2014/main" id="{EE518195-F2F1-4BC2-BE72-B8062C197034}"/>
              </a:ext>
            </a:extLst>
          </p:cNvPr>
          <p:cNvCxnSpPr>
            <a:cxnSpLocks/>
          </p:cNvCxnSpPr>
          <p:nvPr/>
        </p:nvCxnSpPr>
        <p:spPr>
          <a:xfrm flipV="1">
            <a:off x="8076775" y="4359937"/>
            <a:ext cx="1754612" cy="576432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E2ABB29-A1FF-4028-882F-BD81ECE16874}"/>
              </a:ext>
            </a:extLst>
          </p:cNvPr>
          <p:cNvSpPr txBox="1"/>
          <p:nvPr/>
        </p:nvSpPr>
        <p:spPr>
          <a:xfrm rot="20241981">
            <a:off x="8078904" y="4161925"/>
            <a:ext cx="1790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3. Field Channel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6D08F528-F46E-42BB-B082-C561A13B28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445" r="48041" b="32978"/>
          <a:stretch/>
        </p:blipFill>
        <p:spPr>
          <a:xfrm>
            <a:off x="9624243" y="2932956"/>
            <a:ext cx="1960476" cy="258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A17F4D3-ADA9-4855-B671-5A13291B87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5"/>
          <a:stretch/>
        </p:blipFill>
        <p:spPr>
          <a:xfrm>
            <a:off x="341412" y="5212338"/>
            <a:ext cx="2908860" cy="168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" name="接點: 弧形 1">
            <a:extLst>
              <a:ext uri="{FF2B5EF4-FFF2-40B4-BE49-F238E27FC236}">
                <a16:creationId xmlns:a16="http://schemas.microsoft.com/office/drawing/2014/main" id="{483F8387-369E-9011-E8C3-94F6C9F1C054}"/>
              </a:ext>
            </a:extLst>
          </p:cNvPr>
          <p:cNvCxnSpPr>
            <a:cxnSpLocks/>
          </p:cNvCxnSpPr>
          <p:nvPr/>
        </p:nvCxnSpPr>
        <p:spPr>
          <a:xfrm>
            <a:off x="4018213" y="2943591"/>
            <a:ext cx="1545974" cy="400606"/>
          </a:xfrm>
          <a:prstGeom prst="curved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接點: 弧形 17">
            <a:extLst>
              <a:ext uri="{FF2B5EF4-FFF2-40B4-BE49-F238E27FC236}">
                <a16:creationId xmlns:a16="http://schemas.microsoft.com/office/drawing/2014/main" id="{6F88059E-EC51-47C6-A29C-CBDDA6A3319F}"/>
              </a:ext>
            </a:extLst>
          </p:cNvPr>
          <p:cNvCxnSpPr>
            <a:cxnSpLocks/>
          </p:cNvCxnSpPr>
          <p:nvPr/>
        </p:nvCxnSpPr>
        <p:spPr>
          <a:xfrm flipV="1">
            <a:off x="2135187" y="4877157"/>
            <a:ext cx="3810000" cy="1377329"/>
          </a:xfrm>
          <a:prstGeom prst="curvedConnector3">
            <a:avLst>
              <a:gd name="adj1" fmla="val 53799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C6606AF9-37AF-A842-39C2-5A0130D23683}"/>
              </a:ext>
            </a:extLst>
          </p:cNvPr>
          <p:cNvGrpSpPr/>
          <p:nvPr/>
        </p:nvGrpSpPr>
        <p:grpSpPr>
          <a:xfrm>
            <a:off x="4342010" y="476342"/>
            <a:ext cx="3206354" cy="539184"/>
            <a:chOff x="2283616" y="589272"/>
            <a:chExt cx="3206354" cy="539184"/>
          </a:xfrm>
        </p:grpSpPr>
        <p:sp>
          <p:nvSpPr>
            <p:cNvPr id="6" name="22">
              <a:extLst>
                <a:ext uri="{FF2B5EF4-FFF2-40B4-BE49-F238E27FC236}">
                  <a16:creationId xmlns:a16="http://schemas.microsoft.com/office/drawing/2014/main" id="{0E487E9E-B2FB-66BA-ED0E-621675CA6D47}"/>
                </a:ext>
              </a:extLst>
            </p:cNvPr>
            <p:cNvSpPr txBox="1"/>
            <p:nvPr/>
          </p:nvSpPr>
          <p:spPr>
            <a:xfrm>
              <a:off x="2933517" y="589272"/>
              <a:ext cx="2556453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Field Investigation</a:t>
              </a:r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20F1CA63-8E2F-9E95-FA16-188221DE21BB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11" name="24">
                <a:extLst>
                  <a:ext uri="{FF2B5EF4-FFF2-40B4-BE49-F238E27FC236}">
                    <a16:creationId xmlns:a16="http://schemas.microsoft.com/office/drawing/2014/main" id="{DBA00384-4DB1-6604-FFD8-8B024B731561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2762E02-9E14-D85C-FE2C-A137FF2B1C29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2</a:t>
                </a:r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/</a:t>
                </a:r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7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3" name="文本框 2">
            <a:hlinkClick r:id="rId8" action="ppaction://hlinksldjump"/>
            <a:extLst>
              <a:ext uri="{FF2B5EF4-FFF2-40B4-BE49-F238E27FC236}">
                <a16:creationId xmlns:a16="http://schemas.microsoft.com/office/drawing/2014/main" id="{7BA63710-114F-49F8-521B-206E13BE4BEE}"/>
              </a:ext>
            </a:extLst>
          </p:cNvPr>
          <p:cNvSpPr txBox="1"/>
          <p:nvPr/>
        </p:nvSpPr>
        <p:spPr>
          <a:xfrm>
            <a:off x="3977654" y="-35167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848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0949AB3-7377-7C8D-41F4-C7BA9AE88D82}"/>
              </a:ext>
            </a:extLst>
          </p:cNvPr>
          <p:cNvSpPr/>
          <p:nvPr/>
        </p:nvSpPr>
        <p:spPr>
          <a:xfrm>
            <a:off x="-1" y="1040107"/>
            <a:ext cx="12195175" cy="58194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4EB7C70-1959-4E20-93D5-0930C3C0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64" y="1618730"/>
            <a:ext cx="4691857" cy="517911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61A7C692-141A-4E4D-B5BE-FA98C49D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55" y="491696"/>
            <a:ext cx="667844" cy="688393"/>
          </a:xfrm>
          <a:prstGeom prst="rect">
            <a:avLst/>
          </a:prstGeom>
        </p:spPr>
      </p:pic>
      <p:sp>
        <p:nvSpPr>
          <p:cNvPr id="3" name="21">
            <a:extLst>
              <a:ext uri="{FF2B5EF4-FFF2-40B4-BE49-F238E27FC236}">
                <a16:creationId xmlns:a16="http://schemas.microsoft.com/office/drawing/2014/main" id="{B95C7424-8A3D-4A68-94B1-E6AAA199A6DD}"/>
              </a:ext>
            </a:extLst>
          </p:cNvPr>
          <p:cNvSpPr txBox="1"/>
          <p:nvPr/>
        </p:nvSpPr>
        <p:spPr>
          <a:xfrm>
            <a:off x="5955104" y="1077862"/>
            <a:ext cx="5303559" cy="4366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Shihmen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 Reservoir Operation Rule Curves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21">
                <a:extLst>
                  <a:ext uri="{FF2B5EF4-FFF2-40B4-BE49-F238E27FC236}">
                    <a16:creationId xmlns:a16="http://schemas.microsoft.com/office/drawing/2014/main" id="{6433A378-E8A7-4CEA-B9C7-3357B65F0C60}"/>
                  </a:ext>
                </a:extLst>
              </p:cNvPr>
              <p:cNvSpPr txBox="1"/>
              <p:nvPr/>
            </p:nvSpPr>
            <p:spPr>
              <a:xfrm>
                <a:off x="8412423" y="4092739"/>
                <a:ext cx="2529816" cy="476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en-US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ource Han Sans TC"/>
                </a:endParaRPr>
              </a:p>
            </p:txBody>
          </p:sp>
        </mc:Choice>
        <mc:Fallback xmlns="">
          <p:sp>
            <p:nvSpPr>
              <p:cNvPr id="8" name="21">
                <a:extLst>
                  <a:ext uri="{FF2B5EF4-FFF2-40B4-BE49-F238E27FC236}">
                    <a16:creationId xmlns:a16="http://schemas.microsoft.com/office/drawing/2014/main" id="{6433A378-E8A7-4CEA-B9C7-3357B65F0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23" y="4092739"/>
                <a:ext cx="2529816" cy="476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8EFCF-202B-4E29-8161-BC6E0438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939" y="6454591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12</a:t>
            </a:fld>
            <a:endParaRPr lang="en-US" altLang="zh-CN" dirty="0"/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833DEFAD-4FC5-4097-A70E-80046DD160A3}"/>
              </a:ext>
            </a:extLst>
          </p:cNvPr>
          <p:cNvSpPr txBox="1"/>
          <p:nvPr/>
        </p:nvSpPr>
        <p:spPr>
          <a:xfrm>
            <a:off x="5955104" y="3477526"/>
            <a:ext cx="5259231" cy="47636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System Balance Equation</a:t>
            </a:r>
          </a:p>
        </p:txBody>
      </p:sp>
      <p:sp>
        <p:nvSpPr>
          <p:cNvPr id="30" name="21">
            <a:extLst>
              <a:ext uri="{FF2B5EF4-FFF2-40B4-BE49-F238E27FC236}">
                <a16:creationId xmlns:a16="http://schemas.microsoft.com/office/drawing/2014/main" id="{AB449417-C0C5-4C99-AAB5-4634B0BEC884}"/>
              </a:ext>
            </a:extLst>
          </p:cNvPr>
          <p:cNvSpPr txBox="1"/>
          <p:nvPr/>
        </p:nvSpPr>
        <p:spPr>
          <a:xfrm>
            <a:off x="470729" y="1173260"/>
            <a:ext cx="5303559" cy="4366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 fontScale="85000" lnSpcReduction="10000"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Reservoir operation assessment framework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9351567-1AC2-4B0C-A677-9B24B3D48263}"/>
              </a:ext>
            </a:extLst>
          </p:cNvPr>
          <p:cNvSpPr/>
          <p:nvPr/>
        </p:nvSpPr>
        <p:spPr>
          <a:xfrm>
            <a:off x="-1" y="0"/>
            <a:ext cx="12195175" cy="5001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78B4D27A-3223-4528-A7A2-A4585225ED86}"/>
              </a:ext>
            </a:extLst>
          </p:cNvPr>
          <p:cNvSpPr txBox="1"/>
          <p:nvPr/>
        </p:nvSpPr>
        <p:spPr>
          <a:xfrm>
            <a:off x="2649535" y="-52173"/>
            <a:ext cx="6896101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 fontScale="92500"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Research Methodology and Data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 </a:t>
            </a: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Collection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545F43D-76C8-4575-BA13-8F7D3289C6D0}"/>
              </a:ext>
            </a:extLst>
          </p:cNvPr>
          <p:cNvSpPr txBox="1"/>
          <p:nvPr/>
        </p:nvSpPr>
        <p:spPr>
          <a:xfrm>
            <a:off x="6370239" y="4068860"/>
            <a:ext cx="2042184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Shihmen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 Reservoir : </a:t>
            </a:r>
          </a:p>
        </p:txBody>
      </p:sp>
      <p:sp>
        <p:nvSpPr>
          <p:cNvPr id="35" name="21">
            <a:extLst>
              <a:ext uri="{FF2B5EF4-FFF2-40B4-BE49-F238E27FC236}">
                <a16:creationId xmlns:a16="http://schemas.microsoft.com/office/drawing/2014/main" id="{5CA77293-C33D-4862-AEAE-18CF795E49E3}"/>
              </a:ext>
            </a:extLst>
          </p:cNvPr>
          <p:cNvSpPr txBox="1"/>
          <p:nvPr/>
        </p:nvSpPr>
        <p:spPr>
          <a:xfrm>
            <a:off x="5999432" y="5497499"/>
            <a:ext cx="5259231" cy="47636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System Constraint Conditions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E837A208-42E3-4D56-8B5B-A077F74C37E3}"/>
              </a:ext>
            </a:extLst>
          </p:cNvPr>
          <p:cNvSpPr txBox="1"/>
          <p:nvPr/>
        </p:nvSpPr>
        <p:spPr>
          <a:xfrm>
            <a:off x="6370239" y="5970047"/>
            <a:ext cx="2042184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Channel: 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738EB80-0A47-4CBE-9134-38F1FF205AC2}"/>
              </a:ext>
            </a:extLst>
          </p:cNvPr>
          <p:cNvSpPr txBox="1"/>
          <p:nvPr/>
        </p:nvSpPr>
        <p:spPr>
          <a:xfrm>
            <a:off x="6370239" y="6414130"/>
            <a:ext cx="3124200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Water Treatment Plant (WTP)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21">
                <a:extLst>
                  <a:ext uri="{FF2B5EF4-FFF2-40B4-BE49-F238E27FC236}">
                    <a16:creationId xmlns:a16="http://schemas.microsoft.com/office/drawing/2014/main" id="{0C9A2A63-9827-464C-A12C-D57A254B0814}"/>
                  </a:ext>
                </a:extLst>
              </p:cNvPr>
              <p:cNvSpPr txBox="1"/>
              <p:nvPr/>
            </p:nvSpPr>
            <p:spPr>
              <a:xfrm>
                <a:off x="7421299" y="5954699"/>
                <a:ext cx="1361931" cy="476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buClr>
                    <a:schemeClr val="tx1"/>
                  </a:buClr>
                  <a:buSz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ource Han Sans TC"/>
                </a:endParaRPr>
              </a:p>
            </p:txBody>
          </p:sp>
        </mc:Choice>
        <mc:Fallback xmlns="">
          <p:sp>
            <p:nvSpPr>
              <p:cNvPr id="38" name="21">
                <a:extLst>
                  <a:ext uri="{FF2B5EF4-FFF2-40B4-BE49-F238E27FC236}">
                    <a16:creationId xmlns:a16="http://schemas.microsoft.com/office/drawing/2014/main" id="{0C9A2A63-9827-464C-A12C-D57A254B0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99" y="5954699"/>
                <a:ext cx="1361931" cy="476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21">
                <a:extLst>
                  <a:ext uri="{FF2B5EF4-FFF2-40B4-BE49-F238E27FC236}">
                    <a16:creationId xmlns:a16="http://schemas.microsoft.com/office/drawing/2014/main" id="{14A09EC2-F543-450E-B29C-B27581744C52}"/>
                  </a:ext>
                </a:extLst>
              </p:cNvPr>
              <p:cNvSpPr txBox="1"/>
              <p:nvPr/>
            </p:nvSpPr>
            <p:spPr>
              <a:xfrm>
                <a:off x="9406267" y="6413135"/>
                <a:ext cx="1981200" cy="476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buClr>
                    <a:schemeClr val="tx1"/>
                  </a:buClr>
                  <a:buSzTx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𝑊𝑇𝑃</m:t>
                          </m:r>
                        </m:e>
                        <m:sub>
                          <m:r>
                            <a:rPr lang="en-US" altLang="zh-TW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𝑊𝑇𝑃</m:t>
                      </m:r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ource Han Sans TC"/>
                </a:endParaRPr>
              </a:p>
            </p:txBody>
          </p:sp>
        </mc:Choice>
        <mc:Fallback xmlns="">
          <p:sp>
            <p:nvSpPr>
              <p:cNvPr id="39" name="21">
                <a:extLst>
                  <a:ext uri="{FF2B5EF4-FFF2-40B4-BE49-F238E27FC236}">
                    <a16:creationId xmlns:a16="http://schemas.microsoft.com/office/drawing/2014/main" id="{14A09EC2-F543-450E-B29C-B2758174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267" y="6413135"/>
                <a:ext cx="1981200" cy="476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>
            <a:extLst>
              <a:ext uri="{FF2B5EF4-FFF2-40B4-BE49-F238E27FC236}">
                <a16:creationId xmlns:a16="http://schemas.microsoft.com/office/drawing/2014/main" id="{E12B9B16-C65C-4E80-A30F-30F66C8FED37}"/>
              </a:ext>
            </a:extLst>
          </p:cNvPr>
          <p:cNvGrpSpPr/>
          <p:nvPr/>
        </p:nvGrpSpPr>
        <p:grpSpPr>
          <a:xfrm>
            <a:off x="7198576" y="1520873"/>
            <a:ext cx="3753523" cy="2014587"/>
            <a:chOff x="6561671" y="1452119"/>
            <a:chExt cx="3180911" cy="1707255"/>
          </a:xfrm>
        </p:grpSpPr>
        <p:pic>
          <p:nvPicPr>
            <p:cNvPr id="43" name="內容版面配置區 4">
              <a:extLst>
                <a:ext uri="{FF2B5EF4-FFF2-40B4-BE49-F238E27FC236}">
                  <a16:creationId xmlns:a16="http://schemas.microsoft.com/office/drawing/2014/main" id="{57CF1F02-2A85-48FD-A025-062F4A8F6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8" b="177"/>
            <a:stretch/>
          </p:blipFill>
          <p:spPr>
            <a:xfrm>
              <a:off x="6561671" y="1456402"/>
              <a:ext cx="3180911" cy="1702972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EFFB35D-B728-4B54-892E-6609A6D16C58}"/>
                </a:ext>
              </a:extLst>
            </p:cNvPr>
            <p:cNvSpPr/>
            <p:nvPr/>
          </p:nvSpPr>
          <p:spPr>
            <a:xfrm>
              <a:off x="7885245" y="1452119"/>
              <a:ext cx="677586" cy="6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76C2BC8-309F-4467-B47B-7B0128DE2F7E}"/>
              </a:ext>
            </a:extLst>
          </p:cNvPr>
          <p:cNvSpPr txBox="1"/>
          <p:nvPr/>
        </p:nvSpPr>
        <p:spPr>
          <a:xfrm>
            <a:off x="8358069" y="1910351"/>
            <a:ext cx="16042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008000"/>
                </a:highlight>
              </a:rPr>
              <a:t>Normal Water Demand</a:t>
            </a:r>
            <a:endParaRPr lang="zh-TW" altLang="en-US" sz="10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69A6896C-4A86-490F-A9E2-4A97E08B71A1}"/>
              </a:ext>
            </a:extLst>
          </p:cNvPr>
          <p:cNvSpPr txBox="1"/>
          <p:nvPr/>
        </p:nvSpPr>
        <p:spPr>
          <a:xfrm>
            <a:off x="8102264" y="2612188"/>
            <a:ext cx="2327447" cy="40011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800000"/>
                </a:highlight>
              </a:rPr>
              <a:t>Agri </a:t>
            </a:r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800000"/>
                </a:highlight>
                <a:sym typeface="Wingdings" panose="05000000000000000000" pitchFamily="2" charset="2"/>
              </a:rPr>
              <a:t> </a:t>
            </a:r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800000"/>
                </a:highlight>
              </a:rPr>
              <a:t>Normal Water Demand * 0.5</a:t>
            </a:r>
          </a:p>
          <a:p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800000"/>
                </a:highlight>
              </a:rPr>
              <a:t>Public</a:t>
            </a:r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800000"/>
                </a:highlight>
                <a:sym typeface="Wingdings" panose="05000000000000000000" pitchFamily="2" charset="2"/>
              </a:rPr>
              <a:t> </a:t>
            </a:r>
            <a:r>
              <a:rPr lang="en-US" altLang="zh-TW" sz="1000" dirty="0">
                <a:ln w="0"/>
                <a:solidFill>
                  <a:schemeClr val="bg1"/>
                </a:solidFill>
                <a:highlight>
                  <a:srgbClr val="800000"/>
                </a:highlight>
              </a:rPr>
              <a:t>Normal Water Demand *0.8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121224D-477E-4B75-870C-20F16B6F5664}"/>
              </a:ext>
            </a:extLst>
          </p:cNvPr>
          <p:cNvSpPr txBox="1"/>
          <p:nvPr/>
        </p:nvSpPr>
        <p:spPr>
          <a:xfrm>
            <a:off x="8102264" y="2192542"/>
            <a:ext cx="232744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Agri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Normal Water Demand </a:t>
            </a:r>
            <a:r>
              <a:rPr lang="zh-TW" altLang="en-US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* 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0.75</a:t>
            </a:r>
          </a:p>
          <a:p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Public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r>
              <a:rPr lang="zh-TW" altLang="en-US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Normal</a:t>
            </a:r>
            <a:r>
              <a:rPr lang="zh-TW" altLang="en-US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Water</a:t>
            </a:r>
            <a:r>
              <a:rPr lang="zh-TW" altLang="en-US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Demand</a:t>
            </a:r>
            <a:r>
              <a:rPr lang="zh-TW" altLang="en-US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zh-TW" altLang="en-US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*</a:t>
            </a:r>
            <a:r>
              <a:rPr lang="en-US" altLang="zh-TW" sz="1000" dirty="0">
                <a:ln w="0"/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0.9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434C954-4861-43BE-BBEE-4B5D6AAF57D5}"/>
              </a:ext>
            </a:extLst>
          </p:cNvPr>
          <p:cNvGrpSpPr/>
          <p:nvPr/>
        </p:nvGrpSpPr>
        <p:grpSpPr>
          <a:xfrm>
            <a:off x="6370239" y="4625436"/>
            <a:ext cx="5365784" cy="1043624"/>
            <a:chOff x="6326187" y="4331402"/>
            <a:chExt cx="5365784" cy="1043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21">
                  <a:extLst>
                    <a:ext uri="{FF2B5EF4-FFF2-40B4-BE49-F238E27FC236}">
                      <a16:creationId xmlns:a16="http://schemas.microsoft.com/office/drawing/2014/main" id="{F00B535F-066C-4A07-AC68-B70E365B0E7C}"/>
                    </a:ext>
                  </a:extLst>
                </p:cNvPr>
                <p:cNvSpPr txBox="1"/>
                <p:nvPr/>
              </p:nvSpPr>
              <p:spPr>
                <a:xfrm>
                  <a:off x="8371438" y="4579090"/>
                  <a:ext cx="3276602" cy="4763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40" tIns="45720" rIns="91440" bIns="45720" anchor="t" anchorCtr="0">
                  <a:normAutofit/>
                </a:bodyPr>
                <a:lstStyle/>
                <a:p>
                  <a:pPr defTabSz="914400">
                    <a:lnSpc>
                      <a:spcPct val="120000"/>
                    </a:lnSpc>
                    <a:buClr>
                      <a:schemeClr val="tx1"/>
                    </a:buClr>
                    <a:buSzTx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𝑆𝑝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60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𝑆𝑝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TW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altLang="zh-TW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𝑂𝑝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TW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endParaRPr>
                </a:p>
              </p:txBody>
            </p:sp>
          </mc:Choice>
          <mc:Fallback xmlns="">
            <p:sp>
              <p:nvSpPr>
                <p:cNvPr id="33" name="21">
                  <a:extLst>
                    <a:ext uri="{FF2B5EF4-FFF2-40B4-BE49-F238E27FC236}">
                      <a16:creationId xmlns:a16="http://schemas.microsoft.com/office/drawing/2014/main" id="{F00B535F-066C-4A07-AC68-B70E365B0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438" y="4579090"/>
                  <a:ext cx="3276602" cy="4763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84A1345D-D265-4453-AA02-AF6B28095F3C}"/>
                </a:ext>
              </a:extLst>
            </p:cNvPr>
            <p:cNvSpPr txBox="1"/>
            <p:nvPr/>
          </p:nvSpPr>
          <p:spPr>
            <a:xfrm>
              <a:off x="6326187" y="4618927"/>
              <a:ext cx="2042184" cy="395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Agriculture Ponds : </a:t>
              </a:r>
              <a:r>
                <a:rPr lang="zh-TW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　</a:t>
              </a:r>
              <a:endPara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5324473-1669-5A17-0C90-1DF8F2209262}"/>
                </a:ext>
              </a:extLst>
            </p:cNvPr>
            <p:cNvSpPr txBox="1"/>
            <p:nvPr/>
          </p:nvSpPr>
          <p:spPr>
            <a:xfrm>
              <a:off x="8250414" y="4489455"/>
              <a:ext cx="1497471" cy="277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Storage Capacity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939BC02-7846-AA26-489E-5AE882449AA4}"/>
                </a:ext>
              </a:extLst>
            </p:cNvPr>
            <p:cNvSpPr txBox="1"/>
            <p:nvPr/>
          </p:nvSpPr>
          <p:spPr>
            <a:xfrm>
              <a:off x="9360203" y="4893484"/>
              <a:ext cx="834412" cy="481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Inflow</a:t>
              </a:r>
            </a:p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(Channel)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D322583-FF8E-4B7D-BD40-6418F5CA9032}"/>
                </a:ext>
              </a:extLst>
            </p:cNvPr>
            <p:cNvSpPr txBox="1"/>
            <p:nvPr/>
          </p:nvSpPr>
          <p:spPr>
            <a:xfrm>
              <a:off x="10161948" y="4331402"/>
              <a:ext cx="1072029" cy="481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Agricultural water use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FDF938D1-C6EA-ACF8-780B-D79922B2D754}"/>
                </a:ext>
              </a:extLst>
            </p:cNvPr>
            <p:cNvSpPr txBox="1"/>
            <p:nvPr/>
          </p:nvSpPr>
          <p:spPr>
            <a:xfrm>
              <a:off x="10911983" y="4874663"/>
              <a:ext cx="779988" cy="277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Overflow</a:t>
              </a:r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25DA96B5-E4F9-4157-B329-251B73CC186B}"/>
                </a:ext>
              </a:extLst>
            </p:cNvPr>
            <p:cNvSpPr txBox="1"/>
            <p:nvPr/>
          </p:nvSpPr>
          <p:spPr>
            <a:xfrm>
              <a:off x="9915687" y="4892692"/>
              <a:ext cx="834412" cy="481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Inflow</a:t>
              </a:r>
            </a:p>
            <a:p>
              <a:pPr algn="ctr" defTabSz="914400">
                <a:lnSpc>
                  <a:spcPct val="120000"/>
                </a:lnSpc>
                <a:buClr>
                  <a:schemeClr val="tx1"/>
                </a:buClr>
                <a:buSzTx/>
              </a:pPr>
              <a:r>
                <a:rPr lang="en-US" altLang="zh-TW" sz="1100" dirty="0">
                  <a:solidFill>
                    <a:srgbClr val="FF0000"/>
                  </a:solidFill>
                  <a:latin typeface="+mn-lt"/>
                  <a:ea typeface="+mj-ea"/>
                </a:rPr>
                <a:t>(River)</a:t>
              </a:r>
            </a:p>
          </p:txBody>
        </p: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B9EF24A-98FA-4448-A44F-FE8A13AFCC88}"/>
              </a:ext>
            </a:extLst>
          </p:cNvPr>
          <p:cNvSpPr txBox="1"/>
          <p:nvPr/>
        </p:nvSpPr>
        <p:spPr>
          <a:xfrm>
            <a:off x="8179859" y="3966223"/>
            <a:ext cx="1497471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100" dirty="0">
                <a:solidFill>
                  <a:srgbClr val="FF0000"/>
                </a:solidFill>
                <a:latin typeface="+mn-lt"/>
                <a:ea typeface="+mj-ea"/>
              </a:rPr>
              <a:t>Storage Capacity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36157CD-383C-441F-A8D5-409E14342499}"/>
              </a:ext>
            </a:extLst>
          </p:cNvPr>
          <p:cNvSpPr txBox="1"/>
          <p:nvPr/>
        </p:nvSpPr>
        <p:spPr>
          <a:xfrm>
            <a:off x="9172482" y="4355688"/>
            <a:ext cx="834412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100" dirty="0">
                <a:solidFill>
                  <a:srgbClr val="FF0000"/>
                </a:solidFill>
                <a:latin typeface="+mn-lt"/>
                <a:ea typeface="+mj-ea"/>
              </a:rPr>
              <a:t>Inflow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F119A97D-D71F-4C36-8E56-C75528D2B716}"/>
              </a:ext>
            </a:extLst>
          </p:cNvPr>
          <p:cNvSpPr txBox="1"/>
          <p:nvPr/>
        </p:nvSpPr>
        <p:spPr>
          <a:xfrm>
            <a:off x="9676660" y="3967015"/>
            <a:ext cx="834412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100" dirty="0">
                <a:solidFill>
                  <a:srgbClr val="FF0000"/>
                </a:solidFill>
                <a:latin typeface="+mn-lt"/>
                <a:ea typeface="+mj-ea"/>
              </a:rPr>
              <a:t>Outflow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45BC49EB-A751-4B94-9D5B-0C47ED780B3F}"/>
              </a:ext>
            </a:extLst>
          </p:cNvPr>
          <p:cNvSpPr txBox="1"/>
          <p:nvPr/>
        </p:nvSpPr>
        <p:spPr>
          <a:xfrm>
            <a:off x="10352020" y="4328424"/>
            <a:ext cx="779988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sz="1100" dirty="0">
                <a:solidFill>
                  <a:srgbClr val="FF0000"/>
                </a:solidFill>
                <a:latin typeface="+mn-lt"/>
                <a:ea typeface="+mj-ea"/>
              </a:rPr>
              <a:t>Overflow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B023D16-6496-94EF-994A-20D6BEFA266B}"/>
              </a:ext>
            </a:extLst>
          </p:cNvPr>
          <p:cNvSpPr/>
          <p:nvPr/>
        </p:nvSpPr>
        <p:spPr>
          <a:xfrm>
            <a:off x="-7335" y="1023"/>
            <a:ext cx="12187234" cy="1067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F866195-40ED-A865-019A-B1161F1796C8}"/>
              </a:ext>
            </a:extLst>
          </p:cNvPr>
          <p:cNvGrpSpPr/>
          <p:nvPr/>
        </p:nvGrpSpPr>
        <p:grpSpPr>
          <a:xfrm>
            <a:off x="3769925" y="506108"/>
            <a:ext cx="4262798" cy="539184"/>
            <a:chOff x="2283616" y="589272"/>
            <a:chExt cx="4262798" cy="539184"/>
          </a:xfrm>
        </p:grpSpPr>
        <p:sp>
          <p:nvSpPr>
            <p:cNvPr id="20" name="22">
              <a:extLst>
                <a:ext uri="{FF2B5EF4-FFF2-40B4-BE49-F238E27FC236}">
                  <a16:creationId xmlns:a16="http://schemas.microsoft.com/office/drawing/2014/main" id="{EEB7879E-53BF-37D6-A4D2-D9F6071A0E76}"/>
                </a:ext>
              </a:extLst>
            </p:cNvPr>
            <p:cNvSpPr txBox="1"/>
            <p:nvPr/>
          </p:nvSpPr>
          <p:spPr>
            <a:xfrm>
              <a:off x="2933517" y="589272"/>
              <a:ext cx="3612897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Model Parameter Settings</a:t>
              </a:r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9FCB28B0-3103-954E-B94F-7E6B41AD969D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49" name="24">
                <a:extLst>
                  <a:ext uri="{FF2B5EF4-FFF2-40B4-BE49-F238E27FC236}">
                    <a16:creationId xmlns:a16="http://schemas.microsoft.com/office/drawing/2014/main" id="{C6DA0333-6F4D-B262-8CED-447FE369FFA9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F13CA719-3B8E-D80A-7E50-6AAFEA676245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3/</a:t>
                </a:r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7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51" name="文本框 2">
            <a:hlinkClick r:id="rId11" action="ppaction://hlinksldjump"/>
            <a:extLst>
              <a:ext uri="{FF2B5EF4-FFF2-40B4-BE49-F238E27FC236}">
                <a16:creationId xmlns:a16="http://schemas.microsoft.com/office/drawing/2014/main" id="{C5BB4265-27B0-8544-DC05-98C2369ABEE6}"/>
              </a:ext>
            </a:extLst>
          </p:cNvPr>
          <p:cNvSpPr txBox="1"/>
          <p:nvPr/>
        </p:nvSpPr>
        <p:spPr>
          <a:xfrm>
            <a:off x="3954883" y="1486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6655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5A1D999A-942A-3864-AD29-D058F8075356}"/>
              </a:ext>
            </a:extLst>
          </p:cNvPr>
          <p:cNvGrpSpPr/>
          <p:nvPr/>
        </p:nvGrpSpPr>
        <p:grpSpPr>
          <a:xfrm>
            <a:off x="-1" y="1219994"/>
            <a:ext cx="12195176" cy="5639593"/>
            <a:chOff x="-1" y="1219994"/>
            <a:chExt cx="12195176" cy="5639593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71BC4577-5992-9500-C82E-D06DD9BB7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346317"/>
              <a:ext cx="12195175" cy="1513270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2AED32D-5F15-C23A-D812-3EB482F2D210}"/>
                </a:ext>
              </a:extLst>
            </p:cNvPr>
            <p:cNvSpPr/>
            <p:nvPr/>
          </p:nvSpPr>
          <p:spPr>
            <a:xfrm>
              <a:off x="-1" y="1219994"/>
              <a:ext cx="12195175" cy="53270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+mj-lt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925E33-0A6E-406B-9F0F-E5751EBC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987" y="6498758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13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781FD2-5B11-4721-8536-08E0CBC1D112}"/>
              </a:ext>
            </a:extLst>
          </p:cNvPr>
          <p:cNvSpPr/>
          <p:nvPr/>
        </p:nvSpPr>
        <p:spPr>
          <a:xfrm>
            <a:off x="-1" y="0"/>
            <a:ext cx="12195175" cy="5001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5050DEC8-CD78-4E0A-B40F-0361B245D089}"/>
              </a:ext>
            </a:extLst>
          </p:cNvPr>
          <p:cNvSpPr txBox="1"/>
          <p:nvPr/>
        </p:nvSpPr>
        <p:spPr>
          <a:xfrm>
            <a:off x="2649533" y="-48471"/>
            <a:ext cx="6896102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 fontScale="92500"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Research Methodology and Data Collection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9B1A759-21B7-AAC4-4B55-BDCC7A5D3C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4" t="3616" r="21896" b="22225"/>
          <a:stretch/>
        </p:blipFill>
        <p:spPr>
          <a:xfrm>
            <a:off x="1226600" y="1302327"/>
            <a:ext cx="9741973" cy="531196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91917C3-CFF4-9BDF-C0F2-213775F51CFE}"/>
              </a:ext>
            </a:extLst>
          </p:cNvPr>
          <p:cNvSpPr/>
          <p:nvPr/>
        </p:nvSpPr>
        <p:spPr>
          <a:xfrm>
            <a:off x="-2131" y="0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4D8B2C8-496D-9E5C-DE22-09D3A581CA90}"/>
              </a:ext>
            </a:extLst>
          </p:cNvPr>
          <p:cNvGrpSpPr/>
          <p:nvPr/>
        </p:nvGrpSpPr>
        <p:grpSpPr>
          <a:xfrm>
            <a:off x="1689300" y="602895"/>
            <a:ext cx="8804371" cy="539184"/>
            <a:chOff x="2283616" y="589272"/>
            <a:chExt cx="8804371" cy="539184"/>
          </a:xfrm>
        </p:grpSpPr>
        <p:sp>
          <p:nvSpPr>
            <p:cNvPr id="5" name="22">
              <a:extLst>
                <a:ext uri="{FF2B5EF4-FFF2-40B4-BE49-F238E27FC236}">
                  <a16:creationId xmlns:a16="http://schemas.microsoft.com/office/drawing/2014/main" id="{A6DA2F86-FE0A-1409-AAA0-06B97A2873B2}"/>
                </a:ext>
              </a:extLst>
            </p:cNvPr>
            <p:cNvSpPr txBox="1"/>
            <p:nvPr/>
          </p:nvSpPr>
          <p:spPr>
            <a:xfrm>
              <a:off x="2933517" y="589272"/>
              <a:ext cx="8154470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Building Water Resource System Dynamic Model (WRSDM)</a:t>
              </a: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87B85C9D-A8A2-FC1E-C816-F3C43E172787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13" name="24">
                <a:extLst>
                  <a:ext uri="{FF2B5EF4-FFF2-40B4-BE49-F238E27FC236}">
                    <a16:creationId xmlns:a16="http://schemas.microsoft.com/office/drawing/2014/main" id="{3F3ED5F2-045F-77C3-C1C2-ED9B2E0A3387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4F418BBB-7226-BC4D-5DC5-3E66082442D7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4/</a:t>
                </a:r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7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5" name="文本框 2">
            <a:hlinkClick r:id="rId5" action="ppaction://hlinksldjump"/>
            <a:extLst>
              <a:ext uri="{FF2B5EF4-FFF2-40B4-BE49-F238E27FC236}">
                <a16:creationId xmlns:a16="http://schemas.microsoft.com/office/drawing/2014/main" id="{BEF1039F-EAF6-8007-61D7-42A2CB8D9E85}"/>
              </a:ext>
            </a:extLst>
          </p:cNvPr>
          <p:cNvSpPr txBox="1"/>
          <p:nvPr/>
        </p:nvSpPr>
        <p:spPr>
          <a:xfrm>
            <a:off x="3960087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8745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890AD534-0AF6-7500-8596-0DA49281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346317"/>
            <a:ext cx="12195175" cy="15132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95CDB6D-7A57-BE3E-F60F-99B32A868ED4}"/>
              </a:ext>
            </a:extLst>
          </p:cNvPr>
          <p:cNvSpPr/>
          <p:nvPr/>
        </p:nvSpPr>
        <p:spPr>
          <a:xfrm>
            <a:off x="-1" y="915194"/>
            <a:ext cx="12195175" cy="56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57587C-CEA9-47C2-A8AB-CFC27676D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87" y="1104143"/>
            <a:ext cx="10393122" cy="540472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8847B21-B426-467E-9BEA-A6420D81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0114" y="6517330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t>14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F5B7621-C92B-4E7D-A517-698715A188D3}"/>
              </a:ext>
            </a:extLst>
          </p:cNvPr>
          <p:cNvSpPr/>
          <p:nvPr/>
        </p:nvSpPr>
        <p:spPr>
          <a:xfrm>
            <a:off x="-1" y="0"/>
            <a:ext cx="12195175" cy="5001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31744DBE-7B89-4B94-A2C7-24E2537DE8C7}"/>
              </a:ext>
            </a:extLst>
          </p:cNvPr>
          <p:cNvSpPr txBox="1"/>
          <p:nvPr/>
        </p:nvSpPr>
        <p:spPr>
          <a:xfrm>
            <a:off x="2611434" y="-42679"/>
            <a:ext cx="6972302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 fontScale="92500"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Research Methodology and Data Collection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62ADB7-E033-2A31-CC61-E324BA3571E1}"/>
              </a:ext>
            </a:extLst>
          </p:cNvPr>
          <p:cNvSpPr/>
          <p:nvPr/>
        </p:nvSpPr>
        <p:spPr>
          <a:xfrm>
            <a:off x="7941" y="-20018"/>
            <a:ext cx="12187234" cy="1067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48D38996-E1B1-F077-A40F-B9FC3D7D4AD0}"/>
              </a:ext>
            </a:extLst>
          </p:cNvPr>
          <p:cNvGrpSpPr/>
          <p:nvPr/>
        </p:nvGrpSpPr>
        <p:grpSpPr>
          <a:xfrm>
            <a:off x="1346650" y="463022"/>
            <a:ext cx="9793775" cy="539184"/>
            <a:chOff x="2283616" y="589272"/>
            <a:chExt cx="9793775" cy="539184"/>
          </a:xfrm>
        </p:grpSpPr>
        <p:sp>
          <p:nvSpPr>
            <p:cNvPr id="19" name="22">
              <a:extLst>
                <a:ext uri="{FF2B5EF4-FFF2-40B4-BE49-F238E27FC236}">
                  <a16:creationId xmlns:a16="http://schemas.microsoft.com/office/drawing/2014/main" id="{F18EEF99-1669-549B-B521-5B6F81A8C0AC}"/>
                </a:ext>
              </a:extLst>
            </p:cNvPr>
            <p:cNvSpPr txBox="1"/>
            <p:nvPr/>
          </p:nvSpPr>
          <p:spPr>
            <a:xfrm>
              <a:off x="2933517" y="589272"/>
              <a:ext cx="9143874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Schematic Diagram of the Taoyuan Tableland Water Supply System</a:t>
              </a:r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4FDF92C9-42E3-71FE-8E99-98700E174B7D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21" name="24">
                <a:extLst>
                  <a:ext uri="{FF2B5EF4-FFF2-40B4-BE49-F238E27FC236}">
                    <a16:creationId xmlns:a16="http://schemas.microsoft.com/office/drawing/2014/main" id="{5B231396-F876-F38E-3EA2-9CD291D8CAD8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496E686-152C-09ED-EEBF-CD4B69D637FA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5/</a:t>
                </a:r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7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3" name="文本框 2">
            <a:hlinkClick r:id="rId5" action="ppaction://hlinksldjump"/>
            <a:extLst>
              <a:ext uri="{FF2B5EF4-FFF2-40B4-BE49-F238E27FC236}">
                <a16:creationId xmlns:a16="http://schemas.microsoft.com/office/drawing/2014/main" id="{CE321B54-0210-4580-3F14-640261041291}"/>
              </a:ext>
            </a:extLst>
          </p:cNvPr>
          <p:cNvSpPr txBox="1"/>
          <p:nvPr/>
        </p:nvSpPr>
        <p:spPr>
          <a:xfrm>
            <a:off x="3970159" y="-19555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7284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6">
            <a:extLst>
              <a:ext uri="{FF2B5EF4-FFF2-40B4-BE49-F238E27FC236}">
                <a16:creationId xmlns:a16="http://schemas.microsoft.com/office/drawing/2014/main" id="{A7B45766-01CD-4357-BCA6-6E698132D472}"/>
              </a:ext>
            </a:extLst>
          </p:cNvPr>
          <p:cNvCxnSpPr>
            <a:cxnSpLocks/>
          </p:cNvCxnSpPr>
          <p:nvPr/>
        </p:nvCxnSpPr>
        <p:spPr>
          <a:xfrm>
            <a:off x="4040186" y="2613477"/>
            <a:ext cx="0" cy="424611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21">
                <a:extLst>
                  <a:ext uri="{FF2B5EF4-FFF2-40B4-BE49-F238E27FC236}">
                    <a16:creationId xmlns:a16="http://schemas.microsoft.com/office/drawing/2014/main" id="{EEC5AA8C-4CDA-436D-9B16-EBB8108D006A}"/>
                  </a:ext>
                </a:extLst>
              </p:cNvPr>
              <p:cNvSpPr txBox="1"/>
              <p:nvPr/>
            </p:nvSpPr>
            <p:spPr>
              <a:xfrm>
                <a:off x="551845" y="3233040"/>
                <a:ext cx="3288268" cy="2858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7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:</a:t>
                </a: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value approaching 1 indicates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    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that the model's trend closely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    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aligns with observed values.</a:t>
                </a:r>
                <a:endParaRPr lang="en-US" altLang="zh-TW" sz="17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𝑆𝑆𝑅</m:t>
                    </m:r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</a:t>
                </a: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represents the regression sum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       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of squares.</a:t>
                </a:r>
                <a:endParaRPr lang="en-US" altLang="zh-TW" sz="17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𝑆𝑆𝑇</m:t>
                    </m:r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: represents the total sum of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      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squares.</a:t>
                </a:r>
              </a:p>
            </p:txBody>
          </p:sp>
        </mc:Choice>
        <mc:Fallback xmlns="">
          <p:sp>
            <p:nvSpPr>
              <p:cNvPr id="14" name="21">
                <a:extLst>
                  <a:ext uri="{FF2B5EF4-FFF2-40B4-BE49-F238E27FC236}">
                    <a16:creationId xmlns:a16="http://schemas.microsoft.com/office/drawing/2014/main" id="{EEC5AA8C-4CDA-436D-9B16-EBB8108D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45" y="3233040"/>
                <a:ext cx="3288268" cy="2858995"/>
              </a:xfrm>
              <a:prstGeom prst="rect">
                <a:avLst/>
              </a:prstGeom>
              <a:blipFill>
                <a:blip r:embed="rId3"/>
                <a:stretch>
                  <a:fillRect r="-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B3D595F-643B-4FFA-BDCE-51A939E2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15</a:t>
            </a:fld>
            <a:endParaRPr lang="en-US" altLang="zh-CN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1CE4C9-351B-470C-9A6F-B98E5C65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55" y="491696"/>
            <a:ext cx="667844" cy="688393"/>
          </a:xfrm>
          <a:prstGeom prst="rect">
            <a:avLst/>
          </a:prstGeom>
        </p:spPr>
      </p:pic>
      <p:sp>
        <p:nvSpPr>
          <p:cNvPr id="24" name="文本框 2">
            <a:hlinkClick r:id="rId5" action="ppaction://hlinksldjump"/>
            <a:extLst>
              <a:ext uri="{FF2B5EF4-FFF2-40B4-BE49-F238E27FC236}">
                <a16:creationId xmlns:a16="http://schemas.microsoft.com/office/drawing/2014/main" id="{0E276092-C3D1-4A30-AA36-F620E08E922D}"/>
              </a:ext>
            </a:extLst>
          </p:cNvPr>
          <p:cNvSpPr txBox="1"/>
          <p:nvPr/>
        </p:nvSpPr>
        <p:spPr>
          <a:xfrm>
            <a:off x="2535237" y="509318"/>
            <a:ext cx="7124700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  <p:sp>
        <p:nvSpPr>
          <p:cNvPr id="25" name="22">
            <a:extLst>
              <a:ext uri="{FF2B5EF4-FFF2-40B4-BE49-F238E27FC236}">
                <a16:creationId xmlns:a16="http://schemas.microsoft.com/office/drawing/2014/main" id="{CA08C6F3-A69B-4E9C-BDF0-283CC92E1461}"/>
              </a:ext>
            </a:extLst>
          </p:cNvPr>
          <p:cNvSpPr txBox="1"/>
          <p:nvPr/>
        </p:nvSpPr>
        <p:spPr>
          <a:xfrm>
            <a:off x="1278525" y="1067594"/>
            <a:ext cx="4590457" cy="6327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>
              <a:buSzPct val="25000"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Definition of Assessing Indicators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40BEF3B-B2C5-4C1E-A0DC-4EABFC9E6B25}"/>
              </a:ext>
            </a:extLst>
          </p:cNvPr>
          <p:cNvGrpSpPr/>
          <p:nvPr/>
        </p:nvGrpSpPr>
        <p:grpSpPr>
          <a:xfrm>
            <a:off x="607989" y="1143794"/>
            <a:ext cx="653074" cy="457200"/>
            <a:chOff x="-32108" y="838994"/>
            <a:chExt cx="653074" cy="457200"/>
          </a:xfrm>
        </p:grpSpPr>
        <p:sp>
          <p:nvSpPr>
            <p:cNvPr id="32" name="24">
              <a:extLst>
                <a:ext uri="{FF2B5EF4-FFF2-40B4-BE49-F238E27FC236}">
                  <a16:creationId xmlns:a16="http://schemas.microsoft.com/office/drawing/2014/main" id="{4AB7D48E-1172-4851-AB87-6A85FF6B147A}"/>
                </a:ext>
              </a:extLst>
            </p:cNvPr>
            <p:cNvSpPr/>
            <p:nvPr/>
          </p:nvSpPr>
          <p:spPr>
            <a:xfrm>
              <a:off x="53872" y="838994"/>
              <a:ext cx="481115" cy="457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/>
              <a:endParaRPr sz="1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20851E26-AC3B-4024-A686-144FC29FBF76}"/>
                </a:ext>
              </a:extLst>
            </p:cNvPr>
            <p:cNvSpPr txBox="1"/>
            <p:nvPr/>
          </p:nvSpPr>
          <p:spPr>
            <a:xfrm>
              <a:off x="-32108" y="882928"/>
              <a:ext cx="653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6</a:t>
              </a:r>
              <a:r>
                <a: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/7</a:t>
              </a:r>
              <a:endParaRPr lang="en-US" altLang="zh-TW" sz="18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21">
            <a:extLst>
              <a:ext uri="{FF2B5EF4-FFF2-40B4-BE49-F238E27FC236}">
                <a16:creationId xmlns:a16="http://schemas.microsoft.com/office/drawing/2014/main" id="{7BF82D05-1F30-4BF3-A91F-793F5E6195F8}"/>
              </a:ext>
            </a:extLst>
          </p:cNvPr>
          <p:cNvSpPr txBox="1"/>
          <p:nvPr/>
        </p:nvSpPr>
        <p:spPr>
          <a:xfrm>
            <a:off x="934526" y="1829594"/>
            <a:ext cx="3105660" cy="4366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Validation Indicators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EE24AC2-1E20-4B1C-B6EB-33754138FBA5}"/>
                  </a:ext>
                </a:extLst>
              </p:cNvPr>
              <p:cNvSpPr txBox="1"/>
              <p:nvPr/>
            </p:nvSpPr>
            <p:spPr>
              <a:xfrm>
                <a:off x="1328387" y="2572089"/>
                <a:ext cx="174601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17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zh-TW" sz="17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17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7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𝑺𝑺𝑹</m:t>
                      </m:r>
                      <m:r>
                        <a:rPr lang="en-US" altLang="zh-TW" sz="17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17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𝑺𝑺𝑻</m:t>
                      </m:r>
                    </m:oMath>
                  </m:oMathPara>
                </a14:m>
                <a:endParaRPr lang="zh-TW" altLang="en-US" sz="17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EE24AC2-1E20-4B1C-B6EB-33754138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87" y="2572089"/>
                <a:ext cx="1746018" cy="362984"/>
              </a:xfrm>
              <a:prstGeom prst="rect">
                <a:avLst/>
              </a:prstGeom>
              <a:blipFill>
                <a:blip r:embed="rId6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21">
                <a:extLst>
                  <a:ext uri="{FF2B5EF4-FFF2-40B4-BE49-F238E27FC236}">
                    <a16:creationId xmlns:a16="http://schemas.microsoft.com/office/drawing/2014/main" id="{6F0ED7E0-6410-4915-9918-956F4F313212}"/>
                  </a:ext>
                </a:extLst>
              </p:cNvPr>
              <p:cNvSpPr txBox="1"/>
              <p:nvPr/>
            </p:nvSpPr>
            <p:spPr>
              <a:xfrm>
                <a:off x="7535634" y="3233040"/>
                <a:ext cx="4261585" cy="324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 fontScale="92500"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RMSE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: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values are always non-negative , with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          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lower values indicating a smaller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          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discrepancy between model outputs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         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and observed data.</a:t>
                </a:r>
                <a:endParaRPr lang="en-US" altLang="zh-TW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: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The number of simulation days.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:</a:t>
                </a:r>
                <a:r>
                  <a:rPr lang="zh-TW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the modeled output for day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 : the observed value for day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Source Han Sans TC"/>
                  </a:rPr>
                  <a:t>Unit : 10 kt/day.</a:t>
                </a:r>
              </a:p>
            </p:txBody>
          </p:sp>
        </mc:Choice>
        <mc:Fallback xmlns="">
          <p:sp>
            <p:nvSpPr>
              <p:cNvPr id="37" name="21">
                <a:extLst>
                  <a:ext uri="{FF2B5EF4-FFF2-40B4-BE49-F238E27FC236}">
                    <a16:creationId xmlns:a16="http://schemas.microsoft.com/office/drawing/2014/main" id="{6F0ED7E0-6410-4915-9918-956F4F313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34" y="3233040"/>
                <a:ext cx="4261585" cy="3242518"/>
              </a:xfrm>
              <a:prstGeom prst="rect">
                <a:avLst/>
              </a:prstGeom>
              <a:blipFill>
                <a:blip r:embed="rId7"/>
                <a:stretch>
                  <a:fillRect l="-8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B10F277-EDAC-4FCC-B544-0A901C19165B}"/>
                  </a:ext>
                </a:extLst>
              </p:cNvPr>
              <p:cNvSpPr txBox="1"/>
              <p:nvPr/>
            </p:nvSpPr>
            <p:spPr>
              <a:xfrm>
                <a:off x="4218913" y="2366103"/>
                <a:ext cx="2847927" cy="774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7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𝑵𝑺𝑬</m:t>
                      </m:r>
                      <m:r>
                        <a:rPr lang="zh-TW" altLang="en-US" sz="17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7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TW" altLang="en-US" sz="17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TW" altLang="en-US" sz="17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zh-TW" altLang="en-US" sz="17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TW" altLang="en-US" sz="17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zh-TW" altLang="en-US" sz="17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sz="17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  <m:sup>
                                          <m:r>
                                            <a:rPr lang="zh-TW" altLang="en-US" sz="1700" b="1" i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zh-TW" altLang="en-US" sz="1700" b="1" i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zh-TW" altLang="en-US" sz="1700" b="1" i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zh-TW" altLang="en-US" sz="17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TW" altLang="en-US" sz="17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zh-TW" altLang="en-US" sz="17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TW" altLang="en-US" sz="17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  <m:sup>
                                          <m:r>
                                            <a:rPr lang="zh-TW" altLang="en-US" sz="1700" b="1" i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zh-TW" altLang="en-US" sz="1700" b="1" i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bar>
                                            <m:barPr>
                                              <m:pos m:val="top"/>
                                              <m:ctrlP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bar>
                                        </m:e>
                                        <m:sup>
                                          <m:r>
                                            <a:rPr lang="zh-TW" altLang="en-US" sz="1700" b="1" i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zh-TW" altLang="en-US" sz="1700" b="1" i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17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B10F277-EDAC-4FCC-B544-0A901C191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913" y="2366103"/>
                <a:ext cx="2847927" cy="7749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0597881-9142-4791-86A5-22A2F643F6D4}"/>
                  </a:ext>
                </a:extLst>
              </p:cNvPr>
              <p:cNvSpPr txBox="1"/>
              <p:nvPr/>
            </p:nvSpPr>
            <p:spPr>
              <a:xfrm>
                <a:off x="8014853" y="2320930"/>
                <a:ext cx="2847928" cy="865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7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𝑹𝑴𝑺𝑬</m:t>
                      </m:r>
                      <m:r>
                        <a:rPr lang="zh-TW" altLang="en-US" sz="1700" b="1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TW" altLang="en-US" sz="17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zh-TW" altLang="en-US" sz="17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TW" altLang="en-US" sz="1700" b="1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zh-TW" altLang="en-US" sz="17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TW" altLang="en-US" sz="17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TW" altLang="en-US" sz="17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TW" altLang="en-US" sz="1700" b="1" i="1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zh-TW" altLang="en-US" sz="1700" b="1" i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zh-TW" altLang="en-US" sz="1700" b="1" i="1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zh-TW" altLang="en-US" sz="1700" b="1" i="0">
                                                  <a:solidFill>
                                                    <a:schemeClr val="tx1">
                                                      <a:lumMod val="65000"/>
                                                      <a:lumOff val="3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TW" altLang="en-US" sz="1700" b="1" i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zh-TW" altLang="en-US" sz="17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zh-TW" alt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0597881-9142-4791-86A5-22A2F643F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853" y="2320930"/>
                <a:ext cx="2847928" cy="8653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26">
            <a:extLst>
              <a:ext uri="{FF2B5EF4-FFF2-40B4-BE49-F238E27FC236}">
                <a16:creationId xmlns:a16="http://schemas.microsoft.com/office/drawing/2014/main" id="{CEE45BB3-8FBC-47DF-985D-2A051FC26170}"/>
              </a:ext>
            </a:extLst>
          </p:cNvPr>
          <p:cNvCxnSpPr>
            <a:cxnSpLocks/>
          </p:cNvCxnSpPr>
          <p:nvPr/>
        </p:nvCxnSpPr>
        <p:spPr>
          <a:xfrm>
            <a:off x="7469293" y="2613477"/>
            <a:ext cx="0" cy="424611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21">
                <a:extLst>
                  <a:ext uri="{FF2B5EF4-FFF2-40B4-BE49-F238E27FC236}">
                    <a16:creationId xmlns:a16="http://schemas.microsoft.com/office/drawing/2014/main" id="{14D47AE6-193E-437E-8EFC-482AF6463680}"/>
                  </a:ext>
                </a:extLst>
              </p:cNvPr>
              <p:cNvSpPr txBox="1"/>
              <p:nvPr/>
            </p:nvSpPr>
            <p:spPr>
              <a:xfrm>
                <a:off x="4074992" y="3233040"/>
                <a:ext cx="3358683" cy="2143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r>
                      <a:rPr lang="en-US" altLang="zh-TW" sz="17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𝑁𝑆𝐸</m:t>
                    </m:r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</a:t>
                </a: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value closer to 1 signifies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        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higher model accuracy.</a:t>
                </a:r>
                <a:endParaRPr lang="en-US" altLang="zh-TW" sz="17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</a:t>
                </a:r>
                <a:r>
                  <a:rPr lang="zh-TW" altLang="en-US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the modeled output for day </a:t>
                </a: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17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 the observed value for day </a:t>
                </a:r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zh-TW" altLang="zh-TW" sz="17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zh-TW" sz="17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altLang="zh-TW" sz="17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 the mean of the observed values.</a:t>
                </a:r>
              </a:p>
            </p:txBody>
          </p:sp>
        </mc:Choice>
        <mc:Fallback xmlns="">
          <p:sp>
            <p:nvSpPr>
              <p:cNvPr id="41" name="21">
                <a:extLst>
                  <a:ext uri="{FF2B5EF4-FFF2-40B4-BE49-F238E27FC236}">
                    <a16:creationId xmlns:a16="http://schemas.microsoft.com/office/drawing/2014/main" id="{14D47AE6-193E-437E-8EFC-482AF6463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992" y="3233040"/>
                <a:ext cx="3358683" cy="2143715"/>
              </a:xfrm>
              <a:prstGeom prst="rect">
                <a:avLst/>
              </a:prstGeom>
              <a:blipFill>
                <a:blip r:embed="rId10"/>
                <a:stretch>
                  <a:fillRect r="-3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DF61DB6D-1413-4E66-9296-FB4E242DD123}"/>
              </a:ext>
            </a:extLst>
          </p:cNvPr>
          <p:cNvSpPr txBox="1"/>
          <p:nvPr/>
        </p:nvSpPr>
        <p:spPr>
          <a:xfrm>
            <a:off x="985209" y="6115455"/>
            <a:ext cx="242154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A Higher value is preferable.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9D9199B-0496-4595-B7B7-0DCF2A50CF06}"/>
              </a:ext>
            </a:extLst>
          </p:cNvPr>
          <p:cNvSpPr txBox="1"/>
          <p:nvPr/>
        </p:nvSpPr>
        <p:spPr>
          <a:xfrm>
            <a:off x="8527664" y="6468869"/>
            <a:ext cx="3057753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A lower value is preferable.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6AEB8DF-C45E-424A-B551-54E1B720198D}"/>
              </a:ext>
            </a:extLst>
          </p:cNvPr>
          <p:cNvSpPr txBox="1"/>
          <p:nvPr/>
        </p:nvSpPr>
        <p:spPr>
          <a:xfrm>
            <a:off x="4541247" y="6092035"/>
            <a:ext cx="242154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A Higher value is preferable.</a:t>
            </a:r>
          </a:p>
        </p:txBody>
      </p:sp>
    </p:spTree>
    <p:extLst>
      <p:ext uri="{BB962C8B-B14F-4D97-AF65-F5344CB8AC3E}">
        <p14:creationId xmlns:p14="http://schemas.microsoft.com/office/powerpoint/2010/main" val="10394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6">
            <a:extLst>
              <a:ext uri="{FF2B5EF4-FFF2-40B4-BE49-F238E27FC236}">
                <a16:creationId xmlns:a16="http://schemas.microsoft.com/office/drawing/2014/main" id="{A7B45766-01CD-4357-BCA6-6E698132D472}"/>
              </a:ext>
            </a:extLst>
          </p:cNvPr>
          <p:cNvCxnSpPr>
            <a:cxnSpLocks/>
          </p:cNvCxnSpPr>
          <p:nvPr/>
        </p:nvCxnSpPr>
        <p:spPr>
          <a:xfrm>
            <a:off x="6324639" y="2636682"/>
            <a:ext cx="0" cy="424611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21">
                <a:extLst>
                  <a:ext uri="{FF2B5EF4-FFF2-40B4-BE49-F238E27FC236}">
                    <a16:creationId xmlns:a16="http://schemas.microsoft.com/office/drawing/2014/main" id="{EEC5AA8C-4CDA-436D-9B16-EBB8108D006A}"/>
                  </a:ext>
                </a:extLst>
              </p:cNvPr>
              <p:cNvSpPr txBox="1"/>
              <p:nvPr/>
            </p:nvSpPr>
            <p:spPr>
              <a:xfrm>
                <a:off x="1021053" y="3824525"/>
                <a:ext cx="4921038" cy="2476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</a:t>
                </a:r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The number of consecutive days when the system's water supply cannot meet demand.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:</a:t>
                </a:r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The daily water demand.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 The daily water supply. 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Unit : %-day.</a:t>
                </a:r>
              </a:p>
            </p:txBody>
          </p:sp>
        </mc:Choice>
        <mc:Fallback xmlns="">
          <p:sp>
            <p:nvSpPr>
              <p:cNvPr id="14" name="21">
                <a:extLst>
                  <a:ext uri="{FF2B5EF4-FFF2-40B4-BE49-F238E27FC236}">
                    <a16:creationId xmlns:a16="http://schemas.microsoft.com/office/drawing/2014/main" id="{EEC5AA8C-4CDA-436D-9B16-EBB8108D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53" y="3824525"/>
                <a:ext cx="4921038" cy="2476157"/>
              </a:xfrm>
              <a:prstGeom prst="rect">
                <a:avLst/>
              </a:prstGeom>
              <a:blipFill>
                <a:blip r:embed="rId3"/>
                <a:stretch>
                  <a:fillRect l="-1238" r="-7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B3D595F-643B-4FFA-BDCE-51A939E2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16</a:t>
            </a:fld>
            <a:endParaRPr lang="en-US" altLang="zh-CN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1CE4C9-351B-470C-9A6F-B98E5C658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55" y="491696"/>
            <a:ext cx="667844" cy="688393"/>
          </a:xfrm>
          <a:prstGeom prst="rect">
            <a:avLst/>
          </a:prstGeom>
        </p:spPr>
      </p:pic>
      <p:sp>
        <p:nvSpPr>
          <p:cNvPr id="25" name="22">
            <a:extLst>
              <a:ext uri="{FF2B5EF4-FFF2-40B4-BE49-F238E27FC236}">
                <a16:creationId xmlns:a16="http://schemas.microsoft.com/office/drawing/2014/main" id="{CA08C6F3-A69B-4E9C-BDF0-283CC92E1461}"/>
              </a:ext>
            </a:extLst>
          </p:cNvPr>
          <p:cNvSpPr txBox="1"/>
          <p:nvPr/>
        </p:nvSpPr>
        <p:spPr>
          <a:xfrm>
            <a:off x="1278525" y="991394"/>
            <a:ext cx="4590457" cy="6327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>
              <a:buSzPct val="25000"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Definition of Assessing Indicators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40BEF3B-B2C5-4C1E-A0DC-4EABFC9E6B25}"/>
              </a:ext>
            </a:extLst>
          </p:cNvPr>
          <p:cNvGrpSpPr/>
          <p:nvPr/>
        </p:nvGrpSpPr>
        <p:grpSpPr>
          <a:xfrm>
            <a:off x="607989" y="1079176"/>
            <a:ext cx="653074" cy="457200"/>
            <a:chOff x="-32108" y="838994"/>
            <a:chExt cx="653074" cy="457200"/>
          </a:xfrm>
        </p:grpSpPr>
        <p:sp>
          <p:nvSpPr>
            <p:cNvPr id="32" name="24">
              <a:extLst>
                <a:ext uri="{FF2B5EF4-FFF2-40B4-BE49-F238E27FC236}">
                  <a16:creationId xmlns:a16="http://schemas.microsoft.com/office/drawing/2014/main" id="{4AB7D48E-1172-4851-AB87-6A85FF6B147A}"/>
                </a:ext>
              </a:extLst>
            </p:cNvPr>
            <p:cNvSpPr/>
            <p:nvPr/>
          </p:nvSpPr>
          <p:spPr>
            <a:xfrm>
              <a:off x="53872" y="838994"/>
              <a:ext cx="481115" cy="457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/>
              <a:endParaRPr sz="1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20851E26-AC3B-4024-A686-144FC29FBF76}"/>
                </a:ext>
              </a:extLst>
            </p:cNvPr>
            <p:cNvSpPr txBox="1"/>
            <p:nvPr/>
          </p:nvSpPr>
          <p:spPr>
            <a:xfrm>
              <a:off x="-32108" y="882928"/>
              <a:ext cx="653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7</a:t>
              </a:r>
              <a:r>
                <a: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/7</a:t>
              </a:r>
              <a:endParaRPr lang="en-US" altLang="zh-TW" sz="18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21">
            <a:extLst>
              <a:ext uri="{FF2B5EF4-FFF2-40B4-BE49-F238E27FC236}">
                <a16:creationId xmlns:a16="http://schemas.microsoft.com/office/drawing/2014/main" id="{7BF82D05-1F30-4BF3-A91F-793F5E6195F8}"/>
              </a:ext>
            </a:extLst>
          </p:cNvPr>
          <p:cNvSpPr txBox="1"/>
          <p:nvPr/>
        </p:nvSpPr>
        <p:spPr>
          <a:xfrm>
            <a:off x="934526" y="1760980"/>
            <a:ext cx="3105660" cy="43663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marL="342900" indent="-342900" defTabSz="914400">
              <a:lnSpc>
                <a:spcPct val="12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Deficit Indicator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64">
                <a:extLst>
                  <a:ext uri="{FF2B5EF4-FFF2-40B4-BE49-F238E27FC236}">
                    <a16:creationId xmlns:a16="http://schemas.microsoft.com/office/drawing/2014/main" id="{CFA64246-D68C-4B22-ADD8-42E1C995B325}"/>
                  </a:ext>
                </a:extLst>
              </p:cNvPr>
              <p:cNvSpPr txBox="1"/>
              <p:nvPr/>
            </p:nvSpPr>
            <p:spPr>
              <a:xfrm>
                <a:off x="6861232" y="2557516"/>
                <a:ext cx="4341756" cy="66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sz="16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  <m:t>𝑻𝑫</m:t>
                          </m:r>
                        </m:e>
                        <m:sub>
                          <m:r>
                            <a:rPr lang="en-US" altLang="zh-TW" sz="16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  <m:t>𝑨𝒈</m:t>
                          </m:r>
                        </m:sub>
                      </m:sSub>
                      <m:r>
                        <a:rPr lang="en-US" altLang="zh-TW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zh-TW" sz="16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6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j-ea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𝒊</m:t>
                                  </m:r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=</m:t>
                                  </m:r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𝑵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(</m:t>
                                      </m:r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TW" sz="16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j-ea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𝒊</m:t>
                                  </m:r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=</m:t>
                                  </m:r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TW" sz="16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sym typeface="Wingdings" panose="05000000000000000000" pitchFamily="2" charset="2"/>
                                    </a:rPr>
                                    <m:t>𝑵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US" altLang="zh-TW" sz="1600" b="1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sym typeface="Wingdings" panose="05000000000000000000" pitchFamily="2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n-US" altLang="zh-TW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sym typeface="Wingdings" panose="05000000000000000000" pitchFamily="2" charset="2"/>
                        </a:rPr>
                        <m:t>×</m:t>
                      </m:r>
                      <m:r>
                        <a:rPr lang="en-US" altLang="zh-TW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sym typeface="Wingdings" panose="05000000000000000000" pitchFamily="2" charset="2"/>
                        </a:rPr>
                        <m:t>𝟏𝟎𝟎</m:t>
                      </m:r>
                      <m:r>
                        <a:rPr lang="en-US" altLang="zh-TW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sym typeface="Wingdings" panose="05000000000000000000" pitchFamily="2" charset="2"/>
                        </a:rPr>
                        <m:t>, </m:t>
                      </m:r>
                      <m:r>
                        <a:rPr lang="en-US" altLang="zh-TW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sym typeface="Wingdings" panose="05000000000000000000" pitchFamily="2" charset="2"/>
                        </a:rPr>
                        <m:t>𝒘𝒉𝒆𝒏</m:t>
                      </m:r>
                      <m:r>
                        <a:rPr lang="en-US" altLang="zh-TW" sz="16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+mj-ea"/>
                          <a:sym typeface="Wingdings" panose="05000000000000000000" pitchFamily="2" charset="2"/>
                        </a:rPr>
                        <m:t> </m:t>
                      </m:r>
                      <m:sSub>
                        <m:sSubPr>
                          <m:ctrlPr>
                            <a:rPr lang="en-US" altLang="zh-TW" sz="18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sz="1800" b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  <m:t>𝐃</m:t>
                          </m:r>
                        </m:e>
                        <m:sub>
                          <m:r>
                            <a:rPr lang="en-US" altLang="zh-TW" sz="18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+mj-ea"/>
                              <a:sym typeface="Wingdings" panose="05000000000000000000" pitchFamily="2" charset="2"/>
                            </a:rPr>
                            <m:t>𝒊</m:t>
                          </m:r>
                        </m:sub>
                      </m:sSub>
                      <m:r>
                        <a:rPr lang="en-US" altLang="zh-TW" sz="18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&gt;</m:t>
                      </m:r>
                      <m:sSub>
                        <m:sSubPr>
                          <m:ctrlPr>
                            <a:rPr lang="en-US" altLang="zh-TW" sz="18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zh-TW" sz="18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18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1200" b="1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5" name="文字方塊 64">
                <a:extLst>
                  <a:ext uri="{FF2B5EF4-FFF2-40B4-BE49-F238E27FC236}">
                    <a16:creationId xmlns:a16="http://schemas.microsoft.com/office/drawing/2014/main" id="{CFA64246-D68C-4B22-ADD8-42E1C995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32" y="2557516"/>
                <a:ext cx="4341756" cy="6678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EE24AC2-1E20-4B1C-B6EB-33754138FBA5}"/>
                  </a:ext>
                </a:extLst>
              </p:cNvPr>
              <p:cNvSpPr txBox="1"/>
              <p:nvPr/>
            </p:nvSpPr>
            <p:spPr>
              <a:xfrm>
                <a:off x="1021053" y="2491490"/>
                <a:ext cx="3628733" cy="87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𝑫𝑷𝑫</m:t>
                          </m:r>
                        </m:e>
                        <m:sub>
                          <m:r>
                            <a:rPr lang="en-US" altLang="zh-TW" sz="1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altLang="zh-TW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𝑴𝒂𝒙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16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16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1600" b="1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𝑫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b="1" i="1" smtClean="0">
                                              <a:solidFill>
                                                <a:schemeClr val="tx1">
                                                  <a:lumMod val="65000"/>
                                                  <a:lumOff val="3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TW" sz="16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5EE24AC2-1E20-4B1C-B6EB-33754138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53" y="2491490"/>
                <a:ext cx="3628733" cy="874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21">
                <a:extLst>
                  <a:ext uri="{FF2B5EF4-FFF2-40B4-BE49-F238E27FC236}">
                    <a16:creationId xmlns:a16="http://schemas.microsoft.com/office/drawing/2014/main" id="{6F0ED7E0-6410-4915-9918-956F4F313212}"/>
                  </a:ext>
                </a:extLst>
              </p:cNvPr>
              <p:cNvSpPr txBox="1"/>
              <p:nvPr/>
            </p:nvSpPr>
            <p:spPr>
              <a:xfrm>
                <a:off x="6861231" y="3787703"/>
                <a:ext cx="4648197" cy="2476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rm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</a:t>
                </a:r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represents the irrigation duration for the first and second crop seasons.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:</a:t>
                </a:r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</a:t>
                </a: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The daily water demand.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0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 : The daily water supply. 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Source Han Sans TC"/>
                  </a:rPr>
                  <a:t>Unit : Dimensionless.</a:t>
                </a:r>
              </a:p>
            </p:txBody>
          </p:sp>
        </mc:Choice>
        <mc:Fallback xmlns="">
          <p:sp>
            <p:nvSpPr>
              <p:cNvPr id="37" name="21">
                <a:extLst>
                  <a:ext uri="{FF2B5EF4-FFF2-40B4-BE49-F238E27FC236}">
                    <a16:creationId xmlns:a16="http://schemas.microsoft.com/office/drawing/2014/main" id="{6F0ED7E0-6410-4915-9918-956F4F313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31" y="3787703"/>
                <a:ext cx="4648197" cy="2476157"/>
              </a:xfrm>
              <a:prstGeom prst="rect">
                <a:avLst/>
              </a:prstGeom>
              <a:blipFill>
                <a:blip r:embed="rId7"/>
                <a:stretch>
                  <a:fillRect l="-1444" r="-15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2">
            <a:hlinkClick r:id="rId8" action="ppaction://hlinksldjump"/>
            <a:extLst>
              <a:ext uri="{FF2B5EF4-FFF2-40B4-BE49-F238E27FC236}">
                <a16:creationId xmlns:a16="http://schemas.microsoft.com/office/drawing/2014/main" id="{8780FC29-FA05-433B-BD38-6C048DAA52FF}"/>
              </a:ext>
            </a:extLst>
          </p:cNvPr>
          <p:cNvSpPr txBox="1"/>
          <p:nvPr/>
        </p:nvSpPr>
        <p:spPr>
          <a:xfrm>
            <a:off x="2535237" y="509318"/>
            <a:ext cx="7124700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Source Han Sans TC"/>
              </a:rPr>
              <a:t>Methodology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B179192-B76F-76F8-327A-BE4CC424D5E7}"/>
              </a:ext>
            </a:extLst>
          </p:cNvPr>
          <p:cNvSpPr txBox="1"/>
          <p:nvPr/>
        </p:nvSpPr>
        <p:spPr>
          <a:xfrm>
            <a:off x="4573587" y="2876182"/>
            <a:ext cx="1447799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Public water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6B5D0BA-24FD-2CF3-7ADC-9F10F1896C16}"/>
              </a:ext>
            </a:extLst>
          </p:cNvPr>
          <p:cNvSpPr txBox="1"/>
          <p:nvPr/>
        </p:nvSpPr>
        <p:spPr>
          <a:xfrm>
            <a:off x="9706325" y="3036911"/>
            <a:ext cx="1879092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Agriculture water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FE9403F-032C-ED16-2398-E94F9C3EA817}"/>
              </a:ext>
            </a:extLst>
          </p:cNvPr>
          <p:cNvSpPr txBox="1"/>
          <p:nvPr/>
        </p:nvSpPr>
        <p:spPr>
          <a:xfrm>
            <a:off x="8188925" y="6472168"/>
            <a:ext cx="2218123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A lower value is preferable.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4E4AAD-0EEC-8A5A-4897-F018F166A3D9}"/>
              </a:ext>
            </a:extLst>
          </p:cNvPr>
          <p:cNvSpPr txBox="1"/>
          <p:nvPr/>
        </p:nvSpPr>
        <p:spPr>
          <a:xfrm>
            <a:off x="2331517" y="6461137"/>
            <a:ext cx="2300110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1400" b="1" dirty="0">
                <a:solidFill>
                  <a:srgbClr val="C00000"/>
                </a:solidFill>
                <a:latin typeface="Times New Roman" panose="02020603050405020304" pitchFamily="18" charset="0"/>
                <a:ea typeface="Source Han Sans TC"/>
              </a:rPr>
              <a:t>A lower value is preferable.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B67FA2-D71C-8864-78CF-26F736490AEB}"/>
              </a:ext>
            </a:extLst>
          </p:cNvPr>
          <p:cNvSpPr txBox="1"/>
          <p:nvPr/>
        </p:nvSpPr>
        <p:spPr>
          <a:xfrm>
            <a:off x="1021053" y="3464419"/>
            <a:ext cx="2064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Deficit Percent Day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28401A4-AA99-41D3-AA24-9F298C3A7BA9}"/>
              </a:ext>
            </a:extLst>
          </p:cNvPr>
          <p:cNvSpPr txBox="1"/>
          <p:nvPr/>
        </p:nvSpPr>
        <p:spPr>
          <a:xfrm>
            <a:off x="6841938" y="3459550"/>
            <a:ext cx="3294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T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otal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A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gricultural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W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ater 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D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Han Sans TC"/>
              </a:rPr>
              <a:t>eficit</a:t>
            </a:r>
          </a:p>
        </p:txBody>
      </p:sp>
    </p:spTree>
    <p:extLst>
      <p:ext uri="{BB962C8B-B14F-4D97-AF65-F5344CB8AC3E}">
        <p14:creationId xmlns:p14="http://schemas.microsoft.com/office/powerpoint/2010/main" val="26574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spect="1"/>
          </p:cNvSpPr>
          <p:nvPr/>
        </p:nvSpPr>
        <p:spPr>
          <a:xfrm>
            <a:off x="5197587" y="2010794"/>
            <a:ext cx="1800000" cy="1800000"/>
          </a:xfrm>
          <a:prstGeom prst="ellipse">
            <a:avLst/>
          </a:prstGeom>
          <a:solidFill>
            <a:schemeClr val="tx2"/>
          </a:solidFill>
        </p:spPr>
        <p:txBody>
          <a:bodyPr wrap="none" rtlCol="0" anchor="ctr" anchorCtr="1">
            <a:normAutofit/>
          </a:bodyPr>
          <a:lstStyle/>
          <a:p>
            <a:pPr algn="ctr"/>
            <a:r>
              <a:rPr lang="zh-TW" altLang="zh-TW" sz="60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3811393" y="4267994"/>
            <a:ext cx="4572388" cy="65496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 fontScale="925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40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rPr>
              <a:t>Results and Discussion</a:t>
            </a:r>
            <a:endParaRPr lang="zh-CN" altLang="en-US" sz="4000" dirty="0">
              <a:solidFill>
                <a:schemeClr val="tx2"/>
              </a:solidFill>
              <a:latin typeface="Times New Roman" panose="02020603050405020304" pitchFamily="18" charset="0"/>
              <a:ea typeface="Source Han Sans TC"/>
            </a:endParaRPr>
          </a:p>
        </p:txBody>
      </p:sp>
    </p:spTree>
    <p:extLst>
      <p:ext uri="{BB962C8B-B14F-4D97-AF65-F5344CB8AC3E}">
        <p14:creationId xmlns:p14="http://schemas.microsoft.com/office/powerpoint/2010/main" val="24018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66BE435B-A37F-0BD4-3035-6C02842E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346317"/>
            <a:ext cx="12195175" cy="151327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B9A5A89-089D-0B24-266F-CD01BCA9C020}"/>
              </a:ext>
            </a:extLst>
          </p:cNvPr>
          <p:cNvSpPr/>
          <p:nvPr/>
        </p:nvSpPr>
        <p:spPr>
          <a:xfrm>
            <a:off x="-1" y="763589"/>
            <a:ext cx="12195175" cy="57834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48E9ABE-73CA-F349-9B4E-9C835E547DDA}"/>
              </a:ext>
            </a:extLst>
          </p:cNvPr>
          <p:cNvSpPr/>
          <p:nvPr/>
        </p:nvSpPr>
        <p:spPr>
          <a:xfrm>
            <a:off x="0" y="-1"/>
            <a:ext cx="12187234" cy="7762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51F718-0FAC-4DE6-BA4D-03593380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4587" y="6513208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18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9DB7110-38FB-433E-B885-BBCD2183008D}"/>
              </a:ext>
            </a:extLst>
          </p:cNvPr>
          <p:cNvSpPr/>
          <p:nvPr/>
        </p:nvSpPr>
        <p:spPr>
          <a:xfrm>
            <a:off x="3699371" y="2478115"/>
            <a:ext cx="2222956" cy="970866"/>
          </a:xfrm>
          <a:custGeom>
            <a:avLst/>
            <a:gdLst>
              <a:gd name="connsiteX0" fmla="*/ 0 w 2222956"/>
              <a:gd name="connsiteY0" fmla="*/ 0 h 970866"/>
              <a:gd name="connsiteX1" fmla="*/ 600198 w 2222956"/>
              <a:gd name="connsiteY1" fmla="*/ 0 h 970866"/>
              <a:gd name="connsiteX2" fmla="*/ 1200396 w 2222956"/>
              <a:gd name="connsiteY2" fmla="*/ 0 h 970866"/>
              <a:gd name="connsiteX3" fmla="*/ 1711676 w 2222956"/>
              <a:gd name="connsiteY3" fmla="*/ 0 h 970866"/>
              <a:gd name="connsiteX4" fmla="*/ 2222956 w 2222956"/>
              <a:gd name="connsiteY4" fmla="*/ 0 h 970866"/>
              <a:gd name="connsiteX5" fmla="*/ 2222956 w 2222956"/>
              <a:gd name="connsiteY5" fmla="*/ 495142 h 970866"/>
              <a:gd name="connsiteX6" fmla="*/ 2222956 w 2222956"/>
              <a:gd name="connsiteY6" fmla="*/ 970866 h 970866"/>
              <a:gd name="connsiteX7" fmla="*/ 1644987 w 2222956"/>
              <a:gd name="connsiteY7" fmla="*/ 970866 h 970866"/>
              <a:gd name="connsiteX8" fmla="*/ 1089248 w 2222956"/>
              <a:gd name="connsiteY8" fmla="*/ 970866 h 970866"/>
              <a:gd name="connsiteX9" fmla="*/ 511280 w 2222956"/>
              <a:gd name="connsiteY9" fmla="*/ 970866 h 970866"/>
              <a:gd name="connsiteX10" fmla="*/ 0 w 2222956"/>
              <a:gd name="connsiteY10" fmla="*/ 970866 h 970866"/>
              <a:gd name="connsiteX11" fmla="*/ 0 w 2222956"/>
              <a:gd name="connsiteY11" fmla="*/ 485433 h 970866"/>
              <a:gd name="connsiteX12" fmla="*/ 0 w 2222956"/>
              <a:gd name="connsiteY12" fmla="*/ 0 h 97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2956" h="970866" extrusionOk="0">
                <a:moveTo>
                  <a:pt x="0" y="0"/>
                </a:moveTo>
                <a:cubicBezTo>
                  <a:pt x="242990" y="-1339"/>
                  <a:pt x="474616" y="2820"/>
                  <a:pt x="600198" y="0"/>
                </a:cubicBezTo>
                <a:cubicBezTo>
                  <a:pt x="725780" y="-2820"/>
                  <a:pt x="935010" y="-1819"/>
                  <a:pt x="1200396" y="0"/>
                </a:cubicBezTo>
                <a:cubicBezTo>
                  <a:pt x="1465782" y="1819"/>
                  <a:pt x="1524143" y="529"/>
                  <a:pt x="1711676" y="0"/>
                </a:cubicBezTo>
                <a:cubicBezTo>
                  <a:pt x="1899209" y="-529"/>
                  <a:pt x="1998901" y="17759"/>
                  <a:pt x="2222956" y="0"/>
                </a:cubicBezTo>
                <a:cubicBezTo>
                  <a:pt x="2241808" y="193834"/>
                  <a:pt x="2205722" y="382646"/>
                  <a:pt x="2222956" y="495142"/>
                </a:cubicBezTo>
                <a:cubicBezTo>
                  <a:pt x="2240190" y="607638"/>
                  <a:pt x="2241861" y="810352"/>
                  <a:pt x="2222956" y="970866"/>
                </a:cubicBezTo>
                <a:cubicBezTo>
                  <a:pt x="2055429" y="996175"/>
                  <a:pt x="1769710" y="987081"/>
                  <a:pt x="1644987" y="970866"/>
                </a:cubicBezTo>
                <a:cubicBezTo>
                  <a:pt x="1520264" y="954651"/>
                  <a:pt x="1275516" y="972973"/>
                  <a:pt x="1089248" y="970866"/>
                </a:cubicBezTo>
                <a:cubicBezTo>
                  <a:pt x="902980" y="968759"/>
                  <a:pt x="798120" y="998586"/>
                  <a:pt x="511280" y="970866"/>
                </a:cubicBezTo>
                <a:cubicBezTo>
                  <a:pt x="224440" y="943146"/>
                  <a:pt x="228277" y="969557"/>
                  <a:pt x="0" y="970866"/>
                </a:cubicBezTo>
                <a:cubicBezTo>
                  <a:pt x="-2315" y="812009"/>
                  <a:pt x="-7952" y="634731"/>
                  <a:pt x="0" y="485433"/>
                </a:cubicBezTo>
                <a:cubicBezTo>
                  <a:pt x="7952" y="336135"/>
                  <a:pt x="16263" y="20897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233075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22">
            <a:extLst>
              <a:ext uri="{FF2B5EF4-FFF2-40B4-BE49-F238E27FC236}">
                <a16:creationId xmlns:a16="http://schemas.microsoft.com/office/drawing/2014/main" id="{6114B8B3-BDEB-CA40-A836-F7864A3601E1}"/>
              </a:ext>
            </a:extLst>
          </p:cNvPr>
          <p:cNvSpPr txBox="1"/>
          <p:nvPr/>
        </p:nvSpPr>
        <p:spPr>
          <a:xfrm>
            <a:off x="711555" y="810997"/>
            <a:ext cx="3048000" cy="6327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Research workflow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p:sp>
        <p:nvSpPr>
          <p:cNvPr id="19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45313648-68E9-CF88-B0C0-9B75FFDD4401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+mj-lt"/>
                <a:ea typeface="Source Han Sans TC"/>
              </a:rPr>
              <a:t>Results and Discussion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F75F14-BC15-4BBA-BFC2-DF87B715B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302" y="1365368"/>
            <a:ext cx="4616474" cy="48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95A7D49-3CBA-4A10-B6DD-4C81EF9B4AFC}"/>
              </a:ext>
            </a:extLst>
          </p:cNvPr>
          <p:cNvSpPr/>
          <p:nvPr/>
        </p:nvSpPr>
        <p:spPr>
          <a:xfrm>
            <a:off x="0" y="0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lt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1FABAC5-0F8A-439D-A949-D9902972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346317"/>
            <a:ext cx="12195175" cy="151327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671C326-29CD-4084-8B98-E1E4B8159566}"/>
              </a:ext>
            </a:extLst>
          </p:cNvPr>
          <p:cNvSpPr/>
          <p:nvPr/>
        </p:nvSpPr>
        <p:spPr>
          <a:xfrm>
            <a:off x="-1" y="1219994"/>
            <a:ext cx="12195175" cy="53270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81B347-7D21-4690-8D3C-EDD9D9A2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224" y="6512436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latin typeface="+mj-lt"/>
                <a:ea typeface="Source Han Sans TC"/>
              </a:rPr>
              <a:t>19</a:t>
            </a:fld>
            <a:endParaRPr lang="en-US" altLang="zh-CN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4F8EF89-570E-4F68-B17F-B48EFCC5448D}"/>
              </a:ext>
            </a:extLst>
          </p:cNvPr>
          <p:cNvGrpSpPr/>
          <p:nvPr/>
        </p:nvGrpSpPr>
        <p:grpSpPr>
          <a:xfrm>
            <a:off x="2962839" y="614760"/>
            <a:ext cx="6261556" cy="539184"/>
            <a:chOff x="3777382" y="560955"/>
            <a:chExt cx="6261556" cy="539184"/>
          </a:xfrm>
        </p:grpSpPr>
        <p:sp>
          <p:nvSpPr>
            <p:cNvPr id="4" name="22">
              <a:extLst>
                <a:ext uri="{FF2B5EF4-FFF2-40B4-BE49-F238E27FC236}">
                  <a16:creationId xmlns:a16="http://schemas.microsoft.com/office/drawing/2014/main" id="{60B509BD-EB09-4D14-8E48-5BC5F3C52E90}"/>
                </a:ext>
              </a:extLst>
            </p:cNvPr>
            <p:cNvSpPr txBox="1"/>
            <p:nvPr/>
          </p:nvSpPr>
          <p:spPr>
            <a:xfrm>
              <a:off x="4489630" y="560955"/>
              <a:ext cx="5549308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+mj-lt"/>
                  <a:ea typeface="Source Han Sans TC"/>
                </a:rPr>
                <a:t>WRSDM’s </a:t>
              </a:r>
              <a:r>
                <a:rPr lang="en-US" altLang="zh-TW" sz="2400" b="1" dirty="0" err="1">
                  <a:solidFill>
                    <a:schemeClr val="bg1"/>
                  </a:solidFill>
                  <a:latin typeface="+mj-lt"/>
                  <a:ea typeface="Source Han Sans TC"/>
                </a:rPr>
                <a:t>Shihmen</a:t>
              </a:r>
              <a:r>
                <a:rPr lang="en-US" altLang="zh-TW" sz="2400" b="1" dirty="0">
                  <a:solidFill>
                    <a:schemeClr val="bg1"/>
                  </a:solidFill>
                  <a:latin typeface="+mj-lt"/>
                  <a:ea typeface="Source Han Sans TC"/>
                </a:rPr>
                <a:t> Reservoir Validation</a:t>
              </a:r>
              <a:endParaRPr lang="zh-TW" altLang="zh-TW" sz="2400" b="1" dirty="0">
                <a:solidFill>
                  <a:schemeClr val="bg1"/>
                </a:solidFill>
                <a:latin typeface="+mj-lt"/>
                <a:ea typeface="Source Han Sans TC"/>
              </a:endParaRPr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0B8250D6-65F7-4276-B7B9-6E1665814F1D}"/>
                </a:ext>
              </a:extLst>
            </p:cNvPr>
            <p:cNvGrpSpPr/>
            <p:nvPr/>
          </p:nvGrpSpPr>
          <p:grpSpPr>
            <a:xfrm>
              <a:off x="3777382" y="591854"/>
              <a:ext cx="653074" cy="457200"/>
              <a:chOff x="-32108" y="838994"/>
              <a:chExt cx="653074" cy="457200"/>
            </a:xfrm>
          </p:grpSpPr>
          <p:sp>
            <p:nvSpPr>
              <p:cNvPr id="19" name="24">
                <a:extLst>
                  <a:ext uri="{FF2B5EF4-FFF2-40B4-BE49-F238E27FC236}">
                    <a16:creationId xmlns:a16="http://schemas.microsoft.com/office/drawing/2014/main" id="{835441C8-6440-4B19-8EFA-DE626396B8E1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33DCEB4-19BE-4DB6-BC48-D75494688E3E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Source Han Sans TC"/>
                  </a:rPr>
                  <a:t>1</a:t>
                </a:r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  <a:ea typeface="Source Han Sans TC"/>
                  </a:rPr>
                  <a:t>/4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45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AE5F8EB0-9E2D-4C63-8070-2DF1D8EF6A27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+mj-lt"/>
                <a:ea typeface="Source Han Sans TC"/>
              </a:rPr>
              <a:t>Results and Discussion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AD52F9-58D2-6506-0483-3227722FE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10693"/>
            <a:ext cx="12195175" cy="47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4099F8B-C605-4502-B788-1C08EC7A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pPr/>
              <a:t>2</a:t>
            </a:fld>
            <a:endParaRPr lang="en-US" altLang="zh-CN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A9F77A-1590-4113-AD33-E66C6285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62" y="762794"/>
            <a:ext cx="11389449" cy="5334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D69906B-E030-4194-BCD7-2F7EB48D1974}"/>
              </a:ext>
            </a:extLst>
          </p:cNvPr>
          <p:cNvSpPr txBox="1"/>
          <p:nvPr/>
        </p:nvSpPr>
        <p:spPr>
          <a:xfrm>
            <a:off x="1728712" y="2087657"/>
            <a:ext cx="87377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5A678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Assessing Climate Change Impact and Water Resources</a:t>
            </a:r>
            <a:r>
              <a:rPr lang="zh-TW" altLang="en-US" sz="3600" dirty="0">
                <a:solidFill>
                  <a:srgbClr val="5A678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solidFill>
                  <a:srgbClr val="5A6783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Adaptation Measures of the Taoyuan Tableland in Taiwan</a:t>
            </a:r>
            <a:endParaRPr lang="zh-CN" altLang="en-US" sz="3600" dirty="0">
              <a:solidFill>
                <a:srgbClr val="5A6783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F7A53B2-FA08-41C9-9C3C-63D332DF9CEB}"/>
              </a:ext>
            </a:extLst>
          </p:cNvPr>
          <p:cNvSpPr txBox="1"/>
          <p:nvPr/>
        </p:nvSpPr>
        <p:spPr>
          <a:xfrm>
            <a:off x="3114479" y="3853528"/>
            <a:ext cx="5966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Ting Yu Lin, Ming Hsu Li, and </a:t>
            </a:r>
            <a:r>
              <a:rPr lang="en-US" altLang="zh-TW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Chuan</a:t>
            </a:r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Bin Jian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1121A8-8822-41CD-A95E-29DCE5EED889}"/>
              </a:ext>
            </a:extLst>
          </p:cNvPr>
          <p:cNvSpPr txBox="1"/>
          <p:nvPr/>
        </p:nvSpPr>
        <p:spPr>
          <a:xfrm>
            <a:off x="1525585" y="428886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Graduate Institute of Hydrological</a:t>
            </a:r>
            <a:r>
              <a:rPr lang="en-US" altLang="zh-TW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and Oceanic Sciences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National Central University, Taiwan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3AE5601-B211-4570-B249-41003751A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57" y="4807939"/>
            <a:ext cx="931652" cy="93165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7ECA07F-BA7A-4EC5-A590-D763AC2E26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24" b="23332"/>
          <a:stretch/>
        </p:blipFill>
        <p:spPr>
          <a:xfrm>
            <a:off x="685171" y="1116488"/>
            <a:ext cx="2756325" cy="82129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83B8100-F482-4DED-B415-DA393AEC3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70" y="4807938"/>
            <a:ext cx="665466" cy="9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DDF03-77C7-E655-9A34-B9811A09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B9581380-15F4-886B-ECC4-DBE54ECF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346317"/>
            <a:ext cx="12195175" cy="151327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9ABBFA8D-071F-C064-A64E-D53A31937169}"/>
              </a:ext>
            </a:extLst>
          </p:cNvPr>
          <p:cNvSpPr/>
          <p:nvPr/>
        </p:nvSpPr>
        <p:spPr>
          <a:xfrm>
            <a:off x="-1" y="763589"/>
            <a:ext cx="12195175" cy="57834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4CB1273-D019-65B1-FFBF-1DF11A1DD0E1}"/>
              </a:ext>
            </a:extLst>
          </p:cNvPr>
          <p:cNvSpPr/>
          <p:nvPr/>
        </p:nvSpPr>
        <p:spPr>
          <a:xfrm>
            <a:off x="0" y="-1"/>
            <a:ext cx="12187234" cy="7762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E74096-CDB4-1AAA-4E83-5FDE8B8B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4587" y="6521675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20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FD7433-82FB-4DCC-39F9-522C9DAF605D}"/>
              </a:ext>
            </a:extLst>
          </p:cNvPr>
          <p:cNvSpPr/>
          <p:nvPr/>
        </p:nvSpPr>
        <p:spPr>
          <a:xfrm>
            <a:off x="5990908" y="2484914"/>
            <a:ext cx="2514599" cy="990600"/>
          </a:xfrm>
          <a:custGeom>
            <a:avLst/>
            <a:gdLst>
              <a:gd name="connsiteX0" fmla="*/ 0 w 2514599"/>
              <a:gd name="connsiteY0" fmla="*/ 0 h 990600"/>
              <a:gd name="connsiteX1" fmla="*/ 678942 w 2514599"/>
              <a:gd name="connsiteY1" fmla="*/ 0 h 990600"/>
              <a:gd name="connsiteX2" fmla="*/ 1357883 w 2514599"/>
              <a:gd name="connsiteY2" fmla="*/ 0 h 990600"/>
              <a:gd name="connsiteX3" fmla="*/ 1936241 w 2514599"/>
              <a:gd name="connsiteY3" fmla="*/ 0 h 990600"/>
              <a:gd name="connsiteX4" fmla="*/ 2514599 w 2514599"/>
              <a:gd name="connsiteY4" fmla="*/ 0 h 990600"/>
              <a:gd name="connsiteX5" fmla="*/ 2514599 w 2514599"/>
              <a:gd name="connsiteY5" fmla="*/ 505206 h 990600"/>
              <a:gd name="connsiteX6" fmla="*/ 2514599 w 2514599"/>
              <a:gd name="connsiteY6" fmla="*/ 990600 h 990600"/>
              <a:gd name="connsiteX7" fmla="*/ 1860803 w 2514599"/>
              <a:gd name="connsiteY7" fmla="*/ 990600 h 990600"/>
              <a:gd name="connsiteX8" fmla="*/ 1232154 w 2514599"/>
              <a:gd name="connsiteY8" fmla="*/ 990600 h 990600"/>
              <a:gd name="connsiteX9" fmla="*/ 578358 w 2514599"/>
              <a:gd name="connsiteY9" fmla="*/ 990600 h 990600"/>
              <a:gd name="connsiteX10" fmla="*/ 0 w 2514599"/>
              <a:gd name="connsiteY10" fmla="*/ 990600 h 990600"/>
              <a:gd name="connsiteX11" fmla="*/ 0 w 2514599"/>
              <a:gd name="connsiteY11" fmla="*/ 495300 h 990600"/>
              <a:gd name="connsiteX12" fmla="*/ 0 w 2514599"/>
              <a:gd name="connsiteY1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599" h="990600" extrusionOk="0">
                <a:moveTo>
                  <a:pt x="0" y="0"/>
                </a:moveTo>
                <a:cubicBezTo>
                  <a:pt x="242382" y="8540"/>
                  <a:pt x="411000" y="12048"/>
                  <a:pt x="678942" y="0"/>
                </a:cubicBezTo>
                <a:cubicBezTo>
                  <a:pt x="946884" y="-12048"/>
                  <a:pt x="1106648" y="-20583"/>
                  <a:pt x="1357883" y="0"/>
                </a:cubicBezTo>
                <a:cubicBezTo>
                  <a:pt x="1609118" y="20583"/>
                  <a:pt x="1796987" y="4347"/>
                  <a:pt x="1936241" y="0"/>
                </a:cubicBezTo>
                <a:cubicBezTo>
                  <a:pt x="2075495" y="-4347"/>
                  <a:pt x="2364708" y="-6024"/>
                  <a:pt x="2514599" y="0"/>
                </a:cubicBezTo>
                <a:cubicBezTo>
                  <a:pt x="2528592" y="181068"/>
                  <a:pt x="2528669" y="399770"/>
                  <a:pt x="2514599" y="505206"/>
                </a:cubicBezTo>
                <a:cubicBezTo>
                  <a:pt x="2500529" y="610642"/>
                  <a:pt x="2502710" y="766007"/>
                  <a:pt x="2514599" y="990600"/>
                </a:cubicBezTo>
                <a:cubicBezTo>
                  <a:pt x="2253158" y="985828"/>
                  <a:pt x="1997484" y="965353"/>
                  <a:pt x="1860803" y="990600"/>
                </a:cubicBezTo>
                <a:cubicBezTo>
                  <a:pt x="1724122" y="1015847"/>
                  <a:pt x="1537384" y="1017774"/>
                  <a:pt x="1232154" y="990600"/>
                </a:cubicBezTo>
                <a:cubicBezTo>
                  <a:pt x="926924" y="963426"/>
                  <a:pt x="811404" y="986328"/>
                  <a:pt x="578358" y="990600"/>
                </a:cubicBezTo>
                <a:cubicBezTo>
                  <a:pt x="345312" y="994872"/>
                  <a:pt x="133482" y="965037"/>
                  <a:pt x="0" y="990600"/>
                </a:cubicBezTo>
                <a:cubicBezTo>
                  <a:pt x="-8537" y="854596"/>
                  <a:pt x="6983" y="664709"/>
                  <a:pt x="0" y="495300"/>
                </a:cubicBezTo>
                <a:cubicBezTo>
                  <a:pt x="-6983" y="325891"/>
                  <a:pt x="3520" y="10844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233075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22">
            <a:extLst>
              <a:ext uri="{FF2B5EF4-FFF2-40B4-BE49-F238E27FC236}">
                <a16:creationId xmlns:a16="http://schemas.microsoft.com/office/drawing/2014/main" id="{92410FF3-4158-69B6-E9AC-EEB127CEC459}"/>
              </a:ext>
            </a:extLst>
          </p:cNvPr>
          <p:cNvSpPr txBox="1"/>
          <p:nvPr/>
        </p:nvSpPr>
        <p:spPr>
          <a:xfrm>
            <a:off x="711555" y="810997"/>
            <a:ext cx="3048000" cy="6327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Research workflow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p:sp>
        <p:nvSpPr>
          <p:cNvPr id="19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48EAC3E4-4FE7-130F-D4A2-5256F040B831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+mj-lt"/>
                <a:ea typeface="Source Han Sans TC"/>
              </a:rPr>
              <a:t>Results and Discussion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196B47E-A6F2-4485-A681-B55A13C05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942" y="1385688"/>
            <a:ext cx="4616474" cy="48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402CAF6C-9E95-4C4A-90EB-12B84D23A33B}"/>
              </a:ext>
            </a:extLst>
          </p:cNvPr>
          <p:cNvSpPr/>
          <p:nvPr/>
        </p:nvSpPr>
        <p:spPr>
          <a:xfrm>
            <a:off x="5716588" y="-10921"/>
            <a:ext cx="6478588" cy="687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D6A368-B835-4422-9408-3B7DF41B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64" y="-4343"/>
            <a:ext cx="4846740" cy="6858594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3FC2A003-CAE2-448A-93F4-08E167097C77}"/>
              </a:ext>
            </a:extLst>
          </p:cNvPr>
          <p:cNvSpPr/>
          <p:nvPr/>
        </p:nvSpPr>
        <p:spPr>
          <a:xfrm>
            <a:off x="0" y="0"/>
            <a:ext cx="1490564" cy="68595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D3020A87-7842-406D-8862-452FD7800720}"/>
              </a:ext>
            </a:extLst>
          </p:cNvPr>
          <p:cNvGrpSpPr/>
          <p:nvPr/>
        </p:nvGrpSpPr>
        <p:grpSpPr>
          <a:xfrm>
            <a:off x="-103721" y="2899496"/>
            <a:ext cx="1698007" cy="1180188"/>
            <a:chOff x="-108617" y="171775"/>
            <a:chExt cx="1698007" cy="1180188"/>
          </a:xfrm>
        </p:grpSpPr>
        <p:sp>
          <p:nvSpPr>
            <p:cNvPr id="53" name="22">
              <a:extLst>
                <a:ext uri="{FF2B5EF4-FFF2-40B4-BE49-F238E27FC236}">
                  <a16:creationId xmlns:a16="http://schemas.microsoft.com/office/drawing/2014/main" id="{AC0F111E-5A40-49D6-B2CD-FF808C7FA450}"/>
                </a:ext>
              </a:extLst>
            </p:cNvPr>
            <p:cNvSpPr txBox="1"/>
            <p:nvPr/>
          </p:nvSpPr>
          <p:spPr>
            <a:xfrm>
              <a:off x="-108617" y="639896"/>
              <a:ext cx="1698007" cy="7120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algn="ctr">
                <a:buSzPct val="25000"/>
              </a:pPr>
              <a:r>
                <a:rPr lang="en-US" altLang="zh-TW" sz="2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Runoff</a:t>
              </a:r>
            </a:p>
            <a:p>
              <a:pPr algn="ctr">
                <a:buSzPct val="25000"/>
              </a:pPr>
              <a:r>
                <a:rPr lang="en-US" altLang="zh-TW" sz="2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Simulation</a:t>
              </a:r>
              <a:endParaRPr lang="zh-TW" altLang="zh-TW" sz="2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59DDF6BF-BC56-45DA-B151-6438B3412FA8}"/>
                </a:ext>
              </a:extLst>
            </p:cNvPr>
            <p:cNvGrpSpPr/>
            <p:nvPr/>
          </p:nvGrpSpPr>
          <p:grpSpPr>
            <a:xfrm>
              <a:off x="413848" y="171775"/>
              <a:ext cx="653074" cy="457200"/>
              <a:chOff x="-32108" y="838994"/>
              <a:chExt cx="653074" cy="457200"/>
            </a:xfrm>
          </p:grpSpPr>
          <p:sp>
            <p:nvSpPr>
              <p:cNvPr id="55" name="24">
                <a:extLst>
                  <a:ext uri="{FF2B5EF4-FFF2-40B4-BE49-F238E27FC236}">
                    <a16:creationId xmlns:a16="http://schemas.microsoft.com/office/drawing/2014/main" id="{A26C206B-70FA-4A58-90DE-0182AC07A042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3783077E-FD5C-4550-B976-16B356525EE8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2</a:t>
                </a:r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/4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7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BF19DDA9-F284-4C8F-9622-40D8053C0AD2}"/>
              </a:ext>
            </a:extLst>
          </p:cNvPr>
          <p:cNvSpPr txBox="1"/>
          <p:nvPr/>
        </p:nvSpPr>
        <p:spPr>
          <a:xfrm>
            <a:off x="51740" y="1940733"/>
            <a:ext cx="139025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Results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91749731-55A2-46A1-AA2D-8A2862BF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78" y="6498695"/>
            <a:ext cx="457200" cy="348978"/>
          </a:xfrm>
        </p:spPr>
        <p:txBody>
          <a:bodyPr>
            <a:normAutofit lnSpcReduction="10000"/>
          </a:bodyPr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t>21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57" name="接點: 弧形 56">
            <a:extLst>
              <a:ext uri="{FF2B5EF4-FFF2-40B4-BE49-F238E27FC236}">
                <a16:creationId xmlns:a16="http://schemas.microsoft.com/office/drawing/2014/main" id="{E16365B1-B428-4650-AC5E-CB6479B1A4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08142" y="610392"/>
            <a:ext cx="1141844" cy="420177"/>
          </a:xfrm>
          <a:prstGeom prst="curvedConnector3">
            <a:avLst>
              <a:gd name="adj1" fmla="val 50000"/>
            </a:avLst>
          </a:prstGeom>
          <a:ln w="38100">
            <a:solidFill>
              <a:srgbClr val="984807"/>
            </a:solidFill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接點: 弧形 57">
            <a:extLst>
              <a:ext uri="{FF2B5EF4-FFF2-40B4-BE49-F238E27FC236}">
                <a16:creationId xmlns:a16="http://schemas.microsoft.com/office/drawing/2014/main" id="{1EB0CFFC-2506-408E-91AB-E4D8788CC52C}"/>
              </a:ext>
            </a:extLst>
          </p:cNvPr>
          <p:cNvCxnSpPr>
            <a:cxnSpLocks/>
          </p:cNvCxnSpPr>
          <p:nvPr/>
        </p:nvCxnSpPr>
        <p:spPr>
          <a:xfrm rot="10800000">
            <a:off x="5108144" y="3558586"/>
            <a:ext cx="1141843" cy="934876"/>
          </a:xfrm>
          <a:prstGeom prst="curvedConnector3">
            <a:avLst>
              <a:gd name="adj1" fmla="val 50000"/>
            </a:avLst>
          </a:prstGeom>
          <a:ln w="38100">
            <a:solidFill>
              <a:srgbClr val="17375E"/>
            </a:solidFill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ABD186F7-F83A-EEF6-F002-FADE6C562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86" y="223386"/>
            <a:ext cx="5893449" cy="64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9CDA4-224C-953A-D472-BFA1E8CF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>
            <a:extLst>
              <a:ext uri="{FF2B5EF4-FFF2-40B4-BE49-F238E27FC236}">
                <a16:creationId xmlns:a16="http://schemas.microsoft.com/office/drawing/2014/main" id="{98C2D44A-7D3F-CC14-3DD9-F74C7D2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5346317"/>
            <a:ext cx="12195175" cy="151327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2F0B2039-E912-6D45-E9F5-AF006DDC345D}"/>
              </a:ext>
            </a:extLst>
          </p:cNvPr>
          <p:cNvSpPr/>
          <p:nvPr/>
        </p:nvSpPr>
        <p:spPr>
          <a:xfrm>
            <a:off x="-1" y="763589"/>
            <a:ext cx="12195175" cy="57834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+mj-lt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5BA8BD0-267D-4096-8E39-39BFDCF9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302" y="1416168"/>
            <a:ext cx="4616474" cy="480949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EFC371F-1211-A09D-400F-52015284CCBC}"/>
              </a:ext>
            </a:extLst>
          </p:cNvPr>
          <p:cNvSpPr/>
          <p:nvPr/>
        </p:nvSpPr>
        <p:spPr>
          <a:xfrm>
            <a:off x="0" y="-1"/>
            <a:ext cx="12187234" cy="7762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lt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DBC683E-EDE2-3023-70B2-AF4AF0AD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876" y="6517899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22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02D58AC-8A49-DFF4-E3D5-54D59B620C57}"/>
              </a:ext>
            </a:extLst>
          </p:cNvPr>
          <p:cNvSpPr/>
          <p:nvPr/>
        </p:nvSpPr>
        <p:spPr>
          <a:xfrm>
            <a:off x="4344987" y="3734594"/>
            <a:ext cx="3429000" cy="1905000"/>
          </a:xfrm>
          <a:custGeom>
            <a:avLst/>
            <a:gdLst>
              <a:gd name="connsiteX0" fmla="*/ 0 w 3429000"/>
              <a:gd name="connsiteY0" fmla="*/ 0 h 1905000"/>
              <a:gd name="connsiteX1" fmla="*/ 754380 w 3429000"/>
              <a:gd name="connsiteY1" fmla="*/ 0 h 1905000"/>
              <a:gd name="connsiteX2" fmla="*/ 1508760 w 3429000"/>
              <a:gd name="connsiteY2" fmla="*/ 0 h 1905000"/>
              <a:gd name="connsiteX3" fmla="*/ 2125980 w 3429000"/>
              <a:gd name="connsiteY3" fmla="*/ 0 h 1905000"/>
              <a:gd name="connsiteX4" fmla="*/ 2708910 w 3429000"/>
              <a:gd name="connsiteY4" fmla="*/ 0 h 1905000"/>
              <a:gd name="connsiteX5" fmla="*/ 3429000 w 3429000"/>
              <a:gd name="connsiteY5" fmla="*/ 0 h 1905000"/>
              <a:gd name="connsiteX6" fmla="*/ 3429000 w 3429000"/>
              <a:gd name="connsiteY6" fmla="*/ 596900 h 1905000"/>
              <a:gd name="connsiteX7" fmla="*/ 3429000 w 3429000"/>
              <a:gd name="connsiteY7" fmla="*/ 1250950 h 1905000"/>
              <a:gd name="connsiteX8" fmla="*/ 3429000 w 3429000"/>
              <a:gd name="connsiteY8" fmla="*/ 1905000 h 1905000"/>
              <a:gd name="connsiteX9" fmla="*/ 2777490 w 3429000"/>
              <a:gd name="connsiteY9" fmla="*/ 1905000 h 1905000"/>
              <a:gd name="connsiteX10" fmla="*/ 2057400 w 3429000"/>
              <a:gd name="connsiteY10" fmla="*/ 1905000 h 1905000"/>
              <a:gd name="connsiteX11" fmla="*/ 1371600 w 3429000"/>
              <a:gd name="connsiteY11" fmla="*/ 1905000 h 1905000"/>
              <a:gd name="connsiteX12" fmla="*/ 754380 w 3429000"/>
              <a:gd name="connsiteY12" fmla="*/ 1905000 h 1905000"/>
              <a:gd name="connsiteX13" fmla="*/ 0 w 3429000"/>
              <a:gd name="connsiteY13" fmla="*/ 1905000 h 1905000"/>
              <a:gd name="connsiteX14" fmla="*/ 0 w 3429000"/>
              <a:gd name="connsiteY14" fmla="*/ 1289050 h 1905000"/>
              <a:gd name="connsiteX15" fmla="*/ 0 w 3429000"/>
              <a:gd name="connsiteY15" fmla="*/ 654050 h 1905000"/>
              <a:gd name="connsiteX16" fmla="*/ 0 w 3429000"/>
              <a:gd name="connsiteY16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29000" h="1905000" extrusionOk="0">
                <a:moveTo>
                  <a:pt x="0" y="0"/>
                </a:moveTo>
                <a:cubicBezTo>
                  <a:pt x="257996" y="27399"/>
                  <a:pt x="494520" y="30907"/>
                  <a:pt x="754380" y="0"/>
                </a:cubicBezTo>
                <a:cubicBezTo>
                  <a:pt x="1014240" y="-30907"/>
                  <a:pt x="1173430" y="32783"/>
                  <a:pt x="1508760" y="0"/>
                </a:cubicBezTo>
                <a:cubicBezTo>
                  <a:pt x="1844090" y="-32783"/>
                  <a:pt x="1936060" y="20692"/>
                  <a:pt x="2125980" y="0"/>
                </a:cubicBezTo>
                <a:cubicBezTo>
                  <a:pt x="2315900" y="-20692"/>
                  <a:pt x="2431385" y="28495"/>
                  <a:pt x="2708910" y="0"/>
                </a:cubicBezTo>
                <a:cubicBezTo>
                  <a:pt x="2986435" y="-28495"/>
                  <a:pt x="3231217" y="12068"/>
                  <a:pt x="3429000" y="0"/>
                </a:cubicBezTo>
                <a:cubicBezTo>
                  <a:pt x="3411388" y="238688"/>
                  <a:pt x="3445927" y="469281"/>
                  <a:pt x="3429000" y="596900"/>
                </a:cubicBezTo>
                <a:cubicBezTo>
                  <a:pt x="3412073" y="724519"/>
                  <a:pt x="3421041" y="930559"/>
                  <a:pt x="3429000" y="1250950"/>
                </a:cubicBezTo>
                <a:cubicBezTo>
                  <a:pt x="3436960" y="1571341"/>
                  <a:pt x="3428546" y="1702326"/>
                  <a:pt x="3429000" y="1905000"/>
                </a:cubicBezTo>
                <a:cubicBezTo>
                  <a:pt x="3140107" y="1926544"/>
                  <a:pt x="2965561" y="1916845"/>
                  <a:pt x="2777490" y="1905000"/>
                </a:cubicBezTo>
                <a:cubicBezTo>
                  <a:pt x="2589419" y="1893156"/>
                  <a:pt x="2222873" y="1887210"/>
                  <a:pt x="2057400" y="1905000"/>
                </a:cubicBezTo>
                <a:cubicBezTo>
                  <a:pt x="1891927" y="1922791"/>
                  <a:pt x="1695125" y="1892582"/>
                  <a:pt x="1371600" y="1905000"/>
                </a:cubicBezTo>
                <a:cubicBezTo>
                  <a:pt x="1048075" y="1917418"/>
                  <a:pt x="929639" y="1907784"/>
                  <a:pt x="754380" y="1905000"/>
                </a:cubicBezTo>
                <a:cubicBezTo>
                  <a:pt x="579121" y="1902216"/>
                  <a:pt x="268400" y="1908569"/>
                  <a:pt x="0" y="1905000"/>
                </a:cubicBezTo>
                <a:cubicBezTo>
                  <a:pt x="-10264" y="1765721"/>
                  <a:pt x="-27765" y="1439283"/>
                  <a:pt x="0" y="1289050"/>
                </a:cubicBezTo>
                <a:cubicBezTo>
                  <a:pt x="27765" y="1138817"/>
                  <a:pt x="15871" y="839110"/>
                  <a:pt x="0" y="654050"/>
                </a:cubicBezTo>
                <a:cubicBezTo>
                  <a:pt x="-15871" y="468990"/>
                  <a:pt x="24112" y="27018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233075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22">
            <a:extLst>
              <a:ext uri="{FF2B5EF4-FFF2-40B4-BE49-F238E27FC236}">
                <a16:creationId xmlns:a16="http://schemas.microsoft.com/office/drawing/2014/main" id="{6BF32986-1829-287D-6A17-84B7AD6A8C7E}"/>
              </a:ext>
            </a:extLst>
          </p:cNvPr>
          <p:cNvSpPr txBox="1"/>
          <p:nvPr/>
        </p:nvSpPr>
        <p:spPr>
          <a:xfrm>
            <a:off x="711555" y="810997"/>
            <a:ext cx="3048000" cy="6327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Research workflow</a:t>
            </a:r>
            <a:endParaRPr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p:sp>
        <p:nvSpPr>
          <p:cNvPr id="19" name="文本框 2">
            <a:hlinkClick r:id="rId5" action="ppaction://hlinksldjump"/>
            <a:extLst>
              <a:ext uri="{FF2B5EF4-FFF2-40B4-BE49-F238E27FC236}">
                <a16:creationId xmlns:a16="http://schemas.microsoft.com/office/drawing/2014/main" id="{AB42404E-3B20-E7E7-ADE7-8D1C38C05725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+mj-lt"/>
                <a:ea typeface="Source Han Sans TC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7220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C6D0483F-B5D8-CCB2-B3C1-4685FAF44A17}"/>
              </a:ext>
            </a:extLst>
          </p:cNvPr>
          <p:cNvGrpSpPr/>
          <p:nvPr/>
        </p:nvGrpSpPr>
        <p:grpSpPr>
          <a:xfrm>
            <a:off x="-1" y="1219994"/>
            <a:ext cx="12195176" cy="5639593"/>
            <a:chOff x="-1" y="1219994"/>
            <a:chExt cx="12195176" cy="5639593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C375542-9E8B-D49D-3573-8E0728702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346317"/>
              <a:ext cx="12195175" cy="1513270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7413052-9165-C8E1-E9ED-B05339DE9B2E}"/>
                </a:ext>
              </a:extLst>
            </p:cNvPr>
            <p:cNvSpPr/>
            <p:nvPr/>
          </p:nvSpPr>
          <p:spPr>
            <a:xfrm>
              <a:off x="-1" y="1219994"/>
              <a:ext cx="12195175" cy="53270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+mj-lt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6943AA9-ACF5-4C09-992B-2E2D3F1F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387" y="6523143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23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D83996-5846-464E-BD1D-D5099FCBBE27}"/>
              </a:ext>
            </a:extLst>
          </p:cNvPr>
          <p:cNvSpPr/>
          <p:nvPr/>
        </p:nvSpPr>
        <p:spPr>
          <a:xfrm>
            <a:off x="0" y="0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22">
            <a:extLst>
              <a:ext uri="{FF2B5EF4-FFF2-40B4-BE49-F238E27FC236}">
                <a16:creationId xmlns:a16="http://schemas.microsoft.com/office/drawing/2014/main" id="{F7D6EFA5-6E0C-491E-8330-92987B385C55}"/>
              </a:ext>
            </a:extLst>
          </p:cNvPr>
          <p:cNvSpPr txBox="1"/>
          <p:nvPr/>
        </p:nvSpPr>
        <p:spPr>
          <a:xfrm>
            <a:off x="1825215" y="568438"/>
            <a:ext cx="9296400" cy="5391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>
              <a:buSzPct val="25000"/>
            </a:pP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Adaptation Measures for Water Resources Management (Public Water)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4F52443-7816-4500-9552-51DA6078D851}"/>
              </a:ext>
            </a:extLst>
          </p:cNvPr>
          <p:cNvGrpSpPr/>
          <p:nvPr/>
        </p:nvGrpSpPr>
        <p:grpSpPr>
          <a:xfrm>
            <a:off x="1175314" y="606837"/>
            <a:ext cx="653074" cy="457200"/>
            <a:chOff x="-32108" y="838994"/>
            <a:chExt cx="653074" cy="457200"/>
          </a:xfrm>
        </p:grpSpPr>
        <p:sp>
          <p:nvSpPr>
            <p:cNvPr id="7" name="24">
              <a:extLst>
                <a:ext uri="{FF2B5EF4-FFF2-40B4-BE49-F238E27FC236}">
                  <a16:creationId xmlns:a16="http://schemas.microsoft.com/office/drawing/2014/main" id="{F926BB87-F2C9-4C88-AFBC-4655E9A9BF0F}"/>
                </a:ext>
              </a:extLst>
            </p:cNvPr>
            <p:cNvSpPr/>
            <p:nvPr/>
          </p:nvSpPr>
          <p:spPr>
            <a:xfrm>
              <a:off x="53872" y="838994"/>
              <a:ext cx="481115" cy="457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/>
              <a:endParaRPr sz="1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0FC87C8A-B066-42E5-AE05-85AF53DB0E6D}"/>
                </a:ext>
              </a:extLst>
            </p:cNvPr>
            <p:cNvSpPr txBox="1"/>
            <p:nvPr/>
          </p:nvSpPr>
          <p:spPr>
            <a:xfrm>
              <a:off x="-32108" y="882928"/>
              <a:ext cx="653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3</a:t>
              </a:r>
              <a:r>
                <a: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/4</a:t>
              </a:r>
              <a:endParaRPr lang="en-US" altLang="zh-TW" sz="18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73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0AFEA850-4234-4C5A-B2CD-3239A28E4185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Results and Discussion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6BF60B0-FA4D-178C-E549-568442E93EE9}"/>
              </a:ext>
            </a:extLst>
          </p:cNvPr>
          <p:cNvSpPr txBox="1"/>
          <p:nvPr/>
        </p:nvSpPr>
        <p:spPr>
          <a:xfrm>
            <a:off x="992188" y="1533020"/>
            <a:ext cx="3413116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Source Han Sans TC"/>
              </a:rPr>
              <a:t>Baseline &amp; Mid-Century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93AE81A-D1C6-A0FC-EA5C-C99304046C2C}"/>
              </a:ext>
            </a:extLst>
          </p:cNvPr>
          <p:cNvSpPr txBox="1"/>
          <p:nvPr/>
        </p:nvSpPr>
        <p:spPr>
          <a:xfrm>
            <a:off x="992187" y="3755762"/>
            <a:ext cx="4379091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Source Han Sans TC"/>
              </a:rPr>
              <a:t>Mid-Century &amp; Adaptation Measures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3D86AED-E509-EEA2-5333-56CE1CEEC0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3593557"/>
                  </p:ext>
                </p:extLst>
              </p:nvPr>
            </p:nvGraphicFramePr>
            <p:xfrm>
              <a:off x="976841" y="4420944"/>
              <a:ext cx="6097852" cy="167640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066801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222092463"/>
                        </a:ext>
                      </a:extLst>
                    </a:gridCol>
                    <a:gridCol w="2059251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583695858"/>
                        </a:ext>
                      </a:extLst>
                    </a:gridCol>
                  </a:tblGrid>
                  <a:tr h="280933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Public Water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 fontAlgn="ctr"/>
                          <a:endParaRPr lang="zh-TW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ea"/>
                            <a:ea typeface="+mj-ea"/>
                          </a:endParaRPr>
                        </a:p>
                      </a:txBody>
                      <a:tcPr marL="3755" marR="3755" marT="375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280933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Dredging </a:t>
                          </a:r>
                          <a:r>
                            <a:rPr lang="en-US" altLang="zh-TW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Shihmen</a:t>
                          </a: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Reservoir </a:t>
                          </a:r>
                          <a:r>
                            <a:rPr lang="en-US" altLang="zh-TW" sz="16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ea typeface="Source Han Sans TC"/>
                            </a:rPr>
                            <a:t>50 million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sz="16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Source Han Sans TC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Source Han Sans TC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Source Han Sans TC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altLang="zh-TW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Ponds support public water supply</a:t>
                          </a:r>
                          <a:endParaRPr lang="en-US" altLang="zh-TW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242197946"/>
                      </a:ext>
                    </a:extLst>
                  </a:tr>
                  <a:tr h="452016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84.80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rgbClr val="556C4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96.69 (%)</a:t>
                          </a:r>
                          <a:endParaRPr lang="en-US" altLang="zh-TW" sz="1600" b="0" i="0" u="none" strike="noStrike" dirty="0">
                            <a:solidFill>
                              <a:srgbClr val="556C44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84.80 (%)</a:t>
                          </a:r>
                          <a:endParaRPr lang="en-US" altLang="zh-TW" sz="1600" b="0" i="0" u="none" strike="noStrike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452016"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DPD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1560 (%-day)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556C4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980 (%-day)</a:t>
                          </a:r>
                          <a:endParaRPr lang="zh-TW" altLang="en-US" sz="1600" b="0" i="0" u="none" strike="noStrike" kern="1200" dirty="0">
                            <a:solidFill>
                              <a:srgbClr val="556C44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556C4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 (%-day)</a:t>
                          </a:r>
                          <a:endParaRPr lang="zh-TW" altLang="en-US" sz="1600" b="0" i="0" u="none" strike="noStrike" kern="1200" dirty="0">
                            <a:solidFill>
                              <a:srgbClr val="556C44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93D86AED-E509-EEA2-5333-56CE1CEEC0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3593557"/>
                  </p:ext>
                </p:extLst>
              </p:nvPr>
            </p:nvGraphicFramePr>
            <p:xfrm>
              <a:off x="976841" y="4420944"/>
              <a:ext cx="6097852" cy="167640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066801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3222092463"/>
                        </a:ext>
                      </a:extLst>
                    </a:gridCol>
                    <a:gridCol w="2059251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583695858"/>
                        </a:ext>
                      </a:extLst>
                    </a:gridCol>
                  </a:tblGrid>
                  <a:tr h="280933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Public Water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 fontAlgn="ctr"/>
                          <a:endParaRPr lang="zh-TW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ea"/>
                            <a:ea typeface="+mj-ea"/>
                          </a:endParaRPr>
                        </a:p>
                      </a:txBody>
                      <a:tcPr marL="3755" marR="3755" marT="375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491435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3755" marR="3755" marT="3755" marB="0" anchor="ctr">
                        <a:blipFill>
                          <a:blip r:embed="rId5"/>
                          <a:stretch>
                            <a:fillRect l="-111243" t="-65432" r="-85799" b="-187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Ponds support public water supply</a:t>
                          </a:r>
                          <a:endParaRPr lang="en-US" altLang="zh-TW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242197946"/>
                      </a:ext>
                    </a:extLst>
                  </a:tr>
                  <a:tr h="452016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84.80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rgbClr val="556C4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96.69 (%)</a:t>
                          </a:r>
                          <a:endParaRPr lang="en-US" altLang="zh-TW" sz="1600" b="0" i="0" u="none" strike="noStrike" dirty="0">
                            <a:solidFill>
                              <a:srgbClr val="556C44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84.80 (%)</a:t>
                          </a:r>
                          <a:endParaRPr lang="en-US" altLang="zh-TW" sz="1600" b="0" i="0" u="none" strike="noStrike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45201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3755" marR="3755" marT="3755" marB="0" anchor="ctr">
                        <a:blipFill>
                          <a:blip r:embed="rId5"/>
                          <a:stretch>
                            <a:fillRect l="-571" t="-282432" r="-473143" b="-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1560 (%-day)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556C4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980 (%-day)</a:t>
                          </a:r>
                          <a:endParaRPr lang="zh-TW" altLang="en-US" sz="1600" b="0" i="0" u="none" strike="noStrike" kern="1200" dirty="0">
                            <a:solidFill>
                              <a:srgbClr val="556C44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556C44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 (%-day)</a:t>
                          </a:r>
                          <a:endParaRPr lang="zh-TW" altLang="en-US" sz="1600" b="0" i="0" u="none" strike="noStrike" kern="1200" dirty="0">
                            <a:solidFill>
                              <a:srgbClr val="556C44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12F564CC-12D9-3412-CEE3-AC131BC33D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468265"/>
                  </p:ext>
                </p:extLst>
              </p:nvPr>
            </p:nvGraphicFramePr>
            <p:xfrm>
              <a:off x="992188" y="2288109"/>
              <a:ext cx="3943911" cy="1120771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132724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124099">
                      <a:extLst>
                        <a:ext uri="{9D8B030D-6E8A-4147-A177-3AD203B41FA5}">
                          <a16:colId xmlns:a16="http://schemas.microsoft.com/office/drawing/2014/main" val="3222092463"/>
                        </a:ext>
                      </a:extLst>
                    </a:gridCol>
                    <a:gridCol w="1687088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</a:tblGrid>
                  <a:tr h="280933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Baseline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41991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92.37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84.80 (%)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419919"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DPD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1290 (%-day)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1560 (%-day)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12F564CC-12D9-3412-CEE3-AC131BC33D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7468265"/>
                  </p:ext>
                </p:extLst>
              </p:nvPr>
            </p:nvGraphicFramePr>
            <p:xfrm>
              <a:off x="992188" y="2288109"/>
              <a:ext cx="3943911" cy="1120771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132724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124099">
                      <a:extLst>
                        <a:ext uri="{9D8B030D-6E8A-4147-A177-3AD203B41FA5}">
                          <a16:colId xmlns:a16="http://schemas.microsoft.com/office/drawing/2014/main" val="3222092463"/>
                        </a:ext>
                      </a:extLst>
                    </a:gridCol>
                    <a:gridCol w="1687088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</a:tblGrid>
                  <a:tr h="280933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Baseline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41991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92.37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84.80 (%)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41991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3755" marR="3755" marT="3755" marB="0" anchor="ctr">
                        <a:blipFill>
                          <a:blip r:embed="rId6"/>
                          <a:stretch>
                            <a:fillRect l="-538" t="-178261" r="-249462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1290 (%-day)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1560 (%-day)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818ED51-25C5-6874-84E9-034DB27CDF95}"/>
                  </a:ext>
                </a:extLst>
              </p:cNvPr>
              <p:cNvSpPr txBox="1"/>
              <p:nvPr/>
            </p:nvSpPr>
            <p:spPr>
              <a:xfrm>
                <a:off x="7779192" y="4312110"/>
                <a:ext cx="3410510" cy="13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MTTF : Mean Time To Failure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MTTR : Mean Time To Repair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Availability : A higher value is preferable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DPD</a:t>
                </a:r>
                <a14:m>
                  <m:oMath xmlns:m="http://schemas.openxmlformats.org/officeDocument/2006/math">
                    <m:r>
                      <a:rPr lang="en-US" altLang="zh-TW" sz="1400" b="1" i="1">
                        <a:solidFill>
                          <a:srgbClr val="BE0000"/>
                        </a:solidFill>
                        <a:latin typeface="Cambria Math" panose="02040503050406030204" pitchFamily="18" charset="0"/>
                        <a:ea typeface="+mj-ea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: A lower value is preferable</a:t>
                </a: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818ED51-25C5-6874-84E9-034DB27C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92" y="4312110"/>
                <a:ext cx="3410510" cy="1346331"/>
              </a:xfrm>
              <a:prstGeom prst="rect">
                <a:avLst/>
              </a:prstGeom>
              <a:blipFill>
                <a:blip r:embed="rId7"/>
                <a:stretch>
                  <a:fillRect l="-536" b="-40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BA32C63-6E0E-3ABB-576E-D09E489066DB}"/>
                  </a:ext>
                </a:extLst>
              </p:cNvPr>
              <p:cNvSpPr txBox="1"/>
              <p:nvPr/>
            </p:nvSpPr>
            <p:spPr>
              <a:xfrm>
                <a:off x="7779192" y="3039858"/>
                <a:ext cx="3410510" cy="87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DPD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TW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6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6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6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6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×100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BBA32C63-6E0E-3ABB-576E-D09E48906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92" y="3039858"/>
                <a:ext cx="3410510" cy="874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8B1F62C-FFFB-F109-B051-5CD804A38748}"/>
                  </a:ext>
                </a:extLst>
              </p:cNvPr>
              <p:cNvSpPr txBox="1"/>
              <p:nvPr/>
            </p:nvSpPr>
            <p:spPr>
              <a:xfrm>
                <a:off x="7779192" y="2054352"/>
                <a:ext cx="2970300" cy="588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altLang="zh-TW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MTTF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MTTF</m:t>
                              </m:r>
                              <m:r>
                                <a:rPr lang="en-US" altLang="zh-TW" sz="16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MTTR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E8B1F62C-FFFB-F109-B051-5CD804A3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192" y="2054352"/>
                <a:ext cx="2970300" cy="5881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连接符 26">
            <a:extLst>
              <a:ext uri="{FF2B5EF4-FFF2-40B4-BE49-F238E27FC236}">
                <a16:creationId xmlns:a16="http://schemas.microsoft.com/office/drawing/2014/main" id="{F97C7D2D-0213-D89B-2287-F7D2F00A1C96}"/>
              </a:ext>
            </a:extLst>
          </p:cNvPr>
          <p:cNvCxnSpPr>
            <a:cxnSpLocks/>
          </p:cNvCxnSpPr>
          <p:nvPr/>
        </p:nvCxnSpPr>
        <p:spPr>
          <a:xfrm>
            <a:off x="7392987" y="1287608"/>
            <a:ext cx="0" cy="522962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D90E9-4764-A079-8BAF-719C44CA2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B32DE1FC-ACC9-AEF4-72AA-688C41FC0A97}"/>
              </a:ext>
            </a:extLst>
          </p:cNvPr>
          <p:cNvGrpSpPr/>
          <p:nvPr/>
        </p:nvGrpSpPr>
        <p:grpSpPr>
          <a:xfrm>
            <a:off x="-1" y="1219994"/>
            <a:ext cx="12195176" cy="5639593"/>
            <a:chOff x="-1" y="1219994"/>
            <a:chExt cx="12195176" cy="563959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3C3E50F-44CE-D2C2-AB2F-16A1B8FD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346317"/>
              <a:ext cx="12195175" cy="1513270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821F3AB-2DED-0625-881A-5CED9F0B6A05}"/>
                </a:ext>
              </a:extLst>
            </p:cNvPr>
            <p:cNvSpPr/>
            <p:nvPr/>
          </p:nvSpPr>
          <p:spPr>
            <a:xfrm>
              <a:off x="-1" y="1219994"/>
              <a:ext cx="12195175" cy="53270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+mj-lt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2714C0-2EF6-D758-BC5C-D7589545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987" y="6508786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24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75F78B-62DC-E381-3311-04840AD05C83}"/>
              </a:ext>
            </a:extLst>
          </p:cNvPr>
          <p:cNvSpPr/>
          <p:nvPr/>
        </p:nvSpPr>
        <p:spPr>
          <a:xfrm>
            <a:off x="0" y="0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22">
            <a:extLst>
              <a:ext uri="{FF2B5EF4-FFF2-40B4-BE49-F238E27FC236}">
                <a16:creationId xmlns:a16="http://schemas.microsoft.com/office/drawing/2014/main" id="{B6FA1B8C-502B-9D18-FC27-B2E031B076DC}"/>
              </a:ext>
            </a:extLst>
          </p:cNvPr>
          <p:cNvSpPr txBox="1"/>
          <p:nvPr/>
        </p:nvSpPr>
        <p:spPr>
          <a:xfrm>
            <a:off x="1337288" y="568438"/>
            <a:ext cx="10121444" cy="5391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/>
          </a:bodyPr>
          <a:lstStyle/>
          <a:p>
            <a:pPr>
              <a:buSzPct val="25000"/>
            </a:pP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Adaptation Measures for Water Resources Management (Agriculture Water)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1404E24-85FF-F527-13FE-DC0A07CD46DE}"/>
              </a:ext>
            </a:extLst>
          </p:cNvPr>
          <p:cNvGrpSpPr/>
          <p:nvPr/>
        </p:nvGrpSpPr>
        <p:grpSpPr>
          <a:xfrm>
            <a:off x="687387" y="606837"/>
            <a:ext cx="653074" cy="457200"/>
            <a:chOff x="-32108" y="838994"/>
            <a:chExt cx="653074" cy="457200"/>
          </a:xfrm>
        </p:grpSpPr>
        <p:sp>
          <p:nvSpPr>
            <p:cNvPr id="7" name="24">
              <a:extLst>
                <a:ext uri="{FF2B5EF4-FFF2-40B4-BE49-F238E27FC236}">
                  <a16:creationId xmlns:a16="http://schemas.microsoft.com/office/drawing/2014/main" id="{EC8CF849-08F6-5598-C28A-E09BE944960F}"/>
                </a:ext>
              </a:extLst>
            </p:cNvPr>
            <p:cNvSpPr/>
            <p:nvPr/>
          </p:nvSpPr>
          <p:spPr>
            <a:xfrm>
              <a:off x="53872" y="838994"/>
              <a:ext cx="481115" cy="457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/>
              <a:endParaRPr sz="1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23C9DC1-E1C1-982A-550A-1339F84A995E}"/>
                </a:ext>
              </a:extLst>
            </p:cNvPr>
            <p:cNvSpPr txBox="1"/>
            <p:nvPr/>
          </p:nvSpPr>
          <p:spPr>
            <a:xfrm>
              <a:off x="-32108" y="882928"/>
              <a:ext cx="653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4/4</a:t>
              </a:r>
              <a:endParaRPr lang="en-US" altLang="zh-TW" sz="18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69" name="直接连接符 26">
            <a:extLst>
              <a:ext uri="{FF2B5EF4-FFF2-40B4-BE49-F238E27FC236}">
                <a16:creationId xmlns:a16="http://schemas.microsoft.com/office/drawing/2014/main" id="{2A917351-A334-3730-0CF4-0A5CFF7C8233}"/>
              </a:ext>
            </a:extLst>
          </p:cNvPr>
          <p:cNvCxnSpPr>
            <a:cxnSpLocks/>
          </p:cNvCxnSpPr>
          <p:nvPr/>
        </p:nvCxnSpPr>
        <p:spPr>
          <a:xfrm>
            <a:off x="8383587" y="1445751"/>
            <a:ext cx="0" cy="495584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B68A0C0D-99B1-7BF2-AB8B-EC4530E7D4A1}"/>
              </a:ext>
            </a:extLst>
          </p:cNvPr>
          <p:cNvSpPr txBox="1"/>
          <p:nvPr/>
        </p:nvSpPr>
        <p:spPr>
          <a:xfrm>
            <a:off x="3962218" y="56704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Results and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8136536-DBF6-CFE3-C528-170DEE32D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925210"/>
                  </p:ext>
                </p:extLst>
              </p:nvPr>
            </p:nvGraphicFramePr>
            <p:xfrm>
              <a:off x="773367" y="4335789"/>
              <a:ext cx="7457820" cy="1992095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037468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126642485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  <a:gridCol w="2991352">
                      <a:extLst>
                        <a:ext uri="{9D8B030D-6E8A-4147-A177-3AD203B41FA5}">
                          <a16:colId xmlns:a16="http://schemas.microsoft.com/office/drawing/2014/main" val="2444567210"/>
                        </a:ext>
                      </a:extLst>
                    </a:gridCol>
                  </a:tblGrid>
                  <a:tr h="298715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Agriculture Water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 fontAlgn="ctr"/>
                          <a:endParaRPr lang="zh-TW" altLang="en-US" sz="12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63285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Dredging </a:t>
                          </a:r>
                          <a:r>
                            <a:rPr lang="en-US" altLang="zh-TW" sz="16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Shihmen</a:t>
                          </a: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Reservoir </a:t>
                          </a:r>
                          <a:r>
                            <a:rPr lang="en-US" altLang="zh-TW" sz="16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ea typeface="Source Han Sans TC"/>
                            </a:rPr>
                            <a:t>50 million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sz="16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Source Han Sans TC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Source Han Sans TC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Source Han Sans TC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altLang="zh-TW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Increase water diversion from rivers and deepening agricultural ponds</a:t>
                          </a:r>
                          <a:endParaRPr lang="en-US" altLang="zh-TW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242197946"/>
                      </a:ext>
                    </a:extLst>
                  </a:tr>
                  <a:tr h="53026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12.52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12.77 (%)</a:t>
                          </a: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13.34 (%)</a:t>
                          </a: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530265"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TD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Ag</m:t>
                                    </m:r>
                                  </m:sub>
                                </m:sSub>
                                <m:r>
                                  <a:rPr lang="en-US" altLang="zh-TW" sz="1600" b="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28.5</a:t>
                          </a:r>
                          <a:r>
                            <a:rPr lang="zh-TW" altLang="en-US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zh-TW" altLang="en-US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(%)</a:t>
                          </a:r>
                          <a:endParaRPr lang="en-US" sz="1600" b="0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zh-TW" altLang="en-US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(%)</a:t>
                          </a:r>
                          <a:endParaRPr lang="en-US" sz="1600" b="0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8136536-DBF6-CFE3-C528-170DEE32D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925210"/>
                  </p:ext>
                </p:extLst>
              </p:nvPr>
            </p:nvGraphicFramePr>
            <p:xfrm>
              <a:off x="773367" y="4335789"/>
              <a:ext cx="7457820" cy="1992095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037468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126642485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  <a:gridCol w="2991352">
                      <a:extLst>
                        <a:ext uri="{9D8B030D-6E8A-4147-A177-3AD203B41FA5}">
                          <a16:colId xmlns:a16="http://schemas.microsoft.com/office/drawing/2014/main" val="2444567210"/>
                        </a:ext>
                      </a:extLst>
                    </a:gridCol>
                  </a:tblGrid>
                  <a:tr h="298715"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row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gridSpan="2"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Agriculture Water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 hMerge="1">
                      <a:txBody>
                        <a:bodyPr/>
                        <a:lstStyle/>
                        <a:p>
                          <a:pPr algn="ctr" rtl="0" fontAlgn="ctr"/>
                          <a:endParaRPr lang="zh-TW" altLang="en-US" sz="12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632850"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3755" marR="3755" marT="3755" marB="0" anchor="ctr">
                        <a:blipFill>
                          <a:blip r:embed="rId5"/>
                          <a:stretch>
                            <a:fillRect l="-102479" t="-51923" r="-135813" b="-170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Increase water diversion from rivers and deepening agricultural ponds</a:t>
                          </a:r>
                          <a:endParaRPr lang="en-US" altLang="zh-TW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242197946"/>
                      </a:ext>
                    </a:extLst>
                  </a:tr>
                  <a:tr h="530265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12.52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12.77 (%)</a:t>
                          </a: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13.34 (%)</a:t>
                          </a: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53026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3755" marR="3755" marT="3755" marB="0" anchor="ctr">
                        <a:blipFill>
                          <a:blip r:embed="rId5"/>
                          <a:stretch>
                            <a:fillRect l="-588" t="-282759" r="-62176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28.5</a:t>
                          </a:r>
                          <a:r>
                            <a:rPr lang="zh-TW" altLang="en-US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r>
                            <a:rPr lang="zh-TW" altLang="en-US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(%)</a:t>
                          </a:r>
                          <a:endParaRPr lang="en-US" sz="1600" b="0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zh-TW" altLang="en-US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TW" sz="1600" b="0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(%)</a:t>
                          </a:r>
                          <a:endParaRPr lang="en-US" sz="1600" b="0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E2F0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2BD27DCB-3F06-2084-2300-0EAAB64DD4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912945"/>
                  </p:ext>
                </p:extLst>
              </p:nvPr>
            </p:nvGraphicFramePr>
            <p:xfrm>
              <a:off x="774954" y="2220824"/>
              <a:ext cx="3845690" cy="1192555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178693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222092463"/>
                        </a:ext>
                      </a:extLst>
                    </a:gridCol>
                    <a:gridCol w="1523997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</a:tblGrid>
                  <a:tr h="280933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Baseline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45581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20.08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12.52 (%)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455811"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TD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Ag</m:t>
                                    </m:r>
                                  </m:sub>
                                </m:sSub>
                                <m:r>
                                  <a:rPr lang="en-US" altLang="zh-TW" sz="1600" b="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20.5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28.5 (%)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>
                <a:extLst>
                  <a:ext uri="{FF2B5EF4-FFF2-40B4-BE49-F238E27FC236}">
                    <a16:creationId xmlns:a16="http://schemas.microsoft.com/office/drawing/2014/main" id="{2BD27DCB-3F06-2084-2300-0EAAB64DD4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912945"/>
                  </p:ext>
                </p:extLst>
              </p:nvPr>
            </p:nvGraphicFramePr>
            <p:xfrm>
              <a:off x="774954" y="2220824"/>
              <a:ext cx="3845690" cy="1192555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178693">
                      <a:extLst>
                        <a:ext uri="{9D8B030D-6E8A-4147-A177-3AD203B41FA5}">
                          <a16:colId xmlns:a16="http://schemas.microsoft.com/office/drawing/2014/main" val="35839595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222092463"/>
                        </a:ext>
                      </a:extLst>
                    </a:gridCol>
                    <a:gridCol w="1523997">
                      <a:extLst>
                        <a:ext uri="{9D8B030D-6E8A-4147-A177-3AD203B41FA5}">
                          <a16:colId xmlns:a16="http://schemas.microsoft.com/office/drawing/2014/main" val="533777094"/>
                        </a:ext>
                      </a:extLst>
                    </a:gridCol>
                  </a:tblGrid>
                  <a:tr h="280933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j-ea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Baseline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Mid-Century</a:t>
                          </a:r>
                          <a:endParaRPr lang="zh-TW" altLang="en-US" sz="16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extLst>
                      <a:ext uri="{0D108BD9-81ED-4DB2-BD59-A6C34878D82A}">
                        <a16:rowId xmlns:a16="http://schemas.microsoft.com/office/drawing/2014/main" val="1121556664"/>
                      </a:ext>
                    </a:extLst>
                  </a:tr>
                  <a:tr h="45581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Availability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20.08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12.52 (%)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755771"/>
                      </a:ext>
                    </a:extLst>
                  </a:tr>
                  <a:tr h="455811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3755" marR="3755" marT="3755" marB="0" anchor="ctr">
                        <a:blipFill>
                          <a:blip r:embed="rId6"/>
                          <a:stretch>
                            <a:fillRect l="-518" t="-170667" r="-22849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20.5 (%)</a:t>
                          </a:r>
                          <a:endParaRPr lang="zh-TW" altLang="en-US" sz="1600" b="0" i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zh-TW" sz="1600" b="0" u="none" strike="noStrike" kern="1200" dirty="0">
                              <a:solidFill>
                                <a:srgbClr val="BE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28.5 (%)</a:t>
                          </a:r>
                          <a:endParaRPr lang="zh-TW" altLang="en-US" sz="1600" b="0" i="0" u="none" strike="noStrike" kern="1200" dirty="0">
                            <a:solidFill>
                              <a:srgbClr val="BE0000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755" marR="3755" marT="3755" marB="0" anchor="ctr">
                        <a:solidFill>
                          <a:srgbClr val="FBE5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911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8E311E46-8B3F-198F-A6E1-46F70F1C782B}"/>
              </a:ext>
            </a:extLst>
          </p:cNvPr>
          <p:cNvSpPr txBox="1"/>
          <p:nvPr/>
        </p:nvSpPr>
        <p:spPr>
          <a:xfrm>
            <a:off x="773367" y="1458157"/>
            <a:ext cx="3413116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Source Han Sans TC"/>
              </a:rPr>
              <a:t>Baseline &amp; Mid-Century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8A52412-20B9-590B-2893-78384C107DFC}"/>
              </a:ext>
            </a:extLst>
          </p:cNvPr>
          <p:cNvSpPr txBox="1"/>
          <p:nvPr/>
        </p:nvSpPr>
        <p:spPr>
          <a:xfrm>
            <a:off x="773367" y="3681169"/>
            <a:ext cx="4379091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Times New Roman" panose="02020603050405020304" pitchFamily="18" charset="0"/>
                <a:ea typeface="Source Han Sans TC"/>
              </a:rPr>
              <a:t>Mid-Century &amp; Adaptation Measures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95866FB-9ADD-9103-1D94-15277F517B92}"/>
                  </a:ext>
                </a:extLst>
              </p:cNvPr>
              <p:cNvSpPr txBox="1"/>
              <p:nvPr/>
            </p:nvSpPr>
            <p:spPr>
              <a:xfrm>
                <a:off x="8536149" y="4327029"/>
                <a:ext cx="3410510" cy="1386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MTTF : Mean Time To Failure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MTTR : Mean Time To Repair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Availability : A higher value is preferable</a:t>
                </a:r>
              </a:p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b="1" i="1">
                            <a:solidFill>
                              <a:srgbClr val="BE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1400" b="1" i="1" smtClean="0">
                            <a:solidFill>
                              <a:srgbClr val="BE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𝑻𝑫</m:t>
                        </m:r>
                      </m:e>
                      <m:sub>
                        <m:r>
                          <a:rPr lang="en-US" altLang="zh-TW" sz="1400" b="1" i="1" smtClean="0">
                            <a:solidFill>
                              <a:srgbClr val="BE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𝑨𝒈</m:t>
                        </m:r>
                      </m:sub>
                    </m:sSub>
                    <m:r>
                      <a:rPr lang="en-US" altLang="zh-TW" sz="1400" b="1" i="1" smtClean="0">
                        <a:solidFill>
                          <a:srgbClr val="BE0000"/>
                        </a:solidFill>
                        <a:latin typeface="Cambria Math" panose="02040503050406030204" pitchFamily="18" charset="0"/>
                        <a:ea typeface="+mj-ea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</a:rPr>
                  <a:t>: A lower value is preferable</a:t>
                </a: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95866FB-9ADD-9103-1D94-15277F517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149" y="4327029"/>
                <a:ext cx="3410510" cy="1386149"/>
              </a:xfrm>
              <a:prstGeom prst="rect">
                <a:avLst/>
              </a:prstGeom>
              <a:blipFill>
                <a:blip r:embed="rId7"/>
                <a:stretch>
                  <a:fillRect l="-536" b="-22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EEDDDF1-D924-2A70-4765-BCCFF9D0DACC}"/>
                  </a:ext>
                </a:extLst>
              </p:cNvPr>
              <p:cNvSpPr txBox="1"/>
              <p:nvPr/>
            </p:nvSpPr>
            <p:spPr>
              <a:xfrm>
                <a:off x="8504411" y="2051648"/>
                <a:ext cx="2949924" cy="588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altLang="zh-TW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MTTF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MTTF</m:t>
                              </m:r>
                              <m:r>
                                <a:rPr lang="en-US" altLang="zh-TW" sz="16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MTTR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EEDDDF1-D924-2A70-4765-BCCFF9D0D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11" y="2051648"/>
                <a:ext cx="2949924" cy="588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64">
                <a:extLst>
                  <a:ext uri="{FF2B5EF4-FFF2-40B4-BE49-F238E27FC236}">
                    <a16:creationId xmlns:a16="http://schemas.microsoft.com/office/drawing/2014/main" id="{19E68B48-B24A-FB0E-2010-9FA5EA5E2604}"/>
                  </a:ext>
                </a:extLst>
              </p:cNvPr>
              <p:cNvSpPr txBox="1"/>
              <p:nvPr/>
            </p:nvSpPr>
            <p:spPr>
              <a:xfrm>
                <a:off x="8536149" y="2940007"/>
                <a:ext cx="2819238" cy="1101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sym typeface="Wingdings" panose="05000000000000000000" pitchFamily="2" charset="2"/>
                          </a:rPr>
                          <m:t>𝑇𝐷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sym typeface="Wingdings" panose="05000000000000000000" pitchFamily="2" charset="2"/>
                          </a:rPr>
                          <m:t>𝐴𝑔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altLang="zh-TW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altLang="zh-TW" sz="160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16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  <m:r>
                                  <a:rPr lang="en-US" altLang="zh-TW" sz="16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sz="16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(</m:t>
                                    </m:r>
                                    <m:r>
                                      <a:rPr lang="en-US" altLang="zh-TW" sz="16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1600" b="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altLang="zh-TW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j-ea"/>
                                <a:sym typeface="Wingdings" panose="05000000000000000000" pitchFamily="2" charset="2"/>
                              </a:rPr>
                              <m:t>)</m:t>
                            </m:r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sz="160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16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  <m:r>
                                  <a:rPr lang="en-US" altLang="zh-TW" sz="16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sz="16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+mj-ea"/>
                                    <a:sym typeface="Wingdings" panose="05000000000000000000" pitchFamily="2" charset="2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altLang="zh-TW" sz="1600" b="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sym typeface="Wingdings" panose="05000000000000000000" pitchFamily="2" charset="2"/>
                      </a:rPr>
                      <m:t>×100</m:t>
                    </m:r>
                    <m:r>
                      <a:rPr lang="en-US" altLang="zh-TW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sym typeface="Wingdings" panose="05000000000000000000" pitchFamily="2" charset="2"/>
                      </a:rPr>
                      <m:t>,  </m:t>
                    </m:r>
                    <m:r>
                      <a:rPr lang="en-US" altLang="zh-TW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sym typeface="Wingdings" panose="05000000000000000000" pitchFamily="2" charset="2"/>
                      </a:rPr>
                      <m:t>𝑤h𝑒𝑛</m:t>
                    </m:r>
                  </m:oMath>
                </a14:m>
                <a:r>
                  <a:rPr lang="zh-TW" altLang="en-US" sz="1600" dirty="0">
                    <a:latin typeface="+mn-lt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1600" b="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&gt;</m:t>
                        </m:r>
                        <m:r>
                          <a:rPr lang="en-US" altLang="zh-TW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600" dirty="0">
                  <a:latin typeface="+mn-lt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9" name="文字方塊 64">
                <a:extLst>
                  <a:ext uri="{FF2B5EF4-FFF2-40B4-BE49-F238E27FC236}">
                    <a16:creationId xmlns:a16="http://schemas.microsoft.com/office/drawing/2014/main" id="{19E68B48-B24A-FB0E-2010-9FA5EA5E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149" y="2940007"/>
                <a:ext cx="2819238" cy="1101199"/>
              </a:xfrm>
              <a:prstGeom prst="rect">
                <a:avLst/>
              </a:prstGeom>
              <a:blipFill>
                <a:blip r:embed="rId9"/>
                <a:stretch>
                  <a:fillRect t="-4420" b="-1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語音泡泡: 圓角矩形 11">
                <a:extLst>
                  <a:ext uri="{FF2B5EF4-FFF2-40B4-BE49-F238E27FC236}">
                    <a16:creationId xmlns:a16="http://schemas.microsoft.com/office/drawing/2014/main" id="{436533EF-61F9-4057-9DE1-CCE845C23103}"/>
                  </a:ext>
                </a:extLst>
              </p:cNvPr>
              <p:cNvSpPr/>
              <p:nvPr/>
            </p:nvSpPr>
            <p:spPr>
              <a:xfrm>
                <a:off x="7268083" y="5233945"/>
                <a:ext cx="1191786" cy="295323"/>
              </a:xfrm>
              <a:prstGeom prst="wedgeRoundRectCallout">
                <a:avLst>
                  <a:gd name="adj1" fmla="val -46049"/>
                  <a:gd name="adj2" fmla="val -75277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dirty="0">
                    <a:solidFill>
                      <a:srgbClr val="003300"/>
                    </a:solidFill>
                  </a:rPr>
                  <a:t>≈ </a:t>
                </a:r>
                <a:r>
                  <a:rPr lang="en-US" altLang="zh-TW" sz="1100" dirty="0">
                    <a:solidFill>
                      <a:srgbClr val="003300"/>
                    </a:solidFill>
                  </a:rPr>
                  <a:t>34 million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10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ea typeface="Source Han Sans TC"/>
                          </a:rPr>
                        </m:ctrlPr>
                      </m:sSupPr>
                      <m:e>
                        <m:r>
                          <a:rPr lang="en-US" altLang="zh-TW" sz="11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ea typeface="Source Han Sans TC"/>
                          </a:rPr>
                          <m:t>𝑚</m:t>
                        </m:r>
                      </m:e>
                      <m:sup>
                        <m:r>
                          <a:rPr lang="en-US" altLang="zh-TW" sz="11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ea typeface="Source Han Sans TC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1100" dirty="0">
                    <a:solidFill>
                      <a:srgbClr val="FF0000"/>
                    </a:solidFill>
                  </a:rPr>
                  <a:t> </a:t>
                </a:r>
                <a:endParaRPr lang="zh-TW" altLang="en-US" sz="1100" dirty="0"/>
              </a:p>
            </p:txBody>
          </p:sp>
        </mc:Choice>
        <mc:Fallback xmlns="">
          <p:sp>
            <p:nvSpPr>
              <p:cNvPr id="12" name="語音泡泡: 圓角矩形 11">
                <a:extLst>
                  <a:ext uri="{FF2B5EF4-FFF2-40B4-BE49-F238E27FC236}">
                    <a16:creationId xmlns:a16="http://schemas.microsoft.com/office/drawing/2014/main" id="{436533EF-61F9-4057-9DE1-CCE845C23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83" y="5233945"/>
                <a:ext cx="1191786" cy="295323"/>
              </a:xfrm>
              <a:prstGeom prst="wedgeRoundRectCallout">
                <a:avLst>
                  <a:gd name="adj1" fmla="val -46049"/>
                  <a:gd name="adj2" fmla="val -75277"/>
                  <a:gd name="adj3" fmla="val 16667"/>
                </a:avLst>
              </a:prstGeom>
              <a:blipFill>
                <a:blip r:embed="rId1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1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spect="1"/>
          </p:cNvSpPr>
          <p:nvPr/>
        </p:nvSpPr>
        <p:spPr>
          <a:xfrm>
            <a:off x="5197587" y="2010794"/>
            <a:ext cx="1800000" cy="1800000"/>
          </a:xfrm>
          <a:prstGeom prst="ellipse">
            <a:avLst/>
          </a:prstGeom>
          <a:solidFill>
            <a:schemeClr val="tx2"/>
          </a:solidFill>
        </p:spPr>
        <p:txBody>
          <a:bodyPr wrap="none" rtlCol="0" anchor="ctr" anchorCtr="1">
            <a:normAutofit/>
          </a:bodyPr>
          <a:lstStyle/>
          <a:p>
            <a:pPr algn="ctr"/>
            <a:r>
              <a:rPr lang="zh-TW" altLang="zh-TW" sz="60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3182549" y="4191794"/>
            <a:ext cx="5830076" cy="758685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 fontScale="92500"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sz="40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rPr>
              <a:t>Conclusions and Future Work</a:t>
            </a:r>
            <a:endParaRPr lang="zh-CN" altLang="en-US" sz="4000" dirty="0">
              <a:solidFill>
                <a:schemeClr val="tx2"/>
              </a:solidFill>
              <a:latin typeface="Times New Roman" panose="02020603050405020304" pitchFamily="18" charset="0"/>
              <a:ea typeface="Source Han Sans TC"/>
            </a:endParaRPr>
          </a:p>
        </p:txBody>
      </p:sp>
    </p:spTree>
    <p:extLst>
      <p:ext uri="{BB962C8B-B14F-4D97-AF65-F5344CB8AC3E}">
        <p14:creationId xmlns:p14="http://schemas.microsoft.com/office/powerpoint/2010/main" val="12605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hlinkClick r:id="rId3" action="ppaction://hlinksldjump"/>
            <a:extLst>
              <a:ext uri="{FF2B5EF4-FFF2-40B4-BE49-F238E27FC236}">
                <a16:creationId xmlns:a16="http://schemas.microsoft.com/office/drawing/2014/main" id="{4686696E-0D79-430A-9A6E-C8EC37989DF4}"/>
              </a:ext>
            </a:extLst>
          </p:cNvPr>
          <p:cNvSpPr txBox="1"/>
          <p:nvPr/>
        </p:nvSpPr>
        <p:spPr>
          <a:xfrm>
            <a:off x="3736101" y="458269"/>
            <a:ext cx="4724401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Source Han Sans TC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3DC2B9C-01A2-4D71-AF2E-6399EF68D46A}"/>
                  </a:ext>
                </a:extLst>
              </p:cNvPr>
              <p:cNvSpPr txBox="1"/>
              <p:nvPr/>
            </p:nvSpPr>
            <p:spPr>
              <a:xfrm>
                <a:off x="1754187" y="2058194"/>
                <a:ext cx="9220200" cy="300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150000"/>
                  </a:lnSpc>
                  <a:buClr>
                    <a:schemeClr val="tx1"/>
                  </a:buClr>
                  <a:buSzTx/>
                </a:pPr>
                <a:r>
                  <a:rPr lang="en-US" altLang="zh-TW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Drought events will become more frequent in the Mid-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Century</a:t>
                </a:r>
                <a:r>
                  <a:rPr lang="en-US" altLang="zh-TW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 compared to the baseline.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Public water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Availability index  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Increase 7.57 %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water deficit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DPD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index 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Increase 270 %-day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water deficit</a:t>
                </a:r>
              </a:p>
              <a:p>
                <a:pPr marL="285750" indent="-285750" defTabSz="914400">
                  <a:lnSpc>
                    <a:spcPct val="150000"/>
                  </a:lnSpc>
                  <a:buClr>
                    <a:schemeClr val="tx1"/>
                  </a:buClr>
                  <a:buSzTx/>
                  <a:buFont typeface="Arial" panose="020B0604020202020204" pitchFamily="34" charset="0"/>
                  <a:buChar char="•"/>
                </a:pPr>
                <a:r>
                  <a:rPr lang="en-US" altLang="zh-TW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Agriculture water 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Availability index  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Increase 7.56 %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water deficit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Ag</m:t>
                        </m:r>
                      </m:sub>
                    </m:sSub>
                    <m:r>
                      <a:rPr lang="en-US" altLang="zh-TW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index 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Increase 8 %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water deficit</a:t>
                </a:r>
                <a:endParaRPr lang="en-US" altLang="zh-TW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Source Han Sans TC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33DC2B9C-01A2-4D71-AF2E-6399EF68D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2058194"/>
                <a:ext cx="9220200" cy="3002169"/>
              </a:xfrm>
              <a:prstGeom prst="rect">
                <a:avLst/>
              </a:prstGeom>
              <a:blipFill>
                <a:blip r:embed="rId4"/>
                <a:stretch>
                  <a:fillRect l="-595" b="-14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1663496-E8B4-474C-9745-D4F55A4A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26</a:t>
            </a:fld>
            <a:endParaRPr lang="en-US" altLang="zh-CN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1870EA0-0868-5BE2-5C3C-6FE703438467}"/>
              </a:ext>
            </a:extLst>
          </p:cNvPr>
          <p:cNvSpPr txBox="1"/>
          <p:nvPr/>
        </p:nvSpPr>
        <p:spPr>
          <a:xfrm>
            <a:off x="4191765" y="1228198"/>
            <a:ext cx="381164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Baseline and Mid-Century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9E22D2C-A88F-EA96-517A-B20BD7AD30A3}"/>
              </a:ext>
            </a:extLst>
          </p:cNvPr>
          <p:cNvGrpSpPr/>
          <p:nvPr/>
        </p:nvGrpSpPr>
        <p:grpSpPr>
          <a:xfrm>
            <a:off x="3409564" y="1367267"/>
            <a:ext cx="653074" cy="457200"/>
            <a:chOff x="-32108" y="838994"/>
            <a:chExt cx="653074" cy="457200"/>
          </a:xfrm>
        </p:grpSpPr>
        <p:sp>
          <p:nvSpPr>
            <p:cNvPr id="6" name="24">
              <a:extLst>
                <a:ext uri="{FF2B5EF4-FFF2-40B4-BE49-F238E27FC236}">
                  <a16:creationId xmlns:a16="http://schemas.microsoft.com/office/drawing/2014/main" id="{0125B2DC-5070-FBF1-7C02-F9606C8BD526}"/>
                </a:ext>
              </a:extLst>
            </p:cNvPr>
            <p:cNvSpPr/>
            <p:nvPr/>
          </p:nvSpPr>
          <p:spPr>
            <a:xfrm>
              <a:off x="53872" y="838994"/>
              <a:ext cx="481115" cy="457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/>
              <a:endParaRPr sz="1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6837134-2A0E-8998-D25C-A1859E645C8B}"/>
                </a:ext>
              </a:extLst>
            </p:cNvPr>
            <p:cNvSpPr txBox="1"/>
            <p:nvPr/>
          </p:nvSpPr>
          <p:spPr>
            <a:xfrm>
              <a:off x="-32108" y="882928"/>
              <a:ext cx="653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1</a:t>
              </a:r>
              <a:r>
                <a: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/2</a:t>
              </a:r>
              <a:endParaRPr lang="en-US" altLang="zh-TW" sz="18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687C0-505F-DE65-B2EA-6AD8BC3BF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hlinkClick r:id="rId3" action="ppaction://hlinksldjump"/>
            <a:extLst>
              <a:ext uri="{FF2B5EF4-FFF2-40B4-BE49-F238E27FC236}">
                <a16:creationId xmlns:a16="http://schemas.microsoft.com/office/drawing/2014/main" id="{F7589D45-EC94-0456-AB1C-E2CEFB69EE0A}"/>
              </a:ext>
            </a:extLst>
          </p:cNvPr>
          <p:cNvSpPr txBox="1"/>
          <p:nvPr/>
        </p:nvSpPr>
        <p:spPr>
          <a:xfrm>
            <a:off x="3736101" y="458269"/>
            <a:ext cx="4724401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Source Han Sans TC"/>
              </a:rPr>
              <a:t>Conclusions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52A25F9-D7FE-9A33-D831-B878290F79CE}"/>
              </a:ext>
            </a:extLst>
          </p:cNvPr>
          <p:cNvSpPr txBox="1"/>
          <p:nvPr/>
        </p:nvSpPr>
        <p:spPr>
          <a:xfrm>
            <a:off x="1031059" y="1314827"/>
            <a:ext cx="105918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buClr>
                <a:schemeClr val="tx1"/>
              </a:buClr>
              <a:buSzTx/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  <a:sym typeface="Wingdings" panose="05000000000000000000" pitchFamily="2" charset="2"/>
              </a:rPr>
              <a:t>Adaptation Measures for Water Resources Management (Mid-Century)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9EFA988-7DAB-3A8C-D9EC-EBFEB78D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876" y="6172994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27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F06A584-6106-B8A4-B9A5-793BFD8EAD19}"/>
                  </a:ext>
                </a:extLst>
              </p:cNvPr>
              <p:cNvSpPr txBox="1"/>
              <p:nvPr/>
            </p:nvSpPr>
            <p:spPr>
              <a:xfrm>
                <a:off x="6097587" y="2388968"/>
                <a:ext cx="5525272" cy="3002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914400">
                  <a:lnSpc>
                    <a:spcPct val="150000"/>
                  </a:lnSpc>
                  <a:buClr>
                    <a:schemeClr val="tx1"/>
                  </a:buClr>
                  <a:buSzTx/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Ponds support public water supply (Public water) : 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Availability index 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Unchanging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DPD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index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 601 %-day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 deficit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rgbClr val="003300"/>
                    </a:solidFill>
                    <a:latin typeface="Times New Roman" panose="02020603050405020304" pitchFamily="18" charset="0"/>
                    <a:ea typeface="Source Han Sans TC"/>
                  </a:rPr>
                  <a:t>Increase water diversion from rivers and deepening agricultural ponds (Agriculture water) : 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 Availability index  </a:t>
                </a:r>
                <a:r>
                  <a:rPr lang="en-US" altLang="zh-TW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0.82 %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deficit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627C4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627C4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627C4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Ag</m:t>
                        </m:r>
                      </m:sub>
                    </m:sSub>
                    <m:r>
                      <a:rPr lang="en-US" altLang="zh-TW">
                        <a:solidFill>
                          <a:srgbClr val="627C4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index 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 18.5 %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deficit</a:t>
                </a:r>
                <a:endParaRPr lang="en-US" altLang="zh-TW" sz="1800" dirty="0">
                  <a:solidFill>
                    <a:srgbClr val="627C4F"/>
                  </a:solidFill>
                  <a:latin typeface="Times New Roman" panose="02020603050405020304" pitchFamily="18" charset="0"/>
                  <a:ea typeface="Source Han Sans TC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F06A584-6106-B8A4-B9A5-793BFD8EA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2388968"/>
                <a:ext cx="5525272" cy="3002169"/>
              </a:xfrm>
              <a:prstGeom prst="rect">
                <a:avLst/>
              </a:prstGeom>
              <a:blipFill>
                <a:blip r:embed="rId4"/>
                <a:stretch>
                  <a:fillRect l="-662" b="-14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8475FF3-E7C7-0393-9518-E8BB870A19E9}"/>
                  </a:ext>
                </a:extLst>
              </p:cNvPr>
              <p:cNvSpPr txBox="1"/>
              <p:nvPr/>
            </p:nvSpPr>
            <p:spPr>
              <a:xfrm>
                <a:off x="496229" y="2388968"/>
                <a:ext cx="5525272" cy="3002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defTabSz="914400">
                  <a:lnSpc>
                    <a:spcPct val="150000"/>
                  </a:lnSpc>
                  <a:buClr>
                    <a:schemeClr val="tx1"/>
                  </a:buClr>
                  <a:buSzTx/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D</a:t>
                </a:r>
                <a:r>
                  <a:rPr lang="en-US" altLang="zh-TW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eepening </a:t>
                </a:r>
                <a:r>
                  <a:rPr lang="en-US" altLang="zh-TW" sz="1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Shihmen</a:t>
                </a:r>
                <a:r>
                  <a:rPr lang="en-US" altLang="zh-TW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 Reservoir 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50 million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Source Han Sans TC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Source Han Sans TC"/>
                          </a:rPr>
                          <m:t>𝑚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Source Han Sans TC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 : 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:r>
                  <a:rPr lang="en-US" altLang="zh-TW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Public water 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Availability index  </a:t>
                </a:r>
                <a:r>
                  <a:rPr lang="en-US" altLang="zh-TW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11.89 %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deficit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DPD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index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 580 %-day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deficit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rgbClr val="0033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</a:t>
                </a:r>
                <a:r>
                  <a:rPr lang="en-US" altLang="zh-TW" sz="1800" dirty="0">
                    <a:solidFill>
                      <a:srgbClr val="003300"/>
                    </a:solidFill>
                    <a:latin typeface="Times New Roman" panose="02020603050405020304" pitchFamily="18" charset="0"/>
                    <a:ea typeface="Source Han Sans TC"/>
                  </a:rPr>
                  <a:t>Agriculture water </a:t>
                </a:r>
                <a:endParaRPr lang="en-US" altLang="zh-TW" dirty="0">
                  <a:solidFill>
                    <a:srgbClr val="003300"/>
                  </a:solidFill>
                  <a:latin typeface="Times New Roman" panose="02020603050405020304" pitchFamily="18" charset="0"/>
                  <a:ea typeface="Source Han Sans TC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Availability index  </a:t>
                </a:r>
                <a:r>
                  <a:rPr lang="en-US" altLang="zh-TW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0.25 %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deficit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627C4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627C4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rgbClr val="627C4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Ag</m:t>
                        </m:r>
                      </m:sub>
                    </m:sSub>
                    <m:r>
                      <a:rPr lang="en-US" altLang="zh-TW">
                        <a:solidFill>
                          <a:srgbClr val="627C4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index  </a:t>
                </a:r>
                <a:r>
                  <a:rPr lang="en-US" altLang="zh-TW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Decrease 14.5 %</a:t>
                </a:r>
                <a:r>
                  <a:rPr lang="en-US" altLang="zh-TW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olidFill>
                      <a:srgbClr val="627C4F"/>
                    </a:solidFill>
                    <a:latin typeface="Times New Roman" panose="02020603050405020304" pitchFamily="18" charset="0"/>
                    <a:ea typeface="Source Han Sans TC"/>
                    <a:sym typeface="Wingdings" panose="05000000000000000000" pitchFamily="2" charset="2"/>
                  </a:rPr>
                  <a:t>water deficit</a:t>
                </a:r>
                <a:endParaRPr lang="en-US" altLang="zh-TW" sz="1800" dirty="0">
                  <a:solidFill>
                    <a:srgbClr val="627C4F"/>
                  </a:solidFill>
                  <a:latin typeface="Times New Roman" panose="02020603050405020304" pitchFamily="18" charset="0"/>
                  <a:ea typeface="Source Han Sans TC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8475FF3-E7C7-0393-9518-E8BB870A1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29" y="2388968"/>
                <a:ext cx="5525272" cy="3002169"/>
              </a:xfrm>
              <a:prstGeom prst="rect">
                <a:avLst/>
              </a:prstGeom>
              <a:blipFill>
                <a:blip r:embed="rId5"/>
                <a:stretch>
                  <a:fillRect l="-662" b="-14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>
            <a:extLst>
              <a:ext uri="{FF2B5EF4-FFF2-40B4-BE49-F238E27FC236}">
                <a16:creationId xmlns:a16="http://schemas.microsoft.com/office/drawing/2014/main" id="{72D56FB5-9074-895E-FBF0-CD996A4EA9DE}"/>
              </a:ext>
            </a:extLst>
          </p:cNvPr>
          <p:cNvGrpSpPr/>
          <p:nvPr/>
        </p:nvGrpSpPr>
        <p:grpSpPr>
          <a:xfrm>
            <a:off x="463279" y="1435406"/>
            <a:ext cx="653074" cy="457200"/>
            <a:chOff x="-32108" y="838994"/>
            <a:chExt cx="653074" cy="457200"/>
          </a:xfrm>
        </p:grpSpPr>
        <p:sp>
          <p:nvSpPr>
            <p:cNvPr id="12" name="24">
              <a:extLst>
                <a:ext uri="{FF2B5EF4-FFF2-40B4-BE49-F238E27FC236}">
                  <a16:creationId xmlns:a16="http://schemas.microsoft.com/office/drawing/2014/main" id="{946E3DC3-8C7E-124B-20F0-2B54274F3DC5}"/>
                </a:ext>
              </a:extLst>
            </p:cNvPr>
            <p:cNvSpPr/>
            <p:nvPr/>
          </p:nvSpPr>
          <p:spPr>
            <a:xfrm>
              <a:off x="53872" y="838994"/>
              <a:ext cx="481115" cy="457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/>
              <a:endParaRPr sz="16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40BBA88-AF99-32D2-EDBA-0FB77D7A49AD}"/>
                </a:ext>
              </a:extLst>
            </p:cNvPr>
            <p:cNvSpPr txBox="1"/>
            <p:nvPr/>
          </p:nvSpPr>
          <p:spPr>
            <a:xfrm>
              <a:off x="-32108" y="882928"/>
              <a:ext cx="653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2/2</a:t>
              </a:r>
              <a:endParaRPr lang="en-US" altLang="zh-TW" sz="18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686696E-0D79-430A-9A6E-C8EC37989DF4}"/>
              </a:ext>
            </a:extLst>
          </p:cNvPr>
          <p:cNvSpPr txBox="1"/>
          <p:nvPr/>
        </p:nvSpPr>
        <p:spPr>
          <a:xfrm>
            <a:off x="3735382" y="372176"/>
            <a:ext cx="4724401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Source Han Sans TC"/>
              </a:rPr>
              <a:t>References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DCBDD0E-AD66-40F7-B497-48B07EE0C276}"/>
              </a:ext>
            </a:extLst>
          </p:cNvPr>
          <p:cNvSpPr txBox="1"/>
          <p:nvPr/>
        </p:nvSpPr>
        <p:spPr>
          <a:xfrm>
            <a:off x="1078485" y="1022356"/>
            <a:ext cx="10038197" cy="52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Lee, M.-H. (2024). Sustainable Development of Key Areas in the Taoyuan Plateau and Coastal Zone: Cross-domain Research on Sustainable Development of the Taoyuan Plateau and Coastal Zone: Main Project (1/3) (Project No. NSTC 112-2621-M-008-003-). National Science and Technology Council Specialized Research Project Report.</a:t>
            </a:r>
            <a:endParaRPr lang="en-US" altLang="zh-TW" sz="1400" kern="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Liu, T.M., C. P. Tung*, K. Y.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Ke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, L. H. Chuang and C. Y. Lin. 2009. Application and development of a decision-support system for assessing water shortage and allocation with climate change. Paddy and Water Environment, Vol.7, No. 4, pp301-311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Wilhite, D. A., &amp; Glantz, M. H. (1985). Understanding: the drought phenomenon: the role of definitions. Water international, 10(3), 111-120.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Shahbazbegian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, M., &amp; Bagheri, A. (2010). Rethinking assessment of drought impacts: a systemic approach towards sustainability. Sustainability Science, 5, 223-236.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IPCC, 2023: Summary for Policymakers. In: Climate Change 2023: Synthesis Report. Contribution of Working Groups I, II and III to the Sixth Assessment Report of the Intergovernmental Panel on Climate Change [Core Writing Team, H. Lee and J. Romero (eds.)]. IPCC, Geneva, Switzerland, pp. 1-34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Lu, Y., Tian, F., Guo, L.,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Borzì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, I., Patil, R., Wei, J., ... &amp; Sivapalan, M. (2021). Socio-hydrologic modeling of the dynamics of cooperation in the transboundary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Lancang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–Mekong River. Hydrology and Earth System Sciences, 25(4), 1883-1903.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Tx/>
              <a:buAutoNum type="arabicPeriod"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Ming-Hsu, L., Tseng, K. J., Tung, C. P., Dong-Sin, S., &amp; Liu, T. M. (2017). Assessing water resources vulnerability and resilience of southern Taiwan to climate change. TAO: Terrestrial, Atmospheric and Oceanic Sciences, 28(1), 6.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1663496-E8B4-474C-9745-D4F55A4A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33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58652" y="2923701"/>
            <a:ext cx="7877870" cy="1012186"/>
          </a:xfrm>
          <a:prstGeom prst="rect">
            <a:avLst/>
          </a:prstGeom>
          <a:noFill/>
        </p:spPr>
        <p:txBody>
          <a:bodyPr wrap="none" lIns="87764" tIns="43882" rIns="87764" bIns="43882" rtlCol="0">
            <a:normAutofit/>
          </a:bodyPr>
          <a:lstStyle/>
          <a:p>
            <a:pPr algn="ctr"/>
            <a:r>
              <a:rPr lang="en-US" altLang="zh-TW" sz="4400" i="1" spc="300" dirty="0">
                <a:ln w="19050">
                  <a:noFill/>
                  <a:prstDash val="solid"/>
                </a:ln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rPr>
              <a:t>Thank you for your attention </a:t>
            </a:r>
            <a:endParaRPr lang="zh-CN" altLang="en-US" sz="4400" i="1" spc="300" dirty="0">
              <a:ln w="19050">
                <a:noFill/>
                <a:prstDash val="solid"/>
              </a:ln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60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56322FC-6CC7-4C50-91DD-B92365937AE0}"/>
              </a:ext>
            </a:extLst>
          </p:cNvPr>
          <p:cNvSpPr txBox="1"/>
          <p:nvPr/>
        </p:nvSpPr>
        <p:spPr>
          <a:xfrm>
            <a:off x="5183187" y="610394"/>
            <a:ext cx="190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</a:rPr>
              <a:t>Highlights</a:t>
            </a:r>
            <a:endParaRPr lang="zh-TW" altLang="en-US" sz="3200" dirty="0">
              <a:latin typeface="Times New Roman" panose="02020603050405020304" pitchFamily="18" charset="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417C938-16DE-42C1-9CC7-0CF4208E1A90}"/>
              </a:ext>
            </a:extLst>
          </p:cNvPr>
          <p:cNvGrpSpPr/>
          <p:nvPr/>
        </p:nvGrpSpPr>
        <p:grpSpPr>
          <a:xfrm>
            <a:off x="2554049" y="1564101"/>
            <a:ext cx="7087075" cy="696693"/>
            <a:chOff x="2058987" y="1501533"/>
            <a:chExt cx="7087075" cy="696693"/>
          </a:xfrm>
        </p:grpSpPr>
        <p:sp>
          <p:nvSpPr>
            <p:cNvPr id="3" name="21">
              <a:extLst>
                <a:ext uri="{FF2B5EF4-FFF2-40B4-BE49-F238E27FC236}">
                  <a16:creationId xmlns:a16="http://schemas.microsoft.com/office/drawing/2014/main" id="{86A3C4A4-ADC1-4FA3-9085-0207916F3381}"/>
                </a:ext>
              </a:extLst>
            </p:cNvPr>
            <p:cNvSpPr txBox="1"/>
            <p:nvPr/>
          </p:nvSpPr>
          <p:spPr>
            <a:xfrm>
              <a:off x="3049116" y="1501533"/>
              <a:ext cx="6096946" cy="68610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lvl="0" algn="just"/>
              <a:r>
                <a:rPr lang="en-US" altLang="zh-TW" sz="20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rPr>
                <a:t>Developing a water-resource system-dynamic model of the Taoyuan Tableland.</a:t>
              </a:r>
            </a:p>
          </p:txBody>
        </p:sp>
        <p:sp>
          <p:nvSpPr>
            <p:cNvPr id="13" name="24">
              <a:extLst>
                <a:ext uri="{FF2B5EF4-FFF2-40B4-BE49-F238E27FC236}">
                  <a16:creationId xmlns:a16="http://schemas.microsoft.com/office/drawing/2014/main" id="{EEBD9C4E-D971-4C87-AADC-B4CD29F7FCB4}"/>
                </a:ext>
              </a:extLst>
            </p:cNvPr>
            <p:cNvSpPr/>
            <p:nvPr/>
          </p:nvSpPr>
          <p:spPr>
            <a:xfrm>
              <a:off x="2058987" y="1512119"/>
              <a:ext cx="685800" cy="6861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TW" altLang="zh-TW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0</a:t>
              </a:r>
              <a:r>
                <a:rPr lang="en-US" altLang="zh-TW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1</a:t>
              </a:r>
              <a:endParaRPr sz="20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4454E3D7-B40C-4770-AF57-8986BA45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zh-TW" altLang="zh-TW" smtClean="0">
                <a:ea typeface="Source Han Sans TC"/>
              </a:rPr>
              <a:t>3</a:t>
            </a:fld>
            <a:endParaRPr lang="en-US" altLang="zh-CN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5F3A416-8E2A-B515-D4C1-F2B38FDB48E7}"/>
              </a:ext>
            </a:extLst>
          </p:cNvPr>
          <p:cNvGrpSpPr/>
          <p:nvPr/>
        </p:nvGrpSpPr>
        <p:grpSpPr>
          <a:xfrm>
            <a:off x="2535084" y="2698474"/>
            <a:ext cx="7201205" cy="1045321"/>
            <a:chOff x="2554928" y="4087089"/>
            <a:chExt cx="7201205" cy="1045321"/>
          </a:xfrm>
        </p:grpSpPr>
        <p:sp>
          <p:nvSpPr>
            <p:cNvPr id="14" name="24">
              <a:extLst>
                <a:ext uri="{FF2B5EF4-FFF2-40B4-BE49-F238E27FC236}">
                  <a16:creationId xmlns:a16="http://schemas.microsoft.com/office/drawing/2014/main" id="{0975D94F-0310-48BE-B607-D29941F9BF48}"/>
                </a:ext>
              </a:extLst>
            </p:cNvPr>
            <p:cNvSpPr/>
            <p:nvPr/>
          </p:nvSpPr>
          <p:spPr>
            <a:xfrm>
              <a:off x="2554928" y="4266697"/>
              <a:ext cx="685800" cy="6861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TW" altLang="zh-TW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0</a:t>
              </a:r>
              <a:r>
                <a:rPr lang="en-US" altLang="zh-TW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2</a:t>
              </a:r>
              <a:endParaRPr sz="20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20" name="21">
              <a:extLst>
                <a:ext uri="{FF2B5EF4-FFF2-40B4-BE49-F238E27FC236}">
                  <a16:creationId xmlns:a16="http://schemas.microsoft.com/office/drawing/2014/main" id="{7190C83D-C852-4337-B148-E5887643359F}"/>
                </a:ext>
              </a:extLst>
            </p:cNvPr>
            <p:cNvSpPr txBox="1"/>
            <p:nvPr/>
          </p:nvSpPr>
          <p:spPr>
            <a:xfrm>
              <a:off x="3659187" y="4087089"/>
              <a:ext cx="6096946" cy="1045321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Assessing the mid-century water deficit of the Taoyuan Tableland under the high-emission scenario (SSP5-8.5).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6E5F92F8-79A9-0890-F890-B590502BE1F6}"/>
              </a:ext>
            </a:extLst>
          </p:cNvPr>
          <p:cNvGrpSpPr/>
          <p:nvPr/>
        </p:nvGrpSpPr>
        <p:grpSpPr>
          <a:xfrm>
            <a:off x="2554049" y="4192060"/>
            <a:ext cx="7582139" cy="1956708"/>
            <a:chOff x="2554928" y="4087089"/>
            <a:chExt cx="7582139" cy="1956708"/>
          </a:xfrm>
        </p:grpSpPr>
        <p:sp>
          <p:nvSpPr>
            <p:cNvPr id="6" name="24">
              <a:extLst>
                <a:ext uri="{FF2B5EF4-FFF2-40B4-BE49-F238E27FC236}">
                  <a16:creationId xmlns:a16="http://schemas.microsoft.com/office/drawing/2014/main" id="{9E45CDFF-BD23-F0A1-5451-A86F614EB5BD}"/>
                </a:ext>
              </a:extLst>
            </p:cNvPr>
            <p:cNvSpPr/>
            <p:nvPr/>
          </p:nvSpPr>
          <p:spPr>
            <a:xfrm>
              <a:off x="2554928" y="4266697"/>
              <a:ext cx="685800" cy="6861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zh-TW" altLang="zh-TW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0</a:t>
              </a:r>
              <a:r>
                <a:rPr lang="en-US" altLang="zh-TW" sz="20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Source Han Sans TC"/>
                </a:rPr>
                <a:t>3</a:t>
              </a:r>
              <a:endParaRPr sz="2000" dirty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" name="21">
              <a:extLst>
                <a:ext uri="{FF2B5EF4-FFF2-40B4-BE49-F238E27FC236}">
                  <a16:creationId xmlns:a16="http://schemas.microsoft.com/office/drawing/2014/main" id="{10227855-7C4E-411D-FD95-8EE109853F5C}"/>
                </a:ext>
              </a:extLst>
            </p:cNvPr>
            <p:cNvSpPr txBox="1"/>
            <p:nvPr/>
          </p:nvSpPr>
          <p:spPr>
            <a:xfrm>
              <a:off x="3659187" y="4087089"/>
              <a:ext cx="6477880" cy="195670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Proposed adaptation measures</a:t>
              </a:r>
            </a:p>
            <a:p>
              <a:pPr marL="342900" lvl="0" indent="-342900">
                <a:lnSpc>
                  <a:spcPct val="150000"/>
                </a:lnSpc>
                <a:buFont typeface="Wingdings" panose="05000000000000000000" pitchFamily="2" charset="2"/>
                <a:buChar char="à"/>
              </a:pPr>
              <a:r>
                <a: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Public Water</a:t>
              </a:r>
              <a:r>
                <a:rPr lang="zh-TW" altLang="en-US" sz="2000" kern="1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：</a:t>
              </a:r>
              <a:r>
                <a: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Centralized dredging of the Reservoir  </a:t>
              </a:r>
            </a:p>
            <a:p>
              <a:pPr lvl="0">
                <a:lnSpc>
                  <a:spcPct val="150000"/>
                </a:lnSpc>
              </a:pPr>
              <a:r>
                <a:rPr lang="en-US" altLang="zh-TW" sz="2000" kern="100" dirty="0">
                  <a:latin typeface="Times New Roman" panose="02020603050405020304" pitchFamily="18" charset="0"/>
                  <a:ea typeface="新細明體" panose="02020500000000000000" pitchFamily="18" charset="-120"/>
                  <a:sym typeface="Wingdings" panose="05000000000000000000" pitchFamily="2" charset="2"/>
                </a:rPr>
                <a:t> Agricultural Water: Distributed dredging of Ponds with supports from local reivers</a:t>
              </a:r>
              <a:endParaRPr lang="en-US" altLang="zh-TW" sz="2000" kern="100" dirty="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" y="1524794"/>
            <a:ext cx="12195176" cy="0"/>
            <a:chOff x="-1" y="1524794"/>
            <a:chExt cx="12195176" cy="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-1" y="1524794"/>
              <a:ext cx="28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315175" y="1524794"/>
              <a:ext cx="288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239327" y="1046126"/>
            <a:ext cx="1716523" cy="1012186"/>
          </a:xfrm>
          <a:prstGeom prst="rect">
            <a:avLst/>
          </a:prstGeom>
          <a:noFill/>
        </p:spPr>
        <p:txBody>
          <a:bodyPr wrap="none" lIns="87764" tIns="43882" rIns="87764" bIns="43882" rtlCol="0" anchor="ctr" anchorCtr="1">
            <a:normAutofit/>
          </a:bodyPr>
          <a:lstStyle/>
          <a:p>
            <a:pPr algn="ctr"/>
            <a:r>
              <a:rPr lang="en-US" altLang="zh-TW" sz="6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ource Han Sans TC"/>
              </a:rPr>
              <a:t>Outline</a:t>
            </a:r>
            <a:endParaRPr lang="zh-TW" altLang="zh-TW" sz="6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ource Han Sans TC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F01C3EE-40B0-B1D1-1CCA-7BE147D3BA21}"/>
              </a:ext>
            </a:extLst>
          </p:cNvPr>
          <p:cNvGrpSpPr/>
          <p:nvPr/>
        </p:nvGrpSpPr>
        <p:grpSpPr>
          <a:xfrm>
            <a:off x="1615008" y="3780725"/>
            <a:ext cx="3276600" cy="767744"/>
            <a:chOff x="1615008" y="3780725"/>
            <a:chExt cx="3276600" cy="767744"/>
          </a:xfrm>
        </p:grpSpPr>
        <p:sp>
          <p:nvSpPr>
            <p:cNvPr id="23" name="12">
              <a:hlinkClick r:id="rId11" action="ppaction://hlinksldjump"/>
              <a:extLst>
                <a:ext uri="{FF2B5EF4-FFF2-40B4-BE49-F238E27FC236}">
                  <a16:creationId xmlns:a16="http://schemas.microsoft.com/office/drawing/2014/main" id="{F1A884A9-3938-4DD0-A0FD-5857FD2A306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31608" y="3780725"/>
              <a:ext cx="2160000" cy="76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7" tIns="0" rIns="0" bIns="0" anchor="ctr" anchorCtr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Times New Roman" panose="02020603050405020304" pitchFamily="18" charset="0"/>
                  <a:ea typeface="Source Han Sans TC"/>
                </a:rPr>
                <a:t>Introduction</a:t>
              </a:r>
              <a:endPara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sp>
          <p:nvSpPr>
            <p:cNvPr id="25" name="1">
              <a:extLst>
                <a:ext uri="{FF2B5EF4-FFF2-40B4-BE49-F238E27FC236}">
                  <a16:creationId xmlns:a16="http://schemas.microsoft.com/office/drawing/2014/main" id="{2A8CAAF7-1244-47BD-A4BD-F460EEE5CB1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15008" y="3888920"/>
              <a:ext cx="551370" cy="5513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58" tIns="45729" rIns="91458" bIns="45729" rtlCol="0" anchor="ctr">
              <a:noAutofit/>
            </a:bodyPr>
            <a:lstStyle/>
            <a:p>
              <a:pPr algn="ctr"/>
              <a:r>
                <a:rPr lang="zh-TW" altLang="zh-TW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  <a:cs typeface="Arial Unicode MS" panose="020B0604020202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Arial Unicode MS" panose="020B0604020202020204" pitchFamily="34" charset="-122"/>
              </a:endParaRPr>
            </a:p>
          </p:txBody>
        </p:sp>
        <p:cxnSp>
          <p:nvCxnSpPr>
            <p:cNvPr id="27" name="直接连接符 18">
              <a:extLst>
                <a:ext uri="{FF2B5EF4-FFF2-40B4-BE49-F238E27FC236}">
                  <a16:creationId xmlns:a16="http://schemas.microsoft.com/office/drawing/2014/main" id="{5506A35C-8A5E-48E6-A3C7-EBDDF71F6131}"/>
                </a:ext>
              </a:extLst>
            </p:cNvPr>
            <p:cNvCxnSpPr/>
            <p:nvPr/>
          </p:nvCxnSpPr>
          <p:spPr>
            <a:xfrm flipH="1">
              <a:off x="2582359" y="3984597"/>
              <a:ext cx="0" cy="360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EB7FE3E-507D-A114-3698-4AC105F4D63F}"/>
              </a:ext>
            </a:extLst>
          </p:cNvPr>
          <p:cNvGrpSpPr/>
          <p:nvPr/>
        </p:nvGrpSpPr>
        <p:grpSpPr>
          <a:xfrm>
            <a:off x="1615008" y="4934320"/>
            <a:ext cx="3339579" cy="642611"/>
            <a:chOff x="1615008" y="4934320"/>
            <a:chExt cx="3339579" cy="642611"/>
          </a:xfrm>
        </p:grpSpPr>
        <p:sp>
          <p:nvSpPr>
            <p:cNvPr id="24" name="22">
              <a:hlinkClick r:id="rId12" action="ppaction://hlinksldjump"/>
              <a:extLst>
                <a:ext uri="{FF2B5EF4-FFF2-40B4-BE49-F238E27FC236}">
                  <a16:creationId xmlns:a16="http://schemas.microsoft.com/office/drawing/2014/main" id="{7ED6583E-8BDB-435E-AA9E-280EF305A4BE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1606" y="4934320"/>
              <a:ext cx="2222981" cy="64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7" tIns="0" rIns="0" bIns="0" anchor="ctr" anchorCtr="0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2800" dirty="0">
                  <a:solidFill>
                    <a:schemeClr val="tx2"/>
                  </a:solidFill>
                  <a:latin typeface="Times New Roman" panose="02020603050405020304" pitchFamily="18" charset="0"/>
                  <a:ea typeface="Source Han Sans TC"/>
                </a:rPr>
                <a:t>Methodology</a:t>
              </a:r>
              <a:endParaRPr lang="zh-CN" altLang="en-US" sz="28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2">
              <a:extLst>
                <a:ext uri="{FF2B5EF4-FFF2-40B4-BE49-F238E27FC236}">
                  <a16:creationId xmlns:a16="http://schemas.microsoft.com/office/drawing/2014/main" id="{3445F0E3-5F4F-40D3-A989-9A2941C015C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15008" y="4968329"/>
              <a:ext cx="551370" cy="5513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58" tIns="45729" rIns="91458" bIns="45729" rtlCol="0" anchor="ctr">
              <a:noAutofit/>
            </a:bodyPr>
            <a:lstStyle/>
            <a:p>
              <a:pPr algn="ctr"/>
              <a:r>
                <a:rPr lang="zh-TW" altLang="zh-TW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  <a:cs typeface="Arial Unicode MS" panose="020B0604020202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Arial Unicode MS" panose="020B0604020202020204" pitchFamily="34" charset="-122"/>
              </a:endParaRPr>
            </a:p>
          </p:txBody>
        </p:sp>
        <p:cxnSp>
          <p:nvCxnSpPr>
            <p:cNvPr id="28" name="直接连接符 19">
              <a:extLst>
                <a:ext uri="{FF2B5EF4-FFF2-40B4-BE49-F238E27FC236}">
                  <a16:creationId xmlns:a16="http://schemas.microsoft.com/office/drawing/2014/main" id="{70D76D39-471F-42D4-9D71-9BE5028AEFA3}"/>
                </a:ext>
              </a:extLst>
            </p:cNvPr>
            <p:cNvCxnSpPr/>
            <p:nvPr/>
          </p:nvCxnSpPr>
          <p:spPr>
            <a:xfrm flipH="1">
              <a:off x="2600797" y="5064006"/>
              <a:ext cx="0" cy="36000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4F59F86-74ED-302C-E92B-EE0DC63E1EC3}"/>
              </a:ext>
            </a:extLst>
          </p:cNvPr>
          <p:cNvGrpSpPr/>
          <p:nvPr/>
        </p:nvGrpSpPr>
        <p:grpSpPr>
          <a:xfrm>
            <a:off x="6021387" y="3780725"/>
            <a:ext cx="4738484" cy="767744"/>
            <a:chOff x="6021387" y="3780725"/>
            <a:chExt cx="4738484" cy="767744"/>
          </a:xfrm>
        </p:grpSpPr>
        <p:sp>
          <p:nvSpPr>
            <p:cNvPr id="13" name="32">
              <a:hlinkClick r:id="rId13" action="ppaction://hlinksldjump"/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37986" y="3780725"/>
              <a:ext cx="3621885" cy="76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7" tIns="0" rIns="0" bIns="0" anchor="ctr" anchorCtr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TW" sz="2800" dirty="0">
                  <a:solidFill>
                    <a:schemeClr val="tx2"/>
                  </a:solidFill>
                  <a:latin typeface="Times New Roman" panose="02020603050405020304" pitchFamily="18" charset="0"/>
                  <a:ea typeface="Source Han Sans TC"/>
                </a:rPr>
                <a:t>Results and Discussion</a:t>
              </a:r>
              <a:endPara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sp>
          <p:nvSpPr>
            <p:cNvPr id="17" name="3"/>
            <p:cNvSpPr/>
            <p:nvPr>
              <p:custDataLst>
                <p:tags r:id="rId4"/>
              </p:custDataLst>
            </p:nvPr>
          </p:nvSpPr>
          <p:spPr>
            <a:xfrm>
              <a:off x="6021387" y="3888920"/>
              <a:ext cx="551370" cy="5513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58" tIns="45729" rIns="91458" bIns="45729" rtlCol="0" anchor="ctr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Arial Unicode MS" panose="020B0604020202020204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cs typeface="Arial Unicode MS" panose="020B0604020202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7011987" y="3984597"/>
              <a:ext cx="0" cy="36000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37DF0E7-0D0B-42E5-817A-6DA133639DBB}"/>
              </a:ext>
            </a:extLst>
          </p:cNvPr>
          <p:cNvGrpSpPr/>
          <p:nvPr/>
        </p:nvGrpSpPr>
        <p:grpSpPr>
          <a:xfrm>
            <a:off x="6021387" y="4968328"/>
            <a:ext cx="3048001" cy="551354"/>
            <a:chOff x="6021387" y="4968328"/>
            <a:chExt cx="3048001" cy="551354"/>
          </a:xfrm>
        </p:grpSpPr>
        <p:sp>
          <p:nvSpPr>
            <p:cNvPr id="14" name="42">
              <a:hlinkClick r:id="rId14" action="ppaction://hlinksldjump"/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37988" y="4968328"/>
              <a:ext cx="1931400" cy="55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7" tIns="0" rIns="0" bIns="0" anchor="ctr" anchorCtr="0">
              <a:norm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TW" sz="2800" dirty="0">
                  <a:solidFill>
                    <a:schemeClr val="tx2"/>
                  </a:solidFill>
                  <a:latin typeface="Times New Roman" panose="02020603050405020304" pitchFamily="18" charset="0"/>
                  <a:ea typeface="Source Han Sans TC"/>
                </a:rPr>
                <a:t>Conclusions</a:t>
              </a:r>
              <a:endPara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sp>
          <p:nvSpPr>
            <p:cNvPr id="18" name="4"/>
            <p:cNvSpPr/>
            <p:nvPr>
              <p:custDataLst>
                <p:tags r:id="rId2"/>
              </p:custDataLst>
            </p:nvPr>
          </p:nvSpPr>
          <p:spPr>
            <a:xfrm>
              <a:off x="6021387" y="4968328"/>
              <a:ext cx="551370" cy="55135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58" tIns="45729" rIns="91458" bIns="45729" rtlCol="0" anchor="ctr"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Arial Unicode MS" panose="020B0604020202020204" pitchFamily="34" charset="-122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cs typeface="Arial Unicode MS" panose="020B0604020202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7007176" y="5064005"/>
              <a:ext cx="0" cy="360000"/>
            </a:xfrm>
            <a:prstGeom prst="line">
              <a:avLst/>
            </a:prstGeom>
            <a:ln w="28575" cap="flat" cmpd="sng" algn="ctr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04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spect="1"/>
          </p:cNvSpPr>
          <p:nvPr/>
        </p:nvSpPr>
        <p:spPr>
          <a:xfrm>
            <a:off x="5197587" y="2010794"/>
            <a:ext cx="1800000" cy="1800000"/>
          </a:xfrm>
          <a:prstGeom prst="ellipse">
            <a:avLst/>
          </a:prstGeom>
          <a:solidFill>
            <a:schemeClr val="tx2"/>
          </a:solidFill>
        </p:spPr>
        <p:txBody>
          <a:bodyPr wrap="none" rtlCol="0" anchor="ctr" anchorCtr="1">
            <a:normAutofit/>
          </a:bodyPr>
          <a:lstStyle/>
          <a:p>
            <a:pPr algn="ctr"/>
            <a:r>
              <a:rPr lang="zh-TW" altLang="zh-TW" sz="60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3505235" y="4375034"/>
            <a:ext cx="5259351" cy="731159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TW" sz="40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255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A631D16-2FF4-40F5-A7CE-5F915CB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"/>
          <a:stretch/>
        </p:blipFill>
        <p:spPr>
          <a:xfrm>
            <a:off x="1490562" y="-1557"/>
            <a:ext cx="10704613" cy="685958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8EBF693-3F48-47E8-AA61-F6AD16FA3B6E}"/>
              </a:ext>
            </a:extLst>
          </p:cNvPr>
          <p:cNvSpPr/>
          <p:nvPr/>
        </p:nvSpPr>
        <p:spPr>
          <a:xfrm>
            <a:off x="0" y="0"/>
            <a:ext cx="1490564" cy="68595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B737C2D-6F8E-4F20-9D1D-6AA436B0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243" y="6476237"/>
            <a:ext cx="391756" cy="381794"/>
          </a:xfrm>
        </p:spPr>
        <p:txBody>
          <a:bodyPr>
            <a:normAutofit/>
          </a:bodyPr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t>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56F1F33-AC1F-4D84-B307-BAD9E622BD06}"/>
              </a:ext>
            </a:extLst>
          </p:cNvPr>
          <p:cNvGrpSpPr/>
          <p:nvPr/>
        </p:nvGrpSpPr>
        <p:grpSpPr>
          <a:xfrm>
            <a:off x="-103722" y="2367642"/>
            <a:ext cx="1698007" cy="1060595"/>
            <a:chOff x="-108618" y="171775"/>
            <a:chExt cx="1698007" cy="1060595"/>
          </a:xfrm>
        </p:grpSpPr>
        <p:sp>
          <p:nvSpPr>
            <p:cNvPr id="26" name="22">
              <a:extLst>
                <a:ext uri="{FF2B5EF4-FFF2-40B4-BE49-F238E27FC236}">
                  <a16:creationId xmlns:a16="http://schemas.microsoft.com/office/drawing/2014/main" id="{F5877362-26F7-4220-9551-E509609E3579}"/>
                </a:ext>
              </a:extLst>
            </p:cNvPr>
            <p:cNvSpPr txBox="1"/>
            <p:nvPr/>
          </p:nvSpPr>
          <p:spPr>
            <a:xfrm>
              <a:off x="-108618" y="599606"/>
              <a:ext cx="1698007" cy="6327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TW" sz="2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Study Area</a:t>
              </a:r>
              <a:endParaRPr lang="zh-TW" altLang="zh-TW" sz="22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C35F2D4E-4A96-4684-8E80-1263B6CECE31}"/>
                </a:ext>
              </a:extLst>
            </p:cNvPr>
            <p:cNvGrpSpPr/>
            <p:nvPr/>
          </p:nvGrpSpPr>
          <p:grpSpPr>
            <a:xfrm>
              <a:off x="413848" y="171775"/>
              <a:ext cx="653074" cy="457200"/>
              <a:chOff x="-32108" y="838994"/>
              <a:chExt cx="653074" cy="457200"/>
            </a:xfrm>
          </p:grpSpPr>
          <p:sp>
            <p:nvSpPr>
              <p:cNvPr id="24" name="24">
                <a:extLst>
                  <a:ext uri="{FF2B5EF4-FFF2-40B4-BE49-F238E27FC236}">
                    <a16:creationId xmlns:a16="http://schemas.microsoft.com/office/drawing/2014/main" id="{A2236FE9-C344-4EF9-9F66-BA3C88FDA269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8EE39DF-4F61-4E58-8B13-489A6F5B07CF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1</a:t>
                </a:r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/3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5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9A6CE57F-5232-4338-89C3-E71EC8AD4E50}"/>
              </a:ext>
            </a:extLst>
          </p:cNvPr>
          <p:cNvSpPr txBox="1"/>
          <p:nvPr/>
        </p:nvSpPr>
        <p:spPr>
          <a:xfrm>
            <a:off x="25869" y="1579581"/>
            <a:ext cx="1438824" cy="369332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 lnSpcReduction="10000"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Introduction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DD3D4418-1911-4849-A05B-DB65199BC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46" b="90406" l="9689" r="89619">
                        <a14:foregroundMark x1="33564" y1="23616" x2="33564" y2="23616"/>
                        <a14:foregroundMark x1="36332" y1="18819" x2="15225" y2="50923"/>
                        <a14:foregroundMark x1="15225" y1="50923" x2="46021" y2="32841"/>
                        <a14:foregroundMark x1="46021" y1="32841" x2="71626" y2="58303"/>
                        <a14:foregroundMark x1="71626" y1="58303" x2="32526" y2="79705"/>
                        <a14:foregroundMark x1="32526" y1="79705" x2="44291" y2="44649"/>
                        <a14:foregroundMark x1="44291" y1="44649" x2="46021" y2="43173"/>
                        <a14:foregroundMark x1="34256" y1="21402" x2="77855" y2="47970"/>
                        <a14:foregroundMark x1="77855" y1="47970" x2="58824" y2="85240"/>
                        <a14:foregroundMark x1="58824" y1="85240" x2="78547" y2="43911"/>
                        <a14:foregroundMark x1="73356" y1="36900" x2="68858" y2="37638"/>
                        <a14:foregroundMark x1="80969" y1="26937" x2="79239" y2="25830"/>
                        <a14:foregroundMark x1="75779" y1="36900" x2="70588" y2="37638"/>
                        <a14:foregroundMark x1="66782" y1="43173" x2="66090" y2="44280"/>
                        <a14:foregroundMark x1="67474" y1="32103" x2="67474" y2="32103"/>
                        <a14:foregroundMark x1="69550" y1="25830" x2="69550" y2="25830"/>
                        <a14:foregroundMark x1="68858" y1="20295" x2="68166" y2="22140"/>
                        <a14:foregroundMark x1="77855" y1="20664" x2="77855" y2="20664"/>
                        <a14:foregroundMark x1="76471" y1="26199" x2="76471" y2="26199"/>
                        <a14:foregroundMark x1="51903" y1="81181" x2="51903" y2="81181"/>
                        <a14:foregroundMark x1="51211" y1="90406" x2="51211" y2="90406"/>
                        <a14:foregroundMark x1="31834" y1="38007" x2="31834" y2="38007"/>
                        <a14:foregroundMark x1="30450" y1="38007" x2="30450" y2="38007"/>
                      </a14:backgroundRemoval>
                    </a14:imgEffect>
                  </a14:imgLayer>
                </a14:imgProps>
              </a:ext>
            </a:extLst>
          </a:blip>
          <a:srcRect t="4122" b="6668"/>
          <a:stretch/>
        </p:blipFill>
        <p:spPr>
          <a:xfrm>
            <a:off x="6774672" y="6125602"/>
            <a:ext cx="419150" cy="35063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3C0A731-28BF-173A-E803-CC98C0D21409}"/>
              </a:ext>
            </a:extLst>
          </p:cNvPr>
          <p:cNvSpPr txBox="1"/>
          <p:nvPr/>
        </p:nvSpPr>
        <p:spPr>
          <a:xfrm>
            <a:off x="-24269" y="3750534"/>
            <a:ext cx="1575772" cy="172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9141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200" dirty="0" err="1">
                <a:solidFill>
                  <a:schemeClr val="bg1"/>
                </a:solidFill>
                <a:latin typeface="Times New Roman"/>
                <a:ea typeface="標楷體"/>
              </a:rPr>
              <a:t>Shihmen</a:t>
            </a: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</a:rPr>
              <a:t> reservoir</a:t>
            </a:r>
          </a:p>
          <a:p>
            <a:pPr defTabSz="9141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  <a:sym typeface="Wingdings" panose="05000000000000000000" pitchFamily="2" charset="2"/>
              </a:rPr>
              <a:t> </a:t>
            </a: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</a:rPr>
              <a:t>69% Water Supply </a:t>
            </a:r>
          </a:p>
          <a:p>
            <a:pPr marL="171450" indent="-171450" defTabSz="9141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</a:rPr>
              <a:t>River</a:t>
            </a:r>
          </a:p>
          <a:p>
            <a:pPr defTabSz="9141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  <a:sym typeface="Wingdings" panose="05000000000000000000" pitchFamily="2" charset="2"/>
              </a:rPr>
              <a:t> </a:t>
            </a: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</a:rPr>
              <a:t>18 % Water Supply </a:t>
            </a:r>
          </a:p>
          <a:p>
            <a:pPr marL="171450" indent="-171450" defTabSz="9141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</a:rPr>
              <a:t>Groundwater </a:t>
            </a:r>
          </a:p>
          <a:p>
            <a:pPr defTabSz="91412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  <a:sym typeface="Wingdings" panose="05000000000000000000" pitchFamily="2" charset="2"/>
              </a:rPr>
              <a:t> </a:t>
            </a:r>
            <a:r>
              <a:rPr lang="en-US" altLang="zh-TW" sz="1200" dirty="0">
                <a:solidFill>
                  <a:schemeClr val="bg1"/>
                </a:solidFill>
                <a:latin typeface="Times New Roman"/>
                <a:ea typeface="標楷體"/>
              </a:rPr>
              <a:t>13 % Water Supply </a:t>
            </a:r>
          </a:p>
        </p:txBody>
      </p:sp>
    </p:spTree>
    <p:extLst>
      <p:ext uri="{BB962C8B-B14F-4D97-AF65-F5344CB8AC3E}">
        <p14:creationId xmlns:p14="http://schemas.microsoft.com/office/powerpoint/2010/main" val="18985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705D71B2-CF1E-19CD-D3B5-5F63BF78FEE7}"/>
              </a:ext>
            </a:extLst>
          </p:cNvPr>
          <p:cNvGrpSpPr/>
          <p:nvPr/>
        </p:nvGrpSpPr>
        <p:grpSpPr>
          <a:xfrm>
            <a:off x="-1" y="1219994"/>
            <a:ext cx="12195176" cy="5639593"/>
            <a:chOff x="-1" y="1219994"/>
            <a:chExt cx="12195176" cy="5639593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F6BC8DB-F2B6-9898-00BD-D27933DE7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346317"/>
              <a:ext cx="12195175" cy="151327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E920540-455E-0C54-0E6D-3EEEBAA1E1D4}"/>
                </a:ext>
              </a:extLst>
            </p:cNvPr>
            <p:cNvSpPr/>
            <p:nvPr/>
          </p:nvSpPr>
          <p:spPr>
            <a:xfrm>
              <a:off x="-1" y="1219994"/>
              <a:ext cx="12195175" cy="53270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+mj-lt"/>
              </a:endParaRP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B737C2D-6F8E-4F20-9D1D-6AA436B0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987" y="6511247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t>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75AA2DED-B355-AE67-CA4F-7D7FC426B22F}"/>
              </a:ext>
            </a:extLst>
          </p:cNvPr>
          <p:cNvGrpSpPr/>
          <p:nvPr/>
        </p:nvGrpSpPr>
        <p:grpSpPr>
          <a:xfrm>
            <a:off x="763587" y="1981994"/>
            <a:ext cx="3235886" cy="3713202"/>
            <a:chOff x="1264009" y="1797242"/>
            <a:chExt cx="3235886" cy="3713202"/>
          </a:xfrm>
        </p:grpSpPr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991D23A6-A186-DB64-9892-13E2AF6490B2}"/>
                </a:ext>
              </a:extLst>
            </p:cNvPr>
            <p:cNvSpPr/>
            <p:nvPr/>
          </p:nvSpPr>
          <p:spPr>
            <a:xfrm>
              <a:off x="1373651" y="2069776"/>
              <a:ext cx="3016602" cy="34406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485067"/>
              </a:solidFill>
              <a:extLst>
                <a:ext uri="{C807C97D-BFC1-408E-A445-0C87EB9F89A2}">
                  <ask:lineSketchStyleProps xmlns:ask="http://schemas.microsoft.com/office/drawing/2018/sketchyshapes" sd="2414955584">
                    <a:custGeom>
                      <a:avLst/>
                      <a:gdLst>
                        <a:gd name="connsiteX0" fmla="*/ 0 w 3016602"/>
                        <a:gd name="connsiteY0" fmla="*/ 502777 h 3440668"/>
                        <a:gd name="connsiteX1" fmla="*/ 502777 w 3016602"/>
                        <a:gd name="connsiteY1" fmla="*/ 0 h 3440668"/>
                        <a:gd name="connsiteX2" fmla="*/ 2513825 w 3016602"/>
                        <a:gd name="connsiteY2" fmla="*/ 0 h 3440668"/>
                        <a:gd name="connsiteX3" fmla="*/ 3016602 w 3016602"/>
                        <a:gd name="connsiteY3" fmla="*/ 502777 h 3440668"/>
                        <a:gd name="connsiteX4" fmla="*/ 3016602 w 3016602"/>
                        <a:gd name="connsiteY4" fmla="*/ 2937891 h 3440668"/>
                        <a:gd name="connsiteX5" fmla="*/ 2513825 w 3016602"/>
                        <a:gd name="connsiteY5" fmla="*/ 3440668 h 3440668"/>
                        <a:gd name="connsiteX6" fmla="*/ 502777 w 3016602"/>
                        <a:gd name="connsiteY6" fmla="*/ 3440668 h 3440668"/>
                        <a:gd name="connsiteX7" fmla="*/ 0 w 3016602"/>
                        <a:gd name="connsiteY7" fmla="*/ 2937891 h 3440668"/>
                        <a:gd name="connsiteX8" fmla="*/ 0 w 3016602"/>
                        <a:gd name="connsiteY8" fmla="*/ 502777 h 3440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16602" h="3440668" fill="none" extrusionOk="0">
                          <a:moveTo>
                            <a:pt x="0" y="502777"/>
                          </a:moveTo>
                          <a:cubicBezTo>
                            <a:pt x="12942" y="231040"/>
                            <a:pt x="173097" y="-8385"/>
                            <a:pt x="502777" y="0"/>
                          </a:cubicBezTo>
                          <a:cubicBezTo>
                            <a:pt x="768178" y="-159859"/>
                            <a:pt x="2268466" y="28882"/>
                            <a:pt x="2513825" y="0"/>
                          </a:cubicBezTo>
                          <a:cubicBezTo>
                            <a:pt x="2805921" y="33556"/>
                            <a:pt x="3004616" y="213041"/>
                            <a:pt x="3016602" y="502777"/>
                          </a:cubicBezTo>
                          <a:cubicBezTo>
                            <a:pt x="2994772" y="1199770"/>
                            <a:pt x="3179514" y="1900742"/>
                            <a:pt x="3016602" y="2937891"/>
                          </a:cubicBezTo>
                          <a:cubicBezTo>
                            <a:pt x="3012307" y="3219193"/>
                            <a:pt x="2820261" y="3452172"/>
                            <a:pt x="2513825" y="3440668"/>
                          </a:cubicBezTo>
                          <a:cubicBezTo>
                            <a:pt x="1756724" y="3321182"/>
                            <a:pt x="930355" y="3521262"/>
                            <a:pt x="502777" y="3440668"/>
                          </a:cubicBezTo>
                          <a:cubicBezTo>
                            <a:pt x="243486" y="3392389"/>
                            <a:pt x="-12415" y="3192901"/>
                            <a:pt x="0" y="2937891"/>
                          </a:cubicBezTo>
                          <a:cubicBezTo>
                            <a:pt x="-66105" y="2128566"/>
                            <a:pt x="-63812" y="1514798"/>
                            <a:pt x="0" y="502777"/>
                          </a:cubicBezTo>
                          <a:close/>
                        </a:path>
                        <a:path w="3016602" h="3440668" stroke="0" extrusionOk="0">
                          <a:moveTo>
                            <a:pt x="0" y="502777"/>
                          </a:moveTo>
                          <a:cubicBezTo>
                            <a:pt x="9877" y="221288"/>
                            <a:pt x="267400" y="16331"/>
                            <a:pt x="502777" y="0"/>
                          </a:cubicBezTo>
                          <a:cubicBezTo>
                            <a:pt x="1165597" y="144334"/>
                            <a:pt x="2072505" y="144763"/>
                            <a:pt x="2513825" y="0"/>
                          </a:cubicBezTo>
                          <a:cubicBezTo>
                            <a:pt x="2796358" y="10854"/>
                            <a:pt x="3007106" y="216599"/>
                            <a:pt x="3016602" y="502777"/>
                          </a:cubicBezTo>
                          <a:cubicBezTo>
                            <a:pt x="3049692" y="1272229"/>
                            <a:pt x="3078355" y="1948789"/>
                            <a:pt x="3016602" y="2937891"/>
                          </a:cubicBezTo>
                          <a:cubicBezTo>
                            <a:pt x="3009135" y="3237458"/>
                            <a:pt x="2790235" y="3430318"/>
                            <a:pt x="2513825" y="3440668"/>
                          </a:cubicBezTo>
                          <a:cubicBezTo>
                            <a:pt x="1591519" y="3557447"/>
                            <a:pt x="1275783" y="3301504"/>
                            <a:pt x="502777" y="3440668"/>
                          </a:cubicBezTo>
                          <a:cubicBezTo>
                            <a:pt x="216190" y="3417243"/>
                            <a:pt x="7061" y="3221219"/>
                            <a:pt x="0" y="2937891"/>
                          </a:cubicBezTo>
                          <a:cubicBezTo>
                            <a:pt x="124870" y="2638434"/>
                            <a:pt x="-37808" y="1320852"/>
                            <a:pt x="0" y="50277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141C5F93-9392-B08E-EDA0-86B0BC6C023A}"/>
                </a:ext>
              </a:extLst>
            </p:cNvPr>
            <p:cNvSpPr/>
            <p:nvPr/>
          </p:nvSpPr>
          <p:spPr>
            <a:xfrm>
              <a:off x="1264009" y="1797242"/>
              <a:ext cx="3235886" cy="457200"/>
            </a:xfrm>
            <a:prstGeom prst="roundRect">
              <a:avLst/>
            </a:prstGeom>
            <a:solidFill>
              <a:srgbClr val="606C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1995-2004</a:t>
              </a:r>
              <a:endParaRPr lang="zh-TW" altLang="en-US" sz="2400" dirty="0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5335F005-7DFC-F2F8-82BD-A7FB5B76AC22}"/>
              </a:ext>
            </a:extLst>
          </p:cNvPr>
          <p:cNvGrpSpPr/>
          <p:nvPr/>
        </p:nvGrpSpPr>
        <p:grpSpPr>
          <a:xfrm>
            <a:off x="4479897" y="1981994"/>
            <a:ext cx="3235886" cy="3713202"/>
            <a:chOff x="4980319" y="1797242"/>
            <a:chExt cx="3235886" cy="3713202"/>
          </a:xfrm>
        </p:grpSpPr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DA492F5D-F57C-97B2-BFB6-EDB00C8DE0D9}"/>
                </a:ext>
              </a:extLst>
            </p:cNvPr>
            <p:cNvSpPr/>
            <p:nvPr/>
          </p:nvSpPr>
          <p:spPr>
            <a:xfrm>
              <a:off x="5089961" y="2069776"/>
              <a:ext cx="3016602" cy="34406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3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414955584">
                    <a:custGeom>
                      <a:avLst/>
                      <a:gdLst>
                        <a:gd name="connsiteX0" fmla="*/ 0 w 3016602"/>
                        <a:gd name="connsiteY0" fmla="*/ 502777 h 3440668"/>
                        <a:gd name="connsiteX1" fmla="*/ 502777 w 3016602"/>
                        <a:gd name="connsiteY1" fmla="*/ 0 h 3440668"/>
                        <a:gd name="connsiteX2" fmla="*/ 2513825 w 3016602"/>
                        <a:gd name="connsiteY2" fmla="*/ 0 h 3440668"/>
                        <a:gd name="connsiteX3" fmla="*/ 3016602 w 3016602"/>
                        <a:gd name="connsiteY3" fmla="*/ 502777 h 3440668"/>
                        <a:gd name="connsiteX4" fmla="*/ 3016602 w 3016602"/>
                        <a:gd name="connsiteY4" fmla="*/ 2937891 h 3440668"/>
                        <a:gd name="connsiteX5" fmla="*/ 2513825 w 3016602"/>
                        <a:gd name="connsiteY5" fmla="*/ 3440668 h 3440668"/>
                        <a:gd name="connsiteX6" fmla="*/ 502777 w 3016602"/>
                        <a:gd name="connsiteY6" fmla="*/ 3440668 h 3440668"/>
                        <a:gd name="connsiteX7" fmla="*/ 0 w 3016602"/>
                        <a:gd name="connsiteY7" fmla="*/ 2937891 h 3440668"/>
                        <a:gd name="connsiteX8" fmla="*/ 0 w 3016602"/>
                        <a:gd name="connsiteY8" fmla="*/ 502777 h 3440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16602" h="3440668" fill="none" extrusionOk="0">
                          <a:moveTo>
                            <a:pt x="0" y="502777"/>
                          </a:moveTo>
                          <a:cubicBezTo>
                            <a:pt x="12942" y="231040"/>
                            <a:pt x="173097" y="-8385"/>
                            <a:pt x="502777" y="0"/>
                          </a:cubicBezTo>
                          <a:cubicBezTo>
                            <a:pt x="768178" y="-159859"/>
                            <a:pt x="2268466" y="28882"/>
                            <a:pt x="2513825" y="0"/>
                          </a:cubicBezTo>
                          <a:cubicBezTo>
                            <a:pt x="2805921" y="33556"/>
                            <a:pt x="3004616" y="213041"/>
                            <a:pt x="3016602" y="502777"/>
                          </a:cubicBezTo>
                          <a:cubicBezTo>
                            <a:pt x="2994772" y="1199770"/>
                            <a:pt x="3179514" y="1900742"/>
                            <a:pt x="3016602" y="2937891"/>
                          </a:cubicBezTo>
                          <a:cubicBezTo>
                            <a:pt x="3012307" y="3219193"/>
                            <a:pt x="2820261" y="3452172"/>
                            <a:pt x="2513825" y="3440668"/>
                          </a:cubicBezTo>
                          <a:cubicBezTo>
                            <a:pt x="1756724" y="3321182"/>
                            <a:pt x="930355" y="3521262"/>
                            <a:pt x="502777" y="3440668"/>
                          </a:cubicBezTo>
                          <a:cubicBezTo>
                            <a:pt x="243486" y="3392389"/>
                            <a:pt x="-12415" y="3192901"/>
                            <a:pt x="0" y="2937891"/>
                          </a:cubicBezTo>
                          <a:cubicBezTo>
                            <a:pt x="-66105" y="2128566"/>
                            <a:pt x="-63812" y="1514798"/>
                            <a:pt x="0" y="502777"/>
                          </a:cubicBezTo>
                          <a:close/>
                        </a:path>
                        <a:path w="3016602" h="3440668" stroke="0" extrusionOk="0">
                          <a:moveTo>
                            <a:pt x="0" y="502777"/>
                          </a:moveTo>
                          <a:cubicBezTo>
                            <a:pt x="9877" y="221288"/>
                            <a:pt x="267400" y="16331"/>
                            <a:pt x="502777" y="0"/>
                          </a:cubicBezTo>
                          <a:cubicBezTo>
                            <a:pt x="1165597" y="144334"/>
                            <a:pt x="2072505" y="144763"/>
                            <a:pt x="2513825" y="0"/>
                          </a:cubicBezTo>
                          <a:cubicBezTo>
                            <a:pt x="2796358" y="10854"/>
                            <a:pt x="3007106" y="216599"/>
                            <a:pt x="3016602" y="502777"/>
                          </a:cubicBezTo>
                          <a:cubicBezTo>
                            <a:pt x="3049692" y="1272229"/>
                            <a:pt x="3078355" y="1948789"/>
                            <a:pt x="3016602" y="2937891"/>
                          </a:cubicBezTo>
                          <a:cubicBezTo>
                            <a:pt x="3009135" y="3237458"/>
                            <a:pt x="2790235" y="3430318"/>
                            <a:pt x="2513825" y="3440668"/>
                          </a:cubicBezTo>
                          <a:cubicBezTo>
                            <a:pt x="1591519" y="3557447"/>
                            <a:pt x="1275783" y="3301504"/>
                            <a:pt x="502777" y="3440668"/>
                          </a:cubicBezTo>
                          <a:cubicBezTo>
                            <a:pt x="216190" y="3417243"/>
                            <a:pt x="7061" y="3221219"/>
                            <a:pt x="0" y="2937891"/>
                          </a:cubicBezTo>
                          <a:cubicBezTo>
                            <a:pt x="124870" y="2638434"/>
                            <a:pt x="-37808" y="1320852"/>
                            <a:pt x="0" y="50277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E0E1A9EE-E30D-B905-0E9F-F07A4921AA34}"/>
                </a:ext>
              </a:extLst>
            </p:cNvPr>
            <p:cNvSpPr/>
            <p:nvPr/>
          </p:nvSpPr>
          <p:spPr>
            <a:xfrm>
              <a:off x="4980319" y="1797242"/>
              <a:ext cx="3235886" cy="457200"/>
            </a:xfrm>
            <a:prstGeom prst="roundRect">
              <a:avLst/>
            </a:prstGeom>
            <a:solidFill>
              <a:srgbClr val="86A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2005-2014</a:t>
              </a:r>
              <a:endParaRPr lang="zh-TW" altLang="en-US" sz="2400" dirty="0"/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9DF24D9-259B-1421-07B2-8F4809AD9E5B}"/>
              </a:ext>
            </a:extLst>
          </p:cNvPr>
          <p:cNvGrpSpPr/>
          <p:nvPr/>
        </p:nvGrpSpPr>
        <p:grpSpPr>
          <a:xfrm>
            <a:off x="8190174" y="1981994"/>
            <a:ext cx="3235886" cy="3713202"/>
            <a:chOff x="1264009" y="1797242"/>
            <a:chExt cx="3235886" cy="3713202"/>
          </a:xfrm>
        </p:grpSpPr>
        <p:sp>
          <p:nvSpPr>
            <p:cNvPr id="44" name="矩形: 圓角 43">
              <a:extLst>
                <a:ext uri="{FF2B5EF4-FFF2-40B4-BE49-F238E27FC236}">
                  <a16:creationId xmlns:a16="http://schemas.microsoft.com/office/drawing/2014/main" id="{1FD98C2E-AB4B-6A4C-56F4-F077A5D5D856}"/>
                </a:ext>
              </a:extLst>
            </p:cNvPr>
            <p:cNvSpPr/>
            <p:nvPr/>
          </p:nvSpPr>
          <p:spPr>
            <a:xfrm>
              <a:off x="1373651" y="2069776"/>
              <a:ext cx="3016602" cy="34406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485067"/>
              </a:solidFill>
              <a:extLst>
                <a:ext uri="{C807C97D-BFC1-408E-A445-0C87EB9F89A2}">
                  <ask:lineSketchStyleProps xmlns:ask="http://schemas.microsoft.com/office/drawing/2018/sketchyshapes" sd="2414955584">
                    <a:custGeom>
                      <a:avLst/>
                      <a:gdLst>
                        <a:gd name="connsiteX0" fmla="*/ 0 w 3016602"/>
                        <a:gd name="connsiteY0" fmla="*/ 502777 h 3440668"/>
                        <a:gd name="connsiteX1" fmla="*/ 502777 w 3016602"/>
                        <a:gd name="connsiteY1" fmla="*/ 0 h 3440668"/>
                        <a:gd name="connsiteX2" fmla="*/ 2513825 w 3016602"/>
                        <a:gd name="connsiteY2" fmla="*/ 0 h 3440668"/>
                        <a:gd name="connsiteX3" fmla="*/ 3016602 w 3016602"/>
                        <a:gd name="connsiteY3" fmla="*/ 502777 h 3440668"/>
                        <a:gd name="connsiteX4" fmla="*/ 3016602 w 3016602"/>
                        <a:gd name="connsiteY4" fmla="*/ 2937891 h 3440668"/>
                        <a:gd name="connsiteX5" fmla="*/ 2513825 w 3016602"/>
                        <a:gd name="connsiteY5" fmla="*/ 3440668 h 3440668"/>
                        <a:gd name="connsiteX6" fmla="*/ 502777 w 3016602"/>
                        <a:gd name="connsiteY6" fmla="*/ 3440668 h 3440668"/>
                        <a:gd name="connsiteX7" fmla="*/ 0 w 3016602"/>
                        <a:gd name="connsiteY7" fmla="*/ 2937891 h 3440668"/>
                        <a:gd name="connsiteX8" fmla="*/ 0 w 3016602"/>
                        <a:gd name="connsiteY8" fmla="*/ 502777 h 3440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016602" h="3440668" fill="none" extrusionOk="0">
                          <a:moveTo>
                            <a:pt x="0" y="502777"/>
                          </a:moveTo>
                          <a:cubicBezTo>
                            <a:pt x="12942" y="231040"/>
                            <a:pt x="173097" y="-8385"/>
                            <a:pt x="502777" y="0"/>
                          </a:cubicBezTo>
                          <a:cubicBezTo>
                            <a:pt x="768178" y="-159859"/>
                            <a:pt x="2268466" y="28882"/>
                            <a:pt x="2513825" y="0"/>
                          </a:cubicBezTo>
                          <a:cubicBezTo>
                            <a:pt x="2805921" y="33556"/>
                            <a:pt x="3004616" y="213041"/>
                            <a:pt x="3016602" y="502777"/>
                          </a:cubicBezTo>
                          <a:cubicBezTo>
                            <a:pt x="2994772" y="1199770"/>
                            <a:pt x="3179514" y="1900742"/>
                            <a:pt x="3016602" y="2937891"/>
                          </a:cubicBezTo>
                          <a:cubicBezTo>
                            <a:pt x="3012307" y="3219193"/>
                            <a:pt x="2820261" y="3452172"/>
                            <a:pt x="2513825" y="3440668"/>
                          </a:cubicBezTo>
                          <a:cubicBezTo>
                            <a:pt x="1756724" y="3321182"/>
                            <a:pt x="930355" y="3521262"/>
                            <a:pt x="502777" y="3440668"/>
                          </a:cubicBezTo>
                          <a:cubicBezTo>
                            <a:pt x="243486" y="3392389"/>
                            <a:pt x="-12415" y="3192901"/>
                            <a:pt x="0" y="2937891"/>
                          </a:cubicBezTo>
                          <a:cubicBezTo>
                            <a:pt x="-66105" y="2128566"/>
                            <a:pt x="-63812" y="1514798"/>
                            <a:pt x="0" y="502777"/>
                          </a:cubicBezTo>
                          <a:close/>
                        </a:path>
                        <a:path w="3016602" h="3440668" stroke="0" extrusionOk="0">
                          <a:moveTo>
                            <a:pt x="0" y="502777"/>
                          </a:moveTo>
                          <a:cubicBezTo>
                            <a:pt x="9877" y="221288"/>
                            <a:pt x="267400" y="16331"/>
                            <a:pt x="502777" y="0"/>
                          </a:cubicBezTo>
                          <a:cubicBezTo>
                            <a:pt x="1165597" y="144334"/>
                            <a:pt x="2072505" y="144763"/>
                            <a:pt x="2513825" y="0"/>
                          </a:cubicBezTo>
                          <a:cubicBezTo>
                            <a:pt x="2796358" y="10854"/>
                            <a:pt x="3007106" y="216599"/>
                            <a:pt x="3016602" y="502777"/>
                          </a:cubicBezTo>
                          <a:cubicBezTo>
                            <a:pt x="3049692" y="1272229"/>
                            <a:pt x="3078355" y="1948789"/>
                            <a:pt x="3016602" y="2937891"/>
                          </a:cubicBezTo>
                          <a:cubicBezTo>
                            <a:pt x="3009135" y="3237458"/>
                            <a:pt x="2790235" y="3430318"/>
                            <a:pt x="2513825" y="3440668"/>
                          </a:cubicBezTo>
                          <a:cubicBezTo>
                            <a:pt x="1591519" y="3557447"/>
                            <a:pt x="1275783" y="3301504"/>
                            <a:pt x="502777" y="3440668"/>
                          </a:cubicBezTo>
                          <a:cubicBezTo>
                            <a:pt x="216190" y="3417243"/>
                            <a:pt x="7061" y="3221219"/>
                            <a:pt x="0" y="2937891"/>
                          </a:cubicBezTo>
                          <a:cubicBezTo>
                            <a:pt x="124870" y="2638434"/>
                            <a:pt x="-37808" y="1320852"/>
                            <a:pt x="0" y="50277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: 圓角 44">
              <a:extLst>
                <a:ext uri="{FF2B5EF4-FFF2-40B4-BE49-F238E27FC236}">
                  <a16:creationId xmlns:a16="http://schemas.microsoft.com/office/drawing/2014/main" id="{0BBAB54D-492F-C03D-43F6-02AE39038E26}"/>
                </a:ext>
              </a:extLst>
            </p:cNvPr>
            <p:cNvSpPr/>
            <p:nvPr/>
          </p:nvSpPr>
          <p:spPr>
            <a:xfrm>
              <a:off x="1264009" y="1797242"/>
              <a:ext cx="3235886" cy="457200"/>
            </a:xfrm>
            <a:prstGeom prst="roundRect">
              <a:avLst/>
            </a:prstGeom>
            <a:solidFill>
              <a:srgbClr val="606C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2015-2024</a:t>
              </a:r>
              <a:endParaRPr lang="zh-TW" altLang="en-US" sz="2400" dirty="0"/>
            </a:p>
          </p:txBody>
        </p:sp>
      </p:grpSp>
      <p:sp>
        <p:nvSpPr>
          <p:cNvPr id="46" name="21">
            <a:extLst>
              <a:ext uri="{FF2B5EF4-FFF2-40B4-BE49-F238E27FC236}">
                <a16:creationId xmlns:a16="http://schemas.microsoft.com/office/drawing/2014/main" id="{2045E810-38E7-5534-3B72-E13D3C0B75ED}"/>
              </a:ext>
            </a:extLst>
          </p:cNvPr>
          <p:cNvSpPr txBox="1"/>
          <p:nvPr/>
        </p:nvSpPr>
        <p:spPr>
          <a:xfrm>
            <a:off x="1078167" y="2591594"/>
            <a:ext cx="2581020" cy="153193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lvl="0" algn="just"/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Meteorological drought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1995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2002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2003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2004</a:t>
            </a:r>
            <a:endParaRPr lang="zh-TW" altLang="zh-TW" kern="10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7" name="21">
            <a:extLst>
              <a:ext uri="{FF2B5EF4-FFF2-40B4-BE49-F238E27FC236}">
                <a16:creationId xmlns:a16="http://schemas.microsoft.com/office/drawing/2014/main" id="{DE083752-98F7-F8A2-C085-57100B64506A}"/>
              </a:ext>
            </a:extLst>
          </p:cNvPr>
          <p:cNvSpPr txBox="1"/>
          <p:nvPr/>
        </p:nvSpPr>
        <p:spPr>
          <a:xfrm>
            <a:off x="1078167" y="3971128"/>
            <a:ext cx="2581020" cy="153193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lvl="0" algn="just"/>
            <a:r>
              <a:rPr lang="en-US" altLang="zh-TW" kern="100" dirty="0">
                <a:solidFill>
                  <a:srgbClr val="D16605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Human Active (Fallowing)</a:t>
            </a:r>
            <a:endParaRPr lang="en-US" altLang="zh-TW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2002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2003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2004</a:t>
            </a:r>
            <a:endParaRPr lang="zh-TW" altLang="zh-TW" kern="100" dirty="0">
              <a:solidFill>
                <a:srgbClr val="D16605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8" name="21">
            <a:extLst>
              <a:ext uri="{FF2B5EF4-FFF2-40B4-BE49-F238E27FC236}">
                <a16:creationId xmlns:a16="http://schemas.microsoft.com/office/drawing/2014/main" id="{F3E29BB3-DDB1-121C-CC3B-E65ED1D3C042}"/>
              </a:ext>
            </a:extLst>
          </p:cNvPr>
          <p:cNvSpPr txBox="1"/>
          <p:nvPr/>
        </p:nvSpPr>
        <p:spPr>
          <a:xfrm>
            <a:off x="4807077" y="2597329"/>
            <a:ext cx="2581020" cy="153193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lvl="0" algn="just"/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Meteorological drought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2006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2010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2014</a:t>
            </a:r>
            <a:endParaRPr lang="zh-TW" altLang="zh-TW" kern="10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9" name="21">
            <a:extLst>
              <a:ext uri="{FF2B5EF4-FFF2-40B4-BE49-F238E27FC236}">
                <a16:creationId xmlns:a16="http://schemas.microsoft.com/office/drawing/2014/main" id="{2D840138-66E4-41BF-1E8E-0DD1FAC16210}"/>
              </a:ext>
            </a:extLst>
          </p:cNvPr>
          <p:cNvSpPr txBox="1"/>
          <p:nvPr/>
        </p:nvSpPr>
        <p:spPr>
          <a:xfrm>
            <a:off x="4807077" y="3976863"/>
            <a:ext cx="2581020" cy="153193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lvl="0" algn="just"/>
            <a:r>
              <a:rPr lang="en-US" altLang="zh-TW" kern="100" dirty="0">
                <a:solidFill>
                  <a:srgbClr val="D16605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Human Active (Fallowing)</a:t>
            </a:r>
            <a:endParaRPr lang="en-US" altLang="zh-TW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2006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2010</a:t>
            </a:r>
          </a:p>
        </p:txBody>
      </p:sp>
      <p:sp>
        <p:nvSpPr>
          <p:cNvPr id="50" name="21">
            <a:extLst>
              <a:ext uri="{FF2B5EF4-FFF2-40B4-BE49-F238E27FC236}">
                <a16:creationId xmlns:a16="http://schemas.microsoft.com/office/drawing/2014/main" id="{7606030D-2E91-0D95-0F01-B7706F25FCC6}"/>
              </a:ext>
            </a:extLst>
          </p:cNvPr>
          <p:cNvSpPr txBox="1"/>
          <p:nvPr/>
        </p:nvSpPr>
        <p:spPr>
          <a:xfrm>
            <a:off x="8537575" y="2591594"/>
            <a:ext cx="2581020" cy="153193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lvl="0" algn="just"/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Meteorological drought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2017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2020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2021</a:t>
            </a:r>
            <a:endParaRPr lang="zh-TW" altLang="zh-TW" kern="100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" name="21">
            <a:extLst>
              <a:ext uri="{FF2B5EF4-FFF2-40B4-BE49-F238E27FC236}">
                <a16:creationId xmlns:a16="http://schemas.microsoft.com/office/drawing/2014/main" id="{1D8BF780-10A8-15FC-2754-3E3DC5E07834}"/>
              </a:ext>
            </a:extLst>
          </p:cNvPr>
          <p:cNvSpPr txBox="1"/>
          <p:nvPr/>
        </p:nvSpPr>
        <p:spPr>
          <a:xfrm>
            <a:off x="8537575" y="3971128"/>
            <a:ext cx="2581020" cy="153193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lvl="0" algn="just"/>
            <a:r>
              <a:rPr lang="en-US" altLang="zh-TW" kern="100" dirty="0">
                <a:solidFill>
                  <a:srgbClr val="D16605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Human Active (Fallowing)</a:t>
            </a:r>
            <a:endParaRPr lang="en-US" altLang="zh-TW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2015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2020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zh-TW" kern="100" dirty="0">
                <a:solidFill>
                  <a:srgbClr val="D16605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2021</a:t>
            </a:r>
            <a:endParaRPr lang="zh-TW" altLang="zh-TW" kern="100" dirty="0">
              <a:solidFill>
                <a:srgbClr val="D16605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C1F79C7-2BF9-44D1-C7FA-7E321AC0D842}"/>
              </a:ext>
            </a:extLst>
          </p:cNvPr>
          <p:cNvSpPr/>
          <p:nvPr/>
        </p:nvSpPr>
        <p:spPr>
          <a:xfrm>
            <a:off x="7941" y="11945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EC9F1E2-3017-08D2-CD11-F781FA910F6F}"/>
              </a:ext>
            </a:extLst>
          </p:cNvPr>
          <p:cNvGrpSpPr/>
          <p:nvPr/>
        </p:nvGrpSpPr>
        <p:grpSpPr>
          <a:xfrm>
            <a:off x="3069630" y="626328"/>
            <a:ext cx="6063856" cy="539184"/>
            <a:chOff x="2283616" y="589272"/>
            <a:chExt cx="6063856" cy="539184"/>
          </a:xfrm>
        </p:grpSpPr>
        <p:sp>
          <p:nvSpPr>
            <p:cNvPr id="5" name="22">
              <a:extLst>
                <a:ext uri="{FF2B5EF4-FFF2-40B4-BE49-F238E27FC236}">
                  <a16:creationId xmlns:a16="http://schemas.microsoft.com/office/drawing/2014/main" id="{83E96EA0-D24E-31C0-FA84-E5ABF003B879}"/>
                </a:ext>
              </a:extLst>
            </p:cNvPr>
            <p:cNvSpPr txBox="1"/>
            <p:nvPr/>
          </p:nvSpPr>
          <p:spPr>
            <a:xfrm>
              <a:off x="2933517" y="589272"/>
              <a:ext cx="5413955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Historical Drought Events of the Taoyuan Tableland</a:t>
              </a:r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5992AA0A-B308-FCFD-3ED9-E23F69FFCB42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7" name="24">
                <a:extLst>
                  <a:ext uri="{FF2B5EF4-FFF2-40B4-BE49-F238E27FC236}">
                    <a16:creationId xmlns:a16="http://schemas.microsoft.com/office/drawing/2014/main" id="{5C4EC035-7A8A-F521-57F1-96A49993BAE6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121BBEC-926A-89CA-641A-8CD3567C8D63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2</a:t>
                </a:r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/3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9" name="文本框 2">
            <a:hlinkClick r:id="rId4" action="ppaction://hlinksldjump"/>
            <a:extLst>
              <a:ext uri="{FF2B5EF4-FFF2-40B4-BE49-F238E27FC236}">
                <a16:creationId xmlns:a16="http://schemas.microsoft.com/office/drawing/2014/main" id="{6499D686-2A5D-CA1C-3663-521718C9DD7B}"/>
              </a:ext>
            </a:extLst>
          </p:cNvPr>
          <p:cNvSpPr txBox="1"/>
          <p:nvPr/>
        </p:nvSpPr>
        <p:spPr>
          <a:xfrm>
            <a:off x="3970159" y="68649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901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F0BD4-B783-86C3-E5B2-75F781A2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EF1CC23-6205-37E0-F36D-2C4A433D96D3}"/>
              </a:ext>
            </a:extLst>
          </p:cNvPr>
          <p:cNvGrpSpPr/>
          <p:nvPr/>
        </p:nvGrpSpPr>
        <p:grpSpPr>
          <a:xfrm>
            <a:off x="-1" y="1219994"/>
            <a:ext cx="12195176" cy="5639593"/>
            <a:chOff x="-1" y="1219994"/>
            <a:chExt cx="12195176" cy="563959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C111A7E-C8AB-6778-7316-4DE5F1305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346317"/>
              <a:ext cx="12195175" cy="151327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517E5F7-1F2E-65DD-98BA-4D3C2CFBC1ED}"/>
                </a:ext>
              </a:extLst>
            </p:cNvPr>
            <p:cNvSpPr/>
            <p:nvPr/>
          </p:nvSpPr>
          <p:spPr>
            <a:xfrm>
              <a:off x="-1" y="1219994"/>
              <a:ext cx="12195175" cy="532708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+mj-lt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62587AF-48F0-59F7-DA51-643215C1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6987" y="6524774"/>
            <a:ext cx="2845541" cy="476361"/>
          </a:xfrm>
        </p:spPr>
        <p:txBody>
          <a:bodyPr/>
          <a:lstStyle/>
          <a:p>
            <a:fld id="{D0A27C80-5FD3-4361-BB31-75FBA1966619}" type="slidenum">
              <a:rPr lang="zh-TW" altLang="zh-TW" smtClean="0">
                <a:solidFill>
                  <a:schemeClr val="bg1"/>
                </a:solidFill>
                <a:ea typeface="Source Han Sans TC"/>
              </a:rPr>
              <a:pPr/>
              <a:t>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F56E30E-BF8F-02B7-56EA-675EC4B963BB}"/>
              </a:ext>
            </a:extLst>
          </p:cNvPr>
          <p:cNvSpPr/>
          <p:nvPr/>
        </p:nvSpPr>
        <p:spPr>
          <a:xfrm>
            <a:off x="0" y="0"/>
            <a:ext cx="12187234" cy="12199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14D44B87-4CDE-137D-09AF-CC404EBD2D36}"/>
              </a:ext>
            </a:extLst>
          </p:cNvPr>
          <p:cNvGrpSpPr/>
          <p:nvPr/>
        </p:nvGrpSpPr>
        <p:grpSpPr>
          <a:xfrm>
            <a:off x="1405331" y="581174"/>
            <a:ext cx="9376570" cy="539184"/>
            <a:chOff x="2283616" y="589272"/>
            <a:chExt cx="9376570" cy="539184"/>
          </a:xfrm>
        </p:grpSpPr>
        <p:sp>
          <p:nvSpPr>
            <p:cNvPr id="6" name="22">
              <a:extLst>
                <a:ext uri="{FF2B5EF4-FFF2-40B4-BE49-F238E27FC236}">
                  <a16:creationId xmlns:a16="http://schemas.microsoft.com/office/drawing/2014/main" id="{045D5077-4B30-F537-3B9D-B9BF6BE29D81}"/>
                </a:ext>
              </a:extLst>
            </p:cNvPr>
            <p:cNvSpPr txBox="1"/>
            <p:nvPr/>
          </p:nvSpPr>
          <p:spPr>
            <a:xfrm>
              <a:off x="2933517" y="589272"/>
              <a:ext cx="8726669" cy="539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altLang="zh-TW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ource Han Sans TC"/>
                </a:rPr>
                <a:t>Runoff Trends of the Baseline and under the SSP5-8.5 Scenario</a:t>
              </a:r>
              <a:endParaRPr lang="zh-TW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endParaRP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C63BE868-D440-9B30-4BD0-E994BECE34FA}"/>
                </a:ext>
              </a:extLst>
            </p:cNvPr>
            <p:cNvGrpSpPr/>
            <p:nvPr/>
          </p:nvGrpSpPr>
          <p:grpSpPr>
            <a:xfrm>
              <a:off x="2283616" y="627671"/>
              <a:ext cx="653074" cy="457200"/>
              <a:chOff x="-32108" y="838994"/>
              <a:chExt cx="653074" cy="457200"/>
            </a:xfrm>
          </p:grpSpPr>
          <p:sp>
            <p:nvSpPr>
              <p:cNvPr id="8" name="24">
                <a:extLst>
                  <a:ext uri="{FF2B5EF4-FFF2-40B4-BE49-F238E27FC236}">
                    <a16:creationId xmlns:a16="http://schemas.microsoft.com/office/drawing/2014/main" id="{2BBE9B39-3954-6BEC-AD8E-35A6A7E42EC7}"/>
                  </a:ext>
                </a:extLst>
              </p:cNvPr>
              <p:cNvSpPr/>
              <p:nvPr/>
            </p:nvSpPr>
            <p:spPr>
              <a:xfrm>
                <a:off x="53872" y="838994"/>
                <a:ext cx="481115" cy="4572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/>
                <a:endParaRPr sz="16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EEDA3D0-D270-E13A-8FBB-64E8442BF242}"/>
                  </a:ext>
                </a:extLst>
              </p:cNvPr>
              <p:cNvSpPr txBox="1"/>
              <p:nvPr/>
            </p:nvSpPr>
            <p:spPr>
              <a:xfrm>
                <a:off x="-32108" y="882928"/>
                <a:ext cx="6530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Source Han Sans TC"/>
                  </a:rPr>
                  <a:t>3/3</a:t>
                </a:r>
                <a:endParaRPr lang="en-US" altLang="zh-TW" sz="1800" dirty="0">
                  <a:solidFill>
                    <a:schemeClr val="accent5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1" name="21">
            <a:extLst>
              <a:ext uri="{FF2B5EF4-FFF2-40B4-BE49-F238E27FC236}">
                <a16:creationId xmlns:a16="http://schemas.microsoft.com/office/drawing/2014/main" id="{24EB000E-88C6-8143-4AA5-96A7E45313B0}"/>
              </a:ext>
            </a:extLst>
          </p:cNvPr>
          <p:cNvSpPr txBox="1"/>
          <p:nvPr/>
        </p:nvSpPr>
        <p:spPr>
          <a:xfrm>
            <a:off x="782638" y="1546145"/>
            <a:ext cx="4991100" cy="762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Shihmen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 Reservoir watershed Runoff Trends: </a:t>
            </a:r>
          </a:p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Baseline (1995-2014) and Mid-Future (2041-2060)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p:sp>
        <p:nvSpPr>
          <p:cNvPr id="17" name="21">
            <a:extLst>
              <a:ext uri="{FF2B5EF4-FFF2-40B4-BE49-F238E27FC236}">
                <a16:creationId xmlns:a16="http://schemas.microsoft.com/office/drawing/2014/main" id="{77BD1FF1-0A66-1DD8-4298-368D3FC44269}"/>
              </a:ext>
            </a:extLst>
          </p:cNvPr>
          <p:cNvSpPr txBox="1"/>
          <p:nvPr/>
        </p:nvSpPr>
        <p:spPr>
          <a:xfrm>
            <a:off x="6421437" y="1546145"/>
            <a:ext cx="4991100" cy="762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Sanhsia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 River watershed Runoff Trends: </a:t>
            </a:r>
          </a:p>
          <a:p>
            <a:pPr defTabSz="914400">
              <a:lnSpc>
                <a:spcPct val="120000"/>
              </a:lnSpc>
              <a:buClr>
                <a:schemeClr val="tx1"/>
              </a:buClr>
              <a:buSzTx/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Baseline (1995-2014) and Mid-Future (2041-2060)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Source Han Sans TC"/>
              </a:rPr>
              <a:t>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Source Han Sans TC"/>
            </a:endParaRPr>
          </a:p>
        </p:txBody>
      </p:sp>
      <p:pic>
        <p:nvPicPr>
          <p:cNvPr id="20" name="圖片 19" descr="一張含有 文字, 圖表, 行, 繪圖 的圖片&#10;&#10;AI 產生的內容可能不正確。">
            <a:extLst>
              <a:ext uri="{FF2B5EF4-FFF2-40B4-BE49-F238E27FC236}">
                <a16:creationId xmlns:a16="http://schemas.microsoft.com/office/drawing/2014/main" id="{909F1542-0064-963E-FD89-BFFAC09C3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8" y="2561203"/>
            <a:ext cx="5486400" cy="36576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515AAFF-9297-D139-7354-3FDE6EF31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2561203"/>
            <a:ext cx="5486400" cy="3657600"/>
          </a:xfrm>
          <a:prstGeom prst="rect">
            <a:avLst/>
          </a:prstGeom>
        </p:spPr>
      </p:pic>
      <p:sp>
        <p:nvSpPr>
          <p:cNvPr id="13" name="文本框 2">
            <a:hlinkClick r:id="rId6" action="ppaction://hlinksldjump"/>
            <a:extLst>
              <a:ext uri="{FF2B5EF4-FFF2-40B4-BE49-F238E27FC236}">
                <a16:creationId xmlns:a16="http://schemas.microsoft.com/office/drawing/2014/main" id="{8BC7A29C-9B92-B8F4-96F9-6052289554E0}"/>
              </a:ext>
            </a:extLst>
          </p:cNvPr>
          <p:cNvSpPr txBox="1"/>
          <p:nvPr/>
        </p:nvSpPr>
        <p:spPr>
          <a:xfrm>
            <a:off x="3970159" y="68649"/>
            <a:ext cx="4262798" cy="6501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rmAutofit/>
          </a:bodyPr>
          <a:lstStyle>
            <a:defPPr>
              <a:defRPr lang="zh-CN"/>
            </a:defPPr>
            <a:lvl1pPr>
              <a:defRPr sz="2400" spc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563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spect="1"/>
          </p:cNvSpPr>
          <p:nvPr/>
        </p:nvSpPr>
        <p:spPr>
          <a:xfrm>
            <a:off x="5197587" y="2010794"/>
            <a:ext cx="1800000" cy="1800000"/>
          </a:xfrm>
          <a:prstGeom prst="ellipse">
            <a:avLst/>
          </a:prstGeom>
          <a:solidFill>
            <a:schemeClr val="tx2"/>
          </a:solidFill>
        </p:spPr>
        <p:txBody>
          <a:bodyPr wrap="none" rtlCol="0" anchor="ctr" anchorCtr="1">
            <a:normAutofit/>
          </a:bodyPr>
          <a:lstStyle/>
          <a:p>
            <a:pPr algn="ctr"/>
            <a:r>
              <a:rPr lang="zh-TW" altLang="zh-TW" sz="6000" dirty="0">
                <a:solidFill>
                  <a:schemeClr val="bg1"/>
                </a:solidFill>
                <a:latin typeface="Times New Roman" panose="02020603050405020304" pitchFamily="18" charset="0"/>
                <a:ea typeface="Source Han Sans TC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32"/>
          <p:cNvSpPr txBox="1"/>
          <p:nvPr/>
        </p:nvSpPr>
        <p:spPr>
          <a:xfrm>
            <a:off x="1496915" y="4115594"/>
            <a:ext cx="9201344" cy="685800"/>
          </a:xfrm>
          <a:prstGeom prst="rect">
            <a:avLst/>
          </a:prstGeom>
          <a:noFill/>
        </p:spPr>
        <p:txBody>
          <a:bodyPr wrap="square" lIns="87764" tIns="43882" rIns="87764" bIns="43882" rtlCol="0">
            <a:no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4000" dirty="0">
                <a:solidFill>
                  <a:schemeClr val="tx2"/>
                </a:solidFill>
                <a:latin typeface="Times New Roman" panose="02020603050405020304" pitchFamily="18" charset="0"/>
                <a:ea typeface="Source Han Sans TC"/>
              </a:rPr>
              <a:t>Methodology</a:t>
            </a:r>
            <a:endParaRPr lang="zh-CN" altLang="en-US" sz="4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864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4"/>
  <p:tag name="MH_TYPE" val="ENTR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4"/>
  <p:tag name="MH_TYPE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3"/>
  <p:tag name="MH_TYPE" val="ENTR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3"/>
  <p:tag name="MH_TYPE" val="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2"/>
  <p:tag name="MH_TYPE" val="ENTR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2"/>
  <p:tag name="MH_TYPE" val="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1"/>
  <p:tag name="MH_TYPE" val="ENTR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26777"/>
  <p:tag name="MH" val="20180804121219"/>
  <p:tag name="MH_LIBRARY" val="CONTENTS"/>
  <p:tag name="MH_ORDER" val="1"/>
  <p:tag name="MH_TYPE" val="NUMBER"/>
</p:tagLst>
</file>

<file path=ppt/theme/theme1.xml><?xml version="1.0" encoding="utf-8"?>
<a:theme xmlns:a="http://schemas.openxmlformats.org/drawingml/2006/main" name="千图网海量PPT模板www.58pic.com">
  <a:themeElements>
    <a:clrScheme name="自定义 6">
      <a:dk1>
        <a:sysClr val="windowText" lastClr="000000"/>
      </a:dk1>
      <a:lt1>
        <a:sysClr val="window" lastClr="FFFFFF"/>
      </a:lt1>
      <a:dk2>
        <a:srgbClr val="505B79"/>
      </a:dk2>
      <a:lt2>
        <a:srgbClr val="A5A5A5"/>
      </a:lt2>
      <a:accent1>
        <a:srgbClr val="606B89"/>
      </a:accent1>
      <a:accent2>
        <a:srgbClr val="A5A5A5"/>
      </a:accent2>
      <a:accent3>
        <a:srgbClr val="A2B6D1"/>
      </a:accent3>
      <a:accent4>
        <a:srgbClr val="A5A5A5"/>
      </a:accent4>
      <a:accent5>
        <a:srgbClr val="606B89"/>
      </a:accent5>
      <a:accent6>
        <a:srgbClr val="606B89"/>
      </a:accent6>
      <a:hlink>
        <a:srgbClr val="9454C3"/>
      </a:hlink>
      <a:folHlink>
        <a:srgbClr val="3EBBF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精細單色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30121</TotalTime>
  <Words>1556</Words>
  <Application>Microsoft Office PowerPoint</Application>
  <PresentationFormat>自訂</PresentationFormat>
  <Paragraphs>346</Paragraphs>
  <Slides>29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Cambria Math</vt:lpstr>
      <vt:lpstr>Source Han Sans TC</vt:lpstr>
      <vt:lpstr>標楷體</vt:lpstr>
      <vt:lpstr>Times New Roman Symbol</vt:lpstr>
      <vt:lpstr>Rockwell</vt:lpstr>
      <vt:lpstr>Arial</vt:lpstr>
      <vt:lpstr>Times New Roman</vt:lpstr>
      <vt:lpstr>Wingdings</vt:lpstr>
      <vt:lpstr>千图网海量PPT模板www.58pic.com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9862</cp:revision>
  <cp:lastPrinted>1601-01-01T00:00:00Z</cp:lastPrinted>
  <dcterms:created xsi:type="dcterms:W3CDTF">2015-07-08T08:22:29Z</dcterms:created>
  <dcterms:modified xsi:type="dcterms:W3CDTF">2025-05-08T10:17:20Z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