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9" r:id="rId1"/>
  </p:sldMasterIdLst>
  <p:handoutMasterIdLst>
    <p:handoutMasterId r:id="rId3"/>
  </p:handoutMasterIdLst>
  <p:sldIdLst>
    <p:sldId id="274" r:id="rId2"/>
  </p:sldIdLst>
  <p:sldSz cx="26879550" cy="151193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D4F"/>
    <a:srgbClr val="9BD84C"/>
    <a:srgbClr val="FFC341"/>
    <a:srgbClr val="F2C4F2"/>
    <a:srgbClr val="EBA6EC"/>
    <a:srgbClr val="DD69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4609"/>
  </p:normalViewPr>
  <p:slideViewPr>
    <p:cSldViewPr snapToGrid="0">
      <p:cViewPr varScale="1">
        <p:scale>
          <a:sx n="48" d="100"/>
          <a:sy n="48" d="100"/>
        </p:scale>
        <p:origin x="936" y="66"/>
      </p:cViewPr>
      <p:guideLst/>
    </p:cSldViewPr>
  </p:slideViewPr>
  <p:notesTextViewPr>
    <p:cViewPr>
      <p:scale>
        <a:sx n="150" d="100"/>
        <a:sy n="150" d="100"/>
      </p:scale>
      <p:origin x="0" y="0"/>
    </p:cViewPr>
  </p:notesTextViewPr>
  <p:notesViewPr>
    <p:cSldViewPr snapToGrid="0">
      <p:cViewPr varScale="1">
        <p:scale>
          <a:sx n="118" d="100"/>
          <a:sy n="118" d="100"/>
        </p:scale>
        <p:origin x="3184" y="200"/>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4BCA1E-AA9B-92AD-C55E-18ABB40F499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a:extLst>
              <a:ext uri="{FF2B5EF4-FFF2-40B4-BE49-F238E27FC236}">
                <a16:creationId xmlns:a16="http://schemas.microsoft.com/office/drawing/2014/main" id="{EBD7364A-47C3-5F40-845C-CB9E470803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22B7BB-E6A2-8641-BC2B-C8C0FC440E34}" type="datetimeFigureOut">
              <a:rPr lang="en-FI" smtClean="0"/>
              <a:t>04/30/2025</a:t>
            </a:fld>
            <a:endParaRPr lang="en-FI"/>
          </a:p>
        </p:txBody>
      </p:sp>
      <p:sp>
        <p:nvSpPr>
          <p:cNvPr id="4" name="Footer Placeholder 3">
            <a:extLst>
              <a:ext uri="{FF2B5EF4-FFF2-40B4-BE49-F238E27FC236}">
                <a16:creationId xmlns:a16="http://schemas.microsoft.com/office/drawing/2014/main" id="{78AA0605-DCF8-16AF-3539-B3DECC09CAB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5" name="Slide Number Placeholder 4">
            <a:extLst>
              <a:ext uri="{FF2B5EF4-FFF2-40B4-BE49-F238E27FC236}">
                <a16:creationId xmlns:a16="http://schemas.microsoft.com/office/drawing/2014/main" id="{3AA10422-4985-70EE-355E-06E9D63EDFD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57CEAE-9044-804A-A17C-7B4A54FC15E6}" type="slidenum">
              <a:rPr lang="en-FI" smtClean="0"/>
              <a:t>‹#›</a:t>
            </a:fld>
            <a:endParaRPr lang="en-FI"/>
          </a:p>
        </p:txBody>
      </p:sp>
    </p:spTree>
    <p:extLst>
      <p:ext uri="{BB962C8B-B14F-4D97-AF65-F5344CB8AC3E}">
        <p14:creationId xmlns:p14="http://schemas.microsoft.com/office/powerpoint/2010/main" val="382296696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59944" y="2474395"/>
            <a:ext cx="20159663" cy="5263774"/>
          </a:xfrm>
        </p:spPr>
        <p:txBody>
          <a:bodyPr anchor="b"/>
          <a:lstStyle>
            <a:lvl1pPr algn="ctr">
              <a:defRPr sz="13228"/>
            </a:lvl1pPr>
          </a:lstStyle>
          <a:p>
            <a:r>
              <a:rPr lang="en-US"/>
              <a:t>Click to edit Master title style</a:t>
            </a:r>
            <a:endParaRPr lang="en-US" dirty="0"/>
          </a:p>
        </p:txBody>
      </p:sp>
      <p:sp>
        <p:nvSpPr>
          <p:cNvPr id="3" name="Subtitle 2"/>
          <p:cNvSpPr>
            <a:spLocks noGrp="1"/>
          </p:cNvSpPr>
          <p:nvPr>
            <p:ph type="subTitle" idx="1"/>
          </p:nvPr>
        </p:nvSpPr>
        <p:spPr>
          <a:xfrm>
            <a:off x="3359944" y="7941160"/>
            <a:ext cx="20159663" cy="3650342"/>
          </a:xfrm>
        </p:spPr>
        <p:txBody>
          <a:bodyPr/>
          <a:lstStyle>
            <a:lvl1pPr marL="0" indent="0" algn="ctr">
              <a:buNone/>
              <a:defRPr sz="5291"/>
            </a:lvl1pPr>
            <a:lvl2pPr marL="1007943" indent="0" algn="ctr">
              <a:buNone/>
              <a:defRPr sz="4409"/>
            </a:lvl2pPr>
            <a:lvl3pPr marL="2015886" indent="0" algn="ctr">
              <a:buNone/>
              <a:defRPr sz="3968"/>
            </a:lvl3pPr>
            <a:lvl4pPr marL="3023829" indent="0" algn="ctr">
              <a:buNone/>
              <a:defRPr sz="3527"/>
            </a:lvl4pPr>
            <a:lvl5pPr marL="4031772" indent="0" algn="ctr">
              <a:buNone/>
              <a:defRPr sz="3527"/>
            </a:lvl5pPr>
            <a:lvl6pPr marL="5039716" indent="0" algn="ctr">
              <a:buNone/>
              <a:defRPr sz="3527"/>
            </a:lvl6pPr>
            <a:lvl7pPr marL="6047659" indent="0" algn="ctr">
              <a:buNone/>
              <a:defRPr sz="3527"/>
            </a:lvl7pPr>
            <a:lvl8pPr marL="7055602" indent="0" algn="ctr">
              <a:buNone/>
              <a:defRPr sz="3527"/>
            </a:lvl8pPr>
            <a:lvl9pPr marL="8063545" indent="0" algn="ctr">
              <a:buNone/>
              <a:defRPr sz="352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95155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60700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235678" y="804966"/>
            <a:ext cx="5795903" cy="128129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847969" y="804966"/>
            <a:ext cx="17051715" cy="12812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73006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alto University red">
    <p:spTree>
      <p:nvGrpSpPr>
        <p:cNvPr id="1" name=""/>
        <p:cNvGrpSpPr/>
        <p:nvPr/>
      </p:nvGrpSpPr>
      <p:grpSpPr>
        <a:xfrm>
          <a:off x="0" y="0"/>
          <a:ext cx="0" cy="0"/>
          <a:chOff x="0" y="0"/>
          <a:chExt cx="0" cy="0"/>
        </a:xfrm>
      </p:grpSpPr>
      <p:sp>
        <p:nvSpPr>
          <p:cNvPr id="8" name="Textplatzhalter 2">
            <a:extLst>
              <a:ext uri="{FF2B5EF4-FFF2-40B4-BE49-F238E27FC236}">
                <a16:creationId xmlns:a16="http://schemas.microsoft.com/office/drawing/2014/main" id="{187C2FAC-8579-11CF-78E0-761697F012AC}"/>
              </a:ext>
            </a:extLst>
          </p:cNvPr>
          <p:cNvSpPr txBox="1">
            <a:spLocks/>
          </p:cNvSpPr>
          <p:nvPr userDrawn="1"/>
        </p:nvSpPr>
        <p:spPr>
          <a:xfrm>
            <a:off x="2" y="0"/>
            <a:ext cx="26879550" cy="4387286"/>
          </a:xfrm>
          <a:prstGeom prst="rect">
            <a:avLst/>
          </a:prstGeom>
          <a:solidFill>
            <a:schemeClr val="accent1"/>
          </a:solidFill>
        </p:spPr>
        <p:txBody>
          <a:bodyPr vert="horz" lIns="360000" tIns="360000" rIns="360000" bIns="360000" rtlCol="0" anchor="t" anchorCtr="0">
            <a:noAutofit/>
          </a:bodyPr>
          <a:lstStyle>
            <a:lvl1pPr marL="0" indent="0" algn="l" defTabSz="567048" rtl="0" eaLnBrk="1" latinLnBrk="0" hangingPunct="1">
              <a:lnSpc>
                <a:spcPct val="100000"/>
              </a:lnSpc>
              <a:spcBef>
                <a:spcPts val="0"/>
              </a:spcBef>
              <a:buFont typeface="Arial" panose="020B0604020202020204" pitchFamily="34" charset="0"/>
              <a:buNone/>
              <a:defRPr sz="4000" kern="1200">
                <a:solidFill>
                  <a:schemeClr val="bg1"/>
                </a:solidFill>
                <a:latin typeface="+mn-lt"/>
                <a:ea typeface="+mn-ea"/>
                <a:cs typeface="+mn-cs"/>
              </a:defRPr>
            </a:lvl1pPr>
            <a:lvl2pPr marL="0" indent="0" algn="l" defTabSz="567048" rtl="0" eaLnBrk="1" latinLnBrk="0" hangingPunct="1">
              <a:lnSpc>
                <a:spcPct val="100000"/>
              </a:lnSpc>
              <a:spcBef>
                <a:spcPts val="0"/>
              </a:spcBef>
              <a:buFont typeface="Symbol" panose="05050102010706020507" pitchFamily="18" charset="2"/>
              <a:buNone/>
              <a:defRPr sz="1430" kern="1200">
                <a:solidFill>
                  <a:schemeClr val="bg1"/>
                </a:solidFill>
                <a:latin typeface="+mn-lt"/>
                <a:ea typeface="+mn-ea"/>
                <a:cs typeface="+mn-cs"/>
              </a:defRPr>
            </a:lvl2pPr>
            <a:lvl3pPr marL="0" indent="0" algn="l" defTabSz="567048" rtl="0" eaLnBrk="1" latinLnBrk="0" hangingPunct="1">
              <a:lnSpc>
                <a:spcPct val="100000"/>
              </a:lnSpc>
              <a:spcBef>
                <a:spcPts val="0"/>
              </a:spcBef>
              <a:buFont typeface="Symbol" panose="05050102010706020507" pitchFamily="18" charset="2"/>
              <a:buNone/>
              <a:defRPr sz="1430" kern="1200">
                <a:solidFill>
                  <a:schemeClr val="bg1"/>
                </a:solidFill>
                <a:latin typeface="+mn-lt"/>
                <a:ea typeface="+mn-ea"/>
                <a:cs typeface="+mn-cs"/>
              </a:defRPr>
            </a:lvl3pPr>
            <a:lvl4pPr marL="0" indent="0" algn="l" defTabSz="567048" rtl="0" eaLnBrk="1" latinLnBrk="0" hangingPunct="1">
              <a:lnSpc>
                <a:spcPct val="100000"/>
              </a:lnSpc>
              <a:spcBef>
                <a:spcPts val="0"/>
              </a:spcBef>
              <a:buFont typeface="Symbol" panose="05050102010706020507" pitchFamily="18" charset="2"/>
              <a:buNone/>
              <a:defRPr sz="1430" kern="1200">
                <a:solidFill>
                  <a:schemeClr val="bg1"/>
                </a:solidFill>
                <a:latin typeface="+mn-lt"/>
                <a:ea typeface="+mn-ea"/>
                <a:cs typeface="+mn-cs"/>
              </a:defRPr>
            </a:lvl4pPr>
            <a:lvl5pPr marL="0" indent="0" algn="l" defTabSz="567048" rtl="0" eaLnBrk="1" latinLnBrk="0" hangingPunct="1">
              <a:lnSpc>
                <a:spcPct val="100000"/>
              </a:lnSpc>
              <a:spcBef>
                <a:spcPts val="0"/>
              </a:spcBef>
              <a:buFont typeface="Symbol" panose="05050102010706020507" pitchFamily="18" charset="2"/>
              <a:buNone/>
              <a:defRPr sz="1430" kern="1200">
                <a:solidFill>
                  <a:schemeClr val="bg1"/>
                </a:solidFill>
                <a:latin typeface="+mn-lt"/>
                <a:ea typeface="+mn-ea"/>
                <a:cs typeface="+mn-cs"/>
              </a:defRPr>
            </a:lvl5pPr>
            <a:lvl6pPr marL="1559380"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6pPr>
            <a:lvl7pPr marL="1842904"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7pPr>
            <a:lvl8pPr marL="2126428"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8pPr>
            <a:lvl9pPr marL="2409952"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9pPr>
          </a:lstStyle>
          <a:p>
            <a:pPr marL="0" marR="0" lvl="0" indent="0" algn="l" defTabSz="567048"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430" b="0" i="0" u="none" strike="noStrike" kern="1200" cap="none" spc="0" normalizeH="0" baseline="0" noProof="1">
              <a:ln>
                <a:noFill/>
              </a:ln>
              <a:solidFill>
                <a:sysClr val="window" lastClr="FFFFFF"/>
              </a:solidFill>
              <a:effectLst/>
              <a:uLnTx/>
              <a:uFillTx/>
              <a:latin typeface="Arial"/>
              <a:ea typeface="+mn-ea"/>
              <a:cs typeface="+mn-cs"/>
            </a:endParaRPr>
          </a:p>
        </p:txBody>
      </p:sp>
      <p:sp>
        <p:nvSpPr>
          <p:cNvPr id="3" name="Subtitle 2"/>
          <p:cNvSpPr>
            <a:spLocks noGrp="1"/>
          </p:cNvSpPr>
          <p:nvPr>
            <p:ph type="subTitle" idx="1" hasCustomPrompt="1"/>
          </p:nvPr>
        </p:nvSpPr>
        <p:spPr>
          <a:xfrm>
            <a:off x="1076214" y="3408186"/>
            <a:ext cx="24668087" cy="757120"/>
          </a:xfrm>
          <a:prstGeom prst="rect">
            <a:avLst/>
          </a:prstGeom>
        </p:spPr>
        <p:txBody>
          <a:bodyPr>
            <a:normAutofit/>
          </a:bodyPr>
          <a:lstStyle>
            <a:lvl1pPr marL="0" indent="0" algn="l">
              <a:buNone/>
              <a:defRPr sz="1400">
                <a:latin typeface="Arial" panose="020B0604020202020204" pitchFamily="34" charset="0"/>
                <a:cs typeface="Arial" panose="020B0604020202020204" pitchFamily="34" charset="0"/>
              </a:defRPr>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pPr marL="0" marR="0" lvl="1" indent="0" algn="l" defTabSz="567048"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en-US" sz="1400" b="0" i="0" u="none" strike="noStrike" kern="1200" cap="none" spc="0" normalizeH="0" baseline="0" noProof="1">
                <a:ln>
                  <a:noFill/>
                </a:ln>
                <a:effectLst/>
                <a:uLnTx/>
                <a:uFillTx/>
                <a:latin typeface="Arial"/>
                <a:ea typeface="+mn-ea"/>
                <a:cs typeface="+mn-cs"/>
              </a:rPr>
              <a:t>Author one</a:t>
            </a:r>
            <a:r>
              <a:rPr kumimoji="0" lang="en-US" sz="1400" b="0" i="0" u="none" strike="noStrike" kern="1200" cap="none" spc="0" normalizeH="0" baseline="30000" noProof="1">
                <a:ln>
                  <a:noFill/>
                </a:ln>
                <a:effectLst/>
                <a:uLnTx/>
                <a:uFillTx/>
                <a:latin typeface="Arial"/>
                <a:ea typeface="+mn-ea"/>
                <a:cs typeface="+mn-cs"/>
              </a:rPr>
              <a:t>1</a:t>
            </a:r>
            <a:r>
              <a:rPr kumimoji="0" lang="en-US" sz="1400" b="0" i="0" u="none" strike="noStrike" kern="1200" cap="none" spc="0" normalizeH="0" baseline="0" noProof="1">
                <a:ln>
                  <a:noFill/>
                </a:ln>
                <a:effectLst/>
                <a:uLnTx/>
                <a:uFillTx/>
                <a:latin typeface="Arial"/>
                <a:ea typeface="+mn-ea"/>
                <a:cs typeface="+mn-cs"/>
              </a:rPr>
              <a:t>, Author two</a:t>
            </a:r>
            <a:r>
              <a:rPr kumimoji="0" lang="en-US" sz="1400" b="0" i="0" u="none" strike="noStrike" kern="1200" cap="none" spc="0" normalizeH="0" baseline="30000" noProof="1">
                <a:ln>
                  <a:noFill/>
                </a:ln>
                <a:effectLst/>
                <a:uLnTx/>
                <a:uFillTx/>
                <a:latin typeface="Arial"/>
                <a:ea typeface="+mn-ea"/>
                <a:cs typeface="+mn-cs"/>
              </a:rPr>
              <a:t>2</a:t>
            </a:r>
            <a:r>
              <a:rPr kumimoji="0" lang="en-US" sz="1400" b="0" i="0" u="none" strike="noStrike" kern="1200" cap="none" spc="0" normalizeH="0" baseline="0" noProof="1">
                <a:ln>
                  <a:noFill/>
                </a:ln>
                <a:effectLst/>
                <a:uLnTx/>
                <a:uFillTx/>
                <a:latin typeface="Arial"/>
                <a:ea typeface="+mn-ea"/>
                <a:cs typeface="+mn-cs"/>
              </a:rPr>
              <a:t>, Author three</a:t>
            </a:r>
            <a:r>
              <a:rPr kumimoji="0" lang="en-US" sz="1400" b="0" i="0" u="none" strike="noStrike" kern="1200" cap="none" spc="0" normalizeH="0" baseline="30000" noProof="1">
                <a:ln>
                  <a:noFill/>
                </a:ln>
                <a:effectLst/>
                <a:uLnTx/>
                <a:uFillTx/>
                <a:latin typeface="Arial"/>
                <a:ea typeface="+mn-ea"/>
                <a:cs typeface="+mn-cs"/>
              </a:rPr>
              <a:t>3</a:t>
            </a:r>
            <a:endParaRPr kumimoji="0" lang="en-US" sz="1400" b="0" i="0" u="none" strike="noStrike" kern="1200" cap="none" spc="0" normalizeH="0" baseline="0" noProof="1">
              <a:ln>
                <a:noFill/>
              </a:ln>
              <a:effectLst/>
              <a:uLnTx/>
              <a:uFillTx/>
              <a:latin typeface="Arial"/>
              <a:ea typeface="+mn-ea"/>
              <a:cs typeface="+mn-cs"/>
            </a:endParaRPr>
          </a:p>
          <a:p>
            <a:pPr marL="0" marR="0" lvl="1" indent="0" algn="l" defTabSz="567048"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en-US" sz="1400" b="0" i="0" u="none" strike="noStrike" kern="1200" cap="none" spc="0" normalizeH="0" baseline="30000" noProof="1">
                <a:ln>
                  <a:noFill/>
                </a:ln>
                <a:effectLst/>
                <a:uLnTx/>
                <a:uFillTx/>
                <a:latin typeface="Arial"/>
                <a:ea typeface="+mn-ea"/>
                <a:cs typeface="+mn-cs"/>
              </a:rPr>
              <a:t>1</a:t>
            </a:r>
            <a:r>
              <a:rPr lang="en-US" sz="1400" noProof="1">
                <a:latin typeface="Arial"/>
              </a:rPr>
              <a:t>Unit/Deprtment</a:t>
            </a:r>
            <a:r>
              <a:rPr kumimoji="0" lang="en-US" sz="1400" b="0" i="0" u="none" strike="noStrike" kern="1200" cap="none" spc="0" normalizeH="0" baseline="0" noProof="1">
                <a:ln>
                  <a:noFill/>
                </a:ln>
                <a:effectLst/>
                <a:uLnTx/>
                <a:uFillTx/>
                <a:latin typeface="Arial"/>
                <a:ea typeface="+mn-ea"/>
                <a:cs typeface="+mn-cs"/>
              </a:rPr>
              <a:t>, Aalto University; </a:t>
            </a:r>
            <a:r>
              <a:rPr kumimoji="0" lang="en-US" sz="1400" b="0" i="0" u="none" strike="noStrike" kern="1200" cap="none" spc="0" normalizeH="0" baseline="30000" noProof="1">
                <a:ln>
                  <a:noFill/>
                </a:ln>
                <a:effectLst/>
                <a:uLnTx/>
                <a:uFillTx/>
                <a:latin typeface="Arial"/>
                <a:ea typeface="+mn-ea"/>
                <a:cs typeface="+mn-cs"/>
              </a:rPr>
              <a:t>2</a:t>
            </a:r>
            <a:r>
              <a:rPr lang="en-US" sz="1400" noProof="1">
                <a:latin typeface="Arial"/>
              </a:rPr>
              <a:t>Unit/Deprtment</a:t>
            </a:r>
            <a:r>
              <a:rPr kumimoji="0" lang="en-US" sz="1400" b="0" i="0" u="none" strike="noStrike" kern="1200" cap="none" spc="0" normalizeH="0" baseline="0" noProof="1">
                <a:ln>
                  <a:noFill/>
                </a:ln>
                <a:effectLst/>
                <a:uLnTx/>
                <a:uFillTx/>
                <a:latin typeface="Arial"/>
                <a:ea typeface="+mn-ea"/>
                <a:cs typeface="+mn-cs"/>
              </a:rPr>
              <a:t>, Company X; </a:t>
            </a:r>
            <a:r>
              <a:rPr kumimoji="0" lang="en-US" sz="1400" b="0" i="0" u="none" strike="noStrike" kern="1200" cap="none" spc="0" normalizeH="0" baseline="30000" noProof="1">
                <a:ln>
                  <a:noFill/>
                </a:ln>
                <a:effectLst/>
                <a:uLnTx/>
                <a:uFillTx/>
                <a:latin typeface="Arial"/>
                <a:ea typeface="+mn-ea"/>
                <a:cs typeface="+mn-cs"/>
              </a:rPr>
              <a:t>3</a:t>
            </a:r>
            <a:r>
              <a:rPr lang="en-US" sz="1400" noProof="1">
                <a:latin typeface="Arial"/>
              </a:rPr>
              <a:t>Unit/Deprtment</a:t>
            </a:r>
            <a:r>
              <a:rPr kumimoji="0" lang="en-US" sz="1400" b="0" i="0" u="none" strike="noStrike" kern="1200" cap="none" spc="0" normalizeH="0" baseline="0" noProof="1">
                <a:ln>
                  <a:noFill/>
                </a:ln>
                <a:effectLst/>
                <a:uLnTx/>
                <a:uFillTx/>
                <a:latin typeface="Arial"/>
                <a:ea typeface="+mn-ea"/>
                <a:cs typeface="+mn-cs"/>
              </a:rPr>
              <a:t>, University X</a:t>
            </a:r>
          </a:p>
        </p:txBody>
      </p:sp>
      <p:sp>
        <p:nvSpPr>
          <p:cNvPr id="7" name="Title 6">
            <a:extLst>
              <a:ext uri="{FF2B5EF4-FFF2-40B4-BE49-F238E27FC236}">
                <a16:creationId xmlns:a16="http://schemas.microsoft.com/office/drawing/2014/main" id="{772B0A90-AAE6-9516-3DFF-B12EA2260C90}"/>
              </a:ext>
            </a:extLst>
          </p:cNvPr>
          <p:cNvSpPr>
            <a:spLocks noGrp="1"/>
          </p:cNvSpPr>
          <p:nvPr>
            <p:ph type="title" hasCustomPrompt="1"/>
          </p:nvPr>
        </p:nvSpPr>
        <p:spPr>
          <a:xfrm>
            <a:off x="1076215" y="2545110"/>
            <a:ext cx="24668090" cy="709079"/>
          </a:xfrm>
          <a:prstGeom prst="rect">
            <a:avLst/>
          </a:prstGeom>
        </p:spPr>
        <p:txBody>
          <a:bodyPr anchor="t">
            <a:normAutofit/>
          </a:bodyPr>
          <a:lstStyle>
            <a:lvl1pPr>
              <a:defRPr sz="4000" b="1">
                <a:latin typeface="Arial" panose="020B0604020202020204" pitchFamily="34" charset="0"/>
                <a:cs typeface="Arial" panose="020B0604020202020204" pitchFamily="34" charset="0"/>
              </a:defRPr>
            </a:lvl1pPr>
          </a:lstStyle>
          <a:p>
            <a:r>
              <a:rPr lang="en-GB" dirty="0"/>
              <a:t>Title of your research</a:t>
            </a:r>
            <a:endParaRPr lang="en-FI" dirty="0"/>
          </a:p>
        </p:txBody>
      </p:sp>
      <p:cxnSp>
        <p:nvCxnSpPr>
          <p:cNvPr id="13" name="Straight Connector 12">
            <a:extLst>
              <a:ext uri="{FF2B5EF4-FFF2-40B4-BE49-F238E27FC236}">
                <a16:creationId xmlns:a16="http://schemas.microsoft.com/office/drawing/2014/main" id="{9E73B50F-8A84-271A-B258-AA062C57D08E}"/>
              </a:ext>
            </a:extLst>
          </p:cNvPr>
          <p:cNvCxnSpPr>
            <a:cxnSpLocks/>
          </p:cNvCxnSpPr>
          <p:nvPr userDrawn="1"/>
        </p:nvCxnSpPr>
        <p:spPr>
          <a:xfrm>
            <a:off x="1258601" y="2206347"/>
            <a:ext cx="99555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6B4DE2D7-24B0-27A5-3F38-46C99B69AD97}"/>
              </a:ext>
            </a:extLst>
          </p:cNvPr>
          <p:cNvSpPr>
            <a:spLocks noGrp="1"/>
          </p:cNvSpPr>
          <p:nvPr>
            <p:ph type="body" sz="quarter" idx="10" hasCustomPrompt="1"/>
          </p:nvPr>
        </p:nvSpPr>
        <p:spPr>
          <a:xfrm>
            <a:off x="19686272" y="350306"/>
            <a:ext cx="6257927" cy="366712"/>
          </a:xfrm>
          <a:prstGeom prst="rect">
            <a:avLst/>
          </a:prstGeom>
        </p:spPr>
        <p:txBody>
          <a:bodyPr>
            <a:normAutofit/>
          </a:bodyPr>
          <a:lstStyle>
            <a:lvl1pPr marL="0" indent="0" algn="r">
              <a:buNone/>
              <a:defRPr sz="1430">
                <a:latin typeface="Arial" panose="020B0604020202020204" pitchFamily="34" charset="0"/>
                <a:cs typeface="Arial" panose="020B0604020202020204" pitchFamily="34" charset="0"/>
              </a:defRPr>
            </a:lvl1pPr>
          </a:lstStyle>
          <a:p>
            <a:pPr lvl="0"/>
            <a:r>
              <a:rPr lang="en-FI" dirty="0"/>
              <a:t>Research article</a:t>
            </a:r>
          </a:p>
        </p:txBody>
      </p:sp>
      <p:pic>
        <p:nvPicPr>
          <p:cNvPr id="10" name="Picture 9">
            <a:extLst>
              <a:ext uri="{FF2B5EF4-FFF2-40B4-BE49-F238E27FC236}">
                <a16:creationId xmlns:a16="http://schemas.microsoft.com/office/drawing/2014/main" id="{0D0E2C56-5EF5-C698-48A3-DD2408FDA4F9}"/>
              </a:ext>
            </a:extLst>
          </p:cNvPr>
          <p:cNvPicPr>
            <a:picLocks noChangeAspect="1"/>
          </p:cNvPicPr>
          <p:nvPr userDrawn="1"/>
        </p:nvPicPr>
        <p:blipFill>
          <a:blip r:embed="rId2"/>
          <a:srcRect/>
          <a:stretch/>
        </p:blipFill>
        <p:spPr>
          <a:xfrm>
            <a:off x="437600" y="49369"/>
            <a:ext cx="4721893" cy="1640610"/>
          </a:xfrm>
          <a:prstGeom prst="rect">
            <a:avLst/>
          </a:prstGeom>
        </p:spPr>
      </p:pic>
      <p:sp>
        <p:nvSpPr>
          <p:cNvPr id="2" name="Text Placeholder 25">
            <a:extLst>
              <a:ext uri="{FF2B5EF4-FFF2-40B4-BE49-F238E27FC236}">
                <a16:creationId xmlns:a16="http://schemas.microsoft.com/office/drawing/2014/main" id="{A6A0250A-A098-32CE-1BBD-23ECE8D82C9D}"/>
              </a:ext>
            </a:extLst>
          </p:cNvPr>
          <p:cNvSpPr>
            <a:spLocks noGrp="1"/>
          </p:cNvSpPr>
          <p:nvPr>
            <p:ph type="body" sz="quarter" idx="17" hasCustomPrompt="1"/>
          </p:nvPr>
        </p:nvSpPr>
        <p:spPr>
          <a:xfrm>
            <a:off x="1175549" y="8235788"/>
            <a:ext cx="12035328" cy="5703439"/>
          </a:xfrm>
          <a:prstGeom prst="rect">
            <a:avLst/>
          </a:prstGeom>
          <a:solidFill>
            <a:schemeClr val="bg1">
              <a:lumMod val="95000"/>
            </a:schemeClr>
          </a:solidFill>
        </p:spPr>
        <p:txBody>
          <a:bodyPr lIns="180000" tIns="180000" rIns="180000" bIns="180000">
            <a:spAutoFit/>
          </a:bodyPr>
          <a:lstStyle>
            <a:lvl1pPr marL="180000" indent="-180000" defTabSz="914317">
              <a:lnSpc>
                <a:spcPct val="100000"/>
              </a:lnSpc>
              <a:spcBef>
                <a:spcPts val="0"/>
              </a:spcBef>
              <a:spcAft>
                <a:spcPts val="600"/>
              </a:spcAft>
              <a:buFont typeface="Arial" panose="020B0604020202020204" pitchFamily="34" charset="0"/>
              <a:buChar char="•"/>
              <a:defRPr sz="1200"/>
            </a:lvl1pPr>
          </a:lstStyle>
          <a:p>
            <a:pPr marL="180000" indent="-180000" defTabSz="914317">
              <a:lnSpc>
                <a:spcPct val="100000"/>
              </a:lnSpc>
              <a:spcBef>
                <a:spcPts val="0"/>
              </a:spcBef>
              <a:spcAft>
                <a:spcPts val="600"/>
              </a:spcAft>
              <a:buFont typeface="Arial" panose="020B0604020202020204" pitchFamily="34" charset="0"/>
              <a:buChar char="•"/>
              <a:defRPr/>
            </a:pPr>
            <a:r>
              <a:rPr lang="en-US" kern="0" noProof="1">
                <a:solidFill>
                  <a:prstClr val="black"/>
                </a:solidFill>
                <a:latin typeface="Arial"/>
              </a:rPr>
              <a:t>The methods section of a scientific poster provides a detailed account of how your research was conducted. It should be clear and precise, allowing others to replicate your study if needed. Here are the key elements to include:</a:t>
            </a:r>
          </a:p>
          <a:p>
            <a:pPr marL="180000" indent="-180000" defTabSz="914317">
              <a:lnSpc>
                <a:spcPct val="100000"/>
              </a:lnSpc>
              <a:spcBef>
                <a:spcPts val="0"/>
              </a:spcBef>
              <a:spcAft>
                <a:spcPts val="600"/>
              </a:spcAft>
              <a:buFont typeface="Arial" panose="020B0604020202020204" pitchFamily="34" charset="0"/>
              <a:buChar char="•"/>
              <a:defRPr/>
            </a:pPr>
            <a:r>
              <a:rPr lang="en-US" kern="0" noProof="1">
                <a:solidFill>
                  <a:prstClr val="black"/>
                </a:solidFill>
                <a:latin typeface="Arial"/>
              </a:rPr>
              <a:t>Study Design, Participants or Subjects, Materials and Equipment and Procedures</a:t>
            </a: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lvl="0"/>
            <a:endParaRPr lang="en-FI" dirty="0"/>
          </a:p>
        </p:txBody>
      </p:sp>
      <p:sp>
        <p:nvSpPr>
          <p:cNvPr id="4" name="Text Placeholder 19">
            <a:extLst>
              <a:ext uri="{FF2B5EF4-FFF2-40B4-BE49-F238E27FC236}">
                <a16:creationId xmlns:a16="http://schemas.microsoft.com/office/drawing/2014/main" id="{C4011647-45DF-283F-EEDD-AB8827D55F62}"/>
              </a:ext>
            </a:extLst>
          </p:cNvPr>
          <p:cNvSpPr>
            <a:spLocks noGrp="1"/>
          </p:cNvSpPr>
          <p:nvPr>
            <p:ph type="body" sz="quarter" idx="11" hasCustomPrompt="1"/>
          </p:nvPr>
        </p:nvSpPr>
        <p:spPr>
          <a:xfrm>
            <a:off x="898120" y="4574334"/>
            <a:ext cx="12268517" cy="288000"/>
          </a:xfrm>
          <a:prstGeom prst="rect">
            <a:avLst/>
          </a:prstGeom>
        </p:spPr>
        <p:txBody>
          <a:bodyPr/>
          <a:lstStyle>
            <a:lvl1pPr marL="0" indent="0">
              <a:buNone/>
              <a:defRPr sz="1600" b="1"/>
            </a:lvl1pPr>
            <a:lvl2pPr>
              <a:defRPr sz="1600" b="1"/>
            </a:lvl2pPr>
            <a:lvl3pPr>
              <a:defRPr sz="1600" b="1"/>
            </a:lvl3pPr>
            <a:lvl4pPr>
              <a:defRPr sz="1600" b="1"/>
            </a:lvl4pPr>
            <a:lvl5pPr>
              <a:defRPr sz="1600" b="1"/>
            </a:lvl5pPr>
          </a:lstStyle>
          <a:p>
            <a:pPr lvl="0"/>
            <a:r>
              <a:rPr lang="en-FI" dirty="0"/>
              <a:t>Introduction</a:t>
            </a:r>
          </a:p>
        </p:txBody>
      </p:sp>
      <p:sp>
        <p:nvSpPr>
          <p:cNvPr id="5" name="Text Placeholder 19">
            <a:extLst>
              <a:ext uri="{FF2B5EF4-FFF2-40B4-BE49-F238E27FC236}">
                <a16:creationId xmlns:a16="http://schemas.microsoft.com/office/drawing/2014/main" id="{3F127F61-DB50-1974-9052-F99E9B5FC572}"/>
              </a:ext>
            </a:extLst>
          </p:cNvPr>
          <p:cNvSpPr>
            <a:spLocks noGrp="1"/>
          </p:cNvSpPr>
          <p:nvPr>
            <p:ph type="body" sz="quarter" idx="12" hasCustomPrompt="1"/>
          </p:nvPr>
        </p:nvSpPr>
        <p:spPr>
          <a:xfrm>
            <a:off x="898120" y="7828516"/>
            <a:ext cx="12268517" cy="288000"/>
          </a:xfrm>
          <a:prstGeom prst="rect">
            <a:avLst/>
          </a:prstGeom>
        </p:spPr>
        <p:txBody>
          <a:bodyPr/>
          <a:lstStyle>
            <a:lvl1pPr marL="0" indent="0">
              <a:buNone/>
              <a:defRPr sz="1600" b="1"/>
            </a:lvl1pPr>
            <a:lvl2pPr>
              <a:defRPr sz="1600" b="1"/>
            </a:lvl2pPr>
            <a:lvl3pPr>
              <a:defRPr sz="1600" b="1"/>
            </a:lvl3pPr>
            <a:lvl4pPr>
              <a:defRPr sz="1600" b="1"/>
            </a:lvl4pPr>
            <a:lvl5pPr>
              <a:defRPr sz="1600" b="1"/>
            </a:lvl5pPr>
          </a:lstStyle>
          <a:p>
            <a:pPr lvl="0"/>
            <a:r>
              <a:rPr lang="en-FI" dirty="0"/>
              <a:t>Methods</a:t>
            </a:r>
          </a:p>
        </p:txBody>
      </p:sp>
      <p:sp>
        <p:nvSpPr>
          <p:cNvPr id="6" name="Text Placeholder 19">
            <a:extLst>
              <a:ext uri="{FF2B5EF4-FFF2-40B4-BE49-F238E27FC236}">
                <a16:creationId xmlns:a16="http://schemas.microsoft.com/office/drawing/2014/main" id="{47002176-219A-A727-C9ED-72525799BC25}"/>
              </a:ext>
            </a:extLst>
          </p:cNvPr>
          <p:cNvSpPr>
            <a:spLocks noGrp="1"/>
          </p:cNvSpPr>
          <p:nvPr>
            <p:ph type="body" sz="quarter" idx="13" hasCustomPrompt="1"/>
          </p:nvPr>
        </p:nvSpPr>
        <p:spPr>
          <a:xfrm>
            <a:off x="13488634" y="4581052"/>
            <a:ext cx="12268517" cy="288000"/>
          </a:xfrm>
          <a:prstGeom prst="rect">
            <a:avLst/>
          </a:prstGeom>
        </p:spPr>
        <p:txBody>
          <a:bodyPr/>
          <a:lstStyle>
            <a:lvl1pPr marL="0" indent="0">
              <a:buNone/>
              <a:defRPr sz="1600" b="1"/>
            </a:lvl1pPr>
            <a:lvl2pPr>
              <a:defRPr sz="1600" b="1"/>
            </a:lvl2pPr>
            <a:lvl3pPr>
              <a:defRPr sz="1600" b="1"/>
            </a:lvl3pPr>
            <a:lvl4pPr>
              <a:defRPr sz="1600" b="1"/>
            </a:lvl4pPr>
            <a:lvl5pPr>
              <a:defRPr sz="1600" b="1"/>
            </a:lvl5pPr>
          </a:lstStyle>
          <a:p>
            <a:pPr lvl="0"/>
            <a:r>
              <a:rPr lang="en-FI" dirty="0"/>
              <a:t>Results and discussion</a:t>
            </a:r>
          </a:p>
        </p:txBody>
      </p:sp>
      <p:sp>
        <p:nvSpPr>
          <p:cNvPr id="9" name="Text Placeholder 19">
            <a:extLst>
              <a:ext uri="{FF2B5EF4-FFF2-40B4-BE49-F238E27FC236}">
                <a16:creationId xmlns:a16="http://schemas.microsoft.com/office/drawing/2014/main" id="{035C3DE7-7E37-3C4C-F86B-64D39FE09B01}"/>
              </a:ext>
            </a:extLst>
          </p:cNvPr>
          <p:cNvSpPr>
            <a:spLocks noGrp="1"/>
          </p:cNvSpPr>
          <p:nvPr>
            <p:ph type="body" sz="quarter" idx="14" hasCustomPrompt="1"/>
          </p:nvPr>
        </p:nvSpPr>
        <p:spPr>
          <a:xfrm>
            <a:off x="13488634" y="10605072"/>
            <a:ext cx="12268517" cy="288000"/>
          </a:xfrm>
          <a:prstGeom prst="rect">
            <a:avLst/>
          </a:prstGeom>
        </p:spPr>
        <p:txBody>
          <a:bodyPr/>
          <a:lstStyle>
            <a:lvl1pPr marL="0" indent="0">
              <a:buNone/>
              <a:defRPr sz="1600" b="1"/>
            </a:lvl1pPr>
            <a:lvl2pPr>
              <a:defRPr sz="1600" b="1"/>
            </a:lvl2pPr>
            <a:lvl3pPr>
              <a:defRPr sz="1600" b="1"/>
            </a:lvl3pPr>
            <a:lvl4pPr>
              <a:defRPr sz="1600" b="1"/>
            </a:lvl4pPr>
            <a:lvl5pPr>
              <a:defRPr sz="1600" b="1"/>
            </a:lvl5pPr>
          </a:lstStyle>
          <a:p>
            <a:pPr lvl="0"/>
            <a:r>
              <a:rPr lang="en-FI" dirty="0"/>
              <a:t>Summary</a:t>
            </a:r>
          </a:p>
        </p:txBody>
      </p:sp>
      <p:sp>
        <p:nvSpPr>
          <p:cNvPr id="11" name="Text Placeholder 19">
            <a:extLst>
              <a:ext uri="{FF2B5EF4-FFF2-40B4-BE49-F238E27FC236}">
                <a16:creationId xmlns:a16="http://schemas.microsoft.com/office/drawing/2014/main" id="{D84EA2E8-E3C1-3069-CB59-61DE0B615C72}"/>
              </a:ext>
            </a:extLst>
          </p:cNvPr>
          <p:cNvSpPr>
            <a:spLocks noGrp="1"/>
          </p:cNvSpPr>
          <p:nvPr>
            <p:ph type="body" sz="quarter" idx="15" hasCustomPrompt="1"/>
          </p:nvPr>
        </p:nvSpPr>
        <p:spPr>
          <a:xfrm>
            <a:off x="13488634" y="13254060"/>
            <a:ext cx="12268517" cy="288000"/>
          </a:xfrm>
          <a:prstGeom prst="rect">
            <a:avLst/>
          </a:prstGeom>
        </p:spPr>
        <p:txBody>
          <a:bodyPr/>
          <a:lstStyle>
            <a:lvl1pPr marL="0" indent="0">
              <a:buNone/>
              <a:defRPr sz="1600" b="1"/>
            </a:lvl1pPr>
            <a:lvl2pPr>
              <a:defRPr sz="1600" b="1"/>
            </a:lvl2pPr>
            <a:lvl3pPr>
              <a:defRPr sz="1600" b="1"/>
            </a:lvl3pPr>
            <a:lvl4pPr>
              <a:defRPr sz="1600" b="1"/>
            </a:lvl4pPr>
            <a:lvl5pPr>
              <a:defRPr sz="1600" b="1"/>
            </a:lvl5pPr>
          </a:lstStyle>
          <a:p>
            <a:pPr lvl="0"/>
            <a:r>
              <a:rPr lang="en-FI" dirty="0"/>
              <a:t>References</a:t>
            </a:r>
          </a:p>
        </p:txBody>
      </p:sp>
      <p:sp>
        <p:nvSpPr>
          <p:cNvPr id="12" name="Text Placeholder 25">
            <a:extLst>
              <a:ext uri="{FF2B5EF4-FFF2-40B4-BE49-F238E27FC236}">
                <a16:creationId xmlns:a16="http://schemas.microsoft.com/office/drawing/2014/main" id="{E0914D57-3B42-EC2A-62AB-39CFB11B8E12}"/>
              </a:ext>
            </a:extLst>
          </p:cNvPr>
          <p:cNvSpPr>
            <a:spLocks noGrp="1"/>
          </p:cNvSpPr>
          <p:nvPr>
            <p:ph type="body" sz="quarter" idx="16" hasCustomPrompt="1"/>
          </p:nvPr>
        </p:nvSpPr>
        <p:spPr>
          <a:xfrm>
            <a:off x="1175549" y="4964687"/>
            <a:ext cx="12035328" cy="1145268"/>
          </a:xfrm>
          <a:prstGeom prst="rect">
            <a:avLst/>
          </a:prstGeom>
          <a:solidFill>
            <a:schemeClr val="bg1">
              <a:lumMod val="95000"/>
            </a:schemeClr>
          </a:solidFill>
        </p:spPr>
        <p:txBody>
          <a:bodyPr lIns="180000" tIns="180000" rIns="180000" bIns="180000">
            <a:spAutoFit/>
          </a:bodyPr>
          <a:lstStyle>
            <a:lvl1pPr marL="0" indent="0">
              <a:buNone/>
              <a:defRPr sz="1200"/>
            </a:lvl1pPr>
          </a:lstStyle>
          <a:p>
            <a:pPr marL="0" marR="0" lvl="0" indent="0" algn="l" defTabSz="1069208" rtl="0" eaLnBrk="1" fontAlgn="auto" latinLnBrk="0" hangingPunct="1">
              <a:lnSpc>
                <a:spcPct val="90000"/>
              </a:lnSpc>
              <a:spcBef>
                <a:spcPts val="1169"/>
              </a:spcBef>
              <a:spcAft>
                <a:spcPts val="0"/>
              </a:spcAft>
              <a:buClrTx/>
              <a:buSzTx/>
              <a:buFont typeface="Arial" panose="020B0604020202020204" pitchFamily="34" charset="0"/>
              <a:buNone/>
              <a:tabLst/>
              <a:defRPr/>
            </a:pPr>
            <a:r>
              <a:rPr lang="en-US" kern="0" noProof="1">
                <a:solidFill>
                  <a:prstClr val="black"/>
                </a:solidFill>
                <a:latin typeface="Arial"/>
              </a:rPr>
              <a:t>The introduction of a scientific poster sets the stage for your research and provides the necessary background for understanding your study. It should be concise yet informative, capturing the essence of your research question and its significance.</a:t>
            </a:r>
          </a:p>
          <a:p>
            <a:pPr lvl="0"/>
            <a:endParaRPr lang="en-FI" dirty="0"/>
          </a:p>
        </p:txBody>
      </p:sp>
      <p:sp>
        <p:nvSpPr>
          <p:cNvPr id="14" name="Text Placeholder 25">
            <a:extLst>
              <a:ext uri="{FF2B5EF4-FFF2-40B4-BE49-F238E27FC236}">
                <a16:creationId xmlns:a16="http://schemas.microsoft.com/office/drawing/2014/main" id="{B49DD901-67A2-F54F-3BF2-08DD2996582B}"/>
              </a:ext>
            </a:extLst>
          </p:cNvPr>
          <p:cNvSpPr>
            <a:spLocks noGrp="1"/>
          </p:cNvSpPr>
          <p:nvPr>
            <p:ph type="body" sz="quarter" idx="18" hasCustomPrompt="1"/>
          </p:nvPr>
        </p:nvSpPr>
        <p:spPr>
          <a:xfrm>
            <a:off x="13708973" y="4971701"/>
            <a:ext cx="12035328" cy="3979890"/>
          </a:xfrm>
          <a:prstGeom prst="rect">
            <a:avLst/>
          </a:prstGeom>
          <a:solidFill>
            <a:schemeClr val="bg1">
              <a:lumMod val="95000"/>
            </a:schemeClr>
          </a:solidFill>
        </p:spPr>
        <p:txBody>
          <a:bodyPr lIns="180000" tIns="180000" rIns="180000" bIns="180000">
            <a:spAutoFit/>
          </a:bodyPr>
          <a:lstStyle>
            <a:lvl1pPr marL="0" indent="0" defTabSz="914317">
              <a:lnSpc>
                <a:spcPct val="100000"/>
              </a:lnSpc>
              <a:spcBef>
                <a:spcPts val="0"/>
              </a:spcBef>
              <a:spcAft>
                <a:spcPts val="600"/>
              </a:spcAft>
              <a:buFontTx/>
              <a:buNone/>
              <a:defRPr sz="1200"/>
            </a:lvl1pPr>
          </a:lstStyle>
          <a:p>
            <a:pPr defTabSz="914317">
              <a:lnSpc>
                <a:spcPct val="100000"/>
              </a:lnSpc>
              <a:spcBef>
                <a:spcPts val="0"/>
              </a:spcBef>
              <a:spcAft>
                <a:spcPts val="600"/>
              </a:spcAft>
              <a:buFontTx/>
              <a:buNone/>
              <a:defRPr/>
            </a:pPr>
            <a:r>
              <a:rPr lang="en-US" kern="0" noProof="1">
                <a:solidFill>
                  <a:prstClr val="black"/>
                </a:solidFill>
                <a:latin typeface="Arial"/>
              </a:rPr>
              <a:t>The results and discussion section of a scientific poster should present your findings clearly and interpret their significance. Start with a summary of the main findings, using visual aids like tables and graphs to illustrate key data. Include statistical analysis results and describe any notable patterns or trends. Discuss what your findings mean in the context of your research question, highlighting their implications and how they contribute to the field. Acknowledge any limitations of your study and suggest areas for future research. This combined approach helps your audience understand both the outcomes and the broader impact of your study.</a:t>
            </a: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lvl="0"/>
            <a:endParaRPr lang="en-FI" dirty="0"/>
          </a:p>
        </p:txBody>
      </p:sp>
      <p:sp>
        <p:nvSpPr>
          <p:cNvPr id="16" name="Text Placeholder 25">
            <a:extLst>
              <a:ext uri="{FF2B5EF4-FFF2-40B4-BE49-F238E27FC236}">
                <a16:creationId xmlns:a16="http://schemas.microsoft.com/office/drawing/2014/main" id="{B9D56A89-95BE-2E0D-847E-E43C5A1573B8}"/>
              </a:ext>
            </a:extLst>
          </p:cNvPr>
          <p:cNvSpPr>
            <a:spLocks noGrp="1"/>
          </p:cNvSpPr>
          <p:nvPr>
            <p:ph type="body" sz="quarter" idx="19" hasCustomPrompt="1"/>
          </p:nvPr>
        </p:nvSpPr>
        <p:spPr>
          <a:xfrm>
            <a:off x="13708973" y="11012138"/>
            <a:ext cx="12035328" cy="1333012"/>
          </a:xfrm>
          <a:prstGeom prst="rect">
            <a:avLst/>
          </a:prstGeom>
          <a:solidFill>
            <a:schemeClr val="bg1">
              <a:lumMod val="95000"/>
            </a:schemeClr>
          </a:solidFill>
        </p:spPr>
        <p:txBody>
          <a:bodyPr lIns="180000" tIns="180000" rIns="180000" bIns="180000">
            <a:spAutoFit/>
          </a:bodyPr>
          <a:lstStyle>
            <a:lvl1pPr marL="228600" indent="-228600" defTabSz="914317">
              <a:lnSpc>
                <a:spcPct val="100000"/>
              </a:lnSpc>
              <a:spcBef>
                <a:spcPts val="0"/>
              </a:spcBef>
              <a:spcAft>
                <a:spcPts val="600"/>
              </a:spcAft>
              <a:buFont typeface="+mj-lt"/>
              <a:buAutoNum type="arabicPeriod"/>
              <a:defRPr sz="1200"/>
            </a:lvl1pPr>
          </a:lstStyle>
          <a:p>
            <a:pPr marL="228600" indent="-228600" defTabSz="914317">
              <a:lnSpc>
                <a:spcPct val="100000"/>
              </a:lnSpc>
              <a:spcBef>
                <a:spcPts val="0"/>
              </a:spcBef>
              <a:spcAft>
                <a:spcPts val="600"/>
              </a:spcAft>
              <a:buFont typeface="+mj-lt"/>
              <a:buAutoNum type="arabicPeriod"/>
              <a:defRPr/>
            </a:pPr>
            <a:r>
              <a:rPr lang="en-US" kern="0" noProof="1">
                <a:solidFill>
                  <a:prstClr val="black"/>
                </a:solidFill>
                <a:latin typeface="Arial"/>
              </a:rPr>
              <a:t>Summary of Key Findings: Briefly restate the most important results of your study. </a:t>
            </a:r>
          </a:p>
          <a:p>
            <a:pPr marL="228600" indent="-228600" defTabSz="914317">
              <a:lnSpc>
                <a:spcPct val="100000"/>
              </a:lnSpc>
              <a:spcBef>
                <a:spcPts val="0"/>
              </a:spcBef>
              <a:spcAft>
                <a:spcPts val="600"/>
              </a:spcAft>
              <a:buFont typeface="+mj-lt"/>
              <a:buAutoNum type="arabicPeriod"/>
              <a:defRPr/>
            </a:pPr>
            <a:r>
              <a:rPr lang="en-US" kern="0" noProof="1">
                <a:solidFill>
                  <a:prstClr val="black"/>
                </a:solidFill>
                <a:latin typeface="Arial"/>
              </a:rPr>
              <a:t>Significance: Highlight the significance of your findings. Implications: Discuss the broader implications of your research. What potential applications your findings have?</a:t>
            </a:r>
          </a:p>
          <a:p>
            <a:pPr marL="228600" indent="-228600" defTabSz="914317">
              <a:lnSpc>
                <a:spcPct val="100000"/>
              </a:lnSpc>
              <a:spcBef>
                <a:spcPts val="0"/>
              </a:spcBef>
              <a:spcAft>
                <a:spcPts val="600"/>
              </a:spcAft>
              <a:buFont typeface="+mj-lt"/>
              <a:buAutoNum type="arabicPeriod"/>
              <a:defRPr/>
            </a:pPr>
            <a:r>
              <a:rPr lang="en-US" kern="0" noProof="1">
                <a:solidFill>
                  <a:prstClr val="black"/>
                </a:solidFill>
                <a:latin typeface="Arial"/>
              </a:rPr>
              <a:t>Future Directions</a:t>
            </a:r>
          </a:p>
          <a:p>
            <a:pPr marL="228600" indent="-228600" defTabSz="914317">
              <a:lnSpc>
                <a:spcPct val="100000"/>
              </a:lnSpc>
              <a:spcBef>
                <a:spcPts val="0"/>
              </a:spcBef>
              <a:spcAft>
                <a:spcPts val="600"/>
              </a:spcAft>
              <a:buFont typeface="+mj-lt"/>
              <a:buAutoNum type="arabicPeriod"/>
              <a:defRPr/>
            </a:pPr>
            <a:r>
              <a:rPr lang="en-US" kern="0" noProof="1">
                <a:solidFill>
                  <a:prstClr val="black"/>
                </a:solidFill>
                <a:latin typeface="Arial"/>
              </a:rPr>
              <a:t>Final Thoughts: Conclude with a strong closing statement that reinforces the value of your research</a:t>
            </a:r>
          </a:p>
        </p:txBody>
      </p:sp>
      <p:sp>
        <p:nvSpPr>
          <p:cNvPr id="17" name="Text Placeholder 25">
            <a:extLst>
              <a:ext uri="{FF2B5EF4-FFF2-40B4-BE49-F238E27FC236}">
                <a16:creationId xmlns:a16="http://schemas.microsoft.com/office/drawing/2014/main" id="{39ED10DC-7ACA-E430-9D58-D07B0FAB1271}"/>
              </a:ext>
            </a:extLst>
          </p:cNvPr>
          <p:cNvSpPr>
            <a:spLocks noGrp="1"/>
          </p:cNvSpPr>
          <p:nvPr>
            <p:ph type="body" sz="quarter" idx="20" hasCustomPrompt="1"/>
          </p:nvPr>
        </p:nvSpPr>
        <p:spPr>
          <a:xfrm>
            <a:off x="13704474" y="13643063"/>
            <a:ext cx="12035328" cy="1260877"/>
          </a:xfrm>
          <a:prstGeom prst="rect">
            <a:avLst/>
          </a:prstGeom>
          <a:solidFill>
            <a:schemeClr val="bg1">
              <a:lumMod val="95000"/>
            </a:schemeClr>
          </a:solidFill>
        </p:spPr>
        <p:txBody>
          <a:bodyPr lIns="180000" tIns="180000" rIns="180000" bIns="180000">
            <a:spAutoFit/>
          </a:bodyPr>
          <a:lstStyle>
            <a:lvl1pPr marL="228600" indent="-228600">
              <a:buFont typeface="+mj-lt"/>
              <a:buAutoNum type="arabicPeriod"/>
              <a:defRPr sz="800"/>
            </a:lvl1pPr>
          </a:lstStyle>
          <a:p>
            <a:r>
              <a:rPr lang="en-FI" dirty="0"/>
              <a:t>Reference 1</a:t>
            </a:r>
          </a:p>
          <a:p>
            <a:r>
              <a:rPr lang="en-FI" dirty="0"/>
              <a:t>Reference 2</a:t>
            </a:r>
          </a:p>
          <a:p>
            <a:r>
              <a:rPr lang="en-FI" dirty="0"/>
              <a:t>Reference 3</a:t>
            </a:r>
          </a:p>
        </p:txBody>
      </p:sp>
      <p:sp>
        <p:nvSpPr>
          <p:cNvPr id="18" name="Text Placeholder 32">
            <a:extLst>
              <a:ext uri="{FF2B5EF4-FFF2-40B4-BE49-F238E27FC236}">
                <a16:creationId xmlns:a16="http://schemas.microsoft.com/office/drawing/2014/main" id="{F3260048-B233-D7D9-02FA-34BF69007567}"/>
              </a:ext>
            </a:extLst>
          </p:cNvPr>
          <p:cNvSpPr>
            <a:spLocks noGrp="1"/>
          </p:cNvSpPr>
          <p:nvPr>
            <p:ph type="body" sz="quarter" idx="21" hasCustomPrompt="1"/>
          </p:nvPr>
        </p:nvSpPr>
        <p:spPr>
          <a:xfrm>
            <a:off x="1523670" y="14314243"/>
            <a:ext cx="10787737" cy="193064"/>
          </a:xfrm>
          <a:prstGeom prst="rect">
            <a:avLst/>
          </a:prstGeom>
        </p:spPr>
        <p:txBody>
          <a:bodyPr wrap="square">
            <a:spAutoFit/>
          </a:bodyPr>
          <a:lstStyle>
            <a:lvl1pPr marL="0" indent="0">
              <a:buNone/>
              <a:defRPr sz="700"/>
            </a:lvl1pPr>
            <a:lvl2pPr>
              <a:defRPr sz="700"/>
            </a:lvl2pPr>
            <a:lvl3pPr>
              <a:defRPr sz="700"/>
            </a:lvl3pPr>
            <a:lvl4pPr>
              <a:defRPr sz="700"/>
            </a:lvl4pPr>
            <a:lvl5pPr>
              <a:defRPr sz="700"/>
            </a:lvl5pPr>
          </a:lstStyle>
          <a:p>
            <a:pPr marL="0" marR="0" lvl="0" indent="0" algn="l" defTabSz="1069208" rtl="0" eaLnBrk="1" fontAlgn="auto" latinLnBrk="0" hangingPunct="1">
              <a:lnSpc>
                <a:spcPct val="90000"/>
              </a:lnSpc>
              <a:spcBef>
                <a:spcPts val="1169"/>
              </a:spcBef>
              <a:spcAft>
                <a:spcPts val="0"/>
              </a:spcAft>
              <a:buClrTx/>
              <a:buSzTx/>
              <a:buFont typeface="Arial" panose="020B0604020202020204" pitchFamily="34" charset="0"/>
              <a:buNone/>
              <a:tabLst/>
              <a:defRPr/>
            </a:pPr>
            <a:r>
              <a:rPr lang="en-US" sz="700" noProof="1">
                <a:solidFill>
                  <a:prstClr val="black"/>
                </a:solidFill>
                <a:latin typeface="Arial"/>
              </a:rPr>
              <a:t>Figure 1. Some Categories that represent things.</a:t>
            </a:r>
          </a:p>
        </p:txBody>
      </p:sp>
      <p:sp>
        <p:nvSpPr>
          <p:cNvPr id="19" name="Chart Placeholder 34">
            <a:extLst>
              <a:ext uri="{FF2B5EF4-FFF2-40B4-BE49-F238E27FC236}">
                <a16:creationId xmlns:a16="http://schemas.microsoft.com/office/drawing/2014/main" id="{A488F2A8-1C54-48F2-55F4-E424F6487093}"/>
              </a:ext>
            </a:extLst>
          </p:cNvPr>
          <p:cNvSpPr>
            <a:spLocks noGrp="1"/>
          </p:cNvSpPr>
          <p:nvPr>
            <p:ph type="chart" sz="quarter" idx="22"/>
          </p:nvPr>
        </p:nvSpPr>
        <p:spPr>
          <a:xfrm>
            <a:off x="1523671" y="9997871"/>
            <a:ext cx="10787740" cy="4195034"/>
          </a:xfrm>
          <a:prstGeom prst="rect">
            <a:avLst/>
          </a:prstGeom>
        </p:spPr>
        <p:txBody>
          <a:bodyPr/>
          <a:lstStyle/>
          <a:p>
            <a:endParaRPr lang="en-FI" dirty="0"/>
          </a:p>
        </p:txBody>
      </p:sp>
      <p:sp>
        <p:nvSpPr>
          <p:cNvPr id="20" name="Chart Placeholder 37">
            <a:extLst>
              <a:ext uri="{FF2B5EF4-FFF2-40B4-BE49-F238E27FC236}">
                <a16:creationId xmlns:a16="http://schemas.microsoft.com/office/drawing/2014/main" id="{4CF6424D-B481-54F8-39AD-F68504C8E23F}"/>
              </a:ext>
            </a:extLst>
          </p:cNvPr>
          <p:cNvSpPr>
            <a:spLocks noGrp="1"/>
          </p:cNvSpPr>
          <p:nvPr>
            <p:ph type="chart" sz="quarter" idx="23"/>
          </p:nvPr>
        </p:nvSpPr>
        <p:spPr>
          <a:xfrm>
            <a:off x="14172131" y="7377114"/>
            <a:ext cx="11115001" cy="2592440"/>
          </a:xfrm>
          <a:prstGeom prst="rect">
            <a:avLst/>
          </a:prstGeom>
        </p:spPr>
        <p:txBody>
          <a:bodyPr/>
          <a:lstStyle/>
          <a:p>
            <a:endParaRPr lang="en-FI"/>
          </a:p>
        </p:txBody>
      </p:sp>
      <p:sp>
        <p:nvSpPr>
          <p:cNvPr id="21" name="Text Placeholder 32">
            <a:extLst>
              <a:ext uri="{FF2B5EF4-FFF2-40B4-BE49-F238E27FC236}">
                <a16:creationId xmlns:a16="http://schemas.microsoft.com/office/drawing/2014/main" id="{45C9131C-DD1D-DC98-7286-FBBDB4AEED02}"/>
              </a:ext>
            </a:extLst>
          </p:cNvPr>
          <p:cNvSpPr>
            <a:spLocks noGrp="1"/>
          </p:cNvSpPr>
          <p:nvPr>
            <p:ph type="body" sz="quarter" idx="24" hasCustomPrompt="1"/>
          </p:nvPr>
        </p:nvSpPr>
        <p:spPr>
          <a:xfrm>
            <a:off x="14172130" y="10072201"/>
            <a:ext cx="11114998" cy="193064"/>
          </a:xfrm>
          <a:prstGeom prst="rect">
            <a:avLst/>
          </a:prstGeom>
        </p:spPr>
        <p:txBody>
          <a:bodyPr wrap="square">
            <a:spAutoFit/>
          </a:bodyPr>
          <a:lstStyle>
            <a:lvl1pPr marL="0" indent="0">
              <a:buNone/>
              <a:defRPr sz="700"/>
            </a:lvl1pPr>
            <a:lvl2pPr>
              <a:defRPr sz="700"/>
            </a:lvl2pPr>
            <a:lvl3pPr>
              <a:defRPr sz="700"/>
            </a:lvl3pPr>
            <a:lvl4pPr>
              <a:defRPr sz="700"/>
            </a:lvl4pPr>
            <a:lvl5pPr>
              <a:defRPr sz="700"/>
            </a:lvl5pPr>
          </a:lstStyle>
          <a:p>
            <a:pPr marL="0" marR="0" lvl="0" indent="0" algn="l" defTabSz="1069208" rtl="0" eaLnBrk="1" fontAlgn="auto" latinLnBrk="0" hangingPunct="1">
              <a:lnSpc>
                <a:spcPct val="90000"/>
              </a:lnSpc>
              <a:spcBef>
                <a:spcPts val="1169"/>
              </a:spcBef>
              <a:spcAft>
                <a:spcPts val="0"/>
              </a:spcAft>
              <a:buClrTx/>
              <a:buSzTx/>
              <a:buFont typeface="Arial" panose="020B0604020202020204" pitchFamily="34" charset="0"/>
              <a:buNone/>
              <a:tabLst/>
              <a:defRPr/>
            </a:pPr>
            <a:r>
              <a:rPr lang="en-US" sz="700" noProof="1">
                <a:solidFill>
                  <a:prstClr val="black"/>
                </a:solidFill>
                <a:latin typeface="Arial"/>
              </a:rPr>
              <a:t>Figure 2. Some Categories that represent things.</a:t>
            </a:r>
          </a:p>
        </p:txBody>
      </p:sp>
    </p:spTree>
    <p:extLst>
      <p:ext uri="{BB962C8B-B14F-4D97-AF65-F5344CB8AC3E}">
        <p14:creationId xmlns:p14="http://schemas.microsoft.com/office/powerpoint/2010/main" val="2863066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alto University blue">
    <p:spTree>
      <p:nvGrpSpPr>
        <p:cNvPr id="1" name=""/>
        <p:cNvGrpSpPr/>
        <p:nvPr/>
      </p:nvGrpSpPr>
      <p:grpSpPr>
        <a:xfrm>
          <a:off x="0" y="0"/>
          <a:ext cx="0" cy="0"/>
          <a:chOff x="0" y="0"/>
          <a:chExt cx="0" cy="0"/>
        </a:xfrm>
      </p:grpSpPr>
      <p:sp>
        <p:nvSpPr>
          <p:cNvPr id="8" name="Textplatzhalter 2">
            <a:extLst>
              <a:ext uri="{FF2B5EF4-FFF2-40B4-BE49-F238E27FC236}">
                <a16:creationId xmlns:a16="http://schemas.microsoft.com/office/drawing/2014/main" id="{187C2FAC-8579-11CF-78E0-761697F012AC}"/>
              </a:ext>
            </a:extLst>
          </p:cNvPr>
          <p:cNvSpPr txBox="1">
            <a:spLocks/>
          </p:cNvSpPr>
          <p:nvPr userDrawn="1"/>
        </p:nvSpPr>
        <p:spPr>
          <a:xfrm>
            <a:off x="2" y="0"/>
            <a:ext cx="26879550" cy="4387286"/>
          </a:xfrm>
          <a:prstGeom prst="rect">
            <a:avLst/>
          </a:prstGeom>
          <a:solidFill>
            <a:schemeClr val="accent3"/>
          </a:solidFill>
        </p:spPr>
        <p:txBody>
          <a:bodyPr vert="horz" lIns="360000" tIns="360000" rIns="360000" bIns="360000" rtlCol="0" anchor="t" anchorCtr="0">
            <a:noAutofit/>
          </a:bodyPr>
          <a:lstStyle>
            <a:lvl1pPr marL="0" indent="0" algn="l" defTabSz="567048" rtl="0" eaLnBrk="1" latinLnBrk="0" hangingPunct="1">
              <a:lnSpc>
                <a:spcPct val="100000"/>
              </a:lnSpc>
              <a:spcBef>
                <a:spcPts val="0"/>
              </a:spcBef>
              <a:buFont typeface="Arial" panose="020B0604020202020204" pitchFamily="34" charset="0"/>
              <a:buNone/>
              <a:defRPr sz="4000" kern="1200">
                <a:solidFill>
                  <a:schemeClr val="bg1"/>
                </a:solidFill>
                <a:latin typeface="+mn-lt"/>
                <a:ea typeface="+mn-ea"/>
                <a:cs typeface="+mn-cs"/>
              </a:defRPr>
            </a:lvl1pPr>
            <a:lvl2pPr marL="0" indent="0" algn="l" defTabSz="567048" rtl="0" eaLnBrk="1" latinLnBrk="0" hangingPunct="1">
              <a:lnSpc>
                <a:spcPct val="100000"/>
              </a:lnSpc>
              <a:spcBef>
                <a:spcPts val="0"/>
              </a:spcBef>
              <a:buFont typeface="Symbol" panose="05050102010706020507" pitchFamily="18" charset="2"/>
              <a:buNone/>
              <a:defRPr sz="1430" kern="1200">
                <a:solidFill>
                  <a:schemeClr val="bg1"/>
                </a:solidFill>
                <a:latin typeface="+mn-lt"/>
                <a:ea typeface="+mn-ea"/>
                <a:cs typeface="+mn-cs"/>
              </a:defRPr>
            </a:lvl2pPr>
            <a:lvl3pPr marL="0" indent="0" algn="l" defTabSz="567048" rtl="0" eaLnBrk="1" latinLnBrk="0" hangingPunct="1">
              <a:lnSpc>
                <a:spcPct val="100000"/>
              </a:lnSpc>
              <a:spcBef>
                <a:spcPts val="0"/>
              </a:spcBef>
              <a:buFont typeface="Symbol" panose="05050102010706020507" pitchFamily="18" charset="2"/>
              <a:buNone/>
              <a:defRPr sz="1430" kern="1200">
                <a:solidFill>
                  <a:schemeClr val="bg1"/>
                </a:solidFill>
                <a:latin typeface="+mn-lt"/>
                <a:ea typeface="+mn-ea"/>
                <a:cs typeface="+mn-cs"/>
              </a:defRPr>
            </a:lvl3pPr>
            <a:lvl4pPr marL="0" indent="0" algn="l" defTabSz="567048" rtl="0" eaLnBrk="1" latinLnBrk="0" hangingPunct="1">
              <a:lnSpc>
                <a:spcPct val="100000"/>
              </a:lnSpc>
              <a:spcBef>
                <a:spcPts val="0"/>
              </a:spcBef>
              <a:buFont typeface="Symbol" panose="05050102010706020507" pitchFamily="18" charset="2"/>
              <a:buNone/>
              <a:defRPr sz="1430" kern="1200">
                <a:solidFill>
                  <a:schemeClr val="bg1"/>
                </a:solidFill>
                <a:latin typeface="+mn-lt"/>
                <a:ea typeface="+mn-ea"/>
                <a:cs typeface="+mn-cs"/>
              </a:defRPr>
            </a:lvl4pPr>
            <a:lvl5pPr marL="0" indent="0" algn="l" defTabSz="567048" rtl="0" eaLnBrk="1" latinLnBrk="0" hangingPunct="1">
              <a:lnSpc>
                <a:spcPct val="100000"/>
              </a:lnSpc>
              <a:spcBef>
                <a:spcPts val="0"/>
              </a:spcBef>
              <a:buFont typeface="Symbol" panose="05050102010706020507" pitchFamily="18" charset="2"/>
              <a:buNone/>
              <a:defRPr sz="1430" kern="1200">
                <a:solidFill>
                  <a:schemeClr val="bg1"/>
                </a:solidFill>
                <a:latin typeface="+mn-lt"/>
                <a:ea typeface="+mn-ea"/>
                <a:cs typeface="+mn-cs"/>
              </a:defRPr>
            </a:lvl5pPr>
            <a:lvl6pPr marL="1559380"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6pPr>
            <a:lvl7pPr marL="1842904"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7pPr>
            <a:lvl8pPr marL="2126428"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8pPr>
            <a:lvl9pPr marL="2409952"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9pPr>
          </a:lstStyle>
          <a:p>
            <a:pPr marL="0" marR="0" lvl="0" indent="0" algn="l" defTabSz="567048"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430" b="0" i="0" u="none" strike="noStrike" kern="1200" cap="none" spc="0" normalizeH="0" baseline="0" noProof="1">
              <a:ln>
                <a:noFill/>
              </a:ln>
              <a:solidFill>
                <a:sysClr val="window" lastClr="FFFFFF"/>
              </a:solidFill>
              <a:effectLst/>
              <a:uLnTx/>
              <a:uFillTx/>
              <a:latin typeface="Arial"/>
              <a:ea typeface="+mn-ea"/>
              <a:cs typeface="+mn-cs"/>
            </a:endParaRPr>
          </a:p>
        </p:txBody>
      </p:sp>
      <p:sp>
        <p:nvSpPr>
          <p:cNvPr id="3" name="Subtitle 2"/>
          <p:cNvSpPr>
            <a:spLocks noGrp="1"/>
          </p:cNvSpPr>
          <p:nvPr>
            <p:ph type="subTitle" idx="1" hasCustomPrompt="1"/>
          </p:nvPr>
        </p:nvSpPr>
        <p:spPr>
          <a:xfrm>
            <a:off x="1076214" y="3408186"/>
            <a:ext cx="24668087" cy="757120"/>
          </a:xfrm>
          <a:prstGeom prst="rect">
            <a:avLst/>
          </a:prstGeom>
        </p:spPr>
        <p:txBody>
          <a:bodyPr>
            <a:normAutofit/>
          </a:bodyPr>
          <a:lstStyle>
            <a:lvl1pPr marL="0" indent="0" algn="l">
              <a:buNone/>
              <a:defRPr sz="1400">
                <a:latin typeface="Arial" panose="020B0604020202020204" pitchFamily="34" charset="0"/>
                <a:cs typeface="Arial" panose="020B0604020202020204" pitchFamily="34" charset="0"/>
              </a:defRPr>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pPr marL="0" marR="0" lvl="1" indent="0" algn="l" defTabSz="567048"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en-US" sz="1400" b="0" i="0" u="none" strike="noStrike" kern="1200" cap="none" spc="0" normalizeH="0" baseline="0" noProof="1">
                <a:ln>
                  <a:noFill/>
                </a:ln>
                <a:effectLst/>
                <a:uLnTx/>
                <a:uFillTx/>
                <a:latin typeface="Arial"/>
                <a:ea typeface="+mn-ea"/>
                <a:cs typeface="+mn-cs"/>
              </a:rPr>
              <a:t>Author one</a:t>
            </a:r>
            <a:r>
              <a:rPr kumimoji="0" lang="en-US" sz="1400" b="0" i="0" u="none" strike="noStrike" kern="1200" cap="none" spc="0" normalizeH="0" baseline="30000" noProof="1">
                <a:ln>
                  <a:noFill/>
                </a:ln>
                <a:effectLst/>
                <a:uLnTx/>
                <a:uFillTx/>
                <a:latin typeface="Arial"/>
                <a:ea typeface="+mn-ea"/>
                <a:cs typeface="+mn-cs"/>
              </a:rPr>
              <a:t>1</a:t>
            </a:r>
            <a:r>
              <a:rPr kumimoji="0" lang="en-US" sz="1400" b="0" i="0" u="none" strike="noStrike" kern="1200" cap="none" spc="0" normalizeH="0" baseline="0" noProof="1">
                <a:ln>
                  <a:noFill/>
                </a:ln>
                <a:effectLst/>
                <a:uLnTx/>
                <a:uFillTx/>
                <a:latin typeface="Arial"/>
                <a:ea typeface="+mn-ea"/>
                <a:cs typeface="+mn-cs"/>
              </a:rPr>
              <a:t>, Author two</a:t>
            </a:r>
            <a:r>
              <a:rPr kumimoji="0" lang="en-US" sz="1400" b="0" i="0" u="none" strike="noStrike" kern="1200" cap="none" spc="0" normalizeH="0" baseline="30000" noProof="1">
                <a:ln>
                  <a:noFill/>
                </a:ln>
                <a:effectLst/>
                <a:uLnTx/>
                <a:uFillTx/>
                <a:latin typeface="Arial"/>
                <a:ea typeface="+mn-ea"/>
                <a:cs typeface="+mn-cs"/>
              </a:rPr>
              <a:t>2</a:t>
            </a:r>
            <a:r>
              <a:rPr kumimoji="0" lang="en-US" sz="1400" b="0" i="0" u="none" strike="noStrike" kern="1200" cap="none" spc="0" normalizeH="0" baseline="0" noProof="1">
                <a:ln>
                  <a:noFill/>
                </a:ln>
                <a:effectLst/>
                <a:uLnTx/>
                <a:uFillTx/>
                <a:latin typeface="Arial"/>
                <a:ea typeface="+mn-ea"/>
                <a:cs typeface="+mn-cs"/>
              </a:rPr>
              <a:t>, Author three</a:t>
            </a:r>
            <a:r>
              <a:rPr kumimoji="0" lang="en-US" sz="1400" b="0" i="0" u="none" strike="noStrike" kern="1200" cap="none" spc="0" normalizeH="0" baseline="30000" noProof="1">
                <a:ln>
                  <a:noFill/>
                </a:ln>
                <a:effectLst/>
                <a:uLnTx/>
                <a:uFillTx/>
                <a:latin typeface="Arial"/>
                <a:ea typeface="+mn-ea"/>
                <a:cs typeface="+mn-cs"/>
              </a:rPr>
              <a:t>3</a:t>
            </a:r>
            <a:endParaRPr kumimoji="0" lang="en-US" sz="1400" b="0" i="0" u="none" strike="noStrike" kern="1200" cap="none" spc="0" normalizeH="0" baseline="0" noProof="1">
              <a:ln>
                <a:noFill/>
              </a:ln>
              <a:effectLst/>
              <a:uLnTx/>
              <a:uFillTx/>
              <a:latin typeface="Arial"/>
              <a:ea typeface="+mn-ea"/>
              <a:cs typeface="+mn-cs"/>
            </a:endParaRPr>
          </a:p>
          <a:p>
            <a:pPr marL="0" marR="0" lvl="1" indent="0" algn="l" defTabSz="567048"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en-US" sz="1400" b="0" i="0" u="none" strike="noStrike" kern="1200" cap="none" spc="0" normalizeH="0" baseline="30000" noProof="1">
                <a:ln>
                  <a:noFill/>
                </a:ln>
                <a:effectLst/>
                <a:uLnTx/>
                <a:uFillTx/>
                <a:latin typeface="Arial"/>
                <a:ea typeface="+mn-ea"/>
                <a:cs typeface="+mn-cs"/>
              </a:rPr>
              <a:t>1</a:t>
            </a:r>
            <a:r>
              <a:rPr lang="en-US" sz="1400" noProof="1">
                <a:latin typeface="Arial"/>
              </a:rPr>
              <a:t>Unit/Deprtment</a:t>
            </a:r>
            <a:r>
              <a:rPr kumimoji="0" lang="en-US" sz="1400" b="0" i="0" u="none" strike="noStrike" kern="1200" cap="none" spc="0" normalizeH="0" baseline="0" noProof="1">
                <a:ln>
                  <a:noFill/>
                </a:ln>
                <a:effectLst/>
                <a:uLnTx/>
                <a:uFillTx/>
                <a:latin typeface="Arial"/>
                <a:ea typeface="+mn-ea"/>
                <a:cs typeface="+mn-cs"/>
              </a:rPr>
              <a:t>, Aalto University; </a:t>
            </a:r>
            <a:r>
              <a:rPr kumimoji="0" lang="en-US" sz="1400" b="0" i="0" u="none" strike="noStrike" kern="1200" cap="none" spc="0" normalizeH="0" baseline="30000" noProof="1">
                <a:ln>
                  <a:noFill/>
                </a:ln>
                <a:effectLst/>
                <a:uLnTx/>
                <a:uFillTx/>
                <a:latin typeface="Arial"/>
                <a:ea typeface="+mn-ea"/>
                <a:cs typeface="+mn-cs"/>
              </a:rPr>
              <a:t>2</a:t>
            </a:r>
            <a:r>
              <a:rPr lang="en-US" sz="1400" noProof="1">
                <a:latin typeface="Arial"/>
              </a:rPr>
              <a:t>Unit/Deprtment</a:t>
            </a:r>
            <a:r>
              <a:rPr kumimoji="0" lang="en-US" sz="1400" b="0" i="0" u="none" strike="noStrike" kern="1200" cap="none" spc="0" normalizeH="0" baseline="0" noProof="1">
                <a:ln>
                  <a:noFill/>
                </a:ln>
                <a:effectLst/>
                <a:uLnTx/>
                <a:uFillTx/>
                <a:latin typeface="Arial"/>
                <a:ea typeface="+mn-ea"/>
                <a:cs typeface="+mn-cs"/>
              </a:rPr>
              <a:t>, Company X; </a:t>
            </a:r>
            <a:r>
              <a:rPr kumimoji="0" lang="en-US" sz="1400" b="0" i="0" u="none" strike="noStrike" kern="1200" cap="none" spc="0" normalizeH="0" baseline="30000" noProof="1">
                <a:ln>
                  <a:noFill/>
                </a:ln>
                <a:effectLst/>
                <a:uLnTx/>
                <a:uFillTx/>
                <a:latin typeface="Arial"/>
                <a:ea typeface="+mn-ea"/>
                <a:cs typeface="+mn-cs"/>
              </a:rPr>
              <a:t>3</a:t>
            </a:r>
            <a:r>
              <a:rPr lang="en-US" sz="1400" noProof="1">
                <a:latin typeface="Arial"/>
              </a:rPr>
              <a:t>Unit/Deprtment</a:t>
            </a:r>
            <a:r>
              <a:rPr kumimoji="0" lang="en-US" sz="1400" b="0" i="0" u="none" strike="noStrike" kern="1200" cap="none" spc="0" normalizeH="0" baseline="0" noProof="1">
                <a:ln>
                  <a:noFill/>
                </a:ln>
                <a:effectLst/>
                <a:uLnTx/>
                <a:uFillTx/>
                <a:latin typeface="Arial"/>
                <a:ea typeface="+mn-ea"/>
                <a:cs typeface="+mn-cs"/>
              </a:rPr>
              <a:t>, University X</a:t>
            </a:r>
          </a:p>
        </p:txBody>
      </p:sp>
      <p:sp>
        <p:nvSpPr>
          <p:cNvPr id="7" name="Title 6">
            <a:extLst>
              <a:ext uri="{FF2B5EF4-FFF2-40B4-BE49-F238E27FC236}">
                <a16:creationId xmlns:a16="http://schemas.microsoft.com/office/drawing/2014/main" id="{772B0A90-AAE6-9516-3DFF-B12EA2260C90}"/>
              </a:ext>
            </a:extLst>
          </p:cNvPr>
          <p:cNvSpPr>
            <a:spLocks noGrp="1"/>
          </p:cNvSpPr>
          <p:nvPr>
            <p:ph type="title" hasCustomPrompt="1"/>
          </p:nvPr>
        </p:nvSpPr>
        <p:spPr>
          <a:xfrm>
            <a:off x="1076215" y="2545110"/>
            <a:ext cx="24668090" cy="709079"/>
          </a:xfrm>
          <a:prstGeom prst="rect">
            <a:avLst/>
          </a:prstGeom>
        </p:spPr>
        <p:txBody>
          <a:bodyPr anchor="t">
            <a:normAutofit/>
          </a:bodyPr>
          <a:lstStyle>
            <a:lvl1pPr>
              <a:defRPr sz="4000" b="1">
                <a:latin typeface="Arial" panose="020B0604020202020204" pitchFamily="34" charset="0"/>
                <a:cs typeface="Arial" panose="020B0604020202020204" pitchFamily="34" charset="0"/>
              </a:defRPr>
            </a:lvl1pPr>
          </a:lstStyle>
          <a:p>
            <a:r>
              <a:rPr lang="en-GB" dirty="0"/>
              <a:t>Title of your research</a:t>
            </a:r>
            <a:endParaRPr lang="en-FI" dirty="0"/>
          </a:p>
        </p:txBody>
      </p:sp>
      <p:cxnSp>
        <p:nvCxnSpPr>
          <p:cNvPr id="13" name="Straight Connector 12">
            <a:extLst>
              <a:ext uri="{FF2B5EF4-FFF2-40B4-BE49-F238E27FC236}">
                <a16:creationId xmlns:a16="http://schemas.microsoft.com/office/drawing/2014/main" id="{9E73B50F-8A84-271A-B258-AA062C57D08E}"/>
              </a:ext>
            </a:extLst>
          </p:cNvPr>
          <p:cNvCxnSpPr>
            <a:cxnSpLocks/>
          </p:cNvCxnSpPr>
          <p:nvPr userDrawn="1"/>
        </p:nvCxnSpPr>
        <p:spPr>
          <a:xfrm>
            <a:off x="1258601" y="2206347"/>
            <a:ext cx="99555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6B4DE2D7-24B0-27A5-3F38-46C99B69AD97}"/>
              </a:ext>
            </a:extLst>
          </p:cNvPr>
          <p:cNvSpPr>
            <a:spLocks noGrp="1"/>
          </p:cNvSpPr>
          <p:nvPr>
            <p:ph type="body" sz="quarter" idx="10" hasCustomPrompt="1"/>
          </p:nvPr>
        </p:nvSpPr>
        <p:spPr>
          <a:xfrm>
            <a:off x="19686272" y="350306"/>
            <a:ext cx="6257927" cy="366712"/>
          </a:xfrm>
          <a:prstGeom prst="rect">
            <a:avLst/>
          </a:prstGeom>
        </p:spPr>
        <p:txBody>
          <a:bodyPr>
            <a:normAutofit/>
          </a:bodyPr>
          <a:lstStyle>
            <a:lvl1pPr marL="0" indent="0" algn="r">
              <a:buNone/>
              <a:defRPr sz="1430">
                <a:latin typeface="Arial" panose="020B0604020202020204" pitchFamily="34" charset="0"/>
                <a:cs typeface="Arial" panose="020B0604020202020204" pitchFamily="34" charset="0"/>
              </a:defRPr>
            </a:lvl1pPr>
          </a:lstStyle>
          <a:p>
            <a:pPr lvl="0"/>
            <a:r>
              <a:rPr lang="en-FI" dirty="0"/>
              <a:t>Research article</a:t>
            </a:r>
          </a:p>
        </p:txBody>
      </p:sp>
      <p:pic>
        <p:nvPicPr>
          <p:cNvPr id="2" name="Picture 1">
            <a:extLst>
              <a:ext uri="{FF2B5EF4-FFF2-40B4-BE49-F238E27FC236}">
                <a16:creationId xmlns:a16="http://schemas.microsoft.com/office/drawing/2014/main" id="{E3D7314D-2C84-6DDA-E1F5-A8D9D5E4096D}"/>
              </a:ext>
            </a:extLst>
          </p:cNvPr>
          <p:cNvPicPr>
            <a:picLocks noChangeAspect="1"/>
          </p:cNvPicPr>
          <p:nvPr userDrawn="1"/>
        </p:nvPicPr>
        <p:blipFill>
          <a:blip r:embed="rId2"/>
          <a:srcRect/>
          <a:stretch/>
        </p:blipFill>
        <p:spPr>
          <a:xfrm>
            <a:off x="437600" y="49369"/>
            <a:ext cx="4721893" cy="1640610"/>
          </a:xfrm>
          <a:prstGeom prst="rect">
            <a:avLst/>
          </a:prstGeom>
        </p:spPr>
      </p:pic>
      <p:sp>
        <p:nvSpPr>
          <p:cNvPr id="4" name="Text Placeholder 25">
            <a:extLst>
              <a:ext uri="{FF2B5EF4-FFF2-40B4-BE49-F238E27FC236}">
                <a16:creationId xmlns:a16="http://schemas.microsoft.com/office/drawing/2014/main" id="{3C711478-1DD8-4202-97B6-CFEFF436EE32}"/>
              </a:ext>
            </a:extLst>
          </p:cNvPr>
          <p:cNvSpPr>
            <a:spLocks noGrp="1"/>
          </p:cNvSpPr>
          <p:nvPr>
            <p:ph type="body" sz="quarter" idx="17" hasCustomPrompt="1"/>
          </p:nvPr>
        </p:nvSpPr>
        <p:spPr>
          <a:xfrm>
            <a:off x="1175549" y="8235788"/>
            <a:ext cx="12035328" cy="5703439"/>
          </a:xfrm>
          <a:prstGeom prst="rect">
            <a:avLst/>
          </a:prstGeom>
          <a:solidFill>
            <a:schemeClr val="bg1">
              <a:lumMod val="95000"/>
            </a:schemeClr>
          </a:solidFill>
        </p:spPr>
        <p:txBody>
          <a:bodyPr lIns="180000" tIns="180000" rIns="180000" bIns="180000">
            <a:spAutoFit/>
          </a:bodyPr>
          <a:lstStyle>
            <a:lvl1pPr marL="180000" indent="-180000" defTabSz="914317">
              <a:lnSpc>
                <a:spcPct val="100000"/>
              </a:lnSpc>
              <a:spcBef>
                <a:spcPts val="0"/>
              </a:spcBef>
              <a:spcAft>
                <a:spcPts val="600"/>
              </a:spcAft>
              <a:buFont typeface="Arial" panose="020B0604020202020204" pitchFamily="34" charset="0"/>
              <a:buChar char="•"/>
              <a:defRPr sz="1200"/>
            </a:lvl1pPr>
          </a:lstStyle>
          <a:p>
            <a:pPr marL="180000" indent="-180000" defTabSz="914317">
              <a:lnSpc>
                <a:spcPct val="100000"/>
              </a:lnSpc>
              <a:spcBef>
                <a:spcPts val="0"/>
              </a:spcBef>
              <a:spcAft>
                <a:spcPts val="600"/>
              </a:spcAft>
              <a:buFont typeface="Arial" panose="020B0604020202020204" pitchFamily="34" charset="0"/>
              <a:buChar char="•"/>
              <a:defRPr/>
            </a:pPr>
            <a:r>
              <a:rPr lang="en-US" kern="0" noProof="1">
                <a:solidFill>
                  <a:prstClr val="black"/>
                </a:solidFill>
                <a:latin typeface="Arial"/>
              </a:rPr>
              <a:t>The methods section of a scientific poster provides a detailed account of how your research was conducted. It should be clear and precise, allowing others to replicate your study if needed. Here are the key elements to include:</a:t>
            </a:r>
          </a:p>
          <a:p>
            <a:pPr marL="180000" indent="-180000" defTabSz="914317">
              <a:lnSpc>
                <a:spcPct val="100000"/>
              </a:lnSpc>
              <a:spcBef>
                <a:spcPts val="0"/>
              </a:spcBef>
              <a:spcAft>
                <a:spcPts val="600"/>
              </a:spcAft>
              <a:buFont typeface="Arial" panose="020B0604020202020204" pitchFamily="34" charset="0"/>
              <a:buChar char="•"/>
              <a:defRPr/>
            </a:pPr>
            <a:r>
              <a:rPr lang="en-US" kern="0" noProof="1">
                <a:solidFill>
                  <a:prstClr val="black"/>
                </a:solidFill>
                <a:latin typeface="Arial"/>
              </a:rPr>
              <a:t>Study Design, Participants or Subjects, Materials and Equipment and Procedures</a:t>
            </a: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lvl="0"/>
            <a:endParaRPr lang="en-FI" dirty="0"/>
          </a:p>
        </p:txBody>
      </p:sp>
      <p:sp>
        <p:nvSpPr>
          <p:cNvPr id="5" name="Text Placeholder 19">
            <a:extLst>
              <a:ext uri="{FF2B5EF4-FFF2-40B4-BE49-F238E27FC236}">
                <a16:creationId xmlns:a16="http://schemas.microsoft.com/office/drawing/2014/main" id="{C58D73FF-94F2-04C4-98BC-7509D838C5F2}"/>
              </a:ext>
            </a:extLst>
          </p:cNvPr>
          <p:cNvSpPr>
            <a:spLocks noGrp="1"/>
          </p:cNvSpPr>
          <p:nvPr>
            <p:ph type="body" sz="quarter" idx="11" hasCustomPrompt="1"/>
          </p:nvPr>
        </p:nvSpPr>
        <p:spPr>
          <a:xfrm>
            <a:off x="898120" y="4574334"/>
            <a:ext cx="12268517" cy="288000"/>
          </a:xfrm>
          <a:prstGeom prst="rect">
            <a:avLst/>
          </a:prstGeom>
        </p:spPr>
        <p:txBody>
          <a:bodyPr/>
          <a:lstStyle>
            <a:lvl1pPr marL="0" indent="0">
              <a:buNone/>
              <a:defRPr sz="1600" b="1"/>
            </a:lvl1pPr>
            <a:lvl2pPr>
              <a:defRPr sz="1600" b="1"/>
            </a:lvl2pPr>
            <a:lvl3pPr>
              <a:defRPr sz="1600" b="1"/>
            </a:lvl3pPr>
            <a:lvl4pPr>
              <a:defRPr sz="1600" b="1"/>
            </a:lvl4pPr>
            <a:lvl5pPr>
              <a:defRPr sz="1600" b="1"/>
            </a:lvl5pPr>
          </a:lstStyle>
          <a:p>
            <a:pPr lvl="0"/>
            <a:r>
              <a:rPr lang="en-FI" dirty="0"/>
              <a:t>Introduction</a:t>
            </a:r>
          </a:p>
        </p:txBody>
      </p:sp>
      <p:sp>
        <p:nvSpPr>
          <p:cNvPr id="6" name="Text Placeholder 19">
            <a:extLst>
              <a:ext uri="{FF2B5EF4-FFF2-40B4-BE49-F238E27FC236}">
                <a16:creationId xmlns:a16="http://schemas.microsoft.com/office/drawing/2014/main" id="{6B01A82B-D627-49F2-01AA-73CAC65F6BA1}"/>
              </a:ext>
            </a:extLst>
          </p:cNvPr>
          <p:cNvSpPr>
            <a:spLocks noGrp="1"/>
          </p:cNvSpPr>
          <p:nvPr>
            <p:ph type="body" sz="quarter" idx="12" hasCustomPrompt="1"/>
          </p:nvPr>
        </p:nvSpPr>
        <p:spPr>
          <a:xfrm>
            <a:off x="898120" y="7828516"/>
            <a:ext cx="12268517" cy="288000"/>
          </a:xfrm>
          <a:prstGeom prst="rect">
            <a:avLst/>
          </a:prstGeom>
        </p:spPr>
        <p:txBody>
          <a:bodyPr/>
          <a:lstStyle>
            <a:lvl1pPr marL="0" indent="0">
              <a:buNone/>
              <a:defRPr sz="1600" b="1"/>
            </a:lvl1pPr>
            <a:lvl2pPr>
              <a:defRPr sz="1600" b="1"/>
            </a:lvl2pPr>
            <a:lvl3pPr>
              <a:defRPr sz="1600" b="1"/>
            </a:lvl3pPr>
            <a:lvl4pPr>
              <a:defRPr sz="1600" b="1"/>
            </a:lvl4pPr>
            <a:lvl5pPr>
              <a:defRPr sz="1600" b="1"/>
            </a:lvl5pPr>
          </a:lstStyle>
          <a:p>
            <a:pPr lvl="0"/>
            <a:r>
              <a:rPr lang="en-FI" dirty="0"/>
              <a:t>Methods</a:t>
            </a:r>
          </a:p>
        </p:txBody>
      </p:sp>
      <p:sp>
        <p:nvSpPr>
          <p:cNvPr id="9" name="Text Placeholder 19">
            <a:extLst>
              <a:ext uri="{FF2B5EF4-FFF2-40B4-BE49-F238E27FC236}">
                <a16:creationId xmlns:a16="http://schemas.microsoft.com/office/drawing/2014/main" id="{7D9A114F-4630-B530-F593-812BCFCA150D}"/>
              </a:ext>
            </a:extLst>
          </p:cNvPr>
          <p:cNvSpPr>
            <a:spLocks noGrp="1"/>
          </p:cNvSpPr>
          <p:nvPr>
            <p:ph type="body" sz="quarter" idx="13" hasCustomPrompt="1"/>
          </p:nvPr>
        </p:nvSpPr>
        <p:spPr>
          <a:xfrm>
            <a:off x="13488634" y="4581052"/>
            <a:ext cx="12268517" cy="288000"/>
          </a:xfrm>
          <a:prstGeom prst="rect">
            <a:avLst/>
          </a:prstGeom>
        </p:spPr>
        <p:txBody>
          <a:bodyPr/>
          <a:lstStyle>
            <a:lvl1pPr marL="0" indent="0">
              <a:buNone/>
              <a:defRPr sz="1600" b="1"/>
            </a:lvl1pPr>
            <a:lvl2pPr>
              <a:defRPr sz="1600" b="1"/>
            </a:lvl2pPr>
            <a:lvl3pPr>
              <a:defRPr sz="1600" b="1"/>
            </a:lvl3pPr>
            <a:lvl4pPr>
              <a:defRPr sz="1600" b="1"/>
            </a:lvl4pPr>
            <a:lvl5pPr>
              <a:defRPr sz="1600" b="1"/>
            </a:lvl5pPr>
          </a:lstStyle>
          <a:p>
            <a:pPr lvl="0"/>
            <a:r>
              <a:rPr lang="en-FI" dirty="0"/>
              <a:t>Results and discussion</a:t>
            </a:r>
          </a:p>
        </p:txBody>
      </p:sp>
      <p:sp>
        <p:nvSpPr>
          <p:cNvPr id="10" name="Text Placeholder 19">
            <a:extLst>
              <a:ext uri="{FF2B5EF4-FFF2-40B4-BE49-F238E27FC236}">
                <a16:creationId xmlns:a16="http://schemas.microsoft.com/office/drawing/2014/main" id="{4BA8CDA5-FE4F-20A9-2D7C-F3D64C401C65}"/>
              </a:ext>
            </a:extLst>
          </p:cNvPr>
          <p:cNvSpPr>
            <a:spLocks noGrp="1"/>
          </p:cNvSpPr>
          <p:nvPr>
            <p:ph type="body" sz="quarter" idx="14" hasCustomPrompt="1"/>
          </p:nvPr>
        </p:nvSpPr>
        <p:spPr>
          <a:xfrm>
            <a:off x="13488634" y="10605072"/>
            <a:ext cx="12268517" cy="288000"/>
          </a:xfrm>
          <a:prstGeom prst="rect">
            <a:avLst/>
          </a:prstGeom>
        </p:spPr>
        <p:txBody>
          <a:bodyPr/>
          <a:lstStyle>
            <a:lvl1pPr marL="0" indent="0">
              <a:buNone/>
              <a:defRPr sz="1600" b="1"/>
            </a:lvl1pPr>
            <a:lvl2pPr>
              <a:defRPr sz="1600" b="1"/>
            </a:lvl2pPr>
            <a:lvl3pPr>
              <a:defRPr sz="1600" b="1"/>
            </a:lvl3pPr>
            <a:lvl4pPr>
              <a:defRPr sz="1600" b="1"/>
            </a:lvl4pPr>
            <a:lvl5pPr>
              <a:defRPr sz="1600" b="1"/>
            </a:lvl5pPr>
          </a:lstStyle>
          <a:p>
            <a:pPr lvl="0"/>
            <a:r>
              <a:rPr lang="en-FI" dirty="0"/>
              <a:t>Summary</a:t>
            </a:r>
          </a:p>
        </p:txBody>
      </p:sp>
      <p:sp>
        <p:nvSpPr>
          <p:cNvPr id="11" name="Text Placeholder 19">
            <a:extLst>
              <a:ext uri="{FF2B5EF4-FFF2-40B4-BE49-F238E27FC236}">
                <a16:creationId xmlns:a16="http://schemas.microsoft.com/office/drawing/2014/main" id="{037E86D7-FB3F-CC35-3D43-0564FFA2A6F4}"/>
              </a:ext>
            </a:extLst>
          </p:cNvPr>
          <p:cNvSpPr>
            <a:spLocks noGrp="1"/>
          </p:cNvSpPr>
          <p:nvPr>
            <p:ph type="body" sz="quarter" idx="15" hasCustomPrompt="1"/>
          </p:nvPr>
        </p:nvSpPr>
        <p:spPr>
          <a:xfrm>
            <a:off x="13488634" y="13254060"/>
            <a:ext cx="12268517" cy="288000"/>
          </a:xfrm>
          <a:prstGeom prst="rect">
            <a:avLst/>
          </a:prstGeom>
        </p:spPr>
        <p:txBody>
          <a:bodyPr/>
          <a:lstStyle>
            <a:lvl1pPr marL="0" indent="0">
              <a:buNone/>
              <a:defRPr sz="1600" b="1"/>
            </a:lvl1pPr>
            <a:lvl2pPr>
              <a:defRPr sz="1600" b="1"/>
            </a:lvl2pPr>
            <a:lvl3pPr>
              <a:defRPr sz="1600" b="1"/>
            </a:lvl3pPr>
            <a:lvl4pPr>
              <a:defRPr sz="1600" b="1"/>
            </a:lvl4pPr>
            <a:lvl5pPr>
              <a:defRPr sz="1600" b="1"/>
            </a:lvl5pPr>
          </a:lstStyle>
          <a:p>
            <a:pPr lvl="0"/>
            <a:r>
              <a:rPr lang="en-FI" dirty="0"/>
              <a:t>References</a:t>
            </a:r>
          </a:p>
        </p:txBody>
      </p:sp>
      <p:sp>
        <p:nvSpPr>
          <p:cNvPr id="12" name="Text Placeholder 25">
            <a:extLst>
              <a:ext uri="{FF2B5EF4-FFF2-40B4-BE49-F238E27FC236}">
                <a16:creationId xmlns:a16="http://schemas.microsoft.com/office/drawing/2014/main" id="{C2B11C5E-77A0-9E83-B72E-1D5C41635D5F}"/>
              </a:ext>
            </a:extLst>
          </p:cNvPr>
          <p:cNvSpPr>
            <a:spLocks noGrp="1"/>
          </p:cNvSpPr>
          <p:nvPr>
            <p:ph type="body" sz="quarter" idx="16" hasCustomPrompt="1"/>
          </p:nvPr>
        </p:nvSpPr>
        <p:spPr>
          <a:xfrm>
            <a:off x="1175549" y="4964687"/>
            <a:ext cx="12035328" cy="1145268"/>
          </a:xfrm>
          <a:prstGeom prst="rect">
            <a:avLst/>
          </a:prstGeom>
          <a:solidFill>
            <a:schemeClr val="bg1">
              <a:lumMod val="95000"/>
            </a:schemeClr>
          </a:solidFill>
        </p:spPr>
        <p:txBody>
          <a:bodyPr lIns="180000" tIns="180000" rIns="180000" bIns="180000">
            <a:spAutoFit/>
          </a:bodyPr>
          <a:lstStyle>
            <a:lvl1pPr marL="0" indent="0">
              <a:buNone/>
              <a:defRPr sz="1200"/>
            </a:lvl1pPr>
          </a:lstStyle>
          <a:p>
            <a:pPr marL="0" marR="0" lvl="0" indent="0" algn="l" defTabSz="1069208" rtl="0" eaLnBrk="1" fontAlgn="auto" latinLnBrk="0" hangingPunct="1">
              <a:lnSpc>
                <a:spcPct val="90000"/>
              </a:lnSpc>
              <a:spcBef>
                <a:spcPts val="1169"/>
              </a:spcBef>
              <a:spcAft>
                <a:spcPts val="0"/>
              </a:spcAft>
              <a:buClrTx/>
              <a:buSzTx/>
              <a:buFont typeface="Arial" panose="020B0604020202020204" pitchFamily="34" charset="0"/>
              <a:buNone/>
              <a:tabLst/>
              <a:defRPr/>
            </a:pPr>
            <a:r>
              <a:rPr lang="en-US" kern="0" noProof="1">
                <a:solidFill>
                  <a:prstClr val="black"/>
                </a:solidFill>
                <a:latin typeface="Arial"/>
              </a:rPr>
              <a:t>The introduction of a scientific poster sets the stage for your research and provides the necessary background for understanding your study. It should be concise yet informative, capturing the essence of your research question and its significance.</a:t>
            </a:r>
          </a:p>
          <a:p>
            <a:pPr lvl="0"/>
            <a:endParaRPr lang="en-FI" dirty="0"/>
          </a:p>
        </p:txBody>
      </p:sp>
      <p:sp>
        <p:nvSpPr>
          <p:cNvPr id="14" name="Text Placeholder 25">
            <a:extLst>
              <a:ext uri="{FF2B5EF4-FFF2-40B4-BE49-F238E27FC236}">
                <a16:creationId xmlns:a16="http://schemas.microsoft.com/office/drawing/2014/main" id="{B0D01154-7D98-7314-D08E-3D99B94743BD}"/>
              </a:ext>
            </a:extLst>
          </p:cNvPr>
          <p:cNvSpPr>
            <a:spLocks noGrp="1"/>
          </p:cNvSpPr>
          <p:nvPr>
            <p:ph type="body" sz="quarter" idx="18" hasCustomPrompt="1"/>
          </p:nvPr>
        </p:nvSpPr>
        <p:spPr>
          <a:xfrm>
            <a:off x="13708973" y="4971701"/>
            <a:ext cx="12035328" cy="3979890"/>
          </a:xfrm>
          <a:prstGeom prst="rect">
            <a:avLst/>
          </a:prstGeom>
          <a:solidFill>
            <a:schemeClr val="bg1">
              <a:lumMod val="95000"/>
            </a:schemeClr>
          </a:solidFill>
        </p:spPr>
        <p:txBody>
          <a:bodyPr lIns="180000" tIns="180000" rIns="180000" bIns="180000">
            <a:spAutoFit/>
          </a:bodyPr>
          <a:lstStyle>
            <a:lvl1pPr marL="0" indent="0" defTabSz="914317">
              <a:lnSpc>
                <a:spcPct val="100000"/>
              </a:lnSpc>
              <a:spcBef>
                <a:spcPts val="0"/>
              </a:spcBef>
              <a:spcAft>
                <a:spcPts val="600"/>
              </a:spcAft>
              <a:buFontTx/>
              <a:buNone/>
              <a:defRPr sz="1200"/>
            </a:lvl1pPr>
          </a:lstStyle>
          <a:p>
            <a:pPr defTabSz="914317">
              <a:lnSpc>
                <a:spcPct val="100000"/>
              </a:lnSpc>
              <a:spcBef>
                <a:spcPts val="0"/>
              </a:spcBef>
              <a:spcAft>
                <a:spcPts val="600"/>
              </a:spcAft>
              <a:buFontTx/>
              <a:buNone/>
              <a:defRPr/>
            </a:pPr>
            <a:r>
              <a:rPr lang="en-US" kern="0" noProof="1">
                <a:solidFill>
                  <a:prstClr val="black"/>
                </a:solidFill>
                <a:latin typeface="Arial"/>
              </a:rPr>
              <a:t>The results and discussion section of a scientific poster should present your findings clearly and interpret their significance. Start with a summary of the main findings, using visual aids like tables and graphs to illustrate key data. Include statistical analysis results and describe any notable patterns or trends. Discuss what your findings mean in the context of your research question, highlighting their implications and how they contribute to the field. Acknowledge any limitations of your study and suggest areas for future research. This combined approach helps your audience understand both the outcomes and the broader impact of your study.</a:t>
            </a: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lvl="0"/>
            <a:endParaRPr lang="en-FI" dirty="0"/>
          </a:p>
        </p:txBody>
      </p:sp>
      <p:sp>
        <p:nvSpPr>
          <p:cNvPr id="16" name="Text Placeholder 25">
            <a:extLst>
              <a:ext uri="{FF2B5EF4-FFF2-40B4-BE49-F238E27FC236}">
                <a16:creationId xmlns:a16="http://schemas.microsoft.com/office/drawing/2014/main" id="{19D03AD0-497A-D24A-CA48-A35A0A94236A}"/>
              </a:ext>
            </a:extLst>
          </p:cNvPr>
          <p:cNvSpPr>
            <a:spLocks noGrp="1"/>
          </p:cNvSpPr>
          <p:nvPr>
            <p:ph type="body" sz="quarter" idx="19" hasCustomPrompt="1"/>
          </p:nvPr>
        </p:nvSpPr>
        <p:spPr>
          <a:xfrm>
            <a:off x="13708973" y="11012138"/>
            <a:ext cx="12035328" cy="1333012"/>
          </a:xfrm>
          <a:prstGeom prst="rect">
            <a:avLst/>
          </a:prstGeom>
          <a:solidFill>
            <a:schemeClr val="bg1">
              <a:lumMod val="95000"/>
            </a:schemeClr>
          </a:solidFill>
        </p:spPr>
        <p:txBody>
          <a:bodyPr lIns="180000" tIns="180000" rIns="180000" bIns="180000">
            <a:spAutoFit/>
          </a:bodyPr>
          <a:lstStyle>
            <a:lvl1pPr marL="228600" indent="-228600" defTabSz="914317">
              <a:lnSpc>
                <a:spcPct val="100000"/>
              </a:lnSpc>
              <a:spcBef>
                <a:spcPts val="0"/>
              </a:spcBef>
              <a:spcAft>
                <a:spcPts val="600"/>
              </a:spcAft>
              <a:buFont typeface="+mj-lt"/>
              <a:buAutoNum type="arabicPeriod"/>
              <a:defRPr sz="1200"/>
            </a:lvl1pPr>
          </a:lstStyle>
          <a:p>
            <a:pPr marL="228600" indent="-228600" defTabSz="914317">
              <a:lnSpc>
                <a:spcPct val="100000"/>
              </a:lnSpc>
              <a:spcBef>
                <a:spcPts val="0"/>
              </a:spcBef>
              <a:spcAft>
                <a:spcPts val="600"/>
              </a:spcAft>
              <a:buFont typeface="+mj-lt"/>
              <a:buAutoNum type="arabicPeriod"/>
              <a:defRPr/>
            </a:pPr>
            <a:r>
              <a:rPr lang="en-US" kern="0" noProof="1">
                <a:solidFill>
                  <a:prstClr val="black"/>
                </a:solidFill>
                <a:latin typeface="Arial"/>
              </a:rPr>
              <a:t>Summary of Key Findings: Briefly restate the most important results of your study. </a:t>
            </a:r>
          </a:p>
          <a:p>
            <a:pPr marL="228600" indent="-228600" defTabSz="914317">
              <a:lnSpc>
                <a:spcPct val="100000"/>
              </a:lnSpc>
              <a:spcBef>
                <a:spcPts val="0"/>
              </a:spcBef>
              <a:spcAft>
                <a:spcPts val="600"/>
              </a:spcAft>
              <a:buFont typeface="+mj-lt"/>
              <a:buAutoNum type="arabicPeriod"/>
              <a:defRPr/>
            </a:pPr>
            <a:r>
              <a:rPr lang="en-US" kern="0" noProof="1">
                <a:solidFill>
                  <a:prstClr val="black"/>
                </a:solidFill>
                <a:latin typeface="Arial"/>
              </a:rPr>
              <a:t>Significance: Highlight the significance of your findings. Implications: Discuss the broader implications of your research. What potential applications your findings have?</a:t>
            </a:r>
          </a:p>
          <a:p>
            <a:pPr marL="228600" indent="-228600" defTabSz="914317">
              <a:lnSpc>
                <a:spcPct val="100000"/>
              </a:lnSpc>
              <a:spcBef>
                <a:spcPts val="0"/>
              </a:spcBef>
              <a:spcAft>
                <a:spcPts val="600"/>
              </a:spcAft>
              <a:buFont typeface="+mj-lt"/>
              <a:buAutoNum type="arabicPeriod"/>
              <a:defRPr/>
            </a:pPr>
            <a:r>
              <a:rPr lang="en-US" kern="0" noProof="1">
                <a:solidFill>
                  <a:prstClr val="black"/>
                </a:solidFill>
                <a:latin typeface="Arial"/>
              </a:rPr>
              <a:t>Future Directions</a:t>
            </a:r>
          </a:p>
          <a:p>
            <a:pPr marL="228600" indent="-228600" defTabSz="914317">
              <a:lnSpc>
                <a:spcPct val="100000"/>
              </a:lnSpc>
              <a:spcBef>
                <a:spcPts val="0"/>
              </a:spcBef>
              <a:spcAft>
                <a:spcPts val="600"/>
              </a:spcAft>
              <a:buFont typeface="+mj-lt"/>
              <a:buAutoNum type="arabicPeriod"/>
              <a:defRPr/>
            </a:pPr>
            <a:r>
              <a:rPr lang="en-US" kern="0" noProof="1">
                <a:solidFill>
                  <a:prstClr val="black"/>
                </a:solidFill>
                <a:latin typeface="Arial"/>
              </a:rPr>
              <a:t>Final Thoughts: Conclude with a strong closing statement that reinforces the value of your research</a:t>
            </a:r>
          </a:p>
        </p:txBody>
      </p:sp>
      <p:sp>
        <p:nvSpPr>
          <p:cNvPr id="17" name="Text Placeholder 25">
            <a:extLst>
              <a:ext uri="{FF2B5EF4-FFF2-40B4-BE49-F238E27FC236}">
                <a16:creationId xmlns:a16="http://schemas.microsoft.com/office/drawing/2014/main" id="{79A509D7-D23C-1D80-3DD3-04252B9F21FD}"/>
              </a:ext>
            </a:extLst>
          </p:cNvPr>
          <p:cNvSpPr>
            <a:spLocks noGrp="1"/>
          </p:cNvSpPr>
          <p:nvPr>
            <p:ph type="body" sz="quarter" idx="20" hasCustomPrompt="1"/>
          </p:nvPr>
        </p:nvSpPr>
        <p:spPr>
          <a:xfrm>
            <a:off x="13704474" y="13643063"/>
            <a:ext cx="12035328" cy="1260877"/>
          </a:xfrm>
          <a:prstGeom prst="rect">
            <a:avLst/>
          </a:prstGeom>
          <a:solidFill>
            <a:schemeClr val="bg1">
              <a:lumMod val="95000"/>
            </a:schemeClr>
          </a:solidFill>
        </p:spPr>
        <p:txBody>
          <a:bodyPr lIns="180000" tIns="180000" rIns="180000" bIns="180000">
            <a:spAutoFit/>
          </a:bodyPr>
          <a:lstStyle>
            <a:lvl1pPr marL="228600" indent="-228600">
              <a:buFont typeface="+mj-lt"/>
              <a:buAutoNum type="arabicPeriod"/>
              <a:defRPr sz="800"/>
            </a:lvl1pPr>
          </a:lstStyle>
          <a:p>
            <a:r>
              <a:rPr lang="en-FI" dirty="0"/>
              <a:t>Reference 1</a:t>
            </a:r>
          </a:p>
          <a:p>
            <a:r>
              <a:rPr lang="en-FI" dirty="0"/>
              <a:t>Reference 2</a:t>
            </a:r>
          </a:p>
          <a:p>
            <a:r>
              <a:rPr lang="en-FI" dirty="0"/>
              <a:t>Reference 3</a:t>
            </a:r>
          </a:p>
        </p:txBody>
      </p:sp>
      <p:sp>
        <p:nvSpPr>
          <p:cNvPr id="18" name="Text Placeholder 32">
            <a:extLst>
              <a:ext uri="{FF2B5EF4-FFF2-40B4-BE49-F238E27FC236}">
                <a16:creationId xmlns:a16="http://schemas.microsoft.com/office/drawing/2014/main" id="{F6A4BB96-FAD3-57CB-CCE0-CD8C8BCBEEFA}"/>
              </a:ext>
            </a:extLst>
          </p:cNvPr>
          <p:cNvSpPr>
            <a:spLocks noGrp="1"/>
          </p:cNvSpPr>
          <p:nvPr>
            <p:ph type="body" sz="quarter" idx="21" hasCustomPrompt="1"/>
          </p:nvPr>
        </p:nvSpPr>
        <p:spPr>
          <a:xfrm>
            <a:off x="1523670" y="14314243"/>
            <a:ext cx="10787737" cy="193064"/>
          </a:xfrm>
          <a:prstGeom prst="rect">
            <a:avLst/>
          </a:prstGeom>
        </p:spPr>
        <p:txBody>
          <a:bodyPr wrap="square">
            <a:spAutoFit/>
          </a:bodyPr>
          <a:lstStyle>
            <a:lvl1pPr marL="0" indent="0">
              <a:buNone/>
              <a:defRPr sz="700"/>
            </a:lvl1pPr>
            <a:lvl2pPr>
              <a:defRPr sz="700"/>
            </a:lvl2pPr>
            <a:lvl3pPr>
              <a:defRPr sz="700"/>
            </a:lvl3pPr>
            <a:lvl4pPr>
              <a:defRPr sz="700"/>
            </a:lvl4pPr>
            <a:lvl5pPr>
              <a:defRPr sz="700"/>
            </a:lvl5pPr>
          </a:lstStyle>
          <a:p>
            <a:pPr marL="0" marR="0" lvl="0" indent="0" algn="l" defTabSz="1069208" rtl="0" eaLnBrk="1" fontAlgn="auto" latinLnBrk="0" hangingPunct="1">
              <a:lnSpc>
                <a:spcPct val="90000"/>
              </a:lnSpc>
              <a:spcBef>
                <a:spcPts val="1169"/>
              </a:spcBef>
              <a:spcAft>
                <a:spcPts val="0"/>
              </a:spcAft>
              <a:buClrTx/>
              <a:buSzTx/>
              <a:buFont typeface="Arial" panose="020B0604020202020204" pitchFamily="34" charset="0"/>
              <a:buNone/>
              <a:tabLst/>
              <a:defRPr/>
            </a:pPr>
            <a:r>
              <a:rPr lang="en-US" sz="700" noProof="1">
                <a:solidFill>
                  <a:prstClr val="black"/>
                </a:solidFill>
                <a:latin typeface="Arial"/>
              </a:rPr>
              <a:t>Figure 1. Some Categories that represent things.</a:t>
            </a:r>
          </a:p>
        </p:txBody>
      </p:sp>
      <p:sp>
        <p:nvSpPr>
          <p:cNvPr id="19" name="Chart Placeholder 34">
            <a:extLst>
              <a:ext uri="{FF2B5EF4-FFF2-40B4-BE49-F238E27FC236}">
                <a16:creationId xmlns:a16="http://schemas.microsoft.com/office/drawing/2014/main" id="{AC479445-FE6B-9673-37D8-A624DCC46BCD}"/>
              </a:ext>
            </a:extLst>
          </p:cNvPr>
          <p:cNvSpPr>
            <a:spLocks noGrp="1"/>
          </p:cNvSpPr>
          <p:nvPr>
            <p:ph type="chart" sz="quarter" idx="22"/>
          </p:nvPr>
        </p:nvSpPr>
        <p:spPr>
          <a:xfrm>
            <a:off x="1523671" y="9997871"/>
            <a:ext cx="10787740" cy="4195034"/>
          </a:xfrm>
          <a:prstGeom prst="rect">
            <a:avLst/>
          </a:prstGeom>
        </p:spPr>
        <p:txBody>
          <a:bodyPr/>
          <a:lstStyle/>
          <a:p>
            <a:endParaRPr lang="en-FI" dirty="0"/>
          </a:p>
        </p:txBody>
      </p:sp>
      <p:sp>
        <p:nvSpPr>
          <p:cNvPr id="20" name="Chart Placeholder 37">
            <a:extLst>
              <a:ext uri="{FF2B5EF4-FFF2-40B4-BE49-F238E27FC236}">
                <a16:creationId xmlns:a16="http://schemas.microsoft.com/office/drawing/2014/main" id="{BBD6C43D-EAC4-B7CD-2060-0D4E23CC10F5}"/>
              </a:ext>
            </a:extLst>
          </p:cNvPr>
          <p:cNvSpPr>
            <a:spLocks noGrp="1"/>
          </p:cNvSpPr>
          <p:nvPr>
            <p:ph type="chart" sz="quarter" idx="23"/>
          </p:nvPr>
        </p:nvSpPr>
        <p:spPr>
          <a:xfrm>
            <a:off x="14172131" y="7377114"/>
            <a:ext cx="11115001" cy="2592440"/>
          </a:xfrm>
          <a:prstGeom prst="rect">
            <a:avLst/>
          </a:prstGeom>
        </p:spPr>
        <p:txBody>
          <a:bodyPr/>
          <a:lstStyle/>
          <a:p>
            <a:endParaRPr lang="en-FI"/>
          </a:p>
        </p:txBody>
      </p:sp>
      <p:sp>
        <p:nvSpPr>
          <p:cNvPr id="21" name="Text Placeholder 32">
            <a:extLst>
              <a:ext uri="{FF2B5EF4-FFF2-40B4-BE49-F238E27FC236}">
                <a16:creationId xmlns:a16="http://schemas.microsoft.com/office/drawing/2014/main" id="{72DD5ABC-B769-85FD-6721-C702E5BCC74A}"/>
              </a:ext>
            </a:extLst>
          </p:cNvPr>
          <p:cNvSpPr>
            <a:spLocks noGrp="1"/>
          </p:cNvSpPr>
          <p:nvPr>
            <p:ph type="body" sz="quarter" idx="24" hasCustomPrompt="1"/>
          </p:nvPr>
        </p:nvSpPr>
        <p:spPr>
          <a:xfrm>
            <a:off x="14172130" y="10072201"/>
            <a:ext cx="11114998" cy="193064"/>
          </a:xfrm>
          <a:prstGeom prst="rect">
            <a:avLst/>
          </a:prstGeom>
        </p:spPr>
        <p:txBody>
          <a:bodyPr wrap="square">
            <a:spAutoFit/>
          </a:bodyPr>
          <a:lstStyle>
            <a:lvl1pPr marL="0" indent="0">
              <a:buNone/>
              <a:defRPr sz="700"/>
            </a:lvl1pPr>
            <a:lvl2pPr>
              <a:defRPr sz="700"/>
            </a:lvl2pPr>
            <a:lvl3pPr>
              <a:defRPr sz="700"/>
            </a:lvl3pPr>
            <a:lvl4pPr>
              <a:defRPr sz="700"/>
            </a:lvl4pPr>
            <a:lvl5pPr>
              <a:defRPr sz="700"/>
            </a:lvl5pPr>
          </a:lstStyle>
          <a:p>
            <a:pPr marL="0" marR="0" lvl="0" indent="0" algn="l" defTabSz="1069208" rtl="0" eaLnBrk="1" fontAlgn="auto" latinLnBrk="0" hangingPunct="1">
              <a:lnSpc>
                <a:spcPct val="90000"/>
              </a:lnSpc>
              <a:spcBef>
                <a:spcPts val="1169"/>
              </a:spcBef>
              <a:spcAft>
                <a:spcPts val="0"/>
              </a:spcAft>
              <a:buClrTx/>
              <a:buSzTx/>
              <a:buFont typeface="Arial" panose="020B0604020202020204" pitchFamily="34" charset="0"/>
              <a:buNone/>
              <a:tabLst/>
              <a:defRPr/>
            </a:pPr>
            <a:r>
              <a:rPr lang="en-US" sz="700" noProof="1">
                <a:solidFill>
                  <a:prstClr val="black"/>
                </a:solidFill>
                <a:latin typeface="Arial"/>
              </a:rPr>
              <a:t>Figure 2. Some Categories that represent things.</a:t>
            </a:r>
          </a:p>
        </p:txBody>
      </p:sp>
    </p:spTree>
    <p:extLst>
      <p:ext uri="{BB962C8B-B14F-4D97-AF65-F5344CB8AC3E}">
        <p14:creationId xmlns:p14="http://schemas.microsoft.com/office/powerpoint/2010/main" val="2257969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chool of Engineering">
    <p:spTree>
      <p:nvGrpSpPr>
        <p:cNvPr id="1" name=""/>
        <p:cNvGrpSpPr/>
        <p:nvPr/>
      </p:nvGrpSpPr>
      <p:grpSpPr>
        <a:xfrm>
          <a:off x="0" y="0"/>
          <a:ext cx="0" cy="0"/>
          <a:chOff x="0" y="0"/>
          <a:chExt cx="0" cy="0"/>
        </a:xfrm>
      </p:grpSpPr>
      <p:sp>
        <p:nvSpPr>
          <p:cNvPr id="27" name="Text Placeholder 25">
            <a:extLst>
              <a:ext uri="{FF2B5EF4-FFF2-40B4-BE49-F238E27FC236}">
                <a16:creationId xmlns:a16="http://schemas.microsoft.com/office/drawing/2014/main" id="{F604A736-66F2-8CE9-C171-0EE068FD4499}"/>
              </a:ext>
            </a:extLst>
          </p:cNvPr>
          <p:cNvSpPr>
            <a:spLocks noGrp="1"/>
          </p:cNvSpPr>
          <p:nvPr>
            <p:ph type="body" sz="quarter" idx="17" hasCustomPrompt="1"/>
          </p:nvPr>
        </p:nvSpPr>
        <p:spPr>
          <a:xfrm>
            <a:off x="1175549" y="8235788"/>
            <a:ext cx="12035328" cy="5703439"/>
          </a:xfrm>
          <a:prstGeom prst="rect">
            <a:avLst/>
          </a:prstGeom>
          <a:solidFill>
            <a:schemeClr val="bg1">
              <a:lumMod val="95000"/>
            </a:schemeClr>
          </a:solidFill>
        </p:spPr>
        <p:txBody>
          <a:bodyPr lIns="180000" tIns="180000" rIns="180000" bIns="180000">
            <a:spAutoFit/>
          </a:bodyPr>
          <a:lstStyle>
            <a:lvl1pPr marL="180000" indent="-180000" defTabSz="914317">
              <a:lnSpc>
                <a:spcPct val="100000"/>
              </a:lnSpc>
              <a:spcBef>
                <a:spcPts val="0"/>
              </a:spcBef>
              <a:spcAft>
                <a:spcPts val="600"/>
              </a:spcAft>
              <a:buFont typeface="Arial" panose="020B0604020202020204" pitchFamily="34" charset="0"/>
              <a:buChar char="•"/>
              <a:defRPr sz="1200"/>
            </a:lvl1pPr>
          </a:lstStyle>
          <a:p>
            <a:pPr marL="180000" indent="-180000" defTabSz="914317">
              <a:lnSpc>
                <a:spcPct val="100000"/>
              </a:lnSpc>
              <a:spcBef>
                <a:spcPts val="0"/>
              </a:spcBef>
              <a:spcAft>
                <a:spcPts val="600"/>
              </a:spcAft>
              <a:buFont typeface="Arial" panose="020B0604020202020204" pitchFamily="34" charset="0"/>
              <a:buChar char="•"/>
              <a:defRPr/>
            </a:pPr>
            <a:r>
              <a:rPr lang="en-US" kern="0" noProof="1">
                <a:solidFill>
                  <a:prstClr val="black"/>
                </a:solidFill>
                <a:latin typeface="Arial"/>
              </a:rPr>
              <a:t>The methods section of a scientific poster provides a detailed account of how your research was conducted. It should be clear and precise, allowing others to replicate your study if needed. Here are the key elements to include:</a:t>
            </a:r>
          </a:p>
          <a:p>
            <a:pPr marL="180000" indent="-180000" defTabSz="914317">
              <a:lnSpc>
                <a:spcPct val="100000"/>
              </a:lnSpc>
              <a:spcBef>
                <a:spcPts val="0"/>
              </a:spcBef>
              <a:spcAft>
                <a:spcPts val="600"/>
              </a:spcAft>
              <a:buFont typeface="Arial" panose="020B0604020202020204" pitchFamily="34" charset="0"/>
              <a:buChar char="•"/>
              <a:defRPr/>
            </a:pPr>
            <a:r>
              <a:rPr lang="en-US" kern="0" noProof="1">
                <a:solidFill>
                  <a:prstClr val="black"/>
                </a:solidFill>
                <a:latin typeface="Arial"/>
              </a:rPr>
              <a:t>Study Design, Participants or Subjects, Materials and Equipment and Procedures</a:t>
            </a: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lvl="0"/>
            <a:endParaRPr lang="en-FI" dirty="0"/>
          </a:p>
        </p:txBody>
      </p:sp>
      <p:sp>
        <p:nvSpPr>
          <p:cNvPr id="8" name="Textplatzhalter 2">
            <a:extLst>
              <a:ext uri="{FF2B5EF4-FFF2-40B4-BE49-F238E27FC236}">
                <a16:creationId xmlns:a16="http://schemas.microsoft.com/office/drawing/2014/main" id="{187C2FAC-8579-11CF-78E0-761697F012AC}"/>
              </a:ext>
            </a:extLst>
          </p:cNvPr>
          <p:cNvSpPr txBox="1">
            <a:spLocks/>
          </p:cNvSpPr>
          <p:nvPr userDrawn="1"/>
        </p:nvSpPr>
        <p:spPr>
          <a:xfrm>
            <a:off x="2" y="0"/>
            <a:ext cx="26879550" cy="4387286"/>
          </a:xfrm>
          <a:prstGeom prst="rect">
            <a:avLst/>
          </a:prstGeom>
          <a:solidFill>
            <a:srgbClr val="DD69DE"/>
          </a:solidFill>
        </p:spPr>
        <p:txBody>
          <a:bodyPr vert="horz" lIns="360000" tIns="360000" rIns="360000" bIns="360000" rtlCol="0" anchor="t" anchorCtr="0">
            <a:noAutofit/>
          </a:bodyPr>
          <a:lstStyle>
            <a:lvl1pPr marL="0" indent="0" algn="l" defTabSz="567048" rtl="0" eaLnBrk="1" latinLnBrk="0" hangingPunct="1">
              <a:lnSpc>
                <a:spcPct val="100000"/>
              </a:lnSpc>
              <a:spcBef>
                <a:spcPts val="0"/>
              </a:spcBef>
              <a:buFont typeface="Arial" panose="020B0604020202020204" pitchFamily="34" charset="0"/>
              <a:buNone/>
              <a:defRPr sz="4000" kern="1200">
                <a:solidFill>
                  <a:schemeClr val="bg1"/>
                </a:solidFill>
                <a:latin typeface="+mn-lt"/>
                <a:ea typeface="+mn-ea"/>
                <a:cs typeface="+mn-cs"/>
              </a:defRPr>
            </a:lvl1pPr>
            <a:lvl2pPr marL="0" indent="0" algn="l" defTabSz="567048" rtl="0" eaLnBrk="1" latinLnBrk="0" hangingPunct="1">
              <a:lnSpc>
                <a:spcPct val="100000"/>
              </a:lnSpc>
              <a:spcBef>
                <a:spcPts val="0"/>
              </a:spcBef>
              <a:buFont typeface="Symbol" panose="05050102010706020507" pitchFamily="18" charset="2"/>
              <a:buNone/>
              <a:defRPr sz="1430" kern="1200">
                <a:solidFill>
                  <a:schemeClr val="bg1"/>
                </a:solidFill>
                <a:latin typeface="+mn-lt"/>
                <a:ea typeface="+mn-ea"/>
                <a:cs typeface="+mn-cs"/>
              </a:defRPr>
            </a:lvl2pPr>
            <a:lvl3pPr marL="0" indent="0" algn="l" defTabSz="567048" rtl="0" eaLnBrk="1" latinLnBrk="0" hangingPunct="1">
              <a:lnSpc>
                <a:spcPct val="100000"/>
              </a:lnSpc>
              <a:spcBef>
                <a:spcPts val="0"/>
              </a:spcBef>
              <a:buFont typeface="Symbol" panose="05050102010706020507" pitchFamily="18" charset="2"/>
              <a:buNone/>
              <a:defRPr sz="1430" kern="1200">
                <a:solidFill>
                  <a:schemeClr val="bg1"/>
                </a:solidFill>
                <a:latin typeface="+mn-lt"/>
                <a:ea typeface="+mn-ea"/>
                <a:cs typeface="+mn-cs"/>
              </a:defRPr>
            </a:lvl3pPr>
            <a:lvl4pPr marL="0" indent="0" algn="l" defTabSz="567048" rtl="0" eaLnBrk="1" latinLnBrk="0" hangingPunct="1">
              <a:lnSpc>
                <a:spcPct val="100000"/>
              </a:lnSpc>
              <a:spcBef>
                <a:spcPts val="0"/>
              </a:spcBef>
              <a:buFont typeface="Symbol" panose="05050102010706020507" pitchFamily="18" charset="2"/>
              <a:buNone/>
              <a:defRPr sz="1430" kern="1200">
                <a:solidFill>
                  <a:schemeClr val="bg1"/>
                </a:solidFill>
                <a:latin typeface="+mn-lt"/>
                <a:ea typeface="+mn-ea"/>
                <a:cs typeface="+mn-cs"/>
              </a:defRPr>
            </a:lvl4pPr>
            <a:lvl5pPr marL="0" indent="0" algn="l" defTabSz="567048" rtl="0" eaLnBrk="1" latinLnBrk="0" hangingPunct="1">
              <a:lnSpc>
                <a:spcPct val="100000"/>
              </a:lnSpc>
              <a:spcBef>
                <a:spcPts val="0"/>
              </a:spcBef>
              <a:buFont typeface="Symbol" panose="05050102010706020507" pitchFamily="18" charset="2"/>
              <a:buNone/>
              <a:defRPr sz="1430" kern="1200">
                <a:solidFill>
                  <a:schemeClr val="bg1"/>
                </a:solidFill>
                <a:latin typeface="+mn-lt"/>
                <a:ea typeface="+mn-ea"/>
                <a:cs typeface="+mn-cs"/>
              </a:defRPr>
            </a:lvl5pPr>
            <a:lvl6pPr marL="1559380"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6pPr>
            <a:lvl7pPr marL="1842904"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7pPr>
            <a:lvl8pPr marL="2126428"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8pPr>
            <a:lvl9pPr marL="2409952"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9pPr>
          </a:lstStyle>
          <a:p>
            <a:pPr marL="0" marR="0" lvl="0" indent="0" algn="l" defTabSz="567048"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430" b="0" i="0" u="none" strike="noStrike" kern="1200" cap="none" spc="0" normalizeH="0" baseline="0" noProof="1">
              <a:ln>
                <a:noFill/>
              </a:ln>
              <a:solidFill>
                <a:sysClr val="window" lastClr="FFFFFF"/>
              </a:solidFill>
              <a:effectLst/>
              <a:uLnTx/>
              <a:uFillTx/>
              <a:latin typeface="Arial"/>
              <a:ea typeface="+mn-ea"/>
              <a:cs typeface="+mn-cs"/>
            </a:endParaRPr>
          </a:p>
        </p:txBody>
      </p:sp>
      <p:sp>
        <p:nvSpPr>
          <p:cNvPr id="7" name="Title 6">
            <a:extLst>
              <a:ext uri="{FF2B5EF4-FFF2-40B4-BE49-F238E27FC236}">
                <a16:creationId xmlns:a16="http://schemas.microsoft.com/office/drawing/2014/main" id="{772B0A90-AAE6-9516-3DFF-B12EA2260C90}"/>
              </a:ext>
            </a:extLst>
          </p:cNvPr>
          <p:cNvSpPr>
            <a:spLocks noGrp="1"/>
          </p:cNvSpPr>
          <p:nvPr>
            <p:ph type="title" hasCustomPrompt="1"/>
          </p:nvPr>
        </p:nvSpPr>
        <p:spPr>
          <a:xfrm>
            <a:off x="1076215" y="2545110"/>
            <a:ext cx="24668090" cy="709079"/>
          </a:xfrm>
          <a:prstGeom prst="rect">
            <a:avLst/>
          </a:prstGeom>
        </p:spPr>
        <p:txBody>
          <a:bodyPr anchor="t">
            <a:normAutofit/>
          </a:bodyPr>
          <a:lstStyle>
            <a:lvl1pPr>
              <a:defRPr sz="4000" b="1">
                <a:latin typeface="Arial" panose="020B0604020202020204" pitchFamily="34" charset="0"/>
                <a:cs typeface="Arial" panose="020B0604020202020204" pitchFamily="34" charset="0"/>
              </a:defRPr>
            </a:lvl1pPr>
          </a:lstStyle>
          <a:p>
            <a:r>
              <a:rPr lang="en-GB" dirty="0"/>
              <a:t>Title of your research</a:t>
            </a:r>
            <a:endParaRPr lang="en-FI" dirty="0"/>
          </a:p>
        </p:txBody>
      </p:sp>
      <p:pic>
        <p:nvPicPr>
          <p:cNvPr id="10" name="Picture 9">
            <a:extLst>
              <a:ext uri="{FF2B5EF4-FFF2-40B4-BE49-F238E27FC236}">
                <a16:creationId xmlns:a16="http://schemas.microsoft.com/office/drawing/2014/main" id="{0D0E2C56-5EF5-C698-48A3-DD2408FDA4F9}"/>
              </a:ext>
            </a:extLst>
          </p:cNvPr>
          <p:cNvPicPr>
            <a:picLocks noChangeAspect="1"/>
          </p:cNvPicPr>
          <p:nvPr userDrawn="1"/>
        </p:nvPicPr>
        <p:blipFill>
          <a:blip r:embed="rId2"/>
          <a:stretch>
            <a:fillRect/>
          </a:stretch>
        </p:blipFill>
        <p:spPr>
          <a:xfrm>
            <a:off x="414990" y="35474"/>
            <a:ext cx="5871967" cy="1786106"/>
          </a:xfrm>
          <a:prstGeom prst="rect">
            <a:avLst/>
          </a:prstGeom>
        </p:spPr>
      </p:pic>
      <p:cxnSp>
        <p:nvCxnSpPr>
          <p:cNvPr id="13" name="Straight Connector 12">
            <a:extLst>
              <a:ext uri="{FF2B5EF4-FFF2-40B4-BE49-F238E27FC236}">
                <a16:creationId xmlns:a16="http://schemas.microsoft.com/office/drawing/2014/main" id="{9E73B50F-8A84-271A-B258-AA062C57D08E}"/>
              </a:ext>
            </a:extLst>
          </p:cNvPr>
          <p:cNvCxnSpPr>
            <a:cxnSpLocks/>
          </p:cNvCxnSpPr>
          <p:nvPr userDrawn="1"/>
        </p:nvCxnSpPr>
        <p:spPr>
          <a:xfrm>
            <a:off x="1258601" y="2206347"/>
            <a:ext cx="99555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6B4DE2D7-24B0-27A5-3F38-46C99B69AD97}"/>
              </a:ext>
            </a:extLst>
          </p:cNvPr>
          <p:cNvSpPr>
            <a:spLocks noGrp="1"/>
          </p:cNvSpPr>
          <p:nvPr>
            <p:ph type="body" sz="quarter" idx="10" hasCustomPrompt="1"/>
          </p:nvPr>
        </p:nvSpPr>
        <p:spPr>
          <a:xfrm>
            <a:off x="19686272" y="350306"/>
            <a:ext cx="6257927" cy="366712"/>
          </a:xfrm>
          <a:prstGeom prst="rect">
            <a:avLst/>
          </a:prstGeom>
        </p:spPr>
        <p:txBody>
          <a:bodyPr>
            <a:normAutofit/>
          </a:bodyPr>
          <a:lstStyle>
            <a:lvl1pPr marL="0" indent="0" algn="r">
              <a:buNone/>
              <a:defRPr sz="1430">
                <a:latin typeface="Arial" panose="020B0604020202020204" pitchFamily="34" charset="0"/>
                <a:cs typeface="Arial" panose="020B0604020202020204" pitchFamily="34" charset="0"/>
              </a:defRPr>
            </a:lvl1pPr>
          </a:lstStyle>
          <a:p>
            <a:pPr lvl="0"/>
            <a:r>
              <a:rPr lang="en-FI" dirty="0"/>
              <a:t>Research article</a:t>
            </a:r>
          </a:p>
        </p:txBody>
      </p:sp>
      <p:sp>
        <p:nvSpPr>
          <p:cNvPr id="6" name="Subtitle 2">
            <a:extLst>
              <a:ext uri="{FF2B5EF4-FFF2-40B4-BE49-F238E27FC236}">
                <a16:creationId xmlns:a16="http://schemas.microsoft.com/office/drawing/2014/main" id="{8BE52BEC-EE3D-257F-FE02-83EA4A586877}"/>
              </a:ext>
            </a:extLst>
          </p:cNvPr>
          <p:cNvSpPr>
            <a:spLocks noGrp="1"/>
          </p:cNvSpPr>
          <p:nvPr>
            <p:ph type="subTitle" idx="1" hasCustomPrompt="1"/>
          </p:nvPr>
        </p:nvSpPr>
        <p:spPr>
          <a:xfrm>
            <a:off x="1076214" y="3408186"/>
            <a:ext cx="24668087" cy="757120"/>
          </a:xfrm>
          <a:prstGeom prst="rect">
            <a:avLst/>
          </a:prstGeom>
        </p:spPr>
        <p:txBody>
          <a:bodyPr>
            <a:normAutofit/>
          </a:bodyPr>
          <a:lstStyle>
            <a:lvl1pPr marL="0" indent="0" algn="l">
              <a:buNone/>
              <a:defRPr sz="1400">
                <a:latin typeface="Arial" panose="020B0604020202020204" pitchFamily="34" charset="0"/>
                <a:cs typeface="Arial" panose="020B0604020202020204" pitchFamily="34" charset="0"/>
              </a:defRPr>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pPr marL="0" marR="0" lvl="1" indent="0" algn="l" defTabSz="567048"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en-US" sz="1400" b="0" i="0" u="none" strike="noStrike" kern="1200" cap="none" spc="0" normalizeH="0" baseline="0" noProof="1">
                <a:ln>
                  <a:noFill/>
                </a:ln>
                <a:effectLst/>
                <a:uLnTx/>
                <a:uFillTx/>
                <a:latin typeface="Arial"/>
                <a:ea typeface="+mn-ea"/>
                <a:cs typeface="+mn-cs"/>
              </a:rPr>
              <a:t>Author one</a:t>
            </a:r>
            <a:r>
              <a:rPr kumimoji="0" lang="en-US" sz="1400" b="0" i="0" u="none" strike="noStrike" kern="1200" cap="none" spc="0" normalizeH="0" baseline="30000" noProof="1">
                <a:ln>
                  <a:noFill/>
                </a:ln>
                <a:effectLst/>
                <a:uLnTx/>
                <a:uFillTx/>
                <a:latin typeface="Arial"/>
                <a:ea typeface="+mn-ea"/>
                <a:cs typeface="+mn-cs"/>
              </a:rPr>
              <a:t>1</a:t>
            </a:r>
            <a:r>
              <a:rPr kumimoji="0" lang="en-US" sz="1400" b="0" i="0" u="none" strike="noStrike" kern="1200" cap="none" spc="0" normalizeH="0" baseline="0" noProof="1">
                <a:ln>
                  <a:noFill/>
                </a:ln>
                <a:effectLst/>
                <a:uLnTx/>
                <a:uFillTx/>
                <a:latin typeface="Arial"/>
                <a:ea typeface="+mn-ea"/>
                <a:cs typeface="+mn-cs"/>
              </a:rPr>
              <a:t>, Author two</a:t>
            </a:r>
            <a:r>
              <a:rPr kumimoji="0" lang="en-US" sz="1400" b="0" i="0" u="none" strike="noStrike" kern="1200" cap="none" spc="0" normalizeH="0" baseline="30000" noProof="1">
                <a:ln>
                  <a:noFill/>
                </a:ln>
                <a:effectLst/>
                <a:uLnTx/>
                <a:uFillTx/>
                <a:latin typeface="Arial"/>
                <a:ea typeface="+mn-ea"/>
                <a:cs typeface="+mn-cs"/>
              </a:rPr>
              <a:t>2</a:t>
            </a:r>
            <a:r>
              <a:rPr kumimoji="0" lang="en-US" sz="1400" b="0" i="0" u="none" strike="noStrike" kern="1200" cap="none" spc="0" normalizeH="0" baseline="0" noProof="1">
                <a:ln>
                  <a:noFill/>
                </a:ln>
                <a:effectLst/>
                <a:uLnTx/>
                <a:uFillTx/>
                <a:latin typeface="Arial"/>
                <a:ea typeface="+mn-ea"/>
                <a:cs typeface="+mn-cs"/>
              </a:rPr>
              <a:t>, Author three</a:t>
            </a:r>
            <a:r>
              <a:rPr kumimoji="0" lang="en-US" sz="1400" b="0" i="0" u="none" strike="noStrike" kern="1200" cap="none" spc="0" normalizeH="0" baseline="30000" noProof="1">
                <a:ln>
                  <a:noFill/>
                </a:ln>
                <a:effectLst/>
                <a:uLnTx/>
                <a:uFillTx/>
                <a:latin typeface="Arial"/>
                <a:ea typeface="+mn-ea"/>
                <a:cs typeface="+mn-cs"/>
              </a:rPr>
              <a:t>3</a:t>
            </a:r>
            <a:endParaRPr kumimoji="0" lang="en-US" sz="1400" b="0" i="0" u="none" strike="noStrike" kern="1200" cap="none" spc="0" normalizeH="0" baseline="0" noProof="1">
              <a:ln>
                <a:noFill/>
              </a:ln>
              <a:effectLst/>
              <a:uLnTx/>
              <a:uFillTx/>
              <a:latin typeface="Arial"/>
              <a:ea typeface="+mn-ea"/>
              <a:cs typeface="+mn-cs"/>
            </a:endParaRPr>
          </a:p>
          <a:p>
            <a:pPr marL="0" marR="0" lvl="1" indent="0" algn="l" defTabSz="567048"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en-US" sz="1400" b="0" i="0" u="none" strike="noStrike" kern="1200" cap="none" spc="0" normalizeH="0" baseline="30000" noProof="1">
                <a:ln>
                  <a:noFill/>
                </a:ln>
                <a:effectLst/>
                <a:uLnTx/>
                <a:uFillTx/>
                <a:latin typeface="Arial"/>
                <a:ea typeface="+mn-ea"/>
                <a:cs typeface="+mn-cs"/>
              </a:rPr>
              <a:t>1</a:t>
            </a:r>
            <a:r>
              <a:rPr lang="en-US" sz="1400" noProof="1">
                <a:latin typeface="Arial"/>
              </a:rPr>
              <a:t>Unit/Deprtment</a:t>
            </a:r>
            <a:r>
              <a:rPr kumimoji="0" lang="en-US" sz="1400" b="0" i="0" u="none" strike="noStrike" kern="1200" cap="none" spc="0" normalizeH="0" baseline="0" noProof="1">
                <a:ln>
                  <a:noFill/>
                </a:ln>
                <a:effectLst/>
                <a:uLnTx/>
                <a:uFillTx/>
                <a:latin typeface="Arial"/>
                <a:ea typeface="+mn-ea"/>
                <a:cs typeface="+mn-cs"/>
              </a:rPr>
              <a:t>, Aalto University; </a:t>
            </a:r>
            <a:r>
              <a:rPr kumimoji="0" lang="en-US" sz="1400" b="0" i="0" u="none" strike="noStrike" kern="1200" cap="none" spc="0" normalizeH="0" baseline="30000" noProof="1">
                <a:ln>
                  <a:noFill/>
                </a:ln>
                <a:effectLst/>
                <a:uLnTx/>
                <a:uFillTx/>
                <a:latin typeface="Arial"/>
                <a:ea typeface="+mn-ea"/>
                <a:cs typeface="+mn-cs"/>
              </a:rPr>
              <a:t>2</a:t>
            </a:r>
            <a:r>
              <a:rPr lang="en-US" sz="1400" noProof="1">
                <a:latin typeface="Arial"/>
              </a:rPr>
              <a:t>Unit/Deprtment</a:t>
            </a:r>
            <a:r>
              <a:rPr kumimoji="0" lang="en-US" sz="1400" b="0" i="0" u="none" strike="noStrike" kern="1200" cap="none" spc="0" normalizeH="0" baseline="0" noProof="1">
                <a:ln>
                  <a:noFill/>
                </a:ln>
                <a:effectLst/>
                <a:uLnTx/>
                <a:uFillTx/>
                <a:latin typeface="Arial"/>
                <a:ea typeface="+mn-ea"/>
                <a:cs typeface="+mn-cs"/>
              </a:rPr>
              <a:t>, Company X; </a:t>
            </a:r>
            <a:r>
              <a:rPr kumimoji="0" lang="en-US" sz="1400" b="0" i="0" u="none" strike="noStrike" kern="1200" cap="none" spc="0" normalizeH="0" baseline="30000" noProof="1">
                <a:ln>
                  <a:noFill/>
                </a:ln>
                <a:effectLst/>
                <a:uLnTx/>
                <a:uFillTx/>
                <a:latin typeface="Arial"/>
                <a:ea typeface="+mn-ea"/>
                <a:cs typeface="+mn-cs"/>
              </a:rPr>
              <a:t>3</a:t>
            </a:r>
            <a:r>
              <a:rPr lang="en-US" sz="1400" noProof="1">
                <a:latin typeface="Arial"/>
              </a:rPr>
              <a:t>Unit/Deprtment</a:t>
            </a:r>
            <a:r>
              <a:rPr kumimoji="0" lang="en-US" sz="1400" b="0" i="0" u="none" strike="noStrike" kern="1200" cap="none" spc="0" normalizeH="0" baseline="0" noProof="1">
                <a:ln>
                  <a:noFill/>
                </a:ln>
                <a:effectLst/>
                <a:uLnTx/>
                <a:uFillTx/>
                <a:latin typeface="Arial"/>
                <a:ea typeface="+mn-ea"/>
                <a:cs typeface="+mn-cs"/>
              </a:rPr>
              <a:t>, University X</a:t>
            </a:r>
          </a:p>
        </p:txBody>
      </p:sp>
      <p:sp>
        <p:nvSpPr>
          <p:cNvPr id="20" name="Text Placeholder 19">
            <a:extLst>
              <a:ext uri="{FF2B5EF4-FFF2-40B4-BE49-F238E27FC236}">
                <a16:creationId xmlns:a16="http://schemas.microsoft.com/office/drawing/2014/main" id="{6A1A1E83-1B21-EF3F-7907-DCDB5ADAA32F}"/>
              </a:ext>
            </a:extLst>
          </p:cNvPr>
          <p:cNvSpPr>
            <a:spLocks noGrp="1"/>
          </p:cNvSpPr>
          <p:nvPr>
            <p:ph type="body" sz="quarter" idx="11" hasCustomPrompt="1"/>
          </p:nvPr>
        </p:nvSpPr>
        <p:spPr>
          <a:xfrm>
            <a:off x="898120" y="4574334"/>
            <a:ext cx="12268517" cy="288000"/>
          </a:xfrm>
          <a:prstGeom prst="rect">
            <a:avLst/>
          </a:prstGeom>
        </p:spPr>
        <p:txBody>
          <a:bodyPr/>
          <a:lstStyle>
            <a:lvl1pPr marL="0" indent="0">
              <a:buNone/>
              <a:defRPr sz="1600" b="1"/>
            </a:lvl1pPr>
            <a:lvl2pPr>
              <a:defRPr sz="1600" b="1"/>
            </a:lvl2pPr>
            <a:lvl3pPr>
              <a:defRPr sz="1600" b="1"/>
            </a:lvl3pPr>
            <a:lvl4pPr>
              <a:defRPr sz="1600" b="1"/>
            </a:lvl4pPr>
            <a:lvl5pPr>
              <a:defRPr sz="1600" b="1"/>
            </a:lvl5pPr>
          </a:lstStyle>
          <a:p>
            <a:pPr lvl="0"/>
            <a:r>
              <a:rPr lang="en-FI" dirty="0"/>
              <a:t>Introduction</a:t>
            </a:r>
          </a:p>
        </p:txBody>
      </p:sp>
      <p:sp>
        <p:nvSpPr>
          <p:cNvPr id="21" name="Text Placeholder 19">
            <a:extLst>
              <a:ext uri="{FF2B5EF4-FFF2-40B4-BE49-F238E27FC236}">
                <a16:creationId xmlns:a16="http://schemas.microsoft.com/office/drawing/2014/main" id="{11EEBA00-9949-AAAA-34C5-1DE726278B93}"/>
              </a:ext>
            </a:extLst>
          </p:cNvPr>
          <p:cNvSpPr>
            <a:spLocks noGrp="1"/>
          </p:cNvSpPr>
          <p:nvPr>
            <p:ph type="body" sz="quarter" idx="12" hasCustomPrompt="1"/>
          </p:nvPr>
        </p:nvSpPr>
        <p:spPr>
          <a:xfrm>
            <a:off x="898120" y="7828516"/>
            <a:ext cx="12268517" cy="288000"/>
          </a:xfrm>
          <a:prstGeom prst="rect">
            <a:avLst/>
          </a:prstGeom>
        </p:spPr>
        <p:txBody>
          <a:bodyPr/>
          <a:lstStyle>
            <a:lvl1pPr marL="0" indent="0">
              <a:buNone/>
              <a:defRPr sz="1600" b="1"/>
            </a:lvl1pPr>
            <a:lvl2pPr>
              <a:defRPr sz="1600" b="1"/>
            </a:lvl2pPr>
            <a:lvl3pPr>
              <a:defRPr sz="1600" b="1"/>
            </a:lvl3pPr>
            <a:lvl4pPr>
              <a:defRPr sz="1600" b="1"/>
            </a:lvl4pPr>
            <a:lvl5pPr>
              <a:defRPr sz="1600" b="1"/>
            </a:lvl5pPr>
          </a:lstStyle>
          <a:p>
            <a:pPr lvl="0"/>
            <a:r>
              <a:rPr lang="en-FI" dirty="0"/>
              <a:t>Methods</a:t>
            </a:r>
          </a:p>
        </p:txBody>
      </p:sp>
      <p:sp>
        <p:nvSpPr>
          <p:cNvPr id="22" name="Text Placeholder 19">
            <a:extLst>
              <a:ext uri="{FF2B5EF4-FFF2-40B4-BE49-F238E27FC236}">
                <a16:creationId xmlns:a16="http://schemas.microsoft.com/office/drawing/2014/main" id="{BE437920-5D55-A21A-893D-CFF0F165216D}"/>
              </a:ext>
            </a:extLst>
          </p:cNvPr>
          <p:cNvSpPr>
            <a:spLocks noGrp="1"/>
          </p:cNvSpPr>
          <p:nvPr>
            <p:ph type="body" sz="quarter" idx="13" hasCustomPrompt="1"/>
          </p:nvPr>
        </p:nvSpPr>
        <p:spPr>
          <a:xfrm>
            <a:off x="13488634" y="4581052"/>
            <a:ext cx="12268517" cy="288000"/>
          </a:xfrm>
          <a:prstGeom prst="rect">
            <a:avLst/>
          </a:prstGeom>
        </p:spPr>
        <p:txBody>
          <a:bodyPr/>
          <a:lstStyle>
            <a:lvl1pPr marL="0" indent="0">
              <a:buNone/>
              <a:defRPr sz="1600" b="1"/>
            </a:lvl1pPr>
            <a:lvl2pPr>
              <a:defRPr sz="1600" b="1"/>
            </a:lvl2pPr>
            <a:lvl3pPr>
              <a:defRPr sz="1600" b="1"/>
            </a:lvl3pPr>
            <a:lvl4pPr>
              <a:defRPr sz="1600" b="1"/>
            </a:lvl4pPr>
            <a:lvl5pPr>
              <a:defRPr sz="1600" b="1"/>
            </a:lvl5pPr>
          </a:lstStyle>
          <a:p>
            <a:pPr lvl="0"/>
            <a:r>
              <a:rPr lang="en-FI" dirty="0"/>
              <a:t>Results and discussion</a:t>
            </a:r>
          </a:p>
        </p:txBody>
      </p:sp>
      <p:sp>
        <p:nvSpPr>
          <p:cNvPr id="23" name="Text Placeholder 19">
            <a:extLst>
              <a:ext uri="{FF2B5EF4-FFF2-40B4-BE49-F238E27FC236}">
                <a16:creationId xmlns:a16="http://schemas.microsoft.com/office/drawing/2014/main" id="{5FC9D1E6-D0F3-7647-04C5-6B804DDA7376}"/>
              </a:ext>
            </a:extLst>
          </p:cNvPr>
          <p:cNvSpPr>
            <a:spLocks noGrp="1"/>
          </p:cNvSpPr>
          <p:nvPr>
            <p:ph type="body" sz="quarter" idx="14" hasCustomPrompt="1"/>
          </p:nvPr>
        </p:nvSpPr>
        <p:spPr>
          <a:xfrm>
            <a:off x="13488634" y="10605072"/>
            <a:ext cx="12268517" cy="288000"/>
          </a:xfrm>
          <a:prstGeom prst="rect">
            <a:avLst/>
          </a:prstGeom>
        </p:spPr>
        <p:txBody>
          <a:bodyPr/>
          <a:lstStyle>
            <a:lvl1pPr marL="0" indent="0">
              <a:buNone/>
              <a:defRPr sz="1600" b="1"/>
            </a:lvl1pPr>
            <a:lvl2pPr>
              <a:defRPr sz="1600" b="1"/>
            </a:lvl2pPr>
            <a:lvl3pPr>
              <a:defRPr sz="1600" b="1"/>
            </a:lvl3pPr>
            <a:lvl4pPr>
              <a:defRPr sz="1600" b="1"/>
            </a:lvl4pPr>
            <a:lvl5pPr>
              <a:defRPr sz="1600" b="1"/>
            </a:lvl5pPr>
          </a:lstStyle>
          <a:p>
            <a:pPr lvl="0"/>
            <a:r>
              <a:rPr lang="en-FI" dirty="0"/>
              <a:t>Summary</a:t>
            </a:r>
          </a:p>
        </p:txBody>
      </p:sp>
      <p:sp>
        <p:nvSpPr>
          <p:cNvPr id="24" name="Text Placeholder 19">
            <a:extLst>
              <a:ext uri="{FF2B5EF4-FFF2-40B4-BE49-F238E27FC236}">
                <a16:creationId xmlns:a16="http://schemas.microsoft.com/office/drawing/2014/main" id="{4D5EC6E0-8268-77B4-B876-062F651B11CC}"/>
              </a:ext>
            </a:extLst>
          </p:cNvPr>
          <p:cNvSpPr>
            <a:spLocks noGrp="1"/>
          </p:cNvSpPr>
          <p:nvPr>
            <p:ph type="body" sz="quarter" idx="15" hasCustomPrompt="1"/>
          </p:nvPr>
        </p:nvSpPr>
        <p:spPr>
          <a:xfrm>
            <a:off x="13488634" y="13254060"/>
            <a:ext cx="12268517" cy="288000"/>
          </a:xfrm>
          <a:prstGeom prst="rect">
            <a:avLst/>
          </a:prstGeom>
        </p:spPr>
        <p:txBody>
          <a:bodyPr/>
          <a:lstStyle>
            <a:lvl1pPr marL="0" indent="0">
              <a:buNone/>
              <a:defRPr sz="1600" b="1"/>
            </a:lvl1pPr>
            <a:lvl2pPr>
              <a:defRPr sz="1600" b="1"/>
            </a:lvl2pPr>
            <a:lvl3pPr>
              <a:defRPr sz="1600" b="1"/>
            </a:lvl3pPr>
            <a:lvl4pPr>
              <a:defRPr sz="1600" b="1"/>
            </a:lvl4pPr>
            <a:lvl5pPr>
              <a:defRPr sz="1600" b="1"/>
            </a:lvl5pPr>
          </a:lstStyle>
          <a:p>
            <a:pPr lvl="0"/>
            <a:r>
              <a:rPr lang="en-FI" dirty="0"/>
              <a:t>References</a:t>
            </a:r>
          </a:p>
        </p:txBody>
      </p:sp>
      <p:sp>
        <p:nvSpPr>
          <p:cNvPr id="26" name="Text Placeholder 25">
            <a:extLst>
              <a:ext uri="{FF2B5EF4-FFF2-40B4-BE49-F238E27FC236}">
                <a16:creationId xmlns:a16="http://schemas.microsoft.com/office/drawing/2014/main" id="{1225EB37-F834-6CE7-BCFD-1A62C2F94F4C}"/>
              </a:ext>
            </a:extLst>
          </p:cNvPr>
          <p:cNvSpPr>
            <a:spLocks noGrp="1"/>
          </p:cNvSpPr>
          <p:nvPr>
            <p:ph type="body" sz="quarter" idx="16" hasCustomPrompt="1"/>
          </p:nvPr>
        </p:nvSpPr>
        <p:spPr>
          <a:xfrm>
            <a:off x="1175549" y="4964687"/>
            <a:ext cx="12035328" cy="1145268"/>
          </a:xfrm>
          <a:prstGeom prst="rect">
            <a:avLst/>
          </a:prstGeom>
          <a:solidFill>
            <a:schemeClr val="bg1">
              <a:lumMod val="95000"/>
            </a:schemeClr>
          </a:solidFill>
        </p:spPr>
        <p:txBody>
          <a:bodyPr lIns="180000" tIns="180000" rIns="180000" bIns="180000">
            <a:spAutoFit/>
          </a:bodyPr>
          <a:lstStyle>
            <a:lvl1pPr marL="0" indent="0">
              <a:buNone/>
              <a:defRPr sz="1200"/>
            </a:lvl1pPr>
          </a:lstStyle>
          <a:p>
            <a:pPr marL="0" marR="0" lvl="0" indent="0" algn="l" defTabSz="1069208" rtl="0" eaLnBrk="1" fontAlgn="auto" latinLnBrk="0" hangingPunct="1">
              <a:lnSpc>
                <a:spcPct val="90000"/>
              </a:lnSpc>
              <a:spcBef>
                <a:spcPts val="1169"/>
              </a:spcBef>
              <a:spcAft>
                <a:spcPts val="0"/>
              </a:spcAft>
              <a:buClrTx/>
              <a:buSzTx/>
              <a:buFont typeface="Arial" panose="020B0604020202020204" pitchFamily="34" charset="0"/>
              <a:buNone/>
              <a:tabLst/>
              <a:defRPr/>
            </a:pPr>
            <a:r>
              <a:rPr lang="en-US" kern="0" noProof="1">
                <a:solidFill>
                  <a:prstClr val="black"/>
                </a:solidFill>
                <a:latin typeface="Arial"/>
              </a:rPr>
              <a:t>The introduction of a scientific poster sets the stage for your research and provides the necessary background for understanding your study. It should be concise yet informative, capturing the essence of your research question and its significance.</a:t>
            </a:r>
          </a:p>
          <a:p>
            <a:pPr lvl="0"/>
            <a:endParaRPr lang="en-FI" dirty="0"/>
          </a:p>
        </p:txBody>
      </p:sp>
      <p:sp>
        <p:nvSpPr>
          <p:cNvPr id="28" name="Text Placeholder 25">
            <a:extLst>
              <a:ext uri="{FF2B5EF4-FFF2-40B4-BE49-F238E27FC236}">
                <a16:creationId xmlns:a16="http://schemas.microsoft.com/office/drawing/2014/main" id="{F3D75AB8-74C0-F62B-2FCE-27A85BFCC42C}"/>
              </a:ext>
            </a:extLst>
          </p:cNvPr>
          <p:cNvSpPr>
            <a:spLocks noGrp="1"/>
          </p:cNvSpPr>
          <p:nvPr>
            <p:ph type="body" sz="quarter" idx="18" hasCustomPrompt="1"/>
          </p:nvPr>
        </p:nvSpPr>
        <p:spPr>
          <a:xfrm>
            <a:off x="13708973" y="4971701"/>
            <a:ext cx="12035328" cy="3979890"/>
          </a:xfrm>
          <a:prstGeom prst="rect">
            <a:avLst/>
          </a:prstGeom>
          <a:solidFill>
            <a:schemeClr val="bg1">
              <a:lumMod val="95000"/>
            </a:schemeClr>
          </a:solidFill>
        </p:spPr>
        <p:txBody>
          <a:bodyPr lIns="180000" tIns="180000" rIns="180000" bIns="180000">
            <a:spAutoFit/>
          </a:bodyPr>
          <a:lstStyle>
            <a:lvl1pPr marL="0" indent="0" defTabSz="914317">
              <a:lnSpc>
                <a:spcPct val="100000"/>
              </a:lnSpc>
              <a:spcBef>
                <a:spcPts val="0"/>
              </a:spcBef>
              <a:spcAft>
                <a:spcPts val="600"/>
              </a:spcAft>
              <a:buFontTx/>
              <a:buNone/>
              <a:defRPr sz="1200"/>
            </a:lvl1pPr>
          </a:lstStyle>
          <a:p>
            <a:pPr defTabSz="914317">
              <a:lnSpc>
                <a:spcPct val="100000"/>
              </a:lnSpc>
              <a:spcBef>
                <a:spcPts val="0"/>
              </a:spcBef>
              <a:spcAft>
                <a:spcPts val="600"/>
              </a:spcAft>
              <a:buFontTx/>
              <a:buNone/>
              <a:defRPr/>
            </a:pPr>
            <a:r>
              <a:rPr lang="en-US" kern="0" noProof="1">
                <a:solidFill>
                  <a:prstClr val="black"/>
                </a:solidFill>
                <a:latin typeface="Arial"/>
              </a:rPr>
              <a:t>The results and discussion section of a scientific poster should present your findings clearly and interpret their significance. Start with a summary of the main findings, using visual aids like tables and graphs to illustrate key data. Include statistical analysis results and describe any notable patterns or trends. Discuss what your findings mean in the context of your research question, highlighting their implications and how they contribute to the field. Acknowledge any limitations of your study and suggest areas for future research. This combined approach helps your audience understand both the outcomes and the broader impact of your study.</a:t>
            </a: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lvl="0"/>
            <a:endParaRPr lang="en-FI" dirty="0"/>
          </a:p>
        </p:txBody>
      </p:sp>
      <p:sp>
        <p:nvSpPr>
          <p:cNvPr id="29" name="Text Placeholder 25">
            <a:extLst>
              <a:ext uri="{FF2B5EF4-FFF2-40B4-BE49-F238E27FC236}">
                <a16:creationId xmlns:a16="http://schemas.microsoft.com/office/drawing/2014/main" id="{6E4D962B-37F4-4AE0-D7D5-C4A99267BD3F}"/>
              </a:ext>
            </a:extLst>
          </p:cNvPr>
          <p:cNvSpPr>
            <a:spLocks noGrp="1"/>
          </p:cNvSpPr>
          <p:nvPr>
            <p:ph type="body" sz="quarter" idx="19" hasCustomPrompt="1"/>
          </p:nvPr>
        </p:nvSpPr>
        <p:spPr>
          <a:xfrm>
            <a:off x="13708973" y="11012138"/>
            <a:ext cx="12035328" cy="1333012"/>
          </a:xfrm>
          <a:prstGeom prst="rect">
            <a:avLst/>
          </a:prstGeom>
          <a:solidFill>
            <a:schemeClr val="bg1">
              <a:lumMod val="95000"/>
            </a:schemeClr>
          </a:solidFill>
        </p:spPr>
        <p:txBody>
          <a:bodyPr lIns="180000" tIns="180000" rIns="180000" bIns="180000">
            <a:spAutoFit/>
          </a:bodyPr>
          <a:lstStyle>
            <a:lvl1pPr marL="228600" indent="-228600" defTabSz="914317">
              <a:lnSpc>
                <a:spcPct val="100000"/>
              </a:lnSpc>
              <a:spcBef>
                <a:spcPts val="0"/>
              </a:spcBef>
              <a:spcAft>
                <a:spcPts val="600"/>
              </a:spcAft>
              <a:buFont typeface="+mj-lt"/>
              <a:buAutoNum type="arabicPeriod"/>
              <a:defRPr sz="1200"/>
            </a:lvl1pPr>
          </a:lstStyle>
          <a:p>
            <a:pPr marL="228600" indent="-228600" defTabSz="914317">
              <a:lnSpc>
                <a:spcPct val="100000"/>
              </a:lnSpc>
              <a:spcBef>
                <a:spcPts val="0"/>
              </a:spcBef>
              <a:spcAft>
                <a:spcPts val="600"/>
              </a:spcAft>
              <a:buFont typeface="+mj-lt"/>
              <a:buAutoNum type="arabicPeriod"/>
              <a:defRPr/>
            </a:pPr>
            <a:r>
              <a:rPr lang="en-US" kern="0" noProof="1">
                <a:solidFill>
                  <a:prstClr val="black"/>
                </a:solidFill>
                <a:latin typeface="Arial"/>
              </a:rPr>
              <a:t>Summary of Key Findings: Briefly restate the most important results of your study. </a:t>
            </a:r>
          </a:p>
          <a:p>
            <a:pPr marL="228600" indent="-228600" defTabSz="914317">
              <a:lnSpc>
                <a:spcPct val="100000"/>
              </a:lnSpc>
              <a:spcBef>
                <a:spcPts val="0"/>
              </a:spcBef>
              <a:spcAft>
                <a:spcPts val="600"/>
              </a:spcAft>
              <a:buFont typeface="+mj-lt"/>
              <a:buAutoNum type="arabicPeriod"/>
              <a:defRPr/>
            </a:pPr>
            <a:r>
              <a:rPr lang="en-US" kern="0" noProof="1">
                <a:solidFill>
                  <a:prstClr val="black"/>
                </a:solidFill>
                <a:latin typeface="Arial"/>
              </a:rPr>
              <a:t>Significance: Highlight the significance of your findings. Implications: Discuss the broader implications of your research. What potential applications your findings have?</a:t>
            </a:r>
          </a:p>
          <a:p>
            <a:pPr marL="228600" indent="-228600" defTabSz="914317">
              <a:lnSpc>
                <a:spcPct val="100000"/>
              </a:lnSpc>
              <a:spcBef>
                <a:spcPts val="0"/>
              </a:spcBef>
              <a:spcAft>
                <a:spcPts val="600"/>
              </a:spcAft>
              <a:buFont typeface="+mj-lt"/>
              <a:buAutoNum type="arabicPeriod"/>
              <a:defRPr/>
            </a:pPr>
            <a:r>
              <a:rPr lang="en-US" kern="0" noProof="1">
                <a:solidFill>
                  <a:prstClr val="black"/>
                </a:solidFill>
                <a:latin typeface="Arial"/>
              </a:rPr>
              <a:t>Future Directions</a:t>
            </a:r>
          </a:p>
          <a:p>
            <a:pPr marL="228600" indent="-228600" defTabSz="914317">
              <a:lnSpc>
                <a:spcPct val="100000"/>
              </a:lnSpc>
              <a:spcBef>
                <a:spcPts val="0"/>
              </a:spcBef>
              <a:spcAft>
                <a:spcPts val="600"/>
              </a:spcAft>
              <a:buFont typeface="+mj-lt"/>
              <a:buAutoNum type="arabicPeriod"/>
              <a:defRPr/>
            </a:pPr>
            <a:r>
              <a:rPr lang="en-US" kern="0" noProof="1">
                <a:solidFill>
                  <a:prstClr val="black"/>
                </a:solidFill>
                <a:latin typeface="Arial"/>
              </a:rPr>
              <a:t>Final Thoughts: Conclude with a strong closing statement that reinforces the value of your research</a:t>
            </a:r>
          </a:p>
        </p:txBody>
      </p:sp>
      <p:sp>
        <p:nvSpPr>
          <p:cNvPr id="31" name="Text Placeholder 25">
            <a:extLst>
              <a:ext uri="{FF2B5EF4-FFF2-40B4-BE49-F238E27FC236}">
                <a16:creationId xmlns:a16="http://schemas.microsoft.com/office/drawing/2014/main" id="{0B600B3B-3981-D2F9-6224-0AAD9DAEDA16}"/>
              </a:ext>
            </a:extLst>
          </p:cNvPr>
          <p:cNvSpPr>
            <a:spLocks noGrp="1"/>
          </p:cNvSpPr>
          <p:nvPr>
            <p:ph type="body" sz="quarter" idx="20" hasCustomPrompt="1"/>
          </p:nvPr>
        </p:nvSpPr>
        <p:spPr>
          <a:xfrm>
            <a:off x="13704474" y="13643063"/>
            <a:ext cx="12035328" cy="1260877"/>
          </a:xfrm>
          <a:prstGeom prst="rect">
            <a:avLst/>
          </a:prstGeom>
          <a:solidFill>
            <a:schemeClr val="bg1">
              <a:lumMod val="95000"/>
            </a:schemeClr>
          </a:solidFill>
        </p:spPr>
        <p:txBody>
          <a:bodyPr lIns="180000" tIns="180000" rIns="180000" bIns="180000">
            <a:spAutoFit/>
          </a:bodyPr>
          <a:lstStyle>
            <a:lvl1pPr marL="228600" indent="-228600">
              <a:buFont typeface="+mj-lt"/>
              <a:buAutoNum type="arabicPeriod"/>
              <a:defRPr sz="800"/>
            </a:lvl1pPr>
          </a:lstStyle>
          <a:p>
            <a:r>
              <a:rPr lang="en-FI" dirty="0"/>
              <a:t>Reference 1</a:t>
            </a:r>
          </a:p>
          <a:p>
            <a:r>
              <a:rPr lang="en-FI" dirty="0"/>
              <a:t>Reference 2</a:t>
            </a:r>
          </a:p>
          <a:p>
            <a:r>
              <a:rPr lang="en-FI" dirty="0"/>
              <a:t>Reference 3</a:t>
            </a:r>
          </a:p>
        </p:txBody>
      </p:sp>
      <p:sp>
        <p:nvSpPr>
          <p:cNvPr id="33" name="Text Placeholder 32">
            <a:extLst>
              <a:ext uri="{FF2B5EF4-FFF2-40B4-BE49-F238E27FC236}">
                <a16:creationId xmlns:a16="http://schemas.microsoft.com/office/drawing/2014/main" id="{0299754B-01A3-FFC2-BF30-8EBD23BFE5D6}"/>
              </a:ext>
            </a:extLst>
          </p:cNvPr>
          <p:cNvSpPr>
            <a:spLocks noGrp="1"/>
          </p:cNvSpPr>
          <p:nvPr>
            <p:ph type="body" sz="quarter" idx="21" hasCustomPrompt="1"/>
          </p:nvPr>
        </p:nvSpPr>
        <p:spPr>
          <a:xfrm>
            <a:off x="1523670" y="14314243"/>
            <a:ext cx="10787737" cy="193064"/>
          </a:xfrm>
          <a:prstGeom prst="rect">
            <a:avLst/>
          </a:prstGeom>
        </p:spPr>
        <p:txBody>
          <a:bodyPr wrap="square">
            <a:spAutoFit/>
          </a:bodyPr>
          <a:lstStyle>
            <a:lvl1pPr marL="0" indent="0">
              <a:buNone/>
              <a:defRPr sz="700"/>
            </a:lvl1pPr>
            <a:lvl2pPr>
              <a:defRPr sz="700"/>
            </a:lvl2pPr>
            <a:lvl3pPr>
              <a:defRPr sz="700"/>
            </a:lvl3pPr>
            <a:lvl4pPr>
              <a:defRPr sz="700"/>
            </a:lvl4pPr>
            <a:lvl5pPr>
              <a:defRPr sz="700"/>
            </a:lvl5pPr>
          </a:lstStyle>
          <a:p>
            <a:pPr marL="0" marR="0" lvl="0" indent="0" algn="l" defTabSz="1069208" rtl="0" eaLnBrk="1" fontAlgn="auto" latinLnBrk="0" hangingPunct="1">
              <a:lnSpc>
                <a:spcPct val="90000"/>
              </a:lnSpc>
              <a:spcBef>
                <a:spcPts val="1169"/>
              </a:spcBef>
              <a:spcAft>
                <a:spcPts val="0"/>
              </a:spcAft>
              <a:buClrTx/>
              <a:buSzTx/>
              <a:buFont typeface="Arial" panose="020B0604020202020204" pitchFamily="34" charset="0"/>
              <a:buNone/>
              <a:tabLst/>
              <a:defRPr/>
            </a:pPr>
            <a:r>
              <a:rPr lang="en-US" sz="700" noProof="1">
                <a:solidFill>
                  <a:prstClr val="black"/>
                </a:solidFill>
                <a:latin typeface="Arial"/>
              </a:rPr>
              <a:t>Figure 1. Some Categories that represent things.</a:t>
            </a:r>
          </a:p>
        </p:txBody>
      </p:sp>
      <p:sp>
        <p:nvSpPr>
          <p:cNvPr id="35" name="Chart Placeholder 34">
            <a:extLst>
              <a:ext uri="{FF2B5EF4-FFF2-40B4-BE49-F238E27FC236}">
                <a16:creationId xmlns:a16="http://schemas.microsoft.com/office/drawing/2014/main" id="{79E8552B-4BDC-FDC3-6A2E-45F80AE3B028}"/>
              </a:ext>
            </a:extLst>
          </p:cNvPr>
          <p:cNvSpPr>
            <a:spLocks noGrp="1"/>
          </p:cNvSpPr>
          <p:nvPr>
            <p:ph type="chart" sz="quarter" idx="22"/>
          </p:nvPr>
        </p:nvSpPr>
        <p:spPr>
          <a:xfrm>
            <a:off x="1523671" y="9997871"/>
            <a:ext cx="10787740" cy="4195034"/>
          </a:xfrm>
          <a:prstGeom prst="rect">
            <a:avLst/>
          </a:prstGeom>
        </p:spPr>
        <p:txBody>
          <a:bodyPr/>
          <a:lstStyle/>
          <a:p>
            <a:endParaRPr lang="en-FI" dirty="0"/>
          </a:p>
        </p:txBody>
      </p:sp>
      <p:sp>
        <p:nvSpPr>
          <p:cNvPr id="38" name="Chart Placeholder 37">
            <a:extLst>
              <a:ext uri="{FF2B5EF4-FFF2-40B4-BE49-F238E27FC236}">
                <a16:creationId xmlns:a16="http://schemas.microsoft.com/office/drawing/2014/main" id="{F31EEE70-61E4-2FEF-D473-A028ACDE8768}"/>
              </a:ext>
            </a:extLst>
          </p:cNvPr>
          <p:cNvSpPr>
            <a:spLocks noGrp="1"/>
          </p:cNvSpPr>
          <p:nvPr>
            <p:ph type="chart" sz="quarter" idx="23"/>
          </p:nvPr>
        </p:nvSpPr>
        <p:spPr>
          <a:xfrm>
            <a:off x="14172131" y="7377114"/>
            <a:ext cx="11115001" cy="2592440"/>
          </a:xfrm>
          <a:prstGeom prst="rect">
            <a:avLst/>
          </a:prstGeom>
        </p:spPr>
        <p:txBody>
          <a:bodyPr/>
          <a:lstStyle/>
          <a:p>
            <a:endParaRPr lang="en-FI"/>
          </a:p>
        </p:txBody>
      </p:sp>
      <p:sp>
        <p:nvSpPr>
          <p:cNvPr id="39" name="Text Placeholder 32">
            <a:extLst>
              <a:ext uri="{FF2B5EF4-FFF2-40B4-BE49-F238E27FC236}">
                <a16:creationId xmlns:a16="http://schemas.microsoft.com/office/drawing/2014/main" id="{4CA577FB-E8EA-BB51-C396-EBA315EE1DEB}"/>
              </a:ext>
            </a:extLst>
          </p:cNvPr>
          <p:cNvSpPr>
            <a:spLocks noGrp="1"/>
          </p:cNvSpPr>
          <p:nvPr>
            <p:ph type="body" sz="quarter" idx="24" hasCustomPrompt="1"/>
          </p:nvPr>
        </p:nvSpPr>
        <p:spPr>
          <a:xfrm>
            <a:off x="14172130" y="10072201"/>
            <a:ext cx="11114998" cy="193064"/>
          </a:xfrm>
          <a:prstGeom prst="rect">
            <a:avLst/>
          </a:prstGeom>
        </p:spPr>
        <p:txBody>
          <a:bodyPr wrap="square">
            <a:spAutoFit/>
          </a:bodyPr>
          <a:lstStyle>
            <a:lvl1pPr marL="0" indent="0">
              <a:buNone/>
              <a:defRPr sz="700"/>
            </a:lvl1pPr>
            <a:lvl2pPr>
              <a:defRPr sz="700"/>
            </a:lvl2pPr>
            <a:lvl3pPr>
              <a:defRPr sz="700"/>
            </a:lvl3pPr>
            <a:lvl4pPr>
              <a:defRPr sz="700"/>
            </a:lvl4pPr>
            <a:lvl5pPr>
              <a:defRPr sz="700"/>
            </a:lvl5pPr>
          </a:lstStyle>
          <a:p>
            <a:pPr marL="0" marR="0" lvl="0" indent="0" algn="l" defTabSz="1069208" rtl="0" eaLnBrk="1" fontAlgn="auto" latinLnBrk="0" hangingPunct="1">
              <a:lnSpc>
                <a:spcPct val="90000"/>
              </a:lnSpc>
              <a:spcBef>
                <a:spcPts val="1169"/>
              </a:spcBef>
              <a:spcAft>
                <a:spcPts val="0"/>
              </a:spcAft>
              <a:buClrTx/>
              <a:buSzTx/>
              <a:buFont typeface="Arial" panose="020B0604020202020204" pitchFamily="34" charset="0"/>
              <a:buNone/>
              <a:tabLst/>
              <a:defRPr/>
            </a:pPr>
            <a:r>
              <a:rPr lang="en-US" sz="700" noProof="1">
                <a:solidFill>
                  <a:prstClr val="black"/>
                </a:solidFill>
                <a:latin typeface="Arial"/>
              </a:rPr>
              <a:t>Figure 2. Some Categories that represent things.</a:t>
            </a:r>
          </a:p>
        </p:txBody>
      </p:sp>
    </p:spTree>
    <p:extLst>
      <p:ext uri="{BB962C8B-B14F-4D97-AF65-F5344CB8AC3E}">
        <p14:creationId xmlns:p14="http://schemas.microsoft.com/office/powerpoint/2010/main" val="632036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chool of Electrical Engineering">
    <p:spTree>
      <p:nvGrpSpPr>
        <p:cNvPr id="1" name=""/>
        <p:cNvGrpSpPr/>
        <p:nvPr/>
      </p:nvGrpSpPr>
      <p:grpSpPr>
        <a:xfrm>
          <a:off x="0" y="0"/>
          <a:ext cx="0" cy="0"/>
          <a:chOff x="0" y="0"/>
          <a:chExt cx="0" cy="0"/>
        </a:xfrm>
      </p:grpSpPr>
      <p:sp>
        <p:nvSpPr>
          <p:cNvPr id="8" name="Textplatzhalter 2">
            <a:extLst>
              <a:ext uri="{FF2B5EF4-FFF2-40B4-BE49-F238E27FC236}">
                <a16:creationId xmlns:a16="http://schemas.microsoft.com/office/drawing/2014/main" id="{187C2FAC-8579-11CF-78E0-761697F012AC}"/>
              </a:ext>
            </a:extLst>
          </p:cNvPr>
          <p:cNvSpPr txBox="1">
            <a:spLocks/>
          </p:cNvSpPr>
          <p:nvPr userDrawn="1"/>
        </p:nvSpPr>
        <p:spPr>
          <a:xfrm>
            <a:off x="2" y="0"/>
            <a:ext cx="26879550" cy="4387286"/>
          </a:xfrm>
          <a:prstGeom prst="rect">
            <a:avLst/>
          </a:prstGeom>
          <a:solidFill>
            <a:schemeClr val="accent5"/>
          </a:solidFill>
        </p:spPr>
        <p:txBody>
          <a:bodyPr vert="horz" lIns="360000" tIns="360000" rIns="360000" bIns="360000" rtlCol="0" anchor="t" anchorCtr="0">
            <a:noAutofit/>
          </a:bodyPr>
          <a:lstStyle>
            <a:lvl1pPr marL="0" indent="0" algn="l" defTabSz="567048" rtl="0" eaLnBrk="1" latinLnBrk="0" hangingPunct="1">
              <a:lnSpc>
                <a:spcPct val="100000"/>
              </a:lnSpc>
              <a:spcBef>
                <a:spcPts val="0"/>
              </a:spcBef>
              <a:buFont typeface="Arial" panose="020B0604020202020204" pitchFamily="34" charset="0"/>
              <a:buNone/>
              <a:defRPr sz="4000" kern="1200">
                <a:solidFill>
                  <a:schemeClr val="bg1"/>
                </a:solidFill>
                <a:latin typeface="+mn-lt"/>
                <a:ea typeface="+mn-ea"/>
                <a:cs typeface="+mn-cs"/>
              </a:defRPr>
            </a:lvl1pPr>
            <a:lvl2pPr marL="0" indent="0" algn="l" defTabSz="567048" rtl="0" eaLnBrk="1" latinLnBrk="0" hangingPunct="1">
              <a:lnSpc>
                <a:spcPct val="100000"/>
              </a:lnSpc>
              <a:spcBef>
                <a:spcPts val="0"/>
              </a:spcBef>
              <a:buFont typeface="Symbol" panose="05050102010706020507" pitchFamily="18" charset="2"/>
              <a:buNone/>
              <a:defRPr sz="1430" kern="1200">
                <a:solidFill>
                  <a:schemeClr val="bg1"/>
                </a:solidFill>
                <a:latin typeface="+mn-lt"/>
                <a:ea typeface="+mn-ea"/>
                <a:cs typeface="+mn-cs"/>
              </a:defRPr>
            </a:lvl2pPr>
            <a:lvl3pPr marL="0" indent="0" algn="l" defTabSz="567048" rtl="0" eaLnBrk="1" latinLnBrk="0" hangingPunct="1">
              <a:lnSpc>
                <a:spcPct val="100000"/>
              </a:lnSpc>
              <a:spcBef>
                <a:spcPts val="0"/>
              </a:spcBef>
              <a:buFont typeface="Symbol" panose="05050102010706020507" pitchFamily="18" charset="2"/>
              <a:buNone/>
              <a:defRPr sz="1430" kern="1200">
                <a:solidFill>
                  <a:schemeClr val="bg1"/>
                </a:solidFill>
                <a:latin typeface="+mn-lt"/>
                <a:ea typeface="+mn-ea"/>
                <a:cs typeface="+mn-cs"/>
              </a:defRPr>
            </a:lvl3pPr>
            <a:lvl4pPr marL="0" indent="0" algn="l" defTabSz="567048" rtl="0" eaLnBrk="1" latinLnBrk="0" hangingPunct="1">
              <a:lnSpc>
                <a:spcPct val="100000"/>
              </a:lnSpc>
              <a:spcBef>
                <a:spcPts val="0"/>
              </a:spcBef>
              <a:buFont typeface="Symbol" panose="05050102010706020507" pitchFamily="18" charset="2"/>
              <a:buNone/>
              <a:defRPr sz="1430" kern="1200">
                <a:solidFill>
                  <a:schemeClr val="bg1"/>
                </a:solidFill>
                <a:latin typeface="+mn-lt"/>
                <a:ea typeface="+mn-ea"/>
                <a:cs typeface="+mn-cs"/>
              </a:defRPr>
            </a:lvl4pPr>
            <a:lvl5pPr marL="0" indent="0" algn="l" defTabSz="567048" rtl="0" eaLnBrk="1" latinLnBrk="0" hangingPunct="1">
              <a:lnSpc>
                <a:spcPct val="100000"/>
              </a:lnSpc>
              <a:spcBef>
                <a:spcPts val="0"/>
              </a:spcBef>
              <a:buFont typeface="Symbol" panose="05050102010706020507" pitchFamily="18" charset="2"/>
              <a:buNone/>
              <a:defRPr sz="1430" kern="1200">
                <a:solidFill>
                  <a:schemeClr val="bg1"/>
                </a:solidFill>
                <a:latin typeface="+mn-lt"/>
                <a:ea typeface="+mn-ea"/>
                <a:cs typeface="+mn-cs"/>
              </a:defRPr>
            </a:lvl5pPr>
            <a:lvl6pPr marL="1559380"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6pPr>
            <a:lvl7pPr marL="1842904"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7pPr>
            <a:lvl8pPr marL="2126428"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8pPr>
            <a:lvl9pPr marL="2409952"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9pPr>
          </a:lstStyle>
          <a:p>
            <a:pPr marL="0" marR="0" lvl="0" indent="0" algn="l" defTabSz="567048"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430" b="0" i="0" u="none" strike="noStrike" kern="1200" cap="none" spc="0" normalizeH="0" baseline="0" noProof="1">
              <a:ln>
                <a:noFill/>
              </a:ln>
              <a:solidFill>
                <a:sysClr val="window" lastClr="FFFFFF"/>
              </a:solidFill>
              <a:effectLst/>
              <a:uLnTx/>
              <a:uFillTx/>
              <a:latin typeface="Arial"/>
              <a:ea typeface="+mn-ea"/>
              <a:cs typeface="+mn-cs"/>
            </a:endParaRPr>
          </a:p>
        </p:txBody>
      </p:sp>
      <p:sp>
        <p:nvSpPr>
          <p:cNvPr id="3" name="Subtitle 2"/>
          <p:cNvSpPr>
            <a:spLocks noGrp="1"/>
          </p:cNvSpPr>
          <p:nvPr>
            <p:ph type="subTitle" idx="1" hasCustomPrompt="1"/>
          </p:nvPr>
        </p:nvSpPr>
        <p:spPr>
          <a:xfrm>
            <a:off x="1076214" y="3408186"/>
            <a:ext cx="24668087" cy="757120"/>
          </a:xfrm>
          <a:prstGeom prst="rect">
            <a:avLst/>
          </a:prstGeom>
        </p:spPr>
        <p:txBody>
          <a:bodyPr>
            <a:normAutofit/>
          </a:bodyPr>
          <a:lstStyle>
            <a:lvl1pPr marL="0" indent="0" algn="l">
              <a:buNone/>
              <a:defRPr sz="1400">
                <a:latin typeface="Arial" panose="020B0604020202020204" pitchFamily="34" charset="0"/>
                <a:cs typeface="Arial" panose="020B0604020202020204" pitchFamily="34" charset="0"/>
              </a:defRPr>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pPr marL="0" marR="0" lvl="1" indent="0" algn="l" defTabSz="567048"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en-US" sz="1400" b="0" i="0" u="none" strike="noStrike" kern="1200" cap="none" spc="0" normalizeH="0" baseline="0" noProof="1">
                <a:ln>
                  <a:noFill/>
                </a:ln>
                <a:effectLst/>
                <a:uLnTx/>
                <a:uFillTx/>
                <a:latin typeface="Arial"/>
                <a:ea typeface="+mn-ea"/>
                <a:cs typeface="+mn-cs"/>
              </a:rPr>
              <a:t>Author one</a:t>
            </a:r>
            <a:r>
              <a:rPr kumimoji="0" lang="en-US" sz="1400" b="0" i="0" u="none" strike="noStrike" kern="1200" cap="none" spc="0" normalizeH="0" baseline="30000" noProof="1">
                <a:ln>
                  <a:noFill/>
                </a:ln>
                <a:effectLst/>
                <a:uLnTx/>
                <a:uFillTx/>
                <a:latin typeface="Arial"/>
                <a:ea typeface="+mn-ea"/>
                <a:cs typeface="+mn-cs"/>
              </a:rPr>
              <a:t>1</a:t>
            </a:r>
            <a:r>
              <a:rPr kumimoji="0" lang="en-US" sz="1400" b="0" i="0" u="none" strike="noStrike" kern="1200" cap="none" spc="0" normalizeH="0" baseline="0" noProof="1">
                <a:ln>
                  <a:noFill/>
                </a:ln>
                <a:effectLst/>
                <a:uLnTx/>
                <a:uFillTx/>
                <a:latin typeface="Arial"/>
                <a:ea typeface="+mn-ea"/>
                <a:cs typeface="+mn-cs"/>
              </a:rPr>
              <a:t>, Author two</a:t>
            </a:r>
            <a:r>
              <a:rPr kumimoji="0" lang="en-US" sz="1400" b="0" i="0" u="none" strike="noStrike" kern="1200" cap="none" spc="0" normalizeH="0" baseline="30000" noProof="1">
                <a:ln>
                  <a:noFill/>
                </a:ln>
                <a:effectLst/>
                <a:uLnTx/>
                <a:uFillTx/>
                <a:latin typeface="Arial"/>
                <a:ea typeface="+mn-ea"/>
                <a:cs typeface="+mn-cs"/>
              </a:rPr>
              <a:t>2</a:t>
            </a:r>
            <a:r>
              <a:rPr kumimoji="0" lang="en-US" sz="1400" b="0" i="0" u="none" strike="noStrike" kern="1200" cap="none" spc="0" normalizeH="0" baseline="0" noProof="1">
                <a:ln>
                  <a:noFill/>
                </a:ln>
                <a:effectLst/>
                <a:uLnTx/>
                <a:uFillTx/>
                <a:latin typeface="Arial"/>
                <a:ea typeface="+mn-ea"/>
                <a:cs typeface="+mn-cs"/>
              </a:rPr>
              <a:t>, Author three</a:t>
            </a:r>
            <a:r>
              <a:rPr kumimoji="0" lang="en-US" sz="1400" b="0" i="0" u="none" strike="noStrike" kern="1200" cap="none" spc="0" normalizeH="0" baseline="30000" noProof="1">
                <a:ln>
                  <a:noFill/>
                </a:ln>
                <a:effectLst/>
                <a:uLnTx/>
                <a:uFillTx/>
                <a:latin typeface="Arial"/>
                <a:ea typeface="+mn-ea"/>
                <a:cs typeface="+mn-cs"/>
              </a:rPr>
              <a:t>3</a:t>
            </a:r>
            <a:endParaRPr kumimoji="0" lang="en-US" sz="1400" b="0" i="0" u="none" strike="noStrike" kern="1200" cap="none" spc="0" normalizeH="0" baseline="0" noProof="1">
              <a:ln>
                <a:noFill/>
              </a:ln>
              <a:effectLst/>
              <a:uLnTx/>
              <a:uFillTx/>
              <a:latin typeface="Arial"/>
              <a:ea typeface="+mn-ea"/>
              <a:cs typeface="+mn-cs"/>
            </a:endParaRPr>
          </a:p>
          <a:p>
            <a:pPr marL="0" marR="0" lvl="1" indent="0" algn="l" defTabSz="567048"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en-US" sz="1400" b="0" i="0" u="none" strike="noStrike" kern="1200" cap="none" spc="0" normalizeH="0" baseline="30000" noProof="1">
                <a:ln>
                  <a:noFill/>
                </a:ln>
                <a:effectLst/>
                <a:uLnTx/>
                <a:uFillTx/>
                <a:latin typeface="Arial"/>
                <a:ea typeface="+mn-ea"/>
                <a:cs typeface="+mn-cs"/>
              </a:rPr>
              <a:t>1</a:t>
            </a:r>
            <a:r>
              <a:rPr lang="en-US" sz="1400" noProof="1">
                <a:latin typeface="Arial"/>
              </a:rPr>
              <a:t>Unit/Deprtment</a:t>
            </a:r>
            <a:r>
              <a:rPr kumimoji="0" lang="en-US" sz="1400" b="0" i="0" u="none" strike="noStrike" kern="1200" cap="none" spc="0" normalizeH="0" baseline="0" noProof="1">
                <a:ln>
                  <a:noFill/>
                </a:ln>
                <a:effectLst/>
                <a:uLnTx/>
                <a:uFillTx/>
                <a:latin typeface="Arial"/>
                <a:ea typeface="+mn-ea"/>
                <a:cs typeface="+mn-cs"/>
              </a:rPr>
              <a:t>, Aalto University; </a:t>
            </a:r>
            <a:r>
              <a:rPr kumimoji="0" lang="en-US" sz="1400" b="0" i="0" u="none" strike="noStrike" kern="1200" cap="none" spc="0" normalizeH="0" baseline="30000" noProof="1">
                <a:ln>
                  <a:noFill/>
                </a:ln>
                <a:effectLst/>
                <a:uLnTx/>
                <a:uFillTx/>
                <a:latin typeface="Arial"/>
                <a:ea typeface="+mn-ea"/>
                <a:cs typeface="+mn-cs"/>
              </a:rPr>
              <a:t>2</a:t>
            </a:r>
            <a:r>
              <a:rPr lang="en-US" sz="1400" noProof="1">
                <a:latin typeface="Arial"/>
              </a:rPr>
              <a:t>Unit/Deprtment</a:t>
            </a:r>
            <a:r>
              <a:rPr kumimoji="0" lang="en-US" sz="1400" b="0" i="0" u="none" strike="noStrike" kern="1200" cap="none" spc="0" normalizeH="0" baseline="0" noProof="1">
                <a:ln>
                  <a:noFill/>
                </a:ln>
                <a:effectLst/>
                <a:uLnTx/>
                <a:uFillTx/>
                <a:latin typeface="Arial"/>
                <a:ea typeface="+mn-ea"/>
                <a:cs typeface="+mn-cs"/>
              </a:rPr>
              <a:t>, Company X; </a:t>
            </a:r>
            <a:r>
              <a:rPr kumimoji="0" lang="en-US" sz="1400" b="0" i="0" u="none" strike="noStrike" kern="1200" cap="none" spc="0" normalizeH="0" baseline="30000" noProof="1">
                <a:ln>
                  <a:noFill/>
                </a:ln>
                <a:effectLst/>
                <a:uLnTx/>
                <a:uFillTx/>
                <a:latin typeface="Arial"/>
                <a:ea typeface="+mn-ea"/>
                <a:cs typeface="+mn-cs"/>
              </a:rPr>
              <a:t>3</a:t>
            </a:r>
            <a:r>
              <a:rPr lang="en-US" sz="1400" noProof="1">
                <a:latin typeface="Arial"/>
              </a:rPr>
              <a:t>Unit/Deprtment</a:t>
            </a:r>
            <a:r>
              <a:rPr kumimoji="0" lang="en-US" sz="1400" b="0" i="0" u="none" strike="noStrike" kern="1200" cap="none" spc="0" normalizeH="0" baseline="0" noProof="1">
                <a:ln>
                  <a:noFill/>
                </a:ln>
                <a:effectLst/>
                <a:uLnTx/>
                <a:uFillTx/>
                <a:latin typeface="Arial"/>
                <a:ea typeface="+mn-ea"/>
                <a:cs typeface="+mn-cs"/>
              </a:rPr>
              <a:t>, University X</a:t>
            </a:r>
          </a:p>
        </p:txBody>
      </p:sp>
      <p:sp>
        <p:nvSpPr>
          <p:cNvPr id="7" name="Title 6">
            <a:extLst>
              <a:ext uri="{FF2B5EF4-FFF2-40B4-BE49-F238E27FC236}">
                <a16:creationId xmlns:a16="http://schemas.microsoft.com/office/drawing/2014/main" id="{772B0A90-AAE6-9516-3DFF-B12EA2260C90}"/>
              </a:ext>
            </a:extLst>
          </p:cNvPr>
          <p:cNvSpPr>
            <a:spLocks noGrp="1"/>
          </p:cNvSpPr>
          <p:nvPr>
            <p:ph type="title" hasCustomPrompt="1"/>
          </p:nvPr>
        </p:nvSpPr>
        <p:spPr>
          <a:xfrm>
            <a:off x="1076215" y="2545110"/>
            <a:ext cx="24668090" cy="709079"/>
          </a:xfrm>
          <a:prstGeom prst="rect">
            <a:avLst/>
          </a:prstGeom>
        </p:spPr>
        <p:txBody>
          <a:bodyPr anchor="t">
            <a:normAutofit/>
          </a:bodyPr>
          <a:lstStyle>
            <a:lvl1pPr>
              <a:defRPr sz="4000" b="1">
                <a:latin typeface="Arial" panose="020B0604020202020204" pitchFamily="34" charset="0"/>
                <a:cs typeface="Arial" panose="020B0604020202020204" pitchFamily="34" charset="0"/>
              </a:defRPr>
            </a:lvl1pPr>
          </a:lstStyle>
          <a:p>
            <a:r>
              <a:rPr lang="en-GB" dirty="0"/>
              <a:t>Title of your research</a:t>
            </a:r>
            <a:endParaRPr lang="en-FI" dirty="0"/>
          </a:p>
        </p:txBody>
      </p:sp>
      <p:pic>
        <p:nvPicPr>
          <p:cNvPr id="10" name="Picture 9">
            <a:extLst>
              <a:ext uri="{FF2B5EF4-FFF2-40B4-BE49-F238E27FC236}">
                <a16:creationId xmlns:a16="http://schemas.microsoft.com/office/drawing/2014/main" id="{0D0E2C56-5EF5-C698-48A3-DD2408FDA4F9}"/>
              </a:ext>
            </a:extLst>
          </p:cNvPr>
          <p:cNvPicPr>
            <a:picLocks noChangeAspect="1"/>
          </p:cNvPicPr>
          <p:nvPr userDrawn="1"/>
        </p:nvPicPr>
        <p:blipFill>
          <a:blip r:embed="rId2"/>
          <a:srcRect/>
          <a:stretch/>
        </p:blipFill>
        <p:spPr>
          <a:xfrm>
            <a:off x="437602" y="36640"/>
            <a:ext cx="5297377" cy="1971182"/>
          </a:xfrm>
          <a:prstGeom prst="rect">
            <a:avLst/>
          </a:prstGeom>
        </p:spPr>
      </p:pic>
      <p:cxnSp>
        <p:nvCxnSpPr>
          <p:cNvPr id="13" name="Straight Connector 12">
            <a:extLst>
              <a:ext uri="{FF2B5EF4-FFF2-40B4-BE49-F238E27FC236}">
                <a16:creationId xmlns:a16="http://schemas.microsoft.com/office/drawing/2014/main" id="{9E73B50F-8A84-271A-B258-AA062C57D08E}"/>
              </a:ext>
            </a:extLst>
          </p:cNvPr>
          <p:cNvCxnSpPr>
            <a:cxnSpLocks/>
          </p:cNvCxnSpPr>
          <p:nvPr userDrawn="1"/>
        </p:nvCxnSpPr>
        <p:spPr>
          <a:xfrm>
            <a:off x="1258601" y="2206347"/>
            <a:ext cx="99555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6B4DE2D7-24B0-27A5-3F38-46C99B69AD97}"/>
              </a:ext>
            </a:extLst>
          </p:cNvPr>
          <p:cNvSpPr>
            <a:spLocks noGrp="1"/>
          </p:cNvSpPr>
          <p:nvPr>
            <p:ph type="body" sz="quarter" idx="10" hasCustomPrompt="1"/>
          </p:nvPr>
        </p:nvSpPr>
        <p:spPr>
          <a:xfrm>
            <a:off x="19686272" y="350306"/>
            <a:ext cx="6257927" cy="366712"/>
          </a:xfrm>
          <a:prstGeom prst="rect">
            <a:avLst/>
          </a:prstGeom>
        </p:spPr>
        <p:txBody>
          <a:bodyPr>
            <a:normAutofit/>
          </a:bodyPr>
          <a:lstStyle>
            <a:lvl1pPr marL="0" indent="0" algn="r">
              <a:buNone/>
              <a:defRPr sz="1430">
                <a:latin typeface="Arial" panose="020B0604020202020204" pitchFamily="34" charset="0"/>
                <a:cs typeface="Arial" panose="020B0604020202020204" pitchFamily="34" charset="0"/>
              </a:defRPr>
            </a:lvl1pPr>
          </a:lstStyle>
          <a:p>
            <a:pPr lvl="0"/>
            <a:r>
              <a:rPr lang="en-FI" dirty="0"/>
              <a:t>Research article</a:t>
            </a:r>
          </a:p>
        </p:txBody>
      </p:sp>
      <p:sp>
        <p:nvSpPr>
          <p:cNvPr id="2" name="Text Placeholder 25">
            <a:extLst>
              <a:ext uri="{FF2B5EF4-FFF2-40B4-BE49-F238E27FC236}">
                <a16:creationId xmlns:a16="http://schemas.microsoft.com/office/drawing/2014/main" id="{5765A3F4-A8DF-81A4-2967-49C9EA1C4EF0}"/>
              </a:ext>
            </a:extLst>
          </p:cNvPr>
          <p:cNvSpPr>
            <a:spLocks noGrp="1"/>
          </p:cNvSpPr>
          <p:nvPr>
            <p:ph type="body" sz="quarter" idx="17" hasCustomPrompt="1"/>
          </p:nvPr>
        </p:nvSpPr>
        <p:spPr>
          <a:xfrm>
            <a:off x="1175549" y="8235788"/>
            <a:ext cx="12035328" cy="5703439"/>
          </a:xfrm>
          <a:prstGeom prst="rect">
            <a:avLst/>
          </a:prstGeom>
          <a:solidFill>
            <a:schemeClr val="bg1">
              <a:lumMod val="95000"/>
            </a:schemeClr>
          </a:solidFill>
        </p:spPr>
        <p:txBody>
          <a:bodyPr lIns="180000" tIns="180000" rIns="180000" bIns="180000">
            <a:spAutoFit/>
          </a:bodyPr>
          <a:lstStyle>
            <a:lvl1pPr marL="180000" indent="-180000" defTabSz="914317">
              <a:lnSpc>
                <a:spcPct val="100000"/>
              </a:lnSpc>
              <a:spcBef>
                <a:spcPts val="0"/>
              </a:spcBef>
              <a:spcAft>
                <a:spcPts val="600"/>
              </a:spcAft>
              <a:buFont typeface="Arial" panose="020B0604020202020204" pitchFamily="34" charset="0"/>
              <a:buChar char="•"/>
              <a:defRPr sz="1200"/>
            </a:lvl1pPr>
          </a:lstStyle>
          <a:p>
            <a:pPr marL="180000" indent="-180000" defTabSz="914317">
              <a:lnSpc>
                <a:spcPct val="100000"/>
              </a:lnSpc>
              <a:spcBef>
                <a:spcPts val="0"/>
              </a:spcBef>
              <a:spcAft>
                <a:spcPts val="600"/>
              </a:spcAft>
              <a:buFont typeface="Arial" panose="020B0604020202020204" pitchFamily="34" charset="0"/>
              <a:buChar char="•"/>
              <a:defRPr/>
            </a:pPr>
            <a:r>
              <a:rPr lang="en-US" kern="0" noProof="1">
                <a:solidFill>
                  <a:prstClr val="black"/>
                </a:solidFill>
                <a:latin typeface="Arial"/>
              </a:rPr>
              <a:t>The methods section of a scientific poster provides a detailed account of how your research was conducted. It should be clear and precise, allowing others to replicate your study if needed. Here are the key elements to include:</a:t>
            </a:r>
          </a:p>
          <a:p>
            <a:pPr marL="180000" indent="-180000" defTabSz="914317">
              <a:lnSpc>
                <a:spcPct val="100000"/>
              </a:lnSpc>
              <a:spcBef>
                <a:spcPts val="0"/>
              </a:spcBef>
              <a:spcAft>
                <a:spcPts val="600"/>
              </a:spcAft>
              <a:buFont typeface="Arial" panose="020B0604020202020204" pitchFamily="34" charset="0"/>
              <a:buChar char="•"/>
              <a:defRPr/>
            </a:pPr>
            <a:r>
              <a:rPr lang="en-US" kern="0" noProof="1">
                <a:solidFill>
                  <a:prstClr val="black"/>
                </a:solidFill>
                <a:latin typeface="Arial"/>
              </a:rPr>
              <a:t>Study Design, Participants or Subjects, Materials and Equipment and Procedures</a:t>
            </a: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lvl="0"/>
            <a:endParaRPr lang="en-FI" dirty="0"/>
          </a:p>
        </p:txBody>
      </p:sp>
      <p:sp>
        <p:nvSpPr>
          <p:cNvPr id="4" name="Text Placeholder 19">
            <a:extLst>
              <a:ext uri="{FF2B5EF4-FFF2-40B4-BE49-F238E27FC236}">
                <a16:creationId xmlns:a16="http://schemas.microsoft.com/office/drawing/2014/main" id="{09774326-1729-80E3-3CEE-A18DF4A350BA}"/>
              </a:ext>
            </a:extLst>
          </p:cNvPr>
          <p:cNvSpPr>
            <a:spLocks noGrp="1"/>
          </p:cNvSpPr>
          <p:nvPr>
            <p:ph type="body" sz="quarter" idx="11" hasCustomPrompt="1"/>
          </p:nvPr>
        </p:nvSpPr>
        <p:spPr>
          <a:xfrm>
            <a:off x="898120" y="4574334"/>
            <a:ext cx="12268517" cy="288000"/>
          </a:xfrm>
          <a:prstGeom prst="rect">
            <a:avLst/>
          </a:prstGeom>
        </p:spPr>
        <p:txBody>
          <a:bodyPr/>
          <a:lstStyle>
            <a:lvl1pPr marL="0" indent="0">
              <a:buNone/>
              <a:defRPr sz="1600" b="1"/>
            </a:lvl1pPr>
            <a:lvl2pPr>
              <a:defRPr sz="1600" b="1"/>
            </a:lvl2pPr>
            <a:lvl3pPr>
              <a:defRPr sz="1600" b="1"/>
            </a:lvl3pPr>
            <a:lvl4pPr>
              <a:defRPr sz="1600" b="1"/>
            </a:lvl4pPr>
            <a:lvl5pPr>
              <a:defRPr sz="1600" b="1"/>
            </a:lvl5pPr>
          </a:lstStyle>
          <a:p>
            <a:pPr lvl="0"/>
            <a:r>
              <a:rPr lang="en-FI" dirty="0"/>
              <a:t>Introduction</a:t>
            </a:r>
          </a:p>
        </p:txBody>
      </p:sp>
      <p:sp>
        <p:nvSpPr>
          <p:cNvPr id="5" name="Text Placeholder 19">
            <a:extLst>
              <a:ext uri="{FF2B5EF4-FFF2-40B4-BE49-F238E27FC236}">
                <a16:creationId xmlns:a16="http://schemas.microsoft.com/office/drawing/2014/main" id="{2B6AC501-6CDD-3E75-8AD0-8E5EE3979FA1}"/>
              </a:ext>
            </a:extLst>
          </p:cNvPr>
          <p:cNvSpPr>
            <a:spLocks noGrp="1"/>
          </p:cNvSpPr>
          <p:nvPr>
            <p:ph type="body" sz="quarter" idx="12" hasCustomPrompt="1"/>
          </p:nvPr>
        </p:nvSpPr>
        <p:spPr>
          <a:xfrm>
            <a:off x="898120" y="7828516"/>
            <a:ext cx="12268517" cy="288000"/>
          </a:xfrm>
          <a:prstGeom prst="rect">
            <a:avLst/>
          </a:prstGeom>
        </p:spPr>
        <p:txBody>
          <a:bodyPr/>
          <a:lstStyle>
            <a:lvl1pPr marL="0" indent="0">
              <a:buNone/>
              <a:defRPr sz="1600" b="1"/>
            </a:lvl1pPr>
            <a:lvl2pPr>
              <a:defRPr sz="1600" b="1"/>
            </a:lvl2pPr>
            <a:lvl3pPr>
              <a:defRPr sz="1600" b="1"/>
            </a:lvl3pPr>
            <a:lvl4pPr>
              <a:defRPr sz="1600" b="1"/>
            </a:lvl4pPr>
            <a:lvl5pPr>
              <a:defRPr sz="1600" b="1"/>
            </a:lvl5pPr>
          </a:lstStyle>
          <a:p>
            <a:pPr lvl="0"/>
            <a:r>
              <a:rPr lang="en-FI" dirty="0"/>
              <a:t>Methods</a:t>
            </a:r>
          </a:p>
        </p:txBody>
      </p:sp>
      <p:sp>
        <p:nvSpPr>
          <p:cNvPr id="6" name="Text Placeholder 19">
            <a:extLst>
              <a:ext uri="{FF2B5EF4-FFF2-40B4-BE49-F238E27FC236}">
                <a16:creationId xmlns:a16="http://schemas.microsoft.com/office/drawing/2014/main" id="{1DC9943C-6E83-CBCD-4BA7-953A1D581E59}"/>
              </a:ext>
            </a:extLst>
          </p:cNvPr>
          <p:cNvSpPr>
            <a:spLocks noGrp="1"/>
          </p:cNvSpPr>
          <p:nvPr>
            <p:ph type="body" sz="quarter" idx="13" hasCustomPrompt="1"/>
          </p:nvPr>
        </p:nvSpPr>
        <p:spPr>
          <a:xfrm>
            <a:off x="13488634" y="4581052"/>
            <a:ext cx="12268517" cy="288000"/>
          </a:xfrm>
          <a:prstGeom prst="rect">
            <a:avLst/>
          </a:prstGeom>
        </p:spPr>
        <p:txBody>
          <a:bodyPr/>
          <a:lstStyle>
            <a:lvl1pPr marL="0" indent="0">
              <a:buNone/>
              <a:defRPr sz="1600" b="1"/>
            </a:lvl1pPr>
            <a:lvl2pPr>
              <a:defRPr sz="1600" b="1"/>
            </a:lvl2pPr>
            <a:lvl3pPr>
              <a:defRPr sz="1600" b="1"/>
            </a:lvl3pPr>
            <a:lvl4pPr>
              <a:defRPr sz="1600" b="1"/>
            </a:lvl4pPr>
            <a:lvl5pPr>
              <a:defRPr sz="1600" b="1"/>
            </a:lvl5pPr>
          </a:lstStyle>
          <a:p>
            <a:pPr lvl="0"/>
            <a:r>
              <a:rPr lang="en-FI" dirty="0"/>
              <a:t>Results and discussion</a:t>
            </a:r>
          </a:p>
        </p:txBody>
      </p:sp>
      <p:sp>
        <p:nvSpPr>
          <p:cNvPr id="9" name="Text Placeholder 19">
            <a:extLst>
              <a:ext uri="{FF2B5EF4-FFF2-40B4-BE49-F238E27FC236}">
                <a16:creationId xmlns:a16="http://schemas.microsoft.com/office/drawing/2014/main" id="{EDE0B158-A85D-1458-FC81-59D2A19CB97A}"/>
              </a:ext>
            </a:extLst>
          </p:cNvPr>
          <p:cNvSpPr>
            <a:spLocks noGrp="1"/>
          </p:cNvSpPr>
          <p:nvPr>
            <p:ph type="body" sz="quarter" idx="14" hasCustomPrompt="1"/>
          </p:nvPr>
        </p:nvSpPr>
        <p:spPr>
          <a:xfrm>
            <a:off x="13488634" y="10605072"/>
            <a:ext cx="12268517" cy="288000"/>
          </a:xfrm>
          <a:prstGeom prst="rect">
            <a:avLst/>
          </a:prstGeom>
        </p:spPr>
        <p:txBody>
          <a:bodyPr/>
          <a:lstStyle>
            <a:lvl1pPr marL="0" indent="0">
              <a:buNone/>
              <a:defRPr sz="1600" b="1"/>
            </a:lvl1pPr>
            <a:lvl2pPr>
              <a:defRPr sz="1600" b="1"/>
            </a:lvl2pPr>
            <a:lvl3pPr>
              <a:defRPr sz="1600" b="1"/>
            </a:lvl3pPr>
            <a:lvl4pPr>
              <a:defRPr sz="1600" b="1"/>
            </a:lvl4pPr>
            <a:lvl5pPr>
              <a:defRPr sz="1600" b="1"/>
            </a:lvl5pPr>
          </a:lstStyle>
          <a:p>
            <a:pPr lvl="0"/>
            <a:r>
              <a:rPr lang="en-FI" dirty="0"/>
              <a:t>Summary</a:t>
            </a:r>
          </a:p>
        </p:txBody>
      </p:sp>
      <p:sp>
        <p:nvSpPr>
          <p:cNvPr id="11" name="Text Placeholder 19">
            <a:extLst>
              <a:ext uri="{FF2B5EF4-FFF2-40B4-BE49-F238E27FC236}">
                <a16:creationId xmlns:a16="http://schemas.microsoft.com/office/drawing/2014/main" id="{6B0F7358-07DD-00E1-D80D-966825E78B6B}"/>
              </a:ext>
            </a:extLst>
          </p:cNvPr>
          <p:cNvSpPr>
            <a:spLocks noGrp="1"/>
          </p:cNvSpPr>
          <p:nvPr>
            <p:ph type="body" sz="quarter" idx="15" hasCustomPrompt="1"/>
          </p:nvPr>
        </p:nvSpPr>
        <p:spPr>
          <a:xfrm>
            <a:off x="13488634" y="13254060"/>
            <a:ext cx="12268517" cy="288000"/>
          </a:xfrm>
          <a:prstGeom prst="rect">
            <a:avLst/>
          </a:prstGeom>
        </p:spPr>
        <p:txBody>
          <a:bodyPr/>
          <a:lstStyle>
            <a:lvl1pPr marL="0" indent="0">
              <a:buNone/>
              <a:defRPr sz="1600" b="1"/>
            </a:lvl1pPr>
            <a:lvl2pPr>
              <a:defRPr sz="1600" b="1"/>
            </a:lvl2pPr>
            <a:lvl3pPr>
              <a:defRPr sz="1600" b="1"/>
            </a:lvl3pPr>
            <a:lvl4pPr>
              <a:defRPr sz="1600" b="1"/>
            </a:lvl4pPr>
            <a:lvl5pPr>
              <a:defRPr sz="1600" b="1"/>
            </a:lvl5pPr>
          </a:lstStyle>
          <a:p>
            <a:pPr lvl="0"/>
            <a:r>
              <a:rPr lang="en-FI" dirty="0"/>
              <a:t>References</a:t>
            </a:r>
          </a:p>
        </p:txBody>
      </p:sp>
      <p:sp>
        <p:nvSpPr>
          <p:cNvPr id="12" name="Text Placeholder 25">
            <a:extLst>
              <a:ext uri="{FF2B5EF4-FFF2-40B4-BE49-F238E27FC236}">
                <a16:creationId xmlns:a16="http://schemas.microsoft.com/office/drawing/2014/main" id="{B7F0FC19-8998-6A04-0C2B-B155D3A9652F}"/>
              </a:ext>
            </a:extLst>
          </p:cNvPr>
          <p:cNvSpPr>
            <a:spLocks noGrp="1"/>
          </p:cNvSpPr>
          <p:nvPr>
            <p:ph type="body" sz="quarter" idx="16" hasCustomPrompt="1"/>
          </p:nvPr>
        </p:nvSpPr>
        <p:spPr>
          <a:xfrm>
            <a:off x="1175549" y="4964687"/>
            <a:ext cx="12035328" cy="1145268"/>
          </a:xfrm>
          <a:prstGeom prst="rect">
            <a:avLst/>
          </a:prstGeom>
          <a:solidFill>
            <a:schemeClr val="bg1">
              <a:lumMod val="95000"/>
            </a:schemeClr>
          </a:solidFill>
        </p:spPr>
        <p:txBody>
          <a:bodyPr lIns="180000" tIns="180000" rIns="180000" bIns="180000">
            <a:spAutoFit/>
          </a:bodyPr>
          <a:lstStyle>
            <a:lvl1pPr marL="0" indent="0">
              <a:buNone/>
              <a:defRPr sz="1200"/>
            </a:lvl1pPr>
          </a:lstStyle>
          <a:p>
            <a:pPr marL="0" marR="0" lvl="0" indent="0" algn="l" defTabSz="1069208" rtl="0" eaLnBrk="1" fontAlgn="auto" latinLnBrk="0" hangingPunct="1">
              <a:lnSpc>
                <a:spcPct val="90000"/>
              </a:lnSpc>
              <a:spcBef>
                <a:spcPts val="1169"/>
              </a:spcBef>
              <a:spcAft>
                <a:spcPts val="0"/>
              </a:spcAft>
              <a:buClrTx/>
              <a:buSzTx/>
              <a:buFont typeface="Arial" panose="020B0604020202020204" pitchFamily="34" charset="0"/>
              <a:buNone/>
              <a:tabLst/>
              <a:defRPr/>
            </a:pPr>
            <a:r>
              <a:rPr lang="en-US" kern="0" noProof="1">
                <a:solidFill>
                  <a:prstClr val="black"/>
                </a:solidFill>
                <a:latin typeface="Arial"/>
              </a:rPr>
              <a:t>The introduction of a scientific poster sets the stage for your research and provides the necessary background for understanding your study. It should be concise yet informative, capturing the essence of your research question and its significance.</a:t>
            </a:r>
          </a:p>
          <a:p>
            <a:pPr lvl="0"/>
            <a:endParaRPr lang="en-FI" dirty="0"/>
          </a:p>
        </p:txBody>
      </p:sp>
      <p:sp>
        <p:nvSpPr>
          <p:cNvPr id="14" name="Text Placeholder 25">
            <a:extLst>
              <a:ext uri="{FF2B5EF4-FFF2-40B4-BE49-F238E27FC236}">
                <a16:creationId xmlns:a16="http://schemas.microsoft.com/office/drawing/2014/main" id="{573438B9-1829-A2AC-4E67-AFAE1DD09155}"/>
              </a:ext>
            </a:extLst>
          </p:cNvPr>
          <p:cNvSpPr>
            <a:spLocks noGrp="1"/>
          </p:cNvSpPr>
          <p:nvPr>
            <p:ph type="body" sz="quarter" idx="18" hasCustomPrompt="1"/>
          </p:nvPr>
        </p:nvSpPr>
        <p:spPr>
          <a:xfrm>
            <a:off x="13708973" y="4971701"/>
            <a:ext cx="12035328" cy="3979890"/>
          </a:xfrm>
          <a:prstGeom prst="rect">
            <a:avLst/>
          </a:prstGeom>
          <a:solidFill>
            <a:schemeClr val="bg1">
              <a:lumMod val="95000"/>
            </a:schemeClr>
          </a:solidFill>
        </p:spPr>
        <p:txBody>
          <a:bodyPr lIns="180000" tIns="180000" rIns="180000" bIns="180000">
            <a:spAutoFit/>
          </a:bodyPr>
          <a:lstStyle>
            <a:lvl1pPr marL="0" indent="0" defTabSz="914317">
              <a:lnSpc>
                <a:spcPct val="100000"/>
              </a:lnSpc>
              <a:spcBef>
                <a:spcPts val="0"/>
              </a:spcBef>
              <a:spcAft>
                <a:spcPts val="600"/>
              </a:spcAft>
              <a:buFontTx/>
              <a:buNone/>
              <a:defRPr sz="1200"/>
            </a:lvl1pPr>
          </a:lstStyle>
          <a:p>
            <a:pPr defTabSz="914317">
              <a:lnSpc>
                <a:spcPct val="100000"/>
              </a:lnSpc>
              <a:spcBef>
                <a:spcPts val="0"/>
              </a:spcBef>
              <a:spcAft>
                <a:spcPts val="600"/>
              </a:spcAft>
              <a:buFontTx/>
              <a:buNone/>
              <a:defRPr/>
            </a:pPr>
            <a:r>
              <a:rPr lang="en-US" kern="0" noProof="1">
                <a:solidFill>
                  <a:prstClr val="black"/>
                </a:solidFill>
                <a:latin typeface="Arial"/>
              </a:rPr>
              <a:t>The results and discussion section of a scientific poster should present your findings clearly and interpret their significance. Start with a summary of the main findings, using visual aids like tables and graphs to illustrate key data. Include statistical analysis results and describe any notable patterns or trends. Discuss what your findings mean in the context of your research question, highlighting their implications and how they contribute to the field. Acknowledge any limitations of your study and suggest areas for future research. This combined approach helps your audience understand both the outcomes and the broader impact of your study.</a:t>
            </a: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lvl="0"/>
            <a:endParaRPr lang="en-FI" dirty="0"/>
          </a:p>
        </p:txBody>
      </p:sp>
      <p:sp>
        <p:nvSpPr>
          <p:cNvPr id="16" name="Text Placeholder 25">
            <a:extLst>
              <a:ext uri="{FF2B5EF4-FFF2-40B4-BE49-F238E27FC236}">
                <a16:creationId xmlns:a16="http://schemas.microsoft.com/office/drawing/2014/main" id="{0DC794CF-ACA1-1E9B-0BD1-E7F3B1D1C573}"/>
              </a:ext>
            </a:extLst>
          </p:cNvPr>
          <p:cNvSpPr>
            <a:spLocks noGrp="1"/>
          </p:cNvSpPr>
          <p:nvPr>
            <p:ph type="body" sz="quarter" idx="19" hasCustomPrompt="1"/>
          </p:nvPr>
        </p:nvSpPr>
        <p:spPr>
          <a:xfrm>
            <a:off x="13708973" y="11012138"/>
            <a:ext cx="12035328" cy="1333012"/>
          </a:xfrm>
          <a:prstGeom prst="rect">
            <a:avLst/>
          </a:prstGeom>
          <a:solidFill>
            <a:schemeClr val="bg1">
              <a:lumMod val="95000"/>
            </a:schemeClr>
          </a:solidFill>
        </p:spPr>
        <p:txBody>
          <a:bodyPr lIns="180000" tIns="180000" rIns="180000" bIns="180000">
            <a:spAutoFit/>
          </a:bodyPr>
          <a:lstStyle>
            <a:lvl1pPr marL="228600" indent="-228600" defTabSz="914317">
              <a:lnSpc>
                <a:spcPct val="100000"/>
              </a:lnSpc>
              <a:spcBef>
                <a:spcPts val="0"/>
              </a:spcBef>
              <a:spcAft>
                <a:spcPts val="600"/>
              </a:spcAft>
              <a:buFont typeface="+mj-lt"/>
              <a:buAutoNum type="arabicPeriod"/>
              <a:defRPr sz="1200"/>
            </a:lvl1pPr>
          </a:lstStyle>
          <a:p>
            <a:pPr marL="228600" indent="-228600" defTabSz="914317">
              <a:lnSpc>
                <a:spcPct val="100000"/>
              </a:lnSpc>
              <a:spcBef>
                <a:spcPts val="0"/>
              </a:spcBef>
              <a:spcAft>
                <a:spcPts val="600"/>
              </a:spcAft>
              <a:buFont typeface="+mj-lt"/>
              <a:buAutoNum type="arabicPeriod"/>
              <a:defRPr/>
            </a:pPr>
            <a:r>
              <a:rPr lang="en-US" kern="0" noProof="1">
                <a:solidFill>
                  <a:prstClr val="black"/>
                </a:solidFill>
                <a:latin typeface="Arial"/>
              </a:rPr>
              <a:t>Summary of Key Findings: Briefly restate the most important results of your study. </a:t>
            </a:r>
          </a:p>
          <a:p>
            <a:pPr marL="228600" indent="-228600" defTabSz="914317">
              <a:lnSpc>
                <a:spcPct val="100000"/>
              </a:lnSpc>
              <a:spcBef>
                <a:spcPts val="0"/>
              </a:spcBef>
              <a:spcAft>
                <a:spcPts val="600"/>
              </a:spcAft>
              <a:buFont typeface="+mj-lt"/>
              <a:buAutoNum type="arabicPeriod"/>
              <a:defRPr/>
            </a:pPr>
            <a:r>
              <a:rPr lang="en-US" kern="0" noProof="1">
                <a:solidFill>
                  <a:prstClr val="black"/>
                </a:solidFill>
                <a:latin typeface="Arial"/>
              </a:rPr>
              <a:t>Significance: Highlight the significance of your findings. Implications: Discuss the broader implications of your research. What potential applications your findings have?</a:t>
            </a:r>
          </a:p>
          <a:p>
            <a:pPr marL="228600" indent="-228600" defTabSz="914317">
              <a:lnSpc>
                <a:spcPct val="100000"/>
              </a:lnSpc>
              <a:spcBef>
                <a:spcPts val="0"/>
              </a:spcBef>
              <a:spcAft>
                <a:spcPts val="600"/>
              </a:spcAft>
              <a:buFont typeface="+mj-lt"/>
              <a:buAutoNum type="arabicPeriod"/>
              <a:defRPr/>
            </a:pPr>
            <a:r>
              <a:rPr lang="en-US" kern="0" noProof="1">
                <a:solidFill>
                  <a:prstClr val="black"/>
                </a:solidFill>
                <a:latin typeface="Arial"/>
              </a:rPr>
              <a:t>Future Directions</a:t>
            </a:r>
          </a:p>
          <a:p>
            <a:pPr marL="228600" indent="-228600" defTabSz="914317">
              <a:lnSpc>
                <a:spcPct val="100000"/>
              </a:lnSpc>
              <a:spcBef>
                <a:spcPts val="0"/>
              </a:spcBef>
              <a:spcAft>
                <a:spcPts val="600"/>
              </a:spcAft>
              <a:buFont typeface="+mj-lt"/>
              <a:buAutoNum type="arabicPeriod"/>
              <a:defRPr/>
            </a:pPr>
            <a:r>
              <a:rPr lang="en-US" kern="0" noProof="1">
                <a:solidFill>
                  <a:prstClr val="black"/>
                </a:solidFill>
                <a:latin typeface="Arial"/>
              </a:rPr>
              <a:t>Final Thoughts: Conclude with a strong closing statement that reinforces the value of your research</a:t>
            </a:r>
          </a:p>
        </p:txBody>
      </p:sp>
      <p:sp>
        <p:nvSpPr>
          <p:cNvPr id="17" name="Text Placeholder 25">
            <a:extLst>
              <a:ext uri="{FF2B5EF4-FFF2-40B4-BE49-F238E27FC236}">
                <a16:creationId xmlns:a16="http://schemas.microsoft.com/office/drawing/2014/main" id="{D1A9AD4A-332A-A5DD-A307-F8B56248E181}"/>
              </a:ext>
            </a:extLst>
          </p:cNvPr>
          <p:cNvSpPr>
            <a:spLocks noGrp="1"/>
          </p:cNvSpPr>
          <p:nvPr>
            <p:ph type="body" sz="quarter" idx="20" hasCustomPrompt="1"/>
          </p:nvPr>
        </p:nvSpPr>
        <p:spPr>
          <a:xfrm>
            <a:off x="13704474" y="13643063"/>
            <a:ext cx="12035328" cy="1260877"/>
          </a:xfrm>
          <a:prstGeom prst="rect">
            <a:avLst/>
          </a:prstGeom>
          <a:solidFill>
            <a:schemeClr val="bg1">
              <a:lumMod val="95000"/>
            </a:schemeClr>
          </a:solidFill>
        </p:spPr>
        <p:txBody>
          <a:bodyPr lIns="180000" tIns="180000" rIns="180000" bIns="180000">
            <a:spAutoFit/>
          </a:bodyPr>
          <a:lstStyle>
            <a:lvl1pPr marL="228600" indent="-228600">
              <a:buFont typeface="+mj-lt"/>
              <a:buAutoNum type="arabicPeriod"/>
              <a:defRPr sz="800"/>
            </a:lvl1pPr>
          </a:lstStyle>
          <a:p>
            <a:r>
              <a:rPr lang="en-FI" dirty="0"/>
              <a:t>Reference 1</a:t>
            </a:r>
          </a:p>
          <a:p>
            <a:r>
              <a:rPr lang="en-FI" dirty="0"/>
              <a:t>Reference 2</a:t>
            </a:r>
          </a:p>
          <a:p>
            <a:r>
              <a:rPr lang="en-FI" dirty="0"/>
              <a:t>Reference 3</a:t>
            </a:r>
          </a:p>
        </p:txBody>
      </p:sp>
      <p:sp>
        <p:nvSpPr>
          <p:cNvPr id="18" name="Text Placeholder 32">
            <a:extLst>
              <a:ext uri="{FF2B5EF4-FFF2-40B4-BE49-F238E27FC236}">
                <a16:creationId xmlns:a16="http://schemas.microsoft.com/office/drawing/2014/main" id="{64BA52E8-6F70-4EC3-67F5-86A66A86C4B1}"/>
              </a:ext>
            </a:extLst>
          </p:cNvPr>
          <p:cNvSpPr>
            <a:spLocks noGrp="1"/>
          </p:cNvSpPr>
          <p:nvPr>
            <p:ph type="body" sz="quarter" idx="21" hasCustomPrompt="1"/>
          </p:nvPr>
        </p:nvSpPr>
        <p:spPr>
          <a:xfrm>
            <a:off x="1523670" y="14314243"/>
            <a:ext cx="10787737" cy="193064"/>
          </a:xfrm>
          <a:prstGeom prst="rect">
            <a:avLst/>
          </a:prstGeom>
        </p:spPr>
        <p:txBody>
          <a:bodyPr wrap="square">
            <a:spAutoFit/>
          </a:bodyPr>
          <a:lstStyle>
            <a:lvl1pPr marL="0" indent="0">
              <a:buNone/>
              <a:defRPr sz="700"/>
            </a:lvl1pPr>
            <a:lvl2pPr>
              <a:defRPr sz="700"/>
            </a:lvl2pPr>
            <a:lvl3pPr>
              <a:defRPr sz="700"/>
            </a:lvl3pPr>
            <a:lvl4pPr>
              <a:defRPr sz="700"/>
            </a:lvl4pPr>
            <a:lvl5pPr>
              <a:defRPr sz="700"/>
            </a:lvl5pPr>
          </a:lstStyle>
          <a:p>
            <a:pPr marL="0" marR="0" lvl="0" indent="0" algn="l" defTabSz="1069208" rtl="0" eaLnBrk="1" fontAlgn="auto" latinLnBrk="0" hangingPunct="1">
              <a:lnSpc>
                <a:spcPct val="90000"/>
              </a:lnSpc>
              <a:spcBef>
                <a:spcPts val="1169"/>
              </a:spcBef>
              <a:spcAft>
                <a:spcPts val="0"/>
              </a:spcAft>
              <a:buClrTx/>
              <a:buSzTx/>
              <a:buFont typeface="Arial" panose="020B0604020202020204" pitchFamily="34" charset="0"/>
              <a:buNone/>
              <a:tabLst/>
              <a:defRPr/>
            </a:pPr>
            <a:r>
              <a:rPr lang="en-US" sz="700" noProof="1">
                <a:solidFill>
                  <a:prstClr val="black"/>
                </a:solidFill>
                <a:latin typeface="Arial"/>
              </a:rPr>
              <a:t>Figure 1. Some Categories that represent things.</a:t>
            </a:r>
          </a:p>
        </p:txBody>
      </p:sp>
      <p:sp>
        <p:nvSpPr>
          <p:cNvPr id="19" name="Chart Placeholder 34">
            <a:extLst>
              <a:ext uri="{FF2B5EF4-FFF2-40B4-BE49-F238E27FC236}">
                <a16:creationId xmlns:a16="http://schemas.microsoft.com/office/drawing/2014/main" id="{B660F2EA-E392-2864-54EA-AED5804A5270}"/>
              </a:ext>
            </a:extLst>
          </p:cNvPr>
          <p:cNvSpPr>
            <a:spLocks noGrp="1"/>
          </p:cNvSpPr>
          <p:nvPr>
            <p:ph type="chart" sz="quarter" idx="22"/>
          </p:nvPr>
        </p:nvSpPr>
        <p:spPr>
          <a:xfrm>
            <a:off x="1523671" y="9997871"/>
            <a:ext cx="10787740" cy="4195034"/>
          </a:xfrm>
          <a:prstGeom prst="rect">
            <a:avLst/>
          </a:prstGeom>
        </p:spPr>
        <p:txBody>
          <a:bodyPr/>
          <a:lstStyle/>
          <a:p>
            <a:endParaRPr lang="en-FI" dirty="0"/>
          </a:p>
        </p:txBody>
      </p:sp>
      <p:sp>
        <p:nvSpPr>
          <p:cNvPr id="20" name="Chart Placeholder 37">
            <a:extLst>
              <a:ext uri="{FF2B5EF4-FFF2-40B4-BE49-F238E27FC236}">
                <a16:creationId xmlns:a16="http://schemas.microsoft.com/office/drawing/2014/main" id="{2BB11F56-79CA-E377-FBD4-811CE912A10D}"/>
              </a:ext>
            </a:extLst>
          </p:cNvPr>
          <p:cNvSpPr>
            <a:spLocks noGrp="1"/>
          </p:cNvSpPr>
          <p:nvPr>
            <p:ph type="chart" sz="quarter" idx="23"/>
          </p:nvPr>
        </p:nvSpPr>
        <p:spPr>
          <a:xfrm>
            <a:off x="14172131" y="7377114"/>
            <a:ext cx="11115001" cy="2592440"/>
          </a:xfrm>
          <a:prstGeom prst="rect">
            <a:avLst/>
          </a:prstGeom>
        </p:spPr>
        <p:txBody>
          <a:bodyPr/>
          <a:lstStyle/>
          <a:p>
            <a:endParaRPr lang="en-FI"/>
          </a:p>
        </p:txBody>
      </p:sp>
      <p:sp>
        <p:nvSpPr>
          <p:cNvPr id="21" name="Text Placeholder 32">
            <a:extLst>
              <a:ext uri="{FF2B5EF4-FFF2-40B4-BE49-F238E27FC236}">
                <a16:creationId xmlns:a16="http://schemas.microsoft.com/office/drawing/2014/main" id="{91B72960-31B9-74BF-D639-F50D4213859E}"/>
              </a:ext>
            </a:extLst>
          </p:cNvPr>
          <p:cNvSpPr>
            <a:spLocks noGrp="1"/>
          </p:cNvSpPr>
          <p:nvPr>
            <p:ph type="body" sz="quarter" idx="24" hasCustomPrompt="1"/>
          </p:nvPr>
        </p:nvSpPr>
        <p:spPr>
          <a:xfrm>
            <a:off x="14172130" y="10072201"/>
            <a:ext cx="11114998" cy="193064"/>
          </a:xfrm>
          <a:prstGeom prst="rect">
            <a:avLst/>
          </a:prstGeom>
        </p:spPr>
        <p:txBody>
          <a:bodyPr wrap="square">
            <a:spAutoFit/>
          </a:bodyPr>
          <a:lstStyle>
            <a:lvl1pPr marL="0" indent="0">
              <a:buNone/>
              <a:defRPr sz="700"/>
            </a:lvl1pPr>
            <a:lvl2pPr>
              <a:defRPr sz="700"/>
            </a:lvl2pPr>
            <a:lvl3pPr>
              <a:defRPr sz="700"/>
            </a:lvl3pPr>
            <a:lvl4pPr>
              <a:defRPr sz="700"/>
            </a:lvl4pPr>
            <a:lvl5pPr>
              <a:defRPr sz="700"/>
            </a:lvl5pPr>
          </a:lstStyle>
          <a:p>
            <a:pPr marL="0" marR="0" lvl="0" indent="0" algn="l" defTabSz="1069208" rtl="0" eaLnBrk="1" fontAlgn="auto" latinLnBrk="0" hangingPunct="1">
              <a:lnSpc>
                <a:spcPct val="90000"/>
              </a:lnSpc>
              <a:spcBef>
                <a:spcPts val="1169"/>
              </a:spcBef>
              <a:spcAft>
                <a:spcPts val="0"/>
              </a:spcAft>
              <a:buClrTx/>
              <a:buSzTx/>
              <a:buFont typeface="Arial" panose="020B0604020202020204" pitchFamily="34" charset="0"/>
              <a:buNone/>
              <a:tabLst/>
              <a:defRPr/>
            </a:pPr>
            <a:r>
              <a:rPr lang="en-US" sz="700" noProof="1">
                <a:solidFill>
                  <a:prstClr val="black"/>
                </a:solidFill>
                <a:latin typeface="Arial"/>
              </a:rPr>
              <a:t>Figure 2. Some Categories that represent things.</a:t>
            </a:r>
          </a:p>
        </p:txBody>
      </p:sp>
    </p:spTree>
    <p:extLst>
      <p:ext uri="{BB962C8B-B14F-4D97-AF65-F5344CB8AC3E}">
        <p14:creationId xmlns:p14="http://schemas.microsoft.com/office/powerpoint/2010/main" val="3404255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chool of Chemical Engineering">
    <p:spTree>
      <p:nvGrpSpPr>
        <p:cNvPr id="1" name=""/>
        <p:cNvGrpSpPr/>
        <p:nvPr/>
      </p:nvGrpSpPr>
      <p:grpSpPr>
        <a:xfrm>
          <a:off x="0" y="0"/>
          <a:ext cx="0" cy="0"/>
          <a:chOff x="0" y="0"/>
          <a:chExt cx="0" cy="0"/>
        </a:xfrm>
      </p:grpSpPr>
      <p:sp>
        <p:nvSpPr>
          <p:cNvPr id="8" name="Textplatzhalter 2">
            <a:extLst>
              <a:ext uri="{FF2B5EF4-FFF2-40B4-BE49-F238E27FC236}">
                <a16:creationId xmlns:a16="http://schemas.microsoft.com/office/drawing/2014/main" id="{187C2FAC-8579-11CF-78E0-761697F012AC}"/>
              </a:ext>
            </a:extLst>
          </p:cNvPr>
          <p:cNvSpPr txBox="1">
            <a:spLocks/>
          </p:cNvSpPr>
          <p:nvPr userDrawn="1"/>
        </p:nvSpPr>
        <p:spPr>
          <a:xfrm>
            <a:off x="2" y="0"/>
            <a:ext cx="26879550" cy="4387286"/>
          </a:xfrm>
          <a:prstGeom prst="rect">
            <a:avLst/>
          </a:prstGeom>
          <a:solidFill>
            <a:schemeClr val="accent6"/>
          </a:solidFill>
        </p:spPr>
        <p:txBody>
          <a:bodyPr vert="horz" lIns="360000" tIns="360000" rIns="360000" bIns="360000" rtlCol="0" anchor="t" anchorCtr="0">
            <a:noAutofit/>
          </a:bodyPr>
          <a:lstStyle>
            <a:lvl1pPr marL="0" indent="0" algn="l" defTabSz="567048" rtl="0" eaLnBrk="1" latinLnBrk="0" hangingPunct="1">
              <a:lnSpc>
                <a:spcPct val="100000"/>
              </a:lnSpc>
              <a:spcBef>
                <a:spcPts val="0"/>
              </a:spcBef>
              <a:buFont typeface="Arial" panose="020B0604020202020204" pitchFamily="34" charset="0"/>
              <a:buNone/>
              <a:defRPr sz="4000" kern="1200">
                <a:solidFill>
                  <a:schemeClr val="bg1"/>
                </a:solidFill>
                <a:latin typeface="+mn-lt"/>
                <a:ea typeface="+mn-ea"/>
                <a:cs typeface="+mn-cs"/>
              </a:defRPr>
            </a:lvl1pPr>
            <a:lvl2pPr marL="0" indent="0" algn="l" defTabSz="567048" rtl="0" eaLnBrk="1" latinLnBrk="0" hangingPunct="1">
              <a:lnSpc>
                <a:spcPct val="100000"/>
              </a:lnSpc>
              <a:spcBef>
                <a:spcPts val="0"/>
              </a:spcBef>
              <a:buFont typeface="Symbol" panose="05050102010706020507" pitchFamily="18" charset="2"/>
              <a:buNone/>
              <a:defRPr sz="1430" kern="1200">
                <a:solidFill>
                  <a:schemeClr val="bg1"/>
                </a:solidFill>
                <a:latin typeface="+mn-lt"/>
                <a:ea typeface="+mn-ea"/>
                <a:cs typeface="+mn-cs"/>
              </a:defRPr>
            </a:lvl2pPr>
            <a:lvl3pPr marL="0" indent="0" algn="l" defTabSz="567048" rtl="0" eaLnBrk="1" latinLnBrk="0" hangingPunct="1">
              <a:lnSpc>
                <a:spcPct val="100000"/>
              </a:lnSpc>
              <a:spcBef>
                <a:spcPts val="0"/>
              </a:spcBef>
              <a:buFont typeface="Symbol" panose="05050102010706020507" pitchFamily="18" charset="2"/>
              <a:buNone/>
              <a:defRPr sz="1430" kern="1200">
                <a:solidFill>
                  <a:schemeClr val="bg1"/>
                </a:solidFill>
                <a:latin typeface="+mn-lt"/>
                <a:ea typeface="+mn-ea"/>
                <a:cs typeface="+mn-cs"/>
              </a:defRPr>
            </a:lvl3pPr>
            <a:lvl4pPr marL="0" indent="0" algn="l" defTabSz="567048" rtl="0" eaLnBrk="1" latinLnBrk="0" hangingPunct="1">
              <a:lnSpc>
                <a:spcPct val="100000"/>
              </a:lnSpc>
              <a:spcBef>
                <a:spcPts val="0"/>
              </a:spcBef>
              <a:buFont typeface="Symbol" panose="05050102010706020507" pitchFamily="18" charset="2"/>
              <a:buNone/>
              <a:defRPr sz="1430" kern="1200">
                <a:solidFill>
                  <a:schemeClr val="bg1"/>
                </a:solidFill>
                <a:latin typeface="+mn-lt"/>
                <a:ea typeface="+mn-ea"/>
                <a:cs typeface="+mn-cs"/>
              </a:defRPr>
            </a:lvl4pPr>
            <a:lvl5pPr marL="0" indent="0" algn="l" defTabSz="567048" rtl="0" eaLnBrk="1" latinLnBrk="0" hangingPunct="1">
              <a:lnSpc>
                <a:spcPct val="100000"/>
              </a:lnSpc>
              <a:spcBef>
                <a:spcPts val="0"/>
              </a:spcBef>
              <a:buFont typeface="Symbol" panose="05050102010706020507" pitchFamily="18" charset="2"/>
              <a:buNone/>
              <a:defRPr sz="1430" kern="1200">
                <a:solidFill>
                  <a:schemeClr val="bg1"/>
                </a:solidFill>
                <a:latin typeface="+mn-lt"/>
                <a:ea typeface="+mn-ea"/>
                <a:cs typeface="+mn-cs"/>
              </a:defRPr>
            </a:lvl5pPr>
            <a:lvl6pPr marL="1559380"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6pPr>
            <a:lvl7pPr marL="1842904"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7pPr>
            <a:lvl8pPr marL="2126428"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8pPr>
            <a:lvl9pPr marL="2409952"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9pPr>
          </a:lstStyle>
          <a:p>
            <a:pPr marL="0" marR="0" lvl="0" indent="0" algn="l" defTabSz="567048"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430" b="0" i="0" u="none" strike="noStrike" kern="1200" cap="none" spc="0" normalizeH="0" baseline="0" noProof="1">
              <a:ln>
                <a:noFill/>
              </a:ln>
              <a:solidFill>
                <a:sysClr val="window" lastClr="FFFFFF"/>
              </a:solidFill>
              <a:effectLst/>
              <a:uLnTx/>
              <a:uFillTx/>
              <a:latin typeface="Arial"/>
              <a:ea typeface="+mn-ea"/>
              <a:cs typeface="+mn-cs"/>
            </a:endParaRPr>
          </a:p>
        </p:txBody>
      </p:sp>
      <p:sp>
        <p:nvSpPr>
          <p:cNvPr id="3" name="Subtitle 2"/>
          <p:cNvSpPr>
            <a:spLocks noGrp="1"/>
          </p:cNvSpPr>
          <p:nvPr>
            <p:ph type="subTitle" idx="1" hasCustomPrompt="1"/>
          </p:nvPr>
        </p:nvSpPr>
        <p:spPr>
          <a:xfrm>
            <a:off x="1076214" y="3408186"/>
            <a:ext cx="24668087" cy="757120"/>
          </a:xfrm>
          <a:prstGeom prst="rect">
            <a:avLst/>
          </a:prstGeom>
        </p:spPr>
        <p:txBody>
          <a:bodyPr>
            <a:normAutofit/>
          </a:bodyPr>
          <a:lstStyle>
            <a:lvl1pPr marL="0" indent="0" algn="l">
              <a:buNone/>
              <a:defRPr sz="1400">
                <a:latin typeface="Arial" panose="020B0604020202020204" pitchFamily="34" charset="0"/>
                <a:cs typeface="Arial" panose="020B0604020202020204" pitchFamily="34" charset="0"/>
              </a:defRPr>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pPr marL="0" marR="0" lvl="1" indent="0" algn="l" defTabSz="567048"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en-US" sz="1400" b="0" i="0" u="none" strike="noStrike" kern="1200" cap="none" spc="0" normalizeH="0" baseline="0" noProof="1">
                <a:ln>
                  <a:noFill/>
                </a:ln>
                <a:effectLst/>
                <a:uLnTx/>
                <a:uFillTx/>
                <a:latin typeface="Arial"/>
                <a:ea typeface="+mn-ea"/>
                <a:cs typeface="+mn-cs"/>
              </a:rPr>
              <a:t>Author one</a:t>
            </a:r>
            <a:r>
              <a:rPr kumimoji="0" lang="en-US" sz="1400" b="0" i="0" u="none" strike="noStrike" kern="1200" cap="none" spc="0" normalizeH="0" baseline="30000" noProof="1">
                <a:ln>
                  <a:noFill/>
                </a:ln>
                <a:effectLst/>
                <a:uLnTx/>
                <a:uFillTx/>
                <a:latin typeface="Arial"/>
                <a:ea typeface="+mn-ea"/>
                <a:cs typeface="+mn-cs"/>
              </a:rPr>
              <a:t>1</a:t>
            </a:r>
            <a:r>
              <a:rPr kumimoji="0" lang="en-US" sz="1400" b="0" i="0" u="none" strike="noStrike" kern="1200" cap="none" spc="0" normalizeH="0" baseline="0" noProof="1">
                <a:ln>
                  <a:noFill/>
                </a:ln>
                <a:effectLst/>
                <a:uLnTx/>
                <a:uFillTx/>
                <a:latin typeface="Arial"/>
                <a:ea typeface="+mn-ea"/>
                <a:cs typeface="+mn-cs"/>
              </a:rPr>
              <a:t>, Author two</a:t>
            </a:r>
            <a:r>
              <a:rPr kumimoji="0" lang="en-US" sz="1400" b="0" i="0" u="none" strike="noStrike" kern="1200" cap="none" spc="0" normalizeH="0" baseline="30000" noProof="1">
                <a:ln>
                  <a:noFill/>
                </a:ln>
                <a:effectLst/>
                <a:uLnTx/>
                <a:uFillTx/>
                <a:latin typeface="Arial"/>
                <a:ea typeface="+mn-ea"/>
                <a:cs typeface="+mn-cs"/>
              </a:rPr>
              <a:t>2</a:t>
            </a:r>
            <a:r>
              <a:rPr kumimoji="0" lang="en-US" sz="1400" b="0" i="0" u="none" strike="noStrike" kern="1200" cap="none" spc="0" normalizeH="0" baseline="0" noProof="1">
                <a:ln>
                  <a:noFill/>
                </a:ln>
                <a:effectLst/>
                <a:uLnTx/>
                <a:uFillTx/>
                <a:latin typeface="Arial"/>
                <a:ea typeface="+mn-ea"/>
                <a:cs typeface="+mn-cs"/>
              </a:rPr>
              <a:t>, Author three</a:t>
            </a:r>
            <a:r>
              <a:rPr kumimoji="0" lang="en-US" sz="1400" b="0" i="0" u="none" strike="noStrike" kern="1200" cap="none" spc="0" normalizeH="0" baseline="30000" noProof="1">
                <a:ln>
                  <a:noFill/>
                </a:ln>
                <a:effectLst/>
                <a:uLnTx/>
                <a:uFillTx/>
                <a:latin typeface="Arial"/>
                <a:ea typeface="+mn-ea"/>
                <a:cs typeface="+mn-cs"/>
              </a:rPr>
              <a:t>3</a:t>
            </a:r>
            <a:endParaRPr kumimoji="0" lang="en-US" sz="1400" b="0" i="0" u="none" strike="noStrike" kern="1200" cap="none" spc="0" normalizeH="0" baseline="0" noProof="1">
              <a:ln>
                <a:noFill/>
              </a:ln>
              <a:effectLst/>
              <a:uLnTx/>
              <a:uFillTx/>
              <a:latin typeface="Arial"/>
              <a:ea typeface="+mn-ea"/>
              <a:cs typeface="+mn-cs"/>
            </a:endParaRPr>
          </a:p>
          <a:p>
            <a:pPr marL="0" marR="0" lvl="1" indent="0" algn="l" defTabSz="567048"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en-US" sz="1400" b="0" i="0" u="none" strike="noStrike" kern="1200" cap="none" spc="0" normalizeH="0" baseline="30000" noProof="1">
                <a:ln>
                  <a:noFill/>
                </a:ln>
                <a:effectLst/>
                <a:uLnTx/>
                <a:uFillTx/>
                <a:latin typeface="Arial"/>
                <a:ea typeface="+mn-ea"/>
                <a:cs typeface="+mn-cs"/>
              </a:rPr>
              <a:t>1</a:t>
            </a:r>
            <a:r>
              <a:rPr lang="en-US" sz="1400" noProof="1">
                <a:latin typeface="Arial"/>
              </a:rPr>
              <a:t>Unit/Deprtment</a:t>
            </a:r>
            <a:r>
              <a:rPr kumimoji="0" lang="en-US" sz="1400" b="0" i="0" u="none" strike="noStrike" kern="1200" cap="none" spc="0" normalizeH="0" baseline="0" noProof="1">
                <a:ln>
                  <a:noFill/>
                </a:ln>
                <a:effectLst/>
                <a:uLnTx/>
                <a:uFillTx/>
                <a:latin typeface="Arial"/>
                <a:ea typeface="+mn-ea"/>
                <a:cs typeface="+mn-cs"/>
              </a:rPr>
              <a:t>, Aalto University; </a:t>
            </a:r>
            <a:r>
              <a:rPr kumimoji="0" lang="en-US" sz="1400" b="0" i="0" u="none" strike="noStrike" kern="1200" cap="none" spc="0" normalizeH="0" baseline="30000" noProof="1">
                <a:ln>
                  <a:noFill/>
                </a:ln>
                <a:effectLst/>
                <a:uLnTx/>
                <a:uFillTx/>
                <a:latin typeface="Arial"/>
                <a:ea typeface="+mn-ea"/>
                <a:cs typeface="+mn-cs"/>
              </a:rPr>
              <a:t>2</a:t>
            </a:r>
            <a:r>
              <a:rPr lang="en-US" sz="1400" noProof="1">
                <a:latin typeface="Arial"/>
              </a:rPr>
              <a:t>Unit/Deprtment</a:t>
            </a:r>
            <a:r>
              <a:rPr kumimoji="0" lang="en-US" sz="1400" b="0" i="0" u="none" strike="noStrike" kern="1200" cap="none" spc="0" normalizeH="0" baseline="0" noProof="1">
                <a:ln>
                  <a:noFill/>
                </a:ln>
                <a:effectLst/>
                <a:uLnTx/>
                <a:uFillTx/>
                <a:latin typeface="Arial"/>
                <a:ea typeface="+mn-ea"/>
                <a:cs typeface="+mn-cs"/>
              </a:rPr>
              <a:t>, Company X; </a:t>
            </a:r>
            <a:r>
              <a:rPr kumimoji="0" lang="en-US" sz="1400" b="0" i="0" u="none" strike="noStrike" kern="1200" cap="none" spc="0" normalizeH="0" baseline="30000" noProof="1">
                <a:ln>
                  <a:noFill/>
                </a:ln>
                <a:effectLst/>
                <a:uLnTx/>
                <a:uFillTx/>
                <a:latin typeface="Arial"/>
                <a:ea typeface="+mn-ea"/>
                <a:cs typeface="+mn-cs"/>
              </a:rPr>
              <a:t>3</a:t>
            </a:r>
            <a:r>
              <a:rPr lang="en-US" sz="1400" noProof="1">
                <a:latin typeface="Arial"/>
              </a:rPr>
              <a:t>Unit/Deprtment</a:t>
            </a:r>
            <a:r>
              <a:rPr kumimoji="0" lang="en-US" sz="1400" b="0" i="0" u="none" strike="noStrike" kern="1200" cap="none" spc="0" normalizeH="0" baseline="0" noProof="1">
                <a:ln>
                  <a:noFill/>
                </a:ln>
                <a:effectLst/>
                <a:uLnTx/>
                <a:uFillTx/>
                <a:latin typeface="Arial"/>
                <a:ea typeface="+mn-ea"/>
                <a:cs typeface="+mn-cs"/>
              </a:rPr>
              <a:t>, University X</a:t>
            </a:r>
          </a:p>
        </p:txBody>
      </p:sp>
      <p:sp>
        <p:nvSpPr>
          <p:cNvPr id="7" name="Title 6">
            <a:extLst>
              <a:ext uri="{FF2B5EF4-FFF2-40B4-BE49-F238E27FC236}">
                <a16:creationId xmlns:a16="http://schemas.microsoft.com/office/drawing/2014/main" id="{772B0A90-AAE6-9516-3DFF-B12EA2260C90}"/>
              </a:ext>
            </a:extLst>
          </p:cNvPr>
          <p:cNvSpPr>
            <a:spLocks noGrp="1"/>
          </p:cNvSpPr>
          <p:nvPr>
            <p:ph type="title" hasCustomPrompt="1"/>
          </p:nvPr>
        </p:nvSpPr>
        <p:spPr>
          <a:xfrm>
            <a:off x="1076215" y="2545110"/>
            <a:ext cx="24668090" cy="709079"/>
          </a:xfrm>
          <a:prstGeom prst="rect">
            <a:avLst/>
          </a:prstGeom>
        </p:spPr>
        <p:txBody>
          <a:bodyPr anchor="t">
            <a:normAutofit/>
          </a:bodyPr>
          <a:lstStyle>
            <a:lvl1pPr>
              <a:defRPr sz="4000" b="1">
                <a:latin typeface="Arial" panose="020B0604020202020204" pitchFamily="34" charset="0"/>
                <a:cs typeface="Arial" panose="020B0604020202020204" pitchFamily="34" charset="0"/>
              </a:defRPr>
            </a:lvl1pPr>
          </a:lstStyle>
          <a:p>
            <a:r>
              <a:rPr lang="en-GB" dirty="0"/>
              <a:t>Title of your research</a:t>
            </a:r>
            <a:endParaRPr lang="en-FI" dirty="0"/>
          </a:p>
        </p:txBody>
      </p:sp>
      <p:pic>
        <p:nvPicPr>
          <p:cNvPr id="10" name="Picture 9">
            <a:extLst>
              <a:ext uri="{FF2B5EF4-FFF2-40B4-BE49-F238E27FC236}">
                <a16:creationId xmlns:a16="http://schemas.microsoft.com/office/drawing/2014/main" id="{0D0E2C56-5EF5-C698-48A3-DD2408FDA4F9}"/>
              </a:ext>
            </a:extLst>
          </p:cNvPr>
          <p:cNvPicPr>
            <a:picLocks noChangeAspect="1"/>
          </p:cNvPicPr>
          <p:nvPr userDrawn="1"/>
        </p:nvPicPr>
        <p:blipFill>
          <a:blip r:embed="rId2"/>
          <a:srcRect/>
          <a:stretch/>
        </p:blipFill>
        <p:spPr>
          <a:xfrm>
            <a:off x="418621" y="28875"/>
            <a:ext cx="5376995" cy="1989308"/>
          </a:xfrm>
          <a:prstGeom prst="rect">
            <a:avLst/>
          </a:prstGeom>
        </p:spPr>
      </p:pic>
      <p:cxnSp>
        <p:nvCxnSpPr>
          <p:cNvPr id="13" name="Straight Connector 12">
            <a:extLst>
              <a:ext uri="{FF2B5EF4-FFF2-40B4-BE49-F238E27FC236}">
                <a16:creationId xmlns:a16="http://schemas.microsoft.com/office/drawing/2014/main" id="{9E73B50F-8A84-271A-B258-AA062C57D08E}"/>
              </a:ext>
            </a:extLst>
          </p:cNvPr>
          <p:cNvCxnSpPr>
            <a:cxnSpLocks/>
          </p:cNvCxnSpPr>
          <p:nvPr userDrawn="1"/>
        </p:nvCxnSpPr>
        <p:spPr>
          <a:xfrm>
            <a:off x="1258601" y="2206347"/>
            <a:ext cx="99555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6B4DE2D7-24B0-27A5-3F38-46C99B69AD97}"/>
              </a:ext>
            </a:extLst>
          </p:cNvPr>
          <p:cNvSpPr>
            <a:spLocks noGrp="1"/>
          </p:cNvSpPr>
          <p:nvPr>
            <p:ph type="body" sz="quarter" idx="10" hasCustomPrompt="1"/>
          </p:nvPr>
        </p:nvSpPr>
        <p:spPr>
          <a:xfrm>
            <a:off x="19686272" y="350306"/>
            <a:ext cx="6257927" cy="366712"/>
          </a:xfrm>
          <a:prstGeom prst="rect">
            <a:avLst/>
          </a:prstGeom>
        </p:spPr>
        <p:txBody>
          <a:bodyPr>
            <a:normAutofit/>
          </a:bodyPr>
          <a:lstStyle>
            <a:lvl1pPr marL="0" indent="0" algn="r">
              <a:buNone/>
              <a:defRPr sz="1430">
                <a:latin typeface="Arial" panose="020B0604020202020204" pitchFamily="34" charset="0"/>
                <a:cs typeface="Arial" panose="020B0604020202020204" pitchFamily="34" charset="0"/>
              </a:defRPr>
            </a:lvl1pPr>
          </a:lstStyle>
          <a:p>
            <a:pPr lvl="0"/>
            <a:r>
              <a:rPr lang="en-FI" dirty="0"/>
              <a:t>Research article</a:t>
            </a:r>
          </a:p>
        </p:txBody>
      </p:sp>
      <p:sp>
        <p:nvSpPr>
          <p:cNvPr id="2" name="Text Placeholder 25">
            <a:extLst>
              <a:ext uri="{FF2B5EF4-FFF2-40B4-BE49-F238E27FC236}">
                <a16:creationId xmlns:a16="http://schemas.microsoft.com/office/drawing/2014/main" id="{06B28DCE-0BDC-4B8F-027D-149166D42A60}"/>
              </a:ext>
            </a:extLst>
          </p:cNvPr>
          <p:cNvSpPr>
            <a:spLocks noGrp="1"/>
          </p:cNvSpPr>
          <p:nvPr>
            <p:ph type="body" sz="quarter" idx="17" hasCustomPrompt="1"/>
          </p:nvPr>
        </p:nvSpPr>
        <p:spPr>
          <a:xfrm>
            <a:off x="1175549" y="8235788"/>
            <a:ext cx="12035328" cy="5703439"/>
          </a:xfrm>
          <a:prstGeom prst="rect">
            <a:avLst/>
          </a:prstGeom>
          <a:solidFill>
            <a:schemeClr val="bg1">
              <a:lumMod val="95000"/>
            </a:schemeClr>
          </a:solidFill>
        </p:spPr>
        <p:txBody>
          <a:bodyPr lIns="180000" tIns="180000" rIns="180000" bIns="180000">
            <a:spAutoFit/>
          </a:bodyPr>
          <a:lstStyle>
            <a:lvl1pPr marL="180000" indent="-180000" defTabSz="914317">
              <a:lnSpc>
                <a:spcPct val="100000"/>
              </a:lnSpc>
              <a:spcBef>
                <a:spcPts val="0"/>
              </a:spcBef>
              <a:spcAft>
                <a:spcPts val="600"/>
              </a:spcAft>
              <a:buFont typeface="Arial" panose="020B0604020202020204" pitchFamily="34" charset="0"/>
              <a:buChar char="•"/>
              <a:defRPr sz="1200"/>
            </a:lvl1pPr>
          </a:lstStyle>
          <a:p>
            <a:pPr marL="180000" indent="-180000" defTabSz="914317">
              <a:lnSpc>
                <a:spcPct val="100000"/>
              </a:lnSpc>
              <a:spcBef>
                <a:spcPts val="0"/>
              </a:spcBef>
              <a:spcAft>
                <a:spcPts val="600"/>
              </a:spcAft>
              <a:buFont typeface="Arial" panose="020B0604020202020204" pitchFamily="34" charset="0"/>
              <a:buChar char="•"/>
              <a:defRPr/>
            </a:pPr>
            <a:r>
              <a:rPr lang="en-US" kern="0" noProof="1">
                <a:solidFill>
                  <a:prstClr val="black"/>
                </a:solidFill>
                <a:latin typeface="Arial"/>
              </a:rPr>
              <a:t>The methods section of a scientific poster provides a detailed account of how your research was conducted. It should be clear and precise, allowing others to replicate your study if needed. Here are the key elements to include:</a:t>
            </a:r>
          </a:p>
          <a:p>
            <a:pPr marL="180000" indent="-180000" defTabSz="914317">
              <a:lnSpc>
                <a:spcPct val="100000"/>
              </a:lnSpc>
              <a:spcBef>
                <a:spcPts val="0"/>
              </a:spcBef>
              <a:spcAft>
                <a:spcPts val="600"/>
              </a:spcAft>
              <a:buFont typeface="Arial" panose="020B0604020202020204" pitchFamily="34" charset="0"/>
              <a:buChar char="•"/>
              <a:defRPr/>
            </a:pPr>
            <a:r>
              <a:rPr lang="en-US" kern="0" noProof="1">
                <a:solidFill>
                  <a:prstClr val="black"/>
                </a:solidFill>
                <a:latin typeface="Arial"/>
              </a:rPr>
              <a:t>Study Design, Participants or Subjects, Materials and Equipment and Procedures</a:t>
            </a: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lvl="0"/>
            <a:endParaRPr lang="en-FI" dirty="0"/>
          </a:p>
        </p:txBody>
      </p:sp>
      <p:sp>
        <p:nvSpPr>
          <p:cNvPr id="4" name="Text Placeholder 19">
            <a:extLst>
              <a:ext uri="{FF2B5EF4-FFF2-40B4-BE49-F238E27FC236}">
                <a16:creationId xmlns:a16="http://schemas.microsoft.com/office/drawing/2014/main" id="{C66F8EC6-3BD2-D5CF-500B-A2001AC04AAD}"/>
              </a:ext>
            </a:extLst>
          </p:cNvPr>
          <p:cNvSpPr>
            <a:spLocks noGrp="1"/>
          </p:cNvSpPr>
          <p:nvPr>
            <p:ph type="body" sz="quarter" idx="11" hasCustomPrompt="1"/>
          </p:nvPr>
        </p:nvSpPr>
        <p:spPr>
          <a:xfrm>
            <a:off x="898120" y="4574334"/>
            <a:ext cx="12268517" cy="288000"/>
          </a:xfrm>
          <a:prstGeom prst="rect">
            <a:avLst/>
          </a:prstGeom>
        </p:spPr>
        <p:txBody>
          <a:bodyPr/>
          <a:lstStyle>
            <a:lvl1pPr marL="0" indent="0">
              <a:buNone/>
              <a:defRPr sz="1600" b="1"/>
            </a:lvl1pPr>
            <a:lvl2pPr>
              <a:defRPr sz="1600" b="1"/>
            </a:lvl2pPr>
            <a:lvl3pPr>
              <a:defRPr sz="1600" b="1"/>
            </a:lvl3pPr>
            <a:lvl4pPr>
              <a:defRPr sz="1600" b="1"/>
            </a:lvl4pPr>
            <a:lvl5pPr>
              <a:defRPr sz="1600" b="1"/>
            </a:lvl5pPr>
          </a:lstStyle>
          <a:p>
            <a:pPr lvl="0"/>
            <a:r>
              <a:rPr lang="en-FI" dirty="0"/>
              <a:t>Introduction</a:t>
            </a:r>
          </a:p>
        </p:txBody>
      </p:sp>
      <p:sp>
        <p:nvSpPr>
          <p:cNvPr id="5" name="Text Placeholder 19">
            <a:extLst>
              <a:ext uri="{FF2B5EF4-FFF2-40B4-BE49-F238E27FC236}">
                <a16:creationId xmlns:a16="http://schemas.microsoft.com/office/drawing/2014/main" id="{19808D5C-77D3-B2F4-4E14-3E44003AE58B}"/>
              </a:ext>
            </a:extLst>
          </p:cNvPr>
          <p:cNvSpPr>
            <a:spLocks noGrp="1"/>
          </p:cNvSpPr>
          <p:nvPr>
            <p:ph type="body" sz="quarter" idx="12" hasCustomPrompt="1"/>
          </p:nvPr>
        </p:nvSpPr>
        <p:spPr>
          <a:xfrm>
            <a:off x="898120" y="7828516"/>
            <a:ext cx="12268517" cy="288000"/>
          </a:xfrm>
          <a:prstGeom prst="rect">
            <a:avLst/>
          </a:prstGeom>
        </p:spPr>
        <p:txBody>
          <a:bodyPr/>
          <a:lstStyle>
            <a:lvl1pPr marL="0" indent="0">
              <a:buNone/>
              <a:defRPr sz="1600" b="1"/>
            </a:lvl1pPr>
            <a:lvl2pPr>
              <a:defRPr sz="1600" b="1"/>
            </a:lvl2pPr>
            <a:lvl3pPr>
              <a:defRPr sz="1600" b="1"/>
            </a:lvl3pPr>
            <a:lvl4pPr>
              <a:defRPr sz="1600" b="1"/>
            </a:lvl4pPr>
            <a:lvl5pPr>
              <a:defRPr sz="1600" b="1"/>
            </a:lvl5pPr>
          </a:lstStyle>
          <a:p>
            <a:pPr lvl="0"/>
            <a:r>
              <a:rPr lang="en-FI" dirty="0"/>
              <a:t>Methods</a:t>
            </a:r>
          </a:p>
        </p:txBody>
      </p:sp>
      <p:sp>
        <p:nvSpPr>
          <p:cNvPr id="6" name="Text Placeholder 19">
            <a:extLst>
              <a:ext uri="{FF2B5EF4-FFF2-40B4-BE49-F238E27FC236}">
                <a16:creationId xmlns:a16="http://schemas.microsoft.com/office/drawing/2014/main" id="{C7443121-5665-ECEB-0020-160D47919B74}"/>
              </a:ext>
            </a:extLst>
          </p:cNvPr>
          <p:cNvSpPr>
            <a:spLocks noGrp="1"/>
          </p:cNvSpPr>
          <p:nvPr>
            <p:ph type="body" sz="quarter" idx="13" hasCustomPrompt="1"/>
          </p:nvPr>
        </p:nvSpPr>
        <p:spPr>
          <a:xfrm>
            <a:off x="13488634" y="4581052"/>
            <a:ext cx="12268517" cy="288000"/>
          </a:xfrm>
          <a:prstGeom prst="rect">
            <a:avLst/>
          </a:prstGeom>
        </p:spPr>
        <p:txBody>
          <a:bodyPr/>
          <a:lstStyle>
            <a:lvl1pPr marL="0" indent="0">
              <a:buNone/>
              <a:defRPr sz="1600" b="1"/>
            </a:lvl1pPr>
            <a:lvl2pPr>
              <a:defRPr sz="1600" b="1"/>
            </a:lvl2pPr>
            <a:lvl3pPr>
              <a:defRPr sz="1600" b="1"/>
            </a:lvl3pPr>
            <a:lvl4pPr>
              <a:defRPr sz="1600" b="1"/>
            </a:lvl4pPr>
            <a:lvl5pPr>
              <a:defRPr sz="1600" b="1"/>
            </a:lvl5pPr>
          </a:lstStyle>
          <a:p>
            <a:pPr lvl="0"/>
            <a:r>
              <a:rPr lang="en-FI" dirty="0"/>
              <a:t>Results and discussion</a:t>
            </a:r>
          </a:p>
        </p:txBody>
      </p:sp>
      <p:sp>
        <p:nvSpPr>
          <p:cNvPr id="9" name="Text Placeholder 19">
            <a:extLst>
              <a:ext uri="{FF2B5EF4-FFF2-40B4-BE49-F238E27FC236}">
                <a16:creationId xmlns:a16="http://schemas.microsoft.com/office/drawing/2014/main" id="{3B5D3080-9A2A-1F9B-AF48-DBCF968ED806}"/>
              </a:ext>
            </a:extLst>
          </p:cNvPr>
          <p:cNvSpPr>
            <a:spLocks noGrp="1"/>
          </p:cNvSpPr>
          <p:nvPr>
            <p:ph type="body" sz="quarter" idx="14" hasCustomPrompt="1"/>
          </p:nvPr>
        </p:nvSpPr>
        <p:spPr>
          <a:xfrm>
            <a:off x="13488634" y="10605072"/>
            <a:ext cx="12268517" cy="288000"/>
          </a:xfrm>
          <a:prstGeom prst="rect">
            <a:avLst/>
          </a:prstGeom>
        </p:spPr>
        <p:txBody>
          <a:bodyPr/>
          <a:lstStyle>
            <a:lvl1pPr marL="0" indent="0">
              <a:buNone/>
              <a:defRPr sz="1600" b="1"/>
            </a:lvl1pPr>
            <a:lvl2pPr>
              <a:defRPr sz="1600" b="1"/>
            </a:lvl2pPr>
            <a:lvl3pPr>
              <a:defRPr sz="1600" b="1"/>
            </a:lvl3pPr>
            <a:lvl4pPr>
              <a:defRPr sz="1600" b="1"/>
            </a:lvl4pPr>
            <a:lvl5pPr>
              <a:defRPr sz="1600" b="1"/>
            </a:lvl5pPr>
          </a:lstStyle>
          <a:p>
            <a:pPr lvl="0"/>
            <a:r>
              <a:rPr lang="en-FI" dirty="0"/>
              <a:t>Summary</a:t>
            </a:r>
          </a:p>
        </p:txBody>
      </p:sp>
      <p:sp>
        <p:nvSpPr>
          <p:cNvPr id="11" name="Text Placeholder 19">
            <a:extLst>
              <a:ext uri="{FF2B5EF4-FFF2-40B4-BE49-F238E27FC236}">
                <a16:creationId xmlns:a16="http://schemas.microsoft.com/office/drawing/2014/main" id="{86CB516C-7405-55C4-BF0D-7D71D2EF5166}"/>
              </a:ext>
            </a:extLst>
          </p:cNvPr>
          <p:cNvSpPr>
            <a:spLocks noGrp="1"/>
          </p:cNvSpPr>
          <p:nvPr>
            <p:ph type="body" sz="quarter" idx="15" hasCustomPrompt="1"/>
          </p:nvPr>
        </p:nvSpPr>
        <p:spPr>
          <a:xfrm>
            <a:off x="13488634" y="13254060"/>
            <a:ext cx="12268517" cy="288000"/>
          </a:xfrm>
          <a:prstGeom prst="rect">
            <a:avLst/>
          </a:prstGeom>
        </p:spPr>
        <p:txBody>
          <a:bodyPr/>
          <a:lstStyle>
            <a:lvl1pPr marL="0" indent="0">
              <a:buNone/>
              <a:defRPr sz="1600" b="1"/>
            </a:lvl1pPr>
            <a:lvl2pPr>
              <a:defRPr sz="1600" b="1"/>
            </a:lvl2pPr>
            <a:lvl3pPr>
              <a:defRPr sz="1600" b="1"/>
            </a:lvl3pPr>
            <a:lvl4pPr>
              <a:defRPr sz="1600" b="1"/>
            </a:lvl4pPr>
            <a:lvl5pPr>
              <a:defRPr sz="1600" b="1"/>
            </a:lvl5pPr>
          </a:lstStyle>
          <a:p>
            <a:pPr lvl="0"/>
            <a:r>
              <a:rPr lang="en-FI" dirty="0"/>
              <a:t>References</a:t>
            </a:r>
          </a:p>
        </p:txBody>
      </p:sp>
      <p:sp>
        <p:nvSpPr>
          <p:cNvPr id="12" name="Text Placeholder 25">
            <a:extLst>
              <a:ext uri="{FF2B5EF4-FFF2-40B4-BE49-F238E27FC236}">
                <a16:creationId xmlns:a16="http://schemas.microsoft.com/office/drawing/2014/main" id="{E4BD3CAB-CD03-0934-56FD-B610B65DCAC0}"/>
              </a:ext>
            </a:extLst>
          </p:cNvPr>
          <p:cNvSpPr>
            <a:spLocks noGrp="1"/>
          </p:cNvSpPr>
          <p:nvPr>
            <p:ph type="body" sz="quarter" idx="16" hasCustomPrompt="1"/>
          </p:nvPr>
        </p:nvSpPr>
        <p:spPr>
          <a:xfrm>
            <a:off x="1175549" y="4964687"/>
            <a:ext cx="12035328" cy="1145268"/>
          </a:xfrm>
          <a:prstGeom prst="rect">
            <a:avLst/>
          </a:prstGeom>
          <a:solidFill>
            <a:schemeClr val="bg1">
              <a:lumMod val="95000"/>
            </a:schemeClr>
          </a:solidFill>
        </p:spPr>
        <p:txBody>
          <a:bodyPr lIns="180000" tIns="180000" rIns="180000" bIns="180000">
            <a:spAutoFit/>
          </a:bodyPr>
          <a:lstStyle>
            <a:lvl1pPr marL="0" indent="0">
              <a:buNone/>
              <a:defRPr sz="1200"/>
            </a:lvl1pPr>
          </a:lstStyle>
          <a:p>
            <a:pPr marL="0" marR="0" lvl="0" indent="0" algn="l" defTabSz="1069208" rtl="0" eaLnBrk="1" fontAlgn="auto" latinLnBrk="0" hangingPunct="1">
              <a:lnSpc>
                <a:spcPct val="90000"/>
              </a:lnSpc>
              <a:spcBef>
                <a:spcPts val="1169"/>
              </a:spcBef>
              <a:spcAft>
                <a:spcPts val="0"/>
              </a:spcAft>
              <a:buClrTx/>
              <a:buSzTx/>
              <a:buFont typeface="Arial" panose="020B0604020202020204" pitchFamily="34" charset="0"/>
              <a:buNone/>
              <a:tabLst/>
              <a:defRPr/>
            </a:pPr>
            <a:r>
              <a:rPr lang="en-US" kern="0" noProof="1">
                <a:solidFill>
                  <a:prstClr val="black"/>
                </a:solidFill>
                <a:latin typeface="Arial"/>
              </a:rPr>
              <a:t>The introduction of a scientific poster sets the stage for your research and provides the necessary background for understanding your study. It should be concise yet informative, capturing the essence of your research question and its significance.</a:t>
            </a:r>
          </a:p>
          <a:p>
            <a:pPr lvl="0"/>
            <a:endParaRPr lang="en-FI" dirty="0"/>
          </a:p>
        </p:txBody>
      </p:sp>
      <p:sp>
        <p:nvSpPr>
          <p:cNvPr id="14" name="Text Placeholder 25">
            <a:extLst>
              <a:ext uri="{FF2B5EF4-FFF2-40B4-BE49-F238E27FC236}">
                <a16:creationId xmlns:a16="http://schemas.microsoft.com/office/drawing/2014/main" id="{4B09221C-44BB-9447-F067-0C7B4339F00B}"/>
              </a:ext>
            </a:extLst>
          </p:cNvPr>
          <p:cNvSpPr>
            <a:spLocks noGrp="1"/>
          </p:cNvSpPr>
          <p:nvPr>
            <p:ph type="body" sz="quarter" idx="18" hasCustomPrompt="1"/>
          </p:nvPr>
        </p:nvSpPr>
        <p:spPr>
          <a:xfrm>
            <a:off x="13708973" y="4971701"/>
            <a:ext cx="12035328" cy="3979890"/>
          </a:xfrm>
          <a:prstGeom prst="rect">
            <a:avLst/>
          </a:prstGeom>
          <a:solidFill>
            <a:schemeClr val="bg1">
              <a:lumMod val="95000"/>
            </a:schemeClr>
          </a:solidFill>
        </p:spPr>
        <p:txBody>
          <a:bodyPr lIns="180000" tIns="180000" rIns="180000" bIns="180000">
            <a:spAutoFit/>
          </a:bodyPr>
          <a:lstStyle>
            <a:lvl1pPr marL="0" indent="0" defTabSz="914317">
              <a:lnSpc>
                <a:spcPct val="100000"/>
              </a:lnSpc>
              <a:spcBef>
                <a:spcPts val="0"/>
              </a:spcBef>
              <a:spcAft>
                <a:spcPts val="600"/>
              </a:spcAft>
              <a:buFontTx/>
              <a:buNone/>
              <a:defRPr sz="1200"/>
            </a:lvl1pPr>
          </a:lstStyle>
          <a:p>
            <a:pPr defTabSz="914317">
              <a:lnSpc>
                <a:spcPct val="100000"/>
              </a:lnSpc>
              <a:spcBef>
                <a:spcPts val="0"/>
              </a:spcBef>
              <a:spcAft>
                <a:spcPts val="600"/>
              </a:spcAft>
              <a:buFontTx/>
              <a:buNone/>
              <a:defRPr/>
            </a:pPr>
            <a:r>
              <a:rPr lang="en-US" kern="0" noProof="1">
                <a:solidFill>
                  <a:prstClr val="black"/>
                </a:solidFill>
                <a:latin typeface="Arial"/>
              </a:rPr>
              <a:t>The results and discussion section of a scientific poster should present your findings clearly and interpret their significance. Start with a summary of the main findings, using visual aids like tables and graphs to illustrate key data. Include statistical analysis results and describe any notable patterns or trends. Discuss what your findings mean in the context of your research question, highlighting their implications and how they contribute to the field. Acknowledge any limitations of your study and suggest areas for future research. This combined approach helps your audience understand both the outcomes and the broader impact of your study.</a:t>
            </a: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lvl="0"/>
            <a:endParaRPr lang="en-FI" dirty="0"/>
          </a:p>
        </p:txBody>
      </p:sp>
      <p:sp>
        <p:nvSpPr>
          <p:cNvPr id="16" name="Text Placeholder 25">
            <a:extLst>
              <a:ext uri="{FF2B5EF4-FFF2-40B4-BE49-F238E27FC236}">
                <a16:creationId xmlns:a16="http://schemas.microsoft.com/office/drawing/2014/main" id="{2D2A4497-8384-4D45-B514-DCF468BE596F}"/>
              </a:ext>
            </a:extLst>
          </p:cNvPr>
          <p:cNvSpPr>
            <a:spLocks noGrp="1"/>
          </p:cNvSpPr>
          <p:nvPr>
            <p:ph type="body" sz="quarter" idx="19" hasCustomPrompt="1"/>
          </p:nvPr>
        </p:nvSpPr>
        <p:spPr>
          <a:xfrm>
            <a:off x="13708973" y="11012138"/>
            <a:ext cx="12035328" cy="1333012"/>
          </a:xfrm>
          <a:prstGeom prst="rect">
            <a:avLst/>
          </a:prstGeom>
          <a:solidFill>
            <a:schemeClr val="bg1">
              <a:lumMod val="95000"/>
            </a:schemeClr>
          </a:solidFill>
        </p:spPr>
        <p:txBody>
          <a:bodyPr lIns="180000" tIns="180000" rIns="180000" bIns="180000">
            <a:spAutoFit/>
          </a:bodyPr>
          <a:lstStyle>
            <a:lvl1pPr marL="228600" indent="-228600" defTabSz="914317">
              <a:lnSpc>
                <a:spcPct val="100000"/>
              </a:lnSpc>
              <a:spcBef>
                <a:spcPts val="0"/>
              </a:spcBef>
              <a:spcAft>
                <a:spcPts val="600"/>
              </a:spcAft>
              <a:buFont typeface="+mj-lt"/>
              <a:buAutoNum type="arabicPeriod"/>
              <a:defRPr sz="1200"/>
            </a:lvl1pPr>
          </a:lstStyle>
          <a:p>
            <a:pPr marL="228600" indent="-228600" defTabSz="914317">
              <a:lnSpc>
                <a:spcPct val="100000"/>
              </a:lnSpc>
              <a:spcBef>
                <a:spcPts val="0"/>
              </a:spcBef>
              <a:spcAft>
                <a:spcPts val="600"/>
              </a:spcAft>
              <a:buFont typeface="+mj-lt"/>
              <a:buAutoNum type="arabicPeriod"/>
              <a:defRPr/>
            </a:pPr>
            <a:r>
              <a:rPr lang="en-US" kern="0" noProof="1">
                <a:solidFill>
                  <a:prstClr val="black"/>
                </a:solidFill>
                <a:latin typeface="Arial"/>
              </a:rPr>
              <a:t>Summary of Key Findings: Briefly restate the most important results of your study. </a:t>
            </a:r>
          </a:p>
          <a:p>
            <a:pPr marL="228600" indent="-228600" defTabSz="914317">
              <a:lnSpc>
                <a:spcPct val="100000"/>
              </a:lnSpc>
              <a:spcBef>
                <a:spcPts val="0"/>
              </a:spcBef>
              <a:spcAft>
                <a:spcPts val="600"/>
              </a:spcAft>
              <a:buFont typeface="+mj-lt"/>
              <a:buAutoNum type="arabicPeriod"/>
              <a:defRPr/>
            </a:pPr>
            <a:r>
              <a:rPr lang="en-US" kern="0" noProof="1">
                <a:solidFill>
                  <a:prstClr val="black"/>
                </a:solidFill>
                <a:latin typeface="Arial"/>
              </a:rPr>
              <a:t>Significance: Highlight the significance of your findings. Implications: Discuss the broader implications of your research. What potential applications your findings have?</a:t>
            </a:r>
          </a:p>
          <a:p>
            <a:pPr marL="228600" indent="-228600" defTabSz="914317">
              <a:lnSpc>
                <a:spcPct val="100000"/>
              </a:lnSpc>
              <a:spcBef>
                <a:spcPts val="0"/>
              </a:spcBef>
              <a:spcAft>
                <a:spcPts val="600"/>
              </a:spcAft>
              <a:buFont typeface="+mj-lt"/>
              <a:buAutoNum type="arabicPeriod"/>
              <a:defRPr/>
            </a:pPr>
            <a:r>
              <a:rPr lang="en-US" kern="0" noProof="1">
                <a:solidFill>
                  <a:prstClr val="black"/>
                </a:solidFill>
                <a:latin typeface="Arial"/>
              </a:rPr>
              <a:t>Future Directions</a:t>
            </a:r>
          </a:p>
          <a:p>
            <a:pPr marL="228600" indent="-228600" defTabSz="914317">
              <a:lnSpc>
                <a:spcPct val="100000"/>
              </a:lnSpc>
              <a:spcBef>
                <a:spcPts val="0"/>
              </a:spcBef>
              <a:spcAft>
                <a:spcPts val="600"/>
              </a:spcAft>
              <a:buFont typeface="+mj-lt"/>
              <a:buAutoNum type="arabicPeriod"/>
              <a:defRPr/>
            </a:pPr>
            <a:r>
              <a:rPr lang="en-US" kern="0" noProof="1">
                <a:solidFill>
                  <a:prstClr val="black"/>
                </a:solidFill>
                <a:latin typeface="Arial"/>
              </a:rPr>
              <a:t>Final Thoughts: Conclude with a strong closing statement that reinforces the value of your research</a:t>
            </a:r>
          </a:p>
        </p:txBody>
      </p:sp>
      <p:sp>
        <p:nvSpPr>
          <p:cNvPr id="17" name="Text Placeholder 25">
            <a:extLst>
              <a:ext uri="{FF2B5EF4-FFF2-40B4-BE49-F238E27FC236}">
                <a16:creationId xmlns:a16="http://schemas.microsoft.com/office/drawing/2014/main" id="{413D423E-DEC3-B893-C38E-ED30C89E886D}"/>
              </a:ext>
            </a:extLst>
          </p:cNvPr>
          <p:cNvSpPr>
            <a:spLocks noGrp="1"/>
          </p:cNvSpPr>
          <p:nvPr>
            <p:ph type="body" sz="quarter" idx="20" hasCustomPrompt="1"/>
          </p:nvPr>
        </p:nvSpPr>
        <p:spPr>
          <a:xfrm>
            <a:off x="13704474" y="13643063"/>
            <a:ext cx="12035328" cy="1260877"/>
          </a:xfrm>
          <a:prstGeom prst="rect">
            <a:avLst/>
          </a:prstGeom>
          <a:solidFill>
            <a:schemeClr val="bg1">
              <a:lumMod val="95000"/>
            </a:schemeClr>
          </a:solidFill>
        </p:spPr>
        <p:txBody>
          <a:bodyPr lIns="180000" tIns="180000" rIns="180000" bIns="180000">
            <a:spAutoFit/>
          </a:bodyPr>
          <a:lstStyle>
            <a:lvl1pPr marL="228600" indent="-228600">
              <a:buFont typeface="+mj-lt"/>
              <a:buAutoNum type="arabicPeriod"/>
              <a:defRPr sz="800"/>
            </a:lvl1pPr>
          </a:lstStyle>
          <a:p>
            <a:r>
              <a:rPr lang="en-FI" dirty="0"/>
              <a:t>Reference 1</a:t>
            </a:r>
          </a:p>
          <a:p>
            <a:r>
              <a:rPr lang="en-FI" dirty="0"/>
              <a:t>Reference 2</a:t>
            </a:r>
          </a:p>
          <a:p>
            <a:r>
              <a:rPr lang="en-FI" dirty="0"/>
              <a:t>Reference 3</a:t>
            </a:r>
          </a:p>
        </p:txBody>
      </p:sp>
      <p:sp>
        <p:nvSpPr>
          <p:cNvPr id="18" name="Text Placeholder 32">
            <a:extLst>
              <a:ext uri="{FF2B5EF4-FFF2-40B4-BE49-F238E27FC236}">
                <a16:creationId xmlns:a16="http://schemas.microsoft.com/office/drawing/2014/main" id="{051CA12E-FD14-CF41-FD41-464A150B9D9F}"/>
              </a:ext>
            </a:extLst>
          </p:cNvPr>
          <p:cNvSpPr>
            <a:spLocks noGrp="1"/>
          </p:cNvSpPr>
          <p:nvPr>
            <p:ph type="body" sz="quarter" idx="21" hasCustomPrompt="1"/>
          </p:nvPr>
        </p:nvSpPr>
        <p:spPr>
          <a:xfrm>
            <a:off x="1523670" y="14314243"/>
            <a:ext cx="10787737" cy="193064"/>
          </a:xfrm>
          <a:prstGeom prst="rect">
            <a:avLst/>
          </a:prstGeom>
        </p:spPr>
        <p:txBody>
          <a:bodyPr wrap="square">
            <a:spAutoFit/>
          </a:bodyPr>
          <a:lstStyle>
            <a:lvl1pPr marL="0" indent="0">
              <a:buNone/>
              <a:defRPr sz="700"/>
            </a:lvl1pPr>
            <a:lvl2pPr>
              <a:defRPr sz="700"/>
            </a:lvl2pPr>
            <a:lvl3pPr>
              <a:defRPr sz="700"/>
            </a:lvl3pPr>
            <a:lvl4pPr>
              <a:defRPr sz="700"/>
            </a:lvl4pPr>
            <a:lvl5pPr>
              <a:defRPr sz="700"/>
            </a:lvl5pPr>
          </a:lstStyle>
          <a:p>
            <a:pPr marL="0" marR="0" lvl="0" indent="0" algn="l" defTabSz="1069208" rtl="0" eaLnBrk="1" fontAlgn="auto" latinLnBrk="0" hangingPunct="1">
              <a:lnSpc>
                <a:spcPct val="90000"/>
              </a:lnSpc>
              <a:spcBef>
                <a:spcPts val="1169"/>
              </a:spcBef>
              <a:spcAft>
                <a:spcPts val="0"/>
              </a:spcAft>
              <a:buClrTx/>
              <a:buSzTx/>
              <a:buFont typeface="Arial" panose="020B0604020202020204" pitchFamily="34" charset="0"/>
              <a:buNone/>
              <a:tabLst/>
              <a:defRPr/>
            </a:pPr>
            <a:r>
              <a:rPr lang="en-US" sz="700" noProof="1">
                <a:solidFill>
                  <a:prstClr val="black"/>
                </a:solidFill>
                <a:latin typeface="Arial"/>
              </a:rPr>
              <a:t>Figure 1. Some Categories that represent things.</a:t>
            </a:r>
          </a:p>
        </p:txBody>
      </p:sp>
      <p:sp>
        <p:nvSpPr>
          <p:cNvPr id="19" name="Chart Placeholder 34">
            <a:extLst>
              <a:ext uri="{FF2B5EF4-FFF2-40B4-BE49-F238E27FC236}">
                <a16:creationId xmlns:a16="http://schemas.microsoft.com/office/drawing/2014/main" id="{1DC3C018-5991-BBF7-8100-8E0CA3ECB1B2}"/>
              </a:ext>
            </a:extLst>
          </p:cNvPr>
          <p:cNvSpPr>
            <a:spLocks noGrp="1"/>
          </p:cNvSpPr>
          <p:nvPr>
            <p:ph type="chart" sz="quarter" idx="22"/>
          </p:nvPr>
        </p:nvSpPr>
        <p:spPr>
          <a:xfrm>
            <a:off x="1523671" y="9997871"/>
            <a:ext cx="10787740" cy="4195034"/>
          </a:xfrm>
          <a:prstGeom prst="rect">
            <a:avLst/>
          </a:prstGeom>
        </p:spPr>
        <p:txBody>
          <a:bodyPr/>
          <a:lstStyle/>
          <a:p>
            <a:endParaRPr lang="en-FI" dirty="0"/>
          </a:p>
        </p:txBody>
      </p:sp>
      <p:sp>
        <p:nvSpPr>
          <p:cNvPr id="20" name="Chart Placeholder 37">
            <a:extLst>
              <a:ext uri="{FF2B5EF4-FFF2-40B4-BE49-F238E27FC236}">
                <a16:creationId xmlns:a16="http://schemas.microsoft.com/office/drawing/2014/main" id="{BA98917B-5522-0A73-7A34-FE496BA90F6F}"/>
              </a:ext>
            </a:extLst>
          </p:cNvPr>
          <p:cNvSpPr>
            <a:spLocks noGrp="1"/>
          </p:cNvSpPr>
          <p:nvPr>
            <p:ph type="chart" sz="quarter" idx="23"/>
          </p:nvPr>
        </p:nvSpPr>
        <p:spPr>
          <a:xfrm>
            <a:off x="14172131" y="7377114"/>
            <a:ext cx="11115001" cy="2592440"/>
          </a:xfrm>
          <a:prstGeom prst="rect">
            <a:avLst/>
          </a:prstGeom>
        </p:spPr>
        <p:txBody>
          <a:bodyPr/>
          <a:lstStyle/>
          <a:p>
            <a:endParaRPr lang="en-FI"/>
          </a:p>
        </p:txBody>
      </p:sp>
      <p:sp>
        <p:nvSpPr>
          <p:cNvPr id="21" name="Text Placeholder 32">
            <a:extLst>
              <a:ext uri="{FF2B5EF4-FFF2-40B4-BE49-F238E27FC236}">
                <a16:creationId xmlns:a16="http://schemas.microsoft.com/office/drawing/2014/main" id="{D53B59DD-9A2D-2EC4-5224-E75301035A56}"/>
              </a:ext>
            </a:extLst>
          </p:cNvPr>
          <p:cNvSpPr>
            <a:spLocks noGrp="1"/>
          </p:cNvSpPr>
          <p:nvPr>
            <p:ph type="body" sz="quarter" idx="24" hasCustomPrompt="1"/>
          </p:nvPr>
        </p:nvSpPr>
        <p:spPr>
          <a:xfrm>
            <a:off x="14172130" y="10072201"/>
            <a:ext cx="11114998" cy="193064"/>
          </a:xfrm>
          <a:prstGeom prst="rect">
            <a:avLst/>
          </a:prstGeom>
        </p:spPr>
        <p:txBody>
          <a:bodyPr wrap="square">
            <a:spAutoFit/>
          </a:bodyPr>
          <a:lstStyle>
            <a:lvl1pPr marL="0" indent="0">
              <a:buNone/>
              <a:defRPr sz="700"/>
            </a:lvl1pPr>
            <a:lvl2pPr>
              <a:defRPr sz="700"/>
            </a:lvl2pPr>
            <a:lvl3pPr>
              <a:defRPr sz="700"/>
            </a:lvl3pPr>
            <a:lvl4pPr>
              <a:defRPr sz="700"/>
            </a:lvl4pPr>
            <a:lvl5pPr>
              <a:defRPr sz="700"/>
            </a:lvl5pPr>
          </a:lstStyle>
          <a:p>
            <a:pPr marL="0" marR="0" lvl="0" indent="0" algn="l" defTabSz="1069208" rtl="0" eaLnBrk="1" fontAlgn="auto" latinLnBrk="0" hangingPunct="1">
              <a:lnSpc>
                <a:spcPct val="90000"/>
              </a:lnSpc>
              <a:spcBef>
                <a:spcPts val="1169"/>
              </a:spcBef>
              <a:spcAft>
                <a:spcPts val="0"/>
              </a:spcAft>
              <a:buClrTx/>
              <a:buSzTx/>
              <a:buFont typeface="Arial" panose="020B0604020202020204" pitchFamily="34" charset="0"/>
              <a:buNone/>
              <a:tabLst/>
              <a:defRPr/>
            </a:pPr>
            <a:r>
              <a:rPr lang="en-US" sz="700" noProof="1">
                <a:solidFill>
                  <a:prstClr val="black"/>
                </a:solidFill>
                <a:latin typeface="Arial"/>
              </a:rPr>
              <a:t>Figure 2. Some Categories that represent things.</a:t>
            </a:r>
          </a:p>
        </p:txBody>
      </p:sp>
    </p:spTree>
    <p:extLst>
      <p:ext uri="{BB962C8B-B14F-4D97-AF65-F5344CB8AC3E}">
        <p14:creationId xmlns:p14="http://schemas.microsoft.com/office/powerpoint/2010/main" val="2802487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chool of Arts, Design and Architecture">
    <p:spTree>
      <p:nvGrpSpPr>
        <p:cNvPr id="1" name=""/>
        <p:cNvGrpSpPr/>
        <p:nvPr/>
      </p:nvGrpSpPr>
      <p:grpSpPr>
        <a:xfrm>
          <a:off x="0" y="0"/>
          <a:ext cx="0" cy="0"/>
          <a:chOff x="0" y="0"/>
          <a:chExt cx="0" cy="0"/>
        </a:xfrm>
      </p:grpSpPr>
      <p:sp>
        <p:nvSpPr>
          <p:cNvPr id="8" name="Textplatzhalter 2">
            <a:extLst>
              <a:ext uri="{FF2B5EF4-FFF2-40B4-BE49-F238E27FC236}">
                <a16:creationId xmlns:a16="http://schemas.microsoft.com/office/drawing/2014/main" id="{187C2FAC-8579-11CF-78E0-761697F012AC}"/>
              </a:ext>
            </a:extLst>
          </p:cNvPr>
          <p:cNvSpPr txBox="1">
            <a:spLocks/>
          </p:cNvSpPr>
          <p:nvPr userDrawn="1"/>
        </p:nvSpPr>
        <p:spPr>
          <a:xfrm>
            <a:off x="2" y="0"/>
            <a:ext cx="26879550" cy="4387286"/>
          </a:xfrm>
          <a:prstGeom prst="rect">
            <a:avLst/>
          </a:prstGeom>
          <a:solidFill>
            <a:srgbClr val="FFC341"/>
          </a:solidFill>
        </p:spPr>
        <p:txBody>
          <a:bodyPr vert="horz" lIns="360000" tIns="360000" rIns="360000" bIns="360000" rtlCol="0" anchor="t" anchorCtr="0">
            <a:noAutofit/>
          </a:bodyPr>
          <a:lstStyle>
            <a:lvl1pPr marL="0" indent="0" algn="l" defTabSz="567048" rtl="0" eaLnBrk="1" latinLnBrk="0" hangingPunct="1">
              <a:lnSpc>
                <a:spcPct val="100000"/>
              </a:lnSpc>
              <a:spcBef>
                <a:spcPts val="0"/>
              </a:spcBef>
              <a:buFont typeface="Arial" panose="020B0604020202020204" pitchFamily="34" charset="0"/>
              <a:buNone/>
              <a:defRPr sz="4000" kern="1200">
                <a:solidFill>
                  <a:schemeClr val="bg1"/>
                </a:solidFill>
                <a:latin typeface="+mn-lt"/>
                <a:ea typeface="+mn-ea"/>
                <a:cs typeface="+mn-cs"/>
              </a:defRPr>
            </a:lvl1pPr>
            <a:lvl2pPr marL="0" indent="0" algn="l" defTabSz="567048" rtl="0" eaLnBrk="1" latinLnBrk="0" hangingPunct="1">
              <a:lnSpc>
                <a:spcPct val="100000"/>
              </a:lnSpc>
              <a:spcBef>
                <a:spcPts val="0"/>
              </a:spcBef>
              <a:buFont typeface="Symbol" panose="05050102010706020507" pitchFamily="18" charset="2"/>
              <a:buNone/>
              <a:defRPr sz="1430" kern="1200">
                <a:solidFill>
                  <a:schemeClr val="bg1"/>
                </a:solidFill>
                <a:latin typeface="+mn-lt"/>
                <a:ea typeface="+mn-ea"/>
                <a:cs typeface="+mn-cs"/>
              </a:defRPr>
            </a:lvl2pPr>
            <a:lvl3pPr marL="0" indent="0" algn="l" defTabSz="567048" rtl="0" eaLnBrk="1" latinLnBrk="0" hangingPunct="1">
              <a:lnSpc>
                <a:spcPct val="100000"/>
              </a:lnSpc>
              <a:spcBef>
                <a:spcPts val="0"/>
              </a:spcBef>
              <a:buFont typeface="Symbol" panose="05050102010706020507" pitchFamily="18" charset="2"/>
              <a:buNone/>
              <a:defRPr sz="1430" kern="1200">
                <a:solidFill>
                  <a:schemeClr val="bg1"/>
                </a:solidFill>
                <a:latin typeface="+mn-lt"/>
                <a:ea typeface="+mn-ea"/>
                <a:cs typeface="+mn-cs"/>
              </a:defRPr>
            </a:lvl3pPr>
            <a:lvl4pPr marL="0" indent="0" algn="l" defTabSz="567048" rtl="0" eaLnBrk="1" latinLnBrk="0" hangingPunct="1">
              <a:lnSpc>
                <a:spcPct val="100000"/>
              </a:lnSpc>
              <a:spcBef>
                <a:spcPts val="0"/>
              </a:spcBef>
              <a:buFont typeface="Symbol" panose="05050102010706020507" pitchFamily="18" charset="2"/>
              <a:buNone/>
              <a:defRPr sz="1430" kern="1200">
                <a:solidFill>
                  <a:schemeClr val="bg1"/>
                </a:solidFill>
                <a:latin typeface="+mn-lt"/>
                <a:ea typeface="+mn-ea"/>
                <a:cs typeface="+mn-cs"/>
              </a:defRPr>
            </a:lvl4pPr>
            <a:lvl5pPr marL="0" indent="0" algn="l" defTabSz="567048" rtl="0" eaLnBrk="1" latinLnBrk="0" hangingPunct="1">
              <a:lnSpc>
                <a:spcPct val="100000"/>
              </a:lnSpc>
              <a:spcBef>
                <a:spcPts val="0"/>
              </a:spcBef>
              <a:buFont typeface="Symbol" panose="05050102010706020507" pitchFamily="18" charset="2"/>
              <a:buNone/>
              <a:defRPr sz="1430" kern="1200">
                <a:solidFill>
                  <a:schemeClr val="bg1"/>
                </a:solidFill>
                <a:latin typeface="+mn-lt"/>
                <a:ea typeface="+mn-ea"/>
                <a:cs typeface="+mn-cs"/>
              </a:defRPr>
            </a:lvl5pPr>
            <a:lvl6pPr marL="1559380"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6pPr>
            <a:lvl7pPr marL="1842904"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7pPr>
            <a:lvl8pPr marL="2126428"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8pPr>
            <a:lvl9pPr marL="2409952"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9pPr>
          </a:lstStyle>
          <a:p>
            <a:pPr marL="0" marR="0" lvl="0" indent="0" algn="l" defTabSz="567048"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430" b="0" i="0" u="none" strike="noStrike" kern="1200" cap="none" spc="0" normalizeH="0" baseline="0" noProof="1">
              <a:ln>
                <a:noFill/>
              </a:ln>
              <a:solidFill>
                <a:sysClr val="window" lastClr="FFFFFF"/>
              </a:solidFill>
              <a:effectLst/>
              <a:uLnTx/>
              <a:uFillTx/>
              <a:latin typeface="Arial"/>
              <a:ea typeface="+mn-ea"/>
              <a:cs typeface="+mn-cs"/>
            </a:endParaRPr>
          </a:p>
        </p:txBody>
      </p:sp>
      <p:sp>
        <p:nvSpPr>
          <p:cNvPr id="3" name="Subtitle 2"/>
          <p:cNvSpPr>
            <a:spLocks noGrp="1"/>
          </p:cNvSpPr>
          <p:nvPr>
            <p:ph type="subTitle" idx="1" hasCustomPrompt="1"/>
          </p:nvPr>
        </p:nvSpPr>
        <p:spPr>
          <a:xfrm>
            <a:off x="1076214" y="3408186"/>
            <a:ext cx="24668087" cy="757120"/>
          </a:xfrm>
          <a:prstGeom prst="rect">
            <a:avLst/>
          </a:prstGeom>
        </p:spPr>
        <p:txBody>
          <a:bodyPr>
            <a:normAutofit/>
          </a:bodyPr>
          <a:lstStyle>
            <a:lvl1pPr marL="0" indent="0" algn="l">
              <a:buNone/>
              <a:defRPr sz="1400">
                <a:latin typeface="Arial" panose="020B0604020202020204" pitchFamily="34" charset="0"/>
                <a:cs typeface="Arial" panose="020B0604020202020204" pitchFamily="34" charset="0"/>
              </a:defRPr>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pPr marL="0" marR="0" lvl="1" indent="0" algn="l" defTabSz="567048"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en-US" sz="1400" b="0" i="0" u="none" strike="noStrike" kern="1200" cap="none" spc="0" normalizeH="0" baseline="0" noProof="1">
                <a:ln>
                  <a:noFill/>
                </a:ln>
                <a:effectLst/>
                <a:uLnTx/>
                <a:uFillTx/>
                <a:latin typeface="Arial"/>
                <a:ea typeface="+mn-ea"/>
                <a:cs typeface="+mn-cs"/>
              </a:rPr>
              <a:t>Author one</a:t>
            </a:r>
            <a:r>
              <a:rPr kumimoji="0" lang="en-US" sz="1400" b="0" i="0" u="none" strike="noStrike" kern="1200" cap="none" spc="0" normalizeH="0" baseline="30000" noProof="1">
                <a:ln>
                  <a:noFill/>
                </a:ln>
                <a:effectLst/>
                <a:uLnTx/>
                <a:uFillTx/>
                <a:latin typeface="Arial"/>
                <a:ea typeface="+mn-ea"/>
                <a:cs typeface="+mn-cs"/>
              </a:rPr>
              <a:t>1</a:t>
            </a:r>
            <a:r>
              <a:rPr kumimoji="0" lang="en-US" sz="1400" b="0" i="0" u="none" strike="noStrike" kern="1200" cap="none" spc="0" normalizeH="0" baseline="0" noProof="1">
                <a:ln>
                  <a:noFill/>
                </a:ln>
                <a:effectLst/>
                <a:uLnTx/>
                <a:uFillTx/>
                <a:latin typeface="Arial"/>
                <a:ea typeface="+mn-ea"/>
                <a:cs typeface="+mn-cs"/>
              </a:rPr>
              <a:t>, Author two</a:t>
            </a:r>
            <a:r>
              <a:rPr kumimoji="0" lang="en-US" sz="1400" b="0" i="0" u="none" strike="noStrike" kern="1200" cap="none" spc="0" normalizeH="0" baseline="30000" noProof="1">
                <a:ln>
                  <a:noFill/>
                </a:ln>
                <a:effectLst/>
                <a:uLnTx/>
                <a:uFillTx/>
                <a:latin typeface="Arial"/>
                <a:ea typeface="+mn-ea"/>
                <a:cs typeface="+mn-cs"/>
              </a:rPr>
              <a:t>2</a:t>
            </a:r>
            <a:r>
              <a:rPr kumimoji="0" lang="en-US" sz="1400" b="0" i="0" u="none" strike="noStrike" kern="1200" cap="none" spc="0" normalizeH="0" baseline="0" noProof="1">
                <a:ln>
                  <a:noFill/>
                </a:ln>
                <a:effectLst/>
                <a:uLnTx/>
                <a:uFillTx/>
                <a:latin typeface="Arial"/>
                <a:ea typeface="+mn-ea"/>
                <a:cs typeface="+mn-cs"/>
              </a:rPr>
              <a:t>, Author three</a:t>
            </a:r>
            <a:r>
              <a:rPr kumimoji="0" lang="en-US" sz="1400" b="0" i="0" u="none" strike="noStrike" kern="1200" cap="none" spc="0" normalizeH="0" baseline="30000" noProof="1">
                <a:ln>
                  <a:noFill/>
                </a:ln>
                <a:effectLst/>
                <a:uLnTx/>
                <a:uFillTx/>
                <a:latin typeface="Arial"/>
                <a:ea typeface="+mn-ea"/>
                <a:cs typeface="+mn-cs"/>
              </a:rPr>
              <a:t>3</a:t>
            </a:r>
            <a:endParaRPr kumimoji="0" lang="en-US" sz="1400" b="0" i="0" u="none" strike="noStrike" kern="1200" cap="none" spc="0" normalizeH="0" baseline="0" noProof="1">
              <a:ln>
                <a:noFill/>
              </a:ln>
              <a:effectLst/>
              <a:uLnTx/>
              <a:uFillTx/>
              <a:latin typeface="Arial"/>
              <a:ea typeface="+mn-ea"/>
              <a:cs typeface="+mn-cs"/>
            </a:endParaRPr>
          </a:p>
          <a:p>
            <a:pPr marL="0" marR="0" lvl="1" indent="0" algn="l" defTabSz="567048"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en-US" sz="1400" b="0" i="0" u="none" strike="noStrike" kern="1200" cap="none" spc="0" normalizeH="0" baseline="30000" noProof="1">
                <a:ln>
                  <a:noFill/>
                </a:ln>
                <a:effectLst/>
                <a:uLnTx/>
                <a:uFillTx/>
                <a:latin typeface="Arial"/>
                <a:ea typeface="+mn-ea"/>
                <a:cs typeface="+mn-cs"/>
              </a:rPr>
              <a:t>1</a:t>
            </a:r>
            <a:r>
              <a:rPr lang="en-US" sz="1400" noProof="1">
                <a:latin typeface="Arial"/>
              </a:rPr>
              <a:t>Unit/Deprtment</a:t>
            </a:r>
            <a:r>
              <a:rPr kumimoji="0" lang="en-US" sz="1400" b="0" i="0" u="none" strike="noStrike" kern="1200" cap="none" spc="0" normalizeH="0" baseline="0" noProof="1">
                <a:ln>
                  <a:noFill/>
                </a:ln>
                <a:effectLst/>
                <a:uLnTx/>
                <a:uFillTx/>
                <a:latin typeface="Arial"/>
                <a:ea typeface="+mn-ea"/>
                <a:cs typeface="+mn-cs"/>
              </a:rPr>
              <a:t>, Aalto University; </a:t>
            </a:r>
            <a:r>
              <a:rPr kumimoji="0" lang="en-US" sz="1400" b="0" i="0" u="none" strike="noStrike" kern="1200" cap="none" spc="0" normalizeH="0" baseline="30000" noProof="1">
                <a:ln>
                  <a:noFill/>
                </a:ln>
                <a:effectLst/>
                <a:uLnTx/>
                <a:uFillTx/>
                <a:latin typeface="Arial"/>
                <a:ea typeface="+mn-ea"/>
                <a:cs typeface="+mn-cs"/>
              </a:rPr>
              <a:t>2</a:t>
            </a:r>
            <a:r>
              <a:rPr lang="en-US" sz="1400" noProof="1">
                <a:latin typeface="Arial"/>
              </a:rPr>
              <a:t>Unit/Deprtment</a:t>
            </a:r>
            <a:r>
              <a:rPr kumimoji="0" lang="en-US" sz="1400" b="0" i="0" u="none" strike="noStrike" kern="1200" cap="none" spc="0" normalizeH="0" baseline="0" noProof="1">
                <a:ln>
                  <a:noFill/>
                </a:ln>
                <a:effectLst/>
                <a:uLnTx/>
                <a:uFillTx/>
                <a:latin typeface="Arial"/>
                <a:ea typeface="+mn-ea"/>
                <a:cs typeface="+mn-cs"/>
              </a:rPr>
              <a:t>, Company X; </a:t>
            </a:r>
            <a:r>
              <a:rPr kumimoji="0" lang="en-US" sz="1400" b="0" i="0" u="none" strike="noStrike" kern="1200" cap="none" spc="0" normalizeH="0" baseline="30000" noProof="1">
                <a:ln>
                  <a:noFill/>
                </a:ln>
                <a:effectLst/>
                <a:uLnTx/>
                <a:uFillTx/>
                <a:latin typeface="Arial"/>
                <a:ea typeface="+mn-ea"/>
                <a:cs typeface="+mn-cs"/>
              </a:rPr>
              <a:t>3</a:t>
            </a:r>
            <a:r>
              <a:rPr lang="en-US" sz="1400" noProof="1">
                <a:latin typeface="Arial"/>
              </a:rPr>
              <a:t>Unit/Deprtment</a:t>
            </a:r>
            <a:r>
              <a:rPr kumimoji="0" lang="en-US" sz="1400" b="0" i="0" u="none" strike="noStrike" kern="1200" cap="none" spc="0" normalizeH="0" baseline="0" noProof="1">
                <a:ln>
                  <a:noFill/>
                </a:ln>
                <a:effectLst/>
                <a:uLnTx/>
                <a:uFillTx/>
                <a:latin typeface="Arial"/>
                <a:ea typeface="+mn-ea"/>
                <a:cs typeface="+mn-cs"/>
              </a:rPr>
              <a:t>, University X</a:t>
            </a:r>
          </a:p>
        </p:txBody>
      </p:sp>
      <p:sp>
        <p:nvSpPr>
          <p:cNvPr id="7" name="Title 6">
            <a:extLst>
              <a:ext uri="{FF2B5EF4-FFF2-40B4-BE49-F238E27FC236}">
                <a16:creationId xmlns:a16="http://schemas.microsoft.com/office/drawing/2014/main" id="{772B0A90-AAE6-9516-3DFF-B12EA2260C90}"/>
              </a:ext>
            </a:extLst>
          </p:cNvPr>
          <p:cNvSpPr>
            <a:spLocks noGrp="1"/>
          </p:cNvSpPr>
          <p:nvPr>
            <p:ph type="title" hasCustomPrompt="1"/>
          </p:nvPr>
        </p:nvSpPr>
        <p:spPr>
          <a:xfrm>
            <a:off x="1076215" y="2545110"/>
            <a:ext cx="24668090" cy="709079"/>
          </a:xfrm>
          <a:prstGeom prst="rect">
            <a:avLst/>
          </a:prstGeom>
        </p:spPr>
        <p:txBody>
          <a:bodyPr anchor="t">
            <a:normAutofit/>
          </a:bodyPr>
          <a:lstStyle>
            <a:lvl1pPr>
              <a:defRPr sz="4000" b="1">
                <a:latin typeface="Arial" panose="020B0604020202020204" pitchFamily="34" charset="0"/>
                <a:cs typeface="Arial" panose="020B0604020202020204" pitchFamily="34" charset="0"/>
              </a:defRPr>
            </a:lvl1pPr>
          </a:lstStyle>
          <a:p>
            <a:r>
              <a:rPr lang="en-GB" dirty="0"/>
              <a:t>Title of your research</a:t>
            </a:r>
            <a:endParaRPr lang="en-FI" dirty="0"/>
          </a:p>
        </p:txBody>
      </p:sp>
      <p:pic>
        <p:nvPicPr>
          <p:cNvPr id="10" name="Picture 9">
            <a:extLst>
              <a:ext uri="{FF2B5EF4-FFF2-40B4-BE49-F238E27FC236}">
                <a16:creationId xmlns:a16="http://schemas.microsoft.com/office/drawing/2014/main" id="{0D0E2C56-5EF5-C698-48A3-DD2408FDA4F9}"/>
              </a:ext>
            </a:extLst>
          </p:cNvPr>
          <p:cNvPicPr>
            <a:picLocks noChangeAspect="1"/>
          </p:cNvPicPr>
          <p:nvPr userDrawn="1"/>
        </p:nvPicPr>
        <p:blipFill>
          <a:blip r:embed="rId2"/>
          <a:srcRect/>
          <a:stretch/>
        </p:blipFill>
        <p:spPr>
          <a:xfrm>
            <a:off x="437599" y="39829"/>
            <a:ext cx="5869919" cy="1938162"/>
          </a:xfrm>
          <a:prstGeom prst="rect">
            <a:avLst/>
          </a:prstGeom>
        </p:spPr>
      </p:pic>
      <p:cxnSp>
        <p:nvCxnSpPr>
          <p:cNvPr id="13" name="Straight Connector 12">
            <a:extLst>
              <a:ext uri="{FF2B5EF4-FFF2-40B4-BE49-F238E27FC236}">
                <a16:creationId xmlns:a16="http://schemas.microsoft.com/office/drawing/2014/main" id="{9E73B50F-8A84-271A-B258-AA062C57D08E}"/>
              </a:ext>
            </a:extLst>
          </p:cNvPr>
          <p:cNvCxnSpPr>
            <a:cxnSpLocks/>
          </p:cNvCxnSpPr>
          <p:nvPr userDrawn="1"/>
        </p:nvCxnSpPr>
        <p:spPr>
          <a:xfrm>
            <a:off x="1258601" y="2206347"/>
            <a:ext cx="99555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6B4DE2D7-24B0-27A5-3F38-46C99B69AD97}"/>
              </a:ext>
            </a:extLst>
          </p:cNvPr>
          <p:cNvSpPr>
            <a:spLocks noGrp="1"/>
          </p:cNvSpPr>
          <p:nvPr>
            <p:ph type="body" sz="quarter" idx="10" hasCustomPrompt="1"/>
          </p:nvPr>
        </p:nvSpPr>
        <p:spPr>
          <a:xfrm>
            <a:off x="19686272" y="350306"/>
            <a:ext cx="6257927" cy="366712"/>
          </a:xfrm>
          <a:prstGeom prst="rect">
            <a:avLst/>
          </a:prstGeom>
        </p:spPr>
        <p:txBody>
          <a:bodyPr>
            <a:normAutofit/>
          </a:bodyPr>
          <a:lstStyle>
            <a:lvl1pPr marL="0" indent="0" algn="r">
              <a:buNone/>
              <a:defRPr sz="1430">
                <a:latin typeface="Arial" panose="020B0604020202020204" pitchFamily="34" charset="0"/>
                <a:cs typeface="Arial" panose="020B0604020202020204" pitchFamily="34" charset="0"/>
              </a:defRPr>
            </a:lvl1pPr>
          </a:lstStyle>
          <a:p>
            <a:pPr lvl="0"/>
            <a:r>
              <a:rPr lang="en-FI" dirty="0"/>
              <a:t>Research article</a:t>
            </a:r>
          </a:p>
        </p:txBody>
      </p:sp>
      <p:sp>
        <p:nvSpPr>
          <p:cNvPr id="2" name="Text Placeholder 25">
            <a:extLst>
              <a:ext uri="{FF2B5EF4-FFF2-40B4-BE49-F238E27FC236}">
                <a16:creationId xmlns:a16="http://schemas.microsoft.com/office/drawing/2014/main" id="{57CAFF76-E5C8-E71B-48B2-59EC50C599CB}"/>
              </a:ext>
            </a:extLst>
          </p:cNvPr>
          <p:cNvSpPr>
            <a:spLocks noGrp="1"/>
          </p:cNvSpPr>
          <p:nvPr>
            <p:ph type="body" sz="quarter" idx="17" hasCustomPrompt="1"/>
          </p:nvPr>
        </p:nvSpPr>
        <p:spPr>
          <a:xfrm>
            <a:off x="1175549" y="8235788"/>
            <a:ext cx="12035328" cy="5703439"/>
          </a:xfrm>
          <a:prstGeom prst="rect">
            <a:avLst/>
          </a:prstGeom>
          <a:solidFill>
            <a:schemeClr val="bg1">
              <a:lumMod val="95000"/>
            </a:schemeClr>
          </a:solidFill>
        </p:spPr>
        <p:txBody>
          <a:bodyPr lIns="180000" tIns="180000" rIns="180000" bIns="180000">
            <a:spAutoFit/>
          </a:bodyPr>
          <a:lstStyle>
            <a:lvl1pPr marL="180000" indent="-180000" defTabSz="914317">
              <a:lnSpc>
                <a:spcPct val="100000"/>
              </a:lnSpc>
              <a:spcBef>
                <a:spcPts val="0"/>
              </a:spcBef>
              <a:spcAft>
                <a:spcPts val="600"/>
              </a:spcAft>
              <a:buFont typeface="Arial" panose="020B0604020202020204" pitchFamily="34" charset="0"/>
              <a:buChar char="•"/>
              <a:defRPr sz="1200"/>
            </a:lvl1pPr>
          </a:lstStyle>
          <a:p>
            <a:pPr marL="180000" indent="-180000" defTabSz="914317">
              <a:lnSpc>
                <a:spcPct val="100000"/>
              </a:lnSpc>
              <a:spcBef>
                <a:spcPts val="0"/>
              </a:spcBef>
              <a:spcAft>
                <a:spcPts val="600"/>
              </a:spcAft>
              <a:buFont typeface="Arial" panose="020B0604020202020204" pitchFamily="34" charset="0"/>
              <a:buChar char="•"/>
              <a:defRPr/>
            </a:pPr>
            <a:r>
              <a:rPr lang="en-US" kern="0" noProof="1">
                <a:solidFill>
                  <a:prstClr val="black"/>
                </a:solidFill>
                <a:latin typeface="Arial"/>
              </a:rPr>
              <a:t>The methods section of a scientific poster provides a detailed account of how your research was conducted. It should be clear and precise, allowing others to replicate your study if needed. Here are the key elements to include:</a:t>
            </a:r>
          </a:p>
          <a:p>
            <a:pPr marL="180000" indent="-180000" defTabSz="914317">
              <a:lnSpc>
                <a:spcPct val="100000"/>
              </a:lnSpc>
              <a:spcBef>
                <a:spcPts val="0"/>
              </a:spcBef>
              <a:spcAft>
                <a:spcPts val="600"/>
              </a:spcAft>
              <a:buFont typeface="Arial" panose="020B0604020202020204" pitchFamily="34" charset="0"/>
              <a:buChar char="•"/>
              <a:defRPr/>
            </a:pPr>
            <a:r>
              <a:rPr lang="en-US" kern="0" noProof="1">
                <a:solidFill>
                  <a:prstClr val="black"/>
                </a:solidFill>
                <a:latin typeface="Arial"/>
              </a:rPr>
              <a:t>Study Design, Participants or Subjects, Materials and Equipment and Procedures</a:t>
            </a: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lvl="0"/>
            <a:endParaRPr lang="en-FI" dirty="0"/>
          </a:p>
        </p:txBody>
      </p:sp>
      <p:sp>
        <p:nvSpPr>
          <p:cNvPr id="4" name="Text Placeholder 19">
            <a:extLst>
              <a:ext uri="{FF2B5EF4-FFF2-40B4-BE49-F238E27FC236}">
                <a16:creationId xmlns:a16="http://schemas.microsoft.com/office/drawing/2014/main" id="{9965C702-8BFD-F8F8-A0EA-2045B4485374}"/>
              </a:ext>
            </a:extLst>
          </p:cNvPr>
          <p:cNvSpPr>
            <a:spLocks noGrp="1"/>
          </p:cNvSpPr>
          <p:nvPr>
            <p:ph type="body" sz="quarter" idx="11" hasCustomPrompt="1"/>
          </p:nvPr>
        </p:nvSpPr>
        <p:spPr>
          <a:xfrm>
            <a:off x="898120" y="4574334"/>
            <a:ext cx="12268517" cy="288000"/>
          </a:xfrm>
          <a:prstGeom prst="rect">
            <a:avLst/>
          </a:prstGeom>
        </p:spPr>
        <p:txBody>
          <a:bodyPr/>
          <a:lstStyle>
            <a:lvl1pPr marL="0" indent="0">
              <a:buNone/>
              <a:defRPr sz="1600" b="1"/>
            </a:lvl1pPr>
            <a:lvl2pPr>
              <a:defRPr sz="1600" b="1"/>
            </a:lvl2pPr>
            <a:lvl3pPr>
              <a:defRPr sz="1600" b="1"/>
            </a:lvl3pPr>
            <a:lvl4pPr>
              <a:defRPr sz="1600" b="1"/>
            </a:lvl4pPr>
            <a:lvl5pPr>
              <a:defRPr sz="1600" b="1"/>
            </a:lvl5pPr>
          </a:lstStyle>
          <a:p>
            <a:pPr lvl="0"/>
            <a:r>
              <a:rPr lang="en-FI" dirty="0"/>
              <a:t>Introduction</a:t>
            </a:r>
          </a:p>
        </p:txBody>
      </p:sp>
      <p:sp>
        <p:nvSpPr>
          <p:cNvPr id="5" name="Text Placeholder 19">
            <a:extLst>
              <a:ext uri="{FF2B5EF4-FFF2-40B4-BE49-F238E27FC236}">
                <a16:creationId xmlns:a16="http://schemas.microsoft.com/office/drawing/2014/main" id="{C9A01F8E-5E4A-56E8-40CA-FA8C46C23D51}"/>
              </a:ext>
            </a:extLst>
          </p:cNvPr>
          <p:cNvSpPr>
            <a:spLocks noGrp="1"/>
          </p:cNvSpPr>
          <p:nvPr>
            <p:ph type="body" sz="quarter" idx="12" hasCustomPrompt="1"/>
          </p:nvPr>
        </p:nvSpPr>
        <p:spPr>
          <a:xfrm>
            <a:off x="898120" y="7828516"/>
            <a:ext cx="12268517" cy="288000"/>
          </a:xfrm>
          <a:prstGeom prst="rect">
            <a:avLst/>
          </a:prstGeom>
        </p:spPr>
        <p:txBody>
          <a:bodyPr/>
          <a:lstStyle>
            <a:lvl1pPr marL="0" indent="0">
              <a:buNone/>
              <a:defRPr sz="1600" b="1"/>
            </a:lvl1pPr>
            <a:lvl2pPr>
              <a:defRPr sz="1600" b="1"/>
            </a:lvl2pPr>
            <a:lvl3pPr>
              <a:defRPr sz="1600" b="1"/>
            </a:lvl3pPr>
            <a:lvl4pPr>
              <a:defRPr sz="1600" b="1"/>
            </a:lvl4pPr>
            <a:lvl5pPr>
              <a:defRPr sz="1600" b="1"/>
            </a:lvl5pPr>
          </a:lstStyle>
          <a:p>
            <a:pPr lvl="0"/>
            <a:r>
              <a:rPr lang="en-FI" dirty="0"/>
              <a:t>Methods</a:t>
            </a:r>
          </a:p>
        </p:txBody>
      </p:sp>
      <p:sp>
        <p:nvSpPr>
          <p:cNvPr id="6" name="Text Placeholder 19">
            <a:extLst>
              <a:ext uri="{FF2B5EF4-FFF2-40B4-BE49-F238E27FC236}">
                <a16:creationId xmlns:a16="http://schemas.microsoft.com/office/drawing/2014/main" id="{3B0A42EA-DE5A-A94F-3A68-E712C137247D}"/>
              </a:ext>
            </a:extLst>
          </p:cNvPr>
          <p:cNvSpPr>
            <a:spLocks noGrp="1"/>
          </p:cNvSpPr>
          <p:nvPr>
            <p:ph type="body" sz="quarter" idx="13" hasCustomPrompt="1"/>
          </p:nvPr>
        </p:nvSpPr>
        <p:spPr>
          <a:xfrm>
            <a:off x="13488634" y="4581052"/>
            <a:ext cx="12268517" cy="288000"/>
          </a:xfrm>
          <a:prstGeom prst="rect">
            <a:avLst/>
          </a:prstGeom>
        </p:spPr>
        <p:txBody>
          <a:bodyPr/>
          <a:lstStyle>
            <a:lvl1pPr marL="0" indent="0">
              <a:buNone/>
              <a:defRPr sz="1600" b="1"/>
            </a:lvl1pPr>
            <a:lvl2pPr>
              <a:defRPr sz="1600" b="1"/>
            </a:lvl2pPr>
            <a:lvl3pPr>
              <a:defRPr sz="1600" b="1"/>
            </a:lvl3pPr>
            <a:lvl4pPr>
              <a:defRPr sz="1600" b="1"/>
            </a:lvl4pPr>
            <a:lvl5pPr>
              <a:defRPr sz="1600" b="1"/>
            </a:lvl5pPr>
          </a:lstStyle>
          <a:p>
            <a:pPr lvl="0"/>
            <a:r>
              <a:rPr lang="en-FI" dirty="0"/>
              <a:t>Results and discussion</a:t>
            </a:r>
          </a:p>
        </p:txBody>
      </p:sp>
      <p:sp>
        <p:nvSpPr>
          <p:cNvPr id="9" name="Text Placeholder 19">
            <a:extLst>
              <a:ext uri="{FF2B5EF4-FFF2-40B4-BE49-F238E27FC236}">
                <a16:creationId xmlns:a16="http://schemas.microsoft.com/office/drawing/2014/main" id="{534E5880-A062-4991-43A3-53BB9D6592D1}"/>
              </a:ext>
            </a:extLst>
          </p:cNvPr>
          <p:cNvSpPr>
            <a:spLocks noGrp="1"/>
          </p:cNvSpPr>
          <p:nvPr>
            <p:ph type="body" sz="quarter" idx="14" hasCustomPrompt="1"/>
          </p:nvPr>
        </p:nvSpPr>
        <p:spPr>
          <a:xfrm>
            <a:off x="13488634" y="10605072"/>
            <a:ext cx="12268517" cy="288000"/>
          </a:xfrm>
          <a:prstGeom prst="rect">
            <a:avLst/>
          </a:prstGeom>
        </p:spPr>
        <p:txBody>
          <a:bodyPr/>
          <a:lstStyle>
            <a:lvl1pPr marL="0" indent="0">
              <a:buNone/>
              <a:defRPr sz="1600" b="1"/>
            </a:lvl1pPr>
            <a:lvl2pPr>
              <a:defRPr sz="1600" b="1"/>
            </a:lvl2pPr>
            <a:lvl3pPr>
              <a:defRPr sz="1600" b="1"/>
            </a:lvl3pPr>
            <a:lvl4pPr>
              <a:defRPr sz="1600" b="1"/>
            </a:lvl4pPr>
            <a:lvl5pPr>
              <a:defRPr sz="1600" b="1"/>
            </a:lvl5pPr>
          </a:lstStyle>
          <a:p>
            <a:pPr lvl="0"/>
            <a:r>
              <a:rPr lang="en-FI" dirty="0"/>
              <a:t>Summary</a:t>
            </a:r>
          </a:p>
        </p:txBody>
      </p:sp>
      <p:sp>
        <p:nvSpPr>
          <p:cNvPr id="11" name="Text Placeholder 19">
            <a:extLst>
              <a:ext uri="{FF2B5EF4-FFF2-40B4-BE49-F238E27FC236}">
                <a16:creationId xmlns:a16="http://schemas.microsoft.com/office/drawing/2014/main" id="{DDC67E09-C761-314F-71AC-1683C0EF85F1}"/>
              </a:ext>
            </a:extLst>
          </p:cNvPr>
          <p:cNvSpPr>
            <a:spLocks noGrp="1"/>
          </p:cNvSpPr>
          <p:nvPr>
            <p:ph type="body" sz="quarter" idx="15" hasCustomPrompt="1"/>
          </p:nvPr>
        </p:nvSpPr>
        <p:spPr>
          <a:xfrm>
            <a:off x="13488634" y="13254060"/>
            <a:ext cx="12268517" cy="288000"/>
          </a:xfrm>
          <a:prstGeom prst="rect">
            <a:avLst/>
          </a:prstGeom>
        </p:spPr>
        <p:txBody>
          <a:bodyPr/>
          <a:lstStyle>
            <a:lvl1pPr marL="0" indent="0">
              <a:buNone/>
              <a:defRPr sz="1600" b="1"/>
            </a:lvl1pPr>
            <a:lvl2pPr>
              <a:defRPr sz="1600" b="1"/>
            </a:lvl2pPr>
            <a:lvl3pPr>
              <a:defRPr sz="1600" b="1"/>
            </a:lvl3pPr>
            <a:lvl4pPr>
              <a:defRPr sz="1600" b="1"/>
            </a:lvl4pPr>
            <a:lvl5pPr>
              <a:defRPr sz="1600" b="1"/>
            </a:lvl5pPr>
          </a:lstStyle>
          <a:p>
            <a:pPr lvl="0"/>
            <a:r>
              <a:rPr lang="en-FI" dirty="0"/>
              <a:t>References</a:t>
            </a:r>
          </a:p>
        </p:txBody>
      </p:sp>
      <p:sp>
        <p:nvSpPr>
          <p:cNvPr id="12" name="Text Placeholder 25">
            <a:extLst>
              <a:ext uri="{FF2B5EF4-FFF2-40B4-BE49-F238E27FC236}">
                <a16:creationId xmlns:a16="http://schemas.microsoft.com/office/drawing/2014/main" id="{920154D9-FC0C-9D8D-A997-C8CA678C22B7}"/>
              </a:ext>
            </a:extLst>
          </p:cNvPr>
          <p:cNvSpPr>
            <a:spLocks noGrp="1"/>
          </p:cNvSpPr>
          <p:nvPr>
            <p:ph type="body" sz="quarter" idx="16" hasCustomPrompt="1"/>
          </p:nvPr>
        </p:nvSpPr>
        <p:spPr>
          <a:xfrm>
            <a:off x="1175549" y="4964687"/>
            <a:ext cx="12035328" cy="1145268"/>
          </a:xfrm>
          <a:prstGeom prst="rect">
            <a:avLst/>
          </a:prstGeom>
          <a:solidFill>
            <a:schemeClr val="bg1">
              <a:lumMod val="95000"/>
            </a:schemeClr>
          </a:solidFill>
        </p:spPr>
        <p:txBody>
          <a:bodyPr lIns="180000" tIns="180000" rIns="180000" bIns="180000">
            <a:spAutoFit/>
          </a:bodyPr>
          <a:lstStyle>
            <a:lvl1pPr marL="0" indent="0">
              <a:buNone/>
              <a:defRPr sz="1200"/>
            </a:lvl1pPr>
          </a:lstStyle>
          <a:p>
            <a:pPr marL="0" marR="0" lvl="0" indent="0" algn="l" defTabSz="1069208" rtl="0" eaLnBrk="1" fontAlgn="auto" latinLnBrk="0" hangingPunct="1">
              <a:lnSpc>
                <a:spcPct val="90000"/>
              </a:lnSpc>
              <a:spcBef>
                <a:spcPts val="1169"/>
              </a:spcBef>
              <a:spcAft>
                <a:spcPts val="0"/>
              </a:spcAft>
              <a:buClrTx/>
              <a:buSzTx/>
              <a:buFont typeface="Arial" panose="020B0604020202020204" pitchFamily="34" charset="0"/>
              <a:buNone/>
              <a:tabLst/>
              <a:defRPr/>
            </a:pPr>
            <a:r>
              <a:rPr lang="en-US" kern="0" noProof="1">
                <a:solidFill>
                  <a:prstClr val="black"/>
                </a:solidFill>
                <a:latin typeface="Arial"/>
              </a:rPr>
              <a:t>The introduction of a scientific poster sets the stage for your research and provides the necessary background for understanding your study. It should be concise yet informative, capturing the essence of your research question and its significance.</a:t>
            </a:r>
          </a:p>
          <a:p>
            <a:pPr lvl="0"/>
            <a:endParaRPr lang="en-FI" dirty="0"/>
          </a:p>
        </p:txBody>
      </p:sp>
      <p:sp>
        <p:nvSpPr>
          <p:cNvPr id="14" name="Text Placeholder 25">
            <a:extLst>
              <a:ext uri="{FF2B5EF4-FFF2-40B4-BE49-F238E27FC236}">
                <a16:creationId xmlns:a16="http://schemas.microsoft.com/office/drawing/2014/main" id="{7C2689D8-61FB-2E3A-8387-959604FAF573}"/>
              </a:ext>
            </a:extLst>
          </p:cNvPr>
          <p:cNvSpPr>
            <a:spLocks noGrp="1"/>
          </p:cNvSpPr>
          <p:nvPr>
            <p:ph type="body" sz="quarter" idx="18" hasCustomPrompt="1"/>
          </p:nvPr>
        </p:nvSpPr>
        <p:spPr>
          <a:xfrm>
            <a:off x="13708973" y="4971701"/>
            <a:ext cx="12035328" cy="3979890"/>
          </a:xfrm>
          <a:prstGeom prst="rect">
            <a:avLst/>
          </a:prstGeom>
          <a:solidFill>
            <a:schemeClr val="bg1">
              <a:lumMod val="95000"/>
            </a:schemeClr>
          </a:solidFill>
        </p:spPr>
        <p:txBody>
          <a:bodyPr lIns="180000" tIns="180000" rIns="180000" bIns="180000">
            <a:spAutoFit/>
          </a:bodyPr>
          <a:lstStyle>
            <a:lvl1pPr marL="0" indent="0" defTabSz="914317">
              <a:lnSpc>
                <a:spcPct val="100000"/>
              </a:lnSpc>
              <a:spcBef>
                <a:spcPts val="0"/>
              </a:spcBef>
              <a:spcAft>
                <a:spcPts val="600"/>
              </a:spcAft>
              <a:buFontTx/>
              <a:buNone/>
              <a:defRPr sz="1200"/>
            </a:lvl1pPr>
          </a:lstStyle>
          <a:p>
            <a:pPr defTabSz="914317">
              <a:lnSpc>
                <a:spcPct val="100000"/>
              </a:lnSpc>
              <a:spcBef>
                <a:spcPts val="0"/>
              </a:spcBef>
              <a:spcAft>
                <a:spcPts val="600"/>
              </a:spcAft>
              <a:buFontTx/>
              <a:buNone/>
              <a:defRPr/>
            </a:pPr>
            <a:r>
              <a:rPr lang="en-US" kern="0" noProof="1">
                <a:solidFill>
                  <a:prstClr val="black"/>
                </a:solidFill>
                <a:latin typeface="Arial"/>
              </a:rPr>
              <a:t>The results and discussion section of a scientific poster should present your findings clearly and interpret their significance. Start with a summary of the main findings, using visual aids like tables and graphs to illustrate key data. Include statistical analysis results and describe any notable patterns or trends. Discuss what your findings mean in the context of your research question, highlighting their implications and how they contribute to the field. Acknowledge any limitations of your study and suggest areas for future research. This combined approach helps your audience understand both the outcomes and the broader impact of your study.</a:t>
            </a: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lvl="0"/>
            <a:endParaRPr lang="en-FI" dirty="0"/>
          </a:p>
        </p:txBody>
      </p:sp>
      <p:sp>
        <p:nvSpPr>
          <p:cNvPr id="16" name="Text Placeholder 25">
            <a:extLst>
              <a:ext uri="{FF2B5EF4-FFF2-40B4-BE49-F238E27FC236}">
                <a16:creationId xmlns:a16="http://schemas.microsoft.com/office/drawing/2014/main" id="{C0FD0FE8-07E2-F00F-936A-C361B49968CF}"/>
              </a:ext>
            </a:extLst>
          </p:cNvPr>
          <p:cNvSpPr>
            <a:spLocks noGrp="1"/>
          </p:cNvSpPr>
          <p:nvPr>
            <p:ph type="body" sz="quarter" idx="19" hasCustomPrompt="1"/>
          </p:nvPr>
        </p:nvSpPr>
        <p:spPr>
          <a:xfrm>
            <a:off x="13708973" y="11012138"/>
            <a:ext cx="12035328" cy="1333012"/>
          </a:xfrm>
          <a:prstGeom prst="rect">
            <a:avLst/>
          </a:prstGeom>
          <a:solidFill>
            <a:schemeClr val="bg1">
              <a:lumMod val="95000"/>
            </a:schemeClr>
          </a:solidFill>
        </p:spPr>
        <p:txBody>
          <a:bodyPr lIns="180000" tIns="180000" rIns="180000" bIns="180000">
            <a:spAutoFit/>
          </a:bodyPr>
          <a:lstStyle>
            <a:lvl1pPr marL="228600" indent="-228600" defTabSz="914317">
              <a:lnSpc>
                <a:spcPct val="100000"/>
              </a:lnSpc>
              <a:spcBef>
                <a:spcPts val="0"/>
              </a:spcBef>
              <a:spcAft>
                <a:spcPts val="600"/>
              </a:spcAft>
              <a:buFont typeface="+mj-lt"/>
              <a:buAutoNum type="arabicPeriod"/>
              <a:defRPr sz="1200"/>
            </a:lvl1pPr>
          </a:lstStyle>
          <a:p>
            <a:pPr marL="228600" indent="-228600" defTabSz="914317">
              <a:lnSpc>
                <a:spcPct val="100000"/>
              </a:lnSpc>
              <a:spcBef>
                <a:spcPts val="0"/>
              </a:spcBef>
              <a:spcAft>
                <a:spcPts val="600"/>
              </a:spcAft>
              <a:buFont typeface="+mj-lt"/>
              <a:buAutoNum type="arabicPeriod"/>
              <a:defRPr/>
            </a:pPr>
            <a:r>
              <a:rPr lang="en-US" kern="0" noProof="1">
                <a:solidFill>
                  <a:prstClr val="black"/>
                </a:solidFill>
                <a:latin typeface="Arial"/>
              </a:rPr>
              <a:t>Summary of Key Findings: Briefly restate the most important results of your study. </a:t>
            </a:r>
          </a:p>
          <a:p>
            <a:pPr marL="228600" indent="-228600" defTabSz="914317">
              <a:lnSpc>
                <a:spcPct val="100000"/>
              </a:lnSpc>
              <a:spcBef>
                <a:spcPts val="0"/>
              </a:spcBef>
              <a:spcAft>
                <a:spcPts val="600"/>
              </a:spcAft>
              <a:buFont typeface="+mj-lt"/>
              <a:buAutoNum type="arabicPeriod"/>
              <a:defRPr/>
            </a:pPr>
            <a:r>
              <a:rPr lang="en-US" kern="0" noProof="1">
                <a:solidFill>
                  <a:prstClr val="black"/>
                </a:solidFill>
                <a:latin typeface="Arial"/>
              </a:rPr>
              <a:t>Significance: Highlight the significance of your findings. Implications: Discuss the broader implications of your research. What potential applications your findings have?</a:t>
            </a:r>
          </a:p>
          <a:p>
            <a:pPr marL="228600" indent="-228600" defTabSz="914317">
              <a:lnSpc>
                <a:spcPct val="100000"/>
              </a:lnSpc>
              <a:spcBef>
                <a:spcPts val="0"/>
              </a:spcBef>
              <a:spcAft>
                <a:spcPts val="600"/>
              </a:spcAft>
              <a:buFont typeface="+mj-lt"/>
              <a:buAutoNum type="arabicPeriod"/>
              <a:defRPr/>
            </a:pPr>
            <a:r>
              <a:rPr lang="en-US" kern="0" noProof="1">
                <a:solidFill>
                  <a:prstClr val="black"/>
                </a:solidFill>
                <a:latin typeface="Arial"/>
              </a:rPr>
              <a:t>Future Directions</a:t>
            </a:r>
          </a:p>
          <a:p>
            <a:pPr marL="228600" indent="-228600" defTabSz="914317">
              <a:lnSpc>
                <a:spcPct val="100000"/>
              </a:lnSpc>
              <a:spcBef>
                <a:spcPts val="0"/>
              </a:spcBef>
              <a:spcAft>
                <a:spcPts val="600"/>
              </a:spcAft>
              <a:buFont typeface="+mj-lt"/>
              <a:buAutoNum type="arabicPeriod"/>
              <a:defRPr/>
            </a:pPr>
            <a:r>
              <a:rPr lang="en-US" kern="0" noProof="1">
                <a:solidFill>
                  <a:prstClr val="black"/>
                </a:solidFill>
                <a:latin typeface="Arial"/>
              </a:rPr>
              <a:t>Final Thoughts: Conclude with a strong closing statement that reinforces the value of your research</a:t>
            </a:r>
          </a:p>
        </p:txBody>
      </p:sp>
      <p:sp>
        <p:nvSpPr>
          <p:cNvPr id="17" name="Text Placeholder 25">
            <a:extLst>
              <a:ext uri="{FF2B5EF4-FFF2-40B4-BE49-F238E27FC236}">
                <a16:creationId xmlns:a16="http://schemas.microsoft.com/office/drawing/2014/main" id="{356C1CC5-668F-EFC8-932D-63D192F2034E}"/>
              </a:ext>
            </a:extLst>
          </p:cNvPr>
          <p:cNvSpPr>
            <a:spLocks noGrp="1"/>
          </p:cNvSpPr>
          <p:nvPr>
            <p:ph type="body" sz="quarter" idx="20" hasCustomPrompt="1"/>
          </p:nvPr>
        </p:nvSpPr>
        <p:spPr>
          <a:xfrm>
            <a:off x="13704474" y="13643063"/>
            <a:ext cx="12035328" cy="1260877"/>
          </a:xfrm>
          <a:prstGeom prst="rect">
            <a:avLst/>
          </a:prstGeom>
          <a:solidFill>
            <a:schemeClr val="bg1">
              <a:lumMod val="95000"/>
            </a:schemeClr>
          </a:solidFill>
        </p:spPr>
        <p:txBody>
          <a:bodyPr lIns="180000" tIns="180000" rIns="180000" bIns="180000">
            <a:spAutoFit/>
          </a:bodyPr>
          <a:lstStyle>
            <a:lvl1pPr marL="228600" indent="-228600">
              <a:buFont typeface="+mj-lt"/>
              <a:buAutoNum type="arabicPeriod"/>
              <a:defRPr sz="800"/>
            </a:lvl1pPr>
          </a:lstStyle>
          <a:p>
            <a:r>
              <a:rPr lang="en-FI" dirty="0"/>
              <a:t>Reference 1</a:t>
            </a:r>
          </a:p>
          <a:p>
            <a:r>
              <a:rPr lang="en-FI" dirty="0"/>
              <a:t>Reference 2</a:t>
            </a:r>
          </a:p>
          <a:p>
            <a:r>
              <a:rPr lang="en-FI" dirty="0"/>
              <a:t>Reference 3</a:t>
            </a:r>
          </a:p>
        </p:txBody>
      </p:sp>
      <p:sp>
        <p:nvSpPr>
          <p:cNvPr id="18" name="Text Placeholder 32">
            <a:extLst>
              <a:ext uri="{FF2B5EF4-FFF2-40B4-BE49-F238E27FC236}">
                <a16:creationId xmlns:a16="http://schemas.microsoft.com/office/drawing/2014/main" id="{FC386E76-EFBE-15D5-DA86-E00B4D259D0D}"/>
              </a:ext>
            </a:extLst>
          </p:cNvPr>
          <p:cNvSpPr>
            <a:spLocks noGrp="1"/>
          </p:cNvSpPr>
          <p:nvPr>
            <p:ph type="body" sz="quarter" idx="21" hasCustomPrompt="1"/>
          </p:nvPr>
        </p:nvSpPr>
        <p:spPr>
          <a:xfrm>
            <a:off x="1523670" y="14314243"/>
            <a:ext cx="10787737" cy="193064"/>
          </a:xfrm>
          <a:prstGeom prst="rect">
            <a:avLst/>
          </a:prstGeom>
        </p:spPr>
        <p:txBody>
          <a:bodyPr wrap="square">
            <a:spAutoFit/>
          </a:bodyPr>
          <a:lstStyle>
            <a:lvl1pPr marL="0" indent="0">
              <a:buNone/>
              <a:defRPr sz="700"/>
            </a:lvl1pPr>
            <a:lvl2pPr>
              <a:defRPr sz="700"/>
            </a:lvl2pPr>
            <a:lvl3pPr>
              <a:defRPr sz="700"/>
            </a:lvl3pPr>
            <a:lvl4pPr>
              <a:defRPr sz="700"/>
            </a:lvl4pPr>
            <a:lvl5pPr>
              <a:defRPr sz="700"/>
            </a:lvl5pPr>
          </a:lstStyle>
          <a:p>
            <a:pPr marL="0" marR="0" lvl="0" indent="0" algn="l" defTabSz="1069208" rtl="0" eaLnBrk="1" fontAlgn="auto" latinLnBrk="0" hangingPunct="1">
              <a:lnSpc>
                <a:spcPct val="90000"/>
              </a:lnSpc>
              <a:spcBef>
                <a:spcPts val="1169"/>
              </a:spcBef>
              <a:spcAft>
                <a:spcPts val="0"/>
              </a:spcAft>
              <a:buClrTx/>
              <a:buSzTx/>
              <a:buFont typeface="Arial" panose="020B0604020202020204" pitchFamily="34" charset="0"/>
              <a:buNone/>
              <a:tabLst/>
              <a:defRPr/>
            </a:pPr>
            <a:r>
              <a:rPr lang="en-US" sz="700" noProof="1">
                <a:solidFill>
                  <a:prstClr val="black"/>
                </a:solidFill>
                <a:latin typeface="Arial"/>
              </a:rPr>
              <a:t>Figure 1. Some Categories that represent things.</a:t>
            </a:r>
          </a:p>
        </p:txBody>
      </p:sp>
      <p:sp>
        <p:nvSpPr>
          <p:cNvPr id="19" name="Chart Placeholder 34">
            <a:extLst>
              <a:ext uri="{FF2B5EF4-FFF2-40B4-BE49-F238E27FC236}">
                <a16:creationId xmlns:a16="http://schemas.microsoft.com/office/drawing/2014/main" id="{52A5F16A-D62D-DB48-06EC-66D7C7049F83}"/>
              </a:ext>
            </a:extLst>
          </p:cNvPr>
          <p:cNvSpPr>
            <a:spLocks noGrp="1"/>
          </p:cNvSpPr>
          <p:nvPr>
            <p:ph type="chart" sz="quarter" idx="22"/>
          </p:nvPr>
        </p:nvSpPr>
        <p:spPr>
          <a:xfrm>
            <a:off x="1523671" y="9997871"/>
            <a:ext cx="10787740" cy="4195034"/>
          </a:xfrm>
          <a:prstGeom prst="rect">
            <a:avLst/>
          </a:prstGeom>
        </p:spPr>
        <p:txBody>
          <a:bodyPr/>
          <a:lstStyle/>
          <a:p>
            <a:endParaRPr lang="en-FI" dirty="0"/>
          </a:p>
        </p:txBody>
      </p:sp>
      <p:sp>
        <p:nvSpPr>
          <p:cNvPr id="20" name="Chart Placeholder 37">
            <a:extLst>
              <a:ext uri="{FF2B5EF4-FFF2-40B4-BE49-F238E27FC236}">
                <a16:creationId xmlns:a16="http://schemas.microsoft.com/office/drawing/2014/main" id="{84DDEED0-E28A-854F-31ED-128BE399EE59}"/>
              </a:ext>
            </a:extLst>
          </p:cNvPr>
          <p:cNvSpPr>
            <a:spLocks noGrp="1"/>
          </p:cNvSpPr>
          <p:nvPr>
            <p:ph type="chart" sz="quarter" idx="23"/>
          </p:nvPr>
        </p:nvSpPr>
        <p:spPr>
          <a:xfrm>
            <a:off x="14172131" y="7377114"/>
            <a:ext cx="11115001" cy="2592440"/>
          </a:xfrm>
          <a:prstGeom prst="rect">
            <a:avLst/>
          </a:prstGeom>
        </p:spPr>
        <p:txBody>
          <a:bodyPr/>
          <a:lstStyle/>
          <a:p>
            <a:endParaRPr lang="en-FI"/>
          </a:p>
        </p:txBody>
      </p:sp>
      <p:sp>
        <p:nvSpPr>
          <p:cNvPr id="21" name="Text Placeholder 32">
            <a:extLst>
              <a:ext uri="{FF2B5EF4-FFF2-40B4-BE49-F238E27FC236}">
                <a16:creationId xmlns:a16="http://schemas.microsoft.com/office/drawing/2014/main" id="{ABE3FF45-FA9B-5DFD-8426-09F69DAB68B6}"/>
              </a:ext>
            </a:extLst>
          </p:cNvPr>
          <p:cNvSpPr>
            <a:spLocks noGrp="1"/>
          </p:cNvSpPr>
          <p:nvPr>
            <p:ph type="body" sz="quarter" idx="24" hasCustomPrompt="1"/>
          </p:nvPr>
        </p:nvSpPr>
        <p:spPr>
          <a:xfrm>
            <a:off x="14172130" y="10072201"/>
            <a:ext cx="11114998" cy="193064"/>
          </a:xfrm>
          <a:prstGeom prst="rect">
            <a:avLst/>
          </a:prstGeom>
        </p:spPr>
        <p:txBody>
          <a:bodyPr wrap="square">
            <a:spAutoFit/>
          </a:bodyPr>
          <a:lstStyle>
            <a:lvl1pPr marL="0" indent="0">
              <a:buNone/>
              <a:defRPr sz="700"/>
            </a:lvl1pPr>
            <a:lvl2pPr>
              <a:defRPr sz="700"/>
            </a:lvl2pPr>
            <a:lvl3pPr>
              <a:defRPr sz="700"/>
            </a:lvl3pPr>
            <a:lvl4pPr>
              <a:defRPr sz="700"/>
            </a:lvl4pPr>
            <a:lvl5pPr>
              <a:defRPr sz="700"/>
            </a:lvl5pPr>
          </a:lstStyle>
          <a:p>
            <a:pPr marL="0" marR="0" lvl="0" indent="0" algn="l" defTabSz="1069208" rtl="0" eaLnBrk="1" fontAlgn="auto" latinLnBrk="0" hangingPunct="1">
              <a:lnSpc>
                <a:spcPct val="90000"/>
              </a:lnSpc>
              <a:spcBef>
                <a:spcPts val="1169"/>
              </a:spcBef>
              <a:spcAft>
                <a:spcPts val="0"/>
              </a:spcAft>
              <a:buClrTx/>
              <a:buSzTx/>
              <a:buFont typeface="Arial" panose="020B0604020202020204" pitchFamily="34" charset="0"/>
              <a:buNone/>
              <a:tabLst/>
              <a:defRPr/>
            </a:pPr>
            <a:r>
              <a:rPr lang="en-US" sz="700" noProof="1">
                <a:solidFill>
                  <a:prstClr val="black"/>
                </a:solidFill>
                <a:latin typeface="Arial"/>
              </a:rPr>
              <a:t>Figure 2. Some Categories that represent things.</a:t>
            </a:r>
          </a:p>
        </p:txBody>
      </p:sp>
    </p:spTree>
    <p:extLst>
      <p:ext uri="{BB962C8B-B14F-4D97-AF65-F5344CB8AC3E}">
        <p14:creationId xmlns:p14="http://schemas.microsoft.com/office/powerpoint/2010/main" val="2298968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chool of Business">
    <p:spTree>
      <p:nvGrpSpPr>
        <p:cNvPr id="1" name=""/>
        <p:cNvGrpSpPr/>
        <p:nvPr/>
      </p:nvGrpSpPr>
      <p:grpSpPr>
        <a:xfrm>
          <a:off x="0" y="0"/>
          <a:ext cx="0" cy="0"/>
          <a:chOff x="0" y="0"/>
          <a:chExt cx="0" cy="0"/>
        </a:xfrm>
      </p:grpSpPr>
      <p:sp>
        <p:nvSpPr>
          <p:cNvPr id="8" name="Textplatzhalter 2">
            <a:extLst>
              <a:ext uri="{FF2B5EF4-FFF2-40B4-BE49-F238E27FC236}">
                <a16:creationId xmlns:a16="http://schemas.microsoft.com/office/drawing/2014/main" id="{187C2FAC-8579-11CF-78E0-761697F012AC}"/>
              </a:ext>
            </a:extLst>
          </p:cNvPr>
          <p:cNvSpPr txBox="1">
            <a:spLocks/>
          </p:cNvSpPr>
          <p:nvPr userDrawn="1"/>
        </p:nvSpPr>
        <p:spPr>
          <a:xfrm>
            <a:off x="2" y="0"/>
            <a:ext cx="26879550" cy="4387286"/>
          </a:xfrm>
          <a:prstGeom prst="rect">
            <a:avLst/>
          </a:prstGeom>
          <a:solidFill>
            <a:srgbClr val="9BD84C"/>
          </a:solidFill>
        </p:spPr>
        <p:txBody>
          <a:bodyPr vert="horz" lIns="360000" tIns="360000" rIns="360000" bIns="360000" rtlCol="0" anchor="t" anchorCtr="0">
            <a:noAutofit/>
          </a:bodyPr>
          <a:lstStyle>
            <a:lvl1pPr marL="0" indent="0" algn="l" defTabSz="567048" rtl="0" eaLnBrk="1" latinLnBrk="0" hangingPunct="1">
              <a:lnSpc>
                <a:spcPct val="100000"/>
              </a:lnSpc>
              <a:spcBef>
                <a:spcPts val="0"/>
              </a:spcBef>
              <a:buFont typeface="Arial" panose="020B0604020202020204" pitchFamily="34" charset="0"/>
              <a:buNone/>
              <a:defRPr sz="4000" kern="1200">
                <a:solidFill>
                  <a:schemeClr val="bg1"/>
                </a:solidFill>
                <a:latin typeface="+mn-lt"/>
                <a:ea typeface="+mn-ea"/>
                <a:cs typeface="+mn-cs"/>
              </a:defRPr>
            </a:lvl1pPr>
            <a:lvl2pPr marL="0" indent="0" algn="l" defTabSz="567048" rtl="0" eaLnBrk="1" latinLnBrk="0" hangingPunct="1">
              <a:lnSpc>
                <a:spcPct val="100000"/>
              </a:lnSpc>
              <a:spcBef>
                <a:spcPts val="0"/>
              </a:spcBef>
              <a:buFont typeface="Symbol" panose="05050102010706020507" pitchFamily="18" charset="2"/>
              <a:buNone/>
              <a:defRPr sz="1430" kern="1200">
                <a:solidFill>
                  <a:schemeClr val="bg1"/>
                </a:solidFill>
                <a:latin typeface="+mn-lt"/>
                <a:ea typeface="+mn-ea"/>
                <a:cs typeface="+mn-cs"/>
              </a:defRPr>
            </a:lvl2pPr>
            <a:lvl3pPr marL="0" indent="0" algn="l" defTabSz="567048" rtl="0" eaLnBrk="1" latinLnBrk="0" hangingPunct="1">
              <a:lnSpc>
                <a:spcPct val="100000"/>
              </a:lnSpc>
              <a:spcBef>
                <a:spcPts val="0"/>
              </a:spcBef>
              <a:buFont typeface="Symbol" panose="05050102010706020507" pitchFamily="18" charset="2"/>
              <a:buNone/>
              <a:defRPr sz="1430" kern="1200">
                <a:solidFill>
                  <a:schemeClr val="bg1"/>
                </a:solidFill>
                <a:latin typeface="+mn-lt"/>
                <a:ea typeface="+mn-ea"/>
                <a:cs typeface="+mn-cs"/>
              </a:defRPr>
            </a:lvl3pPr>
            <a:lvl4pPr marL="0" indent="0" algn="l" defTabSz="567048" rtl="0" eaLnBrk="1" latinLnBrk="0" hangingPunct="1">
              <a:lnSpc>
                <a:spcPct val="100000"/>
              </a:lnSpc>
              <a:spcBef>
                <a:spcPts val="0"/>
              </a:spcBef>
              <a:buFont typeface="Symbol" panose="05050102010706020507" pitchFamily="18" charset="2"/>
              <a:buNone/>
              <a:defRPr sz="1430" kern="1200">
                <a:solidFill>
                  <a:schemeClr val="bg1"/>
                </a:solidFill>
                <a:latin typeface="+mn-lt"/>
                <a:ea typeface="+mn-ea"/>
                <a:cs typeface="+mn-cs"/>
              </a:defRPr>
            </a:lvl4pPr>
            <a:lvl5pPr marL="0" indent="0" algn="l" defTabSz="567048" rtl="0" eaLnBrk="1" latinLnBrk="0" hangingPunct="1">
              <a:lnSpc>
                <a:spcPct val="100000"/>
              </a:lnSpc>
              <a:spcBef>
                <a:spcPts val="0"/>
              </a:spcBef>
              <a:buFont typeface="Symbol" panose="05050102010706020507" pitchFamily="18" charset="2"/>
              <a:buNone/>
              <a:defRPr sz="1430" kern="1200">
                <a:solidFill>
                  <a:schemeClr val="bg1"/>
                </a:solidFill>
                <a:latin typeface="+mn-lt"/>
                <a:ea typeface="+mn-ea"/>
                <a:cs typeface="+mn-cs"/>
              </a:defRPr>
            </a:lvl5pPr>
            <a:lvl6pPr marL="1559380"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6pPr>
            <a:lvl7pPr marL="1842904"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7pPr>
            <a:lvl8pPr marL="2126428"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8pPr>
            <a:lvl9pPr marL="2409952"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9pPr>
          </a:lstStyle>
          <a:p>
            <a:pPr marL="0" marR="0" lvl="0" indent="0" algn="l" defTabSz="567048"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430" b="0" i="0" u="none" strike="noStrike" kern="1200" cap="none" spc="0" normalizeH="0" baseline="0" noProof="1">
              <a:ln>
                <a:noFill/>
              </a:ln>
              <a:solidFill>
                <a:sysClr val="window" lastClr="FFFFFF"/>
              </a:solidFill>
              <a:effectLst/>
              <a:uLnTx/>
              <a:uFillTx/>
              <a:latin typeface="Arial"/>
              <a:ea typeface="+mn-ea"/>
              <a:cs typeface="+mn-cs"/>
            </a:endParaRPr>
          </a:p>
        </p:txBody>
      </p:sp>
      <p:sp>
        <p:nvSpPr>
          <p:cNvPr id="3" name="Subtitle 2"/>
          <p:cNvSpPr>
            <a:spLocks noGrp="1"/>
          </p:cNvSpPr>
          <p:nvPr>
            <p:ph type="subTitle" idx="1" hasCustomPrompt="1"/>
          </p:nvPr>
        </p:nvSpPr>
        <p:spPr>
          <a:xfrm>
            <a:off x="1076214" y="3408186"/>
            <a:ext cx="24668087" cy="757120"/>
          </a:xfrm>
          <a:prstGeom prst="rect">
            <a:avLst/>
          </a:prstGeom>
        </p:spPr>
        <p:txBody>
          <a:bodyPr>
            <a:normAutofit/>
          </a:bodyPr>
          <a:lstStyle>
            <a:lvl1pPr marL="0" indent="0" algn="l">
              <a:buNone/>
              <a:defRPr sz="1400">
                <a:latin typeface="Arial" panose="020B0604020202020204" pitchFamily="34" charset="0"/>
                <a:cs typeface="Arial" panose="020B0604020202020204" pitchFamily="34" charset="0"/>
              </a:defRPr>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pPr marL="0" marR="0" lvl="1" indent="0" algn="l" defTabSz="567048"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en-US" sz="1400" b="0" i="0" u="none" strike="noStrike" kern="1200" cap="none" spc="0" normalizeH="0" baseline="0" noProof="1">
                <a:ln>
                  <a:noFill/>
                </a:ln>
                <a:effectLst/>
                <a:uLnTx/>
                <a:uFillTx/>
                <a:latin typeface="Arial"/>
                <a:ea typeface="+mn-ea"/>
                <a:cs typeface="+mn-cs"/>
              </a:rPr>
              <a:t>Author one</a:t>
            </a:r>
            <a:r>
              <a:rPr kumimoji="0" lang="en-US" sz="1400" b="0" i="0" u="none" strike="noStrike" kern="1200" cap="none" spc="0" normalizeH="0" baseline="30000" noProof="1">
                <a:ln>
                  <a:noFill/>
                </a:ln>
                <a:effectLst/>
                <a:uLnTx/>
                <a:uFillTx/>
                <a:latin typeface="Arial"/>
                <a:ea typeface="+mn-ea"/>
                <a:cs typeface="+mn-cs"/>
              </a:rPr>
              <a:t>1</a:t>
            </a:r>
            <a:r>
              <a:rPr kumimoji="0" lang="en-US" sz="1400" b="0" i="0" u="none" strike="noStrike" kern="1200" cap="none" spc="0" normalizeH="0" baseline="0" noProof="1">
                <a:ln>
                  <a:noFill/>
                </a:ln>
                <a:effectLst/>
                <a:uLnTx/>
                <a:uFillTx/>
                <a:latin typeface="Arial"/>
                <a:ea typeface="+mn-ea"/>
                <a:cs typeface="+mn-cs"/>
              </a:rPr>
              <a:t>, Author two</a:t>
            </a:r>
            <a:r>
              <a:rPr kumimoji="0" lang="en-US" sz="1400" b="0" i="0" u="none" strike="noStrike" kern="1200" cap="none" spc="0" normalizeH="0" baseline="30000" noProof="1">
                <a:ln>
                  <a:noFill/>
                </a:ln>
                <a:effectLst/>
                <a:uLnTx/>
                <a:uFillTx/>
                <a:latin typeface="Arial"/>
                <a:ea typeface="+mn-ea"/>
                <a:cs typeface="+mn-cs"/>
              </a:rPr>
              <a:t>2</a:t>
            </a:r>
            <a:r>
              <a:rPr kumimoji="0" lang="en-US" sz="1400" b="0" i="0" u="none" strike="noStrike" kern="1200" cap="none" spc="0" normalizeH="0" baseline="0" noProof="1">
                <a:ln>
                  <a:noFill/>
                </a:ln>
                <a:effectLst/>
                <a:uLnTx/>
                <a:uFillTx/>
                <a:latin typeface="Arial"/>
                <a:ea typeface="+mn-ea"/>
                <a:cs typeface="+mn-cs"/>
              </a:rPr>
              <a:t>, Author three</a:t>
            </a:r>
            <a:r>
              <a:rPr kumimoji="0" lang="en-US" sz="1400" b="0" i="0" u="none" strike="noStrike" kern="1200" cap="none" spc="0" normalizeH="0" baseline="30000" noProof="1">
                <a:ln>
                  <a:noFill/>
                </a:ln>
                <a:effectLst/>
                <a:uLnTx/>
                <a:uFillTx/>
                <a:latin typeface="Arial"/>
                <a:ea typeface="+mn-ea"/>
                <a:cs typeface="+mn-cs"/>
              </a:rPr>
              <a:t>3</a:t>
            </a:r>
            <a:endParaRPr kumimoji="0" lang="en-US" sz="1400" b="0" i="0" u="none" strike="noStrike" kern="1200" cap="none" spc="0" normalizeH="0" baseline="0" noProof="1">
              <a:ln>
                <a:noFill/>
              </a:ln>
              <a:effectLst/>
              <a:uLnTx/>
              <a:uFillTx/>
              <a:latin typeface="Arial"/>
              <a:ea typeface="+mn-ea"/>
              <a:cs typeface="+mn-cs"/>
            </a:endParaRPr>
          </a:p>
          <a:p>
            <a:pPr marL="0" marR="0" lvl="1" indent="0" algn="l" defTabSz="567048"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en-US" sz="1400" b="0" i="0" u="none" strike="noStrike" kern="1200" cap="none" spc="0" normalizeH="0" baseline="30000" noProof="1">
                <a:ln>
                  <a:noFill/>
                </a:ln>
                <a:effectLst/>
                <a:uLnTx/>
                <a:uFillTx/>
                <a:latin typeface="Arial"/>
                <a:ea typeface="+mn-ea"/>
                <a:cs typeface="+mn-cs"/>
              </a:rPr>
              <a:t>1</a:t>
            </a:r>
            <a:r>
              <a:rPr lang="en-US" sz="1400" noProof="1">
                <a:latin typeface="Arial"/>
              </a:rPr>
              <a:t>Unit/Deprtment</a:t>
            </a:r>
            <a:r>
              <a:rPr kumimoji="0" lang="en-US" sz="1400" b="0" i="0" u="none" strike="noStrike" kern="1200" cap="none" spc="0" normalizeH="0" baseline="0" noProof="1">
                <a:ln>
                  <a:noFill/>
                </a:ln>
                <a:effectLst/>
                <a:uLnTx/>
                <a:uFillTx/>
                <a:latin typeface="Arial"/>
                <a:ea typeface="+mn-ea"/>
                <a:cs typeface="+mn-cs"/>
              </a:rPr>
              <a:t>, Aalto University; </a:t>
            </a:r>
            <a:r>
              <a:rPr kumimoji="0" lang="en-US" sz="1400" b="0" i="0" u="none" strike="noStrike" kern="1200" cap="none" spc="0" normalizeH="0" baseline="30000" noProof="1">
                <a:ln>
                  <a:noFill/>
                </a:ln>
                <a:effectLst/>
                <a:uLnTx/>
                <a:uFillTx/>
                <a:latin typeface="Arial"/>
                <a:ea typeface="+mn-ea"/>
                <a:cs typeface="+mn-cs"/>
              </a:rPr>
              <a:t>2</a:t>
            </a:r>
            <a:r>
              <a:rPr lang="en-US" sz="1400" noProof="1">
                <a:latin typeface="Arial"/>
              </a:rPr>
              <a:t>Unit/Deprtment</a:t>
            </a:r>
            <a:r>
              <a:rPr kumimoji="0" lang="en-US" sz="1400" b="0" i="0" u="none" strike="noStrike" kern="1200" cap="none" spc="0" normalizeH="0" baseline="0" noProof="1">
                <a:ln>
                  <a:noFill/>
                </a:ln>
                <a:effectLst/>
                <a:uLnTx/>
                <a:uFillTx/>
                <a:latin typeface="Arial"/>
                <a:ea typeface="+mn-ea"/>
                <a:cs typeface="+mn-cs"/>
              </a:rPr>
              <a:t>, Company X; </a:t>
            </a:r>
            <a:r>
              <a:rPr kumimoji="0" lang="en-US" sz="1400" b="0" i="0" u="none" strike="noStrike" kern="1200" cap="none" spc="0" normalizeH="0" baseline="30000" noProof="1">
                <a:ln>
                  <a:noFill/>
                </a:ln>
                <a:effectLst/>
                <a:uLnTx/>
                <a:uFillTx/>
                <a:latin typeface="Arial"/>
                <a:ea typeface="+mn-ea"/>
                <a:cs typeface="+mn-cs"/>
              </a:rPr>
              <a:t>3</a:t>
            </a:r>
            <a:r>
              <a:rPr lang="en-US" sz="1400" noProof="1">
                <a:latin typeface="Arial"/>
              </a:rPr>
              <a:t>Unit/Deprtment</a:t>
            </a:r>
            <a:r>
              <a:rPr kumimoji="0" lang="en-US" sz="1400" b="0" i="0" u="none" strike="noStrike" kern="1200" cap="none" spc="0" normalizeH="0" baseline="0" noProof="1">
                <a:ln>
                  <a:noFill/>
                </a:ln>
                <a:effectLst/>
                <a:uLnTx/>
                <a:uFillTx/>
                <a:latin typeface="Arial"/>
                <a:ea typeface="+mn-ea"/>
                <a:cs typeface="+mn-cs"/>
              </a:rPr>
              <a:t>, University X</a:t>
            </a:r>
          </a:p>
        </p:txBody>
      </p:sp>
      <p:sp>
        <p:nvSpPr>
          <p:cNvPr id="7" name="Title 6">
            <a:extLst>
              <a:ext uri="{FF2B5EF4-FFF2-40B4-BE49-F238E27FC236}">
                <a16:creationId xmlns:a16="http://schemas.microsoft.com/office/drawing/2014/main" id="{772B0A90-AAE6-9516-3DFF-B12EA2260C90}"/>
              </a:ext>
            </a:extLst>
          </p:cNvPr>
          <p:cNvSpPr>
            <a:spLocks noGrp="1"/>
          </p:cNvSpPr>
          <p:nvPr>
            <p:ph type="title" hasCustomPrompt="1"/>
          </p:nvPr>
        </p:nvSpPr>
        <p:spPr>
          <a:xfrm>
            <a:off x="1076215" y="2545110"/>
            <a:ext cx="24668090" cy="709079"/>
          </a:xfrm>
          <a:prstGeom prst="rect">
            <a:avLst/>
          </a:prstGeom>
        </p:spPr>
        <p:txBody>
          <a:bodyPr anchor="t">
            <a:normAutofit/>
          </a:bodyPr>
          <a:lstStyle>
            <a:lvl1pPr>
              <a:defRPr sz="4000" b="1">
                <a:latin typeface="Arial" panose="020B0604020202020204" pitchFamily="34" charset="0"/>
                <a:cs typeface="Arial" panose="020B0604020202020204" pitchFamily="34" charset="0"/>
              </a:defRPr>
            </a:lvl1pPr>
          </a:lstStyle>
          <a:p>
            <a:r>
              <a:rPr lang="en-GB" dirty="0"/>
              <a:t>Title of your research</a:t>
            </a:r>
            <a:endParaRPr lang="en-FI" dirty="0"/>
          </a:p>
        </p:txBody>
      </p:sp>
      <p:cxnSp>
        <p:nvCxnSpPr>
          <p:cNvPr id="13" name="Straight Connector 12">
            <a:extLst>
              <a:ext uri="{FF2B5EF4-FFF2-40B4-BE49-F238E27FC236}">
                <a16:creationId xmlns:a16="http://schemas.microsoft.com/office/drawing/2014/main" id="{9E73B50F-8A84-271A-B258-AA062C57D08E}"/>
              </a:ext>
            </a:extLst>
          </p:cNvPr>
          <p:cNvCxnSpPr>
            <a:cxnSpLocks/>
          </p:cNvCxnSpPr>
          <p:nvPr userDrawn="1"/>
        </p:nvCxnSpPr>
        <p:spPr>
          <a:xfrm>
            <a:off x="1258601" y="2206347"/>
            <a:ext cx="99555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6B4DE2D7-24B0-27A5-3F38-46C99B69AD97}"/>
              </a:ext>
            </a:extLst>
          </p:cNvPr>
          <p:cNvSpPr>
            <a:spLocks noGrp="1"/>
          </p:cNvSpPr>
          <p:nvPr>
            <p:ph type="body" sz="quarter" idx="10" hasCustomPrompt="1"/>
          </p:nvPr>
        </p:nvSpPr>
        <p:spPr>
          <a:xfrm>
            <a:off x="19686272" y="350306"/>
            <a:ext cx="6257927" cy="366712"/>
          </a:xfrm>
          <a:prstGeom prst="rect">
            <a:avLst/>
          </a:prstGeom>
        </p:spPr>
        <p:txBody>
          <a:bodyPr>
            <a:normAutofit/>
          </a:bodyPr>
          <a:lstStyle>
            <a:lvl1pPr marL="0" indent="0" algn="r">
              <a:buNone/>
              <a:defRPr sz="1430">
                <a:latin typeface="Arial" panose="020B0604020202020204" pitchFamily="34" charset="0"/>
                <a:cs typeface="Arial" panose="020B0604020202020204" pitchFamily="34" charset="0"/>
              </a:defRPr>
            </a:lvl1pPr>
          </a:lstStyle>
          <a:p>
            <a:pPr lvl="0"/>
            <a:r>
              <a:rPr lang="en-FI" dirty="0"/>
              <a:t>Research article</a:t>
            </a:r>
          </a:p>
        </p:txBody>
      </p:sp>
      <p:pic>
        <p:nvPicPr>
          <p:cNvPr id="10" name="Picture 9">
            <a:extLst>
              <a:ext uri="{FF2B5EF4-FFF2-40B4-BE49-F238E27FC236}">
                <a16:creationId xmlns:a16="http://schemas.microsoft.com/office/drawing/2014/main" id="{0D0E2C56-5EF5-C698-48A3-DD2408FDA4F9}"/>
              </a:ext>
            </a:extLst>
          </p:cNvPr>
          <p:cNvPicPr>
            <a:picLocks noChangeAspect="1"/>
          </p:cNvPicPr>
          <p:nvPr userDrawn="1"/>
        </p:nvPicPr>
        <p:blipFill>
          <a:blip r:embed="rId2"/>
          <a:srcRect/>
          <a:stretch/>
        </p:blipFill>
        <p:spPr>
          <a:xfrm>
            <a:off x="437598" y="50116"/>
            <a:ext cx="5275956" cy="1769634"/>
          </a:xfrm>
          <a:prstGeom prst="rect">
            <a:avLst/>
          </a:prstGeom>
        </p:spPr>
      </p:pic>
      <p:sp>
        <p:nvSpPr>
          <p:cNvPr id="2" name="Text Placeholder 25">
            <a:extLst>
              <a:ext uri="{FF2B5EF4-FFF2-40B4-BE49-F238E27FC236}">
                <a16:creationId xmlns:a16="http://schemas.microsoft.com/office/drawing/2014/main" id="{48F396AF-D02C-2498-E672-876EA0E8AE08}"/>
              </a:ext>
            </a:extLst>
          </p:cNvPr>
          <p:cNvSpPr>
            <a:spLocks noGrp="1"/>
          </p:cNvSpPr>
          <p:nvPr>
            <p:ph type="body" sz="quarter" idx="17" hasCustomPrompt="1"/>
          </p:nvPr>
        </p:nvSpPr>
        <p:spPr>
          <a:xfrm>
            <a:off x="1175549" y="8235788"/>
            <a:ext cx="12035328" cy="5703439"/>
          </a:xfrm>
          <a:prstGeom prst="rect">
            <a:avLst/>
          </a:prstGeom>
          <a:solidFill>
            <a:schemeClr val="bg1">
              <a:lumMod val="95000"/>
            </a:schemeClr>
          </a:solidFill>
        </p:spPr>
        <p:txBody>
          <a:bodyPr lIns="180000" tIns="180000" rIns="180000" bIns="180000">
            <a:spAutoFit/>
          </a:bodyPr>
          <a:lstStyle>
            <a:lvl1pPr marL="180000" indent="-180000" defTabSz="914317">
              <a:lnSpc>
                <a:spcPct val="100000"/>
              </a:lnSpc>
              <a:spcBef>
                <a:spcPts val="0"/>
              </a:spcBef>
              <a:spcAft>
                <a:spcPts val="600"/>
              </a:spcAft>
              <a:buFont typeface="Arial" panose="020B0604020202020204" pitchFamily="34" charset="0"/>
              <a:buChar char="•"/>
              <a:defRPr sz="1200"/>
            </a:lvl1pPr>
          </a:lstStyle>
          <a:p>
            <a:pPr marL="180000" indent="-180000" defTabSz="914317">
              <a:lnSpc>
                <a:spcPct val="100000"/>
              </a:lnSpc>
              <a:spcBef>
                <a:spcPts val="0"/>
              </a:spcBef>
              <a:spcAft>
                <a:spcPts val="600"/>
              </a:spcAft>
              <a:buFont typeface="Arial" panose="020B0604020202020204" pitchFamily="34" charset="0"/>
              <a:buChar char="•"/>
              <a:defRPr/>
            </a:pPr>
            <a:r>
              <a:rPr lang="en-US" kern="0" noProof="1">
                <a:solidFill>
                  <a:prstClr val="black"/>
                </a:solidFill>
                <a:latin typeface="Arial"/>
              </a:rPr>
              <a:t>The methods section of a scientific poster provides a detailed account of how your research was conducted. It should be clear and precise, allowing others to replicate your study if needed. Here are the key elements to include:</a:t>
            </a:r>
          </a:p>
          <a:p>
            <a:pPr marL="180000" indent="-180000" defTabSz="914317">
              <a:lnSpc>
                <a:spcPct val="100000"/>
              </a:lnSpc>
              <a:spcBef>
                <a:spcPts val="0"/>
              </a:spcBef>
              <a:spcAft>
                <a:spcPts val="600"/>
              </a:spcAft>
              <a:buFont typeface="Arial" panose="020B0604020202020204" pitchFamily="34" charset="0"/>
              <a:buChar char="•"/>
              <a:defRPr/>
            </a:pPr>
            <a:r>
              <a:rPr lang="en-US" kern="0" noProof="1">
                <a:solidFill>
                  <a:prstClr val="black"/>
                </a:solidFill>
                <a:latin typeface="Arial"/>
              </a:rPr>
              <a:t>Study Design, Participants or Subjects, Materials and Equipment and Procedures</a:t>
            </a: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lvl="0"/>
            <a:endParaRPr lang="en-FI" dirty="0"/>
          </a:p>
        </p:txBody>
      </p:sp>
      <p:sp>
        <p:nvSpPr>
          <p:cNvPr id="4" name="Text Placeholder 19">
            <a:extLst>
              <a:ext uri="{FF2B5EF4-FFF2-40B4-BE49-F238E27FC236}">
                <a16:creationId xmlns:a16="http://schemas.microsoft.com/office/drawing/2014/main" id="{B7287256-A653-D189-27C0-D60E210AA2FF}"/>
              </a:ext>
            </a:extLst>
          </p:cNvPr>
          <p:cNvSpPr>
            <a:spLocks noGrp="1"/>
          </p:cNvSpPr>
          <p:nvPr>
            <p:ph type="body" sz="quarter" idx="11" hasCustomPrompt="1"/>
          </p:nvPr>
        </p:nvSpPr>
        <p:spPr>
          <a:xfrm>
            <a:off x="898120" y="4574334"/>
            <a:ext cx="12268517" cy="288000"/>
          </a:xfrm>
          <a:prstGeom prst="rect">
            <a:avLst/>
          </a:prstGeom>
        </p:spPr>
        <p:txBody>
          <a:bodyPr/>
          <a:lstStyle>
            <a:lvl1pPr marL="0" indent="0">
              <a:buNone/>
              <a:defRPr sz="1600" b="1"/>
            </a:lvl1pPr>
            <a:lvl2pPr>
              <a:defRPr sz="1600" b="1"/>
            </a:lvl2pPr>
            <a:lvl3pPr>
              <a:defRPr sz="1600" b="1"/>
            </a:lvl3pPr>
            <a:lvl4pPr>
              <a:defRPr sz="1600" b="1"/>
            </a:lvl4pPr>
            <a:lvl5pPr>
              <a:defRPr sz="1600" b="1"/>
            </a:lvl5pPr>
          </a:lstStyle>
          <a:p>
            <a:pPr lvl="0"/>
            <a:r>
              <a:rPr lang="en-FI" dirty="0"/>
              <a:t>Introduction</a:t>
            </a:r>
          </a:p>
        </p:txBody>
      </p:sp>
      <p:sp>
        <p:nvSpPr>
          <p:cNvPr id="5" name="Text Placeholder 19">
            <a:extLst>
              <a:ext uri="{FF2B5EF4-FFF2-40B4-BE49-F238E27FC236}">
                <a16:creationId xmlns:a16="http://schemas.microsoft.com/office/drawing/2014/main" id="{8DE5E4E2-434F-5E90-0A99-488B35B99A3E}"/>
              </a:ext>
            </a:extLst>
          </p:cNvPr>
          <p:cNvSpPr>
            <a:spLocks noGrp="1"/>
          </p:cNvSpPr>
          <p:nvPr>
            <p:ph type="body" sz="quarter" idx="12" hasCustomPrompt="1"/>
          </p:nvPr>
        </p:nvSpPr>
        <p:spPr>
          <a:xfrm>
            <a:off x="898120" y="7828516"/>
            <a:ext cx="12268517" cy="288000"/>
          </a:xfrm>
          <a:prstGeom prst="rect">
            <a:avLst/>
          </a:prstGeom>
        </p:spPr>
        <p:txBody>
          <a:bodyPr/>
          <a:lstStyle>
            <a:lvl1pPr marL="0" indent="0">
              <a:buNone/>
              <a:defRPr sz="1600" b="1"/>
            </a:lvl1pPr>
            <a:lvl2pPr>
              <a:defRPr sz="1600" b="1"/>
            </a:lvl2pPr>
            <a:lvl3pPr>
              <a:defRPr sz="1600" b="1"/>
            </a:lvl3pPr>
            <a:lvl4pPr>
              <a:defRPr sz="1600" b="1"/>
            </a:lvl4pPr>
            <a:lvl5pPr>
              <a:defRPr sz="1600" b="1"/>
            </a:lvl5pPr>
          </a:lstStyle>
          <a:p>
            <a:pPr lvl="0"/>
            <a:r>
              <a:rPr lang="en-FI" dirty="0"/>
              <a:t>Methods</a:t>
            </a:r>
          </a:p>
        </p:txBody>
      </p:sp>
      <p:sp>
        <p:nvSpPr>
          <p:cNvPr id="6" name="Text Placeholder 19">
            <a:extLst>
              <a:ext uri="{FF2B5EF4-FFF2-40B4-BE49-F238E27FC236}">
                <a16:creationId xmlns:a16="http://schemas.microsoft.com/office/drawing/2014/main" id="{E35BC69E-482E-14EE-BC11-C137DD2DED73}"/>
              </a:ext>
            </a:extLst>
          </p:cNvPr>
          <p:cNvSpPr>
            <a:spLocks noGrp="1"/>
          </p:cNvSpPr>
          <p:nvPr>
            <p:ph type="body" sz="quarter" idx="13" hasCustomPrompt="1"/>
          </p:nvPr>
        </p:nvSpPr>
        <p:spPr>
          <a:xfrm>
            <a:off x="13488634" y="4581052"/>
            <a:ext cx="12268517" cy="288000"/>
          </a:xfrm>
          <a:prstGeom prst="rect">
            <a:avLst/>
          </a:prstGeom>
        </p:spPr>
        <p:txBody>
          <a:bodyPr/>
          <a:lstStyle>
            <a:lvl1pPr marL="0" indent="0">
              <a:buNone/>
              <a:defRPr sz="1600" b="1"/>
            </a:lvl1pPr>
            <a:lvl2pPr>
              <a:defRPr sz="1600" b="1"/>
            </a:lvl2pPr>
            <a:lvl3pPr>
              <a:defRPr sz="1600" b="1"/>
            </a:lvl3pPr>
            <a:lvl4pPr>
              <a:defRPr sz="1600" b="1"/>
            </a:lvl4pPr>
            <a:lvl5pPr>
              <a:defRPr sz="1600" b="1"/>
            </a:lvl5pPr>
          </a:lstStyle>
          <a:p>
            <a:pPr lvl="0"/>
            <a:r>
              <a:rPr lang="en-FI" dirty="0"/>
              <a:t>Results and discussion</a:t>
            </a:r>
          </a:p>
        </p:txBody>
      </p:sp>
      <p:sp>
        <p:nvSpPr>
          <p:cNvPr id="9" name="Text Placeholder 19">
            <a:extLst>
              <a:ext uri="{FF2B5EF4-FFF2-40B4-BE49-F238E27FC236}">
                <a16:creationId xmlns:a16="http://schemas.microsoft.com/office/drawing/2014/main" id="{D29169BF-961D-DC67-AB4C-0AC93984A8C8}"/>
              </a:ext>
            </a:extLst>
          </p:cNvPr>
          <p:cNvSpPr>
            <a:spLocks noGrp="1"/>
          </p:cNvSpPr>
          <p:nvPr>
            <p:ph type="body" sz="quarter" idx="14" hasCustomPrompt="1"/>
          </p:nvPr>
        </p:nvSpPr>
        <p:spPr>
          <a:xfrm>
            <a:off x="13488634" y="10605072"/>
            <a:ext cx="12268517" cy="288000"/>
          </a:xfrm>
          <a:prstGeom prst="rect">
            <a:avLst/>
          </a:prstGeom>
        </p:spPr>
        <p:txBody>
          <a:bodyPr/>
          <a:lstStyle>
            <a:lvl1pPr marL="0" indent="0">
              <a:buNone/>
              <a:defRPr sz="1600" b="1"/>
            </a:lvl1pPr>
            <a:lvl2pPr>
              <a:defRPr sz="1600" b="1"/>
            </a:lvl2pPr>
            <a:lvl3pPr>
              <a:defRPr sz="1600" b="1"/>
            </a:lvl3pPr>
            <a:lvl4pPr>
              <a:defRPr sz="1600" b="1"/>
            </a:lvl4pPr>
            <a:lvl5pPr>
              <a:defRPr sz="1600" b="1"/>
            </a:lvl5pPr>
          </a:lstStyle>
          <a:p>
            <a:pPr lvl="0"/>
            <a:r>
              <a:rPr lang="en-FI" dirty="0"/>
              <a:t>Summary</a:t>
            </a:r>
          </a:p>
        </p:txBody>
      </p:sp>
      <p:sp>
        <p:nvSpPr>
          <p:cNvPr id="11" name="Text Placeholder 19">
            <a:extLst>
              <a:ext uri="{FF2B5EF4-FFF2-40B4-BE49-F238E27FC236}">
                <a16:creationId xmlns:a16="http://schemas.microsoft.com/office/drawing/2014/main" id="{0D237084-DA49-2DD8-913D-92C07371A5C6}"/>
              </a:ext>
            </a:extLst>
          </p:cNvPr>
          <p:cNvSpPr>
            <a:spLocks noGrp="1"/>
          </p:cNvSpPr>
          <p:nvPr>
            <p:ph type="body" sz="quarter" idx="15" hasCustomPrompt="1"/>
          </p:nvPr>
        </p:nvSpPr>
        <p:spPr>
          <a:xfrm>
            <a:off x="13488634" y="13254060"/>
            <a:ext cx="12268517" cy="288000"/>
          </a:xfrm>
          <a:prstGeom prst="rect">
            <a:avLst/>
          </a:prstGeom>
        </p:spPr>
        <p:txBody>
          <a:bodyPr/>
          <a:lstStyle>
            <a:lvl1pPr marL="0" indent="0">
              <a:buNone/>
              <a:defRPr sz="1600" b="1"/>
            </a:lvl1pPr>
            <a:lvl2pPr>
              <a:defRPr sz="1600" b="1"/>
            </a:lvl2pPr>
            <a:lvl3pPr>
              <a:defRPr sz="1600" b="1"/>
            </a:lvl3pPr>
            <a:lvl4pPr>
              <a:defRPr sz="1600" b="1"/>
            </a:lvl4pPr>
            <a:lvl5pPr>
              <a:defRPr sz="1600" b="1"/>
            </a:lvl5pPr>
          </a:lstStyle>
          <a:p>
            <a:pPr lvl="0"/>
            <a:r>
              <a:rPr lang="en-FI" dirty="0"/>
              <a:t>References</a:t>
            </a:r>
          </a:p>
        </p:txBody>
      </p:sp>
      <p:sp>
        <p:nvSpPr>
          <p:cNvPr id="12" name="Text Placeholder 25">
            <a:extLst>
              <a:ext uri="{FF2B5EF4-FFF2-40B4-BE49-F238E27FC236}">
                <a16:creationId xmlns:a16="http://schemas.microsoft.com/office/drawing/2014/main" id="{AE9601D8-5171-80C9-8F56-21C6937031E4}"/>
              </a:ext>
            </a:extLst>
          </p:cNvPr>
          <p:cNvSpPr>
            <a:spLocks noGrp="1"/>
          </p:cNvSpPr>
          <p:nvPr>
            <p:ph type="body" sz="quarter" idx="16" hasCustomPrompt="1"/>
          </p:nvPr>
        </p:nvSpPr>
        <p:spPr>
          <a:xfrm>
            <a:off x="1175549" y="4964687"/>
            <a:ext cx="12035328" cy="1145268"/>
          </a:xfrm>
          <a:prstGeom prst="rect">
            <a:avLst/>
          </a:prstGeom>
          <a:solidFill>
            <a:schemeClr val="bg1">
              <a:lumMod val="95000"/>
            </a:schemeClr>
          </a:solidFill>
        </p:spPr>
        <p:txBody>
          <a:bodyPr lIns="180000" tIns="180000" rIns="180000" bIns="180000">
            <a:spAutoFit/>
          </a:bodyPr>
          <a:lstStyle>
            <a:lvl1pPr marL="0" indent="0">
              <a:buNone/>
              <a:defRPr sz="1200"/>
            </a:lvl1pPr>
          </a:lstStyle>
          <a:p>
            <a:pPr marL="0" marR="0" lvl="0" indent="0" algn="l" defTabSz="1069208" rtl="0" eaLnBrk="1" fontAlgn="auto" latinLnBrk="0" hangingPunct="1">
              <a:lnSpc>
                <a:spcPct val="90000"/>
              </a:lnSpc>
              <a:spcBef>
                <a:spcPts val="1169"/>
              </a:spcBef>
              <a:spcAft>
                <a:spcPts val="0"/>
              </a:spcAft>
              <a:buClrTx/>
              <a:buSzTx/>
              <a:buFont typeface="Arial" panose="020B0604020202020204" pitchFamily="34" charset="0"/>
              <a:buNone/>
              <a:tabLst/>
              <a:defRPr/>
            </a:pPr>
            <a:r>
              <a:rPr lang="en-US" kern="0" noProof="1">
                <a:solidFill>
                  <a:prstClr val="black"/>
                </a:solidFill>
                <a:latin typeface="Arial"/>
              </a:rPr>
              <a:t>The introduction of a scientific poster sets the stage for your research and provides the necessary background for understanding your study. It should be concise yet informative, capturing the essence of your research question and its significance.</a:t>
            </a:r>
          </a:p>
          <a:p>
            <a:pPr lvl="0"/>
            <a:endParaRPr lang="en-FI" dirty="0"/>
          </a:p>
        </p:txBody>
      </p:sp>
      <p:sp>
        <p:nvSpPr>
          <p:cNvPr id="14" name="Text Placeholder 25">
            <a:extLst>
              <a:ext uri="{FF2B5EF4-FFF2-40B4-BE49-F238E27FC236}">
                <a16:creationId xmlns:a16="http://schemas.microsoft.com/office/drawing/2014/main" id="{168F1B83-0680-0F1C-1D19-521349A5DDD4}"/>
              </a:ext>
            </a:extLst>
          </p:cNvPr>
          <p:cNvSpPr>
            <a:spLocks noGrp="1"/>
          </p:cNvSpPr>
          <p:nvPr>
            <p:ph type="body" sz="quarter" idx="18" hasCustomPrompt="1"/>
          </p:nvPr>
        </p:nvSpPr>
        <p:spPr>
          <a:xfrm>
            <a:off x="13708973" y="4971701"/>
            <a:ext cx="12035328" cy="3979890"/>
          </a:xfrm>
          <a:prstGeom prst="rect">
            <a:avLst/>
          </a:prstGeom>
          <a:solidFill>
            <a:schemeClr val="bg1">
              <a:lumMod val="95000"/>
            </a:schemeClr>
          </a:solidFill>
        </p:spPr>
        <p:txBody>
          <a:bodyPr lIns="180000" tIns="180000" rIns="180000" bIns="180000">
            <a:spAutoFit/>
          </a:bodyPr>
          <a:lstStyle>
            <a:lvl1pPr marL="0" indent="0" defTabSz="914317">
              <a:lnSpc>
                <a:spcPct val="100000"/>
              </a:lnSpc>
              <a:spcBef>
                <a:spcPts val="0"/>
              </a:spcBef>
              <a:spcAft>
                <a:spcPts val="600"/>
              </a:spcAft>
              <a:buFontTx/>
              <a:buNone/>
              <a:defRPr sz="1200"/>
            </a:lvl1pPr>
          </a:lstStyle>
          <a:p>
            <a:pPr defTabSz="914317">
              <a:lnSpc>
                <a:spcPct val="100000"/>
              </a:lnSpc>
              <a:spcBef>
                <a:spcPts val="0"/>
              </a:spcBef>
              <a:spcAft>
                <a:spcPts val="600"/>
              </a:spcAft>
              <a:buFontTx/>
              <a:buNone/>
              <a:defRPr/>
            </a:pPr>
            <a:r>
              <a:rPr lang="en-US" kern="0" noProof="1">
                <a:solidFill>
                  <a:prstClr val="black"/>
                </a:solidFill>
                <a:latin typeface="Arial"/>
              </a:rPr>
              <a:t>The results and discussion section of a scientific poster should present your findings clearly and interpret their significance. Start with a summary of the main findings, using visual aids like tables and graphs to illustrate key data. Include statistical analysis results and describe any notable patterns or trends. Discuss what your findings mean in the context of your research question, highlighting their implications and how they contribute to the field. Acknowledge any limitations of your study and suggest areas for future research. This combined approach helps your audience understand both the outcomes and the broader impact of your study.</a:t>
            </a: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lvl="0"/>
            <a:endParaRPr lang="en-FI" dirty="0"/>
          </a:p>
        </p:txBody>
      </p:sp>
      <p:sp>
        <p:nvSpPr>
          <p:cNvPr id="16" name="Text Placeholder 25">
            <a:extLst>
              <a:ext uri="{FF2B5EF4-FFF2-40B4-BE49-F238E27FC236}">
                <a16:creationId xmlns:a16="http://schemas.microsoft.com/office/drawing/2014/main" id="{EA13C18B-F5B7-409C-FC6E-0E4DE2803135}"/>
              </a:ext>
            </a:extLst>
          </p:cNvPr>
          <p:cNvSpPr>
            <a:spLocks noGrp="1"/>
          </p:cNvSpPr>
          <p:nvPr>
            <p:ph type="body" sz="quarter" idx="19" hasCustomPrompt="1"/>
          </p:nvPr>
        </p:nvSpPr>
        <p:spPr>
          <a:xfrm>
            <a:off x="13708973" y="11012138"/>
            <a:ext cx="12035328" cy="1333012"/>
          </a:xfrm>
          <a:prstGeom prst="rect">
            <a:avLst/>
          </a:prstGeom>
          <a:solidFill>
            <a:schemeClr val="bg1">
              <a:lumMod val="95000"/>
            </a:schemeClr>
          </a:solidFill>
        </p:spPr>
        <p:txBody>
          <a:bodyPr lIns="180000" tIns="180000" rIns="180000" bIns="180000">
            <a:spAutoFit/>
          </a:bodyPr>
          <a:lstStyle>
            <a:lvl1pPr marL="228600" indent="-228600" defTabSz="914317">
              <a:lnSpc>
                <a:spcPct val="100000"/>
              </a:lnSpc>
              <a:spcBef>
                <a:spcPts val="0"/>
              </a:spcBef>
              <a:spcAft>
                <a:spcPts val="600"/>
              </a:spcAft>
              <a:buFont typeface="+mj-lt"/>
              <a:buAutoNum type="arabicPeriod"/>
              <a:defRPr sz="1200"/>
            </a:lvl1pPr>
          </a:lstStyle>
          <a:p>
            <a:pPr marL="228600" indent="-228600" defTabSz="914317">
              <a:lnSpc>
                <a:spcPct val="100000"/>
              </a:lnSpc>
              <a:spcBef>
                <a:spcPts val="0"/>
              </a:spcBef>
              <a:spcAft>
                <a:spcPts val="600"/>
              </a:spcAft>
              <a:buFont typeface="+mj-lt"/>
              <a:buAutoNum type="arabicPeriod"/>
              <a:defRPr/>
            </a:pPr>
            <a:r>
              <a:rPr lang="en-US" kern="0" noProof="1">
                <a:solidFill>
                  <a:prstClr val="black"/>
                </a:solidFill>
                <a:latin typeface="Arial"/>
              </a:rPr>
              <a:t>Summary of Key Findings: Briefly restate the most important results of your study. </a:t>
            </a:r>
          </a:p>
          <a:p>
            <a:pPr marL="228600" indent="-228600" defTabSz="914317">
              <a:lnSpc>
                <a:spcPct val="100000"/>
              </a:lnSpc>
              <a:spcBef>
                <a:spcPts val="0"/>
              </a:spcBef>
              <a:spcAft>
                <a:spcPts val="600"/>
              </a:spcAft>
              <a:buFont typeface="+mj-lt"/>
              <a:buAutoNum type="arabicPeriod"/>
              <a:defRPr/>
            </a:pPr>
            <a:r>
              <a:rPr lang="en-US" kern="0" noProof="1">
                <a:solidFill>
                  <a:prstClr val="black"/>
                </a:solidFill>
                <a:latin typeface="Arial"/>
              </a:rPr>
              <a:t>Significance: Highlight the significance of your findings. Implications: Discuss the broader implications of your research. What potential applications your findings have?</a:t>
            </a:r>
          </a:p>
          <a:p>
            <a:pPr marL="228600" indent="-228600" defTabSz="914317">
              <a:lnSpc>
                <a:spcPct val="100000"/>
              </a:lnSpc>
              <a:spcBef>
                <a:spcPts val="0"/>
              </a:spcBef>
              <a:spcAft>
                <a:spcPts val="600"/>
              </a:spcAft>
              <a:buFont typeface="+mj-lt"/>
              <a:buAutoNum type="arabicPeriod"/>
              <a:defRPr/>
            </a:pPr>
            <a:r>
              <a:rPr lang="en-US" kern="0" noProof="1">
                <a:solidFill>
                  <a:prstClr val="black"/>
                </a:solidFill>
                <a:latin typeface="Arial"/>
              </a:rPr>
              <a:t>Future Directions</a:t>
            </a:r>
          </a:p>
          <a:p>
            <a:pPr marL="228600" indent="-228600" defTabSz="914317">
              <a:lnSpc>
                <a:spcPct val="100000"/>
              </a:lnSpc>
              <a:spcBef>
                <a:spcPts val="0"/>
              </a:spcBef>
              <a:spcAft>
                <a:spcPts val="600"/>
              </a:spcAft>
              <a:buFont typeface="+mj-lt"/>
              <a:buAutoNum type="arabicPeriod"/>
              <a:defRPr/>
            </a:pPr>
            <a:r>
              <a:rPr lang="en-US" kern="0" noProof="1">
                <a:solidFill>
                  <a:prstClr val="black"/>
                </a:solidFill>
                <a:latin typeface="Arial"/>
              </a:rPr>
              <a:t>Final Thoughts: Conclude with a strong closing statement that reinforces the value of your research</a:t>
            </a:r>
          </a:p>
        </p:txBody>
      </p:sp>
      <p:sp>
        <p:nvSpPr>
          <p:cNvPr id="17" name="Text Placeholder 25">
            <a:extLst>
              <a:ext uri="{FF2B5EF4-FFF2-40B4-BE49-F238E27FC236}">
                <a16:creationId xmlns:a16="http://schemas.microsoft.com/office/drawing/2014/main" id="{1E29A08A-818D-F93F-BE48-5E0F18419A71}"/>
              </a:ext>
            </a:extLst>
          </p:cNvPr>
          <p:cNvSpPr>
            <a:spLocks noGrp="1"/>
          </p:cNvSpPr>
          <p:nvPr>
            <p:ph type="body" sz="quarter" idx="20" hasCustomPrompt="1"/>
          </p:nvPr>
        </p:nvSpPr>
        <p:spPr>
          <a:xfrm>
            <a:off x="13704474" y="13643063"/>
            <a:ext cx="12035328" cy="1260877"/>
          </a:xfrm>
          <a:prstGeom prst="rect">
            <a:avLst/>
          </a:prstGeom>
          <a:solidFill>
            <a:schemeClr val="bg1">
              <a:lumMod val="95000"/>
            </a:schemeClr>
          </a:solidFill>
        </p:spPr>
        <p:txBody>
          <a:bodyPr lIns="180000" tIns="180000" rIns="180000" bIns="180000">
            <a:spAutoFit/>
          </a:bodyPr>
          <a:lstStyle>
            <a:lvl1pPr marL="228600" indent="-228600">
              <a:buFont typeface="+mj-lt"/>
              <a:buAutoNum type="arabicPeriod"/>
              <a:defRPr sz="800"/>
            </a:lvl1pPr>
          </a:lstStyle>
          <a:p>
            <a:r>
              <a:rPr lang="en-FI" dirty="0"/>
              <a:t>Reference 1</a:t>
            </a:r>
          </a:p>
          <a:p>
            <a:r>
              <a:rPr lang="en-FI" dirty="0"/>
              <a:t>Reference 2</a:t>
            </a:r>
          </a:p>
          <a:p>
            <a:r>
              <a:rPr lang="en-FI" dirty="0"/>
              <a:t>Reference 3</a:t>
            </a:r>
          </a:p>
        </p:txBody>
      </p:sp>
      <p:sp>
        <p:nvSpPr>
          <p:cNvPr id="18" name="Text Placeholder 32">
            <a:extLst>
              <a:ext uri="{FF2B5EF4-FFF2-40B4-BE49-F238E27FC236}">
                <a16:creationId xmlns:a16="http://schemas.microsoft.com/office/drawing/2014/main" id="{51F5481C-437E-DC07-5B2E-00DE1B77F526}"/>
              </a:ext>
            </a:extLst>
          </p:cNvPr>
          <p:cNvSpPr>
            <a:spLocks noGrp="1"/>
          </p:cNvSpPr>
          <p:nvPr>
            <p:ph type="body" sz="quarter" idx="21" hasCustomPrompt="1"/>
          </p:nvPr>
        </p:nvSpPr>
        <p:spPr>
          <a:xfrm>
            <a:off x="1523670" y="14314243"/>
            <a:ext cx="10787737" cy="193064"/>
          </a:xfrm>
          <a:prstGeom prst="rect">
            <a:avLst/>
          </a:prstGeom>
        </p:spPr>
        <p:txBody>
          <a:bodyPr wrap="square">
            <a:spAutoFit/>
          </a:bodyPr>
          <a:lstStyle>
            <a:lvl1pPr marL="0" indent="0">
              <a:buNone/>
              <a:defRPr sz="700"/>
            </a:lvl1pPr>
            <a:lvl2pPr>
              <a:defRPr sz="700"/>
            </a:lvl2pPr>
            <a:lvl3pPr>
              <a:defRPr sz="700"/>
            </a:lvl3pPr>
            <a:lvl4pPr>
              <a:defRPr sz="700"/>
            </a:lvl4pPr>
            <a:lvl5pPr>
              <a:defRPr sz="700"/>
            </a:lvl5pPr>
          </a:lstStyle>
          <a:p>
            <a:pPr marL="0" marR="0" lvl="0" indent="0" algn="l" defTabSz="1069208" rtl="0" eaLnBrk="1" fontAlgn="auto" latinLnBrk="0" hangingPunct="1">
              <a:lnSpc>
                <a:spcPct val="90000"/>
              </a:lnSpc>
              <a:spcBef>
                <a:spcPts val="1169"/>
              </a:spcBef>
              <a:spcAft>
                <a:spcPts val="0"/>
              </a:spcAft>
              <a:buClrTx/>
              <a:buSzTx/>
              <a:buFont typeface="Arial" panose="020B0604020202020204" pitchFamily="34" charset="0"/>
              <a:buNone/>
              <a:tabLst/>
              <a:defRPr/>
            </a:pPr>
            <a:r>
              <a:rPr lang="en-US" sz="700" noProof="1">
                <a:solidFill>
                  <a:prstClr val="black"/>
                </a:solidFill>
                <a:latin typeface="Arial"/>
              </a:rPr>
              <a:t>Figure 1. Some Categories that represent things.</a:t>
            </a:r>
          </a:p>
        </p:txBody>
      </p:sp>
      <p:sp>
        <p:nvSpPr>
          <p:cNvPr id="19" name="Chart Placeholder 34">
            <a:extLst>
              <a:ext uri="{FF2B5EF4-FFF2-40B4-BE49-F238E27FC236}">
                <a16:creationId xmlns:a16="http://schemas.microsoft.com/office/drawing/2014/main" id="{51E34CD1-14D9-F178-4D8B-D871E561BBD3}"/>
              </a:ext>
            </a:extLst>
          </p:cNvPr>
          <p:cNvSpPr>
            <a:spLocks noGrp="1"/>
          </p:cNvSpPr>
          <p:nvPr>
            <p:ph type="chart" sz="quarter" idx="22"/>
          </p:nvPr>
        </p:nvSpPr>
        <p:spPr>
          <a:xfrm>
            <a:off x="1523671" y="9997871"/>
            <a:ext cx="10787740" cy="4195034"/>
          </a:xfrm>
          <a:prstGeom prst="rect">
            <a:avLst/>
          </a:prstGeom>
        </p:spPr>
        <p:txBody>
          <a:bodyPr/>
          <a:lstStyle/>
          <a:p>
            <a:endParaRPr lang="en-FI" dirty="0"/>
          </a:p>
        </p:txBody>
      </p:sp>
      <p:sp>
        <p:nvSpPr>
          <p:cNvPr id="20" name="Chart Placeholder 37">
            <a:extLst>
              <a:ext uri="{FF2B5EF4-FFF2-40B4-BE49-F238E27FC236}">
                <a16:creationId xmlns:a16="http://schemas.microsoft.com/office/drawing/2014/main" id="{0F3FF4A2-22A3-EA1D-46CD-688DC7AE2DE5}"/>
              </a:ext>
            </a:extLst>
          </p:cNvPr>
          <p:cNvSpPr>
            <a:spLocks noGrp="1"/>
          </p:cNvSpPr>
          <p:nvPr>
            <p:ph type="chart" sz="quarter" idx="23"/>
          </p:nvPr>
        </p:nvSpPr>
        <p:spPr>
          <a:xfrm>
            <a:off x="14172131" y="7377114"/>
            <a:ext cx="11115001" cy="2592440"/>
          </a:xfrm>
          <a:prstGeom prst="rect">
            <a:avLst/>
          </a:prstGeom>
        </p:spPr>
        <p:txBody>
          <a:bodyPr/>
          <a:lstStyle/>
          <a:p>
            <a:endParaRPr lang="en-FI"/>
          </a:p>
        </p:txBody>
      </p:sp>
      <p:sp>
        <p:nvSpPr>
          <p:cNvPr id="21" name="Text Placeholder 32">
            <a:extLst>
              <a:ext uri="{FF2B5EF4-FFF2-40B4-BE49-F238E27FC236}">
                <a16:creationId xmlns:a16="http://schemas.microsoft.com/office/drawing/2014/main" id="{2F5F1743-1DC3-BB21-297B-2A968DB6F408}"/>
              </a:ext>
            </a:extLst>
          </p:cNvPr>
          <p:cNvSpPr>
            <a:spLocks noGrp="1"/>
          </p:cNvSpPr>
          <p:nvPr>
            <p:ph type="body" sz="quarter" idx="24" hasCustomPrompt="1"/>
          </p:nvPr>
        </p:nvSpPr>
        <p:spPr>
          <a:xfrm>
            <a:off x="14172130" y="10072201"/>
            <a:ext cx="11114998" cy="193064"/>
          </a:xfrm>
          <a:prstGeom prst="rect">
            <a:avLst/>
          </a:prstGeom>
        </p:spPr>
        <p:txBody>
          <a:bodyPr wrap="square">
            <a:spAutoFit/>
          </a:bodyPr>
          <a:lstStyle>
            <a:lvl1pPr marL="0" indent="0">
              <a:buNone/>
              <a:defRPr sz="700"/>
            </a:lvl1pPr>
            <a:lvl2pPr>
              <a:defRPr sz="700"/>
            </a:lvl2pPr>
            <a:lvl3pPr>
              <a:defRPr sz="700"/>
            </a:lvl3pPr>
            <a:lvl4pPr>
              <a:defRPr sz="700"/>
            </a:lvl4pPr>
            <a:lvl5pPr>
              <a:defRPr sz="700"/>
            </a:lvl5pPr>
          </a:lstStyle>
          <a:p>
            <a:pPr marL="0" marR="0" lvl="0" indent="0" algn="l" defTabSz="1069208" rtl="0" eaLnBrk="1" fontAlgn="auto" latinLnBrk="0" hangingPunct="1">
              <a:lnSpc>
                <a:spcPct val="90000"/>
              </a:lnSpc>
              <a:spcBef>
                <a:spcPts val="1169"/>
              </a:spcBef>
              <a:spcAft>
                <a:spcPts val="0"/>
              </a:spcAft>
              <a:buClrTx/>
              <a:buSzTx/>
              <a:buFont typeface="Arial" panose="020B0604020202020204" pitchFamily="34" charset="0"/>
              <a:buNone/>
              <a:tabLst/>
              <a:defRPr/>
            </a:pPr>
            <a:r>
              <a:rPr lang="en-US" sz="700" noProof="1">
                <a:solidFill>
                  <a:prstClr val="black"/>
                </a:solidFill>
                <a:latin typeface="Arial"/>
              </a:rPr>
              <a:t>Figure 2. Some Categories that represent things.</a:t>
            </a:r>
          </a:p>
        </p:txBody>
      </p:sp>
    </p:spTree>
    <p:extLst>
      <p:ext uri="{BB962C8B-B14F-4D97-AF65-F5344CB8AC3E}">
        <p14:creationId xmlns:p14="http://schemas.microsoft.com/office/powerpoint/2010/main" val="17750415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chool of Science">
    <p:spTree>
      <p:nvGrpSpPr>
        <p:cNvPr id="1" name=""/>
        <p:cNvGrpSpPr/>
        <p:nvPr/>
      </p:nvGrpSpPr>
      <p:grpSpPr>
        <a:xfrm>
          <a:off x="0" y="0"/>
          <a:ext cx="0" cy="0"/>
          <a:chOff x="0" y="0"/>
          <a:chExt cx="0" cy="0"/>
        </a:xfrm>
      </p:grpSpPr>
      <p:sp>
        <p:nvSpPr>
          <p:cNvPr id="8" name="Textplatzhalter 2">
            <a:extLst>
              <a:ext uri="{FF2B5EF4-FFF2-40B4-BE49-F238E27FC236}">
                <a16:creationId xmlns:a16="http://schemas.microsoft.com/office/drawing/2014/main" id="{187C2FAC-8579-11CF-78E0-761697F012AC}"/>
              </a:ext>
            </a:extLst>
          </p:cNvPr>
          <p:cNvSpPr txBox="1">
            <a:spLocks/>
          </p:cNvSpPr>
          <p:nvPr userDrawn="1"/>
        </p:nvSpPr>
        <p:spPr>
          <a:xfrm>
            <a:off x="2" y="0"/>
            <a:ext cx="26879550" cy="4387286"/>
          </a:xfrm>
          <a:prstGeom prst="rect">
            <a:avLst/>
          </a:prstGeom>
          <a:solidFill>
            <a:srgbClr val="FF8D4F"/>
          </a:solidFill>
        </p:spPr>
        <p:txBody>
          <a:bodyPr vert="horz" lIns="360000" tIns="360000" rIns="360000" bIns="360000" rtlCol="0" anchor="t" anchorCtr="0">
            <a:noAutofit/>
          </a:bodyPr>
          <a:lstStyle>
            <a:lvl1pPr marL="0" indent="0" algn="l" defTabSz="567048" rtl="0" eaLnBrk="1" latinLnBrk="0" hangingPunct="1">
              <a:lnSpc>
                <a:spcPct val="100000"/>
              </a:lnSpc>
              <a:spcBef>
                <a:spcPts val="0"/>
              </a:spcBef>
              <a:buFont typeface="Arial" panose="020B0604020202020204" pitchFamily="34" charset="0"/>
              <a:buNone/>
              <a:defRPr sz="4000" kern="1200">
                <a:solidFill>
                  <a:schemeClr val="bg1"/>
                </a:solidFill>
                <a:latin typeface="+mn-lt"/>
                <a:ea typeface="+mn-ea"/>
                <a:cs typeface="+mn-cs"/>
              </a:defRPr>
            </a:lvl1pPr>
            <a:lvl2pPr marL="0" indent="0" algn="l" defTabSz="567048" rtl="0" eaLnBrk="1" latinLnBrk="0" hangingPunct="1">
              <a:lnSpc>
                <a:spcPct val="100000"/>
              </a:lnSpc>
              <a:spcBef>
                <a:spcPts val="0"/>
              </a:spcBef>
              <a:buFont typeface="Symbol" panose="05050102010706020507" pitchFamily="18" charset="2"/>
              <a:buNone/>
              <a:defRPr sz="1430" kern="1200">
                <a:solidFill>
                  <a:schemeClr val="bg1"/>
                </a:solidFill>
                <a:latin typeface="+mn-lt"/>
                <a:ea typeface="+mn-ea"/>
                <a:cs typeface="+mn-cs"/>
              </a:defRPr>
            </a:lvl2pPr>
            <a:lvl3pPr marL="0" indent="0" algn="l" defTabSz="567048" rtl="0" eaLnBrk="1" latinLnBrk="0" hangingPunct="1">
              <a:lnSpc>
                <a:spcPct val="100000"/>
              </a:lnSpc>
              <a:spcBef>
                <a:spcPts val="0"/>
              </a:spcBef>
              <a:buFont typeface="Symbol" panose="05050102010706020507" pitchFamily="18" charset="2"/>
              <a:buNone/>
              <a:defRPr sz="1430" kern="1200">
                <a:solidFill>
                  <a:schemeClr val="bg1"/>
                </a:solidFill>
                <a:latin typeface="+mn-lt"/>
                <a:ea typeface="+mn-ea"/>
                <a:cs typeface="+mn-cs"/>
              </a:defRPr>
            </a:lvl3pPr>
            <a:lvl4pPr marL="0" indent="0" algn="l" defTabSz="567048" rtl="0" eaLnBrk="1" latinLnBrk="0" hangingPunct="1">
              <a:lnSpc>
                <a:spcPct val="100000"/>
              </a:lnSpc>
              <a:spcBef>
                <a:spcPts val="0"/>
              </a:spcBef>
              <a:buFont typeface="Symbol" panose="05050102010706020507" pitchFamily="18" charset="2"/>
              <a:buNone/>
              <a:defRPr sz="1430" kern="1200">
                <a:solidFill>
                  <a:schemeClr val="bg1"/>
                </a:solidFill>
                <a:latin typeface="+mn-lt"/>
                <a:ea typeface="+mn-ea"/>
                <a:cs typeface="+mn-cs"/>
              </a:defRPr>
            </a:lvl4pPr>
            <a:lvl5pPr marL="0" indent="0" algn="l" defTabSz="567048" rtl="0" eaLnBrk="1" latinLnBrk="0" hangingPunct="1">
              <a:lnSpc>
                <a:spcPct val="100000"/>
              </a:lnSpc>
              <a:spcBef>
                <a:spcPts val="0"/>
              </a:spcBef>
              <a:buFont typeface="Symbol" panose="05050102010706020507" pitchFamily="18" charset="2"/>
              <a:buNone/>
              <a:defRPr sz="1430" kern="1200">
                <a:solidFill>
                  <a:schemeClr val="bg1"/>
                </a:solidFill>
                <a:latin typeface="+mn-lt"/>
                <a:ea typeface="+mn-ea"/>
                <a:cs typeface="+mn-cs"/>
              </a:defRPr>
            </a:lvl5pPr>
            <a:lvl6pPr marL="1559380"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6pPr>
            <a:lvl7pPr marL="1842904"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7pPr>
            <a:lvl8pPr marL="2126428"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8pPr>
            <a:lvl9pPr marL="2409952"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9pPr>
          </a:lstStyle>
          <a:p>
            <a:pPr marL="0" marR="0" lvl="0" indent="0" algn="l" defTabSz="567048"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430" b="0" i="0" u="none" strike="noStrike" kern="1200" cap="none" spc="0" normalizeH="0" baseline="0" noProof="1">
              <a:ln>
                <a:noFill/>
              </a:ln>
              <a:solidFill>
                <a:sysClr val="window" lastClr="FFFFFF"/>
              </a:solidFill>
              <a:effectLst/>
              <a:uLnTx/>
              <a:uFillTx/>
              <a:latin typeface="Arial"/>
              <a:ea typeface="+mn-ea"/>
              <a:cs typeface="+mn-cs"/>
            </a:endParaRPr>
          </a:p>
        </p:txBody>
      </p:sp>
      <p:sp>
        <p:nvSpPr>
          <p:cNvPr id="3" name="Subtitle 2"/>
          <p:cNvSpPr>
            <a:spLocks noGrp="1"/>
          </p:cNvSpPr>
          <p:nvPr>
            <p:ph type="subTitle" idx="1" hasCustomPrompt="1"/>
          </p:nvPr>
        </p:nvSpPr>
        <p:spPr>
          <a:xfrm>
            <a:off x="1076214" y="3408186"/>
            <a:ext cx="24668087" cy="757120"/>
          </a:xfrm>
          <a:prstGeom prst="rect">
            <a:avLst/>
          </a:prstGeom>
        </p:spPr>
        <p:txBody>
          <a:bodyPr>
            <a:normAutofit/>
          </a:bodyPr>
          <a:lstStyle>
            <a:lvl1pPr marL="0" indent="0" algn="l">
              <a:buNone/>
              <a:defRPr sz="1400">
                <a:latin typeface="Arial" panose="020B0604020202020204" pitchFamily="34" charset="0"/>
                <a:cs typeface="Arial" panose="020B0604020202020204" pitchFamily="34" charset="0"/>
              </a:defRPr>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pPr marL="0" marR="0" lvl="1" indent="0" algn="l" defTabSz="567048"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en-US" sz="1400" b="0" i="0" u="none" strike="noStrike" kern="1200" cap="none" spc="0" normalizeH="0" baseline="0" noProof="1">
                <a:ln>
                  <a:noFill/>
                </a:ln>
                <a:effectLst/>
                <a:uLnTx/>
                <a:uFillTx/>
                <a:latin typeface="Arial"/>
                <a:ea typeface="+mn-ea"/>
                <a:cs typeface="+mn-cs"/>
              </a:rPr>
              <a:t>Author one</a:t>
            </a:r>
            <a:r>
              <a:rPr kumimoji="0" lang="en-US" sz="1400" b="0" i="0" u="none" strike="noStrike" kern="1200" cap="none" spc="0" normalizeH="0" baseline="30000" noProof="1">
                <a:ln>
                  <a:noFill/>
                </a:ln>
                <a:effectLst/>
                <a:uLnTx/>
                <a:uFillTx/>
                <a:latin typeface="Arial"/>
                <a:ea typeface="+mn-ea"/>
                <a:cs typeface="+mn-cs"/>
              </a:rPr>
              <a:t>1</a:t>
            </a:r>
            <a:r>
              <a:rPr kumimoji="0" lang="en-US" sz="1400" b="0" i="0" u="none" strike="noStrike" kern="1200" cap="none" spc="0" normalizeH="0" baseline="0" noProof="1">
                <a:ln>
                  <a:noFill/>
                </a:ln>
                <a:effectLst/>
                <a:uLnTx/>
                <a:uFillTx/>
                <a:latin typeface="Arial"/>
                <a:ea typeface="+mn-ea"/>
                <a:cs typeface="+mn-cs"/>
              </a:rPr>
              <a:t>, Author two</a:t>
            </a:r>
            <a:r>
              <a:rPr kumimoji="0" lang="en-US" sz="1400" b="0" i="0" u="none" strike="noStrike" kern="1200" cap="none" spc="0" normalizeH="0" baseline="30000" noProof="1">
                <a:ln>
                  <a:noFill/>
                </a:ln>
                <a:effectLst/>
                <a:uLnTx/>
                <a:uFillTx/>
                <a:latin typeface="Arial"/>
                <a:ea typeface="+mn-ea"/>
                <a:cs typeface="+mn-cs"/>
              </a:rPr>
              <a:t>2</a:t>
            </a:r>
            <a:r>
              <a:rPr kumimoji="0" lang="en-US" sz="1400" b="0" i="0" u="none" strike="noStrike" kern="1200" cap="none" spc="0" normalizeH="0" baseline="0" noProof="1">
                <a:ln>
                  <a:noFill/>
                </a:ln>
                <a:effectLst/>
                <a:uLnTx/>
                <a:uFillTx/>
                <a:latin typeface="Arial"/>
                <a:ea typeface="+mn-ea"/>
                <a:cs typeface="+mn-cs"/>
              </a:rPr>
              <a:t>, Author three</a:t>
            </a:r>
            <a:r>
              <a:rPr kumimoji="0" lang="en-US" sz="1400" b="0" i="0" u="none" strike="noStrike" kern="1200" cap="none" spc="0" normalizeH="0" baseline="30000" noProof="1">
                <a:ln>
                  <a:noFill/>
                </a:ln>
                <a:effectLst/>
                <a:uLnTx/>
                <a:uFillTx/>
                <a:latin typeface="Arial"/>
                <a:ea typeface="+mn-ea"/>
                <a:cs typeface="+mn-cs"/>
              </a:rPr>
              <a:t>3</a:t>
            </a:r>
            <a:endParaRPr kumimoji="0" lang="en-US" sz="1400" b="0" i="0" u="none" strike="noStrike" kern="1200" cap="none" spc="0" normalizeH="0" baseline="0" noProof="1">
              <a:ln>
                <a:noFill/>
              </a:ln>
              <a:effectLst/>
              <a:uLnTx/>
              <a:uFillTx/>
              <a:latin typeface="Arial"/>
              <a:ea typeface="+mn-ea"/>
              <a:cs typeface="+mn-cs"/>
            </a:endParaRPr>
          </a:p>
          <a:p>
            <a:pPr marL="0" marR="0" lvl="1" indent="0" algn="l" defTabSz="567048"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en-US" sz="1400" b="0" i="0" u="none" strike="noStrike" kern="1200" cap="none" spc="0" normalizeH="0" baseline="30000" noProof="1">
                <a:ln>
                  <a:noFill/>
                </a:ln>
                <a:effectLst/>
                <a:uLnTx/>
                <a:uFillTx/>
                <a:latin typeface="Arial"/>
                <a:ea typeface="+mn-ea"/>
                <a:cs typeface="+mn-cs"/>
              </a:rPr>
              <a:t>1</a:t>
            </a:r>
            <a:r>
              <a:rPr lang="en-US" sz="1400" noProof="1">
                <a:latin typeface="Arial"/>
              </a:rPr>
              <a:t>Unit/Deprtment</a:t>
            </a:r>
            <a:r>
              <a:rPr kumimoji="0" lang="en-US" sz="1400" b="0" i="0" u="none" strike="noStrike" kern="1200" cap="none" spc="0" normalizeH="0" baseline="0" noProof="1">
                <a:ln>
                  <a:noFill/>
                </a:ln>
                <a:effectLst/>
                <a:uLnTx/>
                <a:uFillTx/>
                <a:latin typeface="Arial"/>
                <a:ea typeface="+mn-ea"/>
                <a:cs typeface="+mn-cs"/>
              </a:rPr>
              <a:t>, Aalto University; </a:t>
            </a:r>
            <a:r>
              <a:rPr kumimoji="0" lang="en-US" sz="1400" b="0" i="0" u="none" strike="noStrike" kern="1200" cap="none" spc="0" normalizeH="0" baseline="30000" noProof="1">
                <a:ln>
                  <a:noFill/>
                </a:ln>
                <a:effectLst/>
                <a:uLnTx/>
                <a:uFillTx/>
                <a:latin typeface="Arial"/>
                <a:ea typeface="+mn-ea"/>
                <a:cs typeface="+mn-cs"/>
              </a:rPr>
              <a:t>2</a:t>
            </a:r>
            <a:r>
              <a:rPr lang="en-US" sz="1400" noProof="1">
                <a:latin typeface="Arial"/>
              </a:rPr>
              <a:t>Unit/Deprtment</a:t>
            </a:r>
            <a:r>
              <a:rPr kumimoji="0" lang="en-US" sz="1400" b="0" i="0" u="none" strike="noStrike" kern="1200" cap="none" spc="0" normalizeH="0" baseline="0" noProof="1">
                <a:ln>
                  <a:noFill/>
                </a:ln>
                <a:effectLst/>
                <a:uLnTx/>
                <a:uFillTx/>
                <a:latin typeface="Arial"/>
                <a:ea typeface="+mn-ea"/>
                <a:cs typeface="+mn-cs"/>
              </a:rPr>
              <a:t>, Company X; </a:t>
            </a:r>
            <a:r>
              <a:rPr kumimoji="0" lang="en-US" sz="1400" b="0" i="0" u="none" strike="noStrike" kern="1200" cap="none" spc="0" normalizeH="0" baseline="30000" noProof="1">
                <a:ln>
                  <a:noFill/>
                </a:ln>
                <a:effectLst/>
                <a:uLnTx/>
                <a:uFillTx/>
                <a:latin typeface="Arial"/>
                <a:ea typeface="+mn-ea"/>
                <a:cs typeface="+mn-cs"/>
              </a:rPr>
              <a:t>3</a:t>
            </a:r>
            <a:r>
              <a:rPr lang="en-US" sz="1400" noProof="1">
                <a:latin typeface="Arial"/>
              </a:rPr>
              <a:t>Unit/Deprtment</a:t>
            </a:r>
            <a:r>
              <a:rPr kumimoji="0" lang="en-US" sz="1400" b="0" i="0" u="none" strike="noStrike" kern="1200" cap="none" spc="0" normalizeH="0" baseline="0" noProof="1">
                <a:ln>
                  <a:noFill/>
                </a:ln>
                <a:effectLst/>
                <a:uLnTx/>
                <a:uFillTx/>
                <a:latin typeface="Arial"/>
                <a:ea typeface="+mn-ea"/>
                <a:cs typeface="+mn-cs"/>
              </a:rPr>
              <a:t>, University X</a:t>
            </a:r>
          </a:p>
        </p:txBody>
      </p:sp>
      <p:sp>
        <p:nvSpPr>
          <p:cNvPr id="7" name="Title 6">
            <a:extLst>
              <a:ext uri="{FF2B5EF4-FFF2-40B4-BE49-F238E27FC236}">
                <a16:creationId xmlns:a16="http://schemas.microsoft.com/office/drawing/2014/main" id="{772B0A90-AAE6-9516-3DFF-B12EA2260C90}"/>
              </a:ext>
            </a:extLst>
          </p:cNvPr>
          <p:cNvSpPr>
            <a:spLocks noGrp="1"/>
          </p:cNvSpPr>
          <p:nvPr>
            <p:ph type="title" hasCustomPrompt="1"/>
          </p:nvPr>
        </p:nvSpPr>
        <p:spPr>
          <a:xfrm>
            <a:off x="1076215" y="2545110"/>
            <a:ext cx="24668090" cy="709079"/>
          </a:xfrm>
          <a:prstGeom prst="rect">
            <a:avLst/>
          </a:prstGeom>
        </p:spPr>
        <p:txBody>
          <a:bodyPr anchor="t">
            <a:normAutofit/>
          </a:bodyPr>
          <a:lstStyle>
            <a:lvl1pPr>
              <a:defRPr sz="4000" b="1">
                <a:latin typeface="Arial" panose="020B0604020202020204" pitchFamily="34" charset="0"/>
                <a:cs typeface="Arial" panose="020B0604020202020204" pitchFamily="34" charset="0"/>
              </a:defRPr>
            </a:lvl1pPr>
          </a:lstStyle>
          <a:p>
            <a:r>
              <a:rPr lang="en-GB" dirty="0"/>
              <a:t>Title of your research</a:t>
            </a:r>
            <a:endParaRPr lang="en-FI" dirty="0"/>
          </a:p>
        </p:txBody>
      </p:sp>
      <p:cxnSp>
        <p:nvCxnSpPr>
          <p:cNvPr id="13" name="Straight Connector 12">
            <a:extLst>
              <a:ext uri="{FF2B5EF4-FFF2-40B4-BE49-F238E27FC236}">
                <a16:creationId xmlns:a16="http://schemas.microsoft.com/office/drawing/2014/main" id="{9E73B50F-8A84-271A-B258-AA062C57D08E}"/>
              </a:ext>
            </a:extLst>
          </p:cNvPr>
          <p:cNvCxnSpPr>
            <a:cxnSpLocks/>
          </p:cNvCxnSpPr>
          <p:nvPr userDrawn="1"/>
        </p:nvCxnSpPr>
        <p:spPr>
          <a:xfrm>
            <a:off x="1258601" y="2206347"/>
            <a:ext cx="99555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6B4DE2D7-24B0-27A5-3F38-46C99B69AD97}"/>
              </a:ext>
            </a:extLst>
          </p:cNvPr>
          <p:cNvSpPr>
            <a:spLocks noGrp="1"/>
          </p:cNvSpPr>
          <p:nvPr>
            <p:ph type="body" sz="quarter" idx="10" hasCustomPrompt="1"/>
          </p:nvPr>
        </p:nvSpPr>
        <p:spPr>
          <a:xfrm>
            <a:off x="19686272" y="350306"/>
            <a:ext cx="6257927" cy="366712"/>
          </a:xfrm>
          <a:prstGeom prst="rect">
            <a:avLst/>
          </a:prstGeom>
        </p:spPr>
        <p:txBody>
          <a:bodyPr>
            <a:normAutofit/>
          </a:bodyPr>
          <a:lstStyle>
            <a:lvl1pPr marL="0" indent="0" algn="r">
              <a:buNone/>
              <a:defRPr sz="1430">
                <a:latin typeface="Arial" panose="020B0604020202020204" pitchFamily="34" charset="0"/>
                <a:cs typeface="Arial" panose="020B0604020202020204" pitchFamily="34" charset="0"/>
              </a:defRPr>
            </a:lvl1pPr>
          </a:lstStyle>
          <a:p>
            <a:pPr lvl="0"/>
            <a:r>
              <a:rPr lang="en-FI" dirty="0"/>
              <a:t>Research article</a:t>
            </a:r>
          </a:p>
        </p:txBody>
      </p:sp>
      <p:pic>
        <p:nvPicPr>
          <p:cNvPr id="10" name="Picture 9">
            <a:extLst>
              <a:ext uri="{FF2B5EF4-FFF2-40B4-BE49-F238E27FC236}">
                <a16:creationId xmlns:a16="http://schemas.microsoft.com/office/drawing/2014/main" id="{0D0E2C56-5EF5-C698-48A3-DD2408FDA4F9}"/>
              </a:ext>
            </a:extLst>
          </p:cNvPr>
          <p:cNvPicPr>
            <a:picLocks noChangeAspect="1"/>
          </p:cNvPicPr>
          <p:nvPr userDrawn="1"/>
        </p:nvPicPr>
        <p:blipFill>
          <a:blip r:embed="rId2"/>
          <a:srcRect/>
          <a:stretch/>
        </p:blipFill>
        <p:spPr>
          <a:xfrm>
            <a:off x="417949" y="27749"/>
            <a:ext cx="5091227" cy="1784856"/>
          </a:xfrm>
          <a:prstGeom prst="rect">
            <a:avLst/>
          </a:prstGeom>
        </p:spPr>
      </p:pic>
      <p:sp>
        <p:nvSpPr>
          <p:cNvPr id="2" name="Text Placeholder 25">
            <a:extLst>
              <a:ext uri="{FF2B5EF4-FFF2-40B4-BE49-F238E27FC236}">
                <a16:creationId xmlns:a16="http://schemas.microsoft.com/office/drawing/2014/main" id="{DB8FA765-9C04-5725-A1E0-27F135FA0557}"/>
              </a:ext>
            </a:extLst>
          </p:cNvPr>
          <p:cNvSpPr>
            <a:spLocks noGrp="1"/>
          </p:cNvSpPr>
          <p:nvPr>
            <p:ph type="body" sz="quarter" idx="17" hasCustomPrompt="1"/>
          </p:nvPr>
        </p:nvSpPr>
        <p:spPr>
          <a:xfrm>
            <a:off x="1175549" y="8235788"/>
            <a:ext cx="12035328" cy="5703439"/>
          </a:xfrm>
          <a:prstGeom prst="rect">
            <a:avLst/>
          </a:prstGeom>
          <a:solidFill>
            <a:schemeClr val="bg1">
              <a:lumMod val="95000"/>
            </a:schemeClr>
          </a:solidFill>
        </p:spPr>
        <p:txBody>
          <a:bodyPr lIns="180000" tIns="180000" rIns="180000" bIns="180000">
            <a:spAutoFit/>
          </a:bodyPr>
          <a:lstStyle>
            <a:lvl1pPr marL="180000" indent="-180000" defTabSz="914317">
              <a:lnSpc>
                <a:spcPct val="100000"/>
              </a:lnSpc>
              <a:spcBef>
                <a:spcPts val="0"/>
              </a:spcBef>
              <a:spcAft>
                <a:spcPts val="600"/>
              </a:spcAft>
              <a:buFont typeface="Arial" panose="020B0604020202020204" pitchFamily="34" charset="0"/>
              <a:buChar char="•"/>
              <a:defRPr sz="1200"/>
            </a:lvl1pPr>
          </a:lstStyle>
          <a:p>
            <a:pPr marL="180000" indent="-180000" defTabSz="914317">
              <a:lnSpc>
                <a:spcPct val="100000"/>
              </a:lnSpc>
              <a:spcBef>
                <a:spcPts val="0"/>
              </a:spcBef>
              <a:spcAft>
                <a:spcPts val="600"/>
              </a:spcAft>
              <a:buFont typeface="Arial" panose="020B0604020202020204" pitchFamily="34" charset="0"/>
              <a:buChar char="•"/>
              <a:defRPr/>
            </a:pPr>
            <a:r>
              <a:rPr lang="en-US" kern="0" noProof="1">
                <a:solidFill>
                  <a:prstClr val="black"/>
                </a:solidFill>
                <a:latin typeface="Arial"/>
              </a:rPr>
              <a:t>The methods section of a scientific poster provides a detailed account of how your research was conducted. It should be clear and precise, allowing others to replicate your study if needed. Here are the key elements to include:</a:t>
            </a:r>
          </a:p>
          <a:p>
            <a:pPr marL="180000" indent="-180000" defTabSz="914317">
              <a:lnSpc>
                <a:spcPct val="100000"/>
              </a:lnSpc>
              <a:spcBef>
                <a:spcPts val="0"/>
              </a:spcBef>
              <a:spcAft>
                <a:spcPts val="600"/>
              </a:spcAft>
              <a:buFont typeface="Arial" panose="020B0604020202020204" pitchFamily="34" charset="0"/>
              <a:buChar char="•"/>
              <a:defRPr/>
            </a:pPr>
            <a:r>
              <a:rPr lang="en-US" kern="0" noProof="1">
                <a:solidFill>
                  <a:prstClr val="black"/>
                </a:solidFill>
                <a:latin typeface="Arial"/>
              </a:rPr>
              <a:t>Study Design, Participants or Subjects, Materials and Equipment and Procedures</a:t>
            </a: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lvl="0"/>
            <a:endParaRPr lang="en-FI" dirty="0"/>
          </a:p>
        </p:txBody>
      </p:sp>
      <p:sp>
        <p:nvSpPr>
          <p:cNvPr id="4" name="Text Placeholder 19">
            <a:extLst>
              <a:ext uri="{FF2B5EF4-FFF2-40B4-BE49-F238E27FC236}">
                <a16:creationId xmlns:a16="http://schemas.microsoft.com/office/drawing/2014/main" id="{7658820A-C2CC-3710-F195-DF9A59D9E67B}"/>
              </a:ext>
            </a:extLst>
          </p:cNvPr>
          <p:cNvSpPr>
            <a:spLocks noGrp="1"/>
          </p:cNvSpPr>
          <p:nvPr>
            <p:ph type="body" sz="quarter" idx="11" hasCustomPrompt="1"/>
          </p:nvPr>
        </p:nvSpPr>
        <p:spPr>
          <a:xfrm>
            <a:off x="898120" y="4574334"/>
            <a:ext cx="12268517" cy="288000"/>
          </a:xfrm>
          <a:prstGeom prst="rect">
            <a:avLst/>
          </a:prstGeom>
        </p:spPr>
        <p:txBody>
          <a:bodyPr/>
          <a:lstStyle>
            <a:lvl1pPr marL="0" indent="0">
              <a:buNone/>
              <a:defRPr sz="1600" b="1"/>
            </a:lvl1pPr>
            <a:lvl2pPr>
              <a:defRPr sz="1600" b="1"/>
            </a:lvl2pPr>
            <a:lvl3pPr>
              <a:defRPr sz="1600" b="1"/>
            </a:lvl3pPr>
            <a:lvl4pPr>
              <a:defRPr sz="1600" b="1"/>
            </a:lvl4pPr>
            <a:lvl5pPr>
              <a:defRPr sz="1600" b="1"/>
            </a:lvl5pPr>
          </a:lstStyle>
          <a:p>
            <a:pPr lvl="0"/>
            <a:r>
              <a:rPr lang="en-FI" dirty="0"/>
              <a:t>Introduction</a:t>
            </a:r>
          </a:p>
        </p:txBody>
      </p:sp>
      <p:sp>
        <p:nvSpPr>
          <p:cNvPr id="5" name="Text Placeholder 19">
            <a:extLst>
              <a:ext uri="{FF2B5EF4-FFF2-40B4-BE49-F238E27FC236}">
                <a16:creationId xmlns:a16="http://schemas.microsoft.com/office/drawing/2014/main" id="{32479762-8403-B029-8823-12991E4E3119}"/>
              </a:ext>
            </a:extLst>
          </p:cNvPr>
          <p:cNvSpPr>
            <a:spLocks noGrp="1"/>
          </p:cNvSpPr>
          <p:nvPr>
            <p:ph type="body" sz="quarter" idx="12" hasCustomPrompt="1"/>
          </p:nvPr>
        </p:nvSpPr>
        <p:spPr>
          <a:xfrm>
            <a:off x="898120" y="7828516"/>
            <a:ext cx="12268517" cy="288000"/>
          </a:xfrm>
          <a:prstGeom prst="rect">
            <a:avLst/>
          </a:prstGeom>
        </p:spPr>
        <p:txBody>
          <a:bodyPr/>
          <a:lstStyle>
            <a:lvl1pPr marL="0" indent="0">
              <a:buNone/>
              <a:defRPr sz="1600" b="1"/>
            </a:lvl1pPr>
            <a:lvl2pPr>
              <a:defRPr sz="1600" b="1"/>
            </a:lvl2pPr>
            <a:lvl3pPr>
              <a:defRPr sz="1600" b="1"/>
            </a:lvl3pPr>
            <a:lvl4pPr>
              <a:defRPr sz="1600" b="1"/>
            </a:lvl4pPr>
            <a:lvl5pPr>
              <a:defRPr sz="1600" b="1"/>
            </a:lvl5pPr>
          </a:lstStyle>
          <a:p>
            <a:pPr lvl="0"/>
            <a:r>
              <a:rPr lang="en-FI" dirty="0"/>
              <a:t>Methods</a:t>
            </a:r>
          </a:p>
        </p:txBody>
      </p:sp>
      <p:sp>
        <p:nvSpPr>
          <p:cNvPr id="6" name="Text Placeholder 19">
            <a:extLst>
              <a:ext uri="{FF2B5EF4-FFF2-40B4-BE49-F238E27FC236}">
                <a16:creationId xmlns:a16="http://schemas.microsoft.com/office/drawing/2014/main" id="{EDBE0CDD-4BE4-663D-2D4F-090F89301379}"/>
              </a:ext>
            </a:extLst>
          </p:cNvPr>
          <p:cNvSpPr>
            <a:spLocks noGrp="1"/>
          </p:cNvSpPr>
          <p:nvPr>
            <p:ph type="body" sz="quarter" idx="13" hasCustomPrompt="1"/>
          </p:nvPr>
        </p:nvSpPr>
        <p:spPr>
          <a:xfrm>
            <a:off x="13488634" y="4581052"/>
            <a:ext cx="12268517" cy="288000"/>
          </a:xfrm>
          <a:prstGeom prst="rect">
            <a:avLst/>
          </a:prstGeom>
        </p:spPr>
        <p:txBody>
          <a:bodyPr/>
          <a:lstStyle>
            <a:lvl1pPr marL="0" indent="0">
              <a:buNone/>
              <a:defRPr sz="1600" b="1"/>
            </a:lvl1pPr>
            <a:lvl2pPr>
              <a:defRPr sz="1600" b="1"/>
            </a:lvl2pPr>
            <a:lvl3pPr>
              <a:defRPr sz="1600" b="1"/>
            </a:lvl3pPr>
            <a:lvl4pPr>
              <a:defRPr sz="1600" b="1"/>
            </a:lvl4pPr>
            <a:lvl5pPr>
              <a:defRPr sz="1600" b="1"/>
            </a:lvl5pPr>
          </a:lstStyle>
          <a:p>
            <a:pPr lvl="0"/>
            <a:r>
              <a:rPr lang="en-FI" dirty="0"/>
              <a:t>Results and discussion</a:t>
            </a:r>
          </a:p>
        </p:txBody>
      </p:sp>
      <p:sp>
        <p:nvSpPr>
          <p:cNvPr id="9" name="Text Placeholder 19">
            <a:extLst>
              <a:ext uri="{FF2B5EF4-FFF2-40B4-BE49-F238E27FC236}">
                <a16:creationId xmlns:a16="http://schemas.microsoft.com/office/drawing/2014/main" id="{72BAAD32-7CFE-1BB6-84C1-3BE352C14AE7}"/>
              </a:ext>
            </a:extLst>
          </p:cNvPr>
          <p:cNvSpPr>
            <a:spLocks noGrp="1"/>
          </p:cNvSpPr>
          <p:nvPr>
            <p:ph type="body" sz="quarter" idx="14" hasCustomPrompt="1"/>
          </p:nvPr>
        </p:nvSpPr>
        <p:spPr>
          <a:xfrm>
            <a:off x="13488634" y="10605072"/>
            <a:ext cx="12268517" cy="288000"/>
          </a:xfrm>
          <a:prstGeom prst="rect">
            <a:avLst/>
          </a:prstGeom>
        </p:spPr>
        <p:txBody>
          <a:bodyPr/>
          <a:lstStyle>
            <a:lvl1pPr marL="0" indent="0">
              <a:buNone/>
              <a:defRPr sz="1600" b="1"/>
            </a:lvl1pPr>
            <a:lvl2pPr>
              <a:defRPr sz="1600" b="1"/>
            </a:lvl2pPr>
            <a:lvl3pPr>
              <a:defRPr sz="1600" b="1"/>
            </a:lvl3pPr>
            <a:lvl4pPr>
              <a:defRPr sz="1600" b="1"/>
            </a:lvl4pPr>
            <a:lvl5pPr>
              <a:defRPr sz="1600" b="1"/>
            </a:lvl5pPr>
          </a:lstStyle>
          <a:p>
            <a:pPr lvl="0"/>
            <a:r>
              <a:rPr lang="en-FI" dirty="0"/>
              <a:t>Summary</a:t>
            </a:r>
          </a:p>
        </p:txBody>
      </p:sp>
      <p:sp>
        <p:nvSpPr>
          <p:cNvPr id="11" name="Text Placeholder 19">
            <a:extLst>
              <a:ext uri="{FF2B5EF4-FFF2-40B4-BE49-F238E27FC236}">
                <a16:creationId xmlns:a16="http://schemas.microsoft.com/office/drawing/2014/main" id="{99897056-6304-617F-0431-79FD43A58823}"/>
              </a:ext>
            </a:extLst>
          </p:cNvPr>
          <p:cNvSpPr>
            <a:spLocks noGrp="1"/>
          </p:cNvSpPr>
          <p:nvPr>
            <p:ph type="body" sz="quarter" idx="15" hasCustomPrompt="1"/>
          </p:nvPr>
        </p:nvSpPr>
        <p:spPr>
          <a:xfrm>
            <a:off x="13488634" y="13254060"/>
            <a:ext cx="12268517" cy="288000"/>
          </a:xfrm>
          <a:prstGeom prst="rect">
            <a:avLst/>
          </a:prstGeom>
        </p:spPr>
        <p:txBody>
          <a:bodyPr/>
          <a:lstStyle>
            <a:lvl1pPr marL="0" indent="0">
              <a:buNone/>
              <a:defRPr sz="1600" b="1"/>
            </a:lvl1pPr>
            <a:lvl2pPr>
              <a:defRPr sz="1600" b="1"/>
            </a:lvl2pPr>
            <a:lvl3pPr>
              <a:defRPr sz="1600" b="1"/>
            </a:lvl3pPr>
            <a:lvl4pPr>
              <a:defRPr sz="1600" b="1"/>
            </a:lvl4pPr>
            <a:lvl5pPr>
              <a:defRPr sz="1600" b="1"/>
            </a:lvl5pPr>
          </a:lstStyle>
          <a:p>
            <a:pPr lvl="0"/>
            <a:r>
              <a:rPr lang="en-FI" dirty="0"/>
              <a:t>References</a:t>
            </a:r>
          </a:p>
        </p:txBody>
      </p:sp>
      <p:sp>
        <p:nvSpPr>
          <p:cNvPr id="12" name="Text Placeholder 25">
            <a:extLst>
              <a:ext uri="{FF2B5EF4-FFF2-40B4-BE49-F238E27FC236}">
                <a16:creationId xmlns:a16="http://schemas.microsoft.com/office/drawing/2014/main" id="{FE5673FB-7621-F1D0-13C9-D4E1A681F4B3}"/>
              </a:ext>
            </a:extLst>
          </p:cNvPr>
          <p:cNvSpPr>
            <a:spLocks noGrp="1"/>
          </p:cNvSpPr>
          <p:nvPr>
            <p:ph type="body" sz="quarter" idx="16" hasCustomPrompt="1"/>
          </p:nvPr>
        </p:nvSpPr>
        <p:spPr>
          <a:xfrm>
            <a:off x="1175549" y="4964687"/>
            <a:ext cx="12035328" cy="1145268"/>
          </a:xfrm>
          <a:prstGeom prst="rect">
            <a:avLst/>
          </a:prstGeom>
          <a:solidFill>
            <a:schemeClr val="bg1">
              <a:lumMod val="95000"/>
            </a:schemeClr>
          </a:solidFill>
        </p:spPr>
        <p:txBody>
          <a:bodyPr lIns="180000" tIns="180000" rIns="180000" bIns="180000">
            <a:spAutoFit/>
          </a:bodyPr>
          <a:lstStyle>
            <a:lvl1pPr marL="0" indent="0">
              <a:buNone/>
              <a:defRPr sz="1200"/>
            </a:lvl1pPr>
          </a:lstStyle>
          <a:p>
            <a:pPr marL="0" marR="0" lvl="0" indent="0" algn="l" defTabSz="1069208" rtl="0" eaLnBrk="1" fontAlgn="auto" latinLnBrk="0" hangingPunct="1">
              <a:lnSpc>
                <a:spcPct val="90000"/>
              </a:lnSpc>
              <a:spcBef>
                <a:spcPts val="1169"/>
              </a:spcBef>
              <a:spcAft>
                <a:spcPts val="0"/>
              </a:spcAft>
              <a:buClrTx/>
              <a:buSzTx/>
              <a:buFont typeface="Arial" panose="020B0604020202020204" pitchFamily="34" charset="0"/>
              <a:buNone/>
              <a:tabLst/>
              <a:defRPr/>
            </a:pPr>
            <a:r>
              <a:rPr lang="en-US" kern="0" noProof="1">
                <a:solidFill>
                  <a:prstClr val="black"/>
                </a:solidFill>
                <a:latin typeface="Arial"/>
              </a:rPr>
              <a:t>The introduction of a scientific poster sets the stage for your research and provides the necessary background for understanding your study. It should be concise yet informative, capturing the essence of your research question and its significance.</a:t>
            </a:r>
          </a:p>
          <a:p>
            <a:pPr lvl="0"/>
            <a:endParaRPr lang="en-FI" dirty="0"/>
          </a:p>
        </p:txBody>
      </p:sp>
      <p:sp>
        <p:nvSpPr>
          <p:cNvPr id="14" name="Text Placeholder 25">
            <a:extLst>
              <a:ext uri="{FF2B5EF4-FFF2-40B4-BE49-F238E27FC236}">
                <a16:creationId xmlns:a16="http://schemas.microsoft.com/office/drawing/2014/main" id="{99B67402-05A3-6E8B-0D2E-F7A99E3C5521}"/>
              </a:ext>
            </a:extLst>
          </p:cNvPr>
          <p:cNvSpPr>
            <a:spLocks noGrp="1"/>
          </p:cNvSpPr>
          <p:nvPr>
            <p:ph type="body" sz="quarter" idx="18" hasCustomPrompt="1"/>
          </p:nvPr>
        </p:nvSpPr>
        <p:spPr>
          <a:xfrm>
            <a:off x="13708973" y="4971701"/>
            <a:ext cx="12035328" cy="3979890"/>
          </a:xfrm>
          <a:prstGeom prst="rect">
            <a:avLst/>
          </a:prstGeom>
          <a:solidFill>
            <a:schemeClr val="bg1">
              <a:lumMod val="95000"/>
            </a:schemeClr>
          </a:solidFill>
        </p:spPr>
        <p:txBody>
          <a:bodyPr lIns="180000" tIns="180000" rIns="180000" bIns="180000">
            <a:spAutoFit/>
          </a:bodyPr>
          <a:lstStyle>
            <a:lvl1pPr marL="0" indent="0" defTabSz="914317">
              <a:lnSpc>
                <a:spcPct val="100000"/>
              </a:lnSpc>
              <a:spcBef>
                <a:spcPts val="0"/>
              </a:spcBef>
              <a:spcAft>
                <a:spcPts val="600"/>
              </a:spcAft>
              <a:buFontTx/>
              <a:buNone/>
              <a:defRPr sz="1200"/>
            </a:lvl1pPr>
          </a:lstStyle>
          <a:p>
            <a:pPr defTabSz="914317">
              <a:lnSpc>
                <a:spcPct val="100000"/>
              </a:lnSpc>
              <a:spcBef>
                <a:spcPts val="0"/>
              </a:spcBef>
              <a:spcAft>
                <a:spcPts val="600"/>
              </a:spcAft>
              <a:buFontTx/>
              <a:buNone/>
              <a:defRPr/>
            </a:pPr>
            <a:r>
              <a:rPr lang="en-US" kern="0" noProof="1">
                <a:solidFill>
                  <a:prstClr val="black"/>
                </a:solidFill>
                <a:latin typeface="Arial"/>
              </a:rPr>
              <a:t>The results and discussion section of a scientific poster should present your findings clearly and interpret their significance. Start with a summary of the main findings, using visual aids like tables and graphs to illustrate key data. Include statistical analysis results and describe any notable patterns or trends. Discuss what your findings mean in the context of your research question, highlighting their implications and how they contribute to the field. Acknowledge any limitations of your study and suggest areas for future research. This combined approach helps your audience understand both the outcomes and the broader impact of your study.</a:t>
            </a: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lvl="0"/>
            <a:endParaRPr lang="en-FI" dirty="0"/>
          </a:p>
        </p:txBody>
      </p:sp>
      <p:sp>
        <p:nvSpPr>
          <p:cNvPr id="16" name="Text Placeholder 25">
            <a:extLst>
              <a:ext uri="{FF2B5EF4-FFF2-40B4-BE49-F238E27FC236}">
                <a16:creationId xmlns:a16="http://schemas.microsoft.com/office/drawing/2014/main" id="{24995922-EF4D-9E88-DAAC-FFFE55FA8729}"/>
              </a:ext>
            </a:extLst>
          </p:cNvPr>
          <p:cNvSpPr>
            <a:spLocks noGrp="1"/>
          </p:cNvSpPr>
          <p:nvPr>
            <p:ph type="body" sz="quarter" idx="19" hasCustomPrompt="1"/>
          </p:nvPr>
        </p:nvSpPr>
        <p:spPr>
          <a:xfrm>
            <a:off x="13708973" y="11012138"/>
            <a:ext cx="12035328" cy="1333012"/>
          </a:xfrm>
          <a:prstGeom prst="rect">
            <a:avLst/>
          </a:prstGeom>
          <a:solidFill>
            <a:schemeClr val="bg1">
              <a:lumMod val="95000"/>
            </a:schemeClr>
          </a:solidFill>
        </p:spPr>
        <p:txBody>
          <a:bodyPr lIns="180000" tIns="180000" rIns="180000" bIns="180000">
            <a:spAutoFit/>
          </a:bodyPr>
          <a:lstStyle>
            <a:lvl1pPr marL="228600" indent="-228600" defTabSz="914317">
              <a:lnSpc>
                <a:spcPct val="100000"/>
              </a:lnSpc>
              <a:spcBef>
                <a:spcPts val="0"/>
              </a:spcBef>
              <a:spcAft>
                <a:spcPts val="600"/>
              </a:spcAft>
              <a:buFont typeface="+mj-lt"/>
              <a:buAutoNum type="arabicPeriod"/>
              <a:defRPr sz="1200"/>
            </a:lvl1pPr>
          </a:lstStyle>
          <a:p>
            <a:pPr marL="228600" indent="-228600" defTabSz="914317">
              <a:lnSpc>
                <a:spcPct val="100000"/>
              </a:lnSpc>
              <a:spcBef>
                <a:spcPts val="0"/>
              </a:spcBef>
              <a:spcAft>
                <a:spcPts val="600"/>
              </a:spcAft>
              <a:buFont typeface="+mj-lt"/>
              <a:buAutoNum type="arabicPeriod"/>
              <a:defRPr/>
            </a:pPr>
            <a:r>
              <a:rPr lang="en-US" kern="0" noProof="1">
                <a:solidFill>
                  <a:prstClr val="black"/>
                </a:solidFill>
                <a:latin typeface="Arial"/>
              </a:rPr>
              <a:t>Summary of Key Findings: Briefly restate the most important results of your study. </a:t>
            </a:r>
          </a:p>
          <a:p>
            <a:pPr marL="228600" indent="-228600" defTabSz="914317">
              <a:lnSpc>
                <a:spcPct val="100000"/>
              </a:lnSpc>
              <a:spcBef>
                <a:spcPts val="0"/>
              </a:spcBef>
              <a:spcAft>
                <a:spcPts val="600"/>
              </a:spcAft>
              <a:buFont typeface="+mj-lt"/>
              <a:buAutoNum type="arabicPeriod"/>
              <a:defRPr/>
            </a:pPr>
            <a:r>
              <a:rPr lang="en-US" kern="0" noProof="1">
                <a:solidFill>
                  <a:prstClr val="black"/>
                </a:solidFill>
                <a:latin typeface="Arial"/>
              </a:rPr>
              <a:t>Significance: Highlight the significance of your findings. Implications: Discuss the broader implications of your research. What potential applications your findings have?</a:t>
            </a:r>
          </a:p>
          <a:p>
            <a:pPr marL="228600" indent="-228600" defTabSz="914317">
              <a:lnSpc>
                <a:spcPct val="100000"/>
              </a:lnSpc>
              <a:spcBef>
                <a:spcPts val="0"/>
              </a:spcBef>
              <a:spcAft>
                <a:spcPts val="600"/>
              </a:spcAft>
              <a:buFont typeface="+mj-lt"/>
              <a:buAutoNum type="arabicPeriod"/>
              <a:defRPr/>
            </a:pPr>
            <a:r>
              <a:rPr lang="en-US" kern="0" noProof="1">
                <a:solidFill>
                  <a:prstClr val="black"/>
                </a:solidFill>
                <a:latin typeface="Arial"/>
              </a:rPr>
              <a:t>Future Directions</a:t>
            </a:r>
          </a:p>
          <a:p>
            <a:pPr marL="228600" indent="-228600" defTabSz="914317">
              <a:lnSpc>
                <a:spcPct val="100000"/>
              </a:lnSpc>
              <a:spcBef>
                <a:spcPts val="0"/>
              </a:spcBef>
              <a:spcAft>
                <a:spcPts val="600"/>
              </a:spcAft>
              <a:buFont typeface="+mj-lt"/>
              <a:buAutoNum type="arabicPeriod"/>
              <a:defRPr/>
            </a:pPr>
            <a:r>
              <a:rPr lang="en-US" kern="0" noProof="1">
                <a:solidFill>
                  <a:prstClr val="black"/>
                </a:solidFill>
                <a:latin typeface="Arial"/>
              </a:rPr>
              <a:t>Final Thoughts: Conclude with a strong closing statement that reinforces the value of your research</a:t>
            </a:r>
          </a:p>
        </p:txBody>
      </p:sp>
      <p:sp>
        <p:nvSpPr>
          <p:cNvPr id="17" name="Text Placeholder 25">
            <a:extLst>
              <a:ext uri="{FF2B5EF4-FFF2-40B4-BE49-F238E27FC236}">
                <a16:creationId xmlns:a16="http://schemas.microsoft.com/office/drawing/2014/main" id="{E36B24D2-BD52-8DC2-2320-F0C0E03B9F32}"/>
              </a:ext>
            </a:extLst>
          </p:cNvPr>
          <p:cNvSpPr>
            <a:spLocks noGrp="1"/>
          </p:cNvSpPr>
          <p:nvPr>
            <p:ph type="body" sz="quarter" idx="20" hasCustomPrompt="1"/>
          </p:nvPr>
        </p:nvSpPr>
        <p:spPr>
          <a:xfrm>
            <a:off x="13704474" y="13643063"/>
            <a:ext cx="12035328" cy="1260877"/>
          </a:xfrm>
          <a:prstGeom prst="rect">
            <a:avLst/>
          </a:prstGeom>
          <a:solidFill>
            <a:schemeClr val="bg1">
              <a:lumMod val="95000"/>
            </a:schemeClr>
          </a:solidFill>
        </p:spPr>
        <p:txBody>
          <a:bodyPr lIns="180000" tIns="180000" rIns="180000" bIns="180000">
            <a:spAutoFit/>
          </a:bodyPr>
          <a:lstStyle>
            <a:lvl1pPr marL="228600" indent="-228600">
              <a:buFont typeface="+mj-lt"/>
              <a:buAutoNum type="arabicPeriod"/>
              <a:defRPr sz="800"/>
            </a:lvl1pPr>
          </a:lstStyle>
          <a:p>
            <a:r>
              <a:rPr lang="en-FI" dirty="0"/>
              <a:t>Reference 1</a:t>
            </a:r>
          </a:p>
          <a:p>
            <a:r>
              <a:rPr lang="en-FI" dirty="0"/>
              <a:t>Reference 2</a:t>
            </a:r>
          </a:p>
          <a:p>
            <a:r>
              <a:rPr lang="en-FI" dirty="0"/>
              <a:t>Reference 3</a:t>
            </a:r>
          </a:p>
        </p:txBody>
      </p:sp>
      <p:sp>
        <p:nvSpPr>
          <p:cNvPr id="18" name="Text Placeholder 32">
            <a:extLst>
              <a:ext uri="{FF2B5EF4-FFF2-40B4-BE49-F238E27FC236}">
                <a16:creationId xmlns:a16="http://schemas.microsoft.com/office/drawing/2014/main" id="{BDE08C79-29B5-7D0A-54C8-26D537C02B15}"/>
              </a:ext>
            </a:extLst>
          </p:cNvPr>
          <p:cNvSpPr>
            <a:spLocks noGrp="1"/>
          </p:cNvSpPr>
          <p:nvPr>
            <p:ph type="body" sz="quarter" idx="21" hasCustomPrompt="1"/>
          </p:nvPr>
        </p:nvSpPr>
        <p:spPr>
          <a:xfrm>
            <a:off x="1523670" y="14314243"/>
            <a:ext cx="10787737" cy="193064"/>
          </a:xfrm>
          <a:prstGeom prst="rect">
            <a:avLst/>
          </a:prstGeom>
        </p:spPr>
        <p:txBody>
          <a:bodyPr wrap="square">
            <a:spAutoFit/>
          </a:bodyPr>
          <a:lstStyle>
            <a:lvl1pPr marL="0" indent="0">
              <a:buNone/>
              <a:defRPr sz="700"/>
            </a:lvl1pPr>
            <a:lvl2pPr>
              <a:defRPr sz="700"/>
            </a:lvl2pPr>
            <a:lvl3pPr>
              <a:defRPr sz="700"/>
            </a:lvl3pPr>
            <a:lvl4pPr>
              <a:defRPr sz="700"/>
            </a:lvl4pPr>
            <a:lvl5pPr>
              <a:defRPr sz="700"/>
            </a:lvl5pPr>
          </a:lstStyle>
          <a:p>
            <a:pPr marL="0" marR="0" lvl="0" indent="0" algn="l" defTabSz="1069208" rtl="0" eaLnBrk="1" fontAlgn="auto" latinLnBrk="0" hangingPunct="1">
              <a:lnSpc>
                <a:spcPct val="90000"/>
              </a:lnSpc>
              <a:spcBef>
                <a:spcPts val="1169"/>
              </a:spcBef>
              <a:spcAft>
                <a:spcPts val="0"/>
              </a:spcAft>
              <a:buClrTx/>
              <a:buSzTx/>
              <a:buFont typeface="Arial" panose="020B0604020202020204" pitchFamily="34" charset="0"/>
              <a:buNone/>
              <a:tabLst/>
              <a:defRPr/>
            </a:pPr>
            <a:r>
              <a:rPr lang="en-US" sz="700" noProof="1">
                <a:solidFill>
                  <a:prstClr val="black"/>
                </a:solidFill>
                <a:latin typeface="Arial"/>
              </a:rPr>
              <a:t>Figure 1. Some Categories that represent things.</a:t>
            </a:r>
          </a:p>
        </p:txBody>
      </p:sp>
      <p:sp>
        <p:nvSpPr>
          <p:cNvPr id="19" name="Chart Placeholder 34">
            <a:extLst>
              <a:ext uri="{FF2B5EF4-FFF2-40B4-BE49-F238E27FC236}">
                <a16:creationId xmlns:a16="http://schemas.microsoft.com/office/drawing/2014/main" id="{35C61083-D345-DE33-3F57-14EE4670AD4B}"/>
              </a:ext>
            </a:extLst>
          </p:cNvPr>
          <p:cNvSpPr>
            <a:spLocks noGrp="1"/>
          </p:cNvSpPr>
          <p:nvPr>
            <p:ph type="chart" sz="quarter" idx="22"/>
          </p:nvPr>
        </p:nvSpPr>
        <p:spPr>
          <a:xfrm>
            <a:off x="1523671" y="9997871"/>
            <a:ext cx="10787740" cy="4195034"/>
          </a:xfrm>
          <a:prstGeom prst="rect">
            <a:avLst/>
          </a:prstGeom>
        </p:spPr>
        <p:txBody>
          <a:bodyPr/>
          <a:lstStyle/>
          <a:p>
            <a:endParaRPr lang="en-FI" dirty="0"/>
          </a:p>
        </p:txBody>
      </p:sp>
      <p:sp>
        <p:nvSpPr>
          <p:cNvPr id="20" name="Chart Placeholder 37">
            <a:extLst>
              <a:ext uri="{FF2B5EF4-FFF2-40B4-BE49-F238E27FC236}">
                <a16:creationId xmlns:a16="http://schemas.microsoft.com/office/drawing/2014/main" id="{20DDD91C-E11D-137A-56FA-53A338030B0D}"/>
              </a:ext>
            </a:extLst>
          </p:cNvPr>
          <p:cNvSpPr>
            <a:spLocks noGrp="1"/>
          </p:cNvSpPr>
          <p:nvPr>
            <p:ph type="chart" sz="quarter" idx="23"/>
          </p:nvPr>
        </p:nvSpPr>
        <p:spPr>
          <a:xfrm>
            <a:off x="14172131" y="7377114"/>
            <a:ext cx="11115001" cy="2592440"/>
          </a:xfrm>
          <a:prstGeom prst="rect">
            <a:avLst/>
          </a:prstGeom>
        </p:spPr>
        <p:txBody>
          <a:bodyPr/>
          <a:lstStyle/>
          <a:p>
            <a:endParaRPr lang="en-FI"/>
          </a:p>
        </p:txBody>
      </p:sp>
      <p:sp>
        <p:nvSpPr>
          <p:cNvPr id="21" name="Text Placeholder 32">
            <a:extLst>
              <a:ext uri="{FF2B5EF4-FFF2-40B4-BE49-F238E27FC236}">
                <a16:creationId xmlns:a16="http://schemas.microsoft.com/office/drawing/2014/main" id="{BA5B4CE5-BDB3-0C63-0CDA-63F746B3C8CF}"/>
              </a:ext>
            </a:extLst>
          </p:cNvPr>
          <p:cNvSpPr>
            <a:spLocks noGrp="1"/>
          </p:cNvSpPr>
          <p:nvPr>
            <p:ph type="body" sz="quarter" idx="24" hasCustomPrompt="1"/>
          </p:nvPr>
        </p:nvSpPr>
        <p:spPr>
          <a:xfrm>
            <a:off x="14172130" y="10072201"/>
            <a:ext cx="11114998" cy="193064"/>
          </a:xfrm>
          <a:prstGeom prst="rect">
            <a:avLst/>
          </a:prstGeom>
        </p:spPr>
        <p:txBody>
          <a:bodyPr wrap="square">
            <a:spAutoFit/>
          </a:bodyPr>
          <a:lstStyle>
            <a:lvl1pPr marL="0" indent="0">
              <a:buNone/>
              <a:defRPr sz="700"/>
            </a:lvl1pPr>
            <a:lvl2pPr>
              <a:defRPr sz="700"/>
            </a:lvl2pPr>
            <a:lvl3pPr>
              <a:defRPr sz="700"/>
            </a:lvl3pPr>
            <a:lvl4pPr>
              <a:defRPr sz="700"/>
            </a:lvl4pPr>
            <a:lvl5pPr>
              <a:defRPr sz="700"/>
            </a:lvl5pPr>
          </a:lstStyle>
          <a:p>
            <a:pPr marL="0" marR="0" lvl="0" indent="0" algn="l" defTabSz="1069208" rtl="0" eaLnBrk="1" fontAlgn="auto" latinLnBrk="0" hangingPunct="1">
              <a:lnSpc>
                <a:spcPct val="90000"/>
              </a:lnSpc>
              <a:spcBef>
                <a:spcPts val="1169"/>
              </a:spcBef>
              <a:spcAft>
                <a:spcPts val="0"/>
              </a:spcAft>
              <a:buClrTx/>
              <a:buSzTx/>
              <a:buFont typeface="Arial" panose="020B0604020202020204" pitchFamily="34" charset="0"/>
              <a:buNone/>
              <a:tabLst/>
              <a:defRPr/>
            </a:pPr>
            <a:r>
              <a:rPr lang="en-US" sz="700" noProof="1">
                <a:solidFill>
                  <a:prstClr val="black"/>
                </a:solidFill>
                <a:latin typeface="Arial"/>
              </a:rPr>
              <a:t>Figure 2. Some Categories that represent things.</a:t>
            </a:r>
          </a:p>
        </p:txBody>
      </p:sp>
    </p:spTree>
    <p:extLst>
      <p:ext uri="{BB962C8B-B14F-4D97-AF65-F5344CB8AC3E}">
        <p14:creationId xmlns:p14="http://schemas.microsoft.com/office/powerpoint/2010/main" val="924094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066025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alto University yellow">
    <p:spTree>
      <p:nvGrpSpPr>
        <p:cNvPr id="1" name=""/>
        <p:cNvGrpSpPr/>
        <p:nvPr/>
      </p:nvGrpSpPr>
      <p:grpSpPr>
        <a:xfrm>
          <a:off x="0" y="0"/>
          <a:ext cx="0" cy="0"/>
          <a:chOff x="0" y="0"/>
          <a:chExt cx="0" cy="0"/>
        </a:xfrm>
      </p:grpSpPr>
      <p:sp>
        <p:nvSpPr>
          <p:cNvPr id="8" name="Textplatzhalter 2">
            <a:extLst>
              <a:ext uri="{FF2B5EF4-FFF2-40B4-BE49-F238E27FC236}">
                <a16:creationId xmlns:a16="http://schemas.microsoft.com/office/drawing/2014/main" id="{187C2FAC-8579-11CF-78E0-761697F012AC}"/>
              </a:ext>
            </a:extLst>
          </p:cNvPr>
          <p:cNvSpPr txBox="1">
            <a:spLocks/>
          </p:cNvSpPr>
          <p:nvPr userDrawn="1"/>
        </p:nvSpPr>
        <p:spPr>
          <a:xfrm>
            <a:off x="2" y="0"/>
            <a:ext cx="26879550" cy="4387286"/>
          </a:xfrm>
          <a:prstGeom prst="rect">
            <a:avLst/>
          </a:prstGeom>
          <a:solidFill>
            <a:schemeClr val="accent2"/>
          </a:solidFill>
        </p:spPr>
        <p:txBody>
          <a:bodyPr vert="horz" lIns="360000" tIns="360000" rIns="360000" bIns="360000" rtlCol="0" anchor="t" anchorCtr="0">
            <a:noAutofit/>
          </a:bodyPr>
          <a:lstStyle>
            <a:lvl1pPr marL="0" indent="0" algn="l" defTabSz="567048" rtl="0" eaLnBrk="1" latinLnBrk="0" hangingPunct="1">
              <a:lnSpc>
                <a:spcPct val="100000"/>
              </a:lnSpc>
              <a:spcBef>
                <a:spcPts val="0"/>
              </a:spcBef>
              <a:buFont typeface="Arial" panose="020B0604020202020204" pitchFamily="34" charset="0"/>
              <a:buNone/>
              <a:defRPr sz="4000" kern="1200">
                <a:solidFill>
                  <a:schemeClr val="bg1"/>
                </a:solidFill>
                <a:latin typeface="+mn-lt"/>
                <a:ea typeface="+mn-ea"/>
                <a:cs typeface="+mn-cs"/>
              </a:defRPr>
            </a:lvl1pPr>
            <a:lvl2pPr marL="0" indent="0" algn="l" defTabSz="567048" rtl="0" eaLnBrk="1" latinLnBrk="0" hangingPunct="1">
              <a:lnSpc>
                <a:spcPct val="100000"/>
              </a:lnSpc>
              <a:spcBef>
                <a:spcPts val="0"/>
              </a:spcBef>
              <a:buFont typeface="Symbol" panose="05050102010706020507" pitchFamily="18" charset="2"/>
              <a:buNone/>
              <a:defRPr sz="1430" kern="1200">
                <a:solidFill>
                  <a:schemeClr val="bg1"/>
                </a:solidFill>
                <a:latin typeface="+mn-lt"/>
                <a:ea typeface="+mn-ea"/>
                <a:cs typeface="+mn-cs"/>
              </a:defRPr>
            </a:lvl2pPr>
            <a:lvl3pPr marL="0" indent="0" algn="l" defTabSz="567048" rtl="0" eaLnBrk="1" latinLnBrk="0" hangingPunct="1">
              <a:lnSpc>
                <a:spcPct val="100000"/>
              </a:lnSpc>
              <a:spcBef>
                <a:spcPts val="0"/>
              </a:spcBef>
              <a:buFont typeface="Symbol" panose="05050102010706020507" pitchFamily="18" charset="2"/>
              <a:buNone/>
              <a:defRPr sz="1430" kern="1200">
                <a:solidFill>
                  <a:schemeClr val="bg1"/>
                </a:solidFill>
                <a:latin typeface="+mn-lt"/>
                <a:ea typeface="+mn-ea"/>
                <a:cs typeface="+mn-cs"/>
              </a:defRPr>
            </a:lvl3pPr>
            <a:lvl4pPr marL="0" indent="0" algn="l" defTabSz="567048" rtl="0" eaLnBrk="1" latinLnBrk="0" hangingPunct="1">
              <a:lnSpc>
                <a:spcPct val="100000"/>
              </a:lnSpc>
              <a:spcBef>
                <a:spcPts val="0"/>
              </a:spcBef>
              <a:buFont typeface="Symbol" panose="05050102010706020507" pitchFamily="18" charset="2"/>
              <a:buNone/>
              <a:defRPr sz="1430" kern="1200">
                <a:solidFill>
                  <a:schemeClr val="bg1"/>
                </a:solidFill>
                <a:latin typeface="+mn-lt"/>
                <a:ea typeface="+mn-ea"/>
                <a:cs typeface="+mn-cs"/>
              </a:defRPr>
            </a:lvl4pPr>
            <a:lvl5pPr marL="0" indent="0" algn="l" defTabSz="567048" rtl="0" eaLnBrk="1" latinLnBrk="0" hangingPunct="1">
              <a:lnSpc>
                <a:spcPct val="100000"/>
              </a:lnSpc>
              <a:spcBef>
                <a:spcPts val="0"/>
              </a:spcBef>
              <a:buFont typeface="Symbol" panose="05050102010706020507" pitchFamily="18" charset="2"/>
              <a:buNone/>
              <a:defRPr sz="1430" kern="1200">
                <a:solidFill>
                  <a:schemeClr val="bg1"/>
                </a:solidFill>
                <a:latin typeface="+mn-lt"/>
                <a:ea typeface="+mn-ea"/>
                <a:cs typeface="+mn-cs"/>
              </a:defRPr>
            </a:lvl5pPr>
            <a:lvl6pPr marL="1559380"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6pPr>
            <a:lvl7pPr marL="1842904"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7pPr>
            <a:lvl8pPr marL="2126428"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8pPr>
            <a:lvl9pPr marL="2409952" indent="-141762" algn="l" defTabSz="56704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9pPr>
          </a:lstStyle>
          <a:p>
            <a:pPr marL="0" marR="0" lvl="0" indent="0" algn="l" defTabSz="567048"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430" b="0" i="0" u="none" strike="noStrike" kern="1200" cap="none" spc="0" normalizeH="0" baseline="0" noProof="1">
              <a:ln>
                <a:noFill/>
              </a:ln>
              <a:solidFill>
                <a:sysClr val="window" lastClr="FFFFFF"/>
              </a:solidFill>
              <a:effectLst/>
              <a:uLnTx/>
              <a:uFillTx/>
              <a:latin typeface="Arial"/>
              <a:ea typeface="+mn-ea"/>
              <a:cs typeface="+mn-cs"/>
            </a:endParaRPr>
          </a:p>
        </p:txBody>
      </p:sp>
      <p:sp>
        <p:nvSpPr>
          <p:cNvPr id="3" name="Subtitle 2"/>
          <p:cNvSpPr>
            <a:spLocks noGrp="1"/>
          </p:cNvSpPr>
          <p:nvPr>
            <p:ph type="subTitle" idx="1" hasCustomPrompt="1"/>
          </p:nvPr>
        </p:nvSpPr>
        <p:spPr>
          <a:xfrm>
            <a:off x="1076214" y="3408186"/>
            <a:ext cx="24668087" cy="757120"/>
          </a:xfrm>
          <a:prstGeom prst="rect">
            <a:avLst/>
          </a:prstGeom>
        </p:spPr>
        <p:txBody>
          <a:bodyPr>
            <a:normAutofit/>
          </a:bodyPr>
          <a:lstStyle>
            <a:lvl1pPr marL="0" indent="0" algn="l">
              <a:buNone/>
              <a:defRPr sz="1400">
                <a:latin typeface="Arial" panose="020B0604020202020204" pitchFamily="34" charset="0"/>
                <a:cs typeface="Arial" panose="020B0604020202020204" pitchFamily="34" charset="0"/>
              </a:defRPr>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pPr marL="0" marR="0" lvl="1" indent="0" algn="l" defTabSz="567048"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en-US" sz="1400" b="0" i="0" u="none" strike="noStrike" kern="1200" cap="none" spc="0" normalizeH="0" baseline="0" noProof="1">
                <a:ln>
                  <a:noFill/>
                </a:ln>
                <a:effectLst/>
                <a:uLnTx/>
                <a:uFillTx/>
                <a:latin typeface="Arial"/>
                <a:ea typeface="+mn-ea"/>
                <a:cs typeface="+mn-cs"/>
              </a:rPr>
              <a:t>Author one</a:t>
            </a:r>
            <a:r>
              <a:rPr kumimoji="0" lang="en-US" sz="1400" b="0" i="0" u="none" strike="noStrike" kern="1200" cap="none" spc="0" normalizeH="0" baseline="30000" noProof="1">
                <a:ln>
                  <a:noFill/>
                </a:ln>
                <a:effectLst/>
                <a:uLnTx/>
                <a:uFillTx/>
                <a:latin typeface="Arial"/>
                <a:ea typeface="+mn-ea"/>
                <a:cs typeface="+mn-cs"/>
              </a:rPr>
              <a:t>1</a:t>
            </a:r>
            <a:r>
              <a:rPr kumimoji="0" lang="en-US" sz="1400" b="0" i="0" u="none" strike="noStrike" kern="1200" cap="none" spc="0" normalizeH="0" baseline="0" noProof="1">
                <a:ln>
                  <a:noFill/>
                </a:ln>
                <a:effectLst/>
                <a:uLnTx/>
                <a:uFillTx/>
                <a:latin typeface="Arial"/>
                <a:ea typeface="+mn-ea"/>
                <a:cs typeface="+mn-cs"/>
              </a:rPr>
              <a:t>, Author two</a:t>
            </a:r>
            <a:r>
              <a:rPr kumimoji="0" lang="en-US" sz="1400" b="0" i="0" u="none" strike="noStrike" kern="1200" cap="none" spc="0" normalizeH="0" baseline="30000" noProof="1">
                <a:ln>
                  <a:noFill/>
                </a:ln>
                <a:effectLst/>
                <a:uLnTx/>
                <a:uFillTx/>
                <a:latin typeface="Arial"/>
                <a:ea typeface="+mn-ea"/>
                <a:cs typeface="+mn-cs"/>
              </a:rPr>
              <a:t>2</a:t>
            </a:r>
            <a:r>
              <a:rPr kumimoji="0" lang="en-US" sz="1400" b="0" i="0" u="none" strike="noStrike" kern="1200" cap="none" spc="0" normalizeH="0" baseline="0" noProof="1">
                <a:ln>
                  <a:noFill/>
                </a:ln>
                <a:effectLst/>
                <a:uLnTx/>
                <a:uFillTx/>
                <a:latin typeface="Arial"/>
                <a:ea typeface="+mn-ea"/>
                <a:cs typeface="+mn-cs"/>
              </a:rPr>
              <a:t>, Author three</a:t>
            </a:r>
            <a:r>
              <a:rPr kumimoji="0" lang="en-US" sz="1400" b="0" i="0" u="none" strike="noStrike" kern="1200" cap="none" spc="0" normalizeH="0" baseline="30000" noProof="1">
                <a:ln>
                  <a:noFill/>
                </a:ln>
                <a:effectLst/>
                <a:uLnTx/>
                <a:uFillTx/>
                <a:latin typeface="Arial"/>
                <a:ea typeface="+mn-ea"/>
                <a:cs typeface="+mn-cs"/>
              </a:rPr>
              <a:t>3</a:t>
            </a:r>
            <a:endParaRPr kumimoji="0" lang="en-US" sz="1400" b="0" i="0" u="none" strike="noStrike" kern="1200" cap="none" spc="0" normalizeH="0" baseline="0" noProof="1">
              <a:ln>
                <a:noFill/>
              </a:ln>
              <a:effectLst/>
              <a:uLnTx/>
              <a:uFillTx/>
              <a:latin typeface="Arial"/>
              <a:ea typeface="+mn-ea"/>
              <a:cs typeface="+mn-cs"/>
            </a:endParaRPr>
          </a:p>
          <a:p>
            <a:pPr marL="0" marR="0" lvl="1" indent="0" algn="l" defTabSz="567048"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en-US" sz="1400" b="0" i="0" u="none" strike="noStrike" kern="1200" cap="none" spc="0" normalizeH="0" baseline="30000" noProof="1">
                <a:ln>
                  <a:noFill/>
                </a:ln>
                <a:effectLst/>
                <a:uLnTx/>
                <a:uFillTx/>
                <a:latin typeface="Arial"/>
                <a:ea typeface="+mn-ea"/>
                <a:cs typeface="+mn-cs"/>
              </a:rPr>
              <a:t>1</a:t>
            </a:r>
            <a:r>
              <a:rPr lang="en-US" sz="1400" noProof="1">
                <a:latin typeface="Arial"/>
              </a:rPr>
              <a:t>Unit/Deprtment</a:t>
            </a:r>
            <a:r>
              <a:rPr kumimoji="0" lang="en-US" sz="1400" b="0" i="0" u="none" strike="noStrike" kern="1200" cap="none" spc="0" normalizeH="0" baseline="0" noProof="1">
                <a:ln>
                  <a:noFill/>
                </a:ln>
                <a:effectLst/>
                <a:uLnTx/>
                <a:uFillTx/>
                <a:latin typeface="Arial"/>
                <a:ea typeface="+mn-ea"/>
                <a:cs typeface="+mn-cs"/>
              </a:rPr>
              <a:t>, Aalto University; </a:t>
            </a:r>
            <a:r>
              <a:rPr kumimoji="0" lang="en-US" sz="1400" b="0" i="0" u="none" strike="noStrike" kern="1200" cap="none" spc="0" normalizeH="0" baseline="30000" noProof="1">
                <a:ln>
                  <a:noFill/>
                </a:ln>
                <a:effectLst/>
                <a:uLnTx/>
                <a:uFillTx/>
                <a:latin typeface="Arial"/>
                <a:ea typeface="+mn-ea"/>
                <a:cs typeface="+mn-cs"/>
              </a:rPr>
              <a:t>2</a:t>
            </a:r>
            <a:r>
              <a:rPr lang="en-US" sz="1400" noProof="1">
                <a:latin typeface="Arial"/>
              </a:rPr>
              <a:t>Unit/Deprtment</a:t>
            </a:r>
            <a:r>
              <a:rPr kumimoji="0" lang="en-US" sz="1400" b="0" i="0" u="none" strike="noStrike" kern="1200" cap="none" spc="0" normalizeH="0" baseline="0" noProof="1">
                <a:ln>
                  <a:noFill/>
                </a:ln>
                <a:effectLst/>
                <a:uLnTx/>
                <a:uFillTx/>
                <a:latin typeface="Arial"/>
                <a:ea typeface="+mn-ea"/>
                <a:cs typeface="+mn-cs"/>
              </a:rPr>
              <a:t>, Company X; </a:t>
            </a:r>
            <a:r>
              <a:rPr kumimoji="0" lang="en-US" sz="1400" b="0" i="0" u="none" strike="noStrike" kern="1200" cap="none" spc="0" normalizeH="0" baseline="30000" noProof="1">
                <a:ln>
                  <a:noFill/>
                </a:ln>
                <a:effectLst/>
                <a:uLnTx/>
                <a:uFillTx/>
                <a:latin typeface="Arial"/>
                <a:ea typeface="+mn-ea"/>
                <a:cs typeface="+mn-cs"/>
              </a:rPr>
              <a:t>3</a:t>
            </a:r>
            <a:r>
              <a:rPr lang="en-US" sz="1400" noProof="1">
                <a:latin typeface="Arial"/>
              </a:rPr>
              <a:t>Unit/Deprtment</a:t>
            </a:r>
            <a:r>
              <a:rPr kumimoji="0" lang="en-US" sz="1400" b="0" i="0" u="none" strike="noStrike" kern="1200" cap="none" spc="0" normalizeH="0" baseline="0" noProof="1">
                <a:ln>
                  <a:noFill/>
                </a:ln>
                <a:effectLst/>
                <a:uLnTx/>
                <a:uFillTx/>
                <a:latin typeface="Arial"/>
                <a:ea typeface="+mn-ea"/>
                <a:cs typeface="+mn-cs"/>
              </a:rPr>
              <a:t>, University X</a:t>
            </a:r>
          </a:p>
        </p:txBody>
      </p:sp>
      <p:sp>
        <p:nvSpPr>
          <p:cNvPr id="7" name="Title 6">
            <a:extLst>
              <a:ext uri="{FF2B5EF4-FFF2-40B4-BE49-F238E27FC236}">
                <a16:creationId xmlns:a16="http://schemas.microsoft.com/office/drawing/2014/main" id="{772B0A90-AAE6-9516-3DFF-B12EA2260C90}"/>
              </a:ext>
            </a:extLst>
          </p:cNvPr>
          <p:cNvSpPr>
            <a:spLocks noGrp="1"/>
          </p:cNvSpPr>
          <p:nvPr>
            <p:ph type="title" hasCustomPrompt="1"/>
          </p:nvPr>
        </p:nvSpPr>
        <p:spPr>
          <a:xfrm>
            <a:off x="1076215" y="2545110"/>
            <a:ext cx="24668090" cy="709079"/>
          </a:xfrm>
          <a:prstGeom prst="rect">
            <a:avLst/>
          </a:prstGeom>
        </p:spPr>
        <p:txBody>
          <a:bodyPr anchor="t">
            <a:normAutofit/>
          </a:bodyPr>
          <a:lstStyle>
            <a:lvl1pPr>
              <a:defRPr sz="4000" b="1">
                <a:latin typeface="Arial" panose="020B0604020202020204" pitchFamily="34" charset="0"/>
                <a:cs typeface="Arial" panose="020B0604020202020204" pitchFamily="34" charset="0"/>
              </a:defRPr>
            </a:lvl1pPr>
          </a:lstStyle>
          <a:p>
            <a:r>
              <a:rPr lang="en-GB" dirty="0"/>
              <a:t>Title of your research</a:t>
            </a:r>
            <a:endParaRPr lang="en-FI" dirty="0"/>
          </a:p>
        </p:txBody>
      </p:sp>
      <p:cxnSp>
        <p:nvCxnSpPr>
          <p:cNvPr id="13" name="Straight Connector 12">
            <a:extLst>
              <a:ext uri="{FF2B5EF4-FFF2-40B4-BE49-F238E27FC236}">
                <a16:creationId xmlns:a16="http://schemas.microsoft.com/office/drawing/2014/main" id="{9E73B50F-8A84-271A-B258-AA062C57D08E}"/>
              </a:ext>
            </a:extLst>
          </p:cNvPr>
          <p:cNvCxnSpPr>
            <a:cxnSpLocks/>
          </p:cNvCxnSpPr>
          <p:nvPr userDrawn="1"/>
        </p:nvCxnSpPr>
        <p:spPr>
          <a:xfrm>
            <a:off x="1258601" y="2206347"/>
            <a:ext cx="99555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6B4DE2D7-24B0-27A5-3F38-46C99B69AD97}"/>
              </a:ext>
            </a:extLst>
          </p:cNvPr>
          <p:cNvSpPr>
            <a:spLocks noGrp="1"/>
          </p:cNvSpPr>
          <p:nvPr>
            <p:ph type="body" sz="quarter" idx="10" hasCustomPrompt="1"/>
          </p:nvPr>
        </p:nvSpPr>
        <p:spPr>
          <a:xfrm>
            <a:off x="19686272" y="350306"/>
            <a:ext cx="6257927" cy="366712"/>
          </a:xfrm>
          <a:prstGeom prst="rect">
            <a:avLst/>
          </a:prstGeom>
        </p:spPr>
        <p:txBody>
          <a:bodyPr>
            <a:normAutofit/>
          </a:bodyPr>
          <a:lstStyle>
            <a:lvl1pPr marL="0" indent="0" algn="r">
              <a:buNone/>
              <a:defRPr sz="1430">
                <a:latin typeface="Arial" panose="020B0604020202020204" pitchFamily="34" charset="0"/>
                <a:cs typeface="Arial" panose="020B0604020202020204" pitchFamily="34" charset="0"/>
              </a:defRPr>
            </a:lvl1pPr>
          </a:lstStyle>
          <a:p>
            <a:pPr lvl="0"/>
            <a:r>
              <a:rPr lang="en-FI" dirty="0"/>
              <a:t>Research article</a:t>
            </a:r>
          </a:p>
        </p:txBody>
      </p:sp>
      <p:pic>
        <p:nvPicPr>
          <p:cNvPr id="2" name="Picture 1">
            <a:extLst>
              <a:ext uri="{FF2B5EF4-FFF2-40B4-BE49-F238E27FC236}">
                <a16:creationId xmlns:a16="http://schemas.microsoft.com/office/drawing/2014/main" id="{78CA5AD4-94D4-1C88-5CD7-34C848781719}"/>
              </a:ext>
            </a:extLst>
          </p:cNvPr>
          <p:cNvPicPr>
            <a:picLocks noChangeAspect="1"/>
          </p:cNvPicPr>
          <p:nvPr userDrawn="1"/>
        </p:nvPicPr>
        <p:blipFill>
          <a:blip r:embed="rId2"/>
          <a:srcRect/>
          <a:stretch/>
        </p:blipFill>
        <p:spPr>
          <a:xfrm>
            <a:off x="437600" y="49369"/>
            <a:ext cx="4721893" cy="1640610"/>
          </a:xfrm>
          <a:prstGeom prst="rect">
            <a:avLst/>
          </a:prstGeom>
        </p:spPr>
      </p:pic>
      <p:sp>
        <p:nvSpPr>
          <p:cNvPr id="4" name="Text Placeholder 25">
            <a:extLst>
              <a:ext uri="{FF2B5EF4-FFF2-40B4-BE49-F238E27FC236}">
                <a16:creationId xmlns:a16="http://schemas.microsoft.com/office/drawing/2014/main" id="{83A44805-89D2-57AC-8AB5-430F93C8E567}"/>
              </a:ext>
            </a:extLst>
          </p:cNvPr>
          <p:cNvSpPr>
            <a:spLocks noGrp="1"/>
          </p:cNvSpPr>
          <p:nvPr>
            <p:ph type="body" sz="quarter" idx="17" hasCustomPrompt="1"/>
          </p:nvPr>
        </p:nvSpPr>
        <p:spPr>
          <a:xfrm>
            <a:off x="1175549" y="8235788"/>
            <a:ext cx="12035328" cy="5703439"/>
          </a:xfrm>
          <a:prstGeom prst="rect">
            <a:avLst/>
          </a:prstGeom>
          <a:solidFill>
            <a:schemeClr val="bg1">
              <a:lumMod val="95000"/>
            </a:schemeClr>
          </a:solidFill>
        </p:spPr>
        <p:txBody>
          <a:bodyPr lIns="180000" tIns="180000" rIns="180000" bIns="180000">
            <a:spAutoFit/>
          </a:bodyPr>
          <a:lstStyle>
            <a:lvl1pPr marL="180000" indent="-180000" defTabSz="914317">
              <a:lnSpc>
                <a:spcPct val="100000"/>
              </a:lnSpc>
              <a:spcBef>
                <a:spcPts val="0"/>
              </a:spcBef>
              <a:spcAft>
                <a:spcPts val="600"/>
              </a:spcAft>
              <a:buFont typeface="Arial" panose="020B0604020202020204" pitchFamily="34" charset="0"/>
              <a:buChar char="•"/>
              <a:defRPr sz="1200"/>
            </a:lvl1pPr>
          </a:lstStyle>
          <a:p>
            <a:pPr marL="180000" indent="-180000" defTabSz="914317">
              <a:lnSpc>
                <a:spcPct val="100000"/>
              </a:lnSpc>
              <a:spcBef>
                <a:spcPts val="0"/>
              </a:spcBef>
              <a:spcAft>
                <a:spcPts val="600"/>
              </a:spcAft>
              <a:buFont typeface="Arial" panose="020B0604020202020204" pitchFamily="34" charset="0"/>
              <a:buChar char="•"/>
              <a:defRPr/>
            </a:pPr>
            <a:r>
              <a:rPr lang="en-US" kern="0" noProof="1">
                <a:solidFill>
                  <a:prstClr val="black"/>
                </a:solidFill>
                <a:latin typeface="Arial"/>
              </a:rPr>
              <a:t>The methods section of a scientific poster provides a detailed account of how your research was conducted. It should be clear and precise, allowing others to replicate your study if needed. Here are the key elements to include:</a:t>
            </a:r>
          </a:p>
          <a:p>
            <a:pPr marL="180000" indent="-180000" defTabSz="914317">
              <a:lnSpc>
                <a:spcPct val="100000"/>
              </a:lnSpc>
              <a:spcBef>
                <a:spcPts val="0"/>
              </a:spcBef>
              <a:spcAft>
                <a:spcPts val="600"/>
              </a:spcAft>
              <a:buFont typeface="Arial" panose="020B0604020202020204" pitchFamily="34" charset="0"/>
              <a:buChar char="•"/>
              <a:defRPr/>
            </a:pPr>
            <a:r>
              <a:rPr lang="en-US" kern="0" noProof="1">
                <a:solidFill>
                  <a:prstClr val="black"/>
                </a:solidFill>
                <a:latin typeface="Arial"/>
              </a:rPr>
              <a:t>Study Design, Participants or Subjects, Materials and Equipment and Procedures</a:t>
            </a: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marL="180000" indent="-180000" defTabSz="914317">
              <a:lnSpc>
                <a:spcPct val="100000"/>
              </a:lnSpc>
              <a:spcBef>
                <a:spcPts val="0"/>
              </a:spcBef>
              <a:spcAft>
                <a:spcPts val="600"/>
              </a:spcAft>
              <a:buFont typeface="Arial" panose="020B0604020202020204" pitchFamily="34" charset="0"/>
              <a:buChar char="•"/>
              <a:defRPr/>
            </a:pPr>
            <a:endParaRPr lang="en-US" kern="0" noProof="1">
              <a:solidFill>
                <a:prstClr val="black"/>
              </a:solidFill>
              <a:latin typeface="Arial"/>
            </a:endParaRPr>
          </a:p>
          <a:p>
            <a:pPr lvl="0"/>
            <a:endParaRPr lang="en-FI" dirty="0"/>
          </a:p>
        </p:txBody>
      </p:sp>
      <p:sp>
        <p:nvSpPr>
          <p:cNvPr id="5" name="Text Placeholder 19">
            <a:extLst>
              <a:ext uri="{FF2B5EF4-FFF2-40B4-BE49-F238E27FC236}">
                <a16:creationId xmlns:a16="http://schemas.microsoft.com/office/drawing/2014/main" id="{B813B260-522F-BF3E-E42F-C8664A3F8A17}"/>
              </a:ext>
            </a:extLst>
          </p:cNvPr>
          <p:cNvSpPr>
            <a:spLocks noGrp="1"/>
          </p:cNvSpPr>
          <p:nvPr>
            <p:ph type="body" sz="quarter" idx="11" hasCustomPrompt="1"/>
          </p:nvPr>
        </p:nvSpPr>
        <p:spPr>
          <a:xfrm>
            <a:off x="898120" y="4574334"/>
            <a:ext cx="12268517" cy="288000"/>
          </a:xfrm>
          <a:prstGeom prst="rect">
            <a:avLst/>
          </a:prstGeom>
        </p:spPr>
        <p:txBody>
          <a:bodyPr/>
          <a:lstStyle>
            <a:lvl1pPr marL="0" indent="0">
              <a:buNone/>
              <a:defRPr sz="1600" b="1"/>
            </a:lvl1pPr>
            <a:lvl2pPr>
              <a:defRPr sz="1600" b="1"/>
            </a:lvl2pPr>
            <a:lvl3pPr>
              <a:defRPr sz="1600" b="1"/>
            </a:lvl3pPr>
            <a:lvl4pPr>
              <a:defRPr sz="1600" b="1"/>
            </a:lvl4pPr>
            <a:lvl5pPr>
              <a:defRPr sz="1600" b="1"/>
            </a:lvl5pPr>
          </a:lstStyle>
          <a:p>
            <a:pPr lvl="0"/>
            <a:r>
              <a:rPr lang="en-FI" dirty="0"/>
              <a:t>Introduction</a:t>
            </a:r>
          </a:p>
        </p:txBody>
      </p:sp>
      <p:sp>
        <p:nvSpPr>
          <p:cNvPr id="6" name="Text Placeholder 19">
            <a:extLst>
              <a:ext uri="{FF2B5EF4-FFF2-40B4-BE49-F238E27FC236}">
                <a16:creationId xmlns:a16="http://schemas.microsoft.com/office/drawing/2014/main" id="{C2636F57-5E76-36C0-A46A-F4DEBC9DD36E}"/>
              </a:ext>
            </a:extLst>
          </p:cNvPr>
          <p:cNvSpPr>
            <a:spLocks noGrp="1"/>
          </p:cNvSpPr>
          <p:nvPr>
            <p:ph type="body" sz="quarter" idx="12" hasCustomPrompt="1"/>
          </p:nvPr>
        </p:nvSpPr>
        <p:spPr>
          <a:xfrm>
            <a:off x="898120" y="7828516"/>
            <a:ext cx="12268517" cy="288000"/>
          </a:xfrm>
          <a:prstGeom prst="rect">
            <a:avLst/>
          </a:prstGeom>
        </p:spPr>
        <p:txBody>
          <a:bodyPr/>
          <a:lstStyle>
            <a:lvl1pPr marL="0" indent="0">
              <a:buNone/>
              <a:defRPr sz="1600" b="1"/>
            </a:lvl1pPr>
            <a:lvl2pPr>
              <a:defRPr sz="1600" b="1"/>
            </a:lvl2pPr>
            <a:lvl3pPr>
              <a:defRPr sz="1600" b="1"/>
            </a:lvl3pPr>
            <a:lvl4pPr>
              <a:defRPr sz="1600" b="1"/>
            </a:lvl4pPr>
            <a:lvl5pPr>
              <a:defRPr sz="1600" b="1"/>
            </a:lvl5pPr>
          </a:lstStyle>
          <a:p>
            <a:pPr lvl="0"/>
            <a:r>
              <a:rPr lang="en-FI" dirty="0"/>
              <a:t>Methods</a:t>
            </a:r>
          </a:p>
        </p:txBody>
      </p:sp>
      <p:sp>
        <p:nvSpPr>
          <p:cNvPr id="9" name="Text Placeholder 19">
            <a:extLst>
              <a:ext uri="{FF2B5EF4-FFF2-40B4-BE49-F238E27FC236}">
                <a16:creationId xmlns:a16="http://schemas.microsoft.com/office/drawing/2014/main" id="{F42AFEE9-4B1C-E4B7-03AE-51C32588E2AC}"/>
              </a:ext>
            </a:extLst>
          </p:cNvPr>
          <p:cNvSpPr>
            <a:spLocks noGrp="1"/>
          </p:cNvSpPr>
          <p:nvPr>
            <p:ph type="body" sz="quarter" idx="13" hasCustomPrompt="1"/>
          </p:nvPr>
        </p:nvSpPr>
        <p:spPr>
          <a:xfrm>
            <a:off x="13488634" y="4581052"/>
            <a:ext cx="12268517" cy="288000"/>
          </a:xfrm>
          <a:prstGeom prst="rect">
            <a:avLst/>
          </a:prstGeom>
        </p:spPr>
        <p:txBody>
          <a:bodyPr/>
          <a:lstStyle>
            <a:lvl1pPr marL="0" indent="0">
              <a:buNone/>
              <a:defRPr sz="1600" b="1"/>
            </a:lvl1pPr>
            <a:lvl2pPr>
              <a:defRPr sz="1600" b="1"/>
            </a:lvl2pPr>
            <a:lvl3pPr>
              <a:defRPr sz="1600" b="1"/>
            </a:lvl3pPr>
            <a:lvl4pPr>
              <a:defRPr sz="1600" b="1"/>
            </a:lvl4pPr>
            <a:lvl5pPr>
              <a:defRPr sz="1600" b="1"/>
            </a:lvl5pPr>
          </a:lstStyle>
          <a:p>
            <a:pPr lvl="0"/>
            <a:r>
              <a:rPr lang="en-FI" dirty="0"/>
              <a:t>Results and discussion</a:t>
            </a:r>
          </a:p>
        </p:txBody>
      </p:sp>
      <p:sp>
        <p:nvSpPr>
          <p:cNvPr id="10" name="Text Placeholder 19">
            <a:extLst>
              <a:ext uri="{FF2B5EF4-FFF2-40B4-BE49-F238E27FC236}">
                <a16:creationId xmlns:a16="http://schemas.microsoft.com/office/drawing/2014/main" id="{51D170AA-E1DB-2267-83B1-3CC5D5F7E05E}"/>
              </a:ext>
            </a:extLst>
          </p:cNvPr>
          <p:cNvSpPr>
            <a:spLocks noGrp="1"/>
          </p:cNvSpPr>
          <p:nvPr>
            <p:ph type="body" sz="quarter" idx="14" hasCustomPrompt="1"/>
          </p:nvPr>
        </p:nvSpPr>
        <p:spPr>
          <a:xfrm>
            <a:off x="13488634" y="10605072"/>
            <a:ext cx="12268517" cy="288000"/>
          </a:xfrm>
          <a:prstGeom prst="rect">
            <a:avLst/>
          </a:prstGeom>
        </p:spPr>
        <p:txBody>
          <a:bodyPr/>
          <a:lstStyle>
            <a:lvl1pPr marL="0" indent="0">
              <a:buNone/>
              <a:defRPr sz="1600" b="1"/>
            </a:lvl1pPr>
            <a:lvl2pPr>
              <a:defRPr sz="1600" b="1"/>
            </a:lvl2pPr>
            <a:lvl3pPr>
              <a:defRPr sz="1600" b="1"/>
            </a:lvl3pPr>
            <a:lvl4pPr>
              <a:defRPr sz="1600" b="1"/>
            </a:lvl4pPr>
            <a:lvl5pPr>
              <a:defRPr sz="1600" b="1"/>
            </a:lvl5pPr>
          </a:lstStyle>
          <a:p>
            <a:pPr lvl="0"/>
            <a:r>
              <a:rPr lang="en-FI" dirty="0"/>
              <a:t>Summary</a:t>
            </a:r>
          </a:p>
        </p:txBody>
      </p:sp>
      <p:sp>
        <p:nvSpPr>
          <p:cNvPr id="11" name="Text Placeholder 19">
            <a:extLst>
              <a:ext uri="{FF2B5EF4-FFF2-40B4-BE49-F238E27FC236}">
                <a16:creationId xmlns:a16="http://schemas.microsoft.com/office/drawing/2014/main" id="{1319C6CC-584D-580D-C92C-F167D6450AD3}"/>
              </a:ext>
            </a:extLst>
          </p:cNvPr>
          <p:cNvSpPr>
            <a:spLocks noGrp="1"/>
          </p:cNvSpPr>
          <p:nvPr>
            <p:ph type="body" sz="quarter" idx="15" hasCustomPrompt="1"/>
          </p:nvPr>
        </p:nvSpPr>
        <p:spPr>
          <a:xfrm>
            <a:off x="13488634" y="13254060"/>
            <a:ext cx="12268517" cy="288000"/>
          </a:xfrm>
          <a:prstGeom prst="rect">
            <a:avLst/>
          </a:prstGeom>
        </p:spPr>
        <p:txBody>
          <a:bodyPr/>
          <a:lstStyle>
            <a:lvl1pPr marL="0" indent="0">
              <a:buNone/>
              <a:defRPr sz="1600" b="1"/>
            </a:lvl1pPr>
            <a:lvl2pPr>
              <a:defRPr sz="1600" b="1"/>
            </a:lvl2pPr>
            <a:lvl3pPr>
              <a:defRPr sz="1600" b="1"/>
            </a:lvl3pPr>
            <a:lvl4pPr>
              <a:defRPr sz="1600" b="1"/>
            </a:lvl4pPr>
            <a:lvl5pPr>
              <a:defRPr sz="1600" b="1"/>
            </a:lvl5pPr>
          </a:lstStyle>
          <a:p>
            <a:pPr lvl="0"/>
            <a:r>
              <a:rPr lang="en-FI" dirty="0"/>
              <a:t>References</a:t>
            </a:r>
          </a:p>
        </p:txBody>
      </p:sp>
      <p:sp>
        <p:nvSpPr>
          <p:cNvPr id="12" name="Text Placeholder 25">
            <a:extLst>
              <a:ext uri="{FF2B5EF4-FFF2-40B4-BE49-F238E27FC236}">
                <a16:creationId xmlns:a16="http://schemas.microsoft.com/office/drawing/2014/main" id="{9D2A4044-E219-DBBB-23F8-D2A524C3CE2E}"/>
              </a:ext>
            </a:extLst>
          </p:cNvPr>
          <p:cNvSpPr>
            <a:spLocks noGrp="1"/>
          </p:cNvSpPr>
          <p:nvPr>
            <p:ph type="body" sz="quarter" idx="16" hasCustomPrompt="1"/>
          </p:nvPr>
        </p:nvSpPr>
        <p:spPr>
          <a:xfrm>
            <a:off x="1175549" y="4964687"/>
            <a:ext cx="12035328" cy="1145268"/>
          </a:xfrm>
          <a:prstGeom prst="rect">
            <a:avLst/>
          </a:prstGeom>
          <a:solidFill>
            <a:schemeClr val="bg1">
              <a:lumMod val="95000"/>
            </a:schemeClr>
          </a:solidFill>
        </p:spPr>
        <p:txBody>
          <a:bodyPr lIns="180000" tIns="180000" rIns="180000" bIns="180000">
            <a:spAutoFit/>
          </a:bodyPr>
          <a:lstStyle>
            <a:lvl1pPr marL="0" indent="0">
              <a:buNone/>
              <a:defRPr sz="1200"/>
            </a:lvl1pPr>
          </a:lstStyle>
          <a:p>
            <a:pPr marL="0" marR="0" lvl="0" indent="0" algn="l" defTabSz="1069208" rtl="0" eaLnBrk="1" fontAlgn="auto" latinLnBrk="0" hangingPunct="1">
              <a:lnSpc>
                <a:spcPct val="90000"/>
              </a:lnSpc>
              <a:spcBef>
                <a:spcPts val="1169"/>
              </a:spcBef>
              <a:spcAft>
                <a:spcPts val="0"/>
              </a:spcAft>
              <a:buClrTx/>
              <a:buSzTx/>
              <a:buFont typeface="Arial" panose="020B0604020202020204" pitchFamily="34" charset="0"/>
              <a:buNone/>
              <a:tabLst/>
              <a:defRPr/>
            </a:pPr>
            <a:r>
              <a:rPr lang="en-US" kern="0" noProof="1">
                <a:solidFill>
                  <a:prstClr val="black"/>
                </a:solidFill>
                <a:latin typeface="Arial"/>
              </a:rPr>
              <a:t>The introduction of a scientific poster sets the stage for your research and provides the necessary background for understanding your study. It should be concise yet informative, capturing the essence of your research question and its significance.</a:t>
            </a:r>
          </a:p>
          <a:p>
            <a:pPr lvl="0"/>
            <a:endParaRPr lang="en-FI" dirty="0"/>
          </a:p>
        </p:txBody>
      </p:sp>
      <p:sp>
        <p:nvSpPr>
          <p:cNvPr id="14" name="Text Placeholder 25">
            <a:extLst>
              <a:ext uri="{FF2B5EF4-FFF2-40B4-BE49-F238E27FC236}">
                <a16:creationId xmlns:a16="http://schemas.microsoft.com/office/drawing/2014/main" id="{DB68B11B-AEE6-43A3-E2EC-D579211035AE}"/>
              </a:ext>
            </a:extLst>
          </p:cNvPr>
          <p:cNvSpPr>
            <a:spLocks noGrp="1"/>
          </p:cNvSpPr>
          <p:nvPr>
            <p:ph type="body" sz="quarter" idx="18" hasCustomPrompt="1"/>
          </p:nvPr>
        </p:nvSpPr>
        <p:spPr>
          <a:xfrm>
            <a:off x="13708973" y="4971701"/>
            <a:ext cx="12035328" cy="3979890"/>
          </a:xfrm>
          <a:prstGeom prst="rect">
            <a:avLst/>
          </a:prstGeom>
          <a:solidFill>
            <a:schemeClr val="bg1">
              <a:lumMod val="95000"/>
            </a:schemeClr>
          </a:solidFill>
        </p:spPr>
        <p:txBody>
          <a:bodyPr lIns="180000" tIns="180000" rIns="180000" bIns="180000">
            <a:spAutoFit/>
          </a:bodyPr>
          <a:lstStyle>
            <a:lvl1pPr marL="0" indent="0" defTabSz="914317">
              <a:lnSpc>
                <a:spcPct val="100000"/>
              </a:lnSpc>
              <a:spcBef>
                <a:spcPts val="0"/>
              </a:spcBef>
              <a:spcAft>
                <a:spcPts val="600"/>
              </a:spcAft>
              <a:buFontTx/>
              <a:buNone/>
              <a:defRPr sz="1200"/>
            </a:lvl1pPr>
          </a:lstStyle>
          <a:p>
            <a:pPr defTabSz="914317">
              <a:lnSpc>
                <a:spcPct val="100000"/>
              </a:lnSpc>
              <a:spcBef>
                <a:spcPts val="0"/>
              </a:spcBef>
              <a:spcAft>
                <a:spcPts val="600"/>
              </a:spcAft>
              <a:buFontTx/>
              <a:buNone/>
              <a:defRPr/>
            </a:pPr>
            <a:r>
              <a:rPr lang="en-US" kern="0" noProof="1">
                <a:solidFill>
                  <a:prstClr val="black"/>
                </a:solidFill>
                <a:latin typeface="Arial"/>
              </a:rPr>
              <a:t>The results and discussion section of a scientific poster should present your findings clearly and interpret their significance. Start with a summary of the main findings, using visual aids like tables and graphs to illustrate key data. Include statistical analysis results and describe any notable patterns or trends. Discuss what your findings mean in the context of your research question, highlighting their implications and how they contribute to the field. Acknowledge any limitations of your study and suggest areas for future research. This combined approach helps your audience understand both the outcomes and the broader impact of your study.</a:t>
            </a: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defTabSz="914317">
              <a:lnSpc>
                <a:spcPct val="100000"/>
              </a:lnSpc>
              <a:spcBef>
                <a:spcPts val="0"/>
              </a:spcBef>
              <a:spcAft>
                <a:spcPts val="600"/>
              </a:spcAft>
              <a:buFontTx/>
              <a:buNone/>
              <a:defRPr/>
            </a:pPr>
            <a:endParaRPr lang="en-US" kern="0" noProof="1">
              <a:solidFill>
                <a:prstClr val="black"/>
              </a:solidFill>
              <a:latin typeface="Arial"/>
            </a:endParaRPr>
          </a:p>
          <a:p>
            <a:pPr lvl="0"/>
            <a:endParaRPr lang="en-FI" dirty="0"/>
          </a:p>
        </p:txBody>
      </p:sp>
      <p:sp>
        <p:nvSpPr>
          <p:cNvPr id="16" name="Text Placeholder 25">
            <a:extLst>
              <a:ext uri="{FF2B5EF4-FFF2-40B4-BE49-F238E27FC236}">
                <a16:creationId xmlns:a16="http://schemas.microsoft.com/office/drawing/2014/main" id="{E4974E34-9382-8AE8-6E97-39E87A7F845B}"/>
              </a:ext>
            </a:extLst>
          </p:cNvPr>
          <p:cNvSpPr>
            <a:spLocks noGrp="1"/>
          </p:cNvSpPr>
          <p:nvPr>
            <p:ph type="body" sz="quarter" idx="19" hasCustomPrompt="1"/>
          </p:nvPr>
        </p:nvSpPr>
        <p:spPr>
          <a:xfrm>
            <a:off x="13708973" y="11012138"/>
            <a:ext cx="12035328" cy="1333012"/>
          </a:xfrm>
          <a:prstGeom prst="rect">
            <a:avLst/>
          </a:prstGeom>
          <a:solidFill>
            <a:schemeClr val="bg1">
              <a:lumMod val="95000"/>
            </a:schemeClr>
          </a:solidFill>
        </p:spPr>
        <p:txBody>
          <a:bodyPr lIns="180000" tIns="180000" rIns="180000" bIns="180000">
            <a:spAutoFit/>
          </a:bodyPr>
          <a:lstStyle>
            <a:lvl1pPr marL="228600" indent="-228600" defTabSz="914317">
              <a:lnSpc>
                <a:spcPct val="100000"/>
              </a:lnSpc>
              <a:spcBef>
                <a:spcPts val="0"/>
              </a:spcBef>
              <a:spcAft>
                <a:spcPts val="600"/>
              </a:spcAft>
              <a:buFont typeface="+mj-lt"/>
              <a:buAutoNum type="arabicPeriod"/>
              <a:defRPr sz="1200"/>
            </a:lvl1pPr>
          </a:lstStyle>
          <a:p>
            <a:pPr marL="228600" indent="-228600" defTabSz="914317">
              <a:lnSpc>
                <a:spcPct val="100000"/>
              </a:lnSpc>
              <a:spcBef>
                <a:spcPts val="0"/>
              </a:spcBef>
              <a:spcAft>
                <a:spcPts val="600"/>
              </a:spcAft>
              <a:buFont typeface="+mj-lt"/>
              <a:buAutoNum type="arabicPeriod"/>
              <a:defRPr/>
            </a:pPr>
            <a:r>
              <a:rPr lang="en-US" kern="0" noProof="1">
                <a:solidFill>
                  <a:prstClr val="black"/>
                </a:solidFill>
                <a:latin typeface="Arial"/>
              </a:rPr>
              <a:t>Summary of Key Findings: Briefly restate the most important results of your study. </a:t>
            </a:r>
          </a:p>
          <a:p>
            <a:pPr marL="228600" indent="-228600" defTabSz="914317">
              <a:lnSpc>
                <a:spcPct val="100000"/>
              </a:lnSpc>
              <a:spcBef>
                <a:spcPts val="0"/>
              </a:spcBef>
              <a:spcAft>
                <a:spcPts val="600"/>
              </a:spcAft>
              <a:buFont typeface="+mj-lt"/>
              <a:buAutoNum type="arabicPeriod"/>
              <a:defRPr/>
            </a:pPr>
            <a:r>
              <a:rPr lang="en-US" kern="0" noProof="1">
                <a:solidFill>
                  <a:prstClr val="black"/>
                </a:solidFill>
                <a:latin typeface="Arial"/>
              </a:rPr>
              <a:t>Significance: Highlight the significance of your findings. Implications: Discuss the broader implications of your research. What potential applications your findings have?</a:t>
            </a:r>
          </a:p>
          <a:p>
            <a:pPr marL="228600" indent="-228600" defTabSz="914317">
              <a:lnSpc>
                <a:spcPct val="100000"/>
              </a:lnSpc>
              <a:spcBef>
                <a:spcPts val="0"/>
              </a:spcBef>
              <a:spcAft>
                <a:spcPts val="600"/>
              </a:spcAft>
              <a:buFont typeface="+mj-lt"/>
              <a:buAutoNum type="arabicPeriod"/>
              <a:defRPr/>
            </a:pPr>
            <a:r>
              <a:rPr lang="en-US" kern="0" noProof="1">
                <a:solidFill>
                  <a:prstClr val="black"/>
                </a:solidFill>
                <a:latin typeface="Arial"/>
              </a:rPr>
              <a:t>Future Directions</a:t>
            </a:r>
          </a:p>
          <a:p>
            <a:pPr marL="228600" indent="-228600" defTabSz="914317">
              <a:lnSpc>
                <a:spcPct val="100000"/>
              </a:lnSpc>
              <a:spcBef>
                <a:spcPts val="0"/>
              </a:spcBef>
              <a:spcAft>
                <a:spcPts val="600"/>
              </a:spcAft>
              <a:buFont typeface="+mj-lt"/>
              <a:buAutoNum type="arabicPeriod"/>
              <a:defRPr/>
            </a:pPr>
            <a:r>
              <a:rPr lang="en-US" kern="0" noProof="1">
                <a:solidFill>
                  <a:prstClr val="black"/>
                </a:solidFill>
                <a:latin typeface="Arial"/>
              </a:rPr>
              <a:t>Final Thoughts: Conclude with a strong closing statement that reinforces the value of your research</a:t>
            </a:r>
          </a:p>
        </p:txBody>
      </p:sp>
      <p:sp>
        <p:nvSpPr>
          <p:cNvPr id="17" name="Text Placeholder 25">
            <a:extLst>
              <a:ext uri="{FF2B5EF4-FFF2-40B4-BE49-F238E27FC236}">
                <a16:creationId xmlns:a16="http://schemas.microsoft.com/office/drawing/2014/main" id="{BFA1E29D-F276-57BA-6263-0CA9FA9AEC5F}"/>
              </a:ext>
            </a:extLst>
          </p:cNvPr>
          <p:cNvSpPr>
            <a:spLocks noGrp="1"/>
          </p:cNvSpPr>
          <p:nvPr>
            <p:ph type="body" sz="quarter" idx="20" hasCustomPrompt="1"/>
          </p:nvPr>
        </p:nvSpPr>
        <p:spPr>
          <a:xfrm>
            <a:off x="13704474" y="13643063"/>
            <a:ext cx="12035328" cy="1260877"/>
          </a:xfrm>
          <a:prstGeom prst="rect">
            <a:avLst/>
          </a:prstGeom>
          <a:solidFill>
            <a:schemeClr val="bg1">
              <a:lumMod val="95000"/>
            </a:schemeClr>
          </a:solidFill>
        </p:spPr>
        <p:txBody>
          <a:bodyPr lIns="180000" tIns="180000" rIns="180000" bIns="180000">
            <a:spAutoFit/>
          </a:bodyPr>
          <a:lstStyle>
            <a:lvl1pPr marL="228600" indent="-228600">
              <a:buFont typeface="+mj-lt"/>
              <a:buAutoNum type="arabicPeriod"/>
              <a:defRPr sz="800"/>
            </a:lvl1pPr>
          </a:lstStyle>
          <a:p>
            <a:r>
              <a:rPr lang="en-FI" dirty="0"/>
              <a:t>Reference 1</a:t>
            </a:r>
          </a:p>
          <a:p>
            <a:r>
              <a:rPr lang="en-FI" dirty="0"/>
              <a:t>Reference 2</a:t>
            </a:r>
          </a:p>
          <a:p>
            <a:r>
              <a:rPr lang="en-FI" dirty="0"/>
              <a:t>Reference 3</a:t>
            </a:r>
          </a:p>
        </p:txBody>
      </p:sp>
      <p:sp>
        <p:nvSpPr>
          <p:cNvPr id="18" name="Text Placeholder 32">
            <a:extLst>
              <a:ext uri="{FF2B5EF4-FFF2-40B4-BE49-F238E27FC236}">
                <a16:creationId xmlns:a16="http://schemas.microsoft.com/office/drawing/2014/main" id="{F4734293-E2F6-06EB-FC2E-4C1296A759EC}"/>
              </a:ext>
            </a:extLst>
          </p:cNvPr>
          <p:cNvSpPr>
            <a:spLocks noGrp="1"/>
          </p:cNvSpPr>
          <p:nvPr>
            <p:ph type="body" sz="quarter" idx="21" hasCustomPrompt="1"/>
          </p:nvPr>
        </p:nvSpPr>
        <p:spPr>
          <a:xfrm>
            <a:off x="1523670" y="14314243"/>
            <a:ext cx="10787737" cy="193064"/>
          </a:xfrm>
          <a:prstGeom prst="rect">
            <a:avLst/>
          </a:prstGeom>
        </p:spPr>
        <p:txBody>
          <a:bodyPr wrap="square">
            <a:spAutoFit/>
          </a:bodyPr>
          <a:lstStyle>
            <a:lvl1pPr marL="0" indent="0">
              <a:buNone/>
              <a:defRPr sz="700"/>
            </a:lvl1pPr>
            <a:lvl2pPr>
              <a:defRPr sz="700"/>
            </a:lvl2pPr>
            <a:lvl3pPr>
              <a:defRPr sz="700"/>
            </a:lvl3pPr>
            <a:lvl4pPr>
              <a:defRPr sz="700"/>
            </a:lvl4pPr>
            <a:lvl5pPr>
              <a:defRPr sz="700"/>
            </a:lvl5pPr>
          </a:lstStyle>
          <a:p>
            <a:pPr marL="0" marR="0" lvl="0" indent="0" algn="l" defTabSz="1069208" rtl="0" eaLnBrk="1" fontAlgn="auto" latinLnBrk="0" hangingPunct="1">
              <a:lnSpc>
                <a:spcPct val="90000"/>
              </a:lnSpc>
              <a:spcBef>
                <a:spcPts val="1169"/>
              </a:spcBef>
              <a:spcAft>
                <a:spcPts val="0"/>
              </a:spcAft>
              <a:buClrTx/>
              <a:buSzTx/>
              <a:buFont typeface="Arial" panose="020B0604020202020204" pitchFamily="34" charset="0"/>
              <a:buNone/>
              <a:tabLst/>
              <a:defRPr/>
            </a:pPr>
            <a:r>
              <a:rPr lang="en-US" sz="700" noProof="1">
                <a:solidFill>
                  <a:prstClr val="black"/>
                </a:solidFill>
                <a:latin typeface="Arial"/>
              </a:rPr>
              <a:t>Figure 1. Some Categories that represent things.</a:t>
            </a:r>
          </a:p>
        </p:txBody>
      </p:sp>
      <p:sp>
        <p:nvSpPr>
          <p:cNvPr id="19" name="Chart Placeholder 34">
            <a:extLst>
              <a:ext uri="{FF2B5EF4-FFF2-40B4-BE49-F238E27FC236}">
                <a16:creationId xmlns:a16="http://schemas.microsoft.com/office/drawing/2014/main" id="{173067F0-EBD2-D3D6-38F3-F78DCA167937}"/>
              </a:ext>
            </a:extLst>
          </p:cNvPr>
          <p:cNvSpPr>
            <a:spLocks noGrp="1"/>
          </p:cNvSpPr>
          <p:nvPr>
            <p:ph type="chart" sz="quarter" idx="22"/>
          </p:nvPr>
        </p:nvSpPr>
        <p:spPr>
          <a:xfrm>
            <a:off x="1523671" y="9997871"/>
            <a:ext cx="10787740" cy="4195034"/>
          </a:xfrm>
          <a:prstGeom prst="rect">
            <a:avLst/>
          </a:prstGeom>
        </p:spPr>
        <p:txBody>
          <a:bodyPr/>
          <a:lstStyle/>
          <a:p>
            <a:endParaRPr lang="en-FI" dirty="0"/>
          </a:p>
        </p:txBody>
      </p:sp>
      <p:sp>
        <p:nvSpPr>
          <p:cNvPr id="20" name="Chart Placeholder 37">
            <a:extLst>
              <a:ext uri="{FF2B5EF4-FFF2-40B4-BE49-F238E27FC236}">
                <a16:creationId xmlns:a16="http://schemas.microsoft.com/office/drawing/2014/main" id="{4236F017-D1D7-1663-D6B8-7EFF2927841A}"/>
              </a:ext>
            </a:extLst>
          </p:cNvPr>
          <p:cNvSpPr>
            <a:spLocks noGrp="1"/>
          </p:cNvSpPr>
          <p:nvPr>
            <p:ph type="chart" sz="quarter" idx="23"/>
          </p:nvPr>
        </p:nvSpPr>
        <p:spPr>
          <a:xfrm>
            <a:off x="14172131" y="7377114"/>
            <a:ext cx="11115001" cy="2592440"/>
          </a:xfrm>
          <a:prstGeom prst="rect">
            <a:avLst/>
          </a:prstGeom>
        </p:spPr>
        <p:txBody>
          <a:bodyPr/>
          <a:lstStyle/>
          <a:p>
            <a:endParaRPr lang="en-FI"/>
          </a:p>
        </p:txBody>
      </p:sp>
      <p:sp>
        <p:nvSpPr>
          <p:cNvPr id="21" name="Text Placeholder 32">
            <a:extLst>
              <a:ext uri="{FF2B5EF4-FFF2-40B4-BE49-F238E27FC236}">
                <a16:creationId xmlns:a16="http://schemas.microsoft.com/office/drawing/2014/main" id="{9731CA48-673C-79FB-49D1-65F46BD6F2E0}"/>
              </a:ext>
            </a:extLst>
          </p:cNvPr>
          <p:cNvSpPr>
            <a:spLocks noGrp="1"/>
          </p:cNvSpPr>
          <p:nvPr>
            <p:ph type="body" sz="quarter" idx="24" hasCustomPrompt="1"/>
          </p:nvPr>
        </p:nvSpPr>
        <p:spPr>
          <a:xfrm>
            <a:off x="14172130" y="10072201"/>
            <a:ext cx="11114998" cy="193064"/>
          </a:xfrm>
          <a:prstGeom prst="rect">
            <a:avLst/>
          </a:prstGeom>
        </p:spPr>
        <p:txBody>
          <a:bodyPr wrap="square">
            <a:spAutoFit/>
          </a:bodyPr>
          <a:lstStyle>
            <a:lvl1pPr marL="0" indent="0">
              <a:buNone/>
              <a:defRPr sz="700"/>
            </a:lvl1pPr>
            <a:lvl2pPr>
              <a:defRPr sz="700"/>
            </a:lvl2pPr>
            <a:lvl3pPr>
              <a:defRPr sz="700"/>
            </a:lvl3pPr>
            <a:lvl4pPr>
              <a:defRPr sz="700"/>
            </a:lvl4pPr>
            <a:lvl5pPr>
              <a:defRPr sz="700"/>
            </a:lvl5pPr>
          </a:lstStyle>
          <a:p>
            <a:pPr marL="0" marR="0" lvl="0" indent="0" algn="l" defTabSz="1069208" rtl="0" eaLnBrk="1" fontAlgn="auto" latinLnBrk="0" hangingPunct="1">
              <a:lnSpc>
                <a:spcPct val="90000"/>
              </a:lnSpc>
              <a:spcBef>
                <a:spcPts val="1169"/>
              </a:spcBef>
              <a:spcAft>
                <a:spcPts val="0"/>
              </a:spcAft>
              <a:buClrTx/>
              <a:buSzTx/>
              <a:buFont typeface="Arial" panose="020B0604020202020204" pitchFamily="34" charset="0"/>
              <a:buNone/>
              <a:tabLst/>
              <a:defRPr/>
            </a:pPr>
            <a:r>
              <a:rPr lang="en-US" sz="700" noProof="1">
                <a:solidFill>
                  <a:prstClr val="black"/>
                </a:solidFill>
                <a:latin typeface="Arial"/>
              </a:rPr>
              <a:t>Figure 2. Some Categories that represent things.</a:t>
            </a:r>
          </a:p>
        </p:txBody>
      </p:sp>
    </p:spTree>
    <p:extLst>
      <p:ext uri="{BB962C8B-B14F-4D97-AF65-F5344CB8AC3E}">
        <p14:creationId xmlns:p14="http://schemas.microsoft.com/office/powerpoint/2010/main" val="2073908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33969" y="3769340"/>
            <a:ext cx="23183612" cy="6289229"/>
          </a:xfrm>
        </p:spPr>
        <p:txBody>
          <a:bodyPr anchor="b"/>
          <a:lstStyle>
            <a:lvl1pPr>
              <a:defRPr sz="13228"/>
            </a:lvl1pPr>
          </a:lstStyle>
          <a:p>
            <a:r>
              <a:rPr lang="en-US"/>
              <a:t>Click to edit Master title style</a:t>
            </a:r>
            <a:endParaRPr lang="en-US" dirty="0"/>
          </a:p>
        </p:txBody>
      </p:sp>
      <p:sp>
        <p:nvSpPr>
          <p:cNvPr id="3" name="Text Placeholder 2"/>
          <p:cNvSpPr>
            <a:spLocks noGrp="1"/>
          </p:cNvSpPr>
          <p:nvPr>
            <p:ph type="body" idx="1"/>
          </p:nvPr>
        </p:nvSpPr>
        <p:spPr>
          <a:xfrm>
            <a:off x="1833969" y="10118067"/>
            <a:ext cx="23183612" cy="3307357"/>
          </a:xfrm>
        </p:spPr>
        <p:txBody>
          <a:bodyPr/>
          <a:lstStyle>
            <a:lvl1pPr marL="0" indent="0">
              <a:buNone/>
              <a:defRPr sz="5291">
                <a:solidFill>
                  <a:schemeClr val="tx1">
                    <a:tint val="82000"/>
                  </a:schemeClr>
                </a:solidFill>
              </a:defRPr>
            </a:lvl1pPr>
            <a:lvl2pPr marL="1007943" indent="0">
              <a:buNone/>
              <a:defRPr sz="4409">
                <a:solidFill>
                  <a:schemeClr val="tx1">
                    <a:tint val="82000"/>
                  </a:schemeClr>
                </a:solidFill>
              </a:defRPr>
            </a:lvl2pPr>
            <a:lvl3pPr marL="2015886" indent="0">
              <a:buNone/>
              <a:defRPr sz="3968">
                <a:solidFill>
                  <a:schemeClr val="tx1">
                    <a:tint val="82000"/>
                  </a:schemeClr>
                </a:solidFill>
              </a:defRPr>
            </a:lvl3pPr>
            <a:lvl4pPr marL="3023829" indent="0">
              <a:buNone/>
              <a:defRPr sz="3527">
                <a:solidFill>
                  <a:schemeClr val="tx1">
                    <a:tint val="82000"/>
                  </a:schemeClr>
                </a:solidFill>
              </a:defRPr>
            </a:lvl4pPr>
            <a:lvl5pPr marL="4031772" indent="0">
              <a:buNone/>
              <a:defRPr sz="3527">
                <a:solidFill>
                  <a:schemeClr val="tx1">
                    <a:tint val="82000"/>
                  </a:schemeClr>
                </a:solidFill>
              </a:defRPr>
            </a:lvl5pPr>
            <a:lvl6pPr marL="5039716" indent="0">
              <a:buNone/>
              <a:defRPr sz="3527">
                <a:solidFill>
                  <a:schemeClr val="tx1">
                    <a:tint val="82000"/>
                  </a:schemeClr>
                </a:solidFill>
              </a:defRPr>
            </a:lvl6pPr>
            <a:lvl7pPr marL="6047659" indent="0">
              <a:buNone/>
              <a:defRPr sz="3527">
                <a:solidFill>
                  <a:schemeClr val="tx1">
                    <a:tint val="82000"/>
                  </a:schemeClr>
                </a:solidFill>
              </a:defRPr>
            </a:lvl7pPr>
            <a:lvl8pPr marL="7055602" indent="0">
              <a:buNone/>
              <a:defRPr sz="3527">
                <a:solidFill>
                  <a:schemeClr val="tx1">
                    <a:tint val="82000"/>
                  </a:schemeClr>
                </a:solidFill>
              </a:defRPr>
            </a:lvl8pPr>
            <a:lvl9pPr marL="8063545" indent="0">
              <a:buNone/>
              <a:defRPr sz="3527">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4/30/2025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7259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847969" y="4024827"/>
            <a:ext cx="11423809" cy="9593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3607772" y="4024827"/>
            <a:ext cx="11423809" cy="9593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4/30/2025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86923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51470" y="804967"/>
            <a:ext cx="23183612" cy="292237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851471" y="3706342"/>
            <a:ext cx="11371309" cy="1816421"/>
          </a:xfrm>
        </p:spPr>
        <p:txBody>
          <a:bodyPr anchor="b"/>
          <a:lstStyle>
            <a:lvl1pPr marL="0" indent="0">
              <a:buNone/>
              <a:defRPr sz="5291" b="1"/>
            </a:lvl1pPr>
            <a:lvl2pPr marL="1007943" indent="0">
              <a:buNone/>
              <a:defRPr sz="4409" b="1"/>
            </a:lvl2pPr>
            <a:lvl3pPr marL="2015886" indent="0">
              <a:buNone/>
              <a:defRPr sz="3968" b="1"/>
            </a:lvl3pPr>
            <a:lvl4pPr marL="3023829" indent="0">
              <a:buNone/>
              <a:defRPr sz="3527" b="1"/>
            </a:lvl4pPr>
            <a:lvl5pPr marL="4031772" indent="0">
              <a:buNone/>
              <a:defRPr sz="3527" b="1"/>
            </a:lvl5pPr>
            <a:lvl6pPr marL="5039716" indent="0">
              <a:buNone/>
              <a:defRPr sz="3527" b="1"/>
            </a:lvl6pPr>
            <a:lvl7pPr marL="6047659" indent="0">
              <a:buNone/>
              <a:defRPr sz="3527" b="1"/>
            </a:lvl7pPr>
            <a:lvl8pPr marL="7055602" indent="0">
              <a:buNone/>
              <a:defRPr sz="3527" b="1"/>
            </a:lvl8pPr>
            <a:lvl9pPr marL="8063545" indent="0">
              <a:buNone/>
              <a:defRPr sz="3527" b="1"/>
            </a:lvl9pPr>
          </a:lstStyle>
          <a:p>
            <a:pPr lvl="0"/>
            <a:r>
              <a:rPr lang="en-US"/>
              <a:t>Click to edit Master text styles</a:t>
            </a:r>
          </a:p>
        </p:txBody>
      </p:sp>
      <p:sp>
        <p:nvSpPr>
          <p:cNvPr id="4" name="Content Placeholder 3"/>
          <p:cNvSpPr>
            <a:spLocks noGrp="1"/>
          </p:cNvSpPr>
          <p:nvPr>
            <p:ph sz="half" idx="2"/>
          </p:nvPr>
        </p:nvSpPr>
        <p:spPr>
          <a:xfrm>
            <a:off x="1851471" y="5522763"/>
            <a:ext cx="11371309" cy="8123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3607772" y="3706342"/>
            <a:ext cx="11427310" cy="1816421"/>
          </a:xfrm>
        </p:spPr>
        <p:txBody>
          <a:bodyPr anchor="b"/>
          <a:lstStyle>
            <a:lvl1pPr marL="0" indent="0">
              <a:buNone/>
              <a:defRPr sz="5291" b="1"/>
            </a:lvl1pPr>
            <a:lvl2pPr marL="1007943" indent="0">
              <a:buNone/>
              <a:defRPr sz="4409" b="1"/>
            </a:lvl2pPr>
            <a:lvl3pPr marL="2015886" indent="0">
              <a:buNone/>
              <a:defRPr sz="3968" b="1"/>
            </a:lvl3pPr>
            <a:lvl4pPr marL="3023829" indent="0">
              <a:buNone/>
              <a:defRPr sz="3527" b="1"/>
            </a:lvl4pPr>
            <a:lvl5pPr marL="4031772" indent="0">
              <a:buNone/>
              <a:defRPr sz="3527" b="1"/>
            </a:lvl5pPr>
            <a:lvl6pPr marL="5039716" indent="0">
              <a:buNone/>
              <a:defRPr sz="3527" b="1"/>
            </a:lvl6pPr>
            <a:lvl7pPr marL="6047659" indent="0">
              <a:buNone/>
              <a:defRPr sz="3527" b="1"/>
            </a:lvl7pPr>
            <a:lvl8pPr marL="7055602" indent="0">
              <a:buNone/>
              <a:defRPr sz="3527" b="1"/>
            </a:lvl8pPr>
            <a:lvl9pPr marL="8063545" indent="0">
              <a:buNone/>
              <a:defRPr sz="3527" b="1"/>
            </a:lvl9pPr>
          </a:lstStyle>
          <a:p>
            <a:pPr lvl="0"/>
            <a:r>
              <a:rPr lang="en-US"/>
              <a:t>Click to edit Master text styles</a:t>
            </a:r>
          </a:p>
        </p:txBody>
      </p:sp>
      <p:sp>
        <p:nvSpPr>
          <p:cNvPr id="6" name="Content Placeholder 5"/>
          <p:cNvSpPr>
            <a:spLocks noGrp="1"/>
          </p:cNvSpPr>
          <p:nvPr>
            <p:ph sz="quarter" idx="4"/>
          </p:nvPr>
        </p:nvSpPr>
        <p:spPr>
          <a:xfrm>
            <a:off x="13607772" y="5522763"/>
            <a:ext cx="11427310" cy="8123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4/30/2025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66038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4/30/2025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63838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4/30/2025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37625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51471" y="1007957"/>
            <a:ext cx="8669354" cy="3527848"/>
          </a:xfrm>
        </p:spPr>
        <p:txBody>
          <a:bodyPr anchor="b"/>
          <a:lstStyle>
            <a:lvl1pPr>
              <a:defRPr sz="7055"/>
            </a:lvl1pPr>
          </a:lstStyle>
          <a:p>
            <a:r>
              <a:rPr lang="en-US"/>
              <a:t>Click to edit Master title style</a:t>
            </a:r>
            <a:endParaRPr lang="en-US" dirty="0"/>
          </a:p>
        </p:txBody>
      </p:sp>
      <p:sp>
        <p:nvSpPr>
          <p:cNvPr id="3" name="Content Placeholder 2"/>
          <p:cNvSpPr>
            <a:spLocks noGrp="1"/>
          </p:cNvSpPr>
          <p:nvPr>
            <p:ph idx="1"/>
          </p:nvPr>
        </p:nvSpPr>
        <p:spPr>
          <a:xfrm>
            <a:off x="11427310" y="2176908"/>
            <a:ext cx="13607772" cy="10744538"/>
          </a:xfrm>
        </p:spPr>
        <p:txBody>
          <a:bodyPr/>
          <a:lstStyle>
            <a:lvl1pPr>
              <a:defRPr sz="7055"/>
            </a:lvl1pPr>
            <a:lvl2pPr>
              <a:defRPr sz="6173"/>
            </a:lvl2pPr>
            <a:lvl3pPr>
              <a:defRPr sz="5291"/>
            </a:lvl3pPr>
            <a:lvl4pPr>
              <a:defRPr sz="4409"/>
            </a:lvl4pPr>
            <a:lvl5pPr>
              <a:defRPr sz="4409"/>
            </a:lvl5pPr>
            <a:lvl6pPr>
              <a:defRPr sz="4409"/>
            </a:lvl6pPr>
            <a:lvl7pPr>
              <a:defRPr sz="4409"/>
            </a:lvl7pPr>
            <a:lvl8pPr>
              <a:defRPr sz="4409"/>
            </a:lvl8pPr>
            <a:lvl9pPr>
              <a:defRPr sz="44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851471" y="4535805"/>
            <a:ext cx="8669354" cy="8403140"/>
          </a:xfrm>
        </p:spPr>
        <p:txBody>
          <a:bodyPr/>
          <a:lstStyle>
            <a:lvl1pPr marL="0" indent="0">
              <a:buNone/>
              <a:defRPr sz="3527"/>
            </a:lvl1pPr>
            <a:lvl2pPr marL="1007943" indent="0">
              <a:buNone/>
              <a:defRPr sz="3086"/>
            </a:lvl2pPr>
            <a:lvl3pPr marL="2015886" indent="0">
              <a:buNone/>
              <a:defRPr sz="2646"/>
            </a:lvl3pPr>
            <a:lvl4pPr marL="3023829" indent="0">
              <a:buNone/>
              <a:defRPr sz="2205"/>
            </a:lvl4pPr>
            <a:lvl5pPr marL="4031772" indent="0">
              <a:buNone/>
              <a:defRPr sz="2205"/>
            </a:lvl5pPr>
            <a:lvl6pPr marL="5039716" indent="0">
              <a:buNone/>
              <a:defRPr sz="2205"/>
            </a:lvl6pPr>
            <a:lvl7pPr marL="6047659" indent="0">
              <a:buNone/>
              <a:defRPr sz="2205"/>
            </a:lvl7pPr>
            <a:lvl8pPr marL="7055602" indent="0">
              <a:buNone/>
              <a:defRPr sz="2205"/>
            </a:lvl8pPr>
            <a:lvl9pPr marL="8063545" indent="0">
              <a:buNone/>
              <a:defRPr sz="2205"/>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4/30/2025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8107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51471" y="1007957"/>
            <a:ext cx="8669354" cy="3527848"/>
          </a:xfrm>
        </p:spPr>
        <p:txBody>
          <a:bodyPr anchor="b"/>
          <a:lstStyle>
            <a:lvl1pPr>
              <a:defRPr sz="7055"/>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27310" y="2176908"/>
            <a:ext cx="13607772" cy="10744538"/>
          </a:xfrm>
        </p:spPr>
        <p:txBody>
          <a:bodyPr anchor="t"/>
          <a:lstStyle>
            <a:lvl1pPr marL="0" indent="0">
              <a:buNone/>
              <a:defRPr sz="7055"/>
            </a:lvl1pPr>
            <a:lvl2pPr marL="1007943" indent="0">
              <a:buNone/>
              <a:defRPr sz="6173"/>
            </a:lvl2pPr>
            <a:lvl3pPr marL="2015886" indent="0">
              <a:buNone/>
              <a:defRPr sz="5291"/>
            </a:lvl3pPr>
            <a:lvl4pPr marL="3023829" indent="0">
              <a:buNone/>
              <a:defRPr sz="4409"/>
            </a:lvl4pPr>
            <a:lvl5pPr marL="4031772" indent="0">
              <a:buNone/>
              <a:defRPr sz="4409"/>
            </a:lvl5pPr>
            <a:lvl6pPr marL="5039716" indent="0">
              <a:buNone/>
              <a:defRPr sz="4409"/>
            </a:lvl6pPr>
            <a:lvl7pPr marL="6047659" indent="0">
              <a:buNone/>
              <a:defRPr sz="4409"/>
            </a:lvl7pPr>
            <a:lvl8pPr marL="7055602" indent="0">
              <a:buNone/>
              <a:defRPr sz="4409"/>
            </a:lvl8pPr>
            <a:lvl9pPr marL="8063545" indent="0">
              <a:buNone/>
              <a:defRPr sz="4409"/>
            </a:lvl9pPr>
          </a:lstStyle>
          <a:p>
            <a:r>
              <a:rPr lang="en-US"/>
              <a:t>Click icon to add picture</a:t>
            </a:r>
            <a:endParaRPr lang="en-US" dirty="0"/>
          </a:p>
        </p:txBody>
      </p:sp>
      <p:sp>
        <p:nvSpPr>
          <p:cNvPr id="4" name="Text Placeholder 3"/>
          <p:cNvSpPr>
            <a:spLocks noGrp="1"/>
          </p:cNvSpPr>
          <p:nvPr>
            <p:ph type="body" sz="half" idx="2"/>
          </p:nvPr>
        </p:nvSpPr>
        <p:spPr>
          <a:xfrm>
            <a:off x="1851471" y="4535805"/>
            <a:ext cx="8669354" cy="8403140"/>
          </a:xfrm>
        </p:spPr>
        <p:txBody>
          <a:bodyPr/>
          <a:lstStyle>
            <a:lvl1pPr marL="0" indent="0">
              <a:buNone/>
              <a:defRPr sz="3527"/>
            </a:lvl1pPr>
            <a:lvl2pPr marL="1007943" indent="0">
              <a:buNone/>
              <a:defRPr sz="3086"/>
            </a:lvl2pPr>
            <a:lvl3pPr marL="2015886" indent="0">
              <a:buNone/>
              <a:defRPr sz="2646"/>
            </a:lvl3pPr>
            <a:lvl4pPr marL="3023829" indent="0">
              <a:buNone/>
              <a:defRPr sz="2205"/>
            </a:lvl4pPr>
            <a:lvl5pPr marL="4031772" indent="0">
              <a:buNone/>
              <a:defRPr sz="2205"/>
            </a:lvl5pPr>
            <a:lvl6pPr marL="5039716" indent="0">
              <a:buNone/>
              <a:defRPr sz="2205"/>
            </a:lvl6pPr>
            <a:lvl7pPr marL="6047659" indent="0">
              <a:buNone/>
              <a:defRPr sz="2205"/>
            </a:lvl7pPr>
            <a:lvl8pPr marL="7055602" indent="0">
              <a:buNone/>
              <a:defRPr sz="2205"/>
            </a:lvl8pPr>
            <a:lvl9pPr marL="8063545" indent="0">
              <a:buNone/>
              <a:defRPr sz="2205"/>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4/30/2025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50536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47969" y="804967"/>
            <a:ext cx="23183612" cy="29223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847969" y="4024827"/>
            <a:ext cx="23183612" cy="95930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847969" y="14013399"/>
            <a:ext cx="6047899" cy="804965"/>
          </a:xfrm>
          <a:prstGeom prst="rect">
            <a:avLst/>
          </a:prstGeom>
        </p:spPr>
        <p:txBody>
          <a:bodyPr vert="horz" lIns="91440" tIns="45720" rIns="91440" bIns="45720" rtlCol="0" anchor="ctr"/>
          <a:lstStyle>
            <a:lvl1pPr algn="l">
              <a:defRPr sz="2646">
                <a:solidFill>
                  <a:schemeClr val="tx1">
                    <a:tint val="82000"/>
                  </a:schemeClr>
                </a:solidFill>
              </a:defRPr>
            </a:lvl1pPr>
          </a:lstStyle>
          <a:p>
            <a:fld id="{C764DE79-268F-4C1A-8933-263129D2AF90}" type="datetimeFigureOut">
              <a:rPr lang="en-US" smtClean="0"/>
              <a:t>4/30/2025</a:t>
            </a:fld>
            <a:endParaRPr lang="en-US" dirty="0"/>
          </a:p>
        </p:txBody>
      </p:sp>
      <p:sp>
        <p:nvSpPr>
          <p:cNvPr id="5" name="Footer Placeholder 4"/>
          <p:cNvSpPr>
            <a:spLocks noGrp="1"/>
          </p:cNvSpPr>
          <p:nvPr>
            <p:ph type="ftr" sz="quarter" idx="3"/>
          </p:nvPr>
        </p:nvSpPr>
        <p:spPr>
          <a:xfrm>
            <a:off x="8903851" y="14013399"/>
            <a:ext cx="9071848" cy="804965"/>
          </a:xfrm>
          <a:prstGeom prst="rect">
            <a:avLst/>
          </a:prstGeom>
        </p:spPr>
        <p:txBody>
          <a:bodyPr vert="horz" lIns="91440" tIns="45720" rIns="91440" bIns="45720" rtlCol="0" anchor="ctr"/>
          <a:lstStyle>
            <a:lvl1pPr algn="ctr">
              <a:defRPr sz="2646">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18983682" y="14013399"/>
            <a:ext cx="6047899" cy="804965"/>
          </a:xfrm>
          <a:prstGeom prst="rect">
            <a:avLst/>
          </a:prstGeom>
        </p:spPr>
        <p:txBody>
          <a:bodyPr vert="horz" lIns="91440" tIns="45720" rIns="91440" bIns="45720" rtlCol="0" anchor="ctr"/>
          <a:lstStyle>
            <a:lvl1pPr algn="r">
              <a:defRPr sz="2646">
                <a:solidFill>
                  <a:schemeClr val="tx1">
                    <a:tint val="82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495609357"/>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18" r:id="rId13"/>
    <p:sldLayoutId id="2147483697" r:id="rId14"/>
    <p:sldLayoutId id="2147483698" r:id="rId15"/>
    <p:sldLayoutId id="2147483699" r:id="rId16"/>
    <p:sldLayoutId id="2147483700" r:id="rId17"/>
    <p:sldLayoutId id="2147483701" r:id="rId18"/>
    <p:sldLayoutId id="2147483702" r:id="rId19"/>
    <p:sldLayoutId id="2147483704" r:id="rId20"/>
  </p:sldLayoutIdLst>
  <p:txStyles>
    <p:titleStyle>
      <a:lvl1pPr algn="l" defTabSz="2015886" rtl="0" eaLnBrk="1" latinLnBrk="0" hangingPunct="1">
        <a:lnSpc>
          <a:spcPct val="90000"/>
        </a:lnSpc>
        <a:spcBef>
          <a:spcPct val="0"/>
        </a:spcBef>
        <a:buNone/>
        <a:defRPr sz="9700" kern="1200">
          <a:solidFill>
            <a:schemeClr val="tx1"/>
          </a:solidFill>
          <a:latin typeface="+mj-lt"/>
          <a:ea typeface="+mj-ea"/>
          <a:cs typeface="+mj-cs"/>
        </a:defRPr>
      </a:lvl1pPr>
    </p:titleStyle>
    <p:bodyStyle>
      <a:lvl1pPr marL="503972" indent="-503972" algn="l" defTabSz="2015886" rtl="0" eaLnBrk="1" latinLnBrk="0" hangingPunct="1">
        <a:lnSpc>
          <a:spcPct val="90000"/>
        </a:lnSpc>
        <a:spcBef>
          <a:spcPts val="2205"/>
        </a:spcBef>
        <a:buFont typeface="Arial" panose="020B0604020202020204" pitchFamily="34" charset="0"/>
        <a:buChar char="•"/>
        <a:defRPr sz="6173" kern="1200">
          <a:solidFill>
            <a:schemeClr val="tx1"/>
          </a:solidFill>
          <a:latin typeface="+mn-lt"/>
          <a:ea typeface="+mn-ea"/>
          <a:cs typeface="+mn-cs"/>
        </a:defRPr>
      </a:lvl1pPr>
      <a:lvl2pPr marL="1511915" indent="-503972" algn="l" defTabSz="2015886" rtl="0" eaLnBrk="1" latinLnBrk="0" hangingPunct="1">
        <a:lnSpc>
          <a:spcPct val="90000"/>
        </a:lnSpc>
        <a:spcBef>
          <a:spcPts val="1102"/>
        </a:spcBef>
        <a:buFont typeface="Arial" panose="020B0604020202020204" pitchFamily="34" charset="0"/>
        <a:buChar char="•"/>
        <a:defRPr sz="5291" kern="1200">
          <a:solidFill>
            <a:schemeClr val="tx1"/>
          </a:solidFill>
          <a:latin typeface="+mn-lt"/>
          <a:ea typeface="+mn-ea"/>
          <a:cs typeface="+mn-cs"/>
        </a:defRPr>
      </a:lvl2pPr>
      <a:lvl3pPr marL="2519858" indent="-503972" algn="l" defTabSz="2015886" rtl="0" eaLnBrk="1" latinLnBrk="0" hangingPunct="1">
        <a:lnSpc>
          <a:spcPct val="90000"/>
        </a:lnSpc>
        <a:spcBef>
          <a:spcPts val="1102"/>
        </a:spcBef>
        <a:buFont typeface="Arial" panose="020B0604020202020204" pitchFamily="34" charset="0"/>
        <a:buChar char="•"/>
        <a:defRPr sz="4409" kern="1200">
          <a:solidFill>
            <a:schemeClr val="tx1"/>
          </a:solidFill>
          <a:latin typeface="+mn-lt"/>
          <a:ea typeface="+mn-ea"/>
          <a:cs typeface="+mn-cs"/>
        </a:defRPr>
      </a:lvl3pPr>
      <a:lvl4pPr marL="3527801"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4pPr>
      <a:lvl5pPr marL="4535744"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5pPr>
      <a:lvl6pPr marL="5543687"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6pPr>
      <a:lvl7pPr marL="6551630"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7pPr>
      <a:lvl8pPr marL="7559573"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8pPr>
      <a:lvl9pPr marL="8567517"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9pPr>
    </p:bodyStyle>
    <p:otherStyle>
      <a:defPPr>
        <a:defRPr lang="en-US"/>
      </a:defPPr>
      <a:lvl1pPr marL="0" algn="l" defTabSz="2015886" rtl="0" eaLnBrk="1" latinLnBrk="0" hangingPunct="1">
        <a:defRPr sz="3968" kern="1200">
          <a:solidFill>
            <a:schemeClr val="tx1"/>
          </a:solidFill>
          <a:latin typeface="+mn-lt"/>
          <a:ea typeface="+mn-ea"/>
          <a:cs typeface="+mn-cs"/>
        </a:defRPr>
      </a:lvl1pPr>
      <a:lvl2pPr marL="1007943" algn="l" defTabSz="2015886" rtl="0" eaLnBrk="1" latinLnBrk="0" hangingPunct="1">
        <a:defRPr sz="3968" kern="1200">
          <a:solidFill>
            <a:schemeClr val="tx1"/>
          </a:solidFill>
          <a:latin typeface="+mn-lt"/>
          <a:ea typeface="+mn-ea"/>
          <a:cs typeface="+mn-cs"/>
        </a:defRPr>
      </a:lvl2pPr>
      <a:lvl3pPr marL="2015886" algn="l" defTabSz="2015886" rtl="0" eaLnBrk="1" latinLnBrk="0" hangingPunct="1">
        <a:defRPr sz="3968" kern="1200">
          <a:solidFill>
            <a:schemeClr val="tx1"/>
          </a:solidFill>
          <a:latin typeface="+mn-lt"/>
          <a:ea typeface="+mn-ea"/>
          <a:cs typeface="+mn-cs"/>
        </a:defRPr>
      </a:lvl3pPr>
      <a:lvl4pPr marL="3023829" algn="l" defTabSz="2015886" rtl="0" eaLnBrk="1" latinLnBrk="0" hangingPunct="1">
        <a:defRPr sz="3968" kern="1200">
          <a:solidFill>
            <a:schemeClr val="tx1"/>
          </a:solidFill>
          <a:latin typeface="+mn-lt"/>
          <a:ea typeface="+mn-ea"/>
          <a:cs typeface="+mn-cs"/>
        </a:defRPr>
      </a:lvl4pPr>
      <a:lvl5pPr marL="4031772" algn="l" defTabSz="2015886" rtl="0" eaLnBrk="1" latinLnBrk="0" hangingPunct="1">
        <a:defRPr sz="3968" kern="1200">
          <a:solidFill>
            <a:schemeClr val="tx1"/>
          </a:solidFill>
          <a:latin typeface="+mn-lt"/>
          <a:ea typeface="+mn-ea"/>
          <a:cs typeface="+mn-cs"/>
        </a:defRPr>
      </a:lvl5pPr>
      <a:lvl6pPr marL="5039716" algn="l" defTabSz="2015886" rtl="0" eaLnBrk="1" latinLnBrk="0" hangingPunct="1">
        <a:defRPr sz="3968" kern="1200">
          <a:solidFill>
            <a:schemeClr val="tx1"/>
          </a:solidFill>
          <a:latin typeface="+mn-lt"/>
          <a:ea typeface="+mn-ea"/>
          <a:cs typeface="+mn-cs"/>
        </a:defRPr>
      </a:lvl6pPr>
      <a:lvl7pPr marL="6047659" algn="l" defTabSz="2015886" rtl="0" eaLnBrk="1" latinLnBrk="0" hangingPunct="1">
        <a:defRPr sz="3968" kern="1200">
          <a:solidFill>
            <a:schemeClr val="tx1"/>
          </a:solidFill>
          <a:latin typeface="+mn-lt"/>
          <a:ea typeface="+mn-ea"/>
          <a:cs typeface="+mn-cs"/>
        </a:defRPr>
      </a:lvl7pPr>
      <a:lvl8pPr marL="7055602" algn="l" defTabSz="2015886" rtl="0" eaLnBrk="1" latinLnBrk="0" hangingPunct="1">
        <a:defRPr sz="3968" kern="1200">
          <a:solidFill>
            <a:schemeClr val="tx1"/>
          </a:solidFill>
          <a:latin typeface="+mn-lt"/>
          <a:ea typeface="+mn-ea"/>
          <a:cs typeface="+mn-cs"/>
        </a:defRPr>
      </a:lvl8pPr>
      <a:lvl9pPr marL="8063545" algn="l" defTabSz="2015886" rtl="0" eaLnBrk="1" latinLnBrk="0" hangingPunct="1">
        <a:defRPr sz="39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image" Target="../media/image8.png"/><Relationship Id="rId16"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44807EDD-86D8-6610-FDB9-0459353C0FF9}"/>
              </a:ext>
            </a:extLst>
          </p:cNvPr>
          <p:cNvGrpSpPr/>
          <p:nvPr/>
        </p:nvGrpSpPr>
        <p:grpSpPr>
          <a:xfrm>
            <a:off x="9742359" y="6309132"/>
            <a:ext cx="7319811" cy="382164"/>
            <a:chOff x="9782115" y="6309132"/>
            <a:chExt cx="7319811" cy="382164"/>
          </a:xfrm>
        </p:grpSpPr>
        <p:cxnSp>
          <p:nvCxnSpPr>
            <p:cNvPr id="95" name="Straight Arrow Connector 94">
              <a:extLst>
                <a:ext uri="{FF2B5EF4-FFF2-40B4-BE49-F238E27FC236}">
                  <a16:creationId xmlns:a16="http://schemas.microsoft.com/office/drawing/2014/main" id="{A9932953-4EDE-17F6-0B04-FE0D6FF888B5}"/>
                </a:ext>
              </a:extLst>
            </p:cNvPr>
            <p:cNvCxnSpPr>
              <a:cxnSpLocks/>
              <a:stCxn id="1039" idx="3"/>
            </p:cNvCxnSpPr>
            <p:nvPr/>
          </p:nvCxnSpPr>
          <p:spPr>
            <a:xfrm>
              <a:off x="10026897" y="6500214"/>
              <a:ext cx="7075029" cy="15136"/>
            </a:xfrm>
            <a:prstGeom prst="straightConnector1">
              <a:avLst/>
            </a:prstGeom>
            <a:ln w="381000">
              <a:solidFill>
                <a:schemeClr val="tx2">
                  <a:lumMod val="75000"/>
                  <a:lumOff val="25000"/>
                </a:schemeClr>
              </a:solidFill>
              <a:tailEnd type="none"/>
            </a:ln>
          </p:spPr>
          <p:style>
            <a:lnRef idx="2">
              <a:schemeClr val="accent1"/>
            </a:lnRef>
            <a:fillRef idx="0">
              <a:schemeClr val="accent1"/>
            </a:fillRef>
            <a:effectRef idx="1">
              <a:schemeClr val="accent1"/>
            </a:effectRef>
            <a:fontRef idx="minor">
              <a:schemeClr val="tx1"/>
            </a:fontRef>
          </p:style>
        </p:cxnSp>
        <p:sp>
          <p:nvSpPr>
            <p:cNvPr id="1039" name="Isosceles Triangle 1038">
              <a:extLst>
                <a:ext uri="{FF2B5EF4-FFF2-40B4-BE49-F238E27FC236}">
                  <a16:creationId xmlns:a16="http://schemas.microsoft.com/office/drawing/2014/main" id="{4E5BB50E-B726-0D01-D84E-F958C6249C90}"/>
                </a:ext>
              </a:extLst>
            </p:cNvPr>
            <p:cNvSpPr/>
            <p:nvPr/>
          </p:nvSpPr>
          <p:spPr>
            <a:xfrm rot="16200000">
              <a:off x="9713424" y="6377823"/>
              <a:ext cx="382164" cy="244781"/>
            </a:xfrm>
            <a:prstGeom prst="triangle">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05" name="Straight Arrow Connector 104">
            <a:extLst>
              <a:ext uri="{FF2B5EF4-FFF2-40B4-BE49-F238E27FC236}">
                <a16:creationId xmlns:a16="http://schemas.microsoft.com/office/drawing/2014/main" id="{3EDF3D2E-A39B-0B63-7E9B-F1A0772E11D5}"/>
              </a:ext>
            </a:extLst>
          </p:cNvPr>
          <p:cNvCxnSpPr>
            <a:cxnSpLocks/>
            <a:endCxn id="1031" idx="3"/>
          </p:cNvCxnSpPr>
          <p:nvPr/>
        </p:nvCxnSpPr>
        <p:spPr>
          <a:xfrm>
            <a:off x="9664700" y="9339681"/>
            <a:ext cx="7460734" cy="6051"/>
          </a:xfrm>
          <a:prstGeom prst="straightConnector1">
            <a:avLst/>
          </a:prstGeom>
          <a:ln w="381000">
            <a:solidFill>
              <a:schemeClr val="tx2">
                <a:lumMod val="75000"/>
                <a:lumOff val="25000"/>
              </a:schemeClr>
            </a:solidFill>
            <a:tailEnd type="none"/>
          </a:ln>
        </p:spPr>
        <p:style>
          <a:lnRef idx="2">
            <a:schemeClr val="accent1"/>
          </a:lnRef>
          <a:fillRef idx="0">
            <a:schemeClr val="accent1"/>
          </a:fillRef>
          <a:effectRef idx="1">
            <a:schemeClr val="accent1"/>
          </a:effectRef>
          <a:fontRef idx="minor">
            <a:schemeClr val="tx1"/>
          </a:fontRef>
        </p:style>
      </p:cxnSp>
      <p:sp>
        <p:nvSpPr>
          <p:cNvPr id="53" name="Rectangle 52">
            <a:extLst>
              <a:ext uri="{FF2B5EF4-FFF2-40B4-BE49-F238E27FC236}">
                <a16:creationId xmlns:a16="http://schemas.microsoft.com/office/drawing/2014/main" id="{95AD839C-E67A-BBA1-B806-56DBB3FC4A3D}"/>
              </a:ext>
            </a:extLst>
          </p:cNvPr>
          <p:cNvSpPr>
            <a:spLocks noGrp="1" noRot="1" noMove="1" noResize="1" noEditPoints="1" noAdjustHandles="1" noChangeArrowheads="1" noChangeShapeType="1"/>
          </p:cNvSpPr>
          <p:nvPr/>
        </p:nvSpPr>
        <p:spPr>
          <a:xfrm>
            <a:off x="1" y="2054784"/>
            <a:ext cx="26879548" cy="23581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033" name="Group 1032">
            <a:extLst>
              <a:ext uri="{FF2B5EF4-FFF2-40B4-BE49-F238E27FC236}">
                <a16:creationId xmlns:a16="http://schemas.microsoft.com/office/drawing/2014/main" id="{92408D69-14E6-65C7-159B-18BCA0AF3ABE}"/>
              </a:ext>
            </a:extLst>
          </p:cNvPr>
          <p:cNvGrpSpPr/>
          <p:nvPr/>
        </p:nvGrpSpPr>
        <p:grpSpPr>
          <a:xfrm>
            <a:off x="10034588" y="3411234"/>
            <a:ext cx="6066939" cy="382164"/>
            <a:chOff x="10034588" y="3411234"/>
            <a:chExt cx="6066939" cy="382164"/>
          </a:xfrm>
        </p:grpSpPr>
        <p:cxnSp>
          <p:nvCxnSpPr>
            <p:cNvPr id="15" name="Straight Arrow Connector 14">
              <a:extLst>
                <a:ext uri="{FF2B5EF4-FFF2-40B4-BE49-F238E27FC236}">
                  <a16:creationId xmlns:a16="http://schemas.microsoft.com/office/drawing/2014/main" id="{C0E4EB78-A6CA-575A-9F84-67D1D2087746}"/>
                </a:ext>
              </a:extLst>
            </p:cNvPr>
            <p:cNvCxnSpPr>
              <a:cxnSpLocks/>
            </p:cNvCxnSpPr>
            <p:nvPr/>
          </p:nvCxnSpPr>
          <p:spPr>
            <a:xfrm flipV="1">
              <a:off x="10034588" y="3602315"/>
              <a:ext cx="5824539" cy="11024"/>
            </a:xfrm>
            <a:prstGeom prst="straightConnector1">
              <a:avLst/>
            </a:prstGeom>
            <a:ln w="381000">
              <a:solidFill>
                <a:schemeClr val="tx2">
                  <a:lumMod val="75000"/>
                  <a:lumOff val="25000"/>
                </a:schemeClr>
              </a:solidFill>
              <a:tailEnd type="none"/>
            </a:ln>
          </p:spPr>
          <p:style>
            <a:lnRef idx="2">
              <a:schemeClr val="accent1"/>
            </a:lnRef>
            <a:fillRef idx="0">
              <a:schemeClr val="accent1"/>
            </a:fillRef>
            <a:effectRef idx="1">
              <a:schemeClr val="accent1"/>
            </a:effectRef>
            <a:fontRef idx="minor">
              <a:schemeClr val="tx1"/>
            </a:fontRef>
          </p:style>
        </p:cxnSp>
        <p:sp>
          <p:nvSpPr>
            <p:cNvPr id="118" name="Isosceles Triangle 117">
              <a:extLst>
                <a:ext uri="{FF2B5EF4-FFF2-40B4-BE49-F238E27FC236}">
                  <a16:creationId xmlns:a16="http://schemas.microsoft.com/office/drawing/2014/main" id="{0D8DB819-F4F4-E29B-BACA-98798DD301AE}"/>
                </a:ext>
              </a:extLst>
            </p:cNvPr>
            <p:cNvSpPr/>
            <p:nvPr/>
          </p:nvSpPr>
          <p:spPr>
            <a:xfrm rot="5400000">
              <a:off x="15788055" y="3479925"/>
              <a:ext cx="382164" cy="244781"/>
            </a:xfrm>
            <a:prstGeom prst="triangle">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Placeholder 7">
            <a:extLst>
              <a:ext uri="{FF2B5EF4-FFF2-40B4-BE49-F238E27FC236}">
                <a16:creationId xmlns:a16="http://schemas.microsoft.com/office/drawing/2014/main" id="{9DA0312B-68F1-41CC-5F23-4FD6ECA1F6E8}"/>
              </a:ext>
            </a:extLst>
          </p:cNvPr>
          <p:cNvSpPr txBox="1">
            <a:spLocks/>
          </p:cNvSpPr>
          <p:nvPr/>
        </p:nvSpPr>
        <p:spPr>
          <a:xfrm>
            <a:off x="16266274" y="2681576"/>
            <a:ext cx="10140413" cy="1919391"/>
          </a:xfrm>
          <a:prstGeom prst="rect">
            <a:avLst/>
          </a:prstGeom>
          <a:solidFill>
            <a:schemeClr val="bg1">
              <a:lumMod val="95000"/>
            </a:schemeClr>
          </a:solidFill>
        </p:spPr>
        <p:txBody>
          <a:bodyPr vert="horz" wrap="square" lIns="180000" tIns="180000" rIns="180000" bIns="180000" rtlCol="0">
            <a:spAutoFit/>
          </a:bodyPr>
          <a:lstStyle>
            <a:lvl1pPr marL="0" indent="0" algn="l" defTabSz="2015886" rtl="0" eaLnBrk="1" latinLnBrk="0" hangingPunct="1">
              <a:lnSpc>
                <a:spcPct val="90000"/>
              </a:lnSpc>
              <a:spcBef>
                <a:spcPts val="2205"/>
              </a:spcBef>
              <a:buFont typeface="Arial" panose="020B0604020202020204" pitchFamily="34" charset="0"/>
              <a:buNone/>
              <a:defRPr sz="1200" kern="1200">
                <a:solidFill>
                  <a:schemeClr val="tx1"/>
                </a:solidFill>
                <a:latin typeface="+mn-lt"/>
                <a:ea typeface="+mn-ea"/>
                <a:cs typeface="+mn-cs"/>
              </a:defRPr>
            </a:lvl1pPr>
            <a:lvl2pPr marL="1511915" indent="-503972" algn="l" defTabSz="2015886" rtl="0" eaLnBrk="1" latinLnBrk="0" hangingPunct="1">
              <a:lnSpc>
                <a:spcPct val="90000"/>
              </a:lnSpc>
              <a:spcBef>
                <a:spcPts val="1102"/>
              </a:spcBef>
              <a:buFont typeface="Arial" panose="020B0604020202020204" pitchFamily="34" charset="0"/>
              <a:buChar char="•"/>
              <a:defRPr sz="5291" kern="1200">
                <a:solidFill>
                  <a:schemeClr val="tx1"/>
                </a:solidFill>
                <a:latin typeface="+mn-lt"/>
                <a:ea typeface="+mn-ea"/>
                <a:cs typeface="+mn-cs"/>
              </a:defRPr>
            </a:lvl2pPr>
            <a:lvl3pPr marL="2519858" indent="-503972" algn="l" defTabSz="2015886" rtl="0" eaLnBrk="1" latinLnBrk="0" hangingPunct="1">
              <a:lnSpc>
                <a:spcPct val="90000"/>
              </a:lnSpc>
              <a:spcBef>
                <a:spcPts val="1102"/>
              </a:spcBef>
              <a:buFont typeface="Arial" panose="020B0604020202020204" pitchFamily="34" charset="0"/>
              <a:buChar char="•"/>
              <a:defRPr sz="4409" kern="1200">
                <a:solidFill>
                  <a:schemeClr val="tx1"/>
                </a:solidFill>
                <a:latin typeface="+mn-lt"/>
                <a:ea typeface="+mn-ea"/>
                <a:cs typeface="+mn-cs"/>
              </a:defRPr>
            </a:lvl3pPr>
            <a:lvl4pPr marL="3527801"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4pPr>
            <a:lvl5pPr marL="4535744"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5pPr>
            <a:lvl6pPr marL="5543687"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6pPr>
            <a:lvl7pPr marL="6551630"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7pPr>
            <a:lvl8pPr marL="7559573"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8pPr>
            <a:lvl9pPr marL="8567517"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9pPr>
          </a:lstStyle>
          <a:p>
            <a:pPr>
              <a:spcBef>
                <a:spcPts val="800"/>
              </a:spcBef>
            </a:pPr>
            <a:r>
              <a:rPr lang="en-US" sz="1800" dirty="0"/>
              <a:t>Continuous ship radar data from </a:t>
            </a:r>
            <a:r>
              <a:rPr lang="en-US" sz="1800" dirty="0" err="1"/>
              <a:t>MOSAiC</a:t>
            </a:r>
            <a:r>
              <a:rPr lang="en-US" sz="1800" dirty="0"/>
              <a:t> between Oct 2019 – Sep 2020:</a:t>
            </a:r>
          </a:p>
          <a:p>
            <a:pPr marL="285750" indent="-285750">
              <a:spcBef>
                <a:spcPts val="800"/>
              </a:spcBef>
              <a:buFont typeface="Arial" panose="020B0604020202020204" pitchFamily="34" charset="0"/>
              <a:buChar char="•"/>
            </a:pPr>
            <a:r>
              <a:rPr lang="en-US" sz="1800" dirty="0"/>
              <a:t>10 km × 10 km spatial domain with 10 m and 1-min resolutions.</a:t>
            </a:r>
          </a:p>
          <a:p>
            <a:pPr marL="285750" indent="-285750">
              <a:spcBef>
                <a:spcPts val="800"/>
              </a:spcBef>
              <a:buFont typeface="Arial" panose="020B0604020202020204" pitchFamily="34" charset="0"/>
              <a:buChar char="•"/>
            </a:pPr>
            <a:r>
              <a:rPr lang="en-US" sz="1800" dirty="0"/>
              <a:t> ~260 000 images, seasonal ice-state contrast from solid winter pack to summer floe field.</a:t>
            </a:r>
          </a:p>
          <a:p>
            <a:pPr>
              <a:spcBef>
                <a:spcPts val="800"/>
              </a:spcBef>
            </a:pPr>
            <a:r>
              <a:rPr lang="en-US" sz="1800" dirty="0"/>
              <a:t>This data covers the mesoscale cascade while still capturing deformation features at the scale of tens of meters.</a:t>
            </a:r>
          </a:p>
        </p:txBody>
      </p:sp>
      <p:sp>
        <p:nvSpPr>
          <p:cNvPr id="52" name="Subtitle 2">
            <a:extLst>
              <a:ext uri="{FF2B5EF4-FFF2-40B4-BE49-F238E27FC236}">
                <a16:creationId xmlns:a16="http://schemas.microsoft.com/office/drawing/2014/main" id="{F7A31F47-0FC4-A005-7D80-64A25B2BD2E3}"/>
              </a:ext>
            </a:extLst>
          </p:cNvPr>
          <p:cNvSpPr>
            <a:spLocks noGrp="1"/>
          </p:cNvSpPr>
          <p:nvPr>
            <p:ph type="subTitle" idx="1"/>
          </p:nvPr>
        </p:nvSpPr>
        <p:spPr>
          <a:xfrm>
            <a:off x="6596131" y="1339554"/>
            <a:ext cx="13671352" cy="757120"/>
          </a:xfrm>
          <a:prstGeom prst="rect">
            <a:avLst/>
          </a:prstGeom>
        </p:spPr>
        <p:txBody>
          <a:bodyPr>
            <a:normAutofit/>
          </a:bodyPr>
          <a:lstStyle>
            <a:lvl1pPr marL="0" indent="0" algn="l">
              <a:buNone/>
              <a:defRPr sz="1400">
                <a:latin typeface="Arial" panose="020B0604020202020204" pitchFamily="34" charset="0"/>
                <a:cs typeface="Arial" panose="020B0604020202020204" pitchFamily="34" charset="0"/>
              </a:defRPr>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pPr marL="0" lvl="1" defTabSz="567048">
              <a:lnSpc>
                <a:spcPct val="100000"/>
              </a:lnSpc>
              <a:spcBef>
                <a:spcPts val="0"/>
              </a:spcBef>
              <a:defRPr/>
            </a:pPr>
            <a:r>
              <a:rPr lang="en-US" sz="2000" noProof="1">
                <a:latin typeface="Arial"/>
              </a:rPr>
              <a:t>Matias Uusinoka</a:t>
            </a:r>
            <a:r>
              <a:rPr lang="en-US" sz="2000" baseline="30000" noProof="1">
                <a:latin typeface="Arial"/>
              </a:rPr>
              <a:t>1</a:t>
            </a:r>
            <a:r>
              <a:rPr lang="en-US" sz="2000" noProof="1">
                <a:latin typeface="Arial"/>
              </a:rPr>
              <a:t>, Arttu Polojärvi</a:t>
            </a:r>
            <a:r>
              <a:rPr lang="en-US" sz="2000" baseline="30000" noProof="1">
                <a:latin typeface="Arial"/>
              </a:rPr>
              <a:t>1</a:t>
            </a:r>
            <a:r>
              <a:rPr lang="en-US" sz="2000" noProof="1">
                <a:latin typeface="Arial"/>
              </a:rPr>
              <a:t>, Jari Haapala</a:t>
            </a:r>
            <a:r>
              <a:rPr lang="en-US" sz="2000" baseline="30000" noProof="1">
                <a:latin typeface="Arial"/>
              </a:rPr>
              <a:t>2</a:t>
            </a:r>
            <a:r>
              <a:rPr lang="en-US" sz="2000" noProof="1">
                <a:latin typeface="Arial"/>
              </a:rPr>
              <a:t> , Jan Åström</a:t>
            </a:r>
            <a:r>
              <a:rPr lang="en-US" sz="2000" baseline="30000" noProof="1">
                <a:latin typeface="Arial"/>
              </a:rPr>
              <a:t>3</a:t>
            </a:r>
            <a:endParaRPr lang="en-US" sz="2000" noProof="1">
              <a:latin typeface="Arial"/>
            </a:endParaRPr>
          </a:p>
          <a:p>
            <a:pPr marL="0" lvl="1" defTabSz="567048">
              <a:lnSpc>
                <a:spcPct val="100000"/>
              </a:lnSpc>
              <a:spcBef>
                <a:spcPts val="0"/>
              </a:spcBef>
              <a:defRPr/>
            </a:pPr>
            <a:r>
              <a:rPr lang="en-US" sz="1800" baseline="30000" noProof="1">
                <a:latin typeface="Arial"/>
              </a:rPr>
              <a:t>1</a:t>
            </a:r>
            <a:r>
              <a:rPr lang="en-US" sz="1800" noProof="1">
                <a:latin typeface="Arial"/>
              </a:rPr>
              <a:t>Department of Energy and Mechanical Engineering, Aalto University; </a:t>
            </a:r>
            <a:r>
              <a:rPr lang="en-US" sz="1800" baseline="30000" noProof="1">
                <a:latin typeface="Arial"/>
              </a:rPr>
              <a:t>2</a:t>
            </a:r>
            <a:r>
              <a:rPr lang="en-US" sz="1800" noProof="1">
                <a:latin typeface="Arial"/>
              </a:rPr>
              <a:t>Finnish Meteorological Institute; </a:t>
            </a:r>
            <a:r>
              <a:rPr lang="en-US" sz="1800" baseline="30000" noProof="1">
                <a:latin typeface="Arial"/>
              </a:rPr>
              <a:t>3</a:t>
            </a:r>
            <a:r>
              <a:rPr lang="en-US" sz="1800" noProof="1">
                <a:latin typeface="Arial"/>
              </a:rPr>
              <a:t>CSC – IT Center for Science</a:t>
            </a:r>
          </a:p>
        </p:txBody>
      </p:sp>
      <p:sp>
        <p:nvSpPr>
          <p:cNvPr id="47" name="Rectangle 46">
            <a:extLst>
              <a:ext uri="{FF2B5EF4-FFF2-40B4-BE49-F238E27FC236}">
                <a16:creationId xmlns:a16="http://schemas.microsoft.com/office/drawing/2014/main" id="{E6CFCFFE-D385-410F-C0C8-685B99B578E6}"/>
              </a:ext>
            </a:extLst>
          </p:cNvPr>
          <p:cNvSpPr>
            <a:spLocks noGrp="1" noRot="1" noMove="1" noResize="1" noEditPoints="1" noAdjustHandles="1" noChangeArrowheads="1" noChangeShapeType="1"/>
          </p:cNvSpPr>
          <p:nvPr/>
        </p:nvSpPr>
        <p:spPr>
          <a:xfrm>
            <a:off x="0" y="-38132"/>
            <a:ext cx="26879549" cy="21276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itle 21">
            <a:extLst>
              <a:ext uri="{FF2B5EF4-FFF2-40B4-BE49-F238E27FC236}">
                <a16:creationId xmlns:a16="http://schemas.microsoft.com/office/drawing/2014/main" id="{05B8F1FD-7EE1-7B52-37F4-65AECD9D0279}"/>
              </a:ext>
            </a:extLst>
          </p:cNvPr>
          <p:cNvSpPr>
            <a:spLocks noGrp="1"/>
          </p:cNvSpPr>
          <p:nvPr>
            <p:ph type="title"/>
          </p:nvPr>
        </p:nvSpPr>
        <p:spPr>
          <a:xfrm>
            <a:off x="6681285" y="209508"/>
            <a:ext cx="14258706" cy="1136753"/>
          </a:xfrm>
        </p:spPr>
        <p:txBody>
          <a:bodyPr>
            <a:normAutofit fontScale="90000"/>
          </a:bodyPr>
          <a:lstStyle/>
          <a:p>
            <a:pPr algn="ctr"/>
            <a:r>
              <a:rPr lang="en-US" i="0" dirty="0">
                <a:effectLst/>
                <a:latin typeface="Open Sans" panose="020B0606030504020204" pitchFamily="34" charset="0"/>
              </a:rPr>
              <a:t>Exploring Nonlinear Dynamics of Sea Ice Deformation Through Deep Learning-Based Optical Flow</a:t>
            </a:r>
            <a:endParaRPr lang="en-US" dirty="0"/>
          </a:p>
        </p:txBody>
      </p:sp>
      <mc:AlternateContent xmlns:mc="http://schemas.openxmlformats.org/markup-compatibility/2006">
        <mc:Choice xmlns:a14="http://schemas.microsoft.com/office/drawing/2010/main" Requires="a14">
          <p:sp>
            <p:nvSpPr>
              <p:cNvPr id="9" name="Text Placeholder 8">
                <a:extLst>
                  <a:ext uri="{FF2B5EF4-FFF2-40B4-BE49-F238E27FC236}">
                    <a16:creationId xmlns:a16="http://schemas.microsoft.com/office/drawing/2014/main" id="{C78E568A-31CB-A42A-3C87-55C5CD79465A}"/>
                  </a:ext>
                </a:extLst>
              </p:cNvPr>
              <p:cNvSpPr>
                <a:spLocks noGrp="1"/>
              </p:cNvSpPr>
              <p:nvPr>
                <p:ph type="body" sz="quarter" idx="17"/>
              </p:nvPr>
            </p:nvSpPr>
            <p:spPr>
              <a:xfrm>
                <a:off x="374199" y="8291489"/>
                <a:ext cx="9159122" cy="2333286"/>
              </a:xfrm>
            </p:spPr>
            <p:txBody>
              <a:bodyPr/>
              <a:lstStyle/>
              <a:p>
                <a:r>
                  <a:rPr lang="en-US" sz="1800" dirty="0"/>
                  <a:t>Lower bound for scale invariance observed at </a:t>
                </a:r>
                <a14:m>
                  <m:oMath xmlns:m="http://schemas.openxmlformats.org/officeDocument/2006/math">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10</m:t>
                        </m:r>
                      </m:e>
                      <m:sup>
                        <m:r>
                          <a:rPr lang="en-US" sz="1800" b="0" i="1" smtClean="0">
                            <a:latin typeface="Cambria Math" panose="02040503050406030204" pitchFamily="18" charset="0"/>
                          </a:rPr>
                          <m:t>2</m:t>
                        </m:r>
                      </m:sup>
                    </m:sSup>
                    <m:r>
                      <a:rPr lang="en-US" sz="1800" b="0" i="0" smtClean="0">
                        <a:latin typeface="Cambria Math" panose="02040503050406030204" pitchFamily="18" charset="0"/>
                      </a:rPr>
                      <m:t> </m:t>
                    </m:r>
                    <m:r>
                      <m:rPr>
                        <m:sty m:val="p"/>
                      </m:rPr>
                      <a:rPr lang="en-US" sz="1800" b="0" i="0" smtClean="0">
                        <a:latin typeface="Cambria Math" panose="02040503050406030204" pitchFamily="18" charset="0"/>
                      </a:rPr>
                      <m:t>m</m:t>
                    </m:r>
                  </m:oMath>
                </a14:m>
                <a:r>
                  <a:rPr lang="en-US" sz="1800" dirty="0"/>
                  <a:t>.</a:t>
                </a:r>
              </a:p>
              <a:p>
                <a14:m>
                  <m:oMath xmlns:m="http://schemas.openxmlformats.org/officeDocument/2006/math">
                    <m:r>
                      <a:rPr lang="el-GR" sz="1800" i="1" dirty="0" smtClean="0">
                        <a:latin typeface="Cambria Math" panose="02040503050406030204" pitchFamily="18" charset="0"/>
                      </a:rPr>
                      <m:t>𝛽</m:t>
                    </m:r>
                    <m:d>
                      <m:dPr>
                        <m:ctrlPr>
                          <a:rPr lang="en-US" sz="1800" b="0" i="1" dirty="0" smtClean="0">
                            <a:latin typeface="Cambria Math" panose="02040503050406030204" pitchFamily="18" charset="0"/>
                          </a:rPr>
                        </m:ctrlPr>
                      </m:dPr>
                      <m:e>
                        <m:r>
                          <a:rPr lang="en-US" sz="1800" b="0" i="1" dirty="0" smtClean="0">
                            <a:latin typeface="Cambria Math" panose="02040503050406030204" pitchFamily="18" charset="0"/>
                          </a:rPr>
                          <m:t>𝑞</m:t>
                        </m:r>
                        <m:r>
                          <a:rPr lang="en-US" sz="1800" b="0" i="1" dirty="0" smtClean="0">
                            <a:latin typeface="Cambria Math" panose="02040503050406030204" pitchFamily="18" charset="0"/>
                          </a:rPr>
                          <m:t>=1</m:t>
                        </m:r>
                      </m:e>
                    </m:d>
                    <m:r>
                      <a:rPr lang="en-US" sz="1800" b="0" i="1" dirty="0" smtClean="0">
                        <a:latin typeface="Cambria Math" panose="02040503050406030204" pitchFamily="18" charset="0"/>
                      </a:rPr>
                      <m:t>∈[</m:t>
                    </m:r>
                    <m:r>
                      <a:rPr lang="el-GR" sz="1800" i="1" dirty="0" smtClean="0">
                        <a:latin typeface="Cambria Math" panose="02040503050406030204" pitchFamily="18" charset="0"/>
                      </a:rPr>
                      <m:t>0.4</m:t>
                    </m:r>
                    <m:r>
                      <a:rPr lang="en-US" sz="1800" b="0" i="1" dirty="0" smtClean="0">
                        <a:latin typeface="Cambria Math" panose="02040503050406030204" pitchFamily="18" charset="0"/>
                      </a:rPr>
                      <m:t> ,</m:t>
                    </m:r>
                    <m:r>
                      <a:rPr lang="el-GR" sz="1800" i="1" dirty="0" smtClean="0">
                        <a:latin typeface="Cambria Math" panose="02040503050406030204" pitchFamily="18" charset="0"/>
                      </a:rPr>
                      <m:t>0.6</m:t>
                    </m:r>
                    <m:r>
                      <a:rPr lang="en-US" sz="1800" b="0" i="1" dirty="0" smtClean="0">
                        <a:latin typeface="Cambria Math" panose="02040503050406030204" pitchFamily="18" charset="0"/>
                      </a:rPr>
                      <m:t>]</m:t>
                    </m:r>
                  </m:oMath>
                </a14:m>
                <a:r>
                  <a:rPr lang="en-US" sz="1800" dirty="0"/>
                  <a:t> during winter</a:t>
                </a:r>
                <a:r>
                  <a:rPr lang="el-GR" sz="1800" dirty="0"/>
                  <a:t> </a:t>
                </a:r>
                <a:r>
                  <a:rPr lang="en-US" sz="1800" dirty="0"/>
                  <a:t>but flattens during summer in the MIZ.</a:t>
                </a:r>
              </a:p>
              <a:p>
                <a:pPr>
                  <a:spcAft>
                    <a:spcPts val="0"/>
                  </a:spcAft>
                </a:pPr>
                <a:r>
                  <a:rPr lang="en-US" sz="1800" dirty="0"/>
                  <a:t>Intermittent events dominate winter but summer in MIZ shows viscous-like </a:t>
                </a:r>
              </a:p>
              <a:p>
                <a:pPr marL="0" indent="0">
                  <a:spcAft>
                    <a:spcPts val="1200"/>
                  </a:spcAft>
                  <a:buNone/>
                </a:pPr>
                <a:r>
                  <a:rPr lang="en-US" sz="1800" dirty="0"/>
                  <a:t>    flow with no clear scaling.</a:t>
                </a:r>
              </a:p>
              <a:p>
                <a:pPr marL="0" indent="0">
                  <a:buNone/>
                </a:pPr>
                <a:r>
                  <a:rPr lang="en-US" sz="1800" dirty="0"/>
                  <a:t>Continuum </a:t>
                </a:r>
                <a:r>
                  <a:rPr lang="en-US" sz="1800" dirty="0" err="1"/>
                  <a:t>rheologies</a:t>
                </a:r>
                <a:r>
                  <a:rPr lang="en-US" sz="1800" dirty="0"/>
                  <a:t> calibrated at </a:t>
                </a:r>
                <a:r>
                  <a:rPr lang="en-US" sz="1800" dirty="0" err="1"/>
                  <a:t>kilometre</a:t>
                </a:r>
                <a:r>
                  <a:rPr lang="en-US" sz="1800" dirty="0"/>
                  <a:t>-scale grids cannot capture physics below </a:t>
                </a:r>
                <a14:m>
                  <m:oMath xmlns:m="http://schemas.openxmlformats.org/officeDocument/2006/math">
                    <m:r>
                      <m:rPr>
                        <m:sty m:val="p"/>
                      </m:rPr>
                      <a:rPr lang="en-US" sz="1800" b="0" i="0" dirty="0" smtClean="0">
                        <a:latin typeface="Cambria Math" panose="02040503050406030204" pitchFamily="18" charset="0"/>
                      </a:rPr>
                      <m:t>L</m:t>
                    </m:r>
                    <m:r>
                      <a:rPr lang="en-US" sz="1800" b="0" i="0" dirty="0" smtClean="0">
                        <a:latin typeface="Cambria Math" panose="02040503050406030204" pitchFamily="18" charset="0"/>
                      </a:rPr>
                      <m:t>≫</m:t>
                    </m:r>
                    <m:sSup>
                      <m:sSupPr>
                        <m:ctrlPr>
                          <a:rPr lang="en-US" sz="1800" i="1" dirty="0" smtClean="0">
                            <a:latin typeface="Cambria Math" panose="02040503050406030204" pitchFamily="18" charset="0"/>
                          </a:rPr>
                        </m:ctrlPr>
                      </m:sSupPr>
                      <m:e>
                        <m:r>
                          <a:rPr lang="en-US" sz="1800" i="1" dirty="0" smtClean="0">
                            <a:latin typeface="Cambria Math" panose="02040503050406030204" pitchFamily="18" charset="0"/>
                          </a:rPr>
                          <m:t>10</m:t>
                        </m:r>
                      </m:e>
                      <m:sup>
                        <m:r>
                          <a:rPr lang="en-US" sz="1800" i="1" dirty="0" smtClean="0">
                            <a:latin typeface="Cambria Math" panose="02040503050406030204" pitchFamily="18" charset="0"/>
                          </a:rPr>
                          <m:t>2</m:t>
                        </m:r>
                      </m:sup>
                    </m:sSup>
                    <m:r>
                      <m:rPr>
                        <m:sty m:val="p"/>
                      </m:rPr>
                      <a:rPr lang="en-US" sz="1800" i="0" dirty="0" smtClean="0">
                        <a:latin typeface="Cambria Math" panose="02040503050406030204" pitchFamily="18" charset="0"/>
                      </a:rPr>
                      <m:t>m</m:t>
                    </m:r>
                  </m:oMath>
                </a14:m>
                <a:r>
                  <a:rPr lang="en-US" sz="1800" dirty="0"/>
                  <a:t> but DEM models or hybrid approaches are required (Uusinoka, et al. 2025b).</a:t>
                </a:r>
              </a:p>
            </p:txBody>
          </p:sp>
        </mc:Choice>
        <mc:Fallback>
          <p:sp>
            <p:nvSpPr>
              <p:cNvPr id="9" name="Text Placeholder 8">
                <a:extLst>
                  <a:ext uri="{FF2B5EF4-FFF2-40B4-BE49-F238E27FC236}">
                    <a16:creationId xmlns:a16="http://schemas.microsoft.com/office/drawing/2014/main" id="{C78E568A-31CB-A42A-3C87-55C5CD79465A}"/>
                  </a:ext>
                </a:extLst>
              </p:cNvPr>
              <p:cNvSpPr>
                <a:spLocks noGrp="1" noRot="1" noChangeAspect="1" noMove="1" noResize="1" noEditPoints="1" noAdjustHandles="1" noChangeArrowheads="1" noChangeShapeType="1" noTextEdit="1"/>
              </p:cNvSpPr>
              <p:nvPr>
                <p:ph type="body" sz="quarter" idx="17"/>
              </p:nvPr>
            </p:nvSpPr>
            <p:spPr>
              <a:xfrm>
                <a:off x="374199" y="8291489"/>
                <a:ext cx="9159122" cy="2333286"/>
              </a:xfrm>
              <a:blipFill>
                <a:blip r:embed="rId2"/>
                <a:stretch>
                  <a:fillRect/>
                </a:stretch>
              </a:blipFill>
            </p:spPr>
            <p:txBody>
              <a:bodyPr/>
              <a:lstStyle/>
              <a:p>
                <a:r>
                  <a:rPr lang="en-US">
                    <a:noFill/>
                  </a:rPr>
                  <a:t> </a:t>
                </a:r>
              </a:p>
            </p:txBody>
          </p:sp>
        </mc:Fallback>
      </mc:AlternateContent>
      <p:sp>
        <p:nvSpPr>
          <p:cNvPr id="4" name="Text Placeholder 3">
            <a:extLst>
              <a:ext uri="{FF2B5EF4-FFF2-40B4-BE49-F238E27FC236}">
                <a16:creationId xmlns:a16="http://schemas.microsoft.com/office/drawing/2014/main" id="{7C570990-53FC-7D45-9904-D26982D63E8D}"/>
              </a:ext>
            </a:extLst>
          </p:cNvPr>
          <p:cNvSpPr>
            <a:spLocks noGrp="1"/>
          </p:cNvSpPr>
          <p:nvPr>
            <p:ph type="body" sz="quarter" idx="11"/>
          </p:nvPr>
        </p:nvSpPr>
        <p:spPr>
          <a:xfrm>
            <a:off x="281355" y="2296292"/>
            <a:ext cx="10865184" cy="352549"/>
          </a:xfrm>
        </p:spPr>
        <p:txBody>
          <a:bodyPr>
            <a:noAutofit/>
          </a:bodyPr>
          <a:lstStyle/>
          <a:p>
            <a:r>
              <a:rPr lang="en-US" sz="2400" dirty="0"/>
              <a:t>Motivation</a:t>
            </a:r>
          </a:p>
        </p:txBody>
      </p:sp>
      <p:sp>
        <p:nvSpPr>
          <p:cNvPr id="5" name="Text Placeholder 4">
            <a:extLst>
              <a:ext uri="{FF2B5EF4-FFF2-40B4-BE49-F238E27FC236}">
                <a16:creationId xmlns:a16="http://schemas.microsoft.com/office/drawing/2014/main" id="{B7DC88EC-6B1D-044A-833B-6D42935B9E41}"/>
              </a:ext>
            </a:extLst>
          </p:cNvPr>
          <p:cNvSpPr>
            <a:spLocks noGrp="1"/>
          </p:cNvSpPr>
          <p:nvPr>
            <p:ph type="body" sz="quarter" idx="12"/>
          </p:nvPr>
        </p:nvSpPr>
        <p:spPr>
          <a:xfrm>
            <a:off x="17106383" y="5204265"/>
            <a:ext cx="9201388" cy="288000"/>
          </a:xfrm>
        </p:spPr>
        <p:txBody>
          <a:bodyPr>
            <a:noAutofit/>
          </a:bodyPr>
          <a:lstStyle/>
          <a:p>
            <a:r>
              <a:rPr lang="en-US" sz="2400" dirty="0"/>
              <a:t>Deep learning-based deformation mapping </a:t>
            </a:r>
            <a:r>
              <a:rPr lang="en-US" sz="2400" baseline="30000" dirty="0"/>
              <a:t>2</a:t>
            </a:r>
          </a:p>
        </p:txBody>
      </p:sp>
      <p:sp>
        <p:nvSpPr>
          <p:cNvPr id="6" name="Text Placeholder 5">
            <a:extLst>
              <a:ext uri="{FF2B5EF4-FFF2-40B4-BE49-F238E27FC236}">
                <a16:creationId xmlns:a16="http://schemas.microsoft.com/office/drawing/2014/main" id="{07E8A1D6-EB31-5E31-ADB2-9C8655172239}"/>
              </a:ext>
            </a:extLst>
          </p:cNvPr>
          <p:cNvSpPr>
            <a:spLocks noGrp="1"/>
          </p:cNvSpPr>
          <p:nvPr>
            <p:ph type="body" sz="quarter" idx="14"/>
          </p:nvPr>
        </p:nvSpPr>
        <p:spPr>
          <a:xfrm>
            <a:off x="10365476" y="11727079"/>
            <a:ext cx="6513616" cy="560824"/>
          </a:xfrm>
        </p:spPr>
        <p:txBody>
          <a:bodyPr>
            <a:noAutofit/>
          </a:bodyPr>
          <a:lstStyle/>
          <a:p>
            <a:pPr algn="ctr"/>
            <a:r>
              <a:rPr lang="en-US" sz="3600" dirty="0"/>
              <a:t>Take home message</a:t>
            </a:r>
          </a:p>
        </p:txBody>
      </p:sp>
      <p:sp>
        <p:nvSpPr>
          <p:cNvPr id="8" name="Text Placeholder 7">
            <a:extLst>
              <a:ext uri="{FF2B5EF4-FFF2-40B4-BE49-F238E27FC236}">
                <a16:creationId xmlns:a16="http://schemas.microsoft.com/office/drawing/2014/main" id="{9B9992AD-814D-6484-1BC4-C79A7868BAE9}"/>
              </a:ext>
            </a:extLst>
          </p:cNvPr>
          <p:cNvSpPr>
            <a:spLocks noGrp="1"/>
          </p:cNvSpPr>
          <p:nvPr>
            <p:ph type="body" sz="quarter" idx="16"/>
          </p:nvPr>
        </p:nvSpPr>
        <p:spPr>
          <a:xfrm>
            <a:off x="367430" y="2675254"/>
            <a:ext cx="9454170" cy="1865978"/>
          </a:xfrm>
        </p:spPr>
        <p:txBody>
          <a:bodyPr/>
          <a:lstStyle/>
          <a:p>
            <a:pPr>
              <a:spcBef>
                <a:spcPts val="800"/>
              </a:spcBef>
            </a:pPr>
            <a:r>
              <a:rPr lang="en-US" sz="1800" dirty="0"/>
              <a:t>Sea-ice drift is a textbook crackling system. Decades of buoy and SAR records reveal power-law strain-rate statistics and coupled space–time scaling (Weiss, 2013).</a:t>
            </a:r>
          </a:p>
          <a:p>
            <a:pPr>
              <a:spcBef>
                <a:spcPts val="800"/>
              </a:spcBef>
            </a:pPr>
            <a:r>
              <a:rPr lang="en-US" sz="1800" b="1" dirty="0"/>
              <a:t>Key questions</a:t>
            </a:r>
          </a:p>
          <a:p>
            <a:pPr marL="285750" indent="-285750">
              <a:spcBef>
                <a:spcPts val="800"/>
              </a:spcBef>
              <a:buFont typeface="Arial" panose="020B0604020202020204" pitchFamily="34" charset="0"/>
              <a:buChar char="•"/>
            </a:pPr>
            <a:r>
              <a:rPr lang="en-US" sz="1800" dirty="0"/>
              <a:t>How far down in scale do those scaling laws persist?</a:t>
            </a:r>
          </a:p>
          <a:p>
            <a:pPr marL="285750" indent="-285750">
              <a:spcBef>
                <a:spcPts val="800"/>
              </a:spcBef>
              <a:buFont typeface="Arial" panose="020B0604020202020204" pitchFamily="34" charset="0"/>
              <a:buChar char="•"/>
            </a:pPr>
            <a:r>
              <a:rPr lang="en-US" sz="1800" dirty="0"/>
              <a:t>When do multifractal cascades break down during winter evolution?</a:t>
            </a:r>
          </a:p>
        </p:txBody>
      </p:sp>
      <mc:AlternateContent xmlns:mc="http://schemas.openxmlformats.org/markup-compatibility/2006" xmlns:a14="http://schemas.microsoft.com/office/drawing/2010/main">
        <mc:Choice Requires="a14">
          <p:sp>
            <p:nvSpPr>
              <p:cNvPr id="10" name="Text Placeholder 9">
                <a:extLst>
                  <a:ext uri="{FF2B5EF4-FFF2-40B4-BE49-F238E27FC236}">
                    <a16:creationId xmlns:a16="http://schemas.microsoft.com/office/drawing/2014/main" id="{A0161989-38A2-F77B-B817-FEE7ECDB6154}"/>
                  </a:ext>
                </a:extLst>
              </p:cNvPr>
              <p:cNvSpPr>
                <a:spLocks noGrp="1"/>
              </p:cNvSpPr>
              <p:nvPr>
                <p:ph type="body" sz="quarter" idx="18"/>
              </p:nvPr>
            </p:nvSpPr>
            <p:spPr>
              <a:xfrm>
                <a:off x="17457663" y="8264165"/>
                <a:ext cx="8962497" cy="2256341"/>
              </a:xfrm>
            </p:spPr>
            <p:txBody>
              <a:bodyPr/>
              <a:lstStyle/>
              <a:p>
                <a:r>
                  <a:rPr lang="en-US" sz="1800" b="1" dirty="0"/>
                  <a:t>Early winter:</a:t>
                </a:r>
              </a:p>
              <a:p>
                <a:pPr marL="285750" indent="-285750">
                  <a:buFont typeface="Arial" panose="020B0604020202020204" pitchFamily="34" charset="0"/>
                  <a:buChar char="•"/>
                </a:pPr>
                <a:r>
                  <a:rPr lang="en-US" sz="1800" dirty="0"/>
                  <a:t>Rich hierarchy of deformation features and intensities. Quadratic spectrum with </a:t>
                </a:r>
                <a14:m>
                  <m:oMath xmlns:m="http://schemas.openxmlformats.org/officeDocument/2006/math">
                    <m:r>
                      <a:rPr lang="en-US" sz="1800" b="0" i="1" smtClean="0">
                        <a:latin typeface="Cambria Math" panose="02040503050406030204" pitchFamily="18" charset="0"/>
                      </a:rPr>
                      <m:t>𝑞</m:t>
                    </m:r>
                    <m:r>
                      <a:rPr lang="en-US" sz="1800" b="0" i="1" smtClean="0">
                        <a:latin typeface="Cambria Math" panose="02040503050406030204" pitchFamily="18" charset="0"/>
                      </a:rPr>
                      <m:t>≥1.0</m:t>
                    </m:r>
                  </m:oMath>
                </a14:m>
                <a:r>
                  <a:rPr lang="en-US" sz="1800" dirty="0"/>
                  <a:t> for </a:t>
                </a:r>
                <a14:m>
                  <m:oMath xmlns:m="http://schemas.openxmlformats.org/officeDocument/2006/math">
                    <m:r>
                      <a:rPr lang="en-US" sz="1800" b="0" i="1" smtClean="0">
                        <a:latin typeface="Cambria Math" panose="02040503050406030204" pitchFamily="18" charset="0"/>
                      </a:rPr>
                      <m:t>𝛽</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𝑞</m:t>
                        </m:r>
                      </m:e>
                    </m:d>
                  </m:oMath>
                </a14:m>
                <a:r>
                  <a:rPr lang="en-US" sz="1800" dirty="0"/>
                  <a:t>. Similar quadratic </a:t>
                </a:r>
                <a14:m>
                  <m:oMath xmlns:m="http://schemas.openxmlformats.org/officeDocument/2006/math">
                    <m:r>
                      <a:rPr lang="el-GR" sz="1800" i="1" dirty="0" smtClean="0">
                        <a:latin typeface="Cambria Math" panose="02040503050406030204" pitchFamily="18" charset="0"/>
                      </a:rPr>
                      <m:t>𝛼</m:t>
                    </m:r>
                    <m:r>
                      <a:rPr lang="el-GR" sz="1800" i="1" dirty="0" smtClean="0">
                        <a:latin typeface="Cambria Math" panose="02040503050406030204" pitchFamily="18" charset="0"/>
                      </a:rPr>
                      <m:t>(</m:t>
                    </m:r>
                    <m:r>
                      <a:rPr lang="en-US" sz="1800" i="1" dirty="0" smtClean="0">
                        <a:latin typeface="Cambria Math" panose="02040503050406030204" pitchFamily="18" charset="0"/>
                      </a:rPr>
                      <m:t>𝑞</m:t>
                    </m:r>
                    <m:r>
                      <a:rPr lang="en-US" sz="1800" i="1" dirty="0" smtClean="0">
                        <a:latin typeface="Cambria Math" panose="02040503050406030204" pitchFamily="18" charset="0"/>
                      </a:rPr>
                      <m:t>)</m:t>
                    </m:r>
                  </m:oMath>
                </a14:m>
                <a:r>
                  <a:rPr lang="en-US" sz="1800" dirty="0"/>
                  <a:t> but with weaker curvature.</a:t>
                </a:r>
              </a:p>
              <a:p>
                <a:r>
                  <a:rPr lang="en-US" sz="1800" b="1" dirty="0"/>
                  <a:t>Late winter:</a:t>
                </a:r>
              </a:p>
              <a:p>
                <a:pPr marL="285750" indent="-285750">
                  <a:buFont typeface="Arial" panose="020B0604020202020204" pitchFamily="34" charset="0"/>
                  <a:buChar char="•"/>
                </a:pPr>
                <a:r>
                  <a:rPr lang="en-US" sz="1800" dirty="0"/>
                  <a:t>Deformation field is dominated by few extreme features and events. </a:t>
                </a:r>
                <a:r>
                  <a:rPr lang="el-GR" sz="1800" dirty="0"/>
                  <a:t>β(</a:t>
                </a:r>
                <a:r>
                  <a:rPr lang="en-US" sz="1800" dirty="0"/>
                  <a:t>q) becomes </a:t>
                </a:r>
                <a:r>
                  <a:rPr lang="en-US" sz="1800" dirty="0" err="1"/>
                  <a:t>monofractal</a:t>
                </a:r>
                <a:r>
                  <a:rPr lang="en-US" sz="1800" dirty="0"/>
                  <a:t> for larger moments and overshoots physical bound at q = 3.</a:t>
                </a:r>
              </a:p>
            </p:txBody>
          </p:sp>
        </mc:Choice>
        <mc:Fallback xmlns="">
          <p:sp>
            <p:nvSpPr>
              <p:cNvPr id="10" name="Text Placeholder 9">
                <a:extLst>
                  <a:ext uri="{FF2B5EF4-FFF2-40B4-BE49-F238E27FC236}">
                    <a16:creationId xmlns:a16="http://schemas.microsoft.com/office/drawing/2014/main" id="{A0161989-38A2-F77B-B817-FEE7ECDB6154}"/>
                  </a:ext>
                </a:extLst>
              </p:cNvPr>
              <p:cNvSpPr>
                <a:spLocks noGrp="1" noRot="1" noChangeAspect="1" noMove="1" noResize="1" noEditPoints="1" noAdjustHandles="1" noChangeArrowheads="1" noChangeShapeType="1" noTextEdit="1"/>
              </p:cNvSpPr>
              <p:nvPr>
                <p:ph type="body" sz="quarter" idx="18"/>
              </p:nvPr>
            </p:nvSpPr>
            <p:spPr>
              <a:xfrm>
                <a:off x="17457663" y="8264165"/>
                <a:ext cx="8962497" cy="2256341"/>
              </a:xfrm>
              <a:blipFill>
                <a:blip r:embed="rId3"/>
                <a:stretch>
                  <a:fillRect/>
                </a:stretch>
              </a:blipFill>
            </p:spPr>
            <p:txBody>
              <a:bodyPr/>
              <a:lstStyle/>
              <a:p>
                <a:r>
                  <a:rPr lang="en-US">
                    <a:noFill/>
                  </a:rPr>
                  <a:t> </a:t>
                </a:r>
              </a:p>
            </p:txBody>
          </p:sp>
        </mc:Fallback>
      </mc:AlternateContent>
      <p:sp>
        <p:nvSpPr>
          <p:cNvPr id="11" name="Text Placeholder 10">
            <a:extLst>
              <a:ext uri="{FF2B5EF4-FFF2-40B4-BE49-F238E27FC236}">
                <a16:creationId xmlns:a16="http://schemas.microsoft.com/office/drawing/2014/main" id="{7FD6B137-7681-C394-4F92-C911A141B31C}"/>
              </a:ext>
            </a:extLst>
          </p:cNvPr>
          <p:cNvSpPr>
            <a:spLocks noGrp="1"/>
          </p:cNvSpPr>
          <p:nvPr>
            <p:ph type="body" sz="quarter" idx="19"/>
          </p:nvPr>
        </p:nvSpPr>
        <p:spPr>
          <a:xfrm>
            <a:off x="7779752" y="12287581"/>
            <a:ext cx="11320045" cy="1481770"/>
          </a:xfrm>
        </p:spPr>
        <p:txBody>
          <a:bodyPr numCol="1" spcCol="360000"/>
          <a:lstStyle/>
          <a:p>
            <a:pPr marL="0" indent="0" algn="ctr">
              <a:spcAft>
                <a:spcPts val="2000"/>
              </a:spcAft>
              <a:buNone/>
            </a:pPr>
            <a:r>
              <a:rPr lang="en-US" sz="2800" dirty="0"/>
              <a:t>Scale invariance in sea ice deformation holds down to ~10</a:t>
            </a:r>
            <a:r>
              <a:rPr lang="en-US" sz="2800" baseline="30000" dirty="0"/>
              <a:t>2</a:t>
            </a:r>
            <a:r>
              <a:rPr lang="en-US" sz="2800" dirty="0"/>
              <a:t> m.</a:t>
            </a:r>
          </a:p>
          <a:p>
            <a:pPr marL="0" indent="0" algn="ctr">
              <a:spcAft>
                <a:spcPts val="2000"/>
              </a:spcAft>
              <a:buNone/>
            </a:pPr>
            <a:r>
              <a:rPr lang="en-US" sz="2800" dirty="0"/>
              <a:t>Degree of multifractality at mesoscale varies through winter.</a:t>
            </a:r>
          </a:p>
        </p:txBody>
      </p:sp>
      <p:sp>
        <p:nvSpPr>
          <p:cNvPr id="12" name="Text Placeholder 11">
            <a:extLst>
              <a:ext uri="{FF2B5EF4-FFF2-40B4-BE49-F238E27FC236}">
                <a16:creationId xmlns:a16="http://schemas.microsoft.com/office/drawing/2014/main" id="{A679D768-0FDF-0726-44D0-7AC131B54C02}"/>
              </a:ext>
            </a:extLst>
          </p:cNvPr>
          <p:cNvSpPr>
            <a:spLocks noGrp="1"/>
          </p:cNvSpPr>
          <p:nvPr>
            <p:ph type="body" sz="quarter" idx="20"/>
          </p:nvPr>
        </p:nvSpPr>
        <p:spPr>
          <a:xfrm>
            <a:off x="-4082" y="14124409"/>
            <a:ext cx="26879549" cy="1217339"/>
          </a:xfrm>
        </p:spPr>
        <p:txBody>
          <a:bodyPr numCol="2"/>
          <a:lstStyle/>
          <a:p>
            <a:pPr marL="0" indent="0">
              <a:spcBef>
                <a:spcPts val="0"/>
              </a:spcBef>
              <a:spcAft>
                <a:spcPts val="600"/>
              </a:spcAft>
              <a:buNone/>
            </a:pPr>
            <a:r>
              <a:rPr lang="en-US" sz="2000" b="1" dirty="0"/>
              <a:t>References</a:t>
            </a:r>
          </a:p>
          <a:p>
            <a:pPr marL="0" indent="0">
              <a:spcBef>
                <a:spcPts val="200"/>
              </a:spcBef>
              <a:buNone/>
            </a:pPr>
            <a:r>
              <a:rPr lang="en-US" sz="1400" dirty="0"/>
              <a:t>Teed, Z., &amp; Deng, J. (2020). Raft: </a:t>
            </a:r>
            <a:r>
              <a:rPr lang="en-US" sz="1400" i="1" dirty="0"/>
              <a:t>Recurrent all-pairs field transforms for optical flow</a:t>
            </a:r>
            <a:r>
              <a:rPr lang="en-US" sz="1400" dirty="0"/>
              <a:t>. Computer Vision–ECCV 2020.</a:t>
            </a:r>
          </a:p>
          <a:p>
            <a:pPr marL="0" indent="0">
              <a:spcBef>
                <a:spcPts val="200"/>
              </a:spcBef>
              <a:buNone/>
            </a:pPr>
            <a:r>
              <a:rPr lang="en-US" sz="1400" dirty="0"/>
              <a:t>Uusinoka, M., </a:t>
            </a:r>
            <a:r>
              <a:rPr lang="en-US" sz="1400" dirty="0" err="1"/>
              <a:t>Haapala</a:t>
            </a:r>
            <a:r>
              <a:rPr lang="en-US" sz="1400" dirty="0"/>
              <a:t>, J., &amp; </a:t>
            </a:r>
            <a:r>
              <a:rPr lang="en-US" sz="1400" dirty="0" err="1"/>
              <a:t>Polojärvi</a:t>
            </a:r>
            <a:r>
              <a:rPr lang="en-US" sz="1400" dirty="0"/>
              <a:t>, A. (2025a). </a:t>
            </a:r>
            <a:r>
              <a:rPr lang="en-US" sz="1400" i="1" dirty="0"/>
              <a:t>Deep learning‐based optical flow in fine‐scale deformation mapping of sea ice dynamics</a:t>
            </a:r>
            <a:r>
              <a:rPr lang="en-US" sz="1400" dirty="0"/>
              <a:t>. Geophysical Research Letters.</a:t>
            </a:r>
          </a:p>
          <a:p>
            <a:pPr marL="0" indent="0">
              <a:spcBef>
                <a:spcPts val="200"/>
              </a:spcBef>
              <a:buNone/>
            </a:pPr>
            <a:endParaRPr lang="en-US" sz="1400" dirty="0"/>
          </a:p>
          <a:p>
            <a:pPr marL="0" indent="0">
              <a:spcBef>
                <a:spcPts val="200"/>
              </a:spcBef>
              <a:buNone/>
            </a:pPr>
            <a:endParaRPr lang="en-US" sz="1400" dirty="0"/>
          </a:p>
          <a:p>
            <a:pPr marL="0" indent="0">
              <a:spcBef>
                <a:spcPts val="200"/>
              </a:spcBef>
              <a:buNone/>
            </a:pPr>
            <a:r>
              <a:rPr lang="en-US" sz="1400" dirty="0"/>
              <a:t>Uusinoka, M., </a:t>
            </a:r>
            <a:r>
              <a:rPr lang="en-US" sz="1400" dirty="0" err="1"/>
              <a:t>Haapala</a:t>
            </a:r>
            <a:r>
              <a:rPr lang="en-US" sz="1400" dirty="0"/>
              <a:t>, J., </a:t>
            </a:r>
            <a:r>
              <a:rPr lang="en-US" sz="1400" dirty="0" err="1"/>
              <a:t>Åström</a:t>
            </a:r>
            <a:r>
              <a:rPr lang="en-US" sz="1400" dirty="0"/>
              <a:t>, J., </a:t>
            </a:r>
            <a:r>
              <a:rPr lang="en-US" sz="1400" dirty="0" err="1"/>
              <a:t>Lensu</a:t>
            </a:r>
            <a:r>
              <a:rPr lang="en-US" sz="1400" dirty="0"/>
              <a:t>, M., &amp; </a:t>
            </a:r>
            <a:r>
              <a:rPr lang="en-US" sz="1400" dirty="0" err="1"/>
              <a:t>Polojärvi</a:t>
            </a:r>
            <a:r>
              <a:rPr lang="en-US" sz="1400" dirty="0"/>
              <a:t>, A. (2025b). </a:t>
            </a:r>
            <a:r>
              <a:rPr lang="en-US" sz="1400" i="1" dirty="0"/>
              <a:t>Scale invariance in kilometer-scale sea ice deformation</a:t>
            </a:r>
            <a:r>
              <a:rPr lang="en-US" sz="1400" dirty="0"/>
              <a:t>. </a:t>
            </a:r>
            <a:r>
              <a:rPr lang="en-US" sz="1400" dirty="0" err="1"/>
              <a:t>EGUsphere</a:t>
            </a:r>
            <a:r>
              <a:rPr lang="en-US" sz="1400" dirty="0"/>
              <a:t>. (Preprint)</a:t>
            </a:r>
          </a:p>
          <a:p>
            <a:pPr marL="0" indent="0">
              <a:spcBef>
                <a:spcPts val="200"/>
              </a:spcBef>
              <a:buNone/>
            </a:pPr>
            <a:r>
              <a:rPr lang="en-US" sz="1400" dirty="0"/>
              <a:t>Weiss, J. (2013). Drift, deformation, and fracture of sea ice: a perspective across scales. Springer.</a:t>
            </a:r>
          </a:p>
        </p:txBody>
      </p:sp>
      <p:pic>
        <p:nvPicPr>
          <p:cNvPr id="19" name="Picture 18" descr="A qr code on a white background&#10;&#10;AI-generated content may be incorrect.">
            <a:extLst>
              <a:ext uri="{FF2B5EF4-FFF2-40B4-BE49-F238E27FC236}">
                <a16:creationId xmlns:a16="http://schemas.microsoft.com/office/drawing/2014/main" id="{95640DA8-A067-4F6C-D264-5CD331EFB7FD}"/>
              </a:ext>
            </a:extLst>
          </p:cNvPr>
          <p:cNvPicPr>
            <a:picLocks noChangeAspect="1"/>
          </p:cNvPicPr>
          <p:nvPr/>
        </p:nvPicPr>
        <p:blipFill>
          <a:blip r:embed="rId4"/>
          <a:stretch>
            <a:fillRect/>
          </a:stretch>
        </p:blipFill>
        <p:spPr>
          <a:xfrm>
            <a:off x="24759064" y="360553"/>
            <a:ext cx="1361665" cy="1361665"/>
          </a:xfrm>
          <a:prstGeom prst="rect">
            <a:avLst/>
          </a:prstGeom>
        </p:spPr>
      </p:pic>
      <p:pic>
        <p:nvPicPr>
          <p:cNvPr id="21" name="Picture 20" descr="A blue and yellow sign with text&#10;&#10;AI-generated content may be incorrect.">
            <a:extLst>
              <a:ext uri="{FF2B5EF4-FFF2-40B4-BE49-F238E27FC236}">
                <a16:creationId xmlns:a16="http://schemas.microsoft.com/office/drawing/2014/main" id="{03EB386B-E420-A548-E5BD-86D9AB368199}"/>
              </a:ext>
            </a:extLst>
          </p:cNvPr>
          <p:cNvPicPr>
            <a:picLocks noChangeAspect="1"/>
          </p:cNvPicPr>
          <p:nvPr/>
        </p:nvPicPr>
        <p:blipFill>
          <a:blip r:embed="rId5"/>
          <a:stretch>
            <a:fillRect/>
          </a:stretch>
        </p:blipFill>
        <p:spPr>
          <a:xfrm>
            <a:off x="23138295" y="90986"/>
            <a:ext cx="1361665" cy="1813872"/>
          </a:xfrm>
          <a:prstGeom prst="rect">
            <a:avLst/>
          </a:prstGeom>
        </p:spPr>
      </p:pic>
      <p:pic>
        <p:nvPicPr>
          <p:cNvPr id="50" name="Picture 49" descr="A black background with a black square&#10;&#10;AI-generated content may be incorrect.">
            <a:extLst>
              <a:ext uri="{FF2B5EF4-FFF2-40B4-BE49-F238E27FC236}">
                <a16:creationId xmlns:a16="http://schemas.microsoft.com/office/drawing/2014/main" id="{7C9880EA-522F-865F-31A4-B5E50677A8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2456" y="3680"/>
            <a:ext cx="2509045" cy="2200409"/>
          </a:xfrm>
          <a:prstGeom prst="rect">
            <a:avLst/>
          </a:prstGeom>
        </p:spPr>
      </p:pic>
      <p:sp>
        <p:nvSpPr>
          <p:cNvPr id="58" name="Text Placeholder 57">
            <a:extLst>
              <a:ext uri="{FF2B5EF4-FFF2-40B4-BE49-F238E27FC236}">
                <a16:creationId xmlns:a16="http://schemas.microsoft.com/office/drawing/2014/main" id="{044734BF-FB1F-C987-2B4F-27596CAFB56F}"/>
              </a:ext>
            </a:extLst>
          </p:cNvPr>
          <p:cNvSpPr>
            <a:spLocks noGrp="1"/>
          </p:cNvSpPr>
          <p:nvPr>
            <p:ph type="body" sz="quarter" idx="13"/>
          </p:nvPr>
        </p:nvSpPr>
        <p:spPr>
          <a:xfrm>
            <a:off x="289912" y="7925955"/>
            <a:ext cx="8132190" cy="532891"/>
          </a:xfrm>
        </p:spPr>
        <p:txBody>
          <a:bodyPr>
            <a:noAutofit/>
          </a:bodyPr>
          <a:lstStyle/>
          <a:p>
            <a:r>
              <a:rPr lang="en-US" sz="2400" dirty="0"/>
              <a:t>Scale invariance </a:t>
            </a:r>
            <a:r>
              <a:rPr lang="en-US" sz="2400" baseline="30000" dirty="0"/>
              <a:t>4</a:t>
            </a:r>
          </a:p>
        </p:txBody>
      </p:sp>
      <p:sp>
        <p:nvSpPr>
          <p:cNvPr id="60" name="Text Placeholder 3">
            <a:extLst>
              <a:ext uri="{FF2B5EF4-FFF2-40B4-BE49-F238E27FC236}">
                <a16:creationId xmlns:a16="http://schemas.microsoft.com/office/drawing/2014/main" id="{309FBF8B-0690-4105-0296-8B244D911502}"/>
              </a:ext>
            </a:extLst>
          </p:cNvPr>
          <p:cNvSpPr txBox="1">
            <a:spLocks/>
          </p:cNvSpPr>
          <p:nvPr/>
        </p:nvSpPr>
        <p:spPr>
          <a:xfrm>
            <a:off x="16144435" y="2343867"/>
            <a:ext cx="8516305" cy="404215"/>
          </a:xfrm>
          <a:prstGeom prst="rect">
            <a:avLst/>
          </a:prstGeom>
        </p:spPr>
        <p:txBody>
          <a:bodyPr vert="horz" lIns="91440" tIns="45720" rIns="91440" bIns="45720" rtlCol="0">
            <a:noAutofit/>
          </a:bodyPr>
          <a:lstStyle>
            <a:lvl1pPr marL="0" indent="0" algn="l" defTabSz="2015886" rtl="0" eaLnBrk="1" latinLnBrk="0" hangingPunct="1">
              <a:lnSpc>
                <a:spcPct val="90000"/>
              </a:lnSpc>
              <a:spcBef>
                <a:spcPts val="2205"/>
              </a:spcBef>
              <a:buFont typeface="Arial" panose="020B0604020202020204" pitchFamily="34" charset="0"/>
              <a:buNone/>
              <a:defRPr sz="1600" b="1" kern="1200">
                <a:solidFill>
                  <a:schemeClr val="tx1"/>
                </a:solidFill>
                <a:latin typeface="+mn-lt"/>
                <a:ea typeface="+mn-ea"/>
                <a:cs typeface="+mn-cs"/>
              </a:defRPr>
            </a:lvl1pPr>
            <a:lvl2pPr marL="1511915" indent="-503972" algn="l" defTabSz="2015886" rtl="0" eaLnBrk="1" latinLnBrk="0" hangingPunct="1">
              <a:lnSpc>
                <a:spcPct val="90000"/>
              </a:lnSpc>
              <a:spcBef>
                <a:spcPts val="1102"/>
              </a:spcBef>
              <a:buFont typeface="Arial" panose="020B0604020202020204" pitchFamily="34" charset="0"/>
              <a:buChar char="•"/>
              <a:defRPr sz="1600" b="1" kern="1200">
                <a:solidFill>
                  <a:schemeClr val="tx1"/>
                </a:solidFill>
                <a:latin typeface="+mn-lt"/>
                <a:ea typeface="+mn-ea"/>
                <a:cs typeface="+mn-cs"/>
              </a:defRPr>
            </a:lvl2pPr>
            <a:lvl3pPr marL="2519858" indent="-503972" algn="l" defTabSz="2015886" rtl="0" eaLnBrk="1" latinLnBrk="0" hangingPunct="1">
              <a:lnSpc>
                <a:spcPct val="90000"/>
              </a:lnSpc>
              <a:spcBef>
                <a:spcPts val="1102"/>
              </a:spcBef>
              <a:buFont typeface="Arial" panose="020B0604020202020204" pitchFamily="34" charset="0"/>
              <a:buChar char="•"/>
              <a:defRPr sz="1600" b="1" kern="1200">
                <a:solidFill>
                  <a:schemeClr val="tx1"/>
                </a:solidFill>
                <a:latin typeface="+mn-lt"/>
                <a:ea typeface="+mn-ea"/>
                <a:cs typeface="+mn-cs"/>
              </a:defRPr>
            </a:lvl3pPr>
            <a:lvl4pPr marL="3527801" indent="-503972" algn="l" defTabSz="2015886" rtl="0" eaLnBrk="1" latinLnBrk="0" hangingPunct="1">
              <a:lnSpc>
                <a:spcPct val="90000"/>
              </a:lnSpc>
              <a:spcBef>
                <a:spcPts val="1102"/>
              </a:spcBef>
              <a:buFont typeface="Arial" panose="020B0604020202020204" pitchFamily="34" charset="0"/>
              <a:buChar char="•"/>
              <a:defRPr sz="1600" b="1" kern="1200">
                <a:solidFill>
                  <a:schemeClr val="tx1"/>
                </a:solidFill>
                <a:latin typeface="+mn-lt"/>
                <a:ea typeface="+mn-ea"/>
                <a:cs typeface="+mn-cs"/>
              </a:defRPr>
            </a:lvl4pPr>
            <a:lvl5pPr marL="4535744" indent="-503972" algn="l" defTabSz="2015886" rtl="0" eaLnBrk="1" latinLnBrk="0" hangingPunct="1">
              <a:lnSpc>
                <a:spcPct val="90000"/>
              </a:lnSpc>
              <a:spcBef>
                <a:spcPts val="1102"/>
              </a:spcBef>
              <a:buFont typeface="Arial" panose="020B0604020202020204" pitchFamily="34" charset="0"/>
              <a:buChar char="•"/>
              <a:defRPr sz="1600" b="1" kern="1200">
                <a:solidFill>
                  <a:schemeClr val="tx1"/>
                </a:solidFill>
                <a:latin typeface="+mn-lt"/>
                <a:ea typeface="+mn-ea"/>
                <a:cs typeface="+mn-cs"/>
              </a:defRPr>
            </a:lvl5pPr>
            <a:lvl6pPr marL="5543687"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6pPr>
            <a:lvl7pPr marL="6551630"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7pPr>
            <a:lvl8pPr marL="7559573"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8pPr>
            <a:lvl9pPr marL="8567517"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9pPr>
          </a:lstStyle>
          <a:p>
            <a:r>
              <a:rPr lang="en-US" sz="2400" dirty="0"/>
              <a:t>Radar data </a:t>
            </a:r>
            <a:r>
              <a:rPr lang="en-US" sz="2400" baseline="30000" dirty="0"/>
              <a:t>1</a:t>
            </a:r>
          </a:p>
        </p:txBody>
      </p:sp>
      <p:sp>
        <p:nvSpPr>
          <p:cNvPr id="62" name="Text Placeholder 57">
            <a:extLst>
              <a:ext uri="{FF2B5EF4-FFF2-40B4-BE49-F238E27FC236}">
                <a16:creationId xmlns:a16="http://schemas.microsoft.com/office/drawing/2014/main" id="{9780E25A-F61A-D35B-6D19-AB553B90E2B5}"/>
              </a:ext>
            </a:extLst>
          </p:cNvPr>
          <p:cNvSpPr txBox="1">
            <a:spLocks/>
          </p:cNvSpPr>
          <p:nvPr/>
        </p:nvSpPr>
        <p:spPr>
          <a:xfrm>
            <a:off x="17356853" y="7902645"/>
            <a:ext cx="9279428" cy="308726"/>
          </a:xfrm>
          <a:prstGeom prst="rect">
            <a:avLst/>
          </a:prstGeom>
        </p:spPr>
        <p:txBody>
          <a:bodyPr vert="horz" lIns="91440" tIns="45720" rIns="91440" bIns="45720" rtlCol="0">
            <a:noAutofit/>
          </a:bodyPr>
          <a:lstStyle>
            <a:lvl1pPr marL="0" indent="0" algn="l" defTabSz="2015886" rtl="0" eaLnBrk="1" latinLnBrk="0" hangingPunct="1">
              <a:lnSpc>
                <a:spcPct val="90000"/>
              </a:lnSpc>
              <a:spcBef>
                <a:spcPts val="2205"/>
              </a:spcBef>
              <a:buFont typeface="Arial" panose="020B0604020202020204" pitchFamily="34" charset="0"/>
              <a:buNone/>
              <a:defRPr sz="1600" b="1" kern="1200">
                <a:solidFill>
                  <a:schemeClr val="tx1"/>
                </a:solidFill>
                <a:latin typeface="+mn-lt"/>
                <a:ea typeface="+mn-ea"/>
                <a:cs typeface="+mn-cs"/>
              </a:defRPr>
            </a:lvl1pPr>
            <a:lvl2pPr marL="1511915" indent="-503972" algn="l" defTabSz="2015886" rtl="0" eaLnBrk="1" latinLnBrk="0" hangingPunct="1">
              <a:lnSpc>
                <a:spcPct val="90000"/>
              </a:lnSpc>
              <a:spcBef>
                <a:spcPts val="1102"/>
              </a:spcBef>
              <a:buFont typeface="Arial" panose="020B0604020202020204" pitchFamily="34" charset="0"/>
              <a:buChar char="•"/>
              <a:defRPr sz="1600" b="1" kern="1200">
                <a:solidFill>
                  <a:schemeClr val="tx1"/>
                </a:solidFill>
                <a:latin typeface="+mn-lt"/>
                <a:ea typeface="+mn-ea"/>
                <a:cs typeface="+mn-cs"/>
              </a:defRPr>
            </a:lvl2pPr>
            <a:lvl3pPr marL="2519858" indent="-503972" algn="l" defTabSz="2015886" rtl="0" eaLnBrk="1" latinLnBrk="0" hangingPunct="1">
              <a:lnSpc>
                <a:spcPct val="90000"/>
              </a:lnSpc>
              <a:spcBef>
                <a:spcPts val="1102"/>
              </a:spcBef>
              <a:buFont typeface="Arial" panose="020B0604020202020204" pitchFamily="34" charset="0"/>
              <a:buChar char="•"/>
              <a:defRPr sz="1600" b="1" kern="1200">
                <a:solidFill>
                  <a:schemeClr val="tx1"/>
                </a:solidFill>
                <a:latin typeface="+mn-lt"/>
                <a:ea typeface="+mn-ea"/>
                <a:cs typeface="+mn-cs"/>
              </a:defRPr>
            </a:lvl3pPr>
            <a:lvl4pPr marL="3527801" indent="-503972" algn="l" defTabSz="2015886" rtl="0" eaLnBrk="1" latinLnBrk="0" hangingPunct="1">
              <a:lnSpc>
                <a:spcPct val="90000"/>
              </a:lnSpc>
              <a:spcBef>
                <a:spcPts val="1102"/>
              </a:spcBef>
              <a:buFont typeface="Arial" panose="020B0604020202020204" pitchFamily="34" charset="0"/>
              <a:buChar char="•"/>
              <a:defRPr sz="1600" b="1" kern="1200">
                <a:solidFill>
                  <a:schemeClr val="tx1"/>
                </a:solidFill>
                <a:latin typeface="+mn-lt"/>
                <a:ea typeface="+mn-ea"/>
                <a:cs typeface="+mn-cs"/>
              </a:defRPr>
            </a:lvl4pPr>
            <a:lvl5pPr marL="4535744" indent="-503972" algn="l" defTabSz="2015886" rtl="0" eaLnBrk="1" latinLnBrk="0" hangingPunct="1">
              <a:lnSpc>
                <a:spcPct val="90000"/>
              </a:lnSpc>
              <a:spcBef>
                <a:spcPts val="1102"/>
              </a:spcBef>
              <a:buFont typeface="Arial" panose="020B0604020202020204" pitchFamily="34" charset="0"/>
              <a:buChar char="•"/>
              <a:defRPr sz="1600" b="1" kern="1200">
                <a:solidFill>
                  <a:schemeClr val="tx1"/>
                </a:solidFill>
                <a:latin typeface="+mn-lt"/>
                <a:ea typeface="+mn-ea"/>
                <a:cs typeface="+mn-cs"/>
              </a:defRPr>
            </a:lvl5pPr>
            <a:lvl6pPr marL="5543687"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6pPr>
            <a:lvl7pPr marL="6551630"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7pPr>
            <a:lvl8pPr marL="7559573"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8pPr>
            <a:lvl9pPr marL="8567517"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9pPr>
          </a:lstStyle>
          <a:p>
            <a:r>
              <a:rPr lang="en-US" sz="2400" dirty="0"/>
              <a:t>Multifractal spectra </a:t>
            </a:r>
            <a:r>
              <a:rPr lang="en-US" sz="2400" baseline="30000" dirty="0"/>
              <a:t>5</a:t>
            </a:r>
          </a:p>
        </p:txBody>
      </p:sp>
      <mc:AlternateContent xmlns:mc="http://schemas.openxmlformats.org/markup-compatibility/2006" xmlns:a14="http://schemas.microsoft.com/office/drawing/2010/main">
        <mc:Choice Requires="a14">
          <p:sp>
            <p:nvSpPr>
              <p:cNvPr id="91" name="Text Placeholder 8">
                <a:extLst>
                  <a:ext uri="{FF2B5EF4-FFF2-40B4-BE49-F238E27FC236}">
                    <a16:creationId xmlns:a16="http://schemas.microsoft.com/office/drawing/2014/main" id="{3C020619-B38D-6196-2644-C7CE30795D5E}"/>
                  </a:ext>
                </a:extLst>
              </p:cNvPr>
              <p:cNvSpPr txBox="1">
                <a:spLocks/>
              </p:cNvSpPr>
              <p:nvPr/>
            </p:nvSpPr>
            <p:spPr>
              <a:xfrm>
                <a:off x="386968" y="5345951"/>
                <a:ext cx="9159122" cy="2333286"/>
              </a:xfrm>
              <a:prstGeom prst="rect">
                <a:avLst/>
              </a:prstGeom>
              <a:solidFill>
                <a:schemeClr val="bg1">
                  <a:lumMod val="95000"/>
                </a:schemeClr>
              </a:solidFill>
            </p:spPr>
            <p:txBody>
              <a:bodyPr vert="horz" wrap="square" lIns="180000" tIns="180000" rIns="180000" bIns="180000" rtlCol="0">
                <a:spAutoFit/>
              </a:bodyPr>
              <a:lstStyle>
                <a:lvl1pPr marL="180000" indent="-180000" algn="l" defTabSz="914317"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1pPr>
                <a:lvl2pPr marL="1511915" indent="-503972" algn="l" defTabSz="2015886" rtl="0" eaLnBrk="1" latinLnBrk="0" hangingPunct="1">
                  <a:lnSpc>
                    <a:spcPct val="90000"/>
                  </a:lnSpc>
                  <a:spcBef>
                    <a:spcPts val="1102"/>
                  </a:spcBef>
                  <a:buFont typeface="Arial" panose="020B0604020202020204" pitchFamily="34" charset="0"/>
                  <a:buChar char="•"/>
                  <a:defRPr sz="5291" kern="1200">
                    <a:solidFill>
                      <a:schemeClr val="tx1"/>
                    </a:solidFill>
                    <a:latin typeface="+mn-lt"/>
                    <a:ea typeface="+mn-ea"/>
                    <a:cs typeface="+mn-cs"/>
                  </a:defRPr>
                </a:lvl2pPr>
                <a:lvl3pPr marL="2519858" indent="-503972" algn="l" defTabSz="2015886" rtl="0" eaLnBrk="1" latinLnBrk="0" hangingPunct="1">
                  <a:lnSpc>
                    <a:spcPct val="90000"/>
                  </a:lnSpc>
                  <a:spcBef>
                    <a:spcPts val="1102"/>
                  </a:spcBef>
                  <a:buFont typeface="Arial" panose="020B0604020202020204" pitchFamily="34" charset="0"/>
                  <a:buChar char="•"/>
                  <a:defRPr sz="4409" kern="1200">
                    <a:solidFill>
                      <a:schemeClr val="tx1"/>
                    </a:solidFill>
                    <a:latin typeface="+mn-lt"/>
                    <a:ea typeface="+mn-ea"/>
                    <a:cs typeface="+mn-cs"/>
                  </a:defRPr>
                </a:lvl3pPr>
                <a:lvl4pPr marL="3527801"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4pPr>
                <a:lvl5pPr marL="4535744"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5pPr>
                <a:lvl6pPr marL="5543687"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6pPr>
                <a:lvl7pPr marL="6551630"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7pPr>
                <a:lvl8pPr marL="7559573"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8pPr>
                <a:lvl9pPr marL="8567517"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9pPr>
              </a:lstStyle>
              <a:p>
                <a:pPr marL="0" indent="0">
                  <a:buFont typeface="Arial" panose="020B0604020202020204" pitchFamily="34" charset="0"/>
                  <a:buNone/>
                </a:pPr>
                <a:r>
                  <a:rPr lang="en-US" sz="1800" b="1" dirty="0"/>
                  <a:t>Spatial pattern</a:t>
                </a:r>
                <a:r>
                  <a:rPr lang="en-US" sz="1800" dirty="0"/>
                  <a:t>:</a:t>
                </a:r>
              </a:p>
              <a:p>
                <a:r>
                  <a:rPr lang="en-US" sz="1800" dirty="0"/>
                  <a:t>Early winter: Deformation features distributed across the full </a:t>
                </a:r>
                <a14:m>
                  <m:oMath xmlns:m="http://schemas.openxmlformats.org/officeDocument/2006/math">
                    <m:r>
                      <a:rPr lang="en-US" sz="1800" b="0" i="1" dirty="0" smtClean="0">
                        <a:latin typeface="Cambria Math" panose="02040503050406030204" pitchFamily="18" charset="0"/>
                      </a:rPr>
                      <m:t>10 </m:t>
                    </m:r>
                    <m:r>
                      <m:rPr>
                        <m:sty m:val="p"/>
                      </m:rPr>
                      <a:rPr lang="en-US" sz="1800" b="0" i="0" dirty="0" smtClean="0">
                        <a:latin typeface="Cambria Math" panose="02040503050406030204" pitchFamily="18" charset="0"/>
                      </a:rPr>
                      <m:t>km</m:t>
                    </m:r>
                    <m:r>
                      <a:rPr lang="en-US" sz="1800" b="0" i="1" dirty="0" smtClean="0">
                        <a:latin typeface="Cambria Math" panose="02040503050406030204" pitchFamily="18" charset="0"/>
                      </a:rPr>
                      <m:t>×10</m:t>
                    </m:r>
                    <m:r>
                      <a:rPr lang="en-US" sz="1800" b="0" i="0" dirty="0" smtClean="0">
                        <a:latin typeface="Cambria Math" panose="02040503050406030204" pitchFamily="18" charset="0"/>
                      </a:rPr>
                      <m:t> </m:t>
                    </m:r>
                    <m:r>
                      <m:rPr>
                        <m:sty m:val="p"/>
                      </m:rPr>
                      <a:rPr lang="en-US" sz="1800" b="0" i="0" dirty="0" smtClean="0">
                        <a:latin typeface="Cambria Math" panose="02040503050406030204" pitchFamily="18" charset="0"/>
                      </a:rPr>
                      <m:t>km</m:t>
                    </m:r>
                  </m:oMath>
                </a14:m>
                <a:r>
                  <a:rPr lang="en-US" sz="1800" dirty="0"/>
                  <a:t> domain.</a:t>
                </a:r>
              </a:p>
              <a:p>
                <a:r>
                  <a:rPr lang="en-US" sz="1800" dirty="0"/>
                  <a:t>Late winter: Deformation localized in only a few larger leads with intermittent shear pulses.</a:t>
                </a:r>
              </a:p>
              <a:p>
                <a:pPr marL="0" indent="0">
                  <a:buFont typeface="Arial" panose="020B0604020202020204" pitchFamily="34" charset="0"/>
                  <a:buNone/>
                </a:pPr>
                <a:r>
                  <a:rPr lang="en-US" sz="1800" b="1" dirty="0"/>
                  <a:t>Temporal pattern</a:t>
                </a:r>
                <a:r>
                  <a:rPr lang="en-US" sz="1800" dirty="0"/>
                  <a:t>:</a:t>
                </a:r>
              </a:p>
              <a:p>
                <a:r>
                  <a:rPr lang="en-US" sz="1800" dirty="0"/>
                  <a:t>A few major active deformation periods separated by weeks-long quiescence.</a:t>
                </a:r>
              </a:p>
            </p:txBody>
          </p:sp>
        </mc:Choice>
        <mc:Fallback xmlns="">
          <p:sp>
            <p:nvSpPr>
              <p:cNvPr id="91" name="Text Placeholder 8">
                <a:extLst>
                  <a:ext uri="{FF2B5EF4-FFF2-40B4-BE49-F238E27FC236}">
                    <a16:creationId xmlns:a16="http://schemas.microsoft.com/office/drawing/2014/main" id="{3C020619-B38D-6196-2644-C7CE30795D5E}"/>
                  </a:ext>
                </a:extLst>
              </p:cNvPr>
              <p:cNvSpPr txBox="1">
                <a:spLocks noRot="1" noChangeAspect="1" noMove="1" noResize="1" noEditPoints="1" noAdjustHandles="1" noChangeArrowheads="1" noChangeShapeType="1" noTextEdit="1"/>
              </p:cNvSpPr>
              <p:nvPr/>
            </p:nvSpPr>
            <p:spPr>
              <a:xfrm>
                <a:off x="386968" y="5345951"/>
                <a:ext cx="9159122" cy="2333286"/>
              </a:xfrm>
              <a:prstGeom prst="rect">
                <a:avLst/>
              </a:prstGeom>
              <a:blipFill>
                <a:blip r:embed="rId7"/>
                <a:stretch>
                  <a:fillRect/>
                </a:stretch>
              </a:blipFill>
            </p:spPr>
            <p:txBody>
              <a:bodyPr/>
              <a:lstStyle/>
              <a:p>
                <a:r>
                  <a:rPr lang="en-US">
                    <a:noFill/>
                  </a:rPr>
                  <a:t> </a:t>
                </a:r>
              </a:p>
            </p:txBody>
          </p:sp>
        </mc:Fallback>
      </mc:AlternateContent>
      <p:sp>
        <p:nvSpPr>
          <p:cNvPr id="92" name="Text Placeholder 57">
            <a:extLst>
              <a:ext uri="{FF2B5EF4-FFF2-40B4-BE49-F238E27FC236}">
                <a16:creationId xmlns:a16="http://schemas.microsoft.com/office/drawing/2014/main" id="{DB549DB8-8FD5-366C-6E46-B2E285C391FE}"/>
              </a:ext>
            </a:extLst>
          </p:cNvPr>
          <p:cNvSpPr txBox="1">
            <a:spLocks/>
          </p:cNvSpPr>
          <p:nvPr/>
        </p:nvSpPr>
        <p:spPr>
          <a:xfrm>
            <a:off x="291061" y="4959810"/>
            <a:ext cx="8964110" cy="444341"/>
          </a:xfrm>
          <a:prstGeom prst="rect">
            <a:avLst/>
          </a:prstGeom>
        </p:spPr>
        <p:txBody>
          <a:bodyPr vert="horz" lIns="91440" tIns="45720" rIns="91440" bIns="45720" rtlCol="0">
            <a:noAutofit/>
          </a:bodyPr>
          <a:lstStyle>
            <a:lvl1pPr marL="0" indent="0" algn="l" defTabSz="2015886" rtl="0" eaLnBrk="1" latinLnBrk="0" hangingPunct="1">
              <a:lnSpc>
                <a:spcPct val="90000"/>
              </a:lnSpc>
              <a:spcBef>
                <a:spcPts val="2205"/>
              </a:spcBef>
              <a:buFont typeface="Arial" panose="020B0604020202020204" pitchFamily="34" charset="0"/>
              <a:buNone/>
              <a:defRPr sz="1600" b="1" kern="1200">
                <a:solidFill>
                  <a:schemeClr val="tx1"/>
                </a:solidFill>
                <a:latin typeface="+mn-lt"/>
                <a:ea typeface="+mn-ea"/>
                <a:cs typeface="+mn-cs"/>
              </a:defRPr>
            </a:lvl1pPr>
            <a:lvl2pPr marL="1511915" indent="-503972" algn="l" defTabSz="2015886" rtl="0" eaLnBrk="1" latinLnBrk="0" hangingPunct="1">
              <a:lnSpc>
                <a:spcPct val="90000"/>
              </a:lnSpc>
              <a:spcBef>
                <a:spcPts val="1102"/>
              </a:spcBef>
              <a:buFont typeface="Arial" panose="020B0604020202020204" pitchFamily="34" charset="0"/>
              <a:buChar char="•"/>
              <a:defRPr sz="1600" b="1" kern="1200">
                <a:solidFill>
                  <a:schemeClr val="tx1"/>
                </a:solidFill>
                <a:latin typeface="+mn-lt"/>
                <a:ea typeface="+mn-ea"/>
                <a:cs typeface="+mn-cs"/>
              </a:defRPr>
            </a:lvl2pPr>
            <a:lvl3pPr marL="2519858" indent="-503972" algn="l" defTabSz="2015886" rtl="0" eaLnBrk="1" latinLnBrk="0" hangingPunct="1">
              <a:lnSpc>
                <a:spcPct val="90000"/>
              </a:lnSpc>
              <a:spcBef>
                <a:spcPts val="1102"/>
              </a:spcBef>
              <a:buFont typeface="Arial" panose="020B0604020202020204" pitchFamily="34" charset="0"/>
              <a:buChar char="•"/>
              <a:defRPr sz="1600" b="1" kern="1200">
                <a:solidFill>
                  <a:schemeClr val="tx1"/>
                </a:solidFill>
                <a:latin typeface="+mn-lt"/>
                <a:ea typeface="+mn-ea"/>
                <a:cs typeface="+mn-cs"/>
              </a:defRPr>
            </a:lvl3pPr>
            <a:lvl4pPr marL="3527801" indent="-503972" algn="l" defTabSz="2015886" rtl="0" eaLnBrk="1" latinLnBrk="0" hangingPunct="1">
              <a:lnSpc>
                <a:spcPct val="90000"/>
              </a:lnSpc>
              <a:spcBef>
                <a:spcPts val="1102"/>
              </a:spcBef>
              <a:buFont typeface="Arial" panose="020B0604020202020204" pitchFamily="34" charset="0"/>
              <a:buChar char="•"/>
              <a:defRPr sz="1600" b="1" kern="1200">
                <a:solidFill>
                  <a:schemeClr val="tx1"/>
                </a:solidFill>
                <a:latin typeface="+mn-lt"/>
                <a:ea typeface="+mn-ea"/>
                <a:cs typeface="+mn-cs"/>
              </a:defRPr>
            </a:lvl4pPr>
            <a:lvl5pPr marL="4535744" indent="-503972" algn="l" defTabSz="2015886" rtl="0" eaLnBrk="1" latinLnBrk="0" hangingPunct="1">
              <a:lnSpc>
                <a:spcPct val="90000"/>
              </a:lnSpc>
              <a:spcBef>
                <a:spcPts val="1102"/>
              </a:spcBef>
              <a:buFont typeface="Arial" panose="020B0604020202020204" pitchFamily="34" charset="0"/>
              <a:buChar char="•"/>
              <a:defRPr sz="1600" b="1" kern="1200">
                <a:solidFill>
                  <a:schemeClr val="tx1"/>
                </a:solidFill>
                <a:latin typeface="+mn-lt"/>
                <a:ea typeface="+mn-ea"/>
                <a:cs typeface="+mn-cs"/>
              </a:defRPr>
            </a:lvl5pPr>
            <a:lvl6pPr marL="5543687"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6pPr>
            <a:lvl7pPr marL="6551630"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7pPr>
            <a:lvl8pPr marL="7559573"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8pPr>
            <a:lvl9pPr marL="8567517"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9pPr>
          </a:lstStyle>
          <a:p>
            <a:r>
              <a:rPr lang="en-US" sz="2400" dirty="0"/>
              <a:t>Deformation fields and time series </a:t>
            </a:r>
            <a:r>
              <a:rPr lang="en-US" sz="2400" baseline="30000" dirty="0"/>
              <a:t>3</a:t>
            </a:r>
          </a:p>
        </p:txBody>
      </p:sp>
      <p:grpSp>
        <p:nvGrpSpPr>
          <p:cNvPr id="126" name="Group 125">
            <a:extLst>
              <a:ext uri="{FF2B5EF4-FFF2-40B4-BE49-F238E27FC236}">
                <a16:creationId xmlns:a16="http://schemas.microsoft.com/office/drawing/2014/main" id="{45F6B470-7500-BE44-E991-219FC0109D32}"/>
              </a:ext>
            </a:extLst>
          </p:cNvPr>
          <p:cNvGrpSpPr/>
          <p:nvPr/>
        </p:nvGrpSpPr>
        <p:grpSpPr>
          <a:xfrm>
            <a:off x="8180943" y="8331699"/>
            <a:ext cx="1186767" cy="1480915"/>
            <a:chOff x="25006524" y="8096300"/>
            <a:chExt cx="1186767" cy="1480915"/>
          </a:xfrm>
        </p:grpSpPr>
        <p:pic>
          <p:nvPicPr>
            <p:cNvPr id="1028" name="Picture 4" descr="QR Code Image">
              <a:extLst>
                <a:ext uri="{FF2B5EF4-FFF2-40B4-BE49-F238E27FC236}">
                  <a16:creationId xmlns:a16="http://schemas.microsoft.com/office/drawing/2014/main" id="{2E8FBBBF-56EE-F2C2-3C70-8F4774BD21A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36674" y="8420598"/>
              <a:ext cx="1156617" cy="1156617"/>
            </a:xfrm>
            <a:prstGeom prst="rect">
              <a:avLst/>
            </a:prstGeom>
            <a:noFill/>
            <a:extLst>
              <a:ext uri="{909E8E84-426E-40DD-AFC4-6F175D3DCCD1}">
                <a14:hiddenFill xmlns:a14="http://schemas.microsoft.com/office/drawing/2010/main">
                  <a:solidFill>
                    <a:srgbClr val="FFFFFF"/>
                  </a:solidFill>
                </a14:hiddenFill>
              </a:ext>
            </a:extLst>
          </p:spPr>
        </p:pic>
        <p:sp>
          <p:nvSpPr>
            <p:cNvPr id="109" name="TextBox 108">
              <a:extLst>
                <a:ext uri="{FF2B5EF4-FFF2-40B4-BE49-F238E27FC236}">
                  <a16:creationId xmlns:a16="http://schemas.microsoft.com/office/drawing/2014/main" id="{4E0F80A0-72FA-0195-8658-0424CB025EA8}"/>
                </a:ext>
              </a:extLst>
            </p:cNvPr>
            <p:cNvSpPr txBox="1"/>
            <p:nvPr/>
          </p:nvSpPr>
          <p:spPr>
            <a:xfrm>
              <a:off x="25006524" y="8096300"/>
              <a:ext cx="1172817" cy="369332"/>
            </a:xfrm>
            <a:prstGeom prst="rect">
              <a:avLst/>
            </a:prstGeom>
            <a:noFill/>
          </p:spPr>
          <p:txBody>
            <a:bodyPr wrap="square">
              <a:spAutoFit/>
            </a:bodyPr>
            <a:lstStyle/>
            <a:p>
              <a:pPr algn="ctr"/>
              <a:r>
                <a:rPr lang="en-US" b="1" dirty="0"/>
                <a:t>Preprint</a:t>
              </a:r>
            </a:p>
          </p:txBody>
        </p:sp>
      </p:grpSp>
      <p:grpSp>
        <p:nvGrpSpPr>
          <p:cNvPr id="2" name="Group 1">
            <a:extLst>
              <a:ext uri="{FF2B5EF4-FFF2-40B4-BE49-F238E27FC236}">
                <a16:creationId xmlns:a16="http://schemas.microsoft.com/office/drawing/2014/main" id="{DC62A43F-36E1-6856-39AC-AED2050CA1EA}"/>
              </a:ext>
            </a:extLst>
          </p:cNvPr>
          <p:cNvGrpSpPr/>
          <p:nvPr/>
        </p:nvGrpSpPr>
        <p:grpSpPr>
          <a:xfrm>
            <a:off x="17216029" y="5606789"/>
            <a:ext cx="9201388" cy="1919391"/>
            <a:chOff x="17212765" y="5453746"/>
            <a:chExt cx="9201388" cy="1919391"/>
          </a:xfrm>
        </p:grpSpPr>
        <p:sp>
          <p:nvSpPr>
            <p:cNvPr id="80" name="Text Placeholder 7">
              <a:extLst>
                <a:ext uri="{FF2B5EF4-FFF2-40B4-BE49-F238E27FC236}">
                  <a16:creationId xmlns:a16="http://schemas.microsoft.com/office/drawing/2014/main" id="{56A37C38-B787-4DDD-2337-2692197E9A03}"/>
                </a:ext>
              </a:extLst>
            </p:cNvPr>
            <p:cNvSpPr txBox="1">
              <a:spLocks/>
            </p:cNvSpPr>
            <p:nvPr/>
          </p:nvSpPr>
          <p:spPr>
            <a:xfrm>
              <a:off x="17212765" y="5453746"/>
              <a:ext cx="9201388" cy="1919391"/>
            </a:xfrm>
            <a:prstGeom prst="rect">
              <a:avLst/>
            </a:prstGeom>
            <a:solidFill>
              <a:schemeClr val="bg1">
                <a:lumMod val="95000"/>
              </a:schemeClr>
            </a:solidFill>
          </p:spPr>
          <p:txBody>
            <a:bodyPr vert="horz" wrap="square" lIns="180000" tIns="180000" rIns="180000" bIns="180000" rtlCol="0">
              <a:spAutoFit/>
            </a:bodyPr>
            <a:lstStyle>
              <a:lvl1pPr marL="0" indent="0" algn="l" defTabSz="2015886" rtl="0" eaLnBrk="1" latinLnBrk="0" hangingPunct="1">
                <a:lnSpc>
                  <a:spcPct val="90000"/>
                </a:lnSpc>
                <a:spcBef>
                  <a:spcPts val="2205"/>
                </a:spcBef>
                <a:buFont typeface="Arial" panose="020B0604020202020204" pitchFamily="34" charset="0"/>
                <a:buNone/>
                <a:defRPr sz="1200" kern="1200">
                  <a:solidFill>
                    <a:schemeClr val="tx1"/>
                  </a:solidFill>
                  <a:latin typeface="+mn-lt"/>
                  <a:ea typeface="+mn-ea"/>
                  <a:cs typeface="+mn-cs"/>
                </a:defRPr>
              </a:lvl1pPr>
              <a:lvl2pPr marL="1511915" indent="-503972" algn="l" defTabSz="2015886" rtl="0" eaLnBrk="1" latinLnBrk="0" hangingPunct="1">
                <a:lnSpc>
                  <a:spcPct val="90000"/>
                </a:lnSpc>
                <a:spcBef>
                  <a:spcPts val="1102"/>
                </a:spcBef>
                <a:buFont typeface="Arial" panose="020B0604020202020204" pitchFamily="34" charset="0"/>
                <a:buChar char="•"/>
                <a:defRPr sz="5291" kern="1200">
                  <a:solidFill>
                    <a:schemeClr val="tx1"/>
                  </a:solidFill>
                  <a:latin typeface="+mn-lt"/>
                  <a:ea typeface="+mn-ea"/>
                  <a:cs typeface="+mn-cs"/>
                </a:defRPr>
              </a:lvl2pPr>
              <a:lvl3pPr marL="2519858" indent="-503972" algn="l" defTabSz="2015886" rtl="0" eaLnBrk="1" latinLnBrk="0" hangingPunct="1">
                <a:lnSpc>
                  <a:spcPct val="90000"/>
                </a:lnSpc>
                <a:spcBef>
                  <a:spcPts val="1102"/>
                </a:spcBef>
                <a:buFont typeface="Arial" panose="020B0604020202020204" pitchFamily="34" charset="0"/>
                <a:buChar char="•"/>
                <a:defRPr sz="4409" kern="1200">
                  <a:solidFill>
                    <a:schemeClr val="tx1"/>
                  </a:solidFill>
                  <a:latin typeface="+mn-lt"/>
                  <a:ea typeface="+mn-ea"/>
                  <a:cs typeface="+mn-cs"/>
                </a:defRPr>
              </a:lvl3pPr>
              <a:lvl4pPr marL="3527801"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4pPr>
              <a:lvl5pPr marL="4535744"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5pPr>
              <a:lvl6pPr marL="5543687"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6pPr>
              <a:lvl7pPr marL="6551630"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7pPr>
              <a:lvl8pPr marL="7559573"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8pPr>
              <a:lvl9pPr marL="8567517"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9pPr>
            </a:lstStyle>
            <a:p>
              <a:pPr>
                <a:spcBef>
                  <a:spcPts val="0"/>
                </a:spcBef>
              </a:pPr>
              <a:r>
                <a:rPr lang="en-US" sz="1800" dirty="0"/>
                <a:t>RAFT optical-flow architecture (Teed &amp; Deng, 2020) extended with a temporal </a:t>
              </a:r>
            </a:p>
            <a:p>
              <a:pPr>
                <a:spcBef>
                  <a:spcPts val="0"/>
                </a:spcBef>
              </a:pPr>
              <a:r>
                <a:rPr lang="en-US" sz="1800" dirty="0"/>
                <a:t>resolution tree (Uusinoka, et al. 2025a):</a:t>
              </a:r>
            </a:p>
            <a:p>
              <a:pPr marL="285750" indent="-285750">
                <a:spcBef>
                  <a:spcPts val="800"/>
                </a:spcBef>
                <a:buFont typeface="Arial" panose="020B0604020202020204" pitchFamily="34" charset="0"/>
                <a:buChar char="•"/>
              </a:pPr>
              <a:r>
                <a:rPr lang="en-US" sz="1800" dirty="0"/>
                <a:t>Pixel-scale displacements with subpixel accuracy even in noisy sectors. </a:t>
              </a:r>
            </a:p>
            <a:p>
              <a:pPr marL="285750" indent="-285750">
                <a:spcBef>
                  <a:spcPts val="800"/>
                </a:spcBef>
                <a:buFont typeface="Arial" panose="020B0604020202020204" pitchFamily="34" charset="0"/>
                <a:buChar char="•"/>
              </a:pPr>
              <a:r>
                <a:rPr lang="en-US" sz="1800" dirty="0"/>
                <a:t>~750 000 displacements per frame integrated to </a:t>
              </a:r>
              <a:r>
                <a:rPr lang="en-US" sz="1800" dirty="0" err="1"/>
                <a:t>Lagrangian</a:t>
              </a:r>
              <a:r>
                <a:rPr lang="en-US" sz="1800" dirty="0"/>
                <a:t> trajectories.</a:t>
              </a:r>
            </a:p>
            <a:p>
              <a:pPr>
                <a:spcBef>
                  <a:spcPts val="800"/>
                </a:spcBef>
              </a:pPr>
              <a:r>
                <a:rPr lang="en-US" sz="1800" b="1" dirty="0"/>
                <a:t>Open-source code</a:t>
              </a:r>
              <a:r>
                <a:rPr lang="en-US" sz="1800" dirty="0"/>
                <a:t> provided for reuse of the data pipeline.</a:t>
              </a:r>
            </a:p>
          </p:txBody>
        </p:sp>
        <p:grpSp>
          <p:nvGrpSpPr>
            <p:cNvPr id="127" name="Group 126">
              <a:extLst>
                <a:ext uri="{FF2B5EF4-FFF2-40B4-BE49-F238E27FC236}">
                  <a16:creationId xmlns:a16="http://schemas.microsoft.com/office/drawing/2014/main" id="{AD14FDEB-CF9B-619E-14D9-FCFD3B06C796}"/>
                </a:ext>
              </a:extLst>
            </p:cNvPr>
            <p:cNvGrpSpPr/>
            <p:nvPr/>
          </p:nvGrpSpPr>
          <p:grpSpPr>
            <a:xfrm>
              <a:off x="25126457" y="5560727"/>
              <a:ext cx="1172817" cy="1480558"/>
              <a:chOff x="8673593" y="5578290"/>
              <a:chExt cx="1172817" cy="1480558"/>
            </a:xfrm>
          </p:grpSpPr>
          <p:pic>
            <p:nvPicPr>
              <p:cNvPr id="1026" name="Picture 2" descr="QR Code Image">
                <a:extLst>
                  <a:ext uri="{FF2B5EF4-FFF2-40B4-BE49-F238E27FC236}">
                    <a16:creationId xmlns:a16="http://schemas.microsoft.com/office/drawing/2014/main" id="{D37B6B3F-45DA-2D13-9E45-E2896C0DE6D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89220" y="5902231"/>
                <a:ext cx="1156617" cy="1156617"/>
              </a:xfrm>
              <a:prstGeom prst="rect">
                <a:avLst/>
              </a:prstGeom>
              <a:noFill/>
              <a:extLst>
                <a:ext uri="{909E8E84-426E-40DD-AFC4-6F175D3DCCD1}">
                  <a14:hiddenFill xmlns:a14="http://schemas.microsoft.com/office/drawing/2010/main">
                    <a:solidFill>
                      <a:srgbClr val="FFFFFF"/>
                    </a:solidFill>
                  </a14:hiddenFill>
                </a:ext>
              </a:extLst>
            </p:spPr>
          </p:pic>
          <p:sp>
            <p:nvSpPr>
              <p:cNvPr id="110" name="TextBox 109">
                <a:extLst>
                  <a:ext uri="{FF2B5EF4-FFF2-40B4-BE49-F238E27FC236}">
                    <a16:creationId xmlns:a16="http://schemas.microsoft.com/office/drawing/2014/main" id="{632B3BB7-2FA8-2132-EEF5-F521295593F8}"/>
                  </a:ext>
                </a:extLst>
              </p:cNvPr>
              <p:cNvSpPr txBox="1"/>
              <p:nvPr/>
            </p:nvSpPr>
            <p:spPr>
              <a:xfrm>
                <a:off x="8673593" y="5578290"/>
                <a:ext cx="1172817" cy="369332"/>
              </a:xfrm>
              <a:prstGeom prst="rect">
                <a:avLst/>
              </a:prstGeom>
              <a:noFill/>
            </p:spPr>
            <p:txBody>
              <a:bodyPr wrap="square">
                <a:spAutoFit/>
              </a:bodyPr>
              <a:lstStyle/>
              <a:p>
                <a:pPr algn="ctr"/>
                <a:r>
                  <a:rPr lang="en-US" b="1" dirty="0"/>
                  <a:t>Article</a:t>
                </a:r>
              </a:p>
            </p:txBody>
          </p:sp>
        </p:grpSp>
      </p:grpSp>
      <p:cxnSp>
        <p:nvCxnSpPr>
          <p:cNvPr id="114" name="Straight Connector 113">
            <a:extLst>
              <a:ext uri="{FF2B5EF4-FFF2-40B4-BE49-F238E27FC236}">
                <a16:creationId xmlns:a16="http://schemas.microsoft.com/office/drawing/2014/main" id="{51715EA1-E8F7-AF6E-EA46-15BA46DA4ABB}"/>
              </a:ext>
            </a:extLst>
          </p:cNvPr>
          <p:cNvCxnSpPr>
            <a:cxnSpLocks/>
          </p:cNvCxnSpPr>
          <p:nvPr/>
        </p:nvCxnSpPr>
        <p:spPr>
          <a:xfrm>
            <a:off x="771190" y="2154174"/>
            <a:ext cx="25379513" cy="0"/>
          </a:xfrm>
          <a:prstGeom prst="line">
            <a:avLst/>
          </a:prstGeom>
          <a:ln w="76200">
            <a:solidFill>
              <a:schemeClr val="tx2">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B70CF4D9-CBE7-DD0D-5554-5D41EE86C6DF}"/>
              </a:ext>
            </a:extLst>
          </p:cNvPr>
          <p:cNvCxnSpPr>
            <a:cxnSpLocks/>
          </p:cNvCxnSpPr>
          <p:nvPr/>
        </p:nvCxnSpPr>
        <p:spPr>
          <a:xfrm>
            <a:off x="0" y="14124409"/>
            <a:ext cx="26879550" cy="0"/>
          </a:xfrm>
          <a:prstGeom prst="line">
            <a:avLst/>
          </a:prstGeom>
          <a:ln w="28575">
            <a:solidFill>
              <a:schemeClr val="bg2">
                <a:lumMod val="75000"/>
              </a:schemeClr>
            </a:solidFill>
            <a:prstDash val="solid"/>
          </a:ln>
        </p:spPr>
        <p:style>
          <a:lnRef idx="2">
            <a:schemeClr val="accent1"/>
          </a:lnRef>
          <a:fillRef idx="0">
            <a:schemeClr val="accent1"/>
          </a:fillRef>
          <a:effectRef idx="1">
            <a:schemeClr val="accent1"/>
          </a:effectRef>
          <a:fontRef idx="minor">
            <a:schemeClr val="tx1"/>
          </a:fontRef>
        </p:style>
      </p:cxnSp>
      <p:grpSp>
        <p:nvGrpSpPr>
          <p:cNvPr id="1051" name="Group 1050">
            <a:extLst>
              <a:ext uri="{FF2B5EF4-FFF2-40B4-BE49-F238E27FC236}">
                <a16:creationId xmlns:a16="http://schemas.microsoft.com/office/drawing/2014/main" id="{9D0254D7-3374-0947-9093-CDCEB9949254}"/>
              </a:ext>
            </a:extLst>
          </p:cNvPr>
          <p:cNvGrpSpPr/>
          <p:nvPr/>
        </p:nvGrpSpPr>
        <p:grpSpPr>
          <a:xfrm>
            <a:off x="11472816" y="2347381"/>
            <a:ext cx="3075289" cy="2351064"/>
            <a:chOff x="11715109" y="2409037"/>
            <a:chExt cx="3075289" cy="2351064"/>
          </a:xfrm>
        </p:grpSpPr>
        <p:grpSp>
          <p:nvGrpSpPr>
            <p:cNvPr id="107" name="Group 106">
              <a:extLst>
                <a:ext uri="{FF2B5EF4-FFF2-40B4-BE49-F238E27FC236}">
                  <a16:creationId xmlns:a16="http://schemas.microsoft.com/office/drawing/2014/main" id="{6F1AC604-5313-3C3D-6096-36EC495169DA}"/>
                </a:ext>
              </a:extLst>
            </p:cNvPr>
            <p:cNvGrpSpPr/>
            <p:nvPr/>
          </p:nvGrpSpPr>
          <p:grpSpPr>
            <a:xfrm>
              <a:off x="12089152" y="2594069"/>
              <a:ext cx="2701246" cy="2166032"/>
              <a:chOff x="11600041" y="2373052"/>
              <a:chExt cx="3077306" cy="2467581"/>
            </a:xfrm>
          </p:grpSpPr>
          <p:pic>
            <p:nvPicPr>
              <p:cNvPr id="59" name="Picture 58" descr="A black and white image of a square&#10;&#10;AI-generated content may be incorrect.">
                <a:extLst>
                  <a:ext uri="{FF2B5EF4-FFF2-40B4-BE49-F238E27FC236}">
                    <a16:creationId xmlns:a16="http://schemas.microsoft.com/office/drawing/2014/main" id="{15FBEF8C-2196-3A1B-4BA6-399254D21CC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600041" y="2373052"/>
                <a:ext cx="2109421" cy="2109421"/>
              </a:xfrm>
              <a:prstGeom prst="rect">
                <a:avLst/>
              </a:prstGeom>
            </p:spPr>
          </p:pic>
          <p:pic>
            <p:nvPicPr>
              <p:cNvPr id="104" name="Picture 103" descr="A black and white image of a dark room&#10;&#10;AI-generated content may be incorrect.">
                <a:extLst>
                  <a:ext uri="{FF2B5EF4-FFF2-40B4-BE49-F238E27FC236}">
                    <a16:creationId xmlns:a16="http://schemas.microsoft.com/office/drawing/2014/main" id="{6B56D30D-67D6-4946-16F8-F37BB21A5FE4}"/>
                  </a:ext>
                </a:extLst>
              </p:cNvPr>
              <p:cNvPicPr>
                <a:picLocks noChangeAspect="1"/>
              </p:cNvPicPr>
              <p:nvPr/>
            </p:nvPicPr>
            <p:blipFill>
              <a:blip r:embed="rId11"/>
              <a:stretch>
                <a:fillRect/>
              </a:stretch>
            </p:blipFill>
            <p:spPr>
              <a:xfrm>
                <a:off x="12075817" y="2523512"/>
                <a:ext cx="2125754" cy="2125754"/>
              </a:xfrm>
              <a:prstGeom prst="rect">
                <a:avLst/>
              </a:prstGeom>
            </p:spPr>
          </p:pic>
          <p:pic>
            <p:nvPicPr>
              <p:cNvPr id="106" name="Picture 105" descr="A black and white photo of a light in the dark&#10;&#10;AI-generated content may be incorrect.">
                <a:extLst>
                  <a:ext uri="{FF2B5EF4-FFF2-40B4-BE49-F238E27FC236}">
                    <a16:creationId xmlns:a16="http://schemas.microsoft.com/office/drawing/2014/main" id="{03458C17-1067-3DA4-087A-71EDDEF7F78C}"/>
                  </a:ext>
                </a:extLst>
              </p:cNvPr>
              <p:cNvPicPr>
                <a:picLocks noChangeAspect="1"/>
              </p:cNvPicPr>
              <p:nvPr/>
            </p:nvPicPr>
            <p:blipFill>
              <a:blip r:embed="rId12"/>
              <a:stretch>
                <a:fillRect/>
              </a:stretch>
            </p:blipFill>
            <p:spPr>
              <a:xfrm>
                <a:off x="12567926" y="2731212"/>
                <a:ext cx="2109421" cy="2109421"/>
              </a:xfrm>
              <a:prstGeom prst="rect">
                <a:avLst/>
              </a:prstGeom>
            </p:spPr>
          </p:pic>
        </p:grpSp>
        <p:sp>
          <p:nvSpPr>
            <p:cNvPr id="119" name="TextBox 118">
              <a:extLst>
                <a:ext uri="{FF2B5EF4-FFF2-40B4-BE49-F238E27FC236}">
                  <a16:creationId xmlns:a16="http://schemas.microsoft.com/office/drawing/2014/main" id="{A406965A-2072-0DE0-E52B-2084B369D788}"/>
                </a:ext>
              </a:extLst>
            </p:cNvPr>
            <p:cNvSpPr txBox="1"/>
            <p:nvPr/>
          </p:nvSpPr>
          <p:spPr>
            <a:xfrm>
              <a:off x="11715109" y="2409037"/>
              <a:ext cx="420638" cy="461665"/>
            </a:xfrm>
            <a:prstGeom prst="rect">
              <a:avLst/>
            </a:prstGeom>
            <a:noFill/>
          </p:spPr>
          <p:txBody>
            <a:bodyPr wrap="square">
              <a:spAutoFit/>
            </a:bodyPr>
            <a:lstStyle/>
            <a:p>
              <a:r>
                <a:rPr lang="en-US" sz="2400" b="1" dirty="0"/>
                <a:t>1</a:t>
              </a:r>
            </a:p>
          </p:txBody>
        </p:sp>
      </p:grpSp>
      <p:grpSp>
        <p:nvGrpSpPr>
          <p:cNvPr id="1052" name="Group 1051">
            <a:extLst>
              <a:ext uri="{FF2B5EF4-FFF2-40B4-BE49-F238E27FC236}">
                <a16:creationId xmlns:a16="http://schemas.microsoft.com/office/drawing/2014/main" id="{A9F259E6-D017-498E-1A14-3122EB1E56F0}"/>
              </a:ext>
            </a:extLst>
          </p:cNvPr>
          <p:cNvGrpSpPr/>
          <p:nvPr/>
        </p:nvGrpSpPr>
        <p:grpSpPr>
          <a:xfrm>
            <a:off x="10353587" y="4962679"/>
            <a:ext cx="6244657" cy="2858282"/>
            <a:chOff x="10265704" y="5021554"/>
            <a:chExt cx="6244657" cy="2858282"/>
          </a:xfrm>
        </p:grpSpPr>
        <p:grpSp>
          <p:nvGrpSpPr>
            <p:cNvPr id="54" name="Group 53">
              <a:extLst>
                <a:ext uri="{FF2B5EF4-FFF2-40B4-BE49-F238E27FC236}">
                  <a16:creationId xmlns:a16="http://schemas.microsoft.com/office/drawing/2014/main" id="{CF90DDE1-CB99-C8ED-AC28-349AD9B196EE}"/>
                </a:ext>
              </a:extLst>
            </p:cNvPr>
            <p:cNvGrpSpPr/>
            <p:nvPr/>
          </p:nvGrpSpPr>
          <p:grpSpPr>
            <a:xfrm>
              <a:off x="10434637" y="5077815"/>
              <a:ext cx="6075724" cy="2802021"/>
              <a:chOff x="1240739" y="1326483"/>
              <a:chExt cx="9537145" cy="4398370"/>
            </a:xfrm>
          </p:grpSpPr>
          <p:pic>
            <p:nvPicPr>
              <p:cNvPr id="55" name="Picture 54" descr="A screenshot of a computer generated image&#10;&#10;AI-generated content may be incorrect.">
                <a:extLst>
                  <a:ext uri="{FF2B5EF4-FFF2-40B4-BE49-F238E27FC236}">
                    <a16:creationId xmlns:a16="http://schemas.microsoft.com/office/drawing/2014/main" id="{F156B62F-6042-7947-A65D-3842267F2C7F}"/>
                  </a:ext>
                </a:extLst>
              </p:cNvPr>
              <p:cNvPicPr>
                <a:picLocks noChangeAspect="1"/>
              </p:cNvPicPr>
              <p:nvPr/>
            </p:nvPicPr>
            <p:blipFill>
              <a:blip r:embed="rId13">
                <a:extLst>
                  <a:ext uri="{28A0092B-C50C-407E-A947-70E740481C1C}">
                    <a14:useLocalDpi xmlns:a14="http://schemas.microsoft.com/office/drawing/2010/main" val="0"/>
                  </a:ext>
                </a:extLst>
              </a:blip>
              <a:srcRect b="35865"/>
              <a:stretch/>
            </p:blipFill>
            <p:spPr>
              <a:xfrm>
                <a:off x="1240739" y="1326483"/>
                <a:ext cx="9537145" cy="4398370"/>
              </a:xfrm>
              <a:prstGeom prst="rect">
                <a:avLst/>
              </a:prstGeom>
            </p:spPr>
          </p:pic>
          <p:sp>
            <p:nvSpPr>
              <p:cNvPr id="56" name="Rectangle 55">
                <a:extLst>
                  <a:ext uri="{FF2B5EF4-FFF2-40B4-BE49-F238E27FC236}">
                    <a16:creationId xmlns:a16="http://schemas.microsoft.com/office/drawing/2014/main" id="{45748116-FBB8-8CDC-015B-E2F5784CF645}"/>
                  </a:ext>
                </a:extLst>
              </p:cNvPr>
              <p:cNvSpPr/>
              <p:nvPr/>
            </p:nvSpPr>
            <p:spPr>
              <a:xfrm>
                <a:off x="1293099" y="1431477"/>
                <a:ext cx="228052" cy="2923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20" name="TextBox 119">
              <a:extLst>
                <a:ext uri="{FF2B5EF4-FFF2-40B4-BE49-F238E27FC236}">
                  <a16:creationId xmlns:a16="http://schemas.microsoft.com/office/drawing/2014/main" id="{6322F936-8983-8FCC-95F6-7037C9B310BE}"/>
                </a:ext>
              </a:extLst>
            </p:cNvPr>
            <p:cNvSpPr txBox="1"/>
            <p:nvPr/>
          </p:nvSpPr>
          <p:spPr>
            <a:xfrm>
              <a:off x="10265704" y="5021554"/>
              <a:ext cx="420638" cy="461665"/>
            </a:xfrm>
            <a:prstGeom prst="rect">
              <a:avLst/>
            </a:prstGeom>
            <a:noFill/>
          </p:spPr>
          <p:txBody>
            <a:bodyPr wrap="square">
              <a:spAutoFit/>
            </a:bodyPr>
            <a:lstStyle/>
            <a:p>
              <a:r>
                <a:rPr lang="en-US" sz="2400" b="1" dirty="0"/>
                <a:t>2</a:t>
              </a:r>
            </a:p>
          </p:txBody>
        </p:sp>
      </p:grpSp>
      <p:grpSp>
        <p:nvGrpSpPr>
          <p:cNvPr id="82" name="Group 81">
            <a:extLst>
              <a:ext uri="{FF2B5EF4-FFF2-40B4-BE49-F238E27FC236}">
                <a16:creationId xmlns:a16="http://schemas.microsoft.com/office/drawing/2014/main" id="{EFBF1FBE-9087-E9CD-F249-F86C116F8BF4}"/>
              </a:ext>
            </a:extLst>
          </p:cNvPr>
          <p:cNvGrpSpPr/>
          <p:nvPr/>
        </p:nvGrpSpPr>
        <p:grpSpPr>
          <a:xfrm>
            <a:off x="10111163" y="7696683"/>
            <a:ext cx="6641287" cy="3753334"/>
            <a:chOff x="10055098" y="7635958"/>
            <a:chExt cx="6641287" cy="3753334"/>
          </a:xfrm>
        </p:grpSpPr>
        <p:grpSp>
          <p:nvGrpSpPr>
            <p:cNvPr id="90" name="Group 89">
              <a:extLst>
                <a:ext uri="{FF2B5EF4-FFF2-40B4-BE49-F238E27FC236}">
                  <a16:creationId xmlns:a16="http://schemas.microsoft.com/office/drawing/2014/main" id="{2610E802-63BF-B54C-84C8-D99CCD72ACC8}"/>
                </a:ext>
              </a:extLst>
            </p:cNvPr>
            <p:cNvGrpSpPr/>
            <p:nvPr/>
          </p:nvGrpSpPr>
          <p:grpSpPr>
            <a:xfrm>
              <a:off x="10182619" y="8022734"/>
              <a:ext cx="6513766" cy="3366558"/>
              <a:chOff x="-3933990" y="1376646"/>
              <a:chExt cx="19019995" cy="9830245"/>
            </a:xfrm>
          </p:grpSpPr>
          <p:pic>
            <p:nvPicPr>
              <p:cNvPr id="84" name="Picture 83" descr="A close-up of a graph&#10;&#10;AI-generated content may be incorrect.">
                <a:extLst>
                  <a:ext uri="{FF2B5EF4-FFF2-40B4-BE49-F238E27FC236}">
                    <a16:creationId xmlns:a16="http://schemas.microsoft.com/office/drawing/2014/main" id="{7163DAEA-3A96-0470-7BCF-1365172FCA4E}"/>
                  </a:ext>
                </a:extLst>
              </p:cNvPr>
              <p:cNvPicPr>
                <a:picLocks noChangeAspect="1"/>
              </p:cNvPicPr>
              <p:nvPr/>
            </p:nvPicPr>
            <p:blipFill>
              <a:blip r:embed="rId14"/>
              <a:stretch>
                <a:fillRect/>
              </a:stretch>
            </p:blipFill>
            <p:spPr>
              <a:xfrm>
                <a:off x="-3933553" y="5229316"/>
                <a:ext cx="19019558" cy="5977575"/>
              </a:xfrm>
              <a:prstGeom prst="rect">
                <a:avLst/>
              </a:prstGeom>
            </p:spPr>
          </p:pic>
          <p:grpSp>
            <p:nvGrpSpPr>
              <p:cNvPr id="89" name="Group 88">
                <a:extLst>
                  <a:ext uri="{FF2B5EF4-FFF2-40B4-BE49-F238E27FC236}">
                    <a16:creationId xmlns:a16="http://schemas.microsoft.com/office/drawing/2014/main" id="{F4EA14A1-D2E2-A95C-2F04-ECCF380F34B0}"/>
                  </a:ext>
                </a:extLst>
              </p:cNvPr>
              <p:cNvGrpSpPr/>
              <p:nvPr/>
            </p:nvGrpSpPr>
            <p:grpSpPr>
              <a:xfrm>
                <a:off x="-3933990" y="1376646"/>
                <a:ext cx="19019558" cy="3867648"/>
                <a:chOff x="3185583" y="1641742"/>
                <a:chExt cx="19019558" cy="3867648"/>
              </a:xfrm>
            </p:grpSpPr>
            <p:pic>
              <p:nvPicPr>
                <p:cNvPr id="86" name="Picture 85" descr="A graph of a graph&#10;&#10;AI-generated content may be incorrect.">
                  <a:extLst>
                    <a:ext uri="{FF2B5EF4-FFF2-40B4-BE49-F238E27FC236}">
                      <a16:creationId xmlns:a16="http://schemas.microsoft.com/office/drawing/2014/main" id="{1EDB3728-F147-C943-A12A-8DE062AE9015}"/>
                    </a:ext>
                  </a:extLst>
                </p:cNvPr>
                <p:cNvPicPr>
                  <a:picLocks noChangeAspect="1"/>
                </p:cNvPicPr>
                <p:nvPr/>
              </p:nvPicPr>
              <p:blipFill>
                <a:blip r:embed="rId15"/>
                <a:srcRect b="66879"/>
                <a:stretch/>
              </p:blipFill>
              <p:spPr>
                <a:xfrm>
                  <a:off x="3185583" y="1641742"/>
                  <a:ext cx="19019558" cy="3616151"/>
                </a:xfrm>
                <a:prstGeom prst="rect">
                  <a:avLst/>
                </a:prstGeom>
              </p:spPr>
            </p:pic>
            <p:pic>
              <p:nvPicPr>
                <p:cNvPr id="88" name="Picture 87" descr="A graph of a graph&#10;&#10;AI-generated content may be incorrect.">
                  <a:extLst>
                    <a:ext uri="{FF2B5EF4-FFF2-40B4-BE49-F238E27FC236}">
                      <a16:creationId xmlns:a16="http://schemas.microsoft.com/office/drawing/2014/main" id="{B3C76F51-D350-F1C7-0250-EAC9B550539A}"/>
                    </a:ext>
                  </a:extLst>
                </p:cNvPr>
                <p:cNvPicPr>
                  <a:picLocks noChangeAspect="1"/>
                </p:cNvPicPr>
                <p:nvPr/>
              </p:nvPicPr>
              <p:blipFill>
                <a:blip r:embed="rId15"/>
                <a:srcRect t="96170"/>
                <a:stretch/>
              </p:blipFill>
              <p:spPr>
                <a:xfrm>
                  <a:off x="3185583" y="5091198"/>
                  <a:ext cx="19019558" cy="418192"/>
                </a:xfrm>
                <a:prstGeom prst="rect">
                  <a:avLst/>
                </a:prstGeom>
              </p:spPr>
            </p:pic>
          </p:grpSp>
        </p:grpSp>
        <p:sp>
          <p:nvSpPr>
            <p:cNvPr id="121" name="TextBox 120">
              <a:extLst>
                <a:ext uri="{FF2B5EF4-FFF2-40B4-BE49-F238E27FC236}">
                  <a16:creationId xmlns:a16="http://schemas.microsoft.com/office/drawing/2014/main" id="{103323E3-2AF6-D847-92BB-2AD6B22D5368}"/>
                </a:ext>
              </a:extLst>
            </p:cNvPr>
            <p:cNvSpPr txBox="1"/>
            <p:nvPr/>
          </p:nvSpPr>
          <p:spPr>
            <a:xfrm>
              <a:off x="10055098" y="7635958"/>
              <a:ext cx="420638" cy="461665"/>
            </a:xfrm>
            <a:prstGeom prst="rect">
              <a:avLst/>
            </a:prstGeom>
            <a:noFill/>
          </p:spPr>
          <p:txBody>
            <a:bodyPr wrap="square">
              <a:spAutoFit/>
            </a:bodyPr>
            <a:lstStyle/>
            <a:p>
              <a:r>
                <a:rPr lang="en-US" sz="2400" b="1" dirty="0"/>
                <a:t>3</a:t>
              </a:r>
            </a:p>
          </p:txBody>
        </p:sp>
      </p:grpSp>
      <p:grpSp>
        <p:nvGrpSpPr>
          <p:cNvPr id="125" name="Group 124">
            <a:extLst>
              <a:ext uri="{FF2B5EF4-FFF2-40B4-BE49-F238E27FC236}">
                <a16:creationId xmlns:a16="http://schemas.microsoft.com/office/drawing/2014/main" id="{0DF61519-D8E7-50B0-A507-27E6B109002D}"/>
              </a:ext>
            </a:extLst>
          </p:cNvPr>
          <p:cNvGrpSpPr/>
          <p:nvPr/>
        </p:nvGrpSpPr>
        <p:grpSpPr>
          <a:xfrm>
            <a:off x="195136" y="10546296"/>
            <a:ext cx="7583642" cy="3363172"/>
            <a:chOff x="20029959" y="11009618"/>
            <a:chExt cx="6486149" cy="2876460"/>
          </a:xfrm>
        </p:grpSpPr>
        <p:grpSp>
          <p:nvGrpSpPr>
            <p:cNvPr id="71" name="Group 70">
              <a:extLst>
                <a:ext uri="{FF2B5EF4-FFF2-40B4-BE49-F238E27FC236}">
                  <a16:creationId xmlns:a16="http://schemas.microsoft.com/office/drawing/2014/main" id="{5C883525-2ED8-7938-372A-B1C121435651}"/>
                </a:ext>
              </a:extLst>
            </p:cNvPr>
            <p:cNvGrpSpPr/>
            <p:nvPr/>
          </p:nvGrpSpPr>
          <p:grpSpPr>
            <a:xfrm>
              <a:off x="20355910" y="11137348"/>
              <a:ext cx="6160198" cy="2748730"/>
              <a:chOff x="12789222" y="4946116"/>
              <a:chExt cx="11286420" cy="5036089"/>
            </a:xfrm>
          </p:grpSpPr>
          <p:pic>
            <p:nvPicPr>
              <p:cNvPr id="64" name="Picture 63" descr="A collage of graphs&#10;&#10;AI-generated content may be incorrect.">
                <a:extLst>
                  <a:ext uri="{FF2B5EF4-FFF2-40B4-BE49-F238E27FC236}">
                    <a16:creationId xmlns:a16="http://schemas.microsoft.com/office/drawing/2014/main" id="{EF2D57EC-C28B-8774-AE76-6C0CB64F65C3}"/>
                  </a:ext>
                </a:extLst>
              </p:cNvPr>
              <p:cNvPicPr>
                <a:picLocks noChangeAspect="1"/>
              </p:cNvPicPr>
              <p:nvPr/>
            </p:nvPicPr>
            <p:blipFill>
              <a:blip r:embed="rId16"/>
              <a:srcRect l="50971" t="34961" r="25370" b="33977"/>
              <a:stretch/>
            </p:blipFill>
            <p:spPr>
              <a:xfrm>
                <a:off x="13641081" y="5285879"/>
                <a:ext cx="4906446" cy="4696326"/>
              </a:xfrm>
              <a:prstGeom prst="rect">
                <a:avLst/>
              </a:prstGeom>
            </p:spPr>
          </p:pic>
          <p:pic>
            <p:nvPicPr>
              <p:cNvPr id="66" name="Picture 65" descr="A collage of graphs&#10;&#10;AI-generated content may be incorrect.">
                <a:extLst>
                  <a:ext uri="{FF2B5EF4-FFF2-40B4-BE49-F238E27FC236}">
                    <a16:creationId xmlns:a16="http://schemas.microsoft.com/office/drawing/2014/main" id="{961B0F2A-DA3E-B1B0-FB79-2204F3F26787}"/>
                  </a:ext>
                </a:extLst>
              </p:cNvPr>
              <p:cNvPicPr>
                <a:picLocks noChangeAspect="1"/>
              </p:cNvPicPr>
              <p:nvPr/>
            </p:nvPicPr>
            <p:blipFill>
              <a:blip r:embed="rId16"/>
              <a:srcRect l="58327" t="69299" r="16187"/>
              <a:stretch/>
            </p:blipFill>
            <p:spPr>
              <a:xfrm>
                <a:off x="18362569" y="5216120"/>
                <a:ext cx="5285393" cy="4641852"/>
              </a:xfrm>
              <a:prstGeom prst="rect">
                <a:avLst/>
              </a:prstGeom>
            </p:spPr>
          </p:pic>
          <p:pic>
            <p:nvPicPr>
              <p:cNvPr id="68" name="Picture 67" descr="A collage of graphs&#10;&#10;AI-generated content may be incorrect.">
                <a:extLst>
                  <a:ext uri="{FF2B5EF4-FFF2-40B4-BE49-F238E27FC236}">
                    <a16:creationId xmlns:a16="http://schemas.microsoft.com/office/drawing/2014/main" id="{6798578E-048A-F078-3BBF-E7C6CE0F8212}"/>
                  </a:ext>
                </a:extLst>
              </p:cNvPr>
              <p:cNvPicPr>
                <a:picLocks noChangeAspect="1"/>
              </p:cNvPicPr>
              <p:nvPr/>
            </p:nvPicPr>
            <p:blipFill>
              <a:blip r:embed="rId16"/>
              <a:srcRect t="32722" r="94501" b="36497"/>
              <a:stretch/>
            </p:blipFill>
            <p:spPr>
              <a:xfrm>
                <a:off x="12789222" y="4946116"/>
                <a:ext cx="1140359" cy="4653990"/>
              </a:xfrm>
              <a:prstGeom prst="rect">
                <a:avLst/>
              </a:prstGeom>
            </p:spPr>
          </p:pic>
          <p:pic>
            <p:nvPicPr>
              <p:cNvPr id="70" name="Picture 69" descr="A collage of graphs&#10;&#10;AI-generated content may be incorrect.">
                <a:extLst>
                  <a:ext uri="{FF2B5EF4-FFF2-40B4-BE49-F238E27FC236}">
                    <a16:creationId xmlns:a16="http://schemas.microsoft.com/office/drawing/2014/main" id="{2FD34DA3-B5E2-9C52-FCCD-156BD6B9ACE1}"/>
                  </a:ext>
                </a:extLst>
              </p:cNvPr>
              <p:cNvPicPr>
                <a:picLocks noChangeAspect="1"/>
              </p:cNvPicPr>
              <p:nvPr/>
            </p:nvPicPr>
            <p:blipFill>
              <a:blip r:embed="rId16"/>
              <a:srcRect l="8483" t="79252" r="89455" b="15789"/>
              <a:stretch/>
            </p:blipFill>
            <p:spPr>
              <a:xfrm>
                <a:off x="23647952" y="6787301"/>
                <a:ext cx="427690" cy="749741"/>
              </a:xfrm>
              <a:prstGeom prst="rect">
                <a:avLst/>
              </a:prstGeom>
            </p:spPr>
          </p:pic>
        </p:grpSp>
        <p:sp>
          <p:nvSpPr>
            <p:cNvPr id="122" name="TextBox 121">
              <a:extLst>
                <a:ext uri="{FF2B5EF4-FFF2-40B4-BE49-F238E27FC236}">
                  <a16:creationId xmlns:a16="http://schemas.microsoft.com/office/drawing/2014/main" id="{99401917-1177-1130-DE5E-C2436973103B}"/>
                </a:ext>
              </a:extLst>
            </p:cNvPr>
            <p:cNvSpPr txBox="1"/>
            <p:nvPr/>
          </p:nvSpPr>
          <p:spPr>
            <a:xfrm>
              <a:off x="20029959" y="11009618"/>
              <a:ext cx="420638" cy="461665"/>
            </a:xfrm>
            <a:prstGeom prst="rect">
              <a:avLst/>
            </a:prstGeom>
            <a:noFill/>
          </p:spPr>
          <p:txBody>
            <a:bodyPr wrap="square">
              <a:spAutoFit/>
            </a:bodyPr>
            <a:lstStyle/>
            <a:p>
              <a:r>
                <a:rPr lang="en-US" sz="2400" b="1" dirty="0"/>
                <a:t>4</a:t>
              </a:r>
            </a:p>
          </p:txBody>
        </p:sp>
      </p:grpSp>
      <p:grpSp>
        <p:nvGrpSpPr>
          <p:cNvPr id="1050" name="Group 1049">
            <a:extLst>
              <a:ext uri="{FF2B5EF4-FFF2-40B4-BE49-F238E27FC236}">
                <a16:creationId xmlns:a16="http://schemas.microsoft.com/office/drawing/2014/main" id="{AD9FA1B2-C460-A693-8E93-F08382118CB6}"/>
              </a:ext>
            </a:extLst>
          </p:cNvPr>
          <p:cNvGrpSpPr/>
          <p:nvPr/>
        </p:nvGrpSpPr>
        <p:grpSpPr>
          <a:xfrm>
            <a:off x="19339148" y="10538989"/>
            <a:ext cx="7103255" cy="3315047"/>
            <a:chOff x="20266195" y="10968425"/>
            <a:chExt cx="6301877" cy="2941051"/>
          </a:xfrm>
        </p:grpSpPr>
        <p:pic>
          <p:nvPicPr>
            <p:cNvPr id="1034" name="Picture 10">
              <a:extLst>
                <a:ext uri="{FF2B5EF4-FFF2-40B4-BE49-F238E27FC236}">
                  <a16:creationId xmlns:a16="http://schemas.microsoft.com/office/drawing/2014/main" id="{4CE9307A-BFE1-E346-D37E-DCC8C989AAF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0266195" y="11137598"/>
              <a:ext cx="6301877" cy="2771878"/>
            </a:xfrm>
            <a:prstGeom prst="rect">
              <a:avLst/>
            </a:prstGeom>
            <a:noFill/>
            <a:extLst>
              <a:ext uri="{909E8E84-426E-40DD-AFC4-6F175D3DCCD1}">
                <a14:hiddenFill xmlns:a14="http://schemas.microsoft.com/office/drawing/2010/main">
                  <a:solidFill>
                    <a:srgbClr val="FFFFFF"/>
                  </a:solidFill>
                </a14:hiddenFill>
              </a:ext>
            </a:extLst>
          </p:spPr>
        </p:pic>
        <p:sp>
          <p:nvSpPr>
            <p:cNvPr id="123" name="TextBox 122">
              <a:extLst>
                <a:ext uri="{FF2B5EF4-FFF2-40B4-BE49-F238E27FC236}">
                  <a16:creationId xmlns:a16="http://schemas.microsoft.com/office/drawing/2014/main" id="{22357DB2-D432-AA39-891E-93245CCA5797}"/>
                </a:ext>
              </a:extLst>
            </p:cNvPr>
            <p:cNvSpPr txBox="1"/>
            <p:nvPr/>
          </p:nvSpPr>
          <p:spPr>
            <a:xfrm>
              <a:off x="20266195" y="10968425"/>
              <a:ext cx="420638" cy="461665"/>
            </a:xfrm>
            <a:prstGeom prst="rect">
              <a:avLst/>
            </a:prstGeom>
            <a:noFill/>
          </p:spPr>
          <p:txBody>
            <a:bodyPr wrap="square">
              <a:spAutoFit/>
            </a:bodyPr>
            <a:lstStyle/>
            <a:p>
              <a:r>
                <a:rPr lang="en-US" sz="2400" b="1" dirty="0"/>
                <a:t>5</a:t>
              </a:r>
            </a:p>
          </p:txBody>
        </p:sp>
      </p:grpSp>
      <p:sp>
        <p:nvSpPr>
          <p:cNvPr id="34" name="Subtitle 2">
            <a:extLst>
              <a:ext uri="{FF2B5EF4-FFF2-40B4-BE49-F238E27FC236}">
                <a16:creationId xmlns:a16="http://schemas.microsoft.com/office/drawing/2014/main" id="{02AF1C75-4FA4-87D3-882D-B0CD3B198CCC}"/>
              </a:ext>
            </a:extLst>
          </p:cNvPr>
          <p:cNvSpPr txBox="1">
            <a:spLocks/>
          </p:cNvSpPr>
          <p:nvPr/>
        </p:nvSpPr>
        <p:spPr>
          <a:xfrm>
            <a:off x="6596131" y="1339089"/>
            <a:ext cx="13671352" cy="757120"/>
          </a:xfrm>
          <a:prstGeom prst="rect">
            <a:avLst/>
          </a:prstGeom>
        </p:spPr>
        <p:txBody>
          <a:bodyPr vert="horz" lIns="91440" tIns="45720" rIns="91440" bIns="45720" rtlCol="0">
            <a:normAutofit/>
          </a:bodyPr>
          <a:lstStyle>
            <a:lvl1pPr marL="0" indent="0" algn="l" defTabSz="2015886" rtl="0" eaLnBrk="1" latinLnBrk="0" hangingPunct="1">
              <a:lnSpc>
                <a:spcPct val="90000"/>
              </a:lnSpc>
              <a:spcBef>
                <a:spcPts val="2205"/>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534604" indent="0" algn="ctr" defTabSz="2015886" rtl="0" eaLnBrk="1" latinLnBrk="0" hangingPunct="1">
              <a:lnSpc>
                <a:spcPct val="90000"/>
              </a:lnSpc>
              <a:spcBef>
                <a:spcPts val="1102"/>
              </a:spcBef>
              <a:buFont typeface="Arial" panose="020B0604020202020204" pitchFamily="34" charset="0"/>
              <a:buNone/>
              <a:defRPr sz="2339" kern="1200">
                <a:solidFill>
                  <a:schemeClr val="tx1"/>
                </a:solidFill>
                <a:latin typeface="+mn-lt"/>
                <a:ea typeface="+mn-ea"/>
                <a:cs typeface="+mn-cs"/>
              </a:defRPr>
            </a:lvl2pPr>
            <a:lvl3pPr marL="1069208" indent="0" algn="ctr" defTabSz="2015886" rtl="0" eaLnBrk="1" latinLnBrk="0" hangingPunct="1">
              <a:lnSpc>
                <a:spcPct val="90000"/>
              </a:lnSpc>
              <a:spcBef>
                <a:spcPts val="1102"/>
              </a:spcBef>
              <a:buFont typeface="Arial" panose="020B0604020202020204" pitchFamily="34" charset="0"/>
              <a:buNone/>
              <a:defRPr sz="2105" kern="1200">
                <a:solidFill>
                  <a:schemeClr val="tx1"/>
                </a:solidFill>
                <a:latin typeface="+mn-lt"/>
                <a:ea typeface="+mn-ea"/>
                <a:cs typeface="+mn-cs"/>
              </a:defRPr>
            </a:lvl3pPr>
            <a:lvl4pPr marL="1603812" indent="0" algn="ctr" defTabSz="2015886" rtl="0" eaLnBrk="1" latinLnBrk="0" hangingPunct="1">
              <a:lnSpc>
                <a:spcPct val="90000"/>
              </a:lnSpc>
              <a:spcBef>
                <a:spcPts val="1102"/>
              </a:spcBef>
              <a:buFont typeface="Arial" panose="020B0604020202020204" pitchFamily="34" charset="0"/>
              <a:buNone/>
              <a:defRPr sz="1871" kern="1200">
                <a:solidFill>
                  <a:schemeClr val="tx1"/>
                </a:solidFill>
                <a:latin typeface="+mn-lt"/>
                <a:ea typeface="+mn-ea"/>
                <a:cs typeface="+mn-cs"/>
              </a:defRPr>
            </a:lvl4pPr>
            <a:lvl5pPr marL="2138416" indent="0" algn="ctr" defTabSz="2015886" rtl="0" eaLnBrk="1" latinLnBrk="0" hangingPunct="1">
              <a:lnSpc>
                <a:spcPct val="90000"/>
              </a:lnSpc>
              <a:spcBef>
                <a:spcPts val="1102"/>
              </a:spcBef>
              <a:buFont typeface="Arial" panose="020B0604020202020204" pitchFamily="34" charset="0"/>
              <a:buNone/>
              <a:defRPr sz="1871" kern="1200">
                <a:solidFill>
                  <a:schemeClr val="tx1"/>
                </a:solidFill>
                <a:latin typeface="+mn-lt"/>
                <a:ea typeface="+mn-ea"/>
                <a:cs typeface="+mn-cs"/>
              </a:defRPr>
            </a:lvl5pPr>
            <a:lvl6pPr marL="2673020" indent="0" algn="ctr" defTabSz="2015886" rtl="0" eaLnBrk="1" latinLnBrk="0" hangingPunct="1">
              <a:lnSpc>
                <a:spcPct val="90000"/>
              </a:lnSpc>
              <a:spcBef>
                <a:spcPts val="1102"/>
              </a:spcBef>
              <a:buFont typeface="Arial" panose="020B0604020202020204" pitchFamily="34" charset="0"/>
              <a:buNone/>
              <a:defRPr sz="1871" kern="1200">
                <a:solidFill>
                  <a:schemeClr val="tx1"/>
                </a:solidFill>
                <a:latin typeface="+mn-lt"/>
                <a:ea typeface="+mn-ea"/>
                <a:cs typeface="+mn-cs"/>
              </a:defRPr>
            </a:lvl6pPr>
            <a:lvl7pPr marL="3207624" indent="0" algn="ctr" defTabSz="2015886" rtl="0" eaLnBrk="1" latinLnBrk="0" hangingPunct="1">
              <a:lnSpc>
                <a:spcPct val="90000"/>
              </a:lnSpc>
              <a:spcBef>
                <a:spcPts val="1102"/>
              </a:spcBef>
              <a:buFont typeface="Arial" panose="020B0604020202020204" pitchFamily="34" charset="0"/>
              <a:buNone/>
              <a:defRPr sz="1871" kern="1200">
                <a:solidFill>
                  <a:schemeClr val="tx1"/>
                </a:solidFill>
                <a:latin typeface="+mn-lt"/>
                <a:ea typeface="+mn-ea"/>
                <a:cs typeface="+mn-cs"/>
              </a:defRPr>
            </a:lvl7pPr>
            <a:lvl8pPr marL="3742228" indent="0" algn="ctr" defTabSz="2015886" rtl="0" eaLnBrk="1" latinLnBrk="0" hangingPunct="1">
              <a:lnSpc>
                <a:spcPct val="90000"/>
              </a:lnSpc>
              <a:spcBef>
                <a:spcPts val="1102"/>
              </a:spcBef>
              <a:buFont typeface="Arial" panose="020B0604020202020204" pitchFamily="34" charset="0"/>
              <a:buNone/>
              <a:defRPr sz="1871" kern="1200">
                <a:solidFill>
                  <a:schemeClr val="tx1"/>
                </a:solidFill>
                <a:latin typeface="+mn-lt"/>
                <a:ea typeface="+mn-ea"/>
                <a:cs typeface="+mn-cs"/>
              </a:defRPr>
            </a:lvl8pPr>
            <a:lvl9pPr marL="4276832" indent="0" algn="ctr" defTabSz="2015886" rtl="0" eaLnBrk="1" latinLnBrk="0" hangingPunct="1">
              <a:lnSpc>
                <a:spcPct val="90000"/>
              </a:lnSpc>
              <a:spcBef>
                <a:spcPts val="1102"/>
              </a:spcBef>
              <a:buFont typeface="Arial" panose="020B0604020202020204" pitchFamily="34" charset="0"/>
              <a:buNone/>
              <a:defRPr sz="1871" kern="1200">
                <a:solidFill>
                  <a:schemeClr val="tx1"/>
                </a:solidFill>
                <a:latin typeface="+mn-lt"/>
                <a:ea typeface="+mn-ea"/>
                <a:cs typeface="+mn-cs"/>
              </a:defRPr>
            </a:lvl9pPr>
          </a:lstStyle>
          <a:p>
            <a:pPr marL="0" lvl="1" defTabSz="567048">
              <a:lnSpc>
                <a:spcPct val="100000"/>
              </a:lnSpc>
              <a:spcBef>
                <a:spcPts val="0"/>
              </a:spcBef>
              <a:defRPr/>
            </a:pPr>
            <a:r>
              <a:rPr lang="en-US" sz="2000" noProof="1">
                <a:latin typeface="Arial"/>
              </a:rPr>
              <a:t>Matias Uusinoka</a:t>
            </a:r>
            <a:r>
              <a:rPr lang="en-US" sz="2000" baseline="30000" noProof="1">
                <a:latin typeface="Arial"/>
              </a:rPr>
              <a:t>1</a:t>
            </a:r>
            <a:r>
              <a:rPr lang="en-US" sz="2000" noProof="1">
                <a:latin typeface="Arial"/>
              </a:rPr>
              <a:t>, Arttu Polojärvi</a:t>
            </a:r>
            <a:r>
              <a:rPr lang="en-US" sz="2000" baseline="30000" noProof="1">
                <a:latin typeface="Arial"/>
              </a:rPr>
              <a:t>1</a:t>
            </a:r>
            <a:r>
              <a:rPr lang="en-US" sz="2000" noProof="1">
                <a:latin typeface="Arial"/>
              </a:rPr>
              <a:t>, Jari Haapala</a:t>
            </a:r>
            <a:r>
              <a:rPr lang="en-US" sz="2000" baseline="30000" noProof="1">
                <a:latin typeface="Arial"/>
              </a:rPr>
              <a:t>2</a:t>
            </a:r>
            <a:r>
              <a:rPr lang="en-US" sz="2000" noProof="1">
                <a:latin typeface="Arial"/>
              </a:rPr>
              <a:t> , Jan Åström</a:t>
            </a:r>
            <a:r>
              <a:rPr lang="en-US" sz="2000" baseline="30000" noProof="1">
                <a:latin typeface="Arial"/>
              </a:rPr>
              <a:t>3</a:t>
            </a:r>
            <a:endParaRPr lang="en-US" sz="2000" noProof="1">
              <a:latin typeface="Arial"/>
            </a:endParaRPr>
          </a:p>
          <a:p>
            <a:pPr marL="0" lvl="1" defTabSz="567048">
              <a:lnSpc>
                <a:spcPct val="100000"/>
              </a:lnSpc>
              <a:spcBef>
                <a:spcPts val="0"/>
              </a:spcBef>
              <a:defRPr/>
            </a:pPr>
            <a:r>
              <a:rPr lang="en-US" sz="1800" baseline="30000" noProof="1">
                <a:latin typeface="Arial"/>
              </a:rPr>
              <a:t>1</a:t>
            </a:r>
            <a:r>
              <a:rPr lang="en-US" sz="1800" noProof="1">
                <a:latin typeface="Arial"/>
              </a:rPr>
              <a:t>Department of Energy and Mechanical Engineering, Aalto University; </a:t>
            </a:r>
            <a:r>
              <a:rPr lang="en-US" sz="1800" baseline="30000" noProof="1">
                <a:latin typeface="Arial"/>
              </a:rPr>
              <a:t>2</a:t>
            </a:r>
            <a:r>
              <a:rPr lang="en-US" sz="1800" noProof="1">
                <a:latin typeface="Arial"/>
              </a:rPr>
              <a:t>Finnish Meteorological Institute; </a:t>
            </a:r>
            <a:r>
              <a:rPr lang="en-US" sz="1800" baseline="30000" noProof="1">
                <a:latin typeface="Arial"/>
              </a:rPr>
              <a:t>3</a:t>
            </a:r>
            <a:r>
              <a:rPr lang="en-US" sz="1800" noProof="1">
                <a:latin typeface="Arial"/>
              </a:rPr>
              <a:t>CSC – IT Center for Science</a:t>
            </a:r>
          </a:p>
        </p:txBody>
      </p:sp>
      <p:sp>
        <p:nvSpPr>
          <p:cNvPr id="1031" name="Isosceles Triangle 1030">
            <a:extLst>
              <a:ext uri="{FF2B5EF4-FFF2-40B4-BE49-F238E27FC236}">
                <a16:creationId xmlns:a16="http://schemas.microsoft.com/office/drawing/2014/main" id="{B901A43E-F6AA-7AD0-B322-8263D33A4DA1}"/>
              </a:ext>
            </a:extLst>
          </p:cNvPr>
          <p:cNvSpPr/>
          <p:nvPr/>
        </p:nvSpPr>
        <p:spPr>
          <a:xfrm rot="5400000">
            <a:off x="17056742" y="9223341"/>
            <a:ext cx="382164" cy="244781"/>
          </a:xfrm>
          <a:prstGeom prst="triangle">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42" name="Group 1041">
            <a:extLst>
              <a:ext uri="{FF2B5EF4-FFF2-40B4-BE49-F238E27FC236}">
                <a16:creationId xmlns:a16="http://schemas.microsoft.com/office/drawing/2014/main" id="{40778704-4FA4-26E8-03BE-7AAF4B86FFE0}"/>
              </a:ext>
            </a:extLst>
          </p:cNvPr>
          <p:cNvGrpSpPr/>
          <p:nvPr/>
        </p:nvGrpSpPr>
        <p:grpSpPr>
          <a:xfrm>
            <a:off x="21511538" y="4700656"/>
            <a:ext cx="382164" cy="457852"/>
            <a:chOff x="21511538" y="4660900"/>
            <a:chExt cx="382164" cy="457852"/>
          </a:xfrm>
        </p:grpSpPr>
        <p:cxnSp>
          <p:nvCxnSpPr>
            <p:cNvPr id="83" name="Straight Arrow Connector 82">
              <a:extLst>
                <a:ext uri="{FF2B5EF4-FFF2-40B4-BE49-F238E27FC236}">
                  <a16:creationId xmlns:a16="http://schemas.microsoft.com/office/drawing/2014/main" id="{C8F2ACA7-E459-DB91-649F-77AE250FCA20}"/>
                </a:ext>
              </a:extLst>
            </p:cNvPr>
            <p:cNvCxnSpPr>
              <a:cxnSpLocks/>
              <a:endCxn id="1035" idx="3"/>
            </p:cNvCxnSpPr>
            <p:nvPr/>
          </p:nvCxnSpPr>
          <p:spPr>
            <a:xfrm>
              <a:off x="21702620" y="4660900"/>
              <a:ext cx="0" cy="213071"/>
            </a:xfrm>
            <a:prstGeom prst="straightConnector1">
              <a:avLst/>
            </a:prstGeom>
            <a:ln w="381000">
              <a:solidFill>
                <a:schemeClr val="tx2">
                  <a:lumMod val="75000"/>
                  <a:lumOff val="25000"/>
                </a:schemeClr>
              </a:solidFill>
              <a:tailEnd type="none"/>
            </a:ln>
          </p:spPr>
          <p:style>
            <a:lnRef idx="2">
              <a:schemeClr val="accent1"/>
            </a:lnRef>
            <a:fillRef idx="0">
              <a:schemeClr val="accent1"/>
            </a:fillRef>
            <a:effectRef idx="1">
              <a:schemeClr val="accent1"/>
            </a:effectRef>
            <a:fontRef idx="minor">
              <a:schemeClr val="tx1"/>
            </a:fontRef>
          </p:style>
        </p:cxnSp>
        <p:sp>
          <p:nvSpPr>
            <p:cNvPr id="1035" name="Isosceles Triangle 1034">
              <a:extLst>
                <a:ext uri="{FF2B5EF4-FFF2-40B4-BE49-F238E27FC236}">
                  <a16:creationId xmlns:a16="http://schemas.microsoft.com/office/drawing/2014/main" id="{486487DA-5F79-917B-AA8C-C20FD3B3A8C9}"/>
                </a:ext>
              </a:extLst>
            </p:cNvPr>
            <p:cNvSpPr/>
            <p:nvPr/>
          </p:nvSpPr>
          <p:spPr>
            <a:xfrm rot="10800000">
              <a:off x="21511538" y="4873971"/>
              <a:ext cx="382164" cy="244781"/>
            </a:xfrm>
            <a:prstGeom prst="triangle">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43" name="Group 1042">
            <a:extLst>
              <a:ext uri="{FF2B5EF4-FFF2-40B4-BE49-F238E27FC236}">
                <a16:creationId xmlns:a16="http://schemas.microsoft.com/office/drawing/2014/main" id="{C4084BA3-ABCE-D974-7032-6B3EFBFC60D6}"/>
              </a:ext>
            </a:extLst>
          </p:cNvPr>
          <p:cNvGrpSpPr/>
          <p:nvPr/>
        </p:nvGrpSpPr>
        <p:grpSpPr>
          <a:xfrm>
            <a:off x="4404341" y="7755457"/>
            <a:ext cx="382164" cy="457852"/>
            <a:chOff x="21511538" y="4660900"/>
            <a:chExt cx="382164" cy="457852"/>
          </a:xfrm>
        </p:grpSpPr>
        <p:cxnSp>
          <p:nvCxnSpPr>
            <p:cNvPr id="1044" name="Straight Arrow Connector 1043">
              <a:extLst>
                <a:ext uri="{FF2B5EF4-FFF2-40B4-BE49-F238E27FC236}">
                  <a16:creationId xmlns:a16="http://schemas.microsoft.com/office/drawing/2014/main" id="{50943DEF-063A-5BF0-BAC0-198D255AB1F0}"/>
                </a:ext>
              </a:extLst>
            </p:cNvPr>
            <p:cNvCxnSpPr>
              <a:cxnSpLocks/>
              <a:endCxn id="1045" idx="3"/>
            </p:cNvCxnSpPr>
            <p:nvPr/>
          </p:nvCxnSpPr>
          <p:spPr>
            <a:xfrm>
              <a:off x="21702620" y="4660900"/>
              <a:ext cx="0" cy="213071"/>
            </a:xfrm>
            <a:prstGeom prst="straightConnector1">
              <a:avLst/>
            </a:prstGeom>
            <a:ln w="381000">
              <a:solidFill>
                <a:schemeClr val="tx2">
                  <a:lumMod val="75000"/>
                  <a:lumOff val="25000"/>
                </a:schemeClr>
              </a:solidFill>
              <a:tailEnd type="none"/>
            </a:ln>
          </p:spPr>
          <p:style>
            <a:lnRef idx="2">
              <a:schemeClr val="accent1"/>
            </a:lnRef>
            <a:fillRef idx="0">
              <a:schemeClr val="accent1"/>
            </a:fillRef>
            <a:effectRef idx="1">
              <a:schemeClr val="accent1"/>
            </a:effectRef>
            <a:fontRef idx="minor">
              <a:schemeClr val="tx1"/>
            </a:fontRef>
          </p:style>
        </p:cxnSp>
        <p:sp>
          <p:nvSpPr>
            <p:cNvPr id="1045" name="Isosceles Triangle 1044">
              <a:extLst>
                <a:ext uri="{FF2B5EF4-FFF2-40B4-BE49-F238E27FC236}">
                  <a16:creationId xmlns:a16="http://schemas.microsoft.com/office/drawing/2014/main" id="{6FB1B8C0-F725-A399-83D5-D9F5F0631C61}"/>
                </a:ext>
              </a:extLst>
            </p:cNvPr>
            <p:cNvSpPr/>
            <p:nvPr/>
          </p:nvSpPr>
          <p:spPr>
            <a:xfrm rot="10800000">
              <a:off x="21511538" y="4873971"/>
              <a:ext cx="382164" cy="244781"/>
            </a:xfrm>
            <a:prstGeom prst="triangle">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a:extLst>
              <a:ext uri="{FF2B5EF4-FFF2-40B4-BE49-F238E27FC236}">
                <a16:creationId xmlns:a16="http://schemas.microsoft.com/office/drawing/2014/main" id="{D76326DC-DC2F-8D70-01E3-70D2EF481488}"/>
              </a:ext>
            </a:extLst>
          </p:cNvPr>
          <p:cNvSpPr/>
          <p:nvPr/>
        </p:nvSpPr>
        <p:spPr>
          <a:xfrm>
            <a:off x="8004277" y="12464367"/>
            <a:ext cx="445227" cy="445227"/>
          </a:xfrm>
          <a:prstGeom prst="ellipse">
            <a:avLst/>
          </a:prstGeom>
          <a:solidFill>
            <a:schemeClr val="tx2">
              <a:lumMod val="75000"/>
              <a:lumOff val="25000"/>
            </a:schemeClr>
          </a:solidFill>
          <a:ln>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en-US" b="1" dirty="0"/>
          </a:p>
        </p:txBody>
      </p:sp>
      <p:sp>
        <p:nvSpPr>
          <p:cNvPr id="7" name="Oval 6">
            <a:extLst>
              <a:ext uri="{FF2B5EF4-FFF2-40B4-BE49-F238E27FC236}">
                <a16:creationId xmlns:a16="http://schemas.microsoft.com/office/drawing/2014/main" id="{97BBDE38-33C0-8E47-F6F4-E02EBF899F3F}"/>
              </a:ext>
            </a:extLst>
          </p:cNvPr>
          <p:cNvSpPr/>
          <p:nvPr/>
        </p:nvSpPr>
        <p:spPr>
          <a:xfrm>
            <a:off x="8004277" y="13152928"/>
            <a:ext cx="445227" cy="445227"/>
          </a:xfrm>
          <a:prstGeom prst="ellipse">
            <a:avLst/>
          </a:prstGeom>
          <a:solidFill>
            <a:schemeClr val="tx2">
              <a:lumMod val="75000"/>
              <a:lumOff val="25000"/>
            </a:schemeClr>
          </a:solidFill>
          <a:ln>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en-US" b="1" dirty="0"/>
          </a:p>
        </p:txBody>
      </p:sp>
    </p:spTree>
    <p:extLst>
      <p:ext uri="{BB962C8B-B14F-4D97-AF65-F5344CB8AC3E}">
        <p14:creationId xmlns:p14="http://schemas.microsoft.com/office/powerpoint/2010/main" val="2913504957"/>
      </p:ext>
    </p:extLst>
  </p:cSld>
  <p:clrMapOvr>
    <a:masterClrMapping/>
  </p:clrMapOvr>
</p:sld>
</file>

<file path=ppt/theme/theme1.xml><?xml version="1.0" encoding="utf-8"?>
<a:theme xmlns:a="http://schemas.openxmlformats.org/drawingml/2006/main" name="Scientific poster templat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3259</TotalTime>
  <Words>616</Words>
  <Application>Microsoft Office PowerPoint</Application>
  <PresentationFormat>Custom</PresentationFormat>
  <Paragraphs>57</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Aptos</vt:lpstr>
      <vt:lpstr>Aptos Display</vt:lpstr>
      <vt:lpstr>Arial</vt:lpstr>
      <vt:lpstr>Cambria Math</vt:lpstr>
      <vt:lpstr>Open Sans</vt:lpstr>
      <vt:lpstr>Symbol</vt:lpstr>
      <vt:lpstr>Scientific poster template</vt:lpstr>
      <vt:lpstr>Exploring Nonlinear Dynamics of Sea Ice Deformation Through Deep Learning-Based Optical Flow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Vepsäläinen Jari</dc:creator>
  <cp:lastModifiedBy>Uusinoka Matias</cp:lastModifiedBy>
  <cp:revision>283</cp:revision>
  <dcterms:created xsi:type="dcterms:W3CDTF">2025-03-04T15:33:06Z</dcterms:created>
  <dcterms:modified xsi:type="dcterms:W3CDTF">2025-04-30T09:58:39Z</dcterms:modified>
</cp:coreProperties>
</file>