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9600188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222" autoAdjust="0"/>
  </p:normalViewPr>
  <p:slideViewPr>
    <p:cSldViewPr snapToGrid="0">
      <p:cViewPr varScale="1">
        <p:scale>
          <a:sx n="24" d="100"/>
          <a:sy n="24" d="100"/>
        </p:scale>
        <p:origin x="152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014" y="4949049"/>
            <a:ext cx="33660160" cy="10528100"/>
          </a:xfrm>
        </p:spPr>
        <p:txBody>
          <a:bodyPr anchor="b"/>
          <a:lstStyle>
            <a:lvl1pPr algn="ctr">
              <a:defRPr sz="25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024" y="15883154"/>
            <a:ext cx="29700141" cy="7301067"/>
          </a:xfrm>
        </p:spPr>
        <p:txBody>
          <a:bodyPr/>
          <a:lstStyle>
            <a:lvl1pPr marL="0" indent="0" algn="ctr">
              <a:buNone/>
              <a:defRPr sz="10394"/>
            </a:lvl1pPr>
            <a:lvl2pPr marL="1979996" indent="0" algn="ctr">
              <a:buNone/>
              <a:defRPr sz="8661"/>
            </a:lvl2pPr>
            <a:lvl3pPr marL="3959992" indent="0" algn="ctr">
              <a:buNone/>
              <a:defRPr sz="7795"/>
            </a:lvl3pPr>
            <a:lvl4pPr marL="5939988" indent="0" algn="ctr">
              <a:buNone/>
              <a:defRPr sz="6929"/>
            </a:lvl4pPr>
            <a:lvl5pPr marL="7919984" indent="0" algn="ctr">
              <a:buNone/>
              <a:defRPr sz="6929"/>
            </a:lvl5pPr>
            <a:lvl6pPr marL="9899980" indent="0" algn="ctr">
              <a:buNone/>
              <a:defRPr sz="6929"/>
            </a:lvl6pPr>
            <a:lvl7pPr marL="11879976" indent="0" algn="ctr">
              <a:buNone/>
              <a:defRPr sz="6929"/>
            </a:lvl7pPr>
            <a:lvl8pPr marL="13859972" indent="0" algn="ctr">
              <a:buNone/>
              <a:defRPr sz="6929"/>
            </a:lvl8pPr>
            <a:lvl9pPr marL="15839968" indent="0" algn="ctr">
              <a:buNone/>
              <a:defRPr sz="692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8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8886" y="1610015"/>
            <a:ext cx="8538791" cy="256272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2515" y="1610015"/>
            <a:ext cx="25121369" cy="256272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890" y="7539080"/>
            <a:ext cx="34155162" cy="12579118"/>
          </a:xfrm>
        </p:spPr>
        <p:txBody>
          <a:bodyPr anchor="b"/>
          <a:lstStyle>
            <a:lvl1pPr>
              <a:defRPr sz="25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890" y="20237201"/>
            <a:ext cx="34155162" cy="6615061"/>
          </a:xfrm>
        </p:spPr>
        <p:txBody>
          <a:bodyPr/>
          <a:lstStyle>
            <a:lvl1pPr marL="0" indent="0">
              <a:buNone/>
              <a:defRPr sz="10394">
                <a:solidFill>
                  <a:schemeClr val="tx1">
                    <a:tint val="82000"/>
                  </a:schemeClr>
                </a:solidFill>
              </a:defRPr>
            </a:lvl1pPr>
            <a:lvl2pPr marL="1979996" indent="0">
              <a:buNone/>
              <a:defRPr sz="8661">
                <a:solidFill>
                  <a:schemeClr val="tx1">
                    <a:tint val="82000"/>
                  </a:schemeClr>
                </a:solidFill>
              </a:defRPr>
            </a:lvl2pPr>
            <a:lvl3pPr marL="3959992" indent="0">
              <a:buNone/>
              <a:defRPr sz="7795">
                <a:solidFill>
                  <a:schemeClr val="tx1">
                    <a:tint val="82000"/>
                  </a:schemeClr>
                </a:solidFill>
              </a:defRPr>
            </a:lvl3pPr>
            <a:lvl4pPr marL="5939988" indent="0">
              <a:buNone/>
              <a:defRPr sz="6929">
                <a:solidFill>
                  <a:schemeClr val="tx1">
                    <a:tint val="82000"/>
                  </a:schemeClr>
                </a:solidFill>
              </a:defRPr>
            </a:lvl4pPr>
            <a:lvl5pPr marL="7919984" indent="0">
              <a:buNone/>
              <a:defRPr sz="6929">
                <a:solidFill>
                  <a:schemeClr val="tx1">
                    <a:tint val="82000"/>
                  </a:schemeClr>
                </a:solidFill>
              </a:defRPr>
            </a:lvl5pPr>
            <a:lvl6pPr marL="9899980" indent="0">
              <a:buNone/>
              <a:defRPr sz="6929">
                <a:solidFill>
                  <a:schemeClr val="tx1">
                    <a:tint val="82000"/>
                  </a:schemeClr>
                </a:solidFill>
              </a:defRPr>
            </a:lvl6pPr>
            <a:lvl7pPr marL="11879976" indent="0">
              <a:buNone/>
              <a:defRPr sz="6929">
                <a:solidFill>
                  <a:schemeClr val="tx1">
                    <a:tint val="82000"/>
                  </a:schemeClr>
                </a:solidFill>
              </a:defRPr>
            </a:lvl7pPr>
            <a:lvl8pPr marL="13859972" indent="0">
              <a:buNone/>
              <a:defRPr sz="6929">
                <a:solidFill>
                  <a:schemeClr val="tx1">
                    <a:tint val="82000"/>
                  </a:schemeClr>
                </a:solidFill>
              </a:defRPr>
            </a:lvl8pPr>
            <a:lvl9pPr marL="15839968" indent="0">
              <a:buNone/>
              <a:defRPr sz="692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513" y="8050077"/>
            <a:ext cx="16830080" cy="19187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7595" y="8050077"/>
            <a:ext cx="16830080" cy="19187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1610022"/>
            <a:ext cx="34155162" cy="584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675" y="7413073"/>
            <a:ext cx="16752733" cy="3633032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9996" indent="0">
              <a:buNone/>
              <a:defRPr sz="8661" b="1"/>
            </a:lvl2pPr>
            <a:lvl3pPr marL="3959992" indent="0">
              <a:buNone/>
              <a:defRPr sz="7795" b="1"/>
            </a:lvl3pPr>
            <a:lvl4pPr marL="5939988" indent="0">
              <a:buNone/>
              <a:defRPr sz="6929" b="1"/>
            </a:lvl4pPr>
            <a:lvl5pPr marL="7919984" indent="0">
              <a:buNone/>
              <a:defRPr sz="6929" b="1"/>
            </a:lvl5pPr>
            <a:lvl6pPr marL="9899980" indent="0">
              <a:buNone/>
              <a:defRPr sz="6929" b="1"/>
            </a:lvl6pPr>
            <a:lvl7pPr marL="11879976" indent="0">
              <a:buNone/>
              <a:defRPr sz="6929" b="1"/>
            </a:lvl7pPr>
            <a:lvl8pPr marL="13859972" indent="0">
              <a:buNone/>
              <a:defRPr sz="6929" b="1"/>
            </a:lvl8pPr>
            <a:lvl9pPr marL="15839968" indent="0">
              <a:buNone/>
              <a:defRPr sz="69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675" y="11046105"/>
            <a:ext cx="16752733" cy="16247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7597" y="7413073"/>
            <a:ext cx="16835238" cy="3633032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9996" indent="0">
              <a:buNone/>
              <a:defRPr sz="8661" b="1"/>
            </a:lvl2pPr>
            <a:lvl3pPr marL="3959992" indent="0">
              <a:buNone/>
              <a:defRPr sz="7795" b="1"/>
            </a:lvl3pPr>
            <a:lvl4pPr marL="5939988" indent="0">
              <a:buNone/>
              <a:defRPr sz="6929" b="1"/>
            </a:lvl4pPr>
            <a:lvl5pPr marL="7919984" indent="0">
              <a:buNone/>
              <a:defRPr sz="6929" b="1"/>
            </a:lvl5pPr>
            <a:lvl6pPr marL="9899980" indent="0">
              <a:buNone/>
              <a:defRPr sz="6929" b="1"/>
            </a:lvl6pPr>
            <a:lvl7pPr marL="11879976" indent="0">
              <a:buNone/>
              <a:defRPr sz="6929" b="1"/>
            </a:lvl7pPr>
            <a:lvl8pPr marL="13859972" indent="0">
              <a:buNone/>
              <a:defRPr sz="6929" b="1"/>
            </a:lvl8pPr>
            <a:lvl9pPr marL="15839968" indent="0">
              <a:buNone/>
              <a:defRPr sz="69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7597" y="11046105"/>
            <a:ext cx="16835238" cy="16247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2016019"/>
            <a:ext cx="12772091" cy="7056067"/>
          </a:xfrm>
        </p:spPr>
        <p:txBody>
          <a:bodyPr anchor="b"/>
          <a:lstStyle>
            <a:lvl1pPr>
              <a:defRPr sz="138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5238" y="4354048"/>
            <a:ext cx="20047595" cy="21490205"/>
          </a:xfrm>
        </p:spPr>
        <p:txBody>
          <a:bodyPr/>
          <a:lstStyle>
            <a:lvl1pPr>
              <a:defRPr sz="13858"/>
            </a:lvl1pPr>
            <a:lvl2pPr>
              <a:defRPr sz="12126"/>
            </a:lvl2pPr>
            <a:lvl3pPr>
              <a:defRPr sz="10394"/>
            </a:lvl3pPr>
            <a:lvl4pPr>
              <a:defRPr sz="8661"/>
            </a:lvl4pPr>
            <a:lvl5pPr>
              <a:defRPr sz="8661"/>
            </a:lvl5pPr>
            <a:lvl6pPr>
              <a:defRPr sz="8661"/>
            </a:lvl6pPr>
            <a:lvl7pPr>
              <a:defRPr sz="8661"/>
            </a:lvl7pPr>
            <a:lvl8pPr>
              <a:defRPr sz="8661"/>
            </a:lvl8pPr>
            <a:lvl9pPr>
              <a:defRPr sz="86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1" y="9072087"/>
            <a:ext cx="12772091" cy="16807162"/>
          </a:xfrm>
        </p:spPr>
        <p:txBody>
          <a:bodyPr/>
          <a:lstStyle>
            <a:lvl1pPr marL="0" indent="0">
              <a:buNone/>
              <a:defRPr sz="6929"/>
            </a:lvl1pPr>
            <a:lvl2pPr marL="1979996" indent="0">
              <a:buNone/>
              <a:defRPr sz="6063"/>
            </a:lvl2pPr>
            <a:lvl3pPr marL="3959992" indent="0">
              <a:buNone/>
              <a:defRPr sz="5197"/>
            </a:lvl3pPr>
            <a:lvl4pPr marL="5939988" indent="0">
              <a:buNone/>
              <a:defRPr sz="4331"/>
            </a:lvl4pPr>
            <a:lvl5pPr marL="7919984" indent="0">
              <a:buNone/>
              <a:defRPr sz="4331"/>
            </a:lvl5pPr>
            <a:lvl6pPr marL="9899980" indent="0">
              <a:buNone/>
              <a:defRPr sz="4331"/>
            </a:lvl6pPr>
            <a:lvl7pPr marL="11879976" indent="0">
              <a:buNone/>
              <a:defRPr sz="4331"/>
            </a:lvl7pPr>
            <a:lvl8pPr marL="13859972" indent="0">
              <a:buNone/>
              <a:defRPr sz="4331"/>
            </a:lvl8pPr>
            <a:lvl9pPr marL="15839968" indent="0">
              <a:buNone/>
              <a:defRPr sz="43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6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2016019"/>
            <a:ext cx="12772091" cy="7056067"/>
          </a:xfrm>
        </p:spPr>
        <p:txBody>
          <a:bodyPr anchor="b"/>
          <a:lstStyle>
            <a:lvl1pPr>
              <a:defRPr sz="138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5238" y="4354048"/>
            <a:ext cx="20047595" cy="21490205"/>
          </a:xfrm>
        </p:spPr>
        <p:txBody>
          <a:bodyPr anchor="t"/>
          <a:lstStyle>
            <a:lvl1pPr marL="0" indent="0">
              <a:buNone/>
              <a:defRPr sz="13858"/>
            </a:lvl1pPr>
            <a:lvl2pPr marL="1979996" indent="0">
              <a:buNone/>
              <a:defRPr sz="12126"/>
            </a:lvl2pPr>
            <a:lvl3pPr marL="3959992" indent="0">
              <a:buNone/>
              <a:defRPr sz="10394"/>
            </a:lvl3pPr>
            <a:lvl4pPr marL="5939988" indent="0">
              <a:buNone/>
              <a:defRPr sz="8661"/>
            </a:lvl4pPr>
            <a:lvl5pPr marL="7919984" indent="0">
              <a:buNone/>
              <a:defRPr sz="8661"/>
            </a:lvl5pPr>
            <a:lvl6pPr marL="9899980" indent="0">
              <a:buNone/>
              <a:defRPr sz="8661"/>
            </a:lvl6pPr>
            <a:lvl7pPr marL="11879976" indent="0">
              <a:buNone/>
              <a:defRPr sz="8661"/>
            </a:lvl7pPr>
            <a:lvl8pPr marL="13859972" indent="0">
              <a:buNone/>
              <a:defRPr sz="8661"/>
            </a:lvl8pPr>
            <a:lvl9pPr marL="15839968" indent="0">
              <a:buNone/>
              <a:defRPr sz="866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1" y="9072087"/>
            <a:ext cx="12772091" cy="16807162"/>
          </a:xfrm>
        </p:spPr>
        <p:txBody>
          <a:bodyPr/>
          <a:lstStyle>
            <a:lvl1pPr marL="0" indent="0">
              <a:buNone/>
              <a:defRPr sz="6929"/>
            </a:lvl1pPr>
            <a:lvl2pPr marL="1979996" indent="0">
              <a:buNone/>
              <a:defRPr sz="6063"/>
            </a:lvl2pPr>
            <a:lvl3pPr marL="3959992" indent="0">
              <a:buNone/>
              <a:defRPr sz="5197"/>
            </a:lvl3pPr>
            <a:lvl4pPr marL="5939988" indent="0">
              <a:buNone/>
              <a:defRPr sz="4331"/>
            </a:lvl4pPr>
            <a:lvl5pPr marL="7919984" indent="0">
              <a:buNone/>
              <a:defRPr sz="4331"/>
            </a:lvl5pPr>
            <a:lvl6pPr marL="9899980" indent="0">
              <a:buNone/>
              <a:defRPr sz="4331"/>
            </a:lvl6pPr>
            <a:lvl7pPr marL="11879976" indent="0">
              <a:buNone/>
              <a:defRPr sz="4331"/>
            </a:lvl7pPr>
            <a:lvl8pPr marL="13859972" indent="0">
              <a:buNone/>
              <a:defRPr sz="4331"/>
            </a:lvl8pPr>
            <a:lvl9pPr marL="15839968" indent="0">
              <a:buNone/>
              <a:defRPr sz="43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513" y="1610022"/>
            <a:ext cx="34155162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513" y="8050077"/>
            <a:ext cx="34155162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2513" y="28028274"/>
            <a:ext cx="891004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C9805-4768-415F-8DC3-0563D69E47D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7563" y="28028274"/>
            <a:ext cx="1336506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7633" y="28028274"/>
            <a:ext cx="8910042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E9FF3-7287-4EB6-937C-4829D9F5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959992" rtl="0" eaLnBrk="1" latinLnBrk="0" hangingPunct="1">
        <a:lnSpc>
          <a:spcPct val="90000"/>
        </a:lnSpc>
        <a:spcBef>
          <a:spcPct val="0"/>
        </a:spcBef>
        <a:buNone/>
        <a:defRPr sz="19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998" indent="-989998" algn="l" defTabSz="3959992" rtl="0" eaLnBrk="1" latinLnBrk="0" hangingPunct="1">
        <a:lnSpc>
          <a:spcPct val="90000"/>
        </a:lnSpc>
        <a:spcBef>
          <a:spcPts val="4331"/>
        </a:spcBef>
        <a:buFont typeface="Arial" panose="020B0604020202020204" pitchFamily="34" charset="0"/>
        <a:buChar char="•"/>
        <a:defRPr sz="12126" kern="1200">
          <a:solidFill>
            <a:schemeClr val="tx1"/>
          </a:solidFill>
          <a:latin typeface="+mn-lt"/>
          <a:ea typeface="+mn-ea"/>
          <a:cs typeface="+mn-cs"/>
        </a:defRPr>
      </a:lvl1pPr>
      <a:lvl2pPr marL="2969994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10394" kern="1200">
          <a:solidFill>
            <a:schemeClr val="tx1"/>
          </a:solidFill>
          <a:latin typeface="+mn-lt"/>
          <a:ea typeface="+mn-ea"/>
          <a:cs typeface="+mn-cs"/>
        </a:defRPr>
      </a:lvl2pPr>
      <a:lvl3pPr marL="4949990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3pPr>
      <a:lvl4pPr marL="6929986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4pPr>
      <a:lvl5pPr marL="8909982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5pPr>
      <a:lvl6pPr marL="10889978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6pPr>
      <a:lvl7pPr marL="12869974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7pPr>
      <a:lvl8pPr marL="14849970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8pPr>
      <a:lvl9pPr marL="16829966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1pPr>
      <a:lvl2pPr marL="1979996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2pPr>
      <a:lvl3pPr marL="3959992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3pPr>
      <a:lvl4pPr marL="5939988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4pPr>
      <a:lvl5pPr marL="7919984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6pPr>
      <a:lvl7pPr marL="11879976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7pPr>
      <a:lvl8pPr marL="13859972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8pPr>
      <a:lvl9pPr marL="15839968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2AD4D2-8EA4-7FD7-F3D0-470B50701D19}"/>
              </a:ext>
            </a:extLst>
          </p:cNvPr>
          <p:cNvSpPr/>
          <p:nvPr/>
        </p:nvSpPr>
        <p:spPr>
          <a:xfrm>
            <a:off x="720000" y="720001"/>
            <a:ext cx="34200000" cy="4536000"/>
          </a:xfrm>
          <a:prstGeom prst="roundRect">
            <a:avLst/>
          </a:prstGeom>
          <a:solidFill>
            <a:srgbClr val="FFD6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yellow and blue sign with a camera&#10;&#10;AI-generated content may be incorrect.">
            <a:extLst>
              <a:ext uri="{FF2B5EF4-FFF2-40B4-BE49-F238E27FC236}">
                <a16:creationId xmlns:a16="http://schemas.microsoft.com/office/drawing/2014/main" id="{D8C1FB7D-2155-52EC-0EEF-91C59BFA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636" y="6679384"/>
            <a:ext cx="3240000" cy="4536000"/>
          </a:xfrm>
          <a:prstGeom prst="rect">
            <a:avLst/>
          </a:prstGeom>
        </p:spPr>
      </p:pic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3C9CB0F-4399-7413-9FAA-BD8811D9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636" y="13500144"/>
            <a:ext cx="3240000" cy="32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6CE0B3-62C9-3066-6432-592E8A6690CD}"/>
              </a:ext>
            </a:extLst>
          </p:cNvPr>
          <p:cNvSpPr txBox="1"/>
          <p:nvPr/>
        </p:nvSpPr>
        <p:spPr>
          <a:xfrm>
            <a:off x="2643324" y="1260000"/>
            <a:ext cx="30509538" cy="192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HEAVY CONVECTIVE AND STRATIFORM PRECIPITATION AND THEIR LINKS </a:t>
            </a:r>
            <a:r>
              <a:rPr lang="en-US" sz="5400" b="1" kern="100" dirty="0">
                <a:solidFill>
                  <a:srgbClr val="C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</a:t>
            </a:r>
            <a:r>
              <a:rPr lang="en-US" sz="54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ATMOSPHERIC CIRCULATION</a:t>
            </a:r>
            <a:endParaRPr lang="en-US" sz="54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7FBC2-DF25-0CE2-5DD6-F0ED9E288D8E}"/>
              </a:ext>
            </a:extLst>
          </p:cNvPr>
          <p:cNvSpPr txBox="1"/>
          <p:nvPr/>
        </p:nvSpPr>
        <p:spPr>
          <a:xfrm>
            <a:off x="4680188" y="3434363"/>
            <a:ext cx="2664387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Romana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Beranov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(rber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@ufa.cas.cz)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Zuzana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Rulfová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(rulfova@ufa.cas.cz)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Institute of Atmospheric Physics, Czech Academy of Sciences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24D8D-577C-09B3-9D29-7FD0C65D8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241" y="21252290"/>
            <a:ext cx="3600000" cy="1564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5860E-50BC-2CC9-A8DA-243AFEA81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555" y="23814000"/>
            <a:ext cx="2712162" cy="17835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F11B12-F356-0335-5EBB-D5D968155985}"/>
              </a:ext>
            </a:extLst>
          </p:cNvPr>
          <p:cNvSpPr/>
          <p:nvPr/>
        </p:nvSpPr>
        <p:spPr>
          <a:xfrm>
            <a:off x="720000" y="5975999"/>
            <a:ext cx="16740000" cy="114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89F79-61F2-3514-9A45-B0F74760B32E}"/>
              </a:ext>
            </a:extLst>
          </p:cNvPr>
          <p:cNvSpPr/>
          <p:nvPr/>
        </p:nvSpPr>
        <p:spPr>
          <a:xfrm>
            <a:off x="720000" y="18108000"/>
            <a:ext cx="16740000" cy="114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402DD2-0464-C4E4-4025-11B959B268AF}"/>
              </a:ext>
            </a:extLst>
          </p:cNvPr>
          <p:cNvSpPr/>
          <p:nvPr/>
        </p:nvSpPr>
        <p:spPr>
          <a:xfrm>
            <a:off x="18180000" y="5976000"/>
            <a:ext cx="16740000" cy="114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FD0B5-4EE4-F8A7-D627-E94451A80AB1}"/>
              </a:ext>
            </a:extLst>
          </p:cNvPr>
          <p:cNvSpPr/>
          <p:nvPr/>
        </p:nvSpPr>
        <p:spPr>
          <a:xfrm>
            <a:off x="18180000" y="18108000"/>
            <a:ext cx="16740000" cy="114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AB5A6-A7E4-E21F-D777-6065A0077BFA}"/>
              </a:ext>
            </a:extLst>
          </p:cNvPr>
          <p:cNvSpPr txBox="1"/>
          <p:nvPr/>
        </p:nvSpPr>
        <p:spPr>
          <a:xfrm>
            <a:off x="1182988" y="6403410"/>
            <a:ext cx="11334475" cy="10433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Station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Observations from 19 SYNOP stations across the Czech Republic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Operated by the Czech Hydrometeorological Institute (CHMI)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classification algorithm was applied to subdivide 6-h precipitation amounts into convective and stratiform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hourly weather state data and cloud type information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ALADIN-climate/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ALARO canonical model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Horizontal grid size is 2.3 km and the model has 87 vertical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Convection permitting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Fully-elastic non-hydrostatic dynamical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Historical 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1991-2010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Focusing on the warm half of the year (from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to September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/>
              <a:t>Precipitation Intensity:</a:t>
            </a:r>
            <a:r>
              <a:rPr lang="en-US" sz="2800" dirty="0"/>
              <a:t> Defined as the total precipitation sum divided by the number of rainy days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Heavy precipitation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Defined as daily precipitation exceeding the 90th percentile of all rainy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Rainy days: </a:t>
            </a:r>
            <a:r>
              <a:rPr lang="en-US" sz="2800" dirty="0"/>
              <a:t>considered those with precipitation </a:t>
            </a:r>
            <a:r>
              <a:rPr lang="en-US" sz="2800" b="1" dirty="0"/>
              <a:t>greater than 1 mm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map of europe with different colored areas&#10;&#10;Description automatically generated">
            <a:extLst>
              <a:ext uri="{FF2B5EF4-FFF2-40B4-BE49-F238E27FC236}">
                <a16:creationId xmlns:a16="http://schemas.microsoft.com/office/drawing/2014/main" id="{0F3D1092-66D1-DBB9-69E5-8651811F8F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099" y="13673702"/>
            <a:ext cx="4284000" cy="3066442"/>
          </a:xfrm>
          <a:prstGeom prst="rect">
            <a:avLst/>
          </a:prstGeom>
        </p:spPr>
      </p:pic>
      <p:pic>
        <p:nvPicPr>
          <p:cNvPr id="21" name="Obrázek 8" descr="Obsah obrázku text, diagram, mapa&#10;&#10;Popis byl vytvořen automaticky">
            <a:extLst>
              <a:ext uri="{FF2B5EF4-FFF2-40B4-BE49-F238E27FC236}">
                <a16:creationId xmlns:a16="http://schemas.microsoft.com/office/drawing/2014/main" id="{B52221C4-F814-71E4-C905-D2AFBE35A7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9" r="6636"/>
          <a:stretch>
            <a:fillRect/>
          </a:stretch>
        </p:blipFill>
        <p:spPr bwMode="auto">
          <a:xfrm>
            <a:off x="13197099" y="8242710"/>
            <a:ext cx="3960000" cy="297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6B0B18-C531-F427-009F-3AC2B87EC5C2}"/>
              </a:ext>
            </a:extLst>
          </p:cNvPr>
          <p:cNvSpPr txBox="1"/>
          <p:nvPr/>
        </p:nvSpPr>
        <p:spPr>
          <a:xfrm>
            <a:off x="13035099" y="13150482"/>
            <a:ext cx="42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orography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3215FC-A8B7-E87C-60AF-A7099ADF8CC8}"/>
              </a:ext>
            </a:extLst>
          </p:cNvPr>
          <p:cNvSpPr txBox="1"/>
          <p:nvPr/>
        </p:nvSpPr>
        <p:spPr>
          <a:xfrm>
            <a:off x="13197099" y="7714319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SYNOP stations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D5966-D993-1AD4-A677-ABDAE564CFFD}"/>
              </a:ext>
            </a:extLst>
          </p:cNvPr>
          <p:cNvSpPr txBox="1"/>
          <p:nvPr/>
        </p:nvSpPr>
        <p:spPr>
          <a:xfrm>
            <a:off x="18620162" y="6299417"/>
            <a:ext cx="713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Circulation types (CT)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571AF1-697A-9AED-9D57-90CD63BEA74B}"/>
              </a:ext>
            </a:extLst>
          </p:cNvPr>
          <p:cNvSpPr txBox="1"/>
          <p:nvPr/>
        </p:nvSpPr>
        <p:spPr>
          <a:xfrm>
            <a:off x="18611999" y="13886514"/>
            <a:ext cx="16033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most frequently occurring circulation types are anticyclonic (A), northwesterly (NW), and northerly (N)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ALADIN model successfully captures the overall frequency distribution of circulation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slightly overestimates the occurrence of anticyclonic (A), southerly (S), southeasterly (SE), southwesterly (SW), and easterly (E) circulation types</a:t>
            </a:r>
          </a:p>
        </p:txBody>
      </p:sp>
      <p:pic>
        <p:nvPicPr>
          <p:cNvPr id="31" name="Picture 30" descr="A graph of blue and white bars&#10;&#10;AI-generated content may be incorrect.">
            <a:extLst>
              <a:ext uri="{FF2B5EF4-FFF2-40B4-BE49-F238E27FC236}">
                <a16:creationId xmlns:a16="http://schemas.microsoft.com/office/drawing/2014/main" id="{485BAC65-F95C-FA39-0365-ECE863130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000" y="7290637"/>
            <a:ext cx="10858500" cy="5429250"/>
          </a:xfrm>
          <a:prstGeom prst="rect">
            <a:avLst/>
          </a:prstGeom>
        </p:spPr>
      </p:pic>
      <p:pic>
        <p:nvPicPr>
          <p:cNvPr id="33" name="Picture 32" descr="A blue and black lines&#10;&#10;AI-generated content may be incorrect.">
            <a:extLst>
              <a:ext uri="{FF2B5EF4-FFF2-40B4-BE49-F238E27FC236}">
                <a16:creationId xmlns:a16="http://schemas.microsoft.com/office/drawing/2014/main" id="{F055CF60-FFD0-40A2-F25C-DB7ACE93BD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18684000"/>
            <a:ext cx="6515100" cy="3257550"/>
          </a:xfrm>
          <a:prstGeom prst="rect">
            <a:avLst/>
          </a:prstGeom>
        </p:spPr>
      </p:pic>
      <p:pic>
        <p:nvPicPr>
          <p:cNvPr id="35" name="Picture 34" descr="A blue and black rectangular shapes&#10;&#10;AI-generated content may be incorrect.">
            <a:extLst>
              <a:ext uri="{FF2B5EF4-FFF2-40B4-BE49-F238E27FC236}">
                <a16:creationId xmlns:a16="http://schemas.microsoft.com/office/drawing/2014/main" id="{8D4FF70B-E5C1-4DB3-4901-F2E7472F4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22428000"/>
            <a:ext cx="6515100" cy="3257550"/>
          </a:xfrm>
          <a:prstGeom prst="rect">
            <a:avLst/>
          </a:prstGeom>
        </p:spPr>
      </p:pic>
      <p:pic>
        <p:nvPicPr>
          <p:cNvPr id="37" name="Picture 36" descr="A blue and black rectangles&#10;&#10;AI-generated content may be incorrect.">
            <a:extLst>
              <a:ext uri="{FF2B5EF4-FFF2-40B4-BE49-F238E27FC236}">
                <a16:creationId xmlns:a16="http://schemas.microsoft.com/office/drawing/2014/main" id="{5171145C-D081-F725-FDAE-DD6B58FDAE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48" y="26064000"/>
            <a:ext cx="6515100" cy="32575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A3A0E86-929D-8D92-165A-D2205BAD9731}"/>
              </a:ext>
            </a:extLst>
          </p:cNvPr>
          <p:cNvSpPr txBox="1"/>
          <p:nvPr/>
        </p:nvSpPr>
        <p:spPr>
          <a:xfrm>
            <a:off x="8748000" y="19152000"/>
            <a:ext cx="829808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Precipitation characteristics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 stratiform precipitation sum is 224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 convective precipitation sum is 166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ALADIN model overestimates both stratiform and convective precipitation sums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Probability of stratiform precipitation is higher than probability of convective precipitation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substantially overestimates precipitation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 intensities of stratiform and convective precipitation are nearly identical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underestimates precipitation intensities, particularly for convective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7112B2-F75B-226B-2DC7-4A29AFFDE068}"/>
              </a:ext>
            </a:extLst>
          </p:cNvPr>
          <p:cNvSpPr txBox="1"/>
          <p:nvPr/>
        </p:nvSpPr>
        <p:spPr>
          <a:xfrm>
            <a:off x="1182988" y="1821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Precipitation sum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D38AD1-C6A7-6DEE-25E3-ADFB2128C15E}"/>
              </a:ext>
            </a:extLst>
          </p:cNvPr>
          <p:cNvSpPr txBox="1"/>
          <p:nvPr/>
        </p:nvSpPr>
        <p:spPr>
          <a:xfrm>
            <a:off x="1164448" y="21960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Precipitation probability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68EFC0-00D6-7EE4-7917-73E158DD6C95}"/>
              </a:ext>
            </a:extLst>
          </p:cNvPr>
          <p:cNvSpPr txBox="1"/>
          <p:nvPr/>
        </p:nvSpPr>
        <p:spPr>
          <a:xfrm>
            <a:off x="1188000" y="25632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Precipitation intensity</a:t>
            </a:r>
          </a:p>
        </p:txBody>
      </p:sp>
      <p:pic>
        <p:nvPicPr>
          <p:cNvPr id="43" name="Picture 42" descr="A blue and black rectangular shapes&#10;&#10;AI-generated content may be incorrect.">
            <a:extLst>
              <a:ext uri="{FF2B5EF4-FFF2-40B4-BE49-F238E27FC236}">
                <a16:creationId xmlns:a16="http://schemas.microsoft.com/office/drawing/2014/main" id="{E7064D4B-4E36-7B52-FA30-306338E15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000" y="18684000"/>
            <a:ext cx="6515100" cy="32575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CC32752-5BFD-C4FE-F034-1F96B911E87E}"/>
              </a:ext>
            </a:extLst>
          </p:cNvPr>
          <p:cNvSpPr txBox="1"/>
          <p:nvPr/>
        </p:nvSpPr>
        <p:spPr>
          <a:xfrm>
            <a:off x="19476720" y="18391381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D67D8E5-9A52-76F2-9483-A2AE7E08F2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000" y="22428000"/>
            <a:ext cx="6477000" cy="32385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8DA81F2-1991-E8DE-DB47-FA88BCCA24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000" y="26064000"/>
            <a:ext cx="6477000" cy="3238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EC44F80-2B21-08FE-A4D8-42C7F9E229D3}"/>
              </a:ext>
            </a:extLst>
          </p:cNvPr>
          <p:cNvSpPr txBox="1"/>
          <p:nvPr/>
        </p:nvSpPr>
        <p:spPr>
          <a:xfrm>
            <a:off x="18648000" y="18216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90th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percentile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FCB9A1-4282-C9CD-AA71-791B7ABFE20E}"/>
              </a:ext>
            </a:extLst>
          </p:cNvPr>
          <p:cNvSpPr txBox="1"/>
          <p:nvPr/>
        </p:nvSpPr>
        <p:spPr>
          <a:xfrm>
            <a:off x="18648000" y="21960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CTs during heavy stratiform prec.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155E53-D82F-8BA9-7759-490E9ED3102E}"/>
              </a:ext>
            </a:extLst>
          </p:cNvPr>
          <p:cNvSpPr txBox="1"/>
          <p:nvPr/>
        </p:nvSpPr>
        <p:spPr>
          <a:xfrm>
            <a:off x="18648000" y="25632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CTs during heavy convective prec.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65D1E8-2D6B-7C97-C83C-D69B23D1E7DE}"/>
              </a:ext>
            </a:extLst>
          </p:cNvPr>
          <p:cNvSpPr txBox="1"/>
          <p:nvPr/>
        </p:nvSpPr>
        <p:spPr>
          <a:xfrm>
            <a:off x="29622080" y="7290637"/>
            <a:ext cx="5059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Circulation types were classified using the Jenkinson and Collins (1977)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Sea-level pressure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SLP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data were obtained from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ERA5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reanalysis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total of 11 circulation types were defined based on three indices: flow direction, flow strength, and vorticity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201704-433C-3F6A-5B56-F3AB48029B10}"/>
              </a:ext>
            </a:extLst>
          </p:cNvPr>
          <p:cNvSpPr txBox="1"/>
          <p:nvPr/>
        </p:nvSpPr>
        <p:spPr>
          <a:xfrm>
            <a:off x="25848000" y="19153516"/>
            <a:ext cx="829808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Heavy precipitation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Mean 90th percentile of stratiform precipitation (15.3 mm) is comparable to that of convective precipitation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ALADIN model underestimates the 90th percentile values for both stratiform and convective precipitation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Days with heavy stratiform and convective precipitation are predominantly associated with northerly (N), cyclonic (C), and northwesterly (NW) circulation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 unrealistically links heavy precipitation events to anticyclonic (A) circulation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E4C5AA-DB1F-54A7-5855-77F043ADCA2C}"/>
              </a:ext>
            </a:extLst>
          </p:cNvPr>
          <p:cNvSpPr txBox="1"/>
          <p:nvPr/>
        </p:nvSpPr>
        <p:spPr>
          <a:xfrm>
            <a:off x="18611999" y="12701502"/>
            <a:ext cx="618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Frequency of circulation types</a:t>
            </a:r>
          </a:p>
        </p:txBody>
      </p:sp>
    </p:spTree>
    <p:extLst>
      <p:ext uri="{BB962C8B-B14F-4D97-AF65-F5344CB8AC3E}">
        <p14:creationId xmlns:p14="http://schemas.microsoft.com/office/powerpoint/2010/main" val="421505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2934</TotalTime>
  <Words>453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Romana Beranova</dc:creator>
  <cp:lastModifiedBy>Romana Beranova</cp:lastModifiedBy>
  <cp:revision>17</cp:revision>
  <dcterms:created xsi:type="dcterms:W3CDTF">2025-04-23T10:20:29Z</dcterms:created>
  <dcterms:modified xsi:type="dcterms:W3CDTF">2025-04-25T11:27:09Z</dcterms:modified>
</cp:coreProperties>
</file>