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51206400" cy="32040513"/>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21">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E28"/>
    <a:srgbClr val="BDFE90"/>
    <a:srgbClr val="689937"/>
    <a:srgbClr val="4D8947"/>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842" autoAdjust="0"/>
    <p:restoredTop sz="94541" autoAdjust="0"/>
  </p:normalViewPr>
  <p:slideViewPr>
    <p:cSldViewPr snapToGrid="0">
      <p:cViewPr>
        <p:scale>
          <a:sx n="50" d="100"/>
          <a:sy n="50" d="100"/>
        </p:scale>
        <p:origin x="-900" y="-3440"/>
      </p:cViewPr>
      <p:guideLst>
        <p:guide orient="horz" pos="8921"/>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0B2A6-20A6-4014-A8B1-559F817745FC}" type="doc">
      <dgm:prSet loTypeId="urn:microsoft.com/office/officeart/2005/8/layout/process5" loCatId="process" qsTypeId="urn:microsoft.com/office/officeart/2005/8/quickstyle/simple1" qsCatId="simple" csTypeId="urn:microsoft.com/office/officeart/2005/8/colors/accent6_1" csCatId="accent6" phldr="1"/>
      <dgm:spPr/>
      <dgm:t>
        <a:bodyPr/>
        <a:lstStyle/>
        <a:p>
          <a:endParaRPr lang="en-US"/>
        </a:p>
      </dgm:t>
    </dgm:pt>
    <dgm:pt modelId="{19EAF394-1F34-455F-B5B2-CABE3F3B5D28}">
      <dgm:prSet phldrT="[Text]"/>
      <dgm:spPr>
        <a:solidFill>
          <a:schemeClr val="accent2">
            <a:lumMod val="40000"/>
            <a:lumOff val="60000"/>
          </a:schemeClr>
        </a:solidFill>
        <a:ln>
          <a:solidFill>
            <a:schemeClr val="accent2">
              <a:lumMod val="60000"/>
              <a:lumOff val="40000"/>
            </a:schemeClr>
          </a:solidFill>
        </a:ln>
      </dgm:spPr>
      <dgm:t>
        <a:bodyPr/>
        <a:lstStyle/>
        <a:p>
          <a:r>
            <a:rPr lang="en-US" dirty="0"/>
            <a:t>Resample the corresponding FIELDS data to SPAN measurement times and transform it to the SPAN instrument frame</a:t>
          </a:r>
        </a:p>
      </dgm:t>
    </dgm:pt>
    <dgm:pt modelId="{8F9B42FB-DD16-4480-B8C0-A2F66C6A583E}" type="parTrans" cxnId="{A3EF80FA-AF03-4699-BFF8-797807269E3F}">
      <dgm:prSet/>
      <dgm:spPr/>
      <dgm:t>
        <a:bodyPr/>
        <a:lstStyle/>
        <a:p>
          <a:endParaRPr lang="en-US"/>
        </a:p>
      </dgm:t>
    </dgm:pt>
    <dgm:pt modelId="{7E42B35D-D914-447E-B5F4-D9D3F2026AA9}" type="sibTrans" cxnId="{A3EF80FA-AF03-4699-BFF8-797807269E3F}">
      <dgm:prSet/>
      <dgm:spPr>
        <a:solidFill>
          <a:schemeClr val="accent2">
            <a:lumMod val="60000"/>
            <a:lumOff val="40000"/>
          </a:schemeClr>
        </a:solidFill>
        <a:ln>
          <a:solidFill>
            <a:schemeClr val="accent2">
              <a:lumMod val="75000"/>
            </a:schemeClr>
          </a:solidFill>
        </a:ln>
      </dgm:spPr>
      <dgm:t>
        <a:bodyPr/>
        <a:lstStyle/>
        <a:p>
          <a:endParaRPr lang="en-US"/>
        </a:p>
      </dgm:t>
    </dgm:pt>
    <dgm:pt modelId="{133DBB54-939E-4FE3-AE38-22F74B76E501}">
      <dgm:prSet phldrT="[Text]"/>
      <dgm:spPr>
        <a:solidFill>
          <a:schemeClr val="accent2">
            <a:lumMod val="40000"/>
            <a:lumOff val="60000"/>
          </a:schemeClr>
        </a:solidFill>
        <a:ln>
          <a:solidFill>
            <a:schemeClr val="accent2">
              <a:lumMod val="60000"/>
              <a:lumOff val="40000"/>
            </a:schemeClr>
          </a:solidFill>
        </a:ln>
      </dgm:spPr>
      <dgm:t>
        <a:bodyPr/>
        <a:lstStyle/>
        <a:p>
          <a:r>
            <a:rPr lang="en-US" dirty="0"/>
            <a:t>Compute the phase space densities and velocity components in the SPAN instrument frame</a:t>
          </a:r>
        </a:p>
      </dgm:t>
    </dgm:pt>
    <dgm:pt modelId="{FA7CA8CF-69D3-4B2E-8E15-32E0E8A03EBB}" type="parTrans" cxnId="{C369DA5B-B0E5-493A-B5CE-064C1AF88479}">
      <dgm:prSet/>
      <dgm:spPr/>
      <dgm:t>
        <a:bodyPr/>
        <a:lstStyle/>
        <a:p>
          <a:endParaRPr lang="en-US"/>
        </a:p>
      </dgm:t>
    </dgm:pt>
    <dgm:pt modelId="{10555811-B6C6-4120-8E00-9684849141C6}" type="sibTrans" cxnId="{C369DA5B-B0E5-493A-B5CE-064C1AF88479}">
      <dgm:prSet/>
      <dgm:spPr>
        <a:solidFill>
          <a:schemeClr val="accent2">
            <a:lumMod val="60000"/>
            <a:lumOff val="40000"/>
          </a:schemeClr>
        </a:solidFill>
        <a:ln>
          <a:solidFill>
            <a:schemeClr val="accent2">
              <a:lumMod val="75000"/>
            </a:schemeClr>
          </a:solidFill>
        </a:ln>
      </dgm:spPr>
      <dgm:t>
        <a:bodyPr/>
        <a:lstStyle/>
        <a:p>
          <a:endParaRPr lang="en-US"/>
        </a:p>
      </dgm:t>
    </dgm:pt>
    <dgm:pt modelId="{9A45917D-8C49-4DB5-B83A-1A2D524F7C36}">
      <dgm:prSet phldrT="[Text]"/>
      <dgm:spPr>
        <a:solidFill>
          <a:schemeClr val="accent2">
            <a:lumMod val="40000"/>
            <a:lumOff val="60000"/>
          </a:schemeClr>
        </a:solidFill>
        <a:ln>
          <a:solidFill>
            <a:schemeClr val="accent2">
              <a:lumMod val="60000"/>
              <a:lumOff val="40000"/>
            </a:schemeClr>
          </a:solidFill>
        </a:ln>
      </dgm:spPr>
      <dgm:t>
        <a:bodyPr/>
        <a:lstStyle/>
        <a:p>
          <a:r>
            <a:rPr lang="en-US" dirty="0"/>
            <a:t>Transform the VDF into </a:t>
          </a:r>
          <a:r>
            <a:rPr lang="en-US"/>
            <a:t>the interplanetary </a:t>
          </a:r>
          <a:r>
            <a:rPr lang="en-US" dirty="0"/>
            <a:t>magnetic field (IMF) aligned frame</a:t>
          </a:r>
        </a:p>
      </dgm:t>
    </dgm:pt>
    <dgm:pt modelId="{4FC351FA-2AFA-4592-8C0E-85B7CAD500A0}" type="parTrans" cxnId="{B7B65D5B-721A-4E60-93C1-2E7A61B7FA23}">
      <dgm:prSet/>
      <dgm:spPr/>
      <dgm:t>
        <a:bodyPr/>
        <a:lstStyle/>
        <a:p>
          <a:endParaRPr lang="en-US"/>
        </a:p>
      </dgm:t>
    </dgm:pt>
    <dgm:pt modelId="{10A587DA-6B46-4641-A026-17AF15B73AEE}" type="sibTrans" cxnId="{B7B65D5B-721A-4E60-93C1-2E7A61B7FA23}">
      <dgm:prSet/>
      <dgm:spPr>
        <a:solidFill>
          <a:schemeClr val="accent2">
            <a:lumMod val="60000"/>
            <a:lumOff val="40000"/>
          </a:schemeClr>
        </a:solidFill>
        <a:ln>
          <a:solidFill>
            <a:schemeClr val="accent2">
              <a:lumMod val="75000"/>
            </a:schemeClr>
          </a:solidFill>
        </a:ln>
      </dgm:spPr>
      <dgm:t>
        <a:bodyPr/>
        <a:lstStyle/>
        <a:p>
          <a:endParaRPr lang="en-US"/>
        </a:p>
      </dgm:t>
    </dgm:pt>
    <dgm:pt modelId="{C71C0646-58A1-4D87-BD06-10CBD1BECF29}">
      <dgm:prSet phldrT="[Text]"/>
      <dgm:spPr>
        <a:solidFill>
          <a:schemeClr val="accent2">
            <a:lumMod val="40000"/>
            <a:lumOff val="60000"/>
          </a:schemeClr>
        </a:solidFill>
        <a:ln>
          <a:solidFill>
            <a:schemeClr val="accent2">
              <a:lumMod val="60000"/>
              <a:lumOff val="40000"/>
            </a:schemeClr>
          </a:solidFill>
        </a:ln>
      </dgm:spPr>
      <dgm:t>
        <a:bodyPr/>
        <a:lstStyle/>
        <a:p>
          <a:r>
            <a:rPr lang="en-US" dirty="0"/>
            <a:t>Compute moments of the VDF</a:t>
          </a:r>
        </a:p>
        <a:p>
          <a:r>
            <a:rPr lang="en-US" dirty="0"/>
            <a:t>(Used as initial estimation for the fitting procedure)</a:t>
          </a:r>
        </a:p>
      </dgm:t>
    </dgm:pt>
    <dgm:pt modelId="{7EB30BA2-BAF7-44F6-A7C5-D6ED0724BC66}" type="parTrans" cxnId="{253A05B4-80F6-430F-982D-A7740CF664B0}">
      <dgm:prSet/>
      <dgm:spPr/>
      <dgm:t>
        <a:bodyPr/>
        <a:lstStyle/>
        <a:p>
          <a:endParaRPr lang="en-US"/>
        </a:p>
      </dgm:t>
    </dgm:pt>
    <dgm:pt modelId="{6727CECC-5280-40B0-B4BA-161D2B010A0F}" type="sibTrans" cxnId="{253A05B4-80F6-430F-982D-A7740CF664B0}">
      <dgm:prSet/>
      <dgm:spPr>
        <a:solidFill>
          <a:schemeClr val="accent2">
            <a:lumMod val="60000"/>
            <a:lumOff val="40000"/>
          </a:schemeClr>
        </a:solidFill>
        <a:ln>
          <a:solidFill>
            <a:schemeClr val="accent2">
              <a:lumMod val="75000"/>
            </a:schemeClr>
          </a:solidFill>
        </a:ln>
      </dgm:spPr>
      <dgm:t>
        <a:bodyPr/>
        <a:lstStyle/>
        <a:p>
          <a:endParaRPr lang="en-US"/>
        </a:p>
      </dgm:t>
    </dgm:pt>
    <dgm:pt modelId="{7F11C425-1BA3-4A0A-A6BF-137275263AFD}">
      <dgm:prSet phldrT="[Text]"/>
      <dgm:spPr>
        <a:solidFill>
          <a:schemeClr val="accent2">
            <a:lumMod val="40000"/>
            <a:lumOff val="60000"/>
          </a:schemeClr>
        </a:solidFill>
        <a:ln>
          <a:solidFill>
            <a:schemeClr val="accent2">
              <a:lumMod val="60000"/>
              <a:lumOff val="40000"/>
            </a:schemeClr>
          </a:solidFill>
        </a:ln>
      </dgm:spPr>
      <dgm:t>
        <a:bodyPr/>
        <a:lstStyle/>
        <a:p>
          <a:r>
            <a:rPr lang="en-US" dirty="0"/>
            <a:t>Fit the VDF</a:t>
          </a:r>
        </a:p>
        <a:p>
          <a:r>
            <a:rPr lang="en-US" dirty="0"/>
            <a:t>(bi-Maxwellian functions are used)</a:t>
          </a:r>
        </a:p>
      </dgm:t>
    </dgm:pt>
    <dgm:pt modelId="{5F0C5F31-C1A3-4B4D-B5DB-50DE1230A547}" type="parTrans" cxnId="{99F2550D-7590-430C-AC83-B63C6E41AD28}">
      <dgm:prSet/>
      <dgm:spPr/>
      <dgm:t>
        <a:bodyPr/>
        <a:lstStyle/>
        <a:p>
          <a:endParaRPr lang="en-US"/>
        </a:p>
      </dgm:t>
    </dgm:pt>
    <dgm:pt modelId="{ACDFE326-43B7-4DC5-A92D-121EB8A6ABCB}" type="sibTrans" cxnId="{99F2550D-7590-430C-AC83-B63C6E41AD28}">
      <dgm:prSet/>
      <dgm:spPr>
        <a:solidFill>
          <a:schemeClr val="accent2">
            <a:lumMod val="60000"/>
            <a:lumOff val="40000"/>
          </a:schemeClr>
        </a:solidFill>
        <a:ln>
          <a:solidFill>
            <a:schemeClr val="accent2">
              <a:lumMod val="75000"/>
            </a:schemeClr>
          </a:solidFill>
        </a:ln>
      </dgm:spPr>
      <dgm:t>
        <a:bodyPr/>
        <a:lstStyle/>
        <a:p>
          <a:endParaRPr lang="en-US"/>
        </a:p>
      </dgm:t>
    </dgm:pt>
    <dgm:pt modelId="{D7B8FAC1-623D-4B0C-937E-2A9978706A39}">
      <dgm:prSet phldrT="[Text]"/>
      <dgm:spPr>
        <a:solidFill>
          <a:schemeClr val="accent2">
            <a:lumMod val="40000"/>
            <a:lumOff val="60000"/>
          </a:schemeClr>
        </a:solidFill>
        <a:ln>
          <a:solidFill>
            <a:schemeClr val="accent2">
              <a:lumMod val="60000"/>
              <a:lumOff val="40000"/>
            </a:schemeClr>
          </a:solidFill>
        </a:ln>
      </dgm:spPr>
      <dgm:t>
        <a:bodyPr/>
        <a:lstStyle/>
        <a:p>
          <a:r>
            <a:rPr lang="en-US"/>
            <a:t>Visualize the measured and fitted VDFs</a:t>
          </a:r>
          <a:endParaRPr lang="en-US" dirty="0"/>
        </a:p>
      </dgm:t>
    </dgm:pt>
    <dgm:pt modelId="{24429F29-C935-47A5-99A3-641336C0BF3A}" type="parTrans" cxnId="{DA6E9AFF-7646-4359-B4FE-D831AB7D8030}">
      <dgm:prSet/>
      <dgm:spPr/>
      <dgm:t>
        <a:bodyPr/>
        <a:lstStyle/>
        <a:p>
          <a:endParaRPr lang="en-US"/>
        </a:p>
      </dgm:t>
    </dgm:pt>
    <dgm:pt modelId="{BBE02AD6-557E-40C2-B6F5-C4F018CA836A}" type="sibTrans" cxnId="{DA6E9AFF-7646-4359-B4FE-D831AB7D8030}">
      <dgm:prSet/>
      <dgm:spPr>
        <a:solidFill>
          <a:schemeClr val="accent2">
            <a:lumMod val="60000"/>
            <a:lumOff val="40000"/>
          </a:schemeClr>
        </a:solidFill>
        <a:ln>
          <a:solidFill>
            <a:schemeClr val="accent2">
              <a:lumMod val="75000"/>
            </a:schemeClr>
          </a:solidFill>
        </a:ln>
      </dgm:spPr>
      <dgm:t>
        <a:bodyPr/>
        <a:lstStyle/>
        <a:p>
          <a:endParaRPr lang="en-US"/>
        </a:p>
      </dgm:t>
    </dgm:pt>
    <dgm:pt modelId="{CDA029D8-326D-4A88-82A8-CD92D2482775}">
      <dgm:prSet phldrT="[Text]"/>
      <dgm:spPr>
        <a:solidFill>
          <a:schemeClr val="accent2">
            <a:lumMod val="40000"/>
            <a:lumOff val="60000"/>
          </a:schemeClr>
        </a:solidFill>
        <a:ln>
          <a:solidFill>
            <a:schemeClr val="accent2">
              <a:lumMod val="60000"/>
              <a:lumOff val="40000"/>
            </a:schemeClr>
          </a:solidFill>
        </a:ln>
      </dgm:spPr>
      <dgm:t>
        <a:bodyPr/>
        <a:lstStyle/>
        <a:p>
          <a:r>
            <a:rPr lang="en-US" dirty="0"/>
            <a:t>Transform the computed bulk velocities into the RTN frame</a:t>
          </a:r>
        </a:p>
      </dgm:t>
    </dgm:pt>
    <dgm:pt modelId="{847CBF1E-0033-4CF7-9C4D-9FEF5797A021}" type="parTrans" cxnId="{9C8163E1-7F86-440D-BFC1-61FF9C64F83F}">
      <dgm:prSet/>
      <dgm:spPr/>
      <dgm:t>
        <a:bodyPr/>
        <a:lstStyle/>
        <a:p>
          <a:endParaRPr lang="en-US"/>
        </a:p>
      </dgm:t>
    </dgm:pt>
    <dgm:pt modelId="{A608ED4B-8ECA-4F81-B649-10FBD00F5CE0}" type="sibTrans" cxnId="{9C8163E1-7F86-440D-BFC1-61FF9C64F83F}">
      <dgm:prSet/>
      <dgm:spPr>
        <a:solidFill>
          <a:schemeClr val="accent2">
            <a:lumMod val="60000"/>
            <a:lumOff val="40000"/>
          </a:schemeClr>
        </a:solidFill>
        <a:ln>
          <a:solidFill>
            <a:schemeClr val="accent2">
              <a:lumMod val="75000"/>
            </a:schemeClr>
          </a:solidFill>
        </a:ln>
      </dgm:spPr>
      <dgm:t>
        <a:bodyPr/>
        <a:lstStyle/>
        <a:p>
          <a:endParaRPr lang="en-US"/>
        </a:p>
      </dgm:t>
    </dgm:pt>
    <dgm:pt modelId="{90A34D9D-957C-49F3-8DED-3A4FE153A850}">
      <dgm:prSet phldrT="[Text]"/>
      <dgm:spPr>
        <a:solidFill>
          <a:schemeClr val="accent2">
            <a:lumMod val="40000"/>
            <a:lumOff val="60000"/>
          </a:schemeClr>
        </a:solidFill>
        <a:ln>
          <a:solidFill>
            <a:schemeClr val="accent2">
              <a:lumMod val="60000"/>
              <a:lumOff val="40000"/>
            </a:schemeClr>
          </a:solidFill>
        </a:ln>
      </dgm:spPr>
      <dgm:t>
        <a:bodyPr/>
        <a:lstStyle/>
        <a:p>
          <a:r>
            <a:rPr lang="en-US" dirty="0"/>
            <a:t>Remove the</a:t>
          </a:r>
          <a:r>
            <a:rPr lang="en-US" baseline="0" dirty="0"/>
            <a:t> suspicious fits</a:t>
          </a:r>
          <a:endParaRPr lang="en-US" dirty="0"/>
        </a:p>
      </dgm:t>
    </dgm:pt>
    <dgm:pt modelId="{89D76D63-CDB9-4C4D-A3C4-D26D2A7E4187}" type="parTrans" cxnId="{FDC786BB-F3BE-4D50-85BD-05AA96DD6B17}">
      <dgm:prSet/>
      <dgm:spPr/>
      <dgm:t>
        <a:bodyPr/>
        <a:lstStyle/>
        <a:p>
          <a:endParaRPr lang="en-US"/>
        </a:p>
      </dgm:t>
    </dgm:pt>
    <dgm:pt modelId="{ACA4B27A-55BA-4098-B6A1-423E5DC0DE71}" type="sibTrans" cxnId="{FDC786BB-F3BE-4D50-85BD-05AA96DD6B17}">
      <dgm:prSet/>
      <dgm:spPr/>
      <dgm:t>
        <a:bodyPr/>
        <a:lstStyle/>
        <a:p>
          <a:endParaRPr lang="en-US"/>
        </a:p>
      </dgm:t>
    </dgm:pt>
    <dgm:pt modelId="{99F3A52F-E554-4F8B-8823-833E4E5D86D1}" type="pres">
      <dgm:prSet presAssocID="{A5D0B2A6-20A6-4014-A8B1-559F817745FC}" presName="diagram" presStyleCnt="0">
        <dgm:presLayoutVars>
          <dgm:dir/>
          <dgm:resizeHandles val="exact"/>
        </dgm:presLayoutVars>
      </dgm:prSet>
      <dgm:spPr/>
    </dgm:pt>
    <dgm:pt modelId="{00301D30-4904-4FDE-9A46-11049C5D388D}" type="pres">
      <dgm:prSet presAssocID="{19EAF394-1F34-455F-B5B2-CABE3F3B5D28}" presName="node" presStyleLbl="node1" presStyleIdx="0" presStyleCnt="8">
        <dgm:presLayoutVars>
          <dgm:bulletEnabled val="1"/>
        </dgm:presLayoutVars>
      </dgm:prSet>
      <dgm:spPr/>
    </dgm:pt>
    <dgm:pt modelId="{66A6BB56-1E7C-4029-92F2-60B60C5E9F5E}" type="pres">
      <dgm:prSet presAssocID="{7E42B35D-D914-447E-B5F4-D9D3F2026AA9}" presName="sibTrans" presStyleLbl="sibTrans2D1" presStyleIdx="0" presStyleCnt="7"/>
      <dgm:spPr/>
    </dgm:pt>
    <dgm:pt modelId="{8723609E-1300-4F6A-9FA7-18C8DD7A73A7}" type="pres">
      <dgm:prSet presAssocID="{7E42B35D-D914-447E-B5F4-D9D3F2026AA9}" presName="connectorText" presStyleLbl="sibTrans2D1" presStyleIdx="0" presStyleCnt="7"/>
      <dgm:spPr/>
    </dgm:pt>
    <dgm:pt modelId="{C2320F5D-76CD-4B88-BAAD-FD1E439778DA}" type="pres">
      <dgm:prSet presAssocID="{133DBB54-939E-4FE3-AE38-22F74B76E501}" presName="node" presStyleLbl="node1" presStyleIdx="1" presStyleCnt="8">
        <dgm:presLayoutVars>
          <dgm:bulletEnabled val="1"/>
        </dgm:presLayoutVars>
      </dgm:prSet>
      <dgm:spPr/>
    </dgm:pt>
    <dgm:pt modelId="{6124CE46-4A5E-477C-8121-5C735818313A}" type="pres">
      <dgm:prSet presAssocID="{10555811-B6C6-4120-8E00-9684849141C6}" presName="sibTrans" presStyleLbl="sibTrans2D1" presStyleIdx="1" presStyleCnt="7"/>
      <dgm:spPr/>
    </dgm:pt>
    <dgm:pt modelId="{1929F018-82FA-4AA3-9316-C977A07A6E56}" type="pres">
      <dgm:prSet presAssocID="{10555811-B6C6-4120-8E00-9684849141C6}" presName="connectorText" presStyleLbl="sibTrans2D1" presStyleIdx="1" presStyleCnt="7"/>
      <dgm:spPr/>
    </dgm:pt>
    <dgm:pt modelId="{E9DC9865-7EEE-49DC-B3C6-2F895EB9BCF6}" type="pres">
      <dgm:prSet presAssocID="{9A45917D-8C49-4DB5-B83A-1A2D524F7C36}" presName="node" presStyleLbl="node1" presStyleIdx="2" presStyleCnt="8">
        <dgm:presLayoutVars>
          <dgm:bulletEnabled val="1"/>
        </dgm:presLayoutVars>
      </dgm:prSet>
      <dgm:spPr/>
    </dgm:pt>
    <dgm:pt modelId="{19A7B824-0C59-43DC-8554-A0BD480D221C}" type="pres">
      <dgm:prSet presAssocID="{10A587DA-6B46-4641-A026-17AF15B73AEE}" presName="sibTrans" presStyleLbl="sibTrans2D1" presStyleIdx="2" presStyleCnt="7"/>
      <dgm:spPr/>
    </dgm:pt>
    <dgm:pt modelId="{C0D6D3FA-4408-461B-BD32-BE048FBA8AD2}" type="pres">
      <dgm:prSet presAssocID="{10A587DA-6B46-4641-A026-17AF15B73AEE}" presName="connectorText" presStyleLbl="sibTrans2D1" presStyleIdx="2" presStyleCnt="7"/>
      <dgm:spPr/>
    </dgm:pt>
    <dgm:pt modelId="{CC519BE9-32C0-4140-B66D-284B24449ABD}" type="pres">
      <dgm:prSet presAssocID="{C71C0646-58A1-4D87-BD06-10CBD1BECF29}" presName="node" presStyleLbl="node1" presStyleIdx="3" presStyleCnt="8">
        <dgm:presLayoutVars>
          <dgm:bulletEnabled val="1"/>
        </dgm:presLayoutVars>
      </dgm:prSet>
      <dgm:spPr/>
    </dgm:pt>
    <dgm:pt modelId="{B7DD0B81-46C7-4DC9-9AA8-264849975A7A}" type="pres">
      <dgm:prSet presAssocID="{6727CECC-5280-40B0-B4BA-161D2B010A0F}" presName="sibTrans" presStyleLbl="sibTrans2D1" presStyleIdx="3" presStyleCnt="7"/>
      <dgm:spPr/>
    </dgm:pt>
    <dgm:pt modelId="{8FC9795B-74F9-4031-9BEB-9BCC1E4EF40E}" type="pres">
      <dgm:prSet presAssocID="{6727CECC-5280-40B0-B4BA-161D2B010A0F}" presName="connectorText" presStyleLbl="sibTrans2D1" presStyleIdx="3" presStyleCnt="7"/>
      <dgm:spPr/>
    </dgm:pt>
    <dgm:pt modelId="{CDAB3501-617E-4945-8446-C9F29A9B0FC8}" type="pres">
      <dgm:prSet presAssocID="{7F11C425-1BA3-4A0A-A6BF-137275263AFD}" presName="node" presStyleLbl="node1" presStyleIdx="4" presStyleCnt="8">
        <dgm:presLayoutVars>
          <dgm:bulletEnabled val="1"/>
        </dgm:presLayoutVars>
      </dgm:prSet>
      <dgm:spPr/>
    </dgm:pt>
    <dgm:pt modelId="{9342D249-5BA1-4FDC-8302-EDBEA7C41294}" type="pres">
      <dgm:prSet presAssocID="{ACDFE326-43B7-4DC5-A92D-121EB8A6ABCB}" presName="sibTrans" presStyleLbl="sibTrans2D1" presStyleIdx="4" presStyleCnt="7"/>
      <dgm:spPr/>
    </dgm:pt>
    <dgm:pt modelId="{33B42215-FA0C-43C1-BC65-8AA6C6F8EF03}" type="pres">
      <dgm:prSet presAssocID="{ACDFE326-43B7-4DC5-A92D-121EB8A6ABCB}" presName="connectorText" presStyleLbl="sibTrans2D1" presStyleIdx="4" presStyleCnt="7"/>
      <dgm:spPr/>
    </dgm:pt>
    <dgm:pt modelId="{B2EBEFA7-8C49-4AAE-83ED-8C1520A61EED}" type="pres">
      <dgm:prSet presAssocID="{D7B8FAC1-623D-4B0C-937E-2A9978706A39}" presName="node" presStyleLbl="node1" presStyleIdx="5" presStyleCnt="8">
        <dgm:presLayoutVars>
          <dgm:bulletEnabled val="1"/>
        </dgm:presLayoutVars>
      </dgm:prSet>
      <dgm:spPr/>
    </dgm:pt>
    <dgm:pt modelId="{8298CCC2-A68D-446F-8956-62BB24462096}" type="pres">
      <dgm:prSet presAssocID="{BBE02AD6-557E-40C2-B6F5-C4F018CA836A}" presName="sibTrans" presStyleLbl="sibTrans2D1" presStyleIdx="5" presStyleCnt="7"/>
      <dgm:spPr/>
    </dgm:pt>
    <dgm:pt modelId="{FA7335D0-74D3-40DD-9094-2BF7FA5A34CD}" type="pres">
      <dgm:prSet presAssocID="{BBE02AD6-557E-40C2-B6F5-C4F018CA836A}" presName="connectorText" presStyleLbl="sibTrans2D1" presStyleIdx="5" presStyleCnt="7"/>
      <dgm:spPr/>
    </dgm:pt>
    <dgm:pt modelId="{7DBE944E-E3D1-4376-AF04-DE7B858E8A23}" type="pres">
      <dgm:prSet presAssocID="{CDA029D8-326D-4A88-82A8-CD92D2482775}" presName="node" presStyleLbl="node1" presStyleIdx="6" presStyleCnt="8">
        <dgm:presLayoutVars>
          <dgm:bulletEnabled val="1"/>
        </dgm:presLayoutVars>
      </dgm:prSet>
      <dgm:spPr/>
    </dgm:pt>
    <dgm:pt modelId="{25F8C818-167A-4A1A-A13C-2EBFB201B3B9}" type="pres">
      <dgm:prSet presAssocID="{A608ED4B-8ECA-4F81-B649-10FBD00F5CE0}" presName="sibTrans" presStyleLbl="sibTrans2D1" presStyleIdx="6" presStyleCnt="7"/>
      <dgm:spPr/>
    </dgm:pt>
    <dgm:pt modelId="{67FF3EF6-3E26-490F-8714-38605A0306BC}" type="pres">
      <dgm:prSet presAssocID="{A608ED4B-8ECA-4F81-B649-10FBD00F5CE0}" presName="connectorText" presStyleLbl="sibTrans2D1" presStyleIdx="6" presStyleCnt="7"/>
      <dgm:spPr/>
    </dgm:pt>
    <dgm:pt modelId="{B44BFDE9-62C6-471B-AD16-89DE41BB2B7F}" type="pres">
      <dgm:prSet presAssocID="{90A34D9D-957C-49F3-8DED-3A4FE153A850}" presName="node" presStyleLbl="node1" presStyleIdx="7" presStyleCnt="8">
        <dgm:presLayoutVars>
          <dgm:bulletEnabled val="1"/>
        </dgm:presLayoutVars>
      </dgm:prSet>
      <dgm:spPr/>
    </dgm:pt>
  </dgm:ptLst>
  <dgm:cxnLst>
    <dgm:cxn modelId="{4216BB08-2999-41E7-841F-60DBB0F99913}" type="presOf" srcId="{90A34D9D-957C-49F3-8DED-3A4FE153A850}" destId="{B44BFDE9-62C6-471B-AD16-89DE41BB2B7F}" srcOrd="0" destOrd="0" presId="urn:microsoft.com/office/officeart/2005/8/layout/process5"/>
    <dgm:cxn modelId="{99F2550D-7590-430C-AC83-B63C6E41AD28}" srcId="{A5D0B2A6-20A6-4014-A8B1-559F817745FC}" destId="{7F11C425-1BA3-4A0A-A6BF-137275263AFD}" srcOrd="4" destOrd="0" parTransId="{5F0C5F31-C1A3-4B4D-B5DB-50DE1230A547}" sibTransId="{ACDFE326-43B7-4DC5-A92D-121EB8A6ABCB}"/>
    <dgm:cxn modelId="{A3CB5D27-7E58-41E7-975F-5F2ADDC3F9C2}" type="presOf" srcId="{A5D0B2A6-20A6-4014-A8B1-559F817745FC}" destId="{99F3A52F-E554-4F8B-8823-833E4E5D86D1}" srcOrd="0" destOrd="0" presId="urn:microsoft.com/office/officeart/2005/8/layout/process5"/>
    <dgm:cxn modelId="{FC2E143B-F921-4A50-B38E-5F4A41C8B9F0}" type="presOf" srcId="{CDA029D8-326D-4A88-82A8-CD92D2482775}" destId="{7DBE944E-E3D1-4376-AF04-DE7B858E8A23}" srcOrd="0" destOrd="0" presId="urn:microsoft.com/office/officeart/2005/8/layout/process5"/>
    <dgm:cxn modelId="{B7B65D5B-721A-4E60-93C1-2E7A61B7FA23}" srcId="{A5D0B2A6-20A6-4014-A8B1-559F817745FC}" destId="{9A45917D-8C49-4DB5-B83A-1A2D524F7C36}" srcOrd="2" destOrd="0" parTransId="{4FC351FA-2AFA-4592-8C0E-85B7CAD500A0}" sibTransId="{10A587DA-6B46-4641-A026-17AF15B73AEE}"/>
    <dgm:cxn modelId="{C369DA5B-B0E5-493A-B5CE-064C1AF88479}" srcId="{A5D0B2A6-20A6-4014-A8B1-559F817745FC}" destId="{133DBB54-939E-4FE3-AE38-22F74B76E501}" srcOrd="1" destOrd="0" parTransId="{FA7CA8CF-69D3-4B2E-8E15-32E0E8A03EBB}" sibTransId="{10555811-B6C6-4120-8E00-9684849141C6}"/>
    <dgm:cxn modelId="{4471BE61-C631-4AE2-8F2A-E01A2A78D6AE}" type="presOf" srcId="{10A587DA-6B46-4641-A026-17AF15B73AEE}" destId="{C0D6D3FA-4408-461B-BD32-BE048FBA8AD2}" srcOrd="1" destOrd="0" presId="urn:microsoft.com/office/officeart/2005/8/layout/process5"/>
    <dgm:cxn modelId="{1B1C8248-AFEC-4FC4-B8F9-D441E3E63A56}" type="presOf" srcId="{BBE02AD6-557E-40C2-B6F5-C4F018CA836A}" destId="{FA7335D0-74D3-40DD-9094-2BF7FA5A34CD}" srcOrd="1" destOrd="0" presId="urn:microsoft.com/office/officeart/2005/8/layout/process5"/>
    <dgm:cxn modelId="{4F21486B-08F9-4C15-A064-368342486223}" type="presOf" srcId="{6727CECC-5280-40B0-B4BA-161D2B010A0F}" destId="{B7DD0B81-46C7-4DC9-9AA8-264849975A7A}" srcOrd="0" destOrd="0" presId="urn:microsoft.com/office/officeart/2005/8/layout/process5"/>
    <dgm:cxn modelId="{2E93FC71-41FA-4557-B70B-200F6585E9ED}" type="presOf" srcId="{7E42B35D-D914-447E-B5F4-D9D3F2026AA9}" destId="{66A6BB56-1E7C-4029-92F2-60B60C5E9F5E}" srcOrd="0" destOrd="0" presId="urn:microsoft.com/office/officeart/2005/8/layout/process5"/>
    <dgm:cxn modelId="{4CAB2E58-A416-498F-9185-D2E5EA914752}" type="presOf" srcId="{7E42B35D-D914-447E-B5F4-D9D3F2026AA9}" destId="{8723609E-1300-4F6A-9FA7-18C8DD7A73A7}" srcOrd="1" destOrd="0" presId="urn:microsoft.com/office/officeart/2005/8/layout/process5"/>
    <dgm:cxn modelId="{D2BB087D-38E2-4923-B434-0CFF637083ED}" type="presOf" srcId="{BBE02AD6-557E-40C2-B6F5-C4F018CA836A}" destId="{8298CCC2-A68D-446F-8956-62BB24462096}" srcOrd="0" destOrd="0" presId="urn:microsoft.com/office/officeart/2005/8/layout/process5"/>
    <dgm:cxn modelId="{EF822A7E-0CB3-44B6-98B4-307089452DCE}" type="presOf" srcId="{133DBB54-939E-4FE3-AE38-22F74B76E501}" destId="{C2320F5D-76CD-4B88-BAAD-FD1E439778DA}" srcOrd="0" destOrd="0" presId="urn:microsoft.com/office/officeart/2005/8/layout/process5"/>
    <dgm:cxn modelId="{8C9A219C-7F34-4E62-940E-9D552196A107}" type="presOf" srcId="{10555811-B6C6-4120-8E00-9684849141C6}" destId="{1929F018-82FA-4AA3-9316-C977A07A6E56}" srcOrd="1" destOrd="0" presId="urn:microsoft.com/office/officeart/2005/8/layout/process5"/>
    <dgm:cxn modelId="{4D7D55AE-9DF5-448D-B00A-D2BBF86807FF}" type="presOf" srcId="{ACDFE326-43B7-4DC5-A92D-121EB8A6ABCB}" destId="{33B42215-FA0C-43C1-BC65-8AA6C6F8EF03}" srcOrd="1" destOrd="0" presId="urn:microsoft.com/office/officeart/2005/8/layout/process5"/>
    <dgm:cxn modelId="{6C7A34B0-DE3D-4350-B6A0-641CC4BD0AC9}" type="presOf" srcId="{7F11C425-1BA3-4A0A-A6BF-137275263AFD}" destId="{CDAB3501-617E-4945-8446-C9F29A9B0FC8}" srcOrd="0" destOrd="0" presId="urn:microsoft.com/office/officeart/2005/8/layout/process5"/>
    <dgm:cxn modelId="{7E55BBB1-BAC2-41CF-9C87-4F13963B76FA}" type="presOf" srcId="{D7B8FAC1-623D-4B0C-937E-2A9978706A39}" destId="{B2EBEFA7-8C49-4AAE-83ED-8C1520A61EED}" srcOrd="0" destOrd="0" presId="urn:microsoft.com/office/officeart/2005/8/layout/process5"/>
    <dgm:cxn modelId="{253A05B4-80F6-430F-982D-A7740CF664B0}" srcId="{A5D0B2A6-20A6-4014-A8B1-559F817745FC}" destId="{C71C0646-58A1-4D87-BD06-10CBD1BECF29}" srcOrd="3" destOrd="0" parTransId="{7EB30BA2-BAF7-44F6-A7C5-D6ED0724BC66}" sibTransId="{6727CECC-5280-40B0-B4BA-161D2B010A0F}"/>
    <dgm:cxn modelId="{10D70ABB-13A3-44D8-B075-A1A20C139A94}" type="presOf" srcId="{C71C0646-58A1-4D87-BD06-10CBD1BECF29}" destId="{CC519BE9-32C0-4140-B66D-284B24449ABD}" srcOrd="0" destOrd="0" presId="urn:microsoft.com/office/officeart/2005/8/layout/process5"/>
    <dgm:cxn modelId="{6B5576BB-D8EF-4F98-84D2-58A53F862B1B}" type="presOf" srcId="{19EAF394-1F34-455F-B5B2-CABE3F3B5D28}" destId="{00301D30-4904-4FDE-9A46-11049C5D388D}" srcOrd="0" destOrd="0" presId="urn:microsoft.com/office/officeart/2005/8/layout/process5"/>
    <dgm:cxn modelId="{FDC786BB-F3BE-4D50-85BD-05AA96DD6B17}" srcId="{A5D0B2A6-20A6-4014-A8B1-559F817745FC}" destId="{90A34D9D-957C-49F3-8DED-3A4FE153A850}" srcOrd="7" destOrd="0" parTransId="{89D76D63-CDB9-4C4D-A3C4-D26D2A7E4187}" sibTransId="{ACA4B27A-55BA-4098-B6A1-423E5DC0DE71}"/>
    <dgm:cxn modelId="{D352E4BB-DD22-479F-89F4-5DB01B49BF63}" type="presOf" srcId="{A608ED4B-8ECA-4F81-B649-10FBD00F5CE0}" destId="{25F8C818-167A-4A1A-A13C-2EBFB201B3B9}" srcOrd="0" destOrd="0" presId="urn:microsoft.com/office/officeart/2005/8/layout/process5"/>
    <dgm:cxn modelId="{8286F8C6-CE49-4A43-BE66-0218933DEAB6}" type="presOf" srcId="{6727CECC-5280-40B0-B4BA-161D2B010A0F}" destId="{8FC9795B-74F9-4031-9BEB-9BCC1E4EF40E}" srcOrd="1" destOrd="0" presId="urn:microsoft.com/office/officeart/2005/8/layout/process5"/>
    <dgm:cxn modelId="{DDC632DE-0EF6-419A-AA97-8574621A0BE7}" type="presOf" srcId="{10555811-B6C6-4120-8E00-9684849141C6}" destId="{6124CE46-4A5E-477C-8121-5C735818313A}" srcOrd="0" destOrd="0" presId="urn:microsoft.com/office/officeart/2005/8/layout/process5"/>
    <dgm:cxn modelId="{9C8163E1-7F86-440D-BFC1-61FF9C64F83F}" srcId="{A5D0B2A6-20A6-4014-A8B1-559F817745FC}" destId="{CDA029D8-326D-4A88-82A8-CD92D2482775}" srcOrd="6" destOrd="0" parTransId="{847CBF1E-0033-4CF7-9C4D-9FEF5797A021}" sibTransId="{A608ED4B-8ECA-4F81-B649-10FBD00F5CE0}"/>
    <dgm:cxn modelId="{FE4CD5E3-5E20-4791-BE21-35BC932DF831}" type="presOf" srcId="{ACDFE326-43B7-4DC5-A92D-121EB8A6ABCB}" destId="{9342D249-5BA1-4FDC-8302-EDBEA7C41294}" srcOrd="0" destOrd="0" presId="urn:microsoft.com/office/officeart/2005/8/layout/process5"/>
    <dgm:cxn modelId="{9B0BA9ED-3307-478C-BCFA-675E4DB1278E}" type="presOf" srcId="{9A45917D-8C49-4DB5-B83A-1A2D524F7C36}" destId="{E9DC9865-7EEE-49DC-B3C6-2F895EB9BCF6}" srcOrd="0" destOrd="0" presId="urn:microsoft.com/office/officeart/2005/8/layout/process5"/>
    <dgm:cxn modelId="{7F1EBDF9-E909-4983-BCBE-69E229E595FE}" type="presOf" srcId="{10A587DA-6B46-4641-A026-17AF15B73AEE}" destId="{19A7B824-0C59-43DC-8554-A0BD480D221C}" srcOrd="0" destOrd="0" presId="urn:microsoft.com/office/officeart/2005/8/layout/process5"/>
    <dgm:cxn modelId="{A3EF80FA-AF03-4699-BFF8-797807269E3F}" srcId="{A5D0B2A6-20A6-4014-A8B1-559F817745FC}" destId="{19EAF394-1F34-455F-B5B2-CABE3F3B5D28}" srcOrd="0" destOrd="0" parTransId="{8F9B42FB-DD16-4480-B8C0-A2F66C6A583E}" sibTransId="{7E42B35D-D914-447E-B5F4-D9D3F2026AA9}"/>
    <dgm:cxn modelId="{BFEF6DFD-793D-4E06-808F-F4D9124EAEB9}" type="presOf" srcId="{A608ED4B-8ECA-4F81-B649-10FBD00F5CE0}" destId="{67FF3EF6-3E26-490F-8714-38605A0306BC}" srcOrd="1" destOrd="0" presId="urn:microsoft.com/office/officeart/2005/8/layout/process5"/>
    <dgm:cxn modelId="{DA6E9AFF-7646-4359-B4FE-D831AB7D8030}" srcId="{A5D0B2A6-20A6-4014-A8B1-559F817745FC}" destId="{D7B8FAC1-623D-4B0C-937E-2A9978706A39}" srcOrd="5" destOrd="0" parTransId="{24429F29-C935-47A5-99A3-641336C0BF3A}" sibTransId="{BBE02AD6-557E-40C2-B6F5-C4F018CA836A}"/>
    <dgm:cxn modelId="{835C2896-BFD3-4F4A-895F-9A8B7E836A2F}" type="presParOf" srcId="{99F3A52F-E554-4F8B-8823-833E4E5D86D1}" destId="{00301D30-4904-4FDE-9A46-11049C5D388D}" srcOrd="0" destOrd="0" presId="urn:microsoft.com/office/officeart/2005/8/layout/process5"/>
    <dgm:cxn modelId="{BD3AD56A-4A53-44C5-B8D4-636E6C9807F9}" type="presParOf" srcId="{99F3A52F-E554-4F8B-8823-833E4E5D86D1}" destId="{66A6BB56-1E7C-4029-92F2-60B60C5E9F5E}" srcOrd="1" destOrd="0" presId="urn:microsoft.com/office/officeart/2005/8/layout/process5"/>
    <dgm:cxn modelId="{33A4AC11-6BFF-4B5B-84DE-43C53B50035E}" type="presParOf" srcId="{66A6BB56-1E7C-4029-92F2-60B60C5E9F5E}" destId="{8723609E-1300-4F6A-9FA7-18C8DD7A73A7}" srcOrd="0" destOrd="0" presId="urn:microsoft.com/office/officeart/2005/8/layout/process5"/>
    <dgm:cxn modelId="{1CE1696A-9167-4799-9CB9-4953DFF3392E}" type="presParOf" srcId="{99F3A52F-E554-4F8B-8823-833E4E5D86D1}" destId="{C2320F5D-76CD-4B88-BAAD-FD1E439778DA}" srcOrd="2" destOrd="0" presId="urn:microsoft.com/office/officeart/2005/8/layout/process5"/>
    <dgm:cxn modelId="{DA2FDF2E-D367-4E00-A4DA-51A4E2F18981}" type="presParOf" srcId="{99F3A52F-E554-4F8B-8823-833E4E5D86D1}" destId="{6124CE46-4A5E-477C-8121-5C735818313A}" srcOrd="3" destOrd="0" presId="urn:microsoft.com/office/officeart/2005/8/layout/process5"/>
    <dgm:cxn modelId="{BB0619E1-3F72-4AEB-BB96-A744046E4F38}" type="presParOf" srcId="{6124CE46-4A5E-477C-8121-5C735818313A}" destId="{1929F018-82FA-4AA3-9316-C977A07A6E56}" srcOrd="0" destOrd="0" presId="urn:microsoft.com/office/officeart/2005/8/layout/process5"/>
    <dgm:cxn modelId="{24C7A4B2-FDCA-4A0E-948F-AC4514254A7E}" type="presParOf" srcId="{99F3A52F-E554-4F8B-8823-833E4E5D86D1}" destId="{E9DC9865-7EEE-49DC-B3C6-2F895EB9BCF6}" srcOrd="4" destOrd="0" presId="urn:microsoft.com/office/officeart/2005/8/layout/process5"/>
    <dgm:cxn modelId="{696AE639-D8C7-48B9-A048-B9DA68C40045}" type="presParOf" srcId="{99F3A52F-E554-4F8B-8823-833E4E5D86D1}" destId="{19A7B824-0C59-43DC-8554-A0BD480D221C}" srcOrd="5" destOrd="0" presId="urn:microsoft.com/office/officeart/2005/8/layout/process5"/>
    <dgm:cxn modelId="{87F9FE9E-7EB3-4BBD-B078-8573621AA5C7}" type="presParOf" srcId="{19A7B824-0C59-43DC-8554-A0BD480D221C}" destId="{C0D6D3FA-4408-461B-BD32-BE048FBA8AD2}" srcOrd="0" destOrd="0" presId="urn:microsoft.com/office/officeart/2005/8/layout/process5"/>
    <dgm:cxn modelId="{E2E5A62D-3046-45D6-9F04-9316CE65897D}" type="presParOf" srcId="{99F3A52F-E554-4F8B-8823-833E4E5D86D1}" destId="{CC519BE9-32C0-4140-B66D-284B24449ABD}" srcOrd="6" destOrd="0" presId="urn:microsoft.com/office/officeart/2005/8/layout/process5"/>
    <dgm:cxn modelId="{B1EA2B11-004E-4A3B-A2F2-971ACB4B50F5}" type="presParOf" srcId="{99F3A52F-E554-4F8B-8823-833E4E5D86D1}" destId="{B7DD0B81-46C7-4DC9-9AA8-264849975A7A}" srcOrd="7" destOrd="0" presId="urn:microsoft.com/office/officeart/2005/8/layout/process5"/>
    <dgm:cxn modelId="{78643E29-671D-4BC1-AEE4-4973DFA0F703}" type="presParOf" srcId="{B7DD0B81-46C7-4DC9-9AA8-264849975A7A}" destId="{8FC9795B-74F9-4031-9BEB-9BCC1E4EF40E}" srcOrd="0" destOrd="0" presId="urn:microsoft.com/office/officeart/2005/8/layout/process5"/>
    <dgm:cxn modelId="{97E4E3E6-0E2B-4666-A4B1-F0251739EAC5}" type="presParOf" srcId="{99F3A52F-E554-4F8B-8823-833E4E5D86D1}" destId="{CDAB3501-617E-4945-8446-C9F29A9B0FC8}" srcOrd="8" destOrd="0" presId="urn:microsoft.com/office/officeart/2005/8/layout/process5"/>
    <dgm:cxn modelId="{C47F46BF-6F56-4430-BF22-FE04204DAB73}" type="presParOf" srcId="{99F3A52F-E554-4F8B-8823-833E4E5D86D1}" destId="{9342D249-5BA1-4FDC-8302-EDBEA7C41294}" srcOrd="9" destOrd="0" presId="urn:microsoft.com/office/officeart/2005/8/layout/process5"/>
    <dgm:cxn modelId="{745D4400-2AEF-4703-9B8C-4A60D48A8D69}" type="presParOf" srcId="{9342D249-5BA1-4FDC-8302-EDBEA7C41294}" destId="{33B42215-FA0C-43C1-BC65-8AA6C6F8EF03}" srcOrd="0" destOrd="0" presId="urn:microsoft.com/office/officeart/2005/8/layout/process5"/>
    <dgm:cxn modelId="{E16C1E9A-EF23-42DC-9CBF-D307D642C44A}" type="presParOf" srcId="{99F3A52F-E554-4F8B-8823-833E4E5D86D1}" destId="{B2EBEFA7-8C49-4AAE-83ED-8C1520A61EED}" srcOrd="10" destOrd="0" presId="urn:microsoft.com/office/officeart/2005/8/layout/process5"/>
    <dgm:cxn modelId="{96C846E2-AFC9-44D2-956F-023C790E3B85}" type="presParOf" srcId="{99F3A52F-E554-4F8B-8823-833E4E5D86D1}" destId="{8298CCC2-A68D-446F-8956-62BB24462096}" srcOrd="11" destOrd="0" presId="urn:microsoft.com/office/officeart/2005/8/layout/process5"/>
    <dgm:cxn modelId="{876C6581-FB7A-43B4-A319-58E445D40FA1}" type="presParOf" srcId="{8298CCC2-A68D-446F-8956-62BB24462096}" destId="{FA7335D0-74D3-40DD-9094-2BF7FA5A34CD}" srcOrd="0" destOrd="0" presId="urn:microsoft.com/office/officeart/2005/8/layout/process5"/>
    <dgm:cxn modelId="{569A1BDD-DFFC-4A77-8AF6-EFC09680DDE9}" type="presParOf" srcId="{99F3A52F-E554-4F8B-8823-833E4E5D86D1}" destId="{7DBE944E-E3D1-4376-AF04-DE7B858E8A23}" srcOrd="12" destOrd="0" presId="urn:microsoft.com/office/officeart/2005/8/layout/process5"/>
    <dgm:cxn modelId="{50E71D8A-3531-4FE1-A762-50CFF64AED2A}" type="presParOf" srcId="{99F3A52F-E554-4F8B-8823-833E4E5D86D1}" destId="{25F8C818-167A-4A1A-A13C-2EBFB201B3B9}" srcOrd="13" destOrd="0" presId="urn:microsoft.com/office/officeart/2005/8/layout/process5"/>
    <dgm:cxn modelId="{7A648771-D581-416F-83E3-4D0D5C2FDD1A}" type="presParOf" srcId="{25F8C818-167A-4A1A-A13C-2EBFB201B3B9}" destId="{67FF3EF6-3E26-490F-8714-38605A0306BC}" srcOrd="0" destOrd="0" presId="urn:microsoft.com/office/officeart/2005/8/layout/process5"/>
    <dgm:cxn modelId="{53637AB1-2A52-4F76-ABE8-23B136A802D0}" type="presParOf" srcId="{99F3A52F-E554-4F8B-8823-833E4E5D86D1}" destId="{B44BFDE9-62C6-471B-AD16-89DE41BB2B7F}" srcOrd="14" destOrd="0" presId="urn:microsoft.com/office/officeart/2005/8/layout/process5"/>
  </dgm:cxnLst>
  <dgm:bg>
    <a:noFill/>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01D30-4904-4FDE-9A46-11049C5D388D}">
      <dsp:nvSpPr>
        <dsp:cNvPr id="0" name=""/>
        <dsp:cNvSpPr/>
      </dsp:nvSpPr>
      <dsp:spPr>
        <a:xfrm>
          <a:off x="6622" y="896278"/>
          <a:ext cx="2895522" cy="1737313"/>
        </a:xfrm>
        <a:prstGeom prst="roundRect">
          <a:avLst>
            <a:gd name="adj" fmla="val 10000"/>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Resample the corresponding FIELDS data to SPAN measurement times and transform it to the SPAN instrument frame</a:t>
          </a:r>
        </a:p>
      </dsp:txBody>
      <dsp:txXfrm>
        <a:off x="57506" y="947162"/>
        <a:ext cx="2793754" cy="1635545"/>
      </dsp:txXfrm>
    </dsp:sp>
    <dsp:sp modelId="{66A6BB56-1E7C-4029-92F2-60B60C5E9F5E}">
      <dsp:nvSpPr>
        <dsp:cNvPr id="0" name=""/>
        <dsp:cNvSpPr/>
      </dsp:nvSpPr>
      <dsp:spPr>
        <a:xfrm>
          <a:off x="3156951" y="1405890"/>
          <a:ext cx="613850" cy="718089"/>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56951" y="1549508"/>
        <a:ext cx="429695" cy="430853"/>
      </dsp:txXfrm>
    </dsp:sp>
    <dsp:sp modelId="{C2320F5D-76CD-4B88-BAAD-FD1E439778DA}">
      <dsp:nvSpPr>
        <dsp:cNvPr id="0" name=""/>
        <dsp:cNvSpPr/>
      </dsp:nvSpPr>
      <dsp:spPr>
        <a:xfrm>
          <a:off x="4060354" y="896278"/>
          <a:ext cx="2895522" cy="1737313"/>
        </a:xfrm>
        <a:prstGeom prst="roundRect">
          <a:avLst>
            <a:gd name="adj" fmla="val 10000"/>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Compute the phase space densities and velocity components in the SPAN instrument frame</a:t>
          </a:r>
        </a:p>
      </dsp:txBody>
      <dsp:txXfrm>
        <a:off x="4111238" y="947162"/>
        <a:ext cx="2793754" cy="1635545"/>
      </dsp:txXfrm>
    </dsp:sp>
    <dsp:sp modelId="{6124CE46-4A5E-477C-8121-5C735818313A}">
      <dsp:nvSpPr>
        <dsp:cNvPr id="0" name=""/>
        <dsp:cNvSpPr/>
      </dsp:nvSpPr>
      <dsp:spPr>
        <a:xfrm>
          <a:off x="7210682" y="1405890"/>
          <a:ext cx="613850" cy="718089"/>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210682" y="1549508"/>
        <a:ext cx="429695" cy="430853"/>
      </dsp:txXfrm>
    </dsp:sp>
    <dsp:sp modelId="{E9DC9865-7EEE-49DC-B3C6-2F895EB9BCF6}">
      <dsp:nvSpPr>
        <dsp:cNvPr id="0" name=""/>
        <dsp:cNvSpPr/>
      </dsp:nvSpPr>
      <dsp:spPr>
        <a:xfrm>
          <a:off x="8114086" y="896278"/>
          <a:ext cx="2895522" cy="1737313"/>
        </a:xfrm>
        <a:prstGeom prst="roundRect">
          <a:avLst>
            <a:gd name="adj" fmla="val 10000"/>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Transform the VDF into </a:t>
          </a:r>
          <a:r>
            <a:rPr lang="en-US" sz="1800" kern="1200"/>
            <a:t>the interplanetary </a:t>
          </a:r>
          <a:r>
            <a:rPr lang="en-US" sz="1800" kern="1200" dirty="0"/>
            <a:t>magnetic field (IMF) aligned frame</a:t>
          </a:r>
        </a:p>
      </dsp:txBody>
      <dsp:txXfrm>
        <a:off x="8164970" y="947162"/>
        <a:ext cx="2793754" cy="1635545"/>
      </dsp:txXfrm>
    </dsp:sp>
    <dsp:sp modelId="{19A7B824-0C59-43DC-8554-A0BD480D221C}">
      <dsp:nvSpPr>
        <dsp:cNvPr id="0" name=""/>
        <dsp:cNvSpPr/>
      </dsp:nvSpPr>
      <dsp:spPr>
        <a:xfrm>
          <a:off x="11264414" y="1405890"/>
          <a:ext cx="613850" cy="718089"/>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1264414" y="1549508"/>
        <a:ext cx="429695" cy="430853"/>
      </dsp:txXfrm>
    </dsp:sp>
    <dsp:sp modelId="{CC519BE9-32C0-4140-B66D-284B24449ABD}">
      <dsp:nvSpPr>
        <dsp:cNvPr id="0" name=""/>
        <dsp:cNvSpPr/>
      </dsp:nvSpPr>
      <dsp:spPr>
        <a:xfrm>
          <a:off x="12167817" y="896278"/>
          <a:ext cx="2895522" cy="1737313"/>
        </a:xfrm>
        <a:prstGeom prst="roundRect">
          <a:avLst>
            <a:gd name="adj" fmla="val 10000"/>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Compute moments of the VDF</a:t>
          </a:r>
        </a:p>
        <a:p>
          <a:pPr marL="0" lvl="0" indent="0" algn="ctr" defTabSz="800100">
            <a:lnSpc>
              <a:spcPct val="90000"/>
            </a:lnSpc>
            <a:spcBef>
              <a:spcPct val="0"/>
            </a:spcBef>
            <a:spcAft>
              <a:spcPct val="35000"/>
            </a:spcAft>
            <a:buNone/>
          </a:pPr>
          <a:r>
            <a:rPr lang="en-US" sz="1800" kern="1200" dirty="0"/>
            <a:t>(Used as initial estimation for the fitting procedure)</a:t>
          </a:r>
        </a:p>
      </dsp:txBody>
      <dsp:txXfrm>
        <a:off x="12218701" y="947162"/>
        <a:ext cx="2793754" cy="1635545"/>
      </dsp:txXfrm>
    </dsp:sp>
    <dsp:sp modelId="{B7DD0B81-46C7-4DC9-9AA8-264849975A7A}">
      <dsp:nvSpPr>
        <dsp:cNvPr id="0" name=""/>
        <dsp:cNvSpPr/>
      </dsp:nvSpPr>
      <dsp:spPr>
        <a:xfrm rot="5400000">
          <a:off x="13308653" y="2836278"/>
          <a:ext cx="613850" cy="718089"/>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3400152" y="2888398"/>
        <a:ext cx="430853" cy="429695"/>
      </dsp:txXfrm>
    </dsp:sp>
    <dsp:sp modelId="{CDAB3501-617E-4945-8446-C9F29A9B0FC8}">
      <dsp:nvSpPr>
        <dsp:cNvPr id="0" name=""/>
        <dsp:cNvSpPr/>
      </dsp:nvSpPr>
      <dsp:spPr>
        <a:xfrm>
          <a:off x="12167817" y="3791801"/>
          <a:ext cx="2895522" cy="1737313"/>
        </a:xfrm>
        <a:prstGeom prst="roundRect">
          <a:avLst>
            <a:gd name="adj" fmla="val 10000"/>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Fit the VDF</a:t>
          </a:r>
        </a:p>
        <a:p>
          <a:pPr marL="0" lvl="0" indent="0" algn="ctr" defTabSz="800100">
            <a:lnSpc>
              <a:spcPct val="90000"/>
            </a:lnSpc>
            <a:spcBef>
              <a:spcPct val="0"/>
            </a:spcBef>
            <a:spcAft>
              <a:spcPct val="35000"/>
            </a:spcAft>
            <a:buNone/>
          </a:pPr>
          <a:r>
            <a:rPr lang="en-US" sz="1800" kern="1200" dirty="0"/>
            <a:t>(bi-Maxwellian functions are used)</a:t>
          </a:r>
        </a:p>
      </dsp:txBody>
      <dsp:txXfrm>
        <a:off x="12218701" y="3842685"/>
        <a:ext cx="2793754" cy="1635545"/>
      </dsp:txXfrm>
    </dsp:sp>
    <dsp:sp modelId="{9342D249-5BA1-4FDC-8302-EDBEA7C41294}">
      <dsp:nvSpPr>
        <dsp:cNvPr id="0" name=""/>
        <dsp:cNvSpPr/>
      </dsp:nvSpPr>
      <dsp:spPr>
        <a:xfrm rot="10800000">
          <a:off x="11299160" y="4301413"/>
          <a:ext cx="613850" cy="718089"/>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1483315" y="4445031"/>
        <a:ext cx="429695" cy="430853"/>
      </dsp:txXfrm>
    </dsp:sp>
    <dsp:sp modelId="{B2EBEFA7-8C49-4AAE-83ED-8C1520A61EED}">
      <dsp:nvSpPr>
        <dsp:cNvPr id="0" name=""/>
        <dsp:cNvSpPr/>
      </dsp:nvSpPr>
      <dsp:spPr>
        <a:xfrm>
          <a:off x="8114086" y="3791801"/>
          <a:ext cx="2895522" cy="1737313"/>
        </a:xfrm>
        <a:prstGeom prst="roundRect">
          <a:avLst>
            <a:gd name="adj" fmla="val 10000"/>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Visualize the measured and fitted VDFs</a:t>
          </a:r>
          <a:endParaRPr lang="en-US" sz="1800" kern="1200" dirty="0"/>
        </a:p>
      </dsp:txBody>
      <dsp:txXfrm>
        <a:off x="8164970" y="3842685"/>
        <a:ext cx="2793754" cy="1635545"/>
      </dsp:txXfrm>
    </dsp:sp>
    <dsp:sp modelId="{8298CCC2-A68D-446F-8956-62BB24462096}">
      <dsp:nvSpPr>
        <dsp:cNvPr id="0" name=""/>
        <dsp:cNvSpPr/>
      </dsp:nvSpPr>
      <dsp:spPr>
        <a:xfrm rot="10800000">
          <a:off x="7245429" y="4301413"/>
          <a:ext cx="613850" cy="718089"/>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7429584" y="4445031"/>
        <a:ext cx="429695" cy="430853"/>
      </dsp:txXfrm>
    </dsp:sp>
    <dsp:sp modelId="{7DBE944E-E3D1-4376-AF04-DE7B858E8A23}">
      <dsp:nvSpPr>
        <dsp:cNvPr id="0" name=""/>
        <dsp:cNvSpPr/>
      </dsp:nvSpPr>
      <dsp:spPr>
        <a:xfrm>
          <a:off x="4060354" y="3791801"/>
          <a:ext cx="2895522" cy="1737313"/>
        </a:xfrm>
        <a:prstGeom prst="roundRect">
          <a:avLst>
            <a:gd name="adj" fmla="val 10000"/>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Transform the computed bulk velocities into the RTN frame</a:t>
          </a:r>
        </a:p>
      </dsp:txBody>
      <dsp:txXfrm>
        <a:off x="4111238" y="3842685"/>
        <a:ext cx="2793754" cy="1635545"/>
      </dsp:txXfrm>
    </dsp:sp>
    <dsp:sp modelId="{25F8C818-167A-4A1A-A13C-2EBFB201B3B9}">
      <dsp:nvSpPr>
        <dsp:cNvPr id="0" name=""/>
        <dsp:cNvSpPr/>
      </dsp:nvSpPr>
      <dsp:spPr>
        <a:xfrm rot="10800000">
          <a:off x="3191697" y="4301413"/>
          <a:ext cx="613850" cy="718089"/>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375852" y="4445031"/>
        <a:ext cx="429695" cy="430853"/>
      </dsp:txXfrm>
    </dsp:sp>
    <dsp:sp modelId="{B44BFDE9-62C6-471B-AD16-89DE41BB2B7F}">
      <dsp:nvSpPr>
        <dsp:cNvPr id="0" name=""/>
        <dsp:cNvSpPr/>
      </dsp:nvSpPr>
      <dsp:spPr>
        <a:xfrm>
          <a:off x="6622" y="3791801"/>
          <a:ext cx="2895522" cy="1737313"/>
        </a:xfrm>
        <a:prstGeom prst="roundRect">
          <a:avLst>
            <a:gd name="adj" fmla="val 10000"/>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Remove the</a:t>
          </a:r>
          <a:r>
            <a:rPr lang="en-US" sz="1800" kern="1200" baseline="0" dirty="0"/>
            <a:t> suspicious fits</a:t>
          </a:r>
          <a:endParaRPr lang="en-US" sz="1800" kern="1200" dirty="0"/>
        </a:p>
      </dsp:txBody>
      <dsp:txXfrm>
        <a:off x="57506" y="3842685"/>
        <a:ext cx="2793754" cy="16355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717255"/>
          </a:xfrm>
          <a:prstGeom prst="rect">
            <a:avLst/>
          </a:prstGeom>
        </p:spPr>
        <p:txBody>
          <a:bodyPr vert="horz" lIns="138065" tIns="69033" rIns="138065" bIns="69033" rtlCol="0"/>
          <a:lstStyle>
            <a:lvl1pPr algn="l">
              <a:defRPr sz="1800"/>
            </a:lvl1pPr>
          </a:lstStyle>
          <a:p>
            <a:endParaRPr lang="en-US"/>
          </a:p>
        </p:txBody>
      </p:sp>
      <p:sp>
        <p:nvSpPr>
          <p:cNvPr id="3" name="Date Placeholder 2"/>
          <p:cNvSpPr>
            <a:spLocks noGrp="1"/>
          </p:cNvSpPr>
          <p:nvPr>
            <p:ph type="dt" idx="1"/>
          </p:nvPr>
        </p:nvSpPr>
        <p:spPr>
          <a:xfrm>
            <a:off x="5588628" y="0"/>
            <a:ext cx="4275402" cy="717255"/>
          </a:xfrm>
          <a:prstGeom prst="rect">
            <a:avLst/>
          </a:prstGeom>
        </p:spPr>
        <p:txBody>
          <a:bodyPr vert="horz" lIns="138065" tIns="69033" rIns="138065" bIns="69033" rtlCol="0"/>
          <a:lstStyle>
            <a:lvl1pPr algn="r">
              <a:defRPr sz="1800"/>
            </a:lvl1pPr>
          </a:lstStyle>
          <a:p>
            <a:fld id="{E2875D47-B960-4466-8A26-4CE000403241}" type="datetimeFigureOut">
              <a:rPr lang="en-US" smtClean="0"/>
              <a:t>4/24/2025</a:t>
            </a:fld>
            <a:endParaRPr lang="en-US"/>
          </a:p>
        </p:txBody>
      </p:sp>
      <p:sp>
        <p:nvSpPr>
          <p:cNvPr id="4" name="Slide Image Placeholder 3"/>
          <p:cNvSpPr>
            <a:spLocks noGrp="1" noRot="1" noChangeAspect="1"/>
          </p:cNvSpPr>
          <p:nvPr>
            <p:ph type="sldImg" idx="2"/>
          </p:nvPr>
        </p:nvSpPr>
        <p:spPr>
          <a:xfrm>
            <a:off x="1079500" y="1787525"/>
            <a:ext cx="7707313" cy="4824413"/>
          </a:xfrm>
          <a:prstGeom prst="rect">
            <a:avLst/>
          </a:prstGeom>
          <a:noFill/>
          <a:ln w="12700">
            <a:solidFill>
              <a:prstClr val="black"/>
            </a:solidFill>
          </a:ln>
        </p:spPr>
        <p:txBody>
          <a:bodyPr vert="horz" lIns="138065" tIns="69033" rIns="138065" bIns="69033" rtlCol="0" anchor="ctr"/>
          <a:lstStyle/>
          <a:p>
            <a:endParaRPr lang="en-US"/>
          </a:p>
        </p:txBody>
      </p:sp>
      <p:sp>
        <p:nvSpPr>
          <p:cNvPr id="5" name="Notes Placeholder 4"/>
          <p:cNvSpPr>
            <a:spLocks noGrp="1"/>
          </p:cNvSpPr>
          <p:nvPr>
            <p:ph type="body" sz="quarter" idx="3"/>
          </p:nvPr>
        </p:nvSpPr>
        <p:spPr>
          <a:xfrm>
            <a:off x="986632" y="6879679"/>
            <a:ext cx="7893050" cy="5628829"/>
          </a:xfrm>
          <a:prstGeom prst="rect">
            <a:avLst/>
          </a:prstGeom>
        </p:spPr>
        <p:txBody>
          <a:bodyPr vert="horz" lIns="138065" tIns="69033" rIns="138065" bIns="690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578186"/>
            <a:ext cx="4275402" cy="717253"/>
          </a:xfrm>
          <a:prstGeom prst="rect">
            <a:avLst/>
          </a:prstGeom>
        </p:spPr>
        <p:txBody>
          <a:bodyPr vert="horz" lIns="138065" tIns="69033" rIns="138065" bIns="69033" rtlCol="0" anchor="b"/>
          <a:lstStyle>
            <a:lvl1pPr algn="l">
              <a:defRPr sz="1800"/>
            </a:lvl1pPr>
          </a:lstStyle>
          <a:p>
            <a:endParaRPr lang="en-US"/>
          </a:p>
        </p:txBody>
      </p:sp>
      <p:sp>
        <p:nvSpPr>
          <p:cNvPr id="7" name="Slide Number Placeholder 6"/>
          <p:cNvSpPr>
            <a:spLocks noGrp="1"/>
          </p:cNvSpPr>
          <p:nvPr>
            <p:ph type="sldNum" sz="quarter" idx="5"/>
          </p:nvPr>
        </p:nvSpPr>
        <p:spPr>
          <a:xfrm>
            <a:off x="5588628" y="13578186"/>
            <a:ext cx="4275402" cy="717253"/>
          </a:xfrm>
          <a:prstGeom prst="rect">
            <a:avLst/>
          </a:prstGeom>
        </p:spPr>
        <p:txBody>
          <a:bodyPr vert="horz" lIns="138065" tIns="69033" rIns="138065" bIns="69033" rtlCol="0" anchor="b"/>
          <a:lstStyle>
            <a:lvl1pPr algn="r">
              <a:defRPr sz="1800"/>
            </a:lvl1pPr>
          </a:lstStyle>
          <a:p>
            <a:fld id="{62A92CB2-E6DD-4AEB-BD42-B1CC118CE557}" type="slidenum">
              <a:rPr lang="en-US" smtClean="0"/>
              <a:t>‹#›</a:t>
            </a:fld>
            <a:endParaRPr lang="en-US"/>
          </a:p>
        </p:txBody>
      </p:sp>
    </p:spTree>
    <p:extLst>
      <p:ext uri="{BB962C8B-B14F-4D97-AF65-F5344CB8AC3E}">
        <p14:creationId xmlns:p14="http://schemas.microsoft.com/office/powerpoint/2010/main" val="2507819384"/>
      </p:ext>
    </p:extLst>
  </p:cSld>
  <p:clrMap bg1="lt1" tx1="dk1" bg2="lt2" tx2="dk2" accent1="accent1" accent2="accent2" accent3="accent3" accent4="accent4" accent5="accent5" accent6="accent6" hlink="hlink" folHlink="folHlink"/>
  <p:notesStyle>
    <a:lvl1pPr marL="0" algn="l" defTabSz="4494459" rtl="0" eaLnBrk="1" latinLnBrk="0" hangingPunct="1">
      <a:defRPr sz="5898" kern="1200">
        <a:solidFill>
          <a:schemeClr val="tx1"/>
        </a:solidFill>
        <a:latin typeface="+mn-lt"/>
        <a:ea typeface="+mn-ea"/>
        <a:cs typeface="+mn-cs"/>
      </a:defRPr>
    </a:lvl1pPr>
    <a:lvl2pPr marL="2247229" algn="l" defTabSz="4494459" rtl="0" eaLnBrk="1" latinLnBrk="0" hangingPunct="1">
      <a:defRPr sz="5898" kern="1200">
        <a:solidFill>
          <a:schemeClr val="tx1"/>
        </a:solidFill>
        <a:latin typeface="+mn-lt"/>
        <a:ea typeface="+mn-ea"/>
        <a:cs typeface="+mn-cs"/>
      </a:defRPr>
    </a:lvl2pPr>
    <a:lvl3pPr marL="4494459" algn="l" defTabSz="4494459" rtl="0" eaLnBrk="1" latinLnBrk="0" hangingPunct="1">
      <a:defRPr sz="5898" kern="1200">
        <a:solidFill>
          <a:schemeClr val="tx1"/>
        </a:solidFill>
        <a:latin typeface="+mn-lt"/>
        <a:ea typeface="+mn-ea"/>
        <a:cs typeface="+mn-cs"/>
      </a:defRPr>
    </a:lvl3pPr>
    <a:lvl4pPr marL="6741688" algn="l" defTabSz="4494459" rtl="0" eaLnBrk="1" latinLnBrk="0" hangingPunct="1">
      <a:defRPr sz="5898" kern="1200">
        <a:solidFill>
          <a:schemeClr val="tx1"/>
        </a:solidFill>
        <a:latin typeface="+mn-lt"/>
        <a:ea typeface="+mn-ea"/>
        <a:cs typeface="+mn-cs"/>
      </a:defRPr>
    </a:lvl4pPr>
    <a:lvl5pPr marL="8988918" algn="l" defTabSz="4494459" rtl="0" eaLnBrk="1" latinLnBrk="0" hangingPunct="1">
      <a:defRPr sz="5898" kern="1200">
        <a:solidFill>
          <a:schemeClr val="tx1"/>
        </a:solidFill>
        <a:latin typeface="+mn-lt"/>
        <a:ea typeface="+mn-ea"/>
        <a:cs typeface="+mn-cs"/>
      </a:defRPr>
    </a:lvl5pPr>
    <a:lvl6pPr marL="11236147" algn="l" defTabSz="4494459" rtl="0" eaLnBrk="1" latinLnBrk="0" hangingPunct="1">
      <a:defRPr sz="5898" kern="1200">
        <a:solidFill>
          <a:schemeClr val="tx1"/>
        </a:solidFill>
        <a:latin typeface="+mn-lt"/>
        <a:ea typeface="+mn-ea"/>
        <a:cs typeface="+mn-cs"/>
      </a:defRPr>
    </a:lvl6pPr>
    <a:lvl7pPr marL="13483377" algn="l" defTabSz="4494459" rtl="0" eaLnBrk="1" latinLnBrk="0" hangingPunct="1">
      <a:defRPr sz="5898" kern="1200">
        <a:solidFill>
          <a:schemeClr val="tx1"/>
        </a:solidFill>
        <a:latin typeface="+mn-lt"/>
        <a:ea typeface="+mn-ea"/>
        <a:cs typeface="+mn-cs"/>
      </a:defRPr>
    </a:lvl7pPr>
    <a:lvl8pPr marL="15730606" algn="l" defTabSz="4494459" rtl="0" eaLnBrk="1" latinLnBrk="0" hangingPunct="1">
      <a:defRPr sz="5898" kern="1200">
        <a:solidFill>
          <a:schemeClr val="tx1"/>
        </a:solidFill>
        <a:latin typeface="+mn-lt"/>
        <a:ea typeface="+mn-ea"/>
        <a:cs typeface="+mn-cs"/>
      </a:defRPr>
    </a:lvl8pPr>
    <a:lvl9pPr marL="17977836" algn="l" defTabSz="4494459" rtl="0" eaLnBrk="1" latinLnBrk="0" hangingPunct="1">
      <a:defRPr sz="5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2CB2-E6DD-4AEB-BD42-B1CC118CE557}" type="slidenum">
              <a:rPr lang="en-US" smtClean="0"/>
              <a:t>1</a:t>
            </a:fld>
            <a:endParaRPr lang="en-US"/>
          </a:p>
        </p:txBody>
      </p:sp>
    </p:spTree>
    <p:extLst>
      <p:ext uri="{BB962C8B-B14F-4D97-AF65-F5344CB8AC3E}">
        <p14:creationId xmlns:p14="http://schemas.microsoft.com/office/powerpoint/2010/main" val="352931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243670"/>
            <a:ext cx="38404800" cy="11154845"/>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6828688"/>
            <a:ext cx="38404800" cy="7735705"/>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E3B333-5DF7-4674-BFF4-DEEF6C0CBA84}"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276194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3B333-5DF7-4674-BFF4-DEEF6C0CBA84}"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308216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05861"/>
            <a:ext cx="11041380" cy="2715285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05861"/>
            <a:ext cx="32484060" cy="271528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3B333-5DF7-4674-BFF4-DEEF6C0CBA84}"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94318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3B333-5DF7-4674-BFF4-DEEF6C0CBA84}"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173291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987883"/>
            <a:ext cx="44165520" cy="13327961"/>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1441931"/>
            <a:ext cx="44165520" cy="7008860"/>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E3B333-5DF7-4674-BFF4-DEEF6C0CBA84}"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226575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529303"/>
            <a:ext cx="21762720" cy="20329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529303"/>
            <a:ext cx="21762720" cy="20329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E3B333-5DF7-4674-BFF4-DEEF6C0CBA84}"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116136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05863"/>
            <a:ext cx="44165520" cy="61930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854378"/>
            <a:ext cx="21662705" cy="3849309"/>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3527112" y="11703688"/>
            <a:ext cx="21662705" cy="17214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854378"/>
            <a:ext cx="21769390" cy="3849309"/>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25923240" y="11703688"/>
            <a:ext cx="21769390" cy="17214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E3B333-5DF7-4674-BFF4-DEEF6C0CBA84}"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344507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E3B333-5DF7-4674-BFF4-DEEF6C0CBA84}"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92787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3B333-5DF7-4674-BFF4-DEEF6C0CBA84}"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427196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36034"/>
            <a:ext cx="16515395" cy="7476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613243"/>
            <a:ext cx="25923240" cy="22769531"/>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612154"/>
            <a:ext cx="16515395" cy="17807704"/>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E9E3B333-5DF7-4674-BFF4-DEEF6C0CBA84}"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166108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36034"/>
            <a:ext cx="16515395" cy="7476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613243"/>
            <a:ext cx="25923240" cy="22769531"/>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612154"/>
            <a:ext cx="16515395" cy="17807704"/>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E9E3B333-5DF7-4674-BFF4-DEEF6C0CBA84}"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EE500-0560-49B6-A166-132B551DCA51}" type="slidenum">
              <a:rPr lang="en-US" smtClean="0"/>
              <a:t>‹#›</a:t>
            </a:fld>
            <a:endParaRPr lang="en-US"/>
          </a:p>
        </p:txBody>
      </p:sp>
    </p:spTree>
    <p:extLst>
      <p:ext uri="{BB962C8B-B14F-4D97-AF65-F5344CB8AC3E}">
        <p14:creationId xmlns:p14="http://schemas.microsoft.com/office/powerpoint/2010/main" val="140306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05863"/>
            <a:ext cx="44165520" cy="61930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529303"/>
            <a:ext cx="44165520" cy="203294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9696811"/>
            <a:ext cx="11521440" cy="1705861"/>
          </a:xfrm>
          <a:prstGeom prst="rect">
            <a:avLst/>
          </a:prstGeom>
        </p:spPr>
        <p:txBody>
          <a:bodyPr vert="horz" lIns="91440" tIns="45720" rIns="91440" bIns="45720" rtlCol="0" anchor="ctr"/>
          <a:lstStyle>
            <a:lvl1pPr algn="l">
              <a:defRPr sz="5040">
                <a:solidFill>
                  <a:schemeClr val="tx1">
                    <a:tint val="75000"/>
                  </a:schemeClr>
                </a:solidFill>
              </a:defRPr>
            </a:lvl1pPr>
          </a:lstStyle>
          <a:p>
            <a:fld id="{E9E3B333-5DF7-4674-BFF4-DEEF6C0CBA84}" type="datetimeFigureOut">
              <a:rPr lang="en-US" smtClean="0"/>
              <a:t>4/24/2025</a:t>
            </a:fld>
            <a:endParaRPr lang="en-US"/>
          </a:p>
        </p:txBody>
      </p:sp>
      <p:sp>
        <p:nvSpPr>
          <p:cNvPr id="5" name="Footer Placeholder 4"/>
          <p:cNvSpPr>
            <a:spLocks noGrp="1"/>
          </p:cNvSpPr>
          <p:nvPr>
            <p:ph type="ftr" sz="quarter" idx="3"/>
          </p:nvPr>
        </p:nvSpPr>
        <p:spPr>
          <a:xfrm>
            <a:off x="16962120" y="29696811"/>
            <a:ext cx="17282160" cy="1705861"/>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9696811"/>
            <a:ext cx="11521440" cy="1705861"/>
          </a:xfrm>
          <a:prstGeom prst="rect">
            <a:avLst/>
          </a:prstGeom>
        </p:spPr>
        <p:txBody>
          <a:bodyPr vert="horz" lIns="91440" tIns="45720" rIns="91440" bIns="45720" rtlCol="0" anchor="ctr"/>
          <a:lstStyle>
            <a:lvl1pPr algn="r">
              <a:defRPr sz="5040">
                <a:solidFill>
                  <a:schemeClr val="tx1">
                    <a:tint val="75000"/>
                  </a:schemeClr>
                </a:solidFill>
              </a:defRPr>
            </a:lvl1pPr>
          </a:lstStyle>
          <a:p>
            <a:fld id="{2A0EE500-0560-49B6-A166-132B551DCA51}" type="slidenum">
              <a:rPr lang="en-US" smtClean="0"/>
              <a:t>‹#›</a:t>
            </a:fld>
            <a:endParaRPr lang="en-US"/>
          </a:p>
        </p:txBody>
      </p:sp>
    </p:spTree>
    <p:extLst>
      <p:ext uri="{BB962C8B-B14F-4D97-AF65-F5344CB8AC3E}">
        <p14:creationId xmlns:p14="http://schemas.microsoft.com/office/powerpoint/2010/main" val="1661086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19.png"/><Relationship Id="rId3" Type="http://schemas.openxmlformats.org/officeDocument/2006/relationships/image" Target="../media/image1.png"/><Relationship Id="rId21" Type="http://schemas.openxmlformats.org/officeDocument/2006/relationships/diagramQuickStyle" Target="../diagrams/quickStyle1.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diagramLayout" Target="../diagrams/layout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17.pn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diagramDrawing" Target="../diagrams/drawing1.xml"/><Relationship Id="rId28" Type="http://schemas.openxmlformats.org/officeDocument/2006/relationships/image" Target="../media/image21.gif"/><Relationship Id="rId10" Type="http://schemas.openxmlformats.org/officeDocument/2006/relationships/image" Target="../media/image8.png"/><Relationship Id="rId19" Type="http://schemas.openxmlformats.org/officeDocument/2006/relationships/diagramData" Target="../diagrams/data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diagramColors" Target="../diagrams/colors1.xml"/><Relationship Id="rId2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E6722EE-1ACD-8509-23FF-1399AFC7A173}"/>
              </a:ext>
            </a:extLst>
          </p:cNvPr>
          <p:cNvPicPr>
            <a:picLocks noChangeAspect="1"/>
          </p:cNvPicPr>
          <p:nvPr/>
        </p:nvPicPr>
        <p:blipFill rotWithShape="1">
          <a:blip r:embed="rId3">
            <a:extLst>
              <a:ext uri="{28A0092B-C50C-407E-A947-70E740481C1C}">
                <a14:useLocalDpi xmlns:a14="http://schemas.microsoft.com/office/drawing/2010/main" val="0"/>
              </a:ext>
            </a:extLst>
          </a:blip>
          <a:srcRect l="2513" t="10075" r="8781" b="3658"/>
          <a:stretch/>
        </p:blipFill>
        <p:spPr>
          <a:xfrm>
            <a:off x="11061700" y="17543413"/>
            <a:ext cx="6553705" cy="5098828"/>
          </a:xfrm>
          <a:prstGeom prst="rect">
            <a:avLst/>
          </a:prstGeom>
        </p:spPr>
      </p:pic>
      <p:pic>
        <p:nvPicPr>
          <p:cNvPr id="15" name="Picture 14">
            <a:extLst>
              <a:ext uri="{FF2B5EF4-FFF2-40B4-BE49-F238E27FC236}">
                <a16:creationId xmlns:a16="http://schemas.microsoft.com/office/drawing/2014/main" id="{0158B317-E22F-414F-B9D9-33C029433339}"/>
              </a:ext>
            </a:extLst>
          </p:cNvPr>
          <p:cNvPicPr>
            <a:picLocks noChangeAspect="1"/>
          </p:cNvPicPr>
          <p:nvPr/>
        </p:nvPicPr>
        <p:blipFill rotWithShape="1">
          <a:blip r:embed="rId4"/>
          <a:srcRect l="1764" r="4021"/>
          <a:stretch/>
        </p:blipFill>
        <p:spPr>
          <a:xfrm>
            <a:off x="3929543" y="15971431"/>
            <a:ext cx="6681515" cy="5452363"/>
          </a:xfrm>
          <a:prstGeom prst="rect">
            <a:avLst/>
          </a:prstGeom>
        </p:spPr>
      </p:pic>
      <p:pic>
        <p:nvPicPr>
          <p:cNvPr id="56" name="Picture 55">
            <a:extLst>
              <a:ext uri="{FF2B5EF4-FFF2-40B4-BE49-F238E27FC236}">
                <a16:creationId xmlns:a16="http://schemas.microsoft.com/office/drawing/2014/main" id="{497A0E85-251E-4D15-9756-1415466E77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77" r="8515"/>
          <a:stretch/>
        </p:blipFill>
        <p:spPr>
          <a:xfrm>
            <a:off x="3430072" y="24863887"/>
            <a:ext cx="6674048" cy="4602057"/>
          </a:xfrm>
          <a:prstGeom prst="rect">
            <a:avLst/>
          </a:prstGeom>
        </p:spPr>
      </p:pic>
      <p:pic>
        <p:nvPicPr>
          <p:cNvPr id="11" name="Picture 10">
            <a:extLst>
              <a:ext uri="{FF2B5EF4-FFF2-40B4-BE49-F238E27FC236}">
                <a16:creationId xmlns:a16="http://schemas.microsoft.com/office/drawing/2014/main" id="{6A78C8AE-5705-488D-B25D-E199710A01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25237" y="18386753"/>
            <a:ext cx="8143970" cy="12255996"/>
          </a:xfrm>
          <a:prstGeom prst="rect">
            <a:avLst/>
          </a:prstGeom>
        </p:spPr>
      </p:pic>
      <p:pic>
        <p:nvPicPr>
          <p:cNvPr id="48" name="Picture 47">
            <a:extLst>
              <a:ext uri="{FF2B5EF4-FFF2-40B4-BE49-F238E27FC236}">
                <a16:creationId xmlns:a16="http://schemas.microsoft.com/office/drawing/2014/main" id="{CD67ED4B-132E-423A-B7F3-756CD3BF8C32}"/>
              </a:ext>
            </a:extLst>
          </p:cNvPr>
          <p:cNvPicPr>
            <a:picLocks noChangeAspect="1"/>
          </p:cNvPicPr>
          <p:nvPr/>
        </p:nvPicPr>
        <p:blipFill rotWithShape="1">
          <a:blip r:embed="rId7">
            <a:extLst>
              <a:ext uri="{28A0092B-C50C-407E-A947-70E740481C1C}">
                <a14:useLocalDpi xmlns:a14="http://schemas.microsoft.com/office/drawing/2010/main" val="0"/>
              </a:ext>
            </a:extLst>
          </a:blip>
          <a:srcRect r="4292"/>
          <a:stretch/>
        </p:blipFill>
        <p:spPr>
          <a:xfrm>
            <a:off x="31768976" y="12134391"/>
            <a:ext cx="18439846" cy="5780018"/>
          </a:xfrm>
          <a:prstGeom prst="rect">
            <a:avLst/>
          </a:prstGeom>
        </p:spPr>
      </p:pic>
      <p:pic>
        <p:nvPicPr>
          <p:cNvPr id="30" name="Picture 29">
            <a:extLst>
              <a:ext uri="{FF2B5EF4-FFF2-40B4-BE49-F238E27FC236}">
                <a16:creationId xmlns:a16="http://schemas.microsoft.com/office/drawing/2014/main" id="{55ACE9A2-4468-4F5E-80A2-D5F6189EC5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72" t="10797" r="9177" b="5073"/>
          <a:stretch/>
        </p:blipFill>
        <p:spPr>
          <a:xfrm>
            <a:off x="21392246" y="25471006"/>
            <a:ext cx="6170767" cy="4902237"/>
          </a:xfrm>
          <a:prstGeom prst="rect">
            <a:avLst/>
          </a:prstGeom>
        </p:spPr>
      </p:pic>
      <p:pic>
        <p:nvPicPr>
          <p:cNvPr id="31" name="Picture 30">
            <a:extLst>
              <a:ext uri="{FF2B5EF4-FFF2-40B4-BE49-F238E27FC236}">
                <a16:creationId xmlns:a16="http://schemas.microsoft.com/office/drawing/2014/main" id="{97BF79A2-0242-4397-8460-F5EE675E07D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55" t="10264" r="12963" b="4955"/>
          <a:stretch/>
        </p:blipFill>
        <p:spPr>
          <a:xfrm>
            <a:off x="14329499" y="25399892"/>
            <a:ext cx="6019875" cy="5100565"/>
          </a:xfrm>
          <a:prstGeom prst="rect">
            <a:avLst/>
          </a:prstGeom>
        </p:spPr>
      </p:pic>
      <p:pic>
        <p:nvPicPr>
          <p:cNvPr id="36" name="Picture 35">
            <a:extLst>
              <a:ext uri="{FF2B5EF4-FFF2-40B4-BE49-F238E27FC236}">
                <a16:creationId xmlns:a16="http://schemas.microsoft.com/office/drawing/2014/main" id="{6EBCCB0B-2FFA-0618-8666-3D313FBB79A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35" t="10020" r="8589" b="4096"/>
          <a:stretch/>
        </p:blipFill>
        <p:spPr>
          <a:xfrm>
            <a:off x="24228105" y="17569969"/>
            <a:ext cx="6441813" cy="5013836"/>
          </a:xfrm>
          <a:prstGeom prst="rect">
            <a:avLst/>
          </a:prstGeom>
        </p:spPr>
      </p:pic>
      <p:pic>
        <p:nvPicPr>
          <p:cNvPr id="7" name="Picture 6">
            <a:extLst>
              <a:ext uri="{FF2B5EF4-FFF2-40B4-BE49-F238E27FC236}">
                <a16:creationId xmlns:a16="http://schemas.microsoft.com/office/drawing/2014/main" id="{F0FE0701-F865-8CDB-E4A0-F56B5AD4A62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498" t="10659" r="8208" b="3037"/>
          <a:stretch/>
        </p:blipFill>
        <p:spPr>
          <a:xfrm>
            <a:off x="17580904" y="17533885"/>
            <a:ext cx="6655420" cy="5146057"/>
          </a:xfrm>
          <a:prstGeom prst="rect">
            <a:avLst/>
          </a:prstGeom>
        </p:spPr>
      </p:pic>
      <p:pic>
        <p:nvPicPr>
          <p:cNvPr id="18" name="Picture 17">
            <a:extLst>
              <a:ext uri="{FF2B5EF4-FFF2-40B4-BE49-F238E27FC236}">
                <a16:creationId xmlns:a16="http://schemas.microsoft.com/office/drawing/2014/main" id="{EEF24C5E-1E7F-4801-8433-E4EEA04C144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684" t="9919" r="7923" b="3612"/>
          <a:stretch/>
        </p:blipFill>
        <p:spPr>
          <a:xfrm>
            <a:off x="21769181" y="7951631"/>
            <a:ext cx="7753695" cy="5933649"/>
          </a:xfrm>
          <a:prstGeom prst="rect">
            <a:avLst/>
          </a:prstGeom>
        </p:spPr>
      </p:pic>
      <p:pic>
        <p:nvPicPr>
          <p:cNvPr id="19" name="Picture 18">
            <a:extLst>
              <a:ext uri="{FF2B5EF4-FFF2-40B4-BE49-F238E27FC236}">
                <a16:creationId xmlns:a16="http://schemas.microsoft.com/office/drawing/2014/main" id="{88C32DAB-83E0-4A64-8262-5C8DA0B9F54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063" t="10798" r="7978" b="3775"/>
          <a:stretch/>
        </p:blipFill>
        <p:spPr>
          <a:xfrm>
            <a:off x="12732133" y="8053138"/>
            <a:ext cx="7753695" cy="5890533"/>
          </a:xfrm>
          <a:prstGeom prst="rect">
            <a:avLst/>
          </a:prstGeom>
        </p:spPr>
      </p:pic>
      <p:sp>
        <p:nvSpPr>
          <p:cNvPr id="4" name="Rectangle 3">
            <a:extLst>
              <a:ext uri="{FF2B5EF4-FFF2-40B4-BE49-F238E27FC236}">
                <a16:creationId xmlns:a16="http://schemas.microsoft.com/office/drawing/2014/main" id="{ECD383C1-3945-484D-90EE-A3102DC9EC23}"/>
              </a:ext>
            </a:extLst>
          </p:cNvPr>
          <p:cNvSpPr/>
          <p:nvPr/>
        </p:nvSpPr>
        <p:spPr>
          <a:xfrm>
            <a:off x="0" y="-2509"/>
            <a:ext cx="51206400" cy="3718472"/>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137" b="1" dirty="0"/>
              <a:t>Study of the Proton Beam Parameters near the Sun</a:t>
            </a:r>
          </a:p>
          <a:p>
            <a:pPr algn="ctr"/>
            <a:r>
              <a:rPr lang="en-US" sz="3800" i="1" dirty="0"/>
              <a:t>Sruti Satyasmita, Tereza </a:t>
            </a:r>
            <a:r>
              <a:rPr lang="en-US" sz="3800" i="1" dirty="0" err="1"/>
              <a:t>Ďurovcová</a:t>
            </a:r>
            <a:r>
              <a:rPr lang="en-US" sz="3800" i="1" dirty="0"/>
              <a:t>, </a:t>
            </a:r>
            <a:r>
              <a:rPr lang="en-US" sz="3800" i="1" dirty="0" err="1"/>
              <a:t>Zdeněk</a:t>
            </a:r>
            <a:r>
              <a:rPr lang="en-US" sz="3800" i="1" dirty="0"/>
              <a:t> </a:t>
            </a:r>
            <a:r>
              <a:rPr lang="en-US" sz="3800" i="1" dirty="0" err="1"/>
              <a:t>Němeček</a:t>
            </a:r>
            <a:r>
              <a:rPr lang="en-US" sz="3800" i="1" dirty="0"/>
              <a:t>, Jana </a:t>
            </a:r>
            <a:r>
              <a:rPr lang="en-US" sz="3800" i="1" dirty="0" err="1"/>
              <a:t>Šafránková</a:t>
            </a:r>
            <a:endParaRPr lang="en-US" sz="3800" i="1" dirty="0"/>
          </a:p>
          <a:p>
            <a:pPr algn="ctr"/>
            <a:r>
              <a:rPr lang="en-US" sz="3800" dirty="0"/>
              <a:t>Faculty of Mathematics and Physics , Charles University</a:t>
            </a:r>
          </a:p>
        </p:txBody>
      </p:sp>
      <p:sp>
        <p:nvSpPr>
          <p:cNvPr id="5" name="Rectangle 4">
            <a:extLst>
              <a:ext uri="{FF2B5EF4-FFF2-40B4-BE49-F238E27FC236}">
                <a16:creationId xmlns:a16="http://schemas.microsoft.com/office/drawing/2014/main" id="{2AD405F3-C987-4181-9781-4D52AD3DD2F6}"/>
              </a:ext>
            </a:extLst>
          </p:cNvPr>
          <p:cNvSpPr/>
          <p:nvPr/>
        </p:nvSpPr>
        <p:spPr>
          <a:xfrm>
            <a:off x="-1" y="31887546"/>
            <a:ext cx="51206400" cy="152966"/>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1" dirty="0"/>
          </a:p>
        </p:txBody>
      </p:sp>
      <p:sp>
        <p:nvSpPr>
          <p:cNvPr id="8" name="TextBox 7">
            <a:extLst>
              <a:ext uri="{FF2B5EF4-FFF2-40B4-BE49-F238E27FC236}">
                <a16:creationId xmlns:a16="http://schemas.microsoft.com/office/drawing/2014/main" id="{2F0FBED3-C0A9-4468-A3D1-EC683A168452}"/>
              </a:ext>
            </a:extLst>
          </p:cNvPr>
          <p:cNvSpPr txBox="1"/>
          <p:nvPr/>
        </p:nvSpPr>
        <p:spPr>
          <a:xfrm>
            <a:off x="105676" y="5188322"/>
            <a:ext cx="10962371" cy="6555641"/>
          </a:xfrm>
          <a:prstGeom prst="rect">
            <a:avLst/>
          </a:prstGeom>
          <a:ln w="762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a:t>One of the commonly observed features of the solar wind is the simultaneous streaming of two different proton populations, one of which is the dominant denser core, and the other is the less dense and faster-propagating, minor population called the beam. The proton beam relative abundance is typically 10-20%, and the proton beam moves relative to the core along the interplanetary magnetic field at about 1.2 local Alfven speed. The origin and evolution of the proton beam is not yet fully understood.  A previous study based on data from the Helios mission suggests that the seed of the proton beam forms close to the Sun. The Parker Solar Probe (PSP) mission gives us an opportunity to study the proton beam parameters near the solar wind source regions. We focus on the non-thermal features of the ion velocity distribution functions (VDFs) observed near the Sun by PSP. We investigate the changes of the proton beam parameters both in the initial phase of the solar wind expansion and on its way towards the Earth. </a:t>
            </a:r>
          </a:p>
        </p:txBody>
      </p:sp>
      <p:sp>
        <p:nvSpPr>
          <p:cNvPr id="10" name="Rectangle 9">
            <a:extLst>
              <a:ext uri="{FF2B5EF4-FFF2-40B4-BE49-F238E27FC236}">
                <a16:creationId xmlns:a16="http://schemas.microsoft.com/office/drawing/2014/main" id="{F88F5667-EABF-4A52-91D1-E11DCD81A279}"/>
              </a:ext>
            </a:extLst>
          </p:cNvPr>
          <p:cNvSpPr/>
          <p:nvPr/>
        </p:nvSpPr>
        <p:spPr>
          <a:xfrm>
            <a:off x="105677" y="3833196"/>
            <a:ext cx="10962373" cy="938234"/>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82" dirty="0"/>
              <a:t>Abstract</a:t>
            </a:r>
          </a:p>
        </p:txBody>
      </p:sp>
      <p:sp>
        <p:nvSpPr>
          <p:cNvPr id="9" name="Rectangle 8">
            <a:extLst>
              <a:ext uri="{FF2B5EF4-FFF2-40B4-BE49-F238E27FC236}">
                <a16:creationId xmlns:a16="http://schemas.microsoft.com/office/drawing/2014/main" id="{076393F3-952C-4BDE-9EE9-1763495C5CAA}"/>
              </a:ext>
            </a:extLst>
          </p:cNvPr>
          <p:cNvSpPr/>
          <p:nvPr/>
        </p:nvSpPr>
        <p:spPr>
          <a:xfrm>
            <a:off x="143306" y="12195187"/>
            <a:ext cx="10924744" cy="826933"/>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82" dirty="0"/>
              <a:t>Data</a:t>
            </a:r>
          </a:p>
        </p:txBody>
      </p:sp>
      <p:sp>
        <p:nvSpPr>
          <p:cNvPr id="14" name="TextBox 13">
            <a:extLst>
              <a:ext uri="{FF2B5EF4-FFF2-40B4-BE49-F238E27FC236}">
                <a16:creationId xmlns:a16="http://schemas.microsoft.com/office/drawing/2014/main" id="{CA9F53BE-69BC-4E3A-92D7-0EB120B34E6D}"/>
              </a:ext>
            </a:extLst>
          </p:cNvPr>
          <p:cNvSpPr txBox="1"/>
          <p:nvPr/>
        </p:nvSpPr>
        <p:spPr>
          <a:xfrm>
            <a:off x="139113" y="13125153"/>
            <a:ext cx="10897416" cy="16896933"/>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2800" dirty="0"/>
              <a:t>To study the radial evolution of proton beam parameters, we use data measured by the Solar Probe Cup (SPC) onboard the PSP covering the radial distance range from 0.05 AU to 0.7 AU. We analyze the Level-3 data which were computed by fitting the spectra with the Maxwellian distributions for proton core, proton beam and alpha particles (</a:t>
            </a:r>
            <a:r>
              <a:rPr lang="en-US" sz="2800" b="1" dirty="0"/>
              <a:t>Fig. 1</a:t>
            </a:r>
            <a:r>
              <a:rPr lang="en-US" sz="2800" dirty="0"/>
              <a:t>)</a:t>
            </a:r>
            <a:r>
              <a:rPr lang="cs-CZ" sz="2800" dirty="0"/>
              <a:t>.</a:t>
            </a:r>
            <a:r>
              <a:rPr lang="en-US" sz="2800" dirty="0"/>
              <a:t> We only use data with a general flag equal to zero, which indicates reliable fits.</a:t>
            </a:r>
          </a:p>
          <a:p>
            <a:pPr algn="just"/>
            <a:endParaRPr lang="en-US" sz="2800" dirty="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a:p>
          <a:p>
            <a:pPr algn="just"/>
            <a:endParaRPr lang="en-US" sz="2800" dirty="0"/>
          </a:p>
          <a:p>
            <a:pPr algn="just"/>
            <a:endParaRPr lang="en-US" sz="2800" dirty="0"/>
          </a:p>
          <a:p>
            <a:pPr marL="457200" indent="-457200" algn="just">
              <a:buFont typeface="Arial" panose="020B0604020202020204" pitchFamily="34" charset="0"/>
              <a:buChar char="•"/>
            </a:pPr>
            <a:endParaRPr lang="en-US" sz="2800" dirty="0"/>
          </a:p>
          <a:p>
            <a:pPr algn="just"/>
            <a:endParaRPr lang="en-US" sz="2800" dirty="0"/>
          </a:p>
          <a:p>
            <a:pPr algn="just"/>
            <a:endParaRPr lang="en-US" sz="2800" dirty="0"/>
          </a:p>
          <a:p>
            <a:pPr algn="just"/>
            <a:endParaRPr lang="cs-CZ" sz="2800" dirty="0"/>
          </a:p>
          <a:p>
            <a:pPr algn="just"/>
            <a:r>
              <a:rPr lang="en-US" sz="2800" dirty="0"/>
              <a:t>Due to large aberration, the SPC is unable to provide plasma measurements during the PSP closest approach to the Sun. We therefore use the VDFs observed by the Solar Probe </a:t>
            </a:r>
            <a:r>
              <a:rPr lang="en-US" sz="2800" dirty="0" err="1"/>
              <a:t>ANalyzer</a:t>
            </a:r>
            <a:r>
              <a:rPr lang="en-US" sz="2800" dirty="0"/>
              <a:t> (SPAN) instrument, which is also onboard the PSP, to calculate the plasma parameters at small radial distances from the Sun. We develop a fitting procedure to obtain the basic plasma parameters under the assumption that the core and beam VDFs can be approximated by bi-Maxwellian distributions (</a:t>
            </a:r>
            <a:r>
              <a:rPr lang="en-US" sz="2800" b="1" dirty="0"/>
              <a:t>Fig. 2</a:t>
            </a:r>
            <a:r>
              <a:rPr lang="en-US" sz="2800" dirty="0"/>
              <a:t>)</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a:p>
          <a:p>
            <a:pPr algn="just"/>
            <a:endParaRPr lang="en-US" sz="2800" dirty="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a:p>
          <a:p>
            <a:pPr algn="just"/>
            <a:endParaRPr lang="en-US" sz="2800" dirty="0"/>
          </a:p>
          <a:p>
            <a:pPr marL="457200" indent="-457200" algn="just">
              <a:buFont typeface="Arial" panose="020B0604020202020204" pitchFamily="34" charset="0"/>
              <a:buChar char="•"/>
            </a:pPr>
            <a:endParaRPr lang="en-US" sz="2800" dirty="0"/>
          </a:p>
          <a:p>
            <a:pPr algn="just"/>
            <a:endParaRPr lang="en-US" sz="2800" dirty="0"/>
          </a:p>
          <a:p>
            <a:pPr algn="just"/>
            <a:endParaRPr lang="en-US" sz="2800" dirty="0"/>
          </a:p>
          <a:p>
            <a:pPr algn="just"/>
            <a:endParaRPr lang="en-US" sz="2800" dirty="0"/>
          </a:p>
          <a:p>
            <a:pPr algn="just"/>
            <a:endParaRPr lang="en-US" sz="2800" dirty="0"/>
          </a:p>
        </p:txBody>
      </p:sp>
      <p:sp>
        <p:nvSpPr>
          <p:cNvPr id="16" name="Rectangle 15">
            <a:extLst>
              <a:ext uri="{FF2B5EF4-FFF2-40B4-BE49-F238E27FC236}">
                <a16:creationId xmlns:a16="http://schemas.microsoft.com/office/drawing/2014/main" id="{D2E3A63D-7BD8-4F0A-9A44-7461C1F2CD59}"/>
              </a:ext>
            </a:extLst>
          </p:cNvPr>
          <p:cNvSpPr/>
          <p:nvPr/>
        </p:nvSpPr>
        <p:spPr>
          <a:xfrm>
            <a:off x="11316902" y="3814822"/>
            <a:ext cx="19375376" cy="951132"/>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82" dirty="0"/>
              <a:t>Radial evolution of the proton beam (SPC data)</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35746F7-758D-4E88-9061-7418CE027D21}"/>
                  </a:ext>
                </a:extLst>
              </p:cNvPr>
              <p:cNvSpPr txBox="1"/>
              <p:nvPr/>
            </p:nvSpPr>
            <p:spPr>
              <a:xfrm>
                <a:off x="11324322" y="4808778"/>
                <a:ext cx="19375376" cy="26930449"/>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a:t>Using the SPC data, we study the radial evolution of the relative abundance of proton beam, the beam-core drift velocity and the evolution of proton beam in the solar wind streams with different collisional age. Our study covers radial distances of 0.05 – 0.7 AU from the Sun.</a:t>
                </a:r>
                <a:endParaRPr lang="en-US" sz="2800" b="1" dirty="0"/>
              </a:p>
              <a:p>
                <a:pPr algn="just"/>
                <a:r>
                  <a:rPr lang="en-US" sz="2800" b="1" dirty="0"/>
                  <a:t>The relative abundance of proton beam</a:t>
                </a:r>
              </a:p>
              <a:p>
                <a:pPr marL="457200" indent="-457200" algn="just">
                  <a:spcBef>
                    <a:spcPts val="600"/>
                  </a:spcBef>
                  <a:buFont typeface="Arial" panose="020B0604020202020204" pitchFamily="34" charset="0"/>
                  <a:buChar char="•"/>
                </a:pPr>
                <a:r>
                  <a:rPr lang="en-US" sz="2800" dirty="0"/>
                  <a:t>A gradual increase of the proton beam relative abundance is observed with increasing radial distance (</a:t>
                </a:r>
                <a:r>
                  <a:rPr lang="en-US" sz="2800" b="1" dirty="0"/>
                  <a:t>Fig. 3</a:t>
                </a:r>
                <a:r>
                  <a:rPr lang="en-US" sz="2800" dirty="0"/>
                  <a:t>). At about 0.3 AU, the radial profile of beam abundance changes its character (</a:t>
                </a:r>
                <a:r>
                  <a:rPr lang="en-US" sz="2800" b="1" dirty="0"/>
                  <a:t>Fig. 4</a:t>
                </a:r>
                <a:r>
                  <a:rPr lang="en-US" sz="2800" dirty="0"/>
                  <a:t>).</a:t>
                </a:r>
              </a:p>
              <a:p>
                <a:pPr marL="457200" indent="-457200" algn="just">
                  <a:buFont typeface="Arial" panose="020B0604020202020204" pitchFamily="34" charset="0"/>
                  <a:buChar char="•"/>
                </a:pPr>
                <a:r>
                  <a:rPr lang="en-US" sz="2800" dirty="0"/>
                  <a:t>The change of beam abundance is greatest from 0.15 AU – 0.4 AU (</a:t>
                </a:r>
                <a:r>
                  <a:rPr lang="en-US" sz="2800" b="1" dirty="0"/>
                  <a:t>Fig. 4</a:t>
                </a:r>
                <a:r>
                  <a:rPr lang="en-US" sz="2800" dirty="0"/>
                  <a:t>).</a:t>
                </a:r>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r>
                  <a:rPr lang="en-US" sz="2800" b="1" dirty="0"/>
                  <a:t>The beam-core </a:t>
                </a:r>
                <a:r>
                  <a:rPr lang="cs-CZ" sz="2800" b="1" dirty="0"/>
                  <a:t>drift</a:t>
                </a:r>
                <a:r>
                  <a:rPr lang="en-US" sz="2800" b="1" dirty="0"/>
                  <a:t> velocity</a:t>
                </a:r>
                <a:endParaRPr lang="en-US" sz="2800" dirty="0"/>
              </a:p>
              <a:p>
                <a:pPr marL="285750" indent="-285750" algn="just">
                  <a:spcBef>
                    <a:spcPts val="600"/>
                  </a:spcBef>
                  <a:buFont typeface="Arial" panose="020B0604020202020204" pitchFamily="34" charset="0"/>
                  <a:buChar char="•"/>
                </a:pPr>
                <a:r>
                  <a:rPr lang="en-US" sz="2800" dirty="0"/>
                  <a:t>Near the Sun, the beam-core drift velocity is lower than the local Alfven speed (V</a:t>
                </a:r>
                <a:r>
                  <a:rPr lang="en-US" sz="2800" baseline="-25000" dirty="0"/>
                  <a:t>A</a:t>
                </a:r>
                <a:r>
                  <a:rPr lang="en-US" sz="2800" dirty="0"/>
                  <a:t>) and increases with increasing radial distance (</a:t>
                </a:r>
                <a:r>
                  <a:rPr lang="en-US" sz="2800" b="1" dirty="0"/>
                  <a:t>Fig. 5</a:t>
                </a:r>
                <a:r>
                  <a:rPr lang="en-US" sz="2800" dirty="0"/>
                  <a:t>).</a:t>
                </a:r>
              </a:p>
              <a:p>
                <a:pPr marL="285750" indent="-285750" algn="just">
                  <a:spcBef>
                    <a:spcPts val="600"/>
                  </a:spcBef>
                  <a:buFont typeface="Arial" panose="020B0604020202020204" pitchFamily="34" charset="0"/>
                  <a:buChar char="•"/>
                </a:pPr>
                <a:r>
                  <a:rPr lang="en-US" sz="2800" dirty="0"/>
                  <a:t>Between approximately 0.1 and 0.2 AU, V</a:t>
                </a:r>
                <a:r>
                  <a:rPr lang="en-US" sz="2800" baseline="-25000" dirty="0"/>
                  <a:t>A</a:t>
                </a:r>
                <a:r>
                  <a:rPr lang="en-US" sz="2800" dirty="0"/>
                  <a:t> drops significantly (</a:t>
                </a:r>
                <a:r>
                  <a:rPr lang="en-US" sz="2800" b="1" dirty="0"/>
                  <a:t>Fig. 6</a:t>
                </a:r>
                <a:r>
                  <a:rPr lang="en-US" sz="2800" dirty="0"/>
                  <a:t>), therefore the drift velocity becomes slightly larger than V</a:t>
                </a:r>
                <a:r>
                  <a:rPr lang="en-US" sz="2800" baseline="-25000" dirty="0"/>
                  <a:t>A</a:t>
                </a:r>
                <a:r>
                  <a:rPr lang="en-US" sz="2800" dirty="0"/>
                  <a:t>.</a:t>
                </a:r>
              </a:p>
              <a:p>
                <a:pPr marL="285750" indent="-285750" algn="just">
                  <a:spcBef>
                    <a:spcPts val="600"/>
                  </a:spcBef>
                  <a:buFont typeface="Arial" panose="020B0604020202020204" pitchFamily="34" charset="0"/>
                  <a:buChar char="•"/>
                </a:pPr>
                <a:r>
                  <a:rPr lang="en-US" sz="2800" dirty="0"/>
                  <a:t>At larger radial distances, the drift velocity does not decrease as rapidly as V</a:t>
                </a:r>
                <a:r>
                  <a:rPr lang="en-US" sz="2800" baseline="-25000" dirty="0"/>
                  <a:t>A</a:t>
                </a:r>
                <a:r>
                  <a:rPr lang="en-US" sz="2800" dirty="0"/>
                  <a:t>, and therefore the drift velocity increases slightly when showed in units of the local Alfven speed (</a:t>
                </a:r>
                <a:r>
                  <a:rPr lang="en-US" sz="2800" b="1" dirty="0"/>
                  <a:t>Fig. 7</a:t>
                </a:r>
                <a:r>
                  <a:rPr lang="en-US" sz="2800" dirty="0"/>
                  <a:t>).</a:t>
                </a:r>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b="1" dirty="0"/>
              </a:p>
              <a:p>
                <a:pPr algn="just"/>
                <a:endParaRPr lang="en-US" sz="2800" b="1" dirty="0"/>
              </a:p>
              <a:p>
                <a:pPr algn="just"/>
                <a:endParaRPr lang="cs-CZ" sz="2800" b="1" dirty="0"/>
              </a:p>
              <a:p>
                <a:pPr algn="just"/>
                <a:r>
                  <a:rPr lang="en-US" sz="2800" b="1" dirty="0"/>
                  <a:t>Evolution of the proton beam with collisional age</a:t>
                </a:r>
              </a:p>
              <a:p>
                <a:pPr algn="just">
                  <a:lnSpc>
                    <a:spcPct val="100000"/>
                  </a:lnSpc>
                  <a:spcBef>
                    <a:spcPts val="600"/>
                  </a:spcBef>
                </a:pPr>
                <a:r>
                  <a:rPr lang="en-US" sz="2800" dirty="0"/>
                  <a:t>The collisional age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𝑐</m:t>
                        </m:r>
                      </m:sub>
                    </m:sSub>
                  </m:oMath>
                </a14:m>
                <a:r>
                  <a:rPr lang="en-US" sz="2800" dirty="0"/>
                  <a:t>) is usually used to characterize the role of Coulomb relaxation in the thermalization of the solar wind. The proton beam relative abundance is lower for the </a:t>
                </a:r>
                <a:r>
                  <a:rPr lang="en-US" sz="2800" dirty="0" err="1"/>
                  <a:t>collisionally</a:t>
                </a:r>
                <a:r>
                  <a:rPr lang="en-US" sz="2800" dirty="0"/>
                  <a:t> old solar wind than for the </a:t>
                </a:r>
                <a:r>
                  <a:rPr lang="en-US" sz="2800" dirty="0" err="1"/>
                  <a:t>collisionally</a:t>
                </a:r>
                <a:r>
                  <a:rPr lang="en-US" sz="2800" dirty="0"/>
                  <a:t> young wind (</a:t>
                </a:r>
                <a:r>
                  <a:rPr lang="en-US" sz="2800" b="1" dirty="0"/>
                  <a:t>Fig. 8</a:t>
                </a:r>
                <a:r>
                  <a:rPr lang="en-US" sz="2800" dirty="0"/>
                  <a:t>). However, the SPC observations indicate that the beam abundance increases with radial distance independently of the collision age (</a:t>
                </a:r>
                <a:r>
                  <a:rPr lang="en-US" sz="2800" b="1" dirty="0"/>
                  <a:t>Fig. 9</a:t>
                </a:r>
                <a:r>
                  <a:rPr lang="en-US" sz="2800" dirty="0"/>
                  <a:t>).</a:t>
                </a:r>
              </a:p>
              <a:p>
                <a:pPr marL="457200" indent="-457200" algn="just">
                  <a:lnSpc>
                    <a:spcPct val="100000"/>
                  </a:lnSpc>
                  <a:spcBef>
                    <a:spcPts val="600"/>
                  </a:spcBef>
                  <a:buFont typeface="Arial" panose="020B0604020202020204" pitchFamily="34" charset="0"/>
                  <a:buChar char="•"/>
                </a:pPr>
                <a:endParaRPr lang="en-US" sz="2800" dirty="0"/>
              </a:p>
              <a:p>
                <a:pPr marL="457200" indent="-457200" algn="just">
                  <a:lnSpc>
                    <a:spcPct val="100000"/>
                  </a:lnSpc>
                  <a:spcBef>
                    <a:spcPts val="600"/>
                  </a:spcBef>
                  <a:buFont typeface="Arial" panose="020B0604020202020204" pitchFamily="34" charset="0"/>
                  <a:buChar char="•"/>
                </a:pPr>
                <a:endParaRPr lang="en-US" sz="2800" dirty="0"/>
              </a:p>
              <a:p>
                <a:pPr marL="457200" indent="-457200" algn="just">
                  <a:lnSpc>
                    <a:spcPct val="100000"/>
                  </a:lnSpc>
                  <a:spcBef>
                    <a:spcPts val="600"/>
                  </a:spcBef>
                  <a:buFont typeface="Arial" panose="020B0604020202020204" pitchFamily="34" charset="0"/>
                  <a:buChar char="•"/>
                </a:pPr>
                <a:endParaRPr lang="en-US" sz="2800" dirty="0"/>
              </a:p>
              <a:p>
                <a:pPr marL="457200" indent="-457200" algn="just">
                  <a:lnSpc>
                    <a:spcPct val="100000"/>
                  </a:lnSpc>
                  <a:spcBef>
                    <a:spcPts val="600"/>
                  </a:spcBef>
                  <a:buFont typeface="Arial" panose="020B0604020202020204" pitchFamily="34" charset="0"/>
                  <a:buChar char="•"/>
                </a:pPr>
                <a:endParaRPr lang="en-US" sz="2800" dirty="0"/>
              </a:p>
              <a:p>
                <a:pPr marL="457200" indent="-457200" algn="just">
                  <a:lnSpc>
                    <a:spcPct val="100000"/>
                  </a:lnSpc>
                  <a:spcBef>
                    <a:spcPts val="600"/>
                  </a:spcBef>
                  <a:buFont typeface="Arial" panose="020B0604020202020204" pitchFamily="34" charset="0"/>
                  <a:buChar char="•"/>
                </a:pPr>
                <a:endParaRPr lang="en-US" sz="2800" dirty="0"/>
              </a:p>
              <a:p>
                <a:pPr marL="457200" indent="-457200" algn="just">
                  <a:lnSpc>
                    <a:spcPct val="100000"/>
                  </a:lnSpc>
                  <a:spcBef>
                    <a:spcPts val="600"/>
                  </a:spcBef>
                  <a:buFont typeface="Arial" panose="020B0604020202020204" pitchFamily="34" charset="0"/>
                  <a:buChar char="•"/>
                </a:pPr>
                <a:endParaRPr lang="en-US" sz="2800" dirty="0"/>
              </a:p>
              <a:p>
                <a:pPr marL="457200" indent="-457200" algn="just">
                  <a:lnSpc>
                    <a:spcPct val="100000"/>
                  </a:lnSpc>
                  <a:spcBef>
                    <a:spcPts val="600"/>
                  </a:spcBef>
                  <a:buFont typeface="Arial" panose="020B0604020202020204" pitchFamily="34" charset="0"/>
                  <a:buChar char="•"/>
                </a:pPr>
                <a:endParaRPr lang="en-US" sz="2800" dirty="0"/>
              </a:p>
              <a:p>
                <a:pPr algn="just">
                  <a:lnSpc>
                    <a:spcPct val="100000"/>
                  </a:lnSpc>
                  <a:spcBef>
                    <a:spcPts val="600"/>
                  </a:spcBef>
                </a:pPr>
                <a:endParaRPr lang="en-US" sz="2000" dirty="0"/>
              </a:p>
              <a:p>
                <a:pPr algn="just">
                  <a:lnSpc>
                    <a:spcPct val="100000"/>
                  </a:lnSpc>
                  <a:spcBef>
                    <a:spcPts val="600"/>
                  </a:spcBef>
                </a:pPr>
                <a:endParaRPr lang="en-US" sz="2000" dirty="0"/>
              </a:p>
              <a:p>
                <a:pPr algn="just">
                  <a:lnSpc>
                    <a:spcPct val="100000"/>
                  </a:lnSpc>
                  <a:spcBef>
                    <a:spcPts val="600"/>
                  </a:spcBef>
                </a:pPr>
                <a:endParaRPr lang="en-US" sz="2800" dirty="0"/>
              </a:p>
              <a:p>
                <a:pPr algn="just">
                  <a:lnSpc>
                    <a:spcPct val="100000"/>
                  </a:lnSpc>
                  <a:spcBef>
                    <a:spcPts val="600"/>
                  </a:spcBef>
                </a:pPr>
                <a:br>
                  <a:rPr lang="en-US" sz="2800" dirty="0"/>
                </a:br>
                <a:r>
                  <a:rPr lang="en-US" sz="2800" dirty="0"/>
                  <a:t>The analysis shows the enhancement of the proton beam between the Sun and the Earth, with the increase of the beam abundance being highest at small radial distances.</a:t>
                </a:r>
              </a:p>
            </p:txBody>
          </p:sp>
        </mc:Choice>
        <mc:Fallback>
          <p:sp>
            <p:nvSpPr>
              <p:cNvPr id="17" name="TextBox 16">
                <a:extLst>
                  <a:ext uri="{FF2B5EF4-FFF2-40B4-BE49-F238E27FC236}">
                    <a16:creationId xmlns:a16="http://schemas.microsoft.com/office/drawing/2014/main" id="{035746F7-758D-4E88-9061-7418CE027D21}"/>
                  </a:ext>
                </a:extLst>
              </p:cNvPr>
              <p:cNvSpPr txBox="1">
                <a:spLocks noRot="1" noChangeAspect="1" noMove="1" noResize="1" noEditPoints="1" noAdjustHandles="1" noChangeArrowheads="1" noChangeShapeType="1" noTextEdit="1"/>
              </p:cNvSpPr>
              <p:nvPr/>
            </p:nvSpPr>
            <p:spPr>
              <a:xfrm>
                <a:off x="11324322" y="4808778"/>
                <a:ext cx="19375376" cy="26930449"/>
              </a:xfrm>
              <a:prstGeom prst="rect">
                <a:avLst/>
              </a:prstGeom>
              <a:blipFill>
                <a:blip r:embed="rId14"/>
                <a:stretch>
                  <a:fillRect l="-661" t="-226" r="-629"/>
                </a:stretch>
              </a:blipFill>
              <a:ln w="76200">
                <a:noFill/>
              </a:ln>
            </p:spPr>
            <p:txBody>
              <a:bodyPr/>
              <a:lstStyle/>
              <a:p>
                <a:r>
                  <a:rPr lang="cs-CZ">
                    <a:noFill/>
                  </a:rPr>
                  <a:t> </a:t>
                </a:r>
              </a:p>
            </p:txBody>
          </p:sp>
        </mc:Fallback>
      </mc:AlternateContent>
      <p:sp>
        <p:nvSpPr>
          <p:cNvPr id="20" name="Rectangle 19">
            <a:extLst>
              <a:ext uri="{FF2B5EF4-FFF2-40B4-BE49-F238E27FC236}">
                <a16:creationId xmlns:a16="http://schemas.microsoft.com/office/drawing/2014/main" id="{E0B7E952-E022-45A4-85F2-AC1D1BD53EB4}"/>
              </a:ext>
            </a:extLst>
          </p:cNvPr>
          <p:cNvSpPr/>
          <p:nvPr/>
        </p:nvSpPr>
        <p:spPr>
          <a:xfrm>
            <a:off x="12636500" y="13931080"/>
            <a:ext cx="8071977" cy="830997"/>
          </a:xfrm>
          <a:prstGeom prst="rect">
            <a:avLst/>
          </a:prstGeom>
          <a:noFill/>
        </p:spPr>
        <p:txBody>
          <a:bodyPr wrap="square">
            <a:spAutoFit/>
          </a:bodyPr>
          <a:lstStyle/>
          <a:p>
            <a:pPr algn="ctr"/>
            <a:r>
              <a:rPr lang="en-US" sz="2400" b="1" dirty="0"/>
              <a:t>Figure 3:</a:t>
            </a:r>
            <a:r>
              <a:rPr lang="en-US" sz="2400" dirty="0"/>
              <a:t> The relative abundance of proton beam for different ranges of radial distance from the Sun.</a:t>
            </a:r>
          </a:p>
        </p:txBody>
      </p:sp>
      <p:sp>
        <p:nvSpPr>
          <p:cNvPr id="21" name="Rectangle 20">
            <a:extLst>
              <a:ext uri="{FF2B5EF4-FFF2-40B4-BE49-F238E27FC236}">
                <a16:creationId xmlns:a16="http://schemas.microsoft.com/office/drawing/2014/main" id="{80827383-99DE-4D23-9B61-A33A10C0B0C5}"/>
              </a:ext>
            </a:extLst>
          </p:cNvPr>
          <p:cNvSpPr/>
          <p:nvPr/>
        </p:nvSpPr>
        <p:spPr>
          <a:xfrm>
            <a:off x="21512896" y="13915835"/>
            <a:ext cx="8539154" cy="830997"/>
          </a:xfrm>
          <a:prstGeom prst="rect">
            <a:avLst/>
          </a:prstGeom>
          <a:noFill/>
        </p:spPr>
        <p:txBody>
          <a:bodyPr wrap="square">
            <a:spAutoFit/>
          </a:bodyPr>
          <a:lstStyle/>
          <a:p>
            <a:pPr algn="ctr"/>
            <a:r>
              <a:rPr lang="en-US" sz="2400" b="1" dirty="0"/>
              <a:t>Figure 4:  </a:t>
            </a:r>
            <a:r>
              <a:rPr lang="en-US" sz="2400" dirty="0"/>
              <a:t>The median and 30</a:t>
            </a:r>
            <a:r>
              <a:rPr lang="en-US" sz="2400" baseline="30000" dirty="0"/>
              <a:t>th</a:t>
            </a:r>
            <a:r>
              <a:rPr lang="en-US" sz="2400" dirty="0"/>
              <a:t> and 70</a:t>
            </a:r>
            <a:r>
              <a:rPr lang="en-US" sz="2400" baseline="30000" dirty="0"/>
              <a:t>th</a:t>
            </a:r>
            <a:r>
              <a:rPr lang="en-US" sz="2400" dirty="0"/>
              <a:t> percentiles of the proton beam relative abundance w.r.t. to the radial distance from the Sun.</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DF97F47F-2AB1-44C3-96C4-2A8342FFC798}"/>
                  </a:ext>
                </a:extLst>
              </p:cNvPr>
              <p:cNvSpPr/>
              <p:nvPr/>
            </p:nvSpPr>
            <p:spPr>
              <a:xfrm>
                <a:off x="11311094" y="22717812"/>
                <a:ext cx="6401425" cy="830997"/>
              </a:xfrm>
              <a:prstGeom prst="rect">
                <a:avLst/>
              </a:prstGeom>
              <a:noFill/>
            </p:spPr>
            <p:txBody>
              <a:bodyPr wrap="square">
                <a:spAutoFit/>
              </a:bodyPr>
              <a:lstStyle/>
              <a:p>
                <a:pPr algn="ctr"/>
                <a:r>
                  <a:rPr lang="en-US" sz="2400" b="1" dirty="0"/>
                  <a:t>Figure 5:  </a:t>
                </a:r>
                <a:r>
                  <a:rPr lang="en-US" sz="2400" dirty="0"/>
                  <a:t>The drift velocity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𝑏𝑐</m:t>
                        </m:r>
                      </m:sub>
                    </m:sSub>
                  </m:oMath>
                </a14:m>
                <a:r>
                  <a:rPr lang="en-US" sz="2400" dirty="0"/>
                  <a:t>) w.r.t radial distance.</a:t>
                </a:r>
              </a:p>
            </p:txBody>
          </p:sp>
        </mc:Choice>
        <mc:Fallback xmlns="">
          <p:sp>
            <p:nvSpPr>
              <p:cNvPr id="25" name="Rectangle 24">
                <a:extLst>
                  <a:ext uri="{FF2B5EF4-FFF2-40B4-BE49-F238E27FC236}">
                    <a16:creationId xmlns:a16="http://schemas.microsoft.com/office/drawing/2014/main" id="{DF97F47F-2AB1-44C3-96C4-2A8342FFC798}"/>
                  </a:ext>
                </a:extLst>
              </p:cNvPr>
              <p:cNvSpPr>
                <a:spLocks noRot="1" noChangeAspect="1" noMove="1" noResize="1" noEditPoints="1" noAdjustHandles="1" noChangeArrowheads="1" noChangeShapeType="1" noTextEdit="1"/>
              </p:cNvSpPr>
              <p:nvPr/>
            </p:nvSpPr>
            <p:spPr>
              <a:xfrm>
                <a:off x="11311094" y="22717812"/>
                <a:ext cx="6401425" cy="830997"/>
              </a:xfrm>
              <a:prstGeom prst="rect">
                <a:avLst/>
              </a:prstGeom>
              <a:blipFill>
                <a:blip r:embed="rId15"/>
                <a:stretch>
                  <a:fillRect t="-5882" b="-1617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7A5B91CD-AB8D-4799-B298-016A7ABD4651}"/>
                  </a:ext>
                </a:extLst>
              </p:cNvPr>
              <p:cNvSpPr/>
              <p:nvPr/>
            </p:nvSpPr>
            <p:spPr>
              <a:xfrm>
                <a:off x="17788997" y="22700543"/>
                <a:ext cx="6418422" cy="830997"/>
              </a:xfrm>
              <a:prstGeom prst="rect">
                <a:avLst/>
              </a:prstGeom>
              <a:noFill/>
            </p:spPr>
            <p:txBody>
              <a:bodyPr wrap="square">
                <a:spAutoFit/>
              </a:bodyPr>
              <a:lstStyle/>
              <a:p>
                <a:pPr algn="ctr"/>
                <a:r>
                  <a:rPr lang="en-US" sz="2400" b="1" dirty="0"/>
                  <a:t>Figure 6:  </a:t>
                </a:r>
                <a:r>
                  <a:rPr lang="en-US" sz="2400" dirty="0"/>
                  <a:t>The Alfvén velocity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𝐴</m:t>
                        </m:r>
                      </m:sub>
                    </m:sSub>
                  </m:oMath>
                </a14:m>
                <a:r>
                  <a:rPr lang="en-US" sz="2400" dirty="0"/>
                  <a:t>) w.r.t radial distance.</a:t>
                </a:r>
              </a:p>
            </p:txBody>
          </p:sp>
        </mc:Choice>
        <mc:Fallback xmlns="">
          <p:sp>
            <p:nvSpPr>
              <p:cNvPr id="26" name="Rectangle 25">
                <a:extLst>
                  <a:ext uri="{FF2B5EF4-FFF2-40B4-BE49-F238E27FC236}">
                    <a16:creationId xmlns:a16="http://schemas.microsoft.com/office/drawing/2014/main" id="{7A5B91CD-AB8D-4799-B298-016A7ABD4651}"/>
                  </a:ext>
                </a:extLst>
              </p:cNvPr>
              <p:cNvSpPr>
                <a:spLocks noRot="1" noChangeAspect="1" noMove="1" noResize="1" noEditPoints="1" noAdjustHandles="1" noChangeArrowheads="1" noChangeShapeType="1" noTextEdit="1"/>
              </p:cNvSpPr>
              <p:nvPr/>
            </p:nvSpPr>
            <p:spPr>
              <a:xfrm>
                <a:off x="17788997" y="22700543"/>
                <a:ext cx="6418422" cy="830997"/>
              </a:xfrm>
              <a:prstGeom prst="rect">
                <a:avLst/>
              </a:prstGeom>
              <a:blipFill>
                <a:blip r:embed="rId16"/>
                <a:stretch>
                  <a:fillRect t="-5882" b="-1617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F259163-4545-4044-8461-1262E488F182}"/>
                  </a:ext>
                </a:extLst>
              </p:cNvPr>
              <p:cNvSpPr/>
              <p:nvPr/>
            </p:nvSpPr>
            <p:spPr>
              <a:xfrm>
                <a:off x="24343693" y="22642241"/>
                <a:ext cx="6334796" cy="830997"/>
              </a:xfrm>
              <a:prstGeom prst="rect">
                <a:avLst/>
              </a:prstGeom>
              <a:noFill/>
            </p:spPr>
            <p:txBody>
              <a:bodyPr wrap="square">
                <a:spAutoFit/>
              </a:bodyPr>
              <a:lstStyle/>
              <a:p>
                <a:pPr algn="ctr"/>
                <a:r>
                  <a:rPr lang="en-US" sz="2400" b="1" dirty="0"/>
                  <a:t>Figure 7:  </a:t>
                </a:r>
                <a:r>
                  <a:rPr lang="en-US" sz="2400" dirty="0"/>
                  <a:t>The drift velocity</a:t>
                </a:r>
                <a:r>
                  <a:rPr lang="cs-CZ" sz="2400" dirty="0"/>
                  <a:t> in </a:t>
                </a:r>
                <a:r>
                  <a:rPr lang="en-US" sz="2400" dirty="0"/>
                  <a:t>units of the local Alfvén velocity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𝑏𝑐</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𝐴</m:t>
                        </m:r>
                      </m:sub>
                    </m:sSub>
                  </m:oMath>
                </a14:m>
                <a:r>
                  <a:rPr lang="en-US" sz="2400" dirty="0"/>
                  <a:t>) w.r.t radial distance.</a:t>
                </a:r>
              </a:p>
            </p:txBody>
          </p:sp>
        </mc:Choice>
        <mc:Fallback xmlns="">
          <p:sp>
            <p:nvSpPr>
              <p:cNvPr id="27" name="Rectangle 26">
                <a:extLst>
                  <a:ext uri="{FF2B5EF4-FFF2-40B4-BE49-F238E27FC236}">
                    <a16:creationId xmlns:a16="http://schemas.microsoft.com/office/drawing/2014/main" id="{0F259163-4545-4044-8461-1262E488F182}"/>
                  </a:ext>
                </a:extLst>
              </p:cNvPr>
              <p:cNvSpPr>
                <a:spLocks noRot="1" noChangeAspect="1" noMove="1" noResize="1" noEditPoints="1" noAdjustHandles="1" noChangeArrowheads="1" noChangeShapeType="1" noTextEdit="1"/>
              </p:cNvSpPr>
              <p:nvPr/>
            </p:nvSpPr>
            <p:spPr>
              <a:xfrm>
                <a:off x="24343693" y="22642241"/>
                <a:ext cx="6334796" cy="830997"/>
              </a:xfrm>
              <a:prstGeom prst="rect">
                <a:avLst/>
              </a:prstGeom>
              <a:blipFill>
                <a:blip r:embed="rId17"/>
                <a:stretch>
                  <a:fillRect t="-5839" b="-15328"/>
                </a:stretch>
              </a:blipFill>
            </p:spPr>
            <p:txBody>
              <a:bodyPr/>
              <a:lstStyle/>
              <a:p>
                <a:r>
                  <a:rPr lang="cs-CZ">
                    <a:noFill/>
                  </a:rPr>
                  <a:t> </a:t>
                </a:r>
              </a:p>
            </p:txBody>
          </p:sp>
        </mc:Fallback>
      </mc:AlternateContent>
      <p:sp>
        <p:nvSpPr>
          <p:cNvPr id="28" name="Rectangle 27">
            <a:extLst>
              <a:ext uri="{FF2B5EF4-FFF2-40B4-BE49-F238E27FC236}">
                <a16:creationId xmlns:a16="http://schemas.microsoft.com/office/drawing/2014/main" id="{9339C11E-DF87-4FA4-ADFF-200FD1446A00}"/>
              </a:ext>
            </a:extLst>
          </p:cNvPr>
          <p:cNvSpPr/>
          <p:nvPr/>
        </p:nvSpPr>
        <p:spPr>
          <a:xfrm>
            <a:off x="11768694" y="26611346"/>
            <a:ext cx="2277627" cy="2677656"/>
          </a:xfrm>
          <a:prstGeom prst="rect">
            <a:avLst/>
          </a:prstGeom>
          <a:noFill/>
        </p:spPr>
        <p:txBody>
          <a:bodyPr wrap="square">
            <a:spAutoFit/>
          </a:bodyPr>
          <a:lstStyle/>
          <a:p>
            <a:pPr algn="ctr"/>
            <a:r>
              <a:rPr lang="en-US" sz="2400" b="1" dirty="0"/>
              <a:t>Figure 8: </a:t>
            </a:r>
            <a:r>
              <a:rPr lang="en-US" sz="2400" dirty="0"/>
              <a:t>The 2D histogram of the proton beam relative abundance as </a:t>
            </a:r>
            <a:br>
              <a:rPr lang="en-US" sz="2400" dirty="0"/>
            </a:br>
            <a:r>
              <a:rPr lang="en-US" sz="2400" dirty="0"/>
              <a:t>a function of the collisional age.</a:t>
            </a:r>
          </a:p>
        </p:txBody>
      </p:sp>
      <p:sp>
        <p:nvSpPr>
          <p:cNvPr id="29" name="Rectangle 28">
            <a:extLst>
              <a:ext uri="{FF2B5EF4-FFF2-40B4-BE49-F238E27FC236}">
                <a16:creationId xmlns:a16="http://schemas.microsoft.com/office/drawing/2014/main" id="{0D1A22B9-0966-433A-9A26-2083526E008C}"/>
              </a:ext>
            </a:extLst>
          </p:cNvPr>
          <p:cNvSpPr/>
          <p:nvPr/>
        </p:nvSpPr>
        <p:spPr>
          <a:xfrm>
            <a:off x="27823243" y="26287593"/>
            <a:ext cx="2662634" cy="3046988"/>
          </a:xfrm>
          <a:prstGeom prst="rect">
            <a:avLst/>
          </a:prstGeom>
        </p:spPr>
        <p:txBody>
          <a:bodyPr wrap="square">
            <a:spAutoFit/>
          </a:bodyPr>
          <a:lstStyle/>
          <a:p>
            <a:pPr algn="ctr"/>
            <a:r>
              <a:rPr lang="en-US" sz="2400" b="1" dirty="0"/>
              <a:t>Figure 9:  </a:t>
            </a:r>
            <a:r>
              <a:rPr lang="en-US" sz="2400" dirty="0"/>
              <a:t>The median, 30</a:t>
            </a:r>
            <a:r>
              <a:rPr lang="en-US" sz="2400" baseline="30000" dirty="0"/>
              <a:t>th</a:t>
            </a:r>
            <a:r>
              <a:rPr lang="en-US" sz="2400" dirty="0"/>
              <a:t> and 70</a:t>
            </a:r>
            <a:r>
              <a:rPr lang="en-US" sz="2400" baseline="30000" dirty="0"/>
              <a:t>th</a:t>
            </a:r>
            <a:r>
              <a:rPr lang="en-US" sz="2400" dirty="0"/>
              <a:t> percentiles proton beam relative abundance </a:t>
            </a:r>
            <a:r>
              <a:rPr lang="en-US" sz="2400" dirty="0" err="1"/>
              <a:t>w.r.t.</a:t>
            </a:r>
            <a:r>
              <a:rPr lang="en-US" sz="2400" dirty="0"/>
              <a:t> radial distance, as per their collisional age.</a:t>
            </a:r>
          </a:p>
        </p:txBody>
      </p:sp>
      <p:sp>
        <p:nvSpPr>
          <p:cNvPr id="32" name="Rectangle 31">
            <a:extLst>
              <a:ext uri="{FF2B5EF4-FFF2-40B4-BE49-F238E27FC236}">
                <a16:creationId xmlns:a16="http://schemas.microsoft.com/office/drawing/2014/main" id="{D9929C56-46A5-4C45-9CF8-4BEAB349CDF4}"/>
              </a:ext>
            </a:extLst>
          </p:cNvPr>
          <p:cNvSpPr/>
          <p:nvPr/>
        </p:nvSpPr>
        <p:spPr>
          <a:xfrm>
            <a:off x="30860999" y="3814906"/>
            <a:ext cx="20156773" cy="951132"/>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82" dirty="0"/>
              <a:t>Proton beam near the Sun (SPAN data)</a:t>
            </a:r>
          </a:p>
        </p:txBody>
      </p:sp>
      <p:sp>
        <p:nvSpPr>
          <p:cNvPr id="33" name="TextBox 32">
            <a:extLst>
              <a:ext uri="{FF2B5EF4-FFF2-40B4-BE49-F238E27FC236}">
                <a16:creationId xmlns:a16="http://schemas.microsoft.com/office/drawing/2014/main" id="{3963E228-E908-4058-B24A-1EAB5D9AEE28}"/>
              </a:ext>
            </a:extLst>
          </p:cNvPr>
          <p:cNvSpPr txBox="1"/>
          <p:nvPr/>
        </p:nvSpPr>
        <p:spPr>
          <a:xfrm>
            <a:off x="30910514" y="4823431"/>
            <a:ext cx="20156773" cy="13588335"/>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t>To obtain the proton beam parameters during the PSP closest approaches to the Sun, we need to process the ion VDFs measured by SPAN.</a:t>
            </a:r>
            <a:endParaRPr lang="en-US" sz="2800" b="1" dirty="0"/>
          </a:p>
          <a:p>
            <a:r>
              <a:rPr lang="en-US" sz="2800" b="1" dirty="0"/>
              <a:t>Processing of the SPAN VDFs</a:t>
            </a:r>
          </a:p>
          <a:p>
            <a:pPr marL="457200" indent="-457200">
              <a:buFont typeface="Arial" panose="020B0604020202020204" pitchFamily="34" charset="0"/>
              <a:buChar char="•"/>
            </a:pPr>
            <a:r>
              <a:rPr lang="en-US" sz="2800" dirty="0"/>
              <a:t>We follow the schematic process below to fit the measured VDF at each timestep. The Levenberg-Marquardt method is used.</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pPr marL="457200" indent="-457200">
              <a:lnSpc>
                <a:spcPct val="100000"/>
              </a:lnSpc>
              <a:spcBef>
                <a:spcPts val="600"/>
              </a:spcBef>
              <a:buFont typeface="Arial" panose="020B0604020202020204" pitchFamily="34" charset="0"/>
              <a:buChar char="•"/>
            </a:pPr>
            <a:r>
              <a:rPr lang="en-US" sz="2800" dirty="0"/>
              <a:t>An example of the 2D cuts of the measured and fitted proton VDF is shown in </a:t>
            </a:r>
            <a:r>
              <a:rPr lang="en-US" sz="2800" b="1" dirty="0"/>
              <a:t>Figure 10.</a:t>
            </a:r>
            <a:r>
              <a:rPr lang="en-US" sz="2800" dirty="0"/>
              <a:t> The fitting result shows a good agreement with the measurement.</a:t>
            </a:r>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a:p>
            <a:pPr marL="457200" indent="-457200">
              <a:lnSpc>
                <a:spcPct val="100000"/>
              </a:lnSpc>
              <a:spcBef>
                <a:spcPts val="600"/>
              </a:spcBef>
              <a:buFont typeface="Arial" panose="020B0604020202020204" pitchFamily="34" charset="0"/>
              <a:buChar char="•"/>
            </a:pPr>
            <a:endParaRPr lang="en-US" sz="2800" dirty="0"/>
          </a:p>
        </p:txBody>
      </p:sp>
      <p:sp>
        <p:nvSpPr>
          <p:cNvPr id="34" name="Rectangle 33">
            <a:extLst>
              <a:ext uri="{FF2B5EF4-FFF2-40B4-BE49-F238E27FC236}">
                <a16:creationId xmlns:a16="http://schemas.microsoft.com/office/drawing/2014/main" id="{B16B4270-6E46-4781-916A-FB656E27529E}"/>
              </a:ext>
            </a:extLst>
          </p:cNvPr>
          <p:cNvSpPr/>
          <p:nvPr/>
        </p:nvSpPr>
        <p:spPr>
          <a:xfrm>
            <a:off x="139113" y="29507495"/>
            <a:ext cx="10928936" cy="710068"/>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a:t>References</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32D70A1-8054-4635-A4CE-8AEBD9A5C1FE}"/>
                  </a:ext>
                </a:extLst>
              </p:cNvPr>
              <p:cNvSpPr/>
              <p:nvPr/>
            </p:nvSpPr>
            <p:spPr>
              <a:xfrm>
                <a:off x="32452732" y="17897526"/>
                <a:ext cx="17756089" cy="469616"/>
              </a:xfrm>
              <a:prstGeom prst="rect">
                <a:avLst/>
              </a:prstGeom>
              <a:noFill/>
            </p:spPr>
            <p:txBody>
              <a:bodyPr wrap="square">
                <a:spAutoFit/>
              </a:bodyPr>
              <a:lstStyle/>
              <a:p>
                <a:pPr algn="ctr"/>
                <a:r>
                  <a:rPr lang="en-US" sz="2400" b="1" dirty="0"/>
                  <a:t>Figure 10:  </a:t>
                </a:r>
                <a:r>
                  <a:rPr lang="en-US" sz="2400" dirty="0"/>
                  <a:t>2D cut of the measured (left) and fitted (right) proton VDF in the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⊥2</m:t>
                        </m:r>
                      </m:sub>
                    </m:sSub>
                  </m:oMath>
                </a14:m>
                <a:r>
                  <a:rPr lang="en-US" sz="2400" dirty="0"/>
                  <a:t> plane.</a:t>
                </a:r>
              </a:p>
            </p:txBody>
          </p:sp>
        </mc:Choice>
        <mc:Fallback xmlns="">
          <p:sp>
            <p:nvSpPr>
              <p:cNvPr id="35" name="Rectangle 34">
                <a:extLst>
                  <a:ext uri="{FF2B5EF4-FFF2-40B4-BE49-F238E27FC236}">
                    <a16:creationId xmlns:a16="http://schemas.microsoft.com/office/drawing/2014/main" id="{832D70A1-8054-4635-A4CE-8AEBD9A5C1FE}"/>
                  </a:ext>
                </a:extLst>
              </p:cNvPr>
              <p:cNvSpPr>
                <a:spLocks noRot="1" noChangeAspect="1" noMove="1" noResize="1" noEditPoints="1" noAdjustHandles="1" noChangeArrowheads="1" noChangeShapeType="1" noTextEdit="1"/>
              </p:cNvSpPr>
              <p:nvPr/>
            </p:nvSpPr>
            <p:spPr>
              <a:xfrm>
                <a:off x="32452732" y="17897526"/>
                <a:ext cx="17756089" cy="469616"/>
              </a:xfrm>
              <a:prstGeom prst="rect">
                <a:avLst/>
              </a:prstGeom>
              <a:blipFill>
                <a:blip r:embed="rId18"/>
                <a:stretch>
                  <a:fillRect t="-9091" b="-28571"/>
                </a:stretch>
              </a:blipFill>
            </p:spPr>
            <p:txBody>
              <a:bodyPr/>
              <a:lstStyle/>
              <a:p>
                <a:r>
                  <a:rPr lang="cs-CZ">
                    <a:noFill/>
                  </a:rPr>
                  <a:t> </a:t>
                </a:r>
              </a:p>
            </p:txBody>
          </p:sp>
        </mc:Fallback>
      </mc:AlternateContent>
      <p:graphicFrame>
        <p:nvGraphicFramePr>
          <p:cNvPr id="37" name="Diagram 36">
            <a:extLst>
              <a:ext uri="{FF2B5EF4-FFF2-40B4-BE49-F238E27FC236}">
                <a16:creationId xmlns:a16="http://schemas.microsoft.com/office/drawing/2014/main" id="{861328A0-1CC0-4C64-8DC4-6C5B06F8DB2B}"/>
              </a:ext>
            </a:extLst>
          </p:cNvPr>
          <p:cNvGraphicFramePr/>
          <p:nvPr>
            <p:extLst>
              <p:ext uri="{D42A27DB-BD31-4B8C-83A1-F6EECF244321}">
                <p14:modId xmlns:p14="http://schemas.microsoft.com/office/powerpoint/2010/main" val="729874058"/>
              </p:ext>
            </p:extLst>
          </p:nvPr>
        </p:nvGraphicFramePr>
        <p:xfrm>
          <a:off x="33453917" y="5502993"/>
          <a:ext cx="15069963" cy="642539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 name="Rectangle 1">
            <a:extLst>
              <a:ext uri="{FF2B5EF4-FFF2-40B4-BE49-F238E27FC236}">
                <a16:creationId xmlns:a16="http://schemas.microsoft.com/office/drawing/2014/main" id="{D8EFDF97-52DA-452B-8FDA-F5B2C6DD4BC1}"/>
              </a:ext>
            </a:extLst>
          </p:cNvPr>
          <p:cNvSpPr/>
          <p:nvPr/>
        </p:nvSpPr>
        <p:spPr>
          <a:xfrm>
            <a:off x="139114" y="30593247"/>
            <a:ext cx="10897416" cy="1200329"/>
          </a:xfrm>
          <a:prstGeom prst="rect">
            <a:avLst/>
          </a:prstGeom>
        </p:spPr>
        <p:txBody>
          <a:bodyPr wrap="square">
            <a:spAutoFit/>
          </a:bodyPr>
          <a:lstStyle/>
          <a:p>
            <a:pPr marL="342900" indent="-342900">
              <a:buFont typeface="+mj-lt"/>
              <a:buAutoNum type="arabicPeriod"/>
            </a:pPr>
            <a:r>
              <a:rPr lang="en-US" sz="2400" dirty="0"/>
              <a:t>Case, A. et. al., The Solar Probe Cup on the Parker Solar Probe</a:t>
            </a:r>
            <a:r>
              <a:rPr lang="cs-CZ" sz="2400" dirty="0"/>
              <a:t>, </a:t>
            </a:r>
            <a:r>
              <a:rPr lang="cs-CZ" sz="2400" i="1" dirty="0" err="1"/>
              <a:t>ApJS</a:t>
            </a:r>
            <a:r>
              <a:rPr lang="cs-CZ" sz="2400" dirty="0"/>
              <a:t>, </a:t>
            </a:r>
            <a:r>
              <a:rPr lang="cs-CZ" sz="2400" b="1" dirty="0"/>
              <a:t>246</a:t>
            </a:r>
            <a:r>
              <a:rPr lang="cs-CZ" sz="2400" dirty="0"/>
              <a:t>, 43, </a:t>
            </a:r>
            <a:r>
              <a:rPr lang="en-US" sz="2400" dirty="0"/>
              <a:t>2020</a:t>
            </a:r>
          </a:p>
          <a:p>
            <a:pPr marL="342900" indent="-342900">
              <a:buFont typeface="+mj-lt"/>
              <a:buAutoNum type="arabicPeriod"/>
            </a:pPr>
            <a:r>
              <a:rPr lang="it-IT" sz="2400" dirty="0"/>
              <a:t>Livi, R. et al</a:t>
            </a:r>
            <a:r>
              <a:rPr lang="cs-CZ" sz="2400" dirty="0"/>
              <a:t>., </a:t>
            </a:r>
            <a:r>
              <a:rPr lang="en-US" sz="2400" dirty="0"/>
              <a:t>The Solar Probe </a:t>
            </a:r>
            <a:r>
              <a:rPr lang="en-US" sz="2400" dirty="0" err="1"/>
              <a:t>ANalyzer</a:t>
            </a:r>
            <a:r>
              <a:rPr lang="en-US" sz="2400" dirty="0"/>
              <a:t>—Ions on the Parker Solar</a:t>
            </a:r>
            <a:r>
              <a:rPr lang="cs-CZ" sz="2400" dirty="0"/>
              <a:t> </a:t>
            </a:r>
            <a:r>
              <a:rPr lang="en-US" sz="2400" dirty="0"/>
              <a:t>Probe</a:t>
            </a:r>
            <a:r>
              <a:rPr lang="cs-CZ" sz="2400" dirty="0"/>
              <a:t>, </a:t>
            </a:r>
            <a:r>
              <a:rPr lang="it-IT" sz="2400" i="1" dirty="0"/>
              <a:t>ApJ</a:t>
            </a:r>
            <a:r>
              <a:rPr lang="cs-CZ" sz="2400" dirty="0"/>
              <a:t>, </a:t>
            </a:r>
            <a:r>
              <a:rPr lang="it-IT" sz="2400" b="1" dirty="0"/>
              <a:t>938</a:t>
            </a:r>
            <a:r>
              <a:rPr lang="cs-CZ" sz="2400" dirty="0"/>
              <a:t>, </a:t>
            </a:r>
            <a:r>
              <a:rPr lang="it-IT" sz="2400" dirty="0"/>
              <a:t>138</a:t>
            </a:r>
            <a:r>
              <a:rPr lang="cs-CZ" sz="2400" dirty="0"/>
              <a:t>, 2022 </a:t>
            </a:r>
            <a:endParaRPr lang="en-US" sz="2400" dirty="0"/>
          </a:p>
        </p:txBody>
      </p:sp>
      <p:sp>
        <p:nvSpPr>
          <p:cNvPr id="38" name="Rectangle 37">
            <a:extLst>
              <a:ext uri="{FF2B5EF4-FFF2-40B4-BE49-F238E27FC236}">
                <a16:creationId xmlns:a16="http://schemas.microsoft.com/office/drawing/2014/main" id="{FC1A8559-0AB3-42DE-88C0-0845F68F691C}"/>
              </a:ext>
            </a:extLst>
          </p:cNvPr>
          <p:cNvSpPr/>
          <p:nvPr/>
        </p:nvSpPr>
        <p:spPr>
          <a:xfrm>
            <a:off x="445265" y="16620120"/>
            <a:ext cx="2984808" cy="4154984"/>
          </a:xfrm>
          <a:prstGeom prst="rect">
            <a:avLst/>
          </a:prstGeom>
          <a:noFill/>
        </p:spPr>
        <p:txBody>
          <a:bodyPr wrap="square">
            <a:spAutoFit/>
          </a:bodyPr>
          <a:lstStyle/>
          <a:p>
            <a:r>
              <a:rPr lang="en-US" sz="2400" b="1" dirty="0"/>
              <a:t>Figure 1:</a:t>
            </a:r>
            <a:r>
              <a:rPr lang="en-US" sz="2400" dirty="0"/>
              <a:t> The measured energy spectrum was fitted with Maxwellian distributions for the core protons (red), proton beam (blue), and alpha-particle population (green). Adopted from Case et. al. (2020).</a:t>
            </a:r>
          </a:p>
        </p:txBody>
      </p:sp>
      <p:pic>
        <p:nvPicPr>
          <p:cNvPr id="13" name="Graphic 12" descr="Envelope">
            <a:extLst>
              <a:ext uri="{FF2B5EF4-FFF2-40B4-BE49-F238E27FC236}">
                <a16:creationId xmlns:a16="http://schemas.microsoft.com/office/drawing/2014/main" id="{5B110FA8-5705-474B-9820-14F681CD563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458808" y="3090225"/>
            <a:ext cx="641942" cy="641942"/>
          </a:xfrm>
          <a:prstGeom prst="rect">
            <a:avLst/>
          </a:prstGeom>
        </p:spPr>
      </p:pic>
      <p:sp>
        <p:nvSpPr>
          <p:cNvPr id="40" name="TextBox 39">
            <a:extLst>
              <a:ext uri="{FF2B5EF4-FFF2-40B4-BE49-F238E27FC236}">
                <a16:creationId xmlns:a16="http://schemas.microsoft.com/office/drawing/2014/main" id="{BCF70C3C-30E9-44C2-A0BC-2F85BFA690B3}"/>
              </a:ext>
            </a:extLst>
          </p:cNvPr>
          <p:cNvSpPr txBox="1"/>
          <p:nvPr/>
        </p:nvSpPr>
        <p:spPr>
          <a:xfrm>
            <a:off x="44100750" y="3161536"/>
            <a:ext cx="6748301" cy="800219"/>
          </a:xfrm>
          <a:prstGeom prst="rect">
            <a:avLst/>
          </a:prstGeom>
          <a:noFill/>
        </p:spPr>
        <p:txBody>
          <a:bodyPr wrap="square" rtlCol="0">
            <a:spAutoFit/>
          </a:bodyPr>
          <a:lstStyle/>
          <a:p>
            <a:r>
              <a:rPr lang="en-US" sz="2800" dirty="0"/>
              <a:t>sruti.satyasmita@matfyz.cuni.cz</a:t>
            </a:r>
            <a:endParaRPr lang="en-US" sz="2800" i="1" dirty="0"/>
          </a:p>
          <a:p>
            <a:endParaRPr lang="en-US" dirty="0"/>
          </a:p>
        </p:txBody>
      </p:sp>
      <p:sp>
        <p:nvSpPr>
          <p:cNvPr id="41" name="TextBox 40">
            <a:extLst>
              <a:ext uri="{FF2B5EF4-FFF2-40B4-BE49-F238E27FC236}">
                <a16:creationId xmlns:a16="http://schemas.microsoft.com/office/drawing/2014/main" id="{21ECEC93-71FF-4457-B412-25BBE6B4CC4D}"/>
              </a:ext>
            </a:extLst>
          </p:cNvPr>
          <p:cNvSpPr txBox="1"/>
          <p:nvPr/>
        </p:nvSpPr>
        <p:spPr>
          <a:xfrm>
            <a:off x="47474900" y="152967"/>
            <a:ext cx="3471494" cy="923330"/>
          </a:xfrm>
          <a:prstGeom prst="rect">
            <a:avLst/>
          </a:prstGeom>
          <a:noFill/>
        </p:spPr>
        <p:txBody>
          <a:bodyPr wrap="square" rtlCol="0">
            <a:spAutoFit/>
          </a:bodyPr>
          <a:lstStyle/>
          <a:p>
            <a:pPr algn="r"/>
            <a:r>
              <a:rPr lang="en-US" sz="5400" b="1" dirty="0"/>
              <a:t>X4.113</a:t>
            </a:r>
          </a:p>
        </p:txBody>
      </p:sp>
      <p:sp>
        <p:nvSpPr>
          <p:cNvPr id="42" name="Rectangle 41">
            <a:extLst>
              <a:ext uri="{FF2B5EF4-FFF2-40B4-BE49-F238E27FC236}">
                <a16:creationId xmlns:a16="http://schemas.microsoft.com/office/drawing/2014/main" id="{319D9047-B148-48A8-9157-ADE0377A5924}"/>
              </a:ext>
            </a:extLst>
          </p:cNvPr>
          <p:cNvSpPr/>
          <p:nvPr/>
        </p:nvSpPr>
        <p:spPr>
          <a:xfrm>
            <a:off x="30860999" y="20957243"/>
            <a:ext cx="11276190" cy="910723"/>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82" dirty="0"/>
              <a:t>Conclusions</a:t>
            </a:r>
          </a:p>
        </p:txBody>
      </p:sp>
      <p:sp>
        <p:nvSpPr>
          <p:cNvPr id="47" name="Rectangle 46">
            <a:extLst>
              <a:ext uri="{FF2B5EF4-FFF2-40B4-BE49-F238E27FC236}">
                <a16:creationId xmlns:a16="http://schemas.microsoft.com/office/drawing/2014/main" id="{7169C186-C2C6-43A4-B759-735EDE8B20B8}"/>
              </a:ext>
            </a:extLst>
          </p:cNvPr>
          <p:cNvSpPr/>
          <p:nvPr/>
        </p:nvSpPr>
        <p:spPr>
          <a:xfrm>
            <a:off x="445264" y="25556581"/>
            <a:ext cx="2885277" cy="2677656"/>
          </a:xfrm>
          <a:prstGeom prst="rect">
            <a:avLst/>
          </a:prstGeom>
          <a:noFill/>
        </p:spPr>
        <p:txBody>
          <a:bodyPr wrap="square">
            <a:spAutoFit/>
          </a:bodyPr>
          <a:lstStyle/>
          <a:p>
            <a:r>
              <a:rPr lang="en-US" sz="2400" b="1" dirty="0"/>
              <a:t>Figure 2:</a:t>
            </a:r>
            <a:r>
              <a:rPr lang="en-US" sz="2400" dirty="0"/>
              <a:t> The measured data (black dots) was fitted with bi-Maxwellian distributions of the core protons (red), proton beam (blue).</a:t>
            </a:r>
          </a:p>
        </p:txBody>
      </p:sp>
      <p:sp>
        <p:nvSpPr>
          <p:cNvPr id="52" name="Rectangle 51">
            <a:extLst>
              <a:ext uri="{FF2B5EF4-FFF2-40B4-BE49-F238E27FC236}">
                <a16:creationId xmlns:a16="http://schemas.microsoft.com/office/drawing/2014/main" id="{B8C4D2AD-D994-49EB-84CF-A5FCDE05C7E2}"/>
              </a:ext>
            </a:extLst>
          </p:cNvPr>
          <p:cNvSpPr/>
          <p:nvPr/>
        </p:nvSpPr>
        <p:spPr>
          <a:xfrm>
            <a:off x="40684693" y="30620249"/>
            <a:ext cx="10382594" cy="1200329"/>
          </a:xfrm>
          <a:prstGeom prst="rect">
            <a:avLst/>
          </a:prstGeom>
          <a:noFill/>
        </p:spPr>
        <p:txBody>
          <a:bodyPr wrap="square">
            <a:spAutoFit/>
          </a:bodyPr>
          <a:lstStyle/>
          <a:p>
            <a:pPr algn="ctr"/>
            <a:r>
              <a:rPr lang="en-US" sz="2400" b="1" dirty="0"/>
              <a:t>Figure 11</a:t>
            </a:r>
            <a:r>
              <a:rPr lang="en-US" sz="2400" dirty="0"/>
              <a:t>: Example of one hour during the perihelion #14, core parameters in red and beam in blue. From top to bottom: core and beam density, bulk speed, thermal speed, and IMF components in the RTN frame and IMF magnitude.</a:t>
            </a:r>
          </a:p>
        </p:txBody>
      </p:sp>
      <p:sp>
        <p:nvSpPr>
          <p:cNvPr id="3" name="Rectangle 2">
            <a:extLst>
              <a:ext uri="{FF2B5EF4-FFF2-40B4-BE49-F238E27FC236}">
                <a16:creationId xmlns:a16="http://schemas.microsoft.com/office/drawing/2014/main" id="{EDBAA4AF-CEDC-43D4-A002-8E2E18B3CC66}"/>
              </a:ext>
            </a:extLst>
          </p:cNvPr>
          <p:cNvSpPr/>
          <p:nvPr/>
        </p:nvSpPr>
        <p:spPr>
          <a:xfrm>
            <a:off x="30882270" y="22055105"/>
            <a:ext cx="11233648" cy="7101944"/>
          </a:xfrm>
          <a:prstGeom prst="rect">
            <a:avLst/>
          </a:prstGeom>
          <a:noFill/>
        </p:spPr>
        <p:txBody>
          <a:bodyPr wrap="square">
            <a:spAutoFit/>
          </a:bodyPr>
          <a:lstStyle/>
          <a:p>
            <a:pPr marL="457200" indent="-457200" eaLnBrk="0" fontAlgn="base" hangingPunct="0">
              <a:lnSpc>
                <a:spcPct val="100000"/>
              </a:lnSpc>
              <a:spcAft>
                <a:spcPts val="300"/>
              </a:spcAft>
              <a:buFont typeface="Arial" panose="020B0604020202020204" pitchFamily="34" charset="0"/>
              <a:buChar char="•"/>
            </a:pPr>
            <a:r>
              <a:rPr lang="en-US" altLang="en-US" sz="2800" dirty="0"/>
              <a:t>Using the SPC L3 data, we found the following radial evolution of the proton beam parameters:</a:t>
            </a:r>
          </a:p>
          <a:p>
            <a:pPr marL="914400" lvl="1" indent="-457200" eaLnBrk="0" fontAlgn="base" hangingPunct="0">
              <a:spcAft>
                <a:spcPts val="300"/>
              </a:spcAft>
              <a:buFont typeface="Arial" panose="020B0604020202020204" pitchFamily="34" charset="0"/>
              <a:buChar char="•"/>
            </a:pPr>
            <a:r>
              <a:rPr lang="en-US" altLang="en-US" sz="2800" dirty="0"/>
              <a:t>The proton beam relative abundance increases with radial distance from the Sun, undergoing a change in its character around 0.3 AU. Both high- and low-collisional winds show an increase of the proton beam relative abundance as the radial distance from the Sun increases.</a:t>
            </a:r>
          </a:p>
          <a:p>
            <a:pPr marL="914400" lvl="1" indent="-457200" eaLnBrk="0" fontAlgn="base" hangingPunct="0">
              <a:spcAft>
                <a:spcPts val="300"/>
              </a:spcAft>
              <a:buFont typeface="Arial" panose="020B0604020202020204" pitchFamily="34" charset="0"/>
              <a:buChar char="•"/>
            </a:pPr>
            <a:r>
              <a:rPr lang="en-US" sz="2800" dirty="0"/>
              <a:t>Near the Sun, the beam-core drift velocity is much lower than the local Alfvén velocity. Around 0.15 AU the local Alfvén speed drops significantly. For larger radial distances, the beam-core drift velocity is about 1.2 times the local Alfvén velocity.</a:t>
            </a:r>
          </a:p>
          <a:p>
            <a:pPr marL="457200" indent="-457200" eaLnBrk="0" fontAlgn="base" hangingPunct="0">
              <a:spcAft>
                <a:spcPts val="300"/>
              </a:spcAft>
              <a:buFont typeface="Arial" panose="020B0604020202020204" pitchFamily="34" charset="0"/>
              <a:buChar char="•"/>
            </a:pPr>
            <a:r>
              <a:rPr lang="en-US" sz="2800" dirty="0"/>
              <a:t>We develop the processing of proton VDFs measured by SPAN. When fitting the data with full time resolution, we found that there are many spikes in the computed beam and core parameters. To increase stability, we plan to modify the processing to be performed on the larger time windows that include more VDFs.</a:t>
            </a:r>
          </a:p>
        </p:txBody>
      </p:sp>
      <p:sp>
        <p:nvSpPr>
          <p:cNvPr id="46" name="Rectangle 45">
            <a:extLst>
              <a:ext uri="{FF2B5EF4-FFF2-40B4-BE49-F238E27FC236}">
                <a16:creationId xmlns:a16="http://schemas.microsoft.com/office/drawing/2014/main" id="{11A2ACD8-0B61-44DB-A203-4989596EF297}"/>
              </a:ext>
            </a:extLst>
          </p:cNvPr>
          <p:cNvSpPr/>
          <p:nvPr/>
        </p:nvSpPr>
        <p:spPr>
          <a:xfrm>
            <a:off x="30882269" y="29443712"/>
            <a:ext cx="9802424" cy="675460"/>
          </a:xfrm>
          <a:prstGeom prst="rect">
            <a:avLst/>
          </a:prstGeom>
          <a:solidFill>
            <a:srgbClr val="E15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a:t>Acknowledgements</a:t>
            </a:r>
          </a:p>
        </p:txBody>
      </p:sp>
      <p:sp>
        <p:nvSpPr>
          <p:cNvPr id="6" name="Rectangle 5">
            <a:extLst>
              <a:ext uri="{FF2B5EF4-FFF2-40B4-BE49-F238E27FC236}">
                <a16:creationId xmlns:a16="http://schemas.microsoft.com/office/drawing/2014/main" id="{B1C313D5-A903-E168-EE62-6F92F95D575B}"/>
              </a:ext>
            </a:extLst>
          </p:cNvPr>
          <p:cNvSpPr/>
          <p:nvPr/>
        </p:nvSpPr>
        <p:spPr>
          <a:xfrm>
            <a:off x="26619000" y="13556670"/>
            <a:ext cx="120650" cy="333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ln>
                <a:solidFill>
                  <a:schemeClr val="bg1"/>
                </a:solidFill>
              </a:ln>
              <a:solidFill>
                <a:schemeClr val="bg1"/>
              </a:solidFill>
            </a:endParaRPr>
          </a:p>
        </p:txBody>
      </p:sp>
      <p:pic>
        <p:nvPicPr>
          <p:cNvPr id="49" name="Picture 48">
            <a:extLst>
              <a:ext uri="{FF2B5EF4-FFF2-40B4-BE49-F238E27FC236}">
                <a16:creationId xmlns:a16="http://schemas.microsoft.com/office/drawing/2014/main" id="{7849B17E-2CEC-101E-9B2F-AAE40492406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8958501" y="1120167"/>
            <a:ext cx="1987894" cy="1987894"/>
          </a:xfrm>
          <a:prstGeom prst="rect">
            <a:avLst/>
          </a:prstGeom>
        </p:spPr>
      </p:pic>
      <p:pic>
        <p:nvPicPr>
          <p:cNvPr id="50" name="Picture 49">
            <a:extLst>
              <a:ext uri="{FF2B5EF4-FFF2-40B4-BE49-F238E27FC236}">
                <a16:creationId xmlns:a16="http://schemas.microsoft.com/office/drawing/2014/main" id="{F1D4FC5C-A726-FC4D-AD51-435174B5AC4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0268" y="82354"/>
            <a:ext cx="2664025" cy="3548745"/>
          </a:xfrm>
          <a:prstGeom prst="rect">
            <a:avLst/>
          </a:prstGeom>
        </p:spPr>
      </p:pic>
      <p:pic>
        <p:nvPicPr>
          <p:cNvPr id="51" name="Picture 50">
            <a:extLst>
              <a:ext uri="{FF2B5EF4-FFF2-40B4-BE49-F238E27FC236}">
                <a16:creationId xmlns:a16="http://schemas.microsoft.com/office/drawing/2014/main" id="{D262D075-4DAB-2204-E237-C25E1FDC05BF}"/>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081642" y="173779"/>
            <a:ext cx="3471494" cy="3424179"/>
          </a:xfrm>
          <a:prstGeom prst="rect">
            <a:avLst/>
          </a:prstGeom>
        </p:spPr>
      </p:pic>
      <p:sp>
        <p:nvSpPr>
          <p:cNvPr id="54" name="TextBox 53">
            <a:extLst>
              <a:ext uri="{FF2B5EF4-FFF2-40B4-BE49-F238E27FC236}">
                <a16:creationId xmlns:a16="http://schemas.microsoft.com/office/drawing/2014/main" id="{E75361FF-134C-71F6-F476-F797FE8ED398}"/>
              </a:ext>
            </a:extLst>
          </p:cNvPr>
          <p:cNvSpPr txBox="1"/>
          <p:nvPr/>
        </p:nvSpPr>
        <p:spPr>
          <a:xfrm>
            <a:off x="30910512" y="18531553"/>
            <a:ext cx="11075108" cy="2246769"/>
          </a:xfrm>
          <a:prstGeom prst="rect">
            <a:avLst/>
          </a:prstGeom>
          <a:noFill/>
        </p:spPr>
        <p:txBody>
          <a:bodyPr wrap="square">
            <a:spAutoFit/>
          </a:bodyPr>
          <a:lstStyle/>
          <a:p>
            <a:pPr marL="457200" indent="-457200" algn="just">
              <a:buFont typeface="Arial" panose="020B0604020202020204" pitchFamily="34" charset="0"/>
              <a:buChar char="•"/>
            </a:pPr>
            <a:r>
              <a:rPr lang="en-US" sz="2800" b="1" dirty="0"/>
              <a:t>Figure 11</a:t>
            </a:r>
            <a:r>
              <a:rPr lang="en-US" sz="2800" dirty="0"/>
              <a:t> shows an example of the computed proton core and beam parameters during the perihelion #14 on December 10, 2022, from 22:00 to 23:00. VDF processing was performed for the full-resolution data. However, a number of abrupt spikes is present and it is probably related to the limited number of VDF points above the one-count level.</a:t>
            </a:r>
          </a:p>
        </p:txBody>
      </p:sp>
      <p:sp>
        <p:nvSpPr>
          <p:cNvPr id="57" name="TextBox 56">
            <a:extLst>
              <a:ext uri="{FF2B5EF4-FFF2-40B4-BE49-F238E27FC236}">
                <a16:creationId xmlns:a16="http://schemas.microsoft.com/office/drawing/2014/main" id="{A466A6A1-32DE-A4E9-B6C7-8DF37089C246}"/>
              </a:ext>
            </a:extLst>
          </p:cNvPr>
          <p:cNvSpPr txBox="1"/>
          <p:nvPr/>
        </p:nvSpPr>
        <p:spPr>
          <a:xfrm>
            <a:off x="30897487" y="30226585"/>
            <a:ext cx="9628213" cy="1569660"/>
          </a:xfrm>
          <a:prstGeom prst="rect">
            <a:avLst/>
          </a:prstGeom>
          <a:noFill/>
        </p:spPr>
        <p:txBody>
          <a:bodyPr wrap="square">
            <a:spAutoFit/>
          </a:bodyPr>
          <a:lstStyle/>
          <a:p>
            <a:pPr algn="just"/>
            <a:r>
              <a:rPr lang="en-US" sz="2400" kern="100" dirty="0">
                <a:effectLst/>
                <a:ea typeface="Calibri" panose="020F0502020204030204" pitchFamily="34" charset="0"/>
                <a:cs typeface="Times New Roman" panose="02020603050405020304" pitchFamily="18" charset="0"/>
              </a:rPr>
              <a:t>This research was supported by the Czech Science Foundation under the contract number 23-06401S</a:t>
            </a:r>
            <a:r>
              <a:rPr lang="cs-CZ" sz="2400" kern="100" dirty="0">
                <a:ea typeface="Calibri" panose="020F0502020204030204" pitchFamily="34" charset="0"/>
                <a:cs typeface="Times New Roman" panose="02020603050405020304" pitchFamily="18" charset="0"/>
              </a:rPr>
              <a:t> </a:t>
            </a:r>
            <a:r>
              <a:rPr lang="en-US" sz="2400" kern="100" dirty="0">
                <a:effectLst/>
                <a:ea typeface="Calibri" panose="020F0502020204030204" pitchFamily="34" charset="0"/>
                <a:cs typeface="Times New Roman" panose="02020603050405020304" pitchFamily="18" charset="0"/>
              </a:rPr>
              <a:t>and by the Ministry of Education, </a:t>
            </a:r>
            <a:r>
              <a:rPr lang="en-US" sz="2400" kern="100" dirty="0">
                <a:ea typeface="Calibri" panose="020F0502020204030204" pitchFamily="34" charset="0"/>
                <a:cs typeface="Times New Roman" panose="02020603050405020304" pitchFamily="18" charset="0"/>
              </a:rPr>
              <a:t>Y</a:t>
            </a:r>
            <a:r>
              <a:rPr lang="en-US" sz="2400" kern="100" dirty="0">
                <a:effectLst/>
                <a:ea typeface="Calibri" panose="020F0502020204030204" pitchFamily="34" charset="0"/>
                <a:cs typeface="Times New Roman" panose="02020603050405020304" pitchFamily="18" charset="0"/>
              </a:rPr>
              <a:t>outh and Sports under the contract number </a:t>
            </a:r>
            <a:r>
              <a:rPr lang="cs-CZ" sz="2400" dirty="0"/>
              <a:t>LUAUS25060</a:t>
            </a:r>
            <a:r>
              <a:rPr lang="en-US" sz="2400" dirty="0"/>
              <a:t>.</a:t>
            </a:r>
            <a:endParaRPr lang="en-US" sz="2400" kern="100" dirty="0">
              <a:effectLst/>
              <a:ea typeface="Calibri" panose="020F0502020204030204" pitchFamily="34" charset="0"/>
              <a:cs typeface="Times New Roman" panose="02020603050405020304" pitchFamily="18" charset="0"/>
            </a:endParaRPr>
          </a:p>
          <a:p>
            <a:pPr algn="just"/>
            <a:r>
              <a:rPr lang="en-US" sz="2400" kern="100" dirty="0">
                <a:effectLst/>
                <a:ea typeface="Calibri" panose="020F0502020204030204" pitchFamily="34" charset="0"/>
                <a:cs typeface="Times New Roman" panose="02020603050405020304" pitchFamily="18" charset="0"/>
              </a:rPr>
              <a:t>Facilities: </a:t>
            </a:r>
            <a:r>
              <a:rPr lang="en-US" sz="2400" kern="100" dirty="0">
                <a:ea typeface="Calibri" panose="020F0502020204030204" pitchFamily="34" charset="0"/>
                <a:cs typeface="Times New Roman" panose="02020603050405020304" pitchFamily="18" charset="0"/>
              </a:rPr>
              <a:t>Parker Solar Probe</a:t>
            </a:r>
            <a:r>
              <a:rPr lang="cs-CZ" sz="2400" kern="100" dirty="0">
                <a:effectLst/>
                <a:ea typeface="Calibri" panose="020F0502020204030204" pitchFamily="34" charset="0"/>
                <a:cs typeface="Times New Roman" panose="02020603050405020304" pitchFamily="18" charset="0"/>
              </a:rPr>
              <a:t> (</a:t>
            </a:r>
            <a:r>
              <a:rPr lang="cs-CZ" sz="2400" kern="100" dirty="0" err="1">
                <a:effectLst/>
                <a:ea typeface="Calibri" panose="020F0502020204030204" pitchFamily="34" charset="0"/>
                <a:cs typeface="Times New Roman" panose="02020603050405020304" pitchFamily="18" charset="0"/>
              </a:rPr>
              <a:t>CDAWeb</a:t>
            </a:r>
            <a:r>
              <a:rPr lang="cs-CZ" sz="2400" kern="100" dirty="0">
                <a:effectLst/>
                <a:ea typeface="Calibri" panose="020F0502020204030204" pitchFamily="34" charset="0"/>
                <a:cs typeface="Times New Roman" panose="02020603050405020304" pitchFamily="18" charset="0"/>
              </a:rPr>
              <a:t>)</a:t>
            </a:r>
          </a:p>
        </p:txBody>
      </p:sp>
      <p:sp>
        <p:nvSpPr>
          <p:cNvPr id="23" name="Rectangle 22">
            <a:extLst>
              <a:ext uri="{FF2B5EF4-FFF2-40B4-BE49-F238E27FC236}">
                <a16:creationId xmlns:a16="http://schemas.microsoft.com/office/drawing/2014/main" id="{225D5A60-0D37-AA45-B5DF-3118A624C921}"/>
              </a:ext>
            </a:extLst>
          </p:cNvPr>
          <p:cNvSpPr/>
          <p:nvPr/>
        </p:nvSpPr>
        <p:spPr>
          <a:xfrm>
            <a:off x="15189200" y="22327716"/>
            <a:ext cx="97368" cy="333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ln>
                <a:solidFill>
                  <a:schemeClr val="bg1"/>
                </a:solidFill>
              </a:ln>
              <a:solidFill>
                <a:schemeClr val="bg1"/>
              </a:solidFill>
            </a:endParaRPr>
          </a:p>
        </p:txBody>
      </p:sp>
    </p:spTree>
    <p:extLst>
      <p:ext uri="{BB962C8B-B14F-4D97-AF65-F5344CB8AC3E}">
        <p14:creationId xmlns:p14="http://schemas.microsoft.com/office/powerpoint/2010/main" val="419435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7"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2056</TotalTime>
  <Words>1533</Words>
  <Application>Microsoft Office PowerPoint</Application>
  <PresentationFormat>Custom</PresentationFormat>
  <Paragraphs>145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Sruti Satyasmita Sruti Satyasmita</dc:creator>
  <cp:lastModifiedBy>Tereza Ďurovcová</cp:lastModifiedBy>
  <cp:revision>124</cp:revision>
  <cp:lastPrinted>2025-04-23T13:49:52Z</cp:lastPrinted>
  <dcterms:created xsi:type="dcterms:W3CDTF">2025-04-15T09:39:57Z</dcterms:created>
  <dcterms:modified xsi:type="dcterms:W3CDTF">2025-04-24T12:50:53Z</dcterms:modified>
</cp:coreProperties>
</file>