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bookmarkIdSeed="3">
  <p:sldMasterIdLst>
    <p:sldMasterId id="2147483823" r:id="rId1"/>
  </p:sldMasterIdLst>
  <p:notesMasterIdLst>
    <p:notesMasterId r:id="rId22"/>
  </p:notesMasterIdLst>
  <p:sldIdLst>
    <p:sldId id="270" r:id="rId2"/>
    <p:sldId id="324" r:id="rId3"/>
    <p:sldId id="600" r:id="rId4"/>
    <p:sldId id="633" r:id="rId5"/>
    <p:sldId id="621" r:id="rId6"/>
    <p:sldId id="616" r:id="rId7"/>
    <p:sldId id="619" r:id="rId8"/>
    <p:sldId id="623" r:id="rId9"/>
    <p:sldId id="635" r:id="rId10"/>
    <p:sldId id="629" r:id="rId11"/>
    <p:sldId id="625" r:id="rId12"/>
    <p:sldId id="631" r:id="rId13"/>
    <p:sldId id="628" r:id="rId14"/>
    <p:sldId id="640" r:id="rId15"/>
    <p:sldId id="638" r:id="rId16"/>
    <p:sldId id="632" r:id="rId17"/>
    <p:sldId id="609" r:id="rId18"/>
    <p:sldId id="624" r:id="rId19"/>
    <p:sldId id="636" r:id="rId20"/>
    <p:sldId id="55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eid pourmorad" initials="s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CC"/>
    <a:srgbClr val="FF00FF"/>
    <a:srgbClr val="33CC33"/>
    <a:srgbClr val="0033CC"/>
    <a:srgbClr val="FF9933"/>
    <a:srgbClr val="666699"/>
    <a:srgbClr val="660066"/>
    <a:srgbClr val="DC95AA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1" autoAdjust="0"/>
    <p:restoredTop sz="95033" autoAdjust="0"/>
  </p:normalViewPr>
  <p:slideViewPr>
    <p:cSldViewPr snapToObjects="1" showGuides="1">
      <p:cViewPr varScale="1">
        <p:scale>
          <a:sx n="88" d="100"/>
          <a:sy n="88" d="100"/>
        </p:scale>
        <p:origin x="1584" y="62"/>
      </p:cViewPr>
      <p:guideLst>
        <p:guide orient="horz" pos="2216"/>
        <p:guide pos="2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E637E6-A1BF-4319-8FAC-F7450AF084C0}" type="doc">
      <dgm:prSet loTypeId="urn:microsoft.com/office/officeart/2005/8/layout/chevronAccent+Icon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0AF954-64D5-403E-BE29-2CADB1C505B4}">
      <dgm:prSet phldrT="[Text]" custT="1"/>
      <dgm:spPr>
        <a:ln w="28575">
          <a:solidFill>
            <a:srgbClr val="FF5050"/>
          </a:solidFill>
        </a:ln>
      </dgm:spPr>
      <dgm:t>
        <a:bodyPr/>
        <a:lstStyle/>
        <a:p>
          <a:pPr marL="0" lvl="0" indent="0" algn="ctr" defTabSz="914400" rtl="1">
            <a:lnSpc>
              <a:spcPct val="10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US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Conclusions</a:t>
          </a:r>
          <a:endParaRPr lang="en-US" sz="4400" b="1" kern="1200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B030773-FA0A-4EB0-9BD9-2B62CE139830}" type="parTrans" cxnId="{74DC07B6-B286-49D1-A372-07C5835D10B9}">
      <dgm:prSet/>
      <dgm:spPr/>
      <dgm:t>
        <a:bodyPr/>
        <a:lstStyle/>
        <a:p>
          <a:endParaRPr lang="en-US"/>
        </a:p>
      </dgm:t>
    </dgm:pt>
    <dgm:pt modelId="{0A3A7A24-B510-45C4-ABA5-E6CD48ECFCB7}" type="sibTrans" cxnId="{74DC07B6-B286-49D1-A372-07C5835D10B9}">
      <dgm:prSet/>
      <dgm:spPr/>
      <dgm:t>
        <a:bodyPr/>
        <a:lstStyle/>
        <a:p>
          <a:endParaRPr lang="en-US"/>
        </a:p>
      </dgm:t>
    </dgm:pt>
    <dgm:pt modelId="{9C05ECB5-0151-4F0F-8D2F-16D9AFA44836}" type="pres">
      <dgm:prSet presAssocID="{69E637E6-A1BF-4319-8FAC-F7450AF084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5ADDB3-1450-44D8-A45F-79CDC44238BB}" type="pres">
      <dgm:prSet presAssocID="{400AF954-64D5-403E-BE29-2CADB1C505B4}" presName="composite" presStyleCnt="0"/>
      <dgm:spPr/>
    </dgm:pt>
    <dgm:pt modelId="{AFDE79BC-BCFB-4B2F-8239-FFC0E079251D}" type="pres">
      <dgm:prSet presAssocID="{400AF954-64D5-403E-BE29-2CADB1C505B4}" presName="bgChev" presStyleLbl="node1" presStyleIdx="0" presStyleCnt="1"/>
      <dgm:spPr>
        <a:ln w="28575">
          <a:solidFill>
            <a:srgbClr val="FF5050"/>
          </a:solidFill>
        </a:ln>
      </dgm:spPr>
      <dgm:t>
        <a:bodyPr/>
        <a:lstStyle/>
        <a:p>
          <a:endParaRPr lang="en-US"/>
        </a:p>
      </dgm:t>
    </dgm:pt>
    <dgm:pt modelId="{D6AEC43A-6A79-47E5-A53D-EABCC1F2F991}" type="pres">
      <dgm:prSet presAssocID="{400AF954-64D5-403E-BE29-2CADB1C505B4}" presName="tx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802C33-DA24-4E6F-B51C-8FA8FC0FC882}" type="presOf" srcId="{400AF954-64D5-403E-BE29-2CADB1C505B4}" destId="{D6AEC43A-6A79-47E5-A53D-EABCC1F2F991}" srcOrd="0" destOrd="0" presId="urn:microsoft.com/office/officeart/2005/8/layout/chevronAccent+Icon"/>
    <dgm:cxn modelId="{74DC07B6-B286-49D1-A372-07C5835D10B9}" srcId="{69E637E6-A1BF-4319-8FAC-F7450AF084C0}" destId="{400AF954-64D5-403E-BE29-2CADB1C505B4}" srcOrd="0" destOrd="0" parTransId="{FB030773-FA0A-4EB0-9BD9-2B62CE139830}" sibTransId="{0A3A7A24-B510-45C4-ABA5-E6CD48ECFCB7}"/>
    <dgm:cxn modelId="{BC2864C0-0DD1-4F7C-8DBA-1C16772297D5}" type="presOf" srcId="{69E637E6-A1BF-4319-8FAC-F7450AF084C0}" destId="{9C05ECB5-0151-4F0F-8D2F-16D9AFA44836}" srcOrd="0" destOrd="0" presId="urn:microsoft.com/office/officeart/2005/8/layout/chevronAccent+Icon"/>
    <dgm:cxn modelId="{BB094383-3503-46D9-989C-C33B02E59FED}" type="presParOf" srcId="{9C05ECB5-0151-4F0F-8D2F-16D9AFA44836}" destId="{435ADDB3-1450-44D8-A45F-79CDC44238BB}" srcOrd="0" destOrd="0" presId="urn:microsoft.com/office/officeart/2005/8/layout/chevronAccent+Icon"/>
    <dgm:cxn modelId="{C4413041-948E-4329-981B-27838F99C39B}" type="presParOf" srcId="{435ADDB3-1450-44D8-A45F-79CDC44238BB}" destId="{AFDE79BC-BCFB-4B2F-8239-FFC0E079251D}" srcOrd="0" destOrd="0" presId="urn:microsoft.com/office/officeart/2005/8/layout/chevronAccent+Icon"/>
    <dgm:cxn modelId="{92D7FB9D-6F5E-4AA3-9C5B-726FAB1FDD9E}" type="presParOf" srcId="{435ADDB3-1450-44D8-A45F-79CDC44238BB}" destId="{D6AEC43A-6A79-47E5-A53D-EABCC1F2F991}" srcOrd="1" destOrd="0" presId="urn:microsoft.com/office/officeart/2005/8/layout/chevronAccent+Icon"/>
  </dgm:cxnLst>
  <dgm:bg>
    <a:noFill/>
    <a:effectLst>
      <a:glow rad="1397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E79BC-BCFB-4B2F-8239-FFC0E079251D}">
      <dsp:nvSpPr>
        <dsp:cNvPr id="0" name=""/>
        <dsp:cNvSpPr/>
      </dsp:nvSpPr>
      <dsp:spPr>
        <a:xfrm>
          <a:off x="0" y="749810"/>
          <a:ext cx="5249383" cy="2026261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 w="28575">
          <a:solidFill>
            <a:srgbClr val="FF5050"/>
          </a:solidFill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AEC43A-6A79-47E5-A53D-EABCC1F2F991}">
      <dsp:nvSpPr>
        <dsp:cNvPr id="0" name=""/>
        <dsp:cNvSpPr/>
      </dsp:nvSpPr>
      <dsp:spPr>
        <a:xfrm>
          <a:off x="1399835" y="1256375"/>
          <a:ext cx="4432812" cy="2026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5050"/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914400" rtl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en-US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Conclusions</a:t>
          </a:r>
          <a:endParaRPr lang="en-US" sz="4400" b="1" kern="1200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59182" y="1315722"/>
        <a:ext cx="4314118" cy="1907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0371AA-B5F5-4F29-9F83-2FBE11EAB2F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81682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FE7E-EC7C-4759-98B5-2D619555CC38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7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DFD6C-501D-4275-B641-DFC093B014C9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2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9C6-DB77-458B-9EFB-7FA85C55FA56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176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9C6-DB77-458B-9EFB-7FA85C55FA56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634611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9C6-DB77-458B-9EFB-7FA85C55FA56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1687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9C6-DB77-458B-9EFB-7FA85C55FA56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9624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9C6-DB77-458B-9EFB-7FA85C55FA56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5580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634D-CA77-46BA-9C54-D5EDB6411735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00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51AA7-37E1-43DC-A29A-13F0E94E411C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4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E0B1-C526-438C-B802-AE361CCBF44A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3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1729-3C05-42E2-A357-49B640EC9E6E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0FB81-B846-4742-9EF3-DF42C58D89D1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7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CF1B-F090-4E90-BEC4-C7610049CEBF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3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DBA6-D5B8-4D0A-9FE9-7ADD1AAE97AC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9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BFAF-1B7B-4AC5-B59A-0B538C8BE7E3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4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54F9-D46E-4C9F-8FE1-0F27E928CC88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8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D4B2-0C4C-412D-9DCE-CE5BB3C7AD00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0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79C6-DB77-458B-9EFB-7FA85C55FA56}" type="datetime1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77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1C311-BCDB-42AC-8D31-957C69DA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DD32B-1754-4D80-8EB0-0BB2179F6E18}"/>
              </a:ext>
            </a:extLst>
          </p:cNvPr>
          <p:cNvSpPr/>
          <p:nvPr/>
        </p:nvSpPr>
        <p:spPr>
          <a:xfrm>
            <a:off x="1043608" y="3003802"/>
            <a:ext cx="7272808" cy="251343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endParaRPr kumimoji="0" lang="en-US" altLang="en-US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Saeid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Pourmorad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Mostafa Kabolizade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Rui Ferreira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Shahin Mohammadi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and Luca Antonio  Dimuccio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 rtl="1"/>
            <a:endParaRPr lang="en-US" altLang="en-US" sz="1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i="1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0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Coimbra, Centre of Studies in Geography and Spatial Planning (CEGOT), Department of Geography and Tourism, Portugal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i="1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Remote Sensing and GIS, Faculty of Earth, Sciences, Shahid </a:t>
            </a:r>
            <a:r>
              <a:rPr kumimoji="0" lang="en-US" altLang="en-US" sz="200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Chamran</a:t>
            </a:r>
            <a:r>
              <a:rPr kumimoji="0" lang="en-US" altLang="en-US" sz="20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Ahvaz, Iran</a:t>
            </a:r>
          </a:p>
          <a:p>
            <a:pPr algn="ctr" rtl="1"/>
            <a:endParaRPr kumimoji="0" lang="en-US" altLang="en-US" sz="2000" i="0" u="none" strike="noStrike" cap="none" normalizeH="0" baseline="300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rtl="1"/>
            <a:endParaRPr lang="fa-IR" sz="2000" i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DD32B-1754-4D80-8EB0-0BB2179F6E18}"/>
              </a:ext>
            </a:extLst>
          </p:cNvPr>
          <p:cNvSpPr/>
          <p:nvPr/>
        </p:nvSpPr>
        <p:spPr>
          <a:xfrm>
            <a:off x="456870" y="1838101"/>
            <a:ext cx="8050606" cy="1039819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solidFill>
                  <a:schemeClr val="bg1"/>
                </a:solidFill>
              </a:rPr>
              <a:t>Comparative Analysis of ANN and SVM for Groundwater Potential Mapping in Karst Terrains of Southwestern Iran</a:t>
            </a: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43" y="137282"/>
            <a:ext cx="1757255" cy="1347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12786" y="6287997"/>
            <a:ext cx="90842" cy="1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8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Image 9" descr="Texto  Descrição gerada automaticament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5948"/>
            <a:ext cx="1342391" cy="452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073" y="5643114"/>
            <a:ext cx="1094200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352" y="260648"/>
            <a:ext cx="1077094" cy="888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35" y="137282"/>
            <a:ext cx="1368152" cy="69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003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52334"/>
            <a:ext cx="5055894" cy="463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987824" y="116632"/>
            <a:ext cx="3018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5215994"/>
            <a:ext cx="5998817" cy="1612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67" y="611668"/>
            <a:ext cx="6802904" cy="612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5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10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7461835" cy="4974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7" y="764704"/>
            <a:ext cx="7497837" cy="4998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569847" cy="5046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6" y="908720"/>
            <a:ext cx="7757429" cy="5171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92" y="1124745"/>
            <a:ext cx="8364947" cy="4561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30" y="1124745"/>
            <a:ext cx="8721398" cy="4561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1473885" y="17991"/>
            <a:ext cx="6236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validation and evaluation results</a:t>
            </a:r>
          </a:p>
        </p:txBody>
      </p:sp>
    </p:spTree>
    <p:extLst>
      <p:ext uri="{BB962C8B-B14F-4D97-AF65-F5344CB8AC3E}">
        <p14:creationId xmlns:p14="http://schemas.microsoft.com/office/powerpoint/2010/main" val="173525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4295083"/>
            <a:ext cx="7362825" cy="2481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4704"/>
            <a:ext cx="7362825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8" y="705159"/>
            <a:ext cx="5198030" cy="60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5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843808" y="63905"/>
            <a:ext cx="3509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6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1" y="1573230"/>
            <a:ext cx="7023031" cy="468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4" y="1603886"/>
            <a:ext cx="6977045" cy="465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3885"/>
            <a:ext cx="6966776" cy="464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44" y="1573230"/>
            <a:ext cx="7023031" cy="468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69" y="1573230"/>
            <a:ext cx="7012755" cy="467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434644" y="332656"/>
            <a:ext cx="67377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SVM model validation and evaluation results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288016"/>
            <a:ext cx="8757027" cy="3304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51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11760" y="0"/>
            <a:ext cx="3828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model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43" y="1174193"/>
            <a:ext cx="8377820" cy="464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36" y="1401507"/>
            <a:ext cx="8377820" cy="504321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14159"/>
              </p:ext>
            </p:extLst>
          </p:nvPr>
        </p:nvGraphicFramePr>
        <p:xfrm>
          <a:off x="277921" y="836712"/>
          <a:ext cx="8470543" cy="5608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8221">
                  <a:extLst>
                    <a:ext uri="{9D8B030D-6E8A-4147-A177-3AD203B41FA5}">
                      <a16:colId xmlns:a16="http://schemas.microsoft.com/office/drawing/2014/main" val="2682684222"/>
                    </a:ext>
                  </a:extLst>
                </a:gridCol>
                <a:gridCol w="2941161">
                  <a:extLst>
                    <a:ext uri="{9D8B030D-6E8A-4147-A177-3AD203B41FA5}">
                      <a16:colId xmlns:a16="http://schemas.microsoft.com/office/drawing/2014/main" val="1558723513"/>
                    </a:ext>
                  </a:extLst>
                </a:gridCol>
                <a:gridCol w="2941161">
                  <a:extLst>
                    <a:ext uri="{9D8B030D-6E8A-4147-A177-3AD203B41FA5}">
                      <a16:colId xmlns:a16="http://schemas.microsoft.com/office/drawing/2014/main" val="486453759"/>
                    </a:ext>
                  </a:extLst>
                </a:gridCol>
              </a:tblGrid>
              <a:tr h="311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Feature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 Model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Studies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29708"/>
                  </a:ext>
                </a:extLst>
              </a:tr>
              <a:tr h="916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Sequential combination ANN to SVM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Using combination of outputs with simple methods (e.g., averaging).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20692"/>
                  </a:ext>
                </a:extLst>
              </a:tr>
              <a:tr h="1255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Type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Raster data with 13 precise layers (slope, lithology, etc.)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Often, few study layers are used due to the use of complex algorithms, which can reduce the accuracy of the output.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284618"/>
                  </a:ext>
                </a:extLst>
              </a:tr>
              <a:tr h="916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Preprocessing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Adjusted layer directions and cleaned invalid data</a:t>
                      </a:r>
                      <a:b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Limited or no data correction</a:t>
                      </a:r>
                      <a:b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04678"/>
                  </a:ext>
                </a:extLst>
              </a:tr>
              <a:tr h="10578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 Training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Simple, controllable, and fast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Sometimes relies on complex optimization algorithms</a:t>
                      </a:r>
                      <a:b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334011"/>
                  </a:ext>
                </a:extLst>
              </a:tr>
              <a:tr h="1150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 Output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GeoTIFF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model saving + visual plots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Often only numeric tables or closed-code results</a:t>
                      </a:r>
                      <a:b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664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86" y="567469"/>
            <a:ext cx="4120324" cy="6180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761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099290" y="220618"/>
            <a:ext cx="495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validation and evaluation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980728"/>
            <a:ext cx="7057925" cy="5293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98729"/>
            <a:ext cx="6841901" cy="513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34435"/>
            <a:ext cx="6696744" cy="5022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8" y="1041562"/>
            <a:ext cx="6639634" cy="4979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1" y="998729"/>
            <a:ext cx="6841899" cy="513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86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9729235-3120-4C2F-BA5E-5F0331760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006629"/>
              </p:ext>
            </p:extLst>
          </p:nvPr>
        </p:nvGraphicFramePr>
        <p:xfrm>
          <a:off x="1547664" y="1400200"/>
          <a:ext cx="583264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7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CDE3D6-7077-7C4E-264F-B85EB470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71" y="1484784"/>
            <a:ext cx="8451793" cy="917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5981" y="267162"/>
            <a:ext cx="6728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Groundwater Potential Mapping Using SVM and ANN (MLP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564904"/>
            <a:ext cx="4905053" cy="405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5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/>
          <p:cNvSpPr/>
          <p:nvPr/>
        </p:nvSpPr>
        <p:spPr>
          <a:xfrm>
            <a:off x="3203848" y="2132856"/>
            <a:ext cx="648072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06192" y="2141240"/>
            <a:ext cx="648072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358149" y="216033"/>
            <a:ext cx="3709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maps (ANN vs SVM)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3" y="994226"/>
            <a:ext cx="4390355" cy="568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4954"/>
            <a:ext cx="4385681" cy="5675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63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3" y="701177"/>
            <a:ext cx="4597171" cy="5949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956494"/>
              </p:ext>
            </p:extLst>
          </p:nvPr>
        </p:nvGraphicFramePr>
        <p:xfrm>
          <a:off x="4801249" y="1371918"/>
          <a:ext cx="4091231" cy="46939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10911">
                  <a:extLst>
                    <a:ext uri="{9D8B030D-6E8A-4147-A177-3AD203B41FA5}">
                      <a16:colId xmlns:a16="http://schemas.microsoft.com/office/drawing/2014/main" val="92993473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5325722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221266835"/>
                    </a:ext>
                  </a:extLst>
                </a:gridCol>
              </a:tblGrid>
              <a:tr h="271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Metric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Value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Description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1777246"/>
                  </a:ext>
                </a:extLst>
              </a:tr>
              <a:tr h="1062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RMSE (Root Mean Squared Error)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0.0569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Measures the average magnitude of prediction error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6500394"/>
                  </a:ext>
                </a:extLst>
              </a:tr>
              <a:tr h="798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MAE (Mean Absolute Error)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0.0394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Mean of the absolute differences between predictions &amp; true values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5060140"/>
                  </a:ext>
                </a:extLst>
              </a:tr>
              <a:tr h="132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R² (Coefficient of Determination)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0.9219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Indicates how well the model explains the variance (92.19%)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5877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675271C-6C9E-4013-A5DF-9677ED167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190" y="3154495"/>
            <a:ext cx="412173" cy="11021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EA433BE-CBE4-44E8-9B17-3BADE6813DA1}"/>
              </a:ext>
            </a:extLst>
          </p:cNvPr>
          <p:cNvSpPr>
            <a:spLocks/>
          </p:cNvSpPr>
          <p:nvPr/>
        </p:nvSpPr>
        <p:spPr bwMode="auto">
          <a:xfrm>
            <a:off x="3219847" y="3115356"/>
            <a:ext cx="315802" cy="1183551"/>
          </a:xfrm>
          <a:custGeom>
            <a:avLst/>
            <a:gdLst>
              <a:gd name="T0" fmla="*/ 103 w 149"/>
              <a:gd name="T1" fmla="*/ 475 h 530"/>
              <a:gd name="T2" fmla="*/ 13 w 149"/>
              <a:gd name="T3" fmla="*/ 265 h 530"/>
              <a:gd name="T4" fmla="*/ 103 w 149"/>
              <a:gd name="T5" fmla="*/ 55 h 530"/>
              <a:gd name="T6" fmla="*/ 111 w 149"/>
              <a:gd name="T7" fmla="*/ 56 h 530"/>
              <a:gd name="T8" fmla="*/ 125 w 149"/>
              <a:gd name="T9" fmla="*/ 3 h 530"/>
              <a:gd name="T10" fmla="*/ 109 w 149"/>
              <a:gd name="T11" fmla="*/ 0 h 530"/>
              <a:gd name="T12" fmla="*/ 0 w 149"/>
              <a:gd name="T13" fmla="*/ 265 h 530"/>
              <a:gd name="T14" fmla="*/ 109 w 149"/>
              <a:gd name="T15" fmla="*/ 530 h 530"/>
              <a:gd name="T16" fmla="*/ 149 w 149"/>
              <a:gd name="T17" fmla="*/ 511 h 530"/>
              <a:gd name="T18" fmla="*/ 127 w 149"/>
              <a:gd name="T19" fmla="*/ 468 h 530"/>
              <a:gd name="T20" fmla="*/ 103 w 149"/>
              <a:gd name="T21" fmla="*/ 475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" h="530">
                <a:moveTo>
                  <a:pt x="103" y="475"/>
                </a:moveTo>
                <a:cubicBezTo>
                  <a:pt x="53" y="475"/>
                  <a:pt x="13" y="381"/>
                  <a:pt x="13" y="265"/>
                </a:cubicBezTo>
                <a:cubicBezTo>
                  <a:pt x="13" y="149"/>
                  <a:pt x="53" y="55"/>
                  <a:pt x="103" y="55"/>
                </a:cubicBezTo>
                <a:cubicBezTo>
                  <a:pt x="106" y="55"/>
                  <a:pt x="109" y="55"/>
                  <a:pt x="111" y="56"/>
                </a:cubicBezTo>
                <a:cubicBezTo>
                  <a:pt x="125" y="3"/>
                  <a:pt x="125" y="3"/>
                  <a:pt x="125" y="3"/>
                </a:cubicBezTo>
                <a:cubicBezTo>
                  <a:pt x="120" y="1"/>
                  <a:pt x="114" y="0"/>
                  <a:pt x="109" y="0"/>
                </a:cubicBezTo>
                <a:cubicBezTo>
                  <a:pt x="48" y="0"/>
                  <a:pt x="0" y="119"/>
                  <a:pt x="0" y="265"/>
                </a:cubicBezTo>
                <a:cubicBezTo>
                  <a:pt x="0" y="411"/>
                  <a:pt x="48" y="530"/>
                  <a:pt x="109" y="530"/>
                </a:cubicBezTo>
                <a:cubicBezTo>
                  <a:pt x="123" y="530"/>
                  <a:pt x="137" y="523"/>
                  <a:pt x="149" y="511"/>
                </a:cubicBezTo>
                <a:cubicBezTo>
                  <a:pt x="127" y="468"/>
                  <a:pt x="127" y="468"/>
                  <a:pt x="127" y="468"/>
                </a:cubicBezTo>
                <a:cubicBezTo>
                  <a:pt x="119" y="473"/>
                  <a:pt x="111" y="475"/>
                  <a:pt x="103" y="4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EE9661-5485-4D95-9BD8-091C9D087939}"/>
              </a:ext>
            </a:extLst>
          </p:cNvPr>
          <p:cNvGrpSpPr/>
          <p:nvPr/>
        </p:nvGrpSpPr>
        <p:grpSpPr>
          <a:xfrm>
            <a:off x="496241" y="2125932"/>
            <a:ext cx="5725947" cy="1504489"/>
            <a:chOff x="0" y="1949450"/>
            <a:chExt cx="6130925" cy="1525588"/>
          </a:xfrm>
          <a:gradFill>
            <a:gsLst>
              <a:gs pos="24000">
                <a:schemeClr val="accent1"/>
              </a:gs>
              <a:gs pos="90000">
                <a:schemeClr val="accent2"/>
              </a:gs>
            </a:gsLst>
            <a:lin ang="0" scaled="1"/>
          </a:gra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6E8A2DB-A4AD-4856-9DB9-C61064090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49450"/>
              <a:ext cx="5724525" cy="1525588"/>
            </a:xfrm>
            <a:custGeom>
              <a:avLst/>
              <a:gdLst>
                <a:gd name="T0" fmla="*/ 1509 w 2528"/>
                <a:gd name="T1" fmla="*/ 667 h 674"/>
                <a:gd name="T2" fmla="*/ 2528 w 2528"/>
                <a:gd name="T3" fmla="*/ 557 h 674"/>
                <a:gd name="T4" fmla="*/ 2528 w 2528"/>
                <a:gd name="T5" fmla="*/ 366 h 674"/>
                <a:gd name="T6" fmla="*/ 1509 w 2528"/>
                <a:gd name="T7" fmla="*/ 624 h 674"/>
                <a:gd name="T8" fmla="*/ 1509 w 2528"/>
                <a:gd name="T9" fmla="*/ 624 h 674"/>
                <a:gd name="T10" fmla="*/ 706 w 2528"/>
                <a:gd name="T11" fmla="*/ 397 h 674"/>
                <a:gd name="T12" fmla="*/ 0 w 2528"/>
                <a:gd name="T13" fmla="*/ 0 h 674"/>
                <a:gd name="T14" fmla="*/ 0 w 2528"/>
                <a:gd name="T15" fmla="*/ 387 h 674"/>
                <a:gd name="T16" fmla="*/ 610 w 2528"/>
                <a:gd name="T17" fmla="*/ 552 h 674"/>
                <a:gd name="T18" fmla="*/ 1509 w 2528"/>
                <a:gd name="T19" fmla="*/ 667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8" h="674">
                  <a:moveTo>
                    <a:pt x="1509" y="667"/>
                  </a:moveTo>
                  <a:cubicBezTo>
                    <a:pt x="1796" y="661"/>
                    <a:pt x="2403" y="574"/>
                    <a:pt x="2528" y="557"/>
                  </a:cubicBezTo>
                  <a:cubicBezTo>
                    <a:pt x="2528" y="366"/>
                    <a:pt x="2528" y="366"/>
                    <a:pt x="2528" y="366"/>
                  </a:cubicBezTo>
                  <a:cubicBezTo>
                    <a:pt x="1992" y="533"/>
                    <a:pt x="1800" y="618"/>
                    <a:pt x="1509" y="624"/>
                  </a:cubicBezTo>
                  <a:cubicBezTo>
                    <a:pt x="1509" y="624"/>
                    <a:pt x="1509" y="624"/>
                    <a:pt x="1509" y="624"/>
                  </a:cubicBezTo>
                  <a:cubicBezTo>
                    <a:pt x="1358" y="624"/>
                    <a:pt x="1006" y="563"/>
                    <a:pt x="706" y="397"/>
                  </a:cubicBezTo>
                  <a:cubicBezTo>
                    <a:pt x="480" y="273"/>
                    <a:pt x="150" y="91"/>
                    <a:pt x="0" y="0"/>
                  </a:cubicBezTo>
                  <a:cubicBezTo>
                    <a:pt x="0" y="387"/>
                    <a:pt x="0" y="387"/>
                    <a:pt x="0" y="387"/>
                  </a:cubicBezTo>
                  <a:cubicBezTo>
                    <a:pt x="171" y="435"/>
                    <a:pt x="495" y="522"/>
                    <a:pt x="610" y="552"/>
                  </a:cubicBezTo>
                  <a:cubicBezTo>
                    <a:pt x="817" y="606"/>
                    <a:pt x="1237" y="674"/>
                    <a:pt x="1509" y="667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3CF0C66-199C-44C6-9F5A-3714987C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900" y="2714625"/>
              <a:ext cx="454025" cy="593725"/>
            </a:xfrm>
            <a:custGeom>
              <a:avLst/>
              <a:gdLst>
                <a:gd name="T0" fmla="*/ 286 w 286"/>
                <a:gd name="T1" fmla="*/ 63 h 374"/>
                <a:gd name="T2" fmla="*/ 0 w 286"/>
                <a:gd name="T3" fmla="*/ 0 h 374"/>
                <a:gd name="T4" fmla="*/ 0 w 286"/>
                <a:gd name="T5" fmla="*/ 374 h 374"/>
                <a:gd name="T6" fmla="*/ 286 w 286"/>
                <a:gd name="T7" fmla="*/ 63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374">
                  <a:moveTo>
                    <a:pt x="286" y="63"/>
                  </a:moveTo>
                  <a:lnTo>
                    <a:pt x="0" y="0"/>
                  </a:lnTo>
                  <a:lnTo>
                    <a:pt x="0" y="374"/>
                  </a:lnTo>
                  <a:lnTo>
                    <a:pt x="286" y="63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F63F40-70C6-4414-B795-B8DFE838073E}"/>
              </a:ext>
            </a:extLst>
          </p:cNvPr>
          <p:cNvGrpSpPr/>
          <p:nvPr/>
        </p:nvGrpSpPr>
        <p:grpSpPr>
          <a:xfrm>
            <a:off x="496241" y="3185806"/>
            <a:ext cx="5346391" cy="1017604"/>
            <a:chOff x="0" y="3024188"/>
            <a:chExt cx="5724525" cy="1031875"/>
          </a:xfrm>
          <a:gradFill>
            <a:gsLst>
              <a:gs pos="24000">
                <a:schemeClr val="accent1"/>
              </a:gs>
              <a:gs pos="90000">
                <a:schemeClr val="accent2"/>
              </a:gs>
            </a:gsLst>
            <a:lin ang="0" scaled="1"/>
          </a:gra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30F17A2-682F-4FF6-906E-9D14E15A1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024188"/>
              <a:ext cx="5432425" cy="1031875"/>
            </a:xfrm>
            <a:custGeom>
              <a:avLst/>
              <a:gdLst>
                <a:gd name="T0" fmla="*/ 1454 w 2399"/>
                <a:gd name="T1" fmla="*/ 247 h 455"/>
                <a:gd name="T2" fmla="*/ 1510 w 2399"/>
                <a:gd name="T3" fmla="*/ 248 h 455"/>
                <a:gd name="T4" fmla="*/ 2399 w 2399"/>
                <a:gd name="T5" fmla="*/ 302 h 455"/>
                <a:gd name="T6" fmla="*/ 2399 w 2399"/>
                <a:gd name="T7" fmla="*/ 153 h 455"/>
                <a:gd name="T8" fmla="*/ 1510 w 2399"/>
                <a:gd name="T9" fmla="*/ 207 h 455"/>
                <a:gd name="T10" fmla="*/ 1454 w 2399"/>
                <a:gd name="T11" fmla="*/ 208 h 455"/>
                <a:gd name="T12" fmla="*/ 605 w 2399"/>
                <a:gd name="T13" fmla="*/ 122 h 455"/>
                <a:gd name="T14" fmla="*/ 0 w 2399"/>
                <a:gd name="T15" fmla="*/ 0 h 455"/>
                <a:gd name="T16" fmla="*/ 0 w 2399"/>
                <a:gd name="T17" fmla="*/ 455 h 455"/>
                <a:gd name="T18" fmla="*/ 605 w 2399"/>
                <a:gd name="T19" fmla="*/ 332 h 455"/>
                <a:gd name="T20" fmla="*/ 1454 w 2399"/>
                <a:gd name="T21" fmla="*/ 24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9" h="455">
                  <a:moveTo>
                    <a:pt x="1454" y="247"/>
                  </a:moveTo>
                  <a:cubicBezTo>
                    <a:pt x="1473" y="247"/>
                    <a:pt x="1492" y="247"/>
                    <a:pt x="1510" y="248"/>
                  </a:cubicBezTo>
                  <a:cubicBezTo>
                    <a:pt x="1801" y="256"/>
                    <a:pt x="2262" y="289"/>
                    <a:pt x="2399" y="302"/>
                  </a:cubicBezTo>
                  <a:cubicBezTo>
                    <a:pt x="2399" y="153"/>
                    <a:pt x="2399" y="153"/>
                    <a:pt x="2399" y="153"/>
                  </a:cubicBezTo>
                  <a:cubicBezTo>
                    <a:pt x="2262" y="166"/>
                    <a:pt x="1801" y="199"/>
                    <a:pt x="1510" y="207"/>
                  </a:cubicBezTo>
                  <a:cubicBezTo>
                    <a:pt x="1492" y="207"/>
                    <a:pt x="1473" y="208"/>
                    <a:pt x="1454" y="208"/>
                  </a:cubicBezTo>
                  <a:cubicBezTo>
                    <a:pt x="1174" y="208"/>
                    <a:pt x="742" y="149"/>
                    <a:pt x="605" y="122"/>
                  </a:cubicBezTo>
                  <a:cubicBezTo>
                    <a:pt x="286" y="59"/>
                    <a:pt x="174" y="41"/>
                    <a:pt x="0" y="0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174" y="414"/>
                    <a:pt x="496" y="355"/>
                    <a:pt x="605" y="332"/>
                  </a:cubicBezTo>
                  <a:cubicBezTo>
                    <a:pt x="742" y="304"/>
                    <a:pt x="1174" y="247"/>
                    <a:pt x="1454" y="247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2BC5593-207C-481C-AF45-0BC2B0CAF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3292475"/>
              <a:ext cx="304800" cy="495300"/>
            </a:xfrm>
            <a:custGeom>
              <a:avLst/>
              <a:gdLst>
                <a:gd name="T0" fmla="*/ 192 w 192"/>
                <a:gd name="T1" fmla="*/ 141 h 312"/>
                <a:gd name="T2" fmla="*/ 0 w 192"/>
                <a:gd name="T3" fmla="*/ 0 h 312"/>
                <a:gd name="T4" fmla="*/ 0 w 192"/>
                <a:gd name="T5" fmla="*/ 312 h 312"/>
                <a:gd name="T6" fmla="*/ 192 w 192"/>
                <a:gd name="T7" fmla="*/ 14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12">
                  <a:moveTo>
                    <a:pt x="192" y="141"/>
                  </a:moveTo>
                  <a:lnTo>
                    <a:pt x="0" y="0"/>
                  </a:lnTo>
                  <a:lnTo>
                    <a:pt x="0" y="312"/>
                  </a:lnTo>
                  <a:lnTo>
                    <a:pt x="192" y="141"/>
                  </a:ln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9B6124-DBD6-4C4B-B2DA-5E33F2803A84}"/>
              </a:ext>
            </a:extLst>
          </p:cNvPr>
          <p:cNvGrpSpPr/>
          <p:nvPr/>
        </p:nvGrpSpPr>
        <p:grpSpPr>
          <a:xfrm>
            <a:off x="496240" y="651882"/>
            <a:ext cx="5619309" cy="2845463"/>
            <a:chOff x="0" y="596900"/>
            <a:chExt cx="5676901" cy="2743200"/>
          </a:xfrm>
          <a:gradFill>
            <a:gsLst>
              <a:gs pos="24000">
                <a:schemeClr val="accent1"/>
              </a:gs>
              <a:gs pos="90000">
                <a:schemeClr val="accent2"/>
              </a:gs>
            </a:gsLst>
            <a:lin ang="0" scaled="1"/>
          </a:gra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E4DD1A4-61B8-4CA6-8BF2-C4D7FBD37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2327275"/>
              <a:ext cx="436563" cy="541338"/>
            </a:xfrm>
            <a:custGeom>
              <a:avLst/>
              <a:gdLst>
                <a:gd name="T0" fmla="*/ 275 w 275"/>
                <a:gd name="T1" fmla="*/ 14 h 341"/>
                <a:gd name="T2" fmla="*/ 0 w 275"/>
                <a:gd name="T3" fmla="*/ 0 h 341"/>
                <a:gd name="T4" fmla="*/ 0 w 275"/>
                <a:gd name="T5" fmla="*/ 341 h 341"/>
                <a:gd name="T6" fmla="*/ 275 w 275"/>
                <a:gd name="T7" fmla="*/ 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341">
                  <a:moveTo>
                    <a:pt x="275" y="14"/>
                  </a:moveTo>
                  <a:lnTo>
                    <a:pt x="0" y="0"/>
                  </a:lnTo>
                  <a:lnTo>
                    <a:pt x="0" y="341"/>
                  </a:lnTo>
                  <a:lnTo>
                    <a:pt x="275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C710BA5-CEB2-4B25-A261-2E6BD53C8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96900"/>
              <a:ext cx="5297488" cy="2743200"/>
            </a:xfrm>
            <a:custGeom>
              <a:avLst/>
              <a:gdLst>
                <a:gd name="T0" fmla="*/ 1600 w 2339"/>
                <a:gd name="T1" fmla="*/ 1156 h 1211"/>
                <a:gd name="T2" fmla="*/ 878 w 2339"/>
                <a:gd name="T3" fmla="*/ 868 h 1211"/>
                <a:gd name="T4" fmla="*/ 0 w 2339"/>
                <a:gd name="T5" fmla="*/ 0 h 1211"/>
                <a:gd name="T6" fmla="*/ 0 w 2339"/>
                <a:gd name="T7" fmla="*/ 482 h 1211"/>
                <a:gd name="T8" fmla="*/ 723 w 2339"/>
                <a:gd name="T9" fmla="*/ 966 h 1211"/>
                <a:gd name="T10" fmla="*/ 1509 w 2339"/>
                <a:gd name="T11" fmla="*/ 1206 h 1211"/>
                <a:gd name="T12" fmla="*/ 1509 w 2339"/>
                <a:gd name="T13" fmla="*/ 1206 h 1211"/>
                <a:gd name="T14" fmla="*/ 2339 w 2339"/>
                <a:gd name="T15" fmla="*/ 958 h 1211"/>
                <a:gd name="T16" fmla="*/ 2339 w 2339"/>
                <a:gd name="T17" fmla="*/ 786 h 1211"/>
                <a:gd name="T18" fmla="*/ 1600 w 2339"/>
                <a:gd name="T19" fmla="*/ 1156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9" h="1211">
                  <a:moveTo>
                    <a:pt x="1600" y="1156"/>
                  </a:moveTo>
                  <a:cubicBezTo>
                    <a:pt x="1369" y="1179"/>
                    <a:pt x="1097" y="1050"/>
                    <a:pt x="878" y="868"/>
                  </a:cubicBezTo>
                  <a:cubicBezTo>
                    <a:pt x="624" y="656"/>
                    <a:pt x="0" y="0"/>
                    <a:pt x="0" y="0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131" y="574"/>
                    <a:pt x="492" y="824"/>
                    <a:pt x="723" y="966"/>
                  </a:cubicBezTo>
                  <a:cubicBezTo>
                    <a:pt x="1022" y="1151"/>
                    <a:pt x="1383" y="1206"/>
                    <a:pt x="1509" y="1206"/>
                  </a:cubicBezTo>
                  <a:cubicBezTo>
                    <a:pt x="1509" y="1206"/>
                    <a:pt x="1509" y="1206"/>
                    <a:pt x="1509" y="1206"/>
                  </a:cubicBezTo>
                  <a:cubicBezTo>
                    <a:pt x="1668" y="1211"/>
                    <a:pt x="1866" y="1173"/>
                    <a:pt x="2339" y="958"/>
                  </a:cubicBezTo>
                  <a:cubicBezTo>
                    <a:pt x="2339" y="786"/>
                    <a:pt x="2339" y="786"/>
                    <a:pt x="2339" y="786"/>
                  </a:cubicBezTo>
                  <a:cubicBezTo>
                    <a:pt x="2187" y="885"/>
                    <a:pt x="1785" y="1137"/>
                    <a:pt x="1600" y="1156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1AE08F-5443-4873-A46B-621AF76408CA}"/>
              </a:ext>
            </a:extLst>
          </p:cNvPr>
          <p:cNvGrpSpPr/>
          <p:nvPr/>
        </p:nvGrpSpPr>
        <p:grpSpPr>
          <a:xfrm>
            <a:off x="496241" y="3771317"/>
            <a:ext cx="5843611" cy="1529536"/>
            <a:chOff x="0" y="3617913"/>
            <a:chExt cx="6307138" cy="1550988"/>
          </a:xfrm>
          <a:gradFill>
            <a:gsLst>
              <a:gs pos="24000">
                <a:schemeClr val="accent1"/>
              </a:gs>
              <a:gs pos="90000">
                <a:schemeClr val="accent2"/>
              </a:gs>
            </a:gsLst>
            <a:lin ang="0" scaled="1"/>
          </a:gra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0A8B9B6-3ACB-473E-A27A-F57476B07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950" y="3814763"/>
              <a:ext cx="484188" cy="650875"/>
            </a:xfrm>
            <a:custGeom>
              <a:avLst/>
              <a:gdLst>
                <a:gd name="T0" fmla="*/ 305 w 305"/>
                <a:gd name="T1" fmla="*/ 234 h 410"/>
                <a:gd name="T2" fmla="*/ 0 w 305"/>
                <a:gd name="T3" fmla="*/ 0 h 410"/>
                <a:gd name="T4" fmla="*/ 0 w 305"/>
                <a:gd name="T5" fmla="*/ 410 h 410"/>
                <a:gd name="T6" fmla="*/ 305 w 305"/>
                <a:gd name="T7" fmla="*/ 23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5" h="410">
                  <a:moveTo>
                    <a:pt x="305" y="234"/>
                  </a:moveTo>
                  <a:lnTo>
                    <a:pt x="0" y="0"/>
                  </a:lnTo>
                  <a:lnTo>
                    <a:pt x="0" y="410"/>
                  </a:lnTo>
                  <a:lnTo>
                    <a:pt x="305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9F71EA-BD14-4809-B3FD-B17B1FDE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617913"/>
              <a:ext cx="5856288" cy="1550988"/>
            </a:xfrm>
            <a:custGeom>
              <a:avLst/>
              <a:gdLst>
                <a:gd name="T0" fmla="*/ 1509 w 2586"/>
                <a:gd name="T1" fmla="*/ 0 h 685"/>
                <a:gd name="T2" fmla="*/ 610 w 2586"/>
                <a:gd name="T3" fmla="*/ 116 h 685"/>
                <a:gd name="T4" fmla="*/ 0 w 2586"/>
                <a:gd name="T5" fmla="*/ 281 h 685"/>
                <a:gd name="T6" fmla="*/ 0 w 2586"/>
                <a:gd name="T7" fmla="*/ 685 h 685"/>
                <a:gd name="T8" fmla="*/ 706 w 2586"/>
                <a:gd name="T9" fmla="*/ 264 h 685"/>
                <a:gd name="T10" fmla="*/ 1509 w 2586"/>
                <a:gd name="T11" fmla="*/ 43 h 685"/>
                <a:gd name="T12" fmla="*/ 1509 w 2586"/>
                <a:gd name="T13" fmla="*/ 43 h 685"/>
                <a:gd name="T14" fmla="*/ 2586 w 2586"/>
                <a:gd name="T15" fmla="*/ 338 h 685"/>
                <a:gd name="T16" fmla="*/ 2586 w 2586"/>
                <a:gd name="T17" fmla="*/ 124 h 685"/>
                <a:gd name="T18" fmla="*/ 1509 w 2586"/>
                <a:gd name="T19" fmla="*/ 0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6" h="685">
                  <a:moveTo>
                    <a:pt x="1509" y="0"/>
                  </a:moveTo>
                  <a:cubicBezTo>
                    <a:pt x="1200" y="0"/>
                    <a:pt x="817" y="62"/>
                    <a:pt x="610" y="116"/>
                  </a:cubicBezTo>
                  <a:cubicBezTo>
                    <a:pt x="495" y="146"/>
                    <a:pt x="171" y="232"/>
                    <a:pt x="0" y="281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150" y="594"/>
                    <a:pt x="480" y="389"/>
                    <a:pt x="706" y="264"/>
                  </a:cubicBezTo>
                  <a:cubicBezTo>
                    <a:pt x="1006" y="99"/>
                    <a:pt x="1358" y="43"/>
                    <a:pt x="1509" y="43"/>
                  </a:cubicBezTo>
                  <a:cubicBezTo>
                    <a:pt x="1509" y="43"/>
                    <a:pt x="1509" y="43"/>
                    <a:pt x="1509" y="43"/>
                  </a:cubicBezTo>
                  <a:cubicBezTo>
                    <a:pt x="1645" y="43"/>
                    <a:pt x="1942" y="58"/>
                    <a:pt x="2586" y="338"/>
                  </a:cubicBezTo>
                  <a:cubicBezTo>
                    <a:pt x="2586" y="124"/>
                    <a:pt x="2586" y="124"/>
                    <a:pt x="2586" y="124"/>
                  </a:cubicBezTo>
                  <a:cubicBezTo>
                    <a:pt x="2336" y="86"/>
                    <a:pt x="1764" y="0"/>
                    <a:pt x="150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CDCA4F-30A8-4675-BCCA-E7637CBE08AF}"/>
              </a:ext>
            </a:extLst>
          </p:cNvPr>
          <p:cNvGrpSpPr/>
          <p:nvPr/>
        </p:nvGrpSpPr>
        <p:grpSpPr>
          <a:xfrm>
            <a:off x="496240" y="3890305"/>
            <a:ext cx="5725947" cy="2967696"/>
            <a:chOff x="0" y="3738563"/>
            <a:chExt cx="5676901" cy="2755900"/>
          </a:xfrm>
          <a:gradFill>
            <a:gsLst>
              <a:gs pos="24000">
                <a:schemeClr val="accent1"/>
              </a:gs>
              <a:gs pos="90000">
                <a:schemeClr val="accent2"/>
              </a:gs>
            </a:gsLst>
            <a:lin ang="0" scaled="1"/>
          </a:gra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AF3E880-FC49-45C8-9AB3-ED269C759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4189413"/>
              <a:ext cx="420688" cy="687388"/>
            </a:xfrm>
            <a:custGeom>
              <a:avLst/>
              <a:gdLst>
                <a:gd name="T0" fmla="*/ 265 w 265"/>
                <a:gd name="T1" fmla="*/ 406 h 433"/>
                <a:gd name="T2" fmla="*/ 0 w 265"/>
                <a:gd name="T3" fmla="*/ 0 h 433"/>
                <a:gd name="T4" fmla="*/ 0 w 265"/>
                <a:gd name="T5" fmla="*/ 433 h 433"/>
                <a:gd name="T6" fmla="*/ 265 w 265"/>
                <a:gd name="T7" fmla="*/ 40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5" h="433">
                  <a:moveTo>
                    <a:pt x="265" y="406"/>
                  </a:moveTo>
                  <a:lnTo>
                    <a:pt x="0" y="0"/>
                  </a:lnTo>
                  <a:lnTo>
                    <a:pt x="0" y="433"/>
                  </a:lnTo>
                  <a:lnTo>
                    <a:pt x="265" y="40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AB18BC1C-62E5-47C5-8407-28B87DA05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738563"/>
              <a:ext cx="5297488" cy="2755900"/>
            </a:xfrm>
            <a:custGeom>
              <a:avLst/>
              <a:gdLst>
                <a:gd name="T0" fmla="*/ 1509 w 2339"/>
                <a:gd name="T1" fmla="*/ 5 h 1217"/>
                <a:gd name="T2" fmla="*/ 1509 w 2339"/>
                <a:gd name="T3" fmla="*/ 5 h 1217"/>
                <a:gd name="T4" fmla="*/ 723 w 2339"/>
                <a:gd name="T5" fmla="*/ 245 h 1217"/>
                <a:gd name="T6" fmla="*/ 0 w 2339"/>
                <a:gd name="T7" fmla="*/ 747 h 1217"/>
                <a:gd name="T8" fmla="*/ 0 w 2339"/>
                <a:gd name="T9" fmla="*/ 1217 h 1217"/>
                <a:gd name="T10" fmla="*/ 1501 w 2339"/>
                <a:gd name="T11" fmla="*/ 49 h 1217"/>
                <a:gd name="T12" fmla="*/ 2339 w 2339"/>
                <a:gd name="T13" fmla="*/ 469 h 1217"/>
                <a:gd name="T14" fmla="*/ 2339 w 2339"/>
                <a:gd name="T15" fmla="*/ 259 h 1217"/>
                <a:gd name="T16" fmla="*/ 1509 w 2339"/>
                <a:gd name="T17" fmla="*/ 5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9" h="1217">
                  <a:moveTo>
                    <a:pt x="1509" y="5"/>
                  </a:moveTo>
                  <a:cubicBezTo>
                    <a:pt x="1509" y="5"/>
                    <a:pt x="1509" y="5"/>
                    <a:pt x="1509" y="5"/>
                  </a:cubicBezTo>
                  <a:cubicBezTo>
                    <a:pt x="1383" y="5"/>
                    <a:pt x="1022" y="61"/>
                    <a:pt x="723" y="245"/>
                  </a:cubicBezTo>
                  <a:cubicBezTo>
                    <a:pt x="492" y="387"/>
                    <a:pt x="131" y="655"/>
                    <a:pt x="0" y="747"/>
                  </a:cubicBezTo>
                  <a:cubicBezTo>
                    <a:pt x="0" y="1217"/>
                    <a:pt x="0" y="1217"/>
                    <a:pt x="0" y="1217"/>
                  </a:cubicBezTo>
                  <a:cubicBezTo>
                    <a:pt x="0" y="1217"/>
                    <a:pt x="924" y="49"/>
                    <a:pt x="1501" y="49"/>
                  </a:cubicBezTo>
                  <a:cubicBezTo>
                    <a:pt x="1838" y="49"/>
                    <a:pt x="2199" y="343"/>
                    <a:pt x="2339" y="469"/>
                  </a:cubicBezTo>
                  <a:cubicBezTo>
                    <a:pt x="2339" y="259"/>
                    <a:pt x="2339" y="259"/>
                    <a:pt x="2339" y="259"/>
                  </a:cubicBezTo>
                  <a:cubicBezTo>
                    <a:pt x="1839" y="29"/>
                    <a:pt x="1672" y="0"/>
                    <a:pt x="1509" y="5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</p:grpSp>
      <p:sp>
        <p:nvSpPr>
          <p:cNvPr id="10" name="Freeform 19">
            <a:extLst>
              <a:ext uri="{FF2B5EF4-FFF2-40B4-BE49-F238E27FC236}">
                <a16:creationId xmlns:a16="http://schemas.microsoft.com/office/drawing/2014/main" id="{A9935682-08F5-4D57-A9E5-CD6AEFCE43A4}"/>
              </a:ext>
            </a:extLst>
          </p:cNvPr>
          <p:cNvSpPr>
            <a:spLocks/>
          </p:cNvSpPr>
          <p:nvPr/>
        </p:nvSpPr>
        <p:spPr bwMode="auto">
          <a:xfrm>
            <a:off x="3437794" y="3115356"/>
            <a:ext cx="790247" cy="1183551"/>
          </a:xfrm>
          <a:custGeom>
            <a:avLst/>
            <a:gdLst>
              <a:gd name="T0" fmla="*/ 264 w 373"/>
              <a:gd name="T1" fmla="*/ 0 h 530"/>
              <a:gd name="T2" fmla="*/ 6 w 373"/>
              <a:gd name="T3" fmla="*/ 0 h 530"/>
              <a:gd name="T4" fmla="*/ 5 w 373"/>
              <a:gd name="T5" fmla="*/ 40 h 530"/>
              <a:gd name="T6" fmla="*/ 98 w 373"/>
              <a:gd name="T7" fmla="*/ 265 h 530"/>
              <a:gd name="T8" fmla="*/ 1 w 373"/>
              <a:gd name="T9" fmla="*/ 491 h 530"/>
              <a:gd name="T10" fmla="*/ 0 w 373"/>
              <a:gd name="T11" fmla="*/ 529 h 530"/>
              <a:gd name="T12" fmla="*/ 264 w 373"/>
              <a:gd name="T13" fmla="*/ 530 h 530"/>
              <a:gd name="T14" fmla="*/ 373 w 373"/>
              <a:gd name="T15" fmla="*/ 265 h 530"/>
              <a:gd name="T16" fmla="*/ 264 w 373"/>
              <a:gd name="T17" fmla="*/ 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3" h="530">
                <a:moveTo>
                  <a:pt x="264" y="0"/>
                </a:moveTo>
                <a:cubicBezTo>
                  <a:pt x="6" y="0"/>
                  <a:pt x="6" y="0"/>
                  <a:pt x="6" y="0"/>
                </a:cubicBezTo>
                <a:cubicBezTo>
                  <a:pt x="5" y="40"/>
                  <a:pt x="5" y="40"/>
                  <a:pt x="5" y="40"/>
                </a:cubicBezTo>
                <a:cubicBezTo>
                  <a:pt x="57" y="46"/>
                  <a:pt x="98" y="144"/>
                  <a:pt x="98" y="265"/>
                </a:cubicBezTo>
                <a:cubicBezTo>
                  <a:pt x="98" y="389"/>
                  <a:pt x="54" y="490"/>
                  <a:pt x="1" y="491"/>
                </a:cubicBezTo>
                <a:cubicBezTo>
                  <a:pt x="0" y="529"/>
                  <a:pt x="0" y="529"/>
                  <a:pt x="0" y="529"/>
                </a:cubicBezTo>
                <a:cubicBezTo>
                  <a:pt x="264" y="530"/>
                  <a:pt x="264" y="530"/>
                  <a:pt x="264" y="530"/>
                </a:cubicBezTo>
                <a:cubicBezTo>
                  <a:pt x="324" y="530"/>
                  <a:pt x="373" y="411"/>
                  <a:pt x="373" y="265"/>
                </a:cubicBezTo>
                <a:cubicBezTo>
                  <a:pt x="373" y="119"/>
                  <a:pt x="324" y="0"/>
                  <a:pt x="2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E554A4D1-B885-4C58-B6FE-E68BFDCFD029}"/>
              </a:ext>
            </a:extLst>
          </p:cNvPr>
          <p:cNvSpPr>
            <a:spLocks/>
          </p:cNvSpPr>
          <p:nvPr/>
        </p:nvSpPr>
        <p:spPr bwMode="auto">
          <a:xfrm>
            <a:off x="3363664" y="3115356"/>
            <a:ext cx="317285" cy="1183551"/>
          </a:xfrm>
          <a:custGeom>
            <a:avLst/>
            <a:gdLst>
              <a:gd name="T0" fmla="*/ 41 w 150"/>
              <a:gd name="T1" fmla="*/ 0 h 530"/>
              <a:gd name="T2" fmla="*/ 9 w 150"/>
              <a:gd name="T3" fmla="*/ 12 h 530"/>
              <a:gd name="T4" fmla="*/ 22 w 150"/>
              <a:gd name="T5" fmla="*/ 57 h 530"/>
              <a:gd name="T6" fmla="*/ 35 w 150"/>
              <a:gd name="T7" fmla="*/ 55 h 530"/>
              <a:gd name="T8" fmla="*/ 126 w 150"/>
              <a:gd name="T9" fmla="*/ 265 h 530"/>
              <a:gd name="T10" fmla="*/ 35 w 150"/>
              <a:gd name="T11" fmla="*/ 475 h 530"/>
              <a:gd name="T12" fmla="*/ 14 w 150"/>
              <a:gd name="T13" fmla="*/ 469 h 530"/>
              <a:gd name="T14" fmla="*/ 0 w 150"/>
              <a:gd name="T15" fmla="*/ 511 h 530"/>
              <a:gd name="T16" fmla="*/ 41 w 150"/>
              <a:gd name="T17" fmla="*/ 530 h 530"/>
              <a:gd name="T18" fmla="*/ 150 w 150"/>
              <a:gd name="T19" fmla="*/ 265 h 530"/>
              <a:gd name="T20" fmla="*/ 41 w 150"/>
              <a:gd name="T21" fmla="*/ 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530">
                <a:moveTo>
                  <a:pt x="41" y="0"/>
                </a:moveTo>
                <a:cubicBezTo>
                  <a:pt x="30" y="0"/>
                  <a:pt x="19" y="4"/>
                  <a:pt x="9" y="12"/>
                </a:cubicBezTo>
                <a:cubicBezTo>
                  <a:pt x="22" y="57"/>
                  <a:pt x="22" y="57"/>
                  <a:pt x="22" y="57"/>
                </a:cubicBezTo>
                <a:cubicBezTo>
                  <a:pt x="26" y="56"/>
                  <a:pt x="31" y="55"/>
                  <a:pt x="35" y="55"/>
                </a:cubicBezTo>
                <a:cubicBezTo>
                  <a:pt x="85" y="55"/>
                  <a:pt x="126" y="149"/>
                  <a:pt x="126" y="265"/>
                </a:cubicBezTo>
                <a:cubicBezTo>
                  <a:pt x="126" y="381"/>
                  <a:pt x="85" y="475"/>
                  <a:pt x="35" y="475"/>
                </a:cubicBezTo>
                <a:cubicBezTo>
                  <a:pt x="28" y="475"/>
                  <a:pt x="21" y="473"/>
                  <a:pt x="14" y="469"/>
                </a:cubicBezTo>
                <a:cubicBezTo>
                  <a:pt x="0" y="511"/>
                  <a:pt x="0" y="511"/>
                  <a:pt x="0" y="511"/>
                </a:cubicBezTo>
                <a:cubicBezTo>
                  <a:pt x="12" y="523"/>
                  <a:pt x="26" y="530"/>
                  <a:pt x="41" y="530"/>
                </a:cubicBezTo>
                <a:cubicBezTo>
                  <a:pt x="101" y="530"/>
                  <a:pt x="150" y="411"/>
                  <a:pt x="150" y="265"/>
                </a:cubicBezTo>
                <a:cubicBezTo>
                  <a:pt x="150" y="119"/>
                  <a:pt x="101" y="0"/>
                  <a:pt x="4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DA779-0DF0-41ED-A8EB-61A9C3FBCB78}"/>
              </a:ext>
            </a:extLst>
          </p:cNvPr>
          <p:cNvSpPr txBox="1"/>
          <p:nvPr/>
        </p:nvSpPr>
        <p:spPr>
          <a:xfrm flipH="1">
            <a:off x="6387439" y="2178831"/>
            <a:ext cx="188411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ocation</a:t>
            </a:r>
            <a:endParaRPr lang="zh-CN" altLang="en-US" sz="240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E3336E-3F6C-4C92-83BD-3235654E972B}"/>
              </a:ext>
            </a:extLst>
          </p:cNvPr>
          <p:cNvSpPr txBox="1"/>
          <p:nvPr/>
        </p:nvSpPr>
        <p:spPr>
          <a:xfrm flipH="1">
            <a:off x="6420334" y="2823615"/>
            <a:ext cx="1871320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3615AF-FC92-419F-9CDB-413E2F762F9E}"/>
              </a:ext>
            </a:extLst>
          </p:cNvPr>
          <p:cNvSpPr txBox="1"/>
          <p:nvPr/>
        </p:nvSpPr>
        <p:spPr>
          <a:xfrm>
            <a:off x="6459037" y="4167092"/>
            <a:ext cx="185359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Hybrid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174540-46D0-41BE-A955-A3B7E112C11B}"/>
              </a:ext>
            </a:extLst>
          </p:cNvPr>
          <p:cNvSpPr txBox="1"/>
          <p:nvPr/>
        </p:nvSpPr>
        <p:spPr>
          <a:xfrm>
            <a:off x="6469258" y="4912488"/>
            <a:ext cx="1857650" cy="461665"/>
          </a:xfrm>
          <a:prstGeom prst="rect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A8CC8-C43F-403F-9087-492715C88A5B}"/>
              </a:ext>
            </a:extLst>
          </p:cNvPr>
          <p:cNvSpPr txBox="1"/>
          <p:nvPr/>
        </p:nvSpPr>
        <p:spPr>
          <a:xfrm>
            <a:off x="6453809" y="3497345"/>
            <a:ext cx="1873099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F10FF2C-04D3-4FA5-97CF-9B076C18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20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29" grpId="0" animBg="1"/>
      <p:bldP spid="31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35ABB-598F-4812-A736-410BE37E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194" name="Picture 2" descr="Thank You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6" y="-229334"/>
            <a:ext cx="7087333" cy="708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BCFFA-FE3B-4712-D8E6-45A1693C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CC9A-9533-B3A4-1BB9-2DF2A2B66423}"/>
              </a:ext>
            </a:extLst>
          </p:cNvPr>
          <p:cNvSpPr txBox="1"/>
          <p:nvPr/>
        </p:nvSpPr>
        <p:spPr>
          <a:xfrm>
            <a:off x="1799692" y="47064"/>
            <a:ext cx="5256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and geological location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Location map of (a) Khuzestan Province (b) in Iran | Download ...">
            <a:extLst>
              <a:ext uri="{FF2B5EF4-FFF2-40B4-BE49-F238E27FC236}">
                <a16:creationId xmlns:a16="http://schemas.microsoft.com/office/drawing/2014/main" id="{99692743-5FAD-3A43-BA26-76828776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1" y="4509120"/>
            <a:ext cx="3370381" cy="202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030A4-EA8F-CA66-3B14-8A4BB1649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3107216" cy="3453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046EA-6D3A-0968-A6CB-E5F957077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36712"/>
            <a:ext cx="4454394" cy="591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27C538-D606-EB76-B19C-008303969F99}"/>
              </a:ext>
            </a:extLst>
          </p:cNvPr>
          <p:cNvSpPr/>
          <p:nvPr/>
        </p:nvSpPr>
        <p:spPr>
          <a:xfrm>
            <a:off x="6384213" y="877598"/>
            <a:ext cx="936104" cy="5653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72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09439" y="476672"/>
            <a:ext cx="8136904" cy="648072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sp>
      <p:sp>
        <p:nvSpPr>
          <p:cNvPr id="8" name="Freeform 7"/>
          <p:cNvSpPr/>
          <p:nvPr/>
        </p:nvSpPr>
        <p:spPr>
          <a:xfrm>
            <a:off x="2338832" y="2096852"/>
            <a:ext cx="3564396" cy="3564396"/>
          </a:xfrm>
          <a:custGeom>
            <a:avLst/>
            <a:gdLst>
              <a:gd name="connsiteX0" fmla="*/ 2530024 w 3564396"/>
              <a:gd name="connsiteY0" fmla="*/ 568302 h 3564396"/>
              <a:gd name="connsiteX1" fmla="*/ 2807277 w 3564396"/>
              <a:gd name="connsiteY1" fmla="*/ 335646 h 3564396"/>
              <a:gd name="connsiteX2" fmla="*/ 3028770 w 3564396"/>
              <a:gd name="connsiteY2" fmla="*/ 521501 h 3564396"/>
              <a:gd name="connsiteX3" fmla="*/ 2847794 w 3564396"/>
              <a:gd name="connsiteY3" fmla="*/ 834943 h 3564396"/>
              <a:gd name="connsiteX4" fmla="*/ 3135343 w 3564396"/>
              <a:gd name="connsiteY4" fmla="*/ 1332993 h 3564396"/>
              <a:gd name="connsiteX5" fmla="*/ 3497280 w 3564396"/>
              <a:gd name="connsiteY5" fmla="*/ 1332983 h 3564396"/>
              <a:gd name="connsiteX6" fmla="*/ 3547488 w 3564396"/>
              <a:gd name="connsiteY6" fmla="*/ 1617729 h 3564396"/>
              <a:gd name="connsiteX7" fmla="*/ 3207376 w 3564396"/>
              <a:gd name="connsiteY7" fmla="*/ 1741510 h 3564396"/>
              <a:gd name="connsiteX8" fmla="*/ 3107511 w 3564396"/>
              <a:gd name="connsiteY8" fmla="*/ 2307871 h 3564396"/>
              <a:gd name="connsiteX9" fmla="*/ 3384777 w 3564396"/>
              <a:gd name="connsiteY9" fmla="*/ 2540513 h 3564396"/>
              <a:gd name="connsiteX10" fmla="*/ 3240207 w 3564396"/>
              <a:gd name="connsiteY10" fmla="*/ 2790914 h 3564396"/>
              <a:gd name="connsiteX11" fmla="*/ 2900101 w 3564396"/>
              <a:gd name="connsiteY11" fmla="*/ 2667116 h 3564396"/>
              <a:gd name="connsiteX12" fmla="*/ 2459550 w 3564396"/>
              <a:gd name="connsiteY12" fmla="*/ 3036782 h 3564396"/>
              <a:gd name="connsiteX13" fmla="*/ 2522409 w 3564396"/>
              <a:gd name="connsiteY13" fmla="*/ 3393218 h 3564396"/>
              <a:gd name="connsiteX14" fmla="*/ 2250707 w 3564396"/>
              <a:gd name="connsiteY14" fmla="*/ 3492110 h 3564396"/>
              <a:gd name="connsiteX15" fmla="*/ 2069747 w 3564396"/>
              <a:gd name="connsiteY15" fmla="*/ 3178659 h 3564396"/>
              <a:gd name="connsiteX16" fmla="*/ 1494649 w 3564396"/>
              <a:gd name="connsiteY16" fmla="*/ 3178659 h 3564396"/>
              <a:gd name="connsiteX17" fmla="*/ 1313689 w 3564396"/>
              <a:gd name="connsiteY17" fmla="*/ 3492110 h 3564396"/>
              <a:gd name="connsiteX18" fmla="*/ 1041987 w 3564396"/>
              <a:gd name="connsiteY18" fmla="*/ 3393218 h 3564396"/>
              <a:gd name="connsiteX19" fmla="*/ 1104846 w 3564396"/>
              <a:gd name="connsiteY19" fmla="*/ 3036782 h 3564396"/>
              <a:gd name="connsiteX20" fmla="*/ 664295 w 3564396"/>
              <a:gd name="connsiteY20" fmla="*/ 2667116 h 3564396"/>
              <a:gd name="connsiteX21" fmla="*/ 324189 w 3564396"/>
              <a:gd name="connsiteY21" fmla="*/ 2790914 h 3564396"/>
              <a:gd name="connsiteX22" fmla="*/ 179619 w 3564396"/>
              <a:gd name="connsiteY22" fmla="*/ 2540513 h 3564396"/>
              <a:gd name="connsiteX23" fmla="*/ 456885 w 3564396"/>
              <a:gd name="connsiteY23" fmla="*/ 2307872 h 3564396"/>
              <a:gd name="connsiteX24" fmla="*/ 357020 w 3564396"/>
              <a:gd name="connsiteY24" fmla="*/ 1741511 h 3564396"/>
              <a:gd name="connsiteX25" fmla="*/ 16908 w 3564396"/>
              <a:gd name="connsiteY25" fmla="*/ 1617729 h 3564396"/>
              <a:gd name="connsiteX26" fmla="*/ 67116 w 3564396"/>
              <a:gd name="connsiteY26" fmla="*/ 1332983 h 3564396"/>
              <a:gd name="connsiteX27" fmla="*/ 429053 w 3564396"/>
              <a:gd name="connsiteY27" fmla="*/ 1332993 h 3564396"/>
              <a:gd name="connsiteX28" fmla="*/ 716602 w 3564396"/>
              <a:gd name="connsiteY28" fmla="*/ 834943 h 3564396"/>
              <a:gd name="connsiteX29" fmla="*/ 535626 w 3564396"/>
              <a:gd name="connsiteY29" fmla="*/ 521501 h 3564396"/>
              <a:gd name="connsiteX30" fmla="*/ 757119 w 3564396"/>
              <a:gd name="connsiteY30" fmla="*/ 335646 h 3564396"/>
              <a:gd name="connsiteX31" fmla="*/ 1034372 w 3564396"/>
              <a:gd name="connsiteY31" fmla="*/ 568302 h 3564396"/>
              <a:gd name="connsiteX32" fmla="*/ 1574787 w 3564396"/>
              <a:gd name="connsiteY32" fmla="*/ 371607 h 3564396"/>
              <a:gd name="connsiteX33" fmla="*/ 1637628 w 3564396"/>
              <a:gd name="connsiteY33" fmla="*/ 15167 h 3564396"/>
              <a:gd name="connsiteX34" fmla="*/ 1926768 w 3564396"/>
              <a:gd name="connsiteY34" fmla="*/ 15167 h 3564396"/>
              <a:gd name="connsiteX35" fmla="*/ 1989608 w 3564396"/>
              <a:gd name="connsiteY35" fmla="*/ 371607 h 3564396"/>
              <a:gd name="connsiteX36" fmla="*/ 2530024 w 3564396"/>
              <a:gd name="connsiteY36" fmla="*/ 568302 h 356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564396" h="3564396">
                <a:moveTo>
                  <a:pt x="2530024" y="568302"/>
                </a:moveTo>
                <a:lnTo>
                  <a:pt x="2807277" y="335646"/>
                </a:lnTo>
                <a:lnTo>
                  <a:pt x="3028770" y="521501"/>
                </a:lnTo>
                <a:lnTo>
                  <a:pt x="2847794" y="834943"/>
                </a:lnTo>
                <a:cubicBezTo>
                  <a:pt x="2976479" y="979704"/>
                  <a:pt x="3074319" y="1149168"/>
                  <a:pt x="3135343" y="1332993"/>
                </a:cubicBezTo>
                <a:lnTo>
                  <a:pt x="3497280" y="1332983"/>
                </a:lnTo>
                <a:lnTo>
                  <a:pt x="3547488" y="1617729"/>
                </a:lnTo>
                <a:lnTo>
                  <a:pt x="3207376" y="1741510"/>
                </a:lnTo>
                <a:cubicBezTo>
                  <a:pt x="3212903" y="1935121"/>
                  <a:pt x="3178924" y="2127827"/>
                  <a:pt x="3107511" y="2307871"/>
                </a:cubicBezTo>
                <a:lnTo>
                  <a:pt x="3384777" y="2540513"/>
                </a:lnTo>
                <a:lnTo>
                  <a:pt x="3240207" y="2790914"/>
                </a:lnTo>
                <a:lnTo>
                  <a:pt x="2900101" y="2667116"/>
                </a:lnTo>
                <a:cubicBezTo>
                  <a:pt x="2779885" y="2818983"/>
                  <a:pt x="2629986" y="2944764"/>
                  <a:pt x="2459550" y="3036782"/>
                </a:cubicBezTo>
                <a:lnTo>
                  <a:pt x="2522409" y="3393218"/>
                </a:lnTo>
                <a:lnTo>
                  <a:pt x="2250707" y="3492110"/>
                </a:lnTo>
                <a:lnTo>
                  <a:pt x="2069747" y="3178659"/>
                </a:lnTo>
                <a:cubicBezTo>
                  <a:pt x="1880038" y="3217723"/>
                  <a:pt x="1684358" y="3217723"/>
                  <a:pt x="1494649" y="3178659"/>
                </a:cubicBezTo>
                <a:lnTo>
                  <a:pt x="1313689" y="3492110"/>
                </a:lnTo>
                <a:lnTo>
                  <a:pt x="1041987" y="3393218"/>
                </a:lnTo>
                <a:lnTo>
                  <a:pt x="1104846" y="3036782"/>
                </a:lnTo>
                <a:cubicBezTo>
                  <a:pt x="934411" y="2944764"/>
                  <a:pt x="784511" y="2818983"/>
                  <a:pt x="664295" y="2667116"/>
                </a:cubicBezTo>
                <a:lnTo>
                  <a:pt x="324189" y="2790914"/>
                </a:lnTo>
                <a:lnTo>
                  <a:pt x="179619" y="2540513"/>
                </a:lnTo>
                <a:lnTo>
                  <a:pt x="456885" y="2307872"/>
                </a:lnTo>
                <a:cubicBezTo>
                  <a:pt x="385472" y="2127828"/>
                  <a:pt x="351493" y="1935121"/>
                  <a:pt x="357020" y="1741511"/>
                </a:cubicBezTo>
                <a:lnTo>
                  <a:pt x="16908" y="1617729"/>
                </a:lnTo>
                <a:lnTo>
                  <a:pt x="67116" y="1332983"/>
                </a:lnTo>
                <a:lnTo>
                  <a:pt x="429053" y="1332993"/>
                </a:lnTo>
                <a:cubicBezTo>
                  <a:pt x="490078" y="1149168"/>
                  <a:pt x="587917" y="979705"/>
                  <a:pt x="716602" y="834943"/>
                </a:cubicBezTo>
                <a:lnTo>
                  <a:pt x="535626" y="521501"/>
                </a:lnTo>
                <a:lnTo>
                  <a:pt x="757119" y="335646"/>
                </a:lnTo>
                <a:lnTo>
                  <a:pt x="1034372" y="568302"/>
                </a:lnTo>
                <a:cubicBezTo>
                  <a:pt x="1199280" y="466710"/>
                  <a:pt x="1383158" y="399783"/>
                  <a:pt x="1574787" y="371607"/>
                </a:cubicBezTo>
                <a:lnTo>
                  <a:pt x="1637628" y="15167"/>
                </a:lnTo>
                <a:lnTo>
                  <a:pt x="1926768" y="15167"/>
                </a:lnTo>
                <a:lnTo>
                  <a:pt x="1989608" y="371607"/>
                </a:lnTo>
                <a:cubicBezTo>
                  <a:pt x="2181237" y="399784"/>
                  <a:pt x="2365116" y="466710"/>
                  <a:pt x="2530024" y="568302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 w="38100">
            <a:solidFill>
              <a:srgbClr val="FFFF00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2162" tIns="870503" rIns="752162" bIns="932840" numCol="1" spcCol="1270" anchor="ctr" anchorCtr="0">
            <a:noAutofit/>
          </a:bodyPr>
          <a:lstStyle/>
          <a:p>
            <a:pPr marL="0" lvl="0" indent="0" algn="ctr" defTabSz="914400" rtl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Methodology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ircular Arrow 8"/>
          <p:cNvSpPr/>
          <p:nvPr/>
        </p:nvSpPr>
        <p:spPr>
          <a:xfrm>
            <a:off x="2580550" y="1448928"/>
            <a:ext cx="4384207" cy="4384207"/>
          </a:xfrm>
          <a:prstGeom prst="circularArrow">
            <a:avLst>
              <a:gd name="adj1" fmla="val 4878"/>
              <a:gd name="adj2" fmla="val 312630"/>
              <a:gd name="adj3" fmla="val 3281795"/>
              <a:gd name="adj4" fmla="val 15041851"/>
              <a:gd name="adj5" fmla="val 5691"/>
            </a:avLst>
          </a:prstGeom>
          <a:solidFill>
            <a:srgbClr val="FF00FF"/>
          </a:solidFill>
          <a:ln w="38100">
            <a:solidFill>
              <a:srgbClr val="FFFF00"/>
            </a:solidFill>
          </a:ln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999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682" cy="69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0713E-5A15-8DF9-4205-52D32558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FD281-CB41-A1C8-D470-70CA362F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6" y="1021356"/>
            <a:ext cx="8063117" cy="57628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66404" y="11663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Database and Derived Thematic Layers Used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30m Resolution)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40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EF84F-5CD3-60FA-39E5-170B59D7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Content Placeholder 4" descr="A diagram of a scatter plot matrix&#10;&#10;AI-generated content may be incorrect.">
            <a:extLst>
              <a:ext uri="{FF2B5EF4-FFF2-40B4-BE49-F238E27FC236}">
                <a16:creationId xmlns:a16="http://schemas.microsoft.com/office/drawing/2014/main" id="{316F75C1-984B-AC03-0CE0-A51CA5F4B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9" y="1556792"/>
            <a:ext cx="7578329" cy="510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5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918099" y="205633"/>
            <a:ext cx="70579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Matrix for Identifying Relevant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27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2" y="150020"/>
            <a:ext cx="5093315" cy="6591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020"/>
            <a:ext cx="5097954" cy="659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8" y="150020"/>
            <a:ext cx="5092883" cy="6590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7" y="143457"/>
            <a:ext cx="5103026" cy="6603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38" y="150020"/>
            <a:ext cx="5097954" cy="6597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3457"/>
            <a:ext cx="5097954" cy="6597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12" y="143457"/>
            <a:ext cx="5097954" cy="6597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43457"/>
            <a:ext cx="5046820" cy="6531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55" y="143457"/>
            <a:ext cx="5119397" cy="6625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45" y="143457"/>
            <a:ext cx="5097954" cy="659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05" y="113436"/>
            <a:ext cx="5121152" cy="66273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51" y="113436"/>
            <a:ext cx="5116452" cy="66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79712" y="1340768"/>
            <a:ext cx="4792298" cy="410445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sp>
      <p:sp>
        <p:nvSpPr>
          <p:cNvPr id="7" name="Oval 6"/>
          <p:cNvSpPr/>
          <p:nvPr/>
        </p:nvSpPr>
        <p:spPr>
          <a:xfrm>
            <a:off x="2825552" y="1631826"/>
            <a:ext cx="3091032" cy="1073474"/>
          </a:xfrm>
          <a:prstGeom prst="ellipse">
            <a:avLst/>
          </a:prstGeom>
          <a:solidFill>
            <a:srgbClr val="FF00FF">
              <a:alpha val="40000"/>
            </a:srgbClr>
          </a:solidFill>
          <a:scene3d>
            <a:camera prst="orthographicFront"/>
            <a:lightRig rig="flat" dir="t"/>
          </a:scene3d>
          <a:sp3d z="-190500" extrusionH="12700" prstMaterial="matte"/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Down Arrow 7"/>
          <p:cNvSpPr/>
          <p:nvPr/>
        </p:nvSpPr>
        <p:spPr>
          <a:xfrm>
            <a:off x="4076342" y="4260401"/>
            <a:ext cx="599037" cy="383383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5050"/>
            </a:solidFill>
          </a:ln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2938171" y="4567109"/>
            <a:ext cx="2875378" cy="718844"/>
          </a:xfrm>
          <a:custGeom>
            <a:avLst/>
            <a:gdLst>
              <a:gd name="connsiteX0" fmla="*/ 0 w 2875378"/>
              <a:gd name="connsiteY0" fmla="*/ 0 h 718844"/>
              <a:gd name="connsiteX1" fmla="*/ 2875378 w 2875378"/>
              <a:gd name="connsiteY1" fmla="*/ 0 h 718844"/>
              <a:gd name="connsiteX2" fmla="*/ 2875378 w 2875378"/>
              <a:gd name="connsiteY2" fmla="*/ 718844 h 718844"/>
              <a:gd name="connsiteX3" fmla="*/ 0 w 2875378"/>
              <a:gd name="connsiteY3" fmla="*/ 718844 h 718844"/>
              <a:gd name="connsiteX4" fmla="*/ 0 w 2875378"/>
              <a:gd name="connsiteY4" fmla="*/ 0 h 71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378" h="718844">
                <a:moveTo>
                  <a:pt x="0" y="0"/>
                </a:moveTo>
                <a:lnTo>
                  <a:pt x="2875378" y="0"/>
                </a:lnTo>
                <a:lnTo>
                  <a:pt x="2875378" y="718844"/>
                </a:lnTo>
                <a:lnTo>
                  <a:pt x="0" y="7188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2928" tIns="312928" rIns="312928" bIns="312928" numCol="1" spcCol="1270" anchor="ctr" anchorCtr="0">
            <a:noAutofit/>
          </a:bodyPr>
          <a:lstStyle/>
          <a:p>
            <a:pPr marL="0" lvl="0" indent="0" algn="ctr" defTabSz="914400" rtl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4400" b="1" kern="1200" smtClean="0">
                <a:ln w="6600"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hape 9"/>
          <p:cNvSpPr/>
          <p:nvPr/>
        </p:nvSpPr>
        <p:spPr>
          <a:xfrm>
            <a:off x="2698556" y="1500038"/>
            <a:ext cx="3354608" cy="2683686"/>
          </a:xfrm>
          <a:prstGeom prst="funnel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3" y="75819"/>
            <a:ext cx="751236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6" y="109392"/>
            <a:ext cx="717054" cy="59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30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13355</TotalTime>
  <Words>274</Words>
  <Application>Microsoft Office PowerPoint</Application>
  <PresentationFormat>On-screen Show (4:3)</PresentationFormat>
  <Paragraphs>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B Nazanin</vt:lpstr>
      <vt:lpstr>Bookman Old Style</vt:lpstr>
      <vt:lpstr>Calibri</vt:lpstr>
      <vt:lpstr>Rockwell</vt:lpstr>
      <vt:lpstr>Times New Roman</vt:lpstr>
      <vt:lpstr>Wingdings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ALEX</cp:lastModifiedBy>
  <cp:revision>1790</cp:revision>
  <dcterms:created xsi:type="dcterms:W3CDTF">2013-01-25T01:44:32Z</dcterms:created>
  <dcterms:modified xsi:type="dcterms:W3CDTF">2025-04-26T12:37:20Z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