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313" r:id="rId3"/>
    <p:sldId id="316" r:id="rId4"/>
    <p:sldId id="312" r:id="rId5"/>
    <p:sldId id="261" r:id="rId6"/>
    <p:sldId id="259" r:id="rId7"/>
    <p:sldId id="262" r:id="rId8"/>
    <p:sldId id="263" r:id="rId9"/>
    <p:sldId id="270" r:id="rId10"/>
    <p:sldId id="265" r:id="rId11"/>
    <p:sldId id="264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315" r:id="rId22"/>
    <p:sldId id="277" r:id="rId23"/>
    <p:sldId id="278" r:id="rId24"/>
    <p:sldId id="303" r:id="rId25"/>
    <p:sldId id="318" r:id="rId26"/>
    <p:sldId id="304" r:id="rId27"/>
    <p:sldId id="305" r:id="rId28"/>
    <p:sldId id="306" r:id="rId29"/>
    <p:sldId id="314" r:id="rId30"/>
    <p:sldId id="308" r:id="rId31"/>
    <p:sldId id="309" r:id="rId32"/>
    <p:sldId id="310" r:id="rId33"/>
    <p:sldId id="311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5219"/>
    <a:srgbClr val="7FAFEF"/>
    <a:srgbClr val="232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/>
    <p:restoredTop sz="86761"/>
  </p:normalViewPr>
  <p:slideViewPr>
    <p:cSldViewPr snapToGrid="0">
      <p:cViewPr varScale="1">
        <p:scale>
          <a:sx n="102" d="100"/>
          <a:sy n="102" d="100"/>
        </p:scale>
        <p:origin x="1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slide" Target="../slides/slide22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slide" Target="../slides/slide11.xml"/><Relationship Id="rId1" Type="http://schemas.openxmlformats.org/officeDocument/2006/relationships/slide" Target="../slides/slide8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slide" Target="../slides/slide32.xml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13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2" Type="http://schemas.openxmlformats.org/officeDocument/2006/relationships/slide" Target="../slides/slide12.xml"/><Relationship Id="rId1" Type="http://schemas.openxmlformats.org/officeDocument/2006/relationships/image" Target="../media/image33.png"/><Relationship Id="rId6" Type="http://schemas.openxmlformats.org/officeDocument/2006/relationships/image" Target="../media/image36.png"/><Relationship Id="rId11" Type="http://schemas.openxmlformats.org/officeDocument/2006/relationships/slide" Target="../slides/slide19.xml"/><Relationship Id="rId5" Type="http://schemas.openxmlformats.org/officeDocument/2006/relationships/slide" Target="../slides/slide14.xml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slide" Target="../slides/slide20.xm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" Target="../slides/slide23.xml"/><Relationship Id="rId7" Type="http://schemas.openxmlformats.org/officeDocument/2006/relationships/image" Target="../media/image38.png"/><Relationship Id="rId12" Type="http://schemas.openxmlformats.org/officeDocument/2006/relationships/slide" Target="../slides/slide28.xml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slide" Target="../slides/slide24.xml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slide" Target="../slides/slide27.xm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4D45E-336D-44F2-9CA9-B90356D6BC18}" type="doc">
      <dgm:prSet loTypeId="urn:microsoft.com/office/officeart/2005/8/layout/vList3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ED58A5-3B24-41F3-90D7-3CA8503770ED}">
      <dgm:prSet/>
      <dgm:spPr/>
      <dgm:t>
        <a:bodyPr/>
        <a:lstStyle/>
        <a:p>
          <a:r>
            <a:rPr lang="de-DE" b="0" i="0" dirty="0" err="1">
              <a:latin typeface="Avenir Book" panose="02000503020000020003" pitchFamily="2" charset="0"/>
            </a:rPr>
            <a:t>Scope</a:t>
          </a:r>
          <a:r>
            <a:rPr lang="de-DE" b="0" i="0" dirty="0">
              <a:latin typeface="Avenir Book" panose="02000503020000020003" pitchFamily="2" charset="0"/>
            </a:rPr>
            <a:t> and Study </a:t>
          </a:r>
          <a:r>
            <a:rPr lang="de-DE" b="0" i="0" dirty="0" err="1">
              <a:latin typeface="Avenir Book" panose="02000503020000020003" pitchFamily="2" charset="0"/>
            </a:rPr>
            <a:t>area</a:t>
          </a:r>
          <a:endParaRPr lang="en-US" b="0" i="0" dirty="0">
            <a:latin typeface="Avenir Book" panose="02000503020000020003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hlinkshowjump?jump=nextslide"/>
          </dgm14:cNvPr>
        </a:ext>
      </dgm:extLst>
    </dgm:pt>
    <dgm:pt modelId="{03A10ACC-3165-46F9-BB7F-A91F316FC7C7}" type="parTrans" cxnId="{86AB2DBF-91F6-4076-B466-DFE8019024D4}">
      <dgm:prSet/>
      <dgm:spPr/>
      <dgm:t>
        <a:bodyPr/>
        <a:lstStyle/>
        <a:p>
          <a:endParaRPr lang="en-US" b="0" i="0">
            <a:latin typeface="Avenir Book" panose="02000503020000020003" pitchFamily="2" charset="0"/>
          </a:endParaRPr>
        </a:p>
      </dgm:t>
    </dgm:pt>
    <dgm:pt modelId="{2A788317-9653-472F-BB84-EDA3953ED836}" type="sibTrans" cxnId="{86AB2DBF-91F6-4076-B466-DFE8019024D4}">
      <dgm:prSet/>
      <dgm:spPr/>
      <dgm:t>
        <a:bodyPr/>
        <a:lstStyle/>
        <a:p>
          <a:endParaRPr lang="en-US" b="0" i="0">
            <a:latin typeface="Avenir Book" panose="02000503020000020003" pitchFamily="2" charset="0"/>
          </a:endParaRPr>
        </a:p>
      </dgm:t>
    </dgm:pt>
    <dgm:pt modelId="{73EDA8F7-C0FC-404A-879A-3F5FED98A0EE}">
      <dgm:prSet/>
      <dgm:spPr/>
      <dgm:t>
        <a:bodyPr/>
        <a:lstStyle/>
        <a:p>
          <a:r>
            <a:rPr lang="de-DE" b="0" i="0" dirty="0">
              <a:latin typeface="Avenir Book" panose="02000503020000020003" pitchFamily="2" charset="0"/>
            </a:rPr>
            <a:t>Data, Model </a:t>
          </a:r>
          <a:r>
            <a:rPr lang="de-DE" b="0" i="0" dirty="0" err="1">
              <a:latin typeface="Avenir Book" panose="02000503020000020003" pitchFamily="2" charset="0"/>
            </a:rPr>
            <a:t>Overview</a:t>
          </a:r>
          <a:endParaRPr lang="en-US" b="0" i="0" dirty="0">
            <a:latin typeface="Avenir Book" panose="02000503020000020003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D44ECFA-7B6C-429C-9824-9DFA81C378C1}" type="parTrans" cxnId="{03598F33-04BE-40A7-9D23-9D6E9D0403AD}">
      <dgm:prSet/>
      <dgm:spPr/>
      <dgm:t>
        <a:bodyPr/>
        <a:lstStyle/>
        <a:p>
          <a:endParaRPr lang="en-US" b="0" i="0">
            <a:latin typeface="Avenir Book" panose="02000503020000020003" pitchFamily="2" charset="0"/>
          </a:endParaRPr>
        </a:p>
      </dgm:t>
    </dgm:pt>
    <dgm:pt modelId="{F44CAD92-9D17-44D9-B202-A564636561BE}" type="sibTrans" cxnId="{03598F33-04BE-40A7-9D23-9D6E9D0403AD}">
      <dgm:prSet/>
      <dgm:spPr/>
      <dgm:t>
        <a:bodyPr/>
        <a:lstStyle/>
        <a:p>
          <a:endParaRPr lang="en-US" b="0" i="0">
            <a:latin typeface="Avenir Book" panose="02000503020000020003" pitchFamily="2" charset="0"/>
          </a:endParaRPr>
        </a:p>
      </dgm:t>
    </dgm:pt>
    <dgm:pt modelId="{91A2D171-BA32-48A9-BEAF-C1D75B2804FE}">
      <dgm:prSet/>
      <dgm:spPr/>
      <dgm:t>
        <a:bodyPr/>
        <a:lstStyle/>
        <a:p>
          <a:r>
            <a:rPr lang="en-US" b="0" i="0">
              <a:latin typeface="Avenir Book" panose="02000503020000020003" pitchFamily="2" charset="0"/>
            </a:rPr>
            <a:t>Methods</a:t>
          </a:r>
          <a:endParaRPr lang="en-US" b="0" i="0" dirty="0">
            <a:latin typeface="Avenir Book" panose="02000503020000020003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DD64380-1772-4355-B6B9-2CC305A4370C}" type="parTrans" cxnId="{B513E129-33C1-4D66-92FD-8A2B6692E337}">
      <dgm:prSet/>
      <dgm:spPr/>
      <dgm:t>
        <a:bodyPr/>
        <a:lstStyle/>
        <a:p>
          <a:endParaRPr lang="en-US" b="0" i="0">
            <a:latin typeface="Avenir Book" panose="02000503020000020003" pitchFamily="2" charset="0"/>
          </a:endParaRPr>
        </a:p>
      </dgm:t>
    </dgm:pt>
    <dgm:pt modelId="{368D0259-22C4-4A5C-86D4-9631BABAB17C}" type="sibTrans" cxnId="{B513E129-33C1-4D66-92FD-8A2B6692E337}">
      <dgm:prSet/>
      <dgm:spPr/>
      <dgm:t>
        <a:bodyPr/>
        <a:lstStyle/>
        <a:p>
          <a:endParaRPr lang="en-US" b="0" i="0">
            <a:latin typeface="Avenir Book" panose="02000503020000020003" pitchFamily="2" charset="0"/>
          </a:endParaRPr>
        </a:p>
      </dgm:t>
    </dgm:pt>
    <dgm:pt modelId="{C43E2FBA-1937-9A40-8888-649630AC5195}">
      <dgm:prSet/>
      <dgm:spPr/>
      <dgm:t>
        <a:bodyPr/>
        <a:lstStyle/>
        <a:p>
          <a:r>
            <a:rPr lang="de-DE" b="0" i="0" dirty="0" err="1">
              <a:latin typeface="Avenir Book" panose="02000503020000020003" pitchFamily="2" charset="0"/>
            </a:rPr>
            <a:t>Results</a:t>
          </a:r>
          <a:r>
            <a:rPr lang="de-DE" b="0" i="0" dirty="0">
              <a:latin typeface="Avenir Book" panose="02000503020000020003" pitchFamily="2" charset="0"/>
            </a:rPr>
            <a:t> and </a:t>
          </a:r>
          <a:r>
            <a:rPr lang="de-DE" b="0" i="0" dirty="0" err="1">
              <a:latin typeface="Avenir Book" panose="02000503020000020003" pitchFamily="2" charset="0"/>
            </a:rPr>
            <a:t>Discussion</a:t>
          </a:r>
          <a:endParaRPr lang="de-DE" b="0" i="0" dirty="0">
            <a:latin typeface="Avenir Book" panose="02000503020000020003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DAFEF06-C641-A745-BD5B-763792250343}" type="parTrans" cxnId="{2D44EF52-A8B7-8A4D-AD2A-A4FA391FEF7D}">
      <dgm:prSet/>
      <dgm:spPr/>
      <dgm:t>
        <a:bodyPr/>
        <a:lstStyle/>
        <a:p>
          <a:endParaRPr lang="de-DE" b="0" i="0">
            <a:latin typeface="Avenir Book" panose="02000503020000020003" pitchFamily="2" charset="0"/>
          </a:endParaRPr>
        </a:p>
      </dgm:t>
    </dgm:pt>
    <dgm:pt modelId="{E60BCDC9-1B52-6A4C-8941-2BB1F6F7E03B}" type="sibTrans" cxnId="{2D44EF52-A8B7-8A4D-AD2A-A4FA391FEF7D}">
      <dgm:prSet/>
      <dgm:spPr/>
      <dgm:t>
        <a:bodyPr/>
        <a:lstStyle/>
        <a:p>
          <a:endParaRPr lang="de-DE" b="0" i="0">
            <a:latin typeface="Avenir Book" panose="02000503020000020003" pitchFamily="2" charset="0"/>
          </a:endParaRPr>
        </a:p>
      </dgm:t>
    </dgm:pt>
    <dgm:pt modelId="{C767D48F-E04E-FD4B-8615-8D06D8DCAC73}">
      <dgm:prSet/>
      <dgm:spPr/>
      <dgm:t>
        <a:bodyPr/>
        <a:lstStyle/>
        <a:p>
          <a:r>
            <a:rPr lang="de-DE" b="0" i="0" dirty="0" err="1">
              <a:latin typeface="Avenir Book" panose="02000503020000020003" pitchFamily="2" charset="0"/>
            </a:rPr>
            <a:t>Conclusion</a:t>
          </a:r>
          <a:endParaRPr lang="de-DE" b="0" i="0" dirty="0">
            <a:latin typeface="Avenir Book" panose="02000503020000020003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383D3B2B-226F-3744-B78B-FBC99480E01D}" type="parTrans" cxnId="{D96E6C76-183F-3E42-9C02-84378169B47B}">
      <dgm:prSet/>
      <dgm:spPr/>
      <dgm:t>
        <a:bodyPr/>
        <a:lstStyle/>
        <a:p>
          <a:endParaRPr lang="de-DE" b="0" i="0">
            <a:latin typeface="Avenir Book" panose="02000503020000020003" pitchFamily="2" charset="0"/>
          </a:endParaRPr>
        </a:p>
      </dgm:t>
    </dgm:pt>
    <dgm:pt modelId="{7B68A751-C608-2C4A-9C78-2B7BE87119B7}" type="sibTrans" cxnId="{D96E6C76-183F-3E42-9C02-84378169B47B}">
      <dgm:prSet/>
      <dgm:spPr/>
      <dgm:t>
        <a:bodyPr/>
        <a:lstStyle/>
        <a:p>
          <a:endParaRPr lang="de-DE" b="0" i="0">
            <a:latin typeface="Avenir Book" panose="02000503020000020003" pitchFamily="2" charset="0"/>
          </a:endParaRPr>
        </a:p>
      </dgm:t>
    </dgm:pt>
    <dgm:pt modelId="{5A7DC552-2ACB-5840-B078-68F1EC09AAB5}" type="pres">
      <dgm:prSet presAssocID="{3714D45E-336D-44F2-9CA9-B90356D6BC18}" presName="linearFlow" presStyleCnt="0">
        <dgm:presLayoutVars>
          <dgm:dir/>
          <dgm:resizeHandles val="exact"/>
        </dgm:presLayoutVars>
      </dgm:prSet>
      <dgm:spPr/>
    </dgm:pt>
    <dgm:pt modelId="{055391A6-CF76-7B46-91F8-D0B8881A150F}" type="pres">
      <dgm:prSet presAssocID="{03ED58A5-3B24-41F3-90D7-3CA8503770ED}" presName="composite" presStyleCnt="0"/>
      <dgm:spPr/>
    </dgm:pt>
    <dgm:pt modelId="{7F98C8E7-BBA9-7B42-B7F7-E195A7AC6FE0}" type="pres">
      <dgm:prSet presAssocID="{03ED58A5-3B24-41F3-90D7-3CA8503770ED}" presName="imgShp" presStyleLbl="fgImgPlace1" presStyleIdx="0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3B556D9-4DB7-C44E-92CB-FBEC1342743D}" type="pres">
      <dgm:prSet presAssocID="{03ED58A5-3B24-41F3-90D7-3CA8503770ED}" presName="txShp" presStyleLbl="node1" presStyleIdx="0" presStyleCnt="5">
        <dgm:presLayoutVars>
          <dgm:bulletEnabled val="1"/>
        </dgm:presLayoutVars>
      </dgm:prSet>
      <dgm:spPr/>
    </dgm:pt>
    <dgm:pt modelId="{1BCE533B-3589-6049-9F41-1A4E3B85B491}" type="pres">
      <dgm:prSet presAssocID="{2A788317-9653-472F-BB84-EDA3953ED836}" presName="spacing" presStyleCnt="0"/>
      <dgm:spPr/>
    </dgm:pt>
    <dgm:pt modelId="{42E45903-7577-574D-BCD1-0FE0DE8BA3D7}" type="pres">
      <dgm:prSet presAssocID="{73EDA8F7-C0FC-404A-879A-3F5FED98A0EE}" presName="composite" presStyleCnt="0"/>
      <dgm:spPr/>
    </dgm:pt>
    <dgm:pt modelId="{17093B04-DE40-4C4A-8825-893854FFE5EF}" type="pres">
      <dgm:prSet presAssocID="{73EDA8F7-C0FC-404A-879A-3F5FED98A0EE}" presName="imgShp" presStyleLbl="fgImgPlace1" presStyleIdx="1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8327C8F2-D2E5-424D-B30C-A5A4F3B264D7}" type="pres">
      <dgm:prSet presAssocID="{73EDA8F7-C0FC-404A-879A-3F5FED98A0EE}" presName="txShp" presStyleLbl="node1" presStyleIdx="1" presStyleCnt="5">
        <dgm:presLayoutVars>
          <dgm:bulletEnabled val="1"/>
        </dgm:presLayoutVars>
      </dgm:prSet>
      <dgm:spPr/>
    </dgm:pt>
    <dgm:pt modelId="{284DAF98-FA8D-CD4D-A580-F965B46BFE50}" type="pres">
      <dgm:prSet presAssocID="{F44CAD92-9D17-44D9-B202-A564636561BE}" presName="spacing" presStyleCnt="0"/>
      <dgm:spPr/>
    </dgm:pt>
    <dgm:pt modelId="{D0D64CE9-1E7C-4C40-94DE-80EB4C907EC2}" type="pres">
      <dgm:prSet presAssocID="{91A2D171-BA32-48A9-BEAF-C1D75B2804FE}" presName="composite" presStyleCnt="0"/>
      <dgm:spPr/>
    </dgm:pt>
    <dgm:pt modelId="{D5550BCF-53AA-1841-9295-2ACDDBF8737E}" type="pres">
      <dgm:prSet presAssocID="{91A2D171-BA32-48A9-BEAF-C1D75B2804FE}" presName="imgShp" presStyleLbl="fgImgPlace1" presStyleIdx="2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reise mit Pfeilen mit einfarbiger Füllung"/>
        </a:ext>
      </dgm:extLst>
    </dgm:pt>
    <dgm:pt modelId="{0D29824F-801B-FC4B-A783-F7DDF78A7577}" type="pres">
      <dgm:prSet presAssocID="{91A2D171-BA32-48A9-BEAF-C1D75B2804FE}" presName="txShp" presStyleLbl="node1" presStyleIdx="2" presStyleCnt="5">
        <dgm:presLayoutVars>
          <dgm:bulletEnabled val="1"/>
        </dgm:presLayoutVars>
      </dgm:prSet>
      <dgm:spPr/>
    </dgm:pt>
    <dgm:pt modelId="{CF342FD5-AFA7-8E4F-B2CB-1C9BB2AC2041}" type="pres">
      <dgm:prSet presAssocID="{368D0259-22C4-4A5C-86D4-9631BABAB17C}" presName="spacing" presStyleCnt="0"/>
      <dgm:spPr/>
    </dgm:pt>
    <dgm:pt modelId="{2E07B2AF-87D4-774E-AC91-1468F4A52C03}" type="pres">
      <dgm:prSet presAssocID="{C43E2FBA-1937-9A40-8888-649630AC5195}" presName="composite" presStyleCnt="0"/>
      <dgm:spPr/>
    </dgm:pt>
    <dgm:pt modelId="{ED3069A2-15DF-0D40-8B13-D8F9B78ACE98}" type="pres">
      <dgm:prSet presAssocID="{C43E2FBA-1937-9A40-8888-649630AC5195}" presName="imgShp" presStyleLbl="fgImgPlace1" presStyleIdx="3" presStyleCnt="5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äsentation mit Kreisdiagramm Silhouette"/>
        </a:ext>
      </dgm:extLst>
    </dgm:pt>
    <dgm:pt modelId="{DD8DFA58-A09B-3142-8B68-F93C08EBD75D}" type="pres">
      <dgm:prSet presAssocID="{C43E2FBA-1937-9A40-8888-649630AC5195}" presName="txShp" presStyleLbl="node1" presStyleIdx="3" presStyleCnt="5">
        <dgm:presLayoutVars>
          <dgm:bulletEnabled val="1"/>
        </dgm:presLayoutVars>
      </dgm:prSet>
      <dgm:spPr/>
    </dgm:pt>
    <dgm:pt modelId="{D5682EC1-F6E3-C848-8D11-C28075CD17E0}" type="pres">
      <dgm:prSet presAssocID="{E60BCDC9-1B52-6A4C-8941-2BB1F6F7E03B}" presName="spacing" presStyleCnt="0"/>
      <dgm:spPr/>
    </dgm:pt>
    <dgm:pt modelId="{4DA10A0E-B598-D64B-8ACF-797450596225}" type="pres">
      <dgm:prSet presAssocID="{C767D48F-E04E-FD4B-8615-8D06D8DCAC73}" presName="composite" presStyleCnt="0"/>
      <dgm:spPr/>
    </dgm:pt>
    <dgm:pt modelId="{D41E1987-017A-0E45-AAD7-436AE1677403}" type="pres">
      <dgm:prSet presAssocID="{C767D48F-E04E-FD4B-8615-8D06D8DCAC73}" presName="imgShp" presStyleLbl="fgImgPlace1" presStyleIdx="4" presStyleCnt="5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nnflagge mit einfarbiger Füllung"/>
        </a:ext>
      </dgm:extLst>
    </dgm:pt>
    <dgm:pt modelId="{29BC9B26-73D1-2D43-B815-78C4DE1DD668}" type="pres">
      <dgm:prSet presAssocID="{C767D48F-E04E-FD4B-8615-8D06D8DCAC73}" presName="txShp" presStyleLbl="node1" presStyleIdx="4" presStyleCnt="5">
        <dgm:presLayoutVars>
          <dgm:bulletEnabled val="1"/>
        </dgm:presLayoutVars>
      </dgm:prSet>
      <dgm:spPr/>
    </dgm:pt>
  </dgm:ptLst>
  <dgm:cxnLst>
    <dgm:cxn modelId="{E6EA2E07-8BE7-4F4D-94A9-2967CEA35709}" type="presOf" srcId="{73EDA8F7-C0FC-404A-879A-3F5FED98A0EE}" destId="{8327C8F2-D2E5-424D-B30C-A5A4F3B264D7}" srcOrd="0" destOrd="0" presId="urn:microsoft.com/office/officeart/2005/8/layout/vList3"/>
    <dgm:cxn modelId="{B513E129-33C1-4D66-92FD-8A2B6692E337}" srcId="{3714D45E-336D-44F2-9CA9-B90356D6BC18}" destId="{91A2D171-BA32-48A9-BEAF-C1D75B2804FE}" srcOrd="2" destOrd="0" parTransId="{4DD64380-1772-4355-B6B9-2CC305A4370C}" sibTransId="{368D0259-22C4-4A5C-86D4-9631BABAB17C}"/>
    <dgm:cxn modelId="{03598F33-04BE-40A7-9D23-9D6E9D0403AD}" srcId="{3714D45E-336D-44F2-9CA9-B90356D6BC18}" destId="{73EDA8F7-C0FC-404A-879A-3F5FED98A0EE}" srcOrd="1" destOrd="0" parTransId="{BD44ECFA-7B6C-429C-9824-9DFA81C378C1}" sibTransId="{F44CAD92-9D17-44D9-B202-A564636561BE}"/>
    <dgm:cxn modelId="{2D44EF52-A8B7-8A4D-AD2A-A4FA391FEF7D}" srcId="{3714D45E-336D-44F2-9CA9-B90356D6BC18}" destId="{C43E2FBA-1937-9A40-8888-649630AC5195}" srcOrd="3" destOrd="0" parTransId="{DDAFEF06-C641-A745-BD5B-763792250343}" sibTransId="{E60BCDC9-1B52-6A4C-8941-2BB1F6F7E03B}"/>
    <dgm:cxn modelId="{4DFAAF73-5463-0944-8EA0-5337D24FBF91}" type="presOf" srcId="{91A2D171-BA32-48A9-BEAF-C1D75B2804FE}" destId="{0D29824F-801B-FC4B-A783-F7DDF78A7577}" srcOrd="0" destOrd="0" presId="urn:microsoft.com/office/officeart/2005/8/layout/vList3"/>
    <dgm:cxn modelId="{D96E6C76-183F-3E42-9C02-84378169B47B}" srcId="{3714D45E-336D-44F2-9CA9-B90356D6BC18}" destId="{C767D48F-E04E-FD4B-8615-8D06D8DCAC73}" srcOrd="4" destOrd="0" parTransId="{383D3B2B-226F-3744-B78B-FBC99480E01D}" sibTransId="{7B68A751-C608-2C4A-9C78-2B7BE87119B7}"/>
    <dgm:cxn modelId="{10939C8E-3EDC-F641-9959-7F3B3BB96F47}" type="presOf" srcId="{C767D48F-E04E-FD4B-8615-8D06D8DCAC73}" destId="{29BC9B26-73D1-2D43-B815-78C4DE1DD668}" srcOrd="0" destOrd="0" presId="urn:microsoft.com/office/officeart/2005/8/layout/vList3"/>
    <dgm:cxn modelId="{0BB6E3BD-B48B-C545-B524-FAB765EA6655}" type="presOf" srcId="{C43E2FBA-1937-9A40-8888-649630AC5195}" destId="{DD8DFA58-A09B-3142-8B68-F93C08EBD75D}" srcOrd="0" destOrd="0" presId="urn:microsoft.com/office/officeart/2005/8/layout/vList3"/>
    <dgm:cxn modelId="{86AB2DBF-91F6-4076-B466-DFE8019024D4}" srcId="{3714D45E-336D-44F2-9CA9-B90356D6BC18}" destId="{03ED58A5-3B24-41F3-90D7-3CA8503770ED}" srcOrd="0" destOrd="0" parTransId="{03A10ACC-3165-46F9-BB7F-A91F316FC7C7}" sibTransId="{2A788317-9653-472F-BB84-EDA3953ED836}"/>
    <dgm:cxn modelId="{BC6583EF-06A0-FF4E-86BD-C3363D41C074}" type="presOf" srcId="{3714D45E-336D-44F2-9CA9-B90356D6BC18}" destId="{5A7DC552-2ACB-5840-B078-68F1EC09AAB5}" srcOrd="0" destOrd="0" presId="urn:microsoft.com/office/officeart/2005/8/layout/vList3"/>
    <dgm:cxn modelId="{5A17F7FE-1794-7144-B074-A1862C367B36}" type="presOf" srcId="{03ED58A5-3B24-41F3-90D7-3CA8503770ED}" destId="{63B556D9-4DB7-C44E-92CB-FBEC1342743D}" srcOrd="0" destOrd="0" presId="urn:microsoft.com/office/officeart/2005/8/layout/vList3"/>
    <dgm:cxn modelId="{43A15EF4-C725-EE4E-AF4F-E9CCA3C439EB}" type="presParOf" srcId="{5A7DC552-2ACB-5840-B078-68F1EC09AAB5}" destId="{055391A6-CF76-7B46-91F8-D0B8881A150F}" srcOrd="0" destOrd="0" presId="urn:microsoft.com/office/officeart/2005/8/layout/vList3"/>
    <dgm:cxn modelId="{742B4983-735D-0A44-BAF1-0B7B5874F2ED}" type="presParOf" srcId="{055391A6-CF76-7B46-91F8-D0B8881A150F}" destId="{7F98C8E7-BBA9-7B42-B7F7-E195A7AC6FE0}" srcOrd="0" destOrd="0" presId="urn:microsoft.com/office/officeart/2005/8/layout/vList3"/>
    <dgm:cxn modelId="{4A7F72CC-C9E6-254E-B3C3-2C9107DCD5FA}" type="presParOf" srcId="{055391A6-CF76-7B46-91F8-D0B8881A150F}" destId="{63B556D9-4DB7-C44E-92CB-FBEC1342743D}" srcOrd="1" destOrd="0" presId="urn:microsoft.com/office/officeart/2005/8/layout/vList3"/>
    <dgm:cxn modelId="{12782242-0A68-1345-98FA-68B5E18E2A32}" type="presParOf" srcId="{5A7DC552-2ACB-5840-B078-68F1EC09AAB5}" destId="{1BCE533B-3589-6049-9F41-1A4E3B85B491}" srcOrd="1" destOrd="0" presId="urn:microsoft.com/office/officeart/2005/8/layout/vList3"/>
    <dgm:cxn modelId="{7A49D948-7EAB-A547-A8A8-F67D4649FDDF}" type="presParOf" srcId="{5A7DC552-2ACB-5840-B078-68F1EC09AAB5}" destId="{42E45903-7577-574D-BCD1-0FE0DE8BA3D7}" srcOrd="2" destOrd="0" presId="urn:microsoft.com/office/officeart/2005/8/layout/vList3"/>
    <dgm:cxn modelId="{70CDDB6F-F11A-0E4F-897A-0926139CD968}" type="presParOf" srcId="{42E45903-7577-574D-BCD1-0FE0DE8BA3D7}" destId="{17093B04-DE40-4C4A-8825-893854FFE5EF}" srcOrd="0" destOrd="0" presId="urn:microsoft.com/office/officeart/2005/8/layout/vList3"/>
    <dgm:cxn modelId="{2795AB10-5208-714F-9B68-9BFF98A01F94}" type="presParOf" srcId="{42E45903-7577-574D-BCD1-0FE0DE8BA3D7}" destId="{8327C8F2-D2E5-424D-B30C-A5A4F3B264D7}" srcOrd="1" destOrd="0" presId="urn:microsoft.com/office/officeart/2005/8/layout/vList3"/>
    <dgm:cxn modelId="{FFE9AFD6-43CE-884E-846E-D60988E64C92}" type="presParOf" srcId="{5A7DC552-2ACB-5840-B078-68F1EC09AAB5}" destId="{284DAF98-FA8D-CD4D-A580-F965B46BFE50}" srcOrd="3" destOrd="0" presId="urn:microsoft.com/office/officeart/2005/8/layout/vList3"/>
    <dgm:cxn modelId="{DD265CA2-4483-594E-B924-76C9691A6EFB}" type="presParOf" srcId="{5A7DC552-2ACB-5840-B078-68F1EC09AAB5}" destId="{D0D64CE9-1E7C-4C40-94DE-80EB4C907EC2}" srcOrd="4" destOrd="0" presId="urn:microsoft.com/office/officeart/2005/8/layout/vList3"/>
    <dgm:cxn modelId="{DD1CEBE9-6F83-E741-AAA7-B85F4466AB38}" type="presParOf" srcId="{D0D64CE9-1E7C-4C40-94DE-80EB4C907EC2}" destId="{D5550BCF-53AA-1841-9295-2ACDDBF8737E}" srcOrd="0" destOrd="0" presId="urn:microsoft.com/office/officeart/2005/8/layout/vList3"/>
    <dgm:cxn modelId="{881F423B-A6C5-CD41-A741-D3D696D8B364}" type="presParOf" srcId="{D0D64CE9-1E7C-4C40-94DE-80EB4C907EC2}" destId="{0D29824F-801B-FC4B-A783-F7DDF78A7577}" srcOrd="1" destOrd="0" presId="urn:microsoft.com/office/officeart/2005/8/layout/vList3"/>
    <dgm:cxn modelId="{373001C1-2C12-DC4B-A05B-298EE93A410D}" type="presParOf" srcId="{5A7DC552-2ACB-5840-B078-68F1EC09AAB5}" destId="{CF342FD5-AFA7-8E4F-B2CB-1C9BB2AC2041}" srcOrd="5" destOrd="0" presId="urn:microsoft.com/office/officeart/2005/8/layout/vList3"/>
    <dgm:cxn modelId="{BE652B2C-AD8B-384B-8734-BBF80B72C436}" type="presParOf" srcId="{5A7DC552-2ACB-5840-B078-68F1EC09AAB5}" destId="{2E07B2AF-87D4-774E-AC91-1468F4A52C03}" srcOrd="6" destOrd="0" presId="urn:microsoft.com/office/officeart/2005/8/layout/vList3"/>
    <dgm:cxn modelId="{F8B5086E-6743-4448-A24B-EEB8A1DFCD96}" type="presParOf" srcId="{2E07B2AF-87D4-774E-AC91-1468F4A52C03}" destId="{ED3069A2-15DF-0D40-8B13-D8F9B78ACE98}" srcOrd="0" destOrd="0" presId="urn:microsoft.com/office/officeart/2005/8/layout/vList3"/>
    <dgm:cxn modelId="{14B84EF1-392A-9F4D-99D6-07FA47E79ECE}" type="presParOf" srcId="{2E07B2AF-87D4-774E-AC91-1468F4A52C03}" destId="{DD8DFA58-A09B-3142-8B68-F93C08EBD75D}" srcOrd="1" destOrd="0" presId="urn:microsoft.com/office/officeart/2005/8/layout/vList3"/>
    <dgm:cxn modelId="{5A3D7692-3054-9C4E-823C-CAFA908020E0}" type="presParOf" srcId="{5A7DC552-2ACB-5840-B078-68F1EC09AAB5}" destId="{D5682EC1-F6E3-C848-8D11-C28075CD17E0}" srcOrd="7" destOrd="0" presId="urn:microsoft.com/office/officeart/2005/8/layout/vList3"/>
    <dgm:cxn modelId="{09E95A0A-A026-4A4F-8327-C1C3A7A5E814}" type="presParOf" srcId="{5A7DC552-2ACB-5840-B078-68F1EC09AAB5}" destId="{4DA10A0E-B598-D64B-8ACF-797450596225}" srcOrd="8" destOrd="0" presId="urn:microsoft.com/office/officeart/2005/8/layout/vList3"/>
    <dgm:cxn modelId="{2D6BB1B9-3586-9E4A-ABB0-9A2C8F942AC9}" type="presParOf" srcId="{4DA10A0E-B598-D64B-8ACF-797450596225}" destId="{D41E1987-017A-0E45-AAD7-436AE1677403}" srcOrd="0" destOrd="0" presId="urn:microsoft.com/office/officeart/2005/8/layout/vList3"/>
    <dgm:cxn modelId="{D5821ADD-81FB-6645-8ECC-3135C3AB2EC3}" type="presParOf" srcId="{4DA10A0E-B598-D64B-8ACF-797450596225}" destId="{29BC9B26-73D1-2D43-B815-78C4DE1DD6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18168C-8F1F-4CEC-8004-62B81F74DFB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88ED91-D770-4ACE-977B-B40A728470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b="0" i="0" dirty="0" err="1">
              <a:latin typeface="Avenir Book" panose="02000503020000020003" pitchFamily="2" charset="0"/>
            </a:rPr>
            <a:t>Geodata</a:t>
          </a:r>
          <a:r>
            <a:rPr lang="de-DE" sz="1800" b="0" i="0" dirty="0">
              <a:latin typeface="Avenir Book" panose="02000503020000020003" pitchFamily="2" charset="0"/>
            </a:rPr>
            <a:t>, </a:t>
          </a:r>
          <a:r>
            <a:rPr lang="de-DE" sz="1800" b="0" i="0" dirty="0" err="1">
              <a:latin typeface="Avenir Book" panose="02000503020000020003" pitchFamily="2" charset="0"/>
            </a:rPr>
            <a:t>Landvover</a:t>
          </a:r>
          <a:r>
            <a:rPr lang="de-DE" sz="1800" b="0" i="0" dirty="0">
              <a:latin typeface="Avenir Book" panose="02000503020000020003" pitchFamily="2" charset="0"/>
            </a:rPr>
            <a:t>: 2016 DEM (</a:t>
          </a:r>
          <a:r>
            <a:rPr lang="de-DE" sz="1800" b="0" i="0" dirty="0" err="1">
              <a:latin typeface="Avenir Book" panose="02000503020000020003" pitchFamily="2" charset="0"/>
            </a:rPr>
            <a:t>Icelandic</a:t>
          </a:r>
          <a:r>
            <a:rPr lang="de-DE" sz="1800" b="0" i="0" dirty="0">
              <a:latin typeface="Avenir Book" panose="02000503020000020003" pitchFamily="2" charset="0"/>
            </a:rPr>
            <a:t> Land Survey)</a:t>
          </a:r>
          <a:endParaRPr lang="en-US" sz="1800" b="0" i="0" dirty="0">
            <a:latin typeface="Avenir Book" panose="02000503020000020003" pitchFamily="2" charset="0"/>
          </a:endParaRPr>
        </a:p>
      </dgm:t>
    </dgm:pt>
    <dgm:pt modelId="{9F6968A0-3707-4FD8-B7FD-9C345FE1B12B}" type="parTrans" cxnId="{EB48FEE3-6927-4C5F-A954-B0AE697CD7D8}">
      <dgm:prSet/>
      <dgm:spPr/>
      <dgm:t>
        <a:bodyPr/>
        <a:lstStyle/>
        <a:p>
          <a:endParaRPr lang="en-US" sz="2400" b="0" i="0">
            <a:latin typeface="Avenir Book" panose="02000503020000020003" pitchFamily="2" charset="0"/>
          </a:endParaRPr>
        </a:p>
      </dgm:t>
    </dgm:pt>
    <dgm:pt modelId="{0E4D6DA8-1F21-4158-8E39-6AA6E4BD8728}" type="sibTrans" cxnId="{EB48FEE3-6927-4C5F-A954-B0AE697CD7D8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0" i="0">
            <a:latin typeface="Avenir Book" panose="02000503020000020003" pitchFamily="2" charset="0"/>
          </a:endParaRPr>
        </a:p>
      </dgm:t>
    </dgm:pt>
    <dgm:pt modelId="{47EE4D01-41E7-4FE3-8AEE-1687E25D5B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b="0" i="0" dirty="0" err="1">
              <a:latin typeface="Avenir Book" panose="02000503020000020003" pitchFamily="2" charset="0"/>
            </a:rPr>
            <a:t>Calculated</a:t>
          </a:r>
          <a:r>
            <a:rPr lang="de-DE" sz="1800" b="0" i="0" dirty="0">
              <a:latin typeface="Avenir Book" panose="02000503020000020003" pitchFamily="2" charset="0"/>
            </a:rPr>
            <a:t> </a:t>
          </a:r>
          <a:r>
            <a:rPr lang="de-DE" sz="1800" b="0" i="0" dirty="0" err="1">
              <a:latin typeface="Avenir Book" panose="02000503020000020003" pitchFamily="2" charset="0"/>
            </a:rPr>
            <a:t>inflow</a:t>
          </a:r>
          <a:r>
            <a:rPr lang="de-DE" sz="1800" b="0" i="0" dirty="0">
              <a:latin typeface="Avenir Book" panose="02000503020000020003" pitchFamily="2" charset="0"/>
            </a:rPr>
            <a:t> and </a:t>
          </a:r>
          <a:r>
            <a:rPr lang="de-DE" sz="1800" b="0" i="0" dirty="0" err="1">
              <a:latin typeface="Avenir Book" panose="02000503020000020003" pitchFamily="2" charset="0"/>
            </a:rPr>
            <a:t>withdrawal</a:t>
          </a:r>
          <a:r>
            <a:rPr lang="de-DE" sz="1800" b="0" i="0" dirty="0">
              <a:latin typeface="Avenir Book" panose="02000503020000020003" pitchFamily="2" charset="0"/>
            </a:rPr>
            <a:t> </a:t>
          </a:r>
          <a:r>
            <a:rPr lang="de-DE" sz="1800" b="0" i="0" dirty="0" err="1">
              <a:latin typeface="Avenir Book" panose="02000503020000020003" pitchFamily="2" charset="0"/>
            </a:rPr>
            <a:t>Hálslón</a:t>
          </a:r>
          <a:r>
            <a:rPr lang="de-DE" sz="1800" b="0" i="0" dirty="0">
              <a:latin typeface="Avenir Book" panose="02000503020000020003" pitchFamily="2" charset="0"/>
            </a:rPr>
            <a:t> </a:t>
          </a:r>
          <a:r>
            <a:rPr lang="de-DE" sz="1800" b="0" i="0" dirty="0" err="1">
              <a:latin typeface="Avenir Book" panose="02000503020000020003" pitchFamily="2" charset="0"/>
            </a:rPr>
            <a:t>reservoir</a:t>
          </a:r>
          <a:r>
            <a:rPr lang="de-DE" sz="1800" b="0" i="0" dirty="0">
              <a:latin typeface="Avenir Book" panose="02000503020000020003" pitchFamily="2" charset="0"/>
            </a:rPr>
            <a:t> (</a:t>
          </a:r>
          <a:r>
            <a:rPr lang="de-DE" sz="1800" b="0" i="0" dirty="0" err="1">
              <a:latin typeface="Avenir Book" panose="02000503020000020003" pitchFamily="2" charset="0"/>
            </a:rPr>
            <a:t>Landsvirkjun</a:t>
          </a:r>
          <a:r>
            <a:rPr lang="de-DE" sz="1800" b="0" i="0" dirty="0">
              <a:latin typeface="Avenir Book" panose="02000503020000020003" pitchFamily="2" charset="0"/>
            </a:rPr>
            <a:t> (National Power Company))</a:t>
          </a:r>
          <a:endParaRPr lang="en-US" sz="1800" b="0" i="0" dirty="0">
            <a:latin typeface="Avenir Book" panose="02000503020000020003" pitchFamily="2" charset="0"/>
          </a:endParaRPr>
        </a:p>
      </dgm:t>
    </dgm:pt>
    <dgm:pt modelId="{97C0E4A0-65D7-467C-9434-9CAED0D945A4}" type="parTrans" cxnId="{E88897D6-7388-467A-91FC-5E66CA59347A}">
      <dgm:prSet/>
      <dgm:spPr/>
      <dgm:t>
        <a:bodyPr/>
        <a:lstStyle/>
        <a:p>
          <a:endParaRPr lang="en-US" sz="2400" b="0" i="0">
            <a:latin typeface="Avenir Book" panose="02000503020000020003" pitchFamily="2" charset="0"/>
          </a:endParaRPr>
        </a:p>
      </dgm:t>
    </dgm:pt>
    <dgm:pt modelId="{049627CB-9B1A-4494-93A0-E5ADF7BE8421}" type="sibTrans" cxnId="{E88897D6-7388-467A-91FC-5E66CA59347A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0" i="0">
            <a:latin typeface="Avenir Book" panose="02000503020000020003" pitchFamily="2" charset="0"/>
          </a:endParaRPr>
        </a:p>
      </dgm:t>
    </dgm:pt>
    <dgm:pt modelId="{66797AA2-C8DB-4683-9CCB-DA4D4BD65D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b="0" i="0" dirty="0">
              <a:latin typeface="Avenir Book" panose="02000503020000020003" pitchFamily="2" charset="0"/>
            </a:rPr>
            <a:t>Climate </a:t>
          </a:r>
          <a:r>
            <a:rPr lang="de-DE" sz="1800" b="0" i="0" dirty="0" err="1">
              <a:latin typeface="Avenir Book" panose="02000503020000020003" pitchFamily="2" charset="0"/>
            </a:rPr>
            <a:t>Projections</a:t>
          </a:r>
          <a:r>
            <a:rPr lang="de-DE" sz="1800" b="0" i="0" dirty="0">
              <a:latin typeface="Avenir Book" panose="02000503020000020003" pitchFamily="2" charset="0"/>
            </a:rPr>
            <a:t>: </a:t>
          </a:r>
          <a:r>
            <a:rPr lang="de-DE" sz="1800" b="0" i="0" dirty="0" err="1">
              <a:latin typeface="Avenir Book" panose="02000503020000020003" pitchFamily="2" charset="0"/>
            </a:rPr>
            <a:t>Ve</a:t>
          </a:r>
          <a:r>
            <a:rPr lang="de-CH" sz="1800" b="0" i="0" dirty="0" err="1">
              <a:latin typeface="Avenir Book" panose="02000503020000020003" pitchFamily="2" charset="0"/>
            </a:rPr>
            <a:t>ð</a:t>
          </a:r>
          <a:r>
            <a:rPr lang="de-DE" sz="1800" b="0" i="0" dirty="0" err="1">
              <a:latin typeface="Avenir Book" panose="02000503020000020003" pitchFamily="2" charset="0"/>
            </a:rPr>
            <a:t>urstofa</a:t>
          </a:r>
          <a:r>
            <a:rPr lang="de-DE" sz="1800" b="0" i="0" dirty="0">
              <a:latin typeface="Avenir Book" panose="02000503020000020003" pitchFamily="2" charset="0"/>
            </a:rPr>
            <a:t> Islands (</a:t>
          </a:r>
          <a:r>
            <a:rPr lang="de-DE" sz="1800" b="0" i="0" dirty="0" err="1">
              <a:latin typeface="Avenir Book" panose="02000503020000020003" pitchFamily="2" charset="0"/>
            </a:rPr>
            <a:t>Icelandic</a:t>
          </a:r>
          <a:r>
            <a:rPr lang="de-DE" sz="1800" b="0" i="0" dirty="0">
              <a:latin typeface="Avenir Book" panose="02000503020000020003" pitchFamily="2" charset="0"/>
            </a:rPr>
            <a:t> Met Office)</a:t>
          </a:r>
          <a:endParaRPr lang="en-US" sz="1800" b="0" i="0" dirty="0">
            <a:latin typeface="Avenir Book" panose="02000503020000020003" pitchFamily="2" charset="0"/>
          </a:endParaRPr>
        </a:p>
      </dgm:t>
    </dgm:pt>
    <dgm:pt modelId="{385F9F7C-9CB8-4050-9BA2-29A7F664B33A}" type="parTrans" cxnId="{239EB6B7-9765-4810-A6DD-565502A85F5F}">
      <dgm:prSet/>
      <dgm:spPr/>
      <dgm:t>
        <a:bodyPr/>
        <a:lstStyle/>
        <a:p>
          <a:endParaRPr lang="en-US" sz="2400" b="0" i="0">
            <a:latin typeface="Avenir Book" panose="02000503020000020003" pitchFamily="2" charset="0"/>
          </a:endParaRPr>
        </a:p>
      </dgm:t>
    </dgm:pt>
    <dgm:pt modelId="{D56BD00C-F557-4F20-BD89-705AF18ADF5D}" type="sibTrans" cxnId="{239EB6B7-9765-4810-A6DD-565502A85F5F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0" i="0">
            <a:latin typeface="Avenir Book" panose="02000503020000020003" pitchFamily="2" charset="0"/>
          </a:endParaRPr>
        </a:p>
      </dgm:t>
    </dgm:pt>
    <dgm:pt modelId="{8083C6D7-CBD4-9348-8760-E3A81A8CD8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b="0" i="0" dirty="0" err="1">
              <a:latin typeface="Avenir Book" panose="02000503020000020003" pitchFamily="2" charset="0"/>
            </a:rPr>
            <a:t>Meteorological</a:t>
          </a:r>
          <a:r>
            <a:rPr lang="de-DE" sz="1800" b="0" i="0" dirty="0">
              <a:latin typeface="Avenir Book" panose="02000503020000020003" pitchFamily="2" charset="0"/>
            </a:rPr>
            <a:t>, Snow, Glacier: </a:t>
          </a:r>
          <a:r>
            <a:rPr lang="de-DE" sz="1800" b="0" i="0" dirty="0" err="1">
              <a:latin typeface="Avenir Book" panose="02000503020000020003" pitchFamily="2" charset="0"/>
            </a:rPr>
            <a:t>LamaH</a:t>
          </a:r>
          <a:r>
            <a:rPr lang="de-DE" sz="1800" b="0" i="0" dirty="0">
              <a:latin typeface="Avenir Book" panose="02000503020000020003" pitchFamily="2" charset="0"/>
            </a:rPr>
            <a:t>-ICE (</a:t>
          </a:r>
          <a:r>
            <a:rPr lang="de-DE" sz="1800" b="0" i="0" dirty="0" err="1">
              <a:latin typeface="Avenir Book" panose="02000503020000020003" pitchFamily="2" charset="0"/>
            </a:rPr>
            <a:t>Helgasson</a:t>
          </a:r>
          <a:r>
            <a:rPr lang="de-DE" sz="1800" b="0" i="0" dirty="0">
              <a:latin typeface="Avenir Book" panose="02000503020000020003" pitchFamily="2" charset="0"/>
            </a:rPr>
            <a:t>, </a:t>
          </a:r>
          <a:r>
            <a:rPr lang="de-DE" sz="1800" b="0" i="0" dirty="0" err="1">
              <a:latin typeface="Avenir Book" panose="02000503020000020003" pitchFamily="2" charset="0"/>
            </a:rPr>
            <a:t>Nijssen</a:t>
          </a:r>
          <a:r>
            <a:rPr lang="de-DE" sz="1800" b="0" i="0" dirty="0">
              <a:latin typeface="Avenir Book" panose="02000503020000020003" pitchFamily="2" charset="0"/>
            </a:rPr>
            <a:t>, 2023)</a:t>
          </a:r>
        </a:p>
      </dgm:t>
    </dgm:pt>
    <dgm:pt modelId="{A45FAAD2-29BD-2B4D-83CA-833DD2D70E25}" type="parTrans" cxnId="{E048AABD-271F-7244-9E24-EFD414CC6DCF}">
      <dgm:prSet/>
      <dgm:spPr/>
      <dgm:t>
        <a:bodyPr/>
        <a:lstStyle/>
        <a:p>
          <a:endParaRPr lang="de-DE" sz="2400" b="0" i="0">
            <a:latin typeface="Avenir Book" panose="02000503020000020003" pitchFamily="2" charset="0"/>
          </a:endParaRPr>
        </a:p>
      </dgm:t>
    </dgm:pt>
    <dgm:pt modelId="{1B73605D-5834-D746-8585-29DA6F427D2F}" type="sibTrans" cxnId="{E048AABD-271F-7244-9E24-EFD414CC6DCF}">
      <dgm:prSet/>
      <dgm:spPr/>
      <dgm:t>
        <a:bodyPr/>
        <a:lstStyle/>
        <a:p>
          <a:pPr>
            <a:lnSpc>
              <a:spcPct val="100000"/>
            </a:lnSpc>
          </a:pPr>
          <a:endParaRPr lang="de-DE" sz="2400" b="0" i="0">
            <a:latin typeface="Avenir Book" panose="02000503020000020003" pitchFamily="2" charset="0"/>
          </a:endParaRPr>
        </a:p>
      </dgm:t>
    </dgm:pt>
    <dgm:pt modelId="{AA7B9408-A3CD-4C86-AD44-090A2A701600}" type="pres">
      <dgm:prSet presAssocID="{8B18168C-8F1F-4CEC-8004-62B81F74DFB3}" presName="root" presStyleCnt="0">
        <dgm:presLayoutVars>
          <dgm:dir/>
          <dgm:resizeHandles val="exact"/>
        </dgm:presLayoutVars>
      </dgm:prSet>
      <dgm:spPr/>
    </dgm:pt>
    <dgm:pt modelId="{49C5E081-F334-4543-BF68-875A0BE1786F}" type="pres">
      <dgm:prSet presAssocID="{8B18168C-8F1F-4CEC-8004-62B81F74DFB3}" presName="container" presStyleCnt="0">
        <dgm:presLayoutVars>
          <dgm:dir/>
          <dgm:resizeHandles val="exact"/>
        </dgm:presLayoutVars>
      </dgm:prSet>
      <dgm:spPr/>
    </dgm:pt>
    <dgm:pt modelId="{EA888BF8-BFE8-4176-812C-4C2408E4E83B}" type="pres">
      <dgm:prSet presAssocID="{F588ED91-D770-4ACE-977B-B40A7284700B}" presName="compNode" presStyleCnt="0"/>
      <dgm:spPr/>
    </dgm:pt>
    <dgm:pt modelId="{559CF1A2-C100-45EE-8BEF-4B61C9FAFAED}" type="pres">
      <dgm:prSet presAssocID="{F588ED91-D770-4ACE-977B-B40A7284700B}" presName="iconBgRect" presStyleLbl="bgShp" presStyleIdx="0" presStyleCnt="4"/>
      <dgm:spPr/>
    </dgm:pt>
    <dgm:pt modelId="{1293C14A-4213-4158-9C29-799AF5A1AFAE}" type="pres">
      <dgm:prSet presAssocID="{F588ED91-D770-4ACE-977B-B40A7284700B}" presName="iconRect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F0764DB3-088A-4648-9F88-D72DB9FC565C}" type="pres">
      <dgm:prSet presAssocID="{F588ED91-D770-4ACE-977B-B40A7284700B}" presName="spaceRect" presStyleCnt="0"/>
      <dgm:spPr/>
    </dgm:pt>
    <dgm:pt modelId="{B3216664-7D2B-4940-8061-9B6C729A0E18}" type="pres">
      <dgm:prSet presAssocID="{F588ED91-D770-4ACE-977B-B40A7284700B}" presName="textRect" presStyleLbl="revTx" presStyleIdx="0" presStyleCnt="4">
        <dgm:presLayoutVars>
          <dgm:chMax val="1"/>
          <dgm:chPref val="1"/>
        </dgm:presLayoutVars>
      </dgm:prSet>
      <dgm:spPr/>
    </dgm:pt>
    <dgm:pt modelId="{FED9772A-7CEA-45C1-9B61-FB6BF3DB09A0}" type="pres">
      <dgm:prSet presAssocID="{0E4D6DA8-1F21-4158-8E39-6AA6E4BD8728}" presName="sibTrans" presStyleLbl="sibTrans2D1" presStyleIdx="0" presStyleCnt="0"/>
      <dgm:spPr/>
    </dgm:pt>
    <dgm:pt modelId="{68B7DAF3-1A45-9743-9BAF-3D80A9CE55CE}" type="pres">
      <dgm:prSet presAssocID="{8083C6D7-CBD4-9348-8760-E3A81A8CD815}" presName="compNode" presStyleCnt="0"/>
      <dgm:spPr/>
    </dgm:pt>
    <dgm:pt modelId="{8F54FBC8-EC45-8B4B-8BE4-3709135552F7}" type="pres">
      <dgm:prSet presAssocID="{8083C6D7-CBD4-9348-8760-E3A81A8CD815}" presName="iconBgRect" presStyleLbl="bgShp" presStyleIdx="1" presStyleCnt="4"/>
      <dgm:spPr/>
    </dgm:pt>
    <dgm:pt modelId="{8BDA6CEE-625F-6A4D-9156-2717A57D1D9C}" type="pres">
      <dgm:prSet presAssocID="{8083C6D7-CBD4-9348-8760-E3A81A8CD815}" presName="iconRect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</dgm:spPr>
    </dgm:pt>
    <dgm:pt modelId="{2E749EDE-96C3-B343-B1D9-05D7EBA5E47D}" type="pres">
      <dgm:prSet presAssocID="{8083C6D7-CBD4-9348-8760-E3A81A8CD815}" presName="spaceRect" presStyleCnt="0"/>
      <dgm:spPr/>
    </dgm:pt>
    <dgm:pt modelId="{89A31F27-745B-614C-9F54-954A3B4790FD}" type="pres">
      <dgm:prSet presAssocID="{8083C6D7-CBD4-9348-8760-E3A81A8CD815}" presName="textRect" presStyleLbl="revTx" presStyleIdx="1" presStyleCnt="4">
        <dgm:presLayoutVars>
          <dgm:chMax val="1"/>
          <dgm:chPref val="1"/>
        </dgm:presLayoutVars>
      </dgm:prSet>
      <dgm:spPr/>
    </dgm:pt>
    <dgm:pt modelId="{89367C4B-07AB-4641-9FB3-BB679D029DD5}" type="pres">
      <dgm:prSet presAssocID="{1B73605D-5834-D746-8585-29DA6F427D2F}" presName="sibTrans" presStyleLbl="sibTrans2D1" presStyleIdx="0" presStyleCnt="0"/>
      <dgm:spPr/>
    </dgm:pt>
    <dgm:pt modelId="{A3115847-7888-432B-949E-4F4508633FC4}" type="pres">
      <dgm:prSet presAssocID="{47EE4D01-41E7-4FE3-8AEE-1687E25D5B8A}" presName="compNode" presStyleCnt="0"/>
      <dgm:spPr/>
    </dgm:pt>
    <dgm:pt modelId="{6E01CC48-5333-4D05-90CB-64A22E7D66D3}" type="pres">
      <dgm:prSet presAssocID="{47EE4D01-41E7-4FE3-8AEE-1687E25D5B8A}" presName="iconBgRect" presStyleLbl="bgShp" presStyleIdx="2" presStyleCnt="4" custLinFactNeighborX="4422" custLinFactNeighborY="6186"/>
      <dgm:spPr/>
    </dgm:pt>
    <dgm:pt modelId="{D9906239-C92D-4FE5-9C50-64FDA112B0B0}" type="pres">
      <dgm:prSet presAssocID="{47EE4D01-41E7-4FE3-8AEE-1687E25D5B8A}" presName="iconRect" presStyleLbl="node1" presStyleIdx="2" presStyleCnt="4" custLinFactNeighborX="6968" custLinFactNeighborY="1045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0199A519-BADD-43E9-BEBE-D2063E333837}" type="pres">
      <dgm:prSet presAssocID="{47EE4D01-41E7-4FE3-8AEE-1687E25D5B8A}" presName="spaceRect" presStyleCnt="0"/>
      <dgm:spPr/>
    </dgm:pt>
    <dgm:pt modelId="{4F4E5BEF-6397-4679-B305-13FC5AE1D2A7}" type="pres">
      <dgm:prSet presAssocID="{47EE4D01-41E7-4FE3-8AEE-1687E25D5B8A}" presName="textRect" presStyleLbl="revTx" presStyleIdx="2" presStyleCnt="4">
        <dgm:presLayoutVars>
          <dgm:chMax val="1"/>
          <dgm:chPref val="1"/>
        </dgm:presLayoutVars>
      </dgm:prSet>
      <dgm:spPr/>
    </dgm:pt>
    <dgm:pt modelId="{7D67CAD8-B8AB-439E-8BBF-2F79E267FB62}" type="pres">
      <dgm:prSet presAssocID="{049627CB-9B1A-4494-93A0-E5ADF7BE8421}" presName="sibTrans" presStyleLbl="sibTrans2D1" presStyleIdx="0" presStyleCnt="0"/>
      <dgm:spPr/>
    </dgm:pt>
    <dgm:pt modelId="{4B674FD4-2715-492B-A1CD-503522534B44}" type="pres">
      <dgm:prSet presAssocID="{66797AA2-C8DB-4683-9CCB-DA4D4BD65D32}" presName="compNode" presStyleCnt="0"/>
      <dgm:spPr/>
    </dgm:pt>
    <dgm:pt modelId="{BE489C2D-EF32-4A68-BFFE-A0743206E0FB}" type="pres">
      <dgm:prSet presAssocID="{66797AA2-C8DB-4683-9CCB-DA4D4BD65D32}" presName="iconBgRect" presStyleLbl="bgShp" presStyleIdx="3" presStyleCnt="4" custLinFactNeighborX="-484" custLinFactNeighborY="6186"/>
      <dgm:spPr/>
    </dgm:pt>
    <dgm:pt modelId="{2CCF802C-958E-4E33-96C1-7B5C6EA02D18}" type="pres">
      <dgm:prSet presAssocID="{66797AA2-C8DB-4683-9CCB-DA4D4BD65D32}" presName="iconRect" presStyleLbl="node1" presStyleIdx="3" presStyleCnt="4" custLinFactNeighborX="-727" custLinFactNeighborY="7447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08F2E4D4-8D72-4DDC-9B1E-C810B2860BD9}" type="pres">
      <dgm:prSet presAssocID="{66797AA2-C8DB-4683-9CCB-DA4D4BD65D32}" presName="spaceRect" presStyleCnt="0"/>
      <dgm:spPr/>
    </dgm:pt>
    <dgm:pt modelId="{951CC0B2-7C24-4471-A554-D4D5D2A92032}" type="pres">
      <dgm:prSet presAssocID="{66797AA2-C8DB-4683-9CCB-DA4D4BD65D32}" presName="textRect" presStyleLbl="revTx" presStyleIdx="3" presStyleCnt="4" custLinFactNeighborX="-1433" custLinFactNeighborY="6186">
        <dgm:presLayoutVars>
          <dgm:chMax val="1"/>
          <dgm:chPref val="1"/>
        </dgm:presLayoutVars>
      </dgm:prSet>
      <dgm:spPr/>
    </dgm:pt>
  </dgm:ptLst>
  <dgm:cxnLst>
    <dgm:cxn modelId="{8ED1120B-E1AE-4247-A456-8EAF2F326D5C}" type="presOf" srcId="{1B73605D-5834-D746-8585-29DA6F427D2F}" destId="{89367C4B-07AB-4641-9FB3-BB679D029DD5}" srcOrd="0" destOrd="0" presId="urn:microsoft.com/office/officeart/2018/2/layout/IconCircleList"/>
    <dgm:cxn modelId="{9884A922-5ACD-5845-92AD-04B212E7C890}" type="presOf" srcId="{0E4D6DA8-1F21-4158-8E39-6AA6E4BD8728}" destId="{FED9772A-7CEA-45C1-9B61-FB6BF3DB09A0}" srcOrd="0" destOrd="0" presId="urn:microsoft.com/office/officeart/2018/2/layout/IconCircleList"/>
    <dgm:cxn modelId="{0FBC9728-599A-B64D-801F-64AA88BE254F}" type="presOf" srcId="{8083C6D7-CBD4-9348-8760-E3A81A8CD815}" destId="{89A31F27-745B-614C-9F54-954A3B4790FD}" srcOrd="0" destOrd="0" presId="urn:microsoft.com/office/officeart/2018/2/layout/IconCircleList"/>
    <dgm:cxn modelId="{D8A85354-EE5B-C144-B926-CD108AFFB6EA}" type="presOf" srcId="{049627CB-9B1A-4494-93A0-E5ADF7BE8421}" destId="{7D67CAD8-B8AB-439E-8BBF-2F79E267FB62}" srcOrd="0" destOrd="0" presId="urn:microsoft.com/office/officeart/2018/2/layout/IconCircleList"/>
    <dgm:cxn modelId="{C9D1F373-1B7A-374E-9436-9FBC8B9152D7}" type="presOf" srcId="{F588ED91-D770-4ACE-977B-B40A7284700B}" destId="{B3216664-7D2B-4940-8061-9B6C729A0E18}" srcOrd="0" destOrd="0" presId="urn:microsoft.com/office/officeart/2018/2/layout/IconCircleList"/>
    <dgm:cxn modelId="{29CAF488-10C9-A540-9D76-51477109C863}" type="presOf" srcId="{66797AA2-C8DB-4683-9CCB-DA4D4BD65D32}" destId="{951CC0B2-7C24-4471-A554-D4D5D2A92032}" srcOrd="0" destOrd="0" presId="urn:microsoft.com/office/officeart/2018/2/layout/IconCircleList"/>
    <dgm:cxn modelId="{239EB6B7-9765-4810-A6DD-565502A85F5F}" srcId="{8B18168C-8F1F-4CEC-8004-62B81F74DFB3}" destId="{66797AA2-C8DB-4683-9CCB-DA4D4BD65D32}" srcOrd="3" destOrd="0" parTransId="{385F9F7C-9CB8-4050-9BA2-29A7F664B33A}" sibTransId="{D56BD00C-F557-4F20-BD89-705AF18ADF5D}"/>
    <dgm:cxn modelId="{E048AABD-271F-7244-9E24-EFD414CC6DCF}" srcId="{8B18168C-8F1F-4CEC-8004-62B81F74DFB3}" destId="{8083C6D7-CBD4-9348-8760-E3A81A8CD815}" srcOrd="1" destOrd="0" parTransId="{A45FAAD2-29BD-2B4D-83CA-833DD2D70E25}" sibTransId="{1B73605D-5834-D746-8585-29DA6F427D2F}"/>
    <dgm:cxn modelId="{6BACE7D5-F95D-4E1F-B9D1-CA4496E99913}" type="presOf" srcId="{8B18168C-8F1F-4CEC-8004-62B81F74DFB3}" destId="{AA7B9408-A3CD-4C86-AD44-090A2A701600}" srcOrd="0" destOrd="0" presId="urn:microsoft.com/office/officeart/2018/2/layout/IconCircleList"/>
    <dgm:cxn modelId="{E88897D6-7388-467A-91FC-5E66CA59347A}" srcId="{8B18168C-8F1F-4CEC-8004-62B81F74DFB3}" destId="{47EE4D01-41E7-4FE3-8AEE-1687E25D5B8A}" srcOrd="2" destOrd="0" parTransId="{97C0E4A0-65D7-467C-9434-9CAED0D945A4}" sibTransId="{049627CB-9B1A-4494-93A0-E5ADF7BE8421}"/>
    <dgm:cxn modelId="{276A81E0-E557-9A4F-BBC4-530633F2C1FE}" type="presOf" srcId="{47EE4D01-41E7-4FE3-8AEE-1687E25D5B8A}" destId="{4F4E5BEF-6397-4679-B305-13FC5AE1D2A7}" srcOrd="0" destOrd="0" presId="urn:microsoft.com/office/officeart/2018/2/layout/IconCircleList"/>
    <dgm:cxn modelId="{EB48FEE3-6927-4C5F-A954-B0AE697CD7D8}" srcId="{8B18168C-8F1F-4CEC-8004-62B81F74DFB3}" destId="{F588ED91-D770-4ACE-977B-B40A7284700B}" srcOrd="0" destOrd="0" parTransId="{9F6968A0-3707-4FD8-B7FD-9C345FE1B12B}" sibTransId="{0E4D6DA8-1F21-4158-8E39-6AA6E4BD8728}"/>
    <dgm:cxn modelId="{55E2F4B1-B24E-4F4B-A6F3-EC3E47423406}" type="presParOf" srcId="{AA7B9408-A3CD-4C86-AD44-090A2A701600}" destId="{49C5E081-F334-4543-BF68-875A0BE1786F}" srcOrd="0" destOrd="0" presId="urn:microsoft.com/office/officeart/2018/2/layout/IconCircleList"/>
    <dgm:cxn modelId="{F058B77B-D242-1E4B-AA99-78279AC6377D}" type="presParOf" srcId="{49C5E081-F334-4543-BF68-875A0BE1786F}" destId="{EA888BF8-BFE8-4176-812C-4C2408E4E83B}" srcOrd="0" destOrd="0" presId="urn:microsoft.com/office/officeart/2018/2/layout/IconCircleList"/>
    <dgm:cxn modelId="{1A893B56-7FBD-FD44-AC22-054CE7F4BC46}" type="presParOf" srcId="{EA888BF8-BFE8-4176-812C-4C2408E4E83B}" destId="{559CF1A2-C100-45EE-8BEF-4B61C9FAFAED}" srcOrd="0" destOrd="0" presId="urn:microsoft.com/office/officeart/2018/2/layout/IconCircleList"/>
    <dgm:cxn modelId="{3E515B30-D480-824C-8B72-0126FFED4D5F}" type="presParOf" srcId="{EA888BF8-BFE8-4176-812C-4C2408E4E83B}" destId="{1293C14A-4213-4158-9C29-799AF5A1AFAE}" srcOrd="1" destOrd="0" presId="urn:microsoft.com/office/officeart/2018/2/layout/IconCircleList"/>
    <dgm:cxn modelId="{5CFAC110-0188-D743-939C-399C33A2BE5C}" type="presParOf" srcId="{EA888BF8-BFE8-4176-812C-4C2408E4E83B}" destId="{F0764DB3-088A-4648-9F88-D72DB9FC565C}" srcOrd="2" destOrd="0" presId="urn:microsoft.com/office/officeart/2018/2/layout/IconCircleList"/>
    <dgm:cxn modelId="{72DB7EA8-F071-4B48-A048-3AB6A6931306}" type="presParOf" srcId="{EA888BF8-BFE8-4176-812C-4C2408E4E83B}" destId="{B3216664-7D2B-4940-8061-9B6C729A0E18}" srcOrd="3" destOrd="0" presId="urn:microsoft.com/office/officeart/2018/2/layout/IconCircleList"/>
    <dgm:cxn modelId="{3793424E-FDBC-214F-BDC9-FE3CD1479599}" type="presParOf" srcId="{49C5E081-F334-4543-BF68-875A0BE1786F}" destId="{FED9772A-7CEA-45C1-9B61-FB6BF3DB09A0}" srcOrd="1" destOrd="0" presId="urn:microsoft.com/office/officeart/2018/2/layout/IconCircleList"/>
    <dgm:cxn modelId="{43F66F57-AD2A-804D-B73C-D0F5123500EC}" type="presParOf" srcId="{49C5E081-F334-4543-BF68-875A0BE1786F}" destId="{68B7DAF3-1A45-9743-9BAF-3D80A9CE55CE}" srcOrd="2" destOrd="0" presId="urn:microsoft.com/office/officeart/2018/2/layout/IconCircleList"/>
    <dgm:cxn modelId="{002EF34F-D982-884A-ADCC-91CA1A2029B6}" type="presParOf" srcId="{68B7DAF3-1A45-9743-9BAF-3D80A9CE55CE}" destId="{8F54FBC8-EC45-8B4B-8BE4-3709135552F7}" srcOrd="0" destOrd="0" presId="urn:microsoft.com/office/officeart/2018/2/layout/IconCircleList"/>
    <dgm:cxn modelId="{38BB9D1A-C285-4C48-8558-6B979E60EC16}" type="presParOf" srcId="{68B7DAF3-1A45-9743-9BAF-3D80A9CE55CE}" destId="{8BDA6CEE-625F-6A4D-9156-2717A57D1D9C}" srcOrd="1" destOrd="0" presId="urn:microsoft.com/office/officeart/2018/2/layout/IconCircleList"/>
    <dgm:cxn modelId="{01F17725-228A-D14F-861A-A163095F248E}" type="presParOf" srcId="{68B7DAF3-1A45-9743-9BAF-3D80A9CE55CE}" destId="{2E749EDE-96C3-B343-B1D9-05D7EBA5E47D}" srcOrd="2" destOrd="0" presId="urn:microsoft.com/office/officeart/2018/2/layout/IconCircleList"/>
    <dgm:cxn modelId="{F0025C67-0170-B64C-8869-3FCDABA4D858}" type="presParOf" srcId="{68B7DAF3-1A45-9743-9BAF-3D80A9CE55CE}" destId="{89A31F27-745B-614C-9F54-954A3B4790FD}" srcOrd="3" destOrd="0" presId="urn:microsoft.com/office/officeart/2018/2/layout/IconCircleList"/>
    <dgm:cxn modelId="{2C405AE7-BC3D-9849-B1E1-0DA250746FCD}" type="presParOf" srcId="{49C5E081-F334-4543-BF68-875A0BE1786F}" destId="{89367C4B-07AB-4641-9FB3-BB679D029DD5}" srcOrd="3" destOrd="0" presId="urn:microsoft.com/office/officeart/2018/2/layout/IconCircleList"/>
    <dgm:cxn modelId="{B0B957BD-ADBE-4040-B5A5-BCD8F3330FE7}" type="presParOf" srcId="{49C5E081-F334-4543-BF68-875A0BE1786F}" destId="{A3115847-7888-432B-949E-4F4508633FC4}" srcOrd="4" destOrd="0" presId="urn:microsoft.com/office/officeart/2018/2/layout/IconCircleList"/>
    <dgm:cxn modelId="{8F7A738A-6EEF-2C41-B7A0-8A07CF6D692D}" type="presParOf" srcId="{A3115847-7888-432B-949E-4F4508633FC4}" destId="{6E01CC48-5333-4D05-90CB-64A22E7D66D3}" srcOrd="0" destOrd="0" presId="urn:microsoft.com/office/officeart/2018/2/layout/IconCircleList"/>
    <dgm:cxn modelId="{7AD05560-CAF6-3744-A341-550349204600}" type="presParOf" srcId="{A3115847-7888-432B-949E-4F4508633FC4}" destId="{D9906239-C92D-4FE5-9C50-64FDA112B0B0}" srcOrd="1" destOrd="0" presId="urn:microsoft.com/office/officeart/2018/2/layout/IconCircleList"/>
    <dgm:cxn modelId="{365472A4-A8FC-D145-9319-729DD640D1CD}" type="presParOf" srcId="{A3115847-7888-432B-949E-4F4508633FC4}" destId="{0199A519-BADD-43E9-BEBE-D2063E333837}" srcOrd="2" destOrd="0" presId="urn:microsoft.com/office/officeart/2018/2/layout/IconCircleList"/>
    <dgm:cxn modelId="{C6480742-2E12-8848-A889-56DA4920C12D}" type="presParOf" srcId="{A3115847-7888-432B-949E-4F4508633FC4}" destId="{4F4E5BEF-6397-4679-B305-13FC5AE1D2A7}" srcOrd="3" destOrd="0" presId="urn:microsoft.com/office/officeart/2018/2/layout/IconCircleList"/>
    <dgm:cxn modelId="{56E67D31-F34D-194B-B910-F312B5E4DA65}" type="presParOf" srcId="{49C5E081-F334-4543-BF68-875A0BE1786F}" destId="{7D67CAD8-B8AB-439E-8BBF-2F79E267FB62}" srcOrd="5" destOrd="0" presId="urn:microsoft.com/office/officeart/2018/2/layout/IconCircleList"/>
    <dgm:cxn modelId="{FCC4AFF6-7F7F-374A-A937-377922E57EFD}" type="presParOf" srcId="{49C5E081-F334-4543-BF68-875A0BE1786F}" destId="{4B674FD4-2715-492B-A1CD-503522534B44}" srcOrd="6" destOrd="0" presId="urn:microsoft.com/office/officeart/2018/2/layout/IconCircleList"/>
    <dgm:cxn modelId="{DA44E62C-0603-CC40-8753-D910F42930C7}" type="presParOf" srcId="{4B674FD4-2715-492B-A1CD-503522534B44}" destId="{BE489C2D-EF32-4A68-BFFE-A0743206E0FB}" srcOrd="0" destOrd="0" presId="urn:microsoft.com/office/officeart/2018/2/layout/IconCircleList"/>
    <dgm:cxn modelId="{CA7BCC33-4915-A94D-AD4E-A0EB5F972307}" type="presParOf" srcId="{4B674FD4-2715-492B-A1CD-503522534B44}" destId="{2CCF802C-958E-4E33-96C1-7B5C6EA02D18}" srcOrd="1" destOrd="0" presId="urn:microsoft.com/office/officeart/2018/2/layout/IconCircleList"/>
    <dgm:cxn modelId="{81611D4C-096F-A746-AD0D-F4EC78EE2658}" type="presParOf" srcId="{4B674FD4-2715-492B-A1CD-503522534B44}" destId="{08F2E4D4-8D72-4DDC-9B1E-C810B2860BD9}" srcOrd="2" destOrd="0" presId="urn:microsoft.com/office/officeart/2018/2/layout/IconCircleList"/>
    <dgm:cxn modelId="{86638DA0-89F2-DF4F-AE67-4557B7E7BE37}" type="presParOf" srcId="{4B674FD4-2715-492B-A1CD-503522534B44}" destId="{951CC0B2-7C24-4471-A554-D4D5D2A9203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362F3-7276-48E0-BC3B-4024837B84D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172107-D5A6-4C93-ADF5-C33B9B9B205F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/>
            <a:t>Catchment definition</a:t>
          </a:r>
          <a:endParaRPr lang="en-US"/>
        </a:p>
      </dgm:t>
    </dgm:pt>
    <dgm:pt modelId="{24E498C8-5DEC-4B9D-9AB9-EAE518F8F5C8}" type="parTrans" cxnId="{60168382-36CA-4861-8118-CC6AC57C1ACF}">
      <dgm:prSet/>
      <dgm:spPr/>
      <dgm:t>
        <a:bodyPr/>
        <a:lstStyle/>
        <a:p>
          <a:endParaRPr lang="en-US"/>
        </a:p>
      </dgm:t>
    </dgm:pt>
    <dgm:pt modelId="{E434E5FB-8612-45C0-9BF6-1F025FFB0A3F}" type="sibTrans" cxnId="{60168382-36CA-4861-8118-CC6AC57C1ACF}">
      <dgm:prSet/>
      <dgm:spPr/>
      <dgm:t>
        <a:bodyPr/>
        <a:lstStyle/>
        <a:p>
          <a:endParaRPr lang="en-US"/>
        </a:p>
      </dgm:t>
    </dgm:pt>
    <dgm:pt modelId="{0458FE48-CD64-4B8D-B8DA-9032B3A7AA6D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/>
            <a:t>Calibration + Validation of the model</a:t>
          </a:r>
          <a:endParaRPr lang="en-US"/>
        </a:p>
      </dgm:t>
    </dgm:pt>
    <dgm:pt modelId="{2AC6E977-FE3E-4B7B-B96E-D2AD6483445B}" type="parTrans" cxnId="{99CCD2DC-DE30-499C-9F4E-778AEA9D50CF}">
      <dgm:prSet/>
      <dgm:spPr/>
      <dgm:t>
        <a:bodyPr/>
        <a:lstStyle/>
        <a:p>
          <a:endParaRPr lang="en-US"/>
        </a:p>
      </dgm:t>
    </dgm:pt>
    <dgm:pt modelId="{FEC2BFB8-0B54-4123-8FD1-199DCF4E1957}" type="sibTrans" cxnId="{99CCD2DC-DE30-499C-9F4E-778AEA9D50CF}">
      <dgm:prSet/>
      <dgm:spPr/>
      <dgm:t>
        <a:bodyPr/>
        <a:lstStyle/>
        <a:p>
          <a:endParaRPr lang="en-US"/>
        </a:p>
      </dgm:t>
    </dgm:pt>
    <dgm:pt modelId="{70D6083A-359D-4C46-860B-2D0C5EA62E89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 dirty="0"/>
            <a:t>Future </a:t>
          </a:r>
          <a:r>
            <a:rPr lang="de-DE" b="0" i="0" dirty="0" err="1"/>
            <a:t>Projections</a:t>
          </a:r>
          <a:endParaRPr lang="en-US" dirty="0"/>
        </a:p>
      </dgm:t>
    </dgm:pt>
    <dgm:pt modelId="{C2393E1E-F7C6-4322-8551-12201DBF817A}" type="parTrans" cxnId="{2A2DD9CC-BF19-480A-82C6-454D22CB7ACF}">
      <dgm:prSet/>
      <dgm:spPr/>
      <dgm:t>
        <a:bodyPr/>
        <a:lstStyle/>
        <a:p>
          <a:endParaRPr lang="en-US"/>
        </a:p>
      </dgm:t>
    </dgm:pt>
    <dgm:pt modelId="{E3C7074A-A415-4FBF-B266-C059AA203E66}" type="sibTrans" cxnId="{2A2DD9CC-BF19-480A-82C6-454D22CB7ACF}">
      <dgm:prSet/>
      <dgm:spPr/>
      <dgm:t>
        <a:bodyPr/>
        <a:lstStyle/>
        <a:p>
          <a:endParaRPr lang="en-US"/>
        </a:p>
      </dgm:t>
    </dgm:pt>
    <dgm:pt modelId="{6A94C8BE-D031-46CD-9936-6B8BA21D949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/>
            <a:t>Uncertainty Analysis</a:t>
          </a:r>
          <a:endParaRPr lang="en-US"/>
        </a:p>
      </dgm:t>
    </dgm:pt>
    <dgm:pt modelId="{7E41354C-72D2-4EA4-AC2C-E9BC21D9ADFA}" type="parTrans" cxnId="{F0D20B6C-3BEA-41FB-8C69-CCDACCA2555F}">
      <dgm:prSet/>
      <dgm:spPr/>
      <dgm:t>
        <a:bodyPr/>
        <a:lstStyle/>
        <a:p>
          <a:endParaRPr lang="en-US"/>
        </a:p>
      </dgm:t>
    </dgm:pt>
    <dgm:pt modelId="{042DCFC5-C686-43B5-AE64-87D1D9C98BB5}" type="sibTrans" cxnId="{F0D20B6C-3BEA-41FB-8C69-CCDACCA2555F}">
      <dgm:prSet/>
      <dgm:spPr/>
      <dgm:t>
        <a:bodyPr/>
        <a:lstStyle/>
        <a:p>
          <a:endParaRPr lang="en-US"/>
        </a:p>
      </dgm:t>
    </dgm:pt>
    <dgm:pt modelId="{F975D2EB-4BF3-F247-9D83-A0876762C9E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 err="1"/>
            <a:t>Calculation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excess</a:t>
          </a:r>
          <a:r>
            <a:rPr lang="de-DE" dirty="0"/>
            <a:t> </a:t>
          </a:r>
          <a:r>
            <a:rPr lang="de-DE" dirty="0" err="1"/>
            <a:t>discharge</a:t>
          </a:r>
          <a:endParaRPr lang="de-DE" dirty="0"/>
        </a:p>
      </dgm:t>
    </dgm:pt>
    <dgm:pt modelId="{55B536AD-C7CD-F148-A8E3-3921D5F38FE8}" type="parTrans" cxnId="{195E80FA-EC12-BD4E-928D-CC068F233183}">
      <dgm:prSet/>
      <dgm:spPr/>
      <dgm:t>
        <a:bodyPr/>
        <a:lstStyle/>
        <a:p>
          <a:endParaRPr lang="de-DE"/>
        </a:p>
      </dgm:t>
    </dgm:pt>
    <dgm:pt modelId="{966DBE31-DC52-0D43-89D8-8027DF9AD1BC}" type="sibTrans" cxnId="{195E80FA-EC12-BD4E-928D-CC068F233183}">
      <dgm:prSet/>
      <dgm:spPr/>
      <dgm:t>
        <a:bodyPr/>
        <a:lstStyle/>
        <a:p>
          <a:endParaRPr lang="de-DE"/>
        </a:p>
      </dgm:t>
    </dgm:pt>
    <dgm:pt modelId="{5FCEC3C8-B390-4C31-9059-859C28149275}" type="pres">
      <dgm:prSet presAssocID="{F1E362F3-7276-48E0-BC3B-4024837B84DE}" presName="root" presStyleCnt="0">
        <dgm:presLayoutVars>
          <dgm:dir/>
          <dgm:resizeHandles val="exact"/>
        </dgm:presLayoutVars>
      </dgm:prSet>
      <dgm:spPr/>
    </dgm:pt>
    <dgm:pt modelId="{396A9222-4C56-416A-91A9-8216D982639C}" type="pres">
      <dgm:prSet presAssocID="{EE172107-D5A6-4C93-ADF5-C33B9B9B205F}" presName="compNode" presStyleCnt="0"/>
      <dgm:spPr/>
    </dgm:pt>
    <dgm:pt modelId="{468FDBC0-8214-458D-8C2D-4A5AE1489FD3}" type="pres">
      <dgm:prSet presAssocID="{EE172107-D5A6-4C93-ADF5-C33B9B9B205F}" presName="iconRect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</dgm:spPr>
      <dgm:extLst>
        <a:ext uri="{E40237B7-FDA0-4F09-8148-C483321AD2D9}">
          <dgm14:cNvPr xmlns:dgm14="http://schemas.microsoft.com/office/drawing/2010/diagram" id="0" name="" descr="Häkchen">
            <a:hlinkClick xmlns:r="http://schemas.openxmlformats.org/officeDocument/2006/relationships" r:id="rId2" action="ppaction://hlinksldjump"/>
          </dgm14:cNvPr>
        </a:ext>
      </dgm:extLst>
    </dgm:pt>
    <dgm:pt modelId="{09AF979B-6BF1-4291-8472-F93405DB295A}" type="pres">
      <dgm:prSet presAssocID="{EE172107-D5A6-4C93-ADF5-C33B9B9B205F}" presName="spaceRect" presStyleCnt="0"/>
      <dgm:spPr/>
    </dgm:pt>
    <dgm:pt modelId="{2F090740-6A47-4E2F-965A-CDFEE1BE35AE}" type="pres">
      <dgm:prSet presAssocID="{EE172107-D5A6-4C93-ADF5-C33B9B9B205F}" presName="textRect" presStyleLbl="revTx" presStyleIdx="0" presStyleCnt="5">
        <dgm:presLayoutVars>
          <dgm:chMax val="1"/>
          <dgm:chPref val="1"/>
        </dgm:presLayoutVars>
      </dgm:prSet>
      <dgm:spPr/>
    </dgm:pt>
    <dgm:pt modelId="{2EE5BDFF-EB1B-4276-BC69-0F2B2F032676}" type="pres">
      <dgm:prSet presAssocID="{E434E5FB-8612-45C0-9BF6-1F025FFB0A3F}" presName="sibTrans" presStyleCnt="0"/>
      <dgm:spPr/>
    </dgm:pt>
    <dgm:pt modelId="{BDE302E0-43C3-440E-B95D-D5F0203E00C6}" type="pres">
      <dgm:prSet presAssocID="{0458FE48-CD64-4B8D-B8DA-9032B3A7AA6D}" presName="compNode" presStyleCnt="0"/>
      <dgm:spPr/>
    </dgm:pt>
    <dgm:pt modelId="{7B958AE9-A22E-4156-BFA7-EE0DB7CE5959}" type="pres">
      <dgm:prSet presAssocID="{0458FE48-CD64-4B8D-B8DA-9032B3A7AA6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hnräder">
            <a:hlinkClick xmlns:r="http://schemas.openxmlformats.org/officeDocument/2006/relationships" r:id="rId5" action="ppaction://hlinksldjump"/>
          </dgm14:cNvPr>
        </a:ext>
      </dgm:extLst>
    </dgm:pt>
    <dgm:pt modelId="{10782AF3-DF32-4B9D-9EEC-EE946FF91B35}" type="pres">
      <dgm:prSet presAssocID="{0458FE48-CD64-4B8D-B8DA-9032B3A7AA6D}" presName="spaceRect" presStyleCnt="0"/>
      <dgm:spPr/>
    </dgm:pt>
    <dgm:pt modelId="{EAD4E709-3A1A-42F4-AB1F-5DADD6D404D4}" type="pres">
      <dgm:prSet presAssocID="{0458FE48-CD64-4B8D-B8DA-9032B3A7AA6D}" presName="textRect" presStyleLbl="revTx" presStyleIdx="1" presStyleCnt="5">
        <dgm:presLayoutVars>
          <dgm:chMax val="1"/>
          <dgm:chPref val="1"/>
        </dgm:presLayoutVars>
      </dgm:prSet>
      <dgm:spPr/>
    </dgm:pt>
    <dgm:pt modelId="{4F68DBDD-8D9B-421C-8091-4214309F1160}" type="pres">
      <dgm:prSet presAssocID="{FEC2BFB8-0B54-4123-8FD1-199DCF4E1957}" presName="sibTrans" presStyleCnt="0"/>
      <dgm:spPr/>
    </dgm:pt>
    <dgm:pt modelId="{0EF19ABB-30D7-4D53-B067-57D6D6A03D45}" type="pres">
      <dgm:prSet presAssocID="{70D6083A-359D-4C46-860B-2D0C5EA62E89}" presName="compNode" presStyleCnt="0"/>
      <dgm:spPr/>
    </dgm:pt>
    <dgm:pt modelId="{F7AA89CF-0138-4928-9836-916845E19784}" type="pres">
      <dgm:prSet presAssocID="{70D6083A-359D-4C46-860B-2D0C5EA62E89}" presName="iconRect" presStyleLbl="node1" presStyleIdx="2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>
            <a:hlinkClick xmlns:r="http://schemas.openxmlformats.org/officeDocument/2006/relationships" r:id="rId8" action="ppaction://hlinksldjump"/>
          </dgm14:cNvPr>
        </a:ext>
      </dgm:extLst>
    </dgm:pt>
    <dgm:pt modelId="{8E9B1F1B-F4CE-42ED-87C5-59B11087C6B5}" type="pres">
      <dgm:prSet presAssocID="{70D6083A-359D-4C46-860B-2D0C5EA62E89}" presName="spaceRect" presStyleCnt="0"/>
      <dgm:spPr/>
    </dgm:pt>
    <dgm:pt modelId="{81445AC5-50F6-47B6-88B7-7836FF2CC053}" type="pres">
      <dgm:prSet presAssocID="{70D6083A-359D-4C46-860B-2D0C5EA62E89}" presName="textRect" presStyleLbl="revTx" presStyleIdx="2" presStyleCnt="5">
        <dgm:presLayoutVars>
          <dgm:chMax val="1"/>
          <dgm:chPref val="1"/>
        </dgm:presLayoutVars>
      </dgm:prSet>
      <dgm:spPr/>
    </dgm:pt>
    <dgm:pt modelId="{3EED25A7-A4C9-4A57-BC5A-38773857445E}" type="pres">
      <dgm:prSet presAssocID="{E3C7074A-A415-4FBF-B266-C059AA203E66}" presName="sibTrans" presStyleCnt="0"/>
      <dgm:spPr/>
    </dgm:pt>
    <dgm:pt modelId="{05FA7E69-0555-7449-B5DC-9AB947D648A7}" type="pres">
      <dgm:prSet presAssocID="{F975D2EB-4BF3-F247-9D83-A0876762C9E4}" presName="compNode" presStyleCnt="0"/>
      <dgm:spPr/>
    </dgm:pt>
    <dgm:pt modelId="{9662A7AD-0A95-8740-876B-0B77578499E7}" type="pres">
      <dgm:prSet presAssocID="{F975D2EB-4BF3-F247-9D83-A0876762C9E4}" presName="iconRect" presStyleLbl="node1" presStyleIdx="3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ssermann mit einfarbiger Füllung">
            <a:hlinkClick xmlns:r="http://schemas.openxmlformats.org/officeDocument/2006/relationships" r:id="rId11" action="ppaction://hlinksldjump"/>
          </dgm14:cNvPr>
        </a:ext>
      </dgm:extLst>
    </dgm:pt>
    <dgm:pt modelId="{15A982AB-C612-FA43-95AF-F122EC2D6344}" type="pres">
      <dgm:prSet presAssocID="{F975D2EB-4BF3-F247-9D83-A0876762C9E4}" presName="spaceRect" presStyleCnt="0"/>
      <dgm:spPr/>
    </dgm:pt>
    <dgm:pt modelId="{75A1F441-8141-4942-87BE-51152B7C822A}" type="pres">
      <dgm:prSet presAssocID="{F975D2EB-4BF3-F247-9D83-A0876762C9E4}" presName="textRect" presStyleLbl="revTx" presStyleIdx="3" presStyleCnt="5">
        <dgm:presLayoutVars>
          <dgm:chMax val="1"/>
          <dgm:chPref val="1"/>
        </dgm:presLayoutVars>
      </dgm:prSet>
      <dgm:spPr/>
    </dgm:pt>
    <dgm:pt modelId="{C663289B-A640-774D-A5C3-1A98603ACC1F}" type="pres">
      <dgm:prSet presAssocID="{966DBE31-DC52-0D43-89D8-8027DF9AD1BC}" presName="sibTrans" presStyleCnt="0"/>
      <dgm:spPr/>
    </dgm:pt>
    <dgm:pt modelId="{2CB0C3E4-51CA-4D34-85F3-034D6178D6D7}" type="pres">
      <dgm:prSet presAssocID="{6A94C8BE-D031-46CD-9936-6B8BA21D9494}" presName="compNode" presStyleCnt="0"/>
      <dgm:spPr/>
    </dgm:pt>
    <dgm:pt modelId="{09DE2116-FB2C-4C6B-8781-4B766023ACBC}" type="pres">
      <dgm:prSet presAssocID="{6A94C8BE-D031-46CD-9936-6B8BA21D9494}" presName="iconRect" presStyleLbl="node1" presStyleIdx="4" presStyleCnt="5"/>
      <dgm:spPr>
        <a:blipFill>
          <a:blip xmlns:r="http://schemas.openxmlformats.org/officeDocument/2006/relationships"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kendiagramm mit einfarbiger Füllung">
            <a:hlinkClick xmlns:r="http://schemas.openxmlformats.org/officeDocument/2006/relationships" r:id="rId14" action="ppaction://hlinksldjump"/>
          </dgm14:cNvPr>
        </a:ext>
      </dgm:extLst>
    </dgm:pt>
    <dgm:pt modelId="{3413D3A8-691A-443F-BC0E-34DEA19C2D64}" type="pres">
      <dgm:prSet presAssocID="{6A94C8BE-D031-46CD-9936-6B8BA21D9494}" presName="spaceRect" presStyleCnt="0"/>
      <dgm:spPr/>
    </dgm:pt>
    <dgm:pt modelId="{6916E0B0-3E75-42B9-8B9C-44BCBAB48A11}" type="pres">
      <dgm:prSet presAssocID="{6A94C8BE-D031-46CD-9936-6B8BA21D949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C9AF619-4599-4A4F-BC0B-3F2F64BF4642}" type="presOf" srcId="{EE172107-D5A6-4C93-ADF5-C33B9B9B205F}" destId="{2F090740-6A47-4E2F-965A-CDFEE1BE35AE}" srcOrd="0" destOrd="0" presId="urn:microsoft.com/office/officeart/2018/2/layout/IconLabelList"/>
    <dgm:cxn modelId="{0FAD0B35-5D76-4790-AFBC-4CA2C7736CA6}" type="presOf" srcId="{F1E362F3-7276-48E0-BC3B-4024837B84DE}" destId="{5FCEC3C8-B390-4C31-9059-859C28149275}" srcOrd="0" destOrd="0" presId="urn:microsoft.com/office/officeart/2018/2/layout/IconLabelList"/>
    <dgm:cxn modelId="{F0D20B6C-3BEA-41FB-8C69-CCDACCA2555F}" srcId="{F1E362F3-7276-48E0-BC3B-4024837B84DE}" destId="{6A94C8BE-D031-46CD-9936-6B8BA21D9494}" srcOrd="4" destOrd="0" parTransId="{7E41354C-72D2-4EA4-AC2C-E9BC21D9ADFA}" sibTransId="{042DCFC5-C686-43B5-AE64-87D1D9C98BB5}"/>
    <dgm:cxn modelId="{E1C4D96E-5F74-4E86-B77E-0063CE220B9B}" type="presOf" srcId="{6A94C8BE-D031-46CD-9936-6B8BA21D9494}" destId="{6916E0B0-3E75-42B9-8B9C-44BCBAB48A11}" srcOrd="0" destOrd="0" presId="urn:microsoft.com/office/officeart/2018/2/layout/IconLabelList"/>
    <dgm:cxn modelId="{F34A8E7E-EDA3-4837-B697-00E55168F08A}" type="presOf" srcId="{70D6083A-359D-4C46-860B-2D0C5EA62E89}" destId="{81445AC5-50F6-47B6-88B7-7836FF2CC053}" srcOrd="0" destOrd="0" presId="urn:microsoft.com/office/officeart/2018/2/layout/IconLabelList"/>
    <dgm:cxn modelId="{60168382-36CA-4861-8118-CC6AC57C1ACF}" srcId="{F1E362F3-7276-48E0-BC3B-4024837B84DE}" destId="{EE172107-D5A6-4C93-ADF5-C33B9B9B205F}" srcOrd="0" destOrd="0" parTransId="{24E498C8-5DEC-4B9D-9AB9-EAE518F8F5C8}" sibTransId="{E434E5FB-8612-45C0-9BF6-1F025FFB0A3F}"/>
    <dgm:cxn modelId="{95DA44AB-DFD2-BE4A-9761-E4CCA0F120BE}" type="presOf" srcId="{F975D2EB-4BF3-F247-9D83-A0876762C9E4}" destId="{75A1F441-8141-4942-87BE-51152B7C822A}" srcOrd="0" destOrd="0" presId="urn:microsoft.com/office/officeart/2018/2/layout/IconLabelList"/>
    <dgm:cxn modelId="{4CECECBB-D59B-4F14-BE9B-A30FDE0EDABB}" type="presOf" srcId="{0458FE48-CD64-4B8D-B8DA-9032B3A7AA6D}" destId="{EAD4E709-3A1A-42F4-AB1F-5DADD6D404D4}" srcOrd="0" destOrd="0" presId="urn:microsoft.com/office/officeart/2018/2/layout/IconLabelList"/>
    <dgm:cxn modelId="{2A2DD9CC-BF19-480A-82C6-454D22CB7ACF}" srcId="{F1E362F3-7276-48E0-BC3B-4024837B84DE}" destId="{70D6083A-359D-4C46-860B-2D0C5EA62E89}" srcOrd="2" destOrd="0" parTransId="{C2393E1E-F7C6-4322-8551-12201DBF817A}" sibTransId="{E3C7074A-A415-4FBF-B266-C059AA203E66}"/>
    <dgm:cxn modelId="{99CCD2DC-DE30-499C-9F4E-778AEA9D50CF}" srcId="{F1E362F3-7276-48E0-BC3B-4024837B84DE}" destId="{0458FE48-CD64-4B8D-B8DA-9032B3A7AA6D}" srcOrd="1" destOrd="0" parTransId="{2AC6E977-FE3E-4B7B-B96E-D2AD6483445B}" sibTransId="{FEC2BFB8-0B54-4123-8FD1-199DCF4E1957}"/>
    <dgm:cxn modelId="{195E80FA-EC12-BD4E-928D-CC068F233183}" srcId="{F1E362F3-7276-48E0-BC3B-4024837B84DE}" destId="{F975D2EB-4BF3-F247-9D83-A0876762C9E4}" srcOrd="3" destOrd="0" parTransId="{55B536AD-C7CD-F148-A8E3-3921D5F38FE8}" sibTransId="{966DBE31-DC52-0D43-89D8-8027DF9AD1BC}"/>
    <dgm:cxn modelId="{088DE781-48C4-46DC-B21E-735DFEC27D7F}" type="presParOf" srcId="{5FCEC3C8-B390-4C31-9059-859C28149275}" destId="{396A9222-4C56-416A-91A9-8216D982639C}" srcOrd="0" destOrd="0" presId="urn:microsoft.com/office/officeart/2018/2/layout/IconLabelList"/>
    <dgm:cxn modelId="{1A0D732F-F4E8-4DE5-995E-7468A4B310CB}" type="presParOf" srcId="{396A9222-4C56-416A-91A9-8216D982639C}" destId="{468FDBC0-8214-458D-8C2D-4A5AE1489FD3}" srcOrd="0" destOrd="0" presId="urn:microsoft.com/office/officeart/2018/2/layout/IconLabelList"/>
    <dgm:cxn modelId="{F478D74F-0E6C-40D2-8E29-6AA577CF4212}" type="presParOf" srcId="{396A9222-4C56-416A-91A9-8216D982639C}" destId="{09AF979B-6BF1-4291-8472-F93405DB295A}" srcOrd="1" destOrd="0" presId="urn:microsoft.com/office/officeart/2018/2/layout/IconLabelList"/>
    <dgm:cxn modelId="{9D0AAC71-610D-4D15-8602-FCBD7738B349}" type="presParOf" srcId="{396A9222-4C56-416A-91A9-8216D982639C}" destId="{2F090740-6A47-4E2F-965A-CDFEE1BE35AE}" srcOrd="2" destOrd="0" presId="urn:microsoft.com/office/officeart/2018/2/layout/IconLabelList"/>
    <dgm:cxn modelId="{504A1B69-ED73-4AA5-971E-A0BC5BD38B7F}" type="presParOf" srcId="{5FCEC3C8-B390-4C31-9059-859C28149275}" destId="{2EE5BDFF-EB1B-4276-BC69-0F2B2F032676}" srcOrd="1" destOrd="0" presId="urn:microsoft.com/office/officeart/2018/2/layout/IconLabelList"/>
    <dgm:cxn modelId="{6326DA4C-6997-4F31-A3A1-4CEE0AD13D24}" type="presParOf" srcId="{5FCEC3C8-B390-4C31-9059-859C28149275}" destId="{BDE302E0-43C3-440E-B95D-D5F0203E00C6}" srcOrd="2" destOrd="0" presId="urn:microsoft.com/office/officeart/2018/2/layout/IconLabelList"/>
    <dgm:cxn modelId="{C8FB44CD-DD15-485D-8C5F-10071AE4E4B3}" type="presParOf" srcId="{BDE302E0-43C3-440E-B95D-D5F0203E00C6}" destId="{7B958AE9-A22E-4156-BFA7-EE0DB7CE5959}" srcOrd="0" destOrd="0" presId="urn:microsoft.com/office/officeart/2018/2/layout/IconLabelList"/>
    <dgm:cxn modelId="{E94CC149-B346-491E-96E0-B6EC6AEBE0F2}" type="presParOf" srcId="{BDE302E0-43C3-440E-B95D-D5F0203E00C6}" destId="{10782AF3-DF32-4B9D-9EEC-EE946FF91B35}" srcOrd="1" destOrd="0" presId="urn:microsoft.com/office/officeart/2018/2/layout/IconLabelList"/>
    <dgm:cxn modelId="{9CE43F4E-A74C-48CB-A0E3-AAC9A7553484}" type="presParOf" srcId="{BDE302E0-43C3-440E-B95D-D5F0203E00C6}" destId="{EAD4E709-3A1A-42F4-AB1F-5DADD6D404D4}" srcOrd="2" destOrd="0" presId="urn:microsoft.com/office/officeart/2018/2/layout/IconLabelList"/>
    <dgm:cxn modelId="{A91B106B-F05B-4B17-B4E0-C5D80B6299A6}" type="presParOf" srcId="{5FCEC3C8-B390-4C31-9059-859C28149275}" destId="{4F68DBDD-8D9B-421C-8091-4214309F1160}" srcOrd="3" destOrd="0" presId="urn:microsoft.com/office/officeart/2018/2/layout/IconLabelList"/>
    <dgm:cxn modelId="{70929001-4695-4811-86F6-D81E4874A70B}" type="presParOf" srcId="{5FCEC3C8-B390-4C31-9059-859C28149275}" destId="{0EF19ABB-30D7-4D53-B067-57D6D6A03D45}" srcOrd="4" destOrd="0" presId="urn:microsoft.com/office/officeart/2018/2/layout/IconLabelList"/>
    <dgm:cxn modelId="{33433539-9C4C-48FC-898B-994C4BEFC1FD}" type="presParOf" srcId="{0EF19ABB-30D7-4D53-B067-57D6D6A03D45}" destId="{F7AA89CF-0138-4928-9836-916845E19784}" srcOrd="0" destOrd="0" presId="urn:microsoft.com/office/officeart/2018/2/layout/IconLabelList"/>
    <dgm:cxn modelId="{B6B976FD-61C7-4AAE-BE4B-49080A1FB99D}" type="presParOf" srcId="{0EF19ABB-30D7-4D53-B067-57D6D6A03D45}" destId="{8E9B1F1B-F4CE-42ED-87C5-59B11087C6B5}" srcOrd="1" destOrd="0" presId="urn:microsoft.com/office/officeart/2018/2/layout/IconLabelList"/>
    <dgm:cxn modelId="{133ADE8F-A014-4047-BB6A-F126EDBB3E37}" type="presParOf" srcId="{0EF19ABB-30D7-4D53-B067-57D6D6A03D45}" destId="{81445AC5-50F6-47B6-88B7-7836FF2CC053}" srcOrd="2" destOrd="0" presId="urn:microsoft.com/office/officeart/2018/2/layout/IconLabelList"/>
    <dgm:cxn modelId="{86FB26E5-5A36-40CA-9CFD-55173E5153B1}" type="presParOf" srcId="{5FCEC3C8-B390-4C31-9059-859C28149275}" destId="{3EED25A7-A4C9-4A57-BC5A-38773857445E}" srcOrd="5" destOrd="0" presId="urn:microsoft.com/office/officeart/2018/2/layout/IconLabelList"/>
    <dgm:cxn modelId="{D77754B1-3404-0545-94F3-E8F9FD350236}" type="presParOf" srcId="{5FCEC3C8-B390-4C31-9059-859C28149275}" destId="{05FA7E69-0555-7449-B5DC-9AB947D648A7}" srcOrd="6" destOrd="0" presId="urn:microsoft.com/office/officeart/2018/2/layout/IconLabelList"/>
    <dgm:cxn modelId="{E50E300C-C88A-FC4B-A792-5CEFF4E9AF7B}" type="presParOf" srcId="{05FA7E69-0555-7449-B5DC-9AB947D648A7}" destId="{9662A7AD-0A95-8740-876B-0B77578499E7}" srcOrd="0" destOrd="0" presId="urn:microsoft.com/office/officeart/2018/2/layout/IconLabelList"/>
    <dgm:cxn modelId="{C5CC5B11-161A-AF4C-B944-F5A178CC9454}" type="presParOf" srcId="{05FA7E69-0555-7449-B5DC-9AB947D648A7}" destId="{15A982AB-C612-FA43-95AF-F122EC2D6344}" srcOrd="1" destOrd="0" presId="urn:microsoft.com/office/officeart/2018/2/layout/IconLabelList"/>
    <dgm:cxn modelId="{BDB5F2C8-434E-D94D-9E99-CE0695DCB12A}" type="presParOf" srcId="{05FA7E69-0555-7449-B5DC-9AB947D648A7}" destId="{75A1F441-8141-4942-87BE-51152B7C822A}" srcOrd="2" destOrd="0" presId="urn:microsoft.com/office/officeart/2018/2/layout/IconLabelList"/>
    <dgm:cxn modelId="{ABADECA9-EA0B-D348-B702-FB326F09700C}" type="presParOf" srcId="{5FCEC3C8-B390-4C31-9059-859C28149275}" destId="{C663289B-A640-774D-A5C3-1A98603ACC1F}" srcOrd="7" destOrd="0" presId="urn:microsoft.com/office/officeart/2018/2/layout/IconLabelList"/>
    <dgm:cxn modelId="{89315472-AEEF-43C6-9287-22470B4012EF}" type="presParOf" srcId="{5FCEC3C8-B390-4C31-9059-859C28149275}" destId="{2CB0C3E4-51CA-4D34-85F3-034D6178D6D7}" srcOrd="8" destOrd="0" presId="urn:microsoft.com/office/officeart/2018/2/layout/IconLabelList"/>
    <dgm:cxn modelId="{8727FEAB-AADC-4DEC-A49E-3F86A974C246}" type="presParOf" srcId="{2CB0C3E4-51CA-4D34-85F3-034D6178D6D7}" destId="{09DE2116-FB2C-4C6B-8781-4B766023ACBC}" srcOrd="0" destOrd="0" presId="urn:microsoft.com/office/officeart/2018/2/layout/IconLabelList"/>
    <dgm:cxn modelId="{9AE91DC8-544C-4769-8C39-A72407FA361F}" type="presParOf" srcId="{2CB0C3E4-51CA-4D34-85F3-034D6178D6D7}" destId="{3413D3A8-691A-443F-BC0E-34DEA19C2D64}" srcOrd="1" destOrd="0" presId="urn:microsoft.com/office/officeart/2018/2/layout/IconLabelList"/>
    <dgm:cxn modelId="{F1EC95B2-CD68-44FA-9E72-0C1E33A4D791}" type="presParOf" srcId="{2CB0C3E4-51CA-4D34-85F3-034D6178D6D7}" destId="{6916E0B0-3E75-42B9-8B9C-44BCBAB48A1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7CACEC-AAED-4204-84C7-44853298243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19F126-BA88-43A2-A56E-D548DACBFDB3}">
      <dgm:prSet/>
      <dgm:spPr/>
      <dgm:t>
        <a:bodyPr/>
        <a:lstStyle/>
        <a:p>
          <a:r>
            <a:rPr lang="de-DE" dirty="0"/>
            <a:t>10‘000 </a:t>
          </a:r>
          <a:r>
            <a:rPr lang="en-GB" dirty="0"/>
            <a:t>calibration</a:t>
          </a:r>
          <a:r>
            <a:rPr lang="de-DE" dirty="0"/>
            <a:t> </a:t>
          </a:r>
          <a:r>
            <a:rPr lang="de-DE" dirty="0" err="1"/>
            <a:t>runs</a:t>
          </a:r>
          <a:r>
            <a:rPr lang="de-DE" dirty="0"/>
            <a:t> </a:t>
          </a:r>
          <a:r>
            <a:rPr lang="de-DE" dirty="0" err="1"/>
            <a:t>with</a:t>
          </a:r>
          <a:r>
            <a:rPr lang="de-DE" dirty="0"/>
            <a:t> Monte Carlo</a:t>
          </a:r>
          <a:endParaRPr lang="en-US" dirty="0"/>
        </a:p>
      </dgm:t>
    </dgm:pt>
    <dgm:pt modelId="{E73D84FD-5504-4927-9AC2-E2E488B4125F}" type="parTrans" cxnId="{38011332-7B34-497A-84C0-B4AE7950626A}">
      <dgm:prSet/>
      <dgm:spPr/>
      <dgm:t>
        <a:bodyPr/>
        <a:lstStyle/>
        <a:p>
          <a:endParaRPr lang="en-US"/>
        </a:p>
      </dgm:t>
    </dgm:pt>
    <dgm:pt modelId="{933FE1A0-36A0-4B94-9942-5292692060EA}" type="sibTrans" cxnId="{38011332-7B34-497A-84C0-B4AE7950626A}">
      <dgm:prSet/>
      <dgm:spPr/>
      <dgm:t>
        <a:bodyPr/>
        <a:lstStyle/>
        <a:p>
          <a:endParaRPr lang="en-US"/>
        </a:p>
      </dgm:t>
    </dgm:pt>
    <dgm:pt modelId="{C5C10E4D-3F77-4C35-BBBD-0C3986E6468E}">
      <dgm:prSet/>
      <dgm:spPr/>
      <dgm:t>
        <a:bodyPr/>
        <a:lstStyle/>
        <a:p>
          <a:r>
            <a:rPr lang="de-DE" dirty="0"/>
            <a:t>Validation: 01.01.2010 – 31.12.2015</a:t>
          </a:r>
          <a:endParaRPr lang="en-US" dirty="0"/>
        </a:p>
      </dgm:t>
    </dgm:pt>
    <dgm:pt modelId="{23B8D91A-1963-44BC-A9E1-C2128F3D91D5}" type="parTrans" cxnId="{A91A856D-E9C9-489F-84D8-F1C1DF596B8B}">
      <dgm:prSet/>
      <dgm:spPr/>
      <dgm:t>
        <a:bodyPr/>
        <a:lstStyle/>
        <a:p>
          <a:endParaRPr lang="en-US"/>
        </a:p>
      </dgm:t>
    </dgm:pt>
    <dgm:pt modelId="{0C2AC889-B352-4654-8F15-EB12E5666427}" type="sibTrans" cxnId="{A91A856D-E9C9-489F-84D8-F1C1DF596B8B}">
      <dgm:prSet/>
      <dgm:spPr/>
      <dgm:t>
        <a:bodyPr/>
        <a:lstStyle/>
        <a:p>
          <a:endParaRPr lang="en-US"/>
        </a:p>
      </dgm:t>
    </dgm:pt>
    <dgm:pt modelId="{199748E1-E014-4FC5-B08B-28193BD9D97B}">
      <dgm:prSet/>
      <dgm:spPr/>
      <dgm:t>
        <a:bodyPr/>
        <a:lstStyle/>
        <a:p>
          <a:r>
            <a:rPr lang="de-DE" dirty="0"/>
            <a:t>Select 10, 100 </a:t>
          </a:r>
          <a:r>
            <a:rPr lang="de-DE" dirty="0" err="1"/>
            <a:t>best</a:t>
          </a:r>
          <a:r>
            <a:rPr lang="de-DE" dirty="0"/>
            <a:t> Parameter </a:t>
          </a:r>
          <a:r>
            <a:rPr lang="de-DE" dirty="0" err="1"/>
            <a:t>sets</a:t>
          </a:r>
          <a:endParaRPr lang="en-US" dirty="0"/>
        </a:p>
      </dgm:t>
    </dgm:pt>
    <dgm:pt modelId="{9FAC6A6A-7B34-47B5-86DE-542C91639C14}" type="parTrans" cxnId="{259F9345-E442-4F1E-A34C-BFDB42BFDBC2}">
      <dgm:prSet/>
      <dgm:spPr/>
      <dgm:t>
        <a:bodyPr/>
        <a:lstStyle/>
        <a:p>
          <a:endParaRPr lang="en-US"/>
        </a:p>
      </dgm:t>
    </dgm:pt>
    <dgm:pt modelId="{6FA38A07-CF75-455E-8F46-8A50FB00C623}" type="sibTrans" cxnId="{259F9345-E442-4F1E-A34C-BFDB42BFDBC2}">
      <dgm:prSet/>
      <dgm:spPr/>
      <dgm:t>
        <a:bodyPr/>
        <a:lstStyle/>
        <a:p>
          <a:endParaRPr lang="en-US"/>
        </a:p>
      </dgm:t>
    </dgm:pt>
    <dgm:pt modelId="{BE16D599-0F52-504B-8D86-60544D6C2C09}">
      <dgm:prSet/>
      <dgm:spPr/>
      <dgm:t>
        <a:bodyPr/>
        <a:lstStyle/>
        <a:p>
          <a:r>
            <a:rPr lang="de-DE" dirty="0" err="1"/>
            <a:t>Calibration</a:t>
          </a:r>
          <a:r>
            <a:rPr lang="de-DE" dirty="0"/>
            <a:t>: 01.01.2016 – 31.12.2021</a:t>
          </a:r>
          <a:endParaRPr lang="en-US" dirty="0"/>
        </a:p>
      </dgm:t>
    </dgm:pt>
    <dgm:pt modelId="{999D4257-4202-0641-B98A-984A0AD112ED}" type="parTrans" cxnId="{8042B244-5042-9E48-8A16-FBDF2B1BA9AE}">
      <dgm:prSet/>
      <dgm:spPr/>
      <dgm:t>
        <a:bodyPr/>
        <a:lstStyle/>
        <a:p>
          <a:endParaRPr lang="de-DE"/>
        </a:p>
      </dgm:t>
    </dgm:pt>
    <dgm:pt modelId="{C2FDA820-9B62-D448-8750-CD2F186DBA1C}" type="sibTrans" cxnId="{8042B244-5042-9E48-8A16-FBDF2B1BA9AE}">
      <dgm:prSet/>
      <dgm:spPr/>
      <dgm:t>
        <a:bodyPr/>
        <a:lstStyle/>
        <a:p>
          <a:endParaRPr lang="de-DE"/>
        </a:p>
      </dgm:t>
    </dgm:pt>
    <dgm:pt modelId="{65284A41-D45A-5C45-864A-AD43D6896C1D}" type="pres">
      <dgm:prSet presAssocID="{557CACEC-AAED-4204-84C7-44853298243B}" presName="diagram" presStyleCnt="0">
        <dgm:presLayoutVars>
          <dgm:dir/>
          <dgm:resizeHandles val="exact"/>
        </dgm:presLayoutVars>
      </dgm:prSet>
      <dgm:spPr/>
    </dgm:pt>
    <dgm:pt modelId="{8A56EB40-79E4-5842-BE74-AF8F63D45E43}" type="pres">
      <dgm:prSet presAssocID="{8E19F126-BA88-43A2-A56E-D548DACBFDB3}" presName="arrow" presStyleLbl="node1" presStyleIdx="0" presStyleCnt="4" custScaleX="150313" custScaleY="82090" custRadScaleRad="107059" custRadScaleInc="-43">
        <dgm:presLayoutVars>
          <dgm:bulletEnabled val="1"/>
        </dgm:presLayoutVars>
      </dgm:prSet>
      <dgm:spPr/>
    </dgm:pt>
    <dgm:pt modelId="{ECE7FA77-C132-054D-92BF-FB5DC0882C74}" type="pres">
      <dgm:prSet presAssocID="{C5C10E4D-3F77-4C35-BBBD-0C3986E6468E}" presName="arrow" presStyleLbl="node1" presStyleIdx="1" presStyleCnt="4" custScaleX="112118" custScaleY="250587" custRadScaleRad="220394" custRadScaleInc="-720">
        <dgm:presLayoutVars>
          <dgm:bulletEnabled val="1"/>
        </dgm:presLayoutVars>
      </dgm:prSet>
      <dgm:spPr/>
    </dgm:pt>
    <dgm:pt modelId="{D201050A-4678-8B4B-9567-1F6C4C353051}" type="pres">
      <dgm:prSet presAssocID="{199748E1-E014-4FC5-B08B-28193BD9D97B}" presName="arrow" presStyleLbl="node1" presStyleIdx="2" presStyleCnt="4" custScaleX="151597" custScaleY="79662" custRadScaleRad="99099" custRadScaleInc="46">
        <dgm:presLayoutVars>
          <dgm:bulletEnabled val="1"/>
        </dgm:presLayoutVars>
      </dgm:prSet>
      <dgm:spPr/>
    </dgm:pt>
    <dgm:pt modelId="{8A67D9ED-37E2-4C4B-AFEF-BA7B11306791}" type="pres">
      <dgm:prSet presAssocID="{BE16D599-0F52-504B-8D86-60544D6C2C09}" presName="arrow" presStyleLbl="node1" presStyleIdx="3" presStyleCnt="4" custScaleX="112119" custScaleY="245402" custRadScaleRad="213908" custRadScaleInc="742">
        <dgm:presLayoutVars>
          <dgm:bulletEnabled val="1"/>
        </dgm:presLayoutVars>
      </dgm:prSet>
      <dgm:spPr/>
    </dgm:pt>
  </dgm:ptLst>
  <dgm:cxnLst>
    <dgm:cxn modelId="{38011332-7B34-497A-84C0-B4AE7950626A}" srcId="{557CACEC-AAED-4204-84C7-44853298243B}" destId="{8E19F126-BA88-43A2-A56E-D548DACBFDB3}" srcOrd="0" destOrd="0" parTransId="{E73D84FD-5504-4927-9AC2-E2E488B4125F}" sibTransId="{933FE1A0-36A0-4B94-9942-5292692060EA}"/>
    <dgm:cxn modelId="{3F7F023A-E8ED-1440-99B4-9353756087DC}" type="presOf" srcId="{C5C10E4D-3F77-4C35-BBBD-0C3986E6468E}" destId="{ECE7FA77-C132-054D-92BF-FB5DC0882C74}" srcOrd="0" destOrd="0" presId="urn:microsoft.com/office/officeart/2005/8/layout/arrow5"/>
    <dgm:cxn modelId="{8042B244-5042-9E48-8A16-FBDF2B1BA9AE}" srcId="{557CACEC-AAED-4204-84C7-44853298243B}" destId="{BE16D599-0F52-504B-8D86-60544D6C2C09}" srcOrd="3" destOrd="0" parTransId="{999D4257-4202-0641-B98A-984A0AD112ED}" sibTransId="{C2FDA820-9B62-D448-8750-CD2F186DBA1C}"/>
    <dgm:cxn modelId="{259F9345-E442-4F1E-A34C-BFDB42BFDBC2}" srcId="{557CACEC-AAED-4204-84C7-44853298243B}" destId="{199748E1-E014-4FC5-B08B-28193BD9D97B}" srcOrd="2" destOrd="0" parTransId="{9FAC6A6A-7B34-47B5-86DE-542C91639C14}" sibTransId="{6FA38A07-CF75-455E-8F46-8A50FB00C623}"/>
    <dgm:cxn modelId="{7559804A-8C7E-1D42-B926-F7DDED07B5B3}" type="presOf" srcId="{8E19F126-BA88-43A2-A56E-D548DACBFDB3}" destId="{8A56EB40-79E4-5842-BE74-AF8F63D45E43}" srcOrd="0" destOrd="0" presId="urn:microsoft.com/office/officeart/2005/8/layout/arrow5"/>
    <dgm:cxn modelId="{A91A856D-E9C9-489F-84D8-F1C1DF596B8B}" srcId="{557CACEC-AAED-4204-84C7-44853298243B}" destId="{C5C10E4D-3F77-4C35-BBBD-0C3986E6468E}" srcOrd="1" destOrd="0" parTransId="{23B8D91A-1963-44BC-A9E1-C2128F3D91D5}" sibTransId="{0C2AC889-B352-4654-8F15-EB12E5666427}"/>
    <dgm:cxn modelId="{CACCD2AF-EE53-1644-939B-DA555D85C46C}" type="presOf" srcId="{199748E1-E014-4FC5-B08B-28193BD9D97B}" destId="{D201050A-4678-8B4B-9567-1F6C4C353051}" srcOrd="0" destOrd="0" presId="urn:microsoft.com/office/officeart/2005/8/layout/arrow5"/>
    <dgm:cxn modelId="{94AAB2B5-A5A2-A44A-AC15-A625285787D0}" type="presOf" srcId="{557CACEC-AAED-4204-84C7-44853298243B}" destId="{65284A41-D45A-5C45-864A-AD43D6896C1D}" srcOrd="0" destOrd="0" presId="urn:microsoft.com/office/officeart/2005/8/layout/arrow5"/>
    <dgm:cxn modelId="{CB0183E2-6973-0046-964B-E8D75DD9A407}" type="presOf" srcId="{BE16D599-0F52-504B-8D86-60544D6C2C09}" destId="{8A67D9ED-37E2-4C4B-AFEF-BA7B11306791}" srcOrd="0" destOrd="0" presId="urn:microsoft.com/office/officeart/2005/8/layout/arrow5"/>
    <dgm:cxn modelId="{7666AC5E-3E38-2543-84DD-6DAE4834BC03}" type="presParOf" srcId="{65284A41-D45A-5C45-864A-AD43D6896C1D}" destId="{8A56EB40-79E4-5842-BE74-AF8F63D45E43}" srcOrd="0" destOrd="0" presId="urn:microsoft.com/office/officeart/2005/8/layout/arrow5"/>
    <dgm:cxn modelId="{3032779C-1393-4847-BF40-4DB0C8474D42}" type="presParOf" srcId="{65284A41-D45A-5C45-864A-AD43D6896C1D}" destId="{ECE7FA77-C132-054D-92BF-FB5DC0882C74}" srcOrd="1" destOrd="0" presId="urn:microsoft.com/office/officeart/2005/8/layout/arrow5"/>
    <dgm:cxn modelId="{A1F693ED-A5D0-4844-BF81-8CFECD33FC0D}" type="presParOf" srcId="{65284A41-D45A-5C45-864A-AD43D6896C1D}" destId="{D201050A-4678-8B4B-9567-1F6C4C353051}" srcOrd="2" destOrd="0" presId="urn:microsoft.com/office/officeart/2005/8/layout/arrow5"/>
    <dgm:cxn modelId="{108CF30C-0A79-9240-9ECB-8EF07E3CE183}" type="presParOf" srcId="{65284A41-D45A-5C45-864A-AD43D6896C1D}" destId="{8A67D9ED-37E2-4C4B-AFEF-BA7B11306791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04719F-2EF3-4EBF-BFF7-2C5E981DAA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B3F359-6F29-4F1D-BF16-B33B5B9D0D10}">
      <dgm:prSet/>
      <dgm:spPr/>
      <dgm:t>
        <a:bodyPr/>
        <a:lstStyle/>
        <a:p>
          <a:r>
            <a:rPr lang="de-DE" b="0" i="0" dirty="0"/>
            <a:t>3 Emission Scenarios</a:t>
          </a:r>
          <a:endParaRPr lang="en-US" dirty="0"/>
        </a:p>
      </dgm:t>
    </dgm:pt>
    <dgm:pt modelId="{7B1860C4-5ACE-492C-BCD6-F060F7A0B4B6}" type="parTrans" cxnId="{65DBBFC6-2ACC-48A5-9345-4B19A94677DF}">
      <dgm:prSet/>
      <dgm:spPr/>
      <dgm:t>
        <a:bodyPr/>
        <a:lstStyle/>
        <a:p>
          <a:endParaRPr lang="en-US"/>
        </a:p>
      </dgm:t>
    </dgm:pt>
    <dgm:pt modelId="{03048DE6-176B-4462-A0EF-BD10BDBCC13D}" type="sibTrans" cxnId="{65DBBFC6-2ACC-48A5-9345-4B19A94677DF}">
      <dgm:prSet/>
      <dgm:spPr/>
      <dgm:t>
        <a:bodyPr/>
        <a:lstStyle/>
        <a:p>
          <a:endParaRPr lang="en-US"/>
        </a:p>
      </dgm:t>
    </dgm:pt>
    <dgm:pt modelId="{FE196C10-26E7-4129-A7E9-5C9D1F85F4C9}">
      <dgm:prSet/>
      <dgm:spPr/>
      <dgm:t>
        <a:bodyPr/>
        <a:lstStyle/>
        <a:p>
          <a:r>
            <a:rPr lang="de-DE" b="0" i="0" dirty="0"/>
            <a:t>12 </a:t>
          </a:r>
          <a:r>
            <a:rPr lang="de-DE" b="0" i="0" dirty="0" err="1"/>
            <a:t>climate</a:t>
          </a:r>
          <a:r>
            <a:rPr lang="de-DE" b="0" i="0" dirty="0"/>
            <a:t> </a:t>
          </a:r>
          <a:r>
            <a:rPr lang="de-DE" b="0" i="0" dirty="0" err="1"/>
            <a:t>models</a:t>
          </a:r>
          <a:endParaRPr lang="en-US" dirty="0"/>
        </a:p>
      </dgm:t>
    </dgm:pt>
    <dgm:pt modelId="{C0843436-F830-441C-88EE-B4A073176C8D}" type="parTrans" cxnId="{54045124-67D8-48AF-8A2B-114D055C37EE}">
      <dgm:prSet/>
      <dgm:spPr/>
      <dgm:t>
        <a:bodyPr/>
        <a:lstStyle/>
        <a:p>
          <a:endParaRPr lang="en-US"/>
        </a:p>
      </dgm:t>
    </dgm:pt>
    <dgm:pt modelId="{93F24F7F-E813-4BCE-A9A3-EAAD24FCC533}" type="sibTrans" cxnId="{54045124-67D8-48AF-8A2B-114D055C37EE}">
      <dgm:prSet/>
      <dgm:spPr/>
      <dgm:t>
        <a:bodyPr/>
        <a:lstStyle/>
        <a:p>
          <a:endParaRPr lang="en-US"/>
        </a:p>
      </dgm:t>
    </dgm:pt>
    <dgm:pt modelId="{FC73DFA9-8AC4-4995-80DF-72B353989CB9}">
      <dgm:prSet/>
      <dgm:spPr/>
      <dgm:t>
        <a:bodyPr/>
        <a:lstStyle/>
        <a:p>
          <a:r>
            <a:rPr lang="de-DE" b="0" i="0" dirty="0"/>
            <a:t>10 and 100 </a:t>
          </a:r>
          <a:r>
            <a:rPr lang="de-DE" b="0" i="0" dirty="0" err="1"/>
            <a:t>parameter</a:t>
          </a:r>
          <a:r>
            <a:rPr lang="de-DE" b="0" i="0" dirty="0"/>
            <a:t> </a:t>
          </a:r>
          <a:r>
            <a:rPr lang="de-DE" b="0" i="0" dirty="0" err="1"/>
            <a:t>sets</a:t>
          </a:r>
          <a:endParaRPr lang="en-US" dirty="0"/>
        </a:p>
      </dgm:t>
    </dgm:pt>
    <dgm:pt modelId="{6DB48246-ADDB-4CC3-B271-025366988447}" type="parTrans" cxnId="{3C92508D-700B-40E1-BC63-D3D4BC571C35}">
      <dgm:prSet/>
      <dgm:spPr/>
      <dgm:t>
        <a:bodyPr/>
        <a:lstStyle/>
        <a:p>
          <a:endParaRPr lang="en-US"/>
        </a:p>
      </dgm:t>
    </dgm:pt>
    <dgm:pt modelId="{5BD498C3-F6AD-425C-97DF-858183C7F8B2}" type="sibTrans" cxnId="{3C92508D-700B-40E1-BC63-D3D4BC571C35}">
      <dgm:prSet/>
      <dgm:spPr/>
      <dgm:t>
        <a:bodyPr/>
        <a:lstStyle/>
        <a:p>
          <a:endParaRPr lang="en-US"/>
        </a:p>
      </dgm:t>
    </dgm:pt>
    <dgm:pt modelId="{1244DAA7-66F6-154A-BEF2-11D6337FAC44}" type="pres">
      <dgm:prSet presAssocID="{C004719F-2EF3-4EBF-BFF7-2C5E981DAA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6119ED-2F2E-B14B-AECB-9499AF81E2E9}" type="pres">
      <dgm:prSet presAssocID="{C9B3F359-6F29-4F1D-BF16-B33B5B9D0D10}" presName="hierRoot1" presStyleCnt="0"/>
      <dgm:spPr/>
    </dgm:pt>
    <dgm:pt modelId="{C03A79EF-6A97-E549-BDD3-8E152AD6C641}" type="pres">
      <dgm:prSet presAssocID="{C9B3F359-6F29-4F1D-BF16-B33B5B9D0D10}" presName="composite" presStyleCnt="0"/>
      <dgm:spPr/>
    </dgm:pt>
    <dgm:pt modelId="{1D7B9DD1-2B29-364D-979F-3FC43A8E984C}" type="pres">
      <dgm:prSet presAssocID="{C9B3F359-6F29-4F1D-BF16-B33B5B9D0D10}" presName="background" presStyleLbl="node0" presStyleIdx="0" presStyleCnt="3"/>
      <dgm:spPr/>
    </dgm:pt>
    <dgm:pt modelId="{AF91AF67-6090-B943-9F07-1926DFD2D36E}" type="pres">
      <dgm:prSet presAssocID="{C9B3F359-6F29-4F1D-BF16-B33B5B9D0D10}" presName="text" presStyleLbl="fgAcc0" presStyleIdx="0" presStyleCnt="3">
        <dgm:presLayoutVars>
          <dgm:chPref val="3"/>
        </dgm:presLayoutVars>
      </dgm:prSet>
      <dgm:spPr/>
    </dgm:pt>
    <dgm:pt modelId="{6E42EF45-5735-734E-B708-E15E4ED4A705}" type="pres">
      <dgm:prSet presAssocID="{C9B3F359-6F29-4F1D-BF16-B33B5B9D0D10}" presName="hierChild2" presStyleCnt="0"/>
      <dgm:spPr/>
    </dgm:pt>
    <dgm:pt modelId="{A80931DE-ABC9-AE40-AB09-6006CE85F96E}" type="pres">
      <dgm:prSet presAssocID="{FE196C10-26E7-4129-A7E9-5C9D1F85F4C9}" presName="hierRoot1" presStyleCnt="0"/>
      <dgm:spPr/>
    </dgm:pt>
    <dgm:pt modelId="{86ADF0EF-F8EC-514E-AF14-00F7731D5355}" type="pres">
      <dgm:prSet presAssocID="{FE196C10-26E7-4129-A7E9-5C9D1F85F4C9}" presName="composite" presStyleCnt="0"/>
      <dgm:spPr/>
    </dgm:pt>
    <dgm:pt modelId="{F0CF47C0-FD92-224E-A244-E24E0C5F6BEF}" type="pres">
      <dgm:prSet presAssocID="{FE196C10-26E7-4129-A7E9-5C9D1F85F4C9}" presName="background" presStyleLbl="node0" presStyleIdx="1" presStyleCnt="3"/>
      <dgm:spPr/>
    </dgm:pt>
    <dgm:pt modelId="{8A36ADE6-6D16-344D-9EBF-FD6CA0225508}" type="pres">
      <dgm:prSet presAssocID="{FE196C10-26E7-4129-A7E9-5C9D1F85F4C9}" presName="text" presStyleLbl="fgAcc0" presStyleIdx="1" presStyleCnt="3">
        <dgm:presLayoutVars>
          <dgm:chPref val="3"/>
        </dgm:presLayoutVars>
      </dgm:prSet>
      <dgm:spPr/>
    </dgm:pt>
    <dgm:pt modelId="{E4469965-B41A-F84F-ADC0-1329AE780ABB}" type="pres">
      <dgm:prSet presAssocID="{FE196C10-26E7-4129-A7E9-5C9D1F85F4C9}" presName="hierChild2" presStyleCnt="0"/>
      <dgm:spPr/>
    </dgm:pt>
    <dgm:pt modelId="{1AFC7198-384E-4A40-8A40-9A009D790B13}" type="pres">
      <dgm:prSet presAssocID="{FC73DFA9-8AC4-4995-80DF-72B353989CB9}" presName="hierRoot1" presStyleCnt="0"/>
      <dgm:spPr/>
    </dgm:pt>
    <dgm:pt modelId="{F4C71A79-43B6-2F48-88E4-DE308BFD20C6}" type="pres">
      <dgm:prSet presAssocID="{FC73DFA9-8AC4-4995-80DF-72B353989CB9}" presName="composite" presStyleCnt="0"/>
      <dgm:spPr/>
    </dgm:pt>
    <dgm:pt modelId="{CCD464AD-2C34-3F43-AF41-09C18294B909}" type="pres">
      <dgm:prSet presAssocID="{FC73DFA9-8AC4-4995-80DF-72B353989CB9}" presName="background" presStyleLbl="node0" presStyleIdx="2" presStyleCnt="3"/>
      <dgm:spPr/>
    </dgm:pt>
    <dgm:pt modelId="{23B8D9DA-80B8-E344-BCB6-0D9AFA4B6385}" type="pres">
      <dgm:prSet presAssocID="{FC73DFA9-8AC4-4995-80DF-72B353989CB9}" presName="text" presStyleLbl="fgAcc0" presStyleIdx="2" presStyleCnt="3">
        <dgm:presLayoutVars>
          <dgm:chPref val="3"/>
        </dgm:presLayoutVars>
      </dgm:prSet>
      <dgm:spPr/>
    </dgm:pt>
    <dgm:pt modelId="{CD1F3E0E-4A1F-BE44-8CFC-35E8FAA8058D}" type="pres">
      <dgm:prSet presAssocID="{FC73DFA9-8AC4-4995-80DF-72B353989CB9}" presName="hierChild2" presStyleCnt="0"/>
      <dgm:spPr/>
    </dgm:pt>
  </dgm:ptLst>
  <dgm:cxnLst>
    <dgm:cxn modelId="{54045124-67D8-48AF-8A2B-114D055C37EE}" srcId="{C004719F-2EF3-4EBF-BFF7-2C5E981DAAE6}" destId="{FE196C10-26E7-4129-A7E9-5C9D1F85F4C9}" srcOrd="1" destOrd="0" parTransId="{C0843436-F830-441C-88EE-B4A073176C8D}" sibTransId="{93F24F7F-E813-4BCE-A9A3-EAAD24FCC533}"/>
    <dgm:cxn modelId="{6C9E6429-D512-7D4F-9375-276F6FCA0019}" type="presOf" srcId="{FC73DFA9-8AC4-4995-80DF-72B353989CB9}" destId="{23B8D9DA-80B8-E344-BCB6-0D9AFA4B6385}" srcOrd="0" destOrd="0" presId="urn:microsoft.com/office/officeart/2005/8/layout/hierarchy1"/>
    <dgm:cxn modelId="{6373C672-A3E5-4F45-9C32-DB9192A9A199}" type="presOf" srcId="{FE196C10-26E7-4129-A7E9-5C9D1F85F4C9}" destId="{8A36ADE6-6D16-344D-9EBF-FD6CA0225508}" srcOrd="0" destOrd="0" presId="urn:microsoft.com/office/officeart/2005/8/layout/hierarchy1"/>
    <dgm:cxn modelId="{3C92508D-700B-40E1-BC63-D3D4BC571C35}" srcId="{C004719F-2EF3-4EBF-BFF7-2C5E981DAAE6}" destId="{FC73DFA9-8AC4-4995-80DF-72B353989CB9}" srcOrd="2" destOrd="0" parTransId="{6DB48246-ADDB-4CC3-B271-025366988447}" sibTransId="{5BD498C3-F6AD-425C-97DF-858183C7F8B2}"/>
    <dgm:cxn modelId="{14458798-FD81-0048-92C7-B46B7A4B5E8A}" type="presOf" srcId="{C9B3F359-6F29-4F1D-BF16-B33B5B9D0D10}" destId="{AF91AF67-6090-B943-9F07-1926DFD2D36E}" srcOrd="0" destOrd="0" presId="urn:microsoft.com/office/officeart/2005/8/layout/hierarchy1"/>
    <dgm:cxn modelId="{04E97BA2-D196-7A42-80D1-67CFC0FDB6C3}" type="presOf" srcId="{C004719F-2EF3-4EBF-BFF7-2C5E981DAAE6}" destId="{1244DAA7-66F6-154A-BEF2-11D6337FAC44}" srcOrd="0" destOrd="0" presId="urn:microsoft.com/office/officeart/2005/8/layout/hierarchy1"/>
    <dgm:cxn modelId="{65DBBFC6-2ACC-48A5-9345-4B19A94677DF}" srcId="{C004719F-2EF3-4EBF-BFF7-2C5E981DAAE6}" destId="{C9B3F359-6F29-4F1D-BF16-B33B5B9D0D10}" srcOrd="0" destOrd="0" parTransId="{7B1860C4-5ACE-492C-BCD6-F060F7A0B4B6}" sibTransId="{03048DE6-176B-4462-A0EF-BD10BDBCC13D}"/>
    <dgm:cxn modelId="{5FAAAEB8-56C2-A84B-BF94-F8C9D9A15B0B}" type="presParOf" srcId="{1244DAA7-66F6-154A-BEF2-11D6337FAC44}" destId="{8D6119ED-2F2E-B14B-AECB-9499AF81E2E9}" srcOrd="0" destOrd="0" presId="urn:microsoft.com/office/officeart/2005/8/layout/hierarchy1"/>
    <dgm:cxn modelId="{7E9D6064-407C-174E-BA28-1F28B40EDEF2}" type="presParOf" srcId="{8D6119ED-2F2E-B14B-AECB-9499AF81E2E9}" destId="{C03A79EF-6A97-E549-BDD3-8E152AD6C641}" srcOrd="0" destOrd="0" presId="urn:microsoft.com/office/officeart/2005/8/layout/hierarchy1"/>
    <dgm:cxn modelId="{2051CEF7-95F2-6D46-949A-92F75E21444C}" type="presParOf" srcId="{C03A79EF-6A97-E549-BDD3-8E152AD6C641}" destId="{1D7B9DD1-2B29-364D-979F-3FC43A8E984C}" srcOrd="0" destOrd="0" presId="urn:microsoft.com/office/officeart/2005/8/layout/hierarchy1"/>
    <dgm:cxn modelId="{0B62D7B6-DAA5-D64D-B0FB-8BF23A4A2C19}" type="presParOf" srcId="{C03A79EF-6A97-E549-BDD3-8E152AD6C641}" destId="{AF91AF67-6090-B943-9F07-1926DFD2D36E}" srcOrd="1" destOrd="0" presId="urn:microsoft.com/office/officeart/2005/8/layout/hierarchy1"/>
    <dgm:cxn modelId="{753A1216-7D07-E142-A5C0-7E2223FBA7EB}" type="presParOf" srcId="{8D6119ED-2F2E-B14B-AECB-9499AF81E2E9}" destId="{6E42EF45-5735-734E-B708-E15E4ED4A705}" srcOrd="1" destOrd="0" presId="urn:microsoft.com/office/officeart/2005/8/layout/hierarchy1"/>
    <dgm:cxn modelId="{3EF73CED-3D2A-CA4C-8BF7-59148C80ADAE}" type="presParOf" srcId="{1244DAA7-66F6-154A-BEF2-11D6337FAC44}" destId="{A80931DE-ABC9-AE40-AB09-6006CE85F96E}" srcOrd="1" destOrd="0" presId="urn:microsoft.com/office/officeart/2005/8/layout/hierarchy1"/>
    <dgm:cxn modelId="{E47DD33B-DCDE-6C42-B7EC-40B0C7EC20EF}" type="presParOf" srcId="{A80931DE-ABC9-AE40-AB09-6006CE85F96E}" destId="{86ADF0EF-F8EC-514E-AF14-00F7731D5355}" srcOrd="0" destOrd="0" presId="urn:microsoft.com/office/officeart/2005/8/layout/hierarchy1"/>
    <dgm:cxn modelId="{0482FED3-570C-624A-9465-313F96A68461}" type="presParOf" srcId="{86ADF0EF-F8EC-514E-AF14-00F7731D5355}" destId="{F0CF47C0-FD92-224E-A244-E24E0C5F6BEF}" srcOrd="0" destOrd="0" presId="urn:microsoft.com/office/officeart/2005/8/layout/hierarchy1"/>
    <dgm:cxn modelId="{02AE7DF7-5B41-9241-AB25-0A2848D52DD6}" type="presParOf" srcId="{86ADF0EF-F8EC-514E-AF14-00F7731D5355}" destId="{8A36ADE6-6D16-344D-9EBF-FD6CA0225508}" srcOrd="1" destOrd="0" presId="urn:microsoft.com/office/officeart/2005/8/layout/hierarchy1"/>
    <dgm:cxn modelId="{71B7903C-3C5B-8048-B704-8704F0202BBC}" type="presParOf" srcId="{A80931DE-ABC9-AE40-AB09-6006CE85F96E}" destId="{E4469965-B41A-F84F-ADC0-1329AE780ABB}" srcOrd="1" destOrd="0" presId="urn:microsoft.com/office/officeart/2005/8/layout/hierarchy1"/>
    <dgm:cxn modelId="{0E59982C-1CDA-EB44-874A-552C883E359E}" type="presParOf" srcId="{1244DAA7-66F6-154A-BEF2-11D6337FAC44}" destId="{1AFC7198-384E-4A40-8A40-9A009D790B13}" srcOrd="2" destOrd="0" presId="urn:microsoft.com/office/officeart/2005/8/layout/hierarchy1"/>
    <dgm:cxn modelId="{C644A528-D911-6B4E-92DF-F566FD61BFF2}" type="presParOf" srcId="{1AFC7198-384E-4A40-8A40-9A009D790B13}" destId="{F4C71A79-43B6-2F48-88E4-DE308BFD20C6}" srcOrd="0" destOrd="0" presId="urn:microsoft.com/office/officeart/2005/8/layout/hierarchy1"/>
    <dgm:cxn modelId="{97DB20F0-94BB-794D-B5AB-61BD2E315087}" type="presParOf" srcId="{F4C71A79-43B6-2F48-88E4-DE308BFD20C6}" destId="{CCD464AD-2C34-3F43-AF41-09C18294B909}" srcOrd="0" destOrd="0" presId="urn:microsoft.com/office/officeart/2005/8/layout/hierarchy1"/>
    <dgm:cxn modelId="{957EB321-1AD0-8048-8954-FBC767E0672E}" type="presParOf" srcId="{F4C71A79-43B6-2F48-88E4-DE308BFD20C6}" destId="{23B8D9DA-80B8-E344-BCB6-0D9AFA4B6385}" srcOrd="1" destOrd="0" presId="urn:microsoft.com/office/officeart/2005/8/layout/hierarchy1"/>
    <dgm:cxn modelId="{D2F0756F-902E-2B4C-AC5B-7114D606A94C}" type="presParOf" srcId="{1AFC7198-384E-4A40-8A40-9A009D790B13}" destId="{CD1F3E0E-4A1F-BE44-8CFC-35E8FAA8058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A7B8B4-BBD9-428D-886B-01FDD333EADF}" type="doc">
      <dgm:prSet loTypeId="urn:microsoft.com/office/officeart/2009/3/layout/IncreasingArrowsProcess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52190-DE78-46B9-9161-F6C15449DFD6}">
      <dgm:prSet/>
      <dgm:spPr/>
      <dgm:t>
        <a:bodyPr/>
        <a:lstStyle/>
        <a:p>
          <a:r>
            <a:rPr lang="de-DE" b="0" i="0"/>
            <a:t>Current: 2016 - 2035</a:t>
          </a:r>
          <a:endParaRPr lang="en-US"/>
        </a:p>
      </dgm:t>
    </dgm:pt>
    <dgm:pt modelId="{90C16F72-0F20-4FB6-A4D0-2499AA6D1440}" type="parTrans" cxnId="{76048D10-40D4-45DD-BAFE-995E86F6E30D}">
      <dgm:prSet/>
      <dgm:spPr/>
      <dgm:t>
        <a:bodyPr/>
        <a:lstStyle/>
        <a:p>
          <a:endParaRPr lang="en-US"/>
        </a:p>
      </dgm:t>
    </dgm:pt>
    <dgm:pt modelId="{C8E5BBAF-3A90-43A9-9E61-0E48B30DF626}" type="sibTrans" cxnId="{76048D10-40D4-45DD-BAFE-995E86F6E30D}">
      <dgm:prSet/>
      <dgm:spPr/>
      <dgm:t>
        <a:bodyPr/>
        <a:lstStyle/>
        <a:p>
          <a:endParaRPr lang="en-US"/>
        </a:p>
      </dgm:t>
    </dgm:pt>
    <dgm:pt modelId="{2CF2DD41-1AA3-4CA6-8E2A-A324D3DFEDF5}">
      <dgm:prSet/>
      <dgm:spPr/>
      <dgm:t>
        <a:bodyPr/>
        <a:lstStyle/>
        <a:p>
          <a:r>
            <a:rPr lang="de-DE" b="0" i="0" dirty="0"/>
            <a:t>Intermediate: 2051 - 2070</a:t>
          </a:r>
          <a:endParaRPr lang="en-US" dirty="0"/>
        </a:p>
      </dgm:t>
    </dgm:pt>
    <dgm:pt modelId="{F0158EC7-7C3C-4900-B0D8-845B573E2137}" type="parTrans" cxnId="{BF5510DA-AE24-4929-802D-53DA7535CE4F}">
      <dgm:prSet/>
      <dgm:spPr/>
      <dgm:t>
        <a:bodyPr/>
        <a:lstStyle/>
        <a:p>
          <a:endParaRPr lang="en-US"/>
        </a:p>
      </dgm:t>
    </dgm:pt>
    <dgm:pt modelId="{D7E2E037-6806-4B70-B2F4-60E5528F0819}" type="sibTrans" cxnId="{BF5510DA-AE24-4929-802D-53DA7535CE4F}">
      <dgm:prSet/>
      <dgm:spPr/>
      <dgm:t>
        <a:bodyPr/>
        <a:lstStyle/>
        <a:p>
          <a:endParaRPr lang="en-US"/>
        </a:p>
      </dgm:t>
    </dgm:pt>
    <dgm:pt modelId="{7B373E8B-1EF4-41C6-99F3-27BD9D47F39E}">
      <dgm:prSet/>
      <dgm:spPr/>
      <dgm:t>
        <a:bodyPr/>
        <a:lstStyle/>
        <a:p>
          <a:r>
            <a:rPr lang="de-DE" b="0" i="0"/>
            <a:t>Long Term: 2081 - 2100</a:t>
          </a:r>
          <a:endParaRPr lang="en-US"/>
        </a:p>
      </dgm:t>
    </dgm:pt>
    <dgm:pt modelId="{EB14A132-617F-426B-8023-C2ECD223DB0D}" type="parTrans" cxnId="{F840F048-0C65-4049-939F-333CFCBBB12E}">
      <dgm:prSet/>
      <dgm:spPr/>
      <dgm:t>
        <a:bodyPr/>
        <a:lstStyle/>
        <a:p>
          <a:endParaRPr lang="en-US"/>
        </a:p>
      </dgm:t>
    </dgm:pt>
    <dgm:pt modelId="{0281105E-CB93-4A68-828B-FA1CC4200823}" type="sibTrans" cxnId="{F840F048-0C65-4049-939F-333CFCBBB12E}">
      <dgm:prSet/>
      <dgm:spPr/>
      <dgm:t>
        <a:bodyPr/>
        <a:lstStyle/>
        <a:p>
          <a:endParaRPr lang="en-US"/>
        </a:p>
      </dgm:t>
    </dgm:pt>
    <dgm:pt modelId="{EBE9E0B2-1460-C345-8565-94F64FF085EE}" type="pres">
      <dgm:prSet presAssocID="{17A7B8B4-BBD9-428D-886B-01FDD333EADF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28B38F9-35D0-E045-9104-CA8DD7DE7C54}" type="pres">
      <dgm:prSet presAssocID="{9F752190-DE78-46B9-9161-F6C15449DFD6}" presName="parentText1" presStyleLbl="node1" presStyleIdx="0" presStyleCnt="3" custFlipHor="0" custScaleX="37109" custLinFactNeighborX="-15022" custLinFactNeighborY="-19885">
        <dgm:presLayoutVars>
          <dgm:chMax/>
          <dgm:chPref val="3"/>
          <dgm:bulletEnabled val="1"/>
        </dgm:presLayoutVars>
      </dgm:prSet>
      <dgm:spPr/>
    </dgm:pt>
    <dgm:pt modelId="{08780C68-D6CA-324A-8996-A48577BC1B69}" type="pres">
      <dgm:prSet presAssocID="{2CF2DD41-1AA3-4CA6-8E2A-A324D3DFEDF5}" presName="parentText2" presStyleLbl="node1" presStyleIdx="1" presStyleCnt="3" custScaleX="57128" custLinFactNeighborX="253" custLinFactNeighborY="2381">
        <dgm:presLayoutVars>
          <dgm:chMax/>
          <dgm:chPref val="3"/>
          <dgm:bulletEnabled val="1"/>
        </dgm:presLayoutVars>
      </dgm:prSet>
      <dgm:spPr/>
    </dgm:pt>
    <dgm:pt modelId="{81603518-1BC3-E242-963F-E94EF511B223}" type="pres">
      <dgm:prSet presAssocID="{7B373E8B-1EF4-41C6-99F3-27BD9D47F39E}" presName="parentText3" presStyleLbl="node1" presStyleIdx="2" presStyleCnt="3" custScaleX="98546" custLinFactNeighborX="39075" custLinFactNeighborY="24476">
        <dgm:presLayoutVars>
          <dgm:chMax/>
          <dgm:chPref val="3"/>
          <dgm:bulletEnabled val="1"/>
        </dgm:presLayoutVars>
      </dgm:prSet>
      <dgm:spPr/>
    </dgm:pt>
  </dgm:ptLst>
  <dgm:cxnLst>
    <dgm:cxn modelId="{76048D10-40D4-45DD-BAFE-995E86F6E30D}" srcId="{17A7B8B4-BBD9-428D-886B-01FDD333EADF}" destId="{9F752190-DE78-46B9-9161-F6C15449DFD6}" srcOrd="0" destOrd="0" parTransId="{90C16F72-0F20-4FB6-A4D0-2499AA6D1440}" sibTransId="{C8E5BBAF-3A90-43A9-9E61-0E48B30DF626}"/>
    <dgm:cxn modelId="{F840F048-0C65-4049-939F-333CFCBBB12E}" srcId="{17A7B8B4-BBD9-428D-886B-01FDD333EADF}" destId="{7B373E8B-1EF4-41C6-99F3-27BD9D47F39E}" srcOrd="2" destOrd="0" parTransId="{EB14A132-617F-426B-8023-C2ECD223DB0D}" sibTransId="{0281105E-CB93-4A68-828B-FA1CC4200823}"/>
    <dgm:cxn modelId="{38697750-94DE-3944-8988-03D66D4A52D5}" type="presOf" srcId="{17A7B8B4-BBD9-428D-886B-01FDD333EADF}" destId="{EBE9E0B2-1460-C345-8565-94F64FF085EE}" srcOrd="0" destOrd="0" presId="urn:microsoft.com/office/officeart/2009/3/layout/IncreasingArrowsProcess"/>
    <dgm:cxn modelId="{B2385D7B-A981-D74A-8211-FE15D9413785}" type="presOf" srcId="{7B373E8B-1EF4-41C6-99F3-27BD9D47F39E}" destId="{81603518-1BC3-E242-963F-E94EF511B223}" srcOrd="0" destOrd="0" presId="urn:microsoft.com/office/officeart/2009/3/layout/IncreasingArrowsProcess"/>
    <dgm:cxn modelId="{BF5510DA-AE24-4929-802D-53DA7535CE4F}" srcId="{17A7B8B4-BBD9-428D-886B-01FDD333EADF}" destId="{2CF2DD41-1AA3-4CA6-8E2A-A324D3DFEDF5}" srcOrd="1" destOrd="0" parTransId="{F0158EC7-7C3C-4900-B0D8-845B573E2137}" sibTransId="{D7E2E037-6806-4B70-B2F4-60E5528F0819}"/>
    <dgm:cxn modelId="{CD5029FE-C65B-8143-99AA-948BDA31F667}" type="presOf" srcId="{2CF2DD41-1AA3-4CA6-8E2A-A324D3DFEDF5}" destId="{08780C68-D6CA-324A-8996-A48577BC1B69}" srcOrd="0" destOrd="0" presId="urn:microsoft.com/office/officeart/2009/3/layout/IncreasingArrowsProcess"/>
    <dgm:cxn modelId="{4D94E9FF-46C0-8547-A5A7-31144136F37A}" type="presOf" srcId="{9F752190-DE78-46B9-9161-F6C15449DFD6}" destId="{028B38F9-35D0-E045-9104-CA8DD7DE7C54}" srcOrd="0" destOrd="0" presId="urn:microsoft.com/office/officeart/2009/3/layout/IncreasingArrowsProcess"/>
    <dgm:cxn modelId="{0DA8F597-7E73-CD4F-A87E-7B90B568C704}" type="presParOf" srcId="{EBE9E0B2-1460-C345-8565-94F64FF085EE}" destId="{028B38F9-35D0-E045-9104-CA8DD7DE7C54}" srcOrd="0" destOrd="0" presId="urn:microsoft.com/office/officeart/2009/3/layout/IncreasingArrowsProcess"/>
    <dgm:cxn modelId="{9B882C81-8791-1148-A42D-178C646D9A6D}" type="presParOf" srcId="{EBE9E0B2-1460-C345-8565-94F64FF085EE}" destId="{08780C68-D6CA-324A-8996-A48577BC1B69}" srcOrd="1" destOrd="0" presId="urn:microsoft.com/office/officeart/2009/3/layout/IncreasingArrowsProcess"/>
    <dgm:cxn modelId="{21686D6D-2FBF-3F47-BDA8-6E87F60CC584}" type="presParOf" srcId="{EBE9E0B2-1460-C345-8565-94F64FF085EE}" destId="{81603518-1BC3-E242-963F-E94EF511B223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69ABEC-98E5-46EE-8FA2-205587B2B0A9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56483-CD61-4F41-9F69-121AD0C0095A}">
      <dgm:prSet/>
      <dgm:spPr/>
      <dgm:t>
        <a:bodyPr/>
        <a:lstStyle/>
        <a:p>
          <a:r>
            <a:rPr lang="de-DE" b="0" i="0"/>
            <a:t>Assumption: Constant Withdrawal</a:t>
          </a:r>
          <a:endParaRPr lang="en-US"/>
        </a:p>
      </dgm:t>
    </dgm:pt>
    <dgm:pt modelId="{1504CE55-E824-44E5-9EB5-FABCE0CE1A07}" type="parTrans" cxnId="{F7FBEB09-CC2B-4AC0-A77F-F44B51DAAF03}">
      <dgm:prSet/>
      <dgm:spPr/>
      <dgm:t>
        <a:bodyPr/>
        <a:lstStyle/>
        <a:p>
          <a:endParaRPr lang="en-US"/>
        </a:p>
      </dgm:t>
    </dgm:pt>
    <dgm:pt modelId="{798C7BE4-3FC4-44EB-A373-5246FB58B7F7}" type="sibTrans" cxnId="{F7FBEB09-CC2B-4AC0-A77F-F44B51DAAF03}">
      <dgm:prSet/>
      <dgm:spPr/>
      <dgm:t>
        <a:bodyPr/>
        <a:lstStyle/>
        <a:p>
          <a:endParaRPr lang="en-US"/>
        </a:p>
      </dgm:t>
    </dgm:pt>
    <dgm:pt modelId="{8790822C-9A21-4053-B11F-773E54A0EEB2}">
      <dgm:prSet/>
      <dgm:spPr/>
      <dgm:t>
        <a:bodyPr/>
        <a:lstStyle/>
        <a:p>
          <a:endParaRPr lang="en-US" dirty="0"/>
        </a:p>
      </dgm:t>
    </dgm:pt>
    <dgm:pt modelId="{274EA97D-E0EF-43E5-BC06-B1F553B378D0}" type="parTrans" cxnId="{511D5011-9085-46AD-AAE7-5BEFA96D2767}">
      <dgm:prSet/>
      <dgm:spPr/>
      <dgm:t>
        <a:bodyPr/>
        <a:lstStyle/>
        <a:p>
          <a:endParaRPr lang="en-US"/>
        </a:p>
      </dgm:t>
    </dgm:pt>
    <dgm:pt modelId="{77E25023-32C7-4C96-B538-5526A69353AD}" type="sibTrans" cxnId="{511D5011-9085-46AD-AAE7-5BEFA96D2767}">
      <dgm:prSet/>
      <dgm:spPr/>
      <dgm:t>
        <a:bodyPr/>
        <a:lstStyle/>
        <a:p>
          <a:endParaRPr lang="en-US"/>
        </a:p>
      </dgm:t>
    </dgm:pt>
    <dgm:pt modelId="{8A2EAE07-026A-4065-B30F-C76B2E22C87B}">
      <dgm:prSet/>
      <dgm:spPr/>
      <dgm:t>
        <a:bodyPr/>
        <a:lstStyle/>
        <a:p>
          <a:r>
            <a:rPr lang="de-DE" b="0" i="0" dirty="0" err="1"/>
            <a:t>No</a:t>
          </a:r>
          <a:r>
            <a:rPr lang="de-DE" b="0" i="0" dirty="0"/>
            <a:t> </a:t>
          </a:r>
          <a:r>
            <a:rPr lang="de-DE" b="0" i="0" dirty="0" err="1"/>
            <a:t>adaption</a:t>
          </a:r>
          <a:r>
            <a:rPr lang="de-DE" b="0" i="0" dirty="0"/>
            <a:t>, 94 m</a:t>
          </a:r>
          <a:r>
            <a:rPr lang="de-DE" b="0" i="0" baseline="30000" dirty="0"/>
            <a:t>3</a:t>
          </a:r>
          <a:r>
            <a:rPr lang="de-DE" b="0" i="0" baseline="0" dirty="0"/>
            <a:t>/s</a:t>
          </a:r>
          <a:endParaRPr lang="en-US" dirty="0"/>
        </a:p>
      </dgm:t>
    </dgm:pt>
    <dgm:pt modelId="{1513C78D-6E74-4B34-9534-30FD8C93A880}" type="parTrans" cxnId="{46C9484C-2C70-4273-A649-87EF7F0DFE3E}">
      <dgm:prSet/>
      <dgm:spPr/>
      <dgm:t>
        <a:bodyPr/>
        <a:lstStyle/>
        <a:p>
          <a:endParaRPr lang="en-US"/>
        </a:p>
      </dgm:t>
    </dgm:pt>
    <dgm:pt modelId="{C2037B8B-D01C-4A7E-8C51-CD36BA4512A8}" type="sibTrans" cxnId="{46C9484C-2C70-4273-A649-87EF7F0DFE3E}">
      <dgm:prSet/>
      <dgm:spPr/>
      <dgm:t>
        <a:bodyPr/>
        <a:lstStyle/>
        <a:p>
          <a:endParaRPr lang="en-US"/>
        </a:p>
      </dgm:t>
    </dgm:pt>
    <dgm:pt modelId="{E173BACF-BB28-443C-8D6D-03958A069D37}">
      <dgm:prSet/>
      <dgm:spPr/>
      <dgm:t>
        <a:bodyPr/>
        <a:lstStyle/>
        <a:p>
          <a:r>
            <a:rPr lang="de-DE" b="0" i="0" dirty="0"/>
            <a:t>144 m</a:t>
          </a:r>
          <a:r>
            <a:rPr lang="de-DE" b="0" i="0" baseline="30000" dirty="0"/>
            <a:t>3</a:t>
          </a:r>
          <a:r>
            <a:rPr lang="de-DE" b="0" i="0" dirty="0"/>
            <a:t>/s </a:t>
          </a:r>
          <a:r>
            <a:rPr lang="de-DE" b="0" i="0" dirty="0" err="1"/>
            <a:t>constantly</a:t>
          </a:r>
          <a:endParaRPr lang="en-US" dirty="0"/>
        </a:p>
      </dgm:t>
    </dgm:pt>
    <dgm:pt modelId="{C50763E4-6998-49B6-A337-B966F368D333}" type="parTrans" cxnId="{E6133493-08CF-480B-914C-EFC0CCE7DF00}">
      <dgm:prSet/>
      <dgm:spPr/>
      <dgm:t>
        <a:bodyPr/>
        <a:lstStyle/>
        <a:p>
          <a:endParaRPr lang="en-US"/>
        </a:p>
      </dgm:t>
    </dgm:pt>
    <dgm:pt modelId="{2CE289E1-5435-4FC0-A19C-749B52DF881B}" type="sibTrans" cxnId="{E6133493-08CF-480B-914C-EFC0CCE7DF00}">
      <dgm:prSet/>
      <dgm:spPr/>
      <dgm:t>
        <a:bodyPr/>
        <a:lstStyle/>
        <a:p>
          <a:endParaRPr lang="en-US"/>
        </a:p>
      </dgm:t>
    </dgm:pt>
    <dgm:pt modelId="{A87BBFA0-A07E-4AAF-96ED-887AA43039B6}">
      <dgm:prSet/>
      <dgm:spPr/>
      <dgm:t>
        <a:bodyPr/>
        <a:lstStyle/>
        <a:p>
          <a:r>
            <a:rPr lang="de-DE" b="0" i="0" dirty="0"/>
            <a:t>Linear </a:t>
          </a:r>
          <a:r>
            <a:rPr lang="de-DE" b="0" i="0" dirty="0" err="1"/>
            <a:t>increase</a:t>
          </a:r>
          <a:r>
            <a:rPr lang="de-DE" b="0" i="0" dirty="0"/>
            <a:t> </a:t>
          </a:r>
          <a:r>
            <a:rPr lang="de-DE" b="0" i="0" dirty="0" err="1"/>
            <a:t>to</a:t>
          </a:r>
          <a:r>
            <a:rPr lang="de-DE" b="0" i="0" dirty="0"/>
            <a:t> 144 m</a:t>
          </a:r>
          <a:r>
            <a:rPr lang="de-DE" b="0" i="0" baseline="30000" dirty="0"/>
            <a:t>3</a:t>
          </a:r>
          <a:r>
            <a:rPr lang="de-DE" b="0" i="0" dirty="0"/>
            <a:t>/s </a:t>
          </a:r>
          <a:endParaRPr lang="en-US" dirty="0"/>
        </a:p>
      </dgm:t>
    </dgm:pt>
    <dgm:pt modelId="{EE612887-C115-4AE3-B4BA-04BC557918BD}" type="parTrans" cxnId="{D2BA3DA2-1DB9-4DF7-9C58-74FF87295D3E}">
      <dgm:prSet/>
      <dgm:spPr/>
      <dgm:t>
        <a:bodyPr/>
        <a:lstStyle/>
        <a:p>
          <a:endParaRPr lang="en-US"/>
        </a:p>
      </dgm:t>
    </dgm:pt>
    <dgm:pt modelId="{5171E9C1-92B9-44DA-A796-E7888041E487}" type="sibTrans" cxnId="{D2BA3DA2-1DB9-4DF7-9C58-74FF87295D3E}">
      <dgm:prSet/>
      <dgm:spPr/>
      <dgm:t>
        <a:bodyPr/>
        <a:lstStyle/>
        <a:p>
          <a:endParaRPr lang="en-US"/>
        </a:p>
      </dgm:t>
    </dgm:pt>
    <dgm:pt modelId="{182F8C02-B01A-5C49-AFE2-A8286E0ED3E6}" type="pres">
      <dgm:prSet presAssocID="{E169ABEC-98E5-46EE-8FA2-205587B2B0A9}" presName="Name0" presStyleCnt="0">
        <dgm:presLayoutVars>
          <dgm:dir/>
          <dgm:animLvl val="lvl"/>
          <dgm:resizeHandles val="exact"/>
        </dgm:presLayoutVars>
      </dgm:prSet>
      <dgm:spPr/>
    </dgm:pt>
    <dgm:pt modelId="{7162C650-F5CA-6441-95BA-330EAA061A57}" type="pres">
      <dgm:prSet presAssocID="{8790822C-9A21-4053-B11F-773E54A0EEB2}" presName="boxAndChildren" presStyleCnt="0"/>
      <dgm:spPr/>
    </dgm:pt>
    <dgm:pt modelId="{206725A9-2E83-944D-AB07-EC501BE495E4}" type="pres">
      <dgm:prSet presAssocID="{8790822C-9A21-4053-B11F-773E54A0EEB2}" presName="parentTextBox" presStyleLbl="node1" presStyleIdx="0" presStyleCnt="2"/>
      <dgm:spPr/>
    </dgm:pt>
    <dgm:pt modelId="{76272757-EC62-8849-AFCA-D327A6070B11}" type="pres">
      <dgm:prSet presAssocID="{8790822C-9A21-4053-B11F-773E54A0EEB2}" presName="entireBox" presStyleLbl="node1" presStyleIdx="0" presStyleCnt="2" custScaleY="71621" custLinFactNeighborY="-157"/>
      <dgm:spPr/>
    </dgm:pt>
    <dgm:pt modelId="{D8E78557-1227-3343-AB9D-7FCCDFA8ABA8}" type="pres">
      <dgm:prSet presAssocID="{8790822C-9A21-4053-B11F-773E54A0EEB2}" presName="descendantBox" presStyleCnt="0"/>
      <dgm:spPr/>
    </dgm:pt>
    <dgm:pt modelId="{A650DABB-5770-8C43-BF91-3A3019560432}" type="pres">
      <dgm:prSet presAssocID="{8A2EAE07-026A-4065-B30F-C76B2E22C87B}" presName="childTextBox" presStyleLbl="fgAccFollowNode1" presStyleIdx="0" presStyleCnt="3" custScaleY="58903" custLinFactNeighborX="-197" custLinFactNeighborY="-64638">
        <dgm:presLayoutVars>
          <dgm:bulletEnabled val="1"/>
        </dgm:presLayoutVars>
      </dgm:prSet>
      <dgm:spPr/>
    </dgm:pt>
    <dgm:pt modelId="{9B2427BF-38EA-D34A-847F-A6C67590D8F4}" type="pres">
      <dgm:prSet presAssocID="{E173BACF-BB28-443C-8D6D-03958A069D37}" presName="childTextBox" presStyleLbl="fgAccFollowNode1" presStyleIdx="1" presStyleCnt="3" custScaleY="58903" custLinFactNeighborX="-247" custLinFactNeighborY="-64638">
        <dgm:presLayoutVars>
          <dgm:bulletEnabled val="1"/>
        </dgm:presLayoutVars>
      </dgm:prSet>
      <dgm:spPr/>
    </dgm:pt>
    <dgm:pt modelId="{1EAE7A8A-5B7E-8644-B2F7-1B2C27C3A8B5}" type="pres">
      <dgm:prSet presAssocID="{A87BBFA0-A07E-4AAF-96ED-887AA43039B6}" presName="childTextBox" presStyleLbl="fgAccFollowNode1" presStyleIdx="2" presStyleCnt="3" custScaleY="58903" custLinFactNeighborX="-247" custLinFactNeighborY="-64638">
        <dgm:presLayoutVars>
          <dgm:bulletEnabled val="1"/>
        </dgm:presLayoutVars>
      </dgm:prSet>
      <dgm:spPr/>
    </dgm:pt>
    <dgm:pt modelId="{17F755A3-F34D-614F-BEAD-F792D02ED742}" type="pres">
      <dgm:prSet presAssocID="{798C7BE4-3FC4-44EB-A373-5246FB58B7F7}" presName="sp" presStyleCnt="0"/>
      <dgm:spPr/>
    </dgm:pt>
    <dgm:pt modelId="{93AC0861-68A6-ED47-BF4A-EEB633C9F0B7}" type="pres">
      <dgm:prSet presAssocID="{9B856483-CD61-4F41-9F69-121AD0C0095A}" presName="arrowAndChildren" presStyleCnt="0"/>
      <dgm:spPr/>
    </dgm:pt>
    <dgm:pt modelId="{D5D4B8BD-F5EB-2945-AD03-19E8294872AA}" type="pres">
      <dgm:prSet presAssocID="{9B856483-CD61-4F41-9F69-121AD0C0095A}" presName="parentTextArrow" presStyleLbl="node1" presStyleIdx="1" presStyleCnt="2" custScaleY="18280"/>
      <dgm:spPr/>
    </dgm:pt>
  </dgm:ptLst>
  <dgm:cxnLst>
    <dgm:cxn modelId="{F7FBEB09-CC2B-4AC0-A77F-F44B51DAAF03}" srcId="{E169ABEC-98E5-46EE-8FA2-205587B2B0A9}" destId="{9B856483-CD61-4F41-9F69-121AD0C0095A}" srcOrd="0" destOrd="0" parTransId="{1504CE55-E824-44E5-9EB5-FABCE0CE1A07}" sibTransId="{798C7BE4-3FC4-44EB-A373-5246FB58B7F7}"/>
    <dgm:cxn modelId="{AB5DF20F-00E3-0D40-9A36-8AE458C074DE}" type="presOf" srcId="{A87BBFA0-A07E-4AAF-96ED-887AA43039B6}" destId="{1EAE7A8A-5B7E-8644-B2F7-1B2C27C3A8B5}" srcOrd="0" destOrd="0" presId="urn:microsoft.com/office/officeart/2005/8/layout/process4"/>
    <dgm:cxn modelId="{511D5011-9085-46AD-AAE7-5BEFA96D2767}" srcId="{E169ABEC-98E5-46EE-8FA2-205587B2B0A9}" destId="{8790822C-9A21-4053-B11F-773E54A0EEB2}" srcOrd="1" destOrd="0" parTransId="{274EA97D-E0EF-43E5-BC06-B1F553B378D0}" sibTransId="{77E25023-32C7-4C96-B538-5526A69353AD}"/>
    <dgm:cxn modelId="{BE537515-9C50-724A-B5BF-D9D35D9F61A8}" type="presOf" srcId="{8790822C-9A21-4053-B11F-773E54A0EEB2}" destId="{76272757-EC62-8849-AFCA-D327A6070B11}" srcOrd="1" destOrd="0" presId="urn:microsoft.com/office/officeart/2005/8/layout/process4"/>
    <dgm:cxn modelId="{9562553B-BC85-E646-BC94-338D54E32750}" type="presOf" srcId="{8A2EAE07-026A-4065-B30F-C76B2E22C87B}" destId="{A650DABB-5770-8C43-BF91-3A3019560432}" srcOrd="0" destOrd="0" presId="urn:microsoft.com/office/officeart/2005/8/layout/process4"/>
    <dgm:cxn modelId="{46C9484C-2C70-4273-A649-87EF7F0DFE3E}" srcId="{8790822C-9A21-4053-B11F-773E54A0EEB2}" destId="{8A2EAE07-026A-4065-B30F-C76B2E22C87B}" srcOrd="0" destOrd="0" parTransId="{1513C78D-6E74-4B34-9534-30FD8C93A880}" sibTransId="{C2037B8B-D01C-4A7E-8C51-CD36BA4512A8}"/>
    <dgm:cxn modelId="{216BD261-4625-3544-B73B-11C3040813E0}" type="presOf" srcId="{8790822C-9A21-4053-B11F-773E54A0EEB2}" destId="{206725A9-2E83-944D-AB07-EC501BE495E4}" srcOrd="0" destOrd="0" presId="urn:microsoft.com/office/officeart/2005/8/layout/process4"/>
    <dgm:cxn modelId="{7ECE8B90-5A61-1B4F-9D0A-7916C249FA96}" type="presOf" srcId="{E169ABEC-98E5-46EE-8FA2-205587B2B0A9}" destId="{182F8C02-B01A-5C49-AFE2-A8286E0ED3E6}" srcOrd="0" destOrd="0" presId="urn:microsoft.com/office/officeart/2005/8/layout/process4"/>
    <dgm:cxn modelId="{E6133493-08CF-480B-914C-EFC0CCE7DF00}" srcId="{8790822C-9A21-4053-B11F-773E54A0EEB2}" destId="{E173BACF-BB28-443C-8D6D-03958A069D37}" srcOrd="1" destOrd="0" parTransId="{C50763E4-6998-49B6-A337-B966F368D333}" sibTransId="{2CE289E1-5435-4FC0-A19C-749B52DF881B}"/>
    <dgm:cxn modelId="{D2BA3DA2-1DB9-4DF7-9C58-74FF87295D3E}" srcId="{8790822C-9A21-4053-B11F-773E54A0EEB2}" destId="{A87BBFA0-A07E-4AAF-96ED-887AA43039B6}" srcOrd="2" destOrd="0" parTransId="{EE612887-C115-4AE3-B4BA-04BC557918BD}" sibTransId="{5171E9C1-92B9-44DA-A796-E7888041E487}"/>
    <dgm:cxn modelId="{01CDB9C2-2D40-FF48-9BC0-CE42113FC0F8}" type="presOf" srcId="{E173BACF-BB28-443C-8D6D-03958A069D37}" destId="{9B2427BF-38EA-D34A-847F-A6C67590D8F4}" srcOrd="0" destOrd="0" presId="urn:microsoft.com/office/officeart/2005/8/layout/process4"/>
    <dgm:cxn modelId="{377399DA-5A87-0445-9794-AB3B059505E4}" type="presOf" srcId="{9B856483-CD61-4F41-9F69-121AD0C0095A}" destId="{D5D4B8BD-F5EB-2945-AD03-19E8294872AA}" srcOrd="0" destOrd="0" presId="urn:microsoft.com/office/officeart/2005/8/layout/process4"/>
    <dgm:cxn modelId="{6BC4D6CA-658D-9148-B5F0-245F28926FB9}" type="presParOf" srcId="{182F8C02-B01A-5C49-AFE2-A8286E0ED3E6}" destId="{7162C650-F5CA-6441-95BA-330EAA061A57}" srcOrd="0" destOrd="0" presId="urn:microsoft.com/office/officeart/2005/8/layout/process4"/>
    <dgm:cxn modelId="{4C8C3FCE-5419-9B42-B8C5-2C27175D39F1}" type="presParOf" srcId="{7162C650-F5CA-6441-95BA-330EAA061A57}" destId="{206725A9-2E83-944D-AB07-EC501BE495E4}" srcOrd="0" destOrd="0" presId="urn:microsoft.com/office/officeart/2005/8/layout/process4"/>
    <dgm:cxn modelId="{253AF9F5-28DB-D54F-B458-BE2F37CD46F3}" type="presParOf" srcId="{7162C650-F5CA-6441-95BA-330EAA061A57}" destId="{76272757-EC62-8849-AFCA-D327A6070B11}" srcOrd="1" destOrd="0" presId="urn:microsoft.com/office/officeart/2005/8/layout/process4"/>
    <dgm:cxn modelId="{479C65F8-5834-9342-8060-E4394672060F}" type="presParOf" srcId="{7162C650-F5CA-6441-95BA-330EAA061A57}" destId="{D8E78557-1227-3343-AB9D-7FCCDFA8ABA8}" srcOrd="2" destOrd="0" presId="urn:microsoft.com/office/officeart/2005/8/layout/process4"/>
    <dgm:cxn modelId="{D1573B8E-60B9-EE4F-B7FB-DFF17018503F}" type="presParOf" srcId="{D8E78557-1227-3343-AB9D-7FCCDFA8ABA8}" destId="{A650DABB-5770-8C43-BF91-3A3019560432}" srcOrd="0" destOrd="0" presId="urn:microsoft.com/office/officeart/2005/8/layout/process4"/>
    <dgm:cxn modelId="{31CD9362-B324-254E-A509-8213FFC2E9DB}" type="presParOf" srcId="{D8E78557-1227-3343-AB9D-7FCCDFA8ABA8}" destId="{9B2427BF-38EA-D34A-847F-A6C67590D8F4}" srcOrd="1" destOrd="0" presId="urn:microsoft.com/office/officeart/2005/8/layout/process4"/>
    <dgm:cxn modelId="{4CD8FAE7-06D2-A943-A9B4-4CEB6FD80351}" type="presParOf" srcId="{D8E78557-1227-3343-AB9D-7FCCDFA8ABA8}" destId="{1EAE7A8A-5B7E-8644-B2F7-1B2C27C3A8B5}" srcOrd="2" destOrd="0" presId="urn:microsoft.com/office/officeart/2005/8/layout/process4"/>
    <dgm:cxn modelId="{553F06EF-FA70-1740-815F-2F80C80ED574}" type="presParOf" srcId="{182F8C02-B01A-5C49-AFE2-A8286E0ED3E6}" destId="{17F755A3-F34D-614F-BEAD-F792D02ED742}" srcOrd="1" destOrd="0" presId="urn:microsoft.com/office/officeart/2005/8/layout/process4"/>
    <dgm:cxn modelId="{6ED97375-DF94-3C49-865F-AC68FC229AC0}" type="presParOf" srcId="{182F8C02-B01A-5C49-AFE2-A8286E0ED3E6}" destId="{93AC0861-68A6-ED47-BF4A-EEB633C9F0B7}" srcOrd="2" destOrd="0" presId="urn:microsoft.com/office/officeart/2005/8/layout/process4"/>
    <dgm:cxn modelId="{4ED22187-5871-0F4E-8C09-B9CDE6FDA017}" type="presParOf" srcId="{93AC0861-68A6-ED47-BF4A-EEB633C9F0B7}" destId="{D5D4B8BD-F5EB-2945-AD03-19E8294872A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E362F3-7276-48E0-BC3B-4024837B84D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58FE48-CD64-4B8D-B8DA-9032B3A7AA6D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/>
            <a:t>Calibration + Validation of the model</a:t>
          </a:r>
          <a:endParaRPr lang="en-US"/>
        </a:p>
      </dgm:t>
    </dgm:pt>
    <dgm:pt modelId="{2AC6E977-FE3E-4B7B-B96E-D2AD6483445B}" type="parTrans" cxnId="{99CCD2DC-DE30-499C-9F4E-778AEA9D50CF}">
      <dgm:prSet/>
      <dgm:spPr/>
      <dgm:t>
        <a:bodyPr/>
        <a:lstStyle/>
        <a:p>
          <a:endParaRPr lang="en-US"/>
        </a:p>
      </dgm:t>
    </dgm:pt>
    <dgm:pt modelId="{FEC2BFB8-0B54-4123-8FD1-199DCF4E1957}" type="sibTrans" cxnId="{99CCD2DC-DE30-499C-9F4E-778AEA9D50CF}">
      <dgm:prSet/>
      <dgm:spPr/>
      <dgm:t>
        <a:bodyPr/>
        <a:lstStyle/>
        <a:p>
          <a:endParaRPr lang="en-US"/>
        </a:p>
      </dgm:t>
    </dgm:pt>
    <dgm:pt modelId="{70D6083A-359D-4C46-860B-2D0C5EA62E89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 dirty="0"/>
            <a:t>Future </a:t>
          </a:r>
          <a:r>
            <a:rPr lang="de-DE" b="0" i="0" dirty="0" err="1"/>
            <a:t>Projections</a:t>
          </a:r>
          <a:endParaRPr lang="en-US" dirty="0"/>
        </a:p>
      </dgm:t>
    </dgm:pt>
    <dgm:pt modelId="{C2393E1E-F7C6-4322-8551-12201DBF817A}" type="parTrans" cxnId="{2A2DD9CC-BF19-480A-82C6-454D22CB7ACF}">
      <dgm:prSet/>
      <dgm:spPr/>
      <dgm:t>
        <a:bodyPr/>
        <a:lstStyle/>
        <a:p>
          <a:endParaRPr lang="en-US"/>
        </a:p>
      </dgm:t>
    </dgm:pt>
    <dgm:pt modelId="{E3C7074A-A415-4FBF-B266-C059AA203E66}" type="sibTrans" cxnId="{2A2DD9CC-BF19-480A-82C6-454D22CB7ACF}">
      <dgm:prSet/>
      <dgm:spPr/>
      <dgm:t>
        <a:bodyPr/>
        <a:lstStyle/>
        <a:p>
          <a:endParaRPr lang="en-US"/>
        </a:p>
      </dgm:t>
    </dgm:pt>
    <dgm:pt modelId="{6A94C8BE-D031-46CD-9936-6B8BA21D949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/>
            <a:t>Uncertainty Analysis</a:t>
          </a:r>
          <a:endParaRPr lang="en-US"/>
        </a:p>
      </dgm:t>
    </dgm:pt>
    <dgm:pt modelId="{7E41354C-72D2-4EA4-AC2C-E9BC21D9ADFA}" type="parTrans" cxnId="{F0D20B6C-3BEA-41FB-8C69-CCDACCA2555F}">
      <dgm:prSet/>
      <dgm:spPr/>
      <dgm:t>
        <a:bodyPr/>
        <a:lstStyle/>
        <a:p>
          <a:endParaRPr lang="en-US"/>
        </a:p>
      </dgm:t>
    </dgm:pt>
    <dgm:pt modelId="{042DCFC5-C686-43B5-AE64-87D1D9C98BB5}" type="sibTrans" cxnId="{F0D20B6C-3BEA-41FB-8C69-CCDACCA2555F}">
      <dgm:prSet/>
      <dgm:spPr/>
      <dgm:t>
        <a:bodyPr/>
        <a:lstStyle/>
        <a:p>
          <a:endParaRPr lang="en-US"/>
        </a:p>
      </dgm:t>
    </dgm:pt>
    <dgm:pt modelId="{F975D2EB-4BF3-F247-9D83-A0876762C9E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 err="1"/>
            <a:t>Calculation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excess</a:t>
          </a:r>
          <a:r>
            <a:rPr lang="de-DE" dirty="0"/>
            <a:t> </a:t>
          </a:r>
          <a:r>
            <a:rPr lang="de-DE" dirty="0" err="1"/>
            <a:t>discharge</a:t>
          </a:r>
          <a:endParaRPr lang="de-DE" dirty="0"/>
        </a:p>
      </dgm:t>
    </dgm:pt>
    <dgm:pt modelId="{55B536AD-C7CD-F148-A8E3-3921D5F38FE8}" type="parTrans" cxnId="{195E80FA-EC12-BD4E-928D-CC068F233183}">
      <dgm:prSet/>
      <dgm:spPr/>
      <dgm:t>
        <a:bodyPr/>
        <a:lstStyle/>
        <a:p>
          <a:endParaRPr lang="de-DE"/>
        </a:p>
      </dgm:t>
    </dgm:pt>
    <dgm:pt modelId="{966DBE31-DC52-0D43-89D8-8027DF9AD1BC}" type="sibTrans" cxnId="{195E80FA-EC12-BD4E-928D-CC068F233183}">
      <dgm:prSet/>
      <dgm:spPr/>
      <dgm:t>
        <a:bodyPr/>
        <a:lstStyle/>
        <a:p>
          <a:endParaRPr lang="de-DE"/>
        </a:p>
      </dgm:t>
    </dgm:pt>
    <dgm:pt modelId="{5FCEC3C8-B390-4C31-9059-859C28149275}" type="pres">
      <dgm:prSet presAssocID="{F1E362F3-7276-48E0-BC3B-4024837B84DE}" presName="root" presStyleCnt="0">
        <dgm:presLayoutVars>
          <dgm:dir/>
          <dgm:resizeHandles val="exact"/>
        </dgm:presLayoutVars>
      </dgm:prSet>
      <dgm:spPr/>
    </dgm:pt>
    <dgm:pt modelId="{BDE302E0-43C3-440E-B95D-D5F0203E00C6}" type="pres">
      <dgm:prSet presAssocID="{0458FE48-CD64-4B8D-B8DA-9032B3A7AA6D}" presName="compNode" presStyleCnt="0"/>
      <dgm:spPr/>
    </dgm:pt>
    <dgm:pt modelId="{7B958AE9-A22E-4156-BFA7-EE0DB7CE5959}" type="pres">
      <dgm:prSet presAssocID="{0458FE48-CD64-4B8D-B8DA-9032B3A7AA6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hnräder">
            <a:hlinkClick xmlns:r="http://schemas.openxmlformats.org/officeDocument/2006/relationships" r:id="rId3" action="ppaction://hlinksldjump"/>
          </dgm14:cNvPr>
        </a:ext>
      </dgm:extLst>
    </dgm:pt>
    <dgm:pt modelId="{10782AF3-DF32-4B9D-9EEC-EE946FF91B35}" type="pres">
      <dgm:prSet presAssocID="{0458FE48-CD64-4B8D-B8DA-9032B3A7AA6D}" presName="spaceRect" presStyleCnt="0"/>
      <dgm:spPr/>
    </dgm:pt>
    <dgm:pt modelId="{EAD4E709-3A1A-42F4-AB1F-5DADD6D404D4}" type="pres">
      <dgm:prSet presAssocID="{0458FE48-CD64-4B8D-B8DA-9032B3A7AA6D}" presName="textRect" presStyleLbl="revTx" presStyleIdx="0" presStyleCnt="4">
        <dgm:presLayoutVars>
          <dgm:chMax val="1"/>
          <dgm:chPref val="1"/>
        </dgm:presLayoutVars>
      </dgm:prSet>
      <dgm:spPr/>
    </dgm:pt>
    <dgm:pt modelId="{4F68DBDD-8D9B-421C-8091-4214309F1160}" type="pres">
      <dgm:prSet presAssocID="{FEC2BFB8-0B54-4123-8FD1-199DCF4E1957}" presName="sibTrans" presStyleCnt="0"/>
      <dgm:spPr/>
    </dgm:pt>
    <dgm:pt modelId="{0EF19ABB-30D7-4D53-B067-57D6D6A03D45}" type="pres">
      <dgm:prSet presAssocID="{70D6083A-359D-4C46-860B-2D0C5EA62E89}" presName="compNode" presStyleCnt="0"/>
      <dgm:spPr/>
    </dgm:pt>
    <dgm:pt modelId="{F7AA89CF-0138-4928-9836-916845E19784}" type="pres">
      <dgm:prSet presAssocID="{70D6083A-359D-4C46-860B-2D0C5EA62E89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>
            <a:hlinkClick xmlns:r="http://schemas.openxmlformats.org/officeDocument/2006/relationships" r:id="rId6" action="ppaction://hlinksldjump"/>
          </dgm14:cNvPr>
        </a:ext>
      </dgm:extLst>
    </dgm:pt>
    <dgm:pt modelId="{8E9B1F1B-F4CE-42ED-87C5-59B11087C6B5}" type="pres">
      <dgm:prSet presAssocID="{70D6083A-359D-4C46-860B-2D0C5EA62E89}" presName="spaceRect" presStyleCnt="0"/>
      <dgm:spPr/>
    </dgm:pt>
    <dgm:pt modelId="{81445AC5-50F6-47B6-88B7-7836FF2CC053}" type="pres">
      <dgm:prSet presAssocID="{70D6083A-359D-4C46-860B-2D0C5EA62E89}" presName="textRect" presStyleLbl="revTx" presStyleIdx="1" presStyleCnt="4">
        <dgm:presLayoutVars>
          <dgm:chMax val="1"/>
          <dgm:chPref val="1"/>
        </dgm:presLayoutVars>
      </dgm:prSet>
      <dgm:spPr/>
    </dgm:pt>
    <dgm:pt modelId="{3EED25A7-A4C9-4A57-BC5A-38773857445E}" type="pres">
      <dgm:prSet presAssocID="{E3C7074A-A415-4FBF-B266-C059AA203E66}" presName="sibTrans" presStyleCnt="0"/>
      <dgm:spPr/>
    </dgm:pt>
    <dgm:pt modelId="{05FA7E69-0555-7449-B5DC-9AB947D648A7}" type="pres">
      <dgm:prSet presAssocID="{F975D2EB-4BF3-F247-9D83-A0876762C9E4}" presName="compNode" presStyleCnt="0"/>
      <dgm:spPr/>
    </dgm:pt>
    <dgm:pt modelId="{9662A7AD-0A95-8740-876B-0B77578499E7}" type="pres">
      <dgm:prSet presAssocID="{F975D2EB-4BF3-F247-9D83-A0876762C9E4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ssermann mit einfarbiger Füllung">
            <a:hlinkClick xmlns:r="http://schemas.openxmlformats.org/officeDocument/2006/relationships" r:id="rId9" action="ppaction://hlinksldjump"/>
          </dgm14:cNvPr>
        </a:ext>
      </dgm:extLst>
    </dgm:pt>
    <dgm:pt modelId="{15A982AB-C612-FA43-95AF-F122EC2D6344}" type="pres">
      <dgm:prSet presAssocID="{F975D2EB-4BF3-F247-9D83-A0876762C9E4}" presName="spaceRect" presStyleCnt="0"/>
      <dgm:spPr/>
    </dgm:pt>
    <dgm:pt modelId="{75A1F441-8141-4942-87BE-51152B7C822A}" type="pres">
      <dgm:prSet presAssocID="{F975D2EB-4BF3-F247-9D83-A0876762C9E4}" presName="textRect" presStyleLbl="revTx" presStyleIdx="2" presStyleCnt="4">
        <dgm:presLayoutVars>
          <dgm:chMax val="1"/>
          <dgm:chPref val="1"/>
        </dgm:presLayoutVars>
      </dgm:prSet>
      <dgm:spPr/>
    </dgm:pt>
    <dgm:pt modelId="{C663289B-A640-774D-A5C3-1A98603ACC1F}" type="pres">
      <dgm:prSet presAssocID="{966DBE31-DC52-0D43-89D8-8027DF9AD1BC}" presName="sibTrans" presStyleCnt="0"/>
      <dgm:spPr/>
    </dgm:pt>
    <dgm:pt modelId="{2CB0C3E4-51CA-4D34-85F3-034D6178D6D7}" type="pres">
      <dgm:prSet presAssocID="{6A94C8BE-D031-46CD-9936-6B8BA21D9494}" presName="compNode" presStyleCnt="0"/>
      <dgm:spPr/>
    </dgm:pt>
    <dgm:pt modelId="{09DE2116-FB2C-4C6B-8781-4B766023ACBC}" type="pres">
      <dgm:prSet presAssocID="{6A94C8BE-D031-46CD-9936-6B8BA21D9494}" presName="iconRect" presStyleLbl="node1" presStyleIdx="3" presStyleCnt="4"/>
      <dgm:spPr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kendiagramm mit einfarbiger Füllung">
            <a:hlinkClick xmlns:r="http://schemas.openxmlformats.org/officeDocument/2006/relationships" r:id="rId12" action="ppaction://hlinksldjump"/>
          </dgm14:cNvPr>
        </a:ext>
      </dgm:extLst>
    </dgm:pt>
    <dgm:pt modelId="{3413D3A8-691A-443F-BC0E-34DEA19C2D64}" type="pres">
      <dgm:prSet presAssocID="{6A94C8BE-D031-46CD-9936-6B8BA21D9494}" presName="spaceRect" presStyleCnt="0"/>
      <dgm:spPr/>
    </dgm:pt>
    <dgm:pt modelId="{6916E0B0-3E75-42B9-8B9C-44BCBAB48A11}" type="pres">
      <dgm:prSet presAssocID="{6A94C8BE-D031-46CD-9936-6B8BA21D949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FAD0B35-5D76-4790-AFBC-4CA2C7736CA6}" type="presOf" srcId="{F1E362F3-7276-48E0-BC3B-4024837B84DE}" destId="{5FCEC3C8-B390-4C31-9059-859C28149275}" srcOrd="0" destOrd="0" presId="urn:microsoft.com/office/officeart/2018/2/layout/IconLabelList"/>
    <dgm:cxn modelId="{F0D20B6C-3BEA-41FB-8C69-CCDACCA2555F}" srcId="{F1E362F3-7276-48E0-BC3B-4024837B84DE}" destId="{6A94C8BE-D031-46CD-9936-6B8BA21D9494}" srcOrd="3" destOrd="0" parTransId="{7E41354C-72D2-4EA4-AC2C-E9BC21D9ADFA}" sibTransId="{042DCFC5-C686-43B5-AE64-87D1D9C98BB5}"/>
    <dgm:cxn modelId="{E1C4D96E-5F74-4E86-B77E-0063CE220B9B}" type="presOf" srcId="{6A94C8BE-D031-46CD-9936-6B8BA21D9494}" destId="{6916E0B0-3E75-42B9-8B9C-44BCBAB48A11}" srcOrd="0" destOrd="0" presId="urn:microsoft.com/office/officeart/2018/2/layout/IconLabelList"/>
    <dgm:cxn modelId="{F34A8E7E-EDA3-4837-B697-00E55168F08A}" type="presOf" srcId="{70D6083A-359D-4C46-860B-2D0C5EA62E89}" destId="{81445AC5-50F6-47B6-88B7-7836FF2CC053}" srcOrd="0" destOrd="0" presId="urn:microsoft.com/office/officeart/2018/2/layout/IconLabelList"/>
    <dgm:cxn modelId="{95DA44AB-DFD2-BE4A-9761-E4CCA0F120BE}" type="presOf" srcId="{F975D2EB-4BF3-F247-9D83-A0876762C9E4}" destId="{75A1F441-8141-4942-87BE-51152B7C822A}" srcOrd="0" destOrd="0" presId="urn:microsoft.com/office/officeart/2018/2/layout/IconLabelList"/>
    <dgm:cxn modelId="{4CECECBB-D59B-4F14-BE9B-A30FDE0EDABB}" type="presOf" srcId="{0458FE48-CD64-4B8D-B8DA-9032B3A7AA6D}" destId="{EAD4E709-3A1A-42F4-AB1F-5DADD6D404D4}" srcOrd="0" destOrd="0" presId="urn:microsoft.com/office/officeart/2018/2/layout/IconLabelList"/>
    <dgm:cxn modelId="{2A2DD9CC-BF19-480A-82C6-454D22CB7ACF}" srcId="{F1E362F3-7276-48E0-BC3B-4024837B84DE}" destId="{70D6083A-359D-4C46-860B-2D0C5EA62E89}" srcOrd="1" destOrd="0" parTransId="{C2393E1E-F7C6-4322-8551-12201DBF817A}" sibTransId="{E3C7074A-A415-4FBF-B266-C059AA203E66}"/>
    <dgm:cxn modelId="{99CCD2DC-DE30-499C-9F4E-778AEA9D50CF}" srcId="{F1E362F3-7276-48E0-BC3B-4024837B84DE}" destId="{0458FE48-CD64-4B8D-B8DA-9032B3A7AA6D}" srcOrd="0" destOrd="0" parTransId="{2AC6E977-FE3E-4B7B-B96E-D2AD6483445B}" sibTransId="{FEC2BFB8-0B54-4123-8FD1-199DCF4E1957}"/>
    <dgm:cxn modelId="{195E80FA-EC12-BD4E-928D-CC068F233183}" srcId="{F1E362F3-7276-48E0-BC3B-4024837B84DE}" destId="{F975D2EB-4BF3-F247-9D83-A0876762C9E4}" srcOrd="2" destOrd="0" parTransId="{55B536AD-C7CD-F148-A8E3-3921D5F38FE8}" sibTransId="{966DBE31-DC52-0D43-89D8-8027DF9AD1BC}"/>
    <dgm:cxn modelId="{6326DA4C-6997-4F31-A3A1-4CEE0AD13D24}" type="presParOf" srcId="{5FCEC3C8-B390-4C31-9059-859C28149275}" destId="{BDE302E0-43C3-440E-B95D-D5F0203E00C6}" srcOrd="0" destOrd="0" presId="urn:microsoft.com/office/officeart/2018/2/layout/IconLabelList"/>
    <dgm:cxn modelId="{C8FB44CD-DD15-485D-8C5F-10071AE4E4B3}" type="presParOf" srcId="{BDE302E0-43C3-440E-B95D-D5F0203E00C6}" destId="{7B958AE9-A22E-4156-BFA7-EE0DB7CE5959}" srcOrd="0" destOrd="0" presId="urn:microsoft.com/office/officeart/2018/2/layout/IconLabelList"/>
    <dgm:cxn modelId="{E94CC149-B346-491E-96E0-B6EC6AEBE0F2}" type="presParOf" srcId="{BDE302E0-43C3-440E-B95D-D5F0203E00C6}" destId="{10782AF3-DF32-4B9D-9EEC-EE946FF91B35}" srcOrd="1" destOrd="0" presId="urn:microsoft.com/office/officeart/2018/2/layout/IconLabelList"/>
    <dgm:cxn modelId="{9CE43F4E-A74C-48CB-A0E3-AAC9A7553484}" type="presParOf" srcId="{BDE302E0-43C3-440E-B95D-D5F0203E00C6}" destId="{EAD4E709-3A1A-42F4-AB1F-5DADD6D404D4}" srcOrd="2" destOrd="0" presId="urn:microsoft.com/office/officeart/2018/2/layout/IconLabelList"/>
    <dgm:cxn modelId="{A91B106B-F05B-4B17-B4E0-C5D80B6299A6}" type="presParOf" srcId="{5FCEC3C8-B390-4C31-9059-859C28149275}" destId="{4F68DBDD-8D9B-421C-8091-4214309F1160}" srcOrd="1" destOrd="0" presId="urn:microsoft.com/office/officeart/2018/2/layout/IconLabelList"/>
    <dgm:cxn modelId="{70929001-4695-4811-86F6-D81E4874A70B}" type="presParOf" srcId="{5FCEC3C8-B390-4C31-9059-859C28149275}" destId="{0EF19ABB-30D7-4D53-B067-57D6D6A03D45}" srcOrd="2" destOrd="0" presId="urn:microsoft.com/office/officeart/2018/2/layout/IconLabelList"/>
    <dgm:cxn modelId="{33433539-9C4C-48FC-898B-994C4BEFC1FD}" type="presParOf" srcId="{0EF19ABB-30D7-4D53-B067-57D6D6A03D45}" destId="{F7AA89CF-0138-4928-9836-916845E19784}" srcOrd="0" destOrd="0" presId="urn:microsoft.com/office/officeart/2018/2/layout/IconLabelList"/>
    <dgm:cxn modelId="{B6B976FD-61C7-4AAE-BE4B-49080A1FB99D}" type="presParOf" srcId="{0EF19ABB-30D7-4D53-B067-57D6D6A03D45}" destId="{8E9B1F1B-F4CE-42ED-87C5-59B11087C6B5}" srcOrd="1" destOrd="0" presId="urn:microsoft.com/office/officeart/2018/2/layout/IconLabelList"/>
    <dgm:cxn modelId="{133ADE8F-A014-4047-BB6A-F126EDBB3E37}" type="presParOf" srcId="{0EF19ABB-30D7-4D53-B067-57D6D6A03D45}" destId="{81445AC5-50F6-47B6-88B7-7836FF2CC053}" srcOrd="2" destOrd="0" presId="urn:microsoft.com/office/officeart/2018/2/layout/IconLabelList"/>
    <dgm:cxn modelId="{86FB26E5-5A36-40CA-9CFD-55173E5153B1}" type="presParOf" srcId="{5FCEC3C8-B390-4C31-9059-859C28149275}" destId="{3EED25A7-A4C9-4A57-BC5A-38773857445E}" srcOrd="3" destOrd="0" presId="urn:microsoft.com/office/officeart/2018/2/layout/IconLabelList"/>
    <dgm:cxn modelId="{D77754B1-3404-0545-94F3-E8F9FD350236}" type="presParOf" srcId="{5FCEC3C8-B390-4C31-9059-859C28149275}" destId="{05FA7E69-0555-7449-B5DC-9AB947D648A7}" srcOrd="4" destOrd="0" presId="urn:microsoft.com/office/officeart/2018/2/layout/IconLabelList"/>
    <dgm:cxn modelId="{E50E300C-C88A-FC4B-A792-5CEFF4E9AF7B}" type="presParOf" srcId="{05FA7E69-0555-7449-B5DC-9AB947D648A7}" destId="{9662A7AD-0A95-8740-876B-0B77578499E7}" srcOrd="0" destOrd="0" presId="urn:microsoft.com/office/officeart/2018/2/layout/IconLabelList"/>
    <dgm:cxn modelId="{C5CC5B11-161A-AF4C-B944-F5A178CC9454}" type="presParOf" srcId="{05FA7E69-0555-7449-B5DC-9AB947D648A7}" destId="{15A982AB-C612-FA43-95AF-F122EC2D6344}" srcOrd="1" destOrd="0" presId="urn:microsoft.com/office/officeart/2018/2/layout/IconLabelList"/>
    <dgm:cxn modelId="{BDB5F2C8-434E-D94D-9E99-CE0695DCB12A}" type="presParOf" srcId="{05FA7E69-0555-7449-B5DC-9AB947D648A7}" destId="{75A1F441-8141-4942-87BE-51152B7C822A}" srcOrd="2" destOrd="0" presId="urn:microsoft.com/office/officeart/2018/2/layout/IconLabelList"/>
    <dgm:cxn modelId="{ABADECA9-EA0B-D348-B702-FB326F09700C}" type="presParOf" srcId="{5FCEC3C8-B390-4C31-9059-859C28149275}" destId="{C663289B-A640-774D-A5C3-1A98603ACC1F}" srcOrd="5" destOrd="0" presId="urn:microsoft.com/office/officeart/2018/2/layout/IconLabelList"/>
    <dgm:cxn modelId="{89315472-AEEF-43C6-9287-22470B4012EF}" type="presParOf" srcId="{5FCEC3C8-B390-4C31-9059-859C28149275}" destId="{2CB0C3E4-51CA-4D34-85F3-034D6178D6D7}" srcOrd="6" destOrd="0" presId="urn:microsoft.com/office/officeart/2018/2/layout/IconLabelList"/>
    <dgm:cxn modelId="{8727FEAB-AADC-4DEC-A49E-3F86A974C246}" type="presParOf" srcId="{2CB0C3E4-51CA-4D34-85F3-034D6178D6D7}" destId="{09DE2116-FB2C-4C6B-8781-4B766023ACBC}" srcOrd="0" destOrd="0" presId="urn:microsoft.com/office/officeart/2018/2/layout/IconLabelList"/>
    <dgm:cxn modelId="{9AE91DC8-544C-4769-8C39-A72407FA361F}" type="presParOf" srcId="{2CB0C3E4-51CA-4D34-85F3-034D6178D6D7}" destId="{3413D3A8-691A-443F-BC0E-34DEA19C2D64}" srcOrd="1" destOrd="0" presId="urn:microsoft.com/office/officeart/2018/2/layout/IconLabelList"/>
    <dgm:cxn modelId="{F1EC95B2-CD68-44FA-9E72-0C1E33A4D791}" type="presParOf" srcId="{2CB0C3E4-51CA-4D34-85F3-034D6178D6D7}" destId="{6916E0B0-3E75-42B9-8B9C-44BCBAB48A1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556D9-4DB7-C44E-92CB-FBEC1342743D}">
      <dsp:nvSpPr>
        <dsp:cNvPr id="0" name=""/>
        <dsp:cNvSpPr/>
      </dsp:nvSpPr>
      <dsp:spPr>
        <a:xfrm rot="10800000">
          <a:off x="1486999" y="445"/>
          <a:ext cx="5392171" cy="515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2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 err="1">
              <a:latin typeface="Avenir Book" panose="02000503020000020003" pitchFamily="2" charset="0"/>
            </a:rPr>
            <a:t>Scope</a:t>
          </a:r>
          <a:r>
            <a:rPr lang="de-DE" sz="2100" b="0" i="0" kern="1200" dirty="0">
              <a:latin typeface="Avenir Book" panose="02000503020000020003" pitchFamily="2" charset="0"/>
            </a:rPr>
            <a:t> and Study </a:t>
          </a:r>
          <a:r>
            <a:rPr lang="de-DE" sz="2100" b="0" i="0" kern="1200" dirty="0" err="1">
              <a:latin typeface="Avenir Book" panose="02000503020000020003" pitchFamily="2" charset="0"/>
            </a:rPr>
            <a:t>area</a:t>
          </a:r>
          <a:endParaRPr lang="en-US" sz="2100" b="0" i="0" kern="1200" dirty="0">
            <a:latin typeface="Avenir Book" panose="02000503020000020003" pitchFamily="2" charset="0"/>
          </a:endParaRPr>
        </a:p>
      </dsp:txBody>
      <dsp:txXfrm rot="10800000">
        <a:off x="1615820" y="445"/>
        <a:ext cx="5263350" cy="515285"/>
      </dsp:txXfrm>
    </dsp:sp>
    <dsp:sp modelId="{7F98C8E7-BBA9-7B42-B7F7-E195A7AC6FE0}">
      <dsp:nvSpPr>
        <dsp:cNvPr id="0" name=""/>
        <dsp:cNvSpPr/>
      </dsp:nvSpPr>
      <dsp:spPr>
        <a:xfrm>
          <a:off x="1229357" y="445"/>
          <a:ext cx="515285" cy="5152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7C8F2-D2E5-424D-B30C-A5A4F3B264D7}">
      <dsp:nvSpPr>
        <dsp:cNvPr id="0" name=""/>
        <dsp:cNvSpPr/>
      </dsp:nvSpPr>
      <dsp:spPr>
        <a:xfrm rot="10800000">
          <a:off x="1486999" y="666573"/>
          <a:ext cx="5392171" cy="515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2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>
              <a:latin typeface="Avenir Book" panose="02000503020000020003" pitchFamily="2" charset="0"/>
            </a:rPr>
            <a:t>Data, Model </a:t>
          </a:r>
          <a:r>
            <a:rPr lang="de-DE" sz="2100" b="0" i="0" kern="1200" dirty="0" err="1">
              <a:latin typeface="Avenir Book" panose="02000503020000020003" pitchFamily="2" charset="0"/>
            </a:rPr>
            <a:t>Overview</a:t>
          </a:r>
          <a:endParaRPr lang="en-US" sz="2100" b="0" i="0" kern="1200" dirty="0">
            <a:latin typeface="Avenir Book" panose="02000503020000020003" pitchFamily="2" charset="0"/>
          </a:endParaRPr>
        </a:p>
      </dsp:txBody>
      <dsp:txXfrm rot="10800000">
        <a:off x="1615820" y="666573"/>
        <a:ext cx="5263350" cy="515285"/>
      </dsp:txXfrm>
    </dsp:sp>
    <dsp:sp modelId="{17093B04-DE40-4C4A-8825-893854FFE5EF}">
      <dsp:nvSpPr>
        <dsp:cNvPr id="0" name=""/>
        <dsp:cNvSpPr/>
      </dsp:nvSpPr>
      <dsp:spPr>
        <a:xfrm>
          <a:off x="1229357" y="666573"/>
          <a:ext cx="515285" cy="51528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9824F-801B-FC4B-A783-F7DDF78A7577}">
      <dsp:nvSpPr>
        <dsp:cNvPr id="0" name=""/>
        <dsp:cNvSpPr/>
      </dsp:nvSpPr>
      <dsp:spPr>
        <a:xfrm rot="10800000">
          <a:off x="1486999" y="1332700"/>
          <a:ext cx="5392171" cy="515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2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>
              <a:latin typeface="Avenir Book" panose="02000503020000020003" pitchFamily="2" charset="0"/>
            </a:rPr>
            <a:t>Methods</a:t>
          </a:r>
          <a:endParaRPr lang="en-US" sz="2100" b="0" i="0" kern="1200" dirty="0">
            <a:latin typeface="Avenir Book" panose="02000503020000020003" pitchFamily="2" charset="0"/>
          </a:endParaRPr>
        </a:p>
      </dsp:txBody>
      <dsp:txXfrm rot="10800000">
        <a:off x="1615820" y="1332700"/>
        <a:ext cx="5263350" cy="515285"/>
      </dsp:txXfrm>
    </dsp:sp>
    <dsp:sp modelId="{D5550BCF-53AA-1841-9295-2ACDDBF8737E}">
      <dsp:nvSpPr>
        <dsp:cNvPr id="0" name=""/>
        <dsp:cNvSpPr/>
      </dsp:nvSpPr>
      <dsp:spPr>
        <a:xfrm>
          <a:off x="1229357" y="1332700"/>
          <a:ext cx="515285" cy="51528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DFA58-A09B-3142-8B68-F93C08EBD75D}">
      <dsp:nvSpPr>
        <dsp:cNvPr id="0" name=""/>
        <dsp:cNvSpPr/>
      </dsp:nvSpPr>
      <dsp:spPr>
        <a:xfrm rot="10800000">
          <a:off x="1486999" y="1998828"/>
          <a:ext cx="5392171" cy="515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2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 err="1">
              <a:latin typeface="Avenir Book" panose="02000503020000020003" pitchFamily="2" charset="0"/>
            </a:rPr>
            <a:t>Results</a:t>
          </a:r>
          <a:r>
            <a:rPr lang="de-DE" sz="2100" b="0" i="0" kern="1200" dirty="0">
              <a:latin typeface="Avenir Book" panose="02000503020000020003" pitchFamily="2" charset="0"/>
            </a:rPr>
            <a:t> and </a:t>
          </a:r>
          <a:r>
            <a:rPr lang="de-DE" sz="2100" b="0" i="0" kern="1200" dirty="0" err="1">
              <a:latin typeface="Avenir Book" panose="02000503020000020003" pitchFamily="2" charset="0"/>
            </a:rPr>
            <a:t>Discussion</a:t>
          </a:r>
          <a:endParaRPr lang="de-DE" sz="2100" b="0" i="0" kern="1200" dirty="0">
            <a:latin typeface="Avenir Book" panose="02000503020000020003" pitchFamily="2" charset="0"/>
          </a:endParaRPr>
        </a:p>
      </dsp:txBody>
      <dsp:txXfrm rot="10800000">
        <a:off x="1615820" y="1998828"/>
        <a:ext cx="5263350" cy="515285"/>
      </dsp:txXfrm>
    </dsp:sp>
    <dsp:sp modelId="{ED3069A2-15DF-0D40-8B13-D8F9B78ACE98}">
      <dsp:nvSpPr>
        <dsp:cNvPr id="0" name=""/>
        <dsp:cNvSpPr/>
      </dsp:nvSpPr>
      <dsp:spPr>
        <a:xfrm>
          <a:off x="1229357" y="1998828"/>
          <a:ext cx="515285" cy="51528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C9B26-73D1-2D43-B815-78C4DE1DD668}">
      <dsp:nvSpPr>
        <dsp:cNvPr id="0" name=""/>
        <dsp:cNvSpPr/>
      </dsp:nvSpPr>
      <dsp:spPr>
        <a:xfrm rot="10800000">
          <a:off x="1486999" y="2664955"/>
          <a:ext cx="5392171" cy="515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2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 err="1">
              <a:latin typeface="Avenir Book" panose="02000503020000020003" pitchFamily="2" charset="0"/>
            </a:rPr>
            <a:t>Conclusion</a:t>
          </a:r>
          <a:endParaRPr lang="de-DE" sz="2100" b="0" i="0" kern="1200" dirty="0">
            <a:latin typeface="Avenir Book" panose="02000503020000020003" pitchFamily="2" charset="0"/>
          </a:endParaRPr>
        </a:p>
      </dsp:txBody>
      <dsp:txXfrm rot="10800000">
        <a:off x="1615820" y="2664955"/>
        <a:ext cx="5263350" cy="515285"/>
      </dsp:txXfrm>
    </dsp:sp>
    <dsp:sp modelId="{D41E1987-017A-0E45-AAD7-436AE1677403}">
      <dsp:nvSpPr>
        <dsp:cNvPr id="0" name=""/>
        <dsp:cNvSpPr/>
      </dsp:nvSpPr>
      <dsp:spPr>
        <a:xfrm>
          <a:off x="1229357" y="2664955"/>
          <a:ext cx="515285" cy="51528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CF1A2-C100-45EE-8BEF-4B61C9FAFAED}">
      <dsp:nvSpPr>
        <dsp:cNvPr id="0" name=""/>
        <dsp:cNvSpPr/>
      </dsp:nvSpPr>
      <dsp:spPr>
        <a:xfrm>
          <a:off x="276119" y="110857"/>
          <a:ext cx="1368835" cy="13688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3C14A-4213-4158-9C29-799AF5A1AFAE}">
      <dsp:nvSpPr>
        <dsp:cNvPr id="0" name=""/>
        <dsp:cNvSpPr/>
      </dsp:nvSpPr>
      <dsp:spPr>
        <a:xfrm>
          <a:off x="563574" y="398312"/>
          <a:ext cx="793924" cy="79392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16664-7D2B-4940-8061-9B6C729A0E18}">
      <dsp:nvSpPr>
        <dsp:cNvPr id="0" name=""/>
        <dsp:cNvSpPr/>
      </dsp:nvSpPr>
      <dsp:spPr>
        <a:xfrm>
          <a:off x="1938276" y="110857"/>
          <a:ext cx="3226541" cy="1368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dirty="0" err="1">
              <a:latin typeface="Avenir Book" panose="02000503020000020003" pitchFamily="2" charset="0"/>
            </a:rPr>
            <a:t>Geodata</a:t>
          </a:r>
          <a:r>
            <a:rPr lang="de-DE" sz="1800" b="0" i="0" kern="1200" dirty="0">
              <a:latin typeface="Avenir Book" panose="02000503020000020003" pitchFamily="2" charset="0"/>
            </a:rPr>
            <a:t>, </a:t>
          </a:r>
          <a:r>
            <a:rPr lang="de-DE" sz="1800" b="0" i="0" kern="1200" dirty="0" err="1">
              <a:latin typeface="Avenir Book" panose="02000503020000020003" pitchFamily="2" charset="0"/>
            </a:rPr>
            <a:t>Landvover</a:t>
          </a:r>
          <a:r>
            <a:rPr lang="de-DE" sz="1800" b="0" i="0" kern="1200" dirty="0">
              <a:latin typeface="Avenir Book" panose="02000503020000020003" pitchFamily="2" charset="0"/>
            </a:rPr>
            <a:t>: 2016 DEM (</a:t>
          </a:r>
          <a:r>
            <a:rPr lang="de-DE" sz="1800" b="0" i="0" kern="1200" dirty="0" err="1">
              <a:latin typeface="Avenir Book" panose="02000503020000020003" pitchFamily="2" charset="0"/>
            </a:rPr>
            <a:t>Icelandic</a:t>
          </a:r>
          <a:r>
            <a:rPr lang="de-DE" sz="1800" b="0" i="0" kern="1200" dirty="0">
              <a:latin typeface="Avenir Book" panose="02000503020000020003" pitchFamily="2" charset="0"/>
            </a:rPr>
            <a:t> Land Survey)</a:t>
          </a:r>
          <a:endParaRPr lang="en-US" sz="1800" b="0" i="0" kern="1200" dirty="0">
            <a:latin typeface="Avenir Book" panose="02000503020000020003" pitchFamily="2" charset="0"/>
          </a:endParaRPr>
        </a:p>
      </dsp:txBody>
      <dsp:txXfrm>
        <a:off x="1938276" y="110857"/>
        <a:ext cx="3226541" cy="1368835"/>
      </dsp:txXfrm>
    </dsp:sp>
    <dsp:sp modelId="{8F54FBC8-EC45-8B4B-8BE4-3709135552F7}">
      <dsp:nvSpPr>
        <dsp:cNvPr id="0" name=""/>
        <dsp:cNvSpPr/>
      </dsp:nvSpPr>
      <dsp:spPr>
        <a:xfrm>
          <a:off x="5727018" y="110857"/>
          <a:ext cx="1368835" cy="13688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A6CEE-625F-6A4D-9156-2717A57D1D9C}">
      <dsp:nvSpPr>
        <dsp:cNvPr id="0" name=""/>
        <dsp:cNvSpPr/>
      </dsp:nvSpPr>
      <dsp:spPr>
        <a:xfrm>
          <a:off x="6014474" y="398312"/>
          <a:ext cx="793924" cy="79392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31F27-745B-614C-9F54-954A3B4790FD}">
      <dsp:nvSpPr>
        <dsp:cNvPr id="0" name=""/>
        <dsp:cNvSpPr/>
      </dsp:nvSpPr>
      <dsp:spPr>
        <a:xfrm>
          <a:off x="7389176" y="110857"/>
          <a:ext cx="3226541" cy="1368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dirty="0" err="1">
              <a:latin typeface="Avenir Book" panose="02000503020000020003" pitchFamily="2" charset="0"/>
            </a:rPr>
            <a:t>Meteorological</a:t>
          </a:r>
          <a:r>
            <a:rPr lang="de-DE" sz="1800" b="0" i="0" kern="1200" dirty="0">
              <a:latin typeface="Avenir Book" panose="02000503020000020003" pitchFamily="2" charset="0"/>
            </a:rPr>
            <a:t>, Snow, Glacier: </a:t>
          </a:r>
          <a:r>
            <a:rPr lang="de-DE" sz="1800" b="0" i="0" kern="1200" dirty="0" err="1">
              <a:latin typeface="Avenir Book" panose="02000503020000020003" pitchFamily="2" charset="0"/>
            </a:rPr>
            <a:t>LamaH</a:t>
          </a:r>
          <a:r>
            <a:rPr lang="de-DE" sz="1800" b="0" i="0" kern="1200" dirty="0">
              <a:latin typeface="Avenir Book" panose="02000503020000020003" pitchFamily="2" charset="0"/>
            </a:rPr>
            <a:t>-ICE (</a:t>
          </a:r>
          <a:r>
            <a:rPr lang="de-DE" sz="1800" b="0" i="0" kern="1200" dirty="0" err="1">
              <a:latin typeface="Avenir Book" panose="02000503020000020003" pitchFamily="2" charset="0"/>
            </a:rPr>
            <a:t>Helgasson</a:t>
          </a:r>
          <a:r>
            <a:rPr lang="de-DE" sz="1800" b="0" i="0" kern="1200" dirty="0">
              <a:latin typeface="Avenir Book" panose="02000503020000020003" pitchFamily="2" charset="0"/>
            </a:rPr>
            <a:t>, </a:t>
          </a:r>
          <a:r>
            <a:rPr lang="de-DE" sz="1800" b="0" i="0" kern="1200" dirty="0" err="1">
              <a:latin typeface="Avenir Book" panose="02000503020000020003" pitchFamily="2" charset="0"/>
            </a:rPr>
            <a:t>Nijssen</a:t>
          </a:r>
          <a:r>
            <a:rPr lang="de-DE" sz="1800" b="0" i="0" kern="1200" dirty="0">
              <a:latin typeface="Avenir Book" panose="02000503020000020003" pitchFamily="2" charset="0"/>
            </a:rPr>
            <a:t>, 2023)</a:t>
          </a:r>
        </a:p>
      </dsp:txBody>
      <dsp:txXfrm>
        <a:off x="7389176" y="110857"/>
        <a:ext cx="3226541" cy="1368835"/>
      </dsp:txXfrm>
    </dsp:sp>
    <dsp:sp modelId="{6E01CC48-5333-4D05-90CB-64A22E7D66D3}">
      <dsp:nvSpPr>
        <dsp:cNvPr id="0" name=""/>
        <dsp:cNvSpPr/>
      </dsp:nvSpPr>
      <dsp:spPr>
        <a:xfrm>
          <a:off x="336649" y="2170508"/>
          <a:ext cx="1368835" cy="13688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06239-C92D-4FE5-9C50-64FDA112B0B0}">
      <dsp:nvSpPr>
        <dsp:cNvPr id="0" name=""/>
        <dsp:cNvSpPr/>
      </dsp:nvSpPr>
      <dsp:spPr>
        <a:xfrm>
          <a:off x="618895" y="2456276"/>
          <a:ext cx="793924" cy="79392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E5BEF-6397-4679-B305-13FC5AE1D2A7}">
      <dsp:nvSpPr>
        <dsp:cNvPr id="0" name=""/>
        <dsp:cNvSpPr/>
      </dsp:nvSpPr>
      <dsp:spPr>
        <a:xfrm>
          <a:off x="1938276" y="2085832"/>
          <a:ext cx="3226541" cy="1368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dirty="0" err="1">
              <a:latin typeface="Avenir Book" panose="02000503020000020003" pitchFamily="2" charset="0"/>
            </a:rPr>
            <a:t>Calculated</a:t>
          </a:r>
          <a:r>
            <a:rPr lang="de-DE" sz="1800" b="0" i="0" kern="1200" dirty="0">
              <a:latin typeface="Avenir Book" panose="02000503020000020003" pitchFamily="2" charset="0"/>
            </a:rPr>
            <a:t> </a:t>
          </a:r>
          <a:r>
            <a:rPr lang="de-DE" sz="1800" b="0" i="0" kern="1200" dirty="0" err="1">
              <a:latin typeface="Avenir Book" panose="02000503020000020003" pitchFamily="2" charset="0"/>
            </a:rPr>
            <a:t>inflow</a:t>
          </a:r>
          <a:r>
            <a:rPr lang="de-DE" sz="1800" b="0" i="0" kern="1200" dirty="0">
              <a:latin typeface="Avenir Book" panose="02000503020000020003" pitchFamily="2" charset="0"/>
            </a:rPr>
            <a:t> and </a:t>
          </a:r>
          <a:r>
            <a:rPr lang="de-DE" sz="1800" b="0" i="0" kern="1200" dirty="0" err="1">
              <a:latin typeface="Avenir Book" panose="02000503020000020003" pitchFamily="2" charset="0"/>
            </a:rPr>
            <a:t>withdrawal</a:t>
          </a:r>
          <a:r>
            <a:rPr lang="de-DE" sz="1800" b="0" i="0" kern="1200" dirty="0">
              <a:latin typeface="Avenir Book" panose="02000503020000020003" pitchFamily="2" charset="0"/>
            </a:rPr>
            <a:t> </a:t>
          </a:r>
          <a:r>
            <a:rPr lang="de-DE" sz="1800" b="0" i="0" kern="1200" dirty="0" err="1">
              <a:latin typeface="Avenir Book" panose="02000503020000020003" pitchFamily="2" charset="0"/>
            </a:rPr>
            <a:t>Hálslón</a:t>
          </a:r>
          <a:r>
            <a:rPr lang="de-DE" sz="1800" b="0" i="0" kern="1200" dirty="0">
              <a:latin typeface="Avenir Book" panose="02000503020000020003" pitchFamily="2" charset="0"/>
            </a:rPr>
            <a:t> </a:t>
          </a:r>
          <a:r>
            <a:rPr lang="de-DE" sz="1800" b="0" i="0" kern="1200" dirty="0" err="1">
              <a:latin typeface="Avenir Book" panose="02000503020000020003" pitchFamily="2" charset="0"/>
            </a:rPr>
            <a:t>reservoir</a:t>
          </a:r>
          <a:r>
            <a:rPr lang="de-DE" sz="1800" b="0" i="0" kern="1200" dirty="0">
              <a:latin typeface="Avenir Book" panose="02000503020000020003" pitchFamily="2" charset="0"/>
            </a:rPr>
            <a:t> (</a:t>
          </a:r>
          <a:r>
            <a:rPr lang="de-DE" sz="1800" b="0" i="0" kern="1200" dirty="0" err="1">
              <a:latin typeface="Avenir Book" panose="02000503020000020003" pitchFamily="2" charset="0"/>
            </a:rPr>
            <a:t>Landsvirkjun</a:t>
          </a:r>
          <a:r>
            <a:rPr lang="de-DE" sz="1800" b="0" i="0" kern="1200" dirty="0">
              <a:latin typeface="Avenir Book" panose="02000503020000020003" pitchFamily="2" charset="0"/>
            </a:rPr>
            <a:t> (National Power Company))</a:t>
          </a:r>
          <a:endParaRPr lang="en-US" sz="1800" b="0" i="0" kern="1200" dirty="0">
            <a:latin typeface="Avenir Book" panose="02000503020000020003" pitchFamily="2" charset="0"/>
          </a:endParaRPr>
        </a:p>
      </dsp:txBody>
      <dsp:txXfrm>
        <a:off x="1938276" y="2085832"/>
        <a:ext cx="3226541" cy="1368835"/>
      </dsp:txXfrm>
    </dsp:sp>
    <dsp:sp modelId="{BE489C2D-EF32-4A68-BFFE-A0743206E0FB}">
      <dsp:nvSpPr>
        <dsp:cNvPr id="0" name=""/>
        <dsp:cNvSpPr/>
      </dsp:nvSpPr>
      <dsp:spPr>
        <a:xfrm>
          <a:off x="5720393" y="2170508"/>
          <a:ext cx="1368835" cy="13688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F802C-958E-4E33-96C1-7B5C6EA02D18}">
      <dsp:nvSpPr>
        <dsp:cNvPr id="0" name=""/>
        <dsp:cNvSpPr/>
      </dsp:nvSpPr>
      <dsp:spPr>
        <a:xfrm>
          <a:off x="6008702" y="2432411"/>
          <a:ext cx="793924" cy="79392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CC0B2-7C24-4471-A554-D4D5D2A92032}">
      <dsp:nvSpPr>
        <dsp:cNvPr id="0" name=""/>
        <dsp:cNvSpPr/>
      </dsp:nvSpPr>
      <dsp:spPr>
        <a:xfrm>
          <a:off x="7342940" y="2170508"/>
          <a:ext cx="3226541" cy="1368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dirty="0">
              <a:latin typeface="Avenir Book" panose="02000503020000020003" pitchFamily="2" charset="0"/>
            </a:rPr>
            <a:t>Climate </a:t>
          </a:r>
          <a:r>
            <a:rPr lang="de-DE" sz="1800" b="0" i="0" kern="1200" dirty="0" err="1">
              <a:latin typeface="Avenir Book" panose="02000503020000020003" pitchFamily="2" charset="0"/>
            </a:rPr>
            <a:t>Projections</a:t>
          </a:r>
          <a:r>
            <a:rPr lang="de-DE" sz="1800" b="0" i="0" kern="1200" dirty="0">
              <a:latin typeface="Avenir Book" panose="02000503020000020003" pitchFamily="2" charset="0"/>
            </a:rPr>
            <a:t>: </a:t>
          </a:r>
          <a:r>
            <a:rPr lang="de-DE" sz="1800" b="0" i="0" kern="1200" dirty="0" err="1">
              <a:latin typeface="Avenir Book" panose="02000503020000020003" pitchFamily="2" charset="0"/>
            </a:rPr>
            <a:t>Ve</a:t>
          </a:r>
          <a:r>
            <a:rPr lang="de-CH" sz="1800" b="0" i="0" kern="1200" dirty="0" err="1">
              <a:latin typeface="Avenir Book" panose="02000503020000020003" pitchFamily="2" charset="0"/>
            </a:rPr>
            <a:t>ð</a:t>
          </a:r>
          <a:r>
            <a:rPr lang="de-DE" sz="1800" b="0" i="0" kern="1200" dirty="0" err="1">
              <a:latin typeface="Avenir Book" panose="02000503020000020003" pitchFamily="2" charset="0"/>
            </a:rPr>
            <a:t>urstofa</a:t>
          </a:r>
          <a:r>
            <a:rPr lang="de-DE" sz="1800" b="0" i="0" kern="1200" dirty="0">
              <a:latin typeface="Avenir Book" panose="02000503020000020003" pitchFamily="2" charset="0"/>
            </a:rPr>
            <a:t> Islands (</a:t>
          </a:r>
          <a:r>
            <a:rPr lang="de-DE" sz="1800" b="0" i="0" kern="1200" dirty="0" err="1">
              <a:latin typeface="Avenir Book" panose="02000503020000020003" pitchFamily="2" charset="0"/>
            </a:rPr>
            <a:t>Icelandic</a:t>
          </a:r>
          <a:r>
            <a:rPr lang="de-DE" sz="1800" b="0" i="0" kern="1200" dirty="0">
              <a:latin typeface="Avenir Book" panose="02000503020000020003" pitchFamily="2" charset="0"/>
            </a:rPr>
            <a:t> Met Office)</a:t>
          </a:r>
          <a:endParaRPr lang="en-US" sz="1800" b="0" i="0" kern="1200" dirty="0">
            <a:latin typeface="Avenir Book" panose="02000503020000020003" pitchFamily="2" charset="0"/>
          </a:endParaRPr>
        </a:p>
      </dsp:txBody>
      <dsp:txXfrm>
        <a:off x="7342940" y="2170508"/>
        <a:ext cx="3226541" cy="13688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FDBC0-8214-458D-8C2D-4A5AE1489FD3}">
      <dsp:nvSpPr>
        <dsp:cNvPr id="0" name=""/>
        <dsp:cNvSpPr/>
      </dsp:nvSpPr>
      <dsp:spPr>
        <a:xfrm>
          <a:off x="810463" y="882990"/>
          <a:ext cx="810000" cy="8100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90740-6A47-4E2F-965A-CDFEE1BE35AE}">
      <dsp:nvSpPr>
        <dsp:cNvPr id="0" name=""/>
        <dsp:cNvSpPr/>
      </dsp:nvSpPr>
      <dsp:spPr>
        <a:xfrm>
          <a:off x="315463" y="19631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0" i="0" kern="1200"/>
            <a:t>Catchment definition</a:t>
          </a:r>
          <a:endParaRPr lang="en-US" sz="1500" kern="1200"/>
        </a:p>
      </dsp:txBody>
      <dsp:txXfrm>
        <a:off x="315463" y="1963169"/>
        <a:ext cx="1800000" cy="720000"/>
      </dsp:txXfrm>
    </dsp:sp>
    <dsp:sp modelId="{7B958AE9-A22E-4156-BFA7-EE0DB7CE5959}">
      <dsp:nvSpPr>
        <dsp:cNvPr id="0" name=""/>
        <dsp:cNvSpPr/>
      </dsp:nvSpPr>
      <dsp:spPr>
        <a:xfrm>
          <a:off x="2925463" y="882990"/>
          <a:ext cx="810000" cy="8100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4E709-3A1A-42F4-AB1F-5DADD6D404D4}">
      <dsp:nvSpPr>
        <dsp:cNvPr id="0" name=""/>
        <dsp:cNvSpPr/>
      </dsp:nvSpPr>
      <dsp:spPr>
        <a:xfrm>
          <a:off x="2430463" y="19631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0" i="0" kern="1200"/>
            <a:t>Calibration + Validation of the model</a:t>
          </a:r>
          <a:endParaRPr lang="en-US" sz="1500" kern="1200"/>
        </a:p>
      </dsp:txBody>
      <dsp:txXfrm>
        <a:off x="2430463" y="1963169"/>
        <a:ext cx="1800000" cy="720000"/>
      </dsp:txXfrm>
    </dsp:sp>
    <dsp:sp modelId="{F7AA89CF-0138-4928-9836-916845E19784}">
      <dsp:nvSpPr>
        <dsp:cNvPr id="0" name=""/>
        <dsp:cNvSpPr/>
      </dsp:nvSpPr>
      <dsp:spPr>
        <a:xfrm>
          <a:off x="5040464" y="882990"/>
          <a:ext cx="810000" cy="81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45AC5-50F6-47B6-88B7-7836FF2CC053}">
      <dsp:nvSpPr>
        <dsp:cNvPr id="0" name=""/>
        <dsp:cNvSpPr/>
      </dsp:nvSpPr>
      <dsp:spPr>
        <a:xfrm>
          <a:off x="4545464" y="19631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0" i="0" kern="1200" dirty="0"/>
            <a:t>Future </a:t>
          </a:r>
          <a:r>
            <a:rPr lang="de-DE" sz="1500" b="0" i="0" kern="1200" dirty="0" err="1"/>
            <a:t>Projections</a:t>
          </a:r>
          <a:endParaRPr lang="en-US" sz="1500" kern="1200" dirty="0"/>
        </a:p>
      </dsp:txBody>
      <dsp:txXfrm>
        <a:off x="4545464" y="1963169"/>
        <a:ext cx="1800000" cy="720000"/>
      </dsp:txXfrm>
    </dsp:sp>
    <dsp:sp modelId="{9662A7AD-0A95-8740-876B-0B77578499E7}">
      <dsp:nvSpPr>
        <dsp:cNvPr id="0" name=""/>
        <dsp:cNvSpPr/>
      </dsp:nvSpPr>
      <dsp:spPr>
        <a:xfrm>
          <a:off x="7155464" y="882990"/>
          <a:ext cx="810000" cy="81000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1F441-8141-4942-87BE-51152B7C822A}">
      <dsp:nvSpPr>
        <dsp:cNvPr id="0" name=""/>
        <dsp:cNvSpPr/>
      </dsp:nvSpPr>
      <dsp:spPr>
        <a:xfrm>
          <a:off x="6660464" y="19631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Calculation</a:t>
          </a:r>
          <a:r>
            <a:rPr lang="de-DE" sz="1500" kern="1200" dirty="0"/>
            <a:t> </a:t>
          </a:r>
          <a:r>
            <a:rPr lang="de-DE" sz="1500" kern="1200" dirty="0" err="1"/>
            <a:t>of</a:t>
          </a:r>
          <a:r>
            <a:rPr lang="de-DE" sz="1500" kern="1200" dirty="0"/>
            <a:t> </a:t>
          </a:r>
          <a:r>
            <a:rPr lang="de-DE" sz="1500" kern="1200" dirty="0" err="1"/>
            <a:t>excess</a:t>
          </a:r>
          <a:r>
            <a:rPr lang="de-DE" sz="1500" kern="1200" dirty="0"/>
            <a:t> </a:t>
          </a:r>
          <a:r>
            <a:rPr lang="de-DE" sz="1500" kern="1200" dirty="0" err="1"/>
            <a:t>discharge</a:t>
          </a:r>
          <a:endParaRPr lang="de-DE" sz="1500" kern="1200" dirty="0"/>
        </a:p>
      </dsp:txBody>
      <dsp:txXfrm>
        <a:off x="6660464" y="1963169"/>
        <a:ext cx="1800000" cy="720000"/>
      </dsp:txXfrm>
    </dsp:sp>
    <dsp:sp modelId="{09DE2116-FB2C-4C6B-8781-4B766023ACBC}">
      <dsp:nvSpPr>
        <dsp:cNvPr id="0" name=""/>
        <dsp:cNvSpPr/>
      </dsp:nvSpPr>
      <dsp:spPr>
        <a:xfrm>
          <a:off x="9270464" y="882990"/>
          <a:ext cx="810000" cy="81000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6E0B0-3E75-42B9-8B9C-44BCBAB48A11}">
      <dsp:nvSpPr>
        <dsp:cNvPr id="0" name=""/>
        <dsp:cNvSpPr/>
      </dsp:nvSpPr>
      <dsp:spPr>
        <a:xfrm>
          <a:off x="8775464" y="19631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0" i="0" kern="1200"/>
            <a:t>Uncertainty Analysis</a:t>
          </a:r>
          <a:endParaRPr lang="en-US" sz="1500" kern="1200"/>
        </a:p>
      </dsp:txBody>
      <dsp:txXfrm>
        <a:off x="8775464" y="1963169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6EB40-79E4-5842-BE74-AF8F63D45E43}">
      <dsp:nvSpPr>
        <dsp:cNvPr id="0" name=""/>
        <dsp:cNvSpPr/>
      </dsp:nvSpPr>
      <dsp:spPr>
        <a:xfrm>
          <a:off x="4183595" y="61921"/>
          <a:ext cx="2521917" cy="137728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10‘000 </a:t>
          </a:r>
          <a:r>
            <a:rPr lang="en-GB" sz="1500" kern="1200" dirty="0"/>
            <a:t>calibration</a:t>
          </a:r>
          <a:r>
            <a:rPr lang="de-DE" sz="1500" kern="1200" dirty="0"/>
            <a:t> </a:t>
          </a:r>
          <a:r>
            <a:rPr lang="de-DE" sz="1500" kern="1200" dirty="0" err="1"/>
            <a:t>runs</a:t>
          </a:r>
          <a:r>
            <a:rPr lang="de-DE" sz="1500" kern="1200" dirty="0"/>
            <a:t> </a:t>
          </a:r>
          <a:r>
            <a:rPr lang="de-DE" sz="1500" kern="1200" dirty="0" err="1"/>
            <a:t>with</a:t>
          </a:r>
          <a:r>
            <a:rPr lang="de-DE" sz="1500" kern="1200" dirty="0"/>
            <a:t> Monte Carlo</a:t>
          </a:r>
          <a:endParaRPr lang="en-US" sz="1500" kern="1200" dirty="0"/>
        </a:p>
      </dsp:txBody>
      <dsp:txXfrm>
        <a:off x="4814074" y="61921"/>
        <a:ext cx="1260959" cy="1136262"/>
      </dsp:txXfrm>
    </dsp:sp>
    <dsp:sp modelId="{ECE7FA77-C132-054D-92BF-FB5DC0882C74}">
      <dsp:nvSpPr>
        <dsp:cNvPr id="0" name=""/>
        <dsp:cNvSpPr/>
      </dsp:nvSpPr>
      <dsp:spPr>
        <a:xfrm rot="5400000">
          <a:off x="7289143" y="-30515"/>
          <a:ext cx="1881090" cy="420429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Validation: 01.01.2010 – 31.12.2015</a:t>
          </a:r>
          <a:endParaRPr lang="en-US" sz="1500" kern="1200" dirty="0"/>
        </a:p>
      </dsp:txBody>
      <dsp:txXfrm rot="-5400000">
        <a:off x="6456734" y="1601358"/>
        <a:ext cx="3875100" cy="940545"/>
      </dsp:txXfrm>
    </dsp:sp>
    <dsp:sp modelId="{D201050A-4678-8B4B-9567-1F6C4C353051}">
      <dsp:nvSpPr>
        <dsp:cNvPr id="0" name=""/>
        <dsp:cNvSpPr/>
      </dsp:nvSpPr>
      <dsp:spPr>
        <a:xfrm rot="10800000">
          <a:off x="4172833" y="2686834"/>
          <a:ext cx="2543459" cy="133655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Select 10, 100 </a:t>
          </a:r>
          <a:r>
            <a:rPr lang="de-DE" sz="1500" kern="1200" dirty="0" err="1"/>
            <a:t>best</a:t>
          </a:r>
          <a:r>
            <a:rPr lang="de-DE" sz="1500" kern="1200" dirty="0"/>
            <a:t> Parameter </a:t>
          </a:r>
          <a:r>
            <a:rPr lang="de-DE" sz="1500" kern="1200" dirty="0" err="1"/>
            <a:t>sets</a:t>
          </a:r>
          <a:endParaRPr lang="en-US" sz="1500" kern="1200" dirty="0"/>
        </a:p>
      </dsp:txBody>
      <dsp:txXfrm rot="10800000">
        <a:off x="4808698" y="2920730"/>
        <a:ext cx="1271729" cy="1102654"/>
      </dsp:txXfrm>
    </dsp:sp>
    <dsp:sp modelId="{8A67D9ED-37E2-4C4B-AFEF-BA7B11306791}">
      <dsp:nvSpPr>
        <dsp:cNvPr id="0" name=""/>
        <dsp:cNvSpPr/>
      </dsp:nvSpPr>
      <dsp:spPr>
        <a:xfrm rot="16200000">
          <a:off x="1802642" y="12973"/>
          <a:ext cx="1881107" cy="411729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Calibration</a:t>
          </a:r>
          <a:r>
            <a:rPr lang="de-DE" sz="1500" kern="1200" dirty="0"/>
            <a:t>: 01.01.2016 – 31.12.2021</a:t>
          </a:r>
          <a:endParaRPr lang="en-US" sz="1500" kern="1200" dirty="0"/>
        </a:p>
      </dsp:txBody>
      <dsp:txXfrm rot="5400000">
        <a:off x="684547" y="1601345"/>
        <a:ext cx="3788104" cy="9405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B9DD1-2B29-364D-979F-3FC43A8E984C}">
      <dsp:nvSpPr>
        <dsp:cNvPr id="0" name=""/>
        <dsp:cNvSpPr/>
      </dsp:nvSpPr>
      <dsp:spPr>
        <a:xfrm>
          <a:off x="0" y="196771"/>
          <a:ext cx="3063073" cy="19450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1AF67-6090-B943-9F07-1926DFD2D36E}">
      <dsp:nvSpPr>
        <dsp:cNvPr id="0" name=""/>
        <dsp:cNvSpPr/>
      </dsp:nvSpPr>
      <dsp:spPr>
        <a:xfrm>
          <a:off x="340341" y="520096"/>
          <a:ext cx="3063073" cy="1945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b="0" i="0" kern="1200" dirty="0"/>
            <a:t>3 Emission Scenarios</a:t>
          </a:r>
          <a:endParaRPr lang="en-US" sz="3700" kern="1200" dirty="0"/>
        </a:p>
      </dsp:txBody>
      <dsp:txXfrm>
        <a:off x="397310" y="577065"/>
        <a:ext cx="2949135" cy="1831113"/>
      </dsp:txXfrm>
    </dsp:sp>
    <dsp:sp modelId="{F0CF47C0-FD92-224E-A244-E24E0C5F6BEF}">
      <dsp:nvSpPr>
        <dsp:cNvPr id="0" name=""/>
        <dsp:cNvSpPr/>
      </dsp:nvSpPr>
      <dsp:spPr>
        <a:xfrm>
          <a:off x="3743756" y="196771"/>
          <a:ext cx="3063073" cy="19450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6ADE6-6D16-344D-9EBF-FD6CA0225508}">
      <dsp:nvSpPr>
        <dsp:cNvPr id="0" name=""/>
        <dsp:cNvSpPr/>
      </dsp:nvSpPr>
      <dsp:spPr>
        <a:xfrm>
          <a:off x="4084098" y="520096"/>
          <a:ext cx="3063073" cy="1945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b="0" i="0" kern="1200" dirty="0"/>
            <a:t>12 </a:t>
          </a:r>
          <a:r>
            <a:rPr lang="de-DE" sz="3700" b="0" i="0" kern="1200" dirty="0" err="1"/>
            <a:t>climate</a:t>
          </a:r>
          <a:r>
            <a:rPr lang="de-DE" sz="3700" b="0" i="0" kern="1200" dirty="0"/>
            <a:t> </a:t>
          </a:r>
          <a:r>
            <a:rPr lang="de-DE" sz="3700" b="0" i="0" kern="1200" dirty="0" err="1"/>
            <a:t>models</a:t>
          </a:r>
          <a:endParaRPr lang="en-US" sz="3700" kern="1200" dirty="0"/>
        </a:p>
      </dsp:txBody>
      <dsp:txXfrm>
        <a:off x="4141067" y="577065"/>
        <a:ext cx="2949135" cy="1831113"/>
      </dsp:txXfrm>
    </dsp:sp>
    <dsp:sp modelId="{CCD464AD-2C34-3F43-AF41-09C18294B909}">
      <dsp:nvSpPr>
        <dsp:cNvPr id="0" name=""/>
        <dsp:cNvSpPr/>
      </dsp:nvSpPr>
      <dsp:spPr>
        <a:xfrm>
          <a:off x="7487513" y="196771"/>
          <a:ext cx="3063073" cy="19450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8D9DA-80B8-E344-BCB6-0D9AFA4B6385}">
      <dsp:nvSpPr>
        <dsp:cNvPr id="0" name=""/>
        <dsp:cNvSpPr/>
      </dsp:nvSpPr>
      <dsp:spPr>
        <a:xfrm>
          <a:off x="7827854" y="520096"/>
          <a:ext cx="3063073" cy="1945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b="0" i="0" kern="1200" dirty="0"/>
            <a:t>10 and 100 </a:t>
          </a:r>
          <a:r>
            <a:rPr lang="de-DE" sz="3700" b="0" i="0" kern="1200" dirty="0" err="1"/>
            <a:t>parameter</a:t>
          </a:r>
          <a:r>
            <a:rPr lang="de-DE" sz="3700" b="0" i="0" kern="1200" dirty="0"/>
            <a:t> </a:t>
          </a:r>
          <a:r>
            <a:rPr lang="de-DE" sz="3700" b="0" i="0" kern="1200" dirty="0" err="1"/>
            <a:t>sets</a:t>
          </a:r>
          <a:endParaRPr lang="en-US" sz="3700" kern="1200" dirty="0"/>
        </a:p>
      </dsp:txBody>
      <dsp:txXfrm>
        <a:off x="7884823" y="577065"/>
        <a:ext cx="2949135" cy="18311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B38F9-35D0-E045-9104-CA8DD7DE7C54}">
      <dsp:nvSpPr>
        <dsp:cNvPr id="0" name=""/>
        <dsp:cNvSpPr/>
      </dsp:nvSpPr>
      <dsp:spPr>
        <a:xfrm>
          <a:off x="91520" y="145898"/>
          <a:ext cx="4041514" cy="158613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5179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0" i="0" kern="1200"/>
            <a:t>Current: 2016 - 2035</a:t>
          </a:r>
          <a:endParaRPr lang="en-US" sz="2400" kern="1200"/>
        </a:p>
      </dsp:txBody>
      <dsp:txXfrm>
        <a:off x="91520" y="542432"/>
        <a:ext cx="3644981" cy="793067"/>
      </dsp:txXfrm>
    </dsp:sp>
    <dsp:sp modelId="{08780C68-D6CA-324A-8996-A48577BC1B69}">
      <dsp:nvSpPr>
        <dsp:cNvPr id="0" name=""/>
        <dsp:cNvSpPr/>
      </dsp:nvSpPr>
      <dsp:spPr>
        <a:xfrm>
          <a:off x="3291850" y="1027778"/>
          <a:ext cx="4305464" cy="158613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5179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0" i="0" kern="1200" dirty="0"/>
            <a:t>Intermediate: 2051 - 2070</a:t>
          </a:r>
          <a:endParaRPr lang="en-US" sz="2400" kern="1200" dirty="0"/>
        </a:p>
      </dsp:txBody>
      <dsp:txXfrm>
        <a:off x="3291850" y="1424312"/>
        <a:ext cx="3908931" cy="793067"/>
      </dsp:txXfrm>
    </dsp:sp>
    <dsp:sp modelId="{81603518-1BC3-E242-963F-E94EF511B223}">
      <dsp:nvSpPr>
        <dsp:cNvPr id="0" name=""/>
        <dsp:cNvSpPr/>
      </dsp:nvSpPr>
      <dsp:spPr>
        <a:xfrm>
          <a:off x="6676226" y="1906946"/>
          <a:ext cx="4121308" cy="158613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5179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0" i="0" kern="1200"/>
            <a:t>Long Term: 2081 - 2100</a:t>
          </a:r>
          <a:endParaRPr lang="en-US" sz="2400" kern="1200"/>
        </a:p>
      </dsp:txBody>
      <dsp:txXfrm>
        <a:off x="6676226" y="2303480"/>
        <a:ext cx="3724775" cy="7930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72757-EC62-8849-AFCA-D327A6070B11}">
      <dsp:nvSpPr>
        <dsp:cNvPr id="0" name=""/>
        <dsp:cNvSpPr/>
      </dsp:nvSpPr>
      <dsp:spPr>
        <a:xfrm>
          <a:off x="0" y="913407"/>
          <a:ext cx="5455920" cy="2471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0" y="913407"/>
        <a:ext cx="5455920" cy="1334867"/>
      </dsp:txXfrm>
    </dsp:sp>
    <dsp:sp modelId="{A650DABB-5770-8C43-BF91-3A3019560432}">
      <dsp:nvSpPr>
        <dsp:cNvPr id="0" name=""/>
        <dsp:cNvSpPr/>
      </dsp:nvSpPr>
      <dsp:spPr>
        <a:xfrm>
          <a:off x="0" y="1523845"/>
          <a:ext cx="1816863" cy="9351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 err="1"/>
            <a:t>No</a:t>
          </a:r>
          <a:r>
            <a:rPr lang="de-DE" sz="2100" b="0" i="0" kern="1200" dirty="0"/>
            <a:t> </a:t>
          </a:r>
          <a:r>
            <a:rPr lang="de-DE" sz="2100" b="0" i="0" kern="1200" dirty="0" err="1"/>
            <a:t>adaption</a:t>
          </a:r>
          <a:r>
            <a:rPr lang="de-DE" sz="2100" b="0" i="0" kern="1200" dirty="0"/>
            <a:t>, 94 m</a:t>
          </a:r>
          <a:r>
            <a:rPr lang="de-DE" sz="2100" b="0" i="0" kern="1200" baseline="30000" dirty="0"/>
            <a:t>3</a:t>
          </a:r>
          <a:r>
            <a:rPr lang="de-DE" sz="2100" b="0" i="0" kern="1200" baseline="0" dirty="0"/>
            <a:t>/s</a:t>
          </a:r>
          <a:endParaRPr lang="en-US" sz="2100" kern="1200" dirty="0"/>
        </a:p>
      </dsp:txBody>
      <dsp:txXfrm>
        <a:off x="0" y="1523845"/>
        <a:ext cx="1816863" cy="935188"/>
      </dsp:txXfrm>
    </dsp:sp>
    <dsp:sp modelId="{9B2427BF-38EA-D34A-847F-A6C67590D8F4}">
      <dsp:nvSpPr>
        <dsp:cNvPr id="0" name=""/>
        <dsp:cNvSpPr/>
      </dsp:nvSpPr>
      <dsp:spPr>
        <a:xfrm>
          <a:off x="1815040" y="1523845"/>
          <a:ext cx="1816863" cy="9351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/>
            <a:t>144 m</a:t>
          </a:r>
          <a:r>
            <a:rPr lang="de-DE" sz="2100" b="0" i="0" kern="1200" baseline="30000" dirty="0"/>
            <a:t>3</a:t>
          </a:r>
          <a:r>
            <a:rPr lang="de-DE" sz="2100" b="0" i="0" kern="1200" dirty="0"/>
            <a:t>/s </a:t>
          </a:r>
          <a:r>
            <a:rPr lang="de-DE" sz="2100" b="0" i="0" kern="1200" dirty="0" err="1"/>
            <a:t>constantly</a:t>
          </a:r>
          <a:endParaRPr lang="en-US" sz="2100" kern="1200" dirty="0"/>
        </a:p>
      </dsp:txBody>
      <dsp:txXfrm>
        <a:off x="1815040" y="1523845"/>
        <a:ext cx="1816863" cy="935188"/>
      </dsp:txXfrm>
    </dsp:sp>
    <dsp:sp modelId="{1EAE7A8A-5B7E-8644-B2F7-1B2C27C3A8B5}">
      <dsp:nvSpPr>
        <dsp:cNvPr id="0" name=""/>
        <dsp:cNvSpPr/>
      </dsp:nvSpPr>
      <dsp:spPr>
        <a:xfrm>
          <a:off x="3631904" y="1523845"/>
          <a:ext cx="1816863" cy="9351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/>
            <a:t>Linear </a:t>
          </a:r>
          <a:r>
            <a:rPr lang="de-DE" sz="2100" b="0" i="0" kern="1200" dirty="0" err="1"/>
            <a:t>increase</a:t>
          </a:r>
          <a:r>
            <a:rPr lang="de-DE" sz="2100" b="0" i="0" kern="1200" dirty="0"/>
            <a:t> </a:t>
          </a:r>
          <a:r>
            <a:rPr lang="de-DE" sz="2100" b="0" i="0" kern="1200" dirty="0" err="1"/>
            <a:t>to</a:t>
          </a:r>
          <a:r>
            <a:rPr lang="de-DE" sz="2100" b="0" i="0" kern="1200" dirty="0"/>
            <a:t> 144 m</a:t>
          </a:r>
          <a:r>
            <a:rPr lang="de-DE" sz="2100" b="0" i="0" kern="1200" baseline="30000" dirty="0"/>
            <a:t>3</a:t>
          </a:r>
          <a:r>
            <a:rPr lang="de-DE" sz="2100" b="0" i="0" kern="1200" dirty="0"/>
            <a:t>/s </a:t>
          </a:r>
          <a:endParaRPr lang="en-US" sz="2100" kern="1200" dirty="0"/>
        </a:p>
      </dsp:txBody>
      <dsp:txXfrm>
        <a:off x="3631904" y="1523845"/>
        <a:ext cx="1816863" cy="935188"/>
      </dsp:txXfrm>
    </dsp:sp>
    <dsp:sp modelId="{D5D4B8BD-F5EB-2945-AD03-19E8294872AA}">
      <dsp:nvSpPr>
        <dsp:cNvPr id="0" name=""/>
        <dsp:cNvSpPr/>
      </dsp:nvSpPr>
      <dsp:spPr>
        <a:xfrm rot="10800000">
          <a:off x="0" y="230"/>
          <a:ext cx="5455920" cy="97036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0" i="0" kern="1200"/>
            <a:t>Assumption: Constant Withdrawal</a:t>
          </a:r>
          <a:endParaRPr lang="en-US" sz="2200" kern="1200"/>
        </a:p>
      </dsp:txBody>
      <dsp:txXfrm rot="10800000">
        <a:off x="0" y="230"/>
        <a:ext cx="5455920" cy="6305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58AE9-A22E-4156-BFA7-EE0DB7CE5959}">
      <dsp:nvSpPr>
        <dsp:cNvPr id="0" name=""/>
        <dsp:cNvSpPr/>
      </dsp:nvSpPr>
      <dsp:spPr>
        <a:xfrm>
          <a:off x="738700" y="732582"/>
          <a:ext cx="1065682" cy="10656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4E709-3A1A-42F4-AB1F-5DADD6D404D4}">
      <dsp:nvSpPr>
        <dsp:cNvPr id="0" name=""/>
        <dsp:cNvSpPr/>
      </dsp:nvSpPr>
      <dsp:spPr>
        <a:xfrm>
          <a:off x="87449" y="2113577"/>
          <a:ext cx="23681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/>
            <a:t>Calibration + Validation of the model</a:t>
          </a:r>
          <a:endParaRPr lang="en-US" sz="1800" kern="1200"/>
        </a:p>
      </dsp:txBody>
      <dsp:txXfrm>
        <a:off x="87449" y="2113577"/>
        <a:ext cx="2368183" cy="720000"/>
      </dsp:txXfrm>
    </dsp:sp>
    <dsp:sp modelId="{F7AA89CF-0138-4928-9836-916845E19784}">
      <dsp:nvSpPr>
        <dsp:cNvPr id="0" name=""/>
        <dsp:cNvSpPr/>
      </dsp:nvSpPr>
      <dsp:spPr>
        <a:xfrm>
          <a:off x="3521315" y="732582"/>
          <a:ext cx="1065682" cy="10656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45AC5-50F6-47B6-88B7-7836FF2CC053}">
      <dsp:nvSpPr>
        <dsp:cNvPr id="0" name=""/>
        <dsp:cNvSpPr/>
      </dsp:nvSpPr>
      <dsp:spPr>
        <a:xfrm>
          <a:off x="2870064" y="2113577"/>
          <a:ext cx="23681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dirty="0"/>
            <a:t>Future </a:t>
          </a:r>
          <a:r>
            <a:rPr lang="de-DE" sz="1800" b="0" i="0" kern="1200" dirty="0" err="1"/>
            <a:t>Projections</a:t>
          </a:r>
          <a:endParaRPr lang="en-US" sz="1800" kern="1200" dirty="0"/>
        </a:p>
      </dsp:txBody>
      <dsp:txXfrm>
        <a:off x="2870064" y="2113577"/>
        <a:ext cx="2368183" cy="720000"/>
      </dsp:txXfrm>
    </dsp:sp>
    <dsp:sp modelId="{9662A7AD-0A95-8740-876B-0B77578499E7}">
      <dsp:nvSpPr>
        <dsp:cNvPr id="0" name=""/>
        <dsp:cNvSpPr/>
      </dsp:nvSpPr>
      <dsp:spPr>
        <a:xfrm>
          <a:off x="6303930" y="732582"/>
          <a:ext cx="1065682" cy="10656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1F441-8141-4942-87BE-51152B7C822A}">
      <dsp:nvSpPr>
        <dsp:cNvPr id="0" name=""/>
        <dsp:cNvSpPr/>
      </dsp:nvSpPr>
      <dsp:spPr>
        <a:xfrm>
          <a:off x="5652680" y="2113577"/>
          <a:ext cx="23681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Calculation</a:t>
          </a:r>
          <a:r>
            <a:rPr lang="de-DE" sz="1800" kern="1200" dirty="0"/>
            <a:t> </a:t>
          </a:r>
          <a:r>
            <a:rPr lang="de-DE" sz="1800" kern="1200" dirty="0" err="1"/>
            <a:t>of</a:t>
          </a:r>
          <a:r>
            <a:rPr lang="de-DE" sz="1800" kern="1200" dirty="0"/>
            <a:t> </a:t>
          </a:r>
          <a:r>
            <a:rPr lang="de-DE" sz="1800" kern="1200" dirty="0" err="1"/>
            <a:t>excess</a:t>
          </a:r>
          <a:r>
            <a:rPr lang="de-DE" sz="1800" kern="1200" dirty="0"/>
            <a:t> </a:t>
          </a:r>
          <a:r>
            <a:rPr lang="de-DE" sz="1800" kern="1200" dirty="0" err="1"/>
            <a:t>discharge</a:t>
          </a:r>
          <a:endParaRPr lang="de-DE" sz="1800" kern="1200" dirty="0"/>
        </a:p>
      </dsp:txBody>
      <dsp:txXfrm>
        <a:off x="5652680" y="2113577"/>
        <a:ext cx="2368183" cy="720000"/>
      </dsp:txXfrm>
    </dsp:sp>
    <dsp:sp modelId="{09DE2116-FB2C-4C6B-8781-4B766023ACBC}">
      <dsp:nvSpPr>
        <dsp:cNvPr id="0" name=""/>
        <dsp:cNvSpPr/>
      </dsp:nvSpPr>
      <dsp:spPr>
        <a:xfrm>
          <a:off x="9086545" y="732582"/>
          <a:ext cx="1065682" cy="10656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6E0B0-3E75-42B9-8B9C-44BCBAB48A11}">
      <dsp:nvSpPr>
        <dsp:cNvPr id="0" name=""/>
        <dsp:cNvSpPr/>
      </dsp:nvSpPr>
      <dsp:spPr>
        <a:xfrm>
          <a:off x="8435295" y="2113577"/>
          <a:ext cx="23681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/>
            <a:t>Uncertainty Analysis</a:t>
          </a:r>
          <a:endParaRPr lang="en-US" sz="1800" kern="1200"/>
        </a:p>
      </dsp:txBody>
      <dsp:txXfrm>
        <a:off x="8435295" y="2113577"/>
        <a:ext cx="236818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B2164-F59C-7348-A288-64A2BEB6B38F}" type="datetimeFigureOut">
              <a:rPr lang="de-DE" smtClean="0"/>
              <a:t>02.05.25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740D-0462-FA4A-AB3D-08CF4E89A7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17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www.landsvirkjun.com</a:t>
            </a:r>
            <a:r>
              <a:rPr lang="de-DE" dirty="0"/>
              <a:t>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442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3600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run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929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period</a:t>
            </a:r>
            <a:r>
              <a:rPr lang="de-DE" dirty="0"/>
              <a:t>: Trend </a:t>
            </a:r>
            <a:r>
              <a:rPr lang="de-DE" dirty="0" err="1"/>
              <a:t>stronger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,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30 </a:t>
            </a:r>
            <a:r>
              <a:rPr lang="de-DE" dirty="0" err="1"/>
              <a:t>years</a:t>
            </a:r>
            <a:r>
              <a:rPr lang="de-DE" dirty="0"/>
              <a:t> ok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947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= </a:t>
            </a:r>
            <a:r>
              <a:rPr lang="de-DE" dirty="0" err="1"/>
              <a:t>scenario</a:t>
            </a:r>
            <a:r>
              <a:rPr lang="de-DE" dirty="0"/>
              <a:t>. </a:t>
            </a:r>
            <a:r>
              <a:rPr lang="de-DE" dirty="0" err="1"/>
              <a:t>j</a:t>
            </a:r>
            <a:r>
              <a:rPr lang="de-DE" dirty="0"/>
              <a:t> = </a:t>
            </a:r>
            <a:r>
              <a:rPr lang="de-DE" dirty="0" err="1"/>
              <a:t>model</a:t>
            </a:r>
            <a:r>
              <a:rPr lang="de-DE" dirty="0"/>
              <a:t>, </a:t>
            </a:r>
            <a:r>
              <a:rPr lang="de-DE" dirty="0" err="1"/>
              <a:t>k</a:t>
            </a:r>
            <a:r>
              <a:rPr lang="de-DE" dirty="0"/>
              <a:t> =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set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509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Constant: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seasonality</a:t>
            </a:r>
            <a:r>
              <a:rPr lang="de-DE" dirty="0"/>
              <a:t> in </a:t>
            </a:r>
            <a:r>
              <a:rPr lang="de-DE" dirty="0" err="1"/>
              <a:t>withdrawal</a:t>
            </a:r>
            <a:r>
              <a:rPr lang="de-DE" dirty="0"/>
              <a:t> time </a:t>
            </a:r>
            <a:r>
              <a:rPr lang="de-DE" dirty="0" err="1"/>
              <a:t>series</a:t>
            </a:r>
            <a:endParaRPr lang="de-DE" dirty="0"/>
          </a:p>
          <a:p>
            <a:r>
              <a:rPr lang="de-DE" dirty="0" err="1"/>
              <a:t>Inflow</a:t>
            </a:r>
            <a:r>
              <a:rPr lang="de-DE" dirty="0"/>
              <a:t> – </a:t>
            </a:r>
            <a:r>
              <a:rPr lang="de-DE" dirty="0" err="1"/>
              <a:t>Outflow</a:t>
            </a:r>
            <a:r>
              <a:rPr lang="de-DE" dirty="0"/>
              <a:t>, </a:t>
            </a:r>
          </a:p>
          <a:p>
            <a:r>
              <a:rPr lang="de-DE" dirty="0"/>
              <a:t>Volume-Level </a:t>
            </a:r>
            <a:r>
              <a:rPr lang="de-DE" dirty="0" err="1"/>
              <a:t>rating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calculate</a:t>
            </a:r>
            <a:r>
              <a:rPr lang="de-DE" dirty="0"/>
              <a:t> </a:t>
            </a:r>
            <a:r>
              <a:rPr lang="de-DE" dirty="0" err="1"/>
              <a:t>lake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.</a:t>
            </a:r>
          </a:p>
          <a:p>
            <a:r>
              <a:rPr lang="de-DE" dirty="0"/>
              <a:t>Level &gt;= 625 m: </a:t>
            </a:r>
            <a:r>
              <a:rPr lang="de-DE" dirty="0" err="1"/>
              <a:t>inflow</a:t>
            </a:r>
            <a:r>
              <a:rPr lang="de-DE" dirty="0"/>
              <a:t> = Spill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284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First: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. </a:t>
            </a:r>
            <a:r>
              <a:rPr lang="de-DE" dirty="0" err="1"/>
              <a:t>Between</a:t>
            </a:r>
            <a:r>
              <a:rPr lang="de-DE" dirty="0"/>
              <a:t> 5-20% </a:t>
            </a:r>
            <a:r>
              <a:rPr lang="de-DE" dirty="0" err="1"/>
              <a:t>Spilled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327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CF121-D6BC-CD29-6032-8B5127EB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307C08-4E82-26DC-9210-19A8F9035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DF69B5-7D2E-6152-9BC5-1940E1FBE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Small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significant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change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caused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climate</a:t>
            </a:r>
            <a:r>
              <a:rPr lang="de-DE" dirty="0">
                <a:sym typeface="Wingdings" pitchFamily="2" charset="2"/>
              </a:rPr>
              <a:t>, not </a:t>
            </a:r>
            <a:r>
              <a:rPr lang="de-DE" dirty="0" err="1">
                <a:sym typeface="Wingdings" pitchFamily="2" charset="2"/>
              </a:rPr>
              <a:t>weather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variability</a:t>
            </a:r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Rel. </a:t>
            </a:r>
            <a:r>
              <a:rPr lang="de-DE" dirty="0" err="1">
                <a:sym typeface="Wingdings" pitchFamily="2" charset="2"/>
              </a:rPr>
              <a:t>variability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lower</a:t>
            </a:r>
            <a:r>
              <a:rPr lang="de-DE" dirty="0">
                <a:sym typeface="Wingdings" pitchFamily="2" charset="2"/>
              </a:rPr>
              <a:t> in </a:t>
            </a:r>
            <a:r>
              <a:rPr lang="de-DE" dirty="0" err="1">
                <a:sym typeface="Wingdings" pitchFamily="2" charset="2"/>
              </a:rPr>
              <a:t>summer</a:t>
            </a:r>
            <a:r>
              <a:rPr lang="de-DE" dirty="0">
                <a:sym typeface="Wingdings" pitchFamily="2" charset="2"/>
              </a:rPr>
              <a:t>, </a:t>
            </a:r>
            <a:r>
              <a:rPr lang="de-DE" dirty="0" err="1">
                <a:sym typeface="Wingdings" pitchFamily="2" charset="2"/>
              </a:rPr>
              <a:t>decreases</a:t>
            </a:r>
            <a:r>
              <a:rPr lang="de-DE" dirty="0">
                <a:sym typeface="Wingdings" pitchFamily="2" charset="2"/>
              </a:rPr>
              <a:t> in </a:t>
            </a:r>
            <a:r>
              <a:rPr lang="de-DE" dirty="0" err="1">
                <a:sym typeface="Wingdings" pitchFamily="2" charset="2"/>
              </a:rPr>
              <a:t>future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periods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DEACD9-F37F-8DBB-E5C2-D21BCE442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025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Careful</a:t>
            </a:r>
            <a:r>
              <a:rPr lang="de-DE" dirty="0"/>
              <a:t>, </a:t>
            </a:r>
            <a:r>
              <a:rPr lang="de-DE" dirty="0" err="1"/>
              <a:t>axes</a:t>
            </a:r>
            <a:r>
              <a:rPr lang="de-DE" dirty="0"/>
              <a:t> </a:t>
            </a:r>
            <a:r>
              <a:rPr lang="de-DE" dirty="0" err="1"/>
              <a:t>upper</a:t>
            </a:r>
            <a:r>
              <a:rPr lang="de-DE" dirty="0"/>
              <a:t> and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same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869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Noo</a:t>
            </a:r>
            <a:r>
              <a:rPr lang="de-DE" dirty="0"/>
              <a:t> </a:t>
            </a:r>
            <a:r>
              <a:rPr lang="de-DE" dirty="0" err="1"/>
              <a:t>adaption</a:t>
            </a:r>
            <a:r>
              <a:rPr lang="de-DE" dirty="0"/>
              <a:t>: 50% </a:t>
            </a:r>
            <a:r>
              <a:rPr lang="de-DE" dirty="0" err="1"/>
              <a:t>wasted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, 4 – 5 TWh / a</a:t>
            </a:r>
          </a:p>
          <a:p>
            <a:r>
              <a:rPr lang="de-DE" dirty="0" err="1"/>
              <a:t>constant</a:t>
            </a:r>
            <a:r>
              <a:rPr lang="de-DE" dirty="0"/>
              <a:t> 144: Frequent </a:t>
            </a:r>
            <a:r>
              <a:rPr lang="de-DE" dirty="0" err="1"/>
              <a:t>drawdown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reservoir</a:t>
            </a:r>
            <a:r>
              <a:rPr lang="de-DE" dirty="0"/>
              <a:t>, not. </a:t>
            </a:r>
            <a:r>
              <a:rPr lang="de-DE" dirty="0" err="1"/>
              <a:t>feasible</a:t>
            </a:r>
            <a:endParaRPr lang="de-DE" dirty="0"/>
          </a:p>
          <a:p>
            <a:r>
              <a:rPr lang="de-DE" dirty="0"/>
              <a:t>linear: Operational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capacities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exploited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124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1F8D9-BC1C-1D0E-A852-0F844E8E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A4A285-1BDD-8BC7-BEF1-C99D7E472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5A477D-E5EE-5AD7-6DDC-2815E6371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Small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significant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change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caused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climate</a:t>
            </a:r>
            <a:r>
              <a:rPr lang="de-DE" dirty="0">
                <a:sym typeface="Wingdings" pitchFamily="2" charset="2"/>
              </a:rPr>
              <a:t>, not </a:t>
            </a:r>
            <a:r>
              <a:rPr lang="de-DE" dirty="0" err="1">
                <a:sym typeface="Wingdings" pitchFamily="2" charset="2"/>
              </a:rPr>
              <a:t>weather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variability</a:t>
            </a:r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Rel. </a:t>
            </a:r>
            <a:r>
              <a:rPr lang="de-DE" dirty="0" err="1">
                <a:sym typeface="Wingdings" pitchFamily="2" charset="2"/>
              </a:rPr>
              <a:t>variability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lower</a:t>
            </a:r>
            <a:r>
              <a:rPr lang="de-DE" dirty="0">
                <a:sym typeface="Wingdings" pitchFamily="2" charset="2"/>
              </a:rPr>
              <a:t> in </a:t>
            </a:r>
            <a:r>
              <a:rPr lang="de-DE" dirty="0" err="1">
                <a:sym typeface="Wingdings" pitchFamily="2" charset="2"/>
              </a:rPr>
              <a:t>summer</a:t>
            </a:r>
            <a:r>
              <a:rPr lang="de-DE" dirty="0">
                <a:sym typeface="Wingdings" pitchFamily="2" charset="2"/>
              </a:rPr>
              <a:t>, </a:t>
            </a:r>
            <a:r>
              <a:rPr lang="de-DE" dirty="0" err="1">
                <a:sym typeface="Wingdings" pitchFamily="2" charset="2"/>
              </a:rPr>
              <a:t>decreases</a:t>
            </a:r>
            <a:r>
              <a:rPr lang="de-DE" dirty="0">
                <a:sym typeface="Wingdings" pitchFamily="2" charset="2"/>
              </a:rPr>
              <a:t> in </a:t>
            </a:r>
            <a:r>
              <a:rPr lang="de-DE" dirty="0" err="1">
                <a:sym typeface="Wingdings" pitchFamily="2" charset="2"/>
              </a:rPr>
              <a:t>future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periods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A9A254-63B4-52B8-71FA-77F5971D3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843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Small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significant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change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caused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climate</a:t>
            </a:r>
            <a:r>
              <a:rPr lang="de-DE" dirty="0">
                <a:sym typeface="Wingdings" pitchFamily="2" charset="2"/>
              </a:rPr>
              <a:t>, not </a:t>
            </a:r>
            <a:r>
              <a:rPr lang="de-DE" dirty="0" err="1">
                <a:sym typeface="Wingdings" pitchFamily="2" charset="2"/>
              </a:rPr>
              <a:t>weather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variability</a:t>
            </a:r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Rel. </a:t>
            </a:r>
            <a:r>
              <a:rPr lang="de-DE" dirty="0" err="1">
                <a:sym typeface="Wingdings" pitchFamily="2" charset="2"/>
              </a:rPr>
              <a:t>variability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lower</a:t>
            </a:r>
            <a:r>
              <a:rPr lang="de-DE" dirty="0">
                <a:sym typeface="Wingdings" pitchFamily="2" charset="2"/>
              </a:rPr>
              <a:t> in </a:t>
            </a:r>
            <a:r>
              <a:rPr lang="de-DE" dirty="0" err="1">
                <a:sym typeface="Wingdings" pitchFamily="2" charset="2"/>
              </a:rPr>
              <a:t>summer</a:t>
            </a:r>
            <a:r>
              <a:rPr lang="de-DE" dirty="0">
                <a:sym typeface="Wingdings" pitchFamily="2" charset="2"/>
              </a:rPr>
              <a:t>, </a:t>
            </a:r>
            <a:r>
              <a:rPr lang="de-DE" dirty="0" err="1">
                <a:sym typeface="Wingdings" pitchFamily="2" charset="2"/>
              </a:rPr>
              <a:t>decreases</a:t>
            </a:r>
            <a:r>
              <a:rPr lang="de-DE" dirty="0">
                <a:sym typeface="Wingdings" pitchFamily="2" charset="2"/>
              </a:rPr>
              <a:t> in </a:t>
            </a:r>
            <a:r>
              <a:rPr lang="de-DE" dirty="0" err="1">
                <a:sym typeface="Wingdings" pitchFamily="2" charset="2"/>
              </a:rPr>
              <a:t>future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periods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50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Iceland‘s</a:t>
            </a:r>
            <a:r>
              <a:rPr lang="de-DE" dirty="0"/>
              <a:t> </a:t>
            </a:r>
            <a:r>
              <a:rPr lang="de-DE" dirty="0" err="1"/>
              <a:t>runoff</a:t>
            </a:r>
            <a:r>
              <a:rPr lang="de-DE" dirty="0"/>
              <a:t> </a:t>
            </a:r>
            <a:r>
              <a:rPr lang="de-DE" dirty="0" err="1"/>
              <a:t>dominated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glacier </a:t>
            </a:r>
            <a:r>
              <a:rPr lang="de-DE" dirty="0" err="1"/>
              <a:t>melt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50%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total </a:t>
            </a:r>
            <a:r>
              <a:rPr lang="de-DE" dirty="0" err="1">
                <a:sym typeface="Wingdings" pitchFamily="2" charset="2"/>
              </a:rPr>
              <a:t>runoff</a:t>
            </a:r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large HP potential </a:t>
            </a:r>
            <a:r>
              <a:rPr lang="de-DE" dirty="0" err="1">
                <a:sym typeface="Wingdings" pitchFamily="2" charset="2"/>
              </a:rPr>
              <a:t>across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country</a:t>
            </a:r>
            <a:endParaRPr lang="de-DE" dirty="0"/>
          </a:p>
          <a:p>
            <a:r>
              <a:rPr lang="de-DE" dirty="0" err="1"/>
              <a:t>Catchment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reservoir</a:t>
            </a:r>
            <a:endParaRPr lang="de-DE" dirty="0"/>
          </a:p>
          <a:p>
            <a:r>
              <a:rPr lang="de-DE" dirty="0"/>
              <a:t>70% </a:t>
            </a:r>
            <a:r>
              <a:rPr lang="de-DE" dirty="0" err="1"/>
              <a:t>covered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Vatnajökull glacier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951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: </a:t>
            </a:r>
            <a:r>
              <a:rPr lang="de-DE" dirty="0" err="1"/>
              <a:t>Probably</a:t>
            </a:r>
            <a:r>
              <a:rPr lang="de-DE" dirty="0"/>
              <a:t> operational </a:t>
            </a:r>
            <a:r>
              <a:rPr lang="de-DE" dirty="0" err="1"/>
              <a:t>measures</a:t>
            </a:r>
            <a:r>
              <a:rPr lang="de-DE" dirty="0"/>
              <a:t> possible</a:t>
            </a:r>
          </a:p>
          <a:p>
            <a:r>
              <a:rPr lang="de-DE" dirty="0"/>
              <a:t>after </a:t>
            </a:r>
            <a:r>
              <a:rPr lang="de-DE" dirty="0" err="1"/>
              <a:t>that</a:t>
            </a:r>
            <a:r>
              <a:rPr lang="de-DE" dirty="0"/>
              <a:t>: </a:t>
            </a:r>
            <a:r>
              <a:rPr lang="de-DE" dirty="0" err="1"/>
              <a:t>Strtuctural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05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2E0F3-EB13-C14D-46FE-3D71CEB92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BFB893F-3E8E-457D-3DE4-4B316A137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5F7AA97-0708-C29F-7990-9D55EED46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Emission </a:t>
            </a:r>
            <a:r>
              <a:rPr lang="de-DE" dirty="0" err="1"/>
              <a:t>scenarios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IPCC 6th </a:t>
            </a:r>
            <a:r>
              <a:rPr lang="de-DE" dirty="0" err="1"/>
              <a:t>assessment</a:t>
            </a:r>
            <a:r>
              <a:rPr lang="de-DE" dirty="0"/>
              <a:t> </a:t>
            </a:r>
            <a:r>
              <a:rPr lang="de-DE" dirty="0" err="1"/>
              <a:t>report</a:t>
            </a:r>
            <a:endParaRPr lang="de-DE" dirty="0"/>
          </a:p>
          <a:p>
            <a:r>
              <a:rPr lang="de-DE" dirty="0"/>
              <a:t>12 global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, </a:t>
            </a:r>
            <a:r>
              <a:rPr lang="de-DE" dirty="0" err="1"/>
              <a:t>bias</a:t>
            </a:r>
            <a:r>
              <a:rPr lang="de-DE" dirty="0"/>
              <a:t> </a:t>
            </a:r>
            <a:r>
              <a:rPr lang="de-DE" dirty="0" err="1"/>
              <a:t>corrected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CARRA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Vedurstofa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55B63B-28F4-8919-51B4-54E15396F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3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Biggest</a:t>
            </a:r>
            <a:r>
              <a:rPr lang="de-DE" dirty="0"/>
              <a:t> power plant in Iceland</a:t>
            </a:r>
          </a:p>
          <a:p>
            <a:r>
              <a:rPr lang="de-DE" dirty="0"/>
              <a:t>690 MW</a:t>
            </a:r>
          </a:p>
          <a:p>
            <a:r>
              <a:rPr lang="de-DE" dirty="0"/>
              <a:t>20%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icelandic</a:t>
            </a:r>
            <a:r>
              <a:rPr lang="de-DE" dirty="0"/>
              <a:t> </a:t>
            </a:r>
            <a:r>
              <a:rPr lang="de-DE" dirty="0" err="1"/>
              <a:t>electricity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29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LamaH</a:t>
            </a:r>
            <a:r>
              <a:rPr lang="de-DE" dirty="0"/>
              <a:t>-ICE = Large sample </a:t>
            </a:r>
            <a:r>
              <a:rPr lang="de-DE" dirty="0" err="1"/>
              <a:t>dataset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hydrology</a:t>
            </a:r>
            <a:r>
              <a:rPr lang="de-DE" dirty="0"/>
              <a:t> Iceland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058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Emission </a:t>
            </a:r>
            <a:r>
              <a:rPr lang="de-DE" dirty="0" err="1"/>
              <a:t>scenarios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IPCC 6th </a:t>
            </a:r>
            <a:r>
              <a:rPr lang="de-DE" dirty="0" err="1"/>
              <a:t>assessment</a:t>
            </a:r>
            <a:r>
              <a:rPr lang="de-DE" dirty="0"/>
              <a:t> </a:t>
            </a:r>
            <a:r>
              <a:rPr lang="de-DE" dirty="0" err="1"/>
              <a:t>report</a:t>
            </a:r>
            <a:endParaRPr lang="de-DE" dirty="0"/>
          </a:p>
          <a:p>
            <a:r>
              <a:rPr lang="de-DE" dirty="0"/>
              <a:t>12 global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, </a:t>
            </a:r>
            <a:r>
              <a:rPr lang="de-DE" dirty="0" err="1"/>
              <a:t>bias</a:t>
            </a:r>
            <a:r>
              <a:rPr lang="de-DE" dirty="0"/>
              <a:t> </a:t>
            </a:r>
            <a:r>
              <a:rPr lang="de-DE" dirty="0" err="1"/>
              <a:t>corrected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CARRA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Vedurstofa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336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based</a:t>
            </a:r>
            <a:r>
              <a:rPr lang="de-DE" dirty="0"/>
              <a:t> on HBV,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Jan Seibert, Marc </a:t>
            </a:r>
            <a:r>
              <a:rPr lang="de-DE" dirty="0" err="1"/>
              <a:t>Vis</a:t>
            </a:r>
            <a:r>
              <a:rPr lang="de-DE" dirty="0"/>
              <a:t>, UZH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597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DEM Classification: 12 </a:t>
            </a:r>
            <a:r>
              <a:rPr lang="de-DE" dirty="0" err="1"/>
              <a:t>elevation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, 105 m </a:t>
            </a:r>
            <a:r>
              <a:rPr lang="de-DE" dirty="0" err="1"/>
              <a:t>each</a:t>
            </a:r>
            <a:endParaRPr lang="de-DE" dirty="0"/>
          </a:p>
          <a:p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vegetation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9 </a:t>
            </a:r>
            <a:r>
              <a:rPr lang="de-DE" dirty="0" err="1"/>
              <a:t>to</a:t>
            </a:r>
            <a:r>
              <a:rPr lang="de-DE" dirty="0"/>
              <a:t> 4 </a:t>
            </a:r>
            <a:r>
              <a:rPr lang="de-DE" dirty="0" err="1"/>
              <a:t>for</a:t>
            </a:r>
            <a:r>
              <a:rPr lang="de-DE" dirty="0"/>
              <a:t> HBV </a:t>
            </a:r>
            <a:r>
              <a:rPr lang="de-DE" dirty="0" err="1"/>
              <a:t>input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264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Calibrated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Flow and Glacier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balance</a:t>
            </a:r>
            <a:endParaRPr lang="de-DE" dirty="0"/>
          </a:p>
          <a:p>
            <a:r>
              <a:rPr lang="de-DE" dirty="0"/>
              <a:t>KGE: </a:t>
            </a:r>
            <a:r>
              <a:rPr lang="de-DE" dirty="0" err="1"/>
              <a:t>Better</a:t>
            </a:r>
            <a:r>
              <a:rPr lang="de-DE" dirty="0"/>
              <a:t> fit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peak</a:t>
            </a:r>
            <a:r>
              <a:rPr lang="de-DE" dirty="0"/>
              <a:t> </a:t>
            </a:r>
            <a:r>
              <a:rPr lang="de-DE" dirty="0" err="1"/>
              <a:t>flows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NSE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740D-0462-FA4A-AB3D-08CF4E89A78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83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AF5-3EC9-B44B-8EB4-B90F93FE46E1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1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93FD-F861-A846-92BE-511C5FB89350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4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7A4-7EDD-E948-AEDF-7E075FDAAA3E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6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71" y="1610613"/>
            <a:ext cx="10890929" cy="940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1A00-751E-BF4F-81E5-E1ADC64601AD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DAEEF98-96A4-7128-C253-5EB499557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171" y="1148905"/>
            <a:ext cx="10891837" cy="379412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5944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714-4899-0142-B0CA-CA0045A74617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7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DBBE-E546-BE4B-BA08-4A89C6BDA07B}" type="datetime1">
              <a:rPr lang="de-CH" smtClean="0"/>
              <a:t>02.05.25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1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2E96-F216-7D49-BBC4-7FA53717214C}" type="datetime1">
              <a:rPr lang="de-CH" smtClean="0"/>
              <a:t>02.05.25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6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D709-661E-094E-9C98-FE9A0988CF8C}" type="datetime1">
              <a:rPr lang="de-CH" smtClean="0"/>
              <a:t>02.05.25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57D-0265-3E48-BB34-59AD6C234CD4}" type="datetime1">
              <a:rPr lang="de-CH" smtClean="0"/>
              <a:t>02.05.25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1EF18-4F19-CC4D-93EE-DC7ACA13D084}" type="datetime1">
              <a:rPr lang="de-CH" smtClean="0"/>
              <a:t>02.05.25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93205-646E-8A4B-9784-F814012F920B}" type="datetime1">
              <a:rPr lang="de-CH" smtClean="0"/>
              <a:t>02.05.25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ru.is/" TargetMode="External"/><Relationship Id="rId18" Type="http://schemas.openxmlformats.org/officeDocument/2006/relationships/hyperlink" Target="https://www.egu.e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ethz.ch/en.html" TargetMode="External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 cap="all" spc="300" baseline="0">
                <a:solidFill>
                  <a:schemeClr val="tx1"/>
                </a:solidFill>
                <a:latin typeface="Avenir Light" panose="020B0402020203020204" pitchFamily="34" charset="77"/>
              </a:defRPr>
            </a:lvl1pPr>
          </a:lstStyle>
          <a:p>
            <a:fld id="{F2EC5E8C-D11A-8D4D-8FE2-AF0A84A76687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 cap="all" spc="300" baseline="0">
                <a:solidFill>
                  <a:schemeClr val="tx1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 cap="all" spc="300" baseline="0">
                <a:solidFill>
                  <a:schemeClr val="tx1"/>
                </a:solidFill>
                <a:latin typeface="Avenir Light" panose="020B0402020203020204" pitchFamily="34" charset="77"/>
              </a:defRPr>
            </a:lvl1pPr>
          </a:lstStyle>
          <a:p>
            <a:fld id="{70C12960-6E85-460F-B6E3-5B82CB31AF3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Grafik 10">
            <a:hlinkClick r:id="rId13"/>
            <a:extLst>
              <a:ext uri="{FF2B5EF4-FFF2-40B4-BE49-F238E27FC236}">
                <a16:creationId xmlns:a16="http://schemas.microsoft.com/office/drawing/2014/main" id="{574D1FEF-179E-DBBE-06B5-1E2BF9E7BD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425320" y="290474"/>
            <a:ext cx="3105687" cy="680228"/>
          </a:xfrm>
          <a:prstGeom prst="rect">
            <a:avLst/>
          </a:prstGeom>
        </p:spPr>
      </p:pic>
      <p:pic>
        <p:nvPicPr>
          <p:cNvPr id="13" name="Grafik 12" descr="Ein Bild, das Schrift, Text, Grafiken, Logo enthält.&#10;&#10;KI-generierte Inhalte können fehlerhaft sein.">
            <a:hlinkClick r:id="rId16"/>
            <a:extLst>
              <a:ext uri="{FF2B5EF4-FFF2-40B4-BE49-F238E27FC236}">
                <a16:creationId xmlns:a16="http://schemas.microsoft.com/office/drawing/2014/main" id="{C798F4B1-B826-F789-0D9B-62F9E6DB748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65201" y="175941"/>
            <a:ext cx="2556417" cy="920860"/>
          </a:xfrm>
          <a:prstGeom prst="rect">
            <a:avLst/>
          </a:prstGeom>
        </p:spPr>
      </p:pic>
      <p:pic>
        <p:nvPicPr>
          <p:cNvPr id="8" name="Grafik 7">
            <a:hlinkClick r:id="rId18"/>
            <a:extLst>
              <a:ext uri="{FF2B5EF4-FFF2-40B4-BE49-F238E27FC236}">
                <a16:creationId xmlns:a16="http://schemas.microsoft.com/office/drawing/2014/main" id="{A11E1888-0C62-C795-920A-D6DB105DB9F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46116" y="164374"/>
            <a:ext cx="2078854" cy="9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50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18" Type="http://schemas.openxmlformats.org/officeDocument/2006/relationships/slide" Target="slide32.xml"/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8.svg"/><Relationship Id="rId5" Type="http://schemas.openxmlformats.org/officeDocument/2006/relationships/slide" Target="slide5.xml"/><Relationship Id="rId15" Type="http://schemas.openxmlformats.org/officeDocument/2006/relationships/slide" Target="slide21.xml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slide" Target="slide8.xml"/><Relationship Id="rId1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3.svg"/><Relationship Id="rId18" Type="http://schemas.openxmlformats.org/officeDocument/2006/relationships/image" Target="../media/image21.png"/><Relationship Id="rId3" Type="http://schemas.openxmlformats.org/officeDocument/2006/relationships/diagramLayout" Target="../diagrams/layout3.xml"/><Relationship Id="rId21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42.png"/><Relationship Id="rId17" Type="http://schemas.openxmlformats.org/officeDocument/2006/relationships/slide" Target="slide21.xml"/><Relationship Id="rId2" Type="http://schemas.openxmlformats.org/officeDocument/2006/relationships/diagramData" Target="../diagrams/data3.xml"/><Relationship Id="rId16" Type="http://schemas.openxmlformats.org/officeDocument/2006/relationships/image" Target="../media/image45.svg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slide" Target="slide8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44.png"/><Relationship Id="rId10" Type="http://schemas.openxmlformats.org/officeDocument/2006/relationships/image" Target="../media/image16.svg"/><Relationship Id="rId19" Type="http://schemas.openxmlformats.org/officeDocument/2006/relationships/image" Target="../media/image22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5.png"/><Relationship Id="rId14" Type="http://schemas.openxmlformats.org/officeDocument/2006/relationships/slide" Target="slide11.xml"/><Relationship Id="rId22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3.svg"/><Relationship Id="rId18" Type="http://schemas.openxmlformats.org/officeDocument/2006/relationships/image" Target="../media/image21.png"/><Relationship Id="rId3" Type="http://schemas.openxmlformats.org/officeDocument/2006/relationships/image" Target="../media/image46.png"/><Relationship Id="rId21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42.png"/><Relationship Id="rId17" Type="http://schemas.openxmlformats.org/officeDocument/2006/relationships/slide" Target="slide21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svg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slide" Target="slide8.xml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16.svg"/><Relationship Id="rId19" Type="http://schemas.openxmlformats.org/officeDocument/2006/relationships/image" Target="../media/image22.svg"/><Relationship Id="rId4" Type="http://schemas.openxmlformats.org/officeDocument/2006/relationships/image" Target="../media/image47.png"/><Relationship Id="rId9" Type="http://schemas.openxmlformats.org/officeDocument/2006/relationships/image" Target="../media/image15.png"/><Relationship Id="rId14" Type="http://schemas.openxmlformats.org/officeDocument/2006/relationships/slide" Target="slide11.xml"/><Relationship Id="rId22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3.svg"/><Relationship Id="rId18" Type="http://schemas.openxmlformats.org/officeDocument/2006/relationships/image" Target="../media/image21.png"/><Relationship Id="rId3" Type="http://schemas.openxmlformats.org/officeDocument/2006/relationships/image" Target="../media/image50.png"/><Relationship Id="rId21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42.png"/><Relationship Id="rId17" Type="http://schemas.openxmlformats.org/officeDocument/2006/relationships/slide" Target="slide2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svg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slide" Target="slide8.xml"/><Relationship Id="rId5" Type="http://schemas.openxmlformats.org/officeDocument/2006/relationships/image" Target="../media/image52.jpg"/><Relationship Id="rId15" Type="http://schemas.openxmlformats.org/officeDocument/2006/relationships/image" Target="../media/image44.png"/><Relationship Id="rId10" Type="http://schemas.openxmlformats.org/officeDocument/2006/relationships/image" Target="../media/image16.svg"/><Relationship Id="rId19" Type="http://schemas.openxmlformats.org/officeDocument/2006/relationships/image" Target="../media/image22.svg"/><Relationship Id="rId4" Type="http://schemas.openxmlformats.org/officeDocument/2006/relationships/image" Target="../media/image51.png"/><Relationship Id="rId9" Type="http://schemas.openxmlformats.org/officeDocument/2006/relationships/image" Target="../media/image15.png"/><Relationship Id="rId14" Type="http://schemas.openxmlformats.org/officeDocument/2006/relationships/slide" Target="slide11.xml"/><Relationship Id="rId22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2.png"/><Relationship Id="rId18" Type="http://schemas.openxmlformats.org/officeDocument/2006/relationships/slide" Target="slide21.xml"/><Relationship Id="rId3" Type="http://schemas.openxmlformats.org/officeDocument/2006/relationships/diagramLayout" Target="../diagrams/layout4.xml"/><Relationship Id="rId21" Type="http://schemas.openxmlformats.org/officeDocument/2006/relationships/slide" Target="slide32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17" Type="http://schemas.openxmlformats.org/officeDocument/2006/relationships/image" Target="../media/image45.svg"/><Relationship Id="rId2" Type="http://schemas.openxmlformats.org/officeDocument/2006/relationships/diagramData" Target="../diagrams/data4.xml"/><Relationship Id="rId16" Type="http://schemas.openxmlformats.org/officeDocument/2006/relationships/image" Target="../media/image44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6.svg"/><Relationship Id="rId5" Type="http://schemas.openxmlformats.org/officeDocument/2006/relationships/diagramColors" Target="../diagrams/colors4.xml"/><Relationship Id="rId15" Type="http://schemas.openxmlformats.org/officeDocument/2006/relationships/slide" Target="slide11.xml"/><Relationship Id="rId23" Type="http://schemas.openxmlformats.org/officeDocument/2006/relationships/image" Target="../media/image24.sv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diagramQuickStyle" Target="../diagrams/quickStyle4.xml"/><Relationship Id="rId9" Type="http://schemas.openxmlformats.org/officeDocument/2006/relationships/slide" Target="slide6.xml"/><Relationship Id="rId14" Type="http://schemas.openxmlformats.org/officeDocument/2006/relationships/image" Target="../media/image43.svg"/><Relationship Id="rId2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3.sv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42.png"/><Relationship Id="rId17" Type="http://schemas.openxmlformats.org/officeDocument/2006/relationships/slide" Target="slide21.xml"/><Relationship Id="rId2" Type="http://schemas.openxmlformats.org/officeDocument/2006/relationships/video" Target="../media/media2.mov"/><Relationship Id="rId16" Type="http://schemas.openxmlformats.org/officeDocument/2006/relationships/image" Target="../media/image45.svg"/><Relationship Id="rId20" Type="http://schemas.openxmlformats.org/officeDocument/2006/relationships/slide" Target="slide32.xml"/><Relationship Id="rId1" Type="http://schemas.microsoft.com/office/2007/relationships/media" Target="../media/media2.mov"/><Relationship Id="rId6" Type="http://schemas.openxmlformats.org/officeDocument/2006/relationships/image" Target="../media/image56.png"/><Relationship Id="rId11" Type="http://schemas.openxmlformats.org/officeDocument/2006/relationships/slide" Target="slide8.xml"/><Relationship Id="rId5" Type="http://schemas.openxmlformats.org/officeDocument/2006/relationships/image" Target="../media/image55.png"/><Relationship Id="rId15" Type="http://schemas.openxmlformats.org/officeDocument/2006/relationships/image" Target="../media/image44.png"/><Relationship Id="rId10" Type="http://schemas.openxmlformats.org/officeDocument/2006/relationships/image" Target="../media/image16.svg"/><Relationship Id="rId19" Type="http://schemas.openxmlformats.org/officeDocument/2006/relationships/image" Target="../media/image22.svg"/><Relationship Id="rId4" Type="http://schemas.openxmlformats.org/officeDocument/2006/relationships/image" Target="../media/image54.png"/><Relationship Id="rId9" Type="http://schemas.openxmlformats.org/officeDocument/2006/relationships/image" Target="../media/image15.png"/><Relationship Id="rId14" Type="http://schemas.openxmlformats.org/officeDocument/2006/relationships/slide" Target="slide11.xml"/><Relationship Id="rId22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18" Type="http://schemas.openxmlformats.org/officeDocument/2006/relationships/image" Target="../media/image45.svg"/><Relationship Id="rId3" Type="http://schemas.openxmlformats.org/officeDocument/2006/relationships/diagramData" Target="../diagrams/data5.xml"/><Relationship Id="rId21" Type="http://schemas.openxmlformats.org/officeDocument/2006/relationships/image" Target="../media/image22.svg"/><Relationship Id="rId7" Type="http://schemas.microsoft.com/office/2007/relationships/diagramDrawing" Target="../diagrams/drawing5.xml"/><Relationship Id="rId12" Type="http://schemas.openxmlformats.org/officeDocument/2006/relationships/image" Target="../media/image16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slide" Target="slide11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5.png"/><Relationship Id="rId24" Type="http://schemas.openxmlformats.org/officeDocument/2006/relationships/image" Target="../media/image24.sv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43.svg"/><Relationship Id="rId23" Type="http://schemas.openxmlformats.org/officeDocument/2006/relationships/image" Target="../media/image23.png"/><Relationship Id="rId10" Type="http://schemas.openxmlformats.org/officeDocument/2006/relationships/slide" Target="slide6.xml"/><Relationship Id="rId19" Type="http://schemas.openxmlformats.org/officeDocument/2006/relationships/slide" Target="slide21.xml"/><Relationship Id="rId4" Type="http://schemas.openxmlformats.org/officeDocument/2006/relationships/diagramLayout" Target="../diagrams/layout5.xml"/><Relationship Id="rId9" Type="http://schemas.openxmlformats.org/officeDocument/2006/relationships/slide" Target="slide5.xml"/><Relationship Id="rId14" Type="http://schemas.openxmlformats.org/officeDocument/2006/relationships/image" Target="../media/image42.png"/><Relationship Id="rId22" Type="http://schemas.openxmlformats.org/officeDocument/2006/relationships/slide" Target="slide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2.png"/><Relationship Id="rId18" Type="http://schemas.openxmlformats.org/officeDocument/2006/relationships/slide" Target="slide21.xml"/><Relationship Id="rId3" Type="http://schemas.openxmlformats.org/officeDocument/2006/relationships/diagramData" Target="../diagrams/data6.xml"/><Relationship Id="rId21" Type="http://schemas.openxmlformats.org/officeDocument/2006/relationships/slide" Target="slide32.xml"/><Relationship Id="rId7" Type="http://schemas.microsoft.com/office/2007/relationships/diagramDrawing" Target="../diagrams/drawing6.xml"/><Relationship Id="rId12" Type="http://schemas.openxmlformats.org/officeDocument/2006/relationships/slide" Target="slide8.xml"/><Relationship Id="rId17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6.svg"/><Relationship Id="rId5" Type="http://schemas.openxmlformats.org/officeDocument/2006/relationships/diagramQuickStyle" Target="../diagrams/quickStyle6.xml"/><Relationship Id="rId15" Type="http://schemas.openxmlformats.org/officeDocument/2006/relationships/slide" Target="slide11.xml"/><Relationship Id="rId23" Type="http://schemas.openxmlformats.org/officeDocument/2006/relationships/image" Target="../media/image24.sv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diagramLayout" Target="../diagrams/layout6.xml"/><Relationship Id="rId9" Type="http://schemas.openxmlformats.org/officeDocument/2006/relationships/slide" Target="slide6.xml"/><Relationship Id="rId14" Type="http://schemas.openxmlformats.org/officeDocument/2006/relationships/image" Target="../media/image43.sv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5.svg"/><Relationship Id="rId18" Type="http://schemas.openxmlformats.org/officeDocument/2006/relationships/image" Target="../media/image23.png"/><Relationship Id="rId3" Type="http://schemas.openxmlformats.org/officeDocument/2006/relationships/image" Target="../media/image58.png"/><Relationship Id="rId7" Type="http://schemas.openxmlformats.org/officeDocument/2006/relationships/image" Target="../media/image16.svg"/><Relationship Id="rId12" Type="http://schemas.openxmlformats.org/officeDocument/2006/relationships/image" Target="../media/image44.png"/><Relationship Id="rId17" Type="http://schemas.openxmlformats.org/officeDocument/2006/relationships/slide" Target="slide32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21.png"/><Relationship Id="rId10" Type="http://schemas.openxmlformats.org/officeDocument/2006/relationships/image" Target="../media/image43.svg"/><Relationship Id="rId19" Type="http://schemas.openxmlformats.org/officeDocument/2006/relationships/image" Target="../media/image24.svg"/><Relationship Id="rId4" Type="http://schemas.openxmlformats.org/officeDocument/2006/relationships/slide" Target="slide5.xml"/><Relationship Id="rId9" Type="http://schemas.openxmlformats.org/officeDocument/2006/relationships/image" Target="../media/image42.png"/><Relationship Id="rId1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slide" Target="slide8.xml"/><Relationship Id="rId18" Type="http://schemas.openxmlformats.org/officeDocument/2006/relationships/image" Target="../media/image45.svg"/><Relationship Id="rId3" Type="http://schemas.openxmlformats.org/officeDocument/2006/relationships/diagramData" Target="../diagrams/data7.xml"/><Relationship Id="rId21" Type="http://schemas.openxmlformats.org/officeDocument/2006/relationships/image" Target="../media/image22.svg"/><Relationship Id="rId7" Type="http://schemas.microsoft.com/office/2007/relationships/diagramDrawing" Target="../diagrams/drawing7.xml"/><Relationship Id="rId12" Type="http://schemas.openxmlformats.org/officeDocument/2006/relationships/image" Target="../media/image16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6" Type="http://schemas.openxmlformats.org/officeDocument/2006/relationships/slide" Target="slide11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15.png"/><Relationship Id="rId24" Type="http://schemas.openxmlformats.org/officeDocument/2006/relationships/image" Target="../media/image24.sv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43.svg"/><Relationship Id="rId23" Type="http://schemas.openxmlformats.org/officeDocument/2006/relationships/image" Target="../media/image23.png"/><Relationship Id="rId10" Type="http://schemas.openxmlformats.org/officeDocument/2006/relationships/slide" Target="slide6.xml"/><Relationship Id="rId19" Type="http://schemas.openxmlformats.org/officeDocument/2006/relationships/slide" Target="slide21.xml"/><Relationship Id="rId4" Type="http://schemas.openxmlformats.org/officeDocument/2006/relationships/diagramLayout" Target="../diagrams/layout7.xml"/><Relationship Id="rId9" Type="http://schemas.openxmlformats.org/officeDocument/2006/relationships/slide" Target="slide5.xml"/><Relationship Id="rId14" Type="http://schemas.openxmlformats.org/officeDocument/2006/relationships/image" Target="../media/image42.png"/><Relationship Id="rId22" Type="http://schemas.openxmlformats.org/officeDocument/2006/relationships/slide" Target="slide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1.png"/><Relationship Id="rId3" Type="http://schemas.openxmlformats.org/officeDocument/2006/relationships/slide" Target="slide6.xml"/><Relationship Id="rId7" Type="http://schemas.openxmlformats.org/officeDocument/2006/relationships/image" Target="../media/image42.png"/><Relationship Id="rId12" Type="http://schemas.openxmlformats.org/officeDocument/2006/relationships/slide" Target="slide21.xml"/><Relationship Id="rId17" Type="http://schemas.openxmlformats.org/officeDocument/2006/relationships/image" Target="../media/image24.svg"/><Relationship Id="rId2" Type="http://schemas.openxmlformats.org/officeDocument/2006/relationships/slide" Target="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45.svg"/><Relationship Id="rId5" Type="http://schemas.openxmlformats.org/officeDocument/2006/relationships/image" Target="../media/image16.svg"/><Relationship Id="rId15" Type="http://schemas.openxmlformats.org/officeDocument/2006/relationships/slide" Target="slide32.xml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slide" Target="slide11.xml"/><Relationship Id="rId1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3.svg"/><Relationship Id="rId18" Type="http://schemas.openxmlformats.org/officeDocument/2006/relationships/image" Target="../media/image21.png"/><Relationship Id="rId3" Type="http://schemas.openxmlformats.org/officeDocument/2006/relationships/diagramLayout" Target="../diagrams/layout8.xml"/><Relationship Id="rId21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42.png"/><Relationship Id="rId17" Type="http://schemas.openxmlformats.org/officeDocument/2006/relationships/slide" Target="slide21.xml"/><Relationship Id="rId2" Type="http://schemas.openxmlformats.org/officeDocument/2006/relationships/diagramData" Target="../diagrams/data8.xml"/><Relationship Id="rId16" Type="http://schemas.openxmlformats.org/officeDocument/2006/relationships/image" Target="../media/image45.svg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slide" Target="slide8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44.png"/><Relationship Id="rId10" Type="http://schemas.openxmlformats.org/officeDocument/2006/relationships/image" Target="../media/image16.svg"/><Relationship Id="rId19" Type="http://schemas.openxmlformats.org/officeDocument/2006/relationships/image" Target="../media/image22.sv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5.png"/><Relationship Id="rId14" Type="http://schemas.openxmlformats.org/officeDocument/2006/relationships/slide" Target="slide11.xml"/><Relationship Id="rId22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4.png"/><Relationship Id="rId18" Type="http://schemas.openxmlformats.org/officeDocument/2006/relationships/slide" Target="slide32.xml"/><Relationship Id="rId3" Type="http://schemas.openxmlformats.org/officeDocument/2006/relationships/image" Target="../media/image59.png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1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43.svg"/><Relationship Id="rId5" Type="http://schemas.openxmlformats.org/officeDocument/2006/relationships/slide" Target="slide5.xml"/><Relationship Id="rId15" Type="http://schemas.openxmlformats.org/officeDocument/2006/relationships/slide" Target="slide21.xml"/><Relationship Id="rId10" Type="http://schemas.openxmlformats.org/officeDocument/2006/relationships/image" Target="../media/image42.png"/><Relationship Id="rId19" Type="http://schemas.openxmlformats.org/officeDocument/2006/relationships/image" Target="../media/image23.png"/><Relationship Id="rId4" Type="http://schemas.openxmlformats.org/officeDocument/2006/relationships/image" Target="../media/image60.png"/><Relationship Id="rId9" Type="http://schemas.openxmlformats.org/officeDocument/2006/relationships/slide" Target="slide8.xml"/><Relationship Id="rId1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5.svg"/><Relationship Id="rId18" Type="http://schemas.openxmlformats.org/officeDocument/2006/relationships/image" Target="../media/image23.png"/><Relationship Id="rId3" Type="http://schemas.openxmlformats.org/officeDocument/2006/relationships/image" Target="../media/image62.png"/><Relationship Id="rId7" Type="http://schemas.openxmlformats.org/officeDocument/2006/relationships/image" Target="../media/image16.svg"/><Relationship Id="rId12" Type="http://schemas.openxmlformats.org/officeDocument/2006/relationships/image" Target="../media/image44.png"/><Relationship Id="rId17" Type="http://schemas.openxmlformats.org/officeDocument/2006/relationships/slide" Target="slide32.xml"/><Relationship Id="rId2" Type="http://schemas.openxmlformats.org/officeDocument/2006/relationships/image" Target="../media/image61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21.png"/><Relationship Id="rId10" Type="http://schemas.openxmlformats.org/officeDocument/2006/relationships/image" Target="../media/image43.svg"/><Relationship Id="rId19" Type="http://schemas.openxmlformats.org/officeDocument/2006/relationships/image" Target="../media/image24.svg"/><Relationship Id="rId4" Type="http://schemas.openxmlformats.org/officeDocument/2006/relationships/slide" Target="slide5.xml"/><Relationship Id="rId9" Type="http://schemas.openxmlformats.org/officeDocument/2006/relationships/image" Target="../media/image42.png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5.svg"/><Relationship Id="rId18" Type="http://schemas.openxmlformats.org/officeDocument/2006/relationships/image" Target="../media/image23.png"/><Relationship Id="rId3" Type="http://schemas.openxmlformats.org/officeDocument/2006/relationships/image" Target="../media/image64.png"/><Relationship Id="rId7" Type="http://schemas.openxmlformats.org/officeDocument/2006/relationships/image" Target="../media/image16.svg"/><Relationship Id="rId12" Type="http://schemas.openxmlformats.org/officeDocument/2006/relationships/image" Target="../media/image44.png"/><Relationship Id="rId17" Type="http://schemas.openxmlformats.org/officeDocument/2006/relationships/slide" Target="slide32.xml"/><Relationship Id="rId2" Type="http://schemas.openxmlformats.org/officeDocument/2006/relationships/image" Target="../media/image63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21.png"/><Relationship Id="rId10" Type="http://schemas.openxmlformats.org/officeDocument/2006/relationships/image" Target="../media/image43.svg"/><Relationship Id="rId19" Type="http://schemas.openxmlformats.org/officeDocument/2006/relationships/image" Target="../media/image24.svg"/><Relationship Id="rId4" Type="http://schemas.openxmlformats.org/officeDocument/2006/relationships/slide" Target="slide5.xml"/><Relationship Id="rId9" Type="http://schemas.openxmlformats.org/officeDocument/2006/relationships/image" Target="../media/image42.png"/><Relationship Id="rId1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5.svg"/><Relationship Id="rId18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6.svg"/><Relationship Id="rId12" Type="http://schemas.openxmlformats.org/officeDocument/2006/relationships/image" Target="../media/image44.png"/><Relationship Id="rId17" Type="http://schemas.openxmlformats.org/officeDocument/2006/relationships/slide" Target="slide3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21.png"/><Relationship Id="rId10" Type="http://schemas.openxmlformats.org/officeDocument/2006/relationships/image" Target="../media/image43.svg"/><Relationship Id="rId19" Type="http://schemas.openxmlformats.org/officeDocument/2006/relationships/image" Target="../media/image24.svg"/><Relationship Id="rId4" Type="http://schemas.openxmlformats.org/officeDocument/2006/relationships/slide" Target="slide5.xml"/><Relationship Id="rId9" Type="http://schemas.openxmlformats.org/officeDocument/2006/relationships/image" Target="../media/image42.png"/><Relationship Id="rId1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18" Type="http://schemas.openxmlformats.org/officeDocument/2006/relationships/image" Target="../media/image22.svg"/><Relationship Id="rId3" Type="http://schemas.openxmlformats.org/officeDocument/2006/relationships/image" Target="../media/image67.png"/><Relationship Id="rId21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43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6" Type="http://schemas.openxmlformats.org/officeDocument/2006/relationships/slide" Target="slide21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42.png"/><Relationship Id="rId5" Type="http://schemas.openxmlformats.org/officeDocument/2006/relationships/image" Target="../media/image69.png"/><Relationship Id="rId15" Type="http://schemas.openxmlformats.org/officeDocument/2006/relationships/image" Target="../media/image45.svg"/><Relationship Id="rId10" Type="http://schemas.openxmlformats.org/officeDocument/2006/relationships/slide" Target="slide8.xml"/><Relationship Id="rId19" Type="http://schemas.openxmlformats.org/officeDocument/2006/relationships/slide" Target="slide32.xml"/><Relationship Id="rId4" Type="http://schemas.openxmlformats.org/officeDocument/2006/relationships/image" Target="../media/image68.png"/><Relationship Id="rId9" Type="http://schemas.openxmlformats.org/officeDocument/2006/relationships/image" Target="../media/image16.sv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18" Type="http://schemas.openxmlformats.org/officeDocument/2006/relationships/image" Target="../media/image22.svg"/><Relationship Id="rId3" Type="http://schemas.openxmlformats.org/officeDocument/2006/relationships/image" Target="../media/image71.png"/><Relationship Id="rId21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43.svg"/><Relationship Id="rId17" Type="http://schemas.openxmlformats.org/officeDocument/2006/relationships/image" Target="../media/image21.png"/><Relationship Id="rId2" Type="http://schemas.openxmlformats.org/officeDocument/2006/relationships/image" Target="../media/image70.png"/><Relationship Id="rId16" Type="http://schemas.openxmlformats.org/officeDocument/2006/relationships/slide" Target="slide21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45.svg"/><Relationship Id="rId10" Type="http://schemas.openxmlformats.org/officeDocument/2006/relationships/slide" Target="slide8.xml"/><Relationship Id="rId19" Type="http://schemas.openxmlformats.org/officeDocument/2006/relationships/slide" Target="slide32.xml"/><Relationship Id="rId4" Type="http://schemas.openxmlformats.org/officeDocument/2006/relationships/slide" Target="slide5.xml"/><Relationship Id="rId9" Type="http://schemas.openxmlformats.org/officeDocument/2006/relationships/image" Target="../media/image16.sv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5.svg"/><Relationship Id="rId18" Type="http://schemas.openxmlformats.org/officeDocument/2006/relationships/image" Target="../media/image23.png"/><Relationship Id="rId3" Type="http://schemas.openxmlformats.org/officeDocument/2006/relationships/image" Target="../media/image74.png"/><Relationship Id="rId7" Type="http://schemas.openxmlformats.org/officeDocument/2006/relationships/image" Target="../media/image16.svg"/><Relationship Id="rId12" Type="http://schemas.openxmlformats.org/officeDocument/2006/relationships/image" Target="../media/image44.png"/><Relationship Id="rId17" Type="http://schemas.openxmlformats.org/officeDocument/2006/relationships/slide" Target="slide32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21.png"/><Relationship Id="rId10" Type="http://schemas.openxmlformats.org/officeDocument/2006/relationships/image" Target="../media/image43.svg"/><Relationship Id="rId19" Type="http://schemas.openxmlformats.org/officeDocument/2006/relationships/image" Target="../media/image24.svg"/><Relationship Id="rId4" Type="http://schemas.openxmlformats.org/officeDocument/2006/relationships/slide" Target="slide5.xml"/><Relationship Id="rId9" Type="http://schemas.openxmlformats.org/officeDocument/2006/relationships/image" Target="../media/image42.png"/><Relationship Id="rId1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18" Type="http://schemas.openxmlformats.org/officeDocument/2006/relationships/image" Target="../media/image22.svg"/><Relationship Id="rId3" Type="http://schemas.openxmlformats.org/officeDocument/2006/relationships/image" Target="../media/image75.png"/><Relationship Id="rId21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43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6" Type="http://schemas.openxmlformats.org/officeDocument/2006/relationships/slide" Target="slide21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42.png"/><Relationship Id="rId5" Type="http://schemas.openxmlformats.org/officeDocument/2006/relationships/slide" Target="slide5.xml"/><Relationship Id="rId15" Type="http://schemas.openxmlformats.org/officeDocument/2006/relationships/image" Target="../media/image45.svg"/><Relationship Id="rId10" Type="http://schemas.openxmlformats.org/officeDocument/2006/relationships/slide" Target="slide8.xml"/><Relationship Id="rId19" Type="http://schemas.openxmlformats.org/officeDocument/2006/relationships/slide" Target="slide32.xml"/><Relationship Id="rId4" Type="http://schemas.openxmlformats.org/officeDocument/2006/relationships/image" Target="../media/image76.png"/><Relationship Id="rId9" Type="http://schemas.openxmlformats.org/officeDocument/2006/relationships/image" Target="../media/image16.svg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4.png"/><Relationship Id="rId18" Type="http://schemas.openxmlformats.org/officeDocument/2006/relationships/slide" Target="slide32.xml"/><Relationship Id="rId3" Type="http://schemas.openxmlformats.org/officeDocument/2006/relationships/image" Target="../media/image67.png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1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43.svg"/><Relationship Id="rId5" Type="http://schemas.openxmlformats.org/officeDocument/2006/relationships/slide" Target="slide5.xml"/><Relationship Id="rId15" Type="http://schemas.openxmlformats.org/officeDocument/2006/relationships/slide" Target="slide21.xml"/><Relationship Id="rId10" Type="http://schemas.openxmlformats.org/officeDocument/2006/relationships/image" Target="../media/image42.png"/><Relationship Id="rId19" Type="http://schemas.openxmlformats.org/officeDocument/2006/relationships/image" Target="../media/image23.png"/><Relationship Id="rId4" Type="http://schemas.openxmlformats.org/officeDocument/2006/relationships/image" Target="../media/image78.jpg"/><Relationship Id="rId9" Type="http://schemas.openxmlformats.org/officeDocument/2006/relationships/slide" Target="slide8.xml"/><Relationship Id="rId14" Type="http://schemas.openxmlformats.org/officeDocument/2006/relationships/image" Target="../media/image4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1.xml"/><Relationship Id="rId18" Type="http://schemas.openxmlformats.org/officeDocument/2006/relationships/image" Target="../media/image24.svg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45.svg"/><Relationship Id="rId17" Type="http://schemas.openxmlformats.org/officeDocument/2006/relationships/image" Target="../media/image23.png"/><Relationship Id="rId2" Type="http://schemas.openxmlformats.org/officeDocument/2006/relationships/image" Target="../media/image79.jpg"/><Relationship Id="rId16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22.svg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image" Target="../media/image43.svg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21.xml"/><Relationship Id="rId18" Type="http://schemas.openxmlformats.org/officeDocument/2006/relationships/image" Target="../media/image24.svg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20.sv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svg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image" Target="../media/image18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8.svg"/><Relationship Id="rId18" Type="http://schemas.openxmlformats.org/officeDocument/2006/relationships/image" Target="../media/image21.png"/><Relationship Id="rId3" Type="http://schemas.openxmlformats.org/officeDocument/2006/relationships/image" Target="../media/image25.jpeg"/><Relationship Id="rId21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slide" Target="slide2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svg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8.xml"/><Relationship Id="rId5" Type="http://schemas.openxmlformats.org/officeDocument/2006/relationships/hyperlink" Target="https://nl.wikipedia.org/wiki/K%C3%A1rahnj%C3%BAkar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16.svg"/><Relationship Id="rId19" Type="http://schemas.openxmlformats.org/officeDocument/2006/relationships/image" Target="../media/image22.svg"/><Relationship Id="rId4" Type="http://schemas.openxmlformats.org/officeDocument/2006/relationships/image" Target="../media/image26.jpg"/><Relationship Id="rId9" Type="http://schemas.openxmlformats.org/officeDocument/2006/relationships/image" Target="../media/image15.png"/><Relationship Id="rId14" Type="http://schemas.openxmlformats.org/officeDocument/2006/relationships/slide" Target="slide11.xml"/><Relationship Id="rId22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7.png"/><Relationship Id="rId18" Type="http://schemas.openxmlformats.org/officeDocument/2006/relationships/slide" Target="slide21.xml"/><Relationship Id="rId3" Type="http://schemas.openxmlformats.org/officeDocument/2006/relationships/diagramData" Target="../diagrams/data2.xml"/><Relationship Id="rId21" Type="http://schemas.openxmlformats.org/officeDocument/2006/relationships/slide" Target="slide32.xml"/><Relationship Id="rId7" Type="http://schemas.microsoft.com/office/2007/relationships/diagramDrawing" Target="../diagrams/drawing2.xml"/><Relationship Id="rId12" Type="http://schemas.openxmlformats.org/officeDocument/2006/relationships/slide" Target="slide8.xml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6.svg"/><Relationship Id="rId5" Type="http://schemas.openxmlformats.org/officeDocument/2006/relationships/diagramQuickStyle" Target="../diagrams/quickStyle2.xml"/><Relationship Id="rId15" Type="http://schemas.openxmlformats.org/officeDocument/2006/relationships/slide" Target="slide11.xml"/><Relationship Id="rId23" Type="http://schemas.openxmlformats.org/officeDocument/2006/relationships/image" Target="../media/image24.sv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diagramLayout" Target="../diagrams/layout2.xml"/><Relationship Id="rId9" Type="http://schemas.openxmlformats.org/officeDocument/2006/relationships/slide" Target="slide6.xml"/><Relationship Id="rId14" Type="http://schemas.openxmlformats.org/officeDocument/2006/relationships/image" Target="../media/image18.sv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18" Type="http://schemas.openxmlformats.org/officeDocument/2006/relationships/slide" Target="slide32.xm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8.svg"/><Relationship Id="rId5" Type="http://schemas.openxmlformats.org/officeDocument/2006/relationships/slide" Target="slide5.xml"/><Relationship Id="rId15" Type="http://schemas.openxmlformats.org/officeDocument/2006/relationships/slide" Target="slide21.xml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2" name="Grafik 11" descr="Ein Bild, das Natur, Wasser, Wasserfall, draußen enthält.&#10;&#10;KI-generierte Inhalte können fehlerhaft sein.">
            <a:extLst>
              <a:ext uri="{FF2B5EF4-FFF2-40B4-BE49-F238E27FC236}">
                <a16:creationId xmlns:a16="http://schemas.microsoft.com/office/drawing/2014/main" id="{3080CEE4-50FD-9EA7-B995-1780CB63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78" b="43164"/>
          <a:stretch/>
        </p:blipFill>
        <p:spPr>
          <a:xfrm>
            <a:off x="8350" y="0"/>
            <a:ext cx="12183651" cy="41309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DEC45B-BA77-21C0-3869-05DE7C92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927314-4C33-C258-7F68-985A96A12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15" y="4130958"/>
            <a:ext cx="8788656" cy="2727042"/>
          </a:xfrm>
        </p:spPr>
        <p:txBody>
          <a:bodyPr anchor="ctr">
            <a:noAutofit/>
          </a:bodyPr>
          <a:lstStyle/>
          <a:p>
            <a:pPr>
              <a:spcBef>
                <a:spcPts val="1200"/>
              </a:spcBef>
            </a:pP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24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24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2400" spc="300" dirty="0">
                <a:latin typeface="Avenir Light" panose="020B0402020203020204" pitchFamily="34" charset="77"/>
              </a:rPr>
              <a:t>25-6596</a:t>
            </a:r>
            <a:br>
              <a:rPr lang="de-DE" sz="2400" spc="300" dirty="0">
                <a:latin typeface="Avenir Light" panose="020B0402020203020204" pitchFamily="34" charset="77"/>
              </a:rPr>
            </a:br>
            <a:br>
              <a:rPr lang="de-DE" sz="2400" spc="300" dirty="0">
                <a:latin typeface="Avenir Light" panose="020B0402020203020204" pitchFamily="34" charset="77"/>
              </a:rPr>
            </a:b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Opportunities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2400" spc="300" dirty="0" err="1">
                <a:solidFill>
                  <a:srgbClr val="FFFFFF"/>
                </a:solidFill>
                <a:latin typeface="Avenir Light" panose="020B0402020203020204" pitchFamily="34" charset="77"/>
              </a:rPr>
              <a:t>f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or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Hydropower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under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Climate Change </a:t>
            </a:r>
            <a:r>
              <a:rPr lang="de-CH" sz="24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i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n Snow-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ice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Dominated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Landscapes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: Case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of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the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Hálslón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Catchment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2400" u="none" strike="noStrike" spc="3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Kárahnjúkar</a:t>
            </a:r>
            <a:r>
              <a:rPr lang="de-CH" sz="24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Powerplant in Eastern Iceland</a:t>
            </a:r>
            <a:endParaRPr lang="de-DE" sz="3600" spc="300" dirty="0">
              <a:latin typeface="Avenir Light" panose="020B0402020203020204" pitchFamily="34" charset="77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FE856E-B182-9A26-7484-563DF15E8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5221" y="4606146"/>
            <a:ext cx="4014963" cy="2263027"/>
          </a:xfrm>
        </p:spPr>
        <p:txBody>
          <a:bodyPr wrap="square" anchor="ctr">
            <a:normAutofit/>
          </a:bodyPr>
          <a:lstStyle/>
          <a:p>
            <a:pPr algn="r">
              <a:spcBef>
                <a:spcPts val="0"/>
              </a:spcBef>
            </a:pPr>
            <a:r>
              <a:rPr lang="de-DE" sz="2000" b="0" cap="none" spc="0" dirty="0">
                <a:latin typeface="Avenir Light" panose="020B0402020203020204" pitchFamily="34" charset="77"/>
              </a:rPr>
              <a:t>Antonius Heger</a:t>
            </a:r>
          </a:p>
          <a:p>
            <a:pPr algn="r">
              <a:spcBef>
                <a:spcPts val="0"/>
              </a:spcBef>
            </a:pPr>
            <a:r>
              <a:rPr lang="de-DE" sz="2000" b="0" cap="none" spc="0" dirty="0">
                <a:latin typeface="Avenir Light" panose="020B0402020203020204" pitchFamily="34" charset="77"/>
              </a:rPr>
              <a:t>Peter Molnar</a:t>
            </a:r>
          </a:p>
          <a:p>
            <a:pPr algn="r">
              <a:spcBef>
                <a:spcPts val="0"/>
              </a:spcBef>
            </a:pPr>
            <a:r>
              <a:rPr lang="de-DE" sz="2000" b="0" cap="none" spc="0" dirty="0">
                <a:latin typeface="Avenir Light" panose="020B0402020203020204" pitchFamily="34" charset="77"/>
              </a:rPr>
              <a:t>David C. Finger</a:t>
            </a:r>
          </a:p>
          <a:p>
            <a:pPr algn="r">
              <a:spcBef>
                <a:spcPts val="0"/>
              </a:spcBef>
            </a:pPr>
            <a:r>
              <a:rPr lang="de-DE" sz="2000" b="0" cap="none" spc="0" dirty="0">
                <a:latin typeface="Avenir Light" panose="020B0402020203020204" pitchFamily="34" charset="77"/>
              </a:rPr>
              <a:t> </a:t>
            </a:r>
            <a:r>
              <a:rPr lang="de-CH" sz="2000" b="0" cap="none" spc="0" dirty="0">
                <a:latin typeface="Avenir Light" panose="020B0402020203020204" pitchFamily="34" charset="77"/>
              </a:rPr>
              <a:t>02.05.2025</a:t>
            </a:r>
          </a:p>
          <a:p>
            <a:pPr algn="r">
              <a:spcBef>
                <a:spcPts val="0"/>
              </a:spcBef>
            </a:pPr>
            <a:r>
              <a:rPr lang="de-CH" sz="2000" b="0" cap="none" spc="0" dirty="0">
                <a:latin typeface="Avenir Light" panose="020B0402020203020204" pitchFamily="34" charset="77"/>
              </a:rPr>
              <a:t>EGU2025, Vienna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0A4642-D29D-0121-4C05-5A5559BC5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50D1B23F-F1EA-A2E6-CA29-C5E51DDC1D39}"/>
              </a:ext>
            </a:extLst>
          </p:cNvPr>
          <p:cNvSpPr txBox="1"/>
          <p:nvPr/>
        </p:nvSpPr>
        <p:spPr>
          <a:xfrm>
            <a:off x="880946" y="24421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E849C02-2176-5CFF-9EB2-46821E805CA9}"/>
              </a:ext>
            </a:extLst>
          </p:cNvPr>
          <p:cNvSpPr txBox="1"/>
          <p:nvPr/>
        </p:nvSpPr>
        <p:spPr>
          <a:xfrm>
            <a:off x="11052375" y="3969654"/>
            <a:ext cx="15323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https://</a:t>
            </a:r>
            <a:r>
              <a:rPr lang="de-DE" sz="600" dirty="0" err="1"/>
              <a:t>www.landsvirkjun.com</a:t>
            </a:r>
            <a:r>
              <a:rPr lang="de-DE" sz="600" dirty="0"/>
              <a:t>/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08183E-C445-BA1E-DC10-3B42DA258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D70B5F-E750-2552-DCB2-18B3A0827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" name="Grafik 9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C195AE24-7960-4933-D1CC-63283017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238" y="0"/>
            <a:ext cx="1475112" cy="1963781"/>
          </a:xfrm>
          <a:prstGeom prst="rect">
            <a:avLst/>
          </a:prstGeom>
        </p:spPr>
      </p:pic>
      <p:sp>
        <p:nvSpPr>
          <p:cNvPr id="16" name="Interaktive Schaltfläche: Anpassen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744F849-F12B-9492-F030-99953633B378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Dreieck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79534D-F3B8-D88C-FB05-EE1A7492D35F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12A316D-0E22-E327-F944-6FC71F2C83FD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Dreieck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F66BDD-5871-CA5A-2CB9-A44D5BC375F1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teraktive Schaltfläche: Erste Folie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C8E08D8-3C0B-3FE3-D383-7B14A79AA5CB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  <a:noFill/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B027EE4-8B8F-ADC6-C2CE-50D47CCA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4902890-09F6-89C3-9BF9-99BE7C2FE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4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42252CE-04FE-6FED-066B-1076D804C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693272" y="2445400"/>
            <a:ext cx="4805456" cy="3565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EB4C42-CD29-D1D0-A0DD-157976613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</a:t>
            </a:r>
            <a:r>
              <a:rPr lang="de-DE" dirty="0" err="1"/>
              <a:t>Overview</a:t>
            </a:r>
            <a:r>
              <a:rPr lang="de-DE" dirty="0"/>
              <a:t>: HBV-Light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120507-8E29-94B4-570C-8E51F439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9A27-0EFF-6541-96D2-9A1FC4846CDB}" type="datetime1">
              <a:rPr lang="de-CH" smtClean="0"/>
              <a:t>02.05.25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33F072-820D-D6B7-63EC-E5A574C2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6D4361-7DD5-A06F-9C80-A3A2595A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10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8C89407-884E-2A5C-1E51-65C9B50B4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290" y="2445400"/>
            <a:ext cx="1083462" cy="108346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F116D9D-4F0D-E874-AC8B-9FCDB06E7019}"/>
              </a:ext>
            </a:extLst>
          </p:cNvPr>
          <p:cNvSpPr txBox="1"/>
          <p:nvPr/>
        </p:nvSpPr>
        <p:spPr>
          <a:xfrm>
            <a:off x="4201891" y="6029749"/>
            <a:ext cx="378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HBV-light </a:t>
            </a:r>
            <a:r>
              <a:rPr lang="de-DE" sz="1400" dirty="0" err="1"/>
              <a:t>model</a:t>
            </a:r>
            <a:r>
              <a:rPr lang="de-DE" sz="1400" dirty="0"/>
              <a:t> </a:t>
            </a:r>
            <a:r>
              <a:rPr lang="de-DE" sz="1400" dirty="0" err="1"/>
              <a:t>structure</a:t>
            </a:r>
            <a:r>
              <a:rPr lang="de-DE" sz="1400" dirty="0"/>
              <a:t> (Seibert, </a:t>
            </a:r>
            <a:r>
              <a:rPr lang="de-DE" sz="1400" dirty="0" err="1"/>
              <a:t>Vis</a:t>
            </a:r>
            <a:r>
              <a:rPr lang="de-DE" sz="1400" dirty="0"/>
              <a:t>, 2012)</a:t>
            </a:r>
          </a:p>
        </p:txBody>
      </p:sp>
      <p:sp>
        <p:nvSpPr>
          <p:cNvPr id="3" name="Interaktive Schaltfläche: Erste Foli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4BB732C-B111-CC42-85B4-6B4CB2EB6EAC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passen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C709D1-844A-0B0C-1662-FCA320D28983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reieck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066C154-37D0-D78A-A58F-BD82A592B9AF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9F587AF-C052-ACBB-57E0-1FE9C13892B1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B32507-B7DC-584B-44B7-6DB377481D7F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8F85B2F4-871B-ECC3-7CCD-80244A5BC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098" y="1141220"/>
            <a:ext cx="11168585" cy="365125"/>
          </a:xfrm>
        </p:spPr>
        <p:txBody>
          <a:bodyPr>
            <a:normAutofit fontScale="70000" lnSpcReduction="20000"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b="1" dirty="0">
                <a:sym typeface="Wingdings" pitchFamily="2" charset="2"/>
              </a:rPr>
              <a:t>      Data, </a:t>
            </a:r>
            <a:r>
              <a:rPr lang="de-DE" b="1" dirty="0" err="1">
                <a:sym typeface="Wingdings" pitchFamily="2" charset="2"/>
              </a:rPr>
              <a:t>model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4" name="Oval 23" descr="Magnifying glass">
            <a:hlinkClick r:id="rId6" action="ppaction://hlinksldjump"/>
            <a:extLst>
              <a:ext uri="{FF2B5EF4-FFF2-40B4-BE49-F238E27FC236}">
                <a16:creationId xmlns:a16="http://schemas.microsoft.com/office/drawing/2014/main" id="{FB833287-A57F-B574-1620-EC7104A22D2C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5" name="Oval 24" descr="Bar chart">
            <a:hlinkClick r:id="rId9" action="ppaction://hlinksldjump"/>
            <a:extLst>
              <a:ext uri="{FF2B5EF4-FFF2-40B4-BE49-F238E27FC236}">
                <a16:creationId xmlns:a16="http://schemas.microsoft.com/office/drawing/2014/main" id="{0DC5E6A5-3E4F-F546-10B3-1F4447759C68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6" name="Oval 25" descr="Kreise mit Pfeile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75CEBD14-7F89-20BB-49ED-D7C9961AD022}"/>
              </a:ext>
            </a:extLst>
          </p:cNvPr>
          <p:cNvSpPr/>
          <p:nvPr/>
        </p:nvSpPr>
        <p:spPr>
          <a:xfrm>
            <a:off x="6084635" y="1174674"/>
            <a:ext cx="276749" cy="274898"/>
          </a:xfrm>
          <a:prstGeom prst="ellipse">
            <a:avLst/>
          </a:prstGeom>
          <a:blipFill rotWithShape="1"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7" name="Oval 26" descr="Präsentation mit Kreisdiagramm Silhouette">
            <a:hlinkClick r:id="rId15" action="ppaction://hlinksldjump"/>
            <a:extLst>
              <a:ext uri="{FF2B5EF4-FFF2-40B4-BE49-F238E27FC236}">
                <a16:creationId xmlns:a16="http://schemas.microsoft.com/office/drawing/2014/main" id="{893A6C7B-222C-0AE1-FEA5-9379C45E7951}"/>
              </a:ext>
            </a:extLst>
          </p:cNvPr>
          <p:cNvSpPr/>
          <p:nvPr/>
        </p:nvSpPr>
        <p:spPr>
          <a:xfrm>
            <a:off x="7513033" y="1174674"/>
            <a:ext cx="276748" cy="274898"/>
          </a:xfrm>
          <a:prstGeom prst="ellipse">
            <a:avLst/>
          </a:prstGeom>
          <a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8" name="Oval 27" descr="Rennflagge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73672A24-814D-FB5C-5E15-EAEBDAFA2608}"/>
              </a:ext>
            </a:extLst>
          </p:cNvPr>
          <p:cNvSpPr/>
          <p:nvPr/>
        </p:nvSpPr>
        <p:spPr>
          <a:xfrm>
            <a:off x="10041155" y="1174674"/>
            <a:ext cx="276748" cy="274898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487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80A68-0CB1-D757-CD82-F8394C79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Methods: Summary</a:t>
            </a: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38CC2684-2D67-8A4B-0432-271836DED5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049529"/>
              </p:ext>
            </p:extLst>
          </p:nvPr>
        </p:nvGraphicFramePr>
        <p:xfrm>
          <a:off x="640080" y="2633472"/>
          <a:ext cx="10890928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8A760C-0187-7460-BEF2-3877D8B8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6B96-2266-9049-B0DE-35C8A9E6F874}" type="datetime1">
              <a:rPr lang="de-CH" smtClean="0"/>
              <a:t>02.05.25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08D99B-72A9-C398-3C1B-3B8AF23B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1BFBAA-8721-59AE-6BFB-3798B577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11</a:t>
            </a:fld>
            <a:endParaRPr lang="en-US"/>
          </a:p>
        </p:txBody>
      </p:sp>
      <p:sp>
        <p:nvSpPr>
          <p:cNvPr id="3" name="Interaktive Schaltfläche: Erste Folie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3FB853E-3A32-87EB-BAFD-3FDA08A7E1A6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0A494F1-F411-5CE0-E87E-A3DF6A556129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reieck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F9F7EDD-A6D6-55BE-FE8D-CAADAA0B426D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2CA5477-8AC8-6E9A-6EA9-4E3FA7876EEB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C75B4C6-166B-502D-D6A7-F61C800A57CD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7BEC8766-2099-05B5-DBE8-63CBAADE124F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4" name="Oval 33" descr="Magnifying glass">
            <a:hlinkClick r:id="rId8" action="ppaction://hlinksldjump"/>
            <a:extLst>
              <a:ext uri="{FF2B5EF4-FFF2-40B4-BE49-F238E27FC236}">
                <a16:creationId xmlns:a16="http://schemas.microsoft.com/office/drawing/2014/main" id="{834EB6FC-71C4-C6DE-6E3A-2CA8AFAB77E9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5" name="Oval 34" descr="Bar chart">
            <a:hlinkClick r:id="rId11" action="ppaction://hlinksldjump"/>
            <a:extLst>
              <a:ext uri="{FF2B5EF4-FFF2-40B4-BE49-F238E27FC236}">
                <a16:creationId xmlns:a16="http://schemas.microsoft.com/office/drawing/2014/main" id="{E9AE26A9-196D-918A-BDF6-122DA1356EB9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36" name="Oval 35" descr="Kreise mit Pfeil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471F5948-2F4E-A459-765A-E52A2361A4E3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37" name="Oval 36" descr="Präsentation mit Kreisdiagramm Silhouette">
            <a:hlinkClick r:id="rId17" action="ppaction://hlinksldjump"/>
            <a:extLst>
              <a:ext uri="{FF2B5EF4-FFF2-40B4-BE49-F238E27FC236}">
                <a16:creationId xmlns:a16="http://schemas.microsoft.com/office/drawing/2014/main" id="{370E9236-3D63-A713-08CF-148A718B1752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8" name="Oval 37" descr="Rennflagge mit einfarbiger Füllung">
            <a:hlinkClick r:id="rId20" action="ppaction://hlinksldjump"/>
            <a:extLst>
              <a:ext uri="{FF2B5EF4-FFF2-40B4-BE49-F238E27FC236}">
                <a16:creationId xmlns:a16="http://schemas.microsoft.com/office/drawing/2014/main" id="{63CC4A2A-BEA5-847F-EC9E-3E2D1929476E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316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80771-9423-B036-58EA-F31F7C59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Catchment</a:t>
            </a:r>
            <a:r>
              <a:rPr lang="de-DE" dirty="0"/>
              <a:t> Definition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71A50F-DC30-1643-60A0-18F52E54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D8E1-37C2-7D48-AAF6-9E28CE44321D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5C1038-D45F-7759-5AE5-C9307F866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20EB24-C512-C16B-02B1-5B2922FE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12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9A90C7-6F47-2A56-79C6-486DF86E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050" y="2696801"/>
            <a:ext cx="4551362" cy="3220048"/>
          </a:xfrm>
          <a:prstGeom prst="rect">
            <a:avLst/>
          </a:prstGeom>
        </p:spPr>
      </p:pic>
      <p:cxnSp>
        <p:nvCxnSpPr>
          <p:cNvPr id="9" name="Gekrümmte Verbindung 8">
            <a:extLst>
              <a:ext uri="{FF2B5EF4-FFF2-40B4-BE49-F238E27FC236}">
                <a16:creationId xmlns:a16="http://schemas.microsoft.com/office/drawing/2014/main" id="{D16F20C0-033B-C887-1C60-68FF37F9ACF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901587" y="2471496"/>
            <a:ext cx="1" cy="2238448"/>
          </a:xfrm>
          <a:prstGeom prst="curvedConnector3">
            <a:avLst>
              <a:gd name="adj1" fmla="val -22860000000"/>
            </a:avLst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6E2882FD-0485-B419-BA45-A664F7181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585" y="1847121"/>
            <a:ext cx="3906410" cy="197104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6948917-EBF5-A613-A4B0-801A1EAB7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585" y="3911692"/>
            <a:ext cx="3892088" cy="20051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85340E-7E1A-DB5B-D3E1-BF9BE9373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850" y="1868857"/>
            <a:ext cx="1048825" cy="96378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219034E-E14B-F4AE-4591-9C12E03A6E13}"/>
              </a:ext>
            </a:extLst>
          </p:cNvPr>
          <p:cNvSpPr txBox="1"/>
          <p:nvPr/>
        </p:nvSpPr>
        <p:spPr>
          <a:xfrm>
            <a:off x="639171" y="5916849"/>
            <a:ext cx="3284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Elevation </a:t>
            </a:r>
            <a:r>
              <a:rPr lang="de-DE" sz="1400" dirty="0" err="1"/>
              <a:t>classes</a:t>
            </a:r>
            <a:endParaRPr lang="de-DE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030B52-45DE-6A28-64E9-DED8463D7B17}"/>
              </a:ext>
            </a:extLst>
          </p:cNvPr>
          <p:cNvSpPr txBox="1"/>
          <p:nvPr/>
        </p:nvSpPr>
        <p:spPr>
          <a:xfrm>
            <a:off x="6800082" y="5916849"/>
            <a:ext cx="3284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Land </a:t>
            </a:r>
            <a:r>
              <a:rPr lang="de-DE" sz="1400" dirty="0" err="1"/>
              <a:t>cover</a:t>
            </a:r>
            <a:endParaRPr lang="de-DE" sz="1400" dirty="0"/>
          </a:p>
        </p:txBody>
      </p:sp>
      <p:sp>
        <p:nvSpPr>
          <p:cNvPr id="14" name="Interaktive Schaltfläche: Erste Folie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12D1D00-8920-24C0-C7D5-AABF8DC64EC7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5587E4-6EDA-724B-731B-3E3101C0DFBA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014A14-10CC-BB9A-AD0F-22187DCCE400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0176BE4-868A-75A3-14B6-0903448305F3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1ABEDA7-065A-E56E-72C0-6083507E6982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C093DB0-2395-08DF-E350-94AFE9B2145A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2" name="Oval 21" descr="Magnifying glass">
            <a:hlinkClick r:id="rId8" action="ppaction://hlinksldjump"/>
            <a:extLst>
              <a:ext uri="{FF2B5EF4-FFF2-40B4-BE49-F238E27FC236}">
                <a16:creationId xmlns:a16="http://schemas.microsoft.com/office/drawing/2014/main" id="{C2476516-CF1C-C737-A27D-FA1E76D7C60D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Oval 22" descr="Bar chart">
            <a:hlinkClick r:id="rId11" action="ppaction://hlinksldjump"/>
            <a:extLst>
              <a:ext uri="{FF2B5EF4-FFF2-40B4-BE49-F238E27FC236}">
                <a16:creationId xmlns:a16="http://schemas.microsoft.com/office/drawing/2014/main" id="{C905EDF5-3131-398E-CAB6-C2A012ADEFC3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4" name="Oval 23" descr="Kreise mit Pfeil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3BDF3FCC-2C39-57FD-4F21-590856715C15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5" name="Oval 24" descr="Präsentation mit Kreisdiagramm Silhouette">
            <a:hlinkClick r:id="rId17" action="ppaction://hlinksldjump"/>
            <a:extLst>
              <a:ext uri="{FF2B5EF4-FFF2-40B4-BE49-F238E27FC236}">
                <a16:creationId xmlns:a16="http://schemas.microsoft.com/office/drawing/2014/main" id="{874B2F50-94D9-3278-56FE-62DBE171A0C0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6" name="Oval 25" descr="Rennflagge mit einfarbiger Füllung">
            <a:hlinkClick r:id="rId20" action="ppaction://hlinksldjump"/>
            <a:extLst>
              <a:ext uri="{FF2B5EF4-FFF2-40B4-BE49-F238E27FC236}">
                <a16:creationId xmlns:a16="http://schemas.microsoft.com/office/drawing/2014/main" id="{6C11C1C0-16B1-63CD-73B0-32AF7F87F5C0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237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BC9AB-445E-281D-923C-377778CF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+ Validation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5AA49D-163B-67B1-59DC-0C32CCDD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49E2-B098-1F4C-842F-37721C370A71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DB1EAE-482A-5AD6-428E-8A68C712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0B8977-337D-71FE-83C0-70553714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13</a:t>
            </a:fld>
            <a:endParaRPr lang="en-US"/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87F05930-D5DC-0238-F9E2-38E493F4DC12}"/>
              </a:ext>
            </a:extLst>
          </p:cNvPr>
          <p:cNvSpPr txBox="1">
            <a:spLocks/>
          </p:cNvSpPr>
          <p:nvPr/>
        </p:nvSpPr>
        <p:spPr>
          <a:xfrm>
            <a:off x="639171" y="2633472"/>
            <a:ext cx="5181600" cy="3925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Kling-Gupta Efficiency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F0E6D08-9887-BE7E-C916-9E45B7A6EAE1}"/>
              </a:ext>
            </a:extLst>
          </p:cNvPr>
          <p:cNvSpPr txBox="1">
            <a:spLocks/>
          </p:cNvSpPr>
          <p:nvPr/>
        </p:nvSpPr>
        <p:spPr>
          <a:xfrm>
            <a:off x="6348500" y="2633624"/>
            <a:ext cx="5181600" cy="39251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Glacier Mean Absolute Error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13B6C45-28F9-C99B-3168-932F032CC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22" y="3159829"/>
            <a:ext cx="3654938" cy="41992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5E4648-6793-F01B-191C-EEDE39CE3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113" y="3159829"/>
            <a:ext cx="3463179" cy="31059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F01AF12-4ECB-748A-2A6C-A5AA1279ADCD}"/>
              </a:ext>
            </a:extLst>
          </p:cNvPr>
          <p:cNvSpPr/>
          <p:nvPr/>
        </p:nvSpPr>
        <p:spPr>
          <a:xfrm>
            <a:off x="944513" y="3429000"/>
            <a:ext cx="3655847" cy="150758"/>
          </a:xfrm>
          <a:prstGeom prst="rect">
            <a:avLst/>
          </a:prstGeom>
          <a:solidFill>
            <a:srgbClr val="232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draußen, Schnee, Person, Wandern enthält.&#10;&#10;KI-generierte Inhalte können fehlerhaft sein.">
            <a:extLst>
              <a:ext uri="{FF2B5EF4-FFF2-40B4-BE49-F238E27FC236}">
                <a16:creationId xmlns:a16="http://schemas.microsoft.com/office/drawing/2014/main" id="{71DC3E43-A5F4-F197-53DE-A8B5CE27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13" y="3552725"/>
            <a:ext cx="3375154" cy="2531365"/>
          </a:xfrm>
          <a:prstGeom prst="rect">
            <a:avLst/>
          </a:prstGeom>
        </p:spPr>
      </p:pic>
      <p:pic>
        <p:nvPicPr>
          <p:cNvPr id="15" name="Grafik 14" descr="Ein Bild, das draußen, Schnee, Person, Himmel enthält.&#10;&#10;KI-generierte Inhalte können fehlerhaft sein.">
            <a:extLst>
              <a:ext uri="{FF2B5EF4-FFF2-40B4-BE49-F238E27FC236}">
                <a16:creationId xmlns:a16="http://schemas.microsoft.com/office/drawing/2014/main" id="{E5BAF8DF-5AF4-0D08-2DAC-709E9DB49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113" y="3552725"/>
            <a:ext cx="3375153" cy="2531365"/>
          </a:xfrm>
          <a:prstGeom prst="rect">
            <a:avLst/>
          </a:prstGeom>
        </p:spPr>
      </p:pic>
      <p:sp>
        <p:nvSpPr>
          <p:cNvPr id="3" name="Interaktive Schaltfläche: Erste Folie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5C6EF29-D7DC-D29A-9F4E-963E74FEA54E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teraktive Schaltfläche: Anpassen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A5D5474-5BCF-A8F4-63AA-319DB40C8295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6FDCCF-92C2-43F9-471F-4BC574894D31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E5D0E29-425C-DA38-2593-FF90971DBF0E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490CF7-2DFE-1534-62A6-F312AB25C216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F7BB4819-3797-7391-EB26-51278D653168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2" name="Oval 21" descr="Magnifying glass">
            <a:hlinkClick r:id="rId8" action="ppaction://hlinksldjump"/>
            <a:extLst>
              <a:ext uri="{FF2B5EF4-FFF2-40B4-BE49-F238E27FC236}">
                <a16:creationId xmlns:a16="http://schemas.microsoft.com/office/drawing/2014/main" id="{01AFD8B2-CA97-8D56-CFFF-B9CF2D30499B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Oval 22" descr="Bar chart">
            <a:hlinkClick r:id="rId11" action="ppaction://hlinksldjump"/>
            <a:extLst>
              <a:ext uri="{FF2B5EF4-FFF2-40B4-BE49-F238E27FC236}">
                <a16:creationId xmlns:a16="http://schemas.microsoft.com/office/drawing/2014/main" id="{19C376C7-EAF4-2474-75D6-294ED00511ED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4" name="Oval 23" descr="Kreise mit Pfeil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77458660-0604-1994-756F-BE03BCF76C67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5" name="Oval 24" descr="Präsentation mit Kreisdiagramm Silhouette">
            <a:hlinkClick r:id="rId17" action="ppaction://hlinksldjump"/>
            <a:extLst>
              <a:ext uri="{FF2B5EF4-FFF2-40B4-BE49-F238E27FC236}">
                <a16:creationId xmlns:a16="http://schemas.microsoft.com/office/drawing/2014/main" id="{32BEA9FD-F2A5-D090-8764-B5090646E55D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6" name="Oval 25" descr="Rennflagge mit einfarbiger Füllung">
            <a:hlinkClick r:id="rId20" action="ppaction://hlinksldjump"/>
            <a:extLst>
              <a:ext uri="{FF2B5EF4-FFF2-40B4-BE49-F238E27FC236}">
                <a16:creationId xmlns:a16="http://schemas.microsoft.com/office/drawing/2014/main" id="{2C2067A5-BEDB-FEAB-935D-02165D95AFD0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75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1FEF3-66EE-AF60-BE9D-D40589D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+ Validation</a:t>
            </a: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FA31B485-C2EB-96BB-4C0B-26E18271D3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65553"/>
              </p:ext>
            </p:extLst>
          </p:nvPr>
        </p:nvGraphicFramePr>
        <p:xfrm>
          <a:off x="640080" y="2235200"/>
          <a:ext cx="10890928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78E8B5-B237-BFC9-4579-23C66542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0E27-FDD7-E543-90E7-582DE90B62DC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32E1EB-84B7-9E2B-DF06-31BAB042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465949-5FAD-0CCE-7454-6E97BBA0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14</a:t>
            </a:fld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D68861-24E3-DB0E-FC16-06AC18AF1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909" y="3762734"/>
            <a:ext cx="1088182" cy="1088182"/>
          </a:xfrm>
          <a:prstGeom prst="rect">
            <a:avLst/>
          </a:prstGeom>
        </p:spPr>
      </p:pic>
      <p:sp>
        <p:nvSpPr>
          <p:cNvPr id="3" name="Interaktive Schaltfläche: Erste Folie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45CFD2C-511A-E574-62E5-8D8E4907C9BA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2669AD-81A3-A138-5643-422AEA23B923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reieck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EADA5B-65FF-D680-A287-848CDC45C401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0BE6E9B-FF7C-5C94-E920-8886384508B2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AEAC979-8EB5-C180-9282-64538F689500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0C6C3A52-D93E-54E2-878D-DDE682B403CE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7" name="Oval 16" descr="Magnifying glass">
            <a:hlinkClick r:id="rId9" action="ppaction://hlinksldjump"/>
            <a:extLst>
              <a:ext uri="{FF2B5EF4-FFF2-40B4-BE49-F238E27FC236}">
                <a16:creationId xmlns:a16="http://schemas.microsoft.com/office/drawing/2014/main" id="{BF344B64-78C9-090E-A125-306C02EED333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Oval 17" descr="Bar chart">
            <a:hlinkClick r:id="rId12" action="ppaction://hlinksldjump"/>
            <a:extLst>
              <a:ext uri="{FF2B5EF4-FFF2-40B4-BE49-F238E27FC236}">
                <a16:creationId xmlns:a16="http://schemas.microsoft.com/office/drawing/2014/main" id="{9A998FDC-4E6B-382C-2C2C-470C26031D4F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9" name="Oval 18" descr="Kreise mit Pfeilen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BBECB636-0D3E-2743-40E6-62B5D5CAB073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0" name="Oval 19" descr="Präsentation mit Kreisdiagramm Silhouette">
            <a:hlinkClick r:id="rId18" action="ppaction://hlinksldjump"/>
            <a:extLst>
              <a:ext uri="{FF2B5EF4-FFF2-40B4-BE49-F238E27FC236}">
                <a16:creationId xmlns:a16="http://schemas.microsoft.com/office/drawing/2014/main" id="{FDC5141D-A6AD-A2A5-8B2A-C8F4B55AA844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1" name="Oval 20" descr="Rennflagge mit einfarbiger Füllung">
            <a:hlinkClick r:id="rId21" action="ppaction://hlinksldjump"/>
            <a:extLst>
              <a:ext uri="{FF2B5EF4-FFF2-40B4-BE49-F238E27FC236}">
                <a16:creationId xmlns:a16="http://schemas.microsoft.com/office/drawing/2014/main" id="{4B4D880F-FD45-45E1-140C-8F9830492669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34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43C5E-283F-755A-7CD1-E965211F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Climate Data Operators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775C21-8ECB-D25F-784F-E2DBA2A2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CCC8-F0FA-CE41-84F5-E97F7A8638F8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CFA797-18EF-547C-9266-E670A7E9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F730EB-46DE-5703-E4C5-66F343EE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15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A5F1E54-D6A4-B8DC-E10F-AF6F5FBF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2" r="9217"/>
          <a:stretch/>
        </p:blipFill>
        <p:spPr>
          <a:xfrm>
            <a:off x="5516540" y="2707894"/>
            <a:ext cx="6035380" cy="3078324"/>
          </a:xfrm>
          <a:prstGeom prst="rect">
            <a:avLst/>
          </a:prstGeom>
        </p:spPr>
      </p:pic>
      <p:pic>
        <p:nvPicPr>
          <p:cNvPr id="9" name="Bildschirmaufnahme 2024-11-25 um 10.30.14">
            <a:hlinkClick r:id="" action="ppaction://media"/>
            <a:extLst>
              <a:ext uri="{FF2B5EF4-FFF2-40B4-BE49-F238E27FC236}">
                <a16:creationId xmlns:a16="http://schemas.microsoft.com/office/drawing/2014/main" id="{FA75EE86-B734-16D6-00F5-F87D027E7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171" y="2707894"/>
            <a:ext cx="4129098" cy="30783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47350FF-F5BA-1748-5DE2-3BEFAE0A9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507" y="1681193"/>
            <a:ext cx="3407413" cy="851853"/>
          </a:xfrm>
          <a:prstGeom prst="rect">
            <a:avLst/>
          </a:prstGeom>
        </p:spPr>
      </p:pic>
      <p:sp>
        <p:nvSpPr>
          <p:cNvPr id="3" name="Interaktive Schaltfläche: Erste Folie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D82763D-5609-9265-2651-0C9C860CB2FD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42C6F0-165D-6C46-A81A-3291DFBC8684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250F99-2174-8BBB-FF87-489EAFB50F9B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4031DD8-FA23-7E76-76F1-7CF0B87A99B7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8CFDCF2-6A37-0B19-232D-25C75D5E27AF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2D511F2-E7D6-4F1E-F25B-6280448B5D71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8" name="Oval 17" descr="Magnifying glass">
            <a:hlinkClick r:id="rId8" action="ppaction://hlinksldjump"/>
            <a:extLst>
              <a:ext uri="{FF2B5EF4-FFF2-40B4-BE49-F238E27FC236}">
                <a16:creationId xmlns:a16="http://schemas.microsoft.com/office/drawing/2014/main" id="{D8E15C0A-0E2F-3AE9-CA6E-12299EFD6FB3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9" name="Oval 18" descr="Bar chart">
            <a:hlinkClick r:id="rId11" action="ppaction://hlinksldjump"/>
            <a:extLst>
              <a:ext uri="{FF2B5EF4-FFF2-40B4-BE49-F238E27FC236}">
                <a16:creationId xmlns:a16="http://schemas.microsoft.com/office/drawing/2014/main" id="{EE231192-8856-8651-DE31-DE92B72FEA00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0" name="Oval 19" descr="Kreise mit Pfeil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80910375-FCF3-3BDC-CD5F-462E8CE9FFF0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1" name="Oval 20" descr="Präsentation mit Kreisdiagramm Silhouette">
            <a:hlinkClick r:id="rId17" action="ppaction://hlinksldjump"/>
            <a:extLst>
              <a:ext uri="{FF2B5EF4-FFF2-40B4-BE49-F238E27FC236}">
                <a16:creationId xmlns:a16="http://schemas.microsoft.com/office/drawing/2014/main" id="{038BD083-F810-55B2-6198-8DB4DC675C4C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2" name="Oval 21" descr="Rennflagge mit einfarbiger Füllung">
            <a:hlinkClick r:id="rId20" action="ppaction://hlinksldjump"/>
            <a:extLst>
              <a:ext uri="{FF2B5EF4-FFF2-40B4-BE49-F238E27FC236}">
                <a16:creationId xmlns:a16="http://schemas.microsoft.com/office/drawing/2014/main" id="{CA5D6048-1E6D-23CA-92A7-A6B412A39CD4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6668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87997-765F-2DD9-396C-8ACA69B8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</a:t>
            </a:r>
            <a:r>
              <a:rPr lang="de-DE" dirty="0" err="1"/>
              <a:t>Projections</a:t>
            </a:r>
            <a:endParaRPr lang="de-DE" dirty="0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C64682F6-CAD6-0322-2043-361C4532DD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009381"/>
              </p:ext>
            </p:extLst>
          </p:nvPr>
        </p:nvGraphicFramePr>
        <p:xfrm>
          <a:off x="639171" y="2316480"/>
          <a:ext cx="10890928" cy="266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C3CA3A-3E05-6E0C-AD23-D29445C9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D8F3-F470-8743-9270-8A0B38B6516C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1B2F7E-257A-6FED-1B57-9A2B132D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E00351-AE39-4895-6676-B4A93FDB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16</a:t>
            </a:fld>
            <a:endParaRPr lang="en-US"/>
          </a:p>
        </p:txBody>
      </p:sp>
      <p:sp>
        <p:nvSpPr>
          <p:cNvPr id="8" name="Geschweifte Klammer links 7">
            <a:extLst>
              <a:ext uri="{FF2B5EF4-FFF2-40B4-BE49-F238E27FC236}">
                <a16:creationId xmlns:a16="http://schemas.microsoft.com/office/drawing/2014/main" id="{AB32644B-A38E-188E-9E0B-558C2AC60B7D}"/>
              </a:ext>
            </a:extLst>
          </p:cNvPr>
          <p:cNvSpPr/>
          <p:nvPr/>
        </p:nvSpPr>
        <p:spPr>
          <a:xfrm rot="16200000">
            <a:off x="6031356" y="2152395"/>
            <a:ext cx="446915" cy="574306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B0297E-8BA9-2D5F-E488-C48455EEF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911" y="5285193"/>
            <a:ext cx="847804" cy="847804"/>
          </a:xfrm>
          <a:prstGeom prst="rect">
            <a:avLst/>
          </a:prstGeom>
        </p:spPr>
      </p:pic>
      <p:sp>
        <p:nvSpPr>
          <p:cNvPr id="3" name="Interaktive Schaltfläche: Erste Folie 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D58B831-6716-9E11-1E3A-3F742A354C92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6A0BB9B-AEF3-1121-6B6E-4501FF4A4A50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2A4D14-D712-D1B1-0DDD-5D55277CE49F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BF7748D-6FD7-00F2-F127-662BF51AB18E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309D4AC-AF3D-1638-C842-EC3E525EE35F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BB3AB9A0-18D3-D05D-9529-0833145A0D76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8" name="Oval 17" descr="Magnifying glass">
            <a:hlinkClick r:id="rId10" action="ppaction://hlinksldjump"/>
            <a:extLst>
              <a:ext uri="{FF2B5EF4-FFF2-40B4-BE49-F238E27FC236}">
                <a16:creationId xmlns:a16="http://schemas.microsoft.com/office/drawing/2014/main" id="{9D94F3C3-CF21-97DA-80C1-97E2412F6AF4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9" name="Oval 18" descr="Bar chart">
            <a:hlinkClick r:id="rId13" action="ppaction://hlinksldjump"/>
            <a:extLst>
              <a:ext uri="{FF2B5EF4-FFF2-40B4-BE49-F238E27FC236}">
                <a16:creationId xmlns:a16="http://schemas.microsoft.com/office/drawing/2014/main" id="{08210131-A534-0BA4-8144-C055B453FE27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0" name="Oval 19" descr="Kreise mit Pfeilen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AED0310D-689B-CCBB-2778-079E2E583E32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1" name="Oval 20" descr="Präsentation mit Kreisdiagramm Silhouette">
            <a:hlinkClick r:id="rId19" action="ppaction://hlinksldjump"/>
            <a:extLst>
              <a:ext uri="{FF2B5EF4-FFF2-40B4-BE49-F238E27FC236}">
                <a16:creationId xmlns:a16="http://schemas.microsoft.com/office/drawing/2014/main" id="{4EB58521-A68C-5938-E0FB-2AD53496D7F6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2" name="Oval 21" descr="Rennflagge mit einfarbiger Füllung">
            <a:hlinkClick r:id="rId22" action="ppaction://hlinksldjump"/>
            <a:extLst>
              <a:ext uri="{FF2B5EF4-FFF2-40B4-BE49-F238E27FC236}">
                <a16:creationId xmlns:a16="http://schemas.microsoft.com/office/drawing/2014/main" id="{DB16898B-F766-ED73-C51B-432B03A08F2D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686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64334-7E05-02B2-12ED-88E23A28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</a:t>
            </a:r>
            <a:r>
              <a:rPr lang="de-DE" dirty="0" err="1"/>
              <a:t>Projections</a:t>
            </a:r>
            <a:r>
              <a:rPr lang="de-DE" dirty="0"/>
              <a:t>: Time </a:t>
            </a:r>
            <a:r>
              <a:rPr lang="de-DE" dirty="0" err="1"/>
              <a:t>Periods</a:t>
            </a:r>
            <a:endParaRPr lang="de-DE" dirty="0"/>
          </a:p>
        </p:txBody>
      </p:sp>
      <p:graphicFrame>
        <p:nvGraphicFramePr>
          <p:cNvPr id="11" name="Inhaltsplatzhalter 2">
            <a:extLst>
              <a:ext uri="{FF2B5EF4-FFF2-40B4-BE49-F238E27FC236}">
                <a16:creationId xmlns:a16="http://schemas.microsoft.com/office/drawing/2014/main" id="{471258A7-F0E8-4E1B-55C9-3AC851568C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485824"/>
              </p:ext>
            </p:extLst>
          </p:nvPr>
        </p:nvGraphicFramePr>
        <p:xfrm>
          <a:off x="640080" y="2633472"/>
          <a:ext cx="10890928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E2C7B-217E-CCBC-7A94-47885EA79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CE9A4-7226-CF45-B3E7-AB99909223B0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C8CB31-E79F-BE01-DBC4-8B1D37EC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BA95A4-E65E-E35A-521C-7BC732DD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17</a:t>
            </a:fld>
            <a:endParaRPr lang="en-US"/>
          </a:p>
        </p:txBody>
      </p:sp>
      <p:sp>
        <p:nvSpPr>
          <p:cNvPr id="3" name="Interaktive Schaltfläche: Erste Folie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C35B79C-1B65-80FA-607F-FCE6A8D05CF0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B23B4B-7555-146A-B39A-B18F3ACED3DC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reieck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58790F-281C-222E-8749-F2F812F0F6D6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teraktive Schaltfläche: Anpassen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5AA037A-74A9-042A-B1F4-BA2F8D7224C3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9016D-0961-E6DA-FC82-8A7FDB687889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B31AF7F-3271-7F81-3156-F3EF3E828507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Oval 15" descr="Magnifying glass">
            <a:hlinkClick r:id="rId9" action="ppaction://hlinksldjump"/>
            <a:extLst>
              <a:ext uri="{FF2B5EF4-FFF2-40B4-BE49-F238E27FC236}">
                <a16:creationId xmlns:a16="http://schemas.microsoft.com/office/drawing/2014/main" id="{A0707937-C2F1-EE39-49AD-8A79B2C173CF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Oval 16" descr="Bar chart">
            <a:hlinkClick r:id="rId12" action="ppaction://hlinksldjump"/>
            <a:extLst>
              <a:ext uri="{FF2B5EF4-FFF2-40B4-BE49-F238E27FC236}">
                <a16:creationId xmlns:a16="http://schemas.microsoft.com/office/drawing/2014/main" id="{322B951B-CEA3-5439-89D4-635C3976FAEC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8" name="Oval 17" descr="Kreise mit Pfeilen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27E4EB61-39AA-E839-FB85-E19342461F8F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9" name="Oval 18" descr="Präsentation mit Kreisdiagramm Silhouette">
            <a:hlinkClick r:id="rId18" action="ppaction://hlinksldjump"/>
            <a:extLst>
              <a:ext uri="{FF2B5EF4-FFF2-40B4-BE49-F238E27FC236}">
                <a16:creationId xmlns:a16="http://schemas.microsoft.com/office/drawing/2014/main" id="{55D2DA00-9BAF-21E1-C439-74321E27BDC7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Oval 19" descr="Rennflagge mit einfarbiger Füllung">
            <a:hlinkClick r:id="rId21" action="ppaction://hlinksldjump"/>
            <a:extLst>
              <a:ext uri="{FF2B5EF4-FFF2-40B4-BE49-F238E27FC236}">
                <a16:creationId xmlns:a16="http://schemas.microsoft.com/office/drawing/2014/main" id="{0CBA1117-1A15-5F30-CEA9-1208186D441E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98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4E4DA-7FC1-3F6B-F4A6-8FCACC50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</a:t>
            </a:r>
            <a:r>
              <a:rPr lang="de-DE" dirty="0" err="1"/>
              <a:t>Projections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DEF4DAD-954F-25EC-2708-B7E5BF6479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Change in </a:t>
                </a:r>
                <a:r>
                  <a:rPr lang="de-DE" dirty="0" err="1"/>
                  <a:t>monthly</a:t>
                </a:r>
                <a:r>
                  <a:rPr lang="de-DE" dirty="0"/>
                  <a:t> </a:t>
                </a:r>
                <a:r>
                  <a:rPr lang="de-DE" dirty="0" err="1"/>
                  <a:t>mean</a:t>
                </a:r>
                <a:r>
                  <a:rPr lang="de-DE" dirty="0"/>
                  <a:t> </a:t>
                </a:r>
                <a:r>
                  <a:rPr lang="de-DE" dirty="0" err="1"/>
                  <a:t>inflow</a:t>
                </a:r>
                <a:r>
                  <a:rPr lang="de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𝑄𝑓𝑢𝑡𝑢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𝑟𝑒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b="0" i="1" baseline="-2500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Change in </a:t>
                </a:r>
                <a:r>
                  <a:rPr lang="de-DE" dirty="0" err="1"/>
                  <a:t>run</a:t>
                </a:r>
                <a:r>
                  <a:rPr lang="de-DE" dirty="0"/>
                  <a:t> off </a:t>
                </a:r>
                <a:r>
                  <a:rPr lang="de-DE" dirty="0" err="1"/>
                  <a:t>components</a:t>
                </a:r>
                <a:r>
                  <a:rPr lang="de-DE" dirty="0"/>
                  <a:t> (glacier </a:t>
                </a:r>
                <a:r>
                  <a:rPr lang="de-DE" dirty="0" err="1"/>
                  <a:t>melt</a:t>
                </a:r>
                <a:r>
                  <a:rPr lang="de-DE" dirty="0"/>
                  <a:t>, </a:t>
                </a:r>
                <a:r>
                  <a:rPr lang="de-DE" dirty="0" err="1"/>
                  <a:t>snow</a:t>
                </a:r>
                <a:r>
                  <a:rPr lang="de-DE" dirty="0"/>
                  <a:t> </a:t>
                </a:r>
                <a:r>
                  <a:rPr lang="de-DE" dirty="0" err="1"/>
                  <a:t>melt</a:t>
                </a:r>
                <a:r>
                  <a:rPr lang="de-DE" dirty="0"/>
                  <a:t>, rain)</a:t>
                </a:r>
              </a:p>
              <a:p>
                <a:pPr lvl="1"/>
                <a:endParaRPr lang="de-DE" dirty="0"/>
              </a:p>
              <a:p>
                <a:r>
                  <a:rPr lang="de-DE" dirty="0"/>
                  <a:t>Total </a:t>
                </a:r>
                <a:r>
                  <a:rPr lang="de-DE" dirty="0" err="1"/>
                  <a:t>yearly</a:t>
                </a:r>
                <a:r>
                  <a:rPr lang="de-DE" dirty="0"/>
                  <a:t> </a:t>
                </a:r>
                <a:r>
                  <a:rPr lang="de-DE" dirty="0" err="1"/>
                  <a:t>inflow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DEF4DAD-954F-25EC-2708-B7E5BF647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4E20FB-2610-77FD-3BB9-1FAB3BA0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94D-7BC3-DC4D-8224-981E5EC1E71B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6BF1F5-F80B-0C99-DD9A-3EE18454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2BF320-928A-212D-F35C-940F338A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18</a:t>
            </a:fld>
            <a:endParaRPr lang="en-US"/>
          </a:p>
        </p:txBody>
      </p:sp>
      <p:sp>
        <p:nvSpPr>
          <p:cNvPr id="8" name="Interaktive Schaltfläche: Erste Foli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1AABDBE-5A97-3F93-5F07-648A81CAEF3D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passen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69680C-C797-4907-3BBF-40A58E60491C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reieck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700971-96CB-B354-DA6A-43FCF209567C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835B9D3-F23D-E75C-86D8-384B334A1D25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949285-47D2-E328-6C27-15B5387ECAA0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C148797-0A33-4A01-37B8-4EAB1028D783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Oval 15" descr="Magnifying glass">
            <a:hlinkClick r:id="rId5" action="ppaction://hlinksldjump"/>
            <a:extLst>
              <a:ext uri="{FF2B5EF4-FFF2-40B4-BE49-F238E27FC236}">
                <a16:creationId xmlns:a16="http://schemas.microsoft.com/office/drawing/2014/main" id="{78FF60BB-CF26-2DC1-14CA-1ED6A31AF1EB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Oval 16" descr="Bar chart">
            <a:hlinkClick r:id="rId8" action="ppaction://hlinksldjump"/>
            <a:extLst>
              <a:ext uri="{FF2B5EF4-FFF2-40B4-BE49-F238E27FC236}">
                <a16:creationId xmlns:a16="http://schemas.microsoft.com/office/drawing/2014/main" id="{81CD2263-F699-31E6-5E90-80C80D6499EF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8" name="Oval 17" descr="Kreise mit Pfeilen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02DE29D9-8CAE-213A-F6B0-7842873ED220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9" name="Oval 18" descr="Präsentation mit Kreisdiagramm Silhouette">
            <a:hlinkClick r:id="rId14" action="ppaction://hlinksldjump"/>
            <a:extLst>
              <a:ext uri="{FF2B5EF4-FFF2-40B4-BE49-F238E27FC236}">
                <a16:creationId xmlns:a16="http://schemas.microsoft.com/office/drawing/2014/main" id="{EE2A31B1-2178-EDA7-87C9-70C7CC3FA6D0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Oval 19" descr="Rennflagge mit einfarbiger Füllung">
            <a:hlinkClick r:id="rId17" action="ppaction://hlinksldjump"/>
            <a:extLst>
              <a:ext uri="{FF2B5EF4-FFF2-40B4-BE49-F238E27FC236}">
                <a16:creationId xmlns:a16="http://schemas.microsoft.com/office/drawing/2014/main" id="{71C51B1F-473E-0D01-878F-9B67D8EDF314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54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D16D7-2E85-0BB5-D1D8-A83496C0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Spillway</a:t>
            </a:r>
            <a:r>
              <a:rPr lang="de-DE" dirty="0"/>
              <a:t> </a:t>
            </a:r>
            <a:r>
              <a:rPr lang="de-DE" dirty="0" err="1"/>
              <a:t>Discharge</a:t>
            </a:r>
            <a:endParaRPr lang="de-DE" dirty="0"/>
          </a:p>
        </p:txBody>
      </p:sp>
      <p:graphicFrame>
        <p:nvGraphicFramePr>
          <p:cNvPr id="10" name="Inhaltsplatzhalter 2">
            <a:extLst>
              <a:ext uri="{FF2B5EF4-FFF2-40B4-BE49-F238E27FC236}">
                <a16:creationId xmlns:a16="http://schemas.microsoft.com/office/drawing/2014/main" id="{C9964E82-CDFB-0DAD-4AFC-E2A04DB6F4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517165"/>
              </p:ext>
            </p:extLst>
          </p:nvPr>
        </p:nvGraphicFramePr>
        <p:xfrm>
          <a:off x="640080" y="2633472"/>
          <a:ext cx="5455920" cy="3485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416481-01B8-BF8C-3822-EDB321EB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448B-B45A-D344-8472-F32351FFA349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67DA6E-8857-484B-ABB5-2C4B5982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CABF43-CC00-CA9E-E562-4FF1345B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19</a:t>
            </a:fld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8E7CF1E-E6A3-4A0F-7FB0-37F7254F86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92520" y="2635842"/>
            <a:ext cx="5251197" cy="350079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CA0AEBD-F6A1-2105-517B-AB5C2FFFEAD3}"/>
              </a:ext>
            </a:extLst>
          </p:cNvPr>
          <p:cNvSpPr txBox="1"/>
          <p:nvPr/>
        </p:nvSpPr>
        <p:spPr>
          <a:xfrm>
            <a:off x="6149635" y="6118979"/>
            <a:ext cx="13869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https://</a:t>
            </a:r>
            <a:r>
              <a:rPr lang="de-DE" sz="700" dirty="0" err="1"/>
              <a:t>www.landsvirkjun.com</a:t>
            </a:r>
            <a:r>
              <a:rPr lang="de-DE" sz="700" dirty="0"/>
              <a:t>/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D2FF4B0-35A9-5805-42EE-5014D3AC2740}"/>
              </a:ext>
            </a:extLst>
          </p:cNvPr>
          <p:cNvSpPr txBox="1"/>
          <p:nvPr/>
        </p:nvSpPr>
        <p:spPr>
          <a:xfrm>
            <a:off x="1370518" y="3673832"/>
            <a:ext cx="402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3 Scenarios: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47DD37D-5B1F-1369-A842-49AF941B083C}"/>
              </a:ext>
            </a:extLst>
          </p:cNvPr>
          <p:cNvSpPr txBox="1"/>
          <p:nvPr/>
        </p:nvSpPr>
        <p:spPr>
          <a:xfrm>
            <a:off x="1355278" y="5339763"/>
            <a:ext cx="402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Inflow</a:t>
            </a:r>
            <a:r>
              <a:rPr lang="de-DE" dirty="0"/>
              <a:t> – </a:t>
            </a:r>
            <a:r>
              <a:rPr lang="de-DE" dirty="0" err="1"/>
              <a:t>Withdawal</a:t>
            </a:r>
            <a:r>
              <a:rPr lang="de-DE" dirty="0"/>
              <a:t> =</a:t>
            </a:r>
            <a:r>
              <a:rPr lang="el-GR" dirty="0"/>
              <a:t> Δ</a:t>
            </a:r>
            <a:r>
              <a:rPr lang="de-CH" dirty="0" err="1"/>
              <a:t>volume</a:t>
            </a:r>
            <a:endParaRPr lang="de-CH" dirty="0"/>
          </a:p>
          <a:p>
            <a:pPr algn="ctr"/>
            <a:r>
              <a:rPr lang="de-CH" dirty="0"/>
              <a:t>Level &gt;= 625 m </a:t>
            </a:r>
            <a:r>
              <a:rPr lang="de-CH" dirty="0" err="1"/>
              <a:t>a.s.l</a:t>
            </a:r>
            <a:r>
              <a:rPr lang="de-CH" dirty="0"/>
              <a:t>.</a:t>
            </a:r>
            <a:r>
              <a:rPr lang="de-CH" dirty="0">
                <a:sym typeface="Wingdings" pitchFamily="2" charset="2"/>
              </a:rPr>
              <a:t> </a:t>
            </a:r>
            <a:r>
              <a:rPr lang="de-CH" dirty="0" err="1">
                <a:sym typeface="Wingdings" pitchFamily="2" charset="2"/>
              </a:rPr>
              <a:t>Inflow</a:t>
            </a:r>
            <a:r>
              <a:rPr lang="de-CH" dirty="0">
                <a:sym typeface="Wingdings" pitchFamily="2" charset="2"/>
              </a:rPr>
              <a:t> = Spill</a:t>
            </a:r>
            <a:r>
              <a:rPr lang="de-DE" dirty="0"/>
              <a:t> </a:t>
            </a:r>
          </a:p>
        </p:txBody>
      </p:sp>
      <p:sp>
        <p:nvSpPr>
          <p:cNvPr id="3" name="Interaktive Schaltfläche: Erste Folie 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B181284-C1C5-A09D-DD5C-FF08C620AE0F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3ABC7C4-F6B4-CFBF-EC8D-79A7606606A7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C0CCF2-5284-BE78-4723-CB49948A60F3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80AFB99-D29B-34D5-6B6A-72D1A840ABD0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3DB5A3-EC3A-2637-D6D5-D68378E52F31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4CA7B604-0896-EF91-1C74-83A8695DA5C5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0" name="Oval 19" descr="Magnifying glass">
            <a:hlinkClick r:id="rId10" action="ppaction://hlinksldjump"/>
            <a:extLst>
              <a:ext uri="{FF2B5EF4-FFF2-40B4-BE49-F238E27FC236}">
                <a16:creationId xmlns:a16="http://schemas.microsoft.com/office/drawing/2014/main" id="{3903F8E3-1BD7-E3E8-4411-CB3BA33E75FC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1" name="Oval 20" descr="Bar chart">
            <a:hlinkClick r:id="rId13" action="ppaction://hlinksldjump"/>
            <a:extLst>
              <a:ext uri="{FF2B5EF4-FFF2-40B4-BE49-F238E27FC236}">
                <a16:creationId xmlns:a16="http://schemas.microsoft.com/office/drawing/2014/main" id="{4C2847CB-93A1-8FBF-DD5C-D5374F169A05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2" name="Oval 21" descr="Kreise mit Pfeilen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D8DB2D94-A369-C258-07BF-B2327209CA49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3" name="Oval 22" descr="Präsentation mit Kreisdiagramm Silhouette">
            <a:hlinkClick r:id="rId19" action="ppaction://hlinksldjump"/>
            <a:extLst>
              <a:ext uri="{FF2B5EF4-FFF2-40B4-BE49-F238E27FC236}">
                <a16:creationId xmlns:a16="http://schemas.microsoft.com/office/drawing/2014/main" id="{FF6B016A-D91D-9CD5-55AD-6DE21753AC77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4" name="Oval 23" descr="Rennflagge mit einfarbiger Füllung">
            <a:hlinkClick r:id="rId22" action="ppaction://hlinksldjump"/>
            <a:extLst>
              <a:ext uri="{FF2B5EF4-FFF2-40B4-BE49-F238E27FC236}">
                <a16:creationId xmlns:a16="http://schemas.microsoft.com/office/drawing/2014/main" id="{A3B253AA-669C-ADE1-CBDC-3A052A51F985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2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7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EAD97-E0B5-862E-F1F1-71CA01414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4B2FB-A5EF-22AF-76AE-F34A5522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err="1">
                <a:latin typeface="Avenir Book" panose="02000503020000020003" pitchFamily="2" charset="0"/>
              </a:rPr>
              <a:t>How</a:t>
            </a:r>
            <a:r>
              <a:rPr lang="de-DE" b="0" dirty="0">
                <a:latin typeface="Avenir Book" panose="02000503020000020003" pitchFamily="2" charset="0"/>
              </a:rPr>
              <a:t> will Climate Change </a:t>
            </a:r>
            <a:r>
              <a:rPr lang="de-DE" b="0" dirty="0" err="1">
                <a:latin typeface="Avenir Book" panose="02000503020000020003" pitchFamily="2" charset="0"/>
              </a:rPr>
              <a:t>influence</a:t>
            </a:r>
            <a:r>
              <a:rPr lang="de-DE" b="0" dirty="0">
                <a:latin typeface="Avenir Book" panose="02000503020000020003" pitchFamily="2" charset="0"/>
              </a:rPr>
              <a:t> </a:t>
            </a:r>
            <a:r>
              <a:rPr lang="de-DE" b="0" dirty="0" err="1">
                <a:latin typeface="Avenir Book" panose="02000503020000020003" pitchFamily="2" charset="0"/>
              </a:rPr>
              <a:t>Runoff</a:t>
            </a:r>
            <a:r>
              <a:rPr lang="de-DE" b="0" dirty="0">
                <a:latin typeface="Avenir Book" panose="02000503020000020003" pitchFamily="2" charset="0"/>
              </a:rPr>
              <a:t>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A18B302-BF6A-DA93-14F4-0C96A17E1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31713" y="2459104"/>
            <a:ext cx="4955223" cy="3435581"/>
          </a:xfrm>
          <a:prstGeom prst="rect">
            <a:avLst/>
          </a:prstGeom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89A3D6C5-5598-B42C-CE39-D7E66BDB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65C7-A2A0-8A49-8825-4D64A6DF0AFE}" type="datetime1">
              <a:rPr lang="de-CH" smtClean="0"/>
              <a:t>02.05.25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6B023CB1-B42B-A150-FEE0-CC45BB22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900" u="none" strike="noStrike" spc="3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HS5.3.4 </a:t>
            </a:r>
            <a:r>
              <a:rPr lang="de-CH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| </a:t>
            </a:r>
            <a:r>
              <a:rPr lang="de-DE" sz="900" spc="300" dirty="0">
                <a:solidFill>
                  <a:srgbClr val="FFFFFF"/>
                </a:solidFill>
                <a:latin typeface="Avenir Light" panose="020B0402020203020204" pitchFamily="34" charset="77"/>
              </a:rPr>
              <a:t>EGU</a:t>
            </a:r>
            <a:r>
              <a:rPr lang="de-DE" sz="900" spc="300" dirty="0">
                <a:latin typeface="Avenir Light" panose="020B0402020203020204" pitchFamily="34" charset="77"/>
              </a:rPr>
              <a:t>25-6596</a:t>
            </a:r>
            <a:endParaRPr lang="en-US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6DB46ED3-70F4-D427-A30A-123ED567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</a:t>
            </a:fld>
            <a:endParaRPr lang="en-US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B671EB93-8D5F-42F8-BF33-81B194E4B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2 Minute Madness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480744-44B2-CEC7-5EEB-18A2E2A0EAFC}"/>
              </a:ext>
            </a:extLst>
          </p:cNvPr>
          <p:cNvSpPr txBox="1"/>
          <p:nvPr/>
        </p:nvSpPr>
        <p:spPr>
          <a:xfrm>
            <a:off x="5670494" y="5894685"/>
            <a:ext cx="618979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dirty="0"/>
              <a:t>https://</a:t>
            </a:r>
            <a:r>
              <a:rPr lang="de-DE" sz="700" dirty="0" err="1"/>
              <a:t>res.cloudinary.com</a:t>
            </a:r>
            <a:r>
              <a:rPr lang="de-DE" sz="700" dirty="0"/>
              <a:t>/</a:t>
            </a:r>
            <a:r>
              <a:rPr lang="de-DE" sz="700" dirty="0" err="1"/>
              <a:t>icelandtours</a:t>
            </a:r>
            <a:r>
              <a:rPr lang="de-DE" sz="700" dirty="0"/>
              <a:t>/g_auto,f_auto,c_fill,w_3840,q_auto:best/vatnajokull_glacier_martin_robles_unsplash_c2f641f9d6.jpg</a:t>
            </a:r>
          </a:p>
        </p:txBody>
      </p:sp>
      <p:pic>
        <p:nvPicPr>
          <p:cNvPr id="16" name="Grafik 15" descr="Ein Bild, das Berg, Gletscher, Schnee, draußen enthält.&#10;&#10;KI-generierte Inhalte können fehlerhaft sein.">
            <a:extLst>
              <a:ext uri="{FF2B5EF4-FFF2-40B4-BE49-F238E27FC236}">
                <a16:creationId xmlns:a16="http://schemas.microsoft.com/office/drawing/2014/main" id="{942AA58F-44EC-1119-2F31-73F65CD1F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87" y="2459104"/>
            <a:ext cx="6107700" cy="3435581"/>
          </a:xfrm>
          <a:prstGeom prst="rect">
            <a:avLst/>
          </a:prstGeom>
        </p:spPr>
      </p:pic>
      <p:sp>
        <p:nvSpPr>
          <p:cNvPr id="17" name="Interaktive Schaltfläche: Anpassen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EF24AB9-03B1-C2DF-3513-6E0D0D4C18BA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D10440-8BBC-433F-9C31-E58623EDF21E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6872F65-A6F9-88AE-7A14-809EE2B739B6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Dreieck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5BB0592-07BA-15C0-3C4D-16494A015998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teraktive Schaltfläche: Erste Foli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EFCBC0B-525B-423A-0DE8-DAAE10E327A7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734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9C200-C7D6-6CA8-8D33-F26818B7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Uncertainty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38288E-113B-7C9C-5960-8A8AE2E8B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472"/>
            <a:ext cx="5455920" cy="3566160"/>
          </a:xfrm>
        </p:spPr>
        <p:txBody>
          <a:bodyPr/>
          <a:lstStyle/>
          <a:p>
            <a:r>
              <a:rPr lang="de-DE" dirty="0"/>
              <a:t>ANOVA:</a:t>
            </a:r>
          </a:p>
          <a:p>
            <a:pPr lvl="1"/>
            <a:r>
              <a:rPr lang="de-DE" dirty="0"/>
              <a:t>Analysis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Variance</a:t>
            </a:r>
            <a:endParaRPr lang="de-DE" dirty="0"/>
          </a:p>
          <a:p>
            <a:pPr lvl="1"/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uncertainty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  <a:p>
            <a:pPr lvl="2"/>
            <a:r>
              <a:rPr lang="de-DE" dirty="0"/>
              <a:t>Emission </a:t>
            </a:r>
            <a:r>
              <a:rPr lang="de-DE" dirty="0" err="1"/>
              <a:t>scenarios</a:t>
            </a:r>
            <a:endParaRPr lang="de-DE" dirty="0"/>
          </a:p>
          <a:p>
            <a:pPr lvl="2"/>
            <a:r>
              <a:rPr lang="de-DE" dirty="0"/>
              <a:t>Climate </a:t>
            </a:r>
            <a:r>
              <a:rPr lang="de-DE" dirty="0" err="1"/>
              <a:t>models</a:t>
            </a:r>
            <a:endParaRPr lang="de-DE" dirty="0"/>
          </a:p>
          <a:p>
            <a:pPr lvl="2"/>
            <a:r>
              <a:rPr lang="de-DE" dirty="0"/>
              <a:t>Parameter </a:t>
            </a:r>
            <a:r>
              <a:rPr lang="de-DE" dirty="0" err="1"/>
              <a:t>sets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E9489B-0171-3E8D-55C4-6A963632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44C2-B581-0342-BA94-F6F29320B1A9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E0C86A-C6CF-3ED5-BFAD-D32096CA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708F70-A60C-7518-4041-F9DE8542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20</a:t>
            </a:fld>
            <a:endParaRPr lang="en-US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F2AF059-EAD0-1121-950B-D059C72DCFD0}"/>
              </a:ext>
            </a:extLst>
          </p:cNvPr>
          <p:cNvSpPr txBox="1">
            <a:spLocks/>
          </p:cNvSpPr>
          <p:nvPr/>
        </p:nvSpPr>
        <p:spPr>
          <a:xfrm>
            <a:off x="6099662" y="2633472"/>
            <a:ext cx="5455920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Inter</a:t>
            </a:r>
            <a:r>
              <a:rPr lang="de-DE" dirty="0"/>
              <a:t> annual </a:t>
            </a:r>
            <a:r>
              <a:rPr lang="de-DE" dirty="0" err="1"/>
              <a:t>variability</a:t>
            </a:r>
            <a:endParaRPr lang="de-DE" dirty="0"/>
          </a:p>
          <a:p>
            <a:pPr lvl="1"/>
            <a:r>
              <a:rPr lang="de-DE" dirty="0" err="1"/>
              <a:t>Significance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pPr lvl="1"/>
            <a:r>
              <a:rPr lang="de-DE" dirty="0"/>
              <a:t>Trend &gt; </a:t>
            </a:r>
            <a:r>
              <a:rPr lang="de-DE" dirty="0" err="1"/>
              <a:t>variabilitty</a:t>
            </a:r>
            <a:endParaRPr lang="de-DE" dirty="0"/>
          </a:p>
        </p:txBody>
      </p:sp>
      <p:sp>
        <p:nvSpPr>
          <p:cNvPr id="9" name="Interaktive Schaltfläche: Erste Foli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FCA466B-B987-6B26-D339-756A04D8E947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teraktive Schaltfläche: Anpassen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8E3EBA-A96C-421B-FF48-77AB5A06CD14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reieck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23E981-1CCE-F306-083E-C951C78D7DDD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54208D6-F182-33F8-D48D-8BE6813DBB0D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99E6B0-297D-9711-E269-C6D744068A6E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1CCA617C-89DB-0693-3D00-93470945B187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b="1" dirty="0">
                <a:sym typeface="Wingdings" pitchFamily="2" charset="2"/>
              </a:rPr>
              <a:t>      Methods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7" name="Oval 16" descr="Magnifying glass">
            <a:hlinkClick r:id="rId3" action="ppaction://hlinksldjump"/>
            <a:extLst>
              <a:ext uri="{FF2B5EF4-FFF2-40B4-BE49-F238E27FC236}">
                <a16:creationId xmlns:a16="http://schemas.microsoft.com/office/drawing/2014/main" id="{0F87BC61-907D-705D-4832-414F20544739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Oval 17" descr="Bar chart">
            <a:hlinkClick r:id="rId6" action="ppaction://hlinksldjump"/>
            <a:extLst>
              <a:ext uri="{FF2B5EF4-FFF2-40B4-BE49-F238E27FC236}">
                <a16:creationId xmlns:a16="http://schemas.microsoft.com/office/drawing/2014/main" id="{CAC8CA38-1554-DB61-5046-21BD6723479B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9" name="Oval 18" descr="Kreise mit Pfeilen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2A16A144-92F8-FAA8-CF83-145D1A41491D}"/>
              </a:ext>
            </a:extLst>
          </p:cNvPr>
          <p:cNvSpPr/>
          <p:nvPr/>
        </p:nvSpPr>
        <p:spPr>
          <a:xfrm>
            <a:off x="5997083" y="1174674"/>
            <a:ext cx="276749" cy="274898"/>
          </a:xfrm>
          <a:prstGeom prst="ellipse">
            <a:avLst/>
          </a:prstGeom>
          <a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0" name="Oval 19" descr="Präsentation mit Kreisdiagramm Silhouette">
            <a:hlinkClick r:id="rId12" action="ppaction://hlinksldjump"/>
            <a:extLst>
              <a:ext uri="{FF2B5EF4-FFF2-40B4-BE49-F238E27FC236}">
                <a16:creationId xmlns:a16="http://schemas.microsoft.com/office/drawing/2014/main" id="{D551056B-D824-8335-D487-0C33770C932F}"/>
              </a:ext>
            </a:extLst>
          </p:cNvPr>
          <p:cNvSpPr/>
          <p:nvPr/>
        </p:nvSpPr>
        <p:spPr>
          <a:xfrm>
            <a:off x="7454665" y="1174674"/>
            <a:ext cx="276748" cy="274898"/>
          </a:xfrm>
          <a:prstGeom prst="ellipse">
            <a:avLst/>
          </a:prstGeom>
          <a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1" name="Oval 20" descr="Rennflagge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846C5A41-C65D-7857-CF7B-DE0BF0FD5BA5}"/>
              </a:ext>
            </a:extLst>
          </p:cNvPr>
          <p:cNvSpPr/>
          <p:nvPr/>
        </p:nvSpPr>
        <p:spPr>
          <a:xfrm>
            <a:off x="9992515" y="1174674"/>
            <a:ext cx="276748" cy="274898"/>
          </a:xfrm>
          <a:prstGeom prst="ellipse">
            <a:avLst/>
          </a:prstGeom>
          <a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626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FC4BA-4B1E-B232-706A-E6FAA3986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EB9DC-DBFC-7C41-F1E6-E1C9F422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Summary</a:t>
            </a: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5ACB5588-754B-2FFB-B40F-1158F5C17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975126"/>
              </p:ext>
            </p:extLst>
          </p:nvPr>
        </p:nvGraphicFramePr>
        <p:xfrm>
          <a:off x="640080" y="2633472"/>
          <a:ext cx="10890928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E02F9E-A8B7-693F-2A35-3DAAB58C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2FA26-89CB-334A-AE56-26E414164C83}" type="datetime1">
              <a:rPr lang="de-CH" smtClean="0"/>
              <a:t>02.05.25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F88035-1E58-5AFF-2698-D2979372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E7BBA4-5FB1-DC48-30C6-B01805EB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21</a:t>
            </a:fld>
            <a:endParaRPr lang="en-US"/>
          </a:p>
        </p:txBody>
      </p:sp>
      <p:sp>
        <p:nvSpPr>
          <p:cNvPr id="3" name="Interaktive Schaltfläche: Erste Folie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39ED48A-BC7F-F21D-431E-B84C3C0B6BDD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AE56DDE-7C58-B185-0312-A193D34FA3C7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reieck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399CF6-2180-0128-8A15-C09DEA077D92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D8666FD-2CE7-D5CD-389E-8F3BC69EC063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CBD2289-CABF-BA04-434F-5FCAF44E9FA3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F472C61-635B-91F1-BED4-58E704A2A23E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4" name="Oval 13" descr="Magnifying glass">
            <a:hlinkClick r:id="rId8" action="ppaction://hlinksldjump"/>
            <a:extLst>
              <a:ext uri="{FF2B5EF4-FFF2-40B4-BE49-F238E27FC236}">
                <a16:creationId xmlns:a16="http://schemas.microsoft.com/office/drawing/2014/main" id="{3924BFF3-D3CB-F00B-1652-5588B056277D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5" name="Oval 14" descr="Bar chart">
            <a:hlinkClick r:id="rId11" action="ppaction://hlinksldjump"/>
            <a:extLst>
              <a:ext uri="{FF2B5EF4-FFF2-40B4-BE49-F238E27FC236}">
                <a16:creationId xmlns:a16="http://schemas.microsoft.com/office/drawing/2014/main" id="{71701BB2-C995-6BB2-C122-EC4183426B36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6" name="Oval 15" descr="Kreise mit Pfeil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32AF380C-59DF-FE7D-DA7D-85DBCE0BD82E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7" name="Oval 16" descr="Präsentation mit Kreisdiagramm Silhouette">
            <a:hlinkClick r:id="rId17" action="ppaction://hlinksldjump"/>
            <a:extLst>
              <a:ext uri="{FF2B5EF4-FFF2-40B4-BE49-F238E27FC236}">
                <a16:creationId xmlns:a16="http://schemas.microsoft.com/office/drawing/2014/main" id="{566F7B8E-0EDC-79AC-A0E9-FA5968BA7EE3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8">
              <a:grayscl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Oval 17" descr="Rennflagge mit einfarbiger Füllung">
            <a:hlinkClick r:id="rId20" action="ppaction://hlinksldjump"/>
            <a:extLst>
              <a:ext uri="{FF2B5EF4-FFF2-40B4-BE49-F238E27FC236}">
                <a16:creationId xmlns:a16="http://schemas.microsoft.com/office/drawing/2014/main" id="{84250659-9A8C-7A3F-EB67-FD0AF48464FB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2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289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CF07F-9527-E3D0-B42B-63C4A2A6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and </a:t>
            </a:r>
            <a:r>
              <a:rPr lang="de-DE" dirty="0" err="1"/>
              <a:t>Discussion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39EF1E-12A0-8C02-8F65-02616AB0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B8EB-DFA1-344A-A1C8-94952B44FB26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E4E14D-8A5C-9255-2459-AF9B5227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453295-9621-6E86-C8D1-067DA2AB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22</a:t>
            </a:fld>
            <a:endParaRPr lang="en-US"/>
          </a:p>
        </p:txBody>
      </p:sp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DD12E4A8-D3F1-BFF7-1F7D-9F85093D0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479044" y="3864228"/>
            <a:ext cx="2950703" cy="2213027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11BB217-BA14-E4B7-D3BA-9515119E46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62253" y="3864228"/>
            <a:ext cx="2950702" cy="2213027"/>
          </a:xfrm>
          <a:prstGeom prst="rect">
            <a:avLst/>
          </a:prstGeom>
        </p:spPr>
      </p:pic>
      <p:sp>
        <p:nvSpPr>
          <p:cNvPr id="3" name="Interaktive Schaltfläche: Erste Foli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9FC4F14-727C-0737-B78E-53BBFC084B6F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3F82CD-6199-68EF-6A43-A075CD2E31B4}"/>
              </a:ext>
            </a:extLst>
          </p:cNvPr>
          <p:cNvSpPr txBox="1"/>
          <p:nvPr/>
        </p:nvSpPr>
        <p:spPr>
          <a:xfrm>
            <a:off x="661900" y="2493578"/>
            <a:ext cx="76284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Currently</a:t>
            </a:r>
            <a:r>
              <a:rPr lang="de-DE" dirty="0"/>
              <a:t>,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20%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inflow</a:t>
            </a:r>
            <a:r>
              <a:rPr lang="de-DE" dirty="0"/>
              <a:t> </a:t>
            </a:r>
            <a:r>
              <a:rPr lang="de-DE" dirty="0" err="1"/>
              <a:t>bypass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turbines</a:t>
            </a:r>
            <a:r>
              <a:rPr lang="de-DE" dirty="0"/>
              <a:t> via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spillway</a:t>
            </a:r>
            <a:endParaRPr lang="de-DE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inflow</a:t>
            </a:r>
            <a:r>
              <a:rPr lang="de-DE" dirty="0"/>
              <a:t> will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spill</a:t>
            </a:r>
            <a:endParaRPr lang="de-DE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potential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stays</a:t>
            </a:r>
            <a:r>
              <a:rPr lang="de-DE" dirty="0"/>
              <a:t> </a:t>
            </a:r>
            <a:r>
              <a:rPr lang="de-DE" dirty="0" err="1"/>
              <a:t>unused</a:t>
            </a:r>
            <a:r>
              <a:rPr lang="de-DE" dirty="0"/>
              <a:t> </a:t>
            </a:r>
          </a:p>
        </p:txBody>
      </p:sp>
      <p:sp>
        <p:nvSpPr>
          <p:cNvPr id="11" name="Interaktive Schaltfläche: Anpassen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4DE565A-811A-5925-4CD8-5A980CDA63C8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2A7E28-825E-65DD-4B8E-3D1C31A45961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283438C-DF03-0726-F5E9-A1F327982664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E9D3B9-6E1E-2F52-D217-A8A91FDB4195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52670A4-372C-D654-E39E-D7AA86E8FFE1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Oval 15" descr="Magnifying glass">
            <a:hlinkClick r:id="rId6" action="ppaction://hlinksldjump"/>
            <a:extLst>
              <a:ext uri="{FF2B5EF4-FFF2-40B4-BE49-F238E27FC236}">
                <a16:creationId xmlns:a16="http://schemas.microsoft.com/office/drawing/2014/main" id="{A802480F-D459-B26F-7265-35451C716413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Oval 16" descr="Bar chart">
            <a:hlinkClick r:id="rId9" action="ppaction://hlinksldjump"/>
            <a:extLst>
              <a:ext uri="{FF2B5EF4-FFF2-40B4-BE49-F238E27FC236}">
                <a16:creationId xmlns:a16="http://schemas.microsoft.com/office/drawing/2014/main" id="{4E6B5694-19ED-5D76-9CCC-CCE92755724D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8" name="Oval 17" descr="Kreise mit Pfeile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66841BF7-6073-D220-8E5E-F4435C63EBEC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9" name="Oval 18" descr="Präsentation mit Kreisdiagramm Silhouette">
            <a:hlinkClick r:id="rId15" action="ppaction://hlinksldjump"/>
            <a:extLst>
              <a:ext uri="{FF2B5EF4-FFF2-40B4-BE49-F238E27FC236}">
                <a16:creationId xmlns:a16="http://schemas.microsoft.com/office/drawing/2014/main" id="{9BBD2F5F-D65C-F6B8-7830-2DF73E2F164F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6">
              <a:grayscl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Oval 19" descr="Rennflagge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3BB18932-48DF-F2E9-D495-9C2427F28C21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235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03E03-65B4-A6B2-E233-06773325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+ Validation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55C957-6945-81DD-5562-0B89EB518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5942-5911-3D4B-A5D7-1D3A601DB415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8A0BC6-4E50-8463-61E5-FBE54169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77263-0E08-31E0-E2F8-7D06326A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23</a:t>
            </a:fld>
            <a:endParaRPr lang="en-US"/>
          </a:p>
        </p:txBody>
      </p:sp>
      <p:pic>
        <p:nvPicPr>
          <p:cNvPr id="8" name="Inhaltsplatzhalter 16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F2E948AC-688B-D9D6-3066-F20F86489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3655035"/>
            <a:ext cx="4556760" cy="2718323"/>
          </a:xfrm>
          <a:prstGeom prst="rect">
            <a:avLst/>
          </a:prstGeom>
        </p:spPr>
      </p:pic>
      <p:pic>
        <p:nvPicPr>
          <p:cNvPr id="9" name="Inhaltsplatzhalter 18">
            <a:extLst>
              <a:ext uri="{FF2B5EF4-FFF2-40B4-BE49-F238E27FC236}">
                <a16:creationId xmlns:a16="http://schemas.microsoft.com/office/drawing/2014/main" id="{1602F468-4D0B-CB5D-C0EB-C03C41F488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00522" y="3638026"/>
            <a:ext cx="3784598" cy="2718324"/>
          </a:xfrm>
          <a:prstGeom prst="rect">
            <a:avLst/>
          </a:prstGeom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585A03DC-C392-7403-19A2-EE837BDF4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706318"/>
              </p:ext>
            </p:extLst>
          </p:nvPr>
        </p:nvGraphicFramePr>
        <p:xfrm>
          <a:off x="955040" y="2310600"/>
          <a:ext cx="9530080" cy="124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830">
                  <a:extLst>
                    <a:ext uri="{9D8B030D-6E8A-4147-A177-3AD203B41FA5}">
                      <a16:colId xmlns:a16="http://schemas.microsoft.com/office/drawing/2014/main" val="1797924556"/>
                    </a:ext>
                  </a:extLst>
                </a:gridCol>
                <a:gridCol w="1352241">
                  <a:extLst>
                    <a:ext uri="{9D8B030D-6E8A-4147-A177-3AD203B41FA5}">
                      <a16:colId xmlns:a16="http://schemas.microsoft.com/office/drawing/2014/main" val="1307766766"/>
                    </a:ext>
                  </a:extLst>
                </a:gridCol>
                <a:gridCol w="1283249">
                  <a:extLst>
                    <a:ext uri="{9D8B030D-6E8A-4147-A177-3AD203B41FA5}">
                      <a16:colId xmlns:a16="http://schemas.microsoft.com/office/drawing/2014/main" val="4127825933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549136029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989750363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511802129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1281801301"/>
                    </a:ext>
                  </a:extLst>
                </a:gridCol>
              </a:tblGrid>
              <a:tr h="515970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Calibration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KGE </a:t>
                      </a:r>
                      <a:r>
                        <a:rPr lang="de-DE" dirty="0" err="1"/>
                        <a:t>mean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KGE </a:t>
                      </a:r>
                      <a:r>
                        <a:rPr lang="de-DE" dirty="0" err="1"/>
                        <a:t>max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KGE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MAE </a:t>
                      </a:r>
                      <a:r>
                        <a:rPr lang="de-DE" dirty="0" err="1"/>
                        <a:t>mean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MAE </a:t>
                      </a:r>
                      <a:r>
                        <a:rPr lang="de-DE" dirty="0" err="1"/>
                        <a:t>max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MAE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982406"/>
                  </a:ext>
                </a:extLst>
              </a:tr>
              <a:tr h="340409">
                <a:tc>
                  <a:txBody>
                    <a:bodyPr/>
                    <a:lstStyle/>
                    <a:p>
                      <a:r>
                        <a:rPr lang="de-DE" dirty="0"/>
                        <a:t>Best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-250.5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-133.0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-429.7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9100"/>
                  </a:ext>
                </a:extLst>
              </a:tr>
              <a:tr h="340409">
                <a:tc>
                  <a:txBody>
                    <a:bodyPr/>
                    <a:lstStyle/>
                    <a:p>
                      <a:r>
                        <a:rPr lang="de-DE" dirty="0"/>
                        <a:t>Best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-417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-108.7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-1389.8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7288"/>
                  </a:ext>
                </a:extLst>
              </a:tr>
            </a:tbl>
          </a:graphicData>
        </a:graphic>
      </p:graphicFrame>
      <p:sp>
        <p:nvSpPr>
          <p:cNvPr id="3" name="Interaktive Schaltfläche: Erste Foli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7F12D34-8DE6-0489-0D0C-4895425B9576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AE7AA3B-7548-5675-2DB8-F886B07678E8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80B980-F63C-4DCD-77B9-2EFA20582B01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26C8262-8E0F-D392-9CEF-B4628150D6CC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6B38B9A-6150-1DF6-86FC-D40C5D7D29E7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8A07A22-25C8-055B-3AEA-FBDB356A27D9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8" name="Oval 17" descr="Magnifying glass">
            <a:hlinkClick r:id="rId5" action="ppaction://hlinksldjump"/>
            <a:extLst>
              <a:ext uri="{FF2B5EF4-FFF2-40B4-BE49-F238E27FC236}">
                <a16:creationId xmlns:a16="http://schemas.microsoft.com/office/drawing/2014/main" id="{28C7B5E0-75B4-A994-6C3B-9FF7781B08E9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9" name="Oval 18" descr="Bar chart">
            <a:hlinkClick r:id="rId8" action="ppaction://hlinksldjump"/>
            <a:extLst>
              <a:ext uri="{FF2B5EF4-FFF2-40B4-BE49-F238E27FC236}">
                <a16:creationId xmlns:a16="http://schemas.microsoft.com/office/drawing/2014/main" id="{C457F15D-9B2F-F246-A169-BBD2581B5A23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0" name="Oval 19" descr="Kreise mit Pfeilen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1C4974B7-7816-6384-4055-343F94D904F8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1" name="Oval 20" descr="Präsentation mit Kreisdiagramm Silhouette">
            <a:hlinkClick r:id="rId14" action="ppaction://hlinksldjump"/>
            <a:extLst>
              <a:ext uri="{FF2B5EF4-FFF2-40B4-BE49-F238E27FC236}">
                <a16:creationId xmlns:a16="http://schemas.microsoft.com/office/drawing/2014/main" id="{70299BFB-129E-FBAB-0B23-F1D008138B2A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5">
              <a:grayscl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2" name="Oval 21" descr="Rennflagge mit einfarbiger Füllung">
            <a:hlinkClick r:id="rId17" action="ppaction://hlinksldjump"/>
            <a:extLst>
              <a:ext uri="{FF2B5EF4-FFF2-40B4-BE49-F238E27FC236}">
                <a16:creationId xmlns:a16="http://schemas.microsoft.com/office/drawing/2014/main" id="{5CDF2F51-404E-C4A4-6571-B4B598ADD198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33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4A1F2-5C2A-55A7-59B1-EA4362B9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</a:t>
            </a:r>
            <a:r>
              <a:rPr lang="de-DE" dirty="0" err="1"/>
              <a:t>Projection</a:t>
            </a:r>
            <a:r>
              <a:rPr lang="de-DE" dirty="0"/>
              <a:t> Data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62D9A-7805-4F7D-16A2-0371EFF3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FD57-FA33-1945-9265-81AF866665B7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6CDCE8-A856-5DC4-313C-2E66F302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658769-EEF5-A96B-363D-57061800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24</a:t>
            </a:fld>
            <a:endParaRPr lang="en-US"/>
          </a:p>
        </p:txBody>
      </p:sp>
      <p:pic>
        <p:nvPicPr>
          <p:cNvPr id="8" name="Inhaltsplatzhalter 17">
            <a:extLst>
              <a:ext uri="{FF2B5EF4-FFF2-40B4-BE49-F238E27FC236}">
                <a16:creationId xmlns:a16="http://schemas.microsoft.com/office/drawing/2014/main" id="{8D8A9CAF-AEF8-45BD-3A94-EFBBE113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4660" y="2403604"/>
            <a:ext cx="3347296" cy="2510472"/>
          </a:xfrm>
          <a:prstGeom prst="rect">
            <a:avLst/>
          </a:prstGeom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F2C98629-F12B-789F-A03B-204D0FDA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17097" y="2403604"/>
            <a:ext cx="3347296" cy="25104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CCDF1FA-F352-3347-D7EC-000B09B14279}"/>
              </a:ext>
            </a:extLst>
          </p:cNvPr>
          <p:cNvSpPr txBox="1"/>
          <p:nvPr/>
        </p:nvSpPr>
        <p:spPr>
          <a:xfrm>
            <a:off x="3790002" y="2207260"/>
            <a:ext cx="234150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catchment</a:t>
            </a:r>
            <a:r>
              <a:rPr lang="de-DE" dirty="0"/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in all Scenarios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</a:t>
            </a:r>
            <a:r>
              <a:rPr lang="de-DE" dirty="0" err="1"/>
              <a:t>century</a:t>
            </a:r>
            <a:endParaRPr lang="de-DE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Larger </a:t>
            </a:r>
            <a:r>
              <a:rPr lang="de-DE" dirty="0" err="1"/>
              <a:t>deviations</a:t>
            </a:r>
            <a:r>
              <a:rPr lang="de-DE" dirty="0"/>
              <a:t> after 2060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Average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stays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0°, apart </a:t>
            </a:r>
            <a:r>
              <a:rPr lang="de-DE" dirty="0" err="1"/>
              <a:t>from</a:t>
            </a:r>
            <a:r>
              <a:rPr lang="de-DE" dirty="0"/>
              <a:t> SSP5-8.5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CC7287-0BCE-A6AB-6FC5-751D5BC6E7DA}"/>
              </a:ext>
            </a:extLst>
          </p:cNvPr>
          <p:cNvSpPr txBox="1"/>
          <p:nvPr/>
        </p:nvSpPr>
        <p:spPr>
          <a:xfrm>
            <a:off x="9431930" y="2453482"/>
            <a:ext cx="2503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catchment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precipitation</a:t>
            </a:r>
            <a:r>
              <a:rPr lang="de-DE" dirty="0"/>
              <a:t> in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scenario</a:t>
            </a:r>
            <a:endParaRPr lang="de-DE" dirty="0"/>
          </a:p>
        </p:txBody>
      </p:sp>
      <p:sp>
        <p:nvSpPr>
          <p:cNvPr id="11" name="Interaktive Schaltfläche: Erste Foli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7114BE0-D0D8-CB66-DFCE-8A0E61E44AC1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8977912-B36A-ADD6-A9FE-4A8A389F6850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B6332-09E5-3785-F326-1522AFAEB988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CFB1B45-CB42-BD84-D8D6-F4952218C359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5A385F6-223F-AD51-1062-1C6E7877BAAE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53AF330-79C1-C876-9324-D6907B7B35E2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9" name="Oval 18" descr="Magnifying glass">
            <a:hlinkClick r:id="rId5" action="ppaction://hlinksldjump"/>
            <a:extLst>
              <a:ext uri="{FF2B5EF4-FFF2-40B4-BE49-F238E27FC236}">
                <a16:creationId xmlns:a16="http://schemas.microsoft.com/office/drawing/2014/main" id="{86A28355-445C-60A0-6DA0-F4C36412297C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Oval 19" descr="Bar chart">
            <a:hlinkClick r:id="rId8" action="ppaction://hlinksldjump"/>
            <a:extLst>
              <a:ext uri="{FF2B5EF4-FFF2-40B4-BE49-F238E27FC236}">
                <a16:creationId xmlns:a16="http://schemas.microsoft.com/office/drawing/2014/main" id="{8C2BD1CE-93B3-714C-403F-C70D621E5D6B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1" name="Oval 20" descr="Kreise mit Pfeilen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633E8657-447C-5647-3A74-2801FC6E7C36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2" name="Oval 21" descr="Präsentation mit Kreisdiagramm Silhouette">
            <a:hlinkClick r:id="rId14" action="ppaction://hlinksldjump"/>
            <a:extLst>
              <a:ext uri="{FF2B5EF4-FFF2-40B4-BE49-F238E27FC236}">
                <a16:creationId xmlns:a16="http://schemas.microsoft.com/office/drawing/2014/main" id="{3E0A20B9-FFA9-385E-C2A5-F0488FB3CAC2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5">
              <a:grayscl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Oval 22" descr="Rennflagge mit einfarbiger Füllung">
            <a:hlinkClick r:id="rId17" action="ppaction://hlinksldjump"/>
            <a:extLst>
              <a:ext uri="{FF2B5EF4-FFF2-40B4-BE49-F238E27FC236}">
                <a16:creationId xmlns:a16="http://schemas.microsoft.com/office/drawing/2014/main" id="{54BF84B0-6B33-4E59-28C2-FCD15EF1E9DE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930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90355-7F56-7DDC-D2D5-C95999143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14448-DEF2-400F-1E07-B9C8D1E4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Inflow</a:t>
            </a:r>
            <a:r>
              <a:rPr lang="de-DE" dirty="0"/>
              <a:t> Change and </a:t>
            </a:r>
            <a:r>
              <a:rPr lang="de-DE" dirty="0" err="1"/>
              <a:t>Uncertainty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AE4A11-2EEB-66F5-F589-A8AF21C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DC3B-FA2E-1545-BA30-DD5FD3C9FA63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4207B1-6EBF-5EFB-5EA8-C1331FA8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F83BD5-5E9E-5CEE-23C3-AA0A9808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25</a:t>
            </a:fld>
            <a:endParaRPr lang="en-US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B6679F5-D617-1810-8D5D-162613EE0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098" y="1141220"/>
            <a:ext cx="11168585" cy="365125"/>
          </a:xfrm>
        </p:spPr>
        <p:txBody>
          <a:bodyPr>
            <a:normAutofit fontScale="70000" lnSpcReduction="20000"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4" name="Oval 13" descr="Magnifying glass">
            <a:extLst>
              <a:ext uri="{FF2B5EF4-FFF2-40B4-BE49-F238E27FC236}">
                <a16:creationId xmlns:a16="http://schemas.microsoft.com/office/drawing/2014/main" id="{B6DD0349-913A-31B7-48FC-27832CF4B2C9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5" name="Oval 14" descr="Bar chart">
            <a:extLst>
              <a:ext uri="{FF2B5EF4-FFF2-40B4-BE49-F238E27FC236}">
                <a16:creationId xmlns:a16="http://schemas.microsoft.com/office/drawing/2014/main" id="{1202CA53-6E36-CC70-6E1B-401D110280D4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6" name="Oval 15" descr="Kreise mit Pfeilen mit einfarbiger Füllung">
            <a:extLst>
              <a:ext uri="{FF2B5EF4-FFF2-40B4-BE49-F238E27FC236}">
                <a16:creationId xmlns:a16="http://schemas.microsoft.com/office/drawing/2014/main" id="{783B707B-C384-79BA-F1B5-BD9033DE9609}"/>
              </a:ext>
            </a:extLst>
          </p:cNvPr>
          <p:cNvSpPr/>
          <p:nvPr/>
        </p:nvSpPr>
        <p:spPr>
          <a:xfrm>
            <a:off x="5999382" y="1174674"/>
            <a:ext cx="276749" cy="274898"/>
          </a:xfrm>
          <a:prstGeom prst="ellipse">
            <a:avLst/>
          </a:prstGeom>
          <a:blipFill rotWithShape="1"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Oval 16" descr="Präsentation mit Kreisdiagramm Silhouette">
            <a:extLst>
              <a:ext uri="{FF2B5EF4-FFF2-40B4-BE49-F238E27FC236}">
                <a16:creationId xmlns:a16="http://schemas.microsoft.com/office/drawing/2014/main" id="{4BBDD77E-5B00-DD3B-48B7-316BCD4C0EB9}"/>
              </a:ext>
            </a:extLst>
          </p:cNvPr>
          <p:cNvSpPr/>
          <p:nvPr/>
        </p:nvSpPr>
        <p:spPr>
          <a:xfrm>
            <a:off x="7434377" y="1174674"/>
            <a:ext cx="276748" cy="274898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Oval 17" descr="Rennflagge mit einfarbiger Füllung">
            <a:extLst>
              <a:ext uri="{FF2B5EF4-FFF2-40B4-BE49-F238E27FC236}">
                <a16:creationId xmlns:a16="http://schemas.microsoft.com/office/drawing/2014/main" id="{E8C386FC-460B-916C-61E2-609FB778BAF4}"/>
              </a:ext>
            </a:extLst>
          </p:cNvPr>
          <p:cNvSpPr/>
          <p:nvPr/>
        </p:nvSpPr>
        <p:spPr>
          <a:xfrm>
            <a:off x="10041154" y="1174674"/>
            <a:ext cx="276748" cy="274898"/>
          </a:xfrm>
          <a:prstGeom prst="ellipse">
            <a:avLst/>
          </a:prstGeom>
          <a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11" name="Grafik 10" descr="Ein Bild, das Text, Reihe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4869A630-0CAD-85BB-FEC7-457F7CC4E0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3692" y="2538190"/>
            <a:ext cx="4731379" cy="353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7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3BB21-6931-5D0B-3356-F261EB15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Inflow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significantly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0DA0C-128E-6D3A-C670-DA0DED5F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31C1-B14B-E743-AC00-CB4321C5DCFB}" type="datetime1">
              <a:rPr lang="de-CH" smtClean="0"/>
              <a:t>02.05.25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31CAF1-BB67-A155-777B-0F75D525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0CC025-30BC-E8D4-00F2-69F248E4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26</a:t>
            </a:fld>
            <a:endParaRPr lang="en-US"/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B9C38D2A-4ED2-B798-6697-E9340A629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661900" y="2259006"/>
            <a:ext cx="10891837" cy="3560239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97E11DB-8AE7-D229-8D45-DF8DACB108FB}"/>
              </a:ext>
            </a:extLst>
          </p:cNvPr>
          <p:cNvSpPr txBox="1"/>
          <p:nvPr/>
        </p:nvSpPr>
        <p:spPr>
          <a:xfrm>
            <a:off x="555022" y="5826644"/>
            <a:ext cx="10996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Inflow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Hálslón</a:t>
            </a:r>
            <a:r>
              <a:rPr lang="de-DE" sz="1600" dirty="0"/>
              <a:t> in </a:t>
            </a:r>
            <a:r>
              <a:rPr lang="de-DE" sz="1600" dirty="0" err="1"/>
              <a:t>current</a:t>
            </a:r>
            <a:r>
              <a:rPr lang="de-DE" sz="1600" dirty="0"/>
              <a:t> and </a:t>
            </a:r>
            <a:r>
              <a:rPr lang="de-DE" sz="1600" dirty="0" err="1"/>
              <a:t>future</a:t>
            </a:r>
            <a:r>
              <a:rPr lang="de-DE" sz="1600" dirty="0"/>
              <a:t> time </a:t>
            </a:r>
            <a:r>
              <a:rPr lang="de-DE" sz="1600" dirty="0" err="1"/>
              <a:t>periods</a:t>
            </a:r>
            <a:r>
              <a:rPr lang="de-DE" sz="1600" dirty="0"/>
              <a:t>, total and </a:t>
            </a:r>
            <a:r>
              <a:rPr lang="de-DE" sz="1600" dirty="0" err="1"/>
              <a:t>divided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run</a:t>
            </a:r>
            <a:r>
              <a:rPr lang="de-DE" sz="1600" dirty="0"/>
              <a:t> off </a:t>
            </a:r>
            <a:r>
              <a:rPr lang="de-DE" sz="1600" dirty="0" err="1"/>
              <a:t>components</a:t>
            </a:r>
            <a:r>
              <a:rPr lang="de-DE" sz="1600" dirty="0"/>
              <a:t>, glacier </a:t>
            </a:r>
            <a:r>
              <a:rPr lang="de-DE" sz="1600" dirty="0" err="1"/>
              <a:t>melt</a:t>
            </a:r>
            <a:r>
              <a:rPr lang="de-DE" sz="1600" dirty="0"/>
              <a:t> (b) </a:t>
            </a:r>
            <a:r>
              <a:rPr lang="de-DE" sz="1600" dirty="0" err="1"/>
              <a:t>dominates</a:t>
            </a:r>
            <a:r>
              <a:rPr lang="de-DE" sz="1600" dirty="0"/>
              <a:t> </a:t>
            </a:r>
            <a:r>
              <a:rPr lang="de-DE" sz="1600" dirty="0" err="1"/>
              <a:t>runoff</a:t>
            </a:r>
            <a:endParaRPr lang="de-DE" sz="1600" dirty="0"/>
          </a:p>
        </p:txBody>
      </p:sp>
      <p:sp>
        <p:nvSpPr>
          <p:cNvPr id="9" name="Interaktive Schaltfläche: Erste Foli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FF2E2E7-EF0B-30E3-C51F-0261D4E289EB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teraktive Schaltfläche: Anpassen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E1F2F9-B79E-355C-3F04-4C17FC85EAD7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reieck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E6C003-B742-47A4-1FBE-2CACF1724838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98B2CFB-47D8-462A-2DCC-A55C6CAE36D6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FEDDBF-F5CE-DBE6-61C3-3764150F7B3F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5AC9187-E540-F606-0D13-1AF87AFF5465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7" name="Oval 16" descr="Magnifying glass">
            <a:hlinkClick r:id="rId5" action="ppaction://hlinksldjump"/>
            <a:extLst>
              <a:ext uri="{FF2B5EF4-FFF2-40B4-BE49-F238E27FC236}">
                <a16:creationId xmlns:a16="http://schemas.microsoft.com/office/drawing/2014/main" id="{828266C6-F833-9BFD-B51A-09DAF6D046F6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Oval 17" descr="Bar chart">
            <a:hlinkClick r:id="rId8" action="ppaction://hlinksldjump"/>
            <a:extLst>
              <a:ext uri="{FF2B5EF4-FFF2-40B4-BE49-F238E27FC236}">
                <a16:creationId xmlns:a16="http://schemas.microsoft.com/office/drawing/2014/main" id="{2D03A7B1-32DB-FD3F-F6AA-72B8BA580005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9" name="Oval 18" descr="Kreise mit Pfeilen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A6A28FDB-BCD3-CB22-BABB-3B0E5B24E497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0" name="Oval 19" descr="Präsentation mit Kreisdiagramm Silhouette">
            <a:hlinkClick r:id="rId14" action="ppaction://hlinksldjump"/>
            <a:extLst>
              <a:ext uri="{FF2B5EF4-FFF2-40B4-BE49-F238E27FC236}">
                <a16:creationId xmlns:a16="http://schemas.microsoft.com/office/drawing/2014/main" id="{F7B5F524-5BB5-DEAA-2EC1-75A870098382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5">
              <a:grayscl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1" name="Oval 20" descr="Rennflagge mit einfarbiger Füllung">
            <a:hlinkClick r:id="rId17" action="ppaction://hlinksldjump"/>
            <a:extLst>
              <a:ext uri="{FF2B5EF4-FFF2-40B4-BE49-F238E27FC236}">
                <a16:creationId xmlns:a16="http://schemas.microsoft.com/office/drawing/2014/main" id="{90B44DBB-9C2D-B2B7-EA7F-EF62F1BDA62E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460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3D25A-4E14-BC9D-0047-B812A2D4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Spillway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increases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97AD1E-E0EA-E06E-6553-7E2F7E55D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8C5D-1611-5C4D-BA1D-F4C2C327363C}" type="datetime1">
              <a:rPr lang="de-CH" smtClean="0"/>
              <a:t>02.05.25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3FC757-E5DE-181E-5289-50FF1E13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168923-DCB1-1EAA-4726-A2F40474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27</a:t>
            </a:fld>
            <a:endParaRPr lang="en-US"/>
          </a:p>
        </p:txBody>
      </p:sp>
      <p:pic>
        <p:nvPicPr>
          <p:cNvPr id="8" name="Grafik 7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7C2C3022-DAD4-E49A-B632-3DF2364F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253" y="3334501"/>
            <a:ext cx="3683000" cy="2762250"/>
          </a:xfrm>
          <a:prstGeom prst="rect">
            <a:avLst/>
          </a:prstGeom>
        </p:spPr>
      </p:pic>
      <p:pic>
        <p:nvPicPr>
          <p:cNvPr id="9" name="Grafik 8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667E44AB-7D02-3240-4BE6-25C2F93C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327" y="3334501"/>
            <a:ext cx="3683000" cy="27622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CFFEC0-33BB-C613-1582-3EDEB78B0A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9402" y="3334502"/>
            <a:ext cx="3682999" cy="276224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DBF1A7F-3411-EBBD-3AC8-E1B9C895E585}"/>
              </a:ext>
            </a:extLst>
          </p:cNvPr>
          <p:cNvSpPr txBox="1"/>
          <p:nvPr/>
        </p:nvSpPr>
        <p:spPr>
          <a:xfrm>
            <a:off x="426720" y="6108701"/>
            <a:ext cx="3775681" cy="2476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de-DE" sz="1400" dirty="0" err="1"/>
              <a:t>No</a:t>
            </a:r>
            <a:r>
              <a:rPr lang="de-DE" sz="1400" dirty="0"/>
              <a:t> Adaption, </a:t>
            </a:r>
            <a:r>
              <a:rPr lang="de-DE" sz="1400" dirty="0" err="1"/>
              <a:t>constant</a:t>
            </a:r>
            <a:r>
              <a:rPr lang="de-DE" sz="1400" dirty="0"/>
              <a:t> </a:t>
            </a:r>
            <a:r>
              <a:rPr lang="de-DE" sz="1400" dirty="0" err="1"/>
              <a:t>withdrawal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94 m</a:t>
            </a:r>
            <a:r>
              <a:rPr lang="de-DE" sz="1400" baseline="30000" dirty="0"/>
              <a:t>3</a:t>
            </a:r>
            <a:r>
              <a:rPr lang="de-DE" sz="1400" dirty="0"/>
              <a:t>/s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3503C48-0BAC-FFAF-BC72-76DD4703E9BA}"/>
              </a:ext>
            </a:extLst>
          </p:cNvPr>
          <p:cNvSpPr txBox="1"/>
          <p:nvPr/>
        </p:nvSpPr>
        <p:spPr>
          <a:xfrm>
            <a:off x="4219713" y="6108701"/>
            <a:ext cx="2956560" cy="2476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de-DE" sz="1400" dirty="0"/>
              <a:t>Constant </a:t>
            </a:r>
            <a:r>
              <a:rPr lang="de-DE" sz="1400" dirty="0" err="1"/>
              <a:t>withdrawal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144 m</a:t>
            </a:r>
            <a:r>
              <a:rPr lang="de-DE" sz="1400" baseline="30000" dirty="0"/>
              <a:t>3</a:t>
            </a:r>
            <a:r>
              <a:rPr lang="de-DE" sz="1400" dirty="0"/>
              <a:t>/s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C5185D1-AD89-B22F-CA2D-EF828B664657}"/>
              </a:ext>
            </a:extLst>
          </p:cNvPr>
          <p:cNvSpPr txBox="1"/>
          <p:nvPr/>
        </p:nvSpPr>
        <p:spPr>
          <a:xfrm>
            <a:off x="8045559" y="6104350"/>
            <a:ext cx="3238496" cy="2563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de-DE" sz="1400" dirty="0"/>
              <a:t>Linear </a:t>
            </a:r>
            <a:r>
              <a:rPr lang="de-DE" sz="1400" dirty="0" err="1"/>
              <a:t>increase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144 m</a:t>
            </a:r>
            <a:r>
              <a:rPr lang="de-DE" sz="1400" baseline="30000" dirty="0"/>
              <a:t>3</a:t>
            </a:r>
            <a:r>
              <a:rPr lang="de-DE" sz="1400" dirty="0"/>
              <a:t>/s</a:t>
            </a:r>
          </a:p>
        </p:txBody>
      </p:sp>
      <p:sp>
        <p:nvSpPr>
          <p:cNvPr id="3" name="Interaktive Schaltfläche: Erste Foli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613AE99-6EE2-0DB1-D2AD-A3411608BAAA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BEB20EA-A9BA-8EFD-B8B8-1270C59F8E55}"/>
              </a:ext>
            </a:extLst>
          </p:cNvPr>
          <p:cNvSpPr txBox="1"/>
          <p:nvPr/>
        </p:nvSpPr>
        <p:spPr>
          <a:xfrm>
            <a:off x="661900" y="2295903"/>
            <a:ext cx="1089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Adaption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causes</a:t>
            </a:r>
            <a:r>
              <a:rPr lang="de-DE" dirty="0"/>
              <a:t> 50%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inflow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wasted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Operational </a:t>
            </a:r>
            <a:r>
              <a:rPr lang="de-DE" dirty="0" err="1"/>
              <a:t>adaptions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mitigate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degree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, </a:t>
            </a:r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adaptions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plant‘s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capacities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5" name="Interaktive Schaltfläche: Anpasse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8BBA3C-6896-CED2-8EB9-5EABA448157C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7073DF-B37D-ADDF-4230-948BA06C02E5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E49324C-8A80-4866-32A2-B6CC4B19E7F1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40D7814-737C-1F24-82B7-1D862837CA0F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1BE935FA-B320-D71B-7DCF-591CC4A4CEFB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2" name="Oval 21" descr="Magnifying glass">
            <a:hlinkClick r:id="rId7" action="ppaction://hlinksldjump"/>
            <a:extLst>
              <a:ext uri="{FF2B5EF4-FFF2-40B4-BE49-F238E27FC236}">
                <a16:creationId xmlns:a16="http://schemas.microsoft.com/office/drawing/2014/main" id="{24ED9D43-F988-F697-0FA7-0172E74CF2E0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Oval 22" descr="Bar chart">
            <a:hlinkClick r:id="rId10" action="ppaction://hlinksldjump"/>
            <a:extLst>
              <a:ext uri="{FF2B5EF4-FFF2-40B4-BE49-F238E27FC236}">
                <a16:creationId xmlns:a16="http://schemas.microsoft.com/office/drawing/2014/main" id="{EE1AE131-CC6D-182A-4606-2FF6F19777AF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4" name="Oval 23" descr="Kreise mit Pfeile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827D2514-C3A9-7976-5B38-004E6A17D58F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5" name="Oval 24" descr="Präsentation mit Kreisdiagramm Silhouette">
            <a:hlinkClick r:id="rId16" action="ppaction://hlinksldjump"/>
            <a:extLst>
              <a:ext uri="{FF2B5EF4-FFF2-40B4-BE49-F238E27FC236}">
                <a16:creationId xmlns:a16="http://schemas.microsoft.com/office/drawing/2014/main" id="{C907DB51-7DAC-19A9-AFEA-155BACA73231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7">
              <a:grayscl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6" name="Oval 25" descr="Rennflagge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1F458425-8481-B0B3-F214-7E8B3394D986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090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18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85D1D13C-4FEC-AA32-BC90-C539B7A1D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9171" y="4010135"/>
            <a:ext cx="2535301" cy="1895439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82524CE-5C8F-6559-9527-9B7704FE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99529" y="4010135"/>
            <a:ext cx="2522980" cy="18922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CA3116-EFBB-0200-93F8-AF32D8DB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Uncertainty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2F98F0-C310-09A8-CA70-D46BC167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5FD2-7F97-7A42-BF65-398593215266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B01F31-BD75-91F4-42B9-3E441711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070259-950E-3922-ADFF-92FBBA4E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28</a:t>
            </a:fld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BF0E131-9B74-2D8F-EBE6-35DC33A68176}"/>
              </a:ext>
            </a:extLst>
          </p:cNvPr>
          <p:cNvSpPr txBox="1"/>
          <p:nvPr/>
        </p:nvSpPr>
        <p:spPr>
          <a:xfrm>
            <a:off x="2667847" y="5957039"/>
            <a:ext cx="1223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2051 - 2070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6EAA8E-09FF-06E8-225F-842D5C33ECD9}"/>
              </a:ext>
            </a:extLst>
          </p:cNvPr>
          <p:cNvSpPr txBox="1"/>
          <p:nvPr/>
        </p:nvSpPr>
        <p:spPr>
          <a:xfrm>
            <a:off x="8300938" y="5957038"/>
            <a:ext cx="1223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2081 - 2100</a:t>
            </a:r>
          </a:p>
        </p:txBody>
      </p:sp>
      <p:sp>
        <p:nvSpPr>
          <p:cNvPr id="3" name="Interaktive Schaltfläche: Erste Foli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7C4ADE-21A9-26BB-11AC-7088AF0CAF18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F6B1844F-60FE-83AF-EA66-7DA7D72A3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172" y="4010134"/>
            <a:ext cx="2535301" cy="18954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D8A4ECB-B859-B381-CA87-D202852705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17530" y="4010134"/>
            <a:ext cx="2522980" cy="189223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E0F6FFC-F9CC-AF95-FF8E-C2F5CB7AB4D1}"/>
              </a:ext>
            </a:extLst>
          </p:cNvPr>
          <p:cNvSpPr txBox="1"/>
          <p:nvPr/>
        </p:nvSpPr>
        <p:spPr>
          <a:xfrm>
            <a:off x="639171" y="5957039"/>
            <a:ext cx="202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 Parameter </a:t>
            </a:r>
            <a:r>
              <a:rPr lang="de-DE" sz="1400" dirty="0" err="1"/>
              <a:t>sets</a:t>
            </a:r>
            <a:endParaRPr lang="de-DE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286CD32-7EF7-058B-AD3E-A7FF0DB67FC6}"/>
              </a:ext>
            </a:extLst>
          </p:cNvPr>
          <p:cNvSpPr txBox="1"/>
          <p:nvPr/>
        </p:nvSpPr>
        <p:spPr>
          <a:xfrm>
            <a:off x="4270853" y="5957037"/>
            <a:ext cx="202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100 Parameter </a:t>
            </a:r>
            <a:r>
              <a:rPr lang="de-DE" sz="1400" dirty="0" err="1"/>
              <a:t>sets</a:t>
            </a:r>
            <a:endParaRPr lang="de-DE" sz="1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C2FB4C8-AB40-8881-C119-A4E7C74C7987}"/>
              </a:ext>
            </a:extLst>
          </p:cNvPr>
          <p:cNvSpPr txBox="1"/>
          <p:nvPr/>
        </p:nvSpPr>
        <p:spPr>
          <a:xfrm>
            <a:off x="6178593" y="5953834"/>
            <a:ext cx="202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 Parameter </a:t>
            </a:r>
            <a:r>
              <a:rPr lang="de-DE" sz="1400" dirty="0" err="1"/>
              <a:t>sets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87A925D-5028-5CCF-1CD8-750A40040BB5}"/>
              </a:ext>
            </a:extLst>
          </p:cNvPr>
          <p:cNvSpPr txBox="1"/>
          <p:nvPr/>
        </p:nvSpPr>
        <p:spPr>
          <a:xfrm>
            <a:off x="9914657" y="5953834"/>
            <a:ext cx="202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100 Parameter </a:t>
            </a:r>
            <a:r>
              <a:rPr lang="de-DE" sz="1400" dirty="0" err="1"/>
              <a:t>sets</a:t>
            </a:r>
            <a:endParaRPr lang="de-DE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687FE74-3BE4-FC32-803C-7FDE7D9CE5B2}"/>
              </a:ext>
            </a:extLst>
          </p:cNvPr>
          <p:cNvSpPr txBox="1"/>
          <p:nvPr/>
        </p:nvSpPr>
        <p:spPr>
          <a:xfrm>
            <a:off x="787940" y="2431915"/>
            <a:ext cx="10651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Climate Models (CM) </a:t>
            </a:r>
            <a:r>
              <a:rPr lang="de-DE" dirty="0" err="1"/>
              <a:t>contribute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uncertainty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Emission </a:t>
            </a:r>
            <a:r>
              <a:rPr lang="de-DE" dirty="0" err="1"/>
              <a:t>scenarios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in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, but </a:t>
            </a:r>
            <a:r>
              <a:rPr lang="de-DE" dirty="0" err="1"/>
              <a:t>are</a:t>
            </a:r>
            <a:r>
              <a:rPr lang="de-DE" dirty="0"/>
              <a:t> still </a:t>
            </a:r>
            <a:r>
              <a:rPr lang="de-DE" dirty="0" err="1"/>
              <a:t>significantly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Parameter </a:t>
            </a:r>
            <a:r>
              <a:rPr lang="de-DE" dirty="0" err="1"/>
              <a:t>uncertainty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 but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100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adds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uncertainty</a:t>
            </a:r>
            <a:r>
              <a:rPr lang="de-DE" dirty="0"/>
              <a:t>. Parameter </a:t>
            </a:r>
            <a:r>
              <a:rPr lang="de-DE" dirty="0" err="1"/>
              <a:t>uncertainty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in </a:t>
            </a:r>
            <a:r>
              <a:rPr lang="de-DE" dirty="0" err="1"/>
              <a:t>summer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uncertain</a:t>
            </a:r>
            <a:r>
              <a:rPr lang="de-DE" dirty="0"/>
              <a:t> glacier </a:t>
            </a:r>
            <a:r>
              <a:rPr lang="de-DE" dirty="0" err="1"/>
              <a:t>calibration</a:t>
            </a:r>
            <a:endParaRPr lang="de-DE" dirty="0"/>
          </a:p>
        </p:txBody>
      </p:sp>
      <p:sp>
        <p:nvSpPr>
          <p:cNvPr id="21" name="Interaktive Schaltfläche: Anpassen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FB311F4-9E48-32AA-5B6C-CDAAD26FB1CA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Dreieck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F7D703-F6A3-AB54-A83A-7911D989E3F8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932F619-5C99-BDA5-406C-7774BB1C90B2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Dreieck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508DFF5-08D5-C7F2-F557-01AD4379A31C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AA2EEB5F-B902-13BB-0A90-6E4D35BC1F09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6" name="Oval 25" descr="Magnifying glass">
            <a:hlinkClick r:id="rId7" action="ppaction://hlinksldjump"/>
            <a:extLst>
              <a:ext uri="{FF2B5EF4-FFF2-40B4-BE49-F238E27FC236}">
                <a16:creationId xmlns:a16="http://schemas.microsoft.com/office/drawing/2014/main" id="{205DC032-CE24-C20F-B24A-F092844CEB7B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7" name="Oval 26" descr="Bar chart">
            <a:hlinkClick r:id="rId10" action="ppaction://hlinksldjump"/>
            <a:extLst>
              <a:ext uri="{FF2B5EF4-FFF2-40B4-BE49-F238E27FC236}">
                <a16:creationId xmlns:a16="http://schemas.microsoft.com/office/drawing/2014/main" id="{7B69767B-7D9F-518B-8E5C-10A118F18C54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8" name="Oval 27" descr="Kreise mit Pfeile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CDC4D728-CCF7-2D84-8180-6AE211F72C66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9" name="Oval 28" descr="Präsentation mit Kreisdiagramm Silhouette">
            <a:hlinkClick r:id="rId16" action="ppaction://hlinksldjump"/>
            <a:extLst>
              <a:ext uri="{FF2B5EF4-FFF2-40B4-BE49-F238E27FC236}">
                <a16:creationId xmlns:a16="http://schemas.microsoft.com/office/drawing/2014/main" id="{67B03CEF-E496-C04A-6C76-97D04BA58C1C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7">
              <a:grayscl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0" name="Oval 29" descr="Rennflagge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90629851-8589-F339-F664-AA66920E4D74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48FAA9B-6306-7409-9D24-B12584EB063E}"/>
              </a:ext>
            </a:extLst>
          </p:cNvPr>
          <p:cNvSpPr/>
          <p:nvPr/>
        </p:nvSpPr>
        <p:spPr>
          <a:xfrm>
            <a:off x="4665133" y="4639733"/>
            <a:ext cx="956734" cy="607654"/>
          </a:xfrm>
          <a:prstGeom prst="rect">
            <a:avLst/>
          </a:prstGeom>
          <a:solidFill>
            <a:srgbClr val="DA5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08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BD9AC-AA04-2893-92D0-75ECC78E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5FB77-D331-D027-D94B-3227F138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Interannual</a:t>
            </a:r>
            <a:r>
              <a:rPr lang="de-DE" dirty="0"/>
              <a:t> </a:t>
            </a:r>
            <a:r>
              <a:rPr lang="de-DE" dirty="0" err="1"/>
              <a:t>variability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CAD84E-8CE2-9024-0FBB-22DB594A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7C01-EBF6-DA40-90FC-23BE22C9A592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8E1978-51B4-32B5-AFCB-1CF45F46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913F20-5308-9242-6346-56EF98F7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29</a:t>
            </a:fld>
            <a:endParaRPr lang="en-US"/>
          </a:p>
        </p:txBody>
      </p:sp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D85B330C-62E1-4614-16D6-8EE89404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855" y="2340756"/>
            <a:ext cx="4838845" cy="36291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F00087A-AF6D-2E62-8922-9EE094D9448D}"/>
              </a:ext>
            </a:extLst>
          </p:cNvPr>
          <p:cNvSpPr txBox="1"/>
          <p:nvPr/>
        </p:nvSpPr>
        <p:spPr>
          <a:xfrm>
            <a:off x="694399" y="5969889"/>
            <a:ext cx="416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Mean </a:t>
            </a:r>
            <a:r>
              <a:rPr lang="de-DE" sz="1400" dirty="0" err="1"/>
              <a:t>change</a:t>
            </a:r>
            <a:r>
              <a:rPr lang="de-DE" sz="1400" dirty="0"/>
              <a:t> and </a:t>
            </a:r>
            <a:r>
              <a:rPr lang="de-DE" sz="1400" dirty="0" err="1"/>
              <a:t>variability</a:t>
            </a:r>
            <a:endParaRPr lang="de-DE" sz="1400" dirty="0"/>
          </a:p>
        </p:txBody>
      </p:sp>
      <p:sp>
        <p:nvSpPr>
          <p:cNvPr id="11" name="Interaktive Schaltfläche: Erste Foli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552D76E-B91C-95E1-B683-663BC7D7594E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3C66486-33C4-C92D-4394-B071ABA24738}"/>
              </a:ext>
            </a:extLst>
          </p:cNvPr>
          <p:cNvSpPr txBox="1"/>
          <p:nvPr/>
        </p:nvSpPr>
        <p:spPr>
          <a:xfrm>
            <a:off x="5856051" y="2340756"/>
            <a:ext cx="56740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Interannual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significantly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signal</a:t>
            </a:r>
            <a:endParaRPr lang="de-DE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This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significance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trends</a:t>
            </a:r>
            <a:r>
              <a:rPr lang="de-DE" dirty="0"/>
              <a:t>, not 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weather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3" name="Interaktive Schaltfläche: Anpassen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E6A1A5D-C340-5CB0-3F48-8D7C30F641AE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D7132D9-EEDD-6412-15A9-9A4C105AC976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16D811F-57A9-38BF-BE2B-B021E74BCC91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1E725B1-260D-640E-32FD-50364796CEAE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171031A-CACE-C585-25CD-CE2C30B10CD0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8" name="Oval 17" descr="Magnifying glass">
            <a:hlinkClick r:id="rId5" action="ppaction://hlinksldjump"/>
            <a:extLst>
              <a:ext uri="{FF2B5EF4-FFF2-40B4-BE49-F238E27FC236}">
                <a16:creationId xmlns:a16="http://schemas.microsoft.com/office/drawing/2014/main" id="{AF9331AD-A81A-4F74-93EB-7DBA6D74C301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9" name="Oval 18" descr="Bar chart">
            <a:hlinkClick r:id="rId8" action="ppaction://hlinksldjump"/>
            <a:extLst>
              <a:ext uri="{FF2B5EF4-FFF2-40B4-BE49-F238E27FC236}">
                <a16:creationId xmlns:a16="http://schemas.microsoft.com/office/drawing/2014/main" id="{367CF075-AA4F-6324-E433-42E07A911301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0" name="Oval 19" descr="Kreise mit Pfeilen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ED828151-AA0B-D9BD-EA68-1B86E4A01F1F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1" name="Oval 20" descr="Präsentation mit Kreisdiagramm Silhouette">
            <a:hlinkClick r:id="rId14" action="ppaction://hlinksldjump"/>
            <a:extLst>
              <a:ext uri="{FF2B5EF4-FFF2-40B4-BE49-F238E27FC236}">
                <a16:creationId xmlns:a16="http://schemas.microsoft.com/office/drawing/2014/main" id="{7C80540F-693F-C138-484D-CA7240634771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5">
              <a:grayscl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2" name="Oval 21" descr="Rennflagge mit einfarbiger Füllung">
            <a:hlinkClick r:id="rId17" action="ppaction://hlinksldjump"/>
            <a:extLst>
              <a:ext uri="{FF2B5EF4-FFF2-40B4-BE49-F238E27FC236}">
                <a16:creationId xmlns:a16="http://schemas.microsoft.com/office/drawing/2014/main" id="{2A7C14A8-88C7-6E07-F42A-4E07057DEB80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46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04F46-06DC-E1FE-0FCB-FD7143878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DD1FA-63AB-B942-4411-01639748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Run Climate </a:t>
            </a:r>
            <a:r>
              <a:rPr lang="de-DE" dirty="0" err="1"/>
              <a:t>Projections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Model Glacier Melt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400E7F-5B1D-7268-493A-8741F4B0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A53-A89E-4A44-9F9E-A5A3700D80D6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3D0B49-8AF2-1B25-C283-D573C283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C7EF5B-AB43-0F58-E843-DD1BBE93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3</a:t>
            </a:fld>
            <a:endParaRPr lang="en-US"/>
          </a:p>
        </p:txBody>
      </p:sp>
      <p:pic>
        <p:nvPicPr>
          <p:cNvPr id="8" name="Grafik 7" descr="Ein Bild, das Text, Screenshot, Rechteck, Reihe enthält.&#10;&#10;KI-generierte Inhalte können fehlerhaft sein.">
            <a:extLst>
              <a:ext uri="{FF2B5EF4-FFF2-40B4-BE49-F238E27FC236}">
                <a16:creationId xmlns:a16="http://schemas.microsoft.com/office/drawing/2014/main" id="{A939DF88-9E9D-F34C-E30C-ECF8DC15C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139" y="2318842"/>
            <a:ext cx="4279185" cy="3508932"/>
          </a:xfrm>
          <a:prstGeom prst="rect">
            <a:avLst/>
          </a:prstGeom>
        </p:spPr>
      </p:pic>
      <p:pic>
        <p:nvPicPr>
          <p:cNvPr id="9" name="Grafik 8" descr="Ein Bild, das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C9845DF2-AB3B-B43F-C633-1260FAA67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828" y="2318843"/>
            <a:ext cx="4762120" cy="35089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B020FCA-2169-6F52-4B59-AFC1B2DC45A2}"/>
              </a:ext>
            </a:extLst>
          </p:cNvPr>
          <p:cNvSpPr txBox="1"/>
          <p:nvPr/>
        </p:nvSpPr>
        <p:spPr>
          <a:xfrm>
            <a:off x="38118" y="5827774"/>
            <a:ext cx="344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Combination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RCP and SSP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0D9E633-7AF0-7476-AF0D-635D2F83B370}"/>
              </a:ext>
            </a:extLst>
          </p:cNvPr>
          <p:cNvSpPr txBox="1"/>
          <p:nvPr/>
        </p:nvSpPr>
        <p:spPr>
          <a:xfrm>
            <a:off x="7169610" y="5827775"/>
            <a:ext cx="344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Radiative</a:t>
            </a:r>
            <a:r>
              <a:rPr lang="de-DE" sz="1400" dirty="0"/>
              <a:t> </a:t>
            </a:r>
            <a:r>
              <a:rPr lang="de-DE" sz="1400" dirty="0" err="1"/>
              <a:t>forcing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r>
              <a:rPr lang="de-DE" sz="1400" dirty="0"/>
              <a:t> </a:t>
            </a:r>
          </a:p>
        </p:txBody>
      </p:sp>
      <p:sp>
        <p:nvSpPr>
          <p:cNvPr id="3" name="Interaktive Schaltfläche: Erste Foli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0C9D3DD-896C-B618-49A8-7FE62415DAC0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1CE087E-8C7F-74D5-B4DE-3E5C37718DF4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ED860B-4A31-6F5E-8F94-5DD507D3F3E5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CBA7C9F-64F2-A2C9-0F7B-8E9F14F86C43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AA14527-3D92-DF8A-0B5C-3F1EAB545583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61FDF8B-E798-AF3E-4472-CE0CB3ACF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171" y="1148905"/>
            <a:ext cx="10891837" cy="379412"/>
          </a:xfrm>
        </p:spPr>
        <p:txBody>
          <a:bodyPr/>
          <a:lstStyle/>
          <a:p>
            <a:r>
              <a:rPr lang="de-DE" dirty="0"/>
              <a:t>2 Minute Madness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A6FED9-FF23-60B2-2F1C-7B2382705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684" y="3603832"/>
            <a:ext cx="1269798" cy="1269798"/>
          </a:xfrm>
          <a:prstGeom prst="rect">
            <a:avLst/>
          </a:prstGeom>
        </p:spPr>
      </p:pic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4B1AF823-3828-42DA-93AF-A77DA5A24F27}"/>
              </a:ext>
            </a:extLst>
          </p:cNvPr>
          <p:cNvSpPr/>
          <p:nvPr/>
        </p:nvSpPr>
        <p:spPr>
          <a:xfrm>
            <a:off x="4577301" y="3812846"/>
            <a:ext cx="501041" cy="8517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60622894-077A-6DF0-83B2-F09894277758}"/>
              </a:ext>
            </a:extLst>
          </p:cNvPr>
          <p:cNvSpPr/>
          <p:nvPr/>
        </p:nvSpPr>
        <p:spPr>
          <a:xfrm rot="10800000">
            <a:off x="6628134" y="3812845"/>
            <a:ext cx="501041" cy="8517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1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F214F-9685-0182-709F-973F3292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Interannual</a:t>
            </a:r>
            <a:r>
              <a:rPr lang="de-DE" dirty="0"/>
              <a:t> </a:t>
            </a:r>
            <a:r>
              <a:rPr lang="de-DE" dirty="0" err="1"/>
              <a:t>variability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589DC8-4112-9EBC-CA38-58B7FF7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1741-6020-9E4D-8304-3853631773F3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3861FD-CA7D-E6EF-5853-94212B2F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B0FD22-40FE-6647-4776-519680C2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30</a:t>
            </a:fld>
            <a:endParaRPr lang="en-US"/>
          </a:p>
        </p:txBody>
      </p:sp>
      <p:pic>
        <p:nvPicPr>
          <p:cNvPr id="8" name="Inhaltsplatzhalter 9" descr="Ein Bild, das Text, Diagramm, Reihe, Zahl enthält.&#10;&#10;KI-generierte Inhalte können fehlerhaft sein.">
            <a:extLst>
              <a:ext uri="{FF2B5EF4-FFF2-40B4-BE49-F238E27FC236}">
                <a16:creationId xmlns:a16="http://schemas.microsoft.com/office/drawing/2014/main" id="{1DCA6CEB-965E-5DF8-A2A1-7E477DCEB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55" y="2340756"/>
            <a:ext cx="4838845" cy="36291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3125F1-1D05-9E80-1677-1F796960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1855" y="2340754"/>
            <a:ext cx="4838845" cy="36291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991B777-5AD2-C75F-C0C4-B09ED50DA321}"/>
              </a:ext>
            </a:extLst>
          </p:cNvPr>
          <p:cNvSpPr txBox="1"/>
          <p:nvPr/>
        </p:nvSpPr>
        <p:spPr>
          <a:xfrm>
            <a:off x="694399" y="5969889"/>
            <a:ext cx="416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Relative </a:t>
            </a:r>
            <a:r>
              <a:rPr lang="de-DE" sz="1400" dirty="0" err="1"/>
              <a:t>Variability</a:t>
            </a:r>
            <a:endParaRPr lang="de-DE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AD7C77-39EB-00F9-0228-C6D23903329D}"/>
              </a:ext>
            </a:extLst>
          </p:cNvPr>
          <p:cNvSpPr txBox="1"/>
          <p:nvPr/>
        </p:nvSpPr>
        <p:spPr>
          <a:xfrm>
            <a:off x="6096000" y="5969889"/>
            <a:ext cx="416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Absolute </a:t>
            </a:r>
            <a:r>
              <a:rPr lang="de-DE" sz="1400" dirty="0" err="1"/>
              <a:t>variability</a:t>
            </a:r>
            <a:endParaRPr lang="de-DE" sz="1400" dirty="0"/>
          </a:p>
        </p:txBody>
      </p:sp>
      <p:sp>
        <p:nvSpPr>
          <p:cNvPr id="11" name="Interaktive Schaltfläche: Erste Foli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F98770F-917F-DF49-75B8-CFCDF1B4F0DF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34625E33-5F3D-5B86-2D47-3CBBC2017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977" y="2347953"/>
            <a:ext cx="4838845" cy="3629134"/>
          </a:xfrm>
          <a:prstGeom prst="rect">
            <a:avLst/>
          </a:prstGeom>
        </p:spPr>
      </p:pic>
      <p:sp>
        <p:nvSpPr>
          <p:cNvPr id="15" name="Interaktive Schaltfläche: Anpasse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53A5C2-AB4C-3653-3648-31D49EE6C562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99A5F5-B885-E481-E062-83D6542C636A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723A83E-ADA6-BFC5-4D02-D235EC7B03E2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DC45A08-E0B9-2016-A6EF-042BF098ECA1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0302B3AE-56A6-BF68-FD0A-F8114D1770E8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0" name="Oval 19" descr="Magnifying glass">
            <a:hlinkClick r:id="rId7" action="ppaction://hlinksldjump"/>
            <a:extLst>
              <a:ext uri="{FF2B5EF4-FFF2-40B4-BE49-F238E27FC236}">
                <a16:creationId xmlns:a16="http://schemas.microsoft.com/office/drawing/2014/main" id="{D4C762DF-58A0-41A6-4205-F0C20CB55B2A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1" name="Oval 20" descr="Bar chart">
            <a:hlinkClick r:id="rId10" action="ppaction://hlinksldjump"/>
            <a:extLst>
              <a:ext uri="{FF2B5EF4-FFF2-40B4-BE49-F238E27FC236}">
                <a16:creationId xmlns:a16="http://schemas.microsoft.com/office/drawing/2014/main" id="{4CE57955-610A-9B85-2D6C-524B066A14DE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2" name="Oval 21" descr="Kreise mit Pfeile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A3C972D0-36E8-C4FC-4ACB-46985ABCFD90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3" name="Oval 22" descr="Präsentation mit Kreisdiagramm Silhouette">
            <a:hlinkClick r:id="rId16" action="ppaction://hlinksldjump"/>
            <a:extLst>
              <a:ext uri="{FF2B5EF4-FFF2-40B4-BE49-F238E27FC236}">
                <a16:creationId xmlns:a16="http://schemas.microsoft.com/office/drawing/2014/main" id="{772D2612-6741-CF50-86B7-CA24E3BDC5DB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7">
              <a:grayscl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4" name="Oval 23" descr="Rennflagge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8FE9E2BE-3849-A615-52BB-E183612931EB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071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E5E1B-7946-6D15-97F5-0474C61A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Kárahnjúkar</a:t>
            </a:r>
            <a:r>
              <a:rPr lang="de-DE" dirty="0"/>
              <a:t> possible?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8ADD4D-9FE2-EB6C-A87C-976D0FDB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F06F-ACFD-954D-9526-BE8F609F4121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6BA467-6977-6175-4434-D7A4412E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114E5F-05C3-4EA4-2CCB-B4231ED4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31</a:t>
            </a:fld>
            <a:endParaRPr lang="en-US"/>
          </a:p>
        </p:txBody>
      </p:sp>
      <p:pic>
        <p:nvPicPr>
          <p:cNvPr id="8" name="Inhaltsplatzhalter 7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9C534FF7-1661-2B71-1E49-7E2B47CBF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901" y="2524062"/>
            <a:ext cx="4494716" cy="3371037"/>
          </a:xfrm>
          <a:prstGeom prst="rect">
            <a:avLst/>
          </a:prstGeom>
        </p:spPr>
      </p:pic>
      <p:pic>
        <p:nvPicPr>
          <p:cNvPr id="10" name="Grafik 9" descr="Ein Bild, das Im Haus, Platane Flugzeug Hobel, lila, Zug enthält.&#10;&#10;KI-generierte Inhalte können fehlerhaft sein.">
            <a:extLst>
              <a:ext uri="{FF2B5EF4-FFF2-40B4-BE49-F238E27FC236}">
                <a16:creationId xmlns:a16="http://schemas.microsoft.com/office/drawing/2014/main" id="{425297B3-4866-4EBA-962F-5AD04794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13039"/>
            <a:ext cx="5063791" cy="337103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8FB7F67-0CF9-54D3-3836-8206F785D359}"/>
              </a:ext>
            </a:extLst>
          </p:cNvPr>
          <p:cNvSpPr txBox="1"/>
          <p:nvPr/>
        </p:nvSpPr>
        <p:spPr>
          <a:xfrm>
            <a:off x="6001446" y="5935547"/>
            <a:ext cx="5158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Turbine </a:t>
            </a:r>
            <a:r>
              <a:rPr lang="de-DE" sz="1400" dirty="0" err="1"/>
              <a:t>cavern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Kárahnjúkar</a:t>
            </a:r>
            <a:r>
              <a:rPr lang="de-DE" sz="1400" dirty="0"/>
              <a:t> (https://</a:t>
            </a:r>
            <a:r>
              <a:rPr lang="de-DE" sz="1400" dirty="0" err="1"/>
              <a:t>www.landsvirkjun.com</a:t>
            </a:r>
            <a:r>
              <a:rPr lang="de-DE" sz="1400" dirty="0"/>
              <a:t>/)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B6CF6E-601D-3BE6-4180-F7B35854D9DD}"/>
              </a:ext>
            </a:extLst>
          </p:cNvPr>
          <p:cNvSpPr txBox="1"/>
          <p:nvPr/>
        </p:nvSpPr>
        <p:spPr>
          <a:xfrm>
            <a:off x="601259" y="5935546"/>
            <a:ext cx="5158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Spillway</a:t>
            </a:r>
            <a:r>
              <a:rPr lang="de-DE" sz="1400" dirty="0"/>
              <a:t> </a:t>
            </a:r>
            <a:r>
              <a:rPr lang="de-DE" sz="1400" dirty="0" err="1"/>
              <a:t>discharge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gradual </a:t>
            </a:r>
            <a:r>
              <a:rPr lang="de-DE" sz="1400" dirty="0" err="1"/>
              <a:t>adaption</a:t>
            </a:r>
            <a:endParaRPr lang="de-DE" sz="1400" dirty="0"/>
          </a:p>
        </p:txBody>
      </p:sp>
      <p:sp>
        <p:nvSpPr>
          <p:cNvPr id="9" name="Interaktive Schaltfläche: Erste Foli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CB2618-813E-554F-5FDE-E1DA32F5E920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D72DA9-80E5-A169-244A-A81BFCD08E7D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92FB08-0F78-9A3E-7753-A00F36812D8F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59CF425-9BC5-4298-167C-C91DBA217955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5804BEF-74C7-03A8-3D53-5860182B5D18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E23E99AE-E0E5-DF54-6F04-247F1F62C5C8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Results</a:t>
            </a:r>
            <a:r>
              <a:rPr lang="de-DE" b="1" dirty="0">
                <a:sym typeface="Wingdings" pitchFamily="2" charset="2"/>
              </a:rPr>
              <a:t> &amp; </a:t>
            </a:r>
            <a:r>
              <a:rPr lang="de-DE" b="1" dirty="0" err="1"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9" name="Oval 18" descr="Magnifying glass">
            <a:hlinkClick r:id="rId6" action="ppaction://hlinksldjump"/>
            <a:extLst>
              <a:ext uri="{FF2B5EF4-FFF2-40B4-BE49-F238E27FC236}">
                <a16:creationId xmlns:a16="http://schemas.microsoft.com/office/drawing/2014/main" id="{5319466D-0E3F-21DF-DCE0-177AC5967907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Oval 19" descr="Bar chart">
            <a:hlinkClick r:id="rId9" action="ppaction://hlinksldjump"/>
            <a:extLst>
              <a:ext uri="{FF2B5EF4-FFF2-40B4-BE49-F238E27FC236}">
                <a16:creationId xmlns:a16="http://schemas.microsoft.com/office/drawing/2014/main" id="{9B22B30F-9E7C-3B49-1750-07BB410FFCC0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1" name="Oval 20" descr="Kreise mit Pfeile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EACB8859-5DF4-EC35-75D1-806E427B3D73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2" name="Oval 21" descr="Präsentation mit Kreisdiagramm Silhouette">
            <a:hlinkClick r:id="rId15" action="ppaction://hlinksldjump"/>
            <a:extLst>
              <a:ext uri="{FF2B5EF4-FFF2-40B4-BE49-F238E27FC236}">
                <a16:creationId xmlns:a16="http://schemas.microsoft.com/office/drawing/2014/main" id="{D8E80807-5D2A-6CC1-7D0E-F6383AD25B0C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6">
              <a:grayscl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Oval 22" descr="Rennflagge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33FCF3DA-9B54-A39E-20CB-FD55B4B73382}"/>
              </a:ext>
            </a:extLst>
          </p:cNvPr>
          <p:cNvSpPr/>
          <p:nvPr/>
        </p:nvSpPr>
        <p:spPr>
          <a:xfrm>
            <a:off x="10031427" y="1174674"/>
            <a:ext cx="276748" cy="274898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913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67E3C-FBCD-A83A-8A1A-A021F6A4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AC8DA5-F1E9-C46E-ADD1-416AAD9AD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848" y="2456498"/>
            <a:ext cx="5455920" cy="3566160"/>
          </a:xfrm>
        </p:spPr>
        <p:txBody>
          <a:bodyPr/>
          <a:lstStyle/>
          <a:p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in </a:t>
            </a:r>
            <a:r>
              <a:rPr lang="de-DE" dirty="0" err="1"/>
              <a:t>inflow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endParaRPr lang="de-DE" dirty="0"/>
          </a:p>
          <a:p>
            <a:r>
              <a:rPr lang="de-DE" dirty="0"/>
              <a:t>Large </a:t>
            </a:r>
            <a:r>
              <a:rPr lang="de-DE" dirty="0" err="1"/>
              <a:t>uncertainties</a:t>
            </a:r>
            <a:r>
              <a:rPr lang="de-DE" dirty="0"/>
              <a:t>, </a:t>
            </a:r>
            <a:r>
              <a:rPr lang="de-DE" dirty="0" err="1"/>
              <a:t>mainly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de-DE" dirty="0"/>
          </a:p>
          <a:p>
            <a:r>
              <a:rPr lang="de-DE" dirty="0"/>
              <a:t>Adaption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Kárahnjúkar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considered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1ACDEF-DFF3-CCED-15D5-4580EE9C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192-AA45-DD42-B19A-D15B39835C40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4FBFA7-85BD-EA97-DD8C-5AC2BFD08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AC8EDE-18DB-10C1-4A4A-A16CEAC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32</a:t>
            </a:fld>
            <a:endParaRPr lang="en-US"/>
          </a:p>
        </p:txBody>
      </p:sp>
      <p:pic>
        <p:nvPicPr>
          <p:cNvPr id="9" name="Grafik 8" descr="Ein Bild, das Natur, Regenbogen, Wasserfall, draußen enthält.&#10;&#10;KI-generierte Inhalte können fehlerhaft sein.">
            <a:extLst>
              <a:ext uri="{FF2B5EF4-FFF2-40B4-BE49-F238E27FC236}">
                <a16:creationId xmlns:a16="http://schemas.microsoft.com/office/drawing/2014/main" id="{46605B50-D116-174E-AA6E-DF28D241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00" y="2456498"/>
            <a:ext cx="4878896" cy="325259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93016DE-464F-D556-4E8C-42ECFC31C58A}"/>
              </a:ext>
            </a:extLst>
          </p:cNvPr>
          <p:cNvSpPr txBox="1"/>
          <p:nvPr/>
        </p:nvSpPr>
        <p:spPr>
          <a:xfrm>
            <a:off x="567459" y="5709094"/>
            <a:ext cx="515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Active</a:t>
            </a:r>
            <a:r>
              <a:rPr lang="de-DE" sz="1400" dirty="0"/>
              <a:t> </a:t>
            </a:r>
            <a:r>
              <a:rPr lang="de-DE" sz="1400" dirty="0" err="1"/>
              <a:t>Spillway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Kárahnjúkar</a:t>
            </a:r>
            <a:r>
              <a:rPr lang="de-DE" sz="1400" dirty="0"/>
              <a:t> (https://</a:t>
            </a:r>
            <a:r>
              <a:rPr lang="de-DE" sz="1400" dirty="0" err="1"/>
              <a:t>www.landsvirkjun.com</a:t>
            </a:r>
            <a:r>
              <a:rPr lang="de-DE" sz="1400" dirty="0"/>
              <a:t>/)</a:t>
            </a:r>
          </a:p>
        </p:txBody>
      </p:sp>
      <p:sp>
        <p:nvSpPr>
          <p:cNvPr id="8" name="Interaktive Schaltfläche: Erste Foli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2B6E29C-4A3F-08E8-CA25-2665791FACED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84B4BE-0A20-B35A-024B-9B70E0D3A601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42D176-A7B5-70B7-355E-21B549C92E27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AFF4EE2-19C3-73F4-827F-8C9F4A7B5E56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C6425D-145B-9D58-F103-47467609E7BC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9715AB71-1237-A583-50D4-3479114E5855}"/>
              </a:ext>
            </a:extLst>
          </p:cNvPr>
          <p:cNvSpPr txBox="1">
            <a:spLocks/>
          </p:cNvSpPr>
          <p:nvPr/>
        </p:nvSpPr>
        <p:spPr>
          <a:xfrm>
            <a:off x="894098" y="1141220"/>
            <a:ext cx="11168585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b="1" dirty="0">
                <a:sym typeface="Wingdings" pitchFamily="2" charset="2"/>
              </a:rPr>
              <a:t>      </a:t>
            </a:r>
            <a:r>
              <a:rPr lang="de-DE" b="1" dirty="0" err="1">
                <a:sym typeface="Wingdings" pitchFamily="2" charset="2"/>
              </a:rPr>
              <a:t>Conclusion</a:t>
            </a:r>
            <a:endParaRPr lang="de-DE" b="1" dirty="0"/>
          </a:p>
        </p:txBody>
      </p:sp>
      <p:sp>
        <p:nvSpPr>
          <p:cNvPr id="16" name="Oval 15" descr="Magnifying glass">
            <a:hlinkClick r:id="rId4" action="ppaction://hlinksldjump"/>
            <a:extLst>
              <a:ext uri="{FF2B5EF4-FFF2-40B4-BE49-F238E27FC236}">
                <a16:creationId xmlns:a16="http://schemas.microsoft.com/office/drawing/2014/main" id="{3E67A0E2-04E1-3693-B4A6-28533D4DB547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Oval 16" descr="Bar chart">
            <a:hlinkClick r:id="rId7" action="ppaction://hlinksldjump"/>
            <a:extLst>
              <a:ext uri="{FF2B5EF4-FFF2-40B4-BE49-F238E27FC236}">
                <a16:creationId xmlns:a16="http://schemas.microsoft.com/office/drawing/2014/main" id="{1FF06140-2DA8-6604-A834-FDEA7AD37BED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8" name="Oval 17" descr="Kreise mit Pfeilen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7C3E4717-F27F-7D09-455E-195FD77BD6AE}"/>
              </a:ext>
            </a:extLst>
          </p:cNvPr>
          <p:cNvSpPr/>
          <p:nvPr/>
        </p:nvSpPr>
        <p:spPr>
          <a:xfrm>
            <a:off x="6006811" y="1174674"/>
            <a:ext cx="276749" cy="274898"/>
          </a:xfrm>
          <a:prstGeom prst="ellipse">
            <a:avLst/>
          </a:prstGeom>
          <a:blipFill rotWithShape="1"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9" name="Oval 18" descr="Präsentation mit Kreisdiagramm Silhouette">
            <a:hlinkClick r:id="rId13" action="ppaction://hlinksldjump"/>
            <a:extLst>
              <a:ext uri="{FF2B5EF4-FFF2-40B4-BE49-F238E27FC236}">
                <a16:creationId xmlns:a16="http://schemas.microsoft.com/office/drawing/2014/main" id="{04FB7A54-EE76-7F2C-E0AB-B1504F0A4742}"/>
              </a:ext>
            </a:extLst>
          </p:cNvPr>
          <p:cNvSpPr/>
          <p:nvPr/>
        </p:nvSpPr>
        <p:spPr>
          <a:xfrm>
            <a:off x="7435209" y="1174674"/>
            <a:ext cx="276748" cy="274898"/>
          </a:xfrm>
          <a:prstGeom prst="ellipse">
            <a:avLst/>
          </a:prstGeom>
          <a:blipFill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Oval 19" descr="Rennflagge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E6CB0E1B-09B1-6810-90B7-A2644917C2A4}"/>
              </a:ext>
            </a:extLst>
          </p:cNvPr>
          <p:cNvSpPr/>
          <p:nvPr/>
        </p:nvSpPr>
        <p:spPr>
          <a:xfrm>
            <a:off x="9973059" y="1174674"/>
            <a:ext cx="276748" cy="274898"/>
          </a:xfrm>
          <a:prstGeom prst="ellipse">
            <a:avLst/>
          </a:prstGeom>
          <a:blipFill>
            <a:blip r:embed="rId17">
              <a:grayscl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63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asser, draußen, Wolke, Landschaft enthält.&#10;&#10;KI-generierte Inhalte können fehlerhaft sein.">
            <a:extLst>
              <a:ext uri="{FF2B5EF4-FFF2-40B4-BE49-F238E27FC236}">
                <a16:creationId xmlns:a16="http://schemas.microsoft.com/office/drawing/2014/main" id="{8A2606DD-C837-F504-0533-C44AFB87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120"/>
            <a:ext cx="12192000" cy="81597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7AEC52-58A3-2120-5A24-53E25FCD3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670" y="1839592"/>
            <a:ext cx="4805996" cy="129711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de-DE" sz="4000" b="1" dirty="0">
                <a:solidFill>
                  <a:schemeClr val="bg2"/>
                </a:solidFill>
              </a:rPr>
              <a:t>The End</a:t>
            </a:r>
            <a:br>
              <a:rPr lang="de-DE" sz="4000" b="1" dirty="0">
                <a:solidFill>
                  <a:schemeClr val="bg2"/>
                </a:solidFill>
              </a:rPr>
            </a:br>
            <a:r>
              <a:rPr lang="de-DE" sz="4000" b="1" dirty="0" err="1">
                <a:solidFill>
                  <a:schemeClr val="bg2"/>
                </a:solidFill>
              </a:rPr>
              <a:t>Thank</a:t>
            </a:r>
            <a:r>
              <a:rPr lang="de-DE" sz="4000" b="1" dirty="0">
                <a:solidFill>
                  <a:schemeClr val="bg2"/>
                </a:solidFill>
              </a:rPr>
              <a:t> </a:t>
            </a:r>
            <a:r>
              <a:rPr lang="de-DE" sz="4000" b="1" dirty="0" err="1">
                <a:solidFill>
                  <a:schemeClr val="bg2"/>
                </a:solidFill>
              </a:rPr>
              <a:t>you</a:t>
            </a:r>
            <a:r>
              <a:rPr lang="de-DE" sz="4000" b="1" dirty="0">
                <a:solidFill>
                  <a:schemeClr val="bg2"/>
                </a:solidFill>
              </a:rPr>
              <a:t>!</a:t>
            </a:r>
          </a:p>
        </p:txBody>
      </p: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7F0A6C50-8C17-7B3E-DFD3-EA4791BA3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200" y="3640800"/>
            <a:ext cx="3217200" cy="321720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6" name="Interaktive Schaltfläche: Anpassen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3225F00-060D-5F57-22FB-829DDDA91B1F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reieck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7446691-7C6C-1D72-5F72-7A5F4DE78B79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21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46A6A-DF4B-2927-9007-D7DAB7FD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71" y="1610613"/>
            <a:ext cx="11366782" cy="1483607"/>
          </a:xfrm>
        </p:spPr>
        <p:txBody>
          <a:bodyPr>
            <a:normAutofit/>
          </a:bodyPr>
          <a:lstStyle/>
          <a:p>
            <a:r>
              <a:rPr lang="de-DE" dirty="0" err="1"/>
              <a:t>Excess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significantly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Largely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increased</a:t>
            </a:r>
            <a:r>
              <a:rPr lang="de-DE" dirty="0">
                <a:sym typeface="Wingdings" pitchFamily="2" charset="2"/>
              </a:rPr>
              <a:t> hydropower potential!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FA477-8BB1-2D95-A419-E6114314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C5976-63B0-6E4D-BF93-CF4948F8AEB1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2B76FD-C793-17FC-60FA-275539DF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8E6A8F-887A-FB70-90E2-D0C38A81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4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8C8D720-BDE2-0110-7835-558DC01203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2 Minute Madness</a:t>
            </a:r>
          </a:p>
          <a:p>
            <a:endParaRPr lang="de-DE" dirty="0"/>
          </a:p>
        </p:txBody>
      </p:sp>
      <p:pic>
        <p:nvPicPr>
          <p:cNvPr id="18" name="spilled_volume_animation">
            <a:hlinkClick r:id="" action="ppaction://media"/>
            <a:extLst>
              <a:ext uri="{FF2B5EF4-FFF2-40B4-BE49-F238E27FC236}">
                <a16:creationId xmlns:a16="http://schemas.microsoft.com/office/drawing/2014/main" id="{43F3DC44-B7E5-2801-6771-78CBDAB873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226" y="3094220"/>
            <a:ext cx="8033547" cy="3012748"/>
          </a:xfrm>
        </p:spPr>
      </p:pic>
      <p:sp>
        <p:nvSpPr>
          <p:cNvPr id="3" name="Interaktive Schaltfläche: Anpassen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D570C0D-482D-EB41-876B-B5FB3B5AE28E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reieck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536A15-0C25-AD08-47DF-20760AF05240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passen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C44F998-5FD9-1E4A-625A-B907CF1B2C7F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reieck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33C6AD-1A1E-9BA3-93DB-EC34E205ACF2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Erste Foli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06B4E22-04BC-171D-6AEF-034F7F49E30A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3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AF2E6-6BF2-A0A3-3F26-22859AD4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263" y="1126786"/>
            <a:ext cx="10892746" cy="1367665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latin typeface="Avenir Light" panose="020B0402020203020204" pitchFamily="34" charset="77"/>
              </a:rPr>
              <a:t>EGU25-6596: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Opportunities</a:t>
            </a:r>
            <a:r>
              <a:rPr lang="de-CH" sz="4000" u="none" strike="noStrik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for</a:t>
            </a:r>
            <a:r>
              <a:rPr lang="de-CH" sz="4000" u="none" strike="noStrik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hydropower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under</a:t>
            </a:r>
            <a:r>
              <a:rPr lang="de-CH" sz="4000" u="none" strike="noStrik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climate</a:t>
            </a:r>
            <a:r>
              <a:rPr lang="de-CH" sz="4000" u="none" strike="noStrik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change</a:t>
            </a:r>
            <a:r>
              <a:rPr lang="de-CH" sz="4000" u="none" strike="noStrik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in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snow-ice</a:t>
            </a:r>
            <a:r>
              <a:rPr lang="de-CH" sz="4000" u="none" strike="noStrik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dominated</a:t>
            </a:r>
            <a:r>
              <a:rPr lang="de-CH" sz="4000" u="none" strike="noStrik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CH" sz="4000" u="none" strike="noStrik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landscapes</a:t>
            </a:r>
            <a:endParaRPr lang="de-DE" b="0" dirty="0">
              <a:latin typeface="Avenir Book" panose="02000503020000020003" pitchFamily="2" charset="0"/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037FB358-2F06-FB16-3D9F-5A86246310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257301"/>
              </p:ext>
            </p:extLst>
          </p:nvPr>
        </p:nvGraphicFramePr>
        <p:xfrm>
          <a:off x="1034716" y="2769735"/>
          <a:ext cx="8108529" cy="318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9EA5AF5-BA26-73F3-F29F-64A301A3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15E0-1103-0F44-9B86-4FDF410E2D17}" type="datetime1">
              <a:rPr lang="de-CH" smtClean="0"/>
              <a:t>02.05.25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BC4E7C3-F7DA-5904-E010-6A1A1034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2080EB0-C9A6-DEF6-AAA5-438D18E3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5</a:t>
            </a:fld>
            <a:endParaRPr lang="en-US"/>
          </a:p>
        </p:txBody>
      </p:sp>
      <p:sp>
        <p:nvSpPr>
          <p:cNvPr id="12" name="Interaktive Schaltfläche: Anpassen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890CEFF-2204-BA70-BEFA-704F11BC2AC9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76287-2550-2F1F-BC02-02FB32245234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45A196A-1ACC-5714-0A4D-DA408899EE5E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6B16301-9EAA-528A-33CC-D46CF27EDE26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CAE0F826-BAC2-5ED4-CCF0-84074BE97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35" y="2769735"/>
            <a:ext cx="1475112" cy="196378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E419B97-EEE6-5975-5C27-A21E97ED50E3}"/>
              </a:ext>
            </a:extLst>
          </p:cNvPr>
          <p:cNvSpPr txBox="1"/>
          <p:nvPr/>
        </p:nvSpPr>
        <p:spPr>
          <a:xfrm>
            <a:off x="7954032" y="2328753"/>
            <a:ext cx="3109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Antonius Heger</a:t>
            </a:r>
            <a:r>
              <a:rPr lang="de-DE" baseline="30000" dirty="0"/>
              <a:t>1,2</a:t>
            </a:r>
            <a:endParaRPr lang="de-DE" dirty="0"/>
          </a:p>
          <a:p>
            <a:pPr algn="r"/>
            <a:r>
              <a:rPr lang="de-DE" dirty="0"/>
              <a:t>Peter Molnar</a:t>
            </a:r>
            <a:r>
              <a:rPr lang="de-DE" baseline="30000" dirty="0"/>
              <a:t>1</a:t>
            </a:r>
            <a:endParaRPr lang="de-DE" dirty="0"/>
          </a:p>
          <a:p>
            <a:pPr algn="r"/>
            <a:r>
              <a:rPr lang="de-DE" dirty="0"/>
              <a:t>David C. Finger</a:t>
            </a:r>
            <a:r>
              <a:rPr lang="de-DE" baseline="30000" dirty="0"/>
              <a:t>2</a:t>
            </a:r>
          </a:p>
          <a:p>
            <a:pPr algn="r"/>
            <a:endParaRPr lang="de-DE" dirty="0"/>
          </a:p>
          <a:p>
            <a:pPr algn="r"/>
            <a:r>
              <a:rPr lang="de-DE" baseline="30000" dirty="0"/>
              <a:t>1</a:t>
            </a:r>
            <a:r>
              <a:rPr lang="de-DE" dirty="0"/>
              <a:t>Eidgenössische Technische Hochschule Zürich</a:t>
            </a:r>
          </a:p>
          <a:p>
            <a:pPr algn="r"/>
            <a:r>
              <a:rPr lang="de-DE" baseline="30000" dirty="0"/>
              <a:t>2</a:t>
            </a:r>
            <a:r>
              <a:rPr lang="de-DE" dirty="0"/>
              <a:t>Háskólinn </a:t>
            </a:r>
            <a:r>
              <a:rPr lang="de-DE" dirty="0" err="1"/>
              <a:t>í</a:t>
            </a:r>
            <a:r>
              <a:rPr lang="de-DE" dirty="0"/>
              <a:t> Reykjavík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FE7461A-2179-E534-0AA7-F8FFA8234FED}"/>
              </a:ext>
            </a:extLst>
          </p:cNvPr>
          <p:cNvSpPr txBox="1"/>
          <p:nvPr/>
        </p:nvSpPr>
        <p:spPr>
          <a:xfrm>
            <a:off x="7954032" y="4399060"/>
            <a:ext cx="31095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sz="1400" dirty="0"/>
              <a:t>Click on </a:t>
            </a:r>
            <a:r>
              <a:rPr lang="de-DE" sz="1400" dirty="0" err="1"/>
              <a:t>the</a:t>
            </a:r>
            <a:r>
              <a:rPr lang="de-DE" sz="1400" dirty="0"/>
              <a:t> Contents on </a:t>
            </a:r>
            <a:r>
              <a:rPr lang="de-DE" sz="1400" dirty="0" err="1"/>
              <a:t>this</a:t>
            </a:r>
            <a:r>
              <a:rPr lang="de-DE" sz="1400" dirty="0"/>
              <a:t> </a:t>
            </a:r>
            <a:r>
              <a:rPr lang="de-DE" sz="1400" dirty="0" err="1"/>
              <a:t>slide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jump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sections</a:t>
            </a:r>
            <a:endParaRPr lang="de-DE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400" dirty="0"/>
              <a:t>Click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arrows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go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next</a:t>
            </a:r>
            <a:r>
              <a:rPr lang="de-DE" sz="1400" dirty="0"/>
              <a:t> </a:t>
            </a:r>
            <a:r>
              <a:rPr lang="de-DE" sz="1400" dirty="0" err="1"/>
              <a:t>slide</a:t>
            </a:r>
            <a:endParaRPr lang="de-DE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400" dirty="0"/>
              <a:t>Click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icons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orientation</a:t>
            </a:r>
            <a:r>
              <a:rPr lang="de-DE" sz="1400" dirty="0"/>
              <a:t> bar </a:t>
            </a:r>
            <a:r>
              <a:rPr lang="de-DE" sz="1400" dirty="0" err="1"/>
              <a:t>to</a:t>
            </a:r>
            <a:r>
              <a:rPr lang="de-DE" sz="1400" dirty="0"/>
              <a:t> jump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sections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1525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5BFC7-D1B7-72B4-69CF-1DD9CF7E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err="1">
                <a:latin typeface="Avenir Book" panose="02000503020000020003" pitchFamily="2" charset="0"/>
              </a:rPr>
              <a:t>Scope</a:t>
            </a:r>
            <a:r>
              <a:rPr lang="de-DE" b="0" dirty="0">
                <a:latin typeface="Avenir Book" panose="02000503020000020003" pitchFamily="2" charset="0"/>
              </a:rPr>
              <a:t> and Study Area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FE14E33-C509-DB2B-0C74-0492E6B23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2570" y="2448061"/>
            <a:ext cx="5074178" cy="3518056"/>
          </a:xfrm>
          <a:prstGeom prst="rect">
            <a:avLst/>
          </a:prstGeom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6DAA8786-08F1-D397-95B2-663D4CD3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479C-7ED2-D742-84A4-A7976494D7BE}" type="datetime1">
              <a:rPr lang="de-CH" smtClean="0"/>
              <a:t>02.05.25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C2FFCCB-3689-F9DB-8795-66B24785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915D20F-DD22-7927-6485-F59F47B6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6</a:t>
            </a:fld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CE6CBAD-289E-81F0-1164-90A6120E2988}"/>
              </a:ext>
            </a:extLst>
          </p:cNvPr>
          <p:cNvSpPr txBox="1"/>
          <p:nvPr/>
        </p:nvSpPr>
        <p:spPr>
          <a:xfrm>
            <a:off x="1027974" y="5966117"/>
            <a:ext cx="3113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Location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catchment</a:t>
            </a:r>
            <a:endParaRPr lang="de-DE" sz="1400" dirty="0"/>
          </a:p>
        </p:txBody>
      </p:sp>
      <p:sp>
        <p:nvSpPr>
          <p:cNvPr id="9" name="Interaktive Schaltfläche: Erste Foli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03174D-2717-F664-0CAB-08895BDD1AAD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7413C4-0138-8B13-331A-CD286CA37114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reieck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7946E6-67AC-FFCF-CFAE-C6FEE62FECAF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8D5FB1A-38ED-8895-7AAE-B0559284EEAF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Dreieck 2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3EC9E8-A175-3959-284B-EBBB61AA2F71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5FE2AFC-33C5-1333-C6FE-6514EE717F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098" y="1141220"/>
            <a:ext cx="11168585" cy="365125"/>
          </a:xfrm>
        </p:spPr>
        <p:txBody>
          <a:bodyPr>
            <a:normAutofit fontScale="70000" lnSpcReduction="20000"/>
          </a:bodyPr>
          <a:lstStyle/>
          <a:p>
            <a:r>
              <a:rPr lang="de-DE" b="1" dirty="0" err="1"/>
              <a:t>Scope</a:t>
            </a:r>
            <a:r>
              <a:rPr lang="de-DE" b="1" dirty="0"/>
              <a:t> and </a:t>
            </a:r>
            <a:r>
              <a:rPr lang="de-DE" b="1" dirty="0" err="1"/>
              <a:t>study</a:t>
            </a:r>
            <a:r>
              <a:rPr lang="de-DE" b="1" dirty="0"/>
              <a:t> </a:t>
            </a:r>
            <a:r>
              <a:rPr lang="de-DE" b="1" dirty="0" err="1"/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Oval 6" descr="Magnifying glass">
            <a:hlinkClick r:id="rId4" action="ppaction://hlinksldjump"/>
            <a:extLst>
              <a:ext uri="{FF2B5EF4-FFF2-40B4-BE49-F238E27FC236}">
                <a16:creationId xmlns:a16="http://schemas.microsoft.com/office/drawing/2014/main" id="{10E99AE0-7132-F12B-1E8D-F066BBD82F4F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Oval 7" descr="Bar chart">
            <a:hlinkClick r:id="rId7" action="ppaction://hlinksldjump"/>
            <a:extLst>
              <a:ext uri="{FF2B5EF4-FFF2-40B4-BE49-F238E27FC236}">
                <a16:creationId xmlns:a16="http://schemas.microsoft.com/office/drawing/2014/main" id="{B9C64C18-B89F-0223-F637-DA2E8FE82B03}"/>
              </a:ext>
            </a:extLst>
          </p:cNvPr>
          <p:cNvSpPr/>
          <p:nvPr/>
        </p:nvSpPr>
        <p:spPr>
          <a:xfrm>
            <a:off x="3377779" y="1174674"/>
            <a:ext cx="276748" cy="274898"/>
          </a:xfrm>
          <a:prstGeom prst="ellipse">
            <a:avLst/>
          </a:prstGeom>
          <a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Oval 9" descr="Kreise mit Pfeilen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91B95041-98FC-E5EE-A96A-F13875092C40}"/>
              </a:ext>
            </a:extLst>
          </p:cNvPr>
          <p:cNvSpPr/>
          <p:nvPr/>
        </p:nvSpPr>
        <p:spPr>
          <a:xfrm>
            <a:off x="6058374" y="1174674"/>
            <a:ext cx="276749" cy="274898"/>
          </a:xfrm>
          <a:prstGeom prst="ellipse">
            <a:avLst/>
          </a:prstGeom>
          <a:blipFill rotWithShape="1"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11" name="Oval 10" descr="Präsentation mit Kreisdiagramm Silhouette">
            <a:hlinkClick r:id="rId13" action="ppaction://hlinksldjump"/>
            <a:extLst>
              <a:ext uri="{FF2B5EF4-FFF2-40B4-BE49-F238E27FC236}">
                <a16:creationId xmlns:a16="http://schemas.microsoft.com/office/drawing/2014/main" id="{401627D2-46A4-6649-AA8F-C2F664E51A5C}"/>
              </a:ext>
            </a:extLst>
          </p:cNvPr>
          <p:cNvSpPr/>
          <p:nvPr/>
        </p:nvSpPr>
        <p:spPr>
          <a:xfrm>
            <a:off x="7503201" y="1174674"/>
            <a:ext cx="276748" cy="274898"/>
          </a:xfrm>
          <a:prstGeom prst="ellipse">
            <a:avLst/>
          </a:prstGeom>
          <a:blipFill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12" name="Oval 11" descr="Rennflagge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C7B4FB64-88CF-63A8-4835-5352C4A6A639}"/>
              </a:ext>
            </a:extLst>
          </p:cNvPr>
          <p:cNvSpPr/>
          <p:nvPr/>
        </p:nvSpPr>
        <p:spPr>
          <a:xfrm>
            <a:off x="10021490" y="1174674"/>
            <a:ext cx="276748" cy="274898"/>
          </a:xfrm>
          <a:prstGeom prst="ellipse">
            <a:avLst/>
          </a:prstGeom>
          <a:blipFill>
            <a:blip r:embed="rId1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912F5B3-D10D-E78D-050A-14ABB537988A}"/>
              </a:ext>
            </a:extLst>
          </p:cNvPr>
          <p:cNvSpPr txBox="1"/>
          <p:nvPr/>
        </p:nvSpPr>
        <p:spPr>
          <a:xfrm>
            <a:off x="6637283" y="2551176"/>
            <a:ext cx="4170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Catchment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: 1‘614 km</a:t>
            </a:r>
            <a:r>
              <a:rPr lang="de-DE" baseline="30000" dirty="0"/>
              <a:t>2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550m </a:t>
            </a:r>
            <a:r>
              <a:rPr lang="de-DE" dirty="0" err="1"/>
              <a:t>to</a:t>
            </a:r>
            <a:r>
              <a:rPr lang="de-DE" dirty="0"/>
              <a:t> 1‘825m </a:t>
            </a:r>
            <a:r>
              <a:rPr lang="de-DE" dirty="0" err="1"/>
              <a:t>a.s.l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70% </a:t>
            </a:r>
            <a:r>
              <a:rPr lang="de-DE" dirty="0" err="1"/>
              <a:t>covered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Vatnajökull glacier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84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C4F0C-3E8C-ACCB-7AE6-03ED8657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err="1">
                <a:latin typeface="Avenir Book" panose="02000503020000020003" pitchFamily="2" charset="0"/>
              </a:rPr>
              <a:t>Kárahnjúkar</a:t>
            </a:r>
            <a:r>
              <a:rPr lang="de-DE" b="0" dirty="0">
                <a:latin typeface="Avenir Book" panose="02000503020000020003" pitchFamily="2" charset="0"/>
              </a:rPr>
              <a:t> Powerplant: 690 MW</a:t>
            </a:r>
          </a:p>
        </p:txBody>
      </p:sp>
      <p:pic>
        <p:nvPicPr>
          <p:cNvPr id="5" name="Grafik 4" descr="Ein Bild, das Wasser, draußen, Wolke, Landschaft enthält.&#10;&#10;Automatisch generierte Beschreibung">
            <a:extLst>
              <a:ext uri="{FF2B5EF4-FFF2-40B4-BE49-F238E27FC236}">
                <a16:creationId xmlns:a16="http://schemas.microsoft.com/office/drawing/2014/main" id="{BAF59B33-21F1-7958-1F1D-79C509A52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45"/>
          <a:stretch/>
        </p:blipFill>
        <p:spPr>
          <a:xfrm>
            <a:off x="5206928" y="2821955"/>
            <a:ext cx="6323172" cy="32235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AA1B93A-FBD5-3721-C4B2-53DBA17F6109}"/>
              </a:ext>
            </a:extLst>
          </p:cNvPr>
          <p:cNvSpPr txBox="1"/>
          <p:nvPr/>
        </p:nvSpPr>
        <p:spPr>
          <a:xfrm>
            <a:off x="5145733" y="604554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Avenir Book" panose="02000503020000020003" pitchFamily="2" charset="0"/>
              </a:rPr>
              <a:t>https://</a:t>
            </a:r>
            <a:r>
              <a:rPr lang="de-DE" sz="1000" dirty="0" err="1">
                <a:latin typeface="Avenir Book" panose="02000503020000020003" pitchFamily="2" charset="0"/>
              </a:rPr>
              <a:t>engineers-channel.blogspot.com</a:t>
            </a:r>
            <a:r>
              <a:rPr lang="de-DE" sz="1000" dirty="0">
                <a:latin typeface="Avenir Book" panose="02000503020000020003" pitchFamily="2" charset="0"/>
              </a:rPr>
              <a:t>/p/</a:t>
            </a:r>
            <a:r>
              <a:rPr lang="de-DE" sz="1000" dirty="0" err="1">
                <a:latin typeface="Avenir Book" panose="02000503020000020003" pitchFamily="2" charset="0"/>
              </a:rPr>
              <a:t>karahnjukar-dam.html</a:t>
            </a:r>
            <a:endParaRPr lang="de-DE" sz="1000" dirty="0">
              <a:latin typeface="Avenir Book" panose="02000503020000020003" pitchFamily="2" charset="0"/>
            </a:endParaRPr>
          </a:p>
        </p:txBody>
      </p:sp>
      <p:pic>
        <p:nvPicPr>
          <p:cNvPr id="7" name="Inhaltsplatzhalter 14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40C71128-D332-EE93-FFF7-1505216AB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9170" y="2821233"/>
            <a:ext cx="2299391" cy="3203819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AFD6BF-8D34-EFA7-7ABB-1CEB932D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E98C3-D6BC-7B4D-8690-1BC2B75FAF0D}" type="datetime1">
              <a:rPr lang="de-CH" smtClean="0"/>
              <a:t>02.05.25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F55EA85-97FC-E032-5837-9F137A97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DA8CC6-81A3-798D-C543-8E797423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7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F29F756-890C-8F00-668A-EB9505EA0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63" y="2814641"/>
            <a:ext cx="4351200" cy="321700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996501C-4976-4B30-CB7C-C02D5238AFB6}"/>
              </a:ext>
            </a:extLst>
          </p:cNvPr>
          <p:cNvSpPr txBox="1"/>
          <p:nvPr/>
        </p:nvSpPr>
        <p:spPr>
          <a:xfrm>
            <a:off x="617943" y="6027057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Avenir Book" panose="02000503020000020003" pitchFamily="2" charset="0"/>
              </a:rPr>
              <a:t>Landsvirkjun</a:t>
            </a:r>
            <a:r>
              <a:rPr lang="de-DE" sz="1000" dirty="0">
                <a:latin typeface="Avenir Book" panose="02000503020000020003" pitchFamily="2" charset="0"/>
              </a:rPr>
              <a:t>, 2009</a:t>
            </a:r>
          </a:p>
        </p:txBody>
      </p:sp>
      <p:sp>
        <p:nvSpPr>
          <p:cNvPr id="3" name="Interaktive Schaltfläche: Erste Folie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9BEA85A-6937-8B22-0354-3CF3F32AF0AA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BFFF3C-2E56-782E-BE0F-42B851D08D74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F36B46-5B5D-9D24-18DC-2D2B82000F75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31AA983-00A8-8AB6-70B9-F93C89BB8AB2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Dreieck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167E1E-6B26-439D-A112-BDB236D33CDD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5FF9FC5A-60FF-CDE0-B8BA-2332D74F2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098" y="1141220"/>
            <a:ext cx="11168585" cy="365125"/>
          </a:xfrm>
        </p:spPr>
        <p:txBody>
          <a:bodyPr>
            <a:normAutofit fontScale="70000" lnSpcReduction="20000"/>
          </a:bodyPr>
          <a:lstStyle/>
          <a:p>
            <a:r>
              <a:rPr lang="de-DE" b="1" dirty="0" err="1"/>
              <a:t>Scope</a:t>
            </a:r>
            <a:r>
              <a:rPr lang="de-DE" b="1" dirty="0"/>
              <a:t> and </a:t>
            </a:r>
            <a:r>
              <a:rPr lang="de-DE" b="1" dirty="0" err="1"/>
              <a:t>study</a:t>
            </a:r>
            <a:r>
              <a:rPr lang="de-DE" b="1" dirty="0"/>
              <a:t> </a:t>
            </a:r>
            <a:r>
              <a:rPr lang="de-DE" b="1" dirty="0" err="1"/>
              <a:t>area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Data,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model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0" name="Oval 29" descr="Magnifying glass">
            <a:hlinkClick r:id="rId8" action="ppaction://hlinksldjump"/>
            <a:extLst>
              <a:ext uri="{FF2B5EF4-FFF2-40B4-BE49-F238E27FC236}">
                <a16:creationId xmlns:a16="http://schemas.microsoft.com/office/drawing/2014/main" id="{77A07A0A-6E2A-C08D-903B-FAB01C33837F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1" name="Oval 30" descr="Bar chart">
            <a:hlinkClick r:id="rId11" action="ppaction://hlinksldjump"/>
            <a:extLst>
              <a:ext uri="{FF2B5EF4-FFF2-40B4-BE49-F238E27FC236}">
                <a16:creationId xmlns:a16="http://schemas.microsoft.com/office/drawing/2014/main" id="{4FAAEBA8-3A54-F136-194E-84C23A7879E9}"/>
              </a:ext>
            </a:extLst>
          </p:cNvPr>
          <p:cNvSpPr/>
          <p:nvPr/>
        </p:nvSpPr>
        <p:spPr>
          <a:xfrm>
            <a:off x="3377779" y="1174674"/>
            <a:ext cx="276748" cy="274898"/>
          </a:xfrm>
          <a:prstGeom prst="ellipse">
            <a:avLst/>
          </a:prstGeom>
          <a:blipFill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Oval 31" descr="Kreise mit Pfeil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7CCBF5A0-4887-128A-9BF8-C0B631AEC50E}"/>
              </a:ext>
            </a:extLst>
          </p:cNvPr>
          <p:cNvSpPr/>
          <p:nvPr/>
        </p:nvSpPr>
        <p:spPr>
          <a:xfrm>
            <a:off x="6058374" y="1174674"/>
            <a:ext cx="276749" cy="274898"/>
          </a:xfrm>
          <a:prstGeom prst="ellipse">
            <a:avLst/>
          </a:prstGeom>
          <a:blipFill rotWithShape="1"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33" name="Oval 32" descr="Präsentation mit Kreisdiagramm Silhouette">
            <a:hlinkClick r:id="rId17" action="ppaction://hlinksldjump"/>
            <a:extLst>
              <a:ext uri="{FF2B5EF4-FFF2-40B4-BE49-F238E27FC236}">
                <a16:creationId xmlns:a16="http://schemas.microsoft.com/office/drawing/2014/main" id="{DB83315E-A2B0-EC02-7E10-2537CEF3FA74}"/>
              </a:ext>
            </a:extLst>
          </p:cNvPr>
          <p:cNvSpPr/>
          <p:nvPr/>
        </p:nvSpPr>
        <p:spPr>
          <a:xfrm>
            <a:off x="7503201" y="1174674"/>
            <a:ext cx="276748" cy="274898"/>
          </a:xfrm>
          <a:prstGeom prst="ellipse">
            <a:avLst/>
          </a:prstGeom>
          <a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34" name="Oval 33" descr="Rennflagge mit einfarbiger Füllung">
            <a:hlinkClick r:id="rId20" action="ppaction://hlinksldjump"/>
            <a:extLst>
              <a:ext uri="{FF2B5EF4-FFF2-40B4-BE49-F238E27FC236}">
                <a16:creationId xmlns:a16="http://schemas.microsoft.com/office/drawing/2014/main" id="{35B6493D-98BD-07FC-1F86-89882B73C123}"/>
              </a:ext>
            </a:extLst>
          </p:cNvPr>
          <p:cNvSpPr/>
          <p:nvPr/>
        </p:nvSpPr>
        <p:spPr>
          <a:xfrm>
            <a:off x="10021490" y="1174674"/>
            <a:ext cx="276748" cy="274898"/>
          </a:xfrm>
          <a:prstGeom prst="ellipse">
            <a:avLst/>
          </a:prstGeom>
          <a:blipFill>
            <a:blip r:embed="rId2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1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22A8F-36D9-489B-8748-4A47D3CD4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Input Data</a:t>
            </a:r>
          </a:p>
        </p:txBody>
      </p:sp>
      <p:graphicFrame>
        <p:nvGraphicFramePr>
          <p:cNvPr id="5" name="Inhaltsplatzhalter 1">
            <a:extLst>
              <a:ext uri="{FF2B5EF4-FFF2-40B4-BE49-F238E27FC236}">
                <a16:creationId xmlns:a16="http://schemas.microsoft.com/office/drawing/2014/main" id="{99D29EF0-598C-944E-26CA-3ED6985B8C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810153"/>
              </p:ext>
            </p:extLst>
          </p:nvPr>
        </p:nvGraphicFramePr>
        <p:xfrm>
          <a:off x="638263" y="2504118"/>
          <a:ext cx="10891837" cy="35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6A8EC32-A48D-9030-3AA8-A051986A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73E0-9DDD-2540-AA83-61D1C018A99F}" type="datetime1">
              <a:rPr lang="de-CH" smtClean="0"/>
              <a:t>02.05.25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3FCFF7C-9A54-F213-417F-E73686F2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A38841D-CCBD-612E-8110-EE16E12B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8</a:t>
            </a:fld>
            <a:endParaRPr lang="en-US"/>
          </a:p>
        </p:txBody>
      </p:sp>
      <p:sp>
        <p:nvSpPr>
          <p:cNvPr id="3" name="Interaktive Schaltfläche: Erste Folie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34AB93D-3723-15D2-9B2A-84635E27A586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F0BFD24-A300-7205-8BB2-6C4D7661DA01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699B7-FFED-F96E-03F7-1B3077D51661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3805F13-94AF-39A2-53D4-5059E9AB1ABE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7B8CF9-52D1-813B-ED53-6C5CE13BE307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819523E-5B07-7B99-2A5B-BD90B146F3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098" y="1141220"/>
            <a:ext cx="11168585" cy="365125"/>
          </a:xfrm>
        </p:spPr>
        <p:txBody>
          <a:bodyPr>
            <a:normAutofit fontScale="70000" lnSpcReduction="20000"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b="1" dirty="0">
                <a:sym typeface="Wingdings" pitchFamily="2" charset="2"/>
              </a:rPr>
              <a:t>      Data, </a:t>
            </a:r>
            <a:r>
              <a:rPr lang="de-DE" b="1" dirty="0" err="1">
                <a:sym typeface="Wingdings" pitchFamily="2" charset="2"/>
              </a:rPr>
              <a:t>model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0" name="Oval 9" descr="Magnifying glass">
            <a:hlinkClick r:id="rId9" action="ppaction://hlinksldjump"/>
            <a:extLst>
              <a:ext uri="{FF2B5EF4-FFF2-40B4-BE49-F238E27FC236}">
                <a16:creationId xmlns:a16="http://schemas.microsoft.com/office/drawing/2014/main" id="{93B274F5-FF6D-2C65-6354-31A5A87FB9FC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Oval 10" descr="Bar chart">
            <a:hlinkClick r:id="rId12" action="ppaction://hlinksldjump"/>
            <a:extLst>
              <a:ext uri="{FF2B5EF4-FFF2-40B4-BE49-F238E27FC236}">
                <a16:creationId xmlns:a16="http://schemas.microsoft.com/office/drawing/2014/main" id="{A330A750-DACF-4BFC-C3FE-43F2973DEFC8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Oval 11" descr="Kreise mit Pfeilen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A06B38BD-C6FA-18A9-117C-2ADD936D6199}"/>
              </a:ext>
            </a:extLst>
          </p:cNvPr>
          <p:cNvSpPr/>
          <p:nvPr/>
        </p:nvSpPr>
        <p:spPr>
          <a:xfrm>
            <a:off x="6084635" y="1174674"/>
            <a:ext cx="276749" cy="274898"/>
          </a:xfrm>
          <a:prstGeom prst="ellipse">
            <a:avLst/>
          </a:prstGeom>
          <a:blipFill rotWithShape="1"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Oval 16" descr="Präsentation mit Kreisdiagramm Silhouette">
            <a:hlinkClick r:id="rId18" action="ppaction://hlinksldjump"/>
            <a:extLst>
              <a:ext uri="{FF2B5EF4-FFF2-40B4-BE49-F238E27FC236}">
                <a16:creationId xmlns:a16="http://schemas.microsoft.com/office/drawing/2014/main" id="{49F86F60-D395-2238-2720-C2C880A50E1D}"/>
              </a:ext>
            </a:extLst>
          </p:cNvPr>
          <p:cNvSpPr/>
          <p:nvPr/>
        </p:nvSpPr>
        <p:spPr>
          <a:xfrm>
            <a:off x="7513033" y="1174674"/>
            <a:ext cx="276748" cy="274898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Oval 17" descr="Rennflagge mit einfarbiger Füllung">
            <a:hlinkClick r:id="rId21" action="ppaction://hlinksldjump"/>
            <a:extLst>
              <a:ext uri="{FF2B5EF4-FFF2-40B4-BE49-F238E27FC236}">
                <a16:creationId xmlns:a16="http://schemas.microsoft.com/office/drawing/2014/main" id="{F0CCE9F2-C7EA-1248-AC53-0A6DC630D109}"/>
              </a:ext>
            </a:extLst>
          </p:cNvPr>
          <p:cNvSpPr/>
          <p:nvPr/>
        </p:nvSpPr>
        <p:spPr>
          <a:xfrm>
            <a:off x="10041155" y="1174674"/>
            <a:ext cx="276748" cy="274898"/>
          </a:xfrm>
          <a:prstGeom prst="ellipse">
            <a:avLst/>
          </a:prstGeom>
          <a:blipFill>
            <a:blip r:embed="rId2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21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979D36-41E9-F907-E6DB-EEE15F95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Climate </a:t>
            </a:r>
            <a:r>
              <a:rPr lang="de-DE" dirty="0" err="1"/>
              <a:t>Projections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4D84C4-AE64-2757-DD00-2128D74F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C350-96DC-4544-8580-59A762030E53}" type="datetime1">
              <a:rPr lang="de-CH" smtClean="0"/>
              <a:t>02.05.25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02B42-A6A6-E84C-5D17-C9BDA4E82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HS5.3.4 | EGU25-6596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D475-3359-C2D3-9A5E-CA48869A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9</a:t>
            </a:fld>
            <a:endParaRPr lang="en-US"/>
          </a:p>
        </p:txBody>
      </p:sp>
      <p:pic>
        <p:nvPicPr>
          <p:cNvPr id="8" name="Grafik 7" descr="Ein Bild, das Text, Screenshot, Rechteck, Reihe enthält.&#10;&#10;KI-generierte Inhalte können fehlerhaft sein.">
            <a:extLst>
              <a:ext uri="{FF2B5EF4-FFF2-40B4-BE49-F238E27FC236}">
                <a16:creationId xmlns:a16="http://schemas.microsoft.com/office/drawing/2014/main" id="{2ED83235-C221-809F-F1C3-C6C29A3BE3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9171" y="2343053"/>
            <a:ext cx="4279185" cy="3508932"/>
          </a:xfrm>
          <a:prstGeom prst="rect">
            <a:avLst/>
          </a:prstGeom>
        </p:spPr>
      </p:pic>
      <p:pic>
        <p:nvPicPr>
          <p:cNvPr id="9" name="Grafik 8" descr="Ein Bild, das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C411F83B-96A0-CFD9-E1B6-FC34C4C47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968" y="2343053"/>
            <a:ext cx="4762120" cy="35089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CB7D7B1-B746-1434-0A0C-1629504936B6}"/>
              </a:ext>
            </a:extLst>
          </p:cNvPr>
          <p:cNvSpPr txBox="1"/>
          <p:nvPr/>
        </p:nvSpPr>
        <p:spPr>
          <a:xfrm>
            <a:off x="539158" y="5827774"/>
            <a:ext cx="344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Combination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RCP and SSP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9747F96-7260-A663-6AB7-1E332A3876DF}"/>
              </a:ext>
            </a:extLst>
          </p:cNvPr>
          <p:cNvSpPr txBox="1"/>
          <p:nvPr/>
        </p:nvSpPr>
        <p:spPr>
          <a:xfrm>
            <a:off x="6129952" y="5827775"/>
            <a:ext cx="344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Radiative</a:t>
            </a:r>
            <a:r>
              <a:rPr lang="de-DE" sz="1400" dirty="0"/>
              <a:t> </a:t>
            </a:r>
            <a:r>
              <a:rPr lang="de-DE" sz="1400" dirty="0" err="1"/>
              <a:t>forcing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r>
              <a:rPr lang="de-DE" sz="1400" dirty="0"/>
              <a:t> </a:t>
            </a:r>
          </a:p>
        </p:txBody>
      </p:sp>
      <p:sp>
        <p:nvSpPr>
          <p:cNvPr id="3" name="Interaktive Schaltfläche: Erste Foli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099A281-5FBC-C186-6ABC-6283D7C3957D}"/>
              </a:ext>
            </a:extLst>
          </p:cNvPr>
          <p:cNvSpPr/>
          <p:nvPr/>
        </p:nvSpPr>
        <p:spPr>
          <a:xfrm>
            <a:off x="11644428" y="6264816"/>
            <a:ext cx="547572" cy="59318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240C7A-75E3-2448-6808-7A35C4238EE6}"/>
              </a:ext>
            </a:extLst>
          </p:cNvPr>
          <p:cNvSpPr/>
          <p:nvPr/>
        </p:nvSpPr>
        <p:spPr>
          <a:xfrm>
            <a:off x="11761991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9A880F-3D19-B6D7-2AA1-328A1DAD16E0}"/>
              </a:ext>
            </a:extLst>
          </p:cNvPr>
          <p:cNvSpPr/>
          <p:nvPr/>
        </p:nvSpPr>
        <p:spPr>
          <a:xfrm rot="5400000">
            <a:off x="11376923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778A738-7521-BCB9-45D3-561F88AFF556}"/>
              </a:ext>
            </a:extLst>
          </p:cNvPr>
          <p:cNvSpPr/>
          <p:nvPr/>
        </p:nvSpPr>
        <p:spPr>
          <a:xfrm>
            <a:off x="0" y="2769735"/>
            <a:ext cx="430009" cy="1624519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F589805-BC31-8E00-C6A9-B9405BBFAD43}"/>
              </a:ext>
            </a:extLst>
          </p:cNvPr>
          <p:cNvSpPr/>
          <p:nvPr/>
        </p:nvSpPr>
        <p:spPr>
          <a:xfrm rot="16200000">
            <a:off x="-506640" y="3476396"/>
            <a:ext cx="1303626" cy="221044"/>
          </a:xfrm>
          <a:prstGeom prst="triangle">
            <a:avLst>
              <a:gd name="adj" fmla="val 527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B0019113-EAC1-3938-9294-7281AC381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098" y="1141220"/>
            <a:ext cx="11168585" cy="365125"/>
          </a:xfrm>
        </p:spPr>
        <p:txBody>
          <a:bodyPr>
            <a:normAutofit fontScale="70000" lnSpcReduction="20000"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Scope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study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</a:t>
            </a:r>
            <a:r>
              <a:rPr lang="de-DE" b="1" dirty="0">
                <a:sym typeface="Wingdings" pitchFamily="2" charset="2"/>
              </a:rPr>
              <a:t>      Data, </a:t>
            </a:r>
            <a:r>
              <a:rPr lang="de-DE" b="1" dirty="0" err="1">
                <a:sym typeface="Wingdings" pitchFamily="2" charset="2"/>
              </a:rPr>
              <a:t>model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overview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Methods</a:t>
            </a:r>
            <a:r>
              <a:rPr lang="de-DE" dirty="0">
                <a:sym typeface="Wingdings" pitchFamily="2" charset="2"/>
              </a:rPr>
              <a:t>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Results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Discussion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    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Conclusion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3" name="Oval 32" descr="Magnifying glass">
            <a:hlinkClick r:id="rId6" action="ppaction://hlinksldjump"/>
            <a:extLst>
              <a:ext uri="{FF2B5EF4-FFF2-40B4-BE49-F238E27FC236}">
                <a16:creationId xmlns:a16="http://schemas.microsoft.com/office/drawing/2014/main" id="{D7377965-66C5-270C-3155-F1AE956D33C8}"/>
              </a:ext>
            </a:extLst>
          </p:cNvPr>
          <p:cNvSpPr/>
          <p:nvPr/>
        </p:nvSpPr>
        <p:spPr>
          <a:xfrm>
            <a:off x="639171" y="1174674"/>
            <a:ext cx="276748" cy="274898"/>
          </a:xfrm>
          <a:prstGeom prst="ellipse">
            <a:avLst/>
          </a:prstGeom>
          <a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4" name="Oval 33" descr="Bar chart">
            <a:hlinkClick r:id="rId9" action="ppaction://hlinksldjump"/>
            <a:extLst>
              <a:ext uri="{FF2B5EF4-FFF2-40B4-BE49-F238E27FC236}">
                <a16:creationId xmlns:a16="http://schemas.microsoft.com/office/drawing/2014/main" id="{3DA7ED79-8F85-FFED-E074-D9929189B25E}"/>
              </a:ext>
            </a:extLst>
          </p:cNvPr>
          <p:cNvSpPr/>
          <p:nvPr/>
        </p:nvSpPr>
        <p:spPr>
          <a:xfrm>
            <a:off x="3318787" y="1174674"/>
            <a:ext cx="276748" cy="274898"/>
          </a:xfrm>
          <a:prstGeom prst="ellipse">
            <a:avLst/>
          </a:prstGeom>
          <a:blipFill rotWithShape="1"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5" name="Oval 34" descr="Kreise mit Pfeile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6F2C5BCF-6B59-B705-1613-71A8CF8BB536}"/>
              </a:ext>
            </a:extLst>
          </p:cNvPr>
          <p:cNvSpPr/>
          <p:nvPr/>
        </p:nvSpPr>
        <p:spPr>
          <a:xfrm>
            <a:off x="6084635" y="1174674"/>
            <a:ext cx="276749" cy="274898"/>
          </a:xfrm>
          <a:prstGeom prst="ellipse">
            <a:avLst/>
          </a:prstGeom>
          <a:blipFill rotWithShape="1"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6" name="Oval 35" descr="Präsentation mit Kreisdiagramm Silhouette">
            <a:hlinkClick r:id="rId15" action="ppaction://hlinksldjump"/>
            <a:extLst>
              <a:ext uri="{FF2B5EF4-FFF2-40B4-BE49-F238E27FC236}">
                <a16:creationId xmlns:a16="http://schemas.microsoft.com/office/drawing/2014/main" id="{E5AE72DF-0972-A56C-A197-767EB47A533D}"/>
              </a:ext>
            </a:extLst>
          </p:cNvPr>
          <p:cNvSpPr/>
          <p:nvPr/>
        </p:nvSpPr>
        <p:spPr>
          <a:xfrm>
            <a:off x="7513033" y="1174674"/>
            <a:ext cx="276748" cy="274898"/>
          </a:xfrm>
          <a:prstGeom prst="ellipse">
            <a:avLst/>
          </a:prstGeom>
          <a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7" name="Oval 36" descr="Rennflagge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C7DCD85A-6D17-2010-0511-1869EC586F11}"/>
              </a:ext>
            </a:extLst>
          </p:cNvPr>
          <p:cNvSpPr/>
          <p:nvPr/>
        </p:nvSpPr>
        <p:spPr>
          <a:xfrm>
            <a:off x="10041155" y="1174674"/>
            <a:ext cx="276748" cy="274898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284767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1966</Words>
  <Application>Microsoft Macintosh PowerPoint</Application>
  <PresentationFormat>Breitbild</PresentationFormat>
  <Paragraphs>353</Paragraphs>
  <Slides>33</Slides>
  <Notes>20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2" baseType="lpstr">
      <vt:lpstr>Aptos</vt:lpstr>
      <vt:lpstr>Arial</vt:lpstr>
      <vt:lpstr>Avenir Book</vt:lpstr>
      <vt:lpstr>Avenir Light</vt:lpstr>
      <vt:lpstr>Avenir Next LT Pro</vt:lpstr>
      <vt:lpstr>Cambria Math</vt:lpstr>
      <vt:lpstr>Grandview Display</vt:lpstr>
      <vt:lpstr>Wingdings</vt:lpstr>
      <vt:lpstr>DashVTI</vt:lpstr>
      <vt:lpstr>HS5.3.4 | EGU25-6596  Opportunities for Hydropower under Climate Change in Snow-ice Dominated Landscapes: Case of the Hálslón Catchment Kárahnjúkar Powerplant in Eastern Iceland</vt:lpstr>
      <vt:lpstr>How will Climate Change influence Runoff?</vt:lpstr>
      <vt:lpstr>Run Climate Projections to Model Glacier Melt</vt:lpstr>
      <vt:lpstr>Excess discharge increases significantly  Largely increased hydropower potential!</vt:lpstr>
      <vt:lpstr>EGU25-6596: Opportunities for hydropower under climate change in snow-ice dominated landscapes</vt:lpstr>
      <vt:lpstr>Scope and Study Area</vt:lpstr>
      <vt:lpstr>Kárahnjúkar Powerplant: 690 MW</vt:lpstr>
      <vt:lpstr>Input Data</vt:lpstr>
      <vt:lpstr>Climate Projections</vt:lpstr>
      <vt:lpstr>Model Overview: HBV-Light</vt:lpstr>
      <vt:lpstr>Methods: Summary</vt:lpstr>
      <vt:lpstr>Catchment Definition</vt:lpstr>
      <vt:lpstr>Calibration + Validation</vt:lpstr>
      <vt:lpstr>Calibration + Validation</vt:lpstr>
      <vt:lpstr>Climate Data Operators</vt:lpstr>
      <vt:lpstr>Future Projections</vt:lpstr>
      <vt:lpstr>Future Projections: Time Periods</vt:lpstr>
      <vt:lpstr>Future Projections</vt:lpstr>
      <vt:lpstr>Calculation of Spillway Discharge</vt:lpstr>
      <vt:lpstr>Uncertainty analysis</vt:lpstr>
      <vt:lpstr>Results: Summary</vt:lpstr>
      <vt:lpstr>Results and Discussion</vt:lpstr>
      <vt:lpstr>Calibration + Validation</vt:lpstr>
      <vt:lpstr>Future Projection Data</vt:lpstr>
      <vt:lpstr>Inflow Change and Uncertainty</vt:lpstr>
      <vt:lpstr>Inflow increases significantly</vt:lpstr>
      <vt:lpstr>Spillway discharge increases</vt:lpstr>
      <vt:lpstr>Uncertainty Contributions</vt:lpstr>
      <vt:lpstr>Interannual variability</vt:lpstr>
      <vt:lpstr>Interannual variability</vt:lpstr>
      <vt:lpstr>Adaptation of Kárahnjúkar possible?</vt:lpstr>
      <vt:lpstr>Conclusion</vt:lpstr>
      <vt:lpstr>The End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 </dc:creator>
  <cp:lastModifiedBy> </cp:lastModifiedBy>
  <cp:revision>22</cp:revision>
  <dcterms:created xsi:type="dcterms:W3CDTF">2025-02-27T09:15:31Z</dcterms:created>
  <dcterms:modified xsi:type="dcterms:W3CDTF">2025-05-02T11:32:36Z</dcterms:modified>
</cp:coreProperties>
</file>