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9" r:id="rId3"/>
    <p:sldId id="260" r:id="rId4"/>
    <p:sldId id="261" r:id="rId5"/>
    <p:sldId id="262" r:id="rId6"/>
    <p:sldId id="30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69" r:id="rId18"/>
    <p:sldId id="303" r:id="rId19"/>
    <p:sldId id="274" r:id="rId20"/>
    <p:sldId id="275" r:id="rId21"/>
    <p:sldId id="277" r:id="rId22"/>
    <p:sldId id="278" r:id="rId23"/>
    <p:sldId id="257" r:id="rId24"/>
    <p:sldId id="279" r:id="rId25"/>
    <p:sldId id="304" r:id="rId26"/>
    <p:sldId id="286" r:id="rId27"/>
    <p:sldId id="287" r:id="rId28"/>
    <p:sldId id="292" r:id="rId29"/>
    <p:sldId id="295" r:id="rId30"/>
  </p:sldIdLst>
  <p:sldSz cx="9144000" cy="5143500" type="screen16x9"/>
  <p:notesSz cx="6858000" cy="9144000"/>
  <p:embeddedFontLs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3EF"/>
    <a:srgbClr val="276FB5"/>
    <a:srgbClr val="0EF306"/>
    <a:srgbClr val="808080"/>
    <a:srgbClr val="FFA500"/>
    <a:srgbClr val="0000FF"/>
    <a:srgbClr val="1D1DFE"/>
    <a:srgbClr val="C9DAF8"/>
    <a:srgbClr val="F4CCCC"/>
    <a:srgbClr val="118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211" autoAdjust="0"/>
  </p:normalViewPr>
  <p:slideViewPr>
    <p:cSldViewPr snapToGrid="0">
      <p:cViewPr varScale="1">
        <p:scale>
          <a:sx n="65" d="100"/>
          <a:sy n="65" d="100"/>
        </p:scale>
        <p:origin x="1323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dc1b2bac6_0_7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2dc1b2bac6_0_7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2dc1b2bac6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2dc1b2bac6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2dc1b2bac6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2dc1b2bac6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4fc74efb94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4fc74efb94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dc1b2bac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2dc1b2bac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2dc1b2bac6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2dc1b2bac6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2fcd0540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2fcd0540c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01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2dc1b2bac6_0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2dc1b2bac6_0_9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4fc74efb94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4fc74efb94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dc1b2bac6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dc1b2bac6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4e6ec3da3b_0_1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4e6ec3da3b_0_1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50333b7511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50333b7511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fc74efb9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4fc74efb9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4e6ec3da3b_0_1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4e6ec3da3b_0_1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2dc1b2bac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2dc1b2bac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85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2dc1b2bac6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2dc1b2bac6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1315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2dc1b2bac6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2dc1b2bac6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2dc1b2bac6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32dc1b2bac6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dc1b2bac6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2dc1b2bac6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highlight>
                <a:srgbClr val="999999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dc1b2bac6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2dc1b2bac6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dc1b2bac6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2dc1b2bac6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2dc1b2bac6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2dc1b2bac6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tx1"/>
                </a:solidFill>
              </a:rPr>
              <a:t>(Nakagawa et al., 2015)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2dc1b2bac6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2dc1b2bac6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2dc1b2bac6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2dc1b2bac6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2dc1b2bac6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2dc1b2bac6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1pPr>
            <a:lvl2pPr lvl="1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2pPr>
            <a:lvl3pPr lvl="2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3pPr>
            <a:lvl4pPr lvl="3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4pPr>
            <a:lvl5pPr lvl="4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5pPr>
            <a:lvl6pPr lvl="5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6pPr>
            <a:lvl7pPr lvl="6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7pPr>
            <a:lvl8pPr lvl="7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8pPr>
            <a:lvl9pPr lvl="8">
              <a:buNone/>
              <a:defRPr sz="1200">
                <a:solidFill>
                  <a:schemeClr val="dk1"/>
                </a:solidFill>
                <a:highlight>
                  <a:srgbClr val="C2D2F7"/>
                </a:highlight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6.xml"/><Relationship Id="rId1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slide" Target="slide4.xml"/><Relationship Id="rId12" Type="http://schemas.openxmlformats.org/officeDocument/2006/relationships/slide" Target="slide17.xml"/><Relationship Id="rId17" Type="http://schemas.openxmlformats.org/officeDocument/2006/relationships/slide" Target="slide23.xml"/><Relationship Id="rId2" Type="http://schemas.openxmlformats.org/officeDocument/2006/relationships/notesSlide" Target="../notesSlides/notesSlide1.xml"/><Relationship Id="rId16" Type="http://schemas.openxmlformats.org/officeDocument/2006/relationships/slide" Target="slide24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slide" Target="slide11.xml"/><Relationship Id="rId5" Type="http://schemas.openxmlformats.org/officeDocument/2006/relationships/image" Target="../media/image3.png"/><Relationship Id="rId15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22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10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24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25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11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26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27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1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27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31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4.xml"/><Relationship Id="rId3" Type="http://schemas.openxmlformats.org/officeDocument/2006/relationships/slide" Target="slide1.xml"/><Relationship Id="rId7" Type="http://schemas.openxmlformats.org/officeDocument/2006/relationships/slide" Target="slide8.xml"/><Relationship Id="rId12" Type="http://schemas.openxmlformats.org/officeDocument/2006/relationships/slide" Target="slide21.xm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youtu.be/hZB_ZIl748U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5" Type="http://schemas.openxmlformats.org/officeDocument/2006/relationships/image" Target="../media/image32.png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4.xml"/><Relationship Id="rId18" Type="http://schemas.openxmlformats.org/officeDocument/2006/relationships/hyperlink" Target="https://youtu.be/R7cNCqxnjCc" TargetMode="External"/><Relationship Id="rId3" Type="http://schemas.openxmlformats.org/officeDocument/2006/relationships/slide" Target="slide1.xml"/><Relationship Id="rId7" Type="http://schemas.openxmlformats.org/officeDocument/2006/relationships/slide" Target="slide8.xml"/><Relationship Id="rId12" Type="http://schemas.openxmlformats.org/officeDocument/2006/relationships/slide" Target="slide21.xml"/><Relationship Id="rId17" Type="http://schemas.openxmlformats.org/officeDocument/2006/relationships/hyperlink" Target="https://youtu.be/wD2iinksTj8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5" Type="http://schemas.openxmlformats.org/officeDocument/2006/relationships/image" Target="../media/image33.png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6.xml"/><Relationship Id="rId3" Type="http://schemas.openxmlformats.org/officeDocument/2006/relationships/image" Target="../media/image35.png"/><Relationship Id="rId7" Type="http://schemas.openxmlformats.org/officeDocument/2006/relationships/slide" Target="slide4.xml"/><Relationship Id="rId12" Type="http://schemas.openxmlformats.org/officeDocument/2006/relationships/slide" Target="slide17.xml"/><Relationship Id="rId17" Type="http://schemas.openxmlformats.org/officeDocument/2006/relationships/slide" Target="slide23.xml"/><Relationship Id="rId2" Type="http://schemas.openxmlformats.org/officeDocument/2006/relationships/notesSlide" Target="../notesSlides/notesSlide18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11.xml"/><Relationship Id="rId5" Type="http://schemas.openxmlformats.org/officeDocument/2006/relationships/image" Target="../media/image37.png"/><Relationship Id="rId15" Type="http://schemas.openxmlformats.org/officeDocument/2006/relationships/slide" Target="slide21.xml"/><Relationship Id="rId10" Type="http://schemas.openxmlformats.org/officeDocument/2006/relationships/slide" Target="slide8.xml"/><Relationship Id="rId4" Type="http://schemas.openxmlformats.org/officeDocument/2006/relationships/image" Target="../media/image36.png"/><Relationship Id="rId9" Type="http://schemas.openxmlformats.org/officeDocument/2006/relationships/slide" Target="slide15.xml"/><Relationship Id="rId1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2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8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38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4.xml"/><Relationship Id="rId3" Type="http://schemas.openxmlformats.org/officeDocument/2006/relationships/slide" Target="slide1.xml"/><Relationship Id="rId7" Type="http://schemas.openxmlformats.org/officeDocument/2006/relationships/slide" Target="slide8.xml"/><Relationship Id="rId12" Type="http://schemas.openxmlformats.org/officeDocument/2006/relationships/slide" Target="slide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5" Type="http://schemas.openxmlformats.org/officeDocument/2006/relationships/image" Target="../media/image39.png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40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21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41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42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22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4.xml"/><Relationship Id="rId3" Type="http://schemas.openxmlformats.org/officeDocument/2006/relationships/slide" Target="slide1.xml"/><Relationship Id="rId7" Type="http://schemas.openxmlformats.org/officeDocument/2006/relationships/slide" Target="slide8.xml"/><Relationship Id="rId12" Type="http://schemas.openxmlformats.org/officeDocument/2006/relationships/slide" Target="slide21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5" Type="http://schemas.openxmlformats.org/officeDocument/2006/relationships/image" Target="../media/image43.png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3.xml"/><Relationship Id="rId3" Type="http://schemas.openxmlformats.org/officeDocument/2006/relationships/slide" Target="slide4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0" Type="http://schemas.openxmlformats.org/officeDocument/2006/relationships/slide" Target="slide19.xml"/><Relationship Id="rId4" Type="http://schemas.openxmlformats.org/officeDocument/2006/relationships/slide" Target="slide5.xml"/><Relationship Id="rId9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23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26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44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45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3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10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11.xml"/><Relationship Id="rId18" Type="http://schemas.openxmlformats.org/officeDocument/2006/relationships/slide" Target="slide24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17" Type="http://schemas.openxmlformats.org/officeDocument/2006/relationships/slide" Target="slide21.xml"/><Relationship Id="rId2" Type="http://schemas.openxmlformats.org/officeDocument/2006/relationships/notesSlide" Target="../notesSlides/notesSlide5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15.xml"/><Relationship Id="rId5" Type="http://schemas.openxmlformats.org/officeDocument/2006/relationships/image" Target="../media/image16.png"/><Relationship Id="rId15" Type="http://schemas.openxmlformats.org/officeDocument/2006/relationships/slide" Target="slide16.xml"/><Relationship Id="rId10" Type="http://schemas.openxmlformats.org/officeDocument/2006/relationships/slide" Target="slide5.xml"/><Relationship Id="rId19" Type="http://schemas.openxmlformats.org/officeDocument/2006/relationships/slide" Target="slide23.xml"/><Relationship Id="rId4" Type="http://schemas.openxmlformats.org/officeDocument/2006/relationships/image" Target="../media/image15.png"/><Relationship Id="rId9" Type="http://schemas.openxmlformats.org/officeDocument/2006/relationships/slide" Target="slide4.xml"/><Relationship Id="rId1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3.xml"/><Relationship Id="rId3" Type="http://schemas.openxmlformats.org/officeDocument/2006/relationships/slide" Target="slide4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5" Type="http://schemas.openxmlformats.org/officeDocument/2006/relationships/image" Target="../media/image10.png"/><Relationship Id="rId10" Type="http://schemas.openxmlformats.org/officeDocument/2006/relationships/slide" Target="slide1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4.xml"/><Relationship Id="rId3" Type="http://schemas.openxmlformats.org/officeDocument/2006/relationships/slide" Target="slide1.xml"/><Relationship Id="rId7" Type="http://schemas.openxmlformats.org/officeDocument/2006/relationships/slide" Target="slide8.xml"/><Relationship Id="rId12" Type="http://schemas.openxmlformats.org/officeDocument/2006/relationships/slide" Target="slide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19.xml"/><Relationship Id="rId5" Type="http://schemas.openxmlformats.org/officeDocument/2006/relationships/slide" Target="slide5.xml"/><Relationship Id="rId10" Type="http://schemas.openxmlformats.org/officeDocument/2006/relationships/slide" Target="slide16.xml"/><Relationship Id="rId4" Type="http://schemas.openxmlformats.org/officeDocument/2006/relationships/slide" Target="slide4.xml"/><Relationship Id="rId9" Type="http://schemas.openxmlformats.org/officeDocument/2006/relationships/slide" Target="slide17.xml"/><Relationship Id="rId14" Type="http://schemas.openxmlformats.org/officeDocument/2006/relationships/slide" Target="slide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12" Type="http://schemas.openxmlformats.org/officeDocument/2006/relationships/slide" Target="slide16.xml"/><Relationship Id="rId2" Type="http://schemas.openxmlformats.org/officeDocument/2006/relationships/notesSlide" Target="../notesSlides/notesSlide7.xml"/><Relationship Id="rId16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17.xml"/><Relationship Id="rId5" Type="http://schemas.openxmlformats.org/officeDocument/2006/relationships/slide" Target="slide1.xml"/><Relationship Id="rId15" Type="http://schemas.openxmlformats.org/officeDocument/2006/relationships/slide" Target="slide24.xml"/><Relationship Id="rId10" Type="http://schemas.openxmlformats.org/officeDocument/2006/relationships/slide" Target="slide11.xml"/><Relationship Id="rId4" Type="http://schemas.openxmlformats.org/officeDocument/2006/relationships/image" Target="../media/image20.png"/><Relationship Id="rId9" Type="http://schemas.openxmlformats.org/officeDocument/2006/relationships/slide" Target="slide8.xml"/><Relationship Id="rId14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1.xml"/><Relationship Id="rId3" Type="http://schemas.openxmlformats.org/officeDocument/2006/relationships/image" Target="../media/image21.png"/><Relationship Id="rId7" Type="http://schemas.openxmlformats.org/officeDocument/2006/relationships/slide" Target="slide15.xml"/><Relationship Id="rId12" Type="http://schemas.openxmlformats.org/officeDocument/2006/relationships/slide" Target="slide19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3.xml"/><Relationship Id="rId10" Type="http://schemas.openxmlformats.org/officeDocument/2006/relationships/slide" Target="slide17.xml"/><Relationship Id="rId4" Type="http://schemas.openxmlformats.org/officeDocument/2006/relationships/slide" Target="slide1.xml"/><Relationship Id="rId9" Type="http://schemas.openxmlformats.org/officeDocument/2006/relationships/slide" Target="slide11.xml"/><Relationship Id="rId14" Type="http://schemas.openxmlformats.org/officeDocument/2006/relationships/slide" Target="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182880" y="1470594"/>
            <a:ext cx="2581701" cy="15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b="1" dirty="0">
                <a:solidFill>
                  <a:schemeClr val="dk1"/>
                </a:solidFill>
                <a:latin typeface="+mn-lt"/>
              </a:rPr>
              <a:t>Ranpeng Li 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a b</a:t>
            </a:r>
            <a:r>
              <a:rPr lang="en" sz="1400" dirty="0">
                <a:solidFill>
                  <a:schemeClr val="tx1"/>
                </a:solidFill>
                <a:latin typeface="+mn-lt"/>
              </a:rPr>
              <a:t> </a:t>
            </a:r>
            <a:endParaRPr sz="1400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tx1"/>
                </a:solidFill>
                <a:latin typeface="+mn-lt"/>
              </a:rPr>
              <a:t>Juliane Dannberg 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a b</a:t>
            </a:r>
            <a:r>
              <a:rPr lang="en" sz="1400" dirty="0">
                <a:solidFill>
                  <a:schemeClr val="tx1"/>
                </a:solidFill>
                <a:latin typeface="+mn-lt"/>
              </a:rPr>
              <a:t> </a:t>
            </a:r>
            <a:endParaRPr sz="1400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tx1"/>
                </a:solidFill>
                <a:latin typeface="+mn-lt"/>
              </a:rPr>
              <a:t>Rene Gassmöller 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a b</a:t>
            </a:r>
            <a:r>
              <a:rPr lang="en" sz="1400" dirty="0">
                <a:solidFill>
                  <a:schemeClr val="tx1"/>
                </a:solidFill>
                <a:latin typeface="+mn-lt"/>
              </a:rPr>
              <a:t> </a:t>
            </a:r>
            <a:endParaRPr sz="1400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tx1"/>
                </a:solidFill>
                <a:latin typeface="+mn-lt"/>
              </a:rPr>
              <a:t>Carolina Lithgow-Bertelloni</a:t>
            </a:r>
            <a:r>
              <a:rPr lang="en" sz="1400" b="1" baseline="300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c</a:t>
            </a:r>
            <a:r>
              <a:rPr lang="en" sz="1400" dirty="0">
                <a:solidFill>
                  <a:schemeClr val="tx1"/>
                </a:solidFill>
                <a:latin typeface="+mn-lt"/>
              </a:rPr>
              <a:t> Lars Stixrude </a:t>
            </a:r>
            <a:r>
              <a:rPr lang="en" sz="1400" baseline="30000" dirty="0">
                <a:solidFill>
                  <a:schemeClr val="dk1"/>
                </a:solidFill>
                <a:latin typeface="+mn-lt"/>
              </a:rPr>
              <a:t>c</a:t>
            </a:r>
            <a:endParaRPr sz="1400" b="1" dirty="0">
              <a:solidFill>
                <a:schemeClr val="tx1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400" dirty="0">
                <a:solidFill>
                  <a:schemeClr val="tx1"/>
                </a:solidFill>
                <a:latin typeface="+mn-lt"/>
              </a:rPr>
              <a:t>Robert Myhill </a:t>
            </a:r>
            <a:r>
              <a:rPr lang="en" sz="1400" baseline="30000" dirty="0">
                <a:solidFill>
                  <a:schemeClr val="tx1"/>
                </a:solidFill>
                <a:latin typeface="+mn-lt"/>
              </a:rPr>
              <a:t>d</a:t>
            </a:r>
            <a:endParaRPr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82880" y="148110"/>
            <a:ext cx="6869575" cy="113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dirty="0">
                <a:solidFill>
                  <a:srgbClr val="276F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How Phase Transitions Impact Changes in Mantle Convection Style Throughout Earth’s History: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dirty="0">
                <a:solidFill>
                  <a:srgbClr val="276F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From Stalled Plumes to Surface Dynamics</a:t>
            </a:r>
            <a:endParaRPr sz="2300" dirty="0">
              <a:solidFill>
                <a:srgbClr val="276FB5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82880" y="3022367"/>
            <a:ext cx="252960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ͣ  </a:t>
            </a:r>
            <a:r>
              <a:rPr lang="en" sz="1100" dirty="0">
                <a:solidFill>
                  <a:schemeClr val="dk2"/>
                </a:solidFill>
              </a:rPr>
              <a:t>GEOMAR Helmholtz Centre Kiel</a:t>
            </a:r>
            <a:endParaRPr sz="11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ᵇ </a:t>
            </a:r>
            <a:r>
              <a:rPr lang="en" sz="1100" dirty="0">
                <a:solidFill>
                  <a:schemeClr val="dk2"/>
                </a:solidFill>
              </a:rPr>
              <a:t>University of Florida</a:t>
            </a:r>
            <a:endParaRPr sz="11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ͨ  </a:t>
            </a:r>
            <a:r>
              <a:rPr lang="en" sz="1100" dirty="0">
                <a:solidFill>
                  <a:schemeClr val="dk2"/>
                </a:solidFill>
              </a:rPr>
              <a:t>University of California, Los Angeles</a:t>
            </a:r>
            <a:endParaRPr sz="11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b="1" dirty="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ͩ  </a:t>
            </a:r>
            <a:r>
              <a:rPr lang="en" sz="1100" dirty="0">
                <a:solidFill>
                  <a:srgbClr val="666666"/>
                </a:solidFill>
              </a:rPr>
              <a:t>University of Bristol</a:t>
            </a:r>
            <a:endParaRPr sz="1100" dirty="0">
              <a:solidFill>
                <a:schemeClr val="dk2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7387" y="4613033"/>
            <a:ext cx="777255" cy="31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061" y="4441337"/>
            <a:ext cx="703003" cy="48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821" y="4369241"/>
            <a:ext cx="398917" cy="5584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957F370-E394-7A29-55B9-FE57EEBCCE0B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23" name="Google Shape;395;p26">
              <a:extLst>
                <a:ext uri="{FF2B5EF4-FFF2-40B4-BE49-F238E27FC236}">
                  <a16:creationId xmlns:a16="http://schemas.microsoft.com/office/drawing/2014/main" id="{371B54DD-1DF1-70A8-3657-D124E9C0FB19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2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34B8D6F-63FC-EC8B-6513-CA8D813E58F0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36F19B-2896-970F-24B9-8E6AA111AA21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6" name="Google Shape;401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241D1DA-6543-E4F9-E5C4-BA318A78CE10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3C10F215-F66C-746A-A05E-E2E3500EE78B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8" name="Google Shape;403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7393890-7DC4-5F46-A028-B60F140D9C53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9" name="Google Shape;404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C2D78C6E-24D8-5879-F58B-A77003D37C76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0" name="Google Shape;405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4FBAA1A-70C4-059B-4C2C-8F473C245A52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1" name="Google Shape;406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2612A1A7-A665-DEDF-64F4-35139C62CC49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2" name="Google Shape;407;p26">
              <a:extLst>
                <a:ext uri="{FF2B5EF4-FFF2-40B4-BE49-F238E27FC236}">
                  <a16:creationId xmlns:a16="http://schemas.microsoft.com/office/drawing/2014/main" id="{8D8595D6-356D-FF56-D226-A1700E31AA0D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3" name="Google Shape;408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5E9D94A-6156-D23E-7CDE-28D6190E06AF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4" name="Google Shape;409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C81341FC-9DD5-762E-998F-A76260E096BC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5" name="Google Shape;410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41D6FC24-5C22-BEFB-821D-F35D06F41801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6" name="Google Shape;411;p26">
              <a:hlinkClick r:id="rId17" action="ppaction://hlinksldjump"/>
              <a:extLst>
                <a:ext uri="{FF2B5EF4-FFF2-40B4-BE49-F238E27FC236}">
                  <a16:creationId xmlns:a16="http://schemas.microsoft.com/office/drawing/2014/main" id="{0900BDBD-57B8-6E85-F33D-4A8B858FF4B6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37" name="Google Shape;412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7DEC5B7-DE0E-5A7A-9DEE-8597B06DFD0A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8" name="Google Shape;407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260AD3B8-BAA3-181F-A8E9-2DD7BA5D888B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9C6FE9D-7CA5-A83A-7237-8A2AC57AA80A}"/>
              </a:ext>
            </a:extLst>
          </p:cNvPr>
          <p:cNvGrpSpPr/>
          <p:nvPr/>
        </p:nvGrpSpPr>
        <p:grpSpPr>
          <a:xfrm>
            <a:off x="2794507" y="1504897"/>
            <a:ext cx="2354698" cy="3441087"/>
            <a:chOff x="2893057" y="1384443"/>
            <a:chExt cx="2354698" cy="3441087"/>
          </a:xfrm>
        </p:grpSpPr>
        <p:pic>
          <p:nvPicPr>
            <p:cNvPr id="50" name="Picture 49" descr="A close-up of a map&#10;&#10;AI-generated content may be incorrect.">
              <a:extLst>
                <a:ext uri="{FF2B5EF4-FFF2-40B4-BE49-F238E27FC236}">
                  <a16:creationId xmlns:a16="http://schemas.microsoft.com/office/drawing/2014/main" id="{01142BCC-55FB-6F0A-0CEF-A9E187562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071756" y="1860700"/>
              <a:ext cx="1997300" cy="296483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307D59-3B01-CA58-27F6-7DF40FE952EF}"/>
                </a:ext>
              </a:extLst>
            </p:cNvPr>
            <p:cNvSpPr txBox="1"/>
            <p:nvPr/>
          </p:nvSpPr>
          <p:spPr>
            <a:xfrm>
              <a:off x="2893057" y="1384443"/>
              <a:ext cx="23546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Straight plume today</a:t>
              </a:r>
              <a:r>
                <a:rPr lang="en-US" altLang="zh-CN" dirty="0"/>
                <a:t> </a:t>
              </a:r>
            </a:p>
            <a:p>
              <a:pPr algn="ctr"/>
              <a:r>
                <a:rPr lang="en-US" altLang="zh-CN" sz="1100" dirty="0"/>
                <a:t>(mantle potential T = 1600 K)</a:t>
              </a:r>
              <a:endParaRPr lang="en-US" sz="1100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DEC149B-9D41-6D09-8CEF-A80755E28BBF}"/>
              </a:ext>
            </a:extLst>
          </p:cNvPr>
          <p:cNvGrpSpPr/>
          <p:nvPr/>
        </p:nvGrpSpPr>
        <p:grpSpPr>
          <a:xfrm>
            <a:off x="5011316" y="1504897"/>
            <a:ext cx="2543750" cy="3441087"/>
            <a:chOff x="5077016" y="1384443"/>
            <a:chExt cx="2543750" cy="3441087"/>
          </a:xfrm>
        </p:grpSpPr>
        <p:pic>
          <p:nvPicPr>
            <p:cNvPr id="52" name="Picture 51" descr="A close-up of a colorful swirl&#10;&#10;AI-generated content may be incorrect.">
              <a:extLst>
                <a:ext uri="{FF2B5EF4-FFF2-40B4-BE49-F238E27FC236}">
                  <a16:creationId xmlns:a16="http://schemas.microsoft.com/office/drawing/2014/main" id="{A396A677-3A34-297E-31FA-6C5807104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336510" y="1860700"/>
              <a:ext cx="2024762" cy="2964830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FD29D48-E2BB-8C5C-07E4-01E3EB1B3A6F}"/>
                </a:ext>
              </a:extLst>
            </p:cNvPr>
            <p:cNvSpPr txBox="1"/>
            <p:nvPr/>
          </p:nvSpPr>
          <p:spPr>
            <a:xfrm>
              <a:off x="5077016" y="1384443"/>
              <a:ext cx="2543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Layered plume in the past </a:t>
              </a:r>
            </a:p>
            <a:p>
              <a:pPr algn="ctr"/>
              <a:r>
                <a:rPr lang="en-US" altLang="zh-CN" sz="1100" dirty="0"/>
                <a:t>(mantle potential T = 1800 K)</a:t>
              </a:r>
              <a:endParaRPr lang="en-US" sz="11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F7DDFF-592E-D2E6-8C5B-DD1879728A25}"/>
              </a:ext>
            </a:extLst>
          </p:cNvPr>
          <p:cNvGrpSpPr/>
          <p:nvPr/>
        </p:nvGrpSpPr>
        <p:grpSpPr>
          <a:xfrm>
            <a:off x="6801330" y="255203"/>
            <a:ext cx="772556" cy="1225431"/>
            <a:chOff x="5827579" y="1222304"/>
            <a:chExt cx="1315021" cy="2085887"/>
          </a:xfrm>
        </p:grpSpPr>
        <p:pic>
          <p:nvPicPr>
            <p:cNvPr id="3" name="Picture 2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DAA8B64C-5B49-4053-304E-0A4F98B0F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965741" y="1222304"/>
              <a:ext cx="1038698" cy="103869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0FB4F0-F302-8C1A-D165-6AFDB2A6569F}"/>
                </a:ext>
              </a:extLst>
            </p:cNvPr>
            <p:cNvSpPr txBox="1"/>
            <p:nvPr/>
          </p:nvSpPr>
          <p:spPr>
            <a:xfrm>
              <a:off x="5827579" y="2155639"/>
              <a:ext cx="1315021" cy="115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+mn-lt"/>
                </a:rPr>
                <a:t>Abstract </a:t>
              </a:r>
            </a:p>
            <a:p>
              <a:pPr algn="ctr"/>
              <a:r>
                <a:rPr lang="en-US" sz="1200" b="0" i="0" dirty="0">
                  <a:effectLst/>
                  <a:latin typeface="+mn-lt"/>
                </a:rPr>
                <a:t>#6598</a:t>
              </a:r>
            </a:p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2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76" y="1435608"/>
            <a:ext cx="6932869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;p14">
            <a:extLst>
              <a:ext uri="{FF2B5EF4-FFF2-40B4-BE49-F238E27FC236}">
                <a16:creationId xmlns:a16="http://schemas.microsoft.com/office/drawing/2014/main" id="{ED658846-238A-49AD-82C5-6F5BF0BA600B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7411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Snapshots of the Quasi Steady State Models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7F13AF-DDA6-4F5B-597B-57BAF61F3932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E941CC87-60C5-B800-EDAC-76382DE20AD8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DFD6031-DF19-4825-29F6-77C8D4B10BCB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28D3FCB-F319-23F5-8D41-10F78B4336CC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B7C09D64-EE0B-6248-A842-412B1056A6DC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DFAA28C1-DE9B-2715-9190-2C9BEFE48566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DC866384-2C6C-2187-EEB0-98799C7A973E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7604BCB-71BE-7645-187F-F0B3EE465709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47D35F6F-CA15-CF4C-01EF-FA496C7B2A60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Snapshots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A2B651B8-EC16-482F-6788-F0607DB52B73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FF18F150-10FE-BF16-2530-55D5C2EBA6B2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20E1E25-9422-932E-C47D-F01F74294693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2D057DF-872E-2111-8EDC-E85950739F0B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DC7CB162-ECD3-02AF-15FD-FB04C841AB0B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C8F400F5-8137-6F27-C1B8-A7237D65032E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5338A0EC-85A2-37DD-2743-F006722ABCF9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2DA7F894-99E6-E5F4-A1A0-188689852FEA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pic>
        <p:nvPicPr>
          <p:cNvPr id="22" name="Google Shape;259;p21">
            <a:extLst>
              <a:ext uri="{FF2B5EF4-FFF2-40B4-BE49-F238E27FC236}">
                <a16:creationId xmlns:a16="http://schemas.microsoft.com/office/drawing/2014/main" id="{8157AB7D-10FF-26DF-9187-216DE0052AB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4888"/>
          <a:stretch/>
        </p:blipFill>
        <p:spPr>
          <a:xfrm>
            <a:off x="4127192" y="832625"/>
            <a:ext cx="3309030" cy="5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58;p21">
            <a:extLst>
              <a:ext uri="{FF2B5EF4-FFF2-40B4-BE49-F238E27FC236}">
                <a16:creationId xmlns:a16="http://schemas.microsoft.com/office/drawing/2014/main" id="{FB2930F6-C842-CF79-DA6F-1213D6DE664B}"/>
              </a:ext>
            </a:extLst>
          </p:cNvPr>
          <p:cNvSpPr txBox="1"/>
          <p:nvPr/>
        </p:nvSpPr>
        <p:spPr>
          <a:xfrm>
            <a:off x="216150" y="740036"/>
            <a:ext cx="5213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Starting Adiabat =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1800 K 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(Earth’s past)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CMB Temperature = 4200 K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Snapshot at 400 Myr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11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24"/>
          <p:cNvGrpSpPr/>
          <p:nvPr/>
        </p:nvGrpSpPr>
        <p:grpSpPr>
          <a:xfrm>
            <a:off x="1019062" y="1008211"/>
            <a:ext cx="5700184" cy="4070872"/>
            <a:chOff x="2477300" y="644050"/>
            <a:chExt cx="6151121" cy="4392915"/>
          </a:xfrm>
        </p:grpSpPr>
        <p:pic>
          <p:nvPicPr>
            <p:cNvPr id="348" name="Google Shape;348;p24"/>
            <p:cNvPicPr preferRelativeResize="0"/>
            <p:nvPr/>
          </p:nvPicPr>
          <p:blipFill rotWithShape="1">
            <a:blip r:embed="rId3">
              <a:alphaModFix/>
            </a:blip>
            <a:srcRect b="50666"/>
            <a:stretch/>
          </p:blipFill>
          <p:spPr>
            <a:xfrm>
              <a:off x="2477300" y="644050"/>
              <a:ext cx="6151121" cy="4199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9" name="Google Shape;349;p24"/>
            <p:cNvSpPr txBox="1"/>
            <p:nvPr/>
          </p:nvSpPr>
          <p:spPr>
            <a:xfrm>
              <a:off x="4780202" y="4779265"/>
              <a:ext cx="24078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solidFill>
                    <a:schemeClr val="tx1"/>
                  </a:solidFill>
                </a:rPr>
                <a:t>Model Evolution Time (Myr)</a:t>
              </a:r>
              <a:endParaRPr sz="9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50" name="Google Shape;350;p24"/>
          <p:cNvPicPr preferRelativeResize="0"/>
          <p:nvPr/>
        </p:nvPicPr>
        <p:blipFill rotWithShape="1">
          <a:blip r:embed="rId4">
            <a:alphaModFix/>
          </a:blip>
          <a:srcRect l="20615" r="48477" b="92968"/>
          <a:stretch/>
        </p:blipFill>
        <p:spPr>
          <a:xfrm rot="-5400000">
            <a:off x="5787141" y="2520611"/>
            <a:ext cx="2591915" cy="58359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/>
          <p:nvPr/>
        </p:nvSpPr>
        <p:spPr>
          <a:xfrm>
            <a:off x="3404700" y="4499952"/>
            <a:ext cx="1167300" cy="246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latin typeface="Lato"/>
                <a:ea typeface="Lato"/>
                <a:cs typeface="Lato"/>
                <a:sym typeface="Lato"/>
              </a:rPr>
              <a:t>Time Evolution</a:t>
            </a:r>
            <a:endParaRPr sz="900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E1CE01-5A80-CC7D-3881-4773343D4C28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03A58679-0CCB-9655-6E4B-D32C1DD3E832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FD4E1F9-EBC2-2881-F7F3-BC3FD22A6A1B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4FF9D69-1928-6C92-10FB-226697620F45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AF60DFE3-5C23-3720-11EF-34AF24CDDBEB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3BAAFDCE-A8AD-2B02-657E-984E0AFA5CB9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69BE0C5C-8E89-8BE1-681A-F1F3BA3E2FE1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64F40A7-594C-C8F4-2964-3EFEF34F9C45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93E9540D-A79C-9669-0246-1D904EDC6330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D9B7A51-61E4-7617-FD1F-31B0D7392240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CED909D1-F70A-E087-77F1-4FC1472DD9EB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B8C3185-CB19-C0A9-6A93-BA26E4CC27BD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8812FEF5-0F66-D540-DEEE-5C6F44DB659F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896ABCA1-8464-3814-08E9-31348F1F4A2A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C18DCEFC-DD33-273B-AB6C-313F5A77522F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E419BC26-C7AE-5AD6-3008-73F8C90691D1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81E12656-5ED4-9D87-F9EE-89994B0185C3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1" name="Google Shape;85;p14">
            <a:extLst>
              <a:ext uri="{FF2B5EF4-FFF2-40B4-BE49-F238E27FC236}">
                <a16:creationId xmlns:a16="http://schemas.microsoft.com/office/drawing/2014/main" id="{22293259-F18C-8354-34EE-57C4EFB675A6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Thermal Profile of Quasi Steady State Models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3BFB78-79AE-7818-1211-53D60B77E5D7}"/>
              </a:ext>
            </a:extLst>
          </p:cNvPr>
          <p:cNvSpPr txBox="1"/>
          <p:nvPr/>
        </p:nvSpPr>
        <p:spPr>
          <a:xfrm>
            <a:off x="195580" y="665440"/>
            <a:ext cx="673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figure shows d</a:t>
            </a:r>
            <a:r>
              <a:rPr lang="en-US" sz="1400" dirty="0"/>
              <a:t>epth-averaged entropy plotted over the model evolution time</a:t>
            </a:r>
          </a:p>
          <a:p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DFF27B-AAB7-687F-232A-C37DCEC98D75}"/>
              </a:ext>
            </a:extLst>
          </p:cNvPr>
          <p:cNvCxnSpPr>
            <a:cxnSpLocks/>
          </p:cNvCxnSpPr>
          <p:nvPr/>
        </p:nvCxnSpPr>
        <p:spPr>
          <a:xfrm flipH="1" flipV="1">
            <a:off x="1845538" y="1774190"/>
            <a:ext cx="82322" cy="1499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8A981A-A3F8-4F4B-415E-50C8E56F67A4}"/>
              </a:ext>
            </a:extLst>
          </p:cNvPr>
          <p:cNvCxnSpPr>
            <a:cxnSpLocks/>
          </p:cNvCxnSpPr>
          <p:nvPr/>
        </p:nvCxnSpPr>
        <p:spPr>
          <a:xfrm flipH="1" flipV="1">
            <a:off x="2095500" y="1439085"/>
            <a:ext cx="80010" cy="13444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8574DF7-1679-381A-D5FA-DBAAB25612CD}"/>
              </a:ext>
            </a:extLst>
          </p:cNvPr>
          <p:cNvSpPr txBox="1"/>
          <p:nvPr/>
        </p:nvSpPr>
        <p:spPr>
          <a:xfrm>
            <a:off x="1675968" y="1860649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plume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7A8145-C6C2-21E6-CBC9-CB6EB8D1F432}"/>
              </a:ext>
            </a:extLst>
          </p:cNvPr>
          <p:cNvSpPr txBox="1"/>
          <p:nvPr/>
        </p:nvSpPr>
        <p:spPr>
          <a:xfrm>
            <a:off x="2002944" y="1522285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slab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B05990B-5DB0-2D36-2CEF-5D0B2E5C343F}"/>
              </a:ext>
            </a:extLst>
          </p:cNvPr>
          <p:cNvCxnSpPr>
            <a:cxnSpLocks/>
          </p:cNvCxnSpPr>
          <p:nvPr/>
        </p:nvCxnSpPr>
        <p:spPr>
          <a:xfrm flipH="1" flipV="1">
            <a:off x="3428670" y="3963239"/>
            <a:ext cx="44780" cy="1451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7449CA8-DB22-D276-5A76-58B0B6FBBCB6}"/>
              </a:ext>
            </a:extLst>
          </p:cNvPr>
          <p:cNvSpPr txBox="1"/>
          <p:nvPr/>
        </p:nvSpPr>
        <p:spPr>
          <a:xfrm>
            <a:off x="3391755" y="4045418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layered plumes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F4950B5-5213-6898-B653-F596150D415A}"/>
              </a:ext>
            </a:extLst>
          </p:cNvPr>
          <p:cNvCxnSpPr>
            <a:cxnSpLocks/>
          </p:cNvCxnSpPr>
          <p:nvPr/>
        </p:nvCxnSpPr>
        <p:spPr>
          <a:xfrm flipH="1" flipV="1">
            <a:off x="4328144" y="3945064"/>
            <a:ext cx="40874" cy="1980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5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12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25"/>
          <p:cNvPicPr preferRelativeResize="0"/>
          <p:nvPr/>
        </p:nvPicPr>
        <p:blipFill rotWithShape="1">
          <a:blip r:embed="rId3">
            <a:alphaModFix/>
          </a:blip>
          <a:srcRect l="94583" b="39324"/>
          <a:stretch/>
        </p:blipFill>
        <p:spPr>
          <a:xfrm rot="-5400000">
            <a:off x="3507437" y="3367672"/>
            <a:ext cx="599828" cy="267701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 txBox="1"/>
          <p:nvPr/>
        </p:nvSpPr>
        <p:spPr>
          <a:xfrm>
            <a:off x="5907827" y="2288339"/>
            <a:ext cx="156863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Lato"/>
                <a:ea typeface="Lato"/>
                <a:cs typeface="Lato"/>
                <a:sym typeface="Lato"/>
              </a:rPr>
              <a:t>Cooling rate: 100 K/Gyr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(Herzberg et al., 2010)</a:t>
            </a:r>
            <a:endParaRPr sz="1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3049550" y="4032212"/>
            <a:ext cx="1614934" cy="35627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b="1" dirty="0">
                <a:latin typeface="+mn-lt"/>
                <a:ea typeface="Lato"/>
                <a:cs typeface="Lato"/>
                <a:sym typeface="Lato"/>
              </a:rPr>
              <a:t>Time Evolution (Myr)</a:t>
            </a:r>
            <a:endParaRPr sz="1050" b="1" dirty="0">
              <a:latin typeface="+mn-lt"/>
              <a:ea typeface="Lato"/>
              <a:cs typeface="Lato"/>
              <a:sym typeface="Lato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CF25455-94A9-456C-6560-06C264E97B67}"/>
              </a:ext>
            </a:extLst>
          </p:cNvPr>
          <p:cNvGrpSpPr/>
          <p:nvPr/>
        </p:nvGrpSpPr>
        <p:grpSpPr>
          <a:xfrm>
            <a:off x="111258" y="2799517"/>
            <a:ext cx="7358850" cy="1157904"/>
            <a:chOff x="26201" y="2799517"/>
            <a:chExt cx="7358850" cy="1157904"/>
          </a:xfrm>
        </p:grpSpPr>
        <p:pic>
          <p:nvPicPr>
            <p:cNvPr id="376" name="Google Shape;376;p25"/>
            <p:cNvPicPr preferRelativeResize="0"/>
            <p:nvPr/>
          </p:nvPicPr>
          <p:blipFill rotWithShape="1">
            <a:blip r:embed="rId4">
              <a:alphaModFix/>
            </a:blip>
            <a:srcRect b="75840"/>
            <a:stretch/>
          </p:blipFill>
          <p:spPr>
            <a:xfrm>
              <a:off x="26201" y="2846234"/>
              <a:ext cx="7358850" cy="11111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25"/>
            <p:cNvSpPr/>
            <p:nvPr/>
          </p:nvSpPr>
          <p:spPr>
            <a:xfrm>
              <a:off x="469200" y="2799517"/>
              <a:ext cx="233100" cy="2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2761F7-2F5E-4A4F-12F6-BB40DA7114D1}"/>
              </a:ext>
            </a:extLst>
          </p:cNvPr>
          <p:cNvGrpSpPr/>
          <p:nvPr/>
        </p:nvGrpSpPr>
        <p:grpSpPr>
          <a:xfrm>
            <a:off x="130778" y="1120336"/>
            <a:ext cx="7358850" cy="1282821"/>
            <a:chOff x="45721" y="1120336"/>
            <a:chExt cx="7358850" cy="1282821"/>
          </a:xfrm>
        </p:grpSpPr>
        <p:pic>
          <p:nvPicPr>
            <p:cNvPr id="379" name="Google Shape;379;p25"/>
            <p:cNvPicPr preferRelativeResize="0"/>
            <p:nvPr/>
          </p:nvPicPr>
          <p:blipFill rotWithShape="1">
            <a:blip r:embed="rId4">
              <a:alphaModFix/>
            </a:blip>
            <a:srcRect t="72296"/>
            <a:stretch/>
          </p:blipFill>
          <p:spPr>
            <a:xfrm>
              <a:off x="45721" y="1122716"/>
              <a:ext cx="7358850" cy="12804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6" name="Google Shape;386;p25"/>
            <p:cNvSpPr/>
            <p:nvPr/>
          </p:nvSpPr>
          <p:spPr>
            <a:xfrm>
              <a:off x="469200" y="1120336"/>
              <a:ext cx="233100" cy="2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A2E0E61B-4D92-0175-2002-5FB99AD22907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The Long-term Model shows a Gradual Change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7DABAB-EC2E-AAEF-5A76-F7D945AC1FF1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784DD860-5F12-3B81-FDCB-3A7F14B66895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2B89B97-F97D-4F34-2471-4ADBD3A9EE2A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639FEB1-DE02-79D5-45F6-788DEC3C3E69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1B8B748B-8DEB-F349-6663-0815B53FD0B2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0451DF6B-7BD4-3455-2608-70F62A26BA49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C85F5611-1624-8F4E-4AF9-1604E35C0B98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834F9FA8-791F-A6A8-735A-4CB026205018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08149FF5-0EB7-D38D-0E9C-1A71A000933A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3CABBFB-5E88-C0E2-CB6B-1083FE113471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FA71E2E9-2B70-859E-DCA0-9145B9C300DC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82F71C96-DDC0-78A4-9D54-B7E142E99D11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02E9966E-EB32-F7F6-FB3E-8CC8BA0DE1E2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341856E7-0BFF-D0A2-FF41-1E6FF90BFDBB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BF036752-0751-2F65-2FCA-EF505E12EC68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42CF25BF-2F4A-1D5B-6F2A-B191B772D739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648236E-A891-578F-0A2C-38AAD951082F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7"/>
          <p:cNvSpPr txBox="1">
            <a:spLocks noGrp="1"/>
          </p:cNvSpPr>
          <p:nvPr>
            <p:ph type="body" idx="1"/>
          </p:nvPr>
        </p:nvSpPr>
        <p:spPr>
          <a:xfrm>
            <a:off x="213061" y="860533"/>
            <a:ext cx="5806467" cy="626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320" b="1" dirty="0">
                <a:solidFill>
                  <a:schemeClr val="tx1"/>
                </a:solidFill>
                <a:highlight>
                  <a:srgbClr val="F4CCCC"/>
                </a:highlight>
              </a:rPr>
              <a:t>Red Area</a:t>
            </a:r>
            <a:r>
              <a:rPr lang="en" sz="1320" dirty="0">
                <a:solidFill>
                  <a:schemeClr val="tx1"/>
                </a:solidFill>
              </a:rPr>
              <a:t>: </a:t>
            </a:r>
            <a:r>
              <a:rPr lang="en" sz="1320" dirty="0"/>
              <a:t>Averaged vertical velocity </a:t>
            </a:r>
            <a:r>
              <a:rPr lang="en" sz="1320" b="1" dirty="0">
                <a:solidFill>
                  <a:srgbClr val="000000"/>
                </a:solidFill>
                <a:highlight>
                  <a:srgbClr val="F4CCCC"/>
                </a:highlight>
              </a:rPr>
              <a:t>increases</a:t>
            </a:r>
            <a:endParaRPr sz="1320" b="1" dirty="0">
              <a:solidFill>
                <a:srgbClr val="000000"/>
              </a:solidFill>
              <a:highlight>
                <a:srgbClr val="F4CCCC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en" sz="1320" b="1" dirty="0">
                <a:solidFill>
                  <a:schemeClr val="tx1"/>
                </a:solidFill>
                <a:highlight>
                  <a:srgbClr val="C9DAF8"/>
                </a:highlight>
              </a:rPr>
              <a:t>Blue Area</a:t>
            </a:r>
            <a:r>
              <a:rPr lang="en" sz="1320" dirty="0">
                <a:solidFill>
                  <a:schemeClr val="tx1"/>
                </a:solidFill>
              </a:rPr>
              <a:t>: </a:t>
            </a:r>
            <a:r>
              <a:rPr lang="en" sz="1320" dirty="0"/>
              <a:t>Averaged vertical velocity </a:t>
            </a:r>
            <a:r>
              <a:rPr lang="en" sz="1320" b="1" dirty="0">
                <a:solidFill>
                  <a:srgbClr val="000000"/>
                </a:solidFill>
                <a:highlight>
                  <a:srgbClr val="C9DAF8"/>
                </a:highlight>
              </a:rPr>
              <a:t>decreases</a:t>
            </a:r>
            <a:endParaRPr sz="1320" b="1" dirty="0">
              <a:solidFill>
                <a:srgbClr val="000000"/>
              </a:solidFill>
              <a:highlight>
                <a:srgbClr val="C9DAF8"/>
              </a:highlight>
            </a:endParaRPr>
          </a:p>
        </p:txBody>
      </p:sp>
      <p:sp>
        <p:nvSpPr>
          <p:cNvPr id="421" name="Google Shape;421;p27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13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7"/>
          <p:cNvSpPr/>
          <p:nvPr/>
        </p:nvSpPr>
        <p:spPr>
          <a:xfrm>
            <a:off x="3052507" y="4123525"/>
            <a:ext cx="1330800" cy="39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Lato"/>
                <a:ea typeface="Lato"/>
                <a:cs typeface="Lato"/>
                <a:sym typeface="Lato"/>
              </a:rPr>
              <a:t>Time Evolution</a:t>
            </a:r>
            <a:endParaRPr sz="11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3" name="Google Shape;423;p27"/>
          <p:cNvSpPr/>
          <p:nvPr/>
        </p:nvSpPr>
        <p:spPr>
          <a:xfrm>
            <a:off x="201425" y="1403575"/>
            <a:ext cx="233100" cy="2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70890A-7FAA-B41D-7103-117887093868}"/>
              </a:ext>
            </a:extLst>
          </p:cNvPr>
          <p:cNvGrpSpPr/>
          <p:nvPr/>
        </p:nvGrpSpPr>
        <p:grpSpPr>
          <a:xfrm>
            <a:off x="96994" y="1702048"/>
            <a:ext cx="7475879" cy="2411179"/>
            <a:chOff x="104659" y="1850827"/>
            <a:chExt cx="7475879" cy="2411179"/>
          </a:xfrm>
        </p:grpSpPr>
        <p:pic>
          <p:nvPicPr>
            <p:cNvPr id="418" name="Google Shape;418;p27"/>
            <p:cNvPicPr preferRelativeResize="0"/>
            <p:nvPr/>
          </p:nvPicPr>
          <p:blipFill rotWithShape="1">
            <a:blip r:embed="rId3">
              <a:alphaModFix/>
            </a:blip>
            <a:srcRect t="76534"/>
            <a:stretch/>
          </p:blipFill>
          <p:spPr>
            <a:xfrm>
              <a:off x="104659" y="1861125"/>
              <a:ext cx="7475879" cy="24008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p27"/>
            <p:cNvSpPr/>
            <p:nvPr/>
          </p:nvSpPr>
          <p:spPr>
            <a:xfrm>
              <a:off x="2441475" y="1850827"/>
              <a:ext cx="2517900" cy="221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latin typeface="Calibri"/>
                  <a:ea typeface="Calibri"/>
                  <a:cs typeface="Calibri"/>
                  <a:sym typeface="Calibri"/>
                </a:rPr>
                <a:t>Vertical Velocity Gradient</a:t>
              </a:r>
              <a:endParaRPr sz="1200"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Google Shape;385;p25">
              <a:extLst>
                <a:ext uri="{FF2B5EF4-FFF2-40B4-BE49-F238E27FC236}">
                  <a16:creationId xmlns:a16="http://schemas.microsoft.com/office/drawing/2014/main" id="{617BC9D1-AEE3-6691-46AF-6E921B1D224A}"/>
                </a:ext>
              </a:extLst>
            </p:cNvPr>
            <p:cNvSpPr/>
            <p:nvPr/>
          </p:nvSpPr>
          <p:spPr>
            <a:xfrm>
              <a:off x="178600" y="1886575"/>
              <a:ext cx="233100" cy="2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" name="Google Shape;85;p14">
            <a:extLst>
              <a:ext uri="{FF2B5EF4-FFF2-40B4-BE49-F238E27FC236}">
                <a16:creationId xmlns:a16="http://schemas.microsoft.com/office/drawing/2014/main" id="{CF649713-866E-ACCE-A757-1E318702841D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Deceleration at Phase Transition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42D48-330F-EDCC-B387-C0E9396DA08C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79B2A3AC-21D6-FD22-A707-0AC4EBA400DF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7D2910A-1CDA-C92D-6B8C-006E7C98947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C3B51EE-A48A-CA5D-EBA5-8DA43EA8264D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7936C665-B9C4-F58D-895C-22B443DA2824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5D7427B4-7FEF-9C08-439E-E5B6CA26BE3C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2DBDAA78-A4F4-CD9E-5C7C-75489C187BD8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8186688A-6B3F-6A87-87B6-9665D92846FE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AF259C9-690D-0918-265F-1FC71076C14C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290F21F7-988E-34F2-95EE-C97DBBE65095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6E2D1CC8-6E46-8522-3305-7A2612A6BDAB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B0C8510E-481F-3CB3-C9BC-CE8C9D5340C2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9DC1DCF1-C851-1E94-2538-3CC5505D29A6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6324784-38B4-08C6-4D5A-AA44B389E5C8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46B2F69C-77A6-0AA4-522E-2C29D6D67CE4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471509A6-1B9C-DF5A-407F-4C3284CC46B6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43219F6-C40B-11B1-1FB9-66245BD0548B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123D2F4-5114-F1B7-4BA9-68A2B2A3F428}"/>
              </a:ext>
            </a:extLst>
          </p:cNvPr>
          <p:cNvGrpSpPr/>
          <p:nvPr/>
        </p:nvGrpSpPr>
        <p:grpSpPr>
          <a:xfrm>
            <a:off x="362853" y="1091360"/>
            <a:ext cx="6955673" cy="1888902"/>
            <a:chOff x="245375" y="2929120"/>
            <a:chExt cx="6955673" cy="1888902"/>
          </a:xfrm>
        </p:grpSpPr>
        <p:pic>
          <p:nvPicPr>
            <p:cNvPr id="450" name="Google Shape;450;p28"/>
            <p:cNvPicPr preferRelativeResize="0"/>
            <p:nvPr/>
          </p:nvPicPr>
          <p:blipFill rotWithShape="1">
            <a:blip r:embed="rId3">
              <a:alphaModFix/>
            </a:blip>
            <a:srcRect r="48783" b="70994"/>
            <a:stretch/>
          </p:blipFill>
          <p:spPr>
            <a:xfrm>
              <a:off x="245375" y="2934640"/>
              <a:ext cx="2702945" cy="1883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38859" y="2929120"/>
              <a:ext cx="4162189" cy="18227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FEE233-2C1D-6B6B-684F-849110EFE0C4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E5C3A065-0D4B-5589-7931-BD4EF0958F62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DFCDB70-8E59-0F55-3B21-1992B135765A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24694CE-630A-6102-7DC6-F0A2DFA6E0F2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1FE02BDC-DBAD-3569-1E14-965B80343F56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8D2389E0-E3BB-6834-A6C9-41FC9031D9AD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1ACE46F9-AB2E-EFD0-98C6-BA148C1CD581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6511EB31-3B79-387E-0D5B-B2FEA961C830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9028AC16-ADA7-91C1-950C-5BC954C4CD8B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3FCA0A5D-261F-9363-C229-16CBE0A2ED81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78694588-7D35-42DD-C1B0-B90CC67411B3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73B2E9D-9D31-8699-AB30-A2E77E6938DA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076B4D5-ABC3-C4AD-00A4-F3AD87CCA1B1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A0FB1F8A-4902-7EE7-9531-6828AC4D3015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2BC2BEAF-44F6-FCB8-05FB-4A74C1D37151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78EB5111-0EFA-7961-0632-1269297D1749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CDEFCF1F-4FDD-F3AA-0FB1-D78C5F843A39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19" name="Google Shape;85;p14">
            <a:extLst>
              <a:ext uri="{FF2B5EF4-FFF2-40B4-BE49-F238E27FC236}">
                <a16:creationId xmlns:a16="http://schemas.microsoft.com/office/drawing/2014/main" id="{6AAB56F0-9BA2-D939-7077-432AE74B7B25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Quantify the Layering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465ABE-00ED-EE0B-FD7C-2C27CB8080AA}"/>
              </a:ext>
            </a:extLst>
          </p:cNvPr>
          <p:cNvGrpSpPr/>
          <p:nvPr/>
        </p:nvGrpSpPr>
        <p:grpSpPr>
          <a:xfrm>
            <a:off x="368170" y="3026294"/>
            <a:ext cx="6943432" cy="1908673"/>
            <a:chOff x="312054" y="2993364"/>
            <a:chExt cx="6943432" cy="190867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3AF663-14B8-342A-2A4A-5053CC96B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2000" t="4301" r="417"/>
            <a:stretch/>
          </p:blipFill>
          <p:spPr>
            <a:xfrm>
              <a:off x="3084527" y="3248433"/>
              <a:ext cx="4170959" cy="14096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B7ACD7-6D63-643B-4047-1E8611484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2054" y="2993364"/>
              <a:ext cx="2559738" cy="1908673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7E7B83-DCC8-3D7F-6722-A895118B648D}"/>
              </a:ext>
            </a:extLst>
          </p:cNvPr>
          <p:cNvSpPr txBox="1"/>
          <p:nvPr/>
        </p:nvSpPr>
        <p:spPr>
          <a:xfrm>
            <a:off x="538625" y="763143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Mass Flux Reduction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D24D77-F30A-D6C1-9A6B-0972A408D0BD}"/>
              </a:ext>
            </a:extLst>
          </p:cNvPr>
          <p:cNvSpPr txBox="1"/>
          <p:nvPr/>
        </p:nvSpPr>
        <p:spPr>
          <a:xfrm>
            <a:off x="3983217" y="763143"/>
            <a:ext cx="269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Flux Reduction in Plumes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9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15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9"/>
          <p:cNvSpPr/>
          <p:nvPr/>
        </p:nvSpPr>
        <p:spPr>
          <a:xfrm>
            <a:off x="353825" y="946375"/>
            <a:ext cx="233100" cy="20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0" name="Google Shape;460;p29"/>
          <p:cNvSpPr txBox="1"/>
          <p:nvPr/>
        </p:nvSpPr>
        <p:spPr>
          <a:xfrm>
            <a:off x="216150" y="727646"/>
            <a:ext cx="4267200" cy="5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20" dirty="0">
                <a:latin typeface="Lato"/>
                <a:ea typeface="Lato"/>
                <a:cs typeface="Lato"/>
                <a:sym typeface="Lato"/>
              </a:rPr>
              <a:t>Black Outline</a:t>
            </a:r>
            <a:r>
              <a:rPr lang="en" sz="122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: Quasi-steady state models</a:t>
            </a:r>
            <a:endParaRPr sz="122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2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Red Outline</a:t>
            </a:r>
            <a:r>
              <a:rPr lang="en" sz="1220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: The long term model</a:t>
            </a:r>
            <a:endParaRPr sz="1300" dirty="0"/>
          </a:p>
        </p:txBody>
      </p:sp>
      <p:pic>
        <p:nvPicPr>
          <p:cNvPr id="462" name="Google Shape;462;p29"/>
          <p:cNvPicPr preferRelativeResize="0"/>
          <p:nvPr/>
        </p:nvPicPr>
        <p:blipFill rotWithShape="1">
          <a:blip r:embed="rId3">
            <a:alphaModFix/>
          </a:blip>
          <a:srcRect t="29005" b="23318"/>
          <a:stretch/>
        </p:blipFill>
        <p:spPr>
          <a:xfrm>
            <a:off x="1968500" y="1399562"/>
            <a:ext cx="5680850" cy="333229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9"/>
          <p:cNvSpPr txBox="1"/>
          <p:nvPr/>
        </p:nvSpPr>
        <p:spPr>
          <a:xfrm>
            <a:off x="212400" y="1729500"/>
            <a:ext cx="1877210" cy="1862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Layer regime</a:t>
            </a:r>
            <a:r>
              <a:rPr lang="en" sz="12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mantle potential temperature &gt; 1750 K </a:t>
            </a: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Non-layer regime</a:t>
            </a:r>
            <a:r>
              <a:rPr lang="en" sz="12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: mantle potential temperature &lt; 1675 K</a:t>
            </a: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The layering are not strong enough to form fully layered convection</a:t>
            </a:r>
            <a:endParaRPr sz="1200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8FEF8-7B99-354F-89C3-DFCC85239B8E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8EEDDE90-7816-D4F4-A21D-BF40E83F577B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EACE899-462B-3B4B-E755-ADDE8EC6277B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7C188A-1BDA-3716-3B07-4C742AC3AECC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F297A21A-3653-330C-DCED-069D583AFC7F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6ED538B0-9D54-E24A-54A1-4512E341BB05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34E3AC8B-C222-79B3-C324-B898F736F501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EBAAFF85-050F-AFB0-A8D6-668AECFA8342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Regimes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050696CA-EED8-D72F-FFE6-E22BA75FEE20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72CA58D4-C221-76BF-BD16-366ED892B2FC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37EE020B-0A95-549B-F7D0-9201FFBE682A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5D0692E6-EC0D-7FC4-8E66-2F41BFE217BD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0102710C-16B4-B1FE-633C-11AAC6C8BCA4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050DCA71-85C5-C1DB-FEBA-EB4FA57E3A3C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AD6E4471-9593-B8E2-9C18-25FA7A20B0E6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203FA05D-B111-397E-1266-666406D61251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7E0DABE-2CD7-5015-9773-837F33ABDA3D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19" name="Google Shape;85;p14">
            <a:extLst>
              <a:ext uri="{FF2B5EF4-FFF2-40B4-BE49-F238E27FC236}">
                <a16:creationId xmlns:a16="http://schemas.microsoft.com/office/drawing/2014/main" id="{B594B595-F1A0-AA71-ABDD-F6FB05D36081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From Layering to Non-layering Regime</a:t>
            </a:r>
          </a:p>
        </p:txBody>
      </p:sp>
      <p:sp>
        <p:nvSpPr>
          <p:cNvPr id="458" name="Google Shape;458;p29"/>
          <p:cNvSpPr/>
          <p:nvPr/>
        </p:nvSpPr>
        <p:spPr>
          <a:xfrm>
            <a:off x="4166331" y="4680062"/>
            <a:ext cx="1580400" cy="33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Lato"/>
                <a:ea typeface="Lato"/>
                <a:cs typeface="Lato"/>
                <a:sym typeface="Lato"/>
              </a:rPr>
              <a:t>Time Evolution</a:t>
            </a:r>
            <a:endParaRPr sz="1100" b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70" name="Google Shape;470;p30"/>
          <p:cNvPicPr preferRelativeResize="0"/>
          <p:nvPr/>
        </p:nvPicPr>
        <p:blipFill rotWithShape="1">
          <a:blip r:embed="rId3">
            <a:alphaModFix/>
          </a:blip>
          <a:srcRect t="66345"/>
          <a:stretch/>
        </p:blipFill>
        <p:spPr>
          <a:xfrm>
            <a:off x="269483" y="1128027"/>
            <a:ext cx="7183555" cy="3580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1A0C29-A873-E368-F862-DA6FC3940038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B684E990-C383-4DA3-F99B-DF7F1575DD50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C29009A-CC6B-8E67-C91A-9B4C3842045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9ED41B-C293-E3DC-3152-05EF33C66114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EDED456B-D64C-5229-C76E-A3AB7DAA2D2D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D10CC1F2-6FA2-0965-6E6E-A8D17AC9C0D8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A1A6DD21-CE8B-9BE8-AAB9-64A46CE68578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FD53930A-3F9C-59F2-B7A4-AA68C24130CE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8D173A60-761D-2FC0-5C1F-47453B27F31E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2743E514-CB95-2BDC-580C-1A6DF34806CF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5192C562-64AC-63E6-4507-8D0752AD7CCE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713E0F34-87E1-84EB-C794-38BEBA6CDEB3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2A50DB57-728B-1140-57D9-77D5AD0233A8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6ABD722-A97A-3360-7E93-8ACC42A372F7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8F010603-B62D-8743-D34A-F5B9ACE91D53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4968D750-76BE-A63D-C007-74B800ED61AB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D599BC9-79E2-C9D3-0BC6-96FBFF180A0B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19" name="Google Shape;85;p14">
            <a:extLst>
              <a:ext uri="{FF2B5EF4-FFF2-40B4-BE49-F238E27FC236}">
                <a16:creationId xmlns:a16="http://schemas.microsoft.com/office/drawing/2014/main" id="{BE0EBBF7-D86D-6ADA-D5C5-13452252C226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Layering also observed in 3-D Models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8;p25">
            <a:extLst>
              <a:ext uri="{FF2B5EF4-FFF2-40B4-BE49-F238E27FC236}">
                <a16:creationId xmlns:a16="http://schemas.microsoft.com/office/drawing/2014/main" id="{818BEBB5-06A0-B457-DE9D-7D2EE7E9F5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17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BC55EB-D006-C4ED-9A9F-B3310CD94147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54138FE7-258B-F89F-C7DA-81C894CC27CB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EF90545-4F18-3488-08E7-CE6843BCD81A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63C35A-378F-1E9D-F3EA-67D74BE5B20B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30EA5BC1-6803-1AA2-3DCF-679AF62B36A2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74575C98-9103-513C-D535-295724F4A5C7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09B09AB1-90DD-D3FE-8A41-18F6F63AC376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472CF634-8647-C1F1-B90F-E5728A2E616F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F217C8DB-BF50-B411-9460-15423655DB7A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B4B857B5-8370-3B5E-4050-44FB34179C81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83E0E8C5-9678-5189-60AE-A0BF9A7C664E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3A1F1E2D-A07B-F873-12BC-810A651C44E5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64DDF6EB-35F9-ECB5-81D7-E6B2B964103A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F7D9877F-BB81-AD8F-D6B9-BD4421628F95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A0467878-7C15-A5E9-C4E1-6879DC5D4836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742A1D2B-B0E5-41AA-B809-4C43EEF70531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D45FA7F5-F446-49F8-54C3-07F0D6915C65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3" name="Google Shape;85;p14">
            <a:extLst>
              <a:ext uri="{FF2B5EF4-FFF2-40B4-BE49-F238E27FC236}">
                <a16:creationId xmlns:a16="http://schemas.microsoft.com/office/drawing/2014/main" id="{B8E71FEE-7435-3777-A137-4B3124FE2F7E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Video of the Long-term Cooling Model</a:t>
            </a:r>
          </a:p>
        </p:txBody>
      </p:sp>
      <p:pic>
        <p:nvPicPr>
          <p:cNvPr id="24" name="Picture 2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91FFC25-6123-9CD3-192E-446C634889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3455" y="2866848"/>
            <a:ext cx="965692" cy="965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A60F5-ACFA-28F6-0275-536E6F40487D}"/>
              </a:ext>
            </a:extLst>
          </p:cNvPr>
          <p:cNvSpPr txBox="1"/>
          <p:nvPr/>
        </p:nvSpPr>
        <p:spPr>
          <a:xfrm>
            <a:off x="1132480" y="1697819"/>
            <a:ext cx="5187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video file has been removed to reduce the size of this file.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D7DFF-F26D-6CC8-245B-A9C4D351DB66}"/>
              </a:ext>
            </a:extLst>
          </p:cNvPr>
          <p:cNvSpPr txBox="1"/>
          <p:nvPr/>
        </p:nvSpPr>
        <p:spPr>
          <a:xfrm>
            <a:off x="2292254" y="2374579"/>
            <a:ext cx="2868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123D80"/>
                </a:solidFill>
                <a:effectLst/>
                <a:latin typeface="Open Sans" panose="020B0606030504020204" pitchFamily="34" charset="0"/>
                <a:hlinkClick r:id="rId16"/>
              </a:rPr>
              <a:t>https://youtu.be/hZB_ZIl748U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;p14">
            <a:extLst>
              <a:ext uri="{FF2B5EF4-FFF2-40B4-BE49-F238E27FC236}">
                <a16:creationId xmlns:a16="http://schemas.microsoft.com/office/drawing/2014/main" id="{2AE8502B-8E83-73BD-9D7B-6F1BB005DB62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Video of Two Quasi-Steady State Models</a:t>
            </a:r>
          </a:p>
        </p:txBody>
      </p:sp>
      <p:sp>
        <p:nvSpPr>
          <p:cNvPr id="10" name="Google Shape;658;p44">
            <a:extLst>
              <a:ext uri="{FF2B5EF4-FFF2-40B4-BE49-F238E27FC236}">
                <a16:creationId xmlns:a16="http://schemas.microsoft.com/office/drawing/2014/main" id="{2703FB97-35F3-EF1C-E206-B5CB176ABA2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18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63FA6-B96F-0171-6A22-F26DB0073B8A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12" name="Google Shape;395;p26">
              <a:extLst>
                <a:ext uri="{FF2B5EF4-FFF2-40B4-BE49-F238E27FC236}">
                  <a16:creationId xmlns:a16="http://schemas.microsoft.com/office/drawing/2014/main" id="{8AF8EA3D-6BE8-E182-51EB-D4BF238F8CAC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7AD657-A250-8DEA-54A9-F168B3C5E7BB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4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305C517-956D-791A-591A-BB9A9404545F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1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9CE3819A-68C1-72F2-4868-973245A68095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2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FFA9BE40-F914-CA18-B704-D291C0CDBEB1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3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81D162A4-7E72-6328-FDC5-8ADF8FCB6D66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4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1F2795E4-F047-BD13-0850-86DC014F4B2D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05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9036F64-E707-4624-C0D0-D51795166D5D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06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7214E1DA-D773-4488-1ED0-10AD66320FF0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extLst>
                <a:ext uri="{FF2B5EF4-FFF2-40B4-BE49-F238E27FC236}">
                  <a16:creationId xmlns:a16="http://schemas.microsoft.com/office/drawing/2014/main" id="{77CC120B-97C2-998D-480E-3B8E33D1816D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2" name="Google Shape;408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BD59B522-6BA8-6E3C-45B6-019B0DC1A596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3" name="Google Shape;409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15D6234-2DC7-C01B-9FDB-DCF23F77A7DE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4" name="Google Shape;410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02A14B08-8429-8680-0624-84C06F68BA38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5" name="Google Shape;411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FD65020-FA4C-9DDD-07FE-8D94ACDDE082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6" name="Google Shape;41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DDAF867-DE16-6D9C-A470-93697C15D602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7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06A7FC65-E986-3157-8DAE-8DD879B66788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8" name="Google Shape;258;p21">
            <a:extLst>
              <a:ext uri="{FF2B5EF4-FFF2-40B4-BE49-F238E27FC236}">
                <a16:creationId xmlns:a16="http://schemas.microsoft.com/office/drawing/2014/main" id="{2F4E016F-2865-3A82-16AC-AA3D4E40B6B8}"/>
              </a:ext>
            </a:extLst>
          </p:cNvPr>
          <p:cNvSpPr txBox="1"/>
          <p:nvPr/>
        </p:nvSpPr>
        <p:spPr>
          <a:xfrm>
            <a:off x="14250" y="795905"/>
            <a:ext cx="386455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Starting Adiabat =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1600 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CMB Temperature = 4000 K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258;p21">
            <a:extLst>
              <a:ext uri="{FF2B5EF4-FFF2-40B4-BE49-F238E27FC236}">
                <a16:creationId xmlns:a16="http://schemas.microsoft.com/office/drawing/2014/main" id="{6DC808DD-41C3-D364-FB6D-3C36F3379C38}"/>
              </a:ext>
            </a:extLst>
          </p:cNvPr>
          <p:cNvSpPr txBox="1"/>
          <p:nvPr/>
        </p:nvSpPr>
        <p:spPr>
          <a:xfrm>
            <a:off x="3621609" y="795905"/>
            <a:ext cx="3864552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Starting Adiabat =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1800 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CMB Temperature = 4200 K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" name="Picture 3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40266B5-DD09-BB09-0B0C-F3817EA8CA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85974" y="4391998"/>
            <a:ext cx="724889" cy="724889"/>
          </a:xfrm>
          <a:prstGeom prst="rect">
            <a:avLst/>
          </a:prstGeom>
        </p:spPr>
      </p:pic>
      <p:pic>
        <p:nvPicPr>
          <p:cNvPr id="33" name="Picture 3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4EBDC50-30C9-DE28-9F2B-729A706D4E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7937" y="4391998"/>
            <a:ext cx="724889" cy="724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4AC3EE-AE1F-63D3-5644-3831A79E891B}"/>
              </a:ext>
            </a:extLst>
          </p:cNvPr>
          <p:cNvSpPr txBox="1"/>
          <p:nvPr/>
        </p:nvSpPr>
        <p:spPr>
          <a:xfrm>
            <a:off x="1199450" y="3130985"/>
            <a:ext cx="5287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video files have been removed to reduce the size of this file.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8FADA-2CCC-868B-7FDD-9F69B26A7E9F}"/>
              </a:ext>
            </a:extLst>
          </p:cNvPr>
          <p:cNvSpPr txBox="1"/>
          <p:nvPr/>
        </p:nvSpPr>
        <p:spPr>
          <a:xfrm>
            <a:off x="722671" y="2322156"/>
            <a:ext cx="2815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123D80"/>
                </a:solidFill>
                <a:effectLst/>
                <a:latin typeface="Open Sans" panose="020B0606030504020204" pitchFamily="34" charset="0"/>
                <a:hlinkClick r:id="rId17"/>
              </a:rPr>
              <a:t>https://youtu.be/wD2iinksTj8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E3ABF-D25E-60DF-D472-546D326ED36F}"/>
              </a:ext>
            </a:extLst>
          </p:cNvPr>
          <p:cNvSpPr txBox="1"/>
          <p:nvPr/>
        </p:nvSpPr>
        <p:spPr>
          <a:xfrm>
            <a:off x="4166042" y="2322156"/>
            <a:ext cx="296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123D80"/>
                </a:solidFill>
                <a:effectLst/>
                <a:latin typeface="Open Sans" panose="020B0606030504020204" pitchFamily="34" charset="0"/>
                <a:hlinkClick r:id="rId18"/>
              </a:rPr>
              <a:t>https://youtu.be/R7cNCqxnjCc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78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19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0518" y="1897621"/>
            <a:ext cx="2247113" cy="281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0215" y="1897621"/>
            <a:ext cx="2245137" cy="281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21" y="1897621"/>
            <a:ext cx="2247113" cy="28176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6764CC69-7100-C648-FCF1-9DC2017E14D6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Discussion – Implication for Earth’s Evolution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10C56D-BEBF-DA8A-8986-ED32B02D77A0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C2ACE27D-98ED-CB31-D443-46A75B459B82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34693FB-433A-A384-916C-1598D31829E6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5E0E18E-AE1D-5A15-8FF9-378ABF22900B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2388323C-452B-ADC5-C6C5-81423D086256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D40C8E8F-8262-1C8E-D8D8-D0698103FDB1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D78F8B6-A62D-ED20-894D-0C75421EE2B9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41CEE584-362A-9BDF-DC8A-75068E3DCE1A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678BE57B-2106-BA76-6602-A615A103FD22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9E5ACE98-6766-D602-7D1B-4E0DF0884E04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7DFB7426-5E00-785D-8DFA-6A1546D0448C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1EAA03A6-6A22-6655-01B7-5D54A86F378D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Discussion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6CD0046D-8ED6-FA03-FFDF-878B387D04C9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93B11984-A139-2F96-5CF6-0E475D5FC413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7" action="ppaction://hlinksldjump"/>
              <a:extLst>
                <a:ext uri="{FF2B5EF4-FFF2-40B4-BE49-F238E27FC236}">
                  <a16:creationId xmlns:a16="http://schemas.microsoft.com/office/drawing/2014/main" id="{79F66023-940A-D93B-0865-8192456575ED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20C4D25-1BAE-C280-2BE7-F677526267C5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8F8FB21-CC02-BC02-22FE-2AC2FE9BFD76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701E47-89B6-414F-8AB4-A40E18716B6B}"/>
              </a:ext>
            </a:extLst>
          </p:cNvPr>
          <p:cNvSpPr txBox="1"/>
          <p:nvPr/>
        </p:nvSpPr>
        <p:spPr>
          <a:xfrm>
            <a:off x="1644377" y="2269224"/>
            <a:ext cx="86032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EF306"/>
                </a:solidFill>
              </a:rPr>
              <a:t>Partial melt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8AC4E1-B0E3-C224-A6AC-41186BA55782}"/>
              </a:ext>
            </a:extLst>
          </p:cNvPr>
          <p:cNvSpPr txBox="1"/>
          <p:nvPr/>
        </p:nvSpPr>
        <p:spPr>
          <a:xfrm>
            <a:off x="216150" y="637634"/>
            <a:ext cx="3502241" cy="10502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500" dirty="0">
                <a:solidFill>
                  <a:schemeClr val="tx1"/>
                </a:solidFill>
              </a:rPr>
              <a:t>The layering of plumes may cause:</a:t>
            </a:r>
          </a:p>
          <a:p>
            <a:pPr marL="548640" indent="-285750">
              <a:lnSpc>
                <a:spcPct val="114000"/>
              </a:lnSpc>
              <a:spcAft>
                <a:spcPts val="200"/>
              </a:spcAft>
              <a:buClr>
                <a:srgbClr val="276FB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Warm transition zone in the past</a:t>
            </a:r>
          </a:p>
          <a:p>
            <a:pPr marL="548640" indent="-285750">
              <a:lnSpc>
                <a:spcPct val="114000"/>
              </a:lnSpc>
              <a:spcAft>
                <a:spcPts val="200"/>
              </a:spcAft>
              <a:buClr>
                <a:srgbClr val="276FB5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Differentiated secondary plume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2D390D-0545-5FDC-84C1-CC8806421F31}"/>
              </a:ext>
            </a:extLst>
          </p:cNvPr>
          <p:cNvCxnSpPr>
            <a:cxnSpLocks/>
          </p:cNvCxnSpPr>
          <p:nvPr/>
        </p:nvCxnSpPr>
        <p:spPr>
          <a:xfrm flipH="1">
            <a:off x="1797050" y="2482850"/>
            <a:ext cx="114300" cy="132991"/>
          </a:xfrm>
          <a:prstGeom prst="straightConnector1">
            <a:avLst/>
          </a:prstGeom>
          <a:ln>
            <a:solidFill>
              <a:srgbClr val="0EF3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" name="Google Shape;130;p16"/>
          <p:cNvCxnSpPr>
            <a:cxnSpLocks/>
          </p:cNvCxnSpPr>
          <p:nvPr/>
        </p:nvCxnSpPr>
        <p:spPr>
          <a:xfrm>
            <a:off x="3828882" y="1761493"/>
            <a:ext cx="392729" cy="245168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574" y="1202077"/>
            <a:ext cx="3482288" cy="398904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6"/>
          <p:cNvSpPr txBox="1"/>
          <p:nvPr/>
        </p:nvSpPr>
        <p:spPr>
          <a:xfrm>
            <a:off x="190520" y="842681"/>
            <a:ext cx="27411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tx1"/>
                </a:solidFill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Clapeyron Slope = dP/dT</a:t>
            </a:r>
            <a:endParaRPr sz="1600" dirty="0">
              <a:solidFill>
                <a:schemeClr val="tx1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6B7250-6563-34B4-5289-15A20C1659ED}"/>
              </a:ext>
            </a:extLst>
          </p:cNvPr>
          <p:cNvGrpSpPr/>
          <p:nvPr/>
        </p:nvGrpSpPr>
        <p:grpSpPr>
          <a:xfrm>
            <a:off x="216150" y="1248440"/>
            <a:ext cx="4005461" cy="1815851"/>
            <a:chOff x="216150" y="1302726"/>
            <a:chExt cx="4005462" cy="1696473"/>
          </a:xfrm>
        </p:grpSpPr>
        <p:sp>
          <p:nvSpPr>
            <p:cNvPr id="126" name="Google Shape;126;p16"/>
            <p:cNvSpPr txBox="1"/>
            <p:nvPr/>
          </p:nvSpPr>
          <p:spPr>
            <a:xfrm>
              <a:off x="1871798" y="1302726"/>
              <a:ext cx="2349814" cy="1696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</a:rPr>
                <a:t>Positive Clapeyron Slope (Exothermic)</a:t>
              </a:r>
              <a:r>
                <a:rPr lang="en" dirty="0">
                  <a:solidFill>
                    <a:srgbClr val="595959"/>
                  </a:solidFill>
                </a:rPr>
                <a:t> </a:t>
              </a:r>
              <a:endParaRPr dirty="0"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</a:rPr>
                <a:t>→ </a:t>
              </a:r>
              <a:r>
                <a:rPr lang="en" sz="1200" dirty="0">
                  <a:solidFill>
                    <a:srgbClr val="595959"/>
                  </a:solidFill>
                </a:rPr>
                <a:t>When the temperature is higher, the transition occurs at higher pressure </a:t>
              </a:r>
              <a:endParaRPr sz="1200" dirty="0"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9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</a:rPr>
                <a:t>→</a:t>
              </a:r>
              <a:r>
                <a:rPr lang="en" dirty="0">
                  <a:solidFill>
                    <a:srgbClr val="595959"/>
                  </a:solidFill>
                </a:rPr>
                <a:t> </a:t>
              </a:r>
              <a:r>
                <a:rPr lang="en" b="1" dirty="0">
                  <a:solidFill>
                    <a:srgbClr val="595959"/>
                  </a:solidFill>
                </a:rPr>
                <a:t>Accelerates flow</a:t>
              </a:r>
              <a:endParaRPr dirty="0"/>
            </a:p>
          </p:txBody>
        </p:sp>
        <p:pic>
          <p:nvPicPr>
            <p:cNvPr id="134" name="Google Shape;134;p16"/>
            <p:cNvPicPr preferRelativeResize="0"/>
            <p:nvPr/>
          </p:nvPicPr>
          <p:blipFill>
            <a:blip r:embed="rId4">
              <a:alphaModFix/>
            </a:blip>
            <a:srcRect b="50553"/>
            <a:stretch/>
          </p:blipFill>
          <p:spPr>
            <a:xfrm>
              <a:off x="216150" y="1522940"/>
              <a:ext cx="1630766" cy="13754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A3808F-39E0-8DF7-60B9-B08EBC52CC0B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20" name="Google Shape;395;p26">
              <a:extLst>
                <a:ext uri="{FF2B5EF4-FFF2-40B4-BE49-F238E27FC236}">
                  <a16:creationId xmlns:a16="http://schemas.microsoft.com/office/drawing/2014/main" id="{62ACEAE8-5B9C-E1F4-0F8D-DE0E1D6DC8AE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E61F04D-10D1-B1CB-A195-91793EF09144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2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70FC4D3-F8AB-E55B-58D9-2F18CDB7C98E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3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47270954-0ECA-3A68-E7EC-CD4250C9219F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24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3117678A-17ED-8433-CFDF-8DA2DCE3B480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5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3FB2774A-8715-9AC7-7344-87DB7867C8D2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6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EE1EC7AD-6114-C16D-A49B-4A495BDD8995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7AE6CD80-506C-7FA5-2180-E9FED8590B37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8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E5737C9-B7FB-84DD-7644-0F862E4A8CD7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9" name="Google Shape;407;p26">
              <a:extLst>
                <a:ext uri="{FF2B5EF4-FFF2-40B4-BE49-F238E27FC236}">
                  <a16:creationId xmlns:a16="http://schemas.microsoft.com/office/drawing/2014/main" id="{1B493186-CB9D-4216-0A54-86CA2F01492B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0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7FAB8016-9860-1269-7928-4A6352E1307A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1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D2DCFFAB-7C62-FD49-28AD-EE361367BFF8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2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531F2FB7-D3D6-1583-1E16-4A14F34469AF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3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2ABDED0B-0D9B-F024-828B-037F9A586D94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34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29B2565B-3262-F49D-4813-75D33214107D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5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EBA18380-CF05-25EF-63F1-8AB72F6CF98F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5" name="Google Shape;85;p14">
            <a:extLst>
              <a:ext uri="{FF2B5EF4-FFF2-40B4-BE49-F238E27FC236}">
                <a16:creationId xmlns:a16="http://schemas.microsoft.com/office/drawing/2014/main" id="{B0FE3738-2D9F-95CA-8E74-F052B6B54C86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Phase Transitions Affect Convection Style</a:t>
            </a:r>
          </a:p>
        </p:txBody>
      </p:sp>
      <p:cxnSp>
        <p:nvCxnSpPr>
          <p:cNvPr id="6" name="Google Shape;130;p16">
            <a:extLst>
              <a:ext uri="{FF2B5EF4-FFF2-40B4-BE49-F238E27FC236}">
                <a16:creationId xmlns:a16="http://schemas.microsoft.com/office/drawing/2014/main" id="{AE863991-A288-14DE-63D7-5C16FE9BA443}"/>
              </a:ext>
            </a:extLst>
          </p:cNvPr>
          <p:cNvCxnSpPr>
            <a:cxnSpLocks/>
          </p:cNvCxnSpPr>
          <p:nvPr/>
        </p:nvCxnSpPr>
        <p:spPr>
          <a:xfrm>
            <a:off x="3714670" y="3543570"/>
            <a:ext cx="395230" cy="124861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F8271F-53BA-45AA-4C9F-46E60FE9DA41}"/>
              </a:ext>
            </a:extLst>
          </p:cNvPr>
          <p:cNvGrpSpPr/>
          <p:nvPr/>
        </p:nvGrpSpPr>
        <p:grpSpPr>
          <a:xfrm>
            <a:off x="216150" y="3053469"/>
            <a:ext cx="4030343" cy="1815851"/>
            <a:chOff x="216150" y="3052231"/>
            <a:chExt cx="4030343" cy="1815851"/>
          </a:xfrm>
        </p:grpSpPr>
        <p:sp>
          <p:nvSpPr>
            <p:cNvPr id="127" name="Google Shape;127;p16"/>
            <p:cNvSpPr txBox="1"/>
            <p:nvPr/>
          </p:nvSpPr>
          <p:spPr>
            <a:xfrm>
              <a:off x="1871797" y="3052231"/>
              <a:ext cx="2374696" cy="18158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</a:rPr>
                <a:t>Negative Clapeyron Slope (Endothermic)</a:t>
              </a:r>
              <a:r>
                <a:rPr lang="en" dirty="0">
                  <a:solidFill>
                    <a:srgbClr val="595959"/>
                  </a:solidFill>
                </a:rPr>
                <a:t> </a:t>
              </a:r>
              <a:endParaRPr dirty="0"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9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</a:rPr>
                <a:t>→ </a:t>
              </a:r>
              <a:r>
                <a:rPr lang="en" sz="1200" dirty="0">
                  <a:solidFill>
                    <a:srgbClr val="595959"/>
                  </a:solidFill>
                </a:rPr>
                <a:t>When the temperature is higher, the transition occur at lower pressure </a:t>
              </a:r>
              <a:endParaRPr sz="1200" dirty="0">
                <a:solidFill>
                  <a:srgbClr val="595959"/>
                </a:solidFill>
              </a:endParaRPr>
            </a:p>
            <a:p>
              <a:pPr marL="0" lvl="0" indent="0" algn="l" rtl="0">
                <a:lnSpc>
                  <a:spcPct val="9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" b="1" dirty="0">
                  <a:solidFill>
                    <a:srgbClr val="595959"/>
                  </a:solidFill>
                </a:rPr>
                <a:t>→Impedes flow</a:t>
              </a:r>
              <a:endParaRPr dirty="0"/>
            </a:p>
          </p:txBody>
        </p:sp>
        <p:pic>
          <p:nvPicPr>
            <p:cNvPr id="9" name="Google Shape;134;p16">
              <a:extLst>
                <a:ext uri="{FF2B5EF4-FFF2-40B4-BE49-F238E27FC236}">
                  <a16:creationId xmlns:a16="http://schemas.microsoft.com/office/drawing/2014/main" id="{6220285D-755B-01BF-22C6-F2FBE78FB80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rcRect t="50553"/>
            <a:stretch/>
          </p:blipFill>
          <p:spPr>
            <a:xfrm>
              <a:off x="216150" y="3272445"/>
              <a:ext cx="1630766" cy="13754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762" y="1027662"/>
            <a:ext cx="5070413" cy="37879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1;p39">
            <a:extLst>
              <a:ext uri="{FF2B5EF4-FFF2-40B4-BE49-F238E27FC236}">
                <a16:creationId xmlns:a16="http://schemas.microsoft.com/office/drawing/2014/main" id="{96994BBC-8DAA-1E74-3F1E-D1BF9DC7D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4019" y="3748780"/>
            <a:ext cx="1299683" cy="5210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latin typeface="Lato"/>
                <a:ea typeface="Lato"/>
                <a:cs typeface="Lato"/>
                <a:sym typeface="Lato"/>
              </a:rPr>
              <a:t>Time Evolution</a:t>
            </a:r>
            <a:endParaRPr sz="13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59C242-5C23-DD66-B29A-B9F114FA369B}"/>
              </a:ext>
            </a:extLst>
          </p:cNvPr>
          <p:cNvSpPr txBox="1"/>
          <p:nvPr/>
        </p:nvSpPr>
        <p:spPr>
          <a:xfrm>
            <a:off x="115194" y="1653869"/>
            <a:ext cx="2120003" cy="230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</a:pPr>
            <a:r>
              <a:rPr lang="en-US" dirty="0">
                <a:solidFill>
                  <a:schemeClr val="tx1"/>
                </a:solidFill>
              </a:rPr>
              <a:t>Surface mobility = </a:t>
            </a:r>
            <a:r>
              <a:rPr lang="en-US" dirty="0" err="1">
                <a:solidFill>
                  <a:schemeClr val="tx1"/>
                </a:solidFill>
              </a:rPr>
              <a:t>V</a:t>
            </a:r>
            <a:r>
              <a:rPr lang="en-US" baseline="-25000" dirty="0" err="1">
                <a:solidFill>
                  <a:schemeClr val="tx1"/>
                </a:solidFill>
              </a:rPr>
              <a:t>Surface</a:t>
            </a:r>
            <a:r>
              <a:rPr lang="en-US" baseline="-25000" dirty="0">
                <a:solidFill>
                  <a:schemeClr val="tx1"/>
                </a:solidFill>
              </a:rPr>
              <a:t> RMS 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 err="1">
                <a:solidFill>
                  <a:schemeClr val="tx1"/>
                </a:solidFill>
              </a:rPr>
              <a:t>V</a:t>
            </a:r>
            <a:r>
              <a:rPr lang="en-US" baseline="-25000" dirty="0" err="1">
                <a:solidFill>
                  <a:schemeClr val="tx1"/>
                </a:solidFill>
              </a:rPr>
              <a:t>mantle</a:t>
            </a:r>
            <a:r>
              <a:rPr lang="en-US" baseline="-25000" dirty="0">
                <a:solidFill>
                  <a:schemeClr val="tx1"/>
                </a:solidFill>
              </a:rPr>
              <a:t> RMS.</a:t>
            </a:r>
            <a:r>
              <a:rPr lang="en-US" dirty="0">
                <a:solidFill>
                  <a:schemeClr val="tx1"/>
                </a:solidFill>
              </a:rPr>
              <a:t> It shows the vigor of plate tectonics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</a:pPr>
            <a:endParaRPr lang="en-US" b="1" dirty="0">
              <a:solidFill>
                <a:schemeClr val="tx1"/>
              </a:solidFill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</a:pPr>
            <a:r>
              <a:rPr lang="en-US" b="1" dirty="0">
                <a:solidFill>
                  <a:schemeClr val="tx1"/>
                </a:solidFill>
              </a:rPr>
              <a:t>Surface mobility increases as Earth transitioning to a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</a:pPr>
            <a:r>
              <a:rPr lang="en-US" b="1" dirty="0">
                <a:solidFill>
                  <a:schemeClr val="tx1"/>
                </a:solidFill>
              </a:rPr>
              <a:t>non-layering regime</a:t>
            </a:r>
          </a:p>
        </p:txBody>
      </p:sp>
      <p:sp>
        <p:nvSpPr>
          <p:cNvPr id="7" name="Google Shape;85;p14">
            <a:extLst>
              <a:ext uri="{FF2B5EF4-FFF2-40B4-BE49-F238E27FC236}">
                <a16:creationId xmlns:a16="http://schemas.microsoft.com/office/drawing/2014/main" id="{0C50AFBE-5C95-08C7-E460-AA133219A211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Discussion – Change in Surface Tectonics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029C8-B23E-2342-2D3C-0DCE37B7791E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9" name="Google Shape;395;p26">
              <a:extLst>
                <a:ext uri="{FF2B5EF4-FFF2-40B4-BE49-F238E27FC236}">
                  <a16:creationId xmlns:a16="http://schemas.microsoft.com/office/drawing/2014/main" id="{034EEB45-4B52-DD15-EBAD-E28E8252605D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66CC7E4-8ECE-DFA5-6762-752309D3D8D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1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BE2E9D6-DF77-C429-65CC-574C301721D9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3E70777D-6E70-EB47-D272-87EE3A555D7C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6F135788-8622-0189-7F4B-DC5A4B236396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97BC9B10-BA6F-B2DF-54F8-C59B9159B5F2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B82A6FB-1E01-AF02-D393-21EB0B3F9A0C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704D92CA-1AB2-745D-97B0-C67265BA0F06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2D8E9688-9E95-6FFC-30BD-7A484C98DFC1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extLst>
                <a:ext uri="{FF2B5EF4-FFF2-40B4-BE49-F238E27FC236}">
                  <a16:creationId xmlns:a16="http://schemas.microsoft.com/office/drawing/2014/main" id="{56A0F999-A4E9-EAB4-3494-2FDCC3BDFE32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C1AF679-FAC9-AFA3-BD62-8BAB764E90F9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Discussion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9F9D12C1-08F3-DD03-F988-8A7AB02BCE53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CC7807FE-A66A-1BD7-7CAE-04948B8C746B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2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DE73E72-36D6-CB5D-8A2C-3A898B852733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3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84FDC55D-2822-7D46-9CD7-37D023D985EB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4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00E67C-72EF-2568-4894-8B84B1873DA2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5" name="Google Shape;495;p31">
            <a:extLst>
              <a:ext uri="{FF2B5EF4-FFF2-40B4-BE49-F238E27FC236}">
                <a16:creationId xmlns:a16="http://schemas.microsoft.com/office/drawing/2014/main" id="{AD89AD0B-E4E8-9357-DFCA-E2379FF086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20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BE25E046-724E-2959-2820-8A4C6782ADDC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56277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Multi-component Averaging Method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947C59-597C-001E-9484-1A34B2FC1E00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8" name="Google Shape;395;p26">
              <a:extLst>
                <a:ext uri="{FF2B5EF4-FFF2-40B4-BE49-F238E27FC236}">
                  <a16:creationId xmlns:a16="http://schemas.microsoft.com/office/drawing/2014/main" id="{FC4E1627-3E98-3A53-DD10-2EA909F4F0C9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B9580AE-2662-AD0A-9519-0229CC9BB013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0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50D2CBF-FEE5-8E69-4AE7-C0D42CAAE68D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1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DFDF2BC7-7E0B-9F07-1075-9B5F56E3E562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2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07BDA492-9C37-4DE9-2CD9-F61422A8FFD8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3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D78B805A-B96D-3796-023F-F02CF55CA1CE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4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2ECF7EF5-0007-C8EC-4FB1-5773A393305D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5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7039FCC5-7BC1-DDF9-FAB0-0BD62ADCF321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6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92387351-12BF-819D-00A9-CF215A643A99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7;p26">
              <a:extLst>
                <a:ext uri="{FF2B5EF4-FFF2-40B4-BE49-F238E27FC236}">
                  <a16:creationId xmlns:a16="http://schemas.microsoft.com/office/drawing/2014/main" id="{A0E49184-99A7-6BFE-1F3E-6468F71A3DCE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8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D93738F4-5E1C-C320-8B2C-2A142687A650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09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7DA9C229-99BF-CA72-D5B7-3E5068C1F0E8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 i="1" dirty="0">
                  <a:solidFill>
                    <a:srgbClr val="276FB5"/>
                  </a:solidFill>
                </a:rPr>
                <a:t>Multi-component Averaging Method</a:t>
              </a:r>
              <a:endParaRPr sz="1150" b="1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0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883534FC-97E2-BCC4-FC7F-8079602F715C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11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77F8F5D5-3A77-164C-9057-C9E2BD00A80C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2" name="Google Shape;41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8DB7A15-8041-CB38-E86E-9CAF1E66ECD9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3" name="Google Shape;407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467AA1B5-BBAD-95A5-AD0F-D772D79627D1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8E6F605-70D3-3424-5281-42C3CC1B8BFA}"/>
              </a:ext>
            </a:extLst>
          </p:cNvPr>
          <p:cNvSpPr txBox="1"/>
          <p:nvPr/>
        </p:nvSpPr>
        <p:spPr>
          <a:xfrm>
            <a:off x="182879" y="640742"/>
            <a:ext cx="732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equilibration step is required for modeling multiple components with the entropy method</a:t>
            </a:r>
          </a:p>
        </p:txBody>
      </p:sp>
      <p:sp>
        <p:nvSpPr>
          <p:cNvPr id="25" name="Google Shape;495;p31">
            <a:extLst>
              <a:ext uri="{FF2B5EF4-FFF2-40B4-BE49-F238E27FC236}">
                <a16:creationId xmlns:a16="http://schemas.microsoft.com/office/drawing/2014/main" id="{530553E6-3FEB-B457-11E3-BF9414ADD6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21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diagram of a mathematical system&#10;&#10;AI-generated content may be incorrect.">
            <a:extLst>
              <a:ext uri="{FF2B5EF4-FFF2-40B4-BE49-F238E27FC236}">
                <a16:creationId xmlns:a16="http://schemas.microsoft.com/office/drawing/2014/main" id="{9B6F75E9-71A3-5168-3765-AC245B2ED0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266" y="968636"/>
            <a:ext cx="6977498" cy="40688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35" title="filling-pi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6209" y="0"/>
            <a:ext cx="359643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5135E12A-38F3-9E29-8623-C3125428F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543" y="37048"/>
            <a:ext cx="3553732" cy="50839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CB3248-12FE-365B-FF7B-DAA9234F546D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5" name="Google Shape;395;p26">
              <a:extLst>
                <a:ext uri="{FF2B5EF4-FFF2-40B4-BE49-F238E27FC236}">
                  <a16:creationId xmlns:a16="http://schemas.microsoft.com/office/drawing/2014/main" id="{7342C425-B8E8-CD23-9411-A1E5EA7B9A00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6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A3DFF47-A579-8926-7075-83BF159FADBF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7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09442E-ECAC-5FFC-2D59-978519EBE3BE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6A44A367-176C-EA2F-6C46-D5C1C24C08A6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221B9C6F-6AE4-CA63-C36A-67D38FAA4C2D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F53AA26B-A4E9-A325-5DB9-F6E0109C67C7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B1C2FD2-665C-3343-9B2D-D368A90863DD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2340BC48-7881-6603-8B78-5C4C72116164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C9A421A-668D-F2B9-F3D1-ED3FF67F1217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7;p26">
              <a:extLst>
                <a:ext uri="{FF2B5EF4-FFF2-40B4-BE49-F238E27FC236}">
                  <a16:creationId xmlns:a16="http://schemas.microsoft.com/office/drawing/2014/main" id="{083E0216-D5B3-64E3-5DBA-7031645EF6DC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8887D1BE-BACF-A10C-AAE6-9A2B2C86DC82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26E5106-BFD8-A264-59DE-F01A591D2D93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50" b="1" i="1" dirty="0">
                  <a:solidFill>
                    <a:srgbClr val="276FB5"/>
                  </a:solidFill>
                </a:rPr>
                <a:t>Multi-component Averaging Method</a:t>
              </a:r>
              <a:endParaRPr sz="115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1F5FCD76-7007-4ACC-C002-9FC28A87E61A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AF20A36C-9539-A2DB-A071-8E4AE821CA44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68B4CAD2-A80A-9A74-6B9B-038881FAEA80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7BDAC7D1-8E20-8A7A-8C1C-FE7DBE1A6E01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1" name="Google Shape;495;p31">
            <a:extLst>
              <a:ext uri="{FF2B5EF4-FFF2-40B4-BE49-F238E27FC236}">
                <a16:creationId xmlns:a16="http://schemas.microsoft.com/office/drawing/2014/main" id="{07A8A0E0-5EB4-3B0A-113A-E2554ADC2B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22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9A2478-CDE0-EE00-916B-7A95BEE061DE}"/>
              </a:ext>
            </a:extLst>
          </p:cNvPr>
          <p:cNvSpPr txBox="1"/>
          <p:nvPr/>
        </p:nvSpPr>
        <p:spPr>
          <a:xfrm>
            <a:off x="182880" y="1743463"/>
            <a:ext cx="414457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+mn-lt"/>
              </a:rPr>
              <a:t>Composition 1</a:t>
            </a:r>
            <a:r>
              <a:rPr lang="en-US" sz="1500" dirty="0">
                <a:latin typeface="+mn-lt"/>
              </a:rPr>
              <a:t>: Olivine</a:t>
            </a:r>
          </a:p>
          <a:p>
            <a:endParaRPr lang="en-US" sz="1500" dirty="0">
              <a:latin typeface="+mn-lt"/>
            </a:endParaRPr>
          </a:p>
          <a:p>
            <a:r>
              <a:rPr lang="en-US" sz="1500" b="1" dirty="0">
                <a:latin typeface="+mn-lt"/>
              </a:rPr>
              <a:t>Composition 2</a:t>
            </a:r>
            <a:r>
              <a:rPr lang="en-US" sz="1500" dirty="0">
                <a:latin typeface="+mn-lt"/>
              </a:rPr>
              <a:t>: Olivine and </a:t>
            </a:r>
            <a:r>
              <a:rPr lang="en-US" sz="1500" dirty="0" err="1">
                <a:latin typeface="+mn-lt"/>
              </a:rPr>
              <a:t>wadsleyite</a:t>
            </a:r>
            <a:r>
              <a:rPr lang="en-US" sz="1500" dirty="0">
                <a:latin typeface="+mn-lt"/>
              </a:rPr>
              <a:t>.</a:t>
            </a:r>
          </a:p>
          <a:p>
            <a:r>
              <a:rPr lang="en-US" sz="1500" dirty="0">
                <a:latin typeface="+mn-lt"/>
              </a:rPr>
              <a:t>The phase transition is included.</a:t>
            </a:r>
          </a:p>
          <a:p>
            <a:endParaRPr lang="en-US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Material properties calculated with </a:t>
            </a:r>
            <a:r>
              <a:rPr lang="en-US" sz="1500" dirty="0" err="1">
                <a:latin typeface="+mn-lt"/>
              </a:rPr>
              <a:t>BurnMan</a:t>
            </a:r>
            <a:r>
              <a:rPr lang="en-US" sz="1500" dirty="0">
                <a:latin typeface="+mn-lt"/>
              </a:rPr>
              <a:t> </a:t>
            </a:r>
          </a:p>
          <a:p>
            <a:r>
              <a:rPr lang="en-US" sz="1500" dirty="0">
                <a:latin typeface="+mn-lt"/>
              </a:rPr>
              <a:t>(</a:t>
            </a:r>
            <a:r>
              <a:rPr lang="en-US" sz="1500" b="0" i="0" dirty="0">
                <a:solidFill>
                  <a:srgbClr val="111111"/>
                </a:solidFill>
                <a:effectLst/>
                <a:latin typeface="+mn-lt"/>
              </a:rPr>
              <a:t>Myhill, R. et al., 2023)</a:t>
            </a:r>
            <a:endParaRPr lang="en-US" sz="1500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Google Shape;85;p14">
            <a:extLst>
              <a:ext uri="{FF2B5EF4-FFF2-40B4-BE49-F238E27FC236}">
                <a16:creationId xmlns:a16="http://schemas.microsoft.com/office/drawing/2014/main" id="{05127421-1008-A3F1-8B7D-A128E0AFA88A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3947870" cy="97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Multi-component Averaging Method - Showcase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182880" y="14630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76FB5"/>
                </a:solidFill>
              </a:rPr>
              <a:t>A Schematic Summary</a:t>
            </a:r>
            <a:endParaRPr sz="2400" dirty="0">
              <a:solidFill>
                <a:srgbClr val="276FB5"/>
              </a:solidFill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182880" y="898175"/>
            <a:ext cx="3396230" cy="3508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000000"/>
                </a:solidFill>
              </a:rPr>
              <a:t>Main Takeaways:</a:t>
            </a:r>
            <a:endParaRPr sz="14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dirty="0"/>
              <a:t>The </a:t>
            </a:r>
            <a:r>
              <a:rPr lang="en" sz="1300" b="1" dirty="0"/>
              <a:t>wadsleyite to garnet + ferropericlase</a:t>
            </a:r>
            <a:r>
              <a:rPr lang="en" sz="1300" dirty="0"/>
              <a:t> transition can hinder plumes and induce layering when mantle potential temperature </a:t>
            </a:r>
            <a:r>
              <a:rPr lang="en" sz="1300" b="1" dirty="0"/>
              <a:t>&gt;1750 K</a:t>
            </a:r>
            <a:r>
              <a:rPr lang="en" sz="1300" dirty="0"/>
              <a:t>.</a:t>
            </a:r>
            <a:endParaRPr sz="13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dirty="0"/>
              <a:t>The layering increases temperature in the transition zone and reduces mass flux exchange by &lt;10%.</a:t>
            </a:r>
            <a:endParaRPr sz="13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dirty="0"/>
              <a:t>The layering could cause higher surface mobility &amp; chemically differentiate the plume.</a:t>
            </a:r>
            <a:endParaRPr sz="1300" dirty="0"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88" name="Google Shape;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2091" y="898175"/>
            <a:ext cx="3941510" cy="394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159" y="159808"/>
            <a:ext cx="683710" cy="9408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549E2D2-B3AB-5FB2-B0FB-26E618281A20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7" name="Google Shape;395;p26">
              <a:extLst>
                <a:ext uri="{FF2B5EF4-FFF2-40B4-BE49-F238E27FC236}">
                  <a16:creationId xmlns:a16="http://schemas.microsoft.com/office/drawing/2014/main" id="{B4D1B034-8F07-BADB-1A6E-95CBD058CFBC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38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D53D40-4A6C-F660-9040-6D202D6ED50F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39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17170A3-66FD-6334-8EEE-7C3CB63B88CA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40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DE447D91-8CA4-36FC-7D7A-FA8E57C4D5C6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1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C23E139F-2BCA-4158-C0A7-B918B746F4E9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2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1C07E83-1B55-4305-A394-862019A2B0EC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3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24BDBFD1-E983-B9A3-788F-D9CF2CD9A188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4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306CA5F9-39D6-BA9B-BCEF-285531FA39E7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5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5193D8F7-2F91-F2DD-CA78-F28F646CCC44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6" name="Google Shape;407;p26">
              <a:extLst>
                <a:ext uri="{FF2B5EF4-FFF2-40B4-BE49-F238E27FC236}">
                  <a16:creationId xmlns:a16="http://schemas.microsoft.com/office/drawing/2014/main" id="{97A801AC-4EEC-F972-52DB-AAA744BAE120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7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F5F17C3-7D96-C362-2E59-B3107318754B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8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4731094-6972-C237-7EFE-6A2A07FA1A42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49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D161724F-BADB-807E-3F52-C28E25439ED1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50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55F44F67-D85D-4435-71F3-B9EC6852F6E3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Summary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51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E75093EF-8DD5-B135-275A-5A15FE472DC8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52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5901BDB7-E675-3B9B-5BDC-432C916FB92E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 txBox="1">
            <a:spLocks noGrp="1"/>
          </p:cNvSpPr>
          <p:nvPr>
            <p:ph type="body" idx="1"/>
          </p:nvPr>
        </p:nvSpPr>
        <p:spPr>
          <a:xfrm>
            <a:off x="261330" y="1393780"/>
            <a:ext cx="6524751" cy="2493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20000"/>
              </a:lnSpc>
              <a:buClr>
                <a:schemeClr val="dk1"/>
              </a:buClr>
              <a:buSzPts val="1100"/>
              <a:buNone/>
            </a:pPr>
            <a:r>
              <a:rPr lang="en" sz="1346" b="1" dirty="0">
                <a:solidFill>
                  <a:schemeClr val="tx1"/>
                </a:solidFill>
                <a:latin typeface="+mn-lt"/>
              </a:rPr>
              <a:t>Li, R., </a:t>
            </a:r>
            <a:r>
              <a:rPr lang="en" sz="1346" dirty="0">
                <a:solidFill>
                  <a:schemeClr val="tx1"/>
                </a:solidFill>
                <a:latin typeface="+mn-lt"/>
              </a:rPr>
              <a:t>Dannberg, J., Gassmöller, R., Lithgow-Bertelloni, C., &amp; Stixrude, L. </a:t>
            </a:r>
          </a:p>
          <a:p>
            <a:pPr marL="0" indent="0">
              <a:lnSpc>
                <a:spcPct val="120000"/>
              </a:lnSpc>
              <a:buClr>
                <a:schemeClr val="dk1"/>
              </a:buClr>
              <a:buSzPts val="1100"/>
              <a:buNone/>
            </a:pPr>
            <a:r>
              <a:rPr lang="en-US" sz="1400" b="1" i="0" dirty="0">
                <a:solidFill>
                  <a:schemeClr val="tx1"/>
                </a:solidFill>
                <a:effectLst/>
                <a:latin typeface="+mn-lt"/>
              </a:rPr>
              <a:t>How Phase Transitions Impact Changes in Mantle Convection Style Throughout Earth's History: From Stalled Plumes to Surface Dynamics</a:t>
            </a:r>
            <a:r>
              <a:rPr lang="en" sz="1346" b="1" dirty="0">
                <a:solidFill>
                  <a:schemeClr val="tx1"/>
                </a:solidFill>
                <a:latin typeface="+mn-lt"/>
              </a:rPr>
              <a:t>.  </a:t>
            </a:r>
            <a:r>
              <a:rPr lang="en" sz="1346" i="1" dirty="0">
                <a:solidFill>
                  <a:schemeClr val="tx1"/>
                </a:solidFill>
                <a:latin typeface="+mn-lt"/>
              </a:rPr>
              <a:t>Geochemistry, Geophysics, Geosystems</a:t>
            </a:r>
            <a:r>
              <a:rPr lang="en" sz="1346" dirty="0">
                <a:solidFill>
                  <a:schemeClr val="tx1"/>
                </a:solidFill>
                <a:latin typeface="+mn-lt"/>
              </a:rPr>
              <a:t>, </a:t>
            </a:r>
          </a:p>
          <a:p>
            <a:pPr marL="0" lvl="0" indent="0" algn="l" rtl="0">
              <a:lnSpc>
                <a:spcPct val="120000"/>
              </a:lnSpc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46" dirty="0">
                <a:solidFill>
                  <a:schemeClr val="tx1"/>
                </a:solidFill>
              </a:rPr>
              <a:t>26, e2024GC011600. </a:t>
            </a:r>
            <a:r>
              <a:rPr lang="en" sz="1346" u="sng" dirty="0">
                <a:solidFill>
                  <a:schemeClr val="tx1"/>
                </a:solidFill>
              </a:rPr>
              <a:t>https://doi.org/10.1029/2024GC011600 </a:t>
            </a:r>
            <a:endParaRPr sz="1346" u="sng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B1A6E1-03F0-3A0D-7D05-F0A1F85ABB12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468E6BCA-4EFD-18C2-2901-F0BC4F7610C5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55A1C30-8938-2AF4-D025-6AD21EB187A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515D900-D5B2-CFCB-8DDD-9043762ACBCF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E5CF343A-142C-5C6C-C8FA-54C07ECE7387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3EFB64A3-A349-E70C-2571-F3932EEA82A0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FEF9985F-36C1-0F70-7883-4C252B756C75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F5699DD-78A6-57CE-AF06-B2B70EC59FF5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70C76975-CF79-4F4D-7715-A3507CAEE120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B75FE5FC-A452-8077-F5C0-69FB6D67C86B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FF1CFDDF-CCCF-2973-1BA1-1935770B0E7A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8339FA75-F20E-87C2-B3BB-9210EE9A248C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09BE1B7-8CF9-76FC-9956-89C89EDDC7AC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67764115-3F27-DBB1-E82F-10CC3447DA00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Our</a:t>
              </a:r>
              <a:r>
                <a:rPr lang="en" sz="1200" i="1" dirty="0">
                  <a:solidFill>
                    <a:srgbClr val="276FB5"/>
                  </a:solidFill>
                </a:rPr>
                <a:t> </a:t>
              </a:r>
              <a:r>
                <a:rPr lang="en" sz="1200" b="1" i="1" dirty="0">
                  <a:solidFill>
                    <a:srgbClr val="276FB5"/>
                  </a:solidFill>
                </a:rPr>
                <a:t>Publications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6CBBEBF3-B360-FABD-0CEB-9777A845661F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Summary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C83F48F1-570C-ED1B-D8E5-37FF7503DDE9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30942552-6B90-DBFC-CB46-443057962054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0" name="Google Shape;495;p31">
            <a:extLst>
              <a:ext uri="{FF2B5EF4-FFF2-40B4-BE49-F238E27FC236}">
                <a16:creationId xmlns:a16="http://schemas.microsoft.com/office/drawing/2014/main" id="{C71CC1E2-0FCF-2EA9-29D0-27742D30022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24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8F59A11-AC7F-72D7-50AE-938593D446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6094" y="3663115"/>
            <a:ext cx="1190624" cy="119062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45A921B-D302-2C7A-EA20-A88693C0CBE8}"/>
              </a:ext>
            </a:extLst>
          </p:cNvPr>
          <p:cNvGrpSpPr/>
          <p:nvPr/>
        </p:nvGrpSpPr>
        <p:grpSpPr>
          <a:xfrm>
            <a:off x="5775991" y="3270802"/>
            <a:ext cx="1420285" cy="1464414"/>
            <a:chOff x="4396700" y="2343356"/>
            <a:chExt cx="1538203" cy="1585994"/>
          </a:xfrm>
        </p:grpSpPr>
        <p:pic>
          <p:nvPicPr>
            <p:cNvPr id="24" name="Picture 23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CC9865DC-0184-BC8D-EB05-26B6A7B43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646453" y="2890653"/>
              <a:ext cx="1038697" cy="103869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B44F3F9-822D-3926-EC25-C43754FBDBC3}"/>
                </a:ext>
              </a:extLst>
            </p:cNvPr>
            <p:cNvSpPr txBox="1"/>
            <p:nvPr/>
          </p:nvSpPr>
          <p:spPr>
            <a:xfrm>
              <a:off x="4396700" y="2343356"/>
              <a:ext cx="1538203" cy="79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n-lt"/>
                </a:rPr>
                <a:t>Abstract </a:t>
              </a:r>
            </a:p>
            <a:p>
              <a:pPr algn="ctr"/>
              <a:r>
                <a:rPr lang="en-US" b="0" i="0" dirty="0">
                  <a:effectLst/>
                  <a:latin typeface="+mn-lt"/>
                </a:rPr>
                <a:t>EGU25-6598</a:t>
              </a:r>
            </a:p>
            <a:p>
              <a:endParaRPr lang="en-US" dirty="0"/>
            </a:p>
          </p:txBody>
        </p:sp>
      </p:grpSp>
      <p:sp>
        <p:nvSpPr>
          <p:cNvPr id="27" name="Google Shape;85;p14">
            <a:extLst>
              <a:ext uri="{FF2B5EF4-FFF2-40B4-BE49-F238E27FC236}">
                <a16:creationId xmlns:a16="http://schemas.microsoft.com/office/drawing/2014/main" id="{0AC7BB5D-729F-8BB9-10E4-53DD01B773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880" y="14630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76FB5"/>
                </a:solidFill>
              </a:rPr>
              <a:t>Our Recent Publication</a:t>
            </a:r>
            <a:endParaRPr sz="2400" dirty="0">
              <a:solidFill>
                <a:srgbClr val="276FB5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4BD816-B52A-45E5-E9A2-951276E05F59}"/>
              </a:ext>
            </a:extLst>
          </p:cNvPr>
          <p:cNvSpPr txBox="1"/>
          <p:nvPr/>
        </p:nvSpPr>
        <p:spPr>
          <a:xfrm>
            <a:off x="4478885" y="3431514"/>
            <a:ext cx="763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Paper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0EB771-4EA1-C355-C98C-E212BBEF94C2}"/>
              </a:ext>
            </a:extLst>
          </p:cNvPr>
          <p:cNvSpPr txBox="1"/>
          <p:nvPr/>
        </p:nvSpPr>
        <p:spPr>
          <a:xfrm>
            <a:off x="261330" y="2551828"/>
            <a:ext cx="4607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400" b="1" dirty="0">
              <a:solidFill>
                <a:srgbClr val="276FB5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rgbClr val="276FB5"/>
                </a:solidFill>
              </a:rPr>
              <a:t>My email:</a:t>
            </a:r>
            <a:r>
              <a:rPr lang="en-US" sz="1400" u="sng" dirty="0">
                <a:solidFill>
                  <a:srgbClr val="276FB5"/>
                </a:solidFill>
              </a:rPr>
              <a:t> rli@geomar.de</a:t>
            </a:r>
            <a:endParaRPr lang="en-US" dirty="0">
              <a:solidFill>
                <a:srgbClr val="276FB5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4">
            <a:hlinkClick r:id="rId2" action="ppaction://hlinksldjump"/>
            <a:extLst>
              <a:ext uri="{FF2B5EF4-FFF2-40B4-BE49-F238E27FC236}">
                <a16:creationId xmlns:a16="http://schemas.microsoft.com/office/drawing/2014/main" id="{789548C0-F464-5D51-25EB-72B799514C14}"/>
              </a:ext>
            </a:extLst>
          </p:cNvPr>
          <p:cNvSpPr txBox="1">
            <a:spLocks/>
          </p:cNvSpPr>
          <p:nvPr/>
        </p:nvSpPr>
        <p:spPr>
          <a:xfrm>
            <a:off x="1547337" y="2190088"/>
            <a:ext cx="4797050" cy="987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  <a:highlight>
                  <a:srgbClr val="B7D3EF"/>
                </a:highlight>
              </a:rPr>
              <a:t>Click here to go to the Start Page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33C513-A816-B668-12B4-9EC25B664BE3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A28EBC02-1010-7383-46F2-46C568092C7A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6743B07-710F-4B2E-8BC0-6D5DB570CE9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0B493B2-4D43-7130-BCE2-D11756BB31D6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2" action="ppaction://hlinksldjump"/>
              <a:extLst>
                <a:ext uri="{FF2B5EF4-FFF2-40B4-BE49-F238E27FC236}">
                  <a16:creationId xmlns:a16="http://schemas.microsoft.com/office/drawing/2014/main" id="{8D8772D3-4075-DD08-0DF6-90772AF40996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5CD2D55F-D35F-0E77-B1E2-4207483056E4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1625FDB-FDAD-B559-2A86-D6126321DBC3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95255E38-8043-0648-0E91-DB9E89FFB3C9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C4F3D57F-A4EA-6585-4BE3-6872460128E6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12B153BC-CCAF-0A02-74CB-D3106F784774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E036F52E-ECDF-9FE9-24DB-DDDAB9BB5F17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C4A2811F-08C9-2BBE-5A48-9139840BB29D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BCBDF2BE-DEAD-D8C7-567C-6F718C105483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4ABFFEF4-1A00-FADF-3382-3445DB7131FE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58C93D30-7D4B-1F76-24B1-026915936D92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Summary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7BFD1B03-CDAF-3D74-6E35-D5DBC5795814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2B03F901-F203-7FBD-2EF5-55016A65EF2E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625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43"/>
          <p:cNvPicPr preferRelativeResize="0"/>
          <p:nvPr/>
        </p:nvPicPr>
        <p:blipFill rotWithShape="1">
          <a:blip r:embed="rId3">
            <a:alphaModFix/>
          </a:blip>
          <a:srcRect t="49238"/>
          <a:stretch/>
        </p:blipFill>
        <p:spPr>
          <a:xfrm>
            <a:off x="2106926" y="952483"/>
            <a:ext cx="5460239" cy="3835417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3"/>
          <p:cNvSpPr txBox="1">
            <a:spLocks noGrp="1"/>
          </p:cNvSpPr>
          <p:nvPr>
            <p:ph type="title"/>
          </p:nvPr>
        </p:nvSpPr>
        <p:spPr>
          <a:xfrm>
            <a:off x="275574" y="-64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Results - Models vs. Observations</a:t>
            </a:r>
            <a:endParaRPr sz="2200" dirty="0"/>
          </a:p>
        </p:txBody>
      </p:sp>
      <p:sp>
        <p:nvSpPr>
          <p:cNvPr id="648" name="Google Shape;648;p43"/>
          <p:cNvSpPr txBox="1">
            <a:spLocks noGrp="1"/>
          </p:cNvSpPr>
          <p:nvPr>
            <p:ph type="body" idx="1"/>
          </p:nvPr>
        </p:nvSpPr>
        <p:spPr>
          <a:xfrm>
            <a:off x="182879" y="1059114"/>
            <a:ext cx="21056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Real Earth:</a:t>
            </a:r>
            <a:endParaRPr lang="en" sz="16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Oceanic lithosphere thickness &lt; 120km</a:t>
            </a:r>
            <a:endParaRPr lang="en" sz="14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Mobility = surface RMS velocity / whole mantle RMS velocity, it is &gt; 1 for models with plate tectonics</a:t>
            </a:r>
            <a:endParaRPr lang="en" sz="14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Plate speed &lt; 20cm/yr</a:t>
            </a:r>
            <a:endParaRPr sz="14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35714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dirty="0"/>
          </a:p>
        </p:txBody>
      </p:sp>
      <p:sp>
        <p:nvSpPr>
          <p:cNvPr id="649" name="Google Shape;649;p43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26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43"/>
          <p:cNvSpPr/>
          <p:nvPr/>
        </p:nvSpPr>
        <p:spPr>
          <a:xfrm>
            <a:off x="4386225" y="4280402"/>
            <a:ext cx="1236370" cy="2413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latin typeface="Lato"/>
                <a:ea typeface="Lato"/>
                <a:cs typeface="Lato"/>
                <a:sym typeface="Lato"/>
              </a:rPr>
              <a:t>Time Evolution</a:t>
            </a:r>
            <a:endParaRPr sz="900" b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3B6018BD-0A38-1FBE-9DE2-9594CF9BEB1C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73863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400" dirty="0">
                <a:solidFill>
                  <a:srgbClr val="276FB5"/>
                </a:solidFill>
              </a:rPr>
              <a:t>Supplementary</a:t>
            </a:r>
            <a:r>
              <a:rPr lang="en-US" sz="2400" dirty="0">
                <a:solidFill>
                  <a:srgbClr val="276FB5"/>
                </a:solidFill>
              </a:rPr>
              <a:t> – Quasi Steady State Models vs. Observation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D23E7E-1579-F882-2C96-CBA93EF79EA8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21" name="Google Shape;395;p26">
              <a:extLst>
                <a:ext uri="{FF2B5EF4-FFF2-40B4-BE49-F238E27FC236}">
                  <a16:creationId xmlns:a16="http://schemas.microsoft.com/office/drawing/2014/main" id="{7EDB98CE-9BC5-9FC2-CAE6-6998EBB137EC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22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BD2F295-5C4D-4ACB-6DCD-0E07EA45FBD7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3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14216F-351B-C9B6-6B41-08F237F45E15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4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70730966-BF48-056A-85FB-2BF99F9B2068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5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9E792ED4-E8DB-1983-42A7-47FE41EA5E4A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6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E29B8954-ADE4-8233-FA1B-1782CD7B6278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ED70F646-E538-242C-71FA-39F33A8FD531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8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E4CE3C64-9AB3-832F-7F74-501BC6940C1C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9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02284C7E-CD37-86EC-C86D-A8F35AA8A3E1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0" name="Google Shape;407;p26">
              <a:extLst>
                <a:ext uri="{FF2B5EF4-FFF2-40B4-BE49-F238E27FC236}">
                  <a16:creationId xmlns:a16="http://schemas.microsoft.com/office/drawing/2014/main" id="{DFAADC17-30E4-51D5-F576-6B44E857EB4B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1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A17D983-8148-10BD-2E5C-1292F519D950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2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ACA20CE-2E62-105B-8E0B-9CD9C974D071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3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94FD1AA-D746-42AB-FD50-99D5748B1027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4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172C7AF-91A9-6ADC-6E4D-7BBDD8623B7F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Summary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5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C64CF36E-4152-C102-8D35-DA99D69349BA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6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C0E83F2-679B-0106-E416-C8F662A99A8D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994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4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27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44"/>
          <p:cNvSpPr/>
          <p:nvPr/>
        </p:nvSpPr>
        <p:spPr>
          <a:xfrm>
            <a:off x="3294025" y="3961972"/>
            <a:ext cx="1516686" cy="3346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latin typeface="+mn-lt"/>
                <a:ea typeface="Lato"/>
                <a:cs typeface="Lato"/>
                <a:sym typeface="Lato"/>
              </a:rPr>
              <a:t>Time Evolution (Myr)</a:t>
            </a:r>
            <a:endParaRPr sz="900" b="1" dirty="0">
              <a:latin typeface="+mn-lt"/>
              <a:ea typeface="Lato"/>
              <a:cs typeface="Lato"/>
              <a:sym typeface="Lato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C7765D-7245-06C1-C9E8-B9E3E7941457}"/>
              </a:ext>
            </a:extLst>
          </p:cNvPr>
          <p:cNvGrpSpPr/>
          <p:nvPr/>
        </p:nvGrpSpPr>
        <p:grpSpPr>
          <a:xfrm>
            <a:off x="72050" y="1445471"/>
            <a:ext cx="7521951" cy="2372103"/>
            <a:chOff x="72050" y="1445471"/>
            <a:chExt cx="7521951" cy="2372103"/>
          </a:xfrm>
        </p:grpSpPr>
        <p:pic>
          <p:nvPicPr>
            <p:cNvPr id="659" name="Google Shape;659;p44"/>
            <p:cNvPicPr preferRelativeResize="0"/>
            <p:nvPr/>
          </p:nvPicPr>
          <p:blipFill rotWithShape="1">
            <a:blip r:embed="rId3">
              <a:alphaModFix/>
            </a:blip>
            <a:srcRect t="24486" b="26520"/>
            <a:stretch/>
          </p:blipFill>
          <p:spPr>
            <a:xfrm>
              <a:off x="72050" y="1507025"/>
              <a:ext cx="7521951" cy="2310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44"/>
            <p:cNvSpPr/>
            <p:nvPr/>
          </p:nvSpPr>
          <p:spPr>
            <a:xfrm>
              <a:off x="547050" y="1445471"/>
              <a:ext cx="233100" cy="22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547050" y="2613226"/>
              <a:ext cx="233100" cy="20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1" name="Google Shape;85;p14">
            <a:extLst>
              <a:ext uri="{FF2B5EF4-FFF2-40B4-BE49-F238E27FC236}">
                <a16:creationId xmlns:a16="http://schemas.microsoft.com/office/drawing/2014/main" id="{1C4A34C7-1750-38ED-D914-339AD6843BE4}"/>
              </a:ext>
            </a:extLst>
          </p:cNvPr>
          <p:cNvSpPr txBox="1">
            <a:spLocks/>
          </p:cNvSpPr>
          <p:nvPr/>
        </p:nvSpPr>
        <p:spPr>
          <a:xfrm>
            <a:off x="182879" y="146304"/>
            <a:ext cx="659257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2400" dirty="0">
                <a:solidFill>
                  <a:srgbClr val="276FB5"/>
                </a:solidFill>
              </a:rPr>
              <a:t>Supplementary</a:t>
            </a:r>
            <a:r>
              <a:rPr lang="en-US" sz="2400" dirty="0">
                <a:solidFill>
                  <a:srgbClr val="276FB5"/>
                </a:solidFill>
              </a:rPr>
              <a:t> – The Long-term Model vs. Observation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8881EF-3307-9BCF-1ED4-28574A9FF106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20" name="Google Shape;395;p26">
              <a:extLst>
                <a:ext uri="{FF2B5EF4-FFF2-40B4-BE49-F238E27FC236}">
                  <a16:creationId xmlns:a16="http://schemas.microsoft.com/office/drawing/2014/main" id="{C1A7500F-2923-26D3-20CE-68543DDD400D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23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8B2FBEF-5E00-C106-0F5B-7C3E3FFF30D4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4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3B1ABDB-F7D6-DE84-9A00-854A8702BDCA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5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A429084D-B05E-DE01-9234-71739044C488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6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782B0632-8E84-D660-CB94-3D4D64AFD14F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2A0873A3-F3A2-B2D7-6A55-277CC499374C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8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0F82AA94-AD04-CB8F-3A9A-5A683FEE9491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9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E9444D2-3BF5-93C9-6B51-7CB2D7733865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0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3A8F1B9D-0261-4931-3CB7-20A9E485D576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1" name="Google Shape;407;p26">
              <a:extLst>
                <a:ext uri="{FF2B5EF4-FFF2-40B4-BE49-F238E27FC236}">
                  <a16:creationId xmlns:a16="http://schemas.microsoft.com/office/drawing/2014/main" id="{D39449D1-E960-5ABD-118D-E28225B8E4BE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2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2BDA08B6-6275-387D-0FA0-5F6280BE81C9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3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0175A53-4FFD-6BED-88AE-3E34DCC264B0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4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DA3BE4F0-A433-089C-9A91-8DD0FAED43AB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5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DA68A61-6843-5523-CC73-7A2B641EFD5E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Summary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6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7BACBF2-545F-48FC-2EA1-13FBB14D46DE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7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4F08B4-974E-2506-1066-119CD98CB492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3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57" name="Google Shape;757;p49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90" y="638993"/>
            <a:ext cx="6793073" cy="41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;p14">
            <a:extLst>
              <a:ext uri="{FF2B5EF4-FFF2-40B4-BE49-F238E27FC236}">
                <a16:creationId xmlns:a16="http://schemas.microsoft.com/office/drawing/2014/main" id="{5AAAAE58-12A8-6C2A-AA01-4EC619EC58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880" y="14630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276FB5"/>
                </a:solidFill>
              </a:rPr>
              <a:t>Supplementary – Tracking the Melting</a:t>
            </a:r>
            <a:endParaRPr sz="2400" dirty="0">
              <a:solidFill>
                <a:srgbClr val="276FB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0D8DBA-EE73-D9E7-A2DD-C761484FF471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333FA955-80F3-42CF-DE4F-7E16E88BF254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928D943-AB9A-723A-5071-2D5F23142B6B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61FA875-953C-F0E4-F9E4-AE08613DE49A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1D07FD54-7795-22E6-036D-DE85805D18BE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059205BD-A792-B485-8B93-CC5954AE195F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6204400-A35D-A0B0-65BD-1BF95BFD928F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5C03AC80-EF7B-3C43-8A2D-FEAACD0CD747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904D41CE-349A-FA95-9370-C699DEB9396A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B5142F26-C7F8-B959-CC45-9A0A3AB21326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72A44A46-11E2-7603-EB12-C1E5FE6AAC97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754A1822-8162-5077-78C6-4147D53191E6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EBEF039B-E601-941F-BDF0-E0936D656C99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9A861FE3-9B70-5AD6-BEF6-A4BAE28BC2AB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B1043176-9F39-47FF-CB73-CE88DFA36DCD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Summary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CD12F78-A516-0B1D-9886-7ED146F20015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4DF84A8-2470-7062-D8F7-2590CC4F4739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2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29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7" name="Google Shape;78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680" y="987516"/>
            <a:ext cx="6874246" cy="37249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;p14">
            <a:extLst>
              <a:ext uri="{FF2B5EF4-FFF2-40B4-BE49-F238E27FC236}">
                <a16:creationId xmlns:a16="http://schemas.microsoft.com/office/drawing/2014/main" id="{B3187C80-78C2-1514-DDE5-DBB13F6B4BF0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Supplementary – Viscosity Profile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D3147F-C7AB-3D32-F7A8-08316B25B405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71DF2156-2731-050C-3D07-6F4DE24E0396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B10AA4-6AFD-64A1-B35B-F9DBE91CBFD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DB79DBC-07AC-5B27-4B3E-30062A7C1BA9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FB412D0F-3615-5E48-26C8-8D75951F9E6A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B772EB2A-F8CD-AA74-1DA2-74850E1D7D19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C2CED057-6DA9-EE64-F458-EB666B2F183B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AF17E55-3D59-CED9-8F46-2D60F5AD4109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E942265-9C3D-5FEF-BEA2-79E991167181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F5890134-6FBF-E3ED-5F47-A6061982EAA9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51600427-FE1B-C4AF-5966-90362A8B9A2D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ADE66531-7E31-B1A5-25D9-68B1048ADB20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53A6EDE2-4009-065F-22C0-19DB3FA60D71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E9332162-AB0D-70CF-33F2-1D732E0DBDC2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4692AA79-003A-E1AE-228B-3CE730AA06D5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Summary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A66D21BF-289E-3B19-4199-6914C3337F67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114D5853-7224-F92B-185B-558AD54B75B7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>
            <a:spLocks noGrp="1"/>
          </p:cNvSpPr>
          <p:nvPr>
            <p:ph type="body" idx="1"/>
          </p:nvPr>
        </p:nvSpPr>
        <p:spPr>
          <a:xfrm>
            <a:off x="215321" y="1116116"/>
            <a:ext cx="3050648" cy="2971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/>
                </a:solidFill>
              </a:rPr>
              <a:t>Pyrolite</a:t>
            </a:r>
            <a:r>
              <a:rPr lang="en" sz="1400" dirty="0">
                <a:solidFill>
                  <a:schemeClr val="tx1"/>
                </a:solidFill>
              </a:rPr>
              <a:t>: model mantle composition. 18% basalt + 82% harzburgite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tx1"/>
                </a:solidFill>
              </a:rPr>
              <a:t>(Xu et al., 2008)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/>
                </a:solidFill>
              </a:rPr>
              <a:t>Thermal Expansivity</a:t>
            </a:r>
            <a:r>
              <a:rPr lang="en" sz="1400" dirty="0">
                <a:solidFill>
                  <a:schemeClr val="tx1"/>
                </a:solidFill>
              </a:rPr>
              <a:t>: rate of volume change with temperature </a:t>
            </a:r>
            <a:endParaRPr sz="1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 dirty="0">
                <a:solidFill>
                  <a:srgbClr val="FF0000"/>
                </a:solidFill>
              </a:rPr>
              <a:t>-&gt;</a:t>
            </a:r>
            <a:r>
              <a:rPr lang="en" sz="1400" dirty="0"/>
              <a:t> </a:t>
            </a:r>
            <a:r>
              <a:rPr lang="en" sz="1400" dirty="0">
                <a:solidFill>
                  <a:srgbClr val="FF0000"/>
                </a:solidFill>
              </a:rPr>
              <a:t>red areas:</a:t>
            </a:r>
            <a:r>
              <a:rPr lang="en" sz="1400" dirty="0"/>
              <a:t> </a:t>
            </a:r>
            <a:r>
              <a:rPr lang="en" sz="1400" dirty="0">
                <a:solidFill>
                  <a:schemeClr val="tx1"/>
                </a:solidFill>
              </a:rPr>
              <a:t>density decrease when temperature increase </a:t>
            </a:r>
            <a:r>
              <a:rPr lang="en" sz="1400" dirty="0">
                <a:solidFill>
                  <a:srgbClr val="FF0000"/>
                </a:solidFill>
              </a:rPr>
              <a:t>– these</a:t>
            </a:r>
            <a:r>
              <a:rPr lang="en" sz="1400" dirty="0">
                <a:solidFill>
                  <a:schemeClr val="tx1"/>
                </a:solidFill>
              </a:rPr>
              <a:t> </a:t>
            </a:r>
            <a:r>
              <a:rPr lang="en" sz="1400" dirty="0">
                <a:solidFill>
                  <a:srgbClr val="FF0000"/>
                </a:solidFill>
              </a:rPr>
              <a:t>phase transitions can impede flow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160" name="Google Shape;160;p17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3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BA570EC-29A8-F07C-8990-EAA8F23708A8}"/>
              </a:ext>
            </a:extLst>
          </p:cNvPr>
          <p:cNvGrpSpPr/>
          <p:nvPr/>
        </p:nvGrpSpPr>
        <p:grpSpPr>
          <a:xfrm>
            <a:off x="3346289" y="717655"/>
            <a:ext cx="4253597" cy="4299412"/>
            <a:chOff x="3062825" y="304800"/>
            <a:chExt cx="4568098" cy="4617300"/>
          </a:xfrm>
        </p:grpSpPr>
        <p:pic>
          <p:nvPicPr>
            <p:cNvPr id="161" name="Google Shape;161;p17"/>
            <p:cNvPicPr preferRelativeResize="0"/>
            <p:nvPr/>
          </p:nvPicPr>
          <p:blipFill rotWithShape="1">
            <a:blip r:embed="rId3">
              <a:alphaModFix/>
            </a:blip>
            <a:srcRect b="24121"/>
            <a:stretch/>
          </p:blipFill>
          <p:spPr>
            <a:xfrm>
              <a:off x="3062825" y="304800"/>
              <a:ext cx="4568098" cy="3677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7"/>
            <p:cNvPicPr preferRelativeResize="0"/>
            <p:nvPr/>
          </p:nvPicPr>
          <p:blipFill rotWithShape="1">
            <a:blip r:embed="rId4">
              <a:alphaModFix/>
            </a:blip>
            <a:srcRect b="23076"/>
            <a:stretch/>
          </p:blipFill>
          <p:spPr>
            <a:xfrm>
              <a:off x="3062825" y="304800"/>
              <a:ext cx="4568098" cy="3727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p17"/>
            <p:cNvSpPr txBox="1"/>
            <p:nvPr/>
          </p:nvSpPr>
          <p:spPr>
            <a:xfrm>
              <a:off x="4407777" y="2049021"/>
              <a:ext cx="1094427" cy="3970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0000E4"/>
                  </a:solidFill>
                  <a:latin typeface="Lato"/>
                  <a:ea typeface="Lato"/>
                  <a:cs typeface="Lato"/>
                  <a:sym typeface="Lato"/>
                </a:rPr>
                <a:t>ol → wa</a:t>
              </a:r>
              <a:endParaRPr b="1" dirty="0">
                <a:solidFill>
                  <a:srgbClr val="0000E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17"/>
            <p:cNvSpPr txBox="1"/>
            <p:nvPr/>
          </p:nvSpPr>
          <p:spPr>
            <a:xfrm>
              <a:off x="4470855" y="3166300"/>
              <a:ext cx="11634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ri→bg+fp </a:t>
              </a:r>
              <a:endParaRPr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17"/>
            <p:cNvSpPr txBox="1"/>
            <p:nvPr/>
          </p:nvSpPr>
          <p:spPr>
            <a:xfrm>
              <a:off x="5785475" y="2469750"/>
              <a:ext cx="11634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wa→gt+fp </a:t>
              </a:r>
              <a:endParaRPr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236050" y="1679325"/>
              <a:ext cx="860319" cy="3021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>
                  <a:latin typeface="Lato"/>
                  <a:ea typeface="Lato"/>
                  <a:cs typeface="Lato"/>
                  <a:sym typeface="Lato"/>
                </a:rPr>
                <a:t>Time Evolution</a:t>
              </a:r>
              <a:endParaRPr sz="900" b="1" dirty="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67" name="Google Shape;167;p17"/>
            <p:cNvPicPr preferRelativeResize="0"/>
            <p:nvPr/>
          </p:nvPicPr>
          <p:blipFill rotWithShape="1">
            <a:blip r:embed="rId4">
              <a:alphaModFix/>
            </a:blip>
            <a:srcRect t="85038"/>
            <a:stretch/>
          </p:blipFill>
          <p:spPr>
            <a:xfrm>
              <a:off x="3062825" y="3909025"/>
              <a:ext cx="4568098" cy="725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7"/>
            <p:cNvSpPr txBox="1"/>
            <p:nvPr/>
          </p:nvSpPr>
          <p:spPr>
            <a:xfrm>
              <a:off x="3410942" y="4528500"/>
              <a:ext cx="2172251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000" dirty="0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Negative Clapeyron  slope        </a:t>
              </a:r>
              <a:r>
                <a:rPr lang="en" sz="1000" dirty="0">
                  <a:solidFill>
                    <a:schemeClr val="tx1"/>
                  </a:solidFill>
                  <a:latin typeface="Lato"/>
                  <a:ea typeface="Lato"/>
                  <a:cs typeface="Lato"/>
                  <a:sym typeface="Lato"/>
                </a:rPr>
                <a:t>||</a:t>
              </a:r>
              <a:endParaRPr sz="1000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9" name="Google Shape;169;p17"/>
            <p:cNvSpPr txBox="1"/>
            <p:nvPr/>
          </p:nvSpPr>
          <p:spPr>
            <a:xfrm>
              <a:off x="5632699" y="4528500"/>
              <a:ext cx="1805015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000" dirty="0">
                  <a:solidFill>
                    <a:srgbClr val="4A86E8"/>
                  </a:solidFill>
                  <a:latin typeface="Lato"/>
                  <a:ea typeface="Lato"/>
                  <a:cs typeface="Lato"/>
                  <a:sym typeface="Lato"/>
                </a:rPr>
                <a:t>Positive Clapeyron  slope</a:t>
              </a:r>
              <a:endParaRPr sz="1000" dirty="0">
                <a:solidFill>
                  <a:srgbClr val="4A86E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0" name="Google Shape;170;p17"/>
          <p:cNvSpPr txBox="1"/>
          <p:nvPr/>
        </p:nvSpPr>
        <p:spPr>
          <a:xfrm>
            <a:off x="215321" y="3594323"/>
            <a:ext cx="3535337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+mn-lt"/>
                <a:ea typeface="Lato"/>
                <a:cs typeface="Lato"/>
                <a:sym typeface="Lato"/>
              </a:rPr>
              <a:t>wadsleyite -&gt; garnet + ferropericlase may impede plume in a hotter mantle</a:t>
            </a:r>
            <a:endParaRPr b="1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881914-DEB1-C384-72D4-A88BEC129546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20" name="Google Shape;395;p26">
              <a:extLst>
                <a:ext uri="{FF2B5EF4-FFF2-40B4-BE49-F238E27FC236}">
                  <a16:creationId xmlns:a16="http://schemas.microsoft.com/office/drawing/2014/main" id="{754FA4A0-3572-01A0-5B81-FFCC1845D243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46F0293-B823-628D-50C1-09634544E29D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2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42E4E0F-A760-327C-D73A-9200FFF9B808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3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6FC8BC66-A679-7884-A74F-EBA208909BB9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24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F0386FC-9CCD-9982-A2D9-BA9396E9A818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5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C1E14A52-A652-0C90-3443-D641C38113DB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6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4A4EF78E-22F7-E048-05FD-9E27270A4953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BE3E74F3-1253-89F7-3C40-273F46526310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8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BE9620D9-64AC-128D-F749-78A5053EF1E5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9" name="Google Shape;407;p26">
              <a:extLst>
                <a:ext uri="{FF2B5EF4-FFF2-40B4-BE49-F238E27FC236}">
                  <a16:creationId xmlns:a16="http://schemas.microsoft.com/office/drawing/2014/main" id="{15B2FAB1-F6B3-8619-4074-A5E54377CD41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0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83FB6182-9D80-3851-77E9-041B1C7F165E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1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43EBA626-FFB9-0BE0-3A29-79BBC09083ED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2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537D20B8-C968-AA0A-6D59-4DF20D7ACF9C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3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B2546BD6-27D2-FE14-FC5D-D7B0D8B4E715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34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686B3D-C580-536F-9BEB-D79EF630ED33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5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77C76FAA-EA9F-C538-0699-7B73BDF131CA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37" name="Google Shape;85;p14">
            <a:extLst>
              <a:ext uri="{FF2B5EF4-FFF2-40B4-BE49-F238E27FC236}">
                <a16:creationId xmlns:a16="http://schemas.microsoft.com/office/drawing/2014/main" id="{F7E77795-7985-AD68-09DB-47AEDC76831C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Phase Transitions in the </a:t>
            </a:r>
            <a:r>
              <a:rPr lang="en-US" sz="2400" dirty="0" err="1">
                <a:solidFill>
                  <a:srgbClr val="276FB5"/>
                </a:solidFill>
              </a:rPr>
              <a:t>Pyrolitic</a:t>
            </a:r>
            <a:r>
              <a:rPr lang="en-US" sz="2400" dirty="0">
                <a:solidFill>
                  <a:srgbClr val="276FB5"/>
                </a:solidFill>
              </a:rPr>
              <a:t> Mantle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 txBox="1">
            <a:spLocks noGrp="1"/>
          </p:cNvSpPr>
          <p:nvPr>
            <p:ph type="title"/>
          </p:nvPr>
        </p:nvSpPr>
        <p:spPr>
          <a:xfrm>
            <a:off x="235980" y="699484"/>
            <a:ext cx="8745300" cy="12518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320" b="0" dirty="0">
                <a:latin typeface="Arial"/>
                <a:ea typeface="Arial"/>
                <a:cs typeface="Arial"/>
                <a:sym typeface="Arial"/>
              </a:rPr>
              <a:t>Our new method reformulates the energy equation in terms of entropy</a:t>
            </a:r>
            <a:endParaRPr sz="132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12420" algn="l" rtl="0">
              <a:spcBef>
                <a:spcPts val="0"/>
              </a:spcBef>
              <a:spcAft>
                <a:spcPts val="0"/>
              </a:spcAft>
              <a:buSzPts val="1320"/>
              <a:buFont typeface="Arial"/>
              <a:buChar char="-"/>
            </a:pPr>
            <a:r>
              <a:rPr lang="en" sz="1320" b="0" dirty="0">
                <a:latin typeface="Arial"/>
                <a:ea typeface="Arial"/>
                <a:cs typeface="Arial"/>
                <a:sym typeface="Arial"/>
              </a:rPr>
              <a:t>Capture the full dynamic and latent heat effect of phase transitions</a:t>
            </a:r>
            <a:endParaRPr sz="132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32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20" b="0" dirty="0">
                <a:latin typeface="Arial"/>
                <a:ea typeface="Arial"/>
                <a:cs typeface="Arial"/>
                <a:sym typeface="Arial"/>
              </a:rPr>
              <a:t>Use a material properties lookup table to solve the equations</a:t>
            </a:r>
            <a:endParaRPr sz="1320" b="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12420" algn="l" rtl="0">
              <a:spcBef>
                <a:spcPts val="0"/>
              </a:spcBef>
              <a:spcAft>
                <a:spcPts val="0"/>
              </a:spcAft>
              <a:buSzPts val="1320"/>
              <a:buFont typeface="Arial"/>
              <a:buChar char="-"/>
            </a:pPr>
            <a:r>
              <a:rPr lang="en" sz="1320" b="0" dirty="0">
                <a:latin typeface="Arial"/>
                <a:ea typeface="Arial"/>
                <a:cs typeface="Arial"/>
                <a:sym typeface="Arial"/>
              </a:rPr>
              <a:t> All complex phase relations are included through the physical properties change</a:t>
            </a:r>
            <a:endParaRPr sz="1320" b="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20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320" b="0" dirty="0"/>
          </a:p>
        </p:txBody>
      </p:sp>
      <p:sp>
        <p:nvSpPr>
          <p:cNvPr id="195" name="Google Shape;195;p18"/>
          <p:cNvSpPr txBox="1">
            <a:spLocks noGrp="1"/>
          </p:cNvSpPr>
          <p:nvPr>
            <p:ph type="body" idx="1"/>
          </p:nvPr>
        </p:nvSpPr>
        <p:spPr>
          <a:xfrm>
            <a:off x="253341" y="1860595"/>
            <a:ext cx="7323300" cy="15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600" dirty="0">
                <a:solidFill>
                  <a:srgbClr val="276FB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Energy conservation on </a:t>
            </a:r>
            <a:r>
              <a:rPr lang="en" sz="1600" b="1" dirty="0">
                <a:solidFill>
                  <a:srgbClr val="276FB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pressure-temperature</a:t>
            </a:r>
            <a:r>
              <a:rPr lang="en" sz="1600" dirty="0">
                <a:solidFill>
                  <a:srgbClr val="276FB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space:</a:t>
            </a:r>
            <a:endParaRPr sz="1600" dirty="0">
              <a:solidFill>
                <a:srgbClr val="276FB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765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1765" dirty="0">
                <a:latin typeface="Times New Roman"/>
                <a:ea typeface="Times New Roman"/>
                <a:cs typeface="Times New Roman"/>
                <a:sym typeface="Times New Roman"/>
              </a:rPr>
              <a:t>ρCp (∂T/∂t + </a:t>
            </a:r>
            <a:r>
              <a:rPr lang="en" sz="1765" b="1" dirty="0"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en" sz="1765" dirty="0">
                <a:latin typeface="Times New Roman"/>
                <a:ea typeface="Times New Roman"/>
                <a:cs typeface="Times New Roman"/>
                <a:sym typeface="Times New Roman"/>
              </a:rPr>
              <a:t> · ∇T) − ∇ · (k∇T) = ρQ + 2ηέ : έ+ αT (</a:t>
            </a:r>
            <a:r>
              <a:rPr lang="en" sz="1765" b="1" dirty="0"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lang="en" sz="1765" dirty="0">
                <a:latin typeface="Times New Roman"/>
                <a:ea typeface="Times New Roman"/>
                <a:cs typeface="Times New Roman"/>
                <a:sym typeface="Times New Roman"/>
              </a:rPr>
              <a:t> · ∇p)</a:t>
            </a:r>
            <a:endParaRPr sz="1765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0" indent="45720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1765" dirty="0"/>
          </a:p>
        </p:txBody>
      </p:sp>
      <p:grpSp>
        <p:nvGrpSpPr>
          <p:cNvPr id="196" name="Google Shape;196;p18"/>
          <p:cNvGrpSpPr/>
          <p:nvPr/>
        </p:nvGrpSpPr>
        <p:grpSpPr>
          <a:xfrm>
            <a:off x="832326" y="2191010"/>
            <a:ext cx="6244358" cy="1184907"/>
            <a:chOff x="845257" y="3282975"/>
            <a:chExt cx="7444356" cy="1412775"/>
          </a:xfrm>
        </p:grpSpPr>
        <p:pic>
          <p:nvPicPr>
            <p:cNvPr id="197" name="Google Shape;19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6987" y="3866025"/>
              <a:ext cx="7292626" cy="829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" name="Google Shape;198;p18"/>
            <p:cNvSpPr/>
            <p:nvPr/>
          </p:nvSpPr>
          <p:spPr>
            <a:xfrm>
              <a:off x="3707075" y="4019288"/>
              <a:ext cx="1166400" cy="523200"/>
            </a:xfrm>
            <a:prstGeom prst="rect">
              <a:avLst/>
            </a:prstGeom>
            <a:noFill/>
            <a:ln w="952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99" name="Google Shape;199;p18"/>
            <p:cNvSpPr/>
            <p:nvPr/>
          </p:nvSpPr>
          <p:spPr>
            <a:xfrm>
              <a:off x="5166807" y="4070588"/>
              <a:ext cx="473700" cy="420599"/>
            </a:xfrm>
            <a:prstGeom prst="rect">
              <a:avLst/>
            </a:prstGeom>
            <a:noFill/>
            <a:ln w="952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00" name="Google Shape;200;p18"/>
            <p:cNvSpPr/>
            <p:nvPr/>
          </p:nvSpPr>
          <p:spPr>
            <a:xfrm>
              <a:off x="5868513" y="4070599"/>
              <a:ext cx="788400" cy="420599"/>
            </a:xfrm>
            <a:prstGeom prst="rect">
              <a:avLst/>
            </a:prstGeom>
            <a:noFill/>
            <a:ln w="952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6871464" y="4103901"/>
              <a:ext cx="1411800" cy="354000"/>
            </a:xfrm>
            <a:prstGeom prst="rect">
              <a:avLst/>
            </a:prstGeom>
            <a:noFill/>
            <a:ln w="952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02" name="Google Shape;202;p18"/>
            <p:cNvSpPr txBox="1"/>
            <p:nvPr/>
          </p:nvSpPr>
          <p:spPr>
            <a:xfrm>
              <a:off x="5777312" y="3294734"/>
              <a:ext cx="946959" cy="623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rgbClr val="276FB5"/>
                  </a:solidFill>
                </a:rPr>
                <a:t>Frictional heating</a:t>
              </a:r>
              <a:endParaRPr sz="1100" dirty="0">
                <a:solidFill>
                  <a:srgbClr val="276FB5"/>
                </a:solidFill>
              </a:endParaRPr>
            </a:p>
          </p:txBody>
        </p:sp>
        <p:sp>
          <p:nvSpPr>
            <p:cNvPr id="203" name="Google Shape;203;p18"/>
            <p:cNvSpPr txBox="1"/>
            <p:nvPr/>
          </p:nvSpPr>
          <p:spPr>
            <a:xfrm>
              <a:off x="5020268" y="3282975"/>
              <a:ext cx="861581" cy="623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rgbClr val="276FB5"/>
                  </a:solidFill>
                </a:rPr>
                <a:t>Internal heating</a:t>
              </a:r>
              <a:endParaRPr sz="1100" dirty="0">
                <a:solidFill>
                  <a:srgbClr val="276FB5"/>
                </a:solidFill>
              </a:endParaRPr>
            </a:p>
          </p:txBody>
        </p:sp>
        <p:sp>
          <p:nvSpPr>
            <p:cNvPr id="207" name="Google Shape;207;p18"/>
            <p:cNvSpPr txBox="1"/>
            <p:nvPr/>
          </p:nvSpPr>
          <p:spPr>
            <a:xfrm>
              <a:off x="6994163" y="3294734"/>
              <a:ext cx="1166400" cy="600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rgbClr val="276FB5"/>
                  </a:solidFill>
                </a:rPr>
                <a:t>Adiabatic compression</a:t>
              </a:r>
              <a:endParaRPr sz="1100" dirty="0">
                <a:solidFill>
                  <a:srgbClr val="276FB5"/>
                </a:solidFill>
              </a:endParaRPr>
            </a:p>
          </p:txBody>
        </p:sp>
        <p:sp>
          <p:nvSpPr>
            <p:cNvPr id="208" name="Google Shape;208;p18"/>
            <p:cNvSpPr txBox="1"/>
            <p:nvPr/>
          </p:nvSpPr>
          <p:spPr>
            <a:xfrm>
              <a:off x="3707084" y="3391775"/>
              <a:ext cx="1068600" cy="406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rgbClr val="276FB5"/>
                  </a:solidFill>
                </a:rPr>
                <a:t>Conduction</a:t>
              </a:r>
              <a:endParaRPr sz="1100" dirty="0">
                <a:solidFill>
                  <a:srgbClr val="276FB5"/>
                </a:solidFill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2444950" y="4023575"/>
              <a:ext cx="788400" cy="523200"/>
            </a:xfrm>
            <a:prstGeom prst="rect">
              <a:avLst/>
            </a:prstGeom>
            <a:noFill/>
            <a:ln w="952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10" name="Google Shape;210;p18"/>
            <p:cNvSpPr txBox="1"/>
            <p:nvPr/>
          </p:nvSpPr>
          <p:spPr>
            <a:xfrm>
              <a:off x="2378411" y="3391775"/>
              <a:ext cx="970800" cy="406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rgbClr val="276FB5"/>
                  </a:solidFill>
                </a:rPr>
                <a:t>Advection</a:t>
              </a:r>
              <a:endParaRPr sz="1100" dirty="0">
                <a:solidFill>
                  <a:srgbClr val="276FB5"/>
                </a:solidFill>
              </a:endParaRPr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1073600" y="3969800"/>
              <a:ext cx="1101900" cy="572700"/>
            </a:xfrm>
            <a:prstGeom prst="rect">
              <a:avLst/>
            </a:prstGeom>
            <a:noFill/>
            <a:ln w="9525" cap="flat" cmpd="sng">
              <a:solidFill>
                <a:srgbClr val="276F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12" name="Google Shape;212;p18"/>
            <p:cNvSpPr txBox="1"/>
            <p:nvPr/>
          </p:nvSpPr>
          <p:spPr>
            <a:xfrm>
              <a:off x="845257" y="3294727"/>
              <a:ext cx="1621007" cy="623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rgbClr val="276FB5"/>
                  </a:solidFill>
                </a:rPr>
                <a:t>Change in thermal energy over time</a:t>
              </a:r>
              <a:endParaRPr sz="1100" dirty="0">
                <a:solidFill>
                  <a:srgbClr val="276FB5"/>
                </a:solidFill>
              </a:endParaRPr>
            </a:p>
          </p:txBody>
        </p:sp>
      </p:grpSp>
      <p:grpSp>
        <p:nvGrpSpPr>
          <p:cNvPr id="216" name="Google Shape;216;p18"/>
          <p:cNvGrpSpPr/>
          <p:nvPr/>
        </p:nvGrpSpPr>
        <p:grpSpPr>
          <a:xfrm>
            <a:off x="289575" y="3287530"/>
            <a:ext cx="6912999" cy="982381"/>
            <a:chOff x="492511" y="5566335"/>
            <a:chExt cx="8401850" cy="1382743"/>
          </a:xfrm>
        </p:grpSpPr>
        <p:grpSp>
          <p:nvGrpSpPr>
            <p:cNvPr id="217" name="Google Shape;217;p18"/>
            <p:cNvGrpSpPr/>
            <p:nvPr/>
          </p:nvGrpSpPr>
          <p:grpSpPr>
            <a:xfrm>
              <a:off x="690313" y="5721487"/>
              <a:ext cx="8204048" cy="1227591"/>
              <a:chOff x="1149489" y="3257589"/>
              <a:chExt cx="7573200" cy="1099204"/>
            </a:xfrm>
          </p:grpSpPr>
          <p:sp>
            <p:nvSpPr>
              <p:cNvPr id="218" name="Google Shape;218;p18"/>
              <p:cNvSpPr/>
              <p:nvPr/>
            </p:nvSpPr>
            <p:spPr>
              <a:xfrm>
                <a:off x="1149489" y="3257589"/>
                <a:ext cx="7573200" cy="1099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19" name="Google Shape;219;p1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06793" y="3624342"/>
                <a:ext cx="5301569" cy="7324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0" name="Google Shape;220;p18"/>
            <p:cNvSpPr txBox="1"/>
            <p:nvPr/>
          </p:nvSpPr>
          <p:spPr>
            <a:xfrm>
              <a:off x="492511" y="5566335"/>
              <a:ext cx="5239826" cy="875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600" dirty="0">
                  <a:solidFill>
                    <a:srgbClr val="276FB5"/>
                  </a:solidFill>
                  <a:highlight>
                    <a:srgbClr val="FFFF00"/>
                  </a:highlight>
                  <a:latin typeface="Times New Roman"/>
                  <a:ea typeface="Times New Roman"/>
                  <a:cs typeface="Times New Roman"/>
                  <a:sym typeface="Times New Roman"/>
                </a:rPr>
                <a:t>Energy conservation on </a:t>
              </a:r>
              <a:r>
                <a:rPr lang="en" sz="1600" b="1" dirty="0">
                  <a:solidFill>
                    <a:srgbClr val="276FB5"/>
                  </a:solidFill>
                  <a:highlight>
                    <a:srgbClr val="FFFF00"/>
                  </a:highlight>
                  <a:latin typeface="Times New Roman"/>
                  <a:ea typeface="Times New Roman"/>
                  <a:cs typeface="Times New Roman"/>
                  <a:sym typeface="Times New Roman"/>
                </a:rPr>
                <a:t>pressure-entropy</a:t>
              </a:r>
              <a:r>
                <a:rPr lang="en" sz="1600" dirty="0">
                  <a:solidFill>
                    <a:srgbClr val="276FB5"/>
                  </a:solidFill>
                  <a:highlight>
                    <a:srgbClr val="FFFF00"/>
                  </a:highlight>
                  <a:latin typeface="Times New Roman"/>
                  <a:ea typeface="Times New Roman"/>
                  <a:cs typeface="Times New Roman"/>
                  <a:sym typeface="Times New Roman"/>
                </a:rPr>
                <a:t> space:</a:t>
              </a:r>
              <a:endParaRPr sz="1200" dirty="0">
                <a:solidFill>
                  <a:srgbClr val="276FB5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221" name="Google Shape;221;p18"/>
          <p:cNvSpPr/>
          <p:nvPr/>
        </p:nvSpPr>
        <p:spPr>
          <a:xfrm rot="8336888">
            <a:off x="6073303" y="3431097"/>
            <a:ext cx="395284" cy="411756"/>
          </a:xfrm>
          <a:prstGeom prst="bentArrow">
            <a:avLst>
              <a:gd name="adj1" fmla="val 19669"/>
              <a:gd name="adj2" fmla="val 25000"/>
              <a:gd name="adj3" fmla="val 25000"/>
              <a:gd name="adj4" fmla="val 43750"/>
            </a:avLst>
          </a:prstGeom>
          <a:solidFill>
            <a:srgbClr val="276FB5"/>
          </a:solidFill>
          <a:ln w="9525" cap="flat" cmpd="sng">
            <a:solidFill>
              <a:srgbClr val="276F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276FB5"/>
              </a:highlight>
            </a:endParaRPr>
          </a:p>
        </p:txBody>
      </p:sp>
      <p:sp>
        <p:nvSpPr>
          <p:cNvPr id="223" name="Google Shape;223;p18"/>
          <p:cNvSpPr txBox="1">
            <a:spLocks noGrp="1"/>
          </p:cNvSpPr>
          <p:nvPr>
            <p:ph type="body" idx="1"/>
          </p:nvPr>
        </p:nvSpPr>
        <p:spPr>
          <a:xfrm>
            <a:off x="377848" y="4357144"/>
            <a:ext cx="6228544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b="1" u="sng" dirty="0"/>
              <a:t>Method paper</a:t>
            </a:r>
            <a:r>
              <a:rPr lang="en" sz="1100" b="1" dirty="0"/>
              <a:t>: </a:t>
            </a:r>
            <a:r>
              <a:rPr lang="en" sz="1100" dirty="0"/>
              <a:t>Dannberg, J., Gassmöller, R., Li, R., Lithgow-Bertelloni, C., &amp; Stixrude, L. (2022). </a:t>
            </a:r>
            <a:r>
              <a:rPr lang="en" sz="1100" dirty="0">
                <a:solidFill>
                  <a:srgbClr val="000000"/>
                </a:solidFill>
              </a:rPr>
              <a:t>An entropy method for geodynamic modelling of phase transitions: capturing sharp and broad transitions in a multiphase assemblage.</a:t>
            </a:r>
            <a:r>
              <a:rPr lang="en" sz="1100" dirty="0"/>
              <a:t> Geophysical Journal International, 231(3), 1833-1849.</a:t>
            </a:r>
            <a:r>
              <a:rPr lang="en" sz="1100" dirty="0">
                <a:highlight>
                  <a:srgbClr val="FFF2CC"/>
                </a:highlight>
              </a:rPr>
              <a:t> </a:t>
            </a:r>
            <a:endParaRPr sz="1100" dirty="0">
              <a:highlight>
                <a:srgbClr val="FFF2CC"/>
              </a:highligh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FE8FDB-6324-96B2-3BBD-3B7D1E308E74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20" name="Google Shape;395;p26">
              <a:extLst>
                <a:ext uri="{FF2B5EF4-FFF2-40B4-BE49-F238E27FC236}">
                  <a16:creationId xmlns:a16="http://schemas.microsoft.com/office/drawing/2014/main" id="{A7A6F89A-74B2-819C-E819-557DE24254FE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190D849-C9AC-07C0-16EC-FF2455AD813C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2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E9C750-DB0C-BCC9-5CCB-9B3257F20CCD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23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2C6CD747-6752-BD83-37D5-368048C09155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4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11C6FFB-E456-6ACD-9830-FCB549A4586A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54864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 method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25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E50F7A4A-F3CA-60EF-FCB4-91C07832F8AA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6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355BC71E-B432-EC5F-0998-C4AC71AEF09B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7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3BB45437-6053-F7B0-4222-7B2CC5E7B864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8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7BB3BEF-86F6-1953-1F69-208BFF317CA1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9" name="Google Shape;407;p26">
              <a:extLst>
                <a:ext uri="{FF2B5EF4-FFF2-40B4-BE49-F238E27FC236}">
                  <a16:creationId xmlns:a16="http://schemas.microsoft.com/office/drawing/2014/main" id="{1930D2B6-B0EB-55C7-F368-4A4747F59825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0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38AE1C75-3267-EE1C-2097-87EC6332809C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1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08ADE33-E0BE-0D92-4728-C6FE1671AEC8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2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7AF9653A-6C03-6EA9-AEE4-68341E6EA036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3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C86CC60C-5259-2227-F1EA-A216D364708A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34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98189B7B-DF54-8FDE-9226-DB7F146D1CC4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35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B12AF363-246A-8831-97AA-CAF24B988BC6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36" name="Google Shape;85;p14">
            <a:extLst>
              <a:ext uri="{FF2B5EF4-FFF2-40B4-BE49-F238E27FC236}">
                <a16:creationId xmlns:a16="http://schemas.microsoft.com/office/drawing/2014/main" id="{9CBA7A60-9696-7DEF-7163-571302CA37E9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A New Entropy Method</a:t>
            </a:r>
          </a:p>
        </p:txBody>
      </p:sp>
      <p:sp>
        <p:nvSpPr>
          <p:cNvPr id="38" name="Google Shape;160;p17">
            <a:extLst>
              <a:ext uri="{FF2B5EF4-FFF2-40B4-BE49-F238E27FC236}">
                <a16:creationId xmlns:a16="http://schemas.microsoft.com/office/drawing/2014/main" id="{5D4F4805-50D3-80AB-6135-06FFC5BB76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4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Picture 39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319BD01-7C21-04C8-3FF4-A239AF5A68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98865" y="4357144"/>
            <a:ext cx="749076" cy="7490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 txBox="1">
            <a:spLocks noGrp="1"/>
          </p:cNvSpPr>
          <p:nvPr>
            <p:ph type="body" idx="1"/>
          </p:nvPr>
        </p:nvSpPr>
        <p:spPr>
          <a:xfrm>
            <a:off x="65176" y="710108"/>
            <a:ext cx="5938563" cy="2338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035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96000"/>
              <a:buFont typeface="Wingdings" panose="05000000000000000000" pitchFamily="2" charset="2"/>
              <a:buChar char="§"/>
            </a:pPr>
            <a:r>
              <a:rPr lang="en" sz="1600" dirty="0"/>
              <a:t>2D cylindrical annulus with 128 cells in radial direction</a:t>
            </a:r>
          </a:p>
          <a:p>
            <a:pPr marL="457200" lvl="0" indent="-32035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96000"/>
              <a:buFont typeface="Wingdings" panose="05000000000000000000" pitchFamily="2" charset="2"/>
              <a:buChar char="§"/>
            </a:pPr>
            <a:r>
              <a:rPr lang="en" sz="1600" dirty="0"/>
              <a:t>Prescribed core-mantle boundary (CMB) and surface entropy</a:t>
            </a:r>
          </a:p>
          <a:p>
            <a:pPr marL="457200" lvl="0" indent="-320357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96000"/>
              <a:buFont typeface="Wingdings" panose="05000000000000000000" pitchFamily="2" charset="2"/>
              <a:buChar char="§"/>
            </a:pPr>
            <a:r>
              <a:rPr lang="en" sz="1600" dirty="0"/>
              <a:t>Include plasticity to form plate like behavior</a:t>
            </a:r>
          </a:p>
          <a:p>
            <a:pPr marL="457200" lvl="0" indent="-320357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ct val="96000"/>
              <a:buFont typeface="Wingdings" panose="05000000000000000000" pitchFamily="2" charset="2"/>
              <a:buChar char="§"/>
            </a:pPr>
            <a:r>
              <a:rPr lang="en-US" sz="1600" dirty="0"/>
              <a:t>Reference viscosity profile from Steinberger &amp; Calderwood (2006). Profiles for the hotter models are less viscous.</a:t>
            </a:r>
          </a:p>
          <a:p>
            <a:pPr marL="457200" lvl="0" indent="-320357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ct val="96000"/>
              <a:buFont typeface="Wingdings" panose="05000000000000000000" pitchFamily="2" charset="2"/>
              <a:buChar char="§"/>
            </a:pPr>
            <a:endParaRPr lang="en" sz="1700" dirty="0"/>
          </a:p>
          <a:p>
            <a:pPr marL="457200" lvl="0" indent="-320357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ct val="96000"/>
              <a:buFont typeface="Wingdings" panose="05000000000000000000" pitchFamily="2" charset="2"/>
              <a:buChar char="§"/>
            </a:pPr>
            <a:endParaRPr lang="en" sz="1700" dirty="0"/>
          </a:p>
          <a:p>
            <a:pPr marL="457200" lvl="0" indent="-320357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ct val="96000"/>
              <a:buFont typeface="Wingdings" panose="05000000000000000000" pitchFamily="2" charset="2"/>
              <a:buChar char="§"/>
            </a:pPr>
            <a:endParaRPr sz="1700" dirty="0"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5889588" y="922345"/>
            <a:ext cx="1627737" cy="2436805"/>
            <a:chOff x="4832419" y="2510507"/>
            <a:chExt cx="3206048" cy="4799616"/>
          </a:xfrm>
        </p:grpSpPr>
        <p:pic>
          <p:nvPicPr>
            <p:cNvPr id="232" name="Google Shape;232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32419" y="4904423"/>
              <a:ext cx="3206048" cy="240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19"/>
            <p:cNvPicPr preferRelativeResize="0"/>
            <p:nvPr/>
          </p:nvPicPr>
          <p:blipFill rotWithShape="1">
            <a:blip r:embed="rId4">
              <a:alphaModFix/>
            </a:blip>
            <a:srcRect l="40334" t="36831" r="30455" b="13994"/>
            <a:stretch/>
          </p:blipFill>
          <p:spPr>
            <a:xfrm>
              <a:off x="5010813" y="2510507"/>
              <a:ext cx="2100337" cy="198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4" name="Google Shape;234;p19"/>
            <p:cNvSpPr/>
            <p:nvPr/>
          </p:nvSpPr>
          <p:spPr>
            <a:xfrm>
              <a:off x="6032867" y="4922269"/>
              <a:ext cx="54901" cy="468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5" name="Google Shape;235;p19"/>
            <p:cNvCxnSpPr>
              <a:cxnSpLocks/>
              <a:endCxn id="234" idx="0"/>
            </p:cNvCxnSpPr>
            <p:nvPr/>
          </p:nvCxnSpPr>
          <p:spPr>
            <a:xfrm flipH="1">
              <a:off x="6060318" y="4469261"/>
              <a:ext cx="1050832" cy="453008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9"/>
            <p:cNvCxnSpPr>
              <a:cxnSpLocks/>
              <a:endCxn id="234" idx="3"/>
            </p:cNvCxnSpPr>
            <p:nvPr/>
          </p:nvCxnSpPr>
          <p:spPr>
            <a:xfrm>
              <a:off x="5003601" y="4499315"/>
              <a:ext cx="1084167" cy="446356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38" name="Google Shape;238;p19"/>
          <p:cNvPicPr preferRelativeResize="0"/>
          <p:nvPr/>
        </p:nvPicPr>
        <p:blipFill rotWithShape="1">
          <a:blip r:embed="rId5">
            <a:alphaModFix/>
          </a:blip>
          <a:srcRect l="4666" t="7207" r="8587" b="1792"/>
          <a:stretch/>
        </p:blipFill>
        <p:spPr>
          <a:xfrm>
            <a:off x="576516" y="2842536"/>
            <a:ext cx="3943902" cy="222766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9"/>
          <p:cNvSpPr/>
          <p:nvPr/>
        </p:nvSpPr>
        <p:spPr>
          <a:xfrm>
            <a:off x="2470908" y="3583704"/>
            <a:ext cx="489252" cy="16945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 b="1" dirty="0">
                <a:latin typeface="Lato"/>
                <a:ea typeface="Lato"/>
                <a:cs typeface="Lato"/>
                <a:sym typeface="Lato"/>
              </a:rPr>
              <a:t>Time Evolutio</a:t>
            </a:r>
            <a:r>
              <a:rPr lang="en" sz="500" b="1" dirty="0">
                <a:latin typeface="Lato"/>
                <a:ea typeface="Lato"/>
                <a:cs typeface="Lato"/>
                <a:sym typeface="Lato"/>
              </a:rPr>
              <a:t>n</a:t>
            </a:r>
            <a:endParaRPr sz="500" b="1" dirty="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A86F4-7BEA-E55C-73F0-99CC44442A54}"/>
              </a:ext>
            </a:extLst>
          </p:cNvPr>
          <p:cNvGrpSpPr/>
          <p:nvPr/>
        </p:nvGrpSpPr>
        <p:grpSpPr>
          <a:xfrm>
            <a:off x="4688056" y="3539088"/>
            <a:ext cx="2781609" cy="1295587"/>
            <a:chOff x="4717302" y="3858012"/>
            <a:chExt cx="2532366" cy="1179498"/>
          </a:xfrm>
        </p:grpSpPr>
        <p:pic>
          <p:nvPicPr>
            <p:cNvPr id="240" name="Google Shape;240;p19"/>
            <p:cNvPicPr preferRelativeResize="0"/>
            <p:nvPr/>
          </p:nvPicPr>
          <p:blipFill rotWithShape="1">
            <a:blip r:embed="rId6">
              <a:alphaModFix/>
            </a:blip>
            <a:srcRect r="50010"/>
            <a:stretch/>
          </p:blipFill>
          <p:spPr>
            <a:xfrm>
              <a:off x="4717302" y="4161586"/>
              <a:ext cx="1226312" cy="875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9"/>
            <p:cNvPicPr preferRelativeResize="0"/>
            <p:nvPr/>
          </p:nvPicPr>
          <p:blipFill rotWithShape="1">
            <a:blip r:embed="rId7">
              <a:alphaModFix/>
            </a:blip>
            <a:srcRect l="50487" r="4"/>
            <a:stretch/>
          </p:blipFill>
          <p:spPr>
            <a:xfrm>
              <a:off x="6035039" y="4161586"/>
              <a:ext cx="1214629" cy="875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19"/>
            <p:cNvSpPr txBox="1"/>
            <p:nvPr/>
          </p:nvSpPr>
          <p:spPr>
            <a:xfrm>
              <a:off x="4907550" y="3858012"/>
              <a:ext cx="926751" cy="277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Lato"/>
                  <a:ea typeface="Lato"/>
                  <a:cs typeface="Lato"/>
                  <a:sym typeface="Lato"/>
                </a:rPr>
                <a:t>Pure viscous</a:t>
              </a:r>
              <a:endParaRPr sz="1000" dirty="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3" name="Google Shape;243;p19"/>
            <p:cNvSpPr txBox="1"/>
            <p:nvPr/>
          </p:nvSpPr>
          <p:spPr>
            <a:xfrm>
              <a:off x="6150125" y="3858012"/>
              <a:ext cx="1015829" cy="167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Lato"/>
                  <a:ea typeface="Lato"/>
                  <a:cs typeface="Lato"/>
                  <a:sym typeface="Lato"/>
                </a:rPr>
                <a:t>With plasticity</a:t>
              </a:r>
              <a:endParaRPr sz="1000" dirty="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9FD5EC9-1392-E99D-8869-DEF12D6D848B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589403E8-2E79-8510-816A-8C91FBAD2F7F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BE8799A-E9B7-0A1D-E4E9-83D2F4037A51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6FC2510-6208-7E04-2E6D-5B5F6F650508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4C890E09-239C-971E-1468-1A8D35A9903B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4082560B-156B-64A5-E041-315B5C91E146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54864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DB1379F9-B455-726F-BD7B-321432822FDC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Model Setup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7BF31301-BD5A-BFBF-1650-B6826625894C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5CF7070-B3CA-3862-72F2-6CD0C1AA4F1B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34FD6277-6310-29FF-5F31-6CB123C7FC4C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0C83B1FC-1963-95D7-91A6-D5E96EF47A6F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4D0611FA-5675-F097-B789-9934B7E56769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7" action="ppaction://hlinksldjump"/>
              <a:extLst>
                <a:ext uri="{FF2B5EF4-FFF2-40B4-BE49-F238E27FC236}">
                  <a16:creationId xmlns:a16="http://schemas.microsoft.com/office/drawing/2014/main" id="{49B34A8A-933F-4D60-DCE3-B8D09422D12A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8" action="ppaction://hlinksldjump"/>
              <a:extLst>
                <a:ext uri="{FF2B5EF4-FFF2-40B4-BE49-F238E27FC236}">
                  <a16:creationId xmlns:a16="http://schemas.microsoft.com/office/drawing/2014/main" id="{3050E605-3330-9990-AAE5-1DCD2485AFF9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9" action="ppaction://hlinksldjump"/>
              <a:extLst>
                <a:ext uri="{FF2B5EF4-FFF2-40B4-BE49-F238E27FC236}">
                  <a16:creationId xmlns:a16="http://schemas.microsoft.com/office/drawing/2014/main" id="{FC0E156F-044B-80D7-61C2-548B380D43E3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1EC8C43-A543-C4DC-AF67-C4AC18AD3E28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0F3A8164-34DD-ED5F-D9B1-132EC9DC4F9D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19" name="Google Shape;85;p14">
            <a:extLst>
              <a:ext uri="{FF2B5EF4-FFF2-40B4-BE49-F238E27FC236}">
                <a16:creationId xmlns:a16="http://schemas.microsoft.com/office/drawing/2014/main" id="{5F9F1BD0-993D-CDB2-802F-7B9B502CD75C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67195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Model Setup – Geometry &amp; Rheology</a:t>
            </a:r>
          </a:p>
        </p:txBody>
      </p:sp>
      <p:sp>
        <p:nvSpPr>
          <p:cNvPr id="22" name="Google Shape;160;p17">
            <a:extLst>
              <a:ext uri="{FF2B5EF4-FFF2-40B4-BE49-F238E27FC236}">
                <a16:creationId xmlns:a16="http://schemas.microsoft.com/office/drawing/2014/main" id="{DA695B2B-5E8B-D1FF-42FB-4252D3A68E1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5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7;p19">
            <a:extLst>
              <a:ext uri="{FF2B5EF4-FFF2-40B4-BE49-F238E27FC236}">
                <a16:creationId xmlns:a16="http://schemas.microsoft.com/office/drawing/2014/main" id="{754ADB36-6C9B-E334-E8DF-06247D8F8EA8}"/>
              </a:ext>
            </a:extLst>
          </p:cNvPr>
          <p:cNvSpPr txBox="1"/>
          <p:nvPr/>
        </p:nvSpPr>
        <p:spPr>
          <a:xfrm>
            <a:off x="97640" y="2194763"/>
            <a:ext cx="3989434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Homogeneous pyrolitic composition generated by thermodynamics code</a:t>
            </a:r>
            <a:r>
              <a:rPr lang="en" dirty="0">
                <a:solidFill>
                  <a:srgbClr val="276FB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b="1" dirty="0">
                <a:solidFill>
                  <a:srgbClr val="276FB5"/>
                </a:solidFill>
                <a:latin typeface="Lato"/>
                <a:ea typeface="Lato"/>
                <a:cs typeface="Lato"/>
                <a:sym typeface="Lato"/>
              </a:rPr>
              <a:t>HeFESTo</a:t>
            </a: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</a:pPr>
            <a:r>
              <a:rPr lang="en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(Stixrude &amp; Lithgow-Bertelloni 2005b, 2011)</a:t>
            </a:r>
            <a:endParaRPr dirty="0"/>
          </a:p>
        </p:txBody>
      </p:sp>
      <p:sp>
        <p:nvSpPr>
          <p:cNvPr id="5" name="Google Shape;85;p14">
            <a:extLst>
              <a:ext uri="{FF2B5EF4-FFF2-40B4-BE49-F238E27FC236}">
                <a16:creationId xmlns:a16="http://schemas.microsoft.com/office/drawing/2014/main" id="{2555AD3C-B04A-C278-4C71-269E04D74392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67195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Model Setup – Equation of States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7BB565-F716-4D02-B2FB-864E1C933A0D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7" name="Google Shape;395;p26">
              <a:extLst>
                <a:ext uri="{FF2B5EF4-FFF2-40B4-BE49-F238E27FC236}">
                  <a16:creationId xmlns:a16="http://schemas.microsoft.com/office/drawing/2014/main" id="{27FB2B8B-CC76-7B0E-B3E5-7B7B8BC4B0BB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01A51B5-A425-BA78-B58A-90001B0E5F32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1D153AA-F5EB-080A-314C-3196A31B6BFE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1;p26">
              <a:hlinkClick r:id="rId2" action="ppaction://hlinksldjump"/>
              <a:extLst>
                <a:ext uri="{FF2B5EF4-FFF2-40B4-BE49-F238E27FC236}">
                  <a16:creationId xmlns:a16="http://schemas.microsoft.com/office/drawing/2014/main" id="{69D2D53D-B773-A919-F992-9B00C0AEC223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2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9DDF4C40-7FCE-9812-FAE2-8FA0D4735269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54864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3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C3E9C15B-9B07-A6C3-BA8C-0E50FDF40A6E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Model Setup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4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1BAEC9EA-5FDB-6355-C8E5-D3BFAC1E9E10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5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B1D5B7B1-C89A-85CC-01FE-7D416730B02D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6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B243B583-110C-67E7-1D10-29EA9E22E343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7;p26">
              <a:extLst>
                <a:ext uri="{FF2B5EF4-FFF2-40B4-BE49-F238E27FC236}">
                  <a16:creationId xmlns:a16="http://schemas.microsoft.com/office/drawing/2014/main" id="{9157092C-C660-ED04-AE5C-825967FE2092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8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8F04E34-9694-9C44-DFD3-71A0506E8D2C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9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FEB92DB9-DCD3-93ED-A0C5-EE0524EE090A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0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E21B685B-9C66-3F28-B851-D31E5D0C2B5F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1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4C8B1A7E-8DC5-1524-569E-06801A51993A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1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AA6374A-E665-6886-2209-394EB5C0AC55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2" name="Google Shape;407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88E32677-7E4B-C796-E42E-223AA5411295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307844-D631-0ACD-6C01-05BC98F9EA0A}"/>
              </a:ext>
            </a:extLst>
          </p:cNvPr>
          <p:cNvGrpSpPr/>
          <p:nvPr/>
        </p:nvGrpSpPr>
        <p:grpSpPr>
          <a:xfrm>
            <a:off x="4143312" y="1217976"/>
            <a:ext cx="3339393" cy="3164826"/>
            <a:chOff x="3062825" y="304800"/>
            <a:chExt cx="4568098" cy="4329300"/>
          </a:xfrm>
        </p:grpSpPr>
        <p:pic>
          <p:nvPicPr>
            <p:cNvPr id="24" name="Google Shape;161;p17">
              <a:extLst>
                <a:ext uri="{FF2B5EF4-FFF2-40B4-BE49-F238E27FC236}">
                  <a16:creationId xmlns:a16="http://schemas.microsoft.com/office/drawing/2014/main" id="{D00934CA-1D08-8B4E-66DF-91FD53550E8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 b="24121"/>
            <a:stretch/>
          </p:blipFill>
          <p:spPr>
            <a:xfrm>
              <a:off x="3062825" y="304800"/>
              <a:ext cx="4568098" cy="3677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62;p17">
              <a:extLst>
                <a:ext uri="{FF2B5EF4-FFF2-40B4-BE49-F238E27FC236}">
                  <a16:creationId xmlns:a16="http://schemas.microsoft.com/office/drawing/2014/main" id="{59754135-9338-3412-48A4-B3DADFE0FB6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b="23076"/>
            <a:stretch/>
          </p:blipFill>
          <p:spPr>
            <a:xfrm>
              <a:off x="3062825" y="304800"/>
              <a:ext cx="4568098" cy="37279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63;p17">
              <a:extLst>
                <a:ext uri="{FF2B5EF4-FFF2-40B4-BE49-F238E27FC236}">
                  <a16:creationId xmlns:a16="http://schemas.microsoft.com/office/drawing/2014/main" id="{D38A0E91-145E-01E5-BF6B-8906594EBF0F}"/>
                </a:ext>
              </a:extLst>
            </p:cNvPr>
            <p:cNvSpPr txBox="1"/>
            <p:nvPr/>
          </p:nvSpPr>
          <p:spPr>
            <a:xfrm>
              <a:off x="4187806" y="1923139"/>
              <a:ext cx="1383890" cy="402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0000E4"/>
                  </a:solidFill>
                  <a:latin typeface="Lato"/>
                  <a:ea typeface="Lato"/>
                  <a:cs typeface="Lato"/>
                  <a:sym typeface="Lato"/>
                </a:rPr>
                <a:t>ol → wa</a:t>
              </a:r>
              <a:endParaRPr b="1" dirty="0">
                <a:solidFill>
                  <a:srgbClr val="0000E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164;p17">
              <a:extLst>
                <a:ext uri="{FF2B5EF4-FFF2-40B4-BE49-F238E27FC236}">
                  <a16:creationId xmlns:a16="http://schemas.microsoft.com/office/drawing/2014/main" id="{B204ED5E-B0BD-CB29-34C1-C73108AFB601}"/>
                </a:ext>
              </a:extLst>
            </p:cNvPr>
            <p:cNvSpPr txBox="1"/>
            <p:nvPr/>
          </p:nvSpPr>
          <p:spPr>
            <a:xfrm>
              <a:off x="4141404" y="3113536"/>
              <a:ext cx="1492851" cy="141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ri→bg+fp </a:t>
              </a:r>
              <a:endParaRPr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165;p17">
              <a:extLst>
                <a:ext uri="{FF2B5EF4-FFF2-40B4-BE49-F238E27FC236}">
                  <a16:creationId xmlns:a16="http://schemas.microsoft.com/office/drawing/2014/main" id="{1A0E4319-0053-B101-57B2-64BEC7815F0D}"/>
                </a:ext>
              </a:extLst>
            </p:cNvPr>
            <p:cNvSpPr txBox="1"/>
            <p:nvPr/>
          </p:nvSpPr>
          <p:spPr>
            <a:xfrm>
              <a:off x="5498173" y="2405261"/>
              <a:ext cx="1492851" cy="2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FF0000"/>
                  </a:solidFill>
                  <a:latin typeface="Lato"/>
                  <a:ea typeface="Lato"/>
                  <a:cs typeface="Lato"/>
                  <a:sym typeface="Lato"/>
                </a:rPr>
                <a:t>wa→gt+fp </a:t>
              </a:r>
              <a:endParaRPr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0" name="Google Shape;167;p17">
              <a:extLst>
                <a:ext uri="{FF2B5EF4-FFF2-40B4-BE49-F238E27FC236}">
                  <a16:creationId xmlns:a16="http://schemas.microsoft.com/office/drawing/2014/main" id="{6048785B-7F51-ADC9-1825-F1D94653A93B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 t="85038"/>
            <a:stretch/>
          </p:blipFill>
          <p:spPr>
            <a:xfrm>
              <a:off x="3062825" y="3909025"/>
              <a:ext cx="4568098" cy="725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250;p20">
            <a:extLst>
              <a:ext uri="{FF2B5EF4-FFF2-40B4-BE49-F238E27FC236}">
                <a16:creationId xmlns:a16="http://schemas.microsoft.com/office/drawing/2014/main" id="{3E851F43-A282-7A4E-0F74-EEF2FA8881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6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77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"/>
          <p:cNvSpPr txBox="1">
            <a:spLocks noGrp="1"/>
          </p:cNvSpPr>
          <p:nvPr>
            <p:ph type="body" idx="1"/>
          </p:nvPr>
        </p:nvSpPr>
        <p:spPr>
          <a:xfrm>
            <a:off x="222500" y="957514"/>
            <a:ext cx="711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91440" lvl="0" indent="-91440" algn="l" rtl="0">
              <a:spcBef>
                <a:spcPts val="1000"/>
              </a:spcBef>
              <a:spcAft>
                <a:spcPts val="300"/>
              </a:spcAft>
              <a:buSzPts val="2000"/>
              <a:buNone/>
            </a:pPr>
            <a:r>
              <a:rPr lang="en" sz="2000" dirty="0">
                <a:solidFill>
                  <a:schemeClr val="tx1"/>
                </a:solidFill>
              </a:rPr>
              <a:t>10 Quasi-steady-state models </a:t>
            </a:r>
            <a:endParaRPr sz="20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Run for 500 Myr</a:t>
            </a:r>
            <a:endParaRPr sz="16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Various mantle potential temperatures (ranging from 1600 K - 1900 K)</a:t>
            </a:r>
            <a:endParaRPr sz="16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Prescribe constant CMB temperatures (ranging from 3800 K - 4300 K)</a:t>
            </a:r>
            <a:endParaRPr sz="16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Each represents a stage during Earth’s cooling</a:t>
            </a:r>
          </a:p>
          <a:p>
            <a:pPr marL="91440" lvl="1" indent="-91440" algn="l" rtl="0">
              <a:lnSpc>
                <a:spcPct val="125000"/>
              </a:lnSpc>
              <a:spcBef>
                <a:spcPts val="1000"/>
              </a:spcBef>
              <a:spcAft>
                <a:spcPts val="300"/>
              </a:spcAft>
              <a:buSzPts val="1600"/>
              <a:buNone/>
            </a:pPr>
            <a:r>
              <a:rPr lang="en" sz="2000" dirty="0">
                <a:solidFill>
                  <a:schemeClr val="tx1"/>
                </a:solidFill>
              </a:rPr>
              <a:t>A long term model</a:t>
            </a:r>
            <a:endParaRPr sz="20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Runs for 3 Gyr</a:t>
            </a:r>
            <a:endParaRPr sz="16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Starts from mantle potential temperature = 1900 K</a:t>
            </a:r>
            <a:endParaRPr sz="1600" dirty="0">
              <a:solidFill>
                <a:schemeClr val="tx1"/>
              </a:solidFill>
            </a:endParaRPr>
          </a:p>
          <a:p>
            <a:pPr lvl="1" indent="-457200" algn="l" rtl="0">
              <a:lnSpc>
                <a:spcPct val="125000"/>
              </a:lnSpc>
              <a:spcBef>
                <a:spcPts val="5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chemeClr val="tx1"/>
                </a:solidFill>
              </a:rPr>
              <a:t>Prescribes CMB to cool for 500 K in 3 Gyr Shows a gradual change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50" name="Google Shape;250;p20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7</a:t>
            </a:fld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599E65AF-72A9-8709-9E24-C4EA9E55F7F8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671957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Model Setup – Two Series of Models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FC15C7-31E6-E30D-ED39-96CADC06A927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8" name="Google Shape;395;p26">
              <a:extLst>
                <a:ext uri="{FF2B5EF4-FFF2-40B4-BE49-F238E27FC236}">
                  <a16:creationId xmlns:a16="http://schemas.microsoft.com/office/drawing/2014/main" id="{65F86FD0-764A-0341-EF1F-6A40181965C6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9CBA19C-A250-B1F9-85A3-7C37C90BB43E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0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31937A-B67A-8B54-F140-18D5E0BB8D5A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1;p26">
              <a:hlinkClick r:id="rId3" action="ppaction://hlinksldjump"/>
              <a:extLst>
                <a:ext uri="{FF2B5EF4-FFF2-40B4-BE49-F238E27FC236}">
                  <a16:creationId xmlns:a16="http://schemas.microsoft.com/office/drawing/2014/main" id="{EA8A54D8-A9F1-8EEF-EAD8-F5A534820E85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2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FB027D84-D70E-D264-493E-46AA0BE236EE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54864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3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956CC0E2-D230-C057-AF36-DF976ACF74D2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Model Setup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4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F895A730-B254-5F52-233B-DD39F8598406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5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246B2A64-641C-2E11-2C28-3E9A36750589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Snapshots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6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D6BB1550-C7C3-0670-3CB0-CE47F7892579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7;p26">
              <a:extLst>
                <a:ext uri="{FF2B5EF4-FFF2-40B4-BE49-F238E27FC236}">
                  <a16:creationId xmlns:a16="http://schemas.microsoft.com/office/drawing/2014/main" id="{D6201E33-1424-FD4F-CFDB-9B803517D21A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8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D1372D4F-C550-1230-CBBD-C0756E7CEFD2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09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19A6DCB8-958E-F606-F5D8-CC27F4A67C02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0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B17A294B-37F9-D9CE-EDE6-58DCFBB1537C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11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5CB9388F-6BBA-90EA-E2B6-0CF8635E66B4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2" name="Google Shape;412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41FF7AD5-0147-7615-C92E-90352334254F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3" name="Google Shape;407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7C69D09F-1421-BD17-F5FA-193CF7E36226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1"/>
          <p:cNvSpPr txBox="1">
            <a:spLocks noGrp="1"/>
          </p:cNvSpPr>
          <p:nvPr>
            <p:ph type="title"/>
          </p:nvPr>
        </p:nvSpPr>
        <p:spPr>
          <a:xfrm>
            <a:off x="-54381" y="-64779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Results - Snapshots of the Quasi Steady State Models</a:t>
            </a:r>
            <a:endParaRPr sz="2200" dirty="0"/>
          </a:p>
        </p:txBody>
      </p:sp>
      <p:sp>
        <p:nvSpPr>
          <p:cNvPr id="256" name="Google Shape;256;p21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8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0" y="1433750"/>
            <a:ext cx="6932865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/>
          <p:nvPr/>
        </p:nvSpPr>
        <p:spPr>
          <a:xfrm>
            <a:off x="216150" y="740036"/>
            <a:ext cx="5213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Starting Adiabat =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1600 K 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(today’s temperature)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CMB Temperature = 4000 K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Snapshot at 400 Myr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9" name="Google Shape;259;p21"/>
          <p:cNvPicPr preferRelativeResize="0"/>
          <p:nvPr/>
        </p:nvPicPr>
        <p:blipFill rotWithShape="1">
          <a:blip r:embed="rId4">
            <a:alphaModFix/>
          </a:blip>
          <a:srcRect t="4888"/>
          <a:stretch/>
        </p:blipFill>
        <p:spPr>
          <a:xfrm>
            <a:off x="4127192" y="832625"/>
            <a:ext cx="3309030" cy="54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FE3F2D-888A-3288-FBA4-319A5C3D04FF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3" name="Google Shape;395;p26">
              <a:extLst>
                <a:ext uri="{FF2B5EF4-FFF2-40B4-BE49-F238E27FC236}">
                  <a16:creationId xmlns:a16="http://schemas.microsoft.com/office/drawing/2014/main" id="{A601322E-260A-1387-0AB9-C82313C432B5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4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C57BC0F-BB20-FAA2-B5DD-0670A4CA317A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5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1060E2-4381-9621-1E98-9775B03F4FE5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6" name="Google Shape;401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011152B0-E035-A357-8F32-9F144BB5F2A2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402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8A518893-3004-0BBD-F600-43E0019083D1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8" name="Google Shape;403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EBAEDDC2-0820-656E-E1A5-AABBAD1BFD44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9" name="Google Shape;404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87B8BCC9-BDD1-FC4C-E71C-3A7BB5AE231B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5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11DE7C1B-306A-08E0-0433-7840BEE302FD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Snapshots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6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5F0BE2D-5D9D-6125-D0F0-A82063C144C3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7;p26">
              <a:extLst>
                <a:ext uri="{FF2B5EF4-FFF2-40B4-BE49-F238E27FC236}">
                  <a16:creationId xmlns:a16="http://schemas.microsoft.com/office/drawing/2014/main" id="{52453AD7-A8FC-A0D6-B4DE-525799B71822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8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609CC761-D160-ADC2-EE7F-1AB68B915732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9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D9550B9-50A4-DA67-4965-1B2844578230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10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C55AB826-79FA-1C01-6165-7507309B48F1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11;p26">
              <a:hlinkClick r:id="rId16" action="ppaction://hlinksldjump"/>
              <a:extLst>
                <a:ext uri="{FF2B5EF4-FFF2-40B4-BE49-F238E27FC236}">
                  <a16:creationId xmlns:a16="http://schemas.microsoft.com/office/drawing/2014/main" id="{CD29F56D-C85C-1EA3-53E8-42F858DC5B95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12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377DCA7A-EBCD-2F9C-7D07-5C3EDA065EDC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07;p26">
              <a:hlinkClick r:id="rId11" action="ppaction://hlinksldjump"/>
              <a:extLst>
                <a:ext uri="{FF2B5EF4-FFF2-40B4-BE49-F238E27FC236}">
                  <a16:creationId xmlns:a16="http://schemas.microsoft.com/office/drawing/2014/main" id="{FCF96518-AB14-6566-506D-2EA39F5D2130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19" name="Google Shape;85;p14">
            <a:extLst>
              <a:ext uri="{FF2B5EF4-FFF2-40B4-BE49-F238E27FC236}">
                <a16:creationId xmlns:a16="http://schemas.microsoft.com/office/drawing/2014/main" id="{A9F3E184-5B4B-4C16-12A4-85FFDA9DEC8C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7411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Snapshots of the Quasi Steady State Models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>
            <a:spLocks noGrp="1"/>
          </p:cNvSpPr>
          <p:nvPr>
            <p:ph type="sldNum" idx="12"/>
          </p:nvPr>
        </p:nvSpPr>
        <p:spPr>
          <a:xfrm>
            <a:off x="14250" y="4815625"/>
            <a:ext cx="403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Arial"/>
                <a:ea typeface="Arial"/>
                <a:cs typeface="Arial"/>
                <a:sym typeface="Arial"/>
              </a:rPr>
              <a:t>9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76" y="1435608"/>
            <a:ext cx="693286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2"/>
          <p:cNvSpPr/>
          <p:nvPr/>
        </p:nvSpPr>
        <p:spPr>
          <a:xfrm>
            <a:off x="3888441" y="1873356"/>
            <a:ext cx="828600" cy="448800"/>
          </a:xfrm>
          <a:prstGeom prst="rect">
            <a:avLst/>
          </a:prstGeom>
          <a:noFill/>
          <a:ln w="127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85;p14">
            <a:extLst>
              <a:ext uri="{FF2B5EF4-FFF2-40B4-BE49-F238E27FC236}">
                <a16:creationId xmlns:a16="http://schemas.microsoft.com/office/drawing/2014/main" id="{ECA79F4D-A3D2-0551-0344-CE709F7F339B}"/>
              </a:ext>
            </a:extLst>
          </p:cNvPr>
          <p:cNvSpPr txBox="1">
            <a:spLocks/>
          </p:cNvSpPr>
          <p:nvPr/>
        </p:nvSpPr>
        <p:spPr>
          <a:xfrm>
            <a:off x="182880" y="146304"/>
            <a:ext cx="741112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rgbClr val="276FB5"/>
                </a:solidFill>
              </a:rPr>
              <a:t>Results – Snapshots of the Quasi Steady State Models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964463-3D8C-8D01-48DE-E41AD077F6B8}"/>
              </a:ext>
            </a:extLst>
          </p:cNvPr>
          <p:cNvGrpSpPr/>
          <p:nvPr/>
        </p:nvGrpSpPr>
        <p:grpSpPr>
          <a:xfrm>
            <a:off x="7594001" y="-47625"/>
            <a:ext cx="1621437" cy="5238749"/>
            <a:chOff x="5658650" y="69828"/>
            <a:chExt cx="1621437" cy="5238749"/>
          </a:xfrm>
        </p:grpSpPr>
        <p:sp>
          <p:nvSpPr>
            <p:cNvPr id="6" name="Google Shape;395;p26">
              <a:extLst>
                <a:ext uri="{FF2B5EF4-FFF2-40B4-BE49-F238E27FC236}">
                  <a16:creationId xmlns:a16="http://schemas.microsoft.com/office/drawing/2014/main" id="{DBD64DA4-484B-0128-6973-047EF1583147}"/>
                </a:ext>
              </a:extLst>
            </p:cNvPr>
            <p:cNvSpPr/>
            <p:nvPr/>
          </p:nvSpPr>
          <p:spPr>
            <a:xfrm>
              <a:off x="5658650" y="69828"/>
              <a:ext cx="1621437" cy="5238749"/>
            </a:xfrm>
            <a:prstGeom prst="roundRect">
              <a:avLst>
                <a:gd name="adj" fmla="val 888"/>
              </a:avLst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70000">
                  <a:schemeClr val="accent1">
                    <a:lumMod val="25000"/>
                    <a:lumOff val="75000"/>
                  </a:schemeClr>
                </a:gs>
                <a:gs pos="30000">
                  <a:schemeClr val="accent1">
                    <a:lumMod val="10000"/>
                    <a:lumOff val="9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276FB5"/>
                </a:solidFill>
              </a:endParaRPr>
            </a:p>
          </p:txBody>
        </p:sp>
        <p:sp>
          <p:nvSpPr>
            <p:cNvPr id="7" name="Google Shape;397;p26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9354D4F-6751-B48B-E9A5-F2752BEC6EDE}"/>
                </a:ext>
              </a:extLst>
            </p:cNvPr>
            <p:cNvSpPr/>
            <p:nvPr/>
          </p:nvSpPr>
          <p:spPr>
            <a:xfrm rot="10800000">
              <a:off x="5810308" y="4523721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8" name="Google Shape;398;p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78F6EE4-21FE-093A-CA97-61568F15CC2F}"/>
                </a:ext>
              </a:extLst>
            </p:cNvPr>
            <p:cNvSpPr/>
            <p:nvPr/>
          </p:nvSpPr>
          <p:spPr>
            <a:xfrm>
              <a:off x="6494280" y="4523725"/>
              <a:ext cx="522372" cy="63124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276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76FB5"/>
                </a:solidFill>
              </a:endParaRPr>
            </a:p>
          </p:txBody>
        </p:sp>
        <p:sp>
          <p:nvSpPr>
            <p:cNvPr id="9" name="Google Shape;401;p26">
              <a:hlinkClick r:id="rId4" action="ppaction://hlinksldjump"/>
              <a:extLst>
                <a:ext uri="{FF2B5EF4-FFF2-40B4-BE49-F238E27FC236}">
                  <a16:creationId xmlns:a16="http://schemas.microsoft.com/office/drawing/2014/main" id="{BC453E3F-67C3-AB03-F30A-BF0D46439E7D}"/>
                </a:ext>
              </a:extLst>
            </p:cNvPr>
            <p:cNvSpPr/>
            <p:nvPr/>
          </p:nvSpPr>
          <p:spPr>
            <a:xfrm>
              <a:off x="5738969" y="27726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Start Page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0" name="Google Shape;402;p26">
              <a:hlinkClick r:id="rId5" action="ppaction://hlinksldjump"/>
              <a:extLst>
                <a:ext uri="{FF2B5EF4-FFF2-40B4-BE49-F238E27FC236}">
                  <a16:creationId xmlns:a16="http://schemas.microsoft.com/office/drawing/2014/main" id="{00A277D8-9CCA-8F8A-CA75-E87134DB4EBA}"/>
                </a:ext>
              </a:extLst>
            </p:cNvPr>
            <p:cNvSpPr/>
            <p:nvPr/>
          </p:nvSpPr>
          <p:spPr>
            <a:xfrm>
              <a:off x="5729924" y="61564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40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Entropy</a:t>
              </a:r>
              <a:r>
                <a:rPr lang="en" sz="1200" b="1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1" name="Google Shape;403;p26">
              <a:hlinkClick r:id="rId6" action="ppaction://hlinksldjump"/>
              <a:extLst>
                <a:ext uri="{FF2B5EF4-FFF2-40B4-BE49-F238E27FC236}">
                  <a16:creationId xmlns:a16="http://schemas.microsoft.com/office/drawing/2014/main" id="{D21A4C86-E19B-B13B-3D97-753E7DDE40F2}"/>
                </a:ext>
              </a:extLst>
            </p:cNvPr>
            <p:cNvSpPr/>
            <p:nvPr/>
          </p:nvSpPr>
          <p:spPr>
            <a:xfrm>
              <a:off x="5729924" y="95402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Model Setup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2" name="Google Shape;404;p26">
              <a:hlinkClick r:id="rId7" action="ppaction://hlinksldjump"/>
              <a:extLst>
                <a:ext uri="{FF2B5EF4-FFF2-40B4-BE49-F238E27FC236}">
                  <a16:creationId xmlns:a16="http://schemas.microsoft.com/office/drawing/2014/main" id="{D83ED1BC-B4E0-2DC3-2F26-976CF1EFA459}"/>
                </a:ext>
              </a:extLst>
            </p:cNvPr>
            <p:cNvSpPr/>
            <p:nvPr/>
          </p:nvSpPr>
          <p:spPr>
            <a:xfrm>
              <a:off x="6226989" y="196916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Regimes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3" name="Google Shape;405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F7EA06A0-AA74-27C9-11E2-7AA53ED0DCCA}"/>
                </a:ext>
              </a:extLst>
            </p:cNvPr>
            <p:cNvSpPr/>
            <p:nvPr/>
          </p:nvSpPr>
          <p:spPr>
            <a:xfrm>
              <a:off x="6226989" y="129240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 w="28575">
              <a:solidFill>
                <a:srgbClr val="276FB5"/>
              </a:solidFill>
            </a:ln>
          </p:spPr>
          <p:txBody>
            <a:bodyPr spcFirstLastPara="1" wrap="square" lIns="27432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i="1" dirty="0">
                  <a:solidFill>
                    <a:srgbClr val="276FB5"/>
                  </a:solidFill>
                </a:rPr>
                <a:t>Snapshots</a:t>
              </a:r>
              <a:endParaRPr sz="1200" b="1" i="1" dirty="0">
                <a:solidFill>
                  <a:srgbClr val="276FB5"/>
                </a:solidFill>
              </a:endParaRPr>
            </a:p>
          </p:txBody>
        </p:sp>
        <p:sp>
          <p:nvSpPr>
            <p:cNvPr id="14" name="Google Shape;406;p26">
              <a:hlinkClick r:id="rId9" action="ppaction://hlinksldjump"/>
              <a:extLst>
                <a:ext uri="{FF2B5EF4-FFF2-40B4-BE49-F238E27FC236}">
                  <a16:creationId xmlns:a16="http://schemas.microsoft.com/office/drawing/2014/main" id="{1D3517AE-6DA3-6FC2-039F-B7F34795576F}"/>
                </a:ext>
              </a:extLst>
            </p:cNvPr>
            <p:cNvSpPr/>
            <p:nvPr/>
          </p:nvSpPr>
          <p:spPr>
            <a:xfrm>
              <a:off x="6226989" y="163078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Statistics</a:t>
              </a: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5" name="Google Shape;407;p26">
              <a:extLst>
                <a:ext uri="{FF2B5EF4-FFF2-40B4-BE49-F238E27FC236}">
                  <a16:creationId xmlns:a16="http://schemas.microsoft.com/office/drawing/2014/main" id="{EA3100F3-C65A-1C61-844F-E95286BE30FC}"/>
                </a:ext>
              </a:extLst>
            </p:cNvPr>
            <p:cNvSpPr/>
            <p:nvPr/>
          </p:nvSpPr>
          <p:spPr>
            <a:xfrm>
              <a:off x="6226989" y="230754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3D models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6" name="Google Shape;408;p26">
              <a:hlinkClick r:id="rId12" action="ppaction://hlinksldjump"/>
              <a:extLst>
                <a:ext uri="{FF2B5EF4-FFF2-40B4-BE49-F238E27FC236}">
                  <a16:creationId xmlns:a16="http://schemas.microsoft.com/office/drawing/2014/main" id="{80632941-D4FA-EC19-40A1-28F0F120D80B}"/>
                </a:ext>
              </a:extLst>
            </p:cNvPr>
            <p:cNvSpPr/>
            <p:nvPr/>
          </p:nvSpPr>
          <p:spPr>
            <a:xfrm>
              <a:off x="5729924" y="2984301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Discussion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7" name="Google Shape;409;p26">
              <a:hlinkClick r:id="rId13" action="ppaction://hlinksldjump"/>
              <a:extLst>
                <a:ext uri="{FF2B5EF4-FFF2-40B4-BE49-F238E27FC236}">
                  <a16:creationId xmlns:a16="http://schemas.microsoft.com/office/drawing/2014/main" id="{2E18C095-47B0-CC7F-DB53-AAEAECD93521}"/>
                </a:ext>
              </a:extLst>
            </p:cNvPr>
            <p:cNvSpPr/>
            <p:nvPr/>
          </p:nvSpPr>
          <p:spPr>
            <a:xfrm>
              <a:off x="5733999" y="3322682"/>
              <a:ext cx="1383337" cy="463202"/>
            </a:xfrm>
            <a:prstGeom prst="homePlate">
              <a:avLst>
                <a:gd name="adj" fmla="val 24115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2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Multi-component Averaging Method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8" name="Google Shape;410;p26">
              <a:hlinkClick r:id="rId14" action="ppaction://hlinksldjump"/>
              <a:extLst>
                <a:ext uri="{FF2B5EF4-FFF2-40B4-BE49-F238E27FC236}">
                  <a16:creationId xmlns:a16="http://schemas.microsoft.com/office/drawing/2014/main" id="{22D0FE0A-0D4F-7842-E9AF-B856C6FE6C23}"/>
                </a:ext>
              </a:extLst>
            </p:cNvPr>
            <p:cNvSpPr/>
            <p:nvPr/>
          </p:nvSpPr>
          <p:spPr>
            <a:xfrm>
              <a:off x="5743949" y="419850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Our Publications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19" name="Google Shape;411;p26">
              <a:hlinkClick r:id="rId15" action="ppaction://hlinksldjump"/>
              <a:extLst>
                <a:ext uri="{FF2B5EF4-FFF2-40B4-BE49-F238E27FC236}">
                  <a16:creationId xmlns:a16="http://schemas.microsoft.com/office/drawing/2014/main" id="{BF9FFE9D-4341-07F3-AF4E-AB9DAA4A418E}"/>
                </a:ext>
              </a:extLst>
            </p:cNvPr>
            <p:cNvSpPr/>
            <p:nvPr/>
          </p:nvSpPr>
          <p:spPr>
            <a:xfrm>
              <a:off x="5738970" y="3860128"/>
              <a:ext cx="1383337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91425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rgbClr val="276FB5"/>
                  </a:solidFill>
                </a:rPr>
                <a:t>Summary</a:t>
              </a:r>
              <a:endParaRPr sz="1200" i="1">
                <a:solidFill>
                  <a:srgbClr val="276FB5"/>
                </a:solidFill>
              </a:endParaRPr>
            </a:p>
          </p:txBody>
        </p:sp>
        <p:sp>
          <p:nvSpPr>
            <p:cNvPr id="20" name="Google Shape;412;p26">
              <a:hlinkClick r:id="rId8" action="ppaction://hlinksldjump"/>
              <a:extLst>
                <a:ext uri="{FF2B5EF4-FFF2-40B4-BE49-F238E27FC236}">
                  <a16:creationId xmlns:a16="http://schemas.microsoft.com/office/drawing/2014/main" id="{872142D4-1B83-F37D-1EE2-B382230491A9}"/>
                </a:ext>
              </a:extLst>
            </p:cNvPr>
            <p:cNvSpPr/>
            <p:nvPr/>
          </p:nvSpPr>
          <p:spPr>
            <a:xfrm flipH="1">
              <a:off x="5729924" y="1292401"/>
              <a:ext cx="452556" cy="1617655"/>
            </a:xfrm>
            <a:prstGeom prst="rect">
              <a:avLst/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0" tIns="73150" rIns="0" bIns="731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</a:rPr>
                <a:t>Result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  <p:sp>
          <p:nvSpPr>
            <p:cNvPr id="21" name="Google Shape;407;p2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821F35D-F0FE-BD1D-E94E-A2EE46716487}"/>
                </a:ext>
              </a:extLst>
            </p:cNvPr>
            <p:cNvSpPr/>
            <p:nvPr/>
          </p:nvSpPr>
          <p:spPr>
            <a:xfrm>
              <a:off x="6226989" y="2645921"/>
              <a:ext cx="890370" cy="264137"/>
            </a:xfrm>
            <a:prstGeom prst="homePlate">
              <a:avLst>
                <a:gd name="adj" fmla="val 50000"/>
              </a:avLst>
            </a:prstGeom>
            <a:solidFill>
              <a:srgbClr val="B7D3EF">
                <a:alpha val="60000"/>
              </a:srgbClr>
            </a:solidFill>
            <a:ln>
              <a:noFill/>
            </a:ln>
          </p:spPr>
          <p:txBody>
            <a:bodyPr spcFirstLastPara="1" wrap="square" lIns="45700" tIns="91425" rIns="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rgbClr val="276FB5"/>
                  </a:solidFill>
                  <a:uFill>
                    <a:noFill/>
                  </a:u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Videos</a:t>
              </a:r>
              <a:endParaRPr sz="1200" i="1" dirty="0">
                <a:solidFill>
                  <a:srgbClr val="276FB5"/>
                </a:solidFill>
              </a:endParaRPr>
            </a:p>
          </p:txBody>
        </p:sp>
      </p:grpSp>
      <p:sp>
        <p:nvSpPr>
          <p:cNvPr id="22" name="Google Shape;258;p21">
            <a:extLst>
              <a:ext uri="{FF2B5EF4-FFF2-40B4-BE49-F238E27FC236}">
                <a16:creationId xmlns:a16="http://schemas.microsoft.com/office/drawing/2014/main" id="{11F03729-FBF5-C17B-D335-970ED49C9729}"/>
              </a:ext>
            </a:extLst>
          </p:cNvPr>
          <p:cNvSpPr txBox="1"/>
          <p:nvPr/>
        </p:nvSpPr>
        <p:spPr>
          <a:xfrm>
            <a:off x="216150" y="740036"/>
            <a:ext cx="52137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Starting Adiabat = </a:t>
            </a:r>
            <a:r>
              <a:rPr lang="en" b="1" dirty="0">
                <a:latin typeface="Lato"/>
                <a:ea typeface="Lato"/>
                <a:cs typeface="Lato"/>
                <a:sym typeface="Lato"/>
              </a:rPr>
              <a:t>1700 K </a:t>
            </a:r>
            <a:r>
              <a:rPr lang="en" sz="1300" dirty="0">
                <a:latin typeface="Lato"/>
                <a:ea typeface="Lato"/>
                <a:cs typeface="Lato"/>
                <a:sym typeface="Lato"/>
              </a:rPr>
              <a:t>(Earth’s past)</a:t>
            </a:r>
            <a:endParaRPr sz="13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CMB Temperature = 4100 K</a:t>
            </a: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Lato"/>
                <a:ea typeface="Lato"/>
                <a:cs typeface="Lato"/>
                <a:sym typeface="Lato"/>
              </a:rPr>
              <a:t>Snapshot at 330 Myr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" name="Google Shape;259;p21">
            <a:extLst>
              <a:ext uri="{FF2B5EF4-FFF2-40B4-BE49-F238E27FC236}">
                <a16:creationId xmlns:a16="http://schemas.microsoft.com/office/drawing/2014/main" id="{8A40A2B9-E83C-5532-952D-3E80C5DA713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4888"/>
          <a:stretch/>
        </p:blipFill>
        <p:spPr>
          <a:xfrm>
            <a:off x="4127192" y="832625"/>
            <a:ext cx="3309030" cy="5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1827</Words>
  <Application>Microsoft Office PowerPoint</Application>
  <PresentationFormat>On-screen Show (16:9)</PresentationFormat>
  <Paragraphs>592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Lato</vt:lpstr>
      <vt:lpstr>Wingdings</vt:lpstr>
      <vt:lpstr>Arial</vt:lpstr>
      <vt:lpstr>Times New Roman</vt:lpstr>
      <vt:lpstr>Open Sans</vt:lpstr>
      <vt:lpstr>Simple Light</vt:lpstr>
      <vt:lpstr>PowerPoint Presentation</vt:lpstr>
      <vt:lpstr>PowerPoint Presentation</vt:lpstr>
      <vt:lpstr>PowerPoint Presentation</vt:lpstr>
      <vt:lpstr>Our new method reformulates the energy equation in terms of entropy Capture the full dynamic and latent heat effect of phase transitions  Use a material properties lookup table to solve the equations  All complex phase relations are included through the physical properties change  </vt:lpstr>
      <vt:lpstr>PowerPoint Presentation</vt:lpstr>
      <vt:lpstr>PowerPoint Presentation</vt:lpstr>
      <vt:lpstr>PowerPoint Presentation</vt:lpstr>
      <vt:lpstr>Results - Snapshots of the Quasi Steady State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Schematic Summary</vt:lpstr>
      <vt:lpstr>Our Recent Publication</vt:lpstr>
      <vt:lpstr>PowerPoint Presentation</vt:lpstr>
      <vt:lpstr>Results - Models vs. Observations</vt:lpstr>
      <vt:lpstr>PowerPoint Presentation</vt:lpstr>
      <vt:lpstr>Supplementary – Tracking the Melting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 L</cp:lastModifiedBy>
  <cp:revision>24</cp:revision>
  <dcterms:modified xsi:type="dcterms:W3CDTF">2025-05-06T11:58:26Z</dcterms:modified>
</cp:coreProperties>
</file>