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jpeg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71" r:id="rId4"/>
    <p:sldId id="272" r:id="rId5"/>
    <p:sldId id="270" r:id="rId6"/>
    <p:sldId id="258" r:id="rId7"/>
    <p:sldId id="264" r:id="rId8"/>
    <p:sldId id="265" r:id="rId9"/>
    <p:sldId id="266" r:id="rId10"/>
    <p:sldId id="269" r:id="rId11"/>
    <p:sldId id="273" r:id="rId12"/>
    <p:sldId id="280" r:id="rId13"/>
    <p:sldId id="274" r:id="rId14"/>
    <p:sldId id="276" r:id="rId15"/>
    <p:sldId id="277" r:id="rId16"/>
    <p:sldId id="278" r:id="rId17"/>
    <p:sldId id="281" r:id="rId18"/>
    <p:sldId id="289" r:id="rId19"/>
    <p:sldId id="282" r:id="rId20"/>
    <p:sldId id="290" r:id="rId21"/>
    <p:sldId id="291" r:id="rId22"/>
    <p:sldId id="285" r:id="rId23"/>
    <p:sldId id="284" r:id="rId24"/>
    <p:sldId id="286" r:id="rId25"/>
    <p:sldId id="287" r:id="rId26"/>
    <p:sldId id="288" r:id="rId27"/>
    <p:sldId id="261" r:id="rId28"/>
  </p:sldIdLst>
  <p:sldSz cx="12192000" cy="6858000"/>
  <p:notesSz cx="6858000" cy="9144000"/>
  <p:embeddedFontLst>
    <p:embeddedFont>
      <p:font typeface="Pixelify Sans SemiBold" pitchFamily="2" charset="0"/>
      <p:bold r:id="rId29"/>
    </p:embeddedFont>
    <p:embeddedFont>
      <p:font typeface="Press Start 2P" panose="00000500000000000000" pitchFamily="2" charset="0"/>
      <p:regular r:id="rId30"/>
    </p:embeddedFont>
    <p:embeddedFont>
      <p:font typeface="Sixtyfour Touching" panose="020B0509070702040507" pitchFamily="49" charset="0"/>
      <p:regular r:id="rId31"/>
    </p:embeddedFont>
    <p:embeddedFont>
      <p:font typeface="VT323" panose="00000509000000000000" pitchFamily="49" charset="0"/>
      <p:regular r:id="rId32"/>
    </p:embeddedFont>
    <p:embeddedFont>
      <p:font typeface="Workbench Touching" panose="02060509070702040507" pitchFamily="49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081"/>
    <a:srgbClr val="2F7645"/>
    <a:srgbClr val="D22D40"/>
    <a:srgbClr val="FFFCF3"/>
    <a:srgbClr val="2A683D"/>
    <a:srgbClr val="32523E"/>
    <a:srgbClr val="E1EBE4"/>
    <a:srgbClr val="E37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0EF8E-F6DC-81FD-339C-3716F8B4C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4D239-FC2D-D0B1-AF1E-4E2424DA1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CFDA3-50A1-FE18-6BCB-230706B9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AFCA0-BE39-339B-88FE-BC91E575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7052-BCBB-2AFA-F80E-0079D681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5666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5523-82C1-CA88-43D7-D2E27497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B1941-BFD4-11F9-D8B1-7B58DE35E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52644-6EBA-2D35-AAF7-BE783709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352B7-17B0-7860-E267-E35B337C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AF583-88FA-E7CD-FAE4-2E354AE8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086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6B340-DCE2-198E-4527-4C6DE9B23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3D5A21-A3F5-4AB2-6ADE-39D9E191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E7FB4-E7E2-AAF4-B84D-072FAB2F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AE283-9D64-54C8-FB17-FAA4B739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5EDCF-454C-7BBF-0E84-9190686F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366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58FD-09C9-3A7C-4460-AEECFFD1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F030-519E-2517-7B90-BA593269C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C4FFB-41A2-F9B2-8EF8-AD0AE3AA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2CA84-A374-A88B-3A40-2D040CDD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18F5F-EAB8-AF86-0DA8-48AD9FFA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686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8EC5-441A-EE26-9971-0258F0F7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4726B-5762-184A-E1D6-89CD80626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FE63D-DEAB-0E9B-E5A5-01B550BD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DBF67-EDA0-E714-8CC0-A2B69434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FD8D2-8E9E-3678-7E40-B8182A7E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734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E6D2-2543-CF19-CB09-1D104B9E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90D14-88BA-768B-9DFE-82CE9AE4B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7C187-6CA3-417A-ECD6-CA300F889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0F229-2B1C-7B9D-6023-7D90D5D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8905-9A35-7DF9-B4CC-DEBA1865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4F313-4EE0-1A2D-FB74-75D18FBF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207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8358-201D-E2CE-3E26-B513EA940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3788B-A63F-9642-DF19-98855B4F8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1EEC9-216D-A76C-7E4B-54100AD72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A50B0-919A-192B-C550-3668C9617B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C700E-DE47-2915-924F-DFFCCDA84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583A4-F64F-E477-AEEF-2DF9C41B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20937C-DA63-447D-49AC-4FD8C843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F6F43-AB22-0903-6D23-8E327A08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339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F25B-3D33-036D-ACB4-4F5EE7F5B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9AB9A-4ABC-ED70-D0E2-8B979357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2586F-ECCF-5F4F-EBF4-DB3346CF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7A3DB-C84D-F6A1-C564-B05CC8C4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483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9BFE6-198F-7806-FC77-B94C5D89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57D0-5F30-B8A7-4664-6FAA4429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E2622-5DAD-2324-F5B7-FE9A8EA3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812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EC77-B6BF-9DE0-479B-69E77567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056E5-9D06-87BD-D3CB-31EBC8930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5AFC6-BEC2-81D4-8B4F-9F19F0844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8A6BB-0796-7D5A-10A7-CA7F0EE8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C8172-DC52-2FF8-D10A-195940D7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127F-1244-D9E2-8EC7-B9E43244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924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CC1D4-3C1D-C6FD-882D-DA705316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05183B-627D-BD7A-0408-8F3F31DC5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BA57B-6523-989F-58FE-B03BA37A6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2CC93-09AB-2E05-6136-2EF8A334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F5E63-F7BE-B5EF-0BC2-CBBC6C6E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2643C-9277-5791-FC69-3CDB4272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72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5E09B-AE16-8288-0878-98CD3C04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35AA2-BE57-93C3-6E92-F92F56373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34187-CD7F-789E-64DE-210270D51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6C8F-64F8-49E0-8514-1C147738F24E}" type="datetimeFigureOut">
              <a:rPr lang="en-IN" smtClean="0"/>
              <a:t>29.04.25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FD5B4-7F6F-0A38-6938-3C3CC3917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D51BB-342A-F5F2-8C7E-B824563B5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944D-6BE7-4C38-BFF3-1D2077BCB3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38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20.xml"/><Relationship Id="rId5" Type="http://schemas.openxmlformats.org/officeDocument/2006/relationships/image" Target="../media/image3.png"/><Relationship Id="rId10" Type="http://schemas.openxmlformats.org/officeDocument/2006/relationships/slide" Target="slide11.xml"/><Relationship Id="rId4" Type="http://schemas.openxmlformats.org/officeDocument/2006/relationships/image" Target="../media/image2.jp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jpeg"/><Relationship Id="rId5" Type="http://schemas.openxmlformats.org/officeDocument/2006/relationships/slide" Target="slide20.xml"/><Relationship Id="rId10" Type="http://schemas.openxmlformats.org/officeDocument/2006/relationships/image" Target="../media/image17.jpg"/><Relationship Id="rId4" Type="http://schemas.openxmlformats.org/officeDocument/2006/relationships/slide" Target="slide11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slide" Target="slide20.xml"/><Relationship Id="rId10" Type="http://schemas.openxmlformats.org/officeDocument/2006/relationships/image" Target="../media/image11.png"/><Relationship Id="rId4" Type="http://schemas.openxmlformats.org/officeDocument/2006/relationships/slide" Target="slide11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jpeg"/><Relationship Id="rId5" Type="http://schemas.openxmlformats.org/officeDocument/2006/relationships/slide" Target="slide20.xml"/><Relationship Id="rId10" Type="http://schemas.openxmlformats.org/officeDocument/2006/relationships/image" Target="../media/image21.jpeg"/><Relationship Id="rId4" Type="http://schemas.openxmlformats.org/officeDocument/2006/relationships/slide" Target="slide11.xml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hyperlink" Target="mailto:veethahavya@natur.cuni.cz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1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8.jpeg"/><Relationship Id="rId5" Type="http://schemas.openxmlformats.org/officeDocument/2006/relationships/slide" Target="slide20.xml"/><Relationship Id="rId10" Type="http://schemas.openxmlformats.org/officeDocument/2006/relationships/image" Target="../media/image17.jpg"/><Relationship Id="rId4" Type="http://schemas.openxmlformats.org/officeDocument/2006/relationships/slide" Target="slide11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2.jpeg"/><Relationship Id="rId5" Type="http://schemas.openxmlformats.org/officeDocument/2006/relationships/slide" Target="slide20.xml"/><Relationship Id="rId10" Type="http://schemas.openxmlformats.org/officeDocument/2006/relationships/image" Target="../media/image21.jpeg"/><Relationship Id="rId4" Type="http://schemas.openxmlformats.org/officeDocument/2006/relationships/slide" Target="slide1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0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C08B62-F3C1-DA64-AD8B-CB45613FA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4F85D60-A9CE-83D6-BC4C-31A2ADC91BBE}"/>
              </a:ext>
            </a:extLst>
          </p:cNvPr>
          <p:cNvGrpSpPr/>
          <p:nvPr/>
        </p:nvGrpSpPr>
        <p:grpSpPr>
          <a:xfrm>
            <a:off x="159905" y="240430"/>
            <a:ext cx="11878335" cy="1260000"/>
            <a:chOff x="159905" y="240430"/>
            <a:chExt cx="11878335" cy="12600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EB70FC8-CA11-B94B-FFDD-E097A9C36BDD}"/>
                </a:ext>
              </a:extLst>
            </p:cNvPr>
            <p:cNvGrpSpPr/>
            <p:nvPr/>
          </p:nvGrpSpPr>
          <p:grpSpPr>
            <a:xfrm>
              <a:off x="159905" y="240430"/>
              <a:ext cx="1260000" cy="1260000"/>
              <a:chOff x="54429" y="59871"/>
              <a:chExt cx="1260000" cy="1260000"/>
            </a:xfrm>
            <a:solidFill>
              <a:srgbClr val="E1EBE4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B8CDB06-C0FF-3B6F-0F78-35165FDD36B5}"/>
                  </a:ext>
                </a:extLst>
              </p:cNvPr>
              <p:cNvSpPr/>
              <p:nvPr/>
            </p:nvSpPr>
            <p:spPr>
              <a:xfrm>
                <a:off x="54429" y="59871"/>
                <a:ext cx="1260000" cy="1260000"/>
              </a:xfrm>
              <a:prstGeom prst="roundRect">
                <a:avLst/>
              </a:prstGeom>
              <a:grpFill/>
              <a:ln w="38100">
                <a:solidFill>
                  <a:srgbClr val="2F764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256471-91D4-56BF-3838-4CA971C4E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029" y="126471"/>
                <a:ext cx="1126800" cy="1126800"/>
              </a:xfrm>
              <a:prstGeom prst="roundRect">
                <a:avLst/>
              </a:prstGeom>
              <a:grpFill/>
            </p:spPr>
          </p:pic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F342A94-7C1D-E7A2-7469-B1C05DFA500E}"/>
                </a:ext>
              </a:extLst>
            </p:cNvPr>
            <p:cNvSpPr/>
            <p:nvPr/>
          </p:nvSpPr>
          <p:spPr>
            <a:xfrm>
              <a:off x="1573665" y="240430"/>
              <a:ext cx="10464575" cy="1260000"/>
            </a:xfrm>
            <a:prstGeom prst="roundRect">
              <a:avLst/>
            </a:prstGeom>
            <a:solidFill>
              <a:srgbClr val="E1EBE4"/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400" dirty="0">
                  <a:solidFill>
                    <a:srgbClr val="2F7645"/>
                  </a:solidFill>
                  <a:latin typeface="Press Start 2P" panose="00000500000000000000" pitchFamily="2" charset="0"/>
                </a:rPr>
                <a:t>Development of a Low-Cost Soil Moisture Sensor Station for Hydrological Monitoring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E6A77C0-AD8A-F37E-7936-13DD988E5B18}"/>
              </a:ext>
            </a:extLst>
          </p:cNvPr>
          <p:cNvGrpSpPr/>
          <p:nvPr/>
        </p:nvGrpSpPr>
        <p:grpSpPr>
          <a:xfrm>
            <a:off x="164417" y="1740860"/>
            <a:ext cx="11873823" cy="1260000"/>
            <a:chOff x="164417" y="1740860"/>
            <a:chExt cx="11873823" cy="12600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141844F-740E-08BE-1165-746AFAC57934}"/>
                </a:ext>
              </a:extLst>
            </p:cNvPr>
            <p:cNvSpPr/>
            <p:nvPr/>
          </p:nvSpPr>
          <p:spPr>
            <a:xfrm>
              <a:off x="3766787" y="1740860"/>
              <a:ext cx="8271453" cy="1260000"/>
            </a:xfrm>
            <a:prstGeom prst="roundRect">
              <a:avLst/>
            </a:prstGeom>
            <a:solidFill>
              <a:srgbClr val="E1EBE4"/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Veethahavya Kootanoor Sheshadrivasan,</a:t>
              </a:r>
            </a:p>
            <a:p>
              <a:pPr algn="ctr"/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Jakub Langhammer.</a:t>
              </a:r>
            </a:p>
            <a:p>
              <a:pPr algn="ctr"/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Faculty of Science, Charles University, Prague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B025916-95F5-6E1B-B6CB-F9937576596B}"/>
                </a:ext>
              </a:extLst>
            </p:cNvPr>
            <p:cNvGrpSpPr/>
            <p:nvPr/>
          </p:nvGrpSpPr>
          <p:grpSpPr>
            <a:xfrm>
              <a:off x="164417" y="1771460"/>
              <a:ext cx="3384139" cy="1198800"/>
              <a:chOff x="164417" y="1771460"/>
              <a:chExt cx="3384139" cy="1198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0BC269E-5F0C-23C3-8F88-142BEC14D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417" y="1771460"/>
                <a:ext cx="899933" cy="1198800"/>
              </a:xfrm>
              <a:prstGeom prst="roundRect">
                <a:avLst>
                  <a:gd name="adj" fmla="val 12034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F17E322-BA2B-3B25-9ADC-10EC92761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25" b="2425"/>
              <a:stretch/>
            </p:blipFill>
            <p:spPr>
              <a:xfrm>
                <a:off x="1282581" y="1771460"/>
                <a:ext cx="899933" cy="1198800"/>
              </a:xfrm>
              <a:prstGeom prst="roundRect">
                <a:avLst>
                  <a:gd name="adj" fmla="val 12034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59E1543-1451-68F1-D407-BEC59B9C5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756" y="1771460"/>
                <a:ext cx="1198800" cy="1198800"/>
              </a:xfrm>
              <a:prstGeom prst="roundRect">
                <a:avLst>
                  <a:gd name="adj" fmla="val 5868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A6F144-4AEF-F93F-82A8-01697B666651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F82145E-3A33-409F-3E8E-AC765D2AD5A0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                  0/26   ·   </a:t>
              </a:r>
              <a:r>
                <a:rPr lang="en-IN" sz="2400" kern="1200" dirty="0"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8" action="ppaction://hlinksldjump"/>
                </a:rPr>
                <a:t>gallery</a:t>
              </a:r>
              <a:r>
                <a:rPr lang="en-IN" sz="2400" kern="1200" dirty="0"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·   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9" action="ppaction://hlinksldjump"/>
                </a:rPr>
                <a:t>development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10" action="ppaction://hlinksldjump"/>
                </a:rPr>
                <a:t>tests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lang="en-IN" sz="2400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11" action="ppaction://hlinksldjump"/>
                </a:rPr>
                <a:t>deployment</a:t>
              </a:r>
              <a:endParaRPr lang="en-IN" sz="2200" u="sng" dirty="0">
                <a:solidFill>
                  <a:srgbClr val="2A683D"/>
                </a:solidFill>
                <a:latin typeface="Pixelify Sans SemiBold" pitchFamily="2" charset="0"/>
                <a:cs typeface="Lucida Sans Unicode" panose="020B0602030504020204" pitchFamily="34" charset="0"/>
              </a:endParaRPr>
            </a:p>
          </p:txBody>
        </p:sp>
        <p:pic>
          <p:nvPicPr>
            <p:cNvPr id="3" name="Picture 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904C84D-CBE2-5E12-7FB1-C718BA389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24F6F3-1966-04F5-2E3B-1CCAB2B79BB4}"/>
              </a:ext>
            </a:extLst>
          </p:cNvPr>
          <p:cNvSpPr/>
          <p:nvPr/>
        </p:nvSpPr>
        <p:spPr>
          <a:xfrm>
            <a:off x="7749594" y="2933272"/>
            <a:ext cx="4178755" cy="414512"/>
          </a:xfrm>
          <a:prstGeom prst="roundRect">
            <a:avLst>
              <a:gd name="adj" fmla="val 17980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200" dirty="0">
                <a:solidFill>
                  <a:srgbClr val="2A683D"/>
                </a:solidFill>
                <a:latin typeface="Pixelify Sans SemiBold" pitchFamily="2" charset="0"/>
                <a:cs typeface="Lucida Sans Unicode" panose="020B0602030504020204" pitchFamily="34" charset="0"/>
              </a:rPr>
              <a:t>veethahavya@natur.cuni.cz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6580A-F12F-C392-9E34-1B77AAF783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33" y="3554420"/>
            <a:ext cx="2921739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D9FF90-E208-ACC8-500E-23A0E1A140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21" y="3914420"/>
            <a:ext cx="2105742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868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DD5D43-A77B-E5EE-3C1C-14028EE7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A58662-8930-5D72-DC07-4B1BBC824F21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Optional Peripherals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B87332-CEB7-F3BC-80ED-9CBE704490F0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b="1" dirty="0">
                <a:solidFill>
                  <a:srgbClr val="2F7645"/>
                </a:solidFill>
                <a:latin typeface="VT323" panose="00000509000000000000" pitchFamily="49" charset="0"/>
              </a:rPr>
              <a:t>Subsurface Temperature Sensor</a:t>
            </a: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: </a:t>
            </a:r>
            <a:r>
              <a:rPr lang="en-IN" sz="3000" i="1" dirty="0">
                <a:solidFill>
                  <a:srgbClr val="2F7645"/>
                </a:solidFill>
                <a:latin typeface="VT323" panose="00000509000000000000" pitchFamily="49" charset="0"/>
              </a:rPr>
              <a:t>‘</a:t>
            </a:r>
            <a:r>
              <a:rPr lang="en-IN" sz="3000" i="1" dirty="0" err="1">
                <a:solidFill>
                  <a:srgbClr val="2F7645"/>
                </a:solidFill>
                <a:latin typeface="VT323" panose="00000509000000000000" pitchFamily="49" charset="0"/>
              </a:rPr>
              <a:t>OneWire</a:t>
            </a:r>
            <a:r>
              <a:rPr lang="en-IN" sz="3000" i="1" dirty="0">
                <a:solidFill>
                  <a:srgbClr val="2F7645"/>
                </a:solidFill>
                <a:latin typeface="VT323" panose="00000509000000000000" pitchFamily="49" charset="0"/>
              </a:rPr>
              <a:t>’ DS18B20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Can help with calibration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b="1" dirty="0">
                <a:solidFill>
                  <a:srgbClr val="2F7645"/>
                </a:solidFill>
                <a:latin typeface="VT323" panose="00000509000000000000" pitchFamily="49" charset="0"/>
              </a:rPr>
              <a:t>Air Temperature and Humidity Sensor</a:t>
            </a: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: </a:t>
            </a:r>
            <a:r>
              <a:rPr lang="en-IN" sz="3000" i="1" dirty="0">
                <a:solidFill>
                  <a:srgbClr val="2F7645"/>
                </a:solidFill>
                <a:latin typeface="VT323" panose="00000509000000000000" pitchFamily="49" charset="0"/>
              </a:rPr>
              <a:t>DHT11/DHT22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Useful for hydrological modelling applications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FBA29B-6FD3-0D9E-C5A9-611DF10162C0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7A27AAF-CA35-1D72-DAD4-FAF0F26D1F24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9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C56818A-9174-5780-4979-1FCAF2F9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0ED0902-996D-36A1-E63A-E46B804E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58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C5BBA-C456-6B8F-BB53-3D57915A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B83AB8-A921-CB47-D987-9624EBB83906}"/>
              </a:ext>
            </a:extLst>
          </p:cNvPr>
          <p:cNvSpPr/>
          <p:nvPr/>
        </p:nvSpPr>
        <p:spPr>
          <a:xfrm>
            <a:off x="153759" y="4550227"/>
            <a:ext cx="11884481" cy="1418795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Saturation · Temperature · Salinity 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B94D31-3D4D-868D-046E-EB36AED1D5B1}"/>
              </a:ext>
            </a:extLst>
          </p:cNvPr>
          <p:cNvSpPr/>
          <p:nvPr/>
        </p:nvSpPr>
        <p:spPr>
          <a:xfrm>
            <a:off x="153759" y="2155376"/>
            <a:ext cx="11884481" cy="2224332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Sixtyfour Touching" panose="020B0509070702040507" pitchFamily="49" charset="0"/>
              </a:rPr>
              <a:t>Assessing the Response of Capacitive Soil Moisture Sensors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2015E8-0672-5C0F-9EC5-C2550B6F75A6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D94218-E908-0F06-DA03-0908670FD154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10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D5CEB46-132F-A2BE-2CE1-ED2A1177F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95262E0-C859-C3DE-38DF-F7E7CE25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15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9270BD-9B42-8226-4193-BB3406F38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692406-7D2F-3F11-95E3-56D67FCCE620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C40F17-1861-C63A-E70A-CFF96BC06C2F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56F8380-2D13-7969-5B6A-8ED97B82D669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11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B660D02-D588-1F2E-7223-A2A4B2FF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23CBF60-9E52-89E0-9CCF-D9AF63C9A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BAA1599-BD30-9276-183C-D2391439BF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64" y="446100"/>
            <a:ext cx="4050000" cy="54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6ADAE-9F7B-5878-84AE-7DBF69DF53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5656" y="290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9477-16E4-90C1-5183-1638C529D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6042" y="86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963FC-614A-66A6-BB52-C07D8F28DB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09" y="86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09AB0-1D33-392F-0CF3-267617BDA047}"/>
              </a:ext>
            </a:extLst>
          </p:cNvPr>
          <p:cNvGrpSpPr/>
          <p:nvPr/>
        </p:nvGrpSpPr>
        <p:grpSpPr>
          <a:xfrm>
            <a:off x="274609" y="3942275"/>
            <a:ext cx="2351541" cy="1855324"/>
            <a:chOff x="2417409" y="4075355"/>
            <a:chExt cx="2351541" cy="18553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EE5650-60CA-FC5B-80EA-B940F69E9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0248" y="4075355"/>
              <a:ext cx="874439" cy="628784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D226ED-615A-5432-B67D-807FE5D5B734}"/>
                </a:ext>
              </a:extLst>
            </p:cNvPr>
            <p:cNvSpPr txBox="1"/>
            <p:nvPr/>
          </p:nvSpPr>
          <p:spPr>
            <a:xfrm>
              <a:off x="2417409" y="4730350"/>
              <a:ext cx="2351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7645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+mn-cs"/>
                </a:rPr>
                <a:t>Testing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7645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+mn-cs"/>
                </a:rPr>
                <a:t>Temperature Response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50F0FC-1C16-9FBC-FC3F-9D5D94B37CBB}"/>
              </a:ext>
            </a:extLst>
          </p:cNvPr>
          <p:cNvGrpSpPr/>
          <p:nvPr/>
        </p:nvGrpSpPr>
        <p:grpSpPr>
          <a:xfrm>
            <a:off x="3046010" y="936636"/>
            <a:ext cx="1674441" cy="2307307"/>
            <a:chOff x="5463435" y="1930857"/>
            <a:chExt cx="1674441" cy="23073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6E2DEC-3AB5-7493-7866-78F0A4CCBA27}"/>
                </a:ext>
              </a:extLst>
            </p:cNvPr>
            <p:cNvCxnSpPr>
              <a:cxnSpLocks/>
            </p:cNvCxnSpPr>
            <p:nvPr/>
          </p:nvCxnSpPr>
          <p:spPr>
            <a:xfrm>
              <a:off x="5919085" y="3073392"/>
              <a:ext cx="214483" cy="1164772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C656E-0187-293D-2856-77C9961FB5C5}"/>
                </a:ext>
              </a:extLst>
            </p:cNvPr>
            <p:cNvSpPr txBox="1"/>
            <p:nvPr/>
          </p:nvSpPr>
          <p:spPr>
            <a:xfrm>
              <a:off x="5463435" y="1930857"/>
              <a:ext cx="1674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7645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+mn-cs"/>
                </a:rPr>
                <a:t>Testing Salinity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7645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+mn-cs"/>
                </a:rPr>
                <a:t>Response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155AB3-C1DA-6806-6158-25931F5BD105}"/>
              </a:ext>
            </a:extLst>
          </p:cNvPr>
          <p:cNvGrpSpPr/>
          <p:nvPr/>
        </p:nvGrpSpPr>
        <p:grpSpPr>
          <a:xfrm>
            <a:off x="5474667" y="3390900"/>
            <a:ext cx="2177369" cy="2092307"/>
            <a:chOff x="5474667" y="3390900"/>
            <a:chExt cx="2177369" cy="20923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24E0C1B-D1D7-BDA9-B3D4-AAADFACF8BBB}"/>
                </a:ext>
              </a:extLst>
            </p:cNvPr>
            <p:cNvGrpSpPr/>
            <p:nvPr/>
          </p:nvGrpSpPr>
          <p:grpSpPr>
            <a:xfrm>
              <a:off x="5474667" y="3390900"/>
              <a:ext cx="2039197" cy="2092307"/>
              <a:chOff x="7892092" y="4385121"/>
              <a:chExt cx="2039197" cy="209230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F1BC985-F0AD-B5D5-3D92-3AF04FBC9C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4439" y="4385121"/>
                <a:ext cx="126889" cy="865767"/>
              </a:xfrm>
              <a:prstGeom prst="line">
                <a:avLst/>
              </a:prstGeom>
              <a:ln w="38100">
                <a:solidFill>
                  <a:srgbClr val="D22D4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02824B-F900-DAC2-7077-F7D9661AE6A1}"/>
                  </a:ext>
                </a:extLst>
              </p:cNvPr>
              <p:cNvSpPr txBox="1"/>
              <p:nvPr/>
            </p:nvSpPr>
            <p:spPr>
              <a:xfrm>
                <a:off x="7892092" y="5277099"/>
                <a:ext cx="20391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7645"/>
                    </a:solidFill>
                    <a:effectLst/>
                    <a:uLnTx/>
                    <a:uFillTx/>
                    <a:latin typeface="Pixelify Sans SemiBold" pitchFamily="2" charset="0"/>
                    <a:ea typeface="+mn-ea"/>
                    <a:cs typeface="+mn-cs"/>
                  </a:rPr>
                  <a:t>Testing Saturation Response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9D5632-C0E2-00BE-237D-86E325088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7014" y="3598500"/>
              <a:ext cx="1795022" cy="651643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2110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78DB9-F146-0BF3-3896-8DB844DE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2DE7CA-6826-5A4C-5FCF-4319F6799EC9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Measuring Principle of Capacitive Soil Moisture Sensors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ABF46E-2218-29CA-5D99-C2F8FC57D0B0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Non-contact Measurement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via </a:t>
            </a: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Dielectric Constant change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Sensor body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= Capacitor with Soil as Dielectric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Sensor forms part of </a:t>
            </a: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RC circuit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→ Frequency shift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Microcontroller measures </a:t>
            </a: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voltage output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∝ moisture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u="sng" dirty="0">
                <a:solidFill>
                  <a:srgbClr val="2F7645"/>
                </a:solidFill>
                <a:latin typeface="VT323" panose="00000509000000000000" pitchFamily="49" charset="0"/>
              </a:rPr>
              <a:t>↑Moisture⇒ ↑Dielectric constant⇒ ↑Capacitance⇒ ↓Value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rgbClr val="2F7645"/>
                </a:solidFill>
                <a:latin typeface="VT323" panose="00000509000000000000" pitchFamily="49" charset="0"/>
              </a:rPr>
              <a:t>RC time constant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: </a:t>
            </a:r>
            <a:r>
              <a:rPr lang="el-GR" sz="3600" dirty="0">
                <a:solidFill>
                  <a:srgbClr val="2F7645"/>
                </a:solidFill>
              </a:rPr>
              <a:t>τ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</a:t>
            </a:r>
            <a:r>
              <a:rPr lang="el-GR" sz="3600" dirty="0">
                <a:solidFill>
                  <a:srgbClr val="2F7645"/>
                </a:solidFill>
              </a:rPr>
              <a:t>=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R⋅C </a:t>
            </a:r>
            <a:r>
              <a:rPr lang="en-IN" dirty="0">
                <a:solidFill>
                  <a:srgbClr val="2F7645"/>
                </a:solidFill>
                <a:latin typeface="VT323" panose="00000509000000000000" pitchFamily="49" charset="0"/>
              </a:rPr>
              <a:t>(time to charge capacitor to ~63% of final voltage)</a:t>
            </a:r>
            <a:endParaRPr lang="en-IN" sz="3600" dirty="0">
              <a:solidFill>
                <a:srgbClr val="2F7645"/>
              </a:solidFill>
              <a:latin typeface="VT323" panose="00000509000000000000" pitchFamily="49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Capacitance Relation: C = </a:t>
            </a:r>
            <a:r>
              <a:rPr lang="el-GR" sz="3600" dirty="0">
                <a:solidFill>
                  <a:srgbClr val="2F7645"/>
                </a:solidFill>
              </a:rPr>
              <a:t>ε</a:t>
            </a:r>
            <a:r>
              <a:rPr lang="en-IN" sz="3600" baseline="-25000" dirty="0">
                <a:solidFill>
                  <a:srgbClr val="2F7645"/>
                </a:solidFill>
                <a:latin typeface="VT323" panose="00000509000000000000" pitchFamily="49" charset="0"/>
              </a:rPr>
              <a:t>r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​</a:t>
            </a:r>
            <a:r>
              <a:rPr lang="el-GR" sz="3600" dirty="0">
                <a:solidFill>
                  <a:srgbClr val="2F7645"/>
                </a:solidFill>
              </a:rPr>
              <a:t>ε</a:t>
            </a:r>
            <a:r>
              <a:rPr lang="el-GR" sz="3600" baseline="-25000" dirty="0">
                <a:solidFill>
                  <a:srgbClr val="2F7645"/>
                </a:solidFill>
              </a:rPr>
              <a:t>0</a:t>
            </a:r>
            <a:r>
              <a:rPr lang="el-GR" sz="3600" dirty="0">
                <a:solidFill>
                  <a:srgbClr val="2F7645"/>
                </a:solidFill>
              </a:rPr>
              <a:t>​</a:t>
            </a:r>
            <a:r>
              <a:rPr lang="en-IN" sz="3600" dirty="0">
                <a:solidFill>
                  <a:srgbClr val="2F7645"/>
                </a:solidFill>
                <a:latin typeface="VT323" panose="00000509000000000000" pitchFamily="49" charset="0"/>
              </a:rPr>
              <a:t> (A/d)​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03A18F-17C3-FDB9-A04E-D7162F1F6420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8389E9-672F-658C-376F-3564452FE264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12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49A8ABA-A3AF-E006-392F-BD4740698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7432B17-7625-C9EE-5782-5AC8B9E5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29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C973C-4142-A695-5B01-66E8EEB84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358582-89EC-8CF5-B6E1-8871A658CB27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Saturation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F27B46-F2B0-B222-EB68-AF9FCCD40F7B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Not linear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Exponential</a:t>
            </a: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 Decay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In line with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what one expects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from the measuring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principle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3000" dirty="0">
              <a:solidFill>
                <a:srgbClr val="2F7645"/>
              </a:solidFill>
              <a:latin typeface="VT323" panose="00000509000000000000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702783-BD18-3FFF-054E-56CFC20DDFA7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99F41A4-6D34-42FE-6918-12EFED540CC3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13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12FD520-9691-F6A4-38FB-84048CC9F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72E380-F042-192A-0A70-DEF7A6531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EC970B-5C3D-5113-D3E1-09FDDB343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78" y="1491342"/>
            <a:ext cx="8147353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327022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CFDF3-B4D6-CDE6-8072-CCB925C8B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CF1B2AC-0553-C397-0D2F-6A878BF52476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Saturation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…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EF40C9-3B15-7AA8-7257-627B24C9FF66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Due to the testing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method, the sensor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was not sensitive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to saturation &lt;0.26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More noise at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lower saturation,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possibly from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contact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establishment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DB5D3-1B45-84BF-AF4C-12B053FBA4D7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8D47E9A-58B4-860B-CBE2-8B3A1921BC88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14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A47F71F-D655-0605-241C-B367406AC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DCA4BDE-665C-A783-4938-7EAA99FE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7D5216E-8A3D-E479-2301-A3F1B0247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178" y="1491342"/>
            <a:ext cx="8147353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267234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BC8879-5569-E53C-CE6E-C2B98B323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B1B5C9-179D-3A4A-5F8C-19CA60BDDB00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Saturation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…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A4742-388A-4C7E-D56B-F8321E89A805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A better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relationship that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takes into account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the uncertainty at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lower saturation</a:t>
            </a:r>
            <a:endParaRPr lang="en-IN" sz="3000" dirty="0">
              <a:solidFill>
                <a:srgbClr val="2F7645"/>
              </a:solidFill>
              <a:latin typeface="VT323" panose="00000509000000000000" pitchFamily="49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Better validation 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results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D53900-96A5-C5E4-DFD1-98982C322BF9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C52AF5-13E3-C4F6-4688-C369C6DC635A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15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35FC623-7C7B-A4A4-09DC-AC6C76CD9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1B06326-9F9D-9339-D30A-C3FFEA36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D8FCA2-AC5A-2F53-BC27-35E11D0D7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178" y="1491342"/>
            <a:ext cx="8147353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274910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24A2A8-7846-F74D-B14E-C154423B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2A744A9-3DA4-D1D0-9B70-B99170404A8A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Temperature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820CA-C079-0AEA-AE40-333C5A9B2AB1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Satisfyingly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Linear Response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In line with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what can be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expected from the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measuring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principle of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the device.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464DFB-5F11-15F2-F488-98175D1465E8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297285-FE47-5C8F-5FFC-D62586B8AEBF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16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696CF9-D415-4B55-AC97-3DB84A535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8DAEC4D-E232-6A64-3FAA-C658762B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85BEF9-5080-8268-1CDF-89DD25B33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333"/>
          <a:stretch/>
        </p:blipFill>
        <p:spPr>
          <a:xfrm>
            <a:off x="3756178" y="1491342"/>
            <a:ext cx="8147353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1026667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BEB94-3741-B07C-5E78-E9584B2D3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D15D400-D4D8-7989-B897-8647F08E3FF5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Temperature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 …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69ED2C-3A7F-A2F8-5F7A-7EF757CD8579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Satisfyingly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even spread of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sensor response</a:t>
            </a:r>
            <a:b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</a:b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across temperatures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Some outliers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may be attributed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to the not-so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robust ADC on </a:t>
            </a:r>
            <a:r>
              <a:rPr lang="en-IN" sz="3000" dirty="0" err="1">
                <a:solidFill>
                  <a:srgbClr val="2F7645"/>
                </a:solidFill>
                <a:latin typeface="VT323" panose="00000509000000000000" pitchFamily="49" charset="0"/>
              </a:rPr>
              <a:t>Rpi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Pico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DD2B56-9038-1B85-881B-631F06A46D8C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CE4D231-C165-FD41-B979-C9D6B12A7128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17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36F03F-895D-2C2F-10E5-7B1A16C93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94AFE26-3F37-D0F7-3AD8-5569776B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540BDC-5DAC-8A17-A195-7E74610CA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6178" y="1491342"/>
            <a:ext cx="8147353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1479320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5DE57-858E-8D80-9CE8-8AEE8B34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119F65-0D65-662A-EE6F-7DB5E9E12B66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Salinity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vs Sensor Response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D813E-18A2-F502-6775-EC3D34D989E2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Low magnitude noise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No discernible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relationship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FF518-08E0-6884-A01C-B24BFDED7B66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0224B97-252A-B8A2-98C8-E25D5599D171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18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E1DBF49-5FAD-2CB1-80C8-0125F935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D890C1A-7CF6-F1DD-FB12-3238C129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183C53-7BA8-946D-E7D2-A80C4EAFDC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b="2014"/>
          <a:stretch/>
        </p:blipFill>
        <p:spPr>
          <a:xfrm>
            <a:off x="4082143" y="1491342"/>
            <a:ext cx="7821388" cy="4582886"/>
          </a:xfrm>
          <a:prstGeom prst="roundRect">
            <a:avLst>
              <a:gd name="adj" fmla="val 2296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285426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50BFD2-E6D6-D1A2-FE0B-64CBB8C54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6A872B-94D4-DA6B-FA37-392B6AAEC4CF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EC122B-447F-1977-2F87-297443359F45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AF4E170-19F0-C63B-8765-D964790785F1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</a:t>
              </a:r>
              <a:r>
                <a:rPr kumimoji="0" lang="en-IN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b="0" i="0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·</a:t>
              </a:r>
              <a:r>
                <a:rPr kumimoji="0" lang="en-IN" b="0" i="0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lang="en-IN" kern="1200" dirty="0"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lang="en-IN" kern="1200" dirty="0"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·   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lang="en-IN" b="0" i="0" kern="1200" spc="0" baseline="0" dirty="0">
                  <a:ln>
                    <a:noFill/>
                  </a:ln>
                  <a:solidFill>
                    <a:srgbClr val="2A683D"/>
                  </a:solidFill>
                  <a:effectLst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0422C8-86FC-6AA1-669E-BA7C391AC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5E6188-D74B-6186-C339-6BC120507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05015D8-186C-F9A1-7D78-A7C357795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89980" l="5121" r="90000">
                        <a14:foregroundMark x1="25879" y1="13737" x2="23394" y2="39192"/>
                        <a14:foregroundMark x1="23394" y1="39192" x2="15394" y2="34020"/>
                        <a14:foregroundMark x1="15394" y1="34020" x2="12848" y2="25131"/>
                        <a14:foregroundMark x1="12848" y1="25131" x2="24152" y2="19798"/>
                        <a14:foregroundMark x1="24152" y1="19798" x2="11364" y2="24929"/>
                        <a14:foregroundMark x1="11364" y1="24929" x2="7000" y2="32444"/>
                        <a14:foregroundMark x1="6483" y1="36720" x2="5788" y2="42465"/>
                        <a14:foregroundMark x1="7000" y1="32444" x2="6705" y2="34885"/>
                        <a14:foregroundMark x1="6770" y1="55400" x2="7545" y2="65616"/>
                        <a14:foregroundMark x1="5788" y1="42465" x2="6456" y2="51269"/>
                        <a14:foregroundMark x1="7545" y1="65616" x2="18152" y2="65859"/>
                        <a14:foregroundMark x1="18152" y1="65859" x2="23667" y2="70222"/>
                        <a14:foregroundMark x1="23667" y1="70222" x2="35848" y2="67636"/>
                        <a14:foregroundMark x1="35848" y1="67636" x2="42576" y2="67919"/>
                        <a14:foregroundMark x1="42576" y1="67919" x2="46000" y2="46138"/>
                        <a14:foregroundMark x1="46383" y1="31516" x2="46325" y2="27555"/>
                        <a14:foregroundMark x1="45951" y1="25703" x2="40941" y2="20610"/>
                        <a14:foregroundMark x1="29882" y1="18095" x2="26909" y2="15717"/>
                        <a14:foregroundMark x1="26909" y1="15717" x2="26727" y2="15313"/>
                        <a14:foregroundMark x1="35182" y1="20323" x2="15545" y2="36283"/>
                        <a14:foregroundMark x1="25848" y1="77535" x2="25303" y2="76525"/>
                        <a14:foregroundMark x1="26364" y1="76727" x2="25545" y2="77131"/>
                        <a14:foregroundMark x1="24697" y1="75798" x2="25424" y2="77131"/>
                        <a14:foregroundMark x1="26848" y1="76444" x2="26727" y2="76687"/>
                        <a14:backgroundMark x1="48455" y1="33010" x2="49394" y2="71475"/>
                        <a14:backgroundMark x1="49394" y1="71475" x2="42939" y2="77939"/>
                        <a14:backgroundMark x1="24014" y1="76585" x2="15273" y2="75960"/>
                        <a14:backgroundMark x1="42939" y1="77939" x2="27331" y2="76823"/>
                        <a14:backgroundMark x1="26114" y1="78426" x2="36758" y2="80848"/>
                        <a14:backgroundMark x1="15273" y1="75960" x2="26051" y2="78412"/>
                        <a14:backgroundMark x1="36758" y1="80848" x2="57727" y2="74707"/>
                        <a14:backgroundMark x1="57727" y1="74707" x2="70485" y2="77172"/>
                        <a14:backgroundMark x1="70485" y1="77172" x2="84879" y2="76768"/>
                        <a14:backgroundMark x1="84879" y1="76768" x2="90121" y2="77939"/>
                        <a14:backgroundMark x1="46424" y1="31515" x2="46667" y2="44525"/>
                        <a14:backgroundMark x1="5788" y1="36040" x2="5788" y2="36040"/>
                        <a14:backgroundMark x1="6545" y1="36364" x2="6545" y2="36364"/>
                        <a14:backgroundMark x1="6303" y1="34909" x2="6364" y2="36727"/>
                        <a14:backgroundMark x1="5182" y1="33091" x2="5182" y2="33091"/>
                        <a14:backgroundMark x1="5848" y1="33333" x2="5242" y2="32768"/>
                        <a14:backgroundMark x1="5485" y1="33657" x2="5000" y2="33172"/>
                        <a14:backgroundMark x1="6606" y1="51273" x2="6545" y2="55394"/>
                        <a14:backgroundMark x1="6364" y1="50949" x2="5879" y2="52242"/>
                        <a14:backgroundMark x1="29879" y1="18101" x2="36545" y2="19111"/>
                        <a14:backgroundMark x1="36545" y1="19111" x2="35061" y2="20242"/>
                        <a14:backgroundMark x1="35606" y1="19596" x2="41848" y2="19596"/>
                        <a14:backgroundMark x1="46485" y1="43960" x2="46303" y2="46182"/>
                        <a14:backgroundMark x1="46000" y1="25616" x2="47788" y2="26182"/>
                        <a14:backgroundMark x1="45939" y1="34384" x2="45788" y2="41455"/>
                        <a14:backgroundMark x1="45788" y1="41455" x2="49879" y2="32081"/>
                        <a14:backgroundMark x1="49879" y1="32081" x2="48636" y2="24162"/>
                        <a14:backgroundMark x1="48636" y1="24162" x2="48576" y2="24687"/>
                        <a14:backgroundMark x1="46909" y1="31354" x2="45879" y2="34141"/>
                        <a14:backgroundMark x1="45879" y1="31434" x2="46121" y2="31919"/>
                        <a14:backgroundMark x1="46000" y1="27071" x2="46000" y2="27071"/>
                        <a14:backgroundMark x1="46000" y1="27071" x2="47606" y2="25697"/>
                        <a14:backgroundMark x1="45879" y1="26101" x2="46485" y2="23475"/>
                        <a14:backgroundMark x1="45848" y1="31111" x2="48212" y2="31677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0716" r="51686" b="21085"/>
          <a:stretch/>
        </p:blipFill>
        <p:spPr>
          <a:xfrm>
            <a:off x="4099354" y="1489915"/>
            <a:ext cx="4107342" cy="4677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5FAC15-7A2B-0902-149A-5445EFEAEF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7545" r="90000">
                        <a14:foregroundMark x1="7545" y1="17859" x2="15455" y2="18869"/>
                        <a14:foregroundMark x1="15455" y1="18869" x2="16121" y2="31919"/>
                        <a14:foregroundMark x1="16121" y1="31919" x2="23333" y2="36929"/>
                        <a14:foregroundMark x1="23333" y1="36929" x2="26121" y2="45576"/>
                        <a14:foregroundMark x1="26121" y1="45576" x2="35545" y2="58141"/>
                        <a14:foregroundMark x1="35545" y1="58141" x2="41970" y2="60687"/>
                        <a14:foregroundMark x1="41970" y1="60687" x2="34061" y2="32485"/>
                        <a14:foregroundMark x1="34061" y1="32485" x2="36545" y2="23313"/>
                        <a14:foregroundMark x1="36545" y1="23313" x2="41939" y2="24283"/>
                        <a14:foregroundMark x1="41939" y1="24283" x2="44788" y2="37333"/>
                        <a14:foregroundMark x1="44788" y1="37333" x2="44121" y2="44283"/>
                        <a14:foregroundMark x1="44121" y1="44283" x2="33212" y2="55071"/>
                        <a14:foregroundMark x1="33212" y1="55071" x2="28818" y2="61778"/>
                        <a14:foregroundMark x1="28818" y1="61778" x2="26121" y2="72000"/>
                        <a14:foregroundMark x1="26121" y1="72000" x2="22364" y2="36889"/>
                        <a14:foregroundMark x1="22364" y1="36889" x2="25303" y2="11354"/>
                        <a14:foregroundMark x1="25000" y1="11273" x2="25000" y2="11273"/>
                        <a14:foregroundMark x1="25000" y1="11273" x2="31273" y2="16727"/>
                        <a14:foregroundMark x1="31273" y1="16727" x2="38727" y2="16242"/>
                        <a14:foregroundMark x1="38727" y1="16242" x2="44212" y2="19960"/>
                        <a14:foregroundMark x1="44212" y1="19960" x2="44515" y2="23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7" t="8110" r="52088" b="26493"/>
          <a:stretch/>
        </p:blipFill>
        <p:spPr>
          <a:xfrm>
            <a:off x="277094" y="137686"/>
            <a:ext cx="3903133" cy="4484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5F74DA-6CBE-1BA1-60CB-0D9018BB41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0" b="89980" l="10000" r="92667">
                        <a14:foregroundMark x1="51912" y1="66500" x2="51909" y2="66263"/>
                        <a14:foregroundMark x1="51848" y1="61231" x2="51843" y2="60814"/>
                        <a14:foregroundMark x1="51909" y1="66263" x2="57949" y2="70336"/>
                        <a14:foregroundMark x1="71764" y1="70510" x2="90719" y2="68713"/>
                        <a14:foregroundMark x1="52727" y1="52687" x2="62879" y2="66586"/>
                        <a14:foregroundMark x1="62879" y1="66586" x2="68485" y2="66222"/>
                        <a14:foregroundMark x1="68485" y1="66222" x2="63636" y2="69131"/>
                        <a14:foregroundMark x1="63636" y1="69131" x2="57970" y2="69293"/>
                        <a14:foregroundMark x1="57970" y1="69293" x2="70818" y2="68444"/>
                        <a14:foregroundMark x1="70818" y1="68444" x2="69879" y2="69212"/>
                        <a14:foregroundMark x1="60485" y1="60566" x2="66727" y2="64687"/>
                        <a14:foregroundMark x1="66727" y1="64687" x2="69121" y2="67636"/>
                        <a14:foregroundMark x1="52724" y1="53987" x2="52788" y2="54424"/>
                        <a14:foregroundMark x1="90606" y1="26263" x2="85394" y2="23556"/>
                        <a14:foregroundMark x1="85394" y1="23556" x2="90939" y2="24162"/>
                        <a14:foregroundMark x1="90939" y1="24162" x2="91000" y2="27071"/>
                        <a14:foregroundMark x1="90303" y1="23394" x2="89212" y2="22869"/>
                        <a14:backgroundMark x1="50547" y1="28563" x2="24212" y2="62101"/>
                        <a14:backgroundMark x1="24212" y1="62101" x2="47424" y2="44040"/>
                        <a14:backgroundMark x1="47424" y1="44040" x2="50797" y2="49087"/>
                        <a14:backgroundMark x1="73807" y1="71298" x2="74970" y2="72162"/>
                        <a14:backgroundMark x1="74970" y1="72162" x2="71515" y2="79111"/>
                        <a14:backgroundMark x1="71515" y1="79111" x2="20303" y2="80040"/>
                        <a14:backgroundMark x1="20303" y1="80040" x2="23727" y2="72081"/>
                        <a14:backgroundMark x1="23727" y1="72081" x2="37848" y2="66586"/>
                        <a14:backgroundMark x1="47606" y1="45939" x2="50273" y2="71232"/>
                        <a14:backgroundMark x1="50273" y1="71232" x2="42273" y2="49535"/>
                        <a14:backgroundMark x1="42273" y1="49535" x2="36697" y2="62141"/>
                        <a14:backgroundMark x1="36697" y1="62141" x2="53091" y2="73939"/>
                        <a14:backgroundMark x1="53091" y1="73939" x2="59121" y2="75071"/>
                        <a14:backgroundMark x1="59121" y1="75071" x2="55939" y2="82788"/>
                        <a14:backgroundMark x1="55939" y1="82788" x2="41121" y2="85172"/>
                        <a14:backgroundMark x1="41121" y1="85172" x2="49333" y2="81576"/>
                        <a14:backgroundMark x1="82152" y1="75879" x2="76091" y2="79556"/>
                        <a14:backgroundMark x1="76091" y1="79556" x2="82152" y2="78222"/>
                        <a14:backgroundMark x1="82152" y1="78222" x2="81061" y2="70747"/>
                        <a14:backgroundMark x1="81061" y1="70747" x2="74273" y2="74465"/>
                        <a14:backgroundMark x1="29333" y1="71838" x2="35182" y2="70990"/>
                        <a14:backgroundMark x1="35182" y1="70990" x2="42121" y2="75475"/>
                        <a14:backgroundMark x1="42121" y1="75475" x2="30848" y2="78788"/>
                        <a14:backgroundMark x1="30848" y1="78788" x2="36364" y2="78505"/>
                        <a14:backgroundMark x1="66121" y1="73495" x2="59909" y2="72929"/>
                        <a14:backgroundMark x1="59909" y1="72929" x2="64333" y2="72444"/>
                        <a14:backgroundMark x1="58939" y1="70465" x2="71545" y2="71919"/>
                        <a14:backgroundMark x1="57727" y1="70788" x2="72000" y2="71556"/>
                        <a14:backgroundMark x1="72000" y1="71556" x2="70061" y2="71838"/>
                        <a14:backgroundMark x1="48030" y1="33253" x2="47788" y2="42141"/>
                        <a14:backgroundMark x1="47788" y1="42141" x2="48727" y2="33939"/>
                        <a14:backgroundMark x1="48727" y1="33939" x2="51939" y2="61212"/>
                        <a14:backgroundMark x1="51596" y1="52384" x2="50667" y2="28444"/>
                        <a14:backgroundMark x1="51939" y1="61212" x2="51606" y2="52645"/>
                        <a14:backgroundMark x1="50667" y1="28444" x2="53333" y2="20687"/>
                        <a14:backgroundMark x1="53333" y1="20687" x2="60000" y2="19879"/>
                        <a14:backgroundMark x1="60000" y1="19879" x2="88800" y2="21815"/>
                        <a14:backgroundMark x1="91338" y1="27058" x2="92030" y2="28970"/>
                        <a14:backgroundMark x1="92030" y1="28970" x2="91606" y2="70222"/>
                        <a14:backgroundMark x1="51727" y1="20404" x2="51364" y2="45091"/>
                        <a14:backgroundMark x1="51364" y1="45091" x2="51879" y2="27192"/>
                        <a14:backgroundMark x1="51879" y1="27192" x2="51970" y2="26909"/>
                        <a14:backgroundMark x1="52970" y1="19354" x2="50030" y2="33212"/>
                        <a14:backgroundMark x1="50030" y1="33212" x2="50667" y2="50626"/>
                        <a14:backgroundMark x1="50667" y1="50626" x2="51576" y2="43677"/>
                        <a14:backgroundMark x1="51576" y1="43677" x2="51545" y2="53980"/>
                        <a14:backgroundMark x1="51364" y1="21495" x2="50939" y2="22788"/>
                        <a14:backgroundMark x1="92727" y1="23556" x2="91970" y2="24202"/>
                        <a14:backgroundMark x1="91970" y1="25616" x2="92273" y2="28242"/>
                        <a14:backgroundMark x1="92333" y1="25172" x2="91788" y2="24606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6" t="20555" r="8332" b="28730"/>
          <a:stretch/>
        </p:blipFill>
        <p:spPr>
          <a:xfrm>
            <a:off x="8159335" y="222349"/>
            <a:ext cx="3755571" cy="3477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DB51F02-B104-F4F4-D656-3E418F3B8E54}"/>
              </a:ext>
            </a:extLst>
          </p:cNvPr>
          <p:cNvGrpSpPr/>
          <p:nvPr/>
        </p:nvGrpSpPr>
        <p:grpSpPr>
          <a:xfrm>
            <a:off x="421828" y="3101003"/>
            <a:ext cx="1806832" cy="2362388"/>
            <a:chOff x="421828" y="3101003"/>
            <a:chExt cx="1806832" cy="236238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F54B6FF-7486-1954-F883-73B60C83D447}"/>
                </a:ext>
              </a:extLst>
            </p:cNvPr>
            <p:cNvCxnSpPr>
              <a:cxnSpLocks/>
            </p:cNvCxnSpPr>
            <p:nvPr/>
          </p:nvCxnSpPr>
          <p:spPr>
            <a:xfrm>
              <a:off x="1252053" y="3101003"/>
              <a:ext cx="0" cy="1873768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E6BF111-EEE3-5C2E-7A4A-113C99AAA1E3}"/>
                </a:ext>
              </a:extLst>
            </p:cNvPr>
            <p:cNvSpPr txBox="1"/>
            <p:nvPr/>
          </p:nvSpPr>
          <p:spPr>
            <a:xfrm>
              <a:off x="421828" y="5001726"/>
              <a:ext cx="1806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RTC module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5A035E-7685-3FA4-3BBE-E702CC4B1729}"/>
              </a:ext>
            </a:extLst>
          </p:cNvPr>
          <p:cNvGrpSpPr/>
          <p:nvPr/>
        </p:nvGrpSpPr>
        <p:grpSpPr>
          <a:xfrm>
            <a:off x="3020786" y="1080896"/>
            <a:ext cx="5241471" cy="856761"/>
            <a:chOff x="3020786" y="1080896"/>
            <a:chExt cx="5241471" cy="8567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618B888-C1EC-2418-86E4-5D505C4D1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0786" y="1311729"/>
              <a:ext cx="1872343" cy="625928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15EEC7-5DFE-3436-A14F-D142ED468C2B}"/>
                </a:ext>
              </a:extLst>
            </p:cNvPr>
            <p:cNvSpPr txBox="1"/>
            <p:nvPr/>
          </p:nvSpPr>
          <p:spPr>
            <a:xfrm>
              <a:off x="4887686" y="1080896"/>
              <a:ext cx="3374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Microcontroller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6955930-4486-B2F9-C153-DE4AA5D35B81}"/>
              </a:ext>
            </a:extLst>
          </p:cNvPr>
          <p:cNvGrpSpPr/>
          <p:nvPr/>
        </p:nvGrpSpPr>
        <p:grpSpPr>
          <a:xfrm>
            <a:off x="1687286" y="372208"/>
            <a:ext cx="6422570" cy="1282421"/>
            <a:chOff x="1687286" y="372208"/>
            <a:chExt cx="6422570" cy="128242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1489233-FE97-E12C-097F-A1D472AB37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286" y="620486"/>
              <a:ext cx="3009900" cy="1034143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F78B02-5072-E054-8636-A22BC7141995}"/>
                </a:ext>
              </a:extLst>
            </p:cNvPr>
            <p:cNvSpPr txBox="1"/>
            <p:nvPr/>
          </p:nvSpPr>
          <p:spPr>
            <a:xfrm>
              <a:off x="4697185" y="372208"/>
              <a:ext cx="3412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micro SD card module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0A88CE9-BDB9-775B-378A-78FD283B2B63}"/>
              </a:ext>
            </a:extLst>
          </p:cNvPr>
          <p:cNvGrpSpPr/>
          <p:nvPr/>
        </p:nvGrpSpPr>
        <p:grpSpPr>
          <a:xfrm>
            <a:off x="3192236" y="2340429"/>
            <a:ext cx="1180812" cy="3058422"/>
            <a:chOff x="3192236" y="2340429"/>
            <a:chExt cx="1180812" cy="305842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ADE3AF2-B390-788D-699F-BF8E19BB26C3}"/>
                </a:ext>
              </a:extLst>
            </p:cNvPr>
            <p:cNvCxnSpPr>
              <a:cxnSpLocks/>
            </p:cNvCxnSpPr>
            <p:nvPr/>
          </p:nvCxnSpPr>
          <p:spPr>
            <a:xfrm>
              <a:off x="4022021" y="2340429"/>
              <a:ext cx="0" cy="1986642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1FB713-A23A-7895-C226-475727143ABC}"/>
                </a:ext>
              </a:extLst>
            </p:cNvPr>
            <p:cNvSpPr txBox="1"/>
            <p:nvPr/>
          </p:nvSpPr>
          <p:spPr>
            <a:xfrm>
              <a:off x="3192236" y="4198522"/>
              <a:ext cx="118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Analog Ports (SMS)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4FBCEBF-F975-B018-8BE0-0FC9985C420D}"/>
              </a:ext>
            </a:extLst>
          </p:cNvPr>
          <p:cNvGrpSpPr/>
          <p:nvPr/>
        </p:nvGrpSpPr>
        <p:grpSpPr>
          <a:xfrm>
            <a:off x="8011886" y="4037887"/>
            <a:ext cx="1987551" cy="2103530"/>
            <a:chOff x="8011886" y="4037887"/>
            <a:chExt cx="1987551" cy="210353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DD887B5-E989-69A9-D595-8C2050E0EF58}"/>
                </a:ext>
              </a:extLst>
            </p:cNvPr>
            <p:cNvCxnSpPr>
              <a:cxnSpLocks/>
            </p:cNvCxnSpPr>
            <p:nvPr/>
          </p:nvCxnSpPr>
          <p:spPr>
            <a:xfrm>
              <a:off x="8011886" y="4037887"/>
              <a:ext cx="440871" cy="1002199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4064748-23DF-598E-3CDE-04FC440208EA}"/>
                </a:ext>
              </a:extLst>
            </p:cNvPr>
            <p:cNvSpPr txBox="1"/>
            <p:nvPr/>
          </p:nvSpPr>
          <p:spPr>
            <a:xfrm>
              <a:off x="8434616" y="4941088"/>
              <a:ext cx="15648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Digital Port (OW/DHT)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2BA5A4-8AAF-F177-901A-D21390595FFE}"/>
              </a:ext>
            </a:extLst>
          </p:cNvPr>
          <p:cNvGrpSpPr/>
          <p:nvPr/>
        </p:nvGrpSpPr>
        <p:grpSpPr>
          <a:xfrm>
            <a:off x="10077390" y="3516086"/>
            <a:ext cx="1781234" cy="1935416"/>
            <a:chOff x="8482633" y="3376446"/>
            <a:chExt cx="1781234" cy="1935416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ABAC3A-B74E-EBCC-2E2E-EDD809D40A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5190" y="3376446"/>
              <a:ext cx="136267" cy="810985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DA317E-E5E4-9731-E968-F0ABFFAA11FE}"/>
                </a:ext>
              </a:extLst>
            </p:cNvPr>
            <p:cNvSpPr txBox="1"/>
            <p:nvPr/>
          </p:nvSpPr>
          <p:spPr>
            <a:xfrm>
              <a:off x="8482633" y="4111533"/>
              <a:ext cx="17812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Custom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3D Printed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Housing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E1FB17-FD5B-5808-A7AD-9F36825AC0E6}"/>
              </a:ext>
            </a:extLst>
          </p:cNvPr>
          <p:cNvGrpSpPr/>
          <p:nvPr/>
        </p:nvGrpSpPr>
        <p:grpSpPr>
          <a:xfrm>
            <a:off x="5818653" y="3168964"/>
            <a:ext cx="1775678" cy="1453637"/>
            <a:chOff x="8236078" y="4163185"/>
            <a:chExt cx="1775678" cy="145363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54F6012-2CE6-67E5-C083-1E6ADC148C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36078" y="4385121"/>
              <a:ext cx="165250" cy="1231701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27F8A18-0819-5103-00BA-AC1099FAA94F}"/>
                </a:ext>
              </a:extLst>
            </p:cNvPr>
            <p:cNvSpPr txBox="1"/>
            <p:nvPr/>
          </p:nvSpPr>
          <p:spPr>
            <a:xfrm>
              <a:off x="8446935" y="4163185"/>
              <a:ext cx="1564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Status 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0220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784D0-46DE-A89B-7DBE-700AF0AEB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C91FAC7-71A6-5B63-56CA-4756517516E3}"/>
              </a:ext>
            </a:extLst>
          </p:cNvPr>
          <p:cNvSpPr/>
          <p:nvPr/>
        </p:nvSpPr>
        <p:spPr>
          <a:xfrm>
            <a:off x="153759" y="4550227"/>
            <a:ext cx="11884481" cy="1418795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 err="1">
                <a:solidFill>
                  <a:srgbClr val="2F7645"/>
                </a:solidFill>
                <a:latin typeface="Workbench Touching" panose="02060509070702040507" pitchFamily="49" charset="0"/>
              </a:rPr>
              <a:t>Rokytka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 Catchment, Sumava, Czechia  · </a:t>
            </a:r>
            <a:r>
              <a:rPr lang="en-IN" sz="3000" dirty="0" err="1">
                <a:solidFill>
                  <a:srgbClr val="2F7645"/>
                </a:solidFill>
                <a:latin typeface="Workbench Touching" panose="02060509070702040507" pitchFamily="49" charset="0"/>
              </a:rPr>
              <a:t>Berembadi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 Catchment, Deccan India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D0C0C1-989B-2836-50F1-7D274E6E4D41}"/>
              </a:ext>
            </a:extLst>
          </p:cNvPr>
          <p:cNvSpPr/>
          <p:nvPr/>
        </p:nvSpPr>
        <p:spPr>
          <a:xfrm>
            <a:off x="153759" y="2155376"/>
            <a:ext cx="11884481" cy="2224332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Sixtyfour Touching" panose="020B0509070702040507" pitchFamily="49" charset="0"/>
              </a:rPr>
              <a:t>Field Deployment and Validation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Sixtyfour Touching" panose="020B0509070702040507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09999-F090-ACD7-6ABD-45354FAEF0D9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3205140-5776-3EB6-4739-E3AAAC7CC5E6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19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BE25BB5-19C6-EC75-21C7-4D6643226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0E129BD-8083-C67F-B3D4-E5215344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380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2641A-6283-0D97-97CB-0187AC35B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F8204C-06AA-D559-7F65-199ACAEAA43D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FE38D8-1D7A-5BA7-0F72-CFCC825F5C91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917C36-CC48-9EE7-24CB-A7BB6883AC54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20/26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18ADCCC-AB25-6712-48F8-5841DB9F4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E24049D-44D3-7E16-6504-76B27383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871061-CE3F-F9E4-F60C-A2D62ABD2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26133" r="24955" b="15668"/>
          <a:stretch/>
        </p:blipFill>
        <p:spPr>
          <a:xfrm>
            <a:off x="408214" y="411332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3A77A-06C2-3FDB-78B0-4E52F9C15F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6112" r="32745" b="42711"/>
          <a:stretch/>
        </p:blipFill>
        <p:spPr>
          <a:xfrm>
            <a:off x="2378157" y="2325373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1BC1F-AF2D-0589-F4A8-2588FC511D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0534" r="15795" b="16491"/>
          <a:stretch/>
        </p:blipFill>
        <p:spPr>
          <a:xfrm>
            <a:off x="4691744" y="411332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8C56B-7641-6DEC-209C-35D20A2D2C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20794" r="797"/>
          <a:stretch/>
        </p:blipFill>
        <p:spPr>
          <a:xfrm>
            <a:off x="7647213" y="411332"/>
            <a:ext cx="4050000" cy="54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FF8DE09-30BB-1C88-8A72-895B28F10C75}"/>
              </a:ext>
            </a:extLst>
          </p:cNvPr>
          <p:cNvGrpSpPr/>
          <p:nvPr/>
        </p:nvGrpSpPr>
        <p:grpSpPr>
          <a:xfrm>
            <a:off x="153759" y="3464813"/>
            <a:ext cx="2268312" cy="2432627"/>
            <a:chOff x="153759" y="3464813"/>
            <a:chExt cx="2268312" cy="243262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C6EAE2-5A2E-8DA5-E9AB-6AEF5EA280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214" y="3464813"/>
              <a:ext cx="1236803" cy="832666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B340F6-1931-8224-196F-164AE6921BD6}"/>
                </a:ext>
              </a:extLst>
            </p:cNvPr>
            <p:cNvSpPr txBox="1"/>
            <p:nvPr/>
          </p:nvSpPr>
          <p:spPr>
            <a:xfrm>
              <a:off x="153759" y="4327780"/>
              <a:ext cx="2268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Beech-Stand,</a:t>
              </a:r>
            </a:p>
            <a:p>
              <a:r>
                <a:rPr lang="en-IN" sz="2400" dirty="0" err="1">
                  <a:solidFill>
                    <a:srgbClr val="2F7645"/>
                  </a:solidFill>
                  <a:latin typeface="Pixelify Sans SemiBold" pitchFamily="2" charset="0"/>
                </a:rPr>
                <a:t>Šumava</a:t>
              </a:r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,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Czechia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B25294-5AF6-6FED-1082-378D2A834C18}"/>
              </a:ext>
            </a:extLst>
          </p:cNvPr>
          <p:cNvGrpSpPr/>
          <p:nvPr/>
        </p:nvGrpSpPr>
        <p:grpSpPr>
          <a:xfrm>
            <a:off x="5331952" y="3799114"/>
            <a:ext cx="2200962" cy="2038429"/>
            <a:chOff x="5103381" y="1212390"/>
            <a:chExt cx="2200962" cy="20384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05E8F8-1A1D-F72D-0A2A-77C1FF9DDB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4786" y="1212390"/>
              <a:ext cx="266700" cy="898072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286D71-FEB8-2D9C-C4BD-BC0C312EE06D}"/>
                </a:ext>
              </a:extLst>
            </p:cNvPr>
            <p:cNvSpPr txBox="1"/>
            <p:nvPr/>
          </p:nvSpPr>
          <p:spPr>
            <a:xfrm>
              <a:off x="5103381" y="2050490"/>
              <a:ext cx="2200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 Semi-Arid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Farmland,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Deccan India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D1D349-AC54-0B2C-272A-AC6D41951834}"/>
              </a:ext>
            </a:extLst>
          </p:cNvPr>
          <p:cNvGrpSpPr/>
          <p:nvPr/>
        </p:nvGrpSpPr>
        <p:grpSpPr>
          <a:xfrm>
            <a:off x="3187598" y="395494"/>
            <a:ext cx="2664648" cy="2189863"/>
            <a:chOff x="3187598" y="395494"/>
            <a:chExt cx="2664648" cy="21898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F07B9E-F827-C0FF-CDD3-B898A8364D78}"/>
                </a:ext>
              </a:extLst>
            </p:cNvPr>
            <p:cNvCxnSpPr>
              <a:cxnSpLocks/>
            </p:cNvCxnSpPr>
            <p:nvPr/>
          </p:nvCxnSpPr>
          <p:spPr>
            <a:xfrm>
              <a:off x="3490994" y="1551214"/>
              <a:ext cx="0" cy="1034143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D31381-0CA9-DC82-DBB8-2F56D8F67EB0}"/>
                </a:ext>
              </a:extLst>
            </p:cNvPr>
            <p:cNvSpPr txBox="1"/>
            <p:nvPr/>
          </p:nvSpPr>
          <p:spPr>
            <a:xfrm>
              <a:off x="3187598" y="395494"/>
              <a:ext cx="2664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 Peat,</a:t>
              </a:r>
            </a:p>
            <a:p>
              <a:r>
                <a:rPr lang="en-IN" sz="2400" dirty="0" err="1">
                  <a:solidFill>
                    <a:srgbClr val="2F7645"/>
                  </a:solidFill>
                  <a:latin typeface="Pixelify Sans SemiBold" pitchFamily="2" charset="0"/>
                </a:rPr>
                <a:t>Šumava</a:t>
              </a:r>
              <a:endParaRPr lang="en-IN" sz="2400" dirty="0">
                <a:solidFill>
                  <a:srgbClr val="2F7645"/>
                </a:solidFill>
                <a:latin typeface="Pixelify Sans SemiBold" pitchFamily="2" charset="0"/>
              </a:endParaRP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Czechia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94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CDAD5-E62B-B7BF-E395-DB11C289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2D868E5-15D3-F63E-4271-9A1978E46948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</a:rPr>
              <a:t>Measurements from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</a:rPr>
              <a:t>Rokytka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56A45-9857-9026-FF2C-7731609745BE}"/>
              </a:ext>
            </a:extLst>
          </p:cNvPr>
          <p:cNvSpPr/>
          <p:nvPr/>
        </p:nvSpPr>
        <p:spPr>
          <a:xfrm>
            <a:off x="164644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Beech Stand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Depths: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SM1 – 20 cm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SM2 – 40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SM3 – 60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DB53D-223A-04EE-9857-8B3A6D5BBD3E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B7679B5-C498-25CC-78DF-0F8F020924AB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2</a:t>
              </a: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1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DA7F7FD-4A97-A9E2-F8B3-3733652C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1DFBF23-E5B3-0E8A-5CCE-15778793F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B91B42-E559-434B-39BD-F27192D7B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947" y="1519600"/>
            <a:ext cx="8037205" cy="4520928"/>
          </a:xfrm>
          <a:prstGeom prst="roundRect">
            <a:avLst>
              <a:gd name="adj" fmla="val 3183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55164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11093-AB95-88F5-121A-E139C3AB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8B2D00D-24EB-28F3-B86B-FDB772F5FD60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Measurements from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Rokytka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…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829186-1029-F2EF-4E5F-7C3B1D255CF1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Peat, Down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Away from drainage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Depths: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SM1 – 10 cm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SM2 – 20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SM3 – 40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EB6E5D-2EAD-D6C1-2FAC-2A8F79079E0D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FA07B60-B826-BFAE-56B5-C266CD9C5D00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22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8B94449-50C3-B3CC-84CC-6EE2894B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B704DE-5647-0F81-1495-667F8934C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63301B0-995D-4A42-5548-E498328A8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5503" y="1519600"/>
            <a:ext cx="8037205" cy="4520928"/>
          </a:xfrm>
          <a:prstGeom prst="roundRect">
            <a:avLst>
              <a:gd name="adj" fmla="val 3183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406897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4692E6-B097-B494-7F29-2A138AC6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EA03527-51DB-F3FD-9847-312C6060B1DC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Measurements from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Rokytka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…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DFED0C-F1C0-F456-CC64-4DFD964F0E99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Peat, Down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Near drainage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Depths: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SM1 – 10 cm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SM2 – 20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SM3 – 40 cm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416630-02FC-6D7E-3629-4994FDA78EF9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6D38B1E-44A5-2AD4-D29D-FE0617B981F7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23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DEA1610-27ED-71C6-D85A-E0377C10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9CCCF1D-12F3-23DE-CB0E-99BFF03B9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9EF89B-1CCD-1CA7-212E-E6A24658C7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946" y="1519600"/>
            <a:ext cx="8037205" cy="4520928"/>
          </a:xfrm>
          <a:prstGeom prst="roundRect">
            <a:avLst>
              <a:gd name="adj" fmla="val 3183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147567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0695C-4253-D308-A872-3C552AE0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B2DBE4-5E86-C1B8-3163-9524C7584BB8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Measurements from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Berembadi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D91B3C-1A7B-D3F2-5899-08A5766DCAF8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Depth – 5 cm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Uncalibrated values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still demonstrate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the sensor’s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ability as seen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from the agreeable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match in the trend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4491A8-EC76-658C-5FAC-04BFCBDE6DC3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105F0A4-D0AE-82C0-52F0-4B40B455A675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24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C66F00E-03A5-839A-65BA-6B54DCEB0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3440FF6-44B1-1949-1BDC-06A904E3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A1D517-3CE9-F9B0-637F-D90D02B24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397"/>
          <a:stretch/>
        </p:blipFill>
        <p:spPr>
          <a:xfrm>
            <a:off x="3810946" y="1519600"/>
            <a:ext cx="8037205" cy="4520928"/>
          </a:xfrm>
          <a:prstGeom prst="roundRect">
            <a:avLst>
              <a:gd name="adj" fmla="val 3183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485784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A12F4-B305-8BDE-82B7-FF93C46F6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521A2B-D9D3-C30D-15FE-4C133D849030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Measurements from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Berembadi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…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DBD3C5-F0EB-6050-02B6-FF56F90669F1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Depth – 15 cm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Shows the need for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multivariate 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calibration – in</a:t>
            </a:r>
            <a:b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</a:b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line with </a:t>
            </a:r>
            <a:r>
              <a:rPr lang="en-IN" sz="3000">
                <a:solidFill>
                  <a:srgbClr val="2F7645"/>
                </a:solidFill>
                <a:latin typeface="VT323" panose="00000509000000000000" pitchFamily="49" charset="0"/>
              </a:rPr>
              <a:t>lab tests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4066C8-E4C6-C9A4-DAE2-9B6988270D81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54CB3C6-9126-E767-D64D-131E97B4F346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25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BE459E3-2A22-A0FC-FD78-91C22A1B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34652B7-134C-662A-BFAF-4F1A0DC7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E85C71C-2C1F-8F7B-7AB5-A5EB216B22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397"/>
          <a:stretch/>
        </p:blipFill>
        <p:spPr>
          <a:xfrm>
            <a:off x="3810946" y="1519600"/>
            <a:ext cx="8037205" cy="4520928"/>
          </a:xfrm>
          <a:prstGeom prst="roundRect">
            <a:avLst>
              <a:gd name="adj" fmla="val 3183"/>
            </a:avLst>
          </a:prstGeom>
          <a:ln w="57150">
            <a:solidFill>
              <a:srgbClr val="71A081"/>
            </a:solidFill>
          </a:ln>
        </p:spPr>
      </p:pic>
    </p:spTree>
    <p:extLst>
      <p:ext uri="{BB962C8B-B14F-4D97-AF65-F5344CB8AC3E}">
        <p14:creationId xmlns:p14="http://schemas.microsoft.com/office/powerpoint/2010/main" val="722888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EFAC5F-1B36-4134-25C7-223E311CC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0CC2A8-63C6-CDEE-0FD5-F6C7D7D157E6}"/>
              </a:ext>
            </a:extLst>
          </p:cNvPr>
          <p:cNvSpPr/>
          <p:nvPr/>
        </p:nvSpPr>
        <p:spPr>
          <a:xfrm>
            <a:off x="153759" y="4550227"/>
            <a:ext cx="11884481" cy="1418795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Contact me at 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  <a:hlinkClick r:id="rId2"/>
              </a:rPr>
              <a:t>veethahavya@natur.cuni.cz</a:t>
            </a:r>
            <a:r>
              <a:rPr lang="en-IN" sz="3000" dirty="0">
                <a:solidFill>
                  <a:srgbClr val="2F7645"/>
                </a:solidFill>
                <a:latin typeface="Workbench Touching" panose="02060509070702040507" pitchFamily="49" charset="0"/>
              </a:rPr>
              <a:t> for more details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57FBB8-D47F-3AB4-E604-229CA2A9C4B7}"/>
              </a:ext>
            </a:extLst>
          </p:cNvPr>
          <p:cNvSpPr/>
          <p:nvPr/>
        </p:nvSpPr>
        <p:spPr>
          <a:xfrm>
            <a:off x="153759" y="2155376"/>
            <a:ext cx="11884481" cy="2224332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000" dirty="0">
                <a:solidFill>
                  <a:srgbClr val="2F7645"/>
                </a:solidFill>
                <a:latin typeface="Sixtyfour Touching" panose="020B0509070702040507" pitchFamily="49" charset="0"/>
              </a:rPr>
              <a:t>Thank You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Sixtyfour Touching" panose="020B0509070702040507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044571-D0BD-B86D-5C13-0C751B00A069}"/>
              </a:ext>
            </a:extLst>
          </p:cNvPr>
          <p:cNvGrpSpPr/>
          <p:nvPr/>
        </p:nvGrpSpPr>
        <p:grpSpPr>
          <a:xfrm>
            <a:off x="38100" y="6254846"/>
            <a:ext cx="12110357" cy="662765"/>
            <a:chOff x="38100" y="6254846"/>
            <a:chExt cx="12110357" cy="66276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82525EB-4658-EA9E-F7FE-B23369F58B4E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26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6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EA333B2-0307-67C9-6C29-5E1FD8B5A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81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53464-BAA0-88A7-4879-BEF2A2A9F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C74A6E-AED1-E671-3715-A555AC1D54CF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463DAE-5E7E-CBD1-ACC0-C8204CC40363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C10521A-8A74-1FC6-CC53-10247266040E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2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·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F2C6350-A9ED-0058-1EEC-FD21DC29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CC7677A-05F3-8F99-1781-3B367E98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A75337D-8B5D-47A8-D09C-75BEA0449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r="4169" b="48114"/>
          <a:stretch/>
        </p:blipFill>
        <p:spPr>
          <a:xfrm rot="10800000">
            <a:off x="561815" y="544636"/>
            <a:ext cx="7003759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E5973-A0D1-09F5-A854-9397B7E30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37732" r="15482" b="30457"/>
          <a:stretch/>
        </p:blipFill>
        <p:spPr>
          <a:xfrm rot="10800000">
            <a:off x="3148246" y="3276752"/>
            <a:ext cx="848042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80E341-069A-EB55-82E1-A1EFF246C326}"/>
              </a:ext>
            </a:extLst>
          </p:cNvPr>
          <p:cNvGrpSpPr/>
          <p:nvPr/>
        </p:nvGrpSpPr>
        <p:grpSpPr>
          <a:xfrm>
            <a:off x="2030186" y="403294"/>
            <a:ext cx="8289471" cy="1200329"/>
            <a:chOff x="2030186" y="403294"/>
            <a:chExt cx="8289471" cy="120032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5793B1F-D5F0-4559-9E2C-56AC458B6F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0186" y="620486"/>
              <a:ext cx="6128657" cy="983137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D8059-57B7-690C-6C48-0BBD368E1B30}"/>
                </a:ext>
              </a:extLst>
            </p:cNvPr>
            <p:cNvSpPr txBox="1"/>
            <p:nvPr/>
          </p:nvSpPr>
          <p:spPr>
            <a:xfrm>
              <a:off x="8158843" y="403294"/>
              <a:ext cx="2160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Exposed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Electronic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Components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DBCBBC-FC92-F082-CCDF-6BA97F76ACFF}"/>
              </a:ext>
            </a:extLst>
          </p:cNvPr>
          <p:cNvGrpSpPr/>
          <p:nvPr/>
        </p:nvGrpSpPr>
        <p:grpSpPr>
          <a:xfrm>
            <a:off x="391886" y="4015242"/>
            <a:ext cx="4327071" cy="1569660"/>
            <a:chOff x="239486" y="1117499"/>
            <a:chExt cx="4327071" cy="15696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C4A640-5F01-273C-C026-5C270D4B629D}"/>
                </a:ext>
              </a:extLst>
            </p:cNvPr>
            <p:cNvCxnSpPr>
              <a:cxnSpLocks/>
            </p:cNvCxnSpPr>
            <p:nvPr/>
          </p:nvCxnSpPr>
          <p:spPr>
            <a:xfrm>
              <a:off x="2024743" y="1374900"/>
              <a:ext cx="2541814" cy="419100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76DE11-A082-1776-7B91-61AF16E122C5}"/>
                </a:ext>
              </a:extLst>
            </p:cNvPr>
            <p:cNvSpPr txBox="1"/>
            <p:nvPr/>
          </p:nvSpPr>
          <p:spPr>
            <a:xfrm>
              <a:off x="239486" y="1117499"/>
              <a:ext cx="2160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3D Printed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Enclosure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Filled with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Epoxy Resin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1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0E2D1-573C-3917-4002-B493F7722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2572E-BEC9-F5EE-D1E9-52344F2BA811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81F0D-41F0-0F72-CFB1-34C9B8277779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E7DB55-338A-2B1B-9E3E-3A5599283CBB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3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3CA562E-B4A9-222E-F684-AEDACC858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2216A12-689F-B3E8-1261-F3FC6116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496D565-7212-0B3A-13B9-2C728EA5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64" y="446100"/>
            <a:ext cx="4050000" cy="54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DAA64-4D1B-FA2A-CB86-BD666209A1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5656" y="290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0CBCB-3D12-3B65-6843-D22C3E9F58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6042" y="86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A724E-8AED-FC58-0BC8-72E15702AA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09" y="866100"/>
            <a:ext cx="3360000" cy="252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3D247-4228-B150-822C-24CD29449B48}"/>
              </a:ext>
            </a:extLst>
          </p:cNvPr>
          <p:cNvGrpSpPr/>
          <p:nvPr/>
        </p:nvGrpSpPr>
        <p:grpSpPr>
          <a:xfrm>
            <a:off x="274609" y="3942275"/>
            <a:ext cx="2351541" cy="1855324"/>
            <a:chOff x="2417409" y="4075355"/>
            <a:chExt cx="2351541" cy="18553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FD55A8-F4B7-60AB-1778-95F1CBE34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0248" y="4075355"/>
              <a:ext cx="874439" cy="628784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F5D477-4E70-E4B0-2FEF-7396600CB492}"/>
                </a:ext>
              </a:extLst>
            </p:cNvPr>
            <p:cNvSpPr txBox="1"/>
            <p:nvPr/>
          </p:nvSpPr>
          <p:spPr>
            <a:xfrm>
              <a:off x="2417409" y="4730350"/>
              <a:ext cx="2351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Testing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Temperature Response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43F3B-143D-8B08-0EA1-A7853E821E53}"/>
              </a:ext>
            </a:extLst>
          </p:cNvPr>
          <p:cNvGrpSpPr/>
          <p:nvPr/>
        </p:nvGrpSpPr>
        <p:grpSpPr>
          <a:xfrm>
            <a:off x="3046010" y="936636"/>
            <a:ext cx="1674441" cy="2307307"/>
            <a:chOff x="5463435" y="1930857"/>
            <a:chExt cx="1674441" cy="23073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0B1ACF-A6C8-DB6A-A35D-32101162E004}"/>
                </a:ext>
              </a:extLst>
            </p:cNvPr>
            <p:cNvCxnSpPr>
              <a:cxnSpLocks/>
            </p:cNvCxnSpPr>
            <p:nvPr/>
          </p:nvCxnSpPr>
          <p:spPr>
            <a:xfrm>
              <a:off x="5919085" y="3073392"/>
              <a:ext cx="214483" cy="1164772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46AAB7-D56E-6B35-E5B4-90D8614E5064}"/>
                </a:ext>
              </a:extLst>
            </p:cNvPr>
            <p:cNvSpPr txBox="1"/>
            <p:nvPr/>
          </p:nvSpPr>
          <p:spPr>
            <a:xfrm>
              <a:off x="5463435" y="1930857"/>
              <a:ext cx="1674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Testing Salinity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Response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52639C-55FD-3C9A-F2D0-E3182F9BF563}"/>
              </a:ext>
            </a:extLst>
          </p:cNvPr>
          <p:cNvGrpSpPr/>
          <p:nvPr/>
        </p:nvGrpSpPr>
        <p:grpSpPr>
          <a:xfrm>
            <a:off x="5474667" y="3390900"/>
            <a:ext cx="2177369" cy="2092307"/>
            <a:chOff x="5474667" y="3390900"/>
            <a:chExt cx="2177369" cy="20923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F03930-AED9-A81B-5AD6-6C4F4A6D61E4}"/>
                </a:ext>
              </a:extLst>
            </p:cNvPr>
            <p:cNvGrpSpPr/>
            <p:nvPr/>
          </p:nvGrpSpPr>
          <p:grpSpPr>
            <a:xfrm>
              <a:off x="5474667" y="3390900"/>
              <a:ext cx="2039197" cy="2092307"/>
              <a:chOff x="7892092" y="4385121"/>
              <a:chExt cx="2039197" cy="209230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E27231B-0D46-4A7B-2C08-A4A904931D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4439" y="4385121"/>
                <a:ext cx="126889" cy="865767"/>
              </a:xfrm>
              <a:prstGeom prst="line">
                <a:avLst/>
              </a:prstGeom>
              <a:ln w="38100">
                <a:solidFill>
                  <a:srgbClr val="D22D4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FFA0851-6FA1-7357-5E2D-808A49AA2207}"/>
                  </a:ext>
                </a:extLst>
              </p:cNvPr>
              <p:cNvSpPr txBox="1"/>
              <p:nvPr/>
            </p:nvSpPr>
            <p:spPr>
              <a:xfrm>
                <a:off x="7892092" y="5277099"/>
                <a:ext cx="20391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rgbClr val="2F7645"/>
                    </a:solidFill>
                    <a:latin typeface="Pixelify Sans SemiBold" pitchFamily="2" charset="0"/>
                  </a:rPr>
                  <a:t>Testing Saturation Response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D1B8D9C-C24C-EE1A-F4D5-653CCCAA0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7014" y="3598500"/>
              <a:ext cx="1795022" cy="651643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863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621666-D3D6-493A-5E7E-3AB6EA7A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80DE73-9651-37C9-62C4-520144466945}"/>
              </a:ext>
            </a:extLst>
          </p:cNvPr>
          <p:cNvSpPr/>
          <p:nvPr/>
        </p:nvSpPr>
        <p:spPr>
          <a:xfrm>
            <a:off x="153759" y="125185"/>
            <a:ext cx="11884481" cy="6041831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Workbench Touching" panose="02060509070702040507" pitchFamily="49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017F4-B658-2B4A-FD5C-7BA971F370B3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DCE44A-38DF-E4F5-5FC9-D8FDF8C95763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4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747350-DEDC-6559-FD2C-B18C9ADA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124C4AF-489A-B501-B38A-BAE1393D6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6EFD23-1100-8B49-800D-82CBE9D5E6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26133" r="24955" b="15668"/>
          <a:stretch/>
        </p:blipFill>
        <p:spPr>
          <a:xfrm>
            <a:off x="408214" y="411332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99D0A-AE42-4FD1-CDDE-162B10B7BB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6112" r="32745" b="42711"/>
          <a:stretch/>
        </p:blipFill>
        <p:spPr>
          <a:xfrm>
            <a:off x="2378157" y="2325373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282BDE-4229-88DE-9043-57CA2A1D9C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0534" r="15795" b="16491"/>
          <a:stretch/>
        </p:blipFill>
        <p:spPr>
          <a:xfrm>
            <a:off x="4691744" y="411332"/>
            <a:ext cx="2700000" cy="36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FCA176-8177-4C13-FC03-7BA3A05F76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20794" r="797"/>
          <a:stretch/>
        </p:blipFill>
        <p:spPr>
          <a:xfrm>
            <a:off x="7647213" y="411332"/>
            <a:ext cx="4050000" cy="5400000"/>
          </a:xfrm>
          <a:prstGeom prst="roundRect">
            <a:avLst/>
          </a:prstGeom>
          <a:ln w="57150">
            <a:solidFill>
              <a:srgbClr val="71A081"/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C1D3D5C-24FA-F093-DA6E-58AA35874AA0}"/>
              </a:ext>
            </a:extLst>
          </p:cNvPr>
          <p:cNvGrpSpPr/>
          <p:nvPr/>
        </p:nvGrpSpPr>
        <p:grpSpPr>
          <a:xfrm>
            <a:off x="153759" y="3464813"/>
            <a:ext cx="2268312" cy="2432627"/>
            <a:chOff x="153759" y="3464813"/>
            <a:chExt cx="2268312" cy="243262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6272B6-8C69-E13D-90D1-7D50497F69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214" y="3464813"/>
              <a:ext cx="1236803" cy="832666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A149E7-2F3F-7831-7AC2-DDC2DCCE9286}"/>
                </a:ext>
              </a:extLst>
            </p:cNvPr>
            <p:cNvSpPr txBox="1"/>
            <p:nvPr/>
          </p:nvSpPr>
          <p:spPr>
            <a:xfrm>
              <a:off x="153759" y="4327780"/>
              <a:ext cx="22683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Beech-Stand,</a:t>
              </a:r>
            </a:p>
            <a:p>
              <a:r>
                <a:rPr lang="en-IN" sz="2400" dirty="0" err="1">
                  <a:solidFill>
                    <a:srgbClr val="2F7645"/>
                  </a:solidFill>
                  <a:latin typeface="Pixelify Sans SemiBold" pitchFamily="2" charset="0"/>
                </a:rPr>
                <a:t>Šumava</a:t>
              </a:r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,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Czechia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DCBE31-F75C-1453-DF34-3BADAB980FBE}"/>
              </a:ext>
            </a:extLst>
          </p:cNvPr>
          <p:cNvGrpSpPr/>
          <p:nvPr/>
        </p:nvGrpSpPr>
        <p:grpSpPr>
          <a:xfrm>
            <a:off x="5331952" y="3799114"/>
            <a:ext cx="2200962" cy="2038429"/>
            <a:chOff x="5103381" y="1212390"/>
            <a:chExt cx="2200962" cy="20384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F4241A-8381-BC10-BA29-399D720521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4786" y="1212390"/>
              <a:ext cx="266700" cy="898072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864D0E-C53C-FFC1-C1C3-B75B97FF652B}"/>
                </a:ext>
              </a:extLst>
            </p:cNvPr>
            <p:cNvSpPr txBox="1"/>
            <p:nvPr/>
          </p:nvSpPr>
          <p:spPr>
            <a:xfrm>
              <a:off x="5103381" y="2050490"/>
              <a:ext cx="2200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 Semi-Arid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Farmland,</a:t>
              </a: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Deccan India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5D864E-AAB4-329E-BB17-AD43CF6E1738}"/>
              </a:ext>
            </a:extLst>
          </p:cNvPr>
          <p:cNvGrpSpPr/>
          <p:nvPr/>
        </p:nvGrpSpPr>
        <p:grpSpPr>
          <a:xfrm>
            <a:off x="3187598" y="395494"/>
            <a:ext cx="2664648" cy="2189863"/>
            <a:chOff x="3187598" y="395494"/>
            <a:chExt cx="2664648" cy="21898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0CD467-84CA-797D-8658-24426DDFB049}"/>
                </a:ext>
              </a:extLst>
            </p:cNvPr>
            <p:cNvCxnSpPr>
              <a:cxnSpLocks/>
            </p:cNvCxnSpPr>
            <p:nvPr/>
          </p:nvCxnSpPr>
          <p:spPr>
            <a:xfrm>
              <a:off x="3490994" y="1551214"/>
              <a:ext cx="0" cy="1034143"/>
            </a:xfrm>
            <a:prstGeom prst="line">
              <a:avLst/>
            </a:prstGeom>
            <a:ln w="38100">
              <a:solidFill>
                <a:srgbClr val="D22D40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39C86D-3BF7-17DC-7F8B-950AD991BEEE}"/>
                </a:ext>
              </a:extLst>
            </p:cNvPr>
            <p:cNvSpPr txBox="1"/>
            <p:nvPr/>
          </p:nvSpPr>
          <p:spPr>
            <a:xfrm>
              <a:off x="3187598" y="395494"/>
              <a:ext cx="26646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In Peat,</a:t>
              </a:r>
            </a:p>
            <a:p>
              <a:r>
                <a:rPr lang="en-IN" sz="2400" dirty="0" err="1">
                  <a:solidFill>
                    <a:srgbClr val="2F7645"/>
                  </a:solidFill>
                  <a:latin typeface="Pixelify Sans SemiBold" pitchFamily="2" charset="0"/>
                </a:rPr>
                <a:t>Šumava</a:t>
              </a:r>
              <a:endParaRPr lang="en-IN" sz="2400" dirty="0">
                <a:solidFill>
                  <a:srgbClr val="2F7645"/>
                </a:solidFill>
                <a:latin typeface="Pixelify Sans SemiBold" pitchFamily="2" charset="0"/>
              </a:endParaRPr>
            </a:p>
            <a:p>
              <a:r>
                <a:rPr lang="en-IN" sz="2400" dirty="0">
                  <a:solidFill>
                    <a:srgbClr val="2F7645"/>
                  </a:solidFill>
                  <a:latin typeface="Pixelify Sans SemiBold" pitchFamily="2" charset="0"/>
                </a:rPr>
                <a:t>Czechia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34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9B9D0-C0DD-1C5C-3153-83143FAB0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52219B-694F-FE5E-89E0-D5AB3B2776F4}"/>
              </a:ext>
            </a:extLst>
          </p:cNvPr>
          <p:cNvSpPr/>
          <p:nvPr/>
        </p:nvSpPr>
        <p:spPr>
          <a:xfrm>
            <a:off x="153759" y="4550227"/>
            <a:ext cx="11884481" cy="1418795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</a:rPr>
              <a:t>Testing · Debugging · Iterative Design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1E6D78-CF05-B107-C44B-9AEE0779B6C2}"/>
              </a:ext>
            </a:extLst>
          </p:cNvPr>
          <p:cNvSpPr/>
          <p:nvPr/>
        </p:nvSpPr>
        <p:spPr>
          <a:xfrm>
            <a:off x="153759" y="2155376"/>
            <a:ext cx="11884481" cy="2224332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Sixtyfour Touching" panose="020B0509070702040507" pitchFamily="49" charset="0"/>
              </a:rPr>
              <a:t>Development of the Sensor Station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2D1BC4-08D2-C1F3-286A-3C48AEEE7B4A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954D2A9-77E8-08FE-2651-FCD3A40EEA62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5/26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lang="en-IN" sz="2200" u="sng" dirty="0">
                <a:solidFill>
                  <a:srgbClr val="2A683D"/>
                </a:solidFill>
                <a:latin typeface="Pixelify Sans SemiBold" pitchFamily="2" charset="0"/>
                <a:cs typeface="Lucida Sans Unicode" panose="020B0602030504020204" pitchFamily="34" charset="0"/>
              </a:endParaRPr>
            </a:p>
          </p:txBody>
        </p:sp>
        <p:pic>
          <p:nvPicPr>
            <p:cNvPr id="6" name="Pictur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4B1FF8-393F-D4A1-DE6C-32102CA3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7" name="Picture 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B6EC732-DFFD-F641-B55A-1B3EA68F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347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15AC0-977F-E16F-D04B-B32B6356E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B2477F-52CC-0B99-BA48-5A4E8A0667C8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rgbClr val="2F7645"/>
                </a:solidFill>
                <a:latin typeface="Workbench Touching" panose="02060509070702040507" pitchFamily="49" charset="0"/>
              </a:rPr>
              <a:t>Attributes anticipated before development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E95308-29BF-0CFD-1871-2644426471E3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Reasonably accurate (± 5% VWC)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Low-cost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Easy to program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Low-power usage, to be battery powered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Robust for outdoor use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Reproducible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50DC92-8BF1-E00F-48B0-35DAFF46DB03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8CFA5DD-C447-32E7-FB6D-1CD388044373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6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AA91E6-F5E3-B6D4-4609-9DDA059A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B03E43-1E24-F332-CE1C-6289D30C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09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49469-54E6-DAB9-BD3F-DCCFC8A1C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120251-65C5-FD1D-2890-A548BD4A2989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Choice of Hardware: Core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7B8B74-18BA-0215-901D-3027FB950A06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Soil Moisture Sensor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</a:t>
            </a:r>
            <a:r>
              <a:rPr kumimoji="0" lang="en-IN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DFRobot</a:t>
            </a: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 SEN0193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Capacitive Measurement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Analog Output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! Not waterproof – fixed by waterproofing with epoxy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Microcontroller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</a:t>
            </a: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Raspberry Pi Pico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IN" sz="3000" dirty="0">
                <a:solidFill>
                  <a:srgbClr val="2F7645"/>
                </a:solidFill>
                <a:latin typeface="VT323" panose="00000509000000000000" pitchFamily="49" charset="0"/>
              </a:rPr>
              <a:t>Widely used</a:t>
            </a:r>
            <a:endParaRPr kumimoji="0" lang="en-IN" sz="300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Inbuilt ADC (x3)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Easy to program on </a:t>
            </a:r>
            <a:r>
              <a:rPr kumimoji="0" lang="en-I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micropython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2F7645"/>
              </a:solidFill>
              <a:effectLst/>
              <a:uLnTx/>
              <a:uFillTx/>
              <a:latin typeface="VT323" panose="00000509000000000000" pitchFamily="49" charset="0"/>
              <a:ea typeface="+mn-ea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Low-power on deep-sleep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! Deep-sleep not easy to achieve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542AA1-E7A2-A09A-C139-691813B99F22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177554-9485-D4AB-5FBA-343BBB156940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7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F08935-B293-5E8E-8D16-0FA5D3201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9A96F20-2149-52F3-3392-E982E08D2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83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2A683D"/>
          </a:fgClr>
          <a:bgClr>
            <a:srgbClr val="FFFCF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F9948A-650E-95B1-FD27-B434A1D2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46F423-5526-15AC-F884-B891040ACBAE}"/>
              </a:ext>
            </a:extLst>
          </p:cNvPr>
          <p:cNvSpPr/>
          <p:nvPr/>
        </p:nvSpPr>
        <p:spPr>
          <a:xfrm>
            <a:off x="153759" y="136071"/>
            <a:ext cx="11884481" cy="1080000"/>
          </a:xfrm>
          <a:prstGeom prst="roundRect">
            <a:avLst>
              <a:gd name="adj" fmla="val 8028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Workbench Touching" panose="02060509070702040507" pitchFamily="49" charset="0"/>
                <a:ea typeface="+mn-ea"/>
                <a:cs typeface="+mn-cs"/>
              </a:rPr>
              <a:t>Choice of Hardware: Peripheral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2ED912-2BAC-D0C7-0991-79592FE3D857}"/>
              </a:ext>
            </a:extLst>
          </p:cNvPr>
          <p:cNvSpPr/>
          <p:nvPr/>
        </p:nvSpPr>
        <p:spPr>
          <a:xfrm>
            <a:off x="153758" y="1344386"/>
            <a:ext cx="11884481" cy="4871357"/>
          </a:xfrm>
          <a:prstGeom prst="roundRect">
            <a:avLst>
              <a:gd name="adj" fmla="val 2641"/>
            </a:avLst>
          </a:prstGeom>
          <a:solidFill>
            <a:srgbClr val="E1EBE4"/>
          </a:solidFill>
          <a:ln w="38100">
            <a:solidFill>
              <a:srgbClr val="2F764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Storage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</a:t>
            </a: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micro SD Card module, SPI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Ensured data integrity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! Relatively complex setup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Clock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</a:t>
            </a: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Real-time clock module, I2C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Robust time management, even on power-off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! Relatively complex setup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3000" b="1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Power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LiPo Battery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provides required voltage, expensive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Solar Panel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enables uninterrupted operation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N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DFRobot</a:t>
            </a:r>
            <a:r>
              <a:rPr kumimoji="0" lang="en-IN" sz="3000" b="0" i="1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 Solar LiPo Charging module</a:t>
            </a:r>
            <a:r>
              <a:rPr kumimoji="0" lang="en-IN" sz="3000" b="0" i="0" u="none" strike="noStrike" kern="1200" cap="none" spc="0" normalizeH="0" baseline="0" noProof="0" dirty="0">
                <a:ln>
                  <a:noFill/>
                </a:ln>
                <a:solidFill>
                  <a:srgbClr val="2F7645"/>
                </a:solidFill>
                <a:effectLst/>
                <a:uLnTx/>
                <a:uFillTx/>
                <a:latin typeface="VT323" panose="00000509000000000000" pitchFamily="49" charset="0"/>
                <a:ea typeface="+mn-ea"/>
                <a:cs typeface="+mn-cs"/>
              </a:rPr>
              <a:t>: protected battery charging circuit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6D6F5B-5005-AEEF-B24A-D1C914FAEE1F}"/>
              </a:ext>
            </a:extLst>
          </p:cNvPr>
          <p:cNvGrpSpPr/>
          <p:nvPr/>
        </p:nvGrpSpPr>
        <p:grpSpPr>
          <a:xfrm>
            <a:off x="38100" y="6254104"/>
            <a:ext cx="12110357" cy="668950"/>
            <a:chOff x="38100" y="6254104"/>
            <a:chExt cx="12110357" cy="668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43F6673-0C82-F49B-8618-C8247DCB2ADD}"/>
                </a:ext>
              </a:extLst>
            </p:cNvPr>
            <p:cNvSpPr/>
            <p:nvPr/>
          </p:nvSpPr>
          <p:spPr>
            <a:xfrm>
              <a:off x="38100" y="6281057"/>
              <a:ext cx="12110357" cy="5279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2F764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200" dirty="0">
                  <a:solidFill>
                    <a:srgbClr val="2A683D"/>
                  </a:solidFill>
                  <a:latin typeface="Pixelify Sans SemiBold" pitchFamily="2" charset="0"/>
                  <a:cs typeface="Lucida Sans Unicode" panose="020B0602030504020204" pitchFamily="34" charset="0"/>
                </a:rPr>
                <a:t>8</a:t>
              </a:r>
              <a:r>
                <a:rPr kumimoji="0" lang="en-I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/26   ·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</a:t>
              </a:r>
              <a:r>
                <a:rPr kumimoji="0" lang="en-IN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" action="ppaction://hlinkshowjump?jump=firstslide"/>
                </a:rPr>
                <a:t>home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2" action="ppaction://hlinksldjump"/>
                </a:rPr>
                <a:t>gallery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3" action="ppaction://hlinksldjump"/>
                </a:rPr>
                <a:t>development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4" action="ppaction://hlinksldjump"/>
                </a:rPr>
                <a:t>tests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</a:rPr>
                <a:t>   ·  </a:t>
              </a:r>
              <a:r>
                <a: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A683D"/>
                  </a:solidFill>
                  <a:effectLst/>
                  <a:uLnTx/>
                  <a:uFillTx/>
                  <a:latin typeface="Pixelify Sans SemiBold" pitchFamily="2" charset="0"/>
                  <a:ea typeface="+mn-ea"/>
                  <a:cs typeface="Lucida Sans Unicode" panose="020B0602030504020204" pitchFamily="34" charset="0"/>
                  <a:hlinkClick r:id="rId5" action="ppaction://hlinksldjump"/>
                </a:rPr>
                <a:t>deployment</a:t>
              </a:r>
              <a:endParaRPr kumimoji="0" lang="en-IN" sz="2200" b="0" i="0" u="sng" strike="noStrike" kern="1200" cap="none" spc="0" normalizeH="0" baseline="0" noProof="0" dirty="0">
                <a:ln>
                  <a:noFill/>
                </a:ln>
                <a:solidFill>
                  <a:srgbClr val="2A683D"/>
                </a:solidFill>
                <a:effectLst/>
                <a:uLnTx/>
                <a:uFillTx/>
                <a:latin typeface="Pixelify Sans SemiBold" pitchFamily="2" charset="0"/>
                <a:ea typeface="+mn-ea"/>
                <a:cs typeface="Lucida Sans Unicode" panose="020B0602030504020204" pitchFamily="34" charset="0"/>
              </a:endParaRPr>
            </a:p>
          </p:txBody>
        </p:sp>
        <p:pic>
          <p:nvPicPr>
            <p:cNvPr id="5" name="Picture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1C053F5-6E60-D8BB-4E27-7303E6EAC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9676" y="6254104"/>
              <a:ext cx="1905237" cy="668950"/>
            </a:xfrm>
            <a:prstGeom prst="rect">
              <a:avLst/>
            </a:prstGeom>
          </p:spPr>
        </p:pic>
        <p:pic>
          <p:nvPicPr>
            <p:cNvPr id="6" name="Picture 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8CBD027-BB36-4F03-29DD-4E0AFD26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644" y="6254846"/>
              <a:ext cx="1904400" cy="662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0263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998</Words>
  <Application>Microsoft Office PowerPoint</Application>
  <PresentationFormat>Widescreen</PresentationFormat>
  <Paragraphs>173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Workbench Touching</vt:lpstr>
      <vt:lpstr>Pixelify Sans SemiBold</vt:lpstr>
      <vt:lpstr>Calibri</vt:lpstr>
      <vt:lpstr>VT323</vt:lpstr>
      <vt:lpstr>Press Start 2P</vt:lpstr>
      <vt:lpstr>Sixtyfour Touching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Veethahavya Kootanoor Sheshadrivasan</dc:creator>
  <cp:lastModifiedBy>Veethahavya Kootanoor Sheshadrivasan</cp:lastModifiedBy>
  <cp:revision>62</cp:revision>
  <dcterms:created xsi:type="dcterms:W3CDTF">2025-04-29T12:32:46Z</dcterms:created>
  <dcterms:modified xsi:type="dcterms:W3CDTF">2025-04-29T18:41:10Z</dcterms:modified>
</cp:coreProperties>
</file>