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9" r:id="rId5"/>
    <p:sldId id="396" r:id="rId6"/>
    <p:sldId id="316" r:id="rId7"/>
    <p:sldId id="398" r:id="rId8"/>
    <p:sldId id="400" r:id="rId9"/>
    <p:sldId id="414" r:id="rId10"/>
    <p:sldId id="416" r:id="rId11"/>
    <p:sldId id="415" r:id="rId12"/>
    <p:sldId id="417" r:id="rId13"/>
    <p:sldId id="418" r:id="rId14"/>
    <p:sldId id="260" r:id="rId15"/>
    <p:sldId id="419" r:id="rId16"/>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19B3FA-FF20-4730-971C-11D0B84FA60C}" v="40" dt="2025-04-29T16:11:06.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264" autoAdjust="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תי תוק נגויאן" userId="29606968-56a6-4791-aff8-aeeab13cec54" providerId="ADAL" clId="{BC19B3FA-FF20-4730-971C-11D0B84FA60C}"/>
    <pc:docChg chg="undo custSel modSld sldOrd">
      <pc:chgData name="תי תוק נגויאן" userId="29606968-56a6-4791-aff8-aeeab13cec54" providerId="ADAL" clId="{BC19B3FA-FF20-4730-971C-11D0B84FA60C}" dt="2025-04-29T16:11:06.808" v="5986"/>
      <pc:docMkLst>
        <pc:docMk/>
      </pc:docMkLst>
      <pc:sldChg chg="addSp delSp modSp mod modNotesTx">
        <pc:chgData name="תי תוק נגויאן" userId="29606968-56a6-4791-aff8-aeeab13cec54" providerId="ADAL" clId="{BC19B3FA-FF20-4730-971C-11D0B84FA60C}" dt="2025-04-29T10:06:16.258" v="4364" actId="208"/>
        <pc:sldMkLst>
          <pc:docMk/>
          <pc:sldMk cId="396633044" sldId="259"/>
        </pc:sldMkLst>
        <pc:spChg chg="add del mod">
          <ac:chgData name="תי תוק נגויאן" userId="29606968-56a6-4791-aff8-aeeab13cec54" providerId="ADAL" clId="{BC19B3FA-FF20-4730-971C-11D0B84FA60C}" dt="2025-04-29T09:23:56.225" v="388" actId="478"/>
          <ac:spMkLst>
            <pc:docMk/>
            <pc:sldMk cId="396633044" sldId="259"/>
            <ac:spMk id="6" creationId="{414CDBAF-EF9C-2121-6704-0D0F4DE99EB6}"/>
          </ac:spMkLst>
        </pc:spChg>
        <pc:spChg chg="add mod">
          <ac:chgData name="תי תוק נגויאן" userId="29606968-56a6-4791-aff8-aeeab13cec54" providerId="ADAL" clId="{BC19B3FA-FF20-4730-971C-11D0B84FA60C}" dt="2025-04-29T10:06:16.258" v="4364" actId="208"/>
          <ac:spMkLst>
            <pc:docMk/>
            <pc:sldMk cId="396633044" sldId="259"/>
            <ac:spMk id="8" creationId="{C1FA54F8-3C78-68C0-23BA-D45F11C9C6A5}"/>
          </ac:spMkLst>
        </pc:spChg>
        <pc:spChg chg="mod">
          <ac:chgData name="תי תוק נגויאן" userId="29606968-56a6-4791-aff8-aeeab13cec54" providerId="ADAL" clId="{BC19B3FA-FF20-4730-971C-11D0B84FA60C}" dt="2025-04-29T09:24:29.870" v="395" actId="1076"/>
          <ac:spMkLst>
            <pc:docMk/>
            <pc:sldMk cId="396633044" sldId="259"/>
            <ac:spMk id="14" creationId="{10B218DE-16D7-0016-992D-BA4E72AD0AD4}"/>
          </ac:spMkLst>
        </pc:spChg>
        <pc:picChg chg="add del mod">
          <ac:chgData name="תי תוק נגויאן" userId="29606968-56a6-4791-aff8-aeeab13cec54" providerId="ADAL" clId="{BC19B3FA-FF20-4730-971C-11D0B84FA60C}" dt="2025-04-29T09:23:56.771" v="389" actId="478"/>
          <ac:picMkLst>
            <pc:docMk/>
            <pc:sldMk cId="396633044" sldId="259"/>
            <ac:picMk id="3" creationId="{CC4E1714-076C-8D35-EA0B-6E53715CFCB0}"/>
          </ac:picMkLst>
        </pc:picChg>
        <pc:picChg chg="mod">
          <ac:chgData name="תי תוק נגויאן" userId="29606968-56a6-4791-aff8-aeeab13cec54" providerId="ADAL" clId="{BC19B3FA-FF20-4730-971C-11D0B84FA60C}" dt="2025-04-29T09:24:44.499" v="398" actId="1076"/>
          <ac:picMkLst>
            <pc:docMk/>
            <pc:sldMk cId="396633044" sldId="259"/>
            <ac:picMk id="4" creationId="{A8890C24-C1A2-E2CA-01D7-074D150B78C0}"/>
          </ac:picMkLst>
        </pc:picChg>
        <pc:picChg chg="add mod modCrop">
          <ac:chgData name="תי תוק נגויאן" userId="29606968-56a6-4791-aff8-aeeab13cec54" providerId="ADAL" clId="{BC19B3FA-FF20-4730-971C-11D0B84FA60C}" dt="2025-04-29T09:24:44.499" v="398" actId="1076"/>
          <ac:picMkLst>
            <pc:docMk/>
            <pc:sldMk cId="396633044" sldId="259"/>
            <ac:picMk id="7" creationId="{FF80FE8B-85B2-D147-9E29-21A7923635A2}"/>
          </ac:picMkLst>
        </pc:picChg>
        <pc:picChg chg="mod">
          <ac:chgData name="תי תוק נגויאן" userId="29606968-56a6-4791-aff8-aeeab13cec54" providerId="ADAL" clId="{BC19B3FA-FF20-4730-971C-11D0B84FA60C}" dt="2025-04-29T09:24:44.499" v="398" actId="1076"/>
          <ac:picMkLst>
            <pc:docMk/>
            <pc:sldMk cId="396633044" sldId="259"/>
            <ac:picMk id="10" creationId="{56C7D9D7-6785-94DB-0569-1C7E42BA3A33}"/>
          </ac:picMkLst>
        </pc:picChg>
        <pc:picChg chg="del">
          <ac:chgData name="תי תוק נגויאן" userId="29606968-56a6-4791-aff8-aeeab13cec54" providerId="ADAL" clId="{BC19B3FA-FF20-4730-971C-11D0B84FA60C}" dt="2025-04-29T09:19:30.416" v="351" actId="478"/>
          <ac:picMkLst>
            <pc:docMk/>
            <pc:sldMk cId="396633044" sldId="259"/>
            <ac:picMk id="16" creationId="{1F6B45F4-70C2-1514-F3D1-47A954798342}"/>
          </ac:picMkLst>
        </pc:picChg>
        <pc:picChg chg="mod">
          <ac:chgData name="תי תוק נגויאן" userId="29606968-56a6-4791-aff8-aeeab13cec54" providerId="ADAL" clId="{BC19B3FA-FF20-4730-971C-11D0B84FA60C}" dt="2025-04-29T09:24:44.499" v="398" actId="1076"/>
          <ac:picMkLst>
            <pc:docMk/>
            <pc:sldMk cId="396633044" sldId="259"/>
            <ac:picMk id="17" creationId="{2EE69BE1-CC75-1057-04B6-59A9952F0D3B}"/>
          </ac:picMkLst>
        </pc:picChg>
        <pc:picChg chg="mod">
          <ac:chgData name="תי תוק נגויאן" userId="29606968-56a6-4791-aff8-aeeab13cec54" providerId="ADAL" clId="{BC19B3FA-FF20-4730-971C-11D0B84FA60C}" dt="2025-04-29T09:24:44.499" v="398" actId="1076"/>
          <ac:picMkLst>
            <pc:docMk/>
            <pc:sldMk cId="396633044" sldId="259"/>
            <ac:picMk id="20" creationId="{DCA7F50D-B615-EC2D-35BF-451A33648845}"/>
          </ac:picMkLst>
        </pc:picChg>
      </pc:sldChg>
      <pc:sldChg chg="modAnim modNotesTx">
        <pc:chgData name="תי תוק נגויאן" userId="29606968-56a6-4791-aff8-aeeab13cec54" providerId="ADAL" clId="{BC19B3FA-FF20-4730-971C-11D0B84FA60C}" dt="2025-04-29T09:49:44.319" v="2505" actId="20577"/>
        <pc:sldMkLst>
          <pc:docMk/>
          <pc:sldMk cId="1838614654" sldId="316"/>
        </pc:sldMkLst>
      </pc:sldChg>
      <pc:sldChg chg="modNotesTx">
        <pc:chgData name="תי תוק נגויאן" userId="29606968-56a6-4791-aff8-aeeab13cec54" providerId="ADAL" clId="{BC19B3FA-FF20-4730-971C-11D0B84FA60C}" dt="2025-04-29T09:41:38.029" v="1230" actId="20577"/>
        <pc:sldMkLst>
          <pc:docMk/>
          <pc:sldMk cId="157160704" sldId="396"/>
        </pc:sldMkLst>
      </pc:sldChg>
      <pc:sldChg chg="addSp delSp modSp mod delAnim modNotesTx">
        <pc:chgData name="תי תוק נגויאן" userId="29606968-56a6-4791-aff8-aeeab13cec54" providerId="ADAL" clId="{BC19B3FA-FF20-4730-971C-11D0B84FA60C}" dt="2025-04-29T13:34:20.087" v="5226" actId="20577"/>
        <pc:sldMkLst>
          <pc:docMk/>
          <pc:sldMk cId="2967495577" sldId="398"/>
        </pc:sldMkLst>
        <pc:spChg chg="mod">
          <ac:chgData name="תי תוק נגויאן" userId="29606968-56a6-4791-aff8-aeeab13cec54" providerId="ADAL" clId="{BC19B3FA-FF20-4730-971C-11D0B84FA60C}" dt="2025-04-29T09:27:57.740" v="404" actId="14100"/>
          <ac:spMkLst>
            <pc:docMk/>
            <pc:sldMk cId="2967495577" sldId="398"/>
            <ac:spMk id="4" creationId="{C900AB04-0CDE-384D-509B-532CB8102DC6}"/>
          </ac:spMkLst>
        </pc:spChg>
        <pc:spChg chg="mod">
          <ac:chgData name="תי תוק נגויאן" userId="29606968-56a6-4791-aff8-aeeab13cec54" providerId="ADAL" clId="{BC19B3FA-FF20-4730-971C-11D0B84FA60C}" dt="2025-04-29T09:27:43.521" v="400"/>
          <ac:spMkLst>
            <pc:docMk/>
            <pc:sldMk cId="2967495577" sldId="398"/>
            <ac:spMk id="7" creationId="{F4CC3A11-5B71-8E75-3C11-2F6393B57D3B}"/>
          </ac:spMkLst>
        </pc:spChg>
        <pc:spChg chg="mod">
          <ac:chgData name="תי תוק נגויאן" userId="29606968-56a6-4791-aff8-aeeab13cec54" providerId="ADAL" clId="{BC19B3FA-FF20-4730-971C-11D0B84FA60C}" dt="2025-04-29T09:27:43.521" v="400"/>
          <ac:spMkLst>
            <pc:docMk/>
            <pc:sldMk cId="2967495577" sldId="398"/>
            <ac:spMk id="9" creationId="{EDCA0AF0-3906-9F5D-E5B0-607BC3558148}"/>
          </ac:spMkLst>
        </pc:spChg>
        <pc:spChg chg="mod">
          <ac:chgData name="תי תוק נגויאן" userId="29606968-56a6-4791-aff8-aeeab13cec54" providerId="ADAL" clId="{BC19B3FA-FF20-4730-971C-11D0B84FA60C}" dt="2025-04-29T13:34:20.087" v="5226" actId="20577"/>
          <ac:spMkLst>
            <pc:docMk/>
            <pc:sldMk cId="2967495577" sldId="398"/>
            <ac:spMk id="10" creationId="{172CE9D6-F204-7406-8B1E-556EDC70425F}"/>
          </ac:spMkLst>
        </pc:spChg>
        <pc:spChg chg="mod">
          <ac:chgData name="תי תוק נגויאן" userId="29606968-56a6-4791-aff8-aeeab13cec54" providerId="ADAL" clId="{BC19B3FA-FF20-4730-971C-11D0B84FA60C}" dt="2025-04-29T09:27:43.521" v="400"/>
          <ac:spMkLst>
            <pc:docMk/>
            <pc:sldMk cId="2967495577" sldId="398"/>
            <ac:spMk id="11" creationId="{B66E381C-16C7-0180-0F10-D7939BC49D86}"/>
          </ac:spMkLst>
        </pc:spChg>
        <pc:spChg chg="mod">
          <ac:chgData name="תי תוק נגויאן" userId="29606968-56a6-4791-aff8-aeeab13cec54" providerId="ADAL" clId="{BC19B3FA-FF20-4730-971C-11D0B84FA60C}" dt="2025-04-29T09:27:43.521" v="400"/>
          <ac:spMkLst>
            <pc:docMk/>
            <pc:sldMk cId="2967495577" sldId="398"/>
            <ac:spMk id="13" creationId="{51A17AA8-B6E9-161B-2FDB-7B5C702CB2C5}"/>
          </ac:spMkLst>
        </pc:spChg>
        <pc:spChg chg="mod">
          <ac:chgData name="תי תוק נגויאן" userId="29606968-56a6-4791-aff8-aeeab13cec54" providerId="ADAL" clId="{BC19B3FA-FF20-4730-971C-11D0B84FA60C}" dt="2025-04-29T09:27:43.521" v="400"/>
          <ac:spMkLst>
            <pc:docMk/>
            <pc:sldMk cId="2967495577" sldId="398"/>
            <ac:spMk id="15" creationId="{E8DCC644-9A72-7856-D3BE-1BCE28FBB916}"/>
          </ac:spMkLst>
        </pc:spChg>
        <pc:spChg chg="del">
          <ac:chgData name="תי תוק נגויאן" userId="29606968-56a6-4791-aff8-aeeab13cec54" providerId="ADAL" clId="{BC19B3FA-FF20-4730-971C-11D0B84FA60C}" dt="2025-04-29T09:27:49.006" v="402" actId="478"/>
          <ac:spMkLst>
            <pc:docMk/>
            <pc:sldMk cId="2967495577" sldId="398"/>
            <ac:spMk id="40" creationId="{73F77BCD-8AF8-D422-E29B-CB4149E2EF37}"/>
          </ac:spMkLst>
        </pc:spChg>
        <pc:grpChg chg="add mod">
          <ac:chgData name="תי תוק נגויאן" userId="29606968-56a6-4791-aff8-aeeab13cec54" providerId="ADAL" clId="{BC19B3FA-FF20-4730-971C-11D0B84FA60C}" dt="2025-04-29T09:27:53.849" v="403" actId="1076"/>
          <ac:grpSpMkLst>
            <pc:docMk/>
            <pc:sldMk cId="2967495577" sldId="398"/>
            <ac:grpSpMk id="2" creationId="{9FFB7F5C-B10D-2C16-F5D6-4C21C93A769A}"/>
          </ac:grpSpMkLst>
        </pc:grpChg>
        <pc:picChg chg="mod">
          <ac:chgData name="תי תוק נגויאן" userId="29606968-56a6-4791-aff8-aeeab13cec54" providerId="ADAL" clId="{BC19B3FA-FF20-4730-971C-11D0B84FA60C}" dt="2025-04-29T09:27:43.521" v="400"/>
          <ac:picMkLst>
            <pc:docMk/>
            <pc:sldMk cId="2967495577" sldId="398"/>
            <ac:picMk id="6" creationId="{B052B986-07EB-351E-D17B-865DCBB7DA41}"/>
          </ac:picMkLst>
        </pc:picChg>
        <pc:picChg chg="del">
          <ac:chgData name="תי תוק נגויאן" userId="29606968-56a6-4791-aff8-aeeab13cec54" providerId="ADAL" clId="{BC19B3FA-FF20-4730-971C-11D0B84FA60C}" dt="2025-04-29T09:27:42.951" v="399" actId="478"/>
          <ac:picMkLst>
            <pc:docMk/>
            <pc:sldMk cId="2967495577" sldId="398"/>
            <ac:picMk id="12" creationId="{D9BCDAD5-8103-1D79-4EE2-0E75DAD9139A}"/>
          </ac:picMkLst>
        </pc:picChg>
        <pc:cxnChg chg="mod">
          <ac:chgData name="תי תוק נגויאן" userId="29606968-56a6-4791-aff8-aeeab13cec54" providerId="ADAL" clId="{BC19B3FA-FF20-4730-971C-11D0B84FA60C}" dt="2025-04-29T09:27:57.740" v="404" actId="14100"/>
          <ac:cxnSpMkLst>
            <pc:docMk/>
            <pc:sldMk cId="2967495577" sldId="398"/>
            <ac:cxnSpMk id="3" creationId="{4A79BD05-6E7B-0D5B-BD10-A194398D454F}"/>
          </ac:cxnSpMkLst>
        </pc:cxnChg>
      </pc:sldChg>
      <pc:sldChg chg="modNotesTx">
        <pc:chgData name="תי תוק נגויאן" userId="29606968-56a6-4791-aff8-aeeab13cec54" providerId="ADAL" clId="{BC19B3FA-FF20-4730-971C-11D0B84FA60C}" dt="2025-04-29T09:54:54.171" v="3176" actId="20577"/>
        <pc:sldMkLst>
          <pc:docMk/>
          <pc:sldMk cId="2206721150" sldId="400"/>
        </pc:sldMkLst>
      </pc:sldChg>
      <pc:sldChg chg="modNotesTx">
        <pc:chgData name="תי תוק נגויאן" userId="29606968-56a6-4791-aff8-aeeab13cec54" providerId="ADAL" clId="{BC19B3FA-FF20-4730-971C-11D0B84FA60C}" dt="2025-04-29T09:58:23.247" v="3868" actId="20577"/>
        <pc:sldMkLst>
          <pc:docMk/>
          <pc:sldMk cId="3934685978" sldId="414"/>
        </pc:sldMkLst>
      </pc:sldChg>
      <pc:sldChg chg="modSp mod">
        <pc:chgData name="תי תוק נגויאן" userId="29606968-56a6-4791-aff8-aeeab13cec54" providerId="ADAL" clId="{BC19B3FA-FF20-4730-971C-11D0B84FA60C}" dt="2025-04-29T10:08:36.386" v="4399" actId="1076"/>
        <pc:sldMkLst>
          <pc:docMk/>
          <pc:sldMk cId="3903243" sldId="415"/>
        </pc:sldMkLst>
        <pc:spChg chg="mod">
          <ac:chgData name="תי תוק נגויאן" userId="29606968-56a6-4791-aff8-aeeab13cec54" providerId="ADAL" clId="{BC19B3FA-FF20-4730-971C-11D0B84FA60C}" dt="2025-04-29T10:08:36.386" v="4399" actId="1076"/>
          <ac:spMkLst>
            <pc:docMk/>
            <pc:sldMk cId="3903243" sldId="415"/>
            <ac:spMk id="14" creationId="{B6A0BD1F-140A-5E70-D00E-EBE52DD56D38}"/>
          </ac:spMkLst>
        </pc:spChg>
      </pc:sldChg>
      <pc:sldChg chg="addSp modSp mod modNotesTx">
        <pc:chgData name="תי תוק נגויאן" userId="29606968-56a6-4791-aff8-aeeab13cec54" providerId="ADAL" clId="{BC19B3FA-FF20-4730-971C-11D0B84FA60C}" dt="2025-04-29T10:07:15.397" v="4371" actId="1076"/>
        <pc:sldMkLst>
          <pc:docMk/>
          <pc:sldMk cId="533621518" sldId="416"/>
        </pc:sldMkLst>
        <pc:spChg chg="add mod">
          <ac:chgData name="תי תוק נגויאן" userId="29606968-56a6-4791-aff8-aeeab13cec54" providerId="ADAL" clId="{BC19B3FA-FF20-4730-971C-11D0B84FA60C}" dt="2025-04-29T10:03:34.078" v="4302" actId="1076"/>
          <ac:spMkLst>
            <pc:docMk/>
            <pc:sldMk cId="533621518" sldId="416"/>
            <ac:spMk id="2" creationId="{6AF80188-09BF-11CB-6B79-1E41EB3C791F}"/>
          </ac:spMkLst>
        </pc:spChg>
        <pc:spChg chg="add mod">
          <ac:chgData name="תי תוק נגויאן" userId="29606968-56a6-4791-aff8-aeeab13cec54" providerId="ADAL" clId="{BC19B3FA-FF20-4730-971C-11D0B84FA60C}" dt="2025-04-29T10:03:51.183" v="4312" actId="1076"/>
          <ac:spMkLst>
            <pc:docMk/>
            <pc:sldMk cId="533621518" sldId="416"/>
            <ac:spMk id="3" creationId="{D8427F61-A06B-44F2-8FC9-76D0DA182209}"/>
          </ac:spMkLst>
        </pc:spChg>
        <pc:spChg chg="add mod">
          <ac:chgData name="תי תוק נגויאן" userId="29606968-56a6-4791-aff8-aeeab13cec54" providerId="ADAL" clId="{BC19B3FA-FF20-4730-971C-11D0B84FA60C}" dt="2025-04-29T10:00:57.552" v="4210" actId="1076"/>
          <ac:spMkLst>
            <pc:docMk/>
            <pc:sldMk cId="533621518" sldId="416"/>
            <ac:spMk id="5" creationId="{A33300A6-B34C-96D4-E079-C9EB323C677A}"/>
          </ac:spMkLst>
        </pc:spChg>
        <pc:spChg chg="add mod">
          <ac:chgData name="תי תוק נגויאן" userId="29606968-56a6-4791-aff8-aeeab13cec54" providerId="ADAL" clId="{BC19B3FA-FF20-4730-971C-11D0B84FA60C}" dt="2025-04-29T10:01:04.857" v="4215" actId="20577"/>
          <ac:spMkLst>
            <pc:docMk/>
            <pc:sldMk cId="533621518" sldId="416"/>
            <ac:spMk id="6" creationId="{5185A5F2-508E-9C77-1027-292E34985898}"/>
          </ac:spMkLst>
        </pc:spChg>
        <pc:spChg chg="add mod">
          <ac:chgData name="תי תוק נגויאן" userId="29606968-56a6-4791-aff8-aeeab13cec54" providerId="ADAL" clId="{BC19B3FA-FF20-4730-971C-11D0B84FA60C}" dt="2025-04-29T10:01:10.696" v="4217" actId="1076"/>
          <ac:spMkLst>
            <pc:docMk/>
            <pc:sldMk cId="533621518" sldId="416"/>
            <ac:spMk id="7" creationId="{BCDB79E9-A915-0CD2-B07D-67926D5BFB79}"/>
          </ac:spMkLst>
        </pc:spChg>
        <pc:spChg chg="mod">
          <ac:chgData name="תי תוק נגויאן" userId="29606968-56a6-4791-aff8-aeeab13cec54" providerId="ADAL" clId="{BC19B3FA-FF20-4730-971C-11D0B84FA60C}" dt="2025-04-29T10:07:15.397" v="4371" actId="1076"/>
          <ac:spMkLst>
            <pc:docMk/>
            <pc:sldMk cId="533621518" sldId="416"/>
            <ac:spMk id="9" creationId="{16BCA584-A64F-15B3-1F5F-28176FA38913}"/>
          </ac:spMkLst>
        </pc:spChg>
        <pc:spChg chg="add mod">
          <ac:chgData name="תי תוק נגויאן" userId="29606968-56a6-4791-aff8-aeeab13cec54" providerId="ADAL" clId="{BC19B3FA-FF20-4730-971C-11D0B84FA60C}" dt="2025-04-29T10:01:10.696" v="4217" actId="1076"/>
          <ac:spMkLst>
            <pc:docMk/>
            <pc:sldMk cId="533621518" sldId="416"/>
            <ac:spMk id="10" creationId="{3E8A123C-202A-2CC4-6BD4-6D5ED1905818}"/>
          </ac:spMkLst>
        </pc:spChg>
        <pc:spChg chg="add mod">
          <ac:chgData name="תי תוק נגויאן" userId="29606968-56a6-4791-aff8-aeeab13cec54" providerId="ADAL" clId="{BC19B3FA-FF20-4730-971C-11D0B84FA60C}" dt="2025-04-29T10:07:06.461" v="4367" actId="1076"/>
          <ac:spMkLst>
            <pc:docMk/>
            <pc:sldMk cId="533621518" sldId="416"/>
            <ac:spMk id="11" creationId="{4BE97B2A-9B14-9468-31BF-30BB8CF182A3}"/>
          </ac:spMkLst>
        </pc:spChg>
        <pc:spChg chg="add mod">
          <ac:chgData name="תי תוק נגויאן" userId="29606968-56a6-4791-aff8-aeeab13cec54" providerId="ADAL" clId="{BC19B3FA-FF20-4730-971C-11D0B84FA60C}" dt="2025-04-29T10:07:07.326" v="4368" actId="1076"/>
          <ac:spMkLst>
            <pc:docMk/>
            <pc:sldMk cId="533621518" sldId="416"/>
            <ac:spMk id="12" creationId="{7A461A84-E79C-CA81-821F-07293B66CF25}"/>
          </ac:spMkLst>
        </pc:spChg>
        <pc:picChg chg="mod">
          <ac:chgData name="תי תוק נגויאן" userId="29606968-56a6-4791-aff8-aeeab13cec54" providerId="ADAL" clId="{BC19B3FA-FF20-4730-971C-11D0B84FA60C}" dt="2025-04-29T10:07:13.136" v="4370" actId="1076"/>
          <ac:picMkLst>
            <pc:docMk/>
            <pc:sldMk cId="533621518" sldId="416"/>
            <ac:picMk id="8" creationId="{03B50C58-4CD2-0181-CA83-19B2FA418A91}"/>
          </ac:picMkLst>
        </pc:picChg>
      </pc:sldChg>
      <pc:sldChg chg="addSp modSp mod modAnim">
        <pc:chgData name="תי תוק נגויאן" userId="29606968-56a6-4791-aff8-aeeab13cec54" providerId="ADAL" clId="{BC19B3FA-FF20-4730-971C-11D0B84FA60C}" dt="2025-04-29T13:17:02.072" v="4499" actId="1076"/>
        <pc:sldMkLst>
          <pc:docMk/>
          <pc:sldMk cId="959631331" sldId="417"/>
        </pc:sldMkLst>
        <pc:spChg chg="add mod">
          <ac:chgData name="תי תוק נגויאן" userId="29606968-56a6-4791-aff8-aeeab13cec54" providerId="ADAL" clId="{BC19B3FA-FF20-4730-971C-11D0B84FA60C}" dt="2025-04-29T10:10:43.993" v="4423" actId="20577"/>
          <ac:spMkLst>
            <pc:docMk/>
            <pc:sldMk cId="959631331" sldId="417"/>
            <ac:spMk id="2" creationId="{DBAEBC14-1737-672B-F7F4-0D86774D02D0}"/>
          </ac:spMkLst>
        </pc:spChg>
        <pc:spChg chg="add mod">
          <ac:chgData name="תי תוק נגויאן" userId="29606968-56a6-4791-aff8-aeeab13cec54" providerId="ADAL" clId="{BC19B3FA-FF20-4730-971C-11D0B84FA60C}" dt="2025-04-29T10:10:50.194" v="4427" actId="20577"/>
          <ac:spMkLst>
            <pc:docMk/>
            <pc:sldMk cId="959631331" sldId="417"/>
            <ac:spMk id="3" creationId="{230B74C8-4B47-2642-2594-C33AAF566707}"/>
          </ac:spMkLst>
        </pc:spChg>
        <pc:spChg chg="add mod">
          <ac:chgData name="תי תוק נגויאן" userId="29606968-56a6-4791-aff8-aeeab13cec54" providerId="ADAL" clId="{BC19B3FA-FF20-4730-971C-11D0B84FA60C}" dt="2025-04-29T10:11:09.184" v="4429" actId="1076"/>
          <ac:spMkLst>
            <pc:docMk/>
            <pc:sldMk cId="959631331" sldId="417"/>
            <ac:spMk id="4" creationId="{20DA521E-843F-5EBE-251C-5B52A3E00E42}"/>
          </ac:spMkLst>
        </pc:spChg>
        <pc:spChg chg="add mod">
          <ac:chgData name="תי תוק נגויאן" userId="29606968-56a6-4791-aff8-aeeab13cec54" providerId="ADAL" clId="{BC19B3FA-FF20-4730-971C-11D0B84FA60C}" dt="2025-04-29T10:11:18.323" v="4432" actId="1076"/>
          <ac:spMkLst>
            <pc:docMk/>
            <pc:sldMk cId="959631331" sldId="417"/>
            <ac:spMk id="6" creationId="{6043C05E-B14E-6BAD-4AC1-5CD7FE7F2035}"/>
          </ac:spMkLst>
        </pc:spChg>
        <pc:spChg chg="add mod">
          <ac:chgData name="תי תוק נגויאן" userId="29606968-56a6-4791-aff8-aeeab13cec54" providerId="ADAL" clId="{BC19B3FA-FF20-4730-971C-11D0B84FA60C}" dt="2025-04-29T13:17:02.072" v="4499" actId="1076"/>
          <ac:spMkLst>
            <pc:docMk/>
            <pc:sldMk cId="959631331" sldId="417"/>
            <ac:spMk id="8" creationId="{BEF0FA37-49E2-6510-3B3F-16BCE384B305}"/>
          </ac:spMkLst>
        </pc:spChg>
        <pc:spChg chg="add mod">
          <ac:chgData name="תי תוק נגויאן" userId="29606968-56a6-4791-aff8-aeeab13cec54" providerId="ADAL" clId="{BC19B3FA-FF20-4730-971C-11D0B84FA60C}" dt="2025-04-29T10:11:20.851" v="4433" actId="1076"/>
          <ac:spMkLst>
            <pc:docMk/>
            <pc:sldMk cId="959631331" sldId="417"/>
            <ac:spMk id="9" creationId="{8957FE91-321B-8BED-0D04-C0A8575C8240}"/>
          </ac:spMkLst>
        </pc:spChg>
      </pc:sldChg>
      <pc:sldChg chg="addSp delSp modSp mod delAnim modAnim modNotesTx">
        <pc:chgData name="תי תוק נגויאן" userId="29606968-56a6-4791-aff8-aeeab13cec54" providerId="ADAL" clId="{BC19B3FA-FF20-4730-971C-11D0B84FA60C}" dt="2025-04-29T16:11:06.808" v="5986"/>
        <pc:sldMkLst>
          <pc:docMk/>
          <pc:sldMk cId="2861530099" sldId="418"/>
        </pc:sldMkLst>
        <pc:spChg chg="add mod">
          <ac:chgData name="תי תוק נגויאן" userId="29606968-56a6-4791-aff8-aeeab13cec54" providerId="ADAL" clId="{BC19B3FA-FF20-4730-971C-11D0B84FA60C}" dt="2025-04-29T15:48:21.134" v="5435" actId="1076"/>
          <ac:spMkLst>
            <pc:docMk/>
            <pc:sldMk cId="2861530099" sldId="418"/>
            <ac:spMk id="2" creationId="{11FD51D6-A8F7-B608-4394-11456AF9863C}"/>
          </ac:spMkLst>
        </pc:spChg>
        <pc:spChg chg="del">
          <ac:chgData name="תי תוק נגויאן" userId="29606968-56a6-4791-aff8-aeeab13cec54" providerId="ADAL" clId="{BC19B3FA-FF20-4730-971C-11D0B84FA60C}" dt="2025-04-29T10:16:53.284" v="4441" actId="478"/>
          <ac:spMkLst>
            <pc:docMk/>
            <pc:sldMk cId="2861530099" sldId="418"/>
            <ac:spMk id="2" creationId="{CECC87AB-53E2-7232-575C-B63F11189D7A}"/>
          </ac:spMkLst>
        </pc:spChg>
        <pc:spChg chg="mod">
          <ac:chgData name="תי תוק נגויאן" userId="29606968-56a6-4791-aff8-aeeab13cec54" providerId="ADAL" clId="{BC19B3FA-FF20-4730-971C-11D0B84FA60C}" dt="2025-04-29T15:43:06.378" v="5227" actId="1076"/>
          <ac:spMkLst>
            <pc:docMk/>
            <pc:sldMk cId="2861530099" sldId="418"/>
            <ac:spMk id="4" creationId="{8194F2C2-109D-BF4D-EA9B-94B3C371AEDD}"/>
          </ac:spMkLst>
        </pc:spChg>
        <pc:spChg chg="add del mod">
          <ac:chgData name="תי תוק נגויאן" userId="29606968-56a6-4791-aff8-aeeab13cec54" providerId="ADAL" clId="{BC19B3FA-FF20-4730-971C-11D0B84FA60C}" dt="2025-04-29T15:49:39.152" v="5511" actId="478"/>
          <ac:spMkLst>
            <pc:docMk/>
            <pc:sldMk cId="2861530099" sldId="418"/>
            <ac:spMk id="5" creationId="{0C8E2825-D436-1811-EBA5-7C92ACB74F28}"/>
          </ac:spMkLst>
        </pc:spChg>
        <pc:spChg chg="add del mod">
          <ac:chgData name="תי תוק נגויאן" userId="29606968-56a6-4791-aff8-aeeab13cec54" providerId="ADAL" clId="{BC19B3FA-FF20-4730-971C-11D0B84FA60C}" dt="2025-04-29T15:49:42.859" v="5514" actId="478"/>
          <ac:spMkLst>
            <pc:docMk/>
            <pc:sldMk cId="2861530099" sldId="418"/>
            <ac:spMk id="6" creationId="{364379A3-42E7-9509-E1D9-12E9445F8E6A}"/>
          </ac:spMkLst>
        </pc:spChg>
        <pc:spChg chg="del">
          <ac:chgData name="תי תוק נגויאן" userId="29606968-56a6-4791-aff8-aeeab13cec54" providerId="ADAL" clId="{BC19B3FA-FF20-4730-971C-11D0B84FA60C}" dt="2025-04-29T10:17:18.549" v="4449" actId="478"/>
          <ac:spMkLst>
            <pc:docMk/>
            <pc:sldMk cId="2861530099" sldId="418"/>
            <ac:spMk id="6" creationId="{AD1F1EDA-DBAF-5D81-5359-2267EDBA3995}"/>
          </ac:spMkLst>
        </pc:spChg>
        <pc:spChg chg="add mod">
          <ac:chgData name="תי תוק נגויאן" userId="29606968-56a6-4791-aff8-aeeab13cec54" providerId="ADAL" clId="{BC19B3FA-FF20-4730-971C-11D0B84FA60C}" dt="2025-04-29T16:10:15.297" v="5961" actId="1076"/>
          <ac:spMkLst>
            <pc:docMk/>
            <pc:sldMk cId="2861530099" sldId="418"/>
            <ac:spMk id="7" creationId="{C2A671A2-E3F8-2307-8AE3-018E536E3CFD}"/>
          </ac:spMkLst>
        </pc:spChg>
        <pc:spChg chg="mod">
          <ac:chgData name="תי תוק נגויאן" userId="29606968-56a6-4791-aff8-aeeab13cec54" providerId="ADAL" clId="{BC19B3FA-FF20-4730-971C-11D0B84FA60C}" dt="2025-04-29T15:43:14.824" v="5228" actId="1076"/>
          <ac:spMkLst>
            <pc:docMk/>
            <pc:sldMk cId="2861530099" sldId="418"/>
            <ac:spMk id="8" creationId="{D984EFB4-7D6A-0003-BC03-C7608D967044}"/>
          </ac:spMkLst>
        </pc:spChg>
        <pc:spChg chg="add mod">
          <ac:chgData name="תי תוק נגויאן" userId="29606968-56a6-4791-aff8-aeeab13cec54" providerId="ADAL" clId="{BC19B3FA-FF20-4730-971C-11D0B84FA60C}" dt="2025-04-29T15:54:16.467" v="5959" actId="14100"/>
          <ac:spMkLst>
            <pc:docMk/>
            <pc:sldMk cId="2861530099" sldId="418"/>
            <ac:spMk id="10" creationId="{AEA21CD4-D0D1-6058-989A-B6BC25229BDF}"/>
          </ac:spMkLst>
        </pc:spChg>
        <pc:spChg chg="add del mod">
          <ac:chgData name="תי תוק נגויאן" userId="29606968-56a6-4791-aff8-aeeab13cec54" providerId="ADAL" clId="{BC19B3FA-FF20-4730-971C-11D0B84FA60C}" dt="2025-04-29T08:52:07.999" v="210"/>
          <ac:spMkLst>
            <pc:docMk/>
            <pc:sldMk cId="2861530099" sldId="418"/>
            <ac:spMk id="10" creationId="{E0BF8D9B-6608-3F5A-D183-9500BDB56F2F}"/>
          </ac:spMkLst>
        </pc:spChg>
        <pc:spChg chg="add mod">
          <ac:chgData name="תי תוק נגויאן" userId="29606968-56a6-4791-aff8-aeeab13cec54" providerId="ADAL" clId="{BC19B3FA-FF20-4730-971C-11D0B84FA60C}" dt="2025-04-29T16:10:58.239" v="5985" actId="255"/>
          <ac:spMkLst>
            <pc:docMk/>
            <pc:sldMk cId="2861530099" sldId="418"/>
            <ac:spMk id="12" creationId="{2D6C071A-1A41-940D-8766-59F2336B55D2}"/>
          </ac:spMkLst>
        </pc:spChg>
        <pc:spChg chg="add del mod">
          <ac:chgData name="תי תוק נגויאן" userId="29606968-56a6-4791-aff8-aeeab13cec54" providerId="ADAL" clId="{BC19B3FA-FF20-4730-971C-11D0B84FA60C}" dt="2025-04-29T09:11:58.451" v="349" actId="478"/>
          <ac:spMkLst>
            <pc:docMk/>
            <pc:sldMk cId="2861530099" sldId="418"/>
            <ac:spMk id="13" creationId="{064C3904-DB84-E056-7AAF-0373E5F4B385}"/>
          </ac:spMkLst>
        </pc:spChg>
        <pc:spChg chg="mod">
          <ac:chgData name="תי תוק נגויאן" userId="29606968-56a6-4791-aff8-aeeab13cec54" providerId="ADAL" clId="{BC19B3FA-FF20-4730-971C-11D0B84FA60C}" dt="2025-04-29T15:43:19.216" v="5229" actId="14100"/>
          <ac:spMkLst>
            <pc:docMk/>
            <pc:sldMk cId="2861530099" sldId="418"/>
            <ac:spMk id="14" creationId="{0A35BCA8-21CE-AE6A-FB82-FB99C3BA8492}"/>
          </ac:spMkLst>
        </pc:spChg>
        <pc:spChg chg="add mod">
          <ac:chgData name="תי תוק נגויאן" userId="29606968-56a6-4791-aff8-aeeab13cec54" providerId="ADAL" clId="{BC19B3FA-FF20-4730-971C-11D0B84FA60C}" dt="2025-04-29T10:19:52.517" v="4477" actId="255"/>
          <ac:spMkLst>
            <pc:docMk/>
            <pc:sldMk cId="2861530099" sldId="418"/>
            <ac:spMk id="15" creationId="{A5639603-AD04-BF90-D424-7ABA41A2ABA9}"/>
          </ac:spMkLst>
        </pc:spChg>
        <pc:spChg chg="add mod">
          <ac:chgData name="תי תוק נגויאן" userId="29606968-56a6-4791-aff8-aeeab13cec54" providerId="ADAL" clId="{BC19B3FA-FF20-4730-971C-11D0B84FA60C}" dt="2025-04-29T09:03:32.448" v="244" actId="767"/>
          <ac:spMkLst>
            <pc:docMk/>
            <pc:sldMk cId="2861530099" sldId="418"/>
            <ac:spMk id="16" creationId="{8F425243-98CB-A529-8C3D-D5FAEA2DD142}"/>
          </ac:spMkLst>
        </pc:spChg>
        <pc:spChg chg="add mod">
          <ac:chgData name="תי תוק נגויאן" userId="29606968-56a6-4791-aff8-aeeab13cec54" providerId="ADAL" clId="{BC19B3FA-FF20-4730-971C-11D0B84FA60C}" dt="2025-04-29T10:19:57.730" v="4478" actId="255"/>
          <ac:spMkLst>
            <pc:docMk/>
            <pc:sldMk cId="2861530099" sldId="418"/>
            <ac:spMk id="17" creationId="{EBF0F90A-8A57-B1BB-29CE-7B5C43B32185}"/>
          </ac:spMkLst>
        </pc:spChg>
        <pc:spChg chg="add del mod">
          <ac:chgData name="תי תוק נגויאן" userId="29606968-56a6-4791-aff8-aeeab13cec54" providerId="ADAL" clId="{BC19B3FA-FF20-4730-971C-11D0B84FA60C}" dt="2025-04-29T10:17:52.531" v="4459" actId="478"/>
          <ac:spMkLst>
            <pc:docMk/>
            <pc:sldMk cId="2861530099" sldId="418"/>
            <ac:spMk id="18" creationId="{579ECCAF-B9E9-0DBC-A071-A408C7231EE8}"/>
          </ac:spMkLst>
        </pc:spChg>
        <pc:spChg chg="add mod">
          <ac:chgData name="תי תוק נגויאן" userId="29606968-56a6-4791-aff8-aeeab13cec54" providerId="ADAL" clId="{BC19B3FA-FF20-4730-971C-11D0B84FA60C}" dt="2025-04-29T09:06:22.915" v="292" actId="164"/>
          <ac:spMkLst>
            <pc:docMk/>
            <pc:sldMk cId="2861530099" sldId="418"/>
            <ac:spMk id="19" creationId="{E0300AFA-4660-12B0-AEF3-3577BE608BD1}"/>
          </ac:spMkLst>
        </pc:spChg>
        <pc:spChg chg="add del mod">
          <ac:chgData name="תי תוק נגויאן" userId="29606968-56a6-4791-aff8-aeeab13cec54" providerId="ADAL" clId="{BC19B3FA-FF20-4730-971C-11D0B84FA60C}" dt="2025-04-29T09:05:06.384" v="282" actId="478"/>
          <ac:spMkLst>
            <pc:docMk/>
            <pc:sldMk cId="2861530099" sldId="418"/>
            <ac:spMk id="20" creationId="{A11C0233-98F5-99C2-8C56-6B9648FCA1C3}"/>
          </ac:spMkLst>
        </pc:spChg>
        <pc:spChg chg="del">
          <ac:chgData name="תי תוק נגויאן" userId="29606968-56a6-4791-aff8-aeeab13cec54" providerId="ADAL" clId="{BC19B3FA-FF20-4730-971C-11D0B84FA60C}" dt="2025-04-29T10:17:13.840" v="4446" actId="478"/>
          <ac:spMkLst>
            <pc:docMk/>
            <pc:sldMk cId="2861530099" sldId="418"/>
            <ac:spMk id="21" creationId="{4DEFA330-38AF-8A8A-45A9-F59AA8BE1E63}"/>
          </ac:spMkLst>
        </pc:spChg>
        <pc:spChg chg="del">
          <ac:chgData name="תי תוק נגויאן" userId="29606968-56a6-4791-aff8-aeeab13cec54" providerId="ADAL" clId="{BC19B3FA-FF20-4730-971C-11D0B84FA60C}" dt="2025-04-29T10:17:15.025" v="4447" actId="478"/>
          <ac:spMkLst>
            <pc:docMk/>
            <pc:sldMk cId="2861530099" sldId="418"/>
            <ac:spMk id="22" creationId="{72E435DD-060A-985C-5A2D-7FB98BEE26CD}"/>
          </ac:spMkLst>
        </pc:spChg>
        <pc:spChg chg="del">
          <ac:chgData name="תי תוק נגויאן" userId="29606968-56a6-4791-aff8-aeeab13cec54" providerId="ADAL" clId="{BC19B3FA-FF20-4730-971C-11D0B84FA60C}" dt="2025-04-29T10:16:49.400" v="4440" actId="478"/>
          <ac:spMkLst>
            <pc:docMk/>
            <pc:sldMk cId="2861530099" sldId="418"/>
            <ac:spMk id="23" creationId="{A21EAD9F-7422-9F4E-D1FF-4421D3E36BE7}"/>
          </ac:spMkLst>
        </pc:spChg>
        <pc:spChg chg="del">
          <ac:chgData name="תי תוק נגויאן" userId="29606968-56a6-4791-aff8-aeeab13cec54" providerId="ADAL" clId="{BC19B3FA-FF20-4730-971C-11D0B84FA60C}" dt="2025-04-29T10:16:48.119" v="4439" actId="478"/>
          <ac:spMkLst>
            <pc:docMk/>
            <pc:sldMk cId="2861530099" sldId="418"/>
            <ac:spMk id="24" creationId="{D4B4D2E3-E0D0-215E-06B3-6BEE2F6E6150}"/>
          </ac:spMkLst>
        </pc:spChg>
        <pc:spChg chg="del">
          <ac:chgData name="תי תוק נגויאן" userId="29606968-56a6-4791-aff8-aeeab13cec54" providerId="ADAL" clId="{BC19B3FA-FF20-4730-971C-11D0B84FA60C}" dt="2025-04-29T10:16:15.847" v="4437" actId="478"/>
          <ac:spMkLst>
            <pc:docMk/>
            <pc:sldMk cId="2861530099" sldId="418"/>
            <ac:spMk id="25" creationId="{9CB7C496-A5A4-E417-172B-63E57EA06E0D}"/>
          </ac:spMkLst>
        </pc:spChg>
        <pc:spChg chg="add mod">
          <ac:chgData name="תי תוק נגויאן" userId="29606968-56a6-4791-aff8-aeeab13cec54" providerId="ADAL" clId="{BC19B3FA-FF20-4730-971C-11D0B84FA60C}" dt="2025-04-29T09:07:56.463" v="315" actId="1076"/>
          <ac:spMkLst>
            <pc:docMk/>
            <pc:sldMk cId="2861530099" sldId="418"/>
            <ac:spMk id="26" creationId="{8BE60220-16B0-D25E-144B-7F91D9759FBC}"/>
          </ac:spMkLst>
        </pc:spChg>
        <pc:spChg chg="add del mod">
          <ac:chgData name="תי תוק נגויאן" userId="29606968-56a6-4791-aff8-aeeab13cec54" providerId="ADAL" clId="{BC19B3FA-FF20-4730-971C-11D0B84FA60C}" dt="2025-04-29T10:17:54.384" v="4460" actId="478"/>
          <ac:spMkLst>
            <pc:docMk/>
            <pc:sldMk cId="2861530099" sldId="418"/>
            <ac:spMk id="27" creationId="{B950B902-4569-A044-7B7C-F66A3209156E}"/>
          </ac:spMkLst>
        </pc:spChg>
        <pc:spChg chg="mod">
          <ac:chgData name="תי תוק נגויאן" userId="29606968-56a6-4791-aff8-aeeab13cec54" providerId="ADAL" clId="{BC19B3FA-FF20-4730-971C-11D0B84FA60C}" dt="2025-04-29T10:20:49.340" v="4488" actId="255"/>
          <ac:spMkLst>
            <pc:docMk/>
            <pc:sldMk cId="2861530099" sldId="418"/>
            <ac:spMk id="31" creationId="{41D38CAE-264F-EBF9-97FD-A4BA4AC38E88}"/>
          </ac:spMkLst>
        </pc:spChg>
        <pc:spChg chg="del mod">
          <ac:chgData name="תי תוק נגויאן" userId="29606968-56a6-4791-aff8-aeeab13cec54" providerId="ADAL" clId="{BC19B3FA-FF20-4730-971C-11D0B84FA60C}" dt="2025-04-29T10:20:07.946" v="4480" actId="478"/>
          <ac:spMkLst>
            <pc:docMk/>
            <pc:sldMk cId="2861530099" sldId="418"/>
            <ac:spMk id="32" creationId="{492FF7AB-E5CA-D4BB-D658-1300BDCE89EF}"/>
          </ac:spMkLst>
        </pc:spChg>
        <pc:spChg chg="mod">
          <ac:chgData name="תי תוק נגויאן" userId="29606968-56a6-4791-aff8-aeeab13cec54" providerId="ADAL" clId="{BC19B3FA-FF20-4730-971C-11D0B84FA60C}" dt="2025-04-29T10:20:58.567" v="4493" actId="20577"/>
          <ac:spMkLst>
            <pc:docMk/>
            <pc:sldMk cId="2861530099" sldId="418"/>
            <ac:spMk id="33" creationId="{1F7EB267-25E4-8E5E-B1A7-86BBCECAF4A7}"/>
          </ac:spMkLst>
        </pc:spChg>
        <pc:spChg chg="del">
          <ac:chgData name="תי תוק נגויאן" userId="29606968-56a6-4791-aff8-aeeab13cec54" providerId="ADAL" clId="{BC19B3FA-FF20-4730-971C-11D0B84FA60C}" dt="2025-04-29T10:16:55.265" v="4442" actId="478"/>
          <ac:spMkLst>
            <pc:docMk/>
            <pc:sldMk cId="2861530099" sldId="418"/>
            <ac:spMk id="34" creationId="{3D47331D-1D54-DECC-ABA0-63D737262ECC}"/>
          </ac:spMkLst>
        </pc:spChg>
        <pc:spChg chg="del">
          <ac:chgData name="תי תוק נגויאן" userId="29606968-56a6-4791-aff8-aeeab13cec54" providerId="ADAL" clId="{BC19B3FA-FF20-4730-971C-11D0B84FA60C}" dt="2025-04-29T10:17:16.956" v="4448" actId="478"/>
          <ac:spMkLst>
            <pc:docMk/>
            <pc:sldMk cId="2861530099" sldId="418"/>
            <ac:spMk id="35" creationId="{B1D72265-5CD6-CEE1-7C85-9D17DF2D1DC4}"/>
          </ac:spMkLst>
        </pc:spChg>
        <pc:spChg chg="del mod">
          <ac:chgData name="תי תוק נגויאן" userId="29606968-56a6-4791-aff8-aeeab13cec54" providerId="ADAL" clId="{BC19B3FA-FF20-4730-971C-11D0B84FA60C}" dt="2025-04-29T10:20:10.005" v="4481" actId="478"/>
          <ac:spMkLst>
            <pc:docMk/>
            <pc:sldMk cId="2861530099" sldId="418"/>
            <ac:spMk id="36" creationId="{0BC25D83-5E55-43B9-52FC-E6F06D20C7D6}"/>
          </ac:spMkLst>
        </pc:spChg>
        <pc:spChg chg="mod">
          <ac:chgData name="תי תוק נגויאן" userId="29606968-56a6-4791-aff8-aeeab13cec54" providerId="ADAL" clId="{BC19B3FA-FF20-4730-971C-11D0B84FA60C}" dt="2025-04-29T10:17:20.815" v="4450"/>
          <ac:spMkLst>
            <pc:docMk/>
            <pc:sldMk cId="2861530099" sldId="418"/>
            <ac:spMk id="37" creationId="{194B215A-298C-5685-3F84-019633C23BF4}"/>
          </ac:spMkLst>
        </pc:spChg>
        <pc:spChg chg="mod">
          <ac:chgData name="תי תוק נגויאן" userId="29606968-56a6-4791-aff8-aeeab13cec54" providerId="ADAL" clId="{BC19B3FA-FF20-4730-971C-11D0B84FA60C}" dt="2025-04-29T10:17:20.815" v="4450"/>
          <ac:spMkLst>
            <pc:docMk/>
            <pc:sldMk cId="2861530099" sldId="418"/>
            <ac:spMk id="38" creationId="{2CFA5376-AB5A-E77D-E7E5-026651F213F6}"/>
          </ac:spMkLst>
        </pc:spChg>
        <pc:spChg chg="add mod">
          <ac:chgData name="תי תוק נגויאן" userId="29606968-56a6-4791-aff8-aeeab13cec54" providerId="ADAL" clId="{BC19B3FA-FF20-4730-971C-11D0B84FA60C}" dt="2025-04-29T15:43:06.378" v="5227" actId="1076"/>
          <ac:spMkLst>
            <pc:docMk/>
            <pc:sldMk cId="2861530099" sldId="418"/>
            <ac:spMk id="39" creationId="{1E1CEE86-A247-284B-F1B4-73BC4E98585B}"/>
          </ac:spMkLst>
        </pc:spChg>
        <pc:spChg chg="del">
          <ac:chgData name="תי תוק נגויאן" userId="29606968-56a6-4791-aff8-aeeab13cec54" providerId="ADAL" clId="{BC19B3FA-FF20-4730-971C-11D0B84FA60C}" dt="2025-04-29T09:06:32.998" v="295" actId="478"/>
          <ac:spMkLst>
            <pc:docMk/>
            <pc:sldMk cId="2861530099" sldId="418"/>
            <ac:spMk id="40" creationId="{BD3DF99F-415B-63D0-0B1A-C512EC0C9417}"/>
          </ac:spMkLst>
        </pc:spChg>
        <pc:spChg chg="add mod">
          <ac:chgData name="תי תוק נגויאן" userId="29606968-56a6-4791-aff8-aeeab13cec54" providerId="ADAL" clId="{BC19B3FA-FF20-4730-971C-11D0B84FA60C}" dt="2025-04-29T15:43:14.824" v="5228" actId="1076"/>
          <ac:spMkLst>
            <pc:docMk/>
            <pc:sldMk cId="2861530099" sldId="418"/>
            <ac:spMk id="41" creationId="{C091703F-74FA-1ABA-BBB5-6E753C570433}"/>
          </ac:spMkLst>
        </pc:spChg>
        <pc:grpChg chg="add mod">
          <ac:chgData name="תי תוק נגויאן" userId="29606968-56a6-4791-aff8-aeeab13cec54" providerId="ADAL" clId="{BC19B3FA-FF20-4730-971C-11D0B84FA60C}" dt="2025-04-29T15:43:06.378" v="5227" actId="1076"/>
          <ac:grpSpMkLst>
            <pc:docMk/>
            <pc:sldMk cId="2861530099" sldId="418"/>
            <ac:grpSpMk id="28" creationId="{DB877678-99DC-8083-9091-866F113758A7}"/>
          </ac:grpSpMkLst>
        </pc:grpChg>
        <pc:grpChg chg="add mod">
          <ac:chgData name="תי תוק נגויאן" userId="29606968-56a6-4791-aff8-aeeab13cec54" providerId="ADAL" clId="{BC19B3FA-FF20-4730-971C-11D0B84FA60C}" dt="2025-04-29T15:43:14.824" v="5228" actId="1076"/>
          <ac:grpSpMkLst>
            <pc:docMk/>
            <pc:sldMk cId="2861530099" sldId="418"/>
            <ac:grpSpMk id="29" creationId="{FCA7C68A-E9D6-A42B-B6CE-D33DDF931322}"/>
          </ac:grpSpMkLst>
        </pc:grpChg>
        <pc:picChg chg="add del mod">
          <ac:chgData name="תי תוק נגויאן" userId="29606968-56a6-4791-aff8-aeeab13cec54" providerId="ADAL" clId="{BC19B3FA-FF20-4730-971C-11D0B84FA60C}" dt="2025-04-29T15:49:41.316" v="5513" actId="478"/>
          <ac:picMkLst>
            <pc:docMk/>
            <pc:sldMk cId="2861530099" sldId="418"/>
            <ac:picMk id="3" creationId="{D7058074-A8C4-7FED-31A4-15DF2E9ECD89}"/>
          </ac:picMkLst>
        </pc:picChg>
        <pc:picChg chg="add del mod">
          <ac:chgData name="תי תוק נגויאן" userId="29606968-56a6-4791-aff8-aeeab13cec54" providerId="ADAL" clId="{BC19B3FA-FF20-4730-971C-11D0B84FA60C}" dt="2025-04-29T15:47:46.082" v="5433" actId="478"/>
          <ac:picMkLst>
            <pc:docMk/>
            <pc:sldMk cId="2861530099" sldId="418"/>
            <ac:picMk id="9" creationId="{B627D950-41F6-0F32-DEDA-40572392203B}"/>
          </ac:picMkLst>
        </pc:picChg>
        <pc:picChg chg="add del mod">
          <ac:chgData name="תי תוק נגויאן" userId="29606968-56a6-4791-aff8-aeeab13cec54" providerId="ADAL" clId="{BC19B3FA-FF20-4730-971C-11D0B84FA60C}" dt="2025-04-29T09:06:27.247" v="294" actId="478"/>
          <ac:picMkLst>
            <pc:docMk/>
            <pc:sldMk cId="2861530099" sldId="418"/>
            <ac:picMk id="9" creationId="{F084D140-BE1C-24CC-F83B-5F5E24953B52}"/>
          </ac:picMkLst>
        </pc:picChg>
        <pc:picChg chg="add mod modCrop">
          <ac:chgData name="תי תוק נגויאן" userId="29606968-56a6-4791-aff8-aeeab13cec54" providerId="ADAL" clId="{BC19B3FA-FF20-4730-971C-11D0B84FA60C}" dt="2025-04-29T09:11:05.675" v="346" actId="732"/>
          <ac:picMkLst>
            <pc:docMk/>
            <pc:sldMk cId="2861530099" sldId="418"/>
            <ac:picMk id="11" creationId="{A4F455ED-1775-8030-E3DD-985FEAD19C9B}"/>
          </ac:picMkLst>
        </pc:picChg>
        <pc:picChg chg="del mod">
          <ac:chgData name="תי תוק נגויאן" userId="29606968-56a6-4791-aff8-aeeab13cec54" providerId="ADAL" clId="{BC19B3FA-FF20-4730-971C-11D0B84FA60C}" dt="2025-04-29T09:11:53.278" v="347" actId="478"/>
          <ac:picMkLst>
            <pc:docMk/>
            <pc:sldMk cId="2861530099" sldId="418"/>
            <ac:picMk id="12" creationId="{BB6D59B2-C70B-53C1-6261-6416A332DEC6}"/>
          </ac:picMkLst>
        </pc:picChg>
        <pc:picChg chg="mod">
          <ac:chgData name="תי תוק נגויאן" userId="29606968-56a6-4791-aff8-aeeab13cec54" providerId="ADAL" clId="{BC19B3FA-FF20-4730-971C-11D0B84FA60C}" dt="2025-04-29T10:17:20.815" v="4450"/>
          <ac:picMkLst>
            <pc:docMk/>
            <pc:sldMk cId="2861530099" sldId="418"/>
            <ac:picMk id="30" creationId="{F2E5F92D-AB5B-669F-1109-25ED25B0C051}"/>
          </ac:picMkLst>
        </pc:picChg>
        <pc:cxnChg chg="del mod">
          <ac:chgData name="תי תוק נגויאן" userId="29606968-56a6-4791-aff8-aeeab13cec54" providerId="ADAL" clId="{BC19B3FA-FF20-4730-971C-11D0B84FA60C}" dt="2025-04-29T10:16:13.178" v="4435" actId="478"/>
          <ac:cxnSpMkLst>
            <pc:docMk/>
            <pc:sldMk cId="2861530099" sldId="418"/>
            <ac:cxnSpMk id="3" creationId="{BC4AD42F-8A4B-8DAF-471A-8AA119F7E45F}"/>
          </ac:cxnSpMkLst>
        </pc:cxnChg>
        <pc:cxnChg chg="del">
          <ac:chgData name="תי תוק נגויאן" userId="29606968-56a6-4791-aff8-aeeab13cec54" providerId="ADAL" clId="{BC19B3FA-FF20-4730-971C-11D0B84FA60C}" dt="2025-04-29T10:16:14.363" v="4436" actId="478"/>
          <ac:cxnSpMkLst>
            <pc:docMk/>
            <pc:sldMk cId="2861530099" sldId="418"/>
            <ac:cxnSpMk id="5" creationId="{FE32F6BB-7407-9A6B-48A6-9DE0CE92713A}"/>
          </ac:cxnSpMkLst>
        </pc:cxnChg>
      </pc:sldChg>
      <pc:sldChg chg="ord modNotesTx">
        <pc:chgData name="תי תוק נגויאן" userId="29606968-56a6-4791-aff8-aeeab13cec54" providerId="ADAL" clId="{BC19B3FA-FF20-4730-971C-11D0B84FA60C}" dt="2025-04-29T10:09:45.236" v="4405"/>
        <pc:sldMkLst>
          <pc:docMk/>
          <pc:sldMk cId="2265634733" sldId="4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8722E5F5-A00A-4891-BA1E-1E38E28ABB39}" type="datetimeFigureOut">
              <a:rPr lang="he-IL" smtClean="0"/>
              <a:t>א'/אייר/תשפ"ה</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00A32225-3BC4-4153-9E55-07A6510A797E}" type="slidenum">
              <a:rPr lang="he-IL" smtClean="0"/>
              <a:t>‹#›</a:t>
            </a:fld>
            <a:endParaRPr lang="he-IL"/>
          </a:p>
        </p:txBody>
      </p:sp>
    </p:spTree>
    <p:extLst>
      <p:ext uri="{BB962C8B-B14F-4D97-AF65-F5344CB8AC3E}">
        <p14:creationId xmlns:p14="http://schemas.microsoft.com/office/powerpoint/2010/main" val="964880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everyone, my name is Thuc. Today I’d like to present a comparative study of soil Co2 uptake in arid soils. To be specific, arid soils in the Negev desert.  The title changed but I hope you find the insights from the talk today as interesting</a:t>
            </a:r>
            <a:endParaRPr lang="en-US" dirty="0"/>
          </a:p>
        </p:txBody>
      </p:sp>
      <p:sp>
        <p:nvSpPr>
          <p:cNvPr id="4" name="Slide Number Placeholder 3"/>
          <p:cNvSpPr>
            <a:spLocks noGrp="1"/>
          </p:cNvSpPr>
          <p:nvPr>
            <p:ph type="sldNum" sz="quarter" idx="5"/>
          </p:nvPr>
        </p:nvSpPr>
        <p:spPr/>
        <p:txBody>
          <a:bodyPr/>
          <a:lstStyle/>
          <a:p>
            <a:fld id="{0738BEA5-9DC0-4392-976B-21D2D0556EDC}" type="slidenum">
              <a:rPr lang="he-IL" smtClean="0"/>
              <a:t>1</a:t>
            </a:fld>
            <a:endParaRPr lang="he-IL"/>
          </a:p>
        </p:txBody>
      </p:sp>
    </p:spTree>
    <p:extLst>
      <p:ext uri="{BB962C8B-B14F-4D97-AF65-F5344CB8AC3E}">
        <p14:creationId xmlns:p14="http://schemas.microsoft.com/office/powerpoint/2010/main" val="620179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32225-3BC4-4153-9E55-07A6510A797E}" type="slidenum">
              <a:rPr lang="he-IL" smtClean="0"/>
              <a:t>12</a:t>
            </a:fld>
            <a:endParaRPr lang="he-IL"/>
          </a:p>
        </p:txBody>
      </p:sp>
    </p:spTree>
    <p:extLst>
      <p:ext uri="{BB962C8B-B14F-4D97-AF65-F5344CB8AC3E}">
        <p14:creationId xmlns:p14="http://schemas.microsoft.com/office/powerpoint/2010/main" val="318024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looking at a global map with scatter points are flux observations. If you look right the </a:t>
            </a:r>
            <a:r>
              <a:rPr lang="en-GB" dirty="0" err="1"/>
              <a:t>the</a:t>
            </a:r>
            <a:r>
              <a:rPr lang="en-GB" dirty="0"/>
              <a:t> </a:t>
            </a:r>
            <a:r>
              <a:rPr lang="en-GB" dirty="0" err="1"/>
              <a:t>center</a:t>
            </a:r>
            <a:r>
              <a:rPr lang="en-GB" dirty="0"/>
              <a:t> of the map, the </a:t>
            </a:r>
            <a:r>
              <a:rPr lang="en-GB" dirty="0" err="1"/>
              <a:t>sahara</a:t>
            </a:r>
            <a:r>
              <a:rPr lang="en-GB" dirty="0"/>
              <a:t> desert, there is no observations here. Arid soils cover 26% of the global terrestrial area but there is only less than 2% of global fs observation. From a few studies, in both arid and semi-arid, nighttime Co2 uptake was observed. The reason behind this phenomena will be discussed in the presentation today.</a:t>
            </a:r>
            <a:endParaRPr lang="he-IL" dirty="0"/>
          </a:p>
        </p:txBody>
      </p:sp>
      <p:sp>
        <p:nvSpPr>
          <p:cNvPr id="4" name="Slide Number Placeholder 3"/>
          <p:cNvSpPr>
            <a:spLocks noGrp="1"/>
          </p:cNvSpPr>
          <p:nvPr>
            <p:ph type="sldNum" sz="quarter" idx="5"/>
          </p:nvPr>
        </p:nvSpPr>
        <p:spPr/>
        <p:txBody>
          <a:bodyPr/>
          <a:lstStyle/>
          <a:p>
            <a:fld id="{833A661E-3E13-4C5A-B383-ED385F854858}" type="slidenum">
              <a:rPr lang="he-IL" smtClean="0"/>
              <a:t>2</a:t>
            </a:fld>
            <a:endParaRPr lang="he-IL"/>
          </a:p>
        </p:txBody>
      </p:sp>
    </p:spTree>
    <p:extLst>
      <p:ext uri="{BB962C8B-B14F-4D97-AF65-F5344CB8AC3E}">
        <p14:creationId xmlns:p14="http://schemas.microsoft.com/office/powerpoint/2010/main" val="1306314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one of the common hypotheses for the nighttime Co2 uptake is the dissolution of Co2. but for dissolution to occur, water is needed. </a:t>
            </a:r>
          </a:p>
          <a:p>
            <a:r>
              <a:rPr lang="en-GB" dirty="0"/>
              <a:t>So where water is coming from? The known water source for many deserts is non-rainfall water uptake, mainly from nighttime water vapor absorption. </a:t>
            </a:r>
          </a:p>
          <a:p>
            <a:r>
              <a:rPr lang="en-GB" dirty="0"/>
              <a:t>At night, water vapor absorbs, and with lower temperature at nighttime, dissolution of CO2 in the gas phase occur, reducing co2 concentration and create a gradient for co2 to move from atmosphere into the soil. The link between water and CO2 was observed in tabernas desert </a:t>
            </a:r>
            <a:r>
              <a:rPr lang="en-GB" dirty="0" err="1"/>
              <a:t>spain</a:t>
            </a:r>
            <a:r>
              <a:rPr lang="en-GB" dirty="0"/>
              <a:t>, also in </a:t>
            </a:r>
            <a:r>
              <a:rPr lang="en-GB" dirty="0" err="1"/>
              <a:t>sahara</a:t>
            </a:r>
            <a:r>
              <a:rPr lang="en-GB" dirty="0"/>
              <a:t> desert </a:t>
            </a:r>
            <a:r>
              <a:rPr lang="en-GB" dirty="0" err="1"/>
              <a:t>morroco</a:t>
            </a:r>
            <a:r>
              <a:rPr lang="en-GB" dirty="0"/>
              <a:t>. But there is no studies that do comparative study to see how effect of water vapor absorption varies with different </a:t>
            </a:r>
            <a:r>
              <a:rPr lang="en-GB" dirty="0" err="1"/>
              <a:t>arids</a:t>
            </a:r>
            <a:r>
              <a:rPr lang="en-GB" dirty="0"/>
              <a:t> soil and how this variation affect Co2 flux?</a:t>
            </a:r>
            <a:endParaRPr lang="en-US" dirty="0"/>
          </a:p>
        </p:txBody>
      </p:sp>
      <p:sp>
        <p:nvSpPr>
          <p:cNvPr id="4" name="Slide Number Placeholder 3"/>
          <p:cNvSpPr>
            <a:spLocks noGrp="1"/>
          </p:cNvSpPr>
          <p:nvPr>
            <p:ph type="sldNum" sz="quarter" idx="5"/>
          </p:nvPr>
        </p:nvSpPr>
        <p:spPr/>
        <p:txBody>
          <a:bodyPr/>
          <a:lstStyle/>
          <a:p>
            <a:fld id="{833A661E-3E13-4C5A-B383-ED385F854858}" type="slidenum">
              <a:rPr lang="he-IL" smtClean="0"/>
              <a:t>3</a:t>
            </a:fld>
            <a:endParaRPr lang="he-IL"/>
          </a:p>
        </p:txBody>
      </p:sp>
    </p:spTree>
    <p:extLst>
      <p:ext uri="{BB962C8B-B14F-4D97-AF65-F5344CB8AC3E}">
        <p14:creationId xmlns:p14="http://schemas.microsoft.com/office/powerpoint/2010/main" val="93352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that question, we explored two main variables. One. Distance from the sea (comparing 2 sites, Mashash, 56km and </a:t>
            </a:r>
            <a:r>
              <a:rPr lang="en-GB" dirty="0" err="1"/>
              <a:t>neot</a:t>
            </a:r>
            <a:r>
              <a:rPr lang="en-GB" dirty="0"/>
              <a:t> </a:t>
            </a:r>
            <a:r>
              <a:rPr lang="en-GB" dirty="0" err="1"/>
              <a:t>smadra</a:t>
            </a:r>
            <a:r>
              <a:rPr lang="en-GB" dirty="0"/>
              <a:t> 100km from the sea). And 2 soil texture (Mashash loess and Nizzana in a stabilized sand dune.</a:t>
            </a:r>
            <a:endParaRPr lang="en-IL" dirty="0"/>
          </a:p>
        </p:txBody>
      </p:sp>
      <p:sp>
        <p:nvSpPr>
          <p:cNvPr id="4" name="Slide Number Placeholder 3"/>
          <p:cNvSpPr>
            <a:spLocks noGrp="1"/>
          </p:cNvSpPr>
          <p:nvPr>
            <p:ph type="sldNum" sz="quarter" idx="5"/>
          </p:nvPr>
        </p:nvSpPr>
        <p:spPr/>
        <p:txBody>
          <a:bodyPr/>
          <a:lstStyle/>
          <a:p>
            <a:fld id="{00A32225-3BC4-4153-9E55-07A6510A797E}" type="slidenum">
              <a:rPr lang="he-IL" smtClean="0"/>
              <a:t>4</a:t>
            </a:fld>
            <a:endParaRPr lang="he-IL"/>
          </a:p>
        </p:txBody>
      </p:sp>
    </p:spTree>
    <p:extLst>
      <p:ext uri="{BB962C8B-B14F-4D97-AF65-F5344CB8AC3E}">
        <p14:creationId xmlns:p14="http://schemas.microsoft.com/office/powerpoint/2010/main" val="3452077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measured soil co2 concentration, t and rh using affordable system where we published a preprint. The low cost of the system allows us to monitor 3 sites, simultaneously, with high measurement frequency. Concentration, and flux was calibrated and validated using </a:t>
            </a:r>
            <a:r>
              <a:rPr lang="en-GB" dirty="0" err="1"/>
              <a:t>licor</a:t>
            </a:r>
            <a:r>
              <a:rPr lang="en-GB" dirty="0"/>
              <a:t> gas analyser.</a:t>
            </a:r>
            <a:endParaRPr lang="he-IL" dirty="0"/>
          </a:p>
        </p:txBody>
      </p:sp>
      <p:sp>
        <p:nvSpPr>
          <p:cNvPr id="4" name="Slide Number Placeholder 3"/>
          <p:cNvSpPr>
            <a:spLocks noGrp="1"/>
          </p:cNvSpPr>
          <p:nvPr>
            <p:ph type="sldNum" sz="quarter" idx="5"/>
          </p:nvPr>
        </p:nvSpPr>
        <p:spPr/>
        <p:txBody>
          <a:bodyPr/>
          <a:lstStyle/>
          <a:p>
            <a:fld id="{833A661E-3E13-4C5A-B383-ED385F854858}" type="slidenum">
              <a:rPr lang="he-IL" smtClean="0"/>
              <a:t>5</a:t>
            </a:fld>
            <a:endParaRPr lang="he-IL"/>
          </a:p>
        </p:txBody>
      </p:sp>
    </p:spTree>
    <p:extLst>
      <p:ext uri="{BB962C8B-B14F-4D97-AF65-F5344CB8AC3E}">
        <p14:creationId xmlns:p14="http://schemas.microsoft.com/office/powerpoint/2010/main" val="2162482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 is the results. First, let’s see how the distance from the sea affects the co2 flux. The first plot, is Mashash, 56km and second </a:t>
            </a:r>
            <a:r>
              <a:rPr lang="en-GB" dirty="0" err="1"/>
              <a:t>neot</a:t>
            </a:r>
            <a:r>
              <a:rPr lang="en-GB" dirty="0"/>
              <a:t> Smadar 100km. Water vapor flux is in blue and co2 flux is in black. We see that nocturnal water and co2 uptake occur at both site. Like other site in tabernas and </a:t>
            </a:r>
            <a:r>
              <a:rPr lang="en-GB" dirty="0" err="1"/>
              <a:t>sahara</a:t>
            </a:r>
            <a:r>
              <a:rPr lang="en-GB" dirty="0"/>
              <a:t> desert, we also found a synchronization between water and Co2 flux.</a:t>
            </a:r>
          </a:p>
          <a:p>
            <a:r>
              <a:rPr lang="en-GB" dirty="0"/>
              <a:t>At site closer to the sea, as you can guess, the fluctuation of water is greater, more absorption and therefore, more desorption. Same for fluctuation of CO2.</a:t>
            </a:r>
            <a:endParaRPr lang="en-US" dirty="0"/>
          </a:p>
        </p:txBody>
      </p:sp>
      <p:sp>
        <p:nvSpPr>
          <p:cNvPr id="4" name="Slide Number Placeholder 3"/>
          <p:cNvSpPr>
            <a:spLocks noGrp="1"/>
          </p:cNvSpPr>
          <p:nvPr>
            <p:ph type="sldNum" sz="quarter" idx="5"/>
          </p:nvPr>
        </p:nvSpPr>
        <p:spPr/>
        <p:txBody>
          <a:bodyPr/>
          <a:lstStyle/>
          <a:p>
            <a:fld id="{00A32225-3BC4-4153-9E55-07A6510A797E}" type="slidenum">
              <a:rPr lang="he-IL" smtClean="0"/>
              <a:t>6</a:t>
            </a:fld>
            <a:endParaRPr lang="he-IL"/>
          </a:p>
        </p:txBody>
      </p:sp>
    </p:spTree>
    <p:extLst>
      <p:ext uri="{BB962C8B-B14F-4D97-AF65-F5344CB8AC3E}">
        <p14:creationId xmlns:p14="http://schemas.microsoft.com/office/powerpoint/2010/main" val="404307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elaborate, I plot here co2 uptake as a function of water uptake, a positive linear correlation was observed in both site.</a:t>
            </a:r>
          </a:p>
          <a:p>
            <a:r>
              <a:rPr lang="en-GB" dirty="0"/>
              <a:t>This plot shows that on the site with more accumulative water uptake also has more Co2 uptake.</a:t>
            </a:r>
            <a:endParaRPr lang="en-US" dirty="0"/>
          </a:p>
        </p:txBody>
      </p:sp>
      <p:sp>
        <p:nvSpPr>
          <p:cNvPr id="4" name="Slide Number Placeholder 3"/>
          <p:cNvSpPr>
            <a:spLocks noGrp="1"/>
          </p:cNvSpPr>
          <p:nvPr>
            <p:ph type="sldNum" sz="quarter" idx="5"/>
          </p:nvPr>
        </p:nvSpPr>
        <p:spPr/>
        <p:txBody>
          <a:bodyPr/>
          <a:lstStyle/>
          <a:p>
            <a:fld id="{00A32225-3BC4-4153-9E55-07A6510A797E}" type="slidenum">
              <a:rPr lang="he-IL" smtClean="0"/>
              <a:t>7</a:t>
            </a:fld>
            <a:endParaRPr lang="he-IL"/>
          </a:p>
        </p:txBody>
      </p:sp>
    </p:spTree>
    <p:extLst>
      <p:ext uri="{BB962C8B-B14F-4D97-AF65-F5344CB8AC3E}">
        <p14:creationId xmlns:p14="http://schemas.microsoft.com/office/powerpoint/2010/main" val="314974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66EC5-720C-D907-01C1-3F752A494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F4741-2808-0EAC-6010-D06B6730B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FB6EF-8812-3C79-EC06-EDBD6DB4D015}"/>
              </a:ext>
            </a:extLst>
          </p:cNvPr>
          <p:cNvSpPr>
            <a:spLocks noGrp="1"/>
          </p:cNvSpPr>
          <p:nvPr>
            <p:ph type="body" idx="1"/>
          </p:nvPr>
        </p:nvSpPr>
        <p:spPr/>
        <p:txBody>
          <a:bodyPr/>
          <a:lstStyle/>
          <a:p>
            <a:r>
              <a:rPr lang="en-GB" dirty="0"/>
              <a:t>So, a conclusion for this presentation, the site closer to the sea receives more water vapor and, therefore, more soil CO2 uptake at nighttime. However, the soil with finer texture has higher water vapor uptake but not Co2 uptake. And again, I would love to hear more suggestions and ideas from you </a:t>
            </a:r>
            <a:r>
              <a:rPr lang="en-GB"/>
              <a:t>about this.</a:t>
            </a:r>
            <a:endParaRPr lang="en-IL" dirty="0"/>
          </a:p>
        </p:txBody>
      </p:sp>
      <p:sp>
        <p:nvSpPr>
          <p:cNvPr id="4" name="Slide Number Placeholder 3">
            <a:extLst>
              <a:ext uri="{FF2B5EF4-FFF2-40B4-BE49-F238E27FC236}">
                <a16:creationId xmlns:a16="http://schemas.microsoft.com/office/drawing/2014/main" id="{8A594C4A-B4CC-207F-37DA-A8B6DD4BC0DA}"/>
              </a:ext>
            </a:extLst>
          </p:cNvPr>
          <p:cNvSpPr>
            <a:spLocks noGrp="1"/>
          </p:cNvSpPr>
          <p:nvPr>
            <p:ph type="sldNum" sz="quarter" idx="5"/>
          </p:nvPr>
        </p:nvSpPr>
        <p:spPr/>
        <p:txBody>
          <a:bodyPr/>
          <a:lstStyle/>
          <a:p>
            <a:fld id="{00A32225-3BC4-4153-9E55-07A6510A797E}" type="slidenum">
              <a:rPr lang="he-IL" smtClean="0"/>
              <a:t>10</a:t>
            </a:fld>
            <a:endParaRPr lang="he-IL"/>
          </a:p>
        </p:txBody>
      </p:sp>
    </p:spTree>
    <p:extLst>
      <p:ext uri="{BB962C8B-B14F-4D97-AF65-F5344CB8AC3E}">
        <p14:creationId xmlns:p14="http://schemas.microsoft.com/office/powerpoint/2010/main" val="859777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0738BEA5-9DC0-4392-976B-21D2D0556EDC}" type="slidenum">
              <a:rPr lang="he-IL" smtClean="0"/>
              <a:t>11</a:t>
            </a:fld>
            <a:endParaRPr lang="he-IL"/>
          </a:p>
        </p:txBody>
      </p:sp>
    </p:spTree>
    <p:extLst>
      <p:ext uri="{BB962C8B-B14F-4D97-AF65-F5344CB8AC3E}">
        <p14:creationId xmlns:p14="http://schemas.microsoft.com/office/powerpoint/2010/main" val="288584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BE19-822A-F1B5-A6EF-F4AE953FA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1BB914AF-8542-CAC3-6BB8-0D0A61BF96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AB85193D-F3F9-D2FB-3937-9F66CEFFA0C0}"/>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5" name="Footer Placeholder 4">
            <a:extLst>
              <a:ext uri="{FF2B5EF4-FFF2-40B4-BE49-F238E27FC236}">
                <a16:creationId xmlns:a16="http://schemas.microsoft.com/office/drawing/2014/main" id="{C9CDDB1F-A784-147E-3C92-332847113B30}"/>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718EDA2B-363D-19A6-73C1-765D5BEE505B}"/>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355125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9F84-1A18-3A70-C573-43E6371E7F1C}"/>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17F5D46D-19D0-4C4C-0418-9109F990B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76C8699F-5BF6-E173-825D-B308A44E3270}"/>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5" name="Footer Placeholder 4">
            <a:extLst>
              <a:ext uri="{FF2B5EF4-FFF2-40B4-BE49-F238E27FC236}">
                <a16:creationId xmlns:a16="http://schemas.microsoft.com/office/drawing/2014/main" id="{29882F36-68E4-766F-84C2-B64223A045B0}"/>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F0FA9DCD-24FE-2183-D7F9-46AE27D4E727}"/>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3770364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B1B6AE-B766-B0BA-DD3A-01125F7F5A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8B153B42-6D51-E216-440D-7A528AFD11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6F243593-81B9-9354-FD44-08D377F95B59}"/>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5" name="Footer Placeholder 4">
            <a:extLst>
              <a:ext uri="{FF2B5EF4-FFF2-40B4-BE49-F238E27FC236}">
                <a16:creationId xmlns:a16="http://schemas.microsoft.com/office/drawing/2014/main" id="{0E032CEF-4A49-ABD4-D0B5-9F2B2385E799}"/>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4D28DDB6-8ED3-ED51-C157-6A9A9871BE75}"/>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90290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8A63-7BCE-EE6C-74A5-A2047ABFBBA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AC3AB039-A42C-B576-08BD-1EB738FDB1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B8C9739B-3FA2-4461-462B-CE686086B4C2}"/>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5" name="Footer Placeholder 4">
            <a:extLst>
              <a:ext uri="{FF2B5EF4-FFF2-40B4-BE49-F238E27FC236}">
                <a16:creationId xmlns:a16="http://schemas.microsoft.com/office/drawing/2014/main" id="{B431D4A0-18E8-54FB-A4C7-AD9B43CF1903}"/>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E091F3AE-6ED5-0007-6FA2-9814BD0E4AB2}"/>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247104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68229-E8B1-D0BB-C786-F2C9B74784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534926E0-B427-9CE3-4FF4-662AEBDA2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9D90B0-2AB7-B402-33C7-8F7874E9EF37}"/>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5" name="Footer Placeholder 4">
            <a:extLst>
              <a:ext uri="{FF2B5EF4-FFF2-40B4-BE49-F238E27FC236}">
                <a16:creationId xmlns:a16="http://schemas.microsoft.com/office/drawing/2014/main" id="{4E0C798A-8FE3-2A41-AE34-9A51D1B5A349}"/>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E82BA8DF-E0C5-A48E-7E6F-E8BAA92DCAA9}"/>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364220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2F1B1-0D8B-432F-A25E-34EA4F3A05DC}"/>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144AB5E8-A516-6075-B039-B8B628304B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63DE1A59-E14E-DC0D-67F7-CA7C270794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E7AC9777-091B-C0F8-4004-EF26EB1CEA93}"/>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6" name="Footer Placeholder 5">
            <a:extLst>
              <a:ext uri="{FF2B5EF4-FFF2-40B4-BE49-F238E27FC236}">
                <a16:creationId xmlns:a16="http://schemas.microsoft.com/office/drawing/2014/main" id="{D864B8D1-AFC3-0CC3-12C6-B3D9111203D3}"/>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C9D0FFA0-C96E-6C29-6903-8E8D536C04BA}"/>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4992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CE76-6922-085D-B28B-5BAAE123AC18}"/>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D7E4AA71-E206-38AC-06AD-71E3163A53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8D427-4B09-796A-3C75-8E0938D716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E178044E-C965-BB6A-FB6A-C812A4BA36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421AD5-2ACC-9C1D-9191-62D011DC63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80B92C3A-F05D-8A46-3D6C-09DB9DA383F2}"/>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8" name="Footer Placeholder 7">
            <a:extLst>
              <a:ext uri="{FF2B5EF4-FFF2-40B4-BE49-F238E27FC236}">
                <a16:creationId xmlns:a16="http://schemas.microsoft.com/office/drawing/2014/main" id="{35358D28-C808-8190-906D-DD9AE8FC578D}"/>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ED28E7D2-334B-2F98-5A35-3388F0D2D4FB}"/>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222609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5AE9-DC2A-7ACC-842B-D82609524D51}"/>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25B93336-1C34-F70A-302F-010E3975C519}"/>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4" name="Footer Placeholder 3">
            <a:extLst>
              <a:ext uri="{FF2B5EF4-FFF2-40B4-BE49-F238E27FC236}">
                <a16:creationId xmlns:a16="http://schemas.microsoft.com/office/drawing/2014/main" id="{5AA82F2A-4C3B-CDB6-FC1B-9DC437CC3175}"/>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AD3835D0-0643-6A4C-DBCB-7EAF7B5DBB67}"/>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1698107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E058E-BE15-7979-9C01-E279AA8ADF9E}"/>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3" name="Footer Placeholder 2">
            <a:extLst>
              <a:ext uri="{FF2B5EF4-FFF2-40B4-BE49-F238E27FC236}">
                <a16:creationId xmlns:a16="http://schemas.microsoft.com/office/drawing/2014/main" id="{9698CF73-3BB1-016E-032D-6B40FE448BDD}"/>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693763C2-814B-5A91-1F9F-3D68B2073EEA}"/>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3390396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C7104-A3FB-E1D8-5827-C196A41DF5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4F1E5F46-17A1-10F2-0BAC-3D4382756C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D3571371-2303-9CF7-0B5A-D893D87D8A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86020-4D0F-460C-6419-D8FBEE99A04C}"/>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6" name="Footer Placeholder 5">
            <a:extLst>
              <a:ext uri="{FF2B5EF4-FFF2-40B4-BE49-F238E27FC236}">
                <a16:creationId xmlns:a16="http://schemas.microsoft.com/office/drawing/2014/main" id="{8A6E56E4-2B50-B6F3-EAA2-516C02451568}"/>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5FB5DCE6-1D75-D4C9-B448-37B5F409BB18}"/>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88450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FBEB9-AAF9-622E-62CF-7BD84632D0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49B55142-C7D4-DD84-BCF3-E5CF796DA5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E5110961-DA01-1C97-0225-1675C5814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70DAD-4D70-2583-3848-08D17A291BF9}"/>
              </a:ext>
            </a:extLst>
          </p:cNvPr>
          <p:cNvSpPr>
            <a:spLocks noGrp="1"/>
          </p:cNvSpPr>
          <p:nvPr>
            <p:ph type="dt" sz="half" idx="10"/>
          </p:nvPr>
        </p:nvSpPr>
        <p:spPr/>
        <p:txBody>
          <a:bodyPr/>
          <a:lstStyle/>
          <a:p>
            <a:fld id="{0CFDA5F3-4F13-4F5A-B10E-67F1A069DAD4}" type="datetimeFigureOut">
              <a:rPr lang="he-IL" smtClean="0"/>
              <a:t>א'/אייר/תשפ"ה</a:t>
            </a:fld>
            <a:endParaRPr lang="he-IL"/>
          </a:p>
        </p:txBody>
      </p:sp>
      <p:sp>
        <p:nvSpPr>
          <p:cNvPr id="6" name="Footer Placeholder 5">
            <a:extLst>
              <a:ext uri="{FF2B5EF4-FFF2-40B4-BE49-F238E27FC236}">
                <a16:creationId xmlns:a16="http://schemas.microsoft.com/office/drawing/2014/main" id="{73DC3ED2-E695-6C13-B401-01C5CE80B034}"/>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2E607A72-975E-286E-9A79-45DA61D6E120}"/>
              </a:ext>
            </a:extLst>
          </p:cNvPr>
          <p:cNvSpPr>
            <a:spLocks noGrp="1"/>
          </p:cNvSpPr>
          <p:nvPr>
            <p:ph type="sldNum" sz="quarter" idx="12"/>
          </p:nvPr>
        </p:nvSpPr>
        <p:spPr/>
        <p:txBody>
          <a:bodyPr/>
          <a:lstStyle/>
          <a:p>
            <a:fld id="{C09D65E9-558D-4162-8F25-EFDC99C2B3EE}" type="slidenum">
              <a:rPr lang="he-IL" smtClean="0"/>
              <a:t>‹#›</a:t>
            </a:fld>
            <a:endParaRPr lang="he-IL"/>
          </a:p>
        </p:txBody>
      </p:sp>
    </p:spTree>
    <p:extLst>
      <p:ext uri="{BB962C8B-B14F-4D97-AF65-F5344CB8AC3E}">
        <p14:creationId xmlns:p14="http://schemas.microsoft.com/office/powerpoint/2010/main" val="356443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316A36-9A77-79A3-2509-C506A5B5EC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9615037A-F2EC-D979-FFC0-5639DAC46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D60260EE-5D8F-FF3A-F1EB-84DF31726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FDA5F3-4F13-4F5A-B10E-67F1A069DAD4}" type="datetimeFigureOut">
              <a:rPr lang="he-IL" smtClean="0"/>
              <a:t>א'/אייר/תשפ"ה</a:t>
            </a:fld>
            <a:endParaRPr lang="he-IL"/>
          </a:p>
        </p:txBody>
      </p:sp>
      <p:sp>
        <p:nvSpPr>
          <p:cNvPr id="5" name="Footer Placeholder 4">
            <a:extLst>
              <a:ext uri="{FF2B5EF4-FFF2-40B4-BE49-F238E27FC236}">
                <a16:creationId xmlns:a16="http://schemas.microsoft.com/office/drawing/2014/main" id="{886502EA-12E8-5CB7-96EF-38EE183F3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e-IL"/>
          </a:p>
        </p:txBody>
      </p:sp>
      <p:sp>
        <p:nvSpPr>
          <p:cNvPr id="6" name="Slide Number Placeholder 5">
            <a:extLst>
              <a:ext uri="{FF2B5EF4-FFF2-40B4-BE49-F238E27FC236}">
                <a16:creationId xmlns:a16="http://schemas.microsoft.com/office/drawing/2014/main" id="{D648E964-41B6-78F2-4D78-7A8D779A26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9D65E9-558D-4162-8F25-EFDC99C2B3EE}" type="slidenum">
              <a:rPr lang="he-IL" smtClean="0"/>
              <a:t>‹#›</a:t>
            </a:fld>
            <a:endParaRPr lang="he-IL"/>
          </a:p>
        </p:txBody>
      </p:sp>
    </p:spTree>
    <p:extLst>
      <p:ext uri="{BB962C8B-B14F-4D97-AF65-F5344CB8AC3E}">
        <p14:creationId xmlns:p14="http://schemas.microsoft.com/office/powerpoint/2010/main" val="1464762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mailto:Levintal@bgu.ac.il" TargetMode="External"/><Relationship Id="rId3" Type="http://schemas.openxmlformats.org/officeDocument/2006/relationships/image" Target="../media/image29.jpg"/><Relationship Id="rId7" Type="http://schemas.openxmlformats.org/officeDocument/2006/relationships/hyperlink" Target="mailto:Nguyan@post.bgu.ac.il" TargetMode="External"/><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egusphere.copernicus.org/preprints/2024" TargetMode="External"/><Relationship Id="rId5" Type="http://schemas.openxmlformats.org/officeDocument/2006/relationships/image" Target="../media/image2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8DC2AA-A002-D53B-715B-E1B93FF0D7C4}"/>
              </a:ext>
            </a:extLst>
          </p:cNvPr>
          <p:cNvPicPr>
            <a:picLocks noChangeAspect="1"/>
          </p:cNvPicPr>
          <p:nvPr/>
        </p:nvPicPr>
        <p:blipFill>
          <a:blip r:embed="rId3"/>
          <a:stretch>
            <a:fillRect/>
          </a:stretch>
        </p:blipFill>
        <p:spPr>
          <a:xfrm>
            <a:off x="5002472" y="87968"/>
            <a:ext cx="1888158" cy="704844"/>
          </a:xfrm>
          <a:prstGeom prst="rect">
            <a:avLst/>
          </a:prstGeom>
        </p:spPr>
      </p:pic>
      <p:pic>
        <p:nvPicPr>
          <p:cNvPr id="5" name="Picture 4">
            <a:extLst>
              <a:ext uri="{FF2B5EF4-FFF2-40B4-BE49-F238E27FC236}">
                <a16:creationId xmlns:a16="http://schemas.microsoft.com/office/drawing/2014/main" id="{FC3C9762-0FC9-D71F-D1F8-CEDB632BDB1C}"/>
              </a:ext>
            </a:extLst>
          </p:cNvPr>
          <p:cNvPicPr>
            <a:picLocks noChangeAspect="1"/>
          </p:cNvPicPr>
          <p:nvPr/>
        </p:nvPicPr>
        <p:blipFill>
          <a:blip r:embed="rId4"/>
          <a:stretch>
            <a:fillRect/>
          </a:stretch>
        </p:blipFill>
        <p:spPr>
          <a:xfrm>
            <a:off x="7213464" y="77144"/>
            <a:ext cx="1779824" cy="710011"/>
          </a:xfrm>
          <a:prstGeom prst="rect">
            <a:avLst/>
          </a:prstGeom>
        </p:spPr>
      </p:pic>
      <p:sp>
        <p:nvSpPr>
          <p:cNvPr id="9" name="TextBox 8">
            <a:extLst>
              <a:ext uri="{FF2B5EF4-FFF2-40B4-BE49-F238E27FC236}">
                <a16:creationId xmlns:a16="http://schemas.microsoft.com/office/drawing/2014/main" id="{355E2FD0-C4A3-C2EC-1972-AC6FAAA32F12}"/>
              </a:ext>
            </a:extLst>
          </p:cNvPr>
          <p:cNvSpPr txBox="1"/>
          <p:nvPr/>
        </p:nvSpPr>
        <p:spPr>
          <a:xfrm>
            <a:off x="0" y="1253229"/>
            <a:ext cx="12192000" cy="630942"/>
          </a:xfrm>
          <a:prstGeom prst="rect">
            <a:avLst/>
          </a:prstGeom>
          <a:solidFill>
            <a:schemeClr val="accent1">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defPPr>
              <a:defRPr lang="he-IL"/>
            </a:defPPr>
            <a:lvl1pPr marR="0" lvl="0" indent="0" eaLnBrk="0" fontAlgn="base" hangingPunct="0">
              <a:lnSpc>
                <a:spcPct val="100000"/>
              </a:lnSpc>
              <a:spcBef>
                <a:spcPct val="0"/>
              </a:spcBef>
              <a:spcAft>
                <a:spcPct val="0"/>
              </a:spcAft>
              <a:buClrTx/>
              <a:buSzTx/>
              <a:buFontTx/>
              <a:buNone/>
              <a:tabLst/>
              <a:defRPr sz="2400" b="1">
                <a:latin typeface="Open Sans" panose="020B0606030504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lgn="ctr"/>
            <a:r>
              <a:rPr lang="en-US" sz="3500" b="1" dirty="0">
                <a:solidFill>
                  <a:srgbClr val="000000"/>
                </a:solidFill>
                <a:effectLst/>
                <a:ea typeface="Open Sans" panose="020B0606030504020204" pitchFamily="34" charset="0"/>
                <a:cs typeface="Open Sans" panose="020B0606030504020204" pitchFamily="34" charset="0"/>
              </a:rPr>
              <a:t>A comparative study of soil CO</a:t>
            </a:r>
            <a:r>
              <a:rPr lang="en-US" sz="3500" b="1" baseline="-25000" dirty="0">
                <a:solidFill>
                  <a:srgbClr val="000000"/>
                </a:solidFill>
                <a:effectLst/>
                <a:ea typeface="Open Sans" panose="020B0606030504020204" pitchFamily="34" charset="0"/>
                <a:cs typeface="Open Sans" panose="020B0606030504020204" pitchFamily="34" charset="0"/>
              </a:rPr>
              <a:t>2</a:t>
            </a:r>
            <a:r>
              <a:rPr lang="en-US" sz="3500" dirty="0">
                <a:solidFill>
                  <a:srgbClr val="000000"/>
                </a:solidFill>
                <a:ea typeface="Open Sans" panose="020B0606030504020204" pitchFamily="34" charset="0"/>
                <a:cs typeface="Open Sans" panose="020B0606030504020204" pitchFamily="34" charset="0"/>
              </a:rPr>
              <a:t> uptake</a:t>
            </a:r>
            <a:r>
              <a:rPr lang="en-US" sz="3500" b="1" dirty="0">
                <a:solidFill>
                  <a:srgbClr val="000000"/>
                </a:solidFill>
                <a:effectLst/>
                <a:ea typeface="Open Sans" panose="020B0606030504020204" pitchFamily="34" charset="0"/>
                <a:cs typeface="Open Sans" panose="020B0606030504020204" pitchFamily="34" charset="0"/>
              </a:rPr>
              <a:t> in arid soils</a:t>
            </a:r>
            <a:endParaRPr lang="en-US" sz="3500" dirty="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89A0CBB8-EE21-0357-9053-3137899CC54F}"/>
              </a:ext>
            </a:extLst>
          </p:cNvPr>
          <p:cNvPicPr>
            <a:picLocks noChangeAspect="1"/>
          </p:cNvPicPr>
          <p:nvPr/>
        </p:nvPicPr>
        <p:blipFill rotWithShape="1">
          <a:blip r:embed="rId5"/>
          <a:srcRect t="24565" b="26274"/>
          <a:stretch/>
        </p:blipFill>
        <p:spPr>
          <a:xfrm>
            <a:off x="2645082" y="87968"/>
            <a:ext cx="2195973" cy="675684"/>
          </a:xfrm>
          <a:prstGeom prst="rect">
            <a:avLst/>
          </a:prstGeom>
        </p:spPr>
      </p:pic>
      <p:sp>
        <p:nvSpPr>
          <p:cNvPr id="14" name="Rectangle 1">
            <a:extLst>
              <a:ext uri="{FF2B5EF4-FFF2-40B4-BE49-F238E27FC236}">
                <a16:creationId xmlns:a16="http://schemas.microsoft.com/office/drawing/2014/main" id="{10B218DE-16D7-0016-992D-BA4E72AD0AD4}"/>
              </a:ext>
            </a:extLst>
          </p:cNvPr>
          <p:cNvSpPr>
            <a:spLocks noChangeArrowheads="1"/>
          </p:cNvSpPr>
          <p:nvPr/>
        </p:nvSpPr>
        <p:spPr bwMode="auto">
          <a:xfrm>
            <a:off x="34546" y="2006521"/>
            <a:ext cx="12192000" cy="64633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spcBef>
                <a:spcPct val="0"/>
              </a:spcBef>
              <a:spcAft>
                <a:spcPct val="0"/>
              </a:spcAft>
              <a:buClrTx/>
              <a:buSzTx/>
              <a:buFontTx/>
              <a:buNone/>
              <a:tabLst/>
            </a:pPr>
            <a:r>
              <a:rPr lang="he-IL" altLang="he-IL" b="1" dirty="0">
                <a:latin typeface="Open Sans" panose="020B0606030504020204" pitchFamily="34" charset="0"/>
                <a:ea typeface="Open Sans" panose="020B0606030504020204" pitchFamily="34" charset="0"/>
              </a:rPr>
              <a:t>Thi Thuc Nguyen</a:t>
            </a:r>
            <a:r>
              <a:rPr lang="en-US" altLang="he-IL" b="1" dirty="0">
                <a:latin typeface="Open Sans" panose="020B0606030504020204" pitchFamily="34" charset="0"/>
                <a:ea typeface="Open Sans" panose="020B0606030504020204" pitchFamily="34" charset="0"/>
                <a:cs typeface="Open Sans" panose="020B0606030504020204" pitchFamily="34" charset="0"/>
              </a:rPr>
              <a:t>, </a:t>
            </a:r>
            <a:r>
              <a:rPr lang="he-IL" altLang="he-IL" b="1" dirty="0" err="1">
                <a:latin typeface="Open Sans" panose="020B0606030504020204" pitchFamily="34" charset="0"/>
                <a:ea typeface="Open Sans" panose="020B0606030504020204" pitchFamily="34" charset="0"/>
              </a:rPr>
              <a:t>Nadav</a:t>
            </a:r>
            <a:r>
              <a:rPr lang="he-IL" altLang="he-IL" b="1" dirty="0">
                <a:latin typeface="Open Sans" panose="020B0606030504020204" pitchFamily="34" charset="0"/>
                <a:ea typeface="Open Sans" panose="020B0606030504020204" pitchFamily="34" charset="0"/>
              </a:rPr>
              <a:t> </a:t>
            </a:r>
            <a:r>
              <a:rPr lang="he-IL" altLang="he-IL" b="1" dirty="0" err="1">
                <a:latin typeface="Open Sans" panose="020B0606030504020204" pitchFamily="34" charset="0"/>
                <a:ea typeface="Open Sans" panose="020B0606030504020204" pitchFamily="34" charset="0"/>
              </a:rPr>
              <a:t>Bekin</a:t>
            </a:r>
            <a:r>
              <a:rPr lang="en-US" altLang="he-IL" b="1" dirty="0">
                <a:latin typeface="Open Sans" panose="020B0606030504020204" pitchFamily="34" charset="0"/>
                <a:ea typeface="Open Sans" panose="020B0606030504020204" pitchFamily="34" charset="0"/>
                <a:cs typeface="Open Sans" panose="020B0606030504020204" pitchFamily="34" charset="0"/>
              </a:rPr>
              <a:t>, Nurit </a:t>
            </a:r>
            <a:r>
              <a:rPr lang="he-IL" altLang="he-IL" b="1" dirty="0">
                <a:latin typeface="Open Sans" panose="020B0606030504020204" pitchFamily="34" charset="0"/>
                <a:ea typeface="Open Sans" panose="020B0606030504020204" pitchFamily="34" charset="0"/>
              </a:rPr>
              <a:t>A</a:t>
            </a:r>
            <a:r>
              <a:rPr lang="en-US" altLang="he-IL" b="1" dirty="0">
                <a:latin typeface="Open Sans" panose="020B0606030504020204" pitchFamily="34" charset="0"/>
                <a:ea typeface="Open Sans" panose="020B0606030504020204" pitchFamily="34" charset="0"/>
                <a:cs typeface="Open Sans" panose="020B0606030504020204" pitchFamily="34" charset="0"/>
              </a:rPr>
              <a:t>gam, Elad Levintal</a:t>
            </a:r>
          </a:p>
          <a:p>
            <a:pPr marL="0" marR="0" lvl="0" indent="0" algn="ctr" defTabSz="914400" rtl="0" eaLnBrk="0" fontAlgn="base" latinLnBrk="0" hangingPunct="0">
              <a:spcBef>
                <a:spcPct val="0"/>
              </a:spcBef>
              <a:spcAft>
                <a:spcPct val="0"/>
              </a:spcAft>
              <a:buClrTx/>
              <a:buSzTx/>
              <a:buFontTx/>
              <a:buNone/>
              <a:tabLst/>
            </a:pPr>
            <a:r>
              <a:rPr lang="en-US" altLang="he-IL" b="1" i="1" dirty="0">
                <a:latin typeface="Open Sans" panose="020B0606030504020204" pitchFamily="34" charset="0"/>
                <a:ea typeface="Open Sans" panose="020B0606030504020204" pitchFamily="34" charset="0"/>
                <a:cs typeface="Open Sans" panose="020B0606030504020204" pitchFamily="34" charset="0"/>
              </a:rPr>
              <a:t>The Jacob Blaustein Institutes for Desert Research, Ben-Gurion University of the Negev, Israel</a:t>
            </a:r>
            <a:endParaRPr lang="he-IL" altLang="he-IL" b="1" i="1" dirty="0">
              <a:latin typeface="Open Sans" panose="020B0606030504020204" pitchFamily="34" charset="0"/>
              <a:ea typeface="Open Sans" panose="020B0606030504020204" pitchFamily="34" charset="0"/>
            </a:endParaRPr>
          </a:p>
        </p:txBody>
      </p:sp>
      <p:pic>
        <p:nvPicPr>
          <p:cNvPr id="2" name="Picture 1">
            <a:extLst>
              <a:ext uri="{FF2B5EF4-FFF2-40B4-BE49-F238E27FC236}">
                <a16:creationId xmlns:a16="http://schemas.microsoft.com/office/drawing/2014/main" id="{19B9E9DF-6787-ADD3-7E9E-197314353C1D}"/>
              </a:ext>
            </a:extLst>
          </p:cNvPr>
          <p:cNvPicPr>
            <a:picLocks noChangeAspect="1"/>
          </p:cNvPicPr>
          <p:nvPr/>
        </p:nvPicPr>
        <p:blipFill>
          <a:blip r:embed="rId6"/>
          <a:stretch>
            <a:fillRect/>
          </a:stretch>
        </p:blipFill>
        <p:spPr>
          <a:xfrm>
            <a:off x="9231447" y="72217"/>
            <a:ext cx="630942" cy="630942"/>
          </a:xfrm>
          <a:prstGeom prst="rect">
            <a:avLst/>
          </a:prstGeom>
        </p:spPr>
      </p:pic>
      <p:pic>
        <p:nvPicPr>
          <p:cNvPr id="4" name="Picture 3">
            <a:extLst>
              <a:ext uri="{FF2B5EF4-FFF2-40B4-BE49-F238E27FC236}">
                <a16:creationId xmlns:a16="http://schemas.microsoft.com/office/drawing/2014/main" id="{A8890C24-C1A2-E2CA-01D7-074D150B78C0}"/>
              </a:ext>
            </a:extLst>
          </p:cNvPr>
          <p:cNvPicPr>
            <a:picLocks noChangeAspect="1"/>
          </p:cNvPicPr>
          <p:nvPr/>
        </p:nvPicPr>
        <p:blipFill>
          <a:blip r:embed="rId7"/>
          <a:srcRect t="21798" r="13205"/>
          <a:stretch/>
        </p:blipFill>
        <p:spPr>
          <a:xfrm>
            <a:off x="7212516" y="2775202"/>
            <a:ext cx="3000180" cy="1856996"/>
          </a:xfrm>
          <a:prstGeom prst="rect">
            <a:avLst/>
          </a:prstGeom>
        </p:spPr>
      </p:pic>
      <p:pic>
        <p:nvPicPr>
          <p:cNvPr id="10" name="Picture 9">
            <a:extLst>
              <a:ext uri="{FF2B5EF4-FFF2-40B4-BE49-F238E27FC236}">
                <a16:creationId xmlns:a16="http://schemas.microsoft.com/office/drawing/2014/main" id="{56C7D9D7-6785-94DB-0569-1C7E42BA3A33}"/>
              </a:ext>
            </a:extLst>
          </p:cNvPr>
          <p:cNvPicPr>
            <a:picLocks noChangeAspect="1"/>
          </p:cNvPicPr>
          <p:nvPr/>
        </p:nvPicPr>
        <p:blipFill>
          <a:blip r:embed="rId8"/>
          <a:srcRect t="21878"/>
          <a:stretch/>
        </p:blipFill>
        <p:spPr>
          <a:xfrm>
            <a:off x="4003776" y="2775202"/>
            <a:ext cx="3154680" cy="1848377"/>
          </a:xfrm>
          <a:prstGeom prst="rect">
            <a:avLst/>
          </a:prstGeom>
        </p:spPr>
      </p:pic>
      <p:pic>
        <p:nvPicPr>
          <p:cNvPr id="17" name="Picture 16">
            <a:extLst>
              <a:ext uri="{FF2B5EF4-FFF2-40B4-BE49-F238E27FC236}">
                <a16:creationId xmlns:a16="http://schemas.microsoft.com/office/drawing/2014/main" id="{2EE69BE1-CC75-1057-04B6-59A9952F0D3B}"/>
              </a:ext>
            </a:extLst>
          </p:cNvPr>
          <p:cNvPicPr>
            <a:picLocks noChangeAspect="1"/>
          </p:cNvPicPr>
          <p:nvPr/>
        </p:nvPicPr>
        <p:blipFill>
          <a:blip r:embed="rId9"/>
          <a:srcRect t="15909"/>
          <a:stretch/>
        </p:blipFill>
        <p:spPr>
          <a:xfrm>
            <a:off x="7213464" y="4692744"/>
            <a:ext cx="2999232" cy="1890452"/>
          </a:xfrm>
          <a:prstGeom prst="rect">
            <a:avLst/>
          </a:prstGeom>
        </p:spPr>
      </p:pic>
      <p:pic>
        <p:nvPicPr>
          <p:cNvPr id="20" name="Picture 19">
            <a:extLst>
              <a:ext uri="{FF2B5EF4-FFF2-40B4-BE49-F238E27FC236}">
                <a16:creationId xmlns:a16="http://schemas.microsoft.com/office/drawing/2014/main" id="{DCA7F50D-B615-EC2D-35BF-451A33648845}"/>
              </a:ext>
            </a:extLst>
          </p:cNvPr>
          <p:cNvPicPr>
            <a:picLocks noChangeAspect="1"/>
          </p:cNvPicPr>
          <p:nvPr/>
        </p:nvPicPr>
        <p:blipFill>
          <a:blip r:embed="rId10"/>
          <a:srcRect t="4046" b="3268"/>
          <a:stretch/>
        </p:blipFill>
        <p:spPr>
          <a:xfrm>
            <a:off x="4012884" y="4692744"/>
            <a:ext cx="3146861" cy="1890452"/>
          </a:xfrm>
          <a:prstGeom prst="rect">
            <a:avLst/>
          </a:prstGeom>
        </p:spPr>
      </p:pic>
      <p:pic>
        <p:nvPicPr>
          <p:cNvPr id="7" name="Picture 6">
            <a:extLst>
              <a:ext uri="{FF2B5EF4-FFF2-40B4-BE49-F238E27FC236}">
                <a16:creationId xmlns:a16="http://schemas.microsoft.com/office/drawing/2014/main" id="{FF80FE8B-85B2-D147-9E29-21A7923635A2}"/>
              </a:ext>
            </a:extLst>
          </p:cNvPr>
          <p:cNvPicPr>
            <a:picLocks noChangeAspect="1"/>
          </p:cNvPicPr>
          <p:nvPr/>
        </p:nvPicPr>
        <p:blipFill>
          <a:blip r:embed="rId11"/>
          <a:srcRect r="54431"/>
          <a:stretch/>
        </p:blipFill>
        <p:spPr>
          <a:xfrm>
            <a:off x="1339947" y="2775202"/>
            <a:ext cx="2572627" cy="3839986"/>
          </a:xfrm>
          <a:prstGeom prst="rect">
            <a:avLst/>
          </a:prstGeom>
        </p:spPr>
      </p:pic>
      <p:sp>
        <p:nvSpPr>
          <p:cNvPr id="8" name="Oval 7">
            <a:extLst>
              <a:ext uri="{FF2B5EF4-FFF2-40B4-BE49-F238E27FC236}">
                <a16:creationId xmlns:a16="http://schemas.microsoft.com/office/drawing/2014/main" id="{C1FA54F8-3C78-68C0-23BA-D45F11C9C6A5}"/>
              </a:ext>
            </a:extLst>
          </p:cNvPr>
          <p:cNvSpPr/>
          <p:nvPr/>
        </p:nvSpPr>
        <p:spPr>
          <a:xfrm>
            <a:off x="2790334" y="4043929"/>
            <a:ext cx="471341" cy="11592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396633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ABA64-E4A0-6F89-5FD0-2DB0000F1A4A}"/>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0A35BCA8-21CE-AE6A-FB82-FB99C3BA8492}"/>
              </a:ext>
            </a:extLst>
          </p:cNvPr>
          <p:cNvSpPr txBox="1">
            <a:spLocks/>
          </p:cNvSpPr>
          <p:nvPr/>
        </p:nvSpPr>
        <p:spPr>
          <a:xfrm>
            <a:off x="612151" y="121522"/>
            <a:ext cx="6469784" cy="472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Conclusion</a:t>
            </a:r>
          </a:p>
        </p:txBody>
      </p:sp>
      <p:sp>
        <p:nvSpPr>
          <p:cNvPr id="8" name="TextBox 7">
            <a:extLst>
              <a:ext uri="{FF2B5EF4-FFF2-40B4-BE49-F238E27FC236}">
                <a16:creationId xmlns:a16="http://schemas.microsoft.com/office/drawing/2014/main" id="{D984EFB4-7D6A-0003-BC03-C7608D967044}"/>
              </a:ext>
            </a:extLst>
          </p:cNvPr>
          <p:cNvSpPr txBox="1"/>
          <p:nvPr/>
        </p:nvSpPr>
        <p:spPr>
          <a:xfrm>
            <a:off x="3961627" y="1150484"/>
            <a:ext cx="3195832"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300" b="1" dirty="0"/>
              <a:t>Soil texture</a:t>
            </a:r>
          </a:p>
        </p:txBody>
      </p:sp>
      <p:sp>
        <p:nvSpPr>
          <p:cNvPr id="4" name="TextBox 3">
            <a:extLst>
              <a:ext uri="{FF2B5EF4-FFF2-40B4-BE49-F238E27FC236}">
                <a16:creationId xmlns:a16="http://schemas.microsoft.com/office/drawing/2014/main" id="{8194F2C2-109D-BF4D-EA9B-94B3C371AEDD}"/>
              </a:ext>
            </a:extLst>
          </p:cNvPr>
          <p:cNvSpPr txBox="1"/>
          <p:nvPr/>
        </p:nvSpPr>
        <p:spPr>
          <a:xfrm>
            <a:off x="456846" y="1165873"/>
            <a:ext cx="3195832" cy="446276"/>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300" b="1" dirty="0"/>
              <a:t>Distance from the sea</a:t>
            </a:r>
          </a:p>
        </p:txBody>
      </p:sp>
      <p:grpSp>
        <p:nvGrpSpPr>
          <p:cNvPr id="28" name="Group 27">
            <a:extLst>
              <a:ext uri="{FF2B5EF4-FFF2-40B4-BE49-F238E27FC236}">
                <a16:creationId xmlns:a16="http://schemas.microsoft.com/office/drawing/2014/main" id="{DB877678-99DC-8083-9091-866F113758A7}"/>
              </a:ext>
            </a:extLst>
          </p:cNvPr>
          <p:cNvGrpSpPr/>
          <p:nvPr/>
        </p:nvGrpSpPr>
        <p:grpSpPr>
          <a:xfrm>
            <a:off x="456846" y="1685535"/>
            <a:ext cx="3195832" cy="4756110"/>
            <a:chOff x="3545050" y="1649968"/>
            <a:chExt cx="2290937" cy="3508101"/>
          </a:xfrm>
        </p:grpSpPr>
        <p:pic>
          <p:nvPicPr>
            <p:cNvPr id="11" name="Picture 10">
              <a:extLst>
                <a:ext uri="{FF2B5EF4-FFF2-40B4-BE49-F238E27FC236}">
                  <a16:creationId xmlns:a16="http://schemas.microsoft.com/office/drawing/2014/main" id="{A4F455ED-1775-8030-E3DD-985FEAD19C9B}"/>
                </a:ext>
              </a:extLst>
            </p:cNvPr>
            <p:cNvPicPr>
              <a:picLocks noChangeAspect="1"/>
            </p:cNvPicPr>
            <p:nvPr/>
          </p:nvPicPr>
          <p:blipFill>
            <a:blip r:embed="rId3"/>
            <a:srcRect l="27388" t="39819" r="33312"/>
            <a:stretch/>
          </p:blipFill>
          <p:spPr>
            <a:xfrm>
              <a:off x="3545050" y="1649968"/>
              <a:ext cx="2290937" cy="3508101"/>
            </a:xfrm>
            <a:prstGeom prst="rect">
              <a:avLst/>
            </a:prstGeom>
          </p:spPr>
        </p:pic>
        <p:sp>
          <p:nvSpPr>
            <p:cNvPr id="15" name="TextBox 14">
              <a:extLst>
                <a:ext uri="{FF2B5EF4-FFF2-40B4-BE49-F238E27FC236}">
                  <a16:creationId xmlns:a16="http://schemas.microsoft.com/office/drawing/2014/main" id="{A5639603-AD04-BF90-D424-7ABA41A2ABA9}"/>
                </a:ext>
              </a:extLst>
            </p:cNvPr>
            <p:cNvSpPr txBox="1"/>
            <p:nvPr/>
          </p:nvSpPr>
          <p:spPr>
            <a:xfrm flipH="1">
              <a:off x="4199806" y="2108438"/>
              <a:ext cx="781874" cy="681047"/>
            </a:xfrm>
            <a:prstGeom prst="rect">
              <a:avLst/>
            </a:prstGeom>
            <a:noFill/>
          </p:spPr>
          <p:txBody>
            <a:bodyPr wrap="square" rtlCol="0">
              <a:spAutoFit/>
            </a:bodyPr>
            <a:lstStyle>
              <a:defPPr>
                <a:defRPr lang="he-IL"/>
              </a:defPPr>
              <a:lvl1pPr algn="ctr">
                <a:defRPr sz="1500">
                  <a:solidFill>
                    <a:srgbClr val="C00000"/>
                  </a:solidFill>
                </a:defRPr>
              </a:lvl1pPr>
            </a:lstStyle>
            <a:p>
              <a:r>
                <a:rPr lang="en-GB" b="1" dirty="0">
                  <a:solidFill>
                    <a:schemeClr val="tx1"/>
                  </a:solidFill>
                </a:rPr>
                <a:t>Mashash</a:t>
              </a:r>
            </a:p>
            <a:p>
              <a:r>
                <a:rPr lang="en-GB" sz="2400" b="1" dirty="0">
                  <a:solidFill>
                    <a:schemeClr val="tx1"/>
                  </a:solidFill>
                </a:rPr>
                <a:t>56km</a:t>
              </a:r>
            </a:p>
            <a:p>
              <a:r>
                <a:rPr lang="en-GB" b="1" dirty="0">
                  <a:solidFill>
                    <a:schemeClr val="tx1"/>
                  </a:solidFill>
                </a:rPr>
                <a:t> Loess</a:t>
              </a:r>
              <a:endParaRPr lang="en-US" b="1" dirty="0">
                <a:solidFill>
                  <a:schemeClr val="tx1"/>
                </a:solidFill>
              </a:endParaRPr>
            </a:p>
          </p:txBody>
        </p:sp>
        <p:sp>
          <p:nvSpPr>
            <p:cNvPr id="17" name="TextBox 16">
              <a:extLst>
                <a:ext uri="{FF2B5EF4-FFF2-40B4-BE49-F238E27FC236}">
                  <a16:creationId xmlns:a16="http://schemas.microsoft.com/office/drawing/2014/main" id="{EBF0F90A-8A57-B1BB-29CE-7B5C43B32185}"/>
                </a:ext>
              </a:extLst>
            </p:cNvPr>
            <p:cNvSpPr txBox="1"/>
            <p:nvPr/>
          </p:nvSpPr>
          <p:spPr>
            <a:xfrm flipH="1">
              <a:off x="4169849" y="4061150"/>
              <a:ext cx="952390" cy="681047"/>
            </a:xfrm>
            <a:prstGeom prst="rect">
              <a:avLst/>
            </a:prstGeom>
            <a:noFill/>
          </p:spPr>
          <p:txBody>
            <a:bodyPr wrap="square" rtlCol="0">
              <a:spAutoFit/>
            </a:bodyPr>
            <a:lstStyle>
              <a:defPPr>
                <a:defRPr lang="he-IL"/>
              </a:defPPr>
              <a:lvl1pPr algn="ctr">
                <a:defRPr sz="1500">
                  <a:solidFill>
                    <a:srgbClr val="C00000"/>
                  </a:solidFill>
                </a:defRPr>
              </a:lvl1pPr>
            </a:lstStyle>
            <a:p>
              <a:r>
                <a:rPr lang="en-GB" b="1" dirty="0">
                  <a:solidFill>
                    <a:schemeClr val="tx1"/>
                  </a:solidFill>
                </a:rPr>
                <a:t>Neot Smadar</a:t>
              </a:r>
            </a:p>
            <a:p>
              <a:r>
                <a:rPr lang="en-GB" sz="2400" b="1" dirty="0">
                  <a:solidFill>
                    <a:schemeClr val="tx1"/>
                  </a:solidFill>
                </a:rPr>
                <a:t>100km</a:t>
              </a:r>
            </a:p>
            <a:p>
              <a:r>
                <a:rPr lang="en-GB" b="1" dirty="0">
                  <a:solidFill>
                    <a:schemeClr val="tx1"/>
                  </a:solidFill>
                </a:rPr>
                <a:t> Loess</a:t>
              </a:r>
              <a:endParaRPr lang="en-US" b="1" dirty="0">
                <a:solidFill>
                  <a:schemeClr val="tx1"/>
                </a:solidFill>
              </a:endParaRPr>
            </a:p>
          </p:txBody>
        </p:sp>
        <p:sp>
          <p:nvSpPr>
            <p:cNvPr id="19" name="Flowchart: Decision 18">
              <a:extLst>
                <a:ext uri="{FF2B5EF4-FFF2-40B4-BE49-F238E27FC236}">
                  <a16:creationId xmlns:a16="http://schemas.microsoft.com/office/drawing/2014/main" id="{E0300AFA-4660-12B0-AEF3-3577BE608BD1}"/>
                </a:ext>
              </a:extLst>
            </p:cNvPr>
            <p:cNvSpPr/>
            <p:nvPr/>
          </p:nvSpPr>
          <p:spPr>
            <a:xfrm>
              <a:off x="4679972" y="3921551"/>
              <a:ext cx="118272" cy="144315"/>
            </a:xfrm>
            <a:prstGeom prst="flowChartDecis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a:extLst>
                <a:ext uri="{FF2B5EF4-FFF2-40B4-BE49-F238E27FC236}">
                  <a16:creationId xmlns:a16="http://schemas.microsoft.com/office/drawing/2014/main" id="{8BE60220-16B0-D25E-144B-7F91D9759FBC}"/>
                </a:ext>
              </a:extLst>
            </p:cNvPr>
            <p:cNvSpPr/>
            <p:nvPr/>
          </p:nvSpPr>
          <p:spPr>
            <a:xfrm>
              <a:off x="4531607" y="2738685"/>
              <a:ext cx="118272" cy="144315"/>
            </a:xfrm>
            <a:prstGeom prst="flowChartDecis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FCA7C68A-E9D6-A42B-B6CE-D33DDF931322}"/>
              </a:ext>
            </a:extLst>
          </p:cNvPr>
          <p:cNvGrpSpPr/>
          <p:nvPr/>
        </p:nvGrpSpPr>
        <p:grpSpPr>
          <a:xfrm>
            <a:off x="3961627" y="1670146"/>
            <a:ext cx="3195832" cy="4756110"/>
            <a:chOff x="3545050" y="1649968"/>
            <a:chExt cx="2290937" cy="3508101"/>
          </a:xfrm>
        </p:grpSpPr>
        <p:pic>
          <p:nvPicPr>
            <p:cNvPr id="30" name="Picture 29">
              <a:extLst>
                <a:ext uri="{FF2B5EF4-FFF2-40B4-BE49-F238E27FC236}">
                  <a16:creationId xmlns:a16="http://schemas.microsoft.com/office/drawing/2014/main" id="{F2E5F92D-AB5B-669F-1109-25ED25B0C051}"/>
                </a:ext>
              </a:extLst>
            </p:cNvPr>
            <p:cNvPicPr>
              <a:picLocks noChangeAspect="1"/>
            </p:cNvPicPr>
            <p:nvPr/>
          </p:nvPicPr>
          <p:blipFill>
            <a:blip r:embed="rId3"/>
            <a:srcRect l="27388" t="39819" r="33312"/>
            <a:stretch/>
          </p:blipFill>
          <p:spPr>
            <a:xfrm>
              <a:off x="3545050" y="1649968"/>
              <a:ext cx="2290937" cy="3508101"/>
            </a:xfrm>
            <a:prstGeom prst="rect">
              <a:avLst/>
            </a:prstGeom>
          </p:spPr>
        </p:pic>
        <p:sp>
          <p:nvSpPr>
            <p:cNvPr id="31" name="TextBox 30">
              <a:extLst>
                <a:ext uri="{FF2B5EF4-FFF2-40B4-BE49-F238E27FC236}">
                  <a16:creationId xmlns:a16="http://schemas.microsoft.com/office/drawing/2014/main" id="{41D38CAE-264F-EBF9-97FD-A4BA4AC38E88}"/>
                </a:ext>
              </a:extLst>
            </p:cNvPr>
            <p:cNvSpPr txBox="1"/>
            <p:nvPr/>
          </p:nvSpPr>
          <p:spPr>
            <a:xfrm flipH="1">
              <a:off x="4539966" y="2939161"/>
              <a:ext cx="781874" cy="681047"/>
            </a:xfrm>
            <a:prstGeom prst="rect">
              <a:avLst/>
            </a:prstGeom>
            <a:noFill/>
          </p:spPr>
          <p:txBody>
            <a:bodyPr wrap="square" rtlCol="0">
              <a:spAutoFit/>
            </a:bodyPr>
            <a:lstStyle>
              <a:defPPr>
                <a:defRPr lang="he-IL"/>
              </a:defPPr>
              <a:lvl1pPr algn="ctr">
                <a:defRPr sz="1500">
                  <a:solidFill>
                    <a:srgbClr val="C00000"/>
                  </a:solidFill>
                </a:defRPr>
              </a:lvl1pPr>
            </a:lstStyle>
            <a:p>
              <a:r>
                <a:rPr lang="en-GB" b="1" dirty="0">
                  <a:solidFill>
                    <a:schemeClr val="tx1"/>
                  </a:solidFill>
                </a:rPr>
                <a:t>Mashash</a:t>
              </a:r>
            </a:p>
            <a:p>
              <a:r>
                <a:rPr lang="en-GB" b="1" dirty="0">
                  <a:solidFill>
                    <a:schemeClr val="tx1"/>
                  </a:solidFill>
                </a:rPr>
                <a:t>56km</a:t>
              </a:r>
            </a:p>
            <a:p>
              <a:r>
                <a:rPr lang="en-GB" b="1" dirty="0">
                  <a:solidFill>
                    <a:schemeClr val="tx1"/>
                  </a:solidFill>
                </a:rPr>
                <a:t> </a:t>
              </a:r>
              <a:r>
                <a:rPr lang="en-GB" sz="2400" b="1" dirty="0">
                  <a:solidFill>
                    <a:schemeClr val="tx1"/>
                  </a:solidFill>
                </a:rPr>
                <a:t>Loess</a:t>
              </a:r>
              <a:endParaRPr lang="en-US" sz="2400" b="1" dirty="0">
                <a:solidFill>
                  <a:schemeClr val="tx1"/>
                </a:solidFill>
              </a:endParaRPr>
            </a:p>
          </p:txBody>
        </p:sp>
        <p:sp>
          <p:nvSpPr>
            <p:cNvPr id="33" name="TextBox 32">
              <a:extLst>
                <a:ext uri="{FF2B5EF4-FFF2-40B4-BE49-F238E27FC236}">
                  <a16:creationId xmlns:a16="http://schemas.microsoft.com/office/drawing/2014/main" id="{1F7EB267-25E4-8E5E-B1A7-86BBCECAF4A7}"/>
                </a:ext>
              </a:extLst>
            </p:cNvPr>
            <p:cNvSpPr txBox="1"/>
            <p:nvPr/>
          </p:nvSpPr>
          <p:spPr>
            <a:xfrm flipH="1">
              <a:off x="3614309" y="3033408"/>
              <a:ext cx="781874" cy="681047"/>
            </a:xfrm>
            <a:prstGeom prst="rect">
              <a:avLst/>
            </a:prstGeom>
            <a:noFill/>
          </p:spPr>
          <p:txBody>
            <a:bodyPr wrap="square" rtlCol="0">
              <a:spAutoFit/>
            </a:bodyPr>
            <a:lstStyle/>
            <a:p>
              <a:pPr algn="ctr"/>
              <a:r>
                <a:rPr lang="en-GB" sz="1500" b="1" dirty="0"/>
                <a:t>Nizzana</a:t>
              </a:r>
            </a:p>
            <a:p>
              <a:pPr algn="ctr"/>
              <a:r>
                <a:rPr lang="en-GB" sz="1500" b="1" dirty="0"/>
                <a:t>52km</a:t>
              </a:r>
            </a:p>
            <a:p>
              <a:pPr algn="ctr"/>
              <a:r>
                <a:rPr lang="en-GB" sz="2400" b="1" dirty="0"/>
                <a:t> Sand</a:t>
              </a:r>
              <a:endParaRPr lang="en-US" sz="2400" b="1" dirty="0"/>
            </a:p>
          </p:txBody>
        </p:sp>
        <p:sp>
          <p:nvSpPr>
            <p:cNvPr id="37" name="Flowchart: Decision 36">
              <a:extLst>
                <a:ext uri="{FF2B5EF4-FFF2-40B4-BE49-F238E27FC236}">
                  <a16:creationId xmlns:a16="http://schemas.microsoft.com/office/drawing/2014/main" id="{194B215A-298C-5685-3F84-019633C23BF4}"/>
                </a:ext>
              </a:extLst>
            </p:cNvPr>
            <p:cNvSpPr/>
            <p:nvPr/>
          </p:nvSpPr>
          <p:spPr>
            <a:xfrm>
              <a:off x="4531607" y="2738685"/>
              <a:ext cx="118272" cy="144315"/>
            </a:xfrm>
            <a:prstGeom prst="flowChartDecis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cision 37">
              <a:extLst>
                <a:ext uri="{FF2B5EF4-FFF2-40B4-BE49-F238E27FC236}">
                  <a16:creationId xmlns:a16="http://schemas.microsoft.com/office/drawing/2014/main" id="{2CFA5376-AB5A-E77D-E7E5-026651F213F6}"/>
                </a:ext>
              </a:extLst>
            </p:cNvPr>
            <p:cNvSpPr/>
            <p:nvPr/>
          </p:nvSpPr>
          <p:spPr>
            <a:xfrm>
              <a:off x="4051577" y="2856820"/>
              <a:ext cx="118272" cy="144315"/>
            </a:xfrm>
            <a:prstGeom prst="flowChartDecis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E1CEE86-A247-284B-F1B4-73BC4E98585B}"/>
              </a:ext>
            </a:extLst>
          </p:cNvPr>
          <p:cNvSpPr txBox="1"/>
          <p:nvPr/>
        </p:nvSpPr>
        <p:spPr>
          <a:xfrm rot="4903870">
            <a:off x="1742532" y="3377008"/>
            <a:ext cx="595035" cy="1015663"/>
          </a:xfrm>
          <a:prstGeom prst="rect">
            <a:avLst/>
          </a:prstGeom>
          <a:noFill/>
        </p:spPr>
        <p:txBody>
          <a:bodyPr wrap="none" rtlCol="0">
            <a:spAutoFit/>
          </a:bodyPr>
          <a:lstStyle/>
          <a:p>
            <a:r>
              <a:rPr lang="en-GB" sz="6000" b="1" dirty="0"/>
              <a:t>&gt;</a:t>
            </a:r>
            <a:endParaRPr lang="en-US" sz="6000" b="1" dirty="0"/>
          </a:p>
        </p:txBody>
      </p:sp>
      <p:sp>
        <p:nvSpPr>
          <p:cNvPr id="41" name="Not Equal 40">
            <a:extLst>
              <a:ext uri="{FF2B5EF4-FFF2-40B4-BE49-F238E27FC236}">
                <a16:creationId xmlns:a16="http://schemas.microsoft.com/office/drawing/2014/main" id="{C091703F-74FA-1ABA-BBB5-6E753C570433}"/>
              </a:ext>
            </a:extLst>
          </p:cNvPr>
          <p:cNvSpPr/>
          <p:nvPr/>
        </p:nvSpPr>
        <p:spPr>
          <a:xfrm>
            <a:off x="4914418" y="3215047"/>
            <a:ext cx="353902" cy="293315"/>
          </a:xfrm>
          <a:prstGeom prst="mathNotEqual">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1FD51D6-A8F7-B608-4394-11456AF9863C}"/>
              </a:ext>
            </a:extLst>
          </p:cNvPr>
          <p:cNvSpPr txBox="1">
            <a:spLocks/>
          </p:cNvSpPr>
          <p:nvPr/>
        </p:nvSpPr>
        <p:spPr>
          <a:xfrm>
            <a:off x="6361662" y="182449"/>
            <a:ext cx="6469784" cy="472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Upcoming …</a:t>
            </a:r>
          </a:p>
        </p:txBody>
      </p:sp>
      <p:sp>
        <p:nvSpPr>
          <p:cNvPr id="7" name="TextBox 6">
            <a:extLst>
              <a:ext uri="{FF2B5EF4-FFF2-40B4-BE49-F238E27FC236}">
                <a16:creationId xmlns:a16="http://schemas.microsoft.com/office/drawing/2014/main" id="{C2A671A2-E3F8-2307-8AE3-018E536E3CFD}"/>
              </a:ext>
            </a:extLst>
          </p:cNvPr>
          <p:cNvSpPr txBox="1"/>
          <p:nvPr/>
        </p:nvSpPr>
        <p:spPr>
          <a:xfrm>
            <a:off x="7689516" y="1631065"/>
            <a:ext cx="4141699" cy="2246769"/>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defPPr>
              <a:defRPr lang="he-IL"/>
            </a:defPPr>
            <a:lvl1pPr algn="ctr">
              <a:defRPr sz="23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lgn="l">
              <a:buFont typeface="Arial" panose="020B0604020202020204" pitchFamily="34" charset="0"/>
              <a:buChar char="•"/>
            </a:pPr>
            <a:r>
              <a:rPr lang="en-GB" sz="2000" dirty="0">
                <a:solidFill>
                  <a:srgbClr val="00B050"/>
                </a:solidFill>
              </a:rPr>
              <a:t>5 arid sites</a:t>
            </a:r>
          </a:p>
          <a:p>
            <a:pPr marL="342900" indent="-342900" algn="l">
              <a:buFont typeface="Arial" panose="020B0604020202020204" pitchFamily="34" charset="0"/>
              <a:buChar char="•"/>
            </a:pPr>
            <a:r>
              <a:rPr lang="en-GB" sz="2000" dirty="0">
                <a:solidFill>
                  <a:srgbClr val="00B050"/>
                </a:solidFill>
              </a:rPr>
              <a:t>Automated LICOR chamber &amp;  DIY chamber</a:t>
            </a:r>
          </a:p>
          <a:p>
            <a:pPr marL="342900" indent="-342900" algn="l">
              <a:buFont typeface="Arial" panose="020B0604020202020204" pitchFamily="34" charset="0"/>
              <a:buChar char="•"/>
            </a:pPr>
            <a:r>
              <a:rPr lang="en-GB" sz="2000" dirty="0">
                <a:solidFill>
                  <a:srgbClr val="00B050"/>
                </a:solidFill>
              </a:rPr>
              <a:t>Profiles of Vaisala sensor &amp; low-cost sensors</a:t>
            </a:r>
          </a:p>
          <a:p>
            <a:pPr marL="342900" indent="-342900" algn="l">
              <a:buFont typeface="Arial" panose="020B0604020202020204" pitchFamily="34" charset="0"/>
              <a:buChar char="•"/>
            </a:pPr>
            <a:r>
              <a:rPr lang="en-GB" sz="2000" dirty="0">
                <a:solidFill>
                  <a:srgbClr val="00B050"/>
                </a:solidFill>
              </a:rPr>
              <a:t>Isotopic analysis</a:t>
            </a:r>
          </a:p>
          <a:p>
            <a:pPr marL="342900" indent="-342900" algn="l">
              <a:buFont typeface="Arial" panose="020B0604020202020204" pitchFamily="34" charset="0"/>
              <a:buChar char="•"/>
            </a:pPr>
            <a:r>
              <a:rPr lang="en-GB" sz="2000" dirty="0">
                <a:solidFill>
                  <a:srgbClr val="00B050"/>
                </a:solidFill>
              </a:rPr>
              <a:t>Modelling </a:t>
            </a:r>
          </a:p>
        </p:txBody>
      </p:sp>
      <p:sp>
        <p:nvSpPr>
          <p:cNvPr id="10" name="TextBox 9">
            <a:extLst>
              <a:ext uri="{FF2B5EF4-FFF2-40B4-BE49-F238E27FC236}">
                <a16:creationId xmlns:a16="http://schemas.microsoft.com/office/drawing/2014/main" id="{AEA21CD4-D0D1-6058-989A-B6BC25229BDF}"/>
              </a:ext>
            </a:extLst>
          </p:cNvPr>
          <p:cNvSpPr txBox="1"/>
          <p:nvPr/>
        </p:nvSpPr>
        <p:spPr>
          <a:xfrm>
            <a:off x="7689517" y="4118330"/>
            <a:ext cx="4141699" cy="1323439"/>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defPPr>
              <a:defRPr lang="he-IL"/>
            </a:defPPr>
            <a:lvl1pPr algn="ctr">
              <a:defRPr sz="23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lgn="l">
              <a:buFont typeface="Wingdings" panose="05000000000000000000" pitchFamily="2" charset="2"/>
              <a:buChar char="è"/>
            </a:pPr>
            <a:r>
              <a:rPr lang="en-GB" sz="2000" dirty="0">
                <a:solidFill>
                  <a:srgbClr val="00B050"/>
                </a:solidFill>
              </a:rPr>
              <a:t>Effects of rain pulse/soil texture</a:t>
            </a:r>
          </a:p>
          <a:p>
            <a:pPr marL="342900" indent="-342900" algn="l">
              <a:buFont typeface="Wingdings" panose="05000000000000000000" pitchFamily="2" charset="2"/>
              <a:buChar char="è"/>
            </a:pPr>
            <a:r>
              <a:rPr lang="en-GB" sz="2000" dirty="0">
                <a:solidFill>
                  <a:srgbClr val="00B050"/>
                </a:solidFill>
              </a:rPr>
              <a:t>Biotic/abiotic partitioning</a:t>
            </a:r>
          </a:p>
          <a:p>
            <a:pPr marL="342900" indent="-342900" algn="l">
              <a:buFont typeface="Wingdings" panose="05000000000000000000" pitchFamily="2" charset="2"/>
              <a:buChar char="è"/>
            </a:pPr>
            <a:r>
              <a:rPr lang="en-GB" sz="2000" dirty="0">
                <a:solidFill>
                  <a:srgbClr val="00B050"/>
                </a:solidFill>
              </a:rPr>
              <a:t>Negev desert, source or sink</a:t>
            </a:r>
          </a:p>
        </p:txBody>
      </p:sp>
      <p:sp>
        <p:nvSpPr>
          <p:cNvPr id="12" name="TextBox 11">
            <a:extLst>
              <a:ext uri="{FF2B5EF4-FFF2-40B4-BE49-F238E27FC236}">
                <a16:creationId xmlns:a16="http://schemas.microsoft.com/office/drawing/2014/main" id="{2D6C071A-1A41-940D-8766-59F2336B55D2}"/>
              </a:ext>
            </a:extLst>
          </p:cNvPr>
          <p:cNvSpPr txBox="1"/>
          <p:nvPr/>
        </p:nvSpPr>
        <p:spPr>
          <a:xfrm>
            <a:off x="8102362" y="1132018"/>
            <a:ext cx="2988383" cy="480131"/>
          </a:xfrm>
          <a:prstGeom prst="rect">
            <a:avLst/>
          </a:prstGeom>
        </p:spPr>
        <p:txBody>
          <a:bodyPr vert="horz" lIns="91440" tIns="45720" rIns="91440" bIns="45720" rtlCol="0" anchor="ctr">
            <a:noAutofit/>
          </a:bodyPr>
          <a:lstStyle>
            <a:defPPr>
              <a:defRPr lang="he-IL"/>
            </a:defPPr>
            <a:lvl1pPr algn="ctr">
              <a:lnSpc>
                <a:spcPct val="90000"/>
              </a:lnSpc>
              <a:spcBef>
                <a:spcPct val="0"/>
              </a:spcBef>
              <a:buNone/>
              <a:defRPr sz="2800" b="1">
                <a:solidFill>
                  <a:srgbClr val="00B050"/>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2500" dirty="0"/>
              <a:t>Soil CO2 project</a:t>
            </a:r>
            <a:endParaRPr lang="en-US" sz="2500" dirty="0"/>
          </a:p>
        </p:txBody>
      </p:sp>
    </p:spTree>
    <p:extLst>
      <p:ext uri="{BB962C8B-B14F-4D97-AF65-F5344CB8AC3E}">
        <p14:creationId xmlns:p14="http://schemas.microsoft.com/office/powerpoint/2010/main" val="286153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10;&#10;AI-generated content may be incorrect.">
            <a:extLst>
              <a:ext uri="{FF2B5EF4-FFF2-40B4-BE49-F238E27FC236}">
                <a16:creationId xmlns:a16="http://schemas.microsoft.com/office/drawing/2014/main" id="{7EF5FE06-3DF3-138C-DBAD-3083D538C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6100"/>
            <a:ext cx="5737231" cy="4302923"/>
          </a:xfrm>
          <a:prstGeom prst="rect">
            <a:avLst/>
          </a:prstGeom>
        </p:spPr>
      </p:pic>
      <p:pic>
        <p:nvPicPr>
          <p:cNvPr id="21" name="Picture 20">
            <a:extLst>
              <a:ext uri="{FF2B5EF4-FFF2-40B4-BE49-F238E27FC236}">
                <a16:creationId xmlns:a16="http://schemas.microsoft.com/office/drawing/2014/main" id="{6EBDE297-CA24-1DBA-ABF4-77A0F491A47D}"/>
              </a:ext>
            </a:extLst>
          </p:cNvPr>
          <p:cNvPicPr>
            <a:picLocks noChangeAspect="1"/>
          </p:cNvPicPr>
          <p:nvPr/>
        </p:nvPicPr>
        <p:blipFill>
          <a:blip r:embed="rId4"/>
          <a:stretch>
            <a:fillRect/>
          </a:stretch>
        </p:blipFill>
        <p:spPr>
          <a:xfrm>
            <a:off x="6106711" y="4449028"/>
            <a:ext cx="1525937" cy="1525937"/>
          </a:xfrm>
          <a:prstGeom prst="rect">
            <a:avLst/>
          </a:prstGeom>
        </p:spPr>
      </p:pic>
      <p:pic>
        <p:nvPicPr>
          <p:cNvPr id="4" name="Picture 3">
            <a:extLst>
              <a:ext uri="{FF2B5EF4-FFF2-40B4-BE49-F238E27FC236}">
                <a16:creationId xmlns:a16="http://schemas.microsoft.com/office/drawing/2014/main" id="{69C213EC-6924-1A32-247C-1BDBFBFFD2BC}"/>
              </a:ext>
            </a:extLst>
          </p:cNvPr>
          <p:cNvPicPr>
            <a:picLocks noChangeAspect="1"/>
          </p:cNvPicPr>
          <p:nvPr/>
        </p:nvPicPr>
        <p:blipFill>
          <a:blip r:embed="rId5"/>
          <a:srcRect r="6584" b="3646"/>
          <a:stretch/>
        </p:blipFill>
        <p:spPr>
          <a:xfrm>
            <a:off x="2787989" y="3030936"/>
            <a:ext cx="3171283" cy="3271027"/>
          </a:xfrm>
          <a:prstGeom prst="rect">
            <a:avLst/>
          </a:prstGeom>
        </p:spPr>
      </p:pic>
      <p:sp>
        <p:nvSpPr>
          <p:cNvPr id="10" name="TextBox 9">
            <a:extLst>
              <a:ext uri="{FF2B5EF4-FFF2-40B4-BE49-F238E27FC236}">
                <a16:creationId xmlns:a16="http://schemas.microsoft.com/office/drawing/2014/main" id="{AA4A986B-143B-DC80-57D3-1A5D095FABC6}"/>
              </a:ext>
            </a:extLst>
          </p:cNvPr>
          <p:cNvSpPr txBox="1"/>
          <p:nvPr/>
        </p:nvSpPr>
        <p:spPr>
          <a:xfrm>
            <a:off x="2134735" y="-54864"/>
            <a:ext cx="3026224" cy="707886"/>
          </a:xfrm>
          <a:prstGeom prst="rect">
            <a:avLst/>
          </a:prstGeom>
          <a:noFill/>
        </p:spPr>
        <p:txBody>
          <a:bodyPr wrap="square" rtlCol="1">
            <a:spAutoFit/>
          </a:bodyPr>
          <a:lstStyle/>
          <a:p>
            <a:pPr algn="ctr"/>
            <a:r>
              <a:rPr lang="en-US" sz="4000" b="1" dirty="0">
                <a:effectLst>
                  <a:outerShdw blurRad="38100" dist="38100" dir="2700000" algn="tl">
                    <a:srgbClr val="000000">
                      <a:alpha val="43137"/>
                    </a:srgbClr>
                  </a:outerShdw>
                </a:effectLst>
              </a:rPr>
              <a:t>Contact us</a:t>
            </a:r>
          </a:p>
        </p:txBody>
      </p:sp>
      <p:grpSp>
        <p:nvGrpSpPr>
          <p:cNvPr id="13" name="Group 12">
            <a:extLst>
              <a:ext uri="{FF2B5EF4-FFF2-40B4-BE49-F238E27FC236}">
                <a16:creationId xmlns:a16="http://schemas.microsoft.com/office/drawing/2014/main" id="{E1E6C092-2CB2-5B30-5B88-52BFB20D9647}"/>
              </a:ext>
            </a:extLst>
          </p:cNvPr>
          <p:cNvGrpSpPr/>
          <p:nvPr/>
        </p:nvGrpSpPr>
        <p:grpSpPr>
          <a:xfrm>
            <a:off x="354701" y="810214"/>
            <a:ext cx="6514978" cy="5300509"/>
            <a:chOff x="357919" y="4567000"/>
            <a:chExt cx="6514978" cy="5300509"/>
          </a:xfrm>
        </p:grpSpPr>
        <p:grpSp>
          <p:nvGrpSpPr>
            <p:cNvPr id="2" name="Group 1">
              <a:extLst>
                <a:ext uri="{FF2B5EF4-FFF2-40B4-BE49-F238E27FC236}">
                  <a16:creationId xmlns:a16="http://schemas.microsoft.com/office/drawing/2014/main" id="{90E4ECDE-E561-C5F9-D8BA-BA3D6239275C}"/>
                </a:ext>
              </a:extLst>
            </p:cNvPr>
            <p:cNvGrpSpPr/>
            <p:nvPr/>
          </p:nvGrpSpPr>
          <p:grpSpPr>
            <a:xfrm>
              <a:off x="357919" y="4567000"/>
              <a:ext cx="6514978" cy="5300509"/>
              <a:chOff x="7096380" y="2647933"/>
              <a:chExt cx="6514978" cy="5300509"/>
            </a:xfrm>
          </p:grpSpPr>
          <p:pic>
            <p:nvPicPr>
              <p:cNvPr id="17" name="Picture 16" descr="A qr code with black squares&#10;&#10;Description automatically generated">
                <a:extLst>
                  <a:ext uri="{FF2B5EF4-FFF2-40B4-BE49-F238E27FC236}">
                    <a16:creationId xmlns:a16="http://schemas.microsoft.com/office/drawing/2014/main" id="{27DD494F-F727-5415-C73A-EEA4CBF4BE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6380" y="5190714"/>
                <a:ext cx="2757728" cy="2757728"/>
              </a:xfrm>
              <a:prstGeom prst="rect">
                <a:avLst/>
              </a:prstGeom>
            </p:spPr>
          </p:pic>
          <p:sp>
            <p:nvSpPr>
              <p:cNvPr id="16" name="TextBox 15">
                <a:extLst>
                  <a:ext uri="{FF2B5EF4-FFF2-40B4-BE49-F238E27FC236}">
                    <a16:creationId xmlns:a16="http://schemas.microsoft.com/office/drawing/2014/main" id="{D7668E64-C67B-8640-B354-0EA7C627695F}"/>
                  </a:ext>
                </a:extLst>
              </p:cNvPr>
              <p:cNvSpPr txBox="1"/>
              <p:nvPr/>
            </p:nvSpPr>
            <p:spPr>
              <a:xfrm>
                <a:off x="7135532" y="2647933"/>
                <a:ext cx="6475826" cy="1015663"/>
              </a:xfrm>
              <a:prstGeom prst="rect">
                <a:avLst/>
              </a:prstGeom>
              <a:noFill/>
            </p:spPr>
            <p:txBody>
              <a:bodyPr wrap="square" rtlCol="1">
                <a:spAutoFit/>
              </a:bodyPr>
              <a:lstStyle/>
              <a:p>
                <a:pPr algn="ctr"/>
                <a:r>
                  <a:rPr lang="en-US" sz="2000" dirty="0">
                    <a:latin typeface="ADLaM Display" panose="02010000000000000000" pitchFamily="2" charset="0"/>
                    <a:ea typeface="ADLaM Display" panose="02010000000000000000" pitchFamily="2" charset="0"/>
                    <a:cs typeface="ADLaM Display" panose="02010000000000000000" pitchFamily="2" charset="0"/>
                  </a:rPr>
                  <a:t>Emails: </a:t>
                </a:r>
              </a:p>
              <a:p>
                <a:pPr algn="ctr"/>
                <a:r>
                  <a:rPr lang="en-US" sz="2000" dirty="0">
                    <a:solidFill>
                      <a:srgbClr val="0070C0"/>
                    </a:solidFill>
                    <a:hlinkClick r:id="rId7">
                      <a:extLst>
                        <a:ext uri="{A12FA001-AC4F-418D-AE19-62706E023703}">
                          <ahyp:hlinkClr xmlns:ahyp="http://schemas.microsoft.com/office/drawing/2018/hyperlinkcolor" val="tx"/>
                        </a:ext>
                      </a:extLst>
                    </a:hlinkClick>
                  </a:rPr>
                  <a:t>Nguyan@post.bgu.ac.il</a:t>
                </a:r>
                <a:endParaRPr lang="en-US" sz="2000" dirty="0">
                  <a:latin typeface="ADLaM Display" panose="02010000000000000000" pitchFamily="2" charset="0"/>
                  <a:ea typeface="ADLaM Display" panose="02010000000000000000" pitchFamily="2" charset="0"/>
                  <a:cs typeface="ADLaM Display" panose="02010000000000000000" pitchFamily="2" charset="0"/>
                </a:endParaRPr>
              </a:p>
              <a:p>
                <a:pPr algn="ctr"/>
                <a:r>
                  <a:rPr lang="en-US" sz="2000" dirty="0">
                    <a:solidFill>
                      <a:srgbClr val="0070C0"/>
                    </a:solidFill>
                    <a:hlinkClick r:id="rId8">
                      <a:extLst>
                        <a:ext uri="{A12FA001-AC4F-418D-AE19-62706E023703}">
                          <ahyp:hlinkClr xmlns:ahyp="http://schemas.microsoft.com/office/drawing/2018/hyperlinkcolor" val="tx"/>
                        </a:ext>
                      </a:extLst>
                    </a:hlinkClick>
                  </a:rPr>
                  <a:t>Levintal@bgu.ac.il</a:t>
                </a:r>
                <a:endParaRPr lang="en-US" sz="2000" dirty="0">
                  <a:solidFill>
                    <a:srgbClr val="0070C0"/>
                  </a:solidFill>
                </a:endParaRPr>
              </a:p>
            </p:txBody>
          </p:sp>
        </p:grpSp>
        <p:sp>
          <p:nvSpPr>
            <p:cNvPr id="18" name="TextBox 17">
              <a:extLst>
                <a:ext uri="{FF2B5EF4-FFF2-40B4-BE49-F238E27FC236}">
                  <a16:creationId xmlns:a16="http://schemas.microsoft.com/office/drawing/2014/main" id="{E02F684C-77DA-0E89-3456-EA5A9D145943}"/>
                </a:ext>
              </a:extLst>
            </p:cNvPr>
            <p:cNvSpPr txBox="1"/>
            <p:nvPr/>
          </p:nvSpPr>
          <p:spPr>
            <a:xfrm>
              <a:off x="762043" y="6585191"/>
              <a:ext cx="1361935" cy="369332"/>
            </a:xfrm>
            <a:prstGeom prst="rect">
              <a:avLst/>
            </a:prstGeom>
            <a:solidFill>
              <a:schemeClr val="bg2"/>
            </a:solidFill>
          </p:spPr>
          <p:txBody>
            <a:bodyPr wrap="square" rtlCol="1">
              <a:spAutoFit/>
            </a:bodyPr>
            <a:lstStyle/>
            <a:p>
              <a:pPr algn="ctr"/>
              <a:r>
                <a:rPr lang="en-US" dirty="0">
                  <a:latin typeface="ADLaM Display" panose="02010000000000000000" pitchFamily="2" charset="0"/>
                  <a:ea typeface="ADLaM Display" panose="02010000000000000000" pitchFamily="2" charset="0"/>
                  <a:cs typeface="ADLaM Display" panose="02010000000000000000" pitchFamily="2" charset="0"/>
                </a:rPr>
                <a:t>X</a:t>
              </a:r>
              <a:endParaRPr lang="he-IL" dirty="0">
                <a:latin typeface="ADLaM Display" panose="02010000000000000000" pitchFamily="2" charset="0"/>
                <a:ea typeface="ADLaM Display" panose="02010000000000000000" pitchFamily="2" charset="0"/>
              </a:endParaRPr>
            </a:p>
          </p:txBody>
        </p:sp>
      </p:grpSp>
      <p:sp>
        <p:nvSpPr>
          <p:cNvPr id="3" name="TextBox 2">
            <a:extLst>
              <a:ext uri="{FF2B5EF4-FFF2-40B4-BE49-F238E27FC236}">
                <a16:creationId xmlns:a16="http://schemas.microsoft.com/office/drawing/2014/main" id="{300DD2DC-EA4B-FDDB-7E6F-9B982B7C7C9C}"/>
              </a:ext>
            </a:extLst>
          </p:cNvPr>
          <p:cNvSpPr txBox="1"/>
          <p:nvPr/>
        </p:nvSpPr>
        <p:spPr>
          <a:xfrm>
            <a:off x="3957398" y="2800345"/>
            <a:ext cx="1361935" cy="369332"/>
          </a:xfrm>
          <a:prstGeom prst="rect">
            <a:avLst/>
          </a:prstGeom>
          <a:solidFill>
            <a:schemeClr val="bg2"/>
          </a:solidFill>
        </p:spPr>
        <p:txBody>
          <a:bodyPr wrap="square" rtlCol="1">
            <a:spAutoFit/>
          </a:bodyPr>
          <a:lstStyle/>
          <a:p>
            <a:r>
              <a:rPr lang="en-US">
                <a:latin typeface="ADLaM Display" panose="02010000000000000000" pitchFamily="2" charset="0"/>
                <a:ea typeface="ADLaM Display" panose="02010000000000000000" pitchFamily="2" charset="0"/>
                <a:cs typeface="ADLaM Display" panose="02010000000000000000" pitchFamily="2" charset="0"/>
              </a:rPr>
              <a:t>Website</a:t>
            </a:r>
            <a:endParaRPr lang="he-IL">
              <a:latin typeface="ADLaM Display" panose="02010000000000000000" pitchFamily="2" charset="0"/>
              <a:ea typeface="ADLaM Display" panose="02010000000000000000" pitchFamily="2" charset="0"/>
            </a:endParaRPr>
          </a:p>
        </p:txBody>
      </p:sp>
      <p:pic>
        <p:nvPicPr>
          <p:cNvPr id="6" name="Picture 5" descr="A logo for a lab&#10;&#10;Description automatically generated">
            <a:extLst>
              <a:ext uri="{FF2B5EF4-FFF2-40B4-BE49-F238E27FC236}">
                <a16:creationId xmlns:a16="http://schemas.microsoft.com/office/drawing/2014/main" id="{A241F744-9586-D964-C63F-82DD8AA29D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5274" y="2083390"/>
            <a:ext cx="1154310" cy="1154310"/>
          </a:xfrm>
          <a:prstGeom prst="rect">
            <a:avLst/>
          </a:prstGeom>
        </p:spPr>
      </p:pic>
      <p:pic>
        <p:nvPicPr>
          <p:cNvPr id="5" name="Picture 4">
            <a:extLst>
              <a:ext uri="{FF2B5EF4-FFF2-40B4-BE49-F238E27FC236}">
                <a16:creationId xmlns:a16="http://schemas.microsoft.com/office/drawing/2014/main" id="{6F0BA1EB-8F0A-BE4B-99A6-5658F49DBEC1}"/>
              </a:ext>
            </a:extLst>
          </p:cNvPr>
          <p:cNvPicPr>
            <a:picLocks noChangeAspect="1"/>
          </p:cNvPicPr>
          <p:nvPr/>
        </p:nvPicPr>
        <p:blipFill>
          <a:blip r:embed="rId10"/>
          <a:stretch>
            <a:fillRect/>
          </a:stretch>
        </p:blipFill>
        <p:spPr>
          <a:xfrm>
            <a:off x="7632648" y="4449028"/>
            <a:ext cx="1525937" cy="1525937"/>
          </a:xfrm>
          <a:prstGeom prst="rect">
            <a:avLst/>
          </a:prstGeom>
        </p:spPr>
      </p:pic>
      <p:pic>
        <p:nvPicPr>
          <p:cNvPr id="7" name="Picture 6">
            <a:extLst>
              <a:ext uri="{FF2B5EF4-FFF2-40B4-BE49-F238E27FC236}">
                <a16:creationId xmlns:a16="http://schemas.microsoft.com/office/drawing/2014/main" id="{3C0818C3-7C62-54FC-5299-65846DCF8A16}"/>
              </a:ext>
            </a:extLst>
          </p:cNvPr>
          <p:cNvPicPr>
            <a:picLocks noChangeAspect="1"/>
          </p:cNvPicPr>
          <p:nvPr/>
        </p:nvPicPr>
        <p:blipFill>
          <a:blip r:embed="rId11"/>
          <a:stretch>
            <a:fillRect/>
          </a:stretch>
        </p:blipFill>
        <p:spPr>
          <a:xfrm>
            <a:off x="9160819" y="4449028"/>
            <a:ext cx="1525937" cy="1525937"/>
          </a:xfrm>
          <a:prstGeom prst="rect">
            <a:avLst/>
          </a:prstGeom>
        </p:spPr>
      </p:pic>
      <p:pic>
        <p:nvPicPr>
          <p:cNvPr id="14" name="Picture 13">
            <a:extLst>
              <a:ext uri="{FF2B5EF4-FFF2-40B4-BE49-F238E27FC236}">
                <a16:creationId xmlns:a16="http://schemas.microsoft.com/office/drawing/2014/main" id="{DA81E55A-2F37-9C26-571E-9FA9B85E1979}"/>
              </a:ext>
            </a:extLst>
          </p:cNvPr>
          <p:cNvPicPr>
            <a:picLocks noChangeAspect="1"/>
          </p:cNvPicPr>
          <p:nvPr/>
        </p:nvPicPr>
        <p:blipFill>
          <a:blip r:embed="rId12"/>
          <a:srcRect b="12259"/>
          <a:stretch/>
        </p:blipFill>
        <p:spPr>
          <a:xfrm>
            <a:off x="10686756" y="4449023"/>
            <a:ext cx="1159420" cy="1525937"/>
          </a:xfrm>
          <a:prstGeom prst="rect">
            <a:avLst/>
          </a:prstGeom>
        </p:spPr>
      </p:pic>
      <p:sp>
        <p:nvSpPr>
          <p:cNvPr id="22" name="TextBox 21">
            <a:extLst>
              <a:ext uri="{FF2B5EF4-FFF2-40B4-BE49-F238E27FC236}">
                <a16:creationId xmlns:a16="http://schemas.microsoft.com/office/drawing/2014/main" id="{ADD15CB2-2527-573C-D306-A5BF2D7E5A37}"/>
              </a:ext>
            </a:extLst>
          </p:cNvPr>
          <p:cNvSpPr txBox="1"/>
          <p:nvPr/>
        </p:nvSpPr>
        <p:spPr>
          <a:xfrm>
            <a:off x="2787989" y="6110723"/>
            <a:ext cx="7121758" cy="369332"/>
          </a:xfrm>
          <a:prstGeom prst="rect">
            <a:avLst/>
          </a:prstGeom>
          <a:noFill/>
        </p:spPr>
        <p:txBody>
          <a:bodyPr wrap="none" rtlCol="1">
            <a:spAutoFit/>
          </a:bodyPr>
          <a:lstStyle/>
          <a:p>
            <a:r>
              <a:rPr lang="en-US" dirty="0"/>
              <a:t>This project is funded by </a:t>
            </a:r>
            <a:r>
              <a:rPr lang="en-US" dirty="0" err="1"/>
              <a:t>Koshland</a:t>
            </a:r>
            <a:r>
              <a:rPr lang="en-US" dirty="0"/>
              <a:t> &amp; Israel Science Foundation funding</a:t>
            </a:r>
            <a:endParaRPr lang="he-IL" dirty="0"/>
          </a:p>
        </p:txBody>
      </p:sp>
    </p:spTree>
    <p:extLst>
      <p:ext uri="{BB962C8B-B14F-4D97-AF65-F5344CB8AC3E}">
        <p14:creationId xmlns:p14="http://schemas.microsoft.com/office/powerpoint/2010/main" val="3881166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9AEC5B-53F8-FF96-3765-3F74296EBFEA}"/>
              </a:ext>
            </a:extLst>
          </p:cNvPr>
          <p:cNvPicPr>
            <a:picLocks noGrp="1" noChangeAspect="1"/>
          </p:cNvPicPr>
          <p:nvPr>
            <p:ph idx="1"/>
          </p:nvPr>
        </p:nvPicPr>
        <p:blipFill>
          <a:blip r:embed="rId3"/>
          <a:srcRect l="50000"/>
          <a:stretch/>
        </p:blipFill>
        <p:spPr>
          <a:xfrm>
            <a:off x="3349593" y="690827"/>
            <a:ext cx="5492813" cy="4844974"/>
          </a:xfrm>
          <a:prstGeom prst="rect">
            <a:avLst/>
          </a:prstGeom>
        </p:spPr>
      </p:pic>
      <p:sp>
        <p:nvSpPr>
          <p:cNvPr id="5" name="TextBox 4">
            <a:extLst>
              <a:ext uri="{FF2B5EF4-FFF2-40B4-BE49-F238E27FC236}">
                <a16:creationId xmlns:a16="http://schemas.microsoft.com/office/drawing/2014/main" id="{6B69A363-2963-0609-E867-E21A6F6C77A2}"/>
              </a:ext>
            </a:extLst>
          </p:cNvPr>
          <p:cNvSpPr txBox="1"/>
          <p:nvPr/>
        </p:nvSpPr>
        <p:spPr>
          <a:xfrm>
            <a:off x="4713514" y="98949"/>
            <a:ext cx="3627827"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400" b="1" dirty="0"/>
              <a:t>Soil texture</a:t>
            </a:r>
          </a:p>
        </p:txBody>
      </p:sp>
      <p:sp>
        <p:nvSpPr>
          <p:cNvPr id="7" name="TextBox 6">
            <a:extLst>
              <a:ext uri="{FF2B5EF4-FFF2-40B4-BE49-F238E27FC236}">
                <a16:creationId xmlns:a16="http://schemas.microsoft.com/office/drawing/2014/main" id="{91D5D46E-1170-6F88-B819-3005A7022424}"/>
              </a:ext>
            </a:extLst>
          </p:cNvPr>
          <p:cNvSpPr txBox="1"/>
          <p:nvPr/>
        </p:nvSpPr>
        <p:spPr>
          <a:xfrm>
            <a:off x="2608570" y="5666014"/>
            <a:ext cx="7837714" cy="477054"/>
          </a:xfrm>
          <a:prstGeom prst="rect">
            <a:avLst/>
          </a:prstGeom>
          <a:noFill/>
        </p:spPr>
        <p:txBody>
          <a:bodyPr wrap="square">
            <a:spAutoFit/>
          </a:bodyPr>
          <a:lstStyle/>
          <a:p>
            <a:pPr algn="ctr"/>
            <a:r>
              <a:rPr lang="en-US" sz="2500" dirty="0">
                <a:solidFill>
                  <a:srgbClr val="0070C0"/>
                </a:solidFill>
              </a:rPr>
              <a:t>More water vapor uptake </a:t>
            </a:r>
            <a:r>
              <a:rPr lang="en-US" sz="2500" dirty="0">
                <a:solidFill>
                  <a:srgbClr val="0070C0"/>
                </a:solidFill>
                <a:sym typeface="Wingdings" panose="05000000000000000000" pitchFamily="2" charset="2"/>
              </a:rPr>
              <a:t> </a:t>
            </a:r>
            <a:r>
              <a:rPr lang="en-US" sz="2500" dirty="0">
                <a:solidFill>
                  <a:srgbClr val="0070C0"/>
                </a:solidFill>
              </a:rPr>
              <a:t>more CO2 uptake</a:t>
            </a:r>
          </a:p>
        </p:txBody>
      </p:sp>
    </p:spTree>
    <p:extLst>
      <p:ext uri="{BB962C8B-B14F-4D97-AF65-F5344CB8AC3E}">
        <p14:creationId xmlns:p14="http://schemas.microsoft.com/office/powerpoint/2010/main" val="2265634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2C8E40-9A2D-0F61-C679-40DB2407E113}"/>
              </a:ext>
            </a:extLst>
          </p:cNvPr>
          <p:cNvPicPr>
            <a:picLocks noChangeAspect="1"/>
          </p:cNvPicPr>
          <p:nvPr/>
        </p:nvPicPr>
        <p:blipFill>
          <a:blip r:embed="rId3"/>
          <a:stretch>
            <a:fillRect/>
          </a:stretch>
        </p:blipFill>
        <p:spPr>
          <a:xfrm>
            <a:off x="0" y="840533"/>
            <a:ext cx="12094127" cy="4964095"/>
          </a:xfrm>
          <a:prstGeom prst="rect">
            <a:avLst/>
          </a:prstGeom>
          <a:ln>
            <a:noFill/>
          </a:ln>
          <a:effectLst>
            <a:softEdge rad="112500"/>
          </a:effectLst>
        </p:spPr>
      </p:pic>
      <p:sp>
        <p:nvSpPr>
          <p:cNvPr id="19" name="Title 1">
            <a:extLst>
              <a:ext uri="{FF2B5EF4-FFF2-40B4-BE49-F238E27FC236}">
                <a16:creationId xmlns:a16="http://schemas.microsoft.com/office/drawing/2014/main" id="{8AE9AE31-F6F7-4E61-7317-147F7502B9E3}"/>
              </a:ext>
            </a:extLst>
          </p:cNvPr>
          <p:cNvSpPr txBox="1">
            <a:spLocks/>
          </p:cNvSpPr>
          <p:nvPr/>
        </p:nvSpPr>
        <p:spPr>
          <a:xfrm>
            <a:off x="1597681" y="285685"/>
            <a:ext cx="9163248" cy="423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dirty="0">
                <a:latin typeface="Open Sans" panose="020B0606030504020204" pitchFamily="34" charset="0"/>
                <a:ea typeface="Open Sans" panose="020B0606030504020204" pitchFamily="34" charset="0"/>
                <a:cs typeface="Open Sans" panose="020B0606030504020204" pitchFamily="34" charset="0"/>
              </a:rPr>
              <a:t>CO</a:t>
            </a:r>
            <a:r>
              <a:rPr lang="en-US" sz="2500" b="1" baseline="-25000" dirty="0">
                <a:latin typeface="Open Sans" panose="020B0606030504020204" pitchFamily="34" charset="0"/>
                <a:ea typeface="Open Sans" panose="020B0606030504020204" pitchFamily="34" charset="0"/>
                <a:cs typeface="Open Sans" panose="020B0606030504020204" pitchFamily="34" charset="0"/>
              </a:rPr>
              <a:t>2</a:t>
            </a:r>
            <a:r>
              <a:rPr lang="en-US" sz="2500" b="1" dirty="0">
                <a:latin typeface="Open Sans" panose="020B0606030504020204" pitchFamily="34" charset="0"/>
                <a:ea typeface="Open Sans" panose="020B0606030504020204" pitchFamily="34" charset="0"/>
                <a:cs typeface="Open Sans" panose="020B0606030504020204" pitchFamily="34" charset="0"/>
              </a:rPr>
              <a:t> exchange from arid soils and nocturnal CO</a:t>
            </a:r>
            <a:r>
              <a:rPr lang="en-US" sz="2500" b="1" baseline="-25000" dirty="0">
                <a:latin typeface="Open Sans" panose="020B0606030504020204" pitchFamily="34" charset="0"/>
                <a:ea typeface="Open Sans" panose="020B0606030504020204" pitchFamily="34" charset="0"/>
                <a:cs typeface="Open Sans" panose="020B0606030504020204" pitchFamily="34" charset="0"/>
              </a:rPr>
              <a:t>2</a:t>
            </a:r>
            <a:r>
              <a:rPr lang="en-US" sz="2500" b="1" dirty="0">
                <a:latin typeface="Open Sans" panose="020B0606030504020204" pitchFamily="34" charset="0"/>
                <a:ea typeface="Open Sans" panose="020B0606030504020204" pitchFamily="34" charset="0"/>
                <a:cs typeface="Open Sans" panose="020B0606030504020204" pitchFamily="34" charset="0"/>
              </a:rPr>
              <a:t> uptake</a:t>
            </a:r>
            <a:endParaRPr lang="he-IL" sz="2500" b="1" dirty="0">
              <a:latin typeface="Open Sans" panose="020B0606030504020204" pitchFamily="34" charset="0"/>
              <a:ea typeface="Open Sans" panose="020B0606030504020204" pitchFamily="34" charset="0"/>
            </a:endParaRPr>
          </a:p>
        </p:txBody>
      </p:sp>
      <p:grpSp>
        <p:nvGrpSpPr>
          <p:cNvPr id="36" name="Group 35">
            <a:extLst>
              <a:ext uri="{FF2B5EF4-FFF2-40B4-BE49-F238E27FC236}">
                <a16:creationId xmlns:a16="http://schemas.microsoft.com/office/drawing/2014/main" id="{2AA59DFF-9E39-71D8-27F7-0C876B177266}"/>
              </a:ext>
            </a:extLst>
          </p:cNvPr>
          <p:cNvGrpSpPr/>
          <p:nvPr/>
        </p:nvGrpSpPr>
        <p:grpSpPr>
          <a:xfrm>
            <a:off x="766566" y="1352715"/>
            <a:ext cx="10532423" cy="1189996"/>
            <a:chOff x="-692961" y="1342851"/>
            <a:chExt cx="10532423" cy="1189996"/>
          </a:xfrm>
        </p:grpSpPr>
        <p:sp>
          <p:nvSpPr>
            <p:cNvPr id="9" name="Arrow: Right 8">
              <a:extLst>
                <a:ext uri="{FF2B5EF4-FFF2-40B4-BE49-F238E27FC236}">
                  <a16:creationId xmlns:a16="http://schemas.microsoft.com/office/drawing/2014/main" id="{0143FAB4-3A32-7412-36FE-3792DDE18B87}"/>
                </a:ext>
              </a:extLst>
            </p:cNvPr>
            <p:cNvSpPr/>
            <p:nvPr/>
          </p:nvSpPr>
          <p:spPr>
            <a:xfrm rot="3395052">
              <a:off x="5389931" y="2186183"/>
              <a:ext cx="515189" cy="17813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Arrow: Right 9">
              <a:extLst>
                <a:ext uri="{FF2B5EF4-FFF2-40B4-BE49-F238E27FC236}">
                  <a16:creationId xmlns:a16="http://schemas.microsoft.com/office/drawing/2014/main" id="{2B6CFCDA-C9B9-3943-E8C8-38BA216D62C6}"/>
                </a:ext>
              </a:extLst>
            </p:cNvPr>
            <p:cNvSpPr/>
            <p:nvPr/>
          </p:nvSpPr>
          <p:spPr>
            <a:xfrm rot="7864976">
              <a:off x="7870248" y="1904938"/>
              <a:ext cx="450973" cy="20116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10">
              <a:extLst>
                <a:ext uri="{FF2B5EF4-FFF2-40B4-BE49-F238E27FC236}">
                  <a16:creationId xmlns:a16="http://schemas.microsoft.com/office/drawing/2014/main" id="{4E942EE9-14D3-2D90-496A-0F3BBEFB199E}"/>
                </a:ext>
              </a:extLst>
            </p:cNvPr>
            <p:cNvSpPr txBox="1"/>
            <p:nvPr/>
          </p:nvSpPr>
          <p:spPr>
            <a:xfrm>
              <a:off x="4816404" y="1583355"/>
              <a:ext cx="1559658" cy="369332"/>
            </a:xfrm>
            <a:prstGeom prst="rect">
              <a:avLst/>
            </a:prstGeom>
            <a:solidFill>
              <a:schemeClr val="bg1"/>
            </a:solidFill>
          </p:spPr>
          <p:txBody>
            <a:bodyPr wrap="none" rtlCol="1">
              <a:spAutoFit/>
            </a:bodyPr>
            <a:lstStyle/>
            <a:p>
              <a:pPr algn="ctr" rtl="0"/>
              <a:r>
                <a:rPr lang="en-US" b="1" dirty="0"/>
                <a:t>Negev desert</a:t>
              </a:r>
              <a:endParaRPr lang="en-US" sz="1500" dirty="0"/>
            </a:p>
          </p:txBody>
        </p:sp>
        <p:sp>
          <p:nvSpPr>
            <p:cNvPr id="12" name="TextBox 11">
              <a:extLst>
                <a:ext uri="{FF2B5EF4-FFF2-40B4-BE49-F238E27FC236}">
                  <a16:creationId xmlns:a16="http://schemas.microsoft.com/office/drawing/2014/main" id="{0C93540B-0A17-BF81-9441-90F41AB52F03}"/>
                </a:ext>
              </a:extLst>
            </p:cNvPr>
            <p:cNvSpPr txBox="1"/>
            <p:nvPr/>
          </p:nvSpPr>
          <p:spPr>
            <a:xfrm>
              <a:off x="7738887" y="1420265"/>
              <a:ext cx="2100575" cy="369332"/>
            </a:xfrm>
            <a:prstGeom prst="rect">
              <a:avLst/>
            </a:prstGeom>
            <a:solidFill>
              <a:schemeClr val="bg1"/>
            </a:solidFill>
          </p:spPr>
          <p:txBody>
            <a:bodyPr wrap="none" rtlCol="1">
              <a:spAutoFit/>
            </a:bodyPr>
            <a:lstStyle/>
            <a:p>
              <a:pPr algn="ctr" rtl="0"/>
              <a:r>
                <a:rPr lang="en-US" b="1" dirty="0"/>
                <a:t>Taklimakan desert</a:t>
              </a:r>
              <a:endParaRPr lang="en-US" sz="1500" dirty="0"/>
            </a:p>
          </p:txBody>
        </p:sp>
        <p:sp>
          <p:nvSpPr>
            <p:cNvPr id="17" name="TextBox 16">
              <a:extLst>
                <a:ext uri="{FF2B5EF4-FFF2-40B4-BE49-F238E27FC236}">
                  <a16:creationId xmlns:a16="http://schemas.microsoft.com/office/drawing/2014/main" id="{6AFFB997-23AF-37E1-C5A7-2F49F5511F0A}"/>
                </a:ext>
              </a:extLst>
            </p:cNvPr>
            <p:cNvSpPr txBox="1"/>
            <p:nvPr/>
          </p:nvSpPr>
          <p:spPr>
            <a:xfrm>
              <a:off x="-692961" y="1342851"/>
              <a:ext cx="3316742" cy="369332"/>
            </a:xfrm>
            <a:prstGeom prst="rect">
              <a:avLst/>
            </a:prstGeom>
            <a:solidFill>
              <a:schemeClr val="bg1"/>
            </a:solidFill>
          </p:spPr>
          <p:txBody>
            <a:bodyPr wrap="none" rtlCol="1">
              <a:spAutoFit/>
            </a:bodyPr>
            <a:lstStyle/>
            <a:p>
              <a:pPr algn="ctr"/>
              <a:r>
                <a:rPr lang="en-US" b="1" dirty="0"/>
                <a:t>Mojave, Sonoran, Chihuahuan</a:t>
              </a:r>
              <a:endParaRPr lang="he-IL" sz="1500" b="1" dirty="0">
                <a:solidFill>
                  <a:srgbClr val="FF0000"/>
                </a:solidFill>
              </a:endParaRPr>
            </a:p>
          </p:txBody>
        </p:sp>
        <p:sp>
          <p:nvSpPr>
            <p:cNvPr id="18" name="Arrow: Right 17">
              <a:extLst>
                <a:ext uri="{FF2B5EF4-FFF2-40B4-BE49-F238E27FC236}">
                  <a16:creationId xmlns:a16="http://schemas.microsoft.com/office/drawing/2014/main" id="{73ACD00D-47DA-ADDE-A90B-C1FF70F1C26F}"/>
                </a:ext>
              </a:extLst>
            </p:cNvPr>
            <p:cNvSpPr/>
            <p:nvPr/>
          </p:nvSpPr>
          <p:spPr>
            <a:xfrm rot="6451411">
              <a:off x="759563" y="1888453"/>
              <a:ext cx="548640" cy="20116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extBox 1">
              <a:extLst>
                <a:ext uri="{FF2B5EF4-FFF2-40B4-BE49-F238E27FC236}">
                  <a16:creationId xmlns:a16="http://schemas.microsoft.com/office/drawing/2014/main" id="{74088E9A-0D4D-5538-8217-0DFED0EB253F}"/>
                </a:ext>
              </a:extLst>
            </p:cNvPr>
            <p:cNvSpPr txBox="1"/>
            <p:nvPr/>
          </p:nvSpPr>
          <p:spPr>
            <a:xfrm>
              <a:off x="2444972" y="2133723"/>
              <a:ext cx="1488800" cy="369332"/>
            </a:xfrm>
            <a:prstGeom prst="rect">
              <a:avLst/>
            </a:prstGeom>
            <a:solidFill>
              <a:schemeClr val="bg1"/>
            </a:solidFill>
          </p:spPr>
          <p:txBody>
            <a:bodyPr wrap="square">
              <a:spAutoFit/>
            </a:bodyPr>
            <a:lstStyle>
              <a:defPPr>
                <a:defRPr lang="he-IL"/>
              </a:defPPr>
            </a:lstStyle>
            <a:p>
              <a:pPr algn="ctr"/>
              <a:r>
                <a:rPr lang="en-US" b="1"/>
                <a:t>Tabernas</a:t>
              </a:r>
              <a:endParaRPr lang="en-US"/>
            </a:p>
          </p:txBody>
        </p:sp>
        <p:sp>
          <p:nvSpPr>
            <p:cNvPr id="3" name="Arrow: Right 2">
              <a:extLst>
                <a:ext uri="{FF2B5EF4-FFF2-40B4-BE49-F238E27FC236}">
                  <a16:creationId xmlns:a16="http://schemas.microsoft.com/office/drawing/2014/main" id="{EA39F3CD-C6D5-AF0C-19A2-1B8AFBD476B4}"/>
                </a:ext>
              </a:extLst>
            </p:cNvPr>
            <p:cNvSpPr/>
            <p:nvPr/>
          </p:nvSpPr>
          <p:spPr>
            <a:xfrm rot="21274408">
              <a:off x="3912964" y="2200660"/>
              <a:ext cx="522757" cy="2013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0" name="Title 1">
            <a:extLst>
              <a:ext uri="{FF2B5EF4-FFF2-40B4-BE49-F238E27FC236}">
                <a16:creationId xmlns:a16="http://schemas.microsoft.com/office/drawing/2014/main" id="{3557F210-24B6-0034-201B-5EA58D1E95A6}"/>
              </a:ext>
            </a:extLst>
          </p:cNvPr>
          <p:cNvSpPr>
            <a:spLocks noGrp="1"/>
          </p:cNvSpPr>
          <p:nvPr>
            <p:ph type="title"/>
          </p:nvPr>
        </p:nvSpPr>
        <p:spPr>
          <a:xfrm>
            <a:off x="66400" y="5878977"/>
            <a:ext cx="12125600" cy="533608"/>
          </a:xfrm>
          <a:solidFill>
            <a:schemeClr val="bg1"/>
          </a:solidFill>
        </p:spPr>
        <p:txBody>
          <a:bodyPr vert="horz" lIns="91440" tIns="45720" rIns="91440" bIns="45720" rtlCol="0" anchor="ctr">
            <a:normAutofit/>
          </a:bodyPr>
          <a:lstStyle/>
          <a:p>
            <a:r>
              <a:rPr lang="en-US" sz="2100" b="1" dirty="0">
                <a:latin typeface="Open Sans" panose="020B0606030504020204" pitchFamily="34" charset="0"/>
                <a:ea typeface="Open Sans" panose="020B0606030504020204" pitchFamily="34" charset="0"/>
                <a:cs typeface="Open Sans" panose="020B0606030504020204" pitchFamily="34" charset="0"/>
              </a:rPr>
              <a:t>Arid soils cover </a:t>
            </a:r>
            <a:r>
              <a:rPr lang="en-US" sz="21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26% </a:t>
            </a:r>
            <a:r>
              <a:rPr lang="en-US" sz="2100" b="1" dirty="0">
                <a:latin typeface="Open Sans" panose="020B0606030504020204" pitchFamily="34" charset="0"/>
                <a:ea typeface="Open Sans" panose="020B0606030504020204" pitchFamily="34" charset="0"/>
                <a:cs typeface="Open Sans" panose="020B0606030504020204" pitchFamily="34" charset="0"/>
              </a:rPr>
              <a:t>of the global terrestrial area but have </a:t>
            </a:r>
            <a:r>
              <a:rPr lang="en-US" sz="21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&lt; 2% </a:t>
            </a:r>
            <a:r>
              <a:rPr lang="en-US" sz="2100" b="1" dirty="0">
                <a:latin typeface="Open Sans" panose="020B0606030504020204" pitchFamily="34" charset="0"/>
                <a:ea typeface="Open Sans" panose="020B0606030504020204" pitchFamily="34" charset="0"/>
                <a:cs typeface="Open Sans" panose="020B0606030504020204" pitchFamily="34" charset="0"/>
              </a:rPr>
              <a:t>of global F</a:t>
            </a:r>
            <a:r>
              <a:rPr lang="en-US" sz="2100" b="1" baseline="-25000" dirty="0">
                <a:latin typeface="Open Sans" panose="020B0606030504020204" pitchFamily="34" charset="0"/>
                <a:ea typeface="Open Sans" panose="020B0606030504020204" pitchFamily="34" charset="0"/>
                <a:cs typeface="Open Sans" panose="020B0606030504020204" pitchFamily="34" charset="0"/>
              </a:rPr>
              <a:t>S</a:t>
            </a:r>
            <a:r>
              <a:rPr lang="en-US" sz="2100" b="1" dirty="0">
                <a:latin typeface="Open Sans" panose="020B0606030504020204" pitchFamily="34" charset="0"/>
                <a:ea typeface="Open Sans" panose="020B0606030504020204" pitchFamily="34" charset="0"/>
                <a:cs typeface="Open Sans" panose="020B0606030504020204" pitchFamily="34" charset="0"/>
              </a:rPr>
              <a:t> observation</a:t>
            </a:r>
            <a:endParaRPr lang="he-IL" sz="2500" b="1" dirty="0">
              <a:latin typeface="Open Sans" panose="020B0606030504020204" pitchFamily="34" charset="0"/>
              <a:ea typeface="Open Sans" panose="020B0606030504020204" pitchFamily="34" charset="0"/>
            </a:endParaRPr>
          </a:p>
        </p:txBody>
      </p:sp>
      <p:pic>
        <p:nvPicPr>
          <p:cNvPr id="31" name="Picture 30">
            <a:extLst>
              <a:ext uri="{FF2B5EF4-FFF2-40B4-BE49-F238E27FC236}">
                <a16:creationId xmlns:a16="http://schemas.microsoft.com/office/drawing/2014/main" id="{CC25E1CE-7CD6-5D97-88BA-49F6C1761932}"/>
              </a:ext>
            </a:extLst>
          </p:cNvPr>
          <p:cNvPicPr>
            <a:picLocks noChangeAspect="1"/>
          </p:cNvPicPr>
          <p:nvPr/>
        </p:nvPicPr>
        <p:blipFill>
          <a:blip r:embed="rId4"/>
          <a:stretch>
            <a:fillRect/>
          </a:stretch>
        </p:blipFill>
        <p:spPr>
          <a:xfrm>
            <a:off x="8995458" y="2535239"/>
            <a:ext cx="3021788" cy="2898536"/>
          </a:xfrm>
          <a:prstGeom prst="rect">
            <a:avLst/>
          </a:prstGeom>
        </p:spPr>
      </p:pic>
      <p:grpSp>
        <p:nvGrpSpPr>
          <p:cNvPr id="40" name="Group 39">
            <a:extLst>
              <a:ext uri="{FF2B5EF4-FFF2-40B4-BE49-F238E27FC236}">
                <a16:creationId xmlns:a16="http://schemas.microsoft.com/office/drawing/2014/main" id="{18A6408D-A76E-6A56-9B28-2DCC98E3B45B}"/>
              </a:ext>
            </a:extLst>
          </p:cNvPr>
          <p:cNvGrpSpPr/>
          <p:nvPr/>
        </p:nvGrpSpPr>
        <p:grpSpPr>
          <a:xfrm>
            <a:off x="8995458" y="4199996"/>
            <a:ext cx="3021789" cy="1601019"/>
            <a:chOff x="8995458" y="4199996"/>
            <a:chExt cx="3021789" cy="1601019"/>
          </a:xfrm>
        </p:grpSpPr>
        <p:cxnSp>
          <p:nvCxnSpPr>
            <p:cNvPr id="33" name="Straight Connector 32">
              <a:extLst>
                <a:ext uri="{FF2B5EF4-FFF2-40B4-BE49-F238E27FC236}">
                  <a16:creationId xmlns:a16="http://schemas.microsoft.com/office/drawing/2014/main" id="{A8EFE381-1143-D259-61A1-37AA731B0A49}"/>
                </a:ext>
              </a:extLst>
            </p:cNvPr>
            <p:cNvCxnSpPr>
              <a:cxnSpLocks/>
            </p:cNvCxnSpPr>
            <p:nvPr/>
          </p:nvCxnSpPr>
          <p:spPr>
            <a:xfrm>
              <a:off x="9768106" y="4199996"/>
              <a:ext cx="2141397"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97FC7D5D-6145-9CB2-EC05-4AA6F952BBCB}"/>
                </a:ext>
              </a:extLst>
            </p:cNvPr>
            <p:cNvSpPr txBox="1"/>
            <p:nvPr/>
          </p:nvSpPr>
          <p:spPr>
            <a:xfrm>
              <a:off x="8995458" y="5431683"/>
              <a:ext cx="3021789" cy="369332"/>
            </a:xfrm>
            <a:prstGeom prst="rect">
              <a:avLst/>
            </a:prstGeom>
            <a:solidFill>
              <a:schemeClr val="bg1"/>
            </a:solidFill>
          </p:spPr>
          <p:txBody>
            <a:bodyPr wrap="square" rtlCol="1">
              <a:spAutoFit/>
            </a:bodyPr>
            <a:lstStyle/>
            <a:p>
              <a:pPr algn="ctr"/>
              <a:r>
                <a:rPr lang="en-US" dirty="0"/>
                <a:t>Nguyen et al, under revision</a:t>
              </a:r>
              <a:endParaRPr lang="he-IL" dirty="0"/>
            </a:p>
          </p:txBody>
        </p:sp>
      </p:grpSp>
      <p:sp>
        <p:nvSpPr>
          <p:cNvPr id="41" name="TextBox 40">
            <a:extLst>
              <a:ext uri="{FF2B5EF4-FFF2-40B4-BE49-F238E27FC236}">
                <a16:creationId xmlns:a16="http://schemas.microsoft.com/office/drawing/2014/main" id="{1C67F347-A80C-585C-1514-484F0EE1C577}"/>
              </a:ext>
            </a:extLst>
          </p:cNvPr>
          <p:cNvSpPr txBox="1"/>
          <p:nvPr/>
        </p:nvSpPr>
        <p:spPr>
          <a:xfrm>
            <a:off x="5124374" y="6302268"/>
            <a:ext cx="1845377" cy="369332"/>
          </a:xfrm>
          <a:prstGeom prst="rect">
            <a:avLst/>
          </a:prstGeom>
          <a:noFill/>
        </p:spPr>
        <p:txBody>
          <a:bodyPr wrap="none" rtlCol="1">
            <a:spAutoFit/>
          </a:bodyPr>
          <a:lstStyle/>
          <a:p>
            <a:r>
              <a:rPr lang="en-US"/>
              <a:t>Jian et al., (2021)</a:t>
            </a:r>
            <a:endParaRPr lang="he-IL"/>
          </a:p>
        </p:txBody>
      </p:sp>
      <p:sp>
        <p:nvSpPr>
          <p:cNvPr id="6" name="Rectangle 5">
            <a:extLst>
              <a:ext uri="{FF2B5EF4-FFF2-40B4-BE49-F238E27FC236}">
                <a16:creationId xmlns:a16="http://schemas.microsoft.com/office/drawing/2014/main" id="{86814780-8635-F6FA-1C52-CF4F3011AB8D}"/>
              </a:ext>
            </a:extLst>
          </p:cNvPr>
          <p:cNvSpPr/>
          <p:nvPr/>
        </p:nvSpPr>
        <p:spPr>
          <a:xfrm>
            <a:off x="9768105" y="4185300"/>
            <a:ext cx="2141397" cy="5782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571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41CB5C-BFAE-2808-D940-2F44C0857060}"/>
              </a:ext>
            </a:extLst>
          </p:cNvPr>
          <p:cNvPicPr>
            <a:picLocks noChangeAspect="1"/>
          </p:cNvPicPr>
          <p:nvPr/>
        </p:nvPicPr>
        <p:blipFill>
          <a:blip r:embed="rId3"/>
          <a:srcRect t="29271" b="41272"/>
          <a:stretch/>
        </p:blipFill>
        <p:spPr>
          <a:xfrm>
            <a:off x="2672372" y="5239808"/>
            <a:ext cx="8004751" cy="972456"/>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AFFA9494-E52D-0857-F89E-94F29B8ECF0B}"/>
              </a:ext>
            </a:extLst>
          </p:cNvPr>
          <p:cNvGrpSpPr/>
          <p:nvPr/>
        </p:nvGrpSpPr>
        <p:grpSpPr>
          <a:xfrm>
            <a:off x="5132209" y="1064666"/>
            <a:ext cx="6913882" cy="2399248"/>
            <a:chOff x="136744" y="3497162"/>
            <a:chExt cx="6048367" cy="2139962"/>
          </a:xfrm>
        </p:grpSpPr>
        <p:pic>
          <p:nvPicPr>
            <p:cNvPr id="4" name="Picture 3">
              <a:extLst>
                <a:ext uri="{FF2B5EF4-FFF2-40B4-BE49-F238E27FC236}">
                  <a16:creationId xmlns:a16="http://schemas.microsoft.com/office/drawing/2014/main" id="{AC09D05C-C894-5C06-089C-01DFC80237C3}"/>
                </a:ext>
              </a:extLst>
            </p:cNvPr>
            <p:cNvPicPr>
              <a:picLocks noChangeAspect="1"/>
            </p:cNvPicPr>
            <p:nvPr/>
          </p:nvPicPr>
          <p:blipFill>
            <a:blip r:embed="rId4"/>
            <a:srcRect t="59556" r="26157"/>
            <a:stretch/>
          </p:blipFill>
          <p:spPr>
            <a:xfrm>
              <a:off x="136745" y="3647433"/>
              <a:ext cx="6048366" cy="1989691"/>
            </a:xfrm>
            <a:prstGeom prst="rect">
              <a:avLst/>
            </a:prstGeom>
          </p:spPr>
        </p:pic>
        <p:sp>
          <p:nvSpPr>
            <p:cNvPr id="6" name="Rectangle 5">
              <a:extLst>
                <a:ext uri="{FF2B5EF4-FFF2-40B4-BE49-F238E27FC236}">
                  <a16:creationId xmlns:a16="http://schemas.microsoft.com/office/drawing/2014/main" id="{06D80DF4-FE6E-F5E9-70A5-8CE5C505963E}"/>
                </a:ext>
              </a:extLst>
            </p:cNvPr>
            <p:cNvSpPr/>
            <p:nvPr/>
          </p:nvSpPr>
          <p:spPr>
            <a:xfrm>
              <a:off x="136744" y="3497162"/>
              <a:ext cx="542041" cy="300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TextBox 8">
            <a:extLst>
              <a:ext uri="{FF2B5EF4-FFF2-40B4-BE49-F238E27FC236}">
                <a16:creationId xmlns:a16="http://schemas.microsoft.com/office/drawing/2014/main" id="{32B14AC3-A4DC-3A36-50F0-777130B73F02}"/>
              </a:ext>
            </a:extLst>
          </p:cNvPr>
          <p:cNvSpPr txBox="1"/>
          <p:nvPr/>
        </p:nvSpPr>
        <p:spPr>
          <a:xfrm>
            <a:off x="1704724" y="4299264"/>
            <a:ext cx="9760674" cy="646331"/>
          </a:xfrm>
          <a:prstGeom prst="rect">
            <a:avLst/>
          </a:prstGeom>
          <a:noFill/>
        </p:spPr>
        <p:txBody>
          <a:bodyPr wrap="square" rtlCol="0">
            <a:spAutoFit/>
          </a:bodyPr>
          <a:lstStyle/>
          <a:p>
            <a:pPr algn="ctr"/>
            <a:r>
              <a:rPr lang="en-US" dirty="0"/>
              <a:t>The link between 2 fluxes were observed in </a:t>
            </a:r>
            <a:r>
              <a:rPr lang="en-US" b="1" dirty="0"/>
              <a:t>Tabernas Desert, Spain + </a:t>
            </a:r>
            <a:r>
              <a:rPr lang="en-US" dirty="0"/>
              <a:t>  </a:t>
            </a:r>
            <a:r>
              <a:rPr lang="en-US" b="1" dirty="0"/>
              <a:t>Sahara desert, Morocco </a:t>
            </a:r>
          </a:p>
          <a:p>
            <a:pPr algn="ctr"/>
            <a:r>
              <a:rPr lang="en-US" dirty="0"/>
              <a:t>(Lopez-</a:t>
            </a:r>
            <a:r>
              <a:rPr lang="en-US" dirty="0" err="1"/>
              <a:t>Canfin</a:t>
            </a:r>
            <a:r>
              <a:rPr lang="en-US" dirty="0"/>
              <a:t> et al., 2022 , Bekin and Agam, under review).</a:t>
            </a:r>
            <a:endParaRPr lang="en-IL" dirty="0"/>
          </a:p>
        </p:txBody>
      </p:sp>
      <p:pic>
        <p:nvPicPr>
          <p:cNvPr id="19" name="Graphic 18" descr="Moon with solid fill">
            <a:extLst>
              <a:ext uri="{FF2B5EF4-FFF2-40B4-BE49-F238E27FC236}">
                <a16:creationId xmlns:a16="http://schemas.microsoft.com/office/drawing/2014/main" id="{EDBC5455-9AC7-0ACF-DFA2-9F9E8DE89B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80243" y="1657015"/>
            <a:ext cx="293612" cy="291829"/>
          </a:xfrm>
          <a:prstGeom prst="rect">
            <a:avLst/>
          </a:prstGeom>
        </p:spPr>
      </p:pic>
      <p:grpSp>
        <p:nvGrpSpPr>
          <p:cNvPr id="3" name="Group 2">
            <a:extLst>
              <a:ext uri="{FF2B5EF4-FFF2-40B4-BE49-F238E27FC236}">
                <a16:creationId xmlns:a16="http://schemas.microsoft.com/office/drawing/2014/main" id="{22CEC113-A73D-2ADB-BFB5-119AC39A916D}"/>
              </a:ext>
            </a:extLst>
          </p:cNvPr>
          <p:cNvGrpSpPr/>
          <p:nvPr/>
        </p:nvGrpSpPr>
        <p:grpSpPr>
          <a:xfrm>
            <a:off x="450960" y="678386"/>
            <a:ext cx="4442825" cy="2845149"/>
            <a:chOff x="497091" y="2122971"/>
            <a:chExt cx="4442825" cy="2845149"/>
          </a:xfrm>
        </p:grpSpPr>
        <p:pic>
          <p:nvPicPr>
            <p:cNvPr id="10" name="Picture 9">
              <a:extLst>
                <a:ext uri="{FF2B5EF4-FFF2-40B4-BE49-F238E27FC236}">
                  <a16:creationId xmlns:a16="http://schemas.microsoft.com/office/drawing/2014/main" id="{35567033-8B3B-3A77-F272-A25A1C6A87C0}"/>
                </a:ext>
              </a:extLst>
            </p:cNvPr>
            <p:cNvPicPr>
              <a:picLocks noChangeAspect="1"/>
            </p:cNvPicPr>
            <p:nvPr/>
          </p:nvPicPr>
          <p:blipFill>
            <a:blip r:embed="rId7"/>
            <a:stretch>
              <a:fillRect/>
            </a:stretch>
          </p:blipFill>
          <p:spPr>
            <a:xfrm>
              <a:off x="497091" y="2469031"/>
              <a:ext cx="4442825" cy="2499089"/>
            </a:xfrm>
            <a:prstGeom prst="rect">
              <a:avLst/>
            </a:prstGeom>
          </p:spPr>
        </p:pic>
        <p:sp>
          <p:nvSpPr>
            <p:cNvPr id="21" name="TextBox 20">
              <a:extLst>
                <a:ext uri="{FF2B5EF4-FFF2-40B4-BE49-F238E27FC236}">
                  <a16:creationId xmlns:a16="http://schemas.microsoft.com/office/drawing/2014/main" id="{1A9FCA9D-3943-F336-5E4E-2A673430F94C}"/>
                </a:ext>
              </a:extLst>
            </p:cNvPr>
            <p:cNvSpPr txBox="1"/>
            <p:nvPr/>
          </p:nvSpPr>
          <p:spPr>
            <a:xfrm>
              <a:off x="1120676" y="2122971"/>
              <a:ext cx="335861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r>
                <a:rPr lang="en-US" dirty="0"/>
                <a:t>Water vapor absorbs to dry soils</a:t>
              </a:r>
              <a:endParaRPr lang="he-IL" dirty="0"/>
            </a:p>
          </p:txBody>
        </p:sp>
        <p:sp>
          <p:nvSpPr>
            <p:cNvPr id="22" name="Arrow: Curved Right 21">
              <a:extLst>
                <a:ext uri="{FF2B5EF4-FFF2-40B4-BE49-F238E27FC236}">
                  <a16:creationId xmlns:a16="http://schemas.microsoft.com/office/drawing/2014/main" id="{B446A089-7523-16BC-C94E-AEBBBC090377}"/>
                </a:ext>
              </a:extLst>
            </p:cNvPr>
            <p:cNvSpPr/>
            <p:nvPr/>
          </p:nvSpPr>
          <p:spPr>
            <a:xfrm rot="5400000">
              <a:off x="2434222" y="1430313"/>
              <a:ext cx="731520" cy="290204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23" name="TextBox 22">
              <a:extLst>
                <a:ext uri="{FF2B5EF4-FFF2-40B4-BE49-F238E27FC236}">
                  <a16:creationId xmlns:a16="http://schemas.microsoft.com/office/drawing/2014/main" id="{E89CBD4E-692A-9029-29A3-04F94147012C}"/>
                </a:ext>
              </a:extLst>
            </p:cNvPr>
            <p:cNvSpPr txBox="1"/>
            <p:nvPr/>
          </p:nvSpPr>
          <p:spPr>
            <a:xfrm>
              <a:off x="3732945" y="3348139"/>
              <a:ext cx="1036117" cy="369332"/>
            </a:xfrm>
            <a:prstGeom prst="rect">
              <a:avLst/>
            </a:prstGeom>
            <a:solidFill>
              <a:schemeClr val="bg1"/>
            </a:solidFill>
          </p:spPr>
          <p:txBody>
            <a:bodyPr wrap="none" rtlCol="1">
              <a:spAutoFit/>
            </a:bodyPr>
            <a:lstStyle/>
            <a:p>
              <a:r>
                <a:rPr lang="en-US" dirty="0"/>
                <a:t>Moist air</a:t>
              </a:r>
              <a:endParaRPr lang="he-IL" dirty="0"/>
            </a:p>
          </p:txBody>
        </p:sp>
        <p:sp>
          <p:nvSpPr>
            <p:cNvPr id="24" name="TextBox 23">
              <a:extLst>
                <a:ext uri="{FF2B5EF4-FFF2-40B4-BE49-F238E27FC236}">
                  <a16:creationId xmlns:a16="http://schemas.microsoft.com/office/drawing/2014/main" id="{F96C2301-617A-F6A9-F534-ADB7CE383781}"/>
                </a:ext>
              </a:extLst>
            </p:cNvPr>
            <p:cNvSpPr txBox="1"/>
            <p:nvPr/>
          </p:nvSpPr>
          <p:spPr>
            <a:xfrm>
              <a:off x="1120676" y="3328003"/>
              <a:ext cx="927113" cy="369332"/>
            </a:xfrm>
            <a:prstGeom prst="rect">
              <a:avLst/>
            </a:prstGeom>
            <a:solidFill>
              <a:schemeClr val="bg1"/>
            </a:solidFill>
          </p:spPr>
          <p:txBody>
            <a:bodyPr wrap="none" rtlCol="1">
              <a:spAutoFit/>
            </a:bodyPr>
            <a:lstStyle/>
            <a:p>
              <a:r>
                <a:rPr lang="en-US" dirty="0"/>
                <a:t>Dry soil</a:t>
              </a:r>
              <a:endParaRPr lang="he-IL" dirty="0"/>
            </a:p>
          </p:txBody>
        </p:sp>
      </p:grpSp>
      <p:pic>
        <p:nvPicPr>
          <p:cNvPr id="25" name="Graphic 24" descr="Moon with solid fill">
            <a:extLst>
              <a:ext uri="{FF2B5EF4-FFF2-40B4-BE49-F238E27FC236}">
                <a16:creationId xmlns:a16="http://schemas.microsoft.com/office/drawing/2014/main" id="{575E4A33-C1F9-29FA-1830-2A4FC5988B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26015" y="1657015"/>
            <a:ext cx="293612" cy="291829"/>
          </a:xfrm>
          <a:prstGeom prst="rect">
            <a:avLst/>
          </a:prstGeom>
        </p:spPr>
      </p:pic>
      <p:pic>
        <p:nvPicPr>
          <p:cNvPr id="26" name="Graphic 25" descr="Moon with solid fill">
            <a:extLst>
              <a:ext uri="{FF2B5EF4-FFF2-40B4-BE49-F238E27FC236}">
                <a16:creationId xmlns:a16="http://schemas.microsoft.com/office/drawing/2014/main" id="{1B845586-F095-FF17-32CB-8270D33364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45583" y="1657014"/>
            <a:ext cx="293612" cy="291829"/>
          </a:xfrm>
          <a:prstGeom prst="rect">
            <a:avLst/>
          </a:prstGeom>
        </p:spPr>
      </p:pic>
      <p:sp>
        <p:nvSpPr>
          <p:cNvPr id="29" name="Rectangle 28">
            <a:extLst>
              <a:ext uri="{FF2B5EF4-FFF2-40B4-BE49-F238E27FC236}">
                <a16:creationId xmlns:a16="http://schemas.microsoft.com/office/drawing/2014/main" id="{D2294613-360D-DF10-8C1D-14FA130C33C6}"/>
              </a:ext>
            </a:extLst>
          </p:cNvPr>
          <p:cNvSpPr/>
          <p:nvPr/>
        </p:nvSpPr>
        <p:spPr>
          <a:xfrm>
            <a:off x="5993767" y="2363833"/>
            <a:ext cx="6052324" cy="4203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itle 1">
            <a:extLst>
              <a:ext uri="{FF2B5EF4-FFF2-40B4-BE49-F238E27FC236}">
                <a16:creationId xmlns:a16="http://schemas.microsoft.com/office/drawing/2014/main" id="{213241B0-CE70-803D-DFA1-3CE173394396}"/>
              </a:ext>
            </a:extLst>
          </p:cNvPr>
          <p:cNvSpPr txBox="1">
            <a:spLocks/>
          </p:cNvSpPr>
          <p:nvPr/>
        </p:nvSpPr>
        <p:spPr>
          <a:xfrm>
            <a:off x="1404849" y="150047"/>
            <a:ext cx="9487540" cy="468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dirty="0">
                <a:latin typeface="Open Sans" panose="020B0606030504020204" pitchFamily="34" charset="0"/>
                <a:ea typeface="Open Sans" panose="020B0606030504020204" pitchFamily="34" charset="0"/>
                <a:cs typeface="Open Sans" panose="020B0606030504020204" pitchFamily="34" charset="0"/>
              </a:rPr>
              <a:t>The link between nocturnal water vapor and CO2 uptake </a:t>
            </a:r>
            <a:endParaRPr lang="he-IL" sz="2500" b="1" dirty="0">
              <a:latin typeface="Open Sans" panose="020B0606030504020204" pitchFamily="34" charset="0"/>
              <a:ea typeface="Open Sans" panose="020B0606030504020204" pitchFamily="34" charset="0"/>
            </a:endParaRPr>
          </a:p>
        </p:txBody>
      </p:sp>
    </p:spTree>
    <p:extLst>
      <p:ext uri="{BB962C8B-B14F-4D97-AF65-F5344CB8AC3E}">
        <p14:creationId xmlns:p14="http://schemas.microsoft.com/office/powerpoint/2010/main" val="183861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AFD53D0-3A23-5025-5FB6-A6EAFB60EEF0}"/>
              </a:ext>
            </a:extLst>
          </p:cNvPr>
          <p:cNvSpPr txBox="1">
            <a:spLocks/>
          </p:cNvSpPr>
          <p:nvPr/>
        </p:nvSpPr>
        <p:spPr>
          <a:xfrm>
            <a:off x="760142" y="207038"/>
            <a:ext cx="10671716" cy="472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Objectives</a:t>
            </a:r>
          </a:p>
        </p:txBody>
      </p:sp>
      <p:sp>
        <p:nvSpPr>
          <p:cNvPr id="25" name="TextBox 24">
            <a:extLst>
              <a:ext uri="{FF2B5EF4-FFF2-40B4-BE49-F238E27FC236}">
                <a16:creationId xmlns:a16="http://schemas.microsoft.com/office/drawing/2014/main" id="{030A4CC0-2F10-F42D-7290-7D1EF0718B75}"/>
              </a:ext>
            </a:extLst>
          </p:cNvPr>
          <p:cNvSpPr txBox="1"/>
          <p:nvPr/>
        </p:nvSpPr>
        <p:spPr>
          <a:xfrm>
            <a:off x="4012583" y="895008"/>
            <a:ext cx="7428304"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400" b="1" dirty="0"/>
              <a:t>How does CO</a:t>
            </a:r>
            <a:r>
              <a:rPr lang="en-US" sz="2400" b="1" baseline="-25000" dirty="0"/>
              <a:t>2</a:t>
            </a:r>
            <a:r>
              <a:rPr lang="en-US" sz="2400" b="1" dirty="0"/>
              <a:t> uptake vary with different arid soils? </a:t>
            </a:r>
          </a:p>
        </p:txBody>
      </p:sp>
      <p:sp>
        <p:nvSpPr>
          <p:cNvPr id="8" name="TextBox 7">
            <a:extLst>
              <a:ext uri="{FF2B5EF4-FFF2-40B4-BE49-F238E27FC236}">
                <a16:creationId xmlns:a16="http://schemas.microsoft.com/office/drawing/2014/main" id="{922ABF59-DF71-B495-7D02-87D6A0EC9671}"/>
              </a:ext>
            </a:extLst>
          </p:cNvPr>
          <p:cNvSpPr txBox="1"/>
          <p:nvPr/>
        </p:nvSpPr>
        <p:spPr>
          <a:xfrm>
            <a:off x="8181493" y="1930557"/>
            <a:ext cx="3627827"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400" b="1" dirty="0"/>
              <a:t>Soil texture</a:t>
            </a:r>
          </a:p>
        </p:txBody>
      </p:sp>
      <p:pic>
        <p:nvPicPr>
          <p:cNvPr id="16" name="Picture 15">
            <a:extLst>
              <a:ext uri="{FF2B5EF4-FFF2-40B4-BE49-F238E27FC236}">
                <a16:creationId xmlns:a16="http://schemas.microsoft.com/office/drawing/2014/main" id="{381D5758-66CF-6896-DD2F-6682FB43CE47}"/>
              </a:ext>
            </a:extLst>
          </p:cNvPr>
          <p:cNvPicPr>
            <a:picLocks noChangeAspect="1"/>
          </p:cNvPicPr>
          <p:nvPr/>
        </p:nvPicPr>
        <p:blipFill>
          <a:blip r:embed="rId3"/>
          <a:stretch>
            <a:fillRect/>
          </a:stretch>
        </p:blipFill>
        <p:spPr>
          <a:xfrm>
            <a:off x="6096000" y="3428999"/>
            <a:ext cx="6174622" cy="2930405"/>
          </a:xfrm>
          <a:prstGeom prst="rect">
            <a:avLst/>
          </a:prstGeom>
        </p:spPr>
      </p:pic>
      <p:cxnSp>
        <p:nvCxnSpPr>
          <p:cNvPr id="3" name="Straight Arrow Connector 2">
            <a:extLst>
              <a:ext uri="{FF2B5EF4-FFF2-40B4-BE49-F238E27FC236}">
                <a16:creationId xmlns:a16="http://schemas.microsoft.com/office/drawing/2014/main" id="{4A79BD05-6E7B-0D5B-BD10-A194398D454F}"/>
              </a:ext>
            </a:extLst>
          </p:cNvPr>
          <p:cNvCxnSpPr>
            <a:cxnSpLocks/>
            <a:stCxn id="25" idx="2"/>
            <a:endCxn id="4" idx="0"/>
          </p:cNvCxnSpPr>
          <p:nvPr/>
        </p:nvCxnSpPr>
        <p:spPr>
          <a:xfrm flipH="1">
            <a:off x="5456706" y="1356673"/>
            <a:ext cx="2270029" cy="577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EE89B2F4-7EF7-76B1-1A06-FA1D98747F77}"/>
              </a:ext>
            </a:extLst>
          </p:cNvPr>
          <p:cNvCxnSpPr>
            <a:cxnSpLocks/>
          </p:cNvCxnSpPr>
          <p:nvPr/>
        </p:nvCxnSpPr>
        <p:spPr>
          <a:xfrm>
            <a:off x="7696422" y="1361739"/>
            <a:ext cx="2102640" cy="5267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C793230-9577-A803-84A1-6822CBCAB1C0}"/>
              </a:ext>
            </a:extLst>
          </p:cNvPr>
          <p:cNvSpPr txBox="1"/>
          <p:nvPr/>
        </p:nvSpPr>
        <p:spPr>
          <a:xfrm>
            <a:off x="8181493" y="2494800"/>
            <a:ext cx="1581895" cy="707886"/>
          </a:xfrm>
          <a:prstGeom prst="rect">
            <a:avLst/>
          </a:prstGeom>
          <a:noFill/>
          <a:ln>
            <a:solidFill>
              <a:schemeClr val="tx1"/>
            </a:solidFill>
          </a:ln>
        </p:spPr>
        <p:txBody>
          <a:bodyPr wrap="square" rtlCol="1">
            <a:spAutoFit/>
          </a:bodyPr>
          <a:lstStyle>
            <a:defPPr>
              <a:defRPr lang="he-IL"/>
            </a:defPPr>
            <a:lvl1pPr algn="ctr">
              <a:defRPr sz="2000"/>
            </a:lvl1pPr>
          </a:lstStyle>
          <a:p>
            <a:r>
              <a:rPr lang="en-US" dirty="0"/>
              <a:t>Nizzana</a:t>
            </a:r>
          </a:p>
          <a:p>
            <a:r>
              <a:rPr lang="en-US" dirty="0"/>
              <a:t>Sand</a:t>
            </a:r>
            <a:endParaRPr lang="he-IL" dirty="0"/>
          </a:p>
        </p:txBody>
      </p:sp>
      <p:sp>
        <p:nvSpPr>
          <p:cNvPr id="22" name="TextBox 21">
            <a:extLst>
              <a:ext uri="{FF2B5EF4-FFF2-40B4-BE49-F238E27FC236}">
                <a16:creationId xmlns:a16="http://schemas.microsoft.com/office/drawing/2014/main" id="{C68B1476-30AE-D0E6-D690-883A517F30F8}"/>
              </a:ext>
            </a:extLst>
          </p:cNvPr>
          <p:cNvSpPr txBox="1"/>
          <p:nvPr/>
        </p:nvSpPr>
        <p:spPr>
          <a:xfrm>
            <a:off x="10227408" y="2494800"/>
            <a:ext cx="1581912" cy="707886"/>
          </a:xfrm>
          <a:prstGeom prst="rect">
            <a:avLst/>
          </a:prstGeom>
          <a:noFill/>
          <a:ln>
            <a:solidFill>
              <a:schemeClr val="tx1"/>
            </a:solidFill>
          </a:ln>
        </p:spPr>
        <p:txBody>
          <a:bodyPr wrap="square" rtlCol="1">
            <a:spAutoFit/>
          </a:bodyPr>
          <a:lstStyle>
            <a:defPPr>
              <a:defRPr lang="he-IL"/>
            </a:defPPr>
            <a:lvl1pPr algn="ctr">
              <a:defRPr sz="2000"/>
            </a:lvl1pPr>
          </a:lstStyle>
          <a:p>
            <a:r>
              <a:rPr lang="en-US" dirty="0"/>
              <a:t>Mashash</a:t>
            </a:r>
          </a:p>
          <a:p>
            <a:r>
              <a:rPr lang="en-US" dirty="0"/>
              <a:t>Loess</a:t>
            </a:r>
            <a:endParaRPr lang="he-IL" dirty="0"/>
          </a:p>
        </p:txBody>
      </p:sp>
      <p:sp>
        <p:nvSpPr>
          <p:cNvPr id="4" name="TextBox 3">
            <a:extLst>
              <a:ext uri="{FF2B5EF4-FFF2-40B4-BE49-F238E27FC236}">
                <a16:creationId xmlns:a16="http://schemas.microsoft.com/office/drawing/2014/main" id="{C900AB04-0CDE-384D-509B-532CB8102DC6}"/>
              </a:ext>
            </a:extLst>
          </p:cNvPr>
          <p:cNvSpPr txBox="1"/>
          <p:nvPr/>
        </p:nvSpPr>
        <p:spPr>
          <a:xfrm>
            <a:off x="3399236" y="1934343"/>
            <a:ext cx="4114940"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400" b="1" dirty="0"/>
              <a:t>Distance from the sea</a:t>
            </a:r>
          </a:p>
        </p:txBody>
      </p:sp>
      <p:sp>
        <p:nvSpPr>
          <p:cNvPr id="23" name="TextBox 22">
            <a:extLst>
              <a:ext uri="{FF2B5EF4-FFF2-40B4-BE49-F238E27FC236}">
                <a16:creationId xmlns:a16="http://schemas.microsoft.com/office/drawing/2014/main" id="{F765CE50-474E-5D9A-17A6-6E682D200916}"/>
              </a:ext>
            </a:extLst>
          </p:cNvPr>
          <p:cNvSpPr txBox="1"/>
          <p:nvPr/>
        </p:nvSpPr>
        <p:spPr>
          <a:xfrm>
            <a:off x="3399236" y="2525216"/>
            <a:ext cx="1581912" cy="704088"/>
          </a:xfrm>
          <a:prstGeom prst="rect">
            <a:avLst/>
          </a:prstGeom>
          <a:noFill/>
          <a:ln>
            <a:solidFill>
              <a:schemeClr val="tx1"/>
            </a:solidFill>
          </a:ln>
        </p:spPr>
        <p:txBody>
          <a:bodyPr wrap="square" rtlCol="1">
            <a:spAutoFit/>
          </a:bodyPr>
          <a:lstStyle/>
          <a:p>
            <a:pPr algn="ctr"/>
            <a:r>
              <a:rPr lang="en-US" sz="2000" dirty="0"/>
              <a:t>Mashash</a:t>
            </a:r>
          </a:p>
          <a:p>
            <a:pPr algn="ctr"/>
            <a:r>
              <a:rPr lang="en-US" sz="2000" dirty="0"/>
              <a:t>56km</a:t>
            </a:r>
          </a:p>
          <a:p>
            <a:pPr algn="ctr"/>
            <a:endParaRPr lang="he-IL" sz="2000" dirty="0"/>
          </a:p>
        </p:txBody>
      </p:sp>
      <p:sp>
        <p:nvSpPr>
          <p:cNvPr id="24" name="TextBox 23">
            <a:extLst>
              <a:ext uri="{FF2B5EF4-FFF2-40B4-BE49-F238E27FC236}">
                <a16:creationId xmlns:a16="http://schemas.microsoft.com/office/drawing/2014/main" id="{E6AF050D-A177-98D8-EAA1-56FD8F433898}"/>
              </a:ext>
            </a:extLst>
          </p:cNvPr>
          <p:cNvSpPr txBox="1"/>
          <p:nvPr/>
        </p:nvSpPr>
        <p:spPr>
          <a:xfrm>
            <a:off x="5445168" y="2516571"/>
            <a:ext cx="1865953" cy="707886"/>
          </a:xfrm>
          <a:prstGeom prst="rect">
            <a:avLst/>
          </a:prstGeom>
          <a:noFill/>
          <a:ln>
            <a:solidFill>
              <a:schemeClr val="tx1"/>
            </a:solidFill>
          </a:ln>
        </p:spPr>
        <p:txBody>
          <a:bodyPr wrap="square" rtlCol="1">
            <a:spAutoFit/>
          </a:bodyPr>
          <a:lstStyle/>
          <a:p>
            <a:pPr algn="ctr"/>
            <a:r>
              <a:rPr lang="en-US" sz="2000" dirty="0"/>
              <a:t>Neot Smadar</a:t>
            </a:r>
          </a:p>
          <a:p>
            <a:pPr algn="ctr"/>
            <a:r>
              <a:rPr lang="en-US" sz="2000" dirty="0"/>
              <a:t>100km</a:t>
            </a:r>
            <a:endParaRPr lang="he-IL" sz="2000" dirty="0"/>
          </a:p>
        </p:txBody>
      </p:sp>
      <p:sp>
        <p:nvSpPr>
          <p:cNvPr id="34" name="TextBox 33">
            <a:extLst>
              <a:ext uri="{FF2B5EF4-FFF2-40B4-BE49-F238E27FC236}">
                <a16:creationId xmlns:a16="http://schemas.microsoft.com/office/drawing/2014/main" id="{9BB8B38D-E1B2-D388-5766-884604C2FB17}"/>
              </a:ext>
            </a:extLst>
          </p:cNvPr>
          <p:cNvSpPr txBox="1"/>
          <p:nvPr/>
        </p:nvSpPr>
        <p:spPr>
          <a:xfrm>
            <a:off x="5013295" y="2727838"/>
            <a:ext cx="399725" cy="369332"/>
          </a:xfrm>
          <a:prstGeom prst="rect">
            <a:avLst/>
          </a:prstGeom>
          <a:noFill/>
        </p:spPr>
        <p:txBody>
          <a:bodyPr wrap="none" rtlCol="1">
            <a:spAutoFit/>
          </a:bodyPr>
          <a:lstStyle/>
          <a:p>
            <a:r>
              <a:rPr lang="en-US" dirty="0"/>
              <a:t>vs</a:t>
            </a:r>
            <a:endParaRPr lang="he-IL" dirty="0"/>
          </a:p>
        </p:txBody>
      </p:sp>
      <p:sp>
        <p:nvSpPr>
          <p:cNvPr id="35" name="TextBox 34">
            <a:extLst>
              <a:ext uri="{FF2B5EF4-FFF2-40B4-BE49-F238E27FC236}">
                <a16:creationId xmlns:a16="http://schemas.microsoft.com/office/drawing/2014/main" id="{D41C0841-3F88-115D-7BD6-ED2E72D2FD05}"/>
              </a:ext>
            </a:extLst>
          </p:cNvPr>
          <p:cNvSpPr txBox="1"/>
          <p:nvPr/>
        </p:nvSpPr>
        <p:spPr>
          <a:xfrm>
            <a:off x="9795535" y="2664077"/>
            <a:ext cx="399725" cy="369332"/>
          </a:xfrm>
          <a:prstGeom prst="rect">
            <a:avLst/>
          </a:prstGeom>
          <a:noFill/>
        </p:spPr>
        <p:txBody>
          <a:bodyPr wrap="none" rtlCol="1">
            <a:spAutoFit/>
          </a:bodyPr>
          <a:lstStyle/>
          <a:p>
            <a:r>
              <a:rPr lang="en-US" dirty="0"/>
              <a:t>vs</a:t>
            </a:r>
            <a:endParaRPr lang="he-IL" dirty="0"/>
          </a:p>
        </p:txBody>
      </p:sp>
      <p:grpSp>
        <p:nvGrpSpPr>
          <p:cNvPr id="2" name="Group 1">
            <a:extLst>
              <a:ext uri="{FF2B5EF4-FFF2-40B4-BE49-F238E27FC236}">
                <a16:creationId xmlns:a16="http://schemas.microsoft.com/office/drawing/2014/main" id="{9FFB7F5C-B10D-2C16-F5D6-4C21C93A769A}"/>
              </a:ext>
            </a:extLst>
          </p:cNvPr>
          <p:cNvGrpSpPr/>
          <p:nvPr/>
        </p:nvGrpSpPr>
        <p:grpSpPr>
          <a:xfrm>
            <a:off x="158950" y="1279860"/>
            <a:ext cx="3195832" cy="4756110"/>
            <a:chOff x="3545050" y="1649968"/>
            <a:chExt cx="2290937" cy="3508101"/>
          </a:xfrm>
        </p:grpSpPr>
        <p:pic>
          <p:nvPicPr>
            <p:cNvPr id="6" name="Picture 5">
              <a:extLst>
                <a:ext uri="{FF2B5EF4-FFF2-40B4-BE49-F238E27FC236}">
                  <a16:creationId xmlns:a16="http://schemas.microsoft.com/office/drawing/2014/main" id="{B052B986-07EB-351E-D17B-865DCBB7DA41}"/>
                </a:ext>
              </a:extLst>
            </p:cNvPr>
            <p:cNvPicPr>
              <a:picLocks noChangeAspect="1"/>
            </p:cNvPicPr>
            <p:nvPr/>
          </p:nvPicPr>
          <p:blipFill>
            <a:blip r:embed="rId4"/>
            <a:srcRect l="27388" t="39819" r="33312"/>
            <a:stretch/>
          </p:blipFill>
          <p:spPr>
            <a:xfrm>
              <a:off x="3545050" y="1649968"/>
              <a:ext cx="2290937" cy="3508101"/>
            </a:xfrm>
            <a:prstGeom prst="rect">
              <a:avLst/>
            </a:prstGeom>
          </p:spPr>
        </p:pic>
        <p:sp>
          <p:nvSpPr>
            <p:cNvPr id="7" name="TextBox 6">
              <a:extLst>
                <a:ext uri="{FF2B5EF4-FFF2-40B4-BE49-F238E27FC236}">
                  <a16:creationId xmlns:a16="http://schemas.microsoft.com/office/drawing/2014/main" id="{F4CC3A11-5B71-8E75-3C11-2F6393B57D3B}"/>
                </a:ext>
              </a:extLst>
            </p:cNvPr>
            <p:cNvSpPr txBox="1"/>
            <p:nvPr/>
          </p:nvSpPr>
          <p:spPr>
            <a:xfrm flipH="1">
              <a:off x="4539966" y="2939161"/>
              <a:ext cx="781874" cy="578890"/>
            </a:xfrm>
            <a:prstGeom prst="rect">
              <a:avLst/>
            </a:prstGeom>
            <a:noFill/>
          </p:spPr>
          <p:txBody>
            <a:bodyPr wrap="square" rtlCol="0">
              <a:spAutoFit/>
            </a:bodyPr>
            <a:lstStyle>
              <a:defPPr>
                <a:defRPr lang="he-IL"/>
              </a:defPPr>
              <a:lvl1pPr algn="ctr">
                <a:defRPr sz="1500">
                  <a:solidFill>
                    <a:srgbClr val="C00000"/>
                  </a:solidFill>
                </a:defRPr>
              </a:lvl1pPr>
            </a:lstStyle>
            <a:p>
              <a:r>
                <a:rPr lang="en-GB" b="1" dirty="0">
                  <a:solidFill>
                    <a:schemeClr val="tx1"/>
                  </a:solidFill>
                </a:rPr>
                <a:t>Mashash</a:t>
              </a:r>
            </a:p>
            <a:p>
              <a:r>
                <a:rPr lang="en-GB" b="1" dirty="0">
                  <a:solidFill>
                    <a:schemeClr val="tx1"/>
                  </a:solidFill>
                </a:rPr>
                <a:t>56km</a:t>
              </a:r>
            </a:p>
            <a:p>
              <a:r>
                <a:rPr lang="en-GB" b="1" dirty="0">
                  <a:solidFill>
                    <a:schemeClr val="tx1"/>
                  </a:solidFill>
                </a:rPr>
                <a:t> Loess</a:t>
              </a:r>
              <a:endParaRPr lang="en-US" b="1" dirty="0">
                <a:solidFill>
                  <a:schemeClr val="tx1"/>
                </a:solidFill>
              </a:endParaRPr>
            </a:p>
          </p:txBody>
        </p:sp>
        <p:sp>
          <p:nvSpPr>
            <p:cNvPr id="9" name="TextBox 8">
              <a:extLst>
                <a:ext uri="{FF2B5EF4-FFF2-40B4-BE49-F238E27FC236}">
                  <a16:creationId xmlns:a16="http://schemas.microsoft.com/office/drawing/2014/main" id="{EDCA0AF0-3906-9F5D-E5B0-607BC3558148}"/>
                </a:ext>
              </a:extLst>
            </p:cNvPr>
            <p:cNvSpPr txBox="1"/>
            <p:nvPr/>
          </p:nvSpPr>
          <p:spPr>
            <a:xfrm flipH="1">
              <a:off x="4169849" y="4061150"/>
              <a:ext cx="952390" cy="578890"/>
            </a:xfrm>
            <a:prstGeom prst="rect">
              <a:avLst/>
            </a:prstGeom>
            <a:noFill/>
          </p:spPr>
          <p:txBody>
            <a:bodyPr wrap="square" rtlCol="0">
              <a:spAutoFit/>
            </a:bodyPr>
            <a:lstStyle>
              <a:defPPr>
                <a:defRPr lang="he-IL"/>
              </a:defPPr>
              <a:lvl1pPr algn="ctr">
                <a:defRPr sz="1500">
                  <a:solidFill>
                    <a:srgbClr val="C00000"/>
                  </a:solidFill>
                </a:defRPr>
              </a:lvl1pPr>
            </a:lstStyle>
            <a:p>
              <a:r>
                <a:rPr lang="en-GB" b="1" dirty="0">
                  <a:solidFill>
                    <a:schemeClr val="tx1"/>
                  </a:solidFill>
                </a:rPr>
                <a:t>Neot Smadar</a:t>
              </a:r>
            </a:p>
            <a:p>
              <a:r>
                <a:rPr lang="en-GB" b="1" dirty="0">
                  <a:solidFill>
                    <a:schemeClr val="tx1"/>
                  </a:solidFill>
                </a:rPr>
                <a:t>100km</a:t>
              </a:r>
            </a:p>
            <a:p>
              <a:r>
                <a:rPr lang="en-GB" b="1" dirty="0">
                  <a:solidFill>
                    <a:schemeClr val="tx1"/>
                  </a:solidFill>
                </a:rPr>
                <a:t> Loess</a:t>
              </a:r>
              <a:endParaRPr lang="en-US" b="1" dirty="0">
                <a:solidFill>
                  <a:schemeClr val="tx1"/>
                </a:solidFill>
              </a:endParaRPr>
            </a:p>
          </p:txBody>
        </p:sp>
        <p:sp>
          <p:nvSpPr>
            <p:cNvPr id="10" name="TextBox 9">
              <a:extLst>
                <a:ext uri="{FF2B5EF4-FFF2-40B4-BE49-F238E27FC236}">
                  <a16:creationId xmlns:a16="http://schemas.microsoft.com/office/drawing/2014/main" id="{172CE9D6-F204-7406-8B1E-556EDC70425F}"/>
                </a:ext>
              </a:extLst>
            </p:cNvPr>
            <p:cNvSpPr txBox="1"/>
            <p:nvPr/>
          </p:nvSpPr>
          <p:spPr>
            <a:xfrm flipH="1">
              <a:off x="3694741" y="3033408"/>
              <a:ext cx="701442" cy="578890"/>
            </a:xfrm>
            <a:prstGeom prst="rect">
              <a:avLst/>
            </a:prstGeom>
            <a:noFill/>
          </p:spPr>
          <p:txBody>
            <a:bodyPr wrap="square" rtlCol="0">
              <a:spAutoFit/>
            </a:bodyPr>
            <a:lstStyle/>
            <a:p>
              <a:pPr algn="ctr"/>
              <a:r>
                <a:rPr lang="en-GB" sz="1500" b="1" dirty="0"/>
                <a:t>Nizzana</a:t>
              </a:r>
            </a:p>
            <a:p>
              <a:pPr algn="ctr"/>
              <a:r>
                <a:rPr lang="en-GB" sz="1500" b="1" dirty="0"/>
                <a:t>52km</a:t>
              </a:r>
            </a:p>
            <a:p>
              <a:pPr algn="ctr"/>
              <a:r>
                <a:rPr lang="en-GB" sz="1500" b="1" dirty="0"/>
                <a:t> Sand</a:t>
              </a:r>
              <a:endParaRPr lang="en-US" sz="1500" b="1" dirty="0"/>
            </a:p>
          </p:txBody>
        </p:sp>
        <p:sp>
          <p:nvSpPr>
            <p:cNvPr id="11" name="Flowchart: Decision 10">
              <a:extLst>
                <a:ext uri="{FF2B5EF4-FFF2-40B4-BE49-F238E27FC236}">
                  <a16:creationId xmlns:a16="http://schemas.microsoft.com/office/drawing/2014/main" id="{B66E381C-16C7-0180-0F10-D7939BC49D86}"/>
                </a:ext>
              </a:extLst>
            </p:cNvPr>
            <p:cNvSpPr/>
            <p:nvPr/>
          </p:nvSpPr>
          <p:spPr>
            <a:xfrm>
              <a:off x="4679972" y="3921551"/>
              <a:ext cx="118272" cy="144315"/>
            </a:xfrm>
            <a:prstGeom prst="flowChartDecis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cision 12">
              <a:extLst>
                <a:ext uri="{FF2B5EF4-FFF2-40B4-BE49-F238E27FC236}">
                  <a16:creationId xmlns:a16="http://schemas.microsoft.com/office/drawing/2014/main" id="{51A17AA8-B6E9-161B-2FDB-7B5C702CB2C5}"/>
                </a:ext>
              </a:extLst>
            </p:cNvPr>
            <p:cNvSpPr/>
            <p:nvPr/>
          </p:nvSpPr>
          <p:spPr>
            <a:xfrm>
              <a:off x="4531607" y="2738685"/>
              <a:ext cx="118272" cy="144315"/>
            </a:xfrm>
            <a:prstGeom prst="flowChartDecis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cision 14">
              <a:extLst>
                <a:ext uri="{FF2B5EF4-FFF2-40B4-BE49-F238E27FC236}">
                  <a16:creationId xmlns:a16="http://schemas.microsoft.com/office/drawing/2014/main" id="{E8DCC644-9A72-7856-D3BE-1BCE28FBB916}"/>
                </a:ext>
              </a:extLst>
            </p:cNvPr>
            <p:cNvSpPr/>
            <p:nvPr/>
          </p:nvSpPr>
          <p:spPr>
            <a:xfrm>
              <a:off x="4051577" y="2856820"/>
              <a:ext cx="118272" cy="144315"/>
            </a:xfrm>
            <a:prstGeom prst="flowChartDecis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749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19E390-A807-B62F-3E86-553326E5EB18}"/>
              </a:ext>
            </a:extLst>
          </p:cNvPr>
          <p:cNvSpPr txBox="1"/>
          <p:nvPr/>
        </p:nvSpPr>
        <p:spPr>
          <a:xfrm>
            <a:off x="1786914" y="139653"/>
            <a:ext cx="8720253" cy="393698"/>
          </a:xfrm>
          <a:prstGeom prst="rect">
            <a:avLst/>
          </a:prstGeom>
        </p:spPr>
        <p:txBody>
          <a:bodyPr vert="horz" lIns="91440" tIns="45720" rIns="91440" bIns="45720" rtlCol="0" anchor="ctr">
            <a:noAutofit/>
          </a:bodyPr>
          <a:lstStyle>
            <a:defPPr>
              <a:defRPr lang="he-IL"/>
            </a:defPPr>
            <a:lvl1pPr algn="ctr">
              <a:lnSpc>
                <a:spcPct val="90000"/>
              </a:lnSpc>
              <a:spcBef>
                <a:spcPct val="0"/>
              </a:spcBef>
              <a:buNone/>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en-US" sz="2200" dirty="0"/>
              <a:t>Experimental design</a:t>
            </a:r>
          </a:p>
        </p:txBody>
      </p:sp>
      <p:grpSp>
        <p:nvGrpSpPr>
          <p:cNvPr id="21" name="Group 20">
            <a:extLst>
              <a:ext uri="{FF2B5EF4-FFF2-40B4-BE49-F238E27FC236}">
                <a16:creationId xmlns:a16="http://schemas.microsoft.com/office/drawing/2014/main" id="{6C6631A4-5704-0CAE-0883-6DF4FB99739E}"/>
              </a:ext>
            </a:extLst>
          </p:cNvPr>
          <p:cNvGrpSpPr/>
          <p:nvPr/>
        </p:nvGrpSpPr>
        <p:grpSpPr>
          <a:xfrm>
            <a:off x="464292" y="754975"/>
            <a:ext cx="5306291" cy="2673984"/>
            <a:chOff x="163210" y="3804851"/>
            <a:chExt cx="5306291" cy="2673984"/>
          </a:xfrm>
        </p:grpSpPr>
        <p:pic>
          <p:nvPicPr>
            <p:cNvPr id="70" name="Picture 69">
              <a:extLst>
                <a:ext uri="{FF2B5EF4-FFF2-40B4-BE49-F238E27FC236}">
                  <a16:creationId xmlns:a16="http://schemas.microsoft.com/office/drawing/2014/main" id="{93104C65-A3B7-C8AB-038F-03B93A62ED33}"/>
                </a:ext>
              </a:extLst>
            </p:cNvPr>
            <p:cNvPicPr>
              <a:picLocks noChangeAspect="1"/>
            </p:cNvPicPr>
            <p:nvPr/>
          </p:nvPicPr>
          <p:blipFill>
            <a:blip r:embed="rId3"/>
            <a:stretch>
              <a:fillRect/>
            </a:stretch>
          </p:blipFill>
          <p:spPr>
            <a:xfrm>
              <a:off x="177137" y="4257523"/>
              <a:ext cx="2163566" cy="2221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91E3A30-796A-829D-AA8F-5CB6A8F31528}"/>
                </a:ext>
              </a:extLst>
            </p:cNvPr>
            <p:cNvPicPr>
              <a:picLocks noChangeAspect="1"/>
            </p:cNvPicPr>
            <p:nvPr/>
          </p:nvPicPr>
          <p:blipFill>
            <a:blip r:embed="rId4"/>
            <a:stretch>
              <a:fillRect/>
            </a:stretch>
          </p:blipFill>
          <p:spPr>
            <a:xfrm>
              <a:off x="2497701" y="4254713"/>
              <a:ext cx="2967240" cy="2224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8BF8C4FD-9C86-1E15-A754-0E156AC4E41B}"/>
                </a:ext>
              </a:extLst>
            </p:cNvPr>
            <p:cNvSpPr txBox="1"/>
            <p:nvPr/>
          </p:nvSpPr>
          <p:spPr>
            <a:xfrm>
              <a:off x="2497701" y="3804851"/>
              <a:ext cx="2971800" cy="369332"/>
            </a:xfrm>
            <a:prstGeom prst="rect">
              <a:avLst/>
            </a:prstGeom>
            <a:solidFill>
              <a:schemeClr val="bg2"/>
            </a:solidFill>
          </p:spPr>
          <p:txBody>
            <a:bodyPr wrap="square" rtlCol="1">
              <a:spAutoFit/>
            </a:bodyPr>
            <a:lstStyle/>
            <a:p>
              <a:pPr algn="ctr"/>
              <a:r>
                <a:rPr lang="en-US"/>
                <a:t>LICOR chamber</a:t>
              </a:r>
              <a:endParaRPr lang="he-IL"/>
            </a:p>
          </p:txBody>
        </p:sp>
        <p:sp>
          <p:nvSpPr>
            <p:cNvPr id="11" name="TextBox 10">
              <a:extLst>
                <a:ext uri="{FF2B5EF4-FFF2-40B4-BE49-F238E27FC236}">
                  <a16:creationId xmlns:a16="http://schemas.microsoft.com/office/drawing/2014/main" id="{340FF1E0-33C8-25E7-20FF-46B8FA8EDD6C}"/>
                </a:ext>
              </a:extLst>
            </p:cNvPr>
            <p:cNvSpPr txBox="1"/>
            <p:nvPr/>
          </p:nvSpPr>
          <p:spPr>
            <a:xfrm>
              <a:off x="163210" y="3804890"/>
              <a:ext cx="2167128" cy="367469"/>
            </a:xfrm>
            <a:prstGeom prst="rect">
              <a:avLst/>
            </a:prstGeom>
            <a:solidFill>
              <a:schemeClr val="bg2"/>
            </a:solidFill>
          </p:spPr>
          <p:txBody>
            <a:bodyPr wrap="square" rtlCol="1">
              <a:spAutoFit/>
            </a:bodyPr>
            <a:lstStyle/>
            <a:p>
              <a:pPr algn="ctr"/>
              <a:r>
                <a:rPr lang="en-US" dirty="0"/>
                <a:t>Sensors</a:t>
              </a:r>
              <a:endParaRPr lang="he-IL" dirty="0"/>
            </a:p>
          </p:txBody>
        </p:sp>
      </p:grpSp>
      <p:sp>
        <p:nvSpPr>
          <p:cNvPr id="40" name="TextBox 39">
            <a:extLst>
              <a:ext uri="{FF2B5EF4-FFF2-40B4-BE49-F238E27FC236}">
                <a16:creationId xmlns:a16="http://schemas.microsoft.com/office/drawing/2014/main" id="{043C88CF-451B-6B21-05C9-1254BC086667}"/>
              </a:ext>
            </a:extLst>
          </p:cNvPr>
          <p:cNvSpPr txBox="1"/>
          <p:nvPr/>
        </p:nvSpPr>
        <p:spPr>
          <a:xfrm>
            <a:off x="5933386" y="758911"/>
            <a:ext cx="5617780" cy="2670048"/>
          </a:xfrm>
          <a:prstGeom prst="rect">
            <a:avLst/>
          </a:prstGeom>
          <a:solidFill>
            <a:schemeClr val="bg2"/>
          </a:solidFill>
          <a:ln w="38100">
            <a:noFill/>
          </a:ln>
        </p:spPr>
        <p:txBody>
          <a:bodyPr wrap="square" rtlCol="1">
            <a:spAutoFit/>
          </a:bodyPr>
          <a:lstStyle/>
          <a:p>
            <a:pPr>
              <a:lnSpc>
                <a:spcPct val="150000"/>
              </a:lnSpc>
            </a:pPr>
            <a:r>
              <a:rPr lang="en-US" sz="2200"/>
              <a:t>+ Soil + Air CO2 concentration (</a:t>
            </a:r>
            <a:r>
              <a:rPr lang="en-US" sz="2200" err="1"/>
              <a:t>ppmv</a:t>
            </a:r>
            <a:r>
              <a:rPr lang="en-US" sz="2200"/>
              <a:t>) </a:t>
            </a:r>
          </a:p>
          <a:p>
            <a:pPr>
              <a:lnSpc>
                <a:spcPct val="150000"/>
              </a:lnSpc>
            </a:pPr>
            <a:r>
              <a:rPr lang="en-US" sz="2200"/>
              <a:t>+ Soil + Air temperature (</a:t>
            </a:r>
            <a:r>
              <a:rPr lang="en-US" sz="2200" baseline="30000" err="1"/>
              <a:t>o</a:t>
            </a:r>
            <a:r>
              <a:rPr lang="en-US" sz="2200" err="1"/>
              <a:t>C</a:t>
            </a:r>
            <a:r>
              <a:rPr lang="en-US" sz="2200"/>
              <a:t>)</a:t>
            </a:r>
          </a:p>
          <a:p>
            <a:pPr>
              <a:lnSpc>
                <a:spcPct val="150000"/>
              </a:lnSpc>
            </a:pPr>
            <a:r>
              <a:rPr lang="en-US" sz="2200"/>
              <a:t>+ Soil + Air relative humidity (%)</a:t>
            </a:r>
          </a:p>
          <a:p>
            <a:pPr>
              <a:lnSpc>
                <a:spcPct val="150000"/>
              </a:lnSpc>
            </a:pPr>
            <a:r>
              <a:rPr lang="en-US" sz="2200"/>
              <a:t>+ Soil CO2 flux (Chamber + gradient method)</a:t>
            </a:r>
          </a:p>
          <a:p>
            <a:pPr>
              <a:lnSpc>
                <a:spcPct val="150000"/>
              </a:lnSpc>
            </a:pPr>
            <a:r>
              <a:rPr lang="en-US" sz="2200"/>
              <a:t>+ Meteorological conditions</a:t>
            </a:r>
          </a:p>
        </p:txBody>
      </p:sp>
      <p:pic>
        <p:nvPicPr>
          <p:cNvPr id="2" name="Picture 1">
            <a:extLst>
              <a:ext uri="{FF2B5EF4-FFF2-40B4-BE49-F238E27FC236}">
                <a16:creationId xmlns:a16="http://schemas.microsoft.com/office/drawing/2014/main" id="{68E9F2C0-DAD5-0174-97AA-75A45EB2D6BA}"/>
              </a:ext>
            </a:extLst>
          </p:cNvPr>
          <p:cNvPicPr>
            <a:picLocks noChangeAspect="1"/>
          </p:cNvPicPr>
          <p:nvPr/>
        </p:nvPicPr>
        <p:blipFill>
          <a:blip r:embed="rId5"/>
          <a:stretch>
            <a:fillRect/>
          </a:stretch>
        </p:blipFill>
        <p:spPr>
          <a:xfrm>
            <a:off x="3509865" y="5332777"/>
            <a:ext cx="6015135" cy="766311"/>
          </a:xfrm>
          <a:prstGeom prst="rect">
            <a:avLst/>
          </a:prstGeom>
        </p:spPr>
      </p:pic>
      <p:sp>
        <p:nvSpPr>
          <p:cNvPr id="5" name="TextBox 4">
            <a:extLst>
              <a:ext uri="{FF2B5EF4-FFF2-40B4-BE49-F238E27FC236}">
                <a16:creationId xmlns:a16="http://schemas.microsoft.com/office/drawing/2014/main" id="{0F73A9BB-C577-C59C-13E9-3E6E21C8E633}"/>
              </a:ext>
            </a:extLst>
          </p:cNvPr>
          <p:cNvSpPr txBox="1"/>
          <p:nvPr/>
        </p:nvSpPr>
        <p:spPr>
          <a:xfrm>
            <a:off x="3509865" y="6142554"/>
            <a:ext cx="7933236" cy="323165"/>
          </a:xfrm>
          <a:prstGeom prst="rect">
            <a:avLst/>
          </a:prstGeom>
          <a:noFill/>
        </p:spPr>
        <p:txBody>
          <a:bodyPr wrap="square">
            <a:spAutoFit/>
          </a:bodyPr>
          <a:lstStyle/>
          <a:p>
            <a:r>
              <a:rPr lang="he-IL" sz="1500" dirty="0">
                <a:hlinkClick r:id="rId6"/>
              </a:rPr>
              <a:t>https://egusphere.copernicus.org/preprints/2024</a:t>
            </a:r>
            <a:r>
              <a:rPr lang="he-IL" sz="1500" dirty="0"/>
              <a:t> /egusphere-2024-3156/</a:t>
            </a:r>
          </a:p>
        </p:txBody>
      </p:sp>
      <mc:AlternateContent xmlns:mc="http://schemas.openxmlformats.org/markup-compatibility/2006" xmlns:a14="http://schemas.microsoft.com/office/drawing/2010/main">
        <mc:Choice Requires="a14">
          <p:sp>
            <p:nvSpPr>
              <p:cNvPr id="3" name="Content Placeholder 3">
                <a:extLst>
                  <a:ext uri="{FF2B5EF4-FFF2-40B4-BE49-F238E27FC236}">
                    <a16:creationId xmlns:a16="http://schemas.microsoft.com/office/drawing/2014/main" id="{0B36A027-B34D-71C6-3EBA-34EAB2C53AB3}"/>
                  </a:ext>
                </a:extLst>
              </p:cNvPr>
              <p:cNvSpPr>
                <a:spLocks noGrp="1"/>
              </p:cNvSpPr>
              <p:nvPr>
                <p:ph idx="1"/>
              </p:nvPr>
            </p:nvSpPr>
            <p:spPr>
              <a:xfrm>
                <a:off x="5379501" y="3904639"/>
                <a:ext cx="2580662" cy="1316899"/>
              </a:xfrm>
              <a:prstGeom prst="rect">
                <a:avLst/>
              </a:prstGeom>
            </p:spPr>
            <p:txBody>
              <a:bodyPr wrap="square">
                <a:spAutoFit/>
              </a:bodyPr>
              <a:lstStyle/>
              <a:p>
                <a:pPr marL="0" indent="0" algn="ctr">
                  <a:buNone/>
                </a:pPr>
                <a:r>
                  <a:rPr lang="en-US" sz="2400" dirty="0">
                    <a:solidFill>
                      <a:sysClr val="windowText" lastClr="000000"/>
                    </a:solidFill>
                  </a:rPr>
                  <a:t>Fick’s law :</a:t>
                </a:r>
              </a:p>
              <a:p>
                <a:pPr marL="0" indent="0" algn="ctr">
                  <a:buNone/>
                </a:pPr>
                <a:r>
                  <a:rPr lang="en-US" sz="2400" dirty="0">
                    <a:solidFill>
                      <a:sysClr val="windowText" lastClr="000000"/>
                    </a:solidFill>
                  </a:rPr>
                  <a:t>    </a:t>
                </a:r>
                <a14:m>
                  <m:oMath xmlns:m="http://schemas.openxmlformats.org/officeDocument/2006/math">
                    <m:sSub>
                      <m:sSubPr>
                        <m:ctrlPr>
                          <a:rPr lang="en-IL" sz="2400" b="1" i="1" smtClean="0">
                            <a:solidFill>
                              <a:sysClr val="windowText" lastClr="000000"/>
                            </a:solidFill>
                            <a:latin typeface="Cambria Math" panose="02040503050406030204" pitchFamily="18" charset="0"/>
                          </a:rPr>
                        </m:ctrlPr>
                      </m:sSubPr>
                      <m:e>
                        <m:r>
                          <a:rPr lang="en-US" sz="2400" b="1" i="1">
                            <a:solidFill>
                              <a:sysClr val="windowText" lastClr="000000"/>
                            </a:solidFill>
                            <a:latin typeface="Cambria Math" panose="02040503050406030204" pitchFamily="18" charset="0"/>
                          </a:rPr>
                          <m:t>𝑭</m:t>
                        </m:r>
                      </m:e>
                      <m:sub>
                        <m:r>
                          <a:rPr lang="en-US" sz="2400" b="1" i="1" smtClean="0">
                            <a:solidFill>
                              <a:sysClr val="windowText" lastClr="000000"/>
                            </a:solidFill>
                            <a:latin typeface="Cambria Math" panose="02040503050406030204" pitchFamily="18" charset="0"/>
                          </a:rPr>
                          <m:t>𝑺</m:t>
                        </m:r>
                      </m:sub>
                    </m:sSub>
                    <m:r>
                      <a:rPr lang="en-US" sz="2400" b="1" i="1">
                        <a:solidFill>
                          <a:sysClr val="windowText" lastClr="000000"/>
                        </a:solidFill>
                        <a:latin typeface="Cambria Math" panose="02040503050406030204" pitchFamily="18" charset="0"/>
                      </a:rPr>
                      <m:t>=</m:t>
                    </m:r>
                    <m:sSub>
                      <m:sSubPr>
                        <m:ctrlPr>
                          <a:rPr lang="en-IL" sz="2400" b="1" i="1">
                            <a:solidFill>
                              <a:sysClr val="windowText" lastClr="000000"/>
                            </a:solidFill>
                            <a:latin typeface="Cambria Math" panose="02040503050406030204" pitchFamily="18" charset="0"/>
                          </a:rPr>
                        </m:ctrlPr>
                      </m:sSubPr>
                      <m:e>
                        <m:r>
                          <a:rPr lang="en-US" sz="2400" b="1" i="1">
                            <a:solidFill>
                              <a:sysClr val="windowText" lastClr="000000"/>
                            </a:solidFill>
                            <a:latin typeface="Cambria Math" panose="02040503050406030204" pitchFamily="18" charset="0"/>
                          </a:rPr>
                          <m:t>−</m:t>
                        </m:r>
                        <m:r>
                          <a:rPr lang="en-US" sz="2400" b="1" i="1">
                            <a:solidFill>
                              <a:sysClr val="windowText" lastClr="000000"/>
                            </a:solidFill>
                            <a:latin typeface="Cambria Math" panose="02040503050406030204" pitchFamily="18" charset="0"/>
                          </a:rPr>
                          <m:t>𝑫</m:t>
                        </m:r>
                      </m:e>
                      <m:sub>
                        <m:r>
                          <a:rPr lang="en-US" sz="2400" b="1" i="1">
                            <a:solidFill>
                              <a:sysClr val="windowText" lastClr="000000"/>
                            </a:solidFill>
                            <a:latin typeface="Cambria Math" panose="02040503050406030204" pitchFamily="18" charset="0"/>
                          </a:rPr>
                          <m:t>𝒔</m:t>
                        </m:r>
                      </m:sub>
                    </m:sSub>
                    <m:sSub>
                      <m:sSubPr>
                        <m:ctrlPr>
                          <a:rPr lang="en-IL" sz="2400" b="1" i="1">
                            <a:solidFill>
                              <a:sysClr val="windowText" lastClr="000000"/>
                            </a:solidFill>
                            <a:latin typeface="Cambria Math" panose="02040503050406030204" pitchFamily="18" charset="0"/>
                          </a:rPr>
                        </m:ctrlPr>
                      </m:sSubPr>
                      <m:e>
                        <m:r>
                          <a:rPr lang="en-US" sz="2400" b="1" i="1">
                            <a:solidFill>
                              <a:sysClr val="windowText" lastClr="000000"/>
                            </a:solidFill>
                            <a:latin typeface="Cambria Math" panose="02040503050406030204" pitchFamily="18" charset="0"/>
                          </a:rPr>
                          <m:t>𝝆</m:t>
                        </m:r>
                      </m:e>
                      <m:sub>
                        <m:r>
                          <a:rPr lang="en-US" sz="2400" b="1" i="1">
                            <a:solidFill>
                              <a:sysClr val="windowText" lastClr="000000"/>
                            </a:solidFill>
                            <a:latin typeface="Cambria Math" panose="02040503050406030204" pitchFamily="18" charset="0"/>
                          </a:rPr>
                          <m:t>𝒂</m:t>
                        </m:r>
                      </m:sub>
                    </m:sSub>
                    <m:f>
                      <m:fPr>
                        <m:ctrlPr>
                          <a:rPr lang="en-IL" sz="2400" b="1" i="1">
                            <a:solidFill>
                              <a:sysClr val="windowText" lastClr="000000"/>
                            </a:solidFill>
                            <a:latin typeface="Cambria Math" panose="02040503050406030204" pitchFamily="18" charset="0"/>
                          </a:rPr>
                        </m:ctrlPr>
                      </m:fPr>
                      <m:num>
                        <m:r>
                          <a:rPr lang="en-US" sz="2400" b="1" i="1">
                            <a:solidFill>
                              <a:sysClr val="windowText" lastClr="000000"/>
                            </a:solidFill>
                            <a:latin typeface="Cambria Math" panose="02040503050406030204" pitchFamily="18" charset="0"/>
                          </a:rPr>
                          <m:t>𝒅𝑪</m:t>
                        </m:r>
                      </m:num>
                      <m:den>
                        <m:r>
                          <a:rPr lang="en-US" sz="2400" b="1" i="1">
                            <a:solidFill>
                              <a:sysClr val="windowText" lastClr="000000"/>
                            </a:solidFill>
                            <a:latin typeface="Cambria Math" panose="02040503050406030204" pitchFamily="18" charset="0"/>
                          </a:rPr>
                          <m:t>𝒅𝒛</m:t>
                        </m:r>
                      </m:den>
                    </m:f>
                  </m:oMath>
                </a14:m>
                <a:r>
                  <a:rPr lang="en-US" sz="2000" dirty="0">
                    <a:solidFill>
                      <a:sysClr val="windowText" lastClr="000000"/>
                    </a:solidFill>
                  </a:rPr>
                  <a:t>	</a:t>
                </a:r>
                <a:endParaRPr lang="en-IL" sz="2000" dirty="0">
                  <a:solidFill>
                    <a:sysClr val="windowText" lastClr="000000"/>
                  </a:solidFill>
                </a:endParaRPr>
              </a:p>
            </p:txBody>
          </p:sp>
        </mc:Choice>
        <mc:Fallback xmlns="">
          <p:sp>
            <p:nvSpPr>
              <p:cNvPr id="3" name="Content Placeholder 3">
                <a:extLst>
                  <a:ext uri="{FF2B5EF4-FFF2-40B4-BE49-F238E27FC236}">
                    <a16:creationId xmlns:a16="http://schemas.microsoft.com/office/drawing/2014/main" id="{0B36A027-B34D-71C6-3EBA-34EAB2C53AB3}"/>
                  </a:ext>
                </a:extLst>
              </p:cNvPr>
              <p:cNvSpPr>
                <a:spLocks noGrp="1" noRot="1" noChangeAspect="1" noMove="1" noResize="1" noEditPoints="1" noAdjustHandles="1" noChangeArrowheads="1" noChangeShapeType="1" noTextEdit="1"/>
              </p:cNvSpPr>
              <p:nvPr>
                <p:ph idx="1"/>
              </p:nvPr>
            </p:nvSpPr>
            <p:spPr>
              <a:xfrm>
                <a:off x="5379501" y="3904639"/>
                <a:ext cx="2580662" cy="1316899"/>
              </a:xfrm>
              <a:prstGeom prst="rect">
                <a:avLst/>
              </a:prstGeom>
              <a:blipFill>
                <a:blip r:embed="rId7"/>
                <a:stretch>
                  <a:fillRect t="-6019"/>
                </a:stretch>
              </a:blipFill>
            </p:spPr>
            <p:txBody>
              <a:bodyPr/>
              <a:lstStyle/>
              <a:p>
                <a:r>
                  <a:rPr lang="he-IL">
                    <a:noFill/>
                  </a:rPr>
                  <a:t> </a:t>
                </a:r>
              </a:p>
            </p:txBody>
          </p:sp>
        </mc:Fallback>
      </mc:AlternateContent>
      <p:sp>
        <p:nvSpPr>
          <p:cNvPr id="8" name="TextBox 7">
            <a:extLst>
              <a:ext uri="{FF2B5EF4-FFF2-40B4-BE49-F238E27FC236}">
                <a16:creationId xmlns:a16="http://schemas.microsoft.com/office/drawing/2014/main" id="{7A89AFF5-C758-792B-FC86-287B805F901C}"/>
              </a:ext>
            </a:extLst>
          </p:cNvPr>
          <p:cNvSpPr txBox="1"/>
          <p:nvPr/>
        </p:nvSpPr>
        <p:spPr>
          <a:xfrm>
            <a:off x="611373" y="3514123"/>
            <a:ext cx="2077364" cy="369332"/>
          </a:xfrm>
          <a:prstGeom prst="rect">
            <a:avLst/>
          </a:prstGeom>
          <a:noFill/>
        </p:spPr>
        <p:txBody>
          <a:bodyPr wrap="none" rtlCol="1">
            <a:spAutoFit/>
          </a:bodyPr>
          <a:lstStyle/>
          <a:p>
            <a:r>
              <a:rPr lang="en-US" dirty="0"/>
              <a:t>CO2 concentration</a:t>
            </a:r>
            <a:endParaRPr lang="he-IL" dirty="0"/>
          </a:p>
        </p:txBody>
      </p:sp>
      <p:sp>
        <p:nvSpPr>
          <p:cNvPr id="10" name="TextBox 9">
            <a:extLst>
              <a:ext uri="{FF2B5EF4-FFF2-40B4-BE49-F238E27FC236}">
                <a16:creationId xmlns:a16="http://schemas.microsoft.com/office/drawing/2014/main" id="{AFC07F5E-28B7-C00E-6872-A4FFD7D36EA1}"/>
              </a:ext>
            </a:extLst>
          </p:cNvPr>
          <p:cNvSpPr txBox="1"/>
          <p:nvPr/>
        </p:nvSpPr>
        <p:spPr>
          <a:xfrm>
            <a:off x="3719728" y="3535307"/>
            <a:ext cx="1041119" cy="369332"/>
          </a:xfrm>
          <a:prstGeom prst="rect">
            <a:avLst/>
          </a:prstGeom>
          <a:noFill/>
        </p:spPr>
        <p:txBody>
          <a:bodyPr wrap="none" rtlCol="1">
            <a:spAutoFit/>
          </a:bodyPr>
          <a:lstStyle/>
          <a:p>
            <a:r>
              <a:rPr lang="en-US" dirty="0"/>
              <a:t>CO2 flux</a:t>
            </a:r>
            <a:endParaRPr lang="he-IL" dirty="0"/>
          </a:p>
        </p:txBody>
      </p:sp>
    </p:spTree>
    <p:extLst>
      <p:ext uri="{BB962C8B-B14F-4D97-AF65-F5344CB8AC3E}">
        <p14:creationId xmlns:p14="http://schemas.microsoft.com/office/powerpoint/2010/main" val="2206721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34817D-66C2-B15E-86A5-B4362E72B5EA}"/>
              </a:ext>
            </a:extLst>
          </p:cNvPr>
          <p:cNvSpPr txBox="1"/>
          <p:nvPr/>
        </p:nvSpPr>
        <p:spPr>
          <a:xfrm>
            <a:off x="4024340" y="170857"/>
            <a:ext cx="4143320"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400" b="1" dirty="0"/>
              <a:t>Distance from the sea</a:t>
            </a:r>
          </a:p>
        </p:txBody>
      </p:sp>
      <p:pic>
        <p:nvPicPr>
          <p:cNvPr id="11" name="Picture 10">
            <a:extLst>
              <a:ext uri="{FF2B5EF4-FFF2-40B4-BE49-F238E27FC236}">
                <a16:creationId xmlns:a16="http://schemas.microsoft.com/office/drawing/2014/main" id="{A3A9CA2F-0986-219E-2092-A2909C77595B}"/>
              </a:ext>
            </a:extLst>
          </p:cNvPr>
          <p:cNvPicPr>
            <a:picLocks noChangeAspect="1"/>
          </p:cNvPicPr>
          <p:nvPr/>
        </p:nvPicPr>
        <p:blipFill>
          <a:blip r:embed="rId3"/>
          <a:stretch>
            <a:fillRect/>
          </a:stretch>
        </p:blipFill>
        <p:spPr>
          <a:xfrm>
            <a:off x="591413" y="1359516"/>
            <a:ext cx="11009173" cy="3265667"/>
          </a:xfrm>
          <a:prstGeom prst="rect">
            <a:avLst/>
          </a:prstGeom>
        </p:spPr>
      </p:pic>
      <p:sp>
        <p:nvSpPr>
          <p:cNvPr id="12" name="TextBox 11">
            <a:extLst>
              <a:ext uri="{FF2B5EF4-FFF2-40B4-BE49-F238E27FC236}">
                <a16:creationId xmlns:a16="http://schemas.microsoft.com/office/drawing/2014/main" id="{A436734A-2DD4-11A9-6808-28F24F27535C}"/>
              </a:ext>
            </a:extLst>
          </p:cNvPr>
          <p:cNvSpPr txBox="1"/>
          <p:nvPr/>
        </p:nvSpPr>
        <p:spPr>
          <a:xfrm>
            <a:off x="2906486" y="925285"/>
            <a:ext cx="926857" cy="400110"/>
          </a:xfrm>
          <a:prstGeom prst="rect">
            <a:avLst/>
          </a:prstGeom>
          <a:noFill/>
        </p:spPr>
        <p:txBody>
          <a:bodyPr wrap="none" rtlCol="1">
            <a:spAutoFit/>
          </a:bodyPr>
          <a:lstStyle/>
          <a:p>
            <a:r>
              <a:rPr lang="en-US" sz="2000" b="1" dirty="0"/>
              <a:t>56 km </a:t>
            </a:r>
            <a:endParaRPr lang="he-IL" sz="2000" b="1" dirty="0"/>
          </a:p>
        </p:txBody>
      </p:sp>
      <p:sp>
        <p:nvSpPr>
          <p:cNvPr id="15" name="TextBox 14">
            <a:extLst>
              <a:ext uri="{FF2B5EF4-FFF2-40B4-BE49-F238E27FC236}">
                <a16:creationId xmlns:a16="http://schemas.microsoft.com/office/drawing/2014/main" id="{9A8DE2BF-CBA1-FBC5-3A79-1B1284F45382}"/>
              </a:ext>
            </a:extLst>
          </p:cNvPr>
          <p:cNvSpPr txBox="1"/>
          <p:nvPr/>
        </p:nvSpPr>
        <p:spPr>
          <a:xfrm>
            <a:off x="8403771" y="1008652"/>
            <a:ext cx="1063112" cy="400110"/>
          </a:xfrm>
          <a:prstGeom prst="rect">
            <a:avLst/>
          </a:prstGeom>
          <a:noFill/>
        </p:spPr>
        <p:txBody>
          <a:bodyPr wrap="none" rtlCol="1">
            <a:spAutoFit/>
          </a:bodyPr>
          <a:lstStyle/>
          <a:p>
            <a:r>
              <a:rPr lang="en-US" sz="2000" b="1" dirty="0"/>
              <a:t>100 km </a:t>
            </a:r>
            <a:endParaRPr lang="he-IL" sz="2000" b="1" dirty="0"/>
          </a:p>
        </p:txBody>
      </p:sp>
      <p:sp>
        <p:nvSpPr>
          <p:cNvPr id="16" name="TextBox 15">
            <a:extLst>
              <a:ext uri="{FF2B5EF4-FFF2-40B4-BE49-F238E27FC236}">
                <a16:creationId xmlns:a16="http://schemas.microsoft.com/office/drawing/2014/main" id="{528D1C06-06B4-A206-5178-9DA4316B867E}"/>
              </a:ext>
            </a:extLst>
          </p:cNvPr>
          <p:cNvSpPr txBox="1"/>
          <p:nvPr/>
        </p:nvSpPr>
        <p:spPr>
          <a:xfrm>
            <a:off x="1828800" y="4815109"/>
            <a:ext cx="8903976" cy="1107996"/>
          </a:xfrm>
          <a:prstGeom prst="rect">
            <a:avLst/>
          </a:prstGeom>
          <a:noFill/>
        </p:spPr>
        <p:txBody>
          <a:bodyPr wrap="none" rtlCol="1">
            <a:spAutoFit/>
          </a:bodyPr>
          <a:lstStyle/>
          <a:p>
            <a:pPr marL="285750" indent="-285750">
              <a:buFont typeface="Arial" panose="020B0604020202020204" pitchFamily="34" charset="0"/>
              <a:buChar char="•"/>
            </a:pPr>
            <a:r>
              <a:rPr lang="en-US" sz="2200" dirty="0">
                <a:solidFill>
                  <a:srgbClr val="0070C0"/>
                </a:solidFill>
              </a:rPr>
              <a:t>Nocturnal CO2 influx and water vapor influx occurred at both side</a:t>
            </a:r>
          </a:p>
          <a:p>
            <a:pPr marL="285750" indent="-285750">
              <a:buFont typeface="Arial" panose="020B0604020202020204" pitchFamily="34" charset="0"/>
              <a:buChar char="•"/>
            </a:pPr>
            <a:r>
              <a:rPr lang="en-US" sz="2200" dirty="0">
                <a:solidFill>
                  <a:srgbClr val="0070C0"/>
                </a:solidFill>
              </a:rPr>
              <a:t>There was a synchronization between CO2 flux and water vapor flux</a:t>
            </a:r>
          </a:p>
          <a:p>
            <a:pPr marL="285750" indent="-285750">
              <a:buFont typeface="Arial" panose="020B0604020202020204" pitchFamily="34" charset="0"/>
              <a:buChar char="•"/>
            </a:pPr>
            <a:r>
              <a:rPr lang="en-US" sz="2200" dirty="0">
                <a:solidFill>
                  <a:srgbClr val="0070C0"/>
                </a:solidFill>
              </a:rPr>
              <a:t>At site closer to the sea, fluctuation of CO2 and water flux was greater</a:t>
            </a:r>
            <a:endParaRPr lang="he-IL" sz="2200" dirty="0">
              <a:solidFill>
                <a:srgbClr val="0070C0"/>
              </a:solidFill>
            </a:endParaRPr>
          </a:p>
        </p:txBody>
      </p:sp>
    </p:spTree>
    <p:extLst>
      <p:ext uri="{BB962C8B-B14F-4D97-AF65-F5344CB8AC3E}">
        <p14:creationId xmlns:p14="http://schemas.microsoft.com/office/powerpoint/2010/main" val="393468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0815A6-7F03-CA0E-A104-0EB997747B0B}"/>
              </a:ext>
            </a:extLst>
          </p:cNvPr>
          <p:cNvSpPr txBox="1"/>
          <p:nvPr/>
        </p:nvSpPr>
        <p:spPr>
          <a:xfrm>
            <a:off x="4024340" y="170857"/>
            <a:ext cx="4143320"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400" b="1" dirty="0"/>
              <a:t>Distance from the sea</a:t>
            </a:r>
          </a:p>
        </p:txBody>
      </p:sp>
      <p:pic>
        <p:nvPicPr>
          <p:cNvPr id="8" name="Picture 7">
            <a:extLst>
              <a:ext uri="{FF2B5EF4-FFF2-40B4-BE49-F238E27FC236}">
                <a16:creationId xmlns:a16="http://schemas.microsoft.com/office/drawing/2014/main" id="{03B50C58-4CD2-0181-CA83-19B2FA418A91}"/>
              </a:ext>
            </a:extLst>
          </p:cNvPr>
          <p:cNvPicPr>
            <a:picLocks noChangeAspect="1"/>
          </p:cNvPicPr>
          <p:nvPr/>
        </p:nvPicPr>
        <p:blipFill>
          <a:blip r:embed="rId3"/>
          <a:stretch>
            <a:fillRect/>
          </a:stretch>
        </p:blipFill>
        <p:spPr>
          <a:xfrm>
            <a:off x="6234086" y="1249499"/>
            <a:ext cx="5493204" cy="4102519"/>
          </a:xfrm>
          <a:prstGeom prst="rect">
            <a:avLst/>
          </a:prstGeom>
        </p:spPr>
      </p:pic>
      <p:sp>
        <p:nvSpPr>
          <p:cNvPr id="9" name="TextBox 8">
            <a:extLst>
              <a:ext uri="{FF2B5EF4-FFF2-40B4-BE49-F238E27FC236}">
                <a16:creationId xmlns:a16="http://schemas.microsoft.com/office/drawing/2014/main" id="{16BCA584-A64F-15B3-1F5F-28176FA38913}"/>
              </a:ext>
            </a:extLst>
          </p:cNvPr>
          <p:cNvSpPr txBox="1"/>
          <p:nvPr/>
        </p:nvSpPr>
        <p:spPr>
          <a:xfrm>
            <a:off x="683009" y="5559969"/>
            <a:ext cx="11323997" cy="769441"/>
          </a:xfrm>
          <a:prstGeom prst="rect">
            <a:avLst/>
          </a:prstGeom>
          <a:noFill/>
        </p:spPr>
        <p:txBody>
          <a:bodyPr wrap="none" rtlCol="1">
            <a:spAutoFit/>
          </a:bodyPr>
          <a:lstStyle/>
          <a:p>
            <a:pPr algn="ctr"/>
            <a:r>
              <a:rPr lang="en-US" sz="2200" dirty="0">
                <a:solidFill>
                  <a:srgbClr val="0070C0"/>
                </a:solidFill>
              </a:rPr>
              <a:t>More water vapor uptake leads to more CO2 uptake</a:t>
            </a:r>
          </a:p>
          <a:p>
            <a:pPr algn="ctr"/>
            <a:r>
              <a:rPr lang="en-US" sz="2200" dirty="0">
                <a:solidFill>
                  <a:srgbClr val="0070C0"/>
                </a:solidFill>
              </a:rPr>
              <a:t>Since Mashash is closer to the sea, it has more water vapor absorption --&gt; more CO2 uptake</a:t>
            </a:r>
            <a:endParaRPr lang="he-IL" sz="2200" dirty="0">
              <a:solidFill>
                <a:srgbClr val="0070C0"/>
              </a:solidFill>
            </a:endParaRPr>
          </a:p>
        </p:txBody>
      </p:sp>
      <p:pic>
        <p:nvPicPr>
          <p:cNvPr id="13" name="Picture 12">
            <a:extLst>
              <a:ext uri="{FF2B5EF4-FFF2-40B4-BE49-F238E27FC236}">
                <a16:creationId xmlns:a16="http://schemas.microsoft.com/office/drawing/2014/main" id="{B755CF7B-41DF-5A78-6635-B5C38C735EB6}"/>
              </a:ext>
            </a:extLst>
          </p:cNvPr>
          <p:cNvPicPr>
            <a:picLocks noChangeAspect="1"/>
          </p:cNvPicPr>
          <p:nvPr/>
        </p:nvPicPr>
        <p:blipFill>
          <a:blip r:embed="rId4"/>
          <a:srcRect l="49375"/>
          <a:stretch/>
        </p:blipFill>
        <p:spPr>
          <a:xfrm>
            <a:off x="1197428" y="1249499"/>
            <a:ext cx="4051129" cy="3529212"/>
          </a:xfrm>
          <a:prstGeom prst="rect">
            <a:avLst/>
          </a:prstGeom>
        </p:spPr>
      </p:pic>
      <p:sp>
        <p:nvSpPr>
          <p:cNvPr id="2" name="TextBox 1">
            <a:extLst>
              <a:ext uri="{FF2B5EF4-FFF2-40B4-BE49-F238E27FC236}">
                <a16:creationId xmlns:a16="http://schemas.microsoft.com/office/drawing/2014/main" id="{6AF80188-09BF-11CB-6B79-1E41EB3C791F}"/>
              </a:ext>
            </a:extLst>
          </p:cNvPr>
          <p:cNvSpPr txBox="1"/>
          <p:nvPr/>
        </p:nvSpPr>
        <p:spPr>
          <a:xfrm>
            <a:off x="1358870" y="920619"/>
            <a:ext cx="4199355" cy="369332"/>
          </a:xfrm>
          <a:prstGeom prst="rect">
            <a:avLst/>
          </a:prstGeom>
          <a:noFill/>
        </p:spPr>
        <p:txBody>
          <a:bodyPr wrap="none" rtlCol="0">
            <a:spAutoFit/>
          </a:bodyPr>
          <a:lstStyle/>
          <a:p>
            <a:r>
              <a:rPr lang="en-GB" dirty="0"/>
              <a:t>Average hourly uptake during night hours</a:t>
            </a:r>
            <a:endParaRPr lang="en-US" dirty="0"/>
          </a:p>
        </p:txBody>
      </p:sp>
      <p:sp>
        <p:nvSpPr>
          <p:cNvPr id="3" name="TextBox 2">
            <a:extLst>
              <a:ext uri="{FF2B5EF4-FFF2-40B4-BE49-F238E27FC236}">
                <a16:creationId xmlns:a16="http://schemas.microsoft.com/office/drawing/2014/main" id="{D8427F61-A06B-44F2-8FC9-76D0DA182209}"/>
              </a:ext>
            </a:extLst>
          </p:cNvPr>
          <p:cNvSpPr txBox="1"/>
          <p:nvPr/>
        </p:nvSpPr>
        <p:spPr>
          <a:xfrm>
            <a:off x="7306522" y="905287"/>
            <a:ext cx="3647217" cy="369332"/>
          </a:xfrm>
          <a:prstGeom prst="rect">
            <a:avLst/>
          </a:prstGeom>
          <a:noFill/>
        </p:spPr>
        <p:txBody>
          <a:bodyPr wrap="none" rtlCol="0">
            <a:spAutoFit/>
          </a:bodyPr>
          <a:lstStyle/>
          <a:p>
            <a:r>
              <a:rPr lang="en-GB" dirty="0"/>
              <a:t>Average daily accumulative uptake</a:t>
            </a:r>
            <a:endParaRPr lang="en-US" dirty="0"/>
          </a:p>
        </p:txBody>
      </p:sp>
      <p:sp>
        <p:nvSpPr>
          <p:cNvPr id="5" name="TextBox 4">
            <a:extLst>
              <a:ext uri="{FF2B5EF4-FFF2-40B4-BE49-F238E27FC236}">
                <a16:creationId xmlns:a16="http://schemas.microsoft.com/office/drawing/2014/main" id="{A33300A6-B34C-96D4-E079-C9EB323C677A}"/>
              </a:ext>
            </a:extLst>
          </p:cNvPr>
          <p:cNvSpPr txBox="1"/>
          <p:nvPr/>
        </p:nvSpPr>
        <p:spPr>
          <a:xfrm>
            <a:off x="10249624" y="1522264"/>
            <a:ext cx="744948" cy="369332"/>
          </a:xfrm>
          <a:prstGeom prst="rect">
            <a:avLst/>
          </a:prstGeom>
          <a:noFill/>
        </p:spPr>
        <p:txBody>
          <a:bodyPr wrap="none" rtlCol="0">
            <a:spAutoFit/>
          </a:bodyPr>
          <a:lstStyle/>
          <a:p>
            <a:r>
              <a:rPr lang="en-GB" dirty="0"/>
              <a:t>water</a:t>
            </a:r>
            <a:endParaRPr lang="en-US" dirty="0"/>
          </a:p>
        </p:txBody>
      </p:sp>
      <p:sp>
        <p:nvSpPr>
          <p:cNvPr id="6" name="TextBox 5">
            <a:extLst>
              <a:ext uri="{FF2B5EF4-FFF2-40B4-BE49-F238E27FC236}">
                <a16:creationId xmlns:a16="http://schemas.microsoft.com/office/drawing/2014/main" id="{5185A5F2-508E-9C77-1027-292E34985898}"/>
              </a:ext>
            </a:extLst>
          </p:cNvPr>
          <p:cNvSpPr txBox="1"/>
          <p:nvPr/>
        </p:nvSpPr>
        <p:spPr>
          <a:xfrm>
            <a:off x="9516906" y="1535022"/>
            <a:ext cx="635559" cy="369332"/>
          </a:xfrm>
          <a:prstGeom prst="rect">
            <a:avLst/>
          </a:prstGeom>
          <a:noFill/>
        </p:spPr>
        <p:txBody>
          <a:bodyPr wrap="none" rtlCol="0">
            <a:spAutoFit/>
          </a:bodyPr>
          <a:lstStyle/>
          <a:p>
            <a:r>
              <a:rPr lang="en-GB" dirty="0"/>
              <a:t>CO2</a:t>
            </a:r>
            <a:endParaRPr lang="en-US" dirty="0"/>
          </a:p>
        </p:txBody>
      </p:sp>
      <p:sp>
        <p:nvSpPr>
          <p:cNvPr id="7" name="TextBox 6">
            <a:extLst>
              <a:ext uri="{FF2B5EF4-FFF2-40B4-BE49-F238E27FC236}">
                <a16:creationId xmlns:a16="http://schemas.microsoft.com/office/drawing/2014/main" id="{BCDB79E9-A915-0CD2-B07D-67926D5BFB79}"/>
              </a:ext>
            </a:extLst>
          </p:cNvPr>
          <p:cNvSpPr txBox="1"/>
          <p:nvPr/>
        </p:nvSpPr>
        <p:spPr>
          <a:xfrm>
            <a:off x="8039240" y="1421407"/>
            <a:ext cx="744948" cy="369332"/>
          </a:xfrm>
          <a:prstGeom prst="rect">
            <a:avLst/>
          </a:prstGeom>
          <a:noFill/>
        </p:spPr>
        <p:txBody>
          <a:bodyPr wrap="none" rtlCol="0">
            <a:spAutoFit/>
          </a:bodyPr>
          <a:lstStyle/>
          <a:p>
            <a:r>
              <a:rPr lang="en-GB" dirty="0"/>
              <a:t>water</a:t>
            </a:r>
            <a:endParaRPr lang="en-US" dirty="0"/>
          </a:p>
        </p:txBody>
      </p:sp>
      <p:sp>
        <p:nvSpPr>
          <p:cNvPr id="10" name="TextBox 9">
            <a:extLst>
              <a:ext uri="{FF2B5EF4-FFF2-40B4-BE49-F238E27FC236}">
                <a16:creationId xmlns:a16="http://schemas.microsoft.com/office/drawing/2014/main" id="{3E8A123C-202A-2CC4-6BD4-6D5ED1905818}"/>
              </a:ext>
            </a:extLst>
          </p:cNvPr>
          <p:cNvSpPr txBox="1"/>
          <p:nvPr/>
        </p:nvSpPr>
        <p:spPr>
          <a:xfrm>
            <a:off x="7306522" y="1434165"/>
            <a:ext cx="635559" cy="369332"/>
          </a:xfrm>
          <a:prstGeom prst="rect">
            <a:avLst/>
          </a:prstGeom>
          <a:noFill/>
        </p:spPr>
        <p:txBody>
          <a:bodyPr wrap="none" rtlCol="0">
            <a:spAutoFit/>
          </a:bodyPr>
          <a:lstStyle/>
          <a:p>
            <a:r>
              <a:rPr lang="en-GB" dirty="0"/>
              <a:t>CO2</a:t>
            </a:r>
            <a:endParaRPr lang="en-US" dirty="0"/>
          </a:p>
        </p:txBody>
      </p:sp>
      <p:sp>
        <p:nvSpPr>
          <p:cNvPr id="11" name="TextBox 10">
            <a:extLst>
              <a:ext uri="{FF2B5EF4-FFF2-40B4-BE49-F238E27FC236}">
                <a16:creationId xmlns:a16="http://schemas.microsoft.com/office/drawing/2014/main" id="{4BE97B2A-9B14-9468-31BF-30BB8CF182A3}"/>
              </a:ext>
            </a:extLst>
          </p:cNvPr>
          <p:cNvSpPr txBox="1"/>
          <p:nvPr/>
        </p:nvSpPr>
        <p:spPr>
          <a:xfrm rot="19061604">
            <a:off x="9806038" y="4639954"/>
            <a:ext cx="740908" cy="369332"/>
          </a:xfrm>
          <a:prstGeom prst="rect">
            <a:avLst/>
          </a:prstGeom>
          <a:noFill/>
        </p:spPr>
        <p:txBody>
          <a:bodyPr wrap="none" rtlCol="0">
            <a:spAutoFit/>
          </a:bodyPr>
          <a:lstStyle/>
          <a:p>
            <a:r>
              <a:rPr lang="en-GB" dirty="0"/>
              <a:t>56km</a:t>
            </a:r>
            <a:endParaRPr lang="en-US" dirty="0"/>
          </a:p>
        </p:txBody>
      </p:sp>
      <p:sp>
        <p:nvSpPr>
          <p:cNvPr id="12" name="TextBox 11">
            <a:extLst>
              <a:ext uri="{FF2B5EF4-FFF2-40B4-BE49-F238E27FC236}">
                <a16:creationId xmlns:a16="http://schemas.microsoft.com/office/drawing/2014/main" id="{7A461A84-E79C-CA81-821F-07293B66CF25}"/>
              </a:ext>
            </a:extLst>
          </p:cNvPr>
          <p:cNvSpPr txBox="1"/>
          <p:nvPr/>
        </p:nvSpPr>
        <p:spPr>
          <a:xfrm rot="19061604">
            <a:off x="7417210" y="4781430"/>
            <a:ext cx="864339" cy="369332"/>
          </a:xfrm>
          <a:prstGeom prst="rect">
            <a:avLst/>
          </a:prstGeom>
          <a:noFill/>
        </p:spPr>
        <p:txBody>
          <a:bodyPr wrap="none" rtlCol="0">
            <a:spAutoFit/>
          </a:bodyPr>
          <a:lstStyle/>
          <a:p>
            <a:r>
              <a:rPr lang="en-GB" dirty="0"/>
              <a:t>100km</a:t>
            </a:r>
            <a:endParaRPr lang="en-US" dirty="0"/>
          </a:p>
        </p:txBody>
      </p:sp>
    </p:spTree>
    <p:extLst>
      <p:ext uri="{BB962C8B-B14F-4D97-AF65-F5344CB8AC3E}">
        <p14:creationId xmlns:p14="http://schemas.microsoft.com/office/powerpoint/2010/main" val="53362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CA4DFB-D53E-B698-82EB-4F055C01BD0E}"/>
              </a:ext>
            </a:extLst>
          </p:cNvPr>
          <p:cNvSpPr txBox="1"/>
          <p:nvPr/>
        </p:nvSpPr>
        <p:spPr>
          <a:xfrm>
            <a:off x="4564088" y="48674"/>
            <a:ext cx="3627827"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400" b="1" dirty="0"/>
              <a:t>Soil texture</a:t>
            </a:r>
          </a:p>
        </p:txBody>
      </p:sp>
      <p:pic>
        <p:nvPicPr>
          <p:cNvPr id="10" name="Picture 9">
            <a:extLst>
              <a:ext uri="{FF2B5EF4-FFF2-40B4-BE49-F238E27FC236}">
                <a16:creationId xmlns:a16="http://schemas.microsoft.com/office/drawing/2014/main" id="{3FB8A4C3-8C52-8F84-BE65-1FF2DB1AB0BC}"/>
              </a:ext>
            </a:extLst>
          </p:cNvPr>
          <p:cNvPicPr>
            <a:picLocks noChangeAspect="1"/>
          </p:cNvPicPr>
          <p:nvPr/>
        </p:nvPicPr>
        <p:blipFill>
          <a:blip r:embed="rId2"/>
          <a:stretch>
            <a:fillRect/>
          </a:stretch>
        </p:blipFill>
        <p:spPr>
          <a:xfrm>
            <a:off x="310243" y="897826"/>
            <a:ext cx="11571514" cy="3430751"/>
          </a:xfrm>
          <a:prstGeom prst="rect">
            <a:avLst/>
          </a:prstGeom>
        </p:spPr>
      </p:pic>
      <p:sp>
        <p:nvSpPr>
          <p:cNvPr id="11" name="TextBox 10">
            <a:extLst>
              <a:ext uri="{FF2B5EF4-FFF2-40B4-BE49-F238E27FC236}">
                <a16:creationId xmlns:a16="http://schemas.microsoft.com/office/drawing/2014/main" id="{763A1055-7E1B-5CE0-05D4-CA00E71B319B}"/>
              </a:ext>
            </a:extLst>
          </p:cNvPr>
          <p:cNvSpPr txBox="1"/>
          <p:nvPr/>
        </p:nvSpPr>
        <p:spPr>
          <a:xfrm>
            <a:off x="1284245" y="4315954"/>
            <a:ext cx="3581943" cy="400110"/>
          </a:xfrm>
          <a:prstGeom prst="rect">
            <a:avLst/>
          </a:prstGeom>
          <a:noFill/>
        </p:spPr>
        <p:txBody>
          <a:bodyPr wrap="none" rtlCol="1">
            <a:spAutoFit/>
          </a:bodyPr>
          <a:lstStyle/>
          <a:p>
            <a:pPr algn="ctr"/>
            <a:r>
              <a:rPr lang="en-US" sz="2000" b="1" dirty="0"/>
              <a:t>Loess: Total SSA = 57.17 m2/g</a:t>
            </a:r>
            <a:endParaRPr lang="he-IL" sz="2000" b="1" dirty="0"/>
          </a:p>
        </p:txBody>
      </p:sp>
      <p:sp>
        <p:nvSpPr>
          <p:cNvPr id="12" name="TextBox 11">
            <a:extLst>
              <a:ext uri="{FF2B5EF4-FFF2-40B4-BE49-F238E27FC236}">
                <a16:creationId xmlns:a16="http://schemas.microsoft.com/office/drawing/2014/main" id="{D82B330D-B4C3-54E2-4F92-C5A5A0732318}"/>
              </a:ext>
            </a:extLst>
          </p:cNvPr>
          <p:cNvSpPr txBox="1"/>
          <p:nvPr/>
        </p:nvSpPr>
        <p:spPr>
          <a:xfrm>
            <a:off x="7503874" y="4328577"/>
            <a:ext cx="3403881" cy="400110"/>
          </a:xfrm>
          <a:prstGeom prst="rect">
            <a:avLst/>
          </a:prstGeom>
          <a:noFill/>
        </p:spPr>
        <p:txBody>
          <a:bodyPr wrap="none" rtlCol="1">
            <a:spAutoFit/>
          </a:bodyPr>
          <a:lstStyle>
            <a:defPPr>
              <a:defRPr lang="he-IL"/>
            </a:defPPr>
            <a:lvl1pPr algn="ctr">
              <a:defRPr sz="2000" b="1"/>
            </a:lvl1pPr>
          </a:lstStyle>
          <a:p>
            <a:r>
              <a:rPr lang="en-US" dirty="0"/>
              <a:t>Sand: Total SSA = 4.44 m2/g </a:t>
            </a:r>
            <a:endParaRPr lang="he-IL" dirty="0"/>
          </a:p>
        </p:txBody>
      </p:sp>
      <p:sp>
        <p:nvSpPr>
          <p:cNvPr id="14" name="TextBox 13">
            <a:extLst>
              <a:ext uri="{FF2B5EF4-FFF2-40B4-BE49-F238E27FC236}">
                <a16:creationId xmlns:a16="http://schemas.microsoft.com/office/drawing/2014/main" id="{B6A0BD1F-140A-5E70-D00E-EBE52DD56D38}"/>
              </a:ext>
            </a:extLst>
          </p:cNvPr>
          <p:cNvSpPr txBox="1"/>
          <p:nvPr/>
        </p:nvSpPr>
        <p:spPr>
          <a:xfrm>
            <a:off x="810932" y="5304665"/>
            <a:ext cx="11134138" cy="430887"/>
          </a:xfrm>
          <a:prstGeom prst="rect">
            <a:avLst/>
          </a:prstGeom>
          <a:noFill/>
        </p:spPr>
        <p:txBody>
          <a:bodyPr wrap="none" rtlCol="1">
            <a:spAutoFit/>
          </a:bodyPr>
          <a:lstStyle/>
          <a:p>
            <a:r>
              <a:rPr lang="en-US" sz="2200" dirty="0">
                <a:solidFill>
                  <a:srgbClr val="0070C0"/>
                </a:solidFill>
              </a:rPr>
              <a:t>At the site with a higher specific surface area, fluctuation of water and CO2 flux was greater</a:t>
            </a:r>
            <a:endParaRPr lang="he-IL" sz="2200" dirty="0">
              <a:solidFill>
                <a:srgbClr val="0070C0"/>
              </a:solidFill>
            </a:endParaRPr>
          </a:p>
        </p:txBody>
      </p:sp>
    </p:spTree>
    <p:extLst>
      <p:ext uri="{BB962C8B-B14F-4D97-AF65-F5344CB8AC3E}">
        <p14:creationId xmlns:p14="http://schemas.microsoft.com/office/powerpoint/2010/main" val="3903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81B5F4-88CB-EF6D-002B-52D6F36207F5}"/>
              </a:ext>
            </a:extLst>
          </p:cNvPr>
          <p:cNvSpPr txBox="1"/>
          <p:nvPr/>
        </p:nvSpPr>
        <p:spPr>
          <a:xfrm>
            <a:off x="4694873" y="88348"/>
            <a:ext cx="3627827"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400" b="1"/>
              <a:t>Soil texture</a:t>
            </a:r>
            <a:endParaRPr lang="en-US" sz="2400" b="1" dirty="0"/>
          </a:p>
        </p:txBody>
      </p:sp>
      <p:pic>
        <p:nvPicPr>
          <p:cNvPr id="7" name="Picture 6">
            <a:extLst>
              <a:ext uri="{FF2B5EF4-FFF2-40B4-BE49-F238E27FC236}">
                <a16:creationId xmlns:a16="http://schemas.microsoft.com/office/drawing/2014/main" id="{794FD5A3-F757-5C63-7C9B-04D4803ABA43}"/>
              </a:ext>
            </a:extLst>
          </p:cNvPr>
          <p:cNvPicPr>
            <a:picLocks noChangeAspect="1"/>
          </p:cNvPicPr>
          <p:nvPr/>
        </p:nvPicPr>
        <p:blipFill>
          <a:blip r:embed="rId2"/>
          <a:stretch>
            <a:fillRect/>
          </a:stretch>
        </p:blipFill>
        <p:spPr>
          <a:xfrm>
            <a:off x="247277" y="1143000"/>
            <a:ext cx="4723551" cy="3527716"/>
          </a:xfrm>
          <a:prstGeom prst="rect">
            <a:avLst/>
          </a:prstGeom>
        </p:spPr>
      </p:pic>
      <p:pic>
        <p:nvPicPr>
          <p:cNvPr id="13" name="Picture 12">
            <a:extLst>
              <a:ext uri="{FF2B5EF4-FFF2-40B4-BE49-F238E27FC236}">
                <a16:creationId xmlns:a16="http://schemas.microsoft.com/office/drawing/2014/main" id="{DE6D0A72-F179-0A10-E1F7-4684F1558131}"/>
              </a:ext>
            </a:extLst>
          </p:cNvPr>
          <p:cNvPicPr>
            <a:picLocks noChangeAspect="1"/>
          </p:cNvPicPr>
          <p:nvPr/>
        </p:nvPicPr>
        <p:blipFill>
          <a:blip r:embed="rId3"/>
          <a:stretch>
            <a:fillRect/>
          </a:stretch>
        </p:blipFill>
        <p:spPr>
          <a:xfrm>
            <a:off x="6748330" y="745724"/>
            <a:ext cx="4511283" cy="2229911"/>
          </a:xfrm>
          <a:prstGeom prst="rect">
            <a:avLst/>
          </a:prstGeom>
        </p:spPr>
      </p:pic>
      <p:pic>
        <p:nvPicPr>
          <p:cNvPr id="14" name="Picture 13">
            <a:extLst>
              <a:ext uri="{FF2B5EF4-FFF2-40B4-BE49-F238E27FC236}">
                <a16:creationId xmlns:a16="http://schemas.microsoft.com/office/drawing/2014/main" id="{F1D56475-0249-6CD7-D154-4BAE5E0DEB76}"/>
              </a:ext>
            </a:extLst>
          </p:cNvPr>
          <p:cNvPicPr>
            <a:picLocks noChangeAspect="1"/>
          </p:cNvPicPr>
          <p:nvPr/>
        </p:nvPicPr>
        <p:blipFill>
          <a:blip r:embed="rId4"/>
          <a:stretch>
            <a:fillRect/>
          </a:stretch>
        </p:blipFill>
        <p:spPr>
          <a:xfrm>
            <a:off x="5629699" y="3828722"/>
            <a:ext cx="6380054" cy="777463"/>
          </a:xfrm>
          <a:prstGeom prst="rect">
            <a:avLst/>
          </a:prstGeom>
        </p:spPr>
      </p:pic>
      <p:sp>
        <p:nvSpPr>
          <p:cNvPr id="16" name="Arrow: Right 15">
            <a:extLst>
              <a:ext uri="{FF2B5EF4-FFF2-40B4-BE49-F238E27FC236}">
                <a16:creationId xmlns:a16="http://schemas.microsoft.com/office/drawing/2014/main" id="{188DEE9A-AA44-4441-8893-535B2E1D9B49}"/>
              </a:ext>
            </a:extLst>
          </p:cNvPr>
          <p:cNvSpPr/>
          <p:nvPr/>
        </p:nvSpPr>
        <p:spPr>
          <a:xfrm rot="20178795">
            <a:off x="4984956" y="2317573"/>
            <a:ext cx="1814679" cy="1251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Arrow: Right 16">
            <a:extLst>
              <a:ext uri="{FF2B5EF4-FFF2-40B4-BE49-F238E27FC236}">
                <a16:creationId xmlns:a16="http://schemas.microsoft.com/office/drawing/2014/main" id="{462868EE-C32B-709C-CBAF-03D365F41432}"/>
              </a:ext>
            </a:extLst>
          </p:cNvPr>
          <p:cNvSpPr/>
          <p:nvPr/>
        </p:nvSpPr>
        <p:spPr>
          <a:xfrm rot="2537797">
            <a:off x="4898228" y="3359770"/>
            <a:ext cx="1654800" cy="1343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TextBox 17">
            <a:extLst>
              <a:ext uri="{FF2B5EF4-FFF2-40B4-BE49-F238E27FC236}">
                <a16:creationId xmlns:a16="http://schemas.microsoft.com/office/drawing/2014/main" id="{D89FB10C-8A7F-657C-5750-155D4BFFA3F3}"/>
              </a:ext>
            </a:extLst>
          </p:cNvPr>
          <p:cNvSpPr txBox="1"/>
          <p:nvPr/>
        </p:nvSpPr>
        <p:spPr>
          <a:xfrm>
            <a:off x="6995922" y="2975635"/>
            <a:ext cx="3650615" cy="369332"/>
          </a:xfrm>
          <a:prstGeom prst="rect">
            <a:avLst/>
          </a:prstGeom>
          <a:noFill/>
        </p:spPr>
        <p:txBody>
          <a:bodyPr wrap="none" rtlCol="1">
            <a:spAutoFit/>
          </a:bodyPr>
          <a:lstStyle/>
          <a:p>
            <a:r>
              <a:rPr lang="en-US" dirty="0">
                <a:solidFill>
                  <a:srgbClr val="0070C0"/>
                </a:solidFill>
              </a:rPr>
              <a:t>Thermal convection </a:t>
            </a:r>
            <a:r>
              <a:rPr lang="en-US" dirty="0">
                <a:solidFill>
                  <a:srgbClr val="0070C0"/>
                </a:solidFill>
                <a:sym typeface="Wingdings" panose="05000000000000000000" pitchFamily="2" charset="2"/>
              </a:rPr>
              <a:t> </a:t>
            </a:r>
            <a:r>
              <a:rPr lang="en-US" dirty="0">
                <a:solidFill>
                  <a:srgbClr val="0070C0"/>
                </a:solidFill>
              </a:rPr>
              <a:t>CO2 uptake</a:t>
            </a:r>
            <a:endParaRPr lang="he-IL" dirty="0">
              <a:solidFill>
                <a:srgbClr val="0070C0"/>
              </a:solidFill>
            </a:endParaRPr>
          </a:p>
        </p:txBody>
      </p:sp>
      <p:sp>
        <p:nvSpPr>
          <p:cNvPr id="20" name="TextBox 19">
            <a:extLst>
              <a:ext uri="{FF2B5EF4-FFF2-40B4-BE49-F238E27FC236}">
                <a16:creationId xmlns:a16="http://schemas.microsoft.com/office/drawing/2014/main" id="{A43024FA-FE46-0877-FA65-2FB20C3D0BE7}"/>
              </a:ext>
            </a:extLst>
          </p:cNvPr>
          <p:cNvSpPr txBox="1"/>
          <p:nvPr/>
        </p:nvSpPr>
        <p:spPr>
          <a:xfrm>
            <a:off x="6521504" y="4670716"/>
            <a:ext cx="5095947" cy="923330"/>
          </a:xfrm>
          <a:prstGeom prst="rect">
            <a:avLst/>
          </a:prstGeom>
          <a:noFill/>
        </p:spPr>
        <p:txBody>
          <a:bodyPr wrap="none" rtlCol="1">
            <a:spAutoFit/>
          </a:bodyPr>
          <a:lstStyle/>
          <a:p>
            <a:r>
              <a:rPr lang="en-US" dirty="0">
                <a:solidFill>
                  <a:srgbClr val="0070C0"/>
                </a:solidFill>
              </a:rPr>
              <a:t>Low CaCO3 content in sand </a:t>
            </a:r>
          </a:p>
          <a:p>
            <a:pPr marL="285750" indent="-285750">
              <a:buFont typeface="Wingdings" panose="05000000000000000000" pitchFamily="2" charset="2"/>
              <a:buChar char="è"/>
            </a:pPr>
            <a:r>
              <a:rPr lang="en-US" dirty="0">
                <a:solidFill>
                  <a:srgbClr val="0070C0"/>
                </a:solidFill>
              </a:rPr>
              <a:t>less water consumption on CaCO3 dissolution </a:t>
            </a:r>
          </a:p>
          <a:p>
            <a:pPr marL="285750" indent="-285750">
              <a:buFont typeface="Wingdings" panose="05000000000000000000" pitchFamily="2" charset="2"/>
              <a:buChar char="è"/>
            </a:pPr>
            <a:r>
              <a:rPr lang="en-US" dirty="0">
                <a:solidFill>
                  <a:srgbClr val="0070C0"/>
                </a:solidFill>
                <a:sym typeface="Wingdings" panose="05000000000000000000" pitchFamily="2" charset="2"/>
              </a:rPr>
              <a:t>More water to enhance CO2 solubility</a:t>
            </a:r>
            <a:endParaRPr lang="he-IL" dirty="0">
              <a:solidFill>
                <a:srgbClr val="0070C0"/>
              </a:solidFill>
            </a:endParaRPr>
          </a:p>
        </p:txBody>
      </p:sp>
      <p:sp>
        <p:nvSpPr>
          <p:cNvPr id="2" name="TextBox 1">
            <a:extLst>
              <a:ext uri="{FF2B5EF4-FFF2-40B4-BE49-F238E27FC236}">
                <a16:creationId xmlns:a16="http://schemas.microsoft.com/office/drawing/2014/main" id="{DBAEBC14-1737-672B-F7F4-0D86774D02D0}"/>
              </a:ext>
            </a:extLst>
          </p:cNvPr>
          <p:cNvSpPr txBox="1"/>
          <p:nvPr/>
        </p:nvSpPr>
        <p:spPr>
          <a:xfrm rot="19061604">
            <a:off x="3262005" y="4236298"/>
            <a:ext cx="773545" cy="369332"/>
          </a:xfrm>
          <a:prstGeom prst="rect">
            <a:avLst/>
          </a:prstGeom>
          <a:noFill/>
        </p:spPr>
        <p:txBody>
          <a:bodyPr wrap="none" rtlCol="0">
            <a:spAutoFit/>
          </a:bodyPr>
          <a:lstStyle/>
          <a:p>
            <a:r>
              <a:rPr lang="en-GB" dirty="0"/>
              <a:t>Loess</a:t>
            </a:r>
            <a:endParaRPr lang="en-US" dirty="0"/>
          </a:p>
        </p:txBody>
      </p:sp>
      <p:sp>
        <p:nvSpPr>
          <p:cNvPr id="3" name="TextBox 2">
            <a:extLst>
              <a:ext uri="{FF2B5EF4-FFF2-40B4-BE49-F238E27FC236}">
                <a16:creationId xmlns:a16="http://schemas.microsoft.com/office/drawing/2014/main" id="{230B74C8-4B47-2642-2594-C33AAF566707}"/>
              </a:ext>
            </a:extLst>
          </p:cNvPr>
          <p:cNvSpPr txBox="1"/>
          <p:nvPr/>
        </p:nvSpPr>
        <p:spPr>
          <a:xfrm rot="19061604">
            <a:off x="1497295" y="4194756"/>
            <a:ext cx="694421" cy="369332"/>
          </a:xfrm>
          <a:prstGeom prst="rect">
            <a:avLst/>
          </a:prstGeom>
          <a:noFill/>
        </p:spPr>
        <p:txBody>
          <a:bodyPr wrap="none" rtlCol="0">
            <a:spAutoFit/>
          </a:bodyPr>
          <a:lstStyle/>
          <a:p>
            <a:r>
              <a:rPr lang="en-GB" dirty="0"/>
              <a:t>Sand</a:t>
            </a:r>
            <a:endParaRPr lang="en-US" dirty="0"/>
          </a:p>
        </p:txBody>
      </p:sp>
      <p:sp>
        <p:nvSpPr>
          <p:cNvPr id="4" name="TextBox 3">
            <a:extLst>
              <a:ext uri="{FF2B5EF4-FFF2-40B4-BE49-F238E27FC236}">
                <a16:creationId xmlns:a16="http://schemas.microsoft.com/office/drawing/2014/main" id="{20DA521E-843F-5EBE-251C-5B52A3E00E42}"/>
              </a:ext>
            </a:extLst>
          </p:cNvPr>
          <p:cNvSpPr txBox="1"/>
          <p:nvPr/>
        </p:nvSpPr>
        <p:spPr>
          <a:xfrm>
            <a:off x="3686641" y="1280005"/>
            <a:ext cx="744948" cy="369332"/>
          </a:xfrm>
          <a:prstGeom prst="rect">
            <a:avLst/>
          </a:prstGeom>
          <a:noFill/>
        </p:spPr>
        <p:txBody>
          <a:bodyPr wrap="none" rtlCol="0">
            <a:spAutoFit/>
          </a:bodyPr>
          <a:lstStyle/>
          <a:p>
            <a:r>
              <a:rPr lang="en-GB" dirty="0"/>
              <a:t>water</a:t>
            </a:r>
            <a:endParaRPr lang="en-US" dirty="0"/>
          </a:p>
        </p:txBody>
      </p:sp>
      <p:sp>
        <p:nvSpPr>
          <p:cNvPr id="6" name="TextBox 5">
            <a:extLst>
              <a:ext uri="{FF2B5EF4-FFF2-40B4-BE49-F238E27FC236}">
                <a16:creationId xmlns:a16="http://schemas.microsoft.com/office/drawing/2014/main" id="{6043C05E-B14E-6BAD-4AC1-5CD7FE7F2035}"/>
              </a:ext>
            </a:extLst>
          </p:cNvPr>
          <p:cNvSpPr txBox="1"/>
          <p:nvPr/>
        </p:nvSpPr>
        <p:spPr>
          <a:xfrm>
            <a:off x="3030248" y="1307932"/>
            <a:ext cx="635559" cy="369332"/>
          </a:xfrm>
          <a:prstGeom prst="rect">
            <a:avLst/>
          </a:prstGeom>
          <a:noFill/>
        </p:spPr>
        <p:txBody>
          <a:bodyPr wrap="none" rtlCol="0">
            <a:spAutoFit/>
          </a:bodyPr>
          <a:lstStyle/>
          <a:p>
            <a:r>
              <a:rPr lang="en-GB" dirty="0"/>
              <a:t>CO2</a:t>
            </a:r>
            <a:endParaRPr lang="en-US" dirty="0"/>
          </a:p>
        </p:txBody>
      </p:sp>
      <p:sp>
        <p:nvSpPr>
          <p:cNvPr id="8" name="TextBox 7">
            <a:extLst>
              <a:ext uri="{FF2B5EF4-FFF2-40B4-BE49-F238E27FC236}">
                <a16:creationId xmlns:a16="http://schemas.microsoft.com/office/drawing/2014/main" id="{BEF0FA37-49E2-6510-3B3F-16BCE384B305}"/>
              </a:ext>
            </a:extLst>
          </p:cNvPr>
          <p:cNvSpPr txBox="1"/>
          <p:nvPr/>
        </p:nvSpPr>
        <p:spPr>
          <a:xfrm>
            <a:off x="1799240" y="1280005"/>
            <a:ext cx="744948" cy="369332"/>
          </a:xfrm>
          <a:prstGeom prst="rect">
            <a:avLst/>
          </a:prstGeom>
          <a:noFill/>
        </p:spPr>
        <p:txBody>
          <a:bodyPr wrap="none" rtlCol="0">
            <a:spAutoFit/>
          </a:bodyPr>
          <a:lstStyle/>
          <a:p>
            <a:r>
              <a:rPr lang="en-GB" dirty="0"/>
              <a:t>water</a:t>
            </a:r>
            <a:endParaRPr lang="en-US" dirty="0"/>
          </a:p>
        </p:txBody>
      </p:sp>
      <p:sp>
        <p:nvSpPr>
          <p:cNvPr id="9" name="TextBox 8">
            <a:extLst>
              <a:ext uri="{FF2B5EF4-FFF2-40B4-BE49-F238E27FC236}">
                <a16:creationId xmlns:a16="http://schemas.microsoft.com/office/drawing/2014/main" id="{8957FE91-321B-8BED-0D04-C0A8575C8240}"/>
              </a:ext>
            </a:extLst>
          </p:cNvPr>
          <p:cNvSpPr txBox="1"/>
          <p:nvPr/>
        </p:nvSpPr>
        <p:spPr>
          <a:xfrm>
            <a:off x="1206719" y="1280005"/>
            <a:ext cx="635559" cy="369332"/>
          </a:xfrm>
          <a:prstGeom prst="rect">
            <a:avLst/>
          </a:prstGeom>
          <a:noFill/>
        </p:spPr>
        <p:txBody>
          <a:bodyPr wrap="none" rtlCol="0">
            <a:spAutoFit/>
          </a:bodyPr>
          <a:lstStyle/>
          <a:p>
            <a:r>
              <a:rPr lang="en-GB" dirty="0"/>
              <a:t>CO2</a:t>
            </a:r>
            <a:endParaRPr lang="en-US" dirty="0"/>
          </a:p>
        </p:txBody>
      </p:sp>
    </p:spTree>
    <p:extLst>
      <p:ext uri="{BB962C8B-B14F-4D97-AF65-F5344CB8AC3E}">
        <p14:creationId xmlns:p14="http://schemas.microsoft.com/office/powerpoint/2010/main" val="9596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836bc9d-f974-4075-b39d-117b21ddc774">
      <Terms xmlns="http://schemas.microsoft.com/office/infopath/2007/PartnerControls"/>
    </lcf76f155ced4ddcb4097134ff3c332f>
    <TaxCatchAll xmlns="9e31bccf-deaa-4891-a528-b2df8be4cde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3034C8DD65A545B3FF0ACB5DE31F59" ma:contentTypeVersion="18" ma:contentTypeDescription="Create a new document." ma:contentTypeScope="" ma:versionID="3aba39b38ae03efb3f41910c0913402b">
  <xsd:schema xmlns:xsd="http://www.w3.org/2001/XMLSchema" xmlns:xs="http://www.w3.org/2001/XMLSchema" xmlns:p="http://schemas.microsoft.com/office/2006/metadata/properties" xmlns:ns2="9e31bccf-deaa-4891-a528-b2df8be4cde3" xmlns:ns3="b836bc9d-f974-4075-b39d-117b21ddc774" targetNamespace="http://schemas.microsoft.com/office/2006/metadata/properties" ma:root="true" ma:fieldsID="dc9cea4ef3ec776a99e3920b50de5775" ns2:_="" ns3:_="">
    <xsd:import namespace="9e31bccf-deaa-4891-a528-b2df8be4cde3"/>
    <xsd:import namespace="b836bc9d-f974-4075-b39d-117b21ddc774"/>
    <xsd:element name="properties">
      <xsd:complexType>
        <xsd:sequence>
          <xsd:element name="documentManagement">
            <xsd:complexType>
              <xsd:all>
                <xsd:element ref="ns2:SharedWithUsers" minOccurs="0"/>
                <xsd:element ref="ns2:SharedWithDetails" minOccurs="0"/>
                <xsd:element ref="ns2:TaxCatchAll"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lcf76f155ced4ddcb4097134ff3c332f" minOccurs="0"/>
                <xsd:element ref="ns3:MediaServiceDateTaken" minOccurs="0"/>
                <xsd:element ref="ns3:MediaServiceObjectDetectorVersions" minOccurs="0"/>
                <xsd:element ref="ns3:MediaLengthInSeconds"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1bccf-deaa-4891-a528-b2df8be4cde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0" nillable="true" ma:displayName="Taxonomy Catch All Column" ma:hidden="true" ma:list="{b5611544-d832-4afa-ba48-7234b0b27074}" ma:internalName="TaxCatchAll" ma:showField="CatchAllData" ma:web="9e31bccf-deaa-4891-a528-b2df8be4cd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836bc9d-f974-4075-b39d-117b21ddc77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627ecdc-4a41-4db1-8913-7c60425bb438"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DDA65D-A640-48E9-BC63-8D2C24CC7A1A}">
  <ds:schemaRefs>
    <ds:schemaRef ds:uri="9e31bccf-deaa-4891-a528-b2df8be4cde3"/>
    <ds:schemaRef ds:uri="b836bc9d-f974-4075-b39d-117b21ddc77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DA436D6-9FF5-405D-AA22-8712CC153A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31bccf-deaa-4891-a528-b2df8be4cde3"/>
    <ds:schemaRef ds:uri="b836bc9d-f974-4075-b39d-117b21ddc7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5AE2C7-A660-4F5C-B84D-B7D809E073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778</TotalTime>
  <Words>1129</Words>
  <Application>Microsoft Office PowerPoint</Application>
  <PresentationFormat>Widescreen</PresentationFormat>
  <Paragraphs>142</Paragraphs>
  <Slides>12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ADLaM Display</vt:lpstr>
      <vt:lpstr>Aptos</vt:lpstr>
      <vt:lpstr>Aptos Display</vt:lpstr>
      <vt:lpstr>Arial</vt:lpstr>
      <vt:lpstr>Cambria Math</vt:lpstr>
      <vt:lpstr>Open Sans</vt:lpstr>
      <vt:lpstr>Wingdings</vt:lpstr>
      <vt:lpstr>Office Theme</vt:lpstr>
      <vt:lpstr>PowerPoint Presentation</vt:lpstr>
      <vt:lpstr>Arid soils cover 26% of the global terrestrial area but have &lt; 2% of global FS observation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תי תוק נגויאן</dc:creator>
  <cp:lastModifiedBy>תי תוק נגויאן</cp:lastModifiedBy>
  <cp:revision>12</cp:revision>
  <dcterms:created xsi:type="dcterms:W3CDTF">2025-04-09T07:24:35Z</dcterms:created>
  <dcterms:modified xsi:type="dcterms:W3CDTF">2025-04-29T16:11:08Z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0x010100F63034C8DD65A545B3FF0ACB5DE31F59</vt:lpwstr>
  </property>
  <property fmtid="{D5CDD505-2E9C-101B-9397-08002B2CF9AE}" pid="3" name="MediaServiceImageTags">
    <vt:lpwstr/>
  </property>
</Properties>
</file>