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62.jpg" ContentType="image/jpg"/>
  <Override PartName="/ppt/media/image63.jpg" ContentType="image/jpg"/>
  <Override PartName="/ppt/media/image64.jpg" ContentType="image/jpg"/>
  <Override PartName="/ppt/media/image65.jpg" ContentType="image/jpg"/>
  <Override PartName="/ppt/media/image66.jpg" ContentType="image/jpg"/>
  <Override PartName="/ppt/media/image68.jpg" ContentType="image/jpg"/>
  <Override PartName="/ppt/media/image69.jpg" ContentType="image/jpg"/>
  <Override PartName="/ppt/media/image70.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69" r:id="rId5"/>
    <p:sldId id="466" r:id="rId6"/>
    <p:sldId id="465" r:id="rId7"/>
    <p:sldId id="454" r:id="rId8"/>
    <p:sldId id="467" r:id="rId9"/>
    <p:sldId id="460" r:id="rId10"/>
    <p:sldId id="458" r:id="rId11"/>
    <p:sldId id="3831" r:id="rId12"/>
    <p:sldId id="3853" r:id="rId13"/>
    <p:sldId id="464" r:id="rId14"/>
    <p:sldId id="3833" r:id="rId15"/>
    <p:sldId id="459" r:id="rId16"/>
    <p:sldId id="371" r:id="rId17"/>
    <p:sldId id="281" r:id="rId18"/>
    <p:sldId id="3847" r:id="rId19"/>
    <p:sldId id="469" r:id="rId20"/>
    <p:sldId id="274" r:id="rId21"/>
    <p:sldId id="278" r:id="rId22"/>
    <p:sldId id="3852" r:id="rId23"/>
    <p:sldId id="3824" r:id="rId24"/>
    <p:sldId id="290" r:id="rId25"/>
    <p:sldId id="273" r:id="rId26"/>
    <p:sldId id="3849" r:id="rId27"/>
    <p:sldId id="2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9000"/>
    <a:srgbClr val="FDE700"/>
    <a:srgbClr val="F9A909"/>
    <a:srgbClr val="C0C9E4"/>
    <a:srgbClr val="93CFDD"/>
    <a:srgbClr val="FB03F2"/>
    <a:srgbClr val="2B388F"/>
    <a:srgbClr val="4DBCE2"/>
    <a:srgbClr val="29B473"/>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43"/>
    <p:restoredTop sz="96770"/>
  </p:normalViewPr>
  <p:slideViewPr>
    <p:cSldViewPr snapToGrid="0">
      <p:cViewPr varScale="1">
        <p:scale>
          <a:sx n="124" d="100"/>
          <a:sy n="124" d="100"/>
        </p:scale>
        <p:origin x="7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74B15D-284F-4BCE-94A1-03BB3FC1DB8F}"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91FF870F-02D6-426F-AB48-A7A8FD1D6164}">
      <dgm:prSet/>
      <dgm:spPr/>
      <dgm:t>
        <a:bodyPr/>
        <a:lstStyle/>
        <a:p>
          <a:r>
            <a:rPr lang="en-GB" dirty="0"/>
            <a:t>Standardised architecture</a:t>
          </a:r>
          <a:endParaRPr lang="en-US" dirty="0"/>
        </a:p>
      </dgm:t>
    </dgm:pt>
    <dgm:pt modelId="{6426C1E6-C4A5-4456-84C2-4B70675B2786}" type="parTrans" cxnId="{3635C895-B9E7-4D4B-BC1E-D22DD78751AF}">
      <dgm:prSet/>
      <dgm:spPr/>
      <dgm:t>
        <a:bodyPr/>
        <a:lstStyle/>
        <a:p>
          <a:endParaRPr lang="en-US"/>
        </a:p>
      </dgm:t>
    </dgm:pt>
    <dgm:pt modelId="{AD38CCD0-BEF0-4F31-8939-4E3450EEA77C}" type="sibTrans" cxnId="{3635C895-B9E7-4D4B-BC1E-D22DD78751AF}">
      <dgm:prSet/>
      <dgm:spPr/>
      <dgm:t>
        <a:bodyPr/>
        <a:lstStyle/>
        <a:p>
          <a:endParaRPr lang="en-US"/>
        </a:p>
      </dgm:t>
    </dgm:pt>
    <dgm:pt modelId="{CB0B6F9A-C9EF-463B-94CC-AC15F7C446CA}">
      <dgm:prSet/>
      <dgm:spPr/>
      <dgm:t>
        <a:bodyPr/>
        <a:lstStyle/>
        <a:p>
          <a:r>
            <a:rPr lang="en-GB" dirty="0"/>
            <a:t>Research-Infra data dissemination</a:t>
          </a:r>
          <a:endParaRPr lang="en-US" dirty="0"/>
        </a:p>
      </dgm:t>
    </dgm:pt>
    <dgm:pt modelId="{5C8CE02B-3C7B-4EF2-ABF3-635FEA9B0F85}" type="parTrans" cxnId="{559BF9F9-602B-408E-B688-EB0CC4687D13}">
      <dgm:prSet/>
      <dgm:spPr/>
      <dgm:t>
        <a:bodyPr/>
        <a:lstStyle/>
        <a:p>
          <a:endParaRPr lang="en-US"/>
        </a:p>
      </dgm:t>
    </dgm:pt>
    <dgm:pt modelId="{2D1E96E1-6CE3-46B0-960C-14A3ED387486}" type="sibTrans" cxnId="{559BF9F9-602B-408E-B688-EB0CC4687D13}">
      <dgm:prSet/>
      <dgm:spPr/>
      <dgm:t>
        <a:bodyPr/>
        <a:lstStyle/>
        <a:p>
          <a:endParaRPr lang="en-US"/>
        </a:p>
      </dgm:t>
    </dgm:pt>
    <dgm:pt modelId="{179A624A-F575-4FC0-B246-A506B4C435ED}">
      <dgm:prSet/>
      <dgm:spPr/>
      <dgm:t>
        <a:bodyPr/>
        <a:lstStyle/>
        <a:p>
          <a:r>
            <a:rPr lang="en-GB" dirty="0"/>
            <a:t>3 geographic locations</a:t>
          </a:r>
          <a:endParaRPr lang="en-US" dirty="0"/>
        </a:p>
      </dgm:t>
    </dgm:pt>
    <dgm:pt modelId="{F2FFE906-B172-45F0-87F2-47168DC487F1}" type="parTrans" cxnId="{F37784A9-1938-4E87-9C44-9D7073A33CC6}">
      <dgm:prSet/>
      <dgm:spPr/>
      <dgm:t>
        <a:bodyPr/>
        <a:lstStyle/>
        <a:p>
          <a:endParaRPr lang="en-US"/>
        </a:p>
      </dgm:t>
    </dgm:pt>
    <dgm:pt modelId="{434EF159-30EE-4305-BA98-3C85A17E1328}" type="sibTrans" cxnId="{F37784A9-1938-4E87-9C44-9D7073A33CC6}">
      <dgm:prSet/>
      <dgm:spPr/>
      <dgm:t>
        <a:bodyPr/>
        <a:lstStyle/>
        <a:p>
          <a:endParaRPr lang="en-US"/>
        </a:p>
      </dgm:t>
    </dgm:pt>
    <dgm:pt modelId="{A0CBAB1C-2E36-45CC-8FB9-7C2451ED6E83}">
      <dgm:prSet/>
      <dgm:spPr/>
      <dgm:t>
        <a:bodyPr/>
        <a:lstStyle/>
        <a:p>
          <a:r>
            <a:rPr lang="en-GB"/>
            <a:t>Produce open, machine readable, long-term datasets.</a:t>
          </a:r>
          <a:endParaRPr lang="en-US"/>
        </a:p>
      </dgm:t>
    </dgm:pt>
    <dgm:pt modelId="{B160E2C7-5C93-44B1-9C0F-388CFF188786}" type="parTrans" cxnId="{C7D8C389-E190-4486-84D3-A42C953A0189}">
      <dgm:prSet/>
      <dgm:spPr/>
      <dgm:t>
        <a:bodyPr/>
        <a:lstStyle/>
        <a:p>
          <a:endParaRPr lang="en-US"/>
        </a:p>
      </dgm:t>
    </dgm:pt>
    <dgm:pt modelId="{48D7B683-852F-4DBC-B39D-B36F33915924}" type="sibTrans" cxnId="{C7D8C389-E190-4486-84D3-A42C953A0189}">
      <dgm:prSet/>
      <dgm:spPr/>
      <dgm:t>
        <a:bodyPr/>
        <a:lstStyle/>
        <a:p>
          <a:endParaRPr lang="en-US"/>
        </a:p>
      </dgm:t>
    </dgm:pt>
    <dgm:pt modelId="{70B53508-4969-4338-AE68-E17919E867AD}">
      <dgm:prSet/>
      <dgm:spPr/>
      <dgm:t>
        <a:bodyPr/>
        <a:lstStyle/>
        <a:p>
          <a:r>
            <a:rPr lang="en-GB" dirty="0"/>
            <a:t>Develop in collaboration with research communities.</a:t>
          </a:r>
          <a:endParaRPr lang="en-US" dirty="0"/>
        </a:p>
      </dgm:t>
    </dgm:pt>
    <dgm:pt modelId="{C2CE1F42-1277-4483-AF3F-C76E9F195F1F}" type="parTrans" cxnId="{B81FDFD4-D3F4-4E96-83FF-F71F026A4671}">
      <dgm:prSet/>
      <dgm:spPr/>
      <dgm:t>
        <a:bodyPr/>
        <a:lstStyle/>
        <a:p>
          <a:endParaRPr lang="en-US"/>
        </a:p>
      </dgm:t>
    </dgm:pt>
    <dgm:pt modelId="{8F836D78-2C10-4D16-9D27-EE5AE8F0F209}" type="sibTrans" cxnId="{B81FDFD4-D3F4-4E96-83FF-F71F026A4671}">
      <dgm:prSet/>
      <dgm:spPr/>
      <dgm:t>
        <a:bodyPr/>
        <a:lstStyle/>
        <a:p>
          <a:endParaRPr lang="en-US"/>
        </a:p>
      </dgm:t>
    </dgm:pt>
    <dgm:pt modelId="{42D54515-7ED3-46F9-A9AD-035FD13F3A5B}">
      <dgm:prSet/>
      <dgm:spPr/>
      <dgm:t>
        <a:bodyPr/>
        <a:lstStyle/>
        <a:p>
          <a:r>
            <a:rPr lang="en-GB" dirty="0"/>
            <a:t>Defining training and capacity building</a:t>
          </a:r>
          <a:endParaRPr lang="en-US" dirty="0"/>
        </a:p>
      </dgm:t>
    </dgm:pt>
    <dgm:pt modelId="{CEB2D9DE-F849-498F-B764-0BD5D82D4E0E}" type="parTrans" cxnId="{5F27F3AC-4C6D-446C-83C8-0FBB8F498D26}">
      <dgm:prSet/>
      <dgm:spPr/>
      <dgm:t>
        <a:bodyPr/>
        <a:lstStyle/>
        <a:p>
          <a:endParaRPr lang="en-US"/>
        </a:p>
      </dgm:t>
    </dgm:pt>
    <dgm:pt modelId="{9D6A4925-7C60-4455-8DF9-14FFE27FFC20}" type="sibTrans" cxnId="{5F27F3AC-4C6D-446C-83C8-0FBB8F498D26}">
      <dgm:prSet/>
      <dgm:spPr/>
      <dgm:t>
        <a:bodyPr/>
        <a:lstStyle/>
        <a:p>
          <a:endParaRPr lang="en-US"/>
        </a:p>
      </dgm:t>
    </dgm:pt>
    <dgm:pt modelId="{98EFD576-EF75-4DF4-AA1B-976C78CA7837}">
      <dgm:prSet/>
      <dgm:spPr/>
      <dgm:t>
        <a:bodyPr/>
        <a:lstStyle/>
        <a:p>
          <a:r>
            <a:rPr lang="en-GB" dirty="0"/>
            <a:t>Roadmap and strategy for sustainable instrument</a:t>
          </a:r>
          <a:endParaRPr lang="en-US" dirty="0"/>
        </a:p>
      </dgm:t>
    </dgm:pt>
    <dgm:pt modelId="{CD2BC683-08B7-42AA-98D2-E82C20613801}" type="parTrans" cxnId="{1516393E-F4C4-4B5C-AB35-5CE3DCBB5E3D}">
      <dgm:prSet/>
      <dgm:spPr/>
      <dgm:t>
        <a:bodyPr/>
        <a:lstStyle/>
        <a:p>
          <a:endParaRPr lang="en-US"/>
        </a:p>
      </dgm:t>
    </dgm:pt>
    <dgm:pt modelId="{E0361E8E-F5A8-4626-A633-3F520DC58537}" type="sibTrans" cxnId="{1516393E-F4C4-4B5C-AB35-5CE3DCBB5E3D}">
      <dgm:prSet/>
      <dgm:spPr/>
      <dgm:t>
        <a:bodyPr/>
        <a:lstStyle/>
        <a:p>
          <a:endParaRPr lang="en-US"/>
        </a:p>
      </dgm:t>
    </dgm:pt>
    <dgm:pt modelId="{3F1FD602-669F-9B48-84C1-088F1855F260}">
      <dgm:prSet/>
      <dgm:spPr/>
      <dgm:t>
        <a:bodyPr/>
        <a:lstStyle/>
        <a:p>
          <a:pPr>
            <a:buFont typeface="Arial" panose="020B0604020202020204" pitchFamily="34" charset="0"/>
            <a:buChar char="•"/>
          </a:pPr>
          <a:r>
            <a:rPr lang="en-GB" dirty="0"/>
            <a:t>Scientifically validate deployments</a:t>
          </a:r>
        </a:p>
      </dgm:t>
    </dgm:pt>
    <dgm:pt modelId="{697DDAD1-B4C6-BD42-AAC6-37001805F16D}" type="parTrans" cxnId="{D73F62C4-FB5C-5043-A8C2-D46CED5FA909}">
      <dgm:prSet/>
      <dgm:spPr/>
      <dgm:t>
        <a:bodyPr/>
        <a:lstStyle/>
        <a:p>
          <a:endParaRPr lang="en-GB"/>
        </a:p>
      </dgm:t>
    </dgm:pt>
    <dgm:pt modelId="{5A3FB5FD-C3BA-7D47-BF36-1A976B9303E5}" type="sibTrans" cxnId="{D73F62C4-FB5C-5043-A8C2-D46CED5FA909}">
      <dgm:prSet/>
      <dgm:spPr/>
      <dgm:t>
        <a:bodyPr/>
        <a:lstStyle/>
        <a:p>
          <a:endParaRPr lang="en-GB"/>
        </a:p>
      </dgm:t>
    </dgm:pt>
    <dgm:pt modelId="{691D9E51-74F1-654C-8C10-1C950BB476E3}" type="pres">
      <dgm:prSet presAssocID="{D174B15D-284F-4BCE-94A1-03BB3FC1DB8F}" presName="diagram" presStyleCnt="0">
        <dgm:presLayoutVars>
          <dgm:dir/>
          <dgm:resizeHandles val="exact"/>
        </dgm:presLayoutVars>
      </dgm:prSet>
      <dgm:spPr/>
    </dgm:pt>
    <dgm:pt modelId="{726F63D4-1027-CC47-B3A2-650891C334E8}" type="pres">
      <dgm:prSet presAssocID="{91FF870F-02D6-426F-AB48-A7A8FD1D6164}" presName="node" presStyleLbl="node1" presStyleIdx="0" presStyleCnt="8">
        <dgm:presLayoutVars>
          <dgm:bulletEnabled val="1"/>
        </dgm:presLayoutVars>
      </dgm:prSet>
      <dgm:spPr/>
    </dgm:pt>
    <dgm:pt modelId="{6FC6A522-FEF4-024E-8405-2E4DAD3C1160}" type="pres">
      <dgm:prSet presAssocID="{AD38CCD0-BEF0-4F31-8939-4E3450EEA77C}" presName="sibTrans" presStyleCnt="0"/>
      <dgm:spPr/>
    </dgm:pt>
    <dgm:pt modelId="{18C9758D-78E6-E740-AF6F-ED50027A5739}" type="pres">
      <dgm:prSet presAssocID="{CB0B6F9A-C9EF-463B-94CC-AC15F7C446CA}" presName="node" presStyleLbl="node1" presStyleIdx="1" presStyleCnt="8">
        <dgm:presLayoutVars>
          <dgm:bulletEnabled val="1"/>
        </dgm:presLayoutVars>
      </dgm:prSet>
      <dgm:spPr/>
    </dgm:pt>
    <dgm:pt modelId="{B502B004-12A4-8A41-B90D-696CFAF18B16}" type="pres">
      <dgm:prSet presAssocID="{2D1E96E1-6CE3-46B0-960C-14A3ED387486}" presName="sibTrans" presStyleCnt="0"/>
      <dgm:spPr/>
    </dgm:pt>
    <dgm:pt modelId="{4738F363-F3E5-9743-B243-3B51C42A58B5}" type="pres">
      <dgm:prSet presAssocID="{179A624A-F575-4FC0-B246-A506B4C435ED}" presName="node" presStyleLbl="node1" presStyleIdx="2" presStyleCnt="8">
        <dgm:presLayoutVars>
          <dgm:bulletEnabled val="1"/>
        </dgm:presLayoutVars>
      </dgm:prSet>
      <dgm:spPr/>
    </dgm:pt>
    <dgm:pt modelId="{67725ED2-FCFE-8F4A-805F-6B3DD54C9645}" type="pres">
      <dgm:prSet presAssocID="{434EF159-30EE-4305-BA98-3C85A17E1328}" presName="sibTrans" presStyleCnt="0"/>
      <dgm:spPr/>
    </dgm:pt>
    <dgm:pt modelId="{D817BF71-615B-EA4F-9DBF-01B331346938}" type="pres">
      <dgm:prSet presAssocID="{3F1FD602-669F-9B48-84C1-088F1855F260}" presName="node" presStyleLbl="node1" presStyleIdx="3" presStyleCnt="8">
        <dgm:presLayoutVars>
          <dgm:bulletEnabled val="1"/>
        </dgm:presLayoutVars>
      </dgm:prSet>
      <dgm:spPr/>
    </dgm:pt>
    <dgm:pt modelId="{353A1CDE-C988-2449-BE0C-577D323BD9AB}" type="pres">
      <dgm:prSet presAssocID="{5A3FB5FD-C3BA-7D47-BF36-1A976B9303E5}" presName="sibTrans" presStyleCnt="0"/>
      <dgm:spPr/>
    </dgm:pt>
    <dgm:pt modelId="{EB8B114C-2769-3E49-97F9-1D1BD4687F0B}" type="pres">
      <dgm:prSet presAssocID="{A0CBAB1C-2E36-45CC-8FB9-7C2451ED6E83}" presName="node" presStyleLbl="node1" presStyleIdx="4" presStyleCnt="8">
        <dgm:presLayoutVars>
          <dgm:bulletEnabled val="1"/>
        </dgm:presLayoutVars>
      </dgm:prSet>
      <dgm:spPr/>
    </dgm:pt>
    <dgm:pt modelId="{9273D482-9CB7-F045-A1E8-057827AB29A4}" type="pres">
      <dgm:prSet presAssocID="{48D7B683-852F-4DBC-B39D-B36F33915924}" presName="sibTrans" presStyleCnt="0"/>
      <dgm:spPr/>
    </dgm:pt>
    <dgm:pt modelId="{B1607279-0017-A141-BB73-BEB7B0693ACC}" type="pres">
      <dgm:prSet presAssocID="{70B53508-4969-4338-AE68-E17919E867AD}" presName="node" presStyleLbl="node1" presStyleIdx="5" presStyleCnt="8">
        <dgm:presLayoutVars>
          <dgm:bulletEnabled val="1"/>
        </dgm:presLayoutVars>
      </dgm:prSet>
      <dgm:spPr/>
    </dgm:pt>
    <dgm:pt modelId="{FFBD4A7E-99BD-AF43-9A17-B8E5DF0D4712}" type="pres">
      <dgm:prSet presAssocID="{8F836D78-2C10-4D16-9D27-EE5AE8F0F209}" presName="sibTrans" presStyleCnt="0"/>
      <dgm:spPr/>
    </dgm:pt>
    <dgm:pt modelId="{AB6CFD9C-723E-7345-B166-CE97351131CA}" type="pres">
      <dgm:prSet presAssocID="{42D54515-7ED3-46F9-A9AD-035FD13F3A5B}" presName="node" presStyleLbl="node1" presStyleIdx="6" presStyleCnt="8">
        <dgm:presLayoutVars>
          <dgm:bulletEnabled val="1"/>
        </dgm:presLayoutVars>
      </dgm:prSet>
      <dgm:spPr/>
    </dgm:pt>
    <dgm:pt modelId="{875D56F5-0559-5945-86F8-F330C64D415E}" type="pres">
      <dgm:prSet presAssocID="{9D6A4925-7C60-4455-8DF9-14FFE27FFC20}" presName="sibTrans" presStyleCnt="0"/>
      <dgm:spPr/>
    </dgm:pt>
    <dgm:pt modelId="{3D0564CC-6FC3-664B-B008-A17BFE24B751}" type="pres">
      <dgm:prSet presAssocID="{98EFD576-EF75-4DF4-AA1B-976C78CA7837}" presName="node" presStyleLbl="node1" presStyleIdx="7" presStyleCnt="8">
        <dgm:presLayoutVars>
          <dgm:bulletEnabled val="1"/>
        </dgm:presLayoutVars>
      </dgm:prSet>
      <dgm:spPr/>
    </dgm:pt>
  </dgm:ptLst>
  <dgm:cxnLst>
    <dgm:cxn modelId="{A8C4CE20-B091-0E4D-906D-AC3DB09FEA33}" type="presOf" srcId="{42D54515-7ED3-46F9-A9AD-035FD13F3A5B}" destId="{AB6CFD9C-723E-7345-B166-CE97351131CA}" srcOrd="0" destOrd="0" presId="urn:microsoft.com/office/officeart/2005/8/layout/default"/>
    <dgm:cxn modelId="{1516393E-F4C4-4B5C-AB35-5CE3DCBB5E3D}" srcId="{D174B15D-284F-4BCE-94A1-03BB3FC1DB8F}" destId="{98EFD576-EF75-4DF4-AA1B-976C78CA7837}" srcOrd="7" destOrd="0" parTransId="{CD2BC683-08B7-42AA-98D2-E82C20613801}" sibTransId="{E0361E8E-F5A8-4626-A633-3F520DC58537}"/>
    <dgm:cxn modelId="{2A3C3952-D26C-F440-BB61-31AA252EC8FA}" type="presOf" srcId="{98EFD576-EF75-4DF4-AA1B-976C78CA7837}" destId="{3D0564CC-6FC3-664B-B008-A17BFE24B751}" srcOrd="0" destOrd="0" presId="urn:microsoft.com/office/officeart/2005/8/layout/default"/>
    <dgm:cxn modelId="{C7D8C389-E190-4486-84D3-A42C953A0189}" srcId="{D174B15D-284F-4BCE-94A1-03BB3FC1DB8F}" destId="{A0CBAB1C-2E36-45CC-8FB9-7C2451ED6E83}" srcOrd="4" destOrd="0" parTransId="{B160E2C7-5C93-44B1-9C0F-388CFF188786}" sibTransId="{48D7B683-852F-4DBC-B39D-B36F33915924}"/>
    <dgm:cxn modelId="{3635C895-B9E7-4D4B-BC1E-D22DD78751AF}" srcId="{D174B15D-284F-4BCE-94A1-03BB3FC1DB8F}" destId="{91FF870F-02D6-426F-AB48-A7A8FD1D6164}" srcOrd="0" destOrd="0" parTransId="{6426C1E6-C4A5-4456-84C2-4B70675B2786}" sibTransId="{AD38CCD0-BEF0-4F31-8939-4E3450EEA77C}"/>
    <dgm:cxn modelId="{D1EE569E-2A7F-EB43-9B46-EE41F5B7EEC7}" type="presOf" srcId="{3F1FD602-669F-9B48-84C1-088F1855F260}" destId="{D817BF71-615B-EA4F-9DBF-01B331346938}" srcOrd="0" destOrd="0" presId="urn:microsoft.com/office/officeart/2005/8/layout/default"/>
    <dgm:cxn modelId="{F37784A9-1938-4E87-9C44-9D7073A33CC6}" srcId="{D174B15D-284F-4BCE-94A1-03BB3FC1DB8F}" destId="{179A624A-F575-4FC0-B246-A506B4C435ED}" srcOrd="2" destOrd="0" parTransId="{F2FFE906-B172-45F0-87F2-47168DC487F1}" sibTransId="{434EF159-30EE-4305-BA98-3C85A17E1328}"/>
    <dgm:cxn modelId="{5F27F3AC-4C6D-446C-83C8-0FBB8F498D26}" srcId="{D174B15D-284F-4BCE-94A1-03BB3FC1DB8F}" destId="{42D54515-7ED3-46F9-A9AD-035FD13F3A5B}" srcOrd="6" destOrd="0" parTransId="{CEB2D9DE-F849-498F-B764-0BD5D82D4E0E}" sibTransId="{9D6A4925-7C60-4455-8DF9-14FFE27FFC20}"/>
    <dgm:cxn modelId="{53D1F8B4-F14B-574D-842A-7FBB773D4949}" type="presOf" srcId="{179A624A-F575-4FC0-B246-A506B4C435ED}" destId="{4738F363-F3E5-9743-B243-3B51C42A58B5}" srcOrd="0" destOrd="0" presId="urn:microsoft.com/office/officeart/2005/8/layout/default"/>
    <dgm:cxn modelId="{242398B5-6CE8-2A4B-85B2-3592C6B399A4}" type="presOf" srcId="{91FF870F-02D6-426F-AB48-A7A8FD1D6164}" destId="{726F63D4-1027-CC47-B3A2-650891C334E8}" srcOrd="0" destOrd="0" presId="urn:microsoft.com/office/officeart/2005/8/layout/default"/>
    <dgm:cxn modelId="{D7C9D4B7-898C-AD4E-AAAE-6BE8F79395BD}" type="presOf" srcId="{D174B15D-284F-4BCE-94A1-03BB3FC1DB8F}" destId="{691D9E51-74F1-654C-8C10-1C950BB476E3}" srcOrd="0" destOrd="0" presId="urn:microsoft.com/office/officeart/2005/8/layout/default"/>
    <dgm:cxn modelId="{F63FBBB8-A6DE-FF4E-8183-08A6518B0A79}" type="presOf" srcId="{CB0B6F9A-C9EF-463B-94CC-AC15F7C446CA}" destId="{18C9758D-78E6-E740-AF6F-ED50027A5739}" srcOrd="0" destOrd="0" presId="urn:microsoft.com/office/officeart/2005/8/layout/default"/>
    <dgm:cxn modelId="{69546FBC-7C3E-0047-866C-3BE7F471DCFD}" type="presOf" srcId="{A0CBAB1C-2E36-45CC-8FB9-7C2451ED6E83}" destId="{EB8B114C-2769-3E49-97F9-1D1BD4687F0B}" srcOrd="0" destOrd="0" presId="urn:microsoft.com/office/officeart/2005/8/layout/default"/>
    <dgm:cxn modelId="{D73F62C4-FB5C-5043-A8C2-D46CED5FA909}" srcId="{D174B15D-284F-4BCE-94A1-03BB3FC1DB8F}" destId="{3F1FD602-669F-9B48-84C1-088F1855F260}" srcOrd="3" destOrd="0" parTransId="{697DDAD1-B4C6-BD42-AAC6-37001805F16D}" sibTransId="{5A3FB5FD-C3BA-7D47-BF36-1A976B9303E5}"/>
    <dgm:cxn modelId="{101DA1D3-F4B3-1048-B06A-0D755C6DE1FD}" type="presOf" srcId="{70B53508-4969-4338-AE68-E17919E867AD}" destId="{B1607279-0017-A141-BB73-BEB7B0693ACC}" srcOrd="0" destOrd="0" presId="urn:microsoft.com/office/officeart/2005/8/layout/default"/>
    <dgm:cxn modelId="{B81FDFD4-D3F4-4E96-83FF-F71F026A4671}" srcId="{D174B15D-284F-4BCE-94A1-03BB3FC1DB8F}" destId="{70B53508-4969-4338-AE68-E17919E867AD}" srcOrd="5" destOrd="0" parTransId="{C2CE1F42-1277-4483-AF3F-C76E9F195F1F}" sibTransId="{8F836D78-2C10-4D16-9D27-EE5AE8F0F209}"/>
    <dgm:cxn modelId="{559BF9F9-602B-408E-B688-EB0CC4687D13}" srcId="{D174B15D-284F-4BCE-94A1-03BB3FC1DB8F}" destId="{CB0B6F9A-C9EF-463B-94CC-AC15F7C446CA}" srcOrd="1" destOrd="0" parTransId="{5C8CE02B-3C7B-4EF2-ABF3-635FEA9B0F85}" sibTransId="{2D1E96E1-6CE3-46B0-960C-14A3ED387486}"/>
    <dgm:cxn modelId="{73894FC0-2CFE-0540-85F8-0F5AD75FFB29}" type="presParOf" srcId="{691D9E51-74F1-654C-8C10-1C950BB476E3}" destId="{726F63D4-1027-CC47-B3A2-650891C334E8}" srcOrd="0" destOrd="0" presId="urn:microsoft.com/office/officeart/2005/8/layout/default"/>
    <dgm:cxn modelId="{8DF1CDB2-4369-3343-959A-203842184BA9}" type="presParOf" srcId="{691D9E51-74F1-654C-8C10-1C950BB476E3}" destId="{6FC6A522-FEF4-024E-8405-2E4DAD3C1160}" srcOrd="1" destOrd="0" presId="urn:microsoft.com/office/officeart/2005/8/layout/default"/>
    <dgm:cxn modelId="{A214273B-3378-2A41-AA92-81E7FD16DBEC}" type="presParOf" srcId="{691D9E51-74F1-654C-8C10-1C950BB476E3}" destId="{18C9758D-78E6-E740-AF6F-ED50027A5739}" srcOrd="2" destOrd="0" presId="urn:microsoft.com/office/officeart/2005/8/layout/default"/>
    <dgm:cxn modelId="{E2336192-D6AC-6944-9D20-A99DA3142FF7}" type="presParOf" srcId="{691D9E51-74F1-654C-8C10-1C950BB476E3}" destId="{B502B004-12A4-8A41-B90D-696CFAF18B16}" srcOrd="3" destOrd="0" presId="urn:microsoft.com/office/officeart/2005/8/layout/default"/>
    <dgm:cxn modelId="{43ED66C9-2DDE-4E49-B3CC-96EFA4536316}" type="presParOf" srcId="{691D9E51-74F1-654C-8C10-1C950BB476E3}" destId="{4738F363-F3E5-9743-B243-3B51C42A58B5}" srcOrd="4" destOrd="0" presId="urn:microsoft.com/office/officeart/2005/8/layout/default"/>
    <dgm:cxn modelId="{24711491-C304-2F4F-8B30-8EA9C8E0D776}" type="presParOf" srcId="{691D9E51-74F1-654C-8C10-1C950BB476E3}" destId="{67725ED2-FCFE-8F4A-805F-6B3DD54C9645}" srcOrd="5" destOrd="0" presId="urn:microsoft.com/office/officeart/2005/8/layout/default"/>
    <dgm:cxn modelId="{36767FFD-1807-F24C-B16C-A51DB4663C55}" type="presParOf" srcId="{691D9E51-74F1-654C-8C10-1C950BB476E3}" destId="{D817BF71-615B-EA4F-9DBF-01B331346938}" srcOrd="6" destOrd="0" presId="urn:microsoft.com/office/officeart/2005/8/layout/default"/>
    <dgm:cxn modelId="{0F8BFBD2-1765-894E-A4D1-FD2303A3D317}" type="presParOf" srcId="{691D9E51-74F1-654C-8C10-1C950BB476E3}" destId="{353A1CDE-C988-2449-BE0C-577D323BD9AB}" srcOrd="7" destOrd="0" presId="urn:microsoft.com/office/officeart/2005/8/layout/default"/>
    <dgm:cxn modelId="{FAA799F1-7E0F-1544-82CF-297CA57B719A}" type="presParOf" srcId="{691D9E51-74F1-654C-8C10-1C950BB476E3}" destId="{EB8B114C-2769-3E49-97F9-1D1BD4687F0B}" srcOrd="8" destOrd="0" presId="urn:microsoft.com/office/officeart/2005/8/layout/default"/>
    <dgm:cxn modelId="{87BAF91C-963A-4A48-9949-BD36F10C705E}" type="presParOf" srcId="{691D9E51-74F1-654C-8C10-1C950BB476E3}" destId="{9273D482-9CB7-F045-A1E8-057827AB29A4}" srcOrd="9" destOrd="0" presId="urn:microsoft.com/office/officeart/2005/8/layout/default"/>
    <dgm:cxn modelId="{0D517EF5-4584-C547-8409-A3218A23CF01}" type="presParOf" srcId="{691D9E51-74F1-654C-8C10-1C950BB476E3}" destId="{B1607279-0017-A141-BB73-BEB7B0693ACC}" srcOrd="10" destOrd="0" presId="urn:microsoft.com/office/officeart/2005/8/layout/default"/>
    <dgm:cxn modelId="{DC33E261-758A-9648-A261-05C0CB505263}" type="presParOf" srcId="{691D9E51-74F1-654C-8C10-1C950BB476E3}" destId="{FFBD4A7E-99BD-AF43-9A17-B8E5DF0D4712}" srcOrd="11" destOrd="0" presId="urn:microsoft.com/office/officeart/2005/8/layout/default"/>
    <dgm:cxn modelId="{D2B9160E-9A66-7D43-8F68-BAA4BE7331E7}" type="presParOf" srcId="{691D9E51-74F1-654C-8C10-1C950BB476E3}" destId="{AB6CFD9C-723E-7345-B166-CE97351131CA}" srcOrd="12" destOrd="0" presId="urn:microsoft.com/office/officeart/2005/8/layout/default"/>
    <dgm:cxn modelId="{4D91FA30-A8D6-1347-9F94-6DBE4DFE3AB2}" type="presParOf" srcId="{691D9E51-74F1-654C-8C10-1C950BB476E3}" destId="{875D56F5-0559-5945-86F8-F330C64D415E}" srcOrd="13" destOrd="0" presId="urn:microsoft.com/office/officeart/2005/8/layout/default"/>
    <dgm:cxn modelId="{CC56D519-DF36-874E-A04E-959C4688A21A}" type="presParOf" srcId="{691D9E51-74F1-654C-8C10-1C950BB476E3}" destId="{3D0564CC-6FC3-664B-B008-A17BFE24B751}"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2B3F15-EF84-D94C-86DF-2EB01B0BBCA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642042F9-FE89-C34C-938C-90D827C27BDD}">
      <dgm:prSet/>
      <dgm:spPr/>
      <dgm:t>
        <a:bodyPr/>
        <a:lstStyle/>
        <a:p>
          <a:r>
            <a:rPr lang="en-GB" dirty="0"/>
            <a:t>Some of the achievements so far</a:t>
          </a:r>
          <a:endParaRPr lang="en-NL" dirty="0"/>
        </a:p>
      </dgm:t>
    </dgm:pt>
    <dgm:pt modelId="{65CFBE06-77F8-7440-AD19-A3EB96AAA063}" type="parTrans" cxnId="{205EAC91-1ECA-8045-8129-34D1D5400CA4}">
      <dgm:prSet/>
      <dgm:spPr/>
      <dgm:t>
        <a:bodyPr/>
        <a:lstStyle/>
        <a:p>
          <a:endParaRPr lang="en-GB"/>
        </a:p>
      </dgm:t>
    </dgm:pt>
    <dgm:pt modelId="{C2B1B8B7-EB61-7047-9E0F-B6EC83736A48}" type="sibTrans" cxnId="{205EAC91-1ECA-8045-8129-34D1D5400CA4}">
      <dgm:prSet/>
      <dgm:spPr/>
      <dgm:t>
        <a:bodyPr/>
        <a:lstStyle/>
        <a:p>
          <a:endParaRPr lang="en-GB"/>
        </a:p>
      </dgm:t>
    </dgm:pt>
    <dgm:pt modelId="{335598B2-BA09-D448-A0E5-E08BB62C9B93}" type="pres">
      <dgm:prSet presAssocID="{F02B3F15-EF84-D94C-86DF-2EB01B0BBCAB}" presName="linear" presStyleCnt="0">
        <dgm:presLayoutVars>
          <dgm:animLvl val="lvl"/>
          <dgm:resizeHandles val="exact"/>
        </dgm:presLayoutVars>
      </dgm:prSet>
      <dgm:spPr/>
    </dgm:pt>
    <dgm:pt modelId="{13AF2B34-CD21-DA47-BED4-B0CD71FAFEB4}" type="pres">
      <dgm:prSet presAssocID="{642042F9-FE89-C34C-938C-90D827C27BDD}" presName="parentText" presStyleLbl="node1" presStyleIdx="0" presStyleCnt="1" custLinFactNeighborY="-16313">
        <dgm:presLayoutVars>
          <dgm:chMax val="0"/>
          <dgm:bulletEnabled val="1"/>
        </dgm:presLayoutVars>
      </dgm:prSet>
      <dgm:spPr/>
    </dgm:pt>
  </dgm:ptLst>
  <dgm:cxnLst>
    <dgm:cxn modelId="{205EAC91-1ECA-8045-8129-34D1D5400CA4}" srcId="{F02B3F15-EF84-D94C-86DF-2EB01B0BBCAB}" destId="{642042F9-FE89-C34C-938C-90D827C27BDD}" srcOrd="0" destOrd="0" parTransId="{65CFBE06-77F8-7440-AD19-A3EB96AAA063}" sibTransId="{C2B1B8B7-EB61-7047-9E0F-B6EC83736A48}"/>
    <dgm:cxn modelId="{E998B2E5-36DD-8E40-A5BE-F16ABAB7E6E0}" type="presOf" srcId="{F02B3F15-EF84-D94C-86DF-2EB01B0BBCAB}" destId="{335598B2-BA09-D448-A0E5-E08BB62C9B93}" srcOrd="0" destOrd="0" presId="urn:microsoft.com/office/officeart/2005/8/layout/vList2"/>
    <dgm:cxn modelId="{095E6BF6-4F9C-E24A-8833-29FE09BBDA9D}" type="presOf" srcId="{642042F9-FE89-C34C-938C-90D827C27BDD}" destId="{13AF2B34-CD21-DA47-BED4-B0CD71FAFEB4}" srcOrd="0" destOrd="0" presId="urn:microsoft.com/office/officeart/2005/8/layout/vList2"/>
    <dgm:cxn modelId="{E6F98351-CC33-4B45-A4E2-E7331B04F8E7}" type="presParOf" srcId="{335598B2-BA09-D448-A0E5-E08BB62C9B93}" destId="{13AF2B34-CD21-DA47-BED4-B0CD71FAFEB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F63D4-1027-CC47-B3A2-650891C334E8}">
      <dsp:nvSpPr>
        <dsp:cNvPr id="0" name=""/>
        <dsp:cNvSpPr/>
      </dsp:nvSpPr>
      <dsp:spPr>
        <a:xfrm>
          <a:off x="3571" y="892396"/>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Standardised architecture</a:t>
          </a:r>
          <a:endParaRPr lang="en-US" sz="2600" kern="1200" dirty="0"/>
        </a:p>
      </dsp:txBody>
      <dsp:txXfrm>
        <a:off x="3571" y="892396"/>
        <a:ext cx="2833687" cy="1700212"/>
      </dsp:txXfrm>
    </dsp:sp>
    <dsp:sp modelId="{18C9758D-78E6-E740-AF6F-ED50027A5739}">
      <dsp:nvSpPr>
        <dsp:cNvPr id="0" name=""/>
        <dsp:cNvSpPr/>
      </dsp:nvSpPr>
      <dsp:spPr>
        <a:xfrm>
          <a:off x="3120628" y="892396"/>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Research-Infra data dissemination</a:t>
          </a:r>
          <a:endParaRPr lang="en-US" sz="2600" kern="1200" dirty="0"/>
        </a:p>
      </dsp:txBody>
      <dsp:txXfrm>
        <a:off x="3120628" y="892396"/>
        <a:ext cx="2833687" cy="1700212"/>
      </dsp:txXfrm>
    </dsp:sp>
    <dsp:sp modelId="{4738F363-F3E5-9743-B243-3B51C42A58B5}">
      <dsp:nvSpPr>
        <dsp:cNvPr id="0" name=""/>
        <dsp:cNvSpPr/>
      </dsp:nvSpPr>
      <dsp:spPr>
        <a:xfrm>
          <a:off x="6237684" y="892396"/>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3 geographic locations</a:t>
          </a:r>
          <a:endParaRPr lang="en-US" sz="2600" kern="1200" dirty="0"/>
        </a:p>
      </dsp:txBody>
      <dsp:txXfrm>
        <a:off x="6237684" y="892396"/>
        <a:ext cx="2833687" cy="1700212"/>
      </dsp:txXfrm>
    </dsp:sp>
    <dsp:sp modelId="{D817BF71-615B-EA4F-9DBF-01B331346938}">
      <dsp:nvSpPr>
        <dsp:cNvPr id="0" name=""/>
        <dsp:cNvSpPr/>
      </dsp:nvSpPr>
      <dsp:spPr>
        <a:xfrm>
          <a:off x="9354740" y="892396"/>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GB" sz="2600" kern="1200" dirty="0"/>
            <a:t>Scientifically validate deployments</a:t>
          </a:r>
        </a:p>
      </dsp:txBody>
      <dsp:txXfrm>
        <a:off x="9354740" y="892396"/>
        <a:ext cx="2833687" cy="1700212"/>
      </dsp:txXfrm>
    </dsp:sp>
    <dsp:sp modelId="{EB8B114C-2769-3E49-97F9-1D1BD4687F0B}">
      <dsp:nvSpPr>
        <dsp:cNvPr id="0" name=""/>
        <dsp:cNvSpPr/>
      </dsp:nvSpPr>
      <dsp:spPr>
        <a:xfrm>
          <a:off x="3571" y="2875977"/>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Produce open, machine readable, long-term datasets.</a:t>
          </a:r>
          <a:endParaRPr lang="en-US" sz="2600" kern="1200"/>
        </a:p>
      </dsp:txBody>
      <dsp:txXfrm>
        <a:off x="3571" y="2875977"/>
        <a:ext cx="2833687" cy="1700212"/>
      </dsp:txXfrm>
    </dsp:sp>
    <dsp:sp modelId="{B1607279-0017-A141-BB73-BEB7B0693ACC}">
      <dsp:nvSpPr>
        <dsp:cNvPr id="0" name=""/>
        <dsp:cNvSpPr/>
      </dsp:nvSpPr>
      <dsp:spPr>
        <a:xfrm>
          <a:off x="3120628" y="2875977"/>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Develop in collaboration with research communities.</a:t>
          </a:r>
          <a:endParaRPr lang="en-US" sz="2600" kern="1200" dirty="0"/>
        </a:p>
      </dsp:txBody>
      <dsp:txXfrm>
        <a:off x="3120628" y="2875977"/>
        <a:ext cx="2833687" cy="1700212"/>
      </dsp:txXfrm>
    </dsp:sp>
    <dsp:sp modelId="{AB6CFD9C-723E-7345-B166-CE97351131CA}">
      <dsp:nvSpPr>
        <dsp:cNvPr id="0" name=""/>
        <dsp:cNvSpPr/>
      </dsp:nvSpPr>
      <dsp:spPr>
        <a:xfrm>
          <a:off x="6237684" y="2875977"/>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Defining training and capacity building</a:t>
          </a:r>
          <a:endParaRPr lang="en-US" sz="2600" kern="1200" dirty="0"/>
        </a:p>
      </dsp:txBody>
      <dsp:txXfrm>
        <a:off x="6237684" y="2875977"/>
        <a:ext cx="2833687" cy="1700212"/>
      </dsp:txXfrm>
    </dsp:sp>
    <dsp:sp modelId="{3D0564CC-6FC3-664B-B008-A17BFE24B751}">
      <dsp:nvSpPr>
        <dsp:cNvPr id="0" name=""/>
        <dsp:cNvSpPr/>
      </dsp:nvSpPr>
      <dsp:spPr>
        <a:xfrm>
          <a:off x="9354740" y="2875977"/>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Roadmap and strategy for sustainable instrument</a:t>
          </a:r>
          <a:endParaRPr lang="en-US" sz="2600" kern="1200" dirty="0"/>
        </a:p>
      </dsp:txBody>
      <dsp:txXfrm>
        <a:off x="9354740" y="2875977"/>
        <a:ext cx="2833687" cy="1700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F2B34-CD21-DA47-BED4-B0CD71FAFEB4}">
      <dsp:nvSpPr>
        <dsp:cNvPr id="0" name=""/>
        <dsp:cNvSpPr/>
      </dsp:nvSpPr>
      <dsp:spPr>
        <a:xfrm>
          <a:off x="0" y="748366"/>
          <a:ext cx="10515600" cy="2585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t>Some of the achievements so far</a:t>
          </a:r>
          <a:endParaRPr lang="en-NL" sz="6500" kern="1200" dirty="0"/>
        </a:p>
      </dsp:txBody>
      <dsp:txXfrm>
        <a:off x="126223" y="874589"/>
        <a:ext cx="10263154" cy="233325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E5126-E42A-014A-B2DC-0AEAC9073BF0}" type="datetimeFigureOut">
              <a:rPr lang="en-GB" smtClean="0"/>
              <a:t>27/04/2025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609680-38CA-8045-A6B4-7E2E149F3EC7}" type="slidenum">
              <a:rPr lang="en-GB" smtClean="0"/>
              <a:t>‹#›</a:t>
            </a:fld>
            <a:endParaRPr lang="en-GB"/>
          </a:p>
        </p:txBody>
      </p:sp>
    </p:spTree>
    <p:extLst>
      <p:ext uri="{BB962C8B-B14F-4D97-AF65-F5344CB8AC3E}">
        <p14:creationId xmlns:p14="http://schemas.microsoft.com/office/powerpoint/2010/main" val="83835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about submarine telecommunications cables?</a:t>
            </a:r>
          </a:p>
        </p:txBody>
      </p:sp>
      <p:sp>
        <p:nvSpPr>
          <p:cNvPr id="4" name="Slide Number Placeholder 3"/>
          <p:cNvSpPr>
            <a:spLocks noGrp="1"/>
          </p:cNvSpPr>
          <p:nvPr>
            <p:ph type="sldNum" sz="quarter" idx="5"/>
          </p:nvPr>
        </p:nvSpPr>
        <p:spPr/>
        <p:txBody>
          <a:bodyPr/>
          <a:lstStyle/>
          <a:p>
            <a:fld id="{EAA26957-3063-4AF5-9C10-771E4439D98E}" type="slidenum">
              <a:rPr lang="en-GB" smtClean="0"/>
              <a:t>5</a:t>
            </a:fld>
            <a:endParaRPr lang="en-GB"/>
          </a:p>
        </p:txBody>
      </p:sp>
    </p:spTree>
    <p:extLst>
      <p:ext uri="{BB962C8B-B14F-4D97-AF65-F5344CB8AC3E}">
        <p14:creationId xmlns:p14="http://schemas.microsoft.com/office/powerpoint/2010/main" val="1776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609680-38CA-8045-A6B4-7E2E149F3EC7}" type="slidenum">
              <a:rPr lang="en-GB" smtClean="0"/>
              <a:t>17</a:t>
            </a:fld>
            <a:endParaRPr lang="en-GB"/>
          </a:p>
        </p:txBody>
      </p:sp>
    </p:spTree>
    <p:extLst>
      <p:ext uri="{BB962C8B-B14F-4D97-AF65-F5344CB8AC3E}">
        <p14:creationId xmlns:p14="http://schemas.microsoft.com/office/powerpoint/2010/main" val="568727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609680-38CA-8045-A6B4-7E2E149F3EC7}" type="slidenum">
              <a:rPr lang="en-GB" smtClean="0"/>
              <a:t>18</a:t>
            </a:fld>
            <a:endParaRPr lang="en-GB"/>
          </a:p>
        </p:txBody>
      </p:sp>
    </p:spTree>
    <p:extLst>
      <p:ext uri="{BB962C8B-B14F-4D97-AF65-F5344CB8AC3E}">
        <p14:creationId xmlns:p14="http://schemas.microsoft.com/office/powerpoint/2010/main" val="4184090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BA4076-1542-4DF7-B492-38560A95DA41}" type="slidenum">
              <a:rPr lang="nb-NO" smtClean="0"/>
              <a:t>21</a:t>
            </a:fld>
            <a:endParaRPr lang="nb-NO" dirty="0"/>
          </a:p>
        </p:txBody>
      </p:sp>
    </p:spTree>
    <p:extLst>
      <p:ext uri="{BB962C8B-B14F-4D97-AF65-F5344CB8AC3E}">
        <p14:creationId xmlns:p14="http://schemas.microsoft.com/office/powerpoint/2010/main" val="3878496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609680-38CA-8045-A6B4-7E2E149F3EC7}" type="slidenum">
              <a:rPr lang="en-GB" smtClean="0"/>
              <a:t>24</a:t>
            </a:fld>
            <a:endParaRPr lang="en-GB"/>
          </a:p>
        </p:txBody>
      </p:sp>
    </p:spTree>
    <p:extLst>
      <p:ext uri="{BB962C8B-B14F-4D97-AF65-F5344CB8AC3E}">
        <p14:creationId xmlns:p14="http://schemas.microsoft.com/office/powerpoint/2010/main" val="255535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6</a:t>
            </a:fld>
            <a:endParaRPr lang="en-GB"/>
          </a:p>
        </p:txBody>
      </p:sp>
    </p:spTree>
    <p:extLst>
      <p:ext uri="{BB962C8B-B14F-4D97-AF65-F5344CB8AC3E}">
        <p14:creationId xmlns:p14="http://schemas.microsoft.com/office/powerpoint/2010/main" val="1997704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t>
            </a:r>
            <a:r>
              <a:rPr lang="en-NL" dirty="0"/>
              <a:t>ix this slide</a:t>
            </a:r>
          </a:p>
          <a:p>
            <a:endParaRPr lang="en-NL" dirty="0"/>
          </a:p>
          <a:p>
            <a:r>
              <a:rPr lang="en-NL" dirty="0"/>
              <a:t>See if we can simplify and increase the size of the letters.</a:t>
            </a:r>
          </a:p>
          <a:p>
            <a:endParaRPr lang="en-NL" dirty="0"/>
          </a:p>
          <a:p>
            <a:r>
              <a:rPr lang="en-NL" dirty="0"/>
              <a:t>"Standardised architecture" for example</a:t>
            </a:r>
          </a:p>
          <a:p>
            <a:endParaRPr lang="en-NL" dirty="0"/>
          </a:p>
          <a:p>
            <a:r>
              <a:rPr lang="en-NL" dirty="0"/>
              <a:t>"Roadmap and strategy for sustainable instrument"</a:t>
            </a:r>
          </a:p>
        </p:txBody>
      </p:sp>
      <p:sp>
        <p:nvSpPr>
          <p:cNvPr id="4" name="Slide Number Placeholder 3"/>
          <p:cNvSpPr>
            <a:spLocks noGrp="1"/>
          </p:cNvSpPr>
          <p:nvPr>
            <p:ph type="sldNum" sz="quarter" idx="5"/>
          </p:nvPr>
        </p:nvSpPr>
        <p:spPr/>
        <p:txBody>
          <a:bodyPr/>
          <a:lstStyle/>
          <a:p>
            <a:fld id="{EAA26957-3063-4AF5-9C10-771E4439D98E}" type="slidenum">
              <a:rPr lang="en-GB" smtClean="0"/>
              <a:t>7</a:t>
            </a:fld>
            <a:endParaRPr lang="en-GB" dirty="0"/>
          </a:p>
        </p:txBody>
      </p:sp>
    </p:spTree>
    <p:extLst>
      <p:ext uri="{BB962C8B-B14F-4D97-AF65-F5344CB8AC3E}">
        <p14:creationId xmlns:p14="http://schemas.microsoft.com/office/powerpoint/2010/main" val="26776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t>
            </a:r>
            <a:r>
              <a:rPr lang="en-NL" dirty="0"/>
              <a:t>ix this slide</a:t>
            </a:r>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8</a:t>
            </a:fld>
            <a:endParaRPr lang="en-GB" dirty="0"/>
          </a:p>
        </p:txBody>
      </p:sp>
    </p:spTree>
    <p:extLst>
      <p:ext uri="{BB962C8B-B14F-4D97-AF65-F5344CB8AC3E}">
        <p14:creationId xmlns:p14="http://schemas.microsoft.com/office/powerpoint/2010/main" val="2210488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84011-E82B-4BDC-E9A0-D62B5089B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4F8E5-2440-302A-009A-8DE92C053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E867E-E77E-92C4-930D-0A9EC2D116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664BA3E-66B7-C6D5-DEB2-9B3C985D288C}"/>
              </a:ext>
            </a:extLst>
          </p:cNvPr>
          <p:cNvSpPr>
            <a:spLocks noGrp="1"/>
          </p:cNvSpPr>
          <p:nvPr>
            <p:ph type="sldNum" sz="quarter" idx="5"/>
          </p:nvPr>
        </p:nvSpPr>
        <p:spPr/>
        <p:txBody>
          <a:bodyPr/>
          <a:lstStyle/>
          <a:p>
            <a:fld id="{84609680-38CA-8045-A6B4-7E2E149F3EC7}" type="slidenum">
              <a:rPr lang="en-GB" smtClean="0"/>
              <a:t>9</a:t>
            </a:fld>
            <a:endParaRPr lang="en-GB"/>
          </a:p>
        </p:txBody>
      </p:sp>
    </p:spTree>
    <p:extLst>
      <p:ext uri="{BB962C8B-B14F-4D97-AF65-F5344CB8AC3E}">
        <p14:creationId xmlns:p14="http://schemas.microsoft.com/office/powerpoint/2010/main" val="308961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11</a:t>
            </a:fld>
            <a:endParaRPr lang="en-GB" dirty="0"/>
          </a:p>
        </p:txBody>
      </p:sp>
    </p:spTree>
    <p:extLst>
      <p:ext uri="{BB962C8B-B14F-4D97-AF65-F5344CB8AC3E}">
        <p14:creationId xmlns:p14="http://schemas.microsoft.com/office/powerpoint/2010/main" val="351507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8 NRENs</a:t>
            </a:r>
          </a:p>
        </p:txBody>
      </p:sp>
      <p:sp>
        <p:nvSpPr>
          <p:cNvPr id="4" name="Slide Number Placeholder 3"/>
          <p:cNvSpPr>
            <a:spLocks noGrp="1"/>
          </p:cNvSpPr>
          <p:nvPr>
            <p:ph type="sldNum" sz="quarter" idx="5"/>
          </p:nvPr>
        </p:nvSpPr>
        <p:spPr/>
        <p:txBody>
          <a:bodyPr/>
          <a:lstStyle/>
          <a:p>
            <a:fld id="{EAA26957-3063-4AF5-9C10-771E4439D98E}" type="slidenum">
              <a:rPr lang="en-GB" smtClean="0"/>
              <a:t>12</a:t>
            </a:fld>
            <a:endParaRPr lang="en-GB" dirty="0"/>
          </a:p>
        </p:txBody>
      </p:sp>
    </p:spTree>
    <p:extLst>
      <p:ext uri="{BB962C8B-B14F-4D97-AF65-F5344CB8AC3E}">
        <p14:creationId xmlns:p14="http://schemas.microsoft.com/office/powerpoint/2010/main" val="2847002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13</a:t>
            </a:fld>
            <a:endParaRPr lang="en-GB" dirty="0"/>
          </a:p>
        </p:txBody>
      </p:sp>
    </p:spTree>
    <p:extLst>
      <p:ext uri="{BB962C8B-B14F-4D97-AF65-F5344CB8AC3E}">
        <p14:creationId xmlns:p14="http://schemas.microsoft.com/office/powerpoint/2010/main" val="488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concept is to investigate integrating DAS, SOP, SOP OTDR and SOP OFDR techniques, then integrating the different infrastructures involved, maximising on each others strengths.  The aim is not to create a new parallel research infrastructure but to integrate and compliment existing infrastructures together.  </a:t>
            </a:r>
          </a:p>
          <a:p>
            <a:endParaRPr lang="en-GB" dirty="0"/>
          </a:p>
          <a:p>
            <a:r>
              <a:rPr lang="en-GB" dirty="0"/>
              <a:t>Not for the NRENs or GÉANT to do research into earthquakes, tsunami’s and the likes, but to provide the infrastructure and services necessary for researchers to do their work, in the most easy, scalable and streamlined way possible.</a:t>
            </a:r>
          </a:p>
          <a:p>
            <a:endParaRPr lang="en-GB" dirty="0"/>
          </a:p>
          <a:p>
            <a:r>
              <a:rPr lang="en-GB" dirty="0"/>
              <a:t>To create a multi domain data source.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F7412EF-1208-8048-8399-C0358CA6F430}" type="slidenum">
              <a:rPr lang="en-GB" smtClean="0"/>
              <a:t>16</a:t>
            </a:fld>
            <a:endParaRPr lang="en-GB" dirty="0"/>
          </a:p>
        </p:txBody>
      </p:sp>
    </p:spTree>
    <p:extLst>
      <p:ext uri="{BB962C8B-B14F-4D97-AF65-F5344CB8AC3E}">
        <p14:creationId xmlns:p14="http://schemas.microsoft.com/office/powerpoint/2010/main" val="379497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896E-5C95-54B5-059A-4A5B640440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76A06DF-6B68-33C9-50D7-6FEA8D3F2FD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738611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575A9A-F66B-B354-5244-C0A3891C61D7}"/>
              </a:ext>
            </a:extLst>
          </p:cNvPr>
          <p:cNvSpPr/>
          <p:nvPr userDrawn="1"/>
        </p:nvSpPr>
        <p:spPr>
          <a:xfrm>
            <a:off x="0" y="0"/>
            <a:ext cx="12192000" cy="6858000"/>
          </a:xfrm>
          <a:prstGeom prst="rect">
            <a:avLst/>
          </a:prstGeom>
          <a:solidFill>
            <a:srgbClr val="2B3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Wave 16">
            <a:extLst>
              <a:ext uri="{FF2B5EF4-FFF2-40B4-BE49-F238E27FC236}">
                <a16:creationId xmlns:a16="http://schemas.microsoft.com/office/drawing/2014/main" id="{9D88BF2C-A4D0-02E6-BEB7-D760DD44821F}"/>
              </a:ext>
            </a:extLst>
          </p:cNvPr>
          <p:cNvSpPr/>
          <p:nvPr userDrawn="1"/>
        </p:nvSpPr>
        <p:spPr>
          <a:xfrm>
            <a:off x="-1033189" y="-3114966"/>
            <a:ext cx="14305636" cy="4945672"/>
          </a:xfrm>
          <a:prstGeom prst="wave">
            <a:avLst>
              <a:gd name="adj1" fmla="val 12500"/>
              <a:gd name="adj2" fmla="val 135"/>
            </a:avLst>
          </a:prstGeom>
          <a:solidFill>
            <a:srgbClr val="4D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a:extLst>
              <a:ext uri="{FF2B5EF4-FFF2-40B4-BE49-F238E27FC236}">
                <a16:creationId xmlns:a16="http://schemas.microsoft.com/office/drawing/2014/main" id="{6EDE72A4-5711-8709-310C-47A630231CC9}"/>
              </a:ext>
            </a:extLst>
          </p:cNvPr>
          <p:cNvSpPr/>
          <p:nvPr userDrawn="1"/>
        </p:nvSpPr>
        <p:spPr>
          <a:xfrm>
            <a:off x="-1473027" y="-3500835"/>
            <a:ext cx="14835028" cy="5278813"/>
          </a:xfrm>
          <a:prstGeom prst="wave">
            <a:avLst>
              <a:gd name="adj1" fmla="val 13596"/>
              <a:gd name="adj2" fmla="val 135"/>
            </a:avLst>
          </a:prstGeom>
          <a:solidFill>
            <a:srgbClr val="29B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ave 18">
            <a:extLst>
              <a:ext uri="{FF2B5EF4-FFF2-40B4-BE49-F238E27FC236}">
                <a16:creationId xmlns:a16="http://schemas.microsoft.com/office/drawing/2014/main" id="{168E4B9D-95F9-6639-1C05-51C3191571CE}"/>
              </a:ext>
            </a:extLst>
          </p:cNvPr>
          <p:cNvSpPr/>
          <p:nvPr userDrawn="1"/>
        </p:nvSpPr>
        <p:spPr>
          <a:xfrm rot="164108">
            <a:off x="-1263090" y="-3439323"/>
            <a:ext cx="14325600" cy="4945672"/>
          </a:xfrm>
          <a:prstGeom prst="wave">
            <a:avLst>
              <a:gd name="adj1" fmla="val 12500"/>
              <a:gd name="adj2" fmla="val 1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6">
            <a:extLst>
              <a:ext uri="{FF2B5EF4-FFF2-40B4-BE49-F238E27FC236}">
                <a16:creationId xmlns:a16="http://schemas.microsoft.com/office/drawing/2014/main" id="{D0795A64-883D-3527-46B5-E64704A10E73}"/>
              </a:ext>
            </a:extLst>
          </p:cNvPr>
          <p:cNvSpPr txBox="1">
            <a:spLocks/>
          </p:cNvSpPr>
          <p:nvPr userDrawn="1"/>
        </p:nvSpPr>
        <p:spPr>
          <a:xfrm>
            <a:off x="803455" y="5295277"/>
            <a:ext cx="1624786" cy="32320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rgbClr val="00B0F0"/>
                </a:solidFill>
              </a:rPr>
              <a:t>www.submerse.eu</a:t>
            </a:r>
            <a:endParaRPr lang="en-GB" sz="1400" dirty="0">
              <a:solidFill>
                <a:srgbClr val="00B0F0"/>
              </a:solidFill>
            </a:endParaRPr>
          </a:p>
        </p:txBody>
      </p:sp>
      <p:pic>
        <p:nvPicPr>
          <p:cNvPr id="23" name="Picture 22" descr="Graphical user interface, text, email&#10;&#10;Description automatically generated">
            <a:extLst>
              <a:ext uri="{FF2B5EF4-FFF2-40B4-BE49-F238E27FC236}">
                <a16:creationId xmlns:a16="http://schemas.microsoft.com/office/drawing/2014/main" id="{D876E7E2-3DE2-8D11-53E4-48B1DC3CEC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886" y="5706089"/>
            <a:ext cx="1984777" cy="414874"/>
          </a:xfrm>
          <a:prstGeom prst="rect">
            <a:avLst/>
          </a:prstGeom>
        </p:spPr>
      </p:pic>
      <p:pic>
        <p:nvPicPr>
          <p:cNvPr id="24" name="Picture 23" descr="Logo&#10;&#10;Description automatically generated">
            <a:extLst>
              <a:ext uri="{FF2B5EF4-FFF2-40B4-BE49-F238E27FC236}">
                <a16:creationId xmlns:a16="http://schemas.microsoft.com/office/drawing/2014/main" id="{881C6715-14A0-5D4F-8309-F77032036F4A}"/>
              </a:ext>
            </a:extLst>
          </p:cNvPr>
          <p:cNvPicPr>
            <a:picLocks noChangeAspect="1"/>
          </p:cNvPicPr>
          <p:nvPr userDrawn="1"/>
        </p:nvPicPr>
        <p:blipFill>
          <a:blip r:embed="rId3"/>
          <a:stretch>
            <a:fillRect/>
          </a:stretch>
        </p:blipFill>
        <p:spPr>
          <a:xfrm>
            <a:off x="9189615" y="373267"/>
            <a:ext cx="2521213" cy="901932"/>
          </a:xfrm>
          <a:prstGeom prst="rect">
            <a:avLst/>
          </a:prstGeom>
        </p:spPr>
      </p:pic>
      <p:sp>
        <p:nvSpPr>
          <p:cNvPr id="25" name="Rectangle 24">
            <a:extLst>
              <a:ext uri="{FF2B5EF4-FFF2-40B4-BE49-F238E27FC236}">
                <a16:creationId xmlns:a16="http://schemas.microsoft.com/office/drawing/2014/main" id="{E29E7732-57CC-A36C-D6D8-7C60E26AF754}"/>
              </a:ext>
            </a:extLst>
          </p:cNvPr>
          <p:cNvSpPr/>
          <p:nvPr userDrawn="1"/>
        </p:nvSpPr>
        <p:spPr>
          <a:xfrm>
            <a:off x="-1860698" y="-4187472"/>
            <a:ext cx="15562441" cy="397569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51A217A-13C8-627B-7FAE-7B5D3E2D5D1E}"/>
              </a:ext>
            </a:extLst>
          </p:cNvPr>
          <p:cNvSpPr/>
          <p:nvPr userDrawn="1"/>
        </p:nvSpPr>
        <p:spPr>
          <a:xfrm>
            <a:off x="-2432166" y="-957263"/>
            <a:ext cx="2285381" cy="596993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18DE812-C37F-41E4-F7CF-711906DA17D3}"/>
              </a:ext>
            </a:extLst>
          </p:cNvPr>
          <p:cNvSpPr/>
          <p:nvPr userDrawn="1"/>
        </p:nvSpPr>
        <p:spPr>
          <a:xfrm>
            <a:off x="12350603" y="-1285875"/>
            <a:ext cx="1994048" cy="6298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5819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998895" y="918524"/>
            <a:ext cx="9894723" cy="430909"/>
          </a:xfrm>
          <a:prstGeom prst="rect">
            <a:avLst/>
          </a:prstGeom>
        </p:spPr>
        <p:txBody>
          <a:bodyPr vert="horz" lIns="91440" tIns="45720" rIns="91440" bIns="45720" rtlCol="0" anchor="ctr">
            <a:normAutofit/>
          </a:bodyPr>
          <a:lstStyle>
            <a:lvl1pPr>
              <a:defRPr>
                <a:solidFill>
                  <a:schemeClr val="accent2">
                    <a:lumMod val="90000"/>
                    <a:lumOff val="10000"/>
                  </a:schemeClr>
                </a:solidFill>
              </a:defRPr>
            </a:lvl1pPr>
          </a:lstStyle>
          <a:p>
            <a:r>
              <a:rPr lang="en-GB"/>
              <a:t>Click to edit Master title style</a:t>
            </a:r>
            <a:endParaRPr lang="en-GB" dirty="0"/>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998895" y="1567629"/>
            <a:ext cx="9894887" cy="4503737"/>
          </a:xfrm>
          <a:prstGeom prst="rect">
            <a:avLst/>
          </a:prstGeom>
        </p:spPr>
        <p:txBody>
          <a:bodyPr/>
          <a:lstStyle>
            <a:lvl1pPr>
              <a:defRPr>
                <a:solidFill>
                  <a:schemeClr val="accent2">
                    <a:lumMod val="90000"/>
                    <a:lumOff val="10000"/>
                  </a:schemeClr>
                </a:solidFill>
              </a:defRPr>
            </a:lvl1pPr>
            <a:lvl2pPr>
              <a:defRPr>
                <a:solidFill>
                  <a:schemeClr val="accent2">
                    <a:lumMod val="90000"/>
                    <a:lumOff val="10000"/>
                  </a:schemeClr>
                </a:solidFill>
              </a:defRPr>
            </a:lvl2pPr>
            <a:lvl3pPr>
              <a:defRPr>
                <a:solidFill>
                  <a:schemeClr val="accent2">
                    <a:lumMod val="90000"/>
                    <a:lumOff val="10000"/>
                  </a:schemeClr>
                </a:solidFill>
              </a:defRPr>
            </a:lvl3pPr>
            <a:lvl4pPr>
              <a:defRPr>
                <a:solidFill>
                  <a:schemeClr val="accent2">
                    <a:lumMod val="90000"/>
                    <a:lumOff val="10000"/>
                  </a:schemeClr>
                </a:solidFill>
              </a:defRPr>
            </a:lvl4pPr>
            <a:lvl5pPr>
              <a:defRPr>
                <a:solidFill>
                  <a:schemeClr val="accent2">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45545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7386" y="0"/>
            <a:ext cx="2864614" cy="6858000"/>
          </a:xfrm>
          <a:prstGeom prst="rect">
            <a:avLst/>
          </a:prstGeom>
        </p:spPr>
      </p:pic>
      <p:sp>
        <p:nvSpPr>
          <p:cNvPr id="2" name="Title 1"/>
          <p:cNvSpPr>
            <a:spLocks noGrp="1"/>
          </p:cNvSpPr>
          <p:nvPr>
            <p:ph type="title"/>
          </p:nvPr>
        </p:nvSpPr>
        <p:spPr/>
        <p:txBody>
          <a:bodyPr/>
          <a:lstStyle/>
          <a:p>
            <a:r>
              <a:rPr lang="en-GB"/>
              <a:t>Click to edit Master title style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8" name="Text Placeholder 24"/>
          <p:cNvSpPr>
            <a:spLocks noGrp="1"/>
          </p:cNvSpPr>
          <p:nvPr>
            <p:ph idx="1"/>
          </p:nvPr>
        </p:nvSpPr>
        <p:spPr>
          <a:xfrm>
            <a:off x="998895"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dirty="0">
                <a:solidFill>
                  <a:srgbClr val="03435F"/>
                </a:solidFill>
                <a:latin typeface="+mn-lt"/>
              </a:rPr>
              <a:t>www.geant.org</a:t>
            </a:r>
            <a:endParaRPr lang="en-GB" sz="1200" dirty="0">
              <a:solidFill>
                <a:srgbClr val="03435F"/>
              </a:solidFill>
              <a:latin typeface="+mn-lt"/>
            </a:endParaRPr>
          </a:p>
        </p:txBody>
      </p:sp>
      <p:sp>
        <p:nvSpPr>
          <p:cNvPr id="10" name="Slide Number Placeholder 3"/>
          <p:cNvSpPr>
            <a:spLocks noGrp="1"/>
          </p:cNvSpPr>
          <p:nvPr>
            <p:ph type="sldNum" sz="quarter" idx="4"/>
          </p:nvPr>
        </p:nvSpPr>
        <p:spPr>
          <a:xfrm>
            <a:off x="8498510" y="6283080"/>
            <a:ext cx="670560" cy="332052"/>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83EB0FA4-9B1C-4D6B-AF0A-97437B69127A}" type="slidenum">
              <a:rPr lang="en-GB" smtClean="0"/>
              <a:pPr/>
              <a:t>‹#›</a:t>
            </a:fld>
            <a:r>
              <a:rPr lang="en-GB" dirty="0"/>
              <a:t>     |</a:t>
            </a:r>
          </a:p>
        </p:txBody>
      </p:sp>
    </p:spTree>
    <p:extLst>
      <p:ext uri="{BB962C8B-B14F-4D97-AF65-F5344CB8AC3E}">
        <p14:creationId xmlns:p14="http://schemas.microsoft.com/office/powerpoint/2010/main" val="1404846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C5EA7-224A-DAD6-0EB7-85ABD6DADD1B}"/>
              </a:ext>
            </a:extLst>
          </p:cNvPr>
          <p:cNvSpPr>
            <a:spLocks noGrp="1"/>
          </p:cNvSpPr>
          <p:nvPr>
            <p:ph type="body" idx="1"/>
          </p:nvPr>
        </p:nvSpPr>
        <p:spPr>
          <a:xfrm>
            <a:off x="838200" y="1440032"/>
            <a:ext cx="10515600" cy="492604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ectangle 6">
            <a:extLst>
              <a:ext uri="{FF2B5EF4-FFF2-40B4-BE49-F238E27FC236}">
                <a16:creationId xmlns:a16="http://schemas.microsoft.com/office/drawing/2014/main" id="{3D167D5A-790A-240A-C23D-A1187C07FCC7}"/>
              </a:ext>
            </a:extLst>
          </p:cNvPr>
          <p:cNvSpPr/>
          <p:nvPr userDrawn="1"/>
        </p:nvSpPr>
        <p:spPr>
          <a:xfrm>
            <a:off x="0" y="1"/>
            <a:ext cx="9888834" cy="1180672"/>
          </a:xfrm>
          <a:prstGeom prst="rect">
            <a:avLst/>
          </a:prstGeom>
          <a:solidFill>
            <a:srgbClr val="2B3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3600C6A-ACFE-232E-7EF1-4BD2618475B3}"/>
              </a:ext>
            </a:extLst>
          </p:cNvPr>
          <p:cNvSpPr/>
          <p:nvPr userDrawn="1"/>
        </p:nvSpPr>
        <p:spPr>
          <a:xfrm>
            <a:off x="9006998" y="0"/>
            <a:ext cx="1763672" cy="1180672"/>
          </a:xfrm>
          <a:custGeom>
            <a:avLst/>
            <a:gdLst>
              <a:gd name="connsiteX0" fmla="*/ 0 w 1763672"/>
              <a:gd name="connsiteY0" fmla="*/ 0 h 1168234"/>
              <a:gd name="connsiteX1" fmla="*/ 1763672 w 1763672"/>
              <a:gd name="connsiteY1" fmla="*/ 0 h 1168234"/>
              <a:gd name="connsiteX2" fmla="*/ 1763672 w 1763672"/>
              <a:gd name="connsiteY2" fmla="*/ 1168234 h 1168234"/>
              <a:gd name="connsiteX3" fmla="*/ 865325 w 1763672"/>
              <a:gd name="connsiteY3" fmla="*/ 1168234 h 1168234"/>
              <a:gd name="connsiteX4" fmla="*/ 837412 w 1763672"/>
              <a:gd name="connsiteY4" fmla="*/ 1099748 h 1168234"/>
              <a:gd name="connsiteX5" fmla="*/ 106872 w 1763672"/>
              <a:gd name="connsiteY5" fmla="*/ 92778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672" h="1168234">
                <a:moveTo>
                  <a:pt x="0" y="0"/>
                </a:moveTo>
                <a:lnTo>
                  <a:pt x="1763672" y="0"/>
                </a:lnTo>
                <a:lnTo>
                  <a:pt x="1763672" y="1168234"/>
                </a:lnTo>
                <a:lnTo>
                  <a:pt x="865325" y="1168234"/>
                </a:lnTo>
                <a:lnTo>
                  <a:pt x="837412" y="1099748"/>
                </a:lnTo>
                <a:cubicBezTo>
                  <a:pt x="665194" y="722680"/>
                  <a:pt x="415756" y="381676"/>
                  <a:pt x="106872" y="9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0C9F3D09-E2FB-C288-0ACE-B3BE15807037}"/>
              </a:ext>
            </a:extLst>
          </p:cNvPr>
          <p:cNvSpPr/>
          <p:nvPr userDrawn="1"/>
        </p:nvSpPr>
        <p:spPr>
          <a:xfrm>
            <a:off x="8567941" y="0"/>
            <a:ext cx="1320893" cy="1180672"/>
          </a:xfrm>
          <a:custGeom>
            <a:avLst/>
            <a:gdLst>
              <a:gd name="connsiteX0" fmla="*/ 0 w 1320893"/>
              <a:gd name="connsiteY0" fmla="*/ 0 h 1168234"/>
              <a:gd name="connsiteX1" fmla="*/ 456399 w 1320893"/>
              <a:gd name="connsiteY1" fmla="*/ 0 h 1168234"/>
              <a:gd name="connsiteX2" fmla="*/ 563270 w 1320893"/>
              <a:gd name="connsiteY2" fmla="*/ 92778 h 1168234"/>
              <a:gd name="connsiteX3" fmla="*/ 1293811 w 1320893"/>
              <a:gd name="connsiteY3" fmla="*/ 1099748 h 1168234"/>
              <a:gd name="connsiteX4" fmla="*/ 1320893 w 1320893"/>
              <a:gd name="connsiteY4" fmla="*/ 1168234 h 1168234"/>
              <a:gd name="connsiteX5" fmla="*/ 1208844 w 1320893"/>
              <a:gd name="connsiteY5" fmla="*/ 1168234 h 1168234"/>
              <a:gd name="connsiteX6" fmla="*/ 1145512 w 1320893"/>
              <a:gd name="connsiteY6" fmla="*/ 1053712 h 1168234"/>
              <a:gd name="connsiteX7" fmla="*/ 104246 w 1320893"/>
              <a:gd name="connsiteY7" fmla="*/ 52391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893" h="1168234">
                <a:moveTo>
                  <a:pt x="0" y="0"/>
                </a:moveTo>
                <a:lnTo>
                  <a:pt x="456399" y="0"/>
                </a:lnTo>
                <a:lnTo>
                  <a:pt x="563270" y="92778"/>
                </a:lnTo>
                <a:cubicBezTo>
                  <a:pt x="872154" y="381676"/>
                  <a:pt x="1121593" y="722680"/>
                  <a:pt x="1293811" y="1099748"/>
                </a:cubicBezTo>
                <a:lnTo>
                  <a:pt x="1320893" y="1168234"/>
                </a:lnTo>
                <a:lnTo>
                  <a:pt x="1208844" y="1168234"/>
                </a:lnTo>
                <a:lnTo>
                  <a:pt x="1145512" y="1053712"/>
                </a:lnTo>
                <a:cubicBezTo>
                  <a:pt x="892973" y="635249"/>
                  <a:pt x="533196" y="288787"/>
                  <a:pt x="104246" y="52391"/>
                </a:cubicBezTo>
                <a:close/>
              </a:path>
            </a:pathLst>
          </a:custGeom>
          <a:solidFill>
            <a:srgbClr val="29B4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Logo&#10;&#10;Description automatically generated">
            <a:extLst>
              <a:ext uri="{FF2B5EF4-FFF2-40B4-BE49-F238E27FC236}">
                <a16:creationId xmlns:a16="http://schemas.microsoft.com/office/drawing/2014/main" id="{89DE7FE7-02B4-9C9E-D756-0F14E10E6448}"/>
              </a:ext>
            </a:extLst>
          </p:cNvPr>
          <p:cNvPicPr>
            <a:picLocks noChangeAspect="1"/>
          </p:cNvPicPr>
          <p:nvPr userDrawn="1"/>
        </p:nvPicPr>
        <p:blipFill>
          <a:blip r:embed="rId6"/>
          <a:stretch>
            <a:fillRect/>
          </a:stretch>
        </p:blipFill>
        <p:spPr>
          <a:xfrm>
            <a:off x="9954235" y="250960"/>
            <a:ext cx="1928152" cy="689772"/>
          </a:xfrm>
          <a:prstGeom prst="rect">
            <a:avLst/>
          </a:prstGeom>
        </p:spPr>
      </p:pic>
      <p:sp>
        <p:nvSpPr>
          <p:cNvPr id="2" name="Title Placeholder 1">
            <a:extLst>
              <a:ext uri="{FF2B5EF4-FFF2-40B4-BE49-F238E27FC236}">
                <a16:creationId xmlns:a16="http://schemas.microsoft.com/office/drawing/2014/main" id="{B7B06937-2FCF-9AC3-EC7D-C0AF20307C6C}"/>
              </a:ext>
            </a:extLst>
          </p:cNvPr>
          <p:cNvSpPr>
            <a:spLocks noGrp="1"/>
          </p:cNvSpPr>
          <p:nvPr>
            <p:ph type="title"/>
          </p:nvPr>
        </p:nvSpPr>
        <p:spPr>
          <a:xfrm>
            <a:off x="838200" y="0"/>
            <a:ext cx="8168798" cy="1180671"/>
          </a:xfrm>
          <a:prstGeom prst="rect">
            <a:avLst/>
          </a:prstGeom>
        </p:spPr>
        <p:txBody>
          <a:bodyPr vert="horz" lIns="91440" tIns="45720" rIns="91440" bIns="45720" rtlCol="0" anchor="ctr">
            <a:normAutofit/>
          </a:bodyPr>
          <a:lstStyle/>
          <a:p>
            <a:r>
              <a:rPr lang="en-GB"/>
              <a:t>Click to edit Master title style</a:t>
            </a:r>
            <a:endParaRPr lang="en-US" dirty="0"/>
          </a:p>
        </p:txBody>
      </p:sp>
    </p:spTree>
    <p:extLst>
      <p:ext uri="{BB962C8B-B14F-4D97-AF65-F5344CB8AC3E}">
        <p14:creationId xmlns:p14="http://schemas.microsoft.com/office/powerpoint/2010/main" val="1659514161"/>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Lst>
  <p:txStyles>
    <p:titleStyle>
      <a:lvl1pPr algn="l" defTabSz="914400" rtl="0" eaLnBrk="1" latinLnBrk="0" hangingPunct="1">
        <a:lnSpc>
          <a:spcPct val="90000"/>
        </a:lnSpc>
        <a:spcBef>
          <a:spcPct val="0"/>
        </a:spcBef>
        <a:buNone/>
        <a:defRPr sz="2400" b="1" kern="1200">
          <a:solidFill>
            <a:srgbClr val="4DBCE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2B388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2B388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2B388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2B388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2B388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emf"/><Relationship Id="rId26" Type="http://schemas.openxmlformats.org/officeDocument/2006/relationships/image" Target="../media/image44.emf"/><Relationship Id="rId3" Type="http://schemas.openxmlformats.org/officeDocument/2006/relationships/image" Target="../media/image21.jpg"/><Relationship Id="rId21" Type="http://schemas.openxmlformats.org/officeDocument/2006/relationships/image" Target="../media/image39.sv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jpg"/><Relationship Id="rId25"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34.gif"/><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emf"/><Relationship Id="rId23" Type="http://schemas.openxmlformats.org/officeDocument/2006/relationships/image" Target="../media/image41.svg"/><Relationship Id="rId28" Type="http://schemas.openxmlformats.org/officeDocument/2006/relationships/image" Target="../media/image46.png"/><Relationship Id="rId10" Type="http://schemas.openxmlformats.org/officeDocument/2006/relationships/image" Target="../media/image28.png"/><Relationship Id="rId19" Type="http://schemas.openxmlformats.org/officeDocument/2006/relationships/image" Target="../media/image37.jp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gif"/><Relationship Id="rId22" Type="http://schemas.openxmlformats.org/officeDocument/2006/relationships/image" Target="../media/image40.png"/><Relationship Id="rId27" Type="http://schemas.openxmlformats.org/officeDocument/2006/relationships/image" Target="../media/image45.jpg"/><Relationship Id="rId30"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image" Target="../media/image62.jpg"/><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10" Type="http://schemas.openxmlformats.org/officeDocument/2006/relationships/image" Target="../media/image70.jpg"/><Relationship Id="rId4" Type="http://schemas.openxmlformats.org/officeDocument/2006/relationships/image" Target="../media/image64.jpg"/><Relationship Id="rId9" Type="http://schemas.openxmlformats.org/officeDocument/2006/relationships/image" Target="../media/image69.jp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20.pn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68.jpg"/><Relationship Id="rId4" Type="http://schemas.openxmlformats.org/officeDocument/2006/relationships/image" Target="../media/image730.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microsoft.com/office/2017/06/relationships/model3d" Target="../media/model3d1.glb"/><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A16472-BA94-CE64-8657-FF34E6AA2AA9}"/>
              </a:ext>
            </a:extLst>
          </p:cNvPr>
          <p:cNvSpPr/>
          <p:nvPr/>
        </p:nvSpPr>
        <p:spPr>
          <a:xfrm>
            <a:off x="763642" y="1674674"/>
            <a:ext cx="8092966" cy="1754326"/>
          </a:xfrm>
          <a:prstGeom prst="rect">
            <a:avLst/>
          </a:prstGeom>
        </p:spPr>
        <p:txBody>
          <a:bodyPr wrap="square">
            <a:spAutoFit/>
          </a:bodyPr>
          <a:lstStyle/>
          <a:p>
            <a:r>
              <a:rPr lang="en-GB" altLang="en-US" sz="3600" b="1" dirty="0">
                <a:solidFill>
                  <a:schemeClr val="bg1"/>
                </a:solidFill>
                <a:latin typeface="Arial" panose="020B0604020202020204" pitchFamily="34" charset="0"/>
                <a:cs typeface="Arial" panose="020B0604020202020204" pitchFamily="34" charset="0"/>
              </a:rPr>
              <a:t>SUBMERSE: turning submarine telecommunications cables into planetary sensors</a:t>
            </a:r>
            <a:endParaRPr lang="en-GB" altLang="zh-CN" sz="3600" b="1" dirty="0">
              <a:solidFill>
                <a:schemeClr val="bg1"/>
              </a:solidFill>
              <a:latin typeface="Arial" panose="020B0604020202020204" pitchFamily="34" charset="0"/>
              <a:cs typeface="Arial" panose="020B0604020202020204" pitchFamily="34" charset="0"/>
            </a:endParaRPr>
          </a:p>
        </p:txBody>
      </p:sp>
      <p:sp>
        <p:nvSpPr>
          <p:cNvPr id="3" name="Rectángulo 3075">
            <a:extLst>
              <a:ext uri="{FF2B5EF4-FFF2-40B4-BE49-F238E27FC236}">
                <a16:creationId xmlns:a16="http://schemas.microsoft.com/office/drawing/2014/main" id="{331B3789-6F09-5F04-F61A-3AE414BEA3BB}"/>
              </a:ext>
            </a:extLst>
          </p:cNvPr>
          <p:cNvSpPr>
            <a:spLocks noChangeArrowheads="1"/>
          </p:cNvSpPr>
          <p:nvPr/>
        </p:nvSpPr>
        <p:spPr bwMode="auto">
          <a:xfrm>
            <a:off x="763642" y="3756219"/>
            <a:ext cx="4605939" cy="183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GB" altLang="en-US" sz="2000" b="1" dirty="0">
                <a:solidFill>
                  <a:schemeClr val="bg1"/>
                </a:solidFill>
                <a:latin typeface="Arial" panose="020B0604020202020204" pitchFamily="34" charset="0"/>
                <a:cs typeface="Arial" panose="020B0604020202020204" pitchFamily="34" charset="0"/>
              </a:rPr>
              <a:t>Chris Atherton, GÉANT</a:t>
            </a:r>
          </a:p>
          <a:p>
            <a:pPr>
              <a:spcBef>
                <a:spcPct val="20000"/>
              </a:spcBef>
            </a:pPr>
            <a:r>
              <a:rPr lang="en-GB" altLang="en-US" sz="2000" b="1" dirty="0">
                <a:solidFill>
                  <a:schemeClr val="bg1"/>
                </a:solidFill>
                <a:latin typeface="Arial" panose="020B0604020202020204" pitchFamily="34" charset="0"/>
                <a:cs typeface="Arial" panose="020B0604020202020204" pitchFamily="34" charset="0"/>
              </a:rPr>
              <a:t>28</a:t>
            </a:r>
            <a:r>
              <a:rPr lang="en-GB" altLang="en-US" sz="2000" b="1" baseline="30000" dirty="0">
                <a:solidFill>
                  <a:schemeClr val="bg1"/>
                </a:solidFill>
                <a:latin typeface="Arial" panose="020B0604020202020204" pitchFamily="34" charset="0"/>
                <a:cs typeface="Arial" panose="020B0604020202020204" pitchFamily="34" charset="0"/>
              </a:rPr>
              <a:t>th</a:t>
            </a:r>
            <a:r>
              <a:rPr lang="en-GB" altLang="en-US" sz="2000" b="1" dirty="0">
                <a:solidFill>
                  <a:schemeClr val="bg1"/>
                </a:solidFill>
                <a:latin typeface="Arial" panose="020B0604020202020204" pitchFamily="34" charset="0"/>
                <a:cs typeface="Arial" panose="020B0604020202020204" pitchFamily="34" charset="0"/>
              </a:rPr>
              <a:t> Apr 25</a:t>
            </a:r>
          </a:p>
          <a:p>
            <a:pPr>
              <a:spcBef>
                <a:spcPct val="20000"/>
              </a:spcBef>
            </a:pPr>
            <a:r>
              <a:rPr lang="en-GB" altLang="en-US" sz="2000" b="1" dirty="0">
                <a:solidFill>
                  <a:schemeClr val="bg1"/>
                </a:solidFill>
                <a:latin typeface="Arial" panose="020B0604020202020204" pitchFamily="34" charset="0"/>
                <a:cs typeface="Arial" panose="020B0604020202020204" pitchFamily="34" charset="0"/>
              </a:rPr>
              <a:t>EGU25, Vienna, Austria</a:t>
            </a:r>
          </a:p>
        </p:txBody>
      </p:sp>
      <p:pic>
        <p:nvPicPr>
          <p:cNvPr id="1026" name="Picture 2" descr="Creative Commons Attribution 4.0 International">
            <a:extLst>
              <a:ext uri="{FF2B5EF4-FFF2-40B4-BE49-F238E27FC236}">
                <a16:creationId xmlns:a16="http://schemas.microsoft.com/office/drawing/2014/main" id="{92F941E1-7254-6B53-A4B0-17DD78ABD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0758" y="5404441"/>
            <a:ext cx="11176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294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ECF107E-9CD7-B2E0-F749-3E7FC29F5447}"/>
              </a:ext>
            </a:extLst>
          </p:cNvPr>
          <p:cNvSpPr txBox="1"/>
          <p:nvPr/>
        </p:nvSpPr>
        <p:spPr>
          <a:xfrm>
            <a:off x="994786" y="1285261"/>
            <a:ext cx="2441750" cy="369332"/>
          </a:xfrm>
          <a:prstGeom prst="rect">
            <a:avLst/>
          </a:prstGeom>
          <a:noFill/>
        </p:spPr>
        <p:txBody>
          <a:bodyPr wrap="square" rtlCol="0">
            <a:spAutoFit/>
          </a:bodyPr>
          <a:lstStyle/>
          <a:p>
            <a:pPr algn="ctr"/>
            <a:r>
              <a:rPr lang="en-NL" b="1" dirty="0"/>
              <a:t>DAS</a:t>
            </a:r>
          </a:p>
        </p:txBody>
      </p:sp>
      <p:sp>
        <p:nvSpPr>
          <p:cNvPr id="17" name="TextBox 16">
            <a:extLst>
              <a:ext uri="{FF2B5EF4-FFF2-40B4-BE49-F238E27FC236}">
                <a16:creationId xmlns:a16="http://schemas.microsoft.com/office/drawing/2014/main" id="{D6C539B8-3F77-6667-7C43-83C137214944}"/>
              </a:ext>
            </a:extLst>
          </p:cNvPr>
          <p:cNvSpPr txBox="1"/>
          <p:nvPr/>
        </p:nvSpPr>
        <p:spPr>
          <a:xfrm>
            <a:off x="4844662" y="1222514"/>
            <a:ext cx="2441750" cy="369332"/>
          </a:xfrm>
          <a:prstGeom prst="rect">
            <a:avLst/>
          </a:prstGeom>
          <a:noFill/>
        </p:spPr>
        <p:txBody>
          <a:bodyPr wrap="square" rtlCol="0">
            <a:spAutoFit/>
          </a:bodyPr>
          <a:lstStyle/>
          <a:p>
            <a:pPr algn="ctr"/>
            <a:r>
              <a:rPr lang="en-NL" b="1" dirty="0"/>
              <a:t>SOP</a:t>
            </a:r>
          </a:p>
        </p:txBody>
      </p:sp>
      <p:sp>
        <p:nvSpPr>
          <p:cNvPr id="18" name="TextBox 17">
            <a:extLst>
              <a:ext uri="{FF2B5EF4-FFF2-40B4-BE49-F238E27FC236}">
                <a16:creationId xmlns:a16="http://schemas.microsoft.com/office/drawing/2014/main" id="{EBDB3809-7436-2737-50C4-76CF3B5DD722}"/>
              </a:ext>
            </a:extLst>
          </p:cNvPr>
          <p:cNvSpPr txBox="1"/>
          <p:nvPr/>
        </p:nvSpPr>
        <p:spPr>
          <a:xfrm>
            <a:off x="8717547" y="1268549"/>
            <a:ext cx="2441750" cy="369332"/>
          </a:xfrm>
          <a:prstGeom prst="rect">
            <a:avLst/>
          </a:prstGeom>
          <a:noFill/>
        </p:spPr>
        <p:txBody>
          <a:bodyPr wrap="square" rtlCol="0">
            <a:spAutoFit/>
          </a:bodyPr>
          <a:lstStyle/>
          <a:p>
            <a:pPr algn="ctr"/>
            <a:r>
              <a:rPr lang="en-NL" b="1" dirty="0"/>
              <a:t>IPD</a:t>
            </a:r>
          </a:p>
        </p:txBody>
      </p:sp>
      <p:sp>
        <p:nvSpPr>
          <p:cNvPr id="19" name="TextBox 18">
            <a:extLst>
              <a:ext uri="{FF2B5EF4-FFF2-40B4-BE49-F238E27FC236}">
                <a16:creationId xmlns:a16="http://schemas.microsoft.com/office/drawing/2014/main" id="{D2BB9F6C-88EE-D80E-A7B6-0239F0A559C9}"/>
              </a:ext>
            </a:extLst>
          </p:cNvPr>
          <p:cNvSpPr txBox="1"/>
          <p:nvPr/>
        </p:nvSpPr>
        <p:spPr>
          <a:xfrm>
            <a:off x="924448" y="1637881"/>
            <a:ext cx="2582426" cy="646331"/>
          </a:xfrm>
          <a:prstGeom prst="rect">
            <a:avLst/>
          </a:prstGeom>
          <a:noFill/>
        </p:spPr>
        <p:txBody>
          <a:bodyPr wrap="square" rtlCol="0">
            <a:spAutoFit/>
          </a:bodyPr>
          <a:lstStyle/>
          <a:p>
            <a:pPr algn="ctr"/>
            <a:r>
              <a:rPr lang="en-NL" i="1" dirty="0"/>
              <a:t>Distributed Accoustic Sensing</a:t>
            </a:r>
          </a:p>
        </p:txBody>
      </p:sp>
      <p:sp>
        <p:nvSpPr>
          <p:cNvPr id="20" name="TextBox 19">
            <a:extLst>
              <a:ext uri="{FF2B5EF4-FFF2-40B4-BE49-F238E27FC236}">
                <a16:creationId xmlns:a16="http://schemas.microsoft.com/office/drawing/2014/main" id="{5F8B03E8-FBA6-6F2F-F72A-0C831B1E8B0A}"/>
              </a:ext>
            </a:extLst>
          </p:cNvPr>
          <p:cNvSpPr txBox="1"/>
          <p:nvPr/>
        </p:nvSpPr>
        <p:spPr>
          <a:xfrm>
            <a:off x="4804787" y="1637881"/>
            <a:ext cx="2582426" cy="369332"/>
          </a:xfrm>
          <a:prstGeom prst="rect">
            <a:avLst/>
          </a:prstGeom>
          <a:noFill/>
        </p:spPr>
        <p:txBody>
          <a:bodyPr wrap="square" rtlCol="0">
            <a:spAutoFit/>
          </a:bodyPr>
          <a:lstStyle/>
          <a:p>
            <a:pPr algn="ctr"/>
            <a:r>
              <a:rPr lang="en-NL" i="1" dirty="0"/>
              <a:t>State of Polarisation</a:t>
            </a:r>
          </a:p>
        </p:txBody>
      </p:sp>
      <p:sp>
        <p:nvSpPr>
          <p:cNvPr id="21" name="TextBox 20">
            <a:extLst>
              <a:ext uri="{FF2B5EF4-FFF2-40B4-BE49-F238E27FC236}">
                <a16:creationId xmlns:a16="http://schemas.microsoft.com/office/drawing/2014/main" id="{C7B9B360-16AA-EAFE-4DBD-AFC8FC9F6C02}"/>
              </a:ext>
            </a:extLst>
          </p:cNvPr>
          <p:cNvSpPr txBox="1"/>
          <p:nvPr/>
        </p:nvSpPr>
        <p:spPr>
          <a:xfrm>
            <a:off x="8726994" y="1630847"/>
            <a:ext cx="2582426" cy="646331"/>
          </a:xfrm>
          <a:prstGeom prst="rect">
            <a:avLst/>
          </a:prstGeom>
          <a:noFill/>
        </p:spPr>
        <p:txBody>
          <a:bodyPr wrap="square" rtlCol="0">
            <a:spAutoFit/>
          </a:bodyPr>
          <a:lstStyle/>
          <a:p>
            <a:pPr algn="ctr"/>
            <a:r>
              <a:rPr lang="en-NL" i="1" dirty="0"/>
              <a:t>Introformetric Phase Detection</a:t>
            </a:r>
          </a:p>
        </p:txBody>
      </p:sp>
      <p:sp>
        <p:nvSpPr>
          <p:cNvPr id="2" name="TextBox 1">
            <a:extLst>
              <a:ext uri="{FF2B5EF4-FFF2-40B4-BE49-F238E27FC236}">
                <a16:creationId xmlns:a16="http://schemas.microsoft.com/office/drawing/2014/main" id="{9982D9DB-C0C9-5022-2959-C911CC712D9E}"/>
              </a:ext>
            </a:extLst>
          </p:cNvPr>
          <p:cNvSpPr txBox="1"/>
          <p:nvPr/>
        </p:nvSpPr>
        <p:spPr>
          <a:xfrm>
            <a:off x="938684" y="4401178"/>
            <a:ext cx="2427514" cy="1477328"/>
          </a:xfrm>
          <a:prstGeom prst="rect">
            <a:avLst/>
          </a:prstGeom>
          <a:noFill/>
        </p:spPr>
        <p:txBody>
          <a:bodyPr wrap="square" rtlCol="0">
            <a:spAutoFit/>
          </a:bodyPr>
          <a:lstStyle/>
          <a:p>
            <a:r>
              <a:rPr lang="en-NL" dirty="0"/>
              <a:t>Uses reflections from impurities in the fibre when a laser light hits the side, to measure stretch and strain.</a:t>
            </a:r>
          </a:p>
        </p:txBody>
      </p:sp>
      <p:sp>
        <p:nvSpPr>
          <p:cNvPr id="3" name="TextBox 2">
            <a:extLst>
              <a:ext uri="{FF2B5EF4-FFF2-40B4-BE49-F238E27FC236}">
                <a16:creationId xmlns:a16="http://schemas.microsoft.com/office/drawing/2014/main" id="{A1BF1FC1-0806-95FD-5624-32C0A144C264}"/>
              </a:ext>
            </a:extLst>
          </p:cNvPr>
          <p:cNvSpPr txBox="1"/>
          <p:nvPr/>
        </p:nvSpPr>
        <p:spPr>
          <a:xfrm>
            <a:off x="4794738" y="4401178"/>
            <a:ext cx="2427514" cy="1754326"/>
          </a:xfrm>
          <a:prstGeom prst="rect">
            <a:avLst/>
          </a:prstGeom>
          <a:noFill/>
        </p:spPr>
        <p:txBody>
          <a:bodyPr wrap="square" rtlCol="0">
            <a:spAutoFit/>
          </a:bodyPr>
          <a:lstStyle/>
          <a:p>
            <a:r>
              <a:rPr lang="en-NL" dirty="0"/>
              <a:t>Uses the changes in position of the laser light as it exits the fibre to detect changes made to the cable the laser light travels through.</a:t>
            </a:r>
          </a:p>
        </p:txBody>
      </p:sp>
      <p:sp>
        <p:nvSpPr>
          <p:cNvPr id="4" name="TextBox 3">
            <a:extLst>
              <a:ext uri="{FF2B5EF4-FFF2-40B4-BE49-F238E27FC236}">
                <a16:creationId xmlns:a16="http://schemas.microsoft.com/office/drawing/2014/main" id="{90446582-84BA-2A62-E963-99E001DD0BBC}"/>
              </a:ext>
            </a:extLst>
          </p:cNvPr>
          <p:cNvSpPr txBox="1"/>
          <p:nvPr/>
        </p:nvSpPr>
        <p:spPr>
          <a:xfrm>
            <a:off x="8807679" y="4401178"/>
            <a:ext cx="2427514" cy="2031325"/>
          </a:xfrm>
          <a:prstGeom prst="rect">
            <a:avLst/>
          </a:prstGeom>
          <a:noFill/>
        </p:spPr>
        <p:txBody>
          <a:bodyPr wrap="square" rtlCol="0">
            <a:spAutoFit/>
          </a:bodyPr>
          <a:lstStyle/>
          <a:p>
            <a:r>
              <a:rPr lang="en-NL" dirty="0"/>
              <a:t>Uses the changes in the time of arrival of the laser light when compared against a reference signal to detect changes to the cable</a:t>
            </a:r>
          </a:p>
        </p:txBody>
      </p:sp>
      <p:pic>
        <p:nvPicPr>
          <p:cNvPr id="7" name="Picture 6">
            <a:extLst>
              <a:ext uri="{FF2B5EF4-FFF2-40B4-BE49-F238E27FC236}">
                <a16:creationId xmlns:a16="http://schemas.microsoft.com/office/drawing/2014/main" id="{9DB0D3F3-50D6-8FBA-06D8-B195C64A30D0}"/>
              </a:ext>
            </a:extLst>
          </p:cNvPr>
          <p:cNvPicPr>
            <a:picLocks noChangeAspect="1"/>
          </p:cNvPicPr>
          <p:nvPr/>
        </p:nvPicPr>
        <p:blipFill>
          <a:blip r:embed="rId2"/>
          <a:srcRect l="16273" r="11813"/>
          <a:stretch/>
        </p:blipFill>
        <p:spPr>
          <a:xfrm>
            <a:off x="163343" y="2536007"/>
            <a:ext cx="3835888" cy="1600201"/>
          </a:xfrm>
          <a:prstGeom prst="rect">
            <a:avLst/>
          </a:prstGeom>
        </p:spPr>
      </p:pic>
      <p:pic>
        <p:nvPicPr>
          <p:cNvPr id="25" name="Picture 24">
            <a:extLst>
              <a:ext uri="{FF2B5EF4-FFF2-40B4-BE49-F238E27FC236}">
                <a16:creationId xmlns:a16="http://schemas.microsoft.com/office/drawing/2014/main" id="{E9E64E38-00A1-715F-265E-62DF6E1A7B42}"/>
              </a:ext>
            </a:extLst>
          </p:cNvPr>
          <p:cNvPicPr>
            <a:picLocks noChangeAspect="1"/>
          </p:cNvPicPr>
          <p:nvPr/>
        </p:nvPicPr>
        <p:blipFill>
          <a:blip r:embed="rId3"/>
          <a:srcRect l="18532" r="9645"/>
          <a:stretch/>
        </p:blipFill>
        <p:spPr>
          <a:xfrm>
            <a:off x="4183373" y="2509070"/>
            <a:ext cx="3825255" cy="1597776"/>
          </a:xfrm>
          <a:prstGeom prst="rect">
            <a:avLst/>
          </a:prstGeom>
        </p:spPr>
      </p:pic>
      <p:pic>
        <p:nvPicPr>
          <p:cNvPr id="29" name="Picture 28">
            <a:extLst>
              <a:ext uri="{FF2B5EF4-FFF2-40B4-BE49-F238E27FC236}">
                <a16:creationId xmlns:a16="http://schemas.microsoft.com/office/drawing/2014/main" id="{A62DD555-8FAD-324F-EAB4-A71150BF19DF}"/>
              </a:ext>
            </a:extLst>
          </p:cNvPr>
          <p:cNvPicPr>
            <a:picLocks noChangeAspect="1"/>
          </p:cNvPicPr>
          <p:nvPr/>
        </p:nvPicPr>
        <p:blipFill>
          <a:blip r:embed="rId4"/>
          <a:srcRect l="18533" t="32437" r="13269" b="30582"/>
          <a:stretch/>
        </p:blipFill>
        <p:spPr>
          <a:xfrm>
            <a:off x="8008628" y="3008125"/>
            <a:ext cx="3973113" cy="646331"/>
          </a:xfrm>
          <a:prstGeom prst="rect">
            <a:avLst/>
          </a:prstGeom>
        </p:spPr>
      </p:pic>
      <p:sp>
        <p:nvSpPr>
          <p:cNvPr id="34" name="Title 26">
            <a:extLst>
              <a:ext uri="{FF2B5EF4-FFF2-40B4-BE49-F238E27FC236}">
                <a16:creationId xmlns:a16="http://schemas.microsoft.com/office/drawing/2014/main" id="{BD90B66D-1C7C-AA0A-F3F1-F5805B86A6CD}"/>
              </a:ext>
            </a:extLst>
          </p:cNvPr>
          <p:cNvSpPr>
            <a:spLocks noGrp="1"/>
          </p:cNvSpPr>
          <p:nvPr>
            <p:ph type="title"/>
          </p:nvPr>
        </p:nvSpPr>
        <p:spPr>
          <a:xfrm>
            <a:off x="729364" y="413515"/>
            <a:ext cx="9894723" cy="430909"/>
          </a:xfrm>
        </p:spPr>
        <p:txBody>
          <a:bodyPr/>
          <a:lstStyle/>
          <a:p>
            <a:r>
              <a:rPr lang="en-US" dirty="0" err="1"/>
              <a:t>Fibre</a:t>
            </a:r>
            <a:r>
              <a:rPr lang="en-US" dirty="0"/>
              <a:t> Sensing techniques</a:t>
            </a:r>
          </a:p>
        </p:txBody>
      </p:sp>
    </p:spTree>
    <p:extLst>
      <p:ext uri="{BB962C8B-B14F-4D97-AF65-F5344CB8AC3E}">
        <p14:creationId xmlns:p14="http://schemas.microsoft.com/office/powerpoint/2010/main" val="102597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506786D-21D4-11F9-B02B-5330A648AD79}"/>
              </a:ext>
            </a:extLst>
          </p:cNvPr>
          <p:cNvGrpSpPr/>
          <p:nvPr/>
        </p:nvGrpSpPr>
        <p:grpSpPr>
          <a:xfrm>
            <a:off x="0" y="0"/>
            <a:ext cx="12192000" cy="6943060"/>
            <a:chOff x="0" y="0"/>
            <a:chExt cx="12192000" cy="6943060"/>
          </a:xfrm>
        </p:grpSpPr>
        <p:pic>
          <p:nvPicPr>
            <p:cNvPr id="5" name="Picture 4" descr="A close-up of a globe&#10;&#10;Description automatically generated">
              <a:extLst>
                <a:ext uri="{FF2B5EF4-FFF2-40B4-BE49-F238E27FC236}">
                  <a16:creationId xmlns:a16="http://schemas.microsoft.com/office/drawing/2014/main" id="{4F8AC6E1-3818-67A1-8386-97F57FFBFDB0}"/>
                </a:ext>
              </a:extLst>
            </p:cNvPr>
            <p:cNvPicPr>
              <a:picLocks noChangeAspect="1"/>
            </p:cNvPicPr>
            <p:nvPr/>
          </p:nvPicPr>
          <p:blipFill>
            <a:blip r:embed="rId3"/>
            <a:stretch>
              <a:fillRect/>
            </a:stretch>
          </p:blipFill>
          <p:spPr>
            <a:xfrm>
              <a:off x="0" y="0"/>
              <a:ext cx="12192000" cy="6943060"/>
            </a:xfrm>
            <a:prstGeom prst="rect">
              <a:avLst/>
            </a:prstGeom>
          </p:spPr>
        </p:pic>
        <p:cxnSp>
          <p:nvCxnSpPr>
            <p:cNvPr id="7" name="Straight Connector 6">
              <a:extLst>
                <a:ext uri="{FF2B5EF4-FFF2-40B4-BE49-F238E27FC236}">
                  <a16:creationId xmlns:a16="http://schemas.microsoft.com/office/drawing/2014/main" id="{F91D96C8-3AAA-1B43-C384-56587B5FC4F3}"/>
                </a:ext>
              </a:extLst>
            </p:cNvPr>
            <p:cNvCxnSpPr>
              <a:cxnSpLocks/>
            </p:cNvCxnSpPr>
            <p:nvPr/>
          </p:nvCxnSpPr>
          <p:spPr>
            <a:xfrm flipV="1">
              <a:off x="5883965" y="2850031"/>
              <a:ext cx="974035" cy="224435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F2999E6D-D2FB-198E-928C-5F8CD0950E4D}"/>
                </a:ext>
              </a:extLst>
            </p:cNvPr>
            <p:cNvCxnSpPr>
              <a:cxnSpLocks/>
            </p:cNvCxnSpPr>
            <p:nvPr/>
          </p:nvCxnSpPr>
          <p:spPr>
            <a:xfrm flipV="1">
              <a:off x="6858000" y="2436374"/>
              <a:ext cx="87086" cy="41365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4976DC08-BDDF-8A12-EC0E-62868C07E89F}"/>
                </a:ext>
              </a:extLst>
            </p:cNvPr>
            <p:cNvCxnSpPr>
              <a:cxnSpLocks/>
            </p:cNvCxnSpPr>
            <p:nvPr/>
          </p:nvCxnSpPr>
          <p:spPr>
            <a:xfrm flipH="1" flipV="1">
              <a:off x="6666614" y="2775097"/>
              <a:ext cx="191386" cy="912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49A9C0E8-C5C0-1769-8619-7C2D9E26CA24}"/>
                </a:ext>
              </a:extLst>
            </p:cNvPr>
            <p:cNvCxnSpPr>
              <a:cxnSpLocks/>
            </p:cNvCxnSpPr>
            <p:nvPr/>
          </p:nvCxnSpPr>
          <p:spPr>
            <a:xfrm flipH="1" flipV="1">
              <a:off x="6666614" y="2775097"/>
              <a:ext cx="1096993" cy="1612923"/>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D0A9F69-E4C7-7EBF-8007-863E202B99B4}"/>
                </a:ext>
              </a:extLst>
            </p:cNvPr>
            <p:cNvSpPr txBox="1"/>
            <p:nvPr/>
          </p:nvSpPr>
          <p:spPr>
            <a:xfrm>
              <a:off x="9171892" y="1974709"/>
              <a:ext cx="1258648" cy="461665"/>
            </a:xfrm>
            <a:prstGeom prst="rect">
              <a:avLst/>
            </a:prstGeom>
            <a:solidFill>
              <a:srgbClr val="002E58"/>
            </a:solidFill>
          </p:spPr>
          <p:txBody>
            <a:bodyPr wrap="square" rtlCol="0">
              <a:spAutoFit/>
            </a:bodyPr>
            <a:lstStyle/>
            <a:p>
              <a:r>
                <a:rPr lang="en-NL" sz="2400" dirty="0">
                  <a:solidFill>
                    <a:srgbClr val="ADDCFA"/>
                  </a:solidFill>
                </a:rPr>
                <a:t>Preveza,</a:t>
              </a:r>
            </a:p>
          </p:txBody>
        </p:sp>
        <p:cxnSp>
          <p:nvCxnSpPr>
            <p:cNvPr id="2" name="Straight Connector 1">
              <a:extLst>
                <a:ext uri="{FF2B5EF4-FFF2-40B4-BE49-F238E27FC236}">
                  <a16:creationId xmlns:a16="http://schemas.microsoft.com/office/drawing/2014/main" id="{6D1BBB5E-1A45-2877-9733-D9C6555A77F8}"/>
                </a:ext>
              </a:extLst>
            </p:cNvPr>
            <p:cNvCxnSpPr>
              <a:cxnSpLocks/>
            </p:cNvCxnSpPr>
            <p:nvPr/>
          </p:nvCxnSpPr>
          <p:spPr>
            <a:xfrm flipH="1">
              <a:off x="7707923" y="1974709"/>
              <a:ext cx="83527" cy="35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A44C3B-6CFF-9F6C-D87A-2A4BF055E216}"/>
                </a:ext>
              </a:extLst>
            </p:cNvPr>
            <p:cNvCxnSpPr>
              <a:cxnSpLocks/>
            </p:cNvCxnSpPr>
            <p:nvPr/>
          </p:nvCxnSpPr>
          <p:spPr>
            <a:xfrm flipH="1">
              <a:off x="6010275" y="920844"/>
              <a:ext cx="6985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1550CC-503B-0C01-9191-5EBAE67BF903}"/>
                </a:ext>
              </a:extLst>
            </p:cNvPr>
            <p:cNvCxnSpPr>
              <a:cxnSpLocks/>
            </p:cNvCxnSpPr>
            <p:nvPr/>
          </p:nvCxnSpPr>
          <p:spPr>
            <a:xfrm flipH="1" flipV="1">
              <a:off x="5978525" y="872311"/>
              <a:ext cx="31750" cy="4853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62A8564-1252-C246-93E3-CD956CAA8F53}"/>
                </a:ext>
              </a:extLst>
            </p:cNvPr>
            <p:cNvCxnSpPr>
              <a:cxnSpLocks/>
            </p:cNvCxnSpPr>
            <p:nvPr/>
          </p:nvCxnSpPr>
          <p:spPr>
            <a:xfrm flipV="1">
              <a:off x="5981700" y="872311"/>
              <a:ext cx="0" cy="7174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F00837-2426-B7BB-0BDE-4A2CC70AE9F9}"/>
                </a:ext>
              </a:extLst>
            </p:cNvPr>
            <p:cNvCxnSpPr>
              <a:cxnSpLocks/>
            </p:cNvCxnSpPr>
            <p:nvPr/>
          </p:nvCxnSpPr>
          <p:spPr>
            <a:xfrm flipH="1">
              <a:off x="5978525" y="925912"/>
              <a:ext cx="101600" cy="2321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712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F5B7-1CA9-3849-B8E4-79FD96C47112}"/>
              </a:ext>
            </a:extLst>
          </p:cNvPr>
          <p:cNvSpPr>
            <a:spLocks noGrp="1"/>
          </p:cNvSpPr>
          <p:nvPr>
            <p:ph type="title"/>
          </p:nvPr>
        </p:nvSpPr>
        <p:spPr>
          <a:xfrm>
            <a:off x="715006" y="427274"/>
            <a:ext cx="3108410" cy="430909"/>
          </a:xfrm>
        </p:spPr>
        <p:txBody>
          <a:bodyPr>
            <a:normAutofit fontScale="90000"/>
          </a:bodyPr>
          <a:lstStyle/>
          <a:p>
            <a:r>
              <a:rPr lang="en-US" dirty="0"/>
              <a:t>Consortium Members</a:t>
            </a:r>
          </a:p>
        </p:txBody>
      </p:sp>
      <p:pic>
        <p:nvPicPr>
          <p:cNvPr id="5" name="Content Placeholder 4" descr="Map&#10;&#10;Description automatically generated">
            <a:extLst>
              <a:ext uri="{FF2B5EF4-FFF2-40B4-BE49-F238E27FC236}">
                <a16:creationId xmlns:a16="http://schemas.microsoft.com/office/drawing/2014/main" id="{4AA65124-38AB-9F2F-5BDC-B9FA3FCA5ADF}"/>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5603" t="6556" r="12799" b="8420"/>
          <a:stretch/>
        </p:blipFill>
        <p:spPr>
          <a:xfrm>
            <a:off x="7252975" y="1228455"/>
            <a:ext cx="4253795" cy="5051593"/>
          </a:xfrm>
        </p:spPr>
      </p:pic>
      <p:sp>
        <p:nvSpPr>
          <p:cNvPr id="61" name="Rectangle 60">
            <a:extLst>
              <a:ext uri="{FF2B5EF4-FFF2-40B4-BE49-F238E27FC236}">
                <a16:creationId xmlns:a16="http://schemas.microsoft.com/office/drawing/2014/main" id="{34CAE30C-EC50-F630-AB35-3FE97D298F57}"/>
              </a:ext>
            </a:extLst>
          </p:cNvPr>
          <p:cNvSpPr/>
          <p:nvPr/>
        </p:nvSpPr>
        <p:spPr>
          <a:xfrm>
            <a:off x="193447" y="1473052"/>
            <a:ext cx="2974207" cy="4649939"/>
          </a:xfrm>
          <a:prstGeom prst="rect">
            <a:avLst/>
          </a:prstGeom>
          <a:ln w="25400">
            <a:solidFill>
              <a:srgbClr val="2A2E84"/>
            </a:solidFill>
          </a:ln>
        </p:spPr>
        <p:style>
          <a:lnRef idx="2">
            <a:schemeClr val="accent6"/>
          </a:lnRef>
          <a:fillRef idx="1">
            <a:schemeClr val="lt1"/>
          </a:fillRef>
          <a:effectRef idx="0">
            <a:schemeClr val="accent6"/>
          </a:effectRef>
          <a:fontRef idx="minor">
            <a:schemeClr val="dk1"/>
          </a:fontRef>
        </p:style>
        <p:txBody>
          <a:bodyPr rtlCol="0" anchor="b"/>
          <a:lstStyle/>
          <a:p>
            <a:pPr algn="r"/>
            <a:r>
              <a:rPr lang="en-GB" dirty="0"/>
              <a:t>Research Organisations</a:t>
            </a:r>
          </a:p>
        </p:txBody>
      </p:sp>
      <p:sp>
        <p:nvSpPr>
          <p:cNvPr id="62" name="Rectangle 61">
            <a:extLst>
              <a:ext uri="{FF2B5EF4-FFF2-40B4-BE49-F238E27FC236}">
                <a16:creationId xmlns:a16="http://schemas.microsoft.com/office/drawing/2014/main" id="{035679B6-8532-9B7D-4222-87B2D60B1206}"/>
              </a:ext>
            </a:extLst>
          </p:cNvPr>
          <p:cNvSpPr/>
          <p:nvPr/>
        </p:nvSpPr>
        <p:spPr>
          <a:xfrm>
            <a:off x="3253112" y="1473053"/>
            <a:ext cx="3715205" cy="2975070"/>
          </a:xfrm>
          <a:prstGeom prst="rect">
            <a:avLst/>
          </a:prstGeom>
          <a:ln w="25400">
            <a:solidFill>
              <a:srgbClr val="2A2E84"/>
            </a:solidFill>
          </a:ln>
        </p:spPr>
        <p:style>
          <a:lnRef idx="2">
            <a:schemeClr val="accent6"/>
          </a:lnRef>
          <a:fillRef idx="1">
            <a:schemeClr val="lt1"/>
          </a:fillRef>
          <a:effectRef idx="0">
            <a:schemeClr val="accent6"/>
          </a:effectRef>
          <a:fontRef idx="minor">
            <a:schemeClr val="dk1"/>
          </a:fontRef>
        </p:style>
        <p:txBody>
          <a:bodyPr rtlCol="0" anchor="b"/>
          <a:lstStyle/>
          <a:p>
            <a:pPr algn="r"/>
            <a:r>
              <a:rPr lang="en-GB" dirty="0"/>
              <a:t>NRENs</a:t>
            </a:r>
          </a:p>
        </p:txBody>
      </p:sp>
      <p:grpSp>
        <p:nvGrpSpPr>
          <p:cNvPr id="65" name="Group 64">
            <a:extLst>
              <a:ext uri="{FF2B5EF4-FFF2-40B4-BE49-F238E27FC236}">
                <a16:creationId xmlns:a16="http://schemas.microsoft.com/office/drawing/2014/main" id="{8B17A92E-6527-4F8B-E8FB-6931C85BCBAE}"/>
              </a:ext>
            </a:extLst>
          </p:cNvPr>
          <p:cNvGrpSpPr/>
          <p:nvPr/>
        </p:nvGrpSpPr>
        <p:grpSpPr>
          <a:xfrm>
            <a:off x="3454582" y="4915935"/>
            <a:ext cx="2928614" cy="1674870"/>
            <a:chOff x="237948" y="5842671"/>
            <a:chExt cx="2928614" cy="1674870"/>
          </a:xfrm>
        </p:grpSpPr>
        <p:sp>
          <p:nvSpPr>
            <p:cNvPr id="60" name="Rectangle 59">
              <a:extLst>
                <a:ext uri="{FF2B5EF4-FFF2-40B4-BE49-F238E27FC236}">
                  <a16:creationId xmlns:a16="http://schemas.microsoft.com/office/drawing/2014/main" id="{A81E7E4B-598B-55D9-7754-649A7F4155E0}"/>
                </a:ext>
              </a:extLst>
            </p:cNvPr>
            <p:cNvSpPr/>
            <p:nvPr/>
          </p:nvSpPr>
          <p:spPr>
            <a:xfrm>
              <a:off x="237948" y="5842671"/>
              <a:ext cx="2928614" cy="1674870"/>
            </a:xfrm>
            <a:prstGeom prst="rect">
              <a:avLst/>
            </a:prstGeom>
            <a:ln w="25400">
              <a:solidFill>
                <a:srgbClr val="2A2E84"/>
              </a:solidFill>
            </a:ln>
          </p:spPr>
          <p:style>
            <a:lnRef idx="2">
              <a:schemeClr val="accent6"/>
            </a:lnRef>
            <a:fillRef idx="1">
              <a:schemeClr val="lt1"/>
            </a:fillRef>
            <a:effectRef idx="0">
              <a:schemeClr val="accent6"/>
            </a:effectRef>
            <a:fontRef idx="minor">
              <a:schemeClr val="dk1"/>
            </a:fontRef>
          </p:style>
          <p:txBody>
            <a:bodyPr rtlCol="0" anchor="b"/>
            <a:lstStyle/>
            <a:p>
              <a:pPr algn="r"/>
              <a:r>
                <a:rPr lang="en-GB" dirty="0"/>
                <a:t>Commercial organisations</a:t>
              </a:r>
            </a:p>
          </p:txBody>
        </p:sp>
        <p:pic>
          <p:nvPicPr>
            <p:cNvPr id="11" name="Picture 10" descr="Text&#10;&#10;Description automatically generated">
              <a:extLst>
                <a:ext uri="{FF2B5EF4-FFF2-40B4-BE49-F238E27FC236}">
                  <a16:creationId xmlns:a16="http://schemas.microsoft.com/office/drawing/2014/main" id="{F8944C30-EC46-A375-3862-4C08DAC74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60" y="5919612"/>
              <a:ext cx="1361452" cy="680726"/>
            </a:xfrm>
            <a:prstGeom prst="rect">
              <a:avLst/>
            </a:prstGeom>
          </p:spPr>
        </p:pic>
        <p:pic>
          <p:nvPicPr>
            <p:cNvPr id="25" name="Picture 24">
              <a:extLst>
                <a:ext uri="{FF2B5EF4-FFF2-40B4-BE49-F238E27FC236}">
                  <a16:creationId xmlns:a16="http://schemas.microsoft.com/office/drawing/2014/main" id="{8800297C-5BAD-61A3-3B69-D3E9F103E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58" y="6656456"/>
              <a:ext cx="1369897" cy="393272"/>
            </a:xfrm>
            <a:prstGeom prst="rect">
              <a:avLst/>
            </a:prstGeom>
          </p:spPr>
        </p:pic>
        <p:pic>
          <p:nvPicPr>
            <p:cNvPr id="45" name="Picture 44">
              <a:extLst>
                <a:ext uri="{FF2B5EF4-FFF2-40B4-BE49-F238E27FC236}">
                  <a16:creationId xmlns:a16="http://schemas.microsoft.com/office/drawing/2014/main" id="{70A62E8E-CE3A-B022-0F9A-735AE2DB0F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4637" y="6101667"/>
              <a:ext cx="734108" cy="734108"/>
            </a:xfrm>
            <a:prstGeom prst="rect">
              <a:avLst/>
            </a:prstGeom>
          </p:spPr>
        </p:pic>
      </p:grpSp>
      <p:pic>
        <p:nvPicPr>
          <p:cNvPr id="7" name="Picture 6" descr="Shape&#10;&#10;Description automatically generated with low confidence">
            <a:extLst>
              <a:ext uri="{FF2B5EF4-FFF2-40B4-BE49-F238E27FC236}">
                <a16:creationId xmlns:a16="http://schemas.microsoft.com/office/drawing/2014/main" id="{CE4CDED1-EB5D-02EA-9534-0B37100B5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905" y="3880000"/>
            <a:ext cx="570190" cy="1151784"/>
          </a:xfrm>
          <a:prstGeom prst="rect">
            <a:avLst/>
          </a:prstGeom>
        </p:spPr>
      </p:pic>
      <p:pic>
        <p:nvPicPr>
          <p:cNvPr id="9" name="Picture 8" descr="Logo&#10;&#10;Description automatically generated">
            <a:extLst>
              <a:ext uri="{FF2B5EF4-FFF2-40B4-BE49-F238E27FC236}">
                <a16:creationId xmlns:a16="http://schemas.microsoft.com/office/drawing/2014/main" id="{BC845B98-D401-F20A-296A-DA6ECD6CF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9211" y="4653409"/>
            <a:ext cx="740662" cy="727553"/>
          </a:xfrm>
          <a:prstGeom prst="rect">
            <a:avLst/>
          </a:prstGeom>
        </p:spPr>
      </p:pic>
      <p:pic>
        <p:nvPicPr>
          <p:cNvPr id="13" name="Picture 12" descr="Text&#10;&#10;Description automatically generated">
            <a:extLst>
              <a:ext uri="{FF2B5EF4-FFF2-40B4-BE49-F238E27FC236}">
                <a16:creationId xmlns:a16="http://schemas.microsoft.com/office/drawing/2014/main" id="{0904FE21-2628-29A0-F3B0-E8E29387CC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0055" y="2814805"/>
            <a:ext cx="1245361" cy="432599"/>
          </a:xfrm>
          <a:prstGeom prst="rect">
            <a:avLst/>
          </a:prstGeom>
        </p:spPr>
      </p:pic>
      <p:pic>
        <p:nvPicPr>
          <p:cNvPr id="15" name="Graphic 14">
            <a:extLst>
              <a:ext uri="{FF2B5EF4-FFF2-40B4-BE49-F238E27FC236}">
                <a16:creationId xmlns:a16="http://schemas.microsoft.com/office/drawing/2014/main" id="{2BCCF6F8-0FD6-3F12-36FA-91D84E2633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3737" y="4737993"/>
            <a:ext cx="1384177" cy="817669"/>
          </a:xfrm>
          <a:prstGeom prst="rect">
            <a:avLst/>
          </a:prstGeom>
        </p:spPr>
      </p:pic>
      <p:pic>
        <p:nvPicPr>
          <p:cNvPr id="17" name="Picture 16">
            <a:extLst>
              <a:ext uri="{FF2B5EF4-FFF2-40B4-BE49-F238E27FC236}">
                <a16:creationId xmlns:a16="http://schemas.microsoft.com/office/drawing/2014/main" id="{5C4CD314-43E2-E00B-257B-BAB65A3861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6669" y="3289185"/>
            <a:ext cx="1592636" cy="465067"/>
          </a:xfrm>
          <a:prstGeom prst="rect">
            <a:avLst/>
          </a:prstGeom>
        </p:spPr>
      </p:pic>
      <p:pic>
        <p:nvPicPr>
          <p:cNvPr id="27" name="Picture 26">
            <a:extLst>
              <a:ext uri="{FF2B5EF4-FFF2-40B4-BE49-F238E27FC236}">
                <a16:creationId xmlns:a16="http://schemas.microsoft.com/office/drawing/2014/main" id="{84020739-A7A6-328F-BAAE-EF87EB7675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379" y="2751849"/>
            <a:ext cx="973175" cy="954813"/>
          </a:xfrm>
          <a:prstGeom prst="rect">
            <a:avLst/>
          </a:prstGeom>
        </p:spPr>
      </p:pic>
      <p:pic>
        <p:nvPicPr>
          <p:cNvPr id="31" name="Picture 30">
            <a:extLst>
              <a:ext uri="{FF2B5EF4-FFF2-40B4-BE49-F238E27FC236}">
                <a16:creationId xmlns:a16="http://schemas.microsoft.com/office/drawing/2014/main" id="{45E2C046-50DF-EEB7-048C-D8717BD3D7CD}"/>
              </a:ext>
            </a:extLst>
          </p:cNvPr>
          <p:cNvPicPr>
            <a:picLocks noChangeAspect="1"/>
          </p:cNvPicPr>
          <p:nvPr/>
        </p:nvPicPr>
        <p:blipFill rotWithShape="1">
          <a:blip r:embed="rId14">
            <a:extLst>
              <a:ext uri="{28A0092B-C50C-407E-A947-70E740481C1C}">
                <a14:useLocalDpi xmlns:a14="http://schemas.microsoft.com/office/drawing/2010/main" val="0"/>
              </a:ext>
            </a:extLst>
          </a:blip>
          <a:srcRect t="19684" b="15110"/>
          <a:stretch/>
        </p:blipFill>
        <p:spPr>
          <a:xfrm>
            <a:off x="4878119" y="1535235"/>
            <a:ext cx="1002415" cy="457551"/>
          </a:xfrm>
          <a:prstGeom prst="rect">
            <a:avLst/>
          </a:prstGeom>
        </p:spPr>
      </p:pic>
      <p:pic>
        <p:nvPicPr>
          <p:cNvPr id="33" name="Picture 32">
            <a:extLst>
              <a:ext uri="{FF2B5EF4-FFF2-40B4-BE49-F238E27FC236}">
                <a16:creationId xmlns:a16="http://schemas.microsoft.com/office/drawing/2014/main" id="{DE7B1AD3-FA46-5AFD-67AA-BAEBF6059B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89890" y="2018964"/>
            <a:ext cx="1654395" cy="732885"/>
          </a:xfrm>
          <a:prstGeom prst="rect">
            <a:avLst/>
          </a:prstGeom>
        </p:spPr>
      </p:pic>
      <p:pic>
        <p:nvPicPr>
          <p:cNvPr id="35" name="Picture 34">
            <a:extLst>
              <a:ext uri="{FF2B5EF4-FFF2-40B4-BE49-F238E27FC236}">
                <a16:creationId xmlns:a16="http://schemas.microsoft.com/office/drawing/2014/main" id="{50ACFA13-E13A-07FC-C37C-8AD288BAE45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99905" y="3396186"/>
            <a:ext cx="1292701" cy="465372"/>
          </a:xfrm>
          <a:prstGeom prst="rect">
            <a:avLst/>
          </a:prstGeom>
        </p:spPr>
      </p:pic>
      <p:pic>
        <p:nvPicPr>
          <p:cNvPr id="37" name="Picture 36">
            <a:extLst>
              <a:ext uri="{FF2B5EF4-FFF2-40B4-BE49-F238E27FC236}">
                <a16:creationId xmlns:a16="http://schemas.microsoft.com/office/drawing/2014/main" id="{03549CE7-B16E-655B-FD4E-0BC34D80779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60976" y="1608328"/>
            <a:ext cx="908939" cy="425461"/>
          </a:xfrm>
          <a:prstGeom prst="rect">
            <a:avLst/>
          </a:prstGeom>
        </p:spPr>
      </p:pic>
      <p:pic>
        <p:nvPicPr>
          <p:cNvPr id="39" name="Picture 38">
            <a:extLst>
              <a:ext uri="{FF2B5EF4-FFF2-40B4-BE49-F238E27FC236}">
                <a16:creationId xmlns:a16="http://schemas.microsoft.com/office/drawing/2014/main" id="{B6205D12-E2E9-FF4B-AB71-0A3175BCE63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2132" y="1587732"/>
            <a:ext cx="1450621" cy="333409"/>
          </a:xfrm>
          <a:prstGeom prst="rect">
            <a:avLst/>
          </a:prstGeom>
        </p:spPr>
      </p:pic>
      <p:pic>
        <p:nvPicPr>
          <p:cNvPr id="41" name="Picture 40">
            <a:extLst>
              <a:ext uri="{FF2B5EF4-FFF2-40B4-BE49-F238E27FC236}">
                <a16:creationId xmlns:a16="http://schemas.microsoft.com/office/drawing/2014/main" id="{9E73F787-3D9A-38FD-A001-4C4E25BFFA4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28832" y="2711830"/>
            <a:ext cx="1096351" cy="443377"/>
          </a:xfrm>
          <a:prstGeom prst="rect">
            <a:avLst/>
          </a:prstGeom>
        </p:spPr>
      </p:pic>
      <p:pic>
        <p:nvPicPr>
          <p:cNvPr id="43" name="Graphic 42">
            <a:extLst>
              <a:ext uri="{FF2B5EF4-FFF2-40B4-BE49-F238E27FC236}">
                <a16:creationId xmlns:a16="http://schemas.microsoft.com/office/drawing/2014/main" id="{EFAB6B7B-22AC-2771-A3C9-97CE08C30BE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4341" y="1668517"/>
            <a:ext cx="2270156" cy="430909"/>
          </a:xfrm>
          <a:prstGeom prst="rect">
            <a:avLst/>
          </a:prstGeom>
        </p:spPr>
      </p:pic>
      <p:pic>
        <p:nvPicPr>
          <p:cNvPr id="47" name="Graphic 46">
            <a:extLst>
              <a:ext uri="{FF2B5EF4-FFF2-40B4-BE49-F238E27FC236}">
                <a16:creationId xmlns:a16="http://schemas.microsoft.com/office/drawing/2014/main" id="{3F5ACD80-4F61-8EFE-6F76-82353EDFBAC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55917" y="3820932"/>
            <a:ext cx="1189253" cy="832477"/>
          </a:xfrm>
          <a:prstGeom prst="rect">
            <a:avLst/>
          </a:prstGeom>
        </p:spPr>
      </p:pic>
      <p:pic>
        <p:nvPicPr>
          <p:cNvPr id="49" name="Picture 48">
            <a:extLst>
              <a:ext uri="{FF2B5EF4-FFF2-40B4-BE49-F238E27FC236}">
                <a16:creationId xmlns:a16="http://schemas.microsoft.com/office/drawing/2014/main" id="{68EA515B-2AD7-59FA-230E-A1A4820B3F1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99436" y="2813561"/>
            <a:ext cx="1426181" cy="517808"/>
          </a:xfrm>
          <a:prstGeom prst="rect">
            <a:avLst/>
          </a:prstGeom>
        </p:spPr>
      </p:pic>
      <p:pic>
        <p:nvPicPr>
          <p:cNvPr id="51" name="Picture 50">
            <a:extLst>
              <a:ext uri="{FF2B5EF4-FFF2-40B4-BE49-F238E27FC236}">
                <a16:creationId xmlns:a16="http://schemas.microsoft.com/office/drawing/2014/main" id="{A27B1685-EA14-D741-3418-D3982B9CF2D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48455" y="2215574"/>
            <a:ext cx="1365362" cy="965981"/>
          </a:xfrm>
          <a:prstGeom prst="rect">
            <a:avLst/>
          </a:prstGeom>
        </p:spPr>
      </p:pic>
      <p:pic>
        <p:nvPicPr>
          <p:cNvPr id="53" name="Picture 52">
            <a:extLst>
              <a:ext uri="{FF2B5EF4-FFF2-40B4-BE49-F238E27FC236}">
                <a16:creationId xmlns:a16="http://schemas.microsoft.com/office/drawing/2014/main" id="{D698C950-6AE9-2F32-C354-D5F9B6A3001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6131" y="3414628"/>
            <a:ext cx="1763170" cy="465372"/>
          </a:xfrm>
          <a:prstGeom prst="rect">
            <a:avLst/>
          </a:prstGeom>
        </p:spPr>
      </p:pic>
      <p:pic>
        <p:nvPicPr>
          <p:cNvPr id="59" name="Picture 58" descr="Logo, company name&#10;&#10;Description automatically generated">
            <a:extLst>
              <a:ext uri="{FF2B5EF4-FFF2-40B4-BE49-F238E27FC236}">
                <a16:creationId xmlns:a16="http://schemas.microsoft.com/office/drawing/2014/main" id="{AE721EFB-8C49-4443-20C8-0DEE80180BE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10024" y="3664605"/>
            <a:ext cx="894827" cy="798280"/>
          </a:xfrm>
          <a:prstGeom prst="rect">
            <a:avLst/>
          </a:prstGeom>
        </p:spPr>
      </p:pic>
      <p:pic>
        <p:nvPicPr>
          <p:cNvPr id="19" name="Picture 18">
            <a:extLst>
              <a:ext uri="{FF2B5EF4-FFF2-40B4-BE49-F238E27FC236}">
                <a16:creationId xmlns:a16="http://schemas.microsoft.com/office/drawing/2014/main" id="{10384AF7-FA27-7E16-6ECE-897CE992C34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07383" y="2223068"/>
            <a:ext cx="1042171" cy="517808"/>
          </a:xfrm>
          <a:prstGeom prst="rect">
            <a:avLst/>
          </a:prstGeom>
        </p:spPr>
      </p:pic>
      <p:pic>
        <p:nvPicPr>
          <p:cNvPr id="21" name="Picture 20">
            <a:extLst>
              <a:ext uri="{FF2B5EF4-FFF2-40B4-BE49-F238E27FC236}">
                <a16:creationId xmlns:a16="http://schemas.microsoft.com/office/drawing/2014/main" id="{51D001C7-7D51-BD44-355D-690CA6650D5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65686" y="2135943"/>
            <a:ext cx="1617114" cy="539038"/>
          </a:xfrm>
          <a:prstGeom prst="rect">
            <a:avLst/>
          </a:prstGeom>
        </p:spPr>
      </p:pic>
      <p:pic>
        <p:nvPicPr>
          <p:cNvPr id="29" name="Picture 28">
            <a:extLst>
              <a:ext uri="{FF2B5EF4-FFF2-40B4-BE49-F238E27FC236}">
                <a16:creationId xmlns:a16="http://schemas.microsoft.com/office/drawing/2014/main" id="{FCD11348-94BC-0165-5813-4970C8F621E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637334" y="2142092"/>
            <a:ext cx="1080849" cy="288452"/>
          </a:xfrm>
          <a:prstGeom prst="rect">
            <a:avLst/>
          </a:prstGeom>
        </p:spPr>
      </p:pic>
      <p:sp>
        <p:nvSpPr>
          <p:cNvPr id="3" name="Title 1">
            <a:extLst>
              <a:ext uri="{FF2B5EF4-FFF2-40B4-BE49-F238E27FC236}">
                <a16:creationId xmlns:a16="http://schemas.microsoft.com/office/drawing/2014/main" id="{FDD2E217-8348-36E6-35E4-22368E1F56E1}"/>
              </a:ext>
            </a:extLst>
          </p:cNvPr>
          <p:cNvSpPr txBox="1">
            <a:spLocks/>
          </p:cNvSpPr>
          <p:nvPr/>
        </p:nvSpPr>
        <p:spPr>
          <a:xfrm>
            <a:off x="8267795" y="1198898"/>
            <a:ext cx="3108410" cy="430909"/>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lang="en-GB" sz="2800" b="1" kern="1200" dirty="0">
                <a:solidFill>
                  <a:schemeClr val="accent1">
                    <a:lumMod val="50000"/>
                  </a:schemeClr>
                </a:solidFill>
                <a:latin typeface="+mn-lt"/>
                <a:ea typeface="+mj-ea"/>
                <a:cs typeface="+mj-cs"/>
              </a:defRPr>
            </a:lvl1pPr>
          </a:lstStyle>
          <a:p>
            <a:r>
              <a:rPr lang="en-US" dirty="0"/>
              <a:t>36 Month Project</a:t>
            </a:r>
          </a:p>
        </p:txBody>
      </p:sp>
      <p:pic>
        <p:nvPicPr>
          <p:cNvPr id="4098" name="Picture 2" descr="Bold">
            <a:extLst>
              <a:ext uri="{FF2B5EF4-FFF2-40B4-BE49-F238E27FC236}">
                <a16:creationId xmlns:a16="http://schemas.microsoft.com/office/drawing/2014/main" id="{6E078227-5F2F-C071-3B3A-56C810C9883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78905" y="5308822"/>
            <a:ext cx="1945492" cy="36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584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8EECD-D737-2645-AA74-00E5685687C5}"/>
              </a:ext>
            </a:extLst>
          </p:cNvPr>
          <p:cNvSpPr>
            <a:spLocks noGrp="1"/>
          </p:cNvSpPr>
          <p:nvPr>
            <p:ph type="title"/>
          </p:nvPr>
        </p:nvSpPr>
        <p:spPr/>
        <p:txBody>
          <a:bodyPr>
            <a:normAutofit/>
          </a:bodyPr>
          <a:lstStyle/>
          <a:p>
            <a:r>
              <a:rPr lang="en-NL" dirty="0"/>
              <a:t>Scientific Communities</a:t>
            </a:r>
          </a:p>
        </p:txBody>
      </p:sp>
      <p:grpSp>
        <p:nvGrpSpPr>
          <p:cNvPr id="20" name="Group 19">
            <a:extLst>
              <a:ext uri="{FF2B5EF4-FFF2-40B4-BE49-F238E27FC236}">
                <a16:creationId xmlns:a16="http://schemas.microsoft.com/office/drawing/2014/main" id="{2D6FDA06-29F2-9144-8A8C-E0756AD3CA06}"/>
              </a:ext>
            </a:extLst>
          </p:cNvPr>
          <p:cNvGrpSpPr/>
          <p:nvPr/>
        </p:nvGrpSpPr>
        <p:grpSpPr>
          <a:xfrm>
            <a:off x="8478970" y="1325371"/>
            <a:ext cx="3448545" cy="3735546"/>
            <a:chOff x="8559058" y="2141619"/>
            <a:chExt cx="2334560" cy="2812162"/>
          </a:xfrm>
        </p:grpSpPr>
        <p:pic>
          <p:nvPicPr>
            <p:cNvPr id="13" name="Picture 12" descr="A picture containing water, water sport, wave, swimming&#10;&#10;Description automatically generated">
              <a:extLst>
                <a:ext uri="{FF2B5EF4-FFF2-40B4-BE49-F238E27FC236}">
                  <a16:creationId xmlns:a16="http://schemas.microsoft.com/office/drawing/2014/main" id="{70404BC6-7723-1B40-83DA-3646ED65F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9058" y="2141619"/>
              <a:ext cx="2334560" cy="2403481"/>
            </a:xfrm>
            <a:prstGeom prst="ellipse">
              <a:avLst/>
            </a:prstGeom>
          </p:spPr>
        </p:pic>
        <p:sp>
          <p:nvSpPr>
            <p:cNvPr id="14" name="TextBox 13">
              <a:extLst>
                <a:ext uri="{FF2B5EF4-FFF2-40B4-BE49-F238E27FC236}">
                  <a16:creationId xmlns:a16="http://schemas.microsoft.com/office/drawing/2014/main" id="{0CBF6C67-892B-864A-96B9-2577E2BE95B4}"/>
                </a:ext>
              </a:extLst>
            </p:cNvPr>
            <p:cNvSpPr txBox="1"/>
            <p:nvPr/>
          </p:nvSpPr>
          <p:spPr>
            <a:xfrm>
              <a:off x="8583338" y="4675744"/>
              <a:ext cx="2286000" cy="278037"/>
            </a:xfrm>
            <a:prstGeom prst="rect">
              <a:avLst/>
            </a:prstGeom>
            <a:noFill/>
          </p:spPr>
          <p:txBody>
            <a:bodyPr wrap="square" rtlCol="0">
              <a:spAutoFit/>
            </a:bodyPr>
            <a:lstStyle/>
            <a:p>
              <a:pPr algn="ctr"/>
              <a:r>
                <a:rPr lang="en-GB" dirty="0"/>
                <a:t>Oceanography</a:t>
              </a:r>
            </a:p>
          </p:txBody>
        </p:sp>
      </p:grpSp>
      <p:grpSp>
        <p:nvGrpSpPr>
          <p:cNvPr id="19" name="Group 18">
            <a:extLst>
              <a:ext uri="{FF2B5EF4-FFF2-40B4-BE49-F238E27FC236}">
                <a16:creationId xmlns:a16="http://schemas.microsoft.com/office/drawing/2014/main" id="{7ABAE5A2-A933-B74D-877C-1F5762F736C4}"/>
              </a:ext>
            </a:extLst>
          </p:cNvPr>
          <p:cNvGrpSpPr/>
          <p:nvPr/>
        </p:nvGrpSpPr>
        <p:grpSpPr>
          <a:xfrm>
            <a:off x="468385" y="1528127"/>
            <a:ext cx="3244644" cy="3801745"/>
            <a:chOff x="481783" y="1431100"/>
            <a:chExt cx="3244644" cy="3801745"/>
          </a:xfrm>
        </p:grpSpPr>
        <p:sp>
          <p:nvSpPr>
            <p:cNvPr id="11" name="TextBox 10">
              <a:extLst>
                <a:ext uri="{FF2B5EF4-FFF2-40B4-BE49-F238E27FC236}">
                  <a16:creationId xmlns:a16="http://schemas.microsoft.com/office/drawing/2014/main" id="{7A5DECD4-8A50-124F-9519-D793F0FB4A52}"/>
                </a:ext>
              </a:extLst>
            </p:cNvPr>
            <p:cNvSpPr txBox="1"/>
            <p:nvPr/>
          </p:nvSpPr>
          <p:spPr>
            <a:xfrm>
              <a:off x="1348645" y="4863513"/>
              <a:ext cx="1510920" cy="369332"/>
            </a:xfrm>
            <a:prstGeom prst="rect">
              <a:avLst/>
            </a:prstGeom>
            <a:noFill/>
          </p:spPr>
          <p:txBody>
            <a:bodyPr wrap="square" rtlCol="0">
              <a:spAutoFit/>
            </a:bodyPr>
            <a:lstStyle/>
            <a:p>
              <a:pPr algn="ctr"/>
              <a:r>
                <a:rPr lang="en-GB" dirty="0"/>
                <a:t>Seismology</a:t>
              </a:r>
            </a:p>
          </p:txBody>
        </p:sp>
        <p:pic>
          <p:nvPicPr>
            <p:cNvPr id="1026" name="Picture 2" descr="Three lines with frequent vertical excursions.">
              <a:extLst>
                <a:ext uri="{FF2B5EF4-FFF2-40B4-BE49-F238E27FC236}">
                  <a16:creationId xmlns:a16="http://schemas.microsoft.com/office/drawing/2014/main" id="{BC849BAC-DAA0-5246-BEF8-D78F52AF7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59" t="1066" r="27789" b="-1066"/>
            <a:stretch/>
          </p:blipFill>
          <p:spPr bwMode="auto">
            <a:xfrm>
              <a:off x="481783" y="1431100"/>
              <a:ext cx="3244644" cy="3244644"/>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9251B8D8-E528-4648-9DE1-4F1E8B099CB9}"/>
              </a:ext>
            </a:extLst>
          </p:cNvPr>
          <p:cNvGrpSpPr/>
          <p:nvPr/>
        </p:nvGrpSpPr>
        <p:grpSpPr>
          <a:xfrm>
            <a:off x="4353794" y="2532492"/>
            <a:ext cx="3448546" cy="3971104"/>
            <a:chOff x="4583856" y="2498662"/>
            <a:chExt cx="2873280" cy="3316343"/>
          </a:xfrm>
        </p:grpSpPr>
        <p:pic>
          <p:nvPicPr>
            <p:cNvPr id="18" name="Picture 17" descr="Humpback whale and calf underwater">
              <a:extLst>
                <a:ext uri="{FF2B5EF4-FFF2-40B4-BE49-F238E27FC236}">
                  <a16:creationId xmlns:a16="http://schemas.microsoft.com/office/drawing/2014/main" id="{9B3E1420-F904-3343-9D2E-92507041B868}"/>
                </a:ext>
              </a:extLst>
            </p:cNvPr>
            <p:cNvPicPr>
              <a:picLocks noChangeAspect="1"/>
            </p:cNvPicPr>
            <p:nvPr/>
          </p:nvPicPr>
          <p:blipFill>
            <a:blip r:embed="rId5"/>
            <a:srcRect l="16598" r="16598"/>
            <a:stretch/>
          </p:blipFill>
          <p:spPr>
            <a:xfrm>
              <a:off x="4583856" y="2498662"/>
              <a:ext cx="2873280" cy="2873280"/>
            </a:xfrm>
            <a:prstGeom prst="ellipse">
              <a:avLst/>
            </a:prstGeom>
          </p:spPr>
        </p:pic>
        <p:sp>
          <p:nvSpPr>
            <p:cNvPr id="22" name="TextBox 21">
              <a:extLst>
                <a:ext uri="{FF2B5EF4-FFF2-40B4-BE49-F238E27FC236}">
                  <a16:creationId xmlns:a16="http://schemas.microsoft.com/office/drawing/2014/main" id="{7396057D-D056-7249-B5E3-FF5DD53A6E11}"/>
                </a:ext>
              </a:extLst>
            </p:cNvPr>
            <p:cNvSpPr txBox="1"/>
            <p:nvPr/>
          </p:nvSpPr>
          <p:spPr>
            <a:xfrm>
              <a:off x="4803256" y="5506569"/>
              <a:ext cx="2286000" cy="308436"/>
            </a:xfrm>
            <a:prstGeom prst="rect">
              <a:avLst/>
            </a:prstGeom>
            <a:noFill/>
          </p:spPr>
          <p:txBody>
            <a:bodyPr wrap="square" rtlCol="0">
              <a:spAutoFit/>
            </a:bodyPr>
            <a:lstStyle/>
            <a:p>
              <a:pPr algn="ctr"/>
              <a:r>
                <a:rPr lang="en-GB" dirty="0"/>
                <a:t>Marine Biology</a:t>
              </a:r>
            </a:p>
          </p:txBody>
        </p:sp>
      </p:grpSp>
    </p:spTree>
    <p:extLst>
      <p:ext uri="{BB962C8B-B14F-4D97-AF65-F5344CB8AC3E}">
        <p14:creationId xmlns:p14="http://schemas.microsoft.com/office/powerpoint/2010/main" val="85769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2CB6-A795-062F-A4F2-0190EC17D9AB}"/>
              </a:ext>
            </a:extLst>
          </p:cNvPr>
          <p:cNvSpPr>
            <a:spLocks noGrp="1"/>
          </p:cNvSpPr>
          <p:nvPr>
            <p:ph type="title"/>
          </p:nvPr>
        </p:nvSpPr>
        <p:spPr/>
        <p:txBody>
          <a:bodyPr/>
          <a:lstStyle/>
          <a:p>
            <a:r>
              <a:rPr lang="en-GB" dirty="0"/>
              <a:t>Why ontologies are important</a:t>
            </a:r>
          </a:p>
        </p:txBody>
      </p:sp>
      <p:sp>
        <p:nvSpPr>
          <p:cNvPr id="6" name="Rounded Rectangle 5">
            <a:extLst>
              <a:ext uri="{FF2B5EF4-FFF2-40B4-BE49-F238E27FC236}">
                <a16:creationId xmlns:a16="http://schemas.microsoft.com/office/drawing/2014/main" id="{5399ADB8-4B7D-17C0-BE33-0F84E23E594E}"/>
              </a:ext>
            </a:extLst>
          </p:cNvPr>
          <p:cNvSpPr/>
          <p:nvPr/>
        </p:nvSpPr>
        <p:spPr>
          <a:xfrm>
            <a:off x="1210962" y="2903838"/>
            <a:ext cx="2310713" cy="8402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Researcher</a:t>
            </a:r>
          </a:p>
        </p:txBody>
      </p:sp>
      <p:sp>
        <p:nvSpPr>
          <p:cNvPr id="8" name="Rounded Rectangle 7">
            <a:extLst>
              <a:ext uri="{FF2B5EF4-FFF2-40B4-BE49-F238E27FC236}">
                <a16:creationId xmlns:a16="http://schemas.microsoft.com/office/drawing/2014/main" id="{8FD008B4-E814-815F-5CD0-1CCEDEB3BA08}"/>
              </a:ext>
            </a:extLst>
          </p:cNvPr>
          <p:cNvSpPr/>
          <p:nvPr/>
        </p:nvSpPr>
        <p:spPr>
          <a:xfrm>
            <a:off x="3711145" y="2903838"/>
            <a:ext cx="2310713" cy="84026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Operator</a:t>
            </a:r>
          </a:p>
        </p:txBody>
      </p:sp>
      <p:sp>
        <p:nvSpPr>
          <p:cNvPr id="16" name="Rounded Rectangle 15">
            <a:extLst>
              <a:ext uri="{FF2B5EF4-FFF2-40B4-BE49-F238E27FC236}">
                <a16:creationId xmlns:a16="http://schemas.microsoft.com/office/drawing/2014/main" id="{B81EECE4-64B4-D93D-88B0-21826E6676C5}"/>
              </a:ext>
            </a:extLst>
          </p:cNvPr>
          <p:cNvSpPr/>
          <p:nvPr/>
        </p:nvSpPr>
        <p:spPr>
          <a:xfrm>
            <a:off x="6211328" y="2903838"/>
            <a:ext cx="2310713" cy="84026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Manufacture</a:t>
            </a:r>
          </a:p>
        </p:txBody>
      </p:sp>
      <p:sp>
        <p:nvSpPr>
          <p:cNvPr id="17" name="Rounded Rectangle 16">
            <a:extLst>
              <a:ext uri="{FF2B5EF4-FFF2-40B4-BE49-F238E27FC236}">
                <a16:creationId xmlns:a16="http://schemas.microsoft.com/office/drawing/2014/main" id="{2810A59D-56BC-D1D2-3940-BE5719EE9D56}"/>
              </a:ext>
            </a:extLst>
          </p:cNvPr>
          <p:cNvSpPr/>
          <p:nvPr/>
        </p:nvSpPr>
        <p:spPr>
          <a:xfrm>
            <a:off x="8711511" y="2903838"/>
            <a:ext cx="2310713" cy="84026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Project support</a:t>
            </a:r>
          </a:p>
        </p:txBody>
      </p:sp>
      <p:sp>
        <p:nvSpPr>
          <p:cNvPr id="22" name="TextBox 21">
            <a:extLst>
              <a:ext uri="{FF2B5EF4-FFF2-40B4-BE49-F238E27FC236}">
                <a16:creationId xmlns:a16="http://schemas.microsoft.com/office/drawing/2014/main" id="{78C5B7C0-CC05-492C-845E-1CD0A06C9AF0}"/>
              </a:ext>
            </a:extLst>
          </p:cNvPr>
          <p:cNvSpPr txBox="1"/>
          <p:nvPr/>
        </p:nvSpPr>
        <p:spPr>
          <a:xfrm>
            <a:off x="1519881" y="4337222"/>
            <a:ext cx="9230497" cy="646331"/>
          </a:xfrm>
          <a:prstGeom prst="rect">
            <a:avLst/>
          </a:prstGeom>
          <a:noFill/>
        </p:spPr>
        <p:txBody>
          <a:bodyPr wrap="square" rtlCol="0">
            <a:spAutoFit/>
          </a:bodyPr>
          <a:lstStyle/>
          <a:p>
            <a:pPr algn="ctr"/>
            <a:r>
              <a:rPr lang="en-GB" dirty="0"/>
              <a:t>Each role is important</a:t>
            </a:r>
          </a:p>
          <a:p>
            <a:pPr algn="ctr"/>
            <a:r>
              <a:rPr lang="en-GB" dirty="0"/>
              <a:t>Each has their own language and </a:t>
            </a:r>
            <a:r>
              <a:rPr lang="en-GB" b="1" dirty="0"/>
              <a:t>interpretation</a:t>
            </a:r>
            <a:r>
              <a:rPr lang="en-GB" dirty="0"/>
              <a:t> </a:t>
            </a:r>
          </a:p>
        </p:txBody>
      </p:sp>
      <p:sp>
        <p:nvSpPr>
          <p:cNvPr id="23" name="TextBox 22">
            <a:extLst>
              <a:ext uri="{FF2B5EF4-FFF2-40B4-BE49-F238E27FC236}">
                <a16:creationId xmlns:a16="http://schemas.microsoft.com/office/drawing/2014/main" id="{8ED6A9DF-72EC-FD52-0013-FDF858C491D9}"/>
              </a:ext>
            </a:extLst>
          </p:cNvPr>
          <p:cNvSpPr txBox="1"/>
          <p:nvPr/>
        </p:nvSpPr>
        <p:spPr>
          <a:xfrm>
            <a:off x="2417804" y="5467265"/>
            <a:ext cx="7587048" cy="646331"/>
          </a:xfrm>
          <a:prstGeom prst="rect">
            <a:avLst/>
          </a:prstGeom>
          <a:noFill/>
        </p:spPr>
        <p:txBody>
          <a:bodyPr wrap="square" rtlCol="0">
            <a:spAutoFit/>
          </a:bodyPr>
          <a:lstStyle/>
          <a:p>
            <a:pPr algn="ctr"/>
            <a:r>
              <a:rPr lang="en-GB" b="1" u="sng" dirty="0"/>
              <a:t>Without a shared interpretation, we’re not able to share information easily</a:t>
            </a:r>
            <a:r>
              <a:rPr lang="en-GB" u="sng" dirty="0"/>
              <a:t>.</a:t>
            </a:r>
          </a:p>
          <a:p>
            <a:pPr algn="ctr"/>
            <a:r>
              <a:rPr lang="en-GB" dirty="0"/>
              <a:t>(This is where the ontology comes in)</a:t>
            </a:r>
          </a:p>
        </p:txBody>
      </p:sp>
      <p:sp>
        <p:nvSpPr>
          <p:cNvPr id="3" name="TextBox 2">
            <a:extLst>
              <a:ext uri="{FF2B5EF4-FFF2-40B4-BE49-F238E27FC236}">
                <a16:creationId xmlns:a16="http://schemas.microsoft.com/office/drawing/2014/main" id="{35CBB771-7244-0E2B-9B6F-D2AC95F2CF25}"/>
              </a:ext>
            </a:extLst>
          </p:cNvPr>
          <p:cNvSpPr txBox="1"/>
          <p:nvPr/>
        </p:nvSpPr>
        <p:spPr>
          <a:xfrm>
            <a:off x="1367308" y="1857588"/>
            <a:ext cx="9309100" cy="369332"/>
          </a:xfrm>
          <a:prstGeom prst="rect">
            <a:avLst/>
          </a:prstGeom>
          <a:noFill/>
        </p:spPr>
        <p:txBody>
          <a:bodyPr wrap="square" rtlCol="0">
            <a:spAutoFit/>
          </a:bodyPr>
          <a:lstStyle/>
          <a:p>
            <a:pPr algn="ctr"/>
            <a:r>
              <a:rPr lang="en-GB" dirty="0"/>
              <a:t>In SUBMERSE we have 4 “communities” and they all speak their own language</a:t>
            </a:r>
          </a:p>
        </p:txBody>
      </p:sp>
    </p:spTree>
    <p:extLst>
      <p:ext uri="{BB962C8B-B14F-4D97-AF65-F5344CB8AC3E}">
        <p14:creationId xmlns:p14="http://schemas.microsoft.com/office/powerpoint/2010/main" val="4107129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8B893-7EF1-FE50-EF08-D105209440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D86C0-A96D-7CB7-F5AD-ED2086254CC3}"/>
              </a:ext>
            </a:extLst>
          </p:cNvPr>
          <p:cNvSpPr>
            <a:spLocks noGrp="1"/>
          </p:cNvSpPr>
          <p:nvPr>
            <p:ph type="title"/>
          </p:nvPr>
        </p:nvSpPr>
        <p:spPr/>
        <p:txBody>
          <a:bodyPr/>
          <a:lstStyle/>
          <a:p>
            <a:r>
              <a:rPr lang="en-GB" dirty="0"/>
              <a:t>We developed an ontology </a:t>
            </a:r>
          </a:p>
        </p:txBody>
      </p:sp>
      <p:pic>
        <p:nvPicPr>
          <p:cNvPr id="7" name="Content Placeholder 6" descr="A network of blue circles and lines&#10;&#10;Description automatically generated">
            <a:extLst>
              <a:ext uri="{FF2B5EF4-FFF2-40B4-BE49-F238E27FC236}">
                <a16:creationId xmlns:a16="http://schemas.microsoft.com/office/drawing/2014/main" id="{01332CAE-DC8B-FDAB-54EF-0B5503C7557B}"/>
              </a:ext>
            </a:extLst>
          </p:cNvPr>
          <p:cNvPicPr>
            <a:picLocks noGrp="1" noChangeAspect="1"/>
          </p:cNvPicPr>
          <p:nvPr>
            <p:ph idx="1"/>
          </p:nvPr>
        </p:nvPicPr>
        <p:blipFill>
          <a:blip r:embed="rId2"/>
          <a:srcRect t="7368" b="39879"/>
          <a:stretch/>
        </p:blipFill>
        <p:spPr>
          <a:xfrm>
            <a:off x="0" y="1180671"/>
            <a:ext cx="12191999" cy="5677329"/>
          </a:xfrm>
        </p:spPr>
      </p:pic>
    </p:spTree>
    <p:extLst>
      <p:ext uri="{BB962C8B-B14F-4D97-AF65-F5344CB8AC3E}">
        <p14:creationId xmlns:p14="http://schemas.microsoft.com/office/powerpoint/2010/main" val="1299254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C7D3A7-C18C-73B8-CACE-2B8A07074967}"/>
              </a:ext>
            </a:extLst>
          </p:cNvPr>
          <p:cNvSpPr/>
          <p:nvPr/>
        </p:nvSpPr>
        <p:spPr>
          <a:xfrm>
            <a:off x="-4717" y="-64089"/>
            <a:ext cx="12298878" cy="6986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 descr="A diagram of a computer network&#10;&#10;Description automatically generated">
            <a:extLst>
              <a:ext uri="{FF2B5EF4-FFF2-40B4-BE49-F238E27FC236}">
                <a16:creationId xmlns:a16="http://schemas.microsoft.com/office/drawing/2014/main" id="{0FBC605F-FD55-3331-FB5E-05D4A4DD9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36401"/>
            <a:ext cx="10497136" cy="54344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F66F50-58F7-CB54-EEA3-9F6A45E9DE36}"/>
              </a:ext>
            </a:extLst>
          </p:cNvPr>
          <p:cNvSpPr>
            <a:spLocks noGrp="1"/>
          </p:cNvSpPr>
          <p:nvPr>
            <p:ph type="title"/>
          </p:nvPr>
        </p:nvSpPr>
        <p:spPr>
          <a:xfrm>
            <a:off x="838200" y="15397"/>
            <a:ext cx="8168798" cy="1180671"/>
          </a:xfrm>
        </p:spPr>
        <p:txBody>
          <a:bodyPr/>
          <a:lstStyle/>
          <a:p>
            <a:r>
              <a:rPr lang="en-GB" dirty="0"/>
              <a:t>The high-level instrument architecture – per site</a:t>
            </a:r>
          </a:p>
        </p:txBody>
      </p:sp>
      <p:sp>
        <p:nvSpPr>
          <p:cNvPr id="3" name="Rectangle 2">
            <a:extLst>
              <a:ext uri="{FF2B5EF4-FFF2-40B4-BE49-F238E27FC236}">
                <a16:creationId xmlns:a16="http://schemas.microsoft.com/office/drawing/2014/main" id="{8C89A76A-5195-F785-C58F-DC0E55641A66}"/>
              </a:ext>
            </a:extLst>
          </p:cNvPr>
          <p:cNvSpPr/>
          <p:nvPr/>
        </p:nvSpPr>
        <p:spPr>
          <a:xfrm>
            <a:off x="6626431" y="1391153"/>
            <a:ext cx="4727369" cy="4979703"/>
          </a:xfrm>
          <a:prstGeom prst="rect">
            <a:avLst/>
          </a:prstGeom>
          <a:noFill/>
          <a:ln w="508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a:extLst>
              <a:ext uri="{FF2B5EF4-FFF2-40B4-BE49-F238E27FC236}">
                <a16:creationId xmlns:a16="http://schemas.microsoft.com/office/drawing/2014/main" id="{43DD033A-ADF4-E2F4-F592-061FF20FA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638" y="4668788"/>
            <a:ext cx="937024" cy="5131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POS ERIC is looking for an Executive Director – ENVRI Community">
            <a:extLst>
              <a:ext uri="{FF2B5EF4-FFF2-40B4-BE49-F238E27FC236}">
                <a16:creationId xmlns:a16="http://schemas.microsoft.com/office/drawing/2014/main" id="{9456C5C2-C6C1-CC5C-677F-8D274DC8E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265" y="4995140"/>
            <a:ext cx="1019397" cy="101939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960DDBB5-5FB9-71EB-29BA-AE448503A7CC}"/>
              </a:ext>
            </a:extLst>
          </p:cNvPr>
          <p:cNvSpPr txBox="1"/>
          <p:nvPr/>
        </p:nvSpPr>
        <p:spPr>
          <a:xfrm>
            <a:off x="748909" y="6370856"/>
            <a:ext cx="2666114" cy="292388"/>
          </a:xfrm>
          <a:prstGeom prst="rect">
            <a:avLst/>
          </a:prstGeom>
          <a:noFill/>
        </p:spPr>
        <p:txBody>
          <a:bodyPr wrap="none" lIns="91440" tIns="45720" rIns="91440" bIns="45720" rtlCol="0" anchor="t">
            <a:spAutoFit/>
          </a:bodyPr>
          <a:lstStyle/>
          <a:p>
            <a:r>
              <a:rPr lang="en-US" sz="1300" b="1" dirty="0">
                <a:solidFill>
                  <a:schemeClr val="accent2"/>
                </a:solidFill>
              </a:rPr>
              <a:t>National Data Management policies</a:t>
            </a:r>
          </a:p>
        </p:txBody>
      </p:sp>
      <p:sp>
        <p:nvSpPr>
          <p:cNvPr id="35" name="TextBox 34">
            <a:extLst>
              <a:ext uri="{FF2B5EF4-FFF2-40B4-BE49-F238E27FC236}">
                <a16:creationId xmlns:a16="http://schemas.microsoft.com/office/drawing/2014/main" id="{E4F50CFA-8828-A11A-15CB-E022E9A795A4}"/>
              </a:ext>
            </a:extLst>
          </p:cNvPr>
          <p:cNvSpPr txBox="1"/>
          <p:nvPr/>
        </p:nvSpPr>
        <p:spPr>
          <a:xfrm>
            <a:off x="9232642" y="6370856"/>
            <a:ext cx="2121158" cy="492443"/>
          </a:xfrm>
          <a:prstGeom prst="rect">
            <a:avLst/>
          </a:prstGeom>
          <a:noFill/>
        </p:spPr>
        <p:txBody>
          <a:bodyPr wrap="none" rtlCol="0">
            <a:spAutoFit/>
          </a:bodyPr>
          <a:lstStyle/>
          <a:p>
            <a:pPr algn="r"/>
            <a:r>
              <a:rPr lang="en-US" sz="1300" b="1" dirty="0">
                <a:solidFill>
                  <a:schemeClr val="accent6">
                    <a:lumMod val="75000"/>
                  </a:schemeClr>
                </a:solidFill>
              </a:rPr>
              <a:t>Open Science Data </a:t>
            </a:r>
          </a:p>
          <a:p>
            <a:pPr algn="r"/>
            <a:r>
              <a:rPr lang="en-US" sz="1300" b="1" dirty="0">
                <a:solidFill>
                  <a:schemeClr val="accent6">
                    <a:lumMod val="75000"/>
                  </a:schemeClr>
                </a:solidFill>
              </a:rPr>
              <a:t>Management policies (FAIR)</a:t>
            </a:r>
          </a:p>
        </p:txBody>
      </p:sp>
      <p:sp>
        <p:nvSpPr>
          <p:cNvPr id="36" name="TextBox 35">
            <a:extLst>
              <a:ext uri="{FF2B5EF4-FFF2-40B4-BE49-F238E27FC236}">
                <a16:creationId xmlns:a16="http://schemas.microsoft.com/office/drawing/2014/main" id="{4D5A1DAC-69FF-D58A-E4D9-E3724392FE62}"/>
              </a:ext>
            </a:extLst>
          </p:cNvPr>
          <p:cNvSpPr txBox="1"/>
          <p:nvPr/>
        </p:nvSpPr>
        <p:spPr>
          <a:xfrm>
            <a:off x="106878" y="-1496291"/>
            <a:ext cx="184731"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92ED8BF1-119E-1029-526E-758FF5917EFC}"/>
              </a:ext>
            </a:extLst>
          </p:cNvPr>
          <p:cNvSpPr/>
          <p:nvPr/>
        </p:nvSpPr>
        <p:spPr>
          <a:xfrm>
            <a:off x="239137" y="1391153"/>
            <a:ext cx="6351773" cy="4979703"/>
          </a:xfrm>
          <a:prstGeom prst="rect">
            <a:avLst/>
          </a:prstGeom>
          <a:noFill/>
          <a:ln w="508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A4E1621F-2346-DA77-C031-4A92B60B3EDE}"/>
              </a:ext>
            </a:extLst>
          </p:cNvPr>
          <p:cNvSpPr/>
          <p:nvPr/>
        </p:nvSpPr>
        <p:spPr>
          <a:xfrm>
            <a:off x="3768699" y="4173954"/>
            <a:ext cx="1060704" cy="1085088"/>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DD0A9A2-00F9-6D9E-E563-77C293C4080D}"/>
              </a:ext>
            </a:extLst>
          </p:cNvPr>
          <p:cNvSpPr/>
          <p:nvPr/>
        </p:nvSpPr>
        <p:spPr>
          <a:xfrm>
            <a:off x="2174593" y="4173954"/>
            <a:ext cx="1060704" cy="1085088"/>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3906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D9459-6071-76A3-C461-2C3AA7F712D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D59EB08-E722-7ADB-A8BC-A875480EDD31}"/>
              </a:ext>
            </a:extLst>
          </p:cNvPr>
          <p:cNvSpPr/>
          <p:nvPr/>
        </p:nvSpPr>
        <p:spPr>
          <a:xfrm>
            <a:off x="0" y="1"/>
            <a:ext cx="9888834" cy="1180672"/>
          </a:xfrm>
          <a:prstGeom prst="rect">
            <a:avLst/>
          </a:prstGeom>
          <a:solidFill>
            <a:srgbClr val="2B3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DCD51D5-6B8D-4B20-A1FD-DD5CA1D5373B}"/>
              </a:ext>
            </a:extLst>
          </p:cNvPr>
          <p:cNvSpPr/>
          <p:nvPr/>
        </p:nvSpPr>
        <p:spPr>
          <a:xfrm>
            <a:off x="763642" y="2077372"/>
            <a:ext cx="8092966" cy="707886"/>
          </a:xfrm>
          <a:prstGeom prst="rect">
            <a:avLst/>
          </a:prstGeom>
        </p:spPr>
        <p:txBody>
          <a:bodyPr wrap="square">
            <a:spAutoFit/>
          </a:bodyPr>
          <a:lstStyle/>
          <a:p>
            <a:r>
              <a:rPr lang="en-GB" altLang="en-US" sz="4000" b="1" dirty="0">
                <a:solidFill>
                  <a:schemeClr val="bg1"/>
                </a:solidFill>
                <a:latin typeface="Arial" panose="020B0604020202020204" pitchFamily="34" charset="0"/>
                <a:cs typeface="Arial" panose="020B0604020202020204" pitchFamily="34" charset="0"/>
              </a:rPr>
              <a:t>Presentation main title heading</a:t>
            </a:r>
            <a:endParaRPr lang="en-GB" altLang="zh-CN" sz="4000" b="1" dirty="0">
              <a:solidFill>
                <a:schemeClr val="bg1"/>
              </a:solidFill>
              <a:latin typeface="Arial" panose="020B0604020202020204" pitchFamily="34" charset="0"/>
              <a:cs typeface="Arial" panose="020B0604020202020204" pitchFamily="34" charset="0"/>
            </a:endParaRPr>
          </a:p>
        </p:txBody>
      </p:sp>
      <p:sp>
        <p:nvSpPr>
          <p:cNvPr id="21" name="Freeform 20">
            <a:extLst>
              <a:ext uri="{FF2B5EF4-FFF2-40B4-BE49-F238E27FC236}">
                <a16:creationId xmlns:a16="http://schemas.microsoft.com/office/drawing/2014/main" id="{EBA26779-D7FD-2DF8-CE4E-D279CF7D11B7}"/>
              </a:ext>
            </a:extLst>
          </p:cNvPr>
          <p:cNvSpPr/>
          <p:nvPr/>
        </p:nvSpPr>
        <p:spPr>
          <a:xfrm>
            <a:off x="9006998" y="0"/>
            <a:ext cx="1763672" cy="1180672"/>
          </a:xfrm>
          <a:custGeom>
            <a:avLst/>
            <a:gdLst>
              <a:gd name="connsiteX0" fmla="*/ 0 w 1763672"/>
              <a:gd name="connsiteY0" fmla="*/ 0 h 1168234"/>
              <a:gd name="connsiteX1" fmla="*/ 1763672 w 1763672"/>
              <a:gd name="connsiteY1" fmla="*/ 0 h 1168234"/>
              <a:gd name="connsiteX2" fmla="*/ 1763672 w 1763672"/>
              <a:gd name="connsiteY2" fmla="*/ 1168234 h 1168234"/>
              <a:gd name="connsiteX3" fmla="*/ 865325 w 1763672"/>
              <a:gd name="connsiteY3" fmla="*/ 1168234 h 1168234"/>
              <a:gd name="connsiteX4" fmla="*/ 837412 w 1763672"/>
              <a:gd name="connsiteY4" fmla="*/ 1099748 h 1168234"/>
              <a:gd name="connsiteX5" fmla="*/ 106872 w 1763672"/>
              <a:gd name="connsiteY5" fmla="*/ 92778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672" h="1168234">
                <a:moveTo>
                  <a:pt x="0" y="0"/>
                </a:moveTo>
                <a:lnTo>
                  <a:pt x="1763672" y="0"/>
                </a:lnTo>
                <a:lnTo>
                  <a:pt x="1763672" y="1168234"/>
                </a:lnTo>
                <a:lnTo>
                  <a:pt x="865325" y="1168234"/>
                </a:lnTo>
                <a:lnTo>
                  <a:pt x="837412" y="1099748"/>
                </a:lnTo>
                <a:cubicBezTo>
                  <a:pt x="665194" y="722680"/>
                  <a:pt x="415756" y="381676"/>
                  <a:pt x="106872" y="9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D5117529-CF35-AE5D-2FC4-1CAA5DEC50DB}"/>
              </a:ext>
            </a:extLst>
          </p:cNvPr>
          <p:cNvSpPr/>
          <p:nvPr/>
        </p:nvSpPr>
        <p:spPr>
          <a:xfrm>
            <a:off x="8567941" y="0"/>
            <a:ext cx="1320893" cy="1180672"/>
          </a:xfrm>
          <a:custGeom>
            <a:avLst/>
            <a:gdLst>
              <a:gd name="connsiteX0" fmla="*/ 0 w 1320893"/>
              <a:gd name="connsiteY0" fmla="*/ 0 h 1168234"/>
              <a:gd name="connsiteX1" fmla="*/ 456399 w 1320893"/>
              <a:gd name="connsiteY1" fmla="*/ 0 h 1168234"/>
              <a:gd name="connsiteX2" fmla="*/ 563270 w 1320893"/>
              <a:gd name="connsiteY2" fmla="*/ 92778 h 1168234"/>
              <a:gd name="connsiteX3" fmla="*/ 1293811 w 1320893"/>
              <a:gd name="connsiteY3" fmla="*/ 1099748 h 1168234"/>
              <a:gd name="connsiteX4" fmla="*/ 1320893 w 1320893"/>
              <a:gd name="connsiteY4" fmla="*/ 1168234 h 1168234"/>
              <a:gd name="connsiteX5" fmla="*/ 1208844 w 1320893"/>
              <a:gd name="connsiteY5" fmla="*/ 1168234 h 1168234"/>
              <a:gd name="connsiteX6" fmla="*/ 1145512 w 1320893"/>
              <a:gd name="connsiteY6" fmla="*/ 1053712 h 1168234"/>
              <a:gd name="connsiteX7" fmla="*/ 104246 w 1320893"/>
              <a:gd name="connsiteY7" fmla="*/ 52391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893" h="1168234">
                <a:moveTo>
                  <a:pt x="0" y="0"/>
                </a:moveTo>
                <a:lnTo>
                  <a:pt x="456399" y="0"/>
                </a:lnTo>
                <a:lnTo>
                  <a:pt x="563270" y="92778"/>
                </a:lnTo>
                <a:cubicBezTo>
                  <a:pt x="872154" y="381676"/>
                  <a:pt x="1121593" y="722680"/>
                  <a:pt x="1293811" y="1099748"/>
                </a:cubicBezTo>
                <a:lnTo>
                  <a:pt x="1320893" y="1168234"/>
                </a:lnTo>
                <a:lnTo>
                  <a:pt x="1208844" y="1168234"/>
                </a:lnTo>
                <a:lnTo>
                  <a:pt x="1145512" y="1053712"/>
                </a:lnTo>
                <a:cubicBezTo>
                  <a:pt x="892973" y="635249"/>
                  <a:pt x="533196" y="288787"/>
                  <a:pt x="104246" y="52391"/>
                </a:cubicBezTo>
                <a:close/>
              </a:path>
            </a:pathLst>
          </a:custGeom>
          <a:solidFill>
            <a:srgbClr val="29B4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4" descr="Logo&#10;&#10;Description automatically generated">
            <a:extLst>
              <a:ext uri="{FF2B5EF4-FFF2-40B4-BE49-F238E27FC236}">
                <a16:creationId xmlns:a16="http://schemas.microsoft.com/office/drawing/2014/main" id="{5F300CD1-F9E1-1178-70DF-BF194E48AA1A}"/>
              </a:ext>
            </a:extLst>
          </p:cNvPr>
          <p:cNvPicPr>
            <a:picLocks noChangeAspect="1"/>
          </p:cNvPicPr>
          <p:nvPr/>
        </p:nvPicPr>
        <p:blipFill>
          <a:blip r:embed="rId3"/>
          <a:stretch>
            <a:fillRect/>
          </a:stretch>
        </p:blipFill>
        <p:spPr>
          <a:xfrm>
            <a:off x="9954235" y="250960"/>
            <a:ext cx="1928152" cy="689772"/>
          </a:xfrm>
          <a:prstGeom prst="rect">
            <a:avLst/>
          </a:prstGeom>
        </p:spPr>
      </p:pic>
      <p:sp>
        <p:nvSpPr>
          <p:cNvPr id="27" name="Title 26">
            <a:extLst>
              <a:ext uri="{FF2B5EF4-FFF2-40B4-BE49-F238E27FC236}">
                <a16:creationId xmlns:a16="http://schemas.microsoft.com/office/drawing/2014/main" id="{497760E5-8DBD-1C6A-F10F-6640EF97CD75}"/>
              </a:ext>
            </a:extLst>
          </p:cNvPr>
          <p:cNvSpPr>
            <a:spLocks noGrp="1"/>
          </p:cNvSpPr>
          <p:nvPr>
            <p:ph type="title"/>
          </p:nvPr>
        </p:nvSpPr>
        <p:spPr/>
        <p:txBody>
          <a:bodyPr/>
          <a:lstStyle/>
          <a:p>
            <a:r>
              <a:rPr lang="en-US" dirty="0"/>
              <a:t>The Secure HPC &amp; Data Centre</a:t>
            </a:r>
          </a:p>
        </p:txBody>
      </p:sp>
      <p:pic>
        <p:nvPicPr>
          <p:cNvPr id="3074" name="Picture 2">
            <a:extLst>
              <a:ext uri="{FF2B5EF4-FFF2-40B4-BE49-F238E27FC236}">
                <a16:creationId xmlns:a16="http://schemas.microsoft.com/office/drawing/2014/main" id="{7AA8CC5E-3837-7A72-33DB-2571E3C6B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335" y="1385251"/>
            <a:ext cx="8673330" cy="50381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F1B0D87-E17E-48F0-C2E0-D36C96CC98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08" r="14952"/>
          <a:stretch/>
        </p:blipFill>
        <p:spPr bwMode="auto">
          <a:xfrm>
            <a:off x="10284369" y="2431315"/>
            <a:ext cx="633942" cy="87632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858C2AAF-A88A-1B44-F223-D5B35AA9DC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888" b="20995"/>
          <a:stretch/>
        </p:blipFill>
        <p:spPr bwMode="auto">
          <a:xfrm>
            <a:off x="8924342" y="1831076"/>
            <a:ext cx="862435" cy="4925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logo with a check mark and people&#10;&#10;Description automatically generated">
            <a:extLst>
              <a:ext uri="{FF2B5EF4-FFF2-40B4-BE49-F238E27FC236}">
                <a16:creationId xmlns:a16="http://schemas.microsoft.com/office/drawing/2014/main" id="{2A0565F2-313E-791E-A01C-138B806A74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4589" y="1380160"/>
            <a:ext cx="645745" cy="47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24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2CB6-A795-062F-A4F2-0190EC17D9AB}"/>
              </a:ext>
            </a:extLst>
          </p:cNvPr>
          <p:cNvSpPr>
            <a:spLocks noGrp="1"/>
          </p:cNvSpPr>
          <p:nvPr>
            <p:ph type="title"/>
          </p:nvPr>
        </p:nvSpPr>
        <p:spPr/>
        <p:txBody>
          <a:bodyPr/>
          <a:lstStyle/>
          <a:p>
            <a:r>
              <a:rPr lang="en-GB" dirty="0"/>
              <a:t>The proposed API architecture</a:t>
            </a:r>
          </a:p>
        </p:txBody>
      </p:sp>
      <p:pic>
        <p:nvPicPr>
          <p:cNvPr id="5" name="Picture 4" descr="A diagram of a computer program&#10;&#10;Description automatically generated">
            <a:extLst>
              <a:ext uri="{FF2B5EF4-FFF2-40B4-BE49-F238E27FC236}">
                <a16:creationId xmlns:a16="http://schemas.microsoft.com/office/drawing/2014/main" id="{2849C38A-64C2-6869-8ABF-589E96291919}"/>
              </a:ext>
            </a:extLst>
          </p:cNvPr>
          <p:cNvPicPr>
            <a:picLocks noChangeAspect="1"/>
          </p:cNvPicPr>
          <p:nvPr/>
        </p:nvPicPr>
        <p:blipFill>
          <a:blip r:embed="rId3"/>
          <a:stretch>
            <a:fillRect/>
          </a:stretch>
        </p:blipFill>
        <p:spPr>
          <a:xfrm>
            <a:off x="489304" y="2123817"/>
            <a:ext cx="9977718" cy="3028950"/>
          </a:xfrm>
          <a:prstGeom prst="rect">
            <a:avLst/>
          </a:prstGeom>
        </p:spPr>
      </p:pic>
      <p:sp>
        <p:nvSpPr>
          <p:cNvPr id="6" name="TextBox 5">
            <a:extLst>
              <a:ext uri="{FF2B5EF4-FFF2-40B4-BE49-F238E27FC236}">
                <a16:creationId xmlns:a16="http://schemas.microsoft.com/office/drawing/2014/main" id="{398B318D-D82D-A886-BE44-4315C0F45377}"/>
              </a:ext>
            </a:extLst>
          </p:cNvPr>
          <p:cNvSpPr txBox="1"/>
          <p:nvPr/>
        </p:nvSpPr>
        <p:spPr>
          <a:xfrm>
            <a:off x="4786184" y="5503905"/>
            <a:ext cx="2619632" cy="923330"/>
          </a:xfrm>
          <a:prstGeom prst="rect">
            <a:avLst/>
          </a:prstGeom>
          <a:noFill/>
        </p:spPr>
        <p:txBody>
          <a:bodyPr wrap="square" rtlCol="0">
            <a:spAutoFit/>
          </a:bodyPr>
          <a:lstStyle/>
          <a:p>
            <a:pPr algn="ctr"/>
            <a:r>
              <a:rPr lang="en-GB" b="1" dirty="0"/>
              <a:t>This is meant to be improved and iterated upon.</a:t>
            </a:r>
          </a:p>
        </p:txBody>
      </p:sp>
      <p:sp>
        <p:nvSpPr>
          <p:cNvPr id="7" name="Cloud 6">
            <a:extLst>
              <a:ext uri="{FF2B5EF4-FFF2-40B4-BE49-F238E27FC236}">
                <a16:creationId xmlns:a16="http://schemas.microsoft.com/office/drawing/2014/main" id="{2205CAC4-4D77-995A-C0D3-4E7DEFF04365}"/>
              </a:ext>
            </a:extLst>
          </p:cNvPr>
          <p:cNvSpPr/>
          <p:nvPr/>
        </p:nvSpPr>
        <p:spPr>
          <a:xfrm>
            <a:off x="10467022" y="3168582"/>
            <a:ext cx="1654107" cy="122872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User community</a:t>
            </a:r>
          </a:p>
        </p:txBody>
      </p:sp>
      <p:sp>
        <p:nvSpPr>
          <p:cNvPr id="8" name="TextBox 7">
            <a:extLst>
              <a:ext uri="{FF2B5EF4-FFF2-40B4-BE49-F238E27FC236}">
                <a16:creationId xmlns:a16="http://schemas.microsoft.com/office/drawing/2014/main" id="{0EB24CA6-8428-EAA0-CCA7-63A1F30C9542}"/>
              </a:ext>
            </a:extLst>
          </p:cNvPr>
          <p:cNvSpPr txBox="1"/>
          <p:nvPr/>
        </p:nvSpPr>
        <p:spPr>
          <a:xfrm>
            <a:off x="9477632" y="3429001"/>
            <a:ext cx="1173891" cy="707886"/>
          </a:xfrm>
          <a:prstGeom prst="rect">
            <a:avLst/>
          </a:prstGeom>
          <a:solidFill>
            <a:schemeClr val="tx2">
              <a:lumMod val="20000"/>
              <a:lumOff val="80000"/>
            </a:schemeClr>
          </a:solidFill>
        </p:spPr>
        <p:txBody>
          <a:bodyPr wrap="square" rtlCol="0">
            <a:spAutoFit/>
          </a:bodyPr>
          <a:lstStyle/>
          <a:p>
            <a:pPr algn="ctr"/>
            <a:r>
              <a:rPr lang="en-GB" sz="2000" dirty="0"/>
              <a:t>Research Org</a:t>
            </a:r>
          </a:p>
        </p:txBody>
      </p:sp>
      <p:sp>
        <p:nvSpPr>
          <p:cNvPr id="3" name="Rounded Rectangle 2">
            <a:extLst>
              <a:ext uri="{FF2B5EF4-FFF2-40B4-BE49-F238E27FC236}">
                <a16:creationId xmlns:a16="http://schemas.microsoft.com/office/drawing/2014/main" id="{B198C7FC-4B7D-F1CA-A9CA-3D2EA44439AF}"/>
              </a:ext>
            </a:extLst>
          </p:cNvPr>
          <p:cNvSpPr/>
          <p:nvPr/>
        </p:nvSpPr>
        <p:spPr>
          <a:xfrm>
            <a:off x="4062284" y="5101967"/>
            <a:ext cx="1447800" cy="21143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S3 Protocol</a:t>
            </a:r>
          </a:p>
        </p:txBody>
      </p:sp>
      <p:sp>
        <p:nvSpPr>
          <p:cNvPr id="4" name="Rounded Rectangle 3">
            <a:extLst>
              <a:ext uri="{FF2B5EF4-FFF2-40B4-BE49-F238E27FC236}">
                <a16:creationId xmlns:a16="http://schemas.microsoft.com/office/drawing/2014/main" id="{63D9F3D4-45BB-EDF8-A4D1-14802202BB54}"/>
              </a:ext>
            </a:extLst>
          </p:cNvPr>
          <p:cNvSpPr/>
          <p:nvPr/>
        </p:nvSpPr>
        <p:spPr>
          <a:xfrm>
            <a:off x="5958016" y="5101967"/>
            <a:ext cx="1447800" cy="21143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SFTP</a:t>
            </a:r>
          </a:p>
        </p:txBody>
      </p:sp>
      <p:sp>
        <p:nvSpPr>
          <p:cNvPr id="9" name="TextBox 8">
            <a:extLst>
              <a:ext uri="{FF2B5EF4-FFF2-40B4-BE49-F238E27FC236}">
                <a16:creationId xmlns:a16="http://schemas.microsoft.com/office/drawing/2014/main" id="{3514E953-75C6-7865-7D30-CB90079B05D3}"/>
              </a:ext>
            </a:extLst>
          </p:cNvPr>
          <p:cNvSpPr txBox="1"/>
          <p:nvPr/>
        </p:nvSpPr>
        <p:spPr>
          <a:xfrm>
            <a:off x="5600700" y="5089351"/>
            <a:ext cx="357316" cy="253916"/>
          </a:xfrm>
          <a:prstGeom prst="rect">
            <a:avLst/>
          </a:prstGeom>
          <a:noFill/>
          <a:ln>
            <a:noFill/>
          </a:ln>
        </p:spPr>
        <p:txBody>
          <a:bodyPr wrap="square" rtlCol="0">
            <a:spAutoFit/>
          </a:bodyPr>
          <a:lstStyle/>
          <a:p>
            <a:r>
              <a:rPr lang="en-GB" sz="1050" dirty="0"/>
              <a:t>or</a:t>
            </a:r>
          </a:p>
        </p:txBody>
      </p:sp>
    </p:spTree>
    <p:extLst>
      <p:ext uri="{BB962C8B-B14F-4D97-AF65-F5344CB8AC3E}">
        <p14:creationId xmlns:p14="http://schemas.microsoft.com/office/powerpoint/2010/main" val="15247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FE065-2C40-F9F5-615A-F78D6EA09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56FD7-D786-5FC5-806D-C4D83FCD85B6}"/>
              </a:ext>
            </a:extLst>
          </p:cNvPr>
          <p:cNvSpPr>
            <a:spLocks noGrp="1"/>
          </p:cNvSpPr>
          <p:nvPr>
            <p:ph type="title"/>
          </p:nvPr>
        </p:nvSpPr>
        <p:spPr/>
        <p:txBody>
          <a:bodyPr/>
          <a:lstStyle/>
          <a:p>
            <a:endParaRPr lang="en-GB" dirty="0"/>
          </a:p>
        </p:txBody>
      </p:sp>
      <p:sp>
        <p:nvSpPr>
          <p:cNvPr id="5" name="Rectangle 4">
            <a:extLst>
              <a:ext uri="{FF2B5EF4-FFF2-40B4-BE49-F238E27FC236}">
                <a16:creationId xmlns:a16="http://schemas.microsoft.com/office/drawing/2014/main" id="{95265FBE-084D-17F4-0D2B-242D77BB9AF5}"/>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Content Placeholder 3">
            <a:extLst>
              <a:ext uri="{FF2B5EF4-FFF2-40B4-BE49-F238E27FC236}">
                <a16:creationId xmlns:a16="http://schemas.microsoft.com/office/drawing/2014/main" id="{5AB75107-704E-5F99-55E5-B90B1148714E}"/>
              </a:ext>
            </a:extLst>
          </p:cNvPr>
          <p:cNvGraphicFramePr>
            <a:graphicFrameLocks noGrp="1"/>
          </p:cNvGraphicFramePr>
          <p:nvPr>
            <p:ph idx="1"/>
            <p:extLst>
              <p:ext uri="{D42A27DB-BD31-4B8C-83A1-F6EECF244321}">
                <p14:modId xmlns:p14="http://schemas.microsoft.com/office/powerpoint/2010/main" val="4053801464"/>
              </p:ext>
            </p:extLst>
          </p:nvPr>
        </p:nvGraphicFramePr>
        <p:xfrm>
          <a:off x="838200" y="1440032"/>
          <a:ext cx="10515600" cy="4926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2311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FBAD-294A-1789-2839-0DA9218358D4}"/>
              </a:ext>
            </a:extLst>
          </p:cNvPr>
          <p:cNvSpPr>
            <a:spLocks noGrp="1"/>
          </p:cNvSpPr>
          <p:nvPr>
            <p:ph type="title"/>
          </p:nvPr>
        </p:nvSpPr>
        <p:spPr/>
        <p:txBody>
          <a:bodyPr>
            <a:normAutofit/>
          </a:bodyPr>
          <a:lstStyle/>
          <a:p>
            <a:endParaRPr lang="en-NL"/>
          </a:p>
        </p:txBody>
      </p:sp>
      <p:pic>
        <p:nvPicPr>
          <p:cNvPr id="5" name="Content Placeholder 4" descr="A screenshot of a computer screen&#10;&#10;Description automatically generated">
            <a:extLst>
              <a:ext uri="{FF2B5EF4-FFF2-40B4-BE49-F238E27FC236}">
                <a16:creationId xmlns:a16="http://schemas.microsoft.com/office/drawing/2014/main" id="{B2FAB7BC-31AE-4246-7C3C-47C6E8437587}"/>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11357"/>
            <a:ext cx="12191999" cy="7494762"/>
          </a:xfrm>
        </p:spPr>
      </p:pic>
    </p:spTree>
    <p:extLst>
      <p:ext uri="{BB962C8B-B14F-4D97-AF65-F5344CB8AC3E}">
        <p14:creationId xmlns:p14="http://schemas.microsoft.com/office/powerpoint/2010/main" val="453738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0996" y="658411"/>
            <a:ext cx="7939915" cy="541623"/>
          </a:xfrm>
          <a:prstGeom prst="rect">
            <a:avLst/>
          </a:prstGeom>
        </p:spPr>
        <p:txBody>
          <a:bodyPr vert="horz" wrap="square" lIns="0" tIns="72390" rIns="0" bIns="0" rtlCol="0">
            <a:spAutoFit/>
          </a:bodyPr>
          <a:lstStyle/>
          <a:p>
            <a:pPr marL="12700" marR="5080">
              <a:lnSpc>
                <a:spcPts val="3910"/>
              </a:lnSpc>
              <a:spcBef>
                <a:spcPts val="570"/>
              </a:spcBef>
            </a:pPr>
            <a:r>
              <a:rPr sz="3200" b="0" spc="-130" dirty="0">
                <a:latin typeface="Arial"/>
                <a:cs typeface="Arial"/>
              </a:rPr>
              <a:t>Detection</a:t>
            </a:r>
            <a:r>
              <a:rPr sz="3200" b="0" spc="-185" dirty="0">
                <a:latin typeface="Arial"/>
                <a:cs typeface="Arial"/>
              </a:rPr>
              <a:t> </a:t>
            </a:r>
            <a:r>
              <a:rPr sz="3200" b="0" spc="-20" dirty="0">
                <a:latin typeface="Arial"/>
                <a:cs typeface="Arial"/>
              </a:rPr>
              <a:t>of</a:t>
            </a:r>
            <a:r>
              <a:rPr sz="3200" b="0" spc="-204" dirty="0">
                <a:latin typeface="Arial"/>
                <a:cs typeface="Arial"/>
              </a:rPr>
              <a:t> </a:t>
            </a:r>
            <a:r>
              <a:rPr sz="3200" b="0" spc="-125" dirty="0">
                <a:latin typeface="Arial"/>
                <a:cs typeface="Arial"/>
              </a:rPr>
              <a:t>M2.7</a:t>
            </a:r>
            <a:r>
              <a:rPr sz="3200" b="0" spc="-190" dirty="0">
                <a:latin typeface="Arial"/>
                <a:cs typeface="Arial"/>
              </a:rPr>
              <a:t> </a:t>
            </a:r>
            <a:r>
              <a:rPr sz="3200" b="0" spc="-215" dirty="0">
                <a:latin typeface="Arial"/>
                <a:cs typeface="Arial"/>
              </a:rPr>
              <a:t>Earthquake</a:t>
            </a:r>
            <a:r>
              <a:rPr sz="3200" b="0" spc="-195" dirty="0">
                <a:latin typeface="Arial"/>
                <a:cs typeface="Arial"/>
              </a:rPr>
              <a:t> </a:t>
            </a:r>
            <a:r>
              <a:rPr sz="3200" b="0" spc="-10" dirty="0">
                <a:latin typeface="Arial"/>
                <a:cs typeface="Arial"/>
              </a:rPr>
              <a:t>with</a:t>
            </a:r>
            <a:r>
              <a:rPr sz="3200" b="0" spc="-185" dirty="0">
                <a:latin typeface="Arial"/>
                <a:cs typeface="Arial"/>
              </a:rPr>
              <a:t> </a:t>
            </a:r>
            <a:r>
              <a:rPr sz="3200" b="0" spc="-570" dirty="0">
                <a:latin typeface="Arial"/>
                <a:cs typeface="Arial"/>
              </a:rPr>
              <a:t>DAS </a:t>
            </a:r>
            <a:r>
              <a:rPr sz="3200" b="0" spc="-204" dirty="0">
                <a:latin typeface="Arial"/>
                <a:cs typeface="Arial"/>
              </a:rPr>
              <a:t>and</a:t>
            </a:r>
            <a:r>
              <a:rPr sz="3200" b="0" spc="-165" dirty="0">
                <a:latin typeface="Arial"/>
                <a:cs typeface="Arial"/>
              </a:rPr>
              <a:t> </a:t>
            </a:r>
            <a:r>
              <a:rPr sz="3200" b="0" spc="-640" dirty="0">
                <a:latin typeface="Arial"/>
                <a:cs typeface="Arial"/>
              </a:rPr>
              <a:t>SOP</a:t>
            </a:r>
            <a:endParaRPr sz="3200" dirty="0">
              <a:latin typeface="Arial"/>
              <a:cs typeface="Arial"/>
            </a:endParaRPr>
          </a:p>
        </p:txBody>
      </p:sp>
      <p:pic>
        <p:nvPicPr>
          <p:cNvPr id="3" name="object 3"/>
          <p:cNvPicPr/>
          <p:nvPr/>
        </p:nvPicPr>
        <p:blipFill>
          <a:blip r:embed="rId2" cstate="print"/>
          <a:stretch>
            <a:fillRect/>
          </a:stretch>
        </p:blipFill>
        <p:spPr>
          <a:xfrm>
            <a:off x="450004" y="1383484"/>
            <a:ext cx="4868691" cy="2803831"/>
          </a:xfrm>
          <a:prstGeom prst="rect">
            <a:avLst/>
          </a:prstGeom>
        </p:spPr>
      </p:pic>
      <p:sp>
        <p:nvSpPr>
          <p:cNvPr id="4" name="object 4"/>
          <p:cNvSpPr txBox="1"/>
          <p:nvPr/>
        </p:nvSpPr>
        <p:spPr>
          <a:xfrm>
            <a:off x="36715" y="4008759"/>
            <a:ext cx="1155065" cy="277495"/>
          </a:xfrm>
          <a:prstGeom prst="rect">
            <a:avLst/>
          </a:prstGeom>
          <a:ln w="9525">
            <a:solidFill>
              <a:srgbClr val="6D4BFA"/>
            </a:solidFill>
          </a:ln>
        </p:spPr>
        <p:txBody>
          <a:bodyPr vert="horz" wrap="square" lIns="0" tIns="32384" rIns="0" bIns="0" rtlCol="0">
            <a:spAutoFit/>
          </a:bodyPr>
          <a:lstStyle/>
          <a:p>
            <a:pPr marL="90805">
              <a:lnSpc>
                <a:spcPct val="100000"/>
              </a:lnSpc>
              <a:spcBef>
                <a:spcPts val="254"/>
              </a:spcBef>
            </a:pPr>
            <a:r>
              <a:rPr sz="1200" spc="-10" dirty="0">
                <a:latin typeface="Arial"/>
                <a:cs typeface="Arial"/>
              </a:rPr>
              <a:t>Longyearbyen</a:t>
            </a:r>
            <a:endParaRPr sz="1200">
              <a:latin typeface="Arial"/>
              <a:cs typeface="Arial"/>
            </a:endParaRPr>
          </a:p>
        </p:txBody>
      </p:sp>
      <p:sp>
        <p:nvSpPr>
          <p:cNvPr id="5" name="object 5"/>
          <p:cNvSpPr txBox="1"/>
          <p:nvPr/>
        </p:nvSpPr>
        <p:spPr>
          <a:xfrm>
            <a:off x="4336096" y="4008759"/>
            <a:ext cx="976630" cy="277495"/>
          </a:xfrm>
          <a:prstGeom prst="rect">
            <a:avLst/>
          </a:prstGeom>
          <a:ln w="9525">
            <a:solidFill>
              <a:srgbClr val="6D4BFA"/>
            </a:solidFill>
          </a:ln>
        </p:spPr>
        <p:txBody>
          <a:bodyPr vert="horz" wrap="square" lIns="0" tIns="32384" rIns="0" bIns="0" rtlCol="0">
            <a:spAutoFit/>
          </a:bodyPr>
          <a:lstStyle/>
          <a:p>
            <a:pPr marL="91440">
              <a:lnSpc>
                <a:spcPct val="100000"/>
              </a:lnSpc>
              <a:spcBef>
                <a:spcPts val="254"/>
              </a:spcBef>
            </a:pPr>
            <a:r>
              <a:rPr sz="1200" spc="-85" dirty="0">
                <a:latin typeface="Arial"/>
                <a:cs typeface="Arial"/>
              </a:rPr>
              <a:t>Ny-</a:t>
            </a:r>
            <a:r>
              <a:rPr sz="1200" spc="-10" dirty="0">
                <a:latin typeface="Arial"/>
                <a:cs typeface="Arial"/>
              </a:rPr>
              <a:t>Ålesund</a:t>
            </a:r>
            <a:endParaRPr sz="1200">
              <a:latin typeface="Arial"/>
              <a:cs typeface="Arial"/>
            </a:endParaRPr>
          </a:p>
        </p:txBody>
      </p:sp>
      <p:pic>
        <p:nvPicPr>
          <p:cNvPr id="6" name="object 6"/>
          <p:cNvPicPr/>
          <p:nvPr/>
        </p:nvPicPr>
        <p:blipFill>
          <a:blip r:embed="rId3" cstate="print"/>
          <a:stretch>
            <a:fillRect/>
          </a:stretch>
        </p:blipFill>
        <p:spPr>
          <a:xfrm>
            <a:off x="9961192" y="33629"/>
            <a:ext cx="2230808" cy="2545203"/>
          </a:xfrm>
          <a:prstGeom prst="rect">
            <a:avLst/>
          </a:prstGeom>
        </p:spPr>
      </p:pic>
      <p:sp>
        <p:nvSpPr>
          <p:cNvPr id="7" name="object 7"/>
          <p:cNvSpPr txBox="1"/>
          <p:nvPr/>
        </p:nvSpPr>
        <p:spPr>
          <a:xfrm>
            <a:off x="10443138" y="1958859"/>
            <a:ext cx="1374140" cy="261620"/>
          </a:xfrm>
          <a:prstGeom prst="rect">
            <a:avLst/>
          </a:prstGeom>
          <a:ln w="9525">
            <a:solidFill>
              <a:srgbClr val="0070C0"/>
            </a:solidFill>
          </a:ln>
        </p:spPr>
        <p:txBody>
          <a:bodyPr vert="horz" wrap="square" lIns="0" tIns="31750" rIns="0" bIns="0" rtlCol="0">
            <a:spAutoFit/>
          </a:bodyPr>
          <a:lstStyle/>
          <a:p>
            <a:pPr marL="142875">
              <a:lnSpc>
                <a:spcPct val="100000"/>
              </a:lnSpc>
              <a:spcBef>
                <a:spcPts val="250"/>
              </a:spcBef>
            </a:pPr>
            <a:r>
              <a:rPr sz="1100" spc="-55" dirty="0">
                <a:latin typeface="Arial"/>
                <a:cs typeface="Arial"/>
              </a:rPr>
              <a:t>Earthquake:</a:t>
            </a:r>
            <a:r>
              <a:rPr sz="1100" spc="-20" dirty="0">
                <a:latin typeface="Arial"/>
                <a:cs typeface="Arial"/>
              </a:rPr>
              <a:t> M2.70</a:t>
            </a:r>
            <a:endParaRPr sz="1100">
              <a:latin typeface="Arial"/>
              <a:cs typeface="Arial"/>
            </a:endParaRPr>
          </a:p>
        </p:txBody>
      </p:sp>
      <p:grpSp>
        <p:nvGrpSpPr>
          <p:cNvPr id="8" name="object 8"/>
          <p:cNvGrpSpPr/>
          <p:nvPr/>
        </p:nvGrpSpPr>
        <p:grpSpPr>
          <a:xfrm>
            <a:off x="10207072" y="216407"/>
            <a:ext cx="1233569" cy="909659"/>
            <a:chOff x="10489665" y="140088"/>
            <a:chExt cx="1007744" cy="873760"/>
          </a:xfrm>
        </p:grpSpPr>
        <p:sp>
          <p:nvSpPr>
            <p:cNvPr id="9" name="object 9"/>
            <p:cNvSpPr/>
            <p:nvPr/>
          </p:nvSpPr>
          <p:spPr>
            <a:xfrm>
              <a:off x="10645716" y="146438"/>
              <a:ext cx="277495" cy="100330"/>
            </a:xfrm>
            <a:custGeom>
              <a:avLst/>
              <a:gdLst/>
              <a:ahLst/>
              <a:cxnLst/>
              <a:rect l="l" t="t" r="r" b="b"/>
              <a:pathLst>
                <a:path w="277495" h="100329">
                  <a:moveTo>
                    <a:pt x="0" y="0"/>
                  </a:moveTo>
                  <a:lnTo>
                    <a:pt x="277020" y="0"/>
                  </a:lnTo>
                  <a:lnTo>
                    <a:pt x="277020" y="100045"/>
                  </a:lnTo>
                  <a:lnTo>
                    <a:pt x="0" y="100045"/>
                  </a:lnTo>
                  <a:lnTo>
                    <a:pt x="0" y="0"/>
                  </a:lnTo>
                  <a:close/>
                </a:path>
              </a:pathLst>
            </a:custGeom>
            <a:ln w="12700">
              <a:solidFill>
                <a:srgbClr val="6D4BFA"/>
              </a:solidFill>
            </a:ln>
          </p:spPr>
          <p:txBody>
            <a:bodyPr wrap="square" lIns="0" tIns="0" rIns="0" bIns="0" rtlCol="0"/>
            <a:lstStyle/>
            <a:p>
              <a:endParaRPr/>
            </a:p>
          </p:txBody>
        </p:sp>
        <p:sp>
          <p:nvSpPr>
            <p:cNvPr id="10" name="object 10"/>
            <p:cNvSpPr/>
            <p:nvPr/>
          </p:nvSpPr>
          <p:spPr>
            <a:xfrm>
              <a:off x="11213509" y="811588"/>
              <a:ext cx="277495" cy="100330"/>
            </a:xfrm>
            <a:custGeom>
              <a:avLst/>
              <a:gdLst/>
              <a:ahLst/>
              <a:cxnLst/>
              <a:rect l="l" t="t" r="r" b="b"/>
              <a:pathLst>
                <a:path w="277495" h="100330">
                  <a:moveTo>
                    <a:pt x="0" y="0"/>
                  </a:moveTo>
                  <a:lnTo>
                    <a:pt x="277020" y="0"/>
                  </a:lnTo>
                  <a:lnTo>
                    <a:pt x="277020" y="100045"/>
                  </a:lnTo>
                  <a:lnTo>
                    <a:pt x="0" y="100045"/>
                  </a:lnTo>
                  <a:lnTo>
                    <a:pt x="0" y="0"/>
                  </a:lnTo>
                  <a:close/>
                </a:path>
              </a:pathLst>
            </a:custGeom>
            <a:ln w="12700">
              <a:solidFill>
                <a:srgbClr val="6D4BFA"/>
              </a:solidFill>
            </a:ln>
          </p:spPr>
          <p:txBody>
            <a:bodyPr wrap="square" lIns="0" tIns="0" rIns="0" bIns="0" rtlCol="0"/>
            <a:lstStyle/>
            <a:p>
              <a:endParaRPr/>
            </a:p>
          </p:txBody>
        </p:sp>
        <p:sp>
          <p:nvSpPr>
            <p:cNvPr id="11" name="object 11"/>
            <p:cNvSpPr/>
            <p:nvPr/>
          </p:nvSpPr>
          <p:spPr>
            <a:xfrm>
              <a:off x="10496015" y="204833"/>
              <a:ext cx="836930" cy="802640"/>
            </a:xfrm>
            <a:custGeom>
              <a:avLst/>
              <a:gdLst/>
              <a:ahLst/>
              <a:cxnLst/>
              <a:rect l="l" t="t" r="r" b="b"/>
              <a:pathLst>
                <a:path w="836929" h="802640">
                  <a:moveTo>
                    <a:pt x="143805" y="4832"/>
                  </a:moveTo>
                  <a:lnTo>
                    <a:pt x="101280" y="431"/>
                  </a:lnTo>
                  <a:lnTo>
                    <a:pt x="62209" y="0"/>
                  </a:lnTo>
                  <a:lnTo>
                    <a:pt x="30045" y="7507"/>
                  </a:lnTo>
                  <a:lnTo>
                    <a:pt x="8242" y="26922"/>
                  </a:lnTo>
                  <a:lnTo>
                    <a:pt x="0" y="60459"/>
                  </a:lnTo>
                  <a:lnTo>
                    <a:pt x="2716" y="105617"/>
                  </a:lnTo>
                  <a:lnTo>
                    <a:pt x="11143" y="159288"/>
                  </a:lnTo>
                  <a:lnTo>
                    <a:pt x="20031" y="218367"/>
                  </a:lnTo>
                  <a:lnTo>
                    <a:pt x="25638" y="263536"/>
                  </a:lnTo>
                  <a:lnTo>
                    <a:pt x="32473" y="315454"/>
                  </a:lnTo>
                  <a:lnTo>
                    <a:pt x="40291" y="370236"/>
                  </a:lnTo>
                  <a:lnTo>
                    <a:pt x="48846" y="423995"/>
                  </a:lnTo>
                  <a:lnTo>
                    <a:pt x="57891" y="472845"/>
                  </a:lnTo>
                  <a:lnTo>
                    <a:pt x="67183" y="512900"/>
                  </a:lnTo>
                  <a:lnTo>
                    <a:pt x="79662" y="554088"/>
                  </a:lnTo>
                  <a:lnTo>
                    <a:pt x="107934" y="603330"/>
                  </a:lnTo>
                  <a:lnTo>
                    <a:pt x="167842" y="668391"/>
                  </a:lnTo>
                  <a:lnTo>
                    <a:pt x="212324" y="710328"/>
                  </a:lnTo>
                  <a:lnTo>
                    <a:pt x="259384" y="749273"/>
                  </a:lnTo>
                  <a:lnTo>
                    <a:pt x="302945" y="777978"/>
                  </a:lnTo>
                  <a:lnTo>
                    <a:pt x="340888" y="793855"/>
                  </a:lnTo>
                  <a:lnTo>
                    <a:pt x="412353" y="802139"/>
                  </a:lnTo>
                  <a:lnTo>
                    <a:pt x="450296" y="800068"/>
                  </a:lnTo>
                  <a:lnTo>
                    <a:pt x="499383" y="791611"/>
                  </a:lnTo>
                  <a:lnTo>
                    <a:pt x="555652" y="776597"/>
                  </a:lnTo>
                  <a:lnTo>
                    <a:pt x="601976" y="762273"/>
                  </a:lnTo>
                  <a:lnTo>
                    <a:pt x="621224" y="755888"/>
                  </a:lnTo>
                  <a:lnTo>
                    <a:pt x="768575" y="719071"/>
                  </a:lnTo>
                  <a:lnTo>
                    <a:pt x="792382" y="711651"/>
                  </a:lnTo>
                  <a:lnTo>
                    <a:pt x="810939" y="704805"/>
                  </a:lnTo>
                  <a:lnTo>
                    <a:pt x="824523" y="699570"/>
                  </a:lnTo>
                  <a:lnTo>
                    <a:pt x="833410" y="696981"/>
                  </a:lnTo>
                  <a:lnTo>
                    <a:pt x="836749" y="697643"/>
                  </a:lnTo>
                  <a:lnTo>
                    <a:pt x="834699" y="700893"/>
                  </a:lnTo>
                  <a:lnTo>
                    <a:pt x="829058" y="705869"/>
                  </a:lnTo>
                  <a:lnTo>
                    <a:pt x="821622" y="711709"/>
                  </a:lnTo>
                </a:path>
              </a:pathLst>
            </a:custGeom>
            <a:ln w="12700">
              <a:solidFill>
                <a:srgbClr val="F7F7FD"/>
              </a:solidFill>
            </a:ln>
          </p:spPr>
          <p:txBody>
            <a:bodyPr wrap="square" lIns="0" tIns="0" rIns="0" bIns="0" rtlCol="0"/>
            <a:lstStyle/>
            <a:p>
              <a:endParaRPr/>
            </a:p>
          </p:txBody>
        </p:sp>
      </p:grpSp>
      <p:sp>
        <p:nvSpPr>
          <p:cNvPr id="12" name="object 12"/>
          <p:cNvSpPr txBox="1"/>
          <p:nvPr/>
        </p:nvSpPr>
        <p:spPr>
          <a:xfrm>
            <a:off x="10567931" y="2644177"/>
            <a:ext cx="765175" cy="379095"/>
          </a:xfrm>
          <a:prstGeom prst="rect">
            <a:avLst/>
          </a:prstGeom>
        </p:spPr>
        <p:txBody>
          <a:bodyPr vert="horz" wrap="square" lIns="0" tIns="21590" rIns="0" bIns="0" rtlCol="0">
            <a:spAutoFit/>
          </a:bodyPr>
          <a:lstStyle/>
          <a:p>
            <a:pPr marL="12700">
              <a:lnSpc>
                <a:spcPct val="100000"/>
              </a:lnSpc>
              <a:spcBef>
                <a:spcPts val="170"/>
              </a:spcBef>
            </a:pPr>
            <a:r>
              <a:rPr sz="1100" spc="-10" dirty="0">
                <a:solidFill>
                  <a:srgbClr val="AFABAB"/>
                </a:solidFill>
                <a:latin typeface="Arial"/>
                <a:cs typeface="Arial"/>
              </a:rPr>
              <a:t>NORSAR</a:t>
            </a:r>
            <a:endParaRPr sz="1100" dirty="0">
              <a:latin typeface="Arial"/>
              <a:cs typeface="Arial"/>
            </a:endParaRPr>
          </a:p>
          <a:p>
            <a:pPr marL="12700">
              <a:lnSpc>
                <a:spcPct val="100000"/>
              </a:lnSpc>
              <a:spcBef>
                <a:spcPts val="75"/>
              </a:spcBef>
            </a:pPr>
            <a:r>
              <a:rPr sz="1100" spc="-45" dirty="0">
                <a:solidFill>
                  <a:srgbClr val="AFABAB"/>
                </a:solidFill>
                <a:latin typeface="Arial"/>
                <a:cs typeface="Arial"/>
              </a:rPr>
              <a:t>seismometer</a:t>
            </a:r>
            <a:endParaRPr sz="1100" dirty="0">
              <a:latin typeface="Arial"/>
              <a:cs typeface="Arial"/>
            </a:endParaRPr>
          </a:p>
        </p:txBody>
      </p:sp>
      <p:sp>
        <p:nvSpPr>
          <p:cNvPr id="13" name="object 13"/>
          <p:cNvSpPr txBox="1"/>
          <p:nvPr/>
        </p:nvSpPr>
        <p:spPr>
          <a:xfrm>
            <a:off x="971093" y="4410964"/>
            <a:ext cx="3360420" cy="510540"/>
          </a:xfrm>
          <a:prstGeom prst="rect">
            <a:avLst/>
          </a:prstGeom>
        </p:spPr>
        <p:txBody>
          <a:bodyPr vert="horz" wrap="square" lIns="0" tIns="22860" rIns="0" bIns="0" rtlCol="0">
            <a:spAutoFit/>
          </a:bodyPr>
          <a:lstStyle/>
          <a:p>
            <a:pPr marL="683895" marR="5080" indent="-671830">
              <a:lnSpc>
                <a:spcPts val="1900"/>
              </a:lnSpc>
              <a:spcBef>
                <a:spcPts val="180"/>
              </a:spcBef>
            </a:pPr>
            <a:r>
              <a:rPr sz="1600" u="sng" spc="-75" dirty="0">
                <a:solidFill>
                  <a:srgbClr val="0070C0"/>
                </a:solidFill>
                <a:uFill>
                  <a:solidFill>
                    <a:srgbClr val="0070C0"/>
                  </a:solidFill>
                </a:uFill>
                <a:latin typeface="Arial"/>
                <a:cs typeface="Arial"/>
              </a:rPr>
              <a:t>Extract </a:t>
            </a:r>
            <a:r>
              <a:rPr sz="1600" u="sng" spc="-20" dirty="0">
                <a:solidFill>
                  <a:srgbClr val="0070C0"/>
                </a:solidFill>
                <a:uFill>
                  <a:solidFill>
                    <a:srgbClr val="0070C0"/>
                  </a:solidFill>
                </a:uFill>
                <a:latin typeface="Arial"/>
                <a:cs typeface="Arial"/>
              </a:rPr>
              <a:t>the</a:t>
            </a:r>
            <a:r>
              <a:rPr sz="1600" u="sng" spc="-65" dirty="0">
                <a:solidFill>
                  <a:srgbClr val="0070C0"/>
                </a:solidFill>
                <a:uFill>
                  <a:solidFill>
                    <a:srgbClr val="0070C0"/>
                  </a:solidFill>
                </a:uFill>
                <a:latin typeface="Arial"/>
                <a:cs typeface="Arial"/>
              </a:rPr>
              <a:t> </a:t>
            </a:r>
            <a:r>
              <a:rPr sz="1600" u="sng" spc="-35" dirty="0">
                <a:solidFill>
                  <a:srgbClr val="0070C0"/>
                </a:solidFill>
                <a:uFill>
                  <a:solidFill>
                    <a:srgbClr val="0070C0"/>
                  </a:solidFill>
                </a:uFill>
                <a:latin typeface="Arial"/>
                <a:cs typeface="Arial"/>
              </a:rPr>
              <a:t>timing</a:t>
            </a:r>
            <a:r>
              <a:rPr sz="1600" u="sng" spc="-70"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the</a:t>
            </a:r>
            <a:r>
              <a:rPr sz="1600" u="sng" spc="-65" dirty="0">
                <a:solidFill>
                  <a:srgbClr val="0070C0"/>
                </a:solidFill>
                <a:uFill>
                  <a:solidFill>
                    <a:srgbClr val="0070C0"/>
                  </a:solidFill>
                </a:uFill>
                <a:latin typeface="Arial"/>
                <a:cs typeface="Arial"/>
              </a:rPr>
              <a:t> </a:t>
            </a:r>
            <a:r>
              <a:rPr sz="1600" u="sng" spc="-100" dirty="0">
                <a:solidFill>
                  <a:srgbClr val="0070C0"/>
                </a:solidFill>
                <a:uFill>
                  <a:solidFill>
                    <a:srgbClr val="0070C0"/>
                  </a:solidFill>
                </a:uFill>
                <a:latin typeface="Arial"/>
                <a:cs typeface="Arial"/>
              </a:rPr>
              <a:t>seismic</a:t>
            </a:r>
            <a:r>
              <a:rPr sz="1600" u="sng" spc="-70" dirty="0">
                <a:solidFill>
                  <a:srgbClr val="0070C0"/>
                </a:solidFill>
                <a:uFill>
                  <a:solidFill>
                    <a:srgbClr val="0070C0"/>
                  </a:solidFill>
                </a:uFill>
                <a:latin typeface="Arial"/>
                <a:cs typeface="Arial"/>
              </a:rPr>
              <a:t> </a:t>
            </a:r>
            <a:r>
              <a:rPr sz="1600" u="sng" spc="-114" dirty="0">
                <a:solidFill>
                  <a:srgbClr val="0070C0"/>
                </a:solidFill>
                <a:uFill>
                  <a:solidFill>
                    <a:srgbClr val="0070C0"/>
                  </a:solidFill>
                </a:uFill>
                <a:latin typeface="Arial"/>
                <a:cs typeface="Arial"/>
              </a:rPr>
              <a:t>waves</a:t>
            </a:r>
            <a:r>
              <a:rPr sz="1600" u="sng" spc="-75"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hits</a:t>
            </a:r>
            <a:r>
              <a:rPr sz="1600" spc="-20" dirty="0">
                <a:solidFill>
                  <a:srgbClr val="0070C0"/>
                </a:solidFill>
                <a:latin typeface="Arial"/>
                <a:cs typeface="Arial"/>
              </a:rPr>
              <a:t> </a:t>
            </a:r>
            <a:r>
              <a:rPr sz="1600" u="sng" spc="-20" dirty="0">
                <a:solidFill>
                  <a:srgbClr val="0070C0"/>
                </a:solidFill>
                <a:uFill>
                  <a:solidFill>
                    <a:srgbClr val="0070C0"/>
                  </a:solidFill>
                </a:uFill>
                <a:latin typeface="Arial"/>
                <a:cs typeface="Arial"/>
              </a:rPr>
              <a:t>the</a:t>
            </a:r>
            <a:r>
              <a:rPr sz="1600" u="sng" spc="-70" dirty="0">
                <a:solidFill>
                  <a:srgbClr val="0070C0"/>
                </a:solidFill>
                <a:uFill>
                  <a:solidFill>
                    <a:srgbClr val="0070C0"/>
                  </a:solidFill>
                </a:uFill>
                <a:latin typeface="Arial"/>
                <a:cs typeface="Arial"/>
              </a:rPr>
              <a:t> </a:t>
            </a:r>
            <a:r>
              <a:rPr sz="1600" u="sng" spc="-95" dirty="0">
                <a:solidFill>
                  <a:srgbClr val="0070C0"/>
                </a:solidFill>
                <a:uFill>
                  <a:solidFill>
                    <a:srgbClr val="0070C0"/>
                  </a:solidFill>
                </a:uFill>
                <a:latin typeface="Arial"/>
                <a:cs typeface="Arial"/>
              </a:rPr>
              <a:t>cable</a:t>
            </a:r>
            <a:r>
              <a:rPr sz="1600" u="sng" spc="-65"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from</a:t>
            </a:r>
            <a:r>
              <a:rPr sz="1600" u="sng" spc="-70" dirty="0">
                <a:solidFill>
                  <a:srgbClr val="0070C0"/>
                </a:solidFill>
                <a:uFill>
                  <a:solidFill>
                    <a:srgbClr val="0070C0"/>
                  </a:solidFill>
                </a:uFill>
                <a:latin typeface="Arial"/>
                <a:cs typeface="Arial"/>
              </a:rPr>
              <a:t> </a:t>
            </a:r>
            <a:r>
              <a:rPr sz="1600" u="sng" spc="-235" dirty="0">
                <a:solidFill>
                  <a:srgbClr val="0070C0"/>
                </a:solidFill>
                <a:uFill>
                  <a:solidFill>
                    <a:srgbClr val="0070C0"/>
                  </a:solidFill>
                </a:uFill>
                <a:latin typeface="Arial"/>
                <a:cs typeface="Arial"/>
              </a:rPr>
              <a:t>DAS</a:t>
            </a:r>
            <a:r>
              <a:rPr sz="1600" u="sng" spc="-65"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data</a:t>
            </a:r>
            <a:endParaRPr sz="1600">
              <a:latin typeface="Arial"/>
              <a:cs typeface="Arial"/>
            </a:endParaRPr>
          </a:p>
        </p:txBody>
      </p:sp>
      <p:grpSp>
        <p:nvGrpSpPr>
          <p:cNvPr id="14" name="object 14"/>
          <p:cNvGrpSpPr/>
          <p:nvPr/>
        </p:nvGrpSpPr>
        <p:grpSpPr>
          <a:xfrm>
            <a:off x="5686745" y="1870096"/>
            <a:ext cx="4168140" cy="3649345"/>
            <a:chOff x="5686745" y="1870096"/>
            <a:chExt cx="4168140" cy="3649345"/>
          </a:xfrm>
        </p:grpSpPr>
        <p:pic>
          <p:nvPicPr>
            <p:cNvPr id="15" name="object 15"/>
            <p:cNvPicPr/>
            <p:nvPr/>
          </p:nvPicPr>
          <p:blipFill>
            <a:blip r:embed="rId4" cstate="print"/>
            <a:stretch>
              <a:fillRect/>
            </a:stretch>
          </p:blipFill>
          <p:spPr>
            <a:xfrm>
              <a:off x="5686745" y="1870096"/>
              <a:ext cx="4104305" cy="3649032"/>
            </a:xfrm>
            <a:prstGeom prst="rect">
              <a:avLst/>
            </a:prstGeom>
          </p:spPr>
        </p:pic>
        <p:pic>
          <p:nvPicPr>
            <p:cNvPr id="16" name="object 16"/>
            <p:cNvPicPr/>
            <p:nvPr/>
          </p:nvPicPr>
          <p:blipFill>
            <a:blip r:embed="rId5" cstate="print"/>
            <a:stretch>
              <a:fillRect/>
            </a:stretch>
          </p:blipFill>
          <p:spPr>
            <a:xfrm>
              <a:off x="9293052" y="1929065"/>
              <a:ext cx="369926" cy="2748544"/>
            </a:xfrm>
            <a:prstGeom prst="rect">
              <a:avLst/>
            </a:prstGeom>
          </p:spPr>
        </p:pic>
        <p:sp>
          <p:nvSpPr>
            <p:cNvPr id="17" name="object 17"/>
            <p:cNvSpPr/>
            <p:nvPr/>
          </p:nvSpPr>
          <p:spPr>
            <a:xfrm>
              <a:off x="9478014" y="2017198"/>
              <a:ext cx="370205" cy="2719705"/>
            </a:xfrm>
            <a:custGeom>
              <a:avLst/>
              <a:gdLst/>
              <a:ahLst/>
              <a:cxnLst/>
              <a:rect l="l" t="t" r="r" b="b"/>
              <a:pathLst>
                <a:path w="370204" h="2719704">
                  <a:moveTo>
                    <a:pt x="369925" y="0"/>
                  </a:moveTo>
                  <a:lnTo>
                    <a:pt x="0" y="0"/>
                  </a:lnTo>
                  <a:lnTo>
                    <a:pt x="0" y="2719379"/>
                  </a:lnTo>
                  <a:lnTo>
                    <a:pt x="369925" y="2719379"/>
                  </a:lnTo>
                  <a:lnTo>
                    <a:pt x="369925" y="0"/>
                  </a:lnTo>
                  <a:close/>
                </a:path>
              </a:pathLst>
            </a:custGeom>
            <a:solidFill>
              <a:srgbClr val="FFFFFF"/>
            </a:solidFill>
          </p:spPr>
          <p:txBody>
            <a:bodyPr wrap="square" lIns="0" tIns="0" rIns="0" bIns="0" rtlCol="0"/>
            <a:lstStyle/>
            <a:p>
              <a:endParaRPr/>
            </a:p>
          </p:txBody>
        </p:sp>
        <p:sp>
          <p:nvSpPr>
            <p:cNvPr id="18" name="object 18"/>
            <p:cNvSpPr/>
            <p:nvPr/>
          </p:nvSpPr>
          <p:spPr>
            <a:xfrm>
              <a:off x="9478014" y="2017198"/>
              <a:ext cx="370205" cy="2719705"/>
            </a:xfrm>
            <a:custGeom>
              <a:avLst/>
              <a:gdLst/>
              <a:ahLst/>
              <a:cxnLst/>
              <a:rect l="l" t="t" r="r" b="b"/>
              <a:pathLst>
                <a:path w="370204" h="2719704">
                  <a:moveTo>
                    <a:pt x="0" y="0"/>
                  </a:moveTo>
                  <a:lnTo>
                    <a:pt x="369926" y="0"/>
                  </a:lnTo>
                  <a:lnTo>
                    <a:pt x="369926" y="2719380"/>
                  </a:lnTo>
                  <a:lnTo>
                    <a:pt x="0" y="2719380"/>
                  </a:lnTo>
                  <a:lnTo>
                    <a:pt x="0" y="0"/>
                  </a:lnTo>
                  <a:close/>
                </a:path>
              </a:pathLst>
            </a:custGeom>
            <a:ln w="12700">
              <a:solidFill>
                <a:srgbClr val="FFFFFF"/>
              </a:solidFill>
            </a:ln>
          </p:spPr>
          <p:txBody>
            <a:bodyPr wrap="square" lIns="0" tIns="0" rIns="0" bIns="0" rtlCol="0"/>
            <a:lstStyle/>
            <a:p>
              <a:endParaRPr/>
            </a:p>
          </p:txBody>
        </p:sp>
      </p:grpSp>
      <p:sp>
        <p:nvSpPr>
          <p:cNvPr id="19" name="object 19"/>
          <p:cNvSpPr txBox="1"/>
          <p:nvPr/>
        </p:nvSpPr>
        <p:spPr>
          <a:xfrm>
            <a:off x="9515854" y="1995932"/>
            <a:ext cx="227329" cy="208279"/>
          </a:xfrm>
          <a:prstGeom prst="rect">
            <a:avLst/>
          </a:prstGeom>
        </p:spPr>
        <p:txBody>
          <a:bodyPr vert="horz" wrap="square" lIns="0" tIns="12700" rIns="0" bIns="0" rtlCol="0">
            <a:spAutoFit/>
          </a:bodyPr>
          <a:lstStyle/>
          <a:p>
            <a:pPr marL="12700">
              <a:lnSpc>
                <a:spcPct val="100000"/>
              </a:lnSpc>
              <a:spcBef>
                <a:spcPts val="100"/>
              </a:spcBef>
            </a:pPr>
            <a:r>
              <a:rPr sz="1200" b="1" spc="-50" dirty="0">
                <a:latin typeface="Arial"/>
                <a:cs typeface="Arial"/>
              </a:rPr>
              <a:t>-</a:t>
            </a:r>
            <a:r>
              <a:rPr sz="1200" b="1" spc="-35" dirty="0">
                <a:latin typeface="Arial"/>
                <a:cs typeface="Arial"/>
              </a:rPr>
              <a:t>50</a:t>
            </a:r>
            <a:endParaRPr sz="1200">
              <a:latin typeface="Arial"/>
              <a:cs typeface="Arial"/>
            </a:endParaRPr>
          </a:p>
        </p:txBody>
      </p:sp>
      <p:sp>
        <p:nvSpPr>
          <p:cNvPr id="20" name="object 20"/>
          <p:cNvSpPr txBox="1"/>
          <p:nvPr/>
        </p:nvSpPr>
        <p:spPr>
          <a:xfrm>
            <a:off x="9515854" y="2614676"/>
            <a:ext cx="227329" cy="208279"/>
          </a:xfrm>
          <a:prstGeom prst="rect">
            <a:avLst/>
          </a:prstGeom>
        </p:spPr>
        <p:txBody>
          <a:bodyPr vert="horz" wrap="square" lIns="0" tIns="12700" rIns="0" bIns="0" rtlCol="0">
            <a:spAutoFit/>
          </a:bodyPr>
          <a:lstStyle/>
          <a:p>
            <a:pPr marL="12700">
              <a:lnSpc>
                <a:spcPct val="100000"/>
              </a:lnSpc>
              <a:spcBef>
                <a:spcPts val="100"/>
              </a:spcBef>
            </a:pPr>
            <a:r>
              <a:rPr sz="1200" b="1" spc="-50" dirty="0">
                <a:latin typeface="Arial"/>
                <a:cs typeface="Arial"/>
              </a:rPr>
              <a:t>-</a:t>
            </a:r>
            <a:r>
              <a:rPr sz="1200" b="1" spc="-35" dirty="0">
                <a:latin typeface="Arial"/>
                <a:cs typeface="Arial"/>
              </a:rPr>
              <a:t>60</a:t>
            </a:r>
            <a:endParaRPr sz="1200">
              <a:latin typeface="Arial"/>
              <a:cs typeface="Arial"/>
            </a:endParaRPr>
          </a:p>
        </p:txBody>
      </p:sp>
      <p:sp>
        <p:nvSpPr>
          <p:cNvPr id="21" name="object 21"/>
          <p:cNvSpPr txBox="1"/>
          <p:nvPr/>
        </p:nvSpPr>
        <p:spPr>
          <a:xfrm>
            <a:off x="9515854" y="3233420"/>
            <a:ext cx="227329" cy="827405"/>
          </a:xfrm>
          <a:prstGeom prst="rect">
            <a:avLst/>
          </a:prstGeom>
        </p:spPr>
        <p:txBody>
          <a:bodyPr vert="horz" wrap="square" lIns="0" tIns="12700" rIns="0" bIns="0" rtlCol="0">
            <a:spAutoFit/>
          </a:bodyPr>
          <a:lstStyle/>
          <a:p>
            <a:pPr marL="12700">
              <a:lnSpc>
                <a:spcPct val="100000"/>
              </a:lnSpc>
              <a:spcBef>
                <a:spcPts val="100"/>
              </a:spcBef>
            </a:pPr>
            <a:r>
              <a:rPr sz="1200" b="1" spc="-50" dirty="0">
                <a:latin typeface="Arial"/>
                <a:cs typeface="Arial"/>
              </a:rPr>
              <a:t>-</a:t>
            </a:r>
            <a:r>
              <a:rPr sz="1200" b="1" spc="-35" dirty="0">
                <a:latin typeface="Arial"/>
                <a:cs typeface="Arial"/>
              </a:rPr>
              <a:t>70</a:t>
            </a:r>
            <a:endParaRPr sz="1200">
              <a:latin typeface="Arial"/>
              <a:cs typeface="Arial"/>
            </a:endParaRPr>
          </a:p>
          <a:p>
            <a:pPr>
              <a:lnSpc>
                <a:spcPct val="100000"/>
              </a:lnSpc>
            </a:pPr>
            <a:endParaRPr sz="1400">
              <a:latin typeface="Arial"/>
              <a:cs typeface="Arial"/>
            </a:endParaRPr>
          </a:p>
          <a:p>
            <a:pPr>
              <a:lnSpc>
                <a:spcPct val="100000"/>
              </a:lnSpc>
              <a:spcBef>
                <a:spcPts val="35"/>
              </a:spcBef>
            </a:pPr>
            <a:endParaRPr sz="1550">
              <a:latin typeface="Arial"/>
              <a:cs typeface="Arial"/>
            </a:endParaRPr>
          </a:p>
          <a:p>
            <a:pPr marL="12700">
              <a:lnSpc>
                <a:spcPct val="100000"/>
              </a:lnSpc>
              <a:spcBef>
                <a:spcPts val="5"/>
              </a:spcBef>
            </a:pPr>
            <a:r>
              <a:rPr sz="1200" b="1" spc="-50" dirty="0">
                <a:latin typeface="Arial"/>
                <a:cs typeface="Arial"/>
              </a:rPr>
              <a:t>-</a:t>
            </a:r>
            <a:r>
              <a:rPr sz="1200" b="1" spc="-35" dirty="0">
                <a:latin typeface="Arial"/>
                <a:cs typeface="Arial"/>
              </a:rPr>
              <a:t>80</a:t>
            </a:r>
            <a:endParaRPr sz="1200">
              <a:latin typeface="Arial"/>
              <a:cs typeface="Arial"/>
            </a:endParaRPr>
          </a:p>
        </p:txBody>
      </p:sp>
      <p:sp>
        <p:nvSpPr>
          <p:cNvPr id="22" name="object 22"/>
          <p:cNvSpPr txBox="1"/>
          <p:nvPr/>
        </p:nvSpPr>
        <p:spPr>
          <a:xfrm>
            <a:off x="9515854" y="4473955"/>
            <a:ext cx="227329" cy="208279"/>
          </a:xfrm>
          <a:prstGeom prst="rect">
            <a:avLst/>
          </a:prstGeom>
        </p:spPr>
        <p:txBody>
          <a:bodyPr vert="horz" wrap="square" lIns="0" tIns="12700" rIns="0" bIns="0" rtlCol="0">
            <a:spAutoFit/>
          </a:bodyPr>
          <a:lstStyle/>
          <a:p>
            <a:pPr marL="12700">
              <a:lnSpc>
                <a:spcPct val="100000"/>
              </a:lnSpc>
              <a:spcBef>
                <a:spcPts val="100"/>
              </a:spcBef>
            </a:pPr>
            <a:r>
              <a:rPr sz="1200" b="1" spc="-50" dirty="0">
                <a:latin typeface="Arial"/>
                <a:cs typeface="Arial"/>
              </a:rPr>
              <a:t>-</a:t>
            </a:r>
            <a:r>
              <a:rPr sz="1200" b="1" spc="-35" dirty="0">
                <a:latin typeface="Arial"/>
                <a:cs typeface="Arial"/>
              </a:rPr>
              <a:t>90</a:t>
            </a:r>
            <a:endParaRPr sz="1200">
              <a:latin typeface="Arial"/>
              <a:cs typeface="Arial"/>
            </a:endParaRPr>
          </a:p>
        </p:txBody>
      </p:sp>
      <p:pic>
        <p:nvPicPr>
          <p:cNvPr id="23" name="object 23"/>
          <p:cNvPicPr/>
          <p:nvPr/>
        </p:nvPicPr>
        <p:blipFill>
          <a:blip r:embed="rId6" cstate="print"/>
          <a:stretch>
            <a:fillRect/>
          </a:stretch>
        </p:blipFill>
        <p:spPr>
          <a:xfrm>
            <a:off x="9807041" y="2880543"/>
            <a:ext cx="166829" cy="909786"/>
          </a:xfrm>
          <a:prstGeom prst="rect">
            <a:avLst/>
          </a:prstGeom>
        </p:spPr>
      </p:pic>
      <p:sp>
        <p:nvSpPr>
          <p:cNvPr id="24" name="object 24"/>
          <p:cNvSpPr txBox="1"/>
          <p:nvPr/>
        </p:nvSpPr>
        <p:spPr>
          <a:xfrm>
            <a:off x="6418427" y="5694172"/>
            <a:ext cx="5022215" cy="510540"/>
          </a:xfrm>
          <a:prstGeom prst="rect">
            <a:avLst/>
          </a:prstGeom>
        </p:spPr>
        <p:txBody>
          <a:bodyPr vert="horz" wrap="square" lIns="0" tIns="22860" rIns="0" bIns="0" rtlCol="0">
            <a:spAutoFit/>
          </a:bodyPr>
          <a:lstStyle/>
          <a:p>
            <a:pPr marL="1842770" marR="5080" indent="-1830705">
              <a:lnSpc>
                <a:spcPts val="1900"/>
              </a:lnSpc>
              <a:spcBef>
                <a:spcPts val="180"/>
              </a:spcBef>
            </a:pPr>
            <a:r>
              <a:rPr sz="1600" u="sng" spc="-260" dirty="0">
                <a:solidFill>
                  <a:srgbClr val="0070C0"/>
                </a:solidFill>
                <a:uFill>
                  <a:solidFill>
                    <a:srgbClr val="0070C0"/>
                  </a:solidFill>
                </a:uFill>
                <a:latin typeface="Arial"/>
                <a:cs typeface="Arial"/>
              </a:rPr>
              <a:t>SOP</a:t>
            </a:r>
            <a:r>
              <a:rPr sz="1600" u="sng" spc="-75" dirty="0">
                <a:solidFill>
                  <a:srgbClr val="0070C0"/>
                </a:solidFill>
                <a:uFill>
                  <a:solidFill>
                    <a:srgbClr val="0070C0"/>
                  </a:solidFill>
                </a:uFill>
                <a:latin typeface="Arial"/>
                <a:cs typeface="Arial"/>
              </a:rPr>
              <a:t> </a:t>
            </a:r>
            <a:r>
              <a:rPr sz="1600" u="sng" spc="-45" dirty="0">
                <a:solidFill>
                  <a:srgbClr val="0070C0"/>
                </a:solidFill>
                <a:uFill>
                  <a:solidFill>
                    <a:srgbClr val="0070C0"/>
                  </a:solidFill>
                </a:uFill>
                <a:latin typeface="Arial"/>
                <a:cs typeface="Arial"/>
              </a:rPr>
              <a:t>variation</a:t>
            </a:r>
            <a:r>
              <a:rPr sz="1600" u="sng" spc="-80" dirty="0">
                <a:solidFill>
                  <a:srgbClr val="0070C0"/>
                </a:solidFill>
                <a:uFill>
                  <a:solidFill>
                    <a:srgbClr val="0070C0"/>
                  </a:solidFill>
                </a:uFill>
                <a:latin typeface="Arial"/>
                <a:cs typeface="Arial"/>
              </a:rPr>
              <a:t> corresponds</a:t>
            </a:r>
            <a:r>
              <a:rPr sz="1600" u="sng" spc="-70" dirty="0">
                <a:solidFill>
                  <a:srgbClr val="0070C0"/>
                </a:solidFill>
                <a:uFill>
                  <a:solidFill>
                    <a:srgbClr val="0070C0"/>
                  </a:solidFill>
                </a:uFill>
                <a:latin typeface="Arial"/>
                <a:cs typeface="Arial"/>
              </a:rPr>
              <a:t> </a:t>
            </a:r>
            <a:r>
              <a:rPr sz="1600" u="sng" dirty="0">
                <a:solidFill>
                  <a:srgbClr val="0070C0"/>
                </a:solidFill>
                <a:uFill>
                  <a:solidFill>
                    <a:srgbClr val="0070C0"/>
                  </a:solidFill>
                </a:uFill>
                <a:latin typeface="Arial"/>
                <a:cs typeface="Arial"/>
              </a:rPr>
              <a:t>with</a:t>
            </a:r>
            <a:r>
              <a:rPr sz="1600" u="sng" spc="-80"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the</a:t>
            </a:r>
            <a:r>
              <a:rPr sz="1600" u="sng" spc="-65" dirty="0">
                <a:solidFill>
                  <a:srgbClr val="0070C0"/>
                </a:solidFill>
                <a:uFill>
                  <a:solidFill>
                    <a:srgbClr val="0070C0"/>
                  </a:solidFill>
                </a:uFill>
                <a:latin typeface="Arial"/>
                <a:cs typeface="Arial"/>
              </a:rPr>
              <a:t> </a:t>
            </a:r>
            <a:r>
              <a:rPr sz="1600" u="sng" spc="-30" dirty="0">
                <a:solidFill>
                  <a:srgbClr val="0070C0"/>
                </a:solidFill>
                <a:uFill>
                  <a:solidFill>
                    <a:srgbClr val="0070C0"/>
                  </a:solidFill>
                </a:uFill>
                <a:latin typeface="Arial"/>
                <a:cs typeface="Arial"/>
              </a:rPr>
              <a:t>timing</a:t>
            </a:r>
            <a:r>
              <a:rPr sz="1600" u="sng" spc="-75" dirty="0">
                <a:solidFill>
                  <a:srgbClr val="0070C0"/>
                </a:solidFill>
                <a:uFill>
                  <a:solidFill>
                    <a:srgbClr val="0070C0"/>
                  </a:solidFill>
                </a:uFill>
                <a:latin typeface="Arial"/>
                <a:cs typeface="Arial"/>
              </a:rPr>
              <a:t> </a:t>
            </a:r>
            <a:r>
              <a:rPr sz="1600" u="sng" dirty="0">
                <a:solidFill>
                  <a:srgbClr val="0070C0"/>
                </a:solidFill>
                <a:uFill>
                  <a:solidFill>
                    <a:srgbClr val="0070C0"/>
                  </a:solidFill>
                </a:uFill>
                <a:latin typeface="Arial"/>
                <a:cs typeface="Arial"/>
              </a:rPr>
              <a:t>of</a:t>
            </a:r>
            <a:r>
              <a:rPr sz="1600" u="sng" spc="-70"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the</a:t>
            </a:r>
            <a:r>
              <a:rPr sz="1600" u="sng" spc="-70" dirty="0">
                <a:solidFill>
                  <a:srgbClr val="0070C0"/>
                </a:solidFill>
                <a:uFill>
                  <a:solidFill>
                    <a:srgbClr val="0070C0"/>
                  </a:solidFill>
                </a:uFill>
                <a:latin typeface="Arial"/>
                <a:cs typeface="Arial"/>
              </a:rPr>
              <a:t> Earthquake</a:t>
            </a:r>
            <a:r>
              <a:rPr sz="1600" spc="-70" dirty="0">
                <a:solidFill>
                  <a:srgbClr val="0070C0"/>
                </a:solidFill>
                <a:latin typeface="Arial"/>
                <a:cs typeface="Arial"/>
              </a:rPr>
              <a:t> </a:t>
            </a:r>
            <a:r>
              <a:rPr sz="1600" u="sng" spc="-20" dirty="0">
                <a:solidFill>
                  <a:srgbClr val="0070C0"/>
                </a:solidFill>
                <a:uFill>
                  <a:solidFill>
                    <a:srgbClr val="0070C0"/>
                  </a:solidFill>
                </a:uFill>
                <a:latin typeface="Arial"/>
                <a:cs typeface="Arial"/>
              </a:rPr>
              <a:t>hitting</a:t>
            </a:r>
            <a:r>
              <a:rPr sz="1600" u="sng" spc="-75"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the</a:t>
            </a:r>
            <a:r>
              <a:rPr sz="1600" u="sng" spc="-65"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cable</a:t>
            </a:r>
            <a:endParaRPr sz="1600">
              <a:latin typeface="Arial"/>
              <a:cs typeface="Arial"/>
            </a:endParaRPr>
          </a:p>
        </p:txBody>
      </p:sp>
      <p:pic>
        <p:nvPicPr>
          <p:cNvPr id="25" name="object 25"/>
          <p:cNvPicPr/>
          <p:nvPr/>
        </p:nvPicPr>
        <p:blipFill>
          <a:blip r:embed="rId7" cstate="print"/>
          <a:stretch>
            <a:fillRect/>
          </a:stretch>
        </p:blipFill>
        <p:spPr>
          <a:xfrm>
            <a:off x="9114778" y="6398014"/>
            <a:ext cx="1053284" cy="368414"/>
          </a:xfrm>
          <a:prstGeom prst="rect">
            <a:avLst/>
          </a:prstGeom>
        </p:spPr>
      </p:pic>
      <p:pic>
        <p:nvPicPr>
          <p:cNvPr id="26" name="object 26"/>
          <p:cNvPicPr/>
          <p:nvPr/>
        </p:nvPicPr>
        <p:blipFill>
          <a:blip r:embed="rId8" cstate="print"/>
          <a:stretch>
            <a:fillRect/>
          </a:stretch>
        </p:blipFill>
        <p:spPr>
          <a:xfrm>
            <a:off x="4406949" y="6384041"/>
            <a:ext cx="1212101" cy="323432"/>
          </a:xfrm>
          <a:prstGeom prst="rect">
            <a:avLst/>
          </a:prstGeom>
        </p:spPr>
      </p:pic>
      <p:pic>
        <p:nvPicPr>
          <p:cNvPr id="27" name="object 27"/>
          <p:cNvPicPr/>
          <p:nvPr/>
        </p:nvPicPr>
        <p:blipFill>
          <a:blip r:embed="rId9" cstate="print"/>
          <a:stretch>
            <a:fillRect/>
          </a:stretch>
        </p:blipFill>
        <p:spPr>
          <a:xfrm>
            <a:off x="6375083" y="6292892"/>
            <a:ext cx="2050662" cy="487447"/>
          </a:xfrm>
          <a:prstGeom prst="rect">
            <a:avLst/>
          </a:prstGeom>
        </p:spPr>
      </p:pic>
      <p:pic>
        <p:nvPicPr>
          <p:cNvPr id="28" name="object 28"/>
          <p:cNvPicPr/>
          <p:nvPr/>
        </p:nvPicPr>
        <p:blipFill>
          <a:blip r:embed="rId10" cstate="print"/>
          <a:stretch>
            <a:fillRect/>
          </a:stretch>
        </p:blipFill>
        <p:spPr>
          <a:xfrm>
            <a:off x="2790125" y="6390382"/>
            <a:ext cx="1269514" cy="292468"/>
          </a:xfrm>
          <a:prstGeom prst="rect">
            <a:avLst/>
          </a:prstGeom>
        </p:spPr>
      </p:pic>
      <p:sp>
        <p:nvSpPr>
          <p:cNvPr id="29" name="object 29"/>
          <p:cNvSpPr txBox="1"/>
          <p:nvPr/>
        </p:nvSpPr>
        <p:spPr>
          <a:xfrm>
            <a:off x="364756" y="5446267"/>
            <a:ext cx="4627880" cy="577215"/>
          </a:xfrm>
          <a:prstGeom prst="rect">
            <a:avLst/>
          </a:prstGeom>
        </p:spPr>
        <p:txBody>
          <a:bodyPr vert="horz" wrap="square" lIns="0" tIns="10795" rIns="0" bIns="0" rtlCol="0">
            <a:spAutoFit/>
          </a:bodyPr>
          <a:lstStyle/>
          <a:p>
            <a:pPr marL="12700" marR="5080" algn="just">
              <a:lnSpc>
                <a:spcPct val="100800"/>
              </a:lnSpc>
              <a:spcBef>
                <a:spcPts val="85"/>
              </a:spcBef>
            </a:pPr>
            <a:r>
              <a:rPr sz="1200" spc="-80" dirty="0">
                <a:latin typeface="Arial"/>
                <a:cs typeface="Arial"/>
              </a:rPr>
              <a:t>Source:</a:t>
            </a:r>
            <a:r>
              <a:rPr sz="1200" spc="-55" dirty="0">
                <a:latin typeface="Arial"/>
                <a:cs typeface="Arial"/>
              </a:rPr>
              <a:t> Kristina</a:t>
            </a:r>
            <a:r>
              <a:rPr sz="1200" spc="-60" dirty="0">
                <a:latin typeface="Arial"/>
                <a:cs typeface="Arial"/>
              </a:rPr>
              <a:t> </a:t>
            </a:r>
            <a:r>
              <a:rPr sz="1200" spc="-95" dirty="0">
                <a:latin typeface="Arial"/>
                <a:cs typeface="Arial"/>
              </a:rPr>
              <a:t>Shizuka</a:t>
            </a:r>
            <a:r>
              <a:rPr sz="1200" spc="-60" dirty="0">
                <a:latin typeface="Arial"/>
                <a:cs typeface="Arial"/>
              </a:rPr>
              <a:t> </a:t>
            </a:r>
            <a:r>
              <a:rPr sz="1200" spc="-125" dirty="0">
                <a:latin typeface="Arial"/>
                <a:cs typeface="Arial"/>
              </a:rPr>
              <a:t>Yamase</a:t>
            </a:r>
            <a:r>
              <a:rPr sz="1200" spc="-60" dirty="0">
                <a:latin typeface="Arial"/>
                <a:cs typeface="Arial"/>
              </a:rPr>
              <a:t> </a:t>
            </a:r>
            <a:r>
              <a:rPr sz="1200" spc="-95" dirty="0">
                <a:latin typeface="Arial"/>
                <a:cs typeface="Arial"/>
              </a:rPr>
              <a:t>Skarvang</a:t>
            </a:r>
            <a:r>
              <a:rPr sz="1200" spc="-65" dirty="0">
                <a:latin typeface="Arial"/>
                <a:cs typeface="Arial"/>
              </a:rPr>
              <a:t> </a:t>
            </a:r>
            <a:r>
              <a:rPr sz="1200" spc="-10" dirty="0">
                <a:latin typeface="Arial"/>
                <a:cs typeface="Arial"/>
              </a:rPr>
              <a:t>et</a:t>
            </a:r>
            <a:r>
              <a:rPr sz="1200" spc="-65" dirty="0">
                <a:latin typeface="Arial"/>
                <a:cs typeface="Arial"/>
              </a:rPr>
              <a:t> </a:t>
            </a:r>
            <a:r>
              <a:rPr sz="1200" spc="-45" dirty="0">
                <a:latin typeface="Arial"/>
                <a:cs typeface="Arial"/>
              </a:rPr>
              <a:t>al.,</a:t>
            </a:r>
            <a:r>
              <a:rPr sz="1200" spc="-60" dirty="0">
                <a:latin typeface="Arial"/>
                <a:cs typeface="Arial"/>
              </a:rPr>
              <a:t> </a:t>
            </a:r>
            <a:r>
              <a:rPr sz="1200" spc="-55" dirty="0">
                <a:latin typeface="Arial"/>
                <a:cs typeface="Arial"/>
              </a:rPr>
              <a:t>Observation</a:t>
            </a:r>
            <a:r>
              <a:rPr sz="1200" spc="-65" dirty="0">
                <a:latin typeface="Arial"/>
                <a:cs typeface="Arial"/>
              </a:rPr>
              <a:t> </a:t>
            </a:r>
            <a:r>
              <a:rPr sz="1200" spc="-5" dirty="0">
                <a:latin typeface="Arial"/>
                <a:cs typeface="Arial"/>
              </a:rPr>
              <a:t>of</a:t>
            </a:r>
            <a:r>
              <a:rPr sz="1200" spc="-65" dirty="0">
                <a:latin typeface="Arial"/>
                <a:cs typeface="Arial"/>
              </a:rPr>
              <a:t> </a:t>
            </a:r>
            <a:r>
              <a:rPr sz="1200" spc="-85" dirty="0">
                <a:latin typeface="Arial"/>
                <a:cs typeface="Arial"/>
              </a:rPr>
              <a:t>Local</a:t>
            </a:r>
            <a:r>
              <a:rPr sz="1200" spc="-60" dirty="0">
                <a:latin typeface="Arial"/>
                <a:cs typeface="Arial"/>
              </a:rPr>
              <a:t> </a:t>
            </a:r>
            <a:r>
              <a:rPr sz="1200" spc="-80" dirty="0">
                <a:latin typeface="Arial"/>
                <a:cs typeface="Arial"/>
              </a:rPr>
              <a:t>Small</a:t>
            </a:r>
            <a:r>
              <a:rPr sz="1200" spc="10" dirty="0">
                <a:latin typeface="Arial"/>
                <a:cs typeface="Arial"/>
              </a:rPr>
              <a:t> </a:t>
            </a:r>
            <a:r>
              <a:rPr sz="1200" spc="-40" dirty="0">
                <a:latin typeface="Arial"/>
                <a:cs typeface="Arial"/>
              </a:rPr>
              <a:t>Magnitude</a:t>
            </a:r>
            <a:r>
              <a:rPr sz="1200" spc="-60" dirty="0">
                <a:latin typeface="Arial"/>
                <a:cs typeface="Arial"/>
              </a:rPr>
              <a:t> </a:t>
            </a:r>
            <a:r>
              <a:rPr sz="1200" spc="-75" dirty="0">
                <a:latin typeface="Arial"/>
                <a:cs typeface="Arial"/>
              </a:rPr>
              <a:t>Earthquakes</a:t>
            </a:r>
            <a:r>
              <a:rPr sz="1200" spc="-55" dirty="0">
                <a:latin typeface="Arial"/>
                <a:cs typeface="Arial"/>
              </a:rPr>
              <a:t> </a:t>
            </a:r>
            <a:r>
              <a:rPr sz="1200" spc="-65" dirty="0">
                <a:latin typeface="Arial"/>
                <a:cs typeface="Arial"/>
              </a:rPr>
              <a:t>using </a:t>
            </a:r>
            <a:r>
              <a:rPr sz="1200" spc="-70" dirty="0">
                <a:latin typeface="Arial"/>
                <a:cs typeface="Arial"/>
              </a:rPr>
              <a:t>State</a:t>
            </a:r>
            <a:r>
              <a:rPr sz="1200" spc="-60" dirty="0">
                <a:latin typeface="Arial"/>
                <a:cs typeface="Arial"/>
              </a:rPr>
              <a:t> </a:t>
            </a:r>
            <a:r>
              <a:rPr sz="1200" spc="-55" dirty="0">
                <a:latin typeface="Arial"/>
                <a:cs typeface="Arial"/>
              </a:rPr>
              <a:t>Of</a:t>
            </a:r>
            <a:r>
              <a:rPr sz="1200" spc="-65" dirty="0">
                <a:latin typeface="Arial"/>
                <a:cs typeface="Arial"/>
              </a:rPr>
              <a:t> </a:t>
            </a:r>
            <a:r>
              <a:rPr sz="1200" spc="-50" dirty="0">
                <a:latin typeface="Arial"/>
                <a:cs typeface="Arial"/>
              </a:rPr>
              <a:t>Polarization</a:t>
            </a:r>
            <a:r>
              <a:rPr sz="1200" spc="-65" dirty="0">
                <a:latin typeface="Arial"/>
                <a:cs typeface="Arial"/>
              </a:rPr>
              <a:t> </a:t>
            </a:r>
            <a:r>
              <a:rPr sz="1200" spc="-20" dirty="0">
                <a:latin typeface="Arial"/>
                <a:cs typeface="Arial"/>
              </a:rPr>
              <a:t>Monitoring</a:t>
            </a:r>
            <a:r>
              <a:rPr sz="1200" spc="-65" dirty="0">
                <a:latin typeface="Arial"/>
                <a:cs typeface="Arial"/>
              </a:rPr>
              <a:t> </a:t>
            </a:r>
            <a:r>
              <a:rPr sz="1200" spc="-20" dirty="0">
                <a:latin typeface="Arial"/>
                <a:cs typeface="Arial"/>
              </a:rPr>
              <a:t>in</a:t>
            </a:r>
            <a:r>
              <a:rPr sz="1200" spc="-65" dirty="0">
                <a:latin typeface="Arial"/>
                <a:cs typeface="Arial"/>
              </a:rPr>
              <a:t> </a:t>
            </a:r>
            <a:r>
              <a:rPr sz="1200" spc="-95" dirty="0">
                <a:latin typeface="Arial"/>
                <a:cs typeface="Arial"/>
              </a:rPr>
              <a:t>a</a:t>
            </a:r>
            <a:r>
              <a:rPr sz="1200" spc="-60" dirty="0">
                <a:latin typeface="Arial"/>
                <a:cs typeface="Arial"/>
              </a:rPr>
              <a:t> 250km</a:t>
            </a:r>
            <a:r>
              <a:rPr sz="1200" spc="-20" dirty="0">
                <a:latin typeface="Arial"/>
                <a:cs typeface="Arial"/>
              </a:rPr>
              <a:t> </a:t>
            </a:r>
            <a:r>
              <a:rPr sz="1200" spc="-105" dirty="0">
                <a:latin typeface="Arial"/>
                <a:cs typeface="Arial"/>
              </a:rPr>
              <a:t>Passive</a:t>
            </a:r>
            <a:r>
              <a:rPr sz="1200" spc="-60" dirty="0">
                <a:latin typeface="Arial"/>
                <a:cs typeface="Arial"/>
              </a:rPr>
              <a:t> </a:t>
            </a:r>
            <a:r>
              <a:rPr sz="1200" spc="-40" dirty="0">
                <a:latin typeface="Arial"/>
                <a:cs typeface="Arial"/>
              </a:rPr>
              <a:t>Arctic</a:t>
            </a:r>
            <a:r>
              <a:rPr sz="1200" spc="-55" dirty="0">
                <a:latin typeface="Arial"/>
                <a:cs typeface="Arial"/>
              </a:rPr>
              <a:t> </a:t>
            </a:r>
            <a:r>
              <a:rPr sz="1200" spc="-70" dirty="0">
                <a:latin typeface="Arial"/>
                <a:cs typeface="Arial"/>
              </a:rPr>
              <a:t>Submarine</a:t>
            </a:r>
            <a:r>
              <a:rPr sz="1200" spc="-60" dirty="0">
                <a:latin typeface="Arial"/>
                <a:cs typeface="Arial"/>
              </a:rPr>
              <a:t> </a:t>
            </a:r>
            <a:r>
              <a:rPr sz="1200" spc="-55" dirty="0">
                <a:latin typeface="Arial"/>
                <a:cs typeface="Arial"/>
              </a:rPr>
              <a:t>Communication</a:t>
            </a:r>
            <a:r>
              <a:rPr sz="1200" spc="-65" dirty="0">
                <a:latin typeface="Arial"/>
                <a:cs typeface="Arial"/>
              </a:rPr>
              <a:t> </a:t>
            </a:r>
            <a:r>
              <a:rPr sz="1200" spc="-85" dirty="0">
                <a:latin typeface="Arial"/>
                <a:cs typeface="Arial"/>
              </a:rPr>
              <a:t>Cable,</a:t>
            </a:r>
            <a:r>
              <a:rPr sz="1200" spc="-60" dirty="0">
                <a:latin typeface="Arial"/>
                <a:cs typeface="Arial"/>
              </a:rPr>
              <a:t> </a:t>
            </a:r>
            <a:r>
              <a:rPr sz="1200" spc="-190" dirty="0">
                <a:latin typeface="Arial"/>
                <a:cs typeface="Arial"/>
              </a:rPr>
              <a:t>OFC</a:t>
            </a:r>
            <a:r>
              <a:rPr sz="1200" spc="-65" dirty="0">
                <a:latin typeface="Arial"/>
                <a:cs typeface="Arial"/>
              </a:rPr>
              <a:t> 2023</a:t>
            </a:r>
            <a:endParaRPr sz="12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D47F71-6A8B-4D5A-AC35-825D01A89472}"/>
              </a:ext>
            </a:extLst>
          </p:cNvPr>
          <p:cNvSpPr>
            <a:spLocks noGrp="1"/>
          </p:cNvSpPr>
          <p:nvPr>
            <p:ph type="title"/>
          </p:nvPr>
        </p:nvSpPr>
        <p:spPr>
          <a:xfrm>
            <a:off x="313839" y="440781"/>
            <a:ext cx="6754131" cy="1141812"/>
          </a:xfrm>
        </p:spPr>
        <p:txBody>
          <a:bodyPr>
            <a:normAutofit fontScale="90000"/>
          </a:bodyPr>
          <a:lstStyle/>
          <a:p>
            <a:r>
              <a:rPr lang="en-GB" sz="4000" dirty="0"/>
              <a:t>2nd Field Campaign: Svalbard </a:t>
            </a:r>
          </a:p>
        </p:txBody>
      </p:sp>
      <p:sp>
        <p:nvSpPr>
          <p:cNvPr id="3" name="Plassholder for innhold 2">
            <a:extLst>
              <a:ext uri="{FF2B5EF4-FFF2-40B4-BE49-F238E27FC236}">
                <a16:creationId xmlns:a16="http://schemas.microsoft.com/office/drawing/2014/main" id="{9FC068AD-FC10-47DE-9D96-BDE0DE1DFA5A}"/>
              </a:ext>
            </a:extLst>
          </p:cNvPr>
          <p:cNvSpPr>
            <a:spLocks noGrp="1"/>
          </p:cNvSpPr>
          <p:nvPr>
            <p:ph idx="1"/>
          </p:nvPr>
        </p:nvSpPr>
        <p:spPr>
          <a:xfrm>
            <a:off x="514612" y="1493467"/>
            <a:ext cx="5745369" cy="1325564"/>
          </a:xfrm>
        </p:spPr>
        <p:txBody>
          <a:bodyPr>
            <a:normAutofit fontScale="55000" lnSpcReduction="20000"/>
          </a:bodyPr>
          <a:lstStyle/>
          <a:p>
            <a:r>
              <a:rPr lang="en-GB" sz="2000" dirty="0"/>
              <a:t>Polarimeter (PM1000, Novoptel) connected to a live DWDM link</a:t>
            </a:r>
          </a:p>
          <a:p>
            <a:r>
              <a:rPr lang="en-GB" sz="2000" dirty="0"/>
              <a:t>2 x CESNET PolBox (Polarimeters) connected to a live DWDM link</a:t>
            </a:r>
          </a:p>
          <a:p>
            <a:r>
              <a:rPr lang="en-GB" sz="2000" dirty="0"/>
              <a:t>White rabbit protocol running between the two end sites</a:t>
            </a:r>
          </a:p>
          <a:p>
            <a:r>
              <a:rPr lang="en-GB" sz="2000" dirty="0"/>
              <a:t>2 x DAS (OptoDAS, ASN) interrogators connected to DWDM system in L band</a:t>
            </a:r>
          </a:p>
          <a:p>
            <a:r>
              <a:rPr lang="en-GB" sz="2000" dirty="0"/>
              <a:t>DAS (OptoDAS, ASN) interrogators connected to two dedicated fibres in each cable</a:t>
            </a:r>
          </a:p>
        </p:txBody>
      </p:sp>
      <p:sp>
        <p:nvSpPr>
          <p:cNvPr id="71" name="Flowchart: Direct Access Storage 70">
            <a:extLst>
              <a:ext uri="{FF2B5EF4-FFF2-40B4-BE49-F238E27FC236}">
                <a16:creationId xmlns:a16="http://schemas.microsoft.com/office/drawing/2014/main" id="{D378B94B-0831-1E19-4A08-72EBBDD5BAA4}"/>
              </a:ext>
            </a:extLst>
          </p:cNvPr>
          <p:cNvSpPr/>
          <p:nvPr/>
        </p:nvSpPr>
        <p:spPr>
          <a:xfrm>
            <a:off x="3277420" y="3623227"/>
            <a:ext cx="1676224" cy="832554"/>
          </a:xfrm>
          <a:prstGeom prst="flowChartMagneticDrum">
            <a:avLst/>
          </a:prstGeom>
          <a:solidFill>
            <a:srgbClr val="4472C4">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5" name="Rektangel: avrundede hjørner 4">
            <a:extLst>
              <a:ext uri="{FF2B5EF4-FFF2-40B4-BE49-F238E27FC236}">
                <a16:creationId xmlns:a16="http://schemas.microsoft.com/office/drawing/2014/main" id="{29EEE654-386B-F0C5-9358-112B7CF5011D}"/>
              </a:ext>
            </a:extLst>
          </p:cNvPr>
          <p:cNvSpPr/>
          <p:nvPr/>
        </p:nvSpPr>
        <p:spPr>
          <a:xfrm>
            <a:off x="683603" y="3457182"/>
            <a:ext cx="2583532" cy="157208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nvGrpSpPr>
          <p:cNvPr id="9" name="Gruppe 7">
            <a:extLst>
              <a:ext uri="{FF2B5EF4-FFF2-40B4-BE49-F238E27FC236}">
                <a16:creationId xmlns:a16="http://schemas.microsoft.com/office/drawing/2014/main" id="{9C353784-E1B6-9945-6F40-5D8769BA6144}"/>
              </a:ext>
            </a:extLst>
          </p:cNvPr>
          <p:cNvGrpSpPr/>
          <p:nvPr/>
        </p:nvGrpSpPr>
        <p:grpSpPr>
          <a:xfrm rot="5400000">
            <a:off x="1537095" y="4035422"/>
            <a:ext cx="964822" cy="327844"/>
            <a:chOff x="8419723" y="3429000"/>
            <a:chExt cx="914400" cy="612648"/>
          </a:xfrm>
        </p:grpSpPr>
        <p:sp>
          <p:nvSpPr>
            <p:cNvPr id="10" name="Manuell behandling 26">
              <a:extLst>
                <a:ext uri="{FF2B5EF4-FFF2-40B4-BE49-F238E27FC236}">
                  <a16:creationId xmlns:a16="http://schemas.microsoft.com/office/drawing/2014/main" id="{CBE48C9F-15C4-1D31-AC16-7D8024FF16B4}"/>
                </a:ext>
              </a:extLst>
            </p:cNvPr>
            <p:cNvSpPr/>
            <p:nvPr/>
          </p:nvSpPr>
          <p:spPr>
            <a:xfrm flipV="1">
              <a:off x="8419723" y="3429000"/>
              <a:ext cx="914400" cy="612648"/>
            </a:xfrm>
            <a:prstGeom prst="flowChartManualOperation">
              <a:avLst/>
            </a:prstGeom>
            <a:ln>
              <a:solidFill>
                <a:srgbClr val="0070C0"/>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endParaRPr lang="en-GB" sz="900" dirty="0"/>
            </a:p>
          </p:txBody>
        </p:sp>
        <p:sp>
          <p:nvSpPr>
            <p:cNvPr id="11" name="TekstSylinder 27">
              <a:extLst>
                <a:ext uri="{FF2B5EF4-FFF2-40B4-BE49-F238E27FC236}">
                  <a16:creationId xmlns:a16="http://schemas.microsoft.com/office/drawing/2014/main" id="{2810311C-A13B-AF9D-4CC9-AD93F20CE9C8}"/>
                </a:ext>
              </a:extLst>
            </p:cNvPr>
            <p:cNvSpPr txBox="1"/>
            <p:nvPr/>
          </p:nvSpPr>
          <p:spPr>
            <a:xfrm>
              <a:off x="8680034" y="3527657"/>
              <a:ext cx="393784" cy="345089"/>
            </a:xfrm>
            <a:prstGeom prst="rect">
              <a:avLst/>
            </a:prstGeom>
            <a:noFill/>
            <a:ln>
              <a:solidFill>
                <a:srgbClr val="0070C0"/>
              </a:solidFill>
            </a:ln>
          </p:spPr>
          <p:txBody>
            <a:bodyPr wrap="none" rtlCol="0">
              <a:spAutoFit/>
            </a:bodyPr>
            <a:lstStyle/>
            <a:p>
              <a:pPr algn="ctr"/>
              <a:r>
                <a:rPr lang="en-GB" sz="600" dirty="0">
                  <a:solidFill>
                    <a:srgbClr val="FF0000"/>
                  </a:solidFill>
                </a:rPr>
                <a:t>DWDM</a:t>
              </a:r>
            </a:p>
          </p:txBody>
        </p:sp>
      </p:grpSp>
      <p:sp>
        <p:nvSpPr>
          <p:cNvPr id="12" name="Rektangel: avrundede hjørner 9">
            <a:extLst>
              <a:ext uri="{FF2B5EF4-FFF2-40B4-BE49-F238E27FC236}">
                <a16:creationId xmlns:a16="http://schemas.microsoft.com/office/drawing/2014/main" id="{61D33DAD-8BE2-15DB-88BA-6A1FDDA30E3F}"/>
              </a:ext>
            </a:extLst>
          </p:cNvPr>
          <p:cNvSpPr/>
          <p:nvPr/>
        </p:nvSpPr>
        <p:spPr>
          <a:xfrm>
            <a:off x="4960714" y="3437130"/>
            <a:ext cx="2735718" cy="157208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nvGrpSpPr>
          <p:cNvPr id="13" name="Gruppe 10">
            <a:extLst>
              <a:ext uri="{FF2B5EF4-FFF2-40B4-BE49-F238E27FC236}">
                <a16:creationId xmlns:a16="http://schemas.microsoft.com/office/drawing/2014/main" id="{5456A812-5599-8345-80FC-03202483A716}"/>
              </a:ext>
            </a:extLst>
          </p:cNvPr>
          <p:cNvGrpSpPr/>
          <p:nvPr/>
        </p:nvGrpSpPr>
        <p:grpSpPr>
          <a:xfrm rot="16200000">
            <a:off x="5467683" y="4047638"/>
            <a:ext cx="964822" cy="327845"/>
            <a:chOff x="8419723" y="3429000"/>
            <a:chExt cx="914400" cy="612648"/>
          </a:xfrm>
        </p:grpSpPr>
        <p:sp>
          <p:nvSpPr>
            <p:cNvPr id="14" name="Manuell behandling 24">
              <a:extLst>
                <a:ext uri="{FF2B5EF4-FFF2-40B4-BE49-F238E27FC236}">
                  <a16:creationId xmlns:a16="http://schemas.microsoft.com/office/drawing/2014/main" id="{3E3C91D9-74A3-FEF6-678A-F54AB6ED7EB9}"/>
                </a:ext>
              </a:extLst>
            </p:cNvPr>
            <p:cNvSpPr/>
            <p:nvPr/>
          </p:nvSpPr>
          <p:spPr>
            <a:xfrm flipV="1">
              <a:off x="8419723" y="3429000"/>
              <a:ext cx="914400" cy="612648"/>
            </a:xfrm>
            <a:prstGeom prst="flowChartManualOperation">
              <a:avLst/>
            </a:prstGeom>
            <a:ln>
              <a:solidFill>
                <a:srgbClr val="0070C0"/>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endParaRPr lang="en-GB" sz="900" dirty="0"/>
            </a:p>
          </p:txBody>
        </p:sp>
        <p:sp>
          <p:nvSpPr>
            <p:cNvPr id="15" name="TekstSylinder 25">
              <a:extLst>
                <a:ext uri="{FF2B5EF4-FFF2-40B4-BE49-F238E27FC236}">
                  <a16:creationId xmlns:a16="http://schemas.microsoft.com/office/drawing/2014/main" id="{710815A8-581B-7421-278F-33B400064ED3}"/>
                </a:ext>
              </a:extLst>
            </p:cNvPr>
            <p:cNvSpPr txBox="1"/>
            <p:nvPr/>
          </p:nvSpPr>
          <p:spPr>
            <a:xfrm>
              <a:off x="8680033" y="3527658"/>
              <a:ext cx="393784" cy="345088"/>
            </a:xfrm>
            <a:prstGeom prst="rect">
              <a:avLst/>
            </a:prstGeom>
            <a:noFill/>
            <a:ln>
              <a:solidFill>
                <a:srgbClr val="0070C0"/>
              </a:solidFill>
            </a:ln>
          </p:spPr>
          <p:txBody>
            <a:bodyPr wrap="none" rtlCol="0">
              <a:spAutoFit/>
            </a:bodyPr>
            <a:lstStyle/>
            <a:p>
              <a:pPr algn="ctr"/>
              <a:r>
                <a:rPr lang="en-GB" sz="600" dirty="0">
                  <a:solidFill>
                    <a:srgbClr val="FF0000"/>
                  </a:solidFill>
                </a:rPr>
                <a:t>DWDM</a:t>
              </a:r>
            </a:p>
          </p:txBody>
        </p:sp>
      </p:grpSp>
      <p:sp>
        <p:nvSpPr>
          <p:cNvPr id="17" name="TekstSylinder 14">
            <a:extLst>
              <a:ext uri="{FF2B5EF4-FFF2-40B4-BE49-F238E27FC236}">
                <a16:creationId xmlns:a16="http://schemas.microsoft.com/office/drawing/2014/main" id="{C6ABCA6B-76C2-8E9B-288E-B6C14E86C81F}"/>
              </a:ext>
            </a:extLst>
          </p:cNvPr>
          <p:cNvSpPr txBox="1"/>
          <p:nvPr/>
        </p:nvSpPr>
        <p:spPr>
          <a:xfrm>
            <a:off x="3360910" y="4425524"/>
            <a:ext cx="1756050" cy="307777"/>
          </a:xfrm>
          <a:prstGeom prst="rect">
            <a:avLst/>
          </a:prstGeom>
          <a:noFill/>
          <a:ln>
            <a:solidFill>
              <a:srgbClr val="0070C0"/>
            </a:solidFill>
          </a:ln>
        </p:spPr>
        <p:txBody>
          <a:bodyPr wrap="square" rtlCol="0">
            <a:spAutoFit/>
          </a:bodyPr>
          <a:lstStyle/>
          <a:p>
            <a:r>
              <a:rPr lang="en-GB" sz="700" dirty="0"/>
              <a:t>Signal multiplexed with other communication traffic</a:t>
            </a:r>
          </a:p>
        </p:txBody>
      </p:sp>
      <p:sp>
        <p:nvSpPr>
          <p:cNvPr id="19" name="TekstSylinder 16">
            <a:extLst>
              <a:ext uri="{FF2B5EF4-FFF2-40B4-BE49-F238E27FC236}">
                <a16:creationId xmlns:a16="http://schemas.microsoft.com/office/drawing/2014/main" id="{7F177B7F-7AAB-A695-9DA8-82A073808401}"/>
              </a:ext>
            </a:extLst>
          </p:cNvPr>
          <p:cNvSpPr txBox="1"/>
          <p:nvPr/>
        </p:nvSpPr>
        <p:spPr>
          <a:xfrm>
            <a:off x="1416472" y="3230918"/>
            <a:ext cx="726481" cy="230832"/>
          </a:xfrm>
          <a:prstGeom prst="rect">
            <a:avLst/>
          </a:prstGeom>
          <a:noFill/>
          <a:ln>
            <a:solidFill>
              <a:srgbClr val="0070C0"/>
            </a:solidFill>
          </a:ln>
        </p:spPr>
        <p:txBody>
          <a:bodyPr wrap="none" rtlCol="0">
            <a:spAutoFit/>
          </a:bodyPr>
          <a:lstStyle/>
          <a:p>
            <a:r>
              <a:rPr lang="en-GB" sz="900" dirty="0"/>
              <a:t>Ny-Ålesund</a:t>
            </a:r>
          </a:p>
        </p:txBody>
      </p:sp>
      <p:sp>
        <p:nvSpPr>
          <p:cNvPr id="20" name="TekstSylinder 17">
            <a:extLst>
              <a:ext uri="{FF2B5EF4-FFF2-40B4-BE49-F238E27FC236}">
                <a16:creationId xmlns:a16="http://schemas.microsoft.com/office/drawing/2014/main" id="{792274A7-880A-D902-35AA-F6EEA111B8A9}"/>
              </a:ext>
            </a:extLst>
          </p:cNvPr>
          <p:cNvSpPr txBox="1"/>
          <p:nvPr/>
        </p:nvSpPr>
        <p:spPr>
          <a:xfrm>
            <a:off x="5678597" y="3230918"/>
            <a:ext cx="846707" cy="230832"/>
          </a:xfrm>
          <a:prstGeom prst="rect">
            <a:avLst/>
          </a:prstGeom>
          <a:noFill/>
          <a:ln>
            <a:solidFill>
              <a:srgbClr val="0070C0"/>
            </a:solidFill>
          </a:ln>
        </p:spPr>
        <p:txBody>
          <a:bodyPr wrap="none" rtlCol="0">
            <a:spAutoFit/>
          </a:bodyPr>
          <a:lstStyle/>
          <a:p>
            <a:r>
              <a:rPr lang="en-GB" sz="900" dirty="0"/>
              <a:t>Longyearbyen</a:t>
            </a:r>
          </a:p>
        </p:txBody>
      </p:sp>
      <p:cxnSp>
        <p:nvCxnSpPr>
          <p:cNvPr id="21" name="Rett linje 21">
            <a:extLst>
              <a:ext uri="{FF2B5EF4-FFF2-40B4-BE49-F238E27FC236}">
                <a16:creationId xmlns:a16="http://schemas.microsoft.com/office/drawing/2014/main" id="{6346C617-4EF8-00D7-0FDA-F2D05BDDF22B}"/>
              </a:ext>
            </a:extLst>
          </p:cNvPr>
          <p:cNvCxnSpPr>
            <a:cxnSpLocks/>
          </p:cNvCxnSpPr>
          <p:nvPr/>
        </p:nvCxnSpPr>
        <p:spPr>
          <a:xfrm>
            <a:off x="1616920" y="4639566"/>
            <a:ext cx="231805" cy="0"/>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2" name="Rett linje 23">
            <a:extLst>
              <a:ext uri="{FF2B5EF4-FFF2-40B4-BE49-F238E27FC236}">
                <a16:creationId xmlns:a16="http://schemas.microsoft.com/office/drawing/2014/main" id="{9E3D92E1-9481-AB70-D57D-FA50D04BCC77}"/>
              </a:ext>
            </a:extLst>
          </p:cNvPr>
          <p:cNvCxnSpPr>
            <a:cxnSpLocks/>
          </p:cNvCxnSpPr>
          <p:nvPr/>
        </p:nvCxnSpPr>
        <p:spPr>
          <a:xfrm>
            <a:off x="6129330" y="4639566"/>
            <a:ext cx="202603" cy="1159"/>
          </a:xfrm>
          <a:prstGeom prst="line">
            <a:avLst/>
          </a:prstGeom>
          <a:ln w="19050">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3" name="Rektangel: avrundede hjørner 28">
            <a:extLst>
              <a:ext uri="{FF2B5EF4-FFF2-40B4-BE49-F238E27FC236}">
                <a16:creationId xmlns:a16="http://schemas.microsoft.com/office/drawing/2014/main" id="{84DA66B0-89E9-E5A3-5ABE-DB989FD5CCD8}"/>
              </a:ext>
            </a:extLst>
          </p:cNvPr>
          <p:cNvSpPr/>
          <p:nvPr/>
        </p:nvSpPr>
        <p:spPr>
          <a:xfrm>
            <a:off x="2227540" y="3576609"/>
            <a:ext cx="672163" cy="202497"/>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DAS</a:t>
            </a:r>
          </a:p>
        </p:txBody>
      </p:sp>
      <p:sp>
        <p:nvSpPr>
          <p:cNvPr id="25" name="Rektangel: avrundede hjørner 8">
            <a:extLst>
              <a:ext uri="{FF2B5EF4-FFF2-40B4-BE49-F238E27FC236}">
                <a16:creationId xmlns:a16="http://schemas.microsoft.com/office/drawing/2014/main" id="{E22C89D2-E423-19D1-4A00-F45C06E90D9A}"/>
              </a:ext>
            </a:extLst>
          </p:cNvPr>
          <p:cNvSpPr/>
          <p:nvPr/>
        </p:nvSpPr>
        <p:spPr>
          <a:xfrm>
            <a:off x="796480" y="4511374"/>
            <a:ext cx="820440" cy="405449"/>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SFP</a:t>
            </a:r>
          </a:p>
          <a:p>
            <a:pPr algn="ctr"/>
            <a:r>
              <a:rPr lang="en-GB" sz="900" dirty="0"/>
              <a:t>1542.94 nm</a:t>
            </a:r>
          </a:p>
        </p:txBody>
      </p:sp>
      <p:grpSp>
        <p:nvGrpSpPr>
          <p:cNvPr id="26" name="Gruppe 29">
            <a:extLst>
              <a:ext uri="{FF2B5EF4-FFF2-40B4-BE49-F238E27FC236}">
                <a16:creationId xmlns:a16="http://schemas.microsoft.com/office/drawing/2014/main" id="{F6CB37B7-E57E-3704-D090-8935C4EB58BA}"/>
              </a:ext>
            </a:extLst>
          </p:cNvPr>
          <p:cNvGrpSpPr/>
          <p:nvPr/>
        </p:nvGrpSpPr>
        <p:grpSpPr>
          <a:xfrm>
            <a:off x="2234651" y="3904457"/>
            <a:ext cx="524035" cy="586473"/>
            <a:chOff x="10361502" y="2599800"/>
            <a:chExt cx="737936" cy="914400"/>
          </a:xfrm>
        </p:grpSpPr>
        <p:sp>
          <p:nvSpPr>
            <p:cNvPr id="27" name="Likebent trekant 11">
              <a:extLst>
                <a:ext uri="{FF2B5EF4-FFF2-40B4-BE49-F238E27FC236}">
                  <a16:creationId xmlns:a16="http://schemas.microsoft.com/office/drawing/2014/main" id="{6CC5531D-7073-131A-17AE-CEADD8AB1CAE}"/>
                </a:ext>
              </a:extLst>
            </p:cNvPr>
            <p:cNvSpPr/>
            <p:nvPr/>
          </p:nvSpPr>
          <p:spPr>
            <a:xfrm rot="5400000">
              <a:off x="10273270" y="2688032"/>
              <a:ext cx="914400" cy="737936"/>
            </a:xfrm>
            <a:prstGeom prst="triangle">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8" name="TekstSylinder 22">
              <a:extLst>
                <a:ext uri="{FF2B5EF4-FFF2-40B4-BE49-F238E27FC236}">
                  <a16:creationId xmlns:a16="http://schemas.microsoft.com/office/drawing/2014/main" id="{DE80E75C-7636-EF28-4F0C-AD1B5982E5C2}"/>
                </a:ext>
              </a:extLst>
            </p:cNvPr>
            <p:cNvSpPr txBox="1"/>
            <p:nvPr/>
          </p:nvSpPr>
          <p:spPr>
            <a:xfrm>
              <a:off x="10400024" y="2918936"/>
              <a:ext cx="517377" cy="287922"/>
            </a:xfrm>
            <a:prstGeom prst="rect">
              <a:avLst/>
            </a:prstGeom>
            <a:noFill/>
            <a:ln>
              <a:solidFill>
                <a:srgbClr val="0070C0"/>
              </a:solidFill>
            </a:ln>
          </p:spPr>
          <p:txBody>
            <a:bodyPr wrap="none" rtlCol="0">
              <a:spAutoFit/>
            </a:bodyPr>
            <a:lstStyle/>
            <a:p>
              <a:r>
                <a:rPr lang="en-GB" sz="600" dirty="0"/>
                <a:t>EDFA </a:t>
              </a:r>
            </a:p>
          </p:txBody>
        </p:sp>
      </p:grpSp>
      <p:sp>
        <p:nvSpPr>
          <p:cNvPr id="29" name="Rektangel: avrundede hjørner 31">
            <a:extLst>
              <a:ext uri="{FF2B5EF4-FFF2-40B4-BE49-F238E27FC236}">
                <a16:creationId xmlns:a16="http://schemas.microsoft.com/office/drawing/2014/main" id="{E591B092-EA1A-7ECB-EA62-08E2AC9595F4}"/>
              </a:ext>
            </a:extLst>
          </p:cNvPr>
          <p:cNvSpPr/>
          <p:nvPr/>
        </p:nvSpPr>
        <p:spPr>
          <a:xfrm>
            <a:off x="6340931" y="4553056"/>
            <a:ext cx="1006560" cy="257398"/>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Polarimeter</a:t>
            </a:r>
          </a:p>
        </p:txBody>
      </p:sp>
      <p:grpSp>
        <p:nvGrpSpPr>
          <p:cNvPr id="30" name="Gruppe 35">
            <a:extLst>
              <a:ext uri="{FF2B5EF4-FFF2-40B4-BE49-F238E27FC236}">
                <a16:creationId xmlns:a16="http://schemas.microsoft.com/office/drawing/2014/main" id="{EFF171EB-0DA5-E272-A7C9-38369EA9E617}"/>
              </a:ext>
            </a:extLst>
          </p:cNvPr>
          <p:cNvGrpSpPr/>
          <p:nvPr/>
        </p:nvGrpSpPr>
        <p:grpSpPr>
          <a:xfrm>
            <a:off x="5178865" y="3918326"/>
            <a:ext cx="524035" cy="586473"/>
            <a:chOff x="10361502" y="2599800"/>
            <a:chExt cx="737936" cy="914400"/>
          </a:xfrm>
        </p:grpSpPr>
        <p:sp>
          <p:nvSpPr>
            <p:cNvPr id="31" name="Likebent trekant 36">
              <a:extLst>
                <a:ext uri="{FF2B5EF4-FFF2-40B4-BE49-F238E27FC236}">
                  <a16:creationId xmlns:a16="http://schemas.microsoft.com/office/drawing/2014/main" id="{E887CE23-7A45-DB86-5F6E-B1942A9D8D12}"/>
                </a:ext>
              </a:extLst>
            </p:cNvPr>
            <p:cNvSpPr/>
            <p:nvPr/>
          </p:nvSpPr>
          <p:spPr>
            <a:xfrm rot="5400000">
              <a:off x="10273270" y="2688032"/>
              <a:ext cx="914400" cy="737936"/>
            </a:xfrm>
            <a:prstGeom prst="triangle">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2" name="TekstSylinder 37">
              <a:extLst>
                <a:ext uri="{FF2B5EF4-FFF2-40B4-BE49-F238E27FC236}">
                  <a16:creationId xmlns:a16="http://schemas.microsoft.com/office/drawing/2014/main" id="{45657C49-A233-7FEF-C7D6-8661038EDB43}"/>
                </a:ext>
              </a:extLst>
            </p:cNvPr>
            <p:cNvSpPr txBox="1"/>
            <p:nvPr/>
          </p:nvSpPr>
          <p:spPr>
            <a:xfrm>
              <a:off x="10404581" y="2919972"/>
              <a:ext cx="517377" cy="287922"/>
            </a:xfrm>
            <a:prstGeom prst="rect">
              <a:avLst/>
            </a:prstGeom>
            <a:noFill/>
            <a:ln>
              <a:solidFill>
                <a:srgbClr val="0070C0"/>
              </a:solidFill>
            </a:ln>
          </p:spPr>
          <p:txBody>
            <a:bodyPr wrap="none" rtlCol="0">
              <a:spAutoFit/>
            </a:bodyPr>
            <a:lstStyle/>
            <a:p>
              <a:r>
                <a:rPr lang="en-GB" sz="600" dirty="0"/>
                <a:t>EDFA </a:t>
              </a:r>
            </a:p>
          </p:txBody>
        </p:sp>
      </p:grpSp>
      <p:cxnSp>
        <p:nvCxnSpPr>
          <p:cNvPr id="33" name="Rett linje 42">
            <a:extLst>
              <a:ext uri="{FF2B5EF4-FFF2-40B4-BE49-F238E27FC236}">
                <a16:creationId xmlns:a16="http://schemas.microsoft.com/office/drawing/2014/main" id="{9243F541-D958-2A17-8EE4-B757FBD84763}"/>
              </a:ext>
            </a:extLst>
          </p:cNvPr>
          <p:cNvCxnSpPr>
            <a:cxnSpLocks/>
            <a:stCxn id="10" idx="2"/>
            <a:endCxn id="27" idx="3"/>
          </p:cNvCxnSpPr>
          <p:nvPr/>
        </p:nvCxnSpPr>
        <p:spPr>
          <a:xfrm flipV="1">
            <a:off x="2183428" y="4197694"/>
            <a:ext cx="51223" cy="165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Rett linje 51">
            <a:extLst>
              <a:ext uri="{FF2B5EF4-FFF2-40B4-BE49-F238E27FC236}">
                <a16:creationId xmlns:a16="http://schemas.microsoft.com/office/drawing/2014/main" id="{82521250-96D2-7C81-3CA6-17C657538A8D}"/>
              </a:ext>
            </a:extLst>
          </p:cNvPr>
          <p:cNvCxnSpPr>
            <a:cxnSpLocks/>
            <a:stCxn id="31" idx="0"/>
            <a:endCxn id="14" idx="2"/>
          </p:cNvCxnSpPr>
          <p:nvPr/>
        </p:nvCxnSpPr>
        <p:spPr>
          <a:xfrm flipV="1">
            <a:off x="5702900" y="4211561"/>
            <a:ext cx="83271"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Rektangel 54">
            <a:extLst>
              <a:ext uri="{FF2B5EF4-FFF2-40B4-BE49-F238E27FC236}">
                <a16:creationId xmlns:a16="http://schemas.microsoft.com/office/drawing/2014/main" id="{73BBDD5A-DB24-6667-F869-02231E7A1C02}"/>
              </a:ext>
            </a:extLst>
          </p:cNvPr>
          <p:cNvSpPr/>
          <p:nvPr/>
        </p:nvSpPr>
        <p:spPr>
          <a:xfrm>
            <a:off x="1029824" y="3729150"/>
            <a:ext cx="320789" cy="2201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Tx</a:t>
            </a:r>
          </a:p>
        </p:txBody>
      </p:sp>
      <p:sp>
        <p:nvSpPr>
          <p:cNvPr id="36" name="Rektangel 57">
            <a:extLst>
              <a:ext uri="{FF2B5EF4-FFF2-40B4-BE49-F238E27FC236}">
                <a16:creationId xmlns:a16="http://schemas.microsoft.com/office/drawing/2014/main" id="{CD346953-B63C-32B5-331F-40B1D116111A}"/>
              </a:ext>
            </a:extLst>
          </p:cNvPr>
          <p:cNvSpPr/>
          <p:nvPr/>
        </p:nvSpPr>
        <p:spPr>
          <a:xfrm>
            <a:off x="1029824" y="4003624"/>
            <a:ext cx="320789" cy="2201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Tx</a:t>
            </a:r>
          </a:p>
        </p:txBody>
      </p:sp>
      <p:cxnSp>
        <p:nvCxnSpPr>
          <p:cNvPr id="37" name="Rett linje 58">
            <a:extLst>
              <a:ext uri="{FF2B5EF4-FFF2-40B4-BE49-F238E27FC236}">
                <a16:creationId xmlns:a16="http://schemas.microsoft.com/office/drawing/2014/main" id="{12E7022E-E112-21D7-E817-FD7E3972E8CE}"/>
              </a:ext>
            </a:extLst>
          </p:cNvPr>
          <p:cNvCxnSpPr>
            <a:cxnSpLocks/>
          </p:cNvCxnSpPr>
          <p:nvPr/>
        </p:nvCxnSpPr>
        <p:spPr>
          <a:xfrm>
            <a:off x="1350614" y="3839201"/>
            <a:ext cx="498111" cy="0"/>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8" name="Rett linje 60">
            <a:extLst>
              <a:ext uri="{FF2B5EF4-FFF2-40B4-BE49-F238E27FC236}">
                <a16:creationId xmlns:a16="http://schemas.microsoft.com/office/drawing/2014/main" id="{ED3C77D1-F661-4BAE-30D0-F362A1EDE614}"/>
              </a:ext>
            </a:extLst>
          </p:cNvPr>
          <p:cNvCxnSpPr>
            <a:cxnSpLocks/>
            <a:stCxn id="36" idx="3"/>
          </p:cNvCxnSpPr>
          <p:nvPr/>
        </p:nvCxnSpPr>
        <p:spPr>
          <a:xfrm flipV="1">
            <a:off x="1350613" y="4112357"/>
            <a:ext cx="499773" cy="1318"/>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kstSylinder 61">
                <a:extLst>
                  <a:ext uri="{FF2B5EF4-FFF2-40B4-BE49-F238E27FC236}">
                    <a16:creationId xmlns:a16="http://schemas.microsoft.com/office/drawing/2014/main" id="{204B78C3-B7D2-28B7-61DB-D32AA4A67156}"/>
                  </a:ext>
                </a:extLst>
              </p:cNvPr>
              <p:cNvSpPr txBox="1"/>
              <p:nvPr/>
            </p:nvSpPr>
            <p:spPr>
              <a:xfrm>
                <a:off x="1403408" y="3865088"/>
                <a:ext cx="290854" cy="20005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700" i="1" smtClean="0">
                              <a:latin typeface="Cambria Math" panose="02040503050406030204" pitchFamily="18" charset="0"/>
                            </a:rPr>
                          </m:ctrlPr>
                        </m:sSubPr>
                        <m:e>
                          <m:r>
                            <a:rPr lang="en-GB" sz="700" i="1" smtClean="0">
                              <a:latin typeface="Cambria Math" panose="02040503050406030204" pitchFamily="18" charset="0"/>
                              <a:ea typeface="Cambria Math" panose="02040503050406030204" pitchFamily="18" charset="0"/>
                            </a:rPr>
                            <m:t>𝜆</m:t>
                          </m:r>
                        </m:e>
                        <m:sub>
                          <m:r>
                            <a:rPr lang="en-GB" sz="700" b="0" i="1" smtClean="0">
                              <a:latin typeface="Cambria Math" panose="02040503050406030204" pitchFamily="18" charset="0"/>
                            </a:rPr>
                            <m:t>1</m:t>
                          </m:r>
                        </m:sub>
                      </m:sSub>
                    </m:oMath>
                  </m:oMathPara>
                </a14:m>
                <a:endParaRPr lang="en-GB" sz="700" dirty="0"/>
              </a:p>
            </p:txBody>
          </p:sp>
        </mc:Choice>
        <mc:Fallback xmlns="">
          <p:sp>
            <p:nvSpPr>
              <p:cNvPr id="39" name="TekstSylinder 61">
                <a:extLst>
                  <a:ext uri="{FF2B5EF4-FFF2-40B4-BE49-F238E27FC236}">
                    <a16:creationId xmlns:a16="http://schemas.microsoft.com/office/drawing/2014/main" id="{204B78C3-B7D2-28B7-61DB-D32AA4A67156}"/>
                  </a:ext>
                </a:extLst>
              </p:cNvPr>
              <p:cNvSpPr txBox="1">
                <a:spLocks noRot="1" noChangeAspect="1" noMove="1" noResize="1" noEditPoints="1" noAdjustHandles="1" noChangeArrowheads="1" noChangeShapeType="1" noTextEdit="1"/>
              </p:cNvSpPr>
              <p:nvPr/>
            </p:nvSpPr>
            <p:spPr>
              <a:xfrm>
                <a:off x="1403408" y="3865088"/>
                <a:ext cx="290854" cy="200055"/>
              </a:xfrm>
              <a:prstGeom prst="rect">
                <a:avLst/>
              </a:prstGeom>
              <a:blipFill>
                <a:blip r:embed="rId3"/>
                <a:stretch>
                  <a:fillRect/>
                </a:stretch>
              </a:blipFill>
              <a:ln>
                <a:noFill/>
              </a:ln>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0" name="TekstSylinder 62">
                <a:extLst>
                  <a:ext uri="{FF2B5EF4-FFF2-40B4-BE49-F238E27FC236}">
                    <a16:creationId xmlns:a16="http://schemas.microsoft.com/office/drawing/2014/main" id="{CD937ED4-7AB7-E685-50D2-4C8B4C42EAF2}"/>
                  </a:ext>
                </a:extLst>
              </p:cNvPr>
              <p:cNvSpPr txBox="1"/>
              <p:nvPr/>
            </p:nvSpPr>
            <p:spPr>
              <a:xfrm>
                <a:off x="1397171" y="4117232"/>
                <a:ext cx="290854" cy="20005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700" i="1" smtClean="0">
                              <a:latin typeface="Cambria Math" panose="02040503050406030204" pitchFamily="18" charset="0"/>
                            </a:rPr>
                          </m:ctrlPr>
                        </m:sSubPr>
                        <m:e>
                          <m:r>
                            <a:rPr lang="en-GB" sz="700" i="1" smtClean="0">
                              <a:latin typeface="Cambria Math" panose="02040503050406030204" pitchFamily="18" charset="0"/>
                              <a:ea typeface="Cambria Math" panose="02040503050406030204" pitchFamily="18" charset="0"/>
                            </a:rPr>
                            <m:t>𝜆</m:t>
                          </m:r>
                        </m:e>
                        <m:sub>
                          <m:r>
                            <a:rPr lang="en-GB" sz="700" b="0" i="1" smtClean="0">
                              <a:latin typeface="Cambria Math" panose="02040503050406030204" pitchFamily="18" charset="0"/>
                            </a:rPr>
                            <m:t>2</m:t>
                          </m:r>
                        </m:sub>
                      </m:sSub>
                    </m:oMath>
                  </m:oMathPara>
                </a14:m>
                <a:endParaRPr lang="en-GB" sz="700" dirty="0"/>
              </a:p>
            </p:txBody>
          </p:sp>
        </mc:Choice>
        <mc:Fallback xmlns="">
          <p:sp>
            <p:nvSpPr>
              <p:cNvPr id="40" name="TekstSylinder 62">
                <a:extLst>
                  <a:ext uri="{FF2B5EF4-FFF2-40B4-BE49-F238E27FC236}">
                    <a16:creationId xmlns:a16="http://schemas.microsoft.com/office/drawing/2014/main" id="{CD937ED4-7AB7-E685-50D2-4C8B4C42EAF2}"/>
                  </a:ext>
                </a:extLst>
              </p:cNvPr>
              <p:cNvSpPr txBox="1">
                <a:spLocks noRot="1" noChangeAspect="1" noMove="1" noResize="1" noEditPoints="1" noAdjustHandles="1" noChangeArrowheads="1" noChangeShapeType="1" noTextEdit="1"/>
              </p:cNvSpPr>
              <p:nvPr/>
            </p:nvSpPr>
            <p:spPr>
              <a:xfrm>
                <a:off x="1397171" y="4117232"/>
                <a:ext cx="290854" cy="200055"/>
              </a:xfrm>
              <a:prstGeom prst="rect">
                <a:avLst/>
              </a:prstGeom>
              <a:blipFill>
                <a:blip r:embed="rId4"/>
                <a:stretch>
                  <a:fillRect/>
                </a:stretch>
              </a:blipFill>
              <a:ln>
                <a:noFill/>
              </a:ln>
            </p:spPr>
            <p:txBody>
              <a:bodyPr/>
              <a:lstStyle/>
              <a:p>
                <a:r>
                  <a:rPr lang="en-NL">
                    <a:noFill/>
                  </a:rPr>
                  <a:t> </a:t>
                </a:r>
              </a:p>
            </p:txBody>
          </p:sp>
        </mc:Fallback>
      </mc:AlternateContent>
      <p:sp>
        <p:nvSpPr>
          <p:cNvPr id="41" name="TekstSylinder 63">
            <a:extLst>
              <a:ext uri="{FF2B5EF4-FFF2-40B4-BE49-F238E27FC236}">
                <a16:creationId xmlns:a16="http://schemas.microsoft.com/office/drawing/2014/main" id="{8AADC153-382D-AA90-CB54-610EBE2A08F0}"/>
              </a:ext>
            </a:extLst>
          </p:cNvPr>
          <p:cNvSpPr txBox="1"/>
          <p:nvPr/>
        </p:nvSpPr>
        <p:spPr>
          <a:xfrm>
            <a:off x="1406406" y="4263993"/>
            <a:ext cx="323165" cy="172483"/>
          </a:xfrm>
          <a:prstGeom prst="rect">
            <a:avLst/>
          </a:prstGeom>
          <a:noFill/>
          <a:ln>
            <a:noFill/>
          </a:ln>
        </p:spPr>
        <p:txBody>
          <a:bodyPr vert="eaVert" wrap="none" rtlCol="0">
            <a:spAutoFit/>
          </a:bodyPr>
          <a:lstStyle/>
          <a:p>
            <a:r>
              <a:rPr lang="en-GB" sz="900" dirty="0"/>
              <a:t>…</a:t>
            </a:r>
          </a:p>
        </p:txBody>
      </p:sp>
      <p:sp>
        <p:nvSpPr>
          <p:cNvPr id="42" name="Rektangel 64">
            <a:extLst>
              <a:ext uri="{FF2B5EF4-FFF2-40B4-BE49-F238E27FC236}">
                <a16:creationId xmlns:a16="http://schemas.microsoft.com/office/drawing/2014/main" id="{425AAFC7-003A-8F7D-5BB0-08A3F6502FDA}"/>
              </a:ext>
            </a:extLst>
          </p:cNvPr>
          <p:cNvSpPr/>
          <p:nvPr/>
        </p:nvSpPr>
        <p:spPr>
          <a:xfrm>
            <a:off x="7039847" y="3729150"/>
            <a:ext cx="320789" cy="2201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Rx</a:t>
            </a:r>
          </a:p>
        </p:txBody>
      </p:sp>
      <p:sp>
        <p:nvSpPr>
          <p:cNvPr id="43" name="Rektangel 65">
            <a:extLst>
              <a:ext uri="{FF2B5EF4-FFF2-40B4-BE49-F238E27FC236}">
                <a16:creationId xmlns:a16="http://schemas.microsoft.com/office/drawing/2014/main" id="{CEBA4685-1CF2-76FF-5708-C737BACDD6D3}"/>
              </a:ext>
            </a:extLst>
          </p:cNvPr>
          <p:cNvSpPr/>
          <p:nvPr/>
        </p:nvSpPr>
        <p:spPr>
          <a:xfrm>
            <a:off x="7045723" y="4003624"/>
            <a:ext cx="320789" cy="2201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Rx</a:t>
            </a:r>
          </a:p>
        </p:txBody>
      </p:sp>
      <p:cxnSp>
        <p:nvCxnSpPr>
          <p:cNvPr id="44" name="Rett linje 66">
            <a:extLst>
              <a:ext uri="{FF2B5EF4-FFF2-40B4-BE49-F238E27FC236}">
                <a16:creationId xmlns:a16="http://schemas.microsoft.com/office/drawing/2014/main" id="{3EB23318-FF76-F3F5-42EF-9898EE13CF5B}"/>
              </a:ext>
            </a:extLst>
          </p:cNvPr>
          <p:cNvCxnSpPr>
            <a:cxnSpLocks/>
          </p:cNvCxnSpPr>
          <p:nvPr/>
        </p:nvCxnSpPr>
        <p:spPr>
          <a:xfrm>
            <a:off x="6124100" y="3836566"/>
            <a:ext cx="917655" cy="0"/>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45" name="Rett linje 67">
            <a:extLst>
              <a:ext uri="{FF2B5EF4-FFF2-40B4-BE49-F238E27FC236}">
                <a16:creationId xmlns:a16="http://schemas.microsoft.com/office/drawing/2014/main" id="{130BE008-8710-15B3-155D-CDC58A2D247C}"/>
              </a:ext>
            </a:extLst>
          </p:cNvPr>
          <p:cNvCxnSpPr>
            <a:cxnSpLocks/>
          </p:cNvCxnSpPr>
          <p:nvPr/>
        </p:nvCxnSpPr>
        <p:spPr>
          <a:xfrm>
            <a:off x="6124100" y="4120377"/>
            <a:ext cx="917655" cy="0"/>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kstSylinder 68">
                <a:extLst>
                  <a:ext uri="{FF2B5EF4-FFF2-40B4-BE49-F238E27FC236}">
                    <a16:creationId xmlns:a16="http://schemas.microsoft.com/office/drawing/2014/main" id="{1094E692-43A5-1C64-556A-03C6A6E5EC30}"/>
                  </a:ext>
                </a:extLst>
              </p:cNvPr>
              <p:cNvSpPr txBox="1"/>
              <p:nvPr/>
            </p:nvSpPr>
            <p:spPr>
              <a:xfrm>
                <a:off x="6433928" y="3801746"/>
                <a:ext cx="290854" cy="20005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700" i="1" smtClean="0">
                              <a:latin typeface="Cambria Math" panose="02040503050406030204" pitchFamily="18" charset="0"/>
                            </a:rPr>
                          </m:ctrlPr>
                        </m:sSubPr>
                        <m:e>
                          <m:r>
                            <a:rPr lang="en-GB" sz="700" i="1" smtClean="0">
                              <a:latin typeface="Cambria Math" panose="02040503050406030204" pitchFamily="18" charset="0"/>
                              <a:ea typeface="Cambria Math" panose="02040503050406030204" pitchFamily="18" charset="0"/>
                            </a:rPr>
                            <m:t>𝜆</m:t>
                          </m:r>
                        </m:e>
                        <m:sub>
                          <m:r>
                            <a:rPr lang="en-GB" sz="700" b="0" i="1" smtClean="0">
                              <a:latin typeface="Cambria Math" panose="02040503050406030204" pitchFamily="18" charset="0"/>
                            </a:rPr>
                            <m:t>1</m:t>
                          </m:r>
                        </m:sub>
                      </m:sSub>
                    </m:oMath>
                  </m:oMathPara>
                </a14:m>
                <a:endParaRPr lang="en-GB" sz="700" dirty="0"/>
              </a:p>
            </p:txBody>
          </p:sp>
        </mc:Choice>
        <mc:Fallback xmlns="">
          <p:sp>
            <p:nvSpPr>
              <p:cNvPr id="46" name="TekstSylinder 68">
                <a:extLst>
                  <a:ext uri="{FF2B5EF4-FFF2-40B4-BE49-F238E27FC236}">
                    <a16:creationId xmlns:a16="http://schemas.microsoft.com/office/drawing/2014/main" id="{1094E692-43A5-1C64-556A-03C6A6E5EC30}"/>
                  </a:ext>
                </a:extLst>
              </p:cNvPr>
              <p:cNvSpPr txBox="1">
                <a:spLocks noRot="1" noChangeAspect="1" noMove="1" noResize="1" noEditPoints="1" noAdjustHandles="1" noChangeArrowheads="1" noChangeShapeType="1" noTextEdit="1"/>
              </p:cNvSpPr>
              <p:nvPr/>
            </p:nvSpPr>
            <p:spPr>
              <a:xfrm>
                <a:off x="6433928" y="3801746"/>
                <a:ext cx="290854" cy="200055"/>
              </a:xfrm>
              <a:prstGeom prst="rect">
                <a:avLst/>
              </a:prstGeom>
              <a:blipFill>
                <a:blip r:embed="rId5"/>
                <a:stretch>
                  <a:fillRect/>
                </a:stretch>
              </a:blipFill>
              <a:ln>
                <a:noFill/>
              </a:ln>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7" name="TekstSylinder 69">
                <a:extLst>
                  <a:ext uri="{FF2B5EF4-FFF2-40B4-BE49-F238E27FC236}">
                    <a16:creationId xmlns:a16="http://schemas.microsoft.com/office/drawing/2014/main" id="{A30128FF-5483-5F45-FF95-63E1571C665D}"/>
                  </a:ext>
                </a:extLst>
              </p:cNvPr>
              <p:cNvSpPr txBox="1"/>
              <p:nvPr/>
            </p:nvSpPr>
            <p:spPr>
              <a:xfrm>
                <a:off x="6433928" y="4107145"/>
                <a:ext cx="290854" cy="20005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700" i="1" smtClean="0">
                              <a:latin typeface="Cambria Math" panose="02040503050406030204" pitchFamily="18" charset="0"/>
                            </a:rPr>
                          </m:ctrlPr>
                        </m:sSubPr>
                        <m:e>
                          <m:r>
                            <a:rPr lang="en-GB" sz="700" i="1" smtClean="0">
                              <a:latin typeface="Cambria Math" panose="02040503050406030204" pitchFamily="18" charset="0"/>
                              <a:ea typeface="Cambria Math" panose="02040503050406030204" pitchFamily="18" charset="0"/>
                            </a:rPr>
                            <m:t>𝜆</m:t>
                          </m:r>
                        </m:e>
                        <m:sub>
                          <m:r>
                            <a:rPr lang="en-GB" sz="700" b="0" i="1" smtClean="0">
                              <a:latin typeface="Cambria Math" panose="02040503050406030204" pitchFamily="18" charset="0"/>
                            </a:rPr>
                            <m:t>2</m:t>
                          </m:r>
                        </m:sub>
                      </m:sSub>
                    </m:oMath>
                  </m:oMathPara>
                </a14:m>
                <a:endParaRPr lang="en-GB" sz="700" dirty="0"/>
              </a:p>
            </p:txBody>
          </p:sp>
        </mc:Choice>
        <mc:Fallback xmlns="">
          <p:sp>
            <p:nvSpPr>
              <p:cNvPr id="47" name="TekstSylinder 69">
                <a:extLst>
                  <a:ext uri="{FF2B5EF4-FFF2-40B4-BE49-F238E27FC236}">
                    <a16:creationId xmlns:a16="http://schemas.microsoft.com/office/drawing/2014/main" id="{A30128FF-5483-5F45-FF95-63E1571C665D}"/>
                  </a:ext>
                </a:extLst>
              </p:cNvPr>
              <p:cNvSpPr txBox="1">
                <a:spLocks noRot="1" noChangeAspect="1" noMove="1" noResize="1" noEditPoints="1" noAdjustHandles="1" noChangeArrowheads="1" noChangeShapeType="1" noTextEdit="1"/>
              </p:cNvSpPr>
              <p:nvPr/>
            </p:nvSpPr>
            <p:spPr>
              <a:xfrm>
                <a:off x="6433928" y="4107145"/>
                <a:ext cx="290854" cy="200055"/>
              </a:xfrm>
              <a:prstGeom prst="rect">
                <a:avLst/>
              </a:prstGeom>
              <a:blipFill>
                <a:blip r:embed="rId6"/>
                <a:stretch>
                  <a:fillRect/>
                </a:stretch>
              </a:blipFill>
              <a:ln>
                <a:noFill/>
              </a:ln>
            </p:spPr>
            <p:txBody>
              <a:bodyPr/>
              <a:lstStyle/>
              <a:p>
                <a:r>
                  <a:rPr lang="en-NL">
                    <a:noFill/>
                  </a:rPr>
                  <a:t> </a:t>
                </a:r>
              </a:p>
            </p:txBody>
          </p:sp>
        </mc:Fallback>
      </mc:AlternateContent>
      <p:sp>
        <p:nvSpPr>
          <p:cNvPr id="48" name="TekstSylinder 70">
            <a:extLst>
              <a:ext uri="{FF2B5EF4-FFF2-40B4-BE49-F238E27FC236}">
                <a16:creationId xmlns:a16="http://schemas.microsoft.com/office/drawing/2014/main" id="{1F262C4F-B93F-665D-174B-5E2B75B9602D}"/>
              </a:ext>
            </a:extLst>
          </p:cNvPr>
          <p:cNvSpPr txBox="1"/>
          <p:nvPr/>
        </p:nvSpPr>
        <p:spPr>
          <a:xfrm>
            <a:off x="6449135" y="4332318"/>
            <a:ext cx="323165" cy="172483"/>
          </a:xfrm>
          <a:prstGeom prst="rect">
            <a:avLst/>
          </a:prstGeom>
          <a:noFill/>
          <a:ln>
            <a:noFill/>
          </a:ln>
        </p:spPr>
        <p:txBody>
          <a:bodyPr vert="eaVert" wrap="none" rtlCol="0">
            <a:spAutoFit/>
          </a:bodyPr>
          <a:lstStyle/>
          <a:p>
            <a:r>
              <a:rPr lang="en-GB" sz="900" dirty="0"/>
              <a:t>…</a:t>
            </a:r>
          </a:p>
        </p:txBody>
      </p:sp>
      <p:sp>
        <p:nvSpPr>
          <p:cNvPr id="49" name="TekstSylinder 71">
            <a:extLst>
              <a:ext uri="{FF2B5EF4-FFF2-40B4-BE49-F238E27FC236}">
                <a16:creationId xmlns:a16="http://schemas.microsoft.com/office/drawing/2014/main" id="{EB20DE81-2303-8255-FB6A-8F6EC5517CED}"/>
              </a:ext>
            </a:extLst>
          </p:cNvPr>
          <p:cNvSpPr txBox="1"/>
          <p:nvPr/>
        </p:nvSpPr>
        <p:spPr>
          <a:xfrm>
            <a:off x="3652039" y="4240140"/>
            <a:ext cx="1134508" cy="200055"/>
          </a:xfrm>
          <a:prstGeom prst="rect">
            <a:avLst/>
          </a:prstGeom>
          <a:noFill/>
          <a:ln>
            <a:solidFill>
              <a:srgbClr val="0070C0"/>
            </a:solidFill>
          </a:ln>
        </p:spPr>
        <p:txBody>
          <a:bodyPr wrap="square" rtlCol="0">
            <a:spAutoFit/>
          </a:bodyPr>
          <a:lstStyle/>
          <a:p>
            <a:r>
              <a:rPr lang="en-GB" sz="700" dirty="0"/>
              <a:t>100 Gbps per 𝜆</a:t>
            </a:r>
          </a:p>
        </p:txBody>
      </p:sp>
      <p:cxnSp>
        <p:nvCxnSpPr>
          <p:cNvPr id="50" name="Rett pilkobling 76">
            <a:extLst>
              <a:ext uri="{FF2B5EF4-FFF2-40B4-BE49-F238E27FC236}">
                <a16:creationId xmlns:a16="http://schemas.microsoft.com/office/drawing/2014/main" id="{4A930EB3-AD7C-7BF8-36C4-587460AF1B64}"/>
              </a:ext>
            </a:extLst>
          </p:cNvPr>
          <p:cNvCxnSpPr>
            <a:cxnSpLocks/>
          </p:cNvCxnSpPr>
          <p:nvPr/>
        </p:nvCxnSpPr>
        <p:spPr>
          <a:xfrm>
            <a:off x="3267135" y="4810454"/>
            <a:ext cx="1747000" cy="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kstSylinder 79">
            <a:extLst>
              <a:ext uri="{FF2B5EF4-FFF2-40B4-BE49-F238E27FC236}">
                <a16:creationId xmlns:a16="http://schemas.microsoft.com/office/drawing/2014/main" id="{294FC3C7-28D4-BCC1-6BA5-69410A302995}"/>
              </a:ext>
            </a:extLst>
          </p:cNvPr>
          <p:cNvSpPr txBox="1"/>
          <p:nvPr/>
        </p:nvSpPr>
        <p:spPr>
          <a:xfrm>
            <a:off x="3835390" y="4808984"/>
            <a:ext cx="489236" cy="215444"/>
          </a:xfrm>
          <a:prstGeom prst="rect">
            <a:avLst/>
          </a:prstGeom>
          <a:noFill/>
          <a:ln>
            <a:solidFill>
              <a:srgbClr val="0070C0"/>
            </a:solidFill>
          </a:ln>
        </p:spPr>
        <p:txBody>
          <a:bodyPr wrap="none" rtlCol="0">
            <a:spAutoFit/>
          </a:bodyPr>
          <a:lstStyle/>
          <a:p>
            <a:r>
              <a:rPr lang="en-GB" sz="800" dirty="0"/>
              <a:t>250 km</a:t>
            </a:r>
          </a:p>
        </p:txBody>
      </p:sp>
      <p:sp>
        <p:nvSpPr>
          <p:cNvPr id="52" name="Rektangel 65">
            <a:extLst>
              <a:ext uri="{FF2B5EF4-FFF2-40B4-BE49-F238E27FC236}">
                <a16:creationId xmlns:a16="http://schemas.microsoft.com/office/drawing/2014/main" id="{594EA4B3-18BD-6297-CB99-5511E99885D0}"/>
              </a:ext>
            </a:extLst>
          </p:cNvPr>
          <p:cNvSpPr/>
          <p:nvPr/>
        </p:nvSpPr>
        <p:spPr>
          <a:xfrm>
            <a:off x="5072865" y="4552595"/>
            <a:ext cx="536293" cy="31277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tx1"/>
                </a:solidFill>
              </a:rPr>
              <a:t>Raman Pump</a:t>
            </a:r>
          </a:p>
        </p:txBody>
      </p:sp>
      <p:cxnSp>
        <p:nvCxnSpPr>
          <p:cNvPr id="53" name="Rett pilkobling 13">
            <a:extLst>
              <a:ext uri="{FF2B5EF4-FFF2-40B4-BE49-F238E27FC236}">
                <a16:creationId xmlns:a16="http://schemas.microsoft.com/office/drawing/2014/main" id="{49F6AD2E-7947-394A-3192-A439B78A8932}"/>
              </a:ext>
            </a:extLst>
          </p:cNvPr>
          <p:cNvCxnSpPr>
            <a:cxnSpLocks/>
            <a:stCxn id="104" idx="3"/>
            <a:endCxn id="31" idx="3"/>
          </p:cNvCxnSpPr>
          <p:nvPr/>
        </p:nvCxnSpPr>
        <p:spPr>
          <a:xfrm>
            <a:off x="3212762" y="4202917"/>
            <a:ext cx="1966103" cy="864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Arrow: Bent 53">
            <a:extLst>
              <a:ext uri="{FF2B5EF4-FFF2-40B4-BE49-F238E27FC236}">
                <a16:creationId xmlns:a16="http://schemas.microsoft.com/office/drawing/2014/main" id="{E520FD30-B33F-D0CD-B54E-7D698C53E8E3}"/>
              </a:ext>
            </a:extLst>
          </p:cNvPr>
          <p:cNvSpPr/>
          <p:nvPr/>
        </p:nvSpPr>
        <p:spPr>
          <a:xfrm flipH="1">
            <a:off x="4797700" y="4236232"/>
            <a:ext cx="349853" cy="316362"/>
          </a:xfrm>
          <a:prstGeom prst="bentArrow">
            <a:avLst>
              <a:gd name="adj1" fmla="val 8256"/>
              <a:gd name="adj2" fmla="val 11328"/>
              <a:gd name="adj3" fmla="val 20103"/>
              <a:gd name="adj4" fmla="val 51564"/>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endParaRPr>
          </a:p>
        </p:txBody>
      </p:sp>
      <p:grpSp>
        <p:nvGrpSpPr>
          <p:cNvPr id="63" name="Group 62">
            <a:extLst>
              <a:ext uri="{FF2B5EF4-FFF2-40B4-BE49-F238E27FC236}">
                <a16:creationId xmlns:a16="http://schemas.microsoft.com/office/drawing/2014/main" id="{AA6F6E0D-6A95-AD59-8352-225FA7F7CFA4}"/>
              </a:ext>
            </a:extLst>
          </p:cNvPr>
          <p:cNvGrpSpPr/>
          <p:nvPr/>
        </p:nvGrpSpPr>
        <p:grpSpPr>
          <a:xfrm>
            <a:off x="4476018" y="3997165"/>
            <a:ext cx="324992" cy="210890"/>
            <a:chOff x="5002370" y="2565972"/>
            <a:chExt cx="457647" cy="328809"/>
          </a:xfrm>
        </p:grpSpPr>
        <p:sp>
          <p:nvSpPr>
            <p:cNvPr id="64" name="Oval 63">
              <a:extLst>
                <a:ext uri="{FF2B5EF4-FFF2-40B4-BE49-F238E27FC236}">
                  <a16:creationId xmlns:a16="http://schemas.microsoft.com/office/drawing/2014/main" id="{C03E697A-E213-B9FB-8904-E4C3CE8EFA6E}"/>
                </a:ext>
              </a:extLst>
            </p:cNvPr>
            <p:cNvSpPr/>
            <p:nvPr/>
          </p:nvSpPr>
          <p:spPr>
            <a:xfrm>
              <a:off x="5002370" y="2565974"/>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65" name="Oval 64">
              <a:extLst>
                <a:ext uri="{FF2B5EF4-FFF2-40B4-BE49-F238E27FC236}">
                  <a16:creationId xmlns:a16="http://schemas.microsoft.com/office/drawing/2014/main" id="{3CB9953D-4BBD-0A0C-D025-EEA8F743FC96}"/>
                </a:ext>
              </a:extLst>
            </p:cNvPr>
            <p:cNvSpPr/>
            <p:nvPr/>
          </p:nvSpPr>
          <p:spPr>
            <a:xfrm>
              <a:off x="5070807" y="2565973"/>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66" name="Oval 65">
              <a:extLst>
                <a:ext uri="{FF2B5EF4-FFF2-40B4-BE49-F238E27FC236}">
                  <a16:creationId xmlns:a16="http://schemas.microsoft.com/office/drawing/2014/main" id="{73B8A8CA-54EA-07F0-6F5B-DCCA8A4A3730}"/>
                </a:ext>
              </a:extLst>
            </p:cNvPr>
            <p:cNvSpPr/>
            <p:nvPr/>
          </p:nvSpPr>
          <p:spPr>
            <a:xfrm>
              <a:off x="5139244" y="2565972"/>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grpSp>
        <p:nvGrpSpPr>
          <p:cNvPr id="67" name="Group 66">
            <a:extLst>
              <a:ext uri="{FF2B5EF4-FFF2-40B4-BE49-F238E27FC236}">
                <a16:creationId xmlns:a16="http://schemas.microsoft.com/office/drawing/2014/main" id="{51DBF1AE-B3E3-3F33-2205-74ED712D36D2}"/>
              </a:ext>
            </a:extLst>
          </p:cNvPr>
          <p:cNvGrpSpPr/>
          <p:nvPr/>
        </p:nvGrpSpPr>
        <p:grpSpPr>
          <a:xfrm>
            <a:off x="3504621" y="4003433"/>
            <a:ext cx="324992" cy="210890"/>
            <a:chOff x="5002370" y="2565972"/>
            <a:chExt cx="457647" cy="328809"/>
          </a:xfrm>
        </p:grpSpPr>
        <p:sp>
          <p:nvSpPr>
            <p:cNvPr id="68" name="Oval 67">
              <a:extLst>
                <a:ext uri="{FF2B5EF4-FFF2-40B4-BE49-F238E27FC236}">
                  <a16:creationId xmlns:a16="http://schemas.microsoft.com/office/drawing/2014/main" id="{A3363B89-2248-907E-794F-647C97A90C7B}"/>
                </a:ext>
              </a:extLst>
            </p:cNvPr>
            <p:cNvSpPr/>
            <p:nvPr/>
          </p:nvSpPr>
          <p:spPr>
            <a:xfrm>
              <a:off x="5002370" y="2565974"/>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69" name="Oval 68">
              <a:extLst>
                <a:ext uri="{FF2B5EF4-FFF2-40B4-BE49-F238E27FC236}">
                  <a16:creationId xmlns:a16="http://schemas.microsoft.com/office/drawing/2014/main" id="{39CE04CC-CD84-755E-DEF8-4DF3336BAFA3}"/>
                </a:ext>
              </a:extLst>
            </p:cNvPr>
            <p:cNvSpPr/>
            <p:nvPr/>
          </p:nvSpPr>
          <p:spPr>
            <a:xfrm>
              <a:off x="5070807" y="2565973"/>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0" name="Oval 69">
              <a:extLst>
                <a:ext uri="{FF2B5EF4-FFF2-40B4-BE49-F238E27FC236}">
                  <a16:creationId xmlns:a16="http://schemas.microsoft.com/office/drawing/2014/main" id="{9A29FC9A-6BB6-AB15-3EB3-D237AFACAF26}"/>
                </a:ext>
              </a:extLst>
            </p:cNvPr>
            <p:cNvSpPr/>
            <p:nvPr/>
          </p:nvSpPr>
          <p:spPr>
            <a:xfrm>
              <a:off x="5139244" y="2565972"/>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sp>
        <p:nvSpPr>
          <p:cNvPr id="72" name="TekstSylinder 79">
            <a:extLst>
              <a:ext uri="{FF2B5EF4-FFF2-40B4-BE49-F238E27FC236}">
                <a16:creationId xmlns:a16="http://schemas.microsoft.com/office/drawing/2014/main" id="{9317AABA-4471-A681-3361-B7D748FB32C6}"/>
              </a:ext>
            </a:extLst>
          </p:cNvPr>
          <p:cNvSpPr txBox="1"/>
          <p:nvPr/>
        </p:nvSpPr>
        <p:spPr>
          <a:xfrm>
            <a:off x="3351592" y="3304787"/>
            <a:ext cx="489236" cy="215444"/>
          </a:xfrm>
          <a:prstGeom prst="rect">
            <a:avLst/>
          </a:prstGeom>
          <a:noFill/>
          <a:ln>
            <a:solidFill>
              <a:srgbClr val="0070C0"/>
            </a:solidFill>
          </a:ln>
        </p:spPr>
        <p:txBody>
          <a:bodyPr wrap="none" rtlCol="0">
            <a:spAutoFit/>
          </a:bodyPr>
          <a:lstStyle/>
          <a:p>
            <a:r>
              <a:rPr lang="en-GB" sz="800" dirty="0"/>
              <a:t>125 km</a:t>
            </a:r>
          </a:p>
        </p:txBody>
      </p:sp>
      <p:sp>
        <p:nvSpPr>
          <p:cNvPr id="73" name="TekstSylinder 79">
            <a:extLst>
              <a:ext uri="{FF2B5EF4-FFF2-40B4-BE49-F238E27FC236}">
                <a16:creationId xmlns:a16="http://schemas.microsoft.com/office/drawing/2014/main" id="{F26DF7F4-8612-7D9F-791E-CCBB1945DFC1}"/>
              </a:ext>
            </a:extLst>
          </p:cNvPr>
          <p:cNvSpPr txBox="1"/>
          <p:nvPr/>
        </p:nvSpPr>
        <p:spPr>
          <a:xfrm>
            <a:off x="4443110" y="3298230"/>
            <a:ext cx="489236" cy="215444"/>
          </a:xfrm>
          <a:prstGeom prst="rect">
            <a:avLst/>
          </a:prstGeom>
          <a:noFill/>
          <a:ln>
            <a:solidFill>
              <a:srgbClr val="0070C0"/>
            </a:solidFill>
          </a:ln>
        </p:spPr>
        <p:txBody>
          <a:bodyPr wrap="none" rtlCol="0">
            <a:spAutoFit/>
          </a:bodyPr>
          <a:lstStyle/>
          <a:p>
            <a:r>
              <a:rPr lang="en-GB" sz="800" dirty="0"/>
              <a:t>125 km</a:t>
            </a:r>
          </a:p>
        </p:txBody>
      </p:sp>
      <p:pic>
        <p:nvPicPr>
          <p:cNvPr id="82" name="Content Placeholder 4" descr="Map&#10;&#10;Description automatically generated">
            <a:extLst>
              <a:ext uri="{FF2B5EF4-FFF2-40B4-BE49-F238E27FC236}">
                <a16:creationId xmlns:a16="http://schemas.microsoft.com/office/drawing/2014/main" id="{0560332E-2ACA-F70C-964D-CF85F25EA2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6367" y="1540539"/>
            <a:ext cx="4181248" cy="3159461"/>
          </a:xfrm>
          <a:prstGeom prst="rect">
            <a:avLst/>
          </a:prstGeom>
        </p:spPr>
      </p:pic>
      <p:sp>
        <p:nvSpPr>
          <p:cNvPr id="84" name="Flowchart: Direct Access Storage 70">
            <a:extLst>
              <a:ext uri="{FF2B5EF4-FFF2-40B4-BE49-F238E27FC236}">
                <a16:creationId xmlns:a16="http://schemas.microsoft.com/office/drawing/2014/main" id="{E5F5CB84-3A97-CA5F-F30C-4157616A901E}"/>
              </a:ext>
            </a:extLst>
          </p:cNvPr>
          <p:cNvSpPr/>
          <p:nvPr/>
        </p:nvSpPr>
        <p:spPr>
          <a:xfrm>
            <a:off x="3396641" y="5187580"/>
            <a:ext cx="1676224" cy="608422"/>
          </a:xfrm>
          <a:prstGeom prst="flowChartMagneticDrum">
            <a:avLst/>
          </a:prstGeom>
          <a:solidFill>
            <a:srgbClr val="4472C4">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91" name="Rektangel: avrundede hjørner 6">
            <a:extLst>
              <a:ext uri="{FF2B5EF4-FFF2-40B4-BE49-F238E27FC236}">
                <a16:creationId xmlns:a16="http://schemas.microsoft.com/office/drawing/2014/main" id="{C577163D-8154-BD15-3112-CE6832C80212}"/>
              </a:ext>
            </a:extLst>
          </p:cNvPr>
          <p:cNvSpPr/>
          <p:nvPr/>
        </p:nvSpPr>
        <p:spPr>
          <a:xfrm>
            <a:off x="2626932" y="5447856"/>
            <a:ext cx="672163" cy="202497"/>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DAS</a:t>
            </a:r>
          </a:p>
        </p:txBody>
      </p:sp>
      <p:cxnSp>
        <p:nvCxnSpPr>
          <p:cNvPr id="92" name="Rett pilkobling 13">
            <a:extLst>
              <a:ext uri="{FF2B5EF4-FFF2-40B4-BE49-F238E27FC236}">
                <a16:creationId xmlns:a16="http://schemas.microsoft.com/office/drawing/2014/main" id="{89C6D05D-A33A-E6BA-DF70-CD6386A85AFB}"/>
              </a:ext>
            </a:extLst>
          </p:cNvPr>
          <p:cNvCxnSpPr>
            <a:cxnSpLocks/>
            <a:stCxn id="91" idx="3"/>
            <a:endCxn id="93" idx="0"/>
          </p:cNvCxnSpPr>
          <p:nvPr/>
        </p:nvCxnSpPr>
        <p:spPr>
          <a:xfrm>
            <a:off x="3299095" y="5549105"/>
            <a:ext cx="836073" cy="1277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3" name="TekstSylinder 15">
            <a:extLst>
              <a:ext uri="{FF2B5EF4-FFF2-40B4-BE49-F238E27FC236}">
                <a16:creationId xmlns:a16="http://schemas.microsoft.com/office/drawing/2014/main" id="{B71C9672-659F-4074-DC27-29EE3B7071EC}"/>
              </a:ext>
            </a:extLst>
          </p:cNvPr>
          <p:cNvSpPr txBox="1"/>
          <p:nvPr/>
        </p:nvSpPr>
        <p:spPr>
          <a:xfrm>
            <a:off x="3754294" y="5561876"/>
            <a:ext cx="761747" cy="200055"/>
          </a:xfrm>
          <a:prstGeom prst="rect">
            <a:avLst/>
          </a:prstGeom>
          <a:noFill/>
        </p:spPr>
        <p:txBody>
          <a:bodyPr wrap="none" rtlCol="0">
            <a:spAutoFit/>
          </a:bodyPr>
          <a:lstStyle/>
          <a:p>
            <a:r>
              <a:rPr lang="en-GB" sz="700" dirty="0"/>
              <a:t>Dedicated Fibre</a:t>
            </a:r>
          </a:p>
        </p:txBody>
      </p:sp>
      <p:sp>
        <p:nvSpPr>
          <p:cNvPr id="94" name="Rektangel: avrundede hjørner 28">
            <a:extLst>
              <a:ext uri="{FF2B5EF4-FFF2-40B4-BE49-F238E27FC236}">
                <a16:creationId xmlns:a16="http://schemas.microsoft.com/office/drawing/2014/main" id="{565E301F-E254-7D97-2AF0-5660243D8CD4}"/>
              </a:ext>
            </a:extLst>
          </p:cNvPr>
          <p:cNvSpPr/>
          <p:nvPr/>
        </p:nvSpPr>
        <p:spPr>
          <a:xfrm>
            <a:off x="5277931" y="5460627"/>
            <a:ext cx="672163" cy="202497"/>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DAS</a:t>
            </a:r>
          </a:p>
        </p:txBody>
      </p:sp>
      <p:cxnSp>
        <p:nvCxnSpPr>
          <p:cNvPr id="95" name="Rett pilkobling 30">
            <a:extLst>
              <a:ext uri="{FF2B5EF4-FFF2-40B4-BE49-F238E27FC236}">
                <a16:creationId xmlns:a16="http://schemas.microsoft.com/office/drawing/2014/main" id="{869F08E7-D518-60DD-2CCD-3E94CBEC477B}"/>
              </a:ext>
            </a:extLst>
          </p:cNvPr>
          <p:cNvCxnSpPr>
            <a:cxnSpLocks/>
            <a:stCxn id="94" idx="1"/>
            <a:endCxn id="93" idx="0"/>
          </p:cNvCxnSpPr>
          <p:nvPr/>
        </p:nvCxnSpPr>
        <p:spPr>
          <a:xfrm flipH="1">
            <a:off x="4135168" y="5561876"/>
            <a:ext cx="1142763"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6" name="Group 54">
            <a:extLst>
              <a:ext uri="{FF2B5EF4-FFF2-40B4-BE49-F238E27FC236}">
                <a16:creationId xmlns:a16="http://schemas.microsoft.com/office/drawing/2014/main" id="{CF822905-1878-E77B-8600-29AC5B890B08}"/>
              </a:ext>
            </a:extLst>
          </p:cNvPr>
          <p:cNvGrpSpPr/>
          <p:nvPr/>
        </p:nvGrpSpPr>
        <p:grpSpPr>
          <a:xfrm>
            <a:off x="3580604" y="5342290"/>
            <a:ext cx="338094" cy="211131"/>
            <a:chOff x="5002370" y="2565596"/>
            <a:chExt cx="476097" cy="329185"/>
          </a:xfrm>
        </p:grpSpPr>
        <p:sp>
          <p:nvSpPr>
            <p:cNvPr id="97" name="Oval 55">
              <a:extLst>
                <a:ext uri="{FF2B5EF4-FFF2-40B4-BE49-F238E27FC236}">
                  <a16:creationId xmlns:a16="http://schemas.microsoft.com/office/drawing/2014/main" id="{8CD725F3-454A-6881-CBEF-612156C2BD2E}"/>
                </a:ext>
              </a:extLst>
            </p:cNvPr>
            <p:cNvSpPr/>
            <p:nvPr/>
          </p:nvSpPr>
          <p:spPr>
            <a:xfrm>
              <a:off x="5002370" y="2565974"/>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98" name="Oval 56">
              <a:extLst>
                <a:ext uri="{FF2B5EF4-FFF2-40B4-BE49-F238E27FC236}">
                  <a16:creationId xmlns:a16="http://schemas.microsoft.com/office/drawing/2014/main" id="{7B0D6336-84F8-5397-B582-977FF644B660}"/>
                </a:ext>
              </a:extLst>
            </p:cNvPr>
            <p:cNvSpPr/>
            <p:nvPr/>
          </p:nvSpPr>
          <p:spPr>
            <a:xfrm>
              <a:off x="5070808" y="2565972"/>
              <a:ext cx="320773" cy="32880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99" name="Oval 57">
              <a:extLst>
                <a:ext uri="{FF2B5EF4-FFF2-40B4-BE49-F238E27FC236}">
                  <a16:creationId xmlns:a16="http://schemas.microsoft.com/office/drawing/2014/main" id="{A3B8D1E5-2398-F747-54B7-935371C871D2}"/>
                </a:ext>
              </a:extLst>
            </p:cNvPr>
            <p:cNvSpPr/>
            <p:nvPr/>
          </p:nvSpPr>
          <p:spPr>
            <a:xfrm>
              <a:off x="5157694" y="2565596"/>
              <a:ext cx="320773" cy="32881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grpSp>
        <p:nvGrpSpPr>
          <p:cNvPr id="100" name="Group 58">
            <a:extLst>
              <a:ext uri="{FF2B5EF4-FFF2-40B4-BE49-F238E27FC236}">
                <a16:creationId xmlns:a16="http://schemas.microsoft.com/office/drawing/2014/main" id="{E4FAD561-8F39-A514-A3D0-40880F3B2070}"/>
              </a:ext>
            </a:extLst>
          </p:cNvPr>
          <p:cNvGrpSpPr/>
          <p:nvPr/>
        </p:nvGrpSpPr>
        <p:grpSpPr>
          <a:xfrm>
            <a:off x="4557670" y="5342530"/>
            <a:ext cx="324992" cy="210890"/>
            <a:chOff x="5002370" y="2565972"/>
            <a:chExt cx="457647" cy="328809"/>
          </a:xfrm>
        </p:grpSpPr>
        <p:sp>
          <p:nvSpPr>
            <p:cNvPr id="101" name="Oval 59">
              <a:extLst>
                <a:ext uri="{FF2B5EF4-FFF2-40B4-BE49-F238E27FC236}">
                  <a16:creationId xmlns:a16="http://schemas.microsoft.com/office/drawing/2014/main" id="{84FB5DB3-DDF2-790E-B6C0-4F15D061922B}"/>
                </a:ext>
              </a:extLst>
            </p:cNvPr>
            <p:cNvSpPr/>
            <p:nvPr/>
          </p:nvSpPr>
          <p:spPr>
            <a:xfrm>
              <a:off x="5002370" y="2565974"/>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102" name="Oval 60">
              <a:extLst>
                <a:ext uri="{FF2B5EF4-FFF2-40B4-BE49-F238E27FC236}">
                  <a16:creationId xmlns:a16="http://schemas.microsoft.com/office/drawing/2014/main" id="{808EEB89-0A6A-0AA5-3A8C-9DFE766094A8}"/>
                </a:ext>
              </a:extLst>
            </p:cNvPr>
            <p:cNvSpPr/>
            <p:nvPr/>
          </p:nvSpPr>
          <p:spPr>
            <a:xfrm>
              <a:off x="5070807" y="2565973"/>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103" name="Oval 61">
              <a:extLst>
                <a:ext uri="{FF2B5EF4-FFF2-40B4-BE49-F238E27FC236}">
                  <a16:creationId xmlns:a16="http://schemas.microsoft.com/office/drawing/2014/main" id="{B8A704D6-79B0-F119-3DDF-EDB335B0CA9C}"/>
                </a:ext>
              </a:extLst>
            </p:cNvPr>
            <p:cNvSpPr/>
            <p:nvPr/>
          </p:nvSpPr>
          <p:spPr>
            <a:xfrm>
              <a:off x="5139244" y="2565972"/>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grpSp>
        <p:nvGrpSpPr>
          <p:cNvPr id="86" name="Group 85">
            <a:extLst>
              <a:ext uri="{FF2B5EF4-FFF2-40B4-BE49-F238E27FC236}">
                <a16:creationId xmlns:a16="http://schemas.microsoft.com/office/drawing/2014/main" id="{F1F2AC21-421A-DFC6-B270-068B7B9DBE26}"/>
              </a:ext>
            </a:extLst>
          </p:cNvPr>
          <p:cNvGrpSpPr/>
          <p:nvPr/>
        </p:nvGrpSpPr>
        <p:grpSpPr>
          <a:xfrm>
            <a:off x="2174031" y="6156598"/>
            <a:ext cx="7954186" cy="573827"/>
            <a:chOff x="2174031" y="6156598"/>
            <a:chExt cx="7954186" cy="573827"/>
          </a:xfrm>
        </p:grpSpPr>
        <p:pic>
          <p:nvPicPr>
            <p:cNvPr id="4" name="object 8">
              <a:extLst>
                <a:ext uri="{FF2B5EF4-FFF2-40B4-BE49-F238E27FC236}">
                  <a16:creationId xmlns:a16="http://schemas.microsoft.com/office/drawing/2014/main" id="{D7C1712C-AD0F-E5A9-FD69-8979B65C221D}"/>
                </a:ext>
              </a:extLst>
            </p:cNvPr>
            <p:cNvPicPr/>
            <p:nvPr/>
          </p:nvPicPr>
          <p:blipFill>
            <a:blip r:embed="rId8" cstate="print"/>
            <a:stretch>
              <a:fillRect/>
            </a:stretch>
          </p:blipFill>
          <p:spPr>
            <a:xfrm>
              <a:off x="2174031" y="6211437"/>
              <a:ext cx="1397928" cy="500608"/>
            </a:xfrm>
            <a:prstGeom prst="rect">
              <a:avLst/>
            </a:prstGeom>
          </p:spPr>
        </p:pic>
        <p:pic>
          <p:nvPicPr>
            <p:cNvPr id="7" name="object 5">
              <a:extLst>
                <a:ext uri="{FF2B5EF4-FFF2-40B4-BE49-F238E27FC236}">
                  <a16:creationId xmlns:a16="http://schemas.microsoft.com/office/drawing/2014/main" id="{EDF6AAE4-D43C-4207-E92F-26DD31E9690C}"/>
                </a:ext>
              </a:extLst>
            </p:cNvPr>
            <p:cNvPicPr/>
            <p:nvPr/>
          </p:nvPicPr>
          <p:blipFill>
            <a:blip r:embed="rId9" cstate="print"/>
            <a:stretch>
              <a:fillRect/>
            </a:stretch>
          </p:blipFill>
          <p:spPr>
            <a:xfrm>
              <a:off x="9074933" y="6255043"/>
              <a:ext cx="1053284" cy="368414"/>
            </a:xfrm>
            <a:prstGeom prst="rect">
              <a:avLst/>
            </a:prstGeom>
          </p:spPr>
        </p:pic>
        <p:pic>
          <p:nvPicPr>
            <p:cNvPr id="8" name="object 7">
              <a:extLst>
                <a:ext uri="{FF2B5EF4-FFF2-40B4-BE49-F238E27FC236}">
                  <a16:creationId xmlns:a16="http://schemas.microsoft.com/office/drawing/2014/main" id="{F989958E-C571-8F2A-2458-915EABDF0E43}"/>
                </a:ext>
              </a:extLst>
            </p:cNvPr>
            <p:cNvPicPr/>
            <p:nvPr/>
          </p:nvPicPr>
          <p:blipFill>
            <a:blip r:embed="rId10" cstate="print"/>
            <a:stretch>
              <a:fillRect/>
            </a:stretch>
          </p:blipFill>
          <p:spPr>
            <a:xfrm>
              <a:off x="5274134" y="6300025"/>
              <a:ext cx="1212101" cy="323432"/>
            </a:xfrm>
            <a:prstGeom prst="rect">
              <a:avLst/>
            </a:prstGeom>
          </p:spPr>
        </p:pic>
        <p:pic>
          <p:nvPicPr>
            <p:cNvPr id="76" name="Picture 75">
              <a:extLst>
                <a:ext uri="{FF2B5EF4-FFF2-40B4-BE49-F238E27FC236}">
                  <a16:creationId xmlns:a16="http://schemas.microsoft.com/office/drawing/2014/main" id="{6EBA2447-A676-7177-CF10-6E7468605137}"/>
                </a:ext>
              </a:extLst>
            </p:cNvPr>
            <p:cNvPicPr>
              <a:picLocks noChangeAspect="1"/>
            </p:cNvPicPr>
            <p:nvPr/>
          </p:nvPicPr>
          <p:blipFill>
            <a:blip r:embed="rId11"/>
            <a:stretch>
              <a:fillRect/>
            </a:stretch>
          </p:blipFill>
          <p:spPr>
            <a:xfrm>
              <a:off x="6664623" y="6156598"/>
              <a:ext cx="2231922" cy="573827"/>
            </a:xfrm>
            <a:prstGeom prst="rect">
              <a:avLst/>
            </a:prstGeom>
          </p:spPr>
        </p:pic>
        <p:pic>
          <p:nvPicPr>
            <p:cNvPr id="85" name="Picture 84" descr="A black text on a white background&#10;&#10;Description automatically generated">
              <a:extLst>
                <a:ext uri="{FF2B5EF4-FFF2-40B4-BE49-F238E27FC236}">
                  <a16:creationId xmlns:a16="http://schemas.microsoft.com/office/drawing/2014/main" id="{764675F9-7A22-F90E-66C9-16251207029D}"/>
                </a:ext>
              </a:extLst>
            </p:cNvPr>
            <p:cNvPicPr>
              <a:picLocks noChangeAspect="1"/>
            </p:cNvPicPr>
            <p:nvPr/>
          </p:nvPicPr>
          <p:blipFill>
            <a:blip r:embed="rId12"/>
            <a:stretch>
              <a:fillRect/>
            </a:stretch>
          </p:blipFill>
          <p:spPr>
            <a:xfrm>
              <a:off x="3741219" y="6241684"/>
              <a:ext cx="1397928" cy="425840"/>
            </a:xfrm>
            <a:prstGeom prst="rect">
              <a:avLst/>
            </a:prstGeom>
          </p:spPr>
        </p:pic>
      </p:grpSp>
      <p:sp>
        <p:nvSpPr>
          <p:cNvPr id="104" name="Rektangel 65">
            <a:extLst>
              <a:ext uri="{FF2B5EF4-FFF2-40B4-BE49-F238E27FC236}">
                <a16:creationId xmlns:a16="http://schemas.microsoft.com/office/drawing/2014/main" id="{12E2E50C-7E1E-37B4-800D-76A5FA9B47D1}"/>
              </a:ext>
            </a:extLst>
          </p:cNvPr>
          <p:cNvSpPr/>
          <p:nvPr/>
        </p:nvSpPr>
        <p:spPr>
          <a:xfrm>
            <a:off x="2834166" y="4073516"/>
            <a:ext cx="378596" cy="2588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C/L Filter</a:t>
            </a:r>
          </a:p>
        </p:txBody>
      </p:sp>
      <p:cxnSp>
        <p:nvCxnSpPr>
          <p:cNvPr id="105" name="Rett linje 58">
            <a:extLst>
              <a:ext uri="{FF2B5EF4-FFF2-40B4-BE49-F238E27FC236}">
                <a16:creationId xmlns:a16="http://schemas.microsoft.com/office/drawing/2014/main" id="{BC975EF2-3DF8-1281-14F0-01FEF1CDC313}"/>
              </a:ext>
            </a:extLst>
          </p:cNvPr>
          <p:cNvCxnSpPr>
            <a:cxnSpLocks/>
            <a:stCxn id="27" idx="0"/>
            <a:endCxn id="104" idx="1"/>
          </p:cNvCxnSpPr>
          <p:nvPr/>
        </p:nvCxnSpPr>
        <p:spPr>
          <a:xfrm>
            <a:off x="2758686" y="4197694"/>
            <a:ext cx="75480" cy="5223"/>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16" name="Arrow: Bent 53">
            <a:extLst>
              <a:ext uri="{FF2B5EF4-FFF2-40B4-BE49-F238E27FC236}">
                <a16:creationId xmlns:a16="http://schemas.microsoft.com/office/drawing/2014/main" id="{5DECFB5D-B899-F587-1B18-20508A537C02}"/>
              </a:ext>
            </a:extLst>
          </p:cNvPr>
          <p:cNvSpPr/>
          <p:nvPr/>
        </p:nvSpPr>
        <p:spPr>
          <a:xfrm flipV="1">
            <a:off x="2872995" y="3765405"/>
            <a:ext cx="140686" cy="302916"/>
          </a:xfrm>
          <a:prstGeom prst="bentArrow">
            <a:avLst>
              <a:gd name="adj1" fmla="val 8256"/>
              <a:gd name="adj2" fmla="val 11328"/>
              <a:gd name="adj3" fmla="val 20103"/>
              <a:gd name="adj4" fmla="val 51564"/>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endParaRPr>
          </a:p>
        </p:txBody>
      </p:sp>
      <p:sp>
        <p:nvSpPr>
          <p:cNvPr id="118" name="Rektangel: avrundede hjørner 6">
            <a:extLst>
              <a:ext uri="{FF2B5EF4-FFF2-40B4-BE49-F238E27FC236}">
                <a16:creationId xmlns:a16="http://schemas.microsoft.com/office/drawing/2014/main" id="{DE93BADF-4CFC-1B32-2B4C-8C8F4245A0E6}"/>
              </a:ext>
            </a:extLst>
          </p:cNvPr>
          <p:cNvSpPr/>
          <p:nvPr/>
        </p:nvSpPr>
        <p:spPr>
          <a:xfrm>
            <a:off x="793467" y="3079732"/>
            <a:ext cx="672163" cy="319248"/>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White</a:t>
            </a:r>
            <a:br>
              <a:rPr lang="en-GB" sz="900" dirty="0"/>
            </a:br>
            <a:r>
              <a:rPr lang="en-GB" sz="900" dirty="0"/>
              <a:t>rabbit</a:t>
            </a:r>
          </a:p>
        </p:txBody>
      </p:sp>
      <p:sp>
        <p:nvSpPr>
          <p:cNvPr id="119" name="TekstSylinder 14">
            <a:extLst>
              <a:ext uri="{FF2B5EF4-FFF2-40B4-BE49-F238E27FC236}">
                <a16:creationId xmlns:a16="http://schemas.microsoft.com/office/drawing/2014/main" id="{1ECDA1A5-52D9-917A-A040-BD1524AB0380}"/>
              </a:ext>
            </a:extLst>
          </p:cNvPr>
          <p:cNvSpPr txBox="1"/>
          <p:nvPr/>
        </p:nvSpPr>
        <p:spPr>
          <a:xfrm>
            <a:off x="5775775" y="3437773"/>
            <a:ext cx="964723" cy="307777"/>
          </a:xfrm>
          <a:prstGeom prst="rect">
            <a:avLst/>
          </a:prstGeom>
          <a:noFill/>
          <a:ln>
            <a:solidFill>
              <a:srgbClr val="0070C0"/>
            </a:solidFill>
          </a:ln>
        </p:spPr>
        <p:txBody>
          <a:bodyPr wrap="square" rtlCol="0">
            <a:spAutoFit/>
          </a:bodyPr>
          <a:lstStyle/>
          <a:p>
            <a:r>
              <a:rPr lang="en-GB" sz="700" dirty="0"/>
              <a:t>DAS signal injected on Rx fibre</a:t>
            </a:r>
          </a:p>
        </p:txBody>
      </p:sp>
      <p:sp>
        <p:nvSpPr>
          <p:cNvPr id="122" name="Rektangel: avrundede hjørner 6">
            <a:extLst>
              <a:ext uri="{FF2B5EF4-FFF2-40B4-BE49-F238E27FC236}">
                <a16:creationId xmlns:a16="http://schemas.microsoft.com/office/drawing/2014/main" id="{7655DD83-E1D0-2204-13E8-D6237C51B039}"/>
              </a:ext>
            </a:extLst>
          </p:cNvPr>
          <p:cNvSpPr/>
          <p:nvPr/>
        </p:nvSpPr>
        <p:spPr>
          <a:xfrm>
            <a:off x="6713264" y="3063947"/>
            <a:ext cx="672163" cy="319248"/>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White</a:t>
            </a:r>
            <a:br>
              <a:rPr lang="en-GB" sz="900" dirty="0"/>
            </a:br>
            <a:r>
              <a:rPr lang="en-GB" sz="900" dirty="0"/>
              <a:t>rabbit</a:t>
            </a:r>
          </a:p>
        </p:txBody>
      </p:sp>
      <p:cxnSp>
        <p:nvCxnSpPr>
          <p:cNvPr id="124" name="Curved Connector 123">
            <a:extLst>
              <a:ext uri="{FF2B5EF4-FFF2-40B4-BE49-F238E27FC236}">
                <a16:creationId xmlns:a16="http://schemas.microsoft.com/office/drawing/2014/main" id="{9DEB20C3-CC9A-A7AB-51DC-C7BD239CD18E}"/>
              </a:ext>
            </a:extLst>
          </p:cNvPr>
          <p:cNvCxnSpPr>
            <a:stCxn id="118" idx="3"/>
            <a:endCxn id="122" idx="1"/>
          </p:cNvCxnSpPr>
          <p:nvPr/>
        </p:nvCxnSpPr>
        <p:spPr>
          <a:xfrm flipV="1">
            <a:off x="1465630" y="3223571"/>
            <a:ext cx="5247634" cy="15785"/>
          </a:xfrm>
          <a:prstGeom prst="curvedConnector3">
            <a:avLst>
              <a:gd name="adj1" fmla="val 52050"/>
            </a:avLst>
          </a:prstGeom>
          <a:ln>
            <a:solidFill>
              <a:srgbClr val="0070C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8" name="Elbow Connector 127">
            <a:extLst>
              <a:ext uri="{FF2B5EF4-FFF2-40B4-BE49-F238E27FC236}">
                <a16:creationId xmlns:a16="http://schemas.microsoft.com/office/drawing/2014/main" id="{16AFB116-CBA2-BF06-08E4-1FBA48CBC44B}"/>
              </a:ext>
            </a:extLst>
          </p:cNvPr>
          <p:cNvCxnSpPr>
            <a:stCxn id="122" idx="3"/>
            <a:endCxn id="29" idx="3"/>
          </p:cNvCxnSpPr>
          <p:nvPr/>
        </p:nvCxnSpPr>
        <p:spPr>
          <a:xfrm flipH="1">
            <a:off x="7347491" y="3223571"/>
            <a:ext cx="37936" cy="1458184"/>
          </a:xfrm>
          <a:prstGeom prst="bentConnector3">
            <a:avLst>
              <a:gd name="adj1" fmla="val -602594"/>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603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68B1-56EB-1347-04B8-0FE612F1B101}"/>
              </a:ext>
            </a:extLst>
          </p:cNvPr>
          <p:cNvSpPr>
            <a:spLocks noGrp="1"/>
          </p:cNvSpPr>
          <p:nvPr>
            <p:ph type="title"/>
          </p:nvPr>
        </p:nvSpPr>
        <p:spPr>
          <a:xfrm>
            <a:off x="879978" y="648125"/>
            <a:ext cx="9923105" cy="430909"/>
          </a:xfrm>
        </p:spPr>
        <p:txBody>
          <a:bodyPr/>
          <a:lstStyle/>
          <a:p>
            <a:r>
              <a:rPr lang="en-NL" dirty="0"/>
              <a:t>DAS coexistance with DWDM</a:t>
            </a:r>
          </a:p>
        </p:txBody>
      </p:sp>
      <p:pic>
        <p:nvPicPr>
          <p:cNvPr id="4" name="Picture 3" descr="Et bilde som inneholder tekst, skjermbilde, Font, nummer&#10;&#10;Automatisk generert beskrivelse">
            <a:extLst>
              <a:ext uri="{FF2B5EF4-FFF2-40B4-BE49-F238E27FC236}">
                <a16:creationId xmlns:a16="http://schemas.microsoft.com/office/drawing/2014/main" id="{068AE4B1-2814-95C9-F7D2-966F1B7461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287" y="1287385"/>
            <a:ext cx="4504084" cy="2493829"/>
          </a:xfrm>
          <a:prstGeom prst="rect">
            <a:avLst/>
          </a:prstGeom>
          <a:noFill/>
          <a:ln>
            <a:noFill/>
          </a:ln>
        </p:spPr>
      </p:pic>
      <p:pic>
        <p:nvPicPr>
          <p:cNvPr id="5" name="Picture 4" descr="A graph of a graph&#10;&#10;Description automatically generated">
            <a:extLst>
              <a:ext uri="{FF2B5EF4-FFF2-40B4-BE49-F238E27FC236}">
                <a16:creationId xmlns:a16="http://schemas.microsoft.com/office/drawing/2014/main" id="{8A75EFA9-0065-6B4A-5744-5A78EE3FC006}"/>
              </a:ext>
            </a:extLst>
          </p:cNvPr>
          <p:cNvPicPr>
            <a:picLocks noChangeAspect="1"/>
          </p:cNvPicPr>
          <p:nvPr/>
        </p:nvPicPr>
        <p:blipFill>
          <a:blip r:embed="rId3"/>
          <a:stretch>
            <a:fillRect/>
          </a:stretch>
        </p:blipFill>
        <p:spPr>
          <a:xfrm>
            <a:off x="6242175" y="1198372"/>
            <a:ext cx="5760720" cy="2393315"/>
          </a:xfrm>
          <a:prstGeom prst="rect">
            <a:avLst/>
          </a:prstGeom>
        </p:spPr>
      </p:pic>
      <p:pic>
        <p:nvPicPr>
          <p:cNvPr id="6" name="Picture 5" descr="A graph of a graph&#10;&#10;Description automatically generated with medium confidence">
            <a:extLst>
              <a:ext uri="{FF2B5EF4-FFF2-40B4-BE49-F238E27FC236}">
                <a16:creationId xmlns:a16="http://schemas.microsoft.com/office/drawing/2014/main" id="{4AAE76E0-C3A9-2E88-48C2-DFB6D53877FA}"/>
              </a:ext>
            </a:extLst>
          </p:cNvPr>
          <p:cNvPicPr>
            <a:picLocks noChangeAspect="1"/>
          </p:cNvPicPr>
          <p:nvPr/>
        </p:nvPicPr>
        <p:blipFill>
          <a:blip r:embed="rId4"/>
          <a:stretch>
            <a:fillRect/>
          </a:stretch>
        </p:blipFill>
        <p:spPr>
          <a:xfrm>
            <a:off x="6242175" y="3830363"/>
            <a:ext cx="5760720" cy="2436495"/>
          </a:xfrm>
          <a:prstGeom prst="rect">
            <a:avLst/>
          </a:prstGeom>
        </p:spPr>
      </p:pic>
      <p:sp>
        <p:nvSpPr>
          <p:cNvPr id="7" name="TextBox 6">
            <a:extLst>
              <a:ext uri="{FF2B5EF4-FFF2-40B4-BE49-F238E27FC236}">
                <a16:creationId xmlns:a16="http://schemas.microsoft.com/office/drawing/2014/main" id="{33F07AAF-6A45-5EFE-7316-D7A66FA846A5}"/>
              </a:ext>
            </a:extLst>
          </p:cNvPr>
          <p:cNvSpPr txBox="1"/>
          <p:nvPr/>
        </p:nvSpPr>
        <p:spPr>
          <a:xfrm>
            <a:off x="9414166" y="2433991"/>
            <a:ext cx="2777834" cy="646331"/>
          </a:xfrm>
          <a:prstGeom prst="rect">
            <a:avLst/>
          </a:prstGeom>
          <a:noFill/>
        </p:spPr>
        <p:txBody>
          <a:bodyPr wrap="square" rtlCol="0">
            <a:spAutoFit/>
          </a:bodyPr>
          <a:lstStyle/>
          <a:p>
            <a:r>
              <a:rPr lang="en-US" sz="1800" kern="0" dirty="0">
                <a:solidFill>
                  <a:schemeClr val="bg1"/>
                </a:solidFill>
                <a:effectLst/>
                <a:latin typeface="Times New Roman" panose="02020603050405020304" pitchFamily="18" charset="0"/>
                <a:ea typeface="Calibri" panose="020F0502020204030204" pitchFamily="34" charset="0"/>
              </a:rPr>
              <a:t>pre-FEC bit error rate (BER) </a:t>
            </a:r>
            <a:endParaRPr lang="en-NL">
              <a:solidFill>
                <a:schemeClr val="bg1"/>
              </a:solidFill>
            </a:endParaRPr>
          </a:p>
        </p:txBody>
      </p:sp>
      <p:sp>
        <p:nvSpPr>
          <p:cNvPr id="8" name="TextBox 7">
            <a:extLst>
              <a:ext uri="{FF2B5EF4-FFF2-40B4-BE49-F238E27FC236}">
                <a16:creationId xmlns:a16="http://schemas.microsoft.com/office/drawing/2014/main" id="{0AB514B1-36A5-B48E-B5FA-93E147237215}"/>
              </a:ext>
            </a:extLst>
          </p:cNvPr>
          <p:cNvSpPr txBox="1"/>
          <p:nvPr/>
        </p:nvSpPr>
        <p:spPr>
          <a:xfrm>
            <a:off x="9414166" y="5319090"/>
            <a:ext cx="1791730" cy="369332"/>
          </a:xfrm>
          <a:prstGeom prst="rect">
            <a:avLst/>
          </a:prstGeom>
          <a:noFill/>
        </p:spPr>
        <p:txBody>
          <a:bodyPr wrap="square" rtlCol="0">
            <a:spAutoFit/>
          </a:bodyPr>
          <a:lstStyle/>
          <a:p>
            <a:r>
              <a:rPr lang="en-US" sz="1800" kern="0" dirty="0">
                <a:solidFill>
                  <a:schemeClr val="bg1"/>
                </a:solidFill>
                <a:effectLst/>
                <a:latin typeface="Times New Roman" panose="02020603050405020304" pitchFamily="18" charset="0"/>
                <a:ea typeface="Calibri" panose="020F0502020204030204" pitchFamily="34" charset="0"/>
              </a:rPr>
              <a:t>Q-margin </a:t>
            </a:r>
            <a:endParaRPr lang="en-NL">
              <a:solidFill>
                <a:schemeClr val="bg1"/>
              </a:solidFill>
            </a:endParaRPr>
          </a:p>
        </p:txBody>
      </p:sp>
      <p:sp>
        <p:nvSpPr>
          <p:cNvPr id="9" name="TextBox 8">
            <a:extLst>
              <a:ext uri="{FF2B5EF4-FFF2-40B4-BE49-F238E27FC236}">
                <a16:creationId xmlns:a16="http://schemas.microsoft.com/office/drawing/2014/main" id="{02583771-A560-0CF8-9675-0A2B1EFF79B7}"/>
              </a:ext>
            </a:extLst>
          </p:cNvPr>
          <p:cNvSpPr txBox="1"/>
          <p:nvPr/>
        </p:nvSpPr>
        <p:spPr>
          <a:xfrm>
            <a:off x="8021844" y="3547949"/>
            <a:ext cx="3534032" cy="369332"/>
          </a:xfrm>
          <a:prstGeom prst="rect">
            <a:avLst/>
          </a:prstGeom>
          <a:noFill/>
        </p:spPr>
        <p:txBody>
          <a:bodyPr wrap="square" rtlCol="0">
            <a:spAutoFit/>
          </a:bodyPr>
          <a:lstStyle/>
          <a:p>
            <a:r>
              <a:rPr lang="en-NL" dirty="0"/>
              <a:t>24 hour of operation</a:t>
            </a:r>
          </a:p>
        </p:txBody>
      </p:sp>
      <p:sp>
        <p:nvSpPr>
          <p:cNvPr id="10" name="TextBox 9">
            <a:extLst>
              <a:ext uri="{FF2B5EF4-FFF2-40B4-BE49-F238E27FC236}">
                <a16:creationId xmlns:a16="http://schemas.microsoft.com/office/drawing/2014/main" id="{A1148D0D-05C4-3E80-26ED-6562EEB60AD9}"/>
              </a:ext>
            </a:extLst>
          </p:cNvPr>
          <p:cNvSpPr txBox="1"/>
          <p:nvPr/>
        </p:nvSpPr>
        <p:spPr>
          <a:xfrm>
            <a:off x="423195" y="3887929"/>
            <a:ext cx="5480269" cy="2862322"/>
          </a:xfrm>
          <a:prstGeom prst="rect">
            <a:avLst/>
          </a:prstGeom>
          <a:noFill/>
        </p:spPr>
        <p:txBody>
          <a:bodyPr wrap="square" rtlCol="0">
            <a:spAutoFit/>
          </a:bodyPr>
          <a:lstStyle/>
          <a:p>
            <a:pPr algn="ctr"/>
            <a:r>
              <a:rPr lang="en-NL"/>
              <a:t>5 Active wavelengths monitored</a:t>
            </a:r>
          </a:p>
          <a:p>
            <a:pPr marL="342900" indent="-342900">
              <a:buAutoNum type="arabicPeriod"/>
            </a:pPr>
            <a:r>
              <a:rPr lang="en-NL"/>
              <a:t>1G</a:t>
            </a:r>
          </a:p>
          <a:p>
            <a:pPr marL="342900" indent="-342900">
              <a:buAutoNum type="arabicPeriod"/>
            </a:pPr>
            <a:r>
              <a:rPr lang="en-NL"/>
              <a:t>1G</a:t>
            </a:r>
          </a:p>
          <a:p>
            <a:pPr marL="342900" indent="-342900">
              <a:buAutoNum type="arabicPeriod"/>
            </a:pPr>
            <a:r>
              <a:rPr lang="en-NL"/>
              <a:t>200 G</a:t>
            </a:r>
          </a:p>
          <a:p>
            <a:pPr marL="342900" indent="-342900">
              <a:buAutoNum type="arabicPeriod"/>
            </a:pPr>
            <a:r>
              <a:rPr lang="en-NL"/>
              <a:t>200 G</a:t>
            </a:r>
          </a:p>
          <a:p>
            <a:pPr marL="342900" indent="-342900">
              <a:buFontTx/>
              <a:buAutoNum type="arabicPeriod"/>
            </a:pPr>
            <a:r>
              <a:rPr lang="en-NL"/>
              <a:t>300 Gbps (Production traffic)</a:t>
            </a:r>
            <a:br>
              <a:rPr lang="en-NL"/>
            </a:br>
            <a:br>
              <a:rPr lang="en-NL"/>
            </a:br>
            <a:r>
              <a:rPr lang="en-GB" dirty="0"/>
              <a:t>200G (62Gbaud QPSK with SDFEC-G2), 300G (84.23Gbaud 16SQAM with SDFEC-V.  Monitored for 14 days in total with no degradation in signal </a:t>
            </a:r>
            <a:endParaRPr lang="en-NL"/>
          </a:p>
        </p:txBody>
      </p:sp>
      <p:sp>
        <p:nvSpPr>
          <p:cNvPr id="3" name="TextBox 2">
            <a:extLst>
              <a:ext uri="{FF2B5EF4-FFF2-40B4-BE49-F238E27FC236}">
                <a16:creationId xmlns:a16="http://schemas.microsoft.com/office/drawing/2014/main" id="{9F1BD3DA-1848-D4D3-1F0D-D3ECC1B4BE2F}"/>
              </a:ext>
            </a:extLst>
          </p:cNvPr>
          <p:cNvSpPr txBox="1"/>
          <p:nvPr/>
        </p:nvSpPr>
        <p:spPr>
          <a:xfrm>
            <a:off x="7014754" y="6361611"/>
            <a:ext cx="4988141" cy="369332"/>
          </a:xfrm>
          <a:prstGeom prst="rect">
            <a:avLst/>
          </a:prstGeom>
          <a:noFill/>
        </p:spPr>
        <p:txBody>
          <a:bodyPr wrap="square" rtlCol="0">
            <a:spAutoFit/>
          </a:bodyPr>
          <a:lstStyle/>
          <a:p>
            <a:r>
              <a:rPr lang="en-NL" dirty="0"/>
              <a:t>Credit: </a:t>
            </a:r>
            <a:r>
              <a:rPr lang="en-GB" dirty="0"/>
              <a:t>K. Bozorgebrahimi and R. </a:t>
            </a:r>
            <a:r>
              <a:rPr lang="en-GB" dirty="0" err="1"/>
              <a:t>Veisllari</a:t>
            </a:r>
            <a:r>
              <a:rPr lang="en-GB" dirty="0"/>
              <a:t>, SIKT</a:t>
            </a:r>
            <a:r>
              <a:rPr lang="en-NL" dirty="0"/>
              <a:t> </a:t>
            </a:r>
          </a:p>
        </p:txBody>
      </p:sp>
    </p:spTree>
    <p:extLst>
      <p:ext uri="{BB962C8B-B14F-4D97-AF65-F5344CB8AC3E}">
        <p14:creationId xmlns:p14="http://schemas.microsoft.com/office/powerpoint/2010/main" val="3046486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1C466-1348-2C56-F680-40F133014B2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49D22FF-049F-DD7E-9355-AA12529938BD}"/>
              </a:ext>
            </a:extLst>
          </p:cNvPr>
          <p:cNvSpPr/>
          <p:nvPr/>
        </p:nvSpPr>
        <p:spPr>
          <a:xfrm>
            <a:off x="0" y="0"/>
            <a:ext cx="9888834" cy="1180672"/>
          </a:xfrm>
          <a:prstGeom prst="rect">
            <a:avLst/>
          </a:prstGeom>
          <a:solidFill>
            <a:srgbClr val="2B3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FED9C978-9FDA-6462-7DE0-ACE39F4F0594}"/>
              </a:ext>
            </a:extLst>
          </p:cNvPr>
          <p:cNvSpPr/>
          <p:nvPr/>
        </p:nvSpPr>
        <p:spPr>
          <a:xfrm>
            <a:off x="9006998" y="0"/>
            <a:ext cx="1763672" cy="1180672"/>
          </a:xfrm>
          <a:custGeom>
            <a:avLst/>
            <a:gdLst>
              <a:gd name="connsiteX0" fmla="*/ 0 w 1763672"/>
              <a:gd name="connsiteY0" fmla="*/ 0 h 1168234"/>
              <a:gd name="connsiteX1" fmla="*/ 1763672 w 1763672"/>
              <a:gd name="connsiteY1" fmla="*/ 0 h 1168234"/>
              <a:gd name="connsiteX2" fmla="*/ 1763672 w 1763672"/>
              <a:gd name="connsiteY2" fmla="*/ 1168234 h 1168234"/>
              <a:gd name="connsiteX3" fmla="*/ 865325 w 1763672"/>
              <a:gd name="connsiteY3" fmla="*/ 1168234 h 1168234"/>
              <a:gd name="connsiteX4" fmla="*/ 837412 w 1763672"/>
              <a:gd name="connsiteY4" fmla="*/ 1099748 h 1168234"/>
              <a:gd name="connsiteX5" fmla="*/ 106872 w 1763672"/>
              <a:gd name="connsiteY5" fmla="*/ 92778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672" h="1168234">
                <a:moveTo>
                  <a:pt x="0" y="0"/>
                </a:moveTo>
                <a:lnTo>
                  <a:pt x="1763672" y="0"/>
                </a:lnTo>
                <a:lnTo>
                  <a:pt x="1763672" y="1168234"/>
                </a:lnTo>
                <a:lnTo>
                  <a:pt x="865325" y="1168234"/>
                </a:lnTo>
                <a:lnTo>
                  <a:pt x="837412" y="1099748"/>
                </a:lnTo>
                <a:cubicBezTo>
                  <a:pt x="665194" y="722680"/>
                  <a:pt x="415756" y="381676"/>
                  <a:pt x="106872" y="9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7AB41DA6-67F5-7823-C71B-6B9060831018}"/>
              </a:ext>
            </a:extLst>
          </p:cNvPr>
          <p:cNvSpPr/>
          <p:nvPr/>
        </p:nvSpPr>
        <p:spPr>
          <a:xfrm>
            <a:off x="8567941" y="0"/>
            <a:ext cx="1320893" cy="1180672"/>
          </a:xfrm>
          <a:custGeom>
            <a:avLst/>
            <a:gdLst>
              <a:gd name="connsiteX0" fmla="*/ 0 w 1320893"/>
              <a:gd name="connsiteY0" fmla="*/ 0 h 1168234"/>
              <a:gd name="connsiteX1" fmla="*/ 456399 w 1320893"/>
              <a:gd name="connsiteY1" fmla="*/ 0 h 1168234"/>
              <a:gd name="connsiteX2" fmla="*/ 563270 w 1320893"/>
              <a:gd name="connsiteY2" fmla="*/ 92778 h 1168234"/>
              <a:gd name="connsiteX3" fmla="*/ 1293811 w 1320893"/>
              <a:gd name="connsiteY3" fmla="*/ 1099748 h 1168234"/>
              <a:gd name="connsiteX4" fmla="*/ 1320893 w 1320893"/>
              <a:gd name="connsiteY4" fmla="*/ 1168234 h 1168234"/>
              <a:gd name="connsiteX5" fmla="*/ 1208844 w 1320893"/>
              <a:gd name="connsiteY5" fmla="*/ 1168234 h 1168234"/>
              <a:gd name="connsiteX6" fmla="*/ 1145512 w 1320893"/>
              <a:gd name="connsiteY6" fmla="*/ 1053712 h 1168234"/>
              <a:gd name="connsiteX7" fmla="*/ 104246 w 1320893"/>
              <a:gd name="connsiteY7" fmla="*/ 52391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893" h="1168234">
                <a:moveTo>
                  <a:pt x="0" y="0"/>
                </a:moveTo>
                <a:lnTo>
                  <a:pt x="456399" y="0"/>
                </a:lnTo>
                <a:lnTo>
                  <a:pt x="563270" y="92778"/>
                </a:lnTo>
                <a:cubicBezTo>
                  <a:pt x="872154" y="381676"/>
                  <a:pt x="1121593" y="722680"/>
                  <a:pt x="1293811" y="1099748"/>
                </a:cubicBezTo>
                <a:lnTo>
                  <a:pt x="1320893" y="1168234"/>
                </a:lnTo>
                <a:lnTo>
                  <a:pt x="1208844" y="1168234"/>
                </a:lnTo>
                <a:lnTo>
                  <a:pt x="1145512" y="1053712"/>
                </a:lnTo>
                <a:cubicBezTo>
                  <a:pt x="892973" y="635249"/>
                  <a:pt x="533196" y="288787"/>
                  <a:pt x="104246" y="52391"/>
                </a:cubicBezTo>
                <a:close/>
              </a:path>
            </a:pathLst>
          </a:custGeom>
          <a:solidFill>
            <a:srgbClr val="29B4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4" descr="Logo&#10;&#10;Description automatically generated">
            <a:extLst>
              <a:ext uri="{FF2B5EF4-FFF2-40B4-BE49-F238E27FC236}">
                <a16:creationId xmlns:a16="http://schemas.microsoft.com/office/drawing/2014/main" id="{F6226663-C6B0-2000-B47B-AD0C73D0A6E3}"/>
              </a:ext>
            </a:extLst>
          </p:cNvPr>
          <p:cNvPicPr>
            <a:picLocks noChangeAspect="1"/>
          </p:cNvPicPr>
          <p:nvPr/>
        </p:nvPicPr>
        <p:blipFill>
          <a:blip r:embed="rId2"/>
          <a:stretch>
            <a:fillRect/>
          </a:stretch>
        </p:blipFill>
        <p:spPr>
          <a:xfrm>
            <a:off x="9954235" y="250960"/>
            <a:ext cx="1928152" cy="689772"/>
          </a:xfrm>
          <a:prstGeom prst="rect">
            <a:avLst/>
          </a:prstGeom>
        </p:spPr>
      </p:pic>
      <p:sp>
        <p:nvSpPr>
          <p:cNvPr id="27" name="Title 26">
            <a:extLst>
              <a:ext uri="{FF2B5EF4-FFF2-40B4-BE49-F238E27FC236}">
                <a16:creationId xmlns:a16="http://schemas.microsoft.com/office/drawing/2014/main" id="{624601AF-E82C-A47A-E1BD-5B714A9EBBFE}"/>
              </a:ext>
            </a:extLst>
          </p:cNvPr>
          <p:cNvSpPr>
            <a:spLocks noGrp="1"/>
          </p:cNvSpPr>
          <p:nvPr>
            <p:ph type="title"/>
          </p:nvPr>
        </p:nvSpPr>
        <p:spPr/>
        <p:txBody>
          <a:bodyPr/>
          <a:lstStyle/>
          <a:p>
            <a:r>
              <a:rPr lang="en-US" dirty="0"/>
              <a:t>What is data?</a:t>
            </a:r>
          </a:p>
        </p:txBody>
      </p:sp>
      <p:pic>
        <p:nvPicPr>
          <p:cNvPr id="3" name="Picture 2" descr="A night sky with stars and trees&#10;&#10;Description automatically generated">
            <a:extLst>
              <a:ext uri="{FF2B5EF4-FFF2-40B4-BE49-F238E27FC236}">
                <a16:creationId xmlns:a16="http://schemas.microsoft.com/office/drawing/2014/main" id="{C160763F-84F5-E63C-31AF-579C358466E1}"/>
              </a:ext>
            </a:extLst>
          </p:cNvPr>
          <p:cNvPicPr>
            <a:picLocks noChangeAspect="1"/>
          </p:cNvPicPr>
          <p:nvPr/>
        </p:nvPicPr>
        <p:blipFill>
          <a:blip r:embed="rId3"/>
          <a:srcRect b="15625"/>
          <a:stretch/>
        </p:blipFill>
        <p:spPr>
          <a:xfrm>
            <a:off x="0" y="0"/>
            <a:ext cx="12192000" cy="6858000"/>
          </a:xfrm>
          <a:prstGeom prst="rect">
            <a:avLst/>
          </a:prstGeom>
        </p:spPr>
      </p:pic>
      <p:sp>
        <p:nvSpPr>
          <p:cNvPr id="28" name="Content Placeholder 27">
            <a:extLst>
              <a:ext uri="{FF2B5EF4-FFF2-40B4-BE49-F238E27FC236}">
                <a16:creationId xmlns:a16="http://schemas.microsoft.com/office/drawing/2014/main" id="{AC48159B-4099-6E58-4E7B-96DCF84A9BB0}"/>
              </a:ext>
            </a:extLst>
          </p:cNvPr>
          <p:cNvSpPr>
            <a:spLocks noGrp="1"/>
          </p:cNvSpPr>
          <p:nvPr>
            <p:ph idx="1"/>
          </p:nvPr>
        </p:nvSpPr>
        <p:spPr>
          <a:xfrm>
            <a:off x="5683831" y="590335"/>
            <a:ext cx="6646333" cy="3741334"/>
          </a:xfrm>
        </p:spPr>
        <p:txBody>
          <a:bodyPr>
            <a:normAutofit fontScale="25000" lnSpcReduction="20000"/>
          </a:bodyPr>
          <a:lstStyle/>
          <a:p>
            <a:pPr marL="0" indent="0">
              <a:buNone/>
            </a:pPr>
            <a:r>
              <a:rPr lang="en-US" sz="11200" b="1" dirty="0">
                <a:solidFill>
                  <a:schemeClr val="bg1"/>
                </a:solidFill>
              </a:rPr>
              <a:t>Scientific achievements are still coming.</a:t>
            </a:r>
          </a:p>
          <a:p>
            <a:pPr marL="0" indent="0">
              <a:buNone/>
            </a:pPr>
            <a:endParaRPr lang="en-US" sz="11200" b="1" dirty="0">
              <a:solidFill>
                <a:schemeClr val="bg1"/>
              </a:solidFill>
            </a:endParaRPr>
          </a:p>
          <a:p>
            <a:pPr marL="0" indent="0">
              <a:buNone/>
            </a:pPr>
            <a:r>
              <a:rPr lang="en-US" sz="11200" b="1" dirty="0">
                <a:solidFill>
                  <a:schemeClr val="bg1"/>
                </a:solidFill>
              </a:rPr>
              <a:t>We have 4 presentations at EGU25</a:t>
            </a:r>
          </a:p>
          <a:p>
            <a:pPr marL="0" indent="0">
              <a:buNone/>
            </a:pPr>
            <a:r>
              <a:rPr lang="en-GB" sz="8000" b="1" dirty="0">
                <a:solidFill>
                  <a:schemeClr val="bg1"/>
                </a:solidFill>
                <a:effectLst/>
                <a:latin typeface="Helvetica Neue" panose="02000503000000020004" pitchFamily="2" charset="0"/>
              </a:rPr>
              <a:t>Today @ 17:05 in room K2</a:t>
            </a:r>
          </a:p>
          <a:p>
            <a:pPr marL="0" indent="0">
              <a:buNone/>
            </a:pPr>
            <a:r>
              <a:rPr lang="en-GB" sz="8000" dirty="0">
                <a:solidFill>
                  <a:schemeClr val="bg1"/>
                </a:solidFill>
                <a:effectLst/>
                <a:latin typeface="Helvetica Neue" panose="02000503000000020004" pitchFamily="2" charset="0"/>
              </a:rPr>
              <a:t>Enhancing rapid earthquake location by integration streaming DAS virtual stations.</a:t>
            </a:r>
          </a:p>
          <a:p>
            <a:pPr marL="0" indent="0">
              <a:buNone/>
            </a:pPr>
            <a:endParaRPr lang="en-GB" sz="8000" b="1" dirty="0">
              <a:solidFill>
                <a:schemeClr val="bg1"/>
              </a:solidFill>
              <a:latin typeface="Helvetica Neue" panose="02000503000000020004" pitchFamily="2" charset="0"/>
            </a:endParaRPr>
          </a:p>
          <a:p>
            <a:pPr marL="0" indent="0">
              <a:buNone/>
            </a:pPr>
            <a:r>
              <a:rPr lang="en-GB" sz="8000" b="1" dirty="0">
                <a:solidFill>
                  <a:schemeClr val="bg1"/>
                </a:solidFill>
                <a:effectLst/>
                <a:latin typeface="Helvetica Neue" panose="02000503000000020004" pitchFamily="2" charset="0"/>
              </a:rPr>
              <a:t>Tomorrow @ 14:00 in Hall X1, X1.120</a:t>
            </a:r>
          </a:p>
          <a:p>
            <a:pPr marL="0" indent="0">
              <a:buNone/>
            </a:pPr>
            <a:r>
              <a:rPr lang="en-GB" sz="6400" dirty="0">
                <a:solidFill>
                  <a:schemeClr val="bg1"/>
                </a:solidFill>
                <a:effectLst/>
                <a:latin typeface="Helvetica Neue" panose="02000503000000020004" pitchFamily="2" charset="0"/>
              </a:rPr>
              <a:t>Towards Rapid and accurate seismic event detection and localisation using DAS data</a:t>
            </a:r>
          </a:p>
          <a:p>
            <a:pPr marL="0" indent="0">
              <a:buNone/>
            </a:pPr>
            <a:endParaRPr lang="en-GB" sz="4000" dirty="0">
              <a:solidFill>
                <a:srgbClr val="000000"/>
              </a:solidFill>
              <a:effectLst/>
              <a:latin typeface="Helvetica Neue" panose="02000503000000020004" pitchFamily="2" charset="0"/>
            </a:endParaRPr>
          </a:p>
          <a:p>
            <a:pPr marL="0" indent="0">
              <a:buNone/>
            </a:pPr>
            <a:endParaRPr lang="en-US" sz="4800" b="1" dirty="0">
              <a:solidFill>
                <a:schemeClr val="bg1"/>
              </a:solidFill>
            </a:endParaRPr>
          </a:p>
          <a:p>
            <a:endParaRPr lang="en-US" sz="4800" dirty="0"/>
          </a:p>
          <a:p>
            <a:endParaRPr lang="en-US" sz="4800" dirty="0"/>
          </a:p>
          <a:p>
            <a:endParaRPr lang="en-US" sz="4800" dirty="0"/>
          </a:p>
        </p:txBody>
      </p:sp>
    </p:spTree>
    <p:extLst>
      <p:ext uri="{BB962C8B-B14F-4D97-AF65-F5344CB8AC3E}">
        <p14:creationId xmlns:p14="http://schemas.microsoft.com/office/powerpoint/2010/main" val="244956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8811E5-E2AB-5936-1124-2353F34F4833}"/>
              </a:ext>
            </a:extLst>
          </p:cNvPr>
          <p:cNvSpPr/>
          <p:nvPr/>
        </p:nvSpPr>
        <p:spPr>
          <a:xfrm>
            <a:off x="763642" y="2490969"/>
            <a:ext cx="8092966" cy="1569660"/>
          </a:xfrm>
          <a:prstGeom prst="rect">
            <a:avLst/>
          </a:prstGeom>
        </p:spPr>
        <p:txBody>
          <a:bodyPr wrap="square">
            <a:spAutoFit/>
          </a:bodyPr>
          <a:lstStyle/>
          <a:p>
            <a:r>
              <a:rPr lang="en-GB" altLang="en-US" sz="4800" b="1" dirty="0">
                <a:solidFill>
                  <a:schemeClr val="bg1"/>
                </a:solidFill>
                <a:latin typeface="Arial" panose="020B0604020202020204" pitchFamily="34" charset="0"/>
                <a:cs typeface="Arial" panose="020B0604020202020204" pitchFamily="34" charset="0"/>
              </a:rPr>
              <a:t>Thank you</a:t>
            </a:r>
          </a:p>
          <a:p>
            <a:r>
              <a:rPr lang="en-GB" altLang="zh-CN" sz="4800" dirty="0">
                <a:solidFill>
                  <a:srgbClr val="29B473"/>
                </a:solidFill>
                <a:latin typeface="Arial" panose="020B0604020202020204" pitchFamily="34" charset="0"/>
                <a:cs typeface="Arial" panose="020B0604020202020204" pitchFamily="34" charset="0"/>
              </a:rPr>
              <a:t>Any questions</a:t>
            </a:r>
          </a:p>
        </p:txBody>
      </p:sp>
      <p:pic>
        <p:nvPicPr>
          <p:cNvPr id="4" name="Picture 3" descr="A qr code with fish and corals&#10;&#10;Description automatically generated">
            <a:extLst>
              <a:ext uri="{FF2B5EF4-FFF2-40B4-BE49-F238E27FC236}">
                <a16:creationId xmlns:a16="http://schemas.microsoft.com/office/drawing/2014/main" id="{4877D026-912C-F34B-DAEC-EBA5375D48E0}"/>
              </a:ext>
            </a:extLst>
          </p:cNvPr>
          <p:cNvPicPr>
            <a:picLocks noChangeAspect="1"/>
          </p:cNvPicPr>
          <p:nvPr/>
        </p:nvPicPr>
        <p:blipFill>
          <a:blip r:embed="rId3"/>
          <a:stretch>
            <a:fillRect/>
          </a:stretch>
        </p:blipFill>
        <p:spPr>
          <a:xfrm>
            <a:off x="7290486" y="1825346"/>
            <a:ext cx="4773161" cy="4773161"/>
          </a:xfrm>
          <a:prstGeom prst="rect">
            <a:avLst/>
          </a:prstGeom>
        </p:spPr>
      </p:pic>
      <p:sp>
        <p:nvSpPr>
          <p:cNvPr id="5" name="TextBox 4">
            <a:extLst>
              <a:ext uri="{FF2B5EF4-FFF2-40B4-BE49-F238E27FC236}">
                <a16:creationId xmlns:a16="http://schemas.microsoft.com/office/drawing/2014/main" id="{0E713439-6CA1-B125-450D-F877F211E06D}"/>
              </a:ext>
            </a:extLst>
          </p:cNvPr>
          <p:cNvSpPr txBox="1"/>
          <p:nvPr/>
        </p:nvSpPr>
        <p:spPr>
          <a:xfrm>
            <a:off x="4149810" y="4702995"/>
            <a:ext cx="2137719" cy="1754326"/>
          </a:xfrm>
          <a:prstGeom prst="rect">
            <a:avLst/>
          </a:prstGeom>
          <a:noFill/>
        </p:spPr>
        <p:txBody>
          <a:bodyPr wrap="square" rtlCol="0">
            <a:spAutoFit/>
          </a:bodyPr>
          <a:lstStyle/>
          <a:p>
            <a:r>
              <a:rPr lang="en-GB" sz="3600" dirty="0">
                <a:solidFill>
                  <a:srgbClr val="FF0000"/>
                </a:solidFill>
              </a:rPr>
              <a:t>Follow us on LinkedIn!</a:t>
            </a:r>
          </a:p>
        </p:txBody>
      </p:sp>
      <p:sp>
        <p:nvSpPr>
          <p:cNvPr id="6" name="Up Arrow 5">
            <a:extLst>
              <a:ext uri="{FF2B5EF4-FFF2-40B4-BE49-F238E27FC236}">
                <a16:creationId xmlns:a16="http://schemas.microsoft.com/office/drawing/2014/main" id="{77FA7B26-D5F0-8D4C-77A4-D9CA2BFAA64F}"/>
              </a:ext>
            </a:extLst>
          </p:cNvPr>
          <p:cNvSpPr/>
          <p:nvPr/>
        </p:nvSpPr>
        <p:spPr>
          <a:xfrm rot="3911291">
            <a:off x="6392458" y="4611945"/>
            <a:ext cx="457200" cy="1347626"/>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Creative Commons Attribution 4.0 International">
            <a:extLst>
              <a:ext uri="{FF2B5EF4-FFF2-40B4-BE49-F238E27FC236}">
                <a16:creationId xmlns:a16="http://schemas.microsoft.com/office/drawing/2014/main" id="{688D5CD4-196A-A19B-D267-51E9C31B2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642" y="4512495"/>
            <a:ext cx="11176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77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A80A-4998-3A1E-63F9-755E9453D02D}"/>
              </a:ext>
            </a:extLst>
          </p:cNvPr>
          <p:cNvSpPr>
            <a:spLocks noGrp="1"/>
          </p:cNvSpPr>
          <p:nvPr>
            <p:ph type="title"/>
          </p:nvPr>
        </p:nvSpPr>
        <p:spPr/>
        <p:txBody>
          <a:bodyPr>
            <a:normAutofit/>
          </a:bodyPr>
          <a:lstStyle/>
          <a:p>
            <a:endParaRPr lang="en-NL"/>
          </a:p>
        </p:txBody>
      </p:sp>
      <p:pic>
        <p:nvPicPr>
          <p:cNvPr id="6" name="Content Placeholder 5" descr="A map of the world with red and yellow squares&#10;&#10;Description automatically generated">
            <a:extLst>
              <a:ext uri="{FF2B5EF4-FFF2-40B4-BE49-F238E27FC236}">
                <a16:creationId xmlns:a16="http://schemas.microsoft.com/office/drawing/2014/main" id="{83464B0F-8171-B36D-826D-AB224887BC7C}"/>
              </a:ext>
            </a:extLst>
          </p:cNvPr>
          <p:cNvPicPr>
            <a:picLocks noGrp="1" noChangeAspect="1"/>
          </p:cNvPicPr>
          <p:nvPr>
            <p:ph sz="quarter" idx="10"/>
          </p:nvPr>
        </p:nvPicPr>
        <p:blipFill>
          <a:blip r:embed="rId2"/>
          <a:stretch>
            <a:fillRect/>
          </a:stretch>
        </p:blipFill>
        <p:spPr>
          <a:xfrm>
            <a:off x="0" y="0"/>
            <a:ext cx="12172316" cy="6858000"/>
          </a:xfrm>
        </p:spPr>
      </p:pic>
      <p:sp>
        <p:nvSpPr>
          <p:cNvPr id="7" name="TextBox 6">
            <a:extLst>
              <a:ext uri="{FF2B5EF4-FFF2-40B4-BE49-F238E27FC236}">
                <a16:creationId xmlns:a16="http://schemas.microsoft.com/office/drawing/2014/main" id="{8A46B145-F2EE-EDD3-F02E-56B4B87C2059}"/>
              </a:ext>
            </a:extLst>
          </p:cNvPr>
          <p:cNvSpPr txBox="1"/>
          <p:nvPr/>
        </p:nvSpPr>
        <p:spPr>
          <a:xfrm>
            <a:off x="9586127" y="6432232"/>
            <a:ext cx="1969477" cy="369332"/>
          </a:xfrm>
          <a:prstGeom prst="rect">
            <a:avLst/>
          </a:prstGeom>
          <a:noFill/>
        </p:spPr>
        <p:txBody>
          <a:bodyPr wrap="square" rtlCol="0">
            <a:spAutoFit/>
          </a:bodyPr>
          <a:lstStyle/>
          <a:p>
            <a:r>
              <a:rPr lang="en-GB" dirty="0"/>
              <a:t>As of 22/10/24</a:t>
            </a:r>
          </a:p>
        </p:txBody>
      </p:sp>
    </p:spTree>
    <p:extLst>
      <p:ext uri="{BB962C8B-B14F-4D97-AF65-F5344CB8AC3E}">
        <p14:creationId xmlns:p14="http://schemas.microsoft.com/office/powerpoint/2010/main" val="2013447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E746-E813-E960-1942-37CAE0EE0E3F}"/>
              </a:ext>
            </a:extLst>
          </p:cNvPr>
          <p:cNvSpPr>
            <a:spLocks noGrp="1"/>
          </p:cNvSpPr>
          <p:nvPr>
            <p:ph type="title"/>
          </p:nvPr>
        </p:nvSpPr>
        <p:spPr/>
        <p:txBody>
          <a:bodyPr>
            <a:normAutofit/>
          </a:bodyPr>
          <a:lstStyle/>
          <a:p>
            <a:r>
              <a:rPr lang="en-GB" dirty="0"/>
              <a:t>Why</a:t>
            </a:r>
          </a:p>
        </p:txBody>
      </p:sp>
      <p:sp>
        <p:nvSpPr>
          <p:cNvPr id="3" name="Content Placeholder 2">
            <a:extLst>
              <a:ext uri="{FF2B5EF4-FFF2-40B4-BE49-F238E27FC236}">
                <a16:creationId xmlns:a16="http://schemas.microsoft.com/office/drawing/2014/main" id="{58423158-113A-D441-16B9-6BA504211340}"/>
              </a:ext>
            </a:extLst>
          </p:cNvPr>
          <p:cNvSpPr>
            <a:spLocks noGrp="1"/>
          </p:cNvSpPr>
          <p:nvPr>
            <p:ph sz="quarter" idx="10"/>
          </p:nvPr>
        </p:nvSpPr>
        <p:spPr/>
        <p:txBody>
          <a:bodyPr/>
          <a:lstStyle/>
          <a:p>
            <a:endParaRPr lang="en-GB" b="1"/>
          </a:p>
        </p:txBody>
      </p:sp>
      <p:pic>
        <p:nvPicPr>
          <p:cNvPr id="4" name="Picture 2">
            <a:extLst>
              <a:ext uri="{FF2B5EF4-FFF2-40B4-BE49-F238E27FC236}">
                <a16:creationId xmlns:a16="http://schemas.microsoft.com/office/drawing/2014/main" id="{81FC31A7-C0F0-AB02-6339-59625B251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13" b="38551"/>
          <a:stretch/>
        </p:blipFill>
        <p:spPr bwMode="auto">
          <a:xfrm>
            <a:off x="0" y="-1"/>
            <a:ext cx="6096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42FDD9A-048C-D6B9-23AD-687D703E00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21" t="-322" r="22079" b="17822"/>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6CA88-C90D-EF22-0E95-5D8D76E2D207}"/>
              </a:ext>
            </a:extLst>
          </p:cNvPr>
          <p:cNvSpPr txBox="1"/>
          <p:nvPr/>
        </p:nvSpPr>
        <p:spPr>
          <a:xfrm>
            <a:off x="0" y="665018"/>
            <a:ext cx="12192000" cy="707886"/>
          </a:xfrm>
          <a:prstGeom prst="rect">
            <a:avLst/>
          </a:prstGeom>
          <a:solidFill>
            <a:schemeClr val="bg1">
              <a:lumMod val="50000"/>
            </a:schemeClr>
          </a:solidFill>
        </p:spPr>
        <p:txBody>
          <a:bodyPr wrap="square" rtlCol="0">
            <a:spAutoFit/>
          </a:bodyPr>
          <a:lstStyle/>
          <a:p>
            <a:pPr algn="ctr"/>
            <a:r>
              <a:rPr lang="en-GB" sz="4000" b="1" dirty="0">
                <a:solidFill>
                  <a:schemeClr val="bg1"/>
                </a:solidFill>
              </a:rPr>
              <a:t>Some of the many global challenges</a:t>
            </a:r>
          </a:p>
        </p:txBody>
      </p:sp>
      <p:sp>
        <p:nvSpPr>
          <p:cNvPr id="7" name="TextBox 6">
            <a:extLst>
              <a:ext uri="{FF2B5EF4-FFF2-40B4-BE49-F238E27FC236}">
                <a16:creationId xmlns:a16="http://schemas.microsoft.com/office/drawing/2014/main" id="{2DD65450-241E-1FF1-345F-ED18D7FED86A}"/>
              </a:ext>
            </a:extLst>
          </p:cNvPr>
          <p:cNvSpPr txBox="1"/>
          <p:nvPr/>
        </p:nvSpPr>
        <p:spPr>
          <a:xfrm>
            <a:off x="0" y="6438456"/>
            <a:ext cx="4096908" cy="369332"/>
          </a:xfrm>
          <a:prstGeom prst="rect">
            <a:avLst/>
          </a:prstGeom>
          <a:solidFill>
            <a:schemeClr val="bg1">
              <a:lumMod val="85000"/>
            </a:schemeClr>
          </a:solidFill>
        </p:spPr>
        <p:txBody>
          <a:bodyPr wrap="square" rtlCol="0">
            <a:spAutoFit/>
          </a:bodyPr>
          <a:lstStyle/>
          <a:p>
            <a:r>
              <a:rPr lang="en-GB" dirty="0">
                <a:solidFill>
                  <a:schemeClr val="bg1"/>
                </a:solidFill>
              </a:rPr>
              <a:t>Credit: NOAA </a:t>
            </a:r>
            <a:r>
              <a:rPr lang="en-GB" b="1" dirty="0">
                <a:solidFill>
                  <a:schemeClr val="bg1"/>
                </a:solidFill>
              </a:rPr>
              <a:t>Tsunami Travel Time Maps</a:t>
            </a:r>
            <a:endParaRPr lang="en-GB" dirty="0">
              <a:solidFill>
                <a:schemeClr val="bg1">
                  <a:lumMod val="95000"/>
                </a:schemeClr>
              </a:solidFill>
            </a:endParaRPr>
          </a:p>
        </p:txBody>
      </p:sp>
      <p:sp>
        <p:nvSpPr>
          <p:cNvPr id="8" name="TextBox 7">
            <a:extLst>
              <a:ext uri="{FF2B5EF4-FFF2-40B4-BE49-F238E27FC236}">
                <a16:creationId xmlns:a16="http://schemas.microsoft.com/office/drawing/2014/main" id="{F1F115BE-DC81-DCEC-1132-E71F3532C074}"/>
              </a:ext>
            </a:extLst>
          </p:cNvPr>
          <p:cNvSpPr txBox="1"/>
          <p:nvPr/>
        </p:nvSpPr>
        <p:spPr>
          <a:xfrm>
            <a:off x="6446355" y="6005313"/>
            <a:ext cx="4096908" cy="923330"/>
          </a:xfrm>
          <a:prstGeom prst="rect">
            <a:avLst/>
          </a:prstGeom>
          <a:noFill/>
        </p:spPr>
        <p:txBody>
          <a:bodyPr wrap="square" rtlCol="0">
            <a:spAutoFit/>
          </a:bodyPr>
          <a:lstStyle/>
          <a:p>
            <a:r>
              <a:rPr lang="en-GB" dirty="0">
                <a:solidFill>
                  <a:schemeClr val="bg1">
                    <a:lumMod val="95000"/>
                  </a:schemeClr>
                </a:solidFill>
              </a:rPr>
              <a:t>Credit: Photo by John Whitehead, Woods Hole Oceanographic Institution</a:t>
            </a:r>
            <a:endParaRPr lang="en-GB" b="1" dirty="0">
              <a:solidFill>
                <a:schemeClr val="bg1">
                  <a:lumMod val="95000"/>
                </a:schemeClr>
              </a:solidFill>
            </a:endParaRPr>
          </a:p>
          <a:p>
            <a:endParaRPr lang="en-GB" dirty="0">
              <a:solidFill>
                <a:schemeClr val="bg1">
                  <a:lumMod val="95000"/>
                </a:schemeClr>
              </a:solidFill>
            </a:endParaRPr>
          </a:p>
        </p:txBody>
      </p:sp>
    </p:spTree>
    <p:extLst>
      <p:ext uri="{BB962C8B-B14F-4D97-AF65-F5344CB8AC3E}">
        <p14:creationId xmlns:p14="http://schemas.microsoft.com/office/powerpoint/2010/main" val="1761713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9DC8-2637-0FDF-8832-7F2AEC312CCE}"/>
              </a:ext>
            </a:extLst>
          </p:cNvPr>
          <p:cNvSpPr>
            <a:spLocks noGrp="1"/>
          </p:cNvSpPr>
          <p:nvPr>
            <p:ph type="title"/>
          </p:nvPr>
        </p:nvSpPr>
        <p:spPr/>
        <p:txBody>
          <a:bodyPr/>
          <a:lstStyle/>
          <a:p>
            <a:endParaRPr lang="en-GB"/>
          </a:p>
        </p:txBody>
      </p:sp>
      <p:pic>
        <p:nvPicPr>
          <p:cNvPr id="6" name="Content Placeholder 5" descr="Diagram, map&#10;&#10;Description automatically generated with medium confidence">
            <a:extLst>
              <a:ext uri="{FF2B5EF4-FFF2-40B4-BE49-F238E27FC236}">
                <a16:creationId xmlns:a16="http://schemas.microsoft.com/office/drawing/2014/main" id="{B34D9737-7996-6DE5-1535-E95A7FE6B054}"/>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tretch/>
        </p:blipFill>
        <p:spPr>
          <a:xfrm>
            <a:off x="-1447584" y="-93381"/>
            <a:ext cx="13639584" cy="7044762"/>
          </a:xfrm>
        </p:spPr>
      </p:pic>
      <p:sp>
        <p:nvSpPr>
          <p:cNvPr id="9" name="TextBox 8">
            <a:extLst>
              <a:ext uri="{FF2B5EF4-FFF2-40B4-BE49-F238E27FC236}">
                <a16:creationId xmlns:a16="http://schemas.microsoft.com/office/drawing/2014/main" id="{D752FA99-442A-C626-4626-9ECCA163FA5F}"/>
              </a:ext>
            </a:extLst>
          </p:cNvPr>
          <p:cNvSpPr txBox="1"/>
          <p:nvPr/>
        </p:nvSpPr>
        <p:spPr>
          <a:xfrm>
            <a:off x="9188605" y="6378498"/>
            <a:ext cx="2397512" cy="261610"/>
          </a:xfrm>
          <a:prstGeom prst="rect">
            <a:avLst/>
          </a:prstGeom>
          <a:noFill/>
        </p:spPr>
        <p:txBody>
          <a:bodyPr wrap="square" rtlCol="0">
            <a:spAutoFit/>
          </a:bodyPr>
          <a:lstStyle/>
          <a:p>
            <a:r>
              <a:rPr lang="en-GB" sz="1100" dirty="0"/>
              <a:t>Credit: </a:t>
            </a:r>
            <a:r>
              <a:rPr lang="en-GB" sz="1100" dirty="0" err="1"/>
              <a:t>www.submarinecablemap.com</a:t>
            </a:r>
            <a:endParaRPr lang="en-GB" sz="1100" dirty="0"/>
          </a:p>
        </p:txBody>
      </p:sp>
    </p:spTree>
    <p:extLst>
      <p:ext uri="{BB962C8B-B14F-4D97-AF65-F5344CB8AC3E}">
        <p14:creationId xmlns:p14="http://schemas.microsoft.com/office/powerpoint/2010/main" val="135831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6B2BFB-4669-DB6B-F46D-FFE013A90E26}"/>
              </a:ext>
            </a:extLst>
          </p:cNvPr>
          <p:cNvSpPr/>
          <p:nvPr/>
        </p:nvSpPr>
        <p:spPr>
          <a:xfrm>
            <a:off x="0" y="-119921"/>
            <a:ext cx="12192000" cy="6977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company name&#10;&#10;Description automatically generated">
            <a:extLst>
              <a:ext uri="{FF2B5EF4-FFF2-40B4-BE49-F238E27FC236}">
                <a16:creationId xmlns:a16="http://schemas.microsoft.com/office/drawing/2014/main" id="{9F033154-BF18-D443-783C-7411AC912258}"/>
              </a:ext>
            </a:extLst>
          </p:cNvPr>
          <p:cNvPicPr>
            <a:picLocks noChangeAspect="1"/>
          </p:cNvPicPr>
          <p:nvPr/>
        </p:nvPicPr>
        <p:blipFill rotWithShape="1">
          <a:blip r:embed="rId3">
            <a:extLst>
              <a:ext uri="{28A0092B-C50C-407E-A947-70E740481C1C}">
                <a14:useLocalDpi xmlns:a14="http://schemas.microsoft.com/office/drawing/2010/main" val="0"/>
              </a:ext>
            </a:extLst>
          </a:blip>
          <a:srcRect l="47024" t="7638"/>
          <a:stretch/>
        </p:blipFill>
        <p:spPr>
          <a:xfrm>
            <a:off x="2176072" y="1281403"/>
            <a:ext cx="7839856" cy="4175271"/>
          </a:xfrm>
          <a:prstGeom prst="rect">
            <a:avLst/>
          </a:prstGeom>
        </p:spPr>
      </p:pic>
    </p:spTree>
    <p:extLst>
      <p:ext uri="{BB962C8B-B14F-4D97-AF65-F5344CB8AC3E}">
        <p14:creationId xmlns:p14="http://schemas.microsoft.com/office/powerpoint/2010/main" val="2934061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hikers helping one another up a rock">
            <a:extLst>
              <a:ext uri="{FF2B5EF4-FFF2-40B4-BE49-F238E27FC236}">
                <a16:creationId xmlns:a16="http://schemas.microsoft.com/office/drawing/2014/main" id="{2820AC3E-5D13-0EE9-073C-64E3769ABFBF}"/>
              </a:ext>
            </a:extLst>
          </p:cNvPr>
          <p:cNvPicPr>
            <a:picLocks noChangeAspect="1"/>
          </p:cNvPicPr>
          <p:nvPr/>
        </p:nvPicPr>
        <p:blipFill rotWithShape="1">
          <a:blip r:embed="rId3">
            <a:extLst>
              <a:ext uri="{28A0092B-C50C-407E-A947-70E740481C1C}">
                <a14:useLocalDpi xmlns:a14="http://schemas.microsoft.com/office/drawing/2010/main" val="0"/>
              </a:ext>
            </a:extLst>
          </a:blip>
          <a:srcRect t="15666"/>
          <a:stretch/>
        </p:blipFill>
        <p:spPr>
          <a:xfrm>
            <a:off x="0" y="-106878"/>
            <a:ext cx="12192000" cy="6964878"/>
          </a:xfrm>
          <a:prstGeom prst="rect">
            <a:avLst/>
          </a:prstGeom>
        </p:spPr>
      </p:pic>
      <p:sp>
        <p:nvSpPr>
          <p:cNvPr id="4" name="TextBox 3">
            <a:extLst>
              <a:ext uri="{FF2B5EF4-FFF2-40B4-BE49-F238E27FC236}">
                <a16:creationId xmlns:a16="http://schemas.microsoft.com/office/drawing/2014/main" id="{3BCCC661-E272-4CF7-03A8-CC2713907662}"/>
              </a:ext>
            </a:extLst>
          </p:cNvPr>
          <p:cNvSpPr txBox="1"/>
          <p:nvPr/>
        </p:nvSpPr>
        <p:spPr>
          <a:xfrm>
            <a:off x="6438899" y="960120"/>
            <a:ext cx="4947361" cy="4031873"/>
          </a:xfrm>
          <a:prstGeom prst="rect">
            <a:avLst/>
          </a:prstGeom>
          <a:noFill/>
        </p:spPr>
        <p:txBody>
          <a:bodyPr wrap="square">
            <a:spAutoFit/>
          </a:bodyPr>
          <a:lstStyle/>
          <a:p>
            <a:pPr algn="ctr"/>
            <a:r>
              <a:rPr lang="en-GB" sz="3200" b="1" dirty="0">
                <a:solidFill>
                  <a:srgbClr val="2C308B"/>
                </a:solidFill>
                <a:effectLst/>
                <a:latin typeface="Arial" panose="020B0604020202020204" pitchFamily="34" charset="0"/>
              </a:rPr>
              <a:t>Investigate utilising existing telecom cables, rather than dedicated submarine fibre, for monitoring the earth and oceans, without disrupting the telecoms traffic.</a:t>
            </a:r>
            <a:endParaRPr lang="en-GB" sz="3200" b="1" dirty="0">
              <a:solidFill>
                <a:srgbClr val="2C308B"/>
              </a:solidFill>
            </a:endParaRPr>
          </a:p>
        </p:txBody>
      </p:sp>
      <p:sp>
        <p:nvSpPr>
          <p:cNvPr id="5" name="Title 1">
            <a:extLst>
              <a:ext uri="{FF2B5EF4-FFF2-40B4-BE49-F238E27FC236}">
                <a16:creationId xmlns:a16="http://schemas.microsoft.com/office/drawing/2014/main" id="{4C165B5D-BBEE-B010-47C8-F0A3C81A5E7A}"/>
              </a:ext>
            </a:extLst>
          </p:cNvPr>
          <p:cNvSpPr txBox="1">
            <a:spLocks/>
          </p:cNvSpPr>
          <p:nvPr/>
        </p:nvSpPr>
        <p:spPr>
          <a:xfrm>
            <a:off x="3965217" y="350261"/>
            <a:ext cx="9894723" cy="4309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2800" b="1" kern="1200" dirty="0">
                <a:solidFill>
                  <a:schemeClr val="accent1">
                    <a:lumMod val="50000"/>
                  </a:schemeClr>
                </a:solidFill>
                <a:latin typeface="+mn-lt"/>
                <a:ea typeface="+mj-ea"/>
                <a:cs typeface="+mj-cs"/>
              </a:defRPr>
            </a:lvl1pPr>
          </a:lstStyle>
          <a:p>
            <a:pPr algn="ctr"/>
            <a:r>
              <a:rPr lang="en-GB" sz="6000" dirty="0"/>
              <a:t>Aim</a:t>
            </a:r>
          </a:p>
        </p:txBody>
      </p:sp>
    </p:spTree>
    <p:extLst>
      <p:ext uri="{BB962C8B-B14F-4D97-AF65-F5344CB8AC3E}">
        <p14:creationId xmlns:p14="http://schemas.microsoft.com/office/powerpoint/2010/main" val="348056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hikers helping one another up a rock">
            <a:extLst>
              <a:ext uri="{FF2B5EF4-FFF2-40B4-BE49-F238E27FC236}">
                <a16:creationId xmlns:a16="http://schemas.microsoft.com/office/drawing/2014/main" id="{2820AC3E-5D13-0EE9-073C-64E3769ABFBF}"/>
              </a:ext>
            </a:extLst>
          </p:cNvPr>
          <p:cNvPicPr>
            <a:picLocks noChangeAspect="1"/>
          </p:cNvPicPr>
          <p:nvPr/>
        </p:nvPicPr>
        <p:blipFill rotWithShape="1">
          <a:blip r:embed="rId3">
            <a:extLst>
              <a:ext uri="{28A0092B-C50C-407E-A947-70E740481C1C}">
                <a14:useLocalDpi xmlns:a14="http://schemas.microsoft.com/office/drawing/2010/main" val="0"/>
              </a:ext>
            </a:extLst>
          </a:blip>
          <a:srcRect t="15666"/>
          <a:stretch/>
        </p:blipFill>
        <p:spPr>
          <a:xfrm>
            <a:off x="0" y="-106878"/>
            <a:ext cx="12192000" cy="6964878"/>
          </a:xfrm>
          <a:prstGeom prst="rect">
            <a:avLst/>
          </a:prstGeom>
        </p:spPr>
      </p:pic>
      <p:sp>
        <p:nvSpPr>
          <p:cNvPr id="2" name="Title 1">
            <a:extLst>
              <a:ext uri="{FF2B5EF4-FFF2-40B4-BE49-F238E27FC236}">
                <a16:creationId xmlns:a16="http://schemas.microsoft.com/office/drawing/2014/main" id="{75903419-B09E-15D2-0170-0A8A1B6A2648}"/>
              </a:ext>
            </a:extLst>
          </p:cNvPr>
          <p:cNvSpPr>
            <a:spLocks noGrp="1"/>
          </p:cNvSpPr>
          <p:nvPr>
            <p:ph type="title"/>
          </p:nvPr>
        </p:nvSpPr>
        <p:spPr>
          <a:xfrm>
            <a:off x="1148638" y="269036"/>
            <a:ext cx="9894723" cy="430909"/>
          </a:xfrm>
        </p:spPr>
        <p:txBody>
          <a:bodyPr anchor="ctr">
            <a:noAutofit/>
          </a:bodyPr>
          <a:lstStyle/>
          <a:p>
            <a:pPr algn="ctr"/>
            <a:r>
              <a:rPr lang="en-GB" sz="6000" dirty="0"/>
              <a:t>Objectives</a:t>
            </a:r>
          </a:p>
        </p:txBody>
      </p:sp>
      <p:graphicFrame>
        <p:nvGraphicFramePr>
          <p:cNvPr id="6" name="Content Placeholder 2">
            <a:extLst>
              <a:ext uri="{FF2B5EF4-FFF2-40B4-BE49-F238E27FC236}">
                <a16:creationId xmlns:a16="http://schemas.microsoft.com/office/drawing/2014/main" id="{C5C7C816-60D6-0E18-DF48-E5F9FCD0FE0A}"/>
              </a:ext>
            </a:extLst>
          </p:cNvPr>
          <p:cNvGraphicFramePr>
            <a:graphicFrameLocks noGrp="1"/>
          </p:cNvGraphicFramePr>
          <p:nvPr>
            <p:ph sz="quarter" idx="10"/>
          </p:nvPr>
        </p:nvGraphicFramePr>
        <p:xfrm>
          <a:off x="0" y="641268"/>
          <a:ext cx="12192000" cy="5468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914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CAFB9-26F0-4BCF-C1DD-DC00D56B4C16}"/>
            </a:ext>
          </a:extLst>
        </p:cNvPr>
        <p:cNvGrpSpPr/>
        <p:nvPr/>
      </p:nvGrpSpPr>
      <p:grpSpPr>
        <a:xfrm>
          <a:off x="0" y="0"/>
          <a:ext cx="0" cy="0"/>
          <a:chOff x="0" y="0"/>
          <a:chExt cx="0" cy="0"/>
        </a:xfrm>
      </p:grpSpPr>
      <p:pic>
        <p:nvPicPr>
          <p:cNvPr id="5124" name="Picture 4">
            <a:extLst>
              <a:ext uri="{FF2B5EF4-FFF2-40B4-BE49-F238E27FC236}">
                <a16:creationId xmlns:a16="http://schemas.microsoft.com/office/drawing/2014/main" id="{03919ED5-D1CE-FFAE-478B-A15EC6B49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6"/>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26">
            <a:extLst>
              <a:ext uri="{FF2B5EF4-FFF2-40B4-BE49-F238E27FC236}">
                <a16:creationId xmlns:a16="http://schemas.microsoft.com/office/drawing/2014/main" id="{09B35E28-2DF1-17E9-0C50-BA8EFC208D31}"/>
              </a:ext>
            </a:extLst>
          </p:cNvPr>
          <p:cNvSpPr>
            <a:spLocks noGrp="1"/>
          </p:cNvSpPr>
          <p:nvPr>
            <p:ph type="title"/>
          </p:nvPr>
        </p:nvSpPr>
        <p:spPr>
          <a:xfrm>
            <a:off x="729364" y="413515"/>
            <a:ext cx="9894723" cy="430909"/>
          </a:xfrm>
        </p:spPr>
        <p:txBody>
          <a:bodyPr/>
          <a:lstStyle/>
          <a:p>
            <a:r>
              <a:rPr lang="en-US" dirty="0"/>
              <a:t>Wet vs Dry Sensing</a:t>
            </a:r>
          </a:p>
        </p:txBody>
      </p:sp>
      <p:sp>
        <p:nvSpPr>
          <p:cNvPr id="12" name="TextBox 11">
            <a:extLst>
              <a:ext uri="{FF2B5EF4-FFF2-40B4-BE49-F238E27FC236}">
                <a16:creationId xmlns:a16="http://schemas.microsoft.com/office/drawing/2014/main" id="{47F2FEAD-3245-B32C-3CDE-A393F9C557BE}"/>
              </a:ext>
            </a:extLst>
          </p:cNvPr>
          <p:cNvSpPr txBox="1"/>
          <p:nvPr/>
        </p:nvSpPr>
        <p:spPr>
          <a:xfrm>
            <a:off x="307136" y="2062911"/>
            <a:ext cx="3175131" cy="584775"/>
          </a:xfrm>
          <a:prstGeom prst="rect">
            <a:avLst/>
          </a:prstGeom>
          <a:noFill/>
        </p:spPr>
        <p:txBody>
          <a:bodyPr wrap="square" rtlCol="0">
            <a:spAutoFit/>
          </a:bodyPr>
          <a:lstStyle/>
          <a:p>
            <a:r>
              <a:rPr lang="en-GB" sz="3200" dirty="0">
                <a:solidFill>
                  <a:schemeClr val="bg1"/>
                </a:solidFill>
              </a:rPr>
              <a:t>Dry plant sensing</a:t>
            </a:r>
            <a:endParaRPr lang="en-GB" sz="1100" dirty="0">
              <a:solidFill>
                <a:schemeClr val="bg1"/>
              </a:solidFill>
            </a:endParaRPr>
          </a:p>
        </p:txBody>
      </p:sp>
      <p:sp>
        <p:nvSpPr>
          <p:cNvPr id="13" name="TextBox 12">
            <a:extLst>
              <a:ext uri="{FF2B5EF4-FFF2-40B4-BE49-F238E27FC236}">
                <a16:creationId xmlns:a16="http://schemas.microsoft.com/office/drawing/2014/main" id="{1CA1B103-E73B-011E-8A61-0CA48B32AF04}"/>
              </a:ext>
            </a:extLst>
          </p:cNvPr>
          <p:cNvSpPr txBox="1"/>
          <p:nvPr/>
        </p:nvSpPr>
        <p:spPr>
          <a:xfrm>
            <a:off x="5326875" y="5627924"/>
            <a:ext cx="1758336" cy="276999"/>
          </a:xfrm>
          <a:prstGeom prst="rect">
            <a:avLst/>
          </a:prstGeom>
          <a:noFill/>
        </p:spPr>
        <p:txBody>
          <a:bodyPr wrap="square" rtlCol="0">
            <a:spAutoFit/>
          </a:bodyPr>
          <a:lstStyle/>
          <a:p>
            <a:pPr algn="ctr"/>
            <a:r>
              <a:rPr lang="en-GB" sz="1200" b="1" dirty="0">
                <a:solidFill>
                  <a:schemeClr val="bg1"/>
                </a:solidFill>
              </a:rPr>
              <a:t>Wet plant sensing</a:t>
            </a:r>
          </a:p>
        </p:txBody>
      </p:sp>
      <p:sp>
        <p:nvSpPr>
          <p:cNvPr id="14" name="TextBox 13">
            <a:extLst>
              <a:ext uri="{FF2B5EF4-FFF2-40B4-BE49-F238E27FC236}">
                <a16:creationId xmlns:a16="http://schemas.microsoft.com/office/drawing/2014/main" id="{E12B6F1B-BD45-1192-FB80-D51466DD9670}"/>
              </a:ext>
            </a:extLst>
          </p:cNvPr>
          <p:cNvSpPr txBox="1"/>
          <p:nvPr/>
        </p:nvSpPr>
        <p:spPr>
          <a:xfrm>
            <a:off x="5427385" y="6034733"/>
            <a:ext cx="1657826" cy="307777"/>
          </a:xfrm>
          <a:prstGeom prst="rect">
            <a:avLst/>
          </a:prstGeom>
          <a:noFill/>
        </p:spPr>
        <p:txBody>
          <a:bodyPr wrap="none" rtlCol="0">
            <a:spAutoFit/>
          </a:bodyPr>
          <a:lstStyle/>
          <a:p>
            <a:r>
              <a:rPr lang="en-GB" sz="1400" dirty="0">
                <a:solidFill>
                  <a:schemeClr val="bg1"/>
                </a:solidFill>
              </a:rPr>
              <a:t>SMART cable sensor</a:t>
            </a:r>
          </a:p>
        </p:txBody>
      </p:sp>
      <p:cxnSp>
        <p:nvCxnSpPr>
          <p:cNvPr id="16" name="Straight Arrow Connector 15">
            <a:extLst>
              <a:ext uri="{FF2B5EF4-FFF2-40B4-BE49-F238E27FC236}">
                <a16:creationId xmlns:a16="http://schemas.microsoft.com/office/drawing/2014/main" id="{F91012B3-795A-733C-22E2-8690EF052211}"/>
              </a:ext>
            </a:extLst>
          </p:cNvPr>
          <p:cNvCxnSpPr>
            <a:cxnSpLocks/>
          </p:cNvCxnSpPr>
          <p:nvPr/>
        </p:nvCxnSpPr>
        <p:spPr>
          <a:xfrm flipH="1">
            <a:off x="1564126" y="2564082"/>
            <a:ext cx="398771" cy="34325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4767861-9FC0-5636-1E5E-C81A676FB7C2}"/>
              </a:ext>
            </a:extLst>
          </p:cNvPr>
          <p:cNvCxnSpPr>
            <a:cxnSpLocks/>
            <a:stCxn id="12" idx="3"/>
          </p:cNvCxnSpPr>
          <p:nvPr/>
        </p:nvCxnSpPr>
        <p:spPr>
          <a:xfrm>
            <a:off x="3482267" y="2355299"/>
            <a:ext cx="7872498" cy="119432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phics, font, graphic design, logo&#10;&#10;Description automatically generated">
            <a:extLst>
              <a:ext uri="{FF2B5EF4-FFF2-40B4-BE49-F238E27FC236}">
                <a16:creationId xmlns:a16="http://schemas.microsoft.com/office/drawing/2014/main" id="{A0BD1793-44C9-3837-9353-FBCFD03B5B4A}"/>
              </a:ext>
            </a:extLst>
          </p:cNvPr>
          <p:cNvPicPr>
            <a:picLocks noChangeAspect="1"/>
          </p:cNvPicPr>
          <p:nvPr/>
        </p:nvPicPr>
        <p:blipFill>
          <a:blip r:embed="rId4"/>
          <a:stretch>
            <a:fillRect/>
          </a:stretch>
        </p:blipFill>
        <p:spPr>
          <a:xfrm>
            <a:off x="729364" y="1295013"/>
            <a:ext cx="1935210" cy="693014"/>
          </a:xfrm>
          <a:prstGeom prst="rect">
            <a:avLst/>
          </a:prstGeom>
        </p:spPr>
      </p:pic>
      <p:sp>
        <p:nvSpPr>
          <p:cNvPr id="34" name="TextBox 33">
            <a:extLst>
              <a:ext uri="{FF2B5EF4-FFF2-40B4-BE49-F238E27FC236}">
                <a16:creationId xmlns:a16="http://schemas.microsoft.com/office/drawing/2014/main" id="{932FA283-1F96-2E19-E68F-73A3CF3AD874}"/>
              </a:ext>
            </a:extLst>
          </p:cNvPr>
          <p:cNvSpPr txBox="1"/>
          <p:nvPr/>
        </p:nvSpPr>
        <p:spPr>
          <a:xfrm>
            <a:off x="3095924" y="3995376"/>
            <a:ext cx="2007650" cy="646331"/>
          </a:xfrm>
          <a:prstGeom prst="rect">
            <a:avLst/>
          </a:prstGeom>
          <a:noFill/>
        </p:spPr>
        <p:txBody>
          <a:bodyPr wrap="square" rtlCol="0">
            <a:spAutoFit/>
          </a:bodyPr>
          <a:lstStyle/>
          <a:p>
            <a:r>
              <a:rPr lang="en-GB" dirty="0">
                <a:solidFill>
                  <a:schemeClr val="bg1"/>
                </a:solidFill>
              </a:rPr>
              <a:t>Submarine telecoms cable</a:t>
            </a:r>
          </a:p>
        </p:txBody>
      </p:sp>
      <p:cxnSp>
        <p:nvCxnSpPr>
          <p:cNvPr id="36" name="Straight Arrow Connector 35">
            <a:extLst>
              <a:ext uri="{FF2B5EF4-FFF2-40B4-BE49-F238E27FC236}">
                <a16:creationId xmlns:a16="http://schemas.microsoft.com/office/drawing/2014/main" id="{AF66BBF2-2B8D-F765-5CFE-AE83C860B5FA}"/>
              </a:ext>
            </a:extLst>
          </p:cNvPr>
          <p:cNvCxnSpPr>
            <a:cxnSpLocks/>
          </p:cNvCxnSpPr>
          <p:nvPr/>
        </p:nvCxnSpPr>
        <p:spPr>
          <a:xfrm flipH="1">
            <a:off x="3482267" y="4641707"/>
            <a:ext cx="267930" cy="4457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00EACEA-D302-8D1C-F5CB-24FB80D85C94}"/>
              </a:ext>
            </a:extLst>
          </p:cNvPr>
          <p:cNvSpPr txBox="1"/>
          <p:nvPr/>
        </p:nvSpPr>
        <p:spPr>
          <a:xfrm>
            <a:off x="416315" y="5152403"/>
            <a:ext cx="2007650" cy="369332"/>
          </a:xfrm>
          <a:prstGeom prst="rect">
            <a:avLst/>
          </a:prstGeom>
          <a:noFill/>
        </p:spPr>
        <p:txBody>
          <a:bodyPr wrap="square" rtlCol="0">
            <a:spAutoFit/>
          </a:bodyPr>
          <a:lstStyle/>
          <a:p>
            <a:r>
              <a:rPr lang="en-GB" b="1" dirty="0">
                <a:solidFill>
                  <a:schemeClr val="bg1"/>
                </a:solidFill>
              </a:rPr>
              <a:t>Earthquake</a:t>
            </a:r>
          </a:p>
        </p:txBody>
      </p:sp>
      <mc:AlternateContent xmlns:mc="http://schemas.openxmlformats.org/markup-compatibility/2006">
        <mc:Choice xmlns:am3d="http://schemas.microsoft.com/office/drawing/2017/model3d" Requires="am3d">
          <p:graphicFrame>
            <p:nvGraphicFramePr>
              <p:cNvPr id="108" name="3D Model 107" descr="Humpback whale">
                <a:extLst>
                  <a:ext uri="{FF2B5EF4-FFF2-40B4-BE49-F238E27FC236}">
                    <a16:creationId xmlns:a16="http://schemas.microsoft.com/office/drawing/2014/main" id="{06B6ACBA-DF7F-EF5B-B168-63A5D3D8301D}"/>
                  </a:ext>
                </a:extLst>
              </p:cNvPr>
              <p:cNvGraphicFramePr>
                <a:graphicFrameLocks noChangeAspect="1"/>
              </p:cNvGraphicFramePr>
              <p:nvPr>
                <p:extLst>
                  <p:ext uri="{D42A27DB-BD31-4B8C-83A1-F6EECF244321}">
                    <p14:modId xmlns:p14="http://schemas.microsoft.com/office/powerpoint/2010/main" val="1635371637"/>
                  </p:ext>
                </p:extLst>
              </p:nvPr>
            </p:nvGraphicFramePr>
            <p:xfrm>
              <a:off x="8862677" y="4616608"/>
              <a:ext cx="589804" cy="389021"/>
            </p:xfrm>
            <a:graphic>
              <a:graphicData uri="http://schemas.microsoft.com/office/drawing/2017/model3d">
                <am3d:model3d r:embed="rId5">
                  <am3d:spPr>
                    <a:xfrm>
                      <a:off x="0" y="0"/>
                      <a:ext cx="589804" cy="389021"/>
                    </a:xfrm>
                    <a:prstGeom prst="rect">
                      <a:avLst/>
                    </a:prstGeom>
                  </am3d:spPr>
                  <am3d:camera>
                    <am3d:pos x="0" y="0" z="53644244"/>
                    <am3d:up dx="0" dy="36000000" dz="0"/>
                    <am3d:lookAt x="0" y="0" z="0"/>
                    <am3d:perspective fov="2700000"/>
                  </am3d:camera>
                  <am3d:trans>
                    <am3d:meterPerModelUnit n="289324" d="1000000"/>
                    <am3d:preTrans dx="14539" dy="-5339474" dz="1198"/>
                    <am3d:scale>
                      <am3d:sx n="1000000" d="1000000"/>
                      <am3d:sy n="1000000" d="1000000"/>
                      <am3d:sz n="1000000" d="1000000"/>
                    </am3d:scale>
                    <am3d:rot ax="427115" ay="-1416358" az="-171802"/>
                    <am3d:postTrans dx="0" dy="0" dz="0"/>
                  </am3d:trans>
                  <am3d:raster rName="Office3DRenderer" rVer="16.0.8326">
                    <am3d:blip r:embed="rId6"/>
                  </am3d:raster>
                  <am3d:objViewport viewportSz="9913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8" name="3D Model 107" descr="Humpback whale">
                <a:extLst>
                  <a:ext uri="{FF2B5EF4-FFF2-40B4-BE49-F238E27FC236}">
                    <a16:creationId xmlns:a16="http://schemas.microsoft.com/office/drawing/2014/main" id="{06B6ACBA-DF7F-EF5B-B168-63A5D3D8301D}"/>
                  </a:ext>
                </a:extLst>
              </p:cNvPr>
              <p:cNvPicPr>
                <a:picLocks noGrp="1" noRot="1" noChangeAspect="1" noMove="1" noResize="1" noEditPoints="1" noAdjustHandles="1" noChangeArrowheads="1" noChangeShapeType="1" noCrop="1"/>
              </p:cNvPicPr>
              <p:nvPr/>
            </p:nvPicPr>
            <p:blipFill>
              <a:blip r:embed="rId6"/>
              <a:stretch>
                <a:fillRect/>
              </a:stretch>
            </p:blipFill>
            <p:spPr>
              <a:xfrm>
                <a:off x="8862677" y="4616608"/>
                <a:ext cx="589804" cy="38902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7" name="3D Model 106" descr="Humpback whale">
                <a:extLst>
                  <a:ext uri="{FF2B5EF4-FFF2-40B4-BE49-F238E27FC236}">
                    <a16:creationId xmlns:a16="http://schemas.microsoft.com/office/drawing/2014/main" id="{A506873A-135D-7DEC-4A0D-33E7557925F3}"/>
                  </a:ext>
                </a:extLst>
              </p:cNvPr>
              <p:cNvGraphicFramePr>
                <a:graphicFrameLocks noChangeAspect="1"/>
              </p:cNvGraphicFramePr>
              <p:nvPr>
                <p:extLst>
                  <p:ext uri="{D42A27DB-BD31-4B8C-83A1-F6EECF244321}">
                    <p14:modId xmlns:p14="http://schemas.microsoft.com/office/powerpoint/2010/main" val="59634699"/>
                  </p:ext>
                </p:extLst>
              </p:nvPr>
            </p:nvGraphicFramePr>
            <p:xfrm>
              <a:off x="7511146" y="3898581"/>
              <a:ext cx="1861318" cy="966002"/>
            </p:xfrm>
            <a:graphic>
              <a:graphicData uri="http://schemas.microsoft.com/office/drawing/2017/model3d">
                <am3d:model3d r:embed="rId5">
                  <am3d:spPr>
                    <a:xfrm>
                      <a:off x="0" y="0"/>
                      <a:ext cx="1861318" cy="966002"/>
                    </a:xfrm>
                    <a:prstGeom prst="rect">
                      <a:avLst/>
                    </a:prstGeom>
                  </am3d:spPr>
                  <am3d:camera>
                    <am3d:pos x="0" y="0" z="53644244"/>
                    <am3d:up dx="0" dy="36000000" dz="0"/>
                    <am3d:lookAt x="0" y="0" z="0"/>
                    <am3d:perspective fov="2700000"/>
                  </am3d:camera>
                  <am3d:trans>
                    <am3d:meterPerModelUnit n="289324" d="1000000"/>
                    <am3d:preTrans dx="14539" dy="-5339474" dz="1198"/>
                    <am3d:scale>
                      <am3d:sx n="1000000" d="1000000"/>
                      <am3d:sy n="1000000" d="1000000"/>
                      <am3d:sz n="1000000" d="1000000"/>
                    </am3d:scale>
                    <am3d:rot ax="1009052" ay="2301277" az="637343"/>
                    <am3d:postTrans dx="0" dy="0" dz="0"/>
                  </am3d:trans>
                  <am3d:raster rName="Office3DRenderer" rVer="16.0.8326">
                    <am3d:blip r:embed="rId7"/>
                  </am3d:raster>
                  <am3d:objViewport viewportSz="22854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7" name="3D Model 106" descr="Humpback whale">
                <a:extLst>
                  <a:ext uri="{FF2B5EF4-FFF2-40B4-BE49-F238E27FC236}">
                    <a16:creationId xmlns:a16="http://schemas.microsoft.com/office/drawing/2014/main" id="{A506873A-135D-7DEC-4A0D-33E7557925F3}"/>
                  </a:ext>
                </a:extLst>
              </p:cNvPr>
              <p:cNvPicPr>
                <a:picLocks noGrp="1" noRot="1" noChangeAspect="1" noMove="1" noResize="1" noEditPoints="1" noAdjustHandles="1" noChangeArrowheads="1" noChangeShapeType="1" noCrop="1"/>
              </p:cNvPicPr>
              <p:nvPr/>
            </p:nvPicPr>
            <p:blipFill>
              <a:blip r:embed="rId7"/>
              <a:stretch>
                <a:fillRect/>
              </a:stretch>
            </p:blipFill>
            <p:spPr>
              <a:xfrm>
                <a:off x="7511146" y="3898581"/>
                <a:ext cx="1861318" cy="966002"/>
              </a:xfrm>
              <a:prstGeom prst="rect">
                <a:avLst/>
              </a:prstGeom>
            </p:spPr>
          </p:pic>
        </mc:Fallback>
      </mc:AlternateContent>
      <p:sp>
        <p:nvSpPr>
          <p:cNvPr id="22" name="TextBox 21">
            <a:extLst>
              <a:ext uri="{FF2B5EF4-FFF2-40B4-BE49-F238E27FC236}">
                <a16:creationId xmlns:a16="http://schemas.microsoft.com/office/drawing/2014/main" id="{FAA13FB0-4EB8-792B-C8E9-13A8736BE3AA}"/>
              </a:ext>
            </a:extLst>
          </p:cNvPr>
          <p:cNvSpPr txBox="1"/>
          <p:nvPr/>
        </p:nvSpPr>
        <p:spPr>
          <a:xfrm>
            <a:off x="9855918" y="6444485"/>
            <a:ext cx="2336082" cy="276999"/>
          </a:xfrm>
          <a:prstGeom prst="rect">
            <a:avLst/>
          </a:prstGeom>
          <a:noFill/>
        </p:spPr>
        <p:txBody>
          <a:bodyPr wrap="square" rtlCol="0">
            <a:spAutoFit/>
          </a:bodyPr>
          <a:lstStyle/>
          <a:p>
            <a:r>
              <a:rPr lang="en-GB" sz="1200" dirty="0">
                <a:solidFill>
                  <a:schemeClr val="bg1">
                    <a:lumMod val="85000"/>
                  </a:schemeClr>
                </a:solidFill>
              </a:rPr>
              <a:t>Created using ChatGPT GPT-4.5</a:t>
            </a:r>
          </a:p>
        </p:txBody>
      </p:sp>
    </p:spTree>
    <p:extLst>
      <p:ext uri="{BB962C8B-B14F-4D97-AF65-F5344CB8AC3E}">
        <p14:creationId xmlns:p14="http://schemas.microsoft.com/office/powerpoint/2010/main" val="199500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bmerse_presentation_template_v3" id="{CD0D8A44-C736-BA4B-AC5B-BF57675C6D18}" vid="{F5295D92-96D7-C241-AB5C-5CB31826D5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90a1fe-713a-494e-a76b-a983bdf598d7" xsi:nil="true"/>
    <lcf76f155ced4ddcb4097134ff3c332f xmlns="e6861b2a-8e3b-4078-b015-8c48db580dd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34E00A521F9244B8EB931F5BB44FD4" ma:contentTypeVersion="14" ma:contentTypeDescription="Create a new document." ma:contentTypeScope="" ma:versionID="0b52d797a6d393124afa44eddf67a218">
  <xsd:schema xmlns:xsd="http://www.w3.org/2001/XMLSchema" xmlns:xs="http://www.w3.org/2001/XMLSchema" xmlns:p="http://schemas.microsoft.com/office/2006/metadata/properties" xmlns:ns2="e6861b2a-8e3b-4078-b015-8c48db580dda" xmlns:ns3="5590a1fe-713a-494e-a76b-a983bdf598d7" targetNamespace="http://schemas.microsoft.com/office/2006/metadata/properties" ma:root="true" ma:fieldsID="c6a79eb4d507a66898830e2a856a8d2f" ns2:_="" ns3:_="">
    <xsd:import namespace="e6861b2a-8e3b-4078-b015-8c48db580dda"/>
    <xsd:import namespace="5590a1fe-713a-494e-a76b-a983bdf598d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861b2a-8e3b-4078-b015-8c48db580d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7b085a7-61c8-4c64-8fae-81ae4029bcb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90a1fe-713a-494e-a76b-a983bdf598d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b7a0605-a48b-472b-95c0-5a955680382d}" ma:internalName="TaxCatchAll" ma:showField="CatchAllData" ma:web="5590a1fe-713a-494e-a76b-a983bdf598d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E3C64B-7A9F-4618-A2D1-69E5D7E7C21F}">
  <ds:schemaRefs>
    <ds:schemaRef ds:uri="http://www.w3.org/XML/1998/namespace"/>
    <ds:schemaRef ds:uri="http://schemas.openxmlformats.org/package/2006/metadata/core-properties"/>
    <ds:schemaRef ds:uri="http://purl.org/dc/terms/"/>
    <ds:schemaRef ds:uri="http://purl.org/dc/elements/1.1/"/>
    <ds:schemaRef ds:uri="http://schemas.microsoft.com/office/2006/documentManagement/types"/>
    <ds:schemaRef ds:uri="http://purl.org/dc/dcmitype/"/>
    <ds:schemaRef ds:uri="e6861b2a-8e3b-4078-b015-8c48db580dda"/>
    <ds:schemaRef ds:uri="http://schemas.microsoft.com/office/2006/metadata/properties"/>
    <ds:schemaRef ds:uri="http://schemas.microsoft.com/office/infopath/2007/PartnerControls"/>
    <ds:schemaRef ds:uri="5590a1fe-713a-494e-a76b-a983bdf598d7"/>
  </ds:schemaRefs>
</ds:datastoreItem>
</file>

<file path=customXml/itemProps2.xml><?xml version="1.0" encoding="utf-8"?>
<ds:datastoreItem xmlns:ds="http://schemas.openxmlformats.org/officeDocument/2006/customXml" ds:itemID="{8EC1465F-A236-4CDC-86B4-22E76E88604B}">
  <ds:schemaRefs>
    <ds:schemaRef ds:uri="http://schemas.microsoft.com/sharepoint/v3/contenttype/forms"/>
  </ds:schemaRefs>
</ds:datastoreItem>
</file>

<file path=customXml/itemProps3.xml><?xml version="1.0" encoding="utf-8"?>
<ds:datastoreItem xmlns:ds="http://schemas.openxmlformats.org/officeDocument/2006/customXml" ds:itemID="{7DD754AE-5A43-49B2-9BD3-E6352F4ACD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861b2a-8e3b-4078-b015-8c48db580dda"/>
    <ds:schemaRef ds:uri="5590a1fe-713a-494e-a76b-a983bdf598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1747</TotalTime>
  <Words>864</Words>
  <Application>Microsoft Macintosh PowerPoint</Application>
  <PresentationFormat>Widescreen</PresentationFormat>
  <Paragraphs>185</Paragraphs>
  <Slides>24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Calibri</vt:lpstr>
      <vt:lpstr>Cambria Math</vt:lpstr>
      <vt:lpstr>Helvetica Neue</vt:lpstr>
      <vt:lpstr>Times New Roman</vt:lpstr>
      <vt:lpstr>Office Theme</vt:lpstr>
      <vt:lpstr>PowerPoint Presentation</vt:lpstr>
      <vt:lpstr>PowerPoint Presentation</vt:lpstr>
      <vt:lpstr>PowerPoint Presentation</vt:lpstr>
      <vt:lpstr>Why</vt:lpstr>
      <vt:lpstr>PowerPoint Presentation</vt:lpstr>
      <vt:lpstr>PowerPoint Presentation</vt:lpstr>
      <vt:lpstr>PowerPoint Presentation</vt:lpstr>
      <vt:lpstr>Objectives</vt:lpstr>
      <vt:lpstr>Wet vs Dry Sensing</vt:lpstr>
      <vt:lpstr>Fibre Sensing techniques</vt:lpstr>
      <vt:lpstr>PowerPoint Presentation</vt:lpstr>
      <vt:lpstr>Consortium Members</vt:lpstr>
      <vt:lpstr>Scientific Communities</vt:lpstr>
      <vt:lpstr>Why ontologies are important</vt:lpstr>
      <vt:lpstr>We developed an ontology </vt:lpstr>
      <vt:lpstr>The high-level instrument architecture – per site</vt:lpstr>
      <vt:lpstr>The Secure HPC &amp; Data Centre</vt:lpstr>
      <vt:lpstr>The proposed API architecture</vt:lpstr>
      <vt:lpstr>PowerPoint Presentation</vt:lpstr>
      <vt:lpstr>Detection of M2.7 Earthquake with DAS and SOP</vt:lpstr>
      <vt:lpstr>2nd Field Campaign: Svalbard </vt:lpstr>
      <vt:lpstr>DAS coexistance with DWDM</vt:lpstr>
      <vt:lpstr>What is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Atherton</dc:creator>
  <cp:lastModifiedBy>Chris Atherton</cp:lastModifiedBy>
  <cp:revision>5</cp:revision>
  <dcterms:created xsi:type="dcterms:W3CDTF">2024-10-22T09:45:19Z</dcterms:created>
  <dcterms:modified xsi:type="dcterms:W3CDTF">2025-04-28T06:47:08Z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0x0101004E34E00A521F9244B8EB931F5BB44FD4</vt:lpwstr>
  </property>
  <property fmtid="{D5CDD505-2E9C-101B-9397-08002B2CF9AE}" pid="3" name="MediaServiceImageTags">
    <vt:lpwstr/>
  </property>
</Properties>
</file>