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90" r:id="rId1"/>
  </p:sldMasterIdLst>
  <p:notesMasterIdLst>
    <p:notesMasterId r:id="rId6"/>
  </p:notesMasterIdLst>
  <p:handoutMasterIdLst>
    <p:handoutMasterId r:id="rId7"/>
  </p:handoutMasterIdLst>
  <p:sldIdLst>
    <p:sldId id="256" r:id="rId2"/>
    <p:sldId id="398" r:id="rId3"/>
    <p:sldId id="408" r:id="rId4"/>
    <p:sldId id="43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D3A6D"/>
    <a:srgbClr val="4590B8"/>
    <a:srgbClr val="BF9000"/>
    <a:srgbClr val="F28E2C"/>
    <a:srgbClr val="808000"/>
    <a:srgbClr val="779FDF"/>
    <a:srgbClr val="64978C"/>
    <a:srgbClr val="945200"/>
    <a:srgbClr val="FF6B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5"/>
    <p:restoredTop sz="95982"/>
  </p:normalViewPr>
  <p:slideViewPr>
    <p:cSldViewPr snapToGrid="0">
      <p:cViewPr varScale="1">
        <p:scale>
          <a:sx n="88" d="100"/>
          <a:sy n="88" d="100"/>
        </p:scale>
        <p:origin x="77" y="144"/>
      </p:cViewPr>
      <p:guideLst/>
    </p:cSldViewPr>
  </p:slideViewPr>
  <p:notesTextViewPr>
    <p:cViewPr>
      <p:scale>
        <a:sx n="1" d="1"/>
        <a:sy n="1" d="1"/>
      </p:scale>
      <p:origin x="0" y="0"/>
    </p:cViewPr>
  </p:notesTextViewPr>
  <p:notesViewPr>
    <p:cSldViewPr snapToGrid="0">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795CB9-2DA3-A212-032E-7E2596C0B0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2DFDAA1-B738-569B-1270-C23EFA9BA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76D31D-AC78-C544-B808-84B8B5777066}" type="datetimeFigureOut">
              <a:rPr lang="fr-FR" smtClean="0"/>
              <a:t>30/04/2025</a:t>
            </a:fld>
            <a:endParaRPr lang="fr-FR"/>
          </a:p>
        </p:txBody>
      </p:sp>
      <p:sp>
        <p:nvSpPr>
          <p:cNvPr id="4" name="Espace réservé du pied de page 3">
            <a:extLst>
              <a:ext uri="{FF2B5EF4-FFF2-40B4-BE49-F238E27FC236}">
                <a16:creationId xmlns:a16="http://schemas.microsoft.com/office/drawing/2014/main" id="{5ECE4FF8-3B1A-512D-B38D-43C0003A07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5D62BEF-CDCD-0757-36EC-1407A9D4A6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57E000-D10D-9D41-AF36-709DF0B9B547}" type="slidenum">
              <a:rPr lang="fr-FR" smtClean="0"/>
              <a:t>‹#›</a:t>
            </a:fld>
            <a:endParaRPr lang="fr-FR"/>
          </a:p>
        </p:txBody>
      </p:sp>
    </p:spTree>
    <p:extLst>
      <p:ext uri="{BB962C8B-B14F-4D97-AF65-F5344CB8AC3E}">
        <p14:creationId xmlns:p14="http://schemas.microsoft.com/office/powerpoint/2010/main" val="3333194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1E06F3-7E04-DA40-8284-92D931599153}" type="datetimeFigureOut">
              <a:rPr lang="fr-FR" smtClean="0"/>
              <a:t>30/04/2025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96700-8806-1443-BE04-BA6D5963CE19}" type="slidenum">
              <a:rPr lang="fr-FR" smtClean="0"/>
              <a:t>‹#›</a:t>
            </a:fld>
            <a:endParaRPr lang="fr-FR"/>
          </a:p>
        </p:txBody>
      </p:sp>
    </p:spTree>
    <p:extLst>
      <p:ext uri="{BB962C8B-B14F-4D97-AF65-F5344CB8AC3E}">
        <p14:creationId xmlns:p14="http://schemas.microsoft.com/office/powerpoint/2010/main" val="3673251926"/>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is to use an ontology, which presents to users a semantically rich conceptual model of the problem domain. The users formulate their information requirements (that is, queries) in terms of the ontology, and then receive the answers in the same intelligible form. These requests should be executed over the data automatically, without an IT-expert’s intervention.</a:t>
            </a:r>
          </a:p>
        </p:txBody>
      </p:sp>
      <p:sp>
        <p:nvSpPr>
          <p:cNvPr id="4" name="Slide Number Placeholder 3"/>
          <p:cNvSpPr>
            <a:spLocks noGrp="1"/>
          </p:cNvSpPr>
          <p:nvPr>
            <p:ph type="sldNum" sz="quarter" idx="5"/>
          </p:nvPr>
        </p:nvSpPr>
        <p:spPr/>
        <p:txBody>
          <a:bodyPr/>
          <a:lstStyle/>
          <a:p>
            <a:fld id="{8D796700-8806-1443-BE04-BA6D5963CE19}" type="slidenum">
              <a:rPr lang="fr-FR" smtClean="0"/>
              <a:t>2</a:t>
            </a:fld>
            <a:endParaRPr lang="fr-FR"/>
          </a:p>
        </p:txBody>
      </p:sp>
    </p:spTree>
    <p:extLst>
      <p:ext uri="{BB962C8B-B14F-4D97-AF65-F5344CB8AC3E}">
        <p14:creationId xmlns:p14="http://schemas.microsoft.com/office/powerpoint/2010/main" val="153310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q"/>
            </a:pPr>
            <a:r>
              <a:rPr lang="en-US" dirty="0"/>
              <a:t>Explain the data we have , the different tables and how they are not related to each other just by the geometry</a:t>
            </a:r>
          </a:p>
          <a:p>
            <a:pPr marL="285750" indent="-285750">
              <a:buFont typeface="Wingdings" panose="05000000000000000000" pitchFamily="2" charset="2"/>
              <a:buChar char="q"/>
            </a:pPr>
            <a:r>
              <a:rPr lang="en-US" dirty="0"/>
              <a:t>The different format available of data</a:t>
            </a:r>
          </a:p>
          <a:p>
            <a:pPr marL="285750" indent="-285750">
              <a:buFont typeface="Wingdings" panose="05000000000000000000" pitchFamily="2" charset="2"/>
              <a:buChar char="q"/>
            </a:pPr>
            <a:r>
              <a:rPr lang="en-US" dirty="0"/>
              <a:t>Montpellier metropole database</a:t>
            </a:r>
          </a:p>
          <a:p>
            <a:pPr marL="285750" indent="-285750">
              <a:buFont typeface="Wingdings" panose="05000000000000000000" pitchFamily="2" charset="2"/>
              <a:buChar char="q"/>
            </a:pPr>
            <a:r>
              <a:rPr lang="en-US" dirty="0"/>
              <a:t>How to set up the database</a:t>
            </a:r>
          </a:p>
          <a:p>
            <a:endParaRPr lang="en-US" dirty="0"/>
          </a:p>
        </p:txBody>
      </p:sp>
      <p:sp>
        <p:nvSpPr>
          <p:cNvPr id="4" name="Slide Number Placeholder 3"/>
          <p:cNvSpPr>
            <a:spLocks noGrp="1"/>
          </p:cNvSpPr>
          <p:nvPr>
            <p:ph type="sldNum" sz="quarter" idx="5"/>
          </p:nvPr>
        </p:nvSpPr>
        <p:spPr/>
        <p:txBody>
          <a:bodyPr/>
          <a:lstStyle/>
          <a:p>
            <a:fld id="{8D796700-8806-1443-BE04-BA6D5963CE19}" type="slidenum">
              <a:rPr lang="fr-FR" smtClean="0"/>
              <a:t>3</a:t>
            </a:fld>
            <a:endParaRPr lang="fr-FR"/>
          </a:p>
        </p:txBody>
      </p:sp>
    </p:spTree>
    <p:extLst>
      <p:ext uri="{BB962C8B-B14F-4D97-AF65-F5344CB8AC3E}">
        <p14:creationId xmlns:p14="http://schemas.microsoft.com/office/powerpoint/2010/main" val="2475062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227572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89F5A23C-E01E-F94C-B0DB-327B98C345E3}" type="datetime1">
              <a:rPr lang="fr-FR" smtClean="0"/>
              <a:t>30/04/2025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2398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55AB239-6EA4-7F4E-A66E-78E3A64B3243}" type="datetime1">
              <a:rPr lang="fr-FR" smtClean="0"/>
              <a:t>30/04/2025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56498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9127EDC-8631-3449-B0AA-11D360C6C90F}" type="datetime1">
              <a:rPr lang="fr-FR" smtClean="0"/>
              <a:t>30/04/2025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6778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C9633D-A9E0-EC4B-A29C-40AE65EA5D31}" type="datetime1">
              <a:rPr lang="fr-FR" smtClean="0"/>
              <a:t>30/04/2025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299" y="6316936"/>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3633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483DC3D-D1DD-CC45-8238-0081CCA3A981}" type="datetime1">
              <a:rPr lang="fr-FR" smtClean="0"/>
              <a:t>30/04/2025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4225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048158-A318-AE43-8402-00ADB1F338DD}" type="datetime1">
              <a:rPr lang="fr-FR" smtClean="0"/>
              <a:t>30/04/2025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850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dirty="0"/>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5EE7037-FAA1-F44B-8619-EDD33E271B75}" type="datetime1">
              <a:rPr lang="fr-FR" smtClean="0"/>
              <a:t>30/04/2025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523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CDD2545-B66F-CD4F-A1D2-CB0DE5FE8C66}" type="datetime1">
              <a:rPr lang="fr-FR" smtClean="0"/>
              <a:t>30/04/2025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dirty="0"/>
              <a:t>Click to edit Master title style</a:t>
            </a:r>
          </a:p>
        </p:txBody>
      </p:sp>
    </p:spTree>
    <p:extLst>
      <p:ext uri="{BB962C8B-B14F-4D97-AF65-F5344CB8AC3E}">
        <p14:creationId xmlns:p14="http://schemas.microsoft.com/office/powerpoint/2010/main" val="51217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6FB75-5C99-4345-8E23-D1FBCD105F60}" type="datetime1">
              <a:rPr lang="fr-FR" smtClean="0"/>
              <a:t>30/04/2025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803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DBF7F90A-EE4E-7E40-8DD8-69F498B53057}" type="datetime1">
              <a:rPr lang="fr-FR" smtClean="0"/>
              <a:t>30/04/2025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559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84A2C51-E5DE-3B47-BABF-6EC429E6A4C9}" type="datetime1">
              <a:rPr lang="fr-FR" smtClean="0"/>
              <a:t>30/04/2025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676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7D169B85-6BB9-E145-9B88-72A271C2D24C}" type="datetime1">
              <a:rPr lang="fr-FR" smtClean="0"/>
              <a:t>30/04/2025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3328923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CFAA50-3D86-2C76-A5C5-4C359C6CDE51}"/>
              </a:ext>
            </a:extLst>
          </p:cNvPr>
          <p:cNvSpPr>
            <a:spLocks noGrp="1"/>
          </p:cNvSpPr>
          <p:nvPr>
            <p:ph type="ctrTitle"/>
          </p:nvPr>
        </p:nvSpPr>
        <p:spPr>
          <a:xfrm>
            <a:off x="385397" y="1439075"/>
            <a:ext cx="10899013" cy="823493"/>
          </a:xfrm>
        </p:spPr>
        <p:txBody>
          <a:bodyPr anchor="t">
            <a:normAutofit fontScale="90000"/>
          </a:bodyPr>
          <a:lstStyle/>
          <a:p>
            <a:r>
              <a:rPr lang="en-GB" dirty="0"/>
              <a:t>Addressing common Inconsistencies in Sewer network data</a:t>
            </a:r>
          </a:p>
        </p:txBody>
      </p:sp>
      <p:pic>
        <p:nvPicPr>
          <p:cNvPr id="3" name="Image 2">
            <a:extLst>
              <a:ext uri="{FF2B5EF4-FFF2-40B4-BE49-F238E27FC236}">
                <a16:creationId xmlns:a16="http://schemas.microsoft.com/office/drawing/2014/main" id="{C8D3D0B7-096E-B206-7D72-77AB0DCE5A64}"/>
              </a:ext>
            </a:extLst>
          </p:cNvPr>
          <p:cNvPicPr>
            <a:picLocks noChangeAspect="1"/>
          </p:cNvPicPr>
          <p:nvPr/>
        </p:nvPicPr>
        <p:blipFill>
          <a:blip r:embed="rId2"/>
          <a:stretch>
            <a:fillRect/>
          </a:stretch>
        </p:blipFill>
        <p:spPr>
          <a:xfrm>
            <a:off x="10245874" y="6138568"/>
            <a:ext cx="1586776" cy="381436"/>
          </a:xfrm>
          <a:prstGeom prst="rect">
            <a:avLst/>
          </a:prstGeom>
        </p:spPr>
      </p:pic>
      <p:pic>
        <p:nvPicPr>
          <p:cNvPr id="7" name="Picture 4" descr="Site RABLez">
            <a:extLst>
              <a:ext uri="{FF2B5EF4-FFF2-40B4-BE49-F238E27FC236}">
                <a16:creationId xmlns:a16="http://schemas.microsoft.com/office/drawing/2014/main" id="{4133F23F-C466-5BEC-140B-3B5ADCDBC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241" y="5803102"/>
            <a:ext cx="816372" cy="7955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ogos des institutions | Laboratoire d'Informatique, Signaux et Systèmes de  Sophia Antipolis">
            <a:extLst>
              <a:ext uri="{FF2B5EF4-FFF2-40B4-BE49-F238E27FC236}">
                <a16:creationId xmlns:a16="http://schemas.microsoft.com/office/drawing/2014/main" id="{194C873F-72AE-2BFF-433B-A99002DA7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8477" y="5963236"/>
            <a:ext cx="1697732" cy="4752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54E4033-6215-E8B3-1F85-791C47D1A5E2}"/>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3000" contrast="40000"/>
                    </a14:imgEffect>
                  </a14:imgLayer>
                </a14:imgProps>
              </a:ext>
            </a:extLst>
          </a:blip>
          <a:srcRect l="35496" t="51285" r="49379" b="18044"/>
          <a:stretch/>
        </p:blipFill>
        <p:spPr>
          <a:xfrm>
            <a:off x="9087218" y="5902581"/>
            <a:ext cx="736051" cy="768787"/>
          </a:xfrm>
          <a:prstGeom prst="rect">
            <a:avLst/>
          </a:prstGeom>
        </p:spPr>
      </p:pic>
      <p:pic>
        <p:nvPicPr>
          <p:cNvPr id="11" name="Picture 4" descr="University of Montpellier - Wikipedia">
            <a:extLst>
              <a:ext uri="{FF2B5EF4-FFF2-40B4-BE49-F238E27FC236}">
                <a16:creationId xmlns:a16="http://schemas.microsoft.com/office/drawing/2014/main" id="{A5A39EBF-F60D-49FB-F785-5FAA351F18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850" y="5754175"/>
            <a:ext cx="768786" cy="76878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51D2A68-CC20-5385-BA71-8FF40D47E2A1}"/>
              </a:ext>
            </a:extLst>
          </p:cNvPr>
          <p:cNvSpPr txBox="1"/>
          <p:nvPr/>
        </p:nvSpPr>
        <p:spPr>
          <a:xfrm>
            <a:off x="934795" y="3701376"/>
            <a:ext cx="10322409" cy="923330"/>
          </a:xfrm>
          <a:prstGeom prst="rect">
            <a:avLst/>
          </a:prstGeom>
          <a:noFill/>
        </p:spPr>
        <p:txBody>
          <a:bodyPr wrap="square">
            <a:spAutoFit/>
          </a:bodyPr>
          <a:lstStyle/>
          <a:p>
            <a:r>
              <a:rPr lang="en-US" dirty="0">
                <a:solidFill>
                  <a:srgbClr val="FFFFFF"/>
                </a:solidFill>
              </a:rPr>
              <a:t>Haydar, B., Chahinian, N., and Pasquier, C.: Addressing Common Inconsistencies in Sewer Networks Data, EGU General Assembly 2025, Vienna, Austria, 27 Apr–2 May 2025, EGU25-7012, https://doi.org/10.5194/egusphere-egu25-7012, 2025.</a:t>
            </a:r>
          </a:p>
        </p:txBody>
      </p:sp>
    </p:spTree>
    <p:extLst>
      <p:ext uri="{BB962C8B-B14F-4D97-AF65-F5344CB8AC3E}">
        <p14:creationId xmlns:p14="http://schemas.microsoft.com/office/powerpoint/2010/main" val="2479292751"/>
      </p:ext>
    </p:extLst>
  </p:cSld>
  <p:clrMapOvr>
    <a:masterClrMapping/>
  </p:clrMapOvr>
  <mc:AlternateContent xmlns:mc="http://schemas.openxmlformats.org/markup-compatibility/2006" xmlns:p14="http://schemas.microsoft.com/office/powerpoint/2010/main">
    <mc:Choice Requires="p14">
      <p:transition spd="slow" p14:dur="2000" advTm="24616"/>
    </mc:Choice>
    <mc:Fallback xmlns="">
      <p:transition spd="slow" advTm="2461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0A30-327C-CE42-3D27-DB722CC2E8DD}"/>
              </a:ext>
            </a:extLst>
          </p:cNvPr>
          <p:cNvSpPr>
            <a:spLocks noGrp="1"/>
          </p:cNvSpPr>
          <p:nvPr>
            <p:ph type="title"/>
          </p:nvPr>
        </p:nvSpPr>
        <p:spPr/>
        <p:txBody>
          <a:bodyPr/>
          <a:lstStyle/>
          <a:p>
            <a:r>
              <a:rPr lang="en-US" dirty="0"/>
              <a:t>Ontology-Based data access system</a:t>
            </a:r>
          </a:p>
        </p:txBody>
      </p:sp>
      <p:sp>
        <p:nvSpPr>
          <p:cNvPr id="4" name="Slide Number Placeholder 3">
            <a:extLst>
              <a:ext uri="{FF2B5EF4-FFF2-40B4-BE49-F238E27FC236}">
                <a16:creationId xmlns:a16="http://schemas.microsoft.com/office/drawing/2014/main" id="{0C332593-49ED-18B6-615A-496B7406D4B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70" name="TextBox 69">
            <a:extLst>
              <a:ext uri="{FF2B5EF4-FFF2-40B4-BE49-F238E27FC236}">
                <a16:creationId xmlns:a16="http://schemas.microsoft.com/office/drawing/2014/main" id="{EA11B48E-3255-2D02-97A0-CAC8C20A518C}"/>
              </a:ext>
            </a:extLst>
          </p:cNvPr>
          <p:cNvSpPr txBox="1"/>
          <p:nvPr/>
        </p:nvSpPr>
        <p:spPr>
          <a:xfrm>
            <a:off x="3210351" y="3595673"/>
            <a:ext cx="1505431" cy="707886"/>
          </a:xfrm>
          <a:prstGeom prst="rect">
            <a:avLst/>
          </a:prstGeom>
          <a:noFill/>
        </p:spPr>
        <p:txBody>
          <a:bodyPr wrap="square" rtlCol="0">
            <a:spAutoFit/>
          </a:bodyPr>
          <a:lstStyle/>
          <a:p>
            <a:pPr algn="ctr"/>
            <a:r>
              <a:rPr lang="en-US" sz="2000" b="1" dirty="0">
                <a:solidFill>
                  <a:schemeClr val="accent2">
                    <a:lumMod val="50000"/>
                  </a:schemeClr>
                </a:solidFill>
                <a:latin typeface="Dreaming Outloud Pro" panose="03050502040302030504" pitchFamily="66" charset="0"/>
                <a:cs typeface="Dreaming Outloud Pro" panose="03050502040302030504" pitchFamily="66" charset="0"/>
              </a:rPr>
              <a:t>Conceptual Layer</a:t>
            </a:r>
          </a:p>
        </p:txBody>
      </p:sp>
      <p:sp>
        <p:nvSpPr>
          <p:cNvPr id="71" name="TextBox 70">
            <a:extLst>
              <a:ext uri="{FF2B5EF4-FFF2-40B4-BE49-F238E27FC236}">
                <a16:creationId xmlns:a16="http://schemas.microsoft.com/office/drawing/2014/main" id="{9738B84B-68C5-1E69-459E-3C564AE9B3ED}"/>
              </a:ext>
            </a:extLst>
          </p:cNvPr>
          <p:cNvSpPr txBox="1"/>
          <p:nvPr/>
        </p:nvSpPr>
        <p:spPr>
          <a:xfrm>
            <a:off x="3366618" y="5419233"/>
            <a:ext cx="1505431" cy="400110"/>
          </a:xfrm>
          <a:prstGeom prst="rect">
            <a:avLst/>
          </a:prstGeom>
          <a:noFill/>
        </p:spPr>
        <p:txBody>
          <a:bodyPr wrap="square" rtlCol="0">
            <a:spAutoFit/>
          </a:bodyPr>
          <a:lstStyle/>
          <a:p>
            <a:r>
              <a:rPr lang="en-US" sz="2000" b="1" dirty="0">
                <a:solidFill>
                  <a:schemeClr val="accent2">
                    <a:lumMod val="50000"/>
                  </a:schemeClr>
                </a:solidFill>
                <a:latin typeface="Dreaming Outloud Pro" panose="03050502040302030504" pitchFamily="66" charset="0"/>
                <a:cs typeface="Dreaming Outloud Pro" panose="03050502040302030504" pitchFamily="66" charset="0"/>
              </a:rPr>
              <a:t>Data Layer</a:t>
            </a:r>
          </a:p>
        </p:txBody>
      </p:sp>
      <p:grpSp>
        <p:nvGrpSpPr>
          <p:cNvPr id="74" name="Group 73">
            <a:extLst>
              <a:ext uri="{FF2B5EF4-FFF2-40B4-BE49-F238E27FC236}">
                <a16:creationId xmlns:a16="http://schemas.microsoft.com/office/drawing/2014/main" id="{97F6647B-799E-0723-4274-DA4DA90FD811}"/>
              </a:ext>
            </a:extLst>
          </p:cNvPr>
          <p:cNvGrpSpPr/>
          <p:nvPr/>
        </p:nvGrpSpPr>
        <p:grpSpPr>
          <a:xfrm>
            <a:off x="899104" y="2107898"/>
            <a:ext cx="2392230" cy="4126206"/>
            <a:chOff x="887581" y="2059230"/>
            <a:chExt cx="2392230" cy="4126206"/>
          </a:xfrm>
        </p:grpSpPr>
        <p:grpSp>
          <p:nvGrpSpPr>
            <p:cNvPr id="57" name="Group 56">
              <a:extLst>
                <a:ext uri="{FF2B5EF4-FFF2-40B4-BE49-F238E27FC236}">
                  <a16:creationId xmlns:a16="http://schemas.microsoft.com/office/drawing/2014/main" id="{55A8C135-57EF-017F-220F-96A08A3D7014}"/>
                </a:ext>
              </a:extLst>
            </p:cNvPr>
            <p:cNvGrpSpPr/>
            <p:nvPr/>
          </p:nvGrpSpPr>
          <p:grpSpPr>
            <a:xfrm>
              <a:off x="1405126" y="3344575"/>
              <a:ext cx="1502222" cy="1421507"/>
              <a:chOff x="2958739" y="2443730"/>
              <a:chExt cx="1502222" cy="1421507"/>
            </a:xfrm>
            <a:solidFill>
              <a:schemeClr val="accent2">
                <a:lumMod val="60000"/>
                <a:lumOff val="40000"/>
              </a:schemeClr>
            </a:solidFill>
          </p:grpSpPr>
          <p:sp>
            <p:nvSpPr>
              <p:cNvPr id="5" name="Oval 4">
                <a:extLst>
                  <a:ext uri="{FF2B5EF4-FFF2-40B4-BE49-F238E27FC236}">
                    <a16:creationId xmlns:a16="http://schemas.microsoft.com/office/drawing/2014/main" id="{2D9391C2-E48E-DC84-9EA7-6997EFDEE7F7}"/>
                  </a:ext>
                </a:extLst>
              </p:cNvPr>
              <p:cNvSpPr/>
              <p:nvPr/>
            </p:nvSpPr>
            <p:spPr>
              <a:xfrm>
                <a:off x="3422469" y="2891246"/>
                <a:ext cx="209005" cy="217714"/>
              </a:xfrm>
              <a:prstGeom prst="ellipse">
                <a:avLst/>
              </a:prstGeom>
              <a:grp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6" name="Oval 5">
                <a:extLst>
                  <a:ext uri="{FF2B5EF4-FFF2-40B4-BE49-F238E27FC236}">
                    <a16:creationId xmlns:a16="http://schemas.microsoft.com/office/drawing/2014/main" id="{6AC7DC19-6F43-FF78-61F4-B38A352C542E}"/>
                  </a:ext>
                </a:extLst>
              </p:cNvPr>
              <p:cNvSpPr/>
              <p:nvPr/>
            </p:nvSpPr>
            <p:spPr>
              <a:xfrm>
                <a:off x="3167745" y="3196046"/>
                <a:ext cx="209005" cy="217714"/>
              </a:xfrm>
              <a:prstGeom prst="ellipse">
                <a:avLst/>
              </a:prstGeom>
              <a:grp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7" name="Oval 6">
                <a:extLst>
                  <a:ext uri="{FF2B5EF4-FFF2-40B4-BE49-F238E27FC236}">
                    <a16:creationId xmlns:a16="http://schemas.microsoft.com/office/drawing/2014/main" id="{55E27DE6-487E-0576-C711-D7CF8BBE04F1}"/>
                  </a:ext>
                </a:extLst>
              </p:cNvPr>
              <p:cNvSpPr/>
              <p:nvPr/>
            </p:nvSpPr>
            <p:spPr>
              <a:xfrm>
                <a:off x="3775166" y="2956561"/>
                <a:ext cx="209005" cy="217714"/>
              </a:xfrm>
              <a:prstGeom prst="ellipse">
                <a:avLst/>
              </a:prstGeom>
              <a:grp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8" name="Oval 7">
                <a:extLst>
                  <a:ext uri="{FF2B5EF4-FFF2-40B4-BE49-F238E27FC236}">
                    <a16:creationId xmlns:a16="http://schemas.microsoft.com/office/drawing/2014/main" id="{5352AFE0-38E5-D2C9-C229-207E0D98AA55}"/>
                  </a:ext>
                </a:extLst>
              </p:cNvPr>
              <p:cNvSpPr/>
              <p:nvPr/>
            </p:nvSpPr>
            <p:spPr>
              <a:xfrm>
                <a:off x="4251956" y="2749048"/>
                <a:ext cx="209005" cy="217714"/>
              </a:xfrm>
              <a:prstGeom prst="ellipse">
                <a:avLst/>
              </a:prstGeom>
              <a:grp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9" name="Oval 8">
                <a:extLst>
                  <a:ext uri="{FF2B5EF4-FFF2-40B4-BE49-F238E27FC236}">
                    <a16:creationId xmlns:a16="http://schemas.microsoft.com/office/drawing/2014/main" id="{323AE606-B3C4-E303-5742-3D272F3F9CD7}"/>
                  </a:ext>
                </a:extLst>
              </p:cNvPr>
              <p:cNvSpPr/>
              <p:nvPr/>
            </p:nvSpPr>
            <p:spPr>
              <a:xfrm>
                <a:off x="4062544" y="3304903"/>
                <a:ext cx="209005" cy="217714"/>
              </a:xfrm>
              <a:prstGeom prst="ellipse">
                <a:avLst/>
              </a:prstGeom>
              <a:grp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accent2">
                      <a:lumMod val="60000"/>
                      <a:lumOff val="40000"/>
                    </a:schemeClr>
                  </a:solidFill>
                </a:endParaRPr>
              </a:p>
            </p:txBody>
          </p:sp>
          <p:sp>
            <p:nvSpPr>
              <p:cNvPr id="10" name="Oval 9">
                <a:extLst>
                  <a:ext uri="{FF2B5EF4-FFF2-40B4-BE49-F238E27FC236}">
                    <a16:creationId xmlns:a16="http://schemas.microsoft.com/office/drawing/2014/main" id="{1D978B58-E0DF-C641-2987-4BD8184B1412}"/>
                  </a:ext>
                </a:extLst>
              </p:cNvPr>
              <p:cNvSpPr/>
              <p:nvPr/>
            </p:nvSpPr>
            <p:spPr>
              <a:xfrm>
                <a:off x="3775165" y="2443730"/>
                <a:ext cx="209005" cy="217714"/>
              </a:xfrm>
              <a:prstGeom prst="ellipse">
                <a:avLst/>
              </a:prstGeom>
              <a:grp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1" name="Oval 10">
                <a:extLst>
                  <a:ext uri="{FF2B5EF4-FFF2-40B4-BE49-F238E27FC236}">
                    <a16:creationId xmlns:a16="http://schemas.microsoft.com/office/drawing/2014/main" id="{E7D57841-1E3A-EA82-6934-6AF90FC23DBE}"/>
                  </a:ext>
                </a:extLst>
              </p:cNvPr>
              <p:cNvSpPr/>
              <p:nvPr/>
            </p:nvSpPr>
            <p:spPr>
              <a:xfrm>
                <a:off x="2958739" y="2809508"/>
                <a:ext cx="209005" cy="217714"/>
              </a:xfrm>
              <a:prstGeom prst="ellipse">
                <a:avLst/>
              </a:prstGeom>
              <a:grp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2" name="Oval 11">
                <a:extLst>
                  <a:ext uri="{FF2B5EF4-FFF2-40B4-BE49-F238E27FC236}">
                    <a16:creationId xmlns:a16="http://schemas.microsoft.com/office/drawing/2014/main" id="{C8D4A6E3-B956-FD73-C535-7A2AA82E04E4}"/>
                  </a:ext>
                </a:extLst>
              </p:cNvPr>
              <p:cNvSpPr/>
              <p:nvPr/>
            </p:nvSpPr>
            <p:spPr>
              <a:xfrm>
                <a:off x="3566161" y="3457303"/>
                <a:ext cx="209005" cy="217714"/>
              </a:xfrm>
              <a:prstGeom prst="ellipse">
                <a:avLst/>
              </a:prstGeom>
              <a:grp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sp>
            <p:nvSpPr>
              <p:cNvPr id="13" name="Oval 12">
                <a:extLst>
                  <a:ext uri="{FF2B5EF4-FFF2-40B4-BE49-F238E27FC236}">
                    <a16:creationId xmlns:a16="http://schemas.microsoft.com/office/drawing/2014/main" id="{D84BE69C-5E12-E02F-2811-DF4C28EC97D9}"/>
                  </a:ext>
                </a:extLst>
              </p:cNvPr>
              <p:cNvSpPr/>
              <p:nvPr/>
            </p:nvSpPr>
            <p:spPr>
              <a:xfrm>
                <a:off x="3063242" y="3647523"/>
                <a:ext cx="209005" cy="217714"/>
              </a:xfrm>
              <a:prstGeom prst="ellipse">
                <a:avLst/>
              </a:prstGeom>
              <a:grp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60000"/>
                      <a:lumOff val="40000"/>
                    </a:schemeClr>
                  </a:solidFill>
                </a:endParaRPr>
              </a:p>
            </p:txBody>
          </p:sp>
          <p:cxnSp>
            <p:nvCxnSpPr>
              <p:cNvPr id="15" name="Straight Connector 14">
                <a:extLst>
                  <a:ext uri="{FF2B5EF4-FFF2-40B4-BE49-F238E27FC236}">
                    <a16:creationId xmlns:a16="http://schemas.microsoft.com/office/drawing/2014/main" id="{D76D6F3D-2235-27BC-D5A5-DB321CA594B7}"/>
                  </a:ext>
                </a:extLst>
              </p:cNvPr>
              <p:cNvCxnSpPr>
                <a:cxnSpLocks/>
                <a:stCxn id="11" idx="2"/>
                <a:endCxn id="5" idx="6"/>
              </p:cNvCxnSpPr>
              <p:nvPr/>
            </p:nvCxnSpPr>
            <p:spPr>
              <a:xfrm>
                <a:off x="2958739" y="2918365"/>
                <a:ext cx="672735" cy="81738"/>
              </a:xfrm>
              <a:prstGeom prst="line">
                <a:avLst/>
              </a:prstGeom>
              <a:grpFill/>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02F4CA6-CA0D-EC3E-1025-43B99EBC3902}"/>
                  </a:ext>
                </a:extLst>
              </p:cNvPr>
              <p:cNvCxnSpPr>
                <a:cxnSpLocks/>
                <a:stCxn id="6" idx="4"/>
                <a:endCxn id="13" idx="3"/>
              </p:cNvCxnSpPr>
              <p:nvPr/>
            </p:nvCxnSpPr>
            <p:spPr>
              <a:xfrm flipH="1">
                <a:off x="3093850" y="3413760"/>
                <a:ext cx="178398" cy="419594"/>
              </a:xfrm>
              <a:prstGeom prst="line">
                <a:avLst/>
              </a:prstGeom>
              <a:grpFill/>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91AB011-1C52-735E-A06D-A35597716A71}"/>
                  </a:ext>
                </a:extLst>
              </p:cNvPr>
              <p:cNvCxnSpPr>
                <a:cxnSpLocks/>
                <a:stCxn id="7" idx="5"/>
                <a:endCxn id="9" idx="4"/>
              </p:cNvCxnSpPr>
              <p:nvPr/>
            </p:nvCxnSpPr>
            <p:spPr>
              <a:xfrm>
                <a:off x="3953563" y="3142392"/>
                <a:ext cx="213484" cy="380225"/>
              </a:xfrm>
              <a:prstGeom prst="line">
                <a:avLst/>
              </a:prstGeom>
              <a:grpFill/>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DC06757C-26BA-F6CC-2ECE-08E123FAE6BD}"/>
                  </a:ext>
                </a:extLst>
              </p:cNvPr>
              <p:cNvCxnSpPr>
                <a:cxnSpLocks/>
                <a:stCxn id="7" idx="3"/>
                <a:endCxn id="12" idx="4"/>
              </p:cNvCxnSpPr>
              <p:nvPr/>
            </p:nvCxnSpPr>
            <p:spPr>
              <a:xfrm flipH="1">
                <a:off x="3670664" y="3142392"/>
                <a:ext cx="135110" cy="532625"/>
              </a:xfrm>
              <a:prstGeom prst="line">
                <a:avLst/>
              </a:prstGeom>
              <a:grpFill/>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5BB85EEC-D246-084A-3784-2459601C00BC}"/>
                  </a:ext>
                </a:extLst>
              </p:cNvPr>
              <p:cNvCxnSpPr>
                <a:cxnSpLocks/>
                <a:stCxn id="10" idx="2"/>
                <a:endCxn id="5" idx="3"/>
              </p:cNvCxnSpPr>
              <p:nvPr/>
            </p:nvCxnSpPr>
            <p:spPr>
              <a:xfrm flipH="1">
                <a:off x="3453077" y="2552587"/>
                <a:ext cx="322088" cy="524490"/>
              </a:xfrm>
              <a:prstGeom prst="line">
                <a:avLst/>
              </a:prstGeom>
              <a:grpFill/>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C5FBA72-75BC-7F99-067C-9D1ED6A1C9DD}"/>
                  </a:ext>
                </a:extLst>
              </p:cNvPr>
              <p:cNvCxnSpPr>
                <a:cxnSpLocks/>
                <a:stCxn id="10" idx="2"/>
                <a:endCxn id="8" idx="5"/>
              </p:cNvCxnSpPr>
              <p:nvPr/>
            </p:nvCxnSpPr>
            <p:spPr>
              <a:xfrm>
                <a:off x="3775165" y="2552587"/>
                <a:ext cx="655188" cy="382292"/>
              </a:xfrm>
              <a:prstGeom prst="line">
                <a:avLst/>
              </a:prstGeom>
              <a:grpFill/>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B363F1C-C0B7-633E-C8AE-DB78C74733ED}"/>
                  </a:ext>
                </a:extLst>
              </p:cNvPr>
              <p:cNvCxnSpPr>
                <a:cxnSpLocks/>
                <a:stCxn id="10" idx="0"/>
                <a:endCxn id="7" idx="4"/>
              </p:cNvCxnSpPr>
              <p:nvPr/>
            </p:nvCxnSpPr>
            <p:spPr>
              <a:xfrm>
                <a:off x="3879668" y="2443730"/>
                <a:ext cx="1" cy="730545"/>
              </a:xfrm>
              <a:prstGeom prst="line">
                <a:avLst/>
              </a:prstGeom>
              <a:grpFill/>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C6AB25F-A0F7-F8C5-B760-311F4969673B}"/>
                  </a:ext>
                </a:extLst>
              </p:cNvPr>
              <p:cNvCxnSpPr>
                <a:cxnSpLocks/>
                <a:stCxn id="5" idx="7"/>
                <a:endCxn id="6" idx="3"/>
              </p:cNvCxnSpPr>
              <p:nvPr/>
            </p:nvCxnSpPr>
            <p:spPr>
              <a:xfrm flipH="1">
                <a:off x="3198353" y="2923129"/>
                <a:ext cx="402513" cy="458748"/>
              </a:xfrm>
              <a:prstGeom prst="line">
                <a:avLst/>
              </a:prstGeom>
              <a:grpFill/>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62" name="Group 61">
              <a:extLst>
                <a:ext uri="{FF2B5EF4-FFF2-40B4-BE49-F238E27FC236}">
                  <a16:creationId xmlns:a16="http://schemas.microsoft.com/office/drawing/2014/main" id="{FFA650AB-7427-1E33-F10F-7C45D4E7476D}"/>
                </a:ext>
              </a:extLst>
            </p:cNvPr>
            <p:cNvGrpSpPr/>
            <p:nvPr/>
          </p:nvGrpSpPr>
          <p:grpSpPr>
            <a:xfrm>
              <a:off x="1236783" y="5216975"/>
              <a:ext cx="1623395" cy="968461"/>
              <a:chOff x="1276959" y="5058815"/>
              <a:chExt cx="1623395" cy="968461"/>
            </a:xfrm>
            <a:solidFill>
              <a:schemeClr val="accent2">
                <a:lumMod val="60000"/>
                <a:lumOff val="40000"/>
              </a:schemeClr>
            </a:solidFill>
          </p:grpSpPr>
          <p:pic>
            <p:nvPicPr>
              <p:cNvPr id="59" name="Graphic 58" descr="Database with solid fill">
                <a:extLst>
                  <a:ext uri="{FF2B5EF4-FFF2-40B4-BE49-F238E27FC236}">
                    <a16:creationId xmlns:a16="http://schemas.microsoft.com/office/drawing/2014/main" id="{0D8805C2-5A0B-DE41-E50A-2D3E3A1F79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6959" y="5247988"/>
                <a:ext cx="779288" cy="779288"/>
              </a:xfrm>
              <a:prstGeom prst="rect">
                <a:avLst/>
              </a:prstGeom>
            </p:spPr>
          </p:pic>
          <p:pic>
            <p:nvPicPr>
              <p:cNvPr id="60" name="Graphic 59" descr="Database with solid fill">
                <a:extLst>
                  <a:ext uri="{FF2B5EF4-FFF2-40B4-BE49-F238E27FC236}">
                    <a16:creationId xmlns:a16="http://schemas.microsoft.com/office/drawing/2014/main" id="{D81C41F0-1B7C-95A1-23A9-984632B845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4968" y="5155319"/>
                <a:ext cx="779288" cy="779288"/>
              </a:xfrm>
              <a:prstGeom prst="rect">
                <a:avLst/>
              </a:prstGeom>
            </p:spPr>
          </p:pic>
          <p:pic>
            <p:nvPicPr>
              <p:cNvPr id="61" name="Graphic 60" descr="Database with solid fill">
                <a:extLst>
                  <a:ext uri="{FF2B5EF4-FFF2-40B4-BE49-F238E27FC236}">
                    <a16:creationId xmlns:a16="http://schemas.microsoft.com/office/drawing/2014/main" id="{2318366D-E840-5E1C-C3B8-3CA280DA9A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066" y="5058815"/>
                <a:ext cx="779288" cy="779288"/>
              </a:xfrm>
              <a:prstGeom prst="rect">
                <a:avLst/>
              </a:prstGeom>
            </p:spPr>
          </p:pic>
        </p:grpSp>
        <p:sp>
          <p:nvSpPr>
            <p:cNvPr id="63" name="Arrow: Curved Up 62">
              <a:extLst>
                <a:ext uri="{FF2B5EF4-FFF2-40B4-BE49-F238E27FC236}">
                  <a16:creationId xmlns:a16="http://schemas.microsoft.com/office/drawing/2014/main" id="{55989B7D-9785-1210-BA64-E0539AC9CB44}"/>
                </a:ext>
              </a:extLst>
            </p:cNvPr>
            <p:cNvSpPr/>
            <p:nvPr/>
          </p:nvSpPr>
          <p:spPr>
            <a:xfrm rot="16200000">
              <a:off x="2423711" y="4574431"/>
              <a:ext cx="1308612" cy="403588"/>
            </a:xfrm>
            <a:prstGeom prst="curvedUp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Arrow: Curved Up 63">
              <a:extLst>
                <a:ext uri="{FF2B5EF4-FFF2-40B4-BE49-F238E27FC236}">
                  <a16:creationId xmlns:a16="http://schemas.microsoft.com/office/drawing/2014/main" id="{DFC8AB96-2C04-F299-00AD-E970EAD81FF9}"/>
                </a:ext>
              </a:extLst>
            </p:cNvPr>
            <p:cNvSpPr/>
            <p:nvPr/>
          </p:nvSpPr>
          <p:spPr>
            <a:xfrm rot="5400000" flipH="1">
              <a:off x="435069" y="4562078"/>
              <a:ext cx="1308612" cy="403588"/>
            </a:xfrm>
            <a:prstGeom prst="curvedUp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8" name="Group 67">
              <a:extLst>
                <a:ext uri="{FF2B5EF4-FFF2-40B4-BE49-F238E27FC236}">
                  <a16:creationId xmlns:a16="http://schemas.microsoft.com/office/drawing/2014/main" id="{3FBD87CB-787E-36B3-0772-E5F5EC40D54D}"/>
                </a:ext>
              </a:extLst>
            </p:cNvPr>
            <p:cNvGrpSpPr/>
            <p:nvPr/>
          </p:nvGrpSpPr>
          <p:grpSpPr>
            <a:xfrm>
              <a:off x="1230787" y="2059230"/>
              <a:ext cx="2017064" cy="602674"/>
              <a:chOff x="1257363" y="2217187"/>
              <a:chExt cx="2017064" cy="602674"/>
            </a:xfrm>
          </p:grpSpPr>
          <p:sp>
            <p:nvSpPr>
              <p:cNvPr id="65" name="Rectangle: Rounded Corners 64">
                <a:extLst>
                  <a:ext uri="{FF2B5EF4-FFF2-40B4-BE49-F238E27FC236}">
                    <a16:creationId xmlns:a16="http://schemas.microsoft.com/office/drawing/2014/main" id="{95F817C7-4B24-328A-570B-60C0DB890A1F}"/>
                  </a:ext>
                </a:extLst>
              </p:cNvPr>
              <p:cNvSpPr/>
              <p:nvPr/>
            </p:nvSpPr>
            <p:spPr>
              <a:xfrm>
                <a:off x="1257363" y="2217187"/>
                <a:ext cx="2017064" cy="602674"/>
              </a:xfrm>
              <a:prstGeom prst="roundRect">
                <a:avLst/>
              </a:prstGeom>
              <a:solidFill>
                <a:schemeClr val="accent2">
                  <a:lumMod val="60000"/>
                  <a:lumOff val="40000"/>
                </a:schemeClr>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User Queries</a:t>
                </a:r>
              </a:p>
            </p:txBody>
          </p:sp>
          <p:pic>
            <p:nvPicPr>
              <p:cNvPr id="67" name="Graphic 66" descr="User with solid fill">
                <a:extLst>
                  <a:ext uri="{FF2B5EF4-FFF2-40B4-BE49-F238E27FC236}">
                    <a16:creationId xmlns:a16="http://schemas.microsoft.com/office/drawing/2014/main" id="{324E0A04-3163-C7B8-DA48-3C46336CDB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641" y="2261652"/>
                <a:ext cx="529226" cy="529226"/>
              </a:xfrm>
              <a:prstGeom prst="rect">
                <a:avLst/>
              </a:prstGeom>
            </p:spPr>
          </p:pic>
        </p:grpSp>
        <p:sp>
          <p:nvSpPr>
            <p:cNvPr id="69" name="Arrow: Up-Down 68">
              <a:extLst>
                <a:ext uri="{FF2B5EF4-FFF2-40B4-BE49-F238E27FC236}">
                  <a16:creationId xmlns:a16="http://schemas.microsoft.com/office/drawing/2014/main" id="{F9C8E1B2-D710-B399-F063-EF7343E7332E}"/>
                </a:ext>
              </a:extLst>
            </p:cNvPr>
            <p:cNvSpPr/>
            <p:nvPr/>
          </p:nvSpPr>
          <p:spPr>
            <a:xfrm>
              <a:off x="2016840" y="2667135"/>
              <a:ext cx="278795" cy="545167"/>
            </a:xfrm>
            <a:prstGeom prst="upDownArrow">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FF7C0FCD-75F0-7FDF-9BDB-027E77EAE505}"/>
                </a:ext>
              </a:extLst>
            </p:cNvPr>
            <p:cNvSpPr txBox="1"/>
            <p:nvPr/>
          </p:nvSpPr>
          <p:spPr>
            <a:xfrm>
              <a:off x="1525842" y="4806166"/>
              <a:ext cx="1275098" cy="400110"/>
            </a:xfrm>
            <a:prstGeom prst="rect">
              <a:avLst/>
            </a:prstGeom>
            <a:noFill/>
          </p:spPr>
          <p:txBody>
            <a:bodyPr wrap="square" rtlCol="0">
              <a:spAutoFit/>
            </a:bodyPr>
            <a:lstStyle/>
            <a:p>
              <a:pPr algn="ctr"/>
              <a:r>
                <a:rPr lang="en-US" sz="2000" b="1" dirty="0">
                  <a:solidFill>
                    <a:schemeClr val="accent2">
                      <a:lumMod val="50000"/>
                    </a:schemeClr>
                  </a:solidFill>
                  <a:latin typeface="Dreaming Outloud Pro" panose="03050502040302030504" pitchFamily="66" charset="0"/>
                  <a:cs typeface="Dreaming Outloud Pro" panose="03050502040302030504" pitchFamily="66" charset="0"/>
                </a:rPr>
                <a:t>Mapping</a:t>
              </a:r>
            </a:p>
          </p:txBody>
        </p:sp>
      </p:grpSp>
      <p:sp>
        <p:nvSpPr>
          <p:cNvPr id="167" name="Rectangle 2">
            <a:extLst>
              <a:ext uri="{FF2B5EF4-FFF2-40B4-BE49-F238E27FC236}">
                <a16:creationId xmlns:a16="http://schemas.microsoft.com/office/drawing/2014/main" id="{EF3238EB-A3C4-E94E-5B23-4C727865E75E}"/>
              </a:ext>
            </a:extLst>
          </p:cNvPr>
          <p:cNvSpPr>
            <a:spLocks noChangeArrowheads="1"/>
          </p:cNvSpPr>
          <p:nvPr/>
        </p:nvSpPr>
        <p:spPr bwMode="auto">
          <a:xfrm>
            <a:off x="4947333" y="3120873"/>
            <a:ext cx="6663474" cy="3323987"/>
          </a:xfrm>
          <a:prstGeom prst="rect">
            <a:avLst/>
          </a:prstGeom>
          <a:solidFill>
            <a:srgbClr val="FCFC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endParaRPr lang="en-US" altLang="en-US" sz="2400" dirty="0">
              <a:solidFill>
                <a:srgbClr val="1D3A6D"/>
              </a:solidFill>
              <a:latin typeface="__fkGroteskNeue_598ab8"/>
            </a:endParaRPr>
          </a:p>
          <a:p>
            <a:pPr marL="285750" lvl="0" indent="-285750" defTabSz="914400">
              <a:buFont typeface="Wingdings" panose="05000000000000000000" pitchFamily="2" charset="2"/>
              <a:buChar char="q"/>
            </a:pPr>
            <a:r>
              <a:rPr lang="en-US" altLang="en-US" sz="2400" dirty="0">
                <a:solidFill>
                  <a:srgbClr val="1D3A6D"/>
                </a:solidFill>
                <a:latin typeface="__fkGroteskNeue_598ab8"/>
              </a:rPr>
              <a:t>Uses an </a:t>
            </a:r>
            <a:r>
              <a:rPr lang="en-US" altLang="en-US" sz="2400" b="1" dirty="0">
                <a:solidFill>
                  <a:srgbClr val="1D3A6D"/>
                </a:solidFill>
                <a:latin typeface="__fkGroteskNeue_598ab8"/>
              </a:rPr>
              <a:t>ontology</a:t>
            </a:r>
            <a:r>
              <a:rPr lang="en-US" altLang="en-US" sz="2400" dirty="0">
                <a:solidFill>
                  <a:srgbClr val="1D3A6D"/>
                </a:solidFill>
                <a:latin typeface="__fkGroteskNeue_598ab8"/>
              </a:rPr>
              <a:t> as a conceptual view over the data sources</a:t>
            </a:r>
          </a:p>
          <a:p>
            <a:pPr lvl="0" defTabSz="914400"/>
            <a:endParaRPr lang="en-US" altLang="en-US" sz="2400" dirty="0">
              <a:solidFill>
                <a:srgbClr val="1D3A6D"/>
              </a:solidFill>
              <a:latin typeface="__fkGroteskNeue_598ab8"/>
            </a:endParaRPr>
          </a:p>
          <a:p>
            <a:pPr marL="285750" lvl="0" indent="-285750" defTabSz="914400">
              <a:buFont typeface="Wingdings" panose="05000000000000000000" pitchFamily="2" charset="2"/>
              <a:buChar char="q"/>
            </a:pPr>
            <a:r>
              <a:rPr lang="en-US" altLang="en-US" sz="2400" dirty="0">
                <a:solidFill>
                  <a:srgbClr val="1D3A6D"/>
                </a:solidFill>
                <a:latin typeface="__fkGroteskNeue_598ab8"/>
              </a:rPr>
              <a:t>Defines </a:t>
            </a:r>
            <a:r>
              <a:rPr lang="en-US" altLang="en-US" sz="2400" b="1" dirty="0">
                <a:solidFill>
                  <a:srgbClr val="1D3A6D"/>
                </a:solidFill>
                <a:latin typeface="__fkGroteskNeue_598ab8"/>
              </a:rPr>
              <a:t>mappings</a:t>
            </a:r>
            <a:r>
              <a:rPr lang="en-US" altLang="en-US" sz="2400" dirty="0">
                <a:solidFill>
                  <a:srgbClr val="1D3A6D"/>
                </a:solidFill>
                <a:latin typeface="__fkGroteskNeue_598ab8"/>
              </a:rPr>
              <a:t> between the ontology and database schemas</a:t>
            </a:r>
          </a:p>
          <a:p>
            <a:pPr lvl="0" defTabSz="914400"/>
            <a:endParaRPr lang="en-US" altLang="en-US" sz="2400" dirty="0">
              <a:solidFill>
                <a:srgbClr val="1D3A6D"/>
              </a:solidFill>
              <a:latin typeface="__fkGroteskNeue_598ab8"/>
            </a:endParaRPr>
          </a:p>
          <a:p>
            <a:pPr marL="285750" lvl="0" indent="-285750" defTabSz="914400">
              <a:buFont typeface="Wingdings" panose="05000000000000000000" pitchFamily="2" charset="2"/>
              <a:buChar char="q"/>
            </a:pPr>
            <a:r>
              <a:rPr lang="en-US" altLang="en-US" sz="2400" dirty="0">
                <a:solidFill>
                  <a:srgbClr val="1D3A6D"/>
                </a:solidFill>
                <a:latin typeface="__fkGroteskNeue_598ab8"/>
              </a:rPr>
              <a:t>Translates queries over the ontology into queries over the </a:t>
            </a:r>
            <a:r>
              <a:rPr lang="en-US" altLang="en-US" sz="2400" b="1" dirty="0">
                <a:solidFill>
                  <a:srgbClr val="1D3A6D"/>
                </a:solidFill>
                <a:latin typeface="__fkGroteskNeue_598ab8"/>
              </a:rPr>
              <a:t>databases</a:t>
            </a:r>
          </a:p>
        </p:txBody>
      </p:sp>
      <p:sp>
        <p:nvSpPr>
          <p:cNvPr id="169" name="TextBox 168">
            <a:extLst>
              <a:ext uri="{FF2B5EF4-FFF2-40B4-BE49-F238E27FC236}">
                <a16:creationId xmlns:a16="http://schemas.microsoft.com/office/drawing/2014/main" id="{3972AA5B-2DA2-FE7A-FEAD-93AC76EFCDAC}"/>
              </a:ext>
            </a:extLst>
          </p:cNvPr>
          <p:cNvSpPr txBox="1"/>
          <p:nvPr/>
        </p:nvSpPr>
        <p:spPr>
          <a:xfrm>
            <a:off x="3518263" y="2055650"/>
            <a:ext cx="8412480" cy="1200329"/>
          </a:xfrm>
          <a:prstGeom prst="rect">
            <a:avLst/>
          </a:prstGeom>
          <a:noFill/>
        </p:spPr>
        <p:txBody>
          <a:bodyPr wrap="square">
            <a:spAutoFit/>
          </a:bodyPr>
          <a:lstStyle/>
          <a:p>
            <a:pPr lvl="0" defTabSz="914400"/>
            <a:r>
              <a:rPr lang="en-US" altLang="en-US" sz="2400" dirty="0">
                <a:solidFill>
                  <a:schemeClr val="bg1">
                    <a:lumMod val="50000"/>
                  </a:schemeClr>
                </a:solidFill>
                <a:latin typeface="__fkGroteskNeue_598ab8"/>
              </a:rPr>
              <a:t>OBDA is an approach that allows users to query relational databases through an ontology, without requiring any changes to the underlying databases.</a:t>
            </a:r>
          </a:p>
        </p:txBody>
      </p:sp>
    </p:spTree>
    <p:extLst>
      <p:ext uri="{BB962C8B-B14F-4D97-AF65-F5344CB8AC3E}">
        <p14:creationId xmlns:p14="http://schemas.microsoft.com/office/powerpoint/2010/main" val="211982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0A30-327C-CE42-3D27-DB722CC2E8DD}"/>
              </a:ext>
            </a:extLst>
          </p:cNvPr>
          <p:cNvSpPr>
            <a:spLocks noGrp="1"/>
          </p:cNvSpPr>
          <p:nvPr>
            <p:ph type="title"/>
          </p:nvPr>
        </p:nvSpPr>
        <p:spPr/>
        <p:txBody>
          <a:bodyPr/>
          <a:lstStyle/>
          <a:p>
            <a:r>
              <a:rPr lang="en-US" dirty="0"/>
              <a:t>DATA LAYER for wastewater network</a:t>
            </a:r>
          </a:p>
        </p:txBody>
      </p:sp>
      <p:sp>
        <p:nvSpPr>
          <p:cNvPr id="4" name="Slide Number Placeholder 3">
            <a:extLst>
              <a:ext uri="{FF2B5EF4-FFF2-40B4-BE49-F238E27FC236}">
                <a16:creationId xmlns:a16="http://schemas.microsoft.com/office/drawing/2014/main" id="{0C332593-49ED-18B6-615A-496B7406D4B7}"/>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20" name="Picture 19" descr="A map of a city&#10;&#10;Description automatically generated">
            <a:extLst>
              <a:ext uri="{FF2B5EF4-FFF2-40B4-BE49-F238E27FC236}">
                <a16:creationId xmlns:a16="http://schemas.microsoft.com/office/drawing/2014/main" id="{6F531E44-8F88-C4A9-FB27-031AC9EB929E}"/>
              </a:ext>
            </a:extLst>
          </p:cNvPr>
          <p:cNvPicPr>
            <a:picLocks noChangeAspect="1"/>
          </p:cNvPicPr>
          <p:nvPr/>
        </p:nvPicPr>
        <p:blipFill rotWithShape="1">
          <a:blip r:embed="rId3"/>
          <a:srcRect t="36752"/>
          <a:stretch/>
        </p:blipFill>
        <p:spPr>
          <a:xfrm>
            <a:off x="833791" y="2667147"/>
            <a:ext cx="5070620" cy="1993958"/>
          </a:xfrm>
          <a:prstGeom prst="rect">
            <a:avLst/>
          </a:prstGeom>
        </p:spPr>
      </p:pic>
      <p:sp>
        <p:nvSpPr>
          <p:cNvPr id="22" name="Rectangle: Rounded Corners 21">
            <a:extLst>
              <a:ext uri="{FF2B5EF4-FFF2-40B4-BE49-F238E27FC236}">
                <a16:creationId xmlns:a16="http://schemas.microsoft.com/office/drawing/2014/main" id="{07EBDC07-2679-A994-84DD-BC41DDB0218A}"/>
              </a:ext>
            </a:extLst>
          </p:cNvPr>
          <p:cNvSpPr/>
          <p:nvPr/>
        </p:nvSpPr>
        <p:spPr>
          <a:xfrm>
            <a:off x="7071025" y="2885460"/>
            <a:ext cx="1139190" cy="1428206"/>
          </a:xfrm>
          <a:prstGeom prst="roundRect">
            <a:avLst/>
          </a:prstGeom>
          <a:solidFill>
            <a:schemeClr val="accent2">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D3A6D"/>
                </a:solidFill>
              </a:rPr>
              <a:t>Pipe</a:t>
            </a:r>
          </a:p>
          <a:p>
            <a:pPr algn="ctr"/>
            <a:endParaRPr lang="en-US" sz="1200" dirty="0">
              <a:solidFill>
                <a:srgbClr val="1D3A6D"/>
              </a:solidFill>
            </a:endParaRPr>
          </a:p>
          <a:p>
            <a:pPr algn="ctr"/>
            <a:endParaRPr lang="en-US" sz="1200" dirty="0">
              <a:solidFill>
                <a:srgbClr val="1D3A6D"/>
              </a:solidFill>
            </a:endParaRPr>
          </a:p>
          <a:p>
            <a:pPr algn="ctr"/>
            <a:endParaRPr lang="en-US" dirty="0"/>
          </a:p>
          <a:p>
            <a:pPr algn="ctr"/>
            <a:endParaRPr lang="en-US" dirty="0"/>
          </a:p>
          <a:p>
            <a:pPr algn="ctr"/>
            <a:endParaRPr lang="en-US" dirty="0"/>
          </a:p>
        </p:txBody>
      </p:sp>
      <p:sp>
        <p:nvSpPr>
          <p:cNvPr id="30" name="Rectangle 29">
            <a:extLst>
              <a:ext uri="{FF2B5EF4-FFF2-40B4-BE49-F238E27FC236}">
                <a16:creationId xmlns:a16="http://schemas.microsoft.com/office/drawing/2014/main" id="{625FAF84-2455-C567-6A59-85B6AE439BF3}"/>
              </a:ext>
            </a:extLst>
          </p:cNvPr>
          <p:cNvSpPr/>
          <p:nvPr/>
        </p:nvSpPr>
        <p:spPr>
          <a:xfrm>
            <a:off x="7080003" y="3080383"/>
            <a:ext cx="1139190" cy="109728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1D3A6D"/>
                </a:solidFill>
              </a:rPr>
              <a:t>Diameter</a:t>
            </a:r>
          </a:p>
          <a:p>
            <a:r>
              <a:rPr lang="en-US" sz="1000" dirty="0">
                <a:solidFill>
                  <a:srgbClr val="1D3A6D"/>
                </a:solidFill>
              </a:rPr>
              <a:t>Material</a:t>
            </a:r>
          </a:p>
          <a:p>
            <a:r>
              <a:rPr lang="en-US" sz="1000" dirty="0">
                <a:solidFill>
                  <a:srgbClr val="1D3A6D"/>
                </a:solidFill>
              </a:rPr>
              <a:t>Length</a:t>
            </a:r>
          </a:p>
          <a:p>
            <a:r>
              <a:rPr lang="en-US" sz="1000" dirty="0" err="1">
                <a:solidFill>
                  <a:srgbClr val="1D3A6D"/>
                </a:solidFill>
              </a:rPr>
              <a:t>Ztn</a:t>
            </a:r>
            <a:endParaRPr lang="en-US" sz="1000" dirty="0">
              <a:solidFill>
                <a:srgbClr val="1D3A6D"/>
              </a:solidFill>
            </a:endParaRPr>
          </a:p>
          <a:p>
            <a:r>
              <a:rPr lang="en-US" sz="1000" dirty="0">
                <a:solidFill>
                  <a:srgbClr val="1D3A6D"/>
                </a:solidFill>
              </a:rPr>
              <a:t>Zr</a:t>
            </a:r>
          </a:p>
          <a:p>
            <a:r>
              <a:rPr lang="en-US" sz="1000" dirty="0">
                <a:solidFill>
                  <a:srgbClr val="1D3A6D"/>
                </a:solidFill>
              </a:rPr>
              <a:t>Shape</a:t>
            </a:r>
          </a:p>
          <a:p>
            <a:r>
              <a:rPr lang="en-US" sz="1000" dirty="0">
                <a:solidFill>
                  <a:srgbClr val="1D3A6D"/>
                </a:solidFill>
              </a:rPr>
              <a:t>circulation</a:t>
            </a:r>
          </a:p>
        </p:txBody>
      </p:sp>
      <p:sp>
        <p:nvSpPr>
          <p:cNvPr id="32" name="Rectangle: Rounded Corners 31">
            <a:extLst>
              <a:ext uri="{FF2B5EF4-FFF2-40B4-BE49-F238E27FC236}">
                <a16:creationId xmlns:a16="http://schemas.microsoft.com/office/drawing/2014/main" id="{A51E23B8-CC20-09FD-A2C9-70908512D2B6}"/>
              </a:ext>
            </a:extLst>
          </p:cNvPr>
          <p:cNvSpPr/>
          <p:nvPr/>
        </p:nvSpPr>
        <p:spPr>
          <a:xfrm>
            <a:off x="2679315" y="4918853"/>
            <a:ext cx="1052507" cy="1097280"/>
          </a:xfrm>
          <a:prstGeom prst="roundRect">
            <a:avLst/>
          </a:prstGeom>
          <a:solidFill>
            <a:schemeClr val="accent2">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D3A6D"/>
                </a:solidFill>
              </a:rPr>
              <a:t>Manhole</a:t>
            </a:r>
          </a:p>
          <a:p>
            <a:pPr algn="ctr"/>
            <a:endParaRPr lang="en-US" dirty="0"/>
          </a:p>
          <a:p>
            <a:pPr algn="ctr"/>
            <a:endParaRPr lang="en-US" dirty="0"/>
          </a:p>
          <a:p>
            <a:pPr algn="ctr"/>
            <a:endParaRPr lang="en-US" dirty="0"/>
          </a:p>
        </p:txBody>
      </p:sp>
      <p:sp>
        <p:nvSpPr>
          <p:cNvPr id="33" name="Rectangle 32">
            <a:extLst>
              <a:ext uri="{FF2B5EF4-FFF2-40B4-BE49-F238E27FC236}">
                <a16:creationId xmlns:a16="http://schemas.microsoft.com/office/drawing/2014/main" id="{B6F3004A-332A-8343-3C14-FD8668BD27E2}"/>
              </a:ext>
            </a:extLst>
          </p:cNvPr>
          <p:cNvSpPr/>
          <p:nvPr/>
        </p:nvSpPr>
        <p:spPr>
          <a:xfrm>
            <a:off x="2679316" y="5166447"/>
            <a:ext cx="1052506" cy="76635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1D3A6D"/>
                </a:solidFill>
              </a:rPr>
              <a:t>Diameter</a:t>
            </a:r>
          </a:p>
          <a:p>
            <a:r>
              <a:rPr lang="en-US" sz="1000" dirty="0">
                <a:solidFill>
                  <a:srgbClr val="1D3A6D"/>
                </a:solidFill>
              </a:rPr>
              <a:t>Material</a:t>
            </a:r>
          </a:p>
          <a:p>
            <a:r>
              <a:rPr lang="en-US" sz="1000" dirty="0">
                <a:solidFill>
                  <a:srgbClr val="1D3A6D"/>
                </a:solidFill>
              </a:rPr>
              <a:t>Length</a:t>
            </a:r>
          </a:p>
          <a:p>
            <a:r>
              <a:rPr lang="en-US" sz="1000" dirty="0" err="1">
                <a:solidFill>
                  <a:srgbClr val="1D3A6D"/>
                </a:solidFill>
              </a:rPr>
              <a:t>Ztn</a:t>
            </a:r>
            <a:endParaRPr lang="en-US" sz="1000" dirty="0">
              <a:solidFill>
                <a:srgbClr val="1D3A6D"/>
              </a:solidFill>
            </a:endParaRPr>
          </a:p>
          <a:p>
            <a:r>
              <a:rPr lang="en-US" sz="1000" dirty="0">
                <a:solidFill>
                  <a:srgbClr val="1D3A6D"/>
                </a:solidFill>
              </a:rPr>
              <a:t>Zr</a:t>
            </a:r>
          </a:p>
        </p:txBody>
      </p:sp>
      <p:sp>
        <p:nvSpPr>
          <p:cNvPr id="34" name="Rectangle: Rounded Corners 33">
            <a:extLst>
              <a:ext uri="{FF2B5EF4-FFF2-40B4-BE49-F238E27FC236}">
                <a16:creationId xmlns:a16="http://schemas.microsoft.com/office/drawing/2014/main" id="{456F1155-050F-A3AF-050A-1260205EB27C}"/>
              </a:ext>
            </a:extLst>
          </p:cNvPr>
          <p:cNvSpPr/>
          <p:nvPr/>
        </p:nvSpPr>
        <p:spPr>
          <a:xfrm>
            <a:off x="4235536" y="4914655"/>
            <a:ext cx="1451695" cy="1097280"/>
          </a:xfrm>
          <a:prstGeom prst="roundRect">
            <a:avLst/>
          </a:prstGeom>
          <a:solidFill>
            <a:schemeClr val="accent2">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D3A6D"/>
                </a:solidFill>
              </a:rPr>
              <a:t>Pumping Station</a:t>
            </a:r>
          </a:p>
          <a:p>
            <a:pPr algn="ctr"/>
            <a:endParaRPr lang="en-US" dirty="0"/>
          </a:p>
          <a:p>
            <a:pPr algn="ctr"/>
            <a:endParaRPr lang="en-US" dirty="0"/>
          </a:p>
          <a:p>
            <a:pPr algn="ctr"/>
            <a:endParaRPr lang="en-US" dirty="0"/>
          </a:p>
        </p:txBody>
      </p:sp>
      <p:sp>
        <p:nvSpPr>
          <p:cNvPr id="36" name="Rectangle 35">
            <a:extLst>
              <a:ext uri="{FF2B5EF4-FFF2-40B4-BE49-F238E27FC236}">
                <a16:creationId xmlns:a16="http://schemas.microsoft.com/office/drawing/2014/main" id="{6B0719BD-8EBA-15C9-5337-E0A7A3EBC6A5}"/>
              </a:ext>
            </a:extLst>
          </p:cNvPr>
          <p:cNvSpPr/>
          <p:nvPr/>
        </p:nvSpPr>
        <p:spPr>
          <a:xfrm>
            <a:off x="4235537" y="5162249"/>
            <a:ext cx="1451694" cy="76635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1D3A6D"/>
                </a:solidFill>
              </a:rPr>
              <a:t>ID</a:t>
            </a:r>
          </a:p>
          <a:p>
            <a:r>
              <a:rPr lang="en-US" sz="1000" dirty="0" err="1">
                <a:solidFill>
                  <a:srgbClr val="1D3A6D"/>
                </a:solidFill>
              </a:rPr>
              <a:t>StationName</a:t>
            </a:r>
            <a:endParaRPr lang="en-US" sz="1000" dirty="0">
              <a:solidFill>
                <a:srgbClr val="1D3A6D"/>
              </a:solidFill>
            </a:endParaRPr>
          </a:p>
          <a:p>
            <a:r>
              <a:rPr lang="en-US" sz="1000" dirty="0">
                <a:solidFill>
                  <a:srgbClr val="1D3A6D"/>
                </a:solidFill>
              </a:rPr>
              <a:t>Geocode</a:t>
            </a:r>
          </a:p>
        </p:txBody>
      </p:sp>
      <p:sp>
        <p:nvSpPr>
          <p:cNvPr id="37" name="Rectangle: Rounded Corners 36">
            <a:extLst>
              <a:ext uri="{FF2B5EF4-FFF2-40B4-BE49-F238E27FC236}">
                <a16:creationId xmlns:a16="http://schemas.microsoft.com/office/drawing/2014/main" id="{5694E54B-363C-27EF-CAB6-EA1BE859F3F3}"/>
              </a:ext>
            </a:extLst>
          </p:cNvPr>
          <p:cNvSpPr/>
          <p:nvPr/>
        </p:nvSpPr>
        <p:spPr>
          <a:xfrm>
            <a:off x="6190945" y="4914655"/>
            <a:ext cx="1173019" cy="1097280"/>
          </a:xfrm>
          <a:prstGeom prst="roundRect">
            <a:avLst/>
          </a:prstGeom>
          <a:solidFill>
            <a:schemeClr val="accent2">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D3A6D"/>
                </a:solidFill>
              </a:rPr>
              <a:t>Appurtenance</a:t>
            </a:r>
          </a:p>
          <a:p>
            <a:pPr algn="ctr"/>
            <a:endParaRPr lang="en-US" dirty="0"/>
          </a:p>
          <a:p>
            <a:pPr algn="ctr"/>
            <a:endParaRPr lang="en-US" dirty="0"/>
          </a:p>
          <a:p>
            <a:pPr algn="ctr"/>
            <a:endParaRPr lang="en-US" dirty="0"/>
          </a:p>
        </p:txBody>
      </p:sp>
      <p:sp>
        <p:nvSpPr>
          <p:cNvPr id="39" name="Rectangle 38">
            <a:extLst>
              <a:ext uri="{FF2B5EF4-FFF2-40B4-BE49-F238E27FC236}">
                <a16:creationId xmlns:a16="http://schemas.microsoft.com/office/drawing/2014/main" id="{F2045BC1-DB48-EB72-F3E2-ABE90991DBF4}"/>
              </a:ext>
            </a:extLst>
          </p:cNvPr>
          <p:cNvSpPr/>
          <p:nvPr/>
        </p:nvSpPr>
        <p:spPr>
          <a:xfrm>
            <a:off x="6190946" y="5162249"/>
            <a:ext cx="1173018" cy="76635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err="1">
                <a:solidFill>
                  <a:srgbClr val="1D3A6D"/>
                </a:solidFill>
              </a:rPr>
              <a:t>typeApp</a:t>
            </a:r>
            <a:endParaRPr lang="en-US" sz="1000" dirty="0">
              <a:solidFill>
                <a:srgbClr val="1D3A6D"/>
              </a:solidFill>
            </a:endParaRPr>
          </a:p>
          <a:p>
            <a:r>
              <a:rPr lang="en-US" sz="1000" dirty="0">
                <a:solidFill>
                  <a:srgbClr val="1D3A6D"/>
                </a:solidFill>
              </a:rPr>
              <a:t>Geocode</a:t>
            </a:r>
          </a:p>
          <a:p>
            <a:r>
              <a:rPr lang="en-US" sz="1000" dirty="0">
                <a:solidFill>
                  <a:srgbClr val="1D3A6D"/>
                </a:solidFill>
              </a:rPr>
              <a:t>ID</a:t>
            </a:r>
          </a:p>
        </p:txBody>
      </p:sp>
      <p:sp>
        <p:nvSpPr>
          <p:cNvPr id="40" name="Rectangle: Rounded Corners 39">
            <a:extLst>
              <a:ext uri="{FF2B5EF4-FFF2-40B4-BE49-F238E27FC236}">
                <a16:creationId xmlns:a16="http://schemas.microsoft.com/office/drawing/2014/main" id="{6F9F7D11-D5D3-D820-91AE-B16A9EC44516}"/>
              </a:ext>
            </a:extLst>
          </p:cNvPr>
          <p:cNvSpPr/>
          <p:nvPr/>
        </p:nvSpPr>
        <p:spPr>
          <a:xfrm>
            <a:off x="9823087" y="4897576"/>
            <a:ext cx="1325421" cy="1097280"/>
          </a:xfrm>
          <a:prstGeom prst="roundRect">
            <a:avLst/>
          </a:prstGeom>
          <a:solidFill>
            <a:schemeClr val="accent2">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1D3A6D"/>
              </a:solidFill>
            </a:endParaRPr>
          </a:p>
          <a:p>
            <a:pPr algn="ctr"/>
            <a:r>
              <a:rPr lang="en-US" sz="1200" dirty="0">
                <a:solidFill>
                  <a:srgbClr val="1D3A6D"/>
                </a:solidFill>
              </a:rPr>
              <a:t>Storm overflow</a:t>
            </a:r>
          </a:p>
          <a:p>
            <a:pPr algn="ctr"/>
            <a:endParaRPr lang="en-US" sz="1200" dirty="0">
              <a:solidFill>
                <a:srgbClr val="1D3A6D"/>
              </a:solidFill>
            </a:endParaRPr>
          </a:p>
          <a:p>
            <a:pPr algn="ctr"/>
            <a:endParaRPr lang="en-US" sz="1200" dirty="0">
              <a:solidFill>
                <a:srgbClr val="1D3A6D"/>
              </a:solidFill>
            </a:endParaRPr>
          </a:p>
          <a:p>
            <a:pPr algn="ctr"/>
            <a:endParaRPr lang="en-US" sz="1200" dirty="0">
              <a:solidFill>
                <a:srgbClr val="1D3A6D"/>
              </a:solidFill>
            </a:endParaRPr>
          </a:p>
          <a:p>
            <a:pPr algn="ctr"/>
            <a:endParaRPr lang="en-US" sz="1200" dirty="0">
              <a:solidFill>
                <a:srgbClr val="1D3A6D"/>
              </a:solidFill>
            </a:endParaRPr>
          </a:p>
          <a:p>
            <a:pPr algn="ctr"/>
            <a:endParaRPr lang="en-US" dirty="0"/>
          </a:p>
        </p:txBody>
      </p:sp>
      <p:sp>
        <p:nvSpPr>
          <p:cNvPr id="42" name="Rectangle 41">
            <a:extLst>
              <a:ext uri="{FF2B5EF4-FFF2-40B4-BE49-F238E27FC236}">
                <a16:creationId xmlns:a16="http://schemas.microsoft.com/office/drawing/2014/main" id="{94689259-8FFD-2E7F-E5E2-B848F809462B}"/>
              </a:ext>
            </a:extLst>
          </p:cNvPr>
          <p:cNvSpPr/>
          <p:nvPr/>
        </p:nvSpPr>
        <p:spPr>
          <a:xfrm>
            <a:off x="9823088" y="5145170"/>
            <a:ext cx="1325420" cy="76635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1D3A6D"/>
                </a:solidFill>
              </a:rPr>
              <a:t>Diameter</a:t>
            </a:r>
          </a:p>
          <a:p>
            <a:r>
              <a:rPr lang="en-US" sz="1000" dirty="0">
                <a:solidFill>
                  <a:srgbClr val="1D3A6D"/>
                </a:solidFill>
              </a:rPr>
              <a:t>Material</a:t>
            </a:r>
          </a:p>
          <a:p>
            <a:r>
              <a:rPr lang="en-US" sz="1000" dirty="0">
                <a:solidFill>
                  <a:srgbClr val="1D3A6D"/>
                </a:solidFill>
              </a:rPr>
              <a:t>Type </a:t>
            </a:r>
          </a:p>
          <a:p>
            <a:r>
              <a:rPr lang="en-US" sz="1000" dirty="0" err="1">
                <a:solidFill>
                  <a:srgbClr val="1D3A6D"/>
                </a:solidFill>
              </a:rPr>
              <a:t>Ztn</a:t>
            </a:r>
            <a:endParaRPr lang="en-US" sz="1000" dirty="0">
              <a:solidFill>
                <a:srgbClr val="1D3A6D"/>
              </a:solidFill>
            </a:endParaRPr>
          </a:p>
          <a:p>
            <a:r>
              <a:rPr lang="en-US" sz="1000" dirty="0">
                <a:solidFill>
                  <a:srgbClr val="1D3A6D"/>
                </a:solidFill>
              </a:rPr>
              <a:t>Zr</a:t>
            </a:r>
          </a:p>
        </p:txBody>
      </p:sp>
      <p:sp>
        <p:nvSpPr>
          <p:cNvPr id="43" name="Rectangle: Rounded Corners 42">
            <a:extLst>
              <a:ext uri="{FF2B5EF4-FFF2-40B4-BE49-F238E27FC236}">
                <a16:creationId xmlns:a16="http://schemas.microsoft.com/office/drawing/2014/main" id="{0B62DB94-DD72-5AA0-B04A-6A4FB22B5442}"/>
              </a:ext>
            </a:extLst>
          </p:cNvPr>
          <p:cNvSpPr/>
          <p:nvPr/>
        </p:nvSpPr>
        <p:spPr>
          <a:xfrm>
            <a:off x="7867678" y="4914655"/>
            <a:ext cx="1451695" cy="1097280"/>
          </a:xfrm>
          <a:prstGeom prst="roundRect">
            <a:avLst/>
          </a:prstGeom>
          <a:solidFill>
            <a:schemeClr val="accent2">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D3A6D"/>
                </a:solidFill>
              </a:rPr>
              <a:t>Treatment Station</a:t>
            </a:r>
          </a:p>
          <a:p>
            <a:pPr algn="ctr"/>
            <a:endParaRPr lang="en-US" dirty="0"/>
          </a:p>
          <a:p>
            <a:pPr algn="ctr"/>
            <a:endParaRPr lang="en-US" dirty="0"/>
          </a:p>
          <a:p>
            <a:pPr algn="ctr"/>
            <a:endParaRPr lang="en-US" dirty="0"/>
          </a:p>
        </p:txBody>
      </p:sp>
      <p:sp>
        <p:nvSpPr>
          <p:cNvPr id="44" name="Rectangle 43">
            <a:extLst>
              <a:ext uri="{FF2B5EF4-FFF2-40B4-BE49-F238E27FC236}">
                <a16:creationId xmlns:a16="http://schemas.microsoft.com/office/drawing/2014/main" id="{6A436028-9E91-13E6-52C1-52208EDB623C}"/>
              </a:ext>
            </a:extLst>
          </p:cNvPr>
          <p:cNvSpPr/>
          <p:nvPr/>
        </p:nvSpPr>
        <p:spPr>
          <a:xfrm>
            <a:off x="7867679" y="5162249"/>
            <a:ext cx="1451694" cy="76635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a:solidFill>
                  <a:srgbClr val="1D3A6D"/>
                </a:solidFill>
              </a:rPr>
              <a:t>ID</a:t>
            </a:r>
          </a:p>
          <a:p>
            <a:r>
              <a:rPr lang="en-US" sz="1000" dirty="0" err="1">
                <a:solidFill>
                  <a:srgbClr val="1D3A6D"/>
                </a:solidFill>
              </a:rPr>
              <a:t>StationName</a:t>
            </a:r>
            <a:endParaRPr lang="en-US" sz="1000" dirty="0">
              <a:solidFill>
                <a:srgbClr val="1D3A6D"/>
              </a:solidFill>
            </a:endParaRPr>
          </a:p>
          <a:p>
            <a:r>
              <a:rPr lang="en-US" sz="1000" dirty="0">
                <a:solidFill>
                  <a:srgbClr val="1D3A6D"/>
                </a:solidFill>
              </a:rPr>
              <a:t>Geocode</a:t>
            </a:r>
          </a:p>
        </p:txBody>
      </p:sp>
      <p:sp>
        <p:nvSpPr>
          <p:cNvPr id="46" name="Rectangle: Rounded Corners 45">
            <a:extLst>
              <a:ext uri="{FF2B5EF4-FFF2-40B4-BE49-F238E27FC236}">
                <a16:creationId xmlns:a16="http://schemas.microsoft.com/office/drawing/2014/main" id="{97E82C30-8237-7BF7-E982-5EC9DB80DD32}"/>
              </a:ext>
            </a:extLst>
          </p:cNvPr>
          <p:cNvSpPr/>
          <p:nvPr/>
        </p:nvSpPr>
        <p:spPr>
          <a:xfrm>
            <a:off x="1123094" y="4897576"/>
            <a:ext cx="1052507" cy="1097280"/>
          </a:xfrm>
          <a:prstGeom prst="roundRect">
            <a:avLst/>
          </a:prstGeom>
          <a:solidFill>
            <a:schemeClr val="accent2">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1D3A6D"/>
                </a:solidFill>
              </a:rPr>
              <a:t>Structure</a:t>
            </a:r>
          </a:p>
          <a:p>
            <a:pPr algn="ctr"/>
            <a:endParaRPr lang="en-US" dirty="0"/>
          </a:p>
          <a:p>
            <a:pPr algn="ctr"/>
            <a:endParaRPr lang="en-US" dirty="0"/>
          </a:p>
          <a:p>
            <a:pPr algn="ctr"/>
            <a:endParaRPr lang="en-US" dirty="0"/>
          </a:p>
        </p:txBody>
      </p:sp>
      <p:sp>
        <p:nvSpPr>
          <p:cNvPr id="47" name="Rectangle 46">
            <a:extLst>
              <a:ext uri="{FF2B5EF4-FFF2-40B4-BE49-F238E27FC236}">
                <a16:creationId xmlns:a16="http://schemas.microsoft.com/office/drawing/2014/main" id="{AF1F1EE3-1680-7FBE-C5A9-E66DD820960E}"/>
              </a:ext>
            </a:extLst>
          </p:cNvPr>
          <p:cNvSpPr/>
          <p:nvPr/>
        </p:nvSpPr>
        <p:spPr>
          <a:xfrm>
            <a:off x="1123095" y="5145170"/>
            <a:ext cx="1052506" cy="76635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dirty="0" err="1">
                <a:solidFill>
                  <a:srgbClr val="1D3A6D"/>
                </a:solidFill>
              </a:rPr>
              <a:t>typeStructure</a:t>
            </a:r>
            <a:endParaRPr lang="en-US" sz="1000" dirty="0">
              <a:solidFill>
                <a:srgbClr val="1D3A6D"/>
              </a:solidFill>
            </a:endParaRPr>
          </a:p>
          <a:p>
            <a:r>
              <a:rPr lang="en-US" sz="1000" dirty="0">
                <a:solidFill>
                  <a:srgbClr val="1D3A6D"/>
                </a:solidFill>
              </a:rPr>
              <a:t>Geocode </a:t>
            </a:r>
          </a:p>
          <a:p>
            <a:r>
              <a:rPr lang="en-US" sz="1000" dirty="0">
                <a:solidFill>
                  <a:srgbClr val="1D3A6D"/>
                </a:solidFill>
              </a:rPr>
              <a:t>ID</a:t>
            </a:r>
          </a:p>
          <a:p>
            <a:endParaRPr lang="en-US" sz="1000" dirty="0">
              <a:solidFill>
                <a:srgbClr val="1D3A6D"/>
              </a:solidFill>
            </a:endParaRPr>
          </a:p>
        </p:txBody>
      </p:sp>
      <p:sp>
        <p:nvSpPr>
          <p:cNvPr id="48" name="TextBox 47">
            <a:extLst>
              <a:ext uri="{FF2B5EF4-FFF2-40B4-BE49-F238E27FC236}">
                <a16:creationId xmlns:a16="http://schemas.microsoft.com/office/drawing/2014/main" id="{B854846A-3D8D-83D4-D07E-CE15357659EF}"/>
              </a:ext>
            </a:extLst>
          </p:cNvPr>
          <p:cNvSpPr txBox="1"/>
          <p:nvPr/>
        </p:nvSpPr>
        <p:spPr>
          <a:xfrm>
            <a:off x="1513487" y="2093351"/>
            <a:ext cx="8125365" cy="461665"/>
          </a:xfrm>
          <a:prstGeom prst="rect">
            <a:avLst/>
          </a:prstGeom>
          <a:noFill/>
        </p:spPr>
        <p:txBody>
          <a:bodyPr wrap="square" rtlCol="0">
            <a:spAutoFit/>
          </a:bodyPr>
          <a:lstStyle/>
          <a:p>
            <a:r>
              <a:rPr lang="en-US" sz="2400" dirty="0">
                <a:solidFill>
                  <a:srgbClr val="1D3A6D"/>
                </a:solidFill>
              </a:rPr>
              <a:t>Montpellier Metropole Open Data for wastewater networks</a:t>
            </a:r>
          </a:p>
        </p:txBody>
      </p:sp>
      <p:sp>
        <p:nvSpPr>
          <p:cNvPr id="49" name="Right Brace 48">
            <a:extLst>
              <a:ext uri="{FF2B5EF4-FFF2-40B4-BE49-F238E27FC236}">
                <a16:creationId xmlns:a16="http://schemas.microsoft.com/office/drawing/2014/main" id="{01484D9E-238D-C74A-9739-91FEDF86AE26}"/>
              </a:ext>
            </a:extLst>
          </p:cNvPr>
          <p:cNvSpPr/>
          <p:nvPr/>
        </p:nvSpPr>
        <p:spPr>
          <a:xfrm rot="5400000">
            <a:off x="5626530" y="764156"/>
            <a:ext cx="699247" cy="1078992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CD4B0691-F8AA-E328-B892-4FA36DED9479}"/>
              </a:ext>
            </a:extLst>
          </p:cNvPr>
          <p:cNvSpPr txBox="1"/>
          <p:nvPr/>
        </p:nvSpPr>
        <p:spPr>
          <a:xfrm>
            <a:off x="4085202" y="6445184"/>
            <a:ext cx="3781902" cy="369332"/>
          </a:xfrm>
          <a:prstGeom prst="rect">
            <a:avLst/>
          </a:prstGeom>
          <a:noFill/>
        </p:spPr>
        <p:txBody>
          <a:bodyPr wrap="square" rtlCol="0">
            <a:spAutoFit/>
          </a:bodyPr>
          <a:lstStyle/>
          <a:p>
            <a:r>
              <a:rPr lang="en-US" dirty="0">
                <a:solidFill>
                  <a:srgbClr val="1D3A6D"/>
                </a:solidFill>
                <a:latin typeface="Dreaming Outloud Pro" panose="03050502040302030504" pitchFamily="66" charset="0"/>
                <a:cs typeface="Dreaming Outloud Pro" panose="03050502040302030504" pitchFamily="66" charset="0"/>
              </a:rPr>
              <a:t>Nodes represented spatially as points</a:t>
            </a:r>
          </a:p>
        </p:txBody>
      </p:sp>
      <p:sp>
        <p:nvSpPr>
          <p:cNvPr id="51" name="Right Brace 50">
            <a:extLst>
              <a:ext uri="{FF2B5EF4-FFF2-40B4-BE49-F238E27FC236}">
                <a16:creationId xmlns:a16="http://schemas.microsoft.com/office/drawing/2014/main" id="{4451BB73-4153-9675-0E22-82648B09A9A6}"/>
              </a:ext>
            </a:extLst>
          </p:cNvPr>
          <p:cNvSpPr/>
          <p:nvPr/>
        </p:nvSpPr>
        <p:spPr>
          <a:xfrm>
            <a:off x="8228171" y="2751669"/>
            <a:ext cx="177834" cy="16320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CBF09573-838E-3DD3-BA88-B2105C8AB035}"/>
              </a:ext>
            </a:extLst>
          </p:cNvPr>
          <p:cNvSpPr txBox="1"/>
          <p:nvPr/>
        </p:nvSpPr>
        <p:spPr>
          <a:xfrm>
            <a:off x="8423961" y="3339678"/>
            <a:ext cx="3781902" cy="369332"/>
          </a:xfrm>
          <a:prstGeom prst="rect">
            <a:avLst/>
          </a:prstGeom>
          <a:noFill/>
        </p:spPr>
        <p:txBody>
          <a:bodyPr wrap="square" rtlCol="0">
            <a:spAutoFit/>
          </a:bodyPr>
          <a:lstStyle/>
          <a:p>
            <a:r>
              <a:rPr lang="en-US" dirty="0">
                <a:solidFill>
                  <a:srgbClr val="1D3A6D"/>
                </a:solidFill>
                <a:latin typeface="Dreaming Outloud Pro" panose="03050502040302030504" pitchFamily="66" charset="0"/>
                <a:cs typeface="Dreaming Outloud Pro" panose="03050502040302030504" pitchFamily="66" charset="0"/>
              </a:rPr>
              <a:t>Pipes represented spatially as Lines</a:t>
            </a:r>
          </a:p>
        </p:txBody>
      </p:sp>
    </p:spTree>
    <p:extLst>
      <p:ext uri="{BB962C8B-B14F-4D97-AF65-F5344CB8AC3E}">
        <p14:creationId xmlns:p14="http://schemas.microsoft.com/office/powerpoint/2010/main" val="244748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5695C4-0260-DEDB-38DA-17D398436132}"/>
              </a:ext>
            </a:extLst>
          </p:cNvPr>
          <p:cNvPicPr>
            <a:picLocks noChangeAspect="1"/>
          </p:cNvPicPr>
          <p:nvPr/>
        </p:nvPicPr>
        <p:blipFill>
          <a:blip r:embed="rId2"/>
          <a:srcRect l="36759" t="15835" r="20079" b="-461"/>
          <a:stretch/>
        </p:blipFill>
        <p:spPr>
          <a:xfrm>
            <a:off x="439840" y="1320767"/>
            <a:ext cx="3506340" cy="3957548"/>
          </a:xfrm>
          <a:prstGeom prst="rect">
            <a:avLst/>
          </a:prstGeom>
        </p:spPr>
      </p:pic>
      <p:sp>
        <p:nvSpPr>
          <p:cNvPr id="4" name="Slide Number Placeholder 3">
            <a:extLst>
              <a:ext uri="{FF2B5EF4-FFF2-40B4-BE49-F238E27FC236}">
                <a16:creationId xmlns:a16="http://schemas.microsoft.com/office/drawing/2014/main" id="{2E1DECE2-9341-1F85-5223-85A51DB58B2A}"/>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8" name="TextBox 7">
            <a:extLst>
              <a:ext uri="{FF2B5EF4-FFF2-40B4-BE49-F238E27FC236}">
                <a16:creationId xmlns:a16="http://schemas.microsoft.com/office/drawing/2014/main" id="{3DEBE586-1B79-1502-B751-FFA8B4AD49CD}"/>
              </a:ext>
            </a:extLst>
          </p:cNvPr>
          <p:cNvSpPr txBox="1"/>
          <p:nvPr/>
        </p:nvSpPr>
        <p:spPr>
          <a:xfrm>
            <a:off x="277622" y="3540453"/>
            <a:ext cx="1332347" cy="338554"/>
          </a:xfrm>
          <a:prstGeom prst="rect">
            <a:avLst/>
          </a:prstGeom>
          <a:noFill/>
        </p:spPr>
        <p:txBody>
          <a:bodyPr wrap="square" rtlCol="0">
            <a:spAutoFit/>
          </a:bodyPr>
          <a:lstStyle/>
          <a:p>
            <a:r>
              <a:rPr lang="en-US" sz="1600" b="1" dirty="0">
                <a:solidFill>
                  <a:srgbClr val="C00000"/>
                </a:solidFill>
                <a:latin typeface="Dreaming Outloud Pro" panose="03050502040302030504" pitchFamily="66" charset="0"/>
                <a:cs typeface="Dreaming Outloud Pro" panose="03050502040302030504" pitchFamily="66" charset="0"/>
              </a:rPr>
              <a:t>Source Node</a:t>
            </a:r>
          </a:p>
        </p:txBody>
      </p:sp>
      <p:cxnSp>
        <p:nvCxnSpPr>
          <p:cNvPr id="9" name="Connector: Curved 8">
            <a:extLst>
              <a:ext uri="{FF2B5EF4-FFF2-40B4-BE49-F238E27FC236}">
                <a16:creationId xmlns:a16="http://schemas.microsoft.com/office/drawing/2014/main" id="{11491DEB-BCB3-8776-9234-1A936ED63A6B}"/>
              </a:ext>
            </a:extLst>
          </p:cNvPr>
          <p:cNvCxnSpPr>
            <a:cxnSpLocks/>
          </p:cNvCxnSpPr>
          <p:nvPr/>
        </p:nvCxnSpPr>
        <p:spPr>
          <a:xfrm flipV="1">
            <a:off x="1609969" y="2176689"/>
            <a:ext cx="398242" cy="228316"/>
          </a:xfrm>
          <a:prstGeom prst="curvedConnector3">
            <a:avLst>
              <a:gd name="adj1" fmla="val 60205"/>
            </a:avLst>
          </a:prstGeom>
          <a:ln>
            <a:solidFill>
              <a:srgbClr val="C00000"/>
            </a:solidFill>
            <a:tailEnd type="triangle"/>
          </a:ln>
        </p:spPr>
        <p:style>
          <a:lnRef idx="3">
            <a:schemeClr val="accent5"/>
          </a:lnRef>
          <a:fillRef idx="0">
            <a:schemeClr val="accent5"/>
          </a:fillRef>
          <a:effectRef idx="2">
            <a:schemeClr val="accent5"/>
          </a:effectRef>
          <a:fontRef idx="minor">
            <a:schemeClr val="tx1"/>
          </a:fontRef>
        </p:style>
      </p:cxnSp>
      <p:sp>
        <p:nvSpPr>
          <p:cNvPr id="19" name="TextBox 18">
            <a:extLst>
              <a:ext uri="{FF2B5EF4-FFF2-40B4-BE49-F238E27FC236}">
                <a16:creationId xmlns:a16="http://schemas.microsoft.com/office/drawing/2014/main" id="{EA1BF4FC-1CFC-E929-0DA9-46FD0E91A5B7}"/>
              </a:ext>
            </a:extLst>
          </p:cNvPr>
          <p:cNvSpPr txBox="1"/>
          <p:nvPr/>
        </p:nvSpPr>
        <p:spPr>
          <a:xfrm>
            <a:off x="1977465" y="1957332"/>
            <a:ext cx="1531468" cy="338554"/>
          </a:xfrm>
          <a:prstGeom prst="rect">
            <a:avLst/>
          </a:prstGeom>
          <a:noFill/>
        </p:spPr>
        <p:txBody>
          <a:bodyPr wrap="square" rtlCol="0">
            <a:spAutoFit/>
          </a:bodyPr>
          <a:lstStyle/>
          <a:p>
            <a:r>
              <a:rPr lang="en-US" sz="1600" b="1" dirty="0">
                <a:solidFill>
                  <a:srgbClr val="C00000"/>
                </a:solidFill>
                <a:latin typeface="Dreaming Outloud Pro" panose="03050502040302030504" pitchFamily="66" charset="0"/>
                <a:cs typeface="Dreaming Outloud Pro" panose="03050502040302030504" pitchFamily="66" charset="0"/>
              </a:rPr>
              <a:t>Sink Node</a:t>
            </a:r>
          </a:p>
        </p:txBody>
      </p:sp>
      <p:cxnSp>
        <p:nvCxnSpPr>
          <p:cNvPr id="21" name="Connector: Curved 20">
            <a:extLst>
              <a:ext uri="{FF2B5EF4-FFF2-40B4-BE49-F238E27FC236}">
                <a16:creationId xmlns:a16="http://schemas.microsoft.com/office/drawing/2014/main" id="{02168BE0-9659-20C6-FA6E-D47BA3BFDB87}"/>
              </a:ext>
            </a:extLst>
          </p:cNvPr>
          <p:cNvCxnSpPr>
            <a:cxnSpLocks/>
          </p:cNvCxnSpPr>
          <p:nvPr/>
        </p:nvCxnSpPr>
        <p:spPr>
          <a:xfrm rot="5400000">
            <a:off x="1134821" y="3180433"/>
            <a:ext cx="589471" cy="160988"/>
          </a:xfrm>
          <a:prstGeom prst="curvedConnector3">
            <a:avLst>
              <a:gd name="adj1" fmla="val 50000"/>
            </a:avLst>
          </a:prstGeom>
          <a:ln>
            <a:solidFill>
              <a:srgbClr val="C00000"/>
            </a:solidFill>
            <a:tailEnd type="triangle"/>
          </a:ln>
        </p:spPr>
        <p:style>
          <a:lnRef idx="3">
            <a:schemeClr val="accent5"/>
          </a:lnRef>
          <a:fillRef idx="0">
            <a:schemeClr val="accent5"/>
          </a:fillRef>
          <a:effectRef idx="2">
            <a:schemeClr val="accent5"/>
          </a:effectRef>
          <a:fontRef idx="minor">
            <a:schemeClr val="tx1"/>
          </a:fontRef>
        </p:style>
      </p:cxnSp>
      <p:pic>
        <p:nvPicPr>
          <p:cNvPr id="24" name="Picture 23">
            <a:extLst>
              <a:ext uri="{FF2B5EF4-FFF2-40B4-BE49-F238E27FC236}">
                <a16:creationId xmlns:a16="http://schemas.microsoft.com/office/drawing/2014/main" id="{30BF2B8E-E3BB-4E2A-62ED-ECCA65B14ACD}"/>
              </a:ext>
            </a:extLst>
          </p:cNvPr>
          <p:cNvPicPr>
            <a:picLocks noChangeAspect="1"/>
          </p:cNvPicPr>
          <p:nvPr/>
        </p:nvPicPr>
        <p:blipFill>
          <a:blip r:embed="rId3"/>
          <a:srcRect l="22707" t="873" r="34133" b="14729"/>
          <a:stretch/>
        </p:blipFill>
        <p:spPr>
          <a:xfrm>
            <a:off x="4277935" y="1331340"/>
            <a:ext cx="3506341" cy="3946975"/>
          </a:xfrm>
          <a:prstGeom prst="rect">
            <a:avLst/>
          </a:prstGeom>
        </p:spPr>
      </p:pic>
      <p:cxnSp>
        <p:nvCxnSpPr>
          <p:cNvPr id="25" name="Connector: Curved 24">
            <a:extLst>
              <a:ext uri="{FF2B5EF4-FFF2-40B4-BE49-F238E27FC236}">
                <a16:creationId xmlns:a16="http://schemas.microsoft.com/office/drawing/2014/main" id="{210B7866-6E1E-9173-E6DE-A7E1D1524B8E}"/>
              </a:ext>
            </a:extLst>
          </p:cNvPr>
          <p:cNvCxnSpPr>
            <a:cxnSpLocks/>
          </p:cNvCxnSpPr>
          <p:nvPr/>
        </p:nvCxnSpPr>
        <p:spPr>
          <a:xfrm rot="10800000">
            <a:off x="6153366" y="4063440"/>
            <a:ext cx="463994" cy="95430"/>
          </a:xfrm>
          <a:prstGeom prst="curvedConnector3">
            <a:avLst>
              <a:gd name="adj1" fmla="val 50000"/>
            </a:avLst>
          </a:prstGeom>
          <a:ln>
            <a:solidFill>
              <a:srgbClr val="C00000"/>
            </a:solidFill>
            <a:tailEnd type="triangle"/>
          </a:ln>
        </p:spPr>
        <p:style>
          <a:lnRef idx="3">
            <a:schemeClr val="accent5"/>
          </a:lnRef>
          <a:fillRef idx="0">
            <a:schemeClr val="accent5"/>
          </a:fillRef>
          <a:effectRef idx="2">
            <a:schemeClr val="accent5"/>
          </a:effectRef>
          <a:fontRef idx="minor">
            <a:schemeClr val="tx1"/>
          </a:fontRef>
        </p:style>
      </p:cxnSp>
      <p:sp>
        <p:nvSpPr>
          <p:cNvPr id="26" name="TextBox 25">
            <a:extLst>
              <a:ext uri="{FF2B5EF4-FFF2-40B4-BE49-F238E27FC236}">
                <a16:creationId xmlns:a16="http://schemas.microsoft.com/office/drawing/2014/main" id="{3B09589F-8ADF-872D-6F96-5DBF2547FC40}"/>
              </a:ext>
            </a:extLst>
          </p:cNvPr>
          <p:cNvSpPr txBox="1"/>
          <p:nvPr/>
        </p:nvSpPr>
        <p:spPr>
          <a:xfrm>
            <a:off x="5254273" y="3724886"/>
            <a:ext cx="1531468" cy="338554"/>
          </a:xfrm>
          <a:prstGeom prst="rect">
            <a:avLst/>
          </a:prstGeom>
          <a:noFill/>
        </p:spPr>
        <p:txBody>
          <a:bodyPr wrap="square" rtlCol="0">
            <a:spAutoFit/>
          </a:bodyPr>
          <a:lstStyle/>
          <a:p>
            <a:r>
              <a:rPr lang="en-US" sz="1600" b="1" dirty="0">
                <a:solidFill>
                  <a:srgbClr val="C00000"/>
                </a:solidFill>
                <a:latin typeface="Dreaming Outloud Pro" panose="03050502040302030504" pitchFamily="66" charset="0"/>
                <a:cs typeface="Dreaming Outloud Pro" panose="03050502040302030504" pitchFamily="66" charset="0"/>
              </a:rPr>
              <a:t>Isolated Pipe</a:t>
            </a:r>
          </a:p>
        </p:txBody>
      </p:sp>
      <p:pic>
        <p:nvPicPr>
          <p:cNvPr id="28" name="Picture 27">
            <a:extLst>
              <a:ext uri="{FF2B5EF4-FFF2-40B4-BE49-F238E27FC236}">
                <a16:creationId xmlns:a16="http://schemas.microsoft.com/office/drawing/2014/main" id="{93A5653A-AF04-4814-E655-BC7428AF0FD3}"/>
              </a:ext>
            </a:extLst>
          </p:cNvPr>
          <p:cNvPicPr>
            <a:picLocks noChangeAspect="1"/>
          </p:cNvPicPr>
          <p:nvPr/>
        </p:nvPicPr>
        <p:blipFill>
          <a:blip r:embed="rId4"/>
          <a:srcRect l="36279" t="14642" r="20633"/>
          <a:stretch/>
        </p:blipFill>
        <p:spPr>
          <a:xfrm>
            <a:off x="8116031" y="1299829"/>
            <a:ext cx="3441447" cy="3922196"/>
          </a:xfrm>
          <a:prstGeom prst="rect">
            <a:avLst/>
          </a:prstGeom>
        </p:spPr>
      </p:pic>
      <p:cxnSp>
        <p:nvCxnSpPr>
          <p:cNvPr id="31" name="Connector: Curved 30">
            <a:extLst>
              <a:ext uri="{FF2B5EF4-FFF2-40B4-BE49-F238E27FC236}">
                <a16:creationId xmlns:a16="http://schemas.microsoft.com/office/drawing/2014/main" id="{20934E91-A26F-5317-9E9C-1FD543E44E98}"/>
              </a:ext>
            </a:extLst>
          </p:cNvPr>
          <p:cNvCxnSpPr>
            <a:cxnSpLocks/>
          </p:cNvCxnSpPr>
          <p:nvPr/>
        </p:nvCxnSpPr>
        <p:spPr>
          <a:xfrm rot="5400000" flipH="1" flipV="1">
            <a:off x="8976588" y="2565457"/>
            <a:ext cx="439624" cy="118720"/>
          </a:xfrm>
          <a:prstGeom prst="curvedConnector3">
            <a:avLst>
              <a:gd name="adj1" fmla="val 50000"/>
            </a:avLst>
          </a:prstGeom>
          <a:ln>
            <a:solidFill>
              <a:srgbClr val="C00000"/>
            </a:solidFill>
            <a:tailEnd type="triangle"/>
          </a:ln>
        </p:spPr>
        <p:style>
          <a:lnRef idx="3">
            <a:schemeClr val="accent5"/>
          </a:lnRef>
          <a:fillRef idx="0">
            <a:schemeClr val="accent5"/>
          </a:fillRef>
          <a:effectRef idx="2">
            <a:schemeClr val="accent5"/>
          </a:effectRef>
          <a:fontRef idx="minor">
            <a:schemeClr val="tx1"/>
          </a:fontRef>
        </p:style>
      </p:cxnSp>
      <p:sp>
        <p:nvSpPr>
          <p:cNvPr id="32" name="TextBox 31">
            <a:extLst>
              <a:ext uri="{FF2B5EF4-FFF2-40B4-BE49-F238E27FC236}">
                <a16:creationId xmlns:a16="http://schemas.microsoft.com/office/drawing/2014/main" id="{D1C9CB47-10D3-C08C-9171-B55D306A0C2F}"/>
              </a:ext>
            </a:extLst>
          </p:cNvPr>
          <p:cNvSpPr txBox="1"/>
          <p:nvPr/>
        </p:nvSpPr>
        <p:spPr>
          <a:xfrm>
            <a:off x="8789953" y="2126609"/>
            <a:ext cx="1531468" cy="338554"/>
          </a:xfrm>
          <a:prstGeom prst="rect">
            <a:avLst/>
          </a:prstGeom>
          <a:noFill/>
        </p:spPr>
        <p:txBody>
          <a:bodyPr wrap="square" rtlCol="0">
            <a:spAutoFit/>
          </a:bodyPr>
          <a:lstStyle/>
          <a:p>
            <a:r>
              <a:rPr lang="en-US" sz="1600" b="1" dirty="0">
                <a:solidFill>
                  <a:srgbClr val="C00000"/>
                </a:solidFill>
                <a:latin typeface="Dreaming Outloud Pro" panose="03050502040302030504" pitchFamily="66" charset="0"/>
                <a:cs typeface="Dreaming Outloud Pro" panose="03050502040302030504" pitchFamily="66" charset="0"/>
              </a:rPr>
              <a:t>Isolated Node</a:t>
            </a:r>
          </a:p>
        </p:txBody>
      </p:sp>
    </p:spTree>
    <p:extLst>
      <p:ext uri="{BB962C8B-B14F-4D97-AF65-F5344CB8AC3E}">
        <p14:creationId xmlns:p14="http://schemas.microsoft.com/office/powerpoint/2010/main" val="1473414271"/>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7c313fc-3764-4c09-a4a1-81f35edcef53}" enabled="0" method="" siteId="{67c313fc-3764-4c09-a4a1-81f35edcef53}" removed="1"/>
</clbl:labelList>
</file>

<file path=docProps/app.xml><?xml version="1.0" encoding="utf-8"?>
<Properties xmlns="http://schemas.openxmlformats.org/officeDocument/2006/extended-properties" xmlns:vt="http://schemas.openxmlformats.org/officeDocument/2006/docPropsVTypes">
  <Template/>
  <TotalTime>0</TotalTime>
  <Words>300</Words>
  <Application>Microsoft Office PowerPoint</Application>
  <PresentationFormat>Widescreen</PresentationFormat>
  <Paragraphs>80</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__fkGroteskNeue_598ab8</vt:lpstr>
      <vt:lpstr>Calibri</vt:lpstr>
      <vt:lpstr>Dreaming Outloud Pro</vt:lpstr>
      <vt:lpstr>Gill Sans MT</vt:lpstr>
      <vt:lpstr>Wingdings</vt:lpstr>
      <vt:lpstr>Wingdings 2</vt:lpstr>
      <vt:lpstr>Dividend</vt:lpstr>
      <vt:lpstr>Addressing common Inconsistencies in Sewer network data</vt:lpstr>
      <vt:lpstr>Ontology-Based data access system</vt:lpstr>
      <vt:lpstr>DATA LAYER for wastewater network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Paramétrage des modèles hydrologiques : des mesures in-situ aux méthodes issues de l’intelligence artificielle</dc:title>
  <dc:creator>Microsoft Office User</dc:creator>
  <cp:lastModifiedBy>Batoul Haydar</cp:lastModifiedBy>
  <cp:revision>724</cp:revision>
  <dcterms:created xsi:type="dcterms:W3CDTF">2022-12-04T23:13:06Z</dcterms:created>
  <dcterms:modified xsi:type="dcterms:W3CDTF">2025-04-30T11:45:11Z</dcterms:modified>
</cp:coreProperties>
</file>