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73" r:id="rId5"/>
    <p:sldId id="288" r:id="rId6"/>
    <p:sldId id="261" r:id="rId7"/>
    <p:sldId id="262" r:id="rId8"/>
    <p:sldId id="263" r:id="rId9"/>
    <p:sldId id="264" r:id="rId10"/>
    <p:sldId id="265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4F2691-609A-390E-AFAE-638FA65720FA}" name="ella thomas" initials="et" userId="58f76edfadb6493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3ACD"/>
    <a:srgbClr val="007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A2EED6-288F-4591-BBE7-6B5A9C434326}" v="1" dt="2025-04-26T22:16:44.4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994" autoAdjust="0"/>
  </p:normalViewPr>
  <p:slideViewPr>
    <p:cSldViewPr snapToGrid="0">
      <p:cViewPr varScale="1">
        <p:scale>
          <a:sx n="69" d="100"/>
          <a:sy n="69" d="100"/>
        </p:scale>
        <p:origin x="120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a thomas" userId="58f76edfadb6493d" providerId="LiveId" clId="{E7A2EED6-288F-4591-BBE7-6B5A9C434326}"/>
    <pc:docChg chg="custSel delSld modSld">
      <pc:chgData name="ella thomas" userId="58f76edfadb6493d" providerId="LiveId" clId="{E7A2EED6-288F-4591-BBE7-6B5A9C434326}" dt="2025-04-26T22:16:49.043" v="14" actId="1076"/>
      <pc:docMkLst>
        <pc:docMk/>
      </pc:docMkLst>
      <pc:sldChg chg="modNotesTx">
        <pc:chgData name="ella thomas" userId="58f76edfadb6493d" providerId="LiveId" clId="{E7A2EED6-288F-4591-BBE7-6B5A9C434326}" dt="2025-04-26T22:15:58.267" v="10" actId="6549"/>
        <pc:sldMkLst>
          <pc:docMk/>
          <pc:sldMk cId="651364543" sldId="256"/>
        </pc:sldMkLst>
      </pc:sldChg>
      <pc:sldChg chg="modNotesTx">
        <pc:chgData name="ella thomas" userId="58f76edfadb6493d" providerId="LiveId" clId="{E7A2EED6-288F-4591-BBE7-6B5A9C434326}" dt="2025-04-26T22:15:55.235" v="9" actId="6549"/>
        <pc:sldMkLst>
          <pc:docMk/>
          <pc:sldMk cId="3308874453" sldId="257"/>
        </pc:sldMkLst>
      </pc:sldChg>
      <pc:sldChg chg="modNotesTx">
        <pc:chgData name="ella thomas" userId="58f76edfadb6493d" providerId="LiveId" clId="{E7A2EED6-288F-4591-BBE7-6B5A9C434326}" dt="2025-04-26T22:15:52.430" v="8" actId="6549"/>
        <pc:sldMkLst>
          <pc:docMk/>
          <pc:sldMk cId="3261069230" sldId="258"/>
        </pc:sldMkLst>
      </pc:sldChg>
      <pc:sldChg chg="del">
        <pc:chgData name="ella thomas" userId="58f76edfadb6493d" providerId="LiveId" clId="{E7A2EED6-288F-4591-BBE7-6B5A9C434326}" dt="2025-04-24T16:55:27.082" v="2" actId="47"/>
        <pc:sldMkLst>
          <pc:docMk/>
          <pc:sldMk cId="12691695" sldId="259"/>
        </pc:sldMkLst>
      </pc:sldChg>
      <pc:sldChg chg="addSp delSp modSp mod delAnim modAnim modNotesTx">
        <pc:chgData name="ella thomas" userId="58f76edfadb6493d" providerId="LiveId" clId="{E7A2EED6-288F-4591-BBE7-6B5A9C434326}" dt="2025-04-26T22:16:49.043" v="14" actId="1076"/>
        <pc:sldMkLst>
          <pc:docMk/>
          <pc:sldMk cId="2825616705" sldId="261"/>
        </pc:sldMkLst>
        <pc:picChg chg="add mod">
          <ac:chgData name="ella thomas" userId="58f76edfadb6493d" providerId="LiveId" clId="{E7A2EED6-288F-4591-BBE7-6B5A9C434326}" dt="2025-04-26T22:16:44.458" v="13"/>
          <ac:picMkLst>
            <pc:docMk/>
            <pc:sldMk cId="2825616705" sldId="261"/>
            <ac:picMk id="6" creationId="{A5ED518F-D7DB-12E1-27E3-B4A10BB05528}"/>
          </ac:picMkLst>
        </pc:picChg>
        <pc:picChg chg="add mod">
          <ac:chgData name="ella thomas" userId="58f76edfadb6493d" providerId="LiveId" clId="{E7A2EED6-288F-4591-BBE7-6B5A9C434326}" dt="2025-04-26T22:16:49.043" v="14" actId="1076"/>
          <ac:picMkLst>
            <pc:docMk/>
            <pc:sldMk cId="2825616705" sldId="261"/>
            <ac:picMk id="7" creationId="{8F415BC9-5EA7-5872-D31E-A2A40F85C4E4}"/>
          </ac:picMkLst>
        </pc:picChg>
        <pc:picChg chg="del">
          <ac:chgData name="ella thomas" userId="58f76edfadb6493d" providerId="LiveId" clId="{E7A2EED6-288F-4591-BBE7-6B5A9C434326}" dt="2025-04-26T22:16:43.650" v="12" actId="478"/>
          <ac:picMkLst>
            <pc:docMk/>
            <pc:sldMk cId="2825616705" sldId="261"/>
            <ac:picMk id="9" creationId="{B62F4C9F-BC0B-4A27-AC2B-5B91AE96E36B}"/>
          </ac:picMkLst>
        </pc:picChg>
        <pc:picChg chg="del">
          <ac:chgData name="ella thomas" userId="58f76edfadb6493d" providerId="LiveId" clId="{E7A2EED6-288F-4591-BBE7-6B5A9C434326}" dt="2025-04-26T22:16:42.440" v="11" actId="478"/>
          <ac:picMkLst>
            <pc:docMk/>
            <pc:sldMk cId="2825616705" sldId="261"/>
            <ac:picMk id="11" creationId="{B3E6FCA1-0344-C77C-9D37-6BFD46D7BD5B}"/>
          </ac:picMkLst>
        </pc:picChg>
      </pc:sldChg>
      <pc:sldChg chg="modNotesTx">
        <pc:chgData name="ella thomas" userId="58f76edfadb6493d" providerId="LiveId" clId="{E7A2EED6-288F-4591-BBE7-6B5A9C434326}" dt="2025-04-26T22:15:34.855" v="4" actId="6549"/>
        <pc:sldMkLst>
          <pc:docMk/>
          <pc:sldMk cId="2317740907" sldId="262"/>
        </pc:sldMkLst>
      </pc:sldChg>
      <pc:sldChg chg="del">
        <pc:chgData name="ella thomas" userId="58f76edfadb6493d" providerId="LiveId" clId="{E7A2EED6-288F-4591-BBE7-6B5A9C434326}" dt="2025-04-24T16:55:44.408" v="3" actId="47"/>
        <pc:sldMkLst>
          <pc:docMk/>
          <pc:sldMk cId="1726327838" sldId="266"/>
        </pc:sldMkLst>
      </pc:sldChg>
      <pc:sldChg chg="del">
        <pc:chgData name="ella thomas" userId="58f76edfadb6493d" providerId="LiveId" clId="{E7A2EED6-288F-4591-BBE7-6B5A9C434326}" dt="2025-04-24T16:55:44.408" v="3" actId="47"/>
        <pc:sldMkLst>
          <pc:docMk/>
          <pc:sldMk cId="2818934482" sldId="267"/>
        </pc:sldMkLst>
      </pc:sldChg>
      <pc:sldChg chg="del">
        <pc:chgData name="ella thomas" userId="58f76edfadb6493d" providerId="LiveId" clId="{E7A2EED6-288F-4591-BBE7-6B5A9C434326}" dt="2025-04-24T16:55:44.408" v="3" actId="47"/>
        <pc:sldMkLst>
          <pc:docMk/>
          <pc:sldMk cId="1903681123" sldId="268"/>
        </pc:sldMkLst>
      </pc:sldChg>
      <pc:sldChg chg="del">
        <pc:chgData name="ella thomas" userId="58f76edfadb6493d" providerId="LiveId" clId="{E7A2EED6-288F-4591-BBE7-6B5A9C434326}" dt="2025-04-24T16:55:44.408" v="3" actId="47"/>
        <pc:sldMkLst>
          <pc:docMk/>
          <pc:sldMk cId="2788659166" sldId="269"/>
        </pc:sldMkLst>
      </pc:sldChg>
      <pc:sldChg chg="del">
        <pc:chgData name="ella thomas" userId="58f76edfadb6493d" providerId="LiveId" clId="{E7A2EED6-288F-4591-BBE7-6B5A9C434326}" dt="2025-04-24T16:55:27.082" v="2" actId="47"/>
        <pc:sldMkLst>
          <pc:docMk/>
          <pc:sldMk cId="1907758791" sldId="272"/>
        </pc:sldMkLst>
      </pc:sldChg>
      <pc:sldChg chg="modNotesTx">
        <pc:chgData name="ella thomas" userId="58f76edfadb6493d" providerId="LiveId" clId="{E7A2EED6-288F-4591-BBE7-6B5A9C434326}" dt="2025-04-26T22:15:49.444" v="7" actId="6549"/>
        <pc:sldMkLst>
          <pc:docMk/>
          <pc:sldMk cId="1338762863" sldId="273"/>
        </pc:sldMkLst>
      </pc:sldChg>
      <pc:sldChg chg="del">
        <pc:chgData name="ella thomas" userId="58f76edfadb6493d" providerId="LiveId" clId="{E7A2EED6-288F-4591-BBE7-6B5A9C434326}" dt="2025-04-24T16:55:21.058" v="1" actId="47"/>
        <pc:sldMkLst>
          <pc:docMk/>
          <pc:sldMk cId="4282804395" sldId="274"/>
        </pc:sldMkLst>
      </pc:sldChg>
      <pc:sldChg chg="del">
        <pc:chgData name="ella thomas" userId="58f76edfadb6493d" providerId="LiveId" clId="{E7A2EED6-288F-4591-BBE7-6B5A9C434326}" dt="2025-04-24T16:55:21.058" v="1" actId="47"/>
        <pc:sldMkLst>
          <pc:docMk/>
          <pc:sldMk cId="2700972744" sldId="275"/>
        </pc:sldMkLst>
      </pc:sldChg>
      <pc:sldChg chg="del">
        <pc:chgData name="ella thomas" userId="58f76edfadb6493d" providerId="LiveId" clId="{E7A2EED6-288F-4591-BBE7-6B5A9C434326}" dt="2025-04-24T16:55:21.058" v="1" actId="47"/>
        <pc:sldMkLst>
          <pc:docMk/>
          <pc:sldMk cId="3462740330" sldId="276"/>
        </pc:sldMkLst>
      </pc:sldChg>
      <pc:sldChg chg="del">
        <pc:chgData name="ella thomas" userId="58f76edfadb6493d" providerId="LiveId" clId="{E7A2EED6-288F-4591-BBE7-6B5A9C434326}" dt="2025-04-24T16:55:21.058" v="1" actId="47"/>
        <pc:sldMkLst>
          <pc:docMk/>
          <pc:sldMk cId="3468180432" sldId="279"/>
        </pc:sldMkLst>
      </pc:sldChg>
      <pc:sldChg chg="del">
        <pc:chgData name="ella thomas" userId="58f76edfadb6493d" providerId="LiveId" clId="{E7A2EED6-288F-4591-BBE7-6B5A9C434326}" dt="2025-04-24T16:55:21.058" v="1" actId="47"/>
        <pc:sldMkLst>
          <pc:docMk/>
          <pc:sldMk cId="725828776" sldId="280"/>
        </pc:sldMkLst>
      </pc:sldChg>
      <pc:sldChg chg="del">
        <pc:chgData name="ella thomas" userId="58f76edfadb6493d" providerId="LiveId" clId="{E7A2EED6-288F-4591-BBE7-6B5A9C434326}" dt="2025-04-24T16:55:21.058" v="1" actId="47"/>
        <pc:sldMkLst>
          <pc:docMk/>
          <pc:sldMk cId="1406542348" sldId="281"/>
        </pc:sldMkLst>
      </pc:sldChg>
      <pc:sldChg chg="del">
        <pc:chgData name="ella thomas" userId="58f76edfadb6493d" providerId="LiveId" clId="{E7A2EED6-288F-4591-BBE7-6B5A9C434326}" dt="2025-04-24T16:55:21.058" v="1" actId="47"/>
        <pc:sldMkLst>
          <pc:docMk/>
          <pc:sldMk cId="452089116" sldId="284"/>
        </pc:sldMkLst>
      </pc:sldChg>
      <pc:sldChg chg="del">
        <pc:chgData name="ella thomas" userId="58f76edfadb6493d" providerId="LiveId" clId="{E7A2EED6-288F-4591-BBE7-6B5A9C434326}" dt="2025-04-24T16:55:21.058" v="1" actId="47"/>
        <pc:sldMkLst>
          <pc:docMk/>
          <pc:sldMk cId="1137719492" sldId="286"/>
        </pc:sldMkLst>
      </pc:sldChg>
      <pc:sldChg chg="del">
        <pc:chgData name="ella thomas" userId="58f76edfadb6493d" providerId="LiveId" clId="{E7A2EED6-288F-4591-BBE7-6B5A9C434326}" dt="2025-04-24T16:55:05.752" v="0" actId="47"/>
        <pc:sldMkLst>
          <pc:docMk/>
          <pc:sldMk cId="1559882464" sldId="287"/>
        </pc:sldMkLst>
      </pc:sldChg>
      <pc:sldChg chg="modNotesTx">
        <pc:chgData name="ella thomas" userId="58f76edfadb6493d" providerId="LiveId" clId="{E7A2EED6-288F-4591-BBE7-6B5A9C434326}" dt="2025-04-26T22:15:45.478" v="6" actId="6549"/>
        <pc:sldMkLst>
          <pc:docMk/>
          <pc:sldMk cId="3815416044" sldId="2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46900-6969-4CA7-8315-065185B15120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DE808-E793-4C2C-88E5-FD16D02C67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232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E808-E793-4C2C-88E5-FD16D02C67B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116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E808-E793-4C2C-88E5-FD16D02C67B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756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E808-E793-4C2C-88E5-FD16D02C67B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872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3370B-B8FF-9805-F4F3-5056AA4E8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30C7A2-BF2B-F1B5-E08A-317FD4E0EF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C72D87-770C-29E0-90BF-680B22892C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07221-578A-A5DD-3F76-86A18179B0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E808-E793-4C2C-88E5-FD16D02C67B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180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2D736-8738-42AD-5DAC-D6C6FBFBF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D9BBA1-7FF3-9EC2-FA44-301B748C32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F532A3-D575-903A-6263-464E6D9FC4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89FDB-1E62-8ED4-2E5D-7B15E74F0A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E808-E793-4C2C-88E5-FD16D02C67B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59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E808-E793-4C2C-88E5-FD16D02C67B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242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E808-E793-4C2C-88E5-FD16D02C67B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593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E808-E793-4C2C-88E5-FD16D02C67B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37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5511-281B-824C-9BCE-F4F86822C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3E04F0-9A20-C440-9D5A-681C991ED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CEADC-F336-7D4B-96D8-9E29261F7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FA80-B512-4810-9269-4D42C5C15C6D}" type="datetime1">
              <a:rPr lang="LID4096" smtClean="0"/>
              <a:t>04/27/2025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440A0-AFAF-DE4E-B355-FE9C5BB46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23469-931C-EA47-9184-F5F5789D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E79-1422-9B4C-8E8A-8F5E92112C0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9987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CE7FF-F5D9-E440-B6A0-9C07D3921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62D002-0A1E-2049-888A-F78FB9D75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8C46E-5FD4-494D-BE15-39F0CAA64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B3F6-FEE0-4116-9B08-DB0B7C1AB1CB}" type="datetime1">
              <a:rPr lang="LID4096" smtClean="0"/>
              <a:t>04/27/2025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3A98B-01C6-A649-B979-69F33BD9A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3C12B-9CCA-984F-A1D5-52AA1ABC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E79-1422-9B4C-8E8A-8F5E92112C0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051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C32C7F-C305-2A42-82F8-7A48D6D58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17C3AD-99B7-B544-8228-A0FDFDFF7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B5FDA-552E-AE42-8896-52AE78A5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E59E-E573-4B3A-8DAC-60A793868336}" type="datetime1">
              <a:rPr lang="LID4096" smtClean="0"/>
              <a:t>04/27/2025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3DE7A-466B-2B47-8CD2-EFDC55282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F1F82-F297-4D41-B763-7C0EDCC2F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E79-1422-9B4C-8E8A-8F5E92112C0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90205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CF630-18EE-5E43-9076-D603B4DD3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37020-98D5-A34F-8D81-F22598017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FD5DF-145B-AE49-B553-A440BE570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4465-3489-4C51-9D58-27A849A3714A}" type="datetime1">
              <a:rPr lang="LID4096" smtClean="0"/>
              <a:t>04/27/2025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3DFF3-BC66-9C40-A5CB-76CC04231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6DFC7-5629-1144-AB7E-757015CDB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E79-1422-9B4C-8E8A-8F5E92112C0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0753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A2FA4-A755-964E-A152-C69B324B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C7C85-F6B9-E24F-A096-3531FBB0A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FE4BF-68F0-724A-BDE2-A5CA2CAC5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965E-AC33-4E23-A303-7440047DBB1D}" type="datetime1">
              <a:rPr lang="LID4096" smtClean="0"/>
              <a:t>04/27/2025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62FCD-7670-6F40-83BB-6E7F084A8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85FB5-5FEA-4E40-8FCE-7ACB1BF2E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E79-1422-9B4C-8E8A-8F5E92112C0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8826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A41C4-C976-664F-BD64-F476BCDD6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D92E5-76F6-8E42-82B8-C373B7FF2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BFD7E-F7AD-B048-9383-B8A8C3CF4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3DA8C-12E1-E244-A751-1C0008D5D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A1D1-A520-431D-83EC-E8D70890FABB}" type="datetime1">
              <a:rPr lang="LID4096" smtClean="0"/>
              <a:t>04/27/2025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71E8D-E3ED-D54A-8709-A05BA45F8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A587C-153D-184B-B12F-F300A4A2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E79-1422-9B4C-8E8A-8F5E92112C0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7206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31E0F-33F3-A240-9548-26E43887E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3FA12-E636-0845-B5B0-3DC829D3F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34256-746B-9745-862A-B5E42C082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751624-FA85-214E-9983-417F03073C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8A41E4-52FC-8745-B533-2B4FB55DB3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560414-5C10-4A44-9D6C-623C55B04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FE3F-8112-41D8-9C7D-1F71732B3892}" type="datetime1">
              <a:rPr lang="LID4096" smtClean="0"/>
              <a:t>04/27/2025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E5B14F-EFEE-544E-8DAA-EA5BBF137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8154B3-0B75-2344-9A87-AF196319F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E79-1422-9B4C-8E8A-8F5E92112C0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659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4010B-8555-7241-8CB6-3AF654948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B21D53-3163-F04F-BCEB-6D1641EA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286F-FE91-4F14-8D9B-44074EEFF401}" type="datetime1">
              <a:rPr lang="LID4096" smtClean="0"/>
              <a:t>04/27/2025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0D13D1-931D-144D-B272-7A7D7C3C9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0E2CB-78DA-4B48-BEEF-D7FC22A3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E79-1422-9B4C-8E8A-8F5E92112C0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08914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29C9BE-9E8E-F246-9FA0-B3BF7EDB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6CD1-7E29-486B-B353-62ECD2DB4BF4}" type="datetime1">
              <a:rPr lang="LID4096" smtClean="0"/>
              <a:t>04/27/2025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EA8C6F-88CB-9445-A8B0-AF7BFCAF6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007C9-E126-A946-BD65-F5D3B1E0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E79-1422-9B4C-8E8A-8F5E92112C0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4485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F137B-CC58-5747-9561-FDBF704F0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42AC8-9FD5-9145-8F67-2969EB4B0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C632E2-0A9B-FE4B-98D4-403047E30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ECBF07-A860-0744-BC56-FD0894BCF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114C-D20F-4E7B-8B6A-5B8E7FDAF8FC}" type="datetime1">
              <a:rPr lang="LID4096" smtClean="0"/>
              <a:t>04/27/2025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6454B-4DE4-C84E-A52A-E3FDA5CD9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328B90-A760-2A4F-9AB0-65EEFEF36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E79-1422-9B4C-8E8A-8F5E92112C0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1861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1E426-1599-074F-AC73-3AC2DB5F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9C0DF1-24E5-794B-A18C-D55C5D649B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1FE8D-39D4-1645-BD04-19B6F4079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96015-E4E7-B44B-903C-676C527CD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F5E2-92BE-494D-A57A-63A822994F71}" type="datetime1">
              <a:rPr lang="LID4096" smtClean="0"/>
              <a:t>04/27/2025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5BE8D4-F323-0348-8065-38D5FF579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B322D-4371-5B47-97DA-63B342012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E79-1422-9B4C-8E8A-8F5E92112C0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09951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BEB2A1-D081-E54F-B835-3D15FC1B9756}"/>
              </a:ext>
            </a:extLst>
          </p:cNvPr>
          <p:cNvSpPr/>
          <p:nvPr userDrawn="1"/>
        </p:nvSpPr>
        <p:spPr>
          <a:xfrm>
            <a:off x="0" y="0"/>
            <a:ext cx="12192000" cy="115503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45E7BE-C2FA-E84D-A440-024B548F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773"/>
            <a:ext cx="11251131" cy="664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96A3C-55D6-024A-AB82-F8F3EE8EE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82FBE-71BB-E44D-8B0C-DB1497ECF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4F26E-0799-4FC0-AEED-88CA3335D992}" type="datetime1">
              <a:rPr lang="LID4096" smtClean="0"/>
              <a:t>04/27/2025</a:t>
            </a:fld>
            <a:endParaRPr lang="en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BD749-A04B-4F4B-A63E-88DE71FCF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D9B61-3EC0-AF41-B873-DB4D0DB39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7FE79-1422-9B4C-8E8A-8F5E92112C09}" type="slidenum">
              <a:rPr lang="en-IT" smtClean="0"/>
              <a:t>‹#›</a:t>
            </a:fld>
            <a:endParaRPr lang="en-IT"/>
          </a:p>
        </p:txBody>
      </p:sp>
      <p:pic>
        <p:nvPicPr>
          <p:cNvPr id="2050" name="Picture 2" descr="Lauree Informatica - Lauree in Informatica Universita' di Padova">
            <a:extLst>
              <a:ext uri="{FF2B5EF4-FFF2-40B4-BE49-F238E27FC236}">
                <a16:creationId xmlns:a16="http://schemas.microsoft.com/office/drawing/2014/main" id="{69F81B22-6B2E-EE47-A018-8BB48DFD07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9" y="45789"/>
            <a:ext cx="2363270" cy="10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01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8" Type="http://schemas.openxmlformats.org/officeDocument/2006/relationships/image" Target="../media/image46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8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49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47684-324A-BF68-6F99-93FF1A287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0771"/>
            <a:ext cx="9144000" cy="23876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Changes in hourly rainfall return levels due to temperature shifts: global assessment of the TENAX model 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B87AC6-2166-F56C-2277-AD8C7594F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0591"/>
            <a:ext cx="9144000" cy="1655762"/>
          </a:xfrm>
        </p:spPr>
        <p:txBody>
          <a:bodyPr/>
          <a:lstStyle/>
          <a:p>
            <a:r>
              <a:rPr lang="en-US" b="1" i="0" dirty="0">
                <a:effectLst/>
                <a:latin typeface="Open Sans" panose="020B0606030504020204" pitchFamily="34" charset="0"/>
              </a:rPr>
              <a:t>Ella Thomas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, Marco Borga, Petr </a:t>
            </a:r>
            <a:r>
              <a:rPr lang="en-US" b="0" i="0" dirty="0" err="1">
                <a:effectLst/>
                <a:latin typeface="Open Sans" panose="020B0606030504020204" pitchFamily="34" charset="0"/>
              </a:rPr>
              <a:t>Vohnicky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US" b="0" dirty="0">
                <a:effectLst/>
                <a:latin typeface="Open Sans" panose="020B0606030504020204" pitchFamily="34" charset="0"/>
              </a:rPr>
              <a:t>Eleonora Dallan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, and Francesco Marra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E7A31E-5668-D28E-B8A5-E6166A8C3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47" y="5874360"/>
            <a:ext cx="990000" cy="99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7F82E3-9EAD-BBEE-D0FC-E090BC0B4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269" y="6026229"/>
            <a:ext cx="1387441" cy="6862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2314C9-565D-2369-5743-952F265D0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21" y="5874359"/>
            <a:ext cx="1978249" cy="9066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E4006B-AD5B-D365-4770-4DF429A05F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1710" y="6069572"/>
            <a:ext cx="1838582" cy="63826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112AF-799A-C61B-8E0A-6979C2D27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E79-1422-9B4C-8E8A-8F5E92112C09}" type="slidenum">
              <a:rPr lang="en-IT" smtClean="0"/>
              <a:t>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51364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09D88-B8C8-96BD-437F-EAC740918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A4FF7-46CB-110D-71DC-ABE9DC320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EAC7C-2023-AABF-FFBD-3A21C57F9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E79-1422-9B4C-8E8A-8F5E92112C09}" type="slidenum">
              <a:rPr lang="en-IT" smtClean="0"/>
              <a:t>10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061367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2FF7B-F879-DCF0-1C9B-B9BF781D6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Bib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C69F5-AA98-A1BD-6E2E-02EC3DFF2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Beck, H.E. </a:t>
            </a:r>
            <a:r>
              <a:rPr lang="en-US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 al.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(2018) ‘Present and future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Köppen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-Geiger climate classification maps at 1-km resolution’, </a:t>
            </a:r>
            <a:r>
              <a:rPr lang="en-US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Scientific Data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5(1), p. 180214. Available at: https://doi.org/10.1038/sdata.2018.214.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Dallan, E. </a:t>
            </a:r>
            <a:r>
              <a:rPr lang="en-US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 al.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(2023) ‘How well does a convection-permitting regional climate model represent the reverse orographic effect of extreme hourly precipitation?’, </a:t>
            </a:r>
            <a:r>
              <a:rPr lang="en-US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Hydrology and Earth System Sciences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27(5), pp. 1133–1149. Available at: https://doi.org/10.5194/hess-27-1133-2023.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Lewis, E. </a:t>
            </a:r>
            <a:r>
              <a:rPr lang="en-US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 al.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(2019) ‘GSDR: A Global Sub-Daily Rainfall Dataset’. Available at: https://doi.org/10.1175/JCLI-D-18-0143.1.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Marra, F. </a:t>
            </a:r>
            <a:r>
              <a:rPr lang="en-US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 al.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(2024) ‘Predicting extreme sub-hourly precipitation intensification based on temperature shifts’, </a:t>
            </a:r>
            <a:r>
              <a:rPr lang="en-US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Hydrology and Earth System Sciences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28(2), pp. 375–389. Available at: https://doi.org/10.5194/hess-28-375-2024.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D3A82-EF38-A54B-C5BC-D6E982E45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E79-1422-9B4C-8E8A-8F5E92112C09}" type="slidenum">
              <a:rPr lang="en-IT" smtClean="0"/>
              <a:t>11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98486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91CEF-5E8D-BD4E-7C8B-C1168E9D4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8F128-E0FC-59BA-18A5-953CAD36F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664" y="1429966"/>
            <a:ext cx="5952676" cy="542803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GB" dirty="0"/>
              <a:t>Extremes are changing</a:t>
            </a:r>
          </a:p>
          <a:p>
            <a:pPr>
              <a:spcBef>
                <a:spcPts val="1800"/>
              </a:spcBef>
            </a:pPr>
            <a:r>
              <a:rPr lang="en-GB" dirty="0"/>
              <a:t>Large-scale parameterised models provide enough data, do not fully represent convective rainfall.</a:t>
            </a:r>
          </a:p>
          <a:p>
            <a:pPr>
              <a:spcBef>
                <a:spcPts val="1800"/>
              </a:spcBef>
            </a:pPr>
            <a:r>
              <a:rPr lang="en-GB" dirty="0"/>
              <a:t>Convection-permitting models only provide short time-frames. Still have biases in short duration rainfall. </a:t>
            </a:r>
          </a:p>
          <a:p>
            <a:pPr>
              <a:spcBef>
                <a:spcPts val="1800"/>
              </a:spcBef>
            </a:pPr>
            <a:r>
              <a:rPr lang="en-GB" dirty="0"/>
              <a:t>Observations are the “truest” measure. Need statistical extrapolation based on physical arguments.</a:t>
            </a:r>
          </a:p>
          <a:p>
            <a:pPr marL="0" indent="0">
              <a:spcBef>
                <a:spcPts val="1800"/>
              </a:spcBef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8BC286-3DB3-F61A-9D8F-ECDE43DE6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393" y="1469273"/>
            <a:ext cx="6016205" cy="462587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F9E0D3-E605-FD45-49BE-8941C01D9669}"/>
              </a:ext>
            </a:extLst>
          </p:cNvPr>
          <p:cNvSpPr txBox="1">
            <a:spLocks/>
          </p:cNvSpPr>
          <p:nvPr/>
        </p:nvSpPr>
        <p:spPr>
          <a:xfrm>
            <a:off x="321663" y="5616279"/>
            <a:ext cx="10950857" cy="1541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7DDD50-5C8C-C7C2-C298-032A975D8753}"/>
              </a:ext>
            </a:extLst>
          </p:cNvPr>
          <p:cNvSpPr txBox="1"/>
          <p:nvPr/>
        </p:nvSpPr>
        <p:spPr>
          <a:xfrm>
            <a:off x="6358693" y="6142322"/>
            <a:ext cx="52116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effectLst/>
              </a:rPr>
              <a:t>Fig from Dallan, E. </a:t>
            </a:r>
            <a:r>
              <a:rPr lang="en-US" b="0" i="1" dirty="0">
                <a:effectLst/>
              </a:rPr>
              <a:t>et al</a:t>
            </a:r>
            <a:r>
              <a:rPr lang="en-US" b="0" i="0" dirty="0">
                <a:effectLst/>
              </a:rPr>
              <a:t>., </a:t>
            </a:r>
            <a:r>
              <a:rPr lang="en-US" b="0" i="1" dirty="0">
                <a:effectLst/>
              </a:rPr>
              <a:t>H</a:t>
            </a:r>
            <a:r>
              <a:rPr lang="en-US" i="1" dirty="0"/>
              <a:t>E</a:t>
            </a:r>
            <a:r>
              <a:rPr lang="en-US" b="0" i="1" dirty="0">
                <a:effectLst/>
              </a:rPr>
              <a:t>SS</a:t>
            </a:r>
            <a:r>
              <a:rPr lang="en-US" b="0" i="0" dirty="0">
                <a:effectLst/>
              </a:rPr>
              <a:t>, 2023.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2D5D1-78E0-380B-5305-1EC7E6A9A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E79-1422-9B4C-8E8A-8F5E92112C09}" type="slidenum">
              <a:rPr lang="en-IT" smtClean="0"/>
              <a:t>2</a:t>
            </a:fld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308874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EB361-FDA7-386A-921D-3211AFE44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TENAX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40713-E461-7C2E-612A-363372AC7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72" y="4845473"/>
            <a:ext cx="7328755" cy="1769754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Has been tested on 10-minute data in the alps</a:t>
            </a:r>
            <a:br>
              <a:rPr lang="en-GB" sz="2400" dirty="0"/>
            </a:br>
            <a:r>
              <a:rPr lang="en-GB" sz="2400" dirty="0"/>
              <a:t>(fig from Marra </a:t>
            </a:r>
            <a:r>
              <a:rPr lang="en-GB" sz="2400" i="1" dirty="0"/>
              <a:t>et al</a:t>
            </a:r>
            <a:r>
              <a:rPr lang="en-GB" sz="2400" dirty="0"/>
              <a:t>., </a:t>
            </a:r>
            <a:r>
              <a:rPr lang="en-GB" sz="2400" i="1" dirty="0"/>
              <a:t>HESS</a:t>
            </a:r>
            <a:r>
              <a:rPr lang="en-GB" sz="2400" dirty="0"/>
              <a:t>, 2024)</a:t>
            </a:r>
          </a:p>
          <a:p>
            <a:r>
              <a:rPr lang="en-GB" sz="2400" dirty="0"/>
              <a:t>Our objective is to understand how to set up the models globally, and test TENAX in a variety of climate types.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028F6-D6DC-BE60-F252-5ACA1E8A3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17" y="2056675"/>
            <a:ext cx="3619892" cy="26178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8B5112-A54C-9D9F-4681-6D0AF755C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281" y="2056675"/>
            <a:ext cx="3827646" cy="255469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825571-4465-180D-91FB-9E355EF267BA}"/>
              </a:ext>
            </a:extLst>
          </p:cNvPr>
          <p:cNvSpPr txBox="1">
            <a:spLocks/>
          </p:cNvSpPr>
          <p:nvPr/>
        </p:nvSpPr>
        <p:spPr>
          <a:xfrm>
            <a:off x="645160" y="1347021"/>
            <a:ext cx="10515600" cy="7412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Combines temperature-precipitation scaling with statistical models for extreme precipitation.</a:t>
            </a:r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1C5236-4EFF-2DFC-AD48-02FE1B3D0C26}"/>
              </a:ext>
            </a:extLst>
          </p:cNvPr>
          <p:cNvGrpSpPr/>
          <p:nvPr/>
        </p:nvGrpSpPr>
        <p:grpSpPr>
          <a:xfrm>
            <a:off x="7765339" y="2184377"/>
            <a:ext cx="4245687" cy="4057347"/>
            <a:chOff x="7851714" y="3618841"/>
            <a:chExt cx="3309046" cy="316225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25F85DFF-CAE0-2EFE-46DF-CC9ED593A6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50"/>
            <a:stretch/>
          </p:blipFill>
          <p:spPr bwMode="auto">
            <a:xfrm>
              <a:off x="7953022" y="3674716"/>
              <a:ext cx="3207738" cy="3050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F2611D-3DD5-7E95-E1B6-65F27C07F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51714" y="3618841"/>
              <a:ext cx="428685" cy="281979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389AB83-5658-374A-2054-92BAB7102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94334" y="6504833"/>
              <a:ext cx="1762371" cy="276264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AF2F0A4-72D5-D26F-8AFA-4803FB8049A3}"/>
              </a:ext>
            </a:extLst>
          </p:cNvPr>
          <p:cNvSpPr txBox="1"/>
          <p:nvPr/>
        </p:nvSpPr>
        <p:spPr>
          <a:xfrm rot="19579525">
            <a:off x="9135358" y="3518401"/>
            <a:ext cx="1146522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TENAX prediction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F8CF963-8811-902B-6465-DB8CDF10E8E0}"/>
              </a:ext>
            </a:extLst>
          </p:cNvPr>
          <p:cNvCxnSpPr>
            <a:cxnSpLocks/>
          </p:cNvCxnSpPr>
          <p:nvPr/>
        </p:nvCxnSpPr>
        <p:spPr>
          <a:xfrm>
            <a:off x="6743546" y="5052624"/>
            <a:ext cx="1180381" cy="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06B66A1-4AAD-8A7F-B658-B7C3E6B1F149}"/>
              </a:ext>
            </a:extLst>
          </p:cNvPr>
          <p:cNvSpPr txBox="1"/>
          <p:nvPr/>
        </p:nvSpPr>
        <p:spPr>
          <a:xfrm>
            <a:off x="8529879" y="1962269"/>
            <a:ext cx="1403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Hindcast</a:t>
            </a:r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175ADE1-FC46-0C46-6B9E-D283A539B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E79-1422-9B4C-8E8A-8F5E92112C09}" type="slidenum">
              <a:rPr lang="en-IT" smtClean="0"/>
              <a:t>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61069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5F6F2-0D99-8AA4-0FC9-A8571BFCB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FE6DD-119E-0AFC-62A2-69F34DF63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16074-1564-9B79-B9E2-1EF97379C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567" y="4981144"/>
            <a:ext cx="7945764" cy="2057057"/>
          </a:xfrm>
        </p:spPr>
        <p:txBody>
          <a:bodyPr>
            <a:normAutofit/>
          </a:bodyPr>
          <a:lstStyle/>
          <a:p>
            <a:r>
              <a:rPr lang="en-GB" dirty="0"/>
              <a:t>Identify ordinary events</a:t>
            </a:r>
          </a:p>
          <a:p>
            <a:pPr lvl="1"/>
            <a:r>
              <a:rPr lang="en-GB" dirty="0"/>
              <a:t>Independent, separated by at least 24 hours.</a:t>
            </a:r>
          </a:p>
          <a:p>
            <a:pPr lvl="1"/>
            <a:r>
              <a:rPr lang="en-GB" dirty="0"/>
              <a:t>Temperature averaged 24 hours before the peak precipitation of each event.</a:t>
            </a:r>
          </a:p>
        </p:txBody>
      </p:sp>
      <p:pic>
        <p:nvPicPr>
          <p:cNvPr id="4" name="Picture 3" descr="A map of the world with red dots&#10;&#10;Description automatically generated">
            <a:extLst>
              <a:ext uri="{FF2B5EF4-FFF2-40B4-BE49-F238E27FC236}">
                <a16:creationId xmlns:a16="http://schemas.microsoft.com/office/drawing/2014/main" id="{747A91D4-7A2D-CC60-5E6D-F15C9438CD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187" t="8979" r="8767" b="48914"/>
          <a:stretch/>
        </p:blipFill>
        <p:spPr>
          <a:xfrm>
            <a:off x="6096000" y="3137326"/>
            <a:ext cx="6012946" cy="15456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56C54A-2565-50E5-D1FF-4FD9210C17D1}"/>
              </a:ext>
            </a:extLst>
          </p:cNvPr>
          <p:cNvSpPr txBox="1"/>
          <p:nvPr/>
        </p:nvSpPr>
        <p:spPr>
          <a:xfrm>
            <a:off x="4214148" y="3277084"/>
            <a:ext cx="1767479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/>
              <a:t>less than 10% missing data</a:t>
            </a:r>
          </a:p>
        </p:txBody>
      </p:sp>
      <p:pic>
        <p:nvPicPr>
          <p:cNvPr id="1026" name="Picture 2" descr="figure 1">
            <a:extLst>
              <a:ext uri="{FF2B5EF4-FFF2-40B4-BE49-F238E27FC236}">
                <a16:creationId xmlns:a16="http://schemas.microsoft.com/office/drawing/2014/main" id="{2A69C5DF-1403-9E46-978E-E4D4CD5F5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4" t="6984" r="8999" b="79281"/>
          <a:stretch/>
        </p:blipFill>
        <p:spPr bwMode="auto">
          <a:xfrm>
            <a:off x="5567688" y="1249811"/>
            <a:ext cx="6521644" cy="142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D90654-5FD2-7814-1707-B0AC8FB8C9AA}"/>
              </a:ext>
            </a:extLst>
          </p:cNvPr>
          <p:cNvSpPr txBox="1">
            <a:spLocks/>
          </p:cNvSpPr>
          <p:nvPr/>
        </p:nvSpPr>
        <p:spPr>
          <a:xfrm>
            <a:off x="581527" y="1483010"/>
            <a:ext cx="10515600" cy="20570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GSDR dataset  </a:t>
            </a:r>
            <a:r>
              <a:rPr lang="en-US" sz="19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(Lewis </a:t>
            </a:r>
            <a:r>
              <a:rPr lang="en-US" sz="1900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 al.</a:t>
            </a:r>
            <a:r>
              <a:rPr lang="en-US" sz="19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900" i="1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J.Clim</a:t>
            </a:r>
            <a:r>
              <a:rPr lang="en-US" sz="19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2019)</a:t>
            </a:r>
            <a:endParaRPr lang="en-GB" dirty="0"/>
          </a:p>
          <a:p>
            <a:r>
              <a:rPr lang="en-GB" dirty="0"/>
              <a:t>We focus on Germany, Japan, USA.</a:t>
            </a:r>
          </a:p>
          <a:p>
            <a:pPr lvl="1"/>
            <a:r>
              <a:rPr lang="en-GB" dirty="0"/>
              <a:t>Highest number of “complete” years</a:t>
            </a:r>
          </a:p>
          <a:p>
            <a:pPr lvl="1"/>
            <a:r>
              <a:rPr lang="en-GB" dirty="0"/>
              <a:t>Range of climate types</a:t>
            </a:r>
          </a:p>
          <a:p>
            <a:r>
              <a:rPr lang="en-GB" dirty="0"/>
              <a:t>ERA5-land temperature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A0C79-70D6-7F61-5A26-62E82C6F5C9B}"/>
              </a:ext>
            </a:extLst>
          </p:cNvPr>
          <p:cNvSpPr txBox="1"/>
          <p:nvPr/>
        </p:nvSpPr>
        <p:spPr>
          <a:xfrm>
            <a:off x="6269620" y="2630753"/>
            <a:ext cx="58197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Fig from Beck, H. E. </a:t>
            </a:r>
            <a:r>
              <a:rPr lang="en-US" b="0" i="1" dirty="0">
                <a:solidFill>
                  <a:srgbClr val="222222"/>
                </a:solidFill>
                <a:effectLst/>
                <a:latin typeface="-apple-system"/>
              </a:rPr>
              <a:t>et al.,</a:t>
            </a: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en-US" b="0" i="1" dirty="0">
                <a:solidFill>
                  <a:srgbClr val="222222"/>
                </a:solidFill>
                <a:effectLst/>
                <a:latin typeface="-apple-system"/>
              </a:rPr>
              <a:t>Sci. Data,</a:t>
            </a: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 2018</a:t>
            </a:r>
            <a:endParaRPr lang="en-US" sz="1200" dirty="0">
              <a:effectLst/>
              <a:latin typeface="Arial" panose="020B0604020202020204" pitchFamily="34" charset="0"/>
            </a:endParaRPr>
          </a:p>
          <a:p>
            <a:endParaRPr lang="en-GB" sz="12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0C1F583-73E3-CA48-634F-7A9E9792E7E9}"/>
              </a:ext>
            </a:extLst>
          </p:cNvPr>
          <p:cNvGrpSpPr/>
          <p:nvPr/>
        </p:nvGrpSpPr>
        <p:grpSpPr>
          <a:xfrm>
            <a:off x="10668000" y="4718160"/>
            <a:ext cx="1199897" cy="1262015"/>
            <a:chOff x="10841219" y="4818380"/>
            <a:chExt cx="1020582" cy="1050254"/>
          </a:xfrm>
        </p:grpSpPr>
        <p:pic>
          <p:nvPicPr>
            <p:cNvPr id="16" name="Picture 15" descr="A map of the world with red dots&#10;&#10;Description automatically generated">
              <a:extLst>
                <a:ext uri="{FF2B5EF4-FFF2-40B4-BE49-F238E27FC236}">
                  <a16:creationId xmlns:a16="http://schemas.microsoft.com/office/drawing/2014/main" id="{666E143F-B0FD-7A4A-C39F-E626B8763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6440" b="93892" l="3497" r="12762">
                          <a14:foregroundMark x1="4720" y1="82897" x2="4371" y2="82548"/>
                          <a14:foregroundMark x1="4545" y1="87958" x2="4458" y2="87435"/>
                          <a14:foregroundMark x1="4545" y1="82897" x2="4371" y2="82548"/>
                          <a14:foregroundMark x1="4633" y1="92670" x2="4371" y2="92496"/>
                          <a14:foregroundMark x1="4458" y1="83072" x2="4545" y2="83072"/>
                          <a14:foregroundMark x1="4808" y1="93368" x2="4458" y2="91972"/>
                          <a14:foregroundMark x1="7955" y1="93717" x2="8042" y2="91623"/>
                          <a14:foregroundMark x1="9528" y1="91798" x2="8479" y2="93194"/>
                          <a14:foregroundMark x1="10490" y1="92147" x2="10052" y2="93194"/>
                          <a14:foregroundMark x1="10577" y1="93717" x2="11014" y2="92321"/>
                          <a14:foregroundMark x1="10577" y1="94066" x2="10752" y2="91798"/>
                          <a14:foregroundMark x1="7955" y1="87086" x2="11101" y2="87260"/>
                          <a14:foregroundMark x1="10577" y1="86911" x2="12063" y2="88133"/>
                          <a14:foregroundMark x1="10577" y1="87086" x2="10577" y2="87958"/>
                          <a14:foregroundMark x1="10577" y1="88831" x2="11101" y2="88482"/>
                          <a14:foregroundMark x1="11101" y1="88133" x2="10927" y2="89005"/>
                          <a14:foregroundMark x1="11976" y1="87086" x2="11976" y2="89180"/>
                          <a14:foregroundMark x1="7867" y1="86911" x2="8654" y2="88831"/>
                          <a14:foregroundMark x1="8566" y1="88133" x2="7780" y2="88831"/>
                          <a14:foregroundMark x1="8042" y1="89005" x2="7955" y2="88133"/>
                          <a14:foregroundMark x1="8479" y1="87086" x2="9178" y2="87784"/>
                          <a14:foregroundMark x1="9178" y1="87435" x2="9703" y2="86562"/>
                          <a14:foregroundMark x1="9353" y1="88656" x2="9790" y2="86736"/>
                          <a14:foregroundMark x1="9441" y1="88831" x2="10227" y2="86736"/>
                          <a14:foregroundMark x1="10140" y1="88307" x2="10315" y2="88307"/>
                          <a14:foregroundMark x1="10664" y1="88133" x2="10839" y2="88482"/>
                          <a14:foregroundMark x1="11538" y1="86736" x2="12150" y2="89005"/>
                          <a14:foregroundMark x1="12063" y1="89354" x2="12238" y2="90227"/>
                          <a14:foregroundMark x1="11976" y1="89180" x2="11538" y2="89354"/>
                          <a14:foregroundMark x1="12150" y1="88831" x2="11888" y2="89529"/>
                          <a14:foregroundMark x1="11801" y1="84293" x2="11888" y2="83246"/>
                          <a14:foregroundMark x1="10927" y1="83770" x2="10927" y2="83246"/>
                          <a14:foregroundMark x1="11014" y1="82373" x2="11276" y2="84293"/>
                          <a14:foregroundMark x1="10927" y1="81326" x2="10927" y2="81850"/>
                          <a14:foregroundMark x1="10927" y1="81675" x2="11101" y2="81850"/>
                          <a14:foregroundMark x1="10927" y1="83072" x2="10927" y2="83770"/>
                          <a14:foregroundMark x1="9703" y1="81152" x2="8479" y2="80803"/>
                          <a14:foregroundMark x1="8566" y1="81326" x2="7605" y2="82373"/>
                          <a14:foregroundMark x1="8042" y1="83246" x2="8392" y2="84817"/>
                          <a14:foregroundMark x1="8129" y1="82548" x2="9091" y2="83072"/>
                          <a14:foregroundMark x1="9528" y1="81850" x2="9003" y2="83944"/>
                          <a14:foregroundMark x1="9441" y1="83595" x2="10490" y2="81326"/>
                          <a14:foregroundMark x1="9441" y1="82897" x2="9790" y2="82199"/>
                          <a14:foregroundMark x1="9703" y1="83072" x2="9528" y2="83595"/>
                          <a14:foregroundMark x1="9790" y1="83072" x2="10490" y2="83072"/>
                          <a14:foregroundMark x1="10927" y1="83595" x2="9965" y2="83072"/>
                          <a14:foregroundMark x1="11014" y1="82024" x2="11276" y2="81152"/>
                          <a14:foregroundMark x1="10839" y1="81675" x2="11189" y2="83421"/>
                          <a14:foregroundMark x1="11713" y1="81675" x2="11189" y2="80628"/>
                          <a14:foregroundMark x1="10927" y1="82897" x2="12325" y2="83944"/>
                          <a14:foregroundMark x1="12150" y1="81501" x2="12238" y2="83944"/>
                          <a14:foregroundMark x1="12063" y1="81675" x2="12063" y2="83246"/>
                          <a14:foregroundMark x1="9178" y1="79930" x2="8829" y2="77836"/>
                          <a14:foregroundMark x1="9878" y1="77312" x2="9965" y2="77836"/>
                          <a14:foregroundMark x1="10577" y1="77138" x2="10927" y2="76614"/>
                          <a14:foregroundMark x1="10664" y1="78185" x2="9790" y2="76963"/>
                          <a14:foregroundMark x1="9091" y1="77661" x2="9003" y2="78534"/>
                          <a14:foregroundMark x1="7955" y1="77138" x2="8217" y2="77661"/>
                          <a14:foregroundMark x1="8829" y1="77487" x2="10140" y2="78709"/>
                          <a14:foregroundMark x1="10664" y1="93019" x2="10140" y2="89354"/>
                          <a14:foregroundMark x1="9091" y1="89005" x2="9266" y2="88831"/>
                          <a14:foregroundMark x1="8566" y1="82723" x2="8479" y2="79407"/>
                          <a14:foregroundMark x1="9878" y1="80803" x2="10140" y2="80977"/>
                          <a14:foregroundMark x1="11014" y1="76789" x2="11276" y2="86213"/>
                          <a14:foregroundMark x1="11713" y1="82199" x2="12325" y2="82723"/>
                          <a14:foregroundMark x1="12325" y1="83595" x2="12675" y2="81675"/>
                          <a14:foregroundMark x1="12413" y1="82723" x2="12500" y2="84642"/>
                          <a14:foregroundMark x1="12587" y1="82897" x2="12762" y2="83944"/>
                          <a14:foregroundMark x1="12500" y1="82024" x2="12762" y2="84817"/>
                          <a14:foregroundMark x1="12587" y1="87260" x2="12587" y2="89180"/>
                          <a14:foregroundMark x1="12587" y1="85340" x2="12762" y2="89878"/>
                        </a14:backgroundRemoval>
                      </a14:imgEffect>
                    </a14:imgLayer>
                  </a14:imgProps>
                </a:ext>
              </a:extLst>
            </a:blip>
            <a:srcRect l="2463" t="74899" r="87115" b="4496"/>
            <a:stretch/>
          </p:blipFill>
          <p:spPr>
            <a:xfrm>
              <a:off x="10841219" y="4818380"/>
              <a:ext cx="1020582" cy="101065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9CD4A32-8C45-35EF-7B76-72B940A1B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97074" y="5620949"/>
              <a:ext cx="400106" cy="24768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538AA15-A267-E38A-0378-CF9FAC483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1" b="14539"/>
            <a:stretch/>
          </p:blipFill>
          <p:spPr>
            <a:xfrm>
              <a:off x="10859780" y="5318365"/>
              <a:ext cx="470964" cy="24768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486897C-3F58-ECD1-76FF-0B61AD9C3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897073" y="5031036"/>
              <a:ext cx="400106" cy="30877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87F5426-B936-6A27-E624-65033D9F6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897073" y="4853703"/>
              <a:ext cx="437399" cy="275065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9932B6E-6EE8-876C-0B1B-83DBFC5DE58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7850"/>
          <a:stretch/>
        </p:blipFill>
        <p:spPr>
          <a:xfrm>
            <a:off x="83054" y="3436965"/>
            <a:ext cx="4060513" cy="3421035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E3F0470-B823-BF5D-C601-09C515B6B3E9}"/>
              </a:ext>
            </a:extLst>
          </p:cNvPr>
          <p:cNvCxnSpPr>
            <a:cxnSpLocks/>
          </p:cNvCxnSpPr>
          <p:nvPr/>
        </p:nvCxnSpPr>
        <p:spPr>
          <a:xfrm>
            <a:off x="4318000" y="2679440"/>
            <a:ext cx="325120" cy="573618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3297F7D-4859-69A7-8481-1BEC1FF0A23D}"/>
              </a:ext>
            </a:extLst>
          </p:cNvPr>
          <p:cNvSpPr txBox="1"/>
          <p:nvPr/>
        </p:nvSpPr>
        <p:spPr>
          <a:xfrm rot="16200000">
            <a:off x="11075261" y="5234852"/>
            <a:ext cx="1837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Complete years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C4F03D1-1F3A-3317-ED7E-8CF5BC0D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E79-1422-9B4C-8E8A-8F5E92112C09}" type="slidenum">
              <a:rPr lang="en-IT" smtClean="0"/>
              <a:t>4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38762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EA745-C26B-8BE4-D734-A6203AEAD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8E5F1AA-0808-67BC-5534-E105244D0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164" y="2441278"/>
            <a:ext cx="3406361" cy="22352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D265D7-8EEE-3B34-1CBD-A9CD6C52C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" y="2476639"/>
            <a:ext cx="3489124" cy="22872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6845F2-CEF9-CEF9-CF65-AFFCD41808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7430" y="3007674"/>
            <a:ext cx="4888375" cy="20099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F68266-497B-A2EC-FEA2-A9C8AD92E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temperature model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BE62ED4-602B-3F52-E1B4-FCEFD34ADE2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1396" r="20901"/>
          <a:stretch/>
        </p:blipFill>
        <p:spPr>
          <a:xfrm>
            <a:off x="56204" y="4763895"/>
            <a:ext cx="2488945" cy="209410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7B699A7-6FCB-ADDE-98EB-0608DBE280C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0043" r="12451"/>
          <a:stretch/>
        </p:blipFill>
        <p:spPr>
          <a:xfrm>
            <a:off x="3520834" y="1176495"/>
            <a:ext cx="2070718" cy="1957906"/>
          </a:xfrm>
          <a:prstGeom prst="rect">
            <a:avLst/>
          </a:prstGeom>
          <a:ln w="28575">
            <a:solidFill>
              <a:srgbClr val="CD3ACD"/>
            </a:solidFill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36D010E-874A-CEC6-2D29-A0FB2AE3E95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0994" r="17463"/>
          <a:stretch/>
        </p:blipFill>
        <p:spPr>
          <a:xfrm>
            <a:off x="3683521" y="5071635"/>
            <a:ext cx="1755513" cy="1742064"/>
          </a:xfrm>
          <a:prstGeom prst="rect">
            <a:avLst/>
          </a:prstGeom>
          <a:ln w="28575">
            <a:solidFill>
              <a:srgbClr val="007B00"/>
            </a:solidFill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59B3174-40E6-E379-43FE-32DCBD28186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0724" r="16476"/>
          <a:stretch/>
        </p:blipFill>
        <p:spPr>
          <a:xfrm>
            <a:off x="6100927" y="4936926"/>
            <a:ext cx="1981201" cy="1948642"/>
          </a:xfrm>
          <a:prstGeom prst="rect">
            <a:avLst/>
          </a:prstGeom>
          <a:ln w="28575">
            <a:solidFill>
              <a:srgbClr val="CD3ACD"/>
            </a:solidFill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E52A7BA-8AD8-97EE-4D06-633F917A30C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0043" r="17898"/>
          <a:stretch/>
        </p:blipFill>
        <p:spPr>
          <a:xfrm>
            <a:off x="5918911" y="1196434"/>
            <a:ext cx="1914531" cy="1930323"/>
          </a:xfrm>
          <a:prstGeom prst="rect">
            <a:avLst/>
          </a:prstGeom>
          <a:ln w="28575">
            <a:solidFill>
              <a:srgbClr val="007B00"/>
            </a:solidFill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89BCD41-BEDE-A789-5DE4-1140ABBE5CF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10012" r="24431"/>
          <a:stretch/>
        </p:blipFill>
        <p:spPr>
          <a:xfrm>
            <a:off x="53283" y="4726674"/>
            <a:ext cx="2382937" cy="21313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BE665B-8CA2-DD83-A6CE-564B3B6B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E79-1422-9B4C-8E8A-8F5E92112C09}" type="slidenum">
              <a:rPr lang="en-IT" smtClean="0"/>
              <a:t>5</a:t>
            </a:fld>
            <a:endParaRPr lang="en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4C7445-3ACE-460D-9A54-3D2BBFA097CE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10724" r="19873"/>
          <a:stretch/>
        </p:blipFill>
        <p:spPr>
          <a:xfrm>
            <a:off x="8136038" y="4783459"/>
            <a:ext cx="1981203" cy="1948642"/>
          </a:xfrm>
          <a:prstGeom prst="rect">
            <a:avLst/>
          </a:prstGeom>
          <a:ln w="28575">
            <a:solidFill>
              <a:srgbClr val="CD3ACD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1FD633-D92F-BCE9-2729-7AC5D57EF0C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11429" r="18457"/>
          <a:stretch/>
        </p:blipFill>
        <p:spPr>
          <a:xfrm>
            <a:off x="10117241" y="3856640"/>
            <a:ext cx="2032284" cy="1948642"/>
          </a:xfrm>
          <a:prstGeom prst="rect">
            <a:avLst/>
          </a:prstGeom>
          <a:ln w="28575">
            <a:solidFill>
              <a:srgbClr val="007B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2BD1FE-FC0E-18F8-B6D8-42178E90F168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t="10133" r="17850"/>
          <a:stretch/>
        </p:blipFill>
        <p:spPr>
          <a:xfrm>
            <a:off x="8257317" y="907551"/>
            <a:ext cx="2070717" cy="1999701"/>
          </a:xfrm>
          <a:prstGeom prst="rect">
            <a:avLst/>
          </a:prstGeom>
          <a:ln w="28575">
            <a:solidFill>
              <a:srgbClr val="CD3ACD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2C39FC-91B7-0F49-C713-9D35BA15082D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t="10633" r="17172"/>
          <a:stretch/>
        </p:blipFill>
        <p:spPr>
          <a:xfrm>
            <a:off x="8257317" y="908175"/>
            <a:ext cx="2791594" cy="2658880"/>
          </a:xfrm>
          <a:prstGeom prst="rect">
            <a:avLst/>
          </a:prstGeom>
          <a:ln w="28575">
            <a:solidFill>
              <a:srgbClr val="CD3ACD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C77D0B-EECA-F69F-2F8B-AF6D41ECB780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t="10633" r="17172"/>
          <a:stretch/>
        </p:blipFill>
        <p:spPr>
          <a:xfrm>
            <a:off x="8257316" y="908175"/>
            <a:ext cx="2791594" cy="2658880"/>
          </a:xfrm>
          <a:prstGeom prst="rect">
            <a:avLst/>
          </a:prstGeom>
          <a:ln w="28575">
            <a:solidFill>
              <a:srgbClr val="CD3ACD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CF95CE-92F6-A2FA-60C1-430C624E5DBE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t="10633" r="17171"/>
          <a:stretch/>
        </p:blipFill>
        <p:spPr>
          <a:xfrm>
            <a:off x="8257315" y="908175"/>
            <a:ext cx="2791594" cy="2658880"/>
          </a:xfrm>
          <a:prstGeom prst="rect">
            <a:avLst/>
          </a:prstGeom>
          <a:ln w="28575">
            <a:solidFill>
              <a:srgbClr val="CD3ACD"/>
            </a:solidFill>
          </a:ln>
        </p:spPr>
      </p:pic>
    </p:spTree>
    <p:extLst>
      <p:ext uri="{BB962C8B-B14F-4D97-AF65-F5344CB8AC3E}">
        <p14:creationId xmlns:p14="http://schemas.microsoft.com/office/powerpoint/2010/main" val="3815416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32252C3-062E-4B0F-9BDE-791B983867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GB" sz="2400" dirty="0"/>
                  <a:t>The magnitude model: </a:t>
                </a:r>
                <a:r>
                  <a:rPr lang="en-US" sz="2400" dirty="0"/>
                  <a:t>Non-stationary Weibull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=1 −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32252C3-062E-4B0F-9BDE-791B983867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4587" b="-25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C8AA5E-8C90-8A01-A556-B09F1777E8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" y="4912327"/>
                <a:ext cx="5120640" cy="17029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Shape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b="0" dirty="0"/>
                  <a:t> and scale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b="0" dirty="0"/>
              </a:p>
              <a:p>
                <a:r>
                  <a:rPr lang="en-GB" dirty="0"/>
                  <a:t>Scale parameter follows temperature exponentially because Clausius Clapeyron relation.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C8AA5E-8C90-8A01-A556-B09F1777E8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" y="4912327"/>
                <a:ext cx="5120640" cy="1702900"/>
              </a:xfrm>
              <a:blipFill>
                <a:blip r:embed="rId4"/>
                <a:stretch>
                  <a:fillRect l="-1667" t="-6810" r="-833" b="-75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782CBF26-D4D7-5B9B-6AE7-B3C13276FA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93327"/>
            <a:ext cx="3810196" cy="35752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EEE700-54C6-0334-60C8-D7AECC4608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93327"/>
            <a:ext cx="3810196" cy="35752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12FFD2-EAE3-D2E0-B7A1-213D6171E1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193327"/>
            <a:ext cx="3810196" cy="35752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FB07B2-98C9-E4CB-9F28-1675C37827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193327"/>
            <a:ext cx="3810196" cy="35752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662612-4B30-4BC7-B556-D6FC176219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5132" y="1209970"/>
            <a:ext cx="3810196" cy="35752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44381E8-62F8-CC0C-7F92-F1AB219842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0991" y="1209970"/>
            <a:ext cx="3810196" cy="357523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F544C0-CB65-68B7-D582-097DBC03BD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05994" y="1207841"/>
            <a:ext cx="3810196" cy="357523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85E7955-2304-78BC-C78E-BD7FB8B33B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05994" y="1206283"/>
            <a:ext cx="3810196" cy="357523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E0BF255-9D8F-DF85-8E1F-7B21366E8E61}"/>
              </a:ext>
            </a:extLst>
          </p:cNvPr>
          <p:cNvSpPr txBox="1"/>
          <p:nvPr/>
        </p:nvSpPr>
        <p:spPr>
          <a:xfrm rot="16200000">
            <a:off x="2736354" y="272527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Precipitation (mm/hr)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25338D-EDFE-740F-2915-92C748AC75D8}"/>
              </a:ext>
            </a:extLst>
          </p:cNvPr>
          <p:cNvSpPr txBox="1"/>
          <p:nvPr/>
        </p:nvSpPr>
        <p:spPr>
          <a:xfrm rot="16200000">
            <a:off x="-1005840" y="259420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Precipitation (mm/hr)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90C5BB1-CE27-C4B0-4F1E-B71DF088EE71}"/>
              </a:ext>
            </a:extLst>
          </p:cNvPr>
          <p:cNvSpPr txBox="1"/>
          <p:nvPr/>
        </p:nvSpPr>
        <p:spPr>
          <a:xfrm>
            <a:off x="5121313" y="4925283"/>
            <a:ext cx="1949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36% stations have significant b at 5% significance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C0DE493-F6C5-AF4F-3F44-3F70AD5D1FF5}"/>
                  </a:ext>
                </a:extLst>
              </p:cNvPr>
              <p:cNvSpPr txBox="1"/>
              <p:nvPr/>
            </p:nvSpPr>
            <p:spPr>
              <a:xfrm>
                <a:off x="7436883" y="1490787"/>
                <a:ext cx="2409772" cy="837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𝑏𝑇</m:t>
                      </m:r>
                    </m:oMath>
                  </m:oMathPara>
                </a14:m>
                <a:endParaRPr lang="en-US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𝑏𝑇</m:t>
                          </m:r>
                        </m:sup>
                      </m:sSup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C0DE493-F6C5-AF4F-3F44-3F70AD5D1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883" y="1490787"/>
                <a:ext cx="2409772" cy="83753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B9FA96-BC68-2782-37D2-486859CB1601}"/>
                  </a:ext>
                </a:extLst>
              </p:cNvPr>
              <p:cNvSpPr txBox="1"/>
              <p:nvPr/>
            </p:nvSpPr>
            <p:spPr>
              <a:xfrm>
                <a:off x="10094450" y="1678722"/>
                <a:ext cx="19918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𝑎𝑇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B9FA96-BC68-2782-37D2-486859CB1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4450" y="1678722"/>
                <a:ext cx="1991803" cy="461665"/>
              </a:xfrm>
              <a:prstGeom prst="rect">
                <a:avLst/>
              </a:prstGeom>
              <a:blipFill>
                <a:blip r:embed="rId1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B23ED0-0B6B-B887-3E2C-D63555DD9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E79-1422-9B4C-8E8A-8F5E92112C09}" type="slidenum">
              <a:rPr lang="en-IT" smtClean="0"/>
              <a:t>6</a:t>
            </a:fld>
            <a:endParaRPr lang="en-IT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E8F4F8E-F0DF-4D05-3BFD-53D4A1ACBA6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92793" y="3999599"/>
            <a:ext cx="248180" cy="24102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D938C58-9C57-9C4B-53DD-4213352555F5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t="2" r="8862" b="1636"/>
          <a:stretch/>
        </p:blipFill>
        <p:spPr>
          <a:xfrm>
            <a:off x="6720138" y="3946375"/>
            <a:ext cx="385511" cy="3417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ED518F-D7DB-12E1-27E3-B4A10BB0552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59918" y="2394024"/>
            <a:ext cx="4132082" cy="44639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415BC9-5EA7-5872-D31E-A2A40F85C4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59918" y="2394024"/>
            <a:ext cx="4137431" cy="446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1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957D5-33D4-CC9F-9137-02D8D4428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Return levels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8684E8-A05E-56EE-51F7-2FB43E14B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7636"/>
            <a:ext cx="12137501" cy="494253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2BF3A1-0C78-84C0-694F-6F4C48398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E79-1422-9B4C-8E8A-8F5E92112C09}" type="slidenum">
              <a:rPr lang="en-IT" smtClean="0"/>
              <a:t>7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17740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523CA-4AB2-EEF2-CBF6-4A96822B0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9994C-7FD3-9EA8-AB22-B778EBD2F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228" y="1255272"/>
            <a:ext cx="6032575" cy="5437703"/>
          </a:xfrm>
        </p:spPr>
        <p:txBody>
          <a:bodyPr>
            <a:normAutofit fontScale="92500"/>
          </a:bodyPr>
          <a:lstStyle/>
          <a:p>
            <a:r>
              <a:rPr lang="en-GB" dirty="0"/>
              <a:t>TENAX combines statistics of extreme precipitation with physics of precipitation-temperature scaling.</a:t>
            </a:r>
          </a:p>
          <a:p>
            <a:r>
              <a:rPr lang="en-GB" dirty="0"/>
              <a:t>Consists of a temperature model and magnitude model</a:t>
            </a:r>
          </a:p>
          <a:p>
            <a:r>
              <a:rPr lang="en-GB" dirty="0"/>
              <a:t>Fairly simple to fit in some regions</a:t>
            </a:r>
          </a:p>
          <a:p>
            <a:r>
              <a:rPr lang="en-GB" dirty="0"/>
              <a:t>Global rules difficult to find, but can find local rules for both models.</a:t>
            </a:r>
          </a:p>
          <a:p>
            <a:r>
              <a:rPr lang="en-GB" dirty="0"/>
              <a:t>Shape parameter probably temperature dependent, but difficult to estimate.</a:t>
            </a:r>
          </a:p>
          <a:p>
            <a:r>
              <a:rPr lang="en-GB" dirty="0"/>
              <a:t>Future steps: future predictions, different “temperature” options (dew-point, accounting for radiation)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4CA2B3-0E5A-5E90-A31B-7B6E7AB378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897" r="7912"/>
          <a:stretch/>
        </p:blipFill>
        <p:spPr>
          <a:xfrm>
            <a:off x="6351803" y="1354238"/>
            <a:ext cx="5840197" cy="55037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2D63A-7ADB-50B6-FD5F-6D76A4A8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E79-1422-9B4C-8E8A-8F5E92112C09}" type="slidenum">
              <a:rPr lang="en-IT" smtClean="0"/>
              <a:t>8</a:t>
            </a:fld>
            <a:endParaRPr lang="en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A18685-3F8A-A198-569D-5C92265457E3}"/>
              </a:ext>
            </a:extLst>
          </p:cNvPr>
          <p:cNvSpPr txBox="1"/>
          <p:nvPr/>
        </p:nvSpPr>
        <p:spPr>
          <a:xfrm>
            <a:off x="7948863" y="4701846"/>
            <a:ext cx="3673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Thank you for listening!</a:t>
            </a:r>
          </a:p>
          <a:p>
            <a:r>
              <a:rPr lang="en-US" sz="2800" dirty="0"/>
              <a:t>ella.thomas@unipd.it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7545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0E00-B9D8-4DB4-EE16-7A2694D43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F258B-32E0-2678-50B5-4103B1C39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60086-CBED-060D-1F9D-8871AA5AC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E79-1422-9B4C-8E8A-8F5E92112C09}" type="slidenum">
              <a:rPr lang="en-IT" smtClean="0"/>
              <a:t>9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1836821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12660</TotalTime>
  <Words>594</Words>
  <Application>Microsoft Office PowerPoint</Application>
  <PresentationFormat>Widescreen</PresentationFormat>
  <Paragraphs>70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-apple-system</vt:lpstr>
      <vt:lpstr>Aptos</vt:lpstr>
      <vt:lpstr>Arial</vt:lpstr>
      <vt:lpstr>Calibri</vt:lpstr>
      <vt:lpstr>Calibri Light</vt:lpstr>
      <vt:lpstr>Cambria Math</vt:lpstr>
      <vt:lpstr>Open Sans</vt:lpstr>
      <vt:lpstr>1_Office Theme</vt:lpstr>
      <vt:lpstr>Changes in hourly rainfall return levels due to temperature shifts: global assessment of the TENAX model </vt:lpstr>
      <vt:lpstr>Motivation</vt:lpstr>
      <vt:lpstr>The TENAX model</vt:lpstr>
      <vt:lpstr>Methods</vt:lpstr>
      <vt:lpstr>The temperature model</vt:lpstr>
      <vt:lpstr>The magnitude model: Non-stationary Weibull  W(x;T)=1 -e^{-(x/(λ(T)))^κ(T)  } </vt:lpstr>
      <vt:lpstr>Return levels</vt:lpstr>
      <vt:lpstr>Summary</vt:lpstr>
      <vt:lpstr>PowerPoint Presentation</vt:lpstr>
      <vt:lpstr>PowerPoint Presentation</vt:lpstr>
      <vt:lpstr>Bib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Ella Thomas [ee23ert]</dc:creator>
  <cp:lastModifiedBy>Ella Thomas [ee23ert]</cp:lastModifiedBy>
  <cp:revision>3</cp:revision>
  <dcterms:created xsi:type="dcterms:W3CDTF">2025-03-27T08:10:39Z</dcterms:created>
  <dcterms:modified xsi:type="dcterms:W3CDTF">2025-04-26T22:16:51Z</dcterms:modified>
</cp:coreProperties>
</file>